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wav"/>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5156" r:id="rId1"/>
    <p:sldMasterId id="2147485168" r:id="rId2"/>
    <p:sldMasterId id="2147485180" r:id="rId3"/>
    <p:sldMasterId id="2147485192" r:id="rId4"/>
    <p:sldMasterId id="2147485238" r:id="rId5"/>
  </p:sldMasterIdLst>
  <p:notesMasterIdLst>
    <p:notesMasterId r:id="rId130"/>
  </p:notesMasterIdLst>
  <p:sldIdLst>
    <p:sldId id="320" r:id="rId6"/>
    <p:sldId id="404" r:id="rId7"/>
    <p:sldId id="405" r:id="rId8"/>
    <p:sldId id="398" r:id="rId9"/>
    <p:sldId id="333" r:id="rId10"/>
    <p:sldId id="334" r:id="rId11"/>
    <p:sldId id="335" r:id="rId12"/>
    <p:sldId id="336" r:id="rId13"/>
    <p:sldId id="337" r:id="rId14"/>
    <p:sldId id="338" r:id="rId15"/>
    <p:sldId id="339" r:id="rId16"/>
    <p:sldId id="340" r:id="rId17"/>
    <p:sldId id="341" r:id="rId18"/>
    <p:sldId id="342" r:id="rId19"/>
    <p:sldId id="343" r:id="rId20"/>
    <p:sldId id="344" r:id="rId21"/>
    <p:sldId id="399" r:id="rId22"/>
    <p:sldId id="346" r:id="rId23"/>
    <p:sldId id="347" r:id="rId24"/>
    <p:sldId id="348" r:id="rId25"/>
    <p:sldId id="349" r:id="rId26"/>
    <p:sldId id="350" r:id="rId27"/>
    <p:sldId id="351" r:id="rId28"/>
    <p:sldId id="352" r:id="rId29"/>
    <p:sldId id="353" r:id="rId30"/>
    <p:sldId id="406" r:id="rId31"/>
    <p:sldId id="355" r:id="rId32"/>
    <p:sldId id="356" r:id="rId33"/>
    <p:sldId id="357" r:id="rId34"/>
    <p:sldId id="358" r:id="rId35"/>
    <p:sldId id="359" r:id="rId36"/>
    <p:sldId id="360" r:id="rId37"/>
    <p:sldId id="361" r:id="rId38"/>
    <p:sldId id="362" r:id="rId39"/>
    <p:sldId id="363" r:id="rId40"/>
    <p:sldId id="364" r:id="rId41"/>
    <p:sldId id="365" r:id="rId42"/>
    <p:sldId id="366" r:id="rId43"/>
    <p:sldId id="367" r:id="rId44"/>
    <p:sldId id="368" r:id="rId45"/>
    <p:sldId id="369" r:id="rId46"/>
    <p:sldId id="370" r:id="rId47"/>
    <p:sldId id="371" r:id="rId48"/>
    <p:sldId id="372" r:id="rId49"/>
    <p:sldId id="373" r:id="rId50"/>
    <p:sldId id="374" r:id="rId51"/>
    <p:sldId id="400" r:id="rId52"/>
    <p:sldId id="376" r:id="rId53"/>
    <p:sldId id="377" r:id="rId54"/>
    <p:sldId id="378" r:id="rId55"/>
    <p:sldId id="379" r:id="rId56"/>
    <p:sldId id="380" r:id="rId57"/>
    <p:sldId id="381" r:id="rId58"/>
    <p:sldId id="382" r:id="rId59"/>
    <p:sldId id="383" r:id="rId60"/>
    <p:sldId id="384" r:id="rId61"/>
    <p:sldId id="385" r:id="rId62"/>
    <p:sldId id="386" r:id="rId63"/>
    <p:sldId id="387" r:id="rId64"/>
    <p:sldId id="388" r:id="rId65"/>
    <p:sldId id="389" r:id="rId66"/>
    <p:sldId id="390" r:id="rId67"/>
    <p:sldId id="391" r:id="rId68"/>
    <p:sldId id="392" r:id="rId69"/>
    <p:sldId id="393" r:id="rId70"/>
    <p:sldId id="394" r:id="rId71"/>
    <p:sldId id="308" r:id="rId72"/>
    <p:sldId id="309" r:id="rId73"/>
    <p:sldId id="310" r:id="rId74"/>
    <p:sldId id="311" r:id="rId75"/>
    <p:sldId id="314" r:id="rId76"/>
    <p:sldId id="312" r:id="rId77"/>
    <p:sldId id="321" r:id="rId78"/>
    <p:sldId id="313" r:id="rId79"/>
    <p:sldId id="316" r:id="rId80"/>
    <p:sldId id="266" r:id="rId81"/>
    <p:sldId id="323" r:id="rId82"/>
    <p:sldId id="268" r:id="rId83"/>
    <p:sldId id="317" r:id="rId84"/>
    <p:sldId id="270" r:id="rId85"/>
    <p:sldId id="269" r:id="rId86"/>
    <p:sldId id="271" r:id="rId87"/>
    <p:sldId id="272" r:id="rId88"/>
    <p:sldId id="324" r:id="rId89"/>
    <p:sldId id="318" r:id="rId90"/>
    <p:sldId id="276" r:id="rId91"/>
    <p:sldId id="277" r:id="rId92"/>
    <p:sldId id="262" r:id="rId93"/>
    <p:sldId id="325" r:id="rId94"/>
    <p:sldId id="330" r:id="rId95"/>
    <p:sldId id="278" r:id="rId96"/>
    <p:sldId id="279" r:id="rId97"/>
    <p:sldId id="280" r:id="rId98"/>
    <p:sldId id="281" r:id="rId99"/>
    <p:sldId id="326" r:id="rId100"/>
    <p:sldId id="304" r:id="rId101"/>
    <p:sldId id="283" r:id="rId102"/>
    <p:sldId id="284" r:id="rId103"/>
    <p:sldId id="285" r:id="rId104"/>
    <p:sldId id="327" r:id="rId105"/>
    <p:sldId id="286" r:id="rId106"/>
    <p:sldId id="287" r:id="rId107"/>
    <p:sldId id="288" r:id="rId108"/>
    <p:sldId id="289" r:id="rId109"/>
    <p:sldId id="328" r:id="rId110"/>
    <p:sldId id="290" r:id="rId111"/>
    <p:sldId id="291" r:id="rId112"/>
    <p:sldId id="292" r:id="rId113"/>
    <p:sldId id="293" r:id="rId114"/>
    <p:sldId id="329" r:id="rId115"/>
    <p:sldId id="294" r:id="rId116"/>
    <p:sldId id="295" r:id="rId117"/>
    <p:sldId id="305" r:id="rId118"/>
    <p:sldId id="331" r:id="rId119"/>
    <p:sldId id="297" r:id="rId120"/>
    <p:sldId id="306" r:id="rId121"/>
    <p:sldId id="307" r:id="rId122"/>
    <p:sldId id="300" r:id="rId123"/>
    <p:sldId id="301" r:id="rId124"/>
    <p:sldId id="302" r:id="rId125"/>
    <p:sldId id="303" r:id="rId126"/>
    <p:sldId id="332" r:id="rId127"/>
    <p:sldId id="395" r:id="rId128"/>
    <p:sldId id="402" r:id="rId129"/>
  </p:sldIdLst>
  <p:sldSz cx="9144000" cy="6858000" type="screen4x3"/>
  <p:notesSz cx="6797675" cy="9874250"/>
  <p:defaultTextStyle>
    <a:defPPr>
      <a:defRPr lang="ru-RU"/>
    </a:defPPr>
    <a:lvl1pPr algn="l" rtl="0" fontAlgn="base">
      <a:spcBef>
        <a:spcPct val="0"/>
      </a:spcBef>
      <a:spcAft>
        <a:spcPct val="0"/>
      </a:spcAft>
      <a:defRPr sz="2000" kern="1200">
        <a:solidFill>
          <a:schemeClr val="tx1"/>
        </a:solidFill>
        <a:latin typeface="Arial" pitchFamily="34" charset="0"/>
        <a:ea typeface="+mn-ea"/>
        <a:cs typeface="+mn-cs"/>
      </a:defRPr>
    </a:lvl1pPr>
    <a:lvl2pPr marL="457200" algn="l" rtl="0" fontAlgn="base">
      <a:spcBef>
        <a:spcPct val="0"/>
      </a:spcBef>
      <a:spcAft>
        <a:spcPct val="0"/>
      </a:spcAft>
      <a:defRPr sz="2000" kern="1200">
        <a:solidFill>
          <a:schemeClr val="tx1"/>
        </a:solidFill>
        <a:latin typeface="Arial" pitchFamily="34" charset="0"/>
        <a:ea typeface="+mn-ea"/>
        <a:cs typeface="+mn-cs"/>
      </a:defRPr>
    </a:lvl2pPr>
    <a:lvl3pPr marL="914400" algn="l" rtl="0" fontAlgn="base">
      <a:spcBef>
        <a:spcPct val="0"/>
      </a:spcBef>
      <a:spcAft>
        <a:spcPct val="0"/>
      </a:spcAft>
      <a:defRPr sz="2000" kern="1200">
        <a:solidFill>
          <a:schemeClr val="tx1"/>
        </a:solidFill>
        <a:latin typeface="Arial" pitchFamily="34" charset="0"/>
        <a:ea typeface="+mn-ea"/>
        <a:cs typeface="+mn-cs"/>
      </a:defRPr>
    </a:lvl3pPr>
    <a:lvl4pPr marL="1371600" algn="l" rtl="0" fontAlgn="base">
      <a:spcBef>
        <a:spcPct val="0"/>
      </a:spcBef>
      <a:spcAft>
        <a:spcPct val="0"/>
      </a:spcAft>
      <a:defRPr sz="2000" kern="1200">
        <a:solidFill>
          <a:schemeClr val="tx1"/>
        </a:solidFill>
        <a:latin typeface="Arial" pitchFamily="34" charset="0"/>
        <a:ea typeface="+mn-ea"/>
        <a:cs typeface="+mn-cs"/>
      </a:defRPr>
    </a:lvl4pPr>
    <a:lvl5pPr marL="1828800" algn="l" rtl="0" fontAlgn="base">
      <a:spcBef>
        <a:spcPct val="0"/>
      </a:spcBef>
      <a:spcAft>
        <a:spcPct val="0"/>
      </a:spcAft>
      <a:defRPr sz="2000" kern="1200">
        <a:solidFill>
          <a:schemeClr val="tx1"/>
        </a:solidFill>
        <a:latin typeface="Arial" pitchFamily="34" charset="0"/>
        <a:ea typeface="+mn-ea"/>
        <a:cs typeface="+mn-cs"/>
      </a:defRPr>
    </a:lvl5pPr>
    <a:lvl6pPr marL="2286000" algn="l" defTabSz="914400" rtl="0" eaLnBrk="1" latinLnBrk="0" hangingPunct="1">
      <a:defRPr sz="2000" kern="1200">
        <a:solidFill>
          <a:schemeClr val="tx1"/>
        </a:solidFill>
        <a:latin typeface="Arial" pitchFamily="34" charset="0"/>
        <a:ea typeface="+mn-ea"/>
        <a:cs typeface="+mn-cs"/>
      </a:defRPr>
    </a:lvl6pPr>
    <a:lvl7pPr marL="2743200" algn="l" defTabSz="914400" rtl="0" eaLnBrk="1" latinLnBrk="0" hangingPunct="1">
      <a:defRPr sz="2000" kern="1200">
        <a:solidFill>
          <a:schemeClr val="tx1"/>
        </a:solidFill>
        <a:latin typeface="Arial" pitchFamily="34" charset="0"/>
        <a:ea typeface="+mn-ea"/>
        <a:cs typeface="+mn-cs"/>
      </a:defRPr>
    </a:lvl7pPr>
    <a:lvl8pPr marL="3200400" algn="l" defTabSz="914400" rtl="0" eaLnBrk="1" latinLnBrk="0" hangingPunct="1">
      <a:defRPr sz="2000" kern="1200">
        <a:solidFill>
          <a:schemeClr val="tx1"/>
        </a:solidFill>
        <a:latin typeface="Arial" pitchFamily="34" charset="0"/>
        <a:ea typeface="+mn-ea"/>
        <a:cs typeface="+mn-cs"/>
      </a:defRPr>
    </a:lvl8pPr>
    <a:lvl9pPr marL="3657600" algn="l" defTabSz="914400" rtl="0" eaLnBrk="1" latinLnBrk="0" hangingPunct="1">
      <a:defRPr sz="2000" kern="1200">
        <a:solidFill>
          <a:schemeClr val="tx1"/>
        </a:solidFill>
        <a:latin typeface="Arial"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9900"/>
    <a:srgbClr val="FFFF00"/>
    <a:srgbClr val="FF0000"/>
    <a:srgbClr val="CCCCFF"/>
    <a:srgbClr val="0000CC"/>
    <a:srgbClr val="CC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4615" autoAdjust="0"/>
    <p:restoredTop sz="99822" autoAdjust="0"/>
  </p:normalViewPr>
  <p:slideViewPr>
    <p:cSldViewPr snapToGrid="0">
      <p:cViewPr>
        <p:scale>
          <a:sx n="96" d="100"/>
          <a:sy n="96" d="100"/>
        </p:scale>
        <p:origin x="-378" y="648"/>
      </p:cViewPr>
      <p:guideLst>
        <p:guide orient="horz" pos="2160"/>
        <p:guide pos="2880"/>
      </p:guideLst>
    </p:cSldViewPr>
  </p:slideViewPr>
  <p:outlineViewPr>
    <p:cViewPr>
      <p:scale>
        <a:sx n="33" d="100"/>
        <a:sy n="33" d="100"/>
      </p:scale>
      <p:origin x="0" y="7594"/>
    </p:cViewPr>
  </p:outlineViewPr>
  <p:notesTextViewPr>
    <p:cViewPr>
      <p:scale>
        <a:sx n="100" d="100"/>
        <a:sy n="100" d="100"/>
      </p:scale>
      <p:origin x="0" y="0"/>
    </p:cViewPr>
  </p:notesTextViewPr>
  <p:sorterViewPr>
    <p:cViewPr>
      <p:scale>
        <a:sx n="100" d="100"/>
        <a:sy n="100" d="100"/>
      </p:scale>
      <p:origin x="0" y="0"/>
    </p:cViewPr>
  </p:sorterViewPr>
  <p:notesViewPr>
    <p:cSldViewPr snapToGrid="0">
      <p:cViewPr varScale="1">
        <p:scale>
          <a:sx n="44" d="100"/>
          <a:sy n="44" d="100"/>
        </p:scale>
        <p:origin x="-2208" y="-91"/>
      </p:cViewPr>
      <p:guideLst>
        <p:guide orient="horz" pos="3110"/>
        <p:guide pos="2141"/>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slide" Target="slides/slide79.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theme" Target="theme/theme1.xml"/><Relationship Id="rId16" Type="http://schemas.openxmlformats.org/officeDocument/2006/relationships/slide" Target="slides/slide1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slide" Target="slides/slide69.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28" Type="http://schemas.openxmlformats.org/officeDocument/2006/relationships/slide" Target="slides/slide123.xml"/><Relationship Id="rId5" Type="http://schemas.openxmlformats.org/officeDocument/2006/relationships/slideMaster" Target="slideMasters/slideMaster5.xml"/><Relationship Id="rId90" Type="http://schemas.openxmlformats.org/officeDocument/2006/relationships/slide" Target="slides/slide85.xml"/><Relationship Id="rId95" Type="http://schemas.openxmlformats.org/officeDocument/2006/relationships/slide" Target="slides/slide90.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slide" Target="slides/slide59.xml"/><Relationship Id="rId69" Type="http://schemas.openxmlformats.org/officeDocument/2006/relationships/slide" Target="slides/slide64.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13" Type="http://schemas.openxmlformats.org/officeDocument/2006/relationships/slide" Target="slides/slide108.xml"/><Relationship Id="rId118" Type="http://schemas.openxmlformats.org/officeDocument/2006/relationships/slide" Target="slides/slide113.xml"/><Relationship Id="rId126" Type="http://schemas.openxmlformats.org/officeDocument/2006/relationships/slide" Target="slides/slide121.xml"/><Relationship Id="rId134" Type="http://schemas.openxmlformats.org/officeDocument/2006/relationships/tableStyles" Target="tableStyles.xml"/><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80" Type="http://schemas.openxmlformats.org/officeDocument/2006/relationships/slide" Target="slides/slide75.xml"/><Relationship Id="rId85" Type="http://schemas.openxmlformats.org/officeDocument/2006/relationships/slide" Target="slides/slide80.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3" Type="http://schemas.openxmlformats.org/officeDocument/2006/relationships/slideMaster" Target="slideMasters/slideMaster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openxmlformats.org/officeDocument/2006/relationships/slide" Target="slides/slide62.xml"/><Relationship Id="rId103" Type="http://schemas.openxmlformats.org/officeDocument/2006/relationships/slide" Target="slides/slide98.xml"/><Relationship Id="rId108" Type="http://schemas.openxmlformats.org/officeDocument/2006/relationships/slide" Target="slides/slide103.xml"/><Relationship Id="rId116" Type="http://schemas.openxmlformats.org/officeDocument/2006/relationships/slide" Target="slides/slide111.xml"/><Relationship Id="rId124" Type="http://schemas.openxmlformats.org/officeDocument/2006/relationships/slide" Target="slides/slide119.xml"/><Relationship Id="rId129" Type="http://schemas.openxmlformats.org/officeDocument/2006/relationships/slide" Target="slides/slide124.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slide" Target="slides/slide57.xml"/><Relationship Id="rId70" Type="http://schemas.openxmlformats.org/officeDocument/2006/relationships/slide" Target="slides/slide65.xml"/><Relationship Id="rId75" Type="http://schemas.openxmlformats.org/officeDocument/2006/relationships/slide" Target="slides/slide70.xml"/><Relationship Id="rId83" Type="http://schemas.openxmlformats.org/officeDocument/2006/relationships/slide" Target="slides/slide78.xml"/><Relationship Id="rId88" Type="http://schemas.openxmlformats.org/officeDocument/2006/relationships/slide" Target="slides/slide83.xml"/><Relationship Id="rId91" Type="http://schemas.openxmlformats.org/officeDocument/2006/relationships/slide" Target="slides/slide86.xml"/><Relationship Id="rId96" Type="http://schemas.openxmlformats.org/officeDocument/2006/relationships/slide" Target="slides/slide91.xml"/><Relationship Id="rId111" Type="http://schemas.openxmlformats.org/officeDocument/2006/relationships/slide" Target="slides/slide106.xml"/><Relationship Id="rId132"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slide" Target="slides/slide101.xml"/><Relationship Id="rId114" Type="http://schemas.openxmlformats.org/officeDocument/2006/relationships/slide" Target="slides/slide109.xml"/><Relationship Id="rId119" Type="http://schemas.openxmlformats.org/officeDocument/2006/relationships/slide" Target="slides/slide114.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slide" Target="slides/slide68.xml"/><Relationship Id="rId78" Type="http://schemas.openxmlformats.org/officeDocument/2006/relationships/slide" Target="slides/slide73.xml"/><Relationship Id="rId81" Type="http://schemas.openxmlformats.org/officeDocument/2006/relationships/slide" Target="slides/slide76.xml"/><Relationship Id="rId86" Type="http://schemas.openxmlformats.org/officeDocument/2006/relationships/slide" Target="slides/slide81.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30"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presProps" Target="presProps.xml"/><Relationship Id="rId61" Type="http://schemas.openxmlformats.org/officeDocument/2006/relationships/slide" Target="slides/slide56.xml"/><Relationship Id="rId82" Type="http://schemas.openxmlformats.org/officeDocument/2006/relationships/slide" Target="slides/slide77.xml"/><Relationship Id="rId19" Type="http://schemas.openxmlformats.org/officeDocument/2006/relationships/slide" Target="slides/slide14.xml"/></Relationships>
</file>

<file path=ppt/drawings/_rels/vmlDrawing1.vml.rels><?xml version="1.0" encoding="UTF-8" standalone="yes"?>
<Relationships xmlns="http://schemas.openxmlformats.org/package/2006/relationships"><Relationship Id="rId8" Type="http://schemas.openxmlformats.org/officeDocument/2006/relationships/image" Target="../media/image26.wmf"/><Relationship Id="rId3" Type="http://schemas.openxmlformats.org/officeDocument/2006/relationships/image" Target="../media/image21.wmf"/><Relationship Id="rId7" Type="http://schemas.openxmlformats.org/officeDocument/2006/relationships/image" Target="../media/image25.wmf"/><Relationship Id="rId2" Type="http://schemas.openxmlformats.org/officeDocument/2006/relationships/image" Target="../media/image20.wmf"/><Relationship Id="rId1" Type="http://schemas.openxmlformats.org/officeDocument/2006/relationships/image" Target="../media/image19.png"/><Relationship Id="rId6" Type="http://schemas.openxmlformats.org/officeDocument/2006/relationships/image" Target="../media/image24.wmf"/><Relationship Id="rId5" Type="http://schemas.openxmlformats.org/officeDocument/2006/relationships/image" Target="../media/image23.wmf"/><Relationship Id="rId4" Type="http://schemas.openxmlformats.org/officeDocument/2006/relationships/image" Target="../media/image22.wmf"/><Relationship Id="rId9" Type="http://schemas.openxmlformats.org/officeDocument/2006/relationships/image" Target="../media/image27.wmf"/></Relationships>
</file>

<file path=ppt/drawings/_rels/vmlDrawing10.vml.rels><?xml version="1.0" encoding="UTF-8" standalone="yes"?>
<Relationships xmlns="http://schemas.openxmlformats.org/package/2006/relationships"><Relationship Id="rId8" Type="http://schemas.openxmlformats.org/officeDocument/2006/relationships/image" Target="../media/image192.wmf"/><Relationship Id="rId13" Type="http://schemas.openxmlformats.org/officeDocument/2006/relationships/image" Target="../media/image196.wmf"/><Relationship Id="rId3" Type="http://schemas.openxmlformats.org/officeDocument/2006/relationships/image" Target="../media/image75.wmf"/><Relationship Id="rId7" Type="http://schemas.openxmlformats.org/officeDocument/2006/relationships/image" Target="../media/image191.wmf"/><Relationship Id="rId12" Type="http://schemas.openxmlformats.org/officeDocument/2006/relationships/image" Target="../media/image195.wmf"/><Relationship Id="rId2" Type="http://schemas.openxmlformats.org/officeDocument/2006/relationships/image" Target="../media/image76.wmf"/><Relationship Id="rId16" Type="http://schemas.openxmlformats.org/officeDocument/2006/relationships/image" Target="../media/image198.wmf"/><Relationship Id="rId1" Type="http://schemas.openxmlformats.org/officeDocument/2006/relationships/image" Target="../media/image158.wmf"/><Relationship Id="rId6" Type="http://schemas.openxmlformats.org/officeDocument/2006/relationships/image" Target="../media/image190.wmf"/><Relationship Id="rId11" Type="http://schemas.openxmlformats.org/officeDocument/2006/relationships/image" Target="../media/image194.wmf"/><Relationship Id="rId5" Type="http://schemas.openxmlformats.org/officeDocument/2006/relationships/image" Target="../media/image178.wmf"/><Relationship Id="rId15" Type="http://schemas.openxmlformats.org/officeDocument/2006/relationships/image" Target="../media/image188.wmf"/><Relationship Id="rId10" Type="http://schemas.openxmlformats.org/officeDocument/2006/relationships/image" Target="../media/image193.wmf"/><Relationship Id="rId4" Type="http://schemas.openxmlformats.org/officeDocument/2006/relationships/image" Target="../media/image177.wmf"/><Relationship Id="rId9" Type="http://schemas.openxmlformats.org/officeDocument/2006/relationships/image" Target="../media/image19.png"/><Relationship Id="rId14" Type="http://schemas.openxmlformats.org/officeDocument/2006/relationships/image" Target="../media/image197.wmf"/></Relationships>
</file>

<file path=ppt/drawings/_rels/vmlDrawing11.vml.rels><?xml version="1.0" encoding="UTF-8" standalone="yes"?>
<Relationships xmlns="http://schemas.openxmlformats.org/package/2006/relationships"><Relationship Id="rId8" Type="http://schemas.openxmlformats.org/officeDocument/2006/relationships/image" Target="../media/image205.wmf"/><Relationship Id="rId13" Type="http://schemas.openxmlformats.org/officeDocument/2006/relationships/image" Target="../media/image210.wmf"/><Relationship Id="rId18" Type="http://schemas.openxmlformats.org/officeDocument/2006/relationships/image" Target="../media/image215.wmf"/><Relationship Id="rId3" Type="http://schemas.openxmlformats.org/officeDocument/2006/relationships/image" Target="../media/image200.wmf"/><Relationship Id="rId21" Type="http://schemas.openxmlformats.org/officeDocument/2006/relationships/image" Target="../media/image218.wmf"/><Relationship Id="rId7" Type="http://schemas.openxmlformats.org/officeDocument/2006/relationships/image" Target="../media/image204.wmf"/><Relationship Id="rId12" Type="http://schemas.openxmlformats.org/officeDocument/2006/relationships/image" Target="../media/image209.wmf"/><Relationship Id="rId17" Type="http://schemas.openxmlformats.org/officeDocument/2006/relationships/image" Target="../media/image214.wmf"/><Relationship Id="rId2" Type="http://schemas.openxmlformats.org/officeDocument/2006/relationships/image" Target="../media/image199.wmf"/><Relationship Id="rId16" Type="http://schemas.openxmlformats.org/officeDocument/2006/relationships/image" Target="../media/image213.wmf"/><Relationship Id="rId20" Type="http://schemas.openxmlformats.org/officeDocument/2006/relationships/image" Target="../media/image217.wmf"/><Relationship Id="rId1" Type="http://schemas.openxmlformats.org/officeDocument/2006/relationships/image" Target="../media/image19.png"/><Relationship Id="rId6" Type="http://schemas.openxmlformats.org/officeDocument/2006/relationships/image" Target="../media/image203.wmf"/><Relationship Id="rId11" Type="http://schemas.openxmlformats.org/officeDocument/2006/relationships/image" Target="../media/image208.wmf"/><Relationship Id="rId24" Type="http://schemas.openxmlformats.org/officeDocument/2006/relationships/image" Target="../media/image221.wmf"/><Relationship Id="rId5" Type="http://schemas.openxmlformats.org/officeDocument/2006/relationships/image" Target="../media/image202.wmf"/><Relationship Id="rId15" Type="http://schemas.openxmlformats.org/officeDocument/2006/relationships/image" Target="../media/image212.wmf"/><Relationship Id="rId23" Type="http://schemas.openxmlformats.org/officeDocument/2006/relationships/image" Target="../media/image220.wmf"/><Relationship Id="rId10" Type="http://schemas.openxmlformats.org/officeDocument/2006/relationships/image" Target="../media/image207.wmf"/><Relationship Id="rId19" Type="http://schemas.openxmlformats.org/officeDocument/2006/relationships/image" Target="../media/image216.wmf"/><Relationship Id="rId4" Type="http://schemas.openxmlformats.org/officeDocument/2006/relationships/image" Target="../media/image201.wmf"/><Relationship Id="rId9" Type="http://schemas.openxmlformats.org/officeDocument/2006/relationships/image" Target="../media/image206.wmf"/><Relationship Id="rId14" Type="http://schemas.openxmlformats.org/officeDocument/2006/relationships/image" Target="../media/image211.wmf"/><Relationship Id="rId22" Type="http://schemas.openxmlformats.org/officeDocument/2006/relationships/image" Target="../media/image219.wmf"/></Relationships>
</file>

<file path=ppt/drawings/_rels/vmlDrawing12.vml.rels><?xml version="1.0" encoding="UTF-8" standalone="yes"?>
<Relationships xmlns="http://schemas.openxmlformats.org/package/2006/relationships"><Relationship Id="rId8" Type="http://schemas.openxmlformats.org/officeDocument/2006/relationships/image" Target="../media/image228.wmf"/><Relationship Id="rId13" Type="http://schemas.openxmlformats.org/officeDocument/2006/relationships/image" Target="../media/image233.wmf"/><Relationship Id="rId18" Type="http://schemas.openxmlformats.org/officeDocument/2006/relationships/image" Target="../media/image238.wmf"/><Relationship Id="rId26" Type="http://schemas.openxmlformats.org/officeDocument/2006/relationships/image" Target="../media/image246.wmf"/><Relationship Id="rId3" Type="http://schemas.openxmlformats.org/officeDocument/2006/relationships/image" Target="../media/image223.wmf"/><Relationship Id="rId21" Type="http://schemas.openxmlformats.org/officeDocument/2006/relationships/image" Target="../media/image241.wmf"/><Relationship Id="rId7" Type="http://schemas.openxmlformats.org/officeDocument/2006/relationships/image" Target="../media/image227.wmf"/><Relationship Id="rId12" Type="http://schemas.openxmlformats.org/officeDocument/2006/relationships/image" Target="../media/image232.wmf"/><Relationship Id="rId17" Type="http://schemas.openxmlformats.org/officeDocument/2006/relationships/image" Target="../media/image237.wmf"/><Relationship Id="rId25" Type="http://schemas.openxmlformats.org/officeDocument/2006/relationships/image" Target="../media/image245.wmf"/><Relationship Id="rId2" Type="http://schemas.openxmlformats.org/officeDocument/2006/relationships/image" Target="../media/image222.wmf"/><Relationship Id="rId16" Type="http://schemas.openxmlformats.org/officeDocument/2006/relationships/image" Target="../media/image236.wmf"/><Relationship Id="rId20" Type="http://schemas.openxmlformats.org/officeDocument/2006/relationships/image" Target="../media/image240.wmf"/><Relationship Id="rId1" Type="http://schemas.openxmlformats.org/officeDocument/2006/relationships/image" Target="../media/image19.png"/><Relationship Id="rId6" Type="http://schemas.openxmlformats.org/officeDocument/2006/relationships/image" Target="../media/image226.wmf"/><Relationship Id="rId11" Type="http://schemas.openxmlformats.org/officeDocument/2006/relationships/image" Target="../media/image231.wmf"/><Relationship Id="rId24" Type="http://schemas.openxmlformats.org/officeDocument/2006/relationships/image" Target="../media/image244.wmf"/><Relationship Id="rId5" Type="http://schemas.openxmlformats.org/officeDocument/2006/relationships/image" Target="../media/image225.wmf"/><Relationship Id="rId15" Type="http://schemas.openxmlformats.org/officeDocument/2006/relationships/image" Target="../media/image235.wmf"/><Relationship Id="rId23" Type="http://schemas.openxmlformats.org/officeDocument/2006/relationships/image" Target="../media/image243.wmf"/><Relationship Id="rId10" Type="http://schemas.openxmlformats.org/officeDocument/2006/relationships/image" Target="../media/image230.wmf"/><Relationship Id="rId19" Type="http://schemas.openxmlformats.org/officeDocument/2006/relationships/image" Target="../media/image239.wmf"/><Relationship Id="rId4" Type="http://schemas.openxmlformats.org/officeDocument/2006/relationships/image" Target="../media/image224.wmf"/><Relationship Id="rId9" Type="http://schemas.openxmlformats.org/officeDocument/2006/relationships/image" Target="../media/image229.wmf"/><Relationship Id="rId14" Type="http://schemas.openxmlformats.org/officeDocument/2006/relationships/image" Target="../media/image234.wmf"/><Relationship Id="rId22" Type="http://schemas.openxmlformats.org/officeDocument/2006/relationships/image" Target="../media/image242.wmf"/></Relationships>
</file>

<file path=ppt/drawings/_rels/vmlDrawing13.vml.rels><?xml version="1.0" encoding="UTF-8" standalone="yes"?>
<Relationships xmlns="http://schemas.openxmlformats.org/package/2006/relationships"><Relationship Id="rId8" Type="http://schemas.openxmlformats.org/officeDocument/2006/relationships/image" Target="../media/image258.wmf"/><Relationship Id="rId13" Type="http://schemas.openxmlformats.org/officeDocument/2006/relationships/image" Target="../media/image263.wmf"/><Relationship Id="rId3" Type="http://schemas.openxmlformats.org/officeDocument/2006/relationships/image" Target="../media/image253.wmf"/><Relationship Id="rId7" Type="http://schemas.openxmlformats.org/officeDocument/2006/relationships/image" Target="../media/image257.wmf"/><Relationship Id="rId12" Type="http://schemas.openxmlformats.org/officeDocument/2006/relationships/image" Target="../media/image262.wmf"/><Relationship Id="rId2" Type="http://schemas.openxmlformats.org/officeDocument/2006/relationships/image" Target="../media/image252.wmf"/><Relationship Id="rId16" Type="http://schemas.openxmlformats.org/officeDocument/2006/relationships/image" Target="../media/image264.wmf"/><Relationship Id="rId1" Type="http://schemas.openxmlformats.org/officeDocument/2006/relationships/image" Target="../media/image251.wmf"/><Relationship Id="rId6" Type="http://schemas.openxmlformats.org/officeDocument/2006/relationships/image" Target="../media/image256.wmf"/><Relationship Id="rId11" Type="http://schemas.openxmlformats.org/officeDocument/2006/relationships/image" Target="../media/image261.wmf"/><Relationship Id="rId5" Type="http://schemas.openxmlformats.org/officeDocument/2006/relationships/image" Target="../media/image255.wmf"/><Relationship Id="rId15" Type="http://schemas.openxmlformats.org/officeDocument/2006/relationships/image" Target="../media/image19.png"/><Relationship Id="rId10" Type="http://schemas.openxmlformats.org/officeDocument/2006/relationships/image" Target="../media/image260.wmf"/><Relationship Id="rId4" Type="http://schemas.openxmlformats.org/officeDocument/2006/relationships/image" Target="../media/image254.wmf"/><Relationship Id="rId9" Type="http://schemas.openxmlformats.org/officeDocument/2006/relationships/image" Target="../media/image259.wmf"/><Relationship Id="rId14" Type="http://schemas.openxmlformats.org/officeDocument/2006/relationships/image" Target="../media/image178.wmf"/></Relationships>
</file>

<file path=ppt/drawings/_rels/vmlDrawing14.vml.rels><?xml version="1.0" encoding="UTF-8" standalone="yes"?>
<Relationships xmlns="http://schemas.openxmlformats.org/package/2006/relationships"><Relationship Id="rId8" Type="http://schemas.openxmlformats.org/officeDocument/2006/relationships/image" Target="../media/image269.wmf"/><Relationship Id="rId3" Type="http://schemas.openxmlformats.org/officeDocument/2006/relationships/image" Target="../media/image267.wmf"/><Relationship Id="rId7" Type="http://schemas.openxmlformats.org/officeDocument/2006/relationships/image" Target="../media/image268.wmf"/><Relationship Id="rId2" Type="http://schemas.openxmlformats.org/officeDocument/2006/relationships/image" Target="../media/image266.wmf"/><Relationship Id="rId1" Type="http://schemas.openxmlformats.org/officeDocument/2006/relationships/image" Target="../media/image19.png"/><Relationship Id="rId6" Type="http://schemas.openxmlformats.org/officeDocument/2006/relationships/image" Target="../media/image228.wmf"/><Relationship Id="rId5" Type="http://schemas.openxmlformats.org/officeDocument/2006/relationships/image" Target="../media/image237.wmf"/><Relationship Id="rId4" Type="http://schemas.openxmlformats.org/officeDocument/2006/relationships/image" Target="../media/image253.wmf"/></Relationships>
</file>

<file path=ppt/drawings/_rels/vmlDrawing15.vml.rels><?xml version="1.0" encoding="UTF-8" standalone="yes"?>
<Relationships xmlns="http://schemas.openxmlformats.org/package/2006/relationships"><Relationship Id="rId8" Type="http://schemas.openxmlformats.org/officeDocument/2006/relationships/image" Target="../media/image281.wmf"/><Relationship Id="rId13" Type="http://schemas.openxmlformats.org/officeDocument/2006/relationships/image" Target="../media/image284.wmf"/><Relationship Id="rId18" Type="http://schemas.openxmlformats.org/officeDocument/2006/relationships/image" Target="../media/image286.wmf"/><Relationship Id="rId3" Type="http://schemas.openxmlformats.org/officeDocument/2006/relationships/image" Target="../media/image85.wmf"/><Relationship Id="rId21" Type="http://schemas.openxmlformats.org/officeDocument/2006/relationships/image" Target="../media/image289.wmf"/><Relationship Id="rId7" Type="http://schemas.openxmlformats.org/officeDocument/2006/relationships/image" Target="../media/image280.wmf"/><Relationship Id="rId12" Type="http://schemas.openxmlformats.org/officeDocument/2006/relationships/image" Target="../media/image283.wmf"/><Relationship Id="rId17" Type="http://schemas.openxmlformats.org/officeDocument/2006/relationships/image" Target="../media/image285.wmf"/><Relationship Id="rId2" Type="http://schemas.openxmlformats.org/officeDocument/2006/relationships/image" Target="../media/image276.wmf"/><Relationship Id="rId16" Type="http://schemas.openxmlformats.org/officeDocument/2006/relationships/image" Target="../media/image158.wmf"/><Relationship Id="rId20" Type="http://schemas.openxmlformats.org/officeDocument/2006/relationships/image" Target="../media/image288.wmf"/><Relationship Id="rId1" Type="http://schemas.openxmlformats.org/officeDocument/2006/relationships/image" Target="../media/image19.png"/><Relationship Id="rId6" Type="http://schemas.openxmlformats.org/officeDocument/2006/relationships/image" Target="../media/image279.wmf"/><Relationship Id="rId11" Type="http://schemas.openxmlformats.org/officeDocument/2006/relationships/image" Target="../media/image82.wmf"/><Relationship Id="rId24" Type="http://schemas.openxmlformats.org/officeDocument/2006/relationships/image" Target="../media/image292.wmf"/><Relationship Id="rId5" Type="http://schemas.openxmlformats.org/officeDocument/2006/relationships/image" Target="../media/image278.wmf"/><Relationship Id="rId15" Type="http://schemas.openxmlformats.org/officeDocument/2006/relationships/image" Target="../media/image123.wmf"/><Relationship Id="rId23" Type="http://schemas.openxmlformats.org/officeDocument/2006/relationships/image" Target="../media/image291.wmf"/><Relationship Id="rId10" Type="http://schemas.openxmlformats.org/officeDocument/2006/relationships/image" Target="../media/image81.wmf"/><Relationship Id="rId19" Type="http://schemas.openxmlformats.org/officeDocument/2006/relationships/image" Target="../media/image287.wmf"/><Relationship Id="rId4" Type="http://schemas.openxmlformats.org/officeDocument/2006/relationships/image" Target="../media/image277.wmf"/><Relationship Id="rId9" Type="http://schemas.openxmlformats.org/officeDocument/2006/relationships/image" Target="../media/image282.wmf"/><Relationship Id="rId14" Type="http://schemas.openxmlformats.org/officeDocument/2006/relationships/image" Target="../media/image122.wmf"/><Relationship Id="rId22" Type="http://schemas.openxmlformats.org/officeDocument/2006/relationships/image" Target="../media/image290.wmf"/></Relationships>
</file>

<file path=ppt/drawings/_rels/vmlDrawing16.vml.rels><?xml version="1.0" encoding="UTF-8" standalone="yes"?>
<Relationships xmlns="http://schemas.openxmlformats.org/package/2006/relationships"><Relationship Id="rId8" Type="http://schemas.openxmlformats.org/officeDocument/2006/relationships/image" Target="../media/image302.wmf"/><Relationship Id="rId13" Type="http://schemas.openxmlformats.org/officeDocument/2006/relationships/image" Target="../media/image136.wmf"/><Relationship Id="rId18" Type="http://schemas.openxmlformats.org/officeDocument/2006/relationships/image" Target="../media/image141.wmf"/><Relationship Id="rId3" Type="http://schemas.openxmlformats.org/officeDocument/2006/relationships/image" Target="../media/image19.png"/><Relationship Id="rId21" Type="http://schemas.openxmlformats.org/officeDocument/2006/relationships/image" Target="../media/image303.wmf"/><Relationship Id="rId7" Type="http://schemas.openxmlformats.org/officeDocument/2006/relationships/image" Target="../media/image301.wmf"/><Relationship Id="rId12" Type="http://schemas.openxmlformats.org/officeDocument/2006/relationships/image" Target="../media/image33.wmf"/><Relationship Id="rId17" Type="http://schemas.openxmlformats.org/officeDocument/2006/relationships/image" Target="../media/image140.wmf"/><Relationship Id="rId2" Type="http://schemas.openxmlformats.org/officeDocument/2006/relationships/image" Target="../media/image298.wmf"/><Relationship Id="rId16" Type="http://schemas.openxmlformats.org/officeDocument/2006/relationships/image" Target="../media/image139.wmf"/><Relationship Id="rId20" Type="http://schemas.openxmlformats.org/officeDocument/2006/relationships/image" Target="../media/image143.wmf"/><Relationship Id="rId1" Type="http://schemas.openxmlformats.org/officeDocument/2006/relationships/image" Target="../media/image297.png"/><Relationship Id="rId6" Type="http://schemas.openxmlformats.org/officeDocument/2006/relationships/image" Target="../media/image300.wmf"/><Relationship Id="rId11" Type="http://schemas.openxmlformats.org/officeDocument/2006/relationships/image" Target="../media/image129.wmf"/><Relationship Id="rId24" Type="http://schemas.openxmlformats.org/officeDocument/2006/relationships/image" Target="../media/image306.wmf"/><Relationship Id="rId5" Type="http://schemas.openxmlformats.org/officeDocument/2006/relationships/image" Target="../media/image85.wmf"/><Relationship Id="rId15" Type="http://schemas.openxmlformats.org/officeDocument/2006/relationships/image" Target="../media/image138.wmf"/><Relationship Id="rId23" Type="http://schemas.openxmlformats.org/officeDocument/2006/relationships/image" Target="../media/image305.wmf"/><Relationship Id="rId10" Type="http://schemas.openxmlformats.org/officeDocument/2006/relationships/image" Target="../media/image130.wmf"/><Relationship Id="rId19" Type="http://schemas.openxmlformats.org/officeDocument/2006/relationships/image" Target="../media/image142.wmf"/><Relationship Id="rId4" Type="http://schemas.openxmlformats.org/officeDocument/2006/relationships/image" Target="../media/image299.wmf"/><Relationship Id="rId9" Type="http://schemas.openxmlformats.org/officeDocument/2006/relationships/image" Target="../media/image77.wmf"/><Relationship Id="rId14" Type="http://schemas.openxmlformats.org/officeDocument/2006/relationships/image" Target="../media/image137.wmf"/><Relationship Id="rId22" Type="http://schemas.openxmlformats.org/officeDocument/2006/relationships/image" Target="../media/image304.wmf"/></Relationships>
</file>

<file path=ppt/drawings/_rels/vmlDrawing17.vml.rels><?xml version="1.0" encoding="UTF-8" standalone="yes"?>
<Relationships xmlns="http://schemas.openxmlformats.org/package/2006/relationships"><Relationship Id="rId8" Type="http://schemas.openxmlformats.org/officeDocument/2006/relationships/image" Target="../media/image315.wmf"/><Relationship Id="rId13" Type="http://schemas.openxmlformats.org/officeDocument/2006/relationships/image" Target="../media/image320.wmf"/><Relationship Id="rId18" Type="http://schemas.openxmlformats.org/officeDocument/2006/relationships/image" Target="../media/image325.wmf"/><Relationship Id="rId26" Type="http://schemas.openxmlformats.org/officeDocument/2006/relationships/image" Target="../media/image333.wmf"/><Relationship Id="rId3" Type="http://schemas.openxmlformats.org/officeDocument/2006/relationships/image" Target="../media/image310.wmf"/><Relationship Id="rId21" Type="http://schemas.openxmlformats.org/officeDocument/2006/relationships/image" Target="../media/image328.wmf"/><Relationship Id="rId34" Type="http://schemas.openxmlformats.org/officeDocument/2006/relationships/image" Target="../media/image340.wmf"/><Relationship Id="rId7" Type="http://schemas.openxmlformats.org/officeDocument/2006/relationships/image" Target="../media/image314.wmf"/><Relationship Id="rId12" Type="http://schemas.openxmlformats.org/officeDocument/2006/relationships/image" Target="../media/image319.wmf"/><Relationship Id="rId17" Type="http://schemas.openxmlformats.org/officeDocument/2006/relationships/image" Target="../media/image324.wmf"/><Relationship Id="rId25" Type="http://schemas.openxmlformats.org/officeDocument/2006/relationships/image" Target="../media/image332.wmf"/><Relationship Id="rId33" Type="http://schemas.openxmlformats.org/officeDocument/2006/relationships/image" Target="../media/image339.wmf"/><Relationship Id="rId2" Type="http://schemas.openxmlformats.org/officeDocument/2006/relationships/image" Target="../media/image309.wmf"/><Relationship Id="rId16" Type="http://schemas.openxmlformats.org/officeDocument/2006/relationships/image" Target="../media/image323.wmf"/><Relationship Id="rId20" Type="http://schemas.openxmlformats.org/officeDocument/2006/relationships/image" Target="../media/image327.wmf"/><Relationship Id="rId29" Type="http://schemas.openxmlformats.org/officeDocument/2006/relationships/image" Target="../media/image336.wmf"/><Relationship Id="rId1" Type="http://schemas.openxmlformats.org/officeDocument/2006/relationships/image" Target="../media/image19.png"/><Relationship Id="rId6" Type="http://schemas.openxmlformats.org/officeDocument/2006/relationships/image" Target="../media/image313.wmf"/><Relationship Id="rId11" Type="http://schemas.openxmlformats.org/officeDocument/2006/relationships/image" Target="../media/image318.wmf"/><Relationship Id="rId24" Type="http://schemas.openxmlformats.org/officeDocument/2006/relationships/image" Target="../media/image331.wmf"/><Relationship Id="rId32" Type="http://schemas.openxmlformats.org/officeDocument/2006/relationships/image" Target="../media/image301.wmf"/><Relationship Id="rId5" Type="http://schemas.openxmlformats.org/officeDocument/2006/relationships/image" Target="../media/image312.wmf"/><Relationship Id="rId15" Type="http://schemas.openxmlformats.org/officeDocument/2006/relationships/image" Target="../media/image322.wmf"/><Relationship Id="rId23" Type="http://schemas.openxmlformats.org/officeDocument/2006/relationships/image" Target="../media/image330.wmf"/><Relationship Id="rId28" Type="http://schemas.openxmlformats.org/officeDocument/2006/relationships/image" Target="../media/image335.wmf"/><Relationship Id="rId36" Type="http://schemas.openxmlformats.org/officeDocument/2006/relationships/image" Target="../media/image342.wmf"/><Relationship Id="rId10" Type="http://schemas.openxmlformats.org/officeDocument/2006/relationships/image" Target="../media/image317.wmf"/><Relationship Id="rId19" Type="http://schemas.openxmlformats.org/officeDocument/2006/relationships/image" Target="../media/image326.wmf"/><Relationship Id="rId31" Type="http://schemas.openxmlformats.org/officeDocument/2006/relationships/image" Target="../media/image338.wmf"/><Relationship Id="rId4" Type="http://schemas.openxmlformats.org/officeDocument/2006/relationships/image" Target="../media/image311.wmf"/><Relationship Id="rId9" Type="http://schemas.openxmlformats.org/officeDocument/2006/relationships/image" Target="../media/image316.wmf"/><Relationship Id="rId14" Type="http://schemas.openxmlformats.org/officeDocument/2006/relationships/image" Target="../media/image321.wmf"/><Relationship Id="rId22" Type="http://schemas.openxmlformats.org/officeDocument/2006/relationships/image" Target="../media/image329.wmf"/><Relationship Id="rId27" Type="http://schemas.openxmlformats.org/officeDocument/2006/relationships/image" Target="../media/image334.wmf"/><Relationship Id="rId30" Type="http://schemas.openxmlformats.org/officeDocument/2006/relationships/image" Target="../media/image337.wmf"/><Relationship Id="rId35" Type="http://schemas.openxmlformats.org/officeDocument/2006/relationships/image" Target="../media/image341.wmf"/></Relationships>
</file>

<file path=ppt/drawings/_rels/vmlDrawing18.vml.rels><?xml version="1.0" encoding="UTF-8" standalone="yes"?>
<Relationships xmlns="http://schemas.openxmlformats.org/package/2006/relationships"><Relationship Id="rId8" Type="http://schemas.openxmlformats.org/officeDocument/2006/relationships/image" Target="../media/image347.wmf"/><Relationship Id="rId3" Type="http://schemas.openxmlformats.org/officeDocument/2006/relationships/image" Target="../media/image159.wmf"/><Relationship Id="rId7" Type="http://schemas.openxmlformats.org/officeDocument/2006/relationships/image" Target="../media/image346.wmf"/><Relationship Id="rId2" Type="http://schemas.openxmlformats.org/officeDocument/2006/relationships/image" Target="../media/image130.wmf"/><Relationship Id="rId1" Type="http://schemas.openxmlformats.org/officeDocument/2006/relationships/image" Target="../media/image158.wmf"/><Relationship Id="rId6" Type="http://schemas.openxmlformats.org/officeDocument/2006/relationships/image" Target="../media/image162.wmf"/><Relationship Id="rId11" Type="http://schemas.openxmlformats.org/officeDocument/2006/relationships/image" Target="../media/image349.wmf"/><Relationship Id="rId5" Type="http://schemas.openxmlformats.org/officeDocument/2006/relationships/image" Target="../media/image161.wmf"/><Relationship Id="rId10" Type="http://schemas.openxmlformats.org/officeDocument/2006/relationships/image" Target="../media/image348.wmf"/><Relationship Id="rId4" Type="http://schemas.openxmlformats.org/officeDocument/2006/relationships/image" Target="../media/image160.wmf"/><Relationship Id="rId9" Type="http://schemas.openxmlformats.org/officeDocument/2006/relationships/image" Target="../media/image19.png"/></Relationships>
</file>

<file path=ppt/drawings/_rels/vmlDrawing19.vml.rels><?xml version="1.0" encoding="UTF-8" standalone="yes"?>
<Relationships xmlns="http://schemas.openxmlformats.org/package/2006/relationships"><Relationship Id="rId8" Type="http://schemas.openxmlformats.org/officeDocument/2006/relationships/image" Target="../media/image353.wmf"/><Relationship Id="rId13" Type="http://schemas.openxmlformats.org/officeDocument/2006/relationships/image" Target="../media/image358.wmf"/><Relationship Id="rId18" Type="http://schemas.openxmlformats.org/officeDocument/2006/relationships/image" Target="../media/image363.png"/><Relationship Id="rId3" Type="http://schemas.openxmlformats.org/officeDocument/2006/relationships/image" Target="../media/image158.wmf"/><Relationship Id="rId21" Type="http://schemas.openxmlformats.org/officeDocument/2006/relationships/image" Target="../media/image366.wmf"/><Relationship Id="rId7" Type="http://schemas.openxmlformats.org/officeDocument/2006/relationships/image" Target="../media/image352.wmf"/><Relationship Id="rId12" Type="http://schemas.openxmlformats.org/officeDocument/2006/relationships/image" Target="../media/image357.wmf"/><Relationship Id="rId17" Type="http://schemas.openxmlformats.org/officeDocument/2006/relationships/image" Target="../media/image362.wmf"/><Relationship Id="rId2" Type="http://schemas.openxmlformats.org/officeDocument/2006/relationships/image" Target="../media/image350.wmf"/><Relationship Id="rId16" Type="http://schemas.openxmlformats.org/officeDocument/2006/relationships/image" Target="../media/image361.wmf"/><Relationship Id="rId20" Type="http://schemas.openxmlformats.org/officeDocument/2006/relationships/image" Target="../media/image365.wmf"/><Relationship Id="rId1" Type="http://schemas.openxmlformats.org/officeDocument/2006/relationships/image" Target="../media/image19.png"/><Relationship Id="rId6" Type="http://schemas.openxmlformats.org/officeDocument/2006/relationships/image" Target="../media/image160.wmf"/><Relationship Id="rId11" Type="http://schemas.openxmlformats.org/officeDocument/2006/relationships/image" Target="../media/image356.wmf"/><Relationship Id="rId5" Type="http://schemas.openxmlformats.org/officeDocument/2006/relationships/image" Target="../media/image159.wmf"/><Relationship Id="rId15" Type="http://schemas.openxmlformats.org/officeDocument/2006/relationships/image" Target="../media/image360.wmf"/><Relationship Id="rId10" Type="http://schemas.openxmlformats.org/officeDocument/2006/relationships/image" Target="../media/image355.wmf"/><Relationship Id="rId19" Type="http://schemas.openxmlformats.org/officeDocument/2006/relationships/image" Target="../media/image364.wmf"/><Relationship Id="rId4" Type="http://schemas.openxmlformats.org/officeDocument/2006/relationships/image" Target="../media/image351.wmf"/><Relationship Id="rId9" Type="http://schemas.openxmlformats.org/officeDocument/2006/relationships/image" Target="../media/image354.wmf"/><Relationship Id="rId14" Type="http://schemas.openxmlformats.org/officeDocument/2006/relationships/image" Target="../media/image359.wmf"/></Relationships>
</file>

<file path=ppt/drawings/_rels/vmlDrawing2.vml.rels><?xml version="1.0" encoding="UTF-8" standalone="yes"?>
<Relationships xmlns="http://schemas.openxmlformats.org/package/2006/relationships"><Relationship Id="rId8" Type="http://schemas.openxmlformats.org/officeDocument/2006/relationships/image" Target="../media/image37.wmf"/><Relationship Id="rId13" Type="http://schemas.openxmlformats.org/officeDocument/2006/relationships/image" Target="../media/image42.wmf"/><Relationship Id="rId3" Type="http://schemas.openxmlformats.org/officeDocument/2006/relationships/image" Target="../media/image33.wmf"/><Relationship Id="rId7" Type="http://schemas.openxmlformats.org/officeDocument/2006/relationships/image" Target="../media/image36.wmf"/><Relationship Id="rId12" Type="http://schemas.openxmlformats.org/officeDocument/2006/relationships/image" Target="../media/image41.wmf"/><Relationship Id="rId2" Type="http://schemas.openxmlformats.org/officeDocument/2006/relationships/image" Target="../media/image21.wmf"/><Relationship Id="rId1" Type="http://schemas.openxmlformats.org/officeDocument/2006/relationships/image" Target="../media/image32.wmf"/><Relationship Id="rId6" Type="http://schemas.openxmlformats.org/officeDocument/2006/relationships/image" Target="../media/image35.wmf"/><Relationship Id="rId11" Type="http://schemas.openxmlformats.org/officeDocument/2006/relationships/image" Target="../media/image40.wmf"/><Relationship Id="rId5" Type="http://schemas.openxmlformats.org/officeDocument/2006/relationships/image" Target="../media/image34.wmf"/><Relationship Id="rId15" Type="http://schemas.openxmlformats.org/officeDocument/2006/relationships/image" Target="../media/image44.wmf"/><Relationship Id="rId10" Type="http://schemas.openxmlformats.org/officeDocument/2006/relationships/image" Target="../media/image39.wmf"/><Relationship Id="rId4" Type="http://schemas.openxmlformats.org/officeDocument/2006/relationships/image" Target="../media/image19.png"/><Relationship Id="rId9" Type="http://schemas.openxmlformats.org/officeDocument/2006/relationships/image" Target="../media/image38.wmf"/><Relationship Id="rId14" Type="http://schemas.openxmlformats.org/officeDocument/2006/relationships/image" Target="../media/image43.wmf"/></Relationships>
</file>

<file path=ppt/drawings/_rels/vmlDrawing20.v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377.wmf"/><Relationship Id="rId18" Type="http://schemas.openxmlformats.org/officeDocument/2006/relationships/image" Target="../media/image382.wmf"/><Relationship Id="rId26" Type="http://schemas.openxmlformats.org/officeDocument/2006/relationships/image" Target="../media/image390.wmf"/><Relationship Id="rId3" Type="http://schemas.openxmlformats.org/officeDocument/2006/relationships/image" Target="../media/image174.wmf"/><Relationship Id="rId21" Type="http://schemas.openxmlformats.org/officeDocument/2006/relationships/image" Target="../media/image385.wmf"/><Relationship Id="rId7" Type="http://schemas.openxmlformats.org/officeDocument/2006/relationships/image" Target="../media/image372.wmf"/><Relationship Id="rId12" Type="http://schemas.openxmlformats.org/officeDocument/2006/relationships/image" Target="../media/image376.wmf"/><Relationship Id="rId17" Type="http://schemas.openxmlformats.org/officeDocument/2006/relationships/image" Target="../media/image381.wmf"/><Relationship Id="rId25" Type="http://schemas.openxmlformats.org/officeDocument/2006/relationships/image" Target="../media/image389.wmf"/><Relationship Id="rId2" Type="http://schemas.openxmlformats.org/officeDocument/2006/relationships/image" Target="../media/image368.wmf"/><Relationship Id="rId16" Type="http://schemas.openxmlformats.org/officeDocument/2006/relationships/image" Target="../media/image380.wmf"/><Relationship Id="rId20" Type="http://schemas.openxmlformats.org/officeDocument/2006/relationships/image" Target="../media/image384.wmf"/><Relationship Id="rId1" Type="http://schemas.openxmlformats.org/officeDocument/2006/relationships/image" Target="../media/image367.wmf"/><Relationship Id="rId6" Type="http://schemas.openxmlformats.org/officeDocument/2006/relationships/image" Target="../media/image371.wmf"/><Relationship Id="rId11" Type="http://schemas.openxmlformats.org/officeDocument/2006/relationships/image" Target="../media/image375.wmf"/><Relationship Id="rId24" Type="http://schemas.openxmlformats.org/officeDocument/2006/relationships/image" Target="../media/image388.wmf"/><Relationship Id="rId5" Type="http://schemas.openxmlformats.org/officeDocument/2006/relationships/image" Target="../media/image370.wmf"/><Relationship Id="rId15" Type="http://schemas.openxmlformats.org/officeDocument/2006/relationships/image" Target="../media/image379.wmf"/><Relationship Id="rId23" Type="http://schemas.openxmlformats.org/officeDocument/2006/relationships/image" Target="../media/image387.wmf"/><Relationship Id="rId10" Type="http://schemas.openxmlformats.org/officeDocument/2006/relationships/image" Target="../media/image374.wmf"/><Relationship Id="rId19" Type="http://schemas.openxmlformats.org/officeDocument/2006/relationships/image" Target="../media/image383.wmf"/><Relationship Id="rId4" Type="http://schemas.openxmlformats.org/officeDocument/2006/relationships/image" Target="../media/image369.wmf"/><Relationship Id="rId9" Type="http://schemas.openxmlformats.org/officeDocument/2006/relationships/image" Target="../media/image373.wmf"/><Relationship Id="rId14" Type="http://schemas.openxmlformats.org/officeDocument/2006/relationships/image" Target="../media/image378.wmf"/><Relationship Id="rId22" Type="http://schemas.openxmlformats.org/officeDocument/2006/relationships/image" Target="../media/image386.wmf"/><Relationship Id="rId27" Type="http://schemas.openxmlformats.org/officeDocument/2006/relationships/image" Target="../media/image391.wmf"/></Relationships>
</file>

<file path=ppt/drawings/_rels/vmlDrawing21.vml.rels><?xml version="1.0" encoding="UTF-8" standalone="yes"?>
<Relationships xmlns="http://schemas.openxmlformats.org/package/2006/relationships"><Relationship Id="rId8" Type="http://schemas.openxmlformats.org/officeDocument/2006/relationships/image" Target="../media/image396.wmf"/><Relationship Id="rId3" Type="http://schemas.openxmlformats.org/officeDocument/2006/relationships/image" Target="../media/image392.wmf"/><Relationship Id="rId7" Type="http://schemas.openxmlformats.org/officeDocument/2006/relationships/image" Target="../media/image395.wmf"/><Relationship Id="rId2" Type="http://schemas.openxmlformats.org/officeDocument/2006/relationships/image" Target="../media/image101.wmf"/><Relationship Id="rId1" Type="http://schemas.openxmlformats.org/officeDocument/2006/relationships/image" Target="../media/image100.wmf"/><Relationship Id="rId6" Type="http://schemas.openxmlformats.org/officeDocument/2006/relationships/image" Target="../media/image394.wmf"/><Relationship Id="rId5" Type="http://schemas.openxmlformats.org/officeDocument/2006/relationships/image" Target="../media/image19.png"/><Relationship Id="rId4" Type="http://schemas.openxmlformats.org/officeDocument/2006/relationships/image" Target="../media/image393.wmf"/></Relationships>
</file>

<file path=ppt/drawings/_rels/vmlDrawing22.vml.rels><?xml version="1.0" encoding="UTF-8" standalone="yes"?>
<Relationships xmlns="http://schemas.openxmlformats.org/package/2006/relationships"><Relationship Id="rId8" Type="http://schemas.openxmlformats.org/officeDocument/2006/relationships/image" Target="../media/image410.wmf"/><Relationship Id="rId13" Type="http://schemas.openxmlformats.org/officeDocument/2006/relationships/image" Target="../media/image415.wmf"/><Relationship Id="rId18" Type="http://schemas.openxmlformats.org/officeDocument/2006/relationships/image" Target="../media/image420.wmf"/><Relationship Id="rId26" Type="http://schemas.openxmlformats.org/officeDocument/2006/relationships/image" Target="../media/image428.wmf"/><Relationship Id="rId3" Type="http://schemas.openxmlformats.org/officeDocument/2006/relationships/image" Target="../media/image405.wmf"/><Relationship Id="rId21" Type="http://schemas.openxmlformats.org/officeDocument/2006/relationships/image" Target="../media/image423.wmf"/><Relationship Id="rId7" Type="http://schemas.openxmlformats.org/officeDocument/2006/relationships/image" Target="../media/image409.wmf"/><Relationship Id="rId12" Type="http://schemas.openxmlformats.org/officeDocument/2006/relationships/image" Target="../media/image414.wmf"/><Relationship Id="rId17" Type="http://schemas.openxmlformats.org/officeDocument/2006/relationships/image" Target="../media/image419.wmf"/><Relationship Id="rId25" Type="http://schemas.openxmlformats.org/officeDocument/2006/relationships/image" Target="../media/image427.wmf"/><Relationship Id="rId2" Type="http://schemas.openxmlformats.org/officeDocument/2006/relationships/image" Target="../media/image19.png"/><Relationship Id="rId16" Type="http://schemas.openxmlformats.org/officeDocument/2006/relationships/image" Target="../media/image418.wmf"/><Relationship Id="rId20" Type="http://schemas.openxmlformats.org/officeDocument/2006/relationships/image" Target="../media/image422.wmf"/><Relationship Id="rId1" Type="http://schemas.openxmlformats.org/officeDocument/2006/relationships/image" Target="../media/image404.wmf"/><Relationship Id="rId6" Type="http://schemas.openxmlformats.org/officeDocument/2006/relationships/image" Target="../media/image408.wmf"/><Relationship Id="rId11" Type="http://schemas.openxmlformats.org/officeDocument/2006/relationships/image" Target="../media/image413.wmf"/><Relationship Id="rId24" Type="http://schemas.openxmlformats.org/officeDocument/2006/relationships/image" Target="../media/image426.wmf"/><Relationship Id="rId5" Type="http://schemas.openxmlformats.org/officeDocument/2006/relationships/image" Target="../media/image407.wmf"/><Relationship Id="rId15" Type="http://schemas.openxmlformats.org/officeDocument/2006/relationships/image" Target="../media/image417.wmf"/><Relationship Id="rId23" Type="http://schemas.openxmlformats.org/officeDocument/2006/relationships/image" Target="../media/image425.wmf"/><Relationship Id="rId10" Type="http://schemas.openxmlformats.org/officeDocument/2006/relationships/image" Target="../media/image412.wmf"/><Relationship Id="rId19" Type="http://schemas.openxmlformats.org/officeDocument/2006/relationships/image" Target="../media/image421.wmf"/><Relationship Id="rId4" Type="http://schemas.openxmlformats.org/officeDocument/2006/relationships/image" Target="../media/image406.wmf"/><Relationship Id="rId9" Type="http://schemas.openxmlformats.org/officeDocument/2006/relationships/image" Target="../media/image411.wmf"/><Relationship Id="rId14" Type="http://schemas.openxmlformats.org/officeDocument/2006/relationships/image" Target="../media/image416.wmf"/><Relationship Id="rId22" Type="http://schemas.openxmlformats.org/officeDocument/2006/relationships/image" Target="../media/image424.wmf"/></Relationships>
</file>

<file path=ppt/drawings/_rels/vmlDrawing23.vml.rels><?xml version="1.0" encoding="UTF-8" standalone="yes"?>
<Relationships xmlns="http://schemas.openxmlformats.org/package/2006/relationships"><Relationship Id="rId13" Type="http://schemas.openxmlformats.org/officeDocument/2006/relationships/image" Target="../media/image439.wmf"/><Relationship Id="rId18" Type="http://schemas.openxmlformats.org/officeDocument/2006/relationships/image" Target="../media/image411.wmf"/><Relationship Id="rId26" Type="http://schemas.openxmlformats.org/officeDocument/2006/relationships/image" Target="../media/image443.wmf"/><Relationship Id="rId39" Type="http://schemas.openxmlformats.org/officeDocument/2006/relationships/image" Target="../media/image453.wmf"/><Relationship Id="rId3" Type="http://schemas.openxmlformats.org/officeDocument/2006/relationships/image" Target="../media/image404.wmf"/><Relationship Id="rId21" Type="http://schemas.openxmlformats.org/officeDocument/2006/relationships/image" Target="../media/image419.wmf"/><Relationship Id="rId34" Type="http://schemas.openxmlformats.org/officeDocument/2006/relationships/image" Target="../media/image448.wmf"/><Relationship Id="rId42" Type="http://schemas.openxmlformats.org/officeDocument/2006/relationships/image" Target="../media/image456.wmf"/><Relationship Id="rId47" Type="http://schemas.openxmlformats.org/officeDocument/2006/relationships/image" Target="../media/image461.wmf"/><Relationship Id="rId7" Type="http://schemas.openxmlformats.org/officeDocument/2006/relationships/image" Target="../media/image434.wmf"/><Relationship Id="rId12" Type="http://schemas.openxmlformats.org/officeDocument/2006/relationships/image" Target="../media/image438.wmf"/><Relationship Id="rId17" Type="http://schemas.openxmlformats.org/officeDocument/2006/relationships/image" Target="../media/image410.wmf"/><Relationship Id="rId25" Type="http://schemas.openxmlformats.org/officeDocument/2006/relationships/image" Target="../media/image442.wmf"/><Relationship Id="rId33" Type="http://schemas.openxmlformats.org/officeDocument/2006/relationships/image" Target="../media/image447.wmf"/><Relationship Id="rId38" Type="http://schemas.openxmlformats.org/officeDocument/2006/relationships/image" Target="../media/image452.wmf"/><Relationship Id="rId46" Type="http://schemas.openxmlformats.org/officeDocument/2006/relationships/image" Target="../media/image460.wmf"/><Relationship Id="rId2" Type="http://schemas.openxmlformats.org/officeDocument/2006/relationships/image" Target="../media/image430.wmf"/><Relationship Id="rId16" Type="http://schemas.openxmlformats.org/officeDocument/2006/relationships/image" Target="../media/image409.wmf"/><Relationship Id="rId20" Type="http://schemas.openxmlformats.org/officeDocument/2006/relationships/image" Target="../media/image418.wmf"/><Relationship Id="rId29" Type="http://schemas.openxmlformats.org/officeDocument/2006/relationships/image" Target="../media/image446.wmf"/><Relationship Id="rId41" Type="http://schemas.openxmlformats.org/officeDocument/2006/relationships/image" Target="../media/image455.wmf"/><Relationship Id="rId1" Type="http://schemas.openxmlformats.org/officeDocument/2006/relationships/image" Target="../media/image429.wmf"/><Relationship Id="rId6" Type="http://schemas.openxmlformats.org/officeDocument/2006/relationships/image" Target="../media/image433.wmf"/><Relationship Id="rId11" Type="http://schemas.openxmlformats.org/officeDocument/2006/relationships/image" Target="../media/image437.wmf"/><Relationship Id="rId24" Type="http://schemas.openxmlformats.org/officeDocument/2006/relationships/image" Target="../media/image441.wmf"/><Relationship Id="rId32" Type="http://schemas.openxmlformats.org/officeDocument/2006/relationships/image" Target="../media/image415.wmf"/><Relationship Id="rId37" Type="http://schemas.openxmlformats.org/officeDocument/2006/relationships/image" Target="../media/image451.wmf"/><Relationship Id="rId40" Type="http://schemas.openxmlformats.org/officeDocument/2006/relationships/image" Target="../media/image454.wmf"/><Relationship Id="rId45" Type="http://schemas.openxmlformats.org/officeDocument/2006/relationships/image" Target="../media/image459.wmf"/><Relationship Id="rId5" Type="http://schemas.openxmlformats.org/officeDocument/2006/relationships/image" Target="../media/image432.wmf"/><Relationship Id="rId15" Type="http://schemas.openxmlformats.org/officeDocument/2006/relationships/image" Target="../media/image408.wmf"/><Relationship Id="rId23" Type="http://schemas.openxmlformats.org/officeDocument/2006/relationships/image" Target="../media/image440.wmf"/><Relationship Id="rId28" Type="http://schemas.openxmlformats.org/officeDocument/2006/relationships/image" Target="../media/image445.wmf"/><Relationship Id="rId36" Type="http://schemas.openxmlformats.org/officeDocument/2006/relationships/image" Target="../media/image450.wmf"/><Relationship Id="rId49" Type="http://schemas.openxmlformats.org/officeDocument/2006/relationships/image" Target="../media/image463.wmf"/><Relationship Id="rId10" Type="http://schemas.openxmlformats.org/officeDocument/2006/relationships/image" Target="../media/image436.wmf"/><Relationship Id="rId19" Type="http://schemas.openxmlformats.org/officeDocument/2006/relationships/image" Target="../media/image417.wmf"/><Relationship Id="rId31" Type="http://schemas.openxmlformats.org/officeDocument/2006/relationships/image" Target="../media/image414.wmf"/><Relationship Id="rId44" Type="http://schemas.openxmlformats.org/officeDocument/2006/relationships/image" Target="../media/image458.wmf"/><Relationship Id="rId4" Type="http://schemas.openxmlformats.org/officeDocument/2006/relationships/image" Target="../media/image431.wmf"/><Relationship Id="rId9" Type="http://schemas.openxmlformats.org/officeDocument/2006/relationships/image" Target="../media/image19.png"/><Relationship Id="rId14" Type="http://schemas.openxmlformats.org/officeDocument/2006/relationships/image" Target="../media/image406.wmf"/><Relationship Id="rId22" Type="http://schemas.openxmlformats.org/officeDocument/2006/relationships/image" Target="../media/image420.wmf"/><Relationship Id="rId27" Type="http://schemas.openxmlformats.org/officeDocument/2006/relationships/image" Target="../media/image444.wmf"/><Relationship Id="rId30" Type="http://schemas.openxmlformats.org/officeDocument/2006/relationships/image" Target="../media/image413.wmf"/><Relationship Id="rId35" Type="http://schemas.openxmlformats.org/officeDocument/2006/relationships/image" Target="../media/image449.wmf"/><Relationship Id="rId43" Type="http://schemas.openxmlformats.org/officeDocument/2006/relationships/image" Target="../media/image457.wmf"/><Relationship Id="rId48" Type="http://schemas.openxmlformats.org/officeDocument/2006/relationships/image" Target="../media/image462.wmf"/><Relationship Id="rId8" Type="http://schemas.openxmlformats.org/officeDocument/2006/relationships/image" Target="../media/image435.wmf"/></Relationships>
</file>

<file path=ppt/drawings/_rels/vmlDrawing24.vml.rels><?xml version="1.0" encoding="UTF-8" standalone="yes"?>
<Relationships xmlns="http://schemas.openxmlformats.org/package/2006/relationships"><Relationship Id="rId13" Type="http://schemas.openxmlformats.org/officeDocument/2006/relationships/image" Target="../media/image470.wmf"/><Relationship Id="rId18" Type="http://schemas.openxmlformats.org/officeDocument/2006/relationships/image" Target="../media/image408.wmf"/><Relationship Id="rId26" Type="http://schemas.openxmlformats.org/officeDocument/2006/relationships/image" Target="../media/image474.wmf"/><Relationship Id="rId39" Type="http://schemas.openxmlformats.org/officeDocument/2006/relationships/image" Target="../media/image451.wmf"/><Relationship Id="rId21" Type="http://schemas.openxmlformats.org/officeDocument/2006/relationships/image" Target="../media/image411.wmf"/><Relationship Id="rId34" Type="http://schemas.openxmlformats.org/officeDocument/2006/relationships/image" Target="../media/image413.wmf"/><Relationship Id="rId42" Type="http://schemas.openxmlformats.org/officeDocument/2006/relationships/image" Target="../media/image481.wmf"/><Relationship Id="rId47" Type="http://schemas.openxmlformats.org/officeDocument/2006/relationships/image" Target="../media/image455.wmf"/><Relationship Id="rId50" Type="http://schemas.openxmlformats.org/officeDocument/2006/relationships/image" Target="../media/image458.wmf"/><Relationship Id="rId55" Type="http://schemas.openxmlformats.org/officeDocument/2006/relationships/image" Target="../media/image491.wmf"/><Relationship Id="rId63" Type="http://schemas.openxmlformats.org/officeDocument/2006/relationships/image" Target="../media/image499.wmf"/><Relationship Id="rId7" Type="http://schemas.openxmlformats.org/officeDocument/2006/relationships/image" Target="../media/image431.wmf"/><Relationship Id="rId2" Type="http://schemas.openxmlformats.org/officeDocument/2006/relationships/image" Target="../media/image464.wmf"/><Relationship Id="rId16" Type="http://schemas.openxmlformats.org/officeDocument/2006/relationships/image" Target="../media/image473.wmf"/><Relationship Id="rId20" Type="http://schemas.openxmlformats.org/officeDocument/2006/relationships/image" Target="../media/image410.wmf"/><Relationship Id="rId29" Type="http://schemas.openxmlformats.org/officeDocument/2006/relationships/image" Target="../media/image477.wmf"/><Relationship Id="rId41" Type="http://schemas.openxmlformats.org/officeDocument/2006/relationships/image" Target="../media/image461.wmf"/><Relationship Id="rId54" Type="http://schemas.openxmlformats.org/officeDocument/2006/relationships/image" Target="../media/image490.wmf"/><Relationship Id="rId62" Type="http://schemas.openxmlformats.org/officeDocument/2006/relationships/image" Target="../media/image498.wmf"/><Relationship Id="rId1" Type="http://schemas.openxmlformats.org/officeDocument/2006/relationships/image" Target="../media/image462.wmf"/><Relationship Id="rId6" Type="http://schemas.openxmlformats.org/officeDocument/2006/relationships/image" Target="../media/image404.wmf"/><Relationship Id="rId11" Type="http://schemas.openxmlformats.org/officeDocument/2006/relationships/image" Target="../media/image19.png"/><Relationship Id="rId24" Type="http://schemas.openxmlformats.org/officeDocument/2006/relationships/image" Target="../media/image419.wmf"/><Relationship Id="rId32" Type="http://schemas.openxmlformats.org/officeDocument/2006/relationships/image" Target="../media/image459.wmf"/><Relationship Id="rId37" Type="http://schemas.openxmlformats.org/officeDocument/2006/relationships/image" Target="../media/image447.wmf"/><Relationship Id="rId40" Type="http://schemas.openxmlformats.org/officeDocument/2006/relationships/image" Target="../media/image452.wmf"/><Relationship Id="rId45" Type="http://schemas.openxmlformats.org/officeDocument/2006/relationships/image" Target="../media/image484.wmf"/><Relationship Id="rId53" Type="http://schemas.openxmlformats.org/officeDocument/2006/relationships/image" Target="../media/image489.wmf"/><Relationship Id="rId58" Type="http://schemas.openxmlformats.org/officeDocument/2006/relationships/image" Target="../media/image494.wmf"/><Relationship Id="rId5" Type="http://schemas.openxmlformats.org/officeDocument/2006/relationships/image" Target="../media/image466.wmf"/><Relationship Id="rId15" Type="http://schemas.openxmlformats.org/officeDocument/2006/relationships/image" Target="../media/image472.wmf"/><Relationship Id="rId23" Type="http://schemas.openxmlformats.org/officeDocument/2006/relationships/image" Target="../media/image418.wmf"/><Relationship Id="rId28" Type="http://schemas.openxmlformats.org/officeDocument/2006/relationships/image" Target="../media/image476.wmf"/><Relationship Id="rId36" Type="http://schemas.openxmlformats.org/officeDocument/2006/relationships/image" Target="../media/image415.wmf"/><Relationship Id="rId49" Type="http://schemas.openxmlformats.org/officeDocument/2006/relationships/image" Target="../media/image486.wmf"/><Relationship Id="rId57" Type="http://schemas.openxmlformats.org/officeDocument/2006/relationships/image" Target="../media/image493.wmf"/><Relationship Id="rId61" Type="http://schemas.openxmlformats.org/officeDocument/2006/relationships/image" Target="../media/image497.wmf"/><Relationship Id="rId10" Type="http://schemas.openxmlformats.org/officeDocument/2006/relationships/image" Target="../media/image468.wmf"/><Relationship Id="rId19" Type="http://schemas.openxmlformats.org/officeDocument/2006/relationships/image" Target="../media/image409.wmf"/><Relationship Id="rId31" Type="http://schemas.openxmlformats.org/officeDocument/2006/relationships/image" Target="../media/image479.wmf"/><Relationship Id="rId44" Type="http://schemas.openxmlformats.org/officeDocument/2006/relationships/image" Target="../media/image483.wmf"/><Relationship Id="rId52" Type="http://schemas.openxmlformats.org/officeDocument/2006/relationships/image" Target="../media/image488.wmf"/><Relationship Id="rId60" Type="http://schemas.openxmlformats.org/officeDocument/2006/relationships/image" Target="../media/image496.wmf"/><Relationship Id="rId4" Type="http://schemas.openxmlformats.org/officeDocument/2006/relationships/image" Target="../media/image465.wmf"/><Relationship Id="rId9" Type="http://schemas.openxmlformats.org/officeDocument/2006/relationships/image" Target="../media/image467.wmf"/><Relationship Id="rId14" Type="http://schemas.openxmlformats.org/officeDocument/2006/relationships/image" Target="../media/image471.wmf"/><Relationship Id="rId22" Type="http://schemas.openxmlformats.org/officeDocument/2006/relationships/image" Target="../media/image417.wmf"/><Relationship Id="rId27" Type="http://schemas.openxmlformats.org/officeDocument/2006/relationships/image" Target="../media/image475.wmf"/><Relationship Id="rId30" Type="http://schemas.openxmlformats.org/officeDocument/2006/relationships/image" Target="../media/image478.wmf"/><Relationship Id="rId35" Type="http://schemas.openxmlformats.org/officeDocument/2006/relationships/image" Target="../media/image414.wmf"/><Relationship Id="rId43" Type="http://schemas.openxmlformats.org/officeDocument/2006/relationships/image" Target="../media/image482.wmf"/><Relationship Id="rId48" Type="http://schemas.openxmlformats.org/officeDocument/2006/relationships/image" Target="../media/image485.wmf"/><Relationship Id="rId56" Type="http://schemas.openxmlformats.org/officeDocument/2006/relationships/image" Target="../media/image492.wmf"/><Relationship Id="rId8" Type="http://schemas.openxmlformats.org/officeDocument/2006/relationships/image" Target="../media/image432.wmf"/><Relationship Id="rId51" Type="http://schemas.openxmlformats.org/officeDocument/2006/relationships/image" Target="../media/image487.wmf"/><Relationship Id="rId3" Type="http://schemas.openxmlformats.org/officeDocument/2006/relationships/image" Target="../media/image437.wmf"/><Relationship Id="rId12" Type="http://schemas.openxmlformats.org/officeDocument/2006/relationships/image" Target="../media/image469.wmf"/><Relationship Id="rId17" Type="http://schemas.openxmlformats.org/officeDocument/2006/relationships/image" Target="../media/image406.wmf"/><Relationship Id="rId25" Type="http://schemas.openxmlformats.org/officeDocument/2006/relationships/image" Target="../media/image420.wmf"/><Relationship Id="rId33" Type="http://schemas.openxmlformats.org/officeDocument/2006/relationships/image" Target="../media/image480.wmf"/><Relationship Id="rId38" Type="http://schemas.openxmlformats.org/officeDocument/2006/relationships/image" Target="../media/image450.wmf"/><Relationship Id="rId46" Type="http://schemas.openxmlformats.org/officeDocument/2006/relationships/image" Target="../media/image454.wmf"/><Relationship Id="rId59" Type="http://schemas.openxmlformats.org/officeDocument/2006/relationships/image" Target="../media/image495.wmf"/></Relationships>
</file>

<file path=ppt/drawings/_rels/vmlDrawing25.vml.rels><?xml version="1.0" encoding="UTF-8" standalone="yes"?>
<Relationships xmlns="http://schemas.openxmlformats.org/package/2006/relationships"><Relationship Id="rId8" Type="http://schemas.openxmlformats.org/officeDocument/2006/relationships/image" Target="../media/image507.wmf"/><Relationship Id="rId3" Type="http://schemas.openxmlformats.org/officeDocument/2006/relationships/image" Target="../media/image502.wmf"/><Relationship Id="rId7" Type="http://schemas.openxmlformats.org/officeDocument/2006/relationships/image" Target="../media/image506.wmf"/><Relationship Id="rId2" Type="http://schemas.openxmlformats.org/officeDocument/2006/relationships/image" Target="../media/image501.wmf"/><Relationship Id="rId1" Type="http://schemas.openxmlformats.org/officeDocument/2006/relationships/image" Target="../media/image19.png"/><Relationship Id="rId6" Type="http://schemas.openxmlformats.org/officeDocument/2006/relationships/image" Target="../media/image505.wmf"/><Relationship Id="rId11" Type="http://schemas.openxmlformats.org/officeDocument/2006/relationships/image" Target="../media/image510.wmf"/><Relationship Id="rId5" Type="http://schemas.openxmlformats.org/officeDocument/2006/relationships/image" Target="../media/image504.wmf"/><Relationship Id="rId10" Type="http://schemas.openxmlformats.org/officeDocument/2006/relationships/image" Target="../media/image509.wmf"/><Relationship Id="rId4" Type="http://schemas.openxmlformats.org/officeDocument/2006/relationships/image" Target="../media/image503.wmf"/><Relationship Id="rId9" Type="http://schemas.openxmlformats.org/officeDocument/2006/relationships/image" Target="../media/image508.wmf"/></Relationships>
</file>

<file path=ppt/drawings/_rels/vmlDrawing26.vml.rels><?xml version="1.0" encoding="UTF-8" standalone="yes"?>
<Relationships xmlns="http://schemas.openxmlformats.org/package/2006/relationships"><Relationship Id="rId8" Type="http://schemas.openxmlformats.org/officeDocument/2006/relationships/image" Target="../media/image518.wmf"/><Relationship Id="rId13" Type="http://schemas.openxmlformats.org/officeDocument/2006/relationships/image" Target="../media/image523.wmf"/><Relationship Id="rId3" Type="http://schemas.openxmlformats.org/officeDocument/2006/relationships/image" Target="../media/image513.wmf"/><Relationship Id="rId7" Type="http://schemas.openxmlformats.org/officeDocument/2006/relationships/image" Target="../media/image517.wmf"/><Relationship Id="rId12" Type="http://schemas.openxmlformats.org/officeDocument/2006/relationships/image" Target="../media/image522.wmf"/><Relationship Id="rId2" Type="http://schemas.openxmlformats.org/officeDocument/2006/relationships/image" Target="../media/image512.wmf"/><Relationship Id="rId1" Type="http://schemas.openxmlformats.org/officeDocument/2006/relationships/image" Target="../media/image511.wmf"/><Relationship Id="rId6" Type="http://schemas.openxmlformats.org/officeDocument/2006/relationships/image" Target="../media/image516.wmf"/><Relationship Id="rId11" Type="http://schemas.openxmlformats.org/officeDocument/2006/relationships/image" Target="../media/image521.wmf"/><Relationship Id="rId5" Type="http://schemas.openxmlformats.org/officeDocument/2006/relationships/image" Target="../media/image515.wmf"/><Relationship Id="rId10" Type="http://schemas.openxmlformats.org/officeDocument/2006/relationships/image" Target="../media/image520.wmf"/><Relationship Id="rId4" Type="http://schemas.openxmlformats.org/officeDocument/2006/relationships/image" Target="../media/image514.wmf"/><Relationship Id="rId9" Type="http://schemas.openxmlformats.org/officeDocument/2006/relationships/image" Target="../media/image519.wmf"/></Relationships>
</file>

<file path=ppt/drawings/_rels/vmlDrawing27.vml.rels><?xml version="1.0" encoding="UTF-8" standalone="yes"?>
<Relationships xmlns="http://schemas.openxmlformats.org/package/2006/relationships"><Relationship Id="rId8" Type="http://schemas.openxmlformats.org/officeDocument/2006/relationships/image" Target="../media/image530.wmf"/><Relationship Id="rId13" Type="http://schemas.openxmlformats.org/officeDocument/2006/relationships/image" Target="../media/image535.wmf"/><Relationship Id="rId18" Type="http://schemas.openxmlformats.org/officeDocument/2006/relationships/image" Target="../media/image540.wmf"/><Relationship Id="rId3" Type="http://schemas.openxmlformats.org/officeDocument/2006/relationships/image" Target="../media/image525.wmf"/><Relationship Id="rId7" Type="http://schemas.openxmlformats.org/officeDocument/2006/relationships/image" Target="../media/image529.wmf"/><Relationship Id="rId12" Type="http://schemas.openxmlformats.org/officeDocument/2006/relationships/image" Target="../media/image534.wmf"/><Relationship Id="rId17" Type="http://schemas.openxmlformats.org/officeDocument/2006/relationships/image" Target="../media/image539.wmf"/><Relationship Id="rId2" Type="http://schemas.openxmlformats.org/officeDocument/2006/relationships/image" Target="../media/image19.png"/><Relationship Id="rId16" Type="http://schemas.openxmlformats.org/officeDocument/2006/relationships/image" Target="../media/image538.wmf"/><Relationship Id="rId20" Type="http://schemas.openxmlformats.org/officeDocument/2006/relationships/image" Target="../media/image542.wmf"/><Relationship Id="rId1" Type="http://schemas.openxmlformats.org/officeDocument/2006/relationships/image" Target="../media/image524.wmf"/><Relationship Id="rId6" Type="http://schemas.openxmlformats.org/officeDocument/2006/relationships/image" Target="../media/image528.wmf"/><Relationship Id="rId11" Type="http://schemas.openxmlformats.org/officeDocument/2006/relationships/image" Target="../media/image533.wmf"/><Relationship Id="rId5" Type="http://schemas.openxmlformats.org/officeDocument/2006/relationships/image" Target="../media/image527.wmf"/><Relationship Id="rId15" Type="http://schemas.openxmlformats.org/officeDocument/2006/relationships/image" Target="../media/image537.wmf"/><Relationship Id="rId10" Type="http://schemas.openxmlformats.org/officeDocument/2006/relationships/image" Target="../media/image532.wmf"/><Relationship Id="rId19" Type="http://schemas.openxmlformats.org/officeDocument/2006/relationships/image" Target="../media/image541.wmf"/><Relationship Id="rId4" Type="http://schemas.openxmlformats.org/officeDocument/2006/relationships/image" Target="../media/image526.wmf"/><Relationship Id="rId9" Type="http://schemas.openxmlformats.org/officeDocument/2006/relationships/image" Target="../media/image531.wmf"/><Relationship Id="rId14" Type="http://schemas.openxmlformats.org/officeDocument/2006/relationships/image" Target="../media/image536.wmf"/></Relationships>
</file>

<file path=ppt/drawings/_rels/vmlDrawing28.vml.rels><?xml version="1.0" encoding="UTF-8" standalone="yes"?>
<Relationships xmlns="http://schemas.openxmlformats.org/package/2006/relationships"><Relationship Id="rId8" Type="http://schemas.openxmlformats.org/officeDocument/2006/relationships/image" Target="../media/image549.wmf"/><Relationship Id="rId13" Type="http://schemas.openxmlformats.org/officeDocument/2006/relationships/image" Target="../media/image552.wmf"/><Relationship Id="rId18" Type="http://schemas.openxmlformats.org/officeDocument/2006/relationships/image" Target="../media/image557.wmf"/><Relationship Id="rId26" Type="http://schemas.openxmlformats.org/officeDocument/2006/relationships/image" Target="../media/image565.wmf"/><Relationship Id="rId3" Type="http://schemas.openxmlformats.org/officeDocument/2006/relationships/image" Target="../media/image544.wmf"/><Relationship Id="rId21" Type="http://schemas.openxmlformats.org/officeDocument/2006/relationships/image" Target="../media/image560.wmf"/><Relationship Id="rId7" Type="http://schemas.openxmlformats.org/officeDocument/2006/relationships/image" Target="../media/image548.wmf"/><Relationship Id="rId12" Type="http://schemas.openxmlformats.org/officeDocument/2006/relationships/image" Target="../media/image551.wmf"/><Relationship Id="rId17" Type="http://schemas.openxmlformats.org/officeDocument/2006/relationships/image" Target="../media/image556.wmf"/><Relationship Id="rId25" Type="http://schemas.openxmlformats.org/officeDocument/2006/relationships/image" Target="../media/image564.wmf"/><Relationship Id="rId2" Type="http://schemas.openxmlformats.org/officeDocument/2006/relationships/image" Target="../media/image543.wmf"/><Relationship Id="rId16" Type="http://schemas.openxmlformats.org/officeDocument/2006/relationships/image" Target="../media/image555.wmf"/><Relationship Id="rId20" Type="http://schemas.openxmlformats.org/officeDocument/2006/relationships/image" Target="../media/image559.wmf"/><Relationship Id="rId1" Type="http://schemas.openxmlformats.org/officeDocument/2006/relationships/image" Target="../media/image19.png"/><Relationship Id="rId6" Type="http://schemas.openxmlformats.org/officeDocument/2006/relationships/image" Target="../media/image547.wmf"/><Relationship Id="rId11" Type="http://schemas.openxmlformats.org/officeDocument/2006/relationships/image" Target="../media/image496.wmf"/><Relationship Id="rId24" Type="http://schemas.openxmlformats.org/officeDocument/2006/relationships/image" Target="../media/image563.wmf"/><Relationship Id="rId5" Type="http://schemas.openxmlformats.org/officeDocument/2006/relationships/image" Target="../media/image546.wmf"/><Relationship Id="rId15" Type="http://schemas.openxmlformats.org/officeDocument/2006/relationships/image" Target="../media/image554.wmf"/><Relationship Id="rId23" Type="http://schemas.openxmlformats.org/officeDocument/2006/relationships/image" Target="../media/image562.wmf"/><Relationship Id="rId10" Type="http://schemas.openxmlformats.org/officeDocument/2006/relationships/image" Target="../media/image495.wmf"/><Relationship Id="rId19" Type="http://schemas.openxmlformats.org/officeDocument/2006/relationships/image" Target="../media/image558.wmf"/><Relationship Id="rId4" Type="http://schemas.openxmlformats.org/officeDocument/2006/relationships/image" Target="../media/image545.wmf"/><Relationship Id="rId9" Type="http://schemas.openxmlformats.org/officeDocument/2006/relationships/image" Target="../media/image550.wmf"/><Relationship Id="rId14" Type="http://schemas.openxmlformats.org/officeDocument/2006/relationships/image" Target="../media/image553.wmf"/><Relationship Id="rId22" Type="http://schemas.openxmlformats.org/officeDocument/2006/relationships/image" Target="../media/image561.wmf"/></Relationships>
</file>

<file path=ppt/drawings/_rels/vmlDrawing29.vml.rels><?xml version="1.0" encoding="UTF-8" standalone="yes"?>
<Relationships xmlns="http://schemas.openxmlformats.org/package/2006/relationships"><Relationship Id="rId8" Type="http://schemas.openxmlformats.org/officeDocument/2006/relationships/image" Target="../media/image572.wmf"/><Relationship Id="rId13" Type="http://schemas.openxmlformats.org/officeDocument/2006/relationships/image" Target="../media/image577.wmf"/><Relationship Id="rId18" Type="http://schemas.openxmlformats.org/officeDocument/2006/relationships/image" Target="../media/image582.wmf"/><Relationship Id="rId3" Type="http://schemas.openxmlformats.org/officeDocument/2006/relationships/image" Target="../media/image560.wmf"/><Relationship Id="rId7" Type="http://schemas.openxmlformats.org/officeDocument/2006/relationships/image" Target="../media/image571.wmf"/><Relationship Id="rId12" Type="http://schemas.openxmlformats.org/officeDocument/2006/relationships/image" Target="../media/image576.wmf"/><Relationship Id="rId17" Type="http://schemas.openxmlformats.org/officeDocument/2006/relationships/image" Target="../media/image581.wmf"/><Relationship Id="rId2" Type="http://schemas.openxmlformats.org/officeDocument/2006/relationships/image" Target="../media/image567.wmf"/><Relationship Id="rId16" Type="http://schemas.openxmlformats.org/officeDocument/2006/relationships/image" Target="../media/image580.wmf"/><Relationship Id="rId1" Type="http://schemas.openxmlformats.org/officeDocument/2006/relationships/image" Target="../media/image19.png"/><Relationship Id="rId6" Type="http://schemas.openxmlformats.org/officeDocument/2006/relationships/image" Target="../media/image570.wmf"/><Relationship Id="rId11" Type="http://schemas.openxmlformats.org/officeDocument/2006/relationships/image" Target="../media/image575.wmf"/><Relationship Id="rId5" Type="http://schemas.openxmlformats.org/officeDocument/2006/relationships/image" Target="../media/image569.wmf"/><Relationship Id="rId15" Type="http://schemas.openxmlformats.org/officeDocument/2006/relationships/image" Target="../media/image579.wmf"/><Relationship Id="rId10" Type="http://schemas.openxmlformats.org/officeDocument/2006/relationships/image" Target="../media/image574.wmf"/><Relationship Id="rId4" Type="http://schemas.openxmlformats.org/officeDocument/2006/relationships/image" Target="../media/image568.wmf"/><Relationship Id="rId9" Type="http://schemas.openxmlformats.org/officeDocument/2006/relationships/image" Target="../media/image573.wmf"/><Relationship Id="rId14" Type="http://schemas.openxmlformats.org/officeDocument/2006/relationships/image" Target="../media/image578.wmf"/></Relationships>
</file>

<file path=ppt/drawings/_rels/vmlDrawing3.vml.rels><?xml version="1.0" encoding="UTF-8" standalone="yes"?>
<Relationships xmlns="http://schemas.openxmlformats.org/package/2006/relationships"><Relationship Id="rId8" Type="http://schemas.openxmlformats.org/officeDocument/2006/relationships/image" Target="../media/image52.wmf"/><Relationship Id="rId13" Type="http://schemas.openxmlformats.org/officeDocument/2006/relationships/image" Target="../media/image57.wmf"/><Relationship Id="rId3" Type="http://schemas.openxmlformats.org/officeDocument/2006/relationships/image" Target="../media/image47.wmf"/><Relationship Id="rId7" Type="http://schemas.openxmlformats.org/officeDocument/2006/relationships/image" Target="../media/image51.wmf"/><Relationship Id="rId12" Type="http://schemas.openxmlformats.org/officeDocument/2006/relationships/image" Target="../media/image56.wmf"/><Relationship Id="rId2" Type="http://schemas.openxmlformats.org/officeDocument/2006/relationships/image" Target="../media/image42.wmf"/><Relationship Id="rId16" Type="http://schemas.openxmlformats.org/officeDocument/2006/relationships/image" Target="../media/image60.wmf"/><Relationship Id="rId1" Type="http://schemas.openxmlformats.org/officeDocument/2006/relationships/image" Target="../media/image46.wmf"/><Relationship Id="rId6" Type="http://schemas.openxmlformats.org/officeDocument/2006/relationships/image" Target="../media/image50.wmf"/><Relationship Id="rId11" Type="http://schemas.openxmlformats.org/officeDocument/2006/relationships/image" Target="../media/image55.wmf"/><Relationship Id="rId5" Type="http://schemas.openxmlformats.org/officeDocument/2006/relationships/image" Target="../media/image49.wmf"/><Relationship Id="rId15" Type="http://schemas.openxmlformats.org/officeDocument/2006/relationships/image" Target="../media/image59.wmf"/><Relationship Id="rId10" Type="http://schemas.openxmlformats.org/officeDocument/2006/relationships/image" Target="../media/image54.wmf"/><Relationship Id="rId4" Type="http://schemas.openxmlformats.org/officeDocument/2006/relationships/image" Target="../media/image48.wmf"/><Relationship Id="rId9" Type="http://schemas.openxmlformats.org/officeDocument/2006/relationships/image" Target="../media/image53.wmf"/><Relationship Id="rId14" Type="http://schemas.openxmlformats.org/officeDocument/2006/relationships/image" Target="../media/image58.wmf"/></Relationships>
</file>

<file path=ppt/drawings/_rels/vmlDrawing30.vml.rels><?xml version="1.0" encoding="UTF-8" standalone="yes"?>
<Relationships xmlns="http://schemas.openxmlformats.org/package/2006/relationships"><Relationship Id="rId8" Type="http://schemas.openxmlformats.org/officeDocument/2006/relationships/image" Target="../media/image589.wmf"/><Relationship Id="rId13" Type="http://schemas.openxmlformats.org/officeDocument/2006/relationships/image" Target="../media/image593.wmf"/><Relationship Id="rId3" Type="http://schemas.openxmlformats.org/officeDocument/2006/relationships/image" Target="../media/image547.wmf"/><Relationship Id="rId7" Type="http://schemas.openxmlformats.org/officeDocument/2006/relationships/image" Target="../media/image588.wmf"/><Relationship Id="rId12" Type="http://schemas.openxmlformats.org/officeDocument/2006/relationships/image" Target="../media/image592.wmf"/><Relationship Id="rId2" Type="http://schemas.openxmlformats.org/officeDocument/2006/relationships/image" Target="../media/image568.wmf"/><Relationship Id="rId16" Type="http://schemas.openxmlformats.org/officeDocument/2006/relationships/image" Target="../media/image596.wmf"/><Relationship Id="rId1" Type="http://schemas.openxmlformats.org/officeDocument/2006/relationships/image" Target="../media/image560.wmf"/><Relationship Id="rId6" Type="http://schemas.openxmlformats.org/officeDocument/2006/relationships/image" Target="../media/image587.wmf"/><Relationship Id="rId11" Type="http://schemas.openxmlformats.org/officeDocument/2006/relationships/image" Target="../media/image591.wmf"/><Relationship Id="rId5" Type="http://schemas.openxmlformats.org/officeDocument/2006/relationships/image" Target="../media/image19.png"/><Relationship Id="rId15" Type="http://schemas.openxmlformats.org/officeDocument/2006/relationships/image" Target="../media/image595.wmf"/><Relationship Id="rId10" Type="http://schemas.openxmlformats.org/officeDocument/2006/relationships/image" Target="../media/image590.wmf"/><Relationship Id="rId4" Type="http://schemas.openxmlformats.org/officeDocument/2006/relationships/image" Target="../media/image586.wmf"/><Relationship Id="rId9" Type="http://schemas.openxmlformats.org/officeDocument/2006/relationships/image" Target="../media/image467.wmf"/><Relationship Id="rId14" Type="http://schemas.openxmlformats.org/officeDocument/2006/relationships/image" Target="../media/image594.wmf"/></Relationships>
</file>

<file path=ppt/drawings/_rels/vmlDrawing31.vml.rels><?xml version="1.0" encoding="UTF-8" standalone="yes"?>
<Relationships xmlns="http://schemas.openxmlformats.org/package/2006/relationships"><Relationship Id="rId3" Type="http://schemas.openxmlformats.org/officeDocument/2006/relationships/image" Target="../media/image599.wmf"/><Relationship Id="rId7" Type="http://schemas.openxmlformats.org/officeDocument/2006/relationships/image" Target="../media/image602.wmf"/><Relationship Id="rId2" Type="http://schemas.openxmlformats.org/officeDocument/2006/relationships/image" Target="../media/image598.wmf"/><Relationship Id="rId1" Type="http://schemas.openxmlformats.org/officeDocument/2006/relationships/image" Target="../media/image597.wmf"/><Relationship Id="rId6" Type="http://schemas.openxmlformats.org/officeDocument/2006/relationships/image" Target="../media/image19.png"/><Relationship Id="rId5" Type="http://schemas.openxmlformats.org/officeDocument/2006/relationships/image" Target="../media/image601.wmf"/><Relationship Id="rId4" Type="http://schemas.openxmlformats.org/officeDocument/2006/relationships/image" Target="../media/image600.wmf"/></Relationships>
</file>

<file path=ppt/drawings/_rels/vmlDrawing32.vml.rels><?xml version="1.0" encoding="UTF-8" standalone="yes"?>
<Relationships xmlns="http://schemas.openxmlformats.org/package/2006/relationships"><Relationship Id="rId8" Type="http://schemas.openxmlformats.org/officeDocument/2006/relationships/image" Target="../media/image609.wmf"/><Relationship Id="rId13" Type="http://schemas.openxmlformats.org/officeDocument/2006/relationships/image" Target="../media/image614.wmf"/><Relationship Id="rId18" Type="http://schemas.openxmlformats.org/officeDocument/2006/relationships/image" Target="../media/image619.wmf"/><Relationship Id="rId26" Type="http://schemas.openxmlformats.org/officeDocument/2006/relationships/image" Target="../media/image627.wmf"/><Relationship Id="rId3" Type="http://schemas.openxmlformats.org/officeDocument/2006/relationships/image" Target="../media/image19.png"/><Relationship Id="rId21" Type="http://schemas.openxmlformats.org/officeDocument/2006/relationships/image" Target="../media/image622.wmf"/><Relationship Id="rId7" Type="http://schemas.openxmlformats.org/officeDocument/2006/relationships/image" Target="../media/image608.wmf"/><Relationship Id="rId12" Type="http://schemas.openxmlformats.org/officeDocument/2006/relationships/image" Target="../media/image613.wmf"/><Relationship Id="rId17" Type="http://schemas.openxmlformats.org/officeDocument/2006/relationships/image" Target="../media/image618.wmf"/><Relationship Id="rId25" Type="http://schemas.openxmlformats.org/officeDocument/2006/relationships/image" Target="../media/image626.wmf"/><Relationship Id="rId2" Type="http://schemas.openxmlformats.org/officeDocument/2006/relationships/image" Target="../media/image604.wmf"/><Relationship Id="rId16" Type="http://schemas.openxmlformats.org/officeDocument/2006/relationships/image" Target="../media/image617.wmf"/><Relationship Id="rId20" Type="http://schemas.openxmlformats.org/officeDocument/2006/relationships/image" Target="../media/image621.wmf"/><Relationship Id="rId29" Type="http://schemas.openxmlformats.org/officeDocument/2006/relationships/image" Target="../media/image630.wmf"/><Relationship Id="rId1" Type="http://schemas.openxmlformats.org/officeDocument/2006/relationships/image" Target="../media/image603.wmf"/><Relationship Id="rId6" Type="http://schemas.openxmlformats.org/officeDocument/2006/relationships/image" Target="../media/image607.wmf"/><Relationship Id="rId11" Type="http://schemas.openxmlformats.org/officeDocument/2006/relationships/image" Target="../media/image612.wmf"/><Relationship Id="rId24" Type="http://schemas.openxmlformats.org/officeDocument/2006/relationships/image" Target="../media/image625.wmf"/><Relationship Id="rId5" Type="http://schemas.openxmlformats.org/officeDocument/2006/relationships/image" Target="../media/image606.wmf"/><Relationship Id="rId15" Type="http://schemas.openxmlformats.org/officeDocument/2006/relationships/image" Target="../media/image616.wmf"/><Relationship Id="rId23" Type="http://schemas.openxmlformats.org/officeDocument/2006/relationships/image" Target="../media/image624.wmf"/><Relationship Id="rId28" Type="http://schemas.openxmlformats.org/officeDocument/2006/relationships/image" Target="../media/image629.wmf"/><Relationship Id="rId10" Type="http://schemas.openxmlformats.org/officeDocument/2006/relationships/image" Target="../media/image611.wmf"/><Relationship Id="rId19" Type="http://schemas.openxmlformats.org/officeDocument/2006/relationships/image" Target="../media/image620.wmf"/><Relationship Id="rId4" Type="http://schemas.openxmlformats.org/officeDocument/2006/relationships/image" Target="../media/image605.wmf"/><Relationship Id="rId9" Type="http://schemas.openxmlformats.org/officeDocument/2006/relationships/image" Target="../media/image610.wmf"/><Relationship Id="rId14" Type="http://schemas.openxmlformats.org/officeDocument/2006/relationships/image" Target="../media/image615.wmf"/><Relationship Id="rId22" Type="http://schemas.openxmlformats.org/officeDocument/2006/relationships/image" Target="../media/image623.wmf"/><Relationship Id="rId27" Type="http://schemas.openxmlformats.org/officeDocument/2006/relationships/image" Target="../media/image628.wmf"/><Relationship Id="rId30" Type="http://schemas.openxmlformats.org/officeDocument/2006/relationships/image" Target="../media/image631.wmf"/></Relationships>
</file>

<file path=ppt/drawings/_rels/vmlDrawing33.v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634.wmf"/><Relationship Id="rId7" Type="http://schemas.openxmlformats.org/officeDocument/2006/relationships/image" Target="../media/image638.wmf"/><Relationship Id="rId2" Type="http://schemas.openxmlformats.org/officeDocument/2006/relationships/image" Target="../media/image633.wmf"/><Relationship Id="rId1" Type="http://schemas.openxmlformats.org/officeDocument/2006/relationships/image" Target="../media/image632.wmf"/><Relationship Id="rId6" Type="http://schemas.openxmlformats.org/officeDocument/2006/relationships/image" Target="../media/image637.wmf"/><Relationship Id="rId11" Type="http://schemas.openxmlformats.org/officeDocument/2006/relationships/image" Target="../media/image641.wmf"/><Relationship Id="rId5" Type="http://schemas.openxmlformats.org/officeDocument/2006/relationships/image" Target="../media/image636.wmf"/><Relationship Id="rId10" Type="http://schemas.openxmlformats.org/officeDocument/2006/relationships/image" Target="../media/image640.wmf"/><Relationship Id="rId4" Type="http://schemas.openxmlformats.org/officeDocument/2006/relationships/image" Target="../media/image635.wmf"/><Relationship Id="rId9" Type="http://schemas.openxmlformats.org/officeDocument/2006/relationships/image" Target="../media/image639.wmf"/></Relationships>
</file>

<file path=ppt/drawings/_rels/vmlDrawing34.vml.rels><?xml version="1.0" encoding="UTF-8" standalone="yes"?>
<Relationships xmlns="http://schemas.openxmlformats.org/package/2006/relationships"><Relationship Id="rId8" Type="http://schemas.openxmlformats.org/officeDocument/2006/relationships/image" Target="../media/image646.wmf"/><Relationship Id="rId3" Type="http://schemas.openxmlformats.org/officeDocument/2006/relationships/image" Target="../media/image643.wmf"/><Relationship Id="rId7" Type="http://schemas.openxmlformats.org/officeDocument/2006/relationships/image" Target="../media/image645.wmf"/><Relationship Id="rId2" Type="http://schemas.openxmlformats.org/officeDocument/2006/relationships/image" Target="../media/image19.png"/><Relationship Id="rId1" Type="http://schemas.openxmlformats.org/officeDocument/2006/relationships/image" Target="../media/image642.wmf"/><Relationship Id="rId6" Type="http://schemas.openxmlformats.org/officeDocument/2006/relationships/image" Target="../media/image641.wmf"/><Relationship Id="rId11" Type="http://schemas.openxmlformats.org/officeDocument/2006/relationships/image" Target="../media/image649.wmf"/><Relationship Id="rId5" Type="http://schemas.openxmlformats.org/officeDocument/2006/relationships/image" Target="../media/image633.wmf"/><Relationship Id="rId10" Type="http://schemas.openxmlformats.org/officeDocument/2006/relationships/image" Target="../media/image648.wmf"/><Relationship Id="rId4" Type="http://schemas.openxmlformats.org/officeDocument/2006/relationships/image" Target="../media/image644.wmf"/><Relationship Id="rId9" Type="http://schemas.openxmlformats.org/officeDocument/2006/relationships/image" Target="../media/image647.wmf"/></Relationships>
</file>

<file path=ppt/drawings/_rels/vmlDrawing35.vml.rels><?xml version="1.0" encoding="UTF-8" standalone="yes"?>
<Relationships xmlns="http://schemas.openxmlformats.org/package/2006/relationships"><Relationship Id="rId8" Type="http://schemas.openxmlformats.org/officeDocument/2006/relationships/image" Target="../media/image640.wmf"/><Relationship Id="rId13" Type="http://schemas.openxmlformats.org/officeDocument/2006/relationships/image" Target="../media/image657.wmf"/><Relationship Id="rId18" Type="http://schemas.openxmlformats.org/officeDocument/2006/relationships/image" Target="../media/image662.wmf"/><Relationship Id="rId3" Type="http://schemas.openxmlformats.org/officeDocument/2006/relationships/image" Target="../media/image651.wmf"/><Relationship Id="rId21" Type="http://schemas.openxmlformats.org/officeDocument/2006/relationships/image" Target="../media/image665.wmf"/><Relationship Id="rId7" Type="http://schemas.openxmlformats.org/officeDocument/2006/relationships/image" Target="../media/image642.wmf"/><Relationship Id="rId12" Type="http://schemas.openxmlformats.org/officeDocument/2006/relationships/image" Target="../media/image656.wmf"/><Relationship Id="rId17" Type="http://schemas.openxmlformats.org/officeDocument/2006/relationships/image" Target="../media/image661.wmf"/><Relationship Id="rId2" Type="http://schemas.openxmlformats.org/officeDocument/2006/relationships/image" Target="../media/image650.wmf"/><Relationship Id="rId16" Type="http://schemas.openxmlformats.org/officeDocument/2006/relationships/image" Target="../media/image660.wmf"/><Relationship Id="rId20" Type="http://schemas.openxmlformats.org/officeDocument/2006/relationships/image" Target="../media/image664.wmf"/><Relationship Id="rId1" Type="http://schemas.openxmlformats.org/officeDocument/2006/relationships/image" Target="../media/image19.png"/><Relationship Id="rId6" Type="http://schemas.openxmlformats.org/officeDocument/2006/relationships/image" Target="../media/image633.wmf"/><Relationship Id="rId11" Type="http://schemas.openxmlformats.org/officeDocument/2006/relationships/image" Target="../media/image655.wmf"/><Relationship Id="rId5" Type="http://schemas.openxmlformats.org/officeDocument/2006/relationships/image" Target="../media/image653.wmf"/><Relationship Id="rId15" Type="http://schemas.openxmlformats.org/officeDocument/2006/relationships/image" Target="../media/image659.wmf"/><Relationship Id="rId10" Type="http://schemas.openxmlformats.org/officeDocument/2006/relationships/image" Target="../media/image654.wmf"/><Relationship Id="rId19" Type="http://schemas.openxmlformats.org/officeDocument/2006/relationships/image" Target="../media/image663.wmf"/><Relationship Id="rId4" Type="http://schemas.openxmlformats.org/officeDocument/2006/relationships/image" Target="../media/image652.wmf"/><Relationship Id="rId9" Type="http://schemas.openxmlformats.org/officeDocument/2006/relationships/image" Target="../media/image641.wmf"/><Relationship Id="rId14" Type="http://schemas.openxmlformats.org/officeDocument/2006/relationships/image" Target="../media/image658.wmf"/><Relationship Id="rId22" Type="http://schemas.openxmlformats.org/officeDocument/2006/relationships/image" Target="../media/image666.wmf"/></Relationships>
</file>

<file path=ppt/drawings/_rels/vmlDrawing36.vml.rels><?xml version="1.0" encoding="UTF-8" standalone="yes"?>
<Relationships xmlns="http://schemas.openxmlformats.org/package/2006/relationships"><Relationship Id="rId8" Type="http://schemas.openxmlformats.org/officeDocument/2006/relationships/image" Target="../media/image671.wmf"/><Relationship Id="rId13" Type="http://schemas.openxmlformats.org/officeDocument/2006/relationships/image" Target="../media/image676.wmf"/><Relationship Id="rId18" Type="http://schemas.openxmlformats.org/officeDocument/2006/relationships/image" Target="../media/image681.wmf"/><Relationship Id="rId3" Type="http://schemas.openxmlformats.org/officeDocument/2006/relationships/image" Target="../media/image668.wmf"/><Relationship Id="rId21" Type="http://schemas.openxmlformats.org/officeDocument/2006/relationships/image" Target="../media/image684.wmf"/><Relationship Id="rId7" Type="http://schemas.openxmlformats.org/officeDocument/2006/relationships/image" Target="../media/image670.wmf"/><Relationship Id="rId12" Type="http://schemas.openxmlformats.org/officeDocument/2006/relationships/image" Target="../media/image675.wmf"/><Relationship Id="rId17" Type="http://schemas.openxmlformats.org/officeDocument/2006/relationships/image" Target="../media/image680.wmf"/><Relationship Id="rId2" Type="http://schemas.openxmlformats.org/officeDocument/2006/relationships/image" Target="../media/image93.wmf"/><Relationship Id="rId16" Type="http://schemas.openxmlformats.org/officeDocument/2006/relationships/image" Target="../media/image679.wmf"/><Relationship Id="rId20" Type="http://schemas.openxmlformats.org/officeDocument/2006/relationships/image" Target="../media/image683.wmf"/><Relationship Id="rId1" Type="http://schemas.openxmlformats.org/officeDocument/2006/relationships/image" Target="../media/image562.wmf"/><Relationship Id="rId6" Type="http://schemas.openxmlformats.org/officeDocument/2006/relationships/image" Target="../media/image669.wmf"/><Relationship Id="rId11" Type="http://schemas.openxmlformats.org/officeDocument/2006/relationships/image" Target="../media/image674.wmf"/><Relationship Id="rId5" Type="http://schemas.openxmlformats.org/officeDocument/2006/relationships/image" Target="../media/image95.wmf"/><Relationship Id="rId15" Type="http://schemas.openxmlformats.org/officeDocument/2006/relationships/image" Target="../media/image678.wmf"/><Relationship Id="rId10" Type="http://schemas.openxmlformats.org/officeDocument/2006/relationships/image" Target="../media/image673.wmf"/><Relationship Id="rId19" Type="http://schemas.openxmlformats.org/officeDocument/2006/relationships/image" Target="../media/image682.wmf"/><Relationship Id="rId4" Type="http://schemas.openxmlformats.org/officeDocument/2006/relationships/image" Target="../media/image94.wmf"/><Relationship Id="rId9" Type="http://schemas.openxmlformats.org/officeDocument/2006/relationships/image" Target="../media/image672.wmf"/><Relationship Id="rId14" Type="http://schemas.openxmlformats.org/officeDocument/2006/relationships/image" Target="../media/image677.wmf"/><Relationship Id="rId22" Type="http://schemas.openxmlformats.org/officeDocument/2006/relationships/image" Target="../media/image685.wmf"/></Relationships>
</file>

<file path=ppt/drawings/_rels/vmlDrawing37.vml.rels><?xml version="1.0" encoding="UTF-8" standalone="yes"?>
<Relationships xmlns="http://schemas.openxmlformats.org/package/2006/relationships"><Relationship Id="rId8" Type="http://schemas.openxmlformats.org/officeDocument/2006/relationships/image" Target="../media/image693.wmf"/><Relationship Id="rId13" Type="http://schemas.openxmlformats.org/officeDocument/2006/relationships/image" Target="../media/image697.wmf"/><Relationship Id="rId18" Type="http://schemas.openxmlformats.org/officeDocument/2006/relationships/image" Target="../media/image702.wmf"/><Relationship Id="rId3" Type="http://schemas.openxmlformats.org/officeDocument/2006/relationships/image" Target="../media/image688.wmf"/><Relationship Id="rId7" Type="http://schemas.openxmlformats.org/officeDocument/2006/relationships/image" Target="../media/image692.wmf"/><Relationship Id="rId12" Type="http://schemas.openxmlformats.org/officeDocument/2006/relationships/image" Target="../media/image696.wmf"/><Relationship Id="rId17" Type="http://schemas.openxmlformats.org/officeDocument/2006/relationships/image" Target="../media/image701.wmf"/><Relationship Id="rId2" Type="http://schemas.openxmlformats.org/officeDocument/2006/relationships/image" Target="../media/image687.wmf"/><Relationship Id="rId16" Type="http://schemas.openxmlformats.org/officeDocument/2006/relationships/image" Target="../media/image700.wmf"/><Relationship Id="rId1" Type="http://schemas.openxmlformats.org/officeDocument/2006/relationships/image" Target="../media/image686.wmf"/><Relationship Id="rId6" Type="http://schemas.openxmlformats.org/officeDocument/2006/relationships/image" Target="../media/image691.wmf"/><Relationship Id="rId11" Type="http://schemas.openxmlformats.org/officeDocument/2006/relationships/image" Target="../media/image695.wmf"/><Relationship Id="rId5" Type="http://schemas.openxmlformats.org/officeDocument/2006/relationships/image" Target="../media/image690.wmf"/><Relationship Id="rId15" Type="http://schemas.openxmlformats.org/officeDocument/2006/relationships/image" Target="../media/image699.wmf"/><Relationship Id="rId10" Type="http://schemas.openxmlformats.org/officeDocument/2006/relationships/image" Target="../media/image694.wmf"/><Relationship Id="rId4" Type="http://schemas.openxmlformats.org/officeDocument/2006/relationships/image" Target="../media/image689.wmf"/><Relationship Id="rId9" Type="http://schemas.openxmlformats.org/officeDocument/2006/relationships/image" Target="../media/image19.png"/><Relationship Id="rId14" Type="http://schemas.openxmlformats.org/officeDocument/2006/relationships/image" Target="../media/image698.wmf"/></Relationships>
</file>

<file path=ppt/drawings/_rels/vmlDrawing38.vml.rels><?xml version="1.0" encoding="UTF-8" standalone="yes"?>
<Relationships xmlns="http://schemas.openxmlformats.org/package/2006/relationships"><Relationship Id="rId3" Type="http://schemas.openxmlformats.org/officeDocument/2006/relationships/image" Target="../media/image704.wmf"/><Relationship Id="rId7" Type="http://schemas.openxmlformats.org/officeDocument/2006/relationships/image" Target="../media/image707.wmf"/><Relationship Id="rId2" Type="http://schemas.openxmlformats.org/officeDocument/2006/relationships/image" Target="../media/image674.wmf"/><Relationship Id="rId1" Type="http://schemas.openxmlformats.org/officeDocument/2006/relationships/image" Target="../media/image703.wmf"/><Relationship Id="rId6" Type="http://schemas.openxmlformats.org/officeDocument/2006/relationships/image" Target="../media/image706.wmf"/><Relationship Id="rId5" Type="http://schemas.openxmlformats.org/officeDocument/2006/relationships/image" Target="../media/image705.wmf"/><Relationship Id="rId4" Type="http://schemas.openxmlformats.org/officeDocument/2006/relationships/image" Target="../media/image681.wmf"/></Relationships>
</file>

<file path=ppt/drawings/_rels/vmlDrawing39.vml.rels><?xml version="1.0" encoding="UTF-8" standalone="yes"?>
<Relationships xmlns="http://schemas.openxmlformats.org/package/2006/relationships"><Relationship Id="rId8" Type="http://schemas.openxmlformats.org/officeDocument/2006/relationships/image" Target="../media/image713.wmf"/><Relationship Id="rId13" Type="http://schemas.openxmlformats.org/officeDocument/2006/relationships/image" Target="../media/image718.wmf"/><Relationship Id="rId18" Type="http://schemas.openxmlformats.org/officeDocument/2006/relationships/image" Target="../media/image723.wmf"/><Relationship Id="rId3" Type="http://schemas.openxmlformats.org/officeDocument/2006/relationships/image" Target="../media/image708.wmf"/><Relationship Id="rId21" Type="http://schemas.openxmlformats.org/officeDocument/2006/relationships/image" Target="../media/image726.wmf"/><Relationship Id="rId7" Type="http://schemas.openxmlformats.org/officeDocument/2006/relationships/image" Target="../media/image712.wmf"/><Relationship Id="rId12" Type="http://schemas.openxmlformats.org/officeDocument/2006/relationships/image" Target="../media/image717.wmf"/><Relationship Id="rId17" Type="http://schemas.openxmlformats.org/officeDocument/2006/relationships/image" Target="../media/image722.wmf"/><Relationship Id="rId2" Type="http://schemas.openxmlformats.org/officeDocument/2006/relationships/image" Target="../media/image679.wmf"/><Relationship Id="rId16" Type="http://schemas.openxmlformats.org/officeDocument/2006/relationships/image" Target="../media/image721.wmf"/><Relationship Id="rId20" Type="http://schemas.openxmlformats.org/officeDocument/2006/relationships/image" Target="../media/image725.wmf"/><Relationship Id="rId1" Type="http://schemas.openxmlformats.org/officeDocument/2006/relationships/image" Target="../media/image19.png"/><Relationship Id="rId6" Type="http://schemas.openxmlformats.org/officeDocument/2006/relationships/image" Target="../media/image711.wmf"/><Relationship Id="rId11" Type="http://schemas.openxmlformats.org/officeDocument/2006/relationships/image" Target="../media/image716.wmf"/><Relationship Id="rId24" Type="http://schemas.openxmlformats.org/officeDocument/2006/relationships/image" Target="../media/image729.wmf"/><Relationship Id="rId5" Type="http://schemas.openxmlformats.org/officeDocument/2006/relationships/image" Target="../media/image710.wmf"/><Relationship Id="rId15" Type="http://schemas.openxmlformats.org/officeDocument/2006/relationships/image" Target="../media/image720.wmf"/><Relationship Id="rId23" Type="http://schemas.openxmlformats.org/officeDocument/2006/relationships/image" Target="../media/image728.wmf"/><Relationship Id="rId10" Type="http://schemas.openxmlformats.org/officeDocument/2006/relationships/image" Target="../media/image715.wmf"/><Relationship Id="rId19" Type="http://schemas.openxmlformats.org/officeDocument/2006/relationships/image" Target="../media/image724.wmf"/><Relationship Id="rId4" Type="http://schemas.openxmlformats.org/officeDocument/2006/relationships/image" Target="../media/image709.wmf"/><Relationship Id="rId9" Type="http://schemas.openxmlformats.org/officeDocument/2006/relationships/image" Target="../media/image714.wmf"/><Relationship Id="rId14" Type="http://schemas.openxmlformats.org/officeDocument/2006/relationships/image" Target="../media/image719.wmf"/><Relationship Id="rId22" Type="http://schemas.openxmlformats.org/officeDocument/2006/relationships/image" Target="../media/image727.wmf"/></Relationships>
</file>

<file path=ppt/drawings/_rels/vmlDrawing4.vml.rels><?xml version="1.0" encoding="UTF-8" standalone="yes"?>
<Relationships xmlns="http://schemas.openxmlformats.org/package/2006/relationships"><Relationship Id="rId8" Type="http://schemas.openxmlformats.org/officeDocument/2006/relationships/image" Target="../media/image68.wmf"/><Relationship Id="rId13" Type="http://schemas.openxmlformats.org/officeDocument/2006/relationships/image" Target="../media/image73.wmf"/><Relationship Id="rId3" Type="http://schemas.openxmlformats.org/officeDocument/2006/relationships/image" Target="../media/image64.wmf"/><Relationship Id="rId7" Type="http://schemas.openxmlformats.org/officeDocument/2006/relationships/image" Target="../media/image67.wmf"/><Relationship Id="rId12" Type="http://schemas.openxmlformats.org/officeDocument/2006/relationships/image" Target="../media/image72.wmf"/><Relationship Id="rId2" Type="http://schemas.openxmlformats.org/officeDocument/2006/relationships/image" Target="../media/image63.wmf"/><Relationship Id="rId1" Type="http://schemas.openxmlformats.org/officeDocument/2006/relationships/image" Target="../media/image62.wmf"/><Relationship Id="rId6" Type="http://schemas.openxmlformats.org/officeDocument/2006/relationships/image" Target="../media/image66.wmf"/><Relationship Id="rId11" Type="http://schemas.openxmlformats.org/officeDocument/2006/relationships/image" Target="../media/image71.wmf"/><Relationship Id="rId5" Type="http://schemas.openxmlformats.org/officeDocument/2006/relationships/image" Target="../media/image19.png"/><Relationship Id="rId10" Type="http://schemas.openxmlformats.org/officeDocument/2006/relationships/image" Target="../media/image70.wmf"/><Relationship Id="rId4" Type="http://schemas.openxmlformats.org/officeDocument/2006/relationships/image" Target="../media/image65.wmf"/><Relationship Id="rId9" Type="http://schemas.openxmlformats.org/officeDocument/2006/relationships/image" Target="../media/image69.wmf"/></Relationships>
</file>

<file path=ppt/drawings/_rels/vmlDrawing40.vml.rels><?xml version="1.0" encoding="UTF-8" standalone="yes"?>
<Relationships xmlns="http://schemas.openxmlformats.org/package/2006/relationships"><Relationship Id="rId8" Type="http://schemas.openxmlformats.org/officeDocument/2006/relationships/image" Target="../media/image734.wmf"/><Relationship Id="rId13" Type="http://schemas.openxmlformats.org/officeDocument/2006/relationships/image" Target="../media/image737.wmf"/><Relationship Id="rId3" Type="http://schemas.openxmlformats.org/officeDocument/2006/relationships/image" Target="../media/image731.wmf"/><Relationship Id="rId7" Type="http://schemas.openxmlformats.org/officeDocument/2006/relationships/image" Target="../media/image547.wmf"/><Relationship Id="rId12" Type="http://schemas.openxmlformats.org/officeDocument/2006/relationships/image" Target="../media/image736.wmf"/><Relationship Id="rId17" Type="http://schemas.openxmlformats.org/officeDocument/2006/relationships/image" Target="../media/image277.wmf"/><Relationship Id="rId2" Type="http://schemas.openxmlformats.org/officeDocument/2006/relationships/image" Target="../media/image730.wmf"/><Relationship Id="rId16" Type="http://schemas.openxmlformats.org/officeDocument/2006/relationships/image" Target="../media/image739.wmf"/><Relationship Id="rId1" Type="http://schemas.openxmlformats.org/officeDocument/2006/relationships/image" Target="../media/image19.png"/><Relationship Id="rId6" Type="http://schemas.openxmlformats.org/officeDocument/2006/relationships/image" Target="../media/image571.wmf"/><Relationship Id="rId11" Type="http://schemas.openxmlformats.org/officeDocument/2006/relationships/image" Target="../media/image710.wmf"/><Relationship Id="rId5" Type="http://schemas.openxmlformats.org/officeDocument/2006/relationships/image" Target="../media/image733.wmf"/><Relationship Id="rId15" Type="http://schemas.openxmlformats.org/officeDocument/2006/relationships/image" Target="../media/image738.wmf"/><Relationship Id="rId10" Type="http://schemas.openxmlformats.org/officeDocument/2006/relationships/image" Target="../media/image708.wmf"/><Relationship Id="rId4" Type="http://schemas.openxmlformats.org/officeDocument/2006/relationships/image" Target="../media/image732.wmf"/><Relationship Id="rId9" Type="http://schemas.openxmlformats.org/officeDocument/2006/relationships/image" Target="../media/image735.wmf"/><Relationship Id="rId14" Type="http://schemas.openxmlformats.org/officeDocument/2006/relationships/image" Target="../media/image728.wmf"/></Relationships>
</file>

<file path=ppt/drawings/_rels/vmlDrawing41.vml.rels><?xml version="1.0" encoding="UTF-8" standalone="yes"?>
<Relationships xmlns="http://schemas.openxmlformats.org/package/2006/relationships"><Relationship Id="rId8" Type="http://schemas.openxmlformats.org/officeDocument/2006/relationships/image" Target="../media/image746.wmf"/><Relationship Id="rId13" Type="http://schemas.openxmlformats.org/officeDocument/2006/relationships/image" Target="../media/image750.wmf"/><Relationship Id="rId18" Type="http://schemas.openxmlformats.org/officeDocument/2006/relationships/image" Target="../media/image755.wmf"/><Relationship Id="rId26" Type="http://schemas.openxmlformats.org/officeDocument/2006/relationships/image" Target="../media/image763.wmf"/><Relationship Id="rId3" Type="http://schemas.openxmlformats.org/officeDocument/2006/relationships/image" Target="../media/image741.wmf"/><Relationship Id="rId21" Type="http://schemas.openxmlformats.org/officeDocument/2006/relationships/image" Target="../media/image758.wmf"/><Relationship Id="rId7" Type="http://schemas.openxmlformats.org/officeDocument/2006/relationships/image" Target="../media/image745.wmf"/><Relationship Id="rId12" Type="http://schemas.openxmlformats.org/officeDocument/2006/relationships/image" Target="../media/image749.wmf"/><Relationship Id="rId17" Type="http://schemas.openxmlformats.org/officeDocument/2006/relationships/image" Target="../media/image754.wmf"/><Relationship Id="rId25" Type="http://schemas.openxmlformats.org/officeDocument/2006/relationships/image" Target="../media/image762.wmf"/><Relationship Id="rId2" Type="http://schemas.openxmlformats.org/officeDocument/2006/relationships/image" Target="../media/image547.wmf"/><Relationship Id="rId16" Type="http://schemas.openxmlformats.org/officeDocument/2006/relationships/image" Target="../media/image753.wmf"/><Relationship Id="rId20" Type="http://schemas.openxmlformats.org/officeDocument/2006/relationships/image" Target="../media/image757.wmf"/><Relationship Id="rId1" Type="http://schemas.openxmlformats.org/officeDocument/2006/relationships/image" Target="../media/image740.wmf"/><Relationship Id="rId6" Type="http://schemas.openxmlformats.org/officeDocument/2006/relationships/image" Target="../media/image744.wmf"/><Relationship Id="rId11" Type="http://schemas.openxmlformats.org/officeDocument/2006/relationships/image" Target="../media/image668.wmf"/><Relationship Id="rId24" Type="http://schemas.openxmlformats.org/officeDocument/2006/relationships/image" Target="../media/image761.wmf"/><Relationship Id="rId5" Type="http://schemas.openxmlformats.org/officeDocument/2006/relationships/image" Target="../media/image743.wmf"/><Relationship Id="rId15" Type="http://schemas.openxmlformats.org/officeDocument/2006/relationships/image" Target="../media/image752.wmf"/><Relationship Id="rId23" Type="http://schemas.openxmlformats.org/officeDocument/2006/relationships/image" Target="../media/image760.wmf"/><Relationship Id="rId10" Type="http://schemas.openxmlformats.org/officeDocument/2006/relationships/image" Target="../media/image748.wmf"/><Relationship Id="rId19" Type="http://schemas.openxmlformats.org/officeDocument/2006/relationships/image" Target="../media/image756.wmf"/><Relationship Id="rId4" Type="http://schemas.openxmlformats.org/officeDocument/2006/relationships/image" Target="../media/image742.wmf"/><Relationship Id="rId9" Type="http://schemas.openxmlformats.org/officeDocument/2006/relationships/image" Target="../media/image747.wmf"/><Relationship Id="rId14" Type="http://schemas.openxmlformats.org/officeDocument/2006/relationships/image" Target="../media/image751.wmf"/><Relationship Id="rId22" Type="http://schemas.openxmlformats.org/officeDocument/2006/relationships/image" Target="../media/image759.wmf"/><Relationship Id="rId27" Type="http://schemas.openxmlformats.org/officeDocument/2006/relationships/image" Target="../media/image764.wmf"/></Relationships>
</file>

<file path=ppt/drawings/_rels/vmlDrawing42.vml.rels><?xml version="1.0" encoding="UTF-8" standalone="yes"?>
<Relationships xmlns="http://schemas.openxmlformats.org/package/2006/relationships"><Relationship Id="rId3" Type="http://schemas.openxmlformats.org/officeDocument/2006/relationships/image" Target="../media/image772.wmf"/><Relationship Id="rId2" Type="http://schemas.openxmlformats.org/officeDocument/2006/relationships/image" Target="../media/image771.wmf"/><Relationship Id="rId1" Type="http://schemas.openxmlformats.org/officeDocument/2006/relationships/image" Target="../media/image19.png"/></Relationships>
</file>

<file path=ppt/drawings/_rels/vmlDrawing43.vml.rels><?xml version="1.0" encoding="UTF-8" standalone="yes"?>
<Relationships xmlns="http://schemas.openxmlformats.org/package/2006/relationships"><Relationship Id="rId8" Type="http://schemas.openxmlformats.org/officeDocument/2006/relationships/image" Target="../media/image408.wmf"/><Relationship Id="rId13" Type="http://schemas.openxmlformats.org/officeDocument/2006/relationships/image" Target="../media/image418.wmf"/><Relationship Id="rId18" Type="http://schemas.openxmlformats.org/officeDocument/2006/relationships/image" Target="../media/image781.wmf"/><Relationship Id="rId26" Type="http://schemas.openxmlformats.org/officeDocument/2006/relationships/image" Target="../media/image788.wmf"/><Relationship Id="rId39" Type="http://schemas.openxmlformats.org/officeDocument/2006/relationships/image" Target="../media/image795.wmf"/><Relationship Id="rId3" Type="http://schemas.openxmlformats.org/officeDocument/2006/relationships/image" Target="../media/image776.wmf"/><Relationship Id="rId21" Type="http://schemas.openxmlformats.org/officeDocument/2006/relationships/image" Target="../media/image784.wmf"/><Relationship Id="rId34" Type="http://schemas.openxmlformats.org/officeDocument/2006/relationships/image" Target="../media/image76.wmf"/><Relationship Id="rId7" Type="http://schemas.openxmlformats.org/officeDocument/2006/relationships/image" Target="../media/image406.wmf"/><Relationship Id="rId12" Type="http://schemas.openxmlformats.org/officeDocument/2006/relationships/image" Target="../media/image417.wmf"/><Relationship Id="rId17" Type="http://schemas.openxmlformats.org/officeDocument/2006/relationships/image" Target="../media/image780.wmf"/><Relationship Id="rId25" Type="http://schemas.openxmlformats.org/officeDocument/2006/relationships/image" Target="../media/image787.wmf"/><Relationship Id="rId33" Type="http://schemas.openxmlformats.org/officeDocument/2006/relationships/image" Target="../media/image158.wmf"/><Relationship Id="rId38" Type="http://schemas.openxmlformats.org/officeDocument/2006/relationships/image" Target="../media/image794.wmf"/><Relationship Id="rId2" Type="http://schemas.openxmlformats.org/officeDocument/2006/relationships/image" Target="../media/image775.wmf"/><Relationship Id="rId16" Type="http://schemas.openxmlformats.org/officeDocument/2006/relationships/image" Target="../media/image779.wmf"/><Relationship Id="rId20" Type="http://schemas.openxmlformats.org/officeDocument/2006/relationships/image" Target="../media/image783.wmf"/><Relationship Id="rId29" Type="http://schemas.openxmlformats.org/officeDocument/2006/relationships/image" Target="../media/image415.wmf"/><Relationship Id="rId1" Type="http://schemas.openxmlformats.org/officeDocument/2006/relationships/image" Target="../media/image774.wmf"/><Relationship Id="rId6" Type="http://schemas.openxmlformats.org/officeDocument/2006/relationships/image" Target="../media/image778.wmf"/><Relationship Id="rId11" Type="http://schemas.openxmlformats.org/officeDocument/2006/relationships/image" Target="../media/image411.wmf"/><Relationship Id="rId24" Type="http://schemas.openxmlformats.org/officeDocument/2006/relationships/image" Target="../media/image786.wmf"/><Relationship Id="rId32" Type="http://schemas.openxmlformats.org/officeDocument/2006/relationships/image" Target="../media/image790.wmf"/><Relationship Id="rId37" Type="http://schemas.openxmlformats.org/officeDocument/2006/relationships/image" Target="../media/image793.wmf"/><Relationship Id="rId40" Type="http://schemas.openxmlformats.org/officeDocument/2006/relationships/image" Target="../media/image796.wmf"/><Relationship Id="rId5" Type="http://schemas.openxmlformats.org/officeDocument/2006/relationships/image" Target="../media/image777.wmf"/><Relationship Id="rId15" Type="http://schemas.openxmlformats.org/officeDocument/2006/relationships/image" Target="../media/image420.wmf"/><Relationship Id="rId23" Type="http://schemas.openxmlformats.org/officeDocument/2006/relationships/image" Target="../media/image404.wmf"/><Relationship Id="rId28" Type="http://schemas.openxmlformats.org/officeDocument/2006/relationships/image" Target="../media/image414.wmf"/><Relationship Id="rId36" Type="http://schemas.openxmlformats.org/officeDocument/2006/relationships/image" Target="../media/image792.wmf"/><Relationship Id="rId10" Type="http://schemas.openxmlformats.org/officeDocument/2006/relationships/image" Target="../media/image410.wmf"/><Relationship Id="rId19" Type="http://schemas.openxmlformats.org/officeDocument/2006/relationships/image" Target="../media/image782.wmf"/><Relationship Id="rId31" Type="http://schemas.openxmlformats.org/officeDocument/2006/relationships/image" Target="../media/image491.wmf"/><Relationship Id="rId4" Type="http://schemas.openxmlformats.org/officeDocument/2006/relationships/image" Target="../media/image19.png"/><Relationship Id="rId9" Type="http://schemas.openxmlformats.org/officeDocument/2006/relationships/image" Target="../media/image409.wmf"/><Relationship Id="rId14" Type="http://schemas.openxmlformats.org/officeDocument/2006/relationships/image" Target="../media/image419.wmf"/><Relationship Id="rId22" Type="http://schemas.openxmlformats.org/officeDocument/2006/relationships/image" Target="../media/image785.wmf"/><Relationship Id="rId27" Type="http://schemas.openxmlformats.org/officeDocument/2006/relationships/image" Target="../media/image413.wmf"/><Relationship Id="rId30" Type="http://schemas.openxmlformats.org/officeDocument/2006/relationships/image" Target="../media/image789.wmf"/><Relationship Id="rId35" Type="http://schemas.openxmlformats.org/officeDocument/2006/relationships/image" Target="../media/image791.wmf"/></Relationships>
</file>

<file path=ppt/drawings/_rels/vmlDrawing44.vml.rels><?xml version="1.0" encoding="UTF-8" standalone="yes"?>
<Relationships xmlns="http://schemas.openxmlformats.org/package/2006/relationships"><Relationship Id="rId8" Type="http://schemas.openxmlformats.org/officeDocument/2006/relationships/image" Target="../media/image228.wmf"/><Relationship Id="rId13" Type="http://schemas.openxmlformats.org/officeDocument/2006/relationships/image" Target="../media/image807.wmf"/><Relationship Id="rId3" Type="http://schemas.openxmlformats.org/officeDocument/2006/relationships/image" Target="../media/image799.wmf"/><Relationship Id="rId7" Type="http://schemas.openxmlformats.org/officeDocument/2006/relationships/image" Target="../media/image803.wmf"/><Relationship Id="rId12" Type="http://schemas.openxmlformats.org/officeDocument/2006/relationships/image" Target="../media/image806.wmf"/><Relationship Id="rId2" Type="http://schemas.openxmlformats.org/officeDocument/2006/relationships/image" Target="../media/image798.wmf"/><Relationship Id="rId16" Type="http://schemas.openxmlformats.org/officeDocument/2006/relationships/image" Target="../media/image810.wmf"/><Relationship Id="rId1" Type="http://schemas.openxmlformats.org/officeDocument/2006/relationships/image" Target="../media/image556.wmf"/><Relationship Id="rId6" Type="http://schemas.openxmlformats.org/officeDocument/2006/relationships/image" Target="../media/image802.wmf"/><Relationship Id="rId11" Type="http://schemas.openxmlformats.org/officeDocument/2006/relationships/image" Target="../media/image805.wmf"/><Relationship Id="rId5" Type="http://schemas.openxmlformats.org/officeDocument/2006/relationships/image" Target="../media/image801.wmf"/><Relationship Id="rId15" Type="http://schemas.openxmlformats.org/officeDocument/2006/relationships/image" Target="../media/image809.wmf"/><Relationship Id="rId10" Type="http://schemas.openxmlformats.org/officeDocument/2006/relationships/image" Target="../media/image804.wmf"/><Relationship Id="rId4" Type="http://schemas.openxmlformats.org/officeDocument/2006/relationships/image" Target="../media/image800.wmf"/><Relationship Id="rId9" Type="http://schemas.openxmlformats.org/officeDocument/2006/relationships/image" Target="../media/image85.wmf"/><Relationship Id="rId14" Type="http://schemas.openxmlformats.org/officeDocument/2006/relationships/image" Target="../media/image808.wmf"/></Relationships>
</file>

<file path=ppt/drawings/_rels/vmlDrawing45.vml.rels><?xml version="1.0" encoding="UTF-8" standalone="yes"?>
<Relationships xmlns="http://schemas.openxmlformats.org/package/2006/relationships"><Relationship Id="rId8" Type="http://schemas.openxmlformats.org/officeDocument/2006/relationships/image" Target="../media/image816.wmf"/><Relationship Id="rId13" Type="http://schemas.openxmlformats.org/officeDocument/2006/relationships/image" Target="../media/image821.wmf"/><Relationship Id="rId18" Type="http://schemas.openxmlformats.org/officeDocument/2006/relationships/image" Target="../media/image824.wmf"/><Relationship Id="rId3" Type="http://schemas.openxmlformats.org/officeDocument/2006/relationships/image" Target="../media/image813.wmf"/><Relationship Id="rId21" Type="http://schemas.openxmlformats.org/officeDocument/2006/relationships/image" Target="../media/image827.wmf"/><Relationship Id="rId7" Type="http://schemas.openxmlformats.org/officeDocument/2006/relationships/image" Target="../media/image815.wmf"/><Relationship Id="rId12" Type="http://schemas.openxmlformats.org/officeDocument/2006/relationships/image" Target="../media/image820.wmf"/><Relationship Id="rId17" Type="http://schemas.openxmlformats.org/officeDocument/2006/relationships/image" Target="../media/image228.wmf"/><Relationship Id="rId2" Type="http://schemas.openxmlformats.org/officeDocument/2006/relationships/image" Target="../media/image799.wmf"/><Relationship Id="rId16" Type="http://schemas.openxmlformats.org/officeDocument/2006/relationships/image" Target="../media/image547.wmf"/><Relationship Id="rId20" Type="http://schemas.openxmlformats.org/officeDocument/2006/relationships/image" Target="../media/image826.wmf"/><Relationship Id="rId1" Type="http://schemas.openxmlformats.org/officeDocument/2006/relationships/image" Target="../media/image812.wmf"/><Relationship Id="rId6" Type="http://schemas.openxmlformats.org/officeDocument/2006/relationships/image" Target="../media/image496.wmf"/><Relationship Id="rId11" Type="http://schemas.openxmlformats.org/officeDocument/2006/relationships/image" Target="../media/image819.wmf"/><Relationship Id="rId5" Type="http://schemas.openxmlformats.org/officeDocument/2006/relationships/image" Target="../media/image798.wmf"/><Relationship Id="rId15" Type="http://schemas.openxmlformats.org/officeDocument/2006/relationships/image" Target="../media/image823.wmf"/><Relationship Id="rId23" Type="http://schemas.openxmlformats.org/officeDocument/2006/relationships/image" Target="../media/image829.wmf"/><Relationship Id="rId10" Type="http://schemas.openxmlformats.org/officeDocument/2006/relationships/image" Target="../media/image818.wmf"/><Relationship Id="rId19" Type="http://schemas.openxmlformats.org/officeDocument/2006/relationships/image" Target="../media/image825.wmf"/><Relationship Id="rId4" Type="http://schemas.openxmlformats.org/officeDocument/2006/relationships/image" Target="../media/image814.wmf"/><Relationship Id="rId9" Type="http://schemas.openxmlformats.org/officeDocument/2006/relationships/image" Target="../media/image817.wmf"/><Relationship Id="rId14" Type="http://schemas.openxmlformats.org/officeDocument/2006/relationships/image" Target="../media/image822.wmf"/><Relationship Id="rId22" Type="http://schemas.openxmlformats.org/officeDocument/2006/relationships/image" Target="../media/image828.wmf"/></Relationships>
</file>

<file path=ppt/drawings/_rels/vmlDrawing46.vml.rels><?xml version="1.0" encoding="UTF-8" standalone="yes"?>
<Relationships xmlns="http://schemas.openxmlformats.org/package/2006/relationships"><Relationship Id="rId8" Type="http://schemas.openxmlformats.org/officeDocument/2006/relationships/image" Target="../media/image837.wmf"/><Relationship Id="rId13" Type="http://schemas.openxmlformats.org/officeDocument/2006/relationships/image" Target="../media/image841.wmf"/><Relationship Id="rId18" Type="http://schemas.openxmlformats.org/officeDocument/2006/relationships/image" Target="../media/image846.wmf"/><Relationship Id="rId3" Type="http://schemas.openxmlformats.org/officeDocument/2006/relationships/image" Target="../media/image832.wmf"/><Relationship Id="rId21" Type="http://schemas.openxmlformats.org/officeDocument/2006/relationships/image" Target="../media/image849.wmf"/><Relationship Id="rId7" Type="http://schemas.openxmlformats.org/officeDocument/2006/relationships/image" Target="../media/image836.wmf"/><Relationship Id="rId12" Type="http://schemas.openxmlformats.org/officeDocument/2006/relationships/image" Target="../media/image840.wmf"/><Relationship Id="rId17" Type="http://schemas.openxmlformats.org/officeDocument/2006/relationships/image" Target="../media/image845.wmf"/><Relationship Id="rId2" Type="http://schemas.openxmlformats.org/officeDocument/2006/relationships/image" Target="../media/image831.wmf"/><Relationship Id="rId16" Type="http://schemas.openxmlformats.org/officeDocument/2006/relationships/image" Target="../media/image844.wmf"/><Relationship Id="rId20" Type="http://schemas.openxmlformats.org/officeDocument/2006/relationships/image" Target="../media/image848.wmf"/><Relationship Id="rId1" Type="http://schemas.openxmlformats.org/officeDocument/2006/relationships/image" Target="../media/image19.png"/><Relationship Id="rId6" Type="http://schemas.openxmlformats.org/officeDocument/2006/relationships/image" Target="../media/image835.wmf"/><Relationship Id="rId11" Type="http://schemas.openxmlformats.org/officeDocument/2006/relationships/image" Target="../media/image839.wmf"/><Relationship Id="rId5" Type="http://schemas.openxmlformats.org/officeDocument/2006/relationships/image" Target="../media/image834.wmf"/><Relationship Id="rId15" Type="http://schemas.openxmlformats.org/officeDocument/2006/relationships/image" Target="../media/image843.wmf"/><Relationship Id="rId23" Type="http://schemas.openxmlformats.org/officeDocument/2006/relationships/image" Target="../media/image851.wmf"/><Relationship Id="rId10" Type="http://schemas.openxmlformats.org/officeDocument/2006/relationships/image" Target="../media/image85.wmf"/><Relationship Id="rId19" Type="http://schemas.openxmlformats.org/officeDocument/2006/relationships/image" Target="../media/image847.wmf"/><Relationship Id="rId4" Type="http://schemas.openxmlformats.org/officeDocument/2006/relationships/image" Target="../media/image833.wmf"/><Relationship Id="rId9" Type="http://schemas.openxmlformats.org/officeDocument/2006/relationships/image" Target="../media/image838.wmf"/><Relationship Id="rId14" Type="http://schemas.openxmlformats.org/officeDocument/2006/relationships/image" Target="../media/image842.wmf"/><Relationship Id="rId22" Type="http://schemas.openxmlformats.org/officeDocument/2006/relationships/image" Target="../media/image850.wmf"/></Relationships>
</file>

<file path=ppt/drawings/_rels/vmlDrawing47.vml.rels><?xml version="1.0" encoding="UTF-8" standalone="yes"?>
<Relationships xmlns="http://schemas.openxmlformats.org/package/2006/relationships"><Relationship Id="rId8" Type="http://schemas.openxmlformats.org/officeDocument/2006/relationships/image" Target="../media/image859.wmf"/><Relationship Id="rId13" Type="http://schemas.openxmlformats.org/officeDocument/2006/relationships/image" Target="../media/image864.wmf"/><Relationship Id="rId18" Type="http://schemas.openxmlformats.org/officeDocument/2006/relationships/image" Target="../media/image237.wmf"/><Relationship Id="rId26" Type="http://schemas.openxmlformats.org/officeDocument/2006/relationships/image" Target="../media/image875.wmf"/><Relationship Id="rId39" Type="http://schemas.openxmlformats.org/officeDocument/2006/relationships/image" Target="../media/image888.wmf"/><Relationship Id="rId3" Type="http://schemas.openxmlformats.org/officeDocument/2006/relationships/image" Target="../media/image85.wmf"/><Relationship Id="rId21" Type="http://schemas.openxmlformats.org/officeDocument/2006/relationships/image" Target="../media/image870.wmf"/><Relationship Id="rId34" Type="http://schemas.openxmlformats.org/officeDocument/2006/relationships/image" Target="../media/image883.wmf"/><Relationship Id="rId7" Type="http://schemas.openxmlformats.org/officeDocument/2006/relationships/image" Target="../media/image858.wmf"/><Relationship Id="rId12" Type="http://schemas.openxmlformats.org/officeDocument/2006/relationships/image" Target="../media/image863.wmf"/><Relationship Id="rId17" Type="http://schemas.openxmlformats.org/officeDocument/2006/relationships/image" Target="../media/image867.wmf"/><Relationship Id="rId25" Type="http://schemas.openxmlformats.org/officeDocument/2006/relationships/image" Target="../media/image874.wmf"/><Relationship Id="rId33" Type="http://schemas.openxmlformats.org/officeDocument/2006/relationships/image" Target="../media/image882.wmf"/><Relationship Id="rId38" Type="http://schemas.openxmlformats.org/officeDocument/2006/relationships/image" Target="../media/image887.wmf"/><Relationship Id="rId2" Type="http://schemas.openxmlformats.org/officeDocument/2006/relationships/image" Target="../media/image854.wmf"/><Relationship Id="rId16" Type="http://schemas.openxmlformats.org/officeDocument/2006/relationships/image" Target="../media/image19.png"/><Relationship Id="rId20" Type="http://schemas.openxmlformats.org/officeDocument/2006/relationships/image" Target="../media/image869.wmf"/><Relationship Id="rId29" Type="http://schemas.openxmlformats.org/officeDocument/2006/relationships/image" Target="../media/image878.wmf"/><Relationship Id="rId41" Type="http://schemas.openxmlformats.org/officeDocument/2006/relationships/image" Target="../media/image890.wmf"/><Relationship Id="rId1" Type="http://schemas.openxmlformats.org/officeDocument/2006/relationships/image" Target="../media/image853.wmf"/><Relationship Id="rId6" Type="http://schemas.openxmlformats.org/officeDocument/2006/relationships/image" Target="../media/image857.wmf"/><Relationship Id="rId11" Type="http://schemas.openxmlformats.org/officeDocument/2006/relationships/image" Target="../media/image862.wmf"/><Relationship Id="rId24" Type="http://schemas.openxmlformats.org/officeDocument/2006/relationships/image" Target="../media/image873.wmf"/><Relationship Id="rId32" Type="http://schemas.openxmlformats.org/officeDocument/2006/relationships/image" Target="../media/image881.wmf"/><Relationship Id="rId37" Type="http://schemas.openxmlformats.org/officeDocument/2006/relationships/image" Target="../media/image886.wmf"/><Relationship Id="rId40" Type="http://schemas.openxmlformats.org/officeDocument/2006/relationships/image" Target="../media/image889.wmf"/><Relationship Id="rId5" Type="http://schemas.openxmlformats.org/officeDocument/2006/relationships/image" Target="../media/image856.wmf"/><Relationship Id="rId15" Type="http://schemas.openxmlformats.org/officeDocument/2006/relationships/image" Target="../media/image866.wmf"/><Relationship Id="rId23" Type="http://schemas.openxmlformats.org/officeDocument/2006/relationships/image" Target="../media/image872.wmf"/><Relationship Id="rId28" Type="http://schemas.openxmlformats.org/officeDocument/2006/relationships/image" Target="../media/image877.wmf"/><Relationship Id="rId36" Type="http://schemas.openxmlformats.org/officeDocument/2006/relationships/image" Target="../media/image885.wmf"/><Relationship Id="rId10" Type="http://schemas.openxmlformats.org/officeDocument/2006/relationships/image" Target="../media/image861.wmf"/><Relationship Id="rId19" Type="http://schemas.openxmlformats.org/officeDocument/2006/relationships/image" Target="../media/image868.wmf"/><Relationship Id="rId31" Type="http://schemas.openxmlformats.org/officeDocument/2006/relationships/image" Target="../media/image880.wmf"/><Relationship Id="rId4" Type="http://schemas.openxmlformats.org/officeDocument/2006/relationships/image" Target="../media/image855.wmf"/><Relationship Id="rId9" Type="http://schemas.openxmlformats.org/officeDocument/2006/relationships/image" Target="../media/image860.wmf"/><Relationship Id="rId14" Type="http://schemas.openxmlformats.org/officeDocument/2006/relationships/image" Target="../media/image865.wmf"/><Relationship Id="rId22" Type="http://schemas.openxmlformats.org/officeDocument/2006/relationships/image" Target="../media/image871.wmf"/><Relationship Id="rId27" Type="http://schemas.openxmlformats.org/officeDocument/2006/relationships/image" Target="../media/image876.wmf"/><Relationship Id="rId30" Type="http://schemas.openxmlformats.org/officeDocument/2006/relationships/image" Target="../media/image879.wmf"/><Relationship Id="rId35" Type="http://schemas.openxmlformats.org/officeDocument/2006/relationships/image" Target="../media/image884.wmf"/></Relationships>
</file>

<file path=ppt/drawings/_rels/vmlDrawing48.vml.rels><?xml version="1.0" encoding="UTF-8" standalone="yes"?>
<Relationships xmlns="http://schemas.openxmlformats.org/package/2006/relationships"><Relationship Id="rId8" Type="http://schemas.openxmlformats.org/officeDocument/2006/relationships/image" Target="../media/image897.wmf"/><Relationship Id="rId13" Type="http://schemas.openxmlformats.org/officeDocument/2006/relationships/image" Target="../media/image901.wmf"/><Relationship Id="rId18" Type="http://schemas.openxmlformats.org/officeDocument/2006/relationships/image" Target="../media/image906.wmf"/><Relationship Id="rId26" Type="http://schemas.openxmlformats.org/officeDocument/2006/relationships/image" Target="../media/image914.wmf"/><Relationship Id="rId39" Type="http://schemas.openxmlformats.org/officeDocument/2006/relationships/image" Target="../media/image927.wmf"/><Relationship Id="rId3" Type="http://schemas.openxmlformats.org/officeDocument/2006/relationships/image" Target="../media/image799.wmf"/><Relationship Id="rId21" Type="http://schemas.openxmlformats.org/officeDocument/2006/relationships/image" Target="../media/image909.wmf"/><Relationship Id="rId34" Type="http://schemas.openxmlformats.org/officeDocument/2006/relationships/image" Target="../media/image922.wmf"/><Relationship Id="rId42" Type="http://schemas.openxmlformats.org/officeDocument/2006/relationships/image" Target="../media/image930.wmf"/><Relationship Id="rId7" Type="http://schemas.openxmlformats.org/officeDocument/2006/relationships/image" Target="../media/image896.wmf"/><Relationship Id="rId12" Type="http://schemas.openxmlformats.org/officeDocument/2006/relationships/image" Target="../media/image19.png"/><Relationship Id="rId17" Type="http://schemas.openxmlformats.org/officeDocument/2006/relationships/image" Target="../media/image905.wmf"/><Relationship Id="rId25" Type="http://schemas.openxmlformats.org/officeDocument/2006/relationships/image" Target="../media/image913.wmf"/><Relationship Id="rId33" Type="http://schemas.openxmlformats.org/officeDocument/2006/relationships/image" Target="../media/image921.wmf"/><Relationship Id="rId38" Type="http://schemas.openxmlformats.org/officeDocument/2006/relationships/image" Target="../media/image926.wmf"/><Relationship Id="rId2" Type="http://schemas.openxmlformats.org/officeDocument/2006/relationships/image" Target="../media/image160.wmf"/><Relationship Id="rId16" Type="http://schemas.openxmlformats.org/officeDocument/2006/relationships/image" Target="../media/image904.wmf"/><Relationship Id="rId20" Type="http://schemas.openxmlformats.org/officeDocument/2006/relationships/image" Target="../media/image908.wmf"/><Relationship Id="rId29" Type="http://schemas.openxmlformats.org/officeDocument/2006/relationships/image" Target="../media/image917.wmf"/><Relationship Id="rId41" Type="http://schemas.openxmlformats.org/officeDocument/2006/relationships/image" Target="../media/image929.wmf"/><Relationship Id="rId1" Type="http://schemas.openxmlformats.org/officeDocument/2006/relationships/image" Target="../media/image868.wmf"/><Relationship Id="rId6" Type="http://schemas.openxmlformats.org/officeDocument/2006/relationships/image" Target="../media/image895.wmf"/><Relationship Id="rId11" Type="http://schemas.openxmlformats.org/officeDocument/2006/relationships/image" Target="../media/image900.wmf"/><Relationship Id="rId24" Type="http://schemas.openxmlformats.org/officeDocument/2006/relationships/image" Target="../media/image912.wmf"/><Relationship Id="rId32" Type="http://schemas.openxmlformats.org/officeDocument/2006/relationships/image" Target="../media/image920.wmf"/><Relationship Id="rId37" Type="http://schemas.openxmlformats.org/officeDocument/2006/relationships/image" Target="../media/image925.wmf"/><Relationship Id="rId40" Type="http://schemas.openxmlformats.org/officeDocument/2006/relationships/image" Target="../media/image928.wmf"/><Relationship Id="rId5" Type="http://schemas.openxmlformats.org/officeDocument/2006/relationships/image" Target="../media/image894.wmf"/><Relationship Id="rId15" Type="http://schemas.openxmlformats.org/officeDocument/2006/relationships/image" Target="../media/image903.wmf"/><Relationship Id="rId23" Type="http://schemas.openxmlformats.org/officeDocument/2006/relationships/image" Target="../media/image911.wmf"/><Relationship Id="rId28" Type="http://schemas.openxmlformats.org/officeDocument/2006/relationships/image" Target="../media/image916.wmf"/><Relationship Id="rId36" Type="http://schemas.openxmlformats.org/officeDocument/2006/relationships/image" Target="../media/image924.wmf"/><Relationship Id="rId10" Type="http://schemas.openxmlformats.org/officeDocument/2006/relationships/image" Target="../media/image899.wmf"/><Relationship Id="rId19" Type="http://schemas.openxmlformats.org/officeDocument/2006/relationships/image" Target="../media/image907.wmf"/><Relationship Id="rId31" Type="http://schemas.openxmlformats.org/officeDocument/2006/relationships/image" Target="../media/image919.wmf"/><Relationship Id="rId4" Type="http://schemas.openxmlformats.org/officeDocument/2006/relationships/image" Target="../media/image893.wmf"/><Relationship Id="rId9" Type="http://schemas.openxmlformats.org/officeDocument/2006/relationships/image" Target="../media/image898.wmf"/><Relationship Id="rId14" Type="http://schemas.openxmlformats.org/officeDocument/2006/relationships/image" Target="../media/image902.wmf"/><Relationship Id="rId22" Type="http://schemas.openxmlformats.org/officeDocument/2006/relationships/image" Target="../media/image910.wmf"/><Relationship Id="rId27" Type="http://schemas.openxmlformats.org/officeDocument/2006/relationships/image" Target="../media/image915.wmf"/><Relationship Id="rId30" Type="http://schemas.openxmlformats.org/officeDocument/2006/relationships/image" Target="../media/image918.wmf"/><Relationship Id="rId35" Type="http://schemas.openxmlformats.org/officeDocument/2006/relationships/image" Target="../media/image923.wmf"/></Relationships>
</file>

<file path=ppt/drawings/_rels/vmlDrawing49.vml.rels><?xml version="1.0" encoding="UTF-8" standalone="yes"?>
<Relationships xmlns="http://schemas.openxmlformats.org/package/2006/relationships"><Relationship Id="rId8" Type="http://schemas.openxmlformats.org/officeDocument/2006/relationships/image" Target="../media/image939.wmf"/><Relationship Id="rId3" Type="http://schemas.openxmlformats.org/officeDocument/2006/relationships/image" Target="../media/image934.wmf"/><Relationship Id="rId7" Type="http://schemas.openxmlformats.org/officeDocument/2006/relationships/image" Target="../media/image938.wmf"/><Relationship Id="rId2" Type="http://schemas.openxmlformats.org/officeDocument/2006/relationships/image" Target="../media/image933.wmf"/><Relationship Id="rId1" Type="http://schemas.openxmlformats.org/officeDocument/2006/relationships/image" Target="../media/image932.wmf"/><Relationship Id="rId6" Type="http://schemas.openxmlformats.org/officeDocument/2006/relationships/image" Target="../media/image937.wmf"/><Relationship Id="rId5" Type="http://schemas.openxmlformats.org/officeDocument/2006/relationships/image" Target="../media/image936.wmf"/><Relationship Id="rId10" Type="http://schemas.openxmlformats.org/officeDocument/2006/relationships/image" Target="../media/image941.wmf"/><Relationship Id="rId4" Type="http://schemas.openxmlformats.org/officeDocument/2006/relationships/image" Target="../media/image935.wmf"/><Relationship Id="rId9" Type="http://schemas.openxmlformats.org/officeDocument/2006/relationships/image" Target="../media/image940.wmf"/></Relationships>
</file>

<file path=ppt/drawings/_rels/vmlDrawing5.vml.rels><?xml version="1.0" encoding="UTF-8" standalone="yes"?>
<Relationships xmlns="http://schemas.openxmlformats.org/package/2006/relationships"><Relationship Id="rId8" Type="http://schemas.openxmlformats.org/officeDocument/2006/relationships/image" Target="../media/image82.wmf"/><Relationship Id="rId13" Type="http://schemas.openxmlformats.org/officeDocument/2006/relationships/image" Target="../media/image87.wmf"/><Relationship Id="rId18" Type="http://schemas.openxmlformats.org/officeDocument/2006/relationships/image" Target="../media/image91.wmf"/><Relationship Id="rId26" Type="http://schemas.openxmlformats.org/officeDocument/2006/relationships/image" Target="../media/image99.wmf"/><Relationship Id="rId3" Type="http://schemas.openxmlformats.org/officeDocument/2006/relationships/image" Target="../media/image77.wmf"/><Relationship Id="rId21" Type="http://schemas.openxmlformats.org/officeDocument/2006/relationships/image" Target="../media/image94.wmf"/><Relationship Id="rId34" Type="http://schemas.openxmlformats.org/officeDocument/2006/relationships/image" Target="../media/image107.wmf"/><Relationship Id="rId7" Type="http://schemas.openxmlformats.org/officeDocument/2006/relationships/image" Target="../media/image81.wmf"/><Relationship Id="rId12" Type="http://schemas.openxmlformats.org/officeDocument/2006/relationships/image" Target="../media/image86.wmf"/><Relationship Id="rId17" Type="http://schemas.openxmlformats.org/officeDocument/2006/relationships/image" Target="../media/image90.wmf"/><Relationship Id="rId25" Type="http://schemas.openxmlformats.org/officeDocument/2006/relationships/image" Target="../media/image98.wmf"/><Relationship Id="rId33" Type="http://schemas.openxmlformats.org/officeDocument/2006/relationships/image" Target="../media/image106.wmf"/><Relationship Id="rId38" Type="http://schemas.openxmlformats.org/officeDocument/2006/relationships/image" Target="../media/image111.wmf"/><Relationship Id="rId2" Type="http://schemas.openxmlformats.org/officeDocument/2006/relationships/image" Target="../media/image76.wmf"/><Relationship Id="rId16" Type="http://schemas.openxmlformats.org/officeDocument/2006/relationships/image" Target="../media/image89.wmf"/><Relationship Id="rId20" Type="http://schemas.openxmlformats.org/officeDocument/2006/relationships/image" Target="../media/image93.wmf"/><Relationship Id="rId29" Type="http://schemas.openxmlformats.org/officeDocument/2006/relationships/image" Target="../media/image102.wmf"/><Relationship Id="rId1" Type="http://schemas.openxmlformats.org/officeDocument/2006/relationships/image" Target="../media/image75.wmf"/><Relationship Id="rId6" Type="http://schemas.openxmlformats.org/officeDocument/2006/relationships/image" Target="../media/image80.wmf"/><Relationship Id="rId11" Type="http://schemas.openxmlformats.org/officeDocument/2006/relationships/image" Target="../media/image85.wmf"/><Relationship Id="rId24" Type="http://schemas.openxmlformats.org/officeDocument/2006/relationships/image" Target="../media/image97.wmf"/><Relationship Id="rId32" Type="http://schemas.openxmlformats.org/officeDocument/2006/relationships/image" Target="../media/image105.wmf"/><Relationship Id="rId37" Type="http://schemas.openxmlformats.org/officeDocument/2006/relationships/image" Target="../media/image110.wmf"/><Relationship Id="rId5" Type="http://schemas.openxmlformats.org/officeDocument/2006/relationships/image" Target="../media/image79.wmf"/><Relationship Id="rId15" Type="http://schemas.openxmlformats.org/officeDocument/2006/relationships/image" Target="../media/image19.png"/><Relationship Id="rId23" Type="http://schemas.openxmlformats.org/officeDocument/2006/relationships/image" Target="../media/image96.wmf"/><Relationship Id="rId28" Type="http://schemas.openxmlformats.org/officeDocument/2006/relationships/image" Target="../media/image101.wmf"/><Relationship Id="rId36" Type="http://schemas.openxmlformats.org/officeDocument/2006/relationships/image" Target="../media/image109.wmf"/><Relationship Id="rId10" Type="http://schemas.openxmlformats.org/officeDocument/2006/relationships/image" Target="../media/image84.wmf"/><Relationship Id="rId19" Type="http://schemas.openxmlformats.org/officeDocument/2006/relationships/image" Target="../media/image92.wmf"/><Relationship Id="rId31" Type="http://schemas.openxmlformats.org/officeDocument/2006/relationships/image" Target="../media/image104.wmf"/><Relationship Id="rId4" Type="http://schemas.openxmlformats.org/officeDocument/2006/relationships/image" Target="../media/image78.wmf"/><Relationship Id="rId9" Type="http://schemas.openxmlformats.org/officeDocument/2006/relationships/image" Target="../media/image83.wmf"/><Relationship Id="rId14" Type="http://schemas.openxmlformats.org/officeDocument/2006/relationships/image" Target="../media/image88.wmf"/><Relationship Id="rId22" Type="http://schemas.openxmlformats.org/officeDocument/2006/relationships/image" Target="../media/image95.wmf"/><Relationship Id="rId27" Type="http://schemas.openxmlformats.org/officeDocument/2006/relationships/image" Target="../media/image100.wmf"/><Relationship Id="rId30" Type="http://schemas.openxmlformats.org/officeDocument/2006/relationships/image" Target="../media/image103.wmf"/><Relationship Id="rId35" Type="http://schemas.openxmlformats.org/officeDocument/2006/relationships/image" Target="../media/image108.wmf"/></Relationships>
</file>

<file path=ppt/drawings/_rels/vmlDrawing50.vml.rels><?xml version="1.0" encoding="UTF-8" standalone="yes"?>
<Relationships xmlns="http://schemas.openxmlformats.org/package/2006/relationships"><Relationship Id="rId8" Type="http://schemas.openxmlformats.org/officeDocument/2006/relationships/image" Target="../media/image813.wmf"/><Relationship Id="rId13" Type="http://schemas.openxmlformats.org/officeDocument/2006/relationships/image" Target="../media/image950.wmf"/><Relationship Id="rId18" Type="http://schemas.openxmlformats.org/officeDocument/2006/relationships/image" Target="../media/image955.wmf"/><Relationship Id="rId3" Type="http://schemas.openxmlformats.org/officeDocument/2006/relationships/image" Target="../media/image228.wmf"/><Relationship Id="rId21" Type="http://schemas.openxmlformats.org/officeDocument/2006/relationships/image" Target="../media/image958.wmf"/><Relationship Id="rId7" Type="http://schemas.openxmlformats.org/officeDocument/2006/relationships/image" Target="../media/image946.wmf"/><Relationship Id="rId12" Type="http://schemas.openxmlformats.org/officeDocument/2006/relationships/image" Target="../media/image949.wmf"/><Relationship Id="rId17" Type="http://schemas.openxmlformats.org/officeDocument/2006/relationships/image" Target="../media/image954.wmf"/><Relationship Id="rId2" Type="http://schemas.openxmlformats.org/officeDocument/2006/relationships/image" Target="../media/image943.wmf"/><Relationship Id="rId16" Type="http://schemas.openxmlformats.org/officeDocument/2006/relationships/image" Target="../media/image953.wmf"/><Relationship Id="rId20" Type="http://schemas.openxmlformats.org/officeDocument/2006/relationships/image" Target="../media/image957.wmf"/><Relationship Id="rId1" Type="http://schemas.openxmlformats.org/officeDocument/2006/relationships/image" Target="../media/image799.wmf"/><Relationship Id="rId6" Type="http://schemas.openxmlformats.org/officeDocument/2006/relationships/image" Target="../media/image945.wmf"/><Relationship Id="rId11" Type="http://schemas.openxmlformats.org/officeDocument/2006/relationships/image" Target="../media/image948.wmf"/><Relationship Id="rId5" Type="http://schemas.openxmlformats.org/officeDocument/2006/relationships/image" Target="../media/image19.png"/><Relationship Id="rId15" Type="http://schemas.openxmlformats.org/officeDocument/2006/relationships/image" Target="../media/image952.wmf"/><Relationship Id="rId23" Type="http://schemas.openxmlformats.org/officeDocument/2006/relationships/image" Target="../media/image960.wmf"/><Relationship Id="rId10" Type="http://schemas.openxmlformats.org/officeDocument/2006/relationships/image" Target="../media/image947.wmf"/><Relationship Id="rId19" Type="http://schemas.openxmlformats.org/officeDocument/2006/relationships/image" Target="../media/image956.wmf"/><Relationship Id="rId4" Type="http://schemas.openxmlformats.org/officeDocument/2006/relationships/image" Target="../media/image944.wmf"/><Relationship Id="rId9" Type="http://schemas.openxmlformats.org/officeDocument/2006/relationships/image" Target="../media/image174.wmf"/><Relationship Id="rId14" Type="http://schemas.openxmlformats.org/officeDocument/2006/relationships/image" Target="../media/image951.wmf"/><Relationship Id="rId22" Type="http://schemas.openxmlformats.org/officeDocument/2006/relationships/image" Target="../media/image959.wmf"/></Relationships>
</file>

<file path=ppt/drawings/_rels/vmlDrawing51.vml.rels><?xml version="1.0" encoding="UTF-8" standalone="yes"?>
<Relationships xmlns="http://schemas.openxmlformats.org/package/2006/relationships"><Relationship Id="rId8" Type="http://schemas.openxmlformats.org/officeDocument/2006/relationships/image" Target="../media/image967.wmf"/><Relationship Id="rId3" Type="http://schemas.openxmlformats.org/officeDocument/2006/relationships/image" Target="../media/image962.wmf"/><Relationship Id="rId7" Type="http://schemas.openxmlformats.org/officeDocument/2006/relationships/image" Target="../media/image966.wmf"/><Relationship Id="rId2" Type="http://schemas.openxmlformats.org/officeDocument/2006/relationships/image" Target="../media/image961.wmf"/><Relationship Id="rId1" Type="http://schemas.openxmlformats.org/officeDocument/2006/relationships/image" Target="../media/image19.png"/><Relationship Id="rId6" Type="http://schemas.openxmlformats.org/officeDocument/2006/relationships/image" Target="../media/image965.wmf"/><Relationship Id="rId5" Type="http://schemas.openxmlformats.org/officeDocument/2006/relationships/image" Target="../media/image964.wmf"/><Relationship Id="rId4" Type="http://schemas.openxmlformats.org/officeDocument/2006/relationships/image" Target="../media/image963.wmf"/><Relationship Id="rId9" Type="http://schemas.openxmlformats.org/officeDocument/2006/relationships/image" Target="../media/image968.wmf"/></Relationships>
</file>

<file path=ppt/drawings/_rels/vmlDrawing52.vml.rels><?xml version="1.0" encoding="UTF-8" standalone="yes"?>
<Relationships xmlns="http://schemas.openxmlformats.org/package/2006/relationships"><Relationship Id="rId8" Type="http://schemas.openxmlformats.org/officeDocument/2006/relationships/image" Target="../media/image971.wmf"/><Relationship Id="rId13" Type="http://schemas.openxmlformats.org/officeDocument/2006/relationships/image" Target="../media/image976.wmf"/><Relationship Id="rId18" Type="http://schemas.openxmlformats.org/officeDocument/2006/relationships/image" Target="../media/image981.wmf"/><Relationship Id="rId26" Type="http://schemas.openxmlformats.org/officeDocument/2006/relationships/image" Target="../media/image989.wmf"/><Relationship Id="rId3" Type="http://schemas.openxmlformats.org/officeDocument/2006/relationships/image" Target="../media/image799.wmf"/><Relationship Id="rId21" Type="http://schemas.openxmlformats.org/officeDocument/2006/relationships/image" Target="../media/image984.wmf"/><Relationship Id="rId7" Type="http://schemas.openxmlformats.org/officeDocument/2006/relationships/image" Target="../media/image174.wmf"/><Relationship Id="rId12" Type="http://schemas.openxmlformats.org/officeDocument/2006/relationships/image" Target="../media/image975.wmf"/><Relationship Id="rId17" Type="http://schemas.openxmlformats.org/officeDocument/2006/relationships/image" Target="../media/image980.wmf"/><Relationship Id="rId25" Type="http://schemas.openxmlformats.org/officeDocument/2006/relationships/image" Target="../media/image988.wmf"/><Relationship Id="rId2" Type="http://schemas.openxmlformats.org/officeDocument/2006/relationships/image" Target="../media/image969.wmf"/><Relationship Id="rId16" Type="http://schemas.openxmlformats.org/officeDocument/2006/relationships/image" Target="../media/image979.wmf"/><Relationship Id="rId20" Type="http://schemas.openxmlformats.org/officeDocument/2006/relationships/image" Target="../media/image983.wmf"/><Relationship Id="rId29" Type="http://schemas.openxmlformats.org/officeDocument/2006/relationships/image" Target="../media/image992.wmf"/><Relationship Id="rId1" Type="http://schemas.openxmlformats.org/officeDocument/2006/relationships/image" Target="../media/image19.png"/><Relationship Id="rId6" Type="http://schemas.openxmlformats.org/officeDocument/2006/relationships/image" Target="../media/image813.wmf"/><Relationship Id="rId11" Type="http://schemas.openxmlformats.org/officeDocument/2006/relationships/image" Target="../media/image974.wmf"/><Relationship Id="rId24" Type="http://schemas.openxmlformats.org/officeDocument/2006/relationships/image" Target="../media/image987.wmf"/><Relationship Id="rId5" Type="http://schemas.openxmlformats.org/officeDocument/2006/relationships/image" Target="../media/image970.wmf"/><Relationship Id="rId15" Type="http://schemas.openxmlformats.org/officeDocument/2006/relationships/image" Target="../media/image978.wmf"/><Relationship Id="rId23" Type="http://schemas.openxmlformats.org/officeDocument/2006/relationships/image" Target="../media/image986.wmf"/><Relationship Id="rId28" Type="http://schemas.openxmlformats.org/officeDocument/2006/relationships/image" Target="../media/image991.wmf"/><Relationship Id="rId10" Type="http://schemas.openxmlformats.org/officeDocument/2006/relationships/image" Target="../media/image973.wmf"/><Relationship Id="rId19" Type="http://schemas.openxmlformats.org/officeDocument/2006/relationships/image" Target="../media/image982.wmf"/><Relationship Id="rId31" Type="http://schemas.openxmlformats.org/officeDocument/2006/relationships/image" Target="../media/image994.wmf"/><Relationship Id="rId4" Type="http://schemas.openxmlformats.org/officeDocument/2006/relationships/image" Target="../media/image228.wmf"/><Relationship Id="rId9" Type="http://schemas.openxmlformats.org/officeDocument/2006/relationships/image" Target="../media/image972.wmf"/><Relationship Id="rId14" Type="http://schemas.openxmlformats.org/officeDocument/2006/relationships/image" Target="../media/image977.wmf"/><Relationship Id="rId22" Type="http://schemas.openxmlformats.org/officeDocument/2006/relationships/image" Target="../media/image985.wmf"/><Relationship Id="rId27" Type="http://schemas.openxmlformats.org/officeDocument/2006/relationships/image" Target="../media/image990.wmf"/><Relationship Id="rId30" Type="http://schemas.openxmlformats.org/officeDocument/2006/relationships/image" Target="../media/image993.wmf"/></Relationships>
</file>

<file path=ppt/drawings/_rels/vmlDrawing53.vml.rels><?xml version="1.0" encoding="UTF-8" standalone="yes"?>
<Relationships xmlns="http://schemas.openxmlformats.org/package/2006/relationships"><Relationship Id="rId8" Type="http://schemas.openxmlformats.org/officeDocument/2006/relationships/image" Target="../media/image1001.wmf"/><Relationship Id="rId13" Type="http://schemas.openxmlformats.org/officeDocument/2006/relationships/image" Target="../media/image1006.wmf"/><Relationship Id="rId18" Type="http://schemas.openxmlformats.org/officeDocument/2006/relationships/image" Target="../media/image1011.wmf"/><Relationship Id="rId26" Type="http://schemas.openxmlformats.org/officeDocument/2006/relationships/image" Target="../media/image1019.wmf"/><Relationship Id="rId39" Type="http://schemas.openxmlformats.org/officeDocument/2006/relationships/image" Target="../media/image1029.wmf"/><Relationship Id="rId3" Type="http://schemas.openxmlformats.org/officeDocument/2006/relationships/image" Target="../media/image998.wmf"/><Relationship Id="rId21" Type="http://schemas.openxmlformats.org/officeDocument/2006/relationships/image" Target="../media/image1014.wmf"/><Relationship Id="rId34" Type="http://schemas.openxmlformats.org/officeDocument/2006/relationships/image" Target="../media/image1025.wmf"/><Relationship Id="rId42" Type="http://schemas.openxmlformats.org/officeDocument/2006/relationships/image" Target="../media/image1032.wmf"/><Relationship Id="rId7" Type="http://schemas.openxmlformats.org/officeDocument/2006/relationships/image" Target="../media/image1000.wmf"/><Relationship Id="rId12" Type="http://schemas.openxmlformats.org/officeDocument/2006/relationships/image" Target="../media/image1005.wmf"/><Relationship Id="rId17" Type="http://schemas.openxmlformats.org/officeDocument/2006/relationships/image" Target="../media/image1010.wmf"/><Relationship Id="rId25" Type="http://schemas.openxmlformats.org/officeDocument/2006/relationships/image" Target="../media/image1018.wmf"/><Relationship Id="rId33" Type="http://schemas.openxmlformats.org/officeDocument/2006/relationships/image" Target="../media/image1024.wmf"/><Relationship Id="rId38" Type="http://schemas.openxmlformats.org/officeDocument/2006/relationships/image" Target="../media/image1028.wmf"/><Relationship Id="rId2" Type="http://schemas.openxmlformats.org/officeDocument/2006/relationships/image" Target="../media/image19.png"/><Relationship Id="rId16" Type="http://schemas.openxmlformats.org/officeDocument/2006/relationships/image" Target="../media/image1009.wmf"/><Relationship Id="rId20" Type="http://schemas.openxmlformats.org/officeDocument/2006/relationships/image" Target="../media/image1013.wmf"/><Relationship Id="rId29" Type="http://schemas.openxmlformats.org/officeDocument/2006/relationships/image" Target="../media/image991.wmf"/><Relationship Id="rId41" Type="http://schemas.openxmlformats.org/officeDocument/2006/relationships/image" Target="../media/image1031.wmf"/><Relationship Id="rId1" Type="http://schemas.openxmlformats.org/officeDocument/2006/relationships/image" Target="../media/image997.wmf"/><Relationship Id="rId6" Type="http://schemas.openxmlformats.org/officeDocument/2006/relationships/image" Target="../media/image999.wmf"/><Relationship Id="rId11" Type="http://schemas.openxmlformats.org/officeDocument/2006/relationships/image" Target="../media/image1004.wmf"/><Relationship Id="rId24" Type="http://schemas.openxmlformats.org/officeDocument/2006/relationships/image" Target="../media/image1017.wmf"/><Relationship Id="rId32" Type="http://schemas.openxmlformats.org/officeDocument/2006/relationships/image" Target="../media/image1023.wmf"/><Relationship Id="rId37" Type="http://schemas.openxmlformats.org/officeDocument/2006/relationships/image" Target="../media/image813.wmf"/><Relationship Id="rId40" Type="http://schemas.openxmlformats.org/officeDocument/2006/relationships/image" Target="../media/image1030.wmf"/><Relationship Id="rId5" Type="http://schemas.openxmlformats.org/officeDocument/2006/relationships/image" Target="../media/image228.wmf"/><Relationship Id="rId15" Type="http://schemas.openxmlformats.org/officeDocument/2006/relationships/image" Target="../media/image1008.wmf"/><Relationship Id="rId23" Type="http://schemas.openxmlformats.org/officeDocument/2006/relationships/image" Target="../media/image1016.wmf"/><Relationship Id="rId28" Type="http://schemas.openxmlformats.org/officeDocument/2006/relationships/image" Target="../media/image1021.wmf"/><Relationship Id="rId36" Type="http://schemas.openxmlformats.org/officeDocument/2006/relationships/image" Target="../media/image1027.wmf"/><Relationship Id="rId10" Type="http://schemas.openxmlformats.org/officeDocument/2006/relationships/image" Target="../media/image1003.wmf"/><Relationship Id="rId19" Type="http://schemas.openxmlformats.org/officeDocument/2006/relationships/image" Target="../media/image1012.wmf"/><Relationship Id="rId31" Type="http://schemas.openxmlformats.org/officeDocument/2006/relationships/image" Target="../media/image1022.wmf"/><Relationship Id="rId4" Type="http://schemas.openxmlformats.org/officeDocument/2006/relationships/image" Target="../media/image799.wmf"/><Relationship Id="rId9" Type="http://schemas.openxmlformats.org/officeDocument/2006/relationships/image" Target="../media/image1002.wmf"/><Relationship Id="rId14" Type="http://schemas.openxmlformats.org/officeDocument/2006/relationships/image" Target="../media/image1007.wmf"/><Relationship Id="rId22" Type="http://schemas.openxmlformats.org/officeDocument/2006/relationships/image" Target="../media/image1015.wmf"/><Relationship Id="rId27" Type="http://schemas.openxmlformats.org/officeDocument/2006/relationships/image" Target="../media/image1020.wmf"/><Relationship Id="rId30" Type="http://schemas.openxmlformats.org/officeDocument/2006/relationships/image" Target="../media/image992.wmf"/><Relationship Id="rId35" Type="http://schemas.openxmlformats.org/officeDocument/2006/relationships/image" Target="../media/image1026.wmf"/></Relationships>
</file>

<file path=ppt/drawings/_rels/vmlDrawing54.vml.rels><?xml version="1.0" encoding="UTF-8" standalone="yes"?>
<Relationships xmlns="http://schemas.openxmlformats.org/package/2006/relationships"><Relationship Id="rId8" Type="http://schemas.openxmlformats.org/officeDocument/2006/relationships/image" Target="../media/image1036.wmf"/><Relationship Id="rId13" Type="http://schemas.openxmlformats.org/officeDocument/2006/relationships/image" Target="../media/image1041.wmf"/><Relationship Id="rId18" Type="http://schemas.openxmlformats.org/officeDocument/2006/relationships/image" Target="../media/image1046.wmf"/><Relationship Id="rId26" Type="http://schemas.openxmlformats.org/officeDocument/2006/relationships/image" Target="../media/image1053.wmf"/><Relationship Id="rId3" Type="http://schemas.openxmlformats.org/officeDocument/2006/relationships/image" Target="../media/image944.wmf"/><Relationship Id="rId21" Type="http://schemas.openxmlformats.org/officeDocument/2006/relationships/image" Target="../media/image1048.wmf"/><Relationship Id="rId7" Type="http://schemas.openxmlformats.org/officeDocument/2006/relationships/image" Target="../media/image1035.wmf"/><Relationship Id="rId12" Type="http://schemas.openxmlformats.org/officeDocument/2006/relationships/image" Target="../media/image1040.wmf"/><Relationship Id="rId17" Type="http://schemas.openxmlformats.org/officeDocument/2006/relationships/image" Target="../media/image1045.wmf"/><Relationship Id="rId25" Type="http://schemas.openxmlformats.org/officeDocument/2006/relationships/image" Target="../media/image1052.wmf"/><Relationship Id="rId2" Type="http://schemas.openxmlformats.org/officeDocument/2006/relationships/image" Target="../media/image228.wmf"/><Relationship Id="rId16" Type="http://schemas.openxmlformats.org/officeDocument/2006/relationships/image" Target="../media/image1044.wmf"/><Relationship Id="rId20" Type="http://schemas.openxmlformats.org/officeDocument/2006/relationships/image" Target="../media/image19.png"/><Relationship Id="rId1" Type="http://schemas.openxmlformats.org/officeDocument/2006/relationships/image" Target="../media/image799.wmf"/><Relationship Id="rId6" Type="http://schemas.openxmlformats.org/officeDocument/2006/relationships/image" Target="../media/image1034.wmf"/><Relationship Id="rId11" Type="http://schemas.openxmlformats.org/officeDocument/2006/relationships/image" Target="../media/image1039.wmf"/><Relationship Id="rId24" Type="http://schemas.openxmlformats.org/officeDocument/2006/relationships/image" Target="../media/image1051.wmf"/><Relationship Id="rId5" Type="http://schemas.openxmlformats.org/officeDocument/2006/relationships/image" Target="../media/image174.wmf"/><Relationship Id="rId15" Type="http://schemas.openxmlformats.org/officeDocument/2006/relationships/image" Target="../media/image1043.wmf"/><Relationship Id="rId23" Type="http://schemas.openxmlformats.org/officeDocument/2006/relationships/image" Target="../media/image1050.wmf"/><Relationship Id="rId10" Type="http://schemas.openxmlformats.org/officeDocument/2006/relationships/image" Target="../media/image1038.wmf"/><Relationship Id="rId19" Type="http://schemas.openxmlformats.org/officeDocument/2006/relationships/image" Target="../media/image1047.wmf"/><Relationship Id="rId4" Type="http://schemas.openxmlformats.org/officeDocument/2006/relationships/image" Target="../media/image813.wmf"/><Relationship Id="rId9" Type="http://schemas.openxmlformats.org/officeDocument/2006/relationships/image" Target="../media/image1037.wmf"/><Relationship Id="rId14" Type="http://schemas.openxmlformats.org/officeDocument/2006/relationships/image" Target="../media/image1042.wmf"/><Relationship Id="rId22" Type="http://schemas.openxmlformats.org/officeDocument/2006/relationships/image" Target="../media/image1049.wmf"/><Relationship Id="rId27" Type="http://schemas.openxmlformats.org/officeDocument/2006/relationships/image" Target="../media/image1054.wmf"/></Relationships>
</file>

<file path=ppt/drawings/_rels/vmlDrawing55.vml.rels><?xml version="1.0" encoding="UTF-8" standalone="yes"?>
<Relationships xmlns="http://schemas.openxmlformats.org/package/2006/relationships"><Relationship Id="rId8" Type="http://schemas.openxmlformats.org/officeDocument/2006/relationships/image" Target="../media/image1062.wmf"/><Relationship Id="rId13" Type="http://schemas.openxmlformats.org/officeDocument/2006/relationships/image" Target="../media/image1066.wmf"/><Relationship Id="rId18" Type="http://schemas.openxmlformats.org/officeDocument/2006/relationships/image" Target="../media/image1071.wmf"/><Relationship Id="rId26" Type="http://schemas.openxmlformats.org/officeDocument/2006/relationships/image" Target="../media/image1079.wmf"/><Relationship Id="rId3" Type="http://schemas.openxmlformats.org/officeDocument/2006/relationships/image" Target="../media/image1057.wmf"/><Relationship Id="rId21" Type="http://schemas.openxmlformats.org/officeDocument/2006/relationships/image" Target="../media/image1074.wmf"/><Relationship Id="rId7" Type="http://schemas.openxmlformats.org/officeDocument/2006/relationships/image" Target="../media/image1061.wmf"/><Relationship Id="rId12" Type="http://schemas.openxmlformats.org/officeDocument/2006/relationships/image" Target="../media/image1044.wmf"/><Relationship Id="rId17" Type="http://schemas.openxmlformats.org/officeDocument/2006/relationships/image" Target="../media/image1070.wmf"/><Relationship Id="rId25" Type="http://schemas.openxmlformats.org/officeDocument/2006/relationships/image" Target="../media/image1078.wmf"/><Relationship Id="rId2" Type="http://schemas.openxmlformats.org/officeDocument/2006/relationships/image" Target="../media/image1056.wmf"/><Relationship Id="rId16" Type="http://schemas.openxmlformats.org/officeDocument/2006/relationships/image" Target="../media/image1069.wmf"/><Relationship Id="rId20" Type="http://schemas.openxmlformats.org/officeDocument/2006/relationships/image" Target="../media/image1073.wmf"/><Relationship Id="rId29" Type="http://schemas.openxmlformats.org/officeDocument/2006/relationships/image" Target="../media/image1082.wmf"/><Relationship Id="rId1" Type="http://schemas.openxmlformats.org/officeDocument/2006/relationships/image" Target="../media/image19.png"/><Relationship Id="rId6" Type="http://schemas.openxmlformats.org/officeDocument/2006/relationships/image" Target="../media/image1060.wmf"/><Relationship Id="rId11" Type="http://schemas.openxmlformats.org/officeDocument/2006/relationships/image" Target="../media/image1065.wmf"/><Relationship Id="rId24" Type="http://schemas.openxmlformats.org/officeDocument/2006/relationships/image" Target="../media/image1077.wmf"/><Relationship Id="rId32" Type="http://schemas.openxmlformats.org/officeDocument/2006/relationships/image" Target="../media/image1085.wmf"/><Relationship Id="rId5" Type="http://schemas.openxmlformats.org/officeDocument/2006/relationships/image" Target="../media/image1059.wmf"/><Relationship Id="rId15" Type="http://schemas.openxmlformats.org/officeDocument/2006/relationships/image" Target="../media/image1068.wmf"/><Relationship Id="rId23" Type="http://schemas.openxmlformats.org/officeDocument/2006/relationships/image" Target="../media/image1076.wmf"/><Relationship Id="rId28" Type="http://schemas.openxmlformats.org/officeDocument/2006/relationships/image" Target="../media/image1081.wmf"/><Relationship Id="rId10" Type="http://schemas.openxmlformats.org/officeDocument/2006/relationships/image" Target="../media/image1064.wmf"/><Relationship Id="rId19" Type="http://schemas.openxmlformats.org/officeDocument/2006/relationships/image" Target="../media/image1072.wmf"/><Relationship Id="rId31" Type="http://schemas.openxmlformats.org/officeDocument/2006/relationships/image" Target="../media/image1084.wmf"/><Relationship Id="rId4" Type="http://schemas.openxmlformats.org/officeDocument/2006/relationships/image" Target="../media/image1058.wmf"/><Relationship Id="rId9" Type="http://schemas.openxmlformats.org/officeDocument/2006/relationships/image" Target="../media/image1063.wmf"/><Relationship Id="rId14" Type="http://schemas.openxmlformats.org/officeDocument/2006/relationships/image" Target="../media/image1067.wmf"/><Relationship Id="rId22" Type="http://schemas.openxmlformats.org/officeDocument/2006/relationships/image" Target="../media/image1075.wmf"/><Relationship Id="rId27" Type="http://schemas.openxmlformats.org/officeDocument/2006/relationships/image" Target="../media/image1080.wmf"/><Relationship Id="rId30" Type="http://schemas.openxmlformats.org/officeDocument/2006/relationships/image" Target="../media/image1083.wmf"/></Relationships>
</file>

<file path=ppt/drawings/_rels/vmlDrawing56.vml.rels><?xml version="1.0" encoding="UTF-8" standalone="yes"?>
<Relationships xmlns="http://schemas.openxmlformats.org/package/2006/relationships"><Relationship Id="rId8" Type="http://schemas.openxmlformats.org/officeDocument/2006/relationships/image" Target="../media/image406.wmf"/><Relationship Id="rId13" Type="http://schemas.openxmlformats.org/officeDocument/2006/relationships/image" Target="../media/image1095.wmf"/><Relationship Id="rId18" Type="http://schemas.openxmlformats.org/officeDocument/2006/relationships/image" Target="../media/image597.wmf"/><Relationship Id="rId3" Type="http://schemas.openxmlformats.org/officeDocument/2006/relationships/image" Target="../media/image1088.wmf"/><Relationship Id="rId21" Type="http://schemas.openxmlformats.org/officeDocument/2006/relationships/image" Target="../media/image1101.wmf"/><Relationship Id="rId7" Type="http://schemas.openxmlformats.org/officeDocument/2006/relationships/image" Target="../media/image1092.wmf"/><Relationship Id="rId12" Type="http://schemas.openxmlformats.org/officeDocument/2006/relationships/image" Target="../media/image411.wmf"/><Relationship Id="rId17" Type="http://schemas.openxmlformats.org/officeDocument/2006/relationships/image" Target="../media/image1099.wmf"/><Relationship Id="rId25" Type="http://schemas.openxmlformats.org/officeDocument/2006/relationships/image" Target="../media/image1104.wmf"/><Relationship Id="rId2" Type="http://schemas.openxmlformats.org/officeDocument/2006/relationships/image" Target="../media/image1087.wmf"/><Relationship Id="rId16" Type="http://schemas.openxmlformats.org/officeDocument/2006/relationships/image" Target="../media/image1098.wmf"/><Relationship Id="rId20" Type="http://schemas.openxmlformats.org/officeDocument/2006/relationships/image" Target="../media/image357.wmf"/><Relationship Id="rId1" Type="http://schemas.openxmlformats.org/officeDocument/2006/relationships/image" Target="../media/image19.png"/><Relationship Id="rId6" Type="http://schemas.openxmlformats.org/officeDocument/2006/relationships/image" Target="../media/image1091.wmf"/><Relationship Id="rId11" Type="http://schemas.openxmlformats.org/officeDocument/2006/relationships/image" Target="../media/image1094.wmf"/><Relationship Id="rId24" Type="http://schemas.openxmlformats.org/officeDocument/2006/relationships/image" Target="../media/image1103.wmf"/><Relationship Id="rId5" Type="http://schemas.openxmlformats.org/officeDocument/2006/relationships/image" Target="../media/image1090.wmf"/><Relationship Id="rId15" Type="http://schemas.openxmlformats.org/officeDocument/2006/relationships/image" Target="../media/image1097.wmf"/><Relationship Id="rId23" Type="http://schemas.openxmlformats.org/officeDocument/2006/relationships/image" Target="../media/image278.wmf"/><Relationship Id="rId10" Type="http://schemas.openxmlformats.org/officeDocument/2006/relationships/image" Target="../media/image409.wmf"/><Relationship Id="rId19" Type="http://schemas.openxmlformats.org/officeDocument/2006/relationships/image" Target="../media/image1100.wmf"/><Relationship Id="rId4" Type="http://schemas.openxmlformats.org/officeDocument/2006/relationships/image" Target="../media/image1089.wmf"/><Relationship Id="rId9" Type="http://schemas.openxmlformats.org/officeDocument/2006/relationships/image" Target="../media/image1093.wmf"/><Relationship Id="rId14" Type="http://schemas.openxmlformats.org/officeDocument/2006/relationships/image" Target="../media/image1096.wmf"/><Relationship Id="rId22" Type="http://schemas.openxmlformats.org/officeDocument/2006/relationships/image" Target="../media/image1102.wmf"/></Relationships>
</file>

<file path=ppt/drawings/_rels/vmlDrawing57.vml.rels><?xml version="1.0" encoding="UTF-8" standalone="yes"?>
<Relationships xmlns="http://schemas.openxmlformats.org/package/2006/relationships"><Relationship Id="rId8" Type="http://schemas.openxmlformats.org/officeDocument/2006/relationships/image" Target="../media/image1112.wmf"/><Relationship Id="rId13" Type="http://schemas.openxmlformats.org/officeDocument/2006/relationships/image" Target="../media/image160.wmf"/><Relationship Id="rId18" Type="http://schemas.openxmlformats.org/officeDocument/2006/relationships/image" Target="../media/image1120.wmf"/><Relationship Id="rId26" Type="http://schemas.openxmlformats.org/officeDocument/2006/relationships/image" Target="../media/image1128.wmf"/><Relationship Id="rId3" Type="http://schemas.openxmlformats.org/officeDocument/2006/relationships/image" Target="../media/image1107.wmf"/><Relationship Id="rId21" Type="http://schemas.openxmlformats.org/officeDocument/2006/relationships/image" Target="../media/image1123.wmf"/><Relationship Id="rId7" Type="http://schemas.openxmlformats.org/officeDocument/2006/relationships/image" Target="../media/image1111.wmf"/><Relationship Id="rId12" Type="http://schemas.openxmlformats.org/officeDocument/2006/relationships/image" Target="../media/image1115.wmf"/><Relationship Id="rId17" Type="http://schemas.openxmlformats.org/officeDocument/2006/relationships/image" Target="../media/image1119.wmf"/><Relationship Id="rId25" Type="http://schemas.openxmlformats.org/officeDocument/2006/relationships/image" Target="../media/image1127.wmf"/><Relationship Id="rId2" Type="http://schemas.openxmlformats.org/officeDocument/2006/relationships/image" Target="../media/image1106.wmf"/><Relationship Id="rId16" Type="http://schemas.openxmlformats.org/officeDocument/2006/relationships/image" Target="../media/image1118.wmf"/><Relationship Id="rId20" Type="http://schemas.openxmlformats.org/officeDocument/2006/relationships/image" Target="../media/image1122.wmf"/><Relationship Id="rId29" Type="http://schemas.openxmlformats.org/officeDocument/2006/relationships/image" Target="../media/image1131.wmf"/><Relationship Id="rId1" Type="http://schemas.openxmlformats.org/officeDocument/2006/relationships/image" Target="../media/image1105.wmf"/><Relationship Id="rId6" Type="http://schemas.openxmlformats.org/officeDocument/2006/relationships/image" Target="../media/image1110.wmf"/><Relationship Id="rId11" Type="http://schemas.openxmlformats.org/officeDocument/2006/relationships/image" Target="../media/image1114.wmf"/><Relationship Id="rId24" Type="http://schemas.openxmlformats.org/officeDocument/2006/relationships/image" Target="../media/image1126.wmf"/><Relationship Id="rId5" Type="http://schemas.openxmlformats.org/officeDocument/2006/relationships/image" Target="../media/image1109.wmf"/><Relationship Id="rId15" Type="http://schemas.openxmlformats.org/officeDocument/2006/relationships/image" Target="../media/image1117.wmf"/><Relationship Id="rId23" Type="http://schemas.openxmlformats.org/officeDocument/2006/relationships/image" Target="../media/image1125.wmf"/><Relationship Id="rId28" Type="http://schemas.openxmlformats.org/officeDocument/2006/relationships/image" Target="../media/image1130.wmf"/><Relationship Id="rId10" Type="http://schemas.openxmlformats.org/officeDocument/2006/relationships/image" Target="../media/image19.png"/><Relationship Id="rId19" Type="http://schemas.openxmlformats.org/officeDocument/2006/relationships/image" Target="../media/image1121.wmf"/><Relationship Id="rId4" Type="http://schemas.openxmlformats.org/officeDocument/2006/relationships/image" Target="../media/image1108.wmf"/><Relationship Id="rId9" Type="http://schemas.openxmlformats.org/officeDocument/2006/relationships/image" Target="../media/image1113.wmf"/><Relationship Id="rId14" Type="http://schemas.openxmlformats.org/officeDocument/2006/relationships/image" Target="../media/image1116.wmf"/><Relationship Id="rId22" Type="http://schemas.openxmlformats.org/officeDocument/2006/relationships/image" Target="../media/image1124.wmf"/><Relationship Id="rId27" Type="http://schemas.openxmlformats.org/officeDocument/2006/relationships/image" Target="../media/image1129.wmf"/><Relationship Id="rId30" Type="http://schemas.openxmlformats.org/officeDocument/2006/relationships/image" Target="../media/image1132.wmf"/></Relationships>
</file>

<file path=ppt/drawings/_rels/vmlDrawing58.vml.rels><?xml version="1.0" encoding="UTF-8" standalone="yes"?>
<Relationships xmlns="http://schemas.openxmlformats.org/package/2006/relationships"><Relationship Id="rId8" Type="http://schemas.openxmlformats.org/officeDocument/2006/relationships/image" Target="../media/image1139.wmf"/><Relationship Id="rId13" Type="http://schemas.openxmlformats.org/officeDocument/2006/relationships/image" Target="../media/image1143.wmf"/><Relationship Id="rId18" Type="http://schemas.openxmlformats.org/officeDocument/2006/relationships/image" Target="../media/image1147.wmf"/><Relationship Id="rId26" Type="http://schemas.openxmlformats.org/officeDocument/2006/relationships/image" Target="../media/image1153.wmf"/><Relationship Id="rId3" Type="http://schemas.openxmlformats.org/officeDocument/2006/relationships/image" Target="../media/image1134.wmf"/><Relationship Id="rId21" Type="http://schemas.openxmlformats.org/officeDocument/2006/relationships/image" Target="../media/image1150.wmf"/><Relationship Id="rId7" Type="http://schemas.openxmlformats.org/officeDocument/2006/relationships/image" Target="../media/image1138.wmf"/><Relationship Id="rId12" Type="http://schemas.openxmlformats.org/officeDocument/2006/relationships/image" Target="../media/image1142.wmf"/><Relationship Id="rId17" Type="http://schemas.openxmlformats.org/officeDocument/2006/relationships/image" Target="../media/image1146.wmf"/><Relationship Id="rId25" Type="http://schemas.openxmlformats.org/officeDocument/2006/relationships/image" Target="../media/image1152.wmf"/><Relationship Id="rId2" Type="http://schemas.openxmlformats.org/officeDocument/2006/relationships/image" Target="../media/image1133.wmf"/><Relationship Id="rId16" Type="http://schemas.openxmlformats.org/officeDocument/2006/relationships/image" Target="../media/image1145.wmf"/><Relationship Id="rId20" Type="http://schemas.openxmlformats.org/officeDocument/2006/relationships/image" Target="../media/image1149.wmf"/><Relationship Id="rId1" Type="http://schemas.openxmlformats.org/officeDocument/2006/relationships/image" Target="../media/image19.png"/><Relationship Id="rId6" Type="http://schemas.openxmlformats.org/officeDocument/2006/relationships/image" Target="../media/image1137.wmf"/><Relationship Id="rId11" Type="http://schemas.openxmlformats.org/officeDocument/2006/relationships/image" Target="../media/image547.wmf"/><Relationship Id="rId24" Type="http://schemas.openxmlformats.org/officeDocument/2006/relationships/image" Target="../media/image1151.wmf"/><Relationship Id="rId5" Type="http://schemas.openxmlformats.org/officeDocument/2006/relationships/image" Target="../media/image1136.wmf"/><Relationship Id="rId15" Type="http://schemas.openxmlformats.org/officeDocument/2006/relationships/image" Target="../media/image1111.wmf"/><Relationship Id="rId23" Type="http://schemas.openxmlformats.org/officeDocument/2006/relationships/image" Target="../media/image1109.wmf"/><Relationship Id="rId10" Type="http://schemas.openxmlformats.org/officeDocument/2006/relationships/image" Target="../media/image1141.wmf"/><Relationship Id="rId19" Type="http://schemas.openxmlformats.org/officeDocument/2006/relationships/image" Target="../media/image1148.wmf"/><Relationship Id="rId4" Type="http://schemas.openxmlformats.org/officeDocument/2006/relationships/image" Target="../media/image1135.wmf"/><Relationship Id="rId9" Type="http://schemas.openxmlformats.org/officeDocument/2006/relationships/image" Target="../media/image1140.wmf"/><Relationship Id="rId14" Type="http://schemas.openxmlformats.org/officeDocument/2006/relationships/image" Target="../media/image1144.wmf"/><Relationship Id="rId22" Type="http://schemas.openxmlformats.org/officeDocument/2006/relationships/image" Target="../media/image1108.wmf"/><Relationship Id="rId27" Type="http://schemas.openxmlformats.org/officeDocument/2006/relationships/image" Target="../media/image1154.wmf"/></Relationships>
</file>

<file path=ppt/drawings/_rels/vmlDrawing59.vml.rels><?xml version="1.0" encoding="UTF-8" standalone="yes"?>
<Relationships xmlns="http://schemas.openxmlformats.org/package/2006/relationships"><Relationship Id="rId8" Type="http://schemas.openxmlformats.org/officeDocument/2006/relationships/image" Target="../media/image1163.wmf"/><Relationship Id="rId13" Type="http://schemas.openxmlformats.org/officeDocument/2006/relationships/image" Target="../media/image19.png"/><Relationship Id="rId3" Type="http://schemas.openxmlformats.org/officeDocument/2006/relationships/image" Target="../media/image1158.wmf"/><Relationship Id="rId7" Type="http://schemas.openxmlformats.org/officeDocument/2006/relationships/image" Target="../media/image1162.wmf"/><Relationship Id="rId12" Type="http://schemas.openxmlformats.org/officeDocument/2006/relationships/image" Target="../media/image1167.wmf"/><Relationship Id="rId2" Type="http://schemas.openxmlformats.org/officeDocument/2006/relationships/image" Target="../media/image1157.wmf"/><Relationship Id="rId16" Type="http://schemas.openxmlformats.org/officeDocument/2006/relationships/image" Target="../media/image1170.wmf"/><Relationship Id="rId1" Type="http://schemas.openxmlformats.org/officeDocument/2006/relationships/image" Target="../media/image1156.wmf"/><Relationship Id="rId6" Type="http://schemas.openxmlformats.org/officeDocument/2006/relationships/image" Target="../media/image1161.wmf"/><Relationship Id="rId11" Type="http://schemas.openxmlformats.org/officeDocument/2006/relationships/image" Target="../media/image1166.wmf"/><Relationship Id="rId5" Type="http://schemas.openxmlformats.org/officeDocument/2006/relationships/image" Target="../media/image1160.wmf"/><Relationship Id="rId15" Type="http://schemas.openxmlformats.org/officeDocument/2006/relationships/image" Target="../media/image1169.wmf"/><Relationship Id="rId10" Type="http://schemas.openxmlformats.org/officeDocument/2006/relationships/image" Target="../media/image1165.wmf"/><Relationship Id="rId4" Type="http://schemas.openxmlformats.org/officeDocument/2006/relationships/image" Target="../media/image1159.wmf"/><Relationship Id="rId9" Type="http://schemas.openxmlformats.org/officeDocument/2006/relationships/image" Target="../media/image1164.wmf"/><Relationship Id="rId14" Type="http://schemas.openxmlformats.org/officeDocument/2006/relationships/image" Target="../media/image1168.wmf"/></Relationships>
</file>

<file path=ppt/drawings/_rels/vmlDrawing6.vml.rels><?xml version="1.0" encoding="UTF-8" standalone="yes"?>
<Relationships xmlns="http://schemas.openxmlformats.org/package/2006/relationships"><Relationship Id="rId8" Type="http://schemas.openxmlformats.org/officeDocument/2006/relationships/image" Target="../media/image121.wmf"/><Relationship Id="rId13" Type="http://schemas.openxmlformats.org/officeDocument/2006/relationships/image" Target="../media/image126.wmf"/><Relationship Id="rId3" Type="http://schemas.openxmlformats.org/officeDocument/2006/relationships/image" Target="../media/image88.wmf"/><Relationship Id="rId7" Type="http://schemas.openxmlformats.org/officeDocument/2006/relationships/image" Target="../media/image120.wmf"/><Relationship Id="rId12" Type="http://schemas.openxmlformats.org/officeDocument/2006/relationships/image" Target="../media/image125.wmf"/><Relationship Id="rId2" Type="http://schemas.openxmlformats.org/officeDocument/2006/relationships/image" Target="../media/image117.wmf"/><Relationship Id="rId1" Type="http://schemas.openxmlformats.org/officeDocument/2006/relationships/image" Target="../media/image116.wmf"/><Relationship Id="rId6" Type="http://schemas.openxmlformats.org/officeDocument/2006/relationships/image" Target="../media/image119.wmf"/><Relationship Id="rId11" Type="http://schemas.openxmlformats.org/officeDocument/2006/relationships/image" Target="../media/image124.wmf"/><Relationship Id="rId5" Type="http://schemas.openxmlformats.org/officeDocument/2006/relationships/image" Target="../media/image118.wmf"/><Relationship Id="rId10" Type="http://schemas.openxmlformats.org/officeDocument/2006/relationships/image" Target="../media/image123.wmf"/><Relationship Id="rId4" Type="http://schemas.openxmlformats.org/officeDocument/2006/relationships/image" Target="../media/image19.png"/><Relationship Id="rId9" Type="http://schemas.openxmlformats.org/officeDocument/2006/relationships/image" Target="../media/image122.wmf"/><Relationship Id="rId14" Type="http://schemas.openxmlformats.org/officeDocument/2006/relationships/image" Target="../media/image127.wmf"/></Relationships>
</file>

<file path=ppt/drawings/_rels/vmlDrawing60.vml.rels><?xml version="1.0" encoding="UTF-8" standalone="yes"?>
<Relationships xmlns="http://schemas.openxmlformats.org/package/2006/relationships"><Relationship Id="rId8" Type="http://schemas.openxmlformats.org/officeDocument/2006/relationships/image" Target="../media/image1175.wmf"/><Relationship Id="rId13" Type="http://schemas.openxmlformats.org/officeDocument/2006/relationships/image" Target="../media/image1180.wmf"/><Relationship Id="rId18" Type="http://schemas.openxmlformats.org/officeDocument/2006/relationships/image" Target="../media/image1185.wmf"/><Relationship Id="rId3" Type="http://schemas.openxmlformats.org/officeDocument/2006/relationships/image" Target="../media/image547.wmf"/><Relationship Id="rId21" Type="http://schemas.openxmlformats.org/officeDocument/2006/relationships/image" Target="../media/image1188.wmf"/><Relationship Id="rId7" Type="http://schemas.openxmlformats.org/officeDocument/2006/relationships/image" Target="../media/image1174.wmf"/><Relationship Id="rId12" Type="http://schemas.openxmlformats.org/officeDocument/2006/relationships/image" Target="../media/image1179.wmf"/><Relationship Id="rId17" Type="http://schemas.openxmlformats.org/officeDocument/2006/relationships/image" Target="../media/image1184.wmf"/><Relationship Id="rId2" Type="http://schemas.openxmlformats.org/officeDocument/2006/relationships/image" Target="../media/image1171.wmf"/><Relationship Id="rId16" Type="http://schemas.openxmlformats.org/officeDocument/2006/relationships/image" Target="../media/image1183.wmf"/><Relationship Id="rId20" Type="http://schemas.openxmlformats.org/officeDocument/2006/relationships/image" Target="../media/image1187.wmf"/><Relationship Id="rId1" Type="http://schemas.openxmlformats.org/officeDocument/2006/relationships/image" Target="../media/image19.png"/><Relationship Id="rId6" Type="http://schemas.openxmlformats.org/officeDocument/2006/relationships/image" Target="../media/image1173.wmf"/><Relationship Id="rId11" Type="http://schemas.openxmlformats.org/officeDocument/2006/relationships/image" Target="../media/image1178.wmf"/><Relationship Id="rId5" Type="http://schemas.openxmlformats.org/officeDocument/2006/relationships/image" Target="../media/image1172.wmf"/><Relationship Id="rId15" Type="http://schemas.openxmlformats.org/officeDocument/2006/relationships/image" Target="../media/image1182.wmf"/><Relationship Id="rId10" Type="http://schemas.openxmlformats.org/officeDocument/2006/relationships/image" Target="../media/image1177.wmf"/><Relationship Id="rId19" Type="http://schemas.openxmlformats.org/officeDocument/2006/relationships/image" Target="../media/image1186.wmf"/><Relationship Id="rId4" Type="http://schemas.openxmlformats.org/officeDocument/2006/relationships/image" Target="../media/image1142.wmf"/><Relationship Id="rId9" Type="http://schemas.openxmlformats.org/officeDocument/2006/relationships/image" Target="../media/image1176.wmf"/><Relationship Id="rId14" Type="http://schemas.openxmlformats.org/officeDocument/2006/relationships/image" Target="../media/image1181.wmf"/><Relationship Id="rId22" Type="http://schemas.openxmlformats.org/officeDocument/2006/relationships/image" Target="../media/image1189.wmf"/></Relationships>
</file>

<file path=ppt/drawings/_rels/vmlDrawing61.vml.rels><?xml version="1.0" encoding="UTF-8" standalone="yes"?>
<Relationships xmlns="http://schemas.openxmlformats.org/package/2006/relationships"><Relationship Id="rId8" Type="http://schemas.openxmlformats.org/officeDocument/2006/relationships/image" Target="../media/image1190.wmf"/><Relationship Id="rId13" Type="http://schemas.openxmlformats.org/officeDocument/2006/relationships/image" Target="../media/image1195.wmf"/><Relationship Id="rId18" Type="http://schemas.openxmlformats.org/officeDocument/2006/relationships/image" Target="../media/image1199.wmf"/><Relationship Id="rId26" Type="http://schemas.openxmlformats.org/officeDocument/2006/relationships/image" Target="../media/image1202.wmf"/><Relationship Id="rId3" Type="http://schemas.openxmlformats.org/officeDocument/2006/relationships/image" Target="../media/image409.wmf"/><Relationship Id="rId21" Type="http://schemas.openxmlformats.org/officeDocument/2006/relationships/image" Target="../media/image1125.wmf"/><Relationship Id="rId7" Type="http://schemas.openxmlformats.org/officeDocument/2006/relationships/image" Target="../media/image19.png"/><Relationship Id="rId12" Type="http://schemas.openxmlformats.org/officeDocument/2006/relationships/image" Target="../media/image1194.wmf"/><Relationship Id="rId17" Type="http://schemas.openxmlformats.org/officeDocument/2006/relationships/image" Target="../media/image1198.wmf"/><Relationship Id="rId25" Type="http://schemas.openxmlformats.org/officeDocument/2006/relationships/image" Target="../media/image393.wmf"/><Relationship Id="rId33" Type="http://schemas.openxmlformats.org/officeDocument/2006/relationships/image" Target="../media/image1209.wmf"/><Relationship Id="rId2" Type="http://schemas.openxmlformats.org/officeDocument/2006/relationships/image" Target="../media/image408.wmf"/><Relationship Id="rId16" Type="http://schemas.openxmlformats.org/officeDocument/2006/relationships/image" Target="../media/image1124.wmf"/><Relationship Id="rId20" Type="http://schemas.openxmlformats.org/officeDocument/2006/relationships/image" Target="../media/image1201.wmf"/><Relationship Id="rId29" Type="http://schemas.openxmlformats.org/officeDocument/2006/relationships/image" Target="../media/image1205.wmf"/><Relationship Id="rId1" Type="http://schemas.openxmlformats.org/officeDocument/2006/relationships/image" Target="../media/image406.wmf"/><Relationship Id="rId6" Type="http://schemas.openxmlformats.org/officeDocument/2006/relationships/image" Target="../media/image668.wmf"/><Relationship Id="rId11" Type="http://schemas.openxmlformats.org/officeDocument/2006/relationships/image" Target="../media/image1193.wmf"/><Relationship Id="rId24" Type="http://schemas.openxmlformats.org/officeDocument/2006/relationships/image" Target="../media/image301.wmf"/><Relationship Id="rId32" Type="http://schemas.openxmlformats.org/officeDocument/2006/relationships/image" Target="../media/image1208.wmf"/><Relationship Id="rId5" Type="http://schemas.openxmlformats.org/officeDocument/2006/relationships/image" Target="../media/image411.wmf"/><Relationship Id="rId15" Type="http://schemas.openxmlformats.org/officeDocument/2006/relationships/image" Target="../media/image1197.wmf"/><Relationship Id="rId23" Type="http://schemas.openxmlformats.org/officeDocument/2006/relationships/image" Target="../media/image168.wmf"/><Relationship Id="rId28" Type="http://schemas.openxmlformats.org/officeDocument/2006/relationships/image" Target="../media/image1204.wmf"/><Relationship Id="rId10" Type="http://schemas.openxmlformats.org/officeDocument/2006/relationships/image" Target="../media/image1192.wmf"/><Relationship Id="rId19" Type="http://schemas.openxmlformats.org/officeDocument/2006/relationships/image" Target="../media/image1200.wmf"/><Relationship Id="rId31" Type="http://schemas.openxmlformats.org/officeDocument/2006/relationships/image" Target="../media/image1207.wmf"/><Relationship Id="rId4" Type="http://schemas.openxmlformats.org/officeDocument/2006/relationships/image" Target="../media/image410.wmf"/><Relationship Id="rId9" Type="http://schemas.openxmlformats.org/officeDocument/2006/relationships/image" Target="../media/image1191.wmf"/><Relationship Id="rId14" Type="http://schemas.openxmlformats.org/officeDocument/2006/relationships/image" Target="../media/image1196.wmf"/><Relationship Id="rId22" Type="http://schemas.openxmlformats.org/officeDocument/2006/relationships/image" Target="../media/image122.wmf"/><Relationship Id="rId27" Type="http://schemas.openxmlformats.org/officeDocument/2006/relationships/image" Target="../media/image1203.wmf"/><Relationship Id="rId30" Type="http://schemas.openxmlformats.org/officeDocument/2006/relationships/image" Target="../media/image1206.wmf"/></Relationships>
</file>

<file path=ppt/drawings/_rels/vmlDrawing62.vml.rels><?xml version="1.0" encoding="UTF-8" standalone="yes"?>
<Relationships xmlns="http://schemas.openxmlformats.org/package/2006/relationships"><Relationship Id="rId8" Type="http://schemas.openxmlformats.org/officeDocument/2006/relationships/image" Target="../media/image411.wmf"/><Relationship Id="rId13" Type="http://schemas.openxmlformats.org/officeDocument/2006/relationships/image" Target="../media/image1219.wmf"/><Relationship Id="rId18" Type="http://schemas.openxmlformats.org/officeDocument/2006/relationships/image" Target="../media/image1224.wmf"/><Relationship Id="rId3" Type="http://schemas.openxmlformats.org/officeDocument/2006/relationships/image" Target="../media/image1212.wmf"/><Relationship Id="rId21" Type="http://schemas.openxmlformats.org/officeDocument/2006/relationships/image" Target="../media/image1227.wmf"/><Relationship Id="rId7" Type="http://schemas.openxmlformats.org/officeDocument/2006/relationships/image" Target="../media/image409.wmf"/><Relationship Id="rId12" Type="http://schemas.openxmlformats.org/officeDocument/2006/relationships/image" Target="../media/image1218.wmf"/><Relationship Id="rId17" Type="http://schemas.openxmlformats.org/officeDocument/2006/relationships/image" Target="../media/image1223.wmf"/><Relationship Id="rId2" Type="http://schemas.openxmlformats.org/officeDocument/2006/relationships/image" Target="../media/image1211.wmf"/><Relationship Id="rId16" Type="http://schemas.openxmlformats.org/officeDocument/2006/relationships/image" Target="../media/image1222.wmf"/><Relationship Id="rId20" Type="http://schemas.openxmlformats.org/officeDocument/2006/relationships/image" Target="../media/image1226.wmf"/><Relationship Id="rId1" Type="http://schemas.openxmlformats.org/officeDocument/2006/relationships/image" Target="../media/image1210.wmf"/><Relationship Id="rId6" Type="http://schemas.openxmlformats.org/officeDocument/2006/relationships/image" Target="../media/image406.wmf"/><Relationship Id="rId11" Type="http://schemas.openxmlformats.org/officeDocument/2006/relationships/image" Target="../media/image1217.wmf"/><Relationship Id="rId5" Type="http://schemas.openxmlformats.org/officeDocument/2006/relationships/image" Target="../media/image1214.wmf"/><Relationship Id="rId15" Type="http://schemas.openxmlformats.org/officeDocument/2006/relationships/image" Target="../media/image1221.wmf"/><Relationship Id="rId10" Type="http://schemas.openxmlformats.org/officeDocument/2006/relationships/image" Target="../media/image1216.wmf"/><Relationship Id="rId19" Type="http://schemas.openxmlformats.org/officeDocument/2006/relationships/image" Target="../media/image1225.wmf"/><Relationship Id="rId4" Type="http://schemas.openxmlformats.org/officeDocument/2006/relationships/image" Target="../media/image1213.wmf"/><Relationship Id="rId9" Type="http://schemas.openxmlformats.org/officeDocument/2006/relationships/image" Target="../media/image1215.wmf"/><Relationship Id="rId14" Type="http://schemas.openxmlformats.org/officeDocument/2006/relationships/image" Target="../media/image1220.wmf"/><Relationship Id="rId22" Type="http://schemas.openxmlformats.org/officeDocument/2006/relationships/image" Target="../media/image1228.wmf"/></Relationships>
</file>

<file path=ppt/drawings/_rels/vmlDrawing63.vml.rels><?xml version="1.0" encoding="UTF-8" standalone="yes"?>
<Relationships xmlns="http://schemas.openxmlformats.org/package/2006/relationships"><Relationship Id="rId8" Type="http://schemas.openxmlformats.org/officeDocument/2006/relationships/image" Target="../media/image1232.wmf"/><Relationship Id="rId13" Type="http://schemas.openxmlformats.org/officeDocument/2006/relationships/image" Target="../media/image1236.wmf"/><Relationship Id="rId18" Type="http://schemas.openxmlformats.org/officeDocument/2006/relationships/image" Target="../media/image1241.wmf"/><Relationship Id="rId26" Type="http://schemas.openxmlformats.org/officeDocument/2006/relationships/image" Target="../media/image1249.wmf"/><Relationship Id="rId3" Type="http://schemas.openxmlformats.org/officeDocument/2006/relationships/image" Target="../media/image409.wmf"/><Relationship Id="rId21" Type="http://schemas.openxmlformats.org/officeDocument/2006/relationships/image" Target="../media/image1244.wmf"/><Relationship Id="rId34" Type="http://schemas.openxmlformats.org/officeDocument/2006/relationships/image" Target="../media/image1256.wmf"/><Relationship Id="rId7" Type="http://schemas.openxmlformats.org/officeDocument/2006/relationships/image" Target="../media/image1231.wmf"/><Relationship Id="rId12" Type="http://schemas.openxmlformats.org/officeDocument/2006/relationships/image" Target="../media/image19.png"/><Relationship Id="rId17" Type="http://schemas.openxmlformats.org/officeDocument/2006/relationships/image" Target="../media/image1240.wmf"/><Relationship Id="rId25" Type="http://schemas.openxmlformats.org/officeDocument/2006/relationships/image" Target="../media/image1248.wmf"/><Relationship Id="rId33" Type="http://schemas.openxmlformats.org/officeDocument/2006/relationships/image" Target="../media/image1255.wmf"/><Relationship Id="rId2" Type="http://schemas.openxmlformats.org/officeDocument/2006/relationships/image" Target="../media/image406.wmf"/><Relationship Id="rId16" Type="http://schemas.openxmlformats.org/officeDocument/2006/relationships/image" Target="../media/image1239.wmf"/><Relationship Id="rId20" Type="http://schemas.openxmlformats.org/officeDocument/2006/relationships/image" Target="../media/image1243.wmf"/><Relationship Id="rId29" Type="http://schemas.openxmlformats.org/officeDocument/2006/relationships/image" Target="../media/image1251.wmf"/><Relationship Id="rId1" Type="http://schemas.openxmlformats.org/officeDocument/2006/relationships/image" Target="../media/image1229.wmf"/><Relationship Id="rId6" Type="http://schemas.openxmlformats.org/officeDocument/2006/relationships/image" Target="../media/image1230.wmf"/><Relationship Id="rId11" Type="http://schemas.openxmlformats.org/officeDocument/2006/relationships/image" Target="../media/image1235.wmf"/><Relationship Id="rId24" Type="http://schemas.openxmlformats.org/officeDocument/2006/relationships/image" Target="../media/image1247.wmf"/><Relationship Id="rId32" Type="http://schemas.openxmlformats.org/officeDocument/2006/relationships/image" Target="../media/image1254.wmf"/><Relationship Id="rId5" Type="http://schemas.openxmlformats.org/officeDocument/2006/relationships/image" Target="../media/image1221.wmf"/><Relationship Id="rId15" Type="http://schemas.openxmlformats.org/officeDocument/2006/relationships/image" Target="../media/image1238.wmf"/><Relationship Id="rId23" Type="http://schemas.openxmlformats.org/officeDocument/2006/relationships/image" Target="../media/image1246.wmf"/><Relationship Id="rId28" Type="http://schemas.openxmlformats.org/officeDocument/2006/relationships/image" Target="../media/image813.wmf"/><Relationship Id="rId10" Type="http://schemas.openxmlformats.org/officeDocument/2006/relationships/image" Target="../media/image1234.wmf"/><Relationship Id="rId19" Type="http://schemas.openxmlformats.org/officeDocument/2006/relationships/image" Target="../media/image1242.wmf"/><Relationship Id="rId31" Type="http://schemas.openxmlformats.org/officeDocument/2006/relationships/image" Target="../media/image1253.wmf"/><Relationship Id="rId4" Type="http://schemas.openxmlformats.org/officeDocument/2006/relationships/image" Target="../media/image411.wmf"/><Relationship Id="rId9" Type="http://schemas.openxmlformats.org/officeDocument/2006/relationships/image" Target="../media/image1233.wmf"/><Relationship Id="rId14" Type="http://schemas.openxmlformats.org/officeDocument/2006/relationships/image" Target="../media/image1237.wmf"/><Relationship Id="rId22" Type="http://schemas.openxmlformats.org/officeDocument/2006/relationships/image" Target="../media/image1245.wmf"/><Relationship Id="rId27" Type="http://schemas.openxmlformats.org/officeDocument/2006/relationships/image" Target="../media/image1250.wmf"/><Relationship Id="rId30" Type="http://schemas.openxmlformats.org/officeDocument/2006/relationships/image" Target="../media/image1252.wmf"/><Relationship Id="rId35" Type="http://schemas.openxmlformats.org/officeDocument/2006/relationships/image" Target="../media/image1257.wmf"/></Relationships>
</file>

<file path=ppt/drawings/_rels/vmlDrawing64.vml.rels><?xml version="1.0" encoding="UTF-8" standalone="yes"?>
<Relationships xmlns="http://schemas.openxmlformats.org/package/2006/relationships"><Relationship Id="rId8" Type="http://schemas.openxmlformats.org/officeDocument/2006/relationships/image" Target="../media/image1264.wmf"/><Relationship Id="rId13" Type="http://schemas.openxmlformats.org/officeDocument/2006/relationships/image" Target="../media/image1268.wmf"/><Relationship Id="rId18" Type="http://schemas.openxmlformats.org/officeDocument/2006/relationships/image" Target="../media/image1272.wmf"/><Relationship Id="rId3" Type="http://schemas.openxmlformats.org/officeDocument/2006/relationships/image" Target="../media/image1260.wmf"/><Relationship Id="rId21" Type="http://schemas.openxmlformats.org/officeDocument/2006/relationships/image" Target="../media/image1275.wmf"/><Relationship Id="rId7" Type="http://schemas.openxmlformats.org/officeDocument/2006/relationships/image" Target="../media/image1263.wmf"/><Relationship Id="rId12" Type="http://schemas.openxmlformats.org/officeDocument/2006/relationships/image" Target="../media/image1267.wmf"/><Relationship Id="rId17" Type="http://schemas.openxmlformats.org/officeDocument/2006/relationships/image" Target="../media/image1271.wmf"/><Relationship Id="rId2" Type="http://schemas.openxmlformats.org/officeDocument/2006/relationships/image" Target="../media/image1259.wmf"/><Relationship Id="rId16" Type="http://schemas.openxmlformats.org/officeDocument/2006/relationships/image" Target="../media/image19.png"/><Relationship Id="rId20" Type="http://schemas.openxmlformats.org/officeDocument/2006/relationships/image" Target="../media/image1274.wmf"/><Relationship Id="rId1" Type="http://schemas.openxmlformats.org/officeDocument/2006/relationships/image" Target="../media/image1258.wmf"/><Relationship Id="rId6" Type="http://schemas.openxmlformats.org/officeDocument/2006/relationships/image" Target="../media/image85.wmf"/><Relationship Id="rId11" Type="http://schemas.openxmlformats.org/officeDocument/2006/relationships/image" Target="../media/image547.wmf"/><Relationship Id="rId5" Type="http://schemas.openxmlformats.org/officeDocument/2006/relationships/image" Target="../media/image1262.wmf"/><Relationship Id="rId15" Type="http://schemas.openxmlformats.org/officeDocument/2006/relationships/image" Target="../media/image1270.wmf"/><Relationship Id="rId10" Type="http://schemas.openxmlformats.org/officeDocument/2006/relationships/image" Target="../media/image1266.wmf"/><Relationship Id="rId19" Type="http://schemas.openxmlformats.org/officeDocument/2006/relationships/image" Target="../media/image1273.wmf"/><Relationship Id="rId4" Type="http://schemas.openxmlformats.org/officeDocument/2006/relationships/image" Target="../media/image1261.wmf"/><Relationship Id="rId9" Type="http://schemas.openxmlformats.org/officeDocument/2006/relationships/image" Target="../media/image1265.wmf"/><Relationship Id="rId14" Type="http://schemas.openxmlformats.org/officeDocument/2006/relationships/image" Target="../media/image1269.wmf"/><Relationship Id="rId22" Type="http://schemas.openxmlformats.org/officeDocument/2006/relationships/image" Target="../media/image1276.wmf"/></Relationships>
</file>

<file path=ppt/drawings/_rels/vmlDrawing65.vml.rels><?xml version="1.0" encoding="UTF-8" standalone="yes"?>
<Relationships xmlns="http://schemas.openxmlformats.org/package/2006/relationships"><Relationship Id="rId8" Type="http://schemas.openxmlformats.org/officeDocument/2006/relationships/image" Target="../media/image1283.wmf"/><Relationship Id="rId13" Type="http://schemas.openxmlformats.org/officeDocument/2006/relationships/image" Target="../media/image1288.wmf"/><Relationship Id="rId18" Type="http://schemas.openxmlformats.org/officeDocument/2006/relationships/image" Target="../media/image1293.png"/><Relationship Id="rId3" Type="http://schemas.openxmlformats.org/officeDocument/2006/relationships/image" Target="../media/image1279.wmf"/><Relationship Id="rId21" Type="http://schemas.openxmlformats.org/officeDocument/2006/relationships/image" Target="../media/image1296.wmf"/><Relationship Id="rId7" Type="http://schemas.openxmlformats.org/officeDocument/2006/relationships/image" Target="../media/image1282.wmf"/><Relationship Id="rId12" Type="http://schemas.openxmlformats.org/officeDocument/2006/relationships/image" Target="../media/image1287.wmf"/><Relationship Id="rId17" Type="http://schemas.openxmlformats.org/officeDocument/2006/relationships/image" Target="../media/image1292.wmf"/><Relationship Id="rId2" Type="http://schemas.openxmlformats.org/officeDocument/2006/relationships/image" Target="../media/image1278.wmf"/><Relationship Id="rId16" Type="http://schemas.openxmlformats.org/officeDocument/2006/relationships/image" Target="../media/image1291.wmf"/><Relationship Id="rId20" Type="http://schemas.openxmlformats.org/officeDocument/2006/relationships/image" Target="../media/image1295.wmf"/><Relationship Id="rId1" Type="http://schemas.openxmlformats.org/officeDocument/2006/relationships/image" Target="../media/image1277.wmf"/><Relationship Id="rId6" Type="http://schemas.openxmlformats.org/officeDocument/2006/relationships/image" Target="../media/image1281.wmf"/><Relationship Id="rId11" Type="http://schemas.openxmlformats.org/officeDocument/2006/relationships/image" Target="../media/image1286.wmf"/><Relationship Id="rId5" Type="http://schemas.openxmlformats.org/officeDocument/2006/relationships/image" Target="../media/image19.png"/><Relationship Id="rId15" Type="http://schemas.openxmlformats.org/officeDocument/2006/relationships/image" Target="../media/image1290.wmf"/><Relationship Id="rId10" Type="http://schemas.openxmlformats.org/officeDocument/2006/relationships/image" Target="../media/image1285.wmf"/><Relationship Id="rId19" Type="http://schemas.openxmlformats.org/officeDocument/2006/relationships/image" Target="../media/image1294.wmf"/><Relationship Id="rId4" Type="http://schemas.openxmlformats.org/officeDocument/2006/relationships/image" Target="../media/image1280.wmf"/><Relationship Id="rId9" Type="http://schemas.openxmlformats.org/officeDocument/2006/relationships/image" Target="../media/image1284.wmf"/><Relationship Id="rId14" Type="http://schemas.openxmlformats.org/officeDocument/2006/relationships/image" Target="../media/image1289.wmf"/><Relationship Id="rId22" Type="http://schemas.openxmlformats.org/officeDocument/2006/relationships/image" Target="../media/image1297.wmf"/></Relationships>
</file>

<file path=ppt/drawings/_rels/vmlDrawing66.vml.rels><?xml version="1.0" encoding="UTF-8" standalone="yes"?>
<Relationships xmlns="http://schemas.openxmlformats.org/package/2006/relationships"><Relationship Id="rId8" Type="http://schemas.openxmlformats.org/officeDocument/2006/relationships/image" Target="../media/image1304.wmf"/><Relationship Id="rId13" Type="http://schemas.openxmlformats.org/officeDocument/2006/relationships/image" Target="../media/image1309.wmf"/><Relationship Id="rId18" Type="http://schemas.openxmlformats.org/officeDocument/2006/relationships/image" Target="../media/image1314.wmf"/><Relationship Id="rId3" Type="http://schemas.openxmlformats.org/officeDocument/2006/relationships/image" Target="../media/image1299.wmf"/><Relationship Id="rId21" Type="http://schemas.openxmlformats.org/officeDocument/2006/relationships/image" Target="../media/image1317.wmf"/><Relationship Id="rId7" Type="http://schemas.openxmlformats.org/officeDocument/2006/relationships/image" Target="../media/image1303.wmf"/><Relationship Id="rId12" Type="http://schemas.openxmlformats.org/officeDocument/2006/relationships/image" Target="../media/image1308.wmf"/><Relationship Id="rId17" Type="http://schemas.openxmlformats.org/officeDocument/2006/relationships/image" Target="../media/image1313.wmf"/><Relationship Id="rId2" Type="http://schemas.openxmlformats.org/officeDocument/2006/relationships/image" Target="../media/image1298.wmf"/><Relationship Id="rId16" Type="http://schemas.openxmlformats.org/officeDocument/2006/relationships/image" Target="../media/image1312.wmf"/><Relationship Id="rId20" Type="http://schemas.openxmlformats.org/officeDocument/2006/relationships/image" Target="../media/image1316.wmf"/><Relationship Id="rId1" Type="http://schemas.openxmlformats.org/officeDocument/2006/relationships/image" Target="../media/image19.png"/><Relationship Id="rId6" Type="http://schemas.openxmlformats.org/officeDocument/2006/relationships/image" Target="../media/image1302.wmf"/><Relationship Id="rId11" Type="http://schemas.openxmlformats.org/officeDocument/2006/relationships/image" Target="../media/image1307.wmf"/><Relationship Id="rId5" Type="http://schemas.openxmlformats.org/officeDocument/2006/relationships/image" Target="../media/image1301.wmf"/><Relationship Id="rId15" Type="http://schemas.openxmlformats.org/officeDocument/2006/relationships/image" Target="../media/image1311.wmf"/><Relationship Id="rId10" Type="http://schemas.openxmlformats.org/officeDocument/2006/relationships/image" Target="../media/image1306.wmf"/><Relationship Id="rId19" Type="http://schemas.openxmlformats.org/officeDocument/2006/relationships/image" Target="../media/image1315.wmf"/><Relationship Id="rId4" Type="http://schemas.openxmlformats.org/officeDocument/2006/relationships/image" Target="../media/image1300.wmf"/><Relationship Id="rId9" Type="http://schemas.openxmlformats.org/officeDocument/2006/relationships/image" Target="../media/image1305.wmf"/><Relationship Id="rId14" Type="http://schemas.openxmlformats.org/officeDocument/2006/relationships/image" Target="../media/image1310.wmf"/></Relationships>
</file>

<file path=ppt/drawings/_rels/vmlDrawing67.vml.rels><?xml version="1.0" encoding="UTF-8" standalone="yes"?>
<Relationships xmlns="http://schemas.openxmlformats.org/package/2006/relationships"><Relationship Id="rId8" Type="http://schemas.openxmlformats.org/officeDocument/2006/relationships/image" Target="../media/image1325.wmf"/><Relationship Id="rId13" Type="http://schemas.openxmlformats.org/officeDocument/2006/relationships/image" Target="../media/image1330.wmf"/><Relationship Id="rId18" Type="http://schemas.openxmlformats.org/officeDocument/2006/relationships/image" Target="../media/image1335.wmf"/><Relationship Id="rId3" Type="http://schemas.openxmlformats.org/officeDocument/2006/relationships/image" Target="../media/image1320.wmf"/><Relationship Id="rId7" Type="http://schemas.openxmlformats.org/officeDocument/2006/relationships/image" Target="../media/image1324.wmf"/><Relationship Id="rId12" Type="http://schemas.openxmlformats.org/officeDocument/2006/relationships/image" Target="../media/image1329.wmf"/><Relationship Id="rId17" Type="http://schemas.openxmlformats.org/officeDocument/2006/relationships/image" Target="../media/image1334.wmf"/><Relationship Id="rId2" Type="http://schemas.openxmlformats.org/officeDocument/2006/relationships/image" Target="../media/image1319.wmf"/><Relationship Id="rId16" Type="http://schemas.openxmlformats.org/officeDocument/2006/relationships/image" Target="../media/image1333.wmf"/><Relationship Id="rId20" Type="http://schemas.openxmlformats.org/officeDocument/2006/relationships/image" Target="../media/image1337.wmf"/><Relationship Id="rId1" Type="http://schemas.openxmlformats.org/officeDocument/2006/relationships/image" Target="../media/image1318.wmf"/><Relationship Id="rId6" Type="http://schemas.openxmlformats.org/officeDocument/2006/relationships/image" Target="../media/image1323.wmf"/><Relationship Id="rId11" Type="http://schemas.openxmlformats.org/officeDocument/2006/relationships/image" Target="../media/image1328.wmf"/><Relationship Id="rId5" Type="http://schemas.openxmlformats.org/officeDocument/2006/relationships/image" Target="../media/image1322.wmf"/><Relationship Id="rId15" Type="http://schemas.openxmlformats.org/officeDocument/2006/relationships/image" Target="../media/image1332.wmf"/><Relationship Id="rId10" Type="http://schemas.openxmlformats.org/officeDocument/2006/relationships/image" Target="../media/image1327.wmf"/><Relationship Id="rId19" Type="http://schemas.openxmlformats.org/officeDocument/2006/relationships/image" Target="../media/image1336.wmf"/><Relationship Id="rId4" Type="http://schemas.openxmlformats.org/officeDocument/2006/relationships/image" Target="../media/image1321.wmf"/><Relationship Id="rId9" Type="http://schemas.openxmlformats.org/officeDocument/2006/relationships/image" Target="../media/image1326.wmf"/><Relationship Id="rId14" Type="http://schemas.openxmlformats.org/officeDocument/2006/relationships/image" Target="../media/image1331.wmf"/></Relationships>
</file>

<file path=ppt/drawings/_rels/vmlDrawing68.vml.rels><?xml version="1.0" encoding="UTF-8" standalone="yes"?>
<Relationships xmlns="http://schemas.openxmlformats.org/package/2006/relationships"><Relationship Id="rId8" Type="http://schemas.openxmlformats.org/officeDocument/2006/relationships/image" Target="../media/image1344.wmf"/><Relationship Id="rId13" Type="http://schemas.openxmlformats.org/officeDocument/2006/relationships/image" Target="../media/image1348.wmf"/><Relationship Id="rId18" Type="http://schemas.openxmlformats.org/officeDocument/2006/relationships/image" Target="../media/image1353.wmf"/><Relationship Id="rId3" Type="http://schemas.openxmlformats.org/officeDocument/2006/relationships/image" Target="../media/image1340.wmf"/><Relationship Id="rId21" Type="http://schemas.openxmlformats.org/officeDocument/2006/relationships/image" Target="../media/image1356.wmf"/><Relationship Id="rId7" Type="http://schemas.openxmlformats.org/officeDocument/2006/relationships/image" Target="../media/image1343.wmf"/><Relationship Id="rId12" Type="http://schemas.openxmlformats.org/officeDocument/2006/relationships/image" Target="../media/image1320.wmf"/><Relationship Id="rId17" Type="http://schemas.openxmlformats.org/officeDocument/2006/relationships/image" Target="../media/image1352.wmf"/><Relationship Id="rId2" Type="http://schemas.openxmlformats.org/officeDocument/2006/relationships/image" Target="../media/image1339.wmf"/><Relationship Id="rId16" Type="http://schemas.openxmlformats.org/officeDocument/2006/relationships/image" Target="../media/image1351.wmf"/><Relationship Id="rId20" Type="http://schemas.openxmlformats.org/officeDocument/2006/relationships/image" Target="../media/image1355.wmf"/><Relationship Id="rId1" Type="http://schemas.openxmlformats.org/officeDocument/2006/relationships/image" Target="../media/image1338.wmf"/><Relationship Id="rId6" Type="http://schemas.openxmlformats.org/officeDocument/2006/relationships/image" Target="../media/image1342.wmf"/><Relationship Id="rId11" Type="http://schemas.openxmlformats.org/officeDocument/2006/relationships/image" Target="../media/image1347.wmf"/><Relationship Id="rId5" Type="http://schemas.openxmlformats.org/officeDocument/2006/relationships/image" Target="../media/image1341.wmf"/><Relationship Id="rId15" Type="http://schemas.openxmlformats.org/officeDocument/2006/relationships/image" Target="../media/image1350.wmf"/><Relationship Id="rId10" Type="http://schemas.openxmlformats.org/officeDocument/2006/relationships/image" Target="../media/image1346.wmf"/><Relationship Id="rId19" Type="http://schemas.openxmlformats.org/officeDocument/2006/relationships/image" Target="../media/image1354.wmf"/><Relationship Id="rId4" Type="http://schemas.openxmlformats.org/officeDocument/2006/relationships/image" Target="../media/image1324.wmf"/><Relationship Id="rId9" Type="http://schemas.openxmlformats.org/officeDocument/2006/relationships/image" Target="../media/image1345.wmf"/><Relationship Id="rId14" Type="http://schemas.openxmlformats.org/officeDocument/2006/relationships/image" Target="../media/image1349.wmf"/><Relationship Id="rId22" Type="http://schemas.openxmlformats.org/officeDocument/2006/relationships/image" Target="../media/image1357.wmf"/></Relationships>
</file>

<file path=ppt/drawings/_rels/vmlDrawing69.vml.rels><?xml version="1.0" encoding="UTF-8" standalone="yes"?>
<Relationships xmlns="http://schemas.openxmlformats.org/package/2006/relationships"><Relationship Id="rId8" Type="http://schemas.openxmlformats.org/officeDocument/2006/relationships/image" Target="../media/image1364.wmf"/><Relationship Id="rId13" Type="http://schemas.openxmlformats.org/officeDocument/2006/relationships/image" Target="../media/image1369.wmf"/><Relationship Id="rId3" Type="http://schemas.openxmlformats.org/officeDocument/2006/relationships/image" Target="../media/image1359.wmf"/><Relationship Id="rId7" Type="http://schemas.openxmlformats.org/officeDocument/2006/relationships/image" Target="../media/image1363.wmf"/><Relationship Id="rId12" Type="http://schemas.openxmlformats.org/officeDocument/2006/relationships/image" Target="../media/image1368.wmf"/><Relationship Id="rId17" Type="http://schemas.openxmlformats.org/officeDocument/2006/relationships/image" Target="../media/image1373.wmf"/><Relationship Id="rId2" Type="http://schemas.openxmlformats.org/officeDocument/2006/relationships/image" Target="../media/image1358.wmf"/><Relationship Id="rId16" Type="http://schemas.openxmlformats.org/officeDocument/2006/relationships/image" Target="../media/image1372.wmf"/><Relationship Id="rId1" Type="http://schemas.openxmlformats.org/officeDocument/2006/relationships/image" Target="../media/image19.png"/><Relationship Id="rId6" Type="http://schemas.openxmlformats.org/officeDocument/2006/relationships/image" Target="../media/image1362.wmf"/><Relationship Id="rId11" Type="http://schemas.openxmlformats.org/officeDocument/2006/relationships/image" Target="../media/image1367.wmf"/><Relationship Id="rId5" Type="http://schemas.openxmlformats.org/officeDocument/2006/relationships/image" Target="../media/image1361.wmf"/><Relationship Id="rId15" Type="http://schemas.openxmlformats.org/officeDocument/2006/relationships/image" Target="../media/image1371.wmf"/><Relationship Id="rId10" Type="http://schemas.openxmlformats.org/officeDocument/2006/relationships/image" Target="../media/image1366.wmf"/><Relationship Id="rId4" Type="http://schemas.openxmlformats.org/officeDocument/2006/relationships/image" Target="../media/image1360.wmf"/><Relationship Id="rId9" Type="http://schemas.openxmlformats.org/officeDocument/2006/relationships/image" Target="../media/image1365.wmf"/><Relationship Id="rId14" Type="http://schemas.openxmlformats.org/officeDocument/2006/relationships/image" Target="../media/image1370.wmf"/></Relationships>
</file>

<file path=ppt/drawings/_rels/vmlDrawing7.vml.rels><?xml version="1.0" encoding="UTF-8" standalone="yes"?>
<Relationships xmlns="http://schemas.openxmlformats.org/package/2006/relationships"><Relationship Id="rId8" Type="http://schemas.openxmlformats.org/officeDocument/2006/relationships/image" Target="../media/image133.wmf"/><Relationship Id="rId13" Type="http://schemas.openxmlformats.org/officeDocument/2006/relationships/image" Target="../media/image137.wmf"/><Relationship Id="rId18" Type="http://schemas.openxmlformats.org/officeDocument/2006/relationships/image" Target="../media/image142.wmf"/><Relationship Id="rId26" Type="http://schemas.openxmlformats.org/officeDocument/2006/relationships/image" Target="../media/image149.wmf"/><Relationship Id="rId3" Type="http://schemas.openxmlformats.org/officeDocument/2006/relationships/image" Target="../media/image129.wmf"/><Relationship Id="rId21" Type="http://schemas.openxmlformats.org/officeDocument/2006/relationships/image" Target="../media/image145.wmf"/><Relationship Id="rId7" Type="http://schemas.openxmlformats.org/officeDocument/2006/relationships/image" Target="../media/image132.wmf"/><Relationship Id="rId12" Type="http://schemas.openxmlformats.org/officeDocument/2006/relationships/image" Target="../media/image136.wmf"/><Relationship Id="rId17" Type="http://schemas.openxmlformats.org/officeDocument/2006/relationships/image" Target="../media/image141.wmf"/><Relationship Id="rId25" Type="http://schemas.openxmlformats.org/officeDocument/2006/relationships/image" Target="../media/image148.wmf"/><Relationship Id="rId2" Type="http://schemas.openxmlformats.org/officeDocument/2006/relationships/image" Target="../media/image33.wmf"/><Relationship Id="rId16" Type="http://schemas.openxmlformats.org/officeDocument/2006/relationships/image" Target="../media/image140.wmf"/><Relationship Id="rId20" Type="http://schemas.openxmlformats.org/officeDocument/2006/relationships/image" Target="../media/image144.wmf"/><Relationship Id="rId1" Type="http://schemas.openxmlformats.org/officeDocument/2006/relationships/image" Target="../media/image77.wmf"/><Relationship Id="rId6" Type="http://schemas.openxmlformats.org/officeDocument/2006/relationships/image" Target="../media/image131.wmf"/><Relationship Id="rId11" Type="http://schemas.openxmlformats.org/officeDocument/2006/relationships/image" Target="../media/image135.wmf"/><Relationship Id="rId24" Type="http://schemas.openxmlformats.org/officeDocument/2006/relationships/image" Target="../media/image147.wmf"/><Relationship Id="rId5" Type="http://schemas.openxmlformats.org/officeDocument/2006/relationships/image" Target="../media/image117.wmf"/><Relationship Id="rId15" Type="http://schemas.openxmlformats.org/officeDocument/2006/relationships/image" Target="../media/image139.wmf"/><Relationship Id="rId23" Type="http://schemas.openxmlformats.org/officeDocument/2006/relationships/image" Target="../media/image146.wmf"/><Relationship Id="rId10" Type="http://schemas.openxmlformats.org/officeDocument/2006/relationships/image" Target="../media/image120.wmf"/><Relationship Id="rId19" Type="http://schemas.openxmlformats.org/officeDocument/2006/relationships/image" Target="../media/image143.wmf"/><Relationship Id="rId4" Type="http://schemas.openxmlformats.org/officeDocument/2006/relationships/image" Target="../media/image130.wmf"/><Relationship Id="rId9" Type="http://schemas.openxmlformats.org/officeDocument/2006/relationships/image" Target="../media/image134.wmf"/><Relationship Id="rId14" Type="http://schemas.openxmlformats.org/officeDocument/2006/relationships/image" Target="../media/image138.wmf"/><Relationship Id="rId22" Type="http://schemas.openxmlformats.org/officeDocument/2006/relationships/image" Target="../media/image19.png"/><Relationship Id="rId27" Type="http://schemas.openxmlformats.org/officeDocument/2006/relationships/image" Target="../media/image150.wmf"/></Relationships>
</file>

<file path=ppt/drawings/_rels/vmlDrawing70.vml.rels><?xml version="1.0" encoding="UTF-8" standalone="yes"?>
<Relationships xmlns="http://schemas.openxmlformats.org/package/2006/relationships"><Relationship Id="rId8" Type="http://schemas.openxmlformats.org/officeDocument/2006/relationships/image" Target="../media/image1380.wmf"/><Relationship Id="rId13" Type="http://schemas.openxmlformats.org/officeDocument/2006/relationships/image" Target="../media/image1383.wmf"/><Relationship Id="rId18" Type="http://schemas.openxmlformats.org/officeDocument/2006/relationships/image" Target="../media/image1388.wmf"/><Relationship Id="rId3" Type="http://schemas.openxmlformats.org/officeDocument/2006/relationships/image" Target="../media/image253.wmf"/><Relationship Id="rId21" Type="http://schemas.openxmlformats.org/officeDocument/2006/relationships/image" Target="../media/image1390.wmf"/><Relationship Id="rId7" Type="http://schemas.openxmlformats.org/officeDocument/2006/relationships/image" Target="../media/image1379.wmf"/><Relationship Id="rId12" Type="http://schemas.openxmlformats.org/officeDocument/2006/relationships/image" Target="../media/image1382.wmf"/><Relationship Id="rId17" Type="http://schemas.openxmlformats.org/officeDocument/2006/relationships/image" Target="../media/image1387.wmf"/><Relationship Id="rId2" Type="http://schemas.openxmlformats.org/officeDocument/2006/relationships/image" Target="../media/image1375.wmf"/><Relationship Id="rId16" Type="http://schemas.openxmlformats.org/officeDocument/2006/relationships/image" Target="../media/image1386.wmf"/><Relationship Id="rId20" Type="http://schemas.openxmlformats.org/officeDocument/2006/relationships/image" Target="../media/image19.png"/><Relationship Id="rId1" Type="http://schemas.openxmlformats.org/officeDocument/2006/relationships/image" Target="../media/image1374.wmf"/><Relationship Id="rId6" Type="http://schemas.openxmlformats.org/officeDocument/2006/relationships/image" Target="../media/image1378.wmf"/><Relationship Id="rId11" Type="http://schemas.openxmlformats.org/officeDocument/2006/relationships/image" Target="../media/image277.wmf"/><Relationship Id="rId5" Type="http://schemas.openxmlformats.org/officeDocument/2006/relationships/image" Target="../media/image1377.wmf"/><Relationship Id="rId15" Type="http://schemas.openxmlformats.org/officeDocument/2006/relationships/image" Target="../media/image1385.wmf"/><Relationship Id="rId10" Type="http://schemas.openxmlformats.org/officeDocument/2006/relationships/image" Target="../media/image237.wmf"/><Relationship Id="rId19" Type="http://schemas.openxmlformats.org/officeDocument/2006/relationships/image" Target="../media/image1389.wmf"/><Relationship Id="rId4" Type="http://schemas.openxmlformats.org/officeDocument/2006/relationships/image" Target="../media/image1376.wmf"/><Relationship Id="rId9" Type="http://schemas.openxmlformats.org/officeDocument/2006/relationships/image" Target="../media/image1381.wmf"/><Relationship Id="rId14" Type="http://schemas.openxmlformats.org/officeDocument/2006/relationships/image" Target="../media/image1384.wmf"/></Relationships>
</file>

<file path=ppt/drawings/_rels/vmlDrawing71.vml.rels><?xml version="1.0" encoding="UTF-8" standalone="yes"?>
<Relationships xmlns="http://schemas.openxmlformats.org/package/2006/relationships"><Relationship Id="rId8" Type="http://schemas.openxmlformats.org/officeDocument/2006/relationships/image" Target="../media/image1250.wmf"/><Relationship Id="rId13" Type="http://schemas.openxmlformats.org/officeDocument/2006/relationships/image" Target="../media/image1398.wmf"/><Relationship Id="rId18" Type="http://schemas.openxmlformats.org/officeDocument/2006/relationships/image" Target="../media/image1402.wmf"/><Relationship Id="rId3" Type="http://schemas.openxmlformats.org/officeDocument/2006/relationships/image" Target="../media/image1392.wmf"/><Relationship Id="rId7" Type="http://schemas.openxmlformats.org/officeDocument/2006/relationships/image" Target="../media/image1395.wmf"/><Relationship Id="rId12" Type="http://schemas.openxmlformats.org/officeDocument/2006/relationships/image" Target="../media/image1397.wmf"/><Relationship Id="rId17" Type="http://schemas.openxmlformats.org/officeDocument/2006/relationships/image" Target="../media/image813.wmf"/><Relationship Id="rId2" Type="http://schemas.openxmlformats.org/officeDocument/2006/relationships/image" Target="../media/image1391.wmf"/><Relationship Id="rId16" Type="http://schemas.openxmlformats.org/officeDocument/2006/relationships/image" Target="../media/image1401.wmf"/><Relationship Id="rId1" Type="http://schemas.openxmlformats.org/officeDocument/2006/relationships/image" Target="../media/image19.png"/><Relationship Id="rId6" Type="http://schemas.openxmlformats.org/officeDocument/2006/relationships/image" Target="../media/image1394.wmf"/><Relationship Id="rId11" Type="http://schemas.openxmlformats.org/officeDocument/2006/relationships/image" Target="../media/image87.wmf"/><Relationship Id="rId5" Type="http://schemas.openxmlformats.org/officeDocument/2006/relationships/image" Target="../media/image1393.wmf"/><Relationship Id="rId15" Type="http://schemas.openxmlformats.org/officeDocument/2006/relationships/image" Target="../media/image1400.wmf"/><Relationship Id="rId10" Type="http://schemas.openxmlformats.org/officeDocument/2006/relationships/image" Target="../media/image1396.wmf"/><Relationship Id="rId19" Type="http://schemas.openxmlformats.org/officeDocument/2006/relationships/image" Target="../media/image1403.wmf"/><Relationship Id="rId4" Type="http://schemas.openxmlformats.org/officeDocument/2006/relationships/image" Target="../media/image1249.wmf"/><Relationship Id="rId9" Type="http://schemas.openxmlformats.org/officeDocument/2006/relationships/image" Target="../media/image167.wmf"/><Relationship Id="rId14" Type="http://schemas.openxmlformats.org/officeDocument/2006/relationships/image" Target="../media/image1399.wmf"/></Relationships>
</file>

<file path=ppt/drawings/_rels/vmlDrawing72.vml.rels><?xml version="1.0" encoding="UTF-8" standalone="yes"?>
<Relationships xmlns="http://schemas.openxmlformats.org/package/2006/relationships"><Relationship Id="rId8" Type="http://schemas.openxmlformats.org/officeDocument/2006/relationships/image" Target="../media/image1410.wmf"/><Relationship Id="rId13" Type="http://schemas.openxmlformats.org/officeDocument/2006/relationships/image" Target="../media/image798.wmf"/><Relationship Id="rId18" Type="http://schemas.openxmlformats.org/officeDocument/2006/relationships/image" Target="../media/image1417.wmf"/><Relationship Id="rId3" Type="http://schemas.openxmlformats.org/officeDocument/2006/relationships/image" Target="../media/image1406.wmf"/><Relationship Id="rId7" Type="http://schemas.openxmlformats.org/officeDocument/2006/relationships/image" Target="../media/image1409.wmf"/><Relationship Id="rId12" Type="http://schemas.openxmlformats.org/officeDocument/2006/relationships/image" Target="../media/image556.wmf"/><Relationship Id="rId17" Type="http://schemas.openxmlformats.org/officeDocument/2006/relationships/image" Target="../media/image1416.wmf"/><Relationship Id="rId2" Type="http://schemas.openxmlformats.org/officeDocument/2006/relationships/image" Target="../media/image1405.wmf"/><Relationship Id="rId16" Type="http://schemas.openxmlformats.org/officeDocument/2006/relationships/image" Target="../media/image1415.wmf"/><Relationship Id="rId1" Type="http://schemas.openxmlformats.org/officeDocument/2006/relationships/image" Target="../media/image1404.wmf"/><Relationship Id="rId6" Type="http://schemas.openxmlformats.org/officeDocument/2006/relationships/image" Target="../media/image1408.wmf"/><Relationship Id="rId11" Type="http://schemas.openxmlformats.org/officeDocument/2006/relationships/image" Target="../media/image1413.wmf"/><Relationship Id="rId5" Type="http://schemas.openxmlformats.org/officeDocument/2006/relationships/image" Target="../media/image1407.wmf"/><Relationship Id="rId15" Type="http://schemas.openxmlformats.org/officeDocument/2006/relationships/image" Target="../media/image1414.wmf"/><Relationship Id="rId10" Type="http://schemas.openxmlformats.org/officeDocument/2006/relationships/image" Target="../media/image1412.wmf"/><Relationship Id="rId19" Type="http://schemas.openxmlformats.org/officeDocument/2006/relationships/image" Target="../media/image1418.wmf"/><Relationship Id="rId4" Type="http://schemas.openxmlformats.org/officeDocument/2006/relationships/image" Target="../media/image19.png"/><Relationship Id="rId9" Type="http://schemas.openxmlformats.org/officeDocument/2006/relationships/image" Target="../media/image1411.wmf"/><Relationship Id="rId14" Type="http://schemas.openxmlformats.org/officeDocument/2006/relationships/image" Target="../media/image799.wmf"/></Relationships>
</file>

<file path=ppt/drawings/_rels/vmlDrawing73.vml.rels><?xml version="1.0" encoding="UTF-8" standalone="yes"?>
<Relationships xmlns="http://schemas.openxmlformats.org/package/2006/relationships"><Relationship Id="rId8" Type="http://schemas.openxmlformats.org/officeDocument/2006/relationships/image" Target="../media/image496.wmf"/><Relationship Id="rId13" Type="http://schemas.openxmlformats.org/officeDocument/2006/relationships/image" Target="../media/image1425.wmf"/><Relationship Id="rId18" Type="http://schemas.openxmlformats.org/officeDocument/2006/relationships/image" Target="../media/image1429.wmf"/><Relationship Id="rId3" Type="http://schemas.openxmlformats.org/officeDocument/2006/relationships/image" Target="../media/image813.wmf"/><Relationship Id="rId7" Type="http://schemas.openxmlformats.org/officeDocument/2006/relationships/image" Target="../media/image1421.wmf"/><Relationship Id="rId12" Type="http://schemas.openxmlformats.org/officeDocument/2006/relationships/image" Target="../media/image1424.wmf"/><Relationship Id="rId17" Type="http://schemas.openxmlformats.org/officeDocument/2006/relationships/image" Target="../media/image1428.wmf"/><Relationship Id="rId2" Type="http://schemas.openxmlformats.org/officeDocument/2006/relationships/image" Target="../media/image799.wmf"/><Relationship Id="rId16" Type="http://schemas.openxmlformats.org/officeDocument/2006/relationships/image" Target="../media/image1427.wmf"/><Relationship Id="rId20" Type="http://schemas.openxmlformats.org/officeDocument/2006/relationships/image" Target="../media/image1431.wmf"/><Relationship Id="rId1" Type="http://schemas.openxmlformats.org/officeDocument/2006/relationships/image" Target="../media/image812.wmf"/><Relationship Id="rId6" Type="http://schemas.openxmlformats.org/officeDocument/2006/relationships/image" Target="../media/image798.wmf"/><Relationship Id="rId11" Type="http://schemas.openxmlformats.org/officeDocument/2006/relationships/image" Target="../media/image817.wmf"/><Relationship Id="rId5" Type="http://schemas.openxmlformats.org/officeDocument/2006/relationships/image" Target="../media/image1420.wmf"/><Relationship Id="rId15" Type="http://schemas.openxmlformats.org/officeDocument/2006/relationships/image" Target="../media/image19.png"/><Relationship Id="rId10" Type="http://schemas.openxmlformats.org/officeDocument/2006/relationships/image" Target="../media/image1423.wmf"/><Relationship Id="rId19" Type="http://schemas.openxmlformats.org/officeDocument/2006/relationships/image" Target="../media/image1430.wmf"/><Relationship Id="rId4" Type="http://schemas.openxmlformats.org/officeDocument/2006/relationships/image" Target="../media/image1419.wmf"/><Relationship Id="rId9" Type="http://schemas.openxmlformats.org/officeDocument/2006/relationships/image" Target="../media/image1422.wmf"/><Relationship Id="rId14" Type="http://schemas.openxmlformats.org/officeDocument/2006/relationships/image" Target="../media/image1426.wmf"/></Relationships>
</file>

<file path=ppt/drawings/_rels/vmlDrawing74.vml.rels><?xml version="1.0" encoding="UTF-8" standalone="yes"?>
<Relationships xmlns="http://schemas.openxmlformats.org/package/2006/relationships"><Relationship Id="rId8" Type="http://schemas.openxmlformats.org/officeDocument/2006/relationships/image" Target="../media/image1438.wmf"/><Relationship Id="rId13" Type="http://schemas.openxmlformats.org/officeDocument/2006/relationships/image" Target="../media/image1443.wmf"/><Relationship Id="rId18" Type="http://schemas.openxmlformats.org/officeDocument/2006/relationships/image" Target="../media/image1448.wmf"/><Relationship Id="rId3" Type="http://schemas.openxmlformats.org/officeDocument/2006/relationships/image" Target="../media/image1433.wmf"/><Relationship Id="rId21" Type="http://schemas.openxmlformats.org/officeDocument/2006/relationships/image" Target="../media/image1451.wmf"/><Relationship Id="rId7" Type="http://schemas.openxmlformats.org/officeDocument/2006/relationships/image" Target="../media/image1437.wmf"/><Relationship Id="rId12" Type="http://schemas.openxmlformats.org/officeDocument/2006/relationships/image" Target="../media/image1442.wmf"/><Relationship Id="rId17" Type="http://schemas.openxmlformats.org/officeDocument/2006/relationships/image" Target="../media/image1447.wmf"/><Relationship Id="rId2" Type="http://schemas.openxmlformats.org/officeDocument/2006/relationships/image" Target="../media/image19.png"/><Relationship Id="rId16" Type="http://schemas.openxmlformats.org/officeDocument/2006/relationships/image" Target="../media/image1446.wmf"/><Relationship Id="rId20" Type="http://schemas.openxmlformats.org/officeDocument/2006/relationships/image" Target="../media/image1450.wmf"/><Relationship Id="rId1" Type="http://schemas.openxmlformats.org/officeDocument/2006/relationships/image" Target="../media/image1432.wmf"/><Relationship Id="rId6" Type="http://schemas.openxmlformats.org/officeDocument/2006/relationships/image" Target="../media/image1436.wmf"/><Relationship Id="rId11" Type="http://schemas.openxmlformats.org/officeDocument/2006/relationships/image" Target="../media/image1441.wmf"/><Relationship Id="rId5" Type="http://schemas.openxmlformats.org/officeDocument/2006/relationships/image" Target="../media/image1435.wmf"/><Relationship Id="rId15" Type="http://schemas.openxmlformats.org/officeDocument/2006/relationships/image" Target="../media/image1445.wmf"/><Relationship Id="rId10" Type="http://schemas.openxmlformats.org/officeDocument/2006/relationships/image" Target="../media/image1440.wmf"/><Relationship Id="rId19" Type="http://schemas.openxmlformats.org/officeDocument/2006/relationships/image" Target="../media/image1449.wmf"/><Relationship Id="rId4" Type="http://schemas.openxmlformats.org/officeDocument/2006/relationships/image" Target="../media/image1434.wmf"/><Relationship Id="rId9" Type="http://schemas.openxmlformats.org/officeDocument/2006/relationships/image" Target="../media/image1439.wmf"/><Relationship Id="rId14" Type="http://schemas.openxmlformats.org/officeDocument/2006/relationships/image" Target="../media/image1444.wmf"/></Relationships>
</file>

<file path=ppt/drawings/_rels/vmlDrawing75.vml.rels><?xml version="1.0" encoding="UTF-8" standalone="yes"?>
<Relationships xmlns="http://schemas.openxmlformats.org/package/2006/relationships"><Relationship Id="rId8" Type="http://schemas.openxmlformats.org/officeDocument/2006/relationships/image" Target="../media/image1457.wmf"/><Relationship Id="rId13" Type="http://schemas.openxmlformats.org/officeDocument/2006/relationships/image" Target="../media/image1462.wmf"/><Relationship Id="rId18" Type="http://schemas.openxmlformats.org/officeDocument/2006/relationships/image" Target="../media/image1467.wmf"/><Relationship Id="rId3" Type="http://schemas.openxmlformats.org/officeDocument/2006/relationships/image" Target="../media/image1453.wmf"/><Relationship Id="rId7" Type="http://schemas.openxmlformats.org/officeDocument/2006/relationships/image" Target="../media/image799.wmf"/><Relationship Id="rId12" Type="http://schemas.openxmlformats.org/officeDocument/2006/relationships/image" Target="../media/image1461.wmf"/><Relationship Id="rId17" Type="http://schemas.openxmlformats.org/officeDocument/2006/relationships/image" Target="../media/image1466.wmf"/><Relationship Id="rId2" Type="http://schemas.openxmlformats.org/officeDocument/2006/relationships/image" Target="../media/image1452.wmf"/><Relationship Id="rId16" Type="http://schemas.openxmlformats.org/officeDocument/2006/relationships/image" Target="../media/image1465.wmf"/><Relationship Id="rId1" Type="http://schemas.openxmlformats.org/officeDocument/2006/relationships/image" Target="../media/image19.png"/><Relationship Id="rId6" Type="http://schemas.openxmlformats.org/officeDocument/2006/relationships/image" Target="../media/image1456.wmf"/><Relationship Id="rId11" Type="http://schemas.openxmlformats.org/officeDocument/2006/relationships/image" Target="../media/image1460.wmf"/><Relationship Id="rId5" Type="http://schemas.openxmlformats.org/officeDocument/2006/relationships/image" Target="../media/image1455.wmf"/><Relationship Id="rId15" Type="http://schemas.openxmlformats.org/officeDocument/2006/relationships/image" Target="../media/image1464.wmf"/><Relationship Id="rId10" Type="http://schemas.openxmlformats.org/officeDocument/2006/relationships/image" Target="../media/image1459.wmf"/><Relationship Id="rId4" Type="http://schemas.openxmlformats.org/officeDocument/2006/relationships/image" Target="../media/image1454.wmf"/><Relationship Id="rId9" Type="http://schemas.openxmlformats.org/officeDocument/2006/relationships/image" Target="../media/image1458.wmf"/><Relationship Id="rId14" Type="http://schemas.openxmlformats.org/officeDocument/2006/relationships/image" Target="../media/image1463.wmf"/></Relationships>
</file>

<file path=ppt/drawings/_rels/vmlDrawing76.v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70.wmf"/><Relationship Id="rId7" Type="http://schemas.openxmlformats.org/officeDocument/2006/relationships/image" Target="../media/image1472.wmf"/><Relationship Id="rId2" Type="http://schemas.openxmlformats.org/officeDocument/2006/relationships/image" Target="../media/image1469.wmf"/><Relationship Id="rId1" Type="http://schemas.openxmlformats.org/officeDocument/2006/relationships/image" Target="../media/image1468.wmf"/><Relationship Id="rId6" Type="http://schemas.openxmlformats.org/officeDocument/2006/relationships/image" Target="../media/image1471.wmf"/><Relationship Id="rId5" Type="http://schemas.openxmlformats.org/officeDocument/2006/relationships/image" Target="../media/image813.wmf"/><Relationship Id="rId4" Type="http://schemas.openxmlformats.org/officeDocument/2006/relationships/image" Target="../media/image812.wmf"/><Relationship Id="rId9" Type="http://schemas.openxmlformats.org/officeDocument/2006/relationships/image" Target="../media/image1473.wmf"/></Relationships>
</file>

<file path=ppt/drawings/_rels/vmlDrawing77.vml.rels><?xml version="1.0" encoding="UTF-8" standalone="yes"?>
<Relationships xmlns="http://schemas.openxmlformats.org/package/2006/relationships"><Relationship Id="rId8" Type="http://schemas.openxmlformats.org/officeDocument/2006/relationships/image" Target="../media/image812.wmf"/><Relationship Id="rId13" Type="http://schemas.openxmlformats.org/officeDocument/2006/relationships/image" Target="../media/image1483.wmf"/><Relationship Id="rId18" Type="http://schemas.openxmlformats.org/officeDocument/2006/relationships/image" Target="../media/image1488.wmf"/><Relationship Id="rId3" Type="http://schemas.openxmlformats.org/officeDocument/2006/relationships/image" Target="../media/image1476.wmf"/><Relationship Id="rId21" Type="http://schemas.openxmlformats.org/officeDocument/2006/relationships/image" Target="../media/image1491.wmf"/><Relationship Id="rId7" Type="http://schemas.openxmlformats.org/officeDocument/2006/relationships/image" Target="../media/image1479.wmf"/><Relationship Id="rId12" Type="http://schemas.openxmlformats.org/officeDocument/2006/relationships/image" Target="../media/image1482.wmf"/><Relationship Id="rId17" Type="http://schemas.openxmlformats.org/officeDocument/2006/relationships/image" Target="../media/image1487.wmf"/><Relationship Id="rId2" Type="http://schemas.openxmlformats.org/officeDocument/2006/relationships/image" Target="../media/image1475.wmf"/><Relationship Id="rId16" Type="http://schemas.openxmlformats.org/officeDocument/2006/relationships/image" Target="../media/image1486.wmf"/><Relationship Id="rId20" Type="http://schemas.openxmlformats.org/officeDocument/2006/relationships/image" Target="../media/image1490.wmf"/><Relationship Id="rId1" Type="http://schemas.openxmlformats.org/officeDocument/2006/relationships/image" Target="../media/image1474.wmf"/><Relationship Id="rId6" Type="http://schemas.openxmlformats.org/officeDocument/2006/relationships/image" Target="../media/image19.png"/><Relationship Id="rId11" Type="http://schemas.openxmlformats.org/officeDocument/2006/relationships/image" Target="../media/image1481.wmf"/><Relationship Id="rId5" Type="http://schemas.openxmlformats.org/officeDocument/2006/relationships/image" Target="../media/image1478.wmf"/><Relationship Id="rId15" Type="http://schemas.openxmlformats.org/officeDocument/2006/relationships/image" Target="../media/image1485.wmf"/><Relationship Id="rId10" Type="http://schemas.openxmlformats.org/officeDocument/2006/relationships/image" Target="../media/image1480.wmf"/><Relationship Id="rId19" Type="http://schemas.openxmlformats.org/officeDocument/2006/relationships/image" Target="../media/image1489.wmf"/><Relationship Id="rId4" Type="http://schemas.openxmlformats.org/officeDocument/2006/relationships/image" Target="../media/image1477.wmf"/><Relationship Id="rId9" Type="http://schemas.openxmlformats.org/officeDocument/2006/relationships/image" Target="../media/image813.wmf"/><Relationship Id="rId14" Type="http://schemas.openxmlformats.org/officeDocument/2006/relationships/image" Target="../media/image1484.wmf"/></Relationships>
</file>

<file path=ppt/drawings/_rels/vmlDrawing78.vml.rels><?xml version="1.0" encoding="UTF-8" standalone="yes"?>
<Relationships xmlns="http://schemas.openxmlformats.org/package/2006/relationships"><Relationship Id="rId8" Type="http://schemas.openxmlformats.org/officeDocument/2006/relationships/image" Target="../media/image1498.wmf"/><Relationship Id="rId13" Type="http://schemas.openxmlformats.org/officeDocument/2006/relationships/image" Target="../media/image1503.wmf"/><Relationship Id="rId18" Type="http://schemas.openxmlformats.org/officeDocument/2006/relationships/image" Target="../media/image1508.wmf"/><Relationship Id="rId3" Type="http://schemas.openxmlformats.org/officeDocument/2006/relationships/image" Target="../media/image19.png"/><Relationship Id="rId7" Type="http://schemas.openxmlformats.org/officeDocument/2006/relationships/image" Target="../media/image1497.wmf"/><Relationship Id="rId12" Type="http://schemas.openxmlformats.org/officeDocument/2006/relationships/image" Target="../media/image1502.wmf"/><Relationship Id="rId17" Type="http://schemas.openxmlformats.org/officeDocument/2006/relationships/image" Target="../media/image1507.wmf"/><Relationship Id="rId2" Type="http://schemas.openxmlformats.org/officeDocument/2006/relationships/image" Target="../media/image1493.wmf"/><Relationship Id="rId16" Type="http://schemas.openxmlformats.org/officeDocument/2006/relationships/image" Target="../media/image1506.wmf"/><Relationship Id="rId1" Type="http://schemas.openxmlformats.org/officeDocument/2006/relationships/image" Target="../media/image1492.wmf"/><Relationship Id="rId6" Type="http://schemas.openxmlformats.org/officeDocument/2006/relationships/image" Target="../media/image1496.wmf"/><Relationship Id="rId11" Type="http://schemas.openxmlformats.org/officeDocument/2006/relationships/image" Target="../media/image1501.wmf"/><Relationship Id="rId5" Type="http://schemas.openxmlformats.org/officeDocument/2006/relationships/image" Target="../media/image1495.wmf"/><Relationship Id="rId15" Type="http://schemas.openxmlformats.org/officeDocument/2006/relationships/image" Target="../media/image1505.wmf"/><Relationship Id="rId10" Type="http://schemas.openxmlformats.org/officeDocument/2006/relationships/image" Target="../media/image1500.wmf"/><Relationship Id="rId19" Type="http://schemas.openxmlformats.org/officeDocument/2006/relationships/image" Target="../media/image1509.wmf"/><Relationship Id="rId4" Type="http://schemas.openxmlformats.org/officeDocument/2006/relationships/image" Target="../media/image1494.wmf"/><Relationship Id="rId9" Type="http://schemas.openxmlformats.org/officeDocument/2006/relationships/image" Target="../media/image1499.wmf"/><Relationship Id="rId14" Type="http://schemas.openxmlformats.org/officeDocument/2006/relationships/image" Target="../media/image1504.wmf"/></Relationships>
</file>

<file path=ppt/drawings/_rels/vmlDrawing79.vml.rels><?xml version="1.0" encoding="UTF-8" standalone="yes"?>
<Relationships xmlns="http://schemas.openxmlformats.org/package/2006/relationships"><Relationship Id="rId8" Type="http://schemas.openxmlformats.org/officeDocument/2006/relationships/image" Target="../media/image1516.wmf"/><Relationship Id="rId13" Type="http://schemas.openxmlformats.org/officeDocument/2006/relationships/image" Target="../media/image813.wmf"/><Relationship Id="rId18" Type="http://schemas.openxmlformats.org/officeDocument/2006/relationships/image" Target="../media/image1522.wmf"/><Relationship Id="rId26" Type="http://schemas.openxmlformats.org/officeDocument/2006/relationships/image" Target="../media/image1528.wmf"/><Relationship Id="rId3" Type="http://schemas.openxmlformats.org/officeDocument/2006/relationships/image" Target="../media/image1512.wmf"/><Relationship Id="rId21" Type="http://schemas.openxmlformats.org/officeDocument/2006/relationships/image" Target="../media/image944.wmf"/><Relationship Id="rId7" Type="http://schemas.openxmlformats.org/officeDocument/2006/relationships/image" Target="../media/image1515.wmf"/><Relationship Id="rId12" Type="http://schemas.openxmlformats.org/officeDocument/2006/relationships/image" Target="../media/image87.wmf"/><Relationship Id="rId17" Type="http://schemas.openxmlformats.org/officeDocument/2006/relationships/image" Target="../media/image1521.wmf"/><Relationship Id="rId25" Type="http://schemas.openxmlformats.org/officeDocument/2006/relationships/image" Target="../media/image1527.wmf"/><Relationship Id="rId2" Type="http://schemas.openxmlformats.org/officeDocument/2006/relationships/image" Target="../media/image1511.wmf"/><Relationship Id="rId16" Type="http://schemas.openxmlformats.org/officeDocument/2006/relationships/image" Target="../media/image799.wmf"/><Relationship Id="rId20" Type="http://schemas.openxmlformats.org/officeDocument/2006/relationships/image" Target="../media/image1524.wmf"/><Relationship Id="rId29" Type="http://schemas.openxmlformats.org/officeDocument/2006/relationships/image" Target="../media/image1531.wmf"/><Relationship Id="rId1" Type="http://schemas.openxmlformats.org/officeDocument/2006/relationships/image" Target="../media/image1510.wmf"/><Relationship Id="rId6" Type="http://schemas.openxmlformats.org/officeDocument/2006/relationships/image" Target="../media/image1514.wmf"/><Relationship Id="rId11" Type="http://schemas.openxmlformats.org/officeDocument/2006/relationships/image" Target="../media/image1519.wmf"/><Relationship Id="rId24" Type="http://schemas.openxmlformats.org/officeDocument/2006/relationships/image" Target="../media/image1526.wmf"/><Relationship Id="rId5" Type="http://schemas.openxmlformats.org/officeDocument/2006/relationships/image" Target="../media/image1513.wmf"/><Relationship Id="rId15" Type="http://schemas.openxmlformats.org/officeDocument/2006/relationships/image" Target="../media/image253.wmf"/><Relationship Id="rId23" Type="http://schemas.openxmlformats.org/officeDocument/2006/relationships/image" Target="../media/image1525.wmf"/><Relationship Id="rId28" Type="http://schemas.openxmlformats.org/officeDocument/2006/relationships/image" Target="../media/image1530.wmf"/><Relationship Id="rId10" Type="http://schemas.openxmlformats.org/officeDocument/2006/relationships/image" Target="../media/image1518.wmf"/><Relationship Id="rId19" Type="http://schemas.openxmlformats.org/officeDocument/2006/relationships/image" Target="../media/image1523.wmf"/><Relationship Id="rId4" Type="http://schemas.openxmlformats.org/officeDocument/2006/relationships/image" Target="../media/image19.png"/><Relationship Id="rId9" Type="http://schemas.openxmlformats.org/officeDocument/2006/relationships/image" Target="../media/image1517.wmf"/><Relationship Id="rId14" Type="http://schemas.openxmlformats.org/officeDocument/2006/relationships/image" Target="../media/image1520.wmf"/><Relationship Id="rId22" Type="http://schemas.openxmlformats.org/officeDocument/2006/relationships/image" Target="../media/image160.wmf"/><Relationship Id="rId27" Type="http://schemas.openxmlformats.org/officeDocument/2006/relationships/image" Target="../media/image1529.wmf"/></Relationships>
</file>

<file path=ppt/drawings/_rels/vmlDrawing8.vml.rels><?xml version="1.0" encoding="UTF-8" standalone="yes"?>
<Relationships xmlns="http://schemas.openxmlformats.org/package/2006/relationships"><Relationship Id="rId8" Type="http://schemas.openxmlformats.org/officeDocument/2006/relationships/image" Target="../media/image159.wmf"/><Relationship Id="rId13" Type="http://schemas.openxmlformats.org/officeDocument/2006/relationships/image" Target="../media/image164.wmf"/><Relationship Id="rId18" Type="http://schemas.openxmlformats.org/officeDocument/2006/relationships/image" Target="../media/image168.wmf"/><Relationship Id="rId3" Type="http://schemas.openxmlformats.org/officeDocument/2006/relationships/image" Target="../media/image155.wmf"/><Relationship Id="rId21" Type="http://schemas.openxmlformats.org/officeDocument/2006/relationships/image" Target="../media/image171.wmf"/><Relationship Id="rId7" Type="http://schemas.openxmlformats.org/officeDocument/2006/relationships/image" Target="../media/image130.wmf"/><Relationship Id="rId12" Type="http://schemas.openxmlformats.org/officeDocument/2006/relationships/image" Target="../media/image163.wmf"/><Relationship Id="rId17" Type="http://schemas.openxmlformats.org/officeDocument/2006/relationships/image" Target="../media/image167.wmf"/><Relationship Id="rId2" Type="http://schemas.openxmlformats.org/officeDocument/2006/relationships/image" Target="../media/image154.wmf"/><Relationship Id="rId16" Type="http://schemas.openxmlformats.org/officeDocument/2006/relationships/image" Target="../media/image166.wmf"/><Relationship Id="rId20" Type="http://schemas.openxmlformats.org/officeDocument/2006/relationships/image" Target="../media/image170.wmf"/><Relationship Id="rId1" Type="http://schemas.openxmlformats.org/officeDocument/2006/relationships/image" Target="../media/image19.png"/><Relationship Id="rId6" Type="http://schemas.openxmlformats.org/officeDocument/2006/relationships/image" Target="../media/image158.wmf"/><Relationship Id="rId11" Type="http://schemas.openxmlformats.org/officeDocument/2006/relationships/image" Target="../media/image162.wmf"/><Relationship Id="rId24" Type="http://schemas.openxmlformats.org/officeDocument/2006/relationships/image" Target="../media/image174.wmf"/><Relationship Id="rId5" Type="http://schemas.openxmlformats.org/officeDocument/2006/relationships/image" Target="../media/image157.wmf"/><Relationship Id="rId15" Type="http://schemas.openxmlformats.org/officeDocument/2006/relationships/image" Target="../media/image117.wmf"/><Relationship Id="rId23" Type="http://schemas.openxmlformats.org/officeDocument/2006/relationships/image" Target="../media/image173.wmf"/><Relationship Id="rId10" Type="http://schemas.openxmlformats.org/officeDocument/2006/relationships/image" Target="../media/image161.wmf"/><Relationship Id="rId19" Type="http://schemas.openxmlformats.org/officeDocument/2006/relationships/image" Target="../media/image169.wmf"/><Relationship Id="rId4" Type="http://schemas.openxmlformats.org/officeDocument/2006/relationships/image" Target="../media/image156.wmf"/><Relationship Id="rId9" Type="http://schemas.openxmlformats.org/officeDocument/2006/relationships/image" Target="../media/image160.wmf"/><Relationship Id="rId14" Type="http://schemas.openxmlformats.org/officeDocument/2006/relationships/image" Target="../media/image165.wmf"/><Relationship Id="rId22" Type="http://schemas.openxmlformats.org/officeDocument/2006/relationships/image" Target="../media/image172.wmf"/></Relationships>
</file>

<file path=ppt/drawings/_rels/vmlDrawing80.vml.rels><?xml version="1.0" encoding="UTF-8" standalone="yes"?>
<Relationships xmlns="http://schemas.openxmlformats.org/package/2006/relationships"><Relationship Id="rId8" Type="http://schemas.openxmlformats.org/officeDocument/2006/relationships/image" Target="../media/image1538.wmf"/><Relationship Id="rId13" Type="http://schemas.openxmlformats.org/officeDocument/2006/relationships/image" Target="../media/image1543.wmf"/><Relationship Id="rId3" Type="http://schemas.openxmlformats.org/officeDocument/2006/relationships/image" Target="../media/image1534.wmf"/><Relationship Id="rId7" Type="http://schemas.openxmlformats.org/officeDocument/2006/relationships/image" Target="../media/image1537.wmf"/><Relationship Id="rId12" Type="http://schemas.openxmlformats.org/officeDocument/2006/relationships/image" Target="../media/image1542.wmf"/><Relationship Id="rId17" Type="http://schemas.openxmlformats.org/officeDocument/2006/relationships/image" Target="../media/image1547.wmf"/><Relationship Id="rId2" Type="http://schemas.openxmlformats.org/officeDocument/2006/relationships/image" Target="../media/image1533.wmf"/><Relationship Id="rId16" Type="http://schemas.openxmlformats.org/officeDocument/2006/relationships/image" Target="../media/image1546.wmf"/><Relationship Id="rId1" Type="http://schemas.openxmlformats.org/officeDocument/2006/relationships/image" Target="../media/image1532.wmf"/><Relationship Id="rId6" Type="http://schemas.openxmlformats.org/officeDocument/2006/relationships/image" Target="../media/image1536.wmf"/><Relationship Id="rId11" Type="http://schemas.openxmlformats.org/officeDocument/2006/relationships/image" Target="../media/image1541.wmf"/><Relationship Id="rId5" Type="http://schemas.openxmlformats.org/officeDocument/2006/relationships/image" Target="../media/image1535.wmf"/><Relationship Id="rId15" Type="http://schemas.openxmlformats.org/officeDocument/2006/relationships/image" Target="../media/image1545.wmf"/><Relationship Id="rId10" Type="http://schemas.openxmlformats.org/officeDocument/2006/relationships/image" Target="../media/image1540.wmf"/><Relationship Id="rId4" Type="http://schemas.openxmlformats.org/officeDocument/2006/relationships/image" Target="../media/image19.png"/><Relationship Id="rId9" Type="http://schemas.openxmlformats.org/officeDocument/2006/relationships/image" Target="../media/image1539.wmf"/><Relationship Id="rId14" Type="http://schemas.openxmlformats.org/officeDocument/2006/relationships/image" Target="../media/image1544.wmf"/></Relationships>
</file>

<file path=ppt/drawings/_rels/vmlDrawing81.vml.rels><?xml version="1.0" encoding="UTF-8" standalone="yes"?>
<Relationships xmlns="http://schemas.openxmlformats.org/package/2006/relationships"><Relationship Id="rId8" Type="http://schemas.openxmlformats.org/officeDocument/2006/relationships/image" Target="../media/image1555.wmf"/><Relationship Id="rId13" Type="http://schemas.openxmlformats.org/officeDocument/2006/relationships/image" Target="../media/image19.png"/><Relationship Id="rId3" Type="http://schemas.openxmlformats.org/officeDocument/2006/relationships/image" Target="../media/image1550.wmf"/><Relationship Id="rId7" Type="http://schemas.openxmlformats.org/officeDocument/2006/relationships/image" Target="../media/image1554.wmf"/><Relationship Id="rId12" Type="http://schemas.openxmlformats.org/officeDocument/2006/relationships/image" Target="../media/image1559.wmf"/><Relationship Id="rId2" Type="http://schemas.openxmlformats.org/officeDocument/2006/relationships/image" Target="../media/image1549.wmf"/><Relationship Id="rId16" Type="http://schemas.openxmlformats.org/officeDocument/2006/relationships/image" Target="../media/image1562.wmf"/><Relationship Id="rId1" Type="http://schemas.openxmlformats.org/officeDocument/2006/relationships/image" Target="../media/image1548.wmf"/><Relationship Id="rId6" Type="http://schemas.openxmlformats.org/officeDocument/2006/relationships/image" Target="../media/image1553.wmf"/><Relationship Id="rId11" Type="http://schemas.openxmlformats.org/officeDocument/2006/relationships/image" Target="../media/image1558.wmf"/><Relationship Id="rId5" Type="http://schemas.openxmlformats.org/officeDocument/2006/relationships/image" Target="../media/image1552.wmf"/><Relationship Id="rId15" Type="http://schemas.openxmlformats.org/officeDocument/2006/relationships/image" Target="../media/image1561.wmf"/><Relationship Id="rId10" Type="http://schemas.openxmlformats.org/officeDocument/2006/relationships/image" Target="../media/image1557.wmf"/><Relationship Id="rId4" Type="http://schemas.openxmlformats.org/officeDocument/2006/relationships/image" Target="../media/image1551.wmf"/><Relationship Id="rId9" Type="http://schemas.openxmlformats.org/officeDocument/2006/relationships/image" Target="../media/image1556.wmf"/><Relationship Id="rId14" Type="http://schemas.openxmlformats.org/officeDocument/2006/relationships/image" Target="../media/image1560.wmf"/></Relationships>
</file>

<file path=ppt/drawings/_rels/vmlDrawing82.vml.rels><?xml version="1.0" encoding="UTF-8" standalone="yes"?>
<Relationships xmlns="http://schemas.openxmlformats.org/package/2006/relationships"><Relationship Id="rId8" Type="http://schemas.openxmlformats.org/officeDocument/2006/relationships/image" Target="../media/image1568.wmf"/><Relationship Id="rId13" Type="http://schemas.openxmlformats.org/officeDocument/2006/relationships/image" Target="../media/image1573.wmf"/><Relationship Id="rId18" Type="http://schemas.openxmlformats.org/officeDocument/2006/relationships/image" Target="../media/image1578.wmf"/><Relationship Id="rId26" Type="http://schemas.openxmlformats.org/officeDocument/2006/relationships/image" Target="../media/image1586.wmf"/><Relationship Id="rId3" Type="http://schemas.openxmlformats.org/officeDocument/2006/relationships/image" Target="../media/image1564.wmf"/><Relationship Id="rId21" Type="http://schemas.openxmlformats.org/officeDocument/2006/relationships/image" Target="../media/image1581.wmf"/><Relationship Id="rId7" Type="http://schemas.openxmlformats.org/officeDocument/2006/relationships/image" Target="../media/image19.png"/><Relationship Id="rId12" Type="http://schemas.openxmlformats.org/officeDocument/2006/relationships/image" Target="../media/image1572.wmf"/><Relationship Id="rId17" Type="http://schemas.openxmlformats.org/officeDocument/2006/relationships/image" Target="../media/image1577.wmf"/><Relationship Id="rId25" Type="http://schemas.openxmlformats.org/officeDocument/2006/relationships/image" Target="../media/image1585.wmf"/><Relationship Id="rId2" Type="http://schemas.openxmlformats.org/officeDocument/2006/relationships/image" Target="../media/image1556.wmf"/><Relationship Id="rId16" Type="http://schemas.openxmlformats.org/officeDocument/2006/relationships/image" Target="../media/image1576.wmf"/><Relationship Id="rId20" Type="http://schemas.openxmlformats.org/officeDocument/2006/relationships/image" Target="../media/image1580.wmf"/><Relationship Id="rId1" Type="http://schemas.openxmlformats.org/officeDocument/2006/relationships/image" Target="../media/image1563.wmf"/><Relationship Id="rId6" Type="http://schemas.openxmlformats.org/officeDocument/2006/relationships/image" Target="../media/image1567.wmf"/><Relationship Id="rId11" Type="http://schemas.openxmlformats.org/officeDocument/2006/relationships/image" Target="../media/image1571.wmf"/><Relationship Id="rId24" Type="http://schemas.openxmlformats.org/officeDocument/2006/relationships/image" Target="../media/image1584.wmf"/><Relationship Id="rId5" Type="http://schemas.openxmlformats.org/officeDocument/2006/relationships/image" Target="../media/image1566.wmf"/><Relationship Id="rId15" Type="http://schemas.openxmlformats.org/officeDocument/2006/relationships/image" Target="../media/image1575.wmf"/><Relationship Id="rId23" Type="http://schemas.openxmlformats.org/officeDocument/2006/relationships/image" Target="../media/image1583.wmf"/><Relationship Id="rId10" Type="http://schemas.openxmlformats.org/officeDocument/2006/relationships/image" Target="../media/image1570.wmf"/><Relationship Id="rId19" Type="http://schemas.openxmlformats.org/officeDocument/2006/relationships/image" Target="../media/image1579.wmf"/><Relationship Id="rId4" Type="http://schemas.openxmlformats.org/officeDocument/2006/relationships/image" Target="../media/image1565.wmf"/><Relationship Id="rId9" Type="http://schemas.openxmlformats.org/officeDocument/2006/relationships/image" Target="../media/image1569.wmf"/><Relationship Id="rId14" Type="http://schemas.openxmlformats.org/officeDocument/2006/relationships/image" Target="../media/image1574.wmf"/><Relationship Id="rId22" Type="http://schemas.openxmlformats.org/officeDocument/2006/relationships/image" Target="../media/image1582.wmf"/><Relationship Id="rId27" Type="http://schemas.openxmlformats.org/officeDocument/2006/relationships/image" Target="../media/image1587.wmf"/></Relationships>
</file>

<file path=ppt/drawings/_rels/vmlDrawing83.vml.rels><?xml version="1.0" encoding="UTF-8" standalone="yes"?>
<Relationships xmlns="http://schemas.openxmlformats.org/package/2006/relationships"><Relationship Id="rId8" Type="http://schemas.openxmlformats.org/officeDocument/2006/relationships/image" Target="../media/image1594.wmf"/><Relationship Id="rId13" Type="http://schemas.openxmlformats.org/officeDocument/2006/relationships/image" Target="../media/image253.wmf"/><Relationship Id="rId18" Type="http://schemas.openxmlformats.org/officeDocument/2006/relationships/image" Target="../media/image1525.wmf"/><Relationship Id="rId26" Type="http://schemas.openxmlformats.org/officeDocument/2006/relationships/image" Target="../media/image1601.wmf"/><Relationship Id="rId3" Type="http://schemas.openxmlformats.org/officeDocument/2006/relationships/image" Target="../media/image1590.wmf"/><Relationship Id="rId21" Type="http://schemas.openxmlformats.org/officeDocument/2006/relationships/image" Target="../media/image1596.wmf"/><Relationship Id="rId7" Type="http://schemas.openxmlformats.org/officeDocument/2006/relationships/image" Target="../media/image19.png"/><Relationship Id="rId12" Type="http://schemas.openxmlformats.org/officeDocument/2006/relationships/image" Target="../media/image1595.wmf"/><Relationship Id="rId17" Type="http://schemas.openxmlformats.org/officeDocument/2006/relationships/image" Target="../media/image160.wmf"/><Relationship Id="rId25" Type="http://schemas.openxmlformats.org/officeDocument/2006/relationships/image" Target="../media/image1600.wmf"/><Relationship Id="rId2" Type="http://schemas.openxmlformats.org/officeDocument/2006/relationships/image" Target="../media/image1589.wmf"/><Relationship Id="rId16" Type="http://schemas.openxmlformats.org/officeDocument/2006/relationships/image" Target="../media/image944.wmf"/><Relationship Id="rId20" Type="http://schemas.openxmlformats.org/officeDocument/2006/relationships/image" Target="../media/image1528.wmf"/><Relationship Id="rId29" Type="http://schemas.openxmlformats.org/officeDocument/2006/relationships/image" Target="../media/image1604.wmf"/><Relationship Id="rId1" Type="http://schemas.openxmlformats.org/officeDocument/2006/relationships/image" Target="../media/image1588.wmf"/><Relationship Id="rId6" Type="http://schemas.openxmlformats.org/officeDocument/2006/relationships/image" Target="../media/image1593.wmf"/><Relationship Id="rId11" Type="http://schemas.openxmlformats.org/officeDocument/2006/relationships/image" Target="../media/image813.wmf"/><Relationship Id="rId24" Type="http://schemas.openxmlformats.org/officeDocument/2006/relationships/image" Target="../media/image1599.wmf"/><Relationship Id="rId5" Type="http://schemas.openxmlformats.org/officeDocument/2006/relationships/image" Target="../media/image1592.wmf"/><Relationship Id="rId15" Type="http://schemas.openxmlformats.org/officeDocument/2006/relationships/image" Target="../media/image1521.wmf"/><Relationship Id="rId23" Type="http://schemas.openxmlformats.org/officeDocument/2006/relationships/image" Target="../media/image1598.wmf"/><Relationship Id="rId28" Type="http://schemas.openxmlformats.org/officeDocument/2006/relationships/image" Target="../media/image1603.wmf"/><Relationship Id="rId10" Type="http://schemas.openxmlformats.org/officeDocument/2006/relationships/image" Target="../media/image87.wmf"/><Relationship Id="rId19" Type="http://schemas.openxmlformats.org/officeDocument/2006/relationships/image" Target="../media/image1527.wmf"/><Relationship Id="rId4" Type="http://schemas.openxmlformats.org/officeDocument/2006/relationships/image" Target="../media/image1591.wmf"/><Relationship Id="rId9" Type="http://schemas.openxmlformats.org/officeDocument/2006/relationships/image" Target="../media/image1519.wmf"/><Relationship Id="rId14" Type="http://schemas.openxmlformats.org/officeDocument/2006/relationships/image" Target="../media/image799.wmf"/><Relationship Id="rId22" Type="http://schemas.openxmlformats.org/officeDocument/2006/relationships/image" Target="../media/image1597.wmf"/><Relationship Id="rId27" Type="http://schemas.openxmlformats.org/officeDocument/2006/relationships/image" Target="../media/image1602.wmf"/><Relationship Id="rId30" Type="http://schemas.openxmlformats.org/officeDocument/2006/relationships/image" Target="../media/image1605.wmf"/></Relationships>
</file>

<file path=ppt/drawings/_rels/vmlDrawing84.vml.rels><?xml version="1.0" encoding="UTF-8" standalone="yes"?>
<Relationships xmlns="http://schemas.openxmlformats.org/package/2006/relationships"><Relationship Id="rId8" Type="http://schemas.openxmlformats.org/officeDocument/2006/relationships/image" Target="../media/image1610.wmf"/><Relationship Id="rId13" Type="http://schemas.openxmlformats.org/officeDocument/2006/relationships/image" Target="../media/image1615.wmf"/><Relationship Id="rId18" Type="http://schemas.openxmlformats.org/officeDocument/2006/relationships/image" Target="../media/image1620.wmf"/><Relationship Id="rId26" Type="http://schemas.openxmlformats.org/officeDocument/2006/relationships/image" Target="../media/image1628.wmf"/><Relationship Id="rId3" Type="http://schemas.openxmlformats.org/officeDocument/2006/relationships/image" Target="../media/image1550.wmf"/><Relationship Id="rId21" Type="http://schemas.openxmlformats.org/officeDocument/2006/relationships/image" Target="../media/image1623.wmf"/><Relationship Id="rId7" Type="http://schemas.openxmlformats.org/officeDocument/2006/relationships/image" Target="../media/image1609.wmf"/><Relationship Id="rId12" Type="http://schemas.openxmlformats.org/officeDocument/2006/relationships/image" Target="../media/image1614.wmf"/><Relationship Id="rId17" Type="http://schemas.openxmlformats.org/officeDocument/2006/relationships/image" Target="../media/image1619.wmf"/><Relationship Id="rId25" Type="http://schemas.openxmlformats.org/officeDocument/2006/relationships/image" Target="../media/image1627.wmf"/><Relationship Id="rId2" Type="http://schemas.openxmlformats.org/officeDocument/2006/relationships/image" Target="../media/image1549.wmf"/><Relationship Id="rId16" Type="http://schemas.openxmlformats.org/officeDocument/2006/relationships/image" Target="../media/image1618.wmf"/><Relationship Id="rId20" Type="http://schemas.openxmlformats.org/officeDocument/2006/relationships/image" Target="../media/image1622.wmf"/><Relationship Id="rId29" Type="http://schemas.openxmlformats.org/officeDocument/2006/relationships/image" Target="../media/image1631.wmf"/><Relationship Id="rId1" Type="http://schemas.openxmlformats.org/officeDocument/2006/relationships/image" Target="../media/image1606.wmf"/><Relationship Id="rId6" Type="http://schemas.openxmlformats.org/officeDocument/2006/relationships/image" Target="../media/image1608.wmf"/><Relationship Id="rId11" Type="http://schemas.openxmlformats.org/officeDocument/2006/relationships/image" Target="../media/image1613.wmf"/><Relationship Id="rId24" Type="http://schemas.openxmlformats.org/officeDocument/2006/relationships/image" Target="../media/image1626.wmf"/><Relationship Id="rId5" Type="http://schemas.openxmlformats.org/officeDocument/2006/relationships/image" Target="../media/image1607.wmf"/><Relationship Id="rId15" Type="http://schemas.openxmlformats.org/officeDocument/2006/relationships/image" Target="../media/image1617.wmf"/><Relationship Id="rId23" Type="http://schemas.openxmlformats.org/officeDocument/2006/relationships/image" Target="../media/image1625.wmf"/><Relationship Id="rId28" Type="http://schemas.openxmlformats.org/officeDocument/2006/relationships/image" Target="../media/image1630.wmf"/><Relationship Id="rId10" Type="http://schemas.openxmlformats.org/officeDocument/2006/relationships/image" Target="../media/image1612.wmf"/><Relationship Id="rId19" Type="http://schemas.openxmlformats.org/officeDocument/2006/relationships/image" Target="../media/image1621.wmf"/><Relationship Id="rId31" Type="http://schemas.openxmlformats.org/officeDocument/2006/relationships/image" Target="../media/image1633.wmf"/><Relationship Id="rId4" Type="http://schemas.openxmlformats.org/officeDocument/2006/relationships/image" Target="../media/image1551.wmf"/><Relationship Id="rId9" Type="http://schemas.openxmlformats.org/officeDocument/2006/relationships/image" Target="../media/image1611.wmf"/><Relationship Id="rId14" Type="http://schemas.openxmlformats.org/officeDocument/2006/relationships/image" Target="../media/image1616.wmf"/><Relationship Id="rId22" Type="http://schemas.openxmlformats.org/officeDocument/2006/relationships/image" Target="../media/image1624.wmf"/><Relationship Id="rId27" Type="http://schemas.openxmlformats.org/officeDocument/2006/relationships/image" Target="../media/image1629.wmf"/><Relationship Id="rId30" Type="http://schemas.openxmlformats.org/officeDocument/2006/relationships/image" Target="../media/image1632.wmf"/></Relationships>
</file>

<file path=ppt/drawings/_rels/vmlDrawing85.vml.rels><?xml version="1.0" encoding="UTF-8" standalone="yes"?>
<Relationships xmlns="http://schemas.openxmlformats.org/package/2006/relationships"><Relationship Id="rId8" Type="http://schemas.openxmlformats.org/officeDocument/2006/relationships/image" Target="../media/image1640.wmf"/><Relationship Id="rId3" Type="http://schemas.openxmlformats.org/officeDocument/2006/relationships/image" Target="../media/image19.png"/><Relationship Id="rId7" Type="http://schemas.openxmlformats.org/officeDocument/2006/relationships/image" Target="../media/image1639.wmf"/><Relationship Id="rId12" Type="http://schemas.openxmlformats.org/officeDocument/2006/relationships/image" Target="../media/image1644.wmf"/><Relationship Id="rId2" Type="http://schemas.openxmlformats.org/officeDocument/2006/relationships/image" Target="../media/image1635.wmf"/><Relationship Id="rId1" Type="http://schemas.openxmlformats.org/officeDocument/2006/relationships/image" Target="../media/image1634.wmf"/><Relationship Id="rId6" Type="http://schemas.openxmlformats.org/officeDocument/2006/relationships/image" Target="../media/image1638.wmf"/><Relationship Id="rId11" Type="http://schemas.openxmlformats.org/officeDocument/2006/relationships/image" Target="../media/image1643.wmf"/><Relationship Id="rId5" Type="http://schemas.openxmlformats.org/officeDocument/2006/relationships/image" Target="../media/image1637.wmf"/><Relationship Id="rId10" Type="http://schemas.openxmlformats.org/officeDocument/2006/relationships/image" Target="../media/image1642.wmf"/><Relationship Id="rId4" Type="http://schemas.openxmlformats.org/officeDocument/2006/relationships/image" Target="../media/image1636.wmf"/><Relationship Id="rId9" Type="http://schemas.openxmlformats.org/officeDocument/2006/relationships/image" Target="../media/image1641.wmf"/></Relationships>
</file>

<file path=ppt/drawings/_rels/vmlDrawing9.vml.rels><?xml version="1.0" encoding="UTF-8" standalone="yes"?>
<Relationships xmlns="http://schemas.openxmlformats.org/package/2006/relationships"><Relationship Id="rId8" Type="http://schemas.openxmlformats.org/officeDocument/2006/relationships/image" Target="../media/image19.png"/><Relationship Id="rId13" Type="http://schemas.openxmlformats.org/officeDocument/2006/relationships/image" Target="../media/image185.wmf"/><Relationship Id="rId3" Type="http://schemas.openxmlformats.org/officeDocument/2006/relationships/image" Target="../media/image75.wmf"/><Relationship Id="rId7" Type="http://schemas.openxmlformats.org/officeDocument/2006/relationships/image" Target="../media/image180.wmf"/><Relationship Id="rId12" Type="http://schemas.openxmlformats.org/officeDocument/2006/relationships/image" Target="../media/image184.wmf"/><Relationship Id="rId2" Type="http://schemas.openxmlformats.org/officeDocument/2006/relationships/image" Target="../media/image76.wmf"/><Relationship Id="rId16" Type="http://schemas.openxmlformats.org/officeDocument/2006/relationships/image" Target="../media/image188.wmf"/><Relationship Id="rId1" Type="http://schemas.openxmlformats.org/officeDocument/2006/relationships/image" Target="../media/image158.wmf"/><Relationship Id="rId6" Type="http://schemas.openxmlformats.org/officeDocument/2006/relationships/image" Target="../media/image179.wmf"/><Relationship Id="rId11" Type="http://schemas.openxmlformats.org/officeDocument/2006/relationships/image" Target="../media/image183.wmf"/><Relationship Id="rId5" Type="http://schemas.openxmlformats.org/officeDocument/2006/relationships/image" Target="../media/image178.wmf"/><Relationship Id="rId15" Type="http://schemas.openxmlformats.org/officeDocument/2006/relationships/image" Target="../media/image187.wmf"/><Relationship Id="rId10" Type="http://schemas.openxmlformats.org/officeDocument/2006/relationships/image" Target="../media/image182.wmf"/><Relationship Id="rId4" Type="http://schemas.openxmlformats.org/officeDocument/2006/relationships/image" Target="../media/image177.wmf"/><Relationship Id="rId9" Type="http://schemas.openxmlformats.org/officeDocument/2006/relationships/image" Target="../media/image181.wmf"/><Relationship Id="rId14" Type="http://schemas.openxmlformats.org/officeDocument/2006/relationships/image" Target="../media/image186.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46400" cy="493713"/>
          </a:xfrm>
          <a:prstGeom prst="rect">
            <a:avLst/>
          </a:prstGeom>
        </p:spPr>
        <p:txBody>
          <a:bodyPr vert="horz" lIns="91440" tIns="45720" rIns="91440" bIns="45720" rtlCol="0"/>
          <a:lstStyle>
            <a:lvl1pPr algn="l">
              <a:defRPr sz="1200"/>
            </a:lvl1pPr>
          </a:lstStyle>
          <a:p>
            <a:endParaRPr lang="ru-RU"/>
          </a:p>
        </p:txBody>
      </p:sp>
      <p:sp>
        <p:nvSpPr>
          <p:cNvPr id="3" name="Дата 2"/>
          <p:cNvSpPr>
            <a:spLocks noGrp="1"/>
          </p:cNvSpPr>
          <p:nvPr>
            <p:ph type="dt" idx="1"/>
          </p:nvPr>
        </p:nvSpPr>
        <p:spPr>
          <a:xfrm>
            <a:off x="3849688" y="0"/>
            <a:ext cx="2946400" cy="493713"/>
          </a:xfrm>
          <a:prstGeom prst="rect">
            <a:avLst/>
          </a:prstGeom>
        </p:spPr>
        <p:txBody>
          <a:bodyPr vert="horz" lIns="91440" tIns="45720" rIns="91440" bIns="45720" rtlCol="0"/>
          <a:lstStyle>
            <a:lvl1pPr algn="r">
              <a:defRPr sz="1200"/>
            </a:lvl1pPr>
          </a:lstStyle>
          <a:p>
            <a:fld id="{C60ABAF4-B486-467E-93A9-5C995F0E6DBC}" type="datetimeFigureOut">
              <a:rPr lang="ru-RU" smtClean="0"/>
              <a:t>03.05.2018</a:t>
            </a:fld>
            <a:endParaRPr lang="ru-RU"/>
          </a:p>
        </p:txBody>
      </p:sp>
      <p:sp>
        <p:nvSpPr>
          <p:cNvPr id="4" name="Образ слайда 3"/>
          <p:cNvSpPr>
            <a:spLocks noGrp="1" noRot="1" noChangeAspect="1"/>
          </p:cNvSpPr>
          <p:nvPr>
            <p:ph type="sldImg" idx="2"/>
          </p:nvPr>
        </p:nvSpPr>
        <p:spPr>
          <a:xfrm>
            <a:off x="931863" y="741363"/>
            <a:ext cx="4933950" cy="3702050"/>
          </a:xfrm>
          <a:prstGeom prst="rect">
            <a:avLst/>
          </a:prstGeom>
          <a:noFill/>
          <a:ln w="12700">
            <a:solidFill>
              <a:prstClr val="black"/>
            </a:solidFill>
          </a:ln>
        </p:spPr>
        <p:txBody>
          <a:bodyPr vert="horz" lIns="91440" tIns="45720" rIns="91440" bIns="45720" rtlCol="0" anchor="ctr"/>
          <a:lstStyle/>
          <a:p>
            <a:endParaRPr lang="ru-RU"/>
          </a:p>
        </p:txBody>
      </p:sp>
      <p:sp>
        <p:nvSpPr>
          <p:cNvPr id="5" name="Заметки 4"/>
          <p:cNvSpPr>
            <a:spLocks noGrp="1"/>
          </p:cNvSpPr>
          <p:nvPr>
            <p:ph type="body" sz="quarter" idx="3"/>
          </p:nvPr>
        </p:nvSpPr>
        <p:spPr>
          <a:xfrm>
            <a:off x="679450" y="4691063"/>
            <a:ext cx="5438775" cy="4443412"/>
          </a:xfrm>
          <a:prstGeom prst="rect">
            <a:avLst/>
          </a:prstGeom>
        </p:spPr>
        <p:txBody>
          <a:bodyPr vert="horz" lIns="91440" tIns="45720" rIns="91440" bIns="45720" rtlCol="0"/>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4"/>
          </p:nvPr>
        </p:nvSpPr>
        <p:spPr>
          <a:xfrm>
            <a:off x="0" y="9378950"/>
            <a:ext cx="2946400" cy="493713"/>
          </a:xfrm>
          <a:prstGeom prst="rect">
            <a:avLst/>
          </a:prstGeom>
        </p:spPr>
        <p:txBody>
          <a:bodyPr vert="horz" lIns="91440" tIns="45720" rIns="91440" bIns="45720" rtlCol="0" anchor="b"/>
          <a:lstStyle>
            <a:lvl1pPr algn="l">
              <a:defRPr sz="1200"/>
            </a:lvl1pPr>
          </a:lstStyle>
          <a:p>
            <a:endParaRPr lang="ru-RU"/>
          </a:p>
        </p:txBody>
      </p:sp>
      <p:sp>
        <p:nvSpPr>
          <p:cNvPr id="7" name="Номер слайда 6"/>
          <p:cNvSpPr>
            <a:spLocks noGrp="1"/>
          </p:cNvSpPr>
          <p:nvPr>
            <p:ph type="sldNum" sz="quarter" idx="5"/>
          </p:nvPr>
        </p:nvSpPr>
        <p:spPr>
          <a:xfrm>
            <a:off x="3849688" y="9378950"/>
            <a:ext cx="2946400" cy="493713"/>
          </a:xfrm>
          <a:prstGeom prst="rect">
            <a:avLst/>
          </a:prstGeom>
        </p:spPr>
        <p:txBody>
          <a:bodyPr vert="horz" lIns="91440" tIns="45720" rIns="91440" bIns="45720" rtlCol="0" anchor="b"/>
          <a:lstStyle>
            <a:lvl1pPr algn="r">
              <a:defRPr sz="1200"/>
            </a:lvl1pPr>
          </a:lstStyle>
          <a:p>
            <a:fld id="{27B3C08C-9760-43D3-860D-3F7AB68D487B}" type="slidenum">
              <a:rPr lang="ru-RU" smtClean="0"/>
              <a:t>‹#›</a:t>
            </a:fld>
            <a:endParaRPr lang="ru-RU"/>
          </a:p>
        </p:txBody>
      </p:sp>
    </p:spTree>
    <p:extLst>
      <p:ext uri="{BB962C8B-B14F-4D97-AF65-F5344CB8AC3E}">
        <p14:creationId xmlns:p14="http://schemas.microsoft.com/office/powerpoint/2010/main" val="230973307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solidFill>
                  <a:prstClr val="black"/>
                </a:solidFill>
              </a:rPr>
              <a:pPr/>
              <a:t>1</a:t>
            </a:fld>
            <a:endParaRPr lang="ru-RU" dirty="0">
              <a:solidFill>
                <a:prstClr val="black"/>
              </a:solidFill>
            </a:endParaRPr>
          </a:p>
        </p:txBody>
      </p:sp>
    </p:spTree>
    <p:extLst>
      <p:ext uri="{BB962C8B-B14F-4D97-AF65-F5344CB8AC3E}">
        <p14:creationId xmlns:p14="http://schemas.microsoft.com/office/powerpoint/2010/main" val="17266104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83</a:t>
            </a:fld>
            <a:endParaRPr lang="ru-RU"/>
          </a:p>
        </p:txBody>
      </p:sp>
    </p:spTree>
    <p:extLst>
      <p:ext uri="{BB962C8B-B14F-4D97-AF65-F5344CB8AC3E}">
        <p14:creationId xmlns:p14="http://schemas.microsoft.com/office/powerpoint/2010/main" val="405704866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93</a:t>
            </a:fld>
            <a:endParaRPr lang="ru-RU"/>
          </a:p>
        </p:txBody>
      </p:sp>
    </p:spTree>
    <p:extLst>
      <p:ext uri="{BB962C8B-B14F-4D97-AF65-F5344CB8AC3E}">
        <p14:creationId xmlns:p14="http://schemas.microsoft.com/office/powerpoint/2010/main" val="25007422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solidFill>
                  <a:prstClr val="black"/>
                </a:solidFill>
              </a:rPr>
              <a:pPr/>
              <a:t>5</a:t>
            </a:fld>
            <a:endParaRPr lang="ru-RU" dirty="0">
              <a:solidFill>
                <a:prstClr val="black"/>
              </a:solidFill>
            </a:endParaRPr>
          </a:p>
        </p:txBody>
      </p:sp>
    </p:spTree>
    <p:extLst>
      <p:ext uri="{BB962C8B-B14F-4D97-AF65-F5344CB8AC3E}">
        <p14:creationId xmlns:p14="http://schemas.microsoft.com/office/powerpoint/2010/main" val="172661047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solidFill>
                  <a:prstClr val="black"/>
                </a:solidFill>
              </a:rPr>
              <a:pPr/>
              <a:t>6</a:t>
            </a:fld>
            <a:endParaRPr lang="ru-RU" dirty="0">
              <a:solidFill>
                <a:prstClr val="black"/>
              </a:solidFill>
            </a:endParaRPr>
          </a:p>
        </p:txBody>
      </p:sp>
    </p:spTree>
    <p:extLst>
      <p:ext uri="{BB962C8B-B14F-4D97-AF65-F5344CB8AC3E}">
        <p14:creationId xmlns:p14="http://schemas.microsoft.com/office/powerpoint/2010/main" val="172661047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solidFill>
                  <a:prstClr val="black"/>
                </a:solidFill>
              </a:rPr>
              <a:pPr/>
              <a:t>7</a:t>
            </a:fld>
            <a:endParaRPr lang="ru-RU" dirty="0">
              <a:solidFill>
                <a:prstClr val="black"/>
              </a:solidFill>
            </a:endParaRPr>
          </a:p>
        </p:txBody>
      </p:sp>
    </p:spTree>
    <p:extLst>
      <p:ext uri="{BB962C8B-B14F-4D97-AF65-F5344CB8AC3E}">
        <p14:creationId xmlns:p14="http://schemas.microsoft.com/office/powerpoint/2010/main" val="17266104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7E70F181-6EE8-40E3-A2A7-1C413A3F00DA}" type="slidenum">
              <a:rPr lang="ru-RU" smtClean="0">
                <a:solidFill>
                  <a:prstClr val="black"/>
                </a:solidFill>
              </a:rPr>
              <a:pPr/>
              <a:t>45</a:t>
            </a:fld>
            <a:endParaRPr lang="ru-RU">
              <a:solidFill>
                <a:prstClr val="black"/>
              </a:solidFill>
            </a:endParaRPr>
          </a:p>
        </p:txBody>
      </p:sp>
    </p:spTree>
    <p:extLst>
      <p:ext uri="{BB962C8B-B14F-4D97-AF65-F5344CB8AC3E}">
        <p14:creationId xmlns:p14="http://schemas.microsoft.com/office/powerpoint/2010/main" val="9803885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67</a:t>
            </a:fld>
            <a:endParaRPr lang="ru-RU" dirty="0"/>
          </a:p>
        </p:txBody>
      </p:sp>
    </p:spTree>
    <p:extLst>
      <p:ext uri="{BB962C8B-B14F-4D97-AF65-F5344CB8AC3E}">
        <p14:creationId xmlns:p14="http://schemas.microsoft.com/office/powerpoint/2010/main" val="17266104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69</a:t>
            </a:fld>
            <a:endParaRPr lang="ru-RU"/>
          </a:p>
        </p:txBody>
      </p:sp>
    </p:spTree>
    <p:extLst>
      <p:ext uri="{BB962C8B-B14F-4D97-AF65-F5344CB8AC3E}">
        <p14:creationId xmlns:p14="http://schemas.microsoft.com/office/powerpoint/2010/main" val="41848598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70</a:t>
            </a:fld>
            <a:endParaRPr lang="ru-RU"/>
          </a:p>
        </p:txBody>
      </p:sp>
    </p:spTree>
    <p:extLst>
      <p:ext uri="{BB962C8B-B14F-4D97-AF65-F5344CB8AC3E}">
        <p14:creationId xmlns:p14="http://schemas.microsoft.com/office/powerpoint/2010/main" val="323986860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Образ слайда 1"/>
          <p:cNvSpPr>
            <a:spLocks noGrp="1" noRot="1" noChangeAspect="1"/>
          </p:cNvSpPr>
          <p:nvPr>
            <p:ph type="sldImg"/>
          </p:nvPr>
        </p:nvSpPr>
        <p:spPr/>
      </p:sp>
      <p:sp>
        <p:nvSpPr>
          <p:cNvPr id="3" name="Заметки 2"/>
          <p:cNvSpPr>
            <a:spLocks noGrp="1"/>
          </p:cNvSpPr>
          <p:nvPr>
            <p:ph type="body" idx="1"/>
          </p:nvPr>
        </p:nvSpPr>
        <p:spPr/>
        <p:txBody>
          <a:bodyPr/>
          <a:lstStyle/>
          <a:p>
            <a:endParaRPr lang="ru-RU" dirty="0"/>
          </a:p>
        </p:txBody>
      </p:sp>
      <p:sp>
        <p:nvSpPr>
          <p:cNvPr id="4" name="Номер слайда 3"/>
          <p:cNvSpPr>
            <a:spLocks noGrp="1"/>
          </p:cNvSpPr>
          <p:nvPr>
            <p:ph type="sldNum" sz="quarter" idx="10"/>
          </p:nvPr>
        </p:nvSpPr>
        <p:spPr/>
        <p:txBody>
          <a:bodyPr/>
          <a:lstStyle/>
          <a:p>
            <a:fld id="{27B3C08C-9760-43D3-860D-3F7AB68D487B}" type="slidenum">
              <a:rPr lang="ru-RU" smtClean="0"/>
              <a:t>71</a:t>
            </a:fld>
            <a:endParaRPr lang="ru-RU"/>
          </a:p>
        </p:txBody>
      </p:sp>
    </p:spTree>
    <p:extLst>
      <p:ext uri="{BB962C8B-B14F-4D97-AF65-F5344CB8AC3E}">
        <p14:creationId xmlns:p14="http://schemas.microsoft.com/office/powerpoint/2010/main" val="314842923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Титульный слайд">
    <p:spTree>
      <p:nvGrpSpPr>
        <p:cNvPr id="1" name=""/>
        <p:cNvGrpSpPr/>
        <p:nvPr/>
      </p:nvGrpSpPr>
      <p:grpSpPr>
        <a:xfrm>
          <a:off x="0" y="0"/>
          <a:ext cx="0" cy="0"/>
          <a:chOff x="0" y="0"/>
          <a:chExt cx="0" cy="0"/>
        </a:xfrm>
      </p:grpSpPr>
      <p:sp>
        <p:nvSpPr>
          <p:cNvPr id="16" name="Rounded Rectangle 15"/>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9"/>
          <p:cNvGrpSpPr>
            <a:grpSpLocks noChangeAspect="1"/>
          </p:cNvGrpSpPr>
          <p:nvPr/>
        </p:nvGrpSpPr>
        <p:grpSpPr bwMode="hidden">
          <a:xfrm>
            <a:off x="211665" y="5353963"/>
            <a:ext cx="8723376" cy="1331580"/>
            <a:chOff x="-3905250" y="4294188"/>
            <a:chExt cx="13011150" cy="1892300"/>
          </a:xfrm>
        </p:grpSpPr>
        <p:sp>
          <p:nvSpPr>
            <p:cNvPr id="11"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5"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ctrTitle"/>
          </p:nvPr>
        </p:nvSpPr>
        <p:spPr>
          <a:xfrm>
            <a:off x="685800" y="1600200"/>
            <a:ext cx="7772400" cy="1780108"/>
          </a:xfrm>
        </p:spPr>
        <p:txBody>
          <a:bodyPr anchor="b">
            <a:normAutofit/>
          </a:bodyPr>
          <a:lstStyle>
            <a:lvl1pPr>
              <a:defRPr sz="4400">
                <a:solidFill>
                  <a:srgbClr val="FFFFFF"/>
                </a:solidFill>
              </a:defRPr>
            </a:lvl1pPr>
          </a:lstStyle>
          <a:p>
            <a:r>
              <a:rPr lang="ru-RU" smtClean="0"/>
              <a:t>Образец заголовка</a:t>
            </a:r>
            <a:endParaRPr lang="en-US" dirty="0"/>
          </a:p>
        </p:txBody>
      </p:sp>
      <p:sp>
        <p:nvSpPr>
          <p:cNvPr id="3" name="Subtitle 2"/>
          <p:cNvSpPr>
            <a:spLocks noGrp="1"/>
          </p:cNvSpPr>
          <p:nvPr>
            <p:ph type="subTitle" idx="1"/>
          </p:nvPr>
        </p:nvSpPr>
        <p:spPr>
          <a:xfrm>
            <a:off x="1371600" y="3556001"/>
            <a:ext cx="6400800" cy="1473200"/>
          </a:xfrm>
        </p:spPr>
        <p:txBody>
          <a:bodyPr>
            <a:normAutofit/>
          </a:bodyPr>
          <a:lstStyle>
            <a:lvl1pPr marL="0" indent="0" algn="ctr">
              <a:buNone/>
              <a:defRPr sz="2000">
                <a:solidFill>
                  <a:srgbClr val="FFFFFF"/>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en-US" dirty="0"/>
          </a:p>
        </p:txBody>
      </p:sp>
      <p:sp>
        <p:nvSpPr>
          <p:cNvPr id="4" name="Date Placeholder 3"/>
          <p:cNvSpPr>
            <a:spLocks noGrp="1"/>
          </p:cNvSpPr>
          <p:nvPr>
            <p:ph type="dt" sz="half" idx="10"/>
          </p:nvPr>
        </p:nvSpPr>
        <p:spPr/>
        <p:txBody>
          <a:bodyPr/>
          <a:lstStyle/>
          <a:p>
            <a:pPr>
              <a:defRPr/>
            </a:pPr>
            <a:endParaRPr lang="ru-RU">
              <a:solidFill>
                <a:srgbClr val="000000"/>
              </a:solidFill>
            </a:endParaRPr>
          </a:p>
        </p:txBody>
      </p:sp>
      <p:sp>
        <p:nvSpPr>
          <p:cNvPr id="5" name="Footer Placeholder 4"/>
          <p:cNvSpPr>
            <a:spLocks noGrp="1"/>
          </p:cNvSpPr>
          <p:nvPr>
            <p:ph type="ftr" sz="quarter" idx="11"/>
          </p:nvPr>
        </p:nvSpPr>
        <p:spPr/>
        <p:txBody>
          <a:bodyPr/>
          <a:lstStyle/>
          <a:p>
            <a:pPr>
              <a:defRPr/>
            </a:pPr>
            <a:endParaRPr lang="ru-RU">
              <a:solidFill>
                <a:srgbClr val="000000"/>
              </a:solidFill>
            </a:endParaRPr>
          </a:p>
        </p:txBody>
      </p:sp>
      <p:sp>
        <p:nvSpPr>
          <p:cNvPr id="6" name="Slide Number Placeholder 5"/>
          <p:cNvSpPr>
            <a:spLocks noGrp="1"/>
          </p:cNvSpPr>
          <p:nvPr>
            <p:ph type="sldNum" sz="quarter" idx="12"/>
          </p:nvPr>
        </p:nvSpPr>
        <p:spPr/>
        <p:txBody>
          <a:bodyPr/>
          <a:lstStyle/>
          <a:p>
            <a:pPr>
              <a:defRPr/>
            </a:pPr>
            <a:fld id="{89DC44B1-79C1-4D27-B0C7-A3185A2302D1}"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Vertical Text Placeholder 2"/>
          <p:cNvSpPr>
            <a:spLocks noGrp="1"/>
          </p:cNvSpPr>
          <p:nvPr>
            <p:ph type="body" orient="vert" idx="1"/>
          </p:nvPr>
        </p:nvSpPr>
        <p:spPr/>
        <p:txBody>
          <a:bodyPr vert="eaVert" anchor="ctr"/>
          <a:lstStyle>
            <a:lvl1pPr algn="l">
              <a:defRPr/>
            </a:lvl1pPr>
            <a:lvl2pPr algn="l">
              <a:defRPr/>
            </a:lvl2pPr>
            <a:lvl3pPr algn="l">
              <a:defRPr/>
            </a:lvl3pPr>
            <a:lvl4pPr algn="l">
              <a:defRPr/>
            </a:lvl4pPr>
            <a:lvl5pPr algn="l">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srgbClr val="000000"/>
              </a:solidFill>
            </a:endParaRPr>
          </a:p>
        </p:txBody>
      </p:sp>
      <p:sp>
        <p:nvSpPr>
          <p:cNvPr id="5" name="Footer Placeholder 4"/>
          <p:cNvSpPr>
            <a:spLocks noGrp="1"/>
          </p:cNvSpPr>
          <p:nvPr>
            <p:ph type="ftr" sz="quarter" idx="11"/>
          </p:nvPr>
        </p:nvSpPr>
        <p:spPr/>
        <p:txBody>
          <a:bodyPr/>
          <a:lstStyle/>
          <a:p>
            <a:pPr>
              <a:defRPr/>
            </a:pPr>
            <a:endParaRPr lang="ru-RU">
              <a:solidFill>
                <a:srgbClr val="000000"/>
              </a:solidFill>
            </a:endParaRPr>
          </a:p>
        </p:txBody>
      </p:sp>
      <p:sp>
        <p:nvSpPr>
          <p:cNvPr id="6" name="Slide Number Placeholder 5"/>
          <p:cNvSpPr>
            <a:spLocks noGrp="1"/>
          </p:cNvSpPr>
          <p:nvPr>
            <p:ph type="sldNum" sz="quarter" idx="12"/>
          </p:nvPr>
        </p:nvSpPr>
        <p:spPr/>
        <p:txBody>
          <a:bodyPr/>
          <a:lstStyle/>
          <a:p>
            <a:pPr>
              <a:defRPr/>
            </a:pPr>
            <a:fld id="{E4C84133-677F-4644-8E95-5BD413C3B54B}"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Вертикальный заголовок и текст">
    <p:spTree>
      <p:nvGrpSpPr>
        <p:cNvPr id="1" name=""/>
        <p:cNvGrpSpPr/>
        <p:nvPr/>
      </p:nvGrpSpPr>
      <p:grpSpPr>
        <a:xfrm>
          <a:off x="0" y="0"/>
          <a:ext cx="0" cy="0"/>
          <a:chOff x="0" y="0"/>
          <a:chExt cx="0" cy="0"/>
        </a:xfrm>
      </p:grpSpPr>
      <p:sp>
        <p:nvSpPr>
          <p:cNvPr id="21" name="Rounded Rectangle 20"/>
          <p:cNvSpPr/>
          <p:nvPr/>
        </p:nvSpPr>
        <p:spPr bwMode="hidden">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Date Placeholder 3"/>
          <p:cNvSpPr>
            <a:spLocks noGrp="1"/>
          </p:cNvSpPr>
          <p:nvPr>
            <p:ph type="dt" sz="half" idx="10"/>
          </p:nvPr>
        </p:nvSpPr>
        <p:spPr/>
        <p:txBody>
          <a:bodyPr/>
          <a:lstStyle/>
          <a:p>
            <a:pPr>
              <a:defRPr/>
            </a:pPr>
            <a:endParaRPr lang="ru-RU">
              <a:solidFill>
                <a:srgbClr val="000000"/>
              </a:solidFill>
            </a:endParaRPr>
          </a:p>
        </p:txBody>
      </p:sp>
      <p:sp>
        <p:nvSpPr>
          <p:cNvPr id="5" name="Footer Placeholder 4"/>
          <p:cNvSpPr>
            <a:spLocks noGrp="1"/>
          </p:cNvSpPr>
          <p:nvPr>
            <p:ph type="ftr" sz="quarter" idx="11"/>
          </p:nvPr>
        </p:nvSpPr>
        <p:spPr/>
        <p:txBody>
          <a:bodyPr/>
          <a:lstStyle/>
          <a:p>
            <a:pPr>
              <a:defRPr/>
            </a:pPr>
            <a:endParaRPr lang="ru-RU">
              <a:solidFill>
                <a:srgbClr val="000000"/>
              </a:solidFill>
            </a:endParaRPr>
          </a:p>
        </p:txBody>
      </p:sp>
      <p:sp>
        <p:nvSpPr>
          <p:cNvPr id="6" name="Slide Number Placeholder 5"/>
          <p:cNvSpPr>
            <a:spLocks noGrp="1"/>
          </p:cNvSpPr>
          <p:nvPr>
            <p:ph type="sldNum" sz="quarter" idx="12"/>
          </p:nvPr>
        </p:nvSpPr>
        <p:spPr/>
        <p:txBody>
          <a:bodyPr/>
          <a:lstStyle/>
          <a:p>
            <a:pPr>
              <a:defRPr/>
            </a:pPr>
            <a:fld id="{891EADC4-A31D-45D1-8A53-00BF655A418C}" type="slidenum">
              <a:rPr lang="ru-RU" smtClean="0">
                <a:solidFill>
                  <a:srgbClr val="000000"/>
                </a:solidFill>
              </a:rPr>
              <a:pPr>
                <a:defRPr/>
              </a:pPr>
              <a:t>‹#›</a:t>
            </a:fld>
            <a:endParaRPr lang="ru-RU">
              <a:solidFill>
                <a:srgbClr val="000000"/>
              </a:solidFill>
            </a:endParaRPr>
          </a:p>
        </p:txBody>
      </p:sp>
      <p:grpSp>
        <p:nvGrpSpPr>
          <p:cNvPr id="15" name="Group 14"/>
          <p:cNvGrpSpPr>
            <a:grpSpLocks noChangeAspect="1"/>
          </p:cNvGrpSpPr>
          <p:nvPr/>
        </p:nvGrpSpPr>
        <p:grpSpPr bwMode="hidden">
          <a:xfrm>
            <a:off x="211665" y="714191"/>
            <a:ext cx="8723376" cy="1331580"/>
            <a:chOff x="-3905250" y="4294188"/>
            <a:chExt cx="13011150" cy="1892300"/>
          </a:xfrm>
        </p:grpSpPr>
        <p:sp>
          <p:nvSpPr>
            <p:cNvPr id="16"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0" name="Freeform 19"/>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Vertical Title 1"/>
          <p:cNvSpPr>
            <a:spLocks noGrp="1"/>
          </p:cNvSpPr>
          <p:nvPr>
            <p:ph type="title" orient="vert"/>
          </p:nvPr>
        </p:nvSpPr>
        <p:spPr>
          <a:xfrm>
            <a:off x="6629400" y="1447800"/>
            <a:ext cx="2057400" cy="4487333"/>
          </a:xfrm>
        </p:spPr>
        <p:txBody>
          <a:bodyPr vert="eaVert" anchor="ctr"/>
          <a:lstStyle>
            <a:lvl1pPr algn="l">
              <a:defRPr>
                <a:solidFill>
                  <a:schemeClr val="tx2"/>
                </a:solidFill>
              </a:defRPr>
            </a:lvl1pPr>
          </a:lstStyle>
          <a:p>
            <a:r>
              <a:rPr lang="ru-RU" smtClean="0"/>
              <a:t>Образец заголовка</a:t>
            </a:r>
            <a:endParaRPr lang="en-US" dirty="0"/>
          </a:p>
        </p:txBody>
      </p:sp>
      <p:sp>
        <p:nvSpPr>
          <p:cNvPr id="3" name="Vertical Text Placeholder 2"/>
          <p:cNvSpPr>
            <a:spLocks noGrp="1"/>
          </p:cNvSpPr>
          <p:nvPr>
            <p:ph type="body" orient="vert" idx="1"/>
          </p:nvPr>
        </p:nvSpPr>
        <p:spPr>
          <a:xfrm>
            <a:off x="457200" y="1447800"/>
            <a:ext cx="6019800" cy="4487334"/>
          </a:xfrm>
        </p:spPr>
        <p:txBody>
          <a:bodyPr vert="eaVert"/>
          <a:lstStyle>
            <a:lvl1pPr>
              <a:buClr>
                <a:schemeClr val="accent1"/>
              </a:buClr>
              <a:defRPr/>
            </a:lvl1pPr>
            <a:lvl2pPr>
              <a:buClr>
                <a:schemeClr val="accent1"/>
              </a:buClr>
              <a:defRPr/>
            </a:lvl2pPr>
            <a:lvl3pPr>
              <a:buClr>
                <a:schemeClr val="accent1"/>
              </a:buClr>
              <a:defRPr/>
            </a:lvl3pPr>
            <a:lvl4pPr>
              <a:buClr>
                <a:schemeClr val="accent1"/>
              </a:buClr>
              <a:defRPr/>
            </a:lvl4pPr>
            <a:lvl5pPr>
              <a:buClr>
                <a:schemeClr val="accent1"/>
              </a:buClr>
              <a:defRPr/>
            </a:lvl5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DC44B1-79C1-4D27-B0C7-A3185A2302D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5855898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2133407A-4F88-47B9-9C1D-5AE9DDBA986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97741694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D8A7E263-76C8-4771-9FC4-10B8F5103AAF}"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30647588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184E837E-CDE7-4CD5-8704-0027A1825DD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82749168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C861C3DA-FCFB-433C-A479-5797EB6F6573}"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3682706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FFC2DE48-90B2-472E-9A01-84FB12E5DD9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6794597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6D09B302-59C0-4058-9626-9538914448E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6018048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38EEE861-9CBC-4EF1-8816-31F6F9FCDBB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7699697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4" name="Date Placeholder 3"/>
          <p:cNvSpPr>
            <a:spLocks noGrp="1"/>
          </p:cNvSpPr>
          <p:nvPr>
            <p:ph type="dt" sz="half" idx="10"/>
          </p:nvPr>
        </p:nvSpPr>
        <p:spPr/>
        <p:txBody>
          <a:bodyPr/>
          <a:lstStyle/>
          <a:p>
            <a:pPr>
              <a:defRPr/>
            </a:pPr>
            <a:endParaRPr lang="ru-RU">
              <a:solidFill>
                <a:srgbClr val="000000"/>
              </a:solidFill>
            </a:endParaRPr>
          </a:p>
        </p:txBody>
      </p:sp>
      <p:sp>
        <p:nvSpPr>
          <p:cNvPr id="5" name="Footer Placeholder 4"/>
          <p:cNvSpPr>
            <a:spLocks noGrp="1"/>
          </p:cNvSpPr>
          <p:nvPr>
            <p:ph type="ftr" sz="quarter" idx="11"/>
          </p:nvPr>
        </p:nvSpPr>
        <p:spPr/>
        <p:txBody>
          <a:bodyPr/>
          <a:lstStyle/>
          <a:p>
            <a:pPr>
              <a:defRPr/>
            </a:pPr>
            <a:endParaRPr lang="ru-RU">
              <a:solidFill>
                <a:srgbClr val="000000"/>
              </a:solidFill>
            </a:endParaRPr>
          </a:p>
        </p:txBody>
      </p:sp>
      <p:sp>
        <p:nvSpPr>
          <p:cNvPr id="6" name="Slide Number Placeholder 5"/>
          <p:cNvSpPr>
            <a:spLocks noGrp="1"/>
          </p:cNvSpPr>
          <p:nvPr>
            <p:ph type="sldNum" sz="quarter" idx="12"/>
          </p:nvPr>
        </p:nvSpPr>
        <p:spPr/>
        <p:txBody>
          <a:bodyPr/>
          <a:lstStyle/>
          <a:p>
            <a:pPr>
              <a:defRPr/>
            </a:pPr>
            <a:fld id="{2133407A-4F88-47B9-9C1D-5AE9DDBA986C}" type="slidenum">
              <a:rPr lang="ru-RU" smtClean="0">
                <a:solidFill>
                  <a:srgbClr val="000000"/>
                </a:solidFill>
              </a:rPr>
              <a:pPr>
                <a:defRPr/>
              </a:pPr>
              <a:t>‹#›</a:t>
            </a:fld>
            <a:endParaRPr lang="ru-RU">
              <a:solidFill>
                <a:srgbClr val="000000"/>
              </a:solidFill>
            </a:endParaRPr>
          </a:p>
        </p:txBody>
      </p:sp>
      <p:sp>
        <p:nvSpPr>
          <p:cNvPr id="7" name="Title 6"/>
          <p:cNvSpPr>
            <a:spLocks noGrp="1"/>
          </p:cNvSpPr>
          <p:nvPr>
            <p:ph type="title"/>
          </p:nvPr>
        </p:nvSpPr>
        <p:spPr/>
        <p:txBody>
          <a:bodyPr/>
          <a:lstStyle/>
          <a:p>
            <a:r>
              <a:rPr lang="ru-RU" smtClean="0"/>
              <a:t>Образец заголовка</a:t>
            </a:r>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D9CCD0F-E659-4B9F-B1E4-7ACFC18FCDA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9225634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E4C84133-677F-4644-8E95-5BD413C3B54B}"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81527187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1EADC4-A31D-45D1-8A53-00BF655A418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82725102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DC44B1-79C1-4D27-B0C7-A3185A2302D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5855898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2133407A-4F88-47B9-9C1D-5AE9DDBA986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9774169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D8A7E263-76C8-4771-9FC4-10B8F5103AAF}"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3064758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184E837E-CDE7-4CD5-8704-0027A1825DD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82749168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C861C3DA-FCFB-433C-A479-5797EB6F6573}"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36827060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FFC2DE48-90B2-472E-9A01-84FB12E5DD9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6794597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6D09B302-59C0-4058-9626-9538914448E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6018048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Заголовок раздела">
    <p:spTree>
      <p:nvGrpSpPr>
        <p:cNvPr id="1" name=""/>
        <p:cNvGrpSpPr/>
        <p:nvPr/>
      </p:nvGrpSpPr>
      <p:grpSpPr>
        <a:xfrm>
          <a:off x="0" y="0"/>
          <a:ext cx="0" cy="0"/>
          <a:chOff x="0" y="0"/>
          <a:chExt cx="0" cy="0"/>
        </a:xfrm>
      </p:grpSpPr>
      <p:sp>
        <p:nvSpPr>
          <p:cNvPr id="14" name="Rounded Rectangle 13"/>
          <p:cNvSpPr/>
          <p:nvPr/>
        </p:nvSpPr>
        <p:spPr>
          <a:xfrm>
            <a:off x="228600" y="228600"/>
            <a:ext cx="8695944" cy="4736592"/>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14"/>
          <p:cNvSpPr>
            <a:spLocks/>
          </p:cNvSpPr>
          <p:nvPr/>
        </p:nvSpPr>
        <p:spPr bwMode="hidden">
          <a:xfrm>
            <a:off x="6047438" y="4203592"/>
            <a:ext cx="2876429" cy="714026"/>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8"/>
          <p:cNvSpPr>
            <a:spLocks/>
          </p:cNvSpPr>
          <p:nvPr/>
        </p:nvSpPr>
        <p:spPr bwMode="hidden">
          <a:xfrm>
            <a:off x="2619320" y="4075290"/>
            <a:ext cx="5544515" cy="850138"/>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22"/>
          <p:cNvSpPr>
            <a:spLocks/>
          </p:cNvSpPr>
          <p:nvPr/>
        </p:nvSpPr>
        <p:spPr bwMode="hidden">
          <a:xfrm>
            <a:off x="2828728" y="4087562"/>
            <a:ext cx="5467980" cy="774272"/>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6"/>
          <p:cNvSpPr>
            <a:spLocks/>
          </p:cNvSpPr>
          <p:nvPr/>
        </p:nvSpPr>
        <p:spPr bwMode="hidden">
          <a:xfrm>
            <a:off x="5609489" y="4074174"/>
            <a:ext cx="3308000" cy="651549"/>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3" name="Freeform 10"/>
          <p:cNvSpPr>
            <a:spLocks/>
          </p:cNvSpPr>
          <p:nvPr/>
        </p:nvSpPr>
        <p:spPr bwMode="hidden">
          <a:xfrm>
            <a:off x="211665" y="4058555"/>
            <a:ext cx="8723376" cy="1329874"/>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 name="Title 1"/>
          <p:cNvSpPr>
            <a:spLocks noGrp="1"/>
          </p:cNvSpPr>
          <p:nvPr>
            <p:ph type="title"/>
          </p:nvPr>
        </p:nvSpPr>
        <p:spPr>
          <a:xfrm>
            <a:off x="690032" y="2463560"/>
            <a:ext cx="7772400" cy="1524000"/>
          </a:xfrm>
        </p:spPr>
        <p:txBody>
          <a:bodyPr anchor="t">
            <a:normAutofit/>
          </a:bodyPr>
          <a:lstStyle>
            <a:lvl1pPr algn="ctr">
              <a:defRPr sz="4400" b="0" cap="none"/>
            </a:lvl1pPr>
          </a:lstStyle>
          <a:p>
            <a:r>
              <a:rPr lang="ru-RU" smtClean="0"/>
              <a:t>Образец заголовка</a:t>
            </a:r>
            <a:endParaRPr lang="en-US" dirty="0"/>
          </a:p>
        </p:txBody>
      </p:sp>
      <p:sp>
        <p:nvSpPr>
          <p:cNvPr id="3" name="Text Placeholder 2"/>
          <p:cNvSpPr>
            <a:spLocks noGrp="1"/>
          </p:cNvSpPr>
          <p:nvPr>
            <p:ph type="body" idx="1"/>
          </p:nvPr>
        </p:nvSpPr>
        <p:spPr>
          <a:xfrm>
            <a:off x="1367365" y="1437448"/>
            <a:ext cx="6417734" cy="939801"/>
          </a:xfrm>
        </p:spPr>
        <p:txBody>
          <a:bodyPr anchor="b">
            <a:normAutofit/>
          </a:bodyPr>
          <a:lstStyle>
            <a:lvl1pPr marL="0" indent="0" algn="ctr">
              <a:buNone/>
              <a:defRPr sz="2000">
                <a:solidFill>
                  <a:srgbClr val="FFFFFF"/>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Date Placeholder 3"/>
          <p:cNvSpPr>
            <a:spLocks noGrp="1"/>
          </p:cNvSpPr>
          <p:nvPr>
            <p:ph type="dt" sz="half" idx="10"/>
          </p:nvPr>
        </p:nvSpPr>
        <p:spPr/>
        <p:txBody>
          <a:bodyPr/>
          <a:lstStyle/>
          <a:p>
            <a:pPr>
              <a:defRPr/>
            </a:pPr>
            <a:endParaRPr lang="ru-RU">
              <a:solidFill>
                <a:srgbClr val="000000"/>
              </a:solidFill>
            </a:endParaRPr>
          </a:p>
        </p:txBody>
      </p:sp>
      <p:sp>
        <p:nvSpPr>
          <p:cNvPr id="5" name="Footer Placeholder 4"/>
          <p:cNvSpPr>
            <a:spLocks noGrp="1"/>
          </p:cNvSpPr>
          <p:nvPr>
            <p:ph type="ftr" sz="quarter" idx="11"/>
          </p:nvPr>
        </p:nvSpPr>
        <p:spPr/>
        <p:txBody>
          <a:bodyPr/>
          <a:lstStyle/>
          <a:p>
            <a:pPr>
              <a:defRPr/>
            </a:pPr>
            <a:endParaRPr lang="ru-RU">
              <a:solidFill>
                <a:srgbClr val="000000"/>
              </a:solidFill>
            </a:endParaRPr>
          </a:p>
        </p:txBody>
      </p:sp>
      <p:sp>
        <p:nvSpPr>
          <p:cNvPr id="6" name="Slide Number Placeholder 5"/>
          <p:cNvSpPr>
            <a:spLocks noGrp="1"/>
          </p:cNvSpPr>
          <p:nvPr>
            <p:ph type="sldNum" sz="quarter" idx="12"/>
          </p:nvPr>
        </p:nvSpPr>
        <p:spPr/>
        <p:txBody>
          <a:bodyPr/>
          <a:lstStyle/>
          <a:p>
            <a:pPr>
              <a:defRPr/>
            </a:pPr>
            <a:fld id="{D8A7E263-76C8-4771-9FC4-10B8F5103AAF}"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38EEE861-9CBC-4EF1-8816-31F6F9FCDBB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76996976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D9CCD0F-E659-4B9F-B1E4-7ACFC18FCDA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4922563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E4C84133-677F-4644-8E95-5BD413C3B54B}"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81527187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1EADC4-A31D-45D1-8A53-00BF655A418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82725102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DC44B1-79C1-4D27-B0C7-A3185A2302D1}"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6820096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2133407A-4F88-47B9-9C1D-5AE9DDBA986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66341708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D8A7E263-76C8-4771-9FC4-10B8F5103AAF}"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11196371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184E837E-CDE7-4CD5-8704-0027A1825DD5}"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1201039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6"/>
          <p:cNvSpPr>
            <a:spLocks noGrp="1"/>
          </p:cNvSpPr>
          <p:nvPr>
            <p:ph type="dt" sz="half" idx="10"/>
          </p:nvPr>
        </p:nvSpPr>
        <p:spPr/>
        <p:txBody>
          <a:bodyPr/>
          <a:lstStyle/>
          <a:p>
            <a:pPr>
              <a:defRPr/>
            </a:pPr>
            <a:endParaRPr lang="ru-RU">
              <a:solidFill>
                <a:srgbClr val="000000"/>
              </a:solidFill>
            </a:endParaRPr>
          </a:p>
        </p:txBody>
      </p:sp>
      <p:sp>
        <p:nvSpPr>
          <p:cNvPr id="8" name="Нижний колонтитул 7"/>
          <p:cNvSpPr>
            <a:spLocks noGrp="1"/>
          </p:cNvSpPr>
          <p:nvPr>
            <p:ph type="ftr" sz="quarter" idx="11"/>
          </p:nvPr>
        </p:nvSpPr>
        <p:spPr/>
        <p:txBody>
          <a:bodyPr/>
          <a:lstStyle/>
          <a:p>
            <a:pPr>
              <a:defRPr/>
            </a:pPr>
            <a:endParaRPr lang="ru-RU">
              <a:solidFill>
                <a:srgbClr val="000000"/>
              </a:solidFill>
            </a:endParaRPr>
          </a:p>
        </p:txBody>
      </p:sp>
      <p:sp>
        <p:nvSpPr>
          <p:cNvPr id="9" name="Номер слайда 8"/>
          <p:cNvSpPr>
            <a:spLocks noGrp="1"/>
          </p:cNvSpPr>
          <p:nvPr>
            <p:ph type="sldNum" sz="quarter" idx="12"/>
          </p:nvPr>
        </p:nvSpPr>
        <p:spPr/>
        <p:txBody>
          <a:bodyPr/>
          <a:lstStyle/>
          <a:p>
            <a:pPr>
              <a:defRPr/>
            </a:pPr>
            <a:fld id="{C861C3DA-FCFB-433C-A479-5797EB6F6573}"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6036873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2"/>
          <p:cNvSpPr>
            <a:spLocks noGrp="1"/>
          </p:cNvSpPr>
          <p:nvPr>
            <p:ph type="dt" sz="half" idx="10"/>
          </p:nvPr>
        </p:nvSpPr>
        <p:spPr/>
        <p:txBody>
          <a:bodyPr/>
          <a:lstStyle/>
          <a:p>
            <a:pPr>
              <a:defRPr/>
            </a:pPr>
            <a:endParaRPr lang="ru-RU">
              <a:solidFill>
                <a:srgbClr val="000000"/>
              </a:solidFill>
            </a:endParaRPr>
          </a:p>
        </p:txBody>
      </p:sp>
      <p:sp>
        <p:nvSpPr>
          <p:cNvPr id="4" name="Нижний колонтитул 3"/>
          <p:cNvSpPr>
            <a:spLocks noGrp="1"/>
          </p:cNvSpPr>
          <p:nvPr>
            <p:ph type="ftr" sz="quarter" idx="11"/>
          </p:nvPr>
        </p:nvSpPr>
        <p:spPr/>
        <p:txBody>
          <a:bodyPr/>
          <a:lstStyle/>
          <a:p>
            <a:pPr>
              <a:defRPr/>
            </a:pPr>
            <a:endParaRPr lang="ru-RU">
              <a:solidFill>
                <a:srgbClr val="000000"/>
              </a:solidFill>
            </a:endParaRPr>
          </a:p>
        </p:txBody>
      </p:sp>
      <p:sp>
        <p:nvSpPr>
          <p:cNvPr id="5" name="Номер слайда 4"/>
          <p:cNvSpPr>
            <a:spLocks noGrp="1"/>
          </p:cNvSpPr>
          <p:nvPr>
            <p:ph type="sldNum" sz="quarter" idx="12"/>
          </p:nvPr>
        </p:nvSpPr>
        <p:spPr/>
        <p:txBody>
          <a:bodyPr/>
          <a:lstStyle/>
          <a:p>
            <a:pPr>
              <a:defRPr/>
            </a:pPr>
            <a:fld id="{FFC2DE48-90B2-472E-9A01-84FB12E5DD9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5495946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5" name="Date Placeholder 4"/>
          <p:cNvSpPr>
            <a:spLocks noGrp="1"/>
          </p:cNvSpPr>
          <p:nvPr>
            <p:ph type="dt" sz="half" idx="10"/>
          </p:nvPr>
        </p:nvSpPr>
        <p:spPr/>
        <p:txBody>
          <a:bodyPr/>
          <a:lstStyle/>
          <a:p>
            <a:pPr>
              <a:defRPr/>
            </a:pPr>
            <a:endParaRPr lang="ru-RU">
              <a:solidFill>
                <a:srgbClr val="000000"/>
              </a:solidFill>
            </a:endParaRPr>
          </a:p>
        </p:txBody>
      </p:sp>
      <p:sp>
        <p:nvSpPr>
          <p:cNvPr id="6" name="Footer Placeholder 5"/>
          <p:cNvSpPr>
            <a:spLocks noGrp="1"/>
          </p:cNvSpPr>
          <p:nvPr>
            <p:ph type="ftr" sz="quarter" idx="11"/>
          </p:nvPr>
        </p:nvSpPr>
        <p:spPr/>
        <p:txBody>
          <a:bodyPr/>
          <a:lstStyle/>
          <a:p>
            <a:pPr>
              <a:defRPr/>
            </a:pPr>
            <a:endParaRPr lang="ru-RU">
              <a:solidFill>
                <a:srgbClr val="000000"/>
              </a:solidFill>
            </a:endParaRPr>
          </a:p>
        </p:txBody>
      </p:sp>
      <p:sp>
        <p:nvSpPr>
          <p:cNvPr id="7" name="Slide Number Placeholder 6"/>
          <p:cNvSpPr>
            <a:spLocks noGrp="1"/>
          </p:cNvSpPr>
          <p:nvPr>
            <p:ph type="sldNum" sz="quarter" idx="12"/>
          </p:nvPr>
        </p:nvSpPr>
        <p:spPr/>
        <p:txBody>
          <a:bodyPr/>
          <a:lstStyle/>
          <a:p>
            <a:pPr>
              <a:defRPr/>
            </a:pPr>
            <a:fld id="{184E837E-CDE7-4CD5-8704-0027A1825DD5}" type="slidenum">
              <a:rPr lang="ru-RU" smtClean="0">
                <a:solidFill>
                  <a:srgbClr val="000000"/>
                </a:solidFill>
              </a:rPr>
              <a:pPr>
                <a:defRPr/>
              </a:pPr>
              <a:t>‹#›</a:t>
            </a:fld>
            <a:endParaRPr lang="ru-RU">
              <a:solidFill>
                <a:srgbClr val="000000"/>
              </a:solidFill>
            </a:endParaRPr>
          </a:p>
        </p:txBody>
      </p:sp>
      <p:sp>
        <p:nvSpPr>
          <p:cNvPr id="9" name="Content Placeholder 8"/>
          <p:cNvSpPr>
            <a:spLocks noGrp="1"/>
          </p:cNvSpPr>
          <p:nvPr>
            <p:ph sz="quarter" idx="13"/>
          </p:nvPr>
        </p:nvSpPr>
        <p:spPr>
          <a:xfrm>
            <a:off x="676655" y="2679192"/>
            <a:ext cx="3822192" cy="34472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
        <p:nvSpPr>
          <p:cNvPr id="11" name="Content Placeholder 10"/>
          <p:cNvSpPr>
            <a:spLocks noGrp="1"/>
          </p:cNvSpPr>
          <p:nvPr>
            <p:ph sz="quarter" idx="14"/>
          </p:nvPr>
        </p:nvSpPr>
        <p:spPr>
          <a:xfrm>
            <a:off x="4645152" y="2679192"/>
            <a:ext cx="3822192" cy="3447288"/>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1"/>
          <p:cNvSpPr>
            <a:spLocks noGrp="1"/>
          </p:cNvSpPr>
          <p:nvPr>
            <p:ph type="dt" sz="half" idx="10"/>
          </p:nvPr>
        </p:nvSpPr>
        <p:spPr/>
        <p:txBody>
          <a:bodyPr/>
          <a:lstStyle/>
          <a:p>
            <a:pPr>
              <a:defRPr/>
            </a:pPr>
            <a:endParaRPr lang="ru-RU">
              <a:solidFill>
                <a:srgbClr val="000000"/>
              </a:solidFill>
            </a:endParaRPr>
          </a:p>
        </p:txBody>
      </p:sp>
      <p:sp>
        <p:nvSpPr>
          <p:cNvPr id="3" name="Нижний колонтитул 2"/>
          <p:cNvSpPr>
            <a:spLocks noGrp="1"/>
          </p:cNvSpPr>
          <p:nvPr>
            <p:ph type="ftr" sz="quarter" idx="11"/>
          </p:nvPr>
        </p:nvSpPr>
        <p:spPr/>
        <p:txBody>
          <a:bodyPr/>
          <a:lstStyle/>
          <a:p>
            <a:pPr>
              <a:defRPr/>
            </a:pPr>
            <a:endParaRPr lang="ru-RU">
              <a:solidFill>
                <a:srgbClr val="000000"/>
              </a:solidFill>
            </a:endParaRPr>
          </a:p>
        </p:txBody>
      </p:sp>
      <p:sp>
        <p:nvSpPr>
          <p:cNvPr id="4" name="Номер слайда 3"/>
          <p:cNvSpPr>
            <a:spLocks noGrp="1"/>
          </p:cNvSpPr>
          <p:nvPr>
            <p:ph type="sldNum" sz="quarter" idx="12"/>
          </p:nvPr>
        </p:nvSpPr>
        <p:spPr/>
        <p:txBody>
          <a:bodyPr/>
          <a:lstStyle/>
          <a:p>
            <a:pPr>
              <a:defRPr/>
            </a:pPr>
            <a:fld id="{6D09B302-59C0-4058-9626-9538914448E2}"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276319102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38EEE861-9CBC-4EF1-8816-31F6F9FCDBB6}"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3827093003"/>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4"/>
          <p:cNvSpPr>
            <a:spLocks noGrp="1"/>
          </p:cNvSpPr>
          <p:nvPr>
            <p:ph type="dt" sz="half" idx="10"/>
          </p:nvPr>
        </p:nvSpPr>
        <p:spPr/>
        <p:txBody>
          <a:bodyPr/>
          <a:lstStyle/>
          <a:p>
            <a:pPr>
              <a:defRPr/>
            </a:pPr>
            <a:endParaRPr lang="ru-RU">
              <a:solidFill>
                <a:srgbClr val="000000"/>
              </a:solidFill>
            </a:endParaRPr>
          </a:p>
        </p:txBody>
      </p:sp>
      <p:sp>
        <p:nvSpPr>
          <p:cNvPr id="6" name="Нижний колонтитул 5"/>
          <p:cNvSpPr>
            <a:spLocks noGrp="1"/>
          </p:cNvSpPr>
          <p:nvPr>
            <p:ph type="ftr" sz="quarter" idx="11"/>
          </p:nvPr>
        </p:nvSpPr>
        <p:spPr/>
        <p:txBody>
          <a:bodyPr/>
          <a:lstStyle/>
          <a:p>
            <a:pPr>
              <a:defRPr/>
            </a:pPr>
            <a:endParaRPr lang="ru-RU">
              <a:solidFill>
                <a:srgbClr val="000000"/>
              </a:solidFill>
            </a:endParaRPr>
          </a:p>
        </p:txBody>
      </p:sp>
      <p:sp>
        <p:nvSpPr>
          <p:cNvPr id="7" name="Номер слайда 6"/>
          <p:cNvSpPr>
            <a:spLocks noGrp="1"/>
          </p:cNvSpPr>
          <p:nvPr>
            <p:ph type="sldNum" sz="quarter" idx="12"/>
          </p:nvPr>
        </p:nvSpPr>
        <p:spPr/>
        <p:txBody>
          <a:bodyPr/>
          <a:lstStyle/>
          <a:p>
            <a:pPr>
              <a:defRPr/>
            </a:pPr>
            <a:fld id="{AD9CCD0F-E659-4B9F-B1E4-7ACFC18FCDA9}"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47927069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E4C84133-677F-4644-8E95-5BD413C3B54B}"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420353176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p>
            <a:pPr>
              <a:defRPr/>
            </a:pPr>
            <a:endParaRPr lang="ru-RU">
              <a:solidFill>
                <a:srgbClr val="000000"/>
              </a:solidFill>
            </a:endParaRPr>
          </a:p>
        </p:txBody>
      </p:sp>
      <p:sp>
        <p:nvSpPr>
          <p:cNvPr id="5" name="Нижний колонтитул 4"/>
          <p:cNvSpPr>
            <a:spLocks noGrp="1"/>
          </p:cNvSpPr>
          <p:nvPr>
            <p:ph type="ftr" sz="quarter" idx="11"/>
          </p:nvPr>
        </p:nvSpPr>
        <p:spPr/>
        <p:txBody>
          <a:bodyPr/>
          <a:lstStyle/>
          <a:p>
            <a:pPr>
              <a:defRPr/>
            </a:pPr>
            <a:endParaRPr lang="ru-RU">
              <a:solidFill>
                <a:srgbClr val="000000"/>
              </a:solidFill>
            </a:endParaRPr>
          </a:p>
        </p:txBody>
      </p:sp>
      <p:sp>
        <p:nvSpPr>
          <p:cNvPr id="6" name="Номер слайда 5"/>
          <p:cNvSpPr>
            <a:spLocks noGrp="1"/>
          </p:cNvSpPr>
          <p:nvPr>
            <p:ph type="sldNum" sz="quarter" idx="12"/>
          </p:nvPr>
        </p:nvSpPr>
        <p:spPr/>
        <p:txBody>
          <a:bodyPr/>
          <a:lstStyle/>
          <a:p>
            <a:pPr>
              <a:defRPr/>
            </a:pPr>
            <a:fld id="{891EADC4-A31D-45D1-8A53-00BF655A418C}" type="slidenum">
              <a:rPr lang="ru-RU" smtClean="0">
                <a:solidFill>
                  <a:srgbClr val="000000"/>
                </a:solidFill>
              </a:rPr>
              <a:pPr>
                <a:defRPr/>
              </a:pPr>
              <a:t>‹#›</a:t>
            </a:fld>
            <a:endParaRPr lang="ru-RU">
              <a:solidFill>
                <a:srgbClr val="000000"/>
              </a:solidFill>
            </a:endParaRPr>
          </a:p>
        </p:txBody>
      </p:sp>
    </p:spTree>
    <p:extLst>
      <p:ext uri="{BB962C8B-B14F-4D97-AF65-F5344CB8AC3E}">
        <p14:creationId xmlns:p14="http://schemas.microsoft.com/office/powerpoint/2010/main" val="18358305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type="title" preserve="1">
  <p:cSld name="Титульный слайд">
    <p:spTree>
      <p:nvGrpSpPr>
        <p:cNvPr id="1" name=""/>
        <p:cNvGrpSpPr/>
        <p:nvPr/>
      </p:nvGrpSpPr>
      <p:grpSpPr>
        <a:xfrm>
          <a:off x="0" y="0"/>
          <a:ext cx="0" cy="0"/>
          <a:chOff x="0" y="0"/>
          <a:chExt cx="0" cy="0"/>
        </a:xfrm>
      </p:grpSpPr>
      <p:grpSp>
        <p:nvGrpSpPr>
          <p:cNvPr id="229378" name="Group 2"/>
          <p:cNvGrpSpPr>
            <a:grpSpLocks/>
          </p:cNvGrpSpPr>
          <p:nvPr/>
        </p:nvGrpSpPr>
        <p:grpSpPr bwMode="auto">
          <a:xfrm>
            <a:off x="0" y="0"/>
            <a:ext cx="9144000" cy="6858000"/>
            <a:chOff x="0" y="0"/>
            <a:chExt cx="5760" cy="4320"/>
          </a:xfrm>
        </p:grpSpPr>
        <p:sp>
          <p:nvSpPr>
            <p:cNvPr id="229379" name="Rectangle 3"/>
            <p:cNvSpPr>
              <a:spLocks noChangeArrowheads="1"/>
            </p:cNvSpPr>
            <p:nvPr/>
          </p:nvSpPr>
          <p:spPr bwMode="hidden">
            <a:xfrm>
              <a:off x="0" y="0"/>
              <a:ext cx="2208" cy="4320"/>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sz="2400">
                <a:solidFill>
                  <a:srgbClr val="000000"/>
                </a:solidFill>
                <a:latin typeface="Times New Roman" pitchFamily="18" charset="0"/>
              </a:endParaRPr>
            </a:p>
          </p:txBody>
        </p:sp>
        <p:sp>
          <p:nvSpPr>
            <p:cNvPr id="229380" name="Rectangle 4"/>
            <p:cNvSpPr>
              <a:spLocks noChangeArrowheads="1"/>
            </p:cNvSpPr>
            <p:nvPr/>
          </p:nvSpPr>
          <p:spPr bwMode="hidden">
            <a:xfrm>
              <a:off x="1081" y="1065"/>
              <a:ext cx="4679" cy="159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grpSp>
          <p:nvGrpSpPr>
            <p:cNvPr id="229381" name="Group 5"/>
            <p:cNvGrpSpPr>
              <a:grpSpLocks/>
            </p:cNvGrpSpPr>
            <p:nvPr/>
          </p:nvGrpSpPr>
          <p:grpSpPr bwMode="auto">
            <a:xfrm>
              <a:off x="0" y="672"/>
              <a:ext cx="1806" cy="1989"/>
              <a:chOff x="0" y="672"/>
              <a:chExt cx="1806" cy="1989"/>
            </a:xfrm>
          </p:grpSpPr>
          <p:sp>
            <p:nvSpPr>
              <p:cNvPr id="229382" name="Rectangle 6"/>
              <p:cNvSpPr>
                <a:spLocks noChangeArrowheads="1"/>
              </p:cNvSpPr>
              <p:nvPr userDrawn="1"/>
            </p:nvSpPr>
            <p:spPr bwMode="auto">
              <a:xfrm>
                <a:off x="361" y="2257"/>
                <a:ext cx="363" cy="40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3" name="Rectangle 7"/>
              <p:cNvSpPr>
                <a:spLocks noChangeArrowheads="1"/>
              </p:cNvSpPr>
              <p:nvPr userDrawn="1"/>
            </p:nvSpPr>
            <p:spPr bwMode="auto">
              <a:xfrm>
                <a:off x="1081" y="1065"/>
                <a:ext cx="362" cy="405"/>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4" name="Rectangle 8"/>
              <p:cNvSpPr>
                <a:spLocks noChangeArrowheads="1"/>
              </p:cNvSpPr>
              <p:nvPr userDrawn="1"/>
            </p:nvSpPr>
            <p:spPr bwMode="auto">
              <a:xfrm>
                <a:off x="1437" y="672"/>
                <a:ext cx="369" cy="400"/>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5" name="Rectangle 9"/>
              <p:cNvSpPr>
                <a:spLocks noChangeArrowheads="1"/>
              </p:cNvSpPr>
              <p:nvPr userDrawn="1"/>
            </p:nvSpPr>
            <p:spPr bwMode="auto">
              <a:xfrm>
                <a:off x="719" y="2257"/>
                <a:ext cx="368" cy="40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6" name="Rectangle 10"/>
              <p:cNvSpPr>
                <a:spLocks noChangeArrowheads="1"/>
              </p:cNvSpPr>
              <p:nvPr userDrawn="1"/>
            </p:nvSpPr>
            <p:spPr bwMode="auto">
              <a:xfrm>
                <a:off x="1437" y="1065"/>
                <a:ext cx="369" cy="405"/>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7" name="Rectangle 11"/>
              <p:cNvSpPr>
                <a:spLocks noChangeArrowheads="1"/>
              </p:cNvSpPr>
              <p:nvPr userDrawn="1"/>
            </p:nvSpPr>
            <p:spPr bwMode="auto">
              <a:xfrm>
                <a:off x="719" y="1464"/>
                <a:ext cx="368" cy="399"/>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8" name="Rectangle 12"/>
              <p:cNvSpPr>
                <a:spLocks noChangeArrowheads="1"/>
              </p:cNvSpPr>
              <p:nvPr userDrawn="1"/>
            </p:nvSpPr>
            <p:spPr bwMode="auto">
              <a:xfrm>
                <a:off x="0" y="1464"/>
                <a:ext cx="367" cy="39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89" name="Rectangle 13"/>
              <p:cNvSpPr>
                <a:spLocks noChangeArrowheads="1"/>
              </p:cNvSpPr>
              <p:nvPr userDrawn="1"/>
            </p:nvSpPr>
            <p:spPr bwMode="auto">
              <a:xfrm>
                <a:off x="1081" y="1464"/>
                <a:ext cx="362" cy="3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90" name="Rectangle 14"/>
              <p:cNvSpPr>
                <a:spLocks noChangeArrowheads="1"/>
              </p:cNvSpPr>
              <p:nvPr userDrawn="1"/>
            </p:nvSpPr>
            <p:spPr bwMode="auto">
              <a:xfrm>
                <a:off x="361" y="1857"/>
                <a:ext cx="363" cy="406"/>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9391" name="Rectangle 15"/>
              <p:cNvSpPr>
                <a:spLocks noChangeArrowheads="1"/>
              </p:cNvSpPr>
              <p:nvPr userDrawn="1"/>
            </p:nvSpPr>
            <p:spPr bwMode="auto">
              <a:xfrm>
                <a:off x="719" y="1857"/>
                <a:ext cx="368" cy="40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grpSp>
      </p:grpSp>
      <p:sp>
        <p:nvSpPr>
          <p:cNvPr id="229392" name="Rectangle 16"/>
          <p:cNvSpPr>
            <a:spLocks noGrp="1" noChangeArrowheads="1"/>
          </p:cNvSpPr>
          <p:nvPr>
            <p:ph type="dt" sz="half" idx="2"/>
          </p:nvPr>
        </p:nvSpPr>
        <p:spPr>
          <a:xfrm>
            <a:off x="457200" y="6248400"/>
            <a:ext cx="2133600" cy="457200"/>
          </a:xfrm>
        </p:spPr>
        <p:txBody>
          <a:bodyPr/>
          <a:lstStyle>
            <a:lvl1pPr>
              <a:defRPr/>
            </a:lvl1pPr>
          </a:lstStyle>
          <a:p>
            <a:endParaRPr lang="ru-RU" altLang="ru-RU">
              <a:solidFill>
                <a:srgbClr val="000000"/>
              </a:solidFill>
            </a:endParaRPr>
          </a:p>
        </p:txBody>
      </p:sp>
      <p:sp>
        <p:nvSpPr>
          <p:cNvPr id="229393" name="Rectangle 17"/>
          <p:cNvSpPr>
            <a:spLocks noGrp="1" noChangeArrowheads="1"/>
          </p:cNvSpPr>
          <p:nvPr>
            <p:ph type="ftr" sz="quarter" idx="3"/>
          </p:nvPr>
        </p:nvSpPr>
        <p:spPr/>
        <p:txBody>
          <a:bodyPr/>
          <a:lstStyle>
            <a:lvl1pPr>
              <a:defRPr/>
            </a:lvl1pPr>
          </a:lstStyle>
          <a:p>
            <a:endParaRPr lang="ru-RU" altLang="ru-RU">
              <a:solidFill>
                <a:srgbClr val="000000"/>
              </a:solidFill>
            </a:endParaRPr>
          </a:p>
        </p:txBody>
      </p:sp>
      <p:sp>
        <p:nvSpPr>
          <p:cNvPr id="229394" name="Rectangle 18"/>
          <p:cNvSpPr>
            <a:spLocks noGrp="1" noChangeArrowheads="1"/>
          </p:cNvSpPr>
          <p:nvPr>
            <p:ph type="sldNum" sz="quarter" idx="4"/>
          </p:nvPr>
        </p:nvSpPr>
        <p:spPr/>
        <p:txBody>
          <a:bodyPr/>
          <a:lstStyle>
            <a:lvl1pPr>
              <a:defRPr/>
            </a:lvl1pPr>
          </a:lstStyle>
          <a:p>
            <a:fld id="{98E5B7DA-6CAC-4344-8B14-FAD85D5B9A9B}" type="slidenum">
              <a:rPr lang="ru-RU" altLang="ru-RU">
                <a:solidFill>
                  <a:srgbClr val="000000"/>
                </a:solidFill>
              </a:rPr>
              <a:pPr/>
              <a:t>‹#›</a:t>
            </a:fld>
            <a:endParaRPr lang="ru-RU" altLang="ru-RU">
              <a:solidFill>
                <a:srgbClr val="000000"/>
              </a:solidFill>
            </a:endParaRPr>
          </a:p>
        </p:txBody>
      </p:sp>
      <p:sp>
        <p:nvSpPr>
          <p:cNvPr id="229395" name="Rectangle 19"/>
          <p:cNvSpPr>
            <a:spLocks noGrp="1" noChangeArrowheads="1"/>
          </p:cNvSpPr>
          <p:nvPr>
            <p:ph type="ctrTitle"/>
          </p:nvPr>
        </p:nvSpPr>
        <p:spPr>
          <a:xfrm>
            <a:off x="2971800" y="1828800"/>
            <a:ext cx="6019800" cy="2209800"/>
          </a:xfrm>
        </p:spPr>
        <p:txBody>
          <a:bodyPr/>
          <a:lstStyle>
            <a:lvl1pPr>
              <a:defRPr sz="5000">
                <a:solidFill>
                  <a:srgbClr val="FFFFFF"/>
                </a:solidFill>
              </a:defRPr>
            </a:lvl1pPr>
          </a:lstStyle>
          <a:p>
            <a:pPr lvl="0"/>
            <a:r>
              <a:rPr lang="ru-RU" altLang="ru-RU" noProof="0" smtClean="0"/>
              <a:t>Образец заголовка</a:t>
            </a:r>
          </a:p>
        </p:txBody>
      </p:sp>
      <p:sp>
        <p:nvSpPr>
          <p:cNvPr id="229396" name="Rectangle 20"/>
          <p:cNvSpPr>
            <a:spLocks noGrp="1" noChangeArrowheads="1"/>
          </p:cNvSpPr>
          <p:nvPr>
            <p:ph type="subTitle" idx="1"/>
          </p:nvPr>
        </p:nvSpPr>
        <p:spPr>
          <a:xfrm>
            <a:off x="2971800" y="4267200"/>
            <a:ext cx="6019800" cy="1752600"/>
          </a:xfrm>
        </p:spPr>
        <p:txBody>
          <a:bodyPr/>
          <a:lstStyle>
            <a:lvl1pPr marL="0" indent="0">
              <a:buFont typeface="Wingdings" pitchFamily="2" charset="2"/>
              <a:buNone/>
              <a:defRPr sz="3400"/>
            </a:lvl1pPr>
          </a:lstStyle>
          <a:p>
            <a:pPr lvl="0"/>
            <a:r>
              <a:rPr lang="ru-RU" altLang="ru-RU" noProof="0" smtClean="0"/>
              <a:t>Образец подзаголовка</a:t>
            </a:r>
          </a:p>
        </p:txBody>
      </p:sp>
    </p:spTree>
    <p:extLst>
      <p:ext uri="{BB962C8B-B14F-4D97-AF65-F5344CB8AC3E}">
        <p14:creationId xmlns:p14="http://schemas.microsoft.com/office/powerpoint/2010/main" val="55283159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Нижний колонтитул 3"/>
          <p:cNvSpPr>
            <a:spLocks noGrp="1"/>
          </p:cNvSpPr>
          <p:nvPr>
            <p:ph type="ftr" sz="quarter" idx="10"/>
          </p:nvPr>
        </p:nvSpPr>
        <p:spPr/>
        <p:txBody>
          <a:bodyPr/>
          <a:lstStyle>
            <a:lvl1pPr>
              <a:defRPr/>
            </a:lvl1pPr>
          </a:lstStyle>
          <a:p>
            <a:endParaRPr lang="ru-RU" altLang="ru-RU">
              <a:solidFill>
                <a:srgbClr val="000000"/>
              </a:solidFill>
            </a:endParaRPr>
          </a:p>
        </p:txBody>
      </p:sp>
      <p:sp>
        <p:nvSpPr>
          <p:cNvPr id="5" name="Номер слайда 4"/>
          <p:cNvSpPr>
            <a:spLocks noGrp="1"/>
          </p:cNvSpPr>
          <p:nvPr>
            <p:ph type="sldNum" sz="quarter" idx="11"/>
          </p:nvPr>
        </p:nvSpPr>
        <p:spPr/>
        <p:txBody>
          <a:bodyPr/>
          <a:lstStyle>
            <a:lvl1pPr>
              <a:defRPr/>
            </a:lvl1pPr>
          </a:lstStyle>
          <a:p>
            <a:fld id="{69774AE9-C57F-44B7-9B81-95431C09B76B}" type="slidenum">
              <a:rPr lang="ru-RU" altLang="ru-RU">
                <a:solidFill>
                  <a:srgbClr val="000000"/>
                </a:solidFill>
              </a:rPr>
              <a:pPr/>
              <a:t>‹#›</a:t>
            </a:fld>
            <a:endParaRPr lang="ru-RU" altLang="ru-RU">
              <a:solidFill>
                <a:srgbClr val="000000"/>
              </a:solidFill>
            </a:endParaRPr>
          </a:p>
        </p:txBody>
      </p:sp>
      <p:sp>
        <p:nvSpPr>
          <p:cNvPr id="6" name="Дата 5"/>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31551888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smtClean="0"/>
              <a:t>Образец текста</a:t>
            </a:r>
          </a:p>
        </p:txBody>
      </p:sp>
      <p:sp>
        <p:nvSpPr>
          <p:cNvPr id="4" name="Нижний колонтитул 3"/>
          <p:cNvSpPr>
            <a:spLocks noGrp="1"/>
          </p:cNvSpPr>
          <p:nvPr>
            <p:ph type="ftr" sz="quarter" idx="10"/>
          </p:nvPr>
        </p:nvSpPr>
        <p:spPr/>
        <p:txBody>
          <a:bodyPr/>
          <a:lstStyle>
            <a:lvl1pPr>
              <a:defRPr/>
            </a:lvl1pPr>
          </a:lstStyle>
          <a:p>
            <a:endParaRPr lang="ru-RU" altLang="ru-RU">
              <a:solidFill>
                <a:srgbClr val="000000"/>
              </a:solidFill>
            </a:endParaRPr>
          </a:p>
        </p:txBody>
      </p:sp>
      <p:sp>
        <p:nvSpPr>
          <p:cNvPr id="5" name="Номер слайда 4"/>
          <p:cNvSpPr>
            <a:spLocks noGrp="1"/>
          </p:cNvSpPr>
          <p:nvPr>
            <p:ph type="sldNum" sz="quarter" idx="11"/>
          </p:nvPr>
        </p:nvSpPr>
        <p:spPr/>
        <p:txBody>
          <a:bodyPr/>
          <a:lstStyle>
            <a:lvl1pPr>
              <a:defRPr/>
            </a:lvl1pPr>
          </a:lstStyle>
          <a:p>
            <a:fld id="{D3A30BBD-2BAE-4B38-9036-EFF21C1A1822}" type="slidenum">
              <a:rPr lang="ru-RU" altLang="ru-RU">
                <a:solidFill>
                  <a:srgbClr val="000000"/>
                </a:solidFill>
              </a:rPr>
              <a:pPr/>
              <a:t>‹#›</a:t>
            </a:fld>
            <a:endParaRPr lang="ru-RU" altLang="ru-RU">
              <a:solidFill>
                <a:srgbClr val="000000"/>
              </a:solidFill>
            </a:endParaRPr>
          </a:p>
        </p:txBody>
      </p:sp>
      <p:sp>
        <p:nvSpPr>
          <p:cNvPr id="6" name="Дата 5"/>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350069702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Объект 2"/>
          <p:cNvSpPr>
            <a:spLocks noGrp="1"/>
          </p:cNvSpPr>
          <p:nvPr>
            <p:ph sz="half" idx="1"/>
          </p:nvPr>
        </p:nvSpPr>
        <p:spPr>
          <a:xfrm>
            <a:off x="457200" y="1981200"/>
            <a:ext cx="40386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981200"/>
            <a:ext cx="4038600" cy="3886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Нижний колонтитул 4"/>
          <p:cNvSpPr>
            <a:spLocks noGrp="1"/>
          </p:cNvSpPr>
          <p:nvPr>
            <p:ph type="ftr" sz="quarter" idx="10"/>
          </p:nvPr>
        </p:nvSpPr>
        <p:spPr/>
        <p:txBody>
          <a:bodyPr/>
          <a:lstStyle>
            <a:lvl1pPr>
              <a:defRPr/>
            </a:lvl1pPr>
          </a:lstStyle>
          <a:p>
            <a:endParaRPr lang="ru-RU" altLang="ru-RU">
              <a:solidFill>
                <a:srgbClr val="000000"/>
              </a:solidFill>
            </a:endParaRPr>
          </a:p>
        </p:txBody>
      </p:sp>
      <p:sp>
        <p:nvSpPr>
          <p:cNvPr id="6" name="Номер слайда 5"/>
          <p:cNvSpPr>
            <a:spLocks noGrp="1"/>
          </p:cNvSpPr>
          <p:nvPr>
            <p:ph type="sldNum" sz="quarter" idx="11"/>
          </p:nvPr>
        </p:nvSpPr>
        <p:spPr/>
        <p:txBody>
          <a:bodyPr/>
          <a:lstStyle>
            <a:lvl1pPr>
              <a:defRPr/>
            </a:lvl1pPr>
          </a:lstStyle>
          <a:p>
            <a:fld id="{72782EC4-7041-43FC-AD26-828D4F72CC32}" type="slidenum">
              <a:rPr lang="ru-RU" altLang="ru-RU">
                <a:solidFill>
                  <a:srgbClr val="000000"/>
                </a:solidFill>
              </a:rPr>
              <a:pPr/>
              <a:t>‹#›</a:t>
            </a:fld>
            <a:endParaRPr lang="ru-RU" altLang="ru-RU">
              <a:solidFill>
                <a:srgbClr val="000000"/>
              </a:solidFill>
            </a:endParaRPr>
          </a:p>
        </p:txBody>
      </p:sp>
      <p:sp>
        <p:nvSpPr>
          <p:cNvPr id="7" name="Дата 6"/>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1109126975"/>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Объект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Объект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Нижний колонтитул 6"/>
          <p:cNvSpPr>
            <a:spLocks noGrp="1"/>
          </p:cNvSpPr>
          <p:nvPr>
            <p:ph type="ftr" sz="quarter" idx="10"/>
          </p:nvPr>
        </p:nvSpPr>
        <p:spPr/>
        <p:txBody>
          <a:bodyPr/>
          <a:lstStyle>
            <a:lvl1pPr>
              <a:defRPr/>
            </a:lvl1pPr>
          </a:lstStyle>
          <a:p>
            <a:endParaRPr lang="ru-RU" altLang="ru-RU">
              <a:solidFill>
                <a:srgbClr val="000000"/>
              </a:solidFill>
            </a:endParaRPr>
          </a:p>
        </p:txBody>
      </p:sp>
      <p:sp>
        <p:nvSpPr>
          <p:cNvPr id="8" name="Номер слайда 7"/>
          <p:cNvSpPr>
            <a:spLocks noGrp="1"/>
          </p:cNvSpPr>
          <p:nvPr>
            <p:ph type="sldNum" sz="quarter" idx="11"/>
          </p:nvPr>
        </p:nvSpPr>
        <p:spPr/>
        <p:txBody>
          <a:bodyPr/>
          <a:lstStyle>
            <a:lvl1pPr>
              <a:defRPr/>
            </a:lvl1pPr>
          </a:lstStyle>
          <a:p>
            <a:fld id="{CA1D8CFB-4619-4859-B1E8-5F402F08A8E5}" type="slidenum">
              <a:rPr lang="ru-RU" altLang="ru-RU">
                <a:solidFill>
                  <a:srgbClr val="000000"/>
                </a:solidFill>
              </a:rPr>
              <a:pPr/>
              <a:t>‹#›</a:t>
            </a:fld>
            <a:endParaRPr lang="ru-RU" altLang="ru-RU">
              <a:solidFill>
                <a:srgbClr val="000000"/>
              </a:solidFill>
            </a:endParaRPr>
          </a:p>
        </p:txBody>
      </p:sp>
      <p:sp>
        <p:nvSpPr>
          <p:cNvPr id="9" name="Дата 8"/>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17674711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ru-RU" smtClean="0"/>
              <a:t>Образец заголовка</a:t>
            </a:r>
            <a:endParaRPr lang="en-US"/>
          </a:p>
        </p:txBody>
      </p:sp>
      <p:sp>
        <p:nvSpPr>
          <p:cNvPr id="3" name="Text Placeholder 2"/>
          <p:cNvSpPr>
            <a:spLocks noGrp="1"/>
          </p:cNvSpPr>
          <p:nvPr>
            <p:ph type="body" idx="1"/>
          </p:nvPr>
        </p:nvSpPr>
        <p:spPr>
          <a:xfrm>
            <a:off x="676656" y="2678114"/>
            <a:ext cx="3822192" cy="639762"/>
          </a:xfrm>
        </p:spPr>
        <p:txBody>
          <a:bodyPr anchor="ctr"/>
          <a:lstStyle>
            <a:lvl1pPr marL="0" indent="0" algn="ctr">
              <a:buNone/>
              <a:defRPr sz="2400" b="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Content Placeholder 3"/>
          <p:cNvSpPr>
            <a:spLocks noGrp="1"/>
          </p:cNvSpPr>
          <p:nvPr>
            <p:ph sz="half" idx="2"/>
          </p:nvPr>
        </p:nvSpPr>
        <p:spPr>
          <a:xfrm>
            <a:off x="677332" y="3429000"/>
            <a:ext cx="3820055"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5" name="Text Placeholder 4"/>
          <p:cNvSpPr>
            <a:spLocks noGrp="1"/>
          </p:cNvSpPr>
          <p:nvPr>
            <p:ph type="body" sz="quarter" idx="3"/>
          </p:nvPr>
        </p:nvSpPr>
        <p:spPr>
          <a:xfrm>
            <a:off x="4648200" y="2678113"/>
            <a:ext cx="3822192" cy="639762"/>
          </a:xfrm>
        </p:spPr>
        <p:txBody>
          <a:bodyPr anchor="ctr"/>
          <a:lstStyle>
            <a:lvl1pPr marL="0" indent="0" algn="ctr">
              <a:buNone/>
              <a:defRPr sz="2400" b="0" i="0">
                <a:solidFill>
                  <a:schemeClr val="tx2"/>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Content Placeholder 5"/>
          <p:cNvSpPr>
            <a:spLocks noGrp="1"/>
          </p:cNvSpPr>
          <p:nvPr>
            <p:ph sz="quarter" idx="4"/>
          </p:nvPr>
        </p:nvSpPr>
        <p:spPr>
          <a:xfrm>
            <a:off x="4645025" y="3429000"/>
            <a:ext cx="3822192" cy="2697163"/>
          </a:xfrm>
        </p:spPr>
        <p:txBody>
          <a:bodyPr/>
          <a:lstStyle>
            <a:lvl1pPr>
              <a:defRPr sz="2000"/>
            </a:lvl1pPr>
            <a:lvl2pPr>
              <a:defRPr sz="1800"/>
            </a:lvl2pPr>
            <a:lvl3pPr>
              <a:defRPr sz="1600"/>
            </a:lvl3pPr>
            <a:lvl4pPr>
              <a:defRPr sz="1400"/>
            </a:lvl4pPr>
            <a:lvl5pPr>
              <a:defRPr sz="14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
        <p:nvSpPr>
          <p:cNvPr id="7" name="Date Placeholder 6"/>
          <p:cNvSpPr>
            <a:spLocks noGrp="1"/>
          </p:cNvSpPr>
          <p:nvPr>
            <p:ph type="dt" sz="half" idx="10"/>
          </p:nvPr>
        </p:nvSpPr>
        <p:spPr/>
        <p:txBody>
          <a:bodyPr/>
          <a:lstStyle/>
          <a:p>
            <a:pPr>
              <a:defRPr/>
            </a:pPr>
            <a:endParaRPr lang="ru-RU">
              <a:solidFill>
                <a:srgbClr val="000000"/>
              </a:solidFill>
            </a:endParaRPr>
          </a:p>
        </p:txBody>
      </p:sp>
      <p:sp>
        <p:nvSpPr>
          <p:cNvPr id="8" name="Footer Placeholder 7"/>
          <p:cNvSpPr>
            <a:spLocks noGrp="1"/>
          </p:cNvSpPr>
          <p:nvPr>
            <p:ph type="ftr" sz="quarter" idx="11"/>
          </p:nvPr>
        </p:nvSpPr>
        <p:spPr/>
        <p:txBody>
          <a:bodyPr/>
          <a:lstStyle/>
          <a:p>
            <a:pPr>
              <a:defRPr/>
            </a:pPr>
            <a:endParaRPr lang="ru-RU">
              <a:solidFill>
                <a:srgbClr val="000000"/>
              </a:solidFill>
            </a:endParaRPr>
          </a:p>
        </p:txBody>
      </p:sp>
      <p:sp>
        <p:nvSpPr>
          <p:cNvPr id="9" name="Slide Number Placeholder 8"/>
          <p:cNvSpPr>
            <a:spLocks noGrp="1"/>
          </p:cNvSpPr>
          <p:nvPr>
            <p:ph type="sldNum" sz="quarter" idx="12"/>
          </p:nvPr>
        </p:nvSpPr>
        <p:spPr/>
        <p:txBody>
          <a:bodyPr/>
          <a:lstStyle/>
          <a:p>
            <a:pPr>
              <a:defRPr/>
            </a:pPr>
            <a:fld id="{C861C3DA-FCFB-433C-A479-5797EB6F6573}"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Нижний колонтитул 2"/>
          <p:cNvSpPr>
            <a:spLocks noGrp="1"/>
          </p:cNvSpPr>
          <p:nvPr>
            <p:ph type="ftr" sz="quarter" idx="10"/>
          </p:nvPr>
        </p:nvSpPr>
        <p:spPr/>
        <p:txBody>
          <a:bodyPr/>
          <a:lstStyle>
            <a:lvl1pPr>
              <a:defRPr/>
            </a:lvl1pPr>
          </a:lstStyle>
          <a:p>
            <a:endParaRPr lang="ru-RU" altLang="ru-RU">
              <a:solidFill>
                <a:srgbClr val="000000"/>
              </a:solidFill>
            </a:endParaRPr>
          </a:p>
        </p:txBody>
      </p:sp>
      <p:sp>
        <p:nvSpPr>
          <p:cNvPr id="4" name="Номер слайда 3"/>
          <p:cNvSpPr>
            <a:spLocks noGrp="1"/>
          </p:cNvSpPr>
          <p:nvPr>
            <p:ph type="sldNum" sz="quarter" idx="11"/>
          </p:nvPr>
        </p:nvSpPr>
        <p:spPr/>
        <p:txBody>
          <a:bodyPr/>
          <a:lstStyle>
            <a:lvl1pPr>
              <a:defRPr/>
            </a:lvl1pPr>
          </a:lstStyle>
          <a:p>
            <a:fld id="{900BF3E9-F7CF-4EAF-8DDA-CC438720E0A9}" type="slidenum">
              <a:rPr lang="ru-RU" altLang="ru-RU">
                <a:solidFill>
                  <a:srgbClr val="000000"/>
                </a:solidFill>
              </a:rPr>
              <a:pPr/>
              <a:t>‹#›</a:t>
            </a:fld>
            <a:endParaRPr lang="ru-RU" altLang="ru-RU">
              <a:solidFill>
                <a:srgbClr val="000000"/>
              </a:solidFill>
            </a:endParaRPr>
          </a:p>
        </p:txBody>
      </p:sp>
      <p:sp>
        <p:nvSpPr>
          <p:cNvPr id="5" name="Дата 4"/>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168916716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Нижний колонтитул 1"/>
          <p:cNvSpPr>
            <a:spLocks noGrp="1"/>
          </p:cNvSpPr>
          <p:nvPr>
            <p:ph type="ftr" sz="quarter" idx="10"/>
          </p:nvPr>
        </p:nvSpPr>
        <p:spPr/>
        <p:txBody>
          <a:bodyPr/>
          <a:lstStyle>
            <a:lvl1pPr>
              <a:defRPr/>
            </a:lvl1pPr>
          </a:lstStyle>
          <a:p>
            <a:endParaRPr lang="ru-RU" altLang="ru-RU">
              <a:solidFill>
                <a:srgbClr val="000000"/>
              </a:solidFill>
            </a:endParaRPr>
          </a:p>
        </p:txBody>
      </p:sp>
      <p:sp>
        <p:nvSpPr>
          <p:cNvPr id="3" name="Номер слайда 2"/>
          <p:cNvSpPr>
            <a:spLocks noGrp="1"/>
          </p:cNvSpPr>
          <p:nvPr>
            <p:ph type="sldNum" sz="quarter" idx="11"/>
          </p:nvPr>
        </p:nvSpPr>
        <p:spPr/>
        <p:txBody>
          <a:bodyPr/>
          <a:lstStyle>
            <a:lvl1pPr>
              <a:defRPr/>
            </a:lvl1pPr>
          </a:lstStyle>
          <a:p>
            <a:fld id="{C9D3D861-C8D1-4D5E-B035-2A52452AE371}" type="slidenum">
              <a:rPr lang="ru-RU" altLang="ru-RU">
                <a:solidFill>
                  <a:srgbClr val="000000"/>
                </a:solidFill>
              </a:rPr>
              <a:pPr/>
              <a:t>‹#›</a:t>
            </a:fld>
            <a:endParaRPr lang="ru-RU" altLang="ru-RU">
              <a:solidFill>
                <a:srgbClr val="000000"/>
              </a:solidFill>
            </a:endParaRPr>
          </a:p>
        </p:txBody>
      </p:sp>
      <p:sp>
        <p:nvSpPr>
          <p:cNvPr id="4" name="Дата 3"/>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290450890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Объект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Нижний колонтитул 4"/>
          <p:cNvSpPr>
            <a:spLocks noGrp="1"/>
          </p:cNvSpPr>
          <p:nvPr>
            <p:ph type="ftr" sz="quarter" idx="10"/>
          </p:nvPr>
        </p:nvSpPr>
        <p:spPr/>
        <p:txBody>
          <a:bodyPr/>
          <a:lstStyle>
            <a:lvl1pPr>
              <a:defRPr/>
            </a:lvl1pPr>
          </a:lstStyle>
          <a:p>
            <a:endParaRPr lang="ru-RU" altLang="ru-RU">
              <a:solidFill>
                <a:srgbClr val="000000"/>
              </a:solidFill>
            </a:endParaRPr>
          </a:p>
        </p:txBody>
      </p:sp>
      <p:sp>
        <p:nvSpPr>
          <p:cNvPr id="6" name="Номер слайда 5"/>
          <p:cNvSpPr>
            <a:spLocks noGrp="1"/>
          </p:cNvSpPr>
          <p:nvPr>
            <p:ph type="sldNum" sz="quarter" idx="11"/>
          </p:nvPr>
        </p:nvSpPr>
        <p:spPr/>
        <p:txBody>
          <a:bodyPr/>
          <a:lstStyle>
            <a:lvl1pPr>
              <a:defRPr/>
            </a:lvl1pPr>
          </a:lstStyle>
          <a:p>
            <a:fld id="{27FFD178-9D67-4ECA-A9BA-7A536563E7B1}" type="slidenum">
              <a:rPr lang="ru-RU" altLang="ru-RU">
                <a:solidFill>
                  <a:srgbClr val="000000"/>
                </a:solidFill>
              </a:rPr>
              <a:pPr/>
              <a:t>‹#›</a:t>
            </a:fld>
            <a:endParaRPr lang="ru-RU" altLang="ru-RU">
              <a:solidFill>
                <a:srgbClr val="000000"/>
              </a:solidFill>
            </a:endParaRPr>
          </a:p>
        </p:txBody>
      </p:sp>
      <p:sp>
        <p:nvSpPr>
          <p:cNvPr id="7" name="Дата 6"/>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7733021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ru-RU"/>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Нижний колонтитул 4"/>
          <p:cNvSpPr>
            <a:spLocks noGrp="1"/>
          </p:cNvSpPr>
          <p:nvPr>
            <p:ph type="ftr" sz="quarter" idx="10"/>
          </p:nvPr>
        </p:nvSpPr>
        <p:spPr/>
        <p:txBody>
          <a:bodyPr/>
          <a:lstStyle>
            <a:lvl1pPr>
              <a:defRPr/>
            </a:lvl1pPr>
          </a:lstStyle>
          <a:p>
            <a:endParaRPr lang="ru-RU" altLang="ru-RU">
              <a:solidFill>
                <a:srgbClr val="000000"/>
              </a:solidFill>
            </a:endParaRPr>
          </a:p>
        </p:txBody>
      </p:sp>
      <p:sp>
        <p:nvSpPr>
          <p:cNvPr id="6" name="Номер слайда 5"/>
          <p:cNvSpPr>
            <a:spLocks noGrp="1"/>
          </p:cNvSpPr>
          <p:nvPr>
            <p:ph type="sldNum" sz="quarter" idx="11"/>
          </p:nvPr>
        </p:nvSpPr>
        <p:spPr/>
        <p:txBody>
          <a:bodyPr/>
          <a:lstStyle>
            <a:lvl1pPr>
              <a:defRPr/>
            </a:lvl1pPr>
          </a:lstStyle>
          <a:p>
            <a:fld id="{7395EF09-2344-41F6-A323-89F4EAA3A637}" type="slidenum">
              <a:rPr lang="ru-RU" altLang="ru-RU">
                <a:solidFill>
                  <a:srgbClr val="000000"/>
                </a:solidFill>
              </a:rPr>
              <a:pPr/>
              <a:t>‹#›</a:t>
            </a:fld>
            <a:endParaRPr lang="ru-RU" altLang="ru-RU">
              <a:solidFill>
                <a:srgbClr val="000000"/>
              </a:solidFill>
            </a:endParaRPr>
          </a:p>
        </p:txBody>
      </p:sp>
      <p:sp>
        <p:nvSpPr>
          <p:cNvPr id="7" name="Дата 6"/>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270322475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Нижний колонтитул 3"/>
          <p:cNvSpPr>
            <a:spLocks noGrp="1"/>
          </p:cNvSpPr>
          <p:nvPr>
            <p:ph type="ftr" sz="quarter" idx="10"/>
          </p:nvPr>
        </p:nvSpPr>
        <p:spPr/>
        <p:txBody>
          <a:bodyPr/>
          <a:lstStyle>
            <a:lvl1pPr>
              <a:defRPr/>
            </a:lvl1pPr>
          </a:lstStyle>
          <a:p>
            <a:endParaRPr lang="ru-RU" altLang="ru-RU">
              <a:solidFill>
                <a:srgbClr val="000000"/>
              </a:solidFill>
            </a:endParaRPr>
          </a:p>
        </p:txBody>
      </p:sp>
      <p:sp>
        <p:nvSpPr>
          <p:cNvPr id="5" name="Номер слайда 4"/>
          <p:cNvSpPr>
            <a:spLocks noGrp="1"/>
          </p:cNvSpPr>
          <p:nvPr>
            <p:ph type="sldNum" sz="quarter" idx="11"/>
          </p:nvPr>
        </p:nvSpPr>
        <p:spPr/>
        <p:txBody>
          <a:bodyPr/>
          <a:lstStyle>
            <a:lvl1pPr>
              <a:defRPr/>
            </a:lvl1pPr>
          </a:lstStyle>
          <a:p>
            <a:fld id="{3AC5FF1F-4B85-46C1-9F2D-B87794448C69}" type="slidenum">
              <a:rPr lang="ru-RU" altLang="ru-RU">
                <a:solidFill>
                  <a:srgbClr val="000000"/>
                </a:solidFill>
              </a:rPr>
              <a:pPr/>
              <a:t>‹#›</a:t>
            </a:fld>
            <a:endParaRPr lang="ru-RU" altLang="ru-RU">
              <a:solidFill>
                <a:srgbClr val="000000"/>
              </a:solidFill>
            </a:endParaRPr>
          </a:p>
        </p:txBody>
      </p:sp>
      <p:sp>
        <p:nvSpPr>
          <p:cNvPr id="6" name="Дата 5"/>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190053904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457200"/>
            <a:ext cx="2057400" cy="5410200"/>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457200"/>
            <a:ext cx="6019800" cy="5410200"/>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Нижний колонтитул 3"/>
          <p:cNvSpPr>
            <a:spLocks noGrp="1"/>
          </p:cNvSpPr>
          <p:nvPr>
            <p:ph type="ftr" sz="quarter" idx="10"/>
          </p:nvPr>
        </p:nvSpPr>
        <p:spPr/>
        <p:txBody>
          <a:bodyPr/>
          <a:lstStyle>
            <a:lvl1pPr>
              <a:defRPr/>
            </a:lvl1pPr>
          </a:lstStyle>
          <a:p>
            <a:endParaRPr lang="ru-RU" altLang="ru-RU">
              <a:solidFill>
                <a:srgbClr val="000000"/>
              </a:solidFill>
            </a:endParaRPr>
          </a:p>
        </p:txBody>
      </p:sp>
      <p:sp>
        <p:nvSpPr>
          <p:cNvPr id="5" name="Номер слайда 4"/>
          <p:cNvSpPr>
            <a:spLocks noGrp="1"/>
          </p:cNvSpPr>
          <p:nvPr>
            <p:ph type="sldNum" sz="quarter" idx="11"/>
          </p:nvPr>
        </p:nvSpPr>
        <p:spPr/>
        <p:txBody>
          <a:bodyPr/>
          <a:lstStyle>
            <a:lvl1pPr>
              <a:defRPr/>
            </a:lvl1pPr>
          </a:lstStyle>
          <a:p>
            <a:fld id="{9E95BF64-C489-40EB-ACAA-D25AC565BBA4}" type="slidenum">
              <a:rPr lang="ru-RU" altLang="ru-RU">
                <a:solidFill>
                  <a:srgbClr val="000000"/>
                </a:solidFill>
              </a:rPr>
              <a:pPr/>
              <a:t>‹#›</a:t>
            </a:fld>
            <a:endParaRPr lang="ru-RU" altLang="ru-RU">
              <a:solidFill>
                <a:srgbClr val="000000"/>
              </a:solidFill>
            </a:endParaRPr>
          </a:p>
        </p:txBody>
      </p:sp>
      <p:sp>
        <p:nvSpPr>
          <p:cNvPr id="6" name="Дата 5"/>
          <p:cNvSpPr>
            <a:spLocks noGrp="1"/>
          </p:cNvSpPr>
          <p:nvPr>
            <p:ph type="dt" sz="half" idx="12"/>
          </p:nvPr>
        </p:nvSpPr>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21065999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xAndObj" preserve="1">
  <p:cSld name="Заголовок, текст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457200"/>
            <a:ext cx="8229600" cy="1371600"/>
          </a:xfrm>
        </p:spPr>
        <p:txBody>
          <a:bodyPr/>
          <a:lstStyle/>
          <a:p>
            <a:r>
              <a:rPr lang="ru-RU" smtClean="0"/>
              <a:t>Образец заголовка</a:t>
            </a:r>
            <a:endParaRPr lang="ru-RU"/>
          </a:p>
        </p:txBody>
      </p:sp>
      <p:sp>
        <p:nvSpPr>
          <p:cNvPr id="3" name="Текст 2"/>
          <p:cNvSpPr>
            <a:spLocks noGrp="1"/>
          </p:cNvSpPr>
          <p:nvPr>
            <p:ph type="body" sz="half" idx="1"/>
          </p:nvPr>
        </p:nvSpPr>
        <p:spPr>
          <a:xfrm>
            <a:off x="457200" y="1981200"/>
            <a:ext cx="4038600" cy="38862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half" idx="2"/>
          </p:nvPr>
        </p:nvSpPr>
        <p:spPr>
          <a:xfrm>
            <a:off x="4648200" y="1981200"/>
            <a:ext cx="4038600" cy="38862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Нижний колонтитул 4"/>
          <p:cNvSpPr>
            <a:spLocks noGrp="1"/>
          </p:cNvSpPr>
          <p:nvPr>
            <p:ph type="ftr" sz="quarter" idx="10"/>
          </p:nvPr>
        </p:nvSpPr>
        <p:spPr>
          <a:xfrm>
            <a:off x="3124200" y="6248400"/>
            <a:ext cx="2895600" cy="457200"/>
          </a:xfrm>
        </p:spPr>
        <p:txBody>
          <a:bodyPr/>
          <a:lstStyle>
            <a:lvl1pPr>
              <a:defRPr/>
            </a:lvl1pPr>
          </a:lstStyle>
          <a:p>
            <a:endParaRPr lang="ru-RU" altLang="ru-RU">
              <a:solidFill>
                <a:srgbClr val="000000"/>
              </a:solidFill>
            </a:endParaRPr>
          </a:p>
        </p:txBody>
      </p:sp>
      <p:sp>
        <p:nvSpPr>
          <p:cNvPr id="6" name="Номер слайда 5"/>
          <p:cNvSpPr>
            <a:spLocks noGrp="1"/>
          </p:cNvSpPr>
          <p:nvPr>
            <p:ph type="sldNum" sz="quarter" idx="11"/>
          </p:nvPr>
        </p:nvSpPr>
        <p:spPr>
          <a:xfrm>
            <a:off x="6553200" y="6248400"/>
            <a:ext cx="2133600" cy="457200"/>
          </a:xfrm>
        </p:spPr>
        <p:txBody>
          <a:bodyPr/>
          <a:lstStyle>
            <a:lvl1pPr>
              <a:defRPr/>
            </a:lvl1pPr>
          </a:lstStyle>
          <a:p>
            <a:fld id="{E11EFEE3-0D0E-4855-80B5-27160B308479}" type="slidenum">
              <a:rPr lang="ru-RU" altLang="ru-RU">
                <a:solidFill>
                  <a:srgbClr val="000000"/>
                </a:solidFill>
              </a:rPr>
              <a:pPr/>
              <a:t>‹#›</a:t>
            </a:fld>
            <a:endParaRPr lang="ru-RU" altLang="ru-RU">
              <a:solidFill>
                <a:srgbClr val="000000"/>
              </a:solidFill>
            </a:endParaRPr>
          </a:p>
        </p:txBody>
      </p:sp>
      <p:sp>
        <p:nvSpPr>
          <p:cNvPr id="7" name="Дата 6"/>
          <p:cNvSpPr>
            <a:spLocks noGrp="1"/>
          </p:cNvSpPr>
          <p:nvPr>
            <p:ph type="dt" sz="half" idx="12"/>
          </p:nvPr>
        </p:nvSpPr>
        <p:spPr>
          <a:xfrm>
            <a:off x="457200" y="6245225"/>
            <a:ext cx="2133600" cy="476250"/>
          </a:xfrm>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208883567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xAndTwoObj" preserve="1">
  <p:cSld name="Заголовок, текст и 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457200"/>
            <a:ext cx="8229600" cy="1371600"/>
          </a:xfrm>
        </p:spPr>
        <p:txBody>
          <a:bodyPr/>
          <a:lstStyle/>
          <a:p>
            <a:r>
              <a:rPr lang="ru-RU" smtClean="0"/>
              <a:t>Образец заголовка</a:t>
            </a:r>
            <a:endParaRPr lang="ru-RU"/>
          </a:p>
        </p:txBody>
      </p:sp>
      <p:sp>
        <p:nvSpPr>
          <p:cNvPr id="3" name="Текст 2"/>
          <p:cNvSpPr>
            <a:spLocks noGrp="1"/>
          </p:cNvSpPr>
          <p:nvPr>
            <p:ph type="body" sz="half" idx="1"/>
          </p:nvPr>
        </p:nvSpPr>
        <p:spPr>
          <a:xfrm>
            <a:off x="457200" y="1981200"/>
            <a:ext cx="4038600" cy="38862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quarter" idx="2"/>
          </p:nvPr>
        </p:nvSpPr>
        <p:spPr>
          <a:xfrm>
            <a:off x="4648200" y="19812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Объект 4"/>
          <p:cNvSpPr>
            <a:spLocks noGrp="1"/>
          </p:cNvSpPr>
          <p:nvPr>
            <p:ph sz="quarter" idx="3"/>
          </p:nvPr>
        </p:nvSpPr>
        <p:spPr>
          <a:xfrm>
            <a:off x="4648200" y="40005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10"/>
          </p:nvPr>
        </p:nvSpPr>
        <p:spPr>
          <a:xfrm>
            <a:off x="3124200" y="6248400"/>
            <a:ext cx="2895600" cy="457200"/>
          </a:xfrm>
        </p:spPr>
        <p:txBody>
          <a:bodyPr/>
          <a:lstStyle>
            <a:lvl1pPr>
              <a:defRPr/>
            </a:lvl1pPr>
          </a:lstStyle>
          <a:p>
            <a:endParaRPr lang="ru-RU" altLang="ru-RU">
              <a:solidFill>
                <a:srgbClr val="000000"/>
              </a:solidFill>
            </a:endParaRPr>
          </a:p>
        </p:txBody>
      </p:sp>
      <p:sp>
        <p:nvSpPr>
          <p:cNvPr id="7" name="Номер слайда 6"/>
          <p:cNvSpPr>
            <a:spLocks noGrp="1"/>
          </p:cNvSpPr>
          <p:nvPr>
            <p:ph type="sldNum" sz="quarter" idx="11"/>
          </p:nvPr>
        </p:nvSpPr>
        <p:spPr>
          <a:xfrm>
            <a:off x="6553200" y="6248400"/>
            <a:ext cx="2133600" cy="457200"/>
          </a:xfrm>
        </p:spPr>
        <p:txBody>
          <a:bodyPr/>
          <a:lstStyle>
            <a:lvl1pPr>
              <a:defRPr/>
            </a:lvl1pPr>
          </a:lstStyle>
          <a:p>
            <a:fld id="{FC219635-4FEA-4177-BF08-EC679E75ED2C}" type="slidenum">
              <a:rPr lang="ru-RU" altLang="ru-RU">
                <a:solidFill>
                  <a:srgbClr val="000000"/>
                </a:solidFill>
              </a:rPr>
              <a:pPr/>
              <a:t>‹#›</a:t>
            </a:fld>
            <a:endParaRPr lang="ru-RU" altLang="ru-RU">
              <a:solidFill>
                <a:srgbClr val="000000"/>
              </a:solidFill>
            </a:endParaRPr>
          </a:p>
        </p:txBody>
      </p:sp>
      <p:sp>
        <p:nvSpPr>
          <p:cNvPr id="8" name="Дата 7"/>
          <p:cNvSpPr>
            <a:spLocks noGrp="1"/>
          </p:cNvSpPr>
          <p:nvPr>
            <p:ph type="dt" sz="half" idx="12"/>
          </p:nvPr>
        </p:nvSpPr>
        <p:spPr>
          <a:xfrm>
            <a:off x="457200" y="6245225"/>
            <a:ext cx="2133600" cy="476250"/>
          </a:xfrm>
        </p:spPr>
        <p:txBody>
          <a:bodyPr/>
          <a:lstStyle>
            <a:lvl1pPr>
              <a:defRPr/>
            </a:lvl1pPr>
          </a:lstStyle>
          <a:p>
            <a:endParaRPr lang="ru-RU" altLang="ru-RU">
              <a:solidFill>
                <a:srgbClr val="000000"/>
              </a:solidFill>
            </a:endParaRPr>
          </a:p>
        </p:txBody>
      </p:sp>
    </p:spTree>
    <p:extLst>
      <p:ext uri="{BB962C8B-B14F-4D97-AF65-F5344CB8AC3E}">
        <p14:creationId xmlns:p14="http://schemas.microsoft.com/office/powerpoint/2010/main" val="254161055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fourObj">
  <p:cSld name="Заголовок и четыре объекта">
    <p:spTree>
      <p:nvGrpSpPr>
        <p:cNvPr id="1" name=""/>
        <p:cNvGrpSpPr/>
        <p:nvPr/>
      </p:nvGrpSpPr>
      <p:grpSpPr>
        <a:xfrm>
          <a:off x="0" y="0"/>
          <a:ext cx="0" cy="0"/>
          <a:chOff x="0" y="0"/>
          <a:chExt cx="0" cy="0"/>
        </a:xfrm>
      </p:grpSpPr>
      <p:sp>
        <p:nvSpPr>
          <p:cNvPr id="2" name="Заголовок 1"/>
          <p:cNvSpPr>
            <a:spLocks noGrp="1"/>
          </p:cNvSpPr>
          <p:nvPr>
            <p:ph type="title" sz="quarter"/>
          </p:nvPr>
        </p:nvSpPr>
        <p:spPr>
          <a:xfrm>
            <a:off x="457200" y="457200"/>
            <a:ext cx="8229600" cy="1371600"/>
          </a:xfrm>
        </p:spPr>
        <p:txBody>
          <a:bodyPr/>
          <a:lstStyle/>
          <a:p>
            <a:r>
              <a:rPr lang="ru-RU" smtClean="0"/>
              <a:t>Образец заголовка</a:t>
            </a:r>
            <a:endParaRPr lang="ru-RU"/>
          </a:p>
        </p:txBody>
      </p:sp>
      <p:sp>
        <p:nvSpPr>
          <p:cNvPr id="3" name="Объект 2"/>
          <p:cNvSpPr>
            <a:spLocks noGrp="1"/>
          </p:cNvSpPr>
          <p:nvPr>
            <p:ph sz="quarter" idx="1"/>
          </p:nvPr>
        </p:nvSpPr>
        <p:spPr>
          <a:xfrm>
            <a:off x="457200" y="19812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quarter" idx="2"/>
          </p:nvPr>
        </p:nvSpPr>
        <p:spPr>
          <a:xfrm>
            <a:off x="4648200" y="19812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Объект 4"/>
          <p:cNvSpPr>
            <a:spLocks noGrp="1"/>
          </p:cNvSpPr>
          <p:nvPr>
            <p:ph sz="quarter" idx="3"/>
          </p:nvPr>
        </p:nvSpPr>
        <p:spPr>
          <a:xfrm>
            <a:off x="457200" y="40005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Объект 5"/>
          <p:cNvSpPr>
            <a:spLocks noGrp="1"/>
          </p:cNvSpPr>
          <p:nvPr>
            <p:ph sz="quarter" idx="4"/>
          </p:nvPr>
        </p:nvSpPr>
        <p:spPr>
          <a:xfrm>
            <a:off x="4648200" y="40005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Rectangle 2"/>
          <p:cNvSpPr>
            <a:spLocks noGrp="1" noChangeArrowheads="1"/>
          </p:cNvSpPr>
          <p:nvPr>
            <p:ph type="ftr" sz="quarter" idx="10"/>
          </p:nvPr>
        </p:nvSpPr>
        <p:spPr>
          <a:ln/>
        </p:spPr>
        <p:txBody>
          <a:bodyPr/>
          <a:lstStyle>
            <a:lvl1pPr>
              <a:defRPr/>
            </a:lvl1pPr>
          </a:lstStyle>
          <a:p>
            <a:pPr>
              <a:defRPr/>
            </a:pPr>
            <a:endParaRPr lang="ru-RU">
              <a:solidFill>
                <a:srgbClr val="000000"/>
              </a:solidFill>
            </a:endParaRPr>
          </a:p>
        </p:txBody>
      </p:sp>
      <p:sp>
        <p:nvSpPr>
          <p:cNvPr id="8" name="Rectangle 3"/>
          <p:cNvSpPr>
            <a:spLocks noGrp="1" noChangeArrowheads="1"/>
          </p:cNvSpPr>
          <p:nvPr>
            <p:ph type="sldNum" sz="quarter" idx="11"/>
          </p:nvPr>
        </p:nvSpPr>
        <p:spPr>
          <a:ln/>
        </p:spPr>
        <p:txBody>
          <a:bodyPr/>
          <a:lstStyle>
            <a:lvl1pPr>
              <a:defRPr/>
            </a:lvl1pPr>
          </a:lstStyle>
          <a:p>
            <a:pPr>
              <a:defRPr/>
            </a:pPr>
            <a:fld id="{ECA9542F-426D-4746-AE41-AD1129BAFD4F}" type="slidenum">
              <a:rPr lang="ru-RU">
                <a:solidFill>
                  <a:srgbClr val="000000"/>
                </a:solidFill>
              </a:rPr>
              <a:pPr>
                <a:defRPr/>
              </a:pPr>
              <a:t>‹#›</a:t>
            </a:fld>
            <a:endParaRPr lang="ru-RU">
              <a:solidFill>
                <a:srgbClr val="000000"/>
              </a:solidFill>
            </a:endParaRPr>
          </a:p>
        </p:txBody>
      </p:sp>
      <p:sp>
        <p:nvSpPr>
          <p:cNvPr id="9" name="Rectangle 16"/>
          <p:cNvSpPr>
            <a:spLocks noGrp="1" noChangeArrowheads="1"/>
          </p:cNvSpPr>
          <p:nvPr>
            <p:ph type="dt" sz="half" idx="12"/>
          </p:nvPr>
        </p:nvSpPr>
        <p:spPr>
          <a:ln/>
        </p:spPr>
        <p:txBody>
          <a:bodyPr/>
          <a:lstStyle>
            <a:lvl1pPr>
              <a:defRPr/>
            </a:lvl1pPr>
          </a:lstStyle>
          <a:p>
            <a:pPr>
              <a:defRPr/>
            </a:pPr>
            <a:endParaRPr lang="ru-RU">
              <a:solidFill>
                <a:srgbClr val="000000"/>
              </a:solidFill>
            </a:endParaRPr>
          </a:p>
        </p:txBody>
      </p:sp>
    </p:spTree>
    <p:extLst>
      <p:ext uri="{BB962C8B-B14F-4D97-AF65-F5344CB8AC3E}">
        <p14:creationId xmlns:p14="http://schemas.microsoft.com/office/powerpoint/2010/main" val="19102607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AndTwoObj">
  <p:cSld name="Заголовок, 1 большой объект и 2 маленьких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457200"/>
            <a:ext cx="8229600" cy="1371600"/>
          </a:xfrm>
        </p:spPr>
        <p:txBody>
          <a:bodyPr/>
          <a:lstStyle/>
          <a:p>
            <a:r>
              <a:rPr lang="ru-RU" smtClean="0"/>
              <a:t>Образец заголовка</a:t>
            </a:r>
            <a:endParaRPr lang="ru-RU"/>
          </a:p>
        </p:txBody>
      </p:sp>
      <p:sp>
        <p:nvSpPr>
          <p:cNvPr id="3" name="Объект 2"/>
          <p:cNvSpPr>
            <a:spLocks noGrp="1"/>
          </p:cNvSpPr>
          <p:nvPr>
            <p:ph sz="half" idx="1"/>
          </p:nvPr>
        </p:nvSpPr>
        <p:spPr>
          <a:xfrm>
            <a:off x="457200" y="1981200"/>
            <a:ext cx="4038600" cy="38862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Объект 3"/>
          <p:cNvSpPr>
            <a:spLocks noGrp="1"/>
          </p:cNvSpPr>
          <p:nvPr>
            <p:ph sz="quarter" idx="2"/>
          </p:nvPr>
        </p:nvSpPr>
        <p:spPr>
          <a:xfrm>
            <a:off x="4648200" y="19812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Объект 4"/>
          <p:cNvSpPr>
            <a:spLocks noGrp="1"/>
          </p:cNvSpPr>
          <p:nvPr>
            <p:ph sz="quarter" idx="3"/>
          </p:nvPr>
        </p:nvSpPr>
        <p:spPr>
          <a:xfrm>
            <a:off x="4648200" y="4000500"/>
            <a:ext cx="4038600" cy="18669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Rectangle 2"/>
          <p:cNvSpPr>
            <a:spLocks noGrp="1" noChangeArrowheads="1"/>
          </p:cNvSpPr>
          <p:nvPr>
            <p:ph type="ftr" sz="quarter" idx="10"/>
          </p:nvPr>
        </p:nvSpPr>
        <p:spPr>
          <a:ln/>
        </p:spPr>
        <p:txBody>
          <a:bodyPr/>
          <a:lstStyle>
            <a:lvl1pPr>
              <a:defRPr/>
            </a:lvl1pPr>
          </a:lstStyle>
          <a:p>
            <a:pPr>
              <a:defRPr/>
            </a:pPr>
            <a:endParaRPr lang="ru-RU">
              <a:solidFill>
                <a:srgbClr val="000000"/>
              </a:solidFill>
            </a:endParaRPr>
          </a:p>
        </p:txBody>
      </p:sp>
      <p:sp>
        <p:nvSpPr>
          <p:cNvPr id="7" name="Rectangle 3"/>
          <p:cNvSpPr>
            <a:spLocks noGrp="1" noChangeArrowheads="1"/>
          </p:cNvSpPr>
          <p:nvPr>
            <p:ph type="sldNum" sz="quarter" idx="11"/>
          </p:nvPr>
        </p:nvSpPr>
        <p:spPr>
          <a:ln/>
        </p:spPr>
        <p:txBody>
          <a:bodyPr/>
          <a:lstStyle>
            <a:lvl1pPr>
              <a:defRPr/>
            </a:lvl1pPr>
          </a:lstStyle>
          <a:p>
            <a:pPr>
              <a:defRPr/>
            </a:pPr>
            <a:fld id="{7995C6D8-E1CF-4753-843E-0CAB185A2476}" type="slidenum">
              <a:rPr lang="ru-RU">
                <a:solidFill>
                  <a:srgbClr val="000000"/>
                </a:solidFill>
              </a:rPr>
              <a:pPr>
                <a:defRPr/>
              </a:pPr>
              <a:t>‹#›</a:t>
            </a:fld>
            <a:endParaRPr lang="ru-RU">
              <a:solidFill>
                <a:srgbClr val="000000"/>
              </a:solidFill>
            </a:endParaRPr>
          </a:p>
        </p:txBody>
      </p:sp>
      <p:sp>
        <p:nvSpPr>
          <p:cNvPr id="8" name="Rectangle 16"/>
          <p:cNvSpPr>
            <a:spLocks noGrp="1" noChangeArrowheads="1"/>
          </p:cNvSpPr>
          <p:nvPr>
            <p:ph type="dt" sz="half" idx="12"/>
          </p:nvPr>
        </p:nvSpPr>
        <p:spPr>
          <a:ln/>
        </p:spPr>
        <p:txBody>
          <a:bodyPr/>
          <a:lstStyle>
            <a:lvl1pPr>
              <a:defRPr/>
            </a:lvl1pPr>
          </a:lstStyle>
          <a:p>
            <a:pPr>
              <a:defRPr/>
            </a:pPr>
            <a:endParaRPr lang="ru-RU">
              <a:solidFill>
                <a:srgbClr val="000000"/>
              </a:solidFill>
            </a:endParaRPr>
          </a:p>
        </p:txBody>
      </p:sp>
    </p:spTree>
    <p:extLst>
      <p:ext uri="{BB962C8B-B14F-4D97-AF65-F5344CB8AC3E}">
        <p14:creationId xmlns:p14="http://schemas.microsoft.com/office/powerpoint/2010/main" val="34367997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ru-RU" smtClean="0"/>
              <a:t>Образец заголовка</a:t>
            </a:r>
            <a:endParaRPr lang="en-US"/>
          </a:p>
        </p:txBody>
      </p:sp>
      <p:sp>
        <p:nvSpPr>
          <p:cNvPr id="3" name="Date Placeholder 2"/>
          <p:cNvSpPr>
            <a:spLocks noGrp="1"/>
          </p:cNvSpPr>
          <p:nvPr>
            <p:ph type="dt" sz="half" idx="10"/>
          </p:nvPr>
        </p:nvSpPr>
        <p:spPr/>
        <p:txBody>
          <a:bodyPr/>
          <a:lstStyle/>
          <a:p>
            <a:pPr>
              <a:defRPr/>
            </a:pPr>
            <a:endParaRPr lang="ru-RU">
              <a:solidFill>
                <a:srgbClr val="000000"/>
              </a:solidFill>
            </a:endParaRPr>
          </a:p>
        </p:txBody>
      </p:sp>
      <p:sp>
        <p:nvSpPr>
          <p:cNvPr id="4" name="Footer Placeholder 3"/>
          <p:cNvSpPr>
            <a:spLocks noGrp="1"/>
          </p:cNvSpPr>
          <p:nvPr>
            <p:ph type="ftr" sz="quarter" idx="11"/>
          </p:nvPr>
        </p:nvSpPr>
        <p:spPr/>
        <p:txBody>
          <a:bodyPr/>
          <a:lstStyle/>
          <a:p>
            <a:pPr>
              <a:defRPr/>
            </a:pPr>
            <a:endParaRPr lang="ru-RU">
              <a:solidFill>
                <a:srgbClr val="000000"/>
              </a:solidFill>
            </a:endParaRPr>
          </a:p>
        </p:txBody>
      </p:sp>
      <p:sp>
        <p:nvSpPr>
          <p:cNvPr id="5" name="Slide Number Placeholder 4"/>
          <p:cNvSpPr>
            <a:spLocks noGrp="1"/>
          </p:cNvSpPr>
          <p:nvPr>
            <p:ph type="sldNum" sz="quarter" idx="12"/>
          </p:nvPr>
        </p:nvSpPr>
        <p:spPr/>
        <p:txBody>
          <a:bodyPr/>
          <a:lstStyle/>
          <a:p>
            <a:pPr>
              <a:defRPr/>
            </a:pPr>
            <a:fld id="{FFC2DE48-90B2-472E-9A01-84FB12E5DD9C}"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Only">
  <p:cSld name="Объект">
    <p:spTree>
      <p:nvGrpSpPr>
        <p:cNvPr id="1" name=""/>
        <p:cNvGrpSpPr/>
        <p:nvPr/>
      </p:nvGrpSpPr>
      <p:grpSpPr>
        <a:xfrm>
          <a:off x="0" y="0"/>
          <a:ext cx="0" cy="0"/>
          <a:chOff x="0" y="0"/>
          <a:chExt cx="0" cy="0"/>
        </a:xfrm>
      </p:grpSpPr>
      <p:sp>
        <p:nvSpPr>
          <p:cNvPr id="2" name="Объект 1"/>
          <p:cNvSpPr>
            <a:spLocks noGrp="1"/>
          </p:cNvSpPr>
          <p:nvPr>
            <p:ph/>
          </p:nvPr>
        </p:nvSpPr>
        <p:spPr>
          <a:xfrm>
            <a:off x="457200" y="457200"/>
            <a:ext cx="8229600" cy="5410200"/>
          </a:xfrm>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3" name="Rectangle 2"/>
          <p:cNvSpPr>
            <a:spLocks noGrp="1" noChangeArrowheads="1"/>
          </p:cNvSpPr>
          <p:nvPr>
            <p:ph type="ftr" sz="quarter" idx="10"/>
          </p:nvPr>
        </p:nvSpPr>
        <p:spPr>
          <a:ln/>
        </p:spPr>
        <p:txBody>
          <a:bodyPr/>
          <a:lstStyle>
            <a:lvl1pPr>
              <a:defRPr/>
            </a:lvl1pPr>
          </a:lstStyle>
          <a:p>
            <a:pPr>
              <a:defRPr/>
            </a:pPr>
            <a:endParaRPr lang="ru-RU">
              <a:solidFill>
                <a:srgbClr val="000000"/>
              </a:solidFill>
            </a:endParaRPr>
          </a:p>
        </p:txBody>
      </p:sp>
      <p:sp>
        <p:nvSpPr>
          <p:cNvPr id="4" name="Rectangle 3"/>
          <p:cNvSpPr>
            <a:spLocks noGrp="1" noChangeArrowheads="1"/>
          </p:cNvSpPr>
          <p:nvPr>
            <p:ph type="sldNum" sz="quarter" idx="11"/>
          </p:nvPr>
        </p:nvSpPr>
        <p:spPr>
          <a:ln/>
        </p:spPr>
        <p:txBody>
          <a:bodyPr/>
          <a:lstStyle>
            <a:lvl1pPr>
              <a:defRPr/>
            </a:lvl1pPr>
          </a:lstStyle>
          <a:p>
            <a:pPr>
              <a:defRPr/>
            </a:pPr>
            <a:fld id="{C47B56B3-749C-4141-BB8B-3F6FE040A8BB}" type="slidenum">
              <a:rPr lang="ru-RU">
                <a:solidFill>
                  <a:srgbClr val="000000"/>
                </a:solidFill>
              </a:rPr>
              <a:pPr>
                <a:defRPr/>
              </a:pPr>
              <a:t>‹#›</a:t>
            </a:fld>
            <a:endParaRPr lang="ru-RU">
              <a:solidFill>
                <a:srgbClr val="000000"/>
              </a:solidFill>
            </a:endParaRPr>
          </a:p>
        </p:txBody>
      </p:sp>
      <p:sp>
        <p:nvSpPr>
          <p:cNvPr id="5" name="Rectangle 16"/>
          <p:cNvSpPr>
            <a:spLocks noGrp="1" noChangeArrowheads="1"/>
          </p:cNvSpPr>
          <p:nvPr>
            <p:ph type="dt" sz="half" idx="12"/>
          </p:nvPr>
        </p:nvSpPr>
        <p:spPr>
          <a:ln/>
        </p:spPr>
        <p:txBody>
          <a:bodyPr/>
          <a:lstStyle>
            <a:lvl1pPr>
              <a:defRPr/>
            </a:lvl1pPr>
          </a:lstStyle>
          <a:p>
            <a:pPr>
              <a:defRPr/>
            </a:pPr>
            <a:endParaRPr lang="ru-RU">
              <a:solidFill>
                <a:srgbClr val="000000"/>
              </a:solidFill>
            </a:endParaRPr>
          </a:p>
        </p:txBody>
      </p:sp>
    </p:spTree>
    <p:extLst>
      <p:ext uri="{BB962C8B-B14F-4D97-AF65-F5344CB8AC3E}">
        <p14:creationId xmlns:p14="http://schemas.microsoft.com/office/powerpoint/2010/main" val="5370265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Пустой слайд">
    <p:spTree>
      <p:nvGrpSpPr>
        <p:cNvPr id="1" name=""/>
        <p:cNvGrpSpPr/>
        <p:nvPr/>
      </p:nvGrpSpPr>
      <p:grpSpPr>
        <a:xfrm>
          <a:off x="0" y="0"/>
          <a:ext cx="0" cy="0"/>
          <a:chOff x="0" y="0"/>
          <a:chExt cx="0" cy="0"/>
        </a:xfrm>
      </p:grpSpPr>
      <p:sp>
        <p:nvSpPr>
          <p:cNvPr id="12" name="Rounded Rectangle 11"/>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a:grpSpLocks noChangeAspect="1"/>
          </p:cNvGrpSpPr>
          <p:nvPr/>
        </p:nvGrpSpPr>
        <p:grpSpPr bwMode="hidden">
          <a:xfrm>
            <a:off x="211665" y="714191"/>
            <a:ext cx="8723376" cy="1329874"/>
            <a:chOff x="-3905251" y="4294188"/>
            <a:chExt cx="13027839" cy="1892300"/>
          </a:xfrm>
        </p:grpSpPr>
        <p:sp>
          <p:nvSpPr>
            <p:cNvPr id="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Date Placeholder 1"/>
          <p:cNvSpPr>
            <a:spLocks noGrp="1"/>
          </p:cNvSpPr>
          <p:nvPr>
            <p:ph type="dt" sz="half" idx="10"/>
          </p:nvPr>
        </p:nvSpPr>
        <p:spPr/>
        <p:txBody>
          <a:bodyPr/>
          <a:lstStyle/>
          <a:p>
            <a:pPr>
              <a:defRPr/>
            </a:pPr>
            <a:endParaRPr lang="ru-RU">
              <a:solidFill>
                <a:srgbClr val="000000"/>
              </a:solidFill>
            </a:endParaRPr>
          </a:p>
        </p:txBody>
      </p:sp>
      <p:sp>
        <p:nvSpPr>
          <p:cNvPr id="3" name="Footer Placeholder 2"/>
          <p:cNvSpPr>
            <a:spLocks noGrp="1"/>
          </p:cNvSpPr>
          <p:nvPr>
            <p:ph type="ftr" sz="quarter" idx="11"/>
          </p:nvPr>
        </p:nvSpPr>
        <p:spPr/>
        <p:txBody>
          <a:bodyPr/>
          <a:lstStyle/>
          <a:p>
            <a:pPr>
              <a:defRPr/>
            </a:pPr>
            <a:endParaRPr lang="ru-RU">
              <a:solidFill>
                <a:srgbClr val="000000"/>
              </a:solidFill>
            </a:endParaRPr>
          </a:p>
        </p:txBody>
      </p:sp>
      <p:sp>
        <p:nvSpPr>
          <p:cNvPr id="4" name="Slide Number Placeholder 3"/>
          <p:cNvSpPr>
            <a:spLocks noGrp="1"/>
          </p:cNvSpPr>
          <p:nvPr>
            <p:ph type="sldNum" sz="quarter" idx="12"/>
          </p:nvPr>
        </p:nvSpPr>
        <p:spPr/>
        <p:txBody>
          <a:bodyPr/>
          <a:lstStyle/>
          <a:p>
            <a:pPr>
              <a:defRPr/>
            </a:pPr>
            <a:fld id="{6D09B302-59C0-4058-9626-9538914448E2}" type="slidenum">
              <a:rPr lang="ru-RU" smtClean="0">
                <a:solidFill>
                  <a:srgbClr val="000000"/>
                </a:solidFill>
              </a:rPr>
              <a:pPr>
                <a:defRPr/>
              </a:pPr>
              <a:t>‹#›</a:t>
            </a:fld>
            <a:endParaRPr lang="ru-RU">
              <a:solidFill>
                <a:srgbClr val="000000"/>
              </a:solidFill>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Объект с подписью">
    <p:spTree>
      <p:nvGrpSpPr>
        <p:cNvPr id="1" name=""/>
        <p:cNvGrpSpPr/>
        <p:nvPr/>
      </p:nvGrpSpPr>
      <p:grpSpPr>
        <a:xfrm>
          <a:off x="0" y="0"/>
          <a:ext cx="0" cy="0"/>
          <a:chOff x="0" y="0"/>
          <a:chExt cx="0" cy="0"/>
        </a:xfrm>
      </p:grpSpPr>
      <p:sp>
        <p:nvSpPr>
          <p:cNvPr id="15" name="Rounded Rectangle 14"/>
          <p:cNvSpPr/>
          <p:nvPr/>
        </p:nvSpPr>
        <p:spPr>
          <a:xfrm>
            <a:off x="228600" y="228600"/>
            <a:ext cx="8695944" cy="1426464"/>
          </a:xfrm>
          <a:prstGeom prst="roundRect">
            <a:avLst>
              <a:gd name="adj" fmla="val 7136"/>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Date Placeholder 4"/>
          <p:cNvSpPr>
            <a:spLocks noGrp="1"/>
          </p:cNvSpPr>
          <p:nvPr>
            <p:ph type="dt" sz="half" idx="10"/>
          </p:nvPr>
        </p:nvSpPr>
        <p:spPr/>
        <p:txBody>
          <a:bodyPr/>
          <a:lstStyle/>
          <a:p>
            <a:pPr>
              <a:defRPr/>
            </a:pPr>
            <a:endParaRPr lang="ru-RU">
              <a:solidFill>
                <a:srgbClr val="000000"/>
              </a:solidFill>
            </a:endParaRPr>
          </a:p>
        </p:txBody>
      </p:sp>
      <p:sp>
        <p:nvSpPr>
          <p:cNvPr id="6" name="Footer Placeholder 5"/>
          <p:cNvSpPr>
            <a:spLocks noGrp="1"/>
          </p:cNvSpPr>
          <p:nvPr>
            <p:ph type="ftr" sz="quarter" idx="11"/>
          </p:nvPr>
        </p:nvSpPr>
        <p:spPr/>
        <p:txBody>
          <a:bodyPr/>
          <a:lstStyle/>
          <a:p>
            <a:pPr>
              <a:defRPr/>
            </a:pPr>
            <a:endParaRPr lang="ru-RU">
              <a:solidFill>
                <a:srgbClr val="000000"/>
              </a:solidFill>
            </a:endParaRPr>
          </a:p>
        </p:txBody>
      </p:sp>
      <p:sp>
        <p:nvSpPr>
          <p:cNvPr id="7" name="Slide Number Placeholder 6"/>
          <p:cNvSpPr>
            <a:spLocks noGrp="1"/>
          </p:cNvSpPr>
          <p:nvPr>
            <p:ph type="sldNum" sz="quarter" idx="12"/>
          </p:nvPr>
        </p:nvSpPr>
        <p:spPr/>
        <p:txBody>
          <a:bodyPr/>
          <a:lstStyle/>
          <a:p>
            <a:pPr>
              <a:defRPr/>
            </a:pPr>
            <a:fld id="{38EEE861-9CBC-4EF1-8816-31F6F9FCDBB6}" type="slidenum">
              <a:rPr lang="ru-RU" smtClean="0">
                <a:solidFill>
                  <a:srgbClr val="000000"/>
                </a:solidFill>
              </a:rPr>
              <a:pPr>
                <a:defRPr/>
              </a:pPr>
              <a:t>‹#›</a:t>
            </a:fld>
            <a:endParaRPr lang="ru-RU">
              <a:solidFill>
                <a:srgbClr val="000000"/>
              </a:solidFill>
            </a:endParaRPr>
          </a:p>
        </p:txBody>
      </p:sp>
      <p:sp>
        <p:nvSpPr>
          <p:cNvPr id="4" name="Text Placeholder 3"/>
          <p:cNvSpPr>
            <a:spLocks noGrp="1"/>
          </p:cNvSpPr>
          <p:nvPr>
            <p:ph type="body" sz="half" idx="2"/>
          </p:nvPr>
        </p:nvSpPr>
        <p:spPr>
          <a:xfrm>
            <a:off x="914400" y="3581400"/>
            <a:ext cx="3352800" cy="1905001"/>
          </a:xfrm>
        </p:spPr>
        <p:txBody>
          <a:bodyPr anchor="t">
            <a:normAutofit/>
          </a:bodyPr>
          <a:lstStyle>
            <a:lvl1pPr marL="0" indent="0">
              <a:spcBef>
                <a:spcPts val="0"/>
              </a:spcBef>
              <a:spcAft>
                <a:spcPts val="600"/>
              </a:spcAft>
              <a:buNone/>
              <a:defRPr sz="1800">
                <a:solidFill>
                  <a:schemeClr val="tx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grpSp>
        <p:nvGrpSpPr>
          <p:cNvPr id="2" name="Group 23"/>
          <p:cNvGrpSpPr>
            <a:grpSpLocks noChangeAspect="1"/>
          </p:cNvGrpSpPr>
          <p:nvPr/>
        </p:nvGrpSpPr>
        <p:grpSpPr bwMode="hidden">
          <a:xfrm>
            <a:off x="211665" y="714191"/>
            <a:ext cx="8723376" cy="1331580"/>
            <a:chOff x="-3905250" y="4294188"/>
            <a:chExt cx="13011150" cy="1892300"/>
          </a:xfrm>
        </p:grpSpPr>
        <p:sp>
          <p:nvSpPr>
            <p:cNvPr id="25"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9" name="Freeform 28"/>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2" name="Title 21"/>
          <p:cNvSpPr>
            <a:spLocks noGrp="1"/>
          </p:cNvSpPr>
          <p:nvPr>
            <p:ph type="title"/>
          </p:nvPr>
        </p:nvSpPr>
        <p:spPr>
          <a:xfrm>
            <a:off x="914400" y="2286000"/>
            <a:ext cx="3352800" cy="1252728"/>
          </a:xfrm>
        </p:spPr>
        <p:txBody>
          <a:bodyPr anchor="b">
            <a:noAutofit/>
          </a:bodyPr>
          <a:lstStyle>
            <a:lvl1pPr algn="l">
              <a:defRPr sz="3200">
                <a:solidFill>
                  <a:schemeClr val="tx2"/>
                </a:solidFill>
              </a:defRPr>
            </a:lvl1pPr>
          </a:lstStyle>
          <a:p>
            <a:r>
              <a:rPr lang="ru-RU" smtClean="0"/>
              <a:t>Образец заголовка</a:t>
            </a:r>
            <a:endParaRPr lang="en-US" dirty="0"/>
          </a:p>
        </p:txBody>
      </p:sp>
      <p:sp>
        <p:nvSpPr>
          <p:cNvPr id="3" name="Content Placeholder 2"/>
          <p:cNvSpPr>
            <a:spLocks noGrp="1"/>
          </p:cNvSpPr>
          <p:nvPr>
            <p:ph idx="1"/>
          </p:nvPr>
        </p:nvSpPr>
        <p:spPr>
          <a:xfrm>
            <a:off x="4651962" y="1828800"/>
            <a:ext cx="3904076" cy="3810000"/>
          </a:xfrm>
        </p:spPr>
        <p:txBody>
          <a:bodyPr anchor="ctr"/>
          <a:lstStyle>
            <a:lvl1pPr>
              <a:buClr>
                <a:schemeClr val="bg1"/>
              </a:buClr>
              <a:defRPr sz="2200">
                <a:solidFill>
                  <a:schemeClr val="tx2"/>
                </a:solidFill>
              </a:defRPr>
            </a:lvl1pPr>
            <a:lvl2pPr>
              <a:buClr>
                <a:schemeClr val="bg1"/>
              </a:buClr>
              <a:defRPr sz="2000">
                <a:solidFill>
                  <a:schemeClr val="tx2"/>
                </a:solidFill>
              </a:defRPr>
            </a:lvl2pPr>
            <a:lvl3pPr>
              <a:buClr>
                <a:schemeClr val="bg1"/>
              </a:buClr>
              <a:defRPr sz="1800">
                <a:solidFill>
                  <a:schemeClr val="tx2"/>
                </a:solidFill>
              </a:defRPr>
            </a:lvl3pPr>
            <a:lvl4pPr>
              <a:buClr>
                <a:schemeClr val="bg1"/>
              </a:buClr>
              <a:defRPr sz="1600">
                <a:solidFill>
                  <a:schemeClr val="tx2"/>
                </a:solidFill>
              </a:defRPr>
            </a:lvl4pPr>
            <a:lvl5pPr>
              <a:buClr>
                <a:schemeClr val="bg1"/>
              </a:buClr>
              <a:defRPr sz="1600">
                <a:solidFill>
                  <a:schemeClr val="tx2"/>
                </a:solidFill>
              </a:defRPr>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Рисунок с подписью">
    <p:spTree>
      <p:nvGrpSpPr>
        <p:cNvPr id="1" name=""/>
        <p:cNvGrpSpPr/>
        <p:nvPr/>
      </p:nvGrpSpPr>
      <p:grpSpPr>
        <a:xfrm>
          <a:off x="0" y="0"/>
          <a:ext cx="0" cy="0"/>
          <a:chOff x="0" y="0"/>
          <a:chExt cx="0" cy="0"/>
        </a:xfrm>
      </p:grpSpPr>
      <p:sp>
        <p:nvSpPr>
          <p:cNvPr id="15" name="Rounded Rectangle 14"/>
          <p:cNvSpPr/>
          <p:nvPr/>
        </p:nvSpPr>
        <p:spPr>
          <a:xfrm>
            <a:off x="228600" y="228600"/>
            <a:ext cx="8695944" cy="6035040"/>
          </a:xfrm>
          <a:prstGeom prst="roundRect">
            <a:avLst>
              <a:gd name="adj" fmla="val 1272"/>
            </a:avLst>
          </a:prstGeom>
          <a:gradFill>
            <a:gsLst>
              <a:gs pos="0">
                <a:schemeClr val="accent1">
                  <a:lumMod val="75000"/>
                </a:schemeClr>
              </a:gs>
              <a:gs pos="10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a:grpSpLocks noChangeAspect="1"/>
          </p:cNvGrpSpPr>
          <p:nvPr/>
        </p:nvGrpSpPr>
        <p:grpSpPr bwMode="hidden">
          <a:xfrm>
            <a:off x="211665" y="5353963"/>
            <a:ext cx="8723376" cy="1331580"/>
            <a:chOff x="-3905250" y="4294188"/>
            <a:chExt cx="13011150" cy="1892300"/>
          </a:xfrm>
        </p:grpSpPr>
        <p:sp>
          <p:nvSpPr>
            <p:cNvPr id="10"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14" name="Freeform 10"/>
            <p:cNvSpPr>
              <a:spLocks/>
            </p:cNvSpPr>
            <p:nvPr/>
          </p:nvSpPr>
          <p:spPr bwMode="hidden">
            <a:xfrm>
              <a:off x="-3905250" y="4294188"/>
              <a:ext cx="13011150"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1"/>
          <p:cNvSpPr>
            <a:spLocks noGrp="1"/>
          </p:cNvSpPr>
          <p:nvPr>
            <p:ph type="title"/>
          </p:nvPr>
        </p:nvSpPr>
        <p:spPr>
          <a:xfrm>
            <a:off x="4874155" y="338667"/>
            <a:ext cx="3812645" cy="2429934"/>
          </a:xfrm>
        </p:spPr>
        <p:txBody>
          <a:bodyPr anchor="b">
            <a:normAutofit/>
          </a:bodyPr>
          <a:lstStyle>
            <a:lvl1pPr algn="l">
              <a:defRPr sz="2800" b="0">
                <a:solidFill>
                  <a:srgbClr val="FFFFFF"/>
                </a:solidFill>
              </a:defRPr>
            </a:lvl1pPr>
          </a:lstStyle>
          <a:p>
            <a:r>
              <a:rPr lang="ru-RU" smtClean="0"/>
              <a:t>Образец заголовка</a:t>
            </a:r>
            <a:endParaRPr lang="en-US" dirty="0"/>
          </a:p>
        </p:txBody>
      </p:sp>
      <p:sp>
        <p:nvSpPr>
          <p:cNvPr id="4" name="Text Placeholder 3"/>
          <p:cNvSpPr>
            <a:spLocks noGrp="1"/>
          </p:cNvSpPr>
          <p:nvPr>
            <p:ph type="body" sz="half" idx="2"/>
          </p:nvPr>
        </p:nvSpPr>
        <p:spPr>
          <a:xfrm>
            <a:off x="4868333" y="2785533"/>
            <a:ext cx="3818467" cy="2421467"/>
          </a:xfrm>
        </p:spPr>
        <p:txBody>
          <a:bodyPr>
            <a:normAutofit/>
          </a:bodyPr>
          <a:lstStyle>
            <a:lvl1pPr marL="0" indent="0">
              <a:buNone/>
              <a:defRPr sz="18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Date Placeholder 4"/>
          <p:cNvSpPr>
            <a:spLocks noGrp="1"/>
          </p:cNvSpPr>
          <p:nvPr>
            <p:ph type="dt" sz="half" idx="10"/>
          </p:nvPr>
        </p:nvSpPr>
        <p:spPr/>
        <p:txBody>
          <a:bodyPr/>
          <a:lstStyle/>
          <a:p>
            <a:pPr>
              <a:defRPr/>
            </a:pPr>
            <a:endParaRPr lang="ru-RU">
              <a:solidFill>
                <a:srgbClr val="000000"/>
              </a:solidFill>
            </a:endParaRPr>
          </a:p>
        </p:txBody>
      </p:sp>
      <p:sp>
        <p:nvSpPr>
          <p:cNvPr id="6" name="Footer Placeholder 5"/>
          <p:cNvSpPr>
            <a:spLocks noGrp="1"/>
          </p:cNvSpPr>
          <p:nvPr>
            <p:ph type="ftr" sz="quarter" idx="11"/>
          </p:nvPr>
        </p:nvSpPr>
        <p:spPr/>
        <p:txBody>
          <a:bodyPr/>
          <a:lstStyle/>
          <a:p>
            <a:pPr>
              <a:defRPr/>
            </a:pPr>
            <a:endParaRPr lang="ru-RU">
              <a:solidFill>
                <a:srgbClr val="000000"/>
              </a:solidFill>
            </a:endParaRPr>
          </a:p>
        </p:txBody>
      </p:sp>
      <p:sp>
        <p:nvSpPr>
          <p:cNvPr id="7" name="Slide Number Placeholder 6"/>
          <p:cNvSpPr>
            <a:spLocks noGrp="1"/>
          </p:cNvSpPr>
          <p:nvPr>
            <p:ph type="sldNum" sz="quarter" idx="12"/>
          </p:nvPr>
        </p:nvSpPr>
        <p:spPr/>
        <p:txBody>
          <a:bodyPr/>
          <a:lstStyle/>
          <a:p>
            <a:pPr>
              <a:defRPr/>
            </a:pPr>
            <a:fld id="{AD9CCD0F-E659-4B9F-B1E4-7ACFC18FCDA9}" type="slidenum">
              <a:rPr lang="ru-RU" smtClean="0">
                <a:solidFill>
                  <a:srgbClr val="000000"/>
                </a:solidFill>
              </a:rPr>
              <a:pPr>
                <a:defRPr/>
              </a:pPr>
              <a:t>‹#›</a:t>
            </a:fld>
            <a:endParaRPr lang="ru-RU">
              <a:solidFill>
                <a:srgbClr val="000000"/>
              </a:solidFill>
            </a:endParaRPr>
          </a:p>
        </p:txBody>
      </p:sp>
      <p:sp>
        <p:nvSpPr>
          <p:cNvPr id="3" name="Picture Placeholder 2"/>
          <p:cNvSpPr>
            <a:spLocks noGrp="1"/>
          </p:cNvSpPr>
          <p:nvPr>
            <p:ph type="pic" idx="1"/>
          </p:nvPr>
        </p:nvSpPr>
        <p:spPr>
          <a:xfrm>
            <a:off x="838200" y="1371600"/>
            <a:ext cx="3566160" cy="2926080"/>
          </a:xfrm>
          <a:prstGeom prst="roundRect">
            <a:avLst>
              <a:gd name="adj" fmla="val 3924"/>
            </a:avLst>
          </a:prstGeom>
          <a:solidFill>
            <a:schemeClr val="accent1"/>
          </a:solidFill>
          <a:ln>
            <a:noFill/>
          </a:ln>
          <a:effectLst>
            <a:reflection blurRad="12700" stA="30000" endPos="30000" dist="5000" dir="5400000" sy="-100000" algn="bl" rotWithShape="0"/>
          </a:effectLst>
          <a:scene3d>
            <a:camera prst="perspectiveContrastingLeftFacing" fov="600000">
              <a:rot lat="240000" lon="19799999" rev="0"/>
            </a:camera>
            <a:lightRig rig="threePt" dir="t">
              <a:rot lat="0" lon="0" rev="2700000"/>
            </a:lightRig>
          </a:scene3d>
          <a:sp3d>
            <a:bevelT w="44450" h="31750"/>
          </a:sp3d>
        </p:spPr>
        <p:txBody>
          <a:bodyPr/>
          <a:lstStyle>
            <a:lvl1pPr marL="0" indent="0" algn="ctr">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ru-RU" smtClean="0"/>
              <a:t>Вставка рисунка</a:t>
            </a:r>
            <a:endParaRPr lang="en-US"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theme" Target="../theme/theme5.xml"/><Relationship Id="rId2" Type="http://schemas.openxmlformats.org/officeDocument/2006/relationships/slideLayout" Target="../slideLayouts/slideLayout46.xml"/><Relationship Id="rId16" Type="http://schemas.openxmlformats.org/officeDocument/2006/relationships/slideLayout" Target="../slideLayouts/slideLayout60.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4" name="Rounded Rectangle 13"/>
          <p:cNvSpPr/>
          <p:nvPr/>
        </p:nvSpPr>
        <p:spPr>
          <a:xfrm>
            <a:off x="228600" y="228600"/>
            <a:ext cx="8695944" cy="2468880"/>
          </a:xfrm>
          <a:prstGeom prst="roundRect">
            <a:avLst>
              <a:gd name="adj" fmla="val 3362"/>
            </a:avLst>
          </a:prstGeom>
          <a:gradFill>
            <a:gsLst>
              <a:gs pos="0">
                <a:schemeClr val="accent1">
                  <a:lumMod val="75000"/>
                </a:schemeClr>
              </a:gs>
              <a:gs pos="90000">
                <a:schemeClr val="accent1">
                  <a:lumMod val="60000"/>
                  <a:lumOff val="4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15"/>
          <p:cNvGrpSpPr>
            <a:grpSpLocks noChangeAspect="1"/>
          </p:cNvGrpSpPr>
          <p:nvPr/>
        </p:nvGrpSpPr>
        <p:grpSpPr bwMode="hidden">
          <a:xfrm>
            <a:off x="211665" y="1679429"/>
            <a:ext cx="8723376" cy="1329874"/>
            <a:chOff x="-3905251" y="4294188"/>
            <a:chExt cx="13027839" cy="1892300"/>
          </a:xfrm>
        </p:grpSpPr>
        <p:sp>
          <p:nvSpPr>
            <p:cNvPr id="17" name="Freeform 14"/>
            <p:cNvSpPr>
              <a:spLocks/>
            </p:cNvSpPr>
            <p:nvPr/>
          </p:nvSpPr>
          <p:spPr bwMode="hidden">
            <a:xfrm>
              <a:off x="4810125" y="4500563"/>
              <a:ext cx="4295775" cy="1016000"/>
            </a:xfrm>
            <a:custGeom>
              <a:avLst/>
              <a:gdLst/>
              <a:ahLst/>
              <a:cxnLst>
                <a:cxn ang="0">
                  <a:pos x="2700" y="0"/>
                </a:cxn>
                <a:cxn ang="0">
                  <a:pos x="2700" y="0"/>
                </a:cxn>
                <a:cxn ang="0">
                  <a:pos x="2586" y="18"/>
                </a:cxn>
                <a:cxn ang="0">
                  <a:pos x="2470" y="38"/>
                </a:cxn>
                <a:cxn ang="0">
                  <a:pos x="2352" y="60"/>
                </a:cxn>
                <a:cxn ang="0">
                  <a:pos x="2230" y="82"/>
                </a:cxn>
                <a:cxn ang="0">
                  <a:pos x="2106" y="108"/>
                </a:cxn>
                <a:cxn ang="0">
                  <a:pos x="1978" y="134"/>
                </a:cxn>
                <a:cxn ang="0">
                  <a:pos x="1848" y="164"/>
                </a:cxn>
                <a:cxn ang="0">
                  <a:pos x="1714" y="194"/>
                </a:cxn>
                <a:cxn ang="0">
                  <a:pos x="1714" y="194"/>
                </a:cxn>
                <a:cxn ang="0">
                  <a:pos x="1472" y="252"/>
                </a:cxn>
                <a:cxn ang="0">
                  <a:pos x="1236" y="304"/>
                </a:cxn>
                <a:cxn ang="0">
                  <a:pos x="1010" y="352"/>
                </a:cxn>
                <a:cxn ang="0">
                  <a:pos x="792" y="398"/>
                </a:cxn>
                <a:cxn ang="0">
                  <a:pos x="584" y="438"/>
                </a:cxn>
                <a:cxn ang="0">
                  <a:pos x="382" y="474"/>
                </a:cxn>
                <a:cxn ang="0">
                  <a:pos x="188" y="508"/>
                </a:cxn>
                <a:cxn ang="0">
                  <a:pos x="0" y="538"/>
                </a:cxn>
                <a:cxn ang="0">
                  <a:pos x="0" y="538"/>
                </a:cxn>
                <a:cxn ang="0">
                  <a:pos x="130" y="556"/>
                </a:cxn>
                <a:cxn ang="0">
                  <a:pos x="254" y="572"/>
                </a:cxn>
                <a:cxn ang="0">
                  <a:pos x="374" y="586"/>
                </a:cxn>
                <a:cxn ang="0">
                  <a:pos x="492" y="598"/>
                </a:cxn>
                <a:cxn ang="0">
                  <a:pos x="606" y="610"/>
                </a:cxn>
                <a:cxn ang="0">
                  <a:pos x="716" y="618"/>
                </a:cxn>
                <a:cxn ang="0">
                  <a:pos x="822" y="626"/>
                </a:cxn>
                <a:cxn ang="0">
                  <a:pos x="926" y="632"/>
                </a:cxn>
                <a:cxn ang="0">
                  <a:pos x="1028" y="636"/>
                </a:cxn>
                <a:cxn ang="0">
                  <a:pos x="1126" y="638"/>
                </a:cxn>
                <a:cxn ang="0">
                  <a:pos x="1220" y="640"/>
                </a:cxn>
                <a:cxn ang="0">
                  <a:pos x="1312" y="640"/>
                </a:cxn>
                <a:cxn ang="0">
                  <a:pos x="1402" y="638"/>
                </a:cxn>
                <a:cxn ang="0">
                  <a:pos x="1490" y="636"/>
                </a:cxn>
                <a:cxn ang="0">
                  <a:pos x="1574" y="632"/>
                </a:cxn>
                <a:cxn ang="0">
                  <a:pos x="1656" y="626"/>
                </a:cxn>
                <a:cxn ang="0">
                  <a:pos x="1734" y="620"/>
                </a:cxn>
                <a:cxn ang="0">
                  <a:pos x="1812" y="612"/>
                </a:cxn>
                <a:cxn ang="0">
                  <a:pos x="1886" y="602"/>
                </a:cxn>
                <a:cxn ang="0">
                  <a:pos x="1960" y="592"/>
                </a:cxn>
                <a:cxn ang="0">
                  <a:pos x="2030" y="580"/>
                </a:cxn>
                <a:cxn ang="0">
                  <a:pos x="2100" y="568"/>
                </a:cxn>
                <a:cxn ang="0">
                  <a:pos x="2166" y="554"/>
                </a:cxn>
                <a:cxn ang="0">
                  <a:pos x="2232" y="540"/>
                </a:cxn>
                <a:cxn ang="0">
                  <a:pos x="2296" y="524"/>
                </a:cxn>
                <a:cxn ang="0">
                  <a:pos x="2358" y="508"/>
                </a:cxn>
                <a:cxn ang="0">
                  <a:pos x="2418" y="490"/>
                </a:cxn>
                <a:cxn ang="0">
                  <a:pos x="2478" y="472"/>
                </a:cxn>
                <a:cxn ang="0">
                  <a:pos x="2592" y="432"/>
                </a:cxn>
                <a:cxn ang="0">
                  <a:pos x="2702" y="390"/>
                </a:cxn>
                <a:cxn ang="0">
                  <a:pos x="2702" y="390"/>
                </a:cxn>
                <a:cxn ang="0">
                  <a:pos x="2706" y="388"/>
                </a:cxn>
                <a:cxn ang="0">
                  <a:pos x="2706" y="388"/>
                </a:cxn>
                <a:cxn ang="0">
                  <a:pos x="2706" y="0"/>
                </a:cxn>
                <a:cxn ang="0">
                  <a:pos x="2706" y="0"/>
                </a:cxn>
                <a:cxn ang="0">
                  <a:pos x="2700" y="0"/>
                </a:cxn>
                <a:cxn ang="0">
                  <a:pos x="2700" y="0"/>
                </a:cxn>
              </a:cxnLst>
              <a:rect l="0" t="0" r="r" b="b"/>
              <a:pathLst>
                <a:path w="2706" h="640">
                  <a:moveTo>
                    <a:pt x="2700" y="0"/>
                  </a:moveTo>
                  <a:lnTo>
                    <a:pt x="2700" y="0"/>
                  </a:lnTo>
                  <a:lnTo>
                    <a:pt x="2586" y="18"/>
                  </a:lnTo>
                  <a:lnTo>
                    <a:pt x="2470" y="38"/>
                  </a:lnTo>
                  <a:lnTo>
                    <a:pt x="2352" y="60"/>
                  </a:lnTo>
                  <a:lnTo>
                    <a:pt x="2230" y="82"/>
                  </a:lnTo>
                  <a:lnTo>
                    <a:pt x="2106" y="108"/>
                  </a:lnTo>
                  <a:lnTo>
                    <a:pt x="1978" y="134"/>
                  </a:lnTo>
                  <a:lnTo>
                    <a:pt x="1848" y="164"/>
                  </a:lnTo>
                  <a:lnTo>
                    <a:pt x="1714" y="194"/>
                  </a:lnTo>
                  <a:lnTo>
                    <a:pt x="1714" y="194"/>
                  </a:lnTo>
                  <a:lnTo>
                    <a:pt x="1472" y="252"/>
                  </a:lnTo>
                  <a:lnTo>
                    <a:pt x="1236" y="304"/>
                  </a:lnTo>
                  <a:lnTo>
                    <a:pt x="1010" y="352"/>
                  </a:lnTo>
                  <a:lnTo>
                    <a:pt x="792" y="398"/>
                  </a:lnTo>
                  <a:lnTo>
                    <a:pt x="584" y="438"/>
                  </a:lnTo>
                  <a:lnTo>
                    <a:pt x="382" y="474"/>
                  </a:lnTo>
                  <a:lnTo>
                    <a:pt x="188" y="508"/>
                  </a:lnTo>
                  <a:lnTo>
                    <a:pt x="0" y="538"/>
                  </a:lnTo>
                  <a:lnTo>
                    <a:pt x="0" y="538"/>
                  </a:lnTo>
                  <a:lnTo>
                    <a:pt x="130" y="556"/>
                  </a:lnTo>
                  <a:lnTo>
                    <a:pt x="254" y="572"/>
                  </a:lnTo>
                  <a:lnTo>
                    <a:pt x="374" y="586"/>
                  </a:lnTo>
                  <a:lnTo>
                    <a:pt x="492" y="598"/>
                  </a:lnTo>
                  <a:lnTo>
                    <a:pt x="606" y="610"/>
                  </a:lnTo>
                  <a:lnTo>
                    <a:pt x="716" y="618"/>
                  </a:lnTo>
                  <a:lnTo>
                    <a:pt x="822" y="626"/>
                  </a:lnTo>
                  <a:lnTo>
                    <a:pt x="926" y="632"/>
                  </a:lnTo>
                  <a:lnTo>
                    <a:pt x="1028" y="636"/>
                  </a:lnTo>
                  <a:lnTo>
                    <a:pt x="1126" y="638"/>
                  </a:lnTo>
                  <a:lnTo>
                    <a:pt x="1220" y="640"/>
                  </a:lnTo>
                  <a:lnTo>
                    <a:pt x="1312" y="640"/>
                  </a:lnTo>
                  <a:lnTo>
                    <a:pt x="1402" y="638"/>
                  </a:lnTo>
                  <a:lnTo>
                    <a:pt x="1490" y="636"/>
                  </a:lnTo>
                  <a:lnTo>
                    <a:pt x="1574" y="632"/>
                  </a:lnTo>
                  <a:lnTo>
                    <a:pt x="1656" y="626"/>
                  </a:lnTo>
                  <a:lnTo>
                    <a:pt x="1734" y="620"/>
                  </a:lnTo>
                  <a:lnTo>
                    <a:pt x="1812" y="612"/>
                  </a:lnTo>
                  <a:lnTo>
                    <a:pt x="1886" y="602"/>
                  </a:lnTo>
                  <a:lnTo>
                    <a:pt x="1960" y="592"/>
                  </a:lnTo>
                  <a:lnTo>
                    <a:pt x="2030" y="580"/>
                  </a:lnTo>
                  <a:lnTo>
                    <a:pt x="2100" y="568"/>
                  </a:lnTo>
                  <a:lnTo>
                    <a:pt x="2166" y="554"/>
                  </a:lnTo>
                  <a:lnTo>
                    <a:pt x="2232" y="540"/>
                  </a:lnTo>
                  <a:lnTo>
                    <a:pt x="2296" y="524"/>
                  </a:lnTo>
                  <a:lnTo>
                    <a:pt x="2358" y="508"/>
                  </a:lnTo>
                  <a:lnTo>
                    <a:pt x="2418" y="490"/>
                  </a:lnTo>
                  <a:lnTo>
                    <a:pt x="2478" y="472"/>
                  </a:lnTo>
                  <a:lnTo>
                    <a:pt x="2592" y="432"/>
                  </a:lnTo>
                  <a:lnTo>
                    <a:pt x="2702" y="390"/>
                  </a:lnTo>
                  <a:lnTo>
                    <a:pt x="2702" y="390"/>
                  </a:lnTo>
                  <a:lnTo>
                    <a:pt x="2706" y="388"/>
                  </a:lnTo>
                  <a:lnTo>
                    <a:pt x="2706" y="388"/>
                  </a:lnTo>
                  <a:lnTo>
                    <a:pt x="2706" y="0"/>
                  </a:lnTo>
                  <a:lnTo>
                    <a:pt x="2706" y="0"/>
                  </a:lnTo>
                  <a:lnTo>
                    <a:pt x="2700" y="0"/>
                  </a:lnTo>
                  <a:lnTo>
                    <a:pt x="2700" y="0"/>
                  </a:lnTo>
                  <a:close/>
                </a:path>
              </a:pathLst>
            </a:custGeom>
            <a:solidFill>
              <a:schemeClr val="bg2">
                <a:alpha val="29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8"/>
            <p:cNvSpPr>
              <a:spLocks/>
            </p:cNvSpPr>
            <p:nvPr/>
          </p:nvSpPr>
          <p:spPr bwMode="hidden">
            <a:xfrm>
              <a:off x="-309563" y="4318000"/>
              <a:ext cx="8280401" cy="1209675"/>
            </a:xfrm>
            <a:custGeom>
              <a:avLst/>
              <a:gdLst/>
              <a:ahLst/>
              <a:cxnLst>
                <a:cxn ang="0">
                  <a:pos x="5216" y="714"/>
                </a:cxn>
                <a:cxn ang="0">
                  <a:pos x="4984" y="686"/>
                </a:cxn>
                <a:cxn ang="0">
                  <a:pos x="4478" y="610"/>
                </a:cxn>
                <a:cxn ang="0">
                  <a:pos x="3914" y="508"/>
                </a:cxn>
                <a:cxn ang="0">
                  <a:pos x="3286" y="374"/>
                </a:cxn>
                <a:cxn ang="0">
                  <a:pos x="2946" y="296"/>
                </a:cxn>
                <a:cxn ang="0">
                  <a:pos x="2682" y="236"/>
                </a:cxn>
                <a:cxn ang="0">
                  <a:pos x="2430" y="184"/>
                </a:cxn>
                <a:cxn ang="0">
                  <a:pos x="2190" y="140"/>
                </a:cxn>
                <a:cxn ang="0">
                  <a:pos x="1960" y="102"/>
                </a:cxn>
                <a:cxn ang="0">
                  <a:pos x="1740" y="72"/>
                </a:cxn>
                <a:cxn ang="0">
                  <a:pos x="1334" y="28"/>
                </a:cxn>
                <a:cxn ang="0">
                  <a:pos x="970" y="4"/>
                </a:cxn>
                <a:cxn ang="0">
                  <a:pos x="644" y="0"/>
                </a:cxn>
                <a:cxn ang="0">
                  <a:pos x="358" y="10"/>
                </a:cxn>
                <a:cxn ang="0">
                  <a:pos x="110" y="32"/>
                </a:cxn>
                <a:cxn ang="0">
                  <a:pos x="0" y="48"/>
                </a:cxn>
                <a:cxn ang="0">
                  <a:pos x="314" y="86"/>
                </a:cxn>
                <a:cxn ang="0">
                  <a:pos x="652" y="140"/>
                </a:cxn>
                <a:cxn ang="0">
                  <a:pos x="1014" y="210"/>
                </a:cxn>
                <a:cxn ang="0">
                  <a:pos x="1402" y="296"/>
                </a:cxn>
                <a:cxn ang="0">
                  <a:pos x="1756" y="378"/>
                </a:cxn>
                <a:cxn ang="0">
                  <a:pos x="2408" y="516"/>
                </a:cxn>
                <a:cxn ang="0">
                  <a:pos x="2708" y="572"/>
                </a:cxn>
                <a:cxn ang="0">
                  <a:pos x="2992" y="620"/>
                </a:cxn>
                <a:cxn ang="0">
                  <a:pos x="3260" y="662"/>
                </a:cxn>
                <a:cxn ang="0">
                  <a:pos x="3512" y="694"/>
                </a:cxn>
                <a:cxn ang="0">
                  <a:pos x="3750" y="722"/>
                </a:cxn>
                <a:cxn ang="0">
                  <a:pos x="3974" y="740"/>
                </a:cxn>
                <a:cxn ang="0">
                  <a:pos x="4184" y="754"/>
                </a:cxn>
                <a:cxn ang="0">
                  <a:pos x="4384" y="762"/>
                </a:cxn>
                <a:cxn ang="0">
                  <a:pos x="4570" y="762"/>
                </a:cxn>
                <a:cxn ang="0">
                  <a:pos x="4746" y="758"/>
                </a:cxn>
                <a:cxn ang="0">
                  <a:pos x="4912" y="748"/>
                </a:cxn>
                <a:cxn ang="0">
                  <a:pos x="5068" y="732"/>
                </a:cxn>
                <a:cxn ang="0">
                  <a:pos x="5216" y="714"/>
                </a:cxn>
              </a:cxnLst>
              <a:rect l="0" t="0" r="r" b="b"/>
              <a:pathLst>
                <a:path w="5216" h="762">
                  <a:moveTo>
                    <a:pt x="5216" y="714"/>
                  </a:moveTo>
                  <a:lnTo>
                    <a:pt x="5216" y="714"/>
                  </a:lnTo>
                  <a:lnTo>
                    <a:pt x="5102" y="700"/>
                  </a:lnTo>
                  <a:lnTo>
                    <a:pt x="4984" y="686"/>
                  </a:lnTo>
                  <a:lnTo>
                    <a:pt x="4738" y="652"/>
                  </a:lnTo>
                  <a:lnTo>
                    <a:pt x="4478" y="610"/>
                  </a:lnTo>
                  <a:lnTo>
                    <a:pt x="4204" y="564"/>
                  </a:lnTo>
                  <a:lnTo>
                    <a:pt x="3914" y="508"/>
                  </a:lnTo>
                  <a:lnTo>
                    <a:pt x="3608" y="446"/>
                  </a:lnTo>
                  <a:lnTo>
                    <a:pt x="3286" y="374"/>
                  </a:lnTo>
                  <a:lnTo>
                    <a:pt x="2946" y="296"/>
                  </a:lnTo>
                  <a:lnTo>
                    <a:pt x="2946" y="296"/>
                  </a:lnTo>
                  <a:lnTo>
                    <a:pt x="2812" y="266"/>
                  </a:lnTo>
                  <a:lnTo>
                    <a:pt x="2682" y="236"/>
                  </a:lnTo>
                  <a:lnTo>
                    <a:pt x="2556" y="210"/>
                  </a:lnTo>
                  <a:lnTo>
                    <a:pt x="2430" y="184"/>
                  </a:lnTo>
                  <a:lnTo>
                    <a:pt x="2308" y="162"/>
                  </a:lnTo>
                  <a:lnTo>
                    <a:pt x="2190" y="140"/>
                  </a:lnTo>
                  <a:lnTo>
                    <a:pt x="2074" y="120"/>
                  </a:lnTo>
                  <a:lnTo>
                    <a:pt x="1960" y="102"/>
                  </a:lnTo>
                  <a:lnTo>
                    <a:pt x="1850" y="86"/>
                  </a:lnTo>
                  <a:lnTo>
                    <a:pt x="1740" y="72"/>
                  </a:lnTo>
                  <a:lnTo>
                    <a:pt x="1532" y="46"/>
                  </a:lnTo>
                  <a:lnTo>
                    <a:pt x="1334" y="28"/>
                  </a:lnTo>
                  <a:lnTo>
                    <a:pt x="1148" y="14"/>
                  </a:lnTo>
                  <a:lnTo>
                    <a:pt x="970" y="4"/>
                  </a:lnTo>
                  <a:lnTo>
                    <a:pt x="802" y="0"/>
                  </a:lnTo>
                  <a:lnTo>
                    <a:pt x="644" y="0"/>
                  </a:lnTo>
                  <a:lnTo>
                    <a:pt x="496" y="4"/>
                  </a:lnTo>
                  <a:lnTo>
                    <a:pt x="358" y="10"/>
                  </a:lnTo>
                  <a:lnTo>
                    <a:pt x="230" y="20"/>
                  </a:lnTo>
                  <a:lnTo>
                    <a:pt x="110" y="32"/>
                  </a:lnTo>
                  <a:lnTo>
                    <a:pt x="0" y="48"/>
                  </a:lnTo>
                  <a:lnTo>
                    <a:pt x="0" y="48"/>
                  </a:lnTo>
                  <a:lnTo>
                    <a:pt x="154" y="66"/>
                  </a:lnTo>
                  <a:lnTo>
                    <a:pt x="314" y="86"/>
                  </a:lnTo>
                  <a:lnTo>
                    <a:pt x="480" y="112"/>
                  </a:lnTo>
                  <a:lnTo>
                    <a:pt x="652" y="140"/>
                  </a:lnTo>
                  <a:lnTo>
                    <a:pt x="830" y="174"/>
                  </a:lnTo>
                  <a:lnTo>
                    <a:pt x="1014" y="210"/>
                  </a:lnTo>
                  <a:lnTo>
                    <a:pt x="1206" y="250"/>
                  </a:lnTo>
                  <a:lnTo>
                    <a:pt x="1402" y="296"/>
                  </a:lnTo>
                  <a:lnTo>
                    <a:pt x="1402" y="296"/>
                  </a:lnTo>
                  <a:lnTo>
                    <a:pt x="1756" y="378"/>
                  </a:lnTo>
                  <a:lnTo>
                    <a:pt x="2092" y="450"/>
                  </a:lnTo>
                  <a:lnTo>
                    <a:pt x="2408" y="516"/>
                  </a:lnTo>
                  <a:lnTo>
                    <a:pt x="2562" y="544"/>
                  </a:lnTo>
                  <a:lnTo>
                    <a:pt x="2708" y="572"/>
                  </a:lnTo>
                  <a:lnTo>
                    <a:pt x="2852" y="598"/>
                  </a:lnTo>
                  <a:lnTo>
                    <a:pt x="2992" y="620"/>
                  </a:lnTo>
                  <a:lnTo>
                    <a:pt x="3128" y="642"/>
                  </a:lnTo>
                  <a:lnTo>
                    <a:pt x="3260" y="662"/>
                  </a:lnTo>
                  <a:lnTo>
                    <a:pt x="3388" y="678"/>
                  </a:lnTo>
                  <a:lnTo>
                    <a:pt x="3512" y="694"/>
                  </a:lnTo>
                  <a:lnTo>
                    <a:pt x="3632" y="708"/>
                  </a:lnTo>
                  <a:lnTo>
                    <a:pt x="3750" y="722"/>
                  </a:lnTo>
                  <a:lnTo>
                    <a:pt x="3864" y="732"/>
                  </a:lnTo>
                  <a:lnTo>
                    <a:pt x="3974" y="740"/>
                  </a:lnTo>
                  <a:lnTo>
                    <a:pt x="4080" y="748"/>
                  </a:lnTo>
                  <a:lnTo>
                    <a:pt x="4184" y="754"/>
                  </a:lnTo>
                  <a:lnTo>
                    <a:pt x="4286" y="758"/>
                  </a:lnTo>
                  <a:lnTo>
                    <a:pt x="4384" y="762"/>
                  </a:lnTo>
                  <a:lnTo>
                    <a:pt x="4478" y="762"/>
                  </a:lnTo>
                  <a:lnTo>
                    <a:pt x="4570" y="762"/>
                  </a:lnTo>
                  <a:lnTo>
                    <a:pt x="4660" y="760"/>
                  </a:lnTo>
                  <a:lnTo>
                    <a:pt x="4746" y="758"/>
                  </a:lnTo>
                  <a:lnTo>
                    <a:pt x="4830" y="754"/>
                  </a:lnTo>
                  <a:lnTo>
                    <a:pt x="4912" y="748"/>
                  </a:lnTo>
                  <a:lnTo>
                    <a:pt x="4992" y="740"/>
                  </a:lnTo>
                  <a:lnTo>
                    <a:pt x="5068" y="732"/>
                  </a:lnTo>
                  <a:lnTo>
                    <a:pt x="5144" y="724"/>
                  </a:lnTo>
                  <a:lnTo>
                    <a:pt x="5216" y="714"/>
                  </a:lnTo>
                  <a:lnTo>
                    <a:pt x="5216" y="714"/>
                  </a:lnTo>
                  <a:close/>
                </a:path>
              </a:pathLst>
            </a:custGeom>
            <a:solidFill>
              <a:schemeClr val="bg2">
                <a:alpha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22"/>
            <p:cNvSpPr>
              <a:spLocks/>
            </p:cNvSpPr>
            <p:nvPr/>
          </p:nvSpPr>
          <p:spPr bwMode="hidden">
            <a:xfrm>
              <a:off x="3175" y="4335463"/>
              <a:ext cx="8166100" cy="1101725"/>
            </a:xfrm>
            <a:custGeom>
              <a:avLst/>
              <a:gdLst/>
              <a:ahLst/>
              <a:cxnLst>
                <a:cxn ang="0">
                  <a:pos x="0" y="70"/>
                </a:cxn>
                <a:cxn ang="0">
                  <a:pos x="0" y="70"/>
                </a:cxn>
                <a:cxn ang="0">
                  <a:pos x="18" y="66"/>
                </a:cxn>
                <a:cxn ang="0">
                  <a:pos x="72" y="56"/>
                </a:cxn>
                <a:cxn ang="0">
                  <a:pos x="164" y="42"/>
                </a:cxn>
                <a:cxn ang="0">
                  <a:pos x="224" y="34"/>
                </a:cxn>
                <a:cxn ang="0">
                  <a:pos x="294" y="26"/>
                </a:cxn>
                <a:cxn ang="0">
                  <a:pos x="372" y="20"/>
                </a:cxn>
                <a:cxn ang="0">
                  <a:pos x="462" y="14"/>
                </a:cxn>
                <a:cxn ang="0">
                  <a:pos x="560" y="8"/>
                </a:cxn>
                <a:cxn ang="0">
                  <a:pos x="670" y="4"/>
                </a:cxn>
                <a:cxn ang="0">
                  <a:pos x="790" y="2"/>
                </a:cxn>
                <a:cxn ang="0">
                  <a:pos x="920" y="0"/>
                </a:cxn>
                <a:cxn ang="0">
                  <a:pos x="1060" y="2"/>
                </a:cxn>
                <a:cxn ang="0">
                  <a:pos x="1210" y="6"/>
                </a:cxn>
                <a:cxn ang="0">
                  <a:pos x="1372" y="14"/>
                </a:cxn>
                <a:cxn ang="0">
                  <a:pos x="1544" y="24"/>
                </a:cxn>
                <a:cxn ang="0">
                  <a:pos x="1726" y="40"/>
                </a:cxn>
                <a:cxn ang="0">
                  <a:pos x="1920" y="58"/>
                </a:cxn>
                <a:cxn ang="0">
                  <a:pos x="2126" y="80"/>
                </a:cxn>
                <a:cxn ang="0">
                  <a:pos x="2342" y="106"/>
                </a:cxn>
                <a:cxn ang="0">
                  <a:pos x="2570" y="138"/>
                </a:cxn>
                <a:cxn ang="0">
                  <a:pos x="2808" y="174"/>
                </a:cxn>
                <a:cxn ang="0">
                  <a:pos x="3058" y="216"/>
                </a:cxn>
                <a:cxn ang="0">
                  <a:pos x="3320" y="266"/>
                </a:cxn>
                <a:cxn ang="0">
                  <a:pos x="3594" y="320"/>
                </a:cxn>
                <a:cxn ang="0">
                  <a:pos x="3880" y="380"/>
                </a:cxn>
                <a:cxn ang="0">
                  <a:pos x="4178" y="448"/>
                </a:cxn>
                <a:cxn ang="0">
                  <a:pos x="4488" y="522"/>
                </a:cxn>
                <a:cxn ang="0">
                  <a:pos x="4810" y="604"/>
                </a:cxn>
                <a:cxn ang="0">
                  <a:pos x="5144" y="694"/>
                </a:cxn>
              </a:cxnLst>
              <a:rect l="0" t="0" r="r" b="b"/>
              <a:pathLst>
                <a:path w="5144" h="694">
                  <a:moveTo>
                    <a:pt x="0" y="70"/>
                  </a:moveTo>
                  <a:lnTo>
                    <a:pt x="0" y="70"/>
                  </a:lnTo>
                  <a:lnTo>
                    <a:pt x="18" y="66"/>
                  </a:lnTo>
                  <a:lnTo>
                    <a:pt x="72" y="56"/>
                  </a:lnTo>
                  <a:lnTo>
                    <a:pt x="164" y="42"/>
                  </a:lnTo>
                  <a:lnTo>
                    <a:pt x="224" y="34"/>
                  </a:lnTo>
                  <a:lnTo>
                    <a:pt x="294" y="26"/>
                  </a:lnTo>
                  <a:lnTo>
                    <a:pt x="372" y="20"/>
                  </a:lnTo>
                  <a:lnTo>
                    <a:pt x="462" y="14"/>
                  </a:lnTo>
                  <a:lnTo>
                    <a:pt x="560" y="8"/>
                  </a:lnTo>
                  <a:lnTo>
                    <a:pt x="670" y="4"/>
                  </a:lnTo>
                  <a:lnTo>
                    <a:pt x="790" y="2"/>
                  </a:lnTo>
                  <a:lnTo>
                    <a:pt x="920" y="0"/>
                  </a:lnTo>
                  <a:lnTo>
                    <a:pt x="1060" y="2"/>
                  </a:lnTo>
                  <a:lnTo>
                    <a:pt x="1210" y="6"/>
                  </a:lnTo>
                  <a:lnTo>
                    <a:pt x="1372" y="14"/>
                  </a:lnTo>
                  <a:lnTo>
                    <a:pt x="1544" y="24"/>
                  </a:lnTo>
                  <a:lnTo>
                    <a:pt x="1726" y="40"/>
                  </a:lnTo>
                  <a:lnTo>
                    <a:pt x="1920" y="58"/>
                  </a:lnTo>
                  <a:lnTo>
                    <a:pt x="2126" y="80"/>
                  </a:lnTo>
                  <a:lnTo>
                    <a:pt x="2342" y="106"/>
                  </a:lnTo>
                  <a:lnTo>
                    <a:pt x="2570" y="138"/>
                  </a:lnTo>
                  <a:lnTo>
                    <a:pt x="2808" y="174"/>
                  </a:lnTo>
                  <a:lnTo>
                    <a:pt x="3058" y="216"/>
                  </a:lnTo>
                  <a:lnTo>
                    <a:pt x="3320" y="266"/>
                  </a:lnTo>
                  <a:lnTo>
                    <a:pt x="3594" y="320"/>
                  </a:lnTo>
                  <a:lnTo>
                    <a:pt x="3880" y="380"/>
                  </a:lnTo>
                  <a:lnTo>
                    <a:pt x="4178" y="448"/>
                  </a:lnTo>
                  <a:lnTo>
                    <a:pt x="4488" y="522"/>
                  </a:lnTo>
                  <a:lnTo>
                    <a:pt x="4810" y="604"/>
                  </a:lnTo>
                  <a:lnTo>
                    <a:pt x="5144" y="694"/>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26"/>
            <p:cNvSpPr>
              <a:spLocks/>
            </p:cNvSpPr>
            <p:nvPr/>
          </p:nvSpPr>
          <p:spPr bwMode="hidden">
            <a:xfrm>
              <a:off x="4156075" y="4316413"/>
              <a:ext cx="4940300" cy="927100"/>
            </a:xfrm>
            <a:custGeom>
              <a:avLst/>
              <a:gdLst/>
              <a:ahLst/>
              <a:cxnLst>
                <a:cxn ang="0">
                  <a:pos x="0" y="584"/>
                </a:cxn>
                <a:cxn ang="0">
                  <a:pos x="0" y="584"/>
                </a:cxn>
                <a:cxn ang="0">
                  <a:pos x="90" y="560"/>
                </a:cxn>
                <a:cxn ang="0">
                  <a:pos x="336" y="498"/>
                </a:cxn>
                <a:cxn ang="0">
                  <a:pos x="506" y="456"/>
                </a:cxn>
                <a:cxn ang="0">
                  <a:pos x="702" y="410"/>
                </a:cxn>
                <a:cxn ang="0">
                  <a:pos x="920" y="360"/>
                </a:cxn>
                <a:cxn ang="0">
                  <a:pos x="1154" y="306"/>
                </a:cxn>
                <a:cxn ang="0">
                  <a:pos x="1402" y="254"/>
                </a:cxn>
                <a:cxn ang="0">
                  <a:pos x="1656" y="202"/>
                </a:cxn>
                <a:cxn ang="0">
                  <a:pos x="1916" y="154"/>
                </a:cxn>
                <a:cxn ang="0">
                  <a:pos x="2174" y="108"/>
                </a:cxn>
                <a:cxn ang="0">
                  <a:pos x="2302" y="88"/>
                </a:cxn>
                <a:cxn ang="0">
                  <a:pos x="2426" y="68"/>
                </a:cxn>
                <a:cxn ang="0">
                  <a:pos x="2550" y="52"/>
                </a:cxn>
                <a:cxn ang="0">
                  <a:pos x="2670" y="36"/>
                </a:cxn>
                <a:cxn ang="0">
                  <a:pos x="2788" y="24"/>
                </a:cxn>
                <a:cxn ang="0">
                  <a:pos x="2900" y="14"/>
                </a:cxn>
                <a:cxn ang="0">
                  <a:pos x="3008" y="6"/>
                </a:cxn>
                <a:cxn ang="0">
                  <a:pos x="3112" y="0"/>
                </a:cxn>
              </a:cxnLst>
              <a:rect l="0" t="0" r="r" b="b"/>
              <a:pathLst>
                <a:path w="3112" h="584">
                  <a:moveTo>
                    <a:pt x="0" y="584"/>
                  </a:moveTo>
                  <a:lnTo>
                    <a:pt x="0" y="584"/>
                  </a:lnTo>
                  <a:lnTo>
                    <a:pt x="90" y="560"/>
                  </a:lnTo>
                  <a:lnTo>
                    <a:pt x="336" y="498"/>
                  </a:lnTo>
                  <a:lnTo>
                    <a:pt x="506" y="456"/>
                  </a:lnTo>
                  <a:lnTo>
                    <a:pt x="702" y="410"/>
                  </a:lnTo>
                  <a:lnTo>
                    <a:pt x="920" y="360"/>
                  </a:lnTo>
                  <a:lnTo>
                    <a:pt x="1154" y="306"/>
                  </a:lnTo>
                  <a:lnTo>
                    <a:pt x="1402" y="254"/>
                  </a:lnTo>
                  <a:lnTo>
                    <a:pt x="1656" y="202"/>
                  </a:lnTo>
                  <a:lnTo>
                    <a:pt x="1916" y="154"/>
                  </a:lnTo>
                  <a:lnTo>
                    <a:pt x="2174" y="108"/>
                  </a:lnTo>
                  <a:lnTo>
                    <a:pt x="2302" y="88"/>
                  </a:lnTo>
                  <a:lnTo>
                    <a:pt x="2426" y="68"/>
                  </a:lnTo>
                  <a:lnTo>
                    <a:pt x="2550" y="52"/>
                  </a:lnTo>
                  <a:lnTo>
                    <a:pt x="2670" y="36"/>
                  </a:lnTo>
                  <a:lnTo>
                    <a:pt x="2788" y="24"/>
                  </a:lnTo>
                  <a:lnTo>
                    <a:pt x="2900" y="14"/>
                  </a:lnTo>
                  <a:lnTo>
                    <a:pt x="3008" y="6"/>
                  </a:lnTo>
                  <a:lnTo>
                    <a:pt x="3112" y="0"/>
                  </a:lnTo>
                </a:path>
              </a:pathLst>
            </a:custGeom>
            <a:noFill/>
            <a:ln w="12">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useBgFill="1">
          <p:nvSpPr>
            <p:cNvPr id="21" name="Freeform 10"/>
            <p:cNvSpPr>
              <a:spLocks/>
            </p:cNvSpPr>
            <p:nvPr/>
          </p:nvSpPr>
          <p:spPr bwMode="hidden">
            <a:xfrm>
              <a:off x="-3905251" y="4294188"/>
              <a:ext cx="13027839" cy="1892300"/>
            </a:xfrm>
            <a:custGeom>
              <a:avLst/>
              <a:gdLst/>
              <a:ahLst/>
              <a:cxnLst>
                <a:cxn ang="0">
                  <a:pos x="8192" y="512"/>
                </a:cxn>
                <a:cxn ang="0">
                  <a:pos x="8040" y="570"/>
                </a:cxn>
                <a:cxn ang="0">
                  <a:pos x="7878" y="620"/>
                </a:cxn>
                <a:cxn ang="0">
                  <a:pos x="7706" y="666"/>
                </a:cxn>
                <a:cxn ang="0">
                  <a:pos x="7522" y="702"/>
                </a:cxn>
                <a:cxn ang="0">
                  <a:pos x="7322" y="730"/>
                </a:cxn>
                <a:cxn ang="0">
                  <a:pos x="7106" y="750"/>
                </a:cxn>
                <a:cxn ang="0">
                  <a:pos x="6872" y="762"/>
                </a:cxn>
                <a:cxn ang="0">
                  <a:pos x="6618" y="760"/>
                </a:cxn>
                <a:cxn ang="0">
                  <a:pos x="6342" y="750"/>
                </a:cxn>
                <a:cxn ang="0">
                  <a:pos x="6042" y="726"/>
                </a:cxn>
                <a:cxn ang="0">
                  <a:pos x="5716" y="690"/>
                </a:cxn>
                <a:cxn ang="0">
                  <a:pos x="5364" y="642"/>
                </a:cxn>
                <a:cxn ang="0">
                  <a:pos x="4982" y="578"/>
                </a:cxn>
                <a:cxn ang="0">
                  <a:pos x="4568" y="500"/>
                </a:cxn>
                <a:cxn ang="0">
                  <a:pos x="4122" y="406"/>
                </a:cxn>
                <a:cxn ang="0">
                  <a:pos x="3640" y="296"/>
                </a:cxn>
                <a:cxn ang="0">
                  <a:pos x="3396" y="240"/>
                </a:cxn>
                <a:cxn ang="0">
                  <a:pos x="2934" y="148"/>
                </a:cxn>
                <a:cxn ang="0">
                  <a:pos x="2512" y="82"/>
                </a:cxn>
                <a:cxn ang="0">
                  <a:pos x="2126" y="36"/>
                </a:cxn>
                <a:cxn ang="0">
                  <a:pos x="1776" y="10"/>
                </a:cxn>
                <a:cxn ang="0">
                  <a:pos x="1462" y="0"/>
                </a:cxn>
                <a:cxn ang="0">
                  <a:pos x="1182" y="4"/>
                </a:cxn>
                <a:cxn ang="0">
                  <a:pos x="934" y="20"/>
                </a:cxn>
                <a:cxn ang="0">
                  <a:pos x="716" y="44"/>
                </a:cxn>
                <a:cxn ang="0">
                  <a:pos x="530" y="74"/>
                </a:cxn>
                <a:cxn ang="0">
                  <a:pos x="374" y="108"/>
                </a:cxn>
                <a:cxn ang="0">
                  <a:pos x="248" y="144"/>
                </a:cxn>
                <a:cxn ang="0">
                  <a:pos x="148" y="176"/>
                </a:cxn>
                <a:cxn ang="0">
                  <a:pos x="48" y="216"/>
                </a:cxn>
                <a:cxn ang="0">
                  <a:pos x="0" y="240"/>
                </a:cxn>
                <a:cxn ang="0">
                  <a:pos x="8192" y="1192"/>
                </a:cxn>
                <a:cxn ang="0">
                  <a:pos x="8196" y="1186"/>
                </a:cxn>
                <a:cxn ang="0">
                  <a:pos x="8196" y="510"/>
                </a:cxn>
                <a:cxn ang="0">
                  <a:pos x="8192" y="512"/>
                </a:cxn>
              </a:cxnLst>
              <a:rect l="0" t="0" r="r" b="b"/>
              <a:pathLst>
                <a:path w="8196" h="1192">
                  <a:moveTo>
                    <a:pt x="8192" y="512"/>
                  </a:moveTo>
                  <a:lnTo>
                    <a:pt x="8192" y="512"/>
                  </a:lnTo>
                  <a:lnTo>
                    <a:pt x="8116" y="542"/>
                  </a:lnTo>
                  <a:lnTo>
                    <a:pt x="8040" y="570"/>
                  </a:lnTo>
                  <a:lnTo>
                    <a:pt x="7960" y="596"/>
                  </a:lnTo>
                  <a:lnTo>
                    <a:pt x="7878" y="620"/>
                  </a:lnTo>
                  <a:lnTo>
                    <a:pt x="7794" y="644"/>
                  </a:lnTo>
                  <a:lnTo>
                    <a:pt x="7706" y="666"/>
                  </a:lnTo>
                  <a:lnTo>
                    <a:pt x="7616" y="684"/>
                  </a:lnTo>
                  <a:lnTo>
                    <a:pt x="7522" y="702"/>
                  </a:lnTo>
                  <a:lnTo>
                    <a:pt x="7424" y="718"/>
                  </a:lnTo>
                  <a:lnTo>
                    <a:pt x="7322" y="730"/>
                  </a:lnTo>
                  <a:lnTo>
                    <a:pt x="7216" y="742"/>
                  </a:lnTo>
                  <a:lnTo>
                    <a:pt x="7106" y="750"/>
                  </a:lnTo>
                  <a:lnTo>
                    <a:pt x="6992" y="758"/>
                  </a:lnTo>
                  <a:lnTo>
                    <a:pt x="6872" y="762"/>
                  </a:lnTo>
                  <a:lnTo>
                    <a:pt x="6748" y="762"/>
                  </a:lnTo>
                  <a:lnTo>
                    <a:pt x="6618" y="760"/>
                  </a:lnTo>
                  <a:lnTo>
                    <a:pt x="6482" y="756"/>
                  </a:lnTo>
                  <a:lnTo>
                    <a:pt x="6342" y="750"/>
                  </a:lnTo>
                  <a:lnTo>
                    <a:pt x="6196" y="740"/>
                  </a:lnTo>
                  <a:lnTo>
                    <a:pt x="6042" y="726"/>
                  </a:lnTo>
                  <a:lnTo>
                    <a:pt x="5882" y="710"/>
                  </a:lnTo>
                  <a:lnTo>
                    <a:pt x="5716" y="690"/>
                  </a:lnTo>
                  <a:lnTo>
                    <a:pt x="5544" y="668"/>
                  </a:lnTo>
                  <a:lnTo>
                    <a:pt x="5364" y="642"/>
                  </a:lnTo>
                  <a:lnTo>
                    <a:pt x="5176" y="612"/>
                  </a:lnTo>
                  <a:lnTo>
                    <a:pt x="4982" y="578"/>
                  </a:lnTo>
                  <a:lnTo>
                    <a:pt x="4778" y="540"/>
                  </a:lnTo>
                  <a:lnTo>
                    <a:pt x="4568" y="500"/>
                  </a:lnTo>
                  <a:lnTo>
                    <a:pt x="4348" y="454"/>
                  </a:lnTo>
                  <a:lnTo>
                    <a:pt x="4122" y="406"/>
                  </a:lnTo>
                  <a:lnTo>
                    <a:pt x="3886" y="354"/>
                  </a:lnTo>
                  <a:lnTo>
                    <a:pt x="3640" y="296"/>
                  </a:lnTo>
                  <a:lnTo>
                    <a:pt x="3640" y="296"/>
                  </a:lnTo>
                  <a:lnTo>
                    <a:pt x="3396" y="240"/>
                  </a:lnTo>
                  <a:lnTo>
                    <a:pt x="3160" y="192"/>
                  </a:lnTo>
                  <a:lnTo>
                    <a:pt x="2934" y="148"/>
                  </a:lnTo>
                  <a:lnTo>
                    <a:pt x="2718" y="112"/>
                  </a:lnTo>
                  <a:lnTo>
                    <a:pt x="2512" y="82"/>
                  </a:lnTo>
                  <a:lnTo>
                    <a:pt x="2314" y="56"/>
                  </a:lnTo>
                  <a:lnTo>
                    <a:pt x="2126" y="36"/>
                  </a:lnTo>
                  <a:lnTo>
                    <a:pt x="1948" y="20"/>
                  </a:lnTo>
                  <a:lnTo>
                    <a:pt x="1776" y="10"/>
                  </a:lnTo>
                  <a:lnTo>
                    <a:pt x="1616" y="2"/>
                  </a:lnTo>
                  <a:lnTo>
                    <a:pt x="1462" y="0"/>
                  </a:lnTo>
                  <a:lnTo>
                    <a:pt x="1318" y="0"/>
                  </a:lnTo>
                  <a:lnTo>
                    <a:pt x="1182" y="4"/>
                  </a:lnTo>
                  <a:lnTo>
                    <a:pt x="1054" y="10"/>
                  </a:lnTo>
                  <a:lnTo>
                    <a:pt x="934" y="20"/>
                  </a:lnTo>
                  <a:lnTo>
                    <a:pt x="822" y="30"/>
                  </a:lnTo>
                  <a:lnTo>
                    <a:pt x="716" y="44"/>
                  </a:lnTo>
                  <a:lnTo>
                    <a:pt x="620" y="58"/>
                  </a:lnTo>
                  <a:lnTo>
                    <a:pt x="530" y="74"/>
                  </a:lnTo>
                  <a:lnTo>
                    <a:pt x="450" y="92"/>
                  </a:lnTo>
                  <a:lnTo>
                    <a:pt x="374" y="108"/>
                  </a:lnTo>
                  <a:lnTo>
                    <a:pt x="308" y="126"/>
                  </a:lnTo>
                  <a:lnTo>
                    <a:pt x="248" y="144"/>
                  </a:lnTo>
                  <a:lnTo>
                    <a:pt x="194" y="160"/>
                  </a:lnTo>
                  <a:lnTo>
                    <a:pt x="148" y="176"/>
                  </a:lnTo>
                  <a:lnTo>
                    <a:pt x="108" y="192"/>
                  </a:lnTo>
                  <a:lnTo>
                    <a:pt x="48" y="216"/>
                  </a:lnTo>
                  <a:lnTo>
                    <a:pt x="12" y="234"/>
                  </a:lnTo>
                  <a:lnTo>
                    <a:pt x="0" y="240"/>
                  </a:lnTo>
                  <a:lnTo>
                    <a:pt x="0" y="1192"/>
                  </a:lnTo>
                  <a:lnTo>
                    <a:pt x="8192" y="1192"/>
                  </a:lnTo>
                  <a:lnTo>
                    <a:pt x="8192" y="1192"/>
                  </a:lnTo>
                  <a:lnTo>
                    <a:pt x="8196" y="1186"/>
                  </a:lnTo>
                  <a:lnTo>
                    <a:pt x="8196" y="1186"/>
                  </a:lnTo>
                  <a:lnTo>
                    <a:pt x="8196" y="510"/>
                  </a:lnTo>
                  <a:lnTo>
                    <a:pt x="8196" y="510"/>
                  </a:lnTo>
                  <a:lnTo>
                    <a:pt x="8192" y="512"/>
                  </a:lnTo>
                  <a:lnTo>
                    <a:pt x="8192" y="512"/>
                  </a:lnTo>
                  <a:close/>
                </a:path>
              </a:pathLst>
            </a:custGeom>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 name="Title Placeholder 1"/>
          <p:cNvSpPr>
            <a:spLocks noGrp="1"/>
          </p:cNvSpPr>
          <p:nvPr>
            <p:ph type="title"/>
          </p:nvPr>
        </p:nvSpPr>
        <p:spPr>
          <a:xfrm>
            <a:off x="457200" y="338328"/>
            <a:ext cx="8229600" cy="1252728"/>
          </a:xfrm>
          <a:prstGeom prst="rect">
            <a:avLst/>
          </a:prstGeom>
        </p:spPr>
        <p:txBody>
          <a:bodyPr vert="horz" lIns="91440" tIns="45720" rIns="91440" bIns="45720" rtlCol="0" anchor="ctr">
            <a:normAutofit/>
          </a:bodyPr>
          <a:lstStyle/>
          <a:p>
            <a:r>
              <a:rPr lang="ru-RU" smtClean="0"/>
              <a:t>Образец заголовка</a:t>
            </a:r>
            <a:endParaRPr lang="en-US" dirty="0"/>
          </a:p>
        </p:txBody>
      </p:sp>
      <p:sp>
        <p:nvSpPr>
          <p:cNvPr id="4" name="Date Placeholder 3"/>
          <p:cNvSpPr>
            <a:spLocks noGrp="1"/>
          </p:cNvSpPr>
          <p:nvPr>
            <p:ph type="dt" sz="half" idx="2"/>
          </p:nvPr>
        </p:nvSpPr>
        <p:spPr>
          <a:xfrm>
            <a:off x="5163672" y="6250164"/>
            <a:ext cx="3786690" cy="365125"/>
          </a:xfrm>
          <a:prstGeom prst="rect">
            <a:avLst/>
          </a:prstGeom>
        </p:spPr>
        <p:txBody>
          <a:bodyPr vert="horz" lIns="91440" tIns="45720" rIns="91440" bIns="45720" rtlCol="0" anchor="ctr"/>
          <a:lstStyle>
            <a:lvl1pPr algn="r">
              <a:defRPr sz="1000">
                <a:solidFill>
                  <a:schemeClr val="tx2"/>
                </a:solidFill>
              </a:defRPr>
            </a:lvl1pPr>
          </a:lstStyle>
          <a:p>
            <a:endParaRPr lang="ru-RU" altLang="ru-RU"/>
          </a:p>
        </p:txBody>
      </p:sp>
      <p:sp>
        <p:nvSpPr>
          <p:cNvPr id="5" name="Footer Placeholder 4"/>
          <p:cNvSpPr>
            <a:spLocks noGrp="1"/>
          </p:cNvSpPr>
          <p:nvPr>
            <p:ph type="ftr" sz="quarter" idx="3"/>
          </p:nvPr>
        </p:nvSpPr>
        <p:spPr>
          <a:xfrm>
            <a:off x="193638" y="6250164"/>
            <a:ext cx="3786691" cy="365125"/>
          </a:xfrm>
          <a:prstGeom prst="rect">
            <a:avLst/>
          </a:prstGeom>
        </p:spPr>
        <p:txBody>
          <a:bodyPr vert="horz" lIns="91440" tIns="45720" rIns="91440" bIns="45720" rtlCol="0" anchor="ctr"/>
          <a:lstStyle>
            <a:lvl1pPr algn="l">
              <a:defRPr sz="1000">
                <a:solidFill>
                  <a:schemeClr val="tx2"/>
                </a:solidFill>
              </a:defRPr>
            </a:lvl1pPr>
          </a:lstStyle>
          <a:p>
            <a:endParaRPr lang="ru-RU" altLang="ru-RU"/>
          </a:p>
        </p:txBody>
      </p:sp>
      <p:sp>
        <p:nvSpPr>
          <p:cNvPr id="6" name="Slide Number Placeholder 5"/>
          <p:cNvSpPr>
            <a:spLocks noGrp="1"/>
          </p:cNvSpPr>
          <p:nvPr>
            <p:ph type="sldNum" sz="quarter" idx="4"/>
          </p:nvPr>
        </p:nvSpPr>
        <p:spPr>
          <a:xfrm>
            <a:off x="3991088" y="6250163"/>
            <a:ext cx="1161826" cy="365125"/>
          </a:xfrm>
          <a:prstGeom prst="rect">
            <a:avLst/>
          </a:prstGeom>
        </p:spPr>
        <p:txBody>
          <a:bodyPr vert="horz" lIns="91440" tIns="45720" rIns="91440" bIns="45720" rtlCol="0" anchor="ctr"/>
          <a:lstStyle>
            <a:lvl1pPr algn="ctr">
              <a:defRPr sz="1000">
                <a:solidFill>
                  <a:schemeClr val="tx2"/>
                </a:solidFill>
              </a:defRPr>
            </a:lvl1pPr>
          </a:lstStyle>
          <a:p>
            <a:fld id="{E1F2B160-76B1-4D30-A482-7ECA4DA979FB}" type="slidenum">
              <a:rPr lang="ru-RU" altLang="ru-RU" smtClean="0"/>
              <a:pPr/>
              <a:t>‹#›</a:t>
            </a:fld>
            <a:endParaRPr lang="ru-RU" altLang="ru-RU"/>
          </a:p>
        </p:txBody>
      </p:sp>
      <p:sp>
        <p:nvSpPr>
          <p:cNvPr id="3" name="Text Placeholder 2"/>
          <p:cNvSpPr>
            <a:spLocks noGrp="1"/>
          </p:cNvSpPr>
          <p:nvPr>
            <p:ph type="body" idx="1"/>
          </p:nvPr>
        </p:nvSpPr>
        <p:spPr>
          <a:xfrm>
            <a:off x="872067" y="2675467"/>
            <a:ext cx="7408333" cy="3450696"/>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en-US" dirty="0"/>
          </a:p>
        </p:txBody>
      </p:sp>
    </p:spTree>
  </p:cSld>
  <p:clrMap bg1="lt1" tx1="dk1" bg2="lt2" tx2="dk2" accent1="accent1" accent2="accent2" accent3="accent3" accent4="accent4" accent5="accent5" accent6="accent6" hlink="hlink" folHlink="folHlink"/>
  <p:sldLayoutIdLst>
    <p:sldLayoutId id="2147485157" r:id="rId1"/>
    <p:sldLayoutId id="2147485158" r:id="rId2"/>
    <p:sldLayoutId id="2147485159" r:id="rId3"/>
    <p:sldLayoutId id="2147485160" r:id="rId4"/>
    <p:sldLayoutId id="2147485161" r:id="rId5"/>
    <p:sldLayoutId id="2147485162" r:id="rId6"/>
    <p:sldLayoutId id="2147485163" r:id="rId7"/>
    <p:sldLayoutId id="2147485164" r:id="rId8"/>
    <p:sldLayoutId id="2147485165" r:id="rId9"/>
    <p:sldLayoutId id="2147485166" r:id="rId10"/>
    <p:sldLayoutId id="2147485167" r:id="rId11"/>
  </p:sldLayoutIdLst>
  <p:txStyles>
    <p:titleStyle>
      <a:lvl1pPr algn="ctr" defTabSz="914400" rtl="0" eaLnBrk="1" latinLnBrk="0" hangingPunct="1">
        <a:spcBef>
          <a:spcPct val="0"/>
        </a:spcBef>
        <a:buNone/>
        <a:defRPr sz="4400" kern="1200">
          <a:solidFill>
            <a:srgbClr val="FFFFFF"/>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274320" indent="-274320" algn="l" defTabSz="914400" rtl="0" eaLnBrk="1" latinLnBrk="0" hangingPunct="1">
        <a:spcBef>
          <a:spcPct val="20000"/>
        </a:spcBef>
        <a:buClr>
          <a:schemeClr val="accent1"/>
        </a:buClr>
        <a:buSzPct val="100000"/>
        <a:buFont typeface="Symbol" pitchFamily="18" charset="2"/>
        <a:buChar char=""/>
        <a:defRPr sz="2400" kern="1200">
          <a:solidFill>
            <a:schemeClr val="tx2"/>
          </a:solidFill>
          <a:latin typeface="+mn-lt"/>
          <a:ea typeface="+mn-ea"/>
          <a:cs typeface="+mn-cs"/>
        </a:defRPr>
      </a:lvl1pPr>
      <a:lvl2pPr marL="576263" indent="-274320" algn="l" defTabSz="914400" rtl="0" eaLnBrk="1" latinLnBrk="0" hangingPunct="1">
        <a:spcBef>
          <a:spcPct val="20000"/>
        </a:spcBef>
        <a:buClr>
          <a:schemeClr val="accent1"/>
        </a:buClr>
        <a:buSzPct val="100000"/>
        <a:buFont typeface="Symbol" pitchFamily="18" charset="2"/>
        <a:buChar char=""/>
        <a:defRPr sz="2200" kern="1200">
          <a:solidFill>
            <a:schemeClr val="tx2"/>
          </a:solidFill>
          <a:latin typeface="+mn-lt"/>
          <a:ea typeface="+mn-ea"/>
          <a:cs typeface="+mn-cs"/>
        </a:defRPr>
      </a:lvl2pPr>
      <a:lvl3pPr marL="855663" indent="-228600" algn="l" defTabSz="914400" rtl="0" eaLnBrk="1" latinLnBrk="0" hangingPunct="1">
        <a:spcBef>
          <a:spcPct val="20000"/>
        </a:spcBef>
        <a:buClr>
          <a:schemeClr val="accent1"/>
        </a:buClr>
        <a:buSzPct val="100000"/>
        <a:buFont typeface="Symbol" pitchFamily="18" charset="2"/>
        <a:buChar char=""/>
        <a:defRPr sz="2000" kern="1200">
          <a:solidFill>
            <a:schemeClr val="tx2"/>
          </a:solidFill>
          <a:latin typeface="+mn-lt"/>
          <a:ea typeface="+mn-ea"/>
          <a:cs typeface="+mn-cs"/>
        </a:defRPr>
      </a:lvl3pPr>
      <a:lvl4pPr marL="1143000" indent="-228600" algn="l" defTabSz="914400" rtl="0" eaLnBrk="1" latinLnBrk="0" hangingPunct="1">
        <a:spcBef>
          <a:spcPct val="20000"/>
        </a:spcBef>
        <a:buClr>
          <a:schemeClr val="accent1"/>
        </a:buClr>
        <a:buSzPct val="100000"/>
        <a:buFont typeface="Symbol" pitchFamily="18" charset="2"/>
        <a:buChar char=""/>
        <a:defRPr sz="1800" kern="1200">
          <a:solidFill>
            <a:schemeClr val="tx2"/>
          </a:solidFill>
          <a:latin typeface="+mn-lt"/>
          <a:ea typeface="+mn-ea"/>
          <a:cs typeface="+mn-cs"/>
        </a:defRPr>
      </a:lvl4pPr>
      <a:lvl5pPr marL="1463040" indent="-228600" algn="l" defTabSz="914400" rtl="0" eaLnBrk="1" latinLnBrk="0" hangingPunct="1">
        <a:spcBef>
          <a:spcPct val="20000"/>
        </a:spcBef>
        <a:buClr>
          <a:schemeClr val="accent1"/>
        </a:buClr>
        <a:buSzPct val="100000"/>
        <a:buFont typeface="Symbol" pitchFamily="18" charset="2"/>
        <a:buChar char=""/>
        <a:defRPr sz="1600" kern="1200">
          <a:solidFill>
            <a:schemeClr val="tx2"/>
          </a:solidFill>
          <a:latin typeface="+mn-lt"/>
          <a:ea typeface="+mn-ea"/>
          <a:cs typeface="+mn-cs"/>
        </a:defRPr>
      </a:lvl5pPr>
      <a:lvl6pPr marL="178308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6pPr>
      <a:lvl7pPr marL="210312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7pPr>
      <a:lvl8pPr marL="242316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8pPr>
      <a:lvl9pPr marL="2743200" indent="-228600" algn="l" defTabSz="914400" rtl="0" eaLnBrk="1" latinLnBrk="0" hangingPunct="1">
        <a:spcBef>
          <a:spcPts val="384"/>
        </a:spcBef>
        <a:buClr>
          <a:schemeClr val="accent1"/>
        </a:buClr>
        <a:buFont typeface="Symbol" pitchFamily="18" charset="2"/>
        <a:buChar char="*"/>
        <a:defRPr sz="1400" kern="1200">
          <a:solidFill>
            <a:schemeClr val="tx2"/>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alt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lt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1F2B160-76B1-4D30-A482-7ECA4DA979FB}" type="slidenum">
              <a:rPr lang="ru-RU" altLang="ru-RU" smtClean="0"/>
              <a:pPr/>
              <a:t>‹#›</a:t>
            </a:fld>
            <a:endParaRPr lang="ru-RU" altLang="ru-RU"/>
          </a:p>
        </p:txBody>
      </p:sp>
    </p:spTree>
    <p:extLst>
      <p:ext uri="{BB962C8B-B14F-4D97-AF65-F5344CB8AC3E}">
        <p14:creationId xmlns:p14="http://schemas.microsoft.com/office/powerpoint/2010/main" val="2546001594"/>
      </p:ext>
    </p:extLst>
  </p:cSld>
  <p:clrMap bg1="lt1" tx1="dk1" bg2="lt2" tx2="dk2" accent1="accent1" accent2="accent2" accent3="accent3" accent4="accent4" accent5="accent5" accent6="accent6" hlink="hlink" folHlink="folHlink"/>
  <p:sldLayoutIdLst>
    <p:sldLayoutId id="2147485169" r:id="rId1"/>
    <p:sldLayoutId id="2147485170" r:id="rId2"/>
    <p:sldLayoutId id="2147485171" r:id="rId3"/>
    <p:sldLayoutId id="2147485172" r:id="rId4"/>
    <p:sldLayoutId id="2147485173" r:id="rId5"/>
    <p:sldLayoutId id="2147485174" r:id="rId6"/>
    <p:sldLayoutId id="2147485175" r:id="rId7"/>
    <p:sldLayoutId id="2147485176" r:id="rId8"/>
    <p:sldLayoutId id="2147485177" r:id="rId9"/>
    <p:sldLayoutId id="2147485178" r:id="rId10"/>
    <p:sldLayoutId id="214748517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altLang="ru-RU"/>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ltLang="ru-RU"/>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1F2B160-76B1-4D30-A482-7ECA4DA979FB}" type="slidenum">
              <a:rPr lang="ru-RU" altLang="ru-RU" smtClean="0"/>
              <a:pPr/>
              <a:t>‹#›</a:t>
            </a:fld>
            <a:endParaRPr lang="ru-RU" altLang="ru-RU"/>
          </a:p>
        </p:txBody>
      </p:sp>
    </p:spTree>
    <p:extLst>
      <p:ext uri="{BB962C8B-B14F-4D97-AF65-F5344CB8AC3E}">
        <p14:creationId xmlns:p14="http://schemas.microsoft.com/office/powerpoint/2010/main" val="2546001594"/>
      </p:ext>
    </p:extLst>
  </p:cSld>
  <p:clrMap bg1="lt1" tx1="dk1" bg2="lt2" tx2="dk2" accent1="accent1" accent2="accent2" accent3="accent3" accent4="accent4" accent5="accent5" accent6="accent6" hlink="hlink" folHlink="folHlink"/>
  <p:sldLayoutIdLst>
    <p:sldLayoutId id="2147485181" r:id="rId1"/>
    <p:sldLayoutId id="2147485182" r:id="rId2"/>
    <p:sldLayoutId id="2147485183" r:id="rId3"/>
    <p:sldLayoutId id="2147485184" r:id="rId4"/>
    <p:sldLayoutId id="2147485185" r:id="rId5"/>
    <p:sldLayoutId id="2147485186" r:id="rId6"/>
    <p:sldLayoutId id="2147485187" r:id="rId7"/>
    <p:sldLayoutId id="2147485188" r:id="rId8"/>
    <p:sldLayoutId id="2147485189" r:id="rId9"/>
    <p:sldLayoutId id="2147485190" r:id="rId10"/>
    <p:sldLayoutId id="214748519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ru-RU" smtClean="0"/>
              <a:t>Образец заголовка</a:t>
            </a:r>
            <a:endParaRPr lang="ru-RU"/>
          </a:p>
        </p:txBody>
      </p:sp>
      <p:sp>
        <p:nvSpPr>
          <p:cNvPr id="3" name="Текст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ru-RU" altLang="ru-RU">
              <a:solidFill>
                <a:prstClr val="black">
                  <a:tint val="75000"/>
                </a:prstClr>
              </a:solidFill>
            </a:endParaRPr>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ru-RU" altLang="ru-RU">
              <a:solidFill>
                <a:prstClr val="black">
                  <a:tint val="75000"/>
                </a:prstClr>
              </a:solidFill>
            </a:endParaRPr>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1F2B160-76B1-4D30-A482-7ECA4DA979FB}" type="slidenum">
              <a:rPr lang="ru-RU" altLang="ru-RU" smtClean="0">
                <a:solidFill>
                  <a:prstClr val="black">
                    <a:tint val="75000"/>
                  </a:prstClr>
                </a:solidFill>
              </a:rPr>
              <a:pPr/>
              <a:t>‹#›</a:t>
            </a:fld>
            <a:endParaRPr lang="ru-RU" altLang="ru-RU">
              <a:solidFill>
                <a:prstClr val="black">
                  <a:tint val="75000"/>
                </a:prstClr>
              </a:solidFill>
            </a:endParaRPr>
          </a:p>
        </p:txBody>
      </p:sp>
    </p:spTree>
    <p:extLst>
      <p:ext uri="{BB962C8B-B14F-4D97-AF65-F5344CB8AC3E}">
        <p14:creationId xmlns:p14="http://schemas.microsoft.com/office/powerpoint/2010/main" val="1556461915"/>
      </p:ext>
    </p:extLst>
  </p:cSld>
  <p:clrMap bg1="lt1" tx1="dk1" bg2="lt2" tx2="dk2" accent1="accent1" accent2="accent2" accent3="accent3" accent4="accent4" accent5="accent5" accent6="accent6" hlink="hlink" folHlink="folHlink"/>
  <p:sldLayoutIdLst>
    <p:sldLayoutId id="2147485193" r:id="rId1"/>
    <p:sldLayoutId id="2147485194" r:id="rId2"/>
    <p:sldLayoutId id="2147485195" r:id="rId3"/>
    <p:sldLayoutId id="2147485196" r:id="rId4"/>
    <p:sldLayoutId id="2147485197" r:id="rId5"/>
    <p:sldLayoutId id="2147485198" r:id="rId6"/>
    <p:sldLayoutId id="2147485199" r:id="rId7"/>
    <p:sldLayoutId id="2147485200" r:id="rId8"/>
    <p:sldLayoutId id="2147485201" r:id="rId9"/>
    <p:sldLayoutId id="2147485202" r:id="rId10"/>
    <p:sldLayoutId id="214748520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8354" name="Rectangle 2"/>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lvl1pPr>
          </a:lstStyle>
          <a:p>
            <a:endParaRPr lang="ru-RU" altLang="ru-RU">
              <a:solidFill>
                <a:srgbClr val="000000"/>
              </a:solidFill>
            </a:endParaRPr>
          </a:p>
        </p:txBody>
      </p:sp>
      <p:sp>
        <p:nvSpPr>
          <p:cNvPr id="228355" name="Rectangle 3"/>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latin typeface="Arial Black" pitchFamily="34" charset="0"/>
              </a:defRPr>
            </a:lvl1pPr>
          </a:lstStyle>
          <a:p>
            <a:fld id="{E1F2B160-76B1-4D30-A482-7ECA4DA979FB}" type="slidenum">
              <a:rPr lang="ru-RU" altLang="ru-RU">
                <a:solidFill>
                  <a:srgbClr val="000000"/>
                </a:solidFill>
              </a:rPr>
              <a:pPr/>
              <a:t>‹#›</a:t>
            </a:fld>
            <a:endParaRPr lang="ru-RU" altLang="ru-RU">
              <a:solidFill>
                <a:srgbClr val="000000"/>
              </a:solidFill>
            </a:endParaRPr>
          </a:p>
        </p:txBody>
      </p:sp>
      <p:grpSp>
        <p:nvGrpSpPr>
          <p:cNvPr id="228356" name="Group 4"/>
          <p:cNvGrpSpPr>
            <a:grpSpLocks/>
          </p:cNvGrpSpPr>
          <p:nvPr/>
        </p:nvGrpSpPr>
        <p:grpSpPr bwMode="auto">
          <a:xfrm>
            <a:off x="0" y="0"/>
            <a:ext cx="9144000" cy="546100"/>
            <a:chOff x="0" y="0"/>
            <a:chExt cx="5760" cy="344"/>
          </a:xfrm>
        </p:grpSpPr>
        <p:sp>
          <p:nvSpPr>
            <p:cNvPr id="228357" name="Rectangle 5"/>
            <p:cNvSpPr>
              <a:spLocks noChangeArrowheads="1"/>
            </p:cNvSpPr>
            <p:nvPr/>
          </p:nvSpPr>
          <p:spPr bwMode="auto">
            <a:xfrm>
              <a:off x="0" y="0"/>
              <a:ext cx="180" cy="336"/>
            </a:xfrm>
            <a:prstGeom prst="rect">
              <a:avLst/>
            </a:prstGeom>
            <a:gradFill rotWithShape="0">
              <a:gsLst>
                <a:gs pos="0">
                  <a:schemeClr val="folHlink"/>
                </a:gs>
                <a:gs pos="100000">
                  <a:schemeClr val="bg1"/>
                </a:gs>
              </a:gsLst>
              <a:lin ang="0" scaled="1"/>
            </a:gra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sz="2400">
                <a:solidFill>
                  <a:srgbClr val="000000"/>
                </a:solidFill>
                <a:latin typeface="Times New Roman" pitchFamily="18" charset="0"/>
              </a:endParaRPr>
            </a:p>
          </p:txBody>
        </p:sp>
        <p:sp>
          <p:nvSpPr>
            <p:cNvPr id="228358" name="Rectangle 6"/>
            <p:cNvSpPr>
              <a:spLocks noChangeArrowheads="1"/>
            </p:cNvSpPr>
            <p:nvPr/>
          </p:nvSpPr>
          <p:spPr bwMode="auto">
            <a:xfrm>
              <a:off x="260" y="85"/>
              <a:ext cx="5500" cy="173"/>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8359" name="Rectangle 7"/>
            <p:cNvSpPr>
              <a:spLocks noChangeArrowheads="1"/>
            </p:cNvSpPr>
            <p:nvPr/>
          </p:nvSpPr>
          <p:spPr bwMode="auto">
            <a:xfrm>
              <a:off x="258" y="85"/>
              <a:ext cx="87" cy="89"/>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666699"/>
                </a:solidFill>
              </a:endParaRPr>
            </a:p>
          </p:txBody>
        </p:sp>
        <p:sp>
          <p:nvSpPr>
            <p:cNvPr id="228360" name="Rectangle 8"/>
            <p:cNvSpPr>
              <a:spLocks noChangeArrowheads="1"/>
            </p:cNvSpPr>
            <p:nvPr/>
          </p:nvSpPr>
          <p:spPr bwMode="auto">
            <a:xfrm>
              <a:off x="345" y="0"/>
              <a:ext cx="88" cy="87"/>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666699"/>
                </a:solidFill>
              </a:endParaRPr>
            </a:p>
          </p:txBody>
        </p:sp>
        <p:sp>
          <p:nvSpPr>
            <p:cNvPr id="228361" name="Rectangle 9"/>
            <p:cNvSpPr>
              <a:spLocks noChangeArrowheads="1"/>
            </p:cNvSpPr>
            <p:nvPr/>
          </p:nvSpPr>
          <p:spPr bwMode="auto">
            <a:xfrm>
              <a:off x="345" y="85"/>
              <a:ext cx="88" cy="8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9999CC"/>
                </a:solidFill>
              </a:endParaRPr>
            </a:p>
          </p:txBody>
        </p:sp>
        <p:sp>
          <p:nvSpPr>
            <p:cNvPr id="228362" name="Rectangle 10"/>
            <p:cNvSpPr>
              <a:spLocks noChangeArrowheads="1"/>
            </p:cNvSpPr>
            <p:nvPr/>
          </p:nvSpPr>
          <p:spPr bwMode="auto">
            <a:xfrm>
              <a:off x="173" y="173"/>
              <a:ext cx="86" cy="87"/>
            </a:xfrm>
            <a:prstGeom prst="rect">
              <a:avLst/>
            </a:prstGeom>
            <a:solidFill>
              <a:schemeClr val="folHlink"/>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666699"/>
                </a:solidFill>
              </a:endParaRPr>
            </a:p>
          </p:txBody>
        </p:sp>
        <p:sp>
          <p:nvSpPr>
            <p:cNvPr id="228363" name="Rectangle 11"/>
            <p:cNvSpPr>
              <a:spLocks noChangeArrowheads="1"/>
            </p:cNvSpPr>
            <p:nvPr/>
          </p:nvSpPr>
          <p:spPr bwMode="auto">
            <a:xfrm>
              <a:off x="83" y="86"/>
              <a:ext cx="89" cy="8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2400">
                <a:solidFill>
                  <a:srgbClr val="000000"/>
                </a:solidFill>
                <a:latin typeface="Times New Roman" pitchFamily="18" charset="0"/>
              </a:endParaRPr>
            </a:p>
          </p:txBody>
        </p:sp>
        <p:sp>
          <p:nvSpPr>
            <p:cNvPr id="228364" name="Rectangle 12"/>
            <p:cNvSpPr>
              <a:spLocks noChangeArrowheads="1"/>
            </p:cNvSpPr>
            <p:nvPr/>
          </p:nvSpPr>
          <p:spPr bwMode="auto">
            <a:xfrm>
              <a:off x="258" y="171"/>
              <a:ext cx="87" cy="8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9999CC"/>
                </a:solidFill>
              </a:endParaRPr>
            </a:p>
          </p:txBody>
        </p:sp>
        <p:sp>
          <p:nvSpPr>
            <p:cNvPr id="228365" name="Rectangle 13"/>
            <p:cNvSpPr>
              <a:spLocks noChangeArrowheads="1"/>
            </p:cNvSpPr>
            <p:nvPr/>
          </p:nvSpPr>
          <p:spPr bwMode="auto">
            <a:xfrm>
              <a:off x="173" y="258"/>
              <a:ext cx="86" cy="86"/>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ru-RU" altLang="ru-RU" sz="1800">
                <a:solidFill>
                  <a:srgbClr val="9999CC"/>
                </a:solidFill>
              </a:endParaRPr>
            </a:p>
          </p:txBody>
        </p:sp>
      </p:grpSp>
      <p:sp>
        <p:nvSpPr>
          <p:cNvPr id="228366" name="Rectangle 14"/>
          <p:cNvSpPr>
            <a:spLocks noGrp="1" noChangeArrowheads="1"/>
          </p:cNvSpPr>
          <p:nvPr>
            <p:ph type="title"/>
          </p:nvPr>
        </p:nvSpPr>
        <p:spPr bwMode="auto">
          <a:xfrm>
            <a:off x="457200" y="457200"/>
            <a:ext cx="8229600"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ru-RU" altLang="ru-RU" smtClean="0"/>
              <a:t>Образец заголовка</a:t>
            </a:r>
          </a:p>
        </p:txBody>
      </p:sp>
      <p:sp>
        <p:nvSpPr>
          <p:cNvPr id="228367" name="Rectangle 15"/>
          <p:cNvSpPr>
            <a:spLocks noGrp="1" noChangeArrowheads="1"/>
          </p:cNvSpPr>
          <p:nvPr>
            <p:ph type="body" idx="1"/>
          </p:nvPr>
        </p:nvSpPr>
        <p:spPr bwMode="auto">
          <a:xfrm>
            <a:off x="457200" y="1981200"/>
            <a:ext cx="8229600" cy="3886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ru-RU" altLang="ru-RU" smtClean="0"/>
              <a:t>Образец текста</a:t>
            </a:r>
          </a:p>
          <a:p>
            <a:pPr lvl="1"/>
            <a:r>
              <a:rPr lang="ru-RU" altLang="ru-RU" smtClean="0"/>
              <a:t>Второй уровень</a:t>
            </a:r>
          </a:p>
          <a:p>
            <a:pPr lvl="2"/>
            <a:r>
              <a:rPr lang="ru-RU" altLang="ru-RU" smtClean="0"/>
              <a:t>Третий уровень</a:t>
            </a:r>
          </a:p>
          <a:p>
            <a:pPr lvl="3"/>
            <a:r>
              <a:rPr lang="ru-RU" altLang="ru-RU" smtClean="0"/>
              <a:t>Четвертый уровень</a:t>
            </a:r>
          </a:p>
          <a:p>
            <a:pPr lvl="4"/>
            <a:r>
              <a:rPr lang="ru-RU" altLang="ru-RU" smtClean="0"/>
              <a:t>Пятый уровень</a:t>
            </a:r>
          </a:p>
        </p:txBody>
      </p:sp>
      <p:sp>
        <p:nvSpPr>
          <p:cNvPr id="228368" name="Rectangle 16"/>
          <p:cNvSpPr>
            <a:spLocks noGrp="1" noChangeArrowheads="1"/>
          </p:cNvSpPr>
          <p:nvPr>
            <p:ph type="dt" sz="half" idx="2"/>
          </p:nvPr>
        </p:nvSpPr>
        <p:spPr bwMode="auto">
          <a:xfrm>
            <a:off x="457200" y="6245225"/>
            <a:ext cx="2133600" cy="476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lvl1pPr>
          </a:lstStyle>
          <a:p>
            <a:endParaRPr lang="ru-RU" altLang="ru-RU">
              <a:solidFill>
                <a:srgbClr val="000000"/>
              </a:solidFill>
            </a:endParaRPr>
          </a:p>
        </p:txBody>
      </p:sp>
    </p:spTree>
    <p:extLst>
      <p:ext uri="{BB962C8B-B14F-4D97-AF65-F5344CB8AC3E}">
        <p14:creationId xmlns:p14="http://schemas.microsoft.com/office/powerpoint/2010/main" val="1987601946"/>
      </p:ext>
    </p:extLst>
  </p:cSld>
  <p:clrMap bg1="lt1" tx1="dk1" bg2="lt2" tx2="dk2" accent1="accent1" accent2="accent2" accent3="accent3" accent4="accent4" accent5="accent5" accent6="accent6" hlink="hlink" folHlink="folHlink"/>
  <p:sldLayoutIdLst>
    <p:sldLayoutId id="2147485239" r:id="rId1"/>
    <p:sldLayoutId id="2147485240" r:id="rId2"/>
    <p:sldLayoutId id="2147485241" r:id="rId3"/>
    <p:sldLayoutId id="2147485242" r:id="rId4"/>
    <p:sldLayoutId id="2147485243" r:id="rId5"/>
    <p:sldLayoutId id="2147485244" r:id="rId6"/>
    <p:sldLayoutId id="2147485245" r:id="rId7"/>
    <p:sldLayoutId id="2147485246" r:id="rId8"/>
    <p:sldLayoutId id="2147485247" r:id="rId9"/>
    <p:sldLayoutId id="2147485248" r:id="rId10"/>
    <p:sldLayoutId id="2147485249" r:id="rId11"/>
    <p:sldLayoutId id="2147485250" r:id="rId12"/>
    <p:sldLayoutId id="2147485251" r:id="rId13"/>
    <p:sldLayoutId id="2147485252" r:id="rId14"/>
    <p:sldLayoutId id="2147485253" r:id="rId15"/>
    <p:sldLayoutId id="2147485254" r:id="rId16"/>
  </p:sldLayoutIdLst>
  <p:txStyles>
    <p:titleStyle>
      <a:lvl1pPr algn="l" rtl="0" fontAlgn="base">
        <a:spcBef>
          <a:spcPct val="0"/>
        </a:spcBef>
        <a:spcAft>
          <a:spcPct val="0"/>
        </a:spcAft>
        <a:defRPr sz="4400">
          <a:solidFill>
            <a:schemeClr val="tx1"/>
          </a:solidFill>
          <a:latin typeface="+mj-lt"/>
          <a:ea typeface="+mj-ea"/>
          <a:cs typeface="+mj-cs"/>
        </a:defRPr>
      </a:lvl1pPr>
      <a:lvl2pPr algn="l" rtl="0" fontAlgn="base">
        <a:spcBef>
          <a:spcPct val="0"/>
        </a:spcBef>
        <a:spcAft>
          <a:spcPct val="0"/>
        </a:spcAft>
        <a:defRPr sz="4400">
          <a:solidFill>
            <a:schemeClr val="tx1"/>
          </a:solidFill>
          <a:latin typeface="Arial" pitchFamily="34" charset="0"/>
        </a:defRPr>
      </a:lvl2pPr>
      <a:lvl3pPr algn="l" rtl="0" fontAlgn="base">
        <a:spcBef>
          <a:spcPct val="0"/>
        </a:spcBef>
        <a:spcAft>
          <a:spcPct val="0"/>
        </a:spcAft>
        <a:defRPr sz="4400">
          <a:solidFill>
            <a:schemeClr val="tx1"/>
          </a:solidFill>
          <a:latin typeface="Arial" pitchFamily="34" charset="0"/>
        </a:defRPr>
      </a:lvl3pPr>
      <a:lvl4pPr algn="l" rtl="0" fontAlgn="base">
        <a:spcBef>
          <a:spcPct val="0"/>
        </a:spcBef>
        <a:spcAft>
          <a:spcPct val="0"/>
        </a:spcAft>
        <a:defRPr sz="4400">
          <a:solidFill>
            <a:schemeClr val="tx1"/>
          </a:solidFill>
          <a:latin typeface="Arial" pitchFamily="34" charset="0"/>
        </a:defRPr>
      </a:lvl4pPr>
      <a:lvl5pPr algn="l" rtl="0" fontAlgn="base">
        <a:spcBef>
          <a:spcPct val="0"/>
        </a:spcBef>
        <a:spcAft>
          <a:spcPct val="0"/>
        </a:spcAft>
        <a:defRPr sz="4400">
          <a:solidFill>
            <a:schemeClr val="tx1"/>
          </a:solidFill>
          <a:latin typeface="Arial" pitchFamily="34" charset="0"/>
        </a:defRPr>
      </a:lvl5pPr>
      <a:lvl6pPr marL="457200" algn="l" rtl="0" fontAlgn="base">
        <a:spcBef>
          <a:spcPct val="0"/>
        </a:spcBef>
        <a:spcAft>
          <a:spcPct val="0"/>
        </a:spcAft>
        <a:defRPr sz="4400">
          <a:solidFill>
            <a:schemeClr val="tx1"/>
          </a:solidFill>
          <a:latin typeface="Arial" pitchFamily="34" charset="0"/>
        </a:defRPr>
      </a:lvl6pPr>
      <a:lvl7pPr marL="914400" algn="l" rtl="0" fontAlgn="base">
        <a:spcBef>
          <a:spcPct val="0"/>
        </a:spcBef>
        <a:spcAft>
          <a:spcPct val="0"/>
        </a:spcAft>
        <a:defRPr sz="4400">
          <a:solidFill>
            <a:schemeClr val="tx1"/>
          </a:solidFill>
          <a:latin typeface="Arial" pitchFamily="34" charset="0"/>
        </a:defRPr>
      </a:lvl7pPr>
      <a:lvl8pPr marL="1371600" algn="l" rtl="0" fontAlgn="base">
        <a:spcBef>
          <a:spcPct val="0"/>
        </a:spcBef>
        <a:spcAft>
          <a:spcPct val="0"/>
        </a:spcAft>
        <a:defRPr sz="4400">
          <a:solidFill>
            <a:schemeClr val="tx1"/>
          </a:solidFill>
          <a:latin typeface="Arial" pitchFamily="34" charset="0"/>
        </a:defRPr>
      </a:lvl8pPr>
      <a:lvl9pPr marL="1828800" algn="l" rtl="0" fontAlgn="base">
        <a:spcBef>
          <a:spcPct val="0"/>
        </a:spcBef>
        <a:spcAft>
          <a:spcPct val="0"/>
        </a:spcAft>
        <a:defRPr sz="4400">
          <a:solidFill>
            <a:schemeClr val="tx1"/>
          </a:solidFill>
          <a:latin typeface="Arial" pitchFamily="34" charset="0"/>
        </a:defRPr>
      </a:lvl9pPr>
    </p:titleStyle>
    <p:bodyStyle>
      <a:lvl1pPr marL="342900" indent="-342900" algn="l" rtl="0" fontAlgn="base">
        <a:spcBef>
          <a:spcPct val="20000"/>
        </a:spcBef>
        <a:spcAft>
          <a:spcPct val="0"/>
        </a:spcAft>
        <a:buClr>
          <a:schemeClr val="bg2"/>
        </a:buClr>
        <a:buSzPct val="75000"/>
        <a:buFont typeface="Wingdings" pitchFamily="2" charset="2"/>
        <a:buChar char="n"/>
        <a:defRPr sz="3200">
          <a:solidFill>
            <a:schemeClr val="tx1"/>
          </a:solidFill>
          <a:latin typeface="+mn-lt"/>
          <a:ea typeface="+mn-ea"/>
          <a:cs typeface="+mn-cs"/>
        </a:defRPr>
      </a:lvl1pPr>
      <a:lvl2pPr marL="742950" indent="-285750" algn="l" rtl="0" fontAlgn="base">
        <a:spcBef>
          <a:spcPct val="20000"/>
        </a:spcBef>
        <a:spcAft>
          <a:spcPct val="0"/>
        </a:spcAft>
        <a:buClr>
          <a:schemeClr val="accent2"/>
        </a:buClr>
        <a:buSzPct val="80000"/>
        <a:buFont typeface="Wingdings" pitchFamily="2" charset="2"/>
        <a:buChar char="¨"/>
        <a:defRPr sz="2800">
          <a:solidFill>
            <a:schemeClr val="tx1"/>
          </a:solidFill>
          <a:latin typeface="+mn-lt"/>
        </a:defRPr>
      </a:lvl2pPr>
      <a:lvl3pPr marL="1143000" indent="-228600" algn="l" rtl="0" fontAlgn="base">
        <a:spcBef>
          <a:spcPct val="20000"/>
        </a:spcBef>
        <a:spcAft>
          <a:spcPct val="0"/>
        </a:spcAft>
        <a:buClr>
          <a:schemeClr val="bg2"/>
        </a:buClr>
        <a:buSzPct val="65000"/>
        <a:buFont typeface="Wingdings" pitchFamily="2" charset="2"/>
        <a:buChar char="n"/>
        <a:defRPr sz="2400">
          <a:solidFill>
            <a:schemeClr val="tx1"/>
          </a:solidFill>
          <a:latin typeface="+mn-lt"/>
        </a:defRPr>
      </a:lvl3pPr>
      <a:lvl4pPr marL="1600200" indent="-228600" algn="l" rtl="0" fontAlgn="base">
        <a:spcBef>
          <a:spcPct val="20000"/>
        </a:spcBef>
        <a:spcAft>
          <a:spcPct val="0"/>
        </a:spcAft>
        <a:buClr>
          <a:schemeClr val="accent2"/>
        </a:buClr>
        <a:buSzPct val="70000"/>
        <a:buFont typeface="Wingdings" pitchFamily="2" charset="2"/>
        <a:buChar char="¨"/>
        <a:defRPr sz="2000">
          <a:solidFill>
            <a:schemeClr val="tx1"/>
          </a:solidFill>
          <a:latin typeface="+mn-lt"/>
        </a:defRPr>
      </a:lvl4pPr>
      <a:lvl5pPr marL="20574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5pPr>
      <a:lvl6pPr marL="25146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bg2"/>
        </a:buClr>
        <a:buFont typeface="Wingdings" pitchFamily="2" charset="2"/>
        <a:buChar char="§"/>
        <a:defRPr sz="2000">
          <a:solidFill>
            <a:schemeClr val="tx1"/>
          </a:solidFill>
          <a:latin typeface="+mn-lt"/>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slide" Target="slide99.xml"/><Relationship Id="rId1" Type="http://schemas.openxmlformats.org/officeDocument/2006/relationships/slideLayout" Target="../slideLayouts/slideLayout56.xml"/></Relationships>
</file>

<file path=ppt/slides/_rels/slide100.xml.rels><?xml version="1.0" encoding="UTF-8" standalone="yes"?>
<Relationships xmlns="http://schemas.openxmlformats.org/package/2006/relationships"><Relationship Id="rId8" Type="http://schemas.openxmlformats.org/officeDocument/2006/relationships/slide" Target="slide68.xml"/><Relationship Id="rId3" Type="http://schemas.openxmlformats.org/officeDocument/2006/relationships/image" Target="../media/image1342.png"/><Relationship Id="rId7" Type="http://schemas.openxmlformats.org/officeDocument/2006/relationships/image" Target="../media/image1344.png"/><Relationship Id="rId2" Type="http://schemas.openxmlformats.org/officeDocument/2006/relationships/image" Target="../media/image1341.png"/><Relationship Id="rId1" Type="http://schemas.openxmlformats.org/officeDocument/2006/relationships/slideLayout" Target="../slideLayouts/slideLayout58.xml"/><Relationship Id="rId6" Type="http://schemas.openxmlformats.org/officeDocument/2006/relationships/image" Target="../media/image1343.png"/><Relationship Id="rId5" Type="http://schemas.openxmlformats.org/officeDocument/2006/relationships/image" Target="../media/image6050.png"/><Relationship Id="rId4" Type="http://schemas.openxmlformats.org/officeDocument/2006/relationships/image" Target="../media/image604.png"/><Relationship Id="rId9" Type="http://schemas.openxmlformats.org/officeDocument/2006/relationships/image" Target="../media/image61.png"/></Relationships>
</file>

<file path=ppt/slides/_rels/slide101.xml.rels><?xml version="1.0" encoding="UTF-8" standalone="yes"?>
<Relationships xmlns="http://schemas.openxmlformats.org/package/2006/relationships"><Relationship Id="rId13" Type="http://schemas.openxmlformats.org/officeDocument/2006/relationships/oleObject" Target="../embeddings/oleObject1616.bin"/><Relationship Id="rId18" Type="http://schemas.openxmlformats.org/officeDocument/2006/relationships/image" Target="../media/image1344.wmf"/><Relationship Id="rId26" Type="http://schemas.openxmlformats.org/officeDocument/2006/relationships/image" Target="../media/image1320.wmf"/><Relationship Id="rId39" Type="http://schemas.openxmlformats.org/officeDocument/2006/relationships/oleObject" Target="../embeddings/oleObject1629.bin"/><Relationship Id="rId3" Type="http://schemas.openxmlformats.org/officeDocument/2006/relationships/oleObject" Target="../embeddings/oleObject1611.bin"/><Relationship Id="rId21" Type="http://schemas.openxmlformats.org/officeDocument/2006/relationships/oleObject" Target="../embeddings/oleObject1620.bin"/><Relationship Id="rId34" Type="http://schemas.openxmlformats.org/officeDocument/2006/relationships/image" Target="../media/image1351.wmf"/><Relationship Id="rId42" Type="http://schemas.openxmlformats.org/officeDocument/2006/relationships/image" Target="../media/image1355.wmf"/><Relationship Id="rId47" Type="http://schemas.openxmlformats.org/officeDocument/2006/relationships/slide" Target="slide67.xml"/><Relationship Id="rId7" Type="http://schemas.openxmlformats.org/officeDocument/2006/relationships/oleObject" Target="../embeddings/oleObject1613.bin"/><Relationship Id="rId12" Type="http://schemas.openxmlformats.org/officeDocument/2006/relationships/image" Target="../media/image1341.wmf"/><Relationship Id="rId17" Type="http://schemas.openxmlformats.org/officeDocument/2006/relationships/oleObject" Target="../embeddings/oleObject1618.bin"/><Relationship Id="rId25" Type="http://schemas.openxmlformats.org/officeDocument/2006/relationships/oleObject" Target="../embeddings/oleObject1622.bin"/><Relationship Id="rId33" Type="http://schemas.openxmlformats.org/officeDocument/2006/relationships/oleObject" Target="../embeddings/oleObject1626.bin"/><Relationship Id="rId38" Type="http://schemas.openxmlformats.org/officeDocument/2006/relationships/image" Target="../media/image1353.wmf"/><Relationship Id="rId46" Type="http://schemas.openxmlformats.org/officeDocument/2006/relationships/image" Target="../media/image1357.wmf"/><Relationship Id="rId2" Type="http://schemas.openxmlformats.org/officeDocument/2006/relationships/slideLayout" Target="../slideLayouts/slideLayout57.xml"/><Relationship Id="rId16" Type="http://schemas.openxmlformats.org/officeDocument/2006/relationships/image" Target="../media/image1343.wmf"/><Relationship Id="rId20" Type="http://schemas.openxmlformats.org/officeDocument/2006/relationships/image" Target="../media/image1345.wmf"/><Relationship Id="rId29" Type="http://schemas.openxmlformats.org/officeDocument/2006/relationships/oleObject" Target="../embeddings/oleObject1624.bin"/><Relationship Id="rId41" Type="http://schemas.openxmlformats.org/officeDocument/2006/relationships/oleObject" Target="../embeddings/oleObject1630.bin"/><Relationship Id="rId1" Type="http://schemas.openxmlformats.org/officeDocument/2006/relationships/vmlDrawing" Target="../drawings/vmlDrawing68.vml"/><Relationship Id="rId6" Type="http://schemas.openxmlformats.org/officeDocument/2006/relationships/image" Target="../media/image1339.wmf"/><Relationship Id="rId11" Type="http://schemas.openxmlformats.org/officeDocument/2006/relationships/oleObject" Target="../embeddings/oleObject1615.bin"/><Relationship Id="rId24" Type="http://schemas.openxmlformats.org/officeDocument/2006/relationships/image" Target="../media/image1347.wmf"/><Relationship Id="rId32" Type="http://schemas.openxmlformats.org/officeDocument/2006/relationships/image" Target="../media/image1350.wmf"/><Relationship Id="rId37" Type="http://schemas.openxmlformats.org/officeDocument/2006/relationships/oleObject" Target="../embeddings/oleObject1628.bin"/><Relationship Id="rId40" Type="http://schemas.openxmlformats.org/officeDocument/2006/relationships/image" Target="../media/image1354.wmf"/><Relationship Id="rId45" Type="http://schemas.openxmlformats.org/officeDocument/2006/relationships/oleObject" Target="../embeddings/oleObject1632.bin"/><Relationship Id="rId5" Type="http://schemas.openxmlformats.org/officeDocument/2006/relationships/oleObject" Target="../embeddings/oleObject1612.bin"/><Relationship Id="rId15" Type="http://schemas.openxmlformats.org/officeDocument/2006/relationships/oleObject" Target="../embeddings/oleObject1617.bin"/><Relationship Id="rId23" Type="http://schemas.openxmlformats.org/officeDocument/2006/relationships/oleObject" Target="../embeddings/oleObject1621.bin"/><Relationship Id="rId28" Type="http://schemas.openxmlformats.org/officeDocument/2006/relationships/image" Target="../media/image1348.wmf"/><Relationship Id="rId36" Type="http://schemas.openxmlformats.org/officeDocument/2006/relationships/image" Target="../media/image1352.wmf"/><Relationship Id="rId49" Type="http://schemas.microsoft.com/office/2007/relationships/hdphoto" Target="../media/hdphoto39.wdp"/><Relationship Id="rId10" Type="http://schemas.openxmlformats.org/officeDocument/2006/relationships/image" Target="../media/image1324.wmf"/><Relationship Id="rId19" Type="http://schemas.openxmlformats.org/officeDocument/2006/relationships/oleObject" Target="../embeddings/oleObject1619.bin"/><Relationship Id="rId31" Type="http://schemas.openxmlformats.org/officeDocument/2006/relationships/oleObject" Target="../embeddings/oleObject1625.bin"/><Relationship Id="rId44" Type="http://schemas.openxmlformats.org/officeDocument/2006/relationships/image" Target="../media/image1356.wmf"/><Relationship Id="rId4" Type="http://schemas.openxmlformats.org/officeDocument/2006/relationships/image" Target="../media/image1338.wmf"/><Relationship Id="rId9" Type="http://schemas.openxmlformats.org/officeDocument/2006/relationships/oleObject" Target="../embeddings/oleObject1614.bin"/><Relationship Id="rId14" Type="http://schemas.openxmlformats.org/officeDocument/2006/relationships/image" Target="../media/image1342.wmf"/><Relationship Id="rId22" Type="http://schemas.openxmlformats.org/officeDocument/2006/relationships/image" Target="../media/image1346.wmf"/><Relationship Id="rId27" Type="http://schemas.openxmlformats.org/officeDocument/2006/relationships/oleObject" Target="../embeddings/oleObject1623.bin"/><Relationship Id="rId30" Type="http://schemas.openxmlformats.org/officeDocument/2006/relationships/image" Target="../media/image1349.wmf"/><Relationship Id="rId35" Type="http://schemas.openxmlformats.org/officeDocument/2006/relationships/oleObject" Target="../embeddings/oleObject1627.bin"/><Relationship Id="rId43" Type="http://schemas.openxmlformats.org/officeDocument/2006/relationships/oleObject" Target="../embeddings/oleObject1631.bin"/><Relationship Id="rId48" Type="http://schemas.openxmlformats.org/officeDocument/2006/relationships/image" Target="../media/image852.png"/><Relationship Id="rId8" Type="http://schemas.openxmlformats.org/officeDocument/2006/relationships/image" Target="../media/image1340.wmf"/></Relationships>
</file>

<file path=ppt/slides/_rels/slide102.xml.rels><?xml version="1.0" encoding="UTF-8" standalone="yes"?>
<Relationships xmlns="http://schemas.openxmlformats.org/package/2006/relationships"><Relationship Id="rId8" Type="http://schemas.openxmlformats.org/officeDocument/2006/relationships/image" Target="../media/image1360.wmf"/><Relationship Id="rId13" Type="http://schemas.openxmlformats.org/officeDocument/2006/relationships/oleObject" Target="../embeddings/oleObject1638.bin"/><Relationship Id="rId18" Type="http://schemas.openxmlformats.org/officeDocument/2006/relationships/image" Target="../media/image1365.wmf"/><Relationship Id="rId26" Type="http://schemas.openxmlformats.org/officeDocument/2006/relationships/image" Target="../media/image1369.wmf"/><Relationship Id="rId3" Type="http://schemas.openxmlformats.org/officeDocument/2006/relationships/oleObject" Target="../embeddings/oleObject1633.bin"/><Relationship Id="rId21" Type="http://schemas.openxmlformats.org/officeDocument/2006/relationships/oleObject" Target="../embeddings/oleObject1642.bin"/><Relationship Id="rId34" Type="http://schemas.openxmlformats.org/officeDocument/2006/relationships/image" Target="../media/image1373.wmf"/><Relationship Id="rId7" Type="http://schemas.openxmlformats.org/officeDocument/2006/relationships/oleObject" Target="../embeddings/oleObject1635.bin"/><Relationship Id="rId12" Type="http://schemas.openxmlformats.org/officeDocument/2006/relationships/image" Target="../media/image1362.wmf"/><Relationship Id="rId17" Type="http://schemas.openxmlformats.org/officeDocument/2006/relationships/oleObject" Target="../embeddings/oleObject1640.bin"/><Relationship Id="rId25" Type="http://schemas.openxmlformats.org/officeDocument/2006/relationships/oleObject" Target="../embeddings/oleObject1644.bin"/><Relationship Id="rId33" Type="http://schemas.openxmlformats.org/officeDocument/2006/relationships/oleObject" Target="../embeddings/oleObject1648.bin"/><Relationship Id="rId2" Type="http://schemas.openxmlformats.org/officeDocument/2006/relationships/slideLayout" Target="../slideLayouts/slideLayout46.xml"/><Relationship Id="rId16" Type="http://schemas.openxmlformats.org/officeDocument/2006/relationships/image" Target="../media/image1364.wmf"/><Relationship Id="rId20" Type="http://schemas.openxmlformats.org/officeDocument/2006/relationships/image" Target="../media/image1366.wmf"/><Relationship Id="rId29" Type="http://schemas.openxmlformats.org/officeDocument/2006/relationships/oleObject" Target="../embeddings/oleObject1646.bin"/><Relationship Id="rId1" Type="http://schemas.openxmlformats.org/officeDocument/2006/relationships/vmlDrawing" Target="../drawings/vmlDrawing69.vml"/><Relationship Id="rId6" Type="http://schemas.openxmlformats.org/officeDocument/2006/relationships/image" Target="../media/image1359.wmf"/><Relationship Id="rId11" Type="http://schemas.openxmlformats.org/officeDocument/2006/relationships/oleObject" Target="../embeddings/oleObject1637.bin"/><Relationship Id="rId24" Type="http://schemas.openxmlformats.org/officeDocument/2006/relationships/image" Target="../media/image1368.wmf"/><Relationship Id="rId32" Type="http://schemas.openxmlformats.org/officeDocument/2006/relationships/image" Target="../media/image1372.wmf"/><Relationship Id="rId37" Type="http://schemas.microsoft.com/office/2007/relationships/hdphoto" Target="../media/hdphoto39.wdp"/><Relationship Id="rId5" Type="http://schemas.openxmlformats.org/officeDocument/2006/relationships/oleObject" Target="../embeddings/oleObject1634.bin"/><Relationship Id="rId15" Type="http://schemas.openxmlformats.org/officeDocument/2006/relationships/oleObject" Target="../embeddings/oleObject1639.bin"/><Relationship Id="rId23" Type="http://schemas.openxmlformats.org/officeDocument/2006/relationships/oleObject" Target="../embeddings/oleObject1643.bin"/><Relationship Id="rId28" Type="http://schemas.openxmlformats.org/officeDocument/2006/relationships/image" Target="../media/image1370.wmf"/><Relationship Id="rId36" Type="http://schemas.openxmlformats.org/officeDocument/2006/relationships/image" Target="../media/image852.png"/><Relationship Id="rId10" Type="http://schemas.openxmlformats.org/officeDocument/2006/relationships/image" Target="../media/image1361.wmf"/><Relationship Id="rId19" Type="http://schemas.openxmlformats.org/officeDocument/2006/relationships/oleObject" Target="../embeddings/oleObject1641.bin"/><Relationship Id="rId31" Type="http://schemas.openxmlformats.org/officeDocument/2006/relationships/oleObject" Target="../embeddings/oleObject1647.bin"/><Relationship Id="rId4" Type="http://schemas.openxmlformats.org/officeDocument/2006/relationships/image" Target="../media/image1358.wmf"/><Relationship Id="rId9" Type="http://schemas.openxmlformats.org/officeDocument/2006/relationships/oleObject" Target="../embeddings/oleObject1636.bin"/><Relationship Id="rId14" Type="http://schemas.openxmlformats.org/officeDocument/2006/relationships/image" Target="../media/image1363.wmf"/><Relationship Id="rId22" Type="http://schemas.openxmlformats.org/officeDocument/2006/relationships/image" Target="../media/image1367.wmf"/><Relationship Id="rId27" Type="http://schemas.openxmlformats.org/officeDocument/2006/relationships/oleObject" Target="../embeddings/oleObject1645.bin"/><Relationship Id="rId30" Type="http://schemas.openxmlformats.org/officeDocument/2006/relationships/image" Target="../media/image1371.wmf"/><Relationship Id="rId35" Type="http://schemas.openxmlformats.org/officeDocument/2006/relationships/slide" Target="slide67.xml"/></Relationships>
</file>

<file path=ppt/slides/_rels/slide103.xml.rels><?xml version="1.0" encoding="UTF-8" standalone="yes"?>
<Relationships xmlns="http://schemas.openxmlformats.org/package/2006/relationships"><Relationship Id="rId8" Type="http://schemas.openxmlformats.org/officeDocument/2006/relationships/image" Target="../media/image253.wmf"/><Relationship Id="rId13" Type="http://schemas.openxmlformats.org/officeDocument/2006/relationships/oleObject" Target="../embeddings/oleObject1654.bin"/><Relationship Id="rId18" Type="http://schemas.openxmlformats.org/officeDocument/2006/relationships/image" Target="../media/image1380.wmf"/><Relationship Id="rId26" Type="http://schemas.openxmlformats.org/officeDocument/2006/relationships/oleObject" Target="../embeddings/oleObject1661.bin"/><Relationship Id="rId39" Type="http://schemas.openxmlformats.org/officeDocument/2006/relationships/image" Target="../media/image1388.wmf"/><Relationship Id="rId3" Type="http://schemas.openxmlformats.org/officeDocument/2006/relationships/oleObject" Target="../embeddings/oleObject1649.bin"/><Relationship Id="rId21" Type="http://schemas.openxmlformats.org/officeDocument/2006/relationships/oleObject" Target="../embeddings/oleObject1658.bin"/><Relationship Id="rId34" Type="http://schemas.openxmlformats.org/officeDocument/2006/relationships/oleObject" Target="../embeddings/oleObject1665.bin"/><Relationship Id="rId42" Type="http://schemas.openxmlformats.org/officeDocument/2006/relationships/oleObject" Target="../embeddings/oleObject1669.bin"/><Relationship Id="rId7" Type="http://schemas.openxmlformats.org/officeDocument/2006/relationships/oleObject" Target="../embeddings/oleObject1651.bin"/><Relationship Id="rId12" Type="http://schemas.openxmlformats.org/officeDocument/2006/relationships/image" Target="../media/image1377.wmf"/><Relationship Id="rId17" Type="http://schemas.openxmlformats.org/officeDocument/2006/relationships/oleObject" Target="../embeddings/oleObject1656.bin"/><Relationship Id="rId25" Type="http://schemas.openxmlformats.org/officeDocument/2006/relationships/image" Target="../media/image277.wmf"/><Relationship Id="rId33" Type="http://schemas.openxmlformats.org/officeDocument/2006/relationships/image" Target="../media/image1385.wmf"/><Relationship Id="rId38" Type="http://schemas.openxmlformats.org/officeDocument/2006/relationships/oleObject" Target="../embeddings/oleObject1667.bin"/><Relationship Id="rId46" Type="http://schemas.microsoft.com/office/2007/relationships/hdphoto" Target="../media/hdphoto39.wdp"/><Relationship Id="rId2" Type="http://schemas.openxmlformats.org/officeDocument/2006/relationships/slideLayout" Target="../slideLayouts/slideLayout46.xml"/><Relationship Id="rId16" Type="http://schemas.openxmlformats.org/officeDocument/2006/relationships/image" Target="../media/image1379.wmf"/><Relationship Id="rId20" Type="http://schemas.openxmlformats.org/officeDocument/2006/relationships/image" Target="../media/image1381.wmf"/><Relationship Id="rId29" Type="http://schemas.openxmlformats.org/officeDocument/2006/relationships/image" Target="../media/image1383.wmf"/><Relationship Id="rId41" Type="http://schemas.openxmlformats.org/officeDocument/2006/relationships/image" Target="../media/image1389.wmf"/><Relationship Id="rId1" Type="http://schemas.openxmlformats.org/officeDocument/2006/relationships/vmlDrawing" Target="../drawings/vmlDrawing70.vml"/><Relationship Id="rId6" Type="http://schemas.openxmlformats.org/officeDocument/2006/relationships/image" Target="../media/image1375.wmf"/><Relationship Id="rId11" Type="http://schemas.openxmlformats.org/officeDocument/2006/relationships/oleObject" Target="../embeddings/oleObject1653.bin"/><Relationship Id="rId24" Type="http://schemas.openxmlformats.org/officeDocument/2006/relationships/oleObject" Target="../embeddings/oleObject1660.bin"/><Relationship Id="rId32" Type="http://schemas.openxmlformats.org/officeDocument/2006/relationships/oleObject" Target="../embeddings/oleObject1664.bin"/><Relationship Id="rId37" Type="http://schemas.openxmlformats.org/officeDocument/2006/relationships/image" Target="../media/image1387.wmf"/><Relationship Id="rId40" Type="http://schemas.openxmlformats.org/officeDocument/2006/relationships/oleObject" Target="../embeddings/oleObject1668.bin"/><Relationship Id="rId45" Type="http://schemas.openxmlformats.org/officeDocument/2006/relationships/image" Target="../media/image852.png"/><Relationship Id="rId5" Type="http://schemas.openxmlformats.org/officeDocument/2006/relationships/oleObject" Target="../embeddings/oleObject1650.bin"/><Relationship Id="rId15" Type="http://schemas.openxmlformats.org/officeDocument/2006/relationships/oleObject" Target="../embeddings/oleObject1655.bin"/><Relationship Id="rId23" Type="http://schemas.openxmlformats.org/officeDocument/2006/relationships/oleObject" Target="../embeddings/oleObject1659.bin"/><Relationship Id="rId28" Type="http://schemas.openxmlformats.org/officeDocument/2006/relationships/oleObject" Target="../embeddings/oleObject1662.bin"/><Relationship Id="rId36" Type="http://schemas.openxmlformats.org/officeDocument/2006/relationships/oleObject" Target="../embeddings/oleObject1666.bin"/><Relationship Id="rId10" Type="http://schemas.openxmlformats.org/officeDocument/2006/relationships/image" Target="../media/image1376.wmf"/><Relationship Id="rId19" Type="http://schemas.openxmlformats.org/officeDocument/2006/relationships/oleObject" Target="../embeddings/oleObject1657.bin"/><Relationship Id="rId31" Type="http://schemas.openxmlformats.org/officeDocument/2006/relationships/image" Target="../media/image1384.wmf"/><Relationship Id="rId44" Type="http://schemas.openxmlformats.org/officeDocument/2006/relationships/slide" Target="slide67.xml"/><Relationship Id="rId4" Type="http://schemas.openxmlformats.org/officeDocument/2006/relationships/image" Target="../media/image1374.wmf"/><Relationship Id="rId9" Type="http://schemas.openxmlformats.org/officeDocument/2006/relationships/oleObject" Target="../embeddings/oleObject1652.bin"/><Relationship Id="rId14" Type="http://schemas.openxmlformats.org/officeDocument/2006/relationships/image" Target="../media/image1378.wmf"/><Relationship Id="rId22" Type="http://schemas.openxmlformats.org/officeDocument/2006/relationships/image" Target="../media/image237.wmf"/><Relationship Id="rId27" Type="http://schemas.openxmlformats.org/officeDocument/2006/relationships/image" Target="../media/image1382.wmf"/><Relationship Id="rId30" Type="http://schemas.openxmlformats.org/officeDocument/2006/relationships/oleObject" Target="../embeddings/oleObject1663.bin"/><Relationship Id="rId35" Type="http://schemas.openxmlformats.org/officeDocument/2006/relationships/image" Target="../media/image1386.wmf"/><Relationship Id="rId43" Type="http://schemas.openxmlformats.org/officeDocument/2006/relationships/image" Target="../media/image1390.wmf"/></Relationships>
</file>

<file path=ppt/slides/_rels/slide104.xml.rels><?xml version="1.0" encoding="UTF-8" standalone="yes"?>
<Relationships xmlns="http://schemas.openxmlformats.org/package/2006/relationships"><Relationship Id="rId8" Type="http://schemas.openxmlformats.org/officeDocument/2006/relationships/image" Target="../media/image1249.wmf"/><Relationship Id="rId13" Type="http://schemas.openxmlformats.org/officeDocument/2006/relationships/oleObject" Target="../embeddings/oleObject1675.bin"/><Relationship Id="rId18" Type="http://schemas.openxmlformats.org/officeDocument/2006/relationships/image" Target="../media/image167.wmf"/><Relationship Id="rId26" Type="http://schemas.openxmlformats.org/officeDocument/2006/relationships/image" Target="../media/image87.wmf"/><Relationship Id="rId39" Type="http://schemas.openxmlformats.org/officeDocument/2006/relationships/image" Target="../media/image813.wmf"/><Relationship Id="rId3" Type="http://schemas.openxmlformats.org/officeDocument/2006/relationships/oleObject" Target="../embeddings/oleObject1670.bin"/><Relationship Id="rId21" Type="http://schemas.openxmlformats.org/officeDocument/2006/relationships/oleObject" Target="../embeddings/oleObject1679.bin"/><Relationship Id="rId34" Type="http://schemas.openxmlformats.org/officeDocument/2006/relationships/image" Target="../media/image1400.wmf"/><Relationship Id="rId42" Type="http://schemas.openxmlformats.org/officeDocument/2006/relationships/oleObject" Target="../embeddings/oleObject1691.bin"/><Relationship Id="rId7" Type="http://schemas.openxmlformats.org/officeDocument/2006/relationships/oleObject" Target="../embeddings/oleObject1672.bin"/><Relationship Id="rId12" Type="http://schemas.openxmlformats.org/officeDocument/2006/relationships/image" Target="../media/image1394.wmf"/><Relationship Id="rId17" Type="http://schemas.openxmlformats.org/officeDocument/2006/relationships/oleObject" Target="../embeddings/oleObject1677.bin"/><Relationship Id="rId25" Type="http://schemas.openxmlformats.org/officeDocument/2006/relationships/oleObject" Target="../embeddings/oleObject1683.bin"/><Relationship Id="rId33" Type="http://schemas.openxmlformats.org/officeDocument/2006/relationships/oleObject" Target="../embeddings/oleObject1687.bin"/><Relationship Id="rId38" Type="http://schemas.openxmlformats.org/officeDocument/2006/relationships/oleObject" Target="../embeddings/oleObject1689.bin"/><Relationship Id="rId46" Type="http://schemas.microsoft.com/office/2007/relationships/hdphoto" Target="../media/hdphoto39.wdp"/><Relationship Id="rId2" Type="http://schemas.openxmlformats.org/officeDocument/2006/relationships/slideLayout" Target="../slideLayouts/slideLayout46.xml"/><Relationship Id="rId16" Type="http://schemas.openxmlformats.org/officeDocument/2006/relationships/image" Target="../media/image1250.wmf"/><Relationship Id="rId20" Type="http://schemas.openxmlformats.org/officeDocument/2006/relationships/image" Target="../media/image1396.wmf"/><Relationship Id="rId29" Type="http://schemas.openxmlformats.org/officeDocument/2006/relationships/oleObject" Target="../embeddings/oleObject1685.bin"/><Relationship Id="rId41" Type="http://schemas.openxmlformats.org/officeDocument/2006/relationships/image" Target="../media/image1402.wmf"/><Relationship Id="rId1" Type="http://schemas.openxmlformats.org/officeDocument/2006/relationships/vmlDrawing" Target="../drawings/vmlDrawing71.vml"/><Relationship Id="rId6" Type="http://schemas.openxmlformats.org/officeDocument/2006/relationships/image" Target="../media/image1392.wmf"/><Relationship Id="rId11" Type="http://schemas.openxmlformats.org/officeDocument/2006/relationships/oleObject" Target="../embeddings/oleObject1674.bin"/><Relationship Id="rId24" Type="http://schemas.openxmlformats.org/officeDocument/2006/relationships/oleObject" Target="../embeddings/oleObject1682.bin"/><Relationship Id="rId32" Type="http://schemas.openxmlformats.org/officeDocument/2006/relationships/image" Target="../media/image1399.wmf"/><Relationship Id="rId37" Type="http://schemas.openxmlformats.org/officeDocument/2006/relationships/image" Target="../media/image1406.png"/><Relationship Id="rId40" Type="http://schemas.openxmlformats.org/officeDocument/2006/relationships/oleObject" Target="../embeddings/oleObject1690.bin"/><Relationship Id="rId45" Type="http://schemas.openxmlformats.org/officeDocument/2006/relationships/image" Target="../media/image852.png"/><Relationship Id="rId5" Type="http://schemas.openxmlformats.org/officeDocument/2006/relationships/oleObject" Target="../embeddings/oleObject1671.bin"/><Relationship Id="rId15" Type="http://schemas.openxmlformats.org/officeDocument/2006/relationships/oleObject" Target="../embeddings/oleObject1676.bin"/><Relationship Id="rId23" Type="http://schemas.openxmlformats.org/officeDocument/2006/relationships/oleObject" Target="../embeddings/oleObject1681.bin"/><Relationship Id="rId28" Type="http://schemas.openxmlformats.org/officeDocument/2006/relationships/image" Target="../media/image1397.wmf"/><Relationship Id="rId36" Type="http://schemas.openxmlformats.org/officeDocument/2006/relationships/image" Target="../media/image1401.wmf"/><Relationship Id="rId10" Type="http://schemas.openxmlformats.org/officeDocument/2006/relationships/image" Target="../media/image1393.wmf"/><Relationship Id="rId19" Type="http://schemas.openxmlformats.org/officeDocument/2006/relationships/oleObject" Target="../embeddings/oleObject1678.bin"/><Relationship Id="rId31" Type="http://schemas.openxmlformats.org/officeDocument/2006/relationships/oleObject" Target="../embeddings/oleObject1686.bin"/><Relationship Id="rId44" Type="http://schemas.openxmlformats.org/officeDocument/2006/relationships/slide" Target="slide67.xml"/><Relationship Id="rId4" Type="http://schemas.openxmlformats.org/officeDocument/2006/relationships/image" Target="../media/image1391.wmf"/><Relationship Id="rId9" Type="http://schemas.openxmlformats.org/officeDocument/2006/relationships/oleObject" Target="../embeddings/oleObject1673.bin"/><Relationship Id="rId14" Type="http://schemas.openxmlformats.org/officeDocument/2006/relationships/image" Target="../media/image1395.wmf"/><Relationship Id="rId22" Type="http://schemas.openxmlformats.org/officeDocument/2006/relationships/oleObject" Target="../embeddings/oleObject1680.bin"/><Relationship Id="rId27" Type="http://schemas.openxmlformats.org/officeDocument/2006/relationships/oleObject" Target="../embeddings/oleObject1684.bin"/><Relationship Id="rId30" Type="http://schemas.openxmlformats.org/officeDocument/2006/relationships/image" Target="../media/image1398.wmf"/><Relationship Id="rId35" Type="http://schemas.openxmlformats.org/officeDocument/2006/relationships/oleObject" Target="../embeddings/oleObject1688.bin"/><Relationship Id="rId43" Type="http://schemas.openxmlformats.org/officeDocument/2006/relationships/image" Target="../media/image1403.wmf"/></Relationships>
</file>

<file path=ppt/slides/_rels/slide105.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1404.png"/><Relationship Id="rId1" Type="http://schemas.openxmlformats.org/officeDocument/2006/relationships/slideLayout" Target="../slideLayouts/slideLayout58.xml"/><Relationship Id="rId5" Type="http://schemas.openxmlformats.org/officeDocument/2006/relationships/image" Target="../media/image1405.png"/><Relationship Id="rId4" Type="http://schemas.openxmlformats.org/officeDocument/2006/relationships/image" Target="../media/image61.png"/></Relationships>
</file>

<file path=ppt/slides/_rels/slide106.xml.rels><?xml version="1.0" encoding="UTF-8" standalone="yes"?>
<Relationships xmlns="http://schemas.openxmlformats.org/package/2006/relationships"><Relationship Id="rId8" Type="http://schemas.openxmlformats.org/officeDocument/2006/relationships/image" Target="../media/image1406.wmf"/><Relationship Id="rId13" Type="http://schemas.openxmlformats.org/officeDocument/2006/relationships/oleObject" Target="../embeddings/oleObject1697.bin"/><Relationship Id="rId18" Type="http://schemas.openxmlformats.org/officeDocument/2006/relationships/image" Target="../media/image1411.wmf"/><Relationship Id="rId26" Type="http://schemas.openxmlformats.org/officeDocument/2006/relationships/oleObject" Target="../embeddings/oleObject1703.bin"/><Relationship Id="rId39" Type="http://schemas.openxmlformats.org/officeDocument/2006/relationships/image" Target="../media/image1418.wmf"/><Relationship Id="rId3" Type="http://schemas.openxmlformats.org/officeDocument/2006/relationships/oleObject" Target="../embeddings/oleObject1692.bin"/><Relationship Id="rId21" Type="http://schemas.openxmlformats.org/officeDocument/2006/relationships/oleObject" Target="../embeddings/oleObject1701.bin"/><Relationship Id="rId34" Type="http://schemas.openxmlformats.org/officeDocument/2006/relationships/oleObject" Target="../embeddings/oleObject1707.bin"/><Relationship Id="rId42" Type="http://schemas.microsoft.com/office/2007/relationships/hdphoto" Target="../media/hdphoto39.wdp"/><Relationship Id="rId7" Type="http://schemas.openxmlformats.org/officeDocument/2006/relationships/oleObject" Target="../embeddings/oleObject1694.bin"/><Relationship Id="rId12" Type="http://schemas.openxmlformats.org/officeDocument/2006/relationships/image" Target="../media/image1408.wmf"/><Relationship Id="rId17" Type="http://schemas.openxmlformats.org/officeDocument/2006/relationships/oleObject" Target="../embeddings/oleObject1699.bin"/><Relationship Id="rId25" Type="http://schemas.openxmlformats.org/officeDocument/2006/relationships/image" Target="../media/image556.wmf"/><Relationship Id="rId33" Type="http://schemas.openxmlformats.org/officeDocument/2006/relationships/image" Target="../media/image1415.wmf"/><Relationship Id="rId38" Type="http://schemas.openxmlformats.org/officeDocument/2006/relationships/oleObject" Target="../embeddings/oleObject1709.bin"/><Relationship Id="rId2" Type="http://schemas.openxmlformats.org/officeDocument/2006/relationships/slideLayout" Target="../slideLayouts/slideLayout57.xml"/><Relationship Id="rId16" Type="http://schemas.openxmlformats.org/officeDocument/2006/relationships/image" Target="../media/image1410.wmf"/><Relationship Id="rId20" Type="http://schemas.openxmlformats.org/officeDocument/2006/relationships/image" Target="../media/image1412.wmf"/><Relationship Id="rId29" Type="http://schemas.openxmlformats.org/officeDocument/2006/relationships/image" Target="../media/image799.wmf"/><Relationship Id="rId41" Type="http://schemas.openxmlformats.org/officeDocument/2006/relationships/image" Target="../media/image852.png"/><Relationship Id="rId1" Type="http://schemas.openxmlformats.org/officeDocument/2006/relationships/vmlDrawing" Target="../drawings/vmlDrawing72.vml"/><Relationship Id="rId6" Type="http://schemas.openxmlformats.org/officeDocument/2006/relationships/image" Target="../media/image1405.wmf"/><Relationship Id="rId11" Type="http://schemas.openxmlformats.org/officeDocument/2006/relationships/oleObject" Target="../embeddings/oleObject1696.bin"/><Relationship Id="rId24" Type="http://schemas.openxmlformats.org/officeDocument/2006/relationships/oleObject" Target="../embeddings/oleObject1702.bin"/><Relationship Id="rId32" Type="http://schemas.openxmlformats.org/officeDocument/2006/relationships/oleObject" Target="../embeddings/oleObject1706.bin"/><Relationship Id="rId37" Type="http://schemas.openxmlformats.org/officeDocument/2006/relationships/image" Target="../media/image1417.wmf"/><Relationship Id="rId40" Type="http://schemas.openxmlformats.org/officeDocument/2006/relationships/slide" Target="slide67.xml"/><Relationship Id="rId5" Type="http://schemas.openxmlformats.org/officeDocument/2006/relationships/oleObject" Target="../embeddings/oleObject1693.bin"/><Relationship Id="rId15" Type="http://schemas.openxmlformats.org/officeDocument/2006/relationships/oleObject" Target="../embeddings/oleObject1698.bin"/><Relationship Id="rId23" Type="http://schemas.openxmlformats.org/officeDocument/2006/relationships/image" Target="../media/image1422.png"/><Relationship Id="rId28" Type="http://schemas.openxmlformats.org/officeDocument/2006/relationships/oleObject" Target="../embeddings/oleObject1704.bin"/><Relationship Id="rId36" Type="http://schemas.openxmlformats.org/officeDocument/2006/relationships/oleObject" Target="../embeddings/oleObject1708.bin"/><Relationship Id="rId10" Type="http://schemas.openxmlformats.org/officeDocument/2006/relationships/image" Target="../media/image1407.wmf"/><Relationship Id="rId19" Type="http://schemas.openxmlformats.org/officeDocument/2006/relationships/oleObject" Target="../embeddings/oleObject1700.bin"/><Relationship Id="rId31" Type="http://schemas.openxmlformats.org/officeDocument/2006/relationships/image" Target="../media/image1414.wmf"/><Relationship Id="rId4" Type="http://schemas.openxmlformats.org/officeDocument/2006/relationships/image" Target="../media/image1404.wmf"/><Relationship Id="rId9" Type="http://schemas.openxmlformats.org/officeDocument/2006/relationships/oleObject" Target="../embeddings/oleObject1695.bin"/><Relationship Id="rId14" Type="http://schemas.openxmlformats.org/officeDocument/2006/relationships/image" Target="../media/image1409.wmf"/><Relationship Id="rId22" Type="http://schemas.openxmlformats.org/officeDocument/2006/relationships/image" Target="../media/image1413.wmf"/><Relationship Id="rId27" Type="http://schemas.openxmlformats.org/officeDocument/2006/relationships/image" Target="../media/image798.wmf"/><Relationship Id="rId30" Type="http://schemas.openxmlformats.org/officeDocument/2006/relationships/oleObject" Target="../embeddings/oleObject1705.bin"/><Relationship Id="rId35" Type="http://schemas.openxmlformats.org/officeDocument/2006/relationships/image" Target="../media/image1416.wmf"/></Relationships>
</file>

<file path=ppt/slides/_rels/slide107.xml.rels><?xml version="1.0" encoding="UTF-8" standalone="yes"?>
<Relationships xmlns="http://schemas.openxmlformats.org/package/2006/relationships"><Relationship Id="rId8" Type="http://schemas.openxmlformats.org/officeDocument/2006/relationships/oleObject" Target="../embeddings/oleObject1712.bin"/><Relationship Id="rId13" Type="http://schemas.openxmlformats.org/officeDocument/2006/relationships/image" Target="../media/image1420.wmf"/><Relationship Id="rId18" Type="http://schemas.openxmlformats.org/officeDocument/2006/relationships/oleObject" Target="../embeddings/oleObject1717.bin"/><Relationship Id="rId26" Type="http://schemas.openxmlformats.org/officeDocument/2006/relationships/oleObject" Target="../embeddings/oleObject1721.bin"/><Relationship Id="rId39" Type="http://schemas.openxmlformats.org/officeDocument/2006/relationships/image" Target="../media/image1430.wmf"/><Relationship Id="rId3" Type="http://schemas.openxmlformats.org/officeDocument/2006/relationships/image" Target="../media/image1436.png"/><Relationship Id="rId21" Type="http://schemas.openxmlformats.org/officeDocument/2006/relationships/image" Target="../media/image1422.wmf"/><Relationship Id="rId34" Type="http://schemas.openxmlformats.org/officeDocument/2006/relationships/oleObject" Target="../embeddings/oleObject1725.bin"/><Relationship Id="rId42" Type="http://schemas.openxmlformats.org/officeDocument/2006/relationships/slide" Target="slide67.xml"/><Relationship Id="rId7" Type="http://schemas.openxmlformats.org/officeDocument/2006/relationships/image" Target="../media/image799.wmf"/><Relationship Id="rId12" Type="http://schemas.openxmlformats.org/officeDocument/2006/relationships/oleObject" Target="../embeddings/oleObject1714.bin"/><Relationship Id="rId17" Type="http://schemas.openxmlformats.org/officeDocument/2006/relationships/image" Target="../media/image1421.wmf"/><Relationship Id="rId25" Type="http://schemas.openxmlformats.org/officeDocument/2006/relationships/image" Target="../media/image817.wmf"/><Relationship Id="rId33" Type="http://schemas.openxmlformats.org/officeDocument/2006/relationships/image" Target="../media/image1427.wmf"/><Relationship Id="rId38" Type="http://schemas.openxmlformats.org/officeDocument/2006/relationships/oleObject" Target="../embeddings/oleObject1727.bin"/><Relationship Id="rId2" Type="http://schemas.openxmlformats.org/officeDocument/2006/relationships/slideLayout" Target="../slideLayouts/slideLayout46.xml"/><Relationship Id="rId16" Type="http://schemas.openxmlformats.org/officeDocument/2006/relationships/oleObject" Target="../embeddings/oleObject1716.bin"/><Relationship Id="rId20" Type="http://schemas.openxmlformats.org/officeDocument/2006/relationships/oleObject" Target="../embeddings/oleObject1718.bin"/><Relationship Id="rId29" Type="http://schemas.openxmlformats.org/officeDocument/2006/relationships/image" Target="../media/image1425.wmf"/><Relationship Id="rId41" Type="http://schemas.openxmlformats.org/officeDocument/2006/relationships/image" Target="../media/image1431.wmf"/><Relationship Id="rId1" Type="http://schemas.openxmlformats.org/officeDocument/2006/relationships/vmlDrawing" Target="../drawings/vmlDrawing73.vml"/><Relationship Id="rId6" Type="http://schemas.openxmlformats.org/officeDocument/2006/relationships/oleObject" Target="../embeddings/oleObject1711.bin"/><Relationship Id="rId11" Type="http://schemas.openxmlformats.org/officeDocument/2006/relationships/image" Target="../media/image1419.wmf"/><Relationship Id="rId24" Type="http://schemas.openxmlformats.org/officeDocument/2006/relationships/oleObject" Target="../embeddings/oleObject1720.bin"/><Relationship Id="rId32" Type="http://schemas.openxmlformats.org/officeDocument/2006/relationships/oleObject" Target="../embeddings/oleObject1724.bin"/><Relationship Id="rId37" Type="http://schemas.openxmlformats.org/officeDocument/2006/relationships/image" Target="../media/image1429.wmf"/><Relationship Id="rId40" Type="http://schemas.openxmlformats.org/officeDocument/2006/relationships/oleObject" Target="../embeddings/oleObject1728.bin"/><Relationship Id="rId5" Type="http://schemas.openxmlformats.org/officeDocument/2006/relationships/image" Target="../media/image812.wmf"/><Relationship Id="rId15" Type="http://schemas.openxmlformats.org/officeDocument/2006/relationships/image" Target="../media/image798.wmf"/><Relationship Id="rId23" Type="http://schemas.openxmlformats.org/officeDocument/2006/relationships/image" Target="../media/image1423.wmf"/><Relationship Id="rId28" Type="http://schemas.openxmlformats.org/officeDocument/2006/relationships/oleObject" Target="../embeddings/oleObject1722.bin"/><Relationship Id="rId36" Type="http://schemas.openxmlformats.org/officeDocument/2006/relationships/oleObject" Target="../embeddings/oleObject1726.bin"/><Relationship Id="rId10" Type="http://schemas.openxmlformats.org/officeDocument/2006/relationships/oleObject" Target="../embeddings/oleObject1713.bin"/><Relationship Id="rId19" Type="http://schemas.openxmlformats.org/officeDocument/2006/relationships/image" Target="../media/image496.wmf"/><Relationship Id="rId31" Type="http://schemas.openxmlformats.org/officeDocument/2006/relationships/image" Target="../media/image1426.wmf"/><Relationship Id="rId44" Type="http://schemas.microsoft.com/office/2007/relationships/hdphoto" Target="../media/hdphoto39.wdp"/><Relationship Id="rId4" Type="http://schemas.openxmlformats.org/officeDocument/2006/relationships/oleObject" Target="../embeddings/oleObject1710.bin"/><Relationship Id="rId9" Type="http://schemas.openxmlformats.org/officeDocument/2006/relationships/image" Target="../media/image813.wmf"/><Relationship Id="rId14" Type="http://schemas.openxmlformats.org/officeDocument/2006/relationships/oleObject" Target="../embeddings/oleObject1715.bin"/><Relationship Id="rId22" Type="http://schemas.openxmlformats.org/officeDocument/2006/relationships/oleObject" Target="../embeddings/oleObject1719.bin"/><Relationship Id="rId27" Type="http://schemas.openxmlformats.org/officeDocument/2006/relationships/image" Target="../media/image1424.wmf"/><Relationship Id="rId30" Type="http://schemas.openxmlformats.org/officeDocument/2006/relationships/oleObject" Target="../embeddings/oleObject1723.bin"/><Relationship Id="rId35" Type="http://schemas.openxmlformats.org/officeDocument/2006/relationships/image" Target="../media/image1428.wmf"/><Relationship Id="rId43" Type="http://schemas.openxmlformats.org/officeDocument/2006/relationships/image" Target="../media/image852.png"/></Relationships>
</file>

<file path=ppt/slides/_rels/slide108.xml.rels><?xml version="1.0" encoding="UTF-8" standalone="yes"?>
<Relationships xmlns="http://schemas.openxmlformats.org/package/2006/relationships"><Relationship Id="rId8" Type="http://schemas.openxmlformats.org/officeDocument/2006/relationships/image" Target="../media/image1434.wmf"/><Relationship Id="rId13" Type="http://schemas.openxmlformats.org/officeDocument/2006/relationships/image" Target="../media/image1436.wmf"/><Relationship Id="rId18" Type="http://schemas.openxmlformats.org/officeDocument/2006/relationships/image" Target="../media/image1438.wmf"/><Relationship Id="rId26" Type="http://schemas.openxmlformats.org/officeDocument/2006/relationships/image" Target="../media/image1442.wmf"/><Relationship Id="rId39" Type="http://schemas.openxmlformats.org/officeDocument/2006/relationships/oleObject" Target="../embeddings/oleObject1746.bin"/><Relationship Id="rId3" Type="http://schemas.openxmlformats.org/officeDocument/2006/relationships/oleObject" Target="../embeddings/oleObject1729.bin"/><Relationship Id="rId21" Type="http://schemas.openxmlformats.org/officeDocument/2006/relationships/oleObject" Target="../embeddings/oleObject1737.bin"/><Relationship Id="rId34" Type="http://schemas.openxmlformats.org/officeDocument/2006/relationships/image" Target="../media/image1446.wmf"/><Relationship Id="rId42" Type="http://schemas.openxmlformats.org/officeDocument/2006/relationships/image" Target="../media/image1450.wmf"/><Relationship Id="rId7" Type="http://schemas.openxmlformats.org/officeDocument/2006/relationships/oleObject" Target="../embeddings/oleObject1731.bin"/><Relationship Id="rId12" Type="http://schemas.openxmlformats.org/officeDocument/2006/relationships/oleObject" Target="../embeddings/oleObject1733.bin"/><Relationship Id="rId17" Type="http://schemas.openxmlformats.org/officeDocument/2006/relationships/oleObject" Target="../embeddings/oleObject1735.bin"/><Relationship Id="rId25" Type="http://schemas.openxmlformats.org/officeDocument/2006/relationships/oleObject" Target="../embeddings/oleObject1739.bin"/><Relationship Id="rId33" Type="http://schemas.openxmlformats.org/officeDocument/2006/relationships/oleObject" Target="../embeddings/oleObject1743.bin"/><Relationship Id="rId38" Type="http://schemas.openxmlformats.org/officeDocument/2006/relationships/image" Target="../media/image1448.wmf"/><Relationship Id="rId46" Type="http://schemas.microsoft.com/office/2007/relationships/hdphoto" Target="../media/hdphoto39.wdp"/><Relationship Id="rId2" Type="http://schemas.openxmlformats.org/officeDocument/2006/relationships/slideLayout" Target="../slideLayouts/slideLayout46.xml"/><Relationship Id="rId16" Type="http://schemas.openxmlformats.org/officeDocument/2006/relationships/image" Target="../media/image1437.wmf"/><Relationship Id="rId20" Type="http://schemas.openxmlformats.org/officeDocument/2006/relationships/image" Target="../media/image1439.wmf"/><Relationship Id="rId29" Type="http://schemas.openxmlformats.org/officeDocument/2006/relationships/oleObject" Target="../embeddings/oleObject1741.bin"/><Relationship Id="rId41" Type="http://schemas.openxmlformats.org/officeDocument/2006/relationships/oleObject" Target="../embeddings/oleObject1747.bin"/><Relationship Id="rId1" Type="http://schemas.openxmlformats.org/officeDocument/2006/relationships/vmlDrawing" Target="../drawings/vmlDrawing74.vml"/><Relationship Id="rId6" Type="http://schemas.openxmlformats.org/officeDocument/2006/relationships/image" Target="../media/image1433.wmf"/><Relationship Id="rId11" Type="http://schemas.openxmlformats.org/officeDocument/2006/relationships/image" Target="../media/image1452.png"/><Relationship Id="rId24" Type="http://schemas.openxmlformats.org/officeDocument/2006/relationships/image" Target="../media/image1441.wmf"/><Relationship Id="rId32" Type="http://schemas.openxmlformats.org/officeDocument/2006/relationships/image" Target="../media/image1445.wmf"/><Relationship Id="rId37" Type="http://schemas.openxmlformats.org/officeDocument/2006/relationships/oleObject" Target="../embeddings/oleObject1745.bin"/><Relationship Id="rId40" Type="http://schemas.openxmlformats.org/officeDocument/2006/relationships/image" Target="../media/image1449.wmf"/><Relationship Id="rId45" Type="http://schemas.openxmlformats.org/officeDocument/2006/relationships/image" Target="../media/image852.png"/><Relationship Id="rId5" Type="http://schemas.openxmlformats.org/officeDocument/2006/relationships/oleObject" Target="../embeddings/oleObject1730.bin"/><Relationship Id="rId15" Type="http://schemas.openxmlformats.org/officeDocument/2006/relationships/oleObject" Target="../embeddings/oleObject1734.bin"/><Relationship Id="rId23" Type="http://schemas.openxmlformats.org/officeDocument/2006/relationships/oleObject" Target="../embeddings/oleObject1738.bin"/><Relationship Id="rId28" Type="http://schemas.openxmlformats.org/officeDocument/2006/relationships/image" Target="../media/image1443.wmf"/><Relationship Id="rId36" Type="http://schemas.openxmlformats.org/officeDocument/2006/relationships/image" Target="../media/image1447.wmf"/><Relationship Id="rId10" Type="http://schemas.openxmlformats.org/officeDocument/2006/relationships/image" Target="../media/image1435.wmf"/><Relationship Id="rId19" Type="http://schemas.openxmlformats.org/officeDocument/2006/relationships/oleObject" Target="../embeddings/oleObject1736.bin"/><Relationship Id="rId31" Type="http://schemas.openxmlformats.org/officeDocument/2006/relationships/oleObject" Target="../embeddings/oleObject1742.bin"/><Relationship Id="rId44" Type="http://schemas.openxmlformats.org/officeDocument/2006/relationships/image" Target="../media/image1451.wmf"/><Relationship Id="rId4" Type="http://schemas.openxmlformats.org/officeDocument/2006/relationships/image" Target="../media/image1432.wmf"/><Relationship Id="rId9" Type="http://schemas.openxmlformats.org/officeDocument/2006/relationships/oleObject" Target="../embeddings/oleObject1732.bin"/><Relationship Id="rId14" Type="http://schemas.openxmlformats.org/officeDocument/2006/relationships/slide" Target="slide67.xml"/><Relationship Id="rId22" Type="http://schemas.openxmlformats.org/officeDocument/2006/relationships/image" Target="../media/image1440.wmf"/><Relationship Id="rId27" Type="http://schemas.openxmlformats.org/officeDocument/2006/relationships/oleObject" Target="../embeddings/oleObject1740.bin"/><Relationship Id="rId30" Type="http://schemas.openxmlformats.org/officeDocument/2006/relationships/image" Target="../media/image1444.wmf"/><Relationship Id="rId35" Type="http://schemas.openxmlformats.org/officeDocument/2006/relationships/oleObject" Target="../embeddings/oleObject1744.bin"/><Relationship Id="rId43" Type="http://schemas.openxmlformats.org/officeDocument/2006/relationships/oleObject" Target="../embeddings/oleObject1748.bin"/></Relationships>
</file>

<file path=ppt/slides/_rels/slide109.xml.rels><?xml version="1.0" encoding="UTF-8" standalone="yes"?>
<Relationships xmlns="http://schemas.openxmlformats.org/package/2006/relationships"><Relationship Id="rId8" Type="http://schemas.openxmlformats.org/officeDocument/2006/relationships/image" Target="../media/image1454.wmf"/><Relationship Id="rId13" Type="http://schemas.openxmlformats.org/officeDocument/2006/relationships/oleObject" Target="../embeddings/oleObject1754.bin"/><Relationship Id="rId18" Type="http://schemas.openxmlformats.org/officeDocument/2006/relationships/image" Target="../media/image1458.wmf"/><Relationship Id="rId26" Type="http://schemas.openxmlformats.org/officeDocument/2006/relationships/oleObject" Target="../embeddings/oleObject1761.bin"/><Relationship Id="rId39" Type="http://schemas.openxmlformats.org/officeDocument/2006/relationships/image" Target="../media/image852.png"/><Relationship Id="rId3" Type="http://schemas.openxmlformats.org/officeDocument/2006/relationships/oleObject" Target="../embeddings/oleObject1749.bin"/><Relationship Id="rId21" Type="http://schemas.openxmlformats.org/officeDocument/2006/relationships/image" Target="../media/image1459.wmf"/><Relationship Id="rId34" Type="http://schemas.openxmlformats.org/officeDocument/2006/relationships/oleObject" Target="../embeddings/oleObject1765.bin"/><Relationship Id="rId7" Type="http://schemas.openxmlformats.org/officeDocument/2006/relationships/oleObject" Target="../embeddings/oleObject1751.bin"/><Relationship Id="rId12" Type="http://schemas.openxmlformats.org/officeDocument/2006/relationships/image" Target="../media/image1456.wmf"/><Relationship Id="rId17" Type="http://schemas.openxmlformats.org/officeDocument/2006/relationships/oleObject" Target="../embeddings/oleObject1756.bin"/><Relationship Id="rId25" Type="http://schemas.openxmlformats.org/officeDocument/2006/relationships/image" Target="../media/image1461.wmf"/><Relationship Id="rId33" Type="http://schemas.openxmlformats.org/officeDocument/2006/relationships/image" Target="../media/image1465.wmf"/><Relationship Id="rId38" Type="http://schemas.openxmlformats.org/officeDocument/2006/relationships/slide" Target="slide67.xml"/><Relationship Id="rId2" Type="http://schemas.openxmlformats.org/officeDocument/2006/relationships/slideLayout" Target="../slideLayouts/slideLayout46.xml"/><Relationship Id="rId16" Type="http://schemas.openxmlformats.org/officeDocument/2006/relationships/image" Target="../media/image1457.wmf"/><Relationship Id="rId20" Type="http://schemas.openxmlformats.org/officeDocument/2006/relationships/oleObject" Target="../embeddings/oleObject1758.bin"/><Relationship Id="rId29" Type="http://schemas.openxmlformats.org/officeDocument/2006/relationships/image" Target="../media/image1463.wmf"/><Relationship Id="rId1" Type="http://schemas.openxmlformats.org/officeDocument/2006/relationships/vmlDrawing" Target="../drawings/vmlDrawing75.vml"/><Relationship Id="rId6" Type="http://schemas.openxmlformats.org/officeDocument/2006/relationships/image" Target="../media/image1453.wmf"/><Relationship Id="rId11" Type="http://schemas.openxmlformats.org/officeDocument/2006/relationships/oleObject" Target="../embeddings/oleObject1753.bin"/><Relationship Id="rId24" Type="http://schemas.openxmlformats.org/officeDocument/2006/relationships/oleObject" Target="../embeddings/oleObject1760.bin"/><Relationship Id="rId32" Type="http://schemas.openxmlformats.org/officeDocument/2006/relationships/oleObject" Target="../embeddings/oleObject1764.bin"/><Relationship Id="rId37" Type="http://schemas.openxmlformats.org/officeDocument/2006/relationships/image" Target="../media/image1467.wmf"/><Relationship Id="rId40" Type="http://schemas.microsoft.com/office/2007/relationships/hdphoto" Target="../media/hdphoto39.wdp"/><Relationship Id="rId5" Type="http://schemas.openxmlformats.org/officeDocument/2006/relationships/oleObject" Target="../embeddings/oleObject1750.bin"/><Relationship Id="rId15" Type="http://schemas.openxmlformats.org/officeDocument/2006/relationships/oleObject" Target="../embeddings/oleObject1755.bin"/><Relationship Id="rId23" Type="http://schemas.openxmlformats.org/officeDocument/2006/relationships/image" Target="../media/image1460.wmf"/><Relationship Id="rId28" Type="http://schemas.openxmlformats.org/officeDocument/2006/relationships/oleObject" Target="../embeddings/oleObject1762.bin"/><Relationship Id="rId36" Type="http://schemas.openxmlformats.org/officeDocument/2006/relationships/oleObject" Target="../embeddings/oleObject1766.bin"/><Relationship Id="rId10" Type="http://schemas.openxmlformats.org/officeDocument/2006/relationships/image" Target="../media/image1455.wmf"/><Relationship Id="rId19" Type="http://schemas.openxmlformats.org/officeDocument/2006/relationships/oleObject" Target="../embeddings/oleObject1757.bin"/><Relationship Id="rId31" Type="http://schemas.openxmlformats.org/officeDocument/2006/relationships/image" Target="../media/image1464.wmf"/><Relationship Id="rId4" Type="http://schemas.openxmlformats.org/officeDocument/2006/relationships/image" Target="../media/image1452.wmf"/><Relationship Id="rId9" Type="http://schemas.openxmlformats.org/officeDocument/2006/relationships/oleObject" Target="../embeddings/oleObject1752.bin"/><Relationship Id="rId14" Type="http://schemas.openxmlformats.org/officeDocument/2006/relationships/image" Target="../media/image799.wmf"/><Relationship Id="rId22" Type="http://schemas.openxmlformats.org/officeDocument/2006/relationships/oleObject" Target="../embeddings/oleObject1759.bin"/><Relationship Id="rId27" Type="http://schemas.openxmlformats.org/officeDocument/2006/relationships/image" Target="../media/image1462.wmf"/><Relationship Id="rId30" Type="http://schemas.openxmlformats.org/officeDocument/2006/relationships/oleObject" Target="../embeddings/oleObject1763.bin"/><Relationship Id="rId35" Type="http://schemas.openxmlformats.org/officeDocument/2006/relationships/image" Target="../media/image1466.wmf"/></Relationships>
</file>

<file path=ppt/slides/_rels/slide11.xml.rels><?xml version="1.0" encoding="UTF-8" standalone="yes"?>
<Relationships xmlns="http://schemas.openxmlformats.org/package/2006/relationships"><Relationship Id="rId8" Type="http://schemas.openxmlformats.org/officeDocument/2006/relationships/image" Target="../media/image22.wmf"/><Relationship Id="rId13" Type="http://schemas.openxmlformats.org/officeDocument/2006/relationships/image" Target="../media/image23.wmf"/><Relationship Id="rId18" Type="http://schemas.openxmlformats.org/officeDocument/2006/relationships/image" Target="../media/image24.wmf"/><Relationship Id="rId26" Type="http://schemas.openxmlformats.org/officeDocument/2006/relationships/image" Target="../media/image27.wmf"/><Relationship Id="rId3" Type="http://schemas.openxmlformats.org/officeDocument/2006/relationships/oleObject" Target="../embeddings/oleObject1.bin"/><Relationship Id="rId21" Type="http://schemas.openxmlformats.org/officeDocument/2006/relationships/oleObject" Target="../embeddings/oleObject10.bin"/><Relationship Id="rId7" Type="http://schemas.openxmlformats.org/officeDocument/2006/relationships/oleObject" Target="../embeddings/oleObject3.bin"/><Relationship Id="rId12" Type="http://schemas.openxmlformats.org/officeDocument/2006/relationships/oleObject" Target="../embeddings/oleObject4.bin"/><Relationship Id="rId17" Type="http://schemas.openxmlformats.org/officeDocument/2006/relationships/oleObject" Target="../embeddings/oleObject8.bin"/><Relationship Id="rId25" Type="http://schemas.openxmlformats.org/officeDocument/2006/relationships/oleObject" Target="../embeddings/oleObject13.bin"/><Relationship Id="rId2" Type="http://schemas.openxmlformats.org/officeDocument/2006/relationships/slideLayout" Target="../slideLayouts/slideLayout57.xml"/><Relationship Id="rId16" Type="http://schemas.openxmlformats.org/officeDocument/2006/relationships/oleObject" Target="../embeddings/oleObject7.bin"/><Relationship Id="rId20" Type="http://schemas.openxmlformats.org/officeDocument/2006/relationships/image" Target="../media/image25.wmf"/><Relationship Id="rId1" Type="http://schemas.openxmlformats.org/officeDocument/2006/relationships/vmlDrawing" Target="../drawings/vmlDrawing1.vml"/><Relationship Id="rId6" Type="http://schemas.openxmlformats.org/officeDocument/2006/relationships/image" Target="../media/image21.wmf"/><Relationship Id="rId11" Type="http://schemas.openxmlformats.org/officeDocument/2006/relationships/image" Target="../media/image30.png"/><Relationship Id="rId24" Type="http://schemas.openxmlformats.org/officeDocument/2006/relationships/image" Target="../media/image26.wmf"/><Relationship Id="rId5" Type="http://schemas.openxmlformats.org/officeDocument/2006/relationships/oleObject" Target="../embeddings/oleObject2.bin"/><Relationship Id="rId15" Type="http://schemas.openxmlformats.org/officeDocument/2006/relationships/oleObject" Target="../embeddings/oleObject6.bin"/><Relationship Id="rId23" Type="http://schemas.openxmlformats.org/officeDocument/2006/relationships/oleObject" Target="../embeddings/oleObject12.bin"/><Relationship Id="rId28" Type="http://schemas.openxmlformats.org/officeDocument/2006/relationships/image" Target="../media/image31.png"/><Relationship Id="rId10" Type="http://schemas.openxmlformats.org/officeDocument/2006/relationships/image" Target="../media/image29.png"/><Relationship Id="rId19" Type="http://schemas.openxmlformats.org/officeDocument/2006/relationships/oleObject" Target="../embeddings/oleObject9.bin"/><Relationship Id="rId4" Type="http://schemas.openxmlformats.org/officeDocument/2006/relationships/image" Target="../media/image20.wmf"/><Relationship Id="rId9" Type="http://schemas.openxmlformats.org/officeDocument/2006/relationships/image" Target="../media/image28.png"/><Relationship Id="rId14" Type="http://schemas.openxmlformats.org/officeDocument/2006/relationships/oleObject" Target="../embeddings/oleObject5.bin"/><Relationship Id="rId22" Type="http://schemas.openxmlformats.org/officeDocument/2006/relationships/oleObject" Target="../embeddings/oleObject11.bin"/><Relationship Id="rId27" Type="http://schemas.openxmlformats.org/officeDocument/2006/relationships/slide" Target="slide99.xml"/></Relationships>
</file>

<file path=ppt/slides/_rels/slide110.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732.png"/><Relationship Id="rId1" Type="http://schemas.openxmlformats.org/officeDocument/2006/relationships/slideLayout" Target="../slideLayouts/slideLayout58.xml"/><Relationship Id="rId4" Type="http://schemas.openxmlformats.org/officeDocument/2006/relationships/image" Target="../media/image61.png"/></Relationships>
</file>

<file path=ppt/slides/_rels/slide111.xml.rels><?xml version="1.0" encoding="UTF-8" standalone="yes"?>
<Relationships xmlns="http://schemas.openxmlformats.org/package/2006/relationships"><Relationship Id="rId8" Type="http://schemas.openxmlformats.org/officeDocument/2006/relationships/oleObject" Target="../embeddings/oleObject1769.bin"/><Relationship Id="rId13" Type="http://schemas.openxmlformats.org/officeDocument/2006/relationships/oleObject" Target="../embeddings/oleObject1771.bin"/><Relationship Id="rId18" Type="http://schemas.openxmlformats.org/officeDocument/2006/relationships/image" Target="../media/image1472.wmf"/><Relationship Id="rId3" Type="http://schemas.openxmlformats.org/officeDocument/2006/relationships/slide" Target="slide67.xml"/><Relationship Id="rId21" Type="http://schemas.openxmlformats.org/officeDocument/2006/relationships/image" Target="../media/image852.png"/><Relationship Id="rId7" Type="http://schemas.openxmlformats.org/officeDocument/2006/relationships/image" Target="../media/image1469.wmf"/><Relationship Id="rId12" Type="http://schemas.openxmlformats.org/officeDocument/2006/relationships/image" Target="../media/image812.wmf"/><Relationship Id="rId17" Type="http://schemas.openxmlformats.org/officeDocument/2006/relationships/oleObject" Target="../embeddings/oleObject1773.bin"/><Relationship Id="rId2" Type="http://schemas.openxmlformats.org/officeDocument/2006/relationships/slideLayout" Target="../slideLayouts/slideLayout46.xml"/><Relationship Id="rId16" Type="http://schemas.openxmlformats.org/officeDocument/2006/relationships/image" Target="../media/image1471.wmf"/><Relationship Id="rId20" Type="http://schemas.openxmlformats.org/officeDocument/2006/relationships/image" Target="../media/image1473.wmf"/><Relationship Id="rId1" Type="http://schemas.openxmlformats.org/officeDocument/2006/relationships/vmlDrawing" Target="../drawings/vmlDrawing76.vml"/><Relationship Id="rId6" Type="http://schemas.openxmlformats.org/officeDocument/2006/relationships/oleObject" Target="../embeddings/oleObject1768.bin"/><Relationship Id="rId11" Type="http://schemas.openxmlformats.org/officeDocument/2006/relationships/oleObject" Target="../embeddings/oleObject1770.bin"/><Relationship Id="rId5" Type="http://schemas.openxmlformats.org/officeDocument/2006/relationships/image" Target="../media/image1468.wmf"/><Relationship Id="rId15" Type="http://schemas.openxmlformats.org/officeDocument/2006/relationships/oleObject" Target="../embeddings/oleObject1772.bin"/><Relationship Id="rId10" Type="http://schemas.openxmlformats.org/officeDocument/2006/relationships/image" Target="../media/image1479.png"/><Relationship Id="rId19" Type="http://schemas.openxmlformats.org/officeDocument/2006/relationships/oleObject" Target="../embeddings/oleObject1774.bin"/><Relationship Id="rId4" Type="http://schemas.openxmlformats.org/officeDocument/2006/relationships/oleObject" Target="../embeddings/oleObject1767.bin"/><Relationship Id="rId9" Type="http://schemas.openxmlformats.org/officeDocument/2006/relationships/image" Target="../media/image1470.wmf"/><Relationship Id="rId14" Type="http://schemas.openxmlformats.org/officeDocument/2006/relationships/image" Target="../media/image813.wmf"/><Relationship Id="rId22" Type="http://schemas.microsoft.com/office/2007/relationships/hdphoto" Target="../media/hdphoto39.wdp"/></Relationships>
</file>

<file path=ppt/slides/_rels/slide112.xml.rels><?xml version="1.0" encoding="UTF-8" standalone="yes"?>
<Relationships xmlns="http://schemas.openxmlformats.org/package/2006/relationships"><Relationship Id="rId8" Type="http://schemas.openxmlformats.org/officeDocument/2006/relationships/oleObject" Target="../embeddings/oleObject1777.bin"/><Relationship Id="rId13" Type="http://schemas.openxmlformats.org/officeDocument/2006/relationships/image" Target="../media/image1478.wmf"/><Relationship Id="rId18" Type="http://schemas.openxmlformats.org/officeDocument/2006/relationships/oleObject" Target="../embeddings/oleObject1782.bin"/><Relationship Id="rId26" Type="http://schemas.openxmlformats.org/officeDocument/2006/relationships/image" Target="../media/image1482.wmf"/><Relationship Id="rId39" Type="http://schemas.openxmlformats.org/officeDocument/2006/relationships/image" Target="../media/image1488.wmf"/><Relationship Id="rId3" Type="http://schemas.openxmlformats.org/officeDocument/2006/relationships/slide" Target="slide67.xml"/><Relationship Id="rId21" Type="http://schemas.openxmlformats.org/officeDocument/2006/relationships/oleObject" Target="../embeddings/oleObject1784.bin"/><Relationship Id="rId34" Type="http://schemas.openxmlformats.org/officeDocument/2006/relationships/oleObject" Target="../embeddings/oleObject1791.bin"/><Relationship Id="rId42" Type="http://schemas.openxmlformats.org/officeDocument/2006/relationships/oleObject" Target="../embeddings/oleObject1795.bin"/><Relationship Id="rId47" Type="http://schemas.microsoft.com/office/2007/relationships/hdphoto" Target="../media/hdphoto39.wdp"/><Relationship Id="rId7" Type="http://schemas.openxmlformats.org/officeDocument/2006/relationships/image" Target="../media/image1475.wmf"/><Relationship Id="rId12" Type="http://schemas.openxmlformats.org/officeDocument/2006/relationships/oleObject" Target="../embeddings/oleObject1779.bin"/><Relationship Id="rId17" Type="http://schemas.openxmlformats.org/officeDocument/2006/relationships/image" Target="../media/image812.wmf"/><Relationship Id="rId25" Type="http://schemas.openxmlformats.org/officeDocument/2006/relationships/oleObject" Target="../embeddings/oleObject1786.bin"/><Relationship Id="rId33" Type="http://schemas.openxmlformats.org/officeDocument/2006/relationships/image" Target="../media/image1485.wmf"/><Relationship Id="rId38" Type="http://schemas.openxmlformats.org/officeDocument/2006/relationships/oleObject" Target="../embeddings/oleObject1793.bin"/><Relationship Id="rId46" Type="http://schemas.openxmlformats.org/officeDocument/2006/relationships/image" Target="../media/image852.png"/><Relationship Id="rId2" Type="http://schemas.openxmlformats.org/officeDocument/2006/relationships/slideLayout" Target="../slideLayouts/slideLayout46.xml"/><Relationship Id="rId16" Type="http://schemas.openxmlformats.org/officeDocument/2006/relationships/oleObject" Target="../embeddings/oleObject1781.bin"/><Relationship Id="rId20" Type="http://schemas.openxmlformats.org/officeDocument/2006/relationships/oleObject" Target="../embeddings/oleObject1783.bin"/><Relationship Id="rId29" Type="http://schemas.openxmlformats.org/officeDocument/2006/relationships/oleObject" Target="../embeddings/oleObject1788.bin"/><Relationship Id="rId41" Type="http://schemas.openxmlformats.org/officeDocument/2006/relationships/image" Target="../media/image1489.wmf"/><Relationship Id="rId1" Type="http://schemas.openxmlformats.org/officeDocument/2006/relationships/vmlDrawing" Target="../drawings/vmlDrawing77.vml"/><Relationship Id="rId6" Type="http://schemas.openxmlformats.org/officeDocument/2006/relationships/oleObject" Target="../embeddings/oleObject1776.bin"/><Relationship Id="rId11" Type="http://schemas.openxmlformats.org/officeDocument/2006/relationships/image" Target="../media/image1477.wmf"/><Relationship Id="rId24" Type="http://schemas.openxmlformats.org/officeDocument/2006/relationships/image" Target="../media/image1481.wmf"/><Relationship Id="rId32" Type="http://schemas.openxmlformats.org/officeDocument/2006/relationships/oleObject" Target="../embeddings/oleObject1790.bin"/><Relationship Id="rId37" Type="http://schemas.openxmlformats.org/officeDocument/2006/relationships/image" Target="../media/image1487.wmf"/><Relationship Id="rId40" Type="http://schemas.openxmlformats.org/officeDocument/2006/relationships/oleObject" Target="../embeddings/oleObject1794.bin"/><Relationship Id="rId45" Type="http://schemas.openxmlformats.org/officeDocument/2006/relationships/image" Target="../media/image1491.wmf"/><Relationship Id="rId5" Type="http://schemas.openxmlformats.org/officeDocument/2006/relationships/image" Target="../media/image1474.wmf"/><Relationship Id="rId15" Type="http://schemas.openxmlformats.org/officeDocument/2006/relationships/image" Target="../media/image1479.wmf"/><Relationship Id="rId23" Type="http://schemas.openxmlformats.org/officeDocument/2006/relationships/oleObject" Target="../embeddings/oleObject1785.bin"/><Relationship Id="rId28" Type="http://schemas.openxmlformats.org/officeDocument/2006/relationships/image" Target="../media/image1483.wmf"/><Relationship Id="rId36" Type="http://schemas.openxmlformats.org/officeDocument/2006/relationships/oleObject" Target="../embeddings/oleObject1792.bin"/><Relationship Id="rId10" Type="http://schemas.openxmlformats.org/officeDocument/2006/relationships/oleObject" Target="../embeddings/oleObject1778.bin"/><Relationship Id="rId19" Type="http://schemas.openxmlformats.org/officeDocument/2006/relationships/image" Target="../media/image813.wmf"/><Relationship Id="rId31" Type="http://schemas.openxmlformats.org/officeDocument/2006/relationships/image" Target="../media/image1484.wmf"/><Relationship Id="rId44" Type="http://schemas.openxmlformats.org/officeDocument/2006/relationships/oleObject" Target="../embeddings/oleObject1796.bin"/><Relationship Id="rId4" Type="http://schemas.openxmlformats.org/officeDocument/2006/relationships/oleObject" Target="../embeddings/oleObject1775.bin"/><Relationship Id="rId9" Type="http://schemas.openxmlformats.org/officeDocument/2006/relationships/image" Target="../media/image1476.wmf"/><Relationship Id="rId14" Type="http://schemas.openxmlformats.org/officeDocument/2006/relationships/oleObject" Target="../embeddings/oleObject1780.bin"/><Relationship Id="rId22" Type="http://schemas.openxmlformats.org/officeDocument/2006/relationships/image" Target="../media/image1480.wmf"/><Relationship Id="rId27" Type="http://schemas.openxmlformats.org/officeDocument/2006/relationships/oleObject" Target="../embeddings/oleObject1787.bin"/><Relationship Id="rId30" Type="http://schemas.openxmlformats.org/officeDocument/2006/relationships/oleObject" Target="../embeddings/oleObject1789.bin"/><Relationship Id="rId35" Type="http://schemas.openxmlformats.org/officeDocument/2006/relationships/image" Target="../media/image1486.wmf"/><Relationship Id="rId43" Type="http://schemas.openxmlformats.org/officeDocument/2006/relationships/image" Target="../media/image1490.wmf"/></Relationships>
</file>

<file path=ppt/slides/_rels/slide113.xml.rels><?xml version="1.0" encoding="UTF-8" standalone="yes"?>
<Relationships xmlns="http://schemas.openxmlformats.org/package/2006/relationships"><Relationship Id="rId8" Type="http://schemas.openxmlformats.org/officeDocument/2006/relationships/oleObject" Target="../embeddings/oleObject1799.bin"/><Relationship Id="rId13" Type="http://schemas.openxmlformats.org/officeDocument/2006/relationships/oleObject" Target="../embeddings/oleObject1801.bin"/><Relationship Id="rId18" Type="http://schemas.openxmlformats.org/officeDocument/2006/relationships/image" Target="../media/image1498.wmf"/><Relationship Id="rId26" Type="http://schemas.openxmlformats.org/officeDocument/2006/relationships/image" Target="../media/image1502.wmf"/><Relationship Id="rId39" Type="http://schemas.openxmlformats.org/officeDocument/2006/relationships/image" Target="../media/image1508.wmf"/><Relationship Id="rId3" Type="http://schemas.openxmlformats.org/officeDocument/2006/relationships/slide" Target="slide67.xml"/><Relationship Id="rId21" Type="http://schemas.openxmlformats.org/officeDocument/2006/relationships/oleObject" Target="../embeddings/oleObject1805.bin"/><Relationship Id="rId34" Type="http://schemas.openxmlformats.org/officeDocument/2006/relationships/oleObject" Target="../embeddings/oleObject1812.bin"/><Relationship Id="rId42" Type="http://schemas.openxmlformats.org/officeDocument/2006/relationships/image" Target="../media/image852.png"/><Relationship Id="rId7" Type="http://schemas.openxmlformats.org/officeDocument/2006/relationships/image" Target="../media/image1493.wmf"/><Relationship Id="rId12" Type="http://schemas.openxmlformats.org/officeDocument/2006/relationships/image" Target="../media/image1495.wmf"/><Relationship Id="rId17" Type="http://schemas.openxmlformats.org/officeDocument/2006/relationships/oleObject" Target="../embeddings/oleObject1803.bin"/><Relationship Id="rId25" Type="http://schemas.openxmlformats.org/officeDocument/2006/relationships/oleObject" Target="../embeddings/oleObject1807.bin"/><Relationship Id="rId33" Type="http://schemas.openxmlformats.org/officeDocument/2006/relationships/oleObject" Target="../embeddings/oleObject1811.bin"/><Relationship Id="rId38" Type="http://schemas.openxmlformats.org/officeDocument/2006/relationships/oleObject" Target="../embeddings/oleObject1814.bin"/><Relationship Id="rId2" Type="http://schemas.openxmlformats.org/officeDocument/2006/relationships/slideLayout" Target="../slideLayouts/slideLayout46.xml"/><Relationship Id="rId16" Type="http://schemas.openxmlformats.org/officeDocument/2006/relationships/image" Target="../media/image1497.wmf"/><Relationship Id="rId20" Type="http://schemas.openxmlformats.org/officeDocument/2006/relationships/image" Target="../media/image1499.wmf"/><Relationship Id="rId29" Type="http://schemas.openxmlformats.org/officeDocument/2006/relationships/oleObject" Target="../embeddings/oleObject1809.bin"/><Relationship Id="rId41" Type="http://schemas.openxmlformats.org/officeDocument/2006/relationships/image" Target="../media/image1509.wmf"/><Relationship Id="rId1" Type="http://schemas.openxmlformats.org/officeDocument/2006/relationships/vmlDrawing" Target="../drawings/vmlDrawing78.vml"/><Relationship Id="rId6" Type="http://schemas.openxmlformats.org/officeDocument/2006/relationships/oleObject" Target="../embeddings/oleObject1798.bin"/><Relationship Id="rId11" Type="http://schemas.openxmlformats.org/officeDocument/2006/relationships/oleObject" Target="../embeddings/oleObject1800.bin"/><Relationship Id="rId24" Type="http://schemas.openxmlformats.org/officeDocument/2006/relationships/image" Target="../media/image1501.wmf"/><Relationship Id="rId32" Type="http://schemas.openxmlformats.org/officeDocument/2006/relationships/image" Target="../media/image1505.wmf"/><Relationship Id="rId37" Type="http://schemas.openxmlformats.org/officeDocument/2006/relationships/image" Target="../media/image1507.wmf"/><Relationship Id="rId40" Type="http://schemas.openxmlformats.org/officeDocument/2006/relationships/oleObject" Target="../embeddings/oleObject1815.bin"/><Relationship Id="rId5" Type="http://schemas.openxmlformats.org/officeDocument/2006/relationships/image" Target="../media/image1492.wmf"/><Relationship Id="rId15" Type="http://schemas.openxmlformats.org/officeDocument/2006/relationships/oleObject" Target="../embeddings/oleObject1802.bin"/><Relationship Id="rId23" Type="http://schemas.openxmlformats.org/officeDocument/2006/relationships/oleObject" Target="../embeddings/oleObject1806.bin"/><Relationship Id="rId28" Type="http://schemas.openxmlformats.org/officeDocument/2006/relationships/image" Target="../media/image1503.wmf"/><Relationship Id="rId36" Type="http://schemas.openxmlformats.org/officeDocument/2006/relationships/oleObject" Target="../embeddings/oleObject1813.bin"/><Relationship Id="rId10" Type="http://schemas.openxmlformats.org/officeDocument/2006/relationships/image" Target="../media/image1509.png"/><Relationship Id="rId19" Type="http://schemas.openxmlformats.org/officeDocument/2006/relationships/oleObject" Target="../embeddings/oleObject1804.bin"/><Relationship Id="rId31" Type="http://schemas.openxmlformats.org/officeDocument/2006/relationships/oleObject" Target="../embeddings/oleObject1810.bin"/><Relationship Id="rId4" Type="http://schemas.openxmlformats.org/officeDocument/2006/relationships/oleObject" Target="../embeddings/oleObject1797.bin"/><Relationship Id="rId9" Type="http://schemas.openxmlformats.org/officeDocument/2006/relationships/image" Target="../media/image1494.wmf"/><Relationship Id="rId14" Type="http://schemas.openxmlformats.org/officeDocument/2006/relationships/image" Target="../media/image1496.wmf"/><Relationship Id="rId22" Type="http://schemas.openxmlformats.org/officeDocument/2006/relationships/image" Target="../media/image1500.wmf"/><Relationship Id="rId27" Type="http://schemas.openxmlformats.org/officeDocument/2006/relationships/oleObject" Target="../embeddings/oleObject1808.bin"/><Relationship Id="rId30" Type="http://schemas.openxmlformats.org/officeDocument/2006/relationships/image" Target="../media/image1504.wmf"/><Relationship Id="rId35" Type="http://schemas.openxmlformats.org/officeDocument/2006/relationships/image" Target="../media/image1506.wmf"/><Relationship Id="rId43" Type="http://schemas.microsoft.com/office/2007/relationships/hdphoto" Target="../media/hdphoto39.wdp"/></Relationships>
</file>

<file path=ppt/slides/_rels/slide114.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777.png"/><Relationship Id="rId1" Type="http://schemas.openxmlformats.org/officeDocument/2006/relationships/slideLayout" Target="../slideLayouts/slideLayout58.xml"/><Relationship Id="rId4" Type="http://schemas.openxmlformats.org/officeDocument/2006/relationships/image" Target="../media/image61.png"/></Relationships>
</file>

<file path=ppt/slides/_rels/slide115.xml.rels><?xml version="1.0" encoding="UTF-8" standalone="yes"?>
<Relationships xmlns="http://schemas.openxmlformats.org/package/2006/relationships"><Relationship Id="rId13" Type="http://schemas.openxmlformats.org/officeDocument/2006/relationships/image" Target="../media/image1514.wmf"/><Relationship Id="rId18" Type="http://schemas.openxmlformats.org/officeDocument/2006/relationships/image" Target="../media/image1530.png"/><Relationship Id="rId26" Type="http://schemas.openxmlformats.org/officeDocument/2006/relationships/image" Target="../media/image87.wmf"/><Relationship Id="rId39" Type="http://schemas.openxmlformats.org/officeDocument/2006/relationships/oleObject" Target="../embeddings/oleObject1833.bin"/><Relationship Id="rId21" Type="http://schemas.openxmlformats.org/officeDocument/2006/relationships/oleObject" Target="../embeddings/oleObject1824.bin"/><Relationship Id="rId34" Type="http://schemas.openxmlformats.org/officeDocument/2006/relationships/image" Target="../media/image799.wmf"/><Relationship Id="rId42" Type="http://schemas.openxmlformats.org/officeDocument/2006/relationships/image" Target="../media/image1524.wmf"/><Relationship Id="rId47" Type="http://schemas.openxmlformats.org/officeDocument/2006/relationships/oleObject" Target="../embeddings/oleObject1837.bin"/><Relationship Id="rId50" Type="http://schemas.openxmlformats.org/officeDocument/2006/relationships/image" Target="../media/image1526.wmf"/><Relationship Id="rId55" Type="http://schemas.openxmlformats.org/officeDocument/2006/relationships/oleObject" Target="../embeddings/oleObject1841.bin"/><Relationship Id="rId7" Type="http://schemas.openxmlformats.org/officeDocument/2006/relationships/image" Target="../media/image1511.wmf"/><Relationship Id="rId2" Type="http://schemas.openxmlformats.org/officeDocument/2006/relationships/slideLayout" Target="../slideLayouts/slideLayout46.xml"/><Relationship Id="rId16" Type="http://schemas.openxmlformats.org/officeDocument/2006/relationships/oleObject" Target="../embeddings/oleObject1822.bin"/><Relationship Id="rId20" Type="http://schemas.openxmlformats.org/officeDocument/2006/relationships/image" Target="../media/image1517.wmf"/><Relationship Id="rId29" Type="http://schemas.openxmlformats.org/officeDocument/2006/relationships/oleObject" Target="../embeddings/oleObject1828.bin"/><Relationship Id="rId41" Type="http://schemas.openxmlformats.org/officeDocument/2006/relationships/oleObject" Target="../embeddings/oleObject1834.bin"/><Relationship Id="rId54" Type="http://schemas.openxmlformats.org/officeDocument/2006/relationships/image" Target="../media/image1528.wmf"/><Relationship Id="rId62" Type="http://schemas.microsoft.com/office/2007/relationships/hdphoto" Target="../media/hdphoto39.wdp"/><Relationship Id="rId1" Type="http://schemas.openxmlformats.org/officeDocument/2006/relationships/vmlDrawing" Target="../drawings/vmlDrawing79.vml"/><Relationship Id="rId6" Type="http://schemas.openxmlformats.org/officeDocument/2006/relationships/oleObject" Target="../embeddings/oleObject1817.bin"/><Relationship Id="rId11" Type="http://schemas.openxmlformats.org/officeDocument/2006/relationships/image" Target="../media/image1513.wmf"/><Relationship Id="rId24" Type="http://schemas.openxmlformats.org/officeDocument/2006/relationships/image" Target="../media/image1519.wmf"/><Relationship Id="rId32" Type="http://schemas.openxmlformats.org/officeDocument/2006/relationships/image" Target="../media/image253.wmf"/><Relationship Id="rId37" Type="http://schemas.openxmlformats.org/officeDocument/2006/relationships/oleObject" Target="../embeddings/oleObject1832.bin"/><Relationship Id="rId40" Type="http://schemas.openxmlformats.org/officeDocument/2006/relationships/image" Target="../media/image1523.wmf"/><Relationship Id="rId45" Type="http://schemas.openxmlformats.org/officeDocument/2006/relationships/oleObject" Target="../embeddings/oleObject1836.bin"/><Relationship Id="rId53" Type="http://schemas.openxmlformats.org/officeDocument/2006/relationships/oleObject" Target="../embeddings/oleObject1840.bin"/><Relationship Id="rId58" Type="http://schemas.openxmlformats.org/officeDocument/2006/relationships/image" Target="../media/image1530.wmf"/><Relationship Id="rId5" Type="http://schemas.openxmlformats.org/officeDocument/2006/relationships/image" Target="../media/image1510.wmf"/><Relationship Id="rId15" Type="http://schemas.openxmlformats.org/officeDocument/2006/relationships/image" Target="../media/image1515.wmf"/><Relationship Id="rId23" Type="http://schemas.openxmlformats.org/officeDocument/2006/relationships/oleObject" Target="../embeddings/oleObject1825.bin"/><Relationship Id="rId28" Type="http://schemas.openxmlformats.org/officeDocument/2006/relationships/image" Target="../media/image813.wmf"/><Relationship Id="rId36" Type="http://schemas.openxmlformats.org/officeDocument/2006/relationships/image" Target="../media/image1521.wmf"/><Relationship Id="rId49" Type="http://schemas.openxmlformats.org/officeDocument/2006/relationships/oleObject" Target="../embeddings/oleObject1838.bin"/><Relationship Id="rId57" Type="http://schemas.openxmlformats.org/officeDocument/2006/relationships/oleObject" Target="../embeddings/oleObject1842.bin"/><Relationship Id="rId61" Type="http://schemas.openxmlformats.org/officeDocument/2006/relationships/image" Target="../media/image852.png"/><Relationship Id="rId10" Type="http://schemas.openxmlformats.org/officeDocument/2006/relationships/oleObject" Target="../embeddings/oleObject1819.bin"/><Relationship Id="rId19" Type="http://schemas.openxmlformats.org/officeDocument/2006/relationships/oleObject" Target="../embeddings/oleObject1823.bin"/><Relationship Id="rId31" Type="http://schemas.openxmlformats.org/officeDocument/2006/relationships/oleObject" Target="../embeddings/oleObject1829.bin"/><Relationship Id="rId44" Type="http://schemas.openxmlformats.org/officeDocument/2006/relationships/image" Target="../media/image944.wmf"/><Relationship Id="rId52" Type="http://schemas.openxmlformats.org/officeDocument/2006/relationships/image" Target="../media/image1527.wmf"/><Relationship Id="rId60" Type="http://schemas.openxmlformats.org/officeDocument/2006/relationships/image" Target="../media/image1531.wmf"/><Relationship Id="rId4" Type="http://schemas.openxmlformats.org/officeDocument/2006/relationships/oleObject" Target="../embeddings/oleObject1816.bin"/><Relationship Id="rId9" Type="http://schemas.openxmlformats.org/officeDocument/2006/relationships/image" Target="../media/image1512.wmf"/><Relationship Id="rId14" Type="http://schemas.openxmlformats.org/officeDocument/2006/relationships/oleObject" Target="../embeddings/oleObject1821.bin"/><Relationship Id="rId22" Type="http://schemas.openxmlformats.org/officeDocument/2006/relationships/image" Target="../media/image1518.wmf"/><Relationship Id="rId27" Type="http://schemas.openxmlformats.org/officeDocument/2006/relationships/oleObject" Target="../embeddings/oleObject1827.bin"/><Relationship Id="rId30" Type="http://schemas.openxmlformats.org/officeDocument/2006/relationships/image" Target="../media/image1520.wmf"/><Relationship Id="rId35" Type="http://schemas.openxmlformats.org/officeDocument/2006/relationships/oleObject" Target="../embeddings/oleObject1831.bin"/><Relationship Id="rId43" Type="http://schemas.openxmlformats.org/officeDocument/2006/relationships/oleObject" Target="../embeddings/oleObject1835.bin"/><Relationship Id="rId48" Type="http://schemas.openxmlformats.org/officeDocument/2006/relationships/image" Target="../media/image1525.wmf"/><Relationship Id="rId56" Type="http://schemas.openxmlformats.org/officeDocument/2006/relationships/image" Target="../media/image1529.wmf"/><Relationship Id="rId8" Type="http://schemas.openxmlformats.org/officeDocument/2006/relationships/oleObject" Target="../embeddings/oleObject1818.bin"/><Relationship Id="rId51" Type="http://schemas.openxmlformats.org/officeDocument/2006/relationships/oleObject" Target="../embeddings/oleObject1839.bin"/><Relationship Id="rId3" Type="http://schemas.openxmlformats.org/officeDocument/2006/relationships/slide" Target="slide67.xml"/><Relationship Id="rId12" Type="http://schemas.openxmlformats.org/officeDocument/2006/relationships/oleObject" Target="../embeddings/oleObject1820.bin"/><Relationship Id="rId17" Type="http://schemas.openxmlformats.org/officeDocument/2006/relationships/image" Target="../media/image1516.wmf"/><Relationship Id="rId25" Type="http://schemas.openxmlformats.org/officeDocument/2006/relationships/oleObject" Target="../embeddings/oleObject1826.bin"/><Relationship Id="rId33" Type="http://schemas.openxmlformats.org/officeDocument/2006/relationships/oleObject" Target="../embeddings/oleObject1830.bin"/><Relationship Id="rId38" Type="http://schemas.openxmlformats.org/officeDocument/2006/relationships/image" Target="../media/image1522.wmf"/><Relationship Id="rId46" Type="http://schemas.openxmlformats.org/officeDocument/2006/relationships/image" Target="../media/image160.wmf"/><Relationship Id="rId59" Type="http://schemas.openxmlformats.org/officeDocument/2006/relationships/oleObject" Target="../embeddings/oleObject1843.bin"/></Relationships>
</file>

<file path=ppt/slides/_rels/slide116.xml.rels><?xml version="1.0" encoding="UTF-8" standalone="yes"?>
<Relationships xmlns="http://schemas.openxmlformats.org/package/2006/relationships"><Relationship Id="rId8" Type="http://schemas.openxmlformats.org/officeDocument/2006/relationships/image" Target="../media/image1533.wmf"/><Relationship Id="rId13" Type="http://schemas.openxmlformats.org/officeDocument/2006/relationships/oleObject" Target="../embeddings/oleObject1848.bin"/><Relationship Id="rId18" Type="http://schemas.openxmlformats.org/officeDocument/2006/relationships/image" Target="../media/image1538.wmf"/><Relationship Id="rId26" Type="http://schemas.openxmlformats.org/officeDocument/2006/relationships/image" Target="../media/image1542.wmf"/><Relationship Id="rId3" Type="http://schemas.openxmlformats.org/officeDocument/2006/relationships/image" Target="../media/image1550.png"/><Relationship Id="rId21" Type="http://schemas.openxmlformats.org/officeDocument/2006/relationships/oleObject" Target="../embeddings/oleObject1852.bin"/><Relationship Id="rId34" Type="http://schemas.openxmlformats.org/officeDocument/2006/relationships/image" Target="../media/image1546.wmf"/><Relationship Id="rId7" Type="http://schemas.openxmlformats.org/officeDocument/2006/relationships/oleObject" Target="../embeddings/oleObject1845.bin"/><Relationship Id="rId12" Type="http://schemas.openxmlformats.org/officeDocument/2006/relationships/image" Target="../media/image1535.wmf"/><Relationship Id="rId17" Type="http://schemas.openxmlformats.org/officeDocument/2006/relationships/oleObject" Target="../embeddings/oleObject1850.bin"/><Relationship Id="rId25" Type="http://schemas.openxmlformats.org/officeDocument/2006/relationships/oleObject" Target="../embeddings/oleObject1854.bin"/><Relationship Id="rId33" Type="http://schemas.openxmlformats.org/officeDocument/2006/relationships/oleObject" Target="../embeddings/oleObject1858.bin"/><Relationship Id="rId38" Type="http://schemas.microsoft.com/office/2007/relationships/hdphoto" Target="../media/hdphoto39.wdp"/><Relationship Id="rId2" Type="http://schemas.openxmlformats.org/officeDocument/2006/relationships/slideLayout" Target="../slideLayouts/slideLayout46.xml"/><Relationship Id="rId16" Type="http://schemas.openxmlformats.org/officeDocument/2006/relationships/image" Target="../media/image1537.wmf"/><Relationship Id="rId20" Type="http://schemas.openxmlformats.org/officeDocument/2006/relationships/image" Target="../media/image1539.wmf"/><Relationship Id="rId29" Type="http://schemas.openxmlformats.org/officeDocument/2006/relationships/oleObject" Target="../embeddings/oleObject1856.bin"/><Relationship Id="rId1" Type="http://schemas.openxmlformats.org/officeDocument/2006/relationships/vmlDrawing" Target="../drawings/vmlDrawing80.vml"/><Relationship Id="rId6" Type="http://schemas.openxmlformats.org/officeDocument/2006/relationships/image" Target="../media/image1532.wmf"/><Relationship Id="rId11" Type="http://schemas.openxmlformats.org/officeDocument/2006/relationships/oleObject" Target="../embeddings/oleObject1847.bin"/><Relationship Id="rId24" Type="http://schemas.openxmlformats.org/officeDocument/2006/relationships/image" Target="../media/image1541.wmf"/><Relationship Id="rId32" Type="http://schemas.openxmlformats.org/officeDocument/2006/relationships/image" Target="../media/image1545.wmf"/><Relationship Id="rId37" Type="http://schemas.openxmlformats.org/officeDocument/2006/relationships/image" Target="../media/image852.png"/><Relationship Id="rId5" Type="http://schemas.openxmlformats.org/officeDocument/2006/relationships/oleObject" Target="../embeddings/oleObject1844.bin"/><Relationship Id="rId15" Type="http://schemas.openxmlformats.org/officeDocument/2006/relationships/oleObject" Target="../embeddings/oleObject1849.bin"/><Relationship Id="rId23" Type="http://schemas.openxmlformats.org/officeDocument/2006/relationships/oleObject" Target="../embeddings/oleObject1853.bin"/><Relationship Id="rId28" Type="http://schemas.openxmlformats.org/officeDocument/2006/relationships/image" Target="../media/image1543.wmf"/><Relationship Id="rId36" Type="http://schemas.openxmlformats.org/officeDocument/2006/relationships/image" Target="../media/image1547.wmf"/><Relationship Id="rId10" Type="http://schemas.openxmlformats.org/officeDocument/2006/relationships/image" Target="../media/image1534.wmf"/><Relationship Id="rId19" Type="http://schemas.openxmlformats.org/officeDocument/2006/relationships/oleObject" Target="../embeddings/oleObject1851.bin"/><Relationship Id="rId31" Type="http://schemas.openxmlformats.org/officeDocument/2006/relationships/oleObject" Target="../embeddings/oleObject1857.bin"/><Relationship Id="rId4" Type="http://schemas.openxmlformats.org/officeDocument/2006/relationships/slide" Target="slide67.xml"/><Relationship Id="rId9" Type="http://schemas.openxmlformats.org/officeDocument/2006/relationships/oleObject" Target="../embeddings/oleObject1846.bin"/><Relationship Id="rId14" Type="http://schemas.openxmlformats.org/officeDocument/2006/relationships/image" Target="../media/image1536.wmf"/><Relationship Id="rId22" Type="http://schemas.openxmlformats.org/officeDocument/2006/relationships/image" Target="../media/image1540.wmf"/><Relationship Id="rId27" Type="http://schemas.openxmlformats.org/officeDocument/2006/relationships/oleObject" Target="../embeddings/oleObject1855.bin"/><Relationship Id="rId30" Type="http://schemas.openxmlformats.org/officeDocument/2006/relationships/image" Target="../media/image1544.wmf"/><Relationship Id="rId35" Type="http://schemas.openxmlformats.org/officeDocument/2006/relationships/oleObject" Target="../embeddings/oleObject1859.bin"/></Relationships>
</file>

<file path=ppt/slides/_rels/slide117.xml.rels><?xml version="1.0" encoding="UTF-8" standalone="yes"?>
<Relationships xmlns="http://schemas.openxmlformats.org/package/2006/relationships"><Relationship Id="rId8" Type="http://schemas.openxmlformats.org/officeDocument/2006/relationships/oleObject" Target="../embeddings/oleObject1862.bin"/><Relationship Id="rId13" Type="http://schemas.openxmlformats.org/officeDocument/2006/relationships/image" Target="../media/image1552.wmf"/><Relationship Id="rId18" Type="http://schemas.openxmlformats.org/officeDocument/2006/relationships/oleObject" Target="../embeddings/oleObject1867.bin"/><Relationship Id="rId26" Type="http://schemas.openxmlformats.org/officeDocument/2006/relationships/oleObject" Target="../embeddings/oleObject1871.bin"/><Relationship Id="rId3" Type="http://schemas.openxmlformats.org/officeDocument/2006/relationships/slide" Target="slide67.xml"/><Relationship Id="rId21" Type="http://schemas.openxmlformats.org/officeDocument/2006/relationships/image" Target="../media/image1556.wmf"/><Relationship Id="rId34" Type="http://schemas.openxmlformats.org/officeDocument/2006/relationships/image" Target="../media/image852.png"/><Relationship Id="rId7" Type="http://schemas.openxmlformats.org/officeDocument/2006/relationships/image" Target="../media/image1549.wmf"/><Relationship Id="rId12" Type="http://schemas.openxmlformats.org/officeDocument/2006/relationships/oleObject" Target="../embeddings/oleObject1864.bin"/><Relationship Id="rId17" Type="http://schemas.openxmlformats.org/officeDocument/2006/relationships/image" Target="../media/image1554.wmf"/><Relationship Id="rId25" Type="http://schemas.openxmlformats.org/officeDocument/2006/relationships/image" Target="../media/image1558.wmf"/><Relationship Id="rId33" Type="http://schemas.openxmlformats.org/officeDocument/2006/relationships/image" Target="../media/image1562.wmf"/><Relationship Id="rId2" Type="http://schemas.openxmlformats.org/officeDocument/2006/relationships/slideLayout" Target="../slideLayouts/slideLayout46.xml"/><Relationship Id="rId16" Type="http://schemas.openxmlformats.org/officeDocument/2006/relationships/oleObject" Target="../embeddings/oleObject1866.bin"/><Relationship Id="rId20" Type="http://schemas.openxmlformats.org/officeDocument/2006/relationships/oleObject" Target="../embeddings/oleObject1868.bin"/><Relationship Id="rId29" Type="http://schemas.openxmlformats.org/officeDocument/2006/relationships/image" Target="../media/image1560.wmf"/><Relationship Id="rId1" Type="http://schemas.openxmlformats.org/officeDocument/2006/relationships/vmlDrawing" Target="../drawings/vmlDrawing81.vml"/><Relationship Id="rId6" Type="http://schemas.openxmlformats.org/officeDocument/2006/relationships/oleObject" Target="../embeddings/oleObject1861.bin"/><Relationship Id="rId11" Type="http://schemas.openxmlformats.org/officeDocument/2006/relationships/image" Target="../media/image1551.wmf"/><Relationship Id="rId24" Type="http://schemas.openxmlformats.org/officeDocument/2006/relationships/oleObject" Target="../embeddings/oleObject1870.bin"/><Relationship Id="rId32" Type="http://schemas.openxmlformats.org/officeDocument/2006/relationships/oleObject" Target="../embeddings/oleObject1874.bin"/><Relationship Id="rId5" Type="http://schemas.openxmlformats.org/officeDocument/2006/relationships/image" Target="../media/image1548.wmf"/><Relationship Id="rId15" Type="http://schemas.openxmlformats.org/officeDocument/2006/relationships/image" Target="../media/image1553.wmf"/><Relationship Id="rId23" Type="http://schemas.openxmlformats.org/officeDocument/2006/relationships/image" Target="../media/image1557.wmf"/><Relationship Id="rId28" Type="http://schemas.openxmlformats.org/officeDocument/2006/relationships/oleObject" Target="../embeddings/oleObject1872.bin"/><Relationship Id="rId10" Type="http://schemas.openxmlformats.org/officeDocument/2006/relationships/oleObject" Target="../embeddings/oleObject1863.bin"/><Relationship Id="rId19" Type="http://schemas.openxmlformats.org/officeDocument/2006/relationships/image" Target="../media/image1555.wmf"/><Relationship Id="rId31" Type="http://schemas.openxmlformats.org/officeDocument/2006/relationships/image" Target="../media/image1561.wmf"/><Relationship Id="rId4" Type="http://schemas.openxmlformats.org/officeDocument/2006/relationships/oleObject" Target="../embeddings/oleObject1860.bin"/><Relationship Id="rId9" Type="http://schemas.openxmlformats.org/officeDocument/2006/relationships/image" Target="../media/image1550.wmf"/><Relationship Id="rId14" Type="http://schemas.openxmlformats.org/officeDocument/2006/relationships/oleObject" Target="../embeddings/oleObject1865.bin"/><Relationship Id="rId22" Type="http://schemas.openxmlformats.org/officeDocument/2006/relationships/oleObject" Target="../embeddings/oleObject1869.bin"/><Relationship Id="rId27" Type="http://schemas.openxmlformats.org/officeDocument/2006/relationships/image" Target="../media/image1559.wmf"/><Relationship Id="rId30" Type="http://schemas.openxmlformats.org/officeDocument/2006/relationships/oleObject" Target="../embeddings/oleObject1873.bin"/><Relationship Id="rId35" Type="http://schemas.microsoft.com/office/2007/relationships/hdphoto" Target="../media/hdphoto39.wdp"/></Relationships>
</file>

<file path=ppt/slides/_rels/slide118.xml.rels><?xml version="1.0" encoding="UTF-8" standalone="yes"?>
<Relationships xmlns="http://schemas.openxmlformats.org/package/2006/relationships"><Relationship Id="rId13" Type="http://schemas.openxmlformats.org/officeDocument/2006/relationships/image" Target="../media/image1566.wmf"/><Relationship Id="rId18" Type="http://schemas.openxmlformats.org/officeDocument/2006/relationships/oleObject" Target="../embeddings/oleObject1882.bin"/><Relationship Id="rId26" Type="http://schemas.openxmlformats.org/officeDocument/2006/relationships/oleObject" Target="../embeddings/oleObject1886.bin"/><Relationship Id="rId39" Type="http://schemas.openxmlformats.org/officeDocument/2006/relationships/image" Target="../media/image1579.wmf"/><Relationship Id="rId21" Type="http://schemas.openxmlformats.org/officeDocument/2006/relationships/image" Target="../media/image1570.wmf"/><Relationship Id="rId34" Type="http://schemas.openxmlformats.org/officeDocument/2006/relationships/oleObject" Target="../embeddings/oleObject1890.bin"/><Relationship Id="rId42" Type="http://schemas.openxmlformats.org/officeDocument/2006/relationships/oleObject" Target="../embeddings/oleObject1894.bin"/><Relationship Id="rId47" Type="http://schemas.openxmlformats.org/officeDocument/2006/relationships/image" Target="../media/image1583.wmf"/><Relationship Id="rId50" Type="http://schemas.openxmlformats.org/officeDocument/2006/relationships/oleObject" Target="../embeddings/oleObject1898.bin"/><Relationship Id="rId55" Type="http://schemas.openxmlformats.org/officeDocument/2006/relationships/image" Target="../media/image1587.wmf"/><Relationship Id="rId7" Type="http://schemas.openxmlformats.org/officeDocument/2006/relationships/image" Target="../media/image1556.wmf"/><Relationship Id="rId12" Type="http://schemas.openxmlformats.org/officeDocument/2006/relationships/oleObject" Target="../embeddings/oleObject1879.bin"/><Relationship Id="rId17" Type="http://schemas.openxmlformats.org/officeDocument/2006/relationships/image" Target="../media/image1568.wmf"/><Relationship Id="rId25" Type="http://schemas.openxmlformats.org/officeDocument/2006/relationships/image" Target="../media/image1572.wmf"/><Relationship Id="rId33" Type="http://schemas.openxmlformats.org/officeDocument/2006/relationships/image" Target="../media/image1576.wmf"/><Relationship Id="rId38" Type="http://schemas.openxmlformats.org/officeDocument/2006/relationships/oleObject" Target="../embeddings/oleObject1892.bin"/><Relationship Id="rId46" Type="http://schemas.openxmlformats.org/officeDocument/2006/relationships/oleObject" Target="../embeddings/oleObject1896.bin"/><Relationship Id="rId2" Type="http://schemas.openxmlformats.org/officeDocument/2006/relationships/slideLayout" Target="../slideLayouts/slideLayout46.xml"/><Relationship Id="rId16" Type="http://schemas.openxmlformats.org/officeDocument/2006/relationships/oleObject" Target="../embeddings/oleObject1881.bin"/><Relationship Id="rId20" Type="http://schemas.openxmlformats.org/officeDocument/2006/relationships/oleObject" Target="../embeddings/oleObject1883.bin"/><Relationship Id="rId29" Type="http://schemas.openxmlformats.org/officeDocument/2006/relationships/image" Target="../media/image1574.wmf"/><Relationship Id="rId41" Type="http://schemas.openxmlformats.org/officeDocument/2006/relationships/image" Target="../media/image1580.wmf"/><Relationship Id="rId54" Type="http://schemas.openxmlformats.org/officeDocument/2006/relationships/oleObject" Target="../embeddings/oleObject1900.bin"/><Relationship Id="rId1" Type="http://schemas.openxmlformats.org/officeDocument/2006/relationships/vmlDrawing" Target="../drawings/vmlDrawing82.vml"/><Relationship Id="rId6" Type="http://schemas.openxmlformats.org/officeDocument/2006/relationships/oleObject" Target="../embeddings/oleObject1876.bin"/><Relationship Id="rId11" Type="http://schemas.openxmlformats.org/officeDocument/2006/relationships/image" Target="../media/image1565.wmf"/><Relationship Id="rId24" Type="http://schemas.openxmlformats.org/officeDocument/2006/relationships/oleObject" Target="../embeddings/oleObject1885.bin"/><Relationship Id="rId32" Type="http://schemas.openxmlformats.org/officeDocument/2006/relationships/oleObject" Target="../embeddings/oleObject1889.bin"/><Relationship Id="rId37" Type="http://schemas.openxmlformats.org/officeDocument/2006/relationships/image" Target="../media/image1578.wmf"/><Relationship Id="rId40" Type="http://schemas.openxmlformats.org/officeDocument/2006/relationships/oleObject" Target="../embeddings/oleObject1893.bin"/><Relationship Id="rId45" Type="http://schemas.openxmlformats.org/officeDocument/2006/relationships/image" Target="../media/image1582.wmf"/><Relationship Id="rId53" Type="http://schemas.openxmlformats.org/officeDocument/2006/relationships/image" Target="../media/image1586.wmf"/><Relationship Id="rId5" Type="http://schemas.openxmlformats.org/officeDocument/2006/relationships/image" Target="../media/image1563.wmf"/><Relationship Id="rId15" Type="http://schemas.openxmlformats.org/officeDocument/2006/relationships/image" Target="../media/image1567.wmf"/><Relationship Id="rId23" Type="http://schemas.openxmlformats.org/officeDocument/2006/relationships/image" Target="../media/image1571.wmf"/><Relationship Id="rId28" Type="http://schemas.openxmlformats.org/officeDocument/2006/relationships/oleObject" Target="../embeddings/oleObject1887.bin"/><Relationship Id="rId36" Type="http://schemas.openxmlformats.org/officeDocument/2006/relationships/oleObject" Target="../embeddings/oleObject1891.bin"/><Relationship Id="rId49" Type="http://schemas.openxmlformats.org/officeDocument/2006/relationships/image" Target="../media/image1584.wmf"/><Relationship Id="rId57" Type="http://schemas.microsoft.com/office/2007/relationships/hdphoto" Target="../media/hdphoto39.wdp"/><Relationship Id="rId10" Type="http://schemas.openxmlformats.org/officeDocument/2006/relationships/oleObject" Target="../embeddings/oleObject1878.bin"/><Relationship Id="rId19" Type="http://schemas.openxmlformats.org/officeDocument/2006/relationships/image" Target="../media/image1569.wmf"/><Relationship Id="rId31" Type="http://schemas.openxmlformats.org/officeDocument/2006/relationships/image" Target="../media/image1575.wmf"/><Relationship Id="rId44" Type="http://schemas.openxmlformats.org/officeDocument/2006/relationships/oleObject" Target="../embeddings/oleObject1895.bin"/><Relationship Id="rId52" Type="http://schemas.openxmlformats.org/officeDocument/2006/relationships/oleObject" Target="../embeddings/oleObject1899.bin"/><Relationship Id="rId4" Type="http://schemas.openxmlformats.org/officeDocument/2006/relationships/oleObject" Target="../embeddings/oleObject1875.bin"/><Relationship Id="rId9" Type="http://schemas.openxmlformats.org/officeDocument/2006/relationships/image" Target="../media/image1564.wmf"/><Relationship Id="rId14" Type="http://schemas.openxmlformats.org/officeDocument/2006/relationships/oleObject" Target="../embeddings/oleObject1880.bin"/><Relationship Id="rId22" Type="http://schemas.openxmlformats.org/officeDocument/2006/relationships/oleObject" Target="../embeddings/oleObject1884.bin"/><Relationship Id="rId27" Type="http://schemas.openxmlformats.org/officeDocument/2006/relationships/image" Target="../media/image1573.wmf"/><Relationship Id="rId30" Type="http://schemas.openxmlformats.org/officeDocument/2006/relationships/oleObject" Target="../embeddings/oleObject1888.bin"/><Relationship Id="rId35" Type="http://schemas.openxmlformats.org/officeDocument/2006/relationships/image" Target="../media/image1577.wmf"/><Relationship Id="rId43" Type="http://schemas.openxmlformats.org/officeDocument/2006/relationships/image" Target="../media/image1581.wmf"/><Relationship Id="rId48" Type="http://schemas.openxmlformats.org/officeDocument/2006/relationships/oleObject" Target="../embeddings/oleObject1897.bin"/><Relationship Id="rId56" Type="http://schemas.openxmlformats.org/officeDocument/2006/relationships/image" Target="../media/image852.png"/><Relationship Id="rId8" Type="http://schemas.openxmlformats.org/officeDocument/2006/relationships/oleObject" Target="../embeddings/oleObject1877.bin"/><Relationship Id="rId51" Type="http://schemas.openxmlformats.org/officeDocument/2006/relationships/image" Target="../media/image1585.wmf"/><Relationship Id="rId3" Type="http://schemas.openxmlformats.org/officeDocument/2006/relationships/slide" Target="slide67.xml"/></Relationships>
</file>

<file path=ppt/slides/_rels/slide119.xml.rels><?xml version="1.0" encoding="UTF-8" standalone="yes"?>
<Relationships xmlns="http://schemas.openxmlformats.org/package/2006/relationships"><Relationship Id="rId13" Type="http://schemas.openxmlformats.org/officeDocument/2006/relationships/image" Target="../media/image1592.wmf"/><Relationship Id="rId18" Type="http://schemas.openxmlformats.org/officeDocument/2006/relationships/oleObject" Target="../embeddings/oleObject1908.bin"/><Relationship Id="rId26" Type="http://schemas.openxmlformats.org/officeDocument/2006/relationships/oleObject" Target="../embeddings/oleObject1912.bin"/><Relationship Id="rId39" Type="http://schemas.openxmlformats.org/officeDocument/2006/relationships/image" Target="../media/image1527.wmf"/><Relationship Id="rId21" Type="http://schemas.openxmlformats.org/officeDocument/2006/relationships/image" Target="../media/image87.wmf"/><Relationship Id="rId34" Type="http://schemas.openxmlformats.org/officeDocument/2006/relationships/oleObject" Target="../embeddings/oleObject1916.bin"/><Relationship Id="rId42" Type="http://schemas.openxmlformats.org/officeDocument/2006/relationships/oleObject" Target="../embeddings/oleObject1920.bin"/><Relationship Id="rId47" Type="http://schemas.openxmlformats.org/officeDocument/2006/relationships/image" Target="../media/image1598.wmf"/><Relationship Id="rId50" Type="http://schemas.openxmlformats.org/officeDocument/2006/relationships/image" Target="../media/image1599.wmf"/><Relationship Id="rId55" Type="http://schemas.openxmlformats.org/officeDocument/2006/relationships/oleObject" Target="../embeddings/oleObject1926.bin"/><Relationship Id="rId63" Type="http://schemas.openxmlformats.org/officeDocument/2006/relationships/image" Target="../media/image852.png"/><Relationship Id="rId7" Type="http://schemas.openxmlformats.org/officeDocument/2006/relationships/image" Target="../media/image1589.wmf"/><Relationship Id="rId2" Type="http://schemas.openxmlformats.org/officeDocument/2006/relationships/slideLayout" Target="../slideLayouts/slideLayout46.xml"/><Relationship Id="rId16" Type="http://schemas.openxmlformats.org/officeDocument/2006/relationships/oleObject" Target="../embeddings/oleObject1907.bin"/><Relationship Id="rId20" Type="http://schemas.openxmlformats.org/officeDocument/2006/relationships/oleObject" Target="../embeddings/oleObject1909.bin"/><Relationship Id="rId29" Type="http://schemas.openxmlformats.org/officeDocument/2006/relationships/image" Target="../media/image799.wmf"/><Relationship Id="rId41" Type="http://schemas.openxmlformats.org/officeDocument/2006/relationships/image" Target="../media/image1528.wmf"/><Relationship Id="rId54" Type="http://schemas.openxmlformats.org/officeDocument/2006/relationships/image" Target="../media/image1601.wmf"/><Relationship Id="rId62" Type="http://schemas.openxmlformats.org/officeDocument/2006/relationships/image" Target="../media/image1605.wmf"/><Relationship Id="rId1" Type="http://schemas.openxmlformats.org/officeDocument/2006/relationships/vmlDrawing" Target="../drawings/vmlDrawing83.vml"/><Relationship Id="rId6" Type="http://schemas.openxmlformats.org/officeDocument/2006/relationships/oleObject" Target="../embeddings/oleObject1902.bin"/><Relationship Id="rId11" Type="http://schemas.openxmlformats.org/officeDocument/2006/relationships/image" Target="../media/image1591.wmf"/><Relationship Id="rId24" Type="http://schemas.openxmlformats.org/officeDocument/2006/relationships/oleObject" Target="../embeddings/oleObject1911.bin"/><Relationship Id="rId32" Type="http://schemas.openxmlformats.org/officeDocument/2006/relationships/oleObject" Target="../embeddings/oleObject1915.bin"/><Relationship Id="rId37" Type="http://schemas.openxmlformats.org/officeDocument/2006/relationships/image" Target="../media/image1525.wmf"/><Relationship Id="rId40" Type="http://schemas.openxmlformats.org/officeDocument/2006/relationships/oleObject" Target="../embeddings/oleObject1919.bin"/><Relationship Id="rId45" Type="http://schemas.openxmlformats.org/officeDocument/2006/relationships/image" Target="../media/image1597.wmf"/><Relationship Id="rId53" Type="http://schemas.openxmlformats.org/officeDocument/2006/relationships/oleObject" Target="../embeddings/oleObject1925.bin"/><Relationship Id="rId58" Type="http://schemas.openxmlformats.org/officeDocument/2006/relationships/image" Target="../media/image1603.wmf"/><Relationship Id="rId5" Type="http://schemas.openxmlformats.org/officeDocument/2006/relationships/image" Target="../media/image1588.wmf"/><Relationship Id="rId15" Type="http://schemas.openxmlformats.org/officeDocument/2006/relationships/image" Target="../media/image1593.wmf"/><Relationship Id="rId23" Type="http://schemas.openxmlformats.org/officeDocument/2006/relationships/image" Target="../media/image813.wmf"/><Relationship Id="rId28" Type="http://schemas.openxmlformats.org/officeDocument/2006/relationships/oleObject" Target="../embeddings/oleObject1913.bin"/><Relationship Id="rId36" Type="http://schemas.openxmlformats.org/officeDocument/2006/relationships/oleObject" Target="../embeddings/oleObject1917.bin"/><Relationship Id="rId49" Type="http://schemas.openxmlformats.org/officeDocument/2006/relationships/oleObject" Target="../embeddings/oleObject1923.bin"/><Relationship Id="rId57" Type="http://schemas.openxmlformats.org/officeDocument/2006/relationships/oleObject" Target="../embeddings/oleObject1927.bin"/><Relationship Id="rId61" Type="http://schemas.openxmlformats.org/officeDocument/2006/relationships/oleObject" Target="../embeddings/oleObject1929.bin"/><Relationship Id="rId10" Type="http://schemas.openxmlformats.org/officeDocument/2006/relationships/oleObject" Target="../embeddings/oleObject1904.bin"/><Relationship Id="rId19" Type="http://schemas.openxmlformats.org/officeDocument/2006/relationships/image" Target="../media/image1519.wmf"/><Relationship Id="rId31" Type="http://schemas.openxmlformats.org/officeDocument/2006/relationships/image" Target="../media/image1521.wmf"/><Relationship Id="rId44" Type="http://schemas.openxmlformats.org/officeDocument/2006/relationships/oleObject" Target="../embeddings/oleObject1921.bin"/><Relationship Id="rId52" Type="http://schemas.openxmlformats.org/officeDocument/2006/relationships/image" Target="../media/image1600.wmf"/><Relationship Id="rId60" Type="http://schemas.openxmlformats.org/officeDocument/2006/relationships/image" Target="../media/image1604.wmf"/><Relationship Id="rId4" Type="http://schemas.openxmlformats.org/officeDocument/2006/relationships/oleObject" Target="../embeddings/oleObject1901.bin"/><Relationship Id="rId9" Type="http://schemas.openxmlformats.org/officeDocument/2006/relationships/image" Target="../media/image1590.wmf"/><Relationship Id="rId14" Type="http://schemas.openxmlformats.org/officeDocument/2006/relationships/oleObject" Target="../embeddings/oleObject1906.bin"/><Relationship Id="rId22" Type="http://schemas.openxmlformats.org/officeDocument/2006/relationships/oleObject" Target="../embeddings/oleObject1910.bin"/><Relationship Id="rId27" Type="http://schemas.openxmlformats.org/officeDocument/2006/relationships/image" Target="../media/image253.wmf"/><Relationship Id="rId30" Type="http://schemas.openxmlformats.org/officeDocument/2006/relationships/oleObject" Target="../embeddings/oleObject1914.bin"/><Relationship Id="rId35" Type="http://schemas.openxmlformats.org/officeDocument/2006/relationships/image" Target="../media/image160.wmf"/><Relationship Id="rId43" Type="http://schemas.openxmlformats.org/officeDocument/2006/relationships/image" Target="../media/image1596.wmf"/><Relationship Id="rId48" Type="http://schemas.openxmlformats.org/officeDocument/2006/relationships/image" Target="../media/image1607.png"/><Relationship Id="rId56" Type="http://schemas.openxmlformats.org/officeDocument/2006/relationships/image" Target="../media/image1602.wmf"/><Relationship Id="rId64" Type="http://schemas.microsoft.com/office/2007/relationships/hdphoto" Target="../media/hdphoto39.wdp"/><Relationship Id="rId8" Type="http://schemas.openxmlformats.org/officeDocument/2006/relationships/oleObject" Target="../embeddings/oleObject1903.bin"/><Relationship Id="rId51" Type="http://schemas.openxmlformats.org/officeDocument/2006/relationships/oleObject" Target="../embeddings/oleObject1924.bin"/><Relationship Id="rId3" Type="http://schemas.openxmlformats.org/officeDocument/2006/relationships/slide" Target="slide67.xml"/><Relationship Id="rId12" Type="http://schemas.openxmlformats.org/officeDocument/2006/relationships/oleObject" Target="../embeddings/oleObject1905.bin"/><Relationship Id="rId17" Type="http://schemas.openxmlformats.org/officeDocument/2006/relationships/image" Target="../media/image1594.wmf"/><Relationship Id="rId25" Type="http://schemas.openxmlformats.org/officeDocument/2006/relationships/image" Target="../media/image1595.wmf"/><Relationship Id="rId33" Type="http://schemas.openxmlformats.org/officeDocument/2006/relationships/image" Target="../media/image944.wmf"/><Relationship Id="rId38" Type="http://schemas.openxmlformats.org/officeDocument/2006/relationships/oleObject" Target="../embeddings/oleObject1918.bin"/><Relationship Id="rId46" Type="http://schemas.openxmlformats.org/officeDocument/2006/relationships/oleObject" Target="../embeddings/oleObject1922.bin"/><Relationship Id="rId59" Type="http://schemas.openxmlformats.org/officeDocument/2006/relationships/oleObject" Target="../embeddings/oleObject1928.bin"/></Relationships>
</file>

<file path=ppt/slides/_rels/slide12.xml.rels><?xml version="1.0" encoding="UTF-8" standalone="yes"?>
<Relationships xmlns="http://schemas.openxmlformats.org/package/2006/relationships"><Relationship Id="rId8" Type="http://schemas.openxmlformats.org/officeDocument/2006/relationships/image" Target="../media/image33.wmf"/><Relationship Id="rId13" Type="http://schemas.openxmlformats.org/officeDocument/2006/relationships/image" Target="../media/image35.wmf"/><Relationship Id="rId18" Type="http://schemas.openxmlformats.org/officeDocument/2006/relationships/oleObject" Target="../embeddings/oleObject22.bin"/><Relationship Id="rId26" Type="http://schemas.openxmlformats.org/officeDocument/2006/relationships/image" Target="../media/image40.wmf"/><Relationship Id="rId3" Type="http://schemas.openxmlformats.org/officeDocument/2006/relationships/oleObject" Target="../embeddings/oleObject14.bin"/><Relationship Id="rId21" Type="http://schemas.openxmlformats.org/officeDocument/2006/relationships/oleObject" Target="../embeddings/oleObject25.bin"/><Relationship Id="rId34" Type="http://schemas.openxmlformats.org/officeDocument/2006/relationships/image" Target="../media/image44.wmf"/><Relationship Id="rId7" Type="http://schemas.openxmlformats.org/officeDocument/2006/relationships/oleObject" Target="../embeddings/oleObject16.bin"/><Relationship Id="rId12" Type="http://schemas.openxmlformats.org/officeDocument/2006/relationships/oleObject" Target="../embeddings/oleObject19.bin"/><Relationship Id="rId17" Type="http://schemas.openxmlformats.org/officeDocument/2006/relationships/image" Target="../media/image37.wmf"/><Relationship Id="rId25" Type="http://schemas.openxmlformats.org/officeDocument/2006/relationships/oleObject" Target="../embeddings/oleObject27.bin"/><Relationship Id="rId33" Type="http://schemas.openxmlformats.org/officeDocument/2006/relationships/oleObject" Target="../embeddings/oleObject31.bin"/><Relationship Id="rId2" Type="http://schemas.openxmlformats.org/officeDocument/2006/relationships/slideLayout" Target="../slideLayouts/slideLayout58.xml"/><Relationship Id="rId16" Type="http://schemas.openxmlformats.org/officeDocument/2006/relationships/oleObject" Target="../embeddings/oleObject21.bin"/><Relationship Id="rId20" Type="http://schemas.openxmlformats.org/officeDocument/2006/relationships/oleObject" Target="../embeddings/oleObject24.bin"/><Relationship Id="rId29" Type="http://schemas.openxmlformats.org/officeDocument/2006/relationships/oleObject" Target="../embeddings/oleObject29.bin"/><Relationship Id="rId1" Type="http://schemas.openxmlformats.org/officeDocument/2006/relationships/vmlDrawing" Target="../drawings/vmlDrawing2.vml"/><Relationship Id="rId6" Type="http://schemas.openxmlformats.org/officeDocument/2006/relationships/image" Target="../media/image21.wmf"/><Relationship Id="rId11" Type="http://schemas.openxmlformats.org/officeDocument/2006/relationships/image" Target="../media/image34.wmf"/><Relationship Id="rId24" Type="http://schemas.openxmlformats.org/officeDocument/2006/relationships/image" Target="../media/image39.wmf"/><Relationship Id="rId32" Type="http://schemas.openxmlformats.org/officeDocument/2006/relationships/image" Target="../media/image43.wmf"/><Relationship Id="rId5" Type="http://schemas.openxmlformats.org/officeDocument/2006/relationships/oleObject" Target="../embeddings/oleObject15.bin"/><Relationship Id="rId15" Type="http://schemas.openxmlformats.org/officeDocument/2006/relationships/image" Target="../media/image36.wmf"/><Relationship Id="rId23" Type="http://schemas.openxmlformats.org/officeDocument/2006/relationships/oleObject" Target="../embeddings/oleObject26.bin"/><Relationship Id="rId28" Type="http://schemas.openxmlformats.org/officeDocument/2006/relationships/image" Target="../media/image41.wmf"/><Relationship Id="rId36" Type="http://schemas.openxmlformats.org/officeDocument/2006/relationships/image" Target="../media/image45.png"/><Relationship Id="rId10" Type="http://schemas.openxmlformats.org/officeDocument/2006/relationships/oleObject" Target="../embeddings/oleObject18.bin"/><Relationship Id="rId19" Type="http://schemas.openxmlformats.org/officeDocument/2006/relationships/oleObject" Target="../embeddings/oleObject23.bin"/><Relationship Id="rId31" Type="http://schemas.openxmlformats.org/officeDocument/2006/relationships/oleObject" Target="../embeddings/oleObject30.bin"/><Relationship Id="rId4" Type="http://schemas.openxmlformats.org/officeDocument/2006/relationships/image" Target="../media/image32.wmf"/><Relationship Id="rId9" Type="http://schemas.openxmlformats.org/officeDocument/2006/relationships/oleObject" Target="../embeddings/oleObject17.bin"/><Relationship Id="rId14" Type="http://schemas.openxmlformats.org/officeDocument/2006/relationships/oleObject" Target="../embeddings/oleObject20.bin"/><Relationship Id="rId22" Type="http://schemas.openxmlformats.org/officeDocument/2006/relationships/image" Target="../media/image38.wmf"/><Relationship Id="rId27" Type="http://schemas.openxmlformats.org/officeDocument/2006/relationships/oleObject" Target="../embeddings/oleObject28.bin"/><Relationship Id="rId30" Type="http://schemas.openxmlformats.org/officeDocument/2006/relationships/image" Target="../media/image42.wmf"/><Relationship Id="rId35" Type="http://schemas.openxmlformats.org/officeDocument/2006/relationships/slide" Target="slide99.xml"/></Relationships>
</file>

<file path=ppt/slides/_rels/slide120.xml.rels><?xml version="1.0" encoding="UTF-8" standalone="yes"?>
<Relationships xmlns="http://schemas.openxmlformats.org/package/2006/relationships"><Relationship Id="rId13" Type="http://schemas.openxmlformats.org/officeDocument/2006/relationships/image" Target="../media/image1607.wmf"/><Relationship Id="rId18" Type="http://schemas.openxmlformats.org/officeDocument/2006/relationships/oleObject" Target="../embeddings/oleObject1937.bin"/><Relationship Id="rId26" Type="http://schemas.openxmlformats.org/officeDocument/2006/relationships/oleObject" Target="../embeddings/oleObject1941.bin"/><Relationship Id="rId39" Type="http://schemas.openxmlformats.org/officeDocument/2006/relationships/image" Target="../media/image1620.wmf"/><Relationship Id="rId21" Type="http://schemas.openxmlformats.org/officeDocument/2006/relationships/image" Target="../media/image1611.wmf"/><Relationship Id="rId34" Type="http://schemas.openxmlformats.org/officeDocument/2006/relationships/oleObject" Target="../embeddings/oleObject1945.bin"/><Relationship Id="rId42" Type="http://schemas.openxmlformats.org/officeDocument/2006/relationships/oleObject" Target="../embeddings/oleObject1949.bin"/><Relationship Id="rId47" Type="http://schemas.openxmlformats.org/officeDocument/2006/relationships/image" Target="../media/image1624.wmf"/><Relationship Id="rId50" Type="http://schemas.openxmlformats.org/officeDocument/2006/relationships/oleObject" Target="../embeddings/oleObject1953.bin"/><Relationship Id="rId55" Type="http://schemas.openxmlformats.org/officeDocument/2006/relationships/image" Target="../media/image1628.wmf"/><Relationship Id="rId63" Type="http://schemas.openxmlformats.org/officeDocument/2006/relationships/image" Target="../media/image1632.wmf"/><Relationship Id="rId7" Type="http://schemas.openxmlformats.org/officeDocument/2006/relationships/image" Target="../media/image1549.wmf"/><Relationship Id="rId2" Type="http://schemas.openxmlformats.org/officeDocument/2006/relationships/slideLayout" Target="../slideLayouts/slideLayout46.xml"/><Relationship Id="rId16" Type="http://schemas.openxmlformats.org/officeDocument/2006/relationships/oleObject" Target="../embeddings/oleObject1936.bin"/><Relationship Id="rId29" Type="http://schemas.openxmlformats.org/officeDocument/2006/relationships/image" Target="../media/image1615.wmf"/><Relationship Id="rId1" Type="http://schemas.openxmlformats.org/officeDocument/2006/relationships/vmlDrawing" Target="../drawings/vmlDrawing84.vml"/><Relationship Id="rId6" Type="http://schemas.openxmlformats.org/officeDocument/2006/relationships/oleObject" Target="../embeddings/oleObject1931.bin"/><Relationship Id="rId11" Type="http://schemas.openxmlformats.org/officeDocument/2006/relationships/image" Target="../media/image1551.wmf"/><Relationship Id="rId24" Type="http://schemas.openxmlformats.org/officeDocument/2006/relationships/oleObject" Target="../embeddings/oleObject1940.bin"/><Relationship Id="rId32" Type="http://schemas.openxmlformats.org/officeDocument/2006/relationships/oleObject" Target="../embeddings/oleObject1944.bin"/><Relationship Id="rId37" Type="http://schemas.openxmlformats.org/officeDocument/2006/relationships/image" Target="../media/image1619.wmf"/><Relationship Id="rId40" Type="http://schemas.openxmlformats.org/officeDocument/2006/relationships/oleObject" Target="../embeddings/oleObject1948.bin"/><Relationship Id="rId45" Type="http://schemas.openxmlformats.org/officeDocument/2006/relationships/image" Target="../media/image1623.wmf"/><Relationship Id="rId53" Type="http://schemas.openxmlformats.org/officeDocument/2006/relationships/image" Target="../media/image1627.wmf"/><Relationship Id="rId58" Type="http://schemas.openxmlformats.org/officeDocument/2006/relationships/oleObject" Target="../embeddings/oleObject1957.bin"/><Relationship Id="rId66" Type="http://schemas.openxmlformats.org/officeDocument/2006/relationships/image" Target="../media/image852.png"/><Relationship Id="rId5" Type="http://schemas.openxmlformats.org/officeDocument/2006/relationships/image" Target="../media/image1606.wmf"/><Relationship Id="rId15" Type="http://schemas.openxmlformats.org/officeDocument/2006/relationships/image" Target="../media/image1608.wmf"/><Relationship Id="rId23" Type="http://schemas.openxmlformats.org/officeDocument/2006/relationships/image" Target="../media/image1612.wmf"/><Relationship Id="rId28" Type="http://schemas.openxmlformats.org/officeDocument/2006/relationships/oleObject" Target="../embeddings/oleObject1942.bin"/><Relationship Id="rId36" Type="http://schemas.openxmlformats.org/officeDocument/2006/relationships/oleObject" Target="../embeddings/oleObject1946.bin"/><Relationship Id="rId49" Type="http://schemas.openxmlformats.org/officeDocument/2006/relationships/image" Target="../media/image1625.wmf"/><Relationship Id="rId57" Type="http://schemas.openxmlformats.org/officeDocument/2006/relationships/image" Target="../media/image1629.wmf"/><Relationship Id="rId61" Type="http://schemas.openxmlformats.org/officeDocument/2006/relationships/image" Target="../media/image1631.wmf"/><Relationship Id="rId10" Type="http://schemas.openxmlformats.org/officeDocument/2006/relationships/oleObject" Target="../embeddings/oleObject1933.bin"/><Relationship Id="rId19" Type="http://schemas.openxmlformats.org/officeDocument/2006/relationships/image" Target="../media/image1610.wmf"/><Relationship Id="rId31" Type="http://schemas.openxmlformats.org/officeDocument/2006/relationships/image" Target="../media/image1616.wmf"/><Relationship Id="rId44" Type="http://schemas.openxmlformats.org/officeDocument/2006/relationships/oleObject" Target="../embeddings/oleObject1950.bin"/><Relationship Id="rId52" Type="http://schemas.openxmlformats.org/officeDocument/2006/relationships/oleObject" Target="../embeddings/oleObject1954.bin"/><Relationship Id="rId60" Type="http://schemas.openxmlformats.org/officeDocument/2006/relationships/oleObject" Target="../embeddings/oleObject1958.bin"/><Relationship Id="rId65" Type="http://schemas.openxmlformats.org/officeDocument/2006/relationships/image" Target="../media/image1633.wmf"/><Relationship Id="rId4" Type="http://schemas.openxmlformats.org/officeDocument/2006/relationships/oleObject" Target="../embeddings/oleObject1930.bin"/><Relationship Id="rId9" Type="http://schemas.openxmlformats.org/officeDocument/2006/relationships/image" Target="../media/image1550.wmf"/><Relationship Id="rId14" Type="http://schemas.openxmlformats.org/officeDocument/2006/relationships/oleObject" Target="../embeddings/oleObject1935.bin"/><Relationship Id="rId22" Type="http://schemas.openxmlformats.org/officeDocument/2006/relationships/oleObject" Target="../embeddings/oleObject1939.bin"/><Relationship Id="rId27" Type="http://schemas.openxmlformats.org/officeDocument/2006/relationships/image" Target="../media/image1614.wmf"/><Relationship Id="rId30" Type="http://schemas.openxmlformats.org/officeDocument/2006/relationships/oleObject" Target="../embeddings/oleObject1943.bin"/><Relationship Id="rId35" Type="http://schemas.openxmlformats.org/officeDocument/2006/relationships/image" Target="../media/image1618.wmf"/><Relationship Id="rId43" Type="http://schemas.openxmlformats.org/officeDocument/2006/relationships/image" Target="../media/image1622.wmf"/><Relationship Id="rId48" Type="http://schemas.openxmlformats.org/officeDocument/2006/relationships/oleObject" Target="../embeddings/oleObject1952.bin"/><Relationship Id="rId56" Type="http://schemas.openxmlformats.org/officeDocument/2006/relationships/oleObject" Target="../embeddings/oleObject1956.bin"/><Relationship Id="rId64" Type="http://schemas.openxmlformats.org/officeDocument/2006/relationships/oleObject" Target="../embeddings/oleObject1960.bin"/><Relationship Id="rId8" Type="http://schemas.openxmlformats.org/officeDocument/2006/relationships/oleObject" Target="../embeddings/oleObject1932.bin"/><Relationship Id="rId51" Type="http://schemas.openxmlformats.org/officeDocument/2006/relationships/image" Target="../media/image1626.wmf"/><Relationship Id="rId3" Type="http://schemas.openxmlformats.org/officeDocument/2006/relationships/slide" Target="slide67.xml"/><Relationship Id="rId12" Type="http://schemas.openxmlformats.org/officeDocument/2006/relationships/oleObject" Target="../embeddings/oleObject1934.bin"/><Relationship Id="rId17" Type="http://schemas.openxmlformats.org/officeDocument/2006/relationships/image" Target="../media/image1609.wmf"/><Relationship Id="rId25" Type="http://schemas.openxmlformats.org/officeDocument/2006/relationships/image" Target="../media/image1613.wmf"/><Relationship Id="rId33" Type="http://schemas.openxmlformats.org/officeDocument/2006/relationships/image" Target="../media/image1617.wmf"/><Relationship Id="rId38" Type="http://schemas.openxmlformats.org/officeDocument/2006/relationships/oleObject" Target="../embeddings/oleObject1947.bin"/><Relationship Id="rId46" Type="http://schemas.openxmlformats.org/officeDocument/2006/relationships/oleObject" Target="../embeddings/oleObject1951.bin"/><Relationship Id="rId59" Type="http://schemas.openxmlformats.org/officeDocument/2006/relationships/image" Target="../media/image1630.wmf"/><Relationship Id="rId67" Type="http://schemas.microsoft.com/office/2007/relationships/hdphoto" Target="../media/hdphoto39.wdp"/><Relationship Id="rId20" Type="http://schemas.openxmlformats.org/officeDocument/2006/relationships/oleObject" Target="../embeddings/oleObject1938.bin"/><Relationship Id="rId41" Type="http://schemas.openxmlformats.org/officeDocument/2006/relationships/image" Target="../media/image1621.wmf"/><Relationship Id="rId54" Type="http://schemas.openxmlformats.org/officeDocument/2006/relationships/oleObject" Target="../embeddings/oleObject1955.bin"/><Relationship Id="rId62" Type="http://schemas.openxmlformats.org/officeDocument/2006/relationships/oleObject" Target="../embeddings/oleObject1959.bin"/></Relationships>
</file>

<file path=ppt/slides/_rels/slide121.xml.rels><?xml version="1.0" encoding="UTF-8" standalone="yes"?>
<Relationships xmlns="http://schemas.openxmlformats.org/package/2006/relationships"><Relationship Id="rId8" Type="http://schemas.openxmlformats.org/officeDocument/2006/relationships/oleObject" Target="../embeddings/oleObject1963.bin"/><Relationship Id="rId13" Type="http://schemas.openxmlformats.org/officeDocument/2006/relationships/image" Target="../media/image1638.wmf"/><Relationship Id="rId18" Type="http://schemas.openxmlformats.org/officeDocument/2006/relationships/oleObject" Target="../embeddings/oleObject1968.bin"/><Relationship Id="rId26" Type="http://schemas.openxmlformats.org/officeDocument/2006/relationships/image" Target="../media/image852.png"/><Relationship Id="rId3" Type="http://schemas.openxmlformats.org/officeDocument/2006/relationships/slide" Target="slide67.xml"/><Relationship Id="rId21" Type="http://schemas.openxmlformats.org/officeDocument/2006/relationships/image" Target="../media/image1642.wmf"/><Relationship Id="rId7" Type="http://schemas.openxmlformats.org/officeDocument/2006/relationships/image" Target="../media/image1635.wmf"/><Relationship Id="rId12" Type="http://schemas.openxmlformats.org/officeDocument/2006/relationships/oleObject" Target="../embeddings/oleObject1965.bin"/><Relationship Id="rId17" Type="http://schemas.openxmlformats.org/officeDocument/2006/relationships/image" Target="../media/image1640.wmf"/><Relationship Id="rId25" Type="http://schemas.openxmlformats.org/officeDocument/2006/relationships/image" Target="../media/image1644.wmf"/><Relationship Id="rId2" Type="http://schemas.openxmlformats.org/officeDocument/2006/relationships/slideLayout" Target="../slideLayouts/slideLayout46.xml"/><Relationship Id="rId16" Type="http://schemas.openxmlformats.org/officeDocument/2006/relationships/oleObject" Target="../embeddings/oleObject1967.bin"/><Relationship Id="rId20" Type="http://schemas.openxmlformats.org/officeDocument/2006/relationships/oleObject" Target="../embeddings/oleObject1969.bin"/><Relationship Id="rId1" Type="http://schemas.openxmlformats.org/officeDocument/2006/relationships/vmlDrawing" Target="../drawings/vmlDrawing85.vml"/><Relationship Id="rId6" Type="http://schemas.openxmlformats.org/officeDocument/2006/relationships/oleObject" Target="../embeddings/oleObject1962.bin"/><Relationship Id="rId11" Type="http://schemas.openxmlformats.org/officeDocument/2006/relationships/image" Target="../media/image1637.wmf"/><Relationship Id="rId24" Type="http://schemas.openxmlformats.org/officeDocument/2006/relationships/oleObject" Target="../embeddings/oleObject1971.bin"/><Relationship Id="rId5" Type="http://schemas.openxmlformats.org/officeDocument/2006/relationships/image" Target="../media/image1634.wmf"/><Relationship Id="rId15" Type="http://schemas.openxmlformats.org/officeDocument/2006/relationships/image" Target="../media/image1639.wmf"/><Relationship Id="rId23" Type="http://schemas.openxmlformats.org/officeDocument/2006/relationships/image" Target="../media/image1643.wmf"/><Relationship Id="rId10" Type="http://schemas.openxmlformats.org/officeDocument/2006/relationships/oleObject" Target="../embeddings/oleObject1964.bin"/><Relationship Id="rId19" Type="http://schemas.openxmlformats.org/officeDocument/2006/relationships/image" Target="../media/image1641.wmf"/><Relationship Id="rId4" Type="http://schemas.openxmlformats.org/officeDocument/2006/relationships/oleObject" Target="../embeddings/oleObject1961.bin"/><Relationship Id="rId9" Type="http://schemas.openxmlformats.org/officeDocument/2006/relationships/image" Target="../media/image1636.wmf"/><Relationship Id="rId14" Type="http://schemas.openxmlformats.org/officeDocument/2006/relationships/oleObject" Target="../embeddings/oleObject1966.bin"/><Relationship Id="rId22" Type="http://schemas.openxmlformats.org/officeDocument/2006/relationships/oleObject" Target="../embeddings/oleObject1970.bin"/><Relationship Id="rId27" Type="http://schemas.microsoft.com/office/2007/relationships/hdphoto" Target="../media/hdphoto39.wdp"/></Relationships>
</file>

<file path=ppt/slides/_rels/slide122.xml.rels><?xml version="1.0" encoding="UTF-8" standalone="yes"?>
<Relationships xmlns="http://schemas.openxmlformats.org/package/2006/relationships"><Relationship Id="rId3" Type="http://schemas.openxmlformats.org/officeDocument/2006/relationships/image" Target="../media/image913.png"/><Relationship Id="rId2" Type="http://schemas.openxmlformats.org/officeDocument/2006/relationships/image" Target="../media/image912.png"/><Relationship Id="rId1" Type="http://schemas.openxmlformats.org/officeDocument/2006/relationships/slideLayout" Target="../slideLayouts/slideLayout58.xml"/><Relationship Id="rId5" Type="http://schemas.openxmlformats.org/officeDocument/2006/relationships/image" Target="../media/image61.png"/><Relationship Id="rId4" Type="http://schemas.openxmlformats.org/officeDocument/2006/relationships/slide" Target="slide68.xml"/></Relationships>
</file>

<file path=ppt/slides/_rels/slide123.xml.rels><?xml version="1.0" encoding="UTF-8" standalone="yes"?>
<Relationships xmlns="http://schemas.openxmlformats.org/package/2006/relationships"><Relationship Id="rId3" Type="http://schemas.openxmlformats.org/officeDocument/2006/relationships/image" Target="../media/image1646.png"/><Relationship Id="rId2" Type="http://schemas.openxmlformats.org/officeDocument/2006/relationships/image" Target="../media/image1645.jpeg"/><Relationship Id="rId1" Type="http://schemas.openxmlformats.org/officeDocument/2006/relationships/slideLayout" Target="../slideLayouts/slideLayout58.xml"/></Relationships>
</file>

<file path=ppt/slides/_rels/slide124.xml.rels><?xml version="1.0" encoding="UTF-8" standalone="yes"?>
<Relationships xmlns="http://schemas.openxmlformats.org/package/2006/relationships"><Relationship Id="rId3" Type="http://schemas.openxmlformats.org/officeDocument/2006/relationships/image" Target="../media/image1649.jpeg"/><Relationship Id="rId2" Type="http://schemas.openxmlformats.org/officeDocument/2006/relationships/image" Target="../media/image1648.png"/><Relationship Id="rId1" Type="http://schemas.openxmlformats.org/officeDocument/2006/relationships/slideLayout" Target="../slideLayouts/slideLayout58.xml"/></Relationships>
</file>

<file path=ppt/slides/_rels/slide13.xml.rels><?xml version="1.0" encoding="UTF-8" standalone="yes"?>
<Relationships xmlns="http://schemas.openxmlformats.org/package/2006/relationships"><Relationship Id="rId8" Type="http://schemas.openxmlformats.org/officeDocument/2006/relationships/image" Target="../media/image47.wmf"/><Relationship Id="rId13" Type="http://schemas.openxmlformats.org/officeDocument/2006/relationships/oleObject" Target="../embeddings/oleObject37.bin"/><Relationship Id="rId18" Type="http://schemas.openxmlformats.org/officeDocument/2006/relationships/image" Target="../media/image52.wmf"/><Relationship Id="rId26" Type="http://schemas.openxmlformats.org/officeDocument/2006/relationships/oleObject" Target="../embeddings/oleObject44.bin"/><Relationship Id="rId3" Type="http://schemas.openxmlformats.org/officeDocument/2006/relationships/oleObject" Target="../embeddings/oleObject32.bin"/><Relationship Id="rId21" Type="http://schemas.openxmlformats.org/officeDocument/2006/relationships/image" Target="../media/image53.wmf"/><Relationship Id="rId34" Type="http://schemas.openxmlformats.org/officeDocument/2006/relationships/oleObject" Target="../embeddings/oleObject48.bin"/><Relationship Id="rId7" Type="http://schemas.openxmlformats.org/officeDocument/2006/relationships/oleObject" Target="../embeddings/oleObject34.bin"/><Relationship Id="rId12" Type="http://schemas.openxmlformats.org/officeDocument/2006/relationships/image" Target="../media/image49.wmf"/><Relationship Id="rId17" Type="http://schemas.openxmlformats.org/officeDocument/2006/relationships/oleObject" Target="../embeddings/oleObject39.bin"/><Relationship Id="rId25" Type="http://schemas.openxmlformats.org/officeDocument/2006/relationships/image" Target="../media/image55.wmf"/><Relationship Id="rId33" Type="http://schemas.openxmlformats.org/officeDocument/2006/relationships/image" Target="../media/image59.wmf"/><Relationship Id="rId2" Type="http://schemas.openxmlformats.org/officeDocument/2006/relationships/slideLayout" Target="../slideLayouts/slideLayout58.xml"/><Relationship Id="rId16" Type="http://schemas.openxmlformats.org/officeDocument/2006/relationships/image" Target="../media/image51.wmf"/><Relationship Id="rId20" Type="http://schemas.openxmlformats.org/officeDocument/2006/relationships/oleObject" Target="../embeddings/oleObject41.bin"/><Relationship Id="rId29" Type="http://schemas.openxmlformats.org/officeDocument/2006/relationships/image" Target="../media/image57.wmf"/><Relationship Id="rId1" Type="http://schemas.openxmlformats.org/officeDocument/2006/relationships/vmlDrawing" Target="../drawings/vmlDrawing3.vml"/><Relationship Id="rId6" Type="http://schemas.openxmlformats.org/officeDocument/2006/relationships/image" Target="../media/image42.wmf"/><Relationship Id="rId11" Type="http://schemas.openxmlformats.org/officeDocument/2006/relationships/oleObject" Target="../embeddings/oleObject36.bin"/><Relationship Id="rId24" Type="http://schemas.openxmlformats.org/officeDocument/2006/relationships/oleObject" Target="../embeddings/oleObject43.bin"/><Relationship Id="rId32" Type="http://schemas.openxmlformats.org/officeDocument/2006/relationships/oleObject" Target="../embeddings/oleObject47.bin"/><Relationship Id="rId37" Type="http://schemas.openxmlformats.org/officeDocument/2006/relationships/image" Target="../media/image45.png"/><Relationship Id="rId5" Type="http://schemas.openxmlformats.org/officeDocument/2006/relationships/oleObject" Target="../embeddings/oleObject33.bin"/><Relationship Id="rId15" Type="http://schemas.openxmlformats.org/officeDocument/2006/relationships/oleObject" Target="../embeddings/oleObject38.bin"/><Relationship Id="rId23" Type="http://schemas.openxmlformats.org/officeDocument/2006/relationships/image" Target="../media/image54.wmf"/><Relationship Id="rId28" Type="http://schemas.openxmlformats.org/officeDocument/2006/relationships/oleObject" Target="../embeddings/oleObject45.bin"/><Relationship Id="rId36" Type="http://schemas.openxmlformats.org/officeDocument/2006/relationships/slide" Target="slide99.xml"/><Relationship Id="rId10" Type="http://schemas.openxmlformats.org/officeDocument/2006/relationships/image" Target="../media/image48.wmf"/><Relationship Id="rId19" Type="http://schemas.openxmlformats.org/officeDocument/2006/relationships/oleObject" Target="../embeddings/oleObject40.bin"/><Relationship Id="rId31" Type="http://schemas.openxmlformats.org/officeDocument/2006/relationships/image" Target="../media/image58.wmf"/><Relationship Id="rId4" Type="http://schemas.openxmlformats.org/officeDocument/2006/relationships/image" Target="../media/image46.wmf"/><Relationship Id="rId9" Type="http://schemas.openxmlformats.org/officeDocument/2006/relationships/oleObject" Target="../embeddings/oleObject35.bin"/><Relationship Id="rId14" Type="http://schemas.openxmlformats.org/officeDocument/2006/relationships/image" Target="../media/image50.wmf"/><Relationship Id="rId22" Type="http://schemas.openxmlformats.org/officeDocument/2006/relationships/oleObject" Target="../embeddings/oleObject42.bin"/><Relationship Id="rId27" Type="http://schemas.openxmlformats.org/officeDocument/2006/relationships/image" Target="../media/image56.wmf"/><Relationship Id="rId30" Type="http://schemas.openxmlformats.org/officeDocument/2006/relationships/oleObject" Target="../embeddings/oleObject46.bin"/><Relationship Id="rId35" Type="http://schemas.openxmlformats.org/officeDocument/2006/relationships/image" Target="../media/image60.wmf"/></Relationships>
</file>

<file path=ppt/slides/_rels/slide1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1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16.xml.rels><?xml version="1.0" encoding="UTF-8" standalone="yes"?>
<Relationships xmlns="http://schemas.openxmlformats.org/package/2006/relationships"><Relationship Id="rId8" Type="http://schemas.openxmlformats.org/officeDocument/2006/relationships/oleObject" Target="../embeddings/oleObject51.bin"/><Relationship Id="rId13" Type="http://schemas.openxmlformats.org/officeDocument/2006/relationships/image" Target="../media/image66.wmf"/><Relationship Id="rId18" Type="http://schemas.openxmlformats.org/officeDocument/2006/relationships/oleObject" Target="../embeddings/oleObject56.bin"/><Relationship Id="rId26" Type="http://schemas.openxmlformats.org/officeDocument/2006/relationships/oleObject" Target="../embeddings/oleObject60.bin"/><Relationship Id="rId3" Type="http://schemas.openxmlformats.org/officeDocument/2006/relationships/image" Target="../media/image74.jpeg"/><Relationship Id="rId21" Type="http://schemas.openxmlformats.org/officeDocument/2006/relationships/image" Target="../media/image70.wmf"/><Relationship Id="rId7" Type="http://schemas.openxmlformats.org/officeDocument/2006/relationships/image" Target="../media/image63.wmf"/><Relationship Id="rId12" Type="http://schemas.openxmlformats.org/officeDocument/2006/relationships/oleObject" Target="../embeddings/oleObject53.bin"/><Relationship Id="rId17" Type="http://schemas.openxmlformats.org/officeDocument/2006/relationships/image" Target="../media/image68.wmf"/><Relationship Id="rId25" Type="http://schemas.openxmlformats.org/officeDocument/2006/relationships/image" Target="../media/image72.wmf"/><Relationship Id="rId2" Type="http://schemas.openxmlformats.org/officeDocument/2006/relationships/slideLayout" Target="../slideLayouts/slideLayout58.xml"/><Relationship Id="rId16" Type="http://schemas.openxmlformats.org/officeDocument/2006/relationships/oleObject" Target="../embeddings/oleObject55.bin"/><Relationship Id="rId20" Type="http://schemas.openxmlformats.org/officeDocument/2006/relationships/oleObject" Target="../embeddings/oleObject57.bin"/><Relationship Id="rId29" Type="http://schemas.openxmlformats.org/officeDocument/2006/relationships/image" Target="../media/image61.png"/><Relationship Id="rId1" Type="http://schemas.openxmlformats.org/officeDocument/2006/relationships/vmlDrawing" Target="../drawings/vmlDrawing4.vml"/><Relationship Id="rId6" Type="http://schemas.openxmlformats.org/officeDocument/2006/relationships/oleObject" Target="../embeddings/oleObject50.bin"/><Relationship Id="rId11" Type="http://schemas.openxmlformats.org/officeDocument/2006/relationships/image" Target="../media/image65.wmf"/><Relationship Id="rId24" Type="http://schemas.openxmlformats.org/officeDocument/2006/relationships/oleObject" Target="../embeddings/oleObject59.bin"/><Relationship Id="rId5" Type="http://schemas.openxmlformats.org/officeDocument/2006/relationships/image" Target="../media/image62.wmf"/><Relationship Id="rId15" Type="http://schemas.openxmlformats.org/officeDocument/2006/relationships/image" Target="../media/image67.wmf"/><Relationship Id="rId23" Type="http://schemas.openxmlformats.org/officeDocument/2006/relationships/image" Target="../media/image71.wmf"/><Relationship Id="rId28" Type="http://schemas.openxmlformats.org/officeDocument/2006/relationships/slide" Target="slide99.xml"/><Relationship Id="rId10" Type="http://schemas.openxmlformats.org/officeDocument/2006/relationships/oleObject" Target="../embeddings/oleObject52.bin"/><Relationship Id="rId19" Type="http://schemas.openxmlformats.org/officeDocument/2006/relationships/image" Target="../media/image69.wmf"/><Relationship Id="rId4" Type="http://schemas.openxmlformats.org/officeDocument/2006/relationships/oleObject" Target="../embeddings/oleObject49.bin"/><Relationship Id="rId9" Type="http://schemas.openxmlformats.org/officeDocument/2006/relationships/image" Target="../media/image64.wmf"/><Relationship Id="rId14" Type="http://schemas.openxmlformats.org/officeDocument/2006/relationships/oleObject" Target="../embeddings/oleObject54.bin"/><Relationship Id="rId22" Type="http://schemas.openxmlformats.org/officeDocument/2006/relationships/oleObject" Target="../embeddings/oleObject58.bin"/><Relationship Id="rId27" Type="http://schemas.openxmlformats.org/officeDocument/2006/relationships/image" Target="../media/image73.wmf"/></Relationships>
</file>

<file path=ppt/slides/_rels/slide17.xml.rels><?xml version="1.0" encoding="UTF-8" standalone="yes"?>
<Relationships xmlns="http://schemas.openxmlformats.org/package/2006/relationships"><Relationship Id="rId13" Type="http://schemas.microsoft.com/office/2007/relationships/hdphoto" Target="../media/hdphoto8.wdp"/><Relationship Id="rId18" Type="http://schemas.openxmlformats.org/officeDocument/2006/relationships/oleObject" Target="../embeddings/oleObject67.bin"/><Relationship Id="rId26" Type="http://schemas.openxmlformats.org/officeDocument/2006/relationships/oleObject" Target="../embeddings/oleObject71.bin"/><Relationship Id="rId39" Type="http://schemas.openxmlformats.org/officeDocument/2006/relationships/image" Target="../media/image88.wmf"/><Relationship Id="rId21" Type="http://schemas.openxmlformats.org/officeDocument/2006/relationships/image" Target="../media/image80.wmf"/><Relationship Id="rId34" Type="http://schemas.openxmlformats.org/officeDocument/2006/relationships/oleObject" Target="../embeddings/oleObject76.bin"/><Relationship Id="rId42" Type="http://schemas.openxmlformats.org/officeDocument/2006/relationships/oleObject" Target="../embeddings/oleObject80.bin"/><Relationship Id="rId47" Type="http://schemas.openxmlformats.org/officeDocument/2006/relationships/image" Target="../media/image91.wmf"/><Relationship Id="rId50" Type="http://schemas.openxmlformats.org/officeDocument/2006/relationships/oleObject" Target="../embeddings/oleObject83.bin"/><Relationship Id="rId55" Type="http://schemas.openxmlformats.org/officeDocument/2006/relationships/image" Target="../media/image95.wmf"/><Relationship Id="rId63" Type="http://schemas.openxmlformats.org/officeDocument/2006/relationships/image" Target="../media/image99.wmf"/><Relationship Id="rId68" Type="http://schemas.openxmlformats.org/officeDocument/2006/relationships/oleObject" Target="../embeddings/oleObject92.bin"/><Relationship Id="rId76" Type="http://schemas.openxmlformats.org/officeDocument/2006/relationships/oleObject" Target="../embeddings/oleObject96.bin"/><Relationship Id="rId84" Type="http://schemas.openxmlformats.org/officeDocument/2006/relationships/oleObject" Target="../embeddings/oleObject100.bin"/><Relationship Id="rId89" Type="http://schemas.openxmlformats.org/officeDocument/2006/relationships/image" Target="../media/image61.png"/><Relationship Id="rId7" Type="http://schemas.openxmlformats.org/officeDocument/2006/relationships/image" Target="../media/image75.wmf"/><Relationship Id="rId71" Type="http://schemas.openxmlformats.org/officeDocument/2006/relationships/image" Target="../media/image103.wmf"/><Relationship Id="rId2" Type="http://schemas.openxmlformats.org/officeDocument/2006/relationships/slideLayout" Target="../slideLayouts/slideLayout59.xml"/><Relationship Id="rId16" Type="http://schemas.openxmlformats.org/officeDocument/2006/relationships/oleObject" Target="../embeddings/oleObject66.bin"/><Relationship Id="rId29" Type="http://schemas.openxmlformats.org/officeDocument/2006/relationships/image" Target="../media/image84.wmf"/><Relationship Id="rId11" Type="http://schemas.openxmlformats.org/officeDocument/2006/relationships/image" Target="../media/image77.wmf"/><Relationship Id="rId24" Type="http://schemas.openxmlformats.org/officeDocument/2006/relationships/oleObject" Target="../embeddings/oleObject70.bin"/><Relationship Id="rId32" Type="http://schemas.openxmlformats.org/officeDocument/2006/relationships/oleObject" Target="../embeddings/oleObject74.bin"/><Relationship Id="rId37" Type="http://schemas.openxmlformats.org/officeDocument/2006/relationships/image" Target="../media/image87.wmf"/><Relationship Id="rId40" Type="http://schemas.openxmlformats.org/officeDocument/2006/relationships/oleObject" Target="../embeddings/oleObject79.bin"/><Relationship Id="rId45" Type="http://schemas.microsoft.com/office/2007/relationships/hdphoto" Target="../media/hdphoto9.wdp"/><Relationship Id="rId53" Type="http://schemas.openxmlformats.org/officeDocument/2006/relationships/image" Target="../media/image94.wmf"/><Relationship Id="rId58" Type="http://schemas.openxmlformats.org/officeDocument/2006/relationships/oleObject" Target="../embeddings/oleObject87.bin"/><Relationship Id="rId66" Type="http://schemas.openxmlformats.org/officeDocument/2006/relationships/oleObject" Target="../embeddings/oleObject91.bin"/><Relationship Id="rId74" Type="http://schemas.openxmlformats.org/officeDocument/2006/relationships/oleObject" Target="../embeddings/oleObject95.bin"/><Relationship Id="rId79" Type="http://schemas.openxmlformats.org/officeDocument/2006/relationships/image" Target="../media/image107.wmf"/><Relationship Id="rId87" Type="http://schemas.openxmlformats.org/officeDocument/2006/relationships/image" Target="../media/image111.wmf"/><Relationship Id="rId5" Type="http://schemas.microsoft.com/office/2007/relationships/hdphoto" Target="../media/hdphoto7.wdp"/><Relationship Id="rId61" Type="http://schemas.openxmlformats.org/officeDocument/2006/relationships/image" Target="../media/image98.wmf"/><Relationship Id="rId82" Type="http://schemas.openxmlformats.org/officeDocument/2006/relationships/oleObject" Target="../embeddings/oleObject99.bin"/><Relationship Id="rId19" Type="http://schemas.openxmlformats.org/officeDocument/2006/relationships/image" Target="../media/image79.wmf"/><Relationship Id="rId4" Type="http://schemas.openxmlformats.org/officeDocument/2006/relationships/image" Target="../media/image113.png"/><Relationship Id="rId9" Type="http://schemas.openxmlformats.org/officeDocument/2006/relationships/image" Target="../media/image76.wmf"/><Relationship Id="rId14" Type="http://schemas.openxmlformats.org/officeDocument/2006/relationships/oleObject" Target="../embeddings/oleObject64.bin"/><Relationship Id="rId22" Type="http://schemas.openxmlformats.org/officeDocument/2006/relationships/oleObject" Target="../embeddings/oleObject69.bin"/><Relationship Id="rId27" Type="http://schemas.openxmlformats.org/officeDocument/2006/relationships/image" Target="../media/image83.wmf"/><Relationship Id="rId30" Type="http://schemas.openxmlformats.org/officeDocument/2006/relationships/oleObject" Target="../embeddings/oleObject73.bin"/><Relationship Id="rId35" Type="http://schemas.openxmlformats.org/officeDocument/2006/relationships/image" Target="../media/image86.wmf"/><Relationship Id="rId43" Type="http://schemas.openxmlformats.org/officeDocument/2006/relationships/image" Target="../media/image90.wmf"/><Relationship Id="rId48" Type="http://schemas.openxmlformats.org/officeDocument/2006/relationships/oleObject" Target="../embeddings/oleObject82.bin"/><Relationship Id="rId56" Type="http://schemas.openxmlformats.org/officeDocument/2006/relationships/oleObject" Target="../embeddings/oleObject86.bin"/><Relationship Id="rId64" Type="http://schemas.openxmlformats.org/officeDocument/2006/relationships/oleObject" Target="../embeddings/oleObject90.bin"/><Relationship Id="rId69" Type="http://schemas.openxmlformats.org/officeDocument/2006/relationships/image" Target="../media/image102.wmf"/><Relationship Id="rId77" Type="http://schemas.openxmlformats.org/officeDocument/2006/relationships/image" Target="../media/image106.wmf"/><Relationship Id="rId8" Type="http://schemas.openxmlformats.org/officeDocument/2006/relationships/oleObject" Target="../embeddings/oleObject62.bin"/><Relationship Id="rId51" Type="http://schemas.openxmlformats.org/officeDocument/2006/relationships/image" Target="../media/image93.wmf"/><Relationship Id="rId72" Type="http://schemas.openxmlformats.org/officeDocument/2006/relationships/oleObject" Target="../embeddings/oleObject94.bin"/><Relationship Id="rId80" Type="http://schemas.openxmlformats.org/officeDocument/2006/relationships/oleObject" Target="../embeddings/oleObject98.bin"/><Relationship Id="rId85" Type="http://schemas.openxmlformats.org/officeDocument/2006/relationships/image" Target="../media/image110.wmf"/><Relationship Id="rId3" Type="http://schemas.openxmlformats.org/officeDocument/2006/relationships/image" Target="../media/image112.png"/><Relationship Id="rId12" Type="http://schemas.openxmlformats.org/officeDocument/2006/relationships/image" Target="../media/image114.png"/><Relationship Id="rId17" Type="http://schemas.openxmlformats.org/officeDocument/2006/relationships/image" Target="../media/image78.wmf"/><Relationship Id="rId25" Type="http://schemas.openxmlformats.org/officeDocument/2006/relationships/image" Target="../media/image82.wmf"/><Relationship Id="rId33" Type="http://schemas.openxmlformats.org/officeDocument/2006/relationships/oleObject" Target="../embeddings/oleObject75.bin"/><Relationship Id="rId38" Type="http://schemas.openxmlformats.org/officeDocument/2006/relationships/oleObject" Target="../embeddings/oleObject78.bin"/><Relationship Id="rId46" Type="http://schemas.openxmlformats.org/officeDocument/2006/relationships/oleObject" Target="../embeddings/oleObject81.bin"/><Relationship Id="rId59" Type="http://schemas.openxmlformats.org/officeDocument/2006/relationships/image" Target="../media/image97.wmf"/><Relationship Id="rId67" Type="http://schemas.openxmlformats.org/officeDocument/2006/relationships/image" Target="../media/image101.wmf"/><Relationship Id="rId20" Type="http://schemas.openxmlformats.org/officeDocument/2006/relationships/oleObject" Target="../embeddings/oleObject68.bin"/><Relationship Id="rId41" Type="http://schemas.openxmlformats.org/officeDocument/2006/relationships/image" Target="../media/image89.wmf"/><Relationship Id="rId54" Type="http://schemas.openxmlformats.org/officeDocument/2006/relationships/oleObject" Target="../embeddings/oleObject85.bin"/><Relationship Id="rId62" Type="http://schemas.openxmlformats.org/officeDocument/2006/relationships/oleObject" Target="../embeddings/oleObject89.bin"/><Relationship Id="rId70" Type="http://schemas.openxmlformats.org/officeDocument/2006/relationships/oleObject" Target="../embeddings/oleObject93.bin"/><Relationship Id="rId75" Type="http://schemas.openxmlformats.org/officeDocument/2006/relationships/image" Target="../media/image105.wmf"/><Relationship Id="rId83" Type="http://schemas.openxmlformats.org/officeDocument/2006/relationships/image" Target="../media/image109.wmf"/><Relationship Id="rId88" Type="http://schemas.openxmlformats.org/officeDocument/2006/relationships/slide" Target="slide99.xml"/><Relationship Id="rId1" Type="http://schemas.openxmlformats.org/officeDocument/2006/relationships/vmlDrawing" Target="../drawings/vmlDrawing5.vml"/><Relationship Id="rId6" Type="http://schemas.openxmlformats.org/officeDocument/2006/relationships/oleObject" Target="../embeddings/oleObject61.bin"/><Relationship Id="rId15" Type="http://schemas.openxmlformats.org/officeDocument/2006/relationships/oleObject" Target="../embeddings/oleObject65.bin"/><Relationship Id="rId23" Type="http://schemas.openxmlformats.org/officeDocument/2006/relationships/image" Target="../media/image81.wmf"/><Relationship Id="rId28" Type="http://schemas.openxmlformats.org/officeDocument/2006/relationships/oleObject" Target="../embeddings/oleObject72.bin"/><Relationship Id="rId36" Type="http://schemas.openxmlformats.org/officeDocument/2006/relationships/oleObject" Target="../embeddings/oleObject77.bin"/><Relationship Id="rId49" Type="http://schemas.openxmlformats.org/officeDocument/2006/relationships/image" Target="../media/image92.wmf"/><Relationship Id="rId57" Type="http://schemas.openxmlformats.org/officeDocument/2006/relationships/image" Target="../media/image96.wmf"/><Relationship Id="rId10" Type="http://schemas.openxmlformats.org/officeDocument/2006/relationships/oleObject" Target="../embeddings/oleObject63.bin"/><Relationship Id="rId31" Type="http://schemas.openxmlformats.org/officeDocument/2006/relationships/image" Target="../media/image85.wmf"/><Relationship Id="rId44" Type="http://schemas.openxmlformats.org/officeDocument/2006/relationships/image" Target="../media/image115.png"/><Relationship Id="rId52" Type="http://schemas.openxmlformats.org/officeDocument/2006/relationships/oleObject" Target="../embeddings/oleObject84.bin"/><Relationship Id="rId60" Type="http://schemas.openxmlformats.org/officeDocument/2006/relationships/oleObject" Target="../embeddings/oleObject88.bin"/><Relationship Id="rId65" Type="http://schemas.openxmlformats.org/officeDocument/2006/relationships/image" Target="../media/image100.wmf"/><Relationship Id="rId73" Type="http://schemas.openxmlformats.org/officeDocument/2006/relationships/image" Target="../media/image104.wmf"/><Relationship Id="rId78" Type="http://schemas.openxmlformats.org/officeDocument/2006/relationships/oleObject" Target="../embeddings/oleObject97.bin"/><Relationship Id="rId81" Type="http://schemas.openxmlformats.org/officeDocument/2006/relationships/image" Target="../media/image108.wmf"/><Relationship Id="rId86" Type="http://schemas.openxmlformats.org/officeDocument/2006/relationships/oleObject" Target="../embeddings/oleObject101.bin"/></Relationships>
</file>

<file path=ppt/slides/_rels/slide18.xml.rels><?xml version="1.0" encoding="UTF-8" standalone="yes"?>
<Relationships xmlns="http://schemas.openxmlformats.org/package/2006/relationships"><Relationship Id="rId8" Type="http://schemas.openxmlformats.org/officeDocument/2006/relationships/oleObject" Target="../embeddings/oleObject104.bin"/><Relationship Id="rId13" Type="http://schemas.openxmlformats.org/officeDocument/2006/relationships/image" Target="../media/image119.wmf"/><Relationship Id="rId18" Type="http://schemas.openxmlformats.org/officeDocument/2006/relationships/oleObject" Target="../embeddings/oleObject109.bin"/><Relationship Id="rId26" Type="http://schemas.openxmlformats.org/officeDocument/2006/relationships/oleObject" Target="../embeddings/oleObject113.bin"/><Relationship Id="rId3" Type="http://schemas.openxmlformats.org/officeDocument/2006/relationships/image" Target="../media/image128.png"/><Relationship Id="rId21" Type="http://schemas.openxmlformats.org/officeDocument/2006/relationships/image" Target="../media/image123.wmf"/><Relationship Id="rId7" Type="http://schemas.openxmlformats.org/officeDocument/2006/relationships/image" Target="../media/image117.wmf"/><Relationship Id="rId12" Type="http://schemas.openxmlformats.org/officeDocument/2006/relationships/oleObject" Target="../embeddings/oleObject106.bin"/><Relationship Id="rId17" Type="http://schemas.openxmlformats.org/officeDocument/2006/relationships/image" Target="../media/image121.wmf"/><Relationship Id="rId25" Type="http://schemas.openxmlformats.org/officeDocument/2006/relationships/image" Target="../media/image125.wmf"/><Relationship Id="rId2" Type="http://schemas.openxmlformats.org/officeDocument/2006/relationships/slideLayout" Target="../slideLayouts/slideLayout58.xml"/><Relationship Id="rId16" Type="http://schemas.openxmlformats.org/officeDocument/2006/relationships/oleObject" Target="../embeddings/oleObject108.bin"/><Relationship Id="rId20" Type="http://schemas.openxmlformats.org/officeDocument/2006/relationships/oleObject" Target="../embeddings/oleObject110.bin"/><Relationship Id="rId29" Type="http://schemas.openxmlformats.org/officeDocument/2006/relationships/image" Target="../media/image127.wmf"/><Relationship Id="rId1" Type="http://schemas.openxmlformats.org/officeDocument/2006/relationships/vmlDrawing" Target="../drawings/vmlDrawing6.vml"/><Relationship Id="rId6" Type="http://schemas.openxmlformats.org/officeDocument/2006/relationships/oleObject" Target="../embeddings/oleObject103.bin"/><Relationship Id="rId11" Type="http://schemas.openxmlformats.org/officeDocument/2006/relationships/image" Target="../media/image118.wmf"/><Relationship Id="rId24" Type="http://schemas.openxmlformats.org/officeDocument/2006/relationships/oleObject" Target="../embeddings/oleObject112.bin"/><Relationship Id="rId5" Type="http://schemas.openxmlformats.org/officeDocument/2006/relationships/image" Target="../media/image116.wmf"/><Relationship Id="rId15" Type="http://schemas.openxmlformats.org/officeDocument/2006/relationships/image" Target="../media/image120.wmf"/><Relationship Id="rId23" Type="http://schemas.openxmlformats.org/officeDocument/2006/relationships/image" Target="../media/image124.wmf"/><Relationship Id="rId28" Type="http://schemas.openxmlformats.org/officeDocument/2006/relationships/oleObject" Target="../embeddings/oleObject114.bin"/><Relationship Id="rId10" Type="http://schemas.openxmlformats.org/officeDocument/2006/relationships/oleObject" Target="../embeddings/oleObject105.bin"/><Relationship Id="rId19" Type="http://schemas.openxmlformats.org/officeDocument/2006/relationships/image" Target="../media/image122.wmf"/><Relationship Id="rId31" Type="http://schemas.openxmlformats.org/officeDocument/2006/relationships/image" Target="../media/image31.png"/><Relationship Id="rId4" Type="http://schemas.openxmlformats.org/officeDocument/2006/relationships/oleObject" Target="../embeddings/oleObject102.bin"/><Relationship Id="rId9" Type="http://schemas.openxmlformats.org/officeDocument/2006/relationships/image" Target="../media/image88.wmf"/><Relationship Id="rId14" Type="http://schemas.openxmlformats.org/officeDocument/2006/relationships/oleObject" Target="../embeddings/oleObject107.bin"/><Relationship Id="rId22" Type="http://schemas.openxmlformats.org/officeDocument/2006/relationships/oleObject" Target="../embeddings/oleObject111.bin"/><Relationship Id="rId27" Type="http://schemas.openxmlformats.org/officeDocument/2006/relationships/image" Target="../media/image126.wmf"/><Relationship Id="rId30" Type="http://schemas.openxmlformats.org/officeDocument/2006/relationships/slide" Target="slide99.xml"/></Relationships>
</file>

<file path=ppt/slides/_rels/slide19.xml.rels><?xml version="1.0" encoding="UTF-8" standalone="yes"?>
<Relationships xmlns="http://schemas.openxmlformats.org/package/2006/relationships"><Relationship Id="rId13" Type="http://schemas.openxmlformats.org/officeDocument/2006/relationships/oleObject" Target="../embeddings/oleObject120.bin"/><Relationship Id="rId18" Type="http://schemas.openxmlformats.org/officeDocument/2006/relationships/image" Target="../media/image133.wmf"/><Relationship Id="rId26" Type="http://schemas.openxmlformats.org/officeDocument/2006/relationships/image" Target="../media/image152.png"/><Relationship Id="rId39" Type="http://schemas.openxmlformats.org/officeDocument/2006/relationships/oleObject" Target="../embeddings/oleObject132.bin"/><Relationship Id="rId21" Type="http://schemas.openxmlformats.org/officeDocument/2006/relationships/image" Target="../media/image134.wmf"/><Relationship Id="rId34" Type="http://schemas.openxmlformats.org/officeDocument/2006/relationships/image" Target="../media/image139.wmf"/><Relationship Id="rId42" Type="http://schemas.openxmlformats.org/officeDocument/2006/relationships/image" Target="../media/image143.wmf"/><Relationship Id="rId47" Type="http://schemas.openxmlformats.org/officeDocument/2006/relationships/oleObject" Target="../embeddings/oleObject135.bin"/><Relationship Id="rId50" Type="http://schemas.openxmlformats.org/officeDocument/2006/relationships/image" Target="../media/image146.wmf"/><Relationship Id="rId55" Type="http://schemas.openxmlformats.org/officeDocument/2006/relationships/oleObject" Target="../embeddings/oleObject139.bin"/><Relationship Id="rId7" Type="http://schemas.openxmlformats.org/officeDocument/2006/relationships/oleObject" Target="../embeddings/oleObject117.bin"/><Relationship Id="rId12" Type="http://schemas.openxmlformats.org/officeDocument/2006/relationships/image" Target="../media/image117.wmf"/><Relationship Id="rId17" Type="http://schemas.openxmlformats.org/officeDocument/2006/relationships/oleObject" Target="../embeddings/oleObject122.bin"/><Relationship Id="rId25" Type="http://schemas.openxmlformats.org/officeDocument/2006/relationships/image" Target="../media/image135.wmf"/><Relationship Id="rId33" Type="http://schemas.openxmlformats.org/officeDocument/2006/relationships/oleObject" Target="../embeddings/oleObject129.bin"/><Relationship Id="rId38" Type="http://schemas.openxmlformats.org/officeDocument/2006/relationships/image" Target="../media/image141.wmf"/><Relationship Id="rId46" Type="http://schemas.openxmlformats.org/officeDocument/2006/relationships/image" Target="../media/image144.wmf"/><Relationship Id="rId59" Type="http://schemas.openxmlformats.org/officeDocument/2006/relationships/slide" Target="slide99.xml"/><Relationship Id="rId2" Type="http://schemas.openxmlformats.org/officeDocument/2006/relationships/slideLayout" Target="../slideLayouts/slideLayout58.xml"/><Relationship Id="rId16" Type="http://schemas.openxmlformats.org/officeDocument/2006/relationships/image" Target="../media/image132.wmf"/><Relationship Id="rId20" Type="http://schemas.openxmlformats.org/officeDocument/2006/relationships/oleObject" Target="../embeddings/oleObject123.bin"/><Relationship Id="rId29" Type="http://schemas.openxmlformats.org/officeDocument/2006/relationships/oleObject" Target="../embeddings/oleObject127.bin"/><Relationship Id="rId41" Type="http://schemas.openxmlformats.org/officeDocument/2006/relationships/oleObject" Target="../embeddings/oleObject133.bin"/><Relationship Id="rId54" Type="http://schemas.openxmlformats.org/officeDocument/2006/relationships/image" Target="../media/image148.wmf"/><Relationship Id="rId1" Type="http://schemas.openxmlformats.org/officeDocument/2006/relationships/vmlDrawing" Target="../drawings/vmlDrawing7.vml"/><Relationship Id="rId6" Type="http://schemas.openxmlformats.org/officeDocument/2006/relationships/image" Target="../media/image33.wmf"/><Relationship Id="rId11" Type="http://schemas.openxmlformats.org/officeDocument/2006/relationships/oleObject" Target="../embeddings/oleObject119.bin"/><Relationship Id="rId24" Type="http://schemas.openxmlformats.org/officeDocument/2006/relationships/oleObject" Target="../embeddings/oleObject125.bin"/><Relationship Id="rId32" Type="http://schemas.openxmlformats.org/officeDocument/2006/relationships/image" Target="../media/image138.wmf"/><Relationship Id="rId37" Type="http://schemas.openxmlformats.org/officeDocument/2006/relationships/oleObject" Target="../embeddings/oleObject131.bin"/><Relationship Id="rId40" Type="http://schemas.openxmlformats.org/officeDocument/2006/relationships/image" Target="../media/image142.wmf"/><Relationship Id="rId45" Type="http://schemas.openxmlformats.org/officeDocument/2006/relationships/oleObject" Target="../embeddings/oleObject134.bin"/><Relationship Id="rId53" Type="http://schemas.openxmlformats.org/officeDocument/2006/relationships/oleObject" Target="../embeddings/oleObject138.bin"/><Relationship Id="rId58" Type="http://schemas.openxmlformats.org/officeDocument/2006/relationships/image" Target="../media/image150.wmf"/><Relationship Id="rId5" Type="http://schemas.openxmlformats.org/officeDocument/2006/relationships/oleObject" Target="../embeddings/oleObject116.bin"/><Relationship Id="rId15" Type="http://schemas.openxmlformats.org/officeDocument/2006/relationships/oleObject" Target="../embeddings/oleObject121.bin"/><Relationship Id="rId23" Type="http://schemas.openxmlformats.org/officeDocument/2006/relationships/image" Target="../media/image120.wmf"/><Relationship Id="rId28" Type="http://schemas.openxmlformats.org/officeDocument/2006/relationships/image" Target="../media/image136.wmf"/><Relationship Id="rId36" Type="http://schemas.openxmlformats.org/officeDocument/2006/relationships/image" Target="../media/image140.wmf"/><Relationship Id="rId49" Type="http://schemas.openxmlformats.org/officeDocument/2006/relationships/oleObject" Target="../embeddings/oleObject136.bin"/><Relationship Id="rId57" Type="http://schemas.openxmlformats.org/officeDocument/2006/relationships/oleObject" Target="../embeddings/oleObject140.bin"/><Relationship Id="rId10" Type="http://schemas.openxmlformats.org/officeDocument/2006/relationships/image" Target="../media/image130.wmf"/><Relationship Id="rId19" Type="http://schemas.openxmlformats.org/officeDocument/2006/relationships/image" Target="../media/image151.png"/><Relationship Id="rId31" Type="http://schemas.openxmlformats.org/officeDocument/2006/relationships/oleObject" Target="../embeddings/oleObject128.bin"/><Relationship Id="rId44" Type="http://schemas.microsoft.com/office/2007/relationships/hdphoto" Target="../media/hdphoto10.wdp"/><Relationship Id="rId52" Type="http://schemas.openxmlformats.org/officeDocument/2006/relationships/image" Target="../media/image147.wmf"/><Relationship Id="rId60" Type="http://schemas.openxmlformats.org/officeDocument/2006/relationships/image" Target="../media/image31.png"/><Relationship Id="rId4" Type="http://schemas.openxmlformats.org/officeDocument/2006/relationships/image" Target="../media/image77.wmf"/><Relationship Id="rId9" Type="http://schemas.openxmlformats.org/officeDocument/2006/relationships/oleObject" Target="../embeddings/oleObject118.bin"/><Relationship Id="rId14" Type="http://schemas.openxmlformats.org/officeDocument/2006/relationships/image" Target="../media/image131.wmf"/><Relationship Id="rId22" Type="http://schemas.openxmlformats.org/officeDocument/2006/relationships/oleObject" Target="../embeddings/oleObject124.bin"/><Relationship Id="rId27" Type="http://schemas.openxmlformats.org/officeDocument/2006/relationships/oleObject" Target="../embeddings/oleObject126.bin"/><Relationship Id="rId30" Type="http://schemas.openxmlformats.org/officeDocument/2006/relationships/image" Target="../media/image137.wmf"/><Relationship Id="rId35" Type="http://schemas.openxmlformats.org/officeDocument/2006/relationships/oleObject" Target="../embeddings/oleObject130.bin"/><Relationship Id="rId43" Type="http://schemas.openxmlformats.org/officeDocument/2006/relationships/image" Target="../media/image153.png"/><Relationship Id="rId48" Type="http://schemas.openxmlformats.org/officeDocument/2006/relationships/image" Target="../media/image145.wmf"/><Relationship Id="rId56" Type="http://schemas.openxmlformats.org/officeDocument/2006/relationships/image" Target="../media/image149.wmf"/><Relationship Id="rId8" Type="http://schemas.openxmlformats.org/officeDocument/2006/relationships/image" Target="../media/image129.wmf"/><Relationship Id="rId51" Type="http://schemas.openxmlformats.org/officeDocument/2006/relationships/oleObject" Target="../embeddings/oleObject137.bin"/><Relationship Id="rId3" Type="http://schemas.openxmlformats.org/officeDocument/2006/relationships/oleObject" Target="../embeddings/oleObject115.bin"/></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emf"/><Relationship Id="rId1" Type="http://schemas.openxmlformats.org/officeDocument/2006/relationships/slideLayout" Target="../slideLayouts/slideLayout13.xml"/><Relationship Id="rId5" Type="http://schemas.openxmlformats.org/officeDocument/2006/relationships/image" Target="../media/image7.emf"/><Relationship Id="rId4" Type="http://schemas.openxmlformats.org/officeDocument/2006/relationships/image" Target="../media/image6.emf"/></Relationships>
</file>

<file path=ppt/slides/_rels/slide20.xml.rels><?xml version="1.0" encoding="UTF-8" standalone="yes"?>
<Relationships xmlns="http://schemas.openxmlformats.org/package/2006/relationships"><Relationship Id="rId13" Type="http://schemas.openxmlformats.org/officeDocument/2006/relationships/image" Target="../media/image158.wmf"/><Relationship Id="rId18" Type="http://schemas.openxmlformats.org/officeDocument/2006/relationships/oleObject" Target="../embeddings/oleObject148.bin"/><Relationship Id="rId26" Type="http://schemas.openxmlformats.org/officeDocument/2006/relationships/oleObject" Target="../embeddings/oleObject151.bin"/><Relationship Id="rId39" Type="http://schemas.openxmlformats.org/officeDocument/2006/relationships/oleObject" Target="../embeddings/oleObject157.bin"/><Relationship Id="rId21" Type="http://schemas.openxmlformats.org/officeDocument/2006/relationships/oleObject" Target="../embeddings/oleObject149.bin"/><Relationship Id="rId34" Type="http://schemas.openxmlformats.org/officeDocument/2006/relationships/image" Target="../media/image117.wmf"/><Relationship Id="rId42" Type="http://schemas.openxmlformats.org/officeDocument/2006/relationships/image" Target="../media/image169.wmf"/><Relationship Id="rId47" Type="http://schemas.openxmlformats.org/officeDocument/2006/relationships/oleObject" Target="../embeddings/oleObject161.bin"/><Relationship Id="rId50" Type="http://schemas.openxmlformats.org/officeDocument/2006/relationships/oleObject" Target="../embeddings/oleObject163.bin"/><Relationship Id="rId55" Type="http://schemas.openxmlformats.org/officeDocument/2006/relationships/slide" Target="slide99.xml"/><Relationship Id="rId7" Type="http://schemas.openxmlformats.org/officeDocument/2006/relationships/image" Target="../media/image155.wmf"/><Relationship Id="rId12" Type="http://schemas.openxmlformats.org/officeDocument/2006/relationships/oleObject" Target="../embeddings/oleObject145.bin"/><Relationship Id="rId17" Type="http://schemas.openxmlformats.org/officeDocument/2006/relationships/image" Target="../media/image159.wmf"/><Relationship Id="rId25" Type="http://schemas.openxmlformats.org/officeDocument/2006/relationships/image" Target="../media/image1700.png"/><Relationship Id="rId33" Type="http://schemas.openxmlformats.org/officeDocument/2006/relationships/oleObject" Target="../embeddings/oleObject154.bin"/><Relationship Id="rId38" Type="http://schemas.openxmlformats.org/officeDocument/2006/relationships/image" Target="../media/image167.wmf"/><Relationship Id="rId46" Type="http://schemas.openxmlformats.org/officeDocument/2006/relationships/image" Target="../media/image171.wmf"/><Relationship Id="rId2" Type="http://schemas.openxmlformats.org/officeDocument/2006/relationships/slideLayout" Target="../slideLayouts/slideLayout46.xml"/><Relationship Id="rId16" Type="http://schemas.openxmlformats.org/officeDocument/2006/relationships/oleObject" Target="../embeddings/oleObject147.bin"/><Relationship Id="rId20" Type="http://schemas.openxmlformats.org/officeDocument/2006/relationships/image" Target="../media/image1690.png"/><Relationship Id="rId29" Type="http://schemas.openxmlformats.org/officeDocument/2006/relationships/oleObject" Target="../embeddings/oleObject152.bin"/><Relationship Id="rId41" Type="http://schemas.openxmlformats.org/officeDocument/2006/relationships/oleObject" Target="../embeddings/oleObject158.bin"/><Relationship Id="rId54" Type="http://schemas.openxmlformats.org/officeDocument/2006/relationships/image" Target="../media/image174.wmf"/><Relationship Id="rId1" Type="http://schemas.openxmlformats.org/officeDocument/2006/relationships/vmlDrawing" Target="../drawings/vmlDrawing8.vml"/><Relationship Id="rId6" Type="http://schemas.openxmlformats.org/officeDocument/2006/relationships/oleObject" Target="../embeddings/oleObject142.bin"/><Relationship Id="rId11" Type="http://schemas.openxmlformats.org/officeDocument/2006/relationships/image" Target="../media/image157.wmf"/><Relationship Id="rId24" Type="http://schemas.openxmlformats.org/officeDocument/2006/relationships/image" Target="../media/image162.wmf"/><Relationship Id="rId32" Type="http://schemas.openxmlformats.org/officeDocument/2006/relationships/image" Target="../media/image165.wmf"/><Relationship Id="rId37" Type="http://schemas.openxmlformats.org/officeDocument/2006/relationships/oleObject" Target="../embeddings/oleObject156.bin"/><Relationship Id="rId40" Type="http://schemas.openxmlformats.org/officeDocument/2006/relationships/image" Target="../media/image168.wmf"/><Relationship Id="rId45" Type="http://schemas.openxmlformats.org/officeDocument/2006/relationships/oleObject" Target="../embeddings/oleObject160.bin"/><Relationship Id="rId53" Type="http://schemas.openxmlformats.org/officeDocument/2006/relationships/oleObject" Target="../embeddings/oleObject165.bin"/><Relationship Id="rId5" Type="http://schemas.openxmlformats.org/officeDocument/2006/relationships/image" Target="../media/image154.wmf"/><Relationship Id="rId15" Type="http://schemas.openxmlformats.org/officeDocument/2006/relationships/image" Target="../media/image130.wmf"/><Relationship Id="rId23" Type="http://schemas.openxmlformats.org/officeDocument/2006/relationships/oleObject" Target="../embeddings/oleObject150.bin"/><Relationship Id="rId28" Type="http://schemas.openxmlformats.org/officeDocument/2006/relationships/image" Target="../media/image171.png"/><Relationship Id="rId36" Type="http://schemas.openxmlformats.org/officeDocument/2006/relationships/image" Target="../media/image166.wmf"/><Relationship Id="rId49" Type="http://schemas.openxmlformats.org/officeDocument/2006/relationships/image" Target="../media/image172.wmf"/><Relationship Id="rId10" Type="http://schemas.openxmlformats.org/officeDocument/2006/relationships/oleObject" Target="../embeddings/oleObject144.bin"/><Relationship Id="rId19" Type="http://schemas.openxmlformats.org/officeDocument/2006/relationships/image" Target="../media/image160.wmf"/><Relationship Id="rId31" Type="http://schemas.openxmlformats.org/officeDocument/2006/relationships/oleObject" Target="../embeddings/oleObject153.bin"/><Relationship Id="rId44" Type="http://schemas.openxmlformats.org/officeDocument/2006/relationships/image" Target="../media/image170.wmf"/><Relationship Id="rId52" Type="http://schemas.openxmlformats.org/officeDocument/2006/relationships/oleObject" Target="../embeddings/oleObject164.bin"/><Relationship Id="rId4" Type="http://schemas.openxmlformats.org/officeDocument/2006/relationships/oleObject" Target="../embeddings/oleObject141.bin"/><Relationship Id="rId9" Type="http://schemas.openxmlformats.org/officeDocument/2006/relationships/image" Target="../media/image156.wmf"/><Relationship Id="rId14" Type="http://schemas.openxmlformats.org/officeDocument/2006/relationships/oleObject" Target="../embeddings/oleObject146.bin"/><Relationship Id="rId22" Type="http://schemas.openxmlformats.org/officeDocument/2006/relationships/image" Target="../media/image161.wmf"/><Relationship Id="rId27" Type="http://schemas.openxmlformats.org/officeDocument/2006/relationships/image" Target="../media/image163.wmf"/><Relationship Id="rId30" Type="http://schemas.openxmlformats.org/officeDocument/2006/relationships/image" Target="../media/image164.wmf"/><Relationship Id="rId35" Type="http://schemas.openxmlformats.org/officeDocument/2006/relationships/oleObject" Target="../embeddings/oleObject155.bin"/><Relationship Id="rId43" Type="http://schemas.openxmlformats.org/officeDocument/2006/relationships/oleObject" Target="../embeddings/oleObject159.bin"/><Relationship Id="rId48" Type="http://schemas.openxmlformats.org/officeDocument/2006/relationships/oleObject" Target="../embeddings/oleObject162.bin"/><Relationship Id="rId56" Type="http://schemas.openxmlformats.org/officeDocument/2006/relationships/image" Target="../media/image176.png"/><Relationship Id="rId8" Type="http://schemas.openxmlformats.org/officeDocument/2006/relationships/oleObject" Target="../embeddings/oleObject143.bin"/><Relationship Id="rId51" Type="http://schemas.openxmlformats.org/officeDocument/2006/relationships/image" Target="../media/image173.wmf"/><Relationship Id="rId3" Type="http://schemas.openxmlformats.org/officeDocument/2006/relationships/image" Target="../media/image175.png"/></Relationships>
</file>

<file path=ppt/slides/_rels/slide21.xml.rels><?xml version="1.0" encoding="UTF-8" standalone="yes"?>
<Relationships xmlns="http://schemas.openxmlformats.org/package/2006/relationships"><Relationship Id="rId8" Type="http://schemas.openxmlformats.org/officeDocument/2006/relationships/image" Target="../media/image75.wmf"/><Relationship Id="rId13" Type="http://schemas.openxmlformats.org/officeDocument/2006/relationships/oleObject" Target="../embeddings/oleObject171.bin"/><Relationship Id="rId18" Type="http://schemas.openxmlformats.org/officeDocument/2006/relationships/oleObject" Target="../embeddings/oleObject174.bin"/><Relationship Id="rId26" Type="http://schemas.openxmlformats.org/officeDocument/2006/relationships/oleObject" Target="../embeddings/oleObject178.bin"/><Relationship Id="rId3" Type="http://schemas.openxmlformats.org/officeDocument/2006/relationships/oleObject" Target="../embeddings/oleObject166.bin"/><Relationship Id="rId21" Type="http://schemas.openxmlformats.org/officeDocument/2006/relationships/image" Target="../media/image182.wmf"/><Relationship Id="rId34" Type="http://schemas.openxmlformats.org/officeDocument/2006/relationships/slide" Target="slide99.xml"/><Relationship Id="rId7" Type="http://schemas.openxmlformats.org/officeDocument/2006/relationships/oleObject" Target="../embeddings/oleObject168.bin"/><Relationship Id="rId12" Type="http://schemas.openxmlformats.org/officeDocument/2006/relationships/image" Target="../media/image178.wmf"/><Relationship Id="rId17" Type="http://schemas.openxmlformats.org/officeDocument/2006/relationships/image" Target="../media/image180.wmf"/><Relationship Id="rId25" Type="http://schemas.openxmlformats.org/officeDocument/2006/relationships/image" Target="../media/image184.wmf"/><Relationship Id="rId33" Type="http://schemas.openxmlformats.org/officeDocument/2006/relationships/image" Target="../media/image188.wmf"/><Relationship Id="rId2" Type="http://schemas.openxmlformats.org/officeDocument/2006/relationships/slideLayout" Target="../slideLayouts/slideLayout46.xml"/><Relationship Id="rId16" Type="http://schemas.openxmlformats.org/officeDocument/2006/relationships/oleObject" Target="../embeddings/oleObject173.bin"/><Relationship Id="rId20" Type="http://schemas.openxmlformats.org/officeDocument/2006/relationships/oleObject" Target="../embeddings/oleObject175.bin"/><Relationship Id="rId29" Type="http://schemas.openxmlformats.org/officeDocument/2006/relationships/image" Target="../media/image186.wmf"/><Relationship Id="rId1" Type="http://schemas.openxmlformats.org/officeDocument/2006/relationships/vmlDrawing" Target="../drawings/vmlDrawing9.vml"/><Relationship Id="rId6" Type="http://schemas.openxmlformats.org/officeDocument/2006/relationships/image" Target="../media/image76.wmf"/><Relationship Id="rId11" Type="http://schemas.openxmlformats.org/officeDocument/2006/relationships/oleObject" Target="../embeddings/oleObject170.bin"/><Relationship Id="rId24" Type="http://schemas.openxmlformats.org/officeDocument/2006/relationships/oleObject" Target="../embeddings/oleObject177.bin"/><Relationship Id="rId32" Type="http://schemas.openxmlformats.org/officeDocument/2006/relationships/oleObject" Target="../embeddings/oleObject181.bin"/><Relationship Id="rId5" Type="http://schemas.openxmlformats.org/officeDocument/2006/relationships/oleObject" Target="../embeddings/oleObject167.bin"/><Relationship Id="rId15" Type="http://schemas.openxmlformats.org/officeDocument/2006/relationships/image" Target="../media/image179.wmf"/><Relationship Id="rId23" Type="http://schemas.openxmlformats.org/officeDocument/2006/relationships/image" Target="../media/image183.wmf"/><Relationship Id="rId28" Type="http://schemas.openxmlformats.org/officeDocument/2006/relationships/oleObject" Target="../embeddings/oleObject179.bin"/><Relationship Id="rId10" Type="http://schemas.openxmlformats.org/officeDocument/2006/relationships/image" Target="../media/image177.wmf"/><Relationship Id="rId19" Type="http://schemas.openxmlformats.org/officeDocument/2006/relationships/image" Target="../media/image181.wmf"/><Relationship Id="rId31" Type="http://schemas.openxmlformats.org/officeDocument/2006/relationships/image" Target="../media/image187.wmf"/><Relationship Id="rId4" Type="http://schemas.openxmlformats.org/officeDocument/2006/relationships/image" Target="../media/image158.wmf"/><Relationship Id="rId9" Type="http://schemas.openxmlformats.org/officeDocument/2006/relationships/oleObject" Target="../embeddings/oleObject169.bin"/><Relationship Id="rId14" Type="http://schemas.openxmlformats.org/officeDocument/2006/relationships/oleObject" Target="../embeddings/oleObject172.bin"/><Relationship Id="rId22" Type="http://schemas.openxmlformats.org/officeDocument/2006/relationships/oleObject" Target="../embeddings/oleObject176.bin"/><Relationship Id="rId27" Type="http://schemas.openxmlformats.org/officeDocument/2006/relationships/image" Target="../media/image185.wmf"/><Relationship Id="rId30" Type="http://schemas.openxmlformats.org/officeDocument/2006/relationships/oleObject" Target="../embeddings/oleObject180.bin"/><Relationship Id="rId35" Type="http://schemas.openxmlformats.org/officeDocument/2006/relationships/image" Target="../media/image189.png"/></Relationships>
</file>

<file path=ppt/slides/_rels/slide22.xml.rels><?xml version="1.0" encoding="UTF-8" standalone="yes"?>
<Relationships xmlns="http://schemas.openxmlformats.org/package/2006/relationships"><Relationship Id="rId8" Type="http://schemas.openxmlformats.org/officeDocument/2006/relationships/oleObject" Target="../embeddings/oleObject184.bin"/><Relationship Id="rId13" Type="http://schemas.openxmlformats.org/officeDocument/2006/relationships/image" Target="../media/image178.wmf"/><Relationship Id="rId18" Type="http://schemas.openxmlformats.org/officeDocument/2006/relationships/oleObject" Target="../embeddings/oleObject189.bin"/><Relationship Id="rId26" Type="http://schemas.openxmlformats.org/officeDocument/2006/relationships/oleObject" Target="../embeddings/oleObject193.bin"/><Relationship Id="rId3" Type="http://schemas.openxmlformats.org/officeDocument/2006/relationships/audio" Target="../media/audio1.wav"/><Relationship Id="rId21" Type="http://schemas.openxmlformats.org/officeDocument/2006/relationships/image" Target="../media/image193.wmf"/><Relationship Id="rId34" Type="http://schemas.openxmlformats.org/officeDocument/2006/relationships/slide" Target="slide99.xml"/><Relationship Id="rId7" Type="http://schemas.openxmlformats.org/officeDocument/2006/relationships/image" Target="../media/image76.wmf"/><Relationship Id="rId12" Type="http://schemas.openxmlformats.org/officeDocument/2006/relationships/oleObject" Target="../embeddings/oleObject186.bin"/><Relationship Id="rId17" Type="http://schemas.openxmlformats.org/officeDocument/2006/relationships/image" Target="../media/image191.wmf"/><Relationship Id="rId25" Type="http://schemas.openxmlformats.org/officeDocument/2006/relationships/image" Target="../media/image195.wmf"/><Relationship Id="rId33" Type="http://schemas.openxmlformats.org/officeDocument/2006/relationships/image" Target="../media/image198.wmf"/><Relationship Id="rId2" Type="http://schemas.openxmlformats.org/officeDocument/2006/relationships/slideLayout" Target="../slideLayouts/slideLayout60.xml"/><Relationship Id="rId16" Type="http://schemas.openxmlformats.org/officeDocument/2006/relationships/oleObject" Target="../embeddings/oleObject188.bin"/><Relationship Id="rId20" Type="http://schemas.openxmlformats.org/officeDocument/2006/relationships/oleObject" Target="../embeddings/oleObject190.bin"/><Relationship Id="rId29" Type="http://schemas.openxmlformats.org/officeDocument/2006/relationships/image" Target="../media/image197.wmf"/><Relationship Id="rId1" Type="http://schemas.openxmlformats.org/officeDocument/2006/relationships/vmlDrawing" Target="../drawings/vmlDrawing10.vml"/><Relationship Id="rId6" Type="http://schemas.openxmlformats.org/officeDocument/2006/relationships/oleObject" Target="../embeddings/oleObject183.bin"/><Relationship Id="rId11" Type="http://schemas.openxmlformats.org/officeDocument/2006/relationships/image" Target="../media/image177.wmf"/><Relationship Id="rId24" Type="http://schemas.openxmlformats.org/officeDocument/2006/relationships/oleObject" Target="../embeddings/oleObject192.bin"/><Relationship Id="rId32" Type="http://schemas.openxmlformats.org/officeDocument/2006/relationships/oleObject" Target="../embeddings/oleObject196.bin"/><Relationship Id="rId5" Type="http://schemas.openxmlformats.org/officeDocument/2006/relationships/image" Target="../media/image158.wmf"/><Relationship Id="rId15" Type="http://schemas.openxmlformats.org/officeDocument/2006/relationships/image" Target="../media/image190.wmf"/><Relationship Id="rId23" Type="http://schemas.openxmlformats.org/officeDocument/2006/relationships/image" Target="../media/image194.wmf"/><Relationship Id="rId28" Type="http://schemas.openxmlformats.org/officeDocument/2006/relationships/oleObject" Target="../embeddings/oleObject194.bin"/><Relationship Id="rId10" Type="http://schemas.openxmlformats.org/officeDocument/2006/relationships/oleObject" Target="../embeddings/oleObject185.bin"/><Relationship Id="rId19" Type="http://schemas.openxmlformats.org/officeDocument/2006/relationships/image" Target="../media/image192.wmf"/><Relationship Id="rId31" Type="http://schemas.openxmlformats.org/officeDocument/2006/relationships/image" Target="../media/image188.wmf"/><Relationship Id="rId4" Type="http://schemas.openxmlformats.org/officeDocument/2006/relationships/oleObject" Target="../embeddings/oleObject182.bin"/><Relationship Id="rId9" Type="http://schemas.openxmlformats.org/officeDocument/2006/relationships/image" Target="../media/image75.wmf"/><Relationship Id="rId14" Type="http://schemas.openxmlformats.org/officeDocument/2006/relationships/oleObject" Target="../embeddings/oleObject187.bin"/><Relationship Id="rId22" Type="http://schemas.openxmlformats.org/officeDocument/2006/relationships/oleObject" Target="../embeddings/oleObject191.bin"/><Relationship Id="rId27" Type="http://schemas.openxmlformats.org/officeDocument/2006/relationships/image" Target="../media/image196.wmf"/><Relationship Id="rId30" Type="http://schemas.openxmlformats.org/officeDocument/2006/relationships/oleObject" Target="../embeddings/oleObject195.bin"/><Relationship Id="rId35" Type="http://schemas.openxmlformats.org/officeDocument/2006/relationships/image" Target="../media/image31.png"/></Relationships>
</file>

<file path=ppt/slides/_rels/slide23.xml.rels><?xml version="1.0" encoding="UTF-8" standalone="yes"?>
<Relationships xmlns="http://schemas.openxmlformats.org/package/2006/relationships"><Relationship Id="rId13" Type="http://schemas.openxmlformats.org/officeDocument/2006/relationships/oleObject" Target="../embeddings/oleObject202.bin"/><Relationship Id="rId18" Type="http://schemas.openxmlformats.org/officeDocument/2006/relationships/image" Target="../media/image206.wmf"/><Relationship Id="rId26" Type="http://schemas.openxmlformats.org/officeDocument/2006/relationships/image" Target="../media/image210.wmf"/><Relationship Id="rId39" Type="http://schemas.openxmlformats.org/officeDocument/2006/relationships/oleObject" Target="../embeddings/oleObject215.bin"/><Relationship Id="rId21" Type="http://schemas.openxmlformats.org/officeDocument/2006/relationships/oleObject" Target="../embeddings/oleObject206.bin"/><Relationship Id="rId34" Type="http://schemas.openxmlformats.org/officeDocument/2006/relationships/image" Target="../media/image214.wmf"/><Relationship Id="rId42" Type="http://schemas.openxmlformats.org/officeDocument/2006/relationships/oleObject" Target="../embeddings/oleObject217.bin"/><Relationship Id="rId47" Type="http://schemas.openxmlformats.org/officeDocument/2006/relationships/oleObject" Target="../embeddings/oleObject221.bin"/><Relationship Id="rId50" Type="http://schemas.openxmlformats.org/officeDocument/2006/relationships/image" Target="../media/image220.wmf"/><Relationship Id="rId55" Type="http://schemas.openxmlformats.org/officeDocument/2006/relationships/oleObject" Target="../embeddings/oleObject227.bin"/><Relationship Id="rId7" Type="http://schemas.openxmlformats.org/officeDocument/2006/relationships/oleObject" Target="../embeddings/oleObject199.bin"/><Relationship Id="rId12" Type="http://schemas.openxmlformats.org/officeDocument/2006/relationships/image" Target="../media/image203.wmf"/><Relationship Id="rId17" Type="http://schemas.openxmlformats.org/officeDocument/2006/relationships/oleObject" Target="../embeddings/oleObject204.bin"/><Relationship Id="rId25" Type="http://schemas.openxmlformats.org/officeDocument/2006/relationships/oleObject" Target="../embeddings/oleObject208.bin"/><Relationship Id="rId33" Type="http://schemas.openxmlformats.org/officeDocument/2006/relationships/oleObject" Target="../embeddings/oleObject212.bin"/><Relationship Id="rId38" Type="http://schemas.openxmlformats.org/officeDocument/2006/relationships/image" Target="../media/image216.wmf"/><Relationship Id="rId46" Type="http://schemas.openxmlformats.org/officeDocument/2006/relationships/image" Target="../media/image218.wmf"/><Relationship Id="rId59" Type="http://schemas.openxmlformats.org/officeDocument/2006/relationships/slide" Target="slide99.xml"/><Relationship Id="rId2" Type="http://schemas.openxmlformats.org/officeDocument/2006/relationships/slideLayout" Target="../slideLayouts/slideLayout46.xml"/><Relationship Id="rId16" Type="http://schemas.openxmlformats.org/officeDocument/2006/relationships/image" Target="../media/image205.wmf"/><Relationship Id="rId20" Type="http://schemas.openxmlformats.org/officeDocument/2006/relationships/image" Target="../media/image207.wmf"/><Relationship Id="rId29" Type="http://schemas.openxmlformats.org/officeDocument/2006/relationships/oleObject" Target="../embeddings/oleObject210.bin"/><Relationship Id="rId41" Type="http://schemas.openxmlformats.org/officeDocument/2006/relationships/oleObject" Target="../embeddings/oleObject216.bin"/><Relationship Id="rId54" Type="http://schemas.openxmlformats.org/officeDocument/2006/relationships/oleObject" Target="../embeddings/oleObject226.bin"/><Relationship Id="rId1" Type="http://schemas.openxmlformats.org/officeDocument/2006/relationships/vmlDrawing" Target="../drawings/vmlDrawing11.vml"/><Relationship Id="rId6" Type="http://schemas.openxmlformats.org/officeDocument/2006/relationships/image" Target="../media/image200.wmf"/><Relationship Id="rId11" Type="http://schemas.openxmlformats.org/officeDocument/2006/relationships/oleObject" Target="../embeddings/oleObject201.bin"/><Relationship Id="rId24" Type="http://schemas.openxmlformats.org/officeDocument/2006/relationships/image" Target="../media/image209.wmf"/><Relationship Id="rId32" Type="http://schemas.openxmlformats.org/officeDocument/2006/relationships/image" Target="../media/image213.wmf"/><Relationship Id="rId37" Type="http://schemas.openxmlformats.org/officeDocument/2006/relationships/oleObject" Target="../embeddings/oleObject214.bin"/><Relationship Id="rId40" Type="http://schemas.openxmlformats.org/officeDocument/2006/relationships/image" Target="../media/image217.wmf"/><Relationship Id="rId45" Type="http://schemas.openxmlformats.org/officeDocument/2006/relationships/oleObject" Target="../embeddings/oleObject220.bin"/><Relationship Id="rId53" Type="http://schemas.openxmlformats.org/officeDocument/2006/relationships/oleObject" Target="../embeddings/oleObject225.bin"/><Relationship Id="rId58" Type="http://schemas.openxmlformats.org/officeDocument/2006/relationships/image" Target="../media/image221.wmf"/><Relationship Id="rId5" Type="http://schemas.openxmlformats.org/officeDocument/2006/relationships/oleObject" Target="../embeddings/oleObject198.bin"/><Relationship Id="rId15" Type="http://schemas.openxmlformats.org/officeDocument/2006/relationships/oleObject" Target="../embeddings/oleObject203.bin"/><Relationship Id="rId23" Type="http://schemas.openxmlformats.org/officeDocument/2006/relationships/oleObject" Target="../embeddings/oleObject207.bin"/><Relationship Id="rId28" Type="http://schemas.openxmlformats.org/officeDocument/2006/relationships/image" Target="../media/image211.wmf"/><Relationship Id="rId36" Type="http://schemas.openxmlformats.org/officeDocument/2006/relationships/image" Target="../media/image215.wmf"/><Relationship Id="rId49" Type="http://schemas.openxmlformats.org/officeDocument/2006/relationships/oleObject" Target="../embeddings/oleObject222.bin"/><Relationship Id="rId57" Type="http://schemas.openxmlformats.org/officeDocument/2006/relationships/oleObject" Target="../embeddings/oleObject229.bin"/><Relationship Id="rId10" Type="http://schemas.openxmlformats.org/officeDocument/2006/relationships/image" Target="../media/image202.wmf"/><Relationship Id="rId19" Type="http://schemas.openxmlformats.org/officeDocument/2006/relationships/oleObject" Target="../embeddings/oleObject205.bin"/><Relationship Id="rId31" Type="http://schemas.openxmlformats.org/officeDocument/2006/relationships/oleObject" Target="../embeddings/oleObject211.bin"/><Relationship Id="rId44" Type="http://schemas.openxmlformats.org/officeDocument/2006/relationships/oleObject" Target="../embeddings/oleObject219.bin"/><Relationship Id="rId52" Type="http://schemas.openxmlformats.org/officeDocument/2006/relationships/oleObject" Target="../embeddings/oleObject224.bin"/><Relationship Id="rId60" Type="http://schemas.openxmlformats.org/officeDocument/2006/relationships/image" Target="../media/image31.png"/><Relationship Id="rId4" Type="http://schemas.openxmlformats.org/officeDocument/2006/relationships/image" Target="../media/image199.wmf"/><Relationship Id="rId9" Type="http://schemas.openxmlformats.org/officeDocument/2006/relationships/oleObject" Target="../embeddings/oleObject200.bin"/><Relationship Id="rId14" Type="http://schemas.openxmlformats.org/officeDocument/2006/relationships/image" Target="../media/image204.wmf"/><Relationship Id="rId22" Type="http://schemas.openxmlformats.org/officeDocument/2006/relationships/image" Target="../media/image208.wmf"/><Relationship Id="rId27" Type="http://schemas.openxmlformats.org/officeDocument/2006/relationships/oleObject" Target="../embeddings/oleObject209.bin"/><Relationship Id="rId30" Type="http://schemas.openxmlformats.org/officeDocument/2006/relationships/image" Target="../media/image212.wmf"/><Relationship Id="rId35" Type="http://schemas.openxmlformats.org/officeDocument/2006/relationships/oleObject" Target="../embeddings/oleObject213.bin"/><Relationship Id="rId43" Type="http://schemas.openxmlformats.org/officeDocument/2006/relationships/oleObject" Target="../embeddings/oleObject218.bin"/><Relationship Id="rId48" Type="http://schemas.openxmlformats.org/officeDocument/2006/relationships/image" Target="../media/image219.wmf"/><Relationship Id="rId56" Type="http://schemas.openxmlformats.org/officeDocument/2006/relationships/oleObject" Target="../embeddings/oleObject228.bin"/><Relationship Id="rId8" Type="http://schemas.openxmlformats.org/officeDocument/2006/relationships/image" Target="../media/image201.wmf"/><Relationship Id="rId51" Type="http://schemas.openxmlformats.org/officeDocument/2006/relationships/oleObject" Target="../embeddings/oleObject223.bin"/><Relationship Id="rId3" Type="http://schemas.openxmlformats.org/officeDocument/2006/relationships/oleObject" Target="../embeddings/oleObject197.bin"/></Relationships>
</file>

<file path=ppt/slides/_rels/slide2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2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26.xml.rels><?xml version="1.0" encoding="UTF-8" standalone="yes"?>
<Relationships xmlns="http://schemas.openxmlformats.org/package/2006/relationships"><Relationship Id="rId13" Type="http://schemas.openxmlformats.org/officeDocument/2006/relationships/oleObject" Target="../embeddings/oleObject235.bin"/><Relationship Id="rId18" Type="http://schemas.openxmlformats.org/officeDocument/2006/relationships/image" Target="../media/image229.wmf"/><Relationship Id="rId26" Type="http://schemas.openxmlformats.org/officeDocument/2006/relationships/image" Target="../media/image233.wmf"/><Relationship Id="rId39" Type="http://schemas.openxmlformats.org/officeDocument/2006/relationships/oleObject" Target="../embeddings/oleObject248.bin"/><Relationship Id="rId21" Type="http://schemas.openxmlformats.org/officeDocument/2006/relationships/oleObject" Target="../embeddings/oleObject239.bin"/><Relationship Id="rId34" Type="http://schemas.openxmlformats.org/officeDocument/2006/relationships/image" Target="../media/image237.wmf"/><Relationship Id="rId42" Type="http://schemas.openxmlformats.org/officeDocument/2006/relationships/oleObject" Target="../embeddings/oleObject250.bin"/><Relationship Id="rId47" Type="http://schemas.microsoft.com/office/2007/relationships/hdphoto" Target="../media/hdphoto11.wdp"/><Relationship Id="rId50" Type="http://schemas.openxmlformats.org/officeDocument/2006/relationships/oleObject" Target="../embeddings/oleObject253.bin"/><Relationship Id="rId55" Type="http://schemas.openxmlformats.org/officeDocument/2006/relationships/oleObject" Target="../embeddings/oleObject257.bin"/><Relationship Id="rId63" Type="http://schemas.openxmlformats.org/officeDocument/2006/relationships/image" Target="../media/image249.png"/><Relationship Id="rId7" Type="http://schemas.openxmlformats.org/officeDocument/2006/relationships/oleObject" Target="../embeddings/oleObject232.bin"/><Relationship Id="rId2" Type="http://schemas.openxmlformats.org/officeDocument/2006/relationships/slideLayout" Target="../slideLayouts/slideLayout46.xml"/><Relationship Id="rId16" Type="http://schemas.openxmlformats.org/officeDocument/2006/relationships/image" Target="../media/image228.wmf"/><Relationship Id="rId20" Type="http://schemas.openxmlformats.org/officeDocument/2006/relationships/image" Target="../media/image230.wmf"/><Relationship Id="rId29" Type="http://schemas.openxmlformats.org/officeDocument/2006/relationships/oleObject" Target="../embeddings/oleObject243.bin"/><Relationship Id="rId41" Type="http://schemas.openxmlformats.org/officeDocument/2006/relationships/image" Target="../media/image239.wmf"/><Relationship Id="rId54" Type="http://schemas.openxmlformats.org/officeDocument/2006/relationships/oleObject" Target="../embeddings/oleObject256.bin"/><Relationship Id="rId62" Type="http://schemas.openxmlformats.org/officeDocument/2006/relationships/image" Target="../media/image246.wmf"/><Relationship Id="rId1" Type="http://schemas.openxmlformats.org/officeDocument/2006/relationships/vmlDrawing" Target="../drawings/vmlDrawing12.vml"/><Relationship Id="rId6" Type="http://schemas.openxmlformats.org/officeDocument/2006/relationships/image" Target="../media/image223.wmf"/><Relationship Id="rId11" Type="http://schemas.openxmlformats.org/officeDocument/2006/relationships/oleObject" Target="../embeddings/oleObject234.bin"/><Relationship Id="rId24" Type="http://schemas.openxmlformats.org/officeDocument/2006/relationships/image" Target="../media/image232.wmf"/><Relationship Id="rId32" Type="http://schemas.openxmlformats.org/officeDocument/2006/relationships/image" Target="../media/image236.wmf"/><Relationship Id="rId37" Type="http://schemas.openxmlformats.org/officeDocument/2006/relationships/oleObject" Target="../embeddings/oleObject247.bin"/><Relationship Id="rId40" Type="http://schemas.openxmlformats.org/officeDocument/2006/relationships/oleObject" Target="../embeddings/oleObject249.bin"/><Relationship Id="rId45" Type="http://schemas.openxmlformats.org/officeDocument/2006/relationships/image" Target="../media/image241.wmf"/><Relationship Id="rId53" Type="http://schemas.openxmlformats.org/officeDocument/2006/relationships/oleObject" Target="../embeddings/oleObject255.bin"/><Relationship Id="rId58" Type="http://schemas.openxmlformats.org/officeDocument/2006/relationships/image" Target="../media/image245.wmf"/><Relationship Id="rId5" Type="http://schemas.openxmlformats.org/officeDocument/2006/relationships/oleObject" Target="../embeddings/oleObject231.bin"/><Relationship Id="rId15" Type="http://schemas.openxmlformats.org/officeDocument/2006/relationships/oleObject" Target="../embeddings/oleObject236.bin"/><Relationship Id="rId23" Type="http://schemas.openxmlformats.org/officeDocument/2006/relationships/oleObject" Target="../embeddings/oleObject240.bin"/><Relationship Id="rId28" Type="http://schemas.openxmlformats.org/officeDocument/2006/relationships/image" Target="../media/image234.wmf"/><Relationship Id="rId36" Type="http://schemas.openxmlformats.org/officeDocument/2006/relationships/oleObject" Target="../embeddings/oleObject246.bin"/><Relationship Id="rId49" Type="http://schemas.openxmlformats.org/officeDocument/2006/relationships/image" Target="../media/image242.wmf"/><Relationship Id="rId57" Type="http://schemas.openxmlformats.org/officeDocument/2006/relationships/oleObject" Target="../embeddings/oleObject258.bin"/><Relationship Id="rId61" Type="http://schemas.openxmlformats.org/officeDocument/2006/relationships/oleObject" Target="../embeddings/oleObject259.bin"/><Relationship Id="rId10" Type="http://schemas.openxmlformats.org/officeDocument/2006/relationships/image" Target="../media/image225.wmf"/><Relationship Id="rId19" Type="http://schemas.openxmlformats.org/officeDocument/2006/relationships/oleObject" Target="../embeddings/oleObject238.bin"/><Relationship Id="rId31" Type="http://schemas.openxmlformats.org/officeDocument/2006/relationships/oleObject" Target="../embeddings/oleObject244.bin"/><Relationship Id="rId44" Type="http://schemas.openxmlformats.org/officeDocument/2006/relationships/oleObject" Target="../embeddings/oleObject251.bin"/><Relationship Id="rId52" Type="http://schemas.openxmlformats.org/officeDocument/2006/relationships/image" Target="../media/image243.wmf"/><Relationship Id="rId60" Type="http://schemas.microsoft.com/office/2007/relationships/hdphoto" Target="../media/hdphoto12.wdp"/><Relationship Id="rId65" Type="http://schemas.openxmlformats.org/officeDocument/2006/relationships/image" Target="../media/image250.png"/><Relationship Id="rId4" Type="http://schemas.openxmlformats.org/officeDocument/2006/relationships/image" Target="../media/image222.wmf"/><Relationship Id="rId9" Type="http://schemas.openxmlformats.org/officeDocument/2006/relationships/oleObject" Target="../embeddings/oleObject233.bin"/><Relationship Id="rId14" Type="http://schemas.openxmlformats.org/officeDocument/2006/relationships/image" Target="../media/image227.wmf"/><Relationship Id="rId22" Type="http://schemas.openxmlformats.org/officeDocument/2006/relationships/image" Target="../media/image231.wmf"/><Relationship Id="rId27" Type="http://schemas.openxmlformats.org/officeDocument/2006/relationships/oleObject" Target="../embeddings/oleObject242.bin"/><Relationship Id="rId30" Type="http://schemas.openxmlformats.org/officeDocument/2006/relationships/image" Target="../media/image235.wmf"/><Relationship Id="rId35" Type="http://schemas.openxmlformats.org/officeDocument/2006/relationships/image" Target="NULL"/><Relationship Id="rId43" Type="http://schemas.openxmlformats.org/officeDocument/2006/relationships/image" Target="../media/image240.wmf"/><Relationship Id="rId48" Type="http://schemas.openxmlformats.org/officeDocument/2006/relationships/oleObject" Target="../embeddings/oleObject252.bin"/><Relationship Id="rId56" Type="http://schemas.openxmlformats.org/officeDocument/2006/relationships/image" Target="../media/image244.wmf"/><Relationship Id="rId64" Type="http://schemas.microsoft.com/office/2007/relationships/hdphoto" Target="../media/hdphoto13.wdp"/><Relationship Id="rId8" Type="http://schemas.openxmlformats.org/officeDocument/2006/relationships/image" Target="../media/image224.wmf"/><Relationship Id="rId51" Type="http://schemas.openxmlformats.org/officeDocument/2006/relationships/oleObject" Target="../embeddings/oleObject254.bin"/><Relationship Id="rId3" Type="http://schemas.openxmlformats.org/officeDocument/2006/relationships/oleObject" Target="../embeddings/oleObject230.bin"/><Relationship Id="rId12" Type="http://schemas.openxmlformats.org/officeDocument/2006/relationships/image" Target="../media/image226.wmf"/><Relationship Id="rId17" Type="http://schemas.openxmlformats.org/officeDocument/2006/relationships/oleObject" Target="../embeddings/oleObject237.bin"/><Relationship Id="rId25" Type="http://schemas.openxmlformats.org/officeDocument/2006/relationships/oleObject" Target="../embeddings/oleObject241.bin"/><Relationship Id="rId33" Type="http://schemas.openxmlformats.org/officeDocument/2006/relationships/oleObject" Target="../embeddings/oleObject245.bin"/><Relationship Id="rId38" Type="http://schemas.openxmlformats.org/officeDocument/2006/relationships/image" Target="../media/image238.wmf"/><Relationship Id="rId46" Type="http://schemas.openxmlformats.org/officeDocument/2006/relationships/image" Target="../media/image247.png"/><Relationship Id="rId59" Type="http://schemas.openxmlformats.org/officeDocument/2006/relationships/image" Target="../media/image248.png"/></Relationships>
</file>

<file path=ppt/slides/_rels/slide27.xml.rels><?xml version="1.0" encoding="UTF-8" standalone="yes"?>
<Relationships xmlns="http://schemas.openxmlformats.org/package/2006/relationships"><Relationship Id="rId8" Type="http://schemas.openxmlformats.org/officeDocument/2006/relationships/oleObject" Target="../embeddings/oleObject262.bin"/><Relationship Id="rId13" Type="http://schemas.openxmlformats.org/officeDocument/2006/relationships/image" Target="../media/image255.wmf"/><Relationship Id="rId18" Type="http://schemas.openxmlformats.org/officeDocument/2006/relationships/oleObject" Target="../embeddings/oleObject267.bin"/><Relationship Id="rId26" Type="http://schemas.openxmlformats.org/officeDocument/2006/relationships/oleObject" Target="../embeddings/oleObject272.bin"/><Relationship Id="rId39" Type="http://schemas.openxmlformats.org/officeDocument/2006/relationships/image" Target="../media/image250.png"/><Relationship Id="rId3" Type="http://schemas.openxmlformats.org/officeDocument/2006/relationships/image" Target="../media/image265.png"/><Relationship Id="rId21" Type="http://schemas.openxmlformats.org/officeDocument/2006/relationships/image" Target="../media/image259.wmf"/><Relationship Id="rId34" Type="http://schemas.openxmlformats.org/officeDocument/2006/relationships/oleObject" Target="../embeddings/oleObject277.bin"/><Relationship Id="rId7" Type="http://schemas.openxmlformats.org/officeDocument/2006/relationships/image" Target="../media/image252.wmf"/><Relationship Id="rId12" Type="http://schemas.openxmlformats.org/officeDocument/2006/relationships/oleObject" Target="../embeddings/oleObject264.bin"/><Relationship Id="rId17" Type="http://schemas.openxmlformats.org/officeDocument/2006/relationships/image" Target="../media/image257.wmf"/><Relationship Id="rId25" Type="http://schemas.openxmlformats.org/officeDocument/2006/relationships/oleObject" Target="../embeddings/oleObject271.bin"/><Relationship Id="rId33" Type="http://schemas.openxmlformats.org/officeDocument/2006/relationships/image" Target="../media/image263.wmf"/><Relationship Id="rId38" Type="http://schemas.openxmlformats.org/officeDocument/2006/relationships/slide" Target="slide99.xml"/><Relationship Id="rId2" Type="http://schemas.openxmlformats.org/officeDocument/2006/relationships/slideLayout" Target="../slideLayouts/slideLayout46.xml"/><Relationship Id="rId16" Type="http://schemas.openxmlformats.org/officeDocument/2006/relationships/oleObject" Target="../embeddings/oleObject266.bin"/><Relationship Id="rId20" Type="http://schemas.openxmlformats.org/officeDocument/2006/relationships/oleObject" Target="../embeddings/oleObject268.bin"/><Relationship Id="rId29" Type="http://schemas.openxmlformats.org/officeDocument/2006/relationships/oleObject" Target="../embeddings/oleObject274.bin"/><Relationship Id="rId1" Type="http://schemas.openxmlformats.org/officeDocument/2006/relationships/vmlDrawing" Target="../drawings/vmlDrawing13.vml"/><Relationship Id="rId6" Type="http://schemas.openxmlformats.org/officeDocument/2006/relationships/oleObject" Target="../embeddings/oleObject261.bin"/><Relationship Id="rId11" Type="http://schemas.openxmlformats.org/officeDocument/2006/relationships/image" Target="../media/image254.wmf"/><Relationship Id="rId24" Type="http://schemas.openxmlformats.org/officeDocument/2006/relationships/oleObject" Target="../embeddings/oleObject270.bin"/><Relationship Id="rId32" Type="http://schemas.openxmlformats.org/officeDocument/2006/relationships/oleObject" Target="../embeddings/oleObject276.bin"/><Relationship Id="rId37" Type="http://schemas.openxmlformats.org/officeDocument/2006/relationships/image" Target="../media/image264.wmf"/><Relationship Id="rId5" Type="http://schemas.openxmlformats.org/officeDocument/2006/relationships/image" Target="../media/image251.wmf"/><Relationship Id="rId15" Type="http://schemas.openxmlformats.org/officeDocument/2006/relationships/image" Target="../media/image256.wmf"/><Relationship Id="rId23" Type="http://schemas.openxmlformats.org/officeDocument/2006/relationships/image" Target="../media/image260.wmf"/><Relationship Id="rId28" Type="http://schemas.openxmlformats.org/officeDocument/2006/relationships/oleObject" Target="../embeddings/oleObject273.bin"/><Relationship Id="rId36" Type="http://schemas.openxmlformats.org/officeDocument/2006/relationships/oleObject" Target="../embeddings/oleObject278.bin"/><Relationship Id="rId10" Type="http://schemas.openxmlformats.org/officeDocument/2006/relationships/oleObject" Target="../embeddings/oleObject263.bin"/><Relationship Id="rId19" Type="http://schemas.openxmlformats.org/officeDocument/2006/relationships/image" Target="../media/image258.wmf"/><Relationship Id="rId31" Type="http://schemas.openxmlformats.org/officeDocument/2006/relationships/oleObject" Target="../embeddings/oleObject275.bin"/><Relationship Id="rId4" Type="http://schemas.openxmlformats.org/officeDocument/2006/relationships/oleObject" Target="../embeddings/oleObject260.bin"/><Relationship Id="rId9" Type="http://schemas.openxmlformats.org/officeDocument/2006/relationships/image" Target="../media/image253.wmf"/><Relationship Id="rId14" Type="http://schemas.openxmlformats.org/officeDocument/2006/relationships/oleObject" Target="../embeddings/oleObject265.bin"/><Relationship Id="rId22" Type="http://schemas.openxmlformats.org/officeDocument/2006/relationships/oleObject" Target="../embeddings/oleObject269.bin"/><Relationship Id="rId27" Type="http://schemas.openxmlformats.org/officeDocument/2006/relationships/image" Target="../media/image261.wmf"/><Relationship Id="rId30" Type="http://schemas.openxmlformats.org/officeDocument/2006/relationships/image" Target="../media/image262.wmf"/><Relationship Id="rId35" Type="http://schemas.openxmlformats.org/officeDocument/2006/relationships/image" Target="../media/image178.wmf"/></Relationships>
</file>

<file path=ppt/slides/_rels/slide28.xml.rels><?xml version="1.0" encoding="UTF-8" standalone="yes"?>
<Relationships xmlns="http://schemas.openxmlformats.org/package/2006/relationships"><Relationship Id="rId8" Type="http://schemas.openxmlformats.org/officeDocument/2006/relationships/image" Target="../media/image267.wmf"/><Relationship Id="rId13" Type="http://schemas.openxmlformats.org/officeDocument/2006/relationships/oleObject" Target="../embeddings/oleObject283.bin"/><Relationship Id="rId18" Type="http://schemas.microsoft.com/office/2007/relationships/hdphoto" Target="../media/hdphoto15.wdp"/><Relationship Id="rId26" Type="http://schemas.microsoft.com/office/2007/relationships/hdphoto" Target="../media/hdphoto17.wdp"/><Relationship Id="rId3" Type="http://schemas.openxmlformats.org/officeDocument/2006/relationships/image" Target="../media/image270.png"/><Relationship Id="rId21" Type="http://schemas.openxmlformats.org/officeDocument/2006/relationships/slide" Target="slide99.xml"/><Relationship Id="rId7" Type="http://schemas.openxmlformats.org/officeDocument/2006/relationships/oleObject" Target="../embeddings/oleObject280.bin"/><Relationship Id="rId12" Type="http://schemas.openxmlformats.org/officeDocument/2006/relationships/image" Target="../media/image237.wmf"/><Relationship Id="rId17" Type="http://schemas.openxmlformats.org/officeDocument/2006/relationships/image" Target="../media/image271.png"/><Relationship Id="rId25" Type="http://schemas.openxmlformats.org/officeDocument/2006/relationships/image" Target="../media/image273.png"/><Relationship Id="rId2" Type="http://schemas.openxmlformats.org/officeDocument/2006/relationships/slideLayout" Target="../slideLayouts/slideLayout46.xml"/><Relationship Id="rId16" Type="http://schemas.openxmlformats.org/officeDocument/2006/relationships/image" Target="../media/image268.wmf"/><Relationship Id="rId20" Type="http://schemas.openxmlformats.org/officeDocument/2006/relationships/image" Target="../media/image269.wmf"/><Relationship Id="rId29" Type="http://schemas.openxmlformats.org/officeDocument/2006/relationships/image" Target="../media/image275.png"/><Relationship Id="rId1" Type="http://schemas.openxmlformats.org/officeDocument/2006/relationships/vmlDrawing" Target="../drawings/vmlDrawing14.vml"/><Relationship Id="rId6" Type="http://schemas.openxmlformats.org/officeDocument/2006/relationships/image" Target="../media/image266.wmf"/><Relationship Id="rId11" Type="http://schemas.openxmlformats.org/officeDocument/2006/relationships/oleObject" Target="../embeddings/oleObject282.bin"/><Relationship Id="rId24" Type="http://schemas.microsoft.com/office/2007/relationships/hdphoto" Target="../media/hdphoto16.wdp"/><Relationship Id="rId5" Type="http://schemas.openxmlformats.org/officeDocument/2006/relationships/oleObject" Target="../embeddings/oleObject279.bin"/><Relationship Id="rId15" Type="http://schemas.openxmlformats.org/officeDocument/2006/relationships/oleObject" Target="../embeddings/oleObject284.bin"/><Relationship Id="rId23" Type="http://schemas.openxmlformats.org/officeDocument/2006/relationships/image" Target="../media/image272.png"/><Relationship Id="rId28" Type="http://schemas.microsoft.com/office/2007/relationships/hdphoto" Target="../media/hdphoto18.wdp"/><Relationship Id="rId10" Type="http://schemas.openxmlformats.org/officeDocument/2006/relationships/image" Target="../media/image253.wmf"/><Relationship Id="rId19" Type="http://schemas.openxmlformats.org/officeDocument/2006/relationships/oleObject" Target="../embeddings/oleObject285.bin"/><Relationship Id="rId4" Type="http://schemas.microsoft.com/office/2007/relationships/hdphoto" Target="../media/hdphoto14.wdp"/><Relationship Id="rId9" Type="http://schemas.openxmlformats.org/officeDocument/2006/relationships/oleObject" Target="../embeddings/oleObject281.bin"/><Relationship Id="rId14" Type="http://schemas.openxmlformats.org/officeDocument/2006/relationships/image" Target="../media/image228.wmf"/><Relationship Id="rId22" Type="http://schemas.openxmlformats.org/officeDocument/2006/relationships/image" Target="../media/image250.png"/><Relationship Id="rId27" Type="http://schemas.openxmlformats.org/officeDocument/2006/relationships/image" Target="../media/image274.png"/><Relationship Id="rId30" Type="http://schemas.microsoft.com/office/2007/relationships/hdphoto" Target="../media/hdphoto19.wdp"/></Relationships>
</file>

<file path=ppt/slides/_rels/slide2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8.emf"/><Relationship Id="rId1" Type="http://schemas.openxmlformats.org/officeDocument/2006/relationships/slideLayout" Target="../slideLayouts/slideLayout35.xml"/><Relationship Id="rId5" Type="http://schemas.openxmlformats.org/officeDocument/2006/relationships/image" Target="../media/image10.emf"/><Relationship Id="rId4" Type="http://schemas.openxmlformats.org/officeDocument/2006/relationships/image" Target="../media/image9.emf"/></Relationships>
</file>

<file path=ppt/slides/_rels/slide30.xml.rels><?xml version="1.0" encoding="UTF-8" standalone="yes"?>
<Relationships xmlns="http://schemas.openxmlformats.org/package/2006/relationships"><Relationship Id="rId13" Type="http://schemas.openxmlformats.org/officeDocument/2006/relationships/image" Target="../media/image279.wmf"/><Relationship Id="rId18" Type="http://schemas.openxmlformats.org/officeDocument/2006/relationships/oleObject" Target="../embeddings/oleObject293.bin"/><Relationship Id="rId26" Type="http://schemas.openxmlformats.org/officeDocument/2006/relationships/oleObject" Target="../embeddings/oleObject296.bin"/><Relationship Id="rId39" Type="http://schemas.openxmlformats.org/officeDocument/2006/relationships/oleObject" Target="../embeddings/oleObject305.bin"/><Relationship Id="rId21" Type="http://schemas.openxmlformats.org/officeDocument/2006/relationships/oleObject" Target="../embeddings/oleObject294.bin"/><Relationship Id="rId34" Type="http://schemas.openxmlformats.org/officeDocument/2006/relationships/oleObject" Target="../embeddings/oleObject301.bin"/><Relationship Id="rId42" Type="http://schemas.openxmlformats.org/officeDocument/2006/relationships/oleObject" Target="../embeddings/oleObject308.bin"/><Relationship Id="rId47" Type="http://schemas.openxmlformats.org/officeDocument/2006/relationships/image" Target="../media/image286.wmf"/><Relationship Id="rId50" Type="http://schemas.openxmlformats.org/officeDocument/2006/relationships/image" Target="../media/image296.png"/><Relationship Id="rId55" Type="http://schemas.openxmlformats.org/officeDocument/2006/relationships/oleObject" Target="../embeddings/oleObject316.bin"/><Relationship Id="rId63" Type="http://schemas.openxmlformats.org/officeDocument/2006/relationships/oleObject" Target="../embeddings/oleObject321.bin"/><Relationship Id="rId68" Type="http://schemas.openxmlformats.org/officeDocument/2006/relationships/image" Target="../media/image189.png"/><Relationship Id="rId7" Type="http://schemas.openxmlformats.org/officeDocument/2006/relationships/image" Target="../media/image85.wmf"/><Relationship Id="rId2" Type="http://schemas.openxmlformats.org/officeDocument/2006/relationships/slideLayout" Target="../slideLayouts/slideLayout46.xml"/><Relationship Id="rId16" Type="http://schemas.openxmlformats.org/officeDocument/2006/relationships/oleObject" Target="../embeddings/oleObject292.bin"/><Relationship Id="rId29" Type="http://schemas.openxmlformats.org/officeDocument/2006/relationships/image" Target="../media/image283.wmf"/><Relationship Id="rId1" Type="http://schemas.openxmlformats.org/officeDocument/2006/relationships/vmlDrawing" Target="../drawings/vmlDrawing15.vml"/><Relationship Id="rId6" Type="http://schemas.openxmlformats.org/officeDocument/2006/relationships/oleObject" Target="../embeddings/oleObject287.bin"/><Relationship Id="rId11" Type="http://schemas.openxmlformats.org/officeDocument/2006/relationships/image" Target="../media/image278.wmf"/><Relationship Id="rId24" Type="http://schemas.openxmlformats.org/officeDocument/2006/relationships/image" Target="../media/image82.wmf"/><Relationship Id="rId32" Type="http://schemas.openxmlformats.org/officeDocument/2006/relationships/oleObject" Target="../embeddings/oleObject300.bin"/><Relationship Id="rId37" Type="http://schemas.openxmlformats.org/officeDocument/2006/relationships/oleObject" Target="../embeddings/oleObject303.bin"/><Relationship Id="rId40" Type="http://schemas.openxmlformats.org/officeDocument/2006/relationships/oleObject" Target="../embeddings/oleObject306.bin"/><Relationship Id="rId45" Type="http://schemas.openxmlformats.org/officeDocument/2006/relationships/image" Target="../media/image285.wmf"/><Relationship Id="rId53" Type="http://schemas.openxmlformats.org/officeDocument/2006/relationships/oleObject" Target="../embeddings/oleObject314.bin"/><Relationship Id="rId58" Type="http://schemas.openxmlformats.org/officeDocument/2006/relationships/image" Target="../media/image288.wmf"/><Relationship Id="rId66" Type="http://schemas.openxmlformats.org/officeDocument/2006/relationships/image" Target="../media/image292.wmf"/><Relationship Id="rId5" Type="http://schemas.openxmlformats.org/officeDocument/2006/relationships/image" Target="../media/image276.wmf"/><Relationship Id="rId15" Type="http://schemas.openxmlformats.org/officeDocument/2006/relationships/image" Target="../media/image280.wmf"/><Relationship Id="rId23" Type="http://schemas.openxmlformats.org/officeDocument/2006/relationships/oleObject" Target="../embeddings/oleObject295.bin"/><Relationship Id="rId28" Type="http://schemas.openxmlformats.org/officeDocument/2006/relationships/oleObject" Target="../embeddings/oleObject298.bin"/><Relationship Id="rId36" Type="http://schemas.openxmlformats.org/officeDocument/2006/relationships/oleObject" Target="../embeddings/oleObject302.bin"/><Relationship Id="rId49" Type="http://schemas.openxmlformats.org/officeDocument/2006/relationships/image" Target="../media/image287.wmf"/><Relationship Id="rId57" Type="http://schemas.openxmlformats.org/officeDocument/2006/relationships/oleObject" Target="../embeddings/oleObject318.bin"/><Relationship Id="rId61" Type="http://schemas.openxmlformats.org/officeDocument/2006/relationships/oleObject" Target="../embeddings/oleObject320.bin"/><Relationship Id="rId10" Type="http://schemas.openxmlformats.org/officeDocument/2006/relationships/oleObject" Target="../embeddings/oleObject289.bin"/><Relationship Id="rId19" Type="http://schemas.openxmlformats.org/officeDocument/2006/relationships/image" Target="../media/image282.wmf"/><Relationship Id="rId31" Type="http://schemas.openxmlformats.org/officeDocument/2006/relationships/image" Target="../media/image284.wmf"/><Relationship Id="rId44" Type="http://schemas.openxmlformats.org/officeDocument/2006/relationships/oleObject" Target="../embeddings/oleObject309.bin"/><Relationship Id="rId52" Type="http://schemas.openxmlformats.org/officeDocument/2006/relationships/oleObject" Target="../embeddings/oleObject313.bin"/><Relationship Id="rId60" Type="http://schemas.openxmlformats.org/officeDocument/2006/relationships/image" Target="../media/image289.wmf"/><Relationship Id="rId65" Type="http://schemas.openxmlformats.org/officeDocument/2006/relationships/oleObject" Target="../embeddings/oleObject322.bin"/><Relationship Id="rId4" Type="http://schemas.openxmlformats.org/officeDocument/2006/relationships/oleObject" Target="../embeddings/oleObject286.bin"/><Relationship Id="rId9" Type="http://schemas.openxmlformats.org/officeDocument/2006/relationships/image" Target="../media/image277.wmf"/><Relationship Id="rId14" Type="http://schemas.openxmlformats.org/officeDocument/2006/relationships/oleObject" Target="../embeddings/oleObject291.bin"/><Relationship Id="rId22" Type="http://schemas.openxmlformats.org/officeDocument/2006/relationships/image" Target="../media/image81.wmf"/><Relationship Id="rId27" Type="http://schemas.openxmlformats.org/officeDocument/2006/relationships/oleObject" Target="../embeddings/oleObject297.bin"/><Relationship Id="rId30" Type="http://schemas.openxmlformats.org/officeDocument/2006/relationships/oleObject" Target="../embeddings/oleObject299.bin"/><Relationship Id="rId35" Type="http://schemas.openxmlformats.org/officeDocument/2006/relationships/image" Target="../media/image123.wmf"/><Relationship Id="rId43" Type="http://schemas.openxmlformats.org/officeDocument/2006/relationships/image" Target="../media/image158.wmf"/><Relationship Id="rId48" Type="http://schemas.openxmlformats.org/officeDocument/2006/relationships/oleObject" Target="../embeddings/oleObject311.bin"/><Relationship Id="rId56" Type="http://schemas.openxmlformats.org/officeDocument/2006/relationships/oleObject" Target="../embeddings/oleObject317.bin"/><Relationship Id="rId64" Type="http://schemas.openxmlformats.org/officeDocument/2006/relationships/image" Target="../media/image291.wmf"/><Relationship Id="rId8" Type="http://schemas.openxmlformats.org/officeDocument/2006/relationships/oleObject" Target="../embeddings/oleObject288.bin"/><Relationship Id="rId51" Type="http://schemas.openxmlformats.org/officeDocument/2006/relationships/oleObject" Target="../embeddings/oleObject312.bin"/><Relationship Id="rId3" Type="http://schemas.openxmlformats.org/officeDocument/2006/relationships/image" Target="../media/image293.png"/><Relationship Id="rId12" Type="http://schemas.openxmlformats.org/officeDocument/2006/relationships/oleObject" Target="../embeddings/oleObject290.bin"/><Relationship Id="rId17" Type="http://schemas.openxmlformats.org/officeDocument/2006/relationships/image" Target="../media/image281.wmf"/><Relationship Id="rId25" Type="http://schemas.openxmlformats.org/officeDocument/2006/relationships/image" Target="../media/image295.png"/><Relationship Id="rId33" Type="http://schemas.openxmlformats.org/officeDocument/2006/relationships/image" Target="../media/image122.wmf"/><Relationship Id="rId38" Type="http://schemas.openxmlformats.org/officeDocument/2006/relationships/oleObject" Target="../embeddings/oleObject304.bin"/><Relationship Id="rId46" Type="http://schemas.openxmlformats.org/officeDocument/2006/relationships/oleObject" Target="../embeddings/oleObject310.bin"/><Relationship Id="rId59" Type="http://schemas.openxmlformats.org/officeDocument/2006/relationships/oleObject" Target="../embeddings/oleObject319.bin"/><Relationship Id="rId67" Type="http://schemas.openxmlformats.org/officeDocument/2006/relationships/slide" Target="slide99.xml"/><Relationship Id="rId20" Type="http://schemas.openxmlformats.org/officeDocument/2006/relationships/image" Target="../media/image294.png"/><Relationship Id="rId41" Type="http://schemas.openxmlformats.org/officeDocument/2006/relationships/oleObject" Target="../embeddings/oleObject307.bin"/><Relationship Id="rId54" Type="http://schemas.openxmlformats.org/officeDocument/2006/relationships/oleObject" Target="../embeddings/oleObject315.bin"/><Relationship Id="rId62" Type="http://schemas.openxmlformats.org/officeDocument/2006/relationships/image" Target="../media/image290.wmf"/></Relationships>
</file>

<file path=ppt/slides/_rels/slide31.xml.rels><?xml version="1.0" encoding="UTF-8" standalone="yes"?>
<Relationships xmlns="http://schemas.openxmlformats.org/package/2006/relationships"><Relationship Id="rId13" Type="http://schemas.openxmlformats.org/officeDocument/2006/relationships/oleObject" Target="../embeddings/oleObject328.bin"/><Relationship Id="rId18" Type="http://schemas.openxmlformats.org/officeDocument/2006/relationships/oleObject" Target="../embeddings/oleObject330.bin"/><Relationship Id="rId26" Type="http://schemas.openxmlformats.org/officeDocument/2006/relationships/oleObject" Target="../embeddings/oleObject334.bin"/><Relationship Id="rId39" Type="http://schemas.openxmlformats.org/officeDocument/2006/relationships/image" Target="../media/image143.wmf"/><Relationship Id="rId3" Type="http://schemas.openxmlformats.org/officeDocument/2006/relationships/oleObject" Target="../embeddings/oleObject323.bin"/><Relationship Id="rId21" Type="http://schemas.openxmlformats.org/officeDocument/2006/relationships/image" Target="../media/image129.wmf"/><Relationship Id="rId34" Type="http://schemas.openxmlformats.org/officeDocument/2006/relationships/oleObject" Target="../embeddings/oleObject338.bin"/><Relationship Id="rId42" Type="http://schemas.openxmlformats.org/officeDocument/2006/relationships/oleObject" Target="../embeddings/oleObject341.bin"/><Relationship Id="rId47" Type="http://schemas.openxmlformats.org/officeDocument/2006/relationships/image" Target="../media/image305.wmf"/><Relationship Id="rId50" Type="http://schemas.openxmlformats.org/officeDocument/2006/relationships/slide" Target="slide99.xml"/><Relationship Id="rId7" Type="http://schemas.openxmlformats.org/officeDocument/2006/relationships/oleObject" Target="../embeddings/oleObject325.bin"/><Relationship Id="rId12" Type="http://schemas.openxmlformats.org/officeDocument/2006/relationships/image" Target="../media/image301.wmf"/><Relationship Id="rId17" Type="http://schemas.openxmlformats.org/officeDocument/2006/relationships/image" Target="../media/image307.png"/><Relationship Id="rId25" Type="http://schemas.openxmlformats.org/officeDocument/2006/relationships/image" Target="../media/image136.wmf"/><Relationship Id="rId33" Type="http://schemas.openxmlformats.org/officeDocument/2006/relationships/image" Target="../media/image140.wmf"/><Relationship Id="rId38" Type="http://schemas.openxmlformats.org/officeDocument/2006/relationships/oleObject" Target="../embeddings/oleObject340.bin"/><Relationship Id="rId46" Type="http://schemas.openxmlformats.org/officeDocument/2006/relationships/oleObject" Target="../embeddings/oleObject343.bin"/><Relationship Id="rId2" Type="http://schemas.openxmlformats.org/officeDocument/2006/relationships/slideLayout" Target="../slideLayouts/slideLayout46.xml"/><Relationship Id="rId16" Type="http://schemas.openxmlformats.org/officeDocument/2006/relationships/image" Target="../media/image77.wmf"/><Relationship Id="rId20" Type="http://schemas.openxmlformats.org/officeDocument/2006/relationships/oleObject" Target="../embeddings/oleObject331.bin"/><Relationship Id="rId29" Type="http://schemas.openxmlformats.org/officeDocument/2006/relationships/image" Target="../media/image138.wmf"/><Relationship Id="rId41" Type="http://schemas.microsoft.com/office/2007/relationships/hdphoto" Target="../media/hdphoto20.wdp"/><Relationship Id="rId1" Type="http://schemas.openxmlformats.org/officeDocument/2006/relationships/vmlDrawing" Target="../drawings/vmlDrawing16.vml"/><Relationship Id="rId6" Type="http://schemas.openxmlformats.org/officeDocument/2006/relationships/image" Target="../media/image299.wmf"/><Relationship Id="rId11" Type="http://schemas.openxmlformats.org/officeDocument/2006/relationships/oleObject" Target="../embeddings/oleObject327.bin"/><Relationship Id="rId24" Type="http://schemas.openxmlformats.org/officeDocument/2006/relationships/oleObject" Target="../embeddings/oleObject333.bin"/><Relationship Id="rId32" Type="http://schemas.openxmlformats.org/officeDocument/2006/relationships/oleObject" Target="../embeddings/oleObject337.bin"/><Relationship Id="rId37" Type="http://schemas.openxmlformats.org/officeDocument/2006/relationships/image" Target="../media/image142.wmf"/><Relationship Id="rId40" Type="http://schemas.openxmlformats.org/officeDocument/2006/relationships/image" Target="../media/image308.png"/><Relationship Id="rId45" Type="http://schemas.openxmlformats.org/officeDocument/2006/relationships/image" Target="../media/image304.wmf"/><Relationship Id="rId5" Type="http://schemas.openxmlformats.org/officeDocument/2006/relationships/oleObject" Target="../embeddings/oleObject324.bin"/><Relationship Id="rId15" Type="http://schemas.openxmlformats.org/officeDocument/2006/relationships/oleObject" Target="../embeddings/oleObject329.bin"/><Relationship Id="rId23" Type="http://schemas.openxmlformats.org/officeDocument/2006/relationships/image" Target="../media/image33.wmf"/><Relationship Id="rId28" Type="http://schemas.openxmlformats.org/officeDocument/2006/relationships/oleObject" Target="../embeddings/oleObject335.bin"/><Relationship Id="rId36" Type="http://schemas.openxmlformats.org/officeDocument/2006/relationships/oleObject" Target="../embeddings/oleObject339.bin"/><Relationship Id="rId49" Type="http://schemas.openxmlformats.org/officeDocument/2006/relationships/image" Target="../media/image306.wmf"/><Relationship Id="rId10" Type="http://schemas.openxmlformats.org/officeDocument/2006/relationships/image" Target="../media/image300.wmf"/><Relationship Id="rId19" Type="http://schemas.openxmlformats.org/officeDocument/2006/relationships/image" Target="../media/image130.wmf"/><Relationship Id="rId31" Type="http://schemas.openxmlformats.org/officeDocument/2006/relationships/image" Target="../media/image139.wmf"/><Relationship Id="rId44" Type="http://schemas.openxmlformats.org/officeDocument/2006/relationships/oleObject" Target="../embeddings/oleObject342.bin"/><Relationship Id="rId4" Type="http://schemas.openxmlformats.org/officeDocument/2006/relationships/image" Target="../media/image298.wmf"/><Relationship Id="rId9" Type="http://schemas.openxmlformats.org/officeDocument/2006/relationships/oleObject" Target="../embeddings/oleObject326.bin"/><Relationship Id="rId14" Type="http://schemas.openxmlformats.org/officeDocument/2006/relationships/image" Target="../media/image302.wmf"/><Relationship Id="rId22" Type="http://schemas.openxmlformats.org/officeDocument/2006/relationships/oleObject" Target="../embeddings/oleObject332.bin"/><Relationship Id="rId27" Type="http://schemas.openxmlformats.org/officeDocument/2006/relationships/image" Target="../media/image137.wmf"/><Relationship Id="rId30" Type="http://schemas.openxmlformats.org/officeDocument/2006/relationships/oleObject" Target="../embeddings/oleObject336.bin"/><Relationship Id="rId35" Type="http://schemas.openxmlformats.org/officeDocument/2006/relationships/image" Target="../media/image141.wmf"/><Relationship Id="rId43" Type="http://schemas.openxmlformats.org/officeDocument/2006/relationships/image" Target="../media/image303.wmf"/><Relationship Id="rId48" Type="http://schemas.openxmlformats.org/officeDocument/2006/relationships/oleObject" Target="../embeddings/oleObject344.bin"/><Relationship Id="rId8" Type="http://schemas.openxmlformats.org/officeDocument/2006/relationships/image" Target="../media/image85.wmf"/><Relationship Id="rId51" Type="http://schemas.openxmlformats.org/officeDocument/2006/relationships/image" Target="../media/image31.png"/></Relationships>
</file>

<file path=ppt/slides/_rels/slide32.xml.rels><?xml version="1.0" encoding="UTF-8" standalone="yes"?>
<Relationships xmlns="http://schemas.openxmlformats.org/package/2006/relationships"><Relationship Id="rId13" Type="http://schemas.openxmlformats.org/officeDocument/2006/relationships/image" Target="../media/image313.wmf"/><Relationship Id="rId18" Type="http://schemas.openxmlformats.org/officeDocument/2006/relationships/oleObject" Target="../embeddings/oleObject352.bin"/><Relationship Id="rId26" Type="http://schemas.openxmlformats.org/officeDocument/2006/relationships/oleObject" Target="../embeddings/oleObject356.bin"/><Relationship Id="rId39" Type="http://schemas.openxmlformats.org/officeDocument/2006/relationships/oleObject" Target="../embeddings/oleObject363.bin"/><Relationship Id="rId21" Type="http://schemas.openxmlformats.org/officeDocument/2006/relationships/image" Target="../media/image317.wmf"/><Relationship Id="rId34" Type="http://schemas.openxmlformats.org/officeDocument/2006/relationships/oleObject" Target="../embeddings/oleObject360.bin"/><Relationship Id="rId42" Type="http://schemas.openxmlformats.org/officeDocument/2006/relationships/image" Target="../media/image327.wmf"/><Relationship Id="rId47" Type="http://schemas.openxmlformats.org/officeDocument/2006/relationships/oleObject" Target="../embeddings/oleObject367.bin"/><Relationship Id="rId50" Type="http://schemas.openxmlformats.org/officeDocument/2006/relationships/image" Target="../media/image331.wmf"/><Relationship Id="rId55" Type="http://schemas.openxmlformats.org/officeDocument/2006/relationships/oleObject" Target="../embeddings/oleObject371.bin"/><Relationship Id="rId63" Type="http://schemas.openxmlformats.org/officeDocument/2006/relationships/image" Target="../media/image337.wmf"/><Relationship Id="rId68" Type="http://schemas.openxmlformats.org/officeDocument/2006/relationships/oleObject" Target="../embeddings/oleObject378.bin"/><Relationship Id="rId76" Type="http://schemas.openxmlformats.org/officeDocument/2006/relationships/slide" Target="slide99.xml"/><Relationship Id="rId7" Type="http://schemas.openxmlformats.org/officeDocument/2006/relationships/image" Target="../media/image310.wmf"/><Relationship Id="rId71" Type="http://schemas.openxmlformats.org/officeDocument/2006/relationships/image" Target="../media/image340.wmf"/><Relationship Id="rId2" Type="http://schemas.openxmlformats.org/officeDocument/2006/relationships/slideLayout" Target="../slideLayouts/slideLayout46.xml"/><Relationship Id="rId16" Type="http://schemas.openxmlformats.org/officeDocument/2006/relationships/oleObject" Target="../embeddings/oleObject351.bin"/><Relationship Id="rId29" Type="http://schemas.openxmlformats.org/officeDocument/2006/relationships/image" Target="../media/image321.wmf"/><Relationship Id="rId11" Type="http://schemas.openxmlformats.org/officeDocument/2006/relationships/image" Target="../media/image312.wmf"/><Relationship Id="rId24" Type="http://schemas.openxmlformats.org/officeDocument/2006/relationships/oleObject" Target="../embeddings/oleObject355.bin"/><Relationship Id="rId32" Type="http://schemas.openxmlformats.org/officeDocument/2006/relationships/oleObject" Target="../embeddings/oleObject359.bin"/><Relationship Id="rId37" Type="http://schemas.openxmlformats.org/officeDocument/2006/relationships/oleObject" Target="../embeddings/oleObject362.bin"/><Relationship Id="rId40" Type="http://schemas.openxmlformats.org/officeDocument/2006/relationships/image" Target="../media/image326.wmf"/><Relationship Id="rId45" Type="http://schemas.openxmlformats.org/officeDocument/2006/relationships/oleObject" Target="../embeddings/oleObject366.bin"/><Relationship Id="rId53" Type="http://schemas.openxmlformats.org/officeDocument/2006/relationships/oleObject" Target="../embeddings/oleObject370.bin"/><Relationship Id="rId58" Type="http://schemas.openxmlformats.org/officeDocument/2006/relationships/oleObject" Target="../embeddings/oleObject373.bin"/><Relationship Id="rId66" Type="http://schemas.openxmlformats.org/officeDocument/2006/relationships/oleObject" Target="../embeddings/oleObject377.bin"/><Relationship Id="rId74" Type="http://schemas.openxmlformats.org/officeDocument/2006/relationships/oleObject" Target="../embeddings/oleObject381.bin"/><Relationship Id="rId5" Type="http://schemas.openxmlformats.org/officeDocument/2006/relationships/image" Target="../media/image309.wmf"/><Relationship Id="rId15" Type="http://schemas.openxmlformats.org/officeDocument/2006/relationships/image" Target="../media/image314.wmf"/><Relationship Id="rId23" Type="http://schemas.openxmlformats.org/officeDocument/2006/relationships/image" Target="../media/image318.wmf"/><Relationship Id="rId28" Type="http://schemas.openxmlformats.org/officeDocument/2006/relationships/oleObject" Target="../embeddings/oleObject357.bin"/><Relationship Id="rId36" Type="http://schemas.openxmlformats.org/officeDocument/2006/relationships/oleObject" Target="../embeddings/oleObject361.bin"/><Relationship Id="rId49" Type="http://schemas.openxmlformats.org/officeDocument/2006/relationships/oleObject" Target="../embeddings/oleObject368.bin"/><Relationship Id="rId57" Type="http://schemas.openxmlformats.org/officeDocument/2006/relationships/image" Target="../media/image334.wmf"/><Relationship Id="rId61" Type="http://schemas.openxmlformats.org/officeDocument/2006/relationships/image" Target="../media/image336.wmf"/><Relationship Id="rId10" Type="http://schemas.openxmlformats.org/officeDocument/2006/relationships/oleObject" Target="../embeddings/oleObject348.bin"/><Relationship Id="rId19" Type="http://schemas.openxmlformats.org/officeDocument/2006/relationships/image" Target="../media/image316.wmf"/><Relationship Id="rId31" Type="http://schemas.openxmlformats.org/officeDocument/2006/relationships/image" Target="../media/image322.wmf"/><Relationship Id="rId44" Type="http://schemas.openxmlformats.org/officeDocument/2006/relationships/image" Target="../media/image328.wmf"/><Relationship Id="rId52" Type="http://schemas.openxmlformats.org/officeDocument/2006/relationships/image" Target="../media/image332.wmf"/><Relationship Id="rId60" Type="http://schemas.openxmlformats.org/officeDocument/2006/relationships/oleObject" Target="../embeddings/oleObject374.bin"/><Relationship Id="rId65" Type="http://schemas.openxmlformats.org/officeDocument/2006/relationships/image" Target="../media/image338.wmf"/><Relationship Id="rId73" Type="http://schemas.openxmlformats.org/officeDocument/2006/relationships/image" Target="../media/image341.wmf"/><Relationship Id="rId4" Type="http://schemas.openxmlformats.org/officeDocument/2006/relationships/oleObject" Target="../embeddings/oleObject345.bin"/><Relationship Id="rId9" Type="http://schemas.openxmlformats.org/officeDocument/2006/relationships/image" Target="../media/image311.wmf"/><Relationship Id="rId14" Type="http://schemas.openxmlformats.org/officeDocument/2006/relationships/oleObject" Target="../embeddings/oleObject350.bin"/><Relationship Id="rId22" Type="http://schemas.openxmlformats.org/officeDocument/2006/relationships/oleObject" Target="../embeddings/oleObject354.bin"/><Relationship Id="rId27" Type="http://schemas.openxmlformats.org/officeDocument/2006/relationships/image" Target="../media/image320.wmf"/><Relationship Id="rId30" Type="http://schemas.openxmlformats.org/officeDocument/2006/relationships/oleObject" Target="../embeddings/oleObject358.bin"/><Relationship Id="rId35" Type="http://schemas.openxmlformats.org/officeDocument/2006/relationships/image" Target="../media/image324.wmf"/><Relationship Id="rId43" Type="http://schemas.openxmlformats.org/officeDocument/2006/relationships/oleObject" Target="../embeddings/oleObject365.bin"/><Relationship Id="rId48" Type="http://schemas.openxmlformats.org/officeDocument/2006/relationships/image" Target="../media/image330.wmf"/><Relationship Id="rId56" Type="http://schemas.openxmlformats.org/officeDocument/2006/relationships/oleObject" Target="../embeddings/oleObject372.bin"/><Relationship Id="rId64" Type="http://schemas.openxmlformats.org/officeDocument/2006/relationships/oleObject" Target="../embeddings/oleObject376.bin"/><Relationship Id="rId69" Type="http://schemas.openxmlformats.org/officeDocument/2006/relationships/image" Target="../media/image339.wmf"/><Relationship Id="rId77" Type="http://schemas.openxmlformats.org/officeDocument/2006/relationships/image" Target="../media/image31.png"/><Relationship Id="rId8" Type="http://schemas.openxmlformats.org/officeDocument/2006/relationships/oleObject" Target="../embeddings/oleObject347.bin"/><Relationship Id="rId51" Type="http://schemas.openxmlformats.org/officeDocument/2006/relationships/oleObject" Target="../embeddings/oleObject369.bin"/><Relationship Id="rId72" Type="http://schemas.openxmlformats.org/officeDocument/2006/relationships/oleObject" Target="../embeddings/oleObject380.bin"/><Relationship Id="rId3" Type="http://schemas.openxmlformats.org/officeDocument/2006/relationships/image" Target="../media/image343.png"/><Relationship Id="rId12" Type="http://schemas.openxmlformats.org/officeDocument/2006/relationships/oleObject" Target="../embeddings/oleObject349.bin"/><Relationship Id="rId17" Type="http://schemas.openxmlformats.org/officeDocument/2006/relationships/image" Target="../media/image315.wmf"/><Relationship Id="rId25" Type="http://schemas.openxmlformats.org/officeDocument/2006/relationships/image" Target="../media/image319.wmf"/><Relationship Id="rId33" Type="http://schemas.openxmlformats.org/officeDocument/2006/relationships/image" Target="../media/image323.wmf"/><Relationship Id="rId38" Type="http://schemas.openxmlformats.org/officeDocument/2006/relationships/image" Target="../media/image325.wmf"/><Relationship Id="rId46" Type="http://schemas.openxmlformats.org/officeDocument/2006/relationships/image" Target="../media/image329.wmf"/><Relationship Id="rId59" Type="http://schemas.openxmlformats.org/officeDocument/2006/relationships/image" Target="../media/image335.wmf"/><Relationship Id="rId67" Type="http://schemas.openxmlformats.org/officeDocument/2006/relationships/image" Target="../media/image301.wmf"/><Relationship Id="rId20" Type="http://schemas.openxmlformats.org/officeDocument/2006/relationships/oleObject" Target="../embeddings/oleObject353.bin"/><Relationship Id="rId41" Type="http://schemas.openxmlformats.org/officeDocument/2006/relationships/oleObject" Target="../embeddings/oleObject364.bin"/><Relationship Id="rId54" Type="http://schemas.openxmlformats.org/officeDocument/2006/relationships/image" Target="../media/image333.wmf"/><Relationship Id="rId62" Type="http://schemas.openxmlformats.org/officeDocument/2006/relationships/oleObject" Target="../embeddings/oleObject375.bin"/><Relationship Id="rId70" Type="http://schemas.openxmlformats.org/officeDocument/2006/relationships/oleObject" Target="../embeddings/oleObject379.bin"/><Relationship Id="rId75" Type="http://schemas.openxmlformats.org/officeDocument/2006/relationships/image" Target="../media/image342.wmf"/><Relationship Id="rId1" Type="http://schemas.openxmlformats.org/officeDocument/2006/relationships/vmlDrawing" Target="../drawings/vmlDrawing17.vml"/><Relationship Id="rId6" Type="http://schemas.openxmlformats.org/officeDocument/2006/relationships/oleObject" Target="../embeddings/oleObject346.bin"/></Relationships>
</file>

<file path=ppt/slides/_rels/slide33.xml.rels><?xml version="1.0" encoding="UTF-8" standalone="yes"?>
<Relationships xmlns="http://schemas.openxmlformats.org/package/2006/relationships"><Relationship Id="rId3" Type="http://schemas.openxmlformats.org/officeDocument/2006/relationships/image" Target="../media/image345.png"/><Relationship Id="rId2" Type="http://schemas.openxmlformats.org/officeDocument/2006/relationships/image" Target="../media/image344.png"/><Relationship Id="rId1" Type="http://schemas.openxmlformats.org/officeDocument/2006/relationships/slideLayout" Target="../slideLayouts/slideLayout46.xml"/><Relationship Id="rId5" Type="http://schemas.openxmlformats.org/officeDocument/2006/relationships/image" Target="../media/image31.png"/><Relationship Id="rId4" Type="http://schemas.openxmlformats.org/officeDocument/2006/relationships/slide" Target="slide99.xml"/></Relationships>
</file>

<file path=ppt/slides/_rels/slide34.xml.rels><?xml version="1.0" encoding="UTF-8" standalone="yes"?>
<Relationships xmlns="http://schemas.openxmlformats.org/package/2006/relationships"><Relationship Id="rId8" Type="http://schemas.openxmlformats.org/officeDocument/2006/relationships/image" Target="../media/image159.wmf"/><Relationship Id="rId13" Type="http://schemas.openxmlformats.org/officeDocument/2006/relationships/oleObject" Target="../embeddings/oleObject387.bin"/><Relationship Id="rId18" Type="http://schemas.openxmlformats.org/officeDocument/2006/relationships/image" Target="../media/image347.wmf"/><Relationship Id="rId3" Type="http://schemas.openxmlformats.org/officeDocument/2006/relationships/oleObject" Target="../embeddings/oleObject382.bin"/><Relationship Id="rId21" Type="http://schemas.openxmlformats.org/officeDocument/2006/relationships/oleObject" Target="../embeddings/oleObject391.bin"/><Relationship Id="rId7" Type="http://schemas.openxmlformats.org/officeDocument/2006/relationships/oleObject" Target="../embeddings/oleObject384.bin"/><Relationship Id="rId12" Type="http://schemas.openxmlformats.org/officeDocument/2006/relationships/image" Target="../media/image161.wmf"/><Relationship Id="rId17" Type="http://schemas.openxmlformats.org/officeDocument/2006/relationships/oleObject" Target="../embeddings/oleObject389.bin"/><Relationship Id="rId25" Type="http://schemas.openxmlformats.org/officeDocument/2006/relationships/oleObject" Target="../embeddings/oleObject392.bin"/><Relationship Id="rId2" Type="http://schemas.openxmlformats.org/officeDocument/2006/relationships/slideLayout" Target="../slideLayouts/slideLayout46.xml"/><Relationship Id="rId16" Type="http://schemas.openxmlformats.org/officeDocument/2006/relationships/image" Target="../media/image346.wmf"/><Relationship Id="rId20" Type="http://schemas.openxmlformats.org/officeDocument/2006/relationships/image" Target="../media/image348.wmf"/><Relationship Id="rId1" Type="http://schemas.openxmlformats.org/officeDocument/2006/relationships/vmlDrawing" Target="../drawings/vmlDrawing18.vml"/><Relationship Id="rId6" Type="http://schemas.openxmlformats.org/officeDocument/2006/relationships/image" Target="../media/image130.wmf"/><Relationship Id="rId11" Type="http://schemas.openxmlformats.org/officeDocument/2006/relationships/oleObject" Target="../embeddings/oleObject386.bin"/><Relationship Id="rId24" Type="http://schemas.openxmlformats.org/officeDocument/2006/relationships/image" Target="../media/image31.png"/><Relationship Id="rId5" Type="http://schemas.openxmlformats.org/officeDocument/2006/relationships/oleObject" Target="../embeddings/oleObject383.bin"/><Relationship Id="rId15" Type="http://schemas.openxmlformats.org/officeDocument/2006/relationships/oleObject" Target="../embeddings/oleObject388.bin"/><Relationship Id="rId23" Type="http://schemas.openxmlformats.org/officeDocument/2006/relationships/slide" Target="slide99.xml"/><Relationship Id="rId10" Type="http://schemas.openxmlformats.org/officeDocument/2006/relationships/image" Target="../media/image160.wmf"/><Relationship Id="rId19" Type="http://schemas.openxmlformats.org/officeDocument/2006/relationships/oleObject" Target="../embeddings/oleObject390.bin"/><Relationship Id="rId4" Type="http://schemas.openxmlformats.org/officeDocument/2006/relationships/image" Target="../media/image158.wmf"/><Relationship Id="rId9" Type="http://schemas.openxmlformats.org/officeDocument/2006/relationships/oleObject" Target="../embeddings/oleObject385.bin"/><Relationship Id="rId14" Type="http://schemas.openxmlformats.org/officeDocument/2006/relationships/image" Target="../media/image162.wmf"/><Relationship Id="rId22" Type="http://schemas.openxmlformats.org/officeDocument/2006/relationships/image" Target="../media/image349.wmf"/></Relationships>
</file>

<file path=ppt/slides/_rels/slide3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36.xml.rels><?xml version="1.0" encoding="UTF-8" standalone="yes"?>
<Relationships xmlns="http://schemas.openxmlformats.org/package/2006/relationships"><Relationship Id="rId8" Type="http://schemas.openxmlformats.org/officeDocument/2006/relationships/image" Target="../media/image351.wmf"/><Relationship Id="rId13" Type="http://schemas.openxmlformats.org/officeDocument/2006/relationships/oleObject" Target="../embeddings/oleObject398.bin"/><Relationship Id="rId18" Type="http://schemas.openxmlformats.org/officeDocument/2006/relationships/image" Target="../media/image352.wmf"/><Relationship Id="rId26" Type="http://schemas.openxmlformats.org/officeDocument/2006/relationships/image" Target="../media/image356.wmf"/><Relationship Id="rId39" Type="http://schemas.openxmlformats.org/officeDocument/2006/relationships/oleObject" Target="../embeddings/oleObject413.bin"/><Relationship Id="rId3" Type="http://schemas.openxmlformats.org/officeDocument/2006/relationships/oleObject" Target="../embeddings/oleObject393.bin"/><Relationship Id="rId21" Type="http://schemas.openxmlformats.org/officeDocument/2006/relationships/oleObject" Target="../embeddings/oleObject404.bin"/><Relationship Id="rId34" Type="http://schemas.openxmlformats.org/officeDocument/2006/relationships/image" Target="../media/image360.wmf"/><Relationship Id="rId42" Type="http://schemas.openxmlformats.org/officeDocument/2006/relationships/image" Target="../media/image365.wmf"/><Relationship Id="rId47" Type="http://schemas.openxmlformats.org/officeDocument/2006/relationships/image" Target="../media/image31.png"/><Relationship Id="rId7" Type="http://schemas.openxmlformats.org/officeDocument/2006/relationships/oleObject" Target="../embeddings/oleObject395.bin"/><Relationship Id="rId12" Type="http://schemas.openxmlformats.org/officeDocument/2006/relationships/image" Target="../media/image160.wmf"/><Relationship Id="rId17" Type="http://schemas.openxmlformats.org/officeDocument/2006/relationships/oleObject" Target="../embeddings/oleObject402.bin"/><Relationship Id="rId25" Type="http://schemas.openxmlformats.org/officeDocument/2006/relationships/oleObject" Target="../embeddings/oleObject406.bin"/><Relationship Id="rId33" Type="http://schemas.openxmlformats.org/officeDocument/2006/relationships/oleObject" Target="../embeddings/oleObject410.bin"/><Relationship Id="rId38" Type="http://schemas.openxmlformats.org/officeDocument/2006/relationships/image" Target="../media/image362.wmf"/><Relationship Id="rId46" Type="http://schemas.openxmlformats.org/officeDocument/2006/relationships/slide" Target="slide99.xml"/><Relationship Id="rId2" Type="http://schemas.openxmlformats.org/officeDocument/2006/relationships/slideLayout" Target="../slideLayouts/slideLayout46.xml"/><Relationship Id="rId16" Type="http://schemas.openxmlformats.org/officeDocument/2006/relationships/oleObject" Target="../embeddings/oleObject401.bin"/><Relationship Id="rId20" Type="http://schemas.openxmlformats.org/officeDocument/2006/relationships/image" Target="../media/image353.wmf"/><Relationship Id="rId29" Type="http://schemas.openxmlformats.org/officeDocument/2006/relationships/oleObject" Target="../embeddings/oleObject408.bin"/><Relationship Id="rId41" Type="http://schemas.openxmlformats.org/officeDocument/2006/relationships/oleObject" Target="../embeddings/oleObject414.bin"/><Relationship Id="rId1" Type="http://schemas.openxmlformats.org/officeDocument/2006/relationships/vmlDrawing" Target="../drawings/vmlDrawing19.vml"/><Relationship Id="rId6" Type="http://schemas.openxmlformats.org/officeDocument/2006/relationships/image" Target="../media/image158.wmf"/><Relationship Id="rId11" Type="http://schemas.openxmlformats.org/officeDocument/2006/relationships/oleObject" Target="../embeddings/oleObject397.bin"/><Relationship Id="rId24" Type="http://schemas.openxmlformats.org/officeDocument/2006/relationships/image" Target="../media/image355.wmf"/><Relationship Id="rId32" Type="http://schemas.openxmlformats.org/officeDocument/2006/relationships/image" Target="../media/image359.wmf"/><Relationship Id="rId37" Type="http://schemas.openxmlformats.org/officeDocument/2006/relationships/oleObject" Target="../embeddings/oleObject412.bin"/><Relationship Id="rId40" Type="http://schemas.openxmlformats.org/officeDocument/2006/relationships/image" Target="../media/image364.wmf"/><Relationship Id="rId45" Type="http://schemas.openxmlformats.org/officeDocument/2006/relationships/image" Target="../media/image366.wmf"/><Relationship Id="rId5" Type="http://schemas.openxmlformats.org/officeDocument/2006/relationships/oleObject" Target="../embeddings/oleObject394.bin"/><Relationship Id="rId15" Type="http://schemas.openxmlformats.org/officeDocument/2006/relationships/oleObject" Target="../embeddings/oleObject400.bin"/><Relationship Id="rId23" Type="http://schemas.openxmlformats.org/officeDocument/2006/relationships/oleObject" Target="../embeddings/oleObject405.bin"/><Relationship Id="rId28" Type="http://schemas.openxmlformats.org/officeDocument/2006/relationships/image" Target="../media/image357.wmf"/><Relationship Id="rId36" Type="http://schemas.openxmlformats.org/officeDocument/2006/relationships/image" Target="../media/image361.wmf"/><Relationship Id="rId10" Type="http://schemas.openxmlformats.org/officeDocument/2006/relationships/image" Target="../media/image159.wmf"/><Relationship Id="rId19" Type="http://schemas.openxmlformats.org/officeDocument/2006/relationships/oleObject" Target="../embeddings/oleObject403.bin"/><Relationship Id="rId31" Type="http://schemas.openxmlformats.org/officeDocument/2006/relationships/oleObject" Target="../embeddings/oleObject409.bin"/><Relationship Id="rId44" Type="http://schemas.openxmlformats.org/officeDocument/2006/relationships/oleObject" Target="../embeddings/oleObject415.bin"/><Relationship Id="rId4" Type="http://schemas.openxmlformats.org/officeDocument/2006/relationships/image" Target="../media/image350.wmf"/><Relationship Id="rId9" Type="http://schemas.openxmlformats.org/officeDocument/2006/relationships/oleObject" Target="../embeddings/oleObject396.bin"/><Relationship Id="rId14" Type="http://schemas.openxmlformats.org/officeDocument/2006/relationships/oleObject" Target="../embeddings/oleObject399.bin"/><Relationship Id="rId22" Type="http://schemas.openxmlformats.org/officeDocument/2006/relationships/image" Target="../media/image354.wmf"/><Relationship Id="rId27" Type="http://schemas.openxmlformats.org/officeDocument/2006/relationships/oleObject" Target="../embeddings/oleObject407.bin"/><Relationship Id="rId30" Type="http://schemas.openxmlformats.org/officeDocument/2006/relationships/image" Target="../media/image358.wmf"/><Relationship Id="rId35" Type="http://schemas.openxmlformats.org/officeDocument/2006/relationships/oleObject" Target="../embeddings/oleObject411.bin"/><Relationship Id="rId43" Type="http://schemas.openxmlformats.org/officeDocument/2006/relationships/image" Target="../media/image366.png"/></Relationships>
</file>

<file path=ppt/slides/_rels/slide37.xml.rels><?xml version="1.0" encoding="UTF-8" standalone="yes"?>
<Relationships xmlns="http://schemas.openxmlformats.org/package/2006/relationships"><Relationship Id="rId13" Type="http://schemas.openxmlformats.org/officeDocument/2006/relationships/image" Target="../media/image370.wmf"/><Relationship Id="rId18" Type="http://schemas.openxmlformats.org/officeDocument/2006/relationships/oleObject" Target="../embeddings/oleObject424.bin"/><Relationship Id="rId26" Type="http://schemas.openxmlformats.org/officeDocument/2006/relationships/oleObject" Target="../embeddings/oleObject428.bin"/><Relationship Id="rId39" Type="http://schemas.openxmlformats.org/officeDocument/2006/relationships/image" Target="../media/image383.wmf"/><Relationship Id="rId21" Type="http://schemas.openxmlformats.org/officeDocument/2006/relationships/image" Target="../media/image374.wmf"/><Relationship Id="rId34" Type="http://schemas.openxmlformats.org/officeDocument/2006/relationships/oleObject" Target="../embeddings/oleObject432.bin"/><Relationship Id="rId42" Type="http://schemas.openxmlformats.org/officeDocument/2006/relationships/oleObject" Target="../embeddings/oleObject436.bin"/><Relationship Id="rId47" Type="http://schemas.openxmlformats.org/officeDocument/2006/relationships/image" Target="../media/image387.wmf"/><Relationship Id="rId50" Type="http://schemas.openxmlformats.org/officeDocument/2006/relationships/oleObject" Target="../embeddings/oleObject441.bin"/><Relationship Id="rId55" Type="http://schemas.openxmlformats.org/officeDocument/2006/relationships/oleObject" Target="../embeddings/oleObject445.bin"/><Relationship Id="rId7" Type="http://schemas.openxmlformats.org/officeDocument/2006/relationships/oleObject" Target="../embeddings/oleObject418.bin"/><Relationship Id="rId2" Type="http://schemas.openxmlformats.org/officeDocument/2006/relationships/slideLayout" Target="../slideLayouts/slideLayout46.xml"/><Relationship Id="rId16" Type="http://schemas.openxmlformats.org/officeDocument/2006/relationships/oleObject" Target="../embeddings/oleObject423.bin"/><Relationship Id="rId20" Type="http://schemas.openxmlformats.org/officeDocument/2006/relationships/oleObject" Target="../embeddings/oleObject425.bin"/><Relationship Id="rId29" Type="http://schemas.openxmlformats.org/officeDocument/2006/relationships/image" Target="../media/image378.wmf"/><Relationship Id="rId41" Type="http://schemas.openxmlformats.org/officeDocument/2006/relationships/image" Target="../media/image384.wmf"/><Relationship Id="rId54" Type="http://schemas.openxmlformats.org/officeDocument/2006/relationships/image" Target="../media/image388.wmf"/><Relationship Id="rId62" Type="http://schemas.openxmlformats.org/officeDocument/2006/relationships/image" Target="../media/image189.png"/><Relationship Id="rId1" Type="http://schemas.openxmlformats.org/officeDocument/2006/relationships/vmlDrawing" Target="../drawings/vmlDrawing20.vml"/><Relationship Id="rId6" Type="http://schemas.openxmlformats.org/officeDocument/2006/relationships/image" Target="../media/image368.wmf"/><Relationship Id="rId11" Type="http://schemas.openxmlformats.org/officeDocument/2006/relationships/oleObject" Target="../embeddings/oleObject420.bin"/><Relationship Id="rId24" Type="http://schemas.openxmlformats.org/officeDocument/2006/relationships/oleObject" Target="../embeddings/oleObject427.bin"/><Relationship Id="rId32" Type="http://schemas.openxmlformats.org/officeDocument/2006/relationships/oleObject" Target="../embeddings/oleObject431.bin"/><Relationship Id="rId37" Type="http://schemas.openxmlformats.org/officeDocument/2006/relationships/image" Target="../media/image382.wmf"/><Relationship Id="rId40" Type="http://schemas.openxmlformats.org/officeDocument/2006/relationships/oleObject" Target="../embeddings/oleObject435.bin"/><Relationship Id="rId45" Type="http://schemas.openxmlformats.org/officeDocument/2006/relationships/image" Target="../media/image386.wmf"/><Relationship Id="rId53" Type="http://schemas.openxmlformats.org/officeDocument/2006/relationships/oleObject" Target="../embeddings/oleObject444.bin"/><Relationship Id="rId58" Type="http://schemas.openxmlformats.org/officeDocument/2006/relationships/image" Target="../media/image390.wmf"/><Relationship Id="rId5" Type="http://schemas.openxmlformats.org/officeDocument/2006/relationships/oleObject" Target="../embeddings/oleObject417.bin"/><Relationship Id="rId15" Type="http://schemas.openxmlformats.org/officeDocument/2006/relationships/image" Target="../media/image371.wmf"/><Relationship Id="rId23" Type="http://schemas.openxmlformats.org/officeDocument/2006/relationships/image" Target="../media/image375.wmf"/><Relationship Id="rId28" Type="http://schemas.openxmlformats.org/officeDocument/2006/relationships/oleObject" Target="../embeddings/oleObject429.bin"/><Relationship Id="rId36" Type="http://schemas.openxmlformats.org/officeDocument/2006/relationships/oleObject" Target="../embeddings/oleObject433.bin"/><Relationship Id="rId49" Type="http://schemas.openxmlformats.org/officeDocument/2006/relationships/oleObject" Target="../embeddings/oleObject440.bin"/><Relationship Id="rId57" Type="http://schemas.openxmlformats.org/officeDocument/2006/relationships/oleObject" Target="../embeddings/oleObject446.bin"/><Relationship Id="rId61" Type="http://schemas.openxmlformats.org/officeDocument/2006/relationships/slide" Target="slide99.xml"/><Relationship Id="rId10" Type="http://schemas.openxmlformats.org/officeDocument/2006/relationships/image" Target="../media/image369.wmf"/><Relationship Id="rId19" Type="http://schemas.openxmlformats.org/officeDocument/2006/relationships/image" Target="../media/image373.wmf"/><Relationship Id="rId31" Type="http://schemas.openxmlformats.org/officeDocument/2006/relationships/image" Target="../media/image379.wmf"/><Relationship Id="rId44" Type="http://schemas.openxmlformats.org/officeDocument/2006/relationships/oleObject" Target="../embeddings/oleObject437.bin"/><Relationship Id="rId52" Type="http://schemas.openxmlformats.org/officeDocument/2006/relationships/oleObject" Target="../embeddings/oleObject443.bin"/><Relationship Id="rId60" Type="http://schemas.openxmlformats.org/officeDocument/2006/relationships/image" Target="../media/image391.wmf"/><Relationship Id="rId4" Type="http://schemas.openxmlformats.org/officeDocument/2006/relationships/image" Target="../media/image367.wmf"/><Relationship Id="rId9" Type="http://schemas.openxmlformats.org/officeDocument/2006/relationships/oleObject" Target="../embeddings/oleObject419.bin"/><Relationship Id="rId14" Type="http://schemas.openxmlformats.org/officeDocument/2006/relationships/oleObject" Target="../embeddings/oleObject422.bin"/><Relationship Id="rId22" Type="http://schemas.openxmlformats.org/officeDocument/2006/relationships/oleObject" Target="../embeddings/oleObject426.bin"/><Relationship Id="rId27" Type="http://schemas.openxmlformats.org/officeDocument/2006/relationships/image" Target="../media/image377.wmf"/><Relationship Id="rId30" Type="http://schemas.openxmlformats.org/officeDocument/2006/relationships/oleObject" Target="../embeddings/oleObject430.bin"/><Relationship Id="rId35" Type="http://schemas.openxmlformats.org/officeDocument/2006/relationships/image" Target="../media/image381.wmf"/><Relationship Id="rId43" Type="http://schemas.openxmlformats.org/officeDocument/2006/relationships/image" Target="../media/image385.wmf"/><Relationship Id="rId48" Type="http://schemas.openxmlformats.org/officeDocument/2006/relationships/oleObject" Target="../embeddings/oleObject439.bin"/><Relationship Id="rId56" Type="http://schemas.openxmlformats.org/officeDocument/2006/relationships/image" Target="../media/image389.wmf"/><Relationship Id="rId8" Type="http://schemas.openxmlformats.org/officeDocument/2006/relationships/image" Target="../media/image174.wmf"/><Relationship Id="rId51" Type="http://schemas.openxmlformats.org/officeDocument/2006/relationships/oleObject" Target="../embeddings/oleObject442.bin"/><Relationship Id="rId3" Type="http://schemas.openxmlformats.org/officeDocument/2006/relationships/oleObject" Target="../embeddings/oleObject416.bin"/><Relationship Id="rId12" Type="http://schemas.openxmlformats.org/officeDocument/2006/relationships/oleObject" Target="../embeddings/oleObject421.bin"/><Relationship Id="rId17" Type="http://schemas.openxmlformats.org/officeDocument/2006/relationships/image" Target="../media/image372.wmf"/><Relationship Id="rId25" Type="http://schemas.openxmlformats.org/officeDocument/2006/relationships/image" Target="../media/image376.wmf"/><Relationship Id="rId33" Type="http://schemas.openxmlformats.org/officeDocument/2006/relationships/image" Target="../media/image380.wmf"/><Relationship Id="rId38" Type="http://schemas.openxmlformats.org/officeDocument/2006/relationships/oleObject" Target="../embeddings/oleObject434.bin"/><Relationship Id="rId46" Type="http://schemas.openxmlformats.org/officeDocument/2006/relationships/oleObject" Target="../embeddings/oleObject438.bin"/><Relationship Id="rId59" Type="http://schemas.openxmlformats.org/officeDocument/2006/relationships/oleObject" Target="../embeddings/oleObject447.bin"/></Relationships>
</file>

<file path=ppt/slides/_rels/slide38.xml.rels><?xml version="1.0" encoding="UTF-8" standalone="yes"?>
<Relationships xmlns="http://schemas.openxmlformats.org/package/2006/relationships"><Relationship Id="rId8" Type="http://schemas.openxmlformats.org/officeDocument/2006/relationships/image" Target="../media/image392.wmf"/><Relationship Id="rId13" Type="http://schemas.openxmlformats.org/officeDocument/2006/relationships/oleObject" Target="../embeddings/oleObject453.bin"/><Relationship Id="rId18" Type="http://schemas.openxmlformats.org/officeDocument/2006/relationships/image" Target="../media/image395.wmf"/><Relationship Id="rId3" Type="http://schemas.openxmlformats.org/officeDocument/2006/relationships/oleObject" Target="../embeddings/oleObject448.bin"/><Relationship Id="rId21" Type="http://schemas.openxmlformats.org/officeDocument/2006/relationships/image" Target="../media/image396.wmf"/><Relationship Id="rId7" Type="http://schemas.openxmlformats.org/officeDocument/2006/relationships/oleObject" Target="../embeddings/oleObject450.bin"/><Relationship Id="rId12" Type="http://schemas.openxmlformats.org/officeDocument/2006/relationships/image" Target="../media/image394.wmf"/><Relationship Id="rId17" Type="http://schemas.openxmlformats.org/officeDocument/2006/relationships/oleObject" Target="../embeddings/oleObject457.bin"/><Relationship Id="rId2" Type="http://schemas.openxmlformats.org/officeDocument/2006/relationships/slideLayout" Target="../slideLayouts/slideLayout46.xml"/><Relationship Id="rId16" Type="http://schemas.openxmlformats.org/officeDocument/2006/relationships/oleObject" Target="../embeddings/oleObject456.bin"/><Relationship Id="rId20" Type="http://schemas.openxmlformats.org/officeDocument/2006/relationships/oleObject" Target="../embeddings/oleObject458.bin"/><Relationship Id="rId1" Type="http://schemas.openxmlformats.org/officeDocument/2006/relationships/vmlDrawing" Target="../drawings/vmlDrawing21.vml"/><Relationship Id="rId6" Type="http://schemas.openxmlformats.org/officeDocument/2006/relationships/image" Target="../media/image101.wmf"/><Relationship Id="rId11" Type="http://schemas.openxmlformats.org/officeDocument/2006/relationships/oleObject" Target="../embeddings/oleObject452.bin"/><Relationship Id="rId24" Type="http://schemas.openxmlformats.org/officeDocument/2006/relationships/image" Target="../media/image398.png"/><Relationship Id="rId5" Type="http://schemas.openxmlformats.org/officeDocument/2006/relationships/oleObject" Target="../embeddings/oleObject449.bin"/><Relationship Id="rId15" Type="http://schemas.openxmlformats.org/officeDocument/2006/relationships/oleObject" Target="../embeddings/oleObject455.bin"/><Relationship Id="rId23" Type="http://schemas.openxmlformats.org/officeDocument/2006/relationships/image" Target="../media/image31.png"/><Relationship Id="rId10" Type="http://schemas.openxmlformats.org/officeDocument/2006/relationships/image" Target="../media/image393.wmf"/><Relationship Id="rId19" Type="http://schemas.openxmlformats.org/officeDocument/2006/relationships/image" Target="../media/image397.png"/><Relationship Id="rId4" Type="http://schemas.openxmlformats.org/officeDocument/2006/relationships/image" Target="../media/image100.wmf"/><Relationship Id="rId9" Type="http://schemas.openxmlformats.org/officeDocument/2006/relationships/oleObject" Target="../embeddings/oleObject451.bin"/><Relationship Id="rId14" Type="http://schemas.openxmlformats.org/officeDocument/2006/relationships/oleObject" Target="../embeddings/oleObject454.bin"/><Relationship Id="rId22" Type="http://schemas.openxmlformats.org/officeDocument/2006/relationships/slide" Target="slide99.xml"/></Relationships>
</file>

<file path=ppt/slides/_rels/slide3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99.xml"/><Relationship Id="rId1" Type="http://schemas.openxmlformats.org/officeDocument/2006/relationships/slideLayout" Target="../slideLayouts/slideLayout58.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0.xml.rels><?xml version="1.0" encoding="UTF-8" standalone="yes"?>
<Relationships xmlns="http://schemas.openxmlformats.org/package/2006/relationships"><Relationship Id="rId8" Type="http://schemas.openxmlformats.org/officeDocument/2006/relationships/image" Target="../media/image402.png"/><Relationship Id="rId3" Type="http://schemas.microsoft.com/office/2007/relationships/hdphoto" Target="../media/hdphoto21.wdp"/><Relationship Id="rId7" Type="http://schemas.microsoft.com/office/2007/relationships/hdphoto" Target="../media/hdphoto23.wdp"/><Relationship Id="rId2" Type="http://schemas.openxmlformats.org/officeDocument/2006/relationships/image" Target="../media/image399.png"/><Relationship Id="rId1" Type="http://schemas.openxmlformats.org/officeDocument/2006/relationships/slideLayout" Target="../slideLayouts/slideLayout45.xml"/><Relationship Id="rId6" Type="http://schemas.openxmlformats.org/officeDocument/2006/relationships/image" Target="../media/image401.png"/><Relationship Id="rId5" Type="http://schemas.microsoft.com/office/2007/relationships/hdphoto" Target="../media/hdphoto22.wdp"/><Relationship Id="rId4" Type="http://schemas.openxmlformats.org/officeDocument/2006/relationships/image" Target="../media/image400.png"/><Relationship Id="rId9" Type="http://schemas.microsoft.com/office/2007/relationships/hdphoto" Target="../media/hdphoto24.wdp"/></Relationships>
</file>

<file path=ppt/slides/_rels/slide41.xml.rels><?xml version="1.0" encoding="UTF-8" standalone="yes"?>
<Relationships xmlns="http://schemas.openxmlformats.org/package/2006/relationships"><Relationship Id="rId8" Type="http://schemas.openxmlformats.org/officeDocument/2006/relationships/image" Target="../media/image403.png"/><Relationship Id="rId3" Type="http://schemas.openxmlformats.org/officeDocument/2006/relationships/slide" Target="slide80.xml"/><Relationship Id="rId7" Type="http://schemas.openxmlformats.org/officeDocument/2006/relationships/image" Target="../media/image4030.png"/><Relationship Id="rId2" Type="http://schemas.openxmlformats.org/officeDocument/2006/relationships/slide" Target="slide6.xml"/><Relationship Id="rId1" Type="http://schemas.openxmlformats.org/officeDocument/2006/relationships/slideLayout" Target="../slideLayouts/slideLayout56.xml"/><Relationship Id="rId6" Type="http://schemas.openxmlformats.org/officeDocument/2006/relationships/hyperlink" Target="http://www.miit.ru/institut/ipss/faculties/trm/main.htm" TargetMode="External"/><Relationship Id="rId5" Type="http://schemas.openxmlformats.org/officeDocument/2006/relationships/slide" Target="slide94.xml"/><Relationship Id="rId10" Type="http://schemas.openxmlformats.org/officeDocument/2006/relationships/image" Target="../media/image17.png"/><Relationship Id="rId4" Type="http://schemas.openxmlformats.org/officeDocument/2006/relationships/slide" Target="slide91.xml"/><Relationship Id="rId9" Type="http://schemas.microsoft.com/office/2007/relationships/hdphoto" Target="../media/hdphoto25.wdp"/></Relationships>
</file>

<file path=ppt/slides/_rels/slide42.xml.rels><?xml version="1.0" encoding="UTF-8" standalone="yes"?>
<Relationships xmlns="http://schemas.openxmlformats.org/package/2006/relationships"><Relationship Id="rId13" Type="http://schemas.openxmlformats.org/officeDocument/2006/relationships/oleObject" Target="../embeddings/oleObject464.bin"/><Relationship Id="rId18" Type="http://schemas.openxmlformats.org/officeDocument/2006/relationships/image" Target="../media/image411.wmf"/><Relationship Id="rId26" Type="http://schemas.openxmlformats.org/officeDocument/2006/relationships/oleObject" Target="../embeddings/oleObject471.bin"/><Relationship Id="rId39" Type="http://schemas.openxmlformats.org/officeDocument/2006/relationships/image" Target="../media/image421.wmf"/><Relationship Id="rId21" Type="http://schemas.openxmlformats.org/officeDocument/2006/relationships/image" Target="../media/image412.wmf"/><Relationship Id="rId34" Type="http://schemas.openxmlformats.org/officeDocument/2006/relationships/oleObject" Target="../embeddings/oleObject475.bin"/><Relationship Id="rId42" Type="http://schemas.openxmlformats.org/officeDocument/2006/relationships/oleObject" Target="../embeddings/oleObject479.bin"/><Relationship Id="rId47" Type="http://schemas.openxmlformats.org/officeDocument/2006/relationships/oleObject" Target="../embeddings/oleObject484.bin"/><Relationship Id="rId50" Type="http://schemas.openxmlformats.org/officeDocument/2006/relationships/oleObject" Target="../embeddings/oleObject486.bin"/><Relationship Id="rId55" Type="http://schemas.openxmlformats.org/officeDocument/2006/relationships/image" Target="../media/image426.wmf"/><Relationship Id="rId7" Type="http://schemas.openxmlformats.org/officeDocument/2006/relationships/oleObject" Target="../embeddings/oleObject461.bin"/><Relationship Id="rId2" Type="http://schemas.openxmlformats.org/officeDocument/2006/relationships/slideLayout" Target="../slideLayouts/slideLayout56.xml"/><Relationship Id="rId16" Type="http://schemas.openxmlformats.org/officeDocument/2006/relationships/image" Target="../media/image410.wmf"/><Relationship Id="rId20" Type="http://schemas.openxmlformats.org/officeDocument/2006/relationships/oleObject" Target="../embeddings/oleObject468.bin"/><Relationship Id="rId29" Type="http://schemas.openxmlformats.org/officeDocument/2006/relationships/image" Target="../media/image416.wmf"/><Relationship Id="rId41" Type="http://schemas.openxmlformats.org/officeDocument/2006/relationships/image" Target="../media/image422.wmf"/><Relationship Id="rId54" Type="http://schemas.openxmlformats.org/officeDocument/2006/relationships/oleObject" Target="../embeddings/oleObject488.bin"/><Relationship Id="rId62" Type="http://schemas.microsoft.com/office/2007/relationships/hdphoto" Target="../media/hdphoto1.wdp"/><Relationship Id="rId1" Type="http://schemas.openxmlformats.org/officeDocument/2006/relationships/vmlDrawing" Target="../drawings/vmlDrawing22.vml"/><Relationship Id="rId6" Type="http://schemas.openxmlformats.org/officeDocument/2006/relationships/image" Target="../media/image405.wmf"/><Relationship Id="rId11" Type="http://schemas.openxmlformats.org/officeDocument/2006/relationships/oleObject" Target="../embeddings/oleObject463.bin"/><Relationship Id="rId24" Type="http://schemas.openxmlformats.org/officeDocument/2006/relationships/oleObject" Target="../embeddings/oleObject470.bin"/><Relationship Id="rId32" Type="http://schemas.openxmlformats.org/officeDocument/2006/relationships/oleObject" Target="../embeddings/oleObject474.bin"/><Relationship Id="rId37" Type="http://schemas.openxmlformats.org/officeDocument/2006/relationships/image" Target="../media/image420.wmf"/><Relationship Id="rId40" Type="http://schemas.openxmlformats.org/officeDocument/2006/relationships/oleObject" Target="../embeddings/oleObject478.bin"/><Relationship Id="rId45" Type="http://schemas.openxmlformats.org/officeDocument/2006/relationships/oleObject" Target="../embeddings/oleObject482.bin"/><Relationship Id="rId53" Type="http://schemas.openxmlformats.org/officeDocument/2006/relationships/image" Target="../media/image425.wmf"/><Relationship Id="rId58" Type="http://schemas.openxmlformats.org/officeDocument/2006/relationships/oleObject" Target="../embeddings/oleObject490.bin"/><Relationship Id="rId5" Type="http://schemas.openxmlformats.org/officeDocument/2006/relationships/oleObject" Target="../embeddings/oleObject460.bin"/><Relationship Id="rId15" Type="http://schemas.openxmlformats.org/officeDocument/2006/relationships/oleObject" Target="../embeddings/oleObject465.bin"/><Relationship Id="rId23" Type="http://schemas.openxmlformats.org/officeDocument/2006/relationships/image" Target="../media/image413.wmf"/><Relationship Id="rId28" Type="http://schemas.openxmlformats.org/officeDocument/2006/relationships/oleObject" Target="../embeddings/oleObject472.bin"/><Relationship Id="rId36" Type="http://schemas.openxmlformats.org/officeDocument/2006/relationships/oleObject" Target="../embeddings/oleObject476.bin"/><Relationship Id="rId49" Type="http://schemas.openxmlformats.org/officeDocument/2006/relationships/image" Target="../media/image423.wmf"/><Relationship Id="rId57" Type="http://schemas.openxmlformats.org/officeDocument/2006/relationships/image" Target="../media/image427.wmf"/><Relationship Id="rId61" Type="http://schemas.openxmlformats.org/officeDocument/2006/relationships/image" Target="../media/image11.png"/><Relationship Id="rId10" Type="http://schemas.openxmlformats.org/officeDocument/2006/relationships/image" Target="../media/image407.wmf"/><Relationship Id="rId19" Type="http://schemas.openxmlformats.org/officeDocument/2006/relationships/oleObject" Target="../embeddings/oleObject467.bin"/><Relationship Id="rId31" Type="http://schemas.openxmlformats.org/officeDocument/2006/relationships/image" Target="../media/image417.wmf"/><Relationship Id="rId44" Type="http://schemas.openxmlformats.org/officeDocument/2006/relationships/oleObject" Target="../embeddings/oleObject481.bin"/><Relationship Id="rId52" Type="http://schemas.openxmlformats.org/officeDocument/2006/relationships/oleObject" Target="../embeddings/oleObject487.bin"/><Relationship Id="rId60" Type="http://schemas.openxmlformats.org/officeDocument/2006/relationships/slide" Target="slide5.xml"/><Relationship Id="rId4" Type="http://schemas.openxmlformats.org/officeDocument/2006/relationships/image" Target="../media/image404.wmf"/><Relationship Id="rId9" Type="http://schemas.openxmlformats.org/officeDocument/2006/relationships/oleObject" Target="../embeddings/oleObject462.bin"/><Relationship Id="rId14" Type="http://schemas.openxmlformats.org/officeDocument/2006/relationships/image" Target="../media/image409.wmf"/><Relationship Id="rId22" Type="http://schemas.openxmlformats.org/officeDocument/2006/relationships/oleObject" Target="../embeddings/oleObject469.bin"/><Relationship Id="rId27" Type="http://schemas.openxmlformats.org/officeDocument/2006/relationships/image" Target="../media/image415.wmf"/><Relationship Id="rId30" Type="http://schemas.openxmlformats.org/officeDocument/2006/relationships/oleObject" Target="../embeddings/oleObject473.bin"/><Relationship Id="rId35" Type="http://schemas.openxmlformats.org/officeDocument/2006/relationships/image" Target="../media/image419.wmf"/><Relationship Id="rId43" Type="http://schemas.openxmlformats.org/officeDocument/2006/relationships/oleObject" Target="../embeddings/oleObject480.bin"/><Relationship Id="rId48" Type="http://schemas.openxmlformats.org/officeDocument/2006/relationships/oleObject" Target="../embeddings/oleObject485.bin"/><Relationship Id="rId56" Type="http://schemas.openxmlformats.org/officeDocument/2006/relationships/oleObject" Target="../embeddings/oleObject489.bin"/><Relationship Id="rId8" Type="http://schemas.openxmlformats.org/officeDocument/2006/relationships/image" Target="../media/image406.wmf"/><Relationship Id="rId51" Type="http://schemas.openxmlformats.org/officeDocument/2006/relationships/image" Target="../media/image424.wmf"/><Relationship Id="rId3" Type="http://schemas.openxmlformats.org/officeDocument/2006/relationships/oleObject" Target="../embeddings/oleObject459.bin"/><Relationship Id="rId12" Type="http://schemas.openxmlformats.org/officeDocument/2006/relationships/image" Target="../media/image408.wmf"/><Relationship Id="rId17" Type="http://schemas.openxmlformats.org/officeDocument/2006/relationships/oleObject" Target="../embeddings/oleObject466.bin"/><Relationship Id="rId25" Type="http://schemas.openxmlformats.org/officeDocument/2006/relationships/image" Target="../media/image414.wmf"/><Relationship Id="rId33" Type="http://schemas.openxmlformats.org/officeDocument/2006/relationships/image" Target="../media/image418.wmf"/><Relationship Id="rId38" Type="http://schemas.openxmlformats.org/officeDocument/2006/relationships/oleObject" Target="../embeddings/oleObject477.bin"/><Relationship Id="rId46" Type="http://schemas.openxmlformats.org/officeDocument/2006/relationships/oleObject" Target="../embeddings/oleObject483.bin"/><Relationship Id="rId59" Type="http://schemas.openxmlformats.org/officeDocument/2006/relationships/image" Target="../media/image428.wmf"/></Relationships>
</file>

<file path=ppt/slides/_rels/slide43.xml.rels><?xml version="1.0" encoding="UTF-8" standalone="yes"?>
<Relationships xmlns="http://schemas.openxmlformats.org/package/2006/relationships"><Relationship Id="rId26" Type="http://schemas.openxmlformats.org/officeDocument/2006/relationships/image" Target="../media/image439.wmf"/><Relationship Id="rId21" Type="http://schemas.openxmlformats.org/officeDocument/2006/relationships/oleObject" Target="../embeddings/oleObject500.bin"/><Relationship Id="rId34" Type="http://schemas.openxmlformats.org/officeDocument/2006/relationships/image" Target="../media/image410.wmf"/><Relationship Id="rId42" Type="http://schemas.openxmlformats.org/officeDocument/2006/relationships/oleObject" Target="../embeddings/oleObject511.bin"/><Relationship Id="rId47" Type="http://schemas.openxmlformats.org/officeDocument/2006/relationships/image" Target="../media/image440.wmf"/><Relationship Id="rId50" Type="http://schemas.openxmlformats.org/officeDocument/2006/relationships/oleObject" Target="../embeddings/oleObject515.bin"/><Relationship Id="rId55" Type="http://schemas.openxmlformats.org/officeDocument/2006/relationships/image" Target="../media/image444.wmf"/><Relationship Id="rId63" Type="http://schemas.openxmlformats.org/officeDocument/2006/relationships/image" Target="../media/image414.wmf"/><Relationship Id="rId68" Type="http://schemas.openxmlformats.org/officeDocument/2006/relationships/oleObject" Target="../embeddings/oleObject524.bin"/><Relationship Id="rId76" Type="http://schemas.openxmlformats.org/officeDocument/2006/relationships/oleObject" Target="../embeddings/oleObject528.bin"/><Relationship Id="rId84" Type="http://schemas.openxmlformats.org/officeDocument/2006/relationships/oleObject" Target="../embeddings/oleObject532.bin"/><Relationship Id="rId89" Type="http://schemas.openxmlformats.org/officeDocument/2006/relationships/image" Target="../media/image458.wmf"/><Relationship Id="rId97" Type="http://schemas.openxmlformats.org/officeDocument/2006/relationships/image" Target="../media/image462.wmf"/><Relationship Id="rId7" Type="http://schemas.openxmlformats.org/officeDocument/2006/relationships/oleObject" Target="../embeddings/oleObject493.bin"/><Relationship Id="rId71" Type="http://schemas.openxmlformats.org/officeDocument/2006/relationships/image" Target="../media/image449.wmf"/><Relationship Id="rId92" Type="http://schemas.openxmlformats.org/officeDocument/2006/relationships/oleObject" Target="../embeddings/oleObject536.bin"/><Relationship Id="rId2" Type="http://schemas.openxmlformats.org/officeDocument/2006/relationships/slideLayout" Target="../slideLayouts/slideLayout57.xml"/><Relationship Id="rId16" Type="http://schemas.openxmlformats.org/officeDocument/2006/relationships/image" Target="../media/image434.wmf"/><Relationship Id="rId29" Type="http://schemas.openxmlformats.org/officeDocument/2006/relationships/oleObject" Target="../embeddings/oleObject504.bin"/><Relationship Id="rId11" Type="http://schemas.openxmlformats.org/officeDocument/2006/relationships/oleObject" Target="../embeddings/oleObject495.bin"/><Relationship Id="rId24" Type="http://schemas.openxmlformats.org/officeDocument/2006/relationships/image" Target="../media/image438.wmf"/><Relationship Id="rId32" Type="http://schemas.openxmlformats.org/officeDocument/2006/relationships/image" Target="../media/image409.wmf"/><Relationship Id="rId37" Type="http://schemas.openxmlformats.org/officeDocument/2006/relationships/oleObject" Target="../embeddings/oleObject508.bin"/><Relationship Id="rId40" Type="http://schemas.openxmlformats.org/officeDocument/2006/relationships/oleObject" Target="../embeddings/oleObject510.bin"/><Relationship Id="rId45" Type="http://schemas.openxmlformats.org/officeDocument/2006/relationships/image" Target="../media/image420.wmf"/><Relationship Id="rId53" Type="http://schemas.openxmlformats.org/officeDocument/2006/relationships/image" Target="../media/image443.wmf"/><Relationship Id="rId58" Type="http://schemas.openxmlformats.org/officeDocument/2006/relationships/oleObject" Target="../embeddings/oleObject519.bin"/><Relationship Id="rId66" Type="http://schemas.openxmlformats.org/officeDocument/2006/relationships/oleObject" Target="../embeddings/oleObject523.bin"/><Relationship Id="rId74" Type="http://schemas.openxmlformats.org/officeDocument/2006/relationships/oleObject" Target="../embeddings/oleObject527.bin"/><Relationship Id="rId79" Type="http://schemas.openxmlformats.org/officeDocument/2006/relationships/image" Target="../media/image453.wmf"/><Relationship Id="rId87" Type="http://schemas.openxmlformats.org/officeDocument/2006/relationships/image" Target="../media/image457.wmf"/><Relationship Id="rId102" Type="http://schemas.microsoft.com/office/2007/relationships/hdphoto" Target="../media/hdphoto2.wdp"/><Relationship Id="rId5" Type="http://schemas.openxmlformats.org/officeDocument/2006/relationships/oleObject" Target="../embeddings/oleObject492.bin"/><Relationship Id="rId61" Type="http://schemas.openxmlformats.org/officeDocument/2006/relationships/image" Target="../media/image413.wmf"/><Relationship Id="rId82" Type="http://schemas.openxmlformats.org/officeDocument/2006/relationships/oleObject" Target="../embeddings/oleObject531.bin"/><Relationship Id="rId90" Type="http://schemas.openxmlformats.org/officeDocument/2006/relationships/oleObject" Target="../embeddings/oleObject535.bin"/><Relationship Id="rId95" Type="http://schemas.openxmlformats.org/officeDocument/2006/relationships/image" Target="../media/image461.wmf"/><Relationship Id="rId19" Type="http://schemas.openxmlformats.org/officeDocument/2006/relationships/oleObject" Target="../embeddings/oleObject499.bin"/><Relationship Id="rId14" Type="http://schemas.openxmlformats.org/officeDocument/2006/relationships/image" Target="../media/image433.wmf"/><Relationship Id="rId22" Type="http://schemas.openxmlformats.org/officeDocument/2006/relationships/image" Target="../media/image437.wmf"/><Relationship Id="rId27" Type="http://schemas.openxmlformats.org/officeDocument/2006/relationships/oleObject" Target="../embeddings/oleObject503.bin"/><Relationship Id="rId30" Type="http://schemas.openxmlformats.org/officeDocument/2006/relationships/image" Target="../media/image408.wmf"/><Relationship Id="rId35" Type="http://schemas.openxmlformats.org/officeDocument/2006/relationships/oleObject" Target="../embeddings/oleObject507.bin"/><Relationship Id="rId43" Type="http://schemas.openxmlformats.org/officeDocument/2006/relationships/image" Target="../media/image419.wmf"/><Relationship Id="rId48" Type="http://schemas.openxmlformats.org/officeDocument/2006/relationships/oleObject" Target="../embeddings/oleObject514.bin"/><Relationship Id="rId56" Type="http://schemas.openxmlformats.org/officeDocument/2006/relationships/oleObject" Target="../embeddings/oleObject518.bin"/><Relationship Id="rId64" Type="http://schemas.openxmlformats.org/officeDocument/2006/relationships/oleObject" Target="../embeddings/oleObject522.bin"/><Relationship Id="rId69" Type="http://schemas.openxmlformats.org/officeDocument/2006/relationships/image" Target="../media/image448.wmf"/><Relationship Id="rId77" Type="http://schemas.openxmlformats.org/officeDocument/2006/relationships/image" Target="../media/image452.wmf"/><Relationship Id="rId100" Type="http://schemas.openxmlformats.org/officeDocument/2006/relationships/slide" Target="slide5.xml"/><Relationship Id="rId8" Type="http://schemas.openxmlformats.org/officeDocument/2006/relationships/image" Target="../media/image404.wmf"/><Relationship Id="rId51" Type="http://schemas.openxmlformats.org/officeDocument/2006/relationships/image" Target="../media/image442.wmf"/><Relationship Id="rId72" Type="http://schemas.openxmlformats.org/officeDocument/2006/relationships/oleObject" Target="../embeddings/oleObject526.bin"/><Relationship Id="rId80" Type="http://schemas.openxmlformats.org/officeDocument/2006/relationships/oleObject" Target="../embeddings/oleObject530.bin"/><Relationship Id="rId85" Type="http://schemas.openxmlformats.org/officeDocument/2006/relationships/image" Target="../media/image456.wmf"/><Relationship Id="rId93" Type="http://schemas.openxmlformats.org/officeDocument/2006/relationships/image" Target="../media/image460.wmf"/><Relationship Id="rId98" Type="http://schemas.openxmlformats.org/officeDocument/2006/relationships/oleObject" Target="../embeddings/oleObject539.bin"/><Relationship Id="rId3" Type="http://schemas.openxmlformats.org/officeDocument/2006/relationships/oleObject" Target="../embeddings/oleObject491.bin"/><Relationship Id="rId12" Type="http://schemas.openxmlformats.org/officeDocument/2006/relationships/image" Target="../media/image432.wmf"/><Relationship Id="rId17" Type="http://schemas.openxmlformats.org/officeDocument/2006/relationships/oleObject" Target="../embeddings/oleObject498.bin"/><Relationship Id="rId25" Type="http://schemas.openxmlformats.org/officeDocument/2006/relationships/oleObject" Target="../embeddings/oleObject502.bin"/><Relationship Id="rId33" Type="http://schemas.openxmlformats.org/officeDocument/2006/relationships/oleObject" Target="../embeddings/oleObject506.bin"/><Relationship Id="rId38" Type="http://schemas.openxmlformats.org/officeDocument/2006/relationships/oleObject" Target="../embeddings/oleObject509.bin"/><Relationship Id="rId46" Type="http://schemas.openxmlformats.org/officeDocument/2006/relationships/oleObject" Target="../embeddings/oleObject513.bin"/><Relationship Id="rId59" Type="http://schemas.openxmlformats.org/officeDocument/2006/relationships/image" Target="../media/image446.wmf"/><Relationship Id="rId67" Type="http://schemas.openxmlformats.org/officeDocument/2006/relationships/image" Target="../media/image447.wmf"/><Relationship Id="rId20" Type="http://schemas.openxmlformats.org/officeDocument/2006/relationships/image" Target="../media/image436.wmf"/><Relationship Id="rId41" Type="http://schemas.openxmlformats.org/officeDocument/2006/relationships/image" Target="../media/image418.wmf"/><Relationship Id="rId54" Type="http://schemas.openxmlformats.org/officeDocument/2006/relationships/oleObject" Target="../embeddings/oleObject517.bin"/><Relationship Id="rId62" Type="http://schemas.openxmlformats.org/officeDocument/2006/relationships/oleObject" Target="../embeddings/oleObject521.bin"/><Relationship Id="rId70" Type="http://schemas.openxmlformats.org/officeDocument/2006/relationships/oleObject" Target="../embeddings/oleObject525.bin"/><Relationship Id="rId75" Type="http://schemas.openxmlformats.org/officeDocument/2006/relationships/image" Target="../media/image451.wmf"/><Relationship Id="rId83" Type="http://schemas.openxmlformats.org/officeDocument/2006/relationships/image" Target="../media/image455.wmf"/><Relationship Id="rId88" Type="http://schemas.openxmlformats.org/officeDocument/2006/relationships/oleObject" Target="../embeddings/oleObject534.bin"/><Relationship Id="rId91" Type="http://schemas.openxmlformats.org/officeDocument/2006/relationships/image" Target="../media/image459.wmf"/><Relationship Id="rId96" Type="http://schemas.openxmlformats.org/officeDocument/2006/relationships/oleObject" Target="../embeddings/oleObject538.bin"/><Relationship Id="rId1" Type="http://schemas.openxmlformats.org/officeDocument/2006/relationships/vmlDrawing" Target="../drawings/vmlDrawing23.vml"/><Relationship Id="rId6" Type="http://schemas.openxmlformats.org/officeDocument/2006/relationships/image" Target="../media/image430.wmf"/><Relationship Id="rId15" Type="http://schemas.openxmlformats.org/officeDocument/2006/relationships/oleObject" Target="../embeddings/oleObject497.bin"/><Relationship Id="rId23" Type="http://schemas.openxmlformats.org/officeDocument/2006/relationships/oleObject" Target="../embeddings/oleObject501.bin"/><Relationship Id="rId28" Type="http://schemas.openxmlformats.org/officeDocument/2006/relationships/image" Target="../media/image406.wmf"/><Relationship Id="rId36" Type="http://schemas.openxmlformats.org/officeDocument/2006/relationships/image" Target="../media/image411.wmf"/><Relationship Id="rId49" Type="http://schemas.openxmlformats.org/officeDocument/2006/relationships/image" Target="../media/image441.wmf"/><Relationship Id="rId57" Type="http://schemas.openxmlformats.org/officeDocument/2006/relationships/image" Target="../media/image445.wmf"/><Relationship Id="rId10" Type="http://schemas.openxmlformats.org/officeDocument/2006/relationships/image" Target="../media/image431.wmf"/><Relationship Id="rId31" Type="http://schemas.openxmlformats.org/officeDocument/2006/relationships/oleObject" Target="../embeddings/oleObject505.bin"/><Relationship Id="rId44" Type="http://schemas.openxmlformats.org/officeDocument/2006/relationships/oleObject" Target="../embeddings/oleObject512.bin"/><Relationship Id="rId52" Type="http://schemas.openxmlformats.org/officeDocument/2006/relationships/oleObject" Target="../embeddings/oleObject516.bin"/><Relationship Id="rId60" Type="http://schemas.openxmlformats.org/officeDocument/2006/relationships/oleObject" Target="../embeddings/oleObject520.bin"/><Relationship Id="rId65" Type="http://schemas.openxmlformats.org/officeDocument/2006/relationships/image" Target="../media/image415.wmf"/><Relationship Id="rId73" Type="http://schemas.openxmlformats.org/officeDocument/2006/relationships/image" Target="../media/image450.wmf"/><Relationship Id="rId78" Type="http://schemas.openxmlformats.org/officeDocument/2006/relationships/oleObject" Target="../embeddings/oleObject529.bin"/><Relationship Id="rId81" Type="http://schemas.openxmlformats.org/officeDocument/2006/relationships/image" Target="../media/image454.wmf"/><Relationship Id="rId86" Type="http://schemas.openxmlformats.org/officeDocument/2006/relationships/oleObject" Target="../embeddings/oleObject533.bin"/><Relationship Id="rId94" Type="http://schemas.openxmlformats.org/officeDocument/2006/relationships/oleObject" Target="../embeddings/oleObject537.bin"/><Relationship Id="rId99" Type="http://schemas.openxmlformats.org/officeDocument/2006/relationships/image" Target="../media/image463.wmf"/><Relationship Id="rId101" Type="http://schemas.openxmlformats.org/officeDocument/2006/relationships/image" Target="../media/image12.png"/><Relationship Id="rId4" Type="http://schemas.openxmlformats.org/officeDocument/2006/relationships/image" Target="../media/image429.wmf"/><Relationship Id="rId9" Type="http://schemas.openxmlformats.org/officeDocument/2006/relationships/oleObject" Target="../embeddings/oleObject494.bin"/><Relationship Id="rId13" Type="http://schemas.openxmlformats.org/officeDocument/2006/relationships/oleObject" Target="../embeddings/oleObject496.bin"/><Relationship Id="rId18" Type="http://schemas.openxmlformats.org/officeDocument/2006/relationships/image" Target="../media/image435.wmf"/><Relationship Id="rId39" Type="http://schemas.openxmlformats.org/officeDocument/2006/relationships/image" Target="../media/image417.wmf"/></Relationships>
</file>

<file path=ppt/slides/_rels/slide44.xml.rels><?xml version="1.0" encoding="UTF-8" standalone="yes"?>
<Relationships xmlns="http://schemas.openxmlformats.org/package/2006/relationships"><Relationship Id="rId26" Type="http://schemas.openxmlformats.org/officeDocument/2006/relationships/oleObject" Target="../embeddings/oleObject552.bin"/><Relationship Id="rId117" Type="http://schemas.openxmlformats.org/officeDocument/2006/relationships/image" Target="../media/image493.wmf"/><Relationship Id="rId21" Type="http://schemas.openxmlformats.org/officeDocument/2006/relationships/image" Target="../media/image467.wmf"/><Relationship Id="rId42" Type="http://schemas.openxmlformats.org/officeDocument/2006/relationships/oleObject" Target="../embeddings/oleObject560.bin"/><Relationship Id="rId47" Type="http://schemas.openxmlformats.org/officeDocument/2006/relationships/oleObject" Target="../embeddings/oleObject563.bin"/><Relationship Id="rId63" Type="http://schemas.openxmlformats.org/officeDocument/2006/relationships/oleObject" Target="../embeddings/oleObject571.bin"/><Relationship Id="rId68" Type="http://schemas.openxmlformats.org/officeDocument/2006/relationships/image" Target="../media/image480.wmf"/><Relationship Id="rId84" Type="http://schemas.openxmlformats.org/officeDocument/2006/relationships/image" Target="../media/image461.wmf"/><Relationship Id="rId89" Type="http://schemas.openxmlformats.org/officeDocument/2006/relationships/oleObject" Target="../embeddings/oleObject584.bin"/><Relationship Id="rId112" Type="http://schemas.openxmlformats.org/officeDocument/2006/relationships/oleObject" Target="../embeddings/oleObject596.bin"/><Relationship Id="rId133" Type="http://schemas.openxmlformats.org/officeDocument/2006/relationships/image" Target="../media/image499.wmf"/><Relationship Id="rId16" Type="http://schemas.openxmlformats.org/officeDocument/2006/relationships/oleObject" Target="../embeddings/oleObject547.bin"/><Relationship Id="rId107" Type="http://schemas.openxmlformats.org/officeDocument/2006/relationships/oleObject" Target="../embeddings/oleObject593.bin"/><Relationship Id="rId11" Type="http://schemas.openxmlformats.org/officeDocument/2006/relationships/image" Target="../media/image465.wmf"/><Relationship Id="rId32" Type="http://schemas.openxmlformats.org/officeDocument/2006/relationships/oleObject" Target="../embeddings/oleObject555.bin"/><Relationship Id="rId37" Type="http://schemas.openxmlformats.org/officeDocument/2006/relationships/image" Target="../media/image408.wmf"/><Relationship Id="rId53" Type="http://schemas.openxmlformats.org/officeDocument/2006/relationships/oleObject" Target="../embeddings/oleObject566.bin"/><Relationship Id="rId58" Type="http://schemas.openxmlformats.org/officeDocument/2006/relationships/image" Target="../media/image476.wmf"/><Relationship Id="rId74" Type="http://schemas.openxmlformats.org/officeDocument/2006/relationships/image" Target="../media/image415.wmf"/><Relationship Id="rId79" Type="http://schemas.openxmlformats.org/officeDocument/2006/relationships/oleObject" Target="../embeddings/oleObject579.bin"/><Relationship Id="rId102" Type="http://schemas.openxmlformats.org/officeDocument/2006/relationships/image" Target="../media/image458.wmf"/><Relationship Id="rId123" Type="http://schemas.openxmlformats.org/officeDocument/2006/relationships/image" Target="../media/image496.wmf"/><Relationship Id="rId128" Type="http://schemas.openxmlformats.org/officeDocument/2006/relationships/oleObject" Target="../embeddings/oleObject603.bin"/><Relationship Id="rId5" Type="http://schemas.openxmlformats.org/officeDocument/2006/relationships/oleObject" Target="../embeddings/oleObject541.bin"/><Relationship Id="rId90" Type="http://schemas.openxmlformats.org/officeDocument/2006/relationships/image" Target="../media/image483.wmf"/><Relationship Id="rId95" Type="http://schemas.openxmlformats.org/officeDocument/2006/relationships/oleObject" Target="../embeddings/oleObject587.bin"/><Relationship Id="rId14" Type="http://schemas.openxmlformats.org/officeDocument/2006/relationships/oleObject" Target="../embeddings/oleObject546.bin"/><Relationship Id="rId22" Type="http://schemas.openxmlformats.org/officeDocument/2006/relationships/oleObject" Target="../embeddings/oleObject550.bin"/><Relationship Id="rId27" Type="http://schemas.openxmlformats.org/officeDocument/2006/relationships/image" Target="../media/image470.wmf"/><Relationship Id="rId30" Type="http://schemas.openxmlformats.org/officeDocument/2006/relationships/oleObject" Target="../embeddings/oleObject554.bin"/><Relationship Id="rId35" Type="http://schemas.openxmlformats.org/officeDocument/2006/relationships/image" Target="../media/image406.wmf"/><Relationship Id="rId43" Type="http://schemas.openxmlformats.org/officeDocument/2006/relationships/image" Target="../media/image411.wmf"/><Relationship Id="rId48" Type="http://schemas.openxmlformats.org/officeDocument/2006/relationships/image" Target="../media/image418.wmf"/><Relationship Id="rId56" Type="http://schemas.openxmlformats.org/officeDocument/2006/relationships/image" Target="../media/image475.wmf"/><Relationship Id="rId64" Type="http://schemas.openxmlformats.org/officeDocument/2006/relationships/image" Target="../media/image479.wmf"/><Relationship Id="rId69" Type="http://schemas.openxmlformats.org/officeDocument/2006/relationships/oleObject" Target="../embeddings/oleObject574.bin"/><Relationship Id="rId77" Type="http://schemas.openxmlformats.org/officeDocument/2006/relationships/oleObject" Target="../embeddings/oleObject578.bin"/><Relationship Id="rId100" Type="http://schemas.openxmlformats.org/officeDocument/2006/relationships/image" Target="../media/image486.wmf"/><Relationship Id="rId105" Type="http://schemas.openxmlformats.org/officeDocument/2006/relationships/oleObject" Target="../embeddings/oleObject592.bin"/><Relationship Id="rId113" Type="http://schemas.openxmlformats.org/officeDocument/2006/relationships/image" Target="../media/image491.wmf"/><Relationship Id="rId118" Type="http://schemas.openxmlformats.org/officeDocument/2006/relationships/oleObject" Target="../embeddings/oleObject599.bin"/><Relationship Id="rId126" Type="http://schemas.openxmlformats.org/officeDocument/2006/relationships/image" Target="../media/image500.png"/><Relationship Id="rId8" Type="http://schemas.openxmlformats.org/officeDocument/2006/relationships/image" Target="../media/image437.wmf"/><Relationship Id="rId51" Type="http://schemas.openxmlformats.org/officeDocument/2006/relationships/oleObject" Target="../embeddings/oleObject565.bin"/><Relationship Id="rId72" Type="http://schemas.openxmlformats.org/officeDocument/2006/relationships/image" Target="../media/image414.wmf"/><Relationship Id="rId80" Type="http://schemas.openxmlformats.org/officeDocument/2006/relationships/image" Target="../media/image451.wmf"/><Relationship Id="rId85" Type="http://schemas.openxmlformats.org/officeDocument/2006/relationships/oleObject" Target="../embeddings/oleObject582.bin"/><Relationship Id="rId93" Type="http://schemas.openxmlformats.org/officeDocument/2006/relationships/oleObject" Target="../embeddings/oleObject586.bin"/><Relationship Id="rId98" Type="http://schemas.openxmlformats.org/officeDocument/2006/relationships/image" Target="../media/image485.wmf"/><Relationship Id="rId121" Type="http://schemas.openxmlformats.org/officeDocument/2006/relationships/image" Target="../media/image495.wmf"/><Relationship Id="rId3" Type="http://schemas.openxmlformats.org/officeDocument/2006/relationships/oleObject" Target="../embeddings/oleObject540.bin"/><Relationship Id="rId12" Type="http://schemas.openxmlformats.org/officeDocument/2006/relationships/oleObject" Target="../embeddings/oleObject545.bin"/><Relationship Id="rId17" Type="http://schemas.openxmlformats.org/officeDocument/2006/relationships/image" Target="../media/image431.wmf"/><Relationship Id="rId25" Type="http://schemas.openxmlformats.org/officeDocument/2006/relationships/image" Target="../media/image469.wmf"/><Relationship Id="rId33" Type="http://schemas.openxmlformats.org/officeDocument/2006/relationships/image" Target="../media/image473.wmf"/><Relationship Id="rId38" Type="http://schemas.openxmlformats.org/officeDocument/2006/relationships/oleObject" Target="../embeddings/oleObject558.bin"/><Relationship Id="rId46" Type="http://schemas.openxmlformats.org/officeDocument/2006/relationships/image" Target="../media/image417.wmf"/><Relationship Id="rId59" Type="http://schemas.openxmlformats.org/officeDocument/2006/relationships/oleObject" Target="../embeddings/oleObject569.bin"/><Relationship Id="rId67" Type="http://schemas.openxmlformats.org/officeDocument/2006/relationships/oleObject" Target="../embeddings/oleObject573.bin"/><Relationship Id="rId103" Type="http://schemas.openxmlformats.org/officeDocument/2006/relationships/oleObject" Target="../embeddings/oleObject591.bin"/><Relationship Id="rId108" Type="http://schemas.openxmlformats.org/officeDocument/2006/relationships/oleObject" Target="../embeddings/oleObject594.bin"/><Relationship Id="rId116" Type="http://schemas.openxmlformats.org/officeDocument/2006/relationships/oleObject" Target="../embeddings/oleObject598.bin"/><Relationship Id="rId124" Type="http://schemas.openxmlformats.org/officeDocument/2006/relationships/oleObject" Target="../embeddings/oleObject602.bin"/><Relationship Id="rId129" Type="http://schemas.openxmlformats.org/officeDocument/2006/relationships/image" Target="../media/image497.wmf"/><Relationship Id="rId20" Type="http://schemas.openxmlformats.org/officeDocument/2006/relationships/oleObject" Target="../embeddings/oleObject549.bin"/><Relationship Id="rId41" Type="http://schemas.openxmlformats.org/officeDocument/2006/relationships/image" Target="../media/image410.wmf"/><Relationship Id="rId54" Type="http://schemas.openxmlformats.org/officeDocument/2006/relationships/image" Target="../media/image474.wmf"/><Relationship Id="rId62" Type="http://schemas.openxmlformats.org/officeDocument/2006/relationships/image" Target="../media/image478.wmf"/><Relationship Id="rId70" Type="http://schemas.openxmlformats.org/officeDocument/2006/relationships/image" Target="../media/image413.wmf"/><Relationship Id="rId75" Type="http://schemas.openxmlformats.org/officeDocument/2006/relationships/oleObject" Target="../embeddings/oleObject577.bin"/><Relationship Id="rId83" Type="http://schemas.openxmlformats.org/officeDocument/2006/relationships/oleObject" Target="../embeddings/oleObject581.bin"/><Relationship Id="rId88" Type="http://schemas.openxmlformats.org/officeDocument/2006/relationships/image" Target="../media/image482.wmf"/><Relationship Id="rId91" Type="http://schemas.openxmlformats.org/officeDocument/2006/relationships/oleObject" Target="../embeddings/oleObject585.bin"/><Relationship Id="rId96" Type="http://schemas.openxmlformats.org/officeDocument/2006/relationships/image" Target="../media/image455.wmf"/><Relationship Id="rId111" Type="http://schemas.openxmlformats.org/officeDocument/2006/relationships/image" Target="../media/image490.wmf"/><Relationship Id="rId132" Type="http://schemas.openxmlformats.org/officeDocument/2006/relationships/oleObject" Target="../embeddings/oleObject605.bin"/><Relationship Id="rId1" Type="http://schemas.openxmlformats.org/officeDocument/2006/relationships/vmlDrawing" Target="../drawings/vmlDrawing24.vml"/><Relationship Id="rId6" Type="http://schemas.openxmlformats.org/officeDocument/2006/relationships/image" Target="../media/image464.wmf"/><Relationship Id="rId15" Type="http://schemas.openxmlformats.org/officeDocument/2006/relationships/image" Target="../media/image404.wmf"/><Relationship Id="rId23" Type="http://schemas.openxmlformats.org/officeDocument/2006/relationships/image" Target="../media/image468.wmf"/><Relationship Id="rId28" Type="http://schemas.openxmlformats.org/officeDocument/2006/relationships/oleObject" Target="../embeddings/oleObject553.bin"/><Relationship Id="rId36" Type="http://schemas.openxmlformats.org/officeDocument/2006/relationships/oleObject" Target="../embeddings/oleObject557.bin"/><Relationship Id="rId49" Type="http://schemas.openxmlformats.org/officeDocument/2006/relationships/oleObject" Target="../embeddings/oleObject564.bin"/><Relationship Id="rId57" Type="http://schemas.openxmlformats.org/officeDocument/2006/relationships/oleObject" Target="../embeddings/oleObject568.bin"/><Relationship Id="rId106" Type="http://schemas.openxmlformats.org/officeDocument/2006/relationships/image" Target="../media/image488.wmf"/><Relationship Id="rId114" Type="http://schemas.openxmlformats.org/officeDocument/2006/relationships/oleObject" Target="../embeddings/oleObject597.bin"/><Relationship Id="rId119" Type="http://schemas.openxmlformats.org/officeDocument/2006/relationships/image" Target="../media/image494.wmf"/><Relationship Id="rId127" Type="http://schemas.microsoft.com/office/2007/relationships/hdphoto" Target="../media/hdphoto26.wdp"/><Relationship Id="rId10" Type="http://schemas.openxmlformats.org/officeDocument/2006/relationships/oleObject" Target="../embeddings/oleObject544.bin"/><Relationship Id="rId31" Type="http://schemas.openxmlformats.org/officeDocument/2006/relationships/image" Target="../media/image472.wmf"/><Relationship Id="rId44" Type="http://schemas.openxmlformats.org/officeDocument/2006/relationships/oleObject" Target="../embeddings/oleObject561.bin"/><Relationship Id="rId52" Type="http://schemas.openxmlformats.org/officeDocument/2006/relationships/image" Target="../media/image420.wmf"/><Relationship Id="rId60" Type="http://schemas.openxmlformats.org/officeDocument/2006/relationships/image" Target="../media/image477.wmf"/><Relationship Id="rId65" Type="http://schemas.openxmlformats.org/officeDocument/2006/relationships/oleObject" Target="../embeddings/oleObject572.bin"/><Relationship Id="rId73" Type="http://schemas.openxmlformats.org/officeDocument/2006/relationships/oleObject" Target="../embeddings/oleObject576.bin"/><Relationship Id="rId78" Type="http://schemas.openxmlformats.org/officeDocument/2006/relationships/image" Target="../media/image450.wmf"/><Relationship Id="rId81" Type="http://schemas.openxmlformats.org/officeDocument/2006/relationships/oleObject" Target="../embeddings/oleObject580.bin"/><Relationship Id="rId86" Type="http://schemas.openxmlformats.org/officeDocument/2006/relationships/image" Target="../media/image481.wmf"/><Relationship Id="rId94" Type="http://schemas.openxmlformats.org/officeDocument/2006/relationships/image" Target="../media/image454.wmf"/><Relationship Id="rId99" Type="http://schemas.openxmlformats.org/officeDocument/2006/relationships/oleObject" Target="../embeddings/oleObject589.bin"/><Relationship Id="rId101" Type="http://schemas.openxmlformats.org/officeDocument/2006/relationships/oleObject" Target="../embeddings/oleObject590.bin"/><Relationship Id="rId122" Type="http://schemas.openxmlformats.org/officeDocument/2006/relationships/oleObject" Target="../embeddings/oleObject601.bin"/><Relationship Id="rId130" Type="http://schemas.openxmlformats.org/officeDocument/2006/relationships/oleObject" Target="../embeddings/oleObject604.bin"/><Relationship Id="rId4" Type="http://schemas.openxmlformats.org/officeDocument/2006/relationships/image" Target="../media/image462.wmf"/><Relationship Id="rId9" Type="http://schemas.openxmlformats.org/officeDocument/2006/relationships/oleObject" Target="../embeddings/oleObject543.bin"/><Relationship Id="rId13" Type="http://schemas.openxmlformats.org/officeDocument/2006/relationships/image" Target="../media/image466.wmf"/><Relationship Id="rId18" Type="http://schemas.openxmlformats.org/officeDocument/2006/relationships/oleObject" Target="../embeddings/oleObject548.bin"/><Relationship Id="rId39" Type="http://schemas.openxmlformats.org/officeDocument/2006/relationships/image" Target="../media/image409.wmf"/><Relationship Id="rId109" Type="http://schemas.openxmlformats.org/officeDocument/2006/relationships/image" Target="../media/image489.wmf"/><Relationship Id="rId34" Type="http://schemas.openxmlformats.org/officeDocument/2006/relationships/oleObject" Target="../embeddings/oleObject556.bin"/><Relationship Id="rId50" Type="http://schemas.openxmlformats.org/officeDocument/2006/relationships/image" Target="../media/image419.wmf"/><Relationship Id="rId55" Type="http://schemas.openxmlformats.org/officeDocument/2006/relationships/oleObject" Target="../embeddings/oleObject567.bin"/><Relationship Id="rId76" Type="http://schemas.openxmlformats.org/officeDocument/2006/relationships/image" Target="../media/image447.wmf"/><Relationship Id="rId97" Type="http://schemas.openxmlformats.org/officeDocument/2006/relationships/oleObject" Target="../embeddings/oleObject588.bin"/><Relationship Id="rId104" Type="http://schemas.openxmlformats.org/officeDocument/2006/relationships/image" Target="../media/image487.wmf"/><Relationship Id="rId120" Type="http://schemas.openxmlformats.org/officeDocument/2006/relationships/oleObject" Target="../embeddings/oleObject600.bin"/><Relationship Id="rId125" Type="http://schemas.openxmlformats.org/officeDocument/2006/relationships/slide" Target="slide5.xml"/><Relationship Id="rId7" Type="http://schemas.openxmlformats.org/officeDocument/2006/relationships/oleObject" Target="../embeddings/oleObject542.bin"/><Relationship Id="rId71" Type="http://schemas.openxmlformats.org/officeDocument/2006/relationships/oleObject" Target="../embeddings/oleObject575.bin"/><Relationship Id="rId92" Type="http://schemas.openxmlformats.org/officeDocument/2006/relationships/image" Target="../media/image484.wmf"/><Relationship Id="rId2" Type="http://schemas.openxmlformats.org/officeDocument/2006/relationships/slideLayout" Target="../slideLayouts/slideLayout46.xml"/><Relationship Id="rId29" Type="http://schemas.openxmlformats.org/officeDocument/2006/relationships/image" Target="../media/image471.wmf"/><Relationship Id="rId24" Type="http://schemas.openxmlformats.org/officeDocument/2006/relationships/oleObject" Target="../embeddings/oleObject551.bin"/><Relationship Id="rId40" Type="http://schemas.openxmlformats.org/officeDocument/2006/relationships/oleObject" Target="../embeddings/oleObject559.bin"/><Relationship Id="rId45" Type="http://schemas.openxmlformats.org/officeDocument/2006/relationships/oleObject" Target="../embeddings/oleObject562.bin"/><Relationship Id="rId66" Type="http://schemas.openxmlformats.org/officeDocument/2006/relationships/image" Target="../media/image459.wmf"/><Relationship Id="rId87" Type="http://schemas.openxmlformats.org/officeDocument/2006/relationships/oleObject" Target="../embeddings/oleObject583.bin"/><Relationship Id="rId110" Type="http://schemas.openxmlformats.org/officeDocument/2006/relationships/oleObject" Target="../embeddings/oleObject595.bin"/><Relationship Id="rId115" Type="http://schemas.openxmlformats.org/officeDocument/2006/relationships/image" Target="../media/image492.wmf"/><Relationship Id="rId131" Type="http://schemas.openxmlformats.org/officeDocument/2006/relationships/image" Target="../media/image498.wmf"/><Relationship Id="rId61" Type="http://schemas.openxmlformats.org/officeDocument/2006/relationships/oleObject" Target="../embeddings/oleObject570.bin"/><Relationship Id="rId82" Type="http://schemas.openxmlformats.org/officeDocument/2006/relationships/image" Target="../media/image452.wmf"/><Relationship Id="rId19" Type="http://schemas.openxmlformats.org/officeDocument/2006/relationships/image" Target="../media/image432.wmf"/></Relationships>
</file>

<file path=ppt/slides/_rels/slide45.xml.rels><?xml version="1.0" encoding="UTF-8" standalone="yes"?>
<Relationships xmlns="http://schemas.openxmlformats.org/package/2006/relationships"><Relationship Id="rId8" Type="http://schemas.openxmlformats.org/officeDocument/2006/relationships/image" Target="../media/image504.png"/><Relationship Id="rId13" Type="http://schemas.openxmlformats.org/officeDocument/2006/relationships/oleObject" Target="../embeddings/oleObject610.bin"/><Relationship Id="rId18" Type="http://schemas.openxmlformats.org/officeDocument/2006/relationships/image" Target="../media/image507.wmf"/><Relationship Id="rId26" Type="http://schemas.openxmlformats.org/officeDocument/2006/relationships/image" Target="../media/image500.png"/><Relationship Id="rId3" Type="http://schemas.openxmlformats.org/officeDocument/2006/relationships/notesSlide" Target="../notesSlides/notesSlide5.xml"/><Relationship Id="rId21" Type="http://schemas.openxmlformats.org/officeDocument/2006/relationships/oleObject" Target="../embeddings/oleObject614.bin"/><Relationship Id="rId7" Type="http://schemas.openxmlformats.org/officeDocument/2006/relationships/image" Target="../media/image502.wmf"/><Relationship Id="rId12" Type="http://schemas.openxmlformats.org/officeDocument/2006/relationships/image" Target="../media/image504.wmf"/><Relationship Id="rId17" Type="http://schemas.openxmlformats.org/officeDocument/2006/relationships/oleObject" Target="../embeddings/oleObject612.bin"/><Relationship Id="rId25" Type="http://schemas.openxmlformats.org/officeDocument/2006/relationships/slide" Target="slide5.xml"/><Relationship Id="rId2" Type="http://schemas.openxmlformats.org/officeDocument/2006/relationships/slideLayout" Target="../slideLayouts/slideLayout46.xml"/><Relationship Id="rId16" Type="http://schemas.openxmlformats.org/officeDocument/2006/relationships/image" Target="../media/image506.wmf"/><Relationship Id="rId20" Type="http://schemas.openxmlformats.org/officeDocument/2006/relationships/image" Target="../media/image508.wmf"/><Relationship Id="rId1" Type="http://schemas.openxmlformats.org/officeDocument/2006/relationships/vmlDrawing" Target="../drawings/vmlDrawing25.vml"/><Relationship Id="rId6" Type="http://schemas.openxmlformats.org/officeDocument/2006/relationships/oleObject" Target="../embeddings/oleObject607.bin"/><Relationship Id="rId11" Type="http://schemas.openxmlformats.org/officeDocument/2006/relationships/oleObject" Target="../embeddings/oleObject609.bin"/><Relationship Id="rId24" Type="http://schemas.openxmlformats.org/officeDocument/2006/relationships/image" Target="../media/image510.wmf"/><Relationship Id="rId5" Type="http://schemas.openxmlformats.org/officeDocument/2006/relationships/image" Target="../media/image501.wmf"/><Relationship Id="rId15" Type="http://schemas.openxmlformats.org/officeDocument/2006/relationships/oleObject" Target="../embeddings/oleObject611.bin"/><Relationship Id="rId23" Type="http://schemas.openxmlformats.org/officeDocument/2006/relationships/oleObject" Target="../embeddings/oleObject615.bin"/><Relationship Id="rId10" Type="http://schemas.openxmlformats.org/officeDocument/2006/relationships/image" Target="../media/image503.wmf"/><Relationship Id="rId19" Type="http://schemas.openxmlformats.org/officeDocument/2006/relationships/oleObject" Target="../embeddings/oleObject613.bin"/><Relationship Id="rId4" Type="http://schemas.openxmlformats.org/officeDocument/2006/relationships/oleObject" Target="../embeddings/oleObject606.bin"/><Relationship Id="rId9" Type="http://schemas.openxmlformats.org/officeDocument/2006/relationships/oleObject" Target="../embeddings/oleObject608.bin"/><Relationship Id="rId14" Type="http://schemas.openxmlformats.org/officeDocument/2006/relationships/image" Target="../media/image505.wmf"/><Relationship Id="rId22" Type="http://schemas.openxmlformats.org/officeDocument/2006/relationships/image" Target="../media/image509.wmf"/><Relationship Id="rId27" Type="http://schemas.microsoft.com/office/2007/relationships/hdphoto" Target="../media/hdphoto26.wdp"/></Relationships>
</file>

<file path=ppt/slides/_rels/slide4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xml"/><Relationship Id="rId1" Type="http://schemas.openxmlformats.org/officeDocument/2006/relationships/slideLayout" Target="../slideLayouts/slideLayout58.xml"/></Relationships>
</file>

<file path=ppt/slides/_rels/slide47.xml.rels><?xml version="1.0" encoding="UTF-8" standalone="yes"?>
<Relationships xmlns="http://schemas.openxmlformats.org/package/2006/relationships"><Relationship Id="rId8" Type="http://schemas.openxmlformats.org/officeDocument/2006/relationships/image" Target="../media/image513.wmf"/><Relationship Id="rId13" Type="http://schemas.openxmlformats.org/officeDocument/2006/relationships/oleObject" Target="../embeddings/oleObject622.bin"/><Relationship Id="rId18" Type="http://schemas.openxmlformats.org/officeDocument/2006/relationships/oleObject" Target="../embeddings/oleObject625.bin"/><Relationship Id="rId26" Type="http://schemas.openxmlformats.org/officeDocument/2006/relationships/oleObject" Target="../embeddings/oleObject629.bin"/><Relationship Id="rId3" Type="http://schemas.openxmlformats.org/officeDocument/2006/relationships/oleObject" Target="../embeddings/oleObject616.bin"/><Relationship Id="rId21" Type="http://schemas.openxmlformats.org/officeDocument/2006/relationships/image" Target="../media/image518.wmf"/><Relationship Id="rId7" Type="http://schemas.openxmlformats.org/officeDocument/2006/relationships/oleObject" Target="../embeddings/oleObject618.bin"/><Relationship Id="rId12" Type="http://schemas.openxmlformats.org/officeDocument/2006/relationships/oleObject" Target="../embeddings/oleObject621.bin"/><Relationship Id="rId17" Type="http://schemas.openxmlformats.org/officeDocument/2006/relationships/image" Target="../media/image516.wmf"/><Relationship Id="rId25" Type="http://schemas.openxmlformats.org/officeDocument/2006/relationships/image" Target="../media/image520.wmf"/><Relationship Id="rId33" Type="http://schemas.microsoft.com/office/2007/relationships/hdphoto" Target="../media/hdphoto2.wdp"/><Relationship Id="rId2" Type="http://schemas.openxmlformats.org/officeDocument/2006/relationships/slideLayout" Target="../slideLayouts/slideLayout46.xml"/><Relationship Id="rId16" Type="http://schemas.openxmlformats.org/officeDocument/2006/relationships/oleObject" Target="../embeddings/oleObject624.bin"/><Relationship Id="rId20" Type="http://schemas.openxmlformats.org/officeDocument/2006/relationships/oleObject" Target="../embeddings/oleObject626.bin"/><Relationship Id="rId29" Type="http://schemas.openxmlformats.org/officeDocument/2006/relationships/image" Target="../media/image522.wmf"/><Relationship Id="rId1" Type="http://schemas.openxmlformats.org/officeDocument/2006/relationships/vmlDrawing" Target="../drawings/vmlDrawing26.vml"/><Relationship Id="rId6" Type="http://schemas.openxmlformats.org/officeDocument/2006/relationships/image" Target="../media/image512.wmf"/><Relationship Id="rId11" Type="http://schemas.openxmlformats.org/officeDocument/2006/relationships/oleObject" Target="../embeddings/oleObject620.bin"/><Relationship Id="rId24" Type="http://schemas.openxmlformats.org/officeDocument/2006/relationships/oleObject" Target="../embeddings/oleObject628.bin"/><Relationship Id="rId32" Type="http://schemas.openxmlformats.org/officeDocument/2006/relationships/image" Target="../media/image12.png"/><Relationship Id="rId5" Type="http://schemas.openxmlformats.org/officeDocument/2006/relationships/oleObject" Target="../embeddings/oleObject617.bin"/><Relationship Id="rId15" Type="http://schemas.openxmlformats.org/officeDocument/2006/relationships/image" Target="../media/image515.wmf"/><Relationship Id="rId23" Type="http://schemas.openxmlformats.org/officeDocument/2006/relationships/image" Target="../media/image519.wmf"/><Relationship Id="rId28" Type="http://schemas.openxmlformats.org/officeDocument/2006/relationships/oleObject" Target="../embeddings/oleObject630.bin"/><Relationship Id="rId10" Type="http://schemas.openxmlformats.org/officeDocument/2006/relationships/image" Target="../media/image514.wmf"/><Relationship Id="rId19" Type="http://schemas.openxmlformats.org/officeDocument/2006/relationships/image" Target="../media/image517.wmf"/><Relationship Id="rId31" Type="http://schemas.openxmlformats.org/officeDocument/2006/relationships/image" Target="../media/image523.wmf"/><Relationship Id="rId4" Type="http://schemas.openxmlformats.org/officeDocument/2006/relationships/image" Target="../media/image511.wmf"/><Relationship Id="rId9" Type="http://schemas.openxmlformats.org/officeDocument/2006/relationships/oleObject" Target="../embeddings/oleObject619.bin"/><Relationship Id="rId14" Type="http://schemas.openxmlformats.org/officeDocument/2006/relationships/oleObject" Target="../embeddings/oleObject623.bin"/><Relationship Id="rId22" Type="http://schemas.openxmlformats.org/officeDocument/2006/relationships/oleObject" Target="../embeddings/oleObject627.bin"/><Relationship Id="rId27" Type="http://schemas.openxmlformats.org/officeDocument/2006/relationships/image" Target="../media/image521.wmf"/><Relationship Id="rId30" Type="http://schemas.openxmlformats.org/officeDocument/2006/relationships/oleObject" Target="../embeddings/oleObject631.bin"/></Relationships>
</file>

<file path=ppt/slides/_rels/slide48.xml.rels><?xml version="1.0" encoding="UTF-8" standalone="yes"?>
<Relationships xmlns="http://schemas.openxmlformats.org/package/2006/relationships"><Relationship Id="rId8" Type="http://schemas.openxmlformats.org/officeDocument/2006/relationships/image" Target="../media/image526.wmf"/><Relationship Id="rId13" Type="http://schemas.openxmlformats.org/officeDocument/2006/relationships/image" Target="../media/image528.wmf"/><Relationship Id="rId18" Type="http://schemas.openxmlformats.org/officeDocument/2006/relationships/oleObject" Target="../embeddings/oleObject639.bin"/><Relationship Id="rId26" Type="http://schemas.openxmlformats.org/officeDocument/2006/relationships/image" Target="../media/image534.wmf"/><Relationship Id="rId39" Type="http://schemas.openxmlformats.org/officeDocument/2006/relationships/oleObject" Target="../embeddings/oleObject649.bin"/><Relationship Id="rId3" Type="http://schemas.openxmlformats.org/officeDocument/2006/relationships/oleObject" Target="../embeddings/oleObject632.bin"/><Relationship Id="rId21" Type="http://schemas.openxmlformats.org/officeDocument/2006/relationships/oleObject" Target="../embeddings/oleObject640.bin"/><Relationship Id="rId34" Type="http://schemas.openxmlformats.org/officeDocument/2006/relationships/image" Target="../media/image538.wmf"/><Relationship Id="rId42" Type="http://schemas.openxmlformats.org/officeDocument/2006/relationships/image" Target="../media/image542.wmf"/><Relationship Id="rId7" Type="http://schemas.openxmlformats.org/officeDocument/2006/relationships/oleObject" Target="../embeddings/oleObject634.bin"/><Relationship Id="rId12" Type="http://schemas.openxmlformats.org/officeDocument/2006/relationships/oleObject" Target="../embeddings/oleObject636.bin"/><Relationship Id="rId17" Type="http://schemas.openxmlformats.org/officeDocument/2006/relationships/image" Target="../media/image530.wmf"/><Relationship Id="rId25" Type="http://schemas.openxmlformats.org/officeDocument/2006/relationships/oleObject" Target="../embeddings/oleObject642.bin"/><Relationship Id="rId33" Type="http://schemas.openxmlformats.org/officeDocument/2006/relationships/oleObject" Target="../embeddings/oleObject646.bin"/><Relationship Id="rId38" Type="http://schemas.openxmlformats.org/officeDocument/2006/relationships/image" Target="../media/image540.wmf"/><Relationship Id="rId2" Type="http://schemas.openxmlformats.org/officeDocument/2006/relationships/slideLayout" Target="../slideLayouts/slideLayout46.xml"/><Relationship Id="rId16" Type="http://schemas.openxmlformats.org/officeDocument/2006/relationships/oleObject" Target="../embeddings/oleObject638.bin"/><Relationship Id="rId20" Type="http://schemas.openxmlformats.org/officeDocument/2006/relationships/image" Target="../media/image542.png"/><Relationship Id="rId29" Type="http://schemas.openxmlformats.org/officeDocument/2006/relationships/oleObject" Target="../embeddings/oleObject644.bin"/><Relationship Id="rId41" Type="http://schemas.openxmlformats.org/officeDocument/2006/relationships/oleObject" Target="../embeddings/oleObject650.bin"/><Relationship Id="rId1" Type="http://schemas.openxmlformats.org/officeDocument/2006/relationships/vmlDrawing" Target="../drawings/vmlDrawing27.vml"/><Relationship Id="rId6" Type="http://schemas.openxmlformats.org/officeDocument/2006/relationships/image" Target="../media/image525.wmf"/><Relationship Id="rId11" Type="http://schemas.openxmlformats.org/officeDocument/2006/relationships/image" Target="../media/image536.png"/><Relationship Id="rId24" Type="http://schemas.openxmlformats.org/officeDocument/2006/relationships/image" Target="../media/image533.wmf"/><Relationship Id="rId32" Type="http://schemas.openxmlformats.org/officeDocument/2006/relationships/image" Target="../media/image537.wmf"/><Relationship Id="rId37" Type="http://schemas.openxmlformats.org/officeDocument/2006/relationships/oleObject" Target="../embeddings/oleObject648.bin"/><Relationship Id="rId40" Type="http://schemas.openxmlformats.org/officeDocument/2006/relationships/image" Target="../media/image541.wmf"/><Relationship Id="rId45" Type="http://schemas.microsoft.com/office/2007/relationships/hdphoto" Target="../media/hdphoto1.wdp"/><Relationship Id="rId5" Type="http://schemas.openxmlformats.org/officeDocument/2006/relationships/oleObject" Target="../embeddings/oleObject633.bin"/><Relationship Id="rId15" Type="http://schemas.openxmlformats.org/officeDocument/2006/relationships/image" Target="../media/image529.wmf"/><Relationship Id="rId23" Type="http://schemas.openxmlformats.org/officeDocument/2006/relationships/oleObject" Target="../embeddings/oleObject641.bin"/><Relationship Id="rId28" Type="http://schemas.openxmlformats.org/officeDocument/2006/relationships/image" Target="../media/image535.wmf"/><Relationship Id="rId36" Type="http://schemas.openxmlformats.org/officeDocument/2006/relationships/image" Target="../media/image539.wmf"/><Relationship Id="rId10" Type="http://schemas.openxmlformats.org/officeDocument/2006/relationships/image" Target="../media/image527.wmf"/><Relationship Id="rId19" Type="http://schemas.openxmlformats.org/officeDocument/2006/relationships/image" Target="../media/image531.wmf"/><Relationship Id="rId31" Type="http://schemas.openxmlformats.org/officeDocument/2006/relationships/oleObject" Target="../embeddings/oleObject645.bin"/><Relationship Id="rId44" Type="http://schemas.openxmlformats.org/officeDocument/2006/relationships/image" Target="../media/image11.png"/><Relationship Id="rId4" Type="http://schemas.openxmlformats.org/officeDocument/2006/relationships/image" Target="../media/image524.wmf"/><Relationship Id="rId9" Type="http://schemas.openxmlformats.org/officeDocument/2006/relationships/oleObject" Target="../embeddings/oleObject635.bin"/><Relationship Id="rId14" Type="http://schemas.openxmlformats.org/officeDocument/2006/relationships/oleObject" Target="../embeddings/oleObject637.bin"/><Relationship Id="rId22" Type="http://schemas.openxmlformats.org/officeDocument/2006/relationships/image" Target="../media/image532.wmf"/><Relationship Id="rId27" Type="http://schemas.openxmlformats.org/officeDocument/2006/relationships/oleObject" Target="../embeddings/oleObject643.bin"/><Relationship Id="rId30" Type="http://schemas.openxmlformats.org/officeDocument/2006/relationships/image" Target="../media/image536.wmf"/><Relationship Id="rId35" Type="http://schemas.openxmlformats.org/officeDocument/2006/relationships/oleObject" Target="../embeddings/oleObject647.bin"/><Relationship Id="rId43" Type="http://schemas.openxmlformats.org/officeDocument/2006/relationships/slide" Target="slide5.xml"/></Relationships>
</file>

<file path=ppt/slides/_rels/slide49.xml.rels><?xml version="1.0" encoding="UTF-8" standalone="yes"?>
<Relationships xmlns="http://schemas.openxmlformats.org/package/2006/relationships"><Relationship Id="rId13" Type="http://schemas.openxmlformats.org/officeDocument/2006/relationships/oleObject" Target="../embeddings/oleObject656.bin"/><Relationship Id="rId18" Type="http://schemas.openxmlformats.org/officeDocument/2006/relationships/image" Target="../media/image550.wmf"/><Relationship Id="rId26" Type="http://schemas.openxmlformats.org/officeDocument/2006/relationships/image" Target="../media/image552.wmf"/><Relationship Id="rId39" Type="http://schemas.openxmlformats.org/officeDocument/2006/relationships/oleObject" Target="../embeddings/oleObject669.bin"/><Relationship Id="rId21" Type="http://schemas.openxmlformats.org/officeDocument/2006/relationships/oleObject" Target="../embeddings/oleObject660.bin"/><Relationship Id="rId34" Type="http://schemas.openxmlformats.org/officeDocument/2006/relationships/image" Target="../media/image556.wmf"/><Relationship Id="rId42" Type="http://schemas.openxmlformats.org/officeDocument/2006/relationships/image" Target="../media/image560.wmf"/><Relationship Id="rId47" Type="http://schemas.openxmlformats.org/officeDocument/2006/relationships/oleObject" Target="../embeddings/oleObject673.bin"/><Relationship Id="rId50" Type="http://schemas.openxmlformats.org/officeDocument/2006/relationships/image" Target="../media/image564.wmf"/><Relationship Id="rId55" Type="http://schemas.openxmlformats.org/officeDocument/2006/relationships/image" Target="../media/image566.png"/><Relationship Id="rId7" Type="http://schemas.openxmlformats.org/officeDocument/2006/relationships/oleObject" Target="../embeddings/oleObject653.bin"/><Relationship Id="rId12" Type="http://schemas.openxmlformats.org/officeDocument/2006/relationships/image" Target="../media/image547.wmf"/><Relationship Id="rId17" Type="http://schemas.openxmlformats.org/officeDocument/2006/relationships/oleObject" Target="../embeddings/oleObject658.bin"/><Relationship Id="rId25" Type="http://schemas.openxmlformats.org/officeDocument/2006/relationships/oleObject" Target="../embeddings/oleObject662.bin"/><Relationship Id="rId33" Type="http://schemas.openxmlformats.org/officeDocument/2006/relationships/oleObject" Target="../embeddings/oleObject666.bin"/><Relationship Id="rId38" Type="http://schemas.openxmlformats.org/officeDocument/2006/relationships/image" Target="../media/image558.wmf"/><Relationship Id="rId46" Type="http://schemas.openxmlformats.org/officeDocument/2006/relationships/image" Target="../media/image562.wmf"/><Relationship Id="rId2" Type="http://schemas.openxmlformats.org/officeDocument/2006/relationships/slideLayout" Target="../slideLayouts/slideLayout46.xml"/><Relationship Id="rId16" Type="http://schemas.openxmlformats.org/officeDocument/2006/relationships/image" Target="../media/image549.wmf"/><Relationship Id="rId20" Type="http://schemas.openxmlformats.org/officeDocument/2006/relationships/image" Target="../media/image495.wmf"/><Relationship Id="rId29" Type="http://schemas.openxmlformats.org/officeDocument/2006/relationships/oleObject" Target="../embeddings/oleObject664.bin"/><Relationship Id="rId41" Type="http://schemas.openxmlformats.org/officeDocument/2006/relationships/oleObject" Target="../embeddings/oleObject670.bin"/><Relationship Id="rId54" Type="http://schemas.openxmlformats.org/officeDocument/2006/relationships/slide" Target="slide5.xml"/><Relationship Id="rId1" Type="http://schemas.openxmlformats.org/officeDocument/2006/relationships/vmlDrawing" Target="../drawings/vmlDrawing28.vml"/><Relationship Id="rId6" Type="http://schemas.openxmlformats.org/officeDocument/2006/relationships/image" Target="../media/image544.wmf"/><Relationship Id="rId11" Type="http://schemas.openxmlformats.org/officeDocument/2006/relationships/oleObject" Target="../embeddings/oleObject655.bin"/><Relationship Id="rId24" Type="http://schemas.openxmlformats.org/officeDocument/2006/relationships/image" Target="../media/image551.wmf"/><Relationship Id="rId32" Type="http://schemas.openxmlformats.org/officeDocument/2006/relationships/image" Target="../media/image555.wmf"/><Relationship Id="rId37" Type="http://schemas.openxmlformats.org/officeDocument/2006/relationships/oleObject" Target="../embeddings/oleObject668.bin"/><Relationship Id="rId40" Type="http://schemas.openxmlformats.org/officeDocument/2006/relationships/image" Target="../media/image559.wmf"/><Relationship Id="rId45" Type="http://schemas.openxmlformats.org/officeDocument/2006/relationships/oleObject" Target="../embeddings/oleObject672.bin"/><Relationship Id="rId53" Type="http://schemas.openxmlformats.org/officeDocument/2006/relationships/oleObject" Target="../embeddings/oleObject676.bin"/><Relationship Id="rId5" Type="http://schemas.openxmlformats.org/officeDocument/2006/relationships/oleObject" Target="../embeddings/oleObject652.bin"/><Relationship Id="rId15" Type="http://schemas.openxmlformats.org/officeDocument/2006/relationships/oleObject" Target="../embeddings/oleObject657.bin"/><Relationship Id="rId23" Type="http://schemas.openxmlformats.org/officeDocument/2006/relationships/oleObject" Target="../embeddings/oleObject661.bin"/><Relationship Id="rId28" Type="http://schemas.openxmlformats.org/officeDocument/2006/relationships/image" Target="../media/image553.wmf"/><Relationship Id="rId36" Type="http://schemas.openxmlformats.org/officeDocument/2006/relationships/image" Target="../media/image557.wmf"/><Relationship Id="rId49" Type="http://schemas.openxmlformats.org/officeDocument/2006/relationships/oleObject" Target="../embeddings/oleObject674.bin"/><Relationship Id="rId10" Type="http://schemas.openxmlformats.org/officeDocument/2006/relationships/image" Target="../media/image546.wmf"/><Relationship Id="rId19" Type="http://schemas.openxmlformats.org/officeDocument/2006/relationships/oleObject" Target="../embeddings/oleObject659.bin"/><Relationship Id="rId31" Type="http://schemas.openxmlformats.org/officeDocument/2006/relationships/oleObject" Target="../embeddings/oleObject665.bin"/><Relationship Id="rId44" Type="http://schemas.openxmlformats.org/officeDocument/2006/relationships/image" Target="../media/image561.wmf"/><Relationship Id="rId52" Type="http://schemas.openxmlformats.org/officeDocument/2006/relationships/image" Target="../media/image565.wmf"/><Relationship Id="rId4" Type="http://schemas.openxmlformats.org/officeDocument/2006/relationships/image" Target="../media/image543.wmf"/><Relationship Id="rId9" Type="http://schemas.openxmlformats.org/officeDocument/2006/relationships/oleObject" Target="../embeddings/oleObject654.bin"/><Relationship Id="rId14" Type="http://schemas.openxmlformats.org/officeDocument/2006/relationships/image" Target="../media/image548.wmf"/><Relationship Id="rId22" Type="http://schemas.openxmlformats.org/officeDocument/2006/relationships/image" Target="../media/image496.wmf"/><Relationship Id="rId27" Type="http://schemas.openxmlformats.org/officeDocument/2006/relationships/oleObject" Target="../embeddings/oleObject663.bin"/><Relationship Id="rId30" Type="http://schemas.openxmlformats.org/officeDocument/2006/relationships/image" Target="../media/image554.wmf"/><Relationship Id="rId35" Type="http://schemas.openxmlformats.org/officeDocument/2006/relationships/oleObject" Target="../embeddings/oleObject667.bin"/><Relationship Id="rId43" Type="http://schemas.openxmlformats.org/officeDocument/2006/relationships/oleObject" Target="../embeddings/oleObject671.bin"/><Relationship Id="rId48" Type="http://schemas.openxmlformats.org/officeDocument/2006/relationships/image" Target="../media/image563.wmf"/><Relationship Id="rId56" Type="http://schemas.microsoft.com/office/2007/relationships/hdphoto" Target="../media/hdphoto27.wdp"/><Relationship Id="rId8" Type="http://schemas.openxmlformats.org/officeDocument/2006/relationships/image" Target="../media/image545.wmf"/><Relationship Id="rId51" Type="http://schemas.openxmlformats.org/officeDocument/2006/relationships/oleObject" Target="../embeddings/oleObject675.bin"/><Relationship Id="rId3" Type="http://schemas.openxmlformats.org/officeDocument/2006/relationships/oleObject" Target="../embeddings/oleObject651.bin"/></Relationships>
</file>

<file path=ppt/slides/_rels/slide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12.xml"/><Relationship Id="rId5" Type="http://schemas.openxmlformats.org/officeDocument/2006/relationships/hyperlink" Target="http://www.miit.ru/institut/ipss/faculties/trm/main.htm" TargetMode="External"/><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8" Type="http://schemas.openxmlformats.org/officeDocument/2006/relationships/image" Target="../media/image568.wmf"/><Relationship Id="rId13" Type="http://schemas.openxmlformats.org/officeDocument/2006/relationships/image" Target="../media/image576.png"/><Relationship Id="rId18" Type="http://schemas.openxmlformats.org/officeDocument/2006/relationships/oleObject" Target="../embeddings/oleObject684.bin"/><Relationship Id="rId26" Type="http://schemas.openxmlformats.org/officeDocument/2006/relationships/oleObject" Target="../embeddings/oleObject688.bin"/><Relationship Id="rId39" Type="http://schemas.openxmlformats.org/officeDocument/2006/relationships/oleObject" Target="../embeddings/oleObject696.bin"/><Relationship Id="rId3" Type="http://schemas.openxmlformats.org/officeDocument/2006/relationships/oleObject" Target="../embeddings/oleObject677.bin"/><Relationship Id="rId21" Type="http://schemas.openxmlformats.org/officeDocument/2006/relationships/image" Target="../media/image574.wmf"/><Relationship Id="rId34" Type="http://schemas.openxmlformats.org/officeDocument/2006/relationships/oleObject" Target="../embeddings/oleObject693.bin"/><Relationship Id="rId42" Type="http://schemas.openxmlformats.org/officeDocument/2006/relationships/image" Target="../media/image584.jpeg"/><Relationship Id="rId7" Type="http://schemas.openxmlformats.org/officeDocument/2006/relationships/oleObject" Target="../embeddings/oleObject679.bin"/><Relationship Id="rId12" Type="http://schemas.openxmlformats.org/officeDocument/2006/relationships/image" Target="../media/image570.wmf"/><Relationship Id="rId17" Type="http://schemas.openxmlformats.org/officeDocument/2006/relationships/image" Target="../media/image572.wmf"/><Relationship Id="rId25" Type="http://schemas.openxmlformats.org/officeDocument/2006/relationships/image" Target="../media/image576.wmf"/><Relationship Id="rId33" Type="http://schemas.openxmlformats.org/officeDocument/2006/relationships/oleObject" Target="../embeddings/oleObject692.bin"/><Relationship Id="rId38" Type="http://schemas.openxmlformats.org/officeDocument/2006/relationships/image" Target="../media/image581.wmf"/><Relationship Id="rId2" Type="http://schemas.openxmlformats.org/officeDocument/2006/relationships/slideLayout" Target="../slideLayouts/slideLayout46.xml"/><Relationship Id="rId16" Type="http://schemas.openxmlformats.org/officeDocument/2006/relationships/oleObject" Target="../embeddings/oleObject683.bin"/><Relationship Id="rId20" Type="http://schemas.openxmlformats.org/officeDocument/2006/relationships/oleObject" Target="../embeddings/oleObject685.bin"/><Relationship Id="rId29" Type="http://schemas.openxmlformats.org/officeDocument/2006/relationships/oleObject" Target="../embeddings/oleObject690.bin"/><Relationship Id="rId41" Type="http://schemas.openxmlformats.org/officeDocument/2006/relationships/image" Target="../media/image583.jpeg"/><Relationship Id="rId1" Type="http://schemas.openxmlformats.org/officeDocument/2006/relationships/vmlDrawing" Target="../drawings/vmlDrawing29.vml"/><Relationship Id="rId6" Type="http://schemas.openxmlformats.org/officeDocument/2006/relationships/image" Target="../media/image560.wmf"/><Relationship Id="rId11" Type="http://schemas.openxmlformats.org/officeDocument/2006/relationships/oleObject" Target="../embeddings/oleObject681.bin"/><Relationship Id="rId24" Type="http://schemas.openxmlformats.org/officeDocument/2006/relationships/oleObject" Target="../embeddings/oleObject687.bin"/><Relationship Id="rId32" Type="http://schemas.openxmlformats.org/officeDocument/2006/relationships/image" Target="../media/image579.wmf"/><Relationship Id="rId37" Type="http://schemas.openxmlformats.org/officeDocument/2006/relationships/oleObject" Target="../embeddings/oleObject695.bin"/><Relationship Id="rId40" Type="http://schemas.openxmlformats.org/officeDocument/2006/relationships/image" Target="../media/image582.wmf"/><Relationship Id="rId45" Type="http://schemas.microsoft.com/office/2007/relationships/hdphoto" Target="../media/hdphoto28.wdp"/><Relationship Id="rId5" Type="http://schemas.openxmlformats.org/officeDocument/2006/relationships/oleObject" Target="../embeddings/oleObject678.bin"/><Relationship Id="rId15" Type="http://schemas.openxmlformats.org/officeDocument/2006/relationships/image" Target="../media/image571.wmf"/><Relationship Id="rId23" Type="http://schemas.openxmlformats.org/officeDocument/2006/relationships/image" Target="../media/image575.wmf"/><Relationship Id="rId28" Type="http://schemas.openxmlformats.org/officeDocument/2006/relationships/image" Target="../media/image577.wmf"/><Relationship Id="rId36" Type="http://schemas.openxmlformats.org/officeDocument/2006/relationships/image" Target="../media/image580.wmf"/><Relationship Id="rId10" Type="http://schemas.openxmlformats.org/officeDocument/2006/relationships/image" Target="../media/image569.wmf"/><Relationship Id="rId19" Type="http://schemas.openxmlformats.org/officeDocument/2006/relationships/image" Target="../media/image573.wmf"/><Relationship Id="rId31" Type="http://schemas.openxmlformats.org/officeDocument/2006/relationships/oleObject" Target="../embeddings/oleObject691.bin"/><Relationship Id="rId44" Type="http://schemas.openxmlformats.org/officeDocument/2006/relationships/image" Target="../media/image585.png"/><Relationship Id="rId4" Type="http://schemas.openxmlformats.org/officeDocument/2006/relationships/image" Target="../media/image567.wmf"/><Relationship Id="rId9" Type="http://schemas.openxmlformats.org/officeDocument/2006/relationships/oleObject" Target="../embeddings/oleObject680.bin"/><Relationship Id="rId14" Type="http://schemas.openxmlformats.org/officeDocument/2006/relationships/oleObject" Target="../embeddings/oleObject682.bin"/><Relationship Id="rId22" Type="http://schemas.openxmlformats.org/officeDocument/2006/relationships/oleObject" Target="../embeddings/oleObject686.bin"/><Relationship Id="rId27" Type="http://schemas.openxmlformats.org/officeDocument/2006/relationships/oleObject" Target="../embeddings/oleObject689.bin"/><Relationship Id="rId30" Type="http://schemas.openxmlformats.org/officeDocument/2006/relationships/image" Target="../media/image578.wmf"/><Relationship Id="rId35" Type="http://schemas.openxmlformats.org/officeDocument/2006/relationships/oleObject" Target="../embeddings/oleObject694.bin"/><Relationship Id="rId43" Type="http://schemas.openxmlformats.org/officeDocument/2006/relationships/slide" Target="slide5.xml"/></Relationships>
</file>

<file path=ppt/slides/_rels/slide51.xml.rels><?xml version="1.0" encoding="UTF-8" standalone="yes"?>
<Relationships xmlns="http://schemas.openxmlformats.org/package/2006/relationships"><Relationship Id="rId8" Type="http://schemas.openxmlformats.org/officeDocument/2006/relationships/image" Target="../media/image547.wmf"/><Relationship Id="rId13" Type="http://schemas.openxmlformats.org/officeDocument/2006/relationships/oleObject" Target="../embeddings/oleObject702.bin"/><Relationship Id="rId18" Type="http://schemas.openxmlformats.org/officeDocument/2006/relationships/image" Target="../media/image467.wmf"/><Relationship Id="rId26" Type="http://schemas.openxmlformats.org/officeDocument/2006/relationships/oleObject" Target="../embeddings/oleObject708.bin"/><Relationship Id="rId3" Type="http://schemas.openxmlformats.org/officeDocument/2006/relationships/oleObject" Target="../embeddings/oleObject697.bin"/><Relationship Id="rId21" Type="http://schemas.openxmlformats.org/officeDocument/2006/relationships/oleObject" Target="../embeddings/oleObject706.bin"/><Relationship Id="rId34" Type="http://schemas.openxmlformats.org/officeDocument/2006/relationships/oleObject" Target="../embeddings/oleObject712.bin"/><Relationship Id="rId7" Type="http://schemas.openxmlformats.org/officeDocument/2006/relationships/oleObject" Target="../embeddings/oleObject699.bin"/><Relationship Id="rId12" Type="http://schemas.openxmlformats.org/officeDocument/2006/relationships/image" Target="../media/image587.wmf"/><Relationship Id="rId17" Type="http://schemas.openxmlformats.org/officeDocument/2006/relationships/oleObject" Target="../embeddings/oleObject704.bin"/><Relationship Id="rId25" Type="http://schemas.openxmlformats.org/officeDocument/2006/relationships/image" Target="../media/image592.wmf"/><Relationship Id="rId33" Type="http://schemas.openxmlformats.org/officeDocument/2006/relationships/image" Target="../media/image596.wmf"/><Relationship Id="rId2" Type="http://schemas.openxmlformats.org/officeDocument/2006/relationships/slideLayout" Target="../slideLayouts/slideLayout46.xml"/><Relationship Id="rId16" Type="http://schemas.openxmlformats.org/officeDocument/2006/relationships/image" Target="../media/image589.wmf"/><Relationship Id="rId20" Type="http://schemas.openxmlformats.org/officeDocument/2006/relationships/image" Target="../media/image590.wmf"/><Relationship Id="rId29" Type="http://schemas.openxmlformats.org/officeDocument/2006/relationships/image" Target="../media/image594.wmf"/><Relationship Id="rId1" Type="http://schemas.openxmlformats.org/officeDocument/2006/relationships/vmlDrawing" Target="../drawings/vmlDrawing30.vml"/><Relationship Id="rId6" Type="http://schemas.openxmlformats.org/officeDocument/2006/relationships/image" Target="../media/image568.wmf"/><Relationship Id="rId11" Type="http://schemas.openxmlformats.org/officeDocument/2006/relationships/oleObject" Target="../embeddings/oleObject701.bin"/><Relationship Id="rId24" Type="http://schemas.openxmlformats.org/officeDocument/2006/relationships/oleObject" Target="../embeddings/oleObject707.bin"/><Relationship Id="rId32" Type="http://schemas.openxmlformats.org/officeDocument/2006/relationships/oleObject" Target="../embeddings/oleObject711.bin"/><Relationship Id="rId37" Type="http://schemas.microsoft.com/office/2007/relationships/hdphoto" Target="../media/hdphoto26.wdp"/><Relationship Id="rId5" Type="http://schemas.openxmlformats.org/officeDocument/2006/relationships/oleObject" Target="../embeddings/oleObject698.bin"/><Relationship Id="rId15" Type="http://schemas.openxmlformats.org/officeDocument/2006/relationships/oleObject" Target="../embeddings/oleObject703.bin"/><Relationship Id="rId23" Type="http://schemas.openxmlformats.org/officeDocument/2006/relationships/image" Target="../media/image598.png"/><Relationship Id="rId28" Type="http://schemas.openxmlformats.org/officeDocument/2006/relationships/oleObject" Target="../embeddings/oleObject709.bin"/><Relationship Id="rId36" Type="http://schemas.openxmlformats.org/officeDocument/2006/relationships/image" Target="../media/image500.png"/><Relationship Id="rId10" Type="http://schemas.openxmlformats.org/officeDocument/2006/relationships/image" Target="../media/image586.wmf"/><Relationship Id="rId19" Type="http://schemas.openxmlformats.org/officeDocument/2006/relationships/oleObject" Target="../embeddings/oleObject705.bin"/><Relationship Id="rId31" Type="http://schemas.openxmlformats.org/officeDocument/2006/relationships/image" Target="../media/image595.wmf"/><Relationship Id="rId4" Type="http://schemas.openxmlformats.org/officeDocument/2006/relationships/image" Target="../media/image560.wmf"/><Relationship Id="rId9" Type="http://schemas.openxmlformats.org/officeDocument/2006/relationships/oleObject" Target="../embeddings/oleObject700.bin"/><Relationship Id="rId14" Type="http://schemas.openxmlformats.org/officeDocument/2006/relationships/image" Target="../media/image588.wmf"/><Relationship Id="rId22" Type="http://schemas.openxmlformats.org/officeDocument/2006/relationships/image" Target="../media/image591.wmf"/><Relationship Id="rId27" Type="http://schemas.openxmlformats.org/officeDocument/2006/relationships/image" Target="../media/image593.wmf"/><Relationship Id="rId30" Type="http://schemas.openxmlformats.org/officeDocument/2006/relationships/oleObject" Target="../embeddings/oleObject710.bin"/><Relationship Id="rId35" Type="http://schemas.openxmlformats.org/officeDocument/2006/relationships/slide" Target="slide5.xml"/></Relationships>
</file>

<file path=ppt/slides/_rels/slide5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xml"/><Relationship Id="rId1" Type="http://schemas.openxmlformats.org/officeDocument/2006/relationships/slideLayout" Target="../slideLayouts/slideLayout58.xml"/></Relationships>
</file>

<file path=ppt/slides/_rels/slide53.xml.rels><?xml version="1.0" encoding="UTF-8" standalone="yes"?>
<Relationships xmlns="http://schemas.openxmlformats.org/package/2006/relationships"><Relationship Id="rId8" Type="http://schemas.openxmlformats.org/officeDocument/2006/relationships/image" Target="../media/image598.wmf"/><Relationship Id="rId13" Type="http://schemas.openxmlformats.org/officeDocument/2006/relationships/oleObject" Target="../embeddings/oleObject717.bin"/><Relationship Id="rId18" Type="http://schemas.openxmlformats.org/officeDocument/2006/relationships/image" Target="../media/image500.png"/><Relationship Id="rId3" Type="http://schemas.openxmlformats.org/officeDocument/2006/relationships/image" Target="../media/image605.png"/><Relationship Id="rId7" Type="http://schemas.openxmlformats.org/officeDocument/2006/relationships/oleObject" Target="../embeddings/oleObject714.bin"/><Relationship Id="rId12" Type="http://schemas.openxmlformats.org/officeDocument/2006/relationships/image" Target="../media/image600.wmf"/><Relationship Id="rId17" Type="http://schemas.openxmlformats.org/officeDocument/2006/relationships/slide" Target="slide5.xml"/><Relationship Id="rId2" Type="http://schemas.openxmlformats.org/officeDocument/2006/relationships/slideLayout" Target="../slideLayouts/slideLayout46.xml"/><Relationship Id="rId16" Type="http://schemas.openxmlformats.org/officeDocument/2006/relationships/image" Target="../media/image602.wmf"/><Relationship Id="rId1" Type="http://schemas.openxmlformats.org/officeDocument/2006/relationships/vmlDrawing" Target="../drawings/vmlDrawing31.vml"/><Relationship Id="rId6" Type="http://schemas.openxmlformats.org/officeDocument/2006/relationships/image" Target="../media/image597.wmf"/><Relationship Id="rId11" Type="http://schemas.openxmlformats.org/officeDocument/2006/relationships/oleObject" Target="../embeddings/oleObject716.bin"/><Relationship Id="rId5" Type="http://schemas.openxmlformats.org/officeDocument/2006/relationships/oleObject" Target="../embeddings/oleObject713.bin"/><Relationship Id="rId15" Type="http://schemas.openxmlformats.org/officeDocument/2006/relationships/oleObject" Target="../embeddings/oleObject718.bin"/><Relationship Id="rId10" Type="http://schemas.openxmlformats.org/officeDocument/2006/relationships/image" Target="../media/image599.wmf"/><Relationship Id="rId19" Type="http://schemas.microsoft.com/office/2007/relationships/hdphoto" Target="../media/hdphoto26.wdp"/><Relationship Id="rId4" Type="http://schemas.openxmlformats.org/officeDocument/2006/relationships/image" Target="../media/image606.png"/><Relationship Id="rId9" Type="http://schemas.openxmlformats.org/officeDocument/2006/relationships/oleObject" Target="../embeddings/oleObject715.bin"/><Relationship Id="rId14" Type="http://schemas.openxmlformats.org/officeDocument/2006/relationships/image" Target="../media/image601.wmf"/></Relationships>
</file>

<file path=ppt/slides/_rels/slide54.xml.rels><?xml version="1.0" encoding="UTF-8" standalone="yes"?>
<Relationships xmlns="http://schemas.openxmlformats.org/package/2006/relationships"><Relationship Id="rId13" Type="http://schemas.openxmlformats.org/officeDocument/2006/relationships/oleObject" Target="../embeddings/oleObject724.bin"/><Relationship Id="rId18" Type="http://schemas.openxmlformats.org/officeDocument/2006/relationships/image" Target="../media/image610.wmf"/><Relationship Id="rId26" Type="http://schemas.openxmlformats.org/officeDocument/2006/relationships/image" Target="../media/image614.wmf"/><Relationship Id="rId39" Type="http://schemas.openxmlformats.org/officeDocument/2006/relationships/image" Target="../media/image620.wmf"/><Relationship Id="rId21" Type="http://schemas.openxmlformats.org/officeDocument/2006/relationships/oleObject" Target="../embeddings/oleObject728.bin"/><Relationship Id="rId34" Type="http://schemas.openxmlformats.org/officeDocument/2006/relationships/image" Target="../media/image618.wmf"/><Relationship Id="rId42" Type="http://schemas.openxmlformats.org/officeDocument/2006/relationships/oleObject" Target="../embeddings/oleObject738.bin"/><Relationship Id="rId47" Type="http://schemas.openxmlformats.org/officeDocument/2006/relationships/oleObject" Target="../embeddings/oleObject741.bin"/><Relationship Id="rId50" Type="http://schemas.openxmlformats.org/officeDocument/2006/relationships/oleObject" Target="../embeddings/oleObject742.bin"/><Relationship Id="rId55" Type="http://schemas.openxmlformats.org/officeDocument/2006/relationships/oleObject" Target="../embeddings/oleObject745.bin"/><Relationship Id="rId63" Type="http://schemas.openxmlformats.org/officeDocument/2006/relationships/image" Target="../media/image630.wmf"/><Relationship Id="rId68" Type="http://schemas.microsoft.com/office/2007/relationships/hdphoto" Target="../media/hdphoto26.wdp"/><Relationship Id="rId7" Type="http://schemas.openxmlformats.org/officeDocument/2006/relationships/oleObject" Target="../embeddings/oleObject721.bin"/><Relationship Id="rId2" Type="http://schemas.openxmlformats.org/officeDocument/2006/relationships/slideLayout" Target="../slideLayouts/slideLayout46.xml"/><Relationship Id="rId16" Type="http://schemas.openxmlformats.org/officeDocument/2006/relationships/image" Target="../media/image609.wmf"/><Relationship Id="rId29" Type="http://schemas.openxmlformats.org/officeDocument/2006/relationships/oleObject" Target="../embeddings/oleObject732.bin"/><Relationship Id="rId1" Type="http://schemas.openxmlformats.org/officeDocument/2006/relationships/vmlDrawing" Target="../drawings/vmlDrawing32.vml"/><Relationship Id="rId6" Type="http://schemas.openxmlformats.org/officeDocument/2006/relationships/image" Target="../media/image604.wmf"/><Relationship Id="rId11" Type="http://schemas.openxmlformats.org/officeDocument/2006/relationships/oleObject" Target="../embeddings/oleObject723.bin"/><Relationship Id="rId24" Type="http://schemas.openxmlformats.org/officeDocument/2006/relationships/image" Target="../media/image613.wmf"/><Relationship Id="rId32" Type="http://schemas.openxmlformats.org/officeDocument/2006/relationships/image" Target="../media/image617.wmf"/><Relationship Id="rId37" Type="http://schemas.openxmlformats.org/officeDocument/2006/relationships/image" Target="../media/image619.wmf"/><Relationship Id="rId40" Type="http://schemas.openxmlformats.org/officeDocument/2006/relationships/oleObject" Target="../embeddings/oleObject737.bin"/><Relationship Id="rId45" Type="http://schemas.openxmlformats.org/officeDocument/2006/relationships/image" Target="../media/image623.wmf"/><Relationship Id="rId53" Type="http://schemas.openxmlformats.org/officeDocument/2006/relationships/image" Target="../media/image626.wmf"/><Relationship Id="rId58" Type="http://schemas.openxmlformats.org/officeDocument/2006/relationships/oleObject" Target="../embeddings/oleObject747.bin"/><Relationship Id="rId66" Type="http://schemas.openxmlformats.org/officeDocument/2006/relationships/slide" Target="slide5.xml"/><Relationship Id="rId5" Type="http://schemas.openxmlformats.org/officeDocument/2006/relationships/oleObject" Target="../embeddings/oleObject720.bin"/><Relationship Id="rId15" Type="http://schemas.openxmlformats.org/officeDocument/2006/relationships/oleObject" Target="../embeddings/oleObject725.bin"/><Relationship Id="rId23" Type="http://schemas.openxmlformats.org/officeDocument/2006/relationships/oleObject" Target="../embeddings/oleObject729.bin"/><Relationship Id="rId28" Type="http://schemas.openxmlformats.org/officeDocument/2006/relationships/image" Target="../media/image615.wmf"/><Relationship Id="rId36" Type="http://schemas.openxmlformats.org/officeDocument/2006/relationships/oleObject" Target="../embeddings/oleObject735.bin"/><Relationship Id="rId49" Type="http://schemas.openxmlformats.org/officeDocument/2006/relationships/image" Target="../media/image636.png"/><Relationship Id="rId57" Type="http://schemas.openxmlformats.org/officeDocument/2006/relationships/image" Target="../media/image627.wmf"/><Relationship Id="rId61" Type="http://schemas.openxmlformats.org/officeDocument/2006/relationships/image" Target="../media/image629.wmf"/><Relationship Id="rId10" Type="http://schemas.openxmlformats.org/officeDocument/2006/relationships/image" Target="../media/image606.wmf"/><Relationship Id="rId19" Type="http://schemas.openxmlformats.org/officeDocument/2006/relationships/oleObject" Target="../embeddings/oleObject727.bin"/><Relationship Id="rId31" Type="http://schemas.openxmlformats.org/officeDocument/2006/relationships/oleObject" Target="../embeddings/oleObject733.bin"/><Relationship Id="rId44" Type="http://schemas.openxmlformats.org/officeDocument/2006/relationships/oleObject" Target="../embeddings/oleObject739.bin"/><Relationship Id="rId52" Type="http://schemas.openxmlformats.org/officeDocument/2006/relationships/oleObject" Target="../embeddings/oleObject743.bin"/><Relationship Id="rId60" Type="http://schemas.openxmlformats.org/officeDocument/2006/relationships/oleObject" Target="../embeddings/oleObject748.bin"/><Relationship Id="rId65" Type="http://schemas.openxmlformats.org/officeDocument/2006/relationships/image" Target="../media/image631.wmf"/><Relationship Id="rId4" Type="http://schemas.openxmlformats.org/officeDocument/2006/relationships/image" Target="../media/image603.wmf"/><Relationship Id="rId9" Type="http://schemas.openxmlformats.org/officeDocument/2006/relationships/oleObject" Target="../embeddings/oleObject722.bin"/><Relationship Id="rId14" Type="http://schemas.openxmlformats.org/officeDocument/2006/relationships/image" Target="../media/image608.wmf"/><Relationship Id="rId22" Type="http://schemas.openxmlformats.org/officeDocument/2006/relationships/image" Target="../media/image612.wmf"/><Relationship Id="rId27" Type="http://schemas.openxmlformats.org/officeDocument/2006/relationships/oleObject" Target="../embeddings/oleObject731.bin"/><Relationship Id="rId30" Type="http://schemas.openxmlformats.org/officeDocument/2006/relationships/image" Target="../media/image616.wmf"/><Relationship Id="rId35" Type="http://schemas.openxmlformats.org/officeDocument/2006/relationships/image" Target="../media/image632.png"/><Relationship Id="rId43" Type="http://schemas.openxmlformats.org/officeDocument/2006/relationships/image" Target="../media/image622.wmf"/><Relationship Id="rId48" Type="http://schemas.openxmlformats.org/officeDocument/2006/relationships/image" Target="../media/image624.wmf"/><Relationship Id="rId56" Type="http://schemas.openxmlformats.org/officeDocument/2006/relationships/oleObject" Target="../embeddings/oleObject746.bin"/><Relationship Id="rId64" Type="http://schemas.openxmlformats.org/officeDocument/2006/relationships/oleObject" Target="../embeddings/oleObject750.bin"/><Relationship Id="rId8" Type="http://schemas.openxmlformats.org/officeDocument/2006/relationships/image" Target="../media/image605.wmf"/><Relationship Id="rId51" Type="http://schemas.openxmlformats.org/officeDocument/2006/relationships/image" Target="../media/image625.wmf"/><Relationship Id="rId3" Type="http://schemas.openxmlformats.org/officeDocument/2006/relationships/oleObject" Target="../embeddings/oleObject719.bin"/><Relationship Id="rId12" Type="http://schemas.openxmlformats.org/officeDocument/2006/relationships/image" Target="../media/image607.wmf"/><Relationship Id="rId17" Type="http://schemas.openxmlformats.org/officeDocument/2006/relationships/oleObject" Target="../embeddings/oleObject726.bin"/><Relationship Id="rId25" Type="http://schemas.openxmlformats.org/officeDocument/2006/relationships/oleObject" Target="../embeddings/oleObject730.bin"/><Relationship Id="rId33" Type="http://schemas.openxmlformats.org/officeDocument/2006/relationships/oleObject" Target="../embeddings/oleObject734.bin"/><Relationship Id="rId38" Type="http://schemas.openxmlformats.org/officeDocument/2006/relationships/oleObject" Target="../embeddings/oleObject736.bin"/><Relationship Id="rId46" Type="http://schemas.openxmlformats.org/officeDocument/2006/relationships/oleObject" Target="../embeddings/oleObject740.bin"/><Relationship Id="rId59" Type="http://schemas.openxmlformats.org/officeDocument/2006/relationships/image" Target="../media/image628.wmf"/><Relationship Id="rId67" Type="http://schemas.openxmlformats.org/officeDocument/2006/relationships/image" Target="../media/image500.png"/><Relationship Id="rId20" Type="http://schemas.openxmlformats.org/officeDocument/2006/relationships/image" Target="../media/image611.wmf"/><Relationship Id="rId41" Type="http://schemas.openxmlformats.org/officeDocument/2006/relationships/image" Target="../media/image621.wmf"/><Relationship Id="rId54" Type="http://schemas.openxmlformats.org/officeDocument/2006/relationships/oleObject" Target="../embeddings/oleObject744.bin"/><Relationship Id="rId62" Type="http://schemas.openxmlformats.org/officeDocument/2006/relationships/oleObject" Target="../embeddings/oleObject749.bin"/></Relationships>
</file>

<file path=ppt/slides/_rels/slide55.xml.rels><?xml version="1.0" encoding="UTF-8" standalone="yes"?>
<Relationships xmlns="http://schemas.openxmlformats.org/package/2006/relationships"><Relationship Id="rId8" Type="http://schemas.openxmlformats.org/officeDocument/2006/relationships/image" Target="../media/image634.wmf"/><Relationship Id="rId13" Type="http://schemas.openxmlformats.org/officeDocument/2006/relationships/oleObject" Target="../embeddings/oleObject756.bin"/><Relationship Id="rId18" Type="http://schemas.openxmlformats.org/officeDocument/2006/relationships/oleObject" Target="../embeddings/oleObject759.bin"/><Relationship Id="rId26" Type="http://schemas.openxmlformats.org/officeDocument/2006/relationships/image" Target="../media/image500.png"/><Relationship Id="rId3" Type="http://schemas.openxmlformats.org/officeDocument/2006/relationships/oleObject" Target="../embeddings/oleObject751.bin"/><Relationship Id="rId21" Type="http://schemas.openxmlformats.org/officeDocument/2006/relationships/image" Target="../media/image640.wmf"/><Relationship Id="rId7" Type="http://schemas.openxmlformats.org/officeDocument/2006/relationships/oleObject" Target="../embeddings/oleObject753.bin"/><Relationship Id="rId12" Type="http://schemas.openxmlformats.org/officeDocument/2006/relationships/image" Target="../media/image636.wmf"/><Relationship Id="rId17" Type="http://schemas.openxmlformats.org/officeDocument/2006/relationships/image" Target="../media/image638.wmf"/><Relationship Id="rId25" Type="http://schemas.openxmlformats.org/officeDocument/2006/relationships/slide" Target="slide5.xml"/><Relationship Id="rId2" Type="http://schemas.openxmlformats.org/officeDocument/2006/relationships/slideLayout" Target="../slideLayouts/slideLayout46.xml"/><Relationship Id="rId16" Type="http://schemas.openxmlformats.org/officeDocument/2006/relationships/oleObject" Target="../embeddings/oleObject758.bin"/><Relationship Id="rId20" Type="http://schemas.openxmlformats.org/officeDocument/2006/relationships/oleObject" Target="../embeddings/oleObject760.bin"/><Relationship Id="rId1" Type="http://schemas.openxmlformats.org/officeDocument/2006/relationships/vmlDrawing" Target="../drawings/vmlDrawing33.vml"/><Relationship Id="rId6" Type="http://schemas.openxmlformats.org/officeDocument/2006/relationships/image" Target="../media/image633.wmf"/><Relationship Id="rId11" Type="http://schemas.openxmlformats.org/officeDocument/2006/relationships/oleObject" Target="../embeddings/oleObject755.bin"/><Relationship Id="rId24" Type="http://schemas.openxmlformats.org/officeDocument/2006/relationships/image" Target="../media/image641.wmf"/><Relationship Id="rId5" Type="http://schemas.openxmlformats.org/officeDocument/2006/relationships/oleObject" Target="../embeddings/oleObject752.bin"/><Relationship Id="rId15" Type="http://schemas.openxmlformats.org/officeDocument/2006/relationships/oleObject" Target="../embeddings/oleObject757.bin"/><Relationship Id="rId23" Type="http://schemas.openxmlformats.org/officeDocument/2006/relationships/oleObject" Target="../embeddings/oleObject762.bin"/><Relationship Id="rId10" Type="http://schemas.openxmlformats.org/officeDocument/2006/relationships/image" Target="../media/image635.wmf"/><Relationship Id="rId19" Type="http://schemas.openxmlformats.org/officeDocument/2006/relationships/image" Target="../media/image639.wmf"/><Relationship Id="rId4" Type="http://schemas.openxmlformats.org/officeDocument/2006/relationships/image" Target="../media/image632.wmf"/><Relationship Id="rId9" Type="http://schemas.openxmlformats.org/officeDocument/2006/relationships/oleObject" Target="../embeddings/oleObject754.bin"/><Relationship Id="rId14" Type="http://schemas.openxmlformats.org/officeDocument/2006/relationships/image" Target="../media/image637.wmf"/><Relationship Id="rId22" Type="http://schemas.openxmlformats.org/officeDocument/2006/relationships/oleObject" Target="../embeddings/oleObject761.bin"/><Relationship Id="rId27" Type="http://schemas.microsoft.com/office/2007/relationships/hdphoto" Target="../media/hdphoto26.wdp"/></Relationships>
</file>

<file path=ppt/slides/_rels/slide56.xml.rels><?xml version="1.0" encoding="UTF-8" standalone="yes"?>
<Relationships xmlns="http://schemas.openxmlformats.org/package/2006/relationships"><Relationship Id="rId8" Type="http://schemas.openxmlformats.org/officeDocument/2006/relationships/image" Target="../media/image644.wmf"/><Relationship Id="rId13" Type="http://schemas.openxmlformats.org/officeDocument/2006/relationships/oleObject" Target="../embeddings/oleObject768.bin"/><Relationship Id="rId18" Type="http://schemas.openxmlformats.org/officeDocument/2006/relationships/oleObject" Target="../embeddings/oleObject771.bin"/><Relationship Id="rId26" Type="http://schemas.openxmlformats.org/officeDocument/2006/relationships/oleObject" Target="../embeddings/oleObject778.bin"/><Relationship Id="rId39" Type="http://schemas.microsoft.com/office/2007/relationships/hdphoto" Target="../media/hdphoto26.wdp"/><Relationship Id="rId3" Type="http://schemas.openxmlformats.org/officeDocument/2006/relationships/oleObject" Target="../embeddings/oleObject763.bin"/><Relationship Id="rId21" Type="http://schemas.openxmlformats.org/officeDocument/2006/relationships/oleObject" Target="../embeddings/oleObject774.bin"/><Relationship Id="rId34" Type="http://schemas.openxmlformats.org/officeDocument/2006/relationships/image" Target="../media/image649.wmf"/><Relationship Id="rId7" Type="http://schemas.openxmlformats.org/officeDocument/2006/relationships/oleObject" Target="../embeddings/oleObject765.bin"/><Relationship Id="rId12" Type="http://schemas.openxmlformats.org/officeDocument/2006/relationships/image" Target="../media/image641.wmf"/><Relationship Id="rId17" Type="http://schemas.openxmlformats.org/officeDocument/2006/relationships/image" Target="../media/image646.wmf"/><Relationship Id="rId25" Type="http://schemas.openxmlformats.org/officeDocument/2006/relationships/oleObject" Target="../embeddings/oleObject777.bin"/><Relationship Id="rId33" Type="http://schemas.openxmlformats.org/officeDocument/2006/relationships/oleObject" Target="../embeddings/oleObject784.bin"/><Relationship Id="rId38" Type="http://schemas.openxmlformats.org/officeDocument/2006/relationships/image" Target="../media/image500.png"/><Relationship Id="rId2" Type="http://schemas.openxmlformats.org/officeDocument/2006/relationships/slideLayout" Target="../slideLayouts/slideLayout46.xml"/><Relationship Id="rId16" Type="http://schemas.openxmlformats.org/officeDocument/2006/relationships/oleObject" Target="../embeddings/oleObject770.bin"/><Relationship Id="rId20" Type="http://schemas.openxmlformats.org/officeDocument/2006/relationships/oleObject" Target="../embeddings/oleObject773.bin"/><Relationship Id="rId29" Type="http://schemas.openxmlformats.org/officeDocument/2006/relationships/image" Target="../media/image648.wmf"/><Relationship Id="rId1" Type="http://schemas.openxmlformats.org/officeDocument/2006/relationships/vmlDrawing" Target="../drawings/vmlDrawing34.vml"/><Relationship Id="rId6" Type="http://schemas.openxmlformats.org/officeDocument/2006/relationships/image" Target="../media/image643.wmf"/><Relationship Id="rId11" Type="http://schemas.openxmlformats.org/officeDocument/2006/relationships/oleObject" Target="../embeddings/oleObject767.bin"/><Relationship Id="rId24" Type="http://schemas.openxmlformats.org/officeDocument/2006/relationships/oleObject" Target="../embeddings/oleObject776.bin"/><Relationship Id="rId32" Type="http://schemas.openxmlformats.org/officeDocument/2006/relationships/oleObject" Target="../embeddings/oleObject783.bin"/><Relationship Id="rId37" Type="http://schemas.openxmlformats.org/officeDocument/2006/relationships/slide" Target="slide5.xml"/><Relationship Id="rId5" Type="http://schemas.openxmlformats.org/officeDocument/2006/relationships/oleObject" Target="../embeddings/oleObject764.bin"/><Relationship Id="rId15" Type="http://schemas.openxmlformats.org/officeDocument/2006/relationships/oleObject" Target="../embeddings/oleObject769.bin"/><Relationship Id="rId23" Type="http://schemas.openxmlformats.org/officeDocument/2006/relationships/image" Target="../media/image647.wmf"/><Relationship Id="rId28" Type="http://schemas.openxmlformats.org/officeDocument/2006/relationships/oleObject" Target="../embeddings/oleObject780.bin"/><Relationship Id="rId36" Type="http://schemas.openxmlformats.org/officeDocument/2006/relationships/oleObject" Target="../embeddings/oleObject786.bin"/><Relationship Id="rId10" Type="http://schemas.openxmlformats.org/officeDocument/2006/relationships/image" Target="../media/image633.wmf"/><Relationship Id="rId19" Type="http://schemas.openxmlformats.org/officeDocument/2006/relationships/oleObject" Target="../embeddings/oleObject772.bin"/><Relationship Id="rId31" Type="http://schemas.openxmlformats.org/officeDocument/2006/relationships/oleObject" Target="../embeddings/oleObject782.bin"/><Relationship Id="rId4" Type="http://schemas.openxmlformats.org/officeDocument/2006/relationships/image" Target="../media/image642.wmf"/><Relationship Id="rId9" Type="http://schemas.openxmlformats.org/officeDocument/2006/relationships/oleObject" Target="../embeddings/oleObject766.bin"/><Relationship Id="rId14" Type="http://schemas.openxmlformats.org/officeDocument/2006/relationships/image" Target="../media/image645.wmf"/><Relationship Id="rId22" Type="http://schemas.openxmlformats.org/officeDocument/2006/relationships/oleObject" Target="../embeddings/oleObject775.bin"/><Relationship Id="rId27" Type="http://schemas.openxmlformats.org/officeDocument/2006/relationships/oleObject" Target="../embeddings/oleObject779.bin"/><Relationship Id="rId30" Type="http://schemas.openxmlformats.org/officeDocument/2006/relationships/oleObject" Target="../embeddings/oleObject781.bin"/><Relationship Id="rId35" Type="http://schemas.openxmlformats.org/officeDocument/2006/relationships/oleObject" Target="../embeddings/oleObject785.bin"/></Relationships>
</file>

<file path=ppt/slides/_rels/slide57.xml.rels><?xml version="1.0" encoding="UTF-8" standalone="yes"?>
<Relationships xmlns="http://schemas.openxmlformats.org/package/2006/relationships"><Relationship Id="rId13" Type="http://schemas.openxmlformats.org/officeDocument/2006/relationships/oleObject" Target="../embeddings/oleObject792.bin"/><Relationship Id="rId18" Type="http://schemas.openxmlformats.org/officeDocument/2006/relationships/image" Target="../media/image641.wmf"/><Relationship Id="rId26" Type="http://schemas.openxmlformats.org/officeDocument/2006/relationships/oleObject" Target="../embeddings/oleObject800.bin"/><Relationship Id="rId39" Type="http://schemas.openxmlformats.org/officeDocument/2006/relationships/image" Target="../media/image660.wmf"/><Relationship Id="rId21" Type="http://schemas.openxmlformats.org/officeDocument/2006/relationships/oleObject" Target="../embeddings/oleObject797.bin"/><Relationship Id="rId34" Type="http://schemas.openxmlformats.org/officeDocument/2006/relationships/oleObject" Target="../embeddings/oleObject806.bin"/><Relationship Id="rId42" Type="http://schemas.openxmlformats.org/officeDocument/2006/relationships/oleObject" Target="../embeddings/oleObject811.bin"/><Relationship Id="rId47" Type="http://schemas.openxmlformats.org/officeDocument/2006/relationships/image" Target="../media/image663.wmf"/><Relationship Id="rId50" Type="http://schemas.openxmlformats.org/officeDocument/2006/relationships/oleObject" Target="../embeddings/oleObject815.bin"/><Relationship Id="rId55" Type="http://schemas.openxmlformats.org/officeDocument/2006/relationships/image" Target="../media/image667.png"/><Relationship Id="rId7" Type="http://schemas.openxmlformats.org/officeDocument/2006/relationships/oleObject" Target="../embeddings/oleObject789.bin"/><Relationship Id="rId12" Type="http://schemas.openxmlformats.org/officeDocument/2006/relationships/image" Target="../media/image633.wmf"/><Relationship Id="rId17" Type="http://schemas.openxmlformats.org/officeDocument/2006/relationships/oleObject" Target="../embeddings/oleObject794.bin"/><Relationship Id="rId25" Type="http://schemas.openxmlformats.org/officeDocument/2006/relationships/image" Target="../media/image655.wmf"/><Relationship Id="rId33" Type="http://schemas.openxmlformats.org/officeDocument/2006/relationships/image" Target="../media/image657.wmf"/><Relationship Id="rId38" Type="http://schemas.openxmlformats.org/officeDocument/2006/relationships/oleObject" Target="../embeddings/oleObject808.bin"/><Relationship Id="rId46" Type="http://schemas.openxmlformats.org/officeDocument/2006/relationships/oleObject" Target="../embeddings/oleObject813.bin"/><Relationship Id="rId2" Type="http://schemas.openxmlformats.org/officeDocument/2006/relationships/slideLayout" Target="../slideLayouts/slideLayout46.xml"/><Relationship Id="rId16" Type="http://schemas.openxmlformats.org/officeDocument/2006/relationships/image" Target="../media/image640.wmf"/><Relationship Id="rId20" Type="http://schemas.openxmlformats.org/officeDocument/2006/relationships/oleObject" Target="../embeddings/oleObject796.bin"/><Relationship Id="rId29" Type="http://schemas.openxmlformats.org/officeDocument/2006/relationships/oleObject" Target="../embeddings/oleObject803.bin"/><Relationship Id="rId41" Type="http://schemas.openxmlformats.org/officeDocument/2006/relationships/oleObject" Target="../embeddings/oleObject810.bin"/><Relationship Id="rId54" Type="http://schemas.openxmlformats.org/officeDocument/2006/relationships/slide" Target="slide5.xml"/><Relationship Id="rId1" Type="http://schemas.openxmlformats.org/officeDocument/2006/relationships/vmlDrawing" Target="../drawings/vmlDrawing35.vml"/><Relationship Id="rId6" Type="http://schemas.openxmlformats.org/officeDocument/2006/relationships/image" Target="../media/image651.wmf"/><Relationship Id="rId11" Type="http://schemas.openxmlformats.org/officeDocument/2006/relationships/oleObject" Target="../embeddings/oleObject791.bin"/><Relationship Id="rId24" Type="http://schemas.openxmlformats.org/officeDocument/2006/relationships/oleObject" Target="../embeddings/oleObject799.bin"/><Relationship Id="rId32" Type="http://schemas.openxmlformats.org/officeDocument/2006/relationships/oleObject" Target="../embeddings/oleObject805.bin"/><Relationship Id="rId37" Type="http://schemas.openxmlformats.org/officeDocument/2006/relationships/image" Target="../media/image659.wmf"/><Relationship Id="rId40" Type="http://schemas.openxmlformats.org/officeDocument/2006/relationships/oleObject" Target="../embeddings/oleObject809.bin"/><Relationship Id="rId45" Type="http://schemas.openxmlformats.org/officeDocument/2006/relationships/image" Target="../media/image662.wmf"/><Relationship Id="rId53" Type="http://schemas.openxmlformats.org/officeDocument/2006/relationships/image" Target="../media/image666.wmf"/><Relationship Id="rId5" Type="http://schemas.openxmlformats.org/officeDocument/2006/relationships/oleObject" Target="../embeddings/oleObject788.bin"/><Relationship Id="rId15" Type="http://schemas.openxmlformats.org/officeDocument/2006/relationships/oleObject" Target="../embeddings/oleObject793.bin"/><Relationship Id="rId23" Type="http://schemas.openxmlformats.org/officeDocument/2006/relationships/image" Target="../media/image654.wmf"/><Relationship Id="rId28" Type="http://schemas.openxmlformats.org/officeDocument/2006/relationships/oleObject" Target="../embeddings/oleObject802.bin"/><Relationship Id="rId36" Type="http://schemas.openxmlformats.org/officeDocument/2006/relationships/oleObject" Target="../embeddings/oleObject807.bin"/><Relationship Id="rId49" Type="http://schemas.openxmlformats.org/officeDocument/2006/relationships/image" Target="../media/image664.wmf"/><Relationship Id="rId10" Type="http://schemas.openxmlformats.org/officeDocument/2006/relationships/image" Target="../media/image653.wmf"/><Relationship Id="rId19" Type="http://schemas.openxmlformats.org/officeDocument/2006/relationships/oleObject" Target="../embeddings/oleObject795.bin"/><Relationship Id="rId31" Type="http://schemas.openxmlformats.org/officeDocument/2006/relationships/image" Target="../media/image656.wmf"/><Relationship Id="rId44" Type="http://schemas.openxmlformats.org/officeDocument/2006/relationships/oleObject" Target="../embeddings/oleObject812.bin"/><Relationship Id="rId52" Type="http://schemas.openxmlformats.org/officeDocument/2006/relationships/oleObject" Target="../embeddings/oleObject816.bin"/><Relationship Id="rId4" Type="http://schemas.openxmlformats.org/officeDocument/2006/relationships/image" Target="../media/image650.wmf"/><Relationship Id="rId9" Type="http://schemas.openxmlformats.org/officeDocument/2006/relationships/oleObject" Target="../embeddings/oleObject790.bin"/><Relationship Id="rId14" Type="http://schemas.openxmlformats.org/officeDocument/2006/relationships/image" Target="../media/image642.wmf"/><Relationship Id="rId22" Type="http://schemas.openxmlformats.org/officeDocument/2006/relationships/oleObject" Target="../embeddings/oleObject798.bin"/><Relationship Id="rId27" Type="http://schemas.openxmlformats.org/officeDocument/2006/relationships/oleObject" Target="../embeddings/oleObject801.bin"/><Relationship Id="rId30" Type="http://schemas.openxmlformats.org/officeDocument/2006/relationships/oleObject" Target="../embeddings/oleObject804.bin"/><Relationship Id="rId35" Type="http://schemas.openxmlformats.org/officeDocument/2006/relationships/image" Target="../media/image658.wmf"/><Relationship Id="rId43" Type="http://schemas.openxmlformats.org/officeDocument/2006/relationships/image" Target="../media/image661.wmf"/><Relationship Id="rId48" Type="http://schemas.openxmlformats.org/officeDocument/2006/relationships/oleObject" Target="../embeddings/oleObject814.bin"/><Relationship Id="rId56" Type="http://schemas.microsoft.com/office/2007/relationships/hdphoto" Target="../media/hdphoto29.wdp"/><Relationship Id="rId8" Type="http://schemas.openxmlformats.org/officeDocument/2006/relationships/image" Target="../media/image652.wmf"/><Relationship Id="rId51" Type="http://schemas.openxmlformats.org/officeDocument/2006/relationships/image" Target="../media/image665.wmf"/><Relationship Id="rId3" Type="http://schemas.openxmlformats.org/officeDocument/2006/relationships/oleObject" Target="../embeddings/oleObject787.bin"/></Relationships>
</file>

<file path=ppt/slides/_rels/slide5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xml"/><Relationship Id="rId1" Type="http://schemas.openxmlformats.org/officeDocument/2006/relationships/slideLayout" Target="../slideLayouts/slideLayout58.xml"/></Relationships>
</file>

<file path=ppt/slides/_rels/slide59.xml.rels><?xml version="1.0" encoding="UTF-8" standalone="yes"?>
<Relationships xmlns="http://schemas.openxmlformats.org/package/2006/relationships"><Relationship Id="rId13" Type="http://schemas.openxmlformats.org/officeDocument/2006/relationships/oleObject" Target="../embeddings/oleObject822.bin"/><Relationship Id="rId18" Type="http://schemas.openxmlformats.org/officeDocument/2006/relationships/image" Target="../media/image671.wmf"/><Relationship Id="rId26" Type="http://schemas.openxmlformats.org/officeDocument/2006/relationships/oleObject" Target="../embeddings/oleObject828.bin"/><Relationship Id="rId39" Type="http://schemas.openxmlformats.org/officeDocument/2006/relationships/image" Target="../media/image681.wmf"/><Relationship Id="rId3" Type="http://schemas.openxmlformats.org/officeDocument/2006/relationships/oleObject" Target="../embeddings/oleObject817.bin"/><Relationship Id="rId21" Type="http://schemas.openxmlformats.org/officeDocument/2006/relationships/oleObject" Target="../embeddings/oleObject826.bin"/><Relationship Id="rId34" Type="http://schemas.openxmlformats.org/officeDocument/2006/relationships/oleObject" Target="../embeddings/oleObject832.bin"/><Relationship Id="rId42" Type="http://schemas.openxmlformats.org/officeDocument/2006/relationships/oleObject" Target="../embeddings/oleObject836.bin"/><Relationship Id="rId47" Type="http://schemas.openxmlformats.org/officeDocument/2006/relationships/image" Target="../media/image685.wmf"/><Relationship Id="rId50" Type="http://schemas.microsoft.com/office/2007/relationships/hdphoto" Target="../media/hdphoto1.wdp"/><Relationship Id="rId7" Type="http://schemas.openxmlformats.org/officeDocument/2006/relationships/oleObject" Target="../embeddings/oleObject819.bin"/><Relationship Id="rId12" Type="http://schemas.openxmlformats.org/officeDocument/2006/relationships/image" Target="../media/image95.wmf"/><Relationship Id="rId17" Type="http://schemas.openxmlformats.org/officeDocument/2006/relationships/oleObject" Target="../embeddings/oleObject824.bin"/><Relationship Id="rId25" Type="http://schemas.openxmlformats.org/officeDocument/2006/relationships/image" Target="../media/image685.png"/><Relationship Id="rId33" Type="http://schemas.openxmlformats.org/officeDocument/2006/relationships/image" Target="../media/image678.wmf"/><Relationship Id="rId38" Type="http://schemas.openxmlformats.org/officeDocument/2006/relationships/oleObject" Target="../embeddings/oleObject834.bin"/><Relationship Id="rId46" Type="http://schemas.openxmlformats.org/officeDocument/2006/relationships/oleObject" Target="../embeddings/oleObject838.bin"/><Relationship Id="rId2" Type="http://schemas.openxmlformats.org/officeDocument/2006/relationships/slideLayout" Target="../slideLayouts/slideLayout46.xml"/><Relationship Id="rId16" Type="http://schemas.openxmlformats.org/officeDocument/2006/relationships/image" Target="../media/image670.wmf"/><Relationship Id="rId20" Type="http://schemas.openxmlformats.org/officeDocument/2006/relationships/image" Target="../media/image672.wmf"/><Relationship Id="rId29" Type="http://schemas.openxmlformats.org/officeDocument/2006/relationships/image" Target="../media/image676.wmf"/><Relationship Id="rId41" Type="http://schemas.openxmlformats.org/officeDocument/2006/relationships/image" Target="../media/image682.wmf"/><Relationship Id="rId1" Type="http://schemas.openxmlformats.org/officeDocument/2006/relationships/vmlDrawing" Target="../drawings/vmlDrawing36.vml"/><Relationship Id="rId6" Type="http://schemas.openxmlformats.org/officeDocument/2006/relationships/image" Target="../media/image93.wmf"/><Relationship Id="rId11" Type="http://schemas.openxmlformats.org/officeDocument/2006/relationships/oleObject" Target="../embeddings/oleObject821.bin"/><Relationship Id="rId24" Type="http://schemas.openxmlformats.org/officeDocument/2006/relationships/image" Target="../media/image674.wmf"/><Relationship Id="rId32" Type="http://schemas.openxmlformats.org/officeDocument/2006/relationships/oleObject" Target="../embeddings/oleObject831.bin"/><Relationship Id="rId37" Type="http://schemas.openxmlformats.org/officeDocument/2006/relationships/image" Target="../media/image680.wmf"/><Relationship Id="rId40" Type="http://schemas.openxmlformats.org/officeDocument/2006/relationships/oleObject" Target="../embeddings/oleObject835.bin"/><Relationship Id="rId45" Type="http://schemas.openxmlformats.org/officeDocument/2006/relationships/image" Target="../media/image684.wmf"/><Relationship Id="rId5" Type="http://schemas.openxmlformats.org/officeDocument/2006/relationships/oleObject" Target="../embeddings/oleObject818.bin"/><Relationship Id="rId15" Type="http://schemas.openxmlformats.org/officeDocument/2006/relationships/oleObject" Target="../embeddings/oleObject823.bin"/><Relationship Id="rId23" Type="http://schemas.openxmlformats.org/officeDocument/2006/relationships/oleObject" Target="../embeddings/oleObject827.bin"/><Relationship Id="rId28" Type="http://schemas.openxmlformats.org/officeDocument/2006/relationships/oleObject" Target="../embeddings/oleObject829.bin"/><Relationship Id="rId36" Type="http://schemas.openxmlformats.org/officeDocument/2006/relationships/oleObject" Target="../embeddings/oleObject833.bin"/><Relationship Id="rId49" Type="http://schemas.openxmlformats.org/officeDocument/2006/relationships/image" Target="../media/image11.png"/><Relationship Id="rId10" Type="http://schemas.openxmlformats.org/officeDocument/2006/relationships/image" Target="../media/image94.wmf"/><Relationship Id="rId19" Type="http://schemas.openxmlformats.org/officeDocument/2006/relationships/oleObject" Target="../embeddings/oleObject825.bin"/><Relationship Id="rId31" Type="http://schemas.openxmlformats.org/officeDocument/2006/relationships/image" Target="../media/image677.wmf"/><Relationship Id="rId44" Type="http://schemas.openxmlformats.org/officeDocument/2006/relationships/oleObject" Target="../embeddings/oleObject837.bin"/><Relationship Id="rId4" Type="http://schemas.openxmlformats.org/officeDocument/2006/relationships/image" Target="../media/image562.wmf"/><Relationship Id="rId9" Type="http://schemas.openxmlformats.org/officeDocument/2006/relationships/oleObject" Target="../embeddings/oleObject820.bin"/><Relationship Id="rId14" Type="http://schemas.openxmlformats.org/officeDocument/2006/relationships/image" Target="../media/image669.wmf"/><Relationship Id="rId22" Type="http://schemas.openxmlformats.org/officeDocument/2006/relationships/image" Target="../media/image673.wmf"/><Relationship Id="rId27" Type="http://schemas.openxmlformats.org/officeDocument/2006/relationships/image" Target="../media/image675.wmf"/><Relationship Id="rId30" Type="http://schemas.openxmlformats.org/officeDocument/2006/relationships/oleObject" Target="../embeddings/oleObject830.bin"/><Relationship Id="rId35" Type="http://schemas.openxmlformats.org/officeDocument/2006/relationships/image" Target="../media/image679.wmf"/><Relationship Id="rId43" Type="http://schemas.openxmlformats.org/officeDocument/2006/relationships/image" Target="../media/image683.wmf"/><Relationship Id="rId48" Type="http://schemas.openxmlformats.org/officeDocument/2006/relationships/slide" Target="slide5.xml"/><Relationship Id="rId8" Type="http://schemas.openxmlformats.org/officeDocument/2006/relationships/image" Target="../media/image668.wmf"/></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3.xml"/><Relationship Id="rId1" Type="http://schemas.openxmlformats.org/officeDocument/2006/relationships/slideLayout" Target="../slideLayouts/slideLayout23.xml"/><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8" Type="http://schemas.openxmlformats.org/officeDocument/2006/relationships/image" Target="../media/image688.wmf"/><Relationship Id="rId13" Type="http://schemas.openxmlformats.org/officeDocument/2006/relationships/oleObject" Target="../embeddings/oleObject844.bin"/><Relationship Id="rId18" Type="http://schemas.openxmlformats.org/officeDocument/2006/relationships/image" Target="../media/image693.wmf"/><Relationship Id="rId26" Type="http://schemas.openxmlformats.org/officeDocument/2006/relationships/image" Target="../media/image697.wmf"/><Relationship Id="rId39" Type="http://schemas.microsoft.com/office/2007/relationships/hdphoto" Target="../media/hdphoto28.wdp"/><Relationship Id="rId3" Type="http://schemas.openxmlformats.org/officeDocument/2006/relationships/oleObject" Target="../embeddings/oleObject839.bin"/><Relationship Id="rId21" Type="http://schemas.openxmlformats.org/officeDocument/2006/relationships/oleObject" Target="../embeddings/oleObject848.bin"/><Relationship Id="rId34" Type="http://schemas.openxmlformats.org/officeDocument/2006/relationships/image" Target="../media/image701.wmf"/><Relationship Id="rId7" Type="http://schemas.openxmlformats.org/officeDocument/2006/relationships/oleObject" Target="../embeddings/oleObject841.bin"/><Relationship Id="rId12" Type="http://schemas.openxmlformats.org/officeDocument/2006/relationships/image" Target="../media/image690.wmf"/><Relationship Id="rId17" Type="http://schemas.openxmlformats.org/officeDocument/2006/relationships/oleObject" Target="../embeddings/oleObject846.bin"/><Relationship Id="rId25" Type="http://schemas.openxmlformats.org/officeDocument/2006/relationships/oleObject" Target="../embeddings/oleObject850.bin"/><Relationship Id="rId33" Type="http://schemas.openxmlformats.org/officeDocument/2006/relationships/oleObject" Target="../embeddings/oleObject854.bin"/><Relationship Id="rId38" Type="http://schemas.openxmlformats.org/officeDocument/2006/relationships/image" Target="../media/image585.png"/><Relationship Id="rId2" Type="http://schemas.openxmlformats.org/officeDocument/2006/relationships/slideLayout" Target="../slideLayouts/slideLayout46.xml"/><Relationship Id="rId16" Type="http://schemas.openxmlformats.org/officeDocument/2006/relationships/image" Target="../media/image692.wmf"/><Relationship Id="rId20" Type="http://schemas.openxmlformats.org/officeDocument/2006/relationships/image" Target="../media/image694.wmf"/><Relationship Id="rId29" Type="http://schemas.openxmlformats.org/officeDocument/2006/relationships/oleObject" Target="../embeddings/oleObject852.bin"/><Relationship Id="rId1" Type="http://schemas.openxmlformats.org/officeDocument/2006/relationships/vmlDrawing" Target="../drawings/vmlDrawing37.vml"/><Relationship Id="rId6" Type="http://schemas.openxmlformats.org/officeDocument/2006/relationships/image" Target="../media/image687.wmf"/><Relationship Id="rId11" Type="http://schemas.openxmlformats.org/officeDocument/2006/relationships/oleObject" Target="../embeddings/oleObject843.bin"/><Relationship Id="rId24" Type="http://schemas.openxmlformats.org/officeDocument/2006/relationships/image" Target="../media/image696.wmf"/><Relationship Id="rId32" Type="http://schemas.openxmlformats.org/officeDocument/2006/relationships/image" Target="../media/image700.wmf"/><Relationship Id="rId37" Type="http://schemas.openxmlformats.org/officeDocument/2006/relationships/slide" Target="slide5.xml"/><Relationship Id="rId5" Type="http://schemas.openxmlformats.org/officeDocument/2006/relationships/oleObject" Target="../embeddings/oleObject840.bin"/><Relationship Id="rId15" Type="http://schemas.openxmlformats.org/officeDocument/2006/relationships/oleObject" Target="../embeddings/oleObject845.bin"/><Relationship Id="rId23" Type="http://schemas.openxmlformats.org/officeDocument/2006/relationships/oleObject" Target="../embeddings/oleObject849.bin"/><Relationship Id="rId28" Type="http://schemas.openxmlformats.org/officeDocument/2006/relationships/image" Target="../media/image698.wmf"/><Relationship Id="rId36" Type="http://schemas.openxmlformats.org/officeDocument/2006/relationships/image" Target="../media/image702.wmf"/><Relationship Id="rId10" Type="http://schemas.openxmlformats.org/officeDocument/2006/relationships/image" Target="../media/image689.wmf"/><Relationship Id="rId19" Type="http://schemas.openxmlformats.org/officeDocument/2006/relationships/oleObject" Target="../embeddings/oleObject847.bin"/><Relationship Id="rId31" Type="http://schemas.openxmlformats.org/officeDocument/2006/relationships/oleObject" Target="../embeddings/oleObject853.bin"/><Relationship Id="rId4" Type="http://schemas.openxmlformats.org/officeDocument/2006/relationships/image" Target="../media/image686.wmf"/><Relationship Id="rId9" Type="http://schemas.openxmlformats.org/officeDocument/2006/relationships/oleObject" Target="../embeddings/oleObject842.bin"/><Relationship Id="rId14" Type="http://schemas.openxmlformats.org/officeDocument/2006/relationships/image" Target="../media/image691.wmf"/><Relationship Id="rId22" Type="http://schemas.openxmlformats.org/officeDocument/2006/relationships/image" Target="../media/image695.wmf"/><Relationship Id="rId27" Type="http://schemas.openxmlformats.org/officeDocument/2006/relationships/oleObject" Target="../embeddings/oleObject851.bin"/><Relationship Id="rId30" Type="http://schemas.openxmlformats.org/officeDocument/2006/relationships/image" Target="../media/image699.wmf"/><Relationship Id="rId35" Type="http://schemas.openxmlformats.org/officeDocument/2006/relationships/oleObject" Target="../embeddings/oleObject855.bin"/></Relationships>
</file>

<file path=ppt/slides/_rels/slide61.xml.rels><?xml version="1.0" encoding="UTF-8" standalone="yes"?>
<Relationships xmlns="http://schemas.openxmlformats.org/package/2006/relationships"><Relationship Id="rId8" Type="http://schemas.openxmlformats.org/officeDocument/2006/relationships/image" Target="../media/image704.wmf"/><Relationship Id="rId13" Type="http://schemas.openxmlformats.org/officeDocument/2006/relationships/oleObject" Target="../embeddings/oleObject861.bin"/><Relationship Id="rId18" Type="http://schemas.openxmlformats.org/officeDocument/2006/relationships/oleObject" Target="../embeddings/oleObject866.bin"/><Relationship Id="rId3" Type="http://schemas.openxmlformats.org/officeDocument/2006/relationships/oleObject" Target="../embeddings/oleObject856.bin"/><Relationship Id="rId21" Type="http://schemas.openxmlformats.org/officeDocument/2006/relationships/image" Target="../media/image707.wmf"/><Relationship Id="rId7" Type="http://schemas.openxmlformats.org/officeDocument/2006/relationships/oleObject" Target="../embeddings/oleObject858.bin"/><Relationship Id="rId12" Type="http://schemas.openxmlformats.org/officeDocument/2006/relationships/image" Target="../media/image705.wmf"/><Relationship Id="rId17" Type="http://schemas.openxmlformats.org/officeDocument/2006/relationships/oleObject" Target="../embeddings/oleObject865.bin"/><Relationship Id="rId25" Type="http://schemas.microsoft.com/office/2007/relationships/hdphoto" Target="../media/hdphoto26.wdp"/><Relationship Id="rId2" Type="http://schemas.openxmlformats.org/officeDocument/2006/relationships/slideLayout" Target="../slideLayouts/slideLayout46.xml"/><Relationship Id="rId16" Type="http://schemas.openxmlformats.org/officeDocument/2006/relationships/oleObject" Target="../embeddings/oleObject864.bin"/><Relationship Id="rId20" Type="http://schemas.openxmlformats.org/officeDocument/2006/relationships/oleObject" Target="../embeddings/oleObject867.bin"/><Relationship Id="rId1" Type="http://schemas.openxmlformats.org/officeDocument/2006/relationships/vmlDrawing" Target="../drawings/vmlDrawing38.vml"/><Relationship Id="rId6" Type="http://schemas.openxmlformats.org/officeDocument/2006/relationships/image" Target="../media/image674.wmf"/><Relationship Id="rId11" Type="http://schemas.openxmlformats.org/officeDocument/2006/relationships/oleObject" Target="../embeddings/oleObject860.bin"/><Relationship Id="rId24" Type="http://schemas.openxmlformats.org/officeDocument/2006/relationships/image" Target="../media/image500.png"/><Relationship Id="rId5" Type="http://schemas.openxmlformats.org/officeDocument/2006/relationships/oleObject" Target="../embeddings/oleObject857.bin"/><Relationship Id="rId15" Type="http://schemas.openxmlformats.org/officeDocument/2006/relationships/oleObject" Target="../embeddings/oleObject863.bin"/><Relationship Id="rId23" Type="http://schemas.openxmlformats.org/officeDocument/2006/relationships/slide" Target="slide5.xml"/><Relationship Id="rId10" Type="http://schemas.openxmlformats.org/officeDocument/2006/relationships/image" Target="../media/image681.wmf"/><Relationship Id="rId19" Type="http://schemas.openxmlformats.org/officeDocument/2006/relationships/image" Target="../media/image706.wmf"/><Relationship Id="rId4" Type="http://schemas.openxmlformats.org/officeDocument/2006/relationships/image" Target="../media/image703.wmf"/><Relationship Id="rId9" Type="http://schemas.openxmlformats.org/officeDocument/2006/relationships/oleObject" Target="../embeddings/oleObject859.bin"/><Relationship Id="rId14" Type="http://schemas.openxmlformats.org/officeDocument/2006/relationships/oleObject" Target="../embeddings/oleObject862.bin"/><Relationship Id="rId22" Type="http://schemas.openxmlformats.org/officeDocument/2006/relationships/oleObject" Target="../embeddings/oleObject868.bin"/></Relationships>
</file>

<file path=ppt/slides/_rels/slide6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xml"/><Relationship Id="rId1" Type="http://schemas.openxmlformats.org/officeDocument/2006/relationships/slideLayout" Target="../slideLayouts/slideLayout58.xml"/></Relationships>
</file>

<file path=ppt/slides/_rels/slide63.xml.rels><?xml version="1.0" encoding="UTF-8" standalone="yes"?>
<Relationships xmlns="http://schemas.openxmlformats.org/package/2006/relationships"><Relationship Id="rId13" Type="http://schemas.openxmlformats.org/officeDocument/2006/relationships/image" Target="../media/image711.wmf"/><Relationship Id="rId18" Type="http://schemas.openxmlformats.org/officeDocument/2006/relationships/oleObject" Target="../embeddings/oleObject876.bin"/><Relationship Id="rId26" Type="http://schemas.openxmlformats.org/officeDocument/2006/relationships/oleObject" Target="../embeddings/oleObject880.bin"/><Relationship Id="rId39" Type="http://schemas.openxmlformats.org/officeDocument/2006/relationships/image" Target="../media/image724.wmf"/><Relationship Id="rId3" Type="http://schemas.openxmlformats.org/officeDocument/2006/relationships/oleObject" Target="../embeddings/oleObject869.bin"/><Relationship Id="rId21" Type="http://schemas.openxmlformats.org/officeDocument/2006/relationships/image" Target="../media/image715.wmf"/><Relationship Id="rId34" Type="http://schemas.openxmlformats.org/officeDocument/2006/relationships/oleObject" Target="../embeddings/oleObject884.bin"/><Relationship Id="rId42" Type="http://schemas.openxmlformats.org/officeDocument/2006/relationships/oleObject" Target="../embeddings/oleObject888.bin"/><Relationship Id="rId47" Type="http://schemas.openxmlformats.org/officeDocument/2006/relationships/image" Target="../media/image728.wmf"/><Relationship Id="rId50" Type="http://schemas.openxmlformats.org/officeDocument/2006/relationships/image" Target="../media/image399.png"/><Relationship Id="rId7" Type="http://schemas.openxmlformats.org/officeDocument/2006/relationships/image" Target="../media/image708.wmf"/><Relationship Id="rId12" Type="http://schemas.openxmlformats.org/officeDocument/2006/relationships/oleObject" Target="../embeddings/oleObject873.bin"/><Relationship Id="rId17" Type="http://schemas.openxmlformats.org/officeDocument/2006/relationships/image" Target="../media/image713.wmf"/><Relationship Id="rId25" Type="http://schemas.openxmlformats.org/officeDocument/2006/relationships/image" Target="../media/image717.wmf"/><Relationship Id="rId33" Type="http://schemas.openxmlformats.org/officeDocument/2006/relationships/image" Target="../media/image721.wmf"/><Relationship Id="rId38" Type="http://schemas.openxmlformats.org/officeDocument/2006/relationships/oleObject" Target="../embeddings/oleObject886.bin"/><Relationship Id="rId46" Type="http://schemas.openxmlformats.org/officeDocument/2006/relationships/oleObject" Target="../embeddings/oleObject890.bin"/><Relationship Id="rId2" Type="http://schemas.openxmlformats.org/officeDocument/2006/relationships/slideLayout" Target="../slideLayouts/slideLayout46.xml"/><Relationship Id="rId16" Type="http://schemas.openxmlformats.org/officeDocument/2006/relationships/oleObject" Target="../embeddings/oleObject875.bin"/><Relationship Id="rId20" Type="http://schemas.openxmlformats.org/officeDocument/2006/relationships/oleObject" Target="../embeddings/oleObject877.bin"/><Relationship Id="rId29" Type="http://schemas.openxmlformats.org/officeDocument/2006/relationships/image" Target="../media/image719.wmf"/><Relationship Id="rId41" Type="http://schemas.openxmlformats.org/officeDocument/2006/relationships/image" Target="../media/image725.wmf"/><Relationship Id="rId1" Type="http://schemas.openxmlformats.org/officeDocument/2006/relationships/vmlDrawing" Target="../drawings/vmlDrawing39.vml"/><Relationship Id="rId6" Type="http://schemas.openxmlformats.org/officeDocument/2006/relationships/oleObject" Target="../embeddings/oleObject870.bin"/><Relationship Id="rId11" Type="http://schemas.openxmlformats.org/officeDocument/2006/relationships/image" Target="../media/image710.wmf"/><Relationship Id="rId24" Type="http://schemas.openxmlformats.org/officeDocument/2006/relationships/oleObject" Target="../embeddings/oleObject879.bin"/><Relationship Id="rId32" Type="http://schemas.openxmlformats.org/officeDocument/2006/relationships/oleObject" Target="../embeddings/oleObject883.bin"/><Relationship Id="rId37" Type="http://schemas.openxmlformats.org/officeDocument/2006/relationships/image" Target="../media/image723.wmf"/><Relationship Id="rId40" Type="http://schemas.openxmlformats.org/officeDocument/2006/relationships/oleObject" Target="../embeddings/oleObject887.bin"/><Relationship Id="rId45" Type="http://schemas.openxmlformats.org/officeDocument/2006/relationships/image" Target="../media/image727.wmf"/><Relationship Id="rId5" Type="http://schemas.openxmlformats.org/officeDocument/2006/relationships/slide" Target="slide5.xml"/><Relationship Id="rId15" Type="http://schemas.openxmlformats.org/officeDocument/2006/relationships/image" Target="../media/image712.wmf"/><Relationship Id="rId23" Type="http://schemas.openxmlformats.org/officeDocument/2006/relationships/image" Target="../media/image716.wmf"/><Relationship Id="rId28" Type="http://schemas.openxmlformats.org/officeDocument/2006/relationships/oleObject" Target="../embeddings/oleObject881.bin"/><Relationship Id="rId36" Type="http://schemas.openxmlformats.org/officeDocument/2006/relationships/oleObject" Target="../embeddings/oleObject885.bin"/><Relationship Id="rId49" Type="http://schemas.openxmlformats.org/officeDocument/2006/relationships/image" Target="../media/image729.wmf"/><Relationship Id="rId10" Type="http://schemas.openxmlformats.org/officeDocument/2006/relationships/oleObject" Target="../embeddings/oleObject872.bin"/><Relationship Id="rId19" Type="http://schemas.openxmlformats.org/officeDocument/2006/relationships/image" Target="../media/image714.wmf"/><Relationship Id="rId31" Type="http://schemas.openxmlformats.org/officeDocument/2006/relationships/image" Target="../media/image720.wmf"/><Relationship Id="rId44" Type="http://schemas.openxmlformats.org/officeDocument/2006/relationships/oleObject" Target="../embeddings/oleObject889.bin"/><Relationship Id="rId4" Type="http://schemas.openxmlformats.org/officeDocument/2006/relationships/image" Target="../media/image679.wmf"/><Relationship Id="rId9" Type="http://schemas.openxmlformats.org/officeDocument/2006/relationships/image" Target="../media/image709.wmf"/><Relationship Id="rId14" Type="http://schemas.openxmlformats.org/officeDocument/2006/relationships/oleObject" Target="../embeddings/oleObject874.bin"/><Relationship Id="rId22" Type="http://schemas.openxmlformats.org/officeDocument/2006/relationships/oleObject" Target="../embeddings/oleObject878.bin"/><Relationship Id="rId27" Type="http://schemas.openxmlformats.org/officeDocument/2006/relationships/image" Target="../media/image718.wmf"/><Relationship Id="rId30" Type="http://schemas.openxmlformats.org/officeDocument/2006/relationships/oleObject" Target="../embeddings/oleObject882.bin"/><Relationship Id="rId35" Type="http://schemas.openxmlformats.org/officeDocument/2006/relationships/image" Target="../media/image722.wmf"/><Relationship Id="rId43" Type="http://schemas.openxmlformats.org/officeDocument/2006/relationships/image" Target="../media/image726.wmf"/><Relationship Id="rId48" Type="http://schemas.openxmlformats.org/officeDocument/2006/relationships/oleObject" Target="../embeddings/oleObject891.bin"/><Relationship Id="rId8" Type="http://schemas.openxmlformats.org/officeDocument/2006/relationships/oleObject" Target="../embeddings/oleObject871.bin"/><Relationship Id="rId51" Type="http://schemas.microsoft.com/office/2007/relationships/hdphoto" Target="../media/hdphoto21.wdp"/></Relationships>
</file>

<file path=ppt/slides/_rels/slide64.xml.rels><?xml version="1.0" encoding="UTF-8" standalone="yes"?>
<Relationships xmlns="http://schemas.openxmlformats.org/package/2006/relationships"><Relationship Id="rId8" Type="http://schemas.openxmlformats.org/officeDocument/2006/relationships/image" Target="../media/image732.wmf"/><Relationship Id="rId13" Type="http://schemas.openxmlformats.org/officeDocument/2006/relationships/oleObject" Target="../embeddings/oleObject897.bin"/><Relationship Id="rId18" Type="http://schemas.openxmlformats.org/officeDocument/2006/relationships/image" Target="../media/image735.wmf"/><Relationship Id="rId26" Type="http://schemas.openxmlformats.org/officeDocument/2006/relationships/image" Target="../media/image737.wmf"/><Relationship Id="rId39" Type="http://schemas.microsoft.com/office/2007/relationships/hdphoto" Target="../media/hdphoto26.wdp"/><Relationship Id="rId3" Type="http://schemas.openxmlformats.org/officeDocument/2006/relationships/oleObject" Target="../embeddings/oleObject892.bin"/><Relationship Id="rId21" Type="http://schemas.openxmlformats.org/officeDocument/2006/relationships/oleObject" Target="../embeddings/oleObject901.bin"/><Relationship Id="rId34" Type="http://schemas.openxmlformats.org/officeDocument/2006/relationships/image" Target="../media/image739.wmf"/><Relationship Id="rId7" Type="http://schemas.openxmlformats.org/officeDocument/2006/relationships/oleObject" Target="../embeddings/oleObject894.bin"/><Relationship Id="rId12" Type="http://schemas.openxmlformats.org/officeDocument/2006/relationships/image" Target="../media/image571.wmf"/><Relationship Id="rId17" Type="http://schemas.openxmlformats.org/officeDocument/2006/relationships/oleObject" Target="../embeddings/oleObject899.bin"/><Relationship Id="rId25" Type="http://schemas.openxmlformats.org/officeDocument/2006/relationships/oleObject" Target="../embeddings/oleObject903.bin"/><Relationship Id="rId33" Type="http://schemas.openxmlformats.org/officeDocument/2006/relationships/oleObject" Target="../embeddings/oleObject908.bin"/><Relationship Id="rId38" Type="http://schemas.openxmlformats.org/officeDocument/2006/relationships/image" Target="../media/image500.png"/><Relationship Id="rId2" Type="http://schemas.openxmlformats.org/officeDocument/2006/relationships/slideLayout" Target="../slideLayouts/slideLayout46.xml"/><Relationship Id="rId16" Type="http://schemas.openxmlformats.org/officeDocument/2006/relationships/image" Target="../media/image734.wmf"/><Relationship Id="rId20" Type="http://schemas.openxmlformats.org/officeDocument/2006/relationships/image" Target="../media/image708.wmf"/><Relationship Id="rId29" Type="http://schemas.openxmlformats.org/officeDocument/2006/relationships/oleObject" Target="../embeddings/oleObject905.bin"/><Relationship Id="rId1" Type="http://schemas.openxmlformats.org/officeDocument/2006/relationships/vmlDrawing" Target="../drawings/vmlDrawing40.vml"/><Relationship Id="rId6" Type="http://schemas.openxmlformats.org/officeDocument/2006/relationships/image" Target="../media/image731.wmf"/><Relationship Id="rId11" Type="http://schemas.openxmlformats.org/officeDocument/2006/relationships/oleObject" Target="../embeddings/oleObject896.bin"/><Relationship Id="rId24" Type="http://schemas.openxmlformats.org/officeDocument/2006/relationships/image" Target="../media/image736.wmf"/><Relationship Id="rId32" Type="http://schemas.openxmlformats.org/officeDocument/2006/relationships/image" Target="../media/image738.wmf"/><Relationship Id="rId37" Type="http://schemas.openxmlformats.org/officeDocument/2006/relationships/slide" Target="slide5.xml"/><Relationship Id="rId5" Type="http://schemas.openxmlformats.org/officeDocument/2006/relationships/oleObject" Target="../embeddings/oleObject893.bin"/><Relationship Id="rId15" Type="http://schemas.openxmlformats.org/officeDocument/2006/relationships/oleObject" Target="../embeddings/oleObject898.bin"/><Relationship Id="rId23" Type="http://schemas.openxmlformats.org/officeDocument/2006/relationships/oleObject" Target="../embeddings/oleObject902.bin"/><Relationship Id="rId28" Type="http://schemas.openxmlformats.org/officeDocument/2006/relationships/image" Target="../media/image728.wmf"/><Relationship Id="rId36" Type="http://schemas.openxmlformats.org/officeDocument/2006/relationships/image" Target="../media/image277.wmf"/><Relationship Id="rId10" Type="http://schemas.openxmlformats.org/officeDocument/2006/relationships/image" Target="../media/image733.wmf"/><Relationship Id="rId19" Type="http://schemas.openxmlformats.org/officeDocument/2006/relationships/oleObject" Target="../embeddings/oleObject900.bin"/><Relationship Id="rId31" Type="http://schemas.openxmlformats.org/officeDocument/2006/relationships/oleObject" Target="../embeddings/oleObject907.bin"/><Relationship Id="rId4" Type="http://schemas.openxmlformats.org/officeDocument/2006/relationships/image" Target="../media/image730.wmf"/><Relationship Id="rId9" Type="http://schemas.openxmlformats.org/officeDocument/2006/relationships/oleObject" Target="../embeddings/oleObject895.bin"/><Relationship Id="rId14" Type="http://schemas.openxmlformats.org/officeDocument/2006/relationships/image" Target="../media/image547.wmf"/><Relationship Id="rId22" Type="http://schemas.openxmlformats.org/officeDocument/2006/relationships/image" Target="../media/image710.wmf"/><Relationship Id="rId27" Type="http://schemas.openxmlformats.org/officeDocument/2006/relationships/oleObject" Target="../embeddings/oleObject904.bin"/><Relationship Id="rId30" Type="http://schemas.openxmlformats.org/officeDocument/2006/relationships/oleObject" Target="../embeddings/oleObject906.bin"/><Relationship Id="rId35" Type="http://schemas.openxmlformats.org/officeDocument/2006/relationships/oleObject" Target="../embeddings/oleObject909.bin"/></Relationships>
</file>

<file path=ppt/slides/_rels/slide65.xml.rels><?xml version="1.0" encoding="UTF-8" standalone="yes"?>
<Relationships xmlns="http://schemas.openxmlformats.org/package/2006/relationships"><Relationship Id="rId13" Type="http://schemas.openxmlformats.org/officeDocument/2006/relationships/oleObject" Target="../embeddings/oleObject915.bin"/><Relationship Id="rId18" Type="http://schemas.openxmlformats.org/officeDocument/2006/relationships/image" Target="../media/image746.wmf"/><Relationship Id="rId26" Type="http://schemas.openxmlformats.org/officeDocument/2006/relationships/oleObject" Target="../embeddings/oleObject923.bin"/><Relationship Id="rId39" Type="http://schemas.openxmlformats.org/officeDocument/2006/relationships/image" Target="../media/image754.wmf"/><Relationship Id="rId21" Type="http://schemas.openxmlformats.org/officeDocument/2006/relationships/image" Target="../media/image747.wmf"/><Relationship Id="rId34" Type="http://schemas.openxmlformats.org/officeDocument/2006/relationships/oleObject" Target="../embeddings/oleObject927.bin"/><Relationship Id="rId42" Type="http://schemas.openxmlformats.org/officeDocument/2006/relationships/oleObject" Target="../embeddings/oleObject931.bin"/><Relationship Id="rId47" Type="http://schemas.openxmlformats.org/officeDocument/2006/relationships/image" Target="../media/image758.wmf"/><Relationship Id="rId50" Type="http://schemas.openxmlformats.org/officeDocument/2006/relationships/oleObject" Target="../embeddings/oleObject935.bin"/><Relationship Id="rId55" Type="http://schemas.openxmlformats.org/officeDocument/2006/relationships/image" Target="../media/image762.wmf"/><Relationship Id="rId7" Type="http://schemas.openxmlformats.org/officeDocument/2006/relationships/oleObject" Target="../embeddings/oleObject912.bin"/><Relationship Id="rId2" Type="http://schemas.openxmlformats.org/officeDocument/2006/relationships/slideLayout" Target="../slideLayouts/slideLayout46.xml"/><Relationship Id="rId16" Type="http://schemas.openxmlformats.org/officeDocument/2006/relationships/image" Target="../media/image745.wmf"/><Relationship Id="rId20" Type="http://schemas.openxmlformats.org/officeDocument/2006/relationships/oleObject" Target="../embeddings/oleObject919.bin"/><Relationship Id="rId29" Type="http://schemas.openxmlformats.org/officeDocument/2006/relationships/image" Target="../media/image749.wmf"/><Relationship Id="rId41" Type="http://schemas.openxmlformats.org/officeDocument/2006/relationships/image" Target="../media/image755.wmf"/><Relationship Id="rId54" Type="http://schemas.openxmlformats.org/officeDocument/2006/relationships/oleObject" Target="../embeddings/oleObject937.bin"/><Relationship Id="rId62" Type="http://schemas.openxmlformats.org/officeDocument/2006/relationships/image" Target="../media/image764.wmf"/><Relationship Id="rId1" Type="http://schemas.openxmlformats.org/officeDocument/2006/relationships/vmlDrawing" Target="../drawings/vmlDrawing41.vml"/><Relationship Id="rId6" Type="http://schemas.openxmlformats.org/officeDocument/2006/relationships/image" Target="../media/image547.wmf"/><Relationship Id="rId11" Type="http://schemas.openxmlformats.org/officeDocument/2006/relationships/oleObject" Target="../embeddings/oleObject914.bin"/><Relationship Id="rId24" Type="http://schemas.openxmlformats.org/officeDocument/2006/relationships/oleObject" Target="../embeddings/oleObject922.bin"/><Relationship Id="rId32" Type="http://schemas.openxmlformats.org/officeDocument/2006/relationships/oleObject" Target="../embeddings/oleObject926.bin"/><Relationship Id="rId37" Type="http://schemas.openxmlformats.org/officeDocument/2006/relationships/image" Target="../media/image753.wmf"/><Relationship Id="rId40" Type="http://schemas.openxmlformats.org/officeDocument/2006/relationships/oleObject" Target="../embeddings/oleObject930.bin"/><Relationship Id="rId45" Type="http://schemas.openxmlformats.org/officeDocument/2006/relationships/image" Target="../media/image757.wmf"/><Relationship Id="rId53" Type="http://schemas.openxmlformats.org/officeDocument/2006/relationships/image" Target="../media/image761.wmf"/><Relationship Id="rId58" Type="http://schemas.microsoft.com/office/2007/relationships/hdphoto" Target="../media/hdphoto30.wdp"/><Relationship Id="rId5" Type="http://schemas.openxmlformats.org/officeDocument/2006/relationships/oleObject" Target="../embeddings/oleObject911.bin"/><Relationship Id="rId15" Type="http://schemas.openxmlformats.org/officeDocument/2006/relationships/oleObject" Target="../embeddings/oleObject916.bin"/><Relationship Id="rId23" Type="http://schemas.openxmlformats.org/officeDocument/2006/relationships/oleObject" Target="../embeddings/oleObject921.bin"/><Relationship Id="rId28" Type="http://schemas.openxmlformats.org/officeDocument/2006/relationships/oleObject" Target="../embeddings/oleObject924.bin"/><Relationship Id="rId36" Type="http://schemas.openxmlformats.org/officeDocument/2006/relationships/oleObject" Target="../embeddings/oleObject928.bin"/><Relationship Id="rId49" Type="http://schemas.openxmlformats.org/officeDocument/2006/relationships/image" Target="../media/image759.wmf"/><Relationship Id="rId57" Type="http://schemas.openxmlformats.org/officeDocument/2006/relationships/image" Target="../media/image765.png"/><Relationship Id="rId61" Type="http://schemas.openxmlformats.org/officeDocument/2006/relationships/oleObject" Target="../embeddings/oleObject939.bin"/><Relationship Id="rId10" Type="http://schemas.openxmlformats.org/officeDocument/2006/relationships/image" Target="../media/image742.wmf"/><Relationship Id="rId19" Type="http://schemas.openxmlformats.org/officeDocument/2006/relationships/oleObject" Target="../embeddings/oleObject918.bin"/><Relationship Id="rId31" Type="http://schemas.openxmlformats.org/officeDocument/2006/relationships/image" Target="../media/image750.wmf"/><Relationship Id="rId44" Type="http://schemas.openxmlformats.org/officeDocument/2006/relationships/oleObject" Target="../embeddings/oleObject932.bin"/><Relationship Id="rId52" Type="http://schemas.openxmlformats.org/officeDocument/2006/relationships/oleObject" Target="../embeddings/oleObject936.bin"/><Relationship Id="rId60" Type="http://schemas.openxmlformats.org/officeDocument/2006/relationships/image" Target="../media/image763.wmf"/><Relationship Id="rId4" Type="http://schemas.openxmlformats.org/officeDocument/2006/relationships/image" Target="../media/image740.wmf"/><Relationship Id="rId9" Type="http://schemas.openxmlformats.org/officeDocument/2006/relationships/oleObject" Target="../embeddings/oleObject913.bin"/><Relationship Id="rId14" Type="http://schemas.openxmlformats.org/officeDocument/2006/relationships/image" Target="../media/image744.wmf"/><Relationship Id="rId22" Type="http://schemas.openxmlformats.org/officeDocument/2006/relationships/oleObject" Target="../embeddings/oleObject920.bin"/><Relationship Id="rId27" Type="http://schemas.openxmlformats.org/officeDocument/2006/relationships/image" Target="../media/image668.wmf"/><Relationship Id="rId30" Type="http://schemas.openxmlformats.org/officeDocument/2006/relationships/oleObject" Target="../embeddings/oleObject925.bin"/><Relationship Id="rId35" Type="http://schemas.openxmlformats.org/officeDocument/2006/relationships/image" Target="../media/image752.wmf"/><Relationship Id="rId43" Type="http://schemas.openxmlformats.org/officeDocument/2006/relationships/image" Target="../media/image756.wmf"/><Relationship Id="rId48" Type="http://schemas.openxmlformats.org/officeDocument/2006/relationships/oleObject" Target="../embeddings/oleObject934.bin"/><Relationship Id="rId56" Type="http://schemas.openxmlformats.org/officeDocument/2006/relationships/slide" Target="slide5.xml"/><Relationship Id="rId8" Type="http://schemas.openxmlformats.org/officeDocument/2006/relationships/image" Target="../media/image741.wmf"/><Relationship Id="rId51" Type="http://schemas.openxmlformats.org/officeDocument/2006/relationships/image" Target="../media/image760.wmf"/><Relationship Id="rId3" Type="http://schemas.openxmlformats.org/officeDocument/2006/relationships/oleObject" Target="../embeddings/oleObject910.bin"/><Relationship Id="rId12" Type="http://schemas.openxmlformats.org/officeDocument/2006/relationships/image" Target="../media/image743.wmf"/><Relationship Id="rId17" Type="http://schemas.openxmlformats.org/officeDocument/2006/relationships/oleObject" Target="../embeddings/oleObject917.bin"/><Relationship Id="rId25" Type="http://schemas.openxmlformats.org/officeDocument/2006/relationships/image" Target="../media/image748.wmf"/><Relationship Id="rId33" Type="http://schemas.openxmlformats.org/officeDocument/2006/relationships/image" Target="../media/image751.wmf"/><Relationship Id="rId38" Type="http://schemas.openxmlformats.org/officeDocument/2006/relationships/oleObject" Target="../embeddings/oleObject929.bin"/><Relationship Id="rId46" Type="http://schemas.openxmlformats.org/officeDocument/2006/relationships/oleObject" Target="../embeddings/oleObject933.bin"/><Relationship Id="rId59" Type="http://schemas.openxmlformats.org/officeDocument/2006/relationships/oleObject" Target="../embeddings/oleObject938.bin"/></Relationships>
</file>

<file path=ppt/slides/_rels/slide6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xml"/><Relationship Id="rId1" Type="http://schemas.openxmlformats.org/officeDocument/2006/relationships/slideLayout" Target="../slideLayouts/slideLayout58.xml"/><Relationship Id="rId4" Type="http://schemas.openxmlformats.org/officeDocument/2006/relationships/image" Target="../media/image761.png"/></Relationships>
</file>

<file path=ppt/slides/_rels/slide67.xml.rels><?xml version="1.0" encoding="UTF-8" standalone="yes"?>
<Relationships xmlns="http://schemas.openxmlformats.org/package/2006/relationships"><Relationship Id="rId8" Type="http://schemas.microsoft.com/office/2007/relationships/hdphoto" Target="../media/hdphoto32.wdp"/><Relationship Id="rId3" Type="http://schemas.openxmlformats.org/officeDocument/2006/relationships/image" Target="../media/image12.png"/><Relationship Id="rId7" Type="http://schemas.openxmlformats.org/officeDocument/2006/relationships/image" Target="../media/image767.jpeg"/><Relationship Id="rId12" Type="http://schemas.microsoft.com/office/2007/relationships/hdphoto" Target="../media/hdphoto34.wdp"/><Relationship Id="rId2" Type="http://schemas.openxmlformats.org/officeDocument/2006/relationships/notesSlide" Target="../notesSlides/notesSlide6.xml"/><Relationship Id="rId1" Type="http://schemas.openxmlformats.org/officeDocument/2006/relationships/slideLayout" Target="../slideLayouts/slideLayout45.xml"/><Relationship Id="rId6" Type="http://schemas.microsoft.com/office/2007/relationships/hdphoto" Target="../media/hdphoto31.wdp"/><Relationship Id="rId11" Type="http://schemas.openxmlformats.org/officeDocument/2006/relationships/image" Target="../media/image769.png"/><Relationship Id="rId5" Type="http://schemas.openxmlformats.org/officeDocument/2006/relationships/image" Target="../media/image766.png"/><Relationship Id="rId10" Type="http://schemas.microsoft.com/office/2007/relationships/hdphoto" Target="../media/hdphoto33.wdp"/><Relationship Id="rId4" Type="http://schemas.microsoft.com/office/2007/relationships/hdphoto" Target="../media/hdphoto2.wdp"/><Relationship Id="rId9" Type="http://schemas.openxmlformats.org/officeDocument/2006/relationships/image" Target="../media/image768.png"/></Relationships>
</file>

<file path=ppt/slides/_rels/slide68.xml.rels><?xml version="1.0" encoding="UTF-8" standalone="yes"?>
<Relationships xmlns="http://schemas.openxmlformats.org/package/2006/relationships"><Relationship Id="rId8" Type="http://schemas.openxmlformats.org/officeDocument/2006/relationships/slide" Target="slide78.xml"/><Relationship Id="rId13" Type="http://schemas.microsoft.com/office/2007/relationships/hdphoto" Target="../media/hdphoto35.wdp"/><Relationship Id="rId3" Type="http://schemas.openxmlformats.org/officeDocument/2006/relationships/slide" Target="slide69.xml"/><Relationship Id="rId7" Type="http://schemas.openxmlformats.org/officeDocument/2006/relationships/slide" Target="slide73.xml"/><Relationship Id="rId12" Type="http://schemas.openxmlformats.org/officeDocument/2006/relationships/image" Target="../media/image770.png"/><Relationship Id="rId2" Type="http://schemas.openxmlformats.org/officeDocument/2006/relationships/slide" Target="slide6.xml"/><Relationship Id="rId1" Type="http://schemas.openxmlformats.org/officeDocument/2006/relationships/slideLayout" Target="../slideLayouts/slideLayout56.xml"/><Relationship Id="rId6" Type="http://schemas.openxmlformats.org/officeDocument/2006/relationships/slide" Target="slide97.xml"/><Relationship Id="rId11" Type="http://schemas.openxmlformats.org/officeDocument/2006/relationships/image" Target="../media/image7640.png"/><Relationship Id="rId5" Type="http://schemas.openxmlformats.org/officeDocument/2006/relationships/slide" Target="slide68.xml"/><Relationship Id="rId10" Type="http://schemas.openxmlformats.org/officeDocument/2006/relationships/hyperlink" Target="http://www.miit.ru/institut/ipss/faculties/trm/main.htm" TargetMode="External"/><Relationship Id="rId4" Type="http://schemas.openxmlformats.org/officeDocument/2006/relationships/slide" Target="slide107.xml"/><Relationship Id="rId9" Type="http://schemas.openxmlformats.org/officeDocument/2006/relationships/slide" Target="slide102.xml"/></Relationships>
</file>

<file path=ppt/slides/_rels/slide69.xml.rels><?xml version="1.0" encoding="UTF-8" standalone="yes"?>
<Relationships xmlns="http://schemas.openxmlformats.org/package/2006/relationships"><Relationship Id="rId8" Type="http://schemas.openxmlformats.org/officeDocument/2006/relationships/image" Target="../media/image772.wmf"/><Relationship Id="rId3" Type="http://schemas.openxmlformats.org/officeDocument/2006/relationships/notesSlide" Target="../notesSlides/notesSlide7.xml"/><Relationship Id="rId7" Type="http://schemas.openxmlformats.org/officeDocument/2006/relationships/oleObject" Target="../embeddings/oleObject941.bin"/><Relationship Id="rId2" Type="http://schemas.openxmlformats.org/officeDocument/2006/relationships/slideLayout" Target="../slideLayouts/slideLayout56.xml"/><Relationship Id="rId1" Type="http://schemas.openxmlformats.org/officeDocument/2006/relationships/vmlDrawing" Target="../drawings/vmlDrawing42.vml"/><Relationship Id="rId6" Type="http://schemas.openxmlformats.org/officeDocument/2006/relationships/image" Target="../media/image778.png"/><Relationship Id="rId11" Type="http://schemas.microsoft.com/office/2007/relationships/hdphoto" Target="../media/hdphoto36.wdp"/><Relationship Id="rId5" Type="http://schemas.openxmlformats.org/officeDocument/2006/relationships/image" Target="../media/image771.wmf"/><Relationship Id="rId10" Type="http://schemas.openxmlformats.org/officeDocument/2006/relationships/image" Target="../media/image773.png"/><Relationship Id="rId4" Type="http://schemas.openxmlformats.org/officeDocument/2006/relationships/oleObject" Target="../embeddings/oleObject940.bin"/><Relationship Id="rId9" Type="http://schemas.openxmlformats.org/officeDocument/2006/relationships/slide" Target="slide68.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xml"/><Relationship Id="rId4" Type="http://schemas.microsoft.com/office/2007/relationships/hdphoto" Target="../media/hdphoto2.wdp"/></Relationships>
</file>

<file path=ppt/slides/_rels/slide70.xml.rels><?xml version="1.0" encoding="UTF-8" standalone="yes"?>
<Relationships xmlns="http://schemas.openxmlformats.org/package/2006/relationships"><Relationship Id="rId13" Type="http://schemas.openxmlformats.org/officeDocument/2006/relationships/image" Target="../media/image778.wmf"/><Relationship Id="rId18" Type="http://schemas.openxmlformats.org/officeDocument/2006/relationships/oleObject" Target="../embeddings/oleObject949.bin"/><Relationship Id="rId26" Type="http://schemas.openxmlformats.org/officeDocument/2006/relationships/image" Target="../media/image417.wmf"/><Relationship Id="rId39" Type="http://schemas.openxmlformats.org/officeDocument/2006/relationships/oleObject" Target="../embeddings/oleObject960.bin"/><Relationship Id="rId21" Type="http://schemas.openxmlformats.org/officeDocument/2006/relationships/image" Target="../media/image410.wmf"/><Relationship Id="rId34" Type="http://schemas.openxmlformats.org/officeDocument/2006/relationships/image" Target="../media/image779.wmf"/><Relationship Id="rId42" Type="http://schemas.openxmlformats.org/officeDocument/2006/relationships/image" Target="../media/image783.wmf"/><Relationship Id="rId47" Type="http://schemas.openxmlformats.org/officeDocument/2006/relationships/oleObject" Target="../embeddings/oleObject964.bin"/><Relationship Id="rId50" Type="http://schemas.openxmlformats.org/officeDocument/2006/relationships/image" Target="../media/image786.wmf"/><Relationship Id="rId55" Type="http://schemas.openxmlformats.org/officeDocument/2006/relationships/oleObject" Target="../embeddings/oleObject968.bin"/><Relationship Id="rId63" Type="http://schemas.openxmlformats.org/officeDocument/2006/relationships/oleObject" Target="../embeddings/oleObject972.bin"/><Relationship Id="rId68" Type="http://schemas.openxmlformats.org/officeDocument/2006/relationships/image" Target="../media/image158.wmf"/><Relationship Id="rId76" Type="http://schemas.openxmlformats.org/officeDocument/2006/relationships/oleObject" Target="../embeddings/oleObject979.bin"/><Relationship Id="rId84" Type="http://schemas.openxmlformats.org/officeDocument/2006/relationships/slide" Target="slide68.xml"/><Relationship Id="rId7" Type="http://schemas.openxmlformats.org/officeDocument/2006/relationships/image" Target="../media/image775.wmf"/><Relationship Id="rId71" Type="http://schemas.openxmlformats.org/officeDocument/2006/relationships/oleObject" Target="../embeddings/oleObject976.bin"/><Relationship Id="rId2" Type="http://schemas.openxmlformats.org/officeDocument/2006/relationships/slideLayout" Target="../slideLayouts/slideLayout57.xml"/><Relationship Id="rId16" Type="http://schemas.openxmlformats.org/officeDocument/2006/relationships/oleObject" Target="../embeddings/oleObject948.bin"/><Relationship Id="rId29" Type="http://schemas.openxmlformats.org/officeDocument/2006/relationships/oleObject" Target="../embeddings/oleObject955.bin"/><Relationship Id="rId11" Type="http://schemas.openxmlformats.org/officeDocument/2006/relationships/image" Target="../media/image777.wmf"/><Relationship Id="rId24" Type="http://schemas.openxmlformats.org/officeDocument/2006/relationships/oleObject" Target="../embeddings/oleObject952.bin"/><Relationship Id="rId32" Type="http://schemas.openxmlformats.org/officeDocument/2006/relationships/image" Target="../media/image420.wmf"/><Relationship Id="rId37" Type="http://schemas.openxmlformats.org/officeDocument/2006/relationships/oleObject" Target="../embeddings/oleObject959.bin"/><Relationship Id="rId40" Type="http://schemas.openxmlformats.org/officeDocument/2006/relationships/image" Target="../media/image782.wmf"/><Relationship Id="rId45" Type="http://schemas.openxmlformats.org/officeDocument/2006/relationships/oleObject" Target="../embeddings/oleObject963.bin"/><Relationship Id="rId53" Type="http://schemas.openxmlformats.org/officeDocument/2006/relationships/oleObject" Target="../embeddings/oleObject967.bin"/><Relationship Id="rId58" Type="http://schemas.openxmlformats.org/officeDocument/2006/relationships/image" Target="../media/image414.wmf"/><Relationship Id="rId66" Type="http://schemas.openxmlformats.org/officeDocument/2006/relationships/image" Target="../media/image790.wmf"/><Relationship Id="rId74" Type="http://schemas.openxmlformats.org/officeDocument/2006/relationships/oleObject" Target="../embeddings/oleObject978.bin"/><Relationship Id="rId79" Type="http://schemas.openxmlformats.org/officeDocument/2006/relationships/image" Target="../media/image794.wmf"/><Relationship Id="rId5" Type="http://schemas.openxmlformats.org/officeDocument/2006/relationships/image" Target="../media/image774.wmf"/><Relationship Id="rId61" Type="http://schemas.openxmlformats.org/officeDocument/2006/relationships/oleObject" Target="../embeddings/oleObject971.bin"/><Relationship Id="rId82" Type="http://schemas.openxmlformats.org/officeDocument/2006/relationships/oleObject" Target="../embeddings/oleObject982.bin"/><Relationship Id="rId19" Type="http://schemas.openxmlformats.org/officeDocument/2006/relationships/image" Target="../media/image409.wmf"/><Relationship Id="rId4" Type="http://schemas.openxmlformats.org/officeDocument/2006/relationships/oleObject" Target="../embeddings/oleObject942.bin"/><Relationship Id="rId9" Type="http://schemas.openxmlformats.org/officeDocument/2006/relationships/image" Target="../media/image776.wmf"/><Relationship Id="rId14" Type="http://schemas.openxmlformats.org/officeDocument/2006/relationships/oleObject" Target="../embeddings/oleObject947.bin"/><Relationship Id="rId22" Type="http://schemas.openxmlformats.org/officeDocument/2006/relationships/oleObject" Target="../embeddings/oleObject951.bin"/><Relationship Id="rId27" Type="http://schemas.openxmlformats.org/officeDocument/2006/relationships/oleObject" Target="../embeddings/oleObject954.bin"/><Relationship Id="rId30" Type="http://schemas.openxmlformats.org/officeDocument/2006/relationships/image" Target="../media/image419.wmf"/><Relationship Id="rId35" Type="http://schemas.openxmlformats.org/officeDocument/2006/relationships/oleObject" Target="../embeddings/oleObject958.bin"/><Relationship Id="rId43" Type="http://schemas.openxmlformats.org/officeDocument/2006/relationships/oleObject" Target="../embeddings/oleObject962.bin"/><Relationship Id="rId48" Type="http://schemas.openxmlformats.org/officeDocument/2006/relationships/image" Target="../media/image404.wmf"/><Relationship Id="rId56" Type="http://schemas.openxmlformats.org/officeDocument/2006/relationships/image" Target="../media/image413.wmf"/><Relationship Id="rId64" Type="http://schemas.openxmlformats.org/officeDocument/2006/relationships/image" Target="../media/image491.wmf"/><Relationship Id="rId69" Type="http://schemas.openxmlformats.org/officeDocument/2006/relationships/oleObject" Target="../embeddings/oleObject975.bin"/><Relationship Id="rId77" Type="http://schemas.openxmlformats.org/officeDocument/2006/relationships/image" Target="../media/image793.wmf"/><Relationship Id="rId8" Type="http://schemas.openxmlformats.org/officeDocument/2006/relationships/oleObject" Target="../embeddings/oleObject944.bin"/><Relationship Id="rId51" Type="http://schemas.openxmlformats.org/officeDocument/2006/relationships/oleObject" Target="../embeddings/oleObject966.bin"/><Relationship Id="rId72" Type="http://schemas.openxmlformats.org/officeDocument/2006/relationships/oleObject" Target="../embeddings/oleObject977.bin"/><Relationship Id="rId80" Type="http://schemas.openxmlformats.org/officeDocument/2006/relationships/oleObject" Target="../embeddings/oleObject981.bin"/><Relationship Id="rId85" Type="http://schemas.openxmlformats.org/officeDocument/2006/relationships/image" Target="../media/image797.png"/><Relationship Id="rId3" Type="http://schemas.openxmlformats.org/officeDocument/2006/relationships/notesSlide" Target="../notesSlides/notesSlide8.xml"/><Relationship Id="rId12" Type="http://schemas.openxmlformats.org/officeDocument/2006/relationships/oleObject" Target="../embeddings/oleObject946.bin"/><Relationship Id="rId17" Type="http://schemas.openxmlformats.org/officeDocument/2006/relationships/image" Target="../media/image408.wmf"/><Relationship Id="rId25" Type="http://schemas.openxmlformats.org/officeDocument/2006/relationships/oleObject" Target="../embeddings/oleObject953.bin"/><Relationship Id="rId33" Type="http://schemas.openxmlformats.org/officeDocument/2006/relationships/oleObject" Target="../embeddings/oleObject957.bin"/><Relationship Id="rId38" Type="http://schemas.openxmlformats.org/officeDocument/2006/relationships/image" Target="../media/image781.wmf"/><Relationship Id="rId46" Type="http://schemas.openxmlformats.org/officeDocument/2006/relationships/image" Target="../media/image785.wmf"/><Relationship Id="rId59" Type="http://schemas.openxmlformats.org/officeDocument/2006/relationships/oleObject" Target="../embeddings/oleObject970.bin"/><Relationship Id="rId67" Type="http://schemas.openxmlformats.org/officeDocument/2006/relationships/oleObject" Target="../embeddings/oleObject974.bin"/><Relationship Id="rId20" Type="http://schemas.openxmlformats.org/officeDocument/2006/relationships/oleObject" Target="../embeddings/oleObject950.bin"/><Relationship Id="rId41" Type="http://schemas.openxmlformats.org/officeDocument/2006/relationships/oleObject" Target="../embeddings/oleObject961.bin"/><Relationship Id="rId54" Type="http://schemas.openxmlformats.org/officeDocument/2006/relationships/image" Target="../media/image788.wmf"/><Relationship Id="rId62" Type="http://schemas.openxmlformats.org/officeDocument/2006/relationships/image" Target="../media/image789.wmf"/><Relationship Id="rId70" Type="http://schemas.openxmlformats.org/officeDocument/2006/relationships/image" Target="../media/image76.wmf"/><Relationship Id="rId75" Type="http://schemas.openxmlformats.org/officeDocument/2006/relationships/image" Target="../media/image792.wmf"/><Relationship Id="rId83" Type="http://schemas.openxmlformats.org/officeDocument/2006/relationships/image" Target="../media/image796.wmf"/><Relationship Id="rId1" Type="http://schemas.openxmlformats.org/officeDocument/2006/relationships/vmlDrawing" Target="../drawings/vmlDrawing43.vml"/><Relationship Id="rId6" Type="http://schemas.openxmlformats.org/officeDocument/2006/relationships/oleObject" Target="../embeddings/oleObject943.bin"/><Relationship Id="rId15" Type="http://schemas.openxmlformats.org/officeDocument/2006/relationships/image" Target="../media/image406.wmf"/><Relationship Id="rId23" Type="http://schemas.openxmlformats.org/officeDocument/2006/relationships/image" Target="../media/image411.wmf"/><Relationship Id="rId28" Type="http://schemas.openxmlformats.org/officeDocument/2006/relationships/image" Target="../media/image418.wmf"/><Relationship Id="rId36" Type="http://schemas.openxmlformats.org/officeDocument/2006/relationships/image" Target="../media/image780.wmf"/><Relationship Id="rId49" Type="http://schemas.openxmlformats.org/officeDocument/2006/relationships/oleObject" Target="../embeddings/oleObject965.bin"/><Relationship Id="rId57" Type="http://schemas.openxmlformats.org/officeDocument/2006/relationships/oleObject" Target="../embeddings/oleObject969.bin"/><Relationship Id="rId10" Type="http://schemas.openxmlformats.org/officeDocument/2006/relationships/oleObject" Target="../embeddings/oleObject945.bin"/><Relationship Id="rId31" Type="http://schemas.openxmlformats.org/officeDocument/2006/relationships/oleObject" Target="../embeddings/oleObject956.bin"/><Relationship Id="rId44" Type="http://schemas.openxmlformats.org/officeDocument/2006/relationships/image" Target="../media/image784.wmf"/><Relationship Id="rId52" Type="http://schemas.openxmlformats.org/officeDocument/2006/relationships/image" Target="../media/image787.wmf"/><Relationship Id="rId60" Type="http://schemas.openxmlformats.org/officeDocument/2006/relationships/image" Target="../media/image415.wmf"/><Relationship Id="rId65" Type="http://schemas.openxmlformats.org/officeDocument/2006/relationships/oleObject" Target="../embeddings/oleObject973.bin"/><Relationship Id="rId73" Type="http://schemas.openxmlformats.org/officeDocument/2006/relationships/image" Target="../media/image791.wmf"/><Relationship Id="rId78" Type="http://schemas.openxmlformats.org/officeDocument/2006/relationships/oleObject" Target="../embeddings/oleObject980.bin"/><Relationship Id="rId81" Type="http://schemas.openxmlformats.org/officeDocument/2006/relationships/image" Target="../media/image795.wmf"/><Relationship Id="rId86" Type="http://schemas.microsoft.com/office/2007/relationships/hdphoto" Target="../media/hdphoto37.wdp"/></Relationships>
</file>

<file path=ppt/slides/_rels/slide71.xml.rels><?xml version="1.0" encoding="UTF-8" standalone="yes"?>
<Relationships xmlns="http://schemas.openxmlformats.org/package/2006/relationships"><Relationship Id="rId51" Type="http://schemas.openxmlformats.org/officeDocument/2006/relationships/image" Target="../media/image801.wmf"/><Relationship Id="rId72" Type="http://schemas.openxmlformats.org/officeDocument/2006/relationships/image" Target="../media/image809.wmf"/><Relationship Id="rId3" Type="http://schemas.openxmlformats.org/officeDocument/2006/relationships/notesSlide" Target="../notesSlides/notesSlide9.xml"/><Relationship Id="rId42" Type="http://schemas.openxmlformats.org/officeDocument/2006/relationships/oleObject" Target="../embeddings/oleObject983.bin"/><Relationship Id="rId47" Type="http://schemas.openxmlformats.org/officeDocument/2006/relationships/image" Target="../media/image799.wmf"/><Relationship Id="rId50" Type="http://schemas.openxmlformats.org/officeDocument/2006/relationships/oleObject" Target="../embeddings/oleObject987.bin"/><Relationship Id="rId55" Type="http://schemas.openxmlformats.org/officeDocument/2006/relationships/image" Target="../media/image803.wmf"/><Relationship Id="rId63" Type="http://schemas.openxmlformats.org/officeDocument/2006/relationships/oleObject" Target="../embeddings/oleObject994.bin"/><Relationship Id="rId68" Type="http://schemas.openxmlformats.org/officeDocument/2006/relationships/image" Target="../media/image807.wmf"/><Relationship Id="rId76" Type="http://schemas.openxmlformats.org/officeDocument/2006/relationships/image" Target="../media/image811.png"/><Relationship Id="rId46" Type="http://schemas.openxmlformats.org/officeDocument/2006/relationships/oleObject" Target="../embeddings/oleObject985.bin"/><Relationship Id="rId59" Type="http://schemas.openxmlformats.org/officeDocument/2006/relationships/oleObject" Target="../embeddings/oleObject992.bin"/><Relationship Id="rId67" Type="http://schemas.openxmlformats.org/officeDocument/2006/relationships/oleObject" Target="../embeddings/oleObject996.bin"/><Relationship Id="rId71" Type="http://schemas.openxmlformats.org/officeDocument/2006/relationships/oleObject" Target="../embeddings/oleObject998.bin"/><Relationship Id="rId2" Type="http://schemas.openxmlformats.org/officeDocument/2006/relationships/slideLayout" Target="../slideLayouts/slideLayout46.xml"/><Relationship Id="rId41" Type="http://schemas.openxmlformats.org/officeDocument/2006/relationships/image" Target="../media/image1647.png"/><Relationship Id="rId54" Type="http://schemas.openxmlformats.org/officeDocument/2006/relationships/oleObject" Target="../embeddings/oleObject989.bin"/><Relationship Id="rId62" Type="http://schemas.openxmlformats.org/officeDocument/2006/relationships/image" Target="../media/image804.wmf"/><Relationship Id="rId70" Type="http://schemas.openxmlformats.org/officeDocument/2006/relationships/image" Target="../media/image808.wmf"/><Relationship Id="rId75" Type="http://schemas.openxmlformats.org/officeDocument/2006/relationships/slide" Target="slide68.xml"/><Relationship Id="rId1" Type="http://schemas.openxmlformats.org/officeDocument/2006/relationships/vmlDrawing" Target="../drawings/vmlDrawing44.vml"/><Relationship Id="rId45" Type="http://schemas.openxmlformats.org/officeDocument/2006/relationships/image" Target="../media/image798.wmf"/><Relationship Id="rId53" Type="http://schemas.openxmlformats.org/officeDocument/2006/relationships/image" Target="../media/image802.wmf"/><Relationship Id="rId58" Type="http://schemas.openxmlformats.org/officeDocument/2006/relationships/image" Target="../media/image228.wmf"/><Relationship Id="rId66" Type="http://schemas.openxmlformats.org/officeDocument/2006/relationships/image" Target="../media/image806.wmf"/><Relationship Id="rId74" Type="http://schemas.openxmlformats.org/officeDocument/2006/relationships/image" Target="../media/image810.wmf"/><Relationship Id="rId49" Type="http://schemas.openxmlformats.org/officeDocument/2006/relationships/image" Target="../media/image800.wmf"/><Relationship Id="rId57" Type="http://schemas.openxmlformats.org/officeDocument/2006/relationships/oleObject" Target="../embeddings/oleObject991.bin"/><Relationship Id="rId61" Type="http://schemas.openxmlformats.org/officeDocument/2006/relationships/oleObject" Target="../embeddings/oleObject993.bin"/><Relationship Id="rId44" Type="http://schemas.openxmlformats.org/officeDocument/2006/relationships/oleObject" Target="../embeddings/oleObject984.bin"/><Relationship Id="rId52" Type="http://schemas.openxmlformats.org/officeDocument/2006/relationships/oleObject" Target="../embeddings/oleObject988.bin"/><Relationship Id="rId60" Type="http://schemas.openxmlformats.org/officeDocument/2006/relationships/image" Target="../media/image85.wmf"/><Relationship Id="rId65" Type="http://schemas.openxmlformats.org/officeDocument/2006/relationships/oleObject" Target="../embeddings/oleObject995.bin"/><Relationship Id="rId73" Type="http://schemas.openxmlformats.org/officeDocument/2006/relationships/oleObject" Target="../embeddings/oleObject999.bin"/><Relationship Id="rId43" Type="http://schemas.openxmlformats.org/officeDocument/2006/relationships/image" Target="../media/image556.wmf"/><Relationship Id="rId48" Type="http://schemas.openxmlformats.org/officeDocument/2006/relationships/oleObject" Target="../embeddings/oleObject986.bin"/><Relationship Id="rId56" Type="http://schemas.openxmlformats.org/officeDocument/2006/relationships/oleObject" Target="../embeddings/oleObject990.bin"/><Relationship Id="rId64" Type="http://schemas.openxmlformats.org/officeDocument/2006/relationships/image" Target="../media/image805.wmf"/><Relationship Id="rId69" Type="http://schemas.openxmlformats.org/officeDocument/2006/relationships/oleObject" Target="../embeddings/oleObject997.bin"/><Relationship Id="rId77" Type="http://schemas.microsoft.com/office/2007/relationships/hdphoto" Target="../media/hdphoto38.wdp"/></Relationships>
</file>

<file path=ppt/slides/_rels/slide72.xml.rels><?xml version="1.0" encoding="UTF-8" standalone="yes"?>
<Relationships xmlns="http://schemas.openxmlformats.org/package/2006/relationships"><Relationship Id="rId13" Type="http://schemas.openxmlformats.org/officeDocument/2006/relationships/image" Target="../media/image798.wmf"/><Relationship Id="rId18" Type="http://schemas.openxmlformats.org/officeDocument/2006/relationships/oleObject" Target="../embeddings/oleObject1007.bin"/><Relationship Id="rId26" Type="http://schemas.openxmlformats.org/officeDocument/2006/relationships/oleObject" Target="../embeddings/oleObject1011.bin"/><Relationship Id="rId39" Type="http://schemas.openxmlformats.org/officeDocument/2006/relationships/oleObject" Target="../embeddings/oleObject1017.bin"/><Relationship Id="rId3" Type="http://schemas.openxmlformats.org/officeDocument/2006/relationships/image" Target="../media/image836.png"/><Relationship Id="rId21" Type="http://schemas.openxmlformats.org/officeDocument/2006/relationships/image" Target="../media/image817.wmf"/><Relationship Id="rId34" Type="http://schemas.openxmlformats.org/officeDocument/2006/relationships/image" Target="../media/image823.wmf"/><Relationship Id="rId42" Type="http://schemas.openxmlformats.org/officeDocument/2006/relationships/image" Target="../media/image825.wmf"/><Relationship Id="rId47" Type="http://schemas.openxmlformats.org/officeDocument/2006/relationships/image" Target="../media/image827.wmf"/><Relationship Id="rId50" Type="http://schemas.openxmlformats.org/officeDocument/2006/relationships/oleObject" Target="../embeddings/oleObject1023.bin"/><Relationship Id="rId7" Type="http://schemas.openxmlformats.org/officeDocument/2006/relationships/image" Target="../media/image799.wmf"/><Relationship Id="rId12" Type="http://schemas.openxmlformats.org/officeDocument/2006/relationships/oleObject" Target="../embeddings/oleObject1004.bin"/><Relationship Id="rId17" Type="http://schemas.openxmlformats.org/officeDocument/2006/relationships/image" Target="../media/image815.wmf"/><Relationship Id="rId25" Type="http://schemas.openxmlformats.org/officeDocument/2006/relationships/image" Target="../media/image819.wmf"/><Relationship Id="rId33" Type="http://schemas.openxmlformats.org/officeDocument/2006/relationships/oleObject" Target="../embeddings/oleObject1014.bin"/><Relationship Id="rId38" Type="http://schemas.openxmlformats.org/officeDocument/2006/relationships/image" Target="../media/image228.wmf"/><Relationship Id="rId46" Type="http://schemas.openxmlformats.org/officeDocument/2006/relationships/oleObject" Target="../embeddings/oleObject1021.bin"/><Relationship Id="rId2" Type="http://schemas.openxmlformats.org/officeDocument/2006/relationships/slideLayout" Target="../slideLayouts/slideLayout46.xml"/><Relationship Id="rId16" Type="http://schemas.openxmlformats.org/officeDocument/2006/relationships/oleObject" Target="../embeddings/oleObject1006.bin"/><Relationship Id="rId20" Type="http://schemas.openxmlformats.org/officeDocument/2006/relationships/oleObject" Target="../embeddings/oleObject1008.bin"/><Relationship Id="rId29" Type="http://schemas.openxmlformats.org/officeDocument/2006/relationships/image" Target="../media/image821.wmf"/><Relationship Id="rId41" Type="http://schemas.openxmlformats.org/officeDocument/2006/relationships/oleObject" Target="../embeddings/oleObject1018.bin"/><Relationship Id="rId54" Type="http://schemas.microsoft.com/office/2007/relationships/hdphoto" Target="../media/hdphoto36.wdp"/><Relationship Id="rId1" Type="http://schemas.openxmlformats.org/officeDocument/2006/relationships/vmlDrawing" Target="../drawings/vmlDrawing45.vml"/><Relationship Id="rId6" Type="http://schemas.openxmlformats.org/officeDocument/2006/relationships/oleObject" Target="../embeddings/oleObject1001.bin"/><Relationship Id="rId11" Type="http://schemas.openxmlformats.org/officeDocument/2006/relationships/image" Target="../media/image814.wmf"/><Relationship Id="rId24" Type="http://schemas.openxmlformats.org/officeDocument/2006/relationships/oleObject" Target="../embeddings/oleObject1010.bin"/><Relationship Id="rId32" Type="http://schemas.openxmlformats.org/officeDocument/2006/relationships/image" Target="../media/image830.png"/><Relationship Id="rId37" Type="http://schemas.openxmlformats.org/officeDocument/2006/relationships/oleObject" Target="../embeddings/oleObject1016.bin"/><Relationship Id="rId40" Type="http://schemas.openxmlformats.org/officeDocument/2006/relationships/image" Target="../media/image824.wmf"/><Relationship Id="rId45" Type="http://schemas.openxmlformats.org/officeDocument/2006/relationships/image" Target="../media/image826.wmf"/><Relationship Id="rId53" Type="http://schemas.openxmlformats.org/officeDocument/2006/relationships/image" Target="../media/image773.png"/><Relationship Id="rId5" Type="http://schemas.openxmlformats.org/officeDocument/2006/relationships/image" Target="../media/image812.wmf"/><Relationship Id="rId15" Type="http://schemas.openxmlformats.org/officeDocument/2006/relationships/image" Target="../media/image496.wmf"/><Relationship Id="rId23" Type="http://schemas.openxmlformats.org/officeDocument/2006/relationships/image" Target="../media/image818.wmf"/><Relationship Id="rId28" Type="http://schemas.openxmlformats.org/officeDocument/2006/relationships/oleObject" Target="../embeddings/oleObject1012.bin"/><Relationship Id="rId36" Type="http://schemas.openxmlformats.org/officeDocument/2006/relationships/image" Target="../media/image547.wmf"/><Relationship Id="rId49" Type="http://schemas.openxmlformats.org/officeDocument/2006/relationships/image" Target="../media/image828.wmf"/><Relationship Id="rId10" Type="http://schemas.openxmlformats.org/officeDocument/2006/relationships/oleObject" Target="../embeddings/oleObject1003.bin"/><Relationship Id="rId19" Type="http://schemas.openxmlformats.org/officeDocument/2006/relationships/image" Target="../media/image816.wmf"/><Relationship Id="rId31" Type="http://schemas.openxmlformats.org/officeDocument/2006/relationships/image" Target="../media/image822.wmf"/><Relationship Id="rId44" Type="http://schemas.openxmlformats.org/officeDocument/2006/relationships/oleObject" Target="../embeddings/oleObject1020.bin"/><Relationship Id="rId52" Type="http://schemas.openxmlformats.org/officeDocument/2006/relationships/slide" Target="slide68.xml"/><Relationship Id="rId4" Type="http://schemas.openxmlformats.org/officeDocument/2006/relationships/oleObject" Target="../embeddings/oleObject1000.bin"/><Relationship Id="rId9" Type="http://schemas.openxmlformats.org/officeDocument/2006/relationships/image" Target="../media/image813.wmf"/><Relationship Id="rId14" Type="http://schemas.openxmlformats.org/officeDocument/2006/relationships/oleObject" Target="../embeddings/oleObject1005.bin"/><Relationship Id="rId22" Type="http://schemas.openxmlformats.org/officeDocument/2006/relationships/oleObject" Target="../embeddings/oleObject1009.bin"/><Relationship Id="rId27" Type="http://schemas.openxmlformats.org/officeDocument/2006/relationships/image" Target="../media/image820.wmf"/><Relationship Id="rId30" Type="http://schemas.openxmlformats.org/officeDocument/2006/relationships/oleObject" Target="../embeddings/oleObject1013.bin"/><Relationship Id="rId35" Type="http://schemas.openxmlformats.org/officeDocument/2006/relationships/oleObject" Target="../embeddings/oleObject1015.bin"/><Relationship Id="rId43" Type="http://schemas.openxmlformats.org/officeDocument/2006/relationships/oleObject" Target="../embeddings/oleObject1019.bin"/><Relationship Id="rId48" Type="http://schemas.openxmlformats.org/officeDocument/2006/relationships/oleObject" Target="../embeddings/oleObject1022.bin"/><Relationship Id="rId8" Type="http://schemas.openxmlformats.org/officeDocument/2006/relationships/oleObject" Target="../embeddings/oleObject1002.bin"/><Relationship Id="rId51" Type="http://schemas.openxmlformats.org/officeDocument/2006/relationships/image" Target="../media/image829.wmf"/></Relationships>
</file>

<file path=ppt/slides/_rels/slide73.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8.xml"/><Relationship Id="rId1" Type="http://schemas.openxmlformats.org/officeDocument/2006/relationships/slideLayout" Target="../slideLayouts/slideLayout58.xml"/></Relationships>
</file>

<file path=ppt/slides/_rels/slide74.xml.rels><?xml version="1.0" encoding="UTF-8" standalone="yes"?>
<Relationships xmlns="http://schemas.openxmlformats.org/package/2006/relationships"><Relationship Id="rId8" Type="http://schemas.openxmlformats.org/officeDocument/2006/relationships/image" Target="../media/image833.wmf"/><Relationship Id="rId13" Type="http://schemas.openxmlformats.org/officeDocument/2006/relationships/oleObject" Target="../embeddings/oleObject1029.bin"/><Relationship Id="rId18" Type="http://schemas.openxmlformats.org/officeDocument/2006/relationships/image" Target="../media/image838.wmf"/><Relationship Id="rId26" Type="http://schemas.openxmlformats.org/officeDocument/2006/relationships/image" Target="../media/image841.wmf"/><Relationship Id="rId39" Type="http://schemas.openxmlformats.org/officeDocument/2006/relationships/oleObject" Target="../embeddings/oleObject1042.bin"/><Relationship Id="rId3" Type="http://schemas.openxmlformats.org/officeDocument/2006/relationships/oleObject" Target="../embeddings/oleObject1024.bin"/><Relationship Id="rId21" Type="http://schemas.openxmlformats.org/officeDocument/2006/relationships/oleObject" Target="../embeddings/oleObject1033.bin"/><Relationship Id="rId34" Type="http://schemas.openxmlformats.org/officeDocument/2006/relationships/image" Target="../media/image845.wmf"/><Relationship Id="rId42" Type="http://schemas.openxmlformats.org/officeDocument/2006/relationships/image" Target="../media/image849.wmf"/><Relationship Id="rId47" Type="http://schemas.openxmlformats.org/officeDocument/2006/relationships/image" Target="../media/image852.png"/><Relationship Id="rId7" Type="http://schemas.openxmlformats.org/officeDocument/2006/relationships/oleObject" Target="../embeddings/oleObject1026.bin"/><Relationship Id="rId12" Type="http://schemas.openxmlformats.org/officeDocument/2006/relationships/image" Target="../media/image835.wmf"/><Relationship Id="rId17" Type="http://schemas.openxmlformats.org/officeDocument/2006/relationships/oleObject" Target="../embeddings/oleObject1031.bin"/><Relationship Id="rId25" Type="http://schemas.openxmlformats.org/officeDocument/2006/relationships/oleObject" Target="../embeddings/oleObject1035.bin"/><Relationship Id="rId33" Type="http://schemas.openxmlformats.org/officeDocument/2006/relationships/oleObject" Target="../embeddings/oleObject1039.bin"/><Relationship Id="rId38" Type="http://schemas.openxmlformats.org/officeDocument/2006/relationships/image" Target="../media/image847.wmf"/><Relationship Id="rId46" Type="http://schemas.openxmlformats.org/officeDocument/2006/relationships/image" Target="../media/image851.wmf"/><Relationship Id="rId2" Type="http://schemas.openxmlformats.org/officeDocument/2006/relationships/slideLayout" Target="../slideLayouts/slideLayout46.xml"/><Relationship Id="rId16" Type="http://schemas.openxmlformats.org/officeDocument/2006/relationships/image" Target="../media/image837.wmf"/><Relationship Id="rId20" Type="http://schemas.openxmlformats.org/officeDocument/2006/relationships/image" Target="../media/image85.wmf"/><Relationship Id="rId29" Type="http://schemas.openxmlformats.org/officeDocument/2006/relationships/oleObject" Target="../embeddings/oleObject1037.bin"/><Relationship Id="rId41" Type="http://schemas.openxmlformats.org/officeDocument/2006/relationships/oleObject" Target="../embeddings/oleObject1043.bin"/><Relationship Id="rId1" Type="http://schemas.openxmlformats.org/officeDocument/2006/relationships/vmlDrawing" Target="../drawings/vmlDrawing46.vml"/><Relationship Id="rId6" Type="http://schemas.openxmlformats.org/officeDocument/2006/relationships/image" Target="../media/image832.wmf"/><Relationship Id="rId11" Type="http://schemas.openxmlformats.org/officeDocument/2006/relationships/oleObject" Target="../embeddings/oleObject1028.bin"/><Relationship Id="rId24" Type="http://schemas.openxmlformats.org/officeDocument/2006/relationships/image" Target="../media/image840.wmf"/><Relationship Id="rId32" Type="http://schemas.openxmlformats.org/officeDocument/2006/relationships/image" Target="../media/image844.wmf"/><Relationship Id="rId37" Type="http://schemas.openxmlformats.org/officeDocument/2006/relationships/oleObject" Target="../embeddings/oleObject1041.bin"/><Relationship Id="rId40" Type="http://schemas.openxmlformats.org/officeDocument/2006/relationships/image" Target="../media/image848.wmf"/><Relationship Id="rId45" Type="http://schemas.openxmlformats.org/officeDocument/2006/relationships/oleObject" Target="../embeddings/oleObject1045.bin"/><Relationship Id="rId5" Type="http://schemas.openxmlformats.org/officeDocument/2006/relationships/oleObject" Target="../embeddings/oleObject1025.bin"/><Relationship Id="rId15" Type="http://schemas.openxmlformats.org/officeDocument/2006/relationships/oleObject" Target="../embeddings/oleObject1030.bin"/><Relationship Id="rId23" Type="http://schemas.openxmlformats.org/officeDocument/2006/relationships/oleObject" Target="../embeddings/oleObject1034.bin"/><Relationship Id="rId28" Type="http://schemas.openxmlformats.org/officeDocument/2006/relationships/image" Target="../media/image842.wmf"/><Relationship Id="rId36" Type="http://schemas.openxmlformats.org/officeDocument/2006/relationships/image" Target="../media/image846.wmf"/><Relationship Id="rId10" Type="http://schemas.openxmlformats.org/officeDocument/2006/relationships/image" Target="../media/image834.wmf"/><Relationship Id="rId19" Type="http://schemas.openxmlformats.org/officeDocument/2006/relationships/oleObject" Target="../embeddings/oleObject1032.bin"/><Relationship Id="rId31" Type="http://schemas.openxmlformats.org/officeDocument/2006/relationships/oleObject" Target="../embeddings/oleObject1038.bin"/><Relationship Id="rId44" Type="http://schemas.openxmlformats.org/officeDocument/2006/relationships/image" Target="../media/image850.wmf"/><Relationship Id="rId4" Type="http://schemas.openxmlformats.org/officeDocument/2006/relationships/image" Target="../media/image831.wmf"/><Relationship Id="rId9" Type="http://schemas.openxmlformats.org/officeDocument/2006/relationships/oleObject" Target="../embeddings/oleObject1027.bin"/><Relationship Id="rId14" Type="http://schemas.openxmlformats.org/officeDocument/2006/relationships/image" Target="../media/image836.wmf"/><Relationship Id="rId22" Type="http://schemas.openxmlformats.org/officeDocument/2006/relationships/image" Target="../media/image839.wmf"/><Relationship Id="rId27" Type="http://schemas.openxmlformats.org/officeDocument/2006/relationships/oleObject" Target="../embeddings/oleObject1036.bin"/><Relationship Id="rId30" Type="http://schemas.openxmlformats.org/officeDocument/2006/relationships/image" Target="../media/image843.wmf"/><Relationship Id="rId35" Type="http://schemas.openxmlformats.org/officeDocument/2006/relationships/oleObject" Target="../embeddings/oleObject1040.bin"/><Relationship Id="rId43" Type="http://schemas.openxmlformats.org/officeDocument/2006/relationships/oleObject" Target="../embeddings/oleObject1044.bin"/><Relationship Id="rId48" Type="http://schemas.microsoft.com/office/2007/relationships/hdphoto" Target="../media/hdphoto39.wdp"/></Relationships>
</file>

<file path=ppt/slides/_rels/slide75.xml.rels><?xml version="1.0" encoding="UTF-8" standalone="yes"?>
<Relationships xmlns="http://schemas.openxmlformats.org/package/2006/relationships"><Relationship Id="rId13" Type="http://schemas.openxmlformats.org/officeDocument/2006/relationships/oleObject" Target="../embeddings/oleObject1051.bin"/><Relationship Id="rId18" Type="http://schemas.openxmlformats.org/officeDocument/2006/relationships/image" Target="../media/image859.wmf"/><Relationship Id="rId26" Type="http://schemas.openxmlformats.org/officeDocument/2006/relationships/image" Target="../media/image863.wmf"/><Relationship Id="rId39" Type="http://schemas.openxmlformats.org/officeDocument/2006/relationships/image" Target="../media/image868.wmf"/><Relationship Id="rId21" Type="http://schemas.openxmlformats.org/officeDocument/2006/relationships/oleObject" Target="../embeddings/oleObject1055.bin"/><Relationship Id="rId34" Type="http://schemas.openxmlformats.org/officeDocument/2006/relationships/image" Target="../media/image867.wmf"/><Relationship Id="rId42" Type="http://schemas.openxmlformats.org/officeDocument/2006/relationships/image" Target="../media/image891.jpeg"/><Relationship Id="rId47" Type="http://schemas.openxmlformats.org/officeDocument/2006/relationships/image" Target="../media/image871.wmf"/><Relationship Id="rId50" Type="http://schemas.openxmlformats.org/officeDocument/2006/relationships/oleObject" Target="../embeddings/oleObject1069.bin"/><Relationship Id="rId55" Type="http://schemas.openxmlformats.org/officeDocument/2006/relationships/image" Target="../media/image875.wmf"/><Relationship Id="rId63" Type="http://schemas.openxmlformats.org/officeDocument/2006/relationships/image" Target="../media/image879.wmf"/><Relationship Id="rId68" Type="http://schemas.openxmlformats.org/officeDocument/2006/relationships/oleObject" Target="../embeddings/oleObject1078.bin"/><Relationship Id="rId76" Type="http://schemas.openxmlformats.org/officeDocument/2006/relationships/oleObject" Target="../embeddings/oleObject1082.bin"/><Relationship Id="rId84" Type="http://schemas.openxmlformats.org/officeDocument/2006/relationships/oleObject" Target="../embeddings/oleObject1086.bin"/><Relationship Id="rId7" Type="http://schemas.openxmlformats.org/officeDocument/2006/relationships/oleObject" Target="../embeddings/oleObject1048.bin"/><Relationship Id="rId71" Type="http://schemas.openxmlformats.org/officeDocument/2006/relationships/image" Target="../media/image883.wmf"/><Relationship Id="rId2" Type="http://schemas.openxmlformats.org/officeDocument/2006/relationships/slideLayout" Target="../slideLayouts/slideLayout46.xml"/><Relationship Id="rId16" Type="http://schemas.openxmlformats.org/officeDocument/2006/relationships/image" Target="../media/image858.wmf"/><Relationship Id="rId29" Type="http://schemas.openxmlformats.org/officeDocument/2006/relationships/oleObject" Target="../embeddings/oleObject1059.bin"/><Relationship Id="rId11" Type="http://schemas.openxmlformats.org/officeDocument/2006/relationships/oleObject" Target="../embeddings/oleObject1050.bin"/><Relationship Id="rId24" Type="http://schemas.openxmlformats.org/officeDocument/2006/relationships/image" Target="../media/image862.wmf"/><Relationship Id="rId32" Type="http://schemas.openxmlformats.org/officeDocument/2006/relationships/image" Target="../media/image866.wmf"/><Relationship Id="rId37" Type="http://schemas.openxmlformats.org/officeDocument/2006/relationships/image" Target="../media/image237.wmf"/><Relationship Id="rId40" Type="http://schemas.openxmlformats.org/officeDocument/2006/relationships/oleObject" Target="../embeddings/oleObject1064.bin"/><Relationship Id="rId45" Type="http://schemas.openxmlformats.org/officeDocument/2006/relationships/image" Target="../media/image870.wmf"/><Relationship Id="rId53" Type="http://schemas.openxmlformats.org/officeDocument/2006/relationships/image" Target="../media/image874.wmf"/><Relationship Id="rId58" Type="http://schemas.openxmlformats.org/officeDocument/2006/relationships/oleObject" Target="../embeddings/oleObject1073.bin"/><Relationship Id="rId66" Type="http://schemas.openxmlformats.org/officeDocument/2006/relationships/oleObject" Target="../embeddings/oleObject1077.bin"/><Relationship Id="rId74" Type="http://schemas.openxmlformats.org/officeDocument/2006/relationships/oleObject" Target="../embeddings/oleObject1081.bin"/><Relationship Id="rId79" Type="http://schemas.openxmlformats.org/officeDocument/2006/relationships/image" Target="../media/image887.wmf"/><Relationship Id="rId87" Type="http://schemas.microsoft.com/office/2007/relationships/hdphoto" Target="../media/hdphoto40.wdp"/><Relationship Id="rId5" Type="http://schemas.openxmlformats.org/officeDocument/2006/relationships/oleObject" Target="../embeddings/oleObject1047.bin"/><Relationship Id="rId61" Type="http://schemas.openxmlformats.org/officeDocument/2006/relationships/image" Target="../media/image878.wmf"/><Relationship Id="rId82" Type="http://schemas.openxmlformats.org/officeDocument/2006/relationships/oleObject" Target="../embeddings/oleObject1085.bin"/><Relationship Id="rId19" Type="http://schemas.openxmlformats.org/officeDocument/2006/relationships/oleObject" Target="../embeddings/oleObject1054.bin"/><Relationship Id="rId4" Type="http://schemas.openxmlformats.org/officeDocument/2006/relationships/image" Target="../media/image853.wmf"/><Relationship Id="rId9" Type="http://schemas.openxmlformats.org/officeDocument/2006/relationships/oleObject" Target="../embeddings/oleObject1049.bin"/><Relationship Id="rId14" Type="http://schemas.openxmlformats.org/officeDocument/2006/relationships/image" Target="../media/image857.wmf"/><Relationship Id="rId22" Type="http://schemas.openxmlformats.org/officeDocument/2006/relationships/image" Target="../media/image861.wmf"/><Relationship Id="rId27" Type="http://schemas.openxmlformats.org/officeDocument/2006/relationships/oleObject" Target="../embeddings/oleObject1058.bin"/><Relationship Id="rId30" Type="http://schemas.openxmlformats.org/officeDocument/2006/relationships/image" Target="../media/image865.wmf"/><Relationship Id="rId35" Type="http://schemas.openxmlformats.org/officeDocument/2006/relationships/slide" Target="slide68.xml"/><Relationship Id="rId43" Type="http://schemas.openxmlformats.org/officeDocument/2006/relationships/oleObject" Target="../embeddings/oleObject1065.bin"/><Relationship Id="rId48" Type="http://schemas.openxmlformats.org/officeDocument/2006/relationships/oleObject" Target="../embeddings/oleObject1068.bin"/><Relationship Id="rId56" Type="http://schemas.openxmlformats.org/officeDocument/2006/relationships/oleObject" Target="../embeddings/oleObject1072.bin"/><Relationship Id="rId64" Type="http://schemas.openxmlformats.org/officeDocument/2006/relationships/oleObject" Target="../embeddings/oleObject1076.bin"/><Relationship Id="rId69" Type="http://schemas.openxmlformats.org/officeDocument/2006/relationships/image" Target="../media/image882.wmf"/><Relationship Id="rId77" Type="http://schemas.openxmlformats.org/officeDocument/2006/relationships/image" Target="../media/image886.wmf"/><Relationship Id="rId8" Type="http://schemas.openxmlformats.org/officeDocument/2006/relationships/image" Target="../media/image85.wmf"/><Relationship Id="rId51" Type="http://schemas.openxmlformats.org/officeDocument/2006/relationships/image" Target="../media/image873.wmf"/><Relationship Id="rId72" Type="http://schemas.openxmlformats.org/officeDocument/2006/relationships/oleObject" Target="../embeddings/oleObject1080.bin"/><Relationship Id="rId80" Type="http://schemas.openxmlformats.org/officeDocument/2006/relationships/oleObject" Target="../embeddings/oleObject1084.bin"/><Relationship Id="rId85" Type="http://schemas.openxmlformats.org/officeDocument/2006/relationships/image" Target="../media/image890.wmf"/><Relationship Id="rId3" Type="http://schemas.openxmlformats.org/officeDocument/2006/relationships/oleObject" Target="../embeddings/oleObject1046.bin"/><Relationship Id="rId12" Type="http://schemas.openxmlformats.org/officeDocument/2006/relationships/image" Target="../media/image856.wmf"/><Relationship Id="rId17" Type="http://schemas.openxmlformats.org/officeDocument/2006/relationships/oleObject" Target="../embeddings/oleObject1053.bin"/><Relationship Id="rId25" Type="http://schemas.openxmlformats.org/officeDocument/2006/relationships/oleObject" Target="../embeddings/oleObject1057.bin"/><Relationship Id="rId33" Type="http://schemas.openxmlformats.org/officeDocument/2006/relationships/oleObject" Target="../embeddings/oleObject1061.bin"/><Relationship Id="rId38" Type="http://schemas.openxmlformats.org/officeDocument/2006/relationships/oleObject" Target="../embeddings/oleObject1063.bin"/><Relationship Id="rId46" Type="http://schemas.openxmlformats.org/officeDocument/2006/relationships/oleObject" Target="../embeddings/oleObject1067.bin"/><Relationship Id="rId59" Type="http://schemas.openxmlformats.org/officeDocument/2006/relationships/image" Target="../media/image877.wmf"/><Relationship Id="rId67" Type="http://schemas.openxmlformats.org/officeDocument/2006/relationships/image" Target="../media/image881.wmf"/><Relationship Id="rId20" Type="http://schemas.openxmlformats.org/officeDocument/2006/relationships/image" Target="../media/image860.wmf"/><Relationship Id="rId41" Type="http://schemas.openxmlformats.org/officeDocument/2006/relationships/image" Target="../media/image869.wmf"/><Relationship Id="rId54" Type="http://schemas.openxmlformats.org/officeDocument/2006/relationships/oleObject" Target="../embeddings/oleObject1071.bin"/><Relationship Id="rId62" Type="http://schemas.openxmlformats.org/officeDocument/2006/relationships/oleObject" Target="../embeddings/oleObject1075.bin"/><Relationship Id="rId70" Type="http://schemas.openxmlformats.org/officeDocument/2006/relationships/oleObject" Target="../embeddings/oleObject1079.bin"/><Relationship Id="rId75" Type="http://schemas.openxmlformats.org/officeDocument/2006/relationships/image" Target="../media/image885.wmf"/><Relationship Id="rId83" Type="http://schemas.openxmlformats.org/officeDocument/2006/relationships/image" Target="../media/image889.wmf"/><Relationship Id="rId1" Type="http://schemas.openxmlformats.org/officeDocument/2006/relationships/vmlDrawing" Target="../drawings/vmlDrawing47.vml"/><Relationship Id="rId6" Type="http://schemas.openxmlformats.org/officeDocument/2006/relationships/image" Target="../media/image854.wmf"/><Relationship Id="rId15" Type="http://schemas.openxmlformats.org/officeDocument/2006/relationships/oleObject" Target="../embeddings/oleObject1052.bin"/><Relationship Id="rId23" Type="http://schemas.openxmlformats.org/officeDocument/2006/relationships/oleObject" Target="../embeddings/oleObject1056.bin"/><Relationship Id="rId28" Type="http://schemas.openxmlformats.org/officeDocument/2006/relationships/image" Target="../media/image864.wmf"/><Relationship Id="rId36" Type="http://schemas.openxmlformats.org/officeDocument/2006/relationships/oleObject" Target="../embeddings/oleObject1062.bin"/><Relationship Id="rId49" Type="http://schemas.openxmlformats.org/officeDocument/2006/relationships/image" Target="../media/image872.wmf"/><Relationship Id="rId57" Type="http://schemas.openxmlformats.org/officeDocument/2006/relationships/image" Target="../media/image876.wmf"/><Relationship Id="rId10" Type="http://schemas.openxmlformats.org/officeDocument/2006/relationships/image" Target="../media/image855.wmf"/><Relationship Id="rId31" Type="http://schemas.openxmlformats.org/officeDocument/2006/relationships/oleObject" Target="../embeddings/oleObject1060.bin"/><Relationship Id="rId44" Type="http://schemas.openxmlformats.org/officeDocument/2006/relationships/oleObject" Target="../embeddings/oleObject1066.bin"/><Relationship Id="rId52" Type="http://schemas.openxmlformats.org/officeDocument/2006/relationships/oleObject" Target="../embeddings/oleObject1070.bin"/><Relationship Id="rId60" Type="http://schemas.openxmlformats.org/officeDocument/2006/relationships/oleObject" Target="../embeddings/oleObject1074.bin"/><Relationship Id="rId65" Type="http://schemas.openxmlformats.org/officeDocument/2006/relationships/image" Target="../media/image880.wmf"/><Relationship Id="rId73" Type="http://schemas.openxmlformats.org/officeDocument/2006/relationships/image" Target="../media/image884.wmf"/><Relationship Id="rId78" Type="http://schemas.openxmlformats.org/officeDocument/2006/relationships/oleObject" Target="../embeddings/oleObject1083.bin"/><Relationship Id="rId81" Type="http://schemas.openxmlformats.org/officeDocument/2006/relationships/image" Target="../media/image888.wmf"/><Relationship Id="rId86" Type="http://schemas.openxmlformats.org/officeDocument/2006/relationships/image" Target="../media/image892.png"/></Relationships>
</file>

<file path=ppt/slides/_rels/slide76.xml.rels><?xml version="1.0" encoding="UTF-8" standalone="yes"?>
<Relationships xmlns="http://schemas.openxmlformats.org/package/2006/relationships"><Relationship Id="rId13" Type="http://schemas.openxmlformats.org/officeDocument/2006/relationships/image" Target="../media/image893.wmf"/><Relationship Id="rId18" Type="http://schemas.openxmlformats.org/officeDocument/2006/relationships/oleObject" Target="../embeddings/oleObject1093.bin"/><Relationship Id="rId26" Type="http://schemas.openxmlformats.org/officeDocument/2006/relationships/oleObject" Target="../embeddings/oleObject1097.bin"/><Relationship Id="rId39" Type="http://schemas.openxmlformats.org/officeDocument/2006/relationships/oleObject" Target="../embeddings/oleObject1103.bin"/><Relationship Id="rId21" Type="http://schemas.openxmlformats.org/officeDocument/2006/relationships/image" Target="../media/image897.wmf"/><Relationship Id="rId34" Type="http://schemas.openxmlformats.org/officeDocument/2006/relationships/image" Target="../media/image903.wmf"/><Relationship Id="rId42" Type="http://schemas.openxmlformats.org/officeDocument/2006/relationships/image" Target="../media/image907.wmf"/><Relationship Id="rId47" Type="http://schemas.openxmlformats.org/officeDocument/2006/relationships/oleObject" Target="../embeddings/oleObject1107.bin"/><Relationship Id="rId50" Type="http://schemas.openxmlformats.org/officeDocument/2006/relationships/oleObject" Target="../embeddings/oleObject1109.bin"/><Relationship Id="rId55" Type="http://schemas.openxmlformats.org/officeDocument/2006/relationships/image" Target="../media/image913.wmf"/><Relationship Id="rId63" Type="http://schemas.openxmlformats.org/officeDocument/2006/relationships/image" Target="../media/image917.wmf"/><Relationship Id="rId68" Type="http://schemas.openxmlformats.org/officeDocument/2006/relationships/oleObject" Target="../embeddings/oleObject1118.bin"/><Relationship Id="rId76" Type="http://schemas.openxmlformats.org/officeDocument/2006/relationships/oleObject" Target="../embeddings/oleObject1122.bin"/><Relationship Id="rId84" Type="http://schemas.openxmlformats.org/officeDocument/2006/relationships/oleObject" Target="../embeddings/oleObject1126.bin"/><Relationship Id="rId89" Type="http://schemas.openxmlformats.org/officeDocument/2006/relationships/image" Target="../media/image930.wmf"/><Relationship Id="rId7" Type="http://schemas.openxmlformats.org/officeDocument/2006/relationships/image" Target="../media/image868.wmf"/><Relationship Id="rId71" Type="http://schemas.openxmlformats.org/officeDocument/2006/relationships/image" Target="../media/image921.wmf"/><Relationship Id="rId2" Type="http://schemas.openxmlformats.org/officeDocument/2006/relationships/slideLayout" Target="../slideLayouts/slideLayout46.xml"/><Relationship Id="rId16" Type="http://schemas.openxmlformats.org/officeDocument/2006/relationships/oleObject" Target="../embeddings/oleObject1092.bin"/><Relationship Id="rId29" Type="http://schemas.openxmlformats.org/officeDocument/2006/relationships/image" Target="../media/image901.wmf"/><Relationship Id="rId11" Type="http://schemas.openxmlformats.org/officeDocument/2006/relationships/image" Target="../media/image799.wmf"/><Relationship Id="rId24" Type="http://schemas.openxmlformats.org/officeDocument/2006/relationships/oleObject" Target="../embeddings/oleObject1096.bin"/><Relationship Id="rId32" Type="http://schemas.openxmlformats.org/officeDocument/2006/relationships/image" Target="../media/image902.wmf"/><Relationship Id="rId37" Type="http://schemas.openxmlformats.org/officeDocument/2006/relationships/oleObject" Target="../embeddings/oleObject1102.bin"/><Relationship Id="rId40" Type="http://schemas.openxmlformats.org/officeDocument/2006/relationships/image" Target="../media/image906.wmf"/><Relationship Id="rId45" Type="http://schemas.openxmlformats.org/officeDocument/2006/relationships/oleObject" Target="../embeddings/oleObject1106.bin"/><Relationship Id="rId53" Type="http://schemas.openxmlformats.org/officeDocument/2006/relationships/image" Target="../media/image912.wmf"/><Relationship Id="rId58" Type="http://schemas.openxmlformats.org/officeDocument/2006/relationships/oleObject" Target="../embeddings/oleObject1113.bin"/><Relationship Id="rId66" Type="http://schemas.openxmlformats.org/officeDocument/2006/relationships/oleObject" Target="../embeddings/oleObject1117.bin"/><Relationship Id="rId74" Type="http://schemas.openxmlformats.org/officeDocument/2006/relationships/oleObject" Target="../embeddings/oleObject1121.bin"/><Relationship Id="rId79" Type="http://schemas.openxmlformats.org/officeDocument/2006/relationships/image" Target="../media/image925.wmf"/><Relationship Id="rId87" Type="http://schemas.openxmlformats.org/officeDocument/2006/relationships/image" Target="../media/image929.wmf"/><Relationship Id="rId5" Type="http://schemas.openxmlformats.org/officeDocument/2006/relationships/image" Target="../media/image931.jpeg"/><Relationship Id="rId61" Type="http://schemas.openxmlformats.org/officeDocument/2006/relationships/image" Target="../media/image916.wmf"/><Relationship Id="rId82" Type="http://schemas.openxmlformats.org/officeDocument/2006/relationships/oleObject" Target="../embeddings/oleObject1125.bin"/><Relationship Id="rId90" Type="http://schemas.openxmlformats.org/officeDocument/2006/relationships/image" Target="../media/image797.png"/><Relationship Id="rId19" Type="http://schemas.openxmlformats.org/officeDocument/2006/relationships/image" Target="../media/image896.wmf"/><Relationship Id="rId14" Type="http://schemas.openxmlformats.org/officeDocument/2006/relationships/oleObject" Target="../embeddings/oleObject1091.bin"/><Relationship Id="rId22" Type="http://schemas.openxmlformats.org/officeDocument/2006/relationships/oleObject" Target="../embeddings/oleObject1095.bin"/><Relationship Id="rId27" Type="http://schemas.openxmlformats.org/officeDocument/2006/relationships/image" Target="../media/image900.wmf"/><Relationship Id="rId30" Type="http://schemas.openxmlformats.org/officeDocument/2006/relationships/image" Target="../media/image930.png"/><Relationship Id="rId35" Type="http://schemas.openxmlformats.org/officeDocument/2006/relationships/oleObject" Target="../embeddings/oleObject1101.bin"/><Relationship Id="rId43" Type="http://schemas.openxmlformats.org/officeDocument/2006/relationships/oleObject" Target="../embeddings/oleObject1105.bin"/><Relationship Id="rId48" Type="http://schemas.openxmlformats.org/officeDocument/2006/relationships/oleObject" Target="../embeddings/oleObject1108.bin"/><Relationship Id="rId56" Type="http://schemas.openxmlformats.org/officeDocument/2006/relationships/oleObject" Target="../embeddings/oleObject1112.bin"/><Relationship Id="rId64" Type="http://schemas.openxmlformats.org/officeDocument/2006/relationships/oleObject" Target="../embeddings/oleObject1116.bin"/><Relationship Id="rId69" Type="http://schemas.openxmlformats.org/officeDocument/2006/relationships/image" Target="../media/image920.wmf"/><Relationship Id="rId77" Type="http://schemas.openxmlformats.org/officeDocument/2006/relationships/image" Target="../media/image924.wmf"/><Relationship Id="rId8" Type="http://schemas.openxmlformats.org/officeDocument/2006/relationships/oleObject" Target="../embeddings/oleObject1088.bin"/><Relationship Id="rId51" Type="http://schemas.openxmlformats.org/officeDocument/2006/relationships/image" Target="../media/image911.wmf"/><Relationship Id="rId72" Type="http://schemas.openxmlformats.org/officeDocument/2006/relationships/oleObject" Target="../embeddings/oleObject1120.bin"/><Relationship Id="rId80" Type="http://schemas.openxmlformats.org/officeDocument/2006/relationships/oleObject" Target="../embeddings/oleObject1124.bin"/><Relationship Id="rId85" Type="http://schemas.openxmlformats.org/officeDocument/2006/relationships/image" Target="../media/image928.wmf"/><Relationship Id="rId3" Type="http://schemas.openxmlformats.org/officeDocument/2006/relationships/image" Target="../media/image931.png"/><Relationship Id="rId12" Type="http://schemas.openxmlformats.org/officeDocument/2006/relationships/oleObject" Target="../embeddings/oleObject1090.bin"/><Relationship Id="rId17" Type="http://schemas.openxmlformats.org/officeDocument/2006/relationships/image" Target="../media/image895.wmf"/><Relationship Id="rId25" Type="http://schemas.openxmlformats.org/officeDocument/2006/relationships/image" Target="../media/image899.wmf"/><Relationship Id="rId33" Type="http://schemas.openxmlformats.org/officeDocument/2006/relationships/oleObject" Target="../embeddings/oleObject1100.bin"/><Relationship Id="rId38" Type="http://schemas.openxmlformats.org/officeDocument/2006/relationships/image" Target="../media/image905.wmf"/><Relationship Id="rId46" Type="http://schemas.openxmlformats.org/officeDocument/2006/relationships/image" Target="../media/image909.wmf"/><Relationship Id="rId59" Type="http://schemas.openxmlformats.org/officeDocument/2006/relationships/image" Target="../media/image915.wmf"/><Relationship Id="rId67" Type="http://schemas.openxmlformats.org/officeDocument/2006/relationships/image" Target="../media/image919.wmf"/><Relationship Id="rId20" Type="http://schemas.openxmlformats.org/officeDocument/2006/relationships/oleObject" Target="../embeddings/oleObject1094.bin"/><Relationship Id="rId41" Type="http://schemas.openxmlformats.org/officeDocument/2006/relationships/oleObject" Target="../embeddings/oleObject1104.bin"/><Relationship Id="rId54" Type="http://schemas.openxmlformats.org/officeDocument/2006/relationships/oleObject" Target="../embeddings/oleObject1111.bin"/><Relationship Id="rId62" Type="http://schemas.openxmlformats.org/officeDocument/2006/relationships/oleObject" Target="../embeddings/oleObject1115.bin"/><Relationship Id="rId70" Type="http://schemas.openxmlformats.org/officeDocument/2006/relationships/oleObject" Target="../embeddings/oleObject1119.bin"/><Relationship Id="rId75" Type="http://schemas.openxmlformats.org/officeDocument/2006/relationships/image" Target="../media/image923.wmf"/><Relationship Id="rId83" Type="http://schemas.openxmlformats.org/officeDocument/2006/relationships/image" Target="../media/image927.wmf"/><Relationship Id="rId88" Type="http://schemas.openxmlformats.org/officeDocument/2006/relationships/oleObject" Target="../embeddings/oleObject1128.bin"/><Relationship Id="rId91" Type="http://schemas.microsoft.com/office/2007/relationships/hdphoto" Target="../media/hdphoto37.wdp"/><Relationship Id="rId1" Type="http://schemas.openxmlformats.org/officeDocument/2006/relationships/vmlDrawing" Target="../drawings/vmlDrawing48.vml"/><Relationship Id="rId6" Type="http://schemas.openxmlformats.org/officeDocument/2006/relationships/oleObject" Target="../embeddings/oleObject1087.bin"/><Relationship Id="rId15" Type="http://schemas.openxmlformats.org/officeDocument/2006/relationships/image" Target="../media/image894.wmf"/><Relationship Id="rId23" Type="http://schemas.openxmlformats.org/officeDocument/2006/relationships/image" Target="../media/image898.wmf"/><Relationship Id="rId28" Type="http://schemas.openxmlformats.org/officeDocument/2006/relationships/oleObject" Target="../embeddings/oleObject1098.bin"/><Relationship Id="rId36" Type="http://schemas.openxmlformats.org/officeDocument/2006/relationships/image" Target="../media/image904.wmf"/><Relationship Id="rId49" Type="http://schemas.openxmlformats.org/officeDocument/2006/relationships/image" Target="../media/image910.wmf"/><Relationship Id="rId57" Type="http://schemas.openxmlformats.org/officeDocument/2006/relationships/image" Target="../media/image914.wmf"/><Relationship Id="rId10" Type="http://schemas.openxmlformats.org/officeDocument/2006/relationships/oleObject" Target="../embeddings/oleObject1089.bin"/><Relationship Id="rId31" Type="http://schemas.openxmlformats.org/officeDocument/2006/relationships/oleObject" Target="../embeddings/oleObject1099.bin"/><Relationship Id="rId44" Type="http://schemas.openxmlformats.org/officeDocument/2006/relationships/image" Target="../media/image908.wmf"/><Relationship Id="rId52" Type="http://schemas.openxmlformats.org/officeDocument/2006/relationships/oleObject" Target="../embeddings/oleObject1110.bin"/><Relationship Id="rId60" Type="http://schemas.openxmlformats.org/officeDocument/2006/relationships/oleObject" Target="../embeddings/oleObject1114.bin"/><Relationship Id="rId65" Type="http://schemas.openxmlformats.org/officeDocument/2006/relationships/image" Target="../media/image918.wmf"/><Relationship Id="rId73" Type="http://schemas.openxmlformats.org/officeDocument/2006/relationships/image" Target="../media/image922.wmf"/><Relationship Id="rId78" Type="http://schemas.openxmlformats.org/officeDocument/2006/relationships/oleObject" Target="../embeddings/oleObject1123.bin"/><Relationship Id="rId81" Type="http://schemas.openxmlformats.org/officeDocument/2006/relationships/image" Target="../media/image926.wmf"/><Relationship Id="rId86" Type="http://schemas.openxmlformats.org/officeDocument/2006/relationships/oleObject" Target="../embeddings/oleObject1127.bin"/><Relationship Id="rId4" Type="http://schemas.openxmlformats.org/officeDocument/2006/relationships/slide" Target="slide67.xml"/><Relationship Id="rId9" Type="http://schemas.openxmlformats.org/officeDocument/2006/relationships/image" Target="../media/image160.wmf"/></Relationships>
</file>

<file path=ppt/slides/_rels/slide77.xml.rels><?xml version="1.0" encoding="UTF-8" standalone="yes"?>
<Relationships xmlns="http://schemas.openxmlformats.org/package/2006/relationships"><Relationship Id="rId8" Type="http://schemas.openxmlformats.org/officeDocument/2006/relationships/image" Target="../media/image934.wmf"/><Relationship Id="rId13" Type="http://schemas.openxmlformats.org/officeDocument/2006/relationships/oleObject" Target="../embeddings/oleObject1134.bin"/><Relationship Id="rId18" Type="http://schemas.openxmlformats.org/officeDocument/2006/relationships/image" Target="../media/image939.wmf"/><Relationship Id="rId3" Type="http://schemas.openxmlformats.org/officeDocument/2006/relationships/oleObject" Target="../embeddings/oleObject1129.bin"/><Relationship Id="rId21" Type="http://schemas.openxmlformats.org/officeDocument/2006/relationships/oleObject" Target="../embeddings/oleObject1138.bin"/><Relationship Id="rId7" Type="http://schemas.openxmlformats.org/officeDocument/2006/relationships/oleObject" Target="../embeddings/oleObject1131.bin"/><Relationship Id="rId12" Type="http://schemas.openxmlformats.org/officeDocument/2006/relationships/image" Target="../media/image936.wmf"/><Relationship Id="rId17" Type="http://schemas.openxmlformats.org/officeDocument/2006/relationships/oleObject" Target="../embeddings/oleObject1136.bin"/><Relationship Id="rId25" Type="http://schemas.microsoft.com/office/2007/relationships/hdphoto" Target="../media/hdphoto41.wdp"/><Relationship Id="rId2" Type="http://schemas.openxmlformats.org/officeDocument/2006/relationships/slideLayout" Target="../slideLayouts/slideLayout46.xml"/><Relationship Id="rId16" Type="http://schemas.openxmlformats.org/officeDocument/2006/relationships/image" Target="../media/image938.wmf"/><Relationship Id="rId20" Type="http://schemas.openxmlformats.org/officeDocument/2006/relationships/image" Target="../media/image940.wmf"/><Relationship Id="rId1" Type="http://schemas.openxmlformats.org/officeDocument/2006/relationships/vmlDrawing" Target="../drawings/vmlDrawing49.vml"/><Relationship Id="rId6" Type="http://schemas.openxmlformats.org/officeDocument/2006/relationships/image" Target="../media/image933.wmf"/><Relationship Id="rId11" Type="http://schemas.openxmlformats.org/officeDocument/2006/relationships/oleObject" Target="../embeddings/oleObject1133.bin"/><Relationship Id="rId24" Type="http://schemas.openxmlformats.org/officeDocument/2006/relationships/image" Target="../media/image942.png"/><Relationship Id="rId5" Type="http://schemas.openxmlformats.org/officeDocument/2006/relationships/oleObject" Target="../embeddings/oleObject1130.bin"/><Relationship Id="rId15" Type="http://schemas.openxmlformats.org/officeDocument/2006/relationships/oleObject" Target="../embeddings/oleObject1135.bin"/><Relationship Id="rId23" Type="http://schemas.openxmlformats.org/officeDocument/2006/relationships/slide" Target="slide67.xml"/><Relationship Id="rId10" Type="http://schemas.openxmlformats.org/officeDocument/2006/relationships/image" Target="../media/image935.wmf"/><Relationship Id="rId19" Type="http://schemas.openxmlformats.org/officeDocument/2006/relationships/oleObject" Target="../embeddings/oleObject1137.bin"/><Relationship Id="rId4" Type="http://schemas.openxmlformats.org/officeDocument/2006/relationships/image" Target="../media/image932.wmf"/><Relationship Id="rId9" Type="http://schemas.openxmlformats.org/officeDocument/2006/relationships/oleObject" Target="../embeddings/oleObject1132.bin"/><Relationship Id="rId14" Type="http://schemas.openxmlformats.org/officeDocument/2006/relationships/image" Target="../media/image937.wmf"/><Relationship Id="rId22" Type="http://schemas.openxmlformats.org/officeDocument/2006/relationships/image" Target="../media/image941.wmf"/></Relationships>
</file>

<file path=ppt/slides/_rels/slide78.xml.rels><?xml version="1.0" encoding="UTF-8" standalone="yes"?>
<Relationships xmlns="http://schemas.openxmlformats.org/package/2006/relationships"><Relationship Id="rId13" Type="http://schemas.openxmlformats.org/officeDocument/2006/relationships/oleObject" Target="../embeddings/oleObject1145.bin"/><Relationship Id="rId18" Type="http://schemas.openxmlformats.org/officeDocument/2006/relationships/image" Target="../media/image945.wmf"/><Relationship Id="rId26" Type="http://schemas.openxmlformats.org/officeDocument/2006/relationships/image" Target="../media/image947.wmf"/><Relationship Id="rId39" Type="http://schemas.openxmlformats.org/officeDocument/2006/relationships/oleObject" Target="../embeddings/oleObject1159.bin"/><Relationship Id="rId3" Type="http://schemas.openxmlformats.org/officeDocument/2006/relationships/oleObject" Target="../embeddings/oleObject1139.bin"/><Relationship Id="rId21" Type="http://schemas.openxmlformats.org/officeDocument/2006/relationships/oleObject" Target="../embeddings/oleObject1150.bin"/><Relationship Id="rId34" Type="http://schemas.openxmlformats.org/officeDocument/2006/relationships/image" Target="../media/image951.wmf"/><Relationship Id="rId42" Type="http://schemas.openxmlformats.org/officeDocument/2006/relationships/image" Target="../media/image955.wmf"/><Relationship Id="rId47" Type="http://schemas.openxmlformats.org/officeDocument/2006/relationships/oleObject" Target="../embeddings/oleObject1163.bin"/><Relationship Id="rId50" Type="http://schemas.openxmlformats.org/officeDocument/2006/relationships/image" Target="../media/image959.wmf"/><Relationship Id="rId7" Type="http://schemas.openxmlformats.org/officeDocument/2006/relationships/slide" Target="slide67.xml"/><Relationship Id="rId12" Type="http://schemas.openxmlformats.org/officeDocument/2006/relationships/oleObject" Target="../embeddings/oleObject1144.bin"/><Relationship Id="rId17" Type="http://schemas.openxmlformats.org/officeDocument/2006/relationships/oleObject" Target="../embeddings/oleObject1148.bin"/><Relationship Id="rId25" Type="http://schemas.openxmlformats.org/officeDocument/2006/relationships/oleObject" Target="../embeddings/oleObject1152.bin"/><Relationship Id="rId33" Type="http://schemas.openxmlformats.org/officeDocument/2006/relationships/oleObject" Target="../embeddings/oleObject1156.bin"/><Relationship Id="rId38" Type="http://schemas.openxmlformats.org/officeDocument/2006/relationships/image" Target="../media/image953.wmf"/><Relationship Id="rId46" Type="http://schemas.openxmlformats.org/officeDocument/2006/relationships/image" Target="../media/image957.wmf"/><Relationship Id="rId2" Type="http://schemas.openxmlformats.org/officeDocument/2006/relationships/slideLayout" Target="../slideLayouts/slideLayout46.xml"/><Relationship Id="rId16" Type="http://schemas.openxmlformats.org/officeDocument/2006/relationships/image" Target="../media/image944.wmf"/><Relationship Id="rId20" Type="http://schemas.openxmlformats.org/officeDocument/2006/relationships/image" Target="../media/image946.wmf"/><Relationship Id="rId29" Type="http://schemas.openxmlformats.org/officeDocument/2006/relationships/oleObject" Target="../embeddings/oleObject1154.bin"/><Relationship Id="rId41" Type="http://schemas.openxmlformats.org/officeDocument/2006/relationships/oleObject" Target="../embeddings/oleObject1160.bin"/><Relationship Id="rId54" Type="http://schemas.microsoft.com/office/2007/relationships/hdphoto" Target="../media/hdphoto39.wdp"/><Relationship Id="rId1" Type="http://schemas.openxmlformats.org/officeDocument/2006/relationships/vmlDrawing" Target="../drawings/vmlDrawing50.vml"/><Relationship Id="rId6" Type="http://schemas.openxmlformats.org/officeDocument/2006/relationships/image" Target="../media/image943.wmf"/><Relationship Id="rId11" Type="http://schemas.openxmlformats.org/officeDocument/2006/relationships/oleObject" Target="../embeddings/oleObject1143.bin"/><Relationship Id="rId24" Type="http://schemas.openxmlformats.org/officeDocument/2006/relationships/image" Target="../media/image174.wmf"/><Relationship Id="rId32" Type="http://schemas.openxmlformats.org/officeDocument/2006/relationships/image" Target="../media/image950.wmf"/><Relationship Id="rId37" Type="http://schemas.openxmlformats.org/officeDocument/2006/relationships/oleObject" Target="../embeddings/oleObject1158.bin"/><Relationship Id="rId40" Type="http://schemas.openxmlformats.org/officeDocument/2006/relationships/image" Target="../media/image954.wmf"/><Relationship Id="rId45" Type="http://schemas.openxmlformats.org/officeDocument/2006/relationships/oleObject" Target="../embeddings/oleObject1162.bin"/><Relationship Id="rId53" Type="http://schemas.openxmlformats.org/officeDocument/2006/relationships/image" Target="../media/image852.png"/><Relationship Id="rId5" Type="http://schemas.openxmlformats.org/officeDocument/2006/relationships/oleObject" Target="../embeddings/oleObject1140.bin"/><Relationship Id="rId15" Type="http://schemas.openxmlformats.org/officeDocument/2006/relationships/oleObject" Target="../embeddings/oleObject1147.bin"/><Relationship Id="rId23" Type="http://schemas.openxmlformats.org/officeDocument/2006/relationships/oleObject" Target="../embeddings/oleObject1151.bin"/><Relationship Id="rId28" Type="http://schemas.openxmlformats.org/officeDocument/2006/relationships/image" Target="../media/image948.wmf"/><Relationship Id="rId36" Type="http://schemas.openxmlformats.org/officeDocument/2006/relationships/image" Target="../media/image952.wmf"/><Relationship Id="rId49" Type="http://schemas.openxmlformats.org/officeDocument/2006/relationships/oleObject" Target="../embeddings/oleObject1164.bin"/><Relationship Id="rId10" Type="http://schemas.openxmlformats.org/officeDocument/2006/relationships/image" Target="../media/image228.wmf"/><Relationship Id="rId19" Type="http://schemas.openxmlformats.org/officeDocument/2006/relationships/oleObject" Target="../embeddings/oleObject1149.bin"/><Relationship Id="rId31" Type="http://schemas.openxmlformats.org/officeDocument/2006/relationships/oleObject" Target="../embeddings/oleObject1155.bin"/><Relationship Id="rId44" Type="http://schemas.openxmlformats.org/officeDocument/2006/relationships/image" Target="../media/image956.wmf"/><Relationship Id="rId52" Type="http://schemas.openxmlformats.org/officeDocument/2006/relationships/image" Target="../media/image960.wmf"/><Relationship Id="rId4" Type="http://schemas.openxmlformats.org/officeDocument/2006/relationships/image" Target="../media/image799.wmf"/><Relationship Id="rId9" Type="http://schemas.openxmlformats.org/officeDocument/2006/relationships/oleObject" Target="../embeddings/oleObject1142.bin"/><Relationship Id="rId14" Type="http://schemas.openxmlformats.org/officeDocument/2006/relationships/oleObject" Target="../embeddings/oleObject1146.bin"/><Relationship Id="rId22" Type="http://schemas.openxmlformats.org/officeDocument/2006/relationships/image" Target="../media/image813.wmf"/><Relationship Id="rId27" Type="http://schemas.openxmlformats.org/officeDocument/2006/relationships/oleObject" Target="../embeddings/oleObject1153.bin"/><Relationship Id="rId30" Type="http://schemas.openxmlformats.org/officeDocument/2006/relationships/image" Target="../media/image949.wmf"/><Relationship Id="rId35" Type="http://schemas.openxmlformats.org/officeDocument/2006/relationships/oleObject" Target="../embeddings/oleObject1157.bin"/><Relationship Id="rId43" Type="http://schemas.openxmlformats.org/officeDocument/2006/relationships/oleObject" Target="../embeddings/oleObject1161.bin"/><Relationship Id="rId48" Type="http://schemas.openxmlformats.org/officeDocument/2006/relationships/image" Target="../media/image958.wmf"/><Relationship Id="rId8" Type="http://schemas.openxmlformats.org/officeDocument/2006/relationships/oleObject" Target="../embeddings/oleObject1141.bin"/><Relationship Id="rId51" Type="http://schemas.openxmlformats.org/officeDocument/2006/relationships/oleObject" Target="../embeddings/oleObject1165.bin"/></Relationships>
</file>

<file path=ppt/slides/_rels/slide79.xml.rels><?xml version="1.0" encoding="UTF-8" standalone="yes"?>
<Relationships xmlns="http://schemas.openxmlformats.org/package/2006/relationships"><Relationship Id="rId8" Type="http://schemas.openxmlformats.org/officeDocument/2006/relationships/image" Target="../media/image962.wmf"/><Relationship Id="rId13" Type="http://schemas.openxmlformats.org/officeDocument/2006/relationships/oleObject" Target="../embeddings/oleObject1170.bin"/><Relationship Id="rId18" Type="http://schemas.openxmlformats.org/officeDocument/2006/relationships/image" Target="../media/image967.wmf"/><Relationship Id="rId3" Type="http://schemas.openxmlformats.org/officeDocument/2006/relationships/slide" Target="slide68.xml"/><Relationship Id="rId21" Type="http://schemas.openxmlformats.org/officeDocument/2006/relationships/image" Target="../media/image852.png"/><Relationship Id="rId7" Type="http://schemas.openxmlformats.org/officeDocument/2006/relationships/oleObject" Target="../embeddings/oleObject1167.bin"/><Relationship Id="rId12" Type="http://schemas.openxmlformats.org/officeDocument/2006/relationships/image" Target="../media/image964.wmf"/><Relationship Id="rId17" Type="http://schemas.openxmlformats.org/officeDocument/2006/relationships/oleObject" Target="../embeddings/oleObject1172.bin"/><Relationship Id="rId2" Type="http://schemas.openxmlformats.org/officeDocument/2006/relationships/slideLayout" Target="../slideLayouts/slideLayout46.xml"/><Relationship Id="rId16" Type="http://schemas.openxmlformats.org/officeDocument/2006/relationships/image" Target="../media/image966.wmf"/><Relationship Id="rId20" Type="http://schemas.openxmlformats.org/officeDocument/2006/relationships/image" Target="../media/image968.wmf"/><Relationship Id="rId1" Type="http://schemas.openxmlformats.org/officeDocument/2006/relationships/vmlDrawing" Target="../drawings/vmlDrawing51.vml"/><Relationship Id="rId6" Type="http://schemas.openxmlformats.org/officeDocument/2006/relationships/image" Target="../media/image969.png"/><Relationship Id="rId11" Type="http://schemas.openxmlformats.org/officeDocument/2006/relationships/oleObject" Target="../embeddings/oleObject1169.bin"/><Relationship Id="rId5" Type="http://schemas.openxmlformats.org/officeDocument/2006/relationships/image" Target="../media/image961.wmf"/><Relationship Id="rId15" Type="http://schemas.openxmlformats.org/officeDocument/2006/relationships/oleObject" Target="../embeddings/oleObject1171.bin"/><Relationship Id="rId10" Type="http://schemas.openxmlformats.org/officeDocument/2006/relationships/image" Target="../media/image963.wmf"/><Relationship Id="rId19" Type="http://schemas.openxmlformats.org/officeDocument/2006/relationships/oleObject" Target="../embeddings/oleObject1173.bin"/><Relationship Id="rId4" Type="http://schemas.openxmlformats.org/officeDocument/2006/relationships/oleObject" Target="../embeddings/oleObject1166.bin"/><Relationship Id="rId9" Type="http://schemas.openxmlformats.org/officeDocument/2006/relationships/oleObject" Target="../embeddings/oleObject1168.bin"/><Relationship Id="rId14" Type="http://schemas.openxmlformats.org/officeDocument/2006/relationships/image" Target="../media/image965.wmf"/><Relationship Id="rId22" Type="http://schemas.microsoft.com/office/2007/relationships/hdphoto" Target="../media/hdphoto39.wdp"/></Relationships>
</file>

<file path=ppt/slides/_rels/slide8.xml.rels><?xml version="1.0" encoding="UTF-8" standalone="yes"?>
<Relationships xmlns="http://schemas.openxmlformats.org/package/2006/relationships"><Relationship Id="rId8" Type="http://schemas.microsoft.com/office/2007/relationships/hdphoto" Target="../media/hdphoto5.wdp"/><Relationship Id="rId3" Type="http://schemas.openxmlformats.org/officeDocument/2006/relationships/image" Target="../media/image13.png"/><Relationship Id="rId7" Type="http://schemas.openxmlformats.org/officeDocument/2006/relationships/image" Target="../media/image15.png"/><Relationship Id="rId2" Type="http://schemas.openxmlformats.org/officeDocument/2006/relationships/image" Target="../media/image12.png"/><Relationship Id="rId1" Type="http://schemas.openxmlformats.org/officeDocument/2006/relationships/slideLayout" Target="../slideLayouts/slideLayout45.xml"/><Relationship Id="rId6" Type="http://schemas.microsoft.com/office/2007/relationships/hdphoto" Target="../media/hdphoto4.wdp"/><Relationship Id="rId5" Type="http://schemas.openxmlformats.org/officeDocument/2006/relationships/image" Target="../media/image14.png"/><Relationship Id="rId4" Type="http://schemas.microsoft.com/office/2007/relationships/hdphoto" Target="../media/hdphoto3.wdp"/></Relationships>
</file>

<file path=ppt/slides/_rels/slide80.xml.rels><?xml version="1.0" encoding="UTF-8" standalone="yes"?>
<Relationships xmlns="http://schemas.openxmlformats.org/package/2006/relationships"><Relationship Id="rId13" Type="http://schemas.openxmlformats.org/officeDocument/2006/relationships/image" Target="../media/image813.wmf"/><Relationship Id="rId18" Type="http://schemas.openxmlformats.org/officeDocument/2006/relationships/oleObject" Target="../embeddings/oleObject1181.bin"/><Relationship Id="rId26" Type="http://schemas.openxmlformats.org/officeDocument/2006/relationships/oleObject" Target="../embeddings/oleObject1185.bin"/><Relationship Id="rId39" Type="http://schemas.openxmlformats.org/officeDocument/2006/relationships/image" Target="../media/image982.wmf"/><Relationship Id="rId21" Type="http://schemas.openxmlformats.org/officeDocument/2006/relationships/image" Target="../media/image973.wmf"/><Relationship Id="rId34" Type="http://schemas.openxmlformats.org/officeDocument/2006/relationships/oleObject" Target="../embeddings/oleObject1189.bin"/><Relationship Id="rId42" Type="http://schemas.openxmlformats.org/officeDocument/2006/relationships/image" Target="../media/image995.png"/><Relationship Id="rId47" Type="http://schemas.openxmlformats.org/officeDocument/2006/relationships/oleObject" Target="../embeddings/oleObject1195.bin"/><Relationship Id="rId50" Type="http://schemas.openxmlformats.org/officeDocument/2006/relationships/image" Target="../media/image987.wmf"/><Relationship Id="rId55" Type="http://schemas.openxmlformats.org/officeDocument/2006/relationships/oleObject" Target="../embeddings/oleObject1199.bin"/><Relationship Id="rId63" Type="http://schemas.openxmlformats.org/officeDocument/2006/relationships/oleObject" Target="../embeddings/oleObject1203.bin"/><Relationship Id="rId7" Type="http://schemas.openxmlformats.org/officeDocument/2006/relationships/image" Target="../media/image799.wmf"/><Relationship Id="rId2" Type="http://schemas.openxmlformats.org/officeDocument/2006/relationships/slideLayout" Target="../slideLayouts/slideLayout46.xml"/><Relationship Id="rId16" Type="http://schemas.openxmlformats.org/officeDocument/2006/relationships/oleObject" Target="../embeddings/oleObject1180.bin"/><Relationship Id="rId20" Type="http://schemas.openxmlformats.org/officeDocument/2006/relationships/oleObject" Target="../embeddings/oleObject1182.bin"/><Relationship Id="rId29" Type="http://schemas.openxmlformats.org/officeDocument/2006/relationships/image" Target="../media/image977.wmf"/><Relationship Id="rId41" Type="http://schemas.openxmlformats.org/officeDocument/2006/relationships/image" Target="../media/image983.wmf"/><Relationship Id="rId54" Type="http://schemas.openxmlformats.org/officeDocument/2006/relationships/image" Target="../media/image989.wmf"/><Relationship Id="rId62" Type="http://schemas.openxmlformats.org/officeDocument/2006/relationships/image" Target="../media/image993.wmf"/><Relationship Id="rId1" Type="http://schemas.openxmlformats.org/officeDocument/2006/relationships/vmlDrawing" Target="../drawings/vmlDrawing52.vml"/><Relationship Id="rId6" Type="http://schemas.openxmlformats.org/officeDocument/2006/relationships/oleObject" Target="../embeddings/oleObject1175.bin"/><Relationship Id="rId11" Type="http://schemas.openxmlformats.org/officeDocument/2006/relationships/image" Target="../media/image970.wmf"/><Relationship Id="rId24" Type="http://schemas.openxmlformats.org/officeDocument/2006/relationships/oleObject" Target="../embeddings/oleObject1184.bin"/><Relationship Id="rId32" Type="http://schemas.openxmlformats.org/officeDocument/2006/relationships/oleObject" Target="../embeddings/oleObject1188.bin"/><Relationship Id="rId37" Type="http://schemas.openxmlformats.org/officeDocument/2006/relationships/image" Target="../media/image981.wmf"/><Relationship Id="rId40" Type="http://schemas.openxmlformats.org/officeDocument/2006/relationships/oleObject" Target="../embeddings/oleObject1192.bin"/><Relationship Id="rId45" Type="http://schemas.openxmlformats.org/officeDocument/2006/relationships/oleObject" Target="../embeddings/oleObject1194.bin"/><Relationship Id="rId53" Type="http://schemas.openxmlformats.org/officeDocument/2006/relationships/oleObject" Target="../embeddings/oleObject1198.bin"/><Relationship Id="rId58" Type="http://schemas.openxmlformats.org/officeDocument/2006/relationships/image" Target="../media/image991.wmf"/><Relationship Id="rId66" Type="http://schemas.microsoft.com/office/2007/relationships/hdphoto" Target="../media/hdphoto42.wdp"/><Relationship Id="rId5" Type="http://schemas.openxmlformats.org/officeDocument/2006/relationships/image" Target="../media/image969.wmf"/><Relationship Id="rId15" Type="http://schemas.openxmlformats.org/officeDocument/2006/relationships/image" Target="../media/image174.wmf"/><Relationship Id="rId23" Type="http://schemas.openxmlformats.org/officeDocument/2006/relationships/image" Target="../media/image974.wmf"/><Relationship Id="rId28" Type="http://schemas.openxmlformats.org/officeDocument/2006/relationships/oleObject" Target="../embeddings/oleObject1186.bin"/><Relationship Id="rId36" Type="http://schemas.openxmlformats.org/officeDocument/2006/relationships/oleObject" Target="../embeddings/oleObject1190.bin"/><Relationship Id="rId49" Type="http://schemas.openxmlformats.org/officeDocument/2006/relationships/oleObject" Target="../embeddings/oleObject1196.bin"/><Relationship Id="rId57" Type="http://schemas.openxmlformats.org/officeDocument/2006/relationships/oleObject" Target="../embeddings/oleObject1200.bin"/><Relationship Id="rId61" Type="http://schemas.openxmlformats.org/officeDocument/2006/relationships/oleObject" Target="../embeddings/oleObject1202.bin"/><Relationship Id="rId10" Type="http://schemas.openxmlformats.org/officeDocument/2006/relationships/oleObject" Target="../embeddings/oleObject1177.bin"/><Relationship Id="rId19" Type="http://schemas.openxmlformats.org/officeDocument/2006/relationships/image" Target="../media/image972.wmf"/><Relationship Id="rId31" Type="http://schemas.openxmlformats.org/officeDocument/2006/relationships/image" Target="../media/image978.wmf"/><Relationship Id="rId44" Type="http://schemas.openxmlformats.org/officeDocument/2006/relationships/image" Target="../media/image984.wmf"/><Relationship Id="rId52" Type="http://schemas.openxmlformats.org/officeDocument/2006/relationships/image" Target="../media/image988.wmf"/><Relationship Id="rId60" Type="http://schemas.openxmlformats.org/officeDocument/2006/relationships/image" Target="../media/image992.wmf"/><Relationship Id="rId65" Type="http://schemas.openxmlformats.org/officeDocument/2006/relationships/image" Target="../media/image996.png"/><Relationship Id="rId4" Type="http://schemas.openxmlformats.org/officeDocument/2006/relationships/oleObject" Target="../embeddings/oleObject1174.bin"/><Relationship Id="rId9" Type="http://schemas.openxmlformats.org/officeDocument/2006/relationships/image" Target="../media/image228.wmf"/><Relationship Id="rId14" Type="http://schemas.openxmlformats.org/officeDocument/2006/relationships/oleObject" Target="../embeddings/oleObject1179.bin"/><Relationship Id="rId22" Type="http://schemas.openxmlformats.org/officeDocument/2006/relationships/oleObject" Target="../embeddings/oleObject1183.bin"/><Relationship Id="rId27" Type="http://schemas.openxmlformats.org/officeDocument/2006/relationships/image" Target="../media/image976.wmf"/><Relationship Id="rId30" Type="http://schemas.openxmlformats.org/officeDocument/2006/relationships/oleObject" Target="../embeddings/oleObject1187.bin"/><Relationship Id="rId35" Type="http://schemas.openxmlformats.org/officeDocument/2006/relationships/image" Target="../media/image980.wmf"/><Relationship Id="rId43" Type="http://schemas.openxmlformats.org/officeDocument/2006/relationships/oleObject" Target="../embeddings/oleObject1193.bin"/><Relationship Id="rId48" Type="http://schemas.openxmlformats.org/officeDocument/2006/relationships/image" Target="../media/image986.wmf"/><Relationship Id="rId56" Type="http://schemas.openxmlformats.org/officeDocument/2006/relationships/image" Target="../media/image990.wmf"/><Relationship Id="rId64" Type="http://schemas.openxmlformats.org/officeDocument/2006/relationships/image" Target="../media/image994.wmf"/><Relationship Id="rId8" Type="http://schemas.openxmlformats.org/officeDocument/2006/relationships/oleObject" Target="../embeddings/oleObject1176.bin"/><Relationship Id="rId51" Type="http://schemas.openxmlformats.org/officeDocument/2006/relationships/oleObject" Target="../embeddings/oleObject1197.bin"/><Relationship Id="rId3" Type="http://schemas.openxmlformats.org/officeDocument/2006/relationships/slide" Target="slide67.xml"/><Relationship Id="rId12" Type="http://schemas.openxmlformats.org/officeDocument/2006/relationships/oleObject" Target="../embeddings/oleObject1178.bin"/><Relationship Id="rId17" Type="http://schemas.openxmlformats.org/officeDocument/2006/relationships/image" Target="../media/image971.wmf"/><Relationship Id="rId25" Type="http://schemas.openxmlformats.org/officeDocument/2006/relationships/image" Target="../media/image975.wmf"/><Relationship Id="rId33" Type="http://schemas.openxmlformats.org/officeDocument/2006/relationships/image" Target="../media/image979.wmf"/><Relationship Id="rId38" Type="http://schemas.openxmlformats.org/officeDocument/2006/relationships/oleObject" Target="../embeddings/oleObject1191.bin"/><Relationship Id="rId46" Type="http://schemas.openxmlformats.org/officeDocument/2006/relationships/image" Target="../media/image985.wmf"/><Relationship Id="rId59" Type="http://schemas.openxmlformats.org/officeDocument/2006/relationships/oleObject" Target="../embeddings/oleObject1201.bin"/></Relationships>
</file>

<file path=ppt/slides/_rels/slide81.xml.rels><?xml version="1.0" encoding="UTF-8" standalone="yes"?>
<Relationships xmlns="http://schemas.openxmlformats.org/package/2006/relationships"><Relationship Id="rId26" Type="http://schemas.openxmlformats.org/officeDocument/2006/relationships/oleObject" Target="../embeddings/oleObject1214.bin"/><Relationship Id="rId21" Type="http://schemas.openxmlformats.org/officeDocument/2006/relationships/image" Target="../media/image1002.wmf"/><Relationship Id="rId34" Type="http://schemas.openxmlformats.org/officeDocument/2006/relationships/oleObject" Target="../embeddings/oleObject1218.bin"/><Relationship Id="rId42" Type="http://schemas.openxmlformats.org/officeDocument/2006/relationships/oleObject" Target="../embeddings/oleObject1222.bin"/><Relationship Id="rId47" Type="http://schemas.openxmlformats.org/officeDocument/2006/relationships/image" Target="../media/image1015.wmf"/><Relationship Id="rId50" Type="http://schemas.openxmlformats.org/officeDocument/2006/relationships/oleObject" Target="../embeddings/oleObject1226.bin"/><Relationship Id="rId55" Type="http://schemas.openxmlformats.org/officeDocument/2006/relationships/image" Target="../media/image1019.wmf"/><Relationship Id="rId63" Type="http://schemas.openxmlformats.org/officeDocument/2006/relationships/image" Target="../media/image992.wmf"/><Relationship Id="rId68" Type="http://schemas.openxmlformats.org/officeDocument/2006/relationships/oleObject" Target="../embeddings/oleObject1235.bin"/><Relationship Id="rId76" Type="http://schemas.openxmlformats.org/officeDocument/2006/relationships/oleObject" Target="../embeddings/oleObject1240.bin"/><Relationship Id="rId84" Type="http://schemas.openxmlformats.org/officeDocument/2006/relationships/image" Target="../media/image1029.wmf"/><Relationship Id="rId89" Type="http://schemas.openxmlformats.org/officeDocument/2006/relationships/image" Target="../media/image1030.wmf"/><Relationship Id="rId97" Type="http://schemas.microsoft.com/office/2007/relationships/hdphoto" Target="../media/hdphoto36.wdp"/><Relationship Id="rId7" Type="http://schemas.openxmlformats.org/officeDocument/2006/relationships/image" Target="../media/image997.wmf"/><Relationship Id="rId71" Type="http://schemas.openxmlformats.org/officeDocument/2006/relationships/image" Target="../media/image1025.wmf"/><Relationship Id="rId92" Type="http://schemas.openxmlformats.org/officeDocument/2006/relationships/image" Target="../media/image1031.wmf"/><Relationship Id="rId2" Type="http://schemas.openxmlformats.org/officeDocument/2006/relationships/slideLayout" Target="../slideLayouts/slideLayout46.xml"/><Relationship Id="rId16" Type="http://schemas.openxmlformats.org/officeDocument/2006/relationships/oleObject" Target="../embeddings/oleObject1209.bin"/><Relationship Id="rId29" Type="http://schemas.openxmlformats.org/officeDocument/2006/relationships/image" Target="../media/image1006.wmf"/><Relationship Id="rId11" Type="http://schemas.openxmlformats.org/officeDocument/2006/relationships/image" Target="../media/image799.wmf"/><Relationship Id="rId24" Type="http://schemas.openxmlformats.org/officeDocument/2006/relationships/oleObject" Target="../embeddings/oleObject1213.bin"/><Relationship Id="rId32" Type="http://schemas.openxmlformats.org/officeDocument/2006/relationships/oleObject" Target="../embeddings/oleObject1217.bin"/><Relationship Id="rId37" Type="http://schemas.openxmlformats.org/officeDocument/2006/relationships/image" Target="../media/image1010.wmf"/><Relationship Id="rId40" Type="http://schemas.openxmlformats.org/officeDocument/2006/relationships/oleObject" Target="../embeddings/oleObject1221.bin"/><Relationship Id="rId45" Type="http://schemas.openxmlformats.org/officeDocument/2006/relationships/image" Target="../media/image1014.wmf"/><Relationship Id="rId53" Type="http://schemas.openxmlformats.org/officeDocument/2006/relationships/image" Target="../media/image1018.wmf"/><Relationship Id="rId58" Type="http://schemas.openxmlformats.org/officeDocument/2006/relationships/oleObject" Target="../embeddings/oleObject1230.bin"/><Relationship Id="rId66" Type="http://schemas.openxmlformats.org/officeDocument/2006/relationships/oleObject" Target="../embeddings/oleObject1234.bin"/><Relationship Id="rId74" Type="http://schemas.openxmlformats.org/officeDocument/2006/relationships/oleObject" Target="../embeddings/oleObject1238.bin"/><Relationship Id="rId79" Type="http://schemas.openxmlformats.org/officeDocument/2006/relationships/image" Target="../media/image813.wmf"/><Relationship Id="rId87" Type="http://schemas.openxmlformats.org/officeDocument/2006/relationships/oleObject" Target="../embeddings/oleObject1247.bin"/><Relationship Id="rId5" Type="http://schemas.openxmlformats.org/officeDocument/2006/relationships/slide" Target="slide67.xml"/><Relationship Id="rId61" Type="http://schemas.openxmlformats.org/officeDocument/2006/relationships/image" Target="../media/image991.wmf"/><Relationship Id="rId82" Type="http://schemas.openxmlformats.org/officeDocument/2006/relationships/image" Target="../media/image1028.wmf"/><Relationship Id="rId90" Type="http://schemas.openxmlformats.org/officeDocument/2006/relationships/oleObject" Target="../embeddings/oleObject1249.bin"/><Relationship Id="rId95" Type="http://schemas.openxmlformats.org/officeDocument/2006/relationships/image" Target="../media/image1032.wmf"/><Relationship Id="rId19" Type="http://schemas.openxmlformats.org/officeDocument/2006/relationships/image" Target="../media/image1001.wmf"/><Relationship Id="rId14" Type="http://schemas.openxmlformats.org/officeDocument/2006/relationships/oleObject" Target="../embeddings/oleObject1208.bin"/><Relationship Id="rId22" Type="http://schemas.openxmlformats.org/officeDocument/2006/relationships/oleObject" Target="../embeddings/oleObject1212.bin"/><Relationship Id="rId27" Type="http://schemas.openxmlformats.org/officeDocument/2006/relationships/image" Target="../media/image1005.wmf"/><Relationship Id="rId30" Type="http://schemas.openxmlformats.org/officeDocument/2006/relationships/oleObject" Target="../embeddings/oleObject1216.bin"/><Relationship Id="rId35" Type="http://schemas.openxmlformats.org/officeDocument/2006/relationships/image" Target="../media/image1009.wmf"/><Relationship Id="rId43" Type="http://schemas.openxmlformats.org/officeDocument/2006/relationships/image" Target="../media/image1013.wmf"/><Relationship Id="rId48" Type="http://schemas.openxmlformats.org/officeDocument/2006/relationships/oleObject" Target="../embeddings/oleObject1225.bin"/><Relationship Id="rId56" Type="http://schemas.openxmlformats.org/officeDocument/2006/relationships/oleObject" Target="../embeddings/oleObject1229.bin"/><Relationship Id="rId64" Type="http://schemas.openxmlformats.org/officeDocument/2006/relationships/oleObject" Target="../embeddings/oleObject1233.bin"/><Relationship Id="rId69" Type="http://schemas.openxmlformats.org/officeDocument/2006/relationships/image" Target="../media/image1024.wmf"/><Relationship Id="rId77" Type="http://schemas.openxmlformats.org/officeDocument/2006/relationships/image" Target="../media/image1027.wmf"/><Relationship Id="rId8" Type="http://schemas.openxmlformats.org/officeDocument/2006/relationships/oleObject" Target="../embeddings/oleObject1205.bin"/><Relationship Id="rId51" Type="http://schemas.openxmlformats.org/officeDocument/2006/relationships/image" Target="../media/image1017.wmf"/><Relationship Id="rId72" Type="http://schemas.openxmlformats.org/officeDocument/2006/relationships/oleObject" Target="../embeddings/oleObject1237.bin"/><Relationship Id="rId80" Type="http://schemas.openxmlformats.org/officeDocument/2006/relationships/oleObject" Target="../embeddings/oleObject1242.bin"/><Relationship Id="rId85" Type="http://schemas.openxmlformats.org/officeDocument/2006/relationships/oleObject" Target="../embeddings/oleObject1245.bin"/><Relationship Id="rId93" Type="http://schemas.openxmlformats.org/officeDocument/2006/relationships/oleObject" Target="../embeddings/oleObject1251.bin"/><Relationship Id="rId3" Type="http://schemas.openxmlformats.org/officeDocument/2006/relationships/image" Target="../media/image995.png"/><Relationship Id="rId12" Type="http://schemas.openxmlformats.org/officeDocument/2006/relationships/oleObject" Target="../embeddings/oleObject1207.bin"/><Relationship Id="rId17" Type="http://schemas.openxmlformats.org/officeDocument/2006/relationships/image" Target="../media/image1000.wmf"/><Relationship Id="rId25" Type="http://schemas.openxmlformats.org/officeDocument/2006/relationships/image" Target="../media/image1004.wmf"/><Relationship Id="rId33" Type="http://schemas.openxmlformats.org/officeDocument/2006/relationships/image" Target="../media/image1008.wmf"/><Relationship Id="rId38" Type="http://schemas.openxmlformats.org/officeDocument/2006/relationships/oleObject" Target="../embeddings/oleObject1220.bin"/><Relationship Id="rId46" Type="http://schemas.openxmlformats.org/officeDocument/2006/relationships/oleObject" Target="../embeddings/oleObject1224.bin"/><Relationship Id="rId59" Type="http://schemas.openxmlformats.org/officeDocument/2006/relationships/image" Target="../media/image1021.wmf"/><Relationship Id="rId67" Type="http://schemas.openxmlformats.org/officeDocument/2006/relationships/image" Target="../media/image1023.wmf"/><Relationship Id="rId20" Type="http://schemas.openxmlformats.org/officeDocument/2006/relationships/oleObject" Target="../embeddings/oleObject1211.bin"/><Relationship Id="rId41" Type="http://schemas.openxmlformats.org/officeDocument/2006/relationships/image" Target="../media/image1012.wmf"/><Relationship Id="rId54" Type="http://schemas.openxmlformats.org/officeDocument/2006/relationships/oleObject" Target="../embeddings/oleObject1228.bin"/><Relationship Id="rId62" Type="http://schemas.openxmlformats.org/officeDocument/2006/relationships/oleObject" Target="../embeddings/oleObject1232.bin"/><Relationship Id="rId70" Type="http://schemas.openxmlformats.org/officeDocument/2006/relationships/oleObject" Target="../embeddings/oleObject1236.bin"/><Relationship Id="rId75" Type="http://schemas.openxmlformats.org/officeDocument/2006/relationships/oleObject" Target="../embeddings/oleObject1239.bin"/><Relationship Id="rId83" Type="http://schemas.openxmlformats.org/officeDocument/2006/relationships/oleObject" Target="../embeddings/oleObject1244.bin"/><Relationship Id="rId88" Type="http://schemas.openxmlformats.org/officeDocument/2006/relationships/oleObject" Target="../embeddings/oleObject1248.bin"/><Relationship Id="rId91" Type="http://schemas.openxmlformats.org/officeDocument/2006/relationships/oleObject" Target="../embeddings/oleObject1250.bin"/><Relationship Id="rId96" Type="http://schemas.openxmlformats.org/officeDocument/2006/relationships/image" Target="../media/image773.png"/><Relationship Id="rId1" Type="http://schemas.openxmlformats.org/officeDocument/2006/relationships/vmlDrawing" Target="../drawings/vmlDrawing53.vml"/><Relationship Id="rId6" Type="http://schemas.openxmlformats.org/officeDocument/2006/relationships/oleObject" Target="../embeddings/oleObject1204.bin"/><Relationship Id="rId15" Type="http://schemas.openxmlformats.org/officeDocument/2006/relationships/image" Target="../media/image999.wmf"/><Relationship Id="rId23" Type="http://schemas.openxmlformats.org/officeDocument/2006/relationships/image" Target="../media/image1003.wmf"/><Relationship Id="rId28" Type="http://schemas.openxmlformats.org/officeDocument/2006/relationships/oleObject" Target="../embeddings/oleObject1215.bin"/><Relationship Id="rId36" Type="http://schemas.openxmlformats.org/officeDocument/2006/relationships/oleObject" Target="../embeddings/oleObject1219.bin"/><Relationship Id="rId49" Type="http://schemas.openxmlformats.org/officeDocument/2006/relationships/image" Target="../media/image1016.wmf"/><Relationship Id="rId57" Type="http://schemas.openxmlformats.org/officeDocument/2006/relationships/image" Target="../media/image1020.wmf"/><Relationship Id="rId10" Type="http://schemas.openxmlformats.org/officeDocument/2006/relationships/oleObject" Target="../embeddings/oleObject1206.bin"/><Relationship Id="rId31" Type="http://schemas.openxmlformats.org/officeDocument/2006/relationships/image" Target="../media/image1007.wmf"/><Relationship Id="rId44" Type="http://schemas.openxmlformats.org/officeDocument/2006/relationships/oleObject" Target="../embeddings/oleObject1223.bin"/><Relationship Id="rId52" Type="http://schemas.openxmlformats.org/officeDocument/2006/relationships/oleObject" Target="../embeddings/oleObject1227.bin"/><Relationship Id="rId60" Type="http://schemas.openxmlformats.org/officeDocument/2006/relationships/oleObject" Target="../embeddings/oleObject1231.bin"/><Relationship Id="rId65" Type="http://schemas.openxmlformats.org/officeDocument/2006/relationships/image" Target="../media/image1022.wmf"/><Relationship Id="rId73" Type="http://schemas.openxmlformats.org/officeDocument/2006/relationships/image" Target="../media/image1026.wmf"/><Relationship Id="rId78" Type="http://schemas.openxmlformats.org/officeDocument/2006/relationships/oleObject" Target="../embeddings/oleObject1241.bin"/><Relationship Id="rId81" Type="http://schemas.openxmlformats.org/officeDocument/2006/relationships/oleObject" Target="../embeddings/oleObject1243.bin"/><Relationship Id="rId86" Type="http://schemas.openxmlformats.org/officeDocument/2006/relationships/oleObject" Target="../embeddings/oleObject1246.bin"/><Relationship Id="rId94" Type="http://schemas.openxmlformats.org/officeDocument/2006/relationships/oleObject" Target="../embeddings/oleObject1252.bin"/><Relationship Id="rId4" Type="http://schemas.openxmlformats.org/officeDocument/2006/relationships/image" Target="../media/image1033.png"/><Relationship Id="rId9" Type="http://schemas.openxmlformats.org/officeDocument/2006/relationships/image" Target="../media/image998.wmf"/><Relationship Id="rId13" Type="http://schemas.openxmlformats.org/officeDocument/2006/relationships/image" Target="../media/image228.wmf"/><Relationship Id="rId18" Type="http://schemas.openxmlformats.org/officeDocument/2006/relationships/oleObject" Target="../embeddings/oleObject1210.bin"/><Relationship Id="rId39" Type="http://schemas.openxmlformats.org/officeDocument/2006/relationships/image" Target="../media/image1011.wmf"/></Relationships>
</file>

<file path=ppt/slides/_rels/slide82.xml.rels><?xml version="1.0" encoding="UTF-8" standalone="yes"?>
<Relationships xmlns="http://schemas.openxmlformats.org/package/2006/relationships"><Relationship Id="rId109" Type="http://schemas.openxmlformats.org/officeDocument/2006/relationships/image" Target="../media/image1052.wmf"/><Relationship Id="rId117" Type="http://schemas.microsoft.com/office/2007/relationships/hdphoto" Target="../media/hdphoto43.wdp"/><Relationship Id="rId63" Type="http://schemas.openxmlformats.org/officeDocument/2006/relationships/image" Target="../media/image799.wmf"/><Relationship Id="rId68" Type="http://schemas.openxmlformats.org/officeDocument/2006/relationships/oleObject" Target="../embeddings/oleObject1256.bin"/><Relationship Id="rId76" Type="http://schemas.openxmlformats.org/officeDocument/2006/relationships/oleObject" Target="../embeddings/oleObject1260.bin"/><Relationship Id="rId84" Type="http://schemas.openxmlformats.org/officeDocument/2006/relationships/oleObject" Target="../embeddings/oleObject1264.bin"/><Relationship Id="rId89" Type="http://schemas.openxmlformats.org/officeDocument/2006/relationships/image" Target="../media/image1042.wmf"/><Relationship Id="rId97" Type="http://schemas.openxmlformats.org/officeDocument/2006/relationships/image" Target="../media/image1046.wmf"/><Relationship Id="rId104" Type="http://schemas.openxmlformats.org/officeDocument/2006/relationships/oleObject" Target="../embeddings/oleObject1274.bin"/><Relationship Id="rId112" Type="http://schemas.openxmlformats.org/officeDocument/2006/relationships/oleObject" Target="../embeddings/oleObject1278.bin"/><Relationship Id="rId67" Type="http://schemas.openxmlformats.org/officeDocument/2006/relationships/image" Target="../media/image944.wmf"/><Relationship Id="rId71" Type="http://schemas.openxmlformats.org/officeDocument/2006/relationships/image" Target="../media/image174.wmf"/><Relationship Id="rId92" Type="http://schemas.openxmlformats.org/officeDocument/2006/relationships/oleObject" Target="../embeddings/oleObject1268.bin"/><Relationship Id="rId103" Type="http://schemas.openxmlformats.org/officeDocument/2006/relationships/image" Target="../media/image1049.wmf"/><Relationship Id="rId108" Type="http://schemas.openxmlformats.org/officeDocument/2006/relationships/oleObject" Target="../embeddings/oleObject1276.bin"/><Relationship Id="rId116" Type="http://schemas.openxmlformats.org/officeDocument/2006/relationships/image" Target="../media/image1055.png"/><Relationship Id="rId2" Type="http://schemas.openxmlformats.org/officeDocument/2006/relationships/slideLayout" Target="../slideLayouts/slideLayout46.xml"/><Relationship Id="rId62" Type="http://schemas.openxmlformats.org/officeDocument/2006/relationships/oleObject" Target="../embeddings/oleObject1253.bin"/><Relationship Id="rId70" Type="http://schemas.openxmlformats.org/officeDocument/2006/relationships/oleObject" Target="../embeddings/oleObject1257.bin"/><Relationship Id="rId75" Type="http://schemas.openxmlformats.org/officeDocument/2006/relationships/image" Target="../media/image1035.wmf"/><Relationship Id="rId83" Type="http://schemas.openxmlformats.org/officeDocument/2006/relationships/image" Target="../media/image1039.wmf"/><Relationship Id="rId88" Type="http://schemas.openxmlformats.org/officeDocument/2006/relationships/oleObject" Target="../embeddings/oleObject1266.bin"/><Relationship Id="rId91" Type="http://schemas.openxmlformats.org/officeDocument/2006/relationships/image" Target="../media/image1043.wmf"/><Relationship Id="rId96" Type="http://schemas.openxmlformats.org/officeDocument/2006/relationships/oleObject" Target="../embeddings/oleObject1270.bin"/><Relationship Id="rId107" Type="http://schemas.openxmlformats.org/officeDocument/2006/relationships/image" Target="../media/image1051.wmf"/><Relationship Id="rId111" Type="http://schemas.openxmlformats.org/officeDocument/2006/relationships/image" Target="../media/image1053.wmf"/><Relationship Id="rId1" Type="http://schemas.openxmlformats.org/officeDocument/2006/relationships/vmlDrawing" Target="../drawings/vmlDrawing54.vml"/><Relationship Id="rId66" Type="http://schemas.openxmlformats.org/officeDocument/2006/relationships/oleObject" Target="../embeddings/oleObject1255.bin"/><Relationship Id="rId74" Type="http://schemas.openxmlformats.org/officeDocument/2006/relationships/oleObject" Target="../embeddings/oleObject1259.bin"/><Relationship Id="rId79" Type="http://schemas.openxmlformats.org/officeDocument/2006/relationships/image" Target="../media/image1037.wmf"/><Relationship Id="rId87" Type="http://schemas.openxmlformats.org/officeDocument/2006/relationships/image" Target="../media/image1041.wmf"/><Relationship Id="rId102" Type="http://schemas.openxmlformats.org/officeDocument/2006/relationships/oleObject" Target="../embeddings/oleObject1273.bin"/><Relationship Id="rId110" Type="http://schemas.openxmlformats.org/officeDocument/2006/relationships/oleObject" Target="../embeddings/oleObject1277.bin"/><Relationship Id="rId115" Type="http://schemas.openxmlformats.org/officeDocument/2006/relationships/image" Target="../media/image1054.wmf"/><Relationship Id="rId61" Type="http://schemas.openxmlformats.org/officeDocument/2006/relationships/image" Target="../media/image1654.png"/><Relationship Id="rId82" Type="http://schemas.openxmlformats.org/officeDocument/2006/relationships/oleObject" Target="../embeddings/oleObject1263.bin"/><Relationship Id="rId90" Type="http://schemas.openxmlformats.org/officeDocument/2006/relationships/oleObject" Target="../embeddings/oleObject1267.bin"/><Relationship Id="rId95" Type="http://schemas.openxmlformats.org/officeDocument/2006/relationships/image" Target="../media/image1045.wmf"/><Relationship Id="rId106" Type="http://schemas.openxmlformats.org/officeDocument/2006/relationships/oleObject" Target="../embeddings/oleObject1275.bin"/><Relationship Id="rId114" Type="http://schemas.openxmlformats.org/officeDocument/2006/relationships/oleObject" Target="../embeddings/oleObject1279.bin"/><Relationship Id="rId65" Type="http://schemas.openxmlformats.org/officeDocument/2006/relationships/image" Target="../media/image228.wmf"/><Relationship Id="rId73" Type="http://schemas.openxmlformats.org/officeDocument/2006/relationships/image" Target="../media/image1034.wmf"/><Relationship Id="rId78" Type="http://schemas.openxmlformats.org/officeDocument/2006/relationships/oleObject" Target="../embeddings/oleObject1261.bin"/><Relationship Id="rId81" Type="http://schemas.openxmlformats.org/officeDocument/2006/relationships/image" Target="../media/image1038.wmf"/><Relationship Id="rId86" Type="http://schemas.openxmlformats.org/officeDocument/2006/relationships/oleObject" Target="../embeddings/oleObject1265.bin"/><Relationship Id="rId94" Type="http://schemas.openxmlformats.org/officeDocument/2006/relationships/oleObject" Target="../embeddings/oleObject1269.bin"/><Relationship Id="rId99" Type="http://schemas.openxmlformats.org/officeDocument/2006/relationships/image" Target="../media/image1047.wmf"/><Relationship Id="rId101" Type="http://schemas.openxmlformats.org/officeDocument/2006/relationships/image" Target="../media/image1048.wmf"/><Relationship Id="rId64" Type="http://schemas.openxmlformats.org/officeDocument/2006/relationships/oleObject" Target="../embeddings/oleObject1254.bin"/><Relationship Id="rId69" Type="http://schemas.openxmlformats.org/officeDocument/2006/relationships/image" Target="../media/image813.wmf"/><Relationship Id="rId77" Type="http://schemas.openxmlformats.org/officeDocument/2006/relationships/image" Target="../media/image1036.wmf"/><Relationship Id="rId100" Type="http://schemas.openxmlformats.org/officeDocument/2006/relationships/oleObject" Target="../embeddings/oleObject1272.bin"/><Relationship Id="rId105" Type="http://schemas.openxmlformats.org/officeDocument/2006/relationships/image" Target="../media/image1050.wmf"/><Relationship Id="rId113" Type="http://schemas.openxmlformats.org/officeDocument/2006/relationships/image" Target="../media/image1657.png"/><Relationship Id="rId72" Type="http://schemas.openxmlformats.org/officeDocument/2006/relationships/oleObject" Target="../embeddings/oleObject1258.bin"/><Relationship Id="rId80" Type="http://schemas.openxmlformats.org/officeDocument/2006/relationships/oleObject" Target="../embeddings/oleObject1262.bin"/><Relationship Id="rId85" Type="http://schemas.openxmlformats.org/officeDocument/2006/relationships/image" Target="../media/image1040.wmf"/><Relationship Id="rId93" Type="http://schemas.openxmlformats.org/officeDocument/2006/relationships/image" Target="../media/image1044.wmf"/><Relationship Id="rId98" Type="http://schemas.openxmlformats.org/officeDocument/2006/relationships/oleObject" Target="../embeddings/oleObject1271.bin"/><Relationship Id="rId3" Type="http://schemas.openxmlformats.org/officeDocument/2006/relationships/slide" Target="slide67.xml"/></Relationships>
</file>

<file path=ppt/slides/_rels/slide83.xml.rels><?xml version="1.0" encoding="UTF-8" standalone="yes"?>
<Relationships xmlns="http://schemas.openxmlformats.org/package/2006/relationships"><Relationship Id="rId13" Type="http://schemas.openxmlformats.org/officeDocument/2006/relationships/oleObject" Target="../embeddings/oleObject1284.bin"/><Relationship Id="rId18" Type="http://schemas.openxmlformats.org/officeDocument/2006/relationships/image" Target="../media/image1062.wmf"/><Relationship Id="rId26" Type="http://schemas.openxmlformats.org/officeDocument/2006/relationships/image" Target="../media/image1044.wmf"/><Relationship Id="rId39" Type="http://schemas.openxmlformats.org/officeDocument/2006/relationships/oleObject" Target="../embeddings/oleObject1297.bin"/><Relationship Id="rId21" Type="http://schemas.openxmlformats.org/officeDocument/2006/relationships/oleObject" Target="../embeddings/oleObject1288.bin"/><Relationship Id="rId34" Type="http://schemas.openxmlformats.org/officeDocument/2006/relationships/image" Target="../media/image1069.wmf"/><Relationship Id="rId42" Type="http://schemas.openxmlformats.org/officeDocument/2006/relationships/image" Target="../media/image1073.wmf"/><Relationship Id="rId47" Type="http://schemas.openxmlformats.org/officeDocument/2006/relationships/oleObject" Target="../embeddings/oleObject1301.bin"/><Relationship Id="rId50" Type="http://schemas.openxmlformats.org/officeDocument/2006/relationships/image" Target="../media/image1077.wmf"/><Relationship Id="rId55" Type="http://schemas.openxmlformats.org/officeDocument/2006/relationships/oleObject" Target="../embeddings/oleObject1305.bin"/><Relationship Id="rId63" Type="http://schemas.openxmlformats.org/officeDocument/2006/relationships/oleObject" Target="../embeddings/oleObject1309.bin"/><Relationship Id="rId68" Type="http://schemas.microsoft.com/office/2007/relationships/hdphoto" Target="../media/hdphoto44.wdp"/><Relationship Id="rId7" Type="http://schemas.openxmlformats.org/officeDocument/2006/relationships/oleObject" Target="../embeddings/oleObject1281.bin"/><Relationship Id="rId2" Type="http://schemas.openxmlformats.org/officeDocument/2006/relationships/slideLayout" Target="../slideLayouts/slideLayout46.xml"/><Relationship Id="rId16" Type="http://schemas.openxmlformats.org/officeDocument/2006/relationships/image" Target="../media/image1061.wmf"/><Relationship Id="rId29" Type="http://schemas.openxmlformats.org/officeDocument/2006/relationships/oleObject" Target="../embeddings/oleObject1292.bin"/><Relationship Id="rId1" Type="http://schemas.openxmlformats.org/officeDocument/2006/relationships/vmlDrawing" Target="../drawings/vmlDrawing55.vml"/><Relationship Id="rId6" Type="http://schemas.openxmlformats.org/officeDocument/2006/relationships/image" Target="../media/image1056.wmf"/><Relationship Id="rId11" Type="http://schemas.openxmlformats.org/officeDocument/2006/relationships/oleObject" Target="../embeddings/oleObject1283.bin"/><Relationship Id="rId24" Type="http://schemas.openxmlformats.org/officeDocument/2006/relationships/image" Target="../media/image1065.wmf"/><Relationship Id="rId32" Type="http://schemas.openxmlformats.org/officeDocument/2006/relationships/image" Target="../media/image1068.wmf"/><Relationship Id="rId37" Type="http://schemas.openxmlformats.org/officeDocument/2006/relationships/oleObject" Target="../embeddings/oleObject1296.bin"/><Relationship Id="rId40" Type="http://schemas.openxmlformats.org/officeDocument/2006/relationships/image" Target="../media/image1072.wmf"/><Relationship Id="rId45" Type="http://schemas.openxmlformats.org/officeDocument/2006/relationships/oleObject" Target="../embeddings/oleObject1300.bin"/><Relationship Id="rId53" Type="http://schemas.openxmlformats.org/officeDocument/2006/relationships/oleObject" Target="../embeddings/oleObject1304.bin"/><Relationship Id="rId58" Type="http://schemas.openxmlformats.org/officeDocument/2006/relationships/image" Target="../media/image1081.wmf"/><Relationship Id="rId66" Type="http://schemas.openxmlformats.org/officeDocument/2006/relationships/image" Target="../media/image1085.wmf"/><Relationship Id="rId5" Type="http://schemas.openxmlformats.org/officeDocument/2006/relationships/oleObject" Target="../embeddings/oleObject1280.bin"/><Relationship Id="rId15" Type="http://schemas.openxmlformats.org/officeDocument/2006/relationships/oleObject" Target="../embeddings/oleObject1285.bin"/><Relationship Id="rId23" Type="http://schemas.openxmlformats.org/officeDocument/2006/relationships/oleObject" Target="../embeddings/oleObject1289.bin"/><Relationship Id="rId28" Type="http://schemas.openxmlformats.org/officeDocument/2006/relationships/image" Target="../media/image1066.wmf"/><Relationship Id="rId36" Type="http://schemas.openxmlformats.org/officeDocument/2006/relationships/image" Target="../media/image1070.wmf"/><Relationship Id="rId49" Type="http://schemas.openxmlformats.org/officeDocument/2006/relationships/oleObject" Target="../embeddings/oleObject1302.bin"/><Relationship Id="rId57" Type="http://schemas.openxmlformats.org/officeDocument/2006/relationships/oleObject" Target="../embeddings/oleObject1306.bin"/><Relationship Id="rId61" Type="http://schemas.openxmlformats.org/officeDocument/2006/relationships/oleObject" Target="../embeddings/oleObject1308.bin"/><Relationship Id="rId10" Type="http://schemas.openxmlformats.org/officeDocument/2006/relationships/image" Target="../media/image1058.wmf"/><Relationship Id="rId19" Type="http://schemas.openxmlformats.org/officeDocument/2006/relationships/oleObject" Target="../embeddings/oleObject1287.bin"/><Relationship Id="rId31" Type="http://schemas.openxmlformats.org/officeDocument/2006/relationships/oleObject" Target="../embeddings/oleObject1293.bin"/><Relationship Id="rId44" Type="http://schemas.openxmlformats.org/officeDocument/2006/relationships/image" Target="../media/image1074.wmf"/><Relationship Id="rId52" Type="http://schemas.openxmlformats.org/officeDocument/2006/relationships/image" Target="../media/image1078.wmf"/><Relationship Id="rId60" Type="http://schemas.openxmlformats.org/officeDocument/2006/relationships/image" Target="../media/image1082.wmf"/><Relationship Id="rId65" Type="http://schemas.openxmlformats.org/officeDocument/2006/relationships/oleObject" Target="../embeddings/oleObject1310.bin"/><Relationship Id="rId4" Type="http://schemas.openxmlformats.org/officeDocument/2006/relationships/slide" Target="slide67.xml"/><Relationship Id="rId9" Type="http://schemas.openxmlformats.org/officeDocument/2006/relationships/oleObject" Target="../embeddings/oleObject1282.bin"/><Relationship Id="rId14" Type="http://schemas.openxmlformats.org/officeDocument/2006/relationships/image" Target="../media/image1060.wmf"/><Relationship Id="rId22" Type="http://schemas.openxmlformats.org/officeDocument/2006/relationships/image" Target="../media/image1064.wmf"/><Relationship Id="rId27" Type="http://schemas.openxmlformats.org/officeDocument/2006/relationships/oleObject" Target="../embeddings/oleObject1291.bin"/><Relationship Id="rId30" Type="http://schemas.openxmlformats.org/officeDocument/2006/relationships/image" Target="../media/image1067.wmf"/><Relationship Id="rId35" Type="http://schemas.openxmlformats.org/officeDocument/2006/relationships/oleObject" Target="../embeddings/oleObject1295.bin"/><Relationship Id="rId43" Type="http://schemas.openxmlformats.org/officeDocument/2006/relationships/oleObject" Target="../embeddings/oleObject1299.bin"/><Relationship Id="rId48" Type="http://schemas.openxmlformats.org/officeDocument/2006/relationships/image" Target="../media/image1076.wmf"/><Relationship Id="rId56" Type="http://schemas.openxmlformats.org/officeDocument/2006/relationships/image" Target="../media/image1080.wmf"/><Relationship Id="rId64" Type="http://schemas.openxmlformats.org/officeDocument/2006/relationships/image" Target="../media/image1084.wmf"/><Relationship Id="rId8" Type="http://schemas.openxmlformats.org/officeDocument/2006/relationships/image" Target="../media/image1057.wmf"/><Relationship Id="rId51" Type="http://schemas.openxmlformats.org/officeDocument/2006/relationships/oleObject" Target="../embeddings/oleObject1303.bin"/><Relationship Id="rId3" Type="http://schemas.openxmlformats.org/officeDocument/2006/relationships/notesSlide" Target="../notesSlides/notesSlide10.xml"/><Relationship Id="rId12" Type="http://schemas.openxmlformats.org/officeDocument/2006/relationships/image" Target="../media/image1059.wmf"/><Relationship Id="rId17" Type="http://schemas.openxmlformats.org/officeDocument/2006/relationships/oleObject" Target="../embeddings/oleObject1286.bin"/><Relationship Id="rId25" Type="http://schemas.openxmlformats.org/officeDocument/2006/relationships/oleObject" Target="../embeddings/oleObject1290.bin"/><Relationship Id="rId33" Type="http://schemas.openxmlformats.org/officeDocument/2006/relationships/oleObject" Target="../embeddings/oleObject1294.bin"/><Relationship Id="rId38" Type="http://schemas.openxmlformats.org/officeDocument/2006/relationships/image" Target="../media/image1071.wmf"/><Relationship Id="rId46" Type="http://schemas.openxmlformats.org/officeDocument/2006/relationships/image" Target="../media/image1075.wmf"/><Relationship Id="rId59" Type="http://schemas.openxmlformats.org/officeDocument/2006/relationships/oleObject" Target="../embeddings/oleObject1307.bin"/><Relationship Id="rId67" Type="http://schemas.openxmlformats.org/officeDocument/2006/relationships/image" Target="../media/image1086.png"/><Relationship Id="rId20" Type="http://schemas.openxmlformats.org/officeDocument/2006/relationships/image" Target="../media/image1063.wmf"/><Relationship Id="rId41" Type="http://schemas.openxmlformats.org/officeDocument/2006/relationships/oleObject" Target="../embeddings/oleObject1298.bin"/><Relationship Id="rId54" Type="http://schemas.openxmlformats.org/officeDocument/2006/relationships/image" Target="../media/image1079.wmf"/><Relationship Id="rId62" Type="http://schemas.openxmlformats.org/officeDocument/2006/relationships/image" Target="../media/image1083.wmf"/></Relationships>
</file>

<file path=ppt/slides/_rels/slide84.xml.rels><?xml version="1.0" encoding="UTF-8" standalone="yes"?>
<Relationships xmlns="http://schemas.openxmlformats.org/package/2006/relationships"><Relationship Id="rId8" Type="http://schemas.openxmlformats.org/officeDocument/2006/relationships/slide" Target="slide68.xml"/><Relationship Id="rId3" Type="http://schemas.openxmlformats.org/officeDocument/2006/relationships/image" Target="../media/image10870.png"/><Relationship Id="rId7" Type="http://schemas.openxmlformats.org/officeDocument/2006/relationships/image" Target="../media/image1091.png"/><Relationship Id="rId2" Type="http://schemas.openxmlformats.org/officeDocument/2006/relationships/image" Target="../media/image10860.png"/><Relationship Id="rId1" Type="http://schemas.openxmlformats.org/officeDocument/2006/relationships/slideLayout" Target="../slideLayouts/slideLayout58.xml"/><Relationship Id="rId6" Type="http://schemas.openxmlformats.org/officeDocument/2006/relationships/image" Target="../media/image1090.png"/><Relationship Id="rId5" Type="http://schemas.openxmlformats.org/officeDocument/2006/relationships/image" Target="../media/image1089.png"/><Relationship Id="rId4" Type="http://schemas.openxmlformats.org/officeDocument/2006/relationships/image" Target="../media/image10880.png"/><Relationship Id="rId9" Type="http://schemas.openxmlformats.org/officeDocument/2006/relationships/image" Target="../media/image61.png"/></Relationships>
</file>

<file path=ppt/slides/_rels/slide85.xml.rels><?xml version="1.0" encoding="UTF-8" standalone="yes"?>
<Relationships xmlns="http://schemas.openxmlformats.org/package/2006/relationships"><Relationship Id="rId13" Type="http://schemas.openxmlformats.org/officeDocument/2006/relationships/oleObject" Target="../embeddings/oleObject1315.bin"/><Relationship Id="rId18" Type="http://schemas.openxmlformats.org/officeDocument/2006/relationships/image" Target="../media/image406.wmf"/><Relationship Id="rId26" Type="http://schemas.openxmlformats.org/officeDocument/2006/relationships/image" Target="../media/image411.wmf"/><Relationship Id="rId39" Type="http://schemas.openxmlformats.org/officeDocument/2006/relationships/oleObject" Target="../embeddings/oleObject1328.bin"/><Relationship Id="rId3" Type="http://schemas.openxmlformats.org/officeDocument/2006/relationships/slide" Target="slide67.xml"/><Relationship Id="rId21" Type="http://schemas.openxmlformats.org/officeDocument/2006/relationships/oleObject" Target="../embeddings/oleObject1319.bin"/><Relationship Id="rId34" Type="http://schemas.openxmlformats.org/officeDocument/2006/relationships/image" Target="../media/image1098.wmf"/><Relationship Id="rId42" Type="http://schemas.openxmlformats.org/officeDocument/2006/relationships/image" Target="../media/image357.wmf"/><Relationship Id="rId47" Type="http://schemas.openxmlformats.org/officeDocument/2006/relationships/oleObject" Target="../embeddings/oleObject1332.bin"/><Relationship Id="rId50" Type="http://schemas.openxmlformats.org/officeDocument/2006/relationships/image" Target="../media/image1103.wmf"/><Relationship Id="rId7" Type="http://schemas.openxmlformats.org/officeDocument/2006/relationships/oleObject" Target="../embeddings/oleObject1312.bin"/><Relationship Id="rId12" Type="http://schemas.openxmlformats.org/officeDocument/2006/relationships/image" Target="../media/image1090.wmf"/><Relationship Id="rId17" Type="http://schemas.openxmlformats.org/officeDocument/2006/relationships/oleObject" Target="../embeddings/oleObject1317.bin"/><Relationship Id="rId25" Type="http://schemas.openxmlformats.org/officeDocument/2006/relationships/oleObject" Target="../embeddings/oleObject1321.bin"/><Relationship Id="rId33" Type="http://schemas.openxmlformats.org/officeDocument/2006/relationships/oleObject" Target="../embeddings/oleObject1325.bin"/><Relationship Id="rId38" Type="http://schemas.openxmlformats.org/officeDocument/2006/relationships/image" Target="../media/image597.wmf"/><Relationship Id="rId46" Type="http://schemas.openxmlformats.org/officeDocument/2006/relationships/image" Target="../media/image1102.wmf"/><Relationship Id="rId2" Type="http://schemas.openxmlformats.org/officeDocument/2006/relationships/slideLayout" Target="../slideLayouts/slideLayout46.xml"/><Relationship Id="rId16" Type="http://schemas.openxmlformats.org/officeDocument/2006/relationships/image" Target="../media/image1092.wmf"/><Relationship Id="rId20" Type="http://schemas.openxmlformats.org/officeDocument/2006/relationships/image" Target="../media/image1093.wmf"/><Relationship Id="rId29" Type="http://schemas.openxmlformats.org/officeDocument/2006/relationships/oleObject" Target="../embeddings/oleObject1323.bin"/><Relationship Id="rId41" Type="http://schemas.openxmlformats.org/officeDocument/2006/relationships/oleObject" Target="../embeddings/oleObject1329.bin"/><Relationship Id="rId54" Type="http://schemas.microsoft.com/office/2007/relationships/hdphoto" Target="../media/hdphoto36.wdp"/><Relationship Id="rId1" Type="http://schemas.openxmlformats.org/officeDocument/2006/relationships/vmlDrawing" Target="../drawings/vmlDrawing56.vml"/><Relationship Id="rId6" Type="http://schemas.openxmlformats.org/officeDocument/2006/relationships/image" Target="../media/image1087.wmf"/><Relationship Id="rId11" Type="http://schemas.openxmlformats.org/officeDocument/2006/relationships/oleObject" Target="../embeddings/oleObject1314.bin"/><Relationship Id="rId24" Type="http://schemas.openxmlformats.org/officeDocument/2006/relationships/image" Target="../media/image1094.wmf"/><Relationship Id="rId32" Type="http://schemas.openxmlformats.org/officeDocument/2006/relationships/image" Target="../media/image1097.wmf"/><Relationship Id="rId37" Type="http://schemas.openxmlformats.org/officeDocument/2006/relationships/oleObject" Target="../embeddings/oleObject1327.bin"/><Relationship Id="rId40" Type="http://schemas.openxmlformats.org/officeDocument/2006/relationships/image" Target="../media/image1100.wmf"/><Relationship Id="rId45" Type="http://schemas.openxmlformats.org/officeDocument/2006/relationships/oleObject" Target="../embeddings/oleObject1331.bin"/><Relationship Id="rId53" Type="http://schemas.openxmlformats.org/officeDocument/2006/relationships/image" Target="../media/image773.png"/><Relationship Id="rId5" Type="http://schemas.openxmlformats.org/officeDocument/2006/relationships/oleObject" Target="../embeddings/oleObject1311.bin"/><Relationship Id="rId15" Type="http://schemas.openxmlformats.org/officeDocument/2006/relationships/oleObject" Target="../embeddings/oleObject1316.bin"/><Relationship Id="rId23" Type="http://schemas.openxmlformats.org/officeDocument/2006/relationships/oleObject" Target="../embeddings/oleObject1320.bin"/><Relationship Id="rId28" Type="http://schemas.openxmlformats.org/officeDocument/2006/relationships/image" Target="../media/image1095.wmf"/><Relationship Id="rId36" Type="http://schemas.openxmlformats.org/officeDocument/2006/relationships/image" Target="../media/image1099.wmf"/><Relationship Id="rId49" Type="http://schemas.openxmlformats.org/officeDocument/2006/relationships/oleObject" Target="../embeddings/oleObject1333.bin"/><Relationship Id="rId10" Type="http://schemas.openxmlformats.org/officeDocument/2006/relationships/image" Target="../media/image1089.wmf"/><Relationship Id="rId19" Type="http://schemas.openxmlformats.org/officeDocument/2006/relationships/oleObject" Target="../embeddings/oleObject1318.bin"/><Relationship Id="rId31" Type="http://schemas.openxmlformats.org/officeDocument/2006/relationships/oleObject" Target="../embeddings/oleObject1324.bin"/><Relationship Id="rId44" Type="http://schemas.openxmlformats.org/officeDocument/2006/relationships/image" Target="../media/image1101.wmf"/><Relationship Id="rId52" Type="http://schemas.openxmlformats.org/officeDocument/2006/relationships/image" Target="../media/image1104.wmf"/><Relationship Id="rId4" Type="http://schemas.openxmlformats.org/officeDocument/2006/relationships/image" Target="../media/image1106.png"/><Relationship Id="rId9" Type="http://schemas.openxmlformats.org/officeDocument/2006/relationships/oleObject" Target="../embeddings/oleObject1313.bin"/><Relationship Id="rId14" Type="http://schemas.openxmlformats.org/officeDocument/2006/relationships/image" Target="../media/image1091.wmf"/><Relationship Id="rId22" Type="http://schemas.openxmlformats.org/officeDocument/2006/relationships/image" Target="../media/image409.wmf"/><Relationship Id="rId27" Type="http://schemas.openxmlformats.org/officeDocument/2006/relationships/oleObject" Target="../embeddings/oleObject1322.bin"/><Relationship Id="rId30" Type="http://schemas.openxmlformats.org/officeDocument/2006/relationships/image" Target="../media/image1096.wmf"/><Relationship Id="rId35" Type="http://schemas.openxmlformats.org/officeDocument/2006/relationships/oleObject" Target="../embeddings/oleObject1326.bin"/><Relationship Id="rId43" Type="http://schemas.openxmlformats.org/officeDocument/2006/relationships/oleObject" Target="../embeddings/oleObject1330.bin"/><Relationship Id="rId48" Type="http://schemas.openxmlformats.org/officeDocument/2006/relationships/image" Target="../media/image278.wmf"/><Relationship Id="rId8" Type="http://schemas.openxmlformats.org/officeDocument/2006/relationships/image" Target="../media/image1088.wmf"/><Relationship Id="rId51" Type="http://schemas.openxmlformats.org/officeDocument/2006/relationships/oleObject" Target="../embeddings/oleObject1334.bin"/></Relationships>
</file>

<file path=ppt/slides/_rels/slide86.xml.rels><?xml version="1.0" encoding="UTF-8" standalone="yes"?>
<Relationships xmlns="http://schemas.openxmlformats.org/package/2006/relationships"><Relationship Id="rId13" Type="http://schemas.openxmlformats.org/officeDocument/2006/relationships/image" Target="../media/image1109.wmf"/><Relationship Id="rId18" Type="http://schemas.openxmlformats.org/officeDocument/2006/relationships/image" Target="../media/image1111.wmf"/><Relationship Id="rId26" Type="http://schemas.openxmlformats.org/officeDocument/2006/relationships/image" Target="../media/image1115.wmf"/><Relationship Id="rId109" Type="http://schemas.microsoft.com/office/2007/relationships/hdphoto" Target="../media/hdphoto37.wdp"/><Relationship Id="rId21" Type="http://schemas.openxmlformats.org/officeDocument/2006/relationships/oleObject" Target="../embeddings/oleObject1343.bin"/><Relationship Id="rId76" Type="http://schemas.openxmlformats.org/officeDocument/2006/relationships/oleObject" Target="../embeddings/oleObject1348.bin"/><Relationship Id="rId84" Type="http://schemas.openxmlformats.org/officeDocument/2006/relationships/oleObject" Target="../embeddings/oleObject1352.bin"/><Relationship Id="rId89" Type="http://schemas.openxmlformats.org/officeDocument/2006/relationships/image" Target="../media/image1123.wmf"/><Relationship Id="rId97" Type="http://schemas.openxmlformats.org/officeDocument/2006/relationships/image" Target="../media/image1127.wmf"/><Relationship Id="rId104" Type="http://schemas.openxmlformats.org/officeDocument/2006/relationships/oleObject" Target="../embeddings/oleObject1362.bin"/><Relationship Id="rId7" Type="http://schemas.openxmlformats.org/officeDocument/2006/relationships/image" Target="../media/image1106.wmf"/><Relationship Id="rId71" Type="http://schemas.openxmlformats.org/officeDocument/2006/relationships/image" Target="../media/image1664.png"/><Relationship Id="rId92" Type="http://schemas.openxmlformats.org/officeDocument/2006/relationships/oleObject" Target="../embeddings/oleObject1356.bin"/><Relationship Id="rId2" Type="http://schemas.openxmlformats.org/officeDocument/2006/relationships/slideLayout" Target="../slideLayouts/slideLayout46.xml"/><Relationship Id="rId16" Type="http://schemas.openxmlformats.org/officeDocument/2006/relationships/image" Target="../media/image1110.wmf"/><Relationship Id="rId107" Type="http://schemas.openxmlformats.org/officeDocument/2006/relationships/image" Target="../media/image1132.wmf"/><Relationship Id="rId1" Type="http://schemas.openxmlformats.org/officeDocument/2006/relationships/vmlDrawing" Target="../drawings/vmlDrawing57.vml"/><Relationship Id="rId6" Type="http://schemas.openxmlformats.org/officeDocument/2006/relationships/oleObject" Target="../embeddings/oleObject1336.bin"/><Relationship Id="rId11" Type="http://schemas.openxmlformats.org/officeDocument/2006/relationships/image" Target="../media/image1108.wmf"/><Relationship Id="rId24" Type="http://schemas.openxmlformats.org/officeDocument/2006/relationships/image" Target="../media/image1114.wmf"/><Relationship Id="rId74" Type="http://schemas.openxmlformats.org/officeDocument/2006/relationships/oleObject" Target="../embeddings/oleObject1347.bin"/><Relationship Id="rId79" Type="http://schemas.openxmlformats.org/officeDocument/2006/relationships/image" Target="../media/image1118.wmf"/><Relationship Id="rId87" Type="http://schemas.openxmlformats.org/officeDocument/2006/relationships/image" Target="../media/image1122.wmf"/><Relationship Id="rId102" Type="http://schemas.openxmlformats.org/officeDocument/2006/relationships/oleObject" Target="../embeddings/oleObject1361.bin"/><Relationship Id="rId5" Type="http://schemas.openxmlformats.org/officeDocument/2006/relationships/image" Target="../media/image1105.wmf"/><Relationship Id="rId15" Type="http://schemas.openxmlformats.org/officeDocument/2006/relationships/oleObject" Target="../embeddings/oleObject1340.bin"/><Relationship Id="rId23" Type="http://schemas.openxmlformats.org/officeDocument/2006/relationships/oleObject" Target="../embeddings/oleObject1344.bin"/><Relationship Id="rId82" Type="http://schemas.openxmlformats.org/officeDocument/2006/relationships/oleObject" Target="../embeddings/oleObject1351.bin"/><Relationship Id="rId90" Type="http://schemas.openxmlformats.org/officeDocument/2006/relationships/oleObject" Target="../embeddings/oleObject1355.bin"/><Relationship Id="rId95" Type="http://schemas.openxmlformats.org/officeDocument/2006/relationships/image" Target="../media/image1126.wmf"/><Relationship Id="rId106" Type="http://schemas.openxmlformats.org/officeDocument/2006/relationships/oleObject" Target="../embeddings/oleObject1363.bin"/><Relationship Id="rId10" Type="http://schemas.openxmlformats.org/officeDocument/2006/relationships/oleObject" Target="../embeddings/oleObject1338.bin"/><Relationship Id="rId19" Type="http://schemas.openxmlformats.org/officeDocument/2006/relationships/oleObject" Target="../embeddings/oleObject1342.bin"/><Relationship Id="rId73" Type="http://schemas.openxmlformats.org/officeDocument/2006/relationships/image" Target="../media/image160.wmf"/><Relationship Id="rId78" Type="http://schemas.openxmlformats.org/officeDocument/2006/relationships/oleObject" Target="../embeddings/oleObject1349.bin"/><Relationship Id="rId81" Type="http://schemas.openxmlformats.org/officeDocument/2006/relationships/image" Target="../media/image1119.wmf"/><Relationship Id="rId86" Type="http://schemas.openxmlformats.org/officeDocument/2006/relationships/oleObject" Target="../embeddings/oleObject1353.bin"/><Relationship Id="rId94" Type="http://schemas.openxmlformats.org/officeDocument/2006/relationships/oleObject" Target="../embeddings/oleObject1357.bin"/><Relationship Id="rId99" Type="http://schemas.openxmlformats.org/officeDocument/2006/relationships/image" Target="../media/image1128.wmf"/><Relationship Id="rId101" Type="http://schemas.openxmlformats.org/officeDocument/2006/relationships/image" Target="../media/image1129.wmf"/><Relationship Id="rId4" Type="http://schemas.openxmlformats.org/officeDocument/2006/relationships/oleObject" Target="../embeddings/oleObject1335.bin"/><Relationship Id="rId9" Type="http://schemas.openxmlformats.org/officeDocument/2006/relationships/image" Target="../media/image1107.wmf"/><Relationship Id="rId14" Type="http://schemas.openxmlformats.org/officeDocument/2006/relationships/image" Target="../media/image1133.png"/><Relationship Id="rId22" Type="http://schemas.openxmlformats.org/officeDocument/2006/relationships/image" Target="../media/image1113.wmf"/><Relationship Id="rId27" Type="http://schemas.openxmlformats.org/officeDocument/2006/relationships/image" Target="../media/image1134.png"/><Relationship Id="rId77" Type="http://schemas.openxmlformats.org/officeDocument/2006/relationships/image" Target="../media/image1117.wmf"/><Relationship Id="rId100" Type="http://schemas.openxmlformats.org/officeDocument/2006/relationships/oleObject" Target="../embeddings/oleObject1360.bin"/><Relationship Id="rId105" Type="http://schemas.openxmlformats.org/officeDocument/2006/relationships/image" Target="../media/image1131.wmf"/><Relationship Id="rId8" Type="http://schemas.openxmlformats.org/officeDocument/2006/relationships/oleObject" Target="../embeddings/oleObject1337.bin"/><Relationship Id="rId72" Type="http://schemas.openxmlformats.org/officeDocument/2006/relationships/oleObject" Target="../embeddings/oleObject1346.bin"/><Relationship Id="rId80" Type="http://schemas.openxmlformats.org/officeDocument/2006/relationships/oleObject" Target="../embeddings/oleObject1350.bin"/><Relationship Id="rId85" Type="http://schemas.openxmlformats.org/officeDocument/2006/relationships/image" Target="../media/image1121.wmf"/><Relationship Id="rId93" Type="http://schemas.openxmlformats.org/officeDocument/2006/relationships/image" Target="../media/image1125.wmf"/><Relationship Id="rId98" Type="http://schemas.openxmlformats.org/officeDocument/2006/relationships/oleObject" Target="../embeddings/oleObject1359.bin"/><Relationship Id="rId3" Type="http://schemas.openxmlformats.org/officeDocument/2006/relationships/slide" Target="slide67.xml"/><Relationship Id="rId12" Type="http://schemas.openxmlformats.org/officeDocument/2006/relationships/oleObject" Target="../embeddings/oleObject1339.bin"/><Relationship Id="rId17" Type="http://schemas.openxmlformats.org/officeDocument/2006/relationships/oleObject" Target="../embeddings/oleObject1341.bin"/><Relationship Id="rId25" Type="http://schemas.openxmlformats.org/officeDocument/2006/relationships/oleObject" Target="../embeddings/oleObject1345.bin"/><Relationship Id="rId59" Type="http://schemas.openxmlformats.org/officeDocument/2006/relationships/image" Target="../media/image1136.png"/><Relationship Id="rId103" Type="http://schemas.openxmlformats.org/officeDocument/2006/relationships/image" Target="../media/image1130.wmf"/><Relationship Id="rId108" Type="http://schemas.openxmlformats.org/officeDocument/2006/relationships/image" Target="../media/image797.png"/><Relationship Id="rId20" Type="http://schemas.openxmlformats.org/officeDocument/2006/relationships/image" Target="../media/image1112.wmf"/><Relationship Id="rId75" Type="http://schemas.openxmlformats.org/officeDocument/2006/relationships/image" Target="../media/image1116.wmf"/><Relationship Id="rId83" Type="http://schemas.openxmlformats.org/officeDocument/2006/relationships/image" Target="../media/image1120.wmf"/><Relationship Id="rId88" Type="http://schemas.openxmlformats.org/officeDocument/2006/relationships/oleObject" Target="../embeddings/oleObject1354.bin"/><Relationship Id="rId91" Type="http://schemas.openxmlformats.org/officeDocument/2006/relationships/image" Target="../media/image1124.wmf"/><Relationship Id="rId96" Type="http://schemas.openxmlformats.org/officeDocument/2006/relationships/oleObject" Target="../embeddings/oleObject1358.bin"/></Relationships>
</file>

<file path=ppt/slides/_rels/slide87.xml.rels><?xml version="1.0" encoding="UTF-8" standalone="yes"?>
<Relationships xmlns="http://schemas.openxmlformats.org/package/2006/relationships"><Relationship Id="rId13" Type="http://schemas.openxmlformats.org/officeDocument/2006/relationships/image" Target="../media/image1137.wmf"/><Relationship Id="rId18" Type="http://schemas.openxmlformats.org/officeDocument/2006/relationships/oleObject" Target="../embeddings/oleObject1371.bin"/><Relationship Id="rId26" Type="http://schemas.openxmlformats.org/officeDocument/2006/relationships/image" Target="../media/image1142.wmf"/><Relationship Id="rId39" Type="http://schemas.openxmlformats.org/officeDocument/2006/relationships/oleObject" Target="../embeddings/oleObject1381.bin"/><Relationship Id="rId21" Type="http://schemas.openxmlformats.org/officeDocument/2006/relationships/oleObject" Target="../embeddings/oleObject1372.bin"/><Relationship Id="rId34" Type="http://schemas.openxmlformats.org/officeDocument/2006/relationships/image" Target="../media/image1145.wmf"/><Relationship Id="rId42" Type="http://schemas.openxmlformats.org/officeDocument/2006/relationships/image" Target="../media/image1149.wmf"/><Relationship Id="rId47" Type="http://schemas.openxmlformats.org/officeDocument/2006/relationships/oleObject" Target="../embeddings/oleObject1385.bin"/><Relationship Id="rId50" Type="http://schemas.openxmlformats.org/officeDocument/2006/relationships/oleObject" Target="../embeddings/oleObject1386.bin"/><Relationship Id="rId55" Type="http://schemas.openxmlformats.org/officeDocument/2006/relationships/image" Target="../media/image1153.wmf"/><Relationship Id="rId7" Type="http://schemas.openxmlformats.org/officeDocument/2006/relationships/image" Target="../media/image1134.wmf"/><Relationship Id="rId12" Type="http://schemas.openxmlformats.org/officeDocument/2006/relationships/oleObject" Target="../embeddings/oleObject1368.bin"/><Relationship Id="rId17" Type="http://schemas.openxmlformats.org/officeDocument/2006/relationships/image" Target="../media/image1139.wmf"/><Relationship Id="rId25" Type="http://schemas.openxmlformats.org/officeDocument/2006/relationships/oleObject" Target="../embeddings/oleObject1374.bin"/><Relationship Id="rId33" Type="http://schemas.openxmlformats.org/officeDocument/2006/relationships/oleObject" Target="../embeddings/oleObject1378.bin"/><Relationship Id="rId38" Type="http://schemas.openxmlformats.org/officeDocument/2006/relationships/image" Target="../media/image1147.wmf"/><Relationship Id="rId46" Type="http://schemas.openxmlformats.org/officeDocument/2006/relationships/image" Target="../media/image1108.wmf"/><Relationship Id="rId59" Type="http://schemas.microsoft.com/office/2007/relationships/hdphoto" Target="../media/hdphoto45.wdp"/><Relationship Id="rId2" Type="http://schemas.openxmlformats.org/officeDocument/2006/relationships/slideLayout" Target="../slideLayouts/slideLayout46.xml"/><Relationship Id="rId16" Type="http://schemas.openxmlformats.org/officeDocument/2006/relationships/oleObject" Target="../embeddings/oleObject1370.bin"/><Relationship Id="rId20" Type="http://schemas.openxmlformats.org/officeDocument/2006/relationships/image" Target="../media/image1154.png"/><Relationship Id="rId29" Type="http://schemas.openxmlformats.org/officeDocument/2006/relationships/oleObject" Target="../embeddings/oleObject1376.bin"/><Relationship Id="rId41" Type="http://schemas.openxmlformats.org/officeDocument/2006/relationships/oleObject" Target="../embeddings/oleObject1382.bin"/><Relationship Id="rId54" Type="http://schemas.openxmlformats.org/officeDocument/2006/relationships/oleObject" Target="../embeddings/oleObject1388.bin"/><Relationship Id="rId1" Type="http://schemas.openxmlformats.org/officeDocument/2006/relationships/vmlDrawing" Target="../drawings/vmlDrawing58.vml"/><Relationship Id="rId6" Type="http://schemas.openxmlformats.org/officeDocument/2006/relationships/oleObject" Target="../embeddings/oleObject1365.bin"/><Relationship Id="rId11" Type="http://schemas.openxmlformats.org/officeDocument/2006/relationships/image" Target="../media/image1136.wmf"/><Relationship Id="rId24" Type="http://schemas.openxmlformats.org/officeDocument/2006/relationships/image" Target="../media/image547.wmf"/><Relationship Id="rId32" Type="http://schemas.openxmlformats.org/officeDocument/2006/relationships/image" Target="../media/image1111.wmf"/><Relationship Id="rId37" Type="http://schemas.openxmlformats.org/officeDocument/2006/relationships/oleObject" Target="../embeddings/oleObject1380.bin"/><Relationship Id="rId40" Type="http://schemas.openxmlformats.org/officeDocument/2006/relationships/image" Target="../media/image1148.wmf"/><Relationship Id="rId45" Type="http://schemas.openxmlformats.org/officeDocument/2006/relationships/oleObject" Target="../embeddings/oleObject1384.bin"/><Relationship Id="rId53" Type="http://schemas.openxmlformats.org/officeDocument/2006/relationships/image" Target="../media/image1152.wmf"/><Relationship Id="rId58" Type="http://schemas.openxmlformats.org/officeDocument/2006/relationships/image" Target="../media/image1155.png"/><Relationship Id="rId5" Type="http://schemas.openxmlformats.org/officeDocument/2006/relationships/image" Target="../media/image1133.wmf"/><Relationship Id="rId15" Type="http://schemas.openxmlformats.org/officeDocument/2006/relationships/image" Target="../media/image1138.wmf"/><Relationship Id="rId23" Type="http://schemas.openxmlformats.org/officeDocument/2006/relationships/oleObject" Target="../embeddings/oleObject1373.bin"/><Relationship Id="rId28" Type="http://schemas.openxmlformats.org/officeDocument/2006/relationships/image" Target="../media/image1143.wmf"/><Relationship Id="rId36" Type="http://schemas.openxmlformats.org/officeDocument/2006/relationships/image" Target="../media/image1146.wmf"/><Relationship Id="rId49" Type="http://schemas.openxmlformats.org/officeDocument/2006/relationships/image" Target="../media/image419.png"/><Relationship Id="rId57" Type="http://schemas.openxmlformats.org/officeDocument/2006/relationships/image" Target="../media/image1154.wmf"/><Relationship Id="rId10" Type="http://schemas.openxmlformats.org/officeDocument/2006/relationships/oleObject" Target="../embeddings/oleObject1367.bin"/><Relationship Id="rId19" Type="http://schemas.openxmlformats.org/officeDocument/2006/relationships/image" Target="../media/image1140.wmf"/><Relationship Id="rId31" Type="http://schemas.openxmlformats.org/officeDocument/2006/relationships/oleObject" Target="../embeddings/oleObject1377.bin"/><Relationship Id="rId44" Type="http://schemas.openxmlformats.org/officeDocument/2006/relationships/image" Target="../media/image1150.wmf"/><Relationship Id="rId52" Type="http://schemas.openxmlformats.org/officeDocument/2006/relationships/oleObject" Target="../embeddings/oleObject1387.bin"/><Relationship Id="rId4" Type="http://schemas.openxmlformats.org/officeDocument/2006/relationships/oleObject" Target="../embeddings/oleObject1364.bin"/><Relationship Id="rId9" Type="http://schemas.openxmlformats.org/officeDocument/2006/relationships/image" Target="../media/image1135.wmf"/><Relationship Id="rId14" Type="http://schemas.openxmlformats.org/officeDocument/2006/relationships/oleObject" Target="../embeddings/oleObject1369.bin"/><Relationship Id="rId22" Type="http://schemas.openxmlformats.org/officeDocument/2006/relationships/image" Target="../media/image1141.wmf"/><Relationship Id="rId27" Type="http://schemas.openxmlformats.org/officeDocument/2006/relationships/oleObject" Target="../embeddings/oleObject1375.bin"/><Relationship Id="rId30" Type="http://schemas.openxmlformats.org/officeDocument/2006/relationships/image" Target="../media/image1144.wmf"/><Relationship Id="rId35" Type="http://schemas.openxmlformats.org/officeDocument/2006/relationships/oleObject" Target="../embeddings/oleObject1379.bin"/><Relationship Id="rId43" Type="http://schemas.openxmlformats.org/officeDocument/2006/relationships/oleObject" Target="../embeddings/oleObject1383.bin"/><Relationship Id="rId48" Type="http://schemas.openxmlformats.org/officeDocument/2006/relationships/image" Target="../media/image1109.wmf"/><Relationship Id="rId56" Type="http://schemas.openxmlformats.org/officeDocument/2006/relationships/oleObject" Target="../embeddings/oleObject1389.bin"/><Relationship Id="rId8" Type="http://schemas.openxmlformats.org/officeDocument/2006/relationships/oleObject" Target="../embeddings/oleObject1366.bin"/><Relationship Id="rId51" Type="http://schemas.openxmlformats.org/officeDocument/2006/relationships/image" Target="../media/image1151.wmf"/><Relationship Id="rId3" Type="http://schemas.openxmlformats.org/officeDocument/2006/relationships/slide" Target="slide67.xml"/></Relationships>
</file>

<file path=ppt/slides/_rels/slide88.xml.rels><?xml version="1.0" encoding="UTF-8" standalone="yes"?>
<Relationships xmlns="http://schemas.openxmlformats.org/package/2006/relationships"><Relationship Id="rId8" Type="http://schemas.openxmlformats.org/officeDocument/2006/relationships/image" Target="../media/image1158.wmf"/><Relationship Id="rId13" Type="http://schemas.openxmlformats.org/officeDocument/2006/relationships/oleObject" Target="../embeddings/oleObject1395.bin"/><Relationship Id="rId18" Type="http://schemas.openxmlformats.org/officeDocument/2006/relationships/image" Target="../media/image1163.wmf"/><Relationship Id="rId26" Type="http://schemas.openxmlformats.org/officeDocument/2006/relationships/image" Target="../media/image1167.wmf"/><Relationship Id="rId39" Type="http://schemas.microsoft.com/office/2007/relationships/hdphoto" Target="../media/hdphoto39.wdp"/><Relationship Id="rId3" Type="http://schemas.openxmlformats.org/officeDocument/2006/relationships/oleObject" Target="../embeddings/oleObject1390.bin"/><Relationship Id="rId21" Type="http://schemas.openxmlformats.org/officeDocument/2006/relationships/oleObject" Target="../embeddings/oleObject1399.bin"/><Relationship Id="rId34" Type="http://schemas.openxmlformats.org/officeDocument/2006/relationships/oleObject" Target="../embeddings/oleObject1403.bin"/><Relationship Id="rId7" Type="http://schemas.openxmlformats.org/officeDocument/2006/relationships/oleObject" Target="../embeddings/oleObject1392.bin"/><Relationship Id="rId12" Type="http://schemas.openxmlformats.org/officeDocument/2006/relationships/image" Target="../media/image1160.wmf"/><Relationship Id="rId17" Type="http://schemas.openxmlformats.org/officeDocument/2006/relationships/oleObject" Target="../embeddings/oleObject1397.bin"/><Relationship Id="rId25" Type="http://schemas.openxmlformats.org/officeDocument/2006/relationships/oleObject" Target="../embeddings/oleObject1401.bin"/><Relationship Id="rId33" Type="http://schemas.openxmlformats.org/officeDocument/2006/relationships/image" Target="../media/image1174.png"/><Relationship Id="rId38" Type="http://schemas.openxmlformats.org/officeDocument/2006/relationships/image" Target="../media/image852.png"/><Relationship Id="rId2" Type="http://schemas.openxmlformats.org/officeDocument/2006/relationships/slideLayout" Target="../slideLayouts/slideLayout46.xml"/><Relationship Id="rId16" Type="http://schemas.openxmlformats.org/officeDocument/2006/relationships/image" Target="../media/image1162.wmf"/><Relationship Id="rId20" Type="http://schemas.openxmlformats.org/officeDocument/2006/relationships/image" Target="../media/image1164.wmf"/><Relationship Id="rId29" Type="http://schemas.openxmlformats.org/officeDocument/2006/relationships/image" Target="../media/image1173.png"/><Relationship Id="rId1" Type="http://schemas.openxmlformats.org/officeDocument/2006/relationships/vmlDrawing" Target="../drawings/vmlDrawing59.vml"/><Relationship Id="rId6" Type="http://schemas.openxmlformats.org/officeDocument/2006/relationships/image" Target="../media/image1157.wmf"/><Relationship Id="rId11" Type="http://schemas.openxmlformats.org/officeDocument/2006/relationships/oleObject" Target="../embeddings/oleObject1394.bin"/><Relationship Id="rId24" Type="http://schemas.openxmlformats.org/officeDocument/2006/relationships/image" Target="../media/image1166.wmf"/><Relationship Id="rId32" Type="http://schemas.openxmlformats.org/officeDocument/2006/relationships/image" Target="../media/image11730.png"/><Relationship Id="rId37" Type="http://schemas.openxmlformats.org/officeDocument/2006/relationships/image" Target="../media/image1170.wmf"/><Relationship Id="rId5" Type="http://schemas.openxmlformats.org/officeDocument/2006/relationships/oleObject" Target="../embeddings/oleObject1391.bin"/><Relationship Id="rId15" Type="http://schemas.openxmlformats.org/officeDocument/2006/relationships/oleObject" Target="../embeddings/oleObject1396.bin"/><Relationship Id="rId23" Type="http://schemas.openxmlformats.org/officeDocument/2006/relationships/oleObject" Target="../embeddings/oleObject1400.bin"/><Relationship Id="rId28" Type="http://schemas.openxmlformats.org/officeDocument/2006/relationships/image" Target="../media/image1168.wmf"/><Relationship Id="rId36" Type="http://schemas.openxmlformats.org/officeDocument/2006/relationships/oleObject" Target="../embeddings/oleObject1404.bin"/><Relationship Id="rId10" Type="http://schemas.openxmlformats.org/officeDocument/2006/relationships/image" Target="../media/image1159.wmf"/><Relationship Id="rId19" Type="http://schemas.openxmlformats.org/officeDocument/2006/relationships/oleObject" Target="../embeddings/oleObject1398.bin"/><Relationship Id="rId31" Type="http://schemas.openxmlformats.org/officeDocument/2006/relationships/image" Target="../media/image1172.png"/><Relationship Id="rId4" Type="http://schemas.openxmlformats.org/officeDocument/2006/relationships/image" Target="../media/image1156.wmf"/><Relationship Id="rId9" Type="http://schemas.openxmlformats.org/officeDocument/2006/relationships/oleObject" Target="../embeddings/oleObject1393.bin"/><Relationship Id="rId14" Type="http://schemas.openxmlformats.org/officeDocument/2006/relationships/image" Target="../media/image1161.wmf"/><Relationship Id="rId22" Type="http://schemas.openxmlformats.org/officeDocument/2006/relationships/image" Target="../media/image1165.wmf"/><Relationship Id="rId27" Type="http://schemas.openxmlformats.org/officeDocument/2006/relationships/oleObject" Target="../embeddings/oleObject1402.bin"/><Relationship Id="rId30" Type="http://schemas.openxmlformats.org/officeDocument/2006/relationships/slide" Target="slide67.xml"/><Relationship Id="rId35" Type="http://schemas.openxmlformats.org/officeDocument/2006/relationships/image" Target="../media/image1169.wmf"/></Relationships>
</file>

<file path=ppt/slides/_rels/slide89.xml.rels><?xml version="1.0" encoding="UTF-8" standalone="yes"?>
<Relationships xmlns="http://schemas.openxmlformats.org/package/2006/relationships"><Relationship Id="rId3" Type="http://schemas.openxmlformats.org/officeDocument/2006/relationships/slide" Target="slide68.xml"/><Relationship Id="rId2" Type="http://schemas.openxmlformats.org/officeDocument/2006/relationships/image" Target="../media/image1175.png"/><Relationship Id="rId1" Type="http://schemas.openxmlformats.org/officeDocument/2006/relationships/slideLayout" Target="../slideLayouts/slideLayout58.xml"/><Relationship Id="rId4" Type="http://schemas.openxmlformats.org/officeDocument/2006/relationships/image" Target="../media/image61.png"/></Relationships>
</file>

<file path=ppt/slides/_rels/slide9.xml.rels><?xml version="1.0" encoding="UTF-8" standalone="yes"?>
<Relationships xmlns="http://schemas.openxmlformats.org/package/2006/relationships"><Relationship Id="rId8" Type="http://schemas.openxmlformats.org/officeDocument/2006/relationships/slide" Target="slide86.xml"/><Relationship Id="rId13" Type="http://schemas.openxmlformats.org/officeDocument/2006/relationships/image" Target="../media/image17.png"/><Relationship Id="rId3" Type="http://schemas.openxmlformats.org/officeDocument/2006/relationships/slide" Target="slide88.xml"/><Relationship Id="rId7" Type="http://schemas.openxmlformats.org/officeDocument/2006/relationships/slide" Target="slide28.xml"/><Relationship Id="rId12" Type="http://schemas.microsoft.com/office/2007/relationships/hdphoto" Target="../media/hdphoto6.wdp"/><Relationship Id="rId2" Type="http://schemas.openxmlformats.org/officeDocument/2006/relationships/slide" Target="slide7.xml"/><Relationship Id="rId1" Type="http://schemas.openxmlformats.org/officeDocument/2006/relationships/slideLayout" Target="../slideLayouts/slideLayout56.xml"/><Relationship Id="rId6" Type="http://schemas.openxmlformats.org/officeDocument/2006/relationships/slide" Target="slide82.xml"/><Relationship Id="rId11" Type="http://schemas.openxmlformats.org/officeDocument/2006/relationships/image" Target="../media/image16.jpeg"/><Relationship Id="rId5" Type="http://schemas.openxmlformats.org/officeDocument/2006/relationships/slide" Target="slide19.xml"/><Relationship Id="rId10" Type="http://schemas.openxmlformats.org/officeDocument/2006/relationships/image" Target="../media/image16.png"/><Relationship Id="rId4" Type="http://schemas.openxmlformats.org/officeDocument/2006/relationships/slide" Target="slide16.xml"/><Relationship Id="rId9" Type="http://schemas.openxmlformats.org/officeDocument/2006/relationships/slide" Target="slide92.xml"/></Relationships>
</file>

<file path=ppt/slides/_rels/slide9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8.xml"/><Relationship Id="rId1" Type="http://schemas.openxmlformats.org/officeDocument/2006/relationships/slideLayout" Target="../slideLayouts/slideLayout58.xml"/></Relationships>
</file>

<file path=ppt/slides/_rels/slide91.xml.rels><?xml version="1.0" encoding="UTF-8" standalone="yes"?>
<Relationships xmlns="http://schemas.openxmlformats.org/package/2006/relationships"><Relationship Id="rId13" Type="http://schemas.openxmlformats.org/officeDocument/2006/relationships/image" Target="../media/image1172.wmf"/><Relationship Id="rId18" Type="http://schemas.openxmlformats.org/officeDocument/2006/relationships/oleObject" Target="../embeddings/oleObject1411.bin"/><Relationship Id="rId26" Type="http://schemas.openxmlformats.org/officeDocument/2006/relationships/oleObject" Target="../embeddings/oleObject1415.bin"/><Relationship Id="rId39" Type="http://schemas.openxmlformats.org/officeDocument/2006/relationships/image" Target="../media/image1185.wmf"/><Relationship Id="rId3" Type="http://schemas.openxmlformats.org/officeDocument/2006/relationships/slide" Target="slide67.xml"/><Relationship Id="rId21" Type="http://schemas.openxmlformats.org/officeDocument/2006/relationships/image" Target="../media/image1176.wmf"/><Relationship Id="rId34" Type="http://schemas.openxmlformats.org/officeDocument/2006/relationships/oleObject" Target="../embeddings/oleObject1419.bin"/><Relationship Id="rId42" Type="http://schemas.openxmlformats.org/officeDocument/2006/relationships/oleObject" Target="../embeddings/oleObject1423.bin"/><Relationship Id="rId47" Type="http://schemas.openxmlformats.org/officeDocument/2006/relationships/image" Target="../media/image1189.wmf"/><Relationship Id="rId7" Type="http://schemas.openxmlformats.org/officeDocument/2006/relationships/image" Target="../media/image1191.png"/><Relationship Id="rId12" Type="http://schemas.openxmlformats.org/officeDocument/2006/relationships/oleObject" Target="../embeddings/oleObject1408.bin"/><Relationship Id="rId17" Type="http://schemas.openxmlformats.org/officeDocument/2006/relationships/image" Target="../media/image1174.wmf"/><Relationship Id="rId25" Type="http://schemas.openxmlformats.org/officeDocument/2006/relationships/image" Target="../media/image1178.wmf"/><Relationship Id="rId33" Type="http://schemas.openxmlformats.org/officeDocument/2006/relationships/image" Target="../media/image1182.wmf"/><Relationship Id="rId38" Type="http://schemas.openxmlformats.org/officeDocument/2006/relationships/oleObject" Target="../embeddings/oleObject1421.bin"/><Relationship Id="rId46" Type="http://schemas.openxmlformats.org/officeDocument/2006/relationships/oleObject" Target="../embeddings/oleObject1425.bin"/><Relationship Id="rId2" Type="http://schemas.openxmlformats.org/officeDocument/2006/relationships/slideLayout" Target="../slideLayouts/slideLayout46.xml"/><Relationship Id="rId16" Type="http://schemas.openxmlformats.org/officeDocument/2006/relationships/oleObject" Target="../embeddings/oleObject1410.bin"/><Relationship Id="rId20" Type="http://schemas.openxmlformats.org/officeDocument/2006/relationships/oleObject" Target="../embeddings/oleObject1412.bin"/><Relationship Id="rId29" Type="http://schemas.openxmlformats.org/officeDocument/2006/relationships/image" Target="../media/image1180.wmf"/><Relationship Id="rId41" Type="http://schemas.openxmlformats.org/officeDocument/2006/relationships/image" Target="../media/image1186.wmf"/><Relationship Id="rId1" Type="http://schemas.openxmlformats.org/officeDocument/2006/relationships/vmlDrawing" Target="../drawings/vmlDrawing60.vml"/><Relationship Id="rId6" Type="http://schemas.openxmlformats.org/officeDocument/2006/relationships/image" Target="../media/image1171.wmf"/><Relationship Id="rId11" Type="http://schemas.openxmlformats.org/officeDocument/2006/relationships/image" Target="../media/image1142.wmf"/><Relationship Id="rId24" Type="http://schemas.openxmlformats.org/officeDocument/2006/relationships/oleObject" Target="../embeddings/oleObject1414.bin"/><Relationship Id="rId32" Type="http://schemas.openxmlformats.org/officeDocument/2006/relationships/oleObject" Target="../embeddings/oleObject1418.bin"/><Relationship Id="rId37" Type="http://schemas.openxmlformats.org/officeDocument/2006/relationships/image" Target="../media/image1184.wmf"/><Relationship Id="rId40" Type="http://schemas.openxmlformats.org/officeDocument/2006/relationships/oleObject" Target="../embeddings/oleObject1422.bin"/><Relationship Id="rId45" Type="http://schemas.openxmlformats.org/officeDocument/2006/relationships/image" Target="../media/image1188.wmf"/><Relationship Id="rId5" Type="http://schemas.openxmlformats.org/officeDocument/2006/relationships/oleObject" Target="../embeddings/oleObject1405.bin"/><Relationship Id="rId15" Type="http://schemas.openxmlformats.org/officeDocument/2006/relationships/image" Target="../media/image1173.wmf"/><Relationship Id="rId23" Type="http://schemas.openxmlformats.org/officeDocument/2006/relationships/image" Target="../media/image1177.wmf"/><Relationship Id="rId28" Type="http://schemas.openxmlformats.org/officeDocument/2006/relationships/oleObject" Target="../embeddings/oleObject1416.bin"/><Relationship Id="rId36" Type="http://schemas.openxmlformats.org/officeDocument/2006/relationships/oleObject" Target="../embeddings/oleObject1420.bin"/><Relationship Id="rId49" Type="http://schemas.microsoft.com/office/2007/relationships/hdphoto" Target="../media/hdphoto40.wdp"/><Relationship Id="rId10" Type="http://schemas.openxmlformats.org/officeDocument/2006/relationships/oleObject" Target="../embeddings/oleObject1407.bin"/><Relationship Id="rId19" Type="http://schemas.openxmlformats.org/officeDocument/2006/relationships/image" Target="../media/image1175.wmf"/><Relationship Id="rId31" Type="http://schemas.openxmlformats.org/officeDocument/2006/relationships/image" Target="../media/image1181.wmf"/><Relationship Id="rId44" Type="http://schemas.openxmlformats.org/officeDocument/2006/relationships/oleObject" Target="../embeddings/oleObject1424.bin"/><Relationship Id="rId4" Type="http://schemas.openxmlformats.org/officeDocument/2006/relationships/image" Target="../media/image1189.png"/><Relationship Id="rId9" Type="http://schemas.openxmlformats.org/officeDocument/2006/relationships/image" Target="../media/image547.wmf"/><Relationship Id="rId14" Type="http://schemas.openxmlformats.org/officeDocument/2006/relationships/oleObject" Target="../embeddings/oleObject1409.bin"/><Relationship Id="rId22" Type="http://schemas.openxmlformats.org/officeDocument/2006/relationships/oleObject" Target="../embeddings/oleObject1413.bin"/><Relationship Id="rId27" Type="http://schemas.openxmlformats.org/officeDocument/2006/relationships/image" Target="../media/image1179.wmf"/><Relationship Id="rId30" Type="http://schemas.openxmlformats.org/officeDocument/2006/relationships/oleObject" Target="../embeddings/oleObject1417.bin"/><Relationship Id="rId35" Type="http://schemas.openxmlformats.org/officeDocument/2006/relationships/image" Target="../media/image1183.wmf"/><Relationship Id="rId43" Type="http://schemas.openxmlformats.org/officeDocument/2006/relationships/image" Target="../media/image1187.wmf"/><Relationship Id="rId48" Type="http://schemas.openxmlformats.org/officeDocument/2006/relationships/image" Target="../media/image892.png"/><Relationship Id="rId8" Type="http://schemas.openxmlformats.org/officeDocument/2006/relationships/oleObject" Target="../embeddings/oleObject1406.bin"/></Relationships>
</file>

<file path=ppt/slides/_rels/slide92.xml.rels><?xml version="1.0" encoding="UTF-8" standalone="yes"?>
<Relationships xmlns="http://schemas.openxmlformats.org/package/2006/relationships"><Relationship Id="rId13" Type="http://schemas.openxmlformats.org/officeDocument/2006/relationships/oleObject" Target="../embeddings/oleObject1430.bin"/><Relationship Id="rId18" Type="http://schemas.openxmlformats.org/officeDocument/2006/relationships/oleObject" Target="../embeddings/oleObject1433.bin"/><Relationship Id="rId26" Type="http://schemas.openxmlformats.org/officeDocument/2006/relationships/oleObject" Target="../embeddings/oleObject1438.bin"/><Relationship Id="rId39" Type="http://schemas.openxmlformats.org/officeDocument/2006/relationships/image" Target="../media/image1124.wmf"/><Relationship Id="rId21" Type="http://schemas.openxmlformats.org/officeDocument/2006/relationships/oleObject" Target="../embeddings/oleObject1435.bin"/><Relationship Id="rId34" Type="http://schemas.openxmlformats.org/officeDocument/2006/relationships/oleObject" Target="../embeddings/oleObject1443.bin"/><Relationship Id="rId42" Type="http://schemas.openxmlformats.org/officeDocument/2006/relationships/image" Target="../media/image1198.wmf"/><Relationship Id="rId47" Type="http://schemas.openxmlformats.org/officeDocument/2006/relationships/oleObject" Target="../embeddings/oleObject1451.bin"/><Relationship Id="rId50" Type="http://schemas.openxmlformats.org/officeDocument/2006/relationships/image" Target="../media/image1201.wmf"/><Relationship Id="rId55" Type="http://schemas.openxmlformats.org/officeDocument/2006/relationships/oleObject" Target="../embeddings/oleObject1455.bin"/><Relationship Id="rId63" Type="http://schemas.openxmlformats.org/officeDocument/2006/relationships/image" Target="../media/image1202.wmf"/><Relationship Id="rId68" Type="http://schemas.openxmlformats.org/officeDocument/2006/relationships/oleObject" Target="../embeddings/oleObject1462.bin"/><Relationship Id="rId76" Type="http://schemas.openxmlformats.org/officeDocument/2006/relationships/oleObject" Target="../embeddings/oleObject1466.bin"/><Relationship Id="rId7" Type="http://schemas.openxmlformats.org/officeDocument/2006/relationships/oleObject" Target="../embeddings/oleObject1427.bin"/><Relationship Id="rId71" Type="http://schemas.openxmlformats.org/officeDocument/2006/relationships/image" Target="../media/image1206.wmf"/><Relationship Id="rId2" Type="http://schemas.openxmlformats.org/officeDocument/2006/relationships/slideLayout" Target="../slideLayouts/slideLayout46.xml"/><Relationship Id="rId16" Type="http://schemas.openxmlformats.org/officeDocument/2006/relationships/oleObject" Target="../embeddings/oleObject1432.bin"/><Relationship Id="rId29" Type="http://schemas.openxmlformats.org/officeDocument/2006/relationships/image" Target="../media/image1193.wmf"/><Relationship Id="rId11" Type="http://schemas.openxmlformats.org/officeDocument/2006/relationships/oleObject" Target="../embeddings/oleObject1429.bin"/><Relationship Id="rId24" Type="http://schemas.openxmlformats.org/officeDocument/2006/relationships/oleObject" Target="../embeddings/oleObject1437.bin"/><Relationship Id="rId32" Type="http://schemas.openxmlformats.org/officeDocument/2006/relationships/oleObject" Target="../embeddings/oleObject1442.bin"/><Relationship Id="rId37" Type="http://schemas.openxmlformats.org/officeDocument/2006/relationships/image" Target="../media/image1197.wmf"/><Relationship Id="rId40" Type="http://schemas.openxmlformats.org/officeDocument/2006/relationships/oleObject" Target="../embeddings/oleObject1446.bin"/><Relationship Id="rId45" Type="http://schemas.openxmlformats.org/officeDocument/2006/relationships/image" Target="../media/image1199.wmf"/><Relationship Id="rId53" Type="http://schemas.openxmlformats.org/officeDocument/2006/relationships/oleObject" Target="../embeddings/oleObject1454.bin"/><Relationship Id="rId58" Type="http://schemas.openxmlformats.org/officeDocument/2006/relationships/image" Target="../media/image301.wmf"/><Relationship Id="rId66" Type="http://schemas.openxmlformats.org/officeDocument/2006/relationships/oleObject" Target="../embeddings/oleObject1461.bin"/><Relationship Id="rId74" Type="http://schemas.openxmlformats.org/officeDocument/2006/relationships/oleObject" Target="../embeddings/oleObject1465.bin"/><Relationship Id="rId79" Type="http://schemas.microsoft.com/office/2007/relationships/hdphoto" Target="../media/hdphoto40.wdp"/><Relationship Id="rId5" Type="http://schemas.openxmlformats.org/officeDocument/2006/relationships/oleObject" Target="../embeddings/oleObject1426.bin"/><Relationship Id="rId61" Type="http://schemas.openxmlformats.org/officeDocument/2006/relationships/oleObject" Target="../embeddings/oleObject1458.bin"/><Relationship Id="rId10" Type="http://schemas.openxmlformats.org/officeDocument/2006/relationships/image" Target="../media/image409.wmf"/><Relationship Id="rId19" Type="http://schemas.openxmlformats.org/officeDocument/2006/relationships/image" Target="../media/image1190.wmf"/><Relationship Id="rId31" Type="http://schemas.openxmlformats.org/officeDocument/2006/relationships/image" Target="../media/image1194.wmf"/><Relationship Id="rId44" Type="http://schemas.openxmlformats.org/officeDocument/2006/relationships/oleObject" Target="../embeddings/oleObject1449.bin"/><Relationship Id="rId52" Type="http://schemas.openxmlformats.org/officeDocument/2006/relationships/image" Target="../media/image1125.wmf"/><Relationship Id="rId60" Type="http://schemas.openxmlformats.org/officeDocument/2006/relationships/image" Target="../media/image393.wmf"/><Relationship Id="rId65" Type="http://schemas.openxmlformats.org/officeDocument/2006/relationships/image" Target="../media/image1203.wmf"/><Relationship Id="rId73" Type="http://schemas.openxmlformats.org/officeDocument/2006/relationships/image" Target="../media/image1207.wmf"/><Relationship Id="rId78" Type="http://schemas.openxmlformats.org/officeDocument/2006/relationships/image" Target="../media/image892.png"/><Relationship Id="rId4" Type="http://schemas.openxmlformats.org/officeDocument/2006/relationships/image" Target="../media/image1212.png"/><Relationship Id="rId9" Type="http://schemas.openxmlformats.org/officeDocument/2006/relationships/oleObject" Target="../embeddings/oleObject1428.bin"/><Relationship Id="rId14" Type="http://schemas.openxmlformats.org/officeDocument/2006/relationships/image" Target="../media/image411.wmf"/><Relationship Id="rId22" Type="http://schemas.openxmlformats.org/officeDocument/2006/relationships/image" Target="../media/image1191.wmf"/><Relationship Id="rId27" Type="http://schemas.openxmlformats.org/officeDocument/2006/relationships/oleObject" Target="../embeddings/oleObject1439.bin"/><Relationship Id="rId30" Type="http://schemas.openxmlformats.org/officeDocument/2006/relationships/oleObject" Target="../embeddings/oleObject1441.bin"/><Relationship Id="rId35" Type="http://schemas.openxmlformats.org/officeDocument/2006/relationships/image" Target="../media/image1196.wmf"/><Relationship Id="rId43" Type="http://schemas.openxmlformats.org/officeDocument/2006/relationships/oleObject" Target="../embeddings/oleObject1448.bin"/><Relationship Id="rId48" Type="http://schemas.openxmlformats.org/officeDocument/2006/relationships/image" Target="../media/image1200.wmf"/><Relationship Id="rId56" Type="http://schemas.openxmlformats.org/officeDocument/2006/relationships/image" Target="../media/image168.wmf"/><Relationship Id="rId64" Type="http://schemas.openxmlformats.org/officeDocument/2006/relationships/oleObject" Target="../embeddings/oleObject1460.bin"/><Relationship Id="rId69" Type="http://schemas.openxmlformats.org/officeDocument/2006/relationships/image" Target="../media/image1205.wmf"/><Relationship Id="rId77" Type="http://schemas.openxmlformats.org/officeDocument/2006/relationships/image" Target="../media/image1209.wmf"/><Relationship Id="rId8" Type="http://schemas.openxmlformats.org/officeDocument/2006/relationships/image" Target="../media/image408.wmf"/><Relationship Id="rId51" Type="http://schemas.openxmlformats.org/officeDocument/2006/relationships/oleObject" Target="../embeddings/oleObject1453.bin"/><Relationship Id="rId72" Type="http://schemas.openxmlformats.org/officeDocument/2006/relationships/oleObject" Target="../embeddings/oleObject1464.bin"/><Relationship Id="rId3" Type="http://schemas.openxmlformats.org/officeDocument/2006/relationships/slide" Target="slide67.xml"/><Relationship Id="rId12" Type="http://schemas.openxmlformats.org/officeDocument/2006/relationships/image" Target="../media/image410.wmf"/><Relationship Id="rId17" Type="http://schemas.openxmlformats.org/officeDocument/2006/relationships/image" Target="../media/image668.wmf"/><Relationship Id="rId25" Type="http://schemas.openxmlformats.org/officeDocument/2006/relationships/image" Target="../media/image1192.wmf"/><Relationship Id="rId33" Type="http://schemas.openxmlformats.org/officeDocument/2006/relationships/image" Target="../media/image1195.wmf"/><Relationship Id="rId38" Type="http://schemas.openxmlformats.org/officeDocument/2006/relationships/oleObject" Target="../embeddings/oleObject1445.bin"/><Relationship Id="rId46" Type="http://schemas.openxmlformats.org/officeDocument/2006/relationships/oleObject" Target="../embeddings/oleObject1450.bin"/><Relationship Id="rId59" Type="http://schemas.openxmlformats.org/officeDocument/2006/relationships/oleObject" Target="../embeddings/oleObject1457.bin"/><Relationship Id="rId67" Type="http://schemas.openxmlformats.org/officeDocument/2006/relationships/image" Target="../media/image1204.wmf"/><Relationship Id="rId20" Type="http://schemas.openxmlformats.org/officeDocument/2006/relationships/oleObject" Target="../embeddings/oleObject1434.bin"/><Relationship Id="rId41" Type="http://schemas.openxmlformats.org/officeDocument/2006/relationships/oleObject" Target="../embeddings/oleObject1447.bin"/><Relationship Id="rId54" Type="http://schemas.openxmlformats.org/officeDocument/2006/relationships/image" Target="../media/image122.wmf"/><Relationship Id="rId62" Type="http://schemas.openxmlformats.org/officeDocument/2006/relationships/oleObject" Target="../embeddings/oleObject1459.bin"/><Relationship Id="rId70" Type="http://schemas.openxmlformats.org/officeDocument/2006/relationships/oleObject" Target="../embeddings/oleObject1463.bin"/><Relationship Id="rId75" Type="http://schemas.openxmlformats.org/officeDocument/2006/relationships/image" Target="../media/image1208.wmf"/><Relationship Id="rId1" Type="http://schemas.openxmlformats.org/officeDocument/2006/relationships/vmlDrawing" Target="../drawings/vmlDrawing61.vml"/><Relationship Id="rId6" Type="http://schemas.openxmlformats.org/officeDocument/2006/relationships/image" Target="../media/image406.wmf"/><Relationship Id="rId15" Type="http://schemas.openxmlformats.org/officeDocument/2006/relationships/oleObject" Target="../embeddings/oleObject1431.bin"/><Relationship Id="rId23" Type="http://schemas.openxmlformats.org/officeDocument/2006/relationships/oleObject" Target="../embeddings/oleObject1436.bin"/><Relationship Id="rId28" Type="http://schemas.openxmlformats.org/officeDocument/2006/relationships/oleObject" Target="../embeddings/oleObject1440.bin"/><Relationship Id="rId36" Type="http://schemas.openxmlformats.org/officeDocument/2006/relationships/oleObject" Target="../embeddings/oleObject1444.bin"/><Relationship Id="rId49" Type="http://schemas.openxmlformats.org/officeDocument/2006/relationships/oleObject" Target="../embeddings/oleObject1452.bin"/><Relationship Id="rId57" Type="http://schemas.openxmlformats.org/officeDocument/2006/relationships/oleObject" Target="../embeddings/oleObject1456.bin"/></Relationships>
</file>

<file path=ppt/slides/_rels/slide93.xml.rels><?xml version="1.0" encoding="UTF-8" standalone="yes"?>
<Relationships xmlns="http://schemas.openxmlformats.org/package/2006/relationships"><Relationship Id="rId13" Type="http://schemas.openxmlformats.org/officeDocument/2006/relationships/oleObject" Target="../embeddings/oleObject1471.bin"/><Relationship Id="rId18" Type="http://schemas.openxmlformats.org/officeDocument/2006/relationships/image" Target="../media/image409.wmf"/><Relationship Id="rId26" Type="http://schemas.openxmlformats.org/officeDocument/2006/relationships/oleObject" Target="../embeddings/oleObject1477.bin"/><Relationship Id="rId39" Type="http://schemas.openxmlformats.org/officeDocument/2006/relationships/oleObject" Target="../embeddings/oleObject1486.bin"/><Relationship Id="rId21" Type="http://schemas.openxmlformats.org/officeDocument/2006/relationships/oleObject" Target="../embeddings/oleObject1475.bin"/><Relationship Id="rId34" Type="http://schemas.openxmlformats.org/officeDocument/2006/relationships/image" Target="../media/image1219.wmf"/><Relationship Id="rId42" Type="http://schemas.openxmlformats.org/officeDocument/2006/relationships/oleObject" Target="../embeddings/oleObject1488.bin"/><Relationship Id="rId47" Type="http://schemas.openxmlformats.org/officeDocument/2006/relationships/image" Target="../media/image1224.wmf"/><Relationship Id="rId50" Type="http://schemas.openxmlformats.org/officeDocument/2006/relationships/oleObject" Target="../embeddings/oleObject1492.bin"/><Relationship Id="rId55" Type="http://schemas.openxmlformats.org/officeDocument/2006/relationships/image" Target="../media/image1228.wmf"/><Relationship Id="rId7" Type="http://schemas.openxmlformats.org/officeDocument/2006/relationships/oleObject" Target="../embeddings/oleObject1468.bin"/><Relationship Id="rId12" Type="http://schemas.openxmlformats.org/officeDocument/2006/relationships/image" Target="../media/image1213.wmf"/><Relationship Id="rId17" Type="http://schemas.openxmlformats.org/officeDocument/2006/relationships/oleObject" Target="../embeddings/oleObject1473.bin"/><Relationship Id="rId25" Type="http://schemas.openxmlformats.org/officeDocument/2006/relationships/image" Target="../media/image1232.png"/><Relationship Id="rId33" Type="http://schemas.openxmlformats.org/officeDocument/2006/relationships/oleObject" Target="../embeddings/oleObject1482.bin"/><Relationship Id="rId38" Type="http://schemas.openxmlformats.org/officeDocument/2006/relationships/oleObject" Target="../embeddings/oleObject1485.bin"/><Relationship Id="rId46" Type="http://schemas.openxmlformats.org/officeDocument/2006/relationships/oleObject" Target="../embeddings/oleObject1490.bin"/><Relationship Id="rId2" Type="http://schemas.openxmlformats.org/officeDocument/2006/relationships/slideLayout" Target="../slideLayouts/slideLayout46.xml"/><Relationship Id="rId16" Type="http://schemas.openxmlformats.org/officeDocument/2006/relationships/image" Target="../media/image406.wmf"/><Relationship Id="rId20" Type="http://schemas.openxmlformats.org/officeDocument/2006/relationships/image" Target="../media/image411.wmf"/><Relationship Id="rId29" Type="http://schemas.openxmlformats.org/officeDocument/2006/relationships/oleObject" Target="../embeddings/oleObject1479.bin"/><Relationship Id="rId41" Type="http://schemas.openxmlformats.org/officeDocument/2006/relationships/image" Target="../media/image1221.wmf"/><Relationship Id="rId54" Type="http://schemas.openxmlformats.org/officeDocument/2006/relationships/oleObject" Target="../embeddings/oleObject1494.bin"/><Relationship Id="rId1" Type="http://schemas.openxmlformats.org/officeDocument/2006/relationships/vmlDrawing" Target="../drawings/vmlDrawing62.vml"/><Relationship Id="rId6" Type="http://schemas.openxmlformats.org/officeDocument/2006/relationships/image" Target="../media/image1210.wmf"/><Relationship Id="rId11" Type="http://schemas.openxmlformats.org/officeDocument/2006/relationships/oleObject" Target="../embeddings/oleObject1470.bin"/><Relationship Id="rId24" Type="http://schemas.openxmlformats.org/officeDocument/2006/relationships/image" Target="../media/image1216.wmf"/><Relationship Id="rId32" Type="http://schemas.openxmlformats.org/officeDocument/2006/relationships/image" Target="../media/image1218.wmf"/><Relationship Id="rId37" Type="http://schemas.openxmlformats.org/officeDocument/2006/relationships/oleObject" Target="../embeddings/oleObject1484.bin"/><Relationship Id="rId40" Type="http://schemas.openxmlformats.org/officeDocument/2006/relationships/oleObject" Target="../embeddings/oleObject1487.bin"/><Relationship Id="rId45" Type="http://schemas.openxmlformats.org/officeDocument/2006/relationships/image" Target="../media/image1223.wmf"/><Relationship Id="rId53" Type="http://schemas.openxmlformats.org/officeDocument/2006/relationships/image" Target="../media/image1227.wmf"/><Relationship Id="rId5" Type="http://schemas.openxmlformats.org/officeDocument/2006/relationships/oleObject" Target="../embeddings/oleObject1467.bin"/><Relationship Id="rId15" Type="http://schemas.openxmlformats.org/officeDocument/2006/relationships/oleObject" Target="../embeddings/oleObject1472.bin"/><Relationship Id="rId23" Type="http://schemas.openxmlformats.org/officeDocument/2006/relationships/oleObject" Target="../embeddings/oleObject1476.bin"/><Relationship Id="rId28" Type="http://schemas.openxmlformats.org/officeDocument/2006/relationships/oleObject" Target="../embeddings/oleObject1478.bin"/><Relationship Id="rId36" Type="http://schemas.openxmlformats.org/officeDocument/2006/relationships/image" Target="../media/image1220.wmf"/><Relationship Id="rId49" Type="http://schemas.openxmlformats.org/officeDocument/2006/relationships/image" Target="../media/image1225.wmf"/><Relationship Id="rId57" Type="http://schemas.microsoft.com/office/2007/relationships/hdphoto" Target="../media/hdphoto37.wdp"/><Relationship Id="rId10" Type="http://schemas.openxmlformats.org/officeDocument/2006/relationships/image" Target="../media/image1212.wmf"/><Relationship Id="rId19" Type="http://schemas.openxmlformats.org/officeDocument/2006/relationships/oleObject" Target="../embeddings/oleObject1474.bin"/><Relationship Id="rId31" Type="http://schemas.openxmlformats.org/officeDocument/2006/relationships/oleObject" Target="../embeddings/oleObject1481.bin"/><Relationship Id="rId44" Type="http://schemas.openxmlformats.org/officeDocument/2006/relationships/oleObject" Target="../embeddings/oleObject1489.bin"/><Relationship Id="rId52" Type="http://schemas.openxmlformats.org/officeDocument/2006/relationships/oleObject" Target="../embeddings/oleObject1493.bin"/><Relationship Id="rId4" Type="http://schemas.openxmlformats.org/officeDocument/2006/relationships/slide" Target="slide67.xml"/><Relationship Id="rId9" Type="http://schemas.openxmlformats.org/officeDocument/2006/relationships/oleObject" Target="../embeddings/oleObject1469.bin"/><Relationship Id="rId14" Type="http://schemas.openxmlformats.org/officeDocument/2006/relationships/image" Target="../media/image1214.wmf"/><Relationship Id="rId22" Type="http://schemas.openxmlformats.org/officeDocument/2006/relationships/image" Target="../media/image1215.wmf"/><Relationship Id="rId27" Type="http://schemas.openxmlformats.org/officeDocument/2006/relationships/image" Target="../media/image1217.wmf"/><Relationship Id="rId30" Type="http://schemas.openxmlformats.org/officeDocument/2006/relationships/oleObject" Target="../embeddings/oleObject1480.bin"/><Relationship Id="rId35" Type="http://schemas.openxmlformats.org/officeDocument/2006/relationships/oleObject" Target="../embeddings/oleObject1483.bin"/><Relationship Id="rId43" Type="http://schemas.openxmlformats.org/officeDocument/2006/relationships/image" Target="../media/image1222.wmf"/><Relationship Id="rId48" Type="http://schemas.openxmlformats.org/officeDocument/2006/relationships/oleObject" Target="../embeddings/oleObject1491.bin"/><Relationship Id="rId56" Type="http://schemas.openxmlformats.org/officeDocument/2006/relationships/image" Target="../media/image797.png"/><Relationship Id="rId8" Type="http://schemas.openxmlformats.org/officeDocument/2006/relationships/image" Target="../media/image1211.wmf"/><Relationship Id="rId51" Type="http://schemas.openxmlformats.org/officeDocument/2006/relationships/image" Target="../media/image1226.wmf"/><Relationship Id="rId3" Type="http://schemas.openxmlformats.org/officeDocument/2006/relationships/notesSlide" Target="../notesSlides/notesSlide11.xml"/></Relationships>
</file>

<file path=ppt/slides/_rels/slide94.xml.rels><?xml version="1.0" encoding="UTF-8" standalone="yes"?>
<Relationships xmlns="http://schemas.openxmlformats.org/package/2006/relationships"><Relationship Id="rId13" Type="http://schemas.openxmlformats.org/officeDocument/2006/relationships/oleObject" Target="../embeddings/oleObject1500.bin"/><Relationship Id="rId18" Type="http://schemas.openxmlformats.org/officeDocument/2006/relationships/oleObject" Target="../embeddings/oleObject1502.bin"/><Relationship Id="rId26" Type="http://schemas.openxmlformats.org/officeDocument/2006/relationships/oleObject" Target="../embeddings/oleObject1506.bin"/><Relationship Id="rId39" Type="http://schemas.openxmlformats.org/officeDocument/2006/relationships/oleObject" Target="../embeddings/oleObject1512.bin"/><Relationship Id="rId21" Type="http://schemas.openxmlformats.org/officeDocument/2006/relationships/image" Target="../media/image1233.wmf"/><Relationship Id="rId34" Type="http://schemas.openxmlformats.org/officeDocument/2006/relationships/image" Target="../media/image1239.wmf"/><Relationship Id="rId42" Type="http://schemas.openxmlformats.org/officeDocument/2006/relationships/image" Target="../media/image1243.wmf"/><Relationship Id="rId47" Type="http://schemas.openxmlformats.org/officeDocument/2006/relationships/oleObject" Target="../embeddings/oleObject1516.bin"/><Relationship Id="rId50" Type="http://schemas.openxmlformats.org/officeDocument/2006/relationships/image" Target="../media/image1247.wmf"/><Relationship Id="rId55" Type="http://schemas.openxmlformats.org/officeDocument/2006/relationships/oleObject" Target="../embeddings/oleObject1520.bin"/><Relationship Id="rId63" Type="http://schemas.openxmlformats.org/officeDocument/2006/relationships/oleObject" Target="../embeddings/oleObject1524.bin"/><Relationship Id="rId68" Type="http://schemas.openxmlformats.org/officeDocument/2006/relationships/image" Target="../media/image1255.wmf"/><Relationship Id="rId7" Type="http://schemas.openxmlformats.org/officeDocument/2006/relationships/oleObject" Target="../embeddings/oleObject1497.bin"/><Relationship Id="rId71" Type="http://schemas.openxmlformats.org/officeDocument/2006/relationships/oleObject" Target="../embeddings/oleObject1528.bin"/><Relationship Id="rId2" Type="http://schemas.openxmlformats.org/officeDocument/2006/relationships/slideLayout" Target="../slideLayouts/slideLayout46.xml"/><Relationship Id="rId16" Type="http://schemas.openxmlformats.org/officeDocument/2006/relationships/image" Target="../media/image1231.wmf"/><Relationship Id="rId29" Type="http://schemas.openxmlformats.org/officeDocument/2006/relationships/oleObject" Target="../embeddings/oleObject1507.bin"/><Relationship Id="rId11" Type="http://schemas.openxmlformats.org/officeDocument/2006/relationships/oleObject" Target="../embeddings/oleObject1499.bin"/><Relationship Id="rId24" Type="http://schemas.openxmlformats.org/officeDocument/2006/relationships/oleObject" Target="../embeddings/oleObject1505.bin"/><Relationship Id="rId32" Type="http://schemas.openxmlformats.org/officeDocument/2006/relationships/image" Target="../media/image1238.wmf"/><Relationship Id="rId37" Type="http://schemas.openxmlformats.org/officeDocument/2006/relationships/oleObject" Target="../embeddings/oleObject1511.bin"/><Relationship Id="rId40" Type="http://schemas.openxmlformats.org/officeDocument/2006/relationships/image" Target="../media/image1242.wmf"/><Relationship Id="rId45" Type="http://schemas.openxmlformats.org/officeDocument/2006/relationships/oleObject" Target="../embeddings/oleObject1515.bin"/><Relationship Id="rId53" Type="http://schemas.openxmlformats.org/officeDocument/2006/relationships/oleObject" Target="../embeddings/oleObject1519.bin"/><Relationship Id="rId58" Type="http://schemas.openxmlformats.org/officeDocument/2006/relationships/image" Target="../media/image813.wmf"/><Relationship Id="rId66" Type="http://schemas.openxmlformats.org/officeDocument/2006/relationships/image" Target="../media/image1254.wmf"/><Relationship Id="rId74" Type="http://schemas.microsoft.com/office/2007/relationships/hdphoto" Target="../media/hdphoto39.wdp"/><Relationship Id="rId5" Type="http://schemas.openxmlformats.org/officeDocument/2006/relationships/oleObject" Target="../embeddings/oleObject1496.bin"/><Relationship Id="rId15" Type="http://schemas.openxmlformats.org/officeDocument/2006/relationships/oleObject" Target="../embeddings/oleObject1501.bin"/><Relationship Id="rId23" Type="http://schemas.openxmlformats.org/officeDocument/2006/relationships/image" Target="../media/image1234.wmf"/><Relationship Id="rId28" Type="http://schemas.openxmlformats.org/officeDocument/2006/relationships/image" Target="../media/image1262.png"/><Relationship Id="rId36" Type="http://schemas.openxmlformats.org/officeDocument/2006/relationships/image" Target="../media/image1240.wmf"/><Relationship Id="rId49" Type="http://schemas.openxmlformats.org/officeDocument/2006/relationships/oleObject" Target="../embeddings/oleObject1517.bin"/><Relationship Id="rId57" Type="http://schemas.openxmlformats.org/officeDocument/2006/relationships/oleObject" Target="../embeddings/oleObject1521.bin"/><Relationship Id="rId61" Type="http://schemas.openxmlformats.org/officeDocument/2006/relationships/oleObject" Target="../embeddings/oleObject1523.bin"/><Relationship Id="rId10" Type="http://schemas.openxmlformats.org/officeDocument/2006/relationships/image" Target="../media/image411.wmf"/><Relationship Id="rId19" Type="http://schemas.openxmlformats.org/officeDocument/2006/relationships/image" Target="../media/image1232.wmf"/><Relationship Id="rId31" Type="http://schemas.openxmlformats.org/officeDocument/2006/relationships/oleObject" Target="../embeddings/oleObject1508.bin"/><Relationship Id="rId44" Type="http://schemas.openxmlformats.org/officeDocument/2006/relationships/image" Target="../media/image1244.wmf"/><Relationship Id="rId52" Type="http://schemas.openxmlformats.org/officeDocument/2006/relationships/image" Target="../media/image1248.wmf"/><Relationship Id="rId60" Type="http://schemas.openxmlformats.org/officeDocument/2006/relationships/image" Target="../media/image1251.wmf"/><Relationship Id="rId65" Type="http://schemas.openxmlformats.org/officeDocument/2006/relationships/oleObject" Target="../embeddings/oleObject1525.bin"/><Relationship Id="rId73" Type="http://schemas.openxmlformats.org/officeDocument/2006/relationships/image" Target="../media/image852.png"/><Relationship Id="rId4" Type="http://schemas.openxmlformats.org/officeDocument/2006/relationships/image" Target="../media/image1229.wmf"/><Relationship Id="rId9" Type="http://schemas.openxmlformats.org/officeDocument/2006/relationships/oleObject" Target="../embeddings/oleObject1498.bin"/><Relationship Id="rId14" Type="http://schemas.openxmlformats.org/officeDocument/2006/relationships/image" Target="../media/image1230.wmf"/><Relationship Id="rId22" Type="http://schemas.openxmlformats.org/officeDocument/2006/relationships/oleObject" Target="../embeddings/oleObject1504.bin"/><Relationship Id="rId27" Type="http://schemas.openxmlformats.org/officeDocument/2006/relationships/image" Target="../media/image1236.wmf"/><Relationship Id="rId30" Type="http://schemas.openxmlformats.org/officeDocument/2006/relationships/image" Target="../media/image1237.wmf"/><Relationship Id="rId35" Type="http://schemas.openxmlformats.org/officeDocument/2006/relationships/oleObject" Target="../embeddings/oleObject1510.bin"/><Relationship Id="rId43" Type="http://schemas.openxmlformats.org/officeDocument/2006/relationships/oleObject" Target="../embeddings/oleObject1514.bin"/><Relationship Id="rId48" Type="http://schemas.openxmlformats.org/officeDocument/2006/relationships/image" Target="../media/image1246.wmf"/><Relationship Id="rId56" Type="http://schemas.openxmlformats.org/officeDocument/2006/relationships/image" Target="../media/image1250.wmf"/><Relationship Id="rId64" Type="http://schemas.openxmlformats.org/officeDocument/2006/relationships/image" Target="../media/image1253.wmf"/><Relationship Id="rId69" Type="http://schemas.openxmlformats.org/officeDocument/2006/relationships/oleObject" Target="../embeddings/oleObject1527.bin"/><Relationship Id="rId8" Type="http://schemas.openxmlformats.org/officeDocument/2006/relationships/image" Target="../media/image409.wmf"/><Relationship Id="rId51" Type="http://schemas.openxmlformats.org/officeDocument/2006/relationships/oleObject" Target="../embeddings/oleObject1518.bin"/><Relationship Id="rId72" Type="http://schemas.openxmlformats.org/officeDocument/2006/relationships/image" Target="../media/image1257.wmf"/><Relationship Id="rId3" Type="http://schemas.openxmlformats.org/officeDocument/2006/relationships/oleObject" Target="../embeddings/oleObject1495.bin"/><Relationship Id="rId12" Type="http://schemas.openxmlformats.org/officeDocument/2006/relationships/image" Target="../media/image1221.wmf"/><Relationship Id="rId17" Type="http://schemas.openxmlformats.org/officeDocument/2006/relationships/slide" Target="slide67.xml"/><Relationship Id="rId25" Type="http://schemas.openxmlformats.org/officeDocument/2006/relationships/image" Target="../media/image1235.wmf"/><Relationship Id="rId33" Type="http://schemas.openxmlformats.org/officeDocument/2006/relationships/oleObject" Target="../embeddings/oleObject1509.bin"/><Relationship Id="rId38" Type="http://schemas.openxmlformats.org/officeDocument/2006/relationships/image" Target="../media/image1241.wmf"/><Relationship Id="rId46" Type="http://schemas.openxmlformats.org/officeDocument/2006/relationships/image" Target="../media/image1245.wmf"/><Relationship Id="rId59" Type="http://schemas.openxmlformats.org/officeDocument/2006/relationships/oleObject" Target="../embeddings/oleObject1522.bin"/><Relationship Id="rId67" Type="http://schemas.openxmlformats.org/officeDocument/2006/relationships/oleObject" Target="../embeddings/oleObject1526.bin"/><Relationship Id="rId20" Type="http://schemas.openxmlformats.org/officeDocument/2006/relationships/oleObject" Target="../embeddings/oleObject1503.bin"/><Relationship Id="rId41" Type="http://schemas.openxmlformats.org/officeDocument/2006/relationships/oleObject" Target="../embeddings/oleObject1513.bin"/><Relationship Id="rId54" Type="http://schemas.openxmlformats.org/officeDocument/2006/relationships/image" Target="../media/image1249.wmf"/><Relationship Id="rId62" Type="http://schemas.openxmlformats.org/officeDocument/2006/relationships/image" Target="../media/image1252.wmf"/><Relationship Id="rId70" Type="http://schemas.openxmlformats.org/officeDocument/2006/relationships/image" Target="../media/image1256.wmf"/><Relationship Id="rId1" Type="http://schemas.openxmlformats.org/officeDocument/2006/relationships/vmlDrawing" Target="../drawings/vmlDrawing63.vml"/><Relationship Id="rId6" Type="http://schemas.openxmlformats.org/officeDocument/2006/relationships/image" Target="../media/image406.wmf"/></Relationships>
</file>

<file path=ppt/slides/_rels/slide9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slide" Target="slide68.xml"/><Relationship Id="rId1" Type="http://schemas.openxmlformats.org/officeDocument/2006/relationships/slideLayout" Target="../slideLayouts/slideLayout58.xml"/><Relationship Id="rId4" Type="http://schemas.openxmlformats.org/officeDocument/2006/relationships/image" Target="../media/image1259.png"/></Relationships>
</file>

<file path=ppt/slides/_rels/slide96.xml.rels><?xml version="1.0" encoding="UTF-8" standalone="yes"?>
<Relationships xmlns="http://schemas.openxmlformats.org/package/2006/relationships"><Relationship Id="rId13" Type="http://schemas.openxmlformats.org/officeDocument/2006/relationships/oleObject" Target="../embeddings/oleObject1533.bin"/><Relationship Id="rId18" Type="http://schemas.openxmlformats.org/officeDocument/2006/relationships/image" Target="../media/image1263.wmf"/><Relationship Id="rId26" Type="http://schemas.openxmlformats.org/officeDocument/2006/relationships/image" Target="../media/image547.wmf"/><Relationship Id="rId39" Type="http://schemas.openxmlformats.org/officeDocument/2006/relationships/image" Target="../media/image1272.wmf"/><Relationship Id="rId3" Type="http://schemas.openxmlformats.org/officeDocument/2006/relationships/slide" Target="slide67.xml"/><Relationship Id="rId21" Type="http://schemas.openxmlformats.org/officeDocument/2006/relationships/oleObject" Target="../embeddings/oleObject1537.bin"/><Relationship Id="rId34" Type="http://schemas.openxmlformats.org/officeDocument/2006/relationships/oleObject" Target="../embeddings/oleObject1543.bin"/><Relationship Id="rId42" Type="http://schemas.openxmlformats.org/officeDocument/2006/relationships/oleObject" Target="../embeddings/oleObject1547.bin"/><Relationship Id="rId47" Type="http://schemas.openxmlformats.org/officeDocument/2006/relationships/image" Target="../media/image1276.wmf"/><Relationship Id="rId50" Type="http://schemas.openxmlformats.org/officeDocument/2006/relationships/image" Target="../media/image12770.png"/><Relationship Id="rId7" Type="http://schemas.openxmlformats.org/officeDocument/2006/relationships/image" Target="../media/image1259.wmf"/><Relationship Id="rId12" Type="http://schemas.openxmlformats.org/officeDocument/2006/relationships/image" Target="../media/image539.png"/><Relationship Id="rId17" Type="http://schemas.openxmlformats.org/officeDocument/2006/relationships/oleObject" Target="../embeddings/oleObject1535.bin"/><Relationship Id="rId25" Type="http://schemas.openxmlformats.org/officeDocument/2006/relationships/oleObject" Target="../embeddings/oleObject1539.bin"/><Relationship Id="rId33" Type="http://schemas.openxmlformats.org/officeDocument/2006/relationships/image" Target="../media/image1269.wmf"/><Relationship Id="rId38" Type="http://schemas.openxmlformats.org/officeDocument/2006/relationships/oleObject" Target="../embeddings/oleObject1545.bin"/><Relationship Id="rId46" Type="http://schemas.openxmlformats.org/officeDocument/2006/relationships/oleObject" Target="../embeddings/oleObject1549.bin"/><Relationship Id="rId2" Type="http://schemas.openxmlformats.org/officeDocument/2006/relationships/slideLayout" Target="../slideLayouts/slideLayout56.xml"/><Relationship Id="rId16" Type="http://schemas.openxmlformats.org/officeDocument/2006/relationships/image" Target="../media/image85.wmf"/><Relationship Id="rId20" Type="http://schemas.openxmlformats.org/officeDocument/2006/relationships/image" Target="../media/image1264.wmf"/><Relationship Id="rId29" Type="http://schemas.openxmlformats.org/officeDocument/2006/relationships/image" Target="../media/image1277.png"/><Relationship Id="rId41" Type="http://schemas.openxmlformats.org/officeDocument/2006/relationships/image" Target="../media/image1273.wmf"/><Relationship Id="rId1" Type="http://schemas.openxmlformats.org/officeDocument/2006/relationships/vmlDrawing" Target="../drawings/vmlDrawing64.vml"/><Relationship Id="rId6" Type="http://schemas.openxmlformats.org/officeDocument/2006/relationships/oleObject" Target="../embeddings/oleObject1530.bin"/><Relationship Id="rId11" Type="http://schemas.openxmlformats.org/officeDocument/2006/relationships/image" Target="../media/image1261.wmf"/><Relationship Id="rId24" Type="http://schemas.openxmlformats.org/officeDocument/2006/relationships/image" Target="../media/image1266.wmf"/><Relationship Id="rId32" Type="http://schemas.openxmlformats.org/officeDocument/2006/relationships/oleObject" Target="../embeddings/oleObject1542.bin"/><Relationship Id="rId37" Type="http://schemas.openxmlformats.org/officeDocument/2006/relationships/image" Target="../media/image1271.wmf"/><Relationship Id="rId40" Type="http://schemas.openxmlformats.org/officeDocument/2006/relationships/oleObject" Target="../embeddings/oleObject1546.bin"/><Relationship Id="rId45" Type="http://schemas.openxmlformats.org/officeDocument/2006/relationships/image" Target="../media/image1275.wmf"/><Relationship Id="rId5" Type="http://schemas.openxmlformats.org/officeDocument/2006/relationships/image" Target="../media/image1258.wmf"/><Relationship Id="rId15" Type="http://schemas.openxmlformats.org/officeDocument/2006/relationships/oleObject" Target="../embeddings/oleObject1534.bin"/><Relationship Id="rId23" Type="http://schemas.openxmlformats.org/officeDocument/2006/relationships/oleObject" Target="../embeddings/oleObject1538.bin"/><Relationship Id="rId28" Type="http://schemas.openxmlformats.org/officeDocument/2006/relationships/image" Target="../media/image1267.wmf"/><Relationship Id="rId36" Type="http://schemas.openxmlformats.org/officeDocument/2006/relationships/oleObject" Target="../embeddings/oleObject1544.bin"/><Relationship Id="rId49" Type="http://schemas.microsoft.com/office/2007/relationships/hdphoto" Target="../media/hdphoto39.wdp"/><Relationship Id="rId10" Type="http://schemas.openxmlformats.org/officeDocument/2006/relationships/oleObject" Target="../embeddings/oleObject1532.bin"/><Relationship Id="rId19" Type="http://schemas.openxmlformats.org/officeDocument/2006/relationships/oleObject" Target="../embeddings/oleObject1536.bin"/><Relationship Id="rId31" Type="http://schemas.openxmlformats.org/officeDocument/2006/relationships/image" Target="../media/image1268.wmf"/><Relationship Id="rId44" Type="http://schemas.openxmlformats.org/officeDocument/2006/relationships/oleObject" Target="../embeddings/oleObject1548.bin"/><Relationship Id="rId4" Type="http://schemas.openxmlformats.org/officeDocument/2006/relationships/oleObject" Target="../embeddings/oleObject1529.bin"/><Relationship Id="rId9" Type="http://schemas.openxmlformats.org/officeDocument/2006/relationships/image" Target="../media/image1260.wmf"/><Relationship Id="rId14" Type="http://schemas.openxmlformats.org/officeDocument/2006/relationships/image" Target="../media/image1262.wmf"/><Relationship Id="rId22" Type="http://schemas.openxmlformats.org/officeDocument/2006/relationships/image" Target="../media/image1265.wmf"/><Relationship Id="rId27" Type="http://schemas.openxmlformats.org/officeDocument/2006/relationships/oleObject" Target="../embeddings/oleObject1540.bin"/><Relationship Id="rId30" Type="http://schemas.openxmlformats.org/officeDocument/2006/relationships/oleObject" Target="../embeddings/oleObject1541.bin"/><Relationship Id="rId35" Type="http://schemas.openxmlformats.org/officeDocument/2006/relationships/image" Target="../media/image1270.wmf"/><Relationship Id="rId43" Type="http://schemas.openxmlformats.org/officeDocument/2006/relationships/image" Target="../media/image1274.wmf"/><Relationship Id="rId48" Type="http://schemas.openxmlformats.org/officeDocument/2006/relationships/image" Target="../media/image852.png"/><Relationship Id="rId8" Type="http://schemas.openxmlformats.org/officeDocument/2006/relationships/oleObject" Target="../embeddings/oleObject1531.bin"/></Relationships>
</file>

<file path=ppt/slides/_rels/slide97.xml.rels><?xml version="1.0" encoding="UTF-8" standalone="yes"?>
<Relationships xmlns="http://schemas.openxmlformats.org/package/2006/relationships"><Relationship Id="rId8" Type="http://schemas.openxmlformats.org/officeDocument/2006/relationships/image" Target="../media/image1279.wmf"/><Relationship Id="rId13" Type="http://schemas.openxmlformats.org/officeDocument/2006/relationships/oleObject" Target="../embeddings/oleObject1555.bin"/><Relationship Id="rId18" Type="http://schemas.openxmlformats.org/officeDocument/2006/relationships/image" Target="../media/image1284.wmf"/><Relationship Id="rId26" Type="http://schemas.openxmlformats.org/officeDocument/2006/relationships/oleObject" Target="../embeddings/oleObject1561.bin"/><Relationship Id="rId39" Type="http://schemas.openxmlformats.org/officeDocument/2006/relationships/oleObject" Target="../embeddings/oleObject1567.bin"/><Relationship Id="rId3" Type="http://schemas.openxmlformats.org/officeDocument/2006/relationships/oleObject" Target="../embeddings/oleObject1550.bin"/><Relationship Id="rId21" Type="http://schemas.openxmlformats.org/officeDocument/2006/relationships/image" Target="../media/image1285.wmf"/><Relationship Id="rId34" Type="http://schemas.openxmlformats.org/officeDocument/2006/relationships/oleObject" Target="../embeddings/oleObject1565.bin"/><Relationship Id="rId42" Type="http://schemas.openxmlformats.org/officeDocument/2006/relationships/image" Target="../media/image1296.wmf"/><Relationship Id="rId47" Type="http://schemas.microsoft.com/office/2007/relationships/hdphoto" Target="../media/hdphoto39.wdp"/><Relationship Id="rId7" Type="http://schemas.openxmlformats.org/officeDocument/2006/relationships/oleObject" Target="../embeddings/oleObject1552.bin"/><Relationship Id="rId12" Type="http://schemas.openxmlformats.org/officeDocument/2006/relationships/image" Target="../media/image1281.wmf"/><Relationship Id="rId17" Type="http://schemas.openxmlformats.org/officeDocument/2006/relationships/oleObject" Target="../embeddings/oleObject1557.bin"/><Relationship Id="rId25" Type="http://schemas.openxmlformats.org/officeDocument/2006/relationships/image" Target="../media/image1287.wmf"/><Relationship Id="rId33" Type="http://schemas.openxmlformats.org/officeDocument/2006/relationships/image" Target="../media/image1291.wmf"/><Relationship Id="rId38" Type="http://schemas.openxmlformats.org/officeDocument/2006/relationships/image" Target="../media/image1302.png"/><Relationship Id="rId46" Type="http://schemas.openxmlformats.org/officeDocument/2006/relationships/image" Target="../media/image852.png"/><Relationship Id="rId2" Type="http://schemas.openxmlformats.org/officeDocument/2006/relationships/slideLayout" Target="../slideLayouts/slideLayout57.xml"/><Relationship Id="rId16" Type="http://schemas.openxmlformats.org/officeDocument/2006/relationships/image" Target="../media/image1283.wmf"/><Relationship Id="rId20" Type="http://schemas.openxmlformats.org/officeDocument/2006/relationships/oleObject" Target="../embeddings/oleObject1558.bin"/><Relationship Id="rId29" Type="http://schemas.openxmlformats.org/officeDocument/2006/relationships/image" Target="../media/image1289.wmf"/><Relationship Id="rId41" Type="http://schemas.openxmlformats.org/officeDocument/2006/relationships/oleObject" Target="../embeddings/oleObject1568.bin"/><Relationship Id="rId1" Type="http://schemas.openxmlformats.org/officeDocument/2006/relationships/vmlDrawing" Target="../drawings/vmlDrawing65.vml"/><Relationship Id="rId6" Type="http://schemas.openxmlformats.org/officeDocument/2006/relationships/image" Target="../media/image1278.wmf"/><Relationship Id="rId11" Type="http://schemas.openxmlformats.org/officeDocument/2006/relationships/oleObject" Target="../embeddings/oleObject1554.bin"/><Relationship Id="rId24" Type="http://schemas.openxmlformats.org/officeDocument/2006/relationships/oleObject" Target="../embeddings/oleObject1560.bin"/><Relationship Id="rId32" Type="http://schemas.openxmlformats.org/officeDocument/2006/relationships/oleObject" Target="../embeddings/oleObject1564.bin"/><Relationship Id="rId37" Type="http://schemas.openxmlformats.org/officeDocument/2006/relationships/image" Target="../media/image1294.wmf"/><Relationship Id="rId40" Type="http://schemas.openxmlformats.org/officeDocument/2006/relationships/image" Target="../media/image1295.wmf"/><Relationship Id="rId45" Type="http://schemas.openxmlformats.org/officeDocument/2006/relationships/slide" Target="slide67.xml"/><Relationship Id="rId5" Type="http://schemas.openxmlformats.org/officeDocument/2006/relationships/oleObject" Target="../embeddings/oleObject1551.bin"/><Relationship Id="rId15" Type="http://schemas.openxmlformats.org/officeDocument/2006/relationships/oleObject" Target="../embeddings/oleObject1556.bin"/><Relationship Id="rId23" Type="http://schemas.openxmlformats.org/officeDocument/2006/relationships/image" Target="../media/image1286.wmf"/><Relationship Id="rId28" Type="http://schemas.openxmlformats.org/officeDocument/2006/relationships/oleObject" Target="../embeddings/oleObject1562.bin"/><Relationship Id="rId36" Type="http://schemas.openxmlformats.org/officeDocument/2006/relationships/oleObject" Target="../embeddings/oleObject1566.bin"/><Relationship Id="rId10" Type="http://schemas.openxmlformats.org/officeDocument/2006/relationships/image" Target="../media/image1280.wmf"/><Relationship Id="rId19" Type="http://schemas.openxmlformats.org/officeDocument/2006/relationships/image" Target="../media/image1299.png"/><Relationship Id="rId31" Type="http://schemas.openxmlformats.org/officeDocument/2006/relationships/image" Target="../media/image1290.wmf"/><Relationship Id="rId44" Type="http://schemas.openxmlformats.org/officeDocument/2006/relationships/image" Target="../media/image1297.wmf"/><Relationship Id="rId4" Type="http://schemas.openxmlformats.org/officeDocument/2006/relationships/image" Target="../media/image1277.wmf"/><Relationship Id="rId9" Type="http://schemas.openxmlformats.org/officeDocument/2006/relationships/oleObject" Target="../embeddings/oleObject1553.bin"/><Relationship Id="rId14" Type="http://schemas.openxmlformats.org/officeDocument/2006/relationships/image" Target="../media/image1282.wmf"/><Relationship Id="rId22" Type="http://schemas.openxmlformats.org/officeDocument/2006/relationships/oleObject" Target="../embeddings/oleObject1559.bin"/><Relationship Id="rId27" Type="http://schemas.openxmlformats.org/officeDocument/2006/relationships/image" Target="../media/image1288.wmf"/><Relationship Id="rId30" Type="http://schemas.openxmlformats.org/officeDocument/2006/relationships/oleObject" Target="../embeddings/oleObject1563.bin"/><Relationship Id="rId35" Type="http://schemas.openxmlformats.org/officeDocument/2006/relationships/image" Target="../media/image1292.wmf"/><Relationship Id="rId43" Type="http://schemas.openxmlformats.org/officeDocument/2006/relationships/oleObject" Target="../embeddings/oleObject1569.bin"/></Relationships>
</file>

<file path=ppt/slides/_rels/slide98.xml.rels><?xml version="1.0" encoding="UTF-8" standalone="yes"?>
<Relationships xmlns="http://schemas.openxmlformats.org/package/2006/relationships"><Relationship Id="rId8" Type="http://schemas.openxmlformats.org/officeDocument/2006/relationships/image" Target="../media/image1300.wmf"/><Relationship Id="rId13" Type="http://schemas.openxmlformats.org/officeDocument/2006/relationships/oleObject" Target="../embeddings/oleObject1575.bin"/><Relationship Id="rId18" Type="http://schemas.openxmlformats.org/officeDocument/2006/relationships/image" Target="../media/image1305.wmf"/><Relationship Id="rId26" Type="http://schemas.openxmlformats.org/officeDocument/2006/relationships/image" Target="../media/image1309.wmf"/><Relationship Id="rId39" Type="http://schemas.openxmlformats.org/officeDocument/2006/relationships/image" Target="../media/image1315.wmf"/><Relationship Id="rId3" Type="http://schemas.openxmlformats.org/officeDocument/2006/relationships/oleObject" Target="../embeddings/oleObject1570.bin"/><Relationship Id="rId21" Type="http://schemas.openxmlformats.org/officeDocument/2006/relationships/oleObject" Target="../embeddings/oleObject1579.bin"/><Relationship Id="rId34" Type="http://schemas.openxmlformats.org/officeDocument/2006/relationships/oleObject" Target="../embeddings/oleObject1585.bin"/><Relationship Id="rId42" Type="http://schemas.openxmlformats.org/officeDocument/2006/relationships/image" Target="../media/image1316.wmf"/><Relationship Id="rId47" Type="http://schemas.openxmlformats.org/officeDocument/2006/relationships/image" Target="../media/image1317.wmf"/><Relationship Id="rId7" Type="http://schemas.openxmlformats.org/officeDocument/2006/relationships/oleObject" Target="../embeddings/oleObject1572.bin"/><Relationship Id="rId12" Type="http://schemas.openxmlformats.org/officeDocument/2006/relationships/image" Target="../media/image1302.wmf"/><Relationship Id="rId17" Type="http://schemas.openxmlformats.org/officeDocument/2006/relationships/oleObject" Target="../embeddings/oleObject1577.bin"/><Relationship Id="rId25" Type="http://schemas.openxmlformats.org/officeDocument/2006/relationships/oleObject" Target="../embeddings/oleObject1581.bin"/><Relationship Id="rId33" Type="http://schemas.openxmlformats.org/officeDocument/2006/relationships/image" Target="../media/image1312.wmf"/><Relationship Id="rId38" Type="http://schemas.openxmlformats.org/officeDocument/2006/relationships/oleObject" Target="../embeddings/oleObject1587.bin"/><Relationship Id="rId46" Type="http://schemas.openxmlformats.org/officeDocument/2006/relationships/oleObject" Target="../embeddings/oleObject1589.bin"/><Relationship Id="rId2" Type="http://schemas.openxmlformats.org/officeDocument/2006/relationships/slideLayout" Target="../slideLayouts/slideLayout57.xml"/><Relationship Id="rId16" Type="http://schemas.openxmlformats.org/officeDocument/2006/relationships/image" Target="../media/image1304.wmf"/><Relationship Id="rId20" Type="http://schemas.openxmlformats.org/officeDocument/2006/relationships/image" Target="../media/image1306.wmf"/><Relationship Id="rId29" Type="http://schemas.openxmlformats.org/officeDocument/2006/relationships/oleObject" Target="../embeddings/oleObject1583.bin"/><Relationship Id="rId41" Type="http://schemas.openxmlformats.org/officeDocument/2006/relationships/oleObject" Target="../embeddings/oleObject1588.bin"/><Relationship Id="rId1" Type="http://schemas.openxmlformats.org/officeDocument/2006/relationships/vmlDrawing" Target="../drawings/vmlDrawing66.vml"/><Relationship Id="rId6" Type="http://schemas.openxmlformats.org/officeDocument/2006/relationships/image" Target="../media/image1299.wmf"/><Relationship Id="rId11" Type="http://schemas.openxmlformats.org/officeDocument/2006/relationships/oleObject" Target="../embeddings/oleObject1574.bin"/><Relationship Id="rId24" Type="http://schemas.openxmlformats.org/officeDocument/2006/relationships/image" Target="../media/image1308.wmf"/><Relationship Id="rId32" Type="http://schemas.openxmlformats.org/officeDocument/2006/relationships/oleObject" Target="../embeddings/oleObject1584.bin"/><Relationship Id="rId37" Type="http://schemas.openxmlformats.org/officeDocument/2006/relationships/image" Target="../media/image1314.wmf"/><Relationship Id="rId40" Type="http://schemas.openxmlformats.org/officeDocument/2006/relationships/image" Target="../media/image1319.png"/><Relationship Id="rId45" Type="http://schemas.microsoft.com/office/2007/relationships/hdphoto" Target="../media/hdphoto39.wdp"/><Relationship Id="rId5" Type="http://schemas.openxmlformats.org/officeDocument/2006/relationships/oleObject" Target="../embeddings/oleObject1571.bin"/><Relationship Id="rId15" Type="http://schemas.openxmlformats.org/officeDocument/2006/relationships/oleObject" Target="../embeddings/oleObject1576.bin"/><Relationship Id="rId23" Type="http://schemas.openxmlformats.org/officeDocument/2006/relationships/oleObject" Target="../embeddings/oleObject1580.bin"/><Relationship Id="rId28" Type="http://schemas.openxmlformats.org/officeDocument/2006/relationships/image" Target="../media/image1310.wmf"/><Relationship Id="rId36" Type="http://schemas.openxmlformats.org/officeDocument/2006/relationships/oleObject" Target="../embeddings/oleObject1586.bin"/><Relationship Id="rId10" Type="http://schemas.openxmlformats.org/officeDocument/2006/relationships/image" Target="../media/image1301.wmf"/><Relationship Id="rId19" Type="http://schemas.openxmlformats.org/officeDocument/2006/relationships/oleObject" Target="../embeddings/oleObject1578.bin"/><Relationship Id="rId31" Type="http://schemas.openxmlformats.org/officeDocument/2006/relationships/image" Target="../media/image5790.png"/><Relationship Id="rId44" Type="http://schemas.openxmlformats.org/officeDocument/2006/relationships/image" Target="../media/image852.png"/><Relationship Id="rId4" Type="http://schemas.openxmlformats.org/officeDocument/2006/relationships/image" Target="../media/image1298.wmf"/><Relationship Id="rId9" Type="http://schemas.openxmlformats.org/officeDocument/2006/relationships/oleObject" Target="../embeddings/oleObject1573.bin"/><Relationship Id="rId14" Type="http://schemas.openxmlformats.org/officeDocument/2006/relationships/image" Target="../media/image1303.wmf"/><Relationship Id="rId22" Type="http://schemas.openxmlformats.org/officeDocument/2006/relationships/image" Target="../media/image1307.wmf"/><Relationship Id="rId27" Type="http://schemas.openxmlformats.org/officeDocument/2006/relationships/oleObject" Target="../embeddings/oleObject1582.bin"/><Relationship Id="rId30" Type="http://schemas.openxmlformats.org/officeDocument/2006/relationships/image" Target="../media/image1311.wmf"/><Relationship Id="rId35" Type="http://schemas.openxmlformats.org/officeDocument/2006/relationships/image" Target="../media/image1313.wmf"/><Relationship Id="rId43" Type="http://schemas.openxmlformats.org/officeDocument/2006/relationships/slide" Target="slide67.xml"/></Relationships>
</file>

<file path=ppt/slides/_rels/slide99.xml.rels><?xml version="1.0" encoding="UTF-8" standalone="yes"?>
<Relationships xmlns="http://schemas.openxmlformats.org/package/2006/relationships"><Relationship Id="rId8" Type="http://schemas.openxmlformats.org/officeDocument/2006/relationships/image" Target="../media/image1320.wmf"/><Relationship Id="rId13" Type="http://schemas.openxmlformats.org/officeDocument/2006/relationships/oleObject" Target="../embeddings/oleObject1595.bin"/><Relationship Id="rId18" Type="http://schemas.openxmlformats.org/officeDocument/2006/relationships/image" Target="../media/image1325.wmf"/><Relationship Id="rId26" Type="http://schemas.openxmlformats.org/officeDocument/2006/relationships/oleObject" Target="../embeddings/oleObject1602.bin"/><Relationship Id="rId39" Type="http://schemas.openxmlformats.org/officeDocument/2006/relationships/image" Target="../media/image1335.wmf"/><Relationship Id="rId3" Type="http://schemas.openxmlformats.org/officeDocument/2006/relationships/oleObject" Target="../embeddings/oleObject1590.bin"/><Relationship Id="rId21" Type="http://schemas.openxmlformats.org/officeDocument/2006/relationships/oleObject" Target="../embeddings/oleObject1599.bin"/><Relationship Id="rId34" Type="http://schemas.openxmlformats.org/officeDocument/2006/relationships/oleObject" Target="../embeddings/oleObject1606.bin"/><Relationship Id="rId42" Type="http://schemas.openxmlformats.org/officeDocument/2006/relationships/oleObject" Target="../embeddings/oleObject1610.bin"/><Relationship Id="rId7" Type="http://schemas.openxmlformats.org/officeDocument/2006/relationships/oleObject" Target="../embeddings/oleObject1592.bin"/><Relationship Id="rId12" Type="http://schemas.openxmlformats.org/officeDocument/2006/relationships/image" Target="../media/image1322.wmf"/><Relationship Id="rId17" Type="http://schemas.openxmlformats.org/officeDocument/2006/relationships/oleObject" Target="../embeddings/oleObject1597.bin"/><Relationship Id="rId25" Type="http://schemas.openxmlformats.org/officeDocument/2006/relationships/oleObject" Target="../embeddings/oleObject1601.bin"/><Relationship Id="rId33" Type="http://schemas.openxmlformats.org/officeDocument/2006/relationships/image" Target="../media/image1332.wmf"/><Relationship Id="rId38" Type="http://schemas.openxmlformats.org/officeDocument/2006/relationships/oleObject" Target="../embeddings/oleObject1608.bin"/><Relationship Id="rId46" Type="http://schemas.microsoft.com/office/2007/relationships/hdphoto" Target="../media/hdphoto39.wdp"/><Relationship Id="rId2" Type="http://schemas.openxmlformats.org/officeDocument/2006/relationships/slideLayout" Target="../slideLayouts/slideLayout57.xml"/><Relationship Id="rId16" Type="http://schemas.openxmlformats.org/officeDocument/2006/relationships/image" Target="../media/image1324.wmf"/><Relationship Id="rId20" Type="http://schemas.openxmlformats.org/officeDocument/2006/relationships/image" Target="../media/image1326.wmf"/><Relationship Id="rId29" Type="http://schemas.openxmlformats.org/officeDocument/2006/relationships/image" Target="../media/image1330.wmf"/><Relationship Id="rId41" Type="http://schemas.openxmlformats.org/officeDocument/2006/relationships/image" Target="../media/image1336.wmf"/><Relationship Id="rId1" Type="http://schemas.openxmlformats.org/officeDocument/2006/relationships/vmlDrawing" Target="../drawings/vmlDrawing67.vml"/><Relationship Id="rId6" Type="http://schemas.openxmlformats.org/officeDocument/2006/relationships/image" Target="../media/image1319.wmf"/><Relationship Id="rId11" Type="http://schemas.openxmlformats.org/officeDocument/2006/relationships/oleObject" Target="../embeddings/oleObject1594.bin"/><Relationship Id="rId24" Type="http://schemas.openxmlformats.org/officeDocument/2006/relationships/image" Target="../media/image1328.wmf"/><Relationship Id="rId32" Type="http://schemas.openxmlformats.org/officeDocument/2006/relationships/oleObject" Target="../embeddings/oleObject1605.bin"/><Relationship Id="rId37" Type="http://schemas.openxmlformats.org/officeDocument/2006/relationships/image" Target="../media/image1334.wmf"/><Relationship Id="rId40" Type="http://schemas.openxmlformats.org/officeDocument/2006/relationships/oleObject" Target="../embeddings/oleObject1609.bin"/><Relationship Id="rId45" Type="http://schemas.openxmlformats.org/officeDocument/2006/relationships/image" Target="../media/image852.png"/><Relationship Id="rId5" Type="http://schemas.openxmlformats.org/officeDocument/2006/relationships/oleObject" Target="../embeddings/oleObject1591.bin"/><Relationship Id="rId15" Type="http://schemas.openxmlformats.org/officeDocument/2006/relationships/oleObject" Target="../embeddings/oleObject1596.bin"/><Relationship Id="rId23" Type="http://schemas.openxmlformats.org/officeDocument/2006/relationships/oleObject" Target="../embeddings/oleObject1600.bin"/><Relationship Id="rId28" Type="http://schemas.openxmlformats.org/officeDocument/2006/relationships/oleObject" Target="../embeddings/oleObject1603.bin"/><Relationship Id="rId36" Type="http://schemas.openxmlformats.org/officeDocument/2006/relationships/oleObject" Target="../embeddings/oleObject1607.bin"/><Relationship Id="rId10" Type="http://schemas.openxmlformats.org/officeDocument/2006/relationships/image" Target="../media/image1321.wmf"/><Relationship Id="rId19" Type="http://schemas.openxmlformats.org/officeDocument/2006/relationships/oleObject" Target="../embeddings/oleObject1598.bin"/><Relationship Id="rId31" Type="http://schemas.openxmlformats.org/officeDocument/2006/relationships/image" Target="../media/image1331.wmf"/><Relationship Id="rId44" Type="http://schemas.openxmlformats.org/officeDocument/2006/relationships/slide" Target="slide67.xml"/><Relationship Id="rId4" Type="http://schemas.openxmlformats.org/officeDocument/2006/relationships/image" Target="../media/image1318.wmf"/><Relationship Id="rId9" Type="http://schemas.openxmlformats.org/officeDocument/2006/relationships/oleObject" Target="../embeddings/oleObject1593.bin"/><Relationship Id="rId14" Type="http://schemas.openxmlformats.org/officeDocument/2006/relationships/image" Target="../media/image1323.wmf"/><Relationship Id="rId22" Type="http://schemas.openxmlformats.org/officeDocument/2006/relationships/image" Target="../media/image1327.wmf"/><Relationship Id="rId27" Type="http://schemas.openxmlformats.org/officeDocument/2006/relationships/image" Target="../media/image1329.wmf"/><Relationship Id="rId30" Type="http://schemas.openxmlformats.org/officeDocument/2006/relationships/oleObject" Target="../embeddings/oleObject1604.bin"/><Relationship Id="rId35" Type="http://schemas.openxmlformats.org/officeDocument/2006/relationships/image" Target="../media/image1333.wmf"/><Relationship Id="rId43" Type="http://schemas.openxmlformats.org/officeDocument/2006/relationships/image" Target="../media/image1337.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2259013" y="2320448"/>
            <a:ext cx="6696000" cy="807720"/>
          </a:xfrm>
        </p:spPr>
        <p:txBody>
          <a:bodyPr>
            <a:normAutofit fontScale="90000"/>
          </a:bodyPr>
          <a:lstStyle/>
          <a:p>
            <a:pPr eaLnBrk="1" hangingPunct="1"/>
            <a:r>
              <a:rPr lang="en-US" sz="3600" b="1" smtClean="0">
                <a:solidFill>
                  <a:srgbClr val="FF0000"/>
                </a:solidFill>
                <a:latin typeface="Arial Black" panose="020B0A04020102020204" pitchFamily="34" charset="0"/>
                <a:cs typeface="Arial" pitchFamily="34" charset="0"/>
              </a:rPr>
              <a:t>THEORETICAL MECHANICS</a:t>
            </a:r>
            <a:r>
              <a:rPr lang="ru-RU" sz="3600" b="1" smtClean="0">
                <a:solidFill>
                  <a:srgbClr val="FF0000"/>
                </a:solidFill>
                <a:latin typeface="Arial Black" panose="020B0A04020102020204" pitchFamily="34" charset="0"/>
                <a:cs typeface="Arial" pitchFamily="34" charset="0"/>
              </a:rPr>
              <a:t> </a:t>
            </a:r>
            <a:endParaRPr lang="ru-RU" sz="3600" b="1" dirty="0" smtClean="0">
              <a:solidFill>
                <a:srgbClr val="FF0000"/>
              </a:solidFill>
              <a:latin typeface="Arial Black" panose="020B0A04020102020204" pitchFamily="34" charset="0"/>
              <a:cs typeface="Arial" pitchFamily="34" charset="0"/>
            </a:endParaRPr>
          </a:p>
        </p:txBody>
      </p:sp>
      <p:sp>
        <p:nvSpPr>
          <p:cNvPr id="3075" name="Rectangle 3"/>
          <p:cNvSpPr>
            <a:spLocks noGrp="1" noChangeArrowheads="1"/>
          </p:cNvSpPr>
          <p:nvPr>
            <p:ph type="subTitle" idx="1"/>
          </p:nvPr>
        </p:nvSpPr>
        <p:spPr>
          <a:xfrm>
            <a:off x="4148138" y="3153735"/>
            <a:ext cx="2914814" cy="396000"/>
          </a:xfrm>
          <a:solidFill>
            <a:srgbClr val="00B050"/>
          </a:solidFill>
        </p:spPr>
        <p:txBody>
          <a:bodyPr>
            <a:normAutofit lnSpcReduction="10000"/>
          </a:bodyPr>
          <a:lstStyle/>
          <a:p>
            <a:pPr algn="ctr" eaLnBrk="1" hangingPunct="1"/>
            <a:r>
              <a:rPr lang="en-US" b="1" smtClean="0">
                <a:solidFill>
                  <a:srgbClr val="002060"/>
                </a:solidFill>
                <a:latin typeface="Arial" pitchFamily="34" charset="0"/>
                <a:cs typeface="Arial" pitchFamily="34" charset="0"/>
              </a:rPr>
              <a:t>Electronic Textbook</a:t>
            </a:r>
            <a:r>
              <a:rPr lang="en-US" b="1" smtClean="0">
                <a:solidFill>
                  <a:schemeClr val="bg2"/>
                </a:solidFill>
                <a:latin typeface="Arial" pitchFamily="34" charset="0"/>
                <a:cs typeface="Arial" pitchFamily="34" charset="0"/>
              </a:rPr>
              <a:t> </a:t>
            </a:r>
            <a:endParaRPr lang="ru-RU" b="1" dirty="0" smtClean="0">
              <a:solidFill>
                <a:schemeClr val="bg2"/>
              </a:solidFill>
              <a:latin typeface="Arial" pitchFamily="34" charset="0"/>
              <a:cs typeface="Arial" pitchFamily="34" charset="0"/>
            </a:endParaRPr>
          </a:p>
        </p:txBody>
      </p:sp>
      <p:sp>
        <p:nvSpPr>
          <p:cNvPr id="3076" name="Text Box 4"/>
          <p:cNvSpPr txBox="1">
            <a:spLocks noChangeArrowheads="1"/>
          </p:cNvSpPr>
          <p:nvPr/>
        </p:nvSpPr>
        <p:spPr bwMode="auto">
          <a:xfrm>
            <a:off x="4224020" y="1469027"/>
            <a:ext cx="1963738" cy="522287"/>
          </a:xfrm>
          <a:prstGeom prst="rect">
            <a:avLst/>
          </a:prstGeom>
          <a:solidFill>
            <a:schemeClr val="bg2">
              <a:lumMod val="75000"/>
            </a:schemeClr>
          </a:solidFill>
          <a:ln>
            <a:noFill/>
          </a:ln>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r>
              <a:rPr lang="en-US" b="1" dirty="0">
                <a:solidFill>
                  <a:srgbClr val="FF0000"/>
                </a:solidFill>
              </a:rPr>
              <a:t>DOLGOV</a:t>
            </a:r>
            <a:r>
              <a:rPr lang="en-US" sz="2800" b="1" dirty="0">
                <a:solidFill>
                  <a:srgbClr val="FF0000"/>
                </a:solidFill>
              </a:rPr>
              <a:t> </a:t>
            </a:r>
            <a:r>
              <a:rPr lang="en-US" b="1" dirty="0">
                <a:solidFill>
                  <a:srgbClr val="FF0000"/>
                </a:solidFill>
              </a:rPr>
              <a:t>A.M</a:t>
            </a:r>
            <a:r>
              <a:rPr lang="en-US" sz="2800" dirty="0">
                <a:solidFill>
                  <a:srgbClr val="FF0000"/>
                </a:solidFill>
              </a:rPr>
              <a:t>.</a:t>
            </a:r>
            <a:endParaRPr lang="ru-RU" sz="2800" dirty="0">
              <a:solidFill>
                <a:srgbClr val="FF0000"/>
              </a:solidFill>
            </a:endParaRPr>
          </a:p>
        </p:txBody>
      </p:sp>
      <p:sp>
        <p:nvSpPr>
          <p:cNvPr id="3077" name="Text Box 5"/>
          <p:cNvSpPr txBox="1">
            <a:spLocks noChangeArrowheads="1"/>
          </p:cNvSpPr>
          <p:nvPr/>
        </p:nvSpPr>
        <p:spPr bwMode="auto">
          <a:xfrm>
            <a:off x="3815163" y="5986474"/>
            <a:ext cx="2428870" cy="523220"/>
          </a:xfrm>
          <a:prstGeom prst="rect">
            <a:avLst/>
          </a:prstGeom>
          <a:solidFill>
            <a:schemeClr val="accent1">
              <a:lumMod val="60000"/>
              <a:lumOff val="40000"/>
            </a:schemeClr>
          </a:solid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r>
              <a:rPr lang="en-US" sz="1400" b="1" dirty="0">
                <a:solidFill>
                  <a:srgbClr val="000000"/>
                </a:solidFill>
              </a:rPr>
              <a:t>DNIPROPETROVS’K</a:t>
            </a:r>
            <a:r>
              <a:rPr lang="ru-RU" sz="1400" b="1" dirty="0" smtClean="0">
                <a:solidFill>
                  <a:srgbClr val="000000"/>
                </a:solidFill>
              </a:rPr>
              <a:t>- 20</a:t>
            </a:r>
            <a:r>
              <a:rPr lang="en-US" sz="1400" b="1" dirty="0" smtClean="0">
                <a:solidFill>
                  <a:srgbClr val="000000"/>
                </a:solidFill>
              </a:rPr>
              <a:t>15</a:t>
            </a:r>
          </a:p>
          <a:p>
            <a:pPr algn="ctr" eaLnBrk="1" hangingPunct="1"/>
            <a:r>
              <a:rPr lang="en-US" sz="1400" b="1" dirty="0" smtClean="0">
                <a:solidFill>
                  <a:srgbClr val="000000"/>
                </a:solidFill>
              </a:rPr>
              <a:t>NMU</a:t>
            </a:r>
            <a:endParaRPr lang="ru-RU" sz="1400" b="1" dirty="0">
              <a:solidFill>
                <a:srgbClr val="000000"/>
              </a:solidFill>
            </a:endParaRPr>
          </a:p>
        </p:txBody>
      </p:sp>
      <p:sp>
        <p:nvSpPr>
          <p:cNvPr id="3078" name="Text Box 11"/>
          <p:cNvSpPr txBox="1">
            <a:spLocks noChangeArrowheads="1"/>
          </p:cNvSpPr>
          <p:nvPr/>
        </p:nvSpPr>
        <p:spPr bwMode="auto">
          <a:xfrm>
            <a:off x="2259013" y="252412"/>
            <a:ext cx="6144758"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ctr"/>
            <a:r>
              <a:rPr lang="en-US" sz="1200" b="1" dirty="0">
                <a:solidFill>
                  <a:srgbClr val="000000"/>
                </a:solidFill>
              </a:rPr>
              <a:t>MINISTRY OF EDUCATION AND SCIENCE OF UKRAINE</a:t>
            </a:r>
            <a:endParaRPr lang="ru-RU" sz="1200" b="1" dirty="0">
              <a:solidFill>
                <a:srgbClr val="000000"/>
              </a:solidFill>
            </a:endParaRPr>
          </a:p>
          <a:p>
            <a:pPr algn="ctr"/>
            <a:r>
              <a:rPr lang="en-US" sz="1200" b="1" dirty="0">
                <a:solidFill>
                  <a:srgbClr val="000000"/>
                </a:solidFill>
              </a:rPr>
              <a:t>STATE HIGHER </a:t>
            </a:r>
            <a:r>
              <a:rPr lang="en-US" sz="1200" b="1" dirty="0" smtClean="0">
                <a:solidFill>
                  <a:srgbClr val="000000"/>
                </a:solidFill>
              </a:rPr>
              <a:t>EDUCATIONAL  </a:t>
            </a:r>
            <a:r>
              <a:rPr lang="en-US" sz="1200" b="1" dirty="0">
                <a:solidFill>
                  <a:srgbClr val="000000"/>
                </a:solidFill>
              </a:rPr>
              <a:t>INSTITUTION </a:t>
            </a:r>
          </a:p>
          <a:p>
            <a:pPr algn="ctr"/>
            <a:r>
              <a:rPr lang="uk-UA" sz="1200" b="1" dirty="0">
                <a:solidFill>
                  <a:srgbClr val="000000"/>
                </a:solidFill>
              </a:rPr>
              <a:t>«</a:t>
            </a:r>
            <a:r>
              <a:rPr lang="en-US" sz="1200" b="1" dirty="0">
                <a:solidFill>
                  <a:srgbClr val="000000"/>
                </a:solidFill>
              </a:rPr>
              <a:t>NATIONAL MINING UNIVERSITY</a:t>
            </a:r>
            <a:r>
              <a:rPr lang="uk-UA" sz="1200" b="1" dirty="0">
                <a:solidFill>
                  <a:srgbClr val="000000"/>
                </a:solidFill>
              </a:rPr>
              <a:t>»</a:t>
            </a:r>
            <a:endParaRPr lang="en-US" sz="1200" b="1" dirty="0">
              <a:solidFill>
                <a:srgbClr val="000000"/>
              </a:solidFill>
            </a:endParaRPr>
          </a:p>
          <a:p>
            <a:pPr algn="ctr"/>
            <a:r>
              <a:rPr lang="en-US" sz="1200" b="1" dirty="0">
                <a:solidFill>
                  <a:srgbClr val="000000"/>
                </a:solidFill>
              </a:rPr>
              <a:t>DEPARTMENT OF STRUCTURAL THEORETICAL </a:t>
            </a:r>
            <a:r>
              <a:rPr lang="en-US" sz="1200" b="1" dirty="0" smtClean="0">
                <a:solidFill>
                  <a:srgbClr val="000000"/>
                </a:solidFill>
              </a:rPr>
              <a:t> AND  APPLIED </a:t>
            </a:r>
            <a:r>
              <a:rPr lang="en-US" sz="1200" b="1" dirty="0">
                <a:solidFill>
                  <a:srgbClr val="000000"/>
                </a:solidFill>
              </a:rPr>
              <a:t>MECHANICS</a:t>
            </a:r>
            <a:endParaRPr lang="ru-RU" sz="1200" dirty="0">
              <a:solidFill>
                <a:srgbClr val="000000"/>
              </a:solidFill>
            </a:endParaRPr>
          </a:p>
        </p:txBody>
      </p:sp>
      <p:sp>
        <p:nvSpPr>
          <p:cNvPr id="3079"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dirty="0">
              <a:solidFill>
                <a:srgbClr val="000000"/>
              </a:solidFill>
              <a:latin typeface="Arial" charset="0"/>
            </a:endParaRPr>
          </a:p>
        </p:txBody>
      </p:sp>
      <p:pic>
        <p:nvPicPr>
          <p:cNvPr id="11" name="Picture 10"/>
          <p:cNvPicPr preferRelativeResize="0">
            <a:picLocks noChangeAspect="1" noChangeArrowheads="1"/>
          </p:cNvPicPr>
          <p:nvPr/>
        </p:nvPicPr>
        <p:blipFill>
          <a:blip r:embed="rId3"/>
          <a:srcRect/>
          <a:stretch>
            <a:fillRect/>
          </a:stretch>
        </p:blipFill>
        <p:spPr bwMode="auto">
          <a:xfrm>
            <a:off x="201613" y="246063"/>
            <a:ext cx="2274887" cy="2468562"/>
          </a:xfrm>
          <a:prstGeom prst="rect">
            <a:avLst/>
          </a:prstGeom>
          <a:noFill/>
          <a:ln w="9525">
            <a:noFill/>
            <a:miter lim="800000"/>
            <a:headEnd/>
            <a:tailEnd/>
          </a:ln>
          <a:effectLst/>
        </p:spPr>
      </p:pic>
      <p:pic>
        <p:nvPicPr>
          <p:cNvPr id="654338" name="Picture 2"/>
          <p:cNvPicPr>
            <a:picLocks noChangeAspect="1" noChangeArrowheads="1"/>
          </p:cNvPicPr>
          <p:nvPr/>
        </p:nvPicPr>
        <p:blipFill>
          <a:blip r:embed="rId4">
            <a:duotone>
              <a:schemeClr val="accent1">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222250" y="3286474"/>
            <a:ext cx="3592913" cy="270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46985538"/>
      </p:ext>
    </p:extLst>
  </p:cSld>
  <p:clrMapOvr>
    <a:masterClrMapping/>
  </p:clrMapOvr>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25"/>
          <p:cNvSpPr>
            <a:spLocks noChangeArrowheads="1"/>
          </p:cNvSpPr>
          <p:nvPr/>
        </p:nvSpPr>
        <p:spPr bwMode="auto">
          <a:xfrm>
            <a:off x="385763" y="1673225"/>
            <a:ext cx="7966075" cy="2070100"/>
          </a:xfrm>
          <a:prstGeom prst="rect">
            <a:avLst/>
          </a:prstGeom>
          <a:solidFill>
            <a:srgbClr val="CCFF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03426" name="Rectangle 2"/>
          <p:cNvSpPr>
            <a:spLocks noGrp="1" noChangeArrowheads="1"/>
          </p:cNvSpPr>
          <p:nvPr>
            <p:ph type="title"/>
          </p:nvPr>
        </p:nvSpPr>
        <p:spPr>
          <a:xfrm>
            <a:off x="926679" y="470613"/>
            <a:ext cx="1332000" cy="396000"/>
          </a:xfrm>
          <a:solidFill>
            <a:srgbClr val="FFFF00"/>
          </a:solidFill>
        </p:spPr>
        <p:txBody>
          <a:bodyPr/>
          <a:lstStyle/>
          <a:p>
            <a:pPr eaLnBrk="1" hangingPunct="1"/>
            <a:r>
              <a:rPr lang="en-US" sz="2000" b="1" dirty="0" smtClean="0">
                <a:solidFill>
                  <a:srgbClr val="FF0000"/>
                </a:solidFill>
              </a:rPr>
              <a:t>Section 1</a:t>
            </a:r>
            <a:endParaRPr lang="ru-RU" sz="2000" b="1" dirty="0" smtClean="0">
              <a:solidFill>
                <a:srgbClr val="FF0000"/>
              </a:solidFill>
            </a:endParaRPr>
          </a:p>
        </p:txBody>
      </p:sp>
      <p:sp>
        <p:nvSpPr>
          <p:cNvPr id="5124" name="Rectangle 3"/>
          <p:cNvSpPr>
            <a:spLocks noGrp="1" noChangeArrowheads="1"/>
          </p:cNvSpPr>
          <p:nvPr>
            <p:ph type="body" sz="half" idx="1"/>
          </p:nvPr>
        </p:nvSpPr>
        <p:spPr>
          <a:xfrm>
            <a:off x="179388" y="908050"/>
            <a:ext cx="8676000" cy="2916000"/>
          </a:xfrm>
          <a:pattFill prst="pct5">
            <a:fgClr>
              <a:srgbClr val="FF0000"/>
            </a:fgClr>
            <a:bgClr>
              <a:schemeClr val="bg1"/>
            </a:bgClr>
          </a:pattFill>
        </p:spPr>
        <p:txBody>
          <a:bodyPr/>
          <a:lstStyle/>
          <a:p>
            <a:pPr eaLnBrk="1" hangingPunct="1">
              <a:lnSpc>
                <a:spcPct val="80000"/>
              </a:lnSpc>
              <a:defRPr/>
            </a:pPr>
            <a:r>
              <a:rPr lang="en-US" sz="1200" b="1" dirty="0" smtClean="0">
                <a:solidFill>
                  <a:srgbClr val="FF0000"/>
                </a:solidFill>
              </a:rPr>
              <a:t>Introduction</a:t>
            </a:r>
            <a:endParaRPr lang="ru-RU" sz="1200" b="1" dirty="0" smtClean="0">
              <a:solidFill>
                <a:srgbClr val="FF0000"/>
              </a:solidFill>
            </a:endParaRPr>
          </a:p>
          <a:p>
            <a:pPr eaLnBrk="1" hangingPunct="1">
              <a:lnSpc>
                <a:spcPct val="80000"/>
              </a:lnSpc>
              <a:buFont typeface="Wingdings" pitchFamily="2" charset="2"/>
              <a:buNone/>
              <a:defRPr/>
            </a:pPr>
            <a:r>
              <a:rPr lang="en-US" sz="1000" dirty="0" smtClean="0"/>
              <a:t> </a:t>
            </a:r>
            <a:r>
              <a:rPr lang="en-US" sz="1000" b="1" dirty="0" smtClean="0">
                <a:solidFill>
                  <a:srgbClr val="FF0000"/>
                </a:solidFill>
              </a:rPr>
              <a:t>Mechanics</a:t>
            </a:r>
            <a:r>
              <a:rPr lang="en-US" sz="1000" dirty="0" smtClean="0"/>
              <a:t> is a complex of sciences which treat of </a:t>
            </a:r>
            <a:r>
              <a:rPr lang="en-US" sz="1000" b="1" dirty="0" smtClean="0">
                <a:solidFill>
                  <a:srgbClr val="FF0000"/>
                </a:solidFill>
              </a:rPr>
              <a:t>mechanical motion </a:t>
            </a:r>
            <a:r>
              <a:rPr lang="en-US" sz="1000" dirty="0" smtClean="0"/>
              <a:t>and </a:t>
            </a:r>
            <a:r>
              <a:rPr lang="en-US" sz="1000" b="1" dirty="0" smtClean="0">
                <a:solidFill>
                  <a:srgbClr val="FF0000"/>
                </a:solidFill>
              </a:rPr>
              <a:t>mechanical interaction </a:t>
            </a:r>
            <a:r>
              <a:rPr lang="en-US" sz="1000" dirty="0" smtClean="0"/>
              <a:t>of rigid and deformable bodies, liquids and gases.</a:t>
            </a: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en-US" sz="1000" dirty="0" smtClean="0"/>
          </a:p>
          <a:p>
            <a:pPr eaLnBrk="1" hangingPunct="1">
              <a:lnSpc>
                <a:spcPct val="80000"/>
              </a:lnSpc>
              <a:buFont typeface="Wingdings" pitchFamily="2" charset="2"/>
              <a:buNone/>
              <a:defRPr/>
            </a:pPr>
            <a:endParaRPr lang="en-US" sz="1000" dirty="0" smtClean="0"/>
          </a:p>
          <a:p>
            <a:pPr eaLnBrk="1" hangingPunct="1">
              <a:lnSpc>
                <a:spcPct val="80000"/>
              </a:lnSpc>
              <a:buFont typeface="Wingdings" pitchFamily="2" charset="2"/>
              <a:buNone/>
              <a:defRPr/>
            </a:pPr>
            <a:endParaRPr lang="en-US" sz="1000" dirty="0" smtClean="0"/>
          </a:p>
          <a:p>
            <a:pPr eaLnBrk="1" hangingPunct="1">
              <a:lnSpc>
                <a:spcPct val="80000"/>
              </a:lnSpc>
              <a:buFont typeface="Wingdings" pitchFamily="2" charset="2"/>
              <a:buNone/>
              <a:defRPr/>
            </a:pPr>
            <a:endParaRPr lang="en-US" sz="1000" dirty="0" smtClean="0"/>
          </a:p>
          <a:p>
            <a:pPr eaLnBrk="1" hangingPunct="1">
              <a:lnSpc>
                <a:spcPct val="80000"/>
              </a:lnSpc>
              <a:buFont typeface="Wingdings" pitchFamily="2" charset="2"/>
              <a:buNone/>
              <a:defRPr/>
            </a:pPr>
            <a:endParaRPr lang="ru-RU" sz="1000" dirty="0" smtClean="0"/>
          </a:p>
          <a:p>
            <a:pPr eaLnBrk="1" hangingPunct="1">
              <a:lnSpc>
                <a:spcPct val="80000"/>
              </a:lnSpc>
              <a:buFont typeface="Wingdings" pitchFamily="2" charset="2"/>
              <a:buNone/>
              <a:defRPr/>
            </a:pPr>
            <a:endParaRPr lang="en-US" sz="1000" dirty="0" smtClean="0"/>
          </a:p>
          <a:p>
            <a:pPr eaLnBrk="1" hangingPunct="1">
              <a:lnSpc>
                <a:spcPct val="80000"/>
              </a:lnSpc>
              <a:buFont typeface="Wingdings" pitchFamily="2" charset="2"/>
              <a:buNone/>
              <a:defRPr/>
            </a:pPr>
            <a:endParaRPr lang="en-US" sz="1000" dirty="0"/>
          </a:p>
          <a:p>
            <a:pPr marL="0" indent="0" algn="just" eaLnBrk="1" hangingPunct="1">
              <a:lnSpc>
                <a:spcPct val="80000"/>
              </a:lnSpc>
              <a:buFont typeface="Wingdings" pitchFamily="2" charset="2"/>
              <a:buNone/>
              <a:defRPr/>
            </a:pPr>
            <a:r>
              <a:rPr lang="en-US" sz="1000" dirty="0" smtClean="0"/>
              <a:t>By</a:t>
            </a:r>
            <a:r>
              <a:rPr lang="en-US" sz="1000" dirty="0" smtClean="0">
                <a:solidFill>
                  <a:srgbClr val="FF0000"/>
                </a:solidFill>
              </a:rPr>
              <a:t> </a:t>
            </a:r>
            <a:r>
              <a:rPr lang="en-US" sz="1000" b="1" dirty="0">
                <a:solidFill>
                  <a:srgbClr val="FF0000"/>
                </a:solidFill>
              </a:rPr>
              <a:t>motion</a:t>
            </a:r>
            <a:r>
              <a:rPr lang="en-US" sz="1000" dirty="0">
                <a:solidFill>
                  <a:srgbClr val="FF0000"/>
                </a:solidFill>
              </a:rPr>
              <a:t> </a:t>
            </a:r>
            <a:r>
              <a:rPr lang="en-US" sz="1000" dirty="0"/>
              <a:t>in mechanics we mean </a:t>
            </a:r>
            <a:r>
              <a:rPr lang="en-US" sz="1000" dirty="0" smtClean="0"/>
              <a:t> </a:t>
            </a:r>
            <a:r>
              <a:rPr lang="en-US" sz="1000" b="1" dirty="0" smtClean="0">
                <a:solidFill>
                  <a:srgbClr val="FF0000"/>
                </a:solidFill>
              </a:rPr>
              <a:t>mechanical </a:t>
            </a:r>
            <a:r>
              <a:rPr lang="en-US" sz="1000" b="1" dirty="0">
                <a:solidFill>
                  <a:srgbClr val="FF0000"/>
                </a:solidFill>
              </a:rPr>
              <a:t>motion</a:t>
            </a:r>
            <a:r>
              <a:rPr lang="en-US" sz="1000" dirty="0"/>
              <a:t>, i.e., any </a:t>
            </a:r>
            <a:r>
              <a:rPr lang="en-US" sz="1000" b="1" dirty="0">
                <a:solidFill>
                  <a:schemeClr val="accent1">
                    <a:lumMod val="75000"/>
                  </a:schemeClr>
                </a:solidFill>
              </a:rPr>
              <a:t>change</a:t>
            </a:r>
            <a:r>
              <a:rPr lang="en-US" sz="1000" dirty="0"/>
              <a:t> in the </a:t>
            </a:r>
            <a:r>
              <a:rPr lang="en-US" sz="1000" b="1" dirty="0">
                <a:solidFill>
                  <a:schemeClr val="accent1">
                    <a:lumMod val="75000"/>
                  </a:schemeClr>
                </a:solidFill>
              </a:rPr>
              <a:t>relative positions </a:t>
            </a:r>
            <a:r>
              <a:rPr lang="en-US" sz="1000" dirty="0"/>
              <a:t>of material bodies in space </a:t>
            </a:r>
            <a:r>
              <a:rPr lang="en-US" sz="1000" dirty="0" smtClean="0"/>
              <a:t> which </a:t>
            </a:r>
            <a:r>
              <a:rPr lang="en-US" sz="1000" dirty="0"/>
              <a:t>occurs in the </a:t>
            </a:r>
            <a:endParaRPr lang="en-US" sz="1000" dirty="0" smtClean="0"/>
          </a:p>
          <a:p>
            <a:pPr marL="0" indent="0" algn="just" eaLnBrk="1" hangingPunct="1">
              <a:lnSpc>
                <a:spcPct val="80000"/>
              </a:lnSpc>
              <a:buFont typeface="Wingdings" pitchFamily="2" charset="2"/>
              <a:buNone/>
              <a:defRPr/>
            </a:pPr>
            <a:r>
              <a:rPr lang="en-US" sz="1000" dirty="0" smtClean="0"/>
              <a:t>course </a:t>
            </a:r>
            <a:r>
              <a:rPr lang="en-US" sz="1000" dirty="0"/>
              <a:t>of </a:t>
            </a:r>
            <a:r>
              <a:rPr lang="en-US" sz="1000" dirty="0" smtClean="0"/>
              <a:t>time.</a:t>
            </a:r>
            <a:endParaRPr lang="ru-RU" sz="1000" dirty="0" smtClean="0"/>
          </a:p>
          <a:p>
            <a:pPr algn="just" eaLnBrk="1" hangingPunct="1">
              <a:lnSpc>
                <a:spcPct val="80000"/>
              </a:lnSpc>
              <a:buFont typeface="Wingdings" pitchFamily="2" charset="2"/>
              <a:buNone/>
              <a:defRPr/>
            </a:pPr>
            <a:r>
              <a:rPr lang="en-US" sz="1000" b="1" dirty="0" smtClean="0">
                <a:solidFill>
                  <a:srgbClr val="FF0000"/>
                </a:solidFill>
              </a:rPr>
              <a:t>Mechanical interaction </a:t>
            </a:r>
            <a:r>
              <a:rPr lang="en-US" sz="1000" dirty="0" smtClean="0"/>
              <a:t>between bodies is a such reciprocal action which changes or tends to change  the state of motion or the shape of the bodies </a:t>
            </a:r>
          </a:p>
          <a:p>
            <a:pPr algn="just" eaLnBrk="1" hangingPunct="1">
              <a:lnSpc>
                <a:spcPct val="80000"/>
              </a:lnSpc>
              <a:buFont typeface="Wingdings" pitchFamily="2" charset="2"/>
              <a:buNone/>
              <a:defRPr/>
            </a:pPr>
            <a:r>
              <a:rPr lang="en-US" sz="1000" dirty="0" smtClean="0"/>
              <a:t>involved. </a:t>
            </a:r>
            <a:r>
              <a:rPr lang="en-US" sz="1000" dirty="0" smtClean="0">
                <a:solidFill>
                  <a:srgbClr val="000000"/>
                </a:solidFill>
              </a:rPr>
              <a:t>The </a:t>
            </a:r>
            <a:r>
              <a:rPr lang="en-US" sz="1000" dirty="0">
                <a:solidFill>
                  <a:srgbClr val="000000"/>
                </a:solidFill>
              </a:rPr>
              <a:t>science, which treats of the </a:t>
            </a:r>
            <a:r>
              <a:rPr lang="en-US" sz="1000" b="1" dirty="0">
                <a:solidFill>
                  <a:schemeClr val="accent1">
                    <a:lumMod val="50000"/>
                  </a:schemeClr>
                </a:solidFill>
              </a:rPr>
              <a:t>general laws of motion and equilibrium of material </a:t>
            </a:r>
            <a:r>
              <a:rPr lang="en-US" sz="1000" b="1" dirty="0" smtClean="0">
                <a:solidFill>
                  <a:schemeClr val="accent1">
                    <a:lumMod val="50000"/>
                  </a:schemeClr>
                </a:solidFill>
              </a:rPr>
              <a:t>bodies </a:t>
            </a:r>
            <a:r>
              <a:rPr lang="en-US" sz="1000" dirty="0" smtClean="0"/>
              <a:t>and of their  resulting  mutual </a:t>
            </a:r>
            <a:r>
              <a:rPr lang="en-US" sz="1000" b="1" dirty="0" smtClean="0">
                <a:solidFill>
                  <a:schemeClr val="accent1">
                    <a:lumMod val="50000"/>
                  </a:schemeClr>
                </a:solidFill>
              </a:rPr>
              <a:t>interactions</a:t>
            </a:r>
            <a:r>
              <a:rPr lang="en-US" sz="1000" b="1" dirty="0" smtClean="0">
                <a:solidFill>
                  <a:srgbClr val="000000"/>
                </a:solidFill>
              </a:rPr>
              <a:t>,</a:t>
            </a:r>
            <a:r>
              <a:rPr lang="en-US" sz="1000" dirty="0" smtClean="0">
                <a:solidFill>
                  <a:srgbClr val="000000"/>
                </a:solidFill>
              </a:rPr>
              <a:t> </a:t>
            </a:r>
          </a:p>
          <a:p>
            <a:pPr algn="just" eaLnBrk="1" hangingPunct="1">
              <a:lnSpc>
                <a:spcPct val="80000"/>
              </a:lnSpc>
              <a:buFont typeface="Wingdings" pitchFamily="2" charset="2"/>
              <a:buNone/>
              <a:defRPr/>
            </a:pPr>
            <a:r>
              <a:rPr lang="en-US" sz="1000" dirty="0" smtClean="0">
                <a:solidFill>
                  <a:srgbClr val="000000"/>
                </a:solidFill>
              </a:rPr>
              <a:t>is </a:t>
            </a:r>
            <a:r>
              <a:rPr lang="en-US" sz="1000" dirty="0">
                <a:solidFill>
                  <a:srgbClr val="000000"/>
                </a:solidFill>
              </a:rPr>
              <a:t>called </a:t>
            </a:r>
            <a:r>
              <a:rPr lang="en-US" sz="1000" b="1" dirty="0">
                <a:solidFill>
                  <a:srgbClr val="FF0000"/>
                </a:solidFill>
              </a:rPr>
              <a:t>theoretical, </a:t>
            </a:r>
            <a:r>
              <a:rPr lang="en-US" sz="1000" b="1" dirty="0" smtClean="0">
                <a:solidFill>
                  <a:srgbClr val="FF0000"/>
                </a:solidFill>
              </a:rPr>
              <a:t>or general</a:t>
            </a:r>
            <a:r>
              <a:rPr lang="en-US" sz="1000" b="1" dirty="0">
                <a:solidFill>
                  <a:srgbClr val="FF0000"/>
                </a:solidFill>
              </a:rPr>
              <a:t>, </a:t>
            </a:r>
            <a:r>
              <a:rPr lang="en-US" sz="1000" b="1" dirty="0" smtClean="0">
                <a:solidFill>
                  <a:srgbClr val="FF0000"/>
                </a:solidFill>
              </a:rPr>
              <a:t> mechanics.</a:t>
            </a:r>
          </a:p>
          <a:p>
            <a:pPr marL="0" indent="0" algn="just" eaLnBrk="1" hangingPunct="1">
              <a:lnSpc>
                <a:spcPct val="80000"/>
              </a:lnSpc>
              <a:buFont typeface="Wingdings" pitchFamily="2" charset="2"/>
              <a:buNone/>
              <a:defRPr/>
            </a:pPr>
            <a:r>
              <a:rPr lang="en-US" sz="1000" dirty="0"/>
              <a:t>According to the nature of the objects under study, theoretical mechanics is subdivided into: mechanics of a</a:t>
            </a:r>
            <a:r>
              <a:rPr lang="en-US" sz="1000" b="1" dirty="0"/>
              <a:t> </a:t>
            </a:r>
            <a:r>
              <a:rPr lang="en-US" sz="1000" b="1" dirty="0">
                <a:solidFill>
                  <a:srgbClr val="FF0000"/>
                </a:solidFill>
              </a:rPr>
              <a:t>particle</a:t>
            </a:r>
            <a:r>
              <a:rPr lang="en-US" sz="1000" dirty="0"/>
              <a:t>, i. e., of a body whose </a:t>
            </a:r>
            <a:r>
              <a:rPr lang="en-US" sz="1000" dirty="0" smtClean="0"/>
              <a:t>dimensions</a:t>
            </a:r>
          </a:p>
          <a:p>
            <a:pPr marL="0" indent="0" algn="just" eaLnBrk="1" hangingPunct="1">
              <a:lnSpc>
                <a:spcPct val="80000"/>
              </a:lnSpc>
              <a:buFont typeface="Wingdings" pitchFamily="2" charset="2"/>
              <a:buNone/>
              <a:defRPr/>
            </a:pPr>
            <a:r>
              <a:rPr lang="en-US" sz="1000" dirty="0" smtClean="0"/>
              <a:t>can </a:t>
            </a:r>
            <a:r>
              <a:rPr lang="en-US" sz="1000" dirty="0"/>
              <a:t>be neglected </a:t>
            </a:r>
            <a:r>
              <a:rPr lang="en-US" sz="1000" dirty="0" smtClean="0"/>
              <a:t> in </a:t>
            </a:r>
            <a:r>
              <a:rPr lang="en-US" sz="1000" dirty="0"/>
              <a:t>studying its motion or equilibrium, and </a:t>
            </a:r>
            <a:r>
              <a:rPr lang="en-US" sz="1000" b="1" dirty="0">
                <a:solidFill>
                  <a:srgbClr val="FF0000"/>
                </a:solidFill>
              </a:rPr>
              <a:t>systems of particles</a:t>
            </a:r>
            <a:r>
              <a:rPr lang="en-US" sz="1000" dirty="0"/>
              <a:t>; mechanics of a </a:t>
            </a:r>
            <a:r>
              <a:rPr lang="en-US" sz="1000" b="1" dirty="0">
                <a:solidFill>
                  <a:srgbClr val="FF0000"/>
                </a:solidFill>
              </a:rPr>
              <a:t>rigid body</a:t>
            </a:r>
            <a:r>
              <a:rPr lang="en-US" sz="1000" dirty="0"/>
              <a:t>, i. e., a body whose deformation </a:t>
            </a:r>
            <a:endParaRPr lang="en-US" sz="1000" dirty="0" smtClean="0"/>
          </a:p>
          <a:p>
            <a:pPr marL="0" indent="0" algn="just" eaLnBrk="1" hangingPunct="1">
              <a:lnSpc>
                <a:spcPct val="80000"/>
              </a:lnSpc>
              <a:buFont typeface="Wingdings" pitchFamily="2" charset="2"/>
              <a:buNone/>
              <a:defRPr/>
            </a:pPr>
            <a:r>
              <a:rPr lang="en-US" sz="1000" dirty="0" smtClean="0"/>
              <a:t>can </a:t>
            </a:r>
            <a:r>
              <a:rPr lang="en-US" sz="1000" dirty="0"/>
              <a:t>be neglected; mechanics of bodies of </a:t>
            </a:r>
            <a:r>
              <a:rPr lang="en-US" sz="1000" dirty="0" smtClean="0"/>
              <a:t>a variable </a:t>
            </a:r>
            <a:r>
              <a:rPr lang="en-US" sz="1000" dirty="0"/>
              <a:t>mass; mechanics of deformable bodies</a:t>
            </a:r>
            <a:r>
              <a:rPr lang="uk-UA" sz="1000" dirty="0"/>
              <a:t>; </a:t>
            </a:r>
            <a:r>
              <a:rPr lang="en-US" sz="1000" dirty="0"/>
              <a:t>mechanics of liquids; mechanics of gases.</a:t>
            </a:r>
            <a:endParaRPr lang="ru-RU" sz="1000" dirty="0"/>
          </a:p>
          <a:p>
            <a:pPr eaLnBrk="1" hangingPunct="1">
              <a:lnSpc>
                <a:spcPct val="80000"/>
              </a:lnSpc>
              <a:buFont typeface="Wingdings" pitchFamily="2" charset="2"/>
              <a:buNone/>
              <a:defRPr/>
            </a:pPr>
            <a:r>
              <a:rPr lang="en-US" sz="1000" dirty="0" smtClean="0">
                <a:solidFill>
                  <a:srgbClr val="FF0000"/>
                </a:solidFill>
              </a:rPr>
              <a:t> </a:t>
            </a:r>
            <a:r>
              <a:rPr lang="ru-RU" sz="1000" dirty="0" smtClean="0"/>
              <a:t> </a:t>
            </a:r>
          </a:p>
          <a:p>
            <a:pPr eaLnBrk="1" hangingPunct="1">
              <a:lnSpc>
                <a:spcPct val="80000"/>
              </a:lnSpc>
              <a:buFont typeface="Wingdings" pitchFamily="2" charset="2"/>
              <a:buNone/>
              <a:defRPr/>
            </a:pPr>
            <a:endParaRPr lang="ru-RU" sz="1200" dirty="0" smtClean="0"/>
          </a:p>
          <a:p>
            <a:pPr eaLnBrk="1" hangingPunct="1">
              <a:lnSpc>
                <a:spcPct val="80000"/>
              </a:lnSpc>
              <a:buFont typeface="Wingdings" pitchFamily="2" charset="2"/>
              <a:buNone/>
              <a:defRPr/>
            </a:pPr>
            <a:endParaRPr lang="ru-RU" sz="2000" dirty="0" smtClean="0"/>
          </a:p>
          <a:p>
            <a:pPr eaLnBrk="1" hangingPunct="1">
              <a:lnSpc>
                <a:spcPct val="80000"/>
              </a:lnSpc>
              <a:buFont typeface="Wingdings" pitchFamily="2" charset="2"/>
              <a:buNone/>
              <a:defRPr/>
            </a:pPr>
            <a:endParaRPr lang="ru-RU" sz="2000" dirty="0" smtClean="0"/>
          </a:p>
          <a:p>
            <a:pPr eaLnBrk="1" hangingPunct="1">
              <a:lnSpc>
                <a:spcPct val="80000"/>
              </a:lnSpc>
              <a:buFont typeface="Wingdings" pitchFamily="2" charset="2"/>
              <a:buNone/>
              <a:defRPr/>
            </a:pPr>
            <a:endParaRPr lang="ru-RU" sz="2000" dirty="0" smtClean="0"/>
          </a:p>
        </p:txBody>
      </p:sp>
      <p:sp>
        <p:nvSpPr>
          <p:cNvPr id="103428" name="Rectangle 6"/>
          <p:cNvSpPr>
            <a:spLocks noChangeArrowheads="1"/>
          </p:cNvSpPr>
          <p:nvPr/>
        </p:nvSpPr>
        <p:spPr bwMode="auto">
          <a:xfrm>
            <a:off x="3222625" y="1493838"/>
            <a:ext cx="2160588" cy="269875"/>
          </a:xfrm>
          <a:prstGeom prst="rect">
            <a:avLst/>
          </a:prstGeom>
          <a:solidFill>
            <a:srgbClr val="FFFF00"/>
          </a:solidFill>
          <a:ln w="9525">
            <a:solidFill>
              <a:schemeClr val="tx1"/>
            </a:solidFill>
            <a:miter lim="800000"/>
            <a:headEnd/>
            <a:tailEnd/>
          </a:ln>
        </p:spPr>
        <p:txBody>
          <a:bodyPr wrap="none" anchor="ctr"/>
          <a:lstStyle/>
          <a:p>
            <a:pPr algn="ctr"/>
            <a:r>
              <a:rPr lang="en-US" sz="1600" b="1">
                <a:solidFill>
                  <a:srgbClr val="FF0000"/>
                </a:solidFill>
                <a:latin typeface="Arial" charset="0"/>
                <a:cs typeface="Arial" charset="0"/>
              </a:rPr>
              <a:t>Mechanics</a:t>
            </a:r>
            <a:endParaRPr lang="ru-RU" sz="1600" b="1">
              <a:solidFill>
                <a:srgbClr val="FF0000"/>
              </a:solidFill>
              <a:latin typeface="Arial" charset="0"/>
              <a:cs typeface="Arial" charset="0"/>
            </a:endParaRPr>
          </a:p>
        </p:txBody>
      </p:sp>
      <p:sp>
        <p:nvSpPr>
          <p:cNvPr id="103429" name="Rectangle 8"/>
          <p:cNvSpPr>
            <a:spLocks noChangeArrowheads="1"/>
          </p:cNvSpPr>
          <p:nvPr/>
        </p:nvSpPr>
        <p:spPr bwMode="auto">
          <a:xfrm>
            <a:off x="468313" y="1844675"/>
            <a:ext cx="2016125" cy="279400"/>
          </a:xfrm>
          <a:prstGeom prst="rect">
            <a:avLst/>
          </a:prstGeom>
          <a:solidFill>
            <a:schemeClr val="accent1"/>
          </a:solidFill>
          <a:ln w="9525">
            <a:solidFill>
              <a:schemeClr val="tx1"/>
            </a:solidFill>
            <a:miter lim="800000"/>
            <a:headEnd/>
            <a:tailEnd/>
          </a:ln>
        </p:spPr>
        <p:txBody>
          <a:bodyPr wrap="none" anchor="ctr"/>
          <a:lstStyle/>
          <a:p>
            <a:pPr algn="ctr"/>
            <a:r>
              <a:rPr lang="en-US" sz="1600" dirty="0">
                <a:solidFill>
                  <a:srgbClr val="000000"/>
                </a:solidFill>
                <a:latin typeface="Arial" charset="0"/>
                <a:cs typeface="Arial" charset="0"/>
              </a:rPr>
              <a:t>Applied Mechanics</a:t>
            </a:r>
            <a:r>
              <a:rPr lang="ru-RU" sz="1600" dirty="0">
                <a:solidFill>
                  <a:srgbClr val="000000"/>
                </a:solidFill>
                <a:latin typeface="Arial" charset="0"/>
                <a:cs typeface="Arial" charset="0"/>
              </a:rPr>
              <a:t> </a:t>
            </a:r>
          </a:p>
        </p:txBody>
      </p:sp>
      <p:sp>
        <p:nvSpPr>
          <p:cNvPr id="103430" name="Rectangle 10"/>
          <p:cNvSpPr>
            <a:spLocks noChangeArrowheads="1"/>
          </p:cNvSpPr>
          <p:nvPr/>
        </p:nvSpPr>
        <p:spPr bwMode="auto">
          <a:xfrm>
            <a:off x="2555875" y="1844675"/>
            <a:ext cx="1616075" cy="279400"/>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Hydromechanics</a:t>
            </a:r>
            <a:r>
              <a:rPr lang="ru-RU" sz="1800">
                <a:solidFill>
                  <a:srgbClr val="000000"/>
                </a:solidFill>
                <a:latin typeface="Arial" charset="0"/>
                <a:cs typeface="Arial" charset="0"/>
              </a:rPr>
              <a:t> </a:t>
            </a:r>
          </a:p>
        </p:txBody>
      </p:sp>
      <p:sp>
        <p:nvSpPr>
          <p:cNvPr id="103431" name="Rectangle 11"/>
          <p:cNvSpPr>
            <a:spLocks noChangeArrowheads="1"/>
          </p:cNvSpPr>
          <p:nvPr/>
        </p:nvSpPr>
        <p:spPr bwMode="auto">
          <a:xfrm>
            <a:off x="4284663" y="1844675"/>
            <a:ext cx="1511300" cy="279400"/>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Aeromechanics</a:t>
            </a:r>
            <a:r>
              <a:rPr lang="ru-RU" sz="1800">
                <a:solidFill>
                  <a:srgbClr val="000000"/>
                </a:solidFill>
                <a:latin typeface="Arial" charset="0"/>
                <a:cs typeface="Arial" charset="0"/>
              </a:rPr>
              <a:t> </a:t>
            </a:r>
          </a:p>
        </p:txBody>
      </p:sp>
      <p:sp>
        <p:nvSpPr>
          <p:cNvPr id="103432" name="Rectangle 12"/>
          <p:cNvSpPr>
            <a:spLocks noChangeArrowheads="1"/>
          </p:cNvSpPr>
          <p:nvPr/>
        </p:nvSpPr>
        <p:spPr bwMode="auto">
          <a:xfrm>
            <a:off x="5940425" y="1844675"/>
            <a:ext cx="1943100" cy="279400"/>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Celestial</a:t>
            </a:r>
            <a:r>
              <a:rPr lang="ru-RU" sz="1600">
                <a:solidFill>
                  <a:srgbClr val="000000"/>
                </a:solidFill>
                <a:latin typeface="Arial" charset="0"/>
                <a:cs typeface="Arial" charset="0"/>
              </a:rPr>
              <a:t> </a:t>
            </a:r>
            <a:r>
              <a:rPr lang="en-US" sz="1600">
                <a:solidFill>
                  <a:srgbClr val="000000"/>
                </a:solidFill>
                <a:latin typeface="Arial" charset="0"/>
                <a:cs typeface="Arial" charset="0"/>
              </a:rPr>
              <a:t>Mechanics</a:t>
            </a:r>
            <a:r>
              <a:rPr lang="ru-RU" sz="1600">
                <a:solidFill>
                  <a:srgbClr val="000000"/>
                </a:solidFill>
                <a:latin typeface="Arial" charset="0"/>
                <a:cs typeface="Arial" charset="0"/>
              </a:rPr>
              <a:t> </a:t>
            </a:r>
          </a:p>
        </p:txBody>
      </p:sp>
      <p:sp>
        <p:nvSpPr>
          <p:cNvPr id="103433" name="Rectangle 13"/>
          <p:cNvSpPr>
            <a:spLocks noChangeArrowheads="1"/>
          </p:cNvSpPr>
          <p:nvPr/>
        </p:nvSpPr>
        <p:spPr bwMode="auto">
          <a:xfrm>
            <a:off x="509588" y="2205038"/>
            <a:ext cx="2085975" cy="279400"/>
          </a:xfrm>
          <a:prstGeom prst="rect">
            <a:avLst/>
          </a:prstGeom>
          <a:solidFill>
            <a:schemeClr val="accent1"/>
          </a:solidFill>
          <a:ln w="9525">
            <a:solidFill>
              <a:schemeClr val="tx1"/>
            </a:solidFill>
            <a:miter lim="800000"/>
            <a:headEnd/>
            <a:tailEnd/>
          </a:ln>
        </p:spPr>
        <p:txBody>
          <a:bodyPr wrap="none" anchor="ctr"/>
          <a:lstStyle/>
          <a:p>
            <a:pPr algn="ctr"/>
            <a:r>
              <a:rPr lang="en-US" sz="1400" dirty="0">
                <a:solidFill>
                  <a:srgbClr val="000000"/>
                </a:solidFill>
                <a:latin typeface="Arial" charset="0"/>
                <a:cs typeface="Arial" charset="0"/>
              </a:rPr>
              <a:t>Dynamics of Structures</a:t>
            </a:r>
            <a:r>
              <a:rPr lang="ru-RU" sz="1400" dirty="0">
                <a:solidFill>
                  <a:srgbClr val="000000"/>
                </a:solidFill>
                <a:latin typeface="Arial" charset="0"/>
                <a:cs typeface="Arial" charset="0"/>
              </a:rPr>
              <a:t> </a:t>
            </a:r>
          </a:p>
        </p:txBody>
      </p:sp>
      <p:sp>
        <p:nvSpPr>
          <p:cNvPr id="103434" name="Rectangle 14"/>
          <p:cNvSpPr>
            <a:spLocks noChangeArrowheads="1"/>
          </p:cNvSpPr>
          <p:nvPr/>
        </p:nvSpPr>
        <p:spPr bwMode="auto">
          <a:xfrm>
            <a:off x="2700338" y="2205038"/>
            <a:ext cx="1800225" cy="279400"/>
          </a:xfrm>
          <a:prstGeom prst="rect">
            <a:avLst/>
          </a:prstGeom>
          <a:solidFill>
            <a:schemeClr val="accent1"/>
          </a:solidFill>
          <a:ln w="9525">
            <a:solidFill>
              <a:schemeClr val="tx1"/>
            </a:solidFill>
            <a:miter lim="800000"/>
            <a:headEnd/>
            <a:tailEnd/>
          </a:ln>
        </p:spPr>
        <p:txBody>
          <a:bodyPr wrap="none" anchor="ctr"/>
          <a:lstStyle/>
          <a:p>
            <a:pPr algn="ctr"/>
            <a:r>
              <a:rPr lang="en-US" sz="1400">
                <a:solidFill>
                  <a:srgbClr val="000000"/>
                </a:solidFill>
                <a:latin typeface="Arial" charset="0"/>
                <a:cs typeface="Arial" charset="0"/>
              </a:rPr>
              <a:t>Mechanics of a Ship</a:t>
            </a:r>
            <a:r>
              <a:rPr lang="ru-RU" sz="1400">
                <a:solidFill>
                  <a:srgbClr val="000000"/>
                </a:solidFill>
                <a:latin typeface="Arial" charset="0"/>
                <a:cs typeface="Arial" charset="0"/>
              </a:rPr>
              <a:t> </a:t>
            </a:r>
          </a:p>
        </p:txBody>
      </p:sp>
      <p:sp>
        <p:nvSpPr>
          <p:cNvPr id="103435" name="Rectangle 15"/>
          <p:cNvSpPr>
            <a:spLocks noChangeArrowheads="1"/>
          </p:cNvSpPr>
          <p:nvPr/>
        </p:nvSpPr>
        <p:spPr bwMode="auto">
          <a:xfrm>
            <a:off x="1748473" y="2574448"/>
            <a:ext cx="2168525" cy="277813"/>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Building Mechanics</a:t>
            </a:r>
            <a:r>
              <a:rPr lang="ru-RU" sz="1600">
                <a:solidFill>
                  <a:srgbClr val="000000"/>
                </a:solidFill>
                <a:latin typeface="Arial" charset="0"/>
                <a:cs typeface="Arial" charset="0"/>
              </a:rPr>
              <a:t> </a:t>
            </a:r>
          </a:p>
        </p:txBody>
      </p:sp>
      <p:sp>
        <p:nvSpPr>
          <p:cNvPr id="103436" name="Rectangle 16"/>
          <p:cNvSpPr>
            <a:spLocks noChangeArrowheads="1"/>
          </p:cNvSpPr>
          <p:nvPr/>
        </p:nvSpPr>
        <p:spPr bwMode="auto">
          <a:xfrm>
            <a:off x="4643438" y="2205038"/>
            <a:ext cx="1584325" cy="279400"/>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Hydrodynamics</a:t>
            </a:r>
            <a:r>
              <a:rPr lang="ru-RU" sz="1600">
                <a:solidFill>
                  <a:srgbClr val="000000"/>
                </a:solidFill>
                <a:latin typeface="Arial" charset="0"/>
                <a:cs typeface="Arial" charset="0"/>
              </a:rPr>
              <a:t> </a:t>
            </a:r>
          </a:p>
        </p:txBody>
      </p:sp>
      <p:sp>
        <p:nvSpPr>
          <p:cNvPr id="103437" name="Rectangle 17"/>
          <p:cNvSpPr>
            <a:spLocks noChangeArrowheads="1"/>
          </p:cNvSpPr>
          <p:nvPr/>
        </p:nvSpPr>
        <p:spPr bwMode="auto">
          <a:xfrm>
            <a:off x="6443663" y="2205038"/>
            <a:ext cx="1800225" cy="279400"/>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Soil Mechanics</a:t>
            </a:r>
            <a:endParaRPr lang="ru-RU" sz="1600">
              <a:solidFill>
                <a:srgbClr val="000000"/>
              </a:solidFill>
              <a:latin typeface="Arial" charset="0"/>
              <a:cs typeface="Arial" charset="0"/>
            </a:endParaRPr>
          </a:p>
        </p:txBody>
      </p:sp>
      <p:sp>
        <p:nvSpPr>
          <p:cNvPr id="103438" name="Rectangle 18"/>
          <p:cNvSpPr>
            <a:spLocks noChangeArrowheads="1"/>
          </p:cNvSpPr>
          <p:nvPr/>
        </p:nvSpPr>
        <p:spPr bwMode="auto">
          <a:xfrm>
            <a:off x="971550" y="2933700"/>
            <a:ext cx="2519363" cy="269875"/>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Strength of Materials</a:t>
            </a:r>
            <a:r>
              <a:rPr lang="ru-RU" sz="1600">
                <a:solidFill>
                  <a:srgbClr val="000000"/>
                </a:solidFill>
                <a:latin typeface="Arial" charset="0"/>
                <a:cs typeface="Arial" charset="0"/>
              </a:rPr>
              <a:t> </a:t>
            </a:r>
          </a:p>
        </p:txBody>
      </p:sp>
      <p:sp>
        <p:nvSpPr>
          <p:cNvPr id="103439" name="Rectangle 19"/>
          <p:cNvSpPr>
            <a:spLocks noChangeArrowheads="1"/>
          </p:cNvSpPr>
          <p:nvPr/>
        </p:nvSpPr>
        <p:spPr bwMode="auto">
          <a:xfrm>
            <a:off x="3581400" y="2933700"/>
            <a:ext cx="1574800" cy="269875"/>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Machinery</a:t>
            </a:r>
            <a:r>
              <a:rPr lang="ru-RU" sz="1800">
                <a:solidFill>
                  <a:srgbClr val="000000"/>
                </a:solidFill>
                <a:latin typeface="Arial" charset="0"/>
                <a:cs typeface="Arial" charset="0"/>
              </a:rPr>
              <a:t> </a:t>
            </a:r>
          </a:p>
        </p:txBody>
      </p:sp>
      <p:sp>
        <p:nvSpPr>
          <p:cNvPr id="103440" name="Rectangle 20"/>
          <p:cNvSpPr>
            <a:spLocks noChangeArrowheads="1"/>
          </p:cNvSpPr>
          <p:nvPr/>
        </p:nvSpPr>
        <p:spPr bwMode="auto">
          <a:xfrm>
            <a:off x="5246688" y="2933700"/>
            <a:ext cx="2519362" cy="269875"/>
          </a:xfrm>
          <a:prstGeom prst="rect">
            <a:avLst/>
          </a:prstGeom>
          <a:solidFill>
            <a:schemeClr val="accent1"/>
          </a:solidFill>
          <a:ln w="9525">
            <a:solidFill>
              <a:schemeClr val="tx1"/>
            </a:solidFill>
            <a:miter lim="800000"/>
            <a:headEnd/>
            <a:tailEnd/>
          </a:ln>
        </p:spPr>
        <p:txBody>
          <a:bodyPr wrap="none" anchor="ctr"/>
          <a:lstStyle/>
          <a:p>
            <a:pPr algn="ctr"/>
            <a:r>
              <a:rPr lang="en-US" sz="1600">
                <a:solidFill>
                  <a:srgbClr val="000000"/>
                </a:solidFill>
                <a:latin typeface="Arial" charset="0"/>
                <a:cs typeface="Arial" charset="0"/>
              </a:rPr>
              <a:t>Theory of  and Machines</a:t>
            </a:r>
            <a:r>
              <a:rPr lang="ru-RU" sz="1600">
                <a:solidFill>
                  <a:srgbClr val="000000"/>
                </a:solidFill>
                <a:latin typeface="Arial" charset="0"/>
                <a:cs typeface="Arial" charset="0"/>
              </a:rPr>
              <a:t> </a:t>
            </a:r>
          </a:p>
        </p:txBody>
      </p:sp>
      <p:sp>
        <p:nvSpPr>
          <p:cNvPr id="103441" name="Rectangle 21"/>
          <p:cNvSpPr>
            <a:spLocks noChangeArrowheads="1"/>
          </p:cNvSpPr>
          <p:nvPr/>
        </p:nvSpPr>
        <p:spPr bwMode="auto">
          <a:xfrm>
            <a:off x="3176588" y="3338513"/>
            <a:ext cx="2519362" cy="315912"/>
          </a:xfrm>
          <a:prstGeom prst="rect">
            <a:avLst/>
          </a:prstGeom>
          <a:solidFill>
            <a:srgbClr val="FFFF00"/>
          </a:solidFill>
          <a:ln w="9525">
            <a:solidFill>
              <a:schemeClr val="tx1"/>
            </a:solidFill>
            <a:miter lim="800000"/>
            <a:headEnd/>
            <a:tailEnd/>
          </a:ln>
        </p:spPr>
        <p:txBody>
          <a:bodyPr wrap="none" anchor="ctr"/>
          <a:lstStyle/>
          <a:p>
            <a:pPr algn="ctr"/>
            <a:r>
              <a:rPr lang="en-US" sz="1600" b="1" dirty="0">
                <a:solidFill>
                  <a:srgbClr val="FF0000"/>
                </a:solidFill>
                <a:latin typeface="Arial" charset="0"/>
                <a:cs typeface="Arial" charset="0"/>
              </a:rPr>
              <a:t>Theoretical Mechanics</a:t>
            </a:r>
            <a:r>
              <a:rPr lang="ru-RU" sz="1600" b="1" dirty="0">
                <a:solidFill>
                  <a:srgbClr val="FF0000"/>
                </a:solidFill>
                <a:latin typeface="Arial" charset="0"/>
                <a:cs typeface="Arial" charset="0"/>
              </a:rPr>
              <a:t> </a:t>
            </a:r>
          </a:p>
        </p:txBody>
      </p:sp>
      <p:sp>
        <p:nvSpPr>
          <p:cNvPr id="103442" name="Rectangle 22"/>
          <p:cNvSpPr>
            <a:spLocks noChangeArrowheads="1"/>
          </p:cNvSpPr>
          <p:nvPr/>
        </p:nvSpPr>
        <p:spPr bwMode="auto">
          <a:xfrm>
            <a:off x="5040313" y="2569368"/>
            <a:ext cx="2401888" cy="277813"/>
          </a:xfrm>
          <a:prstGeom prst="rect">
            <a:avLst/>
          </a:prstGeom>
          <a:solidFill>
            <a:schemeClr val="accent1"/>
          </a:solidFill>
          <a:ln w="9525">
            <a:solidFill>
              <a:schemeClr val="tx1"/>
            </a:solidFill>
            <a:miter lim="800000"/>
            <a:headEnd/>
            <a:tailEnd/>
          </a:ln>
        </p:spPr>
        <p:txBody>
          <a:bodyPr wrap="none" anchor="ctr"/>
          <a:lstStyle/>
          <a:p>
            <a:pPr algn="ctr"/>
            <a:r>
              <a:rPr lang="en-US" sz="1600" dirty="0">
                <a:solidFill>
                  <a:srgbClr val="000000"/>
                </a:solidFill>
                <a:latin typeface="Arial" charset="0"/>
                <a:cs typeface="Arial" charset="0"/>
              </a:rPr>
              <a:t>Rock Mechanics</a:t>
            </a:r>
            <a:r>
              <a:rPr lang="ru-RU" sz="1600" dirty="0">
                <a:solidFill>
                  <a:srgbClr val="000000"/>
                </a:solidFill>
                <a:latin typeface="Arial" charset="0"/>
                <a:cs typeface="Arial" charset="0"/>
              </a:rPr>
              <a:t> </a:t>
            </a:r>
          </a:p>
        </p:txBody>
      </p:sp>
      <p:sp>
        <p:nvSpPr>
          <p:cNvPr id="236570" name="Text Box 26"/>
          <p:cNvSpPr txBox="1">
            <a:spLocks noChangeArrowheads="1"/>
          </p:cNvSpPr>
          <p:nvPr/>
        </p:nvSpPr>
        <p:spPr bwMode="auto">
          <a:xfrm>
            <a:off x="215900" y="5111296"/>
            <a:ext cx="8785225" cy="553998"/>
          </a:xfrm>
          <a:prstGeom prst="rect">
            <a:avLst/>
          </a:prstGeom>
          <a:noFill/>
          <a:ln w="9525">
            <a:noFill/>
            <a:miter lim="800000"/>
            <a:headEnd/>
            <a:tailEnd/>
          </a:ln>
        </p:spPr>
        <p:txBody>
          <a:bodyPr>
            <a:spAutoFit/>
          </a:bodyPr>
          <a:lstStyle/>
          <a:p>
            <a:r>
              <a:rPr lang="en-US" sz="1000" b="1" dirty="0">
                <a:solidFill>
                  <a:srgbClr val="FF0000"/>
                </a:solidFill>
                <a:latin typeface="Arial" charset="0"/>
                <a:cs typeface="Arial" charset="0"/>
              </a:rPr>
              <a:t>Mechanical system  </a:t>
            </a:r>
            <a:r>
              <a:rPr lang="en-US" sz="1000" dirty="0" smtClean="0">
                <a:solidFill>
                  <a:schemeClr val="tx2"/>
                </a:solidFill>
                <a:latin typeface="Arial" charset="0"/>
                <a:cs typeface="Arial" charset="0"/>
              </a:rPr>
              <a:t>is</a:t>
            </a:r>
            <a:r>
              <a:rPr lang="en-US" sz="1000" b="1" dirty="0" smtClean="0">
                <a:solidFill>
                  <a:srgbClr val="000000"/>
                </a:solidFill>
                <a:latin typeface="Arial" charset="0"/>
                <a:cs typeface="Arial" charset="0"/>
              </a:rPr>
              <a:t> </a:t>
            </a:r>
            <a:r>
              <a:rPr lang="en-US" sz="1000" dirty="0">
                <a:solidFill>
                  <a:srgbClr val="000000"/>
                </a:solidFill>
                <a:latin typeface="Arial" charset="0"/>
                <a:cs typeface="Arial" charset="0"/>
              </a:rPr>
              <a:t>a collection of material points  (particles) or bodies in which the position or motion of each particle or body of the system depends on the position and motion of all the other particles </a:t>
            </a:r>
            <a:r>
              <a:rPr lang="en-US" sz="1000" dirty="0" smtClean="0">
                <a:solidFill>
                  <a:srgbClr val="000000"/>
                </a:solidFill>
                <a:latin typeface="Arial" charset="0"/>
                <a:cs typeface="Arial" charset="0"/>
              </a:rPr>
              <a:t>or bodies. We </a:t>
            </a:r>
            <a:r>
              <a:rPr lang="en-US" sz="1000" dirty="0">
                <a:solidFill>
                  <a:srgbClr val="000000"/>
                </a:solidFill>
                <a:latin typeface="Arial" charset="0"/>
                <a:cs typeface="Arial" charset="0"/>
              </a:rPr>
              <a:t>shall thus regard a material body as a system of its particles.</a:t>
            </a:r>
            <a:endParaRPr lang="ru-RU" sz="1000" dirty="0">
              <a:solidFill>
                <a:srgbClr val="000000"/>
              </a:solidFill>
              <a:latin typeface="Arial" charset="0"/>
              <a:cs typeface="Arial" charset="0"/>
            </a:endParaRPr>
          </a:p>
          <a:p>
            <a:pPr eaLnBrk="0" hangingPunct="0"/>
            <a:r>
              <a:rPr lang="en-US" sz="1000" dirty="0" smtClean="0">
                <a:solidFill>
                  <a:srgbClr val="000000"/>
                </a:solidFill>
                <a:latin typeface="Arial" charset="0"/>
                <a:cs typeface="Arial" charset="0"/>
              </a:rPr>
              <a:t>A </a:t>
            </a:r>
            <a:r>
              <a:rPr lang="en-US" sz="1000" dirty="0">
                <a:solidFill>
                  <a:srgbClr val="000000"/>
                </a:solidFill>
                <a:latin typeface="Arial" charset="0"/>
                <a:cs typeface="Arial" charset="0"/>
              </a:rPr>
              <a:t>classical example of a mechanical system is the </a:t>
            </a:r>
            <a:r>
              <a:rPr lang="en-US" sz="1000" b="1" dirty="0">
                <a:solidFill>
                  <a:srgbClr val="CACAFF">
                    <a:lumMod val="50000"/>
                  </a:srgbClr>
                </a:solidFill>
                <a:latin typeface="Arial" charset="0"/>
                <a:cs typeface="Arial" charset="0"/>
              </a:rPr>
              <a:t>solar system</a:t>
            </a:r>
            <a:r>
              <a:rPr lang="en-US" sz="1000" dirty="0">
                <a:solidFill>
                  <a:srgbClr val="000000"/>
                </a:solidFill>
                <a:latin typeface="Arial" charset="0"/>
                <a:cs typeface="Arial" charset="0"/>
              </a:rPr>
              <a:t>, all the component bodies of which are connected by the forces of their mutual attraction.</a:t>
            </a:r>
            <a:endParaRPr lang="ru-RU" sz="1000" dirty="0">
              <a:solidFill>
                <a:srgbClr val="000000"/>
              </a:solidFill>
              <a:latin typeface="Arial" charset="0"/>
              <a:cs typeface="Arial" charset="0"/>
            </a:endParaRPr>
          </a:p>
        </p:txBody>
      </p:sp>
      <p:sp>
        <p:nvSpPr>
          <p:cNvPr id="103445" name="AutoShape 27">
            <a:hlinkClick r:id="rId2"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03446" name="AutoShape 28">
            <a:hlinkClick r:id="" action="ppaction://hlinkshowjump?jump=nextslide" highlightClick="1"/>
          </p:cNvPr>
          <p:cNvSpPr>
            <a:spLocks noChangeArrowheads="1"/>
          </p:cNvSpPr>
          <p:nvPr/>
        </p:nvSpPr>
        <p:spPr bwMode="auto">
          <a:xfrm>
            <a:off x="2309813"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03447" name="Oval 29"/>
          <p:cNvSpPr>
            <a:spLocks noChangeArrowheads="1"/>
          </p:cNvSpPr>
          <p:nvPr/>
        </p:nvSpPr>
        <p:spPr bwMode="auto">
          <a:xfrm>
            <a:off x="8667750" y="6224587"/>
            <a:ext cx="333375" cy="324000"/>
          </a:xfrm>
          <a:prstGeom prst="ellipse">
            <a:avLst/>
          </a:prstGeom>
          <a:solidFill>
            <a:srgbClr val="FF0000"/>
          </a:solidFill>
          <a:ln w="9525" algn="ctr">
            <a:solidFill>
              <a:srgbClr val="0000FF"/>
            </a:solidFill>
            <a:round/>
            <a:headEnd/>
            <a:tailEnd/>
          </a:ln>
        </p:spPr>
        <p:txBody>
          <a:bodyPr wrap="none" anchor="ctr"/>
          <a:lstStyle/>
          <a:p>
            <a:pPr algn="ctr"/>
            <a:r>
              <a:rPr lang="en-US" sz="1000" b="1" dirty="0">
                <a:solidFill>
                  <a:srgbClr val="00007D"/>
                </a:solidFill>
                <a:latin typeface="Arial" charset="0"/>
                <a:cs typeface="Arial" charset="0"/>
              </a:rPr>
              <a:t>1</a:t>
            </a:r>
            <a:endParaRPr lang="ru-RU" sz="1000" b="1" dirty="0">
              <a:solidFill>
                <a:srgbClr val="00007D"/>
              </a:solidFill>
              <a:latin typeface="Arial" charset="0"/>
              <a:cs typeface="Arial" charset="0"/>
            </a:endParaRPr>
          </a:p>
        </p:txBody>
      </p:sp>
      <p:pic>
        <p:nvPicPr>
          <p:cNvPr id="103448" name="Picture 15" descr="Z:\Символ НГУ_4.JPG"/>
          <p:cNvPicPr>
            <a:picLocks noChangeAspect="1" noChangeArrowheads="1"/>
          </p:cNvPicPr>
          <p:nvPr/>
        </p:nvPicPr>
        <p:blipFill>
          <a:blip r:embed="rId3"/>
          <a:srcRect/>
          <a:stretch>
            <a:fillRect/>
          </a:stretch>
        </p:blipFill>
        <p:spPr bwMode="auto">
          <a:xfrm>
            <a:off x="8103076" y="74613"/>
            <a:ext cx="898049" cy="792000"/>
          </a:xfrm>
          <a:prstGeom prst="rect">
            <a:avLst/>
          </a:prstGeom>
          <a:noFill/>
          <a:ln w="9525">
            <a:noFill/>
            <a:miter lim="800000"/>
            <a:headEnd/>
            <a:tailEnd/>
          </a:ln>
        </p:spPr>
      </p:pic>
    </p:spTree>
    <p:extLst>
      <p:ext uri="{BB962C8B-B14F-4D97-AF65-F5344CB8AC3E}">
        <p14:creationId xmlns:p14="http://schemas.microsoft.com/office/powerpoint/2010/main" val="35453310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570"/>
                                        </p:tgtEl>
                                        <p:attrNameLst>
                                          <p:attrName>style.visibility</p:attrName>
                                        </p:attrNameLst>
                                      </p:cBhvr>
                                      <p:to>
                                        <p:strVal val="visible"/>
                                      </p:to>
                                    </p:set>
                                    <p:anim calcmode="lin" valueType="num">
                                      <p:cBhvr additive="base">
                                        <p:cTn id="7" dur="500" fill="hold"/>
                                        <p:tgtEl>
                                          <p:spTgt spid="236570"/>
                                        </p:tgtEl>
                                        <p:attrNameLst>
                                          <p:attrName>ppt_x</p:attrName>
                                        </p:attrNameLst>
                                      </p:cBhvr>
                                      <p:tavLst>
                                        <p:tav tm="0">
                                          <p:val>
                                            <p:strVal val="#ppt_x"/>
                                          </p:val>
                                        </p:tav>
                                        <p:tav tm="100000">
                                          <p:val>
                                            <p:strVal val="#ppt_x"/>
                                          </p:val>
                                        </p:tav>
                                      </p:tavLst>
                                    </p:anim>
                                    <p:anim calcmode="lin" valueType="num">
                                      <p:cBhvr additive="base">
                                        <p:cTn id="8" dur="500" fill="hold"/>
                                        <p:tgtEl>
                                          <p:spTgt spid="23657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7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57140"/>
            <a:ext cx="8208000" cy="360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defRPr/>
            </a:pPr>
            <a:r>
              <a:rPr lang="en-US" sz="1000" b="1" dirty="0">
                <a:solidFill>
                  <a:schemeClr val="accent5">
                    <a:lumMod val="25000"/>
                  </a:schemeClr>
                </a:solidFill>
              </a:rPr>
              <a:t>The elementary work done by a force is as a scalar quantity equal to the product of the projection of the force on the tangent to the path in the direction of the displacement </a:t>
            </a:r>
            <a:r>
              <a:rPr lang="en-US" sz="1000" b="1" dirty="0" smtClean="0">
                <a:solidFill>
                  <a:schemeClr val="accent5">
                    <a:lumMod val="25000"/>
                  </a:schemeClr>
                </a:solidFill>
              </a:rPr>
              <a:t>by </a:t>
            </a:r>
            <a:r>
              <a:rPr lang="en-US" sz="1000" b="1" dirty="0">
                <a:solidFill>
                  <a:schemeClr val="accent5">
                    <a:lumMod val="25000"/>
                  </a:schemeClr>
                </a:solidFill>
              </a:rPr>
              <a:t>an infinitesimal displacement of the particle along that tangent</a:t>
            </a:r>
            <a:r>
              <a:rPr lang="en-US" sz="1200" dirty="0"/>
              <a:t>.</a:t>
            </a:r>
            <a:endParaRPr lang="ru-RU" sz="1200" dirty="0"/>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13308" y="1361297"/>
            <a:ext cx="8244000" cy="246221"/>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The work done by a force in any finite displacement is calculated as the integral sum of the corresponding elementary works.</a:t>
            </a:r>
            <a:endParaRPr lang="ru-RU" sz="1000" b="1" dirty="0">
              <a:solidFill>
                <a:srgbClr val="CACAFF">
                  <a:lumMod val="25000"/>
                </a:srgbClr>
              </a:solidFill>
              <a:cs typeface="Arial" charset="0"/>
            </a:endParaRPr>
          </a:p>
        </p:txBody>
      </p:sp>
      <mc:AlternateContent xmlns:mc="http://schemas.openxmlformats.org/markup-compatibility/2006" xmlns:a14="http://schemas.microsoft.com/office/drawing/2010/main">
        <mc:Choice Requires="a14">
          <p:sp>
            <p:nvSpPr>
              <p:cNvPr id="262175" name="Text Box 31"/>
              <p:cNvSpPr txBox="1">
                <a:spLocks noChangeArrowheads="1"/>
              </p:cNvSpPr>
              <p:nvPr/>
            </p:nvSpPr>
            <p:spPr bwMode="auto">
              <a:xfrm>
                <a:off x="338138" y="1738195"/>
                <a:ext cx="8208000" cy="324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smtClean="0">
                    <a:solidFill>
                      <a:srgbClr val="CACAFF">
                        <a:lumMod val="25000"/>
                      </a:srgbClr>
                    </a:solidFill>
                    <a:latin typeface="Arial" charset="0"/>
                    <a:cs typeface="Arial" charset="0"/>
                  </a:rPr>
                  <a:t>The work done </a:t>
                </a:r>
                <a:r>
                  <a:rPr lang="en-US" sz="1000" b="1" dirty="0">
                    <a:solidFill>
                      <a:srgbClr val="CACAFF">
                        <a:lumMod val="25000"/>
                      </a:srgbClr>
                    </a:solidFill>
                    <a:latin typeface="Arial" charset="0"/>
                    <a:cs typeface="Arial" charset="0"/>
                  </a:rPr>
                  <a:t>by a </a:t>
                </a:r>
                <a:r>
                  <a:rPr lang="en-US" sz="1000" b="1" dirty="0" smtClean="0">
                    <a:solidFill>
                      <a:srgbClr val="CACAFF">
                        <a:lumMod val="25000"/>
                      </a:srgbClr>
                    </a:solidFill>
                    <a:latin typeface="Arial" charset="0"/>
                    <a:cs typeface="Arial" charset="0"/>
                  </a:rPr>
                  <a:t>gravitational force </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smtClean="0">
                            <a:solidFill>
                              <a:schemeClr val="accent5">
                                <a:lumMod val="25000"/>
                              </a:schemeClr>
                            </a:solidFill>
                            <a:latin typeface="Cambria Math"/>
                          </a:rPr>
                          <m:t> </m:t>
                        </m:r>
                        <m:r>
                          <a:rPr lang="en-US" sz="1200" b="1" i="1">
                            <a:solidFill>
                              <a:schemeClr val="accent5">
                                <a:lumMod val="25000"/>
                              </a:schemeClr>
                            </a:solidFill>
                            <a:latin typeface="Cambria Math"/>
                          </a:rPr>
                          <m:t>𝑨</m:t>
                        </m:r>
                      </m:e>
                      <m:sub>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𝟎</m:t>
                                </m:r>
                              </m:sub>
                            </m:sSub>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𝟏</m:t>
                                </m:r>
                              </m:sub>
                            </m:sSub>
                          </m:e>
                        </m:d>
                      </m:sub>
                    </m:sSub>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𝑷𝒉</m:t>
                    </m:r>
                    <m:r>
                      <a:rPr lang="en-US" sz="1200" b="1">
                        <a:solidFill>
                          <a:schemeClr val="accent5">
                            <a:lumMod val="25000"/>
                          </a:schemeClr>
                        </a:solidFill>
                        <a:latin typeface="Cambria Math"/>
                      </a:rPr>
                      <m:t>.</m:t>
                    </m:r>
                  </m:oMath>
                </a14:m>
                <a:endParaRPr lang="ru-RU" sz="1200" b="1" dirty="0">
                  <a:solidFill>
                    <a:schemeClr val="accent5">
                      <a:lumMod val="25000"/>
                    </a:schemeClr>
                  </a:solidFill>
                </a:endParaRPr>
              </a:p>
              <a:p>
                <a:pPr marL="342900" indent="-342900" algn="just"/>
                <a:endParaRPr lang="ru-RU" sz="1000" b="1" dirty="0">
                  <a:solidFill>
                    <a:srgbClr val="CACAFF">
                      <a:lumMod val="25000"/>
                    </a:srgbClr>
                  </a:solidFill>
                  <a:latin typeface="Arial" charset="0"/>
                  <a:cs typeface="Arial" charset="0"/>
                </a:endParaRPr>
              </a:p>
            </p:txBody>
          </p:sp>
        </mc:Choice>
        <mc:Fallback xmlns="">
          <p:sp>
            <p:nvSpPr>
              <p:cNvPr id="262175" name="Text Box 31"/>
              <p:cNvSpPr txBox="1">
                <a:spLocks noRot="1" noChangeAspect="1" noMove="1" noResize="1" noEditPoints="1" noAdjustHandles="1" noChangeArrowheads="1" noChangeShapeType="1" noTextEdit="1"/>
              </p:cNvSpPr>
              <p:nvPr/>
            </p:nvSpPr>
            <p:spPr bwMode="auto">
              <a:xfrm>
                <a:off x="338138" y="1738195"/>
                <a:ext cx="8208000" cy="324000"/>
              </a:xfrm>
              <a:prstGeom prst="rect">
                <a:avLst/>
              </a:prstGeom>
              <a:blipFill rotWithShape="1">
                <a:blip r:embed="rId2"/>
                <a:stretch>
                  <a:fillRect/>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191" name="Text Box 47"/>
              <p:cNvSpPr txBox="1">
                <a:spLocks noChangeArrowheads="1"/>
              </p:cNvSpPr>
              <p:nvPr/>
            </p:nvSpPr>
            <p:spPr bwMode="auto">
              <a:xfrm>
                <a:off x="360279" y="2146494"/>
                <a:ext cx="8208000" cy="422360"/>
              </a:xfrm>
              <a:prstGeom prst="rect">
                <a:avLst/>
              </a:prstGeom>
              <a:solidFill>
                <a:srgbClr val="FFC000"/>
              </a:solidFill>
              <a:ln w="9525">
                <a:noFill/>
                <a:miter lim="800000"/>
                <a:headEnd/>
                <a:tailEnd/>
              </a:ln>
            </p:spPr>
            <p:txBody>
              <a:bodyPr wrap="square">
                <a:spAutoFit/>
              </a:bodyPr>
              <a:lstStyle/>
              <a:p>
                <a:pPr marL="342900" indent="-342900" algn="just"/>
                <a:r>
                  <a:rPr lang="en-US" sz="1000" b="1" dirty="0" smtClean="0">
                    <a:solidFill>
                      <a:schemeClr val="accent5">
                        <a:lumMod val="25000"/>
                      </a:schemeClr>
                    </a:solidFill>
                    <a:latin typeface="Arial" charset="0"/>
                    <a:cs typeface="Arial" charset="0"/>
                  </a:rPr>
                  <a:t>The work done by an elastic force  </a:t>
                </a:r>
                <a14:m>
                  <m:oMath xmlns:m="http://schemas.openxmlformats.org/officeDocument/2006/math">
                    <m:sSub>
                      <m:sSubPr>
                        <m:ctrlPr>
                          <a:rPr lang="ru-RU" sz="1400" b="1" i="1" smtClean="0">
                            <a:solidFill>
                              <a:schemeClr val="accent5">
                                <a:lumMod val="25000"/>
                              </a:schemeClr>
                            </a:solidFill>
                            <a:latin typeface="Cambria Math"/>
                          </a:rPr>
                        </m:ctrlPr>
                      </m:sSubPr>
                      <m:e>
                        <m:r>
                          <a:rPr lang="en-US" sz="1400" b="1" i="1">
                            <a:solidFill>
                              <a:schemeClr val="accent5">
                                <a:lumMod val="25000"/>
                              </a:schemeClr>
                            </a:solidFill>
                            <a:latin typeface="Cambria Math"/>
                          </a:rPr>
                          <m:t>𝑨</m:t>
                        </m:r>
                      </m:e>
                      <m:sub>
                        <m:d>
                          <m:dPr>
                            <m:ctrlPr>
                              <a:rPr lang="ru-RU" sz="1400" b="1" i="1">
                                <a:solidFill>
                                  <a:schemeClr val="accent5">
                                    <a:lumMod val="25000"/>
                                  </a:schemeClr>
                                </a:solidFill>
                                <a:latin typeface="Cambria Math"/>
                              </a:rPr>
                            </m:ctrlPr>
                          </m:dPr>
                          <m:e>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𝑴</m:t>
                                </m:r>
                              </m:e>
                              <m:sub>
                                <m:r>
                                  <a:rPr lang="en-US" sz="1400" b="1" i="1">
                                    <a:solidFill>
                                      <a:schemeClr val="accent5">
                                        <a:lumMod val="25000"/>
                                      </a:schemeClr>
                                    </a:solidFill>
                                    <a:latin typeface="Cambria Math"/>
                                  </a:rPr>
                                  <m:t>𝟎</m:t>
                                </m:r>
                              </m:sub>
                            </m:sSub>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𝑴</m:t>
                                </m:r>
                              </m:e>
                              <m:sub>
                                <m:r>
                                  <a:rPr lang="en-US" sz="1400" b="1" i="1">
                                    <a:solidFill>
                                      <a:schemeClr val="accent5">
                                        <a:lumMod val="25000"/>
                                      </a:schemeClr>
                                    </a:solidFill>
                                    <a:latin typeface="Cambria Math"/>
                                  </a:rPr>
                                  <m:t>𝟏</m:t>
                                </m:r>
                              </m:sub>
                            </m:sSub>
                          </m:e>
                        </m:d>
                      </m:sub>
                    </m:sSub>
                    <m:r>
                      <a:rPr lang="en-US" sz="1400" b="1">
                        <a:solidFill>
                          <a:schemeClr val="accent5">
                            <a:lumMod val="25000"/>
                          </a:schemeClr>
                        </a:solidFill>
                        <a:latin typeface="Cambria Math"/>
                      </a:rPr>
                      <m:t>=</m:t>
                    </m:r>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𝒄</m:t>
                        </m:r>
                      </m:num>
                      <m:den>
                        <m:r>
                          <a:rPr lang="en-US" sz="1400" b="1" i="1">
                            <a:solidFill>
                              <a:schemeClr val="accent5">
                                <a:lumMod val="25000"/>
                              </a:schemeClr>
                            </a:solidFill>
                            <a:latin typeface="Cambria Math"/>
                          </a:rPr>
                          <m:t>𝟐</m:t>
                        </m:r>
                      </m:den>
                    </m:f>
                    <m:d>
                      <m:dPr>
                        <m:begChr m:val="["/>
                        <m:endChr m:val="]"/>
                        <m:ctrlPr>
                          <a:rPr lang="ru-RU" sz="1400" b="1" i="1">
                            <a:solidFill>
                              <a:schemeClr val="accent5">
                                <a:lumMod val="25000"/>
                              </a:schemeClr>
                            </a:solidFill>
                            <a:latin typeface="Cambria Math"/>
                          </a:rPr>
                        </m:ctrlPr>
                      </m:dPr>
                      <m:e>
                        <m:sSup>
                          <m:sSupPr>
                            <m:ctrlPr>
                              <a:rPr lang="ru-RU" sz="1400" b="1" i="1">
                                <a:solidFill>
                                  <a:schemeClr val="accent5">
                                    <a:lumMod val="25000"/>
                                  </a:schemeClr>
                                </a:solidFill>
                                <a:latin typeface="Cambria Math"/>
                              </a:rPr>
                            </m:ctrlPr>
                          </m:sSupPr>
                          <m:e>
                            <m:d>
                              <m:dPr>
                                <m:ctrlPr>
                                  <a:rPr lang="ru-RU" sz="1400" b="1" i="1">
                                    <a:solidFill>
                                      <a:schemeClr val="accent5">
                                        <a:lumMod val="25000"/>
                                      </a:schemeClr>
                                    </a:solidFill>
                                    <a:latin typeface="Cambria Math"/>
                                  </a:rPr>
                                </m:ctrlPr>
                              </m:dPr>
                              <m:e>
                                <m:r>
                                  <a:rPr lang="en-US" sz="1400" b="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𝒍</m:t>
                                    </m:r>
                                  </m:e>
                                  <m:sub>
                                    <m:r>
                                      <a:rPr lang="en-US" sz="1400" b="1" i="1">
                                        <a:solidFill>
                                          <a:schemeClr val="accent5">
                                            <a:lumMod val="25000"/>
                                          </a:schemeClr>
                                        </a:solidFill>
                                        <a:latin typeface="Cambria Math"/>
                                      </a:rPr>
                                      <m:t>𝒊𝒏</m:t>
                                    </m:r>
                                  </m:sub>
                                </m:sSub>
                              </m:e>
                            </m:d>
                          </m:e>
                          <m:sup>
                            <m:r>
                              <a:rPr lang="en-US" sz="1400" b="1" i="1">
                                <a:solidFill>
                                  <a:schemeClr val="accent5">
                                    <a:lumMod val="25000"/>
                                  </a:schemeClr>
                                </a:solidFill>
                                <a:latin typeface="Cambria Math"/>
                              </a:rPr>
                              <m:t>𝟐</m:t>
                            </m:r>
                          </m:sup>
                        </m:sSup>
                        <m:r>
                          <a:rPr lang="en-US" sz="1400" b="1" i="1">
                            <a:solidFill>
                              <a:schemeClr val="accent5">
                                <a:lumMod val="25000"/>
                              </a:schemeClr>
                            </a:solidFill>
                            <a:latin typeface="Cambria Math"/>
                          </a:rPr>
                          <m:t>−</m:t>
                        </m:r>
                        <m:sSup>
                          <m:sSupPr>
                            <m:ctrlPr>
                              <a:rPr lang="ru-RU" sz="1400" b="1" i="1">
                                <a:solidFill>
                                  <a:schemeClr val="accent5">
                                    <a:lumMod val="25000"/>
                                  </a:schemeClr>
                                </a:solidFill>
                                <a:latin typeface="Cambria Math"/>
                              </a:rPr>
                            </m:ctrlPr>
                          </m:sSupPr>
                          <m:e>
                            <m:d>
                              <m:dPr>
                                <m:ctrlPr>
                                  <a:rPr lang="ru-RU" sz="1400" b="1" i="1">
                                    <a:solidFill>
                                      <a:schemeClr val="accent5">
                                        <a:lumMod val="25000"/>
                                      </a:schemeClr>
                                    </a:solidFill>
                                    <a:latin typeface="Cambria Math"/>
                                  </a:rPr>
                                </m:ctrlPr>
                              </m:dPr>
                              <m:e>
                                <m:r>
                                  <a:rPr lang="en-US" sz="1400" b="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𝒍</m:t>
                                    </m:r>
                                  </m:e>
                                  <m:sub>
                                    <m:r>
                                      <a:rPr lang="en-US" sz="1400" b="1" i="1">
                                        <a:solidFill>
                                          <a:schemeClr val="accent5">
                                            <a:lumMod val="25000"/>
                                          </a:schemeClr>
                                        </a:solidFill>
                                        <a:latin typeface="Cambria Math"/>
                                      </a:rPr>
                                      <m:t>𝒇𝒊𝒏</m:t>
                                    </m:r>
                                  </m:sub>
                                </m:sSub>
                              </m:e>
                            </m:d>
                          </m:e>
                          <m:sup>
                            <m:r>
                              <a:rPr lang="en-US" sz="1400" b="1" i="1">
                                <a:solidFill>
                                  <a:schemeClr val="accent5">
                                    <a:lumMod val="25000"/>
                                  </a:schemeClr>
                                </a:solidFill>
                                <a:latin typeface="Cambria Math"/>
                              </a:rPr>
                              <m:t>𝟐</m:t>
                            </m:r>
                          </m:sup>
                        </m:sSup>
                      </m:e>
                    </m:d>
                    <m:r>
                      <a:rPr lang="en-US" sz="1400" b="1" i="0" smtClean="0">
                        <a:solidFill>
                          <a:schemeClr val="accent5">
                            <a:lumMod val="25000"/>
                          </a:schemeClr>
                        </a:solidFill>
                        <a:latin typeface="Cambria Math"/>
                      </a:rPr>
                      <m:t>.</m:t>
                    </m:r>
                  </m:oMath>
                </a14:m>
                <a:endParaRPr lang="ru-RU" sz="1400" b="1" dirty="0">
                  <a:solidFill>
                    <a:schemeClr val="accent5">
                      <a:lumMod val="25000"/>
                    </a:schemeClr>
                  </a:solidFill>
                  <a:latin typeface="Arial" charset="0"/>
                  <a:cs typeface="Arial" charset="0"/>
                </a:endParaRPr>
              </a:p>
            </p:txBody>
          </p:sp>
        </mc:Choice>
        <mc:Fallback xmlns="">
          <p:sp>
            <p:nvSpPr>
              <p:cNvPr id="262191" name="Text Box 47"/>
              <p:cNvSpPr txBox="1">
                <a:spLocks noRot="1" noChangeAspect="1" noMove="1" noResize="1" noEditPoints="1" noAdjustHandles="1" noChangeArrowheads="1" noChangeShapeType="1" noTextEdit="1"/>
              </p:cNvSpPr>
              <p:nvPr/>
            </p:nvSpPr>
            <p:spPr bwMode="auto">
              <a:xfrm>
                <a:off x="360279" y="2146494"/>
                <a:ext cx="8208000" cy="422360"/>
              </a:xfrm>
              <a:prstGeom prst="rect">
                <a:avLst/>
              </a:prstGeom>
              <a:blipFill rotWithShape="1">
                <a:blip r:embed="rId3"/>
                <a:stretch>
                  <a:fillRect/>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12" name="Text Box 68"/>
              <p:cNvSpPr txBox="1">
                <a:spLocks noChangeArrowheads="1"/>
              </p:cNvSpPr>
              <p:nvPr/>
            </p:nvSpPr>
            <p:spPr bwMode="auto">
              <a:xfrm>
                <a:off x="331804" y="2608060"/>
                <a:ext cx="8232461" cy="378630"/>
              </a:xfrm>
              <a:prstGeom prst="rect">
                <a:avLst/>
              </a:prstGeom>
              <a:solidFill>
                <a:srgbClr val="FFC000"/>
              </a:solidFill>
              <a:ln w="9525">
                <a:noFill/>
                <a:miter lim="800000"/>
                <a:headEnd/>
                <a:tailEnd/>
              </a:ln>
            </p:spPr>
            <p:txBody>
              <a:bodyPr wrap="square">
                <a:spAutoFit/>
              </a:bodyPr>
              <a:lstStyle/>
              <a:p>
                <a:r>
                  <a:rPr lang="en-US" sz="1000" b="1" dirty="0" smtClean="0">
                    <a:solidFill>
                      <a:schemeClr val="accent5">
                        <a:lumMod val="25000"/>
                      </a:schemeClr>
                    </a:solidFill>
                    <a:latin typeface="Arial" charset="0"/>
                    <a:cs typeface="Arial" charset="0"/>
                  </a:rPr>
                  <a:t>The work done </a:t>
                </a:r>
                <a:r>
                  <a:rPr lang="en-US" sz="1000" b="1" dirty="0">
                    <a:solidFill>
                      <a:schemeClr val="accent5">
                        <a:lumMod val="25000"/>
                      </a:schemeClr>
                    </a:solidFill>
                    <a:latin typeface="Arial" charset="0"/>
                    <a:cs typeface="Arial" charset="0"/>
                  </a:rPr>
                  <a:t>by </a:t>
                </a:r>
                <a:r>
                  <a:rPr lang="en-US" sz="1000" b="1" dirty="0" smtClean="0">
                    <a:solidFill>
                      <a:schemeClr val="accent5">
                        <a:lumMod val="25000"/>
                      </a:schemeClr>
                    </a:solidFill>
                    <a:latin typeface="Arial" charset="0"/>
                    <a:cs typeface="Arial" charset="0"/>
                  </a:rPr>
                  <a:t>friction  </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a:solidFill>
                              <a:schemeClr val="accent5">
                                <a:lumMod val="25000"/>
                              </a:schemeClr>
                            </a:solidFill>
                            <a:latin typeface="Cambria Math"/>
                          </a:rPr>
                          <m:t>𝑨</m:t>
                        </m:r>
                      </m:e>
                      <m:sub>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𝟎</m:t>
                                </m:r>
                              </m:sub>
                            </m:sSub>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𝟏</m:t>
                                </m:r>
                              </m:sub>
                            </m:sSub>
                          </m:e>
                        </m:d>
                      </m:sub>
                    </m:sSub>
                    <m:r>
                      <a:rPr lang="en-US" sz="1200" b="1">
                        <a:solidFill>
                          <a:schemeClr val="accent5">
                            <a:lumMod val="25000"/>
                          </a:schemeClr>
                        </a:solidFill>
                        <a:latin typeface="Cambria Math"/>
                      </a:rPr>
                      <m:t>=</m:t>
                    </m:r>
                    <m:r>
                      <a:rPr lang="en-US" sz="1200" b="1" i="1">
                        <a:solidFill>
                          <a:schemeClr val="accent5">
                            <a:lumMod val="25000"/>
                          </a:schemeClr>
                        </a:solidFill>
                        <a:latin typeface="Cambria Math"/>
                      </a:rPr>
                      <m:t>−</m:t>
                    </m:r>
                    <m:nary>
                      <m:naryPr>
                        <m:limLoc m:val="undOvr"/>
                        <m:ctrlPr>
                          <a:rPr lang="ru-RU" sz="1200" b="1" i="1">
                            <a:solidFill>
                              <a:schemeClr val="accent5">
                                <a:lumMod val="25000"/>
                              </a:schemeClr>
                            </a:solidFill>
                            <a:latin typeface="Cambria Math"/>
                          </a:rPr>
                        </m:ctrlPr>
                      </m:naryPr>
                      <m:sub>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𝟎</m:t>
                                </m:r>
                              </m:sub>
                            </m:sSub>
                          </m:e>
                        </m:d>
                      </m:sub>
                      <m:sup>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𝟏</m:t>
                                </m:r>
                              </m:sub>
                            </m:sSub>
                          </m:e>
                        </m:d>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𝑭</m:t>
                            </m:r>
                          </m:e>
                          <m:sub>
                            <m:r>
                              <a:rPr lang="en-US" sz="1200" b="1" i="1">
                                <a:solidFill>
                                  <a:schemeClr val="accent5">
                                    <a:lumMod val="25000"/>
                                  </a:schemeClr>
                                </a:solidFill>
                                <a:latin typeface="Cambria Math"/>
                              </a:rPr>
                              <m:t>𝒇𝒓</m:t>
                            </m:r>
                          </m:sub>
                        </m:sSub>
                        <m:box>
                          <m:boxPr>
                            <m:diff m:val="on"/>
                            <m:ctrlPr>
                              <a:rPr lang="ru-RU" sz="1200" b="1" i="1">
                                <a:solidFill>
                                  <a:schemeClr val="accent5">
                                    <a:lumMod val="25000"/>
                                  </a:schemeClr>
                                </a:solidFill>
                                <a:latin typeface="Cambria Math"/>
                              </a:rPr>
                            </m:ctrlPr>
                          </m:boxPr>
                          <m:e>
                            <m:r>
                              <a:rPr lang="en-US" sz="1200" b="1" i="1">
                                <a:solidFill>
                                  <a:schemeClr val="accent5">
                                    <a:lumMod val="25000"/>
                                  </a:schemeClr>
                                </a:solidFill>
                                <a:latin typeface="Cambria Math"/>
                              </a:rPr>
                              <m:t>𝒅𝒔</m:t>
                            </m:r>
                          </m:e>
                        </m:box>
                      </m:e>
                    </m:nary>
                    <m:r>
                      <a:rPr lang="en-US" sz="1200" b="1">
                        <a:solidFill>
                          <a:schemeClr val="accent5">
                            <a:lumMod val="25000"/>
                          </a:schemeClr>
                        </a:solidFill>
                        <a:latin typeface="Cambria Math"/>
                      </a:rPr>
                      <m:t>=</m:t>
                    </m:r>
                    <m:r>
                      <a:rPr lang="en-US" sz="1200" b="1" i="1">
                        <a:solidFill>
                          <a:schemeClr val="accent5">
                            <a:lumMod val="25000"/>
                          </a:schemeClr>
                        </a:solidFill>
                        <a:latin typeface="Cambria Math"/>
                      </a:rPr>
                      <m:t>−</m:t>
                    </m:r>
                    <m:nary>
                      <m:naryPr>
                        <m:limLoc m:val="undOvr"/>
                        <m:ctrlPr>
                          <a:rPr lang="ru-RU" sz="1200" b="1" i="1">
                            <a:solidFill>
                              <a:schemeClr val="accent5">
                                <a:lumMod val="25000"/>
                              </a:schemeClr>
                            </a:solidFill>
                            <a:latin typeface="Cambria Math"/>
                          </a:rPr>
                        </m:ctrlPr>
                      </m:naryPr>
                      <m:sub>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𝟎</m:t>
                                </m:r>
                              </m:sub>
                            </m:sSub>
                          </m:e>
                        </m:d>
                      </m:sub>
                      <m:sup>
                        <m:d>
                          <m:dPr>
                            <m:ctrlPr>
                              <a:rPr lang="ru-RU" sz="1200" b="1" i="1">
                                <a:solidFill>
                                  <a:schemeClr val="accent5">
                                    <a:lumMod val="25000"/>
                                  </a:schemeClr>
                                </a:solidFill>
                                <a:latin typeface="Cambria Math"/>
                              </a:rPr>
                            </m:ctrlPr>
                          </m:dPr>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𝟏</m:t>
                                </m:r>
                              </m:sub>
                            </m:sSub>
                          </m:e>
                        </m:d>
                      </m:sup>
                      <m:e>
                        <m:r>
                          <a:rPr lang="en-US" sz="1200" b="1" i="1">
                            <a:solidFill>
                              <a:schemeClr val="accent5">
                                <a:lumMod val="25000"/>
                              </a:schemeClr>
                            </a:solidFill>
                            <a:latin typeface="Cambria Math"/>
                          </a:rPr>
                          <m:t>𝒇𝑵</m:t>
                        </m:r>
                        <m:box>
                          <m:boxPr>
                            <m:diff m:val="on"/>
                            <m:ctrlPr>
                              <a:rPr lang="ru-RU" sz="1200" b="1" i="1">
                                <a:solidFill>
                                  <a:schemeClr val="accent5">
                                    <a:lumMod val="25000"/>
                                  </a:schemeClr>
                                </a:solidFill>
                                <a:latin typeface="Cambria Math"/>
                              </a:rPr>
                            </m:ctrlPr>
                          </m:boxPr>
                          <m:e>
                            <m:r>
                              <a:rPr lang="en-US" sz="1200" b="1" i="1">
                                <a:solidFill>
                                  <a:schemeClr val="accent5">
                                    <a:lumMod val="25000"/>
                                  </a:schemeClr>
                                </a:solidFill>
                                <a:latin typeface="Cambria Math"/>
                              </a:rPr>
                              <m:t>𝒅𝒔</m:t>
                            </m:r>
                          </m:e>
                        </m:box>
                      </m:e>
                    </m:nary>
                    <m:r>
                      <a:rPr lang="en-US" sz="1200" b="1">
                        <a:solidFill>
                          <a:schemeClr val="accent5">
                            <a:lumMod val="25000"/>
                          </a:schemeClr>
                        </a:solidFill>
                        <a:latin typeface="Cambria Math"/>
                      </a:rPr>
                      <m:t>.</m:t>
                    </m:r>
                  </m:oMath>
                </a14:m>
                <a:endParaRPr lang="ru-RU" sz="1200" b="1" dirty="0">
                  <a:solidFill>
                    <a:schemeClr val="accent5">
                      <a:lumMod val="25000"/>
                    </a:schemeClr>
                  </a:solidFill>
                  <a:latin typeface="Arial" charset="0"/>
                  <a:cs typeface="Arial" charset="0"/>
                </a:endParaRPr>
              </a:p>
            </p:txBody>
          </p:sp>
        </mc:Choice>
        <mc:Fallback xmlns="">
          <p:sp>
            <p:nvSpPr>
              <p:cNvPr id="262212" name="Text Box 68"/>
              <p:cNvSpPr txBox="1">
                <a:spLocks noRot="1" noChangeAspect="1" noMove="1" noResize="1" noEditPoints="1" noAdjustHandles="1" noChangeArrowheads="1" noChangeShapeType="1" noTextEdit="1"/>
              </p:cNvSpPr>
              <p:nvPr/>
            </p:nvSpPr>
            <p:spPr bwMode="auto">
              <a:xfrm>
                <a:off x="331804" y="2608060"/>
                <a:ext cx="8232461" cy="378630"/>
              </a:xfrm>
              <a:prstGeom prst="rect">
                <a:avLst/>
              </a:prstGeom>
              <a:blipFill rotWithShape="1">
                <a:blip r:embed="rId4"/>
                <a:stretch>
                  <a:fillRect t="-77419" b="-129032"/>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41" name="Text Box 97"/>
              <p:cNvSpPr txBox="1">
                <a:spLocks noChangeArrowheads="1"/>
              </p:cNvSpPr>
              <p:nvPr/>
            </p:nvSpPr>
            <p:spPr bwMode="auto">
              <a:xfrm>
                <a:off x="360279" y="3014120"/>
                <a:ext cx="8208000" cy="360868"/>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work  done by frictional forces acting on a rolling </a:t>
                </a:r>
                <a:r>
                  <a:rPr lang="en-US" sz="1000" b="1" dirty="0" smtClean="0">
                    <a:solidFill>
                      <a:srgbClr val="CACAFF">
                        <a:lumMod val="25000"/>
                      </a:srgbClr>
                    </a:solidFill>
                    <a:latin typeface="Arial" charset="0"/>
                    <a:cs typeface="Arial" charset="0"/>
                  </a:rPr>
                  <a:t>body </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a:solidFill>
                              <a:schemeClr val="accent5">
                                <a:lumMod val="25000"/>
                              </a:schemeClr>
                            </a:solidFill>
                            <a:latin typeface="Cambria Math"/>
                          </a:rPr>
                          <m:t>𝑨</m:t>
                        </m:r>
                      </m:e>
                      <m:sub>
                        <m:r>
                          <a:rPr lang="en-US" sz="1200" b="1" i="1">
                            <a:solidFill>
                              <a:schemeClr val="accent5">
                                <a:lumMod val="25000"/>
                              </a:schemeClr>
                            </a:solidFill>
                            <a:latin typeface="Cambria Math"/>
                          </a:rPr>
                          <m:t>𝒓𝒐𝒍𝒍</m:t>
                        </m:r>
                      </m:sub>
                    </m:sSub>
                    <m:r>
                      <a:rPr lang="en-US" sz="1200" b="1">
                        <a:solidFill>
                          <a:schemeClr val="accent5">
                            <a:lumMod val="25000"/>
                          </a:schemeClr>
                        </a:solidFill>
                        <a:latin typeface="Cambria Math"/>
                      </a:rPr>
                      <m:t>=</m:t>
                    </m:r>
                    <m:r>
                      <a:rPr lang="en-US" sz="1200" b="1" i="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en-US" sz="1200" b="1" i="1">
                            <a:solidFill>
                              <a:schemeClr val="accent5">
                                <a:lumMod val="25000"/>
                              </a:schemeClr>
                            </a:solidFill>
                            <a:latin typeface="Cambria Math"/>
                          </a:rPr>
                          <m:t>𝒌</m:t>
                        </m:r>
                      </m:num>
                      <m:den>
                        <m:r>
                          <a:rPr lang="en-US" sz="1200" b="1" i="1">
                            <a:solidFill>
                              <a:schemeClr val="accent5">
                                <a:lumMod val="25000"/>
                              </a:schemeClr>
                            </a:solidFill>
                            <a:latin typeface="Cambria Math"/>
                          </a:rPr>
                          <m:t>𝑹</m:t>
                        </m:r>
                      </m:den>
                    </m:f>
                    <m:r>
                      <a:rPr lang="en-US" sz="1200" b="1" i="1">
                        <a:solidFill>
                          <a:schemeClr val="accent5">
                            <a:lumMod val="25000"/>
                          </a:schemeClr>
                        </a:solidFill>
                        <a:latin typeface="Cambria Math"/>
                      </a:rPr>
                      <m:t>𝑵</m:t>
                    </m:r>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𝒔</m:t>
                        </m:r>
                      </m:e>
                      <m:sub>
                        <m:r>
                          <a:rPr lang="en-US" sz="1200" b="1" i="1">
                            <a:solidFill>
                              <a:schemeClr val="accent5">
                                <a:lumMod val="25000"/>
                              </a:schemeClr>
                            </a:solidFill>
                            <a:latin typeface="Cambria Math"/>
                          </a:rPr>
                          <m:t>𝑪</m:t>
                        </m:r>
                      </m:sub>
                    </m:sSub>
                    <m:r>
                      <a:rPr lang="en-US" sz="1200" b="1">
                        <a:latin typeface="Cambria Math"/>
                      </a:rPr>
                      <m:t>.</m:t>
                    </m:r>
                  </m:oMath>
                </a14:m>
                <a:r>
                  <a:rPr lang="en-US" sz="1000" b="1" dirty="0"/>
                  <a:t> </a:t>
                </a:r>
                <a:endParaRPr lang="ru-RU" sz="1000" b="1" dirty="0">
                  <a:solidFill>
                    <a:srgbClr val="CACAFF">
                      <a:lumMod val="25000"/>
                    </a:srgbClr>
                  </a:solidFill>
                  <a:latin typeface="Arial" charset="0"/>
                  <a:cs typeface="Arial" charset="0"/>
                </a:endParaRPr>
              </a:p>
            </p:txBody>
          </p:sp>
        </mc:Choice>
        <mc:Fallback xmlns="">
          <p:sp>
            <p:nvSpPr>
              <p:cNvPr id="262241" name="Text Box 97"/>
              <p:cNvSpPr txBox="1">
                <a:spLocks noRot="1" noChangeAspect="1" noMove="1" noResize="1" noEditPoints="1" noAdjustHandles="1" noChangeArrowheads="1" noChangeShapeType="1" noTextEdit="1"/>
              </p:cNvSpPr>
              <p:nvPr/>
            </p:nvSpPr>
            <p:spPr bwMode="auto">
              <a:xfrm>
                <a:off x="360279" y="3014120"/>
                <a:ext cx="8208000" cy="360868"/>
              </a:xfrm>
              <a:prstGeom prst="rect">
                <a:avLst/>
              </a:prstGeom>
              <a:blipFill rotWithShape="1">
                <a:blip r:embed="rId5"/>
                <a:stretch>
                  <a:fillRect/>
                </a:stretch>
              </a:blipFill>
              <a:ln w="9525">
                <a:noFill/>
                <a:miter lim="800000"/>
                <a:headEnd/>
                <a:tailEnd/>
              </a:ln>
            </p:spPr>
            <p:txBody>
              <a:bodyPr/>
              <a:lstStyle/>
              <a:p>
                <a:r>
                  <a:rPr lang="ru-RU">
                    <a:noFill/>
                  </a:rPr>
                  <a:t> </a:t>
                </a:r>
              </a:p>
            </p:txBody>
          </p:sp>
        </mc:Fallback>
      </mc:AlternateContent>
      <p:sp>
        <p:nvSpPr>
          <p:cNvPr id="262244" name="Text Box 100"/>
          <p:cNvSpPr txBox="1">
            <a:spLocks noChangeArrowheads="1"/>
          </p:cNvSpPr>
          <p:nvPr/>
        </p:nvSpPr>
        <p:spPr bwMode="auto">
          <a:xfrm>
            <a:off x="313308" y="4042347"/>
            <a:ext cx="8208000" cy="246221"/>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 The power is defined as the work done by a force in a unit of time (the time rate of doing work).</a:t>
            </a:r>
            <a:endParaRPr lang="en-US" sz="1000" dirty="0">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262247" name="Text Box 103"/>
              <p:cNvSpPr txBox="1">
                <a:spLocks noChangeArrowheads="1"/>
              </p:cNvSpPr>
              <p:nvPr/>
            </p:nvSpPr>
            <p:spPr bwMode="auto">
              <a:xfrm>
                <a:off x="325985" y="4368546"/>
                <a:ext cx="8208000" cy="828000"/>
              </a:xfrm>
              <a:prstGeom prst="rect">
                <a:avLst/>
              </a:prstGeom>
              <a:solidFill>
                <a:srgbClr val="FFC000"/>
              </a:solidFill>
              <a:ln w="9525">
                <a:noFill/>
                <a:miter lim="800000"/>
                <a:headEnd/>
                <a:tailEnd/>
              </a:ln>
            </p:spPr>
            <p:txBody>
              <a:bodyPr wrap="square">
                <a:spAutoFit/>
              </a:bodyPr>
              <a:lstStyle/>
              <a:p>
                <a:pPr algn="just"/>
                <a:r>
                  <a:rPr lang="en-US" sz="1000" b="1" dirty="0" smtClean="0">
                    <a:solidFill>
                      <a:schemeClr val="accent5">
                        <a:lumMod val="25000"/>
                      </a:schemeClr>
                    </a:solidFill>
                  </a:rPr>
                  <a:t>The kinetic energy of a particle is a scalar quantity equal</a:t>
                </a:r>
                <a14:m>
                  <m:oMath xmlns:m="http://schemas.openxmlformats.org/officeDocument/2006/math">
                    <m:r>
                      <a:rPr lang="en-US" sz="1000" b="1">
                        <a:solidFill>
                          <a:schemeClr val="accent5">
                            <a:lumMod val="25000"/>
                          </a:schemeClr>
                        </a:solidFill>
                        <a:latin typeface="Cambria Math"/>
                      </a:rPr>
                      <m:t> </m:t>
                    </m:r>
                    <m:f>
                      <m:fPr>
                        <m:ctrlPr>
                          <a:rPr lang="ru-RU" sz="1000" b="1" i="1">
                            <a:solidFill>
                              <a:schemeClr val="accent5">
                                <a:lumMod val="25000"/>
                              </a:schemeClr>
                            </a:solidFill>
                            <a:latin typeface="Cambria Math"/>
                          </a:rPr>
                        </m:ctrlPr>
                      </m:fPr>
                      <m:num>
                        <m:r>
                          <a:rPr lang="en-US" sz="1000" b="1" i="1">
                            <a:solidFill>
                              <a:schemeClr val="accent5">
                                <a:lumMod val="25000"/>
                              </a:schemeClr>
                            </a:solidFill>
                            <a:latin typeface="Cambria Math"/>
                          </a:rPr>
                          <m:t>𝟏</m:t>
                        </m:r>
                      </m:num>
                      <m:den>
                        <m:r>
                          <a:rPr lang="en-US" sz="1000" b="1" i="1">
                            <a:solidFill>
                              <a:schemeClr val="accent5">
                                <a:lumMod val="25000"/>
                              </a:schemeClr>
                            </a:solidFill>
                            <a:latin typeface="Cambria Math"/>
                          </a:rPr>
                          <m:t>𝟐</m:t>
                        </m:r>
                      </m:den>
                    </m:f>
                    <m:r>
                      <a:rPr lang="en-US" sz="1000" b="1" i="1">
                        <a:solidFill>
                          <a:schemeClr val="accent5">
                            <a:lumMod val="25000"/>
                          </a:schemeClr>
                        </a:solidFill>
                        <a:latin typeface="Cambria Math"/>
                      </a:rPr>
                      <m:t>𝒎</m:t>
                    </m:r>
                    <m:sSup>
                      <m:sSupPr>
                        <m:ctrlPr>
                          <a:rPr lang="ru-RU" sz="1000" b="1" i="1">
                            <a:solidFill>
                              <a:schemeClr val="accent5">
                                <a:lumMod val="25000"/>
                              </a:schemeClr>
                            </a:solidFill>
                            <a:latin typeface="Cambria Math"/>
                          </a:rPr>
                        </m:ctrlPr>
                      </m:sSupPr>
                      <m:e>
                        <m:r>
                          <a:rPr lang="en-US" sz="1000" b="1" i="1">
                            <a:solidFill>
                              <a:schemeClr val="accent5">
                                <a:lumMod val="25000"/>
                              </a:schemeClr>
                            </a:solidFill>
                            <a:latin typeface="Cambria Math"/>
                          </a:rPr>
                          <m:t>𝒗</m:t>
                        </m:r>
                      </m:e>
                      <m:sup>
                        <m:r>
                          <a:rPr lang="en-US" sz="1000" b="1" i="1">
                            <a:solidFill>
                              <a:schemeClr val="accent5">
                                <a:lumMod val="25000"/>
                              </a:schemeClr>
                            </a:solidFill>
                            <a:latin typeface="Cambria Math"/>
                          </a:rPr>
                          <m:t>𝟐</m:t>
                        </m:r>
                      </m:sup>
                    </m:sSup>
                  </m:oMath>
                </a14:m>
                <a:r>
                  <a:rPr lang="en-US" sz="1000" b="1" i="1" dirty="0">
                    <a:solidFill>
                      <a:schemeClr val="accent5">
                        <a:lumMod val="25000"/>
                      </a:schemeClr>
                    </a:solidFill>
                  </a:rPr>
                  <a:t>. </a:t>
                </a:r>
                <a:r>
                  <a:rPr lang="en-US" sz="1000" b="1" dirty="0">
                    <a:solidFill>
                      <a:schemeClr val="accent5">
                        <a:lumMod val="25000"/>
                      </a:schemeClr>
                    </a:solidFill>
                  </a:rPr>
                  <a:t>The kinetic energy of a system is defined as a scalar quantity equal to the sum of the kinetic energies of all the particles of the system</a:t>
                </a:r>
                <a:r>
                  <a:rPr lang="en-US" sz="1000" b="1" dirty="0" smtClean="0">
                    <a:solidFill>
                      <a:schemeClr val="accent5">
                        <a:lumMod val="25000"/>
                      </a:schemeClr>
                    </a:solidFill>
                  </a:rPr>
                  <a:t>. </a:t>
                </a:r>
                <a:r>
                  <a:rPr lang="en-US" sz="1000" b="1" dirty="0">
                    <a:solidFill>
                      <a:schemeClr val="accent5">
                        <a:lumMod val="25000"/>
                      </a:schemeClr>
                    </a:solidFill>
                  </a:rPr>
                  <a:t>Translational </a:t>
                </a:r>
                <a:r>
                  <a:rPr lang="en-US" sz="1000" b="1" dirty="0" smtClean="0">
                    <a:solidFill>
                      <a:schemeClr val="accent5">
                        <a:lumMod val="25000"/>
                      </a:schemeClr>
                    </a:solidFill>
                  </a:rPr>
                  <a:t>motion</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smtClean="0">
                            <a:solidFill>
                              <a:schemeClr val="accent5">
                                <a:lumMod val="25000"/>
                              </a:schemeClr>
                            </a:solidFill>
                            <a:latin typeface="Cambria Math"/>
                          </a:rPr>
                          <m:t>: </m:t>
                        </m:r>
                        <m:r>
                          <a:rPr lang="en-US" sz="1200" b="1" i="1">
                            <a:solidFill>
                              <a:schemeClr val="accent5">
                                <a:lumMod val="25000"/>
                              </a:schemeClr>
                            </a:solidFill>
                            <a:latin typeface="Cambria Math"/>
                          </a:rPr>
                          <m:t>𝑻</m:t>
                        </m:r>
                      </m:e>
                      <m:sub>
                        <m:r>
                          <a:rPr lang="en-US" sz="1200" b="1" i="1">
                            <a:solidFill>
                              <a:schemeClr val="accent5">
                                <a:lumMod val="25000"/>
                              </a:schemeClr>
                            </a:solidFill>
                            <a:latin typeface="Cambria Math"/>
                          </a:rPr>
                          <m:t>𝒕𝒓𝒂𝒏𝒔</m:t>
                        </m:r>
                      </m:sub>
                    </m:sSub>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en-US" sz="1200" b="1" i="1">
                            <a:solidFill>
                              <a:schemeClr val="accent5">
                                <a:lumMod val="25000"/>
                              </a:schemeClr>
                            </a:solidFill>
                            <a:latin typeface="Cambria Math"/>
                          </a:rPr>
                          <m:t>𝟏</m:t>
                        </m:r>
                      </m:num>
                      <m:den>
                        <m:r>
                          <a:rPr lang="en-US" sz="1200" b="1" i="1">
                            <a:solidFill>
                              <a:schemeClr val="accent5">
                                <a:lumMod val="25000"/>
                              </a:schemeClr>
                            </a:solidFill>
                            <a:latin typeface="Cambria Math"/>
                          </a:rPr>
                          <m:t>𝟐</m:t>
                        </m:r>
                      </m:den>
                    </m:f>
                    <m:r>
                      <a:rPr lang="en-US" sz="1200" b="1" i="1">
                        <a:solidFill>
                          <a:schemeClr val="accent5">
                            <a:lumMod val="25000"/>
                          </a:schemeClr>
                        </a:solidFill>
                        <a:latin typeface="Cambria Math"/>
                      </a:rPr>
                      <m:t>𝑴</m:t>
                    </m:r>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rPr>
                          <m:t>𝒗</m:t>
                        </m:r>
                      </m:e>
                      <m:sub>
                        <m:r>
                          <a:rPr lang="en-US" sz="1200" b="1" i="1">
                            <a:solidFill>
                              <a:schemeClr val="accent5">
                                <a:lumMod val="25000"/>
                              </a:schemeClr>
                            </a:solidFill>
                            <a:latin typeface="Cambria Math"/>
                          </a:rPr>
                          <m:t>𝒄</m:t>
                        </m:r>
                      </m:sub>
                      <m:sup>
                        <m:r>
                          <a:rPr lang="en-US" sz="1200" b="1" i="1">
                            <a:solidFill>
                              <a:schemeClr val="accent5">
                                <a:lumMod val="25000"/>
                              </a:schemeClr>
                            </a:solidFill>
                            <a:latin typeface="Cambria Math"/>
                          </a:rPr>
                          <m:t>𝟐</m:t>
                        </m:r>
                      </m:sup>
                    </m:sSubSup>
                    <m:r>
                      <a:rPr lang="en-US" sz="1200" b="1">
                        <a:solidFill>
                          <a:schemeClr val="accent5">
                            <a:lumMod val="25000"/>
                          </a:schemeClr>
                        </a:solidFill>
                        <a:latin typeface="Cambria Math"/>
                      </a:rPr>
                      <m:t>.</m:t>
                    </m:r>
                  </m:oMath>
                </a14:m>
                <a:r>
                  <a:rPr lang="en-US" sz="1200" b="1" dirty="0" smtClean="0">
                    <a:solidFill>
                      <a:schemeClr val="accent5">
                        <a:lumMod val="25000"/>
                      </a:schemeClr>
                    </a:solidFill>
                  </a:rPr>
                  <a:t> </a:t>
                </a:r>
              </a:p>
              <a:p>
                <a:pPr algn="just"/>
                <a:r>
                  <a:rPr lang="en-US" sz="1000" b="1" dirty="0" smtClean="0">
                    <a:solidFill>
                      <a:schemeClr val="accent5">
                        <a:lumMod val="25000"/>
                      </a:schemeClr>
                    </a:solidFill>
                  </a:rPr>
                  <a:t>Rotational motion: </a:t>
                </a:r>
                <a14:m>
                  <m:oMath xmlns:m="http://schemas.openxmlformats.org/officeDocument/2006/math">
                    <m:sSub>
                      <m:sSubPr>
                        <m:ctrlPr>
                          <a:rPr lang="ru-RU" sz="1000" b="1" i="1">
                            <a:latin typeface="Cambria Math"/>
                          </a:rPr>
                        </m:ctrlPr>
                      </m:sSubPr>
                      <m:e>
                        <m:r>
                          <a:rPr lang="en-US" sz="1000" b="1" i="1">
                            <a:latin typeface="Cambria Math"/>
                          </a:rPr>
                          <m:t>𝑻</m:t>
                        </m:r>
                      </m:e>
                      <m:sub>
                        <m:r>
                          <a:rPr lang="en-US" sz="1000" b="1" i="1">
                            <a:latin typeface="Cambria Math"/>
                          </a:rPr>
                          <m:t>𝒓𝒐𝒕𝒂𝒊𝒐𝒏</m:t>
                        </m:r>
                      </m:sub>
                    </m:sSub>
                    <m:r>
                      <a:rPr lang="en-US" sz="1000" b="1">
                        <a:latin typeface="Cambria Math"/>
                      </a:rPr>
                      <m:t>=</m:t>
                    </m:r>
                    <m:f>
                      <m:fPr>
                        <m:ctrlPr>
                          <a:rPr lang="ru-RU" sz="1000" b="1" i="1">
                            <a:latin typeface="Cambria Math"/>
                          </a:rPr>
                        </m:ctrlPr>
                      </m:fPr>
                      <m:num>
                        <m:r>
                          <a:rPr lang="en-US" sz="1000" b="1" i="1">
                            <a:latin typeface="Cambria Math"/>
                          </a:rPr>
                          <m:t>𝟏</m:t>
                        </m:r>
                      </m:num>
                      <m:den>
                        <m:r>
                          <a:rPr lang="en-US" sz="1000" b="1" i="1">
                            <a:latin typeface="Cambria Math"/>
                          </a:rPr>
                          <m:t>𝟐</m:t>
                        </m:r>
                      </m:den>
                    </m:f>
                    <m:sSub>
                      <m:sSubPr>
                        <m:ctrlPr>
                          <a:rPr lang="ru-RU" sz="1000" b="1" i="1">
                            <a:latin typeface="Cambria Math"/>
                          </a:rPr>
                        </m:ctrlPr>
                      </m:sSubPr>
                      <m:e>
                        <m:r>
                          <a:rPr lang="en-US" sz="1000" b="1" i="1">
                            <a:latin typeface="Cambria Math"/>
                          </a:rPr>
                          <m:t>𝑱</m:t>
                        </m:r>
                      </m:e>
                      <m:sub>
                        <m:r>
                          <a:rPr lang="en-US" sz="1000" b="1" i="1">
                            <a:latin typeface="Cambria Math"/>
                          </a:rPr>
                          <m:t>𝒛</m:t>
                        </m:r>
                      </m:sub>
                    </m:sSub>
                    <m:sSup>
                      <m:sSupPr>
                        <m:ctrlPr>
                          <a:rPr lang="ru-RU" sz="1000" b="1" i="1">
                            <a:latin typeface="Cambria Math"/>
                          </a:rPr>
                        </m:ctrlPr>
                      </m:sSupPr>
                      <m:e>
                        <m:r>
                          <a:rPr lang="en-US" sz="1000" b="1" i="1">
                            <a:latin typeface="Cambria Math"/>
                          </a:rPr>
                          <m:t>𝝎</m:t>
                        </m:r>
                      </m:e>
                      <m:sup>
                        <m:r>
                          <a:rPr lang="en-US" sz="1000" b="1" i="1">
                            <a:latin typeface="Cambria Math"/>
                          </a:rPr>
                          <m:t>𝟐</m:t>
                        </m:r>
                      </m:sup>
                    </m:sSup>
                    <m:r>
                      <a:rPr lang="en-US" sz="1000" b="1">
                        <a:latin typeface="Cambria Math"/>
                      </a:rPr>
                      <m:t>.</m:t>
                    </m:r>
                  </m:oMath>
                </a14:m>
                <a:r>
                  <a:rPr lang="en-US" sz="1000" b="1" dirty="0" smtClean="0">
                    <a:solidFill>
                      <a:schemeClr val="accent5">
                        <a:lumMod val="25000"/>
                      </a:schemeClr>
                    </a:solidFill>
                  </a:rPr>
                  <a:t> </a:t>
                </a:r>
                <a:r>
                  <a:rPr lang="en-US" altLang="ru-RU" sz="1000" b="1" dirty="0">
                    <a:solidFill>
                      <a:schemeClr val="accent5">
                        <a:lumMod val="25000"/>
                      </a:schemeClr>
                    </a:solidFill>
                    <a:cs typeface="Arial" pitchFamily="34" charset="0"/>
                  </a:rPr>
                  <a:t>Plane </a:t>
                </a:r>
                <a:r>
                  <a:rPr lang="en-US" altLang="ru-RU" sz="1000" b="1" dirty="0" smtClean="0">
                    <a:solidFill>
                      <a:schemeClr val="accent5">
                        <a:lumMod val="25000"/>
                      </a:schemeClr>
                    </a:solidFill>
                    <a:cs typeface="Arial" pitchFamily="34" charset="0"/>
                  </a:rPr>
                  <a:t>motion: </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a:solidFill>
                              <a:schemeClr val="accent5">
                                <a:lumMod val="25000"/>
                              </a:schemeClr>
                            </a:solidFill>
                            <a:latin typeface="Cambria Math"/>
                          </a:rPr>
                          <m:t>𝑻</m:t>
                        </m:r>
                      </m:e>
                      <m:sub>
                        <m:r>
                          <a:rPr lang="en-US" sz="1200" b="1" i="1">
                            <a:solidFill>
                              <a:schemeClr val="accent5">
                                <a:lumMod val="25000"/>
                              </a:schemeClr>
                            </a:solidFill>
                            <a:latin typeface="Cambria Math"/>
                          </a:rPr>
                          <m:t>𝒑𝒍𝒂𝒏𝒆</m:t>
                        </m:r>
                      </m:sub>
                    </m:sSub>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en-US" sz="1200" b="1" i="1">
                            <a:solidFill>
                              <a:schemeClr val="accent5">
                                <a:lumMod val="25000"/>
                              </a:schemeClr>
                            </a:solidFill>
                            <a:latin typeface="Cambria Math"/>
                          </a:rPr>
                          <m:t>𝟏</m:t>
                        </m:r>
                      </m:num>
                      <m:den>
                        <m:r>
                          <a:rPr lang="en-US" sz="1200" b="1" i="1">
                            <a:solidFill>
                              <a:schemeClr val="accent5">
                                <a:lumMod val="25000"/>
                              </a:schemeClr>
                            </a:solidFill>
                            <a:latin typeface="Cambria Math"/>
                          </a:rPr>
                          <m:t>𝟐</m:t>
                        </m:r>
                      </m:den>
                    </m:f>
                    <m:r>
                      <a:rPr lang="en-US" sz="1200" b="1" i="1">
                        <a:solidFill>
                          <a:schemeClr val="accent5">
                            <a:lumMod val="25000"/>
                          </a:schemeClr>
                        </a:solidFill>
                        <a:latin typeface="Cambria Math"/>
                      </a:rPr>
                      <m:t>𝑴</m:t>
                    </m:r>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rPr>
                          <m:t>𝒗</m:t>
                        </m:r>
                      </m:e>
                      <m:sub>
                        <m:r>
                          <a:rPr lang="en-US" sz="1200" b="1" i="1">
                            <a:solidFill>
                              <a:schemeClr val="accent5">
                                <a:lumMod val="25000"/>
                              </a:schemeClr>
                            </a:solidFill>
                            <a:latin typeface="Cambria Math"/>
                          </a:rPr>
                          <m:t>𝒄</m:t>
                        </m:r>
                      </m:sub>
                      <m:sup>
                        <m:r>
                          <a:rPr lang="en-US" sz="1200" b="1" i="1">
                            <a:solidFill>
                              <a:schemeClr val="accent5">
                                <a:lumMod val="25000"/>
                              </a:schemeClr>
                            </a:solidFill>
                            <a:latin typeface="Cambria Math"/>
                          </a:rPr>
                          <m:t>𝟐</m:t>
                        </m:r>
                      </m:sup>
                    </m:sSubSup>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en-US" sz="1200" b="1" i="1">
                            <a:solidFill>
                              <a:schemeClr val="accent5">
                                <a:lumMod val="25000"/>
                              </a:schemeClr>
                            </a:solidFill>
                            <a:latin typeface="Cambria Math"/>
                          </a:rPr>
                          <m:t>𝟏</m:t>
                        </m:r>
                      </m:num>
                      <m:den>
                        <m:r>
                          <a:rPr lang="en-US" sz="1200" b="1" i="1">
                            <a:solidFill>
                              <a:schemeClr val="accent5">
                                <a:lumMod val="25000"/>
                              </a:schemeClr>
                            </a:solidFill>
                            <a:latin typeface="Cambria Math"/>
                          </a:rPr>
                          <m:t>𝟐</m:t>
                        </m:r>
                      </m:den>
                    </m:f>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𝑱</m:t>
                        </m:r>
                      </m:e>
                      <m:sub>
                        <m:r>
                          <a:rPr lang="en-US" sz="1200" b="1" i="1">
                            <a:solidFill>
                              <a:schemeClr val="accent5">
                                <a:lumMod val="25000"/>
                              </a:schemeClr>
                            </a:solidFill>
                            <a:latin typeface="Cambria Math"/>
                          </a:rPr>
                          <m:t>𝒄</m:t>
                        </m:r>
                      </m:sub>
                    </m:sSub>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𝝎</m:t>
                        </m:r>
                      </m:e>
                      <m:sup>
                        <m:r>
                          <a:rPr lang="en-US" sz="1200" b="1" i="1">
                            <a:solidFill>
                              <a:schemeClr val="accent5">
                                <a:lumMod val="25000"/>
                              </a:schemeClr>
                            </a:solidFill>
                            <a:latin typeface="Cambria Math"/>
                          </a:rPr>
                          <m:t>𝟐</m:t>
                        </m:r>
                      </m:sup>
                    </m:sSup>
                    <m:r>
                      <a:rPr lang="en-US" sz="1200" b="1" i="0" smtClean="0">
                        <a:solidFill>
                          <a:schemeClr val="accent5">
                            <a:lumMod val="25000"/>
                          </a:schemeClr>
                        </a:solidFill>
                        <a:latin typeface="Cambria Math"/>
                      </a:rPr>
                      <m:t>.</m:t>
                    </m:r>
                  </m:oMath>
                </a14:m>
                <a:endParaRPr lang="en-US" altLang="ru-RU" sz="1200" b="1" dirty="0">
                  <a:solidFill>
                    <a:schemeClr val="accent5">
                      <a:lumMod val="25000"/>
                    </a:schemeClr>
                  </a:solidFill>
                  <a:sym typeface="Symbol" pitchFamily="18" charset="2"/>
                </a:endParaRPr>
              </a:p>
              <a:p>
                <a:pPr algn="just"/>
                <a:endParaRPr lang="ru-RU" sz="1200" b="1" dirty="0">
                  <a:solidFill>
                    <a:schemeClr val="accent5">
                      <a:lumMod val="25000"/>
                    </a:schemeClr>
                  </a:solidFill>
                </a:endParaRPr>
              </a:p>
              <a:p>
                <a:pPr marL="342900" indent="-342900"/>
                <a:endParaRPr lang="en-US" sz="1000" dirty="0">
                  <a:solidFill>
                    <a:srgbClr val="00007D"/>
                  </a:solidFill>
                  <a:latin typeface="Arial" charset="0"/>
                  <a:cs typeface="Arial" charset="0"/>
                </a:endParaRPr>
              </a:p>
            </p:txBody>
          </p:sp>
        </mc:Choice>
        <mc:Fallback xmlns="">
          <p:sp>
            <p:nvSpPr>
              <p:cNvPr id="262247" name="Text Box 103"/>
              <p:cNvSpPr txBox="1">
                <a:spLocks noRot="1" noChangeAspect="1" noMove="1" noResize="1" noEditPoints="1" noAdjustHandles="1" noChangeArrowheads="1" noChangeShapeType="1" noTextEdit="1"/>
              </p:cNvSpPr>
              <p:nvPr/>
            </p:nvSpPr>
            <p:spPr bwMode="auto">
              <a:xfrm>
                <a:off x="325985" y="4368546"/>
                <a:ext cx="8208000" cy="828000"/>
              </a:xfrm>
              <a:prstGeom prst="rect">
                <a:avLst/>
              </a:prstGeom>
              <a:blipFill rotWithShape="1">
                <a:blip r:embed="rId6"/>
                <a:stretch>
                  <a:fillRect b="-1481"/>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54" name="Text Box 110"/>
              <p:cNvSpPr txBox="1">
                <a:spLocks noChangeArrowheads="1"/>
              </p:cNvSpPr>
              <p:nvPr/>
            </p:nvSpPr>
            <p:spPr bwMode="auto">
              <a:xfrm>
                <a:off x="330510" y="3478081"/>
                <a:ext cx="8208000" cy="479234"/>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rPr>
                  <a:t>The work done in a </a:t>
                </a:r>
                <a:r>
                  <a:rPr lang="en-US" sz="1000" b="1" dirty="0" smtClean="0">
                    <a:solidFill>
                      <a:schemeClr val="accent5">
                        <a:lumMod val="25000"/>
                      </a:schemeClr>
                    </a:solidFill>
                  </a:rPr>
                  <a:t>rotation </a:t>
                </a:r>
                <a:r>
                  <a:rPr lang="en-US" sz="1000" b="1" dirty="0">
                    <a:solidFill>
                      <a:schemeClr val="accent5">
                        <a:lumMod val="25000"/>
                      </a:schemeClr>
                    </a:solidFill>
                  </a:rPr>
                  <a:t>through a finite </a:t>
                </a:r>
                <a:r>
                  <a:rPr lang="en-US" sz="1000" b="1" dirty="0" smtClean="0">
                    <a:solidFill>
                      <a:schemeClr val="accent5">
                        <a:lumMod val="25000"/>
                      </a:schemeClr>
                    </a:solidFill>
                  </a:rPr>
                  <a:t>angle </a:t>
                </a:r>
                <a14:m>
                  <m:oMath xmlns:m="http://schemas.openxmlformats.org/officeDocument/2006/math">
                    <m:r>
                      <a:rPr lang="en-US" sz="1200" b="1" i="1" smtClean="0">
                        <a:solidFill>
                          <a:schemeClr val="accent5">
                            <a:lumMod val="25000"/>
                          </a:schemeClr>
                        </a:solidFill>
                        <a:latin typeface="Cambria Math"/>
                      </a:rPr>
                      <m:t>𝑨</m:t>
                    </m:r>
                    <m:r>
                      <a:rPr lang="en-US" sz="1200" b="1">
                        <a:solidFill>
                          <a:schemeClr val="accent5">
                            <a:lumMod val="25000"/>
                          </a:schemeClr>
                        </a:solidFill>
                        <a:latin typeface="Cambria Math"/>
                      </a:rPr>
                      <m:t>=</m:t>
                    </m:r>
                    <m:nary>
                      <m:naryPr>
                        <m:limLoc m:val="undOvr"/>
                        <m:ctrlPr>
                          <a:rPr lang="ru-RU" sz="1200" b="1" i="1">
                            <a:solidFill>
                              <a:schemeClr val="accent5">
                                <a:lumMod val="25000"/>
                              </a:schemeClr>
                            </a:solidFill>
                            <a:latin typeface="Cambria Math"/>
                          </a:rPr>
                        </m:ctrlPr>
                      </m:naryPr>
                      <m:sub>
                        <m:r>
                          <a:rPr lang="en-US" sz="1200" b="1" i="1">
                            <a:solidFill>
                              <a:schemeClr val="accent5">
                                <a:lumMod val="25000"/>
                              </a:schemeClr>
                            </a:solidFill>
                            <a:latin typeface="Cambria Math"/>
                          </a:rPr>
                          <m:t>𝟎</m:t>
                        </m:r>
                      </m:sub>
                      <m:sup>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𝝋</m:t>
                            </m:r>
                          </m:e>
                          <m:sub>
                            <m:r>
                              <a:rPr lang="en-US" sz="1200" b="1" i="1">
                                <a:solidFill>
                                  <a:schemeClr val="accent5">
                                    <a:lumMod val="25000"/>
                                  </a:schemeClr>
                                </a:solidFill>
                                <a:latin typeface="Cambria Math"/>
                              </a:rPr>
                              <m:t>𝟏</m:t>
                            </m:r>
                          </m:sub>
                        </m:sSub>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𝒛</m:t>
                            </m:r>
                          </m:sub>
                        </m:sSub>
                        <m:box>
                          <m:boxPr>
                            <m:diff m:val="on"/>
                            <m:ctrlPr>
                              <a:rPr lang="ru-RU" sz="1200" b="1" i="1">
                                <a:solidFill>
                                  <a:schemeClr val="accent5">
                                    <a:lumMod val="25000"/>
                                  </a:schemeClr>
                                </a:solidFill>
                                <a:latin typeface="Cambria Math"/>
                              </a:rPr>
                            </m:ctrlPr>
                          </m:boxPr>
                          <m:e>
                            <m:r>
                              <a:rPr lang="en-US" sz="1200" b="1" i="1">
                                <a:solidFill>
                                  <a:schemeClr val="accent5">
                                    <a:lumMod val="25000"/>
                                  </a:schemeClr>
                                </a:solidFill>
                                <a:latin typeface="Cambria Math"/>
                              </a:rPr>
                              <m:t>𝒅</m:t>
                            </m:r>
                            <m:r>
                              <a:rPr lang="en-US" sz="1200" b="1" i="1">
                                <a:solidFill>
                                  <a:schemeClr val="accent5">
                                    <a:lumMod val="25000"/>
                                  </a:schemeClr>
                                </a:solidFill>
                                <a:latin typeface="Cambria Math"/>
                              </a:rPr>
                              <m:t>𝝋</m:t>
                            </m:r>
                          </m:e>
                        </m:box>
                      </m:e>
                    </m:nary>
                    <m:r>
                      <a:rPr lang="en-US" sz="1200" b="1">
                        <a:solidFill>
                          <a:schemeClr val="accent5">
                            <a:lumMod val="25000"/>
                          </a:schemeClr>
                        </a:solidFill>
                        <a:latin typeface="Cambria Math"/>
                      </a:rPr>
                      <m:t>.</m:t>
                    </m:r>
                  </m:oMath>
                </a14:m>
                <a:r>
                  <a:rPr lang="en-US" sz="1200" b="1" dirty="0" smtClean="0">
                    <a:solidFill>
                      <a:schemeClr val="accent5">
                        <a:lumMod val="25000"/>
                      </a:schemeClr>
                    </a:solidFill>
                  </a:rPr>
                  <a:t>  </a:t>
                </a:r>
                <a:endParaRPr lang="ru-RU" sz="1200" b="1" dirty="0" smtClean="0">
                  <a:solidFill>
                    <a:schemeClr val="accent5">
                      <a:lumMod val="25000"/>
                    </a:schemeClr>
                  </a:solidFill>
                  <a:latin typeface="Arial" charset="0"/>
                  <a:cs typeface="Arial" charset="0"/>
                </a:endParaRPr>
              </a:p>
              <a:p>
                <a:pPr algn="just"/>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mc:Choice>
        <mc:Fallback xmlns="">
          <p:sp>
            <p:nvSpPr>
              <p:cNvPr id="262254" name="Text Box 110"/>
              <p:cNvSpPr txBox="1">
                <a:spLocks noRot="1" noChangeAspect="1" noMove="1" noResize="1" noEditPoints="1" noAdjustHandles="1" noChangeArrowheads="1" noChangeShapeType="1" noTextEdit="1"/>
              </p:cNvSpPr>
              <p:nvPr/>
            </p:nvSpPr>
            <p:spPr bwMode="auto">
              <a:xfrm>
                <a:off x="330510" y="3478081"/>
                <a:ext cx="8208000" cy="479234"/>
              </a:xfrm>
              <a:prstGeom prst="rect">
                <a:avLst/>
              </a:prstGeom>
              <a:blipFill rotWithShape="1">
                <a:blip r:embed="rId7"/>
                <a:stretch>
                  <a:fillRect t="-66667" b="-76923"/>
                </a:stretch>
              </a:blipFill>
              <a:ln w="9525">
                <a:noFill/>
                <a:miter lim="800000"/>
                <a:headEnd/>
                <a:tailEnd/>
              </a:ln>
            </p:spPr>
            <p:txBody>
              <a:bodyPr/>
              <a:lstStyle/>
              <a:p>
                <a:r>
                  <a:rPr lang="ru-RU">
                    <a:noFill/>
                  </a:rPr>
                  <a:t> </a:t>
                </a:r>
              </a:p>
            </p:txBody>
          </p:sp>
        </mc:Fallback>
      </mc:AlternateContent>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32</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9"/>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30510" y="5305604"/>
            <a:ext cx="8208000" cy="396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The change in the kinetic energy of a particle in any displacement is equal to the algebraic sum of the work done by all the forces acting on the particle in the same displacement.</a:t>
            </a:r>
            <a:endParaRPr lang="ru-RU" sz="1000" b="1" dirty="0" smtClean="0">
              <a:solidFill>
                <a:srgbClr val="CACAFF">
                  <a:lumMod val="25000"/>
                </a:srgbClr>
              </a:solidFill>
              <a:latin typeface="Arial" charset="0"/>
            </a:endParaRPr>
          </a:p>
          <a:p>
            <a:pPr algn="just"/>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513386"/>
            <a:ext cx="2904124" cy="288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7</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1" name="Text Box 110"/>
          <p:cNvSpPr txBox="1">
            <a:spLocks noChangeArrowheads="1"/>
          </p:cNvSpPr>
          <p:nvPr/>
        </p:nvSpPr>
        <p:spPr bwMode="auto">
          <a:xfrm>
            <a:off x="342279" y="5775176"/>
            <a:ext cx="8208000" cy="396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change in the kinetic energy of a system during any displacement is equal to the sum of the work done by all the external and internal forces acting on the system in that displacement.</a:t>
            </a:r>
          </a:p>
          <a:p>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22" name="Text Box 110"/>
          <p:cNvSpPr txBox="1">
            <a:spLocks noChangeArrowheads="1"/>
          </p:cNvSpPr>
          <p:nvPr/>
        </p:nvSpPr>
        <p:spPr bwMode="auto">
          <a:xfrm>
            <a:off x="360279" y="6265275"/>
            <a:ext cx="8208000" cy="252000"/>
          </a:xfrm>
          <a:prstGeom prst="rect">
            <a:avLst/>
          </a:prstGeom>
          <a:solidFill>
            <a:srgbClr val="FFC000"/>
          </a:solidFill>
          <a:ln w="9525">
            <a:noFill/>
            <a:miter lim="800000"/>
            <a:headEnd/>
            <a:tailEnd/>
          </a:ln>
        </p:spPr>
        <p:txBody>
          <a:bodyPr wrap="square">
            <a:spAutoFit/>
          </a:bodyPr>
          <a:lstStyle/>
          <a:p>
            <a:pPr algn="just"/>
            <a:r>
              <a:rPr lang="en-US" sz="1000" b="1" dirty="0" smtClean="0">
                <a:solidFill>
                  <a:srgbClr val="CACAFF">
                    <a:lumMod val="25000"/>
                  </a:srgbClr>
                </a:solidFill>
                <a:latin typeface="Arial" charset="0"/>
                <a:cs typeface="Arial" charset="0"/>
              </a:rPr>
              <a:t>The </a:t>
            </a:r>
            <a:r>
              <a:rPr lang="en-US" sz="1000" b="1" dirty="0">
                <a:solidFill>
                  <a:srgbClr val="CACAFF">
                    <a:lumMod val="25000"/>
                  </a:srgbClr>
                </a:solidFill>
                <a:latin typeface="Arial" charset="0"/>
                <a:cs typeface="Arial" charset="0"/>
              </a:rPr>
              <a:t>work done by all the internal forces of a non-deformable system is zero.</a:t>
            </a:r>
          </a:p>
          <a:p>
            <a:pPr algn="just"/>
            <a:endParaRPr lang="ru-RU" sz="1000" b="1" dirty="0" smtClean="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Tree>
    <p:extLst>
      <p:ext uri="{BB962C8B-B14F-4D97-AF65-F5344CB8AC3E}">
        <p14:creationId xmlns:p14="http://schemas.microsoft.com/office/powerpoint/2010/main" val="1903493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P spid="21" grpId="0" animBg="1"/>
      <p:bldP spid="22"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765" name="Oval 109"/>
          <p:cNvSpPr>
            <a:spLocks noChangeArrowheads="1"/>
          </p:cNvSpPr>
          <p:nvPr/>
        </p:nvSpPr>
        <p:spPr bwMode="auto">
          <a:xfrm rot="-2015850">
            <a:off x="704850" y="2114550"/>
            <a:ext cx="723900" cy="542925"/>
          </a:xfrm>
          <a:prstGeom prst="ellipse">
            <a:avLst/>
          </a:prstGeom>
          <a:solidFill>
            <a:srgbClr val="CCFFFF"/>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58" name="Rectangle 102"/>
          <p:cNvSpPr>
            <a:spLocks noChangeArrowheads="1"/>
          </p:cNvSpPr>
          <p:nvPr/>
        </p:nvSpPr>
        <p:spPr bwMode="auto">
          <a:xfrm rot="2096531">
            <a:off x="1528763" y="2657475"/>
            <a:ext cx="1190625" cy="1460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57" name="Rectangle 101"/>
          <p:cNvSpPr>
            <a:spLocks noChangeArrowheads="1"/>
          </p:cNvSpPr>
          <p:nvPr/>
        </p:nvSpPr>
        <p:spPr bwMode="auto">
          <a:xfrm rot="-1900074">
            <a:off x="476250" y="2665413"/>
            <a:ext cx="1317625" cy="1460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661" name="Rectangle 5"/>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2" name="Rectangle 6"/>
          <p:cNvSpPr>
            <a:spLocks noChangeArrowheads="1"/>
          </p:cNvSpPr>
          <p:nvPr/>
        </p:nvSpPr>
        <p:spPr bwMode="auto">
          <a:xfrm>
            <a:off x="0" y="3271838"/>
            <a:ext cx="9144000" cy="0"/>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3" name="Rectangle 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4" name="Rectangle 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5" name="Rectangle 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6" name="Rectangle 10"/>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8" name="Rectangle 1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69" name="Rectangle 1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70" name="Rectangle 1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6672" name="Rectangle 16"/>
          <p:cNvSpPr>
            <a:spLocks noChangeArrowheads="1"/>
          </p:cNvSpPr>
          <p:nvPr/>
        </p:nvSpPr>
        <p:spPr bwMode="auto">
          <a:xfrm>
            <a:off x="179388" y="877888"/>
            <a:ext cx="8686800" cy="5365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lnSpc>
                <a:spcPct val="85000"/>
              </a:lnSpc>
              <a:buClr>
                <a:srgbClr val="00007D"/>
              </a:buClr>
            </a:pPr>
            <a:r>
              <a:rPr lang="en-US" altLang="ru-RU" sz="1000" b="1" i="1" dirty="0" smtClean="0">
                <a:solidFill>
                  <a:schemeClr val="tx2"/>
                </a:solidFill>
              </a:rPr>
              <a:t>Example:</a:t>
            </a:r>
            <a:r>
              <a:rPr lang="en-US" altLang="ru-RU" sz="1000" b="1" dirty="0" smtClean="0">
                <a:solidFill>
                  <a:schemeClr val="tx2"/>
                </a:solidFill>
              </a:rPr>
              <a:t> </a:t>
            </a:r>
            <a:r>
              <a:rPr lang="en-US" altLang="ru-RU" sz="1000" dirty="0">
                <a:solidFill>
                  <a:schemeClr val="tx2"/>
                </a:solidFill>
              </a:rPr>
              <a:t>The massive paper roll of the radius </a:t>
            </a:r>
            <a:r>
              <a:rPr lang="en-US" altLang="ru-RU" sz="1200" i="1" dirty="0">
                <a:solidFill>
                  <a:schemeClr val="tx2"/>
                </a:solidFill>
                <a:latin typeface="Times New Roman" pitchFamily="18" charset="0"/>
                <a:cs typeface="Times New Roman" pitchFamily="18" charset="0"/>
              </a:rPr>
              <a:t>R</a:t>
            </a:r>
            <a:r>
              <a:rPr lang="en-US" altLang="ru-RU" sz="1200" dirty="0">
                <a:solidFill>
                  <a:schemeClr val="tx2"/>
                </a:solidFill>
                <a:latin typeface="Times New Roman" pitchFamily="18" charset="0"/>
                <a:cs typeface="Times New Roman" pitchFamily="18" charset="0"/>
              </a:rPr>
              <a:t>,</a:t>
            </a:r>
            <a:r>
              <a:rPr lang="en-US" altLang="ru-RU" sz="1000" dirty="0">
                <a:solidFill>
                  <a:schemeClr val="tx2"/>
                </a:solidFill>
              </a:rPr>
              <a:t> set in motion by a push, rolls without slipping on inertia up rough inclined plane at an angle </a:t>
            </a:r>
            <a:r>
              <a:rPr lang="ru-RU" altLang="ru-RU" sz="1100" i="1" dirty="0">
                <a:solidFill>
                  <a:srgbClr val="000000"/>
                </a:solidFill>
                <a:sym typeface="Symbol" pitchFamily="18" charset="2"/>
              </a:rPr>
              <a:t> </a:t>
            </a:r>
            <a:r>
              <a:rPr lang="en-US" altLang="ru-RU" sz="1000" dirty="0">
                <a:solidFill>
                  <a:schemeClr val="tx2"/>
                </a:solidFill>
              </a:rPr>
              <a:t> to the horizon with a certain initial velocity. Coefficient of rolling friction is </a:t>
            </a:r>
            <a:r>
              <a:rPr lang="en-US" altLang="ru-RU" sz="1200" i="1" dirty="0" err="1" smtClean="0">
                <a:solidFill>
                  <a:srgbClr val="000000"/>
                </a:solidFill>
                <a:latin typeface="Times New Roman" pitchFamily="18" charset="0"/>
                <a:cs typeface="Times New Roman" pitchFamily="18" charset="0"/>
              </a:rPr>
              <a:t>f</a:t>
            </a:r>
            <a:r>
              <a:rPr lang="en-US" altLang="ru-RU" sz="1200" i="1" baseline="-25000" dirty="0" err="1" smtClean="0">
                <a:solidFill>
                  <a:srgbClr val="000000"/>
                </a:solidFill>
                <a:latin typeface="Times New Roman" pitchFamily="18" charset="0"/>
                <a:cs typeface="Times New Roman" pitchFamily="18" charset="0"/>
              </a:rPr>
              <a:t>rol</a:t>
            </a:r>
            <a:r>
              <a:rPr lang="en-US" altLang="ru-RU" sz="1200" dirty="0" smtClean="0">
                <a:solidFill>
                  <a:schemeClr val="tx2"/>
                </a:solidFill>
                <a:latin typeface="Times New Roman" pitchFamily="18" charset="0"/>
                <a:cs typeface="Times New Roman" pitchFamily="18" charset="0"/>
              </a:rPr>
              <a:t>.</a:t>
            </a:r>
            <a:r>
              <a:rPr lang="en-US" altLang="ru-RU" sz="1000" dirty="0">
                <a:solidFill>
                  <a:schemeClr val="tx2"/>
                </a:solidFill>
              </a:rPr>
              <a:t> Determine the necessary initial speed  in order that it could cross the top of the height </a:t>
            </a:r>
            <a:r>
              <a:rPr lang="en-US" altLang="ru-RU" sz="1200" i="1" dirty="0">
                <a:solidFill>
                  <a:schemeClr val="tx2"/>
                </a:solidFill>
                <a:latin typeface="Times New Roman" pitchFamily="18" charset="0"/>
                <a:cs typeface="Times New Roman" pitchFamily="18" charset="0"/>
              </a:rPr>
              <a:t>H</a:t>
            </a:r>
            <a:r>
              <a:rPr lang="en-US" altLang="ru-RU" sz="1200" dirty="0">
                <a:solidFill>
                  <a:schemeClr val="tx2"/>
                </a:solidFill>
                <a:latin typeface="Times New Roman" pitchFamily="18" charset="0"/>
                <a:cs typeface="Times New Roman" pitchFamily="18" charset="0"/>
              </a:rPr>
              <a:t> </a:t>
            </a:r>
            <a:r>
              <a:rPr lang="en-US" altLang="ru-RU" sz="1000" dirty="0">
                <a:solidFill>
                  <a:schemeClr val="tx2"/>
                </a:solidFill>
              </a:rPr>
              <a:t>from the starting position. </a:t>
            </a:r>
            <a:endParaRPr lang="en-US" altLang="ru-RU" sz="1000" dirty="0">
              <a:solidFill>
                <a:srgbClr val="000000"/>
              </a:solidFill>
            </a:endParaRPr>
          </a:p>
        </p:txBody>
      </p:sp>
      <p:sp>
        <p:nvSpPr>
          <p:cNvPr id="326694" name="Text Box 38"/>
          <p:cNvSpPr txBox="1">
            <a:spLocks noChangeArrowheads="1"/>
          </p:cNvSpPr>
          <p:nvPr/>
        </p:nvSpPr>
        <p:spPr bwMode="auto">
          <a:xfrm>
            <a:off x="3013075" y="1414462"/>
            <a:ext cx="13970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Given: </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100" i="1" dirty="0" err="1" smtClean="0">
                <a:solidFill>
                  <a:srgbClr val="000000"/>
                </a:solidFill>
                <a:latin typeface="Times New Roman" pitchFamily="18" charset="0"/>
                <a:cs typeface="Times New Roman" pitchFamily="18" charset="0"/>
              </a:rPr>
              <a:t>f</a:t>
            </a:r>
            <a:r>
              <a:rPr lang="en-US" altLang="ru-RU" sz="1100" i="1" baseline="-25000" dirty="0" err="1" smtClean="0">
                <a:solidFill>
                  <a:srgbClr val="000000"/>
                </a:solidFill>
                <a:latin typeface="Times New Roman" pitchFamily="18" charset="0"/>
                <a:cs typeface="Times New Roman" pitchFamily="18" charset="0"/>
              </a:rPr>
              <a:t>rol</a:t>
            </a:r>
            <a:r>
              <a:rPr lang="en-US" altLang="ru-RU" sz="1100" dirty="0" smtClean="0">
                <a:solidFill>
                  <a:srgbClr val="000000"/>
                </a:solidFill>
                <a:latin typeface="Times New Roman" pitchFamily="18" charset="0"/>
                <a:cs typeface="Times New Roman" pitchFamily="18" charset="0"/>
                <a:sym typeface="Symbol" pitchFamily="18" charset="2"/>
              </a:rPr>
              <a:t> , </a:t>
            </a:r>
            <a:r>
              <a:rPr lang="en-US" altLang="ru-RU" sz="1100" i="1" dirty="0" smtClean="0">
                <a:solidFill>
                  <a:srgbClr val="000000"/>
                </a:solidFill>
                <a:latin typeface="Times New Roman" pitchFamily="18" charset="0"/>
                <a:cs typeface="Times New Roman" pitchFamily="18" charset="0"/>
                <a:sym typeface="Symbol" pitchFamily="18" charset="2"/>
              </a:rPr>
              <a:t>H</a:t>
            </a:r>
            <a:r>
              <a:rPr lang="ru-RU" altLang="ru-RU" sz="1100" dirty="0">
                <a:solidFill>
                  <a:srgbClr val="000000"/>
                </a:solidFill>
                <a:latin typeface="Times New Roman" pitchFamily="18" charset="0"/>
                <a:cs typeface="Times New Roman" pitchFamily="18" charset="0"/>
                <a:sym typeface="Symbol" pitchFamily="18" charset="2"/>
              </a:rPr>
              <a:t>, </a:t>
            </a:r>
            <a:r>
              <a:rPr lang="en-US" altLang="ru-RU" sz="1100" i="1" dirty="0" smtClean="0">
                <a:solidFill>
                  <a:srgbClr val="000000"/>
                </a:solidFill>
                <a:latin typeface="Times New Roman" pitchFamily="18" charset="0"/>
                <a:cs typeface="Times New Roman" pitchFamily="18" charset="0"/>
                <a:sym typeface="Symbol" pitchFamily="18" charset="2"/>
              </a:rPr>
              <a:t>R.</a:t>
            </a:r>
            <a:endParaRPr lang="en-US" altLang="ru-RU" sz="1100" i="1" dirty="0">
              <a:solidFill>
                <a:srgbClr val="000000"/>
              </a:solidFill>
              <a:latin typeface="Times New Roman" pitchFamily="18" charset="0"/>
              <a:cs typeface="Times New Roman" pitchFamily="18" charset="0"/>
              <a:sym typeface="Symbol" pitchFamily="18" charset="2"/>
            </a:endParaRPr>
          </a:p>
          <a:p>
            <a:r>
              <a:rPr lang="en-US" altLang="ru-RU" sz="1000" dirty="0" smtClean="0">
                <a:solidFill>
                  <a:srgbClr val="000000"/>
                </a:solidFill>
                <a:sym typeface="Symbol" pitchFamily="18" charset="2"/>
              </a:rPr>
              <a:t>Define</a:t>
            </a:r>
            <a:r>
              <a:rPr lang="en-US" altLang="ru-RU" sz="1000" dirty="0" smtClean="0">
                <a:solidFill>
                  <a:srgbClr val="000000"/>
                </a:solidFill>
                <a:latin typeface="Times New Roman" pitchFamily="18" charset="0"/>
                <a:cs typeface="Times New Roman" pitchFamily="18" charset="0"/>
                <a:sym typeface="Symbol" pitchFamily="18" charset="2"/>
              </a:rPr>
              <a:t>: </a:t>
            </a:r>
            <a:r>
              <a:rPr lang="en-US" altLang="ru-RU" sz="1100" i="1" dirty="0" smtClean="0">
                <a:solidFill>
                  <a:srgbClr val="000000"/>
                </a:solidFill>
                <a:latin typeface="Times New Roman" pitchFamily="18" charset="0"/>
                <a:cs typeface="Times New Roman" pitchFamily="18" charset="0"/>
                <a:sym typeface="Symbol" pitchFamily="18" charset="2"/>
              </a:rPr>
              <a:t>v</a:t>
            </a:r>
            <a:r>
              <a:rPr lang="en-US" altLang="ru-RU" sz="1100" baseline="-25000" dirty="0" smtClean="0">
                <a:solidFill>
                  <a:srgbClr val="000000"/>
                </a:solidFill>
                <a:latin typeface="Times New Roman" pitchFamily="18" charset="0"/>
                <a:cs typeface="Times New Roman" pitchFamily="18" charset="0"/>
                <a:sym typeface="Symbol" pitchFamily="18" charset="2"/>
              </a:rPr>
              <a:t>0.</a:t>
            </a:r>
            <a:endParaRPr lang="en-US" altLang="ru-RU" sz="1100" i="1" dirty="0">
              <a:solidFill>
                <a:srgbClr val="000000"/>
              </a:solidFill>
              <a:latin typeface="Times New Roman" pitchFamily="18" charset="0"/>
              <a:cs typeface="Times New Roman" pitchFamily="18" charset="0"/>
              <a:sym typeface="Symbol" pitchFamily="18" charset="2"/>
            </a:endParaRPr>
          </a:p>
        </p:txBody>
      </p:sp>
      <p:sp>
        <p:nvSpPr>
          <p:cNvPr id="326695" name="Line 39"/>
          <p:cNvSpPr>
            <a:spLocks noChangeShapeType="1"/>
          </p:cNvSpPr>
          <p:nvPr/>
        </p:nvSpPr>
        <p:spPr bwMode="auto">
          <a:xfrm flipV="1">
            <a:off x="552450" y="2333625"/>
            <a:ext cx="1122363" cy="6889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696" name="Line 40"/>
          <p:cNvSpPr>
            <a:spLocks noChangeShapeType="1"/>
          </p:cNvSpPr>
          <p:nvPr/>
        </p:nvSpPr>
        <p:spPr bwMode="auto">
          <a:xfrm>
            <a:off x="495300" y="3019425"/>
            <a:ext cx="21431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697" name="Text Box 41"/>
          <p:cNvSpPr txBox="1">
            <a:spLocks noChangeArrowheads="1"/>
          </p:cNvSpPr>
          <p:nvPr/>
        </p:nvSpPr>
        <p:spPr bwMode="auto">
          <a:xfrm>
            <a:off x="1327150" y="2725738"/>
            <a:ext cx="28245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i="1" dirty="0">
                <a:solidFill>
                  <a:srgbClr val="000000"/>
                </a:solidFill>
                <a:sym typeface="Symbol" pitchFamily="18" charset="2"/>
              </a:rPr>
              <a:t></a:t>
            </a:r>
          </a:p>
        </p:txBody>
      </p:sp>
      <p:sp>
        <p:nvSpPr>
          <p:cNvPr id="326698" name="Arc 42"/>
          <p:cNvSpPr>
            <a:spLocks/>
          </p:cNvSpPr>
          <p:nvPr/>
        </p:nvSpPr>
        <p:spPr bwMode="auto">
          <a:xfrm>
            <a:off x="1190625" y="2628900"/>
            <a:ext cx="209550" cy="38735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00" name="Text Box 44"/>
          <p:cNvSpPr txBox="1">
            <a:spLocks noChangeArrowheads="1"/>
          </p:cNvSpPr>
          <p:nvPr/>
        </p:nvSpPr>
        <p:spPr bwMode="auto">
          <a:xfrm>
            <a:off x="3001963" y="1763712"/>
            <a:ext cx="2435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1. </a:t>
            </a:r>
            <a:r>
              <a:rPr lang="en-US" altLang="ru-RU" sz="1000" dirty="0">
                <a:solidFill>
                  <a:srgbClr val="000000"/>
                </a:solidFill>
              </a:rPr>
              <a:t>Choose an object</a:t>
            </a:r>
            <a:r>
              <a:rPr lang="ru-RU" altLang="ru-RU" sz="1000" dirty="0" smtClean="0">
                <a:solidFill>
                  <a:srgbClr val="000000"/>
                </a:solidFill>
              </a:rPr>
              <a:t> – </a:t>
            </a:r>
            <a:r>
              <a:rPr lang="en-US" altLang="ru-RU" sz="1000" dirty="0" smtClean="0">
                <a:solidFill>
                  <a:srgbClr val="000000"/>
                </a:solidFill>
              </a:rPr>
              <a:t>roll.</a:t>
            </a:r>
            <a:endParaRPr lang="en-US" altLang="ru-RU" sz="1000" dirty="0">
              <a:solidFill>
                <a:srgbClr val="000000"/>
              </a:solidFill>
              <a:sym typeface="Symbol" pitchFamily="18" charset="2"/>
            </a:endParaRPr>
          </a:p>
        </p:txBody>
      </p:sp>
      <p:sp>
        <p:nvSpPr>
          <p:cNvPr id="326701" name="Text Box 45"/>
          <p:cNvSpPr txBox="1">
            <a:spLocks noChangeArrowheads="1"/>
          </p:cNvSpPr>
          <p:nvPr/>
        </p:nvSpPr>
        <p:spPr bwMode="auto">
          <a:xfrm>
            <a:off x="2990850" y="1950880"/>
            <a:ext cx="31019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2. </a:t>
            </a:r>
            <a:r>
              <a:rPr lang="en-US" altLang="ru-RU" sz="1000" dirty="0">
                <a:solidFill>
                  <a:srgbClr val="000000"/>
                </a:solidFill>
              </a:rPr>
              <a:t>Reject constraints</a:t>
            </a:r>
            <a:r>
              <a:rPr lang="ru-RU" altLang="ru-RU" sz="1000" dirty="0" smtClean="0">
                <a:solidFill>
                  <a:srgbClr val="000000"/>
                </a:solidFill>
              </a:rPr>
              <a:t> </a:t>
            </a:r>
            <a:r>
              <a:rPr lang="ru-RU" altLang="ru-RU" sz="1000" dirty="0">
                <a:solidFill>
                  <a:srgbClr val="000000"/>
                </a:solidFill>
              </a:rPr>
              <a:t>– </a:t>
            </a:r>
            <a:r>
              <a:rPr lang="en-US" altLang="ru-RU" sz="1000" dirty="0" smtClean="0">
                <a:solidFill>
                  <a:srgbClr val="000000"/>
                </a:solidFill>
              </a:rPr>
              <a:t>inclined plane.</a:t>
            </a:r>
            <a:endParaRPr lang="en-US" altLang="ru-RU" sz="1000" dirty="0">
              <a:solidFill>
                <a:srgbClr val="000000"/>
              </a:solidFill>
              <a:sym typeface="Symbol" pitchFamily="18" charset="2"/>
            </a:endParaRPr>
          </a:p>
        </p:txBody>
      </p:sp>
      <p:sp>
        <p:nvSpPr>
          <p:cNvPr id="326702" name="Text Box 46"/>
          <p:cNvSpPr txBox="1">
            <a:spLocks noChangeArrowheads="1"/>
          </p:cNvSpPr>
          <p:nvPr/>
        </p:nvSpPr>
        <p:spPr bwMode="auto">
          <a:xfrm>
            <a:off x="2989263" y="2138363"/>
            <a:ext cx="273050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3. </a:t>
            </a:r>
            <a:r>
              <a:rPr lang="en-US" altLang="ru-RU" sz="1000" dirty="0">
                <a:solidFill>
                  <a:srgbClr val="000000"/>
                </a:solidFill>
              </a:rPr>
              <a:t>Replace the constraints by reactions</a:t>
            </a:r>
            <a:r>
              <a:rPr lang="ru-RU" altLang="ru-RU" sz="1000" dirty="0" smtClean="0">
                <a:solidFill>
                  <a:srgbClr val="000000"/>
                </a:solidFill>
              </a:rPr>
              <a:t> </a:t>
            </a:r>
            <a:r>
              <a:rPr lang="ru-RU" altLang="ru-RU" sz="1000" dirty="0">
                <a:solidFill>
                  <a:srgbClr val="000000"/>
                </a:solidFill>
                <a:latin typeface="Times New Roman" pitchFamily="18" charset="0"/>
                <a:cs typeface="Times New Roman" pitchFamily="18" charset="0"/>
              </a:rPr>
              <a:t>–</a:t>
            </a:r>
            <a:r>
              <a:rPr lang="en-US" altLang="ru-RU" sz="1000" dirty="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N</a:t>
            </a:r>
            <a:r>
              <a:rPr lang="ru-RU" altLang="ru-RU" sz="1100" dirty="0">
                <a:solidFill>
                  <a:srgbClr val="000000"/>
                </a:solidFill>
                <a:latin typeface="Times New Roman" pitchFamily="18" charset="0"/>
                <a:cs typeface="Times New Roman" pitchFamily="18" charset="0"/>
              </a:rPr>
              <a:t>,</a:t>
            </a:r>
            <a:r>
              <a:rPr lang="ru-RU" altLang="ru-RU" sz="1000" dirty="0">
                <a:solidFill>
                  <a:srgbClr val="000000"/>
                </a:solidFill>
                <a:latin typeface="Times New Roman" pitchFamily="18" charset="0"/>
                <a:cs typeface="Times New Roman" pitchFamily="18" charset="0"/>
              </a:rPr>
              <a:t> </a:t>
            </a:r>
            <a:r>
              <a:rPr lang="en-US" altLang="ru-RU" sz="1000" i="1" dirty="0" err="1" smtClean="0">
                <a:solidFill>
                  <a:srgbClr val="000000"/>
                </a:solidFill>
                <a:latin typeface="Times New Roman" pitchFamily="18" charset="0"/>
                <a:cs typeface="Times New Roman" pitchFamily="18" charset="0"/>
              </a:rPr>
              <a:t>F</a:t>
            </a:r>
            <a:r>
              <a:rPr lang="en-US" altLang="ru-RU" sz="1200" i="1" baseline="-25000" dirty="0" err="1" smtClean="0">
                <a:solidFill>
                  <a:srgbClr val="000000"/>
                </a:solidFill>
                <a:latin typeface="Times New Roman" pitchFamily="18" charset="0"/>
                <a:cs typeface="Times New Roman" pitchFamily="18" charset="0"/>
              </a:rPr>
              <a:t>fr</a:t>
            </a:r>
            <a:r>
              <a:rPr lang="ru-RU" altLang="ru-RU" sz="1000" dirty="0" smtClean="0">
                <a:solidFill>
                  <a:srgbClr val="000000"/>
                </a:solidFill>
                <a:latin typeface="Times New Roman" pitchFamily="18" charset="0"/>
                <a:cs typeface="Times New Roman" pitchFamily="18" charset="0"/>
              </a:rPr>
              <a:t>, </a:t>
            </a:r>
            <a:r>
              <a:rPr lang="en-US" altLang="ru-RU" sz="1000" i="1" dirty="0" err="1" smtClean="0">
                <a:solidFill>
                  <a:srgbClr val="000000"/>
                </a:solidFill>
                <a:latin typeface="Times New Roman" pitchFamily="18" charset="0"/>
                <a:cs typeface="Times New Roman" pitchFamily="18" charset="0"/>
              </a:rPr>
              <a:t>M</a:t>
            </a:r>
            <a:r>
              <a:rPr lang="en-US" altLang="ru-RU" sz="1200" i="1" baseline="-25000" dirty="0" err="1" smtClean="0">
                <a:solidFill>
                  <a:srgbClr val="000000"/>
                </a:solidFill>
                <a:latin typeface="Times New Roman" pitchFamily="18" charset="0"/>
                <a:cs typeface="Times New Roman" pitchFamily="18" charset="0"/>
              </a:rPr>
              <a:t>rol</a:t>
            </a:r>
            <a:r>
              <a:rPr lang="en-US" altLang="ru-RU" sz="1000" baseline="-25000" dirty="0" smtClean="0">
                <a:solidFill>
                  <a:srgbClr val="000000"/>
                </a:solidFill>
                <a:latin typeface="Times New Roman" pitchFamily="18" charset="0"/>
                <a:cs typeface="Times New Roman" pitchFamily="18" charset="0"/>
              </a:rPr>
              <a:t>.</a:t>
            </a:r>
            <a:endParaRPr lang="en-US" altLang="ru-RU" sz="1000" baseline="-25000" dirty="0">
              <a:solidFill>
                <a:srgbClr val="000000"/>
              </a:solidFill>
              <a:latin typeface="Times New Roman" pitchFamily="18" charset="0"/>
              <a:cs typeface="Times New Roman" pitchFamily="18" charset="0"/>
              <a:sym typeface="Symbol" pitchFamily="18" charset="2"/>
            </a:endParaRPr>
          </a:p>
        </p:txBody>
      </p:sp>
      <p:sp>
        <p:nvSpPr>
          <p:cNvPr id="326708" name="Text Box 52"/>
          <p:cNvSpPr txBox="1">
            <a:spLocks noChangeArrowheads="1"/>
          </p:cNvSpPr>
          <p:nvPr/>
        </p:nvSpPr>
        <p:spPr bwMode="auto">
          <a:xfrm>
            <a:off x="2987675" y="2509838"/>
            <a:ext cx="27305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4</a:t>
            </a:r>
            <a:r>
              <a:rPr lang="ru-RU" altLang="ru-RU" sz="1000" dirty="0">
                <a:solidFill>
                  <a:srgbClr val="000000"/>
                </a:solidFill>
              </a:rPr>
              <a:t>. </a:t>
            </a:r>
            <a:r>
              <a:rPr lang="en-US" altLang="ru-RU" sz="1000" dirty="0">
                <a:solidFill>
                  <a:srgbClr val="000000"/>
                </a:solidFill>
              </a:rPr>
              <a:t>Add an applied </a:t>
            </a:r>
            <a:r>
              <a:rPr lang="en-US" altLang="ru-RU" sz="1000" dirty="0" smtClean="0">
                <a:solidFill>
                  <a:srgbClr val="000000"/>
                </a:solidFill>
              </a:rPr>
              <a:t>force - </a:t>
            </a:r>
            <a:r>
              <a:rPr lang="en-US" altLang="ru-RU" sz="1100" i="1" dirty="0" smtClean="0">
                <a:solidFill>
                  <a:srgbClr val="000000"/>
                </a:solidFill>
                <a:latin typeface="Times New Roman" pitchFamily="18" charset="0"/>
                <a:cs typeface="Times New Roman" pitchFamily="18" charset="0"/>
              </a:rPr>
              <a:t>G</a:t>
            </a:r>
            <a:r>
              <a:rPr lang="en-US" altLang="ru-RU" sz="1100" i="1" dirty="0" smtClean="0">
                <a:solidFill>
                  <a:srgbClr val="000000"/>
                </a:solidFill>
              </a:rPr>
              <a:t>.</a:t>
            </a:r>
            <a:endParaRPr lang="en-US" altLang="ru-RU" sz="1100" i="1" dirty="0">
              <a:solidFill>
                <a:srgbClr val="000000"/>
              </a:solidFill>
              <a:sym typeface="Symbol" pitchFamily="18" charset="2"/>
            </a:endParaRPr>
          </a:p>
        </p:txBody>
      </p:sp>
      <p:sp>
        <p:nvSpPr>
          <p:cNvPr id="326712" name="Text Box 56"/>
          <p:cNvSpPr txBox="1">
            <a:spLocks noChangeArrowheads="1"/>
          </p:cNvSpPr>
          <p:nvPr/>
        </p:nvSpPr>
        <p:spPr bwMode="auto">
          <a:xfrm>
            <a:off x="2995613" y="2736850"/>
            <a:ext cx="27305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5. </a:t>
            </a:r>
            <a:r>
              <a:rPr lang="en-US" altLang="ru-RU" sz="1000" dirty="0">
                <a:solidFill>
                  <a:srgbClr val="000000"/>
                </a:solidFill>
              </a:rPr>
              <a:t>Write a theorem of the change in the kinetic energy of a </a:t>
            </a:r>
            <a:r>
              <a:rPr lang="en-US" altLang="ru-RU" sz="1000" dirty="0" smtClean="0">
                <a:solidFill>
                  <a:srgbClr val="000000"/>
                </a:solidFill>
              </a:rPr>
              <a:t>system</a:t>
            </a:r>
            <a:endParaRPr lang="en-US" altLang="ru-RU" sz="1000" i="1" dirty="0">
              <a:solidFill>
                <a:srgbClr val="000000"/>
              </a:solidFill>
              <a:sym typeface="Symbol" pitchFamily="18" charset="2"/>
            </a:endParaRPr>
          </a:p>
        </p:txBody>
      </p:sp>
      <p:graphicFrame>
        <p:nvGraphicFramePr>
          <p:cNvPr id="326713" name="Object 57"/>
          <p:cNvGraphicFramePr>
            <a:graphicFrameLocks noChangeAspect="1"/>
          </p:cNvGraphicFramePr>
          <p:nvPr>
            <p:extLst>
              <p:ext uri="{D42A27DB-BD31-4B8C-83A1-F6EECF244321}">
                <p14:modId xmlns:p14="http://schemas.microsoft.com/office/powerpoint/2010/main" val="1481843377"/>
              </p:ext>
            </p:extLst>
          </p:nvPr>
        </p:nvGraphicFramePr>
        <p:xfrm>
          <a:off x="3238500" y="3125788"/>
          <a:ext cx="698500" cy="228600"/>
        </p:xfrm>
        <a:graphic>
          <a:graphicData uri="http://schemas.openxmlformats.org/presentationml/2006/ole">
            <mc:AlternateContent xmlns:mc="http://schemas.openxmlformats.org/markup-compatibility/2006">
              <mc:Choice xmlns:v="urn:schemas-microsoft-com:vml" Requires="v">
                <p:oleObj spid="_x0000_s1447156" name="Equation" r:id="rId3" imgW="698400" imgH="228600" progId="Equation.DSMT4">
                  <p:embed/>
                </p:oleObj>
              </mc:Choice>
              <mc:Fallback>
                <p:oleObj name="Equation" r:id="rId3" imgW="698400" imgH="228600" progId="Equation.DSMT4">
                  <p:embed/>
                  <p:pic>
                    <p:nvPicPr>
                      <p:cNvPr id="0" name=""/>
                      <p:cNvPicPr>
                        <a:picLocks noChangeAspect="1" noChangeArrowheads="1"/>
                      </p:cNvPicPr>
                      <p:nvPr/>
                    </p:nvPicPr>
                    <p:blipFill>
                      <a:blip r:embed="rId4"/>
                      <a:srcRect/>
                      <a:stretch>
                        <a:fillRect/>
                      </a:stretch>
                    </p:blipFill>
                    <p:spPr bwMode="auto">
                      <a:xfrm>
                        <a:off x="3238500" y="3125788"/>
                        <a:ext cx="6985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14" name="Text Box 58"/>
          <p:cNvSpPr txBox="1">
            <a:spLocks noChangeArrowheads="1"/>
          </p:cNvSpPr>
          <p:nvPr/>
        </p:nvSpPr>
        <p:spPr bwMode="auto">
          <a:xfrm>
            <a:off x="5800725" y="1647795"/>
            <a:ext cx="31400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Kinetic energy on the top is zero</a:t>
            </a:r>
            <a:endParaRPr lang="ru-RU" altLang="ru-RU" sz="1000" dirty="0">
              <a:solidFill>
                <a:srgbClr val="000000"/>
              </a:solidFill>
            </a:endParaRPr>
          </a:p>
          <a:p>
            <a:endParaRPr lang="en-US" altLang="ru-RU" sz="1000" i="1" dirty="0">
              <a:solidFill>
                <a:srgbClr val="000000"/>
              </a:solidFill>
              <a:sym typeface="Symbol" pitchFamily="18" charset="2"/>
            </a:endParaRPr>
          </a:p>
        </p:txBody>
      </p:sp>
      <p:graphicFrame>
        <p:nvGraphicFramePr>
          <p:cNvPr id="326715" name="Object 59"/>
          <p:cNvGraphicFramePr>
            <a:graphicFrameLocks noChangeAspect="1"/>
          </p:cNvGraphicFramePr>
          <p:nvPr>
            <p:extLst>
              <p:ext uri="{D42A27DB-BD31-4B8C-83A1-F6EECF244321}">
                <p14:modId xmlns:p14="http://schemas.microsoft.com/office/powerpoint/2010/main" val="4181466660"/>
              </p:ext>
            </p:extLst>
          </p:nvPr>
        </p:nvGraphicFramePr>
        <p:xfrm>
          <a:off x="7778406" y="1662220"/>
          <a:ext cx="393700" cy="177800"/>
        </p:xfrm>
        <a:graphic>
          <a:graphicData uri="http://schemas.openxmlformats.org/presentationml/2006/ole">
            <mc:AlternateContent xmlns:mc="http://schemas.openxmlformats.org/markup-compatibility/2006">
              <mc:Choice xmlns:v="urn:schemas-microsoft-com:vml" Requires="v">
                <p:oleObj spid="_x0000_s1447157" name="Формула" r:id="rId5" imgW="393480" imgH="177480" progId="Equation.3">
                  <p:embed/>
                </p:oleObj>
              </mc:Choice>
              <mc:Fallback>
                <p:oleObj name="Формула" r:id="rId5" imgW="393480" imgH="1774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78406" y="1662220"/>
                        <a:ext cx="393700" cy="177800"/>
                      </a:xfrm>
                      <a:prstGeom prst="rect">
                        <a:avLst/>
                      </a:prstGeom>
                      <a:noFill/>
                      <a:ln>
                        <a:noFill/>
                      </a:ln>
                      <a:effectLst/>
                      <a:extLst/>
                    </p:spPr>
                  </p:pic>
                </p:oleObj>
              </mc:Fallback>
            </mc:AlternateContent>
          </a:graphicData>
        </a:graphic>
      </p:graphicFrame>
      <p:sp>
        <p:nvSpPr>
          <p:cNvPr id="326716" name="Text Box 60"/>
          <p:cNvSpPr txBox="1">
            <a:spLocks noChangeArrowheads="1"/>
          </p:cNvSpPr>
          <p:nvPr/>
        </p:nvSpPr>
        <p:spPr bwMode="auto">
          <a:xfrm>
            <a:off x="3151188" y="3584615"/>
            <a:ext cx="33639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The work of the forces applied to the </a:t>
            </a:r>
            <a:r>
              <a:rPr lang="en-US" altLang="ru-RU" sz="1000" dirty="0" smtClean="0">
                <a:solidFill>
                  <a:srgbClr val="000000"/>
                </a:solidFill>
              </a:rPr>
              <a:t>roll </a:t>
            </a:r>
            <a:r>
              <a:rPr lang="en-US" altLang="ru-RU" sz="1000" dirty="0">
                <a:solidFill>
                  <a:srgbClr val="000000"/>
                </a:solidFill>
              </a:rPr>
              <a:t>equals </a:t>
            </a:r>
            <a:endParaRPr lang="en-US" altLang="ru-RU" sz="1000" i="1" dirty="0">
              <a:solidFill>
                <a:srgbClr val="000000"/>
              </a:solidFill>
              <a:sym typeface="Symbol" pitchFamily="18" charset="2"/>
            </a:endParaRPr>
          </a:p>
          <a:p>
            <a:r>
              <a:rPr lang="en-US" altLang="ru-RU" sz="1000" i="1" dirty="0" smtClean="0">
                <a:solidFill>
                  <a:srgbClr val="000000"/>
                </a:solidFill>
                <a:sym typeface="Symbol" pitchFamily="18" charset="2"/>
              </a:rPr>
              <a:t>   </a:t>
            </a:r>
            <a:endParaRPr lang="en-US" altLang="ru-RU" sz="1000" i="1" dirty="0">
              <a:solidFill>
                <a:srgbClr val="000000"/>
              </a:solidFill>
              <a:sym typeface="Symbol" pitchFamily="18" charset="2"/>
            </a:endParaRPr>
          </a:p>
        </p:txBody>
      </p:sp>
      <p:graphicFrame>
        <p:nvGraphicFramePr>
          <p:cNvPr id="326717" name="Object 61"/>
          <p:cNvGraphicFramePr>
            <a:graphicFrameLocks noChangeAspect="1"/>
          </p:cNvGraphicFramePr>
          <p:nvPr>
            <p:extLst>
              <p:ext uri="{D42A27DB-BD31-4B8C-83A1-F6EECF244321}">
                <p14:modId xmlns:p14="http://schemas.microsoft.com/office/powerpoint/2010/main" val="3849128862"/>
              </p:ext>
            </p:extLst>
          </p:nvPr>
        </p:nvGraphicFramePr>
        <p:xfrm>
          <a:off x="6126163" y="3578225"/>
          <a:ext cx="1752600" cy="266700"/>
        </p:xfrm>
        <a:graphic>
          <a:graphicData uri="http://schemas.openxmlformats.org/presentationml/2006/ole">
            <mc:AlternateContent xmlns:mc="http://schemas.openxmlformats.org/markup-compatibility/2006">
              <mc:Choice xmlns:v="urn:schemas-microsoft-com:vml" Requires="v">
                <p:oleObj spid="_x0000_s1447158" name="Equation" r:id="rId7" imgW="1752480" imgH="266400" progId="Equation.DSMT4">
                  <p:embed/>
                </p:oleObj>
              </mc:Choice>
              <mc:Fallback>
                <p:oleObj name="Equation" r:id="rId7" imgW="1752480" imgH="266400" progId="Equation.DSMT4">
                  <p:embed/>
                  <p:pic>
                    <p:nvPicPr>
                      <p:cNvPr id="0" name=""/>
                      <p:cNvPicPr>
                        <a:picLocks noChangeAspect="1" noChangeArrowheads="1"/>
                      </p:cNvPicPr>
                      <p:nvPr/>
                    </p:nvPicPr>
                    <p:blipFill>
                      <a:blip r:embed="rId8"/>
                      <a:srcRect/>
                      <a:stretch>
                        <a:fillRect/>
                      </a:stretch>
                    </p:blipFill>
                    <p:spPr bwMode="auto">
                      <a:xfrm>
                        <a:off x="6126163" y="3578225"/>
                        <a:ext cx="17526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18" name="Text Box 62"/>
          <p:cNvSpPr txBox="1">
            <a:spLocks noChangeArrowheads="1"/>
          </p:cNvSpPr>
          <p:nvPr/>
        </p:nvSpPr>
        <p:spPr bwMode="auto">
          <a:xfrm>
            <a:off x="3162300" y="3894138"/>
            <a:ext cx="2943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work of  the normal reaction is zero</a:t>
            </a:r>
            <a:endParaRPr lang="en-US" altLang="ru-RU" sz="1000" i="1" dirty="0">
              <a:solidFill>
                <a:srgbClr val="000000"/>
              </a:solidFill>
              <a:sym typeface="Symbol" pitchFamily="18" charset="2"/>
            </a:endParaRPr>
          </a:p>
        </p:txBody>
      </p:sp>
      <p:graphicFrame>
        <p:nvGraphicFramePr>
          <p:cNvPr id="326719" name="Object 63"/>
          <p:cNvGraphicFramePr>
            <a:graphicFrameLocks noChangeAspect="1"/>
          </p:cNvGraphicFramePr>
          <p:nvPr>
            <p:extLst>
              <p:ext uri="{D42A27DB-BD31-4B8C-83A1-F6EECF244321}">
                <p14:modId xmlns:p14="http://schemas.microsoft.com/office/powerpoint/2010/main" val="3623045425"/>
              </p:ext>
            </p:extLst>
          </p:nvPr>
        </p:nvGraphicFramePr>
        <p:xfrm>
          <a:off x="5718175" y="3910013"/>
          <a:ext cx="495300" cy="228600"/>
        </p:xfrm>
        <a:graphic>
          <a:graphicData uri="http://schemas.openxmlformats.org/presentationml/2006/ole">
            <mc:AlternateContent xmlns:mc="http://schemas.openxmlformats.org/markup-compatibility/2006">
              <mc:Choice xmlns:v="urn:schemas-microsoft-com:vml" Requires="v">
                <p:oleObj spid="_x0000_s1447159" name="Формула" r:id="rId9" imgW="495000" imgH="228600" progId="Equation.3">
                  <p:embed/>
                </p:oleObj>
              </mc:Choice>
              <mc:Fallback>
                <p:oleObj name="Формула" r:id="rId9" imgW="495000" imgH="2286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18175" y="3910013"/>
                        <a:ext cx="4953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20" name="Text Box 64"/>
          <p:cNvSpPr txBox="1">
            <a:spLocks noChangeArrowheads="1"/>
          </p:cNvSpPr>
          <p:nvPr/>
        </p:nvSpPr>
        <p:spPr bwMode="auto">
          <a:xfrm>
            <a:off x="3152775" y="4321175"/>
            <a:ext cx="1943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work of gravity is</a:t>
            </a:r>
            <a:endParaRPr lang="en-US" altLang="ru-RU" sz="1000" i="1" dirty="0">
              <a:solidFill>
                <a:srgbClr val="000000"/>
              </a:solidFill>
              <a:sym typeface="Symbol" pitchFamily="18" charset="2"/>
            </a:endParaRPr>
          </a:p>
          <a:p>
            <a:endParaRPr lang="en-US" altLang="ru-RU" sz="1000" i="1" dirty="0">
              <a:solidFill>
                <a:srgbClr val="000000"/>
              </a:solidFill>
              <a:sym typeface="Symbol" pitchFamily="18" charset="2"/>
            </a:endParaRPr>
          </a:p>
        </p:txBody>
      </p:sp>
      <p:graphicFrame>
        <p:nvGraphicFramePr>
          <p:cNvPr id="326721" name="Object 65"/>
          <p:cNvGraphicFramePr>
            <a:graphicFrameLocks noChangeAspect="1"/>
          </p:cNvGraphicFramePr>
          <p:nvPr>
            <p:extLst>
              <p:ext uri="{D42A27DB-BD31-4B8C-83A1-F6EECF244321}">
                <p14:modId xmlns:p14="http://schemas.microsoft.com/office/powerpoint/2010/main" val="823959905"/>
              </p:ext>
            </p:extLst>
          </p:nvPr>
        </p:nvGraphicFramePr>
        <p:xfrm>
          <a:off x="4522788" y="4321175"/>
          <a:ext cx="1346200" cy="228600"/>
        </p:xfrm>
        <a:graphic>
          <a:graphicData uri="http://schemas.openxmlformats.org/presentationml/2006/ole">
            <mc:AlternateContent xmlns:mc="http://schemas.openxmlformats.org/markup-compatibility/2006">
              <mc:Choice xmlns:v="urn:schemas-microsoft-com:vml" Requires="v">
                <p:oleObj spid="_x0000_s1447160" name="Формула" r:id="rId11" imgW="1346040" imgH="228600" progId="Equation.3">
                  <p:embed/>
                </p:oleObj>
              </mc:Choice>
              <mc:Fallback>
                <p:oleObj name="Формула" r:id="rId11" imgW="13460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22788" y="4321175"/>
                        <a:ext cx="13462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22" name="Text Box 66"/>
          <p:cNvSpPr txBox="1">
            <a:spLocks noChangeArrowheads="1"/>
          </p:cNvSpPr>
          <p:nvPr/>
        </p:nvSpPr>
        <p:spPr bwMode="auto">
          <a:xfrm>
            <a:off x="3160713" y="4557713"/>
            <a:ext cx="3267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work done by </a:t>
            </a:r>
            <a:r>
              <a:rPr lang="en-US" altLang="ru-RU" sz="1000" dirty="0">
                <a:solidFill>
                  <a:srgbClr val="000000"/>
                </a:solidFill>
              </a:rPr>
              <a:t>the </a:t>
            </a:r>
            <a:r>
              <a:rPr lang="en-US" altLang="ru-RU" sz="1000" dirty="0" smtClean="0">
                <a:solidFill>
                  <a:srgbClr val="000000"/>
                </a:solidFill>
              </a:rPr>
              <a:t>moment resisting rolling is</a:t>
            </a:r>
            <a:endParaRPr lang="en-US" altLang="ru-RU" sz="1000" i="1" dirty="0">
              <a:solidFill>
                <a:srgbClr val="000000"/>
              </a:solidFill>
              <a:sym typeface="Symbol" pitchFamily="18" charset="2"/>
            </a:endParaRPr>
          </a:p>
        </p:txBody>
      </p:sp>
      <p:graphicFrame>
        <p:nvGraphicFramePr>
          <p:cNvPr id="326723" name="Object 67"/>
          <p:cNvGraphicFramePr>
            <a:graphicFrameLocks noChangeAspect="1"/>
          </p:cNvGraphicFramePr>
          <p:nvPr>
            <p:extLst>
              <p:ext uri="{D42A27DB-BD31-4B8C-83A1-F6EECF244321}">
                <p14:modId xmlns:p14="http://schemas.microsoft.com/office/powerpoint/2010/main" val="4108127309"/>
              </p:ext>
            </p:extLst>
          </p:nvPr>
        </p:nvGraphicFramePr>
        <p:xfrm>
          <a:off x="5973763" y="4575175"/>
          <a:ext cx="1447800" cy="228600"/>
        </p:xfrm>
        <a:graphic>
          <a:graphicData uri="http://schemas.openxmlformats.org/presentationml/2006/ole">
            <mc:AlternateContent xmlns:mc="http://schemas.openxmlformats.org/markup-compatibility/2006">
              <mc:Choice xmlns:v="urn:schemas-microsoft-com:vml" Requires="v">
                <p:oleObj spid="_x0000_s1447161" name="Equation" r:id="rId13" imgW="1447560" imgH="228600" progId="Equation.DSMT4">
                  <p:embed/>
                </p:oleObj>
              </mc:Choice>
              <mc:Fallback>
                <p:oleObj name="Equation" r:id="rId13" imgW="1447560" imgH="228600" progId="Equation.DSMT4">
                  <p:embed/>
                  <p:pic>
                    <p:nvPicPr>
                      <p:cNvPr id="0" name=""/>
                      <p:cNvPicPr>
                        <a:picLocks noChangeAspect="1" noChangeArrowheads="1"/>
                      </p:cNvPicPr>
                      <p:nvPr/>
                    </p:nvPicPr>
                    <p:blipFill>
                      <a:blip r:embed="rId14"/>
                      <a:srcRect/>
                      <a:stretch>
                        <a:fillRect/>
                      </a:stretch>
                    </p:blipFill>
                    <p:spPr bwMode="auto">
                      <a:xfrm>
                        <a:off x="5973763" y="4575175"/>
                        <a:ext cx="14478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24" name="Text Box 68"/>
          <p:cNvSpPr txBox="1">
            <a:spLocks noChangeArrowheads="1"/>
          </p:cNvSpPr>
          <p:nvPr/>
        </p:nvSpPr>
        <p:spPr bwMode="auto">
          <a:xfrm>
            <a:off x="292100" y="3213100"/>
            <a:ext cx="26892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Substitute defined values into the theorem </a:t>
            </a:r>
            <a:endParaRPr lang="en-US" altLang="ru-RU" sz="1000" i="1" dirty="0">
              <a:solidFill>
                <a:srgbClr val="000000"/>
              </a:solidFill>
              <a:sym typeface="Symbol" pitchFamily="18" charset="2"/>
            </a:endParaRPr>
          </a:p>
          <a:p>
            <a:endParaRPr lang="en-US" altLang="ru-RU" sz="1000" i="1" dirty="0">
              <a:solidFill>
                <a:srgbClr val="000000"/>
              </a:solidFill>
              <a:sym typeface="Symbol" pitchFamily="18" charset="2"/>
            </a:endParaRPr>
          </a:p>
        </p:txBody>
      </p:sp>
      <p:graphicFrame>
        <p:nvGraphicFramePr>
          <p:cNvPr id="326725" name="Object 69"/>
          <p:cNvGraphicFramePr>
            <a:graphicFrameLocks noChangeAspect="1"/>
          </p:cNvGraphicFramePr>
          <p:nvPr>
            <p:extLst>
              <p:ext uri="{D42A27DB-BD31-4B8C-83A1-F6EECF244321}">
                <p14:modId xmlns:p14="http://schemas.microsoft.com/office/powerpoint/2010/main" val="755902804"/>
              </p:ext>
            </p:extLst>
          </p:nvPr>
        </p:nvGraphicFramePr>
        <p:xfrm>
          <a:off x="266700" y="3424238"/>
          <a:ext cx="2362200" cy="393700"/>
        </p:xfrm>
        <a:graphic>
          <a:graphicData uri="http://schemas.openxmlformats.org/presentationml/2006/ole">
            <mc:AlternateContent xmlns:mc="http://schemas.openxmlformats.org/markup-compatibility/2006">
              <mc:Choice xmlns:v="urn:schemas-microsoft-com:vml" Requires="v">
                <p:oleObj spid="_x0000_s1447162" name="Equation" r:id="rId15" imgW="2361960" imgH="393480" progId="Equation.DSMT4">
                  <p:embed/>
                </p:oleObj>
              </mc:Choice>
              <mc:Fallback>
                <p:oleObj name="Equation" r:id="rId15" imgW="2361960" imgH="393480" progId="Equation.DSMT4">
                  <p:embed/>
                  <p:pic>
                    <p:nvPicPr>
                      <p:cNvPr id="0" name=""/>
                      <p:cNvPicPr>
                        <a:picLocks noChangeAspect="1" noChangeArrowheads="1"/>
                      </p:cNvPicPr>
                      <p:nvPr/>
                    </p:nvPicPr>
                    <p:blipFill>
                      <a:blip r:embed="rId16"/>
                      <a:srcRect/>
                      <a:stretch>
                        <a:fillRect/>
                      </a:stretch>
                    </p:blipFill>
                    <p:spPr bwMode="auto">
                      <a:xfrm>
                        <a:off x="266700" y="3424238"/>
                        <a:ext cx="23622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45" name="Object 89"/>
          <p:cNvGraphicFramePr>
            <a:graphicFrameLocks noChangeAspect="1"/>
          </p:cNvGraphicFramePr>
          <p:nvPr/>
        </p:nvGraphicFramePr>
        <p:xfrm>
          <a:off x="1241425" y="2141538"/>
          <a:ext cx="127000" cy="165100"/>
        </p:xfrm>
        <a:graphic>
          <a:graphicData uri="http://schemas.openxmlformats.org/presentationml/2006/ole">
            <mc:AlternateContent xmlns:mc="http://schemas.openxmlformats.org/markup-compatibility/2006">
              <mc:Choice xmlns:v="urn:schemas-microsoft-com:vml" Requires="v">
                <p:oleObj spid="_x0000_s1447163" name="Формула" r:id="rId17" imgW="126720" imgH="164880" progId="Equation.3">
                  <p:embed/>
                </p:oleObj>
              </mc:Choice>
              <mc:Fallback>
                <p:oleObj name="Формула" r:id="rId17" imgW="126720" imgH="16488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241425" y="2141538"/>
                        <a:ext cx="127000" cy="165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54" name="Text Box 98"/>
          <p:cNvSpPr txBox="1">
            <a:spLocks noChangeArrowheads="1"/>
          </p:cNvSpPr>
          <p:nvPr/>
        </p:nvSpPr>
        <p:spPr bwMode="auto">
          <a:xfrm>
            <a:off x="374895" y="5149849"/>
            <a:ext cx="7867650" cy="3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endParaRPr lang="en-US" altLang="ru-RU" sz="1000" i="1" dirty="0" smtClean="0">
              <a:solidFill>
                <a:srgbClr val="000000"/>
              </a:solidFill>
              <a:sym typeface="Symbol" pitchFamily="18" charset="2"/>
            </a:endParaRPr>
          </a:p>
          <a:p>
            <a:r>
              <a:rPr lang="en-US" altLang="ru-RU" sz="1000" i="1" dirty="0">
                <a:solidFill>
                  <a:srgbClr val="000000"/>
                </a:solidFill>
                <a:sym typeface="Symbol" pitchFamily="18" charset="2"/>
              </a:rPr>
              <a:t>Note that the expression for the </a:t>
            </a:r>
            <a:r>
              <a:rPr lang="en-US" altLang="ru-RU" sz="1000" i="1" dirty="0" smtClean="0">
                <a:solidFill>
                  <a:srgbClr val="000000"/>
                </a:solidFill>
                <a:sym typeface="Symbol" pitchFamily="18" charset="2"/>
              </a:rPr>
              <a:t>initial speed </a:t>
            </a:r>
            <a:r>
              <a:rPr lang="en-US" altLang="ru-RU" sz="1000" i="1" dirty="0">
                <a:solidFill>
                  <a:srgbClr val="000000"/>
                </a:solidFill>
                <a:sym typeface="Symbol" pitchFamily="18" charset="2"/>
              </a:rPr>
              <a:t>does not depend on the mass of the roll.</a:t>
            </a:r>
          </a:p>
          <a:p>
            <a:endParaRPr lang="en-US" altLang="ru-RU" sz="1000" i="1" dirty="0">
              <a:solidFill>
                <a:srgbClr val="000000"/>
              </a:solidFill>
              <a:sym typeface="Symbol" pitchFamily="18" charset="2"/>
            </a:endParaRPr>
          </a:p>
        </p:txBody>
      </p:sp>
      <p:sp>
        <p:nvSpPr>
          <p:cNvPr id="326755" name="Line 99"/>
          <p:cNvSpPr>
            <a:spLocks noChangeShapeType="1"/>
          </p:cNvSpPr>
          <p:nvPr/>
        </p:nvSpPr>
        <p:spPr bwMode="auto">
          <a:xfrm>
            <a:off x="2981325" y="1847850"/>
            <a:ext cx="0" cy="32956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56" name="Line 100"/>
          <p:cNvSpPr>
            <a:spLocks noChangeShapeType="1"/>
          </p:cNvSpPr>
          <p:nvPr/>
        </p:nvSpPr>
        <p:spPr bwMode="auto">
          <a:xfrm flipH="1" flipV="1">
            <a:off x="1674813" y="2328863"/>
            <a:ext cx="989012" cy="69056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59" name="Oval 103"/>
          <p:cNvSpPr>
            <a:spLocks noChangeArrowheads="1"/>
          </p:cNvSpPr>
          <p:nvPr/>
        </p:nvSpPr>
        <p:spPr bwMode="auto">
          <a:xfrm>
            <a:off x="1466850" y="1885950"/>
            <a:ext cx="428625" cy="428625"/>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60" name="Oval 104"/>
          <p:cNvSpPr>
            <a:spLocks noChangeArrowheads="1"/>
          </p:cNvSpPr>
          <p:nvPr/>
        </p:nvSpPr>
        <p:spPr bwMode="auto">
          <a:xfrm>
            <a:off x="874713" y="2227263"/>
            <a:ext cx="428625" cy="428625"/>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sp>
        <p:nvSpPr>
          <p:cNvPr id="326761" name="Oval 105"/>
          <p:cNvSpPr>
            <a:spLocks noChangeArrowheads="1"/>
          </p:cNvSpPr>
          <p:nvPr/>
        </p:nvSpPr>
        <p:spPr bwMode="auto">
          <a:xfrm>
            <a:off x="398463" y="2503488"/>
            <a:ext cx="428625" cy="428625"/>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62" name="Line 106"/>
          <p:cNvSpPr>
            <a:spLocks noChangeShapeType="1"/>
          </p:cNvSpPr>
          <p:nvPr/>
        </p:nvSpPr>
        <p:spPr bwMode="auto">
          <a:xfrm>
            <a:off x="1685925" y="2314575"/>
            <a:ext cx="6477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63" name="Line 107"/>
          <p:cNvSpPr>
            <a:spLocks noChangeShapeType="1"/>
          </p:cNvSpPr>
          <p:nvPr/>
        </p:nvSpPr>
        <p:spPr bwMode="auto">
          <a:xfrm flipV="1">
            <a:off x="2133600" y="2314575"/>
            <a:ext cx="0" cy="619125"/>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64" name="Line 108"/>
          <p:cNvSpPr>
            <a:spLocks noChangeShapeType="1"/>
          </p:cNvSpPr>
          <p:nvPr/>
        </p:nvSpPr>
        <p:spPr bwMode="auto">
          <a:xfrm>
            <a:off x="627063" y="2941638"/>
            <a:ext cx="16764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6772" name="Group 116"/>
          <p:cNvGrpSpPr>
            <a:grpSpLocks/>
          </p:cNvGrpSpPr>
          <p:nvPr/>
        </p:nvGrpSpPr>
        <p:grpSpPr bwMode="auto">
          <a:xfrm>
            <a:off x="612775" y="1997075"/>
            <a:ext cx="1111250" cy="858838"/>
            <a:chOff x="386" y="1258"/>
            <a:chExt cx="700" cy="541"/>
          </a:xfrm>
        </p:grpSpPr>
        <p:sp>
          <p:nvSpPr>
            <p:cNvPr id="326766" name="AutoShape 110"/>
            <p:cNvSpPr>
              <a:spLocks noChangeArrowheads="1"/>
            </p:cNvSpPr>
            <p:nvPr/>
          </p:nvSpPr>
          <p:spPr bwMode="auto">
            <a:xfrm rot="-12830938">
              <a:off x="532" y="1682"/>
              <a:ext cx="258" cy="60"/>
            </a:xfrm>
            <a:prstGeom prst="rightArrow">
              <a:avLst>
                <a:gd name="adj1" fmla="val 50000"/>
                <a:gd name="adj2" fmla="val 107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6767" name="AutoShape 111"/>
            <p:cNvSpPr>
              <a:spLocks noChangeArrowheads="1"/>
            </p:cNvSpPr>
            <p:nvPr/>
          </p:nvSpPr>
          <p:spPr bwMode="auto">
            <a:xfrm rot="-7430938">
              <a:off x="531" y="1503"/>
              <a:ext cx="294" cy="60"/>
            </a:xfrm>
            <a:prstGeom prst="rightArrow">
              <a:avLst>
                <a:gd name="adj1" fmla="val 50000"/>
                <a:gd name="adj2" fmla="val 12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6768" name="Object 112"/>
            <p:cNvGraphicFramePr>
              <a:graphicFrameLocks noChangeAspect="1"/>
            </p:cNvGraphicFramePr>
            <p:nvPr/>
          </p:nvGraphicFramePr>
          <p:xfrm>
            <a:off x="471" y="1258"/>
            <a:ext cx="112" cy="128"/>
          </p:xfrm>
          <a:graphic>
            <a:graphicData uri="http://schemas.openxmlformats.org/presentationml/2006/ole">
              <mc:AlternateContent xmlns:mc="http://schemas.openxmlformats.org/markup-compatibility/2006">
                <mc:Choice xmlns:v="urn:schemas-microsoft-com:vml" Requires="v">
                  <p:oleObj spid="_x0000_s1447164" name="Формула" r:id="rId19" imgW="177480" imgH="203040" progId="Equation.3">
                    <p:embed/>
                  </p:oleObj>
                </mc:Choice>
                <mc:Fallback>
                  <p:oleObj name="Формула" r:id="rId19" imgW="177480" imgH="2030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71" y="1258"/>
                          <a:ext cx="112" cy="12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69" name="Object 113"/>
            <p:cNvGraphicFramePr>
              <a:graphicFrameLocks noChangeAspect="1"/>
            </p:cNvGraphicFramePr>
            <p:nvPr>
              <p:extLst>
                <p:ext uri="{D42A27DB-BD31-4B8C-83A1-F6EECF244321}">
                  <p14:modId xmlns:p14="http://schemas.microsoft.com/office/powerpoint/2010/main" val="663233575"/>
                </p:ext>
              </p:extLst>
            </p:nvPr>
          </p:nvGraphicFramePr>
          <p:xfrm>
            <a:off x="386" y="1647"/>
            <a:ext cx="136" cy="152"/>
          </p:xfrm>
          <a:graphic>
            <a:graphicData uri="http://schemas.openxmlformats.org/presentationml/2006/ole">
              <mc:AlternateContent xmlns:mc="http://schemas.openxmlformats.org/markup-compatibility/2006">
                <mc:Choice xmlns:v="urn:schemas-microsoft-com:vml" Requires="v">
                  <p:oleObj spid="_x0000_s1447165" name="Equation" r:id="rId21" imgW="215640" imgH="241200" progId="Equation.DSMT4">
                    <p:embed/>
                  </p:oleObj>
                </mc:Choice>
                <mc:Fallback>
                  <p:oleObj name="Equation" r:id="rId21" imgW="215640" imgH="241200" progId="Equation.DSMT4">
                    <p:embed/>
                    <p:pic>
                      <p:nvPicPr>
                        <p:cNvPr id="0" name=""/>
                        <p:cNvPicPr>
                          <a:picLocks noChangeAspect="1" noChangeArrowheads="1"/>
                        </p:cNvPicPr>
                        <p:nvPr/>
                      </p:nvPicPr>
                      <p:blipFill>
                        <a:blip r:embed="rId22"/>
                        <a:srcRect/>
                        <a:stretch>
                          <a:fillRect/>
                        </a:stretch>
                      </p:blipFill>
                      <p:spPr bwMode="auto">
                        <a:xfrm>
                          <a:off x="386" y="1647"/>
                          <a:ext cx="136" cy="15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70" name="AutoShape 114"/>
            <p:cNvSpPr>
              <a:spLocks noChangeArrowheads="1"/>
            </p:cNvSpPr>
            <p:nvPr/>
          </p:nvSpPr>
          <p:spPr bwMode="auto">
            <a:xfrm rot="4032124" flipH="1">
              <a:off x="708" y="1530"/>
              <a:ext cx="192" cy="162"/>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6771" name="Object 115"/>
            <p:cNvGraphicFramePr>
              <a:graphicFrameLocks noChangeAspect="1"/>
            </p:cNvGraphicFramePr>
            <p:nvPr>
              <p:extLst>
                <p:ext uri="{D42A27DB-BD31-4B8C-83A1-F6EECF244321}">
                  <p14:modId xmlns:p14="http://schemas.microsoft.com/office/powerpoint/2010/main" val="1403198209"/>
                </p:ext>
              </p:extLst>
            </p:nvPr>
          </p:nvGraphicFramePr>
          <p:xfrm>
            <a:off x="878" y="1569"/>
            <a:ext cx="208" cy="128"/>
          </p:xfrm>
          <a:graphic>
            <a:graphicData uri="http://schemas.openxmlformats.org/presentationml/2006/ole">
              <mc:AlternateContent xmlns:mc="http://schemas.openxmlformats.org/markup-compatibility/2006">
                <mc:Choice xmlns:v="urn:schemas-microsoft-com:vml" Requires="v">
                  <p:oleObj spid="_x0000_s1447166" name="Equation" r:id="rId23" imgW="330120" imgH="203040" progId="Equation.DSMT4">
                    <p:embed/>
                  </p:oleObj>
                </mc:Choice>
                <mc:Fallback>
                  <p:oleObj name="Equation" r:id="rId23" imgW="330120" imgH="203040" progId="Equation.DSMT4">
                    <p:embed/>
                    <p:pic>
                      <p:nvPicPr>
                        <p:cNvPr id="0" name=""/>
                        <p:cNvPicPr>
                          <a:picLocks noChangeAspect="1" noChangeArrowheads="1"/>
                        </p:cNvPicPr>
                        <p:nvPr/>
                      </p:nvPicPr>
                      <p:blipFill>
                        <a:blip r:embed="rId24"/>
                        <a:srcRect/>
                        <a:stretch>
                          <a:fillRect/>
                        </a:stretch>
                      </p:blipFill>
                      <p:spPr bwMode="auto">
                        <a:xfrm>
                          <a:off x="878" y="1569"/>
                          <a:ext cx="208" cy="12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6709" name="Group 53"/>
          <p:cNvGrpSpPr>
            <a:grpSpLocks/>
          </p:cNvGrpSpPr>
          <p:nvPr/>
        </p:nvGrpSpPr>
        <p:grpSpPr bwMode="auto">
          <a:xfrm>
            <a:off x="1057275" y="2457450"/>
            <a:ext cx="317500" cy="463550"/>
            <a:chOff x="594" y="1770"/>
            <a:chExt cx="200" cy="292"/>
          </a:xfrm>
        </p:grpSpPr>
        <p:sp>
          <p:nvSpPr>
            <p:cNvPr id="326710" name="AutoShape 54"/>
            <p:cNvSpPr>
              <a:spLocks noChangeArrowheads="1"/>
            </p:cNvSpPr>
            <p:nvPr/>
          </p:nvSpPr>
          <p:spPr bwMode="auto">
            <a:xfrm rot="5400000">
              <a:off x="491" y="1873"/>
              <a:ext cx="270" cy="63"/>
            </a:xfrm>
            <a:prstGeom prst="rightArrow">
              <a:avLst>
                <a:gd name="adj1" fmla="val 50000"/>
                <a:gd name="adj2" fmla="val 10714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6711" name="Object 55"/>
            <p:cNvGraphicFramePr>
              <a:graphicFrameLocks noChangeAspect="1"/>
            </p:cNvGraphicFramePr>
            <p:nvPr/>
          </p:nvGraphicFramePr>
          <p:xfrm>
            <a:off x="682" y="1934"/>
            <a:ext cx="112" cy="128"/>
          </p:xfrm>
          <a:graphic>
            <a:graphicData uri="http://schemas.openxmlformats.org/presentationml/2006/ole">
              <mc:AlternateContent xmlns:mc="http://schemas.openxmlformats.org/markup-compatibility/2006">
                <mc:Choice xmlns:v="urn:schemas-microsoft-com:vml" Requires="v">
                  <p:oleObj spid="_x0000_s1447167" name="Формула" r:id="rId25" imgW="177480" imgH="203040" progId="Equation.3">
                    <p:embed/>
                  </p:oleObj>
                </mc:Choice>
                <mc:Fallback>
                  <p:oleObj name="Формула" r:id="rId25" imgW="177480" imgH="20304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82" y="1934"/>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6773" name="Text Box 117"/>
          <p:cNvSpPr txBox="1">
            <a:spLocks noChangeArrowheads="1"/>
          </p:cNvSpPr>
          <p:nvPr/>
        </p:nvSpPr>
        <p:spPr bwMode="auto">
          <a:xfrm>
            <a:off x="5830888" y="1936593"/>
            <a:ext cx="3140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Kinetic energy </a:t>
            </a:r>
            <a:r>
              <a:rPr lang="en-US" altLang="ru-RU" sz="1000" dirty="0" smtClean="0">
                <a:solidFill>
                  <a:srgbClr val="000000"/>
                </a:solidFill>
              </a:rPr>
              <a:t>at initial instant is</a:t>
            </a:r>
            <a:endParaRPr lang="en-US" altLang="ru-RU" sz="1000" i="1" dirty="0">
              <a:solidFill>
                <a:srgbClr val="000000"/>
              </a:solidFill>
              <a:sym typeface="Symbol" pitchFamily="18" charset="2"/>
            </a:endParaRPr>
          </a:p>
        </p:txBody>
      </p:sp>
      <p:graphicFrame>
        <p:nvGraphicFramePr>
          <p:cNvPr id="326774" name="Object 118"/>
          <p:cNvGraphicFramePr>
            <a:graphicFrameLocks noChangeAspect="1"/>
          </p:cNvGraphicFramePr>
          <p:nvPr>
            <p:extLst>
              <p:ext uri="{D42A27DB-BD31-4B8C-83A1-F6EECF244321}">
                <p14:modId xmlns:p14="http://schemas.microsoft.com/office/powerpoint/2010/main" val="2332072021"/>
              </p:ext>
            </p:extLst>
          </p:nvPr>
        </p:nvGraphicFramePr>
        <p:xfrm>
          <a:off x="7781925" y="1903412"/>
          <a:ext cx="1219200" cy="393700"/>
        </p:xfrm>
        <a:graphic>
          <a:graphicData uri="http://schemas.openxmlformats.org/presentationml/2006/ole">
            <mc:AlternateContent xmlns:mc="http://schemas.openxmlformats.org/markup-compatibility/2006">
              <mc:Choice xmlns:v="urn:schemas-microsoft-com:vml" Requires="v">
                <p:oleObj spid="_x0000_s1447168" name="Equation" r:id="rId27" imgW="1218960" imgH="393480" progId="Equation.DSMT4">
                  <p:embed/>
                </p:oleObj>
              </mc:Choice>
              <mc:Fallback>
                <p:oleObj name="Equation" r:id="rId27" imgW="1218960" imgH="393480" progId="Equation.DSMT4">
                  <p:embed/>
                  <p:pic>
                    <p:nvPicPr>
                      <p:cNvPr id="0" name=""/>
                      <p:cNvPicPr>
                        <a:picLocks noChangeAspect="1" noChangeArrowheads="1"/>
                      </p:cNvPicPr>
                      <p:nvPr/>
                    </p:nvPicPr>
                    <p:blipFill>
                      <a:blip r:embed="rId28"/>
                      <a:srcRect/>
                      <a:stretch>
                        <a:fillRect/>
                      </a:stretch>
                    </p:blipFill>
                    <p:spPr bwMode="auto">
                      <a:xfrm>
                        <a:off x="7781925" y="1903412"/>
                        <a:ext cx="12192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75" name="Text Box 119"/>
          <p:cNvSpPr txBox="1">
            <a:spLocks noChangeArrowheads="1"/>
          </p:cNvSpPr>
          <p:nvPr/>
        </p:nvSpPr>
        <p:spPr bwMode="auto">
          <a:xfrm>
            <a:off x="5838825" y="2323247"/>
            <a:ext cx="31400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Mass moment of inertia of </a:t>
            </a:r>
            <a:r>
              <a:rPr lang="en-US" altLang="ru-RU" sz="1000" dirty="0" smtClean="0">
                <a:solidFill>
                  <a:srgbClr val="000000"/>
                </a:solidFill>
                <a:sym typeface="Symbol" pitchFamily="18" charset="2"/>
              </a:rPr>
              <a:t>the solid</a:t>
            </a:r>
            <a:endParaRPr lang="en-US" altLang="ru-RU" sz="1000" dirty="0">
              <a:solidFill>
                <a:srgbClr val="000000"/>
              </a:solidFill>
              <a:sym typeface="Symbol" pitchFamily="18" charset="2"/>
            </a:endParaRPr>
          </a:p>
          <a:p>
            <a:r>
              <a:rPr lang="en-US" altLang="ru-RU" sz="1000" dirty="0" smtClean="0">
                <a:solidFill>
                  <a:srgbClr val="000000"/>
                </a:solidFill>
                <a:sym typeface="Symbol" pitchFamily="18" charset="2"/>
              </a:rPr>
              <a:t>roll </a:t>
            </a:r>
            <a:r>
              <a:rPr lang="en-US" altLang="ru-RU" sz="1000" dirty="0">
                <a:solidFill>
                  <a:srgbClr val="000000"/>
                </a:solidFill>
                <a:sym typeface="Symbol" pitchFamily="18" charset="2"/>
              </a:rPr>
              <a:t>is</a:t>
            </a:r>
          </a:p>
        </p:txBody>
      </p:sp>
      <p:graphicFrame>
        <p:nvGraphicFramePr>
          <p:cNvPr id="326776" name="Object 120"/>
          <p:cNvGraphicFramePr>
            <a:graphicFrameLocks noChangeAspect="1"/>
          </p:cNvGraphicFramePr>
          <p:nvPr>
            <p:extLst>
              <p:ext uri="{D42A27DB-BD31-4B8C-83A1-F6EECF244321}">
                <p14:modId xmlns:p14="http://schemas.microsoft.com/office/powerpoint/2010/main" val="3208097383"/>
              </p:ext>
            </p:extLst>
          </p:nvPr>
        </p:nvGraphicFramePr>
        <p:xfrm>
          <a:off x="8067758" y="2321660"/>
          <a:ext cx="711200" cy="393700"/>
        </p:xfrm>
        <a:graphic>
          <a:graphicData uri="http://schemas.openxmlformats.org/presentationml/2006/ole">
            <mc:AlternateContent xmlns:mc="http://schemas.openxmlformats.org/markup-compatibility/2006">
              <mc:Choice xmlns:v="urn:schemas-microsoft-com:vml" Requires="v">
                <p:oleObj spid="_x0000_s1447169" name="Equation" r:id="rId29" imgW="711000" imgH="393480" progId="Equation.DSMT4">
                  <p:embed/>
                </p:oleObj>
              </mc:Choice>
              <mc:Fallback>
                <p:oleObj name="Equation" r:id="rId29" imgW="711000" imgH="393480" progId="Equation.DSMT4">
                  <p:embed/>
                  <p:pic>
                    <p:nvPicPr>
                      <p:cNvPr id="0" name=""/>
                      <p:cNvPicPr>
                        <a:picLocks noChangeAspect="1" noChangeArrowheads="1"/>
                      </p:cNvPicPr>
                      <p:nvPr/>
                    </p:nvPicPr>
                    <p:blipFill>
                      <a:blip r:embed="rId30"/>
                      <a:srcRect/>
                      <a:stretch>
                        <a:fillRect/>
                      </a:stretch>
                    </p:blipFill>
                    <p:spPr bwMode="auto">
                      <a:xfrm>
                        <a:off x="8067758" y="2321660"/>
                        <a:ext cx="7112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77" name="Text Box 121"/>
          <p:cNvSpPr txBox="1">
            <a:spLocks noChangeArrowheads="1"/>
          </p:cNvSpPr>
          <p:nvPr/>
        </p:nvSpPr>
        <p:spPr bwMode="auto">
          <a:xfrm>
            <a:off x="5838825" y="2684462"/>
            <a:ext cx="175895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Angular velocity is</a:t>
            </a:r>
            <a:endParaRPr lang="en-US" altLang="ru-RU" sz="1000" i="1" dirty="0">
              <a:solidFill>
                <a:srgbClr val="000000"/>
              </a:solidFill>
              <a:sym typeface="Symbol" pitchFamily="18" charset="2"/>
            </a:endParaRPr>
          </a:p>
        </p:txBody>
      </p:sp>
      <p:graphicFrame>
        <p:nvGraphicFramePr>
          <p:cNvPr id="326778" name="Object 122"/>
          <p:cNvGraphicFramePr>
            <a:graphicFrameLocks noChangeAspect="1"/>
          </p:cNvGraphicFramePr>
          <p:nvPr>
            <p:extLst>
              <p:ext uri="{D42A27DB-BD31-4B8C-83A1-F6EECF244321}">
                <p14:modId xmlns:p14="http://schemas.microsoft.com/office/powerpoint/2010/main" val="1429283565"/>
              </p:ext>
            </p:extLst>
          </p:nvPr>
        </p:nvGraphicFramePr>
        <p:xfrm>
          <a:off x="7091363" y="2624138"/>
          <a:ext cx="635000" cy="368300"/>
        </p:xfrm>
        <a:graphic>
          <a:graphicData uri="http://schemas.openxmlformats.org/presentationml/2006/ole">
            <mc:AlternateContent xmlns:mc="http://schemas.openxmlformats.org/markup-compatibility/2006">
              <mc:Choice xmlns:v="urn:schemas-microsoft-com:vml" Requires="v">
                <p:oleObj spid="_x0000_s1447170" name="Equation" r:id="rId31" imgW="634680" imgH="368280" progId="Equation.DSMT4">
                  <p:embed/>
                </p:oleObj>
              </mc:Choice>
              <mc:Fallback>
                <p:oleObj name="Equation" r:id="rId31" imgW="634680" imgH="368280" progId="Equation.DSMT4">
                  <p:embed/>
                  <p:pic>
                    <p:nvPicPr>
                      <p:cNvPr id="0" name=""/>
                      <p:cNvPicPr>
                        <a:picLocks noChangeAspect="1" noChangeArrowheads="1"/>
                      </p:cNvPicPr>
                      <p:nvPr/>
                    </p:nvPicPr>
                    <p:blipFill>
                      <a:blip r:embed="rId32"/>
                      <a:srcRect/>
                      <a:stretch>
                        <a:fillRect/>
                      </a:stretch>
                    </p:blipFill>
                    <p:spPr bwMode="auto">
                      <a:xfrm>
                        <a:off x="7091363" y="2624138"/>
                        <a:ext cx="635000" cy="368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80" name="Text Box 124"/>
          <p:cNvSpPr txBox="1">
            <a:spLocks noChangeArrowheads="1"/>
          </p:cNvSpPr>
          <p:nvPr/>
        </p:nvSpPr>
        <p:spPr bwMode="auto">
          <a:xfrm>
            <a:off x="4633912" y="2968626"/>
            <a:ext cx="20637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Hence, the kinetic energy at initial instant equals</a:t>
            </a:r>
            <a:endParaRPr lang="en-US" altLang="ru-RU" sz="1000" i="1" dirty="0">
              <a:solidFill>
                <a:srgbClr val="000000"/>
              </a:solidFill>
              <a:sym typeface="Symbol" pitchFamily="18" charset="2"/>
            </a:endParaRPr>
          </a:p>
        </p:txBody>
      </p:sp>
      <p:graphicFrame>
        <p:nvGraphicFramePr>
          <p:cNvPr id="326781" name="Object 125"/>
          <p:cNvGraphicFramePr>
            <a:graphicFrameLocks noChangeAspect="1"/>
          </p:cNvGraphicFramePr>
          <p:nvPr>
            <p:extLst>
              <p:ext uri="{D42A27DB-BD31-4B8C-83A1-F6EECF244321}">
                <p14:modId xmlns:p14="http://schemas.microsoft.com/office/powerpoint/2010/main" val="1996252923"/>
              </p:ext>
            </p:extLst>
          </p:nvPr>
        </p:nvGraphicFramePr>
        <p:xfrm>
          <a:off x="6542088" y="2936905"/>
          <a:ext cx="2324100" cy="469900"/>
        </p:xfrm>
        <a:graphic>
          <a:graphicData uri="http://schemas.openxmlformats.org/presentationml/2006/ole">
            <mc:AlternateContent xmlns:mc="http://schemas.openxmlformats.org/markup-compatibility/2006">
              <mc:Choice xmlns:v="urn:schemas-microsoft-com:vml" Requires="v">
                <p:oleObj spid="_x0000_s1447171" name="Формула" r:id="rId33" imgW="2323800" imgH="469800" progId="Equation.3">
                  <p:embed/>
                </p:oleObj>
              </mc:Choice>
              <mc:Fallback>
                <p:oleObj name="Формула" r:id="rId33" imgW="2323800" imgH="4698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542088" y="2936905"/>
                        <a:ext cx="23241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82" name="Text Box 126"/>
          <p:cNvSpPr txBox="1">
            <a:spLocks noChangeArrowheads="1"/>
          </p:cNvSpPr>
          <p:nvPr/>
        </p:nvSpPr>
        <p:spPr bwMode="auto">
          <a:xfrm>
            <a:off x="3151188" y="4111625"/>
            <a:ext cx="55451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The work of  the </a:t>
            </a:r>
            <a:r>
              <a:rPr lang="en-US" altLang="ru-RU" sz="1000" dirty="0" smtClean="0">
                <a:solidFill>
                  <a:srgbClr val="000000"/>
                </a:solidFill>
              </a:rPr>
              <a:t>frictional force </a:t>
            </a:r>
            <a:r>
              <a:rPr lang="en-US" altLang="ru-RU" sz="1000" dirty="0">
                <a:solidFill>
                  <a:srgbClr val="000000"/>
                </a:solidFill>
              </a:rPr>
              <a:t>is zero</a:t>
            </a:r>
            <a:r>
              <a:rPr lang="ru-RU" altLang="ru-RU" sz="1000" dirty="0" smtClean="0">
                <a:solidFill>
                  <a:srgbClr val="000000"/>
                </a:solidFill>
              </a:rPr>
              <a:t> (</a:t>
            </a:r>
            <a:r>
              <a:rPr lang="en-US" altLang="ru-RU" sz="1000" dirty="0" smtClean="0">
                <a:solidFill>
                  <a:srgbClr val="000000"/>
                </a:solidFill>
              </a:rPr>
              <a:t>it is applied at the instantaneous center </a:t>
            </a:r>
            <a:endParaRPr lang="en-US" altLang="ru-RU" sz="1000" i="1" dirty="0">
              <a:solidFill>
                <a:srgbClr val="000000"/>
              </a:solidFill>
              <a:sym typeface="Symbol" pitchFamily="18" charset="2"/>
            </a:endParaRPr>
          </a:p>
        </p:txBody>
      </p:sp>
      <p:graphicFrame>
        <p:nvGraphicFramePr>
          <p:cNvPr id="326783" name="Object 127"/>
          <p:cNvGraphicFramePr>
            <a:graphicFrameLocks noChangeAspect="1"/>
          </p:cNvGraphicFramePr>
          <p:nvPr>
            <p:extLst>
              <p:ext uri="{D42A27DB-BD31-4B8C-83A1-F6EECF244321}">
                <p14:modId xmlns:p14="http://schemas.microsoft.com/office/powerpoint/2010/main" val="1771874081"/>
              </p:ext>
            </p:extLst>
          </p:nvPr>
        </p:nvGraphicFramePr>
        <p:xfrm>
          <a:off x="7758113" y="4117975"/>
          <a:ext cx="508000" cy="228600"/>
        </p:xfrm>
        <a:graphic>
          <a:graphicData uri="http://schemas.openxmlformats.org/presentationml/2006/ole">
            <mc:AlternateContent xmlns:mc="http://schemas.openxmlformats.org/markup-compatibility/2006">
              <mc:Choice xmlns:v="urn:schemas-microsoft-com:vml" Requires="v">
                <p:oleObj spid="_x0000_s1447172" name="Equation" r:id="rId35" imgW="507960" imgH="228600" progId="Equation.DSMT4">
                  <p:embed/>
                </p:oleObj>
              </mc:Choice>
              <mc:Fallback>
                <p:oleObj name="Equation" r:id="rId35" imgW="507960" imgH="228600" progId="Equation.DSMT4">
                  <p:embed/>
                  <p:pic>
                    <p:nvPicPr>
                      <p:cNvPr id="0" name=""/>
                      <p:cNvPicPr>
                        <a:picLocks noChangeAspect="1" noChangeArrowheads="1"/>
                      </p:cNvPicPr>
                      <p:nvPr/>
                    </p:nvPicPr>
                    <p:blipFill>
                      <a:blip r:embed="rId36"/>
                      <a:srcRect/>
                      <a:stretch>
                        <a:fillRect/>
                      </a:stretch>
                    </p:blipFill>
                    <p:spPr bwMode="auto">
                      <a:xfrm>
                        <a:off x="7758113" y="4117975"/>
                        <a:ext cx="5080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84" name="Text Box 128"/>
          <p:cNvSpPr txBox="1">
            <a:spLocks noChangeArrowheads="1"/>
          </p:cNvSpPr>
          <p:nvPr/>
        </p:nvSpPr>
        <p:spPr bwMode="auto">
          <a:xfrm>
            <a:off x="3168650" y="4775200"/>
            <a:ext cx="3267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moment resisting rolling is</a:t>
            </a:r>
            <a:endParaRPr lang="en-US" altLang="ru-RU" sz="1000" i="1" dirty="0">
              <a:solidFill>
                <a:srgbClr val="000000"/>
              </a:solidFill>
              <a:sym typeface="Symbol" pitchFamily="18" charset="2"/>
            </a:endParaRPr>
          </a:p>
        </p:txBody>
      </p:sp>
      <p:graphicFrame>
        <p:nvGraphicFramePr>
          <p:cNvPr id="326785" name="Object 129"/>
          <p:cNvGraphicFramePr>
            <a:graphicFrameLocks noChangeAspect="1"/>
          </p:cNvGraphicFramePr>
          <p:nvPr>
            <p:extLst>
              <p:ext uri="{D42A27DB-BD31-4B8C-83A1-F6EECF244321}">
                <p14:modId xmlns:p14="http://schemas.microsoft.com/office/powerpoint/2010/main" val="407642304"/>
              </p:ext>
            </p:extLst>
          </p:nvPr>
        </p:nvGraphicFramePr>
        <p:xfrm>
          <a:off x="5095875" y="4796710"/>
          <a:ext cx="2374900" cy="203200"/>
        </p:xfrm>
        <a:graphic>
          <a:graphicData uri="http://schemas.openxmlformats.org/presentationml/2006/ole">
            <mc:AlternateContent xmlns:mc="http://schemas.openxmlformats.org/markup-compatibility/2006">
              <mc:Choice xmlns:v="urn:schemas-microsoft-com:vml" Requires="v">
                <p:oleObj spid="_x0000_s1447173" name="Equation" r:id="rId37" imgW="2374560" imgH="203040" progId="Equation.DSMT4">
                  <p:embed/>
                </p:oleObj>
              </mc:Choice>
              <mc:Fallback>
                <p:oleObj name="Equation" r:id="rId37" imgW="2374560" imgH="203040" progId="Equation.DSMT4">
                  <p:embed/>
                  <p:pic>
                    <p:nvPicPr>
                      <p:cNvPr id="0" name=""/>
                      <p:cNvPicPr>
                        <a:picLocks noChangeAspect="1" noChangeArrowheads="1"/>
                      </p:cNvPicPr>
                      <p:nvPr/>
                    </p:nvPicPr>
                    <p:blipFill>
                      <a:blip r:embed="rId38"/>
                      <a:srcRect/>
                      <a:stretch>
                        <a:fillRect/>
                      </a:stretch>
                    </p:blipFill>
                    <p:spPr bwMode="auto">
                      <a:xfrm>
                        <a:off x="5095875" y="4796710"/>
                        <a:ext cx="2374900" cy="203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86" name="Text Box 130"/>
          <p:cNvSpPr txBox="1">
            <a:spLocks noChangeArrowheads="1"/>
          </p:cNvSpPr>
          <p:nvPr/>
        </p:nvSpPr>
        <p:spPr bwMode="auto">
          <a:xfrm>
            <a:off x="3176588" y="5074364"/>
            <a:ext cx="516955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The difference of the turning angles is                                         </a:t>
            </a:r>
            <a:endParaRPr lang="en-US" altLang="ru-RU" sz="1000" i="1" dirty="0">
              <a:solidFill>
                <a:srgbClr val="000000"/>
              </a:solidFill>
              <a:sym typeface="Symbol" pitchFamily="18" charset="2"/>
            </a:endParaRPr>
          </a:p>
        </p:txBody>
      </p:sp>
      <p:graphicFrame>
        <p:nvGraphicFramePr>
          <p:cNvPr id="326787" name="Object 131"/>
          <p:cNvGraphicFramePr>
            <a:graphicFrameLocks noChangeAspect="1"/>
          </p:cNvGraphicFramePr>
          <p:nvPr>
            <p:extLst>
              <p:ext uri="{D42A27DB-BD31-4B8C-83A1-F6EECF244321}">
                <p14:modId xmlns:p14="http://schemas.microsoft.com/office/powerpoint/2010/main" val="3286581779"/>
              </p:ext>
            </p:extLst>
          </p:nvPr>
        </p:nvGraphicFramePr>
        <p:xfrm>
          <a:off x="5468938" y="5000625"/>
          <a:ext cx="1282700" cy="393700"/>
        </p:xfrm>
        <a:graphic>
          <a:graphicData uri="http://schemas.openxmlformats.org/presentationml/2006/ole">
            <mc:AlternateContent xmlns:mc="http://schemas.openxmlformats.org/markup-compatibility/2006">
              <mc:Choice xmlns:v="urn:schemas-microsoft-com:vml" Requires="v">
                <p:oleObj spid="_x0000_s1447174" name="Equation" r:id="rId39" imgW="1282680" imgH="393480" progId="Equation.DSMT4">
                  <p:embed/>
                </p:oleObj>
              </mc:Choice>
              <mc:Fallback>
                <p:oleObj name="Equation" r:id="rId39" imgW="1282680" imgH="393480" progId="Equation.DSMT4">
                  <p:embed/>
                  <p:pic>
                    <p:nvPicPr>
                      <p:cNvPr id="0" name=""/>
                      <p:cNvPicPr>
                        <a:picLocks noChangeAspect="1" noChangeArrowheads="1"/>
                      </p:cNvPicPr>
                      <p:nvPr/>
                    </p:nvPicPr>
                    <p:blipFill>
                      <a:blip r:embed="rId40"/>
                      <a:srcRect/>
                      <a:stretch>
                        <a:fillRect/>
                      </a:stretch>
                    </p:blipFill>
                    <p:spPr bwMode="auto">
                      <a:xfrm>
                        <a:off x="5468938" y="5000625"/>
                        <a:ext cx="12827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44" name="Line 88"/>
          <p:cNvSpPr>
            <a:spLocks noChangeShapeType="1"/>
          </p:cNvSpPr>
          <p:nvPr/>
        </p:nvSpPr>
        <p:spPr bwMode="auto">
          <a:xfrm flipV="1">
            <a:off x="1123950" y="2270125"/>
            <a:ext cx="279400" cy="165100"/>
          </a:xfrm>
          <a:prstGeom prst="line">
            <a:avLst/>
          </a:prstGeom>
          <a:noFill/>
          <a:ln w="19050">
            <a:solidFill>
              <a:srgbClr val="0000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6793" name="Group 137"/>
          <p:cNvGrpSpPr>
            <a:grpSpLocks/>
          </p:cNvGrpSpPr>
          <p:nvPr/>
        </p:nvGrpSpPr>
        <p:grpSpPr bwMode="auto">
          <a:xfrm>
            <a:off x="298450" y="1612900"/>
            <a:ext cx="1387475" cy="1106488"/>
            <a:chOff x="188" y="1016"/>
            <a:chExt cx="874" cy="697"/>
          </a:xfrm>
        </p:grpSpPr>
        <p:sp>
          <p:nvSpPr>
            <p:cNvPr id="326788" name="Line 132"/>
            <p:cNvSpPr>
              <a:spLocks noChangeShapeType="1"/>
            </p:cNvSpPr>
            <p:nvPr/>
          </p:nvSpPr>
          <p:spPr bwMode="auto">
            <a:xfrm>
              <a:off x="863" y="1016"/>
              <a:ext cx="199" cy="32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89" name="Line 133"/>
            <p:cNvSpPr>
              <a:spLocks noChangeShapeType="1"/>
            </p:cNvSpPr>
            <p:nvPr/>
          </p:nvSpPr>
          <p:spPr bwMode="auto">
            <a:xfrm>
              <a:off x="188" y="1391"/>
              <a:ext cx="199" cy="32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6790" name="Line 134"/>
            <p:cNvSpPr>
              <a:spLocks noChangeShapeType="1"/>
            </p:cNvSpPr>
            <p:nvPr/>
          </p:nvSpPr>
          <p:spPr bwMode="auto">
            <a:xfrm flipV="1">
              <a:off x="212" y="1026"/>
              <a:ext cx="656" cy="398"/>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6791" name="Object 135"/>
            <p:cNvGraphicFramePr>
              <a:graphicFrameLocks noChangeAspect="1"/>
            </p:cNvGraphicFramePr>
            <p:nvPr/>
          </p:nvGraphicFramePr>
          <p:xfrm>
            <a:off x="407" y="1122"/>
            <a:ext cx="72" cy="88"/>
          </p:xfrm>
          <a:graphic>
            <a:graphicData uri="http://schemas.openxmlformats.org/presentationml/2006/ole">
              <mc:AlternateContent xmlns:mc="http://schemas.openxmlformats.org/markup-compatibility/2006">
                <mc:Choice xmlns:v="urn:schemas-microsoft-com:vml" Requires="v">
                  <p:oleObj spid="_x0000_s1447175" name="Формула" r:id="rId41" imgW="114120" imgH="139680" progId="Equation.3">
                    <p:embed/>
                  </p:oleObj>
                </mc:Choice>
                <mc:Fallback>
                  <p:oleObj name="Формула" r:id="rId41" imgW="114120" imgH="139680"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407" y="1122"/>
                          <a:ext cx="72" cy="8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6792" name="Object 136"/>
          <p:cNvGraphicFramePr>
            <a:graphicFrameLocks noChangeAspect="1"/>
          </p:cNvGraphicFramePr>
          <p:nvPr/>
        </p:nvGraphicFramePr>
        <p:xfrm>
          <a:off x="2174875" y="2452688"/>
          <a:ext cx="177800" cy="165100"/>
        </p:xfrm>
        <a:graphic>
          <a:graphicData uri="http://schemas.openxmlformats.org/presentationml/2006/ole">
            <mc:AlternateContent xmlns:mc="http://schemas.openxmlformats.org/markup-compatibility/2006">
              <mc:Choice xmlns:v="urn:schemas-microsoft-com:vml" Requires="v">
                <p:oleObj spid="_x0000_s1447176" name="Формула" r:id="rId43" imgW="177480" imgH="164880" progId="Equation.3">
                  <p:embed/>
                </p:oleObj>
              </mc:Choice>
              <mc:Fallback>
                <p:oleObj name="Формула" r:id="rId43" imgW="177480" imgH="164880"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2174875" y="2452688"/>
                        <a:ext cx="177800" cy="165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94" name="Text Box 138"/>
          <p:cNvSpPr txBox="1">
            <a:spLocks noChangeArrowheads="1"/>
          </p:cNvSpPr>
          <p:nvPr/>
        </p:nvSpPr>
        <p:spPr bwMode="auto">
          <a:xfrm>
            <a:off x="222250" y="3914775"/>
            <a:ext cx="22383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After some transformations we </a:t>
            </a:r>
            <a:r>
              <a:rPr lang="en-US" altLang="ru-RU" sz="1000" dirty="0" smtClean="0">
                <a:solidFill>
                  <a:srgbClr val="000000"/>
                </a:solidFill>
                <a:sym typeface="Symbol" pitchFamily="18" charset="2"/>
              </a:rPr>
              <a:t>get</a:t>
            </a:r>
            <a:endParaRPr lang="en-US" altLang="ru-RU" sz="1000" dirty="0">
              <a:solidFill>
                <a:srgbClr val="000000"/>
              </a:solidFill>
              <a:sym typeface="Symbol" pitchFamily="18" charset="2"/>
            </a:endParaRPr>
          </a:p>
          <a:p>
            <a:endParaRPr lang="en-US" altLang="ru-RU" sz="1000" i="1" dirty="0">
              <a:solidFill>
                <a:srgbClr val="000000"/>
              </a:solidFill>
              <a:sym typeface="Symbol" pitchFamily="18" charset="2"/>
            </a:endParaRPr>
          </a:p>
        </p:txBody>
      </p:sp>
      <p:graphicFrame>
        <p:nvGraphicFramePr>
          <p:cNvPr id="326795" name="Object 139"/>
          <p:cNvGraphicFramePr>
            <a:graphicFrameLocks noChangeAspect="1"/>
          </p:cNvGraphicFramePr>
          <p:nvPr>
            <p:extLst>
              <p:ext uri="{D42A27DB-BD31-4B8C-83A1-F6EECF244321}">
                <p14:modId xmlns:p14="http://schemas.microsoft.com/office/powerpoint/2010/main" val="2855883088"/>
              </p:ext>
            </p:extLst>
          </p:nvPr>
        </p:nvGraphicFramePr>
        <p:xfrm>
          <a:off x="603250" y="4183062"/>
          <a:ext cx="1600200" cy="406400"/>
        </p:xfrm>
        <a:graphic>
          <a:graphicData uri="http://schemas.openxmlformats.org/presentationml/2006/ole">
            <mc:AlternateContent xmlns:mc="http://schemas.openxmlformats.org/markup-compatibility/2006">
              <mc:Choice xmlns:v="urn:schemas-microsoft-com:vml" Requires="v">
                <p:oleObj spid="_x0000_s1447177" name="Equation" r:id="rId45" imgW="1600200" imgH="406080" progId="Equation.DSMT4">
                  <p:embed/>
                </p:oleObj>
              </mc:Choice>
              <mc:Fallback>
                <p:oleObj name="Equation" r:id="rId45" imgW="1600200" imgH="406080" progId="Equation.DSMT4">
                  <p:embed/>
                  <p:pic>
                    <p:nvPicPr>
                      <p:cNvPr id="0" name=""/>
                      <p:cNvPicPr>
                        <a:picLocks noChangeAspect="1" noChangeArrowheads="1"/>
                      </p:cNvPicPr>
                      <p:nvPr/>
                    </p:nvPicPr>
                    <p:blipFill>
                      <a:blip r:embed="rId46"/>
                      <a:srcRect/>
                      <a:stretch>
                        <a:fillRect/>
                      </a:stretch>
                    </p:blipFill>
                    <p:spPr bwMode="auto">
                      <a:xfrm>
                        <a:off x="603250" y="4183062"/>
                        <a:ext cx="16002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800" name="Rectangle 144"/>
          <p:cNvSpPr>
            <a:spLocks noGrp="1" noChangeArrowheads="1"/>
          </p:cNvSpPr>
          <p:nvPr>
            <p:ph type="title"/>
          </p:nvPr>
        </p:nvSpPr>
        <p:spPr>
          <a:xfrm>
            <a:off x="971463" y="481888"/>
            <a:ext cx="1332000" cy="396000"/>
          </a:xfrm>
          <a:solidFill>
            <a:srgbClr val="FFFF00"/>
          </a:solidFill>
          <a:ln/>
        </p:spPr>
        <p:txBody>
          <a:bodyPr/>
          <a:lstStyle/>
          <a:p>
            <a:r>
              <a:rPr lang="en-US" altLang="ru-RU" sz="2000" b="1" dirty="0" smtClean="0">
                <a:solidFill>
                  <a:srgbClr val="FF0000"/>
                </a:solidFill>
              </a:rPr>
              <a:t>Section 8</a:t>
            </a:r>
            <a:endParaRPr lang="ru-RU" altLang="ru-RU" sz="2000" b="1" dirty="0">
              <a:solidFill>
                <a:srgbClr val="FF0000"/>
              </a:solidFill>
            </a:endParaRPr>
          </a:p>
        </p:txBody>
      </p:sp>
      <p:sp>
        <p:nvSpPr>
          <p:cNvPr id="326801" name="AutoShape 145">
            <a:hlinkClick r:id="rId4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6802" name="AutoShape 14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6803" name="Rectangle 147"/>
          <p:cNvSpPr>
            <a:spLocks noChangeArrowheads="1"/>
          </p:cNvSpPr>
          <p:nvPr/>
        </p:nvSpPr>
        <p:spPr bwMode="auto">
          <a:xfrm>
            <a:off x="182494" y="5549900"/>
            <a:ext cx="8810625" cy="11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buClr>
                <a:srgbClr val="00007D"/>
              </a:buClr>
            </a:pPr>
            <a:r>
              <a:rPr lang="en-US" altLang="ru-RU" sz="1000" b="1" dirty="0" smtClean="0">
                <a:solidFill>
                  <a:srgbClr val="FF0000"/>
                </a:solidFill>
              </a:rPr>
              <a:t>Potential Field of Force</a:t>
            </a:r>
            <a:endParaRPr lang="ru-RU" altLang="ru-RU" sz="1000" b="1" dirty="0">
              <a:solidFill>
                <a:srgbClr val="FF0000"/>
              </a:solidFill>
            </a:endParaRPr>
          </a:p>
          <a:p>
            <a:pPr algn="just">
              <a:buClr>
                <a:srgbClr val="00007D"/>
              </a:buClr>
            </a:pPr>
            <a:r>
              <a:rPr lang="en-US" altLang="ru-RU" sz="1000" b="1" dirty="0" smtClean="0">
                <a:solidFill>
                  <a:srgbClr val="00007D"/>
                </a:solidFill>
              </a:rPr>
              <a:t>A</a:t>
            </a:r>
            <a:r>
              <a:rPr lang="en-US" altLang="ru-RU" sz="1000" b="1" dirty="0">
                <a:solidFill>
                  <a:srgbClr val="00007D"/>
                </a:solidFill>
              </a:rPr>
              <a:t> force </a:t>
            </a:r>
            <a:r>
              <a:rPr lang="en-US" altLang="ru-RU" sz="1000" b="1" dirty="0" smtClean="0">
                <a:solidFill>
                  <a:srgbClr val="00007D"/>
                </a:solidFill>
              </a:rPr>
              <a:t>field is defined as a region of space in any point of which a particle experiences a force of certain magnitude and direction.</a:t>
            </a:r>
            <a:endParaRPr lang="ru-RU" altLang="ru-RU" sz="1000" dirty="0">
              <a:solidFill>
                <a:srgbClr val="000000"/>
              </a:solidFill>
            </a:endParaRPr>
          </a:p>
          <a:p>
            <a:pPr algn="just">
              <a:buClr>
                <a:srgbClr val="00007D"/>
              </a:buClr>
            </a:pPr>
            <a:r>
              <a:rPr lang="en-US" altLang="ru-RU" sz="1000" b="1" dirty="0" smtClean="0">
                <a:solidFill>
                  <a:srgbClr val="00007D"/>
                </a:solidFill>
              </a:rPr>
              <a:t>If the forces of the field depend only on coordinates </a:t>
            </a:r>
            <a:r>
              <a:rPr lang="en-US" altLang="ru-RU" sz="1200" b="1" i="1" dirty="0" smtClean="0">
                <a:solidFill>
                  <a:schemeClr val="accent5">
                    <a:lumMod val="25000"/>
                  </a:schemeClr>
                </a:solidFill>
                <a:latin typeface="Times New Roman" pitchFamily="18" charset="0"/>
                <a:cs typeface="Times New Roman" pitchFamily="18" charset="0"/>
              </a:rPr>
              <a:t>F</a:t>
            </a:r>
            <a:r>
              <a:rPr lang="en-US" altLang="ru-RU" sz="1200" b="1" dirty="0" smtClean="0">
                <a:solidFill>
                  <a:schemeClr val="accent5">
                    <a:lumMod val="25000"/>
                  </a:schemeClr>
                </a:solidFill>
                <a:latin typeface="Times New Roman" pitchFamily="18" charset="0"/>
                <a:cs typeface="Times New Roman" pitchFamily="18" charset="0"/>
              </a:rPr>
              <a:t> </a:t>
            </a:r>
            <a:r>
              <a:rPr lang="en-US" altLang="ru-RU" sz="1200" b="1" dirty="0">
                <a:solidFill>
                  <a:schemeClr val="accent5">
                    <a:lumMod val="25000"/>
                  </a:schemeClr>
                </a:solidFill>
                <a:latin typeface="Times New Roman" pitchFamily="18" charset="0"/>
                <a:cs typeface="Times New Roman" pitchFamily="18" charset="0"/>
              </a:rPr>
              <a:t>= </a:t>
            </a:r>
            <a:r>
              <a:rPr lang="en-US" altLang="ru-RU" sz="1200" b="1" i="1" dirty="0">
                <a:solidFill>
                  <a:schemeClr val="accent5">
                    <a:lumMod val="25000"/>
                  </a:schemeClr>
                </a:solidFill>
                <a:latin typeface="Times New Roman" pitchFamily="18" charset="0"/>
                <a:cs typeface="Times New Roman" pitchFamily="18" charset="0"/>
              </a:rPr>
              <a:t>F</a:t>
            </a:r>
            <a:r>
              <a:rPr lang="en-US" altLang="ru-RU" sz="1200" b="1" dirty="0">
                <a:solidFill>
                  <a:schemeClr val="accent5">
                    <a:lumMod val="25000"/>
                  </a:schemeClr>
                </a:solidFill>
                <a:latin typeface="Times New Roman" pitchFamily="18" charset="0"/>
                <a:cs typeface="Times New Roman" pitchFamily="18" charset="0"/>
              </a:rPr>
              <a:t>(</a:t>
            </a:r>
            <a:r>
              <a:rPr lang="en-US" altLang="ru-RU" sz="1200" b="1" i="1" dirty="0">
                <a:solidFill>
                  <a:schemeClr val="accent5">
                    <a:lumMod val="25000"/>
                  </a:schemeClr>
                </a:solidFill>
                <a:latin typeface="Times New Roman" pitchFamily="18" charset="0"/>
                <a:cs typeface="Times New Roman" pitchFamily="18" charset="0"/>
              </a:rPr>
              <a:t>x, </a:t>
            </a:r>
            <a:r>
              <a:rPr lang="en-US" altLang="ru-RU" sz="1200" b="1" i="1" dirty="0" smtClean="0">
                <a:solidFill>
                  <a:schemeClr val="accent5">
                    <a:lumMod val="25000"/>
                  </a:schemeClr>
                </a:solidFill>
                <a:latin typeface="Times New Roman" pitchFamily="18" charset="0"/>
                <a:cs typeface="Times New Roman" pitchFamily="18" charset="0"/>
              </a:rPr>
              <a:t>y, z)</a:t>
            </a:r>
            <a:r>
              <a:rPr lang="en-US" altLang="ru-RU" sz="1200" b="1" dirty="0" smtClean="0">
                <a:solidFill>
                  <a:srgbClr val="00007D"/>
                </a:solidFill>
                <a:latin typeface="Times New Roman" pitchFamily="18" charset="0"/>
                <a:cs typeface="Times New Roman" pitchFamily="18" charset="0"/>
              </a:rPr>
              <a:t>, </a:t>
            </a:r>
            <a:r>
              <a:rPr lang="en-US" altLang="ru-RU" sz="1000" b="1" dirty="0" smtClean="0">
                <a:solidFill>
                  <a:srgbClr val="00007D"/>
                </a:solidFill>
              </a:rPr>
              <a:t>the force field is said to </a:t>
            </a:r>
            <a:r>
              <a:rPr lang="en-US" altLang="ru-RU" sz="1000" b="1" dirty="0">
                <a:solidFill>
                  <a:srgbClr val="00007D"/>
                </a:solidFill>
              </a:rPr>
              <a:t>be </a:t>
            </a:r>
            <a:r>
              <a:rPr lang="en-US" altLang="ru-RU" sz="1000" b="1" dirty="0" smtClean="0">
                <a:solidFill>
                  <a:srgbClr val="00007D"/>
                </a:solidFill>
              </a:rPr>
              <a:t>conservative (gravitational field, the field  </a:t>
            </a:r>
            <a:r>
              <a:rPr lang="en-US" altLang="ru-RU" sz="1000" b="1" dirty="0">
                <a:solidFill>
                  <a:srgbClr val="00007D"/>
                </a:solidFill>
              </a:rPr>
              <a:t>of </a:t>
            </a:r>
            <a:r>
              <a:rPr lang="en-US" altLang="ru-RU" sz="1000" b="1" dirty="0" smtClean="0">
                <a:solidFill>
                  <a:srgbClr val="00007D"/>
                </a:solidFill>
              </a:rPr>
              <a:t>elastic forces).</a:t>
            </a:r>
            <a:endParaRPr lang="ru-RU" altLang="ru-RU" sz="1000" dirty="0">
              <a:solidFill>
                <a:srgbClr val="000000"/>
              </a:solidFill>
            </a:endParaRPr>
          </a:p>
          <a:p>
            <a:pPr algn="just">
              <a:buClr>
                <a:srgbClr val="00007D"/>
              </a:buClr>
            </a:pPr>
            <a:r>
              <a:rPr lang="en-US" altLang="ru-RU" sz="1000" b="1" dirty="0">
                <a:solidFill>
                  <a:srgbClr val="00007D"/>
                </a:solidFill>
              </a:rPr>
              <a:t>If the forces of the field </a:t>
            </a:r>
            <a:r>
              <a:rPr lang="en-US" altLang="ru-RU" sz="1000" b="1" dirty="0" smtClean="0">
                <a:solidFill>
                  <a:srgbClr val="00007D"/>
                </a:solidFill>
              </a:rPr>
              <a:t>depend also on time or velocity </a:t>
            </a:r>
            <a:r>
              <a:rPr lang="en-US" altLang="ru-RU" sz="1200" b="1" i="1" dirty="0">
                <a:solidFill>
                  <a:schemeClr val="accent5">
                    <a:lumMod val="25000"/>
                  </a:schemeClr>
                </a:solidFill>
                <a:latin typeface="Times New Roman" pitchFamily="18" charset="0"/>
                <a:cs typeface="Times New Roman" pitchFamily="18" charset="0"/>
              </a:rPr>
              <a:t>F</a:t>
            </a:r>
            <a:r>
              <a:rPr lang="en-US" altLang="ru-RU" sz="1200" b="1" dirty="0">
                <a:solidFill>
                  <a:schemeClr val="accent5">
                    <a:lumMod val="25000"/>
                  </a:schemeClr>
                </a:solidFill>
                <a:latin typeface="Times New Roman" pitchFamily="18" charset="0"/>
                <a:cs typeface="Times New Roman" pitchFamily="18" charset="0"/>
              </a:rPr>
              <a:t> = </a:t>
            </a:r>
            <a:r>
              <a:rPr lang="en-US" altLang="ru-RU" sz="1200" b="1" i="1" dirty="0">
                <a:solidFill>
                  <a:schemeClr val="accent5">
                    <a:lumMod val="25000"/>
                  </a:schemeClr>
                </a:solidFill>
                <a:latin typeface="Times New Roman" pitchFamily="18" charset="0"/>
                <a:cs typeface="Times New Roman" pitchFamily="18" charset="0"/>
              </a:rPr>
              <a:t>F</a:t>
            </a:r>
            <a:r>
              <a:rPr lang="en-US" altLang="ru-RU" sz="1200" b="1" dirty="0">
                <a:solidFill>
                  <a:schemeClr val="accent5">
                    <a:lumMod val="25000"/>
                  </a:schemeClr>
                </a:solidFill>
                <a:latin typeface="Times New Roman" pitchFamily="18" charset="0"/>
                <a:cs typeface="Times New Roman" pitchFamily="18" charset="0"/>
              </a:rPr>
              <a:t>(</a:t>
            </a:r>
            <a:r>
              <a:rPr lang="en-US" altLang="ru-RU" sz="1200" b="1" i="1" dirty="0">
                <a:solidFill>
                  <a:schemeClr val="accent5">
                    <a:lumMod val="25000"/>
                  </a:schemeClr>
                </a:solidFill>
                <a:latin typeface="Times New Roman" pitchFamily="18" charset="0"/>
                <a:cs typeface="Times New Roman" pitchFamily="18" charset="0"/>
              </a:rPr>
              <a:t>x, y, </a:t>
            </a:r>
            <a:r>
              <a:rPr lang="en-US" altLang="ru-RU" sz="1200" b="1" i="1" dirty="0" smtClean="0">
                <a:solidFill>
                  <a:schemeClr val="accent5">
                    <a:lumMod val="25000"/>
                  </a:schemeClr>
                </a:solidFill>
                <a:latin typeface="Times New Roman" pitchFamily="18" charset="0"/>
                <a:cs typeface="Times New Roman" pitchFamily="18" charset="0"/>
              </a:rPr>
              <a:t>z, t, v</a:t>
            </a:r>
            <a:r>
              <a:rPr lang="en-US" altLang="ru-RU" sz="1000" b="1" i="1" dirty="0" smtClean="0">
                <a:solidFill>
                  <a:schemeClr val="accent5">
                    <a:lumMod val="25000"/>
                  </a:schemeClr>
                </a:solidFill>
              </a:rPr>
              <a:t>)</a:t>
            </a:r>
            <a:r>
              <a:rPr lang="en-US" altLang="ru-RU" sz="1000" b="1" dirty="0" smtClean="0">
                <a:solidFill>
                  <a:srgbClr val="00007D"/>
                </a:solidFill>
              </a:rPr>
              <a:t>, </a:t>
            </a:r>
            <a:r>
              <a:rPr lang="en-US" altLang="ru-RU" sz="1000" b="1" dirty="0">
                <a:solidFill>
                  <a:srgbClr val="00007D"/>
                </a:solidFill>
              </a:rPr>
              <a:t>the force field is said to </a:t>
            </a:r>
            <a:r>
              <a:rPr lang="en-US" altLang="ru-RU" sz="1000" b="1" dirty="0" smtClean="0">
                <a:solidFill>
                  <a:srgbClr val="00007D"/>
                </a:solidFill>
              </a:rPr>
              <a:t>be non-conservative or dissipative </a:t>
            </a:r>
          </a:p>
          <a:p>
            <a:pPr marL="0" indent="361950" algn="just">
              <a:buClr>
                <a:srgbClr val="00007D"/>
              </a:buClr>
              <a:buNone/>
            </a:pPr>
            <a:r>
              <a:rPr lang="en-US" altLang="ru-RU" sz="1000" b="1" dirty="0" smtClean="0">
                <a:solidFill>
                  <a:srgbClr val="00007D"/>
                </a:solidFill>
              </a:rPr>
              <a:t>(electromagnetic field).</a:t>
            </a:r>
            <a:endParaRPr lang="ru-RU" altLang="ru-RU" sz="1000" dirty="0">
              <a:solidFill>
                <a:srgbClr val="000000"/>
              </a:solidFill>
            </a:endParaRPr>
          </a:p>
        </p:txBody>
      </p:sp>
      <p:sp>
        <p:nvSpPr>
          <p:cNvPr id="326804" name="AutoShape 148">
            <a:hlinkClick r:id="" action="ppaction://hlinkshowjump?jump=nextslide" highlightClick="1"/>
          </p:cNvPr>
          <p:cNvSpPr>
            <a:spLocks noChangeArrowheads="1"/>
          </p:cNvSpPr>
          <p:nvPr/>
        </p:nvSpPr>
        <p:spPr bwMode="auto">
          <a:xfrm>
            <a:off x="2460625"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6805" name="Oval 14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33</a:t>
            </a:r>
            <a:endParaRPr lang="ru-RU" altLang="ru-RU" sz="1000" b="1" dirty="0">
              <a:solidFill>
                <a:srgbClr val="00007D"/>
              </a:solidFill>
            </a:endParaRPr>
          </a:p>
        </p:txBody>
      </p:sp>
      <p:pic>
        <p:nvPicPr>
          <p:cNvPr id="89" name="Picture 15" descr="Z:\Символ НГУ_4.JPG"/>
          <p:cNvPicPr>
            <a:picLocks noChangeAspect="1" noChangeArrowheads="1"/>
          </p:cNvPicPr>
          <p:nvPr/>
        </p:nvPicPr>
        <p:blipFill>
          <a:blip r:embed="rId48" cstate="print">
            <a:extLst>
              <a:ext uri="{BEBA8EAE-BF5A-486C-A8C5-ECC9F3942E4B}">
                <a14:imgProps xmlns:a14="http://schemas.microsoft.com/office/drawing/2010/main">
                  <a14:imgLayer r:embed="rId4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68815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670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676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6701"/>
                                        </p:tgtEl>
                                        <p:attrNameLst>
                                          <p:attrName>style.visibility</p:attrName>
                                        </p:attrNameLst>
                                      </p:cBhvr>
                                      <p:to>
                                        <p:strVal val="visible"/>
                                      </p:to>
                                    </p:set>
                                  </p:childTnLst>
                                </p:cTn>
                              </p:par>
                              <p:par>
                                <p:cTn id="13" presetID="9" presetClass="emph" presetSubtype="0" grpId="0" nodeType="withEffect">
                                  <p:stCondLst>
                                    <p:cond delay="0"/>
                                  </p:stCondLst>
                                  <p:childTnLst>
                                    <p:set>
                                      <p:cBhvr rctx="PPT">
                                        <p:cTn id="14" dur="indefinite"/>
                                        <p:tgtEl>
                                          <p:spTgt spid="326757"/>
                                        </p:tgtEl>
                                        <p:attrNameLst>
                                          <p:attrName>style.opacity</p:attrName>
                                        </p:attrNameLst>
                                      </p:cBhvr>
                                      <p:to>
                                        <p:strVal val="0.5"/>
                                      </p:to>
                                    </p:set>
                                    <p:animEffect filter="image" prLst="opacity: 0.5">
                                      <p:cBhvr rctx="IE">
                                        <p:cTn id="15" dur="indefinite"/>
                                        <p:tgtEl>
                                          <p:spTgt spid="326757"/>
                                        </p:tgtEl>
                                      </p:cBhvr>
                                    </p:animEffect>
                                  </p:childTnLst>
                                </p:cTn>
                              </p:par>
                              <p:par>
                                <p:cTn id="16" presetID="9" presetClass="emph" presetSubtype="0" grpId="0" nodeType="withEffect">
                                  <p:stCondLst>
                                    <p:cond delay="0"/>
                                  </p:stCondLst>
                                  <p:childTnLst>
                                    <p:set>
                                      <p:cBhvr rctx="PPT">
                                        <p:cTn id="17" dur="indefinite"/>
                                        <p:tgtEl>
                                          <p:spTgt spid="326695"/>
                                        </p:tgtEl>
                                        <p:attrNameLst>
                                          <p:attrName>style.opacity</p:attrName>
                                        </p:attrNameLst>
                                      </p:cBhvr>
                                      <p:to>
                                        <p:strVal val="0.5"/>
                                      </p:to>
                                    </p:set>
                                    <p:animEffect filter="image" prLst="opacity: 0.5">
                                      <p:cBhvr rctx="IE">
                                        <p:cTn id="18" dur="indefinite"/>
                                        <p:tgtEl>
                                          <p:spTgt spid="32669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670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677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670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26709"/>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671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671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6714"/>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2671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26773"/>
                                        </p:tgtEl>
                                        <p:attrNameLst>
                                          <p:attrName>style.visibility</p:attrName>
                                        </p:attrNameLst>
                                      </p:cBhvr>
                                      <p:to>
                                        <p:strVal val="visible"/>
                                      </p:to>
                                    </p:set>
                                  </p:childTnLst>
                                </p:cTn>
                              </p:par>
                            </p:childTnLst>
                          </p:cTn>
                        </p:par>
                        <p:par>
                          <p:cTn id="47" fill="hold" nodeType="afterGroup">
                            <p:stCondLst>
                              <p:cond delay="0"/>
                            </p:stCondLst>
                            <p:childTnLst>
                              <p:par>
                                <p:cTn id="48" presetID="1" presetClass="entr" presetSubtype="0" fill="hold" nodeType="afterEffect">
                                  <p:stCondLst>
                                    <p:cond delay="0"/>
                                  </p:stCondLst>
                                  <p:childTnLst>
                                    <p:set>
                                      <p:cBhvr>
                                        <p:cTn id="49" dur="1" fill="hold">
                                          <p:stCondLst>
                                            <p:cond delay="0"/>
                                          </p:stCondLst>
                                        </p:cTn>
                                        <p:tgtEl>
                                          <p:spTgt spid="326774"/>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26775"/>
                                        </p:tgtEl>
                                        <p:attrNameLst>
                                          <p:attrName>style.visibility</p:attrName>
                                        </p:attrNameLst>
                                      </p:cBhvr>
                                      <p:to>
                                        <p:strVal val="visible"/>
                                      </p:to>
                                    </p:set>
                                  </p:childTnLst>
                                </p:cTn>
                              </p:par>
                            </p:childTnLst>
                          </p:cTn>
                        </p:par>
                        <p:par>
                          <p:cTn id="54" fill="hold" nodeType="afterGroup">
                            <p:stCondLst>
                              <p:cond delay="0"/>
                            </p:stCondLst>
                            <p:childTnLst>
                              <p:par>
                                <p:cTn id="55" presetID="1" presetClass="entr" presetSubtype="0" fill="hold" nodeType="afterEffect">
                                  <p:stCondLst>
                                    <p:cond delay="0"/>
                                  </p:stCondLst>
                                  <p:childTnLst>
                                    <p:set>
                                      <p:cBhvr>
                                        <p:cTn id="56" dur="1" fill="hold">
                                          <p:stCondLst>
                                            <p:cond delay="0"/>
                                          </p:stCondLst>
                                        </p:cTn>
                                        <p:tgtEl>
                                          <p:spTgt spid="326776"/>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6777"/>
                                        </p:tgtEl>
                                        <p:attrNameLst>
                                          <p:attrName>style.visibility</p:attrName>
                                        </p:attrNameLst>
                                      </p:cBhvr>
                                      <p:to>
                                        <p:strVal val="visible"/>
                                      </p:to>
                                    </p:set>
                                  </p:childTnLst>
                                </p:cTn>
                              </p:par>
                            </p:childTnLst>
                          </p:cTn>
                        </p:par>
                        <p:par>
                          <p:cTn id="61" fill="hold" nodeType="afterGroup">
                            <p:stCondLst>
                              <p:cond delay="0"/>
                            </p:stCondLst>
                            <p:childTnLst>
                              <p:par>
                                <p:cTn id="62" presetID="1" presetClass="entr" presetSubtype="0" fill="hold" nodeType="afterEffect">
                                  <p:stCondLst>
                                    <p:cond delay="0"/>
                                  </p:stCondLst>
                                  <p:childTnLst>
                                    <p:set>
                                      <p:cBhvr>
                                        <p:cTn id="63" dur="1" fill="hold">
                                          <p:stCondLst>
                                            <p:cond delay="0"/>
                                          </p:stCondLst>
                                        </p:cTn>
                                        <p:tgtEl>
                                          <p:spTgt spid="326778"/>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26744"/>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26745"/>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26780"/>
                                        </p:tgtEl>
                                        <p:attrNameLst>
                                          <p:attrName>style.visibility</p:attrName>
                                        </p:attrNameLst>
                                      </p:cBhvr>
                                      <p:to>
                                        <p:strVal val="visible"/>
                                      </p:to>
                                    </p:set>
                                  </p:childTnLst>
                                </p:cTn>
                              </p:par>
                            </p:childTnLst>
                          </p:cTn>
                        </p:par>
                        <p:par>
                          <p:cTn id="72" fill="hold" nodeType="afterGroup">
                            <p:stCondLst>
                              <p:cond delay="0"/>
                            </p:stCondLst>
                            <p:childTnLst>
                              <p:par>
                                <p:cTn id="73" presetID="1" presetClass="entr" presetSubtype="0" fill="hold" nodeType="afterEffect">
                                  <p:stCondLst>
                                    <p:cond delay="0"/>
                                  </p:stCondLst>
                                  <p:childTnLst>
                                    <p:set>
                                      <p:cBhvr>
                                        <p:cTn id="74" dur="1" fill="hold">
                                          <p:stCondLst>
                                            <p:cond delay="0"/>
                                          </p:stCondLst>
                                        </p:cTn>
                                        <p:tgtEl>
                                          <p:spTgt spid="326781"/>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26716"/>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26717"/>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26718"/>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26719"/>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26782"/>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26783"/>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26720"/>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26721"/>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26722"/>
                                        </p:tgtEl>
                                        <p:attrNameLst>
                                          <p:attrName>style.visibility</p:attrName>
                                        </p:attrNameLst>
                                      </p:cBhvr>
                                      <p:to>
                                        <p:strVal val="visible"/>
                                      </p:to>
                                    </p:set>
                                  </p:childTnLst>
                                </p:cTn>
                              </p:par>
                            </p:childTnLst>
                          </p:cTn>
                        </p:par>
                        <p:par>
                          <p:cTn id="103" fill="hold" nodeType="afterGroup">
                            <p:stCondLst>
                              <p:cond delay="0"/>
                            </p:stCondLst>
                            <p:childTnLst>
                              <p:par>
                                <p:cTn id="104" presetID="1" presetClass="entr" presetSubtype="0" fill="hold" nodeType="afterEffect">
                                  <p:stCondLst>
                                    <p:cond delay="0"/>
                                  </p:stCondLst>
                                  <p:childTnLst>
                                    <p:set>
                                      <p:cBhvr>
                                        <p:cTn id="105" dur="1" fill="hold">
                                          <p:stCondLst>
                                            <p:cond delay="0"/>
                                          </p:stCondLst>
                                        </p:cTn>
                                        <p:tgtEl>
                                          <p:spTgt spid="326723"/>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326784"/>
                                        </p:tgtEl>
                                        <p:attrNameLst>
                                          <p:attrName>style.visibility</p:attrName>
                                        </p:attrNameLst>
                                      </p:cBhvr>
                                      <p:to>
                                        <p:strVal val="visible"/>
                                      </p:to>
                                    </p:set>
                                  </p:childTnLst>
                                </p:cTn>
                              </p:par>
                            </p:childTnLst>
                          </p:cTn>
                        </p:par>
                        <p:par>
                          <p:cTn id="110" fill="hold" nodeType="afterGroup">
                            <p:stCondLst>
                              <p:cond delay="0"/>
                            </p:stCondLst>
                            <p:childTnLst>
                              <p:par>
                                <p:cTn id="111" presetID="1" presetClass="entr" presetSubtype="0" fill="hold" nodeType="afterEffect">
                                  <p:stCondLst>
                                    <p:cond delay="0"/>
                                  </p:stCondLst>
                                  <p:childTnLst>
                                    <p:set>
                                      <p:cBhvr>
                                        <p:cTn id="112" dur="1" fill="hold">
                                          <p:stCondLst>
                                            <p:cond delay="0"/>
                                          </p:stCondLst>
                                        </p:cTn>
                                        <p:tgtEl>
                                          <p:spTgt spid="326785"/>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326786"/>
                                        </p:tgtEl>
                                        <p:attrNameLst>
                                          <p:attrName>style.visibility</p:attrName>
                                        </p:attrNameLst>
                                      </p:cBhvr>
                                      <p:to>
                                        <p:strVal val="visible"/>
                                      </p:to>
                                    </p:set>
                                  </p:childTnLst>
                                </p:cTn>
                              </p:par>
                            </p:childTnLst>
                          </p:cTn>
                        </p:par>
                        <p:par>
                          <p:cTn id="117" fill="hold" nodeType="afterGroup">
                            <p:stCondLst>
                              <p:cond delay="0"/>
                            </p:stCondLst>
                            <p:childTnLst>
                              <p:par>
                                <p:cTn id="118" presetID="1" presetClass="entr" presetSubtype="0" fill="hold" nodeType="afterEffect">
                                  <p:stCondLst>
                                    <p:cond delay="0"/>
                                  </p:stCondLst>
                                  <p:childTnLst>
                                    <p:set>
                                      <p:cBhvr>
                                        <p:cTn id="119" dur="1" fill="hold">
                                          <p:stCondLst>
                                            <p:cond delay="0"/>
                                          </p:stCondLst>
                                        </p:cTn>
                                        <p:tgtEl>
                                          <p:spTgt spid="326787"/>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26793"/>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326724"/>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26725"/>
                                        </p:tgtEl>
                                        <p:attrNameLst>
                                          <p:attrName>style.visibility</p:attrName>
                                        </p:attrNameLst>
                                      </p:cBhvr>
                                      <p:to>
                                        <p:strVal val="visible"/>
                                      </p:to>
                                    </p:se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326794"/>
                                        </p:tgtEl>
                                        <p:attrNameLst>
                                          <p:attrName>style.visibility</p:attrName>
                                        </p:attrNameLst>
                                      </p:cBhvr>
                                      <p:to>
                                        <p:strVal val="visible"/>
                                      </p:to>
                                    </p:set>
                                  </p:childTnLst>
                                </p:cTn>
                              </p:par>
                              <p:par>
                                <p:cTn id="132" presetID="1" presetClass="entr" presetSubtype="0" fill="hold" nodeType="withEffect">
                                  <p:stCondLst>
                                    <p:cond delay="0"/>
                                  </p:stCondLst>
                                  <p:childTnLst>
                                    <p:set>
                                      <p:cBhvr>
                                        <p:cTn id="133" dur="1" fill="hold">
                                          <p:stCondLst>
                                            <p:cond delay="0"/>
                                          </p:stCondLst>
                                        </p:cTn>
                                        <p:tgtEl>
                                          <p:spTgt spid="326795"/>
                                        </p:tgtEl>
                                        <p:attrNameLst>
                                          <p:attrName>style.visibility</p:attrName>
                                        </p:attrNameLst>
                                      </p:cBhvr>
                                      <p:to>
                                        <p:strVal val="visible"/>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grpId="0" nodeType="clickEffect">
                                  <p:stCondLst>
                                    <p:cond delay="0"/>
                                  </p:stCondLst>
                                  <p:childTnLst>
                                    <p:set>
                                      <p:cBhvr>
                                        <p:cTn id="137" dur="1" fill="hold">
                                          <p:stCondLst>
                                            <p:cond delay="0"/>
                                          </p:stCondLst>
                                        </p:cTn>
                                        <p:tgtEl>
                                          <p:spTgt spid="326754"/>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2" presetClass="entr" presetSubtype="4" fill="hold" grpId="0" nodeType="clickEffect">
                                  <p:stCondLst>
                                    <p:cond delay="0"/>
                                  </p:stCondLst>
                                  <p:childTnLst>
                                    <p:set>
                                      <p:cBhvr>
                                        <p:cTn id="141" dur="1" fill="hold">
                                          <p:stCondLst>
                                            <p:cond delay="0"/>
                                          </p:stCondLst>
                                        </p:cTn>
                                        <p:tgtEl>
                                          <p:spTgt spid="326803"/>
                                        </p:tgtEl>
                                        <p:attrNameLst>
                                          <p:attrName>style.visibility</p:attrName>
                                        </p:attrNameLst>
                                      </p:cBhvr>
                                      <p:to>
                                        <p:strVal val="visible"/>
                                      </p:to>
                                    </p:set>
                                    <p:anim calcmode="lin" valueType="num">
                                      <p:cBhvr additive="base">
                                        <p:cTn id="142" dur="500" fill="hold"/>
                                        <p:tgtEl>
                                          <p:spTgt spid="326803"/>
                                        </p:tgtEl>
                                        <p:attrNameLst>
                                          <p:attrName>ppt_x</p:attrName>
                                        </p:attrNameLst>
                                      </p:cBhvr>
                                      <p:tavLst>
                                        <p:tav tm="0">
                                          <p:val>
                                            <p:strVal val="#ppt_x"/>
                                          </p:val>
                                        </p:tav>
                                        <p:tav tm="100000">
                                          <p:val>
                                            <p:strVal val="#ppt_x"/>
                                          </p:val>
                                        </p:tav>
                                      </p:tavLst>
                                    </p:anim>
                                    <p:anim calcmode="lin" valueType="num">
                                      <p:cBhvr additive="base">
                                        <p:cTn id="143" dur="500" fill="hold"/>
                                        <p:tgtEl>
                                          <p:spTgt spid="3268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765" grpId="0" animBg="1"/>
      <p:bldP spid="326757" grpId="0" animBg="1"/>
      <p:bldP spid="326695" grpId="0" animBg="1"/>
      <p:bldP spid="326700" grpId="0"/>
      <p:bldP spid="326701" grpId="0"/>
      <p:bldP spid="326702" grpId="0"/>
      <p:bldP spid="326708" grpId="0"/>
      <p:bldP spid="326712" grpId="0"/>
      <p:bldP spid="326714" grpId="0"/>
      <p:bldP spid="326716" grpId="0"/>
      <p:bldP spid="326718" grpId="0"/>
      <p:bldP spid="326720" grpId="0"/>
      <p:bldP spid="326722" grpId="0"/>
      <p:bldP spid="326724" grpId="0"/>
      <p:bldP spid="326754" grpId="0"/>
      <p:bldP spid="326773" grpId="0"/>
      <p:bldP spid="326775" grpId="0"/>
      <p:bldP spid="326777" grpId="0"/>
      <p:bldP spid="326780" grpId="0"/>
      <p:bldP spid="326782" grpId="0"/>
      <p:bldP spid="326784" grpId="0"/>
      <p:bldP spid="326786" grpId="0"/>
      <p:bldP spid="326744" grpId="0" animBg="1"/>
      <p:bldP spid="326794" grpId="0"/>
      <p:bldP spid="32680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7" name="Rectangle 7"/>
          <p:cNvSpPr>
            <a:spLocks noChangeArrowheads="1"/>
          </p:cNvSpPr>
          <p:nvPr/>
        </p:nvSpPr>
        <p:spPr bwMode="auto">
          <a:xfrm>
            <a:off x="219075" y="885826"/>
            <a:ext cx="8810625" cy="322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smtClean="0">
                <a:solidFill>
                  <a:srgbClr val="00007D"/>
                </a:solidFill>
                <a:cs typeface="Arial" pitchFamily="34" charset="0"/>
              </a:rPr>
              <a:t>■ </a:t>
            </a:r>
            <a:r>
              <a:rPr lang="en-US" altLang="ru-RU" sz="1000" b="1" dirty="0" smtClean="0">
                <a:solidFill>
                  <a:schemeClr val="accent5">
                    <a:lumMod val="25000"/>
                  </a:schemeClr>
                </a:solidFill>
              </a:rPr>
              <a:t> Potential force field</a:t>
            </a:r>
            <a:r>
              <a:rPr lang="en-US" altLang="ru-RU" sz="1000" dirty="0" smtClean="0">
                <a:solidFill>
                  <a:srgbClr val="000000"/>
                </a:solidFill>
              </a:rPr>
              <a:t>  -  a field </a:t>
            </a:r>
            <a:r>
              <a:rPr lang="en-US" altLang="ru-RU" sz="1000" dirty="0">
                <a:solidFill>
                  <a:srgbClr val="000000"/>
                </a:solidFill>
              </a:rPr>
              <a:t>in which there </a:t>
            </a:r>
            <a:r>
              <a:rPr lang="en-US" altLang="ru-RU" sz="1000" dirty="0" smtClean="0">
                <a:solidFill>
                  <a:srgbClr val="000000"/>
                </a:solidFill>
              </a:rPr>
              <a:t>exists </a:t>
            </a:r>
            <a:r>
              <a:rPr lang="en-US" altLang="ru-RU" sz="1000" dirty="0">
                <a:solidFill>
                  <a:srgbClr val="000000"/>
                </a:solidFill>
              </a:rPr>
              <a:t>a </a:t>
            </a:r>
            <a:r>
              <a:rPr lang="en-US" altLang="ru-RU" sz="1000" dirty="0" smtClean="0">
                <a:solidFill>
                  <a:srgbClr val="000000"/>
                </a:solidFill>
              </a:rPr>
              <a:t>function </a:t>
            </a:r>
            <a:r>
              <a:rPr lang="en-US" altLang="ru-RU" sz="1000" dirty="0">
                <a:solidFill>
                  <a:srgbClr val="000000"/>
                </a:solidFill>
              </a:rPr>
              <a:t>satisfying at every point </a:t>
            </a:r>
            <a:r>
              <a:rPr lang="en-US" altLang="ru-RU" sz="1000" dirty="0" smtClean="0">
                <a:solidFill>
                  <a:srgbClr val="000000"/>
                </a:solidFill>
              </a:rPr>
              <a:t>the  following relations</a:t>
            </a:r>
            <a:r>
              <a:rPr lang="en-US" altLang="ru-RU" sz="1000" dirty="0">
                <a:solidFill>
                  <a:srgbClr val="000000"/>
                </a:solidFill>
              </a:rPr>
              <a:t>:</a:t>
            </a:r>
            <a:r>
              <a:rPr lang="ru-RU" altLang="ru-RU" sz="1000" dirty="0" smtClean="0">
                <a:solidFill>
                  <a:srgbClr val="000000"/>
                </a:solidFill>
              </a:rPr>
              <a:t> </a:t>
            </a:r>
            <a:endParaRPr lang="ru-RU" altLang="ru-RU" sz="1000" dirty="0">
              <a:solidFill>
                <a:srgbClr val="000000"/>
              </a:solidFill>
            </a:endParaRPr>
          </a:p>
        </p:txBody>
      </p:sp>
      <p:sp>
        <p:nvSpPr>
          <p:cNvPr id="322598" name="Text Box 38"/>
          <p:cNvSpPr txBox="1">
            <a:spLocks noChangeArrowheads="1"/>
          </p:cNvSpPr>
          <p:nvPr/>
        </p:nvSpPr>
        <p:spPr bwMode="auto">
          <a:xfrm>
            <a:off x="4648200" y="1208088"/>
            <a:ext cx="31242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sym typeface="Symbol" pitchFamily="18" charset="2"/>
              </a:rPr>
              <a:t>where</a:t>
            </a:r>
            <a:r>
              <a:rPr lang="ru-RU" altLang="ru-RU" sz="1000" dirty="0" smtClean="0">
                <a:solidFill>
                  <a:srgbClr val="000000"/>
                </a:solidFill>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U</a:t>
            </a:r>
            <a:r>
              <a:rPr lang="en-US" altLang="ru-RU" sz="1100" dirty="0">
                <a:solidFill>
                  <a:srgbClr val="000000"/>
                </a:solidFill>
                <a:latin typeface="Times New Roman" pitchFamily="18" charset="0"/>
                <a:cs typeface="Times New Roman" pitchFamily="18" charset="0"/>
                <a:sym typeface="Symbol" pitchFamily="18" charset="2"/>
              </a:rPr>
              <a:t> = </a:t>
            </a:r>
            <a:r>
              <a:rPr lang="en-US" altLang="ru-RU" sz="1100" i="1" dirty="0">
                <a:solidFill>
                  <a:srgbClr val="000000"/>
                </a:solidFill>
                <a:latin typeface="Times New Roman" pitchFamily="18" charset="0"/>
                <a:cs typeface="Times New Roman" pitchFamily="18" charset="0"/>
                <a:sym typeface="Symbol" pitchFamily="18" charset="2"/>
              </a:rPr>
              <a:t>U</a:t>
            </a:r>
            <a:r>
              <a:rPr lang="en-US" altLang="ru-RU" sz="1100" dirty="0">
                <a:solidFill>
                  <a:srgbClr val="000000"/>
                </a:solidFill>
                <a:latin typeface="Times New Roman" pitchFamily="18" charset="0"/>
                <a:cs typeface="Times New Roman" pitchFamily="18" charset="0"/>
                <a:sym typeface="Symbol" pitchFamily="18" charset="2"/>
              </a:rPr>
              <a:t>(</a:t>
            </a:r>
            <a:r>
              <a:rPr lang="en-US" altLang="ru-RU" sz="1100" i="1" dirty="0">
                <a:solidFill>
                  <a:srgbClr val="000000"/>
                </a:solidFill>
                <a:latin typeface="Times New Roman" pitchFamily="18" charset="0"/>
                <a:cs typeface="Times New Roman" pitchFamily="18" charset="0"/>
                <a:sym typeface="Symbol" pitchFamily="18" charset="2"/>
              </a:rPr>
              <a:t>x, y, z</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000" dirty="0" smtClean="0">
                <a:solidFill>
                  <a:srgbClr val="000000"/>
                </a:solidFill>
                <a:sym typeface="Symbol" pitchFamily="18" charset="2"/>
              </a:rPr>
              <a:t>is  </a:t>
            </a:r>
            <a:r>
              <a:rPr lang="en-US" altLang="ru-RU" sz="1000" b="1" dirty="0" smtClean="0">
                <a:solidFill>
                  <a:schemeClr val="accent5">
                    <a:lumMod val="25000"/>
                  </a:schemeClr>
                </a:solidFill>
                <a:sym typeface="Symbol" pitchFamily="18" charset="2"/>
              </a:rPr>
              <a:t>a force function</a:t>
            </a:r>
            <a:r>
              <a:rPr lang="ru-RU" altLang="ru-RU" sz="1000" dirty="0" smtClean="0">
                <a:solidFill>
                  <a:srgbClr val="000000"/>
                </a:solidFill>
                <a:sym typeface="Symbol" pitchFamily="18" charset="2"/>
              </a:rPr>
              <a:t>.</a:t>
            </a:r>
            <a:endParaRPr lang="ru-RU" altLang="ru-RU" sz="1000" dirty="0">
              <a:solidFill>
                <a:srgbClr val="000000"/>
              </a:solidFill>
              <a:sym typeface="Symbol" pitchFamily="18" charset="2"/>
            </a:endParaRPr>
          </a:p>
        </p:txBody>
      </p:sp>
      <p:sp>
        <p:nvSpPr>
          <p:cNvPr id="322766" name="Rectangle 206"/>
          <p:cNvSpPr>
            <a:spLocks noChangeArrowheads="1"/>
          </p:cNvSpPr>
          <p:nvPr/>
        </p:nvSpPr>
        <p:spPr bwMode="auto">
          <a:xfrm>
            <a:off x="950913" y="495225"/>
            <a:ext cx="3429000" cy="324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8</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8</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p:graphicFrame>
        <p:nvGraphicFramePr>
          <p:cNvPr id="322768" name="Object 208"/>
          <p:cNvGraphicFramePr>
            <a:graphicFrameLocks noChangeAspect="1"/>
          </p:cNvGraphicFramePr>
          <p:nvPr>
            <p:extLst>
              <p:ext uri="{D42A27DB-BD31-4B8C-83A1-F6EECF244321}">
                <p14:modId xmlns:p14="http://schemas.microsoft.com/office/powerpoint/2010/main" val="992682631"/>
              </p:ext>
            </p:extLst>
          </p:nvPr>
        </p:nvGraphicFramePr>
        <p:xfrm>
          <a:off x="2530475" y="1196975"/>
          <a:ext cx="2032000" cy="419100"/>
        </p:xfrm>
        <a:graphic>
          <a:graphicData uri="http://schemas.openxmlformats.org/presentationml/2006/ole">
            <mc:AlternateContent xmlns:mc="http://schemas.openxmlformats.org/markup-compatibility/2006">
              <mc:Choice xmlns:v="urn:schemas-microsoft-com:vml" Requires="v">
                <p:oleObj spid="_x0000_s1379074" name="Equation" r:id="rId3" imgW="2031840" imgH="419040" progId="Equation.DSMT4">
                  <p:embed/>
                </p:oleObj>
              </mc:Choice>
              <mc:Fallback>
                <p:oleObj name="Equation" r:id="rId3" imgW="2031840" imgH="419040" progId="Equation.DSMT4">
                  <p:embed/>
                  <p:pic>
                    <p:nvPicPr>
                      <p:cNvPr id="0" name=""/>
                      <p:cNvPicPr>
                        <a:picLocks noChangeAspect="1" noChangeArrowheads="1"/>
                      </p:cNvPicPr>
                      <p:nvPr/>
                    </p:nvPicPr>
                    <p:blipFill>
                      <a:blip r:embed="rId4"/>
                      <a:srcRect/>
                      <a:stretch>
                        <a:fillRect/>
                      </a:stretch>
                    </p:blipFill>
                    <p:spPr bwMode="auto">
                      <a:xfrm>
                        <a:off x="2530475" y="1196975"/>
                        <a:ext cx="20320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769" name="Text Box 209"/>
          <p:cNvSpPr txBox="1">
            <a:spLocks noChangeArrowheads="1"/>
          </p:cNvSpPr>
          <p:nvPr/>
        </p:nvSpPr>
        <p:spPr bwMode="auto">
          <a:xfrm>
            <a:off x="950913" y="1616075"/>
            <a:ext cx="3867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The </a:t>
            </a:r>
            <a:r>
              <a:rPr lang="en-US" altLang="ru-RU" sz="1000" dirty="0" smtClean="0">
                <a:solidFill>
                  <a:srgbClr val="000000"/>
                </a:solidFill>
                <a:sym typeface="Symbol" pitchFamily="18" charset="2"/>
              </a:rPr>
              <a:t>force </a:t>
            </a:r>
            <a:r>
              <a:rPr lang="en-US" altLang="ru-RU" sz="1000" dirty="0">
                <a:solidFill>
                  <a:srgbClr val="000000"/>
                </a:solidFill>
                <a:sym typeface="Symbol" pitchFamily="18" charset="2"/>
              </a:rPr>
              <a:t>function is determined up to a </a:t>
            </a:r>
            <a:r>
              <a:rPr lang="en-US" altLang="ru-RU" sz="1000" dirty="0" smtClean="0">
                <a:solidFill>
                  <a:srgbClr val="000000"/>
                </a:solidFill>
                <a:sym typeface="Symbol" pitchFamily="18" charset="2"/>
              </a:rPr>
              <a:t>constant</a:t>
            </a:r>
            <a:endParaRPr lang="ru-RU" altLang="ru-RU" sz="1000" dirty="0">
              <a:solidFill>
                <a:srgbClr val="000000"/>
              </a:solidFill>
              <a:sym typeface="Symbol" pitchFamily="18" charset="2"/>
            </a:endParaRPr>
          </a:p>
        </p:txBody>
      </p:sp>
      <p:graphicFrame>
        <p:nvGraphicFramePr>
          <p:cNvPr id="322770" name="Object 210"/>
          <p:cNvGraphicFramePr>
            <a:graphicFrameLocks noChangeAspect="1"/>
          </p:cNvGraphicFramePr>
          <p:nvPr>
            <p:extLst>
              <p:ext uri="{D42A27DB-BD31-4B8C-83A1-F6EECF244321}">
                <p14:modId xmlns:p14="http://schemas.microsoft.com/office/powerpoint/2010/main" val="4112240373"/>
              </p:ext>
            </p:extLst>
          </p:nvPr>
        </p:nvGraphicFramePr>
        <p:xfrm>
          <a:off x="4811713" y="1541463"/>
          <a:ext cx="3898900" cy="419100"/>
        </p:xfrm>
        <a:graphic>
          <a:graphicData uri="http://schemas.openxmlformats.org/presentationml/2006/ole">
            <mc:AlternateContent xmlns:mc="http://schemas.openxmlformats.org/markup-compatibility/2006">
              <mc:Choice xmlns:v="urn:schemas-microsoft-com:vml" Requires="v">
                <p:oleObj spid="_x0000_s1379075" name="Equation" r:id="rId5" imgW="3898800" imgH="419040" progId="Equation.DSMT4">
                  <p:embed/>
                </p:oleObj>
              </mc:Choice>
              <mc:Fallback>
                <p:oleObj name="Equation" r:id="rId5" imgW="3898800" imgH="419040" progId="Equation.DSMT4">
                  <p:embed/>
                  <p:pic>
                    <p:nvPicPr>
                      <p:cNvPr id="0" name=""/>
                      <p:cNvPicPr>
                        <a:picLocks noChangeAspect="1" noChangeArrowheads="1"/>
                      </p:cNvPicPr>
                      <p:nvPr/>
                    </p:nvPicPr>
                    <p:blipFill>
                      <a:blip r:embed="rId6"/>
                      <a:srcRect/>
                      <a:stretch>
                        <a:fillRect/>
                      </a:stretch>
                    </p:blipFill>
                    <p:spPr bwMode="auto">
                      <a:xfrm>
                        <a:off x="4811713" y="1541463"/>
                        <a:ext cx="38989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71" name="Rectangle 211"/>
          <p:cNvSpPr>
            <a:spLocks noChangeArrowheads="1"/>
          </p:cNvSpPr>
          <p:nvPr/>
        </p:nvSpPr>
        <p:spPr bwMode="auto">
          <a:xfrm>
            <a:off x="171450" y="1792288"/>
            <a:ext cx="7772400" cy="4460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pPr>
            <a:r>
              <a:rPr lang="en-US" altLang="ru-RU" sz="1000" b="1" dirty="0">
                <a:solidFill>
                  <a:srgbClr val="FF0000"/>
                </a:solidFill>
              </a:rPr>
              <a:t>The main properties of the </a:t>
            </a:r>
            <a:r>
              <a:rPr lang="en-US" altLang="ru-RU" sz="1000" b="1" dirty="0" smtClean="0">
                <a:solidFill>
                  <a:srgbClr val="FF0000"/>
                </a:solidFill>
              </a:rPr>
              <a:t>force function</a:t>
            </a:r>
            <a:endParaRPr lang="en-US" altLang="ru-RU" sz="1000" b="1" dirty="0">
              <a:solidFill>
                <a:srgbClr val="FF0000"/>
              </a:solidFill>
            </a:endParaRPr>
          </a:p>
          <a:p>
            <a:pPr marL="542925" indent="-542925">
              <a:buClr>
                <a:srgbClr val="00007D"/>
              </a:buClr>
            </a:pPr>
            <a:r>
              <a:rPr lang="en-US" altLang="ru-RU" sz="1000" b="1" dirty="0" smtClean="0">
                <a:solidFill>
                  <a:schemeClr val="accent5">
                    <a:lumMod val="25000"/>
                  </a:schemeClr>
                </a:solidFill>
              </a:rPr>
              <a:t>1. Elementary </a:t>
            </a:r>
            <a:r>
              <a:rPr lang="en-US" altLang="ru-RU" sz="1000" b="1" dirty="0">
                <a:solidFill>
                  <a:schemeClr val="accent5">
                    <a:lumMod val="25000"/>
                  </a:schemeClr>
                </a:solidFill>
              </a:rPr>
              <a:t>work </a:t>
            </a:r>
            <a:r>
              <a:rPr lang="en-US" altLang="ru-RU" sz="1000" b="1" dirty="0" smtClean="0">
                <a:solidFill>
                  <a:schemeClr val="accent5">
                    <a:lumMod val="25000"/>
                  </a:schemeClr>
                </a:solidFill>
              </a:rPr>
              <a:t>of a force of the </a:t>
            </a:r>
            <a:r>
              <a:rPr lang="en-US" altLang="ru-RU" sz="1000" b="1" dirty="0">
                <a:solidFill>
                  <a:schemeClr val="accent5">
                    <a:lumMod val="25000"/>
                  </a:schemeClr>
                </a:solidFill>
              </a:rPr>
              <a:t>potential </a:t>
            </a:r>
            <a:r>
              <a:rPr lang="en-US" altLang="ru-RU" sz="1000" b="1" dirty="0" smtClean="0">
                <a:solidFill>
                  <a:schemeClr val="accent5">
                    <a:lumMod val="25000"/>
                  </a:schemeClr>
                </a:solidFill>
              </a:rPr>
              <a:t>field </a:t>
            </a:r>
            <a:r>
              <a:rPr lang="en-US" altLang="ru-RU" sz="1000" b="1" dirty="0">
                <a:solidFill>
                  <a:schemeClr val="accent5">
                    <a:lumMod val="25000"/>
                  </a:schemeClr>
                </a:solidFill>
              </a:rPr>
              <a:t>is the total differential of the force </a:t>
            </a:r>
            <a:r>
              <a:rPr lang="en-US" altLang="ru-RU" sz="1000" b="1" dirty="0" smtClean="0">
                <a:solidFill>
                  <a:schemeClr val="accent5">
                    <a:lumMod val="25000"/>
                  </a:schemeClr>
                </a:solidFill>
              </a:rPr>
              <a:t>function</a:t>
            </a:r>
            <a:endParaRPr lang="ru-RU" altLang="ru-RU" sz="1000" b="1" dirty="0">
              <a:solidFill>
                <a:srgbClr val="FF0000"/>
              </a:solidFill>
            </a:endParaRPr>
          </a:p>
          <a:p>
            <a:pPr>
              <a:buClr>
                <a:srgbClr val="00007D"/>
              </a:buClr>
              <a:buFont typeface="Wingdings" pitchFamily="2" charset="2"/>
              <a:buAutoNum type="arabicPeriod"/>
            </a:pPr>
            <a:endParaRPr lang="ru-RU" altLang="ru-RU" sz="1000" b="1" dirty="0">
              <a:solidFill>
                <a:srgbClr val="00007D"/>
              </a:solidFill>
            </a:endParaRPr>
          </a:p>
          <a:p>
            <a:pPr>
              <a:buClr>
                <a:srgbClr val="00007D"/>
              </a:buClr>
              <a:buFont typeface="Wingdings" pitchFamily="2" charset="2"/>
              <a:buNone/>
            </a:pPr>
            <a:endParaRPr lang="ru-RU" altLang="ru-RU" sz="1000" b="1" dirty="0">
              <a:solidFill>
                <a:srgbClr val="00007D"/>
              </a:solidFill>
            </a:endParaRPr>
          </a:p>
        </p:txBody>
      </p:sp>
      <p:graphicFrame>
        <p:nvGraphicFramePr>
          <p:cNvPr id="322772" name="Object 212"/>
          <p:cNvGraphicFramePr>
            <a:graphicFrameLocks noChangeAspect="1"/>
          </p:cNvGraphicFramePr>
          <p:nvPr>
            <p:extLst>
              <p:ext uri="{D42A27DB-BD31-4B8C-83A1-F6EECF244321}">
                <p14:modId xmlns:p14="http://schemas.microsoft.com/office/powerpoint/2010/main" val="3299142143"/>
              </p:ext>
            </p:extLst>
          </p:nvPr>
        </p:nvGraphicFramePr>
        <p:xfrm>
          <a:off x="2293146" y="2146300"/>
          <a:ext cx="3073400" cy="406400"/>
        </p:xfrm>
        <a:graphic>
          <a:graphicData uri="http://schemas.openxmlformats.org/presentationml/2006/ole">
            <mc:AlternateContent xmlns:mc="http://schemas.openxmlformats.org/markup-compatibility/2006">
              <mc:Choice xmlns:v="urn:schemas-microsoft-com:vml" Requires="v">
                <p:oleObj spid="_x0000_s1379076" name="Equation" r:id="rId7" imgW="3073320" imgH="406080" progId="Equation.DSMT4">
                  <p:embed/>
                </p:oleObj>
              </mc:Choice>
              <mc:Fallback>
                <p:oleObj name="Equation" r:id="rId7" imgW="3073320" imgH="406080" progId="Equation.DSMT4">
                  <p:embed/>
                  <p:pic>
                    <p:nvPicPr>
                      <p:cNvPr id="0" name=""/>
                      <p:cNvPicPr>
                        <a:picLocks noChangeAspect="1" noChangeArrowheads="1"/>
                      </p:cNvPicPr>
                      <p:nvPr/>
                    </p:nvPicPr>
                    <p:blipFill>
                      <a:blip r:embed="rId8"/>
                      <a:srcRect/>
                      <a:stretch>
                        <a:fillRect/>
                      </a:stretch>
                    </p:blipFill>
                    <p:spPr bwMode="auto">
                      <a:xfrm>
                        <a:off x="2293146" y="2146300"/>
                        <a:ext cx="30734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73" name="Object 213"/>
          <p:cNvGraphicFramePr>
            <a:graphicFrameLocks noChangeAspect="1"/>
          </p:cNvGraphicFramePr>
          <p:nvPr>
            <p:extLst>
              <p:ext uri="{D42A27DB-BD31-4B8C-83A1-F6EECF244321}">
                <p14:modId xmlns:p14="http://schemas.microsoft.com/office/powerpoint/2010/main" val="2841876883"/>
              </p:ext>
            </p:extLst>
          </p:nvPr>
        </p:nvGraphicFramePr>
        <p:xfrm>
          <a:off x="6580188" y="2001838"/>
          <a:ext cx="609600" cy="203200"/>
        </p:xfrm>
        <a:graphic>
          <a:graphicData uri="http://schemas.openxmlformats.org/presentationml/2006/ole">
            <mc:AlternateContent xmlns:mc="http://schemas.openxmlformats.org/markup-compatibility/2006">
              <mc:Choice xmlns:v="urn:schemas-microsoft-com:vml" Requires="v">
                <p:oleObj spid="_x0000_s1379077" name="Equation" r:id="rId9" imgW="609480" imgH="203040" progId="Equation.DSMT4">
                  <p:embed/>
                </p:oleObj>
              </mc:Choice>
              <mc:Fallback>
                <p:oleObj name="Equation" r:id="rId9" imgW="609480" imgH="203040" progId="Equation.DSMT4">
                  <p:embed/>
                  <p:pic>
                    <p:nvPicPr>
                      <p:cNvPr id="0" name=""/>
                      <p:cNvPicPr>
                        <a:picLocks noChangeAspect="1" noChangeArrowheads="1"/>
                      </p:cNvPicPr>
                      <p:nvPr/>
                    </p:nvPicPr>
                    <p:blipFill>
                      <a:blip r:embed="rId10"/>
                      <a:srcRect/>
                      <a:stretch>
                        <a:fillRect/>
                      </a:stretch>
                    </p:blipFill>
                    <p:spPr bwMode="auto">
                      <a:xfrm>
                        <a:off x="6580188" y="2001838"/>
                        <a:ext cx="6096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774" name="Rectangle 214"/>
          <p:cNvSpPr>
            <a:spLocks noChangeArrowheads="1"/>
          </p:cNvSpPr>
          <p:nvPr/>
        </p:nvSpPr>
        <p:spPr bwMode="auto">
          <a:xfrm>
            <a:off x="188913" y="2552700"/>
            <a:ext cx="8382000" cy="446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buClr>
                <a:srgbClr val="00007D"/>
              </a:buClr>
              <a:buNone/>
            </a:pPr>
            <a:r>
              <a:rPr lang="ru-RU" altLang="ru-RU" sz="1000" b="1" dirty="0">
                <a:solidFill>
                  <a:srgbClr val="00007D"/>
                </a:solidFill>
                <a:cs typeface="Arial" pitchFamily="34" charset="0"/>
              </a:rPr>
              <a:t>■ </a:t>
            </a:r>
            <a:r>
              <a:rPr lang="en-US" altLang="ru-RU" sz="1000" b="1" dirty="0" smtClean="0">
                <a:solidFill>
                  <a:srgbClr val="00007D"/>
                </a:solidFill>
                <a:cs typeface="Arial" pitchFamily="34" charset="0"/>
              </a:rPr>
              <a:t>            </a:t>
            </a:r>
            <a:r>
              <a:rPr lang="en-US" altLang="ru-RU" sz="1000" b="1" dirty="0" smtClean="0">
                <a:solidFill>
                  <a:srgbClr val="00007D"/>
                </a:solidFill>
              </a:rPr>
              <a:t>2. The </a:t>
            </a:r>
            <a:r>
              <a:rPr lang="en-US" altLang="ru-RU" sz="1000" b="1" dirty="0">
                <a:solidFill>
                  <a:srgbClr val="00007D"/>
                </a:solidFill>
              </a:rPr>
              <a:t>total work </a:t>
            </a:r>
            <a:r>
              <a:rPr lang="en-US" altLang="ru-RU" sz="1000" b="1" dirty="0" smtClean="0">
                <a:solidFill>
                  <a:srgbClr val="00007D"/>
                </a:solidFill>
              </a:rPr>
              <a:t>of a force </a:t>
            </a:r>
            <a:r>
              <a:rPr lang="en-US" altLang="ru-RU" sz="1000" b="1" dirty="0">
                <a:solidFill>
                  <a:srgbClr val="00007D"/>
                </a:solidFill>
              </a:rPr>
              <a:t>of </a:t>
            </a:r>
            <a:r>
              <a:rPr lang="en-US" altLang="ru-RU" sz="1000" b="1" dirty="0" smtClean="0">
                <a:solidFill>
                  <a:srgbClr val="00007D"/>
                </a:solidFill>
              </a:rPr>
              <a:t>the potential </a:t>
            </a:r>
            <a:r>
              <a:rPr lang="en-US" altLang="ru-RU" sz="1000" b="1" dirty="0">
                <a:solidFill>
                  <a:srgbClr val="00007D"/>
                </a:solidFill>
              </a:rPr>
              <a:t>field does not depend on the path of the point and </a:t>
            </a:r>
            <a:r>
              <a:rPr lang="en-US" altLang="ru-RU" sz="1000" b="1" dirty="0" smtClean="0">
                <a:solidFill>
                  <a:srgbClr val="00007D"/>
                </a:solidFill>
              </a:rPr>
              <a:t>is equal </a:t>
            </a:r>
            <a:r>
              <a:rPr lang="en-US" altLang="ru-RU" sz="1000" b="1" dirty="0">
                <a:solidFill>
                  <a:srgbClr val="00007D"/>
                </a:solidFill>
              </a:rPr>
              <a:t>to the difference of </a:t>
            </a:r>
            <a:r>
              <a:rPr lang="en-US" altLang="ru-RU" sz="1000" b="1" dirty="0" smtClean="0">
                <a:solidFill>
                  <a:srgbClr val="00007D"/>
                </a:solidFill>
              </a:rPr>
              <a:t>values of </a:t>
            </a:r>
            <a:r>
              <a:rPr lang="en-US" altLang="ru-RU" sz="1000" b="1" dirty="0">
                <a:solidFill>
                  <a:srgbClr val="00007D"/>
                </a:solidFill>
              </a:rPr>
              <a:t>the force function in the initial and final positions</a:t>
            </a:r>
          </a:p>
          <a:p>
            <a:pPr>
              <a:buClr>
                <a:srgbClr val="00007D"/>
              </a:buClr>
              <a:buFont typeface="Wingdings" pitchFamily="2" charset="2"/>
              <a:buNone/>
            </a:pPr>
            <a:endParaRPr lang="ru-RU" altLang="ru-RU" sz="1000" b="1" dirty="0">
              <a:solidFill>
                <a:srgbClr val="00007D"/>
              </a:solidFill>
            </a:endParaRPr>
          </a:p>
          <a:p>
            <a:pPr>
              <a:buClr>
                <a:srgbClr val="00007D"/>
              </a:buClr>
              <a:buFont typeface="Wingdings" pitchFamily="2" charset="2"/>
              <a:buNone/>
            </a:pPr>
            <a:endParaRPr lang="ru-RU" altLang="ru-RU" sz="1000" b="1" dirty="0">
              <a:solidFill>
                <a:srgbClr val="00007D"/>
              </a:solidFill>
            </a:endParaRPr>
          </a:p>
        </p:txBody>
      </p:sp>
      <p:graphicFrame>
        <p:nvGraphicFramePr>
          <p:cNvPr id="322775" name="Object 215"/>
          <p:cNvGraphicFramePr>
            <a:graphicFrameLocks noChangeAspect="1"/>
          </p:cNvGraphicFramePr>
          <p:nvPr>
            <p:extLst>
              <p:ext uri="{D42A27DB-BD31-4B8C-83A1-F6EECF244321}">
                <p14:modId xmlns:p14="http://schemas.microsoft.com/office/powerpoint/2010/main" val="2678854170"/>
              </p:ext>
            </p:extLst>
          </p:nvPr>
        </p:nvGraphicFramePr>
        <p:xfrm>
          <a:off x="3568700" y="2935288"/>
          <a:ext cx="977900" cy="241300"/>
        </p:xfrm>
        <a:graphic>
          <a:graphicData uri="http://schemas.openxmlformats.org/presentationml/2006/ole">
            <mc:AlternateContent xmlns:mc="http://schemas.openxmlformats.org/markup-compatibility/2006">
              <mc:Choice xmlns:v="urn:schemas-microsoft-com:vml" Requires="v">
                <p:oleObj spid="_x0000_s1379078" name="Equation" r:id="rId11" imgW="977760" imgH="241200" progId="Equation.DSMT4">
                  <p:embed/>
                </p:oleObj>
              </mc:Choice>
              <mc:Fallback>
                <p:oleObj name="Equation" r:id="rId11" imgW="977760" imgH="241200" progId="Equation.DSMT4">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68700" y="2935288"/>
                        <a:ext cx="9779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2776" name="Object 216"/>
          <p:cNvGraphicFramePr>
            <a:graphicFrameLocks noChangeAspect="1"/>
          </p:cNvGraphicFramePr>
          <p:nvPr>
            <p:extLst>
              <p:ext uri="{D42A27DB-BD31-4B8C-83A1-F6EECF244321}">
                <p14:modId xmlns:p14="http://schemas.microsoft.com/office/powerpoint/2010/main" val="1529861650"/>
              </p:ext>
            </p:extLst>
          </p:nvPr>
        </p:nvGraphicFramePr>
        <p:xfrm>
          <a:off x="4648200" y="2775744"/>
          <a:ext cx="3505200" cy="482600"/>
        </p:xfrm>
        <a:graphic>
          <a:graphicData uri="http://schemas.openxmlformats.org/presentationml/2006/ole">
            <mc:AlternateContent xmlns:mc="http://schemas.openxmlformats.org/markup-compatibility/2006">
              <mc:Choice xmlns:v="urn:schemas-microsoft-com:vml" Requires="v">
                <p:oleObj spid="_x0000_s1379079" name="Equation" r:id="rId13" imgW="3504960" imgH="482400" progId="Equation.DSMT4">
                  <p:embed/>
                </p:oleObj>
              </mc:Choice>
              <mc:Fallback>
                <p:oleObj name="Equation" r:id="rId13" imgW="3504960" imgH="482400" progId="Equation.DSMT4">
                  <p:embed/>
                  <p:pic>
                    <p:nvPicPr>
                      <p:cNvPr id="0" name=""/>
                      <p:cNvPicPr>
                        <a:picLocks noChangeAspect="1" noChangeArrowheads="1"/>
                      </p:cNvPicPr>
                      <p:nvPr/>
                    </p:nvPicPr>
                    <p:blipFill>
                      <a:blip r:embed="rId14"/>
                      <a:srcRect/>
                      <a:stretch>
                        <a:fillRect/>
                      </a:stretch>
                    </p:blipFill>
                    <p:spPr bwMode="auto">
                      <a:xfrm>
                        <a:off x="4648200" y="2775744"/>
                        <a:ext cx="35052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77" name="Rectangle 217"/>
          <p:cNvSpPr>
            <a:spLocks noChangeArrowheads="1"/>
          </p:cNvSpPr>
          <p:nvPr/>
        </p:nvSpPr>
        <p:spPr bwMode="auto">
          <a:xfrm>
            <a:off x="2130425" y="3189288"/>
            <a:ext cx="73723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a:solidFill>
                  <a:srgbClr val="00007D"/>
                </a:solidFill>
              </a:rPr>
              <a:t>Corollary:</a:t>
            </a:r>
            <a:r>
              <a:rPr lang="en-US" altLang="ru-RU" sz="1000" b="1" dirty="0">
                <a:solidFill>
                  <a:srgbClr val="00007D"/>
                </a:solidFill>
              </a:rPr>
              <a:t> </a:t>
            </a:r>
            <a:r>
              <a:rPr lang="en-US" altLang="ru-RU" sz="1000" b="1" dirty="0" smtClean="0">
                <a:solidFill>
                  <a:srgbClr val="00007D"/>
                </a:solidFill>
              </a:rPr>
              <a:t>The work of a force </a:t>
            </a:r>
            <a:r>
              <a:rPr lang="en-US" altLang="ru-RU" sz="1000" b="1" dirty="0">
                <a:solidFill>
                  <a:srgbClr val="00007D"/>
                </a:solidFill>
              </a:rPr>
              <a:t>of </a:t>
            </a:r>
            <a:r>
              <a:rPr lang="en-US" altLang="ru-RU" sz="1000" b="1" dirty="0" smtClean="0">
                <a:solidFill>
                  <a:srgbClr val="00007D"/>
                </a:solidFill>
              </a:rPr>
              <a:t>the potential </a:t>
            </a:r>
            <a:r>
              <a:rPr lang="en-US" altLang="ru-RU" sz="1000" b="1" dirty="0">
                <a:solidFill>
                  <a:srgbClr val="00007D"/>
                </a:solidFill>
              </a:rPr>
              <a:t>field </a:t>
            </a:r>
            <a:r>
              <a:rPr lang="en-US" altLang="ru-RU" sz="1000" b="1" dirty="0" smtClean="0">
                <a:solidFill>
                  <a:srgbClr val="00007D"/>
                </a:solidFill>
              </a:rPr>
              <a:t>on displacement of the particle </a:t>
            </a:r>
            <a:r>
              <a:rPr lang="en-US" altLang="ru-RU" sz="1000" b="1" dirty="0">
                <a:solidFill>
                  <a:srgbClr val="00007D"/>
                </a:solidFill>
              </a:rPr>
              <a:t>along a closed </a:t>
            </a:r>
            <a:r>
              <a:rPr lang="en-US" altLang="ru-RU" sz="1000" b="1" dirty="0" smtClean="0">
                <a:solidFill>
                  <a:srgbClr val="00007D"/>
                </a:solidFill>
              </a:rPr>
              <a:t>path is </a:t>
            </a:r>
            <a:r>
              <a:rPr lang="en-US" altLang="ru-RU" sz="1000" b="1" dirty="0">
                <a:solidFill>
                  <a:srgbClr val="00007D"/>
                </a:solidFill>
              </a:rPr>
              <a:t>  zero</a:t>
            </a:r>
            <a:endParaRPr lang="en-US" altLang="ru-RU" sz="1000" b="1" dirty="0" smtClean="0">
              <a:solidFill>
                <a:srgbClr val="00007D"/>
              </a:solidFill>
            </a:endParaRPr>
          </a:p>
          <a:p>
            <a:pPr>
              <a:buClr>
                <a:srgbClr val="00007D"/>
              </a:buClr>
              <a:buFont typeface="Wingdings" pitchFamily="2" charset="2"/>
              <a:buNone/>
            </a:pPr>
            <a:endParaRPr lang="ru-RU" altLang="ru-RU" sz="1000" dirty="0">
              <a:solidFill>
                <a:srgbClr val="000000"/>
              </a:solidFill>
            </a:endParaRPr>
          </a:p>
        </p:txBody>
      </p:sp>
      <p:grpSp>
        <p:nvGrpSpPr>
          <p:cNvPr id="322799" name="Group 239"/>
          <p:cNvGrpSpPr>
            <a:grpSpLocks/>
          </p:cNvGrpSpPr>
          <p:nvPr/>
        </p:nvGrpSpPr>
        <p:grpSpPr bwMode="auto">
          <a:xfrm>
            <a:off x="363538" y="2970212"/>
            <a:ext cx="2000250" cy="1765299"/>
            <a:chOff x="127" y="2189"/>
            <a:chExt cx="1260" cy="1112"/>
          </a:xfrm>
        </p:grpSpPr>
        <p:grpSp>
          <p:nvGrpSpPr>
            <p:cNvPr id="322792" name="Group 232"/>
            <p:cNvGrpSpPr>
              <a:grpSpLocks/>
            </p:cNvGrpSpPr>
            <p:nvPr/>
          </p:nvGrpSpPr>
          <p:grpSpPr bwMode="auto">
            <a:xfrm>
              <a:off x="221" y="2189"/>
              <a:ext cx="1166" cy="1112"/>
              <a:chOff x="131" y="2351"/>
              <a:chExt cx="1166" cy="1112"/>
            </a:xfrm>
          </p:grpSpPr>
          <p:sp>
            <p:nvSpPr>
              <p:cNvPr id="322779" name="Line 219"/>
              <p:cNvSpPr>
                <a:spLocks noChangeShapeType="1"/>
              </p:cNvSpPr>
              <p:nvPr/>
            </p:nvSpPr>
            <p:spPr bwMode="auto">
              <a:xfrm rot="-5400000">
                <a:off x="882" y="2706"/>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2780" name="Line 220"/>
              <p:cNvSpPr>
                <a:spLocks noChangeShapeType="1"/>
              </p:cNvSpPr>
              <p:nvPr/>
            </p:nvSpPr>
            <p:spPr bwMode="auto">
              <a:xfrm rot="-10800000">
                <a:off x="587" y="2405"/>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2781" name="Line 221"/>
              <p:cNvSpPr>
                <a:spLocks noChangeShapeType="1"/>
              </p:cNvSpPr>
              <p:nvPr/>
            </p:nvSpPr>
            <p:spPr bwMode="auto">
              <a:xfrm rot="10800000" flipV="1">
                <a:off x="226" y="3004"/>
                <a:ext cx="360" cy="288"/>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2782" name="Text Box 222"/>
              <p:cNvSpPr txBox="1">
                <a:spLocks noChangeArrowheads="1"/>
              </p:cNvSpPr>
              <p:nvPr/>
            </p:nvSpPr>
            <p:spPr bwMode="auto">
              <a:xfrm>
                <a:off x="131" y="329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2783" name="Text Box 223"/>
              <p:cNvSpPr txBox="1">
                <a:spLocks noChangeArrowheads="1"/>
              </p:cNvSpPr>
              <p:nvPr/>
            </p:nvSpPr>
            <p:spPr bwMode="auto">
              <a:xfrm>
                <a:off x="1141" y="279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2784" name="Text Box 224"/>
              <p:cNvSpPr txBox="1">
                <a:spLocks noChangeArrowheads="1"/>
              </p:cNvSpPr>
              <p:nvPr/>
            </p:nvSpPr>
            <p:spPr bwMode="auto">
              <a:xfrm>
                <a:off x="396" y="2351"/>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grpSp>
        <p:grpSp>
          <p:nvGrpSpPr>
            <p:cNvPr id="322793" name="Group 233"/>
            <p:cNvGrpSpPr>
              <a:grpSpLocks/>
            </p:cNvGrpSpPr>
            <p:nvPr/>
          </p:nvGrpSpPr>
          <p:grpSpPr bwMode="auto">
            <a:xfrm>
              <a:off x="201" y="2406"/>
              <a:ext cx="862" cy="716"/>
              <a:chOff x="1431" y="2691"/>
              <a:chExt cx="862" cy="716"/>
            </a:xfrm>
          </p:grpSpPr>
          <p:sp>
            <p:nvSpPr>
              <p:cNvPr id="322788" name="Freeform 228"/>
              <p:cNvSpPr>
                <a:spLocks/>
              </p:cNvSpPr>
              <p:nvPr/>
            </p:nvSpPr>
            <p:spPr bwMode="auto">
              <a:xfrm>
                <a:off x="1662" y="2691"/>
                <a:ext cx="606" cy="483"/>
              </a:xfrm>
              <a:custGeom>
                <a:avLst/>
                <a:gdLst>
                  <a:gd name="T0" fmla="*/ 0 w 606"/>
                  <a:gd name="T1" fmla="*/ 63 h 453"/>
                  <a:gd name="T2" fmla="*/ 300 w 606"/>
                  <a:gd name="T3" fmla="*/ 27 h 453"/>
                  <a:gd name="T4" fmla="*/ 384 w 606"/>
                  <a:gd name="T5" fmla="*/ 225 h 453"/>
                  <a:gd name="T6" fmla="*/ 402 w 606"/>
                  <a:gd name="T7" fmla="*/ 405 h 453"/>
                  <a:gd name="T8" fmla="*/ 606 w 606"/>
                  <a:gd name="T9" fmla="*/ 453 h 453"/>
                </a:gdLst>
                <a:ahLst/>
                <a:cxnLst>
                  <a:cxn ang="0">
                    <a:pos x="T0" y="T1"/>
                  </a:cxn>
                  <a:cxn ang="0">
                    <a:pos x="T2" y="T3"/>
                  </a:cxn>
                  <a:cxn ang="0">
                    <a:pos x="T4" y="T5"/>
                  </a:cxn>
                  <a:cxn ang="0">
                    <a:pos x="T6" y="T7"/>
                  </a:cxn>
                  <a:cxn ang="0">
                    <a:pos x="T8" y="T9"/>
                  </a:cxn>
                </a:cxnLst>
                <a:rect l="0" t="0" r="r" b="b"/>
                <a:pathLst>
                  <a:path w="606" h="453">
                    <a:moveTo>
                      <a:pt x="0" y="63"/>
                    </a:moveTo>
                    <a:cubicBezTo>
                      <a:pt x="118" y="31"/>
                      <a:pt x="236" y="0"/>
                      <a:pt x="300" y="27"/>
                    </a:cubicBezTo>
                    <a:cubicBezTo>
                      <a:pt x="364" y="54"/>
                      <a:pt x="367" y="162"/>
                      <a:pt x="384" y="225"/>
                    </a:cubicBezTo>
                    <a:cubicBezTo>
                      <a:pt x="401" y="288"/>
                      <a:pt x="365" y="367"/>
                      <a:pt x="402" y="405"/>
                    </a:cubicBezTo>
                    <a:cubicBezTo>
                      <a:pt x="439" y="443"/>
                      <a:pt x="572" y="445"/>
                      <a:pt x="606" y="453"/>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2789" name="Freeform 229"/>
              <p:cNvSpPr>
                <a:spLocks/>
              </p:cNvSpPr>
              <p:nvPr/>
            </p:nvSpPr>
            <p:spPr bwMode="auto">
              <a:xfrm rot="181920">
                <a:off x="1431" y="2766"/>
                <a:ext cx="849" cy="641"/>
              </a:xfrm>
              <a:custGeom>
                <a:avLst/>
                <a:gdLst>
                  <a:gd name="T0" fmla="*/ 849 w 849"/>
                  <a:gd name="T1" fmla="*/ 408 h 641"/>
                  <a:gd name="T2" fmla="*/ 633 w 849"/>
                  <a:gd name="T3" fmla="*/ 606 h 641"/>
                  <a:gd name="T4" fmla="*/ 291 w 849"/>
                  <a:gd name="T5" fmla="*/ 594 h 641"/>
                  <a:gd name="T6" fmla="*/ 261 w 849"/>
                  <a:gd name="T7" fmla="*/ 324 h 641"/>
                  <a:gd name="T8" fmla="*/ 9 w 849"/>
                  <a:gd name="T9" fmla="*/ 288 h 641"/>
                  <a:gd name="T10" fmla="*/ 207 w 849"/>
                  <a:gd name="T11" fmla="*/ 0 h 641"/>
                </a:gdLst>
                <a:ahLst/>
                <a:cxnLst>
                  <a:cxn ang="0">
                    <a:pos x="T0" y="T1"/>
                  </a:cxn>
                  <a:cxn ang="0">
                    <a:pos x="T2" y="T3"/>
                  </a:cxn>
                  <a:cxn ang="0">
                    <a:pos x="T4" y="T5"/>
                  </a:cxn>
                  <a:cxn ang="0">
                    <a:pos x="T6" y="T7"/>
                  </a:cxn>
                  <a:cxn ang="0">
                    <a:pos x="T8" y="T9"/>
                  </a:cxn>
                  <a:cxn ang="0">
                    <a:pos x="T10" y="T11"/>
                  </a:cxn>
                </a:cxnLst>
                <a:rect l="0" t="0" r="r" b="b"/>
                <a:pathLst>
                  <a:path w="849" h="641">
                    <a:moveTo>
                      <a:pt x="849" y="408"/>
                    </a:moveTo>
                    <a:cubicBezTo>
                      <a:pt x="787" y="491"/>
                      <a:pt x="726" y="575"/>
                      <a:pt x="633" y="606"/>
                    </a:cubicBezTo>
                    <a:cubicBezTo>
                      <a:pt x="540" y="637"/>
                      <a:pt x="353" y="641"/>
                      <a:pt x="291" y="594"/>
                    </a:cubicBezTo>
                    <a:cubicBezTo>
                      <a:pt x="229" y="547"/>
                      <a:pt x="308" y="375"/>
                      <a:pt x="261" y="324"/>
                    </a:cubicBezTo>
                    <a:cubicBezTo>
                      <a:pt x="214" y="273"/>
                      <a:pt x="18" y="342"/>
                      <a:pt x="9" y="288"/>
                    </a:cubicBezTo>
                    <a:cubicBezTo>
                      <a:pt x="0" y="234"/>
                      <a:pt x="174" y="48"/>
                      <a:pt x="207" y="0"/>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2790" name="Oval 230"/>
              <p:cNvSpPr>
                <a:spLocks noChangeArrowheads="1"/>
              </p:cNvSpPr>
              <p:nvPr/>
            </p:nvSpPr>
            <p:spPr bwMode="auto">
              <a:xfrm>
                <a:off x="1638" y="2745"/>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2791" name="Oval 231"/>
              <p:cNvSpPr>
                <a:spLocks noChangeArrowheads="1"/>
              </p:cNvSpPr>
              <p:nvPr/>
            </p:nvSpPr>
            <p:spPr bwMode="auto">
              <a:xfrm>
                <a:off x="2258" y="3167"/>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aphicFrame>
          <p:nvGraphicFramePr>
            <p:cNvPr id="322795" name="Object 235"/>
            <p:cNvGraphicFramePr>
              <a:graphicFrameLocks noChangeAspect="1"/>
            </p:cNvGraphicFramePr>
            <p:nvPr/>
          </p:nvGraphicFramePr>
          <p:xfrm>
            <a:off x="830" y="2681"/>
            <a:ext cx="416" cy="128"/>
          </p:xfrm>
          <a:graphic>
            <a:graphicData uri="http://schemas.openxmlformats.org/presentationml/2006/ole">
              <mc:AlternateContent xmlns:mc="http://schemas.openxmlformats.org/markup-compatibility/2006">
                <mc:Choice xmlns:v="urn:schemas-microsoft-com:vml" Requires="v">
                  <p:oleObj spid="_x0000_s1379080" name="Формула" r:id="rId15" imgW="660240" imgH="203040" progId="Equation.3">
                    <p:embed/>
                  </p:oleObj>
                </mc:Choice>
                <mc:Fallback>
                  <p:oleObj name="Формула" r:id="rId15" imgW="660240" imgH="20304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30" y="2681"/>
                          <a:ext cx="41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96" name="Object 236"/>
            <p:cNvGraphicFramePr>
              <a:graphicFrameLocks noChangeAspect="1"/>
            </p:cNvGraphicFramePr>
            <p:nvPr/>
          </p:nvGraphicFramePr>
          <p:xfrm>
            <a:off x="127" y="2282"/>
            <a:ext cx="560" cy="144"/>
          </p:xfrm>
          <a:graphic>
            <a:graphicData uri="http://schemas.openxmlformats.org/presentationml/2006/ole">
              <mc:AlternateContent xmlns:mc="http://schemas.openxmlformats.org/markup-compatibility/2006">
                <mc:Choice xmlns:v="urn:schemas-microsoft-com:vml" Requires="v">
                  <p:oleObj spid="_x0000_s1379081" name="Формула" r:id="rId17" imgW="888840" imgH="228600" progId="Equation.3">
                    <p:embed/>
                  </p:oleObj>
                </mc:Choice>
                <mc:Fallback>
                  <p:oleObj name="Формула" r:id="rId17" imgW="88884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27" y="2282"/>
                          <a:ext cx="56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97" name="AutoShape 237"/>
            <p:cNvSpPr>
              <a:spLocks noChangeArrowheads="1"/>
            </p:cNvSpPr>
            <p:nvPr/>
          </p:nvSpPr>
          <p:spPr bwMode="auto">
            <a:xfrm rot="-190405">
              <a:off x="444" y="2446"/>
              <a:ext cx="249" cy="56"/>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2798" name="Object 238"/>
            <p:cNvGraphicFramePr>
              <a:graphicFrameLocks noChangeAspect="1"/>
            </p:cNvGraphicFramePr>
            <p:nvPr/>
          </p:nvGraphicFramePr>
          <p:xfrm>
            <a:off x="538" y="2510"/>
            <a:ext cx="104" cy="120"/>
          </p:xfrm>
          <a:graphic>
            <a:graphicData uri="http://schemas.openxmlformats.org/presentationml/2006/ole">
              <mc:AlternateContent xmlns:mc="http://schemas.openxmlformats.org/markup-compatibility/2006">
                <mc:Choice xmlns:v="urn:schemas-microsoft-com:vml" Requires="v">
                  <p:oleObj spid="_x0000_s1379082" name="Формула" r:id="rId19" imgW="164880" imgH="190440" progId="Equation.3">
                    <p:embed/>
                  </p:oleObj>
                </mc:Choice>
                <mc:Fallback>
                  <p:oleObj name="Формула" r:id="rId19" imgW="164880" imgH="1904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38" y="2510"/>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2800" name="Object 240"/>
          <p:cNvGraphicFramePr>
            <a:graphicFrameLocks noChangeAspect="1"/>
          </p:cNvGraphicFramePr>
          <p:nvPr>
            <p:extLst>
              <p:ext uri="{D42A27DB-BD31-4B8C-83A1-F6EECF244321}">
                <p14:modId xmlns:p14="http://schemas.microsoft.com/office/powerpoint/2010/main" val="1635848442"/>
              </p:ext>
            </p:extLst>
          </p:nvPr>
        </p:nvGraphicFramePr>
        <p:xfrm>
          <a:off x="3925888" y="3498850"/>
          <a:ext cx="2413000" cy="241300"/>
        </p:xfrm>
        <a:graphic>
          <a:graphicData uri="http://schemas.openxmlformats.org/presentationml/2006/ole">
            <mc:AlternateContent xmlns:mc="http://schemas.openxmlformats.org/markup-compatibility/2006">
              <mc:Choice xmlns:v="urn:schemas-microsoft-com:vml" Requires="v">
                <p:oleObj spid="_x0000_s1379083" name="Формула" r:id="rId21" imgW="2412720" imgH="241200" progId="Equation.3">
                  <p:embed/>
                </p:oleObj>
              </mc:Choice>
              <mc:Fallback>
                <p:oleObj name="Формула" r:id="rId21" imgW="2412720" imgH="24120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925888" y="3498850"/>
                        <a:ext cx="24130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801" name="Rectangle 241"/>
          <p:cNvSpPr>
            <a:spLocks noChangeArrowheads="1"/>
          </p:cNvSpPr>
          <p:nvPr/>
        </p:nvSpPr>
        <p:spPr bwMode="auto">
          <a:xfrm>
            <a:off x="2347913" y="3782218"/>
            <a:ext cx="6824662" cy="86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gn="just">
              <a:buClr>
                <a:srgbClr val="00007D"/>
              </a:buClr>
              <a:buNone/>
            </a:pPr>
            <a:r>
              <a:rPr lang="en-US" altLang="ru-RU" sz="1000" b="1" dirty="0">
                <a:solidFill>
                  <a:srgbClr val="FF0000"/>
                </a:solidFill>
              </a:rPr>
              <a:t>The potential energy of the system </a:t>
            </a:r>
            <a:r>
              <a:rPr lang="en-US" altLang="ru-RU" sz="1000" b="1" dirty="0">
                <a:solidFill>
                  <a:schemeClr val="accent5">
                    <a:lumMod val="25000"/>
                  </a:schemeClr>
                </a:solidFill>
              </a:rPr>
              <a:t>is a function characterizing the amount of the energy (potential energy) at this point of the potential force field. The potential energy is equal to the work of the forces of the potential force field acting on the particle, at its motion from a given position to the initial (zero). </a:t>
            </a:r>
          </a:p>
          <a:p>
            <a:pPr marL="0" indent="0" algn="just">
              <a:buClr>
                <a:srgbClr val="00007D"/>
              </a:buClr>
              <a:buNone/>
            </a:pPr>
            <a:r>
              <a:rPr lang="en-US" altLang="ru-RU" sz="1000" b="1" dirty="0">
                <a:solidFill>
                  <a:srgbClr val="FF0000"/>
                </a:solidFill>
              </a:rPr>
              <a:t>For a system of </a:t>
            </a:r>
            <a:r>
              <a:rPr lang="en-US" altLang="ru-RU" sz="1000" b="1" dirty="0" smtClean="0">
                <a:solidFill>
                  <a:srgbClr val="FF0000"/>
                </a:solidFill>
              </a:rPr>
              <a:t>particles</a:t>
            </a:r>
            <a:r>
              <a:rPr lang="en-US" altLang="ru-RU" sz="1000" b="1" dirty="0" smtClean="0">
                <a:solidFill>
                  <a:schemeClr val="accent5">
                    <a:lumMod val="25000"/>
                  </a:schemeClr>
                </a:solidFill>
              </a:rPr>
              <a:t> </a:t>
            </a:r>
            <a:r>
              <a:rPr lang="en-US" altLang="ru-RU" sz="1000" b="1" dirty="0">
                <a:solidFill>
                  <a:schemeClr val="accent5">
                    <a:lumMod val="25000"/>
                  </a:schemeClr>
                </a:solidFill>
              </a:rPr>
              <a:t>the potential energy is the sum of the work of the forces of the potential field </a:t>
            </a:r>
            <a:r>
              <a:rPr lang="en-US" altLang="ru-RU" sz="1000" b="1" dirty="0" smtClean="0">
                <a:solidFill>
                  <a:schemeClr val="accent5">
                    <a:lumMod val="25000"/>
                  </a:schemeClr>
                </a:solidFill>
              </a:rPr>
              <a:t>on </a:t>
            </a:r>
            <a:r>
              <a:rPr lang="en-US" altLang="ru-RU" sz="1000" b="1" dirty="0">
                <a:solidFill>
                  <a:schemeClr val="accent5">
                    <a:lumMod val="25000"/>
                  </a:schemeClr>
                </a:solidFill>
              </a:rPr>
              <a:t>all  displacements of the particles  to the initial position.</a:t>
            </a:r>
          </a:p>
          <a:p>
            <a:pPr marL="0" indent="0" algn="just">
              <a:buClr>
                <a:srgbClr val="00007D"/>
              </a:buClr>
              <a:buNone/>
            </a:pPr>
            <a:endParaRPr lang="ru-RU" altLang="ru-RU" sz="1000" b="1" dirty="0">
              <a:solidFill>
                <a:schemeClr val="accent5">
                  <a:lumMod val="25000"/>
                </a:schemeClr>
              </a:solidFill>
            </a:endParaRPr>
          </a:p>
        </p:txBody>
      </p:sp>
      <p:sp>
        <p:nvSpPr>
          <p:cNvPr id="322802" name="Text Box 242"/>
          <p:cNvSpPr txBox="1">
            <a:spLocks noChangeArrowheads="1"/>
          </p:cNvSpPr>
          <p:nvPr/>
        </p:nvSpPr>
        <p:spPr bwMode="auto">
          <a:xfrm>
            <a:off x="2482468" y="4594244"/>
            <a:ext cx="5365571"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magnitude of the potential energy in the initial position is set to be</a:t>
            </a:r>
            <a:r>
              <a:rPr lang="ru-RU" altLang="ru-RU" sz="1000" dirty="0">
                <a:solidFill>
                  <a:srgbClr val="000000"/>
                </a:solidFill>
              </a:rPr>
              <a:t> </a:t>
            </a:r>
            <a:r>
              <a:rPr lang="en-US" altLang="ru-RU" sz="1000" dirty="0" smtClean="0">
                <a:solidFill>
                  <a:srgbClr val="000000"/>
                </a:solidFill>
              </a:rPr>
              <a:t>zero </a:t>
            </a:r>
            <a:r>
              <a:rPr lang="ru-RU" altLang="ru-RU" sz="1200" i="1" dirty="0" smtClean="0">
                <a:solidFill>
                  <a:srgbClr val="000000"/>
                </a:solidFill>
                <a:latin typeface="Times New Roman" pitchFamily="18" charset="0"/>
                <a:cs typeface="Times New Roman" pitchFamily="18" charset="0"/>
              </a:rPr>
              <a:t>П</a:t>
            </a:r>
            <a:r>
              <a:rPr lang="ru-RU" altLang="ru-RU" sz="1200" dirty="0" smtClean="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x</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y</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z</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 = 0.</a:t>
            </a:r>
          </a:p>
          <a:p>
            <a:r>
              <a:rPr lang="en-US" altLang="ru-RU" sz="1000" dirty="0">
                <a:solidFill>
                  <a:srgbClr val="000000"/>
                </a:solidFill>
              </a:rPr>
              <a:t>At any point </a:t>
            </a:r>
            <a:r>
              <a:rPr lang="en-US" altLang="ru-RU" sz="1000" dirty="0" smtClean="0">
                <a:solidFill>
                  <a:srgbClr val="000000"/>
                </a:solidFill>
              </a:rPr>
              <a:t>the </a:t>
            </a:r>
            <a:r>
              <a:rPr lang="en-US" altLang="ru-RU" sz="1000" dirty="0">
                <a:solidFill>
                  <a:srgbClr val="000000"/>
                </a:solidFill>
              </a:rPr>
              <a:t>potential energy is a function of </a:t>
            </a:r>
            <a:r>
              <a:rPr lang="en-US" altLang="ru-RU" sz="1000" dirty="0" smtClean="0">
                <a:solidFill>
                  <a:srgbClr val="000000"/>
                </a:solidFill>
              </a:rPr>
              <a:t>coordinates </a:t>
            </a:r>
            <a:r>
              <a:rPr lang="ru-RU" altLang="ru-RU" sz="1000" dirty="0" smtClean="0">
                <a:solidFill>
                  <a:srgbClr val="000000"/>
                </a:solidFill>
              </a:rPr>
              <a:t> </a:t>
            </a:r>
            <a:r>
              <a:rPr lang="ru-RU" altLang="ru-RU" sz="1200" i="1" dirty="0">
                <a:solidFill>
                  <a:srgbClr val="000000"/>
                </a:solidFill>
                <a:latin typeface="Times New Roman" pitchFamily="18" charset="0"/>
                <a:cs typeface="Times New Roman" pitchFamily="18" charset="0"/>
              </a:rPr>
              <a:t>П</a:t>
            </a:r>
            <a:r>
              <a:rPr lang="ru-RU" altLang="ru-RU" sz="1200" dirty="0">
                <a:solidFill>
                  <a:srgbClr val="000000"/>
                </a:solidFill>
                <a:latin typeface="Times New Roman" pitchFamily="18" charset="0"/>
                <a:cs typeface="Times New Roman" pitchFamily="18" charset="0"/>
              </a:rPr>
              <a:t>(</a:t>
            </a:r>
            <a:r>
              <a:rPr lang="en-US" altLang="ru-RU" sz="1200" i="1" dirty="0" err="1">
                <a:solidFill>
                  <a:srgbClr val="000000"/>
                </a:solidFill>
                <a:latin typeface="Times New Roman" pitchFamily="18" charset="0"/>
                <a:cs typeface="Times New Roman" pitchFamily="18" charset="0"/>
              </a:rPr>
              <a:t>x,y,z</a:t>
            </a:r>
            <a:r>
              <a:rPr lang="en-US" altLang="ru-RU" sz="1200" dirty="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a:p>
            <a:endParaRPr lang="ru-RU" altLang="ru-RU" sz="1000" dirty="0">
              <a:solidFill>
                <a:srgbClr val="000000"/>
              </a:solidFill>
            </a:endParaRPr>
          </a:p>
        </p:txBody>
      </p:sp>
      <p:graphicFrame>
        <p:nvGraphicFramePr>
          <p:cNvPr id="322803" name="Object 243"/>
          <p:cNvGraphicFramePr>
            <a:graphicFrameLocks noChangeAspect="1"/>
          </p:cNvGraphicFramePr>
          <p:nvPr>
            <p:extLst>
              <p:ext uri="{D42A27DB-BD31-4B8C-83A1-F6EECF244321}">
                <p14:modId xmlns:p14="http://schemas.microsoft.com/office/powerpoint/2010/main" val="1101869362"/>
              </p:ext>
            </p:extLst>
          </p:nvPr>
        </p:nvGraphicFramePr>
        <p:xfrm>
          <a:off x="1924050" y="5168900"/>
          <a:ext cx="2476500" cy="254000"/>
        </p:xfrm>
        <a:graphic>
          <a:graphicData uri="http://schemas.openxmlformats.org/presentationml/2006/ole">
            <mc:AlternateContent xmlns:mc="http://schemas.openxmlformats.org/markup-compatibility/2006">
              <mc:Choice xmlns:v="urn:schemas-microsoft-com:vml" Requires="v">
                <p:oleObj spid="_x0000_s1379084" name="Equation" r:id="rId23" imgW="2476440" imgH="253800" progId="Equation.DSMT4">
                  <p:embed/>
                </p:oleObj>
              </mc:Choice>
              <mc:Fallback>
                <p:oleObj name="Equation" r:id="rId23" imgW="2476440" imgH="253800" progId="Equation.DSMT4">
                  <p:embed/>
                  <p:pic>
                    <p:nvPicPr>
                      <p:cNvPr id="0" name=""/>
                      <p:cNvPicPr>
                        <a:picLocks noChangeAspect="1" noChangeArrowheads="1"/>
                      </p:cNvPicPr>
                      <p:nvPr/>
                    </p:nvPicPr>
                    <p:blipFill>
                      <a:blip r:embed="rId24"/>
                      <a:srcRect/>
                      <a:stretch>
                        <a:fillRect/>
                      </a:stretch>
                    </p:blipFill>
                    <p:spPr bwMode="auto">
                      <a:xfrm>
                        <a:off x="1924050" y="5168900"/>
                        <a:ext cx="24765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804" name="Object 244"/>
          <p:cNvGraphicFramePr>
            <a:graphicFrameLocks noChangeAspect="1"/>
          </p:cNvGraphicFramePr>
          <p:nvPr>
            <p:extLst>
              <p:ext uri="{D42A27DB-BD31-4B8C-83A1-F6EECF244321}">
                <p14:modId xmlns:p14="http://schemas.microsoft.com/office/powerpoint/2010/main" val="2119746617"/>
              </p:ext>
            </p:extLst>
          </p:nvPr>
        </p:nvGraphicFramePr>
        <p:xfrm>
          <a:off x="4745038" y="5170488"/>
          <a:ext cx="774700" cy="228600"/>
        </p:xfrm>
        <a:graphic>
          <a:graphicData uri="http://schemas.openxmlformats.org/presentationml/2006/ole">
            <mc:AlternateContent xmlns:mc="http://schemas.openxmlformats.org/markup-compatibility/2006">
              <mc:Choice xmlns:v="urn:schemas-microsoft-com:vml" Requires="v">
                <p:oleObj spid="_x0000_s1379085" name="Формула" r:id="rId25" imgW="774360" imgH="228600" progId="Equation.3">
                  <p:embed/>
                </p:oleObj>
              </mc:Choice>
              <mc:Fallback>
                <p:oleObj name="Формула" r:id="rId25" imgW="774360" imgH="22860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745038" y="5170488"/>
                        <a:ext cx="7747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806" name="Text Box 246"/>
          <p:cNvSpPr txBox="1">
            <a:spLocks noChangeArrowheads="1"/>
          </p:cNvSpPr>
          <p:nvPr/>
        </p:nvSpPr>
        <p:spPr bwMode="auto">
          <a:xfrm>
            <a:off x="5656263" y="5064125"/>
            <a:ext cx="32686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 relation between the potential energy and the force function.</a:t>
            </a:r>
            <a:endParaRPr lang="ru-RU" altLang="ru-RU" sz="1000" dirty="0">
              <a:solidFill>
                <a:srgbClr val="000000"/>
              </a:solidFill>
              <a:sym typeface="Symbol" pitchFamily="18" charset="2"/>
            </a:endParaRPr>
          </a:p>
        </p:txBody>
      </p:sp>
      <p:sp>
        <p:nvSpPr>
          <p:cNvPr id="322807" name="Text Box 247"/>
          <p:cNvSpPr txBox="1">
            <a:spLocks noChangeArrowheads="1"/>
          </p:cNvSpPr>
          <p:nvPr/>
        </p:nvSpPr>
        <p:spPr bwMode="auto">
          <a:xfrm>
            <a:off x="211138" y="5400675"/>
            <a:ext cx="505138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Taking into account that</a:t>
            </a:r>
            <a:r>
              <a:rPr lang="ru-RU" altLang="ru-RU" sz="1000" dirty="0" smtClean="0">
                <a:solidFill>
                  <a:srgbClr val="000000"/>
                </a:solidFill>
              </a:rPr>
              <a:t> </a:t>
            </a:r>
            <a:r>
              <a:rPr lang="ru-RU" altLang="ru-RU" sz="1200" i="1" dirty="0">
                <a:solidFill>
                  <a:srgbClr val="000000"/>
                </a:solidFill>
                <a:latin typeface="Times New Roman" pitchFamily="18" charset="0"/>
                <a:cs typeface="Times New Roman" pitchFamily="18" charset="0"/>
              </a:rPr>
              <a:t>П</a:t>
            </a:r>
            <a:r>
              <a:rPr lang="ru-RU"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x</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y</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z</a:t>
            </a:r>
            <a:r>
              <a:rPr lang="en-US" altLang="ru-RU" sz="1200" baseline="-25000" dirty="0">
                <a:solidFill>
                  <a:srgbClr val="000000"/>
                </a:solidFill>
                <a:latin typeface="Times New Roman" pitchFamily="18" charset="0"/>
                <a:cs typeface="Times New Roman" pitchFamily="18" charset="0"/>
              </a:rPr>
              <a:t>0</a:t>
            </a:r>
            <a:r>
              <a:rPr lang="en-US" altLang="ru-RU" sz="1200" dirty="0">
                <a:solidFill>
                  <a:srgbClr val="000000"/>
                </a:solidFill>
                <a:latin typeface="Times New Roman" pitchFamily="18" charset="0"/>
                <a:cs typeface="Times New Roman" pitchFamily="18" charset="0"/>
              </a:rPr>
              <a:t>) = </a:t>
            </a:r>
            <a:r>
              <a:rPr lang="en-US" altLang="ru-RU" sz="1200" dirty="0" smtClean="0">
                <a:solidFill>
                  <a:srgbClr val="000000"/>
                </a:solidFill>
                <a:latin typeface="Times New Roman" pitchFamily="18" charset="0"/>
                <a:cs typeface="Times New Roman" pitchFamily="18" charset="0"/>
              </a:rPr>
              <a:t>0</a:t>
            </a:r>
            <a:r>
              <a:rPr lang="en-US" altLang="ru-RU" sz="1000" dirty="0" smtClean="0">
                <a:solidFill>
                  <a:srgbClr val="000000"/>
                </a:solidFill>
              </a:rPr>
              <a:t> the last relation can be written as a difference</a:t>
            </a:r>
            <a:endParaRPr lang="ru-RU" altLang="ru-RU" sz="1000" dirty="0">
              <a:solidFill>
                <a:srgbClr val="000000"/>
              </a:solidFill>
            </a:endParaRPr>
          </a:p>
        </p:txBody>
      </p:sp>
      <p:graphicFrame>
        <p:nvGraphicFramePr>
          <p:cNvPr id="322808" name="Object 248"/>
          <p:cNvGraphicFramePr>
            <a:graphicFrameLocks noChangeAspect="1"/>
          </p:cNvGraphicFramePr>
          <p:nvPr>
            <p:extLst>
              <p:ext uri="{D42A27DB-BD31-4B8C-83A1-F6EECF244321}">
                <p14:modId xmlns:p14="http://schemas.microsoft.com/office/powerpoint/2010/main" val="2295440510"/>
              </p:ext>
            </p:extLst>
          </p:nvPr>
        </p:nvGraphicFramePr>
        <p:xfrm>
          <a:off x="5214144" y="5464235"/>
          <a:ext cx="1092200" cy="228600"/>
        </p:xfrm>
        <a:graphic>
          <a:graphicData uri="http://schemas.openxmlformats.org/presentationml/2006/ole">
            <mc:AlternateContent xmlns:mc="http://schemas.openxmlformats.org/markup-compatibility/2006">
              <mc:Choice xmlns:v="urn:schemas-microsoft-com:vml" Requires="v">
                <p:oleObj spid="_x0000_s1379086" name="Формула" r:id="rId27" imgW="1091880" imgH="228600" progId="Equation.3">
                  <p:embed/>
                </p:oleObj>
              </mc:Choice>
              <mc:Fallback>
                <p:oleObj name="Формула" r:id="rId27" imgW="1091880" imgH="22860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14144" y="5464235"/>
                        <a:ext cx="10922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809" name="Text Box 249"/>
          <p:cNvSpPr txBox="1">
            <a:spLocks noChangeArrowheads="1"/>
          </p:cNvSpPr>
          <p:nvPr/>
        </p:nvSpPr>
        <p:spPr bwMode="auto">
          <a:xfrm>
            <a:off x="238125" y="6065838"/>
            <a:ext cx="6148388"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Since the potential energy </a:t>
            </a:r>
            <a:r>
              <a:rPr lang="en-US" altLang="ru-RU" sz="1000" dirty="0" smtClean="0">
                <a:solidFill>
                  <a:srgbClr val="000000"/>
                </a:solidFill>
              </a:rPr>
              <a:t>is </a:t>
            </a:r>
            <a:r>
              <a:rPr lang="en-US" altLang="ru-RU" sz="1000" dirty="0">
                <a:solidFill>
                  <a:srgbClr val="000000"/>
                </a:solidFill>
              </a:rPr>
              <a:t>defined up to a constant, the work </a:t>
            </a:r>
            <a:r>
              <a:rPr lang="en-US" altLang="ru-RU" sz="1000" dirty="0" smtClean="0">
                <a:solidFill>
                  <a:srgbClr val="000000"/>
                </a:solidFill>
              </a:rPr>
              <a:t>of a force </a:t>
            </a:r>
            <a:r>
              <a:rPr lang="en-US" altLang="ru-RU" sz="1000" dirty="0">
                <a:solidFill>
                  <a:srgbClr val="000000"/>
                </a:solidFill>
              </a:rPr>
              <a:t>of potential field on </a:t>
            </a:r>
            <a:r>
              <a:rPr lang="en-US" altLang="ru-RU" sz="1000" dirty="0" smtClean="0">
                <a:solidFill>
                  <a:srgbClr val="000000"/>
                </a:solidFill>
              </a:rPr>
              <a:t>displacement from a point </a:t>
            </a:r>
            <a:r>
              <a:rPr lang="en-US" altLang="ru-RU" sz="1100" i="1" dirty="0">
                <a:solidFill>
                  <a:srgbClr val="000000"/>
                </a:solidFill>
                <a:latin typeface="Times New Roman" pitchFamily="18" charset="0"/>
                <a:cs typeface="Times New Roman" pitchFamily="18" charset="0"/>
              </a:rPr>
              <a:t>M</a:t>
            </a:r>
            <a:r>
              <a:rPr lang="en-US" altLang="ru-RU" sz="1100" i="1" baseline="-25000" dirty="0">
                <a:solidFill>
                  <a:srgbClr val="000000"/>
                </a:solidFill>
                <a:latin typeface="Times New Roman" pitchFamily="18" charset="0"/>
                <a:cs typeface="Times New Roman" pitchFamily="18" charset="0"/>
              </a:rPr>
              <a:t>0</a:t>
            </a:r>
            <a:r>
              <a:rPr lang="en-US" altLang="ru-RU" sz="1000" dirty="0">
                <a:solidFill>
                  <a:srgbClr val="000000"/>
                </a:solidFill>
              </a:rPr>
              <a:t> </a:t>
            </a:r>
            <a:r>
              <a:rPr lang="en-US" altLang="ru-RU" sz="1000" dirty="0" smtClean="0">
                <a:solidFill>
                  <a:srgbClr val="000000"/>
                </a:solidFill>
              </a:rPr>
              <a:t>to a point </a:t>
            </a:r>
            <a:r>
              <a:rPr lang="en-US" altLang="ru-RU" sz="1100" i="1" dirty="0" smtClean="0">
                <a:solidFill>
                  <a:srgbClr val="000000"/>
                </a:solidFill>
                <a:latin typeface="Times New Roman" pitchFamily="18" charset="0"/>
                <a:cs typeface="Times New Roman" pitchFamily="18" charset="0"/>
              </a:rPr>
              <a:t>M</a:t>
            </a:r>
            <a:r>
              <a:rPr lang="en-US" altLang="ru-RU" sz="1000" dirty="0" smtClean="0">
                <a:solidFill>
                  <a:srgbClr val="000000"/>
                </a:solidFill>
              </a:rPr>
              <a:t> is</a:t>
            </a:r>
            <a:endParaRPr lang="ru-RU" altLang="ru-RU" sz="1000" dirty="0">
              <a:solidFill>
                <a:srgbClr val="000000"/>
              </a:solidFill>
            </a:endParaRPr>
          </a:p>
        </p:txBody>
      </p:sp>
      <p:sp>
        <p:nvSpPr>
          <p:cNvPr id="322810" name="Text Box 250"/>
          <p:cNvSpPr txBox="1">
            <a:spLocks noChangeArrowheads="1"/>
          </p:cNvSpPr>
          <p:nvPr/>
        </p:nvSpPr>
        <p:spPr bwMode="auto">
          <a:xfrm>
            <a:off x="2181227" y="5734130"/>
            <a:ext cx="53197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Thus, the change of the potential energy is inverse in the sign and equal to the change of the force function. </a:t>
            </a:r>
            <a:r>
              <a:rPr lang="en-US" altLang="ru-RU" sz="1000" dirty="0" smtClean="0">
                <a:solidFill>
                  <a:srgbClr val="000000"/>
                </a:solidFill>
              </a:rPr>
              <a:t>Hence,</a:t>
            </a:r>
            <a:endParaRPr lang="ru-RU" altLang="ru-RU" sz="1000" dirty="0">
              <a:solidFill>
                <a:srgbClr val="000000"/>
              </a:solidFill>
            </a:endParaRPr>
          </a:p>
        </p:txBody>
      </p:sp>
      <p:graphicFrame>
        <p:nvGraphicFramePr>
          <p:cNvPr id="322811" name="Object 251"/>
          <p:cNvGraphicFramePr>
            <a:graphicFrameLocks noChangeAspect="1"/>
          </p:cNvGraphicFramePr>
          <p:nvPr>
            <p:extLst>
              <p:ext uri="{D42A27DB-BD31-4B8C-83A1-F6EECF244321}">
                <p14:modId xmlns:p14="http://schemas.microsoft.com/office/powerpoint/2010/main" val="4254744603"/>
              </p:ext>
            </p:extLst>
          </p:nvPr>
        </p:nvGraphicFramePr>
        <p:xfrm>
          <a:off x="6481763" y="5427663"/>
          <a:ext cx="1092200" cy="1257300"/>
        </p:xfrm>
        <a:graphic>
          <a:graphicData uri="http://schemas.openxmlformats.org/presentationml/2006/ole">
            <mc:AlternateContent xmlns:mc="http://schemas.openxmlformats.org/markup-compatibility/2006">
              <mc:Choice xmlns:v="urn:schemas-microsoft-com:vml" Requires="v">
                <p:oleObj spid="_x0000_s1379087" name="Формула" r:id="rId29" imgW="1091880" imgH="1257120" progId="Equation.3">
                  <p:embed/>
                </p:oleObj>
              </mc:Choice>
              <mc:Fallback>
                <p:oleObj name="Формула" r:id="rId29" imgW="1091880" imgH="125712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481763" y="5427663"/>
                        <a:ext cx="1092200" cy="1257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2812" name="Object 252"/>
          <p:cNvGraphicFramePr>
            <a:graphicFrameLocks noChangeAspect="1"/>
          </p:cNvGraphicFramePr>
          <p:nvPr>
            <p:extLst>
              <p:ext uri="{D42A27DB-BD31-4B8C-83A1-F6EECF244321}">
                <p14:modId xmlns:p14="http://schemas.microsoft.com/office/powerpoint/2010/main" val="1970127546"/>
              </p:ext>
            </p:extLst>
          </p:nvPr>
        </p:nvGraphicFramePr>
        <p:xfrm>
          <a:off x="8051800" y="5708650"/>
          <a:ext cx="635000" cy="368300"/>
        </p:xfrm>
        <a:graphic>
          <a:graphicData uri="http://schemas.openxmlformats.org/presentationml/2006/ole">
            <mc:AlternateContent xmlns:mc="http://schemas.openxmlformats.org/markup-compatibility/2006">
              <mc:Choice xmlns:v="urn:schemas-microsoft-com:vml" Requires="v">
                <p:oleObj spid="_x0000_s1379088" name="Equation" r:id="rId31" imgW="634680" imgH="368280" progId="Equation.DSMT4">
                  <p:embed/>
                </p:oleObj>
              </mc:Choice>
              <mc:Fallback>
                <p:oleObj name="Equation" r:id="rId31" imgW="634680" imgH="368280" progId="Equation.DSMT4">
                  <p:embed/>
                  <p:pic>
                    <p:nvPicPr>
                      <p:cNvPr id="0" name=""/>
                      <p:cNvPicPr>
                        <a:picLocks noChangeAspect="1" noChangeArrowheads="1"/>
                      </p:cNvPicPr>
                      <p:nvPr/>
                    </p:nvPicPr>
                    <p:blipFill>
                      <a:blip r:embed="rId32"/>
                      <a:srcRect/>
                      <a:stretch>
                        <a:fillRect/>
                      </a:stretch>
                    </p:blipFill>
                    <p:spPr bwMode="auto">
                      <a:xfrm>
                        <a:off x="8051800" y="5708650"/>
                        <a:ext cx="635000" cy="368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2813" name="Object 253"/>
          <p:cNvGraphicFramePr>
            <a:graphicFrameLocks noChangeAspect="1"/>
          </p:cNvGraphicFramePr>
          <p:nvPr>
            <p:extLst>
              <p:ext uri="{D42A27DB-BD31-4B8C-83A1-F6EECF244321}">
                <p14:modId xmlns:p14="http://schemas.microsoft.com/office/powerpoint/2010/main" val="2656652963"/>
              </p:ext>
            </p:extLst>
          </p:nvPr>
        </p:nvGraphicFramePr>
        <p:xfrm>
          <a:off x="2130425" y="6286560"/>
          <a:ext cx="1574800" cy="241300"/>
        </p:xfrm>
        <a:graphic>
          <a:graphicData uri="http://schemas.openxmlformats.org/presentationml/2006/ole">
            <mc:AlternateContent xmlns:mc="http://schemas.openxmlformats.org/markup-compatibility/2006">
              <mc:Choice xmlns:v="urn:schemas-microsoft-com:vml" Requires="v">
                <p:oleObj spid="_x0000_s1379089" name="Формула" r:id="rId33" imgW="1574640" imgH="241200" progId="Equation.3">
                  <p:embed/>
                </p:oleObj>
              </mc:Choice>
              <mc:Fallback>
                <p:oleObj name="Формула" r:id="rId33" imgW="1574640" imgH="2412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130425" y="6286560"/>
                        <a:ext cx="15748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815" name="AutoShape 255">
            <a:hlinkClick r:id="rId3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2816" name="AutoShape 25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2817" name="AutoShape 257">
            <a:hlinkClick r:id="" action="ppaction://hlinkshowjump?jump=nextslide" highlightClick="1"/>
          </p:cNvPr>
          <p:cNvSpPr>
            <a:spLocks noChangeArrowheads="1"/>
          </p:cNvSpPr>
          <p:nvPr/>
        </p:nvSpPr>
        <p:spPr bwMode="auto">
          <a:xfrm>
            <a:off x="4458230" y="538163"/>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2818" name="Oval 25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34</a:t>
            </a:r>
            <a:endParaRPr lang="ru-RU" altLang="ru-RU" sz="1000" b="1" dirty="0">
              <a:solidFill>
                <a:srgbClr val="00007D"/>
              </a:solidFill>
            </a:endParaRPr>
          </a:p>
        </p:txBody>
      </p:sp>
      <p:pic>
        <p:nvPicPr>
          <p:cNvPr id="50" name="Picture 15" descr="Z:\Символ НГУ_4.JPG"/>
          <p:cNvPicPr>
            <a:picLocks noChangeAspect="1" noChangeArrowheads="1"/>
          </p:cNvPicPr>
          <p:nvPr/>
        </p:nvPicPr>
        <p:blipFill>
          <a:blip r:embed="rId36" cstate="print">
            <a:extLst>
              <a:ext uri="{BEBA8EAE-BF5A-486C-A8C5-ECC9F3942E4B}">
                <a14:imgProps xmlns:a14="http://schemas.microsoft.com/office/drawing/2010/main">
                  <a14:imgLayer r:embed="rId3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13609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2771"/>
                                        </p:tgtEl>
                                        <p:attrNameLst>
                                          <p:attrName>style.visibility</p:attrName>
                                        </p:attrNameLst>
                                      </p:cBhvr>
                                      <p:to>
                                        <p:strVal val="visible"/>
                                      </p:to>
                                    </p:set>
                                    <p:anim calcmode="lin" valueType="num">
                                      <p:cBhvr additive="base">
                                        <p:cTn id="7" dur="500" fill="hold"/>
                                        <p:tgtEl>
                                          <p:spTgt spid="322771"/>
                                        </p:tgtEl>
                                        <p:attrNameLst>
                                          <p:attrName>ppt_x</p:attrName>
                                        </p:attrNameLst>
                                      </p:cBhvr>
                                      <p:tavLst>
                                        <p:tav tm="0">
                                          <p:val>
                                            <p:strVal val="#ppt_x"/>
                                          </p:val>
                                        </p:tav>
                                        <p:tav tm="100000">
                                          <p:val>
                                            <p:strVal val="#ppt_x"/>
                                          </p:val>
                                        </p:tav>
                                      </p:tavLst>
                                    </p:anim>
                                    <p:anim calcmode="lin" valueType="num">
                                      <p:cBhvr additive="base">
                                        <p:cTn id="8" dur="500" fill="hold"/>
                                        <p:tgtEl>
                                          <p:spTgt spid="32277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22773"/>
                                        </p:tgtEl>
                                        <p:attrNameLst>
                                          <p:attrName>style.visibility</p:attrName>
                                        </p:attrNameLst>
                                      </p:cBhvr>
                                      <p:to>
                                        <p:strVal val="visible"/>
                                      </p:to>
                                    </p:se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0"/>
                                          </p:stCondLst>
                                        </p:cTn>
                                        <p:tgtEl>
                                          <p:spTgt spid="32277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22774"/>
                                        </p:tgtEl>
                                        <p:attrNameLst>
                                          <p:attrName>style.visibility</p:attrName>
                                        </p:attrNameLst>
                                      </p:cBhvr>
                                      <p:to>
                                        <p:strVal val="visible"/>
                                      </p:to>
                                    </p:set>
                                    <p:anim calcmode="lin" valueType="num">
                                      <p:cBhvr additive="base">
                                        <p:cTn id="19" dur="500" fill="hold"/>
                                        <p:tgtEl>
                                          <p:spTgt spid="322774"/>
                                        </p:tgtEl>
                                        <p:attrNameLst>
                                          <p:attrName>ppt_x</p:attrName>
                                        </p:attrNameLst>
                                      </p:cBhvr>
                                      <p:tavLst>
                                        <p:tav tm="0">
                                          <p:val>
                                            <p:strVal val="#ppt_x"/>
                                          </p:val>
                                        </p:tav>
                                        <p:tav tm="100000">
                                          <p:val>
                                            <p:strVal val="#ppt_x"/>
                                          </p:val>
                                        </p:tav>
                                      </p:tavLst>
                                    </p:anim>
                                    <p:anim calcmode="lin" valueType="num">
                                      <p:cBhvr additive="base">
                                        <p:cTn id="20" dur="500" fill="hold"/>
                                        <p:tgtEl>
                                          <p:spTgt spid="322774"/>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500"/>
                            </p:stCondLst>
                            <p:childTnLst>
                              <p:par>
                                <p:cTn id="22" presetID="1" presetClass="entr" presetSubtype="0" fill="hold" nodeType="afterEffect">
                                  <p:stCondLst>
                                    <p:cond delay="0"/>
                                  </p:stCondLst>
                                  <p:childTnLst>
                                    <p:set>
                                      <p:cBhvr>
                                        <p:cTn id="23" dur="1" fill="hold">
                                          <p:stCondLst>
                                            <p:cond delay="0"/>
                                          </p:stCondLst>
                                        </p:cTn>
                                        <p:tgtEl>
                                          <p:spTgt spid="322775"/>
                                        </p:tgtEl>
                                        <p:attrNameLst>
                                          <p:attrName>style.visibility</p:attrName>
                                        </p:attrNameLst>
                                      </p:cBhvr>
                                      <p:to>
                                        <p:strVal val="visible"/>
                                      </p:to>
                                    </p:set>
                                  </p:childTnLst>
                                </p:cTn>
                              </p:par>
                            </p:childTnLst>
                          </p:cTn>
                        </p:par>
                        <p:par>
                          <p:cTn id="24" fill="hold" nodeType="afterGroup">
                            <p:stCondLst>
                              <p:cond delay="500"/>
                            </p:stCondLst>
                            <p:childTnLst>
                              <p:par>
                                <p:cTn id="25" presetID="1" presetClass="entr" presetSubtype="0" fill="hold" nodeType="afterEffect">
                                  <p:stCondLst>
                                    <p:cond delay="0"/>
                                  </p:stCondLst>
                                  <p:childTnLst>
                                    <p:set>
                                      <p:cBhvr>
                                        <p:cTn id="26" dur="1" fill="hold">
                                          <p:stCondLst>
                                            <p:cond delay="0"/>
                                          </p:stCondLst>
                                        </p:cTn>
                                        <p:tgtEl>
                                          <p:spTgt spid="322776"/>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22777"/>
                                        </p:tgtEl>
                                        <p:attrNameLst>
                                          <p:attrName>style.visibility</p:attrName>
                                        </p:attrNameLst>
                                      </p:cBhvr>
                                      <p:to>
                                        <p:strVal val="visible"/>
                                      </p:to>
                                    </p:set>
                                    <p:anim calcmode="lin" valueType="num">
                                      <p:cBhvr additive="base">
                                        <p:cTn id="31" dur="500" fill="hold"/>
                                        <p:tgtEl>
                                          <p:spTgt spid="322777"/>
                                        </p:tgtEl>
                                        <p:attrNameLst>
                                          <p:attrName>ppt_x</p:attrName>
                                        </p:attrNameLst>
                                      </p:cBhvr>
                                      <p:tavLst>
                                        <p:tav tm="0">
                                          <p:val>
                                            <p:strVal val="#ppt_x"/>
                                          </p:val>
                                        </p:tav>
                                        <p:tav tm="100000">
                                          <p:val>
                                            <p:strVal val="#ppt_x"/>
                                          </p:val>
                                        </p:tav>
                                      </p:tavLst>
                                    </p:anim>
                                    <p:anim calcmode="lin" valueType="num">
                                      <p:cBhvr additive="base">
                                        <p:cTn id="32" dur="500" fill="hold"/>
                                        <p:tgtEl>
                                          <p:spTgt spid="322777"/>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500"/>
                            </p:stCondLst>
                            <p:childTnLst>
                              <p:par>
                                <p:cTn id="34" presetID="1" presetClass="entr" presetSubtype="0" fill="hold" nodeType="afterEffect">
                                  <p:stCondLst>
                                    <p:cond delay="0"/>
                                  </p:stCondLst>
                                  <p:childTnLst>
                                    <p:set>
                                      <p:cBhvr>
                                        <p:cTn id="35" dur="1" fill="hold">
                                          <p:stCondLst>
                                            <p:cond delay="0"/>
                                          </p:stCondLst>
                                        </p:cTn>
                                        <p:tgtEl>
                                          <p:spTgt spid="322799"/>
                                        </p:tgtEl>
                                        <p:attrNameLst>
                                          <p:attrName>style.visibility</p:attrName>
                                        </p:attrNameLst>
                                      </p:cBhvr>
                                      <p:to>
                                        <p:strVal val="visible"/>
                                      </p:to>
                                    </p:set>
                                  </p:childTnLst>
                                </p:cTn>
                              </p:par>
                            </p:childTnLst>
                          </p:cTn>
                        </p:par>
                        <p:par>
                          <p:cTn id="36" fill="hold" nodeType="afterGroup">
                            <p:stCondLst>
                              <p:cond delay="500"/>
                            </p:stCondLst>
                            <p:childTnLst>
                              <p:par>
                                <p:cTn id="37" presetID="1" presetClass="entr" presetSubtype="0" fill="hold" nodeType="afterEffect">
                                  <p:stCondLst>
                                    <p:cond delay="0"/>
                                  </p:stCondLst>
                                  <p:childTnLst>
                                    <p:set>
                                      <p:cBhvr>
                                        <p:cTn id="38" dur="1" fill="hold">
                                          <p:stCondLst>
                                            <p:cond delay="0"/>
                                          </p:stCondLst>
                                        </p:cTn>
                                        <p:tgtEl>
                                          <p:spTgt spid="322800"/>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2801"/>
                                        </p:tgtEl>
                                        <p:attrNameLst>
                                          <p:attrName>style.visibility</p:attrName>
                                        </p:attrNameLst>
                                      </p:cBhvr>
                                      <p:to>
                                        <p:strVal val="visible"/>
                                      </p:to>
                                    </p:set>
                                    <p:anim calcmode="lin" valueType="num">
                                      <p:cBhvr additive="base">
                                        <p:cTn id="43" dur="500" fill="hold"/>
                                        <p:tgtEl>
                                          <p:spTgt spid="322801"/>
                                        </p:tgtEl>
                                        <p:attrNameLst>
                                          <p:attrName>ppt_x</p:attrName>
                                        </p:attrNameLst>
                                      </p:cBhvr>
                                      <p:tavLst>
                                        <p:tav tm="0">
                                          <p:val>
                                            <p:strVal val="#ppt_x"/>
                                          </p:val>
                                        </p:tav>
                                        <p:tav tm="100000">
                                          <p:val>
                                            <p:strVal val="#ppt_x"/>
                                          </p:val>
                                        </p:tav>
                                      </p:tavLst>
                                    </p:anim>
                                    <p:anim calcmode="lin" valueType="num">
                                      <p:cBhvr additive="base">
                                        <p:cTn id="44" dur="500" fill="hold"/>
                                        <p:tgtEl>
                                          <p:spTgt spid="322801"/>
                                        </p:tgtEl>
                                        <p:attrNameLst>
                                          <p:attrName>ppt_y</p:attrName>
                                        </p:attrNameLst>
                                      </p:cBhvr>
                                      <p:tavLst>
                                        <p:tav tm="0">
                                          <p:val>
                                            <p:strVal val="1+#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2280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280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2804"/>
                                        </p:tgtEl>
                                        <p:attrNameLst>
                                          <p:attrName>style.visibility</p:attrName>
                                        </p:attrNameLst>
                                      </p:cBhvr>
                                      <p:to>
                                        <p:strVal val="visible"/>
                                      </p:to>
                                    </p:set>
                                  </p:childTnLst>
                                </p:cTn>
                              </p:par>
                            </p:childTnLst>
                          </p:cTn>
                        </p:par>
                        <p:par>
                          <p:cTn id="53" fill="hold" nodeType="afterGroup">
                            <p:stCondLst>
                              <p:cond delay="0"/>
                            </p:stCondLst>
                            <p:childTnLst>
                              <p:par>
                                <p:cTn id="54" presetID="2" presetClass="entr" presetSubtype="2" fill="hold" grpId="0" nodeType="afterEffect">
                                  <p:stCondLst>
                                    <p:cond delay="0"/>
                                  </p:stCondLst>
                                  <p:childTnLst>
                                    <p:set>
                                      <p:cBhvr>
                                        <p:cTn id="55" dur="1" fill="hold">
                                          <p:stCondLst>
                                            <p:cond delay="0"/>
                                          </p:stCondLst>
                                        </p:cTn>
                                        <p:tgtEl>
                                          <p:spTgt spid="322806"/>
                                        </p:tgtEl>
                                        <p:attrNameLst>
                                          <p:attrName>style.visibility</p:attrName>
                                        </p:attrNameLst>
                                      </p:cBhvr>
                                      <p:to>
                                        <p:strVal val="visible"/>
                                      </p:to>
                                    </p:set>
                                    <p:anim calcmode="lin" valueType="num">
                                      <p:cBhvr additive="base">
                                        <p:cTn id="56" dur="500" fill="hold"/>
                                        <p:tgtEl>
                                          <p:spTgt spid="322806"/>
                                        </p:tgtEl>
                                        <p:attrNameLst>
                                          <p:attrName>ppt_x</p:attrName>
                                        </p:attrNameLst>
                                      </p:cBhvr>
                                      <p:tavLst>
                                        <p:tav tm="0">
                                          <p:val>
                                            <p:strVal val="1+#ppt_w/2"/>
                                          </p:val>
                                        </p:tav>
                                        <p:tav tm="100000">
                                          <p:val>
                                            <p:strVal val="#ppt_x"/>
                                          </p:val>
                                        </p:tav>
                                      </p:tavLst>
                                    </p:anim>
                                    <p:anim calcmode="lin" valueType="num">
                                      <p:cBhvr additive="base">
                                        <p:cTn id="57" dur="500" fill="hold"/>
                                        <p:tgtEl>
                                          <p:spTgt spid="322806"/>
                                        </p:tgtEl>
                                        <p:attrNameLst>
                                          <p:attrName>ppt_y</p:attrName>
                                        </p:attrNameLst>
                                      </p:cBhvr>
                                      <p:tavLst>
                                        <p:tav tm="0">
                                          <p:val>
                                            <p:strVal val="#ppt_y"/>
                                          </p:val>
                                        </p:tav>
                                        <p:tav tm="100000">
                                          <p:val>
                                            <p:strVal val="#ppt_y"/>
                                          </p:val>
                                        </p:tav>
                                      </p:tavLst>
                                    </p:anim>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22807"/>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22808"/>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322810"/>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22811"/>
                                        </p:tgtEl>
                                        <p:attrNameLst>
                                          <p:attrName>style.visibility</p:attrName>
                                        </p:attrNameLst>
                                      </p:cBhvr>
                                      <p:to>
                                        <p:strVal val="visible"/>
                                      </p:to>
                                    </p:set>
                                  </p:childTnLst>
                                </p:cTn>
                              </p:par>
                            </p:childTnLst>
                          </p:cTn>
                        </p:par>
                        <p:par>
                          <p:cTn id="70" fill="hold" nodeType="afterGroup">
                            <p:stCondLst>
                              <p:cond delay="0"/>
                            </p:stCondLst>
                            <p:childTnLst>
                              <p:par>
                                <p:cTn id="71" presetID="1" presetClass="entr" presetSubtype="0" fill="hold" nodeType="afterEffect">
                                  <p:stCondLst>
                                    <p:cond delay="0"/>
                                  </p:stCondLst>
                                  <p:childTnLst>
                                    <p:set>
                                      <p:cBhvr>
                                        <p:cTn id="72" dur="1" fill="hold">
                                          <p:stCondLst>
                                            <p:cond delay="0"/>
                                          </p:stCondLst>
                                        </p:cTn>
                                        <p:tgtEl>
                                          <p:spTgt spid="322812"/>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2809"/>
                                        </p:tgtEl>
                                        <p:attrNameLst>
                                          <p:attrName>style.visibility</p:attrName>
                                        </p:attrNameLst>
                                      </p:cBhvr>
                                      <p:to>
                                        <p:strVal val="visible"/>
                                      </p:to>
                                    </p:set>
                                  </p:childTnLst>
                                </p:cTn>
                              </p:par>
                            </p:childTnLst>
                          </p:cTn>
                        </p:par>
                        <p:par>
                          <p:cTn id="77" fill="hold" nodeType="afterGroup">
                            <p:stCondLst>
                              <p:cond delay="0"/>
                            </p:stCondLst>
                            <p:childTnLst>
                              <p:par>
                                <p:cTn id="78" presetID="1" presetClass="entr" presetSubtype="0" fill="hold" nodeType="afterEffect">
                                  <p:stCondLst>
                                    <p:cond delay="0"/>
                                  </p:stCondLst>
                                  <p:childTnLst>
                                    <p:set>
                                      <p:cBhvr>
                                        <p:cTn id="79" dur="1" fill="hold">
                                          <p:stCondLst>
                                            <p:cond delay="0"/>
                                          </p:stCondLst>
                                        </p:cTn>
                                        <p:tgtEl>
                                          <p:spTgt spid="3228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771" grpId="0"/>
      <p:bldP spid="322774" grpId="0"/>
      <p:bldP spid="322777" grpId="0"/>
      <p:bldP spid="322801" grpId="0"/>
      <p:bldP spid="322802" grpId="0"/>
      <p:bldP spid="322806" grpId="0"/>
      <p:bldP spid="322807" grpId="0"/>
      <p:bldP spid="322809" grpId="0"/>
      <p:bldP spid="322810"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91" name="Rectangle 7"/>
          <p:cNvSpPr>
            <a:spLocks noGrp="1" noChangeArrowheads="1"/>
          </p:cNvSpPr>
          <p:nvPr>
            <p:ph type="title"/>
          </p:nvPr>
        </p:nvSpPr>
        <p:spPr>
          <a:xfrm>
            <a:off x="963888" y="509512"/>
            <a:ext cx="3384000" cy="324000"/>
          </a:xfrm>
          <a:solidFill>
            <a:srgbClr val="FFFF00"/>
          </a:solidFill>
          <a:ln/>
        </p:spPr>
        <p:txBody>
          <a:bodyPr/>
          <a:lstStyle/>
          <a:p>
            <a:r>
              <a:rPr lang="en-US" altLang="ru-RU" sz="2000" b="1" dirty="0" smtClean="0">
                <a:solidFill>
                  <a:srgbClr val="FF0000"/>
                </a:solidFill>
              </a:rPr>
              <a:t>Section 8</a:t>
            </a:r>
            <a:r>
              <a:rPr lang="en-US" altLang="ru-RU" sz="2000" dirty="0" smtClean="0">
                <a:solidFill>
                  <a:srgbClr val="FF0000"/>
                </a:solidFill>
              </a:rPr>
              <a:t>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8</a:t>
            </a:r>
            <a:r>
              <a:rPr lang="ru-RU" altLang="ru-RU" sz="1800" dirty="0" smtClean="0">
                <a:solidFill>
                  <a:srgbClr val="FF0000"/>
                </a:solidFill>
              </a:rPr>
              <a:t>.</a:t>
            </a:r>
            <a:r>
              <a:rPr lang="en-US" altLang="ru-RU" sz="1800" dirty="0">
                <a:solidFill>
                  <a:srgbClr val="FF0000"/>
                </a:solidFill>
              </a:rPr>
              <a:t>3</a:t>
            </a:r>
            <a:r>
              <a:rPr lang="ru-RU" altLang="ru-RU" sz="1800" dirty="0">
                <a:solidFill>
                  <a:srgbClr val="FF0000"/>
                </a:solidFill>
              </a:rPr>
              <a:t>)</a:t>
            </a:r>
          </a:p>
        </p:txBody>
      </p:sp>
      <p:sp>
        <p:nvSpPr>
          <p:cNvPr id="323593" name="Rectangle 9"/>
          <p:cNvSpPr>
            <a:spLocks noChangeArrowheads="1"/>
          </p:cNvSpPr>
          <p:nvPr/>
        </p:nvSpPr>
        <p:spPr bwMode="auto">
          <a:xfrm>
            <a:off x="162795" y="657225"/>
            <a:ext cx="8934450" cy="7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pPr>
            <a:endParaRPr lang="ru-RU" altLang="ru-RU" sz="1000" b="1" dirty="0" smtClean="0">
              <a:solidFill>
                <a:srgbClr val="FF0000"/>
              </a:solidFill>
            </a:endParaRPr>
          </a:p>
          <a:p>
            <a:pPr>
              <a:buClr>
                <a:srgbClr val="00007D"/>
              </a:buClr>
            </a:pPr>
            <a:r>
              <a:rPr lang="en-US" altLang="ru-RU" sz="1000" b="1" dirty="0">
                <a:solidFill>
                  <a:srgbClr val="FF0000"/>
                </a:solidFill>
              </a:rPr>
              <a:t>Examples of potential force fields</a:t>
            </a:r>
          </a:p>
          <a:p>
            <a:pPr>
              <a:buClr>
                <a:srgbClr val="00007D"/>
              </a:buClr>
            </a:pPr>
            <a:r>
              <a:rPr lang="en-US" altLang="ru-RU" sz="1000" b="1" dirty="0" smtClean="0">
                <a:solidFill>
                  <a:schemeClr val="accent5">
                    <a:lumMod val="25000"/>
                  </a:schemeClr>
                </a:solidFill>
              </a:rPr>
              <a:t>Field of gravity. </a:t>
            </a:r>
            <a:r>
              <a:rPr lang="en-US" altLang="ru-RU" sz="1000" dirty="0">
                <a:solidFill>
                  <a:schemeClr val="tx2"/>
                </a:solidFill>
              </a:rPr>
              <a:t>Gravity, whose work does not depend on the </a:t>
            </a:r>
            <a:r>
              <a:rPr lang="en-US" altLang="ru-RU" sz="1000" dirty="0" smtClean="0">
                <a:solidFill>
                  <a:schemeClr val="tx2"/>
                </a:solidFill>
              </a:rPr>
              <a:t>path, </a:t>
            </a:r>
            <a:r>
              <a:rPr lang="en-US" altLang="ru-RU" sz="1000" dirty="0">
                <a:solidFill>
                  <a:schemeClr val="tx2"/>
                </a:solidFill>
              </a:rPr>
              <a:t>is an example of </a:t>
            </a:r>
            <a:r>
              <a:rPr lang="en-US" altLang="ru-RU" sz="1000" dirty="0" smtClean="0">
                <a:solidFill>
                  <a:schemeClr val="tx2"/>
                </a:solidFill>
              </a:rPr>
              <a:t>the force, </a:t>
            </a:r>
            <a:r>
              <a:rPr lang="en-US" altLang="ru-RU" sz="1000" dirty="0">
                <a:solidFill>
                  <a:schemeClr val="tx2"/>
                </a:solidFill>
              </a:rPr>
              <a:t>which has the potential - the locus of points in space where </a:t>
            </a:r>
            <a:r>
              <a:rPr lang="en-US" altLang="ru-RU" sz="1000" b="1" dirty="0">
                <a:solidFill>
                  <a:schemeClr val="accent5">
                    <a:lumMod val="25000"/>
                  </a:schemeClr>
                </a:solidFill>
              </a:rPr>
              <a:t>the potential energy is constant.</a:t>
            </a:r>
            <a:r>
              <a:rPr lang="en-US" altLang="ru-RU" sz="1000" dirty="0">
                <a:solidFill>
                  <a:schemeClr val="tx2"/>
                </a:solidFill>
              </a:rPr>
              <a:t> The </a:t>
            </a:r>
            <a:r>
              <a:rPr lang="en-US" altLang="ru-RU" sz="1000" dirty="0" smtClean="0">
                <a:solidFill>
                  <a:schemeClr val="tx2"/>
                </a:solidFill>
              </a:rPr>
              <a:t>projections </a:t>
            </a:r>
            <a:r>
              <a:rPr lang="en-US" altLang="ru-RU" sz="1000" dirty="0">
                <a:solidFill>
                  <a:schemeClr val="tx2"/>
                </a:solidFill>
              </a:rPr>
              <a:t>of the force of gravity </a:t>
            </a:r>
            <a:r>
              <a:rPr lang="en-US" altLang="ru-RU" sz="1000" dirty="0" smtClean="0">
                <a:solidFill>
                  <a:schemeClr val="tx2"/>
                </a:solidFill>
              </a:rPr>
              <a:t>on </a:t>
            </a:r>
            <a:r>
              <a:rPr lang="en-US" altLang="ru-RU" sz="1000" dirty="0">
                <a:solidFill>
                  <a:schemeClr val="tx2"/>
                </a:solidFill>
              </a:rPr>
              <a:t>the </a:t>
            </a:r>
            <a:r>
              <a:rPr lang="en-US" altLang="ru-RU" sz="1000" dirty="0" smtClean="0">
                <a:solidFill>
                  <a:schemeClr val="tx2"/>
                </a:solidFill>
              </a:rPr>
              <a:t>coordinate axis are</a:t>
            </a:r>
            <a:endParaRPr lang="ru-RU" altLang="ru-RU" sz="1000" dirty="0">
              <a:solidFill>
                <a:schemeClr val="tx2"/>
              </a:solidFill>
            </a:endParaRPr>
          </a:p>
          <a:p>
            <a:pPr>
              <a:buClr>
                <a:srgbClr val="00007D"/>
              </a:buClr>
              <a:buFont typeface="Wingdings" pitchFamily="2" charset="2"/>
              <a:buNone/>
            </a:pPr>
            <a:r>
              <a:rPr lang="ru-RU" altLang="ru-RU" sz="1000" dirty="0">
                <a:solidFill>
                  <a:schemeClr val="tx2"/>
                </a:solidFill>
              </a:rPr>
              <a:t>			    </a:t>
            </a:r>
          </a:p>
        </p:txBody>
      </p:sp>
      <p:sp>
        <p:nvSpPr>
          <p:cNvPr id="323597" name="Text Box 13"/>
          <p:cNvSpPr txBox="1">
            <a:spLocks noChangeArrowheads="1"/>
          </p:cNvSpPr>
          <p:nvPr/>
        </p:nvSpPr>
        <p:spPr bwMode="auto">
          <a:xfrm>
            <a:off x="4135438" y="1428750"/>
            <a:ext cx="48942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rPr>
              <a:t>The last expression is the differential equation that can be easily solved by separation of variables and integration of the left and right </a:t>
            </a:r>
            <a:r>
              <a:rPr lang="en-US" altLang="ru-RU" sz="1000" dirty="0" smtClean="0">
                <a:solidFill>
                  <a:srgbClr val="000000"/>
                </a:solidFill>
              </a:rPr>
              <a:t>sides</a:t>
            </a:r>
            <a:endParaRPr lang="ru-RU" altLang="ru-RU" sz="1000" dirty="0">
              <a:solidFill>
                <a:srgbClr val="000000"/>
              </a:solidFill>
            </a:endParaRPr>
          </a:p>
        </p:txBody>
      </p:sp>
      <p:grpSp>
        <p:nvGrpSpPr>
          <p:cNvPr id="323639" name="Group 55"/>
          <p:cNvGrpSpPr>
            <a:grpSpLocks/>
          </p:cNvGrpSpPr>
          <p:nvPr/>
        </p:nvGrpSpPr>
        <p:grpSpPr bwMode="auto">
          <a:xfrm>
            <a:off x="293688" y="1465263"/>
            <a:ext cx="1860550" cy="1616074"/>
            <a:chOff x="185" y="923"/>
            <a:chExt cx="1172" cy="1018"/>
          </a:xfrm>
        </p:grpSpPr>
        <p:grpSp>
          <p:nvGrpSpPr>
            <p:cNvPr id="323603" name="Group 19"/>
            <p:cNvGrpSpPr>
              <a:grpSpLocks/>
            </p:cNvGrpSpPr>
            <p:nvPr/>
          </p:nvGrpSpPr>
          <p:grpSpPr bwMode="auto">
            <a:xfrm>
              <a:off x="185" y="923"/>
              <a:ext cx="1172" cy="1018"/>
              <a:chOff x="125" y="2351"/>
              <a:chExt cx="1172" cy="1018"/>
            </a:xfrm>
          </p:grpSpPr>
          <p:sp>
            <p:nvSpPr>
              <p:cNvPr id="323604" name="Line 20"/>
              <p:cNvSpPr>
                <a:spLocks noChangeShapeType="1"/>
              </p:cNvSpPr>
              <p:nvPr/>
            </p:nvSpPr>
            <p:spPr bwMode="auto">
              <a:xfrm rot="-5400000">
                <a:off x="882" y="2706"/>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05" name="Line 21"/>
              <p:cNvSpPr>
                <a:spLocks noChangeShapeType="1"/>
              </p:cNvSpPr>
              <p:nvPr/>
            </p:nvSpPr>
            <p:spPr bwMode="auto">
              <a:xfrm rot="-10800000">
                <a:off x="587" y="2405"/>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06" name="Line 22"/>
              <p:cNvSpPr>
                <a:spLocks noChangeShapeType="1"/>
              </p:cNvSpPr>
              <p:nvPr/>
            </p:nvSpPr>
            <p:spPr bwMode="auto">
              <a:xfrm rot="10800000" flipV="1">
                <a:off x="226" y="3004"/>
                <a:ext cx="360" cy="288"/>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07" name="Text Box 23"/>
              <p:cNvSpPr txBox="1">
                <a:spLocks noChangeArrowheads="1"/>
              </p:cNvSpPr>
              <p:nvPr/>
            </p:nvSpPr>
            <p:spPr bwMode="auto">
              <a:xfrm>
                <a:off x="125" y="3204"/>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3608" name="Text Box 24"/>
              <p:cNvSpPr txBox="1">
                <a:spLocks noChangeArrowheads="1"/>
              </p:cNvSpPr>
              <p:nvPr/>
            </p:nvSpPr>
            <p:spPr bwMode="auto">
              <a:xfrm>
                <a:off x="1141" y="279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3609" name="Text Box 25"/>
              <p:cNvSpPr txBox="1">
                <a:spLocks noChangeArrowheads="1"/>
              </p:cNvSpPr>
              <p:nvPr/>
            </p:nvSpPr>
            <p:spPr bwMode="auto">
              <a:xfrm>
                <a:off x="396" y="2351"/>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grpSp>
        <p:sp>
          <p:nvSpPr>
            <p:cNvPr id="323611" name="Freeform 27"/>
            <p:cNvSpPr>
              <a:spLocks/>
            </p:cNvSpPr>
            <p:nvPr/>
          </p:nvSpPr>
          <p:spPr bwMode="auto">
            <a:xfrm rot="3133740">
              <a:off x="582" y="1176"/>
              <a:ext cx="432" cy="330"/>
            </a:xfrm>
            <a:custGeom>
              <a:avLst/>
              <a:gdLst>
                <a:gd name="T0" fmla="*/ 0 w 606"/>
                <a:gd name="T1" fmla="*/ 63 h 453"/>
                <a:gd name="T2" fmla="*/ 300 w 606"/>
                <a:gd name="T3" fmla="*/ 27 h 453"/>
                <a:gd name="T4" fmla="*/ 384 w 606"/>
                <a:gd name="T5" fmla="*/ 225 h 453"/>
                <a:gd name="T6" fmla="*/ 402 w 606"/>
                <a:gd name="T7" fmla="*/ 405 h 453"/>
                <a:gd name="T8" fmla="*/ 606 w 606"/>
                <a:gd name="T9" fmla="*/ 453 h 453"/>
              </a:gdLst>
              <a:ahLst/>
              <a:cxnLst>
                <a:cxn ang="0">
                  <a:pos x="T0" y="T1"/>
                </a:cxn>
                <a:cxn ang="0">
                  <a:pos x="T2" y="T3"/>
                </a:cxn>
                <a:cxn ang="0">
                  <a:pos x="T4" y="T5"/>
                </a:cxn>
                <a:cxn ang="0">
                  <a:pos x="T6" y="T7"/>
                </a:cxn>
                <a:cxn ang="0">
                  <a:pos x="T8" y="T9"/>
                </a:cxn>
              </a:cxnLst>
              <a:rect l="0" t="0" r="r" b="b"/>
              <a:pathLst>
                <a:path w="606" h="453">
                  <a:moveTo>
                    <a:pt x="0" y="63"/>
                  </a:moveTo>
                  <a:cubicBezTo>
                    <a:pt x="118" y="31"/>
                    <a:pt x="236" y="0"/>
                    <a:pt x="300" y="27"/>
                  </a:cubicBezTo>
                  <a:cubicBezTo>
                    <a:pt x="364" y="54"/>
                    <a:pt x="367" y="162"/>
                    <a:pt x="384" y="225"/>
                  </a:cubicBezTo>
                  <a:cubicBezTo>
                    <a:pt x="401" y="288"/>
                    <a:pt x="365" y="367"/>
                    <a:pt x="402" y="405"/>
                  </a:cubicBezTo>
                  <a:cubicBezTo>
                    <a:pt x="439" y="443"/>
                    <a:pt x="572" y="445"/>
                    <a:pt x="606" y="453"/>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13" name="Oval 29"/>
            <p:cNvSpPr>
              <a:spLocks noChangeArrowheads="1"/>
            </p:cNvSpPr>
            <p:nvPr/>
          </p:nvSpPr>
          <p:spPr bwMode="auto">
            <a:xfrm>
              <a:off x="726" y="1074"/>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3614" name="Oval 30"/>
            <p:cNvSpPr>
              <a:spLocks noChangeArrowheads="1"/>
            </p:cNvSpPr>
            <p:nvPr/>
          </p:nvSpPr>
          <p:spPr bwMode="auto">
            <a:xfrm>
              <a:off x="791" y="1598"/>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15" name="Object 31"/>
            <p:cNvGraphicFramePr>
              <a:graphicFrameLocks noChangeAspect="1"/>
            </p:cNvGraphicFramePr>
            <p:nvPr/>
          </p:nvGraphicFramePr>
          <p:xfrm>
            <a:off x="771" y="1654"/>
            <a:ext cx="552" cy="136"/>
          </p:xfrm>
          <a:graphic>
            <a:graphicData uri="http://schemas.openxmlformats.org/presentationml/2006/ole">
              <mc:AlternateContent xmlns:mc="http://schemas.openxmlformats.org/markup-compatibility/2006">
                <mc:Choice xmlns:v="urn:schemas-microsoft-com:vml" Requires="v">
                  <p:oleObj spid="_x0000_s1395464" name="Формула" r:id="rId3" imgW="876240" imgH="215640" progId="Equation.3">
                    <p:embed/>
                  </p:oleObj>
                </mc:Choice>
                <mc:Fallback>
                  <p:oleObj name="Формула" r:id="rId3" imgW="8762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1" y="1654"/>
                          <a:ext cx="55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16" name="Object 32"/>
            <p:cNvGraphicFramePr>
              <a:graphicFrameLocks noChangeAspect="1"/>
            </p:cNvGraphicFramePr>
            <p:nvPr/>
          </p:nvGraphicFramePr>
          <p:xfrm>
            <a:off x="800" y="984"/>
            <a:ext cx="552" cy="136"/>
          </p:xfrm>
          <a:graphic>
            <a:graphicData uri="http://schemas.openxmlformats.org/presentationml/2006/ole">
              <mc:AlternateContent xmlns:mc="http://schemas.openxmlformats.org/markup-compatibility/2006">
                <mc:Choice xmlns:v="urn:schemas-microsoft-com:vml" Requires="v">
                  <p:oleObj spid="_x0000_s1395465" name="Формула" r:id="rId5" imgW="876240" imgH="215640" progId="Equation.3">
                    <p:embed/>
                  </p:oleObj>
                </mc:Choice>
                <mc:Fallback>
                  <p:oleObj name="Формула" r:id="rId5" imgW="87624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00" y="984"/>
                          <a:ext cx="55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17" name="AutoShape 33"/>
            <p:cNvSpPr>
              <a:spLocks noChangeArrowheads="1"/>
            </p:cNvSpPr>
            <p:nvPr/>
          </p:nvSpPr>
          <p:spPr bwMode="auto">
            <a:xfrm rot="5400000">
              <a:off x="789" y="1369"/>
              <a:ext cx="249" cy="56"/>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18" name="Object 34"/>
            <p:cNvGraphicFramePr>
              <a:graphicFrameLocks noChangeAspect="1"/>
            </p:cNvGraphicFramePr>
            <p:nvPr/>
          </p:nvGraphicFramePr>
          <p:xfrm>
            <a:off x="957" y="1381"/>
            <a:ext cx="112" cy="128"/>
          </p:xfrm>
          <a:graphic>
            <a:graphicData uri="http://schemas.openxmlformats.org/presentationml/2006/ole">
              <mc:AlternateContent xmlns:mc="http://schemas.openxmlformats.org/markup-compatibility/2006">
                <mc:Choice xmlns:v="urn:schemas-microsoft-com:vml" Requires="v">
                  <p:oleObj spid="_x0000_s1395466" name="Формула" r:id="rId7" imgW="177480" imgH="203040" progId="Equation.3">
                    <p:embed/>
                  </p:oleObj>
                </mc:Choice>
                <mc:Fallback>
                  <p:oleObj name="Формула" r:id="rId7" imgW="177480" imgH="203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57" y="1381"/>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19" name="Oval 35"/>
            <p:cNvSpPr>
              <a:spLocks noChangeArrowheads="1"/>
            </p:cNvSpPr>
            <p:nvPr/>
          </p:nvSpPr>
          <p:spPr bwMode="auto">
            <a:xfrm>
              <a:off x="892" y="1240"/>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20" name="Object 36"/>
            <p:cNvGraphicFramePr>
              <a:graphicFrameLocks noChangeAspect="1"/>
            </p:cNvGraphicFramePr>
            <p:nvPr/>
          </p:nvGraphicFramePr>
          <p:xfrm>
            <a:off x="430" y="1228"/>
            <a:ext cx="416" cy="128"/>
          </p:xfrm>
          <a:graphic>
            <a:graphicData uri="http://schemas.openxmlformats.org/presentationml/2006/ole">
              <mc:AlternateContent xmlns:mc="http://schemas.openxmlformats.org/markup-compatibility/2006">
                <mc:Choice xmlns:v="urn:schemas-microsoft-com:vml" Requires="v">
                  <p:oleObj spid="_x0000_s1395467" name="Формула" r:id="rId9" imgW="660240" imgH="203040" progId="Equation.3">
                    <p:embed/>
                  </p:oleObj>
                </mc:Choice>
                <mc:Fallback>
                  <p:oleObj name="Формула" r:id="rId9" imgW="660240" imgH="2030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30" y="1228"/>
                          <a:ext cx="41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23" name="Line 39"/>
            <p:cNvSpPr>
              <a:spLocks noChangeShapeType="1"/>
            </p:cNvSpPr>
            <p:nvPr/>
          </p:nvSpPr>
          <p:spPr bwMode="auto">
            <a:xfrm>
              <a:off x="912" y="1284"/>
              <a:ext cx="4" cy="369"/>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24" name="Line 40"/>
            <p:cNvSpPr>
              <a:spLocks noChangeShapeType="1"/>
            </p:cNvSpPr>
            <p:nvPr/>
          </p:nvSpPr>
          <p:spPr bwMode="auto">
            <a:xfrm rot="-5400000">
              <a:off x="731" y="1466"/>
              <a:ext cx="4" cy="369"/>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25" name="Line 41"/>
            <p:cNvSpPr>
              <a:spLocks noChangeShapeType="1"/>
            </p:cNvSpPr>
            <p:nvPr/>
          </p:nvSpPr>
          <p:spPr bwMode="auto">
            <a:xfrm rot="-5400000">
              <a:off x="923" y="1572"/>
              <a:ext cx="67" cy="81"/>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26" name="Text Box 42"/>
            <p:cNvSpPr txBox="1">
              <a:spLocks noChangeArrowheads="1"/>
            </p:cNvSpPr>
            <p:nvPr/>
          </p:nvSpPr>
          <p:spPr bwMode="auto">
            <a:xfrm>
              <a:off x="929" y="1543"/>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3627" name="Text Box 43"/>
            <p:cNvSpPr txBox="1">
              <a:spLocks noChangeArrowheads="1"/>
            </p:cNvSpPr>
            <p:nvPr/>
          </p:nvSpPr>
          <p:spPr bwMode="auto">
            <a:xfrm>
              <a:off x="598" y="1608"/>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3628" name="Text Box 44"/>
            <p:cNvSpPr txBox="1">
              <a:spLocks noChangeArrowheads="1"/>
            </p:cNvSpPr>
            <p:nvPr/>
          </p:nvSpPr>
          <p:spPr bwMode="auto">
            <a:xfrm>
              <a:off x="780" y="143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dirty="0">
                  <a:solidFill>
                    <a:srgbClr val="009900"/>
                  </a:solidFill>
                  <a:latin typeface="Times New Roman" pitchFamily="18" charset="0"/>
                  <a:cs typeface="Times New Roman" pitchFamily="18" charset="0"/>
                </a:rPr>
                <a:t>z</a:t>
              </a:r>
              <a:endParaRPr lang="ru-RU" altLang="ru-RU" sz="1100" dirty="0">
                <a:solidFill>
                  <a:srgbClr val="009900"/>
                </a:solidFill>
                <a:latin typeface="Times New Roman" pitchFamily="18" charset="0"/>
                <a:cs typeface="Times New Roman" pitchFamily="18" charset="0"/>
              </a:endParaRPr>
            </a:p>
          </p:txBody>
        </p:sp>
      </p:grpSp>
      <p:grpSp>
        <p:nvGrpSpPr>
          <p:cNvPr id="323638" name="Group 54"/>
          <p:cNvGrpSpPr>
            <a:grpSpLocks/>
          </p:cNvGrpSpPr>
          <p:nvPr/>
        </p:nvGrpSpPr>
        <p:grpSpPr bwMode="auto">
          <a:xfrm>
            <a:off x="454026" y="1585118"/>
            <a:ext cx="1830388" cy="1071563"/>
            <a:chOff x="73" y="1193"/>
            <a:chExt cx="1153" cy="675"/>
          </a:xfrm>
        </p:grpSpPr>
        <p:sp>
          <p:nvSpPr>
            <p:cNvPr id="323629" name="AutoShape 45"/>
            <p:cNvSpPr>
              <a:spLocks noChangeArrowheads="1"/>
            </p:cNvSpPr>
            <p:nvPr/>
          </p:nvSpPr>
          <p:spPr bwMode="auto">
            <a:xfrm>
              <a:off x="73" y="1700"/>
              <a:ext cx="837" cy="168"/>
            </a:xfrm>
            <a:prstGeom prst="parallelogram">
              <a:avLst>
                <a:gd name="adj" fmla="val 124554"/>
              </a:avLst>
            </a:prstGeom>
            <a:solidFill>
              <a:srgbClr val="009900">
                <a:alpha val="30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3630" name="AutoShape 46"/>
            <p:cNvSpPr>
              <a:spLocks noChangeArrowheads="1"/>
            </p:cNvSpPr>
            <p:nvPr/>
          </p:nvSpPr>
          <p:spPr bwMode="auto">
            <a:xfrm>
              <a:off x="389" y="1193"/>
              <a:ext cx="837" cy="168"/>
            </a:xfrm>
            <a:prstGeom prst="parallelogram">
              <a:avLst>
                <a:gd name="adj" fmla="val 124554"/>
              </a:avLst>
            </a:prstGeom>
            <a:solidFill>
              <a:srgbClr val="009900">
                <a:alpha val="30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3631" name="AutoShape 47"/>
            <p:cNvSpPr>
              <a:spLocks noChangeArrowheads="1"/>
            </p:cNvSpPr>
            <p:nvPr/>
          </p:nvSpPr>
          <p:spPr bwMode="auto">
            <a:xfrm>
              <a:off x="260" y="1390"/>
              <a:ext cx="837" cy="168"/>
            </a:xfrm>
            <a:prstGeom prst="parallelogram">
              <a:avLst>
                <a:gd name="adj" fmla="val 124554"/>
              </a:avLst>
            </a:prstGeom>
            <a:solidFill>
              <a:srgbClr val="009900">
                <a:alpha val="30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aphicFrame>
        <p:nvGraphicFramePr>
          <p:cNvPr id="323633" name="Object 49"/>
          <p:cNvGraphicFramePr>
            <a:graphicFrameLocks noChangeAspect="1"/>
          </p:cNvGraphicFramePr>
          <p:nvPr/>
        </p:nvGraphicFramePr>
        <p:xfrm>
          <a:off x="3016250" y="1492250"/>
          <a:ext cx="1028700" cy="1257300"/>
        </p:xfrm>
        <a:graphic>
          <a:graphicData uri="http://schemas.openxmlformats.org/presentationml/2006/ole">
            <mc:AlternateContent xmlns:mc="http://schemas.openxmlformats.org/markup-compatibility/2006">
              <mc:Choice xmlns:v="urn:schemas-microsoft-com:vml" Requires="v">
                <p:oleObj spid="_x0000_s1395468" name="Формула" r:id="rId11" imgW="1028520" imgH="1257120" progId="Equation.3">
                  <p:embed/>
                </p:oleObj>
              </mc:Choice>
              <mc:Fallback>
                <p:oleObj name="Формула" r:id="rId11" imgW="1028520" imgH="125712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016250" y="1492250"/>
                        <a:ext cx="1028700" cy="1257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34" name="Object 50"/>
          <p:cNvGraphicFramePr>
            <a:graphicFrameLocks noChangeAspect="1"/>
          </p:cNvGraphicFramePr>
          <p:nvPr/>
        </p:nvGraphicFramePr>
        <p:xfrm>
          <a:off x="5199063" y="1817688"/>
          <a:ext cx="927100" cy="393700"/>
        </p:xfrm>
        <a:graphic>
          <a:graphicData uri="http://schemas.openxmlformats.org/presentationml/2006/ole">
            <mc:AlternateContent xmlns:mc="http://schemas.openxmlformats.org/markup-compatibility/2006">
              <mc:Choice xmlns:v="urn:schemas-microsoft-com:vml" Requires="v">
                <p:oleObj spid="_x0000_s1395469" name="Формула" r:id="rId13" imgW="927000" imgH="393480" progId="Equation.3">
                  <p:embed/>
                </p:oleObj>
              </mc:Choice>
              <mc:Fallback>
                <p:oleObj name="Формула" r:id="rId13" imgW="927000" imgH="3934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199063" y="1817688"/>
                        <a:ext cx="9271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35" name="AutoShape 51"/>
          <p:cNvSpPr>
            <a:spLocks noChangeArrowheads="1"/>
          </p:cNvSpPr>
          <p:nvPr/>
        </p:nvSpPr>
        <p:spPr bwMode="auto">
          <a:xfrm>
            <a:off x="6276975" y="1924050"/>
            <a:ext cx="46672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36" name="Object 52"/>
          <p:cNvGraphicFramePr>
            <a:graphicFrameLocks noChangeAspect="1"/>
          </p:cNvGraphicFramePr>
          <p:nvPr/>
        </p:nvGraphicFramePr>
        <p:xfrm>
          <a:off x="6981825" y="1914525"/>
          <a:ext cx="787400" cy="177800"/>
        </p:xfrm>
        <a:graphic>
          <a:graphicData uri="http://schemas.openxmlformats.org/presentationml/2006/ole">
            <mc:AlternateContent xmlns:mc="http://schemas.openxmlformats.org/markup-compatibility/2006">
              <mc:Choice xmlns:v="urn:schemas-microsoft-com:vml" Requires="v">
                <p:oleObj spid="_x0000_s1395470" name="Формула" r:id="rId15" imgW="787320" imgH="177480" progId="Equation.3">
                  <p:embed/>
                </p:oleObj>
              </mc:Choice>
              <mc:Fallback>
                <p:oleObj name="Формула" r:id="rId15" imgW="787320" imgH="17748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981825" y="1914525"/>
                        <a:ext cx="787400" cy="177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40" name="Text Box 56"/>
          <p:cNvSpPr txBox="1">
            <a:spLocks noChangeArrowheads="1"/>
          </p:cNvSpPr>
          <p:nvPr/>
        </p:nvSpPr>
        <p:spPr bwMode="auto">
          <a:xfrm>
            <a:off x="4171950" y="2151063"/>
            <a:ext cx="47879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b="1" dirty="0" smtClean="0">
                <a:solidFill>
                  <a:srgbClr val="00007D"/>
                </a:solidFill>
              </a:rPr>
              <a:t>Equipotential </a:t>
            </a:r>
            <a:r>
              <a:rPr lang="en-US" altLang="ru-RU" sz="1000" b="1" dirty="0">
                <a:solidFill>
                  <a:srgbClr val="00007D"/>
                </a:solidFill>
              </a:rPr>
              <a:t>surfaces </a:t>
            </a:r>
            <a:r>
              <a:rPr lang="en-US" altLang="ru-RU" sz="1000" b="1" dirty="0" smtClean="0">
                <a:solidFill>
                  <a:srgbClr val="00007D"/>
                </a:solidFill>
              </a:rPr>
              <a:t>(</a:t>
            </a:r>
            <a:r>
              <a:rPr lang="ru-RU" altLang="ru-RU" sz="1200" b="1" i="1" dirty="0" smtClean="0">
                <a:solidFill>
                  <a:schemeClr val="accent5">
                    <a:lumMod val="25000"/>
                  </a:schemeClr>
                </a:solidFill>
                <a:latin typeface="Times New Roman" pitchFamily="18" charset="0"/>
                <a:cs typeface="Times New Roman" pitchFamily="18" charset="0"/>
              </a:rPr>
              <a:t>П</a:t>
            </a:r>
            <a:r>
              <a:rPr lang="en-US" altLang="ru-RU" sz="1000" b="1" i="1" dirty="0" smtClean="0">
                <a:solidFill>
                  <a:schemeClr val="accent5">
                    <a:lumMod val="25000"/>
                  </a:schemeClr>
                </a:solidFill>
              </a:rPr>
              <a:t> </a:t>
            </a:r>
            <a:r>
              <a:rPr lang="en-US" altLang="ru-RU" sz="1000" b="1" dirty="0" smtClean="0">
                <a:solidFill>
                  <a:srgbClr val="00007D"/>
                </a:solidFill>
              </a:rPr>
              <a:t>= </a:t>
            </a:r>
            <a:r>
              <a:rPr lang="en-US" altLang="ru-RU" sz="1000" b="1" i="1" dirty="0" err="1" smtClean="0">
                <a:solidFill>
                  <a:srgbClr val="00007D"/>
                </a:solidFill>
              </a:rPr>
              <a:t>const</a:t>
            </a:r>
            <a:r>
              <a:rPr lang="en-US" altLang="ru-RU" sz="1000" b="1" dirty="0" smtClean="0">
                <a:solidFill>
                  <a:srgbClr val="00007D"/>
                </a:solidFill>
              </a:rPr>
              <a:t>) </a:t>
            </a:r>
            <a:r>
              <a:rPr lang="en-US" altLang="ru-RU" sz="1000" b="1" dirty="0">
                <a:solidFill>
                  <a:srgbClr val="00007D"/>
                </a:solidFill>
              </a:rPr>
              <a:t>are horizontal </a:t>
            </a:r>
            <a:r>
              <a:rPr lang="en-US" altLang="ru-RU" sz="1000" b="1" dirty="0" smtClean="0">
                <a:solidFill>
                  <a:srgbClr val="00007D"/>
                </a:solidFill>
              </a:rPr>
              <a:t>planes. </a:t>
            </a:r>
            <a:r>
              <a:rPr lang="en-US" altLang="ru-RU" sz="1000" dirty="0">
                <a:solidFill>
                  <a:schemeClr val="tx2"/>
                </a:solidFill>
              </a:rPr>
              <a:t>The force of gravity is </a:t>
            </a:r>
            <a:r>
              <a:rPr lang="en-US" altLang="ru-RU" sz="1000" dirty="0" smtClean="0">
                <a:solidFill>
                  <a:schemeClr val="tx2"/>
                </a:solidFill>
              </a:rPr>
              <a:t>perpendicular to </a:t>
            </a:r>
            <a:r>
              <a:rPr lang="en-US" altLang="ru-RU" sz="1000" dirty="0">
                <a:solidFill>
                  <a:schemeClr val="tx2"/>
                </a:solidFill>
              </a:rPr>
              <a:t>these planes in the direction of decreasing values of the potential energy.</a:t>
            </a:r>
          </a:p>
          <a:p>
            <a:endParaRPr lang="ru-RU" altLang="ru-RU" sz="1000" dirty="0">
              <a:solidFill>
                <a:srgbClr val="000000"/>
              </a:solidFill>
            </a:endParaRPr>
          </a:p>
        </p:txBody>
      </p:sp>
      <p:sp>
        <p:nvSpPr>
          <p:cNvPr id="323641" name="Text Box 57"/>
          <p:cNvSpPr txBox="1">
            <a:spLocks noChangeArrowheads="1"/>
          </p:cNvSpPr>
          <p:nvPr/>
        </p:nvSpPr>
        <p:spPr bwMode="auto">
          <a:xfrm>
            <a:off x="586582" y="2827020"/>
            <a:ext cx="443071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The work of the gravity in displacement from a point</a:t>
            </a:r>
            <a:r>
              <a:rPr lang="ru-RU" altLang="ru-RU" sz="1000" dirty="0" smtClean="0">
                <a:solidFill>
                  <a:srgbClr val="000000"/>
                </a:solidFill>
              </a:rPr>
              <a:t> </a:t>
            </a:r>
            <a:r>
              <a:rPr lang="en-US" altLang="ru-RU" sz="1100" i="1" dirty="0" smtClean="0">
                <a:solidFill>
                  <a:srgbClr val="000000"/>
                </a:solidFill>
                <a:latin typeface="Times New Roman" pitchFamily="18" charset="0"/>
                <a:cs typeface="Times New Roman" pitchFamily="18" charset="0"/>
              </a:rPr>
              <a:t>M</a:t>
            </a:r>
            <a:r>
              <a:rPr lang="en-US" altLang="ru-RU" sz="1100" baseline="-25000" dirty="0" smtClean="0">
                <a:solidFill>
                  <a:srgbClr val="000000"/>
                </a:solidFill>
                <a:latin typeface="Times New Roman" pitchFamily="18" charset="0"/>
                <a:cs typeface="Times New Roman" pitchFamily="18" charset="0"/>
              </a:rPr>
              <a:t>1</a:t>
            </a:r>
            <a:r>
              <a:rPr lang="en-US" altLang="ru-RU" sz="1000" dirty="0" smtClean="0">
                <a:solidFill>
                  <a:srgbClr val="000000"/>
                </a:solidFill>
              </a:rPr>
              <a:t> to point  </a:t>
            </a:r>
            <a:r>
              <a:rPr lang="en-US" altLang="ru-RU" sz="1100" i="1" dirty="0" smtClean="0">
                <a:solidFill>
                  <a:srgbClr val="000000"/>
                </a:solidFill>
                <a:latin typeface="Times New Roman" pitchFamily="18" charset="0"/>
                <a:cs typeface="Times New Roman" pitchFamily="18" charset="0"/>
              </a:rPr>
              <a:t>M</a:t>
            </a:r>
            <a:r>
              <a:rPr lang="en-US" altLang="ru-RU" sz="1100" baseline="-25000" dirty="0" smtClean="0">
                <a:solidFill>
                  <a:srgbClr val="000000"/>
                </a:solidFill>
                <a:latin typeface="Times New Roman" pitchFamily="18" charset="0"/>
                <a:cs typeface="Times New Roman" pitchFamily="18" charset="0"/>
              </a:rPr>
              <a:t>2</a:t>
            </a:r>
            <a:r>
              <a:rPr lang="en-US" altLang="ru-RU" sz="1000" baseline="-25000" dirty="0" smtClean="0">
                <a:solidFill>
                  <a:srgbClr val="000000"/>
                </a:solidFill>
              </a:rPr>
              <a:t>  </a:t>
            </a:r>
            <a:r>
              <a:rPr lang="en-US" altLang="ru-RU" sz="1000" dirty="0" smtClean="0">
                <a:solidFill>
                  <a:srgbClr val="000000"/>
                </a:solidFill>
              </a:rPr>
              <a:t>is</a:t>
            </a:r>
            <a:endParaRPr lang="ru-RU" altLang="ru-RU" sz="1000" dirty="0">
              <a:solidFill>
                <a:srgbClr val="000000"/>
              </a:solidFill>
            </a:endParaRPr>
          </a:p>
        </p:txBody>
      </p:sp>
      <p:graphicFrame>
        <p:nvGraphicFramePr>
          <p:cNvPr id="323642" name="Object 58"/>
          <p:cNvGraphicFramePr>
            <a:graphicFrameLocks noChangeAspect="1"/>
          </p:cNvGraphicFramePr>
          <p:nvPr>
            <p:extLst>
              <p:ext uri="{D42A27DB-BD31-4B8C-83A1-F6EECF244321}">
                <p14:modId xmlns:p14="http://schemas.microsoft.com/office/powerpoint/2010/main" val="2957991079"/>
              </p:ext>
            </p:extLst>
          </p:nvPr>
        </p:nvGraphicFramePr>
        <p:xfrm>
          <a:off x="4700588" y="2838450"/>
          <a:ext cx="3848100" cy="241300"/>
        </p:xfrm>
        <a:graphic>
          <a:graphicData uri="http://schemas.openxmlformats.org/presentationml/2006/ole">
            <mc:AlternateContent xmlns:mc="http://schemas.openxmlformats.org/markup-compatibility/2006">
              <mc:Choice xmlns:v="urn:schemas-microsoft-com:vml" Requires="v">
                <p:oleObj spid="_x0000_s1395471" name="Формула" r:id="rId17" imgW="3848040" imgH="241200" progId="Equation.3">
                  <p:embed/>
                </p:oleObj>
              </mc:Choice>
              <mc:Fallback>
                <p:oleObj name="Формула" r:id="rId17" imgW="3848040" imgH="2412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700588" y="2838450"/>
                        <a:ext cx="38481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3647" name="Group 63"/>
          <p:cNvGrpSpPr>
            <a:grpSpLocks/>
          </p:cNvGrpSpPr>
          <p:nvPr/>
        </p:nvGrpSpPr>
        <p:grpSpPr bwMode="auto">
          <a:xfrm>
            <a:off x="1600200" y="1762125"/>
            <a:ext cx="1060450" cy="904875"/>
            <a:chOff x="1008" y="1110"/>
            <a:chExt cx="668" cy="570"/>
          </a:xfrm>
        </p:grpSpPr>
        <p:sp>
          <p:nvSpPr>
            <p:cNvPr id="323643" name="Line 59"/>
            <p:cNvSpPr>
              <a:spLocks noChangeShapeType="1"/>
            </p:cNvSpPr>
            <p:nvPr/>
          </p:nvSpPr>
          <p:spPr bwMode="auto">
            <a:xfrm>
              <a:off x="1008" y="1680"/>
              <a:ext cx="64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44" name="Line 60"/>
            <p:cNvSpPr>
              <a:spLocks noChangeShapeType="1"/>
            </p:cNvSpPr>
            <p:nvPr/>
          </p:nvSpPr>
          <p:spPr bwMode="auto">
            <a:xfrm>
              <a:off x="1031" y="1115"/>
              <a:ext cx="64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45" name="Line 61"/>
            <p:cNvSpPr>
              <a:spLocks noChangeShapeType="1"/>
            </p:cNvSpPr>
            <p:nvPr/>
          </p:nvSpPr>
          <p:spPr bwMode="auto">
            <a:xfrm>
              <a:off x="1506" y="1110"/>
              <a:ext cx="0" cy="57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3646" name="Object 62"/>
            <p:cNvGraphicFramePr>
              <a:graphicFrameLocks noChangeAspect="1"/>
            </p:cNvGraphicFramePr>
            <p:nvPr/>
          </p:nvGraphicFramePr>
          <p:xfrm>
            <a:off x="1564" y="1286"/>
            <a:ext cx="112" cy="104"/>
          </p:xfrm>
          <a:graphic>
            <a:graphicData uri="http://schemas.openxmlformats.org/presentationml/2006/ole">
              <mc:AlternateContent xmlns:mc="http://schemas.openxmlformats.org/markup-compatibility/2006">
                <mc:Choice xmlns:v="urn:schemas-microsoft-com:vml" Requires="v">
                  <p:oleObj spid="_x0000_s1395472" name="Формула" r:id="rId19" imgW="177480" imgH="164880" progId="Equation.3">
                    <p:embed/>
                  </p:oleObj>
                </mc:Choice>
                <mc:Fallback>
                  <p:oleObj name="Формула" r:id="rId19" imgW="177480" imgH="16488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564" y="1286"/>
                          <a:ext cx="112"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3648" name="Rectangle 64"/>
          <p:cNvSpPr>
            <a:spLocks noChangeArrowheads="1"/>
          </p:cNvSpPr>
          <p:nvPr/>
        </p:nvSpPr>
        <p:spPr bwMode="auto">
          <a:xfrm>
            <a:off x="238125" y="3003100"/>
            <a:ext cx="8705850"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buClr>
                <a:srgbClr val="00007D"/>
              </a:buClr>
              <a:buNone/>
            </a:pPr>
            <a:r>
              <a:rPr lang="ru-RU" altLang="ru-RU" sz="1000" b="1" dirty="0">
                <a:solidFill>
                  <a:srgbClr val="00007D"/>
                </a:solidFill>
                <a:cs typeface="Arial" pitchFamily="34" charset="0"/>
              </a:rPr>
              <a:t>■     </a:t>
            </a:r>
            <a:r>
              <a:rPr lang="en-US" altLang="ru-RU" sz="1000" b="1" dirty="0" smtClean="0">
                <a:solidFill>
                  <a:srgbClr val="00007D"/>
                </a:solidFill>
                <a:cs typeface="Arial" pitchFamily="34" charset="0"/>
              </a:rPr>
              <a:t>Field of the </a:t>
            </a:r>
            <a:r>
              <a:rPr lang="en-US" altLang="ru-RU" sz="1000" b="1" dirty="0">
                <a:solidFill>
                  <a:srgbClr val="00007D"/>
                </a:solidFill>
                <a:cs typeface="Arial" pitchFamily="34" charset="0"/>
              </a:rPr>
              <a:t>central gravity. </a:t>
            </a:r>
            <a:r>
              <a:rPr lang="en-US" altLang="ru-RU" sz="1000" dirty="0" smtClean="0">
                <a:solidFill>
                  <a:schemeClr val="tx2"/>
                </a:solidFill>
                <a:cs typeface="Arial" pitchFamily="34" charset="0"/>
              </a:rPr>
              <a:t>The force of gravity can be considered parallel and constant in magnitude only in a small area of space in the Earth's gravitational field and equipotential surfaces can be considered flat only within this area. When considering the force of attraction to </a:t>
            </a:r>
            <a:r>
              <a:rPr lang="en-US" altLang="ru-RU" sz="1000" dirty="0">
                <a:solidFill>
                  <a:schemeClr val="tx2"/>
                </a:solidFill>
                <a:cs typeface="Arial" pitchFamily="34" charset="0"/>
              </a:rPr>
              <a:t>the </a:t>
            </a:r>
            <a:r>
              <a:rPr lang="en-US" altLang="ru-RU" sz="1000" dirty="0" smtClean="0">
                <a:solidFill>
                  <a:schemeClr val="tx2"/>
                </a:solidFill>
                <a:cs typeface="Arial" pitchFamily="34" charset="0"/>
              </a:rPr>
              <a:t>Earth's  </a:t>
            </a:r>
            <a:r>
              <a:rPr lang="en-US" altLang="ru-RU" sz="1000" dirty="0">
                <a:solidFill>
                  <a:schemeClr val="tx2"/>
                </a:solidFill>
                <a:cs typeface="Arial" pitchFamily="34" charset="0"/>
              </a:rPr>
              <a:t>center </a:t>
            </a:r>
            <a:r>
              <a:rPr lang="en-US" altLang="ru-RU" sz="1000" dirty="0" smtClean="0">
                <a:solidFill>
                  <a:schemeClr val="tx2"/>
                </a:solidFill>
                <a:cs typeface="Arial" pitchFamily="34" charset="0"/>
              </a:rPr>
              <a:t>the value of a force is directly proportional to the mass and inversely proportional to the square of the distance between the particle and the center of gravity </a:t>
            </a:r>
            <a:r>
              <a:rPr lang="en-US" altLang="ru-RU" sz="1100" i="1" dirty="0" smtClean="0">
                <a:solidFill>
                  <a:schemeClr val="tx2"/>
                </a:solidFill>
                <a:latin typeface="Times New Roman" pitchFamily="18" charset="0"/>
                <a:cs typeface="Times New Roman" pitchFamily="18" charset="0"/>
              </a:rPr>
              <a:t>O</a:t>
            </a:r>
            <a:r>
              <a:rPr lang="en-US" altLang="ru-RU" sz="1000" i="1" dirty="0" smtClean="0">
                <a:solidFill>
                  <a:schemeClr val="tx2"/>
                </a:solidFill>
                <a:cs typeface="Arial" pitchFamily="34" charset="0"/>
              </a:rPr>
              <a:t>.</a:t>
            </a:r>
            <a:r>
              <a:rPr lang="en-US" altLang="ru-RU" sz="1000" dirty="0" smtClean="0">
                <a:solidFill>
                  <a:schemeClr val="tx2"/>
                </a:solidFill>
                <a:cs typeface="Arial" pitchFamily="34" charset="0"/>
              </a:rPr>
              <a:t> </a:t>
            </a:r>
            <a:r>
              <a:rPr lang="ru-RU" altLang="ru-RU" sz="1000" dirty="0" smtClean="0">
                <a:solidFill>
                  <a:schemeClr val="tx2"/>
                </a:solidFill>
                <a:cs typeface="Arial" pitchFamily="34" charset="0"/>
              </a:rPr>
              <a:t>  </a:t>
            </a:r>
            <a:endParaRPr lang="en-US" altLang="ru-RU" sz="1000" dirty="0" smtClean="0">
              <a:solidFill>
                <a:schemeClr val="tx2"/>
              </a:solidFill>
              <a:cs typeface="Arial" pitchFamily="34" charset="0"/>
            </a:endParaRPr>
          </a:p>
          <a:p>
            <a:pPr>
              <a:buClr>
                <a:srgbClr val="00007D"/>
              </a:buClr>
              <a:buFont typeface="Wingdings" pitchFamily="2" charset="2"/>
              <a:buNone/>
            </a:pPr>
            <a:r>
              <a:rPr lang="en-US" altLang="ru-RU" sz="1000" dirty="0" smtClean="0">
                <a:solidFill>
                  <a:srgbClr val="000000"/>
                </a:solidFill>
              </a:rPr>
              <a:t>			</a:t>
            </a:r>
            <a:endParaRPr lang="ru-RU" altLang="ru-RU" sz="1000" dirty="0">
              <a:solidFill>
                <a:srgbClr val="000000"/>
              </a:solidFill>
            </a:endParaRPr>
          </a:p>
        </p:txBody>
      </p:sp>
      <p:grpSp>
        <p:nvGrpSpPr>
          <p:cNvPr id="323675" name="Group 91"/>
          <p:cNvGrpSpPr>
            <a:grpSpLocks/>
          </p:cNvGrpSpPr>
          <p:nvPr/>
        </p:nvGrpSpPr>
        <p:grpSpPr bwMode="auto">
          <a:xfrm>
            <a:off x="158750" y="3730626"/>
            <a:ext cx="2030413" cy="1765301"/>
            <a:chOff x="364" y="2470"/>
            <a:chExt cx="1279" cy="1112"/>
          </a:xfrm>
        </p:grpSpPr>
        <p:grpSp>
          <p:nvGrpSpPr>
            <p:cNvPr id="323650" name="Group 66"/>
            <p:cNvGrpSpPr>
              <a:grpSpLocks/>
            </p:cNvGrpSpPr>
            <p:nvPr/>
          </p:nvGrpSpPr>
          <p:grpSpPr bwMode="auto">
            <a:xfrm>
              <a:off x="364" y="2470"/>
              <a:ext cx="1166" cy="1112"/>
              <a:chOff x="131" y="2351"/>
              <a:chExt cx="1166" cy="1112"/>
            </a:xfrm>
          </p:grpSpPr>
          <p:sp>
            <p:nvSpPr>
              <p:cNvPr id="323651" name="Line 67"/>
              <p:cNvSpPr>
                <a:spLocks noChangeShapeType="1"/>
              </p:cNvSpPr>
              <p:nvPr/>
            </p:nvSpPr>
            <p:spPr bwMode="auto">
              <a:xfrm rot="-5400000">
                <a:off x="882" y="2706"/>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52" name="Line 68"/>
              <p:cNvSpPr>
                <a:spLocks noChangeShapeType="1"/>
              </p:cNvSpPr>
              <p:nvPr/>
            </p:nvSpPr>
            <p:spPr bwMode="auto">
              <a:xfrm rot="-10800000">
                <a:off x="587" y="2405"/>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53" name="Line 69"/>
              <p:cNvSpPr>
                <a:spLocks noChangeShapeType="1"/>
              </p:cNvSpPr>
              <p:nvPr/>
            </p:nvSpPr>
            <p:spPr bwMode="auto">
              <a:xfrm rot="10800000" flipV="1">
                <a:off x="226" y="3004"/>
                <a:ext cx="360" cy="288"/>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54" name="Text Box 70"/>
              <p:cNvSpPr txBox="1">
                <a:spLocks noChangeArrowheads="1"/>
              </p:cNvSpPr>
              <p:nvPr/>
            </p:nvSpPr>
            <p:spPr bwMode="auto">
              <a:xfrm>
                <a:off x="131" y="3298"/>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3655" name="Text Box 71"/>
              <p:cNvSpPr txBox="1">
                <a:spLocks noChangeArrowheads="1"/>
              </p:cNvSpPr>
              <p:nvPr/>
            </p:nvSpPr>
            <p:spPr bwMode="auto">
              <a:xfrm>
                <a:off x="1141" y="279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3656" name="Text Box 72"/>
              <p:cNvSpPr txBox="1">
                <a:spLocks noChangeArrowheads="1"/>
              </p:cNvSpPr>
              <p:nvPr/>
            </p:nvSpPr>
            <p:spPr bwMode="auto">
              <a:xfrm>
                <a:off x="396" y="2351"/>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grpSp>
        <p:sp>
          <p:nvSpPr>
            <p:cNvPr id="323662" name="AutoShape 78"/>
            <p:cNvSpPr>
              <a:spLocks noChangeArrowheads="1"/>
            </p:cNvSpPr>
            <p:nvPr/>
          </p:nvSpPr>
          <p:spPr bwMode="auto">
            <a:xfrm rot="8007331">
              <a:off x="914" y="2862"/>
              <a:ext cx="249" cy="56"/>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63" name="Object 79"/>
            <p:cNvGraphicFramePr>
              <a:graphicFrameLocks noChangeAspect="1"/>
            </p:cNvGraphicFramePr>
            <p:nvPr/>
          </p:nvGraphicFramePr>
          <p:xfrm>
            <a:off x="906" y="2746"/>
            <a:ext cx="104" cy="120"/>
          </p:xfrm>
          <a:graphic>
            <a:graphicData uri="http://schemas.openxmlformats.org/presentationml/2006/ole">
              <mc:AlternateContent xmlns:mc="http://schemas.openxmlformats.org/markup-compatibility/2006">
                <mc:Choice xmlns:v="urn:schemas-microsoft-com:vml" Requires="v">
                  <p:oleObj spid="_x0000_s1395473" name="Формула" r:id="rId21" imgW="164880" imgH="190440" progId="Equation.3">
                    <p:embed/>
                  </p:oleObj>
                </mc:Choice>
                <mc:Fallback>
                  <p:oleObj name="Формула" r:id="rId21" imgW="164880" imgH="19044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906" y="2746"/>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64" name="Oval 80"/>
            <p:cNvSpPr>
              <a:spLocks noChangeArrowheads="1"/>
            </p:cNvSpPr>
            <p:nvPr/>
          </p:nvSpPr>
          <p:spPr bwMode="auto">
            <a:xfrm>
              <a:off x="1101" y="2781"/>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65" name="Object 81"/>
            <p:cNvGraphicFramePr>
              <a:graphicFrameLocks noChangeAspect="1"/>
            </p:cNvGraphicFramePr>
            <p:nvPr/>
          </p:nvGraphicFramePr>
          <p:xfrm>
            <a:off x="1227" y="2661"/>
            <a:ext cx="416" cy="128"/>
          </p:xfrm>
          <a:graphic>
            <a:graphicData uri="http://schemas.openxmlformats.org/presentationml/2006/ole">
              <mc:AlternateContent xmlns:mc="http://schemas.openxmlformats.org/markup-compatibility/2006">
                <mc:Choice xmlns:v="urn:schemas-microsoft-com:vml" Requires="v">
                  <p:oleObj spid="_x0000_s1395474" name="Формула" r:id="rId23" imgW="660240" imgH="203040" progId="Equation.3">
                    <p:embed/>
                  </p:oleObj>
                </mc:Choice>
                <mc:Fallback>
                  <p:oleObj name="Формула" r:id="rId23" imgW="660240" imgH="2030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27" y="2661"/>
                          <a:ext cx="41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66" name="Line 82"/>
            <p:cNvSpPr>
              <a:spLocks noChangeShapeType="1"/>
            </p:cNvSpPr>
            <p:nvPr/>
          </p:nvSpPr>
          <p:spPr bwMode="auto">
            <a:xfrm>
              <a:off x="1121" y="2831"/>
              <a:ext cx="4" cy="369"/>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67" name="Line 83"/>
            <p:cNvSpPr>
              <a:spLocks noChangeShapeType="1"/>
            </p:cNvSpPr>
            <p:nvPr/>
          </p:nvSpPr>
          <p:spPr bwMode="auto">
            <a:xfrm rot="-5400000">
              <a:off x="928" y="3007"/>
              <a:ext cx="4" cy="369"/>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68" name="Line 84"/>
            <p:cNvSpPr>
              <a:spLocks noChangeShapeType="1"/>
            </p:cNvSpPr>
            <p:nvPr/>
          </p:nvSpPr>
          <p:spPr bwMode="auto">
            <a:xfrm rot="-5400000">
              <a:off x="1138" y="3113"/>
              <a:ext cx="67" cy="81"/>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3669" name="Text Box 85"/>
            <p:cNvSpPr txBox="1">
              <a:spLocks noChangeArrowheads="1"/>
            </p:cNvSpPr>
            <p:nvPr/>
          </p:nvSpPr>
          <p:spPr bwMode="auto">
            <a:xfrm>
              <a:off x="1180" y="3132"/>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3670" name="Text Box 86"/>
            <p:cNvSpPr txBox="1">
              <a:spLocks noChangeArrowheads="1"/>
            </p:cNvSpPr>
            <p:nvPr/>
          </p:nvSpPr>
          <p:spPr bwMode="auto">
            <a:xfrm>
              <a:off x="855" y="320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3671" name="Text Box 87"/>
            <p:cNvSpPr txBox="1">
              <a:spLocks noChangeArrowheads="1"/>
            </p:cNvSpPr>
            <p:nvPr/>
          </p:nvSpPr>
          <p:spPr bwMode="auto">
            <a:xfrm>
              <a:off x="1133" y="289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dirty="0">
                  <a:solidFill>
                    <a:srgbClr val="009900"/>
                  </a:solidFill>
                  <a:latin typeface="Times New Roman" pitchFamily="18" charset="0"/>
                  <a:cs typeface="Times New Roman" pitchFamily="18" charset="0"/>
                </a:rPr>
                <a:t>z</a:t>
              </a:r>
              <a:endParaRPr lang="ru-RU" altLang="ru-RU" sz="1100" dirty="0">
                <a:solidFill>
                  <a:srgbClr val="009900"/>
                </a:solidFill>
                <a:latin typeface="Times New Roman" pitchFamily="18" charset="0"/>
                <a:cs typeface="Times New Roman" pitchFamily="18" charset="0"/>
              </a:endParaRPr>
            </a:p>
          </p:txBody>
        </p:sp>
        <p:sp>
          <p:nvSpPr>
            <p:cNvPr id="323672" name="Line 88"/>
            <p:cNvSpPr>
              <a:spLocks noChangeShapeType="1"/>
            </p:cNvSpPr>
            <p:nvPr/>
          </p:nvSpPr>
          <p:spPr bwMode="auto">
            <a:xfrm flipV="1">
              <a:off x="816" y="2820"/>
              <a:ext cx="294" cy="30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3673" name="Object 89"/>
            <p:cNvGraphicFramePr>
              <a:graphicFrameLocks noChangeAspect="1"/>
            </p:cNvGraphicFramePr>
            <p:nvPr/>
          </p:nvGraphicFramePr>
          <p:xfrm>
            <a:off x="836" y="2970"/>
            <a:ext cx="80" cy="96"/>
          </p:xfrm>
          <a:graphic>
            <a:graphicData uri="http://schemas.openxmlformats.org/presentationml/2006/ole">
              <mc:AlternateContent xmlns:mc="http://schemas.openxmlformats.org/markup-compatibility/2006">
                <mc:Choice xmlns:v="urn:schemas-microsoft-com:vml" Requires="v">
                  <p:oleObj spid="_x0000_s1395475" name="Формула" r:id="rId24" imgW="126720" imgH="152280" progId="Equation.3">
                    <p:embed/>
                  </p:oleObj>
                </mc:Choice>
                <mc:Fallback>
                  <p:oleObj name="Формула" r:id="rId24" imgW="126720" imgH="15228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836" y="2970"/>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3674" name="Object 90"/>
          <p:cNvGraphicFramePr>
            <a:graphicFrameLocks noChangeAspect="1"/>
          </p:cNvGraphicFramePr>
          <p:nvPr>
            <p:extLst>
              <p:ext uri="{D42A27DB-BD31-4B8C-83A1-F6EECF244321}">
                <p14:modId xmlns:p14="http://schemas.microsoft.com/office/powerpoint/2010/main" val="983532560"/>
              </p:ext>
            </p:extLst>
          </p:nvPr>
        </p:nvGraphicFramePr>
        <p:xfrm>
          <a:off x="6437313" y="3469791"/>
          <a:ext cx="584200" cy="406400"/>
        </p:xfrm>
        <a:graphic>
          <a:graphicData uri="http://schemas.openxmlformats.org/presentationml/2006/ole">
            <mc:AlternateContent xmlns:mc="http://schemas.openxmlformats.org/markup-compatibility/2006">
              <mc:Choice xmlns:v="urn:schemas-microsoft-com:vml" Requires="v">
                <p:oleObj spid="_x0000_s1395476" name="Формула" r:id="rId26" imgW="583920" imgH="406080" progId="Equation.3">
                  <p:embed/>
                </p:oleObj>
              </mc:Choice>
              <mc:Fallback>
                <p:oleObj name="Формула" r:id="rId26" imgW="583920" imgH="40608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437313" y="3469791"/>
                        <a:ext cx="5842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76" name="Text Box 92"/>
          <p:cNvSpPr txBox="1">
            <a:spLocks noChangeArrowheads="1"/>
          </p:cNvSpPr>
          <p:nvPr/>
        </p:nvSpPr>
        <p:spPr bwMode="auto">
          <a:xfrm>
            <a:off x="2167790" y="3849727"/>
            <a:ext cx="141809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20000"/>
              </a:spcBef>
              <a:buClr>
                <a:srgbClr val="00007D"/>
              </a:buClr>
              <a:buSzPct val="75000"/>
              <a:buFont typeface="Wingdings" pitchFamily="2" charset="2"/>
              <a:buNone/>
            </a:pPr>
            <a:endParaRPr lang="ru-RU" altLang="ru-RU" sz="1000" dirty="0">
              <a:solidFill>
                <a:srgbClr val="000000"/>
              </a:solidFill>
            </a:endParaRPr>
          </a:p>
          <a:p>
            <a:r>
              <a:rPr lang="en-US" altLang="ru-RU" sz="1000" dirty="0" smtClean="0">
                <a:solidFill>
                  <a:srgbClr val="000000"/>
                </a:solidFill>
              </a:rPr>
              <a:t>The projections of the </a:t>
            </a:r>
            <a:r>
              <a:rPr lang="en-US" altLang="ru-RU" sz="1000" dirty="0">
                <a:solidFill>
                  <a:srgbClr val="000000"/>
                </a:solidFill>
              </a:rPr>
              <a:t>attractive </a:t>
            </a:r>
            <a:r>
              <a:rPr lang="en-US" altLang="ru-RU" sz="1000" dirty="0" smtClean="0">
                <a:solidFill>
                  <a:srgbClr val="000000"/>
                </a:solidFill>
              </a:rPr>
              <a:t>force are </a:t>
            </a:r>
            <a:endParaRPr lang="ru-RU" altLang="ru-RU" sz="1000" dirty="0">
              <a:solidFill>
                <a:srgbClr val="000000"/>
              </a:solidFill>
            </a:endParaRPr>
          </a:p>
        </p:txBody>
      </p:sp>
      <p:graphicFrame>
        <p:nvGraphicFramePr>
          <p:cNvPr id="323677" name="Object 93"/>
          <p:cNvGraphicFramePr>
            <a:graphicFrameLocks noChangeAspect="1"/>
          </p:cNvGraphicFramePr>
          <p:nvPr>
            <p:extLst>
              <p:ext uri="{D42A27DB-BD31-4B8C-83A1-F6EECF244321}">
                <p14:modId xmlns:p14="http://schemas.microsoft.com/office/powerpoint/2010/main" val="962321665"/>
              </p:ext>
            </p:extLst>
          </p:nvPr>
        </p:nvGraphicFramePr>
        <p:xfrm>
          <a:off x="3594844" y="3696000"/>
          <a:ext cx="1803400" cy="1244600"/>
        </p:xfrm>
        <a:graphic>
          <a:graphicData uri="http://schemas.openxmlformats.org/presentationml/2006/ole">
            <mc:AlternateContent xmlns:mc="http://schemas.openxmlformats.org/markup-compatibility/2006">
              <mc:Choice xmlns:v="urn:schemas-microsoft-com:vml" Requires="v">
                <p:oleObj spid="_x0000_s1395477" name="Формула" r:id="rId28" imgW="1803240" imgH="1244520" progId="Equation.3">
                  <p:embed/>
                </p:oleObj>
              </mc:Choice>
              <mc:Fallback>
                <p:oleObj name="Формула" r:id="rId28" imgW="1803240" imgH="124452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594844" y="3696000"/>
                        <a:ext cx="1803400" cy="1244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79" name="Object 95"/>
          <p:cNvGraphicFramePr>
            <a:graphicFrameLocks noChangeAspect="1"/>
          </p:cNvGraphicFramePr>
          <p:nvPr>
            <p:extLst>
              <p:ext uri="{D42A27DB-BD31-4B8C-83A1-F6EECF244321}">
                <p14:modId xmlns:p14="http://schemas.microsoft.com/office/powerpoint/2010/main" val="1218327762"/>
              </p:ext>
            </p:extLst>
          </p:nvPr>
        </p:nvGraphicFramePr>
        <p:xfrm>
          <a:off x="5813425" y="4006850"/>
          <a:ext cx="2705100" cy="381000"/>
        </p:xfrm>
        <a:graphic>
          <a:graphicData uri="http://schemas.openxmlformats.org/presentationml/2006/ole">
            <mc:AlternateContent xmlns:mc="http://schemas.openxmlformats.org/markup-compatibility/2006">
              <mc:Choice xmlns:v="urn:schemas-microsoft-com:vml" Requires="v">
                <p:oleObj spid="_x0000_s1395478" name="Equation" r:id="rId30" imgW="2705040" imgH="380880" progId="Equation.DSMT4">
                  <p:embed/>
                </p:oleObj>
              </mc:Choice>
              <mc:Fallback>
                <p:oleObj name="Equation" r:id="rId30" imgW="2705040" imgH="380880" progId="Equation.DSMT4">
                  <p:embed/>
                  <p:pic>
                    <p:nvPicPr>
                      <p:cNvPr id="0" name=""/>
                      <p:cNvPicPr>
                        <a:picLocks noChangeAspect="1" noChangeArrowheads="1"/>
                      </p:cNvPicPr>
                      <p:nvPr/>
                    </p:nvPicPr>
                    <p:blipFill>
                      <a:blip r:embed="rId31"/>
                      <a:srcRect/>
                      <a:stretch>
                        <a:fillRect/>
                      </a:stretch>
                    </p:blipFill>
                    <p:spPr bwMode="auto">
                      <a:xfrm>
                        <a:off x="5813425" y="4006850"/>
                        <a:ext cx="2705100" cy="381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80" name="Text Box 96"/>
          <p:cNvSpPr txBox="1">
            <a:spLocks noChangeArrowheads="1"/>
          </p:cNvSpPr>
          <p:nvPr/>
        </p:nvSpPr>
        <p:spPr bwMode="auto">
          <a:xfrm>
            <a:off x="5345113" y="3829050"/>
            <a:ext cx="27446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20000"/>
              </a:spcBef>
              <a:buClr>
                <a:srgbClr val="00007D"/>
              </a:buClr>
              <a:buSzPct val="75000"/>
              <a:buFont typeface="Wingdings" pitchFamily="2" charset="2"/>
              <a:buNone/>
            </a:pPr>
            <a:r>
              <a:rPr lang="en-US" altLang="ru-RU" sz="1000" dirty="0" smtClean="0">
                <a:solidFill>
                  <a:srgbClr val="000000"/>
                </a:solidFill>
              </a:rPr>
              <a:t>The elementary work </a:t>
            </a:r>
            <a:r>
              <a:rPr lang="en-US" altLang="ru-RU" sz="1000" dirty="0">
                <a:solidFill>
                  <a:srgbClr val="000000"/>
                </a:solidFill>
              </a:rPr>
              <a:t>of the attractive force </a:t>
            </a:r>
            <a:r>
              <a:rPr lang="en-US" altLang="ru-RU" sz="1000" dirty="0" smtClean="0">
                <a:solidFill>
                  <a:srgbClr val="000000"/>
                </a:solidFill>
              </a:rPr>
              <a:t>is</a:t>
            </a:r>
            <a:endParaRPr lang="ru-RU" altLang="ru-RU" sz="1000" dirty="0">
              <a:solidFill>
                <a:srgbClr val="000000"/>
              </a:solidFill>
            </a:endParaRPr>
          </a:p>
          <a:p>
            <a:endParaRPr lang="ru-RU" altLang="ru-RU" sz="1000" dirty="0">
              <a:solidFill>
                <a:srgbClr val="000000"/>
              </a:solidFill>
            </a:endParaRPr>
          </a:p>
        </p:txBody>
      </p:sp>
      <p:sp>
        <p:nvSpPr>
          <p:cNvPr id="323681" name="AutoShape 97"/>
          <p:cNvSpPr>
            <a:spLocks noChangeArrowheads="1"/>
          </p:cNvSpPr>
          <p:nvPr/>
        </p:nvSpPr>
        <p:spPr bwMode="auto">
          <a:xfrm rot="5400000">
            <a:off x="7994650" y="4194175"/>
            <a:ext cx="266700" cy="4191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82" name="Object 98"/>
          <p:cNvGraphicFramePr>
            <a:graphicFrameLocks noChangeAspect="1"/>
          </p:cNvGraphicFramePr>
          <p:nvPr/>
        </p:nvGraphicFramePr>
        <p:xfrm>
          <a:off x="5748338" y="4484688"/>
          <a:ext cx="3060700" cy="241300"/>
        </p:xfrm>
        <a:graphic>
          <a:graphicData uri="http://schemas.openxmlformats.org/presentationml/2006/ole">
            <mc:AlternateContent xmlns:mc="http://schemas.openxmlformats.org/markup-compatibility/2006">
              <mc:Choice xmlns:v="urn:schemas-microsoft-com:vml" Requires="v">
                <p:oleObj spid="_x0000_s1395479" name="Формула" r:id="rId32" imgW="3060360" imgH="241200" progId="Equation.3">
                  <p:embed/>
                </p:oleObj>
              </mc:Choice>
              <mc:Fallback>
                <p:oleObj name="Формула" r:id="rId32" imgW="3060360" imgH="2412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748338" y="4484688"/>
                        <a:ext cx="30607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83" name="Text Box 99"/>
          <p:cNvSpPr txBox="1">
            <a:spLocks noChangeArrowheads="1"/>
          </p:cNvSpPr>
          <p:nvPr/>
        </p:nvSpPr>
        <p:spPr bwMode="auto">
          <a:xfrm>
            <a:off x="5335920" y="4665663"/>
            <a:ext cx="193193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20000"/>
              </a:spcBef>
              <a:buClr>
                <a:srgbClr val="00007D"/>
              </a:buClr>
              <a:buSzPct val="75000"/>
              <a:buFont typeface="Wingdings" pitchFamily="2" charset="2"/>
              <a:buNone/>
            </a:pPr>
            <a:r>
              <a:rPr lang="en-US" altLang="ru-RU" sz="1000" dirty="0" smtClean="0">
                <a:solidFill>
                  <a:srgbClr val="000000"/>
                </a:solidFill>
              </a:rPr>
              <a:t>The differential of the potential </a:t>
            </a:r>
          </a:p>
          <a:p>
            <a:pPr>
              <a:spcBef>
                <a:spcPct val="20000"/>
              </a:spcBef>
              <a:buClr>
                <a:srgbClr val="00007D"/>
              </a:buClr>
              <a:buSzPct val="75000"/>
              <a:buFont typeface="Wingdings" pitchFamily="2" charset="2"/>
              <a:buNone/>
            </a:pPr>
            <a:r>
              <a:rPr lang="en-US" altLang="ru-RU" sz="1000" dirty="0" smtClean="0">
                <a:solidFill>
                  <a:srgbClr val="000000"/>
                </a:solidFill>
              </a:rPr>
              <a:t>energy equals</a:t>
            </a:r>
            <a:endParaRPr lang="ru-RU" altLang="ru-RU" sz="1000" dirty="0">
              <a:solidFill>
                <a:srgbClr val="000000"/>
              </a:solidFill>
            </a:endParaRPr>
          </a:p>
        </p:txBody>
      </p:sp>
      <p:graphicFrame>
        <p:nvGraphicFramePr>
          <p:cNvPr id="323684" name="Object 100"/>
          <p:cNvGraphicFramePr>
            <a:graphicFrameLocks noChangeAspect="1"/>
          </p:cNvGraphicFramePr>
          <p:nvPr>
            <p:extLst>
              <p:ext uri="{D42A27DB-BD31-4B8C-83A1-F6EECF244321}">
                <p14:modId xmlns:p14="http://schemas.microsoft.com/office/powerpoint/2010/main" val="2189414021"/>
              </p:ext>
            </p:extLst>
          </p:nvPr>
        </p:nvGraphicFramePr>
        <p:xfrm>
          <a:off x="7200900" y="4765675"/>
          <a:ext cx="1752600" cy="393700"/>
        </p:xfrm>
        <a:graphic>
          <a:graphicData uri="http://schemas.openxmlformats.org/presentationml/2006/ole">
            <mc:AlternateContent xmlns:mc="http://schemas.openxmlformats.org/markup-compatibility/2006">
              <mc:Choice xmlns:v="urn:schemas-microsoft-com:vml" Requires="v">
                <p:oleObj spid="_x0000_s1395480" name="Equation" r:id="rId34" imgW="1752480" imgH="393480" progId="Equation.DSMT4">
                  <p:embed/>
                </p:oleObj>
              </mc:Choice>
              <mc:Fallback>
                <p:oleObj name="Equation" r:id="rId34" imgW="1752480" imgH="393480" progId="Equation.DSMT4">
                  <p:embed/>
                  <p:pic>
                    <p:nvPicPr>
                      <p:cNvPr id="0" name=""/>
                      <p:cNvPicPr>
                        <a:picLocks noChangeAspect="1" noChangeArrowheads="1"/>
                      </p:cNvPicPr>
                      <p:nvPr/>
                    </p:nvPicPr>
                    <p:blipFill>
                      <a:blip r:embed="rId35"/>
                      <a:srcRect/>
                      <a:stretch>
                        <a:fillRect/>
                      </a:stretch>
                    </p:blipFill>
                    <p:spPr bwMode="auto">
                      <a:xfrm>
                        <a:off x="7200900" y="4765675"/>
                        <a:ext cx="17526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85" name="Text Box 101"/>
          <p:cNvSpPr txBox="1">
            <a:spLocks noChangeArrowheads="1"/>
          </p:cNvSpPr>
          <p:nvPr/>
        </p:nvSpPr>
        <p:spPr bwMode="auto">
          <a:xfrm>
            <a:off x="1247775" y="4979988"/>
            <a:ext cx="418296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This </a:t>
            </a:r>
            <a:r>
              <a:rPr lang="en-US" altLang="ru-RU" sz="1000" dirty="0">
                <a:solidFill>
                  <a:srgbClr val="000000"/>
                </a:solidFill>
              </a:rPr>
              <a:t>expression is a differential </a:t>
            </a:r>
            <a:r>
              <a:rPr lang="en-US" altLang="ru-RU" sz="1000" dirty="0" smtClean="0">
                <a:solidFill>
                  <a:srgbClr val="000000"/>
                </a:solidFill>
              </a:rPr>
              <a:t>equation, which </a:t>
            </a:r>
            <a:r>
              <a:rPr lang="en-US" altLang="ru-RU" sz="1000" dirty="0">
                <a:solidFill>
                  <a:srgbClr val="000000"/>
                </a:solidFill>
              </a:rPr>
              <a:t>can be easily solved by integrating the left and right sides</a:t>
            </a:r>
            <a:endParaRPr lang="ru-RU" altLang="ru-RU" sz="1000" dirty="0">
              <a:solidFill>
                <a:srgbClr val="000000"/>
              </a:solidFill>
            </a:endParaRPr>
          </a:p>
        </p:txBody>
      </p:sp>
      <p:graphicFrame>
        <p:nvGraphicFramePr>
          <p:cNvPr id="323686" name="Object 102"/>
          <p:cNvGraphicFramePr>
            <a:graphicFrameLocks noChangeAspect="1"/>
          </p:cNvGraphicFramePr>
          <p:nvPr/>
        </p:nvGraphicFramePr>
        <p:xfrm>
          <a:off x="5486400" y="5048250"/>
          <a:ext cx="787400" cy="406400"/>
        </p:xfrm>
        <a:graphic>
          <a:graphicData uri="http://schemas.openxmlformats.org/presentationml/2006/ole">
            <mc:AlternateContent xmlns:mc="http://schemas.openxmlformats.org/markup-compatibility/2006">
              <mc:Choice xmlns:v="urn:schemas-microsoft-com:vml" Requires="v">
                <p:oleObj spid="_x0000_s1395481" name="Формула" r:id="rId36" imgW="787320" imgH="406080" progId="Equation.3">
                  <p:embed/>
                </p:oleObj>
              </mc:Choice>
              <mc:Fallback>
                <p:oleObj name="Формула" r:id="rId36" imgW="787320" imgH="40608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486400" y="5048250"/>
                        <a:ext cx="7874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87" name="AutoShape 103"/>
          <p:cNvSpPr>
            <a:spLocks noChangeArrowheads="1"/>
          </p:cNvSpPr>
          <p:nvPr/>
        </p:nvSpPr>
        <p:spPr bwMode="auto">
          <a:xfrm>
            <a:off x="6437313" y="5141913"/>
            <a:ext cx="46672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3688" name="Object 104"/>
          <p:cNvGraphicFramePr>
            <a:graphicFrameLocks noChangeAspect="1"/>
          </p:cNvGraphicFramePr>
          <p:nvPr/>
        </p:nvGraphicFramePr>
        <p:xfrm>
          <a:off x="7037388" y="5062538"/>
          <a:ext cx="939800" cy="393700"/>
        </p:xfrm>
        <a:graphic>
          <a:graphicData uri="http://schemas.openxmlformats.org/presentationml/2006/ole">
            <mc:AlternateContent xmlns:mc="http://schemas.openxmlformats.org/markup-compatibility/2006">
              <mc:Choice xmlns:v="urn:schemas-microsoft-com:vml" Requires="v">
                <p:oleObj spid="_x0000_s1395482" name="Формула" r:id="rId38" imgW="939600" imgH="393480" progId="Equation.3">
                  <p:embed/>
                </p:oleObj>
              </mc:Choice>
              <mc:Fallback>
                <p:oleObj name="Формула" r:id="rId38" imgW="939600" imgH="39348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7037388" y="5062538"/>
                        <a:ext cx="9398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89" name="Text Box 105"/>
          <p:cNvSpPr txBox="1">
            <a:spLocks noChangeArrowheads="1"/>
          </p:cNvSpPr>
          <p:nvPr/>
        </p:nvSpPr>
        <p:spPr bwMode="auto">
          <a:xfrm>
            <a:off x="522205" y="5364958"/>
            <a:ext cx="840263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Equipotential surfaces (</a:t>
            </a:r>
            <a:r>
              <a:rPr lang="en-US" altLang="ru-RU" sz="1200" i="1" dirty="0">
                <a:solidFill>
                  <a:srgbClr val="000000"/>
                </a:solidFill>
                <a:latin typeface="Times New Roman" pitchFamily="18" charset="0"/>
                <a:cs typeface="Times New Roman" pitchFamily="18" charset="0"/>
              </a:rPr>
              <a:t>П</a:t>
            </a:r>
            <a:r>
              <a:rPr lang="en-US" altLang="ru-RU" sz="1000" dirty="0">
                <a:solidFill>
                  <a:srgbClr val="000000"/>
                </a:solidFill>
              </a:rPr>
              <a:t> = </a:t>
            </a:r>
            <a:r>
              <a:rPr lang="en-US" altLang="ru-RU" sz="1000" i="1" dirty="0" err="1" smtClean="0">
                <a:solidFill>
                  <a:srgbClr val="000000"/>
                </a:solidFill>
              </a:rPr>
              <a:t>const</a:t>
            </a:r>
            <a:r>
              <a:rPr lang="en-US" altLang="ru-RU" sz="1000" dirty="0">
                <a:solidFill>
                  <a:srgbClr val="000000"/>
                </a:solidFill>
              </a:rPr>
              <a:t>)</a:t>
            </a:r>
            <a:r>
              <a:rPr lang="en-US" altLang="ru-RU" sz="1000" dirty="0" smtClean="0">
                <a:solidFill>
                  <a:srgbClr val="000000"/>
                </a:solidFill>
              </a:rPr>
              <a:t> </a:t>
            </a:r>
            <a:r>
              <a:rPr lang="en-US" altLang="ru-RU" sz="1000" dirty="0">
                <a:solidFill>
                  <a:srgbClr val="000000"/>
                </a:solidFill>
              </a:rPr>
              <a:t>of the central gravitational field are spherical surfaces with the center at point </a:t>
            </a:r>
            <a:r>
              <a:rPr lang="en-US" altLang="ru-RU" sz="1100" i="1" dirty="0">
                <a:solidFill>
                  <a:srgbClr val="000000"/>
                </a:solidFill>
                <a:latin typeface="Times New Roman" pitchFamily="18" charset="0"/>
                <a:cs typeface="Times New Roman" pitchFamily="18" charset="0"/>
              </a:rPr>
              <a:t>O</a:t>
            </a:r>
            <a:r>
              <a:rPr lang="en-US" altLang="ru-RU" sz="1100" dirty="0">
                <a:solidFill>
                  <a:srgbClr val="000000"/>
                </a:solidFill>
                <a:latin typeface="Times New Roman" pitchFamily="18" charset="0"/>
                <a:cs typeface="Times New Roman" pitchFamily="18" charset="0"/>
              </a:rPr>
              <a:t>.</a:t>
            </a:r>
            <a:r>
              <a:rPr lang="en-US" altLang="ru-RU" sz="1000" dirty="0">
                <a:solidFill>
                  <a:srgbClr val="000000"/>
                </a:solidFill>
              </a:rPr>
              <a:t> The attractive force is directed along the normal to these surfaces in the direction of decreasing values of the potential energy.</a:t>
            </a:r>
            <a:endParaRPr lang="ru-RU" altLang="ru-RU" sz="1000" dirty="0">
              <a:solidFill>
                <a:srgbClr val="000000"/>
              </a:solidFill>
            </a:endParaRPr>
          </a:p>
        </p:txBody>
      </p:sp>
      <p:sp>
        <p:nvSpPr>
          <p:cNvPr id="323690" name="Text Box 106"/>
          <p:cNvSpPr txBox="1">
            <a:spLocks noChangeArrowheads="1"/>
          </p:cNvSpPr>
          <p:nvPr/>
        </p:nvSpPr>
        <p:spPr bwMode="auto">
          <a:xfrm>
            <a:off x="631825" y="4573588"/>
            <a:ext cx="2825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O</a:t>
            </a:r>
            <a:endParaRPr lang="ru-RU" altLang="ru-RU" sz="1000" i="1">
              <a:solidFill>
                <a:srgbClr val="000000"/>
              </a:solidFill>
            </a:endParaRPr>
          </a:p>
        </p:txBody>
      </p:sp>
      <p:sp>
        <p:nvSpPr>
          <p:cNvPr id="323691" name="Rectangle 107"/>
          <p:cNvSpPr>
            <a:spLocks noChangeArrowheads="1"/>
          </p:cNvSpPr>
          <p:nvPr/>
        </p:nvSpPr>
        <p:spPr bwMode="auto">
          <a:xfrm>
            <a:off x="190038" y="5692637"/>
            <a:ext cx="870585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pPr>
            <a:r>
              <a:rPr lang="en-US" altLang="ru-RU" sz="1200" b="1" dirty="0" smtClean="0">
                <a:solidFill>
                  <a:srgbClr val="FF0000"/>
                </a:solidFill>
              </a:rPr>
              <a:t>The Law of Conservation of Mechanical Energy</a:t>
            </a:r>
          </a:p>
          <a:p>
            <a:pPr marL="361950" indent="0">
              <a:buClr>
                <a:srgbClr val="00007D"/>
              </a:buClr>
              <a:buNone/>
            </a:pPr>
            <a:r>
              <a:rPr lang="en-US" altLang="ru-RU" sz="1000" b="1" dirty="0" smtClean="0">
                <a:solidFill>
                  <a:schemeClr val="accent5">
                    <a:lumMod val="25000"/>
                  </a:schemeClr>
                </a:solidFill>
              </a:rPr>
              <a:t>In the motion of a system subjected to the action of only conservative forces, the sum of the kinetic and potential energies of the system remains constant.</a:t>
            </a:r>
            <a:endParaRPr lang="ru-RU" altLang="ru-RU" sz="1000" dirty="0">
              <a:solidFill>
                <a:srgbClr val="00007D"/>
              </a:solidFill>
            </a:endParaRPr>
          </a:p>
        </p:txBody>
      </p:sp>
      <p:sp>
        <p:nvSpPr>
          <p:cNvPr id="323692" name="Text Box 108"/>
          <p:cNvSpPr txBox="1">
            <a:spLocks noChangeArrowheads="1"/>
          </p:cNvSpPr>
          <p:nvPr/>
        </p:nvSpPr>
        <p:spPr bwMode="auto">
          <a:xfrm>
            <a:off x="376636" y="6223463"/>
            <a:ext cx="41937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From the theorem of the change in kinetic energy of a system we have</a:t>
            </a:r>
            <a:endParaRPr lang="ru-RU" altLang="ru-RU" sz="1000" dirty="0">
              <a:solidFill>
                <a:srgbClr val="000000"/>
              </a:solidFill>
            </a:endParaRPr>
          </a:p>
        </p:txBody>
      </p:sp>
      <p:graphicFrame>
        <p:nvGraphicFramePr>
          <p:cNvPr id="323693" name="Object 109"/>
          <p:cNvGraphicFramePr>
            <a:graphicFrameLocks noChangeAspect="1"/>
          </p:cNvGraphicFramePr>
          <p:nvPr>
            <p:extLst>
              <p:ext uri="{D42A27DB-BD31-4B8C-83A1-F6EECF244321}">
                <p14:modId xmlns:p14="http://schemas.microsoft.com/office/powerpoint/2010/main" val="4023545508"/>
              </p:ext>
            </p:extLst>
          </p:nvPr>
        </p:nvGraphicFramePr>
        <p:xfrm>
          <a:off x="4426814" y="6225030"/>
          <a:ext cx="1562100" cy="254000"/>
        </p:xfrm>
        <a:graphic>
          <a:graphicData uri="http://schemas.openxmlformats.org/presentationml/2006/ole">
            <mc:AlternateContent xmlns:mc="http://schemas.openxmlformats.org/markup-compatibility/2006">
              <mc:Choice xmlns:v="urn:schemas-microsoft-com:vml" Requires="v">
                <p:oleObj spid="_x0000_s1395483" name="Equation" r:id="rId40" imgW="1562040" imgH="253800" progId="Equation.DSMT4">
                  <p:embed/>
                </p:oleObj>
              </mc:Choice>
              <mc:Fallback>
                <p:oleObj name="Equation" r:id="rId40" imgW="1562040" imgH="253800" progId="Equation.DSMT4">
                  <p:embed/>
                  <p:pic>
                    <p:nvPicPr>
                      <p:cNvPr id="0" name=""/>
                      <p:cNvPicPr>
                        <a:picLocks noChangeAspect="1" noChangeArrowheads="1"/>
                      </p:cNvPicPr>
                      <p:nvPr/>
                    </p:nvPicPr>
                    <p:blipFill>
                      <a:blip r:embed="rId41"/>
                      <a:srcRect/>
                      <a:stretch>
                        <a:fillRect/>
                      </a:stretch>
                    </p:blipFill>
                    <p:spPr bwMode="auto">
                      <a:xfrm>
                        <a:off x="4426814" y="6225030"/>
                        <a:ext cx="15621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94" name="Text Box 110"/>
          <p:cNvSpPr txBox="1">
            <a:spLocks noChangeArrowheads="1"/>
          </p:cNvSpPr>
          <p:nvPr/>
        </p:nvSpPr>
        <p:spPr bwMode="auto">
          <a:xfrm>
            <a:off x="6064250" y="6225209"/>
            <a:ext cx="6794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whence</a:t>
            </a:r>
            <a:endParaRPr lang="ru-RU" altLang="ru-RU" sz="1000" dirty="0">
              <a:solidFill>
                <a:srgbClr val="000000"/>
              </a:solidFill>
            </a:endParaRPr>
          </a:p>
        </p:txBody>
      </p:sp>
      <p:graphicFrame>
        <p:nvGraphicFramePr>
          <p:cNvPr id="323695" name="Object 111"/>
          <p:cNvGraphicFramePr>
            <a:graphicFrameLocks noChangeAspect="1"/>
          </p:cNvGraphicFramePr>
          <p:nvPr>
            <p:extLst>
              <p:ext uri="{D42A27DB-BD31-4B8C-83A1-F6EECF244321}">
                <p14:modId xmlns:p14="http://schemas.microsoft.com/office/powerpoint/2010/main" val="1096291852"/>
              </p:ext>
            </p:extLst>
          </p:nvPr>
        </p:nvGraphicFramePr>
        <p:xfrm>
          <a:off x="6717444" y="6245225"/>
          <a:ext cx="1663700" cy="215900"/>
        </p:xfrm>
        <a:graphic>
          <a:graphicData uri="http://schemas.openxmlformats.org/presentationml/2006/ole">
            <mc:AlternateContent xmlns:mc="http://schemas.openxmlformats.org/markup-compatibility/2006">
              <mc:Choice xmlns:v="urn:schemas-microsoft-com:vml" Requires="v">
                <p:oleObj spid="_x0000_s1395484" name="Формула" r:id="rId42" imgW="1663560" imgH="215640" progId="Equation.3">
                  <p:embed/>
                </p:oleObj>
              </mc:Choice>
              <mc:Fallback>
                <p:oleObj name="Формула" r:id="rId42" imgW="1663560" imgH="2156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717444" y="6245225"/>
                        <a:ext cx="16637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3696" name="Text Box 112"/>
          <p:cNvSpPr txBox="1">
            <a:spLocks noChangeArrowheads="1"/>
          </p:cNvSpPr>
          <p:nvPr/>
        </p:nvSpPr>
        <p:spPr bwMode="auto">
          <a:xfrm>
            <a:off x="1366838" y="6434851"/>
            <a:ext cx="6823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chemeClr val="accent5">
                    <a:lumMod val="25000"/>
                  </a:schemeClr>
                </a:solidFill>
              </a:rPr>
              <a:t>The sum of the potential and kinetic energy is called the total energy of the system</a:t>
            </a:r>
            <a:r>
              <a:rPr lang="ru-RU" altLang="ru-RU" sz="1000" b="1" dirty="0" smtClean="0">
                <a:solidFill>
                  <a:schemeClr val="accent5">
                    <a:lumMod val="25000"/>
                  </a:schemeClr>
                </a:solidFill>
              </a:rPr>
              <a:t>.</a:t>
            </a:r>
            <a:endParaRPr lang="ru-RU" altLang="ru-RU" sz="1000" b="1" dirty="0">
              <a:solidFill>
                <a:schemeClr val="accent5">
                  <a:lumMod val="25000"/>
                </a:schemeClr>
              </a:solidFill>
            </a:endParaRPr>
          </a:p>
        </p:txBody>
      </p:sp>
      <p:sp>
        <p:nvSpPr>
          <p:cNvPr id="323697" name="AutoShape 113">
            <a:hlinkClick r:id="rId4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3698" name="AutoShape 11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3699" name="AutoShape 115">
            <a:hlinkClick r:id="" action="ppaction://hlinkshowjump?jump=nextslide" highlightClick="1"/>
          </p:cNvPr>
          <p:cNvSpPr>
            <a:spLocks noChangeArrowheads="1"/>
          </p:cNvSpPr>
          <p:nvPr/>
        </p:nvSpPr>
        <p:spPr bwMode="auto">
          <a:xfrm>
            <a:off x="4398963" y="561975"/>
            <a:ext cx="28800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3700" name="Oval 11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35</a:t>
            </a:r>
            <a:endParaRPr lang="ru-RU" altLang="ru-RU" sz="1000" b="1" dirty="0">
              <a:solidFill>
                <a:srgbClr val="00007D"/>
              </a:solidFill>
            </a:endParaRPr>
          </a:p>
        </p:txBody>
      </p:sp>
      <p:sp>
        <p:nvSpPr>
          <p:cNvPr id="323701" name="Oval 117"/>
          <p:cNvSpPr>
            <a:spLocks noChangeArrowheads="1"/>
          </p:cNvSpPr>
          <p:nvPr/>
        </p:nvSpPr>
        <p:spPr bwMode="auto">
          <a:xfrm>
            <a:off x="666750" y="4514850"/>
            <a:ext cx="438150" cy="438150"/>
          </a:xfrm>
          <a:prstGeom prst="ellipse">
            <a:avLst/>
          </a:prstGeom>
          <a:solidFill>
            <a:srgbClr val="CCFFFF">
              <a:alpha val="39999"/>
            </a:srgbClr>
          </a:solidFill>
          <a:ln w="9525" algn="ctr">
            <a:solidFill>
              <a:srgbClr val="00FF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3702" name="Oval 118"/>
          <p:cNvSpPr>
            <a:spLocks noChangeArrowheads="1"/>
          </p:cNvSpPr>
          <p:nvPr/>
        </p:nvSpPr>
        <p:spPr bwMode="auto">
          <a:xfrm>
            <a:off x="427659" y="4250155"/>
            <a:ext cx="923925" cy="900000"/>
          </a:xfrm>
          <a:prstGeom prst="ellipse">
            <a:avLst/>
          </a:prstGeom>
          <a:solidFill>
            <a:srgbClr val="009900">
              <a:alpha val="39000"/>
            </a:srgbClr>
          </a:solidFill>
          <a:ln w="9525" algn="ctr">
            <a:solidFill>
              <a:srgbClr val="00FFFF"/>
            </a:solidFill>
            <a:round/>
            <a:headEnd/>
            <a:tailEnd/>
          </a:ln>
          <a:effectLst/>
          <a:extLst/>
        </p:spPr>
        <p:txBody>
          <a:bodyPr wrap="none" anchor="ctr"/>
          <a:lstStyle/>
          <a:p>
            <a:endParaRPr lang="ru-RU" sz="1000" dirty="0">
              <a:solidFill>
                <a:srgbClr val="000000"/>
              </a:solidFill>
              <a:latin typeface="Times New Roman" pitchFamily="18" charset="0"/>
              <a:cs typeface="Times New Roman" pitchFamily="18" charset="0"/>
            </a:endParaRPr>
          </a:p>
        </p:txBody>
      </p:sp>
      <p:pic>
        <p:nvPicPr>
          <p:cNvPr id="93" name="Picture 15" descr="Z:\Символ НГУ_4.JPG"/>
          <p:cNvPicPr>
            <a:picLocks noChangeAspect="1" noChangeArrowheads="1"/>
          </p:cNvPicPr>
          <p:nvPr/>
        </p:nvPicPr>
        <p:blipFill>
          <a:blip r:embed="rId45" cstate="print">
            <a:extLst>
              <a:ext uri="{BEBA8EAE-BF5A-486C-A8C5-ECC9F3942E4B}">
                <a14:imgProps xmlns:a14="http://schemas.microsoft.com/office/drawing/2010/main">
                  <a14:imgLayer r:embed="rId4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702443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359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363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236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23635"/>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2364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363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3641"/>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364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2364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23648"/>
                                        </p:tgtEl>
                                        <p:attrNameLst>
                                          <p:attrName>style.visibility</p:attrName>
                                        </p:attrNameLst>
                                      </p:cBhvr>
                                      <p:to>
                                        <p:strVal val="visible"/>
                                      </p:to>
                                    </p:set>
                                    <p:anim calcmode="lin" valueType="num">
                                      <p:cBhvr additive="base">
                                        <p:cTn id="31" dur="500" fill="hold"/>
                                        <p:tgtEl>
                                          <p:spTgt spid="323648"/>
                                        </p:tgtEl>
                                        <p:attrNameLst>
                                          <p:attrName>ppt_x</p:attrName>
                                        </p:attrNameLst>
                                      </p:cBhvr>
                                      <p:tavLst>
                                        <p:tav tm="0">
                                          <p:val>
                                            <p:strVal val="#ppt_x"/>
                                          </p:val>
                                        </p:tav>
                                        <p:tav tm="100000">
                                          <p:val>
                                            <p:strVal val="#ppt_x"/>
                                          </p:val>
                                        </p:tav>
                                      </p:tavLst>
                                    </p:anim>
                                    <p:anim calcmode="lin" valueType="num">
                                      <p:cBhvr additive="base">
                                        <p:cTn id="32" dur="500" fill="hold"/>
                                        <p:tgtEl>
                                          <p:spTgt spid="323648"/>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500"/>
                            </p:stCondLst>
                            <p:childTnLst>
                              <p:par>
                                <p:cTn id="34" presetID="1" presetClass="entr" presetSubtype="0" fill="hold" nodeType="afterEffect">
                                  <p:stCondLst>
                                    <p:cond delay="0"/>
                                  </p:stCondLst>
                                  <p:childTnLst>
                                    <p:set>
                                      <p:cBhvr>
                                        <p:cTn id="35" dur="1" fill="hold">
                                          <p:stCondLst>
                                            <p:cond delay="0"/>
                                          </p:stCondLst>
                                        </p:cTn>
                                        <p:tgtEl>
                                          <p:spTgt spid="323675"/>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23674"/>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23690"/>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323676"/>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23677"/>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23680"/>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2367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23681"/>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323682"/>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23683"/>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23684"/>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323685"/>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23686"/>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23687"/>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23688"/>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23689"/>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23701"/>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23702"/>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323691"/>
                                        </p:tgtEl>
                                        <p:attrNameLst>
                                          <p:attrName>style.visibility</p:attrName>
                                        </p:attrNameLst>
                                      </p:cBhvr>
                                      <p:to>
                                        <p:strVal val="visible"/>
                                      </p:to>
                                    </p:set>
                                    <p:anim calcmode="lin" valueType="num">
                                      <p:cBhvr additive="base">
                                        <p:cTn id="86" dur="500" fill="hold"/>
                                        <p:tgtEl>
                                          <p:spTgt spid="323691"/>
                                        </p:tgtEl>
                                        <p:attrNameLst>
                                          <p:attrName>ppt_x</p:attrName>
                                        </p:attrNameLst>
                                      </p:cBhvr>
                                      <p:tavLst>
                                        <p:tav tm="0">
                                          <p:val>
                                            <p:strVal val="#ppt_x"/>
                                          </p:val>
                                        </p:tav>
                                        <p:tav tm="100000">
                                          <p:val>
                                            <p:strVal val="#ppt_x"/>
                                          </p:val>
                                        </p:tav>
                                      </p:tavLst>
                                    </p:anim>
                                    <p:anim calcmode="lin" valueType="num">
                                      <p:cBhvr additive="base">
                                        <p:cTn id="87" dur="500" fill="hold"/>
                                        <p:tgtEl>
                                          <p:spTgt spid="323691"/>
                                        </p:tgtEl>
                                        <p:attrNameLst>
                                          <p:attrName>ppt_y</p:attrName>
                                        </p:attrNameLst>
                                      </p:cBhvr>
                                      <p:tavLst>
                                        <p:tav tm="0">
                                          <p:val>
                                            <p:strVal val="1+#ppt_h/2"/>
                                          </p:val>
                                        </p:tav>
                                        <p:tav tm="100000">
                                          <p:val>
                                            <p:strVal val="#ppt_y"/>
                                          </p:val>
                                        </p:tav>
                                      </p:tavLst>
                                    </p:anim>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0"/>
                                          </p:stCondLst>
                                        </p:cTn>
                                        <p:tgtEl>
                                          <p:spTgt spid="32369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23693"/>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323694"/>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323695"/>
                                        </p:tgtEl>
                                        <p:attrNameLst>
                                          <p:attrName>style.visibility</p:attrName>
                                        </p:attrNameLst>
                                      </p:cBhvr>
                                      <p:to>
                                        <p:strVal val="visible"/>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3236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597" grpId="0"/>
      <p:bldP spid="323635" grpId="0" animBg="1"/>
      <p:bldP spid="323640" grpId="0"/>
      <p:bldP spid="323641" grpId="0"/>
      <p:bldP spid="323648" grpId="0"/>
      <p:bldP spid="323676" grpId="0"/>
      <p:bldP spid="323680" grpId="0"/>
      <p:bldP spid="323681" grpId="0" animBg="1"/>
      <p:bldP spid="323683" grpId="0"/>
      <p:bldP spid="323685" grpId="0"/>
      <p:bldP spid="323687" grpId="0" animBg="1"/>
      <p:bldP spid="323689" grpId="0"/>
      <p:bldP spid="323690" grpId="0"/>
      <p:bldP spid="323691" grpId="0"/>
      <p:bldP spid="323692" grpId="0"/>
      <p:bldP spid="323694" grpId="0"/>
      <p:bldP spid="323696" grpId="0"/>
      <p:bldP spid="323701" grpId="0" animBg="1"/>
      <p:bldP spid="323702"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820" name="Oval 140"/>
          <p:cNvSpPr>
            <a:spLocks noChangeArrowheads="1"/>
          </p:cNvSpPr>
          <p:nvPr/>
        </p:nvSpPr>
        <p:spPr bwMode="auto">
          <a:xfrm rot="-1132783">
            <a:off x="636588" y="3090863"/>
            <a:ext cx="809625" cy="1593850"/>
          </a:xfrm>
          <a:prstGeom prst="ellipse">
            <a:avLst/>
          </a:prstGeom>
          <a:solidFill>
            <a:srgbClr val="00FFFF">
              <a:alpha val="22000"/>
            </a:srgbClr>
          </a:solidFill>
          <a:ln w="9525" algn="ctr">
            <a:solidFill>
              <a:srgbClr val="33CCCC"/>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684" name="Rectangle 4"/>
          <p:cNvSpPr>
            <a:spLocks noChangeArrowheads="1"/>
          </p:cNvSpPr>
          <p:nvPr/>
        </p:nvSpPr>
        <p:spPr bwMode="auto">
          <a:xfrm>
            <a:off x="231775" y="777089"/>
            <a:ext cx="8705850"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buClr>
                <a:srgbClr val="00007D"/>
              </a:buClr>
            </a:pPr>
            <a:r>
              <a:rPr lang="en-US" altLang="ru-RU" sz="1200" b="1" dirty="0">
                <a:solidFill>
                  <a:srgbClr val="FF0000"/>
                </a:solidFill>
              </a:rPr>
              <a:t>Dynamics of </a:t>
            </a:r>
            <a:r>
              <a:rPr lang="en-US" altLang="ru-RU" sz="1200" b="1" dirty="0" smtClean="0">
                <a:solidFill>
                  <a:srgbClr val="FF0000"/>
                </a:solidFill>
              </a:rPr>
              <a:t>Translational </a:t>
            </a:r>
            <a:r>
              <a:rPr lang="en-US" altLang="ru-RU" sz="1200" b="1" dirty="0">
                <a:solidFill>
                  <a:srgbClr val="FF0000"/>
                </a:solidFill>
              </a:rPr>
              <a:t>and </a:t>
            </a:r>
            <a:r>
              <a:rPr lang="en-US" altLang="ru-RU" sz="1200" b="1" dirty="0" smtClean="0">
                <a:solidFill>
                  <a:srgbClr val="FF0000"/>
                </a:solidFill>
              </a:rPr>
              <a:t>Rotational motion </a:t>
            </a:r>
            <a:r>
              <a:rPr lang="en-US" altLang="ru-RU" sz="1200" b="1" dirty="0">
                <a:solidFill>
                  <a:srgbClr val="FF0000"/>
                </a:solidFill>
              </a:rPr>
              <a:t>of a </a:t>
            </a:r>
            <a:r>
              <a:rPr lang="en-US" altLang="ru-RU" sz="1200" b="1" dirty="0" smtClean="0">
                <a:solidFill>
                  <a:srgbClr val="FF0000"/>
                </a:solidFill>
              </a:rPr>
              <a:t>Rigid Body</a:t>
            </a:r>
          </a:p>
          <a:p>
            <a:pPr algn="just">
              <a:buClr>
                <a:srgbClr val="00007D"/>
              </a:buClr>
            </a:pPr>
            <a:r>
              <a:rPr lang="en-US" altLang="ru-RU" sz="1000" dirty="0" smtClean="0">
                <a:solidFill>
                  <a:schemeClr val="tx2"/>
                </a:solidFill>
              </a:rPr>
              <a:t>Considered </a:t>
            </a:r>
            <a:r>
              <a:rPr lang="en-US" altLang="ru-RU" sz="1000" dirty="0">
                <a:solidFill>
                  <a:schemeClr val="tx2"/>
                </a:solidFill>
              </a:rPr>
              <a:t>theorems </a:t>
            </a:r>
            <a:r>
              <a:rPr lang="en-US" altLang="ru-RU" sz="1000" dirty="0" smtClean="0">
                <a:solidFill>
                  <a:schemeClr val="tx2"/>
                </a:solidFill>
              </a:rPr>
              <a:t>for  </a:t>
            </a:r>
            <a:r>
              <a:rPr lang="en-US" altLang="ru-RU" sz="1000" dirty="0">
                <a:solidFill>
                  <a:schemeClr val="tx2"/>
                </a:solidFill>
              </a:rPr>
              <a:t>dynamics </a:t>
            </a:r>
            <a:r>
              <a:rPr lang="en-US" altLang="ru-RU" sz="1000" dirty="0" smtClean="0">
                <a:solidFill>
                  <a:schemeClr val="tx2"/>
                </a:solidFill>
              </a:rPr>
              <a:t>of a system </a:t>
            </a:r>
            <a:r>
              <a:rPr lang="en-US" altLang="ru-RU" sz="1000" dirty="0">
                <a:solidFill>
                  <a:schemeClr val="tx2"/>
                </a:solidFill>
              </a:rPr>
              <a:t>provide differential equations describing the two types of motion of a rigid body.</a:t>
            </a:r>
          </a:p>
          <a:p>
            <a:pPr algn="just">
              <a:buClr>
                <a:srgbClr val="00007D"/>
              </a:buClr>
            </a:pPr>
            <a:r>
              <a:rPr lang="en-US" altLang="ru-RU" sz="1000" b="1" dirty="0">
                <a:solidFill>
                  <a:schemeClr val="accent5">
                    <a:lumMod val="25000"/>
                  </a:schemeClr>
                </a:solidFill>
              </a:rPr>
              <a:t>Differential equations of translational motion of a rigid body </a:t>
            </a:r>
            <a:r>
              <a:rPr lang="en-US" altLang="ru-RU" sz="1000" dirty="0" smtClean="0">
                <a:solidFill>
                  <a:schemeClr val="tx2"/>
                </a:solidFill>
              </a:rPr>
              <a:t>follow </a:t>
            </a:r>
            <a:r>
              <a:rPr lang="en-US" altLang="ru-RU" sz="1000" dirty="0">
                <a:solidFill>
                  <a:schemeClr val="tx2"/>
                </a:solidFill>
              </a:rPr>
              <a:t>from the theorem </a:t>
            </a:r>
            <a:r>
              <a:rPr lang="en-US" altLang="ru-RU" sz="1000" dirty="0" smtClean="0">
                <a:solidFill>
                  <a:schemeClr val="tx2"/>
                </a:solidFill>
              </a:rPr>
              <a:t>of </a:t>
            </a:r>
            <a:r>
              <a:rPr lang="en-US" altLang="ru-RU" sz="1000" dirty="0">
                <a:solidFill>
                  <a:schemeClr val="tx2"/>
                </a:solidFill>
              </a:rPr>
              <a:t>the motion of the center of </a:t>
            </a:r>
            <a:r>
              <a:rPr lang="en-US" altLang="ru-RU" sz="1000" dirty="0" smtClean="0">
                <a:solidFill>
                  <a:schemeClr val="tx2"/>
                </a:solidFill>
              </a:rPr>
              <a:t>mass</a:t>
            </a:r>
            <a:endParaRPr lang="en-US" altLang="ru-RU" sz="1000" dirty="0">
              <a:solidFill>
                <a:schemeClr val="tx2"/>
              </a:solidFill>
            </a:endParaRPr>
          </a:p>
          <a:p>
            <a:pPr>
              <a:buClr>
                <a:srgbClr val="00007D"/>
              </a:buClr>
            </a:pPr>
            <a:endParaRPr lang="ru-RU" altLang="ru-RU" sz="1000" dirty="0">
              <a:solidFill>
                <a:schemeClr val="tx2"/>
              </a:solidFill>
            </a:endParaRPr>
          </a:p>
          <a:p>
            <a:pPr marL="0" indent="0">
              <a:buClr>
                <a:srgbClr val="00007D"/>
              </a:buClr>
              <a:buNone/>
            </a:pPr>
            <a:endParaRPr lang="ru-RU" altLang="ru-RU" sz="1000" dirty="0">
              <a:solidFill>
                <a:srgbClr val="000000"/>
              </a:solidFill>
            </a:endParaRPr>
          </a:p>
        </p:txBody>
      </p:sp>
      <p:graphicFrame>
        <p:nvGraphicFramePr>
          <p:cNvPr id="327768" name="Object 88"/>
          <p:cNvGraphicFramePr>
            <a:graphicFrameLocks noChangeAspect="1"/>
          </p:cNvGraphicFramePr>
          <p:nvPr>
            <p:extLst>
              <p:ext uri="{D42A27DB-BD31-4B8C-83A1-F6EECF244321}">
                <p14:modId xmlns:p14="http://schemas.microsoft.com/office/powerpoint/2010/main" val="1824311573"/>
              </p:ext>
            </p:extLst>
          </p:nvPr>
        </p:nvGraphicFramePr>
        <p:xfrm>
          <a:off x="3195638" y="1443038"/>
          <a:ext cx="2701994" cy="288000"/>
        </p:xfrm>
        <a:graphic>
          <a:graphicData uri="http://schemas.openxmlformats.org/presentationml/2006/ole">
            <mc:AlternateContent xmlns:mc="http://schemas.openxmlformats.org/markup-compatibility/2006">
              <mc:Choice xmlns:v="urn:schemas-microsoft-com:vml" Requires="v">
                <p:oleObj spid="_x0000_s1433017" name="Equation" r:id="rId3" imgW="2743200" imgH="291960" progId="Equation.DSMT4">
                  <p:embed/>
                </p:oleObj>
              </mc:Choice>
              <mc:Fallback>
                <p:oleObj name="Equation" r:id="rId3" imgW="2743200" imgH="291960" progId="Equation.DSMT4">
                  <p:embed/>
                  <p:pic>
                    <p:nvPicPr>
                      <p:cNvPr id="0" name=""/>
                      <p:cNvPicPr>
                        <a:picLocks noChangeAspect="1" noChangeArrowheads="1"/>
                      </p:cNvPicPr>
                      <p:nvPr/>
                    </p:nvPicPr>
                    <p:blipFill>
                      <a:blip r:embed="rId4"/>
                      <a:srcRect/>
                      <a:stretch>
                        <a:fillRect/>
                      </a:stretch>
                    </p:blipFill>
                    <p:spPr bwMode="auto">
                      <a:xfrm>
                        <a:off x="3195638" y="1443038"/>
                        <a:ext cx="2701994" cy="288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7769" name="Text Box 89"/>
          <p:cNvSpPr txBox="1">
            <a:spLocks noChangeArrowheads="1"/>
          </p:cNvSpPr>
          <p:nvPr/>
        </p:nvSpPr>
        <p:spPr bwMode="auto">
          <a:xfrm>
            <a:off x="231775" y="1744663"/>
            <a:ext cx="84645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20000"/>
              </a:spcBef>
              <a:buClr>
                <a:srgbClr val="00007D"/>
              </a:buClr>
              <a:buSzPct val="75000"/>
              <a:buFont typeface="Wingdings" pitchFamily="2" charset="2"/>
              <a:buChar char="n"/>
            </a:pPr>
            <a:r>
              <a:rPr lang="en-US" altLang="ru-RU" sz="1000" b="1" dirty="0">
                <a:solidFill>
                  <a:srgbClr val="00007D"/>
                </a:solidFill>
              </a:rPr>
              <a:t>       Differential equations of rotational motion of a rigid body about a fixed </a:t>
            </a:r>
            <a:r>
              <a:rPr lang="en-US" altLang="ru-RU" sz="1000" b="1" dirty="0">
                <a:solidFill>
                  <a:schemeClr val="accent5">
                    <a:lumMod val="25000"/>
                  </a:schemeClr>
                </a:solidFill>
              </a:rPr>
              <a:t>axis </a:t>
            </a:r>
            <a:r>
              <a:rPr lang="en-US" altLang="ru-RU" sz="1000" dirty="0" smtClean="0">
                <a:solidFill>
                  <a:schemeClr val="tx2"/>
                </a:solidFill>
              </a:rPr>
              <a:t>follow </a:t>
            </a:r>
            <a:r>
              <a:rPr lang="en-US" altLang="ru-RU" sz="1000" dirty="0">
                <a:solidFill>
                  <a:schemeClr val="tx2"/>
                </a:solidFill>
              </a:rPr>
              <a:t>from the theorem </a:t>
            </a:r>
            <a:r>
              <a:rPr lang="en-US" altLang="ru-RU" sz="1000" dirty="0" smtClean="0">
                <a:solidFill>
                  <a:schemeClr val="tx2"/>
                </a:solidFill>
              </a:rPr>
              <a:t>of the change in the </a:t>
            </a:r>
            <a:r>
              <a:rPr lang="en-US" altLang="ru-RU" sz="1000" dirty="0">
                <a:solidFill>
                  <a:schemeClr val="tx2"/>
                </a:solidFill>
              </a:rPr>
              <a:t>angular momentum of </a:t>
            </a:r>
            <a:r>
              <a:rPr lang="en-US" altLang="ru-RU" sz="1000" dirty="0" smtClean="0">
                <a:solidFill>
                  <a:schemeClr val="tx2"/>
                </a:solidFill>
              </a:rPr>
              <a:t>a system</a:t>
            </a:r>
            <a:endParaRPr lang="ru-RU" altLang="ru-RU" sz="1000" dirty="0">
              <a:solidFill>
                <a:schemeClr val="tx2"/>
              </a:solidFill>
            </a:endParaRPr>
          </a:p>
        </p:txBody>
      </p:sp>
      <p:graphicFrame>
        <p:nvGraphicFramePr>
          <p:cNvPr id="327770" name="Object 90"/>
          <p:cNvGraphicFramePr>
            <a:graphicFrameLocks noChangeAspect="1"/>
          </p:cNvGraphicFramePr>
          <p:nvPr>
            <p:extLst>
              <p:ext uri="{D42A27DB-BD31-4B8C-83A1-F6EECF244321}">
                <p14:modId xmlns:p14="http://schemas.microsoft.com/office/powerpoint/2010/main" val="3094667907"/>
              </p:ext>
            </p:extLst>
          </p:nvPr>
        </p:nvGraphicFramePr>
        <p:xfrm>
          <a:off x="4246563" y="1982788"/>
          <a:ext cx="723900" cy="241300"/>
        </p:xfrm>
        <a:graphic>
          <a:graphicData uri="http://schemas.openxmlformats.org/presentationml/2006/ole">
            <mc:AlternateContent xmlns:mc="http://schemas.openxmlformats.org/markup-compatibility/2006">
              <mc:Choice xmlns:v="urn:schemas-microsoft-com:vml" Requires="v">
                <p:oleObj spid="_x0000_s1433018" name="Equation" r:id="rId5" imgW="723600" imgH="241200" progId="Equation.DSMT4">
                  <p:embed/>
                </p:oleObj>
              </mc:Choice>
              <mc:Fallback>
                <p:oleObj name="Equation" r:id="rId5" imgW="723600" imgH="241200" progId="Equation.DSMT4">
                  <p:embed/>
                  <p:pic>
                    <p:nvPicPr>
                      <p:cNvPr id="0" name=""/>
                      <p:cNvPicPr>
                        <a:picLocks noChangeAspect="1" noChangeArrowheads="1"/>
                      </p:cNvPicPr>
                      <p:nvPr/>
                    </p:nvPicPr>
                    <p:blipFill>
                      <a:blip r:embed="rId6"/>
                      <a:srcRect/>
                      <a:stretch>
                        <a:fillRect/>
                      </a:stretch>
                    </p:blipFill>
                    <p:spPr bwMode="auto">
                      <a:xfrm>
                        <a:off x="4246563" y="1982788"/>
                        <a:ext cx="7239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7771" name="Text Box 91"/>
          <p:cNvSpPr txBox="1">
            <a:spLocks noChangeArrowheads="1"/>
          </p:cNvSpPr>
          <p:nvPr/>
        </p:nvSpPr>
        <p:spPr bwMode="auto">
          <a:xfrm>
            <a:off x="209550" y="2209800"/>
            <a:ext cx="8172000" cy="5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spcBef>
                <a:spcPct val="20000"/>
              </a:spcBef>
              <a:buClr>
                <a:srgbClr val="00007D"/>
              </a:buClr>
              <a:buSzPct val="75000"/>
              <a:buFont typeface="Wingdings" pitchFamily="2" charset="2"/>
              <a:buChar char="n"/>
            </a:pPr>
            <a:r>
              <a:rPr lang="en-US" altLang="ru-RU" sz="1000" b="1" dirty="0">
                <a:solidFill>
                  <a:srgbClr val="00007D"/>
                </a:solidFill>
              </a:rPr>
              <a:t> </a:t>
            </a:r>
            <a:r>
              <a:rPr lang="en-US" altLang="ru-RU" sz="1000" b="1" dirty="0" smtClean="0">
                <a:solidFill>
                  <a:srgbClr val="00007D"/>
                </a:solidFill>
              </a:rPr>
              <a:t>Any rigid body free to oscillate about a fixed horizontal axis under the action of gravity is called a compound, or physical, pendulum</a:t>
            </a:r>
            <a:r>
              <a:rPr lang="en-US" altLang="ru-RU" sz="1000" dirty="0" smtClean="0">
                <a:solidFill>
                  <a:schemeClr val="tx2"/>
                </a:solidFill>
              </a:rPr>
              <a:t>. </a:t>
            </a:r>
            <a:r>
              <a:rPr lang="en-US" altLang="ru-RU" sz="1000" dirty="0">
                <a:solidFill>
                  <a:schemeClr val="tx2"/>
                </a:solidFill>
              </a:rPr>
              <a:t>In the event of </a:t>
            </a:r>
            <a:r>
              <a:rPr lang="en-US" altLang="ru-RU" sz="1000" dirty="0" smtClean="0">
                <a:solidFill>
                  <a:schemeClr val="tx2"/>
                </a:solidFill>
              </a:rPr>
              <a:t>a pendulum deviation </a:t>
            </a:r>
            <a:r>
              <a:rPr lang="en-US" altLang="ru-RU" sz="1000" dirty="0">
                <a:solidFill>
                  <a:schemeClr val="tx2"/>
                </a:solidFill>
              </a:rPr>
              <a:t>from its equilibrium position occurs restoring </a:t>
            </a:r>
            <a:r>
              <a:rPr lang="en-US" altLang="ru-RU" sz="1000" dirty="0" smtClean="0">
                <a:solidFill>
                  <a:schemeClr val="tx2"/>
                </a:solidFill>
              </a:rPr>
              <a:t>moment of  gravity</a:t>
            </a:r>
            <a:r>
              <a:rPr lang="en-US" altLang="ru-RU" sz="1000" dirty="0">
                <a:solidFill>
                  <a:schemeClr val="tx2"/>
                </a:solidFill>
              </a:rPr>
              <a:t>, </a:t>
            </a:r>
            <a:r>
              <a:rPr lang="en-US" altLang="ru-RU" sz="1000" dirty="0" smtClean="0">
                <a:solidFill>
                  <a:schemeClr val="tx2"/>
                </a:solidFill>
              </a:rPr>
              <a:t>the </a:t>
            </a:r>
            <a:r>
              <a:rPr lang="en-US" altLang="ru-RU" sz="1000" dirty="0">
                <a:solidFill>
                  <a:schemeClr val="tx2"/>
                </a:solidFill>
              </a:rPr>
              <a:t>existence of which is a condition of the </a:t>
            </a:r>
            <a:r>
              <a:rPr lang="en-US" altLang="ru-RU" sz="1000" dirty="0" smtClean="0">
                <a:solidFill>
                  <a:schemeClr val="tx2"/>
                </a:solidFill>
              </a:rPr>
              <a:t>oscillating motion </a:t>
            </a:r>
            <a:r>
              <a:rPr lang="en-US" altLang="ru-RU" sz="1000" dirty="0">
                <a:solidFill>
                  <a:schemeClr val="tx2"/>
                </a:solidFill>
              </a:rPr>
              <a:t>(swing) with respect to the equilibrium position.     </a:t>
            </a:r>
            <a:endParaRPr lang="en-US" altLang="ru-RU" sz="1000" dirty="0" smtClean="0">
              <a:solidFill>
                <a:schemeClr val="tx2"/>
              </a:solidFill>
            </a:endParaRPr>
          </a:p>
          <a:p>
            <a:pPr algn="just">
              <a:spcBef>
                <a:spcPct val="20000"/>
              </a:spcBef>
              <a:buClr>
                <a:srgbClr val="00007D"/>
              </a:buClr>
              <a:buSzPct val="75000"/>
            </a:pPr>
            <a:endParaRPr lang="en-US" altLang="ru-RU" sz="1000" b="1" dirty="0">
              <a:solidFill>
                <a:srgbClr val="00007D"/>
              </a:solidFill>
            </a:endParaRPr>
          </a:p>
        </p:txBody>
      </p:sp>
      <p:grpSp>
        <p:nvGrpSpPr>
          <p:cNvPr id="327806" name="Group 126"/>
          <p:cNvGrpSpPr>
            <a:grpSpLocks/>
          </p:cNvGrpSpPr>
          <p:nvPr/>
        </p:nvGrpSpPr>
        <p:grpSpPr bwMode="auto">
          <a:xfrm rot="-10800000">
            <a:off x="849313" y="3157538"/>
            <a:ext cx="274637" cy="195262"/>
            <a:chOff x="1760" y="2359"/>
            <a:chExt cx="173" cy="123"/>
          </a:xfrm>
        </p:grpSpPr>
        <p:sp>
          <p:nvSpPr>
            <p:cNvPr id="327807" name="Line 127"/>
            <p:cNvSpPr>
              <a:spLocks noChangeShapeType="1"/>
            </p:cNvSpPr>
            <p:nvPr/>
          </p:nvSpPr>
          <p:spPr bwMode="auto">
            <a:xfrm flipH="1">
              <a:off x="1789" y="2359"/>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7808" name="Group 128"/>
            <p:cNvGrpSpPr>
              <a:grpSpLocks/>
            </p:cNvGrpSpPr>
            <p:nvPr/>
          </p:nvGrpSpPr>
          <p:grpSpPr bwMode="auto">
            <a:xfrm rot="-10800000">
              <a:off x="1760" y="2360"/>
              <a:ext cx="120" cy="84"/>
              <a:chOff x="1760" y="2360"/>
              <a:chExt cx="120" cy="84"/>
            </a:xfrm>
          </p:grpSpPr>
          <p:sp>
            <p:nvSpPr>
              <p:cNvPr id="327809" name="Line 129"/>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10" name="Rectangle 130"/>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27811" name="Group 131"/>
            <p:cNvGrpSpPr>
              <a:grpSpLocks/>
            </p:cNvGrpSpPr>
            <p:nvPr/>
          </p:nvGrpSpPr>
          <p:grpSpPr bwMode="auto">
            <a:xfrm>
              <a:off x="1813" y="2398"/>
              <a:ext cx="120" cy="84"/>
              <a:chOff x="1760" y="2360"/>
              <a:chExt cx="120" cy="84"/>
            </a:xfrm>
          </p:grpSpPr>
          <p:sp>
            <p:nvSpPr>
              <p:cNvPr id="327812" name="Line 132"/>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13" name="Rectangle 133"/>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grpSp>
        <p:nvGrpSpPr>
          <p:cNvPr id="327818" name="Group 138"/>
          <p:cNvGrpSpPr>
            <a:grpSpLocks/>
          </p:cNvGrpSpPr>
          <p:nvPr/>
        </p:nvGrpSpPr>
        <p:grpSpPr bwMode="auto">
          <a:xfrm>
            <a:off x="173038" y="2825750"/>
            <a:ext cx="1627188" cy="1736725"/>
            <a:chOff x="109" y="1762"/>
            <a:chExt cx="1025" cy="1094"/>
          </a:xfrm>
        </p:grpSpPr>
        <p:sp>
          <p:nvSpPr>
            <p:cNvPr id="327772" name="Oval 92"/>
            <p:cNvSpPr>
              <a:spLocks noChangeArrowheads="1"/>
            </p:cNvSpPr>
            <p:nvPr/>
          </p:nvSpPr>
          <p:spPr bwMode="auto">
            <a:xfrm rot="-1341192">
              <a:off x="438" y="1932"/>
              <a:ext cx="408" cy="924"/>
            </a:xfrm>
            <a:prstGeom prst="ellipse">
              <a:avLst/>
            </a:prstGeom>
            <a:solidFill>
              <a:srgbClr val="FFFF00">
                <a:alpha val="67999"/>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775" name="Line 95"/>
            <p:cNvSpPr>
              <a:spLocks noChangeShapeType="1"/>
            </p:cNvSpPr>
            <p:nvPr/>
          </p:nvSpPr>
          <p:spPr bwMode="auto">
            <a:xfrm rot="-5400000">
              <a:off x="815" y="1817"/>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776" name="Line 96"/>
            <p:cNvSpPr>
              <a:spLocks noChangeShapeType="1"/>
            </p:cNvSpPr>
            <p:nvPr/>
          </p:nvSpPr>
          <p:spPr bwMode="auto">
            <a:xfrm rot="10800000" flipH="1">
              <a:off x="520" y="1828"/>
              <a:ext cx="6" cy="28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777" name="Line 97"/>
            <p:cNvSpPr>
              <a:spLocks noChangeShapeType="1"/>
            </p:cNvSpPr>
            <p:nvPr/>
          </p:nvSpPr>
          <p:spPr bwMode="auto">
            <a:xfrm rot="10800000" flipV="1">
              <a:off x="207" y="2121"/>
              <a:ext cx="306" cy="24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778" name="Text Box 98"/>
            <p:cNvSpPr txBox="1">
              <a:spLocks noChangeArrowheads="1"/>
            </p:cNvSpPr>
            <p:nvPr/>
          </p:nvSpPr>
          <p:spPr bwMode="auto">
            <a:xfrm>
              <a:off x="109" y="2334"/>
              <a:ext cx="16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9900"/>
                  </a:solidFill>
                  <a:latin typeface="Times New Roman" pitchFamily="18" charset="0"/>
                  <a:cs typeface="Times New Roman" pitchFamily="18" charset="0"/>
                </a:rPr>
                <a:t>x</a:t>
              </a:r>
              <a:endParaRPr lang="ru-RU" altLang="ru-RU" sz="1200" i="1" dirty="0">
                <a:solidFill>
                  <a:srgbClr val="009900"/>
                </a:solidFill>
                <a:latin typeface="Times New Roman" pitchFamily="18" charset="0"/>
                <a:cs typeface="Times New Roman" pitchFamily="18" charset="0"/>
              </a:endParaRPr>
            </a:p>
          </p:txBody>
        </p:sp>
        <p:sp>
          <p:nvSpPr>
            <p:cNvPr id="327779" name="Text Box 99"/>
            <p:cNvSpPr txBox="1">
              <a:spLocks noChangeArrowheads="1"/>
            </p:cNvSpPr>
            <p:nvPr/>
          </p:nvSpPr>
          <p:spPr bwMode="auto">
            <a:xfrm>
              <a:off x="978" y="1931"/>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7780" name="Text Box 100"/>
            <p:cNvSpPr txBox="1">
              <a:spLocks noChangeArrowheads="1"/>
            </p:cNvSpPr>
            <p:nvPr/>
          </p:nvSpPr>
          <p:spPr bwMode="auto">
            <a:xfrm>
              <a:off x="539" y="1762"/>
              <a:ext cx="154"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9900"/>
                  </a:solidFill>
                  <a:latin typeface="Times New Roman" pitchFamily="18" charset="0"/>
                  <a:cs typeface="Times New Roman" pitchFamily="18" charset="0"/>
                </a:rPr>
                <a:t>z</a:t>
              </a:r>
              <a:endParaRPr lang="ru-RU" altLang="ru-RU" sz="1200" i="1" dirty="0">
                <a:solidFill>
                  <a:srgbClr val="009900"/>
                </a:solidFill>
                <a:latin typeface="Times New Roman" pitchFamily="18" charset="0"/>
                <a:cs typeface="Times New Roman" pitchFamily="18" charset="0"/>
              </a:endParaRPr>
            </a:p>
          </p:txBody>
        </p:sp>
        <p:sp>
          <p:nvSpPr>
            <p:cNvPr id="327781" name="AutoShape 101"/>
            <p:cNvSpPr>
              <a:spLocks noChangeArrowheads="1"/>
            </p:cNvSpPr>
            <p:nvPr/>
          </p:nvSpPr>
          <p:spPr bwMode="auto">
            <a:xfrm rot="5400000">
              <a:off x="530" y="2556"/>
              <a:ext cx="249" cy="56"/>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782" name="Object 102"/>
            <p:cNvGraphicFramePr>
              <a:graphicFrameLocks noChangeAspect="1"/>
            </p:cNvGraphicFramePr>
            <p:nvPr/>
          </p:nvGraphicFramePr>
          <p:xfrm>
            <a:off x="689" y="2613"/>
            <a:ext cx="112" cy="128"/>
          </p:xfrm>
          <a:graphic>
            <a:graphicData uri="http://schemas.openxmlformats.org/presentationml/2006/ole">
              <mc:AlternateContent xmlns:mc="http://schemas.openxmlformats.org/markup-compatibility/2006">
                <mc:Choice xmlns:v="urn:schemas-microsoft-com:vml" Requires="v">
                  <p:oleObj spid="_x0000_s1433019" name="Формула" r:id="rId7" imgW="177480" imgH="203040" progId="Equation.3">
                    <p:embed/>
                  </p:oleObj>
                </mc:Choice>
                <mc:Fallback>
                  <p:oleObj name="Формула" r:id="rId7" imgW="177480" imgH="203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9" y="2613"/>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83" name="Oval 103"/>
            <p:cNvSpPr>
              <a:spLocks noChangeArrowheads="1"/>
            </p:cNvSpPr>
            <p:nvPr/>
          </p:nvSpPr>
          <p:spPr bwMode="auto">
            <a:xfrm>
              <a:off x="639" y="2421"/>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790" name="Text Box 110"/>
            <p:cNvSpPr txBox="1">
              <a:spLocks noChangeArrowheads="1"/>
            </p:cNvSpPr>
            <p:nvPr/>
          </p:nvSpPr>
          <p:spPr bwMode="auto">
            <a:xfrm>
              <a:off x="611" y="2275"/>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rPr>
                <a:t>С</a:t>
              </a:r>
            </a:p>
          </p:txBody>
        </p:sp>
        <p:sp>
          <p:nvSpPr>
            <p:cNvPr id="327793" name="Oval 113"/>
            <p:cNvSpPr>
              <a:spLocks noChangeArrowheads="1"/>
            </p:cNvSpPr>
            <p:nvPr/>
          </p:nvSpPr>
          <p:spPr bwMode="auto">
            <a:xfrm>
              <a:off x="500" y="2102"/>
              <a:ext cx="35" cy="35"/>
            </a:xfrm>
            <a:prstGeom prst="ellipse">
              <a:avLst/>
            </a:prstGeom>
            <a:solidFill>
              <a:srgbClr val="0000FF"/>
            </a:solidFill>
            <a:ln w="9525"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814" name="Text Box 134"/>
            <p:cNvSpPr txBox="1">
              <a:spLocks noChangeArrowheads="1"/>
            </p:cNvSpPr>
            <p:nvPr/>
          </p:nvSpPr>
          <p:spPr bwMode="auto">
            <a:xfrm>
              <a:off x="370" y="1995"/>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0000"/>
                  </a:solidFill>
                </a:rPr>
                <a:t>O</a:t>
              </a:r>
              <a:endParaRPr lang="ru-RU" altLang="ru-RU" sz="1000" i="1">
                <a:solidFill>
                  <a:srgbClr val="000000"/>
                </a:solidFill>
              </a:endParaRPr>
            </a:p>
          </p:txBody>
        </p:sp>
      </p:grpSp>
      <p:sp>
        <p:nvSpPr>
          <p:cNvPr id="327815" name="Text Box 135"/>
          <p:cNvSpPr txBox="1">
            <a:spLocks noChangeArrowheads="1"/>
          </p:cNvSpPr>
          <p:nvPr/>
        </p:nvSpPr>
        <p:spPr bwMode="auto">
          <a:xfrm>
            <a:off x="1884363" y="2711450"/>
            <a:ext cx="223009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1. Select the object (the pendulum</a:t>
            </a:r>
            <a:r>
              <a:rPr lang="ru-RU" altLang="ru-RU" sz="1000" dirty="0" smtClean="0">
                <a:solidFill>
                  <a:srgbClr val="000000"/>
                </a:solidFill>
              </a:rPr>
              <a:t>)</a:t>
            </a:r>
            <a:r>
              <a:rPr lang="en-US" altLang="ru-RU" sz="1000" dirty="0" smtClean="0">
                <a:solidFill>
                  <a:srgbClr val="000000"/>
                </a:solidFill>
              </a:rPr>
              <a:t>.</a:t>
            </a:r>
            <a:endParaRPr lang="ru-RU" altLang="ru-RU" sz="1000" dirty="0">
              <a:solidFill>
                <a:srgbClr val="000000"/>
              </a:solidFill>
            </a:endParaRPr>
          </a:p>
        </p:txBody>
      </p:sp>
      <p:grpSp>
        <p:nvGrpSpPr>
          <p:cNvPr id="327805" name="Group 125"/>
          <p:cNvGrpSpPr>
            <a:grpSpLocks/>
          </p:cNvGrpSpPr>
          <p:nvPr/>
        </p:nvGrpSpPr>
        <p:grpSpPr bwMode="auto">
          <a:xfrm>
            <a:off x="508000" y="3425825"/>
            <a:ext cx="274638" cy="195263"/>
            <a:chOff x="1760" y="2359"/>
            <a:chExt cx="173" cy="123"/>
          </a:xfrm>
        </p:grpSpPr>
        <p:sp>
          <p:nvSpPr>
            <p:cNvPr id="327796" name="Line 116"/>
            <p:cNvSpPr>
              <a:spLocks noChangeShapeType="1"/>
            </p:cNvSpPr>
            <p:nvPr/>
          </p:nvSpPr>
          <p:spPr bwMode="auto">
            <a:xfrm flipH="1">
              <a:off x="1789" y="2359"/>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7801" name="Group 121"/>
            <p:cNvGrpSpPr>
              <a:grpSpLocks/>
            </p:cNvGrpSpPr>
            <p:nvPr/>
          </p:nvGrpSpPr>
          <p:grpSpPr bwMode="auto">
            <a:xfrm rot="-10800000">
              <a:off x="1760" y="2360"/>
              <a:ext cx="120" cy="84"/>
              <a:chOff x="1760" y="2360"/>
              <a:chExt cx="120" cy="84"/>
            </a:xfrm>
          </p:grpSpPr>
          <p:sp>
            <p:nvSpPr>
              <p:cNvPr id="327799" name="Line 119"/>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00" name="Rectangle 120"/>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27802" name="Group 122"/>
            <p:cNvGrpSpPr>
              <a:grpSpLocks/>
            </p:cNvGrpSpPr>
            <p:nvPr/>
          </p:nvGrpSpPr>
          <p:grpSpPr bwMode="auto">
            <a:xfrm>
              <a:off x="1813" y="2398"/>
              <a:ext cx="120" cy="84"/>
              <a:chOff x="1760" y="2360"/>
              <a:chExt cx="120" cy="84"/>
            </a:xfrm>
          </p:grpSpPr>
          <p:sp>
            <p:nvSpPr>
              <p:cNvPr id="327803" name="Line 123"/>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04" name="Rectangle 124"/>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sp>
        <p:nvSpPr>
          <p:cNvPr id="327819" name="Text Box 139"/>
          <p:cNvSpPr txBox="1">
            <a:spLocks noChangeArrowheads="1"/>
          </p:cNvSpPr>
          <p:nvPr/>
        </p:nvSpPr>
        <p:spPr bwMode="auto">
          <a:xfrm>
            <a:off x="3968750" y="2719388"/>
            <a:ext cx="184377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Reject </a:t>
            </a:r>
            <a:r>
              <a:rPr lang="en-US" altLang="ru-RU" sz="1000" dirty="0" smtClean="0">
                <a:solidFill>
                  <a:srgbClr val="000000"/>
                </a:solidFill>
              </a:rPr>
              <a:t>constraints (hinge). </a:t>
            </a:r>
            <a:endParaRPr lang="ru-RU" altLang="ru-RU" sz="1000" dirty="0">
              <a:solidFill>
                <a:srgbClr val="000000"/>
              </a:solidFill>
            </a:endParaRPr>
          </a:p>
        </p:txBody>
      </p:sp>
      <p:sp>
        <p:nvSpPr>
          <p:cNvPr id="327821" name="Text Box 141"/>
          <p:cNvSpPr txBox="1">
            <a:spLocks noChangeArrowheads="1"/>
          </p:cNvSpPr>
          <p:nvPr/>
        </p:nvSpPr>
        <p:spPr bwMode="auto">
          <a:xfrm>
            <a:off x="1890713" y="2889250"/>
            <a:ext cx="364875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3</a:t>
            </a:r>
            <a:r>
              <a:rPr lang="en-US" altLang="ru-RU" sz="1000" dirty="0">
                <a:solidFill>
                  <a:srgbClr val="000000"/>
                </a:solidFill>
              </a:rPr>
              <a:t>. Replace the </a:t>
            </a:r>
            <a:r>
              <a:rPr lang="en-US" altLang="ru-RU" sz="1000" dirty="0" smtClean="0">
                <a:solidFill>
                  <a:srgbClr val="000000"/>
                </a:solidFill>
              </a:rPr>
              <a:t>constraints by </a:t>
            </a:r>
            <a:r>
              <a:rPr lang="en-US" altLang="ru-RU" sz="1000" dirty="0">
                <a:solidFill>
                  <a:srgbClr val="000000"/>
                </a:solidFill>
              </a:rPr>
              <a:t>reactions </a:t>
            </a:r>
            <a:r>
              <a:rPr lang="en-US" altLang="ru-RU" sz="1000" dirty="0" smtClean="0">
                <a:solidFill>
                  <a:srgbClr val="000000"/>
                </a:solidFill>
              </a:rPr>
              <a:t>(reaction </a:t>
            </a:r>
            <a:r>
              <a:rPr lang="en-US" altLang="ru-RU" sz="1000" dirty="0">
                <a:solidFill>
                  <a:srgbClr val="000000"/>
                </a:solidFill>
              </a:rPr>
              <a:t>of </a:t>
            </a:r>
            <a:r>
              <a:rPr lang="en-US" altLang="ru-RU" sz="1000" dirty="0" smtClean="0">
                <a:solidFill>
                  <a:srgbClr val="000000"/>
                </a:solidFill>
              </a:rPr>
              <a:t>a hinge</a:t>
            </a:r>
            <a:r>
              <a:rPr lang="ru-RU" altLang="ru-RU" sz="1000" dirty="0" smtClean="0">
                <a:solidFill>
                  <a:srgbClr val="000000"/>
                </a:solidFill>
              </a:rPr>
              <a:t>)</a:t>
            </a:r>
            <a:r>
              <a:rPr lang="en-US" altLang="ru-RU" sz="1000" dirty="0" smtClean="0">
                <a:solidFill>
                  <a:srgbClr val="000000"/>
                </a:solidFill>
              </a:rPr>
              <a:t>.</a:t>
            </a:r>
            <a:endParaRPr lang="ru-RU" altLang="ru-RU" sz="1000" dirty="0">
              <a:solidFill>
                <a:srgbClr val="000000"/>
              </a:solidFill>
            </a:endParaRPr>
          </a:p>
        </p:txBody>
      </p:sp>
      <p:sp>
        <p:nvSpPr>
          <p:cNvPr id="327822" name="AutoShape 142"/>
          <p:cNvSpPr>
            <a:spLocks noChangeArrowheads="1"/>
          </p:cNvSpPr>
          <p:nvPr/>
        </p:nvSpPr>
        <p:spPr bwMode="auto">
          <a:xfrm>
            <a:off x="863600" y="3333750"/>
            <a:ext cx="257175" cy="123825"/>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823" name="AutoShape 143"/>
          <p:cNvSpPr>
            <a:spLocks noChangeArrowheads="1"/>
          </p:cNvSpPr>
          <p:nvPr/>
        </p:nvSpPr>
        <p:spPr bwMode="auto">
          <a:xfrm rot="-5400000">
            <a:off x="700088" y="3157538"/>
            <a:ext cx="257175" cy="123825"/>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824" name="Object 144"/>
          <p:cNvGraphicFramePr>
            <a:graphicFrameLocks noChangeAspect="1"/>
          </p:cNvGraphicFramePr>
          <p:nvPr/>
        </p:nvGraphicFramePr>
        <p:xfrm>
          <a:off x="561975" y="2879725"/>
          <a:ext cx="190500" cy="241300"/>
        </p:xfrm>
        <a:graphic>
          <a:graphicData uri="http://schemas.openxmlformats.org/presentationml/2006/ole">
            <mc:AlternateContent xmlns:mc="http://schemas.openxmlformats.org/markup-compatibility/2006">
              <mc:Choice xmlns:v="urn:schemas-microsoft-com:vml" Requires="v">
                <p:oleObj spid="_x0000_s1433020" name="Формула" r:id="rId9" imgW="190440" imgH="241200" progId="Equation.3">
                  <p:embed/>
                </p:oleObj>
              </mc:Choice>
              <mc:Fallback>
                <p:oleObj name="Формула" r:id="rId9" imgW="190440" imgH="2412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61975" y="2879725"/>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25" name="Text Box 145"/>
          <p:cNvSpPr txBox="1">
            <a:spLocks noChangeArrowheads="1"/>
          </p:cNvSpPr>
          <p:nvPr/>
        </p:nvSpPr>
        <p:spPr bwMode="auto">
          <a:xfrm>
            <a:off x="1889125" y="3087688"/>
            <a:ext cx="4070345"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a:t>
            </a:r>
            <a:r>
              <a:rPr lang="en-US" altLang="ru-RU" sz="1000" dirty="0">
                <a:solidFill>
                  <a:srgbClr val="000000"/>
                </a:solidFill>
              </a:rPr>
              <a:t>. </a:t>
            </a:r>
            <a:r>
              <a:rPr lang="en-US" altLang="ru-RU" sz="1000" dirty="0" smtClean="0">
                <a:solidFill>
                  <a:srgbClr val="000000"/>
                </a:solidFill>
              </a:rPr>
              <a:t>Write </a:t>
            </a:r>
            <a:r>
              <a:rPr lang="en-US" altLang="ru-RU" sz="1000" dirty="0">
                <a:solidFill>
                  <a:srgbClr val="000000"/>
                </a:solidFill>
              </a:rPr>
              <a:t>the differential </a:t>
            </a:r>
            <a:r>
              <a:rPr lang="en-US" altLang="ru-RU" sz="1000" dirty="0" smtClean="0">
                <a:solidFill>
                  <a:srgbClr val="000000"/>
                </a:solidFill>
              </a:rPr>
              <a:t>equation of rotational motion about the </a:t>
            </a:r>
            <a:r>
              <a:rPr lang="en-US" altLang="ru-RU" sz="1100" i="1" dirty="0" smtClean="0">
                <a:solidFill>
                  <a:srgbClr val="000000"/>
                </a:solidFill>
                <a:latin typeface="Times New Roman" pitchFamily="18" charset="0"/>
                <a:cs typeface="Times New Roman" pitchFamily="18" charset="0"/>
              </a:rPr>
              <a:t>x</a:t>
            </a:r>
            <a:r>
              <a:rPr lang="en-US" altLang="ru-RU" sz="1000" dirty="0" smtClean="0">
                <a:solidFill>
                  <a:srgbClr val="000000"/>
                </a:solidFill>
              </a:rPr>
              <a:t>-axis </a:t>
            </a:r>
            <a:endParaRPr lang="ru-RU" altLang="ru-RU" sz="1000" dirty="0">
              <a:solidFill>
                <a:srgbClr val="000000"/>
              </a:solidFill>
            </a:endParaRPr>
          </a:p>
        </p:txBody>
      </p:sp>
      <p:graphicFrame>
        <p:nvGraphicFramePr>
          <p:cNvPr id="327826" name="Object 146"/>
          <p:cNvGraphicFramePr>
            <a:graphicFrameLocks noChangeAspect="1"/>
          </p:cNvGraphicFramePr>
          <p:nvPr>
            <p:extLst>
              <p:ext uri="{D42A27DB-BD31-4B8C-83A1-F6EECF244321}">
                <p14:modId xmlns:p14="http://schemas.microsoft.com/office/powerpoint/2010/main" val="3081409424"/>
              </p:ext>
            </p:extLst>
          </p:nvPr>
        </p:nvGraphicFramePr>
        <p:xfrm>
          <a:off x="6113463" y="3098800"/>
          <a:ext cx="1435100" cy="254000"/>
        </p:xfrm>
        <a:graphic>
          <a:graphicData uri="http://schemas.openxmlformats.org/presentationml/2006/ole">
            <mc:AlternateContent xmlns:mc="http://schemas.openxmlformats.org/markup-compatibility/2006">
              <mc:Choice xmlns:v="urn:schemas-microsoft-com:vml" Requires="v">
                <p:oleObj spid="_x0000_s1433021" name="Equation" r:id="rId11" imgW="1434960" imgH="253800" progId="Equation.DSMT4">
                  <p:embed/>
                </p:oleObj>
              </mc:Choice>
              <mc:Fallback>
                <p:oleObj name="Equation" r:id="rId11" imgW="1434960" imgH="253800" progId="Equation.DSMT4">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13463" y="3098800"/>
                        <a:ext cx="1435100" cy="25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7784" name="Object 104"/>
          <p:cNvGraphicFramePr>
            <a:graphicFrameLocks noChangeAspect="1"/>
          </p:cNvGraphicFramePr>
          <p:nvPr/>
        </p:nvGraphicFramePr>
        <p:xfrm>
          <a:off x="954088" y="3443288"/>
          <a:ext cx="254000" cy="241300"/>
        </p:xfrm>
        <a:graphic>
          <a:graphicData uri="http://schemas.openxmlformats.org/presentationml/2006/ole">
            <mc:AlternateContent xmlns:mc="http://schemas.openxmlformats.org/markup-compatibility/2006">
              <mc:Choice xmlns:v="urn:schemas-microsoft-com:vml" Requires="v">
                <p:oleObj spid="_x0000_s1433022" name="Формула" r:id="rId13" imgW="253800" imgH="241200" progId="Equation.3">
                  <p:embed/>
                </p:oleObj>
              </mc:Choice>
              <mc:Fallback>
                <p:oleObj name="Формула" r:id="rId13" imgW="253800" imgH="241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54088" y="3443288"/>
                        <a:ext cx="2540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7843" name="Group 163"/>
          <p:cNvGrpSpPr>
            <a:grpSpLocks/>
          </p:cNvGrpSpPr>
          <p:nvPr/>
        </p:nvGrpSpPr>
        <p:grpSpPr bwMode="auto">
          <a:xfrm>
            <a:off x="817563" y="3154363"/>
            <a:ext cx="744537" cy="1441450"/>
            <a:chOff x="515" y="1987"/>
            <a:chExt cx="469" cy="908"/>
          </a:xfrm>
        </p:grpSpPr>
        <p:sp>
          <p:nvSpPr>
            <p:cNvPr id="327827" name="Line 147"/>
            <p:cNvSpPr>
              <a:spLocks noChangeShapeType="1"/>
            </p:cNvSpPr>
            <p:nvPr/>
          </p:nvSpPr>
          <p:spPr bwMode="auto">
            <a:xfrm flipH="1" flipV="1">
              <a:off x="528" y="2148"/>
              <a:ext cx="198" cy="4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28" name="Line 148"/>
            <p:cNvSpPr>
              <a:spLocks noChangeShapeType="1"/>
            </p:cNvSpPr>
            <p:nvPr/>
          </p:nvSpPr>
          <p:spPr bwMode="auto">
            <a:xfrm flipH="1" flipV="1">
              <a:off x="515" y="2135"/>
              <a:ext cx="14" cy="76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29" name="Arc 149"/>
            <p:cNvSpPr>
              <a:spLocks/>
            </p:cNvSpPr>
            <p:nvPr/>
          </p:nvSpPr>
          <p:spPr bwMode="auto">
            <a:xfrm flipV="1">
              <a:off x="518" y="2354"/>
              <a:ext cx="100" cy="5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830" name="Object 150"/>
            <p:cNvGraphicFramePr>
              <a:graphicFrameLocks noChangeAspect="1"/>
            </p:cNvGraphicFramePr>
            <p:nvPr/>
          </p:nvGraphicFramePr>
          <p:xfrm>
            <a:off x="516" y="2284"/>
            <a:ext cx="88" cy="104"/>
          </p:xfrm>
          <a:graphic>
            <a:graphicData uri="http://schemas.openxmlformats.org/presentationml/2006/ole">
              <mc:AlternateContent xmlns:mc="http://schemas.openxmlformats.org/markup-compatibility/2006">
                <mc:Choice xmlns:v="urn:schemas-microsoft-com:vml" Requires="v">
                  <p:oleObj spid="_x0000_s1433023" name="Equation" r:id="rId15" imgW="139680" imgH="164880" progId="Equation.DSMT4">
                    <p:embed/>
                  </p:oleObj>
                </mc:Choice>
                <mc:Fallback>
                  <p:oleObj name="Equation" r:id="rId15" imgW="139680" imgH="164880" progId="Equation.DSMT4">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16" y="228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32" name="Line 152"/>
            <p:cNvSpPr>
              <a:spLocks noChangeShapeType="1"/>
            </p:cNvSpPr>
            <p:nvPr/>
          </p:nvSpPr>
          <p:spPr bwMode="auto">
            <a:xfrm flipV="1">
              <a:off x="660" y="2328"/>
              <a:ext cx="324" cy="1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33" name="Line 153"/>
            <p:cNvSpPr>
              <a:spLocks noChangeShapeType="1"/>
            </p:cNvSpPr>
            <p:nvPr/>
          </p:nvSpPr>
          <p:spPr bwMode="auto">
            <a:xfrm flipV="1">
              <a:off x="525" y="1987"/>
              <a:ext cx="322"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34" name="Line 154"/>
            <p:cNvSpPr>
              <a:spLocks noChangeShapeType="1"/>
            </p:cNvSpPr>
            <p:nvPr/>
          </p:nvSpPr>
          <p:spPr bwMode="auto">
            <a:xfrm>
              <a:off x="738" y="2040"/>
              <a:ext cx="144" cy="328"/>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7836" name="Object 156"/>
            <p:cNvGraphicFramePr>
              <a:graphicFrameLocks noChangeAspect="1"/>
            </p:cNvGraphicFramePr>
            <p:nvPr/>
          </p:nvGraphicFramePr>
          <p:xfrm>
            <a:off x="831" y="2163"/>
            <a:ext cx="80" cy="88"/>
          </p:xfrm>
          <a:graphic>
            <a:graphicData uri="http://schemas.openxmlformats.org/presentationml/2006/ole">
              <mc:AlternateContent xmlns:mc="http://schemas.openxmlformats.org/markup-compatibility/2006">
                <mc:Choice xmlns:v="urn:schemas-microsoft-com:vml" Requires="v">
                  <p:oleObj spid="_x0000_s1433024" name="Формула" r:id="rId17" imgW="126720" imgH="139680" progId="Equation.3">
                    <p:embed/>
                  </p:oleObj>
                </mc:Choice>
                <mc:Fallback>
                  <p:oleObj name="Формула" r:id="rId17" imgW="126720" imgH="13968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31" y="2163"/>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7844" name="Text Box 164"/>
          <p:cNvSpPr txBox="1">
            <a:spLocks noChangeArrowheads="1"/>
          </p:cNvSpPr>
          <p:nvPr/>
        </p:nvSpPr>
        <p:spPr bwMode="auto">
          <a:xfrm>
            <a:off x="1897063" y="3333750"/>
            <a:ext cx="67484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Represent the equation in the form</a:t>
            </a:r>
            <a:r>
              <a:rPr lang="ru-RU" altLang="ru-RU" sz="1000" dirty="0">
                <a:solidFill>
                  <a:srgbClr val="000000"/>
                </a:solidFill>
              </a:rPr>
              <a:t>	            </a:t>
            </a:r>
            <a:r>
              <a:rPr lang="ru-RU" altLang="ru-RU" sz="1000" dirty="0" smtClean="0">
                <a:solidFill>
                  <a:srgbClr val="000000"/>
                </a:solidFill>
              </a:rPr>
              <a:t>-</a:t>
            </a:r>
            <a:r>
              <a:rPr lang="en-US" altLang="ru-RU" sz="1000" dirty="0">
                <a:solidFill>
                  <a:srgbClr val="000000"/>
                </a:solidFill>
              </a:rPr>
              <a:t> differential equation of </a:t>
            </a:r>
            <a:r>
              <a:rPr lang="en-US" altLang="ru-RU" sz="1000" dirty="0" smtClean="0">
                <a:solidFill>
                  <a:srgbClr val="000000"/>
                </a:solidFill>
              </a:rPr>
              <a:t>oscillations of a physical </a:t>
            </a:r>
            <a:r>
              <a:rPr lang="en-US" altLang="ru-RU" sz="1000" dirty="0">
                <a:solidFill>
                  <a:srgbClr val="000000"/>
                </a:solidFill>
              </a:rPr>
              <a:t>pendulum.</a:t>
            </a:r>
            <a:endParaRPr lang="ru-RU" altLang="ru-RU" sz="1000" b="1" dirty="0">
              <a:solidFill>
                <a:srgbClr val="00007D"/>
              </a:solidFill>
            </a:endParaRPr>
          </a:p>
        </p:txBody>
      </p:sp>
      <p:graphicFrame>
        <p:nvGraphicFramePr>
          <p:cNvPr id="327845" name="Object 165"/>
          <p:cNvGraphicFramePr>
            <a:graphicFrameLocks noChangeAspect="1"/>
          </p:cNvGraphicFramePr>
          <p:nvPr>
            <p:extLst>
              <p:ext uri="{D42A27DB-BD31-4B8C-83A1-F6EECF244321}">
                <p14:modId xmlns:p14="http://schemas.microsoft.com/office/powerpoint/2010/main" val="3738910389"/>
              </p:ext>
            </p:extLst>
          </p:nvPr>
        </p:nvGraphicFramePr>
        <p:xfrm>
          <a:off x="4033838" y="3313113"/>
          <a:ext cx="1028700" cy="431800"/>
        </p:xfrm>
        <a:graphic>
          <a:graphicData uri="http://schemas.openxmlformats.org/presentationml/2006/ole">
            <mc:AlternateContent xmlns:mc="http://schemas.openxmlformats.org/markup-compatibility/2006">
              <mc:Choice xmlns:v="urn:schemas-microsoft-com:vml" Requires="v">
                <p:oleObj spid="_x0000_s1433025" name="Equation" r:id="rId19" imgW="1028520" imgH="431640" progId="Equation.DSMT4">
                  <p:embed/>
                </p:oleObj>
              </mc:Choice>
              <mc:Fallback>
                <p:oleObj name="Equation" r:id="rId19" imgW="1028520" imgH="431640" progId="Equation.DSMT4">
                  <p:embed/>
                  <p:pic>
                    <p:nvPicPr>
                      <p:cNvPr id="0" name=""/>
                      <p:cNvPicPr>
                        <a:picLocks noChangeAspect="1" noChangeArrowheads="1"/>
                      </p:cNvPicPr>
                      <p:nvPr/>
                    </p:nvPicPr>
                    <p:blipFill>
                      <a:blip r:embed="rId20"/>
                      <a:srcRect/>
                      <a:stretch>
                        <a:fillRect/>
                      </a:stretch>
                    </p:blipFill>
                    <p:spPr bwMode="auto">
                      <a:xfrm>
                        <a:off x="4033838" y="3313113"/>
                        <a:ext cx="10287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7846" name="Text Box 166"/>
          <p:cNvSpPr txBox="1">
            <a:spLocks noChangeArrowheads="1"/>
          </p:cNvSpPr>
          <p:nvPr/>
        </p:nvSpPr>
        <p:spPr bwMode="auto">
          <a:xfrm>
            <a:off x="1962150" y="3706796"/>
            <a:ext cx="370046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mn-lt"/>
              </a:rPr>
              <a:t>Consider the mathematical </a:t>
            </a:r>
            <a:r>
              <a:rPr lang="en-US" altLang="ru-RU" sz="1000" dirty="0" smtClean="0">
                <a:solidFill>
                  <a:srgbClr val="000000"/>
                </a:solidFill>
                <a:latin typeface="+mn-lt"/>
              </a:rPr>
              <a:t>pendulum of the length</a:t>
            </a:r>
            <a:r>
              <a:rPr lang="en-US" altLang="ru-RU" sz="1000" i="1" dirty="0" smtClean="0">
                <a:solidFill>
                  <a:srgbClr val="000000"/>
                </a:solidFill>
                <a:latin typeface="+mn-lt"/>
              </a:rPr>
              <a:t> </a:t>
            </a:r>
            <a:r>
              <a:rPr lang="en-US" altLang="ru-RU" sz="1200" i="1" dirty="0" smtClean="0">
                <a:solidFill>
                  <a:srgbClr val="000000"/>
                </a:solidFill>
                <a:latin typeface="Times New Roman" pitchFamily="18" charset="0"/>
                <a:cs typeface="Times New Roman" pitchFamily="18" charset="0"/>
              </a:rPr>
              <a:t>l</a:t>
            </a:r>
            <a:r>
              <a:rPr lang="ru-RU" altLang="ru-RU" sz="1000" dirty="0">
                <a:solidFill>
                  <a:srgbClr val="000000"/>
                </a:solidFill>
              </a:rPr>
              <a:t>	</a:t>
            </a:r>
            <a:endParaRPr lang="ru-RU" altLang="ru-RU" sz="1000" b="1" dirty="0">
              <a:solidFill>
                <a:srgbClr val="00007D"/>
              </a:solidFill>
            </a:endParaRPr>
          </a:p>
        </p:txBody>
      </p:sp>
      <p:sp>
        <p:nvSpPr>
          <p:cNvPr id="327847" name="Oval 167"/>
          <p:cNvSpPr>
            <a:spLocks noChangeArrowheads="1"/>
          </p:cNvSpPr>
          <p:nvPr/>
        </p:nvSpPr>
        <p:spPr bwMode="auto">
          <a:xfrm rot="-1132783">
            <a:off x="706438" y="4927600"/>
            <a:ext cx="809625" cy="1593850"/>
          </a:xfrm>
          <a:prstGeom prst="ellipse">
            <a:avLst/>
          </a:prstGeom>
          <a:solidFill>
            <a:srgbClr val="FFFF00">
              <a:alpha val="22000"/>
            </a:srgbClr>
          </a:solidFill>
          <a:ln w="9525" algn="ctr">
            <a:solidFill>
              <a:srgbClr val="33CCCC"/>
            </a:solidFill>
            <a:prstDash val="dash"/>
            <a:round/>
            <a:headEnd/>
            <a:tailEnd/>
          </a:ln>
          <a:effectLst/>
          <a:extLst/>
        </p:spPr>
        <p:txBody>
          <a:bodyPr wrap="none" anchor="ctr"/>
          <a:lstStyle/>
          <a:p>
            <a:endParaRPr lang="ru-RU" sz="1000">
              <a:solidFill>
                <a:srgbClr val="000000"/>
              </a:solidFill>
            </a:endParaRPr>
          </a:p>
        </p:txBody>
      </p:sp>
      <p:sp>
        <p:nvSpPr>
          <p:cNvPr id="327878" name="AutoShape 198"/>
          <p:cNvSpPr>
            <a:spLocks noChangeArrowheads="1"/>
          </p:cNvSpPr>
          <p:nvPr/>
        </p:nvSpPr>
        <p:spPr bwMode="auto">
          <a:xfrm>
            <a:off x="847725" y="5018088"/>
            <a:ext cx="257175" cy="123825"/>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879" name="AutoShape 199"/>
          <p:cNvSpPr>
            <a:spLocks noChangeArrowheads="1"/>
          </p:cNvSpPr>
          <p:nvPr/>
        </p:nvSpPr>
        <p:spPr bwMode="auto">
          <a:xfrm rot="-5400000">
            <a:off x="684213" y="4870450"/>
            <a:ext cx="257175" cy="123825"/>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880" name="Object 200"/>
          <p:cNvGraphicFramePr>
            <a:graphicFrameLocks noChangeAspect="1"/>
          </p:cNvGraphicFramePr>
          <p:nvPr/>
        </p:nvGraphicFramePr>
        <p:xfrm>
          <a:off x="412750" y="4811713"/>
          <a:ext cx="190500" cy="241300"/>
        </p:xfrm>
        <a:graphic>
          <a:graphicData uri="http://schemas.openxmlformats.org/presentationml/2006/ole">
            <mc:AlternateContent xmlns:mc="http://schemas.openxmlformats.org/markup-compatibility/2006">
              <mc:Choice xmlns:v="urn:schemas-microsoft-com:vml" Requires="v">
                <p:oleObj spid="_x0000_s1433026" name="Формула" r:id="rId21" imgW="190440" imgH="241200" progId="Equation.3">
                  <p:embed/>
                </p:oleObj>
              </mc:Choice>
              <mc:Fallback>
                <p:oleObj name="Формула" r:id="rId21" imgW="190440" imgH="2412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2750" y="4811713"/>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7881" name="Object 201"/>
          <p:cNvGraphicFramePr>
            <a:graphicFrameLocks noChangeAspect="1"/>
          </p:cNvGraphicFramePr>
          <p:nvPr/>
        </p:nvGraphicFramePr>
        <p:xfrm>
          <a:off x="962025" y="5137150"/>
          <a:ext cx="254000" cy="241300"/>
        </p:xfrm>
        <a:graphic>
          <a:graphicData uri="http://schemas.openxmlformats.org/presentationml/2006/ole">
            <mc:AlternateContent xmlns:mc="http://schemas.openxmlformats.org/markup-compatibility/2006">
              <mc:Choice xmlns:v="urn:schemas-microsoft-com:vml" Requires="v">
                <p:oleObj spid="_x0000_s1433027" name="Формула" r:id="rId22" imgW="253800" imgH="241200" progId="Equation.3">
                  <p:embed/>
                </p:oleObj>
              </mc:Choice>
              <mc:Fallback>
                <p:oleObj name="Формула" r:id="rId22" imgW="253800" imgH="241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62025" y="5137150"/>
                        <a:ext cx="2540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7892" name="Group 212"/>
          <p:cNvGrpSpPr>
            <a:grpSpLocks/>
          </p:cNvGrpSpPr>
          <p:nvPr/>
        </p:nvGrpSpPr>
        <p:grpSpPr bwMode="auto">
          <a:xfrm>
            <a:off x="200025" y="4524375"/>
            <a:ext cx="1589088" cy="1770063"/>
            <a:chOff x="1536" y="2919"/>
            <a:chExt cx="1001" cy="1115"/>
          </a:xfrm>
        </p:grpSpPr>
        <p:sp>
          <p:nvSpPr>
            <p:cNvPr id="327849" name="Line 169"/>
            <p:cNvSpPr>
              <a:spLocks noChangeShapeType="1"/>
            </p:cNvSpPr>
            <p:nvPr/>
          </p:nvSpPr>
          <p:spPr bwMode="auto">
            <a:xfrm rot="10800000" flipH="1">
              <a:off x="1945" y="3143"/>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7850" name="Group 170"/>
            <p:cNvGrpSpPr>
              <a:grpSpLocks/>
            </p:cNvGrpSpPr>
            <p:nvPr/>
          </p:nvGrpSpPr>
          <p:grpSpPr bwMode="auto">
            <a:xfrm rot="-21600000">
              <a:off x="1992" y="3166"/>
              <a:ext cx="120" cy="84"/>
              <a:chOff x="1760" y="2360"/>
              <a:chExt cx="120" cy="84"/>
            </a:xfrm>
          </p:grpSpPr>
          <p:sp>
            <p:nvSpPr>
              <p:cNvPr id="327851" name="Line 171"/>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52" name="Rectangle 172"/>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27853" name="Group 173"/>
            <p:cNvGrpSpPr>
              <a:grpSpLocks/>
            </p:cNvGrpSpPr>
            <p:nvPr/>
          </p:nvGrpSpPr>
          <p:grpSpPr bwMode="auto">
            <a:xfrm rot="-10800000">
              <a:off x="1939" y="3128"/>
              <a:ext cx="120" cy="84"/>
              <a:chOff x="1760" y="2360"/>
              <a:chExt cx="120" cy="84"/>
            </a:xfrm>
          </p:grpSpPr>
          <p:sp>
            <p:nvSpPr>
              <p:cNvPr id="327854" name="Line 174"/>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55" name="Rectangle 175"/>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27858" name="Line 178"/>
            <p:cNvSpPr>
              <a:spLocks noChangeShapeType="1"/>
            </p:cNvSpPr>
            <p:nvPr/>
          </p:nvSpPr>
          <p:spPr bwMode="auto">
            <a:xfrm rot="-5400000">
              <a:off x="2218" y="2974"/>
              <a:ext cx="0" cy="6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59" name="Line 179"/>
            <p:cNvSpPr>
              <a:spLocks noChangeShapeType="1"/>
            </p:cNvSpPr>
            <p:nvPr/>
          </p:nvSpPr>
          <p:spPr bwMode="auto">
            <a:xfrm rot="10800000" flipH="1">
              <a:off x="1923" y="2985"/>
              <a:ext cx="6" cy="28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60" name="Line 180"/>
            <p:cNvSpPr>
              <a:spLocks noChangeShapeType="1"/>
            </p:cNvSpPr>
            <p:nvPr/>
          </p:nvSpPr>
          <p:spPr bwMode="auto">
            <a:xfrm rot="10800000" flipV="1">
              <a:off x="1610" y="3278"/>
              <a:ext cx="306" cy="24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61" name="Text Box 181"/>
            <p:cNvSpPr txBox="1">
              <a:spLocks noChangeArrowheads="1"/>
            </p:cNvSpPr>
            <p:nvPr/>
          </p:nvSpPr>
          <p:spPr bwMode="auto">
            <a:xfrm>
              <a:off x="1536" y="351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7862" name="Text Box 182"/>
            <p:cNvSpPr txBox="1">
              <a:spLocks noChangeArrowheads="1"/>
            </p:cNvSpPr>
            <p:nvPr/>
          </p:nvSpPr>
          <p:spPr bwMode="auto">
            <a:xfrm>
              <a:off x="2381" y="308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7863" name="Text Box 183"/>
            <p:cNvSpPr txBox="1">
              <a:spLocks noChangeArrowheads="1"/>
            </p:cNvSpPr>
            <p:nvPr/>
          </p:nvSpPr>
          <p:spPr bwMode="auto">
            <a:xfrm>
              <a:off x="1942" y="2919"/>
              <a:ext cx="15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z</a:t>
              </a:r>
              <a:endParaRPr lang="ru-RU" altLang="ru-RU" sz="1000" i="1">
                <a:solidFill>
                  <a:srgbClr val="009900"/>
                </a:solidFill>
              </a:endParaRPr>
            </a:p>
          </p:txBody>
        </p:sp>
        <p:sp>
          <p:nvSpPr>
            <p:cNvPr id="327864" name="AutoShape 184"/>
            <p:cNvSpPr>
              <a:spLocks noChangeArrowheads="1"/>
            </p:cNvSpPr>
            <p:nvPr/>
          </p:nvSpPr>
          <p:spPr bwMode="auto">
            <a:xfrm rot="5400000">
              <a:off x="1999" y="3872"/>
              <a:ext cx="249" cy="56"/>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865" name="Object 185"/>
            <p:cNvGraphicFramePr>
              <a:graphicFrameLocks noChangeAspect="1"/>
            </p:cNvGraphicFramePr>
            <p:nvPr/>
          </p:nvGraphicFramePr>
          <p:xfrm>
            <a:off x="2197" y="3857"/>
            <a:ext cx="112" cy="128"/>
          </p:xfrm>
          <a:graphic>
            <a:graphicData uri="http://schemas.openxmlformats.org/presentationml/2006/ole">
              <mc:AlternateContent xmlns:mc="http://schemas.openxmlformats.org/markup-compatibility/2006">
                <mc:Choice xmlns:v="urn:schemas-microsoft-com:vml" Requires="v">
                  <p:oleObj spid="_x0000_s1433028" name="Формула" r:id="rId23" imgW="177480" imgH="203040" progId="Equation.3">
                    <p:embed/>
                  </p:oleObj>
                </mc:Choice>
                <mc:Fallback>
                  <p:oleObj name="Формула" r:id="rId23" imgW="177480" imgH="203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97" y="385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66" name="Oval 186"/>
            <p:cNvSpPr>
              <a:spLocks noChangeArrowheads="1"/>
            </p:cNvSpPr>
            <p:nvPr/>
          </p:nvSpPr>
          <p:spPr bwMode="auto">
            <a:xfrm>
              <a:off x="2081" y="3689"/>
              <a:ext cx="89" cy="85"/>
            </a:xfrm>
            <a:prstGeom prst="ellipse">
              <a:avLst/>
            </a:prstGeom>
            <a:solidFill>
              <a:srgbClr val="FF99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867" name="Text Box 187"/>
            <p:cNvSpPr txBox="1">
              <a:spLocks noChangeArrowheads="1"/>
            </p:cNvSpPr>
            <p:nvPr/>
          </p:nvSpPr>
          <p:spPr bwMode="auto">
            <a:xfrm>
              <a:off x="2116" y="3690"/>
              <a:ext cx="206"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i="1" dirty="0">
                  <a:solidFill>
                    <a:srgbClr val="000000"/>
                  </a:solidFill>
                  <a:latin typeface="Times New Roman" pitchFamily="18" charset="0"/>
                  <a:cs typeface="Times New Roman" pitchFamily="18" charset="0"/>
                </a:rPr>
                <a:t>O</a:t>
              </a:r>
              <a:r>
                <a:rPr lang="en-US" altLang="ru-RU" sz="1050" baseline="-25000" dirty="0">
                  <a:solidFill>
                    <a:srgbClr val="000000"/>
                  </a:solidFill>
                  <a:latin typeface="Times New Roman" pitchFamily="18" charset="0"/>
                  <a:cs typeface="Times New Roman" pitchFamily="18" charset="0"/>
                </a:rPr>
                <a:t>1</a:t>
              </a:r>
              <a:endParaRPr lang="ru-RU" altLang="ru-RU" sz="1050" baseline="-25000" dirty="0">
                <a:solidFill>
                  <a:srgbClr val="000000"/>
                </a:solidFill>
                <a:latin typeface="Times New Roman" pitchFamily="18" charset="0"/>
                <a:cs typeface="Times New Roman" pitchFamily="18" charset="0"/>
              </a:endParaRPr>
            </a:p>
          </p:txBody>
        </p:sp>
        <p:sp>
          <p:nvSpPr>
            <p:cNvPr id="327868" name="Oval 188"/>
            <p:cNvSpPr>
              <a:spLocks noChangeArrowheads="1"/>
            </p:cNvSpPr>
            <p:nvPr/>
          </p:nvSpPr>
          <p:spPr bwMode="auto">
            <a:xfrm>
              <a:off x="1903" y="3259"/>
              <a:ext cx="35" cy="35"/>
            </a:xfrm>
            <a:prstGeom prst="ellipse">
              <a:avLst/>
            </a:prstGeom>
            <a:solidFill>
              <a:srgbClr val="0000FF"/>
            </a:solidFill>
            <a:ln w="9525"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869" name="Text Box 189"/>
            <p:cNvSpPr txBox="1">
              <a:spLocks noChangeArrowheads="1"/>
            </p:cNvSpPr>
            <p:nvPr/>
          </p:nvSpPr>
          <p:spPr bwMode="auto">
            <a:xfrm>
              <a:off x="1773" y="3152"/>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0000"/>
                  </a:solidFill>
                </a:rPr>
                <a:t>O</a:t>
              </a:r>
              <a:endParaRPr lang="ru-RU" altLang="ru-RU" sz="1000" i="1">
                <a:solidFill>
                  <a:srgbClr val="000000"/>
                </a:solidFill>
              </a:endParaRPr>
            </a:p>
          </p:txBody>
        </p:sp>
        <p:sp>
          <p:nvSpPr>
            <p:cNvPr id="327871" name="Line 191"/>
            <p:cNvSpPr>
              <a:spLocks noChangeShapeType="1"/>
            </p:cNvSpPr>
            <p:nvPr/>
          </p:nvSpPr>
          <p:spPr bwMode="auto">
            <a:xfrm flipH="1">
              <a:off x="1752" y="3297"/>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7872" name="Group 192"/>
            <p:cNvGrpSpPr>
              <a:grpSpLocks/>
            </p:cNvGrpSpPr>
            <p:nvPr/>
          </p:nvGrpSpPr>
          <p:grpSpPr bwMode="auto">
            <a:xfrm rot="-10800000">
              <a:off x="1723" y="3298"/>
              <a:ext cx="120" cy="84"/>
              <a:chOff x="1760" y="2360"/>
              <a:chExt cx="120" cy="84"/>
            </a:xfrm>
          </p:grpSpPr>
          <p:sp>
            <p:nvSpPr>
              <p:cNvPr id="327873" name="Line 193"/>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74" name="Rectangle 194"/>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27875" name="Group 195"/>
            <p:cNvGrpSpPr>
              <a:grpSpLocks/>
            </p:cNvGrpSpPr>
            <p:nvPr/>
          </p:nvGrpSpPr>
          <p:grpSpPr bwMode="auto">
            <a:xfrm>
              <a:off x="1776" y="3336"/>
              <a:ext cx="120" cy="84"/>
              <a:chOff x="1760" y="2360"/>
              <a:chExt cx="120" cy="84"/>
            </a:xfrm>
          </p:grpSpPr>
          <p:sp>
            <p:nvSpPr>
              <p:cNvPr id="327876" name="Line 196"/>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77" name="Rectangle 197"/>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27883" name="Line 203"/>
            <p:cNvSpPr>
              <a:spLocks noChangeShapeType="1"/>
            </p:cNvSpPr>
            <p:nvPr/>
          </p:nvSpPr>
          <p:spPr bwMode="auto">
            <a:xfrm flipH="1" flipV="1">
              <a:off x="1931" y="3293"/>
              <a:ext cx="174"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84" name="Line 204"/>
            <p:cNvSpPr>
              <a:spLocks noChangeShapeType="1"/>
            </p:cNvSpPr>
            <p:nvPr/>
          </p:nvSpPr>
          <p:spPr bwMode="auto">
            <a:xfrm flipH="1" flipV="1">
              <a:off x="1918" y="3274"/>
              <a:ext cx="14" cy="76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85" name="Arc 205"/>
            <p:cNvSpPr>
              <a:spLocks/>
            </p:cNvSpPr>
            <p:nvPr/>
          </p:nvSpPr>
          <p:spPr bwMode="auto">
            <a:xfrm flipV="1">
              <a:off x="1921" y="3493"/>
              <a:ext cx="100" cy="5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7886" name="Object 206"/>
            <p:cNvGraphicFramePr>
              <a:graphicFrameLocks noChangeAspect="1"/>
            </p:cNvGraphicFramePr>
            <p:nvPr/>
          </p:nvGraphicFramePr>
          <p:xfrm>
            <a:off x="1919" y="3423"/>
            <a:ext cx="88" cy="104"/>
          </p:xfrm>
          <a:graphic>
            <a:graphicData uri="http://schemas.openxmlformats.org/presentationml/2006/ole">
              <mc:AlternateContent xmlns:mc="http://schemas.openxmlformats.org/markup-compatibility/2006">
                <mc:Choice xmlns:v="urn:schemas-microsoft-com:vml" Requires="v">
                  <p:oleObj spid="_x0000_s1433029" name="Формула" r:id="rId24" imgW="139680" imgH="164880" progId="Equation.3">
                    <p:embed/>
                  </p:oleObj>
                </mc:Choice>
                <mc:Fallback>
                  <p:oleObj name="Формула" r:id="rId24" imgW="139680" imgH="16488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919" y="3423"/>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87" name="Line 207"/>
            <p:cNvSpPr>
              <a:spLocks noChangeShapeType="1"/>
            </p:cNvSpPr>
            <p:nvPr/>
          </p:nvSpPr>
          <p:spPr bwMode="auto">
            <a:xfrm flipV="1">
              <a:off x="2129" y="3599"/>
              <a:ext cx="324" cy="1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88" name="Line 208"/>
            <p:cNvSpPr>
              <a:spLocks noChangeShapeType="1"/>
            </p:cNvSpPr>
            <p:nvPr/>
          </p:nvSpPr>
          <p:spPr bwMode="auto">
            <a:xfrm flipV="1">
              <a:off x="1928" y="3126"/>
              <a:ext cx="322"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889" name="Line 209"/>
            <p:cNvSpPr>
              <a:spLocks noChangeShapeType="1"/>
            </p:cNvSpPr>
            <p:nvPr/>
          </p:nvSpPr>
          <p:spPr bwMode="auto">
            <a:xfrm>
              <a:off x="2141" y="3179"/>
              <a:ext cx="204" cy="457"/>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7890" name="Object 210"/>
            <p:cNvGraphicFramePr>
              <a:graphicFrameLocks noChangeAspect="1"/>
            </p:cNvGraphicFramePr>
            <p:nvPr/>
          </p:nvGraphicFramePr>
          <p:xfrm>
            <a:off x="2246" y="3290"/>
            <a:ext cx="56" cy="112"/>
          </p:xfrm>
          <a:graphic>
            <a:graphicData uri="http://schemas.openxmlformats.org/presentationml/2006/ole">
              <mc:AlternateContent xmlns:mc="http://schemas.openxmlformats.org/markup-compatibility/2006">
                <mc:Choice xmlns:v="urn:schemas-microsoft-com:vml" Requires="v">
                  <p:oleObj spid="_x0000_s1433030" name="Формула" r:id="rId25" imgW="88560" imgH="177480" progId="Equation.3">
                    <p:embed/>
                  </p:oleObj>
                </mc:Choice>
                <mc:Fallback>
                  <p:oleObj name="Формула" r:id="rId25" imgW="88560" imgH="17748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246" y="3290"/>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7894" name="Text Box 214"/>
          <p:cNvSpPr txBox="1">
            <a:spLocks noChangeArrowheads="1"/>
          </p:cNvSpPr>
          <p:nvPr/>
        </p:nvSpPr>
        <p:spPr bwMode="auto">
          <a:xfrm>
            <a:off x="1962150" y="3954433"/>
            <a:ext cx="73009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Substitute the moment of inertia </a:t>
            </a:r>
            <a:endParaRPr lang="en-US" altLang="ru-RU" sz="1000" dirty="0" smtClean="0">
              <a:solidFill>
                <a:srgbClr val="000000"/>
              </a:solidFill>
            </a:endParaRPr>
          </a:p>
          <a:p>
            <a:r>
              <a:rPr lang="en-US" altLang="ru-RU" sz="1000" dirty="0">
                <a:solidFill>
                  <a:srgbClr val="000000"/>
                </a:solidFill>
              </a:rPr>
              <a:t>and represent </a:t>
            </a:r>
            <a:r>
              <a:rPr lang="en-US" altLang="ru-RU" sz="1000" dirty="0" smtClean="0">
                <a:solidFill>
                  <a:srgbClr val="000000"/>
                </a:solidFill>
              </a:rPr>
              <a:t> the </a:t>
            </a:r>
            <a:r>
              <a:rPr lang="en-US" altLang="ru-RU" sz="1000" dirty="0">
                <a:solidFill>
                  <a:srgbClr val="000000"/>
                </a:solidFill>
              </a:rPr>
              <a:t>equation in the form</a:t>
            </a:r>
            <a:r>
              <a:rPr lang="ru-RU" altLang="ru-RU" sz="1000" dirty="0" smtClean="0">
                <a:solidFill>
                  <a:srgbClr val="000000"/>
                </a:solidFill>
              </a:rPr>
              <a:t>   	              -</a:t>
            </a:r>
            <a:r>
              <a:rPr lang="en-US" altLang="ru-RU" sz="1000" dirty="0" smtClean="0">
                <a:solidFill>
                  <a:srgbClr val="000000"/>
                </a:solidFill>
              </a:rPr>
              <a:t> differential </a:t>
            </a:r>
            <a:r>
              <a:rPr lang="en-US" altLang="ru-RU" sz="1000" dirty="0">
                <a:solidFill>
                  <a:srgbClr val="000000"/>
                </a:solidFill>
              </a:rPr>
              <a:t>equation of </a:t>
            </a:r>
            <a:r>
              <a:rPr lang="en-US" altLang="ru-RU" sz="1000" dirty="0" smtClean="0">
                <a:solidFill>
                  <a:srgbClr val="000000"/>
                </a:solidFill>
              </a:rPr>
              <a:t>oscillations of </a:t>
            </a:r>
            <a:r>
              <a:rPr lang="en-US" altLang="ru-RU" sz="1000" dirty="0">
                <a:solidFill>
                  <a:srgbClr val="000000"/>
                </a:solidFill>
              </a:rPr>
              <a:t>a simple pendulum.</a:t>
            </a:r>
            <a:endParaRPr lang="ru-RU" altLang="ru-RU" sz="1000" b="1" dirty="0">
              <a:solidFill>
                <a:srgbClr val="00007D"/>
              </a:solidFill>
            </a:endParaRPr>
          </a:p>
        </p:txBody>
      </p:sp>
      <p:graphicFrame>
        <p:nvGraphicFramePr>
          <p:cNvPr id="327893" name="Object 213"/>
          <p:cNvGraphicFramePr>
            <a:graphicFrameLocks noChangeAspect="1"/>
          </p:cNvGraphicFramePr>
          <p:nvPr>
            <p:extLst>
              <p:ext uri="{D42A27DB-BD31-4B8C-83A1-F6EECF244321}">
                <p14:modId xmlns:p14="http://schemas.microsoft.com/office/powerpoint/2010/main" val="2138032591"/>
              </p:ext>
            </p:extLst>
          </p:nvPr>
        </p:nvGraphicFramePr>
        <p:xfrm>
          <a:off x="5108632" y="3699150"/>
          <a:ext cx="1612900" cy="266700"/>
        </p:xfrm>
        <a:graphic>
          <a:graphicData uri="http://schemas.openxmlformats.org/presentationml/2006/ole">
            <mc:AlternateContent xmlns:mc="http://schemas.openxmlformats.org/markup-compatibility/2006">
              <mc:Choice xmlns:v="urn:schemas-microsoft-com:vml" Requires="v">
                <p:oleObj spid="_x0000_s1433031" name="Equation" r:id="rId27" imgW="1612800" imgH="266400" progId="Equation.DSMT4">
                  <p:embed/>
                </p:oleObj>
              </mc:Choice>
              <mc:Fallback>
                <p:oleObj name="Equation" r:id="rId27" imgW="1612800" imgH="266400" progId="Equation.DSMT4">
                  <p:embed/>
                  <p:pic>
                    <p:nvPicPr>
                      <p:cNvPr id="0" name=""/>
                      <p:cNvPicPr>
                        <a:picLocks noChangeAspect="1" noChangeArrowheads="1"/>
                      </p:cNvPicPr>
                      <p:nvPr/>
                    </p:nvPicPr>
                    <p:blipFill>
                      <a:blip r:embed="rId28"/>
                      <a:srcRect/>
                      <a:stretch>
                        <a:fillRect/>
                      </a:stretch>
                    </p:blipFill>
                    <p:spPr bwMode="auto">
                      <a:xfrm>
                        <a:off x="5108632" y="3699150"/>
                        <a:ext cx="16129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7895" name="Object 215"/>
          <p:cNvGraphicFramePr>
            <a:graphicFrameLocks noChangeAspect="1"/>
          </p:cNvGraphicFramePr>
          <p:nvPr>
            <p:extLst>
              <p:ext uri="{D42A27DB-BD31-4B8C-83A1-F6EECF244321}">
                <p14:modId xmlns:p14="http://schemas.microsoft.com/office/powerpoint/2010/main" val="66925139"/>
              </p:ext>
            </p:extLst>
          </p:nvPr>
        </p:nvGraphicFramePr>
        <p:xfrm>
          <a:off x="4295550" y="3976609"/>
          <a:ext cx="939800" cy="393700"/>
        </p:xfrm>
        <a:graphic>
          <a:graphicData uri="http://schemas.openxmlformats.org/presentationml/2006/ole">
            <mc:AlternateContent xmlns:mc="http://schemas.openxmlformats.org/markup-compatibility/2006">
              <mc:Choice xmlns:v="urn:schemas-microsoft-com:vml" Requires="v">
                <p:oleObj spid="_x0000_s1433032" name="Equation" r:id="rId29" imgW="939600" imgH="393480" progId="Equation.DSMT4">
                  <p:embed/>
                </p:oleObj>
              </mc:Choice>
              <mc:Fallback>
                <p:oleObj name="Equation" r:id="rId29" imgW="939600" imgH="393480" progId="Equation.DSMT4">
                  <p:embed/>
                  <p:pic>
                    <p:nvPicPr>
                      <p:cNvPr id="0" name=""/>
                      <p:cNvPicPr>
                        <a:picLocks noChangeAspect="1" noChangeArrowheads="1"/>
                      </p:cNvPicPr>
                      <p:nvPr/>
                    </p:nvPicPr>
                    <p:blipFill>
                      <a:blip r:embed="rId30"/>
                      <a:srcRect/>
                      <a:stretch>
                        <a:fillRect/>
                      </a:stretch>
                    </p:blipFill>
                    <p:spPr bwMode="auto">
                      <a:xfrm>
                        <a:off x="4295550" y="3976609"/>
                        <a:ext cx="9398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7896" name="Text Box 216"/>
          <p:cNvSpPr txBox="1">
            <a:spLocks noChangeArrowheads="1"/>
          </p:cNvSpPr>
          <p:nvPr/>
        </p:nvSpPr>
        <p:spPr bwMode="auto">
          <a:xfrm>
            <a:off x="1746250" y="4380738"/>
            <a:ext cx="701190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rPr>
              <a:t>Since these equations differ only in the coefficients, it is </a:t>
            </a:r>
            <a:r>
              <a:rPr lang="en-US" altLang="ru-RU" sz="1000" dirty="0" smtClean="0">
                <a:solidFill>
                  <a:srgbClr val="000000"/>
                </a:solidFill>
              </a:rPr>
              <a:t>possible </a:t>
            </a:r>
            <a:r>
              <a:rPr lang="en-US" altLang="ru-RU" sz="1000" dirty="0">
                <a:solidFill>
                  <a:srgbClr val="000000"/>
                </a:solidFill>
              </a:rPr>
              <a:t>to </a:t>
            </a:r>
            <a:r>
              <a:rPr lang="en-US" altLang="ru-RU" sz="1000" dirty="0" smtClean="0">
                <a:solidFill>
                  <a:srgbClr val="000000"/>
                </a:solidFill>
              </a:rPr>
              <a:t>consider </a:t>
            </a:r>
            <a:r>
              <a:rPr lang="en-US" altLang="ru-RU" sz="1000" dirty="0">
                <a:solidFill>
                  <a:srgbClr val="000000"/>
                </a:solidFill>
              </a:rPr>
              <a:t>a physical </a:t>
            </a:r>
            <a:r>
              <a:rPr lang="en-US" altLang="ru-RU" sz="1000" dirty="0" smtClean="0">
                <a:solidFill>
                  <a:srgbClr val="000000"/>
                </a:solidFill>
              </a:rPr>
              <a:t>pendulum as a mathematical </a:t>
            </a:r>
            <a:r>
              <a:rPr lang="en-US" altLang="ru-RU" sz="1000" dirty="0">
                <a:solidFill>
                  <a:srgbClr val="000000"/>
                </a:solidFill>
              </a:rPr>
              <a:t>pendulum </a:t>
            </a:r>
            <a:r>
              <a:rPr lang="en-US" altLang="ru-RU" sz="1000" dirty="0" smtClean="0">
                <a:solidFill>
                  <a:srgbClr val="000000"/>
                </a:solidFill>
              </a:rPr>
              <a:t>with period of oscillation </a:t>
            </a:r>
            <a:r>
              <a:rPr lang="en-US" altLang="ru-RU" sz="1000" dirty="0">
                <a:solidFill>
                  <a:srgbClr val="000000"/>
                </a:solidFill>
              </a:rPr>
              <a:t>equal to the period of the physical pendulum. </a:t>
            </a:r>
            <a:r>
              <a:rPr lang="en-US" altLang="ru-RU" sz="1000" dirty="0" smtClean="0">
                <a:solidFill>
                  <a:srgbClr val="000000"/>
                </a:solidFill>
              </a:rPr>
              <a:t>For this </a:t>
            </a:r>
            <a:r>
              <a:rPr lang="en-US" altLang="ru-RU" sz="1000" dirty="0">
                <a:solidFill>
                  <a:srgbClr val="000000"/>
                </a:solidFill>
              </a:rPr>
              <a:t>equate the </a:t>
            </a:r>
            <a:r>
              <a:rPr lang="en-US" altLang="ru-RU" sz="1000" dirty="0" smtClean="0">
                <a:solidFill>
                  <a:srgbClr val="000000"/>
                </a:solidFill>
              </a:rPr>
              <a:t>coefficients</a:t>
            </a:r>
          </a:p>
          <a:p>
            <a:endParaRPr lang="en-US" altLang="ru-RU" sz="1000" dirty="0">
              <a:solidFill>
                <a:srgbClr val="000000"/>
              </a:solidFill>
            </a:endParaRPr>
          </a:p>
          <a:p>
            <a:endParaRPr lang="ru-RU" altLang="ru-RU" sz="1000" dirty="0">
              <a:solidFill>
                <a:srgbClr val="000000"/>
              </a:solidFill>
            </a:endParaRPr>
          </a:p>
        </p:txBody>
      </p:sp>
      <p:graphicFrame>
        <p:nvGraphicFramePr>
          <p:cNvPr id="327897" name="Object 217"/>
          <p:cNvGraphicFramePr>
            <a:graphicFrameLocks noChangeAspect="1"/>
          </p:cNvGraphicFramePr>
          <p:nvPr>
            <p:extLst>
              <p:ext uri="{D42A27DB-BD31-4B8C-83A1-F6EECF244321}">
                <p14:modId xmlns:p14="http://schemas.microsoft.com/office/powerpoint/2010/main" val="394860605"/>
              </p:ext>
            </p:extLst>
          </p:nvPr>
        </p:nvGraphicFramePr>
        <p:xfrm>
          <a:off x="3384550" y="4695660"/>
          <a:ext cx="584200" cy="431800"/>
        </p:xfrm>
        <a:graphic>
          <a:graphicData uri="http://schemas.openxmlformats.org/presentationml/2006/ole">
            <mc:AlternateContent xmlns:mc="http://schemas.openxmlformats.org/markup-compatibility/2006">
              <mc:Choice xmlns:v="urn:schemas-microsoft-com:vml" Requires="v">
                <p:oleObj spid="_x0000_s1433033" name="Формула" r:id="rId31" imgW="583920" imgH="431640" progId="Equation.3">
                  <p:embed/>
                </p:oleObj>
              </mc:Choice>
              <mc:Fallback>
                <p:oleObj name="Формула" r:id="rId31" imgW="583920" imgH="4316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3384550" y="4695660"/>
                        <a:ext cx="5842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98" name="Text Box 218"/>
          <p:cNvSpPr txBox="1">
            <a:spLocks noChangeArrowheads="1"/>
          </p:cNvSpPr>
          <p:nvPr/>
        </p:nvSpPr>
        <p:spPr bwMode="auto">
          <a:xfrm>
            <a:off x="1838325" y="5031502"/>
            <a:ext cx="407675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Whence we </a:t>
            </a:r>
            <a:r>
              <a:rPr lang="en-US" altLang="ru-RU" sz="1000" dirty="0">
                <a:solidFill>
                  <a:srgbClr val="000000"/>
                </a:solidFill>
              </a:rPr>
              <a:t>can define the reduced length of the physical pendulum </a:t>
            </a:r>
            <a:endParaRPr lang="ru-RU" altLang="ru-RU" sz="1000" dirty="0">
              <a:solidFill>
                <a:srgbClr val="000000"/>
              </a:solidFill>
            </a:endParaRPr>
          </a:p>
        </p:txBody>
      </p:sp>
      <p:graphicFrame>
        <p:nvGraphicFramePr>
          <p:cNvPr id="327899" name="Object 219"/>
          <p:cNvGraphicFramePr>
            <a:graphicFrameLocks noChangeAspect="1"/>
          </p:cNvGraphicFramePr>
          <p:nvPr>
            <p:extLst>
              <p:ext uri="{D42A27DB-BD31-4B8C-83A1-F6EECF244321}">
                <p14:modId xmlns:p14="http://schemas.microsoft.com/office/powerpoint/2010/main" val="988651890"/>
              </p:ext>
            </p:extLst>
          </p:nvPr>
        </p:nvGraphicFramePr>
        <p:xfrm>
          <a:off x="5812524" y="4951412"/>
          <a:ext cx="1358900" cy="406400"/>
        </p:xfrm>
        <a:graphic>
          <a:graphicData uri="http://schemas.openxmlformats.org/presentationml/2006/ole">
            <mc:AlternateContent xmlns:mc="http://schemas.openxmlformats.org/markup-compatibility/2006">
              <mc:Choice xmlns:v="urn:schemas-microsoft-com:vml" Requires="v">
                <p:oleObj spid="_x0000_s1433034" name="Формула" r:id="rId33" imgW="1358640" imgH="406080" progId="Equation.3">
                  <p:embed/>
                </p:oleObj>
              </mc:Choice>
              <mc:Fallback>
                <p:oleObj name="Формула" r:id="rId33" imgW="1358640" imgH="40608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812524" y="4951412"/>
                        <a:ext cx="13589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900" name="Text Box 220"/>
          <p:cNvSpPr txBox="1">
            <a:spLocks noChangeArrowheads="1"/>
          </p:cNvSpPr>
          <p:nvPr/>
        </p:nvSpPr>
        <p:spPr bwMode="auto">
          <a:xfrm>
            <a:off x="1838325" y="5218113"/>
            <a:ext cx="13404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last </a:t>
            </a:r>
            <a:r>
              <a:rPr lang="en-US" altLang="ru-RU" sz="1000" dirty="0" smtClean="0">
                <a:solidFill>
                  <a:srgbClr val="000000"/>
                </a:solidFill>
              </a:rPr>
              <a:t>inequality is</a:t>
            </a:r>
            <a:endParaRPr lang="en-US" altLang="ru-RU" sz="1000" dirty="0">
              <a:solidFill>
                <a:srgbClr val="000000"/>
              </a:solidFill>
            </a:endParaRPr>
          </a:p>
          <a:p>
            <a:r>
              <a:rPr lang="en-US" altLang="ru-RU" sz="1000" dirty="0">
                <a:solidFill>
                  <a:srgbClr val="000000"/>
                </a:solidFill>
              </a:rPr>
              <a:t>easy to </a:t>
            </a:r>
            <a:r>
              <a:rPr lang="en-US" altLang="ru-RU" sz="1000" dirty="0" smtClean="0">
                <a:solidFill>
                  <a:srgbClr val="000000"/>
                </a:solidFill>
              </a:rPr>
              <a:t>prove</a:t>
            </a:r>
            <a:endParaRPr lang="ru-RU" altLang="ru-RU" sz="1000" dirty="0">
              <a:solidFill>
                <a:srgbClr val="000000"/>
              </a:solidFill>
            </a:endParaRPr>
          </a:p>
        </p:txBody>
      </p:sp>
      <p:graphicFrame>
        <p:nvGraphicFramePr>
          <p:cNvPr id="327901" name="Object 221"/>
          <p:cNvGraphicFramePr>
            <a:graphicFrameLocks noChangeAspect="1"/>
          </p:cNvGraphicFramePr>
          <p:nvPr/>
        </p:nvGraphicFramePr>
        <p:xfrm>
          <a:off x="3467100" y="5232400"/>
          <a:ext cx="1943100" cy="431800"/>
        </p:xfrm>
        <a:graphic>
          <a:graphicData uri="http://schemas.openxmlformats.org/presentationml/2006/ole">
            <mc:AlternateContent xmlns:mc="http://schemas.openxmlformats.org/markup-compatibility/2006">
              <mc:Choice xmlns:v="urn:schemas-microsoft-com:vml" Requires="v">
                <p:oleObj spid="_x0000_s1433035" name="Формула" r:id="rId35" imgW="1942920" imgH="431640" progId="Equation.3">
                  <p:embed/>
                </p:oleObj>
              </mc:Choice>
              <mc:Fallback>
                <p:oleObj name="Формула" r:id="rId35" imgW="1942920" imgH="43164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467100" y="5232400"/>
                        <a:ext cx="19431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27902" name="Text Box 222"/>
              <p:cNvSpPr txBox="1">
                <a:spLocks noChangeArrowheads="1"/>
              </p:cNvSpPr>
              <p:nvPr/>
            </p:nvSpPr>
            <p:spPr bwMode="auto">
              <a:xfrm>
                <a:off x="1712913" y="5616574"/>
                <a:ext cx="7431087" cy="276999"/>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point </a:t>
                </a:r>
                <a14:m>
                  <m:oMath xmlns:m="http://schemas.openxmlformats.org/officeDocument/2006/math">
                    <m:sSub>
                      <m:sSubPr>
                        <m:ctrlPr>
                          <a:rPr lang="en-US" altLang="ru-RU" sz="1100" i="1" smtClean="0">
                            <a:solidFill>
                              <a:srgbClr val="000000"/>
                            </a:solidFill>
                            <a:latin typeface="Cambria Math"/>
                          </a:rPr>
                        </m:ctrlPr>
                      </m:sSubPr>
                      <m:e>
                        <m:r>
                          <a:rPr lang="en-US" altLang="ru-RU" sz="1100" b="0" i="1" smtClean="0">
                            <a:solidFill>
                              <a:srgbClr val="000000"/>
                            </a:solidFill>
                            <a:latin typeface="Cambria Math"/>
                          </a:rPr>
                          <m:t>𝑂</m:t>
                        </m:r>
                      </m:e>
                      <m:sub>
                        <m:r>
                          <a:rPr lang="en-US" altLang="ru-RU" sz="1100" b="0" i="1" smtClean="0">
                            <a:solidFill>
                              <a:srgbClr val="000000"/>
                            </a:solidFill>
                            <a:latin typeface="Cambria Math"/>
                          </a:rPr>
                          <m:t>1</m:t>
                        </m:r>
                      </m:sub>
                    </m:sSub>
                  </m:oMath>
                </a14:m>
                <a:r>
                  <a:rPr lang="en-US" altLang="ru-RU" sz="1100" dirty="0" smtClean="0">
                    <a:solidFill>
                      <a:srgbClr val="000000"/>
                    </a:solidFill>
                  </a:rPr>
                  <a:t> </a:t>
                </a:r>
                <a:r>
                  <a:rPr lang="en-US" altLang="ru-RU" sz="1000" dirty="0" smtClean="0">
                    <a:solidFill>
                      <a:srgbClr val="000000"/>
                    </a:solidFill>
                  </a:rPr>
                  <a:t>of the physical </a:t>
                </a:r>
                <a:r>
                  <a:rPr lang="en-US" altLang="ru-RU" sz="1000" dirty="0">
                    <a:solidFill>
                      <a:srgbClr val="000000"/>
                    </a:solidFill>
                  </a:rPr>
                  <a:t>pendulum at a distance </a:t>
                </a:r>
                <a:r>
                  <a:rPr lang="en-US" altLang="ru-RU" sz="1200" i="1" dirty="0">
                    <a:solidFill>
                      <a:srgbClr val="000000"/>
                    </a:solidFill>
                    <a:latin typeface="Times New Roman" pitchFamily="18" charset="0"/>
                    <a:cs typeface="Times New Roman" pitchFamily="18" charset="0"/>
                  </a:rPr>
                  <a:t>l</a:t>
                </a:r>
                <a:r>
                  <a:rPr lang="en-US" altLang="ru-RU" sz="1000" dirty="0">
                    <a:solidFill>
                      <a:srgbClr val="000000"/>
                    </a:solidFill>
                  </a:rPr>
                  <a:t> in a straight line </a:t>
                </a:r>
                <a:r>
                  <a:rPr lang="en-US" altLang="ru-RU" sz="1100" i="1" dirty="0">
                    <a:solidFill>
                      <a:srgbClr val="000000"/>
                    </a:solidFill>
                    <a:latin typeface="Times New Roman" pitchFamily="18" charset="0"/>
                    <a:cs typeface="Times New Roman" pitchFamily="18" charset="0"/>
                  </a:rPr>
                  <a:t>OC</a:t>
                </a:r>
                <a:r>
                  <a:rPr lang="en-US" altLang="ru-RU" sz="1000" dirty="0">
                    <a:solidFill>
                      <a:srgbClr val="000000"/>
                    </a:solidFill>
                  </a:rPr>
                  <a:t> is called the center of oscillation of the pendulum.</a:t>
                </a:r>
                <a:endParaRPr lang="ru-RU" altLang="ru-RU" sz="1000" dirty="0">
                  <a:solidFill>
                    <a:srgbClr val="000000"/>
                  </a:solidFill>
                </a:endParaRPr>
              </a:p>
            </p:txBody>
          </p:sp>
        </mc:Choice>
        <mc:Fallback xmlns="">
          <p:sp>
            <p:nvSpPr>
              <p:cNvPr id="327902" name="Text Box 222"/>
              <p:cNvSpPr txBox="1">
                <a:spLocks noRot="1" noChangeAspect="1" noMove="1" noResize="1" noEditPoints="1" noAdjustHandles="1" noChangeArrowheads="1" noChangeShapeType="1" noTextEdit="1"/>
              </p:cNvSpPr>
              <p:nvPr/>
            </p:nvSpPr>
            <p:spPr bwMode="auto">
              <a:xfrm>
                <a:off x="1712913" y="5616574"/>
                <a:ext cx="7431087" cy="276999"/>
              </a:xfrm>
              <a:prstGeom prst="rect">
                <a:avLst/>
              </a:prstGeom>
              <a:blipFill rotWithShape="1">
                <a:blip r:embed="rId37"/>
                <a:stretch>
                  <a:fillRect b="-1521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27909" name="Group 229"/>
          <p:cNvGrpSpPr>
            <a:grpSpLocks/>
          </p:cNvGrpSpPr>
          <p:nvPr/>
        </p:nvGrpSpPr>
        <p:grpSpPr bwMode="auto">
          <a:xfrm>
            <a:off x="1055688" y="3171825"/>
            <a:ext cx="635000" cy="1008063"/>
            <a:chOff x="665" y="1998"/>
            <a:chExt cx="400" cy="635"/>
          </a:xfrm>
        </p:grpSpPr>
        <p:sp>
          <p:nvSpPr>
            <p:cNvPr id="327903" name="Text Box 223"/>
            <p:cNvSpPr txBox="1">
              <a:spLocks noChangeArrowheads="1"/>
            </p:cNvSpPr>
            <p:nvPr/>
          </p:nvSpPr>
          <p:spPr bwMode="auto">
            <a:xfrm>
              <a:off x="665" y="2446"/>
              <a:ext cx="21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r>
                <a:rPr lang="en-US" altLang="ru-RU" sz="1100" baseline="-25000" dirty="0">
                  <a:solidFill>
                    <a:srgbClr val="000000"/>
                  </a:solidFill>
                  <a:latin typeface="Times New Roman" pitchFamily="18" charset="0"/>
                  <a:cs typeface="Times New Roman" pitchFamily="18" charset="0"/>
                </a:rPr>
                <a:t>1</a:t>
              </a:r>
              <a:endParaRPr lang="ru-RU" altLang="ru-RU" sz="1100" baseline="-25000" dirty="0">
                <a:solidFill>
                  <a:srgbClr val="000000"/>
                </a:solidFill>
                <a:latin typeface="Times New Roman" pitchFamily="18" charset="0"/>
                <a:cs typeface="Times New Roman" pitchFamily="18" charset="0"/>
              </a:endParaRPr>
            </a:p>
          </p:txBody>
        </p:sp>
        <p:sp>
          <p:nvSpPr>
            <p:cNvPr id="327904" name="Oval 224"/>
            <p:cNvSpPr>
              <a:spLocks noChangeArrowheads="1"/>
            </p:cNvSpPr>
            <p:nvPr/>
          </p:nvSpPr>
          <p:spPr bwMode="auto">
            <a:xfrm>
              <a:off x="705" y="2592"/>
              <a:ext cx="41" cy="41"/>
            </a:xfrm>
            <a:prstGeom prst="ellipse">
              <a:avLst/>
            </a:prstGeom>
            <a:solidFill>
              <a:srgbClr val="FFC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7906" name="Line 226"/>
            <p:cNvSpPr>
              <a:spLocks noChangeShapeType="1"/>
            </p:cNvSpPr>
            <p:nvPr/>
          </p:nvSpPr>
          <p:spPr bwMode="auto">
            <a:xfrm flipV="1">
              <a:off x="750" y="2478"/>
              <a:ext cx="315" cy="13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7907" name="Line 227"/>
            <p:cNvSpPr>
              <a:spLocks noChangeShapeType="1"/>
            </p:cNvSpPr>
            <p:nvPr/>
          </p:nvSpPr>
          <p:spPr bwMode="auto">
            <a:xfrm>
              <a:off x="825" y="1998"/>
              <a:ext cx="204" cy="48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7908" name="Object 228"/>
            <p:cNvGraphicFramePr>
              <a:graphicFrameLocks noChangeAspect="1"/>
            </p:cNvGraphicFramePr>
            <p:nvPr/>
          </p:nvGraphicFramePr>
          <p:xfrm>
            <a:off x="938" y="2146"/>
            <a:ext cx="56" cy="112"/>
          </p:xfrm>
          <a:graphic>
            <a:graphicData uri="http://schemas.openxmlformats.org/presentationml/2006/ole">
              <mc:AlternateContent xmlns:mc="http://schemas.openxmlformats.org/markup-compatibility/2006">
                <mc:Choice xmlns:v="urn:schemas-microsoft-com:vml" Requires="v">
                  <p:oleObj spid="_x0000_s1433036" name="Формула" r:id="rId38" imgW="88560" imgH="177480" progId="Equation.3">
                    <p:embed/>
                  </p:oleObj>
                </mc:Choice>
                <mc:Fallback>
                  <p:oleObj name="Формула" r:id="rId38" imgW="88560" imgH="17748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938" y="2146"/>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7910" name="Text Box 230"/>
          <p:cNvSpPr txBox="1">
            <a:spLocks noChangeArrowheads="1"/>
          </p:cNvSpPr>
          <p:nvPr/>
        </p:nvSpPr>
        <p:spPr bwMode="auto">
          <a:xfrm>
            <a:off x="1636712" y="5862638"/>
            <a:ext cx="315674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In the case of small oscillations sin</a:t>
            </a:r>
            <a:r>
              <a:rPr lang="el-GR" altLang="ru-RU" sz="1200" i="1" dirty="0">
                <a:solidFill>
                  <a:srgbClr val="000000"/>
                </a:solidFill>
                <a:latin typeface="Times New Roman" pitchFamily="18" charset="0"/>
                <a:cs typeface="Times New Roman" pitchFamily="18" charset="0"/>
              </a:rPr>
              <a:t>φ</a:t>
            </a:r>
            <a:r>
              <a:rPr lang="en-US" altLang="ru-RU" sz="1200" dirty="0">
                <a:solidFill>
                  <a:srgbClr val="000000"/>
                </a:solidFill>
                <a:latin typeface="Times New Roman" pitchFamily="18" charset="0"/>
                <a:cs typeface="Times New Roman" pitchFamily="18" charset="0"/>
              </a:rPr>
              <a:t> </a:t>
            </a:r>
            <a:r>
              <a:rPr lang="el-GR" altLang="ru-RU" sz="1000" dirty="0">
                <a:solidFill>
                  <a:srgbClr val="000000"/>
                </a:solidFill>
                <a:latin typeface="Times New Roman" pitchFamily="18" charset="0"/>
                <a:cs typeface="Times New Roman" pitchFamily="18" charset="0"/>
                <a:sym typeface="Symbol" pitchFamily="18" charset="2"/>
              </a:rPr>
              <a:t></a:t>
            </a:r>
            <a:r>
              <a:rPr lang="en-US" altLang="ru-RU" sz="1000" dirty="0">
                <a:solidFill>
                  <a:srgbClr val="000000"/>
                </a:solidFill>
                <a:latin typeface="Times New Roman" pitchFamily="18" charset="0"/>
                <a:cs typeface="Times New Roman" pitchFamily="18" charset="0"/>
                <a:sym typeface="Symbol" pitchFamily="18" charset="2"/>
              </a:rPr>
              <a:t> </a:t>
            </a:r>
            <a:r>
              <a:rPr lang="el-GR" altLang="ru-RU" sz="1200" i="1" dirty="0" smtClean="0">
                <a:solidFill>
                  <a:srgbClr val="000000"/>
                </a:solidFill>
                <a:latin typeface="Times New Roman" pitchFamily="18" charset="0"/>
                <a:cs typeface="Times New Roman" pitchFamily="18" charset="0"/>
                <a:sym typeface="Symbol" pitchFamily="18" charset="2"/>
              </a:rPr>
              <a:t>φ</a:t>
            </a:r>
            <a:r>
              <a:rPr lang="en-US" altLang="ru-RU" sz="1000" dirty="0" smtClean="0">
                <a:solidFill>
                  <a:srgbClr val="000000"/>
                </a:solidFill>
                <a:sym typeface="Symbol" pitchFamily="18" charset="2"/>
              </a:rPr>
              <a:t>. Then</a:t>
            </a:r>
            <a:endParaRPr lang="ru-RU" altLang="ru-RU" sz="1000" dirty="0">
              <a:solidFill>
                <a:srgbClr val="000000"/>
              </a:solidFill>
            </a:endParaRPr>
          </a:p>
        </p:txBody>
      </p:sp>
      <p:graphicFrame>
        <p:nvGraphicFramePr>
          <p:cNvPr id="327911" name="Object 231"/>
          <p:cNvGraphicFramePr>
            <a:graphicFrameLocks noChangeAspect="1"/>
          </p:cNvGraphicFramePr>
          <p:nvPr>
            <p:extLst>
              <p:ext uri="{D42A27DB-BD31-4B8C-83A1-F6EECF244321}">
                <p14:modId xmlns:p14="http://schemas.microsoft.com/office/powerpoint/2010/main" val="3598184016"/>
              </p:ext>
            </p:extLst>
          </p:nvPr>
        </p:nvGraphicFramePr>
        <p:xfrm>
          <a:off x="4464050" y="5796757"/>
          <a:ext cx="3162300" cy="482600"/>
        </p:xfrm>
        <a:graphic>
          <a:graphicData uri="http://schemas.openxmlformats.org/presentationml/2006/ole">
            <mc:AlternateContent xmlns:mc="http://schemas.openxmlformats.org/markup-compatibility/2006">
              <mc:Choice xmlns:v="urn:schemas-microsoft-com:vml" Requires="v">
                <p:oleObj spid="_x0000_s1433037" name="Equation" r:id="rId40" imgW="3162240" imgH="482400" progId="Equation.DSMT4">
                  <p:embed/>
                </p:oleObj>
              </mc:Choice>
              <mc:Fallback>
                <p:oleObj name="Equation" r:id="rId40" imgW="3162240" imgH="482400" progId="Equation.DSMT4">
                  <p:embed/>
                  <p:pic>
                    <p:nvPicPr>
                      <p:cNvPr id="0" name=""/>
                      <p:cNvPicPr>
                        <a:picLocks noChangeAspect="1" noChangeArrowheads="1"/>
                      </p:cNvPicPr>
                      <p:nvPr/>
                    </p:nvPicPr>
                    <p:blipFill>
                      <a:blip r:embed="rId41"/>
                      <a:srcRect/>
                      <a:stretch>
                        <a:fillRect/>
                      </a:stretch>
                    </p:blipFill>
                    <p:spPr bwMode="auto">
                      <a:xfrm>
                        <a:off x="4464050" y="5796757"/>
                        <a:ext cx="31623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912" name="Text Box 232"/>
          <p:cNvSpPr txBox="1">
            <a:spLocks noChangeArrowheads="1"/>
          </p:cNvSpPr>
          <p:nvPr/>
        </p:nvSpPr>
        <p:spPr bwMode="auto">
          <a:xfrm>
            <a:off x="1654175" y="6099175"/>
            <a:ext cx="8969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Period of oscillation is</a:t>
            </a:r>
            <a:endParaRPr lang="ru-RU" altLang="ru-RU" sz="1000" dirty="0">
              <a:solidFill>
                <a:srgbClr val="000000"/>
              </a:solidFill>
            </a:endParaRPr>
          </a:p>
        </p:txBody>
      </p:sp>
      <p:graphicFrame>
        <p:nvGraphicFramePr>
          <p:cNvPr id="327913" name="Object 233"/>
          <p:cNvGraphicFramePr>
            <a:graphicFrameLocks noChangeAspect="1"/>
          </p:cNvGraphicFramePr>
          <p:nvPr>
            <p:extLst>
              <p:ext uri="{D42A27DB-BD31-4B8C-83A1-F6EECF244321}">
                <p14:modId xmlns:p14="http://schemas.microsoft.com/office/powerpoint/2010/main" val="2692447204"/>
              </p:ext>
            </p:extLst>
          </p:nvPr>
        </p:nvGraphicFramePr>
        <p:xfrm>
          <a:off x="2508541" y="6123333"/>
          <a:ext cx="1193800" cy="444500"/>
        </p:xfrm>
        <a:graphic>
          <a:graphicData uri="http://schemas.openxmlformats.org/presentationml/2006/ole">
            <mc:AlternateContent xmlns:mc="http://schemas.openxmlformats.org/markup-compatibility/2006">
              <mc:Choice xmlns:v="urn:schemas-microsoft-com:vml" Requires="v">
                <p:oleObj spid="_x0000_s1433038" name="Формула" r:id="rId42" imgW="1193760" imgH="444240" progId="Equation.3">
                  <p:embed/>
                </p:oleObj>
              </mc:Choice>
              <mc:Fallback>
                <p:oleObj name="Формула" r:id="rId42" imgW="1193760" imgH="4442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508541" y="6123333"/>
                        <a:ext cx="11938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914" name="Text Box 234"/>
          <p:cNvSpPr txBox="1">
            <a:spLocks noChangeArrowheads="1"/>
          </p:cNvSpPr>
          <p:nvPr/>
        </p:nvSpPr>
        <p:spPr bwMode="auto">
          <a:xfrm>
            <a:off x="3786188" y="6211888"/>
            <a:ext cx="507841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rPr>
              <a:t>Using the formula for the period of </a:t>
            </a:r>
            <a:r>
              <a:rPr lang="en-US" altLang="ru-RU" sz="1000" dirty="0" smtClean="0">
                <a:solidFill>
                  <a:srgbClr val="000000"/>
                </a:solidFill>
              </a:rPr>
              <a:t>oscillation we can determine </a:t>
            </a:r>
            <a:r>
              <a:rPr lang="en-US" altLang="ru-RU" sz="1000" dirty="0">
                <a:solidFill>
                  <a:srgbClr val="000000"/>
                </a:solidFill>
              </a:rPr>
              <a:t>empirically </a:t>
            </a:r>
            <a:r>
              <a:rPr lang="en-US" altLang="ru-RU" sz="1000" dirty="0" smtClean="0">
                <a:solidFill>
                  <a:srgbClr val="000000"/>
                </a:solidFill>
              </a:rPr>
              <a:t> the moments </a:t>
            </a:r>
            <a:r>
              <a:rPr lang="en-US" altLang="ru-RU" sz="1000" dirty="0">
                <a:solidFill>
                  <a:srgbClr val="000000"/>
                </a:solidFill>
              </a:rPr>
              <a:t>of inertia of bodies of </a:t>
            </a:r>
            <a:r>
              <a:rPr lang="en-US" altLang="ru-RU" sz="1000" dirty="0" smtClean="0">
                <a:solidFill>
                  <a:srgbClr val="000000"/>
                </a:solidFill>
              </a:rPr>
              <a:t>a complex </a:t>
            </a:r>
            <a:r>
              <a:rPr lang="en-US" altLang="ru-RU" sz="1000" dirty="0">
                <a:solidFill>
                  <a:srgbClr val="000000"/>
                </a:solidFill>
              </a:rPr>
              <a:t>shape (the center of gravity can be found by hanging).</a:t>
            </a:r>
            <a:endParaRPr lang="ru-RU" altLang="ru-RU" sz="1000" dirty="0">
              <a:solidFill>
                <a:srgbClr val="000000"/>
              </a:solidFill>
            </a:endParaRPr>
          </a:p>
        </p:txBody>
      </p:sp>
      <p:sp>
        <p:nvSpPr>
          <p:cNvPr id="327918" name="Oval 238"/>
          <p:cNvSpPr>
            <a:spLocks noChangeArrowheads="1"/>
          </p:cNvSpPr>
          <p:nvPr/>
        </p:nvSpPr>
        <p:spPr bwMode="auto">
          <a:xfrm>
            <a:off x="8758154" y="649928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36</a:t>
            </a:r>
            <a:endParaRPr lang="ru-RU" altLang="ru-RU" sz="1000" b="1" dirty="0">
              <a:solidFill>
                <a:srgbClr val="00007D"/>
              </a:solidFill>
            </a:endParaRPr>
          </a:p>
        </p:txBody>
      </p:sp>
      <p:sp>
        <p:nvSpPr>
          <p:cNvPr id="327924" name="Rectangle 244"/>
          <p:cNvSpPr>
            <a:spLocks noGrp="1" noChangeArrowheads="1"/>
          </p:cNvSpPr>
          <p:nvPr>
            <p:ph type="title"/>
          </p:nvPr>
        </p:nvSpPr>
        <p:spPr>
          <a:xfrm>
            <a:off x="963612" y="487930"/>
            <a:ext cx="3456000" cy="324000"/>
          </a:xfrm>
          <a:solidFill>
            <a:srgbClr val="FFFF00"/>
          </a:solidFill>
          <a:ln/>
        </p:spPr>
        <p:txBody>
          <a:bodyPr/>
          <a:lstStyle/>
          <a:p>
            <a:r>
              <a:rPr lang="en-US" altLang="ru-RU" sz="2000" b="1" dirty="0" smtClean="0">
                <a:solidFill>
                  <a:srgbClr val="FF0000"/>
                </a:solidFill>
              </a:rPr>
              <a:t>Section 8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8.4</a:t>
            </a:r>
            <a:r>
              <a:rPr lang="ru-RU" altLang="ru-RU" sz="1800" dirty="0" smtClean="0">
                <a:solidFill>
                  <a:srgbClr val="FF0000"/>
                </a:solidFill>
              </a:rPr>
              <a:t>)</a:t>
            </a:r>
            <a:r>
              <a:rPr lang="en-US" altLang="ru-RU" sz="1600" dirty="0" smtClean="0">
                <a:solidFill>
                  <a:srgbClr val="FF0000"/>
                </a:solidFill>
              </a:rPr>
              <a:t> </a:t>
            </a:r>
            <a:endParaRPr lang="ru-RU" altLang="ru-RU" sz="1600" dirty="0">
              <a:solidFill>
                <a:srgbClr val="FF0000"/>
              </a:solidFill>
            </a:endParaRPr>
          </a:p>
        </p:txBody>
      </p:sp>
      <p:sp>
        <p:nvSpPr>
          <p:cNvPr id="327925" name="AutoShape 245">
            <a:hlinkClick r:id="rId4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7926" name="AutoShape 24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7927" name="AutoShape 247">
            <a:hlinkClick r:id="" action="ppaction://hlinkshowjump?jump=nextslide" highlightClick="1"/>
          </p:cNvPr>
          <p:cNvSpPr>
            <a:spLocks noChangeArrowheads="1"/>
          </p:cNvSpPr>
          <p:nvPr/>
        </p:nvSpPr>
        <p:spPr bwMode="auto">
          <a:xfrm>
            <a:off x="4466167"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pic>
        <p:nvPicPr>
          <p:cNvPr id="126" name="Picture 15" descr="Z:\Символ НГУ_4.JPG"/>
          <p:cNvPicPr>
            <a:picLocks noChangeAspect="1" noChangeArrowheads="1"/>
          </p:cNvPicPr>
          <p:nvPr/>
        </p:nvPicPr>
        <p:blipFill>
          <a:blip r:embed="rId45" cstate="print">
            <a:extLst>
              <a:ext uri="{BEBA8EAE-BF5A-486C-A8C5-ECC9F3942E4B}">
                <a14:imgProps xmlns:a14="http://schemas.microsoft.com/office/drawing/2010/main">
                  <a14:imgLayer r:embed="rId4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107832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7769"/>
                                        </p:tgtEl>
                                        <p:attrNameLst>
                                          <p:attrName>style.visibility</p:attrName>
                                        </p:attrNameLst>
                                      </p:cBhvr>
                                      <p:to>
                                        <p:strVal val="visible"/>
                                      </p:to>
                                    </p:set>
                                    <p:anim calcmode="lin" valueType="num">
                                      <p:cBhvr additive="base">
                                        <p:cTn id="7" dur="500" fill="hold"/>
                                        <p:tgtEl>
                                          <p:spTgt spid="327769"/>
                                        </p:tgtEl>
                                        <p:attrNameLst>
                                          <p:attrName>ppt_x</p:attrName>
                                        </p:attrNameLst>
                                      </p:cBhvr>
                                      <p:tavLst>
                                        <p:tav tm="0">
                                          <p:val>
                                            <p:strVal val="#ppt_x"/>
                                          </p:val>
                                        </p:tav>
                                        <p:tav tm="100000">
                                          <p:val>
                                            <p:strVal val="#ppt_x"/>
                                          </p:val>
                                        </p:tav>
                                      </p:tavLst>
                                    </p:anim>
                                    <p:anim calcmode="lin" valueType="num">
                                      <p:cBhvr additive="base">
                                        <p:cTn id="8" dur="500" fill="hold"/>
                                        <p:tgtEl>
                                          <p:spTgt spid="32776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7770"/>
                                        </p:tgtEl>
                                        <p:attrNameLst>
                                          <p:attrName>style.visibility</p:attrName>
                                        </p:attrNameLst>
                                      </p:cBhvr>
                                      <p:to>
                                        <p:strVal val="visible"/>
                                      </p:to>
                                    </p:set>
                                    <p:anim calcmode="lin" valueType="num">
                                      <p:cBhvr additive="base">
                                        <p:cTn id="11" dur="500" fill="hold"/>
                                        <p:tgtEl>
                                          <p:spTgt spid="327770"/>
                                        </p:tgtEl>
                                        <p:attrNameLst>
                                          <p:attrName>ppt_x</p:attrName>
                                        </p:attrNameLst>
                                      </p:cBhvr>
                                      <p:tavLst>
                                        <p:tav tm="0">
                                          <p:val>
                                            <p:strVal val="#ppt_x"/>
                                          </p:val>
                                        </p:tav>
                                        <p:tav tm="100000">
                                          <p:val>
                                            <p:strVal val="#ppt_x"/>
                                          </p:val>
                                        </p:tav>
                                      </p:tavLst>
                                    </p:anim>
                                    <p:anim calcmode="lin" valueType="num">
                                      <p:cBhvr additive="base">
                                        <p:cTn id="12" dur="500" fill="hold"/>
                                        <p:tgtEl>
                                          <p:spTgt spid="327770"/>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327771"/>
                                        </p:tgtEl>
                                        <p:attrNameLst>
                                          <p:attrName>style.visibility</p:attrName>
                                        </p:attrNameLst>
                                      </p:cBhvr>
                                      <p:to>
                                        <p:strVal val="visible"/>
                                      </p:to>
                                    </p:set>
                                    <p:anim calcmode="lin" valueType="num">
                                      <p:cBhvr additive="base">
                                        <p:cTn id="17" dur="500" fill="hold"/>
                                        <p:tgtEl>
                                          <p:spTgt spid="327771"/>
                                        </p:tgtEl>
                                        <p:attrNameLst>
                                          <p:attrName>ppt_x</p:attrName>
                                        </p:attrNameLst>
                                      </p:cBhvr>
                                      <p:tavLst>
                                        <p:tav tm="0">
                                          <p:val>
                                            <p:strVal val="#ppt_x"/>
                                          </p:val>
                                        </p:tav>
                                        <p:tav tm="100000">
                                          <p:val>
                                            <p:strVal val="#ppt_x"/>
                                          </p:val>
                                        </p:tav>
                                      </p:tavLst>
                                    </p:anim>
                                    <p:anim calcmode="lin" valueType="num">
                                      <p:cBhvr additive="base">
                                        <p:cTn id="18" dur="500" fill="hold"/>
                                        <p:tgtEl>
                                          <p:spTgt spid="327771"/>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500"/>
                            </p:stCondLst>
                            <p:childTnLst>
                              <p:par>
                                <p:cTn id="20" presetID="1" presetClass="entr" presetSubtype="0" fill="hold" nodeType="afterEffect">
                                  <p:stCondLst>
                                    <p:cond delay="0"/>
                                  </p:stCondLst>
                                  <p:childTnLst>
                                    <p:set>
                                      <p:cBhvr>
                                        <p:cTn id="21" dur="1" fill="hold">
                                          <p:stCondLst>
                                            <p:cond delay="0"/>
                                          </p:stCondLst>
                                        </p:cTn>
                                        <p:tgtEl>
                                          <p:spTgt spid="327818"/>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27805"/>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27806"/>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27815"/>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27820"/>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27819"/>
                                        </p:tgtEl>
                                        <p:attrNameLst>
                                          <p:attrName>style.visibility</p:attrName>
                                        </p:attrNameLst>
                                      </p:cBhvr>
                                      <p:to>
                                        <p:strVal val="visible"/>
                                      </p:to>
                                    </p:set>
                                  </p:childTnLst>
                                </p:cTn>
                              </p:par>
                              <p:par>
                                <p:cTn id="36" presetID="9" presetClass="exit" presetSubtype="0" fill="hold" nodeType="withEffect">
                                  <p:stCondLst>
                                    <p:cond delay="0"/>
                                  </p:stCondLst>
                                  <p:childTnLst>
                                    <p:animEffect transition="out" filter="dissolve">
                                      <p:cBhvr>
                                        <p:cTn id="37" dur="500"/>
                                        <p:tgtEl>
                                          <p:spTgt spid="327805"/>
                                        </p:tgtEl>
                                      </p:cBhvr>
                                    </p:animEffect>
                                    <p:set>
                                      <p:cBhvr>
                                        <p:cTn id="38" dur="1" fill="hold">
                                          <p:stCondLst>
                                            <p:cond delay="499"/>
                                          </p:stCondLst>
                                        </p:cTn>
                                        <p:tgtEl>
                                          <p:spTgt spid="327805"/>
                                        </p:tgtEl>
                                        <p:attrNameLst>
                                          <p:attrName>style.visibility</p:attrName>
                                        </p:attrNameLst>
                                      </p:cBhvr>
                                      <p:to>
                                        <p:strVal val="hidden"/>
                                      </p:to>
                                    </p:set>
                                  </p:childTnLst>
                                </p:cTn>
                              </p:par>
                              <p:par>
                                <p:cTn id="39" presetID="9" presetClass="exit" presetSubtype="0" fill="hold" nodeType="withEffect">
                                  <p:stCondLst>
                                    <p:cond delay="0"/>
                                  </p:stCondLst>
                                  <p:childTnLst>
                                    <p:animEffect transition="out" filter="dissolve">
                                      <p:cBhvr>
                                        <p:cTn id="40" dur="500"/>
                                        <p:tgtEl>
                                          <p:spTgt spid="327806"/>
                                        </p:tgtEl>
                                      </p:cBhvr>
                                    </p:animEffect>
                                    <p:set>
                                      <p:cBhvr>
                                        <p:cTn id="41" dur="1" fill="hold">
                                          <p:stCondLst>
                                            <p:cond delay="499"/>
                                          </p:stCondLst>
                                        </p:cTn>
                                        <p:tgtEl>
                                          <p:spTgt spid="327806"/>
                                        </p:tgtEl>
                                        <p:attrNameLst>
                                          <p:attrName>style.visibility</p:attrName>
                                        </p:attrNameLst>
                                      </p:cBhvr>
                                      <p:to>
                                        <p:strVal val="hidden"/>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327821"/>
                                        </p:tgtEl>
                                        <p:attrNameLst>
                                          <p:attrName>style.visibility</p:attrName>
                                        </p:attrNameLst>
                                      </p:cBhvr>
                                      <p:to>
                                        <p:strVal val="visible"/>
                                      </p:to>
                                    </p:set>
                                  </p:childTnLst>
                                </p:cTn>
                              </p:par>
                              <p:par>
                                <p:cTn id="46" presetID="9" presetClass="exit" presetSubtype="0" fill="hold" grpId="1" nodeType="withEffect">
                                  <p:stCondLst>
                                    <p:cond delay="0"/>
                                  </p:stCondLst>
                                  <p:childTnLst>
                                    <p:animEffect transition="out" filter="dissolve">
                                      <p:cBhvr>
                                        <p:cTn id="47" dur="500"/>
                                        <p:tgtEl>
                                          <p:spTgt spid="327820"/>
                                        </p:tgtEl>
                                      </p:cBhvr>
                                    </p:animEffect>
                                    <p:set>
                                      <p:cBhvr>
                                        <p:cTn id="48" dur="1" fill="hold">
                                          <p:stCondLst>
                                            <p:cond delay="499"/>
                                          </p:stCondLst>
                                        </p:cTn>
                                        <p:tgtEl>
                                          <p:spTgt spid="327820"/>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27824"/>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778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2782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27823"/>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782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7826"/>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27843"/>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27844"/>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7845"/>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2784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27892"/>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27847"/>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327880"/>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2788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27878"/>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27879"/>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27893"/>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27894"/>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27895"/>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27896"/>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27897"/>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27898"/>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27899"/>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327900"/>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327901"/>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27902"/>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327909"/>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27910"/>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327911"/>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ntr" presetSubtype="0" fill="hold" grpId="0" nodeType="clickEffect">
                                  <p:stCondLst>
                                    <p:cond delay="0"/>
                                  </p:stCondLst>
                                  <p:childTnLst>
                                    <p:set>
                                      <p:cBhvr>
                                        <p:cTn id="132" dur="1" fill="hold">
                                          <p:stCondLst>
                                            <p:cond delay="0"/>
                                          </p:stCondLst>
                                        </p:cTn>
                                        <p:tgtEl>
                                          <p:spTgt spid="327912"/>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327913"/>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279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820" grpId="0" animBg="1"/>
      <p:bldP spid="327820" grpId="1" animBg="1"/>
      <p:bldP spid="327769" grpId="0"/>
      <p:bldP spid="327771" grpId="0"/>
      <p:bldP spid="327815" grpId="0"/>
      <p:bldP spid="327819" grpId="0"/>
      <p:bldP spid="327821" grpId="0"/>
      <p:bldP spid="327822" grpId="0" animBg="1"/>
      <p:bldP spid="327823" grpId="0" animBg="1"/>
      <p:bldP spid="327825" grpId="0"/>
      <p:bldP spid="327844" grpId="0"/>
      <p:bldP spid="327846" grpId="0"/>
      <p:bldP spid="327847" grpId="0" animBg="1"/>
      <p:bldP spid="327878" grpId="0" animBg="1"/>
      <p:bldP spid="327879" grpId="0" animBg="1"/>
      <p:bldP spid="327894" grpId="0"/>
      <p:bldP spid="327896" grpId="0"/>
      <p:bldP spid="327898" grpId="0"/>
      <p:bldP spid="327900" grpId="0"/>
      <p:bldP spid="327902" grpId="0"/>
      <p:bldP spid="327910" grpId="0"/>
      <p:bldP spid="327912" grpId="0"/>
      <p:bldP spid="32791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49308" y="971578"/>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gn="just">
              <a:lnSpc>
                <a:spcPct val="80000"/>
              </a:lnSpc>
              <a:spcBef>
                <a:spcPct val="20000"/>
              </a:spcBef>
              <a:buClr>
                <a:srgbClr val="00007D"/>
              </a:buClr>
              <a:buSzPct val="75000"/>
              <a:defRPr/>
            </a:pPr>
            <a:r>
              <a:rPr lang="en-US" altLang="ru-RU" sz="1000" b="1" dirty="0">
                <a:solidFill>
                  <a:schemeClr val="accent5">
                    <a:lumMod val="25000"/>
                  </a:schemeClr>
                </a:solidFill>
              </a:rPr>
              <a:t>A field of a force is defined as a region of space in any point of which a particle experiences a force of certain magnitude and direction.</a:t>
            </a:r>
            <a:endParaRPr lang="ru-RU" altLang="ru-RU" sz="1000" dirty="0">
              <a:solidFill>
                <a:schemeClr val="accent5">
                  <a:lumMod val="25000"/>
                </a:schemeClr>
              </a:solidFill>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13308" y="1596239"/>
            <a:ext cx="8280000" cy="246221"/>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If the forces of the field depend only on </a:t>
            </a:r>
            <a:r>
              <a:rPr lang="en-US" sz="1000" b="1" dirty="0" smtClean="0">
                <a:solidFill>
                  <a:srgbClr val="CACAFF">
                    <a:lumMod val="25000"/>
                  </a:srgbClr>
                </a:solidFill>
                <a:cs typeface="Arial" charset="0"/>
              </a:rPr>
              <a:t>coordinates, </a:t>
            </a:r>
            <a:r>
              <a:rPr lang="en-US" sz="1000" b="1" dirty="0">
                <a:solidFill>
                  <a:srgbClr val="CACAFF">
                    <a:lumMod val="25000"/>
                  </a:srgbClr>
                </a:solidFill>
                <a:cs typeface="Arial" charset="0"/>
              </a:rPr>
              <a:t>the force field is said to be </a:t>
            </a:r>
            <a:r>
              <a:rPr lang="en-US" sz="1000" b="1" dirty="0" smtClean="0">
                <a:solidFill>
                  <a:srgbClr val="CACAFF">
                    <a:lumMod val="25000"/>
                  </a:srgbClr>
                </a:solidFill>
                <a:cs typeface="Arial" charset="0"/>
              </a:rPr>
              <a:t>conservative.</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8138" y="1931356"/>
            <a:ext cx="8244000" cy="360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If the forces of the field depend on time or </a:t>
            </a:r>
            <a:r>
              <a:rPr lang="en-US" sz="1000" b="1" dirty="0" smtClean="0">
                <a:solidFill>
                  <a:srgbClr val="CACAFF">
                    <a:lumMod val="25000"/>
                  </a:srgbClr>
                </a:solidFill>
                <a:latin typeface="Arial" charset="0"/>
                <a:cs typeface="Arial" charset="0"/>
              </a:rPr>
              <a:t>velocity, </a:t>
            </a:r>
            <a:r>
              <a:rPr lang="en-US" sz="1000" b="1" dirty="0">
                <a:solidFill>
                  <a:srgbClr val="CACAFF">
                    <a:lumMod val="25000"/>
                  </a:srgbClr>
                </a:solidFill>
                <a:latin typeface="Arial" charset="0"/>
                <a:cs typeface="Arial" charset="0"/>
              </a:rPr>
              <a:t>the force field is said to be non-conservative or </a:t>
            </a:r>
            <a:r>
              <a:rPr lang="en-US" sz="1000" b="1" dirty="0" smtClean="0">
                <a:solidFill>
                  <a:srgbClr val="CACAFF">
                    <a:lumMod val="25000"/>
                  </a:srgbClr>
                </a:solidFill>
                <a:latin typeface="Arial" charset="0"/>
                <a:cs typeface="Arial" charset="0"/>
              </a:rPr>
              <a:t>dissipative. </a:t>
            </a:r>
            <a:endParaRPr lang="en-US" sz="1000" b="1" dirty="0">
              <a:solidFill>
                <a:srgbClr val="CACAFF">
                  <a:lumMod val="25000"/>
                </a:srgbClr>
              </a:solidFill>
              <a:latin typeface="Arial" charset="0"/>
              <a:cs typeface="Arial" charset="0"/>
            </a:endParaRPr>
          </a:p>
          <a:p>
            <a:pPr marL="342900" indent="-342900" algn="just"/>
            <a:endParaRPr lang="ru-RU" sz="1000" b="1" dirty="0">
              <a:solidFill>
                <a:srgbClr val="CACAFF">
                  <a:lumMod val="25000"/>
                </a:srgbClr>
              </a:solidFill>
              <a:latin typeface="Arial" charset="0"/>
              <a:cs typeface="Arial" charset="0"/>
            </a:endParaRPr>
          </a:p>
        </p:txBody>
      </p:sp>
      <mc:AlternateContent xmlns:mc="http://schemas.openxmlformats.org/markup-compatibility/2006" xmlns:a14="http://schemas.microsoft.com/office/drawing/2010/main">
        <mc:Choice Requires="a14">
          <p:sp>
            <p:nvSpPr>
              <p:cNvPr id="262191" name="Text Box 47"/>
              <p:cNvSpPr txBox="1">
                <a:spLocks noChangeArrowheads="1"/>
              </p:cNvSpPr>
              <p:nvPr/>
            </p:nvSpPr>
            <p:spPr bwMode="auto">
              <a:xfrm>
                <a:off x="357303" y="2426100"/>
                <a:ext cx="8208000" cy="468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smtClean="0">
                    <a:solidFill>
                      <a:schemeClr val="accent5">
                        <a:lumMod val="25000"/>
                      </a:schemeClr>
                    </a:solidFill>
                    <a:latin typeface="Arial" charset="0"/>
                    <a:cs typeface="Arial" charset="0"/>
                  </a:rPr>
                  <a:t>The potential force field </a:t>
                </a:r>
                <a:r>
                  <a:rPr lang="en-US" sz="1000" b="1" dirty="0">
                    <a:solidFill>
                      <a:schemeClr val="accent5">
                        <a:lumMod val="25000"/>
                      </a:schemeClr>
                    </a:solidFill>
                    <a:latin typeface="Arial" charset="0"/>
                    <a:cs typeface="Arial" charset="0"/>
                  </a:rPr>
                  <a:t>is a the field in which there exists a function satisfying at every point the </a:t>
                </a:r>
                <a:r>
                  <a:rPr lang="en-US" sz="1000" b="1" dirty="0" smtClean="0">
                    <a:solidFill>
                      <a:schemeClr val="accent5">
                        <a:lumMod val="25000"/>
                      </a:schemeClr>
                    </a:solidFill>
                    <a:latin typeface="Arial" charset="0"/>
                    <a:cs typeface="Arial" charset="0"/>
                  </a:rPr>
                  <a:t>relations </a:t>
                </a:r>
                <a14:m>
                  <m:oMath xmlns:m="http://schemas.openxmlformats.org/officeDocument/2006/math">
                    <m:r>
                      <a:rPr lang="en-US" sz="1200" b="1" i="1" smtClean="0">
                        <a:solidFill>
                          <a:schemeClr val="accent5">
                            <a:lumMod val="25000"/>
                          </a:schemeClr>
                        </a:solidFill>
                        <a:latin typeface="Cambria Math"/>
                        <a:cs typeface="Arial" charset="0"/>
                      </a:rPr>
                      <m:t>𝑿</m:t>
                    </m:r>
                    <m:r>
                      <a:rPr lang="en-US" sz="1200" b="1" i="1" smtClean="0">
                        <a:solidFill>
                          <a:schemeClr val="accent5">
                            <a:lumMod val="25000"/>
                          </a:schemeClr>
                        </a:solidFill>
                        <a:latin typeface="Cambria Math"/>
                        <a:cs typeface="Arial" charset="0"/>
                      </a:rPr>
                      <m:t>=</m:t>
                    </m:r>
                    <m:f>
                      <m:fPr>
                        <m:ctrlPr>
                          <a:rPr lang="en-US" sz="1200" b="1" i="1" smtClean="0">
                            <a:solidFill>
                              <a:schemeClr val="accent5">
                                <a:lumMod val="25000"/>
                              </a:schemeClr>
                            </a:solidFill>
                            <a:latin typeface="Cambria Math"/>
                            <a:cs typeface="Arial" charset="0"/>
                          </a:rPr>
                        </m:ctrlPr>
                      </m:fPr>
                      <m:num>
                        <m:r>
                          <a:rPr lang="en-US" sz="1200" b="1" i="1" smtClean="0">
                            <a:solidFill>
                              <a:schemeClr val="accent5">
                                <a:lumMod val="25000"/>
                              </a:schemeClr>
                            </a:solidFill>
                            <a:latin typeface="Cambria Math"/>
                            <a:ea typeface="Cambria Math"/>
                            <a:cs typeface="Arial" charset="0"/>
                          </a:rPr>
                          <m:t>𝝏</m:t>
                        </m:r>
                        <m:r>
                          <a:rPr lang="en-US" sz="1200" b="1" i="1" smtClean="0">
                            <a:solidFill>
                              <a:schemeClr val="accent5">
                                <a:lumMod val="25000"/>
                              </a:schemeClr>
                            </a:solidFill>
                            <a:latin typeface="Cambria Math"/>
                            <a:ea typeface="Cambria Math"/>
                            <a:cs typeface="Arial" charset="0"/>
                          </a:rPr>
                          <m:t>𝑼</m:t>
                        </m:r>
                      </m:num>
                      <m:den>
                        <m:r>
                          <a:rPr lang="en-US" sz="1200" b="1" i="1" smtClean="0">
                            <a:solidFill>
                              <a:schemeClr val="accent5">
                                <a:lumMod val="25000"/>
                              </a:schemeClr>
                            </a:solidFill>
                            <a:latin typeface="Cambria Math"/>
                            <a:ea typeface="Cambria Math"/>
                            <a:cs typeface="Arial" charset="0"/>
                          </a:rPr>
                          <m:t>𝝏</m:t>
                        </m:r>
                        <m:r>
                          <a:rPr lang="en-US" sz="1200" b="1" i="1" smtClean="0">
                            <a:solidFill>
                              <a:schemeClr val="accent5">
                                <a:lumMod val="25000"/>
                              </a:schemeClr>
                            </a:solidFill>
                            <a:latin typeface="Cambria Math"/>
                            <a:ea typeface="Cambria Math"/>
                            <a:cs typeface="Arial" charset="0"/>
                          </a:rPr>
                          <m:t>𝒙</m:t>
                        </m:r>
                      </m:den>
                    </m:f>
                  </m:oMath>
                </a14:m>
                <a:r>
                  <a:rPr lang="en-US" sz="1200" b="1" dirty="0" smtClean="0">
                    <a:solidFill>
                      <a:schemeClr val="accent5">
                        <a:lumMod val="25000"/>
                      </a:schemeClr>
                    </a:solidFill>
                    <a:latin typeface="Arial" charset="0"/>
                    <a:cs typeface="Arial" charset="0"/>
                  </a:rPr>
                  <a:t>, </a:t>
                </a:r>
                <a:r>
                  <a:rPr lang="en-US" sz="1200" b="1" i="1" dirty="0" smtClean="0">
                    <a:solidFill>
                      <a:schemeClr val="accent5">
                        <a:lumMod val="25000"/>
                      </a:schemeClr>
                    </a:solidFill>
                    <a:latin typeface="Arial" charset="0"/>
                    <a:cs typeface="Arial" charset="0"/>
                  </a:rPr>
                  <a:t>Y</a:t>
                </a:r>
                <a14:m>
                  <m:oMath xmlns:m="http://schemas.openxmlformats.org/officeDocument/2006/math">
                    <m:r>
                      <a:rPr lang="en-US" sz="1200" b="1" i="1">
                        <a:solidFill>
                          <a:schemeClr val="accent5">
                            <a:lumMod val="25000"/>
                          </a:schemeClr>
                        </a:solidFill>
                        <a:latin typeface="Cambria Math"/>
                        <a:cs typeface="Arial" charset="0"/>
                      </a:rPr>
                      <m:t>=</m:t>
                    </m:r>
                    <m:f>
                      <m:fPr>
                        <m:ctrlPr>
                          <a:rPr lang="en-US" sz="1200" b="1" i="1">
                            <a:solidFill>
                              <a:schemeClr val="accent5">
                                <a:lumMod val="25000"/>
                              </a:schemeClr>
                            </a:solidFill>
                            <a:latin typeface="Cambria Math"/>
                            <a:cs typeface="Arial" charset="0"/>
                          </a:rPr>
                        </m:ctrlPr>
                      </m:fPr>
                      <m:num>
                        <m:r>
                          <a:rPr lang="en-US" sz="1200" b="1" i="1">
                            <a:solidFill>
                              <a:schemeClr val="accent5">
                                <a:lumMod val="25000"/>
                              </a:schemeClr>
                            </a:solidFill>
                            <a:latin typeface="Cambria Math"/>
                            <a:ea typeface="Cambria Math"/>
                            <a:cs typeface="Arial" charset="0"/>
                          </a:rPr>
                          <m:t>𝝏</m:t>
                        </m:r>
                        <m:r>
                          <a:rPr lang="en-US" sz="1200" b="1" i="1">
                            <a:solidFill>
                              <a:schemeClr val="accent5">
                                <a:lumMod val="25000"/>
                              </a:schemeClr>
                            </a:solidFill>
                            <a:latin typeface="Cambria Math"/>
                            <a:ea typeface="Cambria Math"/>
                            <a:cs typeface="Arial" charset="0"/>
                          </a:rPr>
                          <m:t>𝑼</m:t>
                        </m:r>
                      </m:num>
                      <m:den>
                        <m:r>
                          <a:rPr lang="en-US" sz="1200" b="1" i="1">
                            <a:solidFill>
                              <a:schemeClr val="accent5">
                                <a:lumMod val="25000"/>
                              </a:schemeClr>
                            </a:solidFill>
                            <a:latin typeface="Cambria Math"/>
                            <a:ea typeface="Cambria Math"/>
                            <a:cs typeface="Arial" charset="0"/>
                          </a:rPr>
                          <m:t>𝝏</m:t>
                        </m:r>
                        <m:r>
                          <a:rPr lang="en-US" sz="1200" b="1" i="1" smtClean="0">
                            <a:solidFill>
                              <a:schemeClr val="accent5">
                                <a:lumMod val="25000"/>
                              </a:schemeClr>
                            </a:solidFill>
                            <a:latin typeface="Cambria Math"/>
                            <a:ea typeface="Cambria Math"/>
                            <a:cs typeface="Arial" charset="0"/>
                          </a:rPr>
                          <m:t>𝒚</m:t>
                        </m:r>
                      </m:den>
                    </m:f>
                  </m:oMath>
                </a14:m>
                <a:r>
                  <a:rPr lang="en-US" sz="1200" b="1" dirty="0" smtClean="0">
                    <a:solidFill>
                      <a:schemeClr val="accent5">
                        <a:lumMod val="25000"/>
                      </a:schemeClr>
                    </a:solidFill>
                    <a:latin typeface="Arial" charset="0"/>
                    <a:cs typeface="Arial" charset="0"/>
                  </a:rPr>
                  <a:t>, </a:t>
                </a:r>
                <a14:m>
                  <m:oMath xmlns:m="http://schemas.openxmlformats.org/officeDocument/2006/math">
                    <m:r>
                      <a:rPr lang="en-US" sz="1200" b="1" i="1" smtClean="0">
                        <a:solidFill>
                          <a:schemeClr val="accent5">
                            <a:lumMod val="25000"/>
                          </a:schemeClr>
                        </a:solidFill>
                        <a:latin typeface="Cambria Math"/>
                        <a:cs typeface="Arial" charset="0"/>
                      </a:rPr>
                      <m:t>𝒁</m:t>
                    </m:r>
                    <m:r>
                      <a:rPr lang="en-US" sz="1200" b="1" i="1">
                        <a:solidFill>
                          <a:schemeClr val="accent5">
                            <a:lumMod val="25000"/>
                          </a:schemeClr>
                        </a:solidFill>
                        <a:latin typeface="Cambria Math"/>
                        <a:cs typeface="Arial" charset="0"/>
                      </a:rPr>
                      <m:t>=</m:t>
                    </m:r>
                    <m:f>
                      <m:fPr>
                        <m:ctrlPr>
                          <a:rPr lang="en-US" sz="1200" b="1" i="1">
                            <a:solidFill>
                              <a:schemeClr val="accent5">
                                <a:lumMod val="25000"/>
                              </a:schemeClr>
                            </a:solidFill>
                            <a:latin typeface="Cambria Math"/>
                            <a:cs typeface="Arial" charset="0"/>
                          </a:rPr>
                        </m:ctrlPr>
                      </m:fPr>
                      <m:num>
                        <m:r>
                          <a:rPr lang="en-US" sz="1200" b="1" i="1">
                            <a:solidFill>
                              <a:schemeClr val="accent5">
                                <a:lumMod val="25000"/>
                              </a:schemeClr>
                            </a:solidFill>
                            <a:latin typeface="Cambria Math"/>
                            <a:ea typeface="Cambria Math"/>
                            <a:cs typeface="Arial" charset="0"/>
                          </a:rPr>
                          <m:t>𝝏</m:t>
                        </m:r>
                        <m:r>
                          <a:rPr lang="en-US" sz="1200" b="1" i="1">
                            <a:solidFill>
                              <a:schemeClr val="accent5">
                                <a:lumMod val="25000"/>
                              </a:schemeClr>
                            </a:solidFill>
                            <a:latin typeface="Cambria Math"/>
                            <a:ea typeface="Cambria Math"/>
                            <a:cs typeface="Arial" charset="0"/>
                          </a:rPr>
                          <m:t>𝑼</m:t>
                        </m:r>
                      </m:num>
                      <m:den>
                        <m:r>
                          <a:rPr lang="en-US" sz="1200" b="1" i="1">
                            <a:solidFill>
                              <a:schemeClr val="accent5">
                                <a:lumMod val="25000"/>
                              </a:schemeClr>
                            </a:solidFill>
                            <a:latin typeface="Cambria Math"/>
                            <a:ea typeface="Cambria Math"/>
                            <a:cs typeface="Arial" charset="0"/>
                          </a:rPr>
                          <m:t>𝝏</m:t>
                        </m:r>
                        <m:r>
                          <a:rPr lang="en-US" sz="1200" b="1" i="1" smtClean="0">
                            <a:solidFill>
                              <a:schemeClr val="accent5">
                                <a:lumMod val="25000"/>
                              </a:schemeClr>
                            </a:solidFill>
                            <a:latin typeface="Cambria Math"/>
                            <a:ea typeface="Cambria Math"/>
                            <a:cs typeface="Arial" charset="0"/>
                          </a:rPr>
                          <m:t>𝒛</m:t>
                        </m:r>
                      </m:den>
                    </m:f>
                  </m:oMath>
                </a14:m>
                <a:r>
                  <a:rPr lang="en-US" sz="1200" b="1" dirty="0" smtClean="0">
                    <a:solidFill>
                      <a:schemeClr val="accent5">
                        <a:lumMod val="25000"/>
                      </a:schemeClr>
                    </a:solidFill>
                    <a:latin typeface="Arial" charset="0"/>
                    <a:cs typeface="Arial" charset="0"/>
                  </a:rPr>
                  <a:t>.   </a:t>
                </a:r>
                <a:endParaRPr lang="en-US" sz="1200" b="1" dirty="0">
                  <a:solidFill>
                    <a:schemeClr val="accent5">
                      <a:lumMod val="25000"/>
                    </a:schemeClr>
                  </a:solidFill>
                  <a:latin typeface="Arial" charset="0"/>
                  <a:cs typeface="Arial" charset="0"/>
                </a:endParaRPr>
              </a:p>
              <a:p>
                <a:pPr marL="342900" indent="-342900" algn="just"/>
                <a:endParaRPr lang="ru-RU" sz="1000" dirty="0">
                  <a:solidFill>
                    <a:srgbClr val="000000"/>
                  </a:solidFill>
                  <a:latin typeface="Arial" charset="0"/>
                  <a:cs typeface="Arial" charset="0"/>
                </a:endParaRPr>
              </a:p>
            </p:txBody>
          </p:sp>
        </mc:Choice>
        <mc:Fallback xmlns="">
          <p:sp>
            <p:nvSpPr>
              <p:cNvPr id="262191" name="Text Box 47"/>
              <p:cNvSpPr txBox="1">
                <a:spLocks noRot="1" noChangeAspect="1" noMove="1" noResize="1" noEditPoints="1" noAdjustHandles="1" noChangeArrowheads="1" noChangeShapeType="1" noTextEdit="1"/>
              </p:cNvSpPr>
              <p:nvPr/>
            </p:nvSpPr>
            <p:spPr bwMode="auto">
              <a:xfrm>
                <a:off x="357303" y="2426100"/>
                <a:ext cx="8208000" cy="468000"/>
              </a:xfrm>
              <a:prstGeom prst="rect">
                <a:avLst/>
              </a:prstGeom>
              <a:blipFill rotWithShape="1">
                <a:blip r:embed="rId2"/>
                <a:stretch>
                  <a:fillRect/>
                </a:stretch>
              </a:blipFill>
              <a:ln w="9525">
                <a:noFill/>
                <a:miter lim="800000"/>
                <a:headEnd/>
                <a:tailEnd/>
              </a:ln>
            </p:spPr>
            <p:txBody>
              <a:bodyPr/>
              <a:lstStyle/>
              <a:p>
                <a:r>
                  <a:rPr lang="ru-RU">
                    <a:noFill/>
                  </a:rPr>
                  <a:t> </a:t>
                </a:r>
              </a:p>
            </p:txBody>
          </p:sp>
        </mc:Fallback>
      </mc:AlternateContent>
      <p:sp>
        <p:nvSpPr>
          <p:cNvPr id="262212" name="Text Box 68"/>
          <p:cNvSpPr txBox="1">
            <a:spLocks noChangeArrowheads="1"/>
          </p:cNvSpPr>
          <p:nvPr/>
        </p:nvSpPr>
        <p:spPr bwMode="auto">
          <a:xfrm>
            <a:off x="331804" y="2991945"/>
            <a:ext cx="8232461" cy="288000"/>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Elementary work of a force of the potential field is the total differential of the force </a:t>
            </a:r>
            <a:r>
              <a:rPr lang="en-US" sz="1000" b="1" dirty="0" smtClean="0">
                <a:solidFill>
                  <a:schemeClr val="accent5">
                    <a:lumMod val="25000"/>
                  </a:schemeClr>
                </a:solidFill>
                <a:latin typeface="Arial" charset="0"/>
                <a:cs typeface="Arial" charset="0"/>
              </a:rPr>
              <a:t>function.</a:t>
            </a:r>
            <a:endParaRPr lang="en-US" sz="1000" b="1" dirty="0">
              <a:solidFill>
                <a:schemeClr val="accent5">
                  <a:lumMod val="25000"/>
                </a:schemeClr>
              </a:solidFill>
              <a:latin typeface="Arial" charset="0"/>
              <a:cs typeface="Arial" charset="0"/>
            </a:endParaRPr>
          </a:p>
          <a:p>
            <a:endParaRPr lang="en-US" sz="1000" b="1" dirty="0">
              <a:solidFill>
                <a:srgbClr val="000000"/>
              </a:solidFill>
              <a:latin typeface="Arial" charset="0"/>
              <a:cs typeface="Arial" charset="0"/>
            </a:endParaRPr>
          </a:p>
          <a:p>
            <a:endParaRPr lang="ru-RU" sz="1000" b="1" dirty="0">
              <a:solidFill>
                <a:srgbClr val="000000"/>
              </a:solidFill>
              <a:latin typeface="Arial" charset="0"/>
              <a:cs typeface="Arial" charset="0"/>
            </a:endParaRPr>
          </a:p>
        </p:txBody>
      </p:sp>
      <p:sp>
        <p:nvSpPr>
          <p:cNvPr id="262241" name="Text Box 97"/>
          <p:cNvSpPr txBox="1">
            <a:spLocks noChangeArrowheads="1"/>
          </p:cNvSpPr>
          <p:nvPr/>
        </p:nvSpPr>
        <p:spPr bwMode="auto">
          <a:xfrm>
            <a:off x="330510" y="3375767"/>
            <a:ext cx="8208000" cy="43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total work of a force of the potential field does not depend on the path of the point and </a:t>
            </a:r>
            <a:r>
              <a:rPr lang="en-US" sz="1000" b="1" dirty="0" smtClean="0">
                <a:solidFill>
                  <a:srgbClr val="CACAFF">
                    <a:lumMod val="25000"/>
                  </a:srgbClr>
                </a:solidFill>
                <a:latin typeface="Arial" charset="0"/>
                <a:cs typeface="Arial" charset="0"/>
              </a:rPr>
              <a:t>is equal </a:t>
            </a:r>
            <a:r>
              <a:rPr lang="en-US" sz="1000" b="1" dirty="0">
                <a:solidFill>
                  <a:srgbClr val="CACAFF">
                    <a:lumMod val="25000"/>
                  </a:srgbClr>
                </a:solidFill>
                <a:latin typeface="Arial" charset="0"/>
                <a:cs typeface="Arial" charset="0"/>
              </a:rPr>
              <a:t>to the difference of values</a:t>
            </a:r>
          </a:p>
          <a:p>
            <a:pPr algn="just"/>
            <a:r>
              <a:rPr lang="en-US" sz="1000" b="1" dirty="0">
                <a:solidFill>
                  <a:srgbClr val="CACAFF">
                    <a:lumMod val="25000"/>
                  </a:srgbClr>
                </a:solidFill>
                <a:latin typeface="Arial" charset="0"/>
                <a:cs typeface="Arial" charset="0"/>
              </a:rPr>
              <a:t>of the force function in the initial and final </a:t>
            </a:r>
            <a:r>
              <a:rPr lang="en-US" sz="1000" b="1" dirty="0" smtClean="0">
                <a:solidFill>
                  <a:srgbClr val="CACAFF">
                    <a:lumMod val="25000"/>
                  </a:srgbClr>
                </a:solidFill>
                <a:latin typeface="Arial" charset="0"/>
                <a:cs typeface="Arial" charset="0"/>
              </a:rPr>
              <a:t>positions.</a:t>
            </a:r>
            <a:endParaRPr lang="en-US" sz="1000" b="1" dirty="0">
              <a:solidFill>
                <a:srgbClr val="CACAFF">
                  <a:lumMod val="25000"/>
                </a:srgbClr>
              </a:solidFill>
              <a:latin typeface="Arial" charset="0"/>
              <a:cs typeface="Arial" charset="0"/>
            </a:endParaRPr>
          </a:p>
          <a:p>
            <a:pPr algn="just"/>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38138" y="4231949"/>
            <a:ext cx="8208000" cy="540000"/>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 The potential energy of </a:t>
            </a:r>
            <a:r>
              <a:rPr lang="en-US" sz="1000" b="1" dirty="0" smtClean="0">
                <a:solidFill>
                  <a:srgbClr val="CACAFF">
                    <a:lumMod val="25000"/>
                  </a:srgbClr>
                </a:solidFill>
                <a:latin typeface="Arial" charset="0"/>
                <a:cs typeface="Arial" charset="0"/>
              </a:rPr>
              <a:t>a </a:t>
            </a:r>
            <a:r>
              <a:rPr lang="en-US" sz="1000" b="1" dirty="0">
                <a:solidFill>
                  <a:srgbClr val="CACAFF">
                    <a:lumMod val="25000"/>
                  </a:srgbClr>
                </a:solidFill>
                <a:latin typeface="Arial" charset="0"/>
                <a:cs typeface="Arial" charset="0"/>
              </a:rPr>
              <a:t>system is a function characterizing the amount of the energy (potential energy) at this point of the potential force field. The potential energy is equal to the work of the forces of the potential force field acting on </a:t>
            </a:r>
            <a:r>
              <a:rPr lang="en-US" sz="1000" b="1">
                <a:solidFill>
                  <a:srgbClr val="CACAFF">
                    <a:lumMod val="25000"/>
                  </a:srgbClr>
                </a:solidFill>
                <a:latin typeface="Arial" charset="0"/>
                <a:cs typeface="Arial" charset="0"/>
              </a:rPr>
              <a:t>the </a:t>
            </a:r>
            <a:r>
              <a:rPr lang="en-US" sz="1000" b="1" smtClean="0">
                <a:solidFill>
                  <a:srgbClr val="CACAFF">
                    <a:lumMod val="25000"/>
                  </a:srgbClr>
                </a:solidFill>
                <a:latin typeface="Arial" charset="0"/>
                <a:cs typeface="Arial" charset="0"/>
              </a:rPr>
              <a:t>particle at </a:t>
            </a:r>
            <a:r>
              <a:rPr lang="en-US" sz="1000" b="1" dirty="0">
                <a:solidFill>
                  <a:srgbClr val="CACAFF">
                    <a:lumMod val="25000"/>
                  </a:srgbClr>
                </a:solidFill>
                <a:latin typeface="Arial" charset="0"/>
                <a:cs typeface="Arial" charset="0"/>
              </a:rPr>
              <a:t>its motion from a given position to the initial (zero). </a:t>
            </a:r>
          </a:p>
          <a:p>
            <a:pPr algn="just"/>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49308" y="4862338"/>
            <a:ext cx="8208000" cy="396000"/>
          </a:xfrm>
          <a:prstGeom prst="rect">
            <a:avLst/>
          </a:prstGeom>
          <a:solidFill>
            <a:srgbClr val="FFC000"/>
          </a:solidFill>
          <a:ln w="9525">
            <a:noFill/>
            <a:miter lim="800000"/>
            <a:headEnd/>
            <a:tailEnd/>
          </a:ln>
        </p:spPr>
        <p:txBody>
          <a:bodyPr wrap="square">
            <a:spAutoFit/>
          </a:bodyPr>
          <a:lstStyle/>
          <a:p>
            <a:pPr lvl="0" algn="just">
              <a:buClr>
                <a:srgbClr val="00007D"/>
              </a:buClr>
            </a:pPr>
            <a:r>
              <a:rPr lang="en-US" altLang="ru-RU" sz="1000" b="1" dirty="0">
                <a:solidFill>
                  <a:schemeClr val="accent5">
                    <a:lumMod val="25000"/>
                  </a:schemeClr>
                </a:solidFill>
              </a:rPr>
              <a:t>For a system of the particles the potential energy is the sum of the work of the forces of the potential field in all  displacements of the particles  to the initial position.</a:t>
            </a:r>
          </a:p>
          <a:p>
            <a:pPr marL="342900" indent="-342900"/>
            <a:endParaRPr lang="en-US"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40156" y="3881107"/>
            <a:ext cx="8208000" cy="288000"/>
          </a:xfrm>
          <a:prstGeom prst="rect">
            <a:avLst/>
          </a:prstGeom>
          <a:solidFill>
            <a:srgbClr val="FFC000"/>
          </a:solidFill>
          <a:ln w="9525">
            <a:noFill/>
            <a:miter lim="800000"/>
            <a:headEnd/>
            <a:tailEnd/>
          </a:ln>
        </p:spPr>
        <p:txBody>
          <a:bodyPr wrap="square">
            <a:spAutoFit/>
          </a:bodyPr>
          <a:lstStyle/>
          <a:p>
            <a:pPr algn="just"/>
            <a:r>
              <a:rPr lang="en-US" altLang="ru-RU" sz="1000" b="1" dirty="0">
                <a:solidFill>
                  <a:srgbClr val="00007D"/>
                </a:solidFill>
              </a:rPr>
              <a:t>The work of a force of the potential field </a:t>
            </a:r>
            <a:r>
              <a:rPr lang="en-US" altLang="ru-RU" sz="1000" b="1" dirty="0" smtClean="0">
                <a:solidFill>
                  <a:srgbClr val="00007D"/>
                </a:solidFill>
              </a:rPr>
              <a:t>in </a:t>
            </a:r>
            <a:r>
              <a:rPr lang="en-US" altLang="ru-RU" sz="1000" b="1" dirty="0">
                <a:solidFill>
                  <a:srgbClr val="00007D"/>
                </a:solidFill>
              </a:rPr>
              <a:t>displacement of the particle along a closed path is  </a:t>
            </a:r>
            <a:r>
              <a:rPr lang="en-US" altLang="ru-RU" sz="1000" b="1" dirty="0" smtClean="0">
                <a:solidFill>
                  <a:srgbClr val="00007D"/>
                </a:solidFill>
              </a:rPr>
              <a:t>zero.</a:t>
            </a:r>
            <a:endParaRPr lang="en-US" altLang="ru-RU" sz="1000" b="1" dirty="0">
              <a:solidFill>
                <a:srgbClr val="00007D"/>
              </a:solidFill>
            </a:endParaRPr>
          </a:p>
          <a:p>
            <a:pPr algn="just"/>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37</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4"/>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40156" y="5283793"/>
            <a:ext cx="8244000" cy="540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FF0000"/>
                </a:solidFill>
                <a:latin typeface="Arial" charset="0"/>
                <a:cs typeface="Arial" charset="0"/>
              </a:rPr>
              <a:t>The Law of Conservation of Mechanical Energy</a:t>
            </a:r>
          </a:p>
          <a:p>
            <a:pPr algn="just"/>
            <a:r>
              <a:rPr lang="en-US" sz="1000" b="1" dirty="0">
                <a:solidFill>
                  <a:srgbClr val="CACAFF">
                    <a:lumMod val="25000"/>
                  </a:srgbClr>
                </a:solidFill>
                <a:latin typeface="Arial" charset="0"/>
                <a:cs typeface="Arial" charset="0"/>
              </a:rPr>
              <a:t>In the motion of a system subjected to the action of only conservative forces, the sum of the kinetic and potential energies of the system remains constant.</a:t>
            </a:r>
          </a:p>
          <a:p>
            <a:pPr algn="just"/>
            <a:endParaRPr lang="ru-RU" sz="1000" b="1" dirty="0" smtClean="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527181"/>
            <a:ext cx="2904124" cy="288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8</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24" name="Text Box 110"/>
              <p:cNvSpPr txBox="1">
                <a:spLocks noChangeArrowheads="1"/>
              </p:cNvSpPr>
              <p:nvPr/>
            </p:nvSpPr>
            <p:spPr bwMode="auto">
              <a:xfrm>
                <a:off x="340156" y="5874087"/>
                <a:ext cx="8244000" cy="540000"/>
              </a:xfrm>
              <a:prstGeom prst="rect">
                <a:avLst/>
              </a:prstGeom>
              <a:solidFill>
                <a:srgbClr val="FFC000"/>
              </a:solidFill>
              <a:ln w="9525">
                <a:noFill/>
                <a:miter lim="800000"/>
                <a:headEnd/>
                <a:tailEnd/>
              </a:ln>
            </p:spPr>
            <p:txBody>
              <a:bodyPr wrap="square">
                <a:spAutoFit/>
              </a:bodyPr>
              <a:lstStyle/>
              <a:p>
                <a:pPr algn="just"/>
                <a:r>
                  <a:rPr lang="en-US" sz="1000" b="1" dirty="0" smtClean="0">
                    <a:solidFill>
                      <a:srgbClr val="CACAFF">
                        <a:lumMod val="25000"/>
                      </a:srgbClr>
                    </a:solidFill>
                    <a:latin typeface="Arial" charset="0"/>
                    <a:cs typeface="Arial" charset="0"/>
                  </a:rPr>
                  <a:t>Differential equations of translational motion of a rigid body  </a:t>
                </a:r>
                <a14:m>
                  <m:oMath xmlns:m="http://schemas.openxmlformats.org/officeDocument/2006/math">
                    <m:r>
                      <a:rPr lang="ru-RU" sz="1200" b="1" i="1" smtClean="0">
                        <a:solidFill>
                          <a:schemeClr val="accent5">
                            <a:lumMod val="25000"/>
                          </a:schemeClr>
                        </a:solidFill>
                        <a:latin typeface="Cambria Math"/>
                        <a:ea typeface="Times New Roman"/>
                        <a:cs typeface="Times New Roman"/>
                      </a:rPr>
                      <m:t>𝑴</m:t>
                    </m:r>
                    <m:sSub>
                      <m:sSubPr>
                        <m:ctrlPr>
                          <a:rPr lang="ru-RU" sz="1200" b="1" i="1">
                            <a:solidFill>
                              <a:schemeClr val="accent5">
                                <a:lumMod val="25000"/>
                              </a:schemeClr>
                            </a:solidFill>
                            <a:effectLst/>
                            <a:latin typeface="Cambria Math"/>
                          </a:rPr>
                        </m:ctrlPr>
                      </m:sSubPr>
                      <m:e>
                        <m:acc>
                          <m:accPr>
                            <m:chr m:val="̈"/>
                            <m:ctrlPr>
                              <a:rPr lang="ru-RU" sz="1200" b="1" i="1">
                                <a:solidFill>
                                  <a:schemeClr val="accent5">
                                    <a:lumMod val="25000"/>
                                  </a:schemeClr>
                                </a:solidFill>
                                <a:effectLst/>
                                <a:latin typeface="Cambria Math"/>
                              </a:rPr>
                            </m:ctrlPr>
                          </m:accPr>
                          <m:e>
                            <m:r>
                              <a:rPr lang="ru-RU" sz="1200" b="1" i="1">
                                <a:solidFill>
                                  <a:schemeClr val="accent5">
                                    <a:lumMod val="25000"/>
                                  </a:schemeClr>
                                </a:solidFill>
                                <a:effectLst/>
                                <a:latin typeface="Cambria Math"/>
                                <a:ea typeface="Times New Roman"/>
                                <a:cs typeface="Times New Roman"/>
                              </a:rPr>
                              <m:t>𝒙</m:t>
                            </m:r>
                          </m:e>
                        </m:acc>
                      </m:e>
                      <m:sub>
                        <m:r>
                          <a:rPr lang="ru-RU" sz="1200" b="1" i="1">
                            <a:solidFill>
                              <a:schemeClr val="accent5">
                                <a:lumMod val="25000"/>
                              </a:schemeClr>
                            </a:solidFill>
                            <a:effectLst/>
                            <a:latin typeface="Cambria Math"/>
                            <a:ea typeface="Times New Roman"/>
                            <a:cs typeface="Times New Roman"/>
                          </a:rPr>
                          <m:t>𝑪</m:t>
                        </m:r>
                      </m:sub>
                    </m:sSub>
                  </m:oMath>
                </a14:m>
                <a:r>
                  <a:rPr lang="en-US" sz="1200" b="1" i="0" dirty="0">
                    <a:solidFill>
                      <a:schemeClr val="accent5">
                        <a:lumMod val="25000"/>
                      </a:schemeClr>
                    </a:solidFill>
                    <a:effectLst/>
                    <a:latin typeface="Times New Roman"/>
                    <a:ea typeface="Times New Roman"/>
                  </a:rPr>
                  <a:t>=</a:t>
                </a:r>
                <a14:m>
                  <m:oMath xmlns:m="http://schemas.openxmlformats.org/officeDocument/2006/math">
                    <m:sSubSup>
                      <m:sSubSupPr>
                        <m:ctrlPr>
                          <a:rPr lang="ru-RU" sz="1200" b="1" i="1">
                            <a:solidFill>
                              <a:schemeClr val="accent5">
                                <a:lumMod val="25000"/>
                              </a:schemeClr>
                            </a:solidFill>
                            <a:effectLst/>
                            <a:latin typeface="Cambria Math"/>
                          </a:rPr>
                        </m:ctrlPr>
                      </m:sSubSupPr>
                      <m:e>
                        <m:r>
                          <a:rPr lang="en-US" sz="1200" b="1" i="1">
                            <a:solidFill>
                              <a:schemeClr val="accent5">
                                <a:lumMod val="25000"/>
                              </a:schemeClr>
                            </a:solidFill>
                            <a:effectLst/>
                            <a:latin typeface="Cambria Math"/>
                            <a:ea typeface="Times New Roman"/>
                            <a:cs typeface="Times New Roman"/>
                          </a:rPr>
                          <m:t>𝑹</m:t>
                        </m:r>
                      </m:e>
                      <m:sub>
                        <m:r>
                          <a:rPr lang="en-US" sz="1200" b="1" i="1">
                            <a:solidFill>
                              <a:schemeClr val="accent5">
                                <a:lumMod val="25000"/>
                              </a:schemeClr>
                            </a:solidFill>
                            <a:effectLst/>
                            <a:latin typeface="Cambria Math"/>
                            <a:ea typeface="Times New Roman"/>
                            <a:cs typeface="Times New Roman"/>
                          </a:rPr>
                          <m:t>𝒙</m:t>
                        </m:r>
                      </m:sub>
                      <m:sup>
                        <m:r>
                          <a:rPr lang="en-US" sz="1200" b="1" i="1">
                            <a:solidFill>
                              <a:schemeClr val="accent5">
                                <a:lumMod val="25000"/>
                              </a:schemeClr>
                            </a:solidFill>
                            <a:effectLst/>
                            <a:latin typeface="Cambria Math"/>
                            <a:ea typeface="Times New Roman"/>
                            <a:cs typeface="Times New Roman"/>
                          </a:rPr>
                          <m:t>𝒆</m:t>
                        </m:r>
                      </m:sup>
                    </m:sSubSup>
                  </m:oMath>
                </a14:m>
                <a:r>
                  <a:rPr lang="en-US" sz="1200" b="1" i="0" dirty="0">
                    <a:solidFill>
                      <a:schemeClr val="accent5">
                        <a:lumMod val="25000"/>
                      </a:schemeClr>
                    </a:solidFill>
                    <a:effectLst/>
                    <a:latin typeface="Times New Roman"/>
                    <a:ea typeface="Times New Roman"/>
                  </a:rPr>
                  <a:t>,  </a:t>
                </a:r>
                <a14:m>
                  <m:oMath xmlns:m="http://schemas.openxmlformats.org/officeDocument/2006/math">
                    <m:r>
                      <a:rPr lang="ru-RU" sz="1200" b="1" i="1">
                        <a:solidFill>
                          <a:schemeClr val="accent5">
                            <a:lumMod val="25000"/>
                          </a:schemeClr>
                        </a:solidFill>
                        <a:effectLst/>
                        <a:latin typeface="Cambria Math"/>
                        <a:ea typeface="Times New Roman"/>
                        <a:cs typeface="Times New Roman"/>
                      </a:rPr>
                      <m:t>𝑴</m:t>
                    </m:r>
                    <m:sSub>
                      <m:sSubPr>
                        <m:ctrlPr>
                          <a:rPr lang="ru-RU" sz="1200" b="1" i="1">
                            <a:solidFill>
                              <a:schemeClr val="accent5">
                                <a:lumMod val="25000"/>
                              </a:schemeClr>
                            </a:solidFill>
                            <a:effectLst/>
                            <a:latin typeface="Cambria Math"/>
                          </a:rPr>
                        </m:ctrlPr>
                      </m:sSubPr>
                      <m:e>
                        <m:acc>
                          <m:accPr>
                            <m:chr m:val="̈"/>
                            <m:ctrlPr>
                              <a:rPr lang="ru-RU" sz="1200" b="1" i="1">
                                <a:solidFill>
                                  <a:schemeClr val="accent5">
                                    <a:lumMod val="25000"/>
                                  </a:schemeClr>
                                </a:solidFill>
                                <a:effectLst/>
                                <a:latin typeface="Cambria Math"/>
                              </a:rPr>
                            </m:ctrlPr>
                          </m:accPr>
                          <m:e>
                            <m:r>
                              <a:rPr lang="ru-RU" sz="1200" b="1" i="1">
                                <a:solidFill>
                                  <a:schemeClr val="accent5">
                                    <a:lumMod val="25000"/>
                                  </a:schemeClr>
                                </a:solidFill>
                                <a:effectLst/>
                                <a:latin typeface="Cambria Math"/>
                                <a:ea typeface="Times New Roman"/>
                                <a:cs typeface="Times New Roman"/>
                              </a:rPr>
                              <m:t>𝒚</m:t>
                            </m:r>
                          </m:e>
                        </m:acc>
                      </m:e>
                      <m:sub>
                        <m:r>
                          <a:rPr lang="ru-RU" sz="1200" b="1" i="1">
                            <a:solidFill>
                              <a:schemeClr val="accent5">
                                <a:lumMod val="25000"/>
                              </a:schemeClr>
                            </a:solidFill>
                            <a:effectLst/>
                            <a:latin typeface="Cambria Math"/>
                            <a:ea typeface="Times New Roman"/>
                            <a:cs typeface="Times New Roman"/>
                          </a:rPr>
                          <m:t>𝑪</m:t>
                        </m:r>
                      </m:sub>
                    </m:sSub>
                  </m:oMath>
                </a14:m>
                <a:r>
                  <a:rPr lang="en-US" sz="1200" b="1" i="0" dirty="0">
                    <a:solidFill>
                      <a:schemeClr val="accent5">
                        <a:lumMod val="25000"/>
                      </a:schemeClr>
                    </a:solidFill>
                    <a:effectLst/>
                    <a:latin typeface="Times New Roman"/>
                    <a:ea typeface="Times New Roman"/>
                  </a:rPr>
                  <a:t>=</a:t>
                </a:r>
                <a14:m>
                  <m:oMath xmlns:m="http://schemas.openxmlformats.org/officeDocument/2006/math">
                    <m:sSubSup>
                      <m:sSubSupPr>
                        <m:ctrlPr>
                          <a:rPr lang="ru-RU" sz="1200" b="1" i="1">
                            <a:solidFill>
                              <a:schemeClr val="accent5">
                                <a:lumMod val="25000"/>
                              </a:schemeClr>
                            </a:solidFill>
                            <a:effectLst/>
                            <a:latin typeface="Cambria Math"/>
                          </a:rPr>
                        </m:ctrlPr>
                      </m:sSubSupPr>
                      <m:e>
                        <m:r>
                          <a:rPr lang="en-US" sz="1200" b="1" i="1">
                            <a:solidFill>
                              <a:schemeClr val="accent5">
                                <a:lumMod val="25000"/>
                              </a:schemeClr>
                            </a:solidFill>
                            <a:effectLst/>
                            <a:latin typeface="Cambria Math"/>
                            <a:ea typeface="Times New Roman"/>
                            <a:cs typeface="Times New Roman"/>
                          </a:rPr>
                          <m:t>𝑹</m:t>
                        </m:r>
                      </m:e>
                      <m:sub>
                        <m:r>
                          <a:rPr lang="en-US" sz="1200" b="1" i="1">
                            <a:solidFill>
                              <a:schemeClr val="accent5">
                                <a:lumMod val="25000"/>
                              </a:schemeClr>
                            </a:solidFill>
                            <a:effectLst/>
                            <a:latin typeface="Cambria Math"/>
                            <a:ea typeface="Times New Roman"/>
                            <a:cs typeface="Times New Roman"/>
                          </a:rPr>
                          <m:t>𝒚</m:t>
                        </m:r>
                      </m:sub>
                      <m:sup>
                        <m:r>
                          <a:rPr lang="en-US" sz="1200" b="1" i="1">
                            <a:solidFill>
                              <a:schemeClr val="accent5">
                                <a:lumMod val="25000"/>
                              </a:schemeClr>
                            </a:solidFill>
                            <a:effectLst/>
                            <a:latin typeface="Cambria Math"/>
                            <a:ea typeface="Times New Roman"/>
                            <a:cs typeface="Times New Roman"/>
                          </a:rPr>
                          <m:t>𝒆</m:t>
                        </m:r>
                      </m:sup>
                    </m:sSubSup>
                  </m:oMath>
                </a14:m>
                <a:r>
                  <a:rPr lang="en-US" sz="1200" b="1" i="0" dirty="0">
                    <a:solidFill>
                      <a:schemeClr val="accent5">
                        <a:lumMod val="25000"/>
                      </a:schemeClr>
                    </a:solidFill>
                    <a:effectLst/>
                    <a:latin typeface="Times New Roman"/>
                    <a:ea typeface="Times New Roman"/>
                  </a:rPr>
                  <a:t>,  </a:t>
                </a:r>
                <a14:m>
                  <m:oMath xmlns:m="http://schemas.openxmlformats.org/officeDocument/2006/math">
                    <m:r>
                      <a:rPr lang="ru-RU" sz="1200" b="1" i="1">
                        <a:solidFill>
                          <a:schemeClr val="accent5">
                            <a:lumMod val="25000"/>
                          </a:schemeClr>
                        </a:solidFill>
                        <a:effectLst/>
                        <a:latin typeface="Cambria Math"/>
                        <a:ea typeface="Times New Roman"/>
                        <a:cs typeface="Times New Roman"/>
                      </a:rPr>
                      <m:t>𝑴</m:t>
                    </m:r>
                    <m:sSub>
                      <m:sSubPr>
                        <m:ctrlPr>
                          <a:rPr lang="ru-RU" sz="1200" b="1" i="1">
                            <a:solidFill>
                              <a:schemeClr val="accent5">
                                <a:lumMod val="25000"/>
                              </a:schemeClr>
                            </a:solidFill>
                            <a:effectLst/>
                            <a:latin typeface="Cambria Math"/>
                          </a:rPr>
                        </m:ctrlPr>
                      </m:sSubPr>
                      <m:e>
                        <m:acc>
                          <m:accPr>
                            <m:chr m:val="̈"/>
                            <m:ctrlPr>
                              <a:rPr lang="ru-RU" sz="1200" b="1" i="1">
                                <a:solidFill>
                                  <a:schemeClr val="accent5">
                                    <a:lumMod val="25000"/>
                                  </a:schemeClr>
                                </a:solidFill>
                                <a:effectLst/>
                                <a:latin typeface="Cambria Math"/>
                              </a:rPr>
                            </m:ctrlPr>
                          </m:accPr>
                          <m:e>
                            <m:r>
                              <a:rPr lang="ru-RU" sz="1200" b="1" i="1">
                                <a:solidFill>
                                  <a:schemeClr val="accent5">
                                    <a:lumMod val="25000"/>
                                  </a:schemeClr>
                                </a:solidFill>
                                <a:effectLst/>
                                <a:latin typeface="Cambria Math"/>
                                <a:ea typeface="Times New Roman"/>
                                <a:cs typeface="Times New Roman"/>
                              </a:rPr>
                              <m:t>𝒛</m:t>
                            </m:r>
                          </m:e>
                        </m:acc>
                      </m:e>
                      <m:sub>
                        <m:r>
                          <a:rPr lang="ru-RU" sz="1200" b="1" i="1">
                            <a:solidFill>
                              <a:schemeClr val="accent5">
                                <a:lumMod val="25000"/>
                              </a:schemeClr>
                            </a:solidFill>
                            <a:effectLst/>
                            <a:latin typeface="Cambria Math"/>
                            <a:ea typeface="Times New Roman"/>
                            <a:cs typeface="Times New Roman"/>
                          </a:rPr>
                          <m:t>𝑪</m:t>
                        </m:r>
                      </m:sub>
                    </m:sSub>
                  </m:oMath>
                </a14:m>
                <a:r>
                  <a:rPr lang="en-US" sz="1200" b="1" i="0" dirty="0">
                    <a:solidFill>
                      <a:schemeClr val="accent5">
                        <a:lumMod val="25000"/>
                      </a:schemeClr>
                    </a:solidFill>
                    <a:effectLst/>
                    <a:latin typeface="Times New Roman"/>
                    <a:ea typeface="Times New Roman"/>
                  </a:rPr>
                  <a:t>=</a:t>
                </a:r>
                <a14:m>
                  <m:oMath xmlns:m="http://schemas.openxmlformats.org/officeDocument/2006/math">
                    <m:sSubSup>
                      <m:sSubSupPr>
                        <m:ctrlPr>
                          <a:rPr lang="ru-RU" sz="1200" b="1" i="1">
                            <a:solidFill>
                              <a:schemeClr val="accent5">
                                <a:lumMod val="25000"/>
                              </a:schemeClr>
                            </a:solidFill>
                            <a:effectLst/>
                            <a:latin typeface="Cambria Math"/>
                          </a:rPr>
                        </m:ctrlPr>
                      </m:sSubSupPr>
                      <m:e>
                        <m:r>
                          <a:rPr lang="en-US" sz="1200" b="1" i="1">
                            <a:solidFill>
                              <a:schemeClr val="accent5">
                                <a:lumMod val="25000"/>
                              </a:schemeClr>
                            </a:solidFill>
                            <a:effectLst/>
                            <a:latin typeface="Cambria Math"/>
                            <a:ea typeface="Times New Roman"/>
                            <a:cs typeface="Times New Roman"/>
                          </a:rPr>
                          <m:t>𝑹</m:t>
                        </m:r>
                      </m:e>
                      <m:sub>
                        <m:r>
                          <a:rPr lang="en-US" sz="1200" b="1" i="1">
                            <a:solidFill>
                              <a:schemeClr val="accent5">
                                <a:lumMod val="25000"/>
                              </a:schemeClr>
                            </a:solidFill>
                            <a:effectLst/>
                            <a:latin typeface="Cambria Math"/>
                            <a:ea typeface="Times New Roman"/>
                            <a:cs typeface="Times New Roman"/>
                          </a:rPr>
                          <m:t>𝒛</m:t>
                        </m:r>
                        <m:r>
                          <a:rPr lang="en-US" sz="1200" b="1" i="1" smtClean="0">
                            <a:solidFill>
                              <a:schemeClr val="accent5">
                                <a:lumMod val="25000"/>
                              </a:schemeClr>
                            </a:solidFill>
                            <a:effectLst/>
                            <a:latin typeface="Cambria Math"/>
                            <a:ea typeface="Times New Roman"/>
                            <a:cs typeface="Times New Roman"/>
                          </a:rPr>
                          <m:t> </m:t>
                        </m:r>
                      </m:sub>
                      <m:sup>
                        <m:r>
                          <a:rPr lang="en-US" sz="1200" b="1" i="1">
                            <a:solidFill>
                              <a:schemeClr val="accent5">
                                <a:lumMod val="25000"/>
                              </a:schemeClr>
                            </a:solidFill>
                            <a:effectLst/>
                            <a:latin typeface="Cambria Math"/>
                            <a:ea typeface="Times New Roman"/>
                            <a:cs typeface="Times New Roman"/>
                          </a:rPr>
                          <m:t>𝒆</m:t>
                        </m:r>
                      </m:sup>
                    </m:sSubSup>
                  </m:oMath>
                </a14:m>
                <a:r>
                  <a:rPr lang="en-US" sz="1200" b="1" dirty="0" smtClean="0">
                    <a:solidFill>
                      <a:schemeClr val="accent5">
                        <a:lumMod val="25000"/>
                      </a:schemeClr>
                    </a:solidFill>
                    <a:latin typeface="Arial" charset="0"/>
                    <a:cs typeface="Arial" charset="0"/>
                  </a:rPr>
                  <a:t>.</a:t>
                </a:r>
              </a:p>
              <a:p>
                <a:pPr algn="just"/>
                <a:r>
                  <a:rPr lang="en-US" altLang="ru-RU" sz="1000" b="1" dirty="0">
                    <a:solidFill>
                      <a:srgbClr val="00007D"/>
                    </a:solidFill>
                  </a:rPr>
                  <a:t> Differential </a:t>
                </a:r>
                <a:r>
                  <a:rPr lang="en-US" altLang="ru-RU" sz="1000" b="1" dirty="0" smtClean="0">
                    <a:solidFill>
                      <a:srgbClr val="00007D"/>
                    </a:solidFill>
                  </a:rPr>
                  <a:t>equation </a:t>
                </a:r>
                <a:r>
                  <a:rPr lang="en-US" altLang="ru-RU" sz="1000" b="1" dirty="0">
                    <a:solidFill>
                      <a:srgbClr val="00007D"/>
                    </a:solidFill>
                  </a:rPr>
                  <a:t>of rotational motion of a rigid body about a fixed </a:t>
                </a:r>
                <a:r>
                  <a:rPr lang="en-US" altLang="ru-RU" sz="1000" b="1" dirty="0" smtClean="0">
                    <a:solidFill>
                      <a:srgbClr val="CACAFF">
                        <a:lumMod val="25000"/>
                      </a:srgbClr>
                    </a:solidFill>
                  </a:rPr>
                  <a:t>axis </a:t>
                </a:r>
                <a14:m>
                  <m:oMath xmlns:m="http://schemas.openxmlformats.org/officeDocument/2006/math">
                    <m:sSub>
                      <m:sSubPr>
                        <m:ctrlPr>
                          <a:rPr lang="ru-RU" sz="1200" b="1" i="1" smtClean="0">
                            <a:solidFill>
                              <a:schemeClr val="accent5">
                                <a:lumMod val="25000"/>
                              </a:schemeClr>
                            </a:solidFill>
                            <a:latin typeface="Cambria Math"/>
                          </a:rPr>
                        </m:ctrlPr>
                      </m:sSubPr>
                      <m:e>
                        <m:r>
                          <a:rPr lang="en-US" sz="1200" b="1" i="1">
                            <a:solidFill>
                              <a:schemeClr val="accent5">
                                <a:lumMod val="25000"/>
                              </a:schemeClr>
                            </a:solidFill>
                            <a:latin typeface="Cambria Math"/>
                          </a:rPr>
                          <m:t>𝑰</m:t>
                        </m:r>
                      </m:e>
                      <m:sub>
                        <m:r>
                          <a:rPr lang="en-US" sz="1200" b="1" i="1">
                            <a:solidFill>
                              <a:schemeClr val="accent5">
                                <a:lumMod val="25000"/>
                              </a:schemeClr>
                            </a:solidFill>
                            <a:latin typeface="Cambria Math"/>
                          </a:rPr>
                          <m:t>𝒛</m:t>
                        </m:r>
                      </m:sub>
                    </m:sSub>
                    <m:acc>
                      <m:accPr>
                        <m:chr m:val="̈"/>
                        <m:ctrlPr>
                          <a:rPr lang="ru-RU" sz="1200" b="1" i="1">
                            <a:solidFill>
                              <a:schemeClr val="accent5">
                                <a:lumMod val="25000"/>
                              </a:schemeClr>
                            </a:solidFill>
                            <a:latin typeface="Cambria Math"/>
                          </a:rPr>
                        </m:ctrlPr>
                      </m:accPr>
                      <m:e>
                        <m:r>
                          <a:rPr lang="en-US" sz="1200" b="1" i="1">
                            <a:solidFill>
                              <a:schemeClr val="accent5">
                                <a:lumMod val="25000"/>
                              </a:schemeClr>
                            </a:solidFill>
                            <a:latin typeface="Cambria Math"/>
                          </a:rPr>
                          <m:t>𝝋</m:t>
                        </m:r>
                      </m:e>
                    </m:acc>
                    <m:r>
                      <a:rPr lang="en-US" sz="1200" b="1">
                        <a:solidFill>
                          <a:schemeClr val="accent5">
                            <a:lumMod val="25000"/>
                          </a:schemeClr>
                        </a:solidFill>
                        <a:latin typeface="Cambria Math"/>
                      </a:rPr>
                      <m:t>=</m:t>
                    </m:r>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𝒛</m:t>
                        </m:r>
                      </m:sub>
                      <m:sup>
                        <m:r>
                          <a:rPr lang="en-US" sz="1200" b="1" i="1">
                            <a:solidFill>
                              <a:schemeClr val="accent5">
                                <a:lumMod val="25000"/>
                              </a:schemeClr>
                            </a:solidFill>
                            <a:latin typeface="Cambria Math"/>
                          </a:rPr>
                          <m:t>𝒆</m:t>
                        </m:r>
                      </m:sup>
                    </m:sSubSup>
                  </m:oMath>
                </a14:m>
                <a:r>
                  <a:rPr lang="en-US" sz="1200" b="1" dirty="0" smtClean="0">
                    <a:solidFill>
                      <a:schemeClr val="accent5">
                        <a:lumMod val="25000"/>
                      </a:schemeClr>
                    </a:solidFill>
                    <a:latin typeface="Arial" charset="0"/>
                    <a:cs typeface="Arial" charset="0"/>
                  </a:rPr>
                  <a:t>.</a:t>
                </a:r>
                <a:endParaRPr lang="ru-RU" sz="1200" b="1" dirty="0">
                  <a:solidFill>
                    <a:schemeClr val="accent5">
                      <a:lumMod val="25000"/>
                    </a:schemeClr>
                  </a:solidFill>
                  <a:latin typeface="Arial" charset="0"/>
                  <a:cs typeface="Arial" charset="0"/>
                </a:endParaRPr>
              </a:p>
              <a:p>
                <a:endParaRPr lang="ru-RU" sz="1000" dirty="0">
                  <a:solidFill>
                    <a:srgbClr val="000000"/>
                  </a:solidFill>
                  <a:latin typeface="Arial" charset="0"/>
                  <a:cs typeface="Arial" charset="0"/>
                </a:endParaRPr>
              </a:p>
            </p:txBody>
          </p:sp>
        </mc:Choice>
        <mc:Fallback xmlns="">
          <p:sp>
            <p:nvSpPr>
              <p:cNvPr id="24" name="Text Box 110"/>
              <p:cNvSpPr txBox="1">
                <a:spLocks noRot="1" noChangeAspect="1" noMove="1" noResize="1" noEditPoints="1" noAdjustHandles="1" noChangeArrowheads="1" noChangeShapeType="1" noTextEdit="1"/>
              </p:cNvSpPr>
              <p:nvPr/>
            </p:nvSpPr>
            <p:spPr bwMode="auto">
              <a:xfrm>
                <a:off x="340156" y="5874087"/>
                <a:ext cx="8244000" cy="540000"/>
              </a:xfrm>
              <a:prstGeom prst="rect">
                <a:avLst/>
              </a:prstGeom>
              <a:blipFill rotWithShape="1">
                <a:blip r:embed="rId5"/>
                <a:stretch>
                  <a:fillRect t="-1136"/>
                </a:stretch>
              </a:blipFill>
              <a:ln w="9525">
                <a:noFill/>
                <a:miter lim="800000"/>
                <a:headEnd/>
                <a:tailEnd/>
              </a:ln>
            </p:spPr>
            <p:txBody>
              <a:bodyPr/>
              <a:lstStyle/>
              <a:p>
                <a:r>
                  <a:rPr lang="ru-RU">
                    <a:noFill/>
                  </a:rPr>
                  <a:t> </a:t>
                </a:r>
              </a:p>
            </p:txBody>
          </p:sp>
        </mc:Fallback>
      </mc:AlternateContent>
    </p:spTree>
    <p:extLst>
      <p:ext uri="{BB962C8B-B14F-4D97-AF65-F5344CB8AC3E}">
        <p14:creationId xmlns:p14="http://schemas.microsoft.com/office/powerpoint/2010/main" val="190349334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P spid="2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816" name="Oval 112"/>
          <p:cNvSpPr>
            <a:spLocks noChangeArrowheads="1"/>
          </p:cNvSpPr>
          <p:nvPr/>
        </p:nvSpPr>
        <p:spPr bwMode="auto">
          <a:xfrm>
            <a:off x="647700" y="5743575"/>
            <a:ext cx="685800" cy="952500"/>
          </a:xfrm>
          <a:prstGeom prst="ellipse">
            <a:avLst/>
          </a:prstGeom>
          <a:solidFill>
            <a:srgbClr val="FFFF00"/>
          </a:solidFill>
          <a:ln w="9525" algn="ctr">
            <a:solidFill>
              <a:srgbClr val="00FFFF"/>
            </a:solidFill>
            <a:prstDash val="dash"/>
            <a:round/>
            <a:headEnd/>
            <a:tailEnd/>
          </a:ln>
          <a:effectLst/>
          <a:extLst/>
        </p:spPr>
        <p:txBody>
          <a:bodyPr wrap="none" anchor="ctr"/>
          <a:lstStyle/>
          <a:p>
            <a:endParaRPr lang="ru-RU" sz="1000">
              <a:solidFill>
                <a:srgbClr val="000000"/>
              </a:solidFill>
            </a:endParaRPr>
          </a:p>
        </p:txBody>
      </p:sp>
      <p:sp>
        <p:nvSpPr>
          <p:cNvPr id="328709" name="Rectangle 5"/>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0" name="Rectangle 6"/>
          <p:cNvSpPr>
            <a:spLocks noChangeArrowheads="1"/>
          </p:cNvSpPr>
          <p:nvPr/>
        </p:nvSpPr>
        <p:spPr bwMode="auto">
          <a:xfrm>
            <a:off x="0" y="3271838"/>
            <a:ext cx="9144000" cy="0"/>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1" name="Rectangle 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2" name="Rectangle 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3" name="Rectangle 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4" name="Rectangle 10"/>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6" name="Rectangle 1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7" name="Rectangle 1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8" name="Rectangle 14"/>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8719" name="Rectangle 15"/>
          <p:cNvSpPr>
            <a:spLocks noChangeArrowheads="1"/>
          </p:cNvSpPr>
          <p:nvPr/>
        </p:nvSpPr>
        <p:spPr bwMode="auto">
          <a:xfrm>
            <a:off x="225425" y="788140"/>
            <a:ext cx="8686800"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pPr>
            <a:r>
              <a:rPr lang="en-US" altLang="ru-RU" sz="1000" dirty="0" smtClean="0">
                <a:solidFill>
                  <a:srgbClr val="000000"/>
                </a:solidFill>
              </a:rPr>
              <a:t> </a:t>
            </a:r>
            <a:r>
              <a:rPr lang="en-US" altLang="ru-RU" sz="1200" b="1" dirty="0">
                <a:solidFill>
                  <a:srgbClr val="FF0000"/>
                </a:solidFill>
              </a:rPr>
              <a:t>D</a:t>
            </a:r>
            <a:r>
              <a:rPr lang="en-US" altLang="ru-RU" sz="1200" b="1" dirty="0" smtClean="0">
                <a:solidFill>
                  <a:srgbClr val="FF0000"/>
                </a:solidFill>
              </a:rPr>
              <a:t>ynamics of the  Plane Motion </a:t>
            </a:r>
            <a:r>
              <a:rPr lang="en-US" altLang="ru-RU" sz="1200" b="1" dirty="0">
                <a:solidFill>
                  <a:srgbClr val="FF0000"/>
                </a:solidFill>
              </a:rPr>
              <a:t>of a </a:t>
            </a:r>
            <a:r>
              <a:rPr lang="en-US" altLang="ru-RU" sz="1200" b="1" dirty="0" smtClean="0">
                <a:solidFill>
                  <a:srgbClr val="FF0000"/>
                </a:solidFill>
              </a:rPr>
              <a:t>Rigid Body </a:t>
            </a:r>
          </a:p>
          <a:p>
            <a:pPr marL="0" indent="0">
              <a:buClr>
                <a:srgbClr val="00007D"/>
              </a:buClr>
              <a:buNone/>
            </a:pPr>
            <a:r>
              <a:rPr lang="en-US" altLang="ru-RU" sz="1000" dirty="0" smtClean="0">
                <a:solidFill>
                  <a:srgbClr val="000000"/>
                </a:solidFill>
              </a:rPr>
              <a:t>Plane </a:t>
            </a:r>
            <a:r>
              <a:rPr lang="en-US" altLang="ru-RU" sz="1000" dirty="0">
                <a:solidFill>
                  <a:srgbClr val="000000"/>
                </a:solidFill>
              </a:rPr>
              <a:t>motion can be represented as a </a:t>
            </a:r>
            <a:r>
              <a:rPr lang="en-US" altLang="ru-RU" sz="1000" dirty="0" smtClean="0">
                <a:solidFill>
                  <a:srgbClr val="000000"/>
                </a:solidFill>
              </a:rPr>
              <a:t>combination </a:t>
            </a:r>
            <a:r>
              <a:rPr lang="en-US" altLang="ru-RU" sz="1000" dirty="0">
                <a:solidFill>
                  <a:srgbClr val="000000"/>
                </a:solidFill>
              </a:rPr>
              <a:t>of </a:t>
            </a:r>
            <a:r>
              <a:rPr lang="en-US" altLang="ru-RU" sz="1000" dirty="0" smtClean="0">
                <a:solidFill>
                  <a:srgbClr val="000000"/>
                </a:solidFill>
              </a:rPr>
              <a:t>the translational </a:t>
            </a:r>
            <a:r>
              <a:rPr lang="en-US" altLang="ru-RU" sz="1000" dirty="0">
                <a:solidFill>
                  <a:srgbClr val="000000"/>
                </a:solidFill>
              </a:rPr>
              <a:t>motion of the body at a </a:t>
            </a:r>
            <a:r>
              <a:rPr lang="en-US" altLang="ru-RU" sz="1000" dirty="0" smtClean="0">
                <a:solidFill>
                  <a:srgbClr val="000000"/>
                </a:solidFill>
              </a:rPr>
              <a:t>velocity of </a:t>
            </a:r>
            <a:r>
              <a:rPr lang="en-US" altLang="ru-RU" sz="1000" dirty="0">
                <a:solidFill>
                  <a:srgbClr val="000000"/>
                </a:solidFill>
              </a:rPr>
              <a:t>the center of mass and rotational motion around the center of mass. This representation has been used previously in the calculation of the kinetic </a:t>
            </a:r>
            <a:r>
              <a:rPr lang="en-US" altLang="ru-RU" sz="1000" dirty="0" smtClean="0">
                <a:solidFill>
                  <a:srgbClr val="000000"/>
                </a:solidFill>
              </a:rPr>
              <a:t>energy</a:t>
            </a:r>
            <a:endParaRPr lang="en-US" altLang="ru-RU" sz="1000" dirty="0">
              <a:solidFill>
                <a:srgbClr val="000000"/>
              </a:solidFill>
            </a:endParaRPr>
          </a:p>
        </p:txBody>
      </p:sp>
      <p:graphicFrame>
        <p:nvGraphicFramePr>
          <p:cNvPr id="328764" name="Object 60"/>
          <p:cNvGraphicFramePr>
            <a:graphicFrameLocks noChangeAspect="1"/>
          </p:cNvGraphicFramePr>
          <p:nvPr>
            <p:extLst>
              <p:ext uri="{D42A27DB-BD31-4B8C-83A1-F6EECF244321}">
                <p14:modId xmlns:p14="http://schemas.microsoft.com/office/powerpoint/2010/main" val="1483017720"/>
              </p:ext>
            </p:extLst>
          </p:nvPr>
        </p:nvGraphicFramePr>
        <p:xfrm>
          <a:off x="3713163" y="1373422"/>
          <a:ext cx="1155700" cy="419100"/>
        </p:xfrm>
        <a:graphic>
          <a:graphicData uri="http://schemas.openxmlformats.org/presentationml/2006/ole">
            <mc:AlternateContent xmlns:mc="http://schemas.openxmlformats.org/markup-compatibility/2006">
              <mc:Choice xmlns:v="urn:schemas-microsoft-com:vml" Requires="v">
                <p:oleObj spid="_x0000_s1465368" name="Equation" r:id="rId3" imgW="1155600" imgH="419040" progId="Equation.DSMT4">
                  <p:embed/>
                </p:oleObj>
              </mc:Choice>
              <mc:Fallback>
                <p:oleObj name="Equation" r:id="rId3" imgW="1155600" imgH="419040" progId="Equation.DSMT4">
                  <p:embed/>
                  <p:pic>
                    <p:nvPicPr>
                      <p:cNvPr id="0" name=""/>
                      <p:cNvPicPr>
                        <a:picLocks noChangeAspect="1" noChangeArrowheads="1"/>
                      </p:cNvPicPr>
                      <p:nvPr/>
                    </p:nvPicPr>
                    <p:blipFill>
                      <a:blip r:embed="rId4"/>
                      <a:srcRect/>
                      <a:stretch>
                        <a:fillRect/>
                      </a:stretch>
                    </p:blipFill>
                    <p:spPr bwMode="auto">
                      <a:xfrm>
                        <a:off x="3713163" y="1373422"/>
                        <a:ext cx="11557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0" name="Text Box 86"/>
          <p:cNvSpPr txBox="1">
            <a:spLocks noChangeArrowheads="1"/>
          </p:cNvSpPr>
          <p:nvPr/>
        </p:nvSpPr>
        <p:spPr bwMode="auto">
          <a:xfrm>
            <a:off x="423863" y="2058988"/>
            <a:ext cx="47596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first two differential equations describing the </a:t>
            </a:r>
            <a:r>
              <a:rPr lang="en-US" altLang="ru-RU" sz="1000" dirty="0" smtClean="0">
                <a:solidFill>
                  <a:srgbClr val="000000"/>
                </a:solidFill>
              </a:rPr>
              <a:t>translational motion </a:t>
            </a:r>
            <a:r>
              <a:rPr lang="en-US" altLang="ru-RU" sz="1000" dirty="0">
                <a:solidFill>
                  <a:srgbClr val="000000"/>
                </a:solidFill>
              </a:rPr>
              <a:t>of the body,</a:t>
            </a:r>
          </a:p>
          <a:p>
            <a:r>
              <a:rPr lang="en-US" altLang="ru-RU" sz="1000" dirty="0">
                <a:solidFill>
                  <a:srgbClr val="000000"/>
                </a:solidFill>
              </a:rPr>
              <a:t>we find, using the theorem of the motion of the center of </a:t>
            </a:r>
            <a:r>
              <a:rPr lang="en-US" altLang="ru-RU" sz="1000" dirty="0" smtClean="0">
                <a:solidFill>
                  <a:srgbClr val="000000"/>
                </a:solidFill>
              </a:rPr>
              <a:t>mass</a:t>
            </a:r>
            <a:endParaRPr lang="ru-RU" altLang="ru-RU" sz="1000" dirty="0">
              <a:solidFill>
                <a:srgbClr val="000000"/>
              </a:solidFill>
            </a:endParaRPr>
          </a:p>
        </p:txBody>
      </p:sp>
      <p:graphicFrame>
        <p:nvGraphicFramePr>
          <p:cNvPr id="328791" name="Object 87"/>
          <p:cNvGraphicFramePr>
            <a:graphicFrameLocks noChangeAspect="1"/>
          </p:cNvGraphicFramePr>
          <p:nvPr>
            <p:extLst>
              <p:ext uri="{D42A27DB-BD31-4B8C-83A1-F6EECF244321}">
                <p14:modId xmlns:p14="http://schemas.microsoft.com/office/powerpoint/2010/main" val="2689325988"/>
              </p:ext>
            </p:extLst>
          </p:nvPr>
        </p:nvGraphicFramePr>
        <p:xfrm>
          <a:off x="7818396" y="1514505"/>
          <a:ext cx="736600" cy="685800"/>
        </p:xfrm>
        <a:graphic>
          <a:graphicData uri="http://schemas.openxmlformats.org/presentationml/2006/ole">
            <mc:AlternateContent xmlns:mc="http://schemas.openxmlformats.org/markup-compatibility/2006">
              <mc:Choice xmlns:v="urn:schemas-microsoft-com:vml" Requires="v">
                <p:oleObj spid="_x0000_s1465369" name="Equation" r:id="rId5" imgW="736560" imgH="685800" progId="Equation.DSMT4">
                  <p:embed/>
                </p:oleObj>
              </mc:Choice>
              <mc:Fallback>
                <p:oleObj name="Equation" r:id="rId5" imgW="736560" imgH="685800" progId="Equation.DSMT4">
                  <p:embed/>
                  <p:pic>
                    <p:nvPicPr>
                      <p:cNvPr id="0" name=""/>
                      <p:cNvPicPr>
                        <a:picLocks noChangeAspect="1" noChangeArrowheads="1"/>
                      </p:cNvPicPr>
                      <p:nvPr/>
                    </p:nvPicPr>
                    <p:blipFill>
                      <a:blip r:embed="rId6"/>
                      <a:srcRect/>
                      <a:stretch>
                        <a:fillRect/>
                      </a:stretch>
                    </p:blipFill>
                    <p:spPr bwMode="auto">
                      <a:xfrm>
                        <a:off x="7818396" y="1514505"/>
                        <a:ext cx="736600" cy="685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2" name="Text Box 88"/>
          <p:cNvSpPr txBox="1">
            <a:spLocks noChangeArrowheads="1"/>
          </p:cNvSpPr>
          <p:nvPr/>
        </p:nvSpPr>
        <p:spPr bwMode="auto">
          <a:xfrm>
            <a:off x="404813" y="1736863"/>
            <a:ext cx="72362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chemeClr val="accent5">
                    <a:lumMod val="25000"/>
                  </a:schemeClr>
                </a:solidFill>
              </a:rPr>
              <a:t>Differential </a:t>
            </a:r>
            <a:r>
              <a:rPr lang="en-US" altLang="ru-RU" sz="1000" b="1" dirty="0">
                <a:solidFill>
                  <a:schemeClr val="accent5">
                    <a:lumMod val="25000"/>
                  </a:schemeClr>
                </a:solidFill>
              </a:rPr>
              <a:t>equations of </a:t>
            </a:r>
            <a:r>
              <a:rPr lang="en-US" altLang="ru-RU" sz="1000" b="1" dirty="0" smtClean="0">
                <a:solidFill>
                  <a:schemeClr val="accent5">
                    <a:lumMod val="25000"/>
                  </a:schemeClr>
                </a:solidFill>
              </a:rPr>
              <a:t> the plane motion </a:t>
            </a:r>
            <a:r>
              <a:rPr lang="en-US" altLang="ru-RU" sz="1000" b="1" dirty="0">
                <a:solidFill>
                  <a:schemeClr val="accent5">
                    <a:lumMod val="25000"/>
                  </a:schemeClr>
                </a:solidFill>
              </a:rPr>
              <a:t>of a rigid body</a:t>
            </a:r>
            <a:r>
              <a:rPr lang="en-US" altLang="ru-RU" sz="1000" dirty="0">
                <a:solidFill>
                  <a:srgbClr val="000000"/>
                </a:solidFill>
              </a:rPr>
              <a:t>. In the kinematics </a:t>
            </a:r>
            <a:r>
              <a:rPr lang="en-US" altLang="ru-RU" sz="1000" dirty="0" smtClean="0">
                <a:solidFill>
                  <a:srgbClr val="000000"/>
                </a:solidFill>
              </a:rPr>
              <a:t>equations of </a:t>
            </a:r>
            <a:r>
              <a:rPr lang="en-US" altLang="ru-RU" sz="1000" dirty="0">
                <a:solidFill>
                  <a:srgbClr val="000000"/>
                </a:solidFill>
              </a:rPr>
              <a:t>a plane </a:t>
            </a:r>
            <a:r>
              <a:rPr lang="en-US" altLang="ru-RU" sz="1000" dirty="0" smtClean="0">
                <a:solidFill>
                  <a:srgbClr val="000000"/>
                </a:solidFill>
              </a:rPr>
              <a:t>motion were </a:t>
            </a:r>
            <a:r>
              <a:rPr lang="en-US" altLang="ru-RU" sz="1000" dirty="0">
                <a:solidFill>
                  <a:srgbClr val="000000"/>
                </a:solidFill>
              </a:rPr>
              <a:t>obtained</a:t>
            </a:r>
          </a:p>
          <a:p>
            <a:r>
              <a:rPr lang="en-US" altLang="ru-RU" sz="1000" dirty="0">
                <a:solidFill>
                  <a:srgbClr val="000000"/>
                </a:solidFill>
              </a:rPr>
              <a:t>when used as a pole </a:t>
            </a:r>
            <a:r>
              <a:rPr lang="en-US" altLang="ru-RU" sz="1000" dirty="0" smtClean="0">
                <a:solidFill>
                  <a:srgbClr val="000000"/>
                </a:solidFill>
              </a:rPr>
              <a:t>any </a:t>
            </a:r>
            <a:r>
              <a:rPr lang="en-US" altLang="ru-RU" sz="1000" dirty="0">
                <a:solidFill>
                  <a:srgbClr val="000000"/>
                </a:solidFill>
              </a:rPr>
              <a:t>arbitrary point. In the </a:t>
            </a:r>
            <a:r>
              <a:rPr lang="en-US" altLang="ru-RU" sz="1000" dirty="0" smtClean="0">
                <a:solidFill>
                  <a:srgbClr val="000000"/>
                </a:solidFill>
              </a:rPr>
              <a:t>dynamics </a:t>
            </a:r>
            <a:r>
              <a:rPr lang="en-US" altLang="ru-RU" sz="1000" dirty="0">
                <a:solidFill>
                  <a:srgbClr val="000000"/>
                </a:solidFill>
              </a:rPr>
              <a:t>the center </a:t>
            </a:r>
            <a:r>
              <a:rPr lang="en-US" altLang="ru-RU" sz="1000" dirty="0" smtClean="0">
                <a:solidFill>
                  <a:srgbClr val="000000"/>
                </a:solidFill>
              </a:rPr>
              <a:t>of the mass </a:t>
            </a:r>
            <a:r>
              <a:rPr lang="en-US" altLang="ru-RU" sz="1000" dirty="0">
                <a:solidFill>
                  <a:srgbClr val="000000"/>
                </a:solidFill>
              </a:rPr>
              <a:t>is chosen </a:t>
            </a:r>
            <a:r>
              <a:rPr lang="en-US" altLang="ru-RU" sz="1000" dirty="0" smtClean="0">
                <a:solidFill>
                  <a:srgbClr val="000000"/>
                </a:solidFill>
              </a:rPr>
              <a:t>as a pole.</a:t>
            </a:r>
            <a:endParaRPr lang="ru-RU" altLang="ru-RU" sz="1000" dirty="0">
              <a:solidFill>
                <a:srgbClr val="000000"/>
              </a:solidFill>
            </a:endParaRPr>
          </a:p>
        </p:txBody>
      </p:sp>
      <p:graphicFrame>
        <p:nvGraphicFramePr>
          <p:cNvPr id="328793" name="Object 89"/>
          <p:cNvGraphicFramePr>
            <a:graphicFrameLocks noChangeAspect="1"/>
          </p:cNvGraphicFramePr>
          <p:nvPr>
            <p:extLst>
              <p:ext uri="{D42A27DB-BD31-4B8C-83A1-F6EECF244321}">
                <p14:modId xmlns:p14="http://schemas.microsoft.com/office/powerpoint/2010/main" val="1327583158"/>
              </p:ext>
            </p:extLst>
          </p:nvPr>
        </p:nvGraphicFramePr>
        <p:xfrm>
          <a:off x="4300538" y="2259013"/>
          <a:ext cx="647700" cy="254000"/>
        </p:xfrm>
        <a:graphic>
          <a:graphicData uri="http://schemas.openxmlformats.org/presentationml/2006/ole">
            <mc:AlternateContent xmlns:mc="http://schemas.openxmlformats.org/markup-compatibility/2006">
              <mc:Choice xmlns:v="urn:schemas-microsoft-com:vml" Requires="v">
                <p:oleObj spid="_x0000_s1465370" name="Equation" r:id="rId7" imgW="647640" imgH="253800" progId="Equation.DSMT4">
                  <p:embed/>
                </p:oleObj>
              </mc:Choice>
              <mc:Fallback>
                <p:oleObj name="Equation" r:id="rId7" imgW="647640" imgH="253800" progId="Equation.DSMT4">
                  <p:embed/>
                  <p:pic>
                    <p:nvPicPr>
                      <p:cNvPr id="0" name=""/>
                      <p:cNvPicPr>
                        <a:picLocks noChangeAspect="1" noChangeArrowheads="1"/>
                      </p:cNvPicPr>
                      <p:nvPr/>
                    </p:nvPicPr>
                    <p:blipFill>
                      <a:blip r:embed="rId8"/>
                      <a:srcRect/>
                      <a:stretch>
                        <a:fillRect/>
                      </a:stretch>
                    </p:blipFill>
                    <p:spPr bwMode="auto">
                      <a:xfrm>
                        <a:off x="4300538" y="2259013"/>
                        <a:ext cx="647700" cy="25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4" name="AutoShape 90"/>
          <p:cNvSpPr>
            <a:spLocks noChangeArrowheads="1"/>
          </p:cNvSpPr>
          <p:nvPr/>
        </p:nvSpPr>
        <p:spPr bwMode="auto">
          <a:xfrm>
            <a:off x="5183499" y="2289765"/>
            <a:ext cx="37147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8795" name="Object 91"/>
          <p:cNvGraphicFramePr>
            <a:graphicFrameLocks noChangeAspect="1"/>
          </p:cNvGraphicFramePr>
          <p:nvPr>
            <p:extLst>
              <p:ext uri="{D42A27DB-BD31-4B8C-83A1-F6EECF244321}">
                <p14:modId xmlns:p14="http://schemas.microsoft.com/office/powerpoint/2010/main" val="2022635463"/>
              </p:ext>
            </p:extLst>
          </p:nvPr>
        </p:nvGraphicFramePr>
        <p:xfrm>
          <a:off x="5711825" y="2124075"/>
          <a:ext cx="1193800" cy="558800"/>
        </p:xfrm>
        <a:graphic>
          <a:graphicData uri="http://schemas.openxmlformats.org/presentationml/2006/ole">
            <mc:AlternateContent xmlns:mc="http://schemas.openxmlformats.org/markup-compatibility/2006">
              <mc:Choice xmlns:v="urn:schemas-microsoft-com:vml" Requires="v">
                <p:oleObj spid="_x0000_s1465371" name="Equation" r:id="rId9" imgW="1193760" imgH="558720" progId="Equation.DSMT4">
                  <p:embed/>
                </p:oleObj>
              </mc:Choice>
              <mc:Fallback>
                <p:oleObj name="Equation" r:id="rId9" imgW="1193760" imgH="558720" progId="Equation.DSMT4">
                  <p:embed/>
                  <p:pic>
                    <p:nvPicPr>
                      <p:cNvPr id="0" name=""/>
                      <p:cNvPicPr>
                        <a:picLocks noChangeAspect="1" noChangeArrowheads="1"/>
                      </p:cNvPicPr>
                      <p:nvPr/>
                    </p:nvPicPr>
                    <p:blipFill>
                      <a:blip r:embed="rId10"/>
                      <a:srcRect/>
                      <a:stretch>
                        <a:fillRect/>
                      </a:stretch>
                    </p:blipFill>
                    <p:spPr bwMode="auto">
                      <a:xfrm>
                        <a:off x="5711825" y="2124075"/>
                        <a:ext cx="1193800" cy="558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8796" name="Text Box 92"/>
          <p:cNvSpPr txBox="1">
            <a:spLocks noChangeArrowheads="1"/>
          </p:cNvSpPr>
          <p:nvPr/>
        </p:nvSpPr>
        <p:spPr bwMode="auto">
          <a:xfrm>
            <a:off x="441325" y="2457450"/>
            <a:ext cx="386715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smtClean="0">
                <a:solidFill>
                  <a:srgbClr val="000000"/>
                </a:solidFill>
              </a:rPr>
              <a:t>The third </a:t>
            </a:r>
            <a:r>
              <a:rPr lang="en-US" altLang="ru-RU" sz="1000" dirty="0">
                <a:solidFill>
                  <a:srgbClr val="000000"/>
                </a:solidFill>
              </a:rPr>
              <a:t>differential equation describing </a:t>
            </a:r>
            <a:r>
              <a:rPr lang="en-US" altLang="ru-RU" sz="1000" dirty="0" smtClean="0">
                <a:solidFill>
                  <a:srgbClr val="000000"/>
                </a:solidFill>
              </a:rPr>
              <a:t>the rotational motion </a:t>
            </a:r>
            <a:r>
              <a:rPr lang="en-US" altLang="ru-RU" sz="1000" dirty="0">
                <a:solidFill>
                  <a:srgbClr val="000000"/>
                </a:solidFill>
              </a:rPr>
              <a:t>around the center of mass of the body</a:t>
            </a:r>
            <a:r>
              <a:rPr lang="en-US" altLang="ru-RU" sz="1000" dirty="0" smtClean="0">
                <a:solidFill>
                  <a:srgbClr val="000000"/>
                </a:solidFill>
              </a:rPr>
              <a:t>, we </a:t>
            </a:r>
            <a:r>
              <a:rPr lang="en-US" altLang="ru-RU" sz="1000" dirty="0">
                <a:solidFill>
                  <a:srgbClr val="000000"/>
                </a:solidFill>
              </a:rPr>
              <a:t>find, using the theorem </a:t>
            </a:r>
            <a:r>
              <a:rPr lang="en-US" altLang="ru-RU" sz="1000" dirty="0" smtClean="0">
                <a:solidFill>
                  <a:srgbClr val="000000"/>
                </a:solidFill>
              </a:rPr>
              <a:t>of the </a:t>
            </a:r>
            <a:r>
              <a:rPr lang="en-US" altLang="ru-RU" sz="1000" dirty="0">
                <a:solidFill>
                  <a:srgbClr val="000000"/>
                </a:solidFill>
              </a:rPr>
              <a:t>change </a:t>
            </a:r>
            <a:r>
              <a:rPr lang="en-US" altLang="ru-RU" sz="1000" dirty="0" smtClean="0">
                <a:solidFill>
                  <a:srgbClr val="000000"/>
                </a:solidFill>
              </a:rPr>
              <a:t>in angular momentum of a system</a:t>
            </a:r>
            <a:endParaRPr lang="ru-RU" altLang="ru-RU" sz="1000" dirty="0">
              <a:solidFill>
                <a:srgbClr val="000000"/>
              </a:solidFill>
            </a:endParaRPr>
          </a:p>
        </p:txBody>
      </p:sp>
      <p:graphicFrame>
        <p:nvGraphicFramePr>
          <p:cNvPr id="328797" name="Object 93"/>
          <p:cNvGraphicFramePr>
            <a:graphicFrameLocks noChangeAspect="1"/>
          </p:cNvGraphicFramePr>
          <p:nvPr>
            <p:extLst>
              <p:ext uri="{D42A27DB-BD31-4B8C-83A1-F6EECF244321}">
                <p14:modId xmlns:p14="http://schemas.microsoft.com/office/powerpoint/2010/main" val="256790872"/>
              </p:ext>
            </p:extLst>
          </p:nvPr>
        </p:nvGraphicFramePr>
        <p:xfrm>
          <a:off x="4391025" y="2727325"/>
          <a:ext cx="685800" cy="393700"/>
        </p:xfrm>
        <a:graphic>
          <a:graphicData uri="http://schemas.openxmlformats.org/presentationml/2006/ole">
            <mc:AlternateContent xmlns:mc="http://schemas.openxmlformats.org/markup-compatibility/2006">
              <mc:Choice xmlns:v="urn:schemas-microsoft-com:vml" Requires="v">
                <p:oleObj spid="_x0000_s1465372" name="Equation" r:id="rId11" imgW="685800" imgH="393480" progId="Equation.DSMT4">
                  <p:embed/>
                </p:oleObj>
              </mc:Choice>
              <mc:Fallback>
                <p:oleObj name="Equation" r:id="rId11" imgW="685800" imgH="393480" progId="Equation.DSMT4">
                  <p:embed/>
                  <p:pic>
                    <p:nvPicPr>
                      <p:cNvPr id="0" name=""/>
                      <p:cNvPicPr>
                        <a:picLocks noChangeAspect="1" noChangeArrowheads="1"/>
                      </p:cNvPicPr>
                      <p:nvPr/>
                    </p:nvPicPr>
                    <p:blipFill>
                      <a:blip r:embed="rId12"/>
                      <a:srcRect/>
                      <a:stretch>
                        <a:fillRect/>
                      </a:stretch>
                    </p:blipFill>
                    <p:spPr bwMode="auto">
                      <a:xfrm>
                        <a:off x="4391025" y="2727325"/>
                        <a:ext cx="6858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8" name="AutoShape 94"/>
          <p:cNvSpPr>
            <a:spLocks noChangeArrowheads="1"/>
          </p:cNvSpPr>
          <p:nvPr/>
        </p:nvSpPr>
        <p:spPr bwMode="auto">
          <a:xfrm>
            <a:off x="5183075" y="2837353"/>
            <a:ext cx="37147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8799" name="Object 95"/>
          <p:cNvGraphicFramePr>
            <a:graphicFrameLocks noChangeAspect="1"/>
          </p:cNvGraphicFramePr>
          <p:nvPr>
            <p:extLst>
              <p:ext uri="{D42A27DB-BD31-4B8C-83A1-F6EECF244321}">
                <p14:modId xmlns:p14="http://schemas.microsoft.com/office/powerpoint/2010/main" val="2467739265"/>
              </p:ext>
            </p:extLst>
          </p:nvPr>
        </p:nvGraphicFramePr>
        <p:xfrm>
          <a:off x="5696895" y="2786269"/>
          <a:ext cx="1244600" cy="254000"/>
        </p:xfrm>
        <a:graphic>
          <a:graphicData uri="http://schemas.openxmlformats.org/presentationml/2006/ole">
            <mc:AlternateContent xmlns:mc="http://schemas.openxmlformats.org/markup-compatibility/2006">
              <mc:Choice xmlns:v="urn:schemas-microsoft-com:vml" Requires="v">
                <p:oleObj spid="_x0000_s1465373" name="Equation" r:id="rId13" imgW="1244520" imgH="253800" progId="Equation.DSMT4">
                  <p:embed/>
                </p:oleObj>
              </mc:Choice>
              <mc:Fallback>
                <p:oleObj name="Equation" r:id="rId13" imgW="1244520" imgH="253800" progId="Equation.DSMT4">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96895" y="2786269"/>
                        <a:ext cx="12446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8800" name="Text Box 96"/>
          <p:cNvSpPr txBox="1">
            <a:spLocks noChangeArrowheads="1"/>
          </p:cNvSpPr>
          <p:nvPr/>
        </p:nvSpPr>
        <p:spPr bwMode="auto">
          <a:xfrm>
            <a:off x="430213" y="3170238"/>
            <a:ext cx="84010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7D"/>
                </a:solidFill>
              </a:rPr>
              <a:t>Likewise, using </a:t>
            </a:r>
            <a:r>
              <a:rPr lang="en-US" altLang="ru-RU" sz="1000" dirty="0" smtClean="0">
                <a:solidFill>
                  <a:srgbClr val="00007D"/>
                </a:solidFill>
              </a:rPr>
              <a:t>general theorems of dynamics the </a:t>
            </a:r>
            <a:r>
              <a:rPr lang="en-US" altLang="ru-RU" sz="1000" dirty="0">
                <a:solidFill>
                  <a:srgbClr val="00007D"/>
                </a:solidFill>
              </a:rPr>
              <a:t>corresponding equations can be obtained </a:t>
            </a:r>
            <a:r>
              <a:rPr lang="en-US" altLang="ru-RU" sz="1000" dirty="0" smtClean="0">
                <a:solidFill>
                  <a:srgbClr val="00007D"/>
                </a:solidFill>
              </a:rPr>
              <a:t>for </a:t>
            </a:r>
            <a:r>
              <a:rPr lang="en-US" altLang="ru-RU" sz="1000" dirty="0">
                <a:solidFill>
                  <a:srgbClr val="00007D"/>
                </a:solidFill>
              </a:rPr>
              <a:t>other more complex types of </a:t>
            </a:r>
            <a:r>
              <a:rPr lang="en-US" altLang="ru-RU" sz="1000" dirty="0" smtClean="0">
                <a:solidFill>
                  <a:srgbClr val="00007D"/>
                </a:solidFill>
              </a:rPr>
              <a:t>a rigid </a:t>
            </a:r>
            <a:r>
              <a:rPr lang="en-US" altLang="ru-RU" sz="1000" dirty="0">
                <a:solidFill>
                  <a:srgbClr val="00007D"/>
                </a:solidFill>
              </a:rPr>
              <a:t>body motion (spherical, free, </a:t>
            </a:r>
            <a:r>
              <a:rPr lang="en-US" altLang="ru-RU" sz="1000" dirty="0" smtClean="0">
                <a:solidFill>
                  <a:srgbClr val="00007D"/>
                </a:solidFill>
              </a:rPr>
              <a:t>impact </a:t>
            </a:r>
            <a:r>
              <a:rPr lang="en-US" altLang="ru-RU" sz="1000" dirty="0">
                <a:solidFill>
                  <a:srgbClr val="00007D"/>
                </a:solidFill>
              </a:rPr>
              <a:t>interaction).</a:t>
            </a:r>
            <a:endParaRPr lang="ru-RU" altLang="ru-RU" sz="1000" dirty="0">
              <a:solidFill>
                <a:srgbClr val="00007D"/>
              </a:solidFill>
            </a:endParaRPr>
          </a:p>
        </p:txBody>
      </p:sp>
      <p:sp>
        <p:nvSpPr>
          <p:cNvPr id="328801" name="Rectangle 97"/>
          <p:cNvSpPr>
            <a:spLocks noChangeArrowheads="1"/>
          </p:cNvSpPr>
          <p:nvPr/>
        </p:nvSpPr>
        <p:spPr bwMode="auto">
          <a:xfrm>
            <a:off x="225425" y="3600450"/>
            <a:ext cx="8686800" cy="43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pPr>
            <a:r>
              <a:rPr lang="en-US" altLang="ru-RU" sz="1000" b="1" dirty="0" err="1">
                <a:solidFill>
                  <a:srgbClr val="FF0000"/>
                </a:solidFill>
              </a:rPr>
              <a:t>D'Alembert's</a:t>
            </a:r>
            <a:r>
              <a:rPr lang="en-US" altLang="ru-RU" sz="1000" b="1" dirty="0">
                <a:solidFill>
                  <a:srgbClr val="FF0000"/>
                </a:solidFill>
              </a:rPr>
              <a:t> </a:t>
            </a:r>
            <a:r>
              <a:rPr lang="en-US" altLang="ru-RU" sz="1000" b="1" dirty="0" smtClean="0">
                <a:solidFill>
                  <a:srgbClr val="FF0000"/>
                </a:solidFill>
              </a:rPr>
              <a:t>Principle </a:t>
            </a:r>
            <a:r>
              <a:rPr lang="en-US" altLang="ru-RU" sz="1000" b="1" dirty="0">
                <a:solidFill>
                  <a:srgbClr val="FF0000"/>
                </a:solidFill>
              </a:rPr>
              <a:t>(Hermann, Euler</a:t>
            </a:r>
            <a:r>
              <a:rPr lang="en-US" altLang="ru-RU" sz="1000" b="1" dirty="0" smtClean="0">
                <a:solidFill>
                  <a:srgbClr val="FF0000"/>
                </a:solidFill>
              </a:rPr>
              <a:t>) is</a:t>
            </a:r>
            <a:r>
              <a:rPr lang="en-US" altLang="ru-RU" sz="1000" dirty="0" smtClean="0">
                <a:solidFill>
                  <a:srgbClr val="000000"/>
                </a:solidFill>
              </a:rPr>
              <a:t> </a:t>
            </a:r>
            <a:r>
              <a:rPr lang="en-US" altLang="ru-RU" sz="1000" dirty="0">
                <a:solidFill>
                  <a:srgbClr val="000000"/>
                </a:solidFill>
              </a:rPr>
              <a:t>a common method by which the dynamic equations </a:t>
            </a:r>
            <a:r>
              <a:rPr lang="en-US" altLang="ru-RU" sz="1000" dirty="0" smtClean="0">
                <a:solidFill>
                  <a:srgbClr val="000000"/>
                </a:solidFill>
              </a:rPr>
              <a:t>have </a:t>
            </a:r>
            <a:r>
              <a:rPr lang="en-US" altLang="ru-RU" sz="1000" dirty="0">
                <a:solidFill>
                  <a:srgbClr val="000000"/>
                </a:solidFill>
              </a:rPr>
              <a:t>the form </a:t>
            </a:r>
            <a:r>
              <a:rPr lang="en-US" altLang="ru-RU" sz="1000" dirty="0" smtClean="0">
                <a:solidFill>
                  <a:srgbClr val="000000"/>
                </a:solidFill>
              </a:rPr>
              <a:t>of </a:t>
            </a:r>
            <a:r>
              <a:rPr lang="en-US" altLang="ru-RU" sz="1000" dirty="0">
                <a:solidFill>
                  <a:srgbClr val="000000"/>
                </a:solidFill>
              </a:rPr>
              <a:t>the equations of statics. Due to the simplicity </a:t>
            </a:r>
            <a:r>
              <a:rPr lang="en-US" altLang="ru-RU" sz="1000" dirty="0" smtClean="0">
                <a:solidFill>
                  <a:srgbClr val="000000"/>
                </a:solidFill>
              </a:rPr>
              <a:t>this </a:t>
            </a:r>
            <a:r>
              <a:rPr lang="en-US" altLang="ru-RU" sz="1000" dirty="0">
                <a:solidFill>
                  <a:srgbClr val="000000"/>
                </a:solidFill>
              </a:rPr>
              <a:t>method has been widely used in many engineering disciplines</a:t>
            </a:r>
            <a:r>
              <a:rPr lang="ru-RU" altLang="ru-RU" sz="1000" dirty="0" smtClean="0">
                <a:solidFill>
                  <a:srgbClr val="000000"/>
                </a:solidFill>
              </a:rPr>
              <a:t>.</a:t>
            </a:r>
            <a:endParaRPr lang="ru-RU" altLang="ru-RU" sz="1000" dirty="0">
              <a:solidFill>
                <a:srgbClr val="000000"/>
              </a:solidFill>
            </a:endParaRPr>
          </a:p>
          <a:p>
            <a:pPr>
              <a:buClr>
                <a:srgbClr val="00007D"/>
              </a:buClr>
            </a:pPr>
            <a:r>
              <a:rPr lang="en-US" altLang="ru-RU" sz="1000" b="1" dirty="0" err="1">
                <a:solidFill>
                  <a:srgbClr val="FF0000"/>
                </a:solidFill>
              </a:rPr>
              <a:t>D'Alembert's</a:t>
            </a:r>
            <a:r>
              <a:rPr lang="en-US" altLang="ru-RU" sz="1000" b="1" dirty="0">
                <a:solidFill>
                  <a:srgbClr val="FF0000"/>
                </a:solidFill>
              </a:rPr>
              <a:t> </a:t>
            </a:r>
            <a:r>
              <a:rPr lang="en-US" altLang="ru-RU" sz="1000" b="1" dirty="0" smtClean="0">
                <a:solidFill>
                  <a:srgbClr val="FF0000"/>
                </a:solidFill>
              </a:rPr>
              <a:t>Principle for a </a:t>
            </a:r>
            <a:r>
              <a:rPr lang="en-US" altLang="ru-RU" sz="1000" b="1" dirty="0">
                <a:solidFill>
                  <a:srgbClr val="FF0000"/>
                </a:solidFill>
              </a:rPr>
              <a:t>P</a:t>
            </a:r>
            <a:r>
              <a:rPr lang="en-US" altLang="ru-RU" sz="1000" b="1" dirty="0" smtClean="0">
                <a:solidFill>
                  <a:srgbClr val="FF0000"/>
                </a:solidFill>
              </a:rPr>
              <a:t>article.</a:t>
            </a:r>
            <a:r>
              <a:rPr lang="en-US" altLang="ru-RU" sz="1000" dirty="0" smtClean="0">
                <a:solidFill>
                  <a:srgbClr val="000000"/>
                </a:solidFill>
              </a:rPr>
              <a:t> </a:t>
            </a:r>
            <a:r>
              <a:rPr lang="en-US" altLang="ru-RU" sz="1000" dirty="0">
                <a:solidFill>
                  <a:srgbClr val="000000"/>
                </a:solidFill>
              </a:rPr>
              <a:t>The main </a:t>
            </a:r>
            <a:r>
              <a:rPr lang="en-US" altLang="ru-RU" sz="1000" dirty="0" smtClean="0">
                <a:solidFill>
                  <a:srgbClr val="000000"/>
                </a:solidFill>
              </a:rPr>
              <a:t>equation of dynamics is</a:t>
            </a:r>
            <a:endParaRPr lang="en-US" altLang="ru-RU" sz="1000" dirty="0">
              <a:solidFill>
                <a:srgbClr val="000000"/>
              </a:solidFill>
            </a:endParaRPr>
          </a:p>
        </p:txBody>
      </p:sp>
      <p:graphicFrame>
        <p:nvGraphicFramePr>
          <p:cNvPr id="328802" name="Object 98"/>
          <p:cNvGraphicFramePr>
            <a:graphicFrameLocks noChangeAspect="1"/>
          </p:cNvGraphicFramePr>
          <p:nvPr>
            <p:extLst>
              <p:ext uri="{D42A27DB-BD31-4B8C-83A1-F6EECF244321}">
                <p14:modId xmlns:p14="http://schemas.microsoft.com/office/powerpoint/2010/main" val="35525862"/>
              </p:ext>
            </p:extLst>
          </p:nvPr>
        </p:nvGraphicFramePr>
        <p:xfrm>
          <a:off x="5183075" y="3956579"/>
          <a:ext cx="711200" cy="241300"/>
        </p:xfrm>
        <a:graphic>
          <a:graphicData uri="http://schemas.openxmlformats.org/presentationml/2006/ole">
            <mc:AlternateContent xmlns:mc="http://schemas.openxmlformats.org/markup-compatibility/2006">
              <mc:Choice xmlns:v="urn:schemas-microsoft-com:vml" Requires="v">
                <p:oleObj spid="_x0000_s1465374" name="Формула" r:id="rId15" imgW="711000" imgH="241200" progId="Equation.3">
                  <p:embed/>
                </p:oleObj>
              </mc:Choice>
              <mc:Fallback>
                <p:oleObj name="Формула" r:id="rId15" imgW="711000" imgH="2412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183075" y="3956579"/>
                        <a:ext cx="7112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3" name="Text Box 99"/>
          <p:cNvSpPr txBox="1">
            <a:spLocks noChangeArrowheads="1"/>
          </p:cNvSpPr>
          <p:nvPr/>
        </p:nvSpPr>
        <p:spPr bwMode="auto">
          <a:xfrm>
            <a:off x="403225" y="4125913"/>
            <a:ext cx="42146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Transfer the product of  the mass </a:t>
            </a:r>
            <a:r>
              <a:rPr lang="en-US" altLang="ru-RU" sz="1000" dirty="0" smtClean="0">
                <a:solidFill>
                  <a:srgbClr val="000000"/>
                </a:solidFill>
              </a:rPr>
              <a:t>by </a:t>
            </a:r>
            <a:r>
              <a:rPr lang="en-US" altLang="ru-RU" sz="1000" dirty="0">
                <a:solidFill>
                  <a:srgbClr val="000000"/>
                </a:solidFill>
              </a:rPr>
              <a:t>acceleration in the right-hand side </a:t>
            </a:r>
            <a:endParaRPr lang="ru-RU" altLang="ru-RU" sz="1000" dirty="0">
              <a:solidFill>
                <a:srgbClr val="000000"/>
              </a:solidFill>
            </a:endParaRPr>
          </a:p>
        </p:txBody>
      </p:sp>
      <p:graphicFrame>
        <p:nvGraphicFramePr>
          <p:cNvPr id="328804" name="Object 100"/>
          <p:cNvGraphicFramePr>
            <a:graphicFrameLocks noChangeAspect="1"/>
          </p:cNvGraphicFramePr>
          <p:nvPr>
            <p:extLst>
              <p:ext uri="{D42A27DB-BD31-4B8C-83A1-F6EECF244321}">
                <p14:modId xmlns:p14="http://schemas.microsoft.com/office/powerpoint/2010/main" val="4018060909"/>
              </p:ext>
            </p:extLst>
          </p:nvPr>
        </p:nvGraphicFramePr>
        <p:xfrm>
          <a:off x="4459643" y="4127868"/>
          <a:ext cx="927100" cy="241300"/>
        </p:xfrm>
        <a:graphic>
          <a:graphicData uri="http://schemas.openxmlformats.org/presentationml/2006/ole">
            <mc:AlternateContent xmlns:mc="http://schemas.openxmlformats.org/markup-compatibility/2006">
              <mc:Choice xmlns:v="urn:schemas-microsoft-com:vml" Requires="v">
                <p:oleObj spid="_x0000_s1465375" name="Формула" r:id="rId17" imgW="927000" imgH="241200" progId="Equation.3">
                  <p:embed/>
                </p:oleObj>
              </mc:Choice>
              <mc:Fallback>
                <p:oleObj name="Формула" r:id="rId17" imgW="927000" imgH="2412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459643" y="4127868"/>
                        <a:ext cx="9271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5" name="Rectangle 101"/>
          <p:cNvSpPr>
            <a:spLocks noChangeArrowheads="1"/>
          </p:cNvSpPr>
          <p:nvPr/>
        </p:nvSpPr>
        <p:spPr bwMode="auto">
          <a:xfrm>
            <a:off x="4675985" y="4157133"/>
            <a:ext cx="324000" cy="257175"/>
          </a:xfrm>
          <a:prstGeom prst="rect">
            <a:avLst/>
          </a:prstGeom>
          <a:noFill/>
          <a:ln w="19050"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8806" name="Text Box 102"/>
          <p:cNvSpPr txBox="1">
            <a:spLocks noChangeArrowheads="1"/>
          </p:cNvSpPr>
          <p:nvPr/>
        </p:nvSpPr>
        <p:spPr bwMode="auto">
          <a:xfrm>
            <a:off x="230188" y="4343400"/>
            <a:ext cx="3482975"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a:solidFill>
                  <a:schemeClr val="accent5">
                    <a:lumMod val="25000"/>
                  </a:schemeClr>
                </a:solidFill>
              </a:rPr>
              <a:t>The </a:t>
            </a:r>
            <a:r>
              <a:rPr lang="en-US" sz="1000" b="1" dirty="0" smtClean="0">
                <a:solidFill>
                  <a:schemeClr val="accent5">
                    <a:lumMod val="25000"/>
                  </a:schemeClr>
                </a:solidFill>
              </a:rPr>
              <a:t>force, </a:t>
            </a:r>
            <a:r>
              <a:rPr lang="en-US" sz="1000" b="1" dirty="0">
                <a:solidFill>
                  <a:schemeClr val="accent5">
                    <a:lumMod val="25000"/>
                  </a:schemeClr>
                </a:solidFill>
              </a:rPr>
              <a:t>equal in magnitude to the product of the mass of the particle and its acceleration and directed oppositely to the acceleration, is called the </a:t>
            </a:r>
            <a:r>
              <a:rPr lang="en-US" sz="1000" b="1" i="1" dirty="0">
                <a:solidFill>
                  <a:srgbClr val="FF0000"/>
                </a:solidFill>
              </a:rPr>
              <a:t>inertia force</a:t>
            </a:r>
            <a:r>
              <a:rPr lang="en-US" sz="1000" b="1" dirty="0">
                <a:solidFill>
                  <a:srgbClr val="FF0000"/>
                </a:solidFill>
              </a:rPr>
              <a:t> </a:t>
            </a:r>
            <a:r>
              <a:rPr lang="en-US" sz="1000" b="1" i="1" dirty="0">
                <a:solidFill>
                  <a:srgbClr val="FF0000"/>
                </a:solidFill>
              </a:rPr>
              <a:t>of the </a:t>
            </a:r>
            <a:r>
              <a:rPr lang="en-US" sz="1000" b="1" i="1" dirty="0" smtClean="0">
                <a:solidFill>
                  <a:srgbClr val="FF0000"/>
                </a:solidFill>
              </a:rPr>
              <a:t>particle</a:t>
            </a:r>
            <a:endParaRPr lang="ru-RU" sz="1000" b="1" i="1" dirty="0">
              <a:solidFill>
                <a:srgbClr val="FF0000"/>
              </a:solidFill>
            </a:endParaRPr>
          </a:p>
          <a:p>
            <a:endParaRPr lang="ru-RU" altLang="ru-RU" sz="1000" dirty="0">
              <a:solidFill>
                <a:srgbClr val="000000"/>
              </a:solidFill>
            </a:endParaRPr>
          </a:p>
        </p:txBody>
      </p:sp>
      <p:graphicFrame>
        <p:nvGraphicFramePr>
          <p:cNvPr id="328807" name="Object 103"/>
          <p:cNvGraphicFramePr>
            <a:graphicFrameLocks noChangeAspect="1"/>
          </p:cNvGraphicFramePr>
          <p:nvPr>
            <p:extLst>
              <p:ext uri="{D42A27DB-BD31-4B8C-83A1-F6EECF244321}">
                <p14:modId xmlns:p14="http://schemas.microsoft.com/office/powerpoint/2010/main" val="949669211"/>
              </p:ext>
            </p:extLst>
          </p:nvPr>
        </p:nvGraphicFramePr>
        <p:xfrm>
          <a:off x="1590675" y="4829175"/>
          <a:ext cx="673100" cy="215900"/>
        </p:xfrm>
        <a:graphic>
          <a:graphicData uri="http://schemas.openxmlformats.org/presentationml/2006/ole">
            <mc:AlternateContent xmlns:mc="http://schemas.openxmlformats.org/markup-compatibility/2006">
              <mc:Choice xmlns:v="urn:schemas-microsoft-com:vml" Requires="v">
                <p:oleObj spid="_x0000_s1465376" name="Equation" r:id="rId19" imgW="672840" imgH="215640" progId="Equation.DSMT4">
                  <p:embed/>
                </p:oleObj>
              </mc:Choice>
              <mc:Fallback>
                <p:oleObj name="Equation" r:id="rId19" imgW="672840" imgH="215640" progId="Equation.DSMT4">
                  <p:embed/>
                  <p:pic>
                    <p:nvPicPr>
                      <p:cNvPr id="0" name=""/>
                      <p:cNvPicPr>
                        <a:picLocks noChangeAspect="1" noChangeArrowheads="1"/>
                      </p:cNvPicPr>
                      <p:nvPr/>
                    </p:nvPicPr>
                    <p:blipFill>
                      <a:blip r:embed="rId20"/>
                      <a:srcRect/>
                      <a:stretch>
                        <a:fillRect/>
                      </a:stretch>
                    </p:blipFill>
                    <p:spPr bwMode="auto">
                      <a:xfrm>
                        <a:off x="1590675" y="4829175"/>
                        <a:ext cx="6731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8808" name="Text Box 104"/>
          <p:cNvSpPr txBox="1">
            <a:spLocks noChangeArrowheads="1"/>
          </p:cNvSpPr>
          <p:nvPr/>
        </p:nvSpPr>
        <p:spPr bwMode="auto">
          <a:xfrm>
            <a:off x="3589572" y="4459648"/>
            <a:ext cx="56896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smtClean="0">
                <a:solidFill>
                  <a:srgbClr val="FF0000"/>
                </a:solidFill>
              </a:rPr>
              <a:t>Thus, if </a:t>
            </a:r>
            <a:r>
              <a:rPr lang="en-US" sz="1000" b="1" dirty="0">
                <a:solidFill>
                  <a:srgbClr val="FF0000"/>
                </a:solidFill>
              </a:rPr>
              <a:t>at any given moment to the active forces and the reactions of the constraints acting on a particle is added the inertia force, the resultant force system will be in equilibrium and all the equations of statics will apply to </a:t>
            </a:r>
            <a:r>
              <a:rPr lang="en-US" sz="1000" b="1" dirty="0" smtClean="0">
                <a:solidFill>
                  <a:srgbClr val="FF0000"/>
                </a:solidFill>
              </a:rPr>
              <a:t>it</a:t>
            </a:r>
            <a:endParaRPr lang="ru-RU" sz="1000" b="1" dirty="0">
              <a:solidFill>
                <a:srgbClr val="FF0000"/>
              </a:solidFill>
            </a:endParaRPr>
          </a:p>
          <a:p>
            <a:r>
              <a:rPr lang="ru-RU" altLang="ru-RU" sz="1000" dirty="0" smtClean="0">
                <a:solidFill>
                  <a:srgbClr val="000000"/>
                </a:solidFill>
              </a:rPr>
              <a:t>.</a:t>
            </a:r>
            <a:endParaRPr lang="ru-RU" altLang="ru-RU" sz="1000" dirty="0">
              <a:solidFill>
                <a:srgbClr val="000000"/>
              </a:solidFill>
            </a:endParaRPr>
          </a:p>
        </p:txBody>
      </p:sp>
      <p:graphicFrame>
        <p:nvGraphicFramePr>
          <p:cNvPr id="328809" name="Object 105"/>
          <p:cNvGraphicFramePr>
            <a:graphicFrameLocks noChangeAspect="1"/>
          </p:cNvGraphicFramePr>
          <p:nvPr>
            <p:extLst>
              <p:ext uri="{D42A27DB-BD31-4B8C-83A1-F6EECF244321}">
                <p14:modId xmlns:p14="http://schemas.microsoft.com/office/powerpoint/2010/main" val="4144431320"/>
              </p:ext>
            </p:extLst>
          </p:nvPr>
        </p:nvGraphicFramePr>
        <p:xfrm>
          <a:off x="7196138" y="4800600"/>
          <a:ext cx="889000" cy="266700"/>
        </p:xfrm>
        <a:graphic>
          <a:graphicData uri="http://schemas.openxmlformats.org/presentationml/2006/ole">
            <mc:AlternateContent xmlns:mc="http://schemas.openxmlformats.org/markup-compatibility/2006">
              <mc:Choice xmlns:v="urn:schemas-microsoft-com:vml" Requires="v">
                <p:oleObj spid="_x0000_s1465377" name="Equation" r:id="rId21" imgW="888840" imgH="266400" progId="Equation.DSMT4">
                  <p:embed/>
                </p:oleObj>
              </mc:Choice>
              <mc:Fallback>
                <p:oleObj name="Equation" r:id="rId21" imgW="888840" imgH="266400" progId="Equation.DSMT4">
                  <p:embed/>
                  <p:pic>
                    <p:nvPicPr>
                      <p:cNvPr id="0" name=""/>
                      <p:cNvPicPr>
                        <a:picLocks noChangeAspect="1" noChangeArrowheads="1"/>
                      </p:cNvPicPr>
                      <p:nvPr/>
                    </p:nvPicPr>
                    <p:blipFill>
                      <a:blip r:embed="rId22"/>
                      <a:srcRect/>
                      <a:stretch>
                        <a:fillRect/>
                      </a:stretch>
                    </p:blipFill>
                    <p:spPr bwMode="auto">
                      <a:xfrm>
                        <a:off x="7196138" y="4800600"/>
                        <a:ext cx="8890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28810" name="Text Box 106"/>
              <p:cNvSpPr txBox="1">
                <a:spLocks noChangeArrowheads="1"/>
              </p:cNvSpPr>
              <p:nvPr/>
            </p:nvSpPr>
            <p:spPr bwMode="auto">
              <a:xfrm>
                <a:off x="1515911" y="5129682"/>
                <a:ext cx="2857500" cy="749821"/>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sz="1000" b="1" i="1" dirty="0" smtClean="0">
                    <a:solidFill>
                      <a:schemeClr val="tx2"/>
                    </a:solidFill>
                  </a:rPr>
                  <a:t>Example 1.</a:t>
                </a:r>
                <a:r>
                  <a:rPr lang="en-US" sz="1000" dirty="0" smtClean="0">
                    <a:solidFill>
                      <a:schemeClr val="tx2"/>
                    </a:solidFill>
                  </a:rPr>
                  <a:t> A </a:t>
                </a:r>
                <a:r>
                  <a:rPr lang="en-US" sz="1000" dirty="0">
                    <a:solidFill>
                      <a:schemeClr val="tx2"/>
                    </a:solidFill>
                  </a:rPr>
                  <a:t>lift of </a:t>
                </a:r>
                <a:r>
                  <a:rPr lang="en-US" sz="1000" dirty="0" smtClean="0">
                    <a:solidFill>
                      <a:schemeClr val="tx2"/>
                    </a:solidFill>
                  </a:rPr>
                  <a:t>the weight </a:t>
                </a:r>
                <a:r>
                  <a:rPr lang="en-US" sz="1100" i="1" dirty="0">
                    <a:solidFill>
                      <a:schemeClr val="tx2"/>
                    </a:solidFill>
                    <a:latin typeface="Times New Roman" pitchFamily="18" charset="0"/>
                    <a:cs typeface="Times New Roman" pitchFamily="18" charset="0"/>
                  </a:rPr>
                  <a:t>P</a:t>
                </a:r>
                <a:r>
                  <a:rPr lang="en-US" sz="1000" dirty="0">
                    <a:solidFill>
                      <a:schemeClr val="tx2"/>
                    </a:solidFill>
                  </a:rPr>
                  <a:t> starts ascending </a:t>
                </a:r>
                <a:r>
                  <a:rPr lang="en-US" sz="1000" dirty="0" smtClean="0">
                    <a:solidFill>
                      <a:schemeClr val="tx2"/>
                    </a:solidFill>
                  </a:rPr>
                  <a:t>with </a:t>
                </a:r>
                <a:r>
                  <a:rPr lang="en-US" sz="1000" dirty="0">
                    <a:solidFill>
                      <a:schemeClr val="tx2"/>
                    </a:solidFill>
                  </a:rPr>
                  <a:t>acceleration</a:t>
                </a:r>
                <a14:m>
                  <m:oMath xmlns:m="http://schemas.openxmlformats.org/officeDocument/2006/math">
                    <m:r>
                      <a:rPr lang="en-US" sz="1200">
                        <a:solidFill>
                          <a:schemeClr val="tx2"/>
                        </a:solidFill>
                        <a:latin typeface="Cambria Math"/>
                      </a:rPr>
                      <m:t> </m:t>
                    </m:r>
                    <m:r>
                      <a:rPr lang="en-US" sz="1200" i="1">
                        <a:solidFill>
                          <a:schemeClr val="tx2"/>
                        </a:solidFill>
                        <a:latin typeface="Cambria Math"/>
                      </a:rPr>
                      <m:t>𝑎</m:t>
                    </m:r>
                  </m:oMath>
                </a14:m>
                <a:r>
                  <a:rPr lang="en-US" sz="1000" dirty="0">
                    <a:solidFill>
                      <a:schemeClr val="tx2"/>
                    </a:solidFill>
                  </a:rPr>
                  <a:t>. Determine the tension in the cable. </a:t>
                </a:r>
                <a:endParaRPr lang="en-US" altLang="ru-RU" sz="1000" dirty="0">
                  <a:solidFill>
                    <a:schemeClr val="tx2"/>
                  </a:solidFill>
                </a:endParaRPr>
              </a:p>
              <a:p>
                <a:endParaRPr lang="ru-RU" altLang="ru-RU" sz="1000" dirty="0">
                  <a:solidFill>
                    <a:srgbClr val="00007D"/>
                  </a:solidFill>
                </a:endParaRPr>
              </a:p>
            </p:txBody>
          </p:sp>
        </mc:Choice>
        <mc:Fallback xmlns="">
          <p:sp>
            <p:nvSpPr>
              <p:cNvPr id="328810" name="Text Box 106"/>
              <p:cNvSpPr txBox="1">
                <a:spLocks noRot="1" noChangeAspect="1" noMove="1" noResize="1" noEditPoints="1" noAdjustHandles="1" noChangeArrowheads="1" noChangeShapeType="1" noTextEdit="1"/>
              </p:cNvSpPr>
              <p:nvPr/>
            </p:nvSpPr>
            <p:spPr bwMode="auto">
              <a:xfrm>
                <a:off x="1515911" y="5129682"/>
                <a:ext cx="2857500" cy="749821"/>
              </a:xfrm>
              <a:prstGeom prst="rect">
                <a:avLst/>
              </a:prstGeom>
              <a:blipFill rotWithShape="1">
                <a:blip r:embed="rId23"/>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28819" name="Group 115"/>
          <p:cNvGrpSpPr>
            <a:grpSpLocks/>
          </p:cNvGrpSpPr>
          <p:nvPr/>
        </p:nvGrpSpPr>
        <p:grpSpPr bwMode="auto">
          <a:xfrm>
            <a:off x="444500" y="5305425"/>
            <a:ext cx="717550" cy="1095375"/>
            <a:chOff x="280" y="3342"/>
            <a:chExt cx="452" cy="690"/>
          </a:xfrm>
        </p:grpSpPr>
        <p:grpSp>
          <p:nvGrpSpPr>
            <p:cNvPr id="328815" name="Group 111"/>
            <p:cNvGrpSpPr>
              <a:grpSpLocks/>
            </p:cNvGrpSpPr>
            <p:nvPr/>
          </p:nvGrpSpPr>
          <p:grpSpPr bwMode="auto">
            <a:xfrm>
              <a:off x="510" y="3342"/>
              <a:ext cx="222" cy="678"/>
              <a:chOff x="510" y="3342"/>
              <a:chExt cx="222" cy="678"/>
            </a:xfrm>
          </p:grpSpPr>
          <p:sp>
            <p:nvSpPr>
              <p:cNvPr id="328812" name="Oval 108"/>
              <p:cNvSpPr>
                <a:spLocks noChangeArrowheads="1"/>
              </p:cNvSpPr>
              <p:nvPr/>
            </p:nvSpPr>
            <p:spPr bwMode="auto">
              <a:xfrm>
                <a:off x="624" y="3342"/>
                <a:ext cx="108" cy="108"/>
              </a:xfrm>
              <a:prstGeom prst="ellipse">
                <a:avLst/>
              </a:prstGeom>
              <a:solidFill>
                <a:srgbClr val="00B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8813" name="Line 109"/>
              <p:cNvSpPr>
                <a:spLocks noChangeShapeType="1"/>
              </p:cNvSpPr>
              <p:nvPr/>
            </p:nvSpPr>
            <p:spPr bwMode="auto">
              <a:xfrm>
                <a:off x="618" y="3408"/>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8814" name="Rectangle 110"/>
              <p:cNvSpPr>
                <a:spLocks noChangeArrowheads="1"/>
              </p:cNvSpPr>
              <p:nvPr/>
            </p:nvSpPr>
            <p:spPr bwMode="auto">
              <a:xfrm>
                <a:off x="510" y="3810"/>
                <a:ext cx="216" cy="210"/>
              </a:xfrm>
              <a:prstGeom prst="rect">
                <a:avLst/>
              </a:prstGeom>
              <a:solidFill>
                <a:srgbClr val="00B05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28817" name="Line 113"/>
            <p:cNvSpPr>
              <a:spLocks noChangeShapeType="1"/>
            </p:cNvSpPr>
            <p:nvPr/>
          </p:nvSpPr>
          <p:spPr bwMode="auto">
            <a:xfrm flipV="1">
              <a:off x="384" y="3786"/>
              <a:ext cx="0" cy="24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8818" name="Object 114"/>
            <p:cNvGraphicFramePr>
              <a:graphicFrameLocks noChangeAspect="1"/>
            </p:cNvGraphicFramePr>
            <p:nvPr/>
          </p:nvGraphicFramePr>
          <p:xfrm>
            <a:off x="280" y="3872"/>
            <a:ext cx="88" cy="104"/>
          </p:xfrm>
          <a:graphic>
            <a:graphicData uri="http://schemas.openxmlformats.org/presentationml/2006/ole">
              <mc:AlternateContent xmlns:mc="http://schemas.openxmlformats.org/markup-compatibility/2006">
                <mc:Choice xmlns:v="urn:schemas-microsoft-com:vml" Requires="v">
                  <p:oleObj spid="_x0000_s1465378" name="Формула" r:id="rId24" imgW="139680" imgH="164880" progId="Equation.3">
                    <p:embed/>
                  </p:oleObj>
                </mc:Choice>
                <mc:Fallback>
                  <p:oleObj name="Формула" r:id="rId24" imgW="139680" imgH="16488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80" y="387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8820" name="AutoShape 116"/>
          <p:cNvSpPr>
            <a:spLocks noChangeArrowheads="1"/>
          </p:cNvSpPr>
          <p:nvPr/>
        </p:nvSpPr>
        <p:spPr bwMode="auto">
          <a:xfrm rot="-5400000">
            <a:off x="800894" y="5809456"/>
            <a:ext cx="371475" cy="80963"/>
          </a:xfrm>
          <a:prstGeom prst="rightArrow">
            <a:avLst>
              <a:gd name="adj1" fmla="val 50000"/>
              <a:gd name="adj2" fmla="val 11470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8822" name="Object 118"/>
          <p:cNvGraphicFramePr>
            <a:graphicFrameLocks noChangeAspect="1"/>
          </p:cNvGraphicFramePr>
          <p:nvPr/>
        </p:nvGraphicFramePr>
        <p:xfrm>
          <a:off x="1031875" y="5562600"/>
          <a:ext cx="165100" cy="190500"/>
        </p:xfrm>
        <a:graphic>
          <a:graphicData uri="http://schemas.openxmlformats.org/presentationml/2006/ole">
            <mc:AlternateContent xmlns:mc="http://schemas.openxmlformats.org/markup-compatibility/2006">
              <mc:Choice xmlns:v="urn:schemas-microsoft-com:vml" Requires="v">
                <p:oleObj spid="_x0000_s1465379" name="Формула" r:id="rId26" imgW="164880" imgH="190440" progId="Equation.3">
                  <p:embed/>
                </p:oleObj>
              </mc:Choice>
              <mc:Fallback>
                <p:oleObj name="Формула" r:id="rId26" imgW="164880" imgH="19044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031875" y="5562600"/>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823" name="Object 119"/>
          <p:cNvGraphicFramePr>
            <a:graphicFrameLocks noChangeAspect="1"/>
          </p:cNvGraphicFramePr>
          <p:nvPr/>
        </p:nvGraphicFramePr>
        <p:xfrm>
          <a:off x="757238" y="6411913"/>
          <a:ext cx="177800" cy="203200"/>
        </p:xfrm>
        <a:graphic>
          <a:graphicData uri="http://schemas.openxmlformats.org/presentationml/2006/ole">
            <mc:AlternateContent xmlns:mc="http://schemas.openxmlformats.org/markup-compatibility/2006">
              <mc:Choice xmlns:v="urn:schemas-microsoft-com:vml" Requires="v">
                <p:oleObj spid="_x0000_s1465380" name="Формула" r:id="rId28" imgW="177480" imgH="203040" progId="Equation.3">
                  <p:embed/>
                </p:oleObj>
              </mc:Choice>
              <mc:Fallback>
                <p:oleObj name="Формула" r:id="rId28" imgW="177480" imgH="2030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57238" y="6411913"/>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24" name="Text Box 120"/>
          <p:cNvSpPr txBox="1">
            <a:spLocks noChangeArrowheads="1"/>
          </p:cNvSpPr>
          <p:nvPr/>
        </p:nvSpPr>
        <p:spPr bwMode="auto">
          <a:xfrm>
            <a:off x="1450975" y="5707063"/>
            <a:ext cx="24913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1. Select the object </a:t>
            </a:r>
            <a:r>
              <a:rPr lang="en-US" altLang="ru-RU" sz="1000" dirty="0" smtClean="0">
                <a:solidFill>
                  <a:srgbClr val="000000"/>
                </a:solidFill>
              </a:rPr>
              <a:t>( the cabin of the lift).</a:t>
            </a:r>
            <a:endParaRPr lang="ru-RU" altLang="ru-RU" sz="1000" dirty="0">
              <a:solidFill>
                <a:srgbClr val="000000"/>
              </a:solidFill>
            </a:endParaRPr>
          </a:p>
        </p:txBody>
      </p:sp>
      <p:sp>
        <p:nvSpPr>
          <p:cNvPr id="328825" name="Text Box 121"/>
          <p:cNvSpPr txBox="1">
            <a:spLocks noChangeArrowheads="1"/>
          </p:cNvSpPr>
          <p:nvPr/>
        </p:nvSpPr>
        <p:spPr bwMode="auto">
          <a:xfrm>
            <a:off x="1449388" y="5924550"/>
            <a:ext cx="35493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Reject the </a:t>
            </a:r>
            <a:r>
              <a:rPr lang="en-US" altLang="ru-RU" sz="1000" dirty="0" smtClean="0">
                <a:solidFill>
                  <a:srgbClr val="000000"/>
                </a:solidFill>
              </a:rPr>
              <a:t>constraint </a:t>
            </a:r>
            <a:r>
              <a:rPr lang="en-US" altLang="ru-RU" sz="1000" dirty="0">
                <a:solidFill>
                  <a:srgbClr val="000000"/>
                </a:solidFill>
              </a:rPr>
              <a:t>(cable) and </a:t>
            </a:r>
            <a:r>
              <a:rPr lang="en-US" altLang="ru-RU" sz="1000" dirty="0" smtClean="0">
                <a:solidFill>
                  <a:srgbClr val="000000"/>
                </a:solidFill>
              </a:rPr>
              <a:t>replace it by </a:t>
            </a:r>
            <a:r>
              <a:rPr lang="en-US" altLang="ru-RU" sz="1000" dirty="0">
                <a:solidFill>
                  <a:srgbClr val="000000"/>
                </a:solidFill>
              </a:rPr>
              <a:t>reaction </a:t>
            </a:r>
            <a:r>
              <a:rPr lang="en-US" altLang="ru-RU" sz="1200" b="1" i="1" dirty="0" smtClean="0">
                <a:solidFill>
                  <a:srgbClr val="000000"/>
                </a:solidFill>
                <a:latin typeface="Times New Roman" pitchFamily="18" charset="0"/>
                <a:cs typeface="Times New Roman" pitchFamily="18" charset="0"/>
              </a:rPr>
              <a:t>R</a:t>
            </a:r>
            <a:r>
              <a:rPr lang="en-US" altLang="ru-RU" sz="1200" dirty="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sp>
        <p:nvSpPr>
          <p:cNvPr id="328826" name="Text Box 122"/>
          <p:cNvSpPr txBox="1">
            <a:spLocks noChangeArrowheads="1"/>
          </p:cNvSpPr>
          <p:nvPr/>
        </p:nvSpPr>
        <p:spPr bwMode="auto">
          <a:xfrm>
            <a:off x="1438275" y="6113463"/>
            <a:ext cx="160653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3. </a:t>
            </a:r>
            <a:r>
              <a:rPr lang="en-US" altLang="ru-RU" sz="1000" dirty="0" smtClean="0">
                <a:solidFill>
                  <a:srgbClr val="000000"/>
                </a:solidFill>
              </a:rPr>
              <a:t>Add the force of inertia</a:t>
            </a:r>
            <a:endParaRPr lang="ru-RU" altLang="ru-RU" sz="1000" dirty="0">
              <a:solidFill>
                <a:srgbClr val="000000"/>
              </a:solidFill>
            </a:endParaRPr>
          </a:p>
        </p:txBody>
      </p:sp>
      <p:graphicFrame>
        <p:nvGraphicFramePr>
          <p:cNvPr id="328827" name="Object 123"/>
          <p:cNvGraphicFramePr>
            <a:graphicFrameLocks noChangeAspect="1"/>
          </p:cNvGraphicFramePr>
          <p:nvPr>
            <p:extLst>
              <p:ext uri="{D42A27DB-BD31-4B8C-83A1-F6EECF244321}">
                <p14:modId xmlns:p14="http://schemas.microsoft.com/office/powerpoint/2010/main" val="4074408436"/>
              </p:ext>
            </p:extLst>
          </p:nvPr>
        </p:nvGraphicFramePr>
        <p:xfrm>
          <a:off x="2952750" y="6134100"/>
          <a:ext cx="673100" cy="215900"/>
        </p:xfrm>
        <a:graphic>
          <a:graphicData uri="http://schemas.openxmlformats.org/presentationml/2006/ole">
            <mc:AlternateContent xmlns:mc="http://schemas.openxmlformats.org/markup-compatibility/2006">
              <mc:Choice xmlns:v="urn:schemas-microsoft-com:vml" Requires="v">
                <p:oleObj spid="_x0000_s1465381" name="Equation" r:id="rId30" imgW="672840" imgH="215640" progId="Equation.DSMT4">
                  <p:embed/>
                </p:oleObj>
              </mc:Choice>
              <mc:Fallback>
                <p:oleObj name="Equation" r:id="rId30" imgW="672840" imgH="215640" progId="Equation.DSMT4">
                  <p:embed/>
                  <p:pic>
                    <p:nvPicPr>
                      <p:cNvPr id="0" name=""/>
                      <p:cNvPicPr>
                        <a:picLocks noChangeAspect="1" noChangeArrowheads="1"/>
                      </p:cNvPicPr>
                      <p:nvPr/>
                    </p:nvPicPr>
                    <p:blipFill>
                      <a:blip r:embed="rId31"/>
                      <a:srcRect/>
                      <a:stretch>
                        <a:fillRect/>
                      </a:stretch>
                    </p:blipFill>
                    <p:spPr bwMode="auto">
                      <a:xfrm>
                        <a:off x="2952750" y="6134100"/>
                        <a:ext cx="6731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28" name="AutoShape 124"/>
          <p:cNvSpPr>
            <a:spLocks noChangeArrowheads="1"/>
          </p:cNvSpPr>
          <p:nvPr/>
        </p:nvSpPr>
        <p:spPr bwMode="auto">
          <a:xfrm rot="5400000" flipV="1">
            <a:off x="734219" y="6396831"/>
            <a:ext cx="514350" cy="147638"/>
          </a:xfrm>
          <a:prstGeom prst="rightArrow">
            <a:avLst>
              <a:gd name="adj1" fmla="val 50000"/>
              <a:gd name="adj2" fmla="val 87096"/>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8821" name="AutoShape 117"/>
          <p:cNvSpPr>
            <a:spLocks noChangeArrowheads="1"/>
          </p:cNvSpPr>
          <p:nvPr/>
        </p:nvSpPr>
        <p:spPr bwMode="auto">
          <a:xfrm rot="5400000" flipV="1">
            <a:off x="805656" y="6350795"/>
            <a:ext cx="371475" cy="80962"/>
          </a:xfrm>
          <a:prstGeom prst="rightArrow">
            <a:avLst>
              <a:gd name="adj1" fmla="val 50000"/>
              <a:gd name="adj2" fmla="val 11470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8829" name="Object 125"/>
          <p:cNvGraphicFramePr>
            <a:graphicFrameLocks noChangeAspect="1"/>
          </p:cNvGraphicFramePr>
          <p:nvPr>
            <p:extLst>
              <p:ext uri="{D42A27DB-BD31-4B8C-83A1-F6EECF244321}">
                <p14:modId xmlns:p14="http://schemas.microsoft.com/office/powerpoint/2010/main" val="3164388495"/>
              </p:ext>
            </p:extLst>
          </p:nvPr>
        </p:nvGraphicFramePr>
        <p:xfrm>
          <a:off x="1069975" y="6527800"/>
          <a:ext cx="241300" cy="203200"/>
        </p:xfrm>
        <a:graphic>
          <a:graphicData uri="http://schemas.openxmlformats.org/presentationml/2006/ole">
            <mc:AlternateContent xmlns:mc="http://schemas.openxmlformats.org/markup-compatibility/2006">
              <mc:Choice xmlns:v="urn:schemas-microsoft-com:vml" Requires="v">
                <p:oleObj spid="_x0000_s1465382" name="Equation" r:id="rId32" imgW="241200" imgH="203040" progId="Equation.DSMT4">
                  <p:embed/>
                </p:oleObj>
              </mc:Choice>
              <mc:Fallback>
                <p:oleObj name="Equation" r:id="rId32" imgW="241200" imgH="203040" progId="Equation.DSMT4">
                  <p:embed/>
                  <p:pic>
                    <p:nvPicPr>
                      <p:cNvPr id="0" name=""/>
                      <p:cNvPicPr>
                        <a:picLocks noChangeAspect="1" noChangeArrowheads="1"/>
                      </p:cNvPicPr>
                      <p:nvPr/>
                    </p:nvPicPr>
                    <p:blipFill>
                      <a:blip r:embed="rId33"/>
                      <a:srcRect/>
                      <a:stretch>
                        <a:fillRect/>
                      </a:stretch>
                    </p:blipFill>
                    <p:spPr bwMode="auto">
                      <a:xfrm>
                        <a:off x="1069975" y="6527800"/>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30" name="Text Box 126"/>
          <p:cNvSpPr txBox="1">
            <a:spLocks noChangeArrowheads="1"/>
          </p:cNvSpPr>
          <p:nvPr/>
        </p:nvSpPr>
        <p:spPr bwMode="auto">
          <a:xfrm>
            <a:off x="1446213" y="6330950"/>
            <a:ext cx="204895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4. </a:t>
            </a:r>
            <a:r>
              <a:rPr lang="en-US" altLang="ru-RU" sz="1000" dirty="0" smtClean="0">
                <a:solidFill>
                  <a:srgbClr val="000000"/>
                </a:solidFill>
              </a:rPr>
              <a:t>Write the equilibrium  equation</a:t>
            </a:r>
            <a:endParaRPr lang="ru-RU" altLang="ru-RU" sz="1000" dirty="0">
              <a:solidFill>
                <a:srgbClr val="000000"/>
              </a:solidFill>
            </a:endParaRPr>
          </a:p>
        </p:txBody>
      </p:sp>
      <p:graphicFrame>
        <p:nvGraphicFramePr>
          <p:cNvPr id="328831" name="Object 127"/>
          <p:cNvGraphicFramePr>
            <a:graphicFrameLocks noChangeAspect="1"/>
          </p:cNvGraphicFramePr>
          <p:nvPr>
            <p:extLst>
              <p:ext uri="{D42A27DB-BD31-4B8C-83A1-F6EECF244321}">
                <p14:modId xmlns:p14="http://schemas.microsoft.com/office/powerpoint/2010/main" val="4273322301"/>
              </p:ext>
            </p:extLst>
          </p:nvPr>
        </p:nvGraphicFramePr>
        <p:xfrm>
          <a:off x="3597275" y="6319838"/>
          <a:ext cx="1562100" cy="266700"/>
        </p:xfrm>
        <a:graphic>
          <a:graphicData uri="http://schemas.openxmlformats.org/presentationml/2006/ole">
            <mc:AlternateContent xmlns:mc="http://schemas.openxmlformats.org/markup-compatibility/2006">
              <mc:Choice xmlns:v="urn:schemas-microsoft-com:vml" Requires="v">
                <p:oleObj spid="_x0000_s1465383" name="Equation" r:id="rId34" imgW="1562040" imgH="266400" progId="Equation.DSMT4">
                  <p:embed/>
                </p:oleObj>
              </mc:Choice>
              <mc:Fallback>
                <p:oleObj name="Equation" r:id="rId34" imgW="1562040" imgH="266400" progId="Equation.DSMT4">
                  <p:embed/>
                  <p:pic>
                    <p:nvPicPr>
                      <p:cNvPr id="0" name=""/>
                      <p:cNvPicPr>
                        <a:picLocks noChangeAspect="1" noChangeArrowheads="1"/>
                      </p:cNvPicPr>
                      <p:nvPr/>
                    </p:nvPicPr>
                    <p:blipFill>
                      <a:blip r:embed="rId35"/>
                      <a:srcRect/>
                      <a:stretch>
                        <a:fillRect/>
                      </a:stretch>
                    </p:blipFill>
                    <p:spPr bwMode="auto">
                      <a:xfrm>
                        <a:off x="3597275" y="6319838"/>
                        <a:ext cx="1562100" cy="266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32" name="Text Box 128"/>
          <p:cNvSpPr txBox="1">
            <a:spLocks noChangeArrowheads="1"/>
          </p:cNvSpPr>
          <p:nvPr/>
        </p:nvSpPr>
        <p:spPr bwMode="auto">
          <a:xfrm>
            <a:off x="4630738" y="5300663"/>
            <a:ext cx="220284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Determine the </a:t>
            </a:r>
            <a:r>
              <a:rPr lang="en-US" altLang="ru-RU" sz="1000" dirty="0" smtClean="0">
                <a:solidFill>
                  <a:srgbClr val="000000"/>
                </a:solidFill>
              </a:rPr>
              <a:t>reaction </a:t>
            </a:r>
            <a:r>
              <a:rPr lang="en-US" altLang="ru-RU" sz="1000" dirty="0">
                <a:solidFill>
                  <a:srgbClr val="000000"/>
                </a:solidFill>
              </a:rPr>
              <a:t>of </a:t>
            </a:r>
            <a:r>
              <a:rPr lang="en-US" altLang="ru-RU" sz="1000" dirty="0" smtClean="0">
                <a:solidFill>
                  <a:srgbClr val="000000"/>
                </a:solidFill>
              </a:rPr>
              <a:t>the </a:t>
            </a:r>
            <a:r>
              <a:rPr lang="en-US" altLang="ru-RU" sz="1000" dirty="0">
                <a:solidFill>
                  <a:srgbClr val="000000"/>
                </a:solidFill>
              </a:rPr>
              <a:t>cable </a:t>
            </a:r>
            <a:endParaRPr lang="ru-RU" altLang="ru-RU" sz="1000" dirty="0">
              <a:solidFill>
                <a:srgbClr val="000000"/>
              </a:solidFill>
            </a:endParaRPr>
          </a:p>
        </p:txBody>
      </p:sp>
      <p:graphicFrame>
        <p:nvGraphicFramePr>
          <p:cNvPr id="328833" name="Object 129"/>
          <p:cNvGraphicFramePr>
            <a:graphicFrameLocks noChangeAspect="1"/>
          </p:cNvGraphicFramePr>
          <p:nvPr>
            <p:extLst>
              <p:ext uri="{D42A27DB-BD31-4B8C-83A1-F6EECF244321}">
                <p14:modId xmlns:p14="http://schemas.microsoft.com/office/powerpoint/2010/main" val="2794001534"/>
              </p:ext>
            </p:extLst>
          </p:nvPr>
        </p:nvGraphicFramePr>
        <p:xfrm>
          <a:off x="6850063" y="5221288"/>
          <a:ext cx="2108200" cy="431800"/>
        </p:xfrm>
        <a:graphic>
          <a:graphicData uri="http://schemas.openxmlformats.org/presentationml/2006/ole">
            <mc:AlternateContent xmlns:mc="http://schemas.openxmlformats.org/markup-compatibility/2006">
              <mc:Choice xmlns:v="urn:schemas-microsoft-com:vml" Requires="v">
                <p:oleObj spid="_x0000_s1465384" name="Equation" r:id="rId36" imgW="2108160" imgH="431640" progId="Equation.DSMT4">
                  <p:embed/>
                </p:oleObj>
              </mc:Choice>
              <mc:Fallback>
                <p:oleObj name="Equation" r:id="rId36" imgW="2108160" imgH="431640" progId="Equation.DSMT4">
                  <p:embed/>
                  <p:pic>
                    <p:nvPicPr>
                      <p:cNvPr id="0" name=""/>
                      <p:cNvPicPr>
                        <a:picLocks noChangeAspect="1" noChangeArrowheads="1"/>
                      </p:cNvPicPr>
                      <p:nvPr/>
                    </p:nvPicPr>
                    <p:blipFill>
                      <a:blip r:embed="rId37"/>
                      <a:srcRect/>
                      <a:stretch>
                        <a:fillRect/>
                      </a:stretch>
                    </p:blipFill>
                    <p:spPr bwMode="auto">
                      <a:xfrm>
                        <a:off x="6850063" y="5221288"/>
                        <a:ext cx="21082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34" name="Text Box 130"/>
          <p:cNvSpPr txBox="1">
            <a:spLocks noChangeArrowheads="1"/>
          </p:cNvSpPr>
          <p:nvPr/>
        </p:nvSpPr>
        <p:spPr bwMode="auto">
          <a:xfrm>
            <a:off x="4837985" y="5649882"/>
            <a:ext cx="21600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Determine the tension of the cable</a:t>
            </a:r>
            <a:endParaRPr lang="ru-RU" altLang="ru-RU" sz="1000" dirty="0">
              <a:solidFill>
                <a:srgbClr val="000000"/>
              </a:solidFill>
            </a:endParaRPr>
          </a:p>
        </p:txBody>
      </p:sp>
      <p:graphicFrame>
        <p:nvGraphicFramePr>
          <p:cNvPr id="328835" name="Object 131"/>
          <p:cNvGraphicFramePr>
            <a:graphicFrameLocks noChangeAspect="1"/>
          </p:cNvGraphicFramePr>
          <p:nvPr>
            <p:extLst>
              <p:ext uri="{D42A27DB-BD31-4B8C-83A1-F6EECF244321}">
                <p14:modId xmlns:p14="http://schemas.microsoft.com/office/powerpoint/2010/main" val="670495784"/>
              </p:ext>
            </p:extLst>
          </p:nvPr>
        </p:nvGraphicFramePr>
        <p:xfrm>
          <a:off x="6898669" y="5565775"/>
          <a:ext cx="1816100" cy="444500"/>
        </p:xfrm>
        <a:graphic>
          <a:graphicData uri="http://schemas.openxmlformats.org/presentationml/2006/ole">
            <mc:AlternateContent xmlns:mc="http://schemas.openxmlformats.org/markup-compatibility/2006">
              <mc:Choice xmlns:v="urn:schemas-microsoft-com:vml" Requires="v">
                <p:oleObj spid="_x0000_s1465385" name="Формула" r:id="rId38" imgW="1815840" imgH="444240" progId="Equation.3">
                  <p:embed/>
                </p:oleObj>
              </mc:Choice>
              <mc:Fallback>
                <p:oleObj name="Формула" r:id="rId38" imgW="1815840" imgH="4442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6898669" y="5565775"/>
                        <a:ext cx="18161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36" name="Text Box 132"/>
          <p:cNvSpPr txBox="1">
            <a:spLocks noChangeArrowheads="1"/>
          </p:cNvSpPr>
          <p:nvPr/>
        </p:nvSpPr>
        <p:spPr bwMode="auto">
          <a:xfrm>
            <a:off x="5784850" y="6069013"/>
            <a:ext cx="29765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dirty="0">
                <a:solidFill>
                  <a:schemeClr val="accent5">
                    <a:lumMod val="50000"/>
                  </a:schemeClr>
                </a:solidFill>
              </a:rPr>
              <a:t>Compare </a:t>
            </a:r>
            <a:r>
              <a:rPr lang="en-US" altLang="ru-RU" sz="1000" i="1" dirty="0" smtClean="0">
                <a:solidFill>
                  <a:schemeClr val="accent5">
                    <a:lumMod val="50000"/>
                  </a:schemeClr>
                </a:solidFill>
              </a:rPr>
              <a:t>this </a:t>
            </a:r>
            <a:r>
              <a:rPr lang="en-US" altLang="ru-RU" sz="1000" i="1" dirty="0">
                <a:solidFill>
                  <a:schemeClr val="accent5">
                    <a:lumMod val="50000"/>
                  </a:schemeClr>
                </a:solidFill>
              </a:rPr>
              <a:t>solution and the result </a:t>
            </a:r>
            <a:r>
              <a:rPr lang="en-US" altLang="ru-RU" sz="1000" i="1" dirty="0" smtClean="0">
                <a:solidFill>
                  <a:schemeClr val="accent5">
                    <a:lumMod val="50000"/>
                  </a:schemeClr>
                </a:solidFill>
              </a:rPr>
              <a:t>of the </a:t>
            </a:r>
            <a:r>
              <a:rPr lang="en-US" altLang="ru-RU" sz="1000" i="1" dirty="0">
                <a:solidFill>
                  <a:schemeClr val="accent5">
                    <a:lumMod val="50000"/>
                  </a:schemeClr>
                </a:solidFill>
              </a:rPr>
              <a:t>Example 1 in the </a:t>
            </a:r>
            <a:r>
              <a:rPr lang="en-US" altLang="ru-RU" sz="1000" i="1" dirty="0" smtClean="0">
                <a:solidFill>
                  <a:schemeClr val="accent5">
                    <a:lumMod val="50000"/>
                  </a:schemeClr>
                </a:solidFill>
              </a:rPr>
              <a:t>section 1 </a:t>
            </a:r>
            <a:r>
              <a:rPr lang="en-US" altLang="ru-RU" sz="1000" i="1" dirty="0">
                <a:solidFill>
                  <a:schemeClr val="accent5">
                    <a:lumMod val="50000"/>
                  </a:schemeClr>
                </a:solidFill>
              </a:rPr>
              <a:t>(slide 3</a:t>
            </a:r>
            <a:r>
              <a:rPr lang="en-US" altLang="ru-RU" sz="1000" i="1" dirty="0" smtClean="0">
                <a:solidFill>
                  <a:schemeClr val="accent5">
                    <a:lumMod val="50000"/>
                  </a:schemeClr>
                </a:solidFill>
              </a:rPr>
              <a:t>).</a:t>
            </a:r>
            <a:endParaRPr lang="ru-RU" altLang="ru-RU" sz="1000" i="1" dirty="0">
              <a:solidFill>
                <a:schemeClr val="accent5">
                  <a:lumMod val="50000"/>
                </a:schemeClr>
              </a:solidFill>
            </a:endParaRPr>
          </a:p>
        </p:txBody>
      </p:sp>
      <p:sp>
        <p:nvSpPr>
          <p:cNvPr id="328839" name="Oval 135"/>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38</a:t>
            </a:r>
            <a:endParaRPr lang="ru-RU" altLang="ru-RU" sz="1000" b="1" dirty="0">
              <a:solidFill>
                <a:srgbClr val="00007D"/>
              </a:solidFill>
            </a:endParaRPr>
          </a:p>
        </p:txBody>
      </p:sp>
      <p:sp>
        <p:nvSpPr>
          <p:cNvPr id="328841" name="Rectangle 137"/>
          <p:cNvSpPr>
            <a:spLocks noChangeArrowheads="1"/>
          </p:cNvSpPr>
          <p:nvPr/>
        </p:nvSpPr>
        <p:spPr bwMode="auto">
          <a:xfrm>
            <a:off x="917575" y="530400"/>
            <a:ext cx="1404000" cy="288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9</a:t>
            </a:r>
            <a:endParaRPr lang="ru-RU" altLang="ru-RU" sz="2000" b="1" dirty="0">
              <a:solidFill>
                <a:srgbClr val="FF0000"/>
              </a:solidFill>
            </a:endParaRPr>
          </a:p>
        </p:txBody>
      </p:sp>
      <p:sp>
        <p:nvSpPr>
          <p:cNvPr id="328842" name="AutoShape 138">
            <a:hlinkClick r:id="rId40"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8843" name="AutoShape 13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8844" name="AutoShape 140">
            <a:hlinkClick r:id="" action="ppaction://hlinkshowjump?jump=nextslide" highlightClick="1"/>
          </p:cNvPr>
          <p:cNvSpPr>
            <a:spLocks noChangeArrowheads="1"/>
          </p:cNvSpPr>
          <p:nvPr/>
        </p:nvSpPr>
        <p:spPr bwMode="auto">
          <a:xfrm>
            <a:off x="2410919" y="549918"/>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pic>
        <p:nvPicPr>
          <p:cNvPr id="66" name="Picture 15" descr="Z:\Символ НГУ_4.JPG"/>
          <p:cNvPicPr>
            <a:picLocks noChangeAspect="1" noChangeArrowheads="1"/>
          </p:cNvPicPr>
          <p:nvPr/>
        </p:nvPicPr>
        <p:blipFill>
          <a:blip r:embed="rId41" cstate="print">
            <a:extLst>
              <a:ext uri="{BEBA8EAE-BF5A-486C-A8C5-ECC9F3942E4B}">
                <a14:imgProps xmlns:a14="http://schemas.microsoft.com/office/drawing/2010/main">
                  <a14:imgLayer r:embed="rId4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3393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8790"/>
                                        </p:tgtEl>
                                        <p:attrNameLst>
                                          <p:attrName>style.visibility</p:attrName>
                                        </p:attrNameLst>
                                      </p:cBhvr>
                                      <p:to>
                                        <p:strVal val="visible"/>
                                      </p:to>
                                    </p:set>
                                    <p:anim calcmode="lin" valueType="num">
                                      <p:cBhvr additive="base">
                                        <p:cTn id="7" dur="500" fill="hold"/>
                                        <p:tgtEl>
                                          <p:spTgt spid="328790"/>
                                        </p:tgtEl>
                                        <p:attrNameLst>
                                          <p:attrName>ppt_x</p:attrName>
                                        </p:attrNameLst>
                                      </p:cBhvr>
                                      <p:tavLst>
                                        <p:tav tm="0">
                                          <p:val>
                                            <p:strVal val="#ppt_x"/>
                                          </p:val>
                                        </p:tav>
                                        <p:tav tm="100000">
                                          <p:val>
                                            <p:strVal val="#ppt_x"/>
                                          </p:val>
                                        </p:tav>
                                      </p:tavLst>
                                    </p:anim>
                                    <p:anim calcmode="lin" valueType="num">
                                      <p:cBhvr additive="base">
                                        <p:cTn id="8" dur="500" fill="hold"/>
                                        <p:tgtEl>
                                          <p:spTgt spid="328790"/>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2879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28794"/>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328795"/>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28796"/>
                                        </p:tgtEl>
                                        <p:attrNameLst>
                                          <p:attrName>style.visibility</p:attrName>
                                        </p:attrNameLst>
                                      </p:cBhvr>
                                      <p:to>
                                        <p:strVal val="visible"/>
                                      </p:to>
                                    </p:set>
                                    <p:anim calcmode="lin" valueType="num">
                                      <p:cBhvr additive="base">
                                        <p:cTn id="22" dur="500" fill="hold"/>
                                        <p:tgtEl>
                                          <p:spTgt spid="328796"/>
                                        </p:tgtEl>
                                        <p:attrNameLst>
                                          <p:attrName>ppt_x</p:attrName>
                                        </p:attrNameLst>
                                      </p:cBhvr>
                                      <p:tavLst>
                                        <p:tav tm="0">
                                          <p:val>
                                            <p:strVal val="#ppt_x"/>
                                          </p:val>
                                        </p:tav>
                                        <p:tav tm="100000">
                                          <p:val>
                                            <p:strVal val="#ppt_x"/>
                                          </p:val>
                                        </p:tav>
                                      </p:tavLst>
                                    </p:anim>
                                    <p:anim calcmode="lin" valueType="num">
                                      <p:cBhvr additive="base">
                                        <p:cTn id="23" dur="500" fill="hold"/>
                                        <p:tgtEl>
                                          <p:spTgt spid="328796"/>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500"/>
                            </p:stCondLst>
                            <p:childTnLst>
                              <p:par>
                                <p:cTn id="25" presetID="1" presetClass="entr" presetSubtype="0" fill="hold" nodeType="afterEffect">
                                  <p:stCondLst>
                                    <p:cond delay="0"/>
                                  </p:stCondLst>
                                  <p:childTnLst>
                                    <p:set>
                                      <p:cBhvr>
                                        <p:cTn id="26" dur="1" fill="hold">
                                          <p:stCondLst>
                                            <p:cond delay="0"/>
                                          </p:stCondLst>
                                        </p:cTn>
                                        <p:tgtEl>
                                          <p:spTgt spid="328797"/>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8798"/>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28799"/>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28800"/>
                                        </p:tgtEl>
                                        <p:attrNameLst>
                                          <p:attrName>style.visibility</p:attrName>
                                        </p:attrNameLst>
                                      </p:cBhvr>
                                      <p:to>
                                        <p:strVal val="visible"/>
                                      </p:to>
                                    </p:set>
                                    <p:anim calcmode="lin" valueType="num">
                                      <p:cBhvr additive="base">
                                        <p:cTn id="37" dur="500" fill="hold"/>
                                        <p:tgtEl>
                                          <p:spTgt spid="328800"/>
                                        </p:tgtEl>
                                        <p:attrNameLst>
                                          <p:attrName>ppt_x</p:attrName>
                                        </p:attrNameLst>
                                      </p:cBhvr>
                                      <p:tavLst>
                                        <p:tav tm="0">
                                          <p:val>
                                            <p:strVal val="#ppt_x"/>
                                          </p:val>
                                        </p:tav>
                                        <p:tav tm="100000">
                                          <p:val>
                                            <p:strVal val="#ppt_x"/>
                                          </p:val>
                                        </p:tav>
                                      </p:tavLst>
                                    </p:anim>
                                    <p:anim calcmode="lin" valueType="num">
                                      <p:cBhvr additive="base">
                                        <p:cTn id="38" dur="500" fill="hold"/>
                                        <p:tgtEl>
                                          <p:spTgt spid="328800"/>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8801"/>
                                        </p:tgtEl>
                                        <p:attrNameLst>
                                          <p:attrName>style.visibility</p:attrName>
                                        </p:attrNameLst>
                                      </p:cBhvr>
                                      <p:to>
                                        <p:strVal val="visible"/>
                                      </p:to>
                                    </p:set>
                                    <p:anim calcmode="lin" valueType="num">
                                      <p:cBhvr additive="base">
                                        <p:cTn id="43" dur="500" fill="hold"/>
                                        <p:tgtEl>
                                          <p:spTgt spid="328801"/>
                                        </p:tgtEl>
                                        <p:attrNameLst>
                                          <p:attrName>ppt_x</p:attrName>
                                        </p:attrNameLst>
                                      </p:cBhvr>
                                      <p:tavLst>
                                        <p:tav tm="0">
                                          <p:val>
                                            <p:strVal val="#ppt_x"/>
                                          </p:val>
                                        </p:tav>
                                        <p:tav tm="100000">
                                          <p:val>
                                            <p:strVal val="#ppt_x"/>
                                          </p:val>
                                        </p:tav>
                                      </p:tavLst>
                                    </p:anim>
                                    <p:anim calcmode="lin" valueType="num">
                                      <p:cBhvr additive="base">
                                        <p:cTn id="44" dur="500" fill="hold"/>
                                        <p:tgtEl>
                                          <p:spTgt spid="328801"/>
                                        </p:tgtEl>
                                        <p:attrNameLst>
                                          <p:attrName>ppt_y</p:attrName>
                                        </p:attrNameLst>
                                      </p:cBhvr>
                                      <p:tavLst>
                                        <p:tav tm="0">
                                          <p:val>
                                            <p:strVal val="1+#ppt_h/2"/>
                                          </p:val>
                                        </p:tav>
                                        <p:tav tm="100000">
                                          <p:val>
                                            <p:strVal val="#ppt_y"/>
                                          </p:val>
                                        </p:tav>
                                      </p:tavLst>
                                    </p:anim>
                                  </p:childTnLst>
                                </p:cTn>
                              </p:par>
                            </p:childTnLst>
                          </p:cTn>
                        </p:par>
                        <p:par>
                          <p:cTn id="45" fill="hold" nodeType="afterGroup">
                            <p:stCondLst>
                              <p:cond delay="500"/>
                            </p:stCondLst>
                            <p:childTnLst>
                              <p:par>
                                <p:cTn id="46" presetID="1" presetClass="entr" presetSubtype="0" fill="hold" nodeType="afterEffect">
                                  <p:stCondLst>
                                    <p:cond delay="0"/>
                                  </p:stCondLst>
                                  <p:childTnLst>
                                    <p:set>
                                      <p:cBhvr>
                                        <p:cTn id="47" dur="1" fill="hold">
                                          <p:stCondLst>
                                            <p:cond delay="0"/>
                                          </p:stCondLst>
                                        </p:cTn>
                                        <p:tgtEl>
                                          <p:spTgt spid="32880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328803"/>
                                        </p:tgtEl>
                                        <p:attrNameLst>
                                          <p:attrName>style.visibility</p:attrName>
                                        </p:attrNameLst>
                                      </p:cBhvr>
                                      <p:to>
                                        <p:strVal val="visible"/>
                                      </p:to>
                                    </p:set>
                                  </p:childTnLst>
                                </p:cTn>
                              </p:par>
                            </p:childTnLst>
                          </p:cTn>
                        </p:par>
                        <p:par>
                          <p:cTn id="52" fill="hold" nodeType="afterGroup">
                            <p:stCondLst>
                              <p:cond delay="0"/>
                            </p:stCondLst>
                            <p:childTnLst>
                              <p:par>
                                <p:cTn id="53" presetID="1" presetClass="entr" presetSubtype="0" fill="hold" nodeType="afterEffect">
                                  <p:stCondLst>
                                    <p:cond delay="0"/>
                                  </p:stCondLst>
                                  <p:childTnLst>
                                    <p:set>
                                      <p:cBhvr>
                                        <p:cTn id="54" dur="1" fill="hold">
                                          <p:stCondLst>
                                            <p:cond delay="0"/>
                                          </p:stCondLst>
                                        </p:cTn>
                                        <p:tgtEl>
                                          <p:spTgt spid="328804"/>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2880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2880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880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28808"/>
                                        </p:tgtEl>
                                        <p:attrNameLst>
                                          <p:attrName>style.visibility</p:attrName>
                                        </p:attrNameLst>
                                      </p:cBhvr>
                                      <p:to>
                                        <p:strVal val="visible"/>
                                      </p:to>
                                    </p:set>
                                  </p:childTnLst>
                                </p:cTn>
                              </p:par>
                            </p:childTnLst>
                          </p:cTn>
                        </p:par>
                        <p:par>
                          <p:cTn id="67" fill="hold" nodeType="afterGroup">
                            <p:stCondLst>
                              <p:cond delay="0"/>
                            </p:stCondLst>
                            <p:childTnLst>
                              <p:par>
                                <p:cTn id="68" presetID="1" presetClass="entr" presetSubtype="0" fill="hold" nodeType="afterEffect">
                                  <p:stCondLst>
                                    <p:cond delay="0"/>
                                  </p:stCondLst>
                                  <p:childTnLst>
                                    <p:set>
                                      <p:cBhvr>
                                        <p:cTn id="69" dur="1" fill="hold">
                                          <p:stCondLst>
                                            <p:cond delay="0"/>
                                          </p:stCondLst>
                                        </p:cTn>
                                        <p:tgtEl>
                                          <p:spTgt spid="328809"/>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nodeType="clickEffect">
                                  <p:stCondLst>
                                    <p:cond delay="0"/>
                                  </p:stCondLst>
                                  <p:childTnLst>
                                    <p:set>
                                      <p:cBhvr>
                                        <p:cTn id="73" dur="1" fill="hold">
                                          <p:stCondLst>
                                            <p:cond delay="0"/>
                                          </p:stCondLst>
                                        </p:cTn>
                                        <p:tgtEl>
                                          <p:spTgt spid="328819"/>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28810"/>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28821"/>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28823"/>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328816"/>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28824"/>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28820"/>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328822"/>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328825"/>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328826"/>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328827"/>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28828"/>
                                        </p:tgtEl>
                                        <p:attrNameLst>
                                          <p:attrName>style.visibility</p:attrName>
                                        </p:attrNameLst>
                                      </p:cBhvr>
                                      <p:to>
                                        <p:strVal val="visible"/>
                                      </p:to>
                                    </p:set>
                                  </p:childTnLst>
                                </p:cTn>
                              </p:par>
                              <p:par>
                                <p:cTn id="102" presetID="1" presetClass="entr" presetSubtype="0" fill="hold" nodeType="withEffect">
                                  <p:stCondLst>
                                    <p:cond delay="0"/>
                                  </p:stCondLst>
                                  <p:childTnLst>
                                    <p:set>
                                      <p:cBhvr>
                                        <p:cTn id="103" dur="1" fill="hold">
                                          <p:stCondLst>
                                            <p:cond delay="0"/>
                                          </p:stCondLst>
                                        </p:cTn>
                                        <p:tgtEl>
                                          <p:spTgt spid="328829"/>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28830"/>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28831"/>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328832"/>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28833"/>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 presetClass="entr" presetSubtype="0" fill="hold" grpId="0" nodeType="clickEffect">
                                  <p:stCondLst>
                                    <p:cond delay="0"/>
                                  </p:stCondLst>
                                  <p:childTnLst>
                                    <p:set>
                                      <p:cBhvr>
                                        <p:cTn id="119" dur="1" fill="hold">
                                          <p:stCondLst>
                                            <p:cond delay="0"/>
                                          </p:stCondLst>
                                        </p:cTn>
                                        <p:tgtEl>
                                          <p:spTgt spid="32883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28835"/>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3288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816" grpId="0" animBg="1"/>
      <p:bldP spid="328790" grpId="0"/>
      <p:bldP spid="328794" grpId="0" animBg="1"/>
      <p:bldP spid="328796" grpId="0"/>
      <p:bldP spid="328798" grpId="0" animBg="1"/>
      <p:bldP spid="328800" grpId="0"/>
      <p:bldP spid="328801" grpId="0"/>
      <p:bldP spid="328803" grpId="0"/>
      <p:bldP spid="328805" grpId="0" animBg="1"/>
      <p:bldP spid="328806" grpId="0"/>
      <p:bldP spid="328808" grpId="0"/>
      <p:bldP spid="328810" grpId="0"/>
      <p:bldP spid="328820" grpId="0" animBg="1"/>
      <p:bldP spid="328825" grpId="0"/>
      <p:bldP spid="328826" grpId="0"/>
      <p:bldP spid="328828" grpId="0" animBg="1"/>
      <p:bldP spid="328821" grpId="0" animBg="1"/>
      <p:bldP spid="328830" grpId="0"/>
      <p:bldP spid="328832" grpId="0"/>
      <p:bldP spid="328834" grpId="0"/>
      <p:bldP spid="32883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96" name="Oval 68"/>
          <p:cNvSpPr>
            <a:spLocks noChangeArrowheads="1"/>
          </p:cNvSpPr>
          <p:nvPr/>
        </p:nvSpPr>
        <p:spPr bwMode="auto">
          <a:xfrm>
            <a:off x="1085850" y="1733550"/>
            <a:ext cx="609600" cy="752475"/>
          </a:xfrm>
          <a:prstGeom prst="ellipse">
            <a:avLst/>
          </a:prstGeom>
          <a:solidFill>
            <a:srgbClr val="FFFF00"/>
          </a:solidFill>
          <a:ln w="9525" algn="ctr">
            <a:solidFill>
              <a:srgbClr val="00FFFF"/>
            </a:solidFill>
            <a:prstDash val="dash"/>
            <a:round/>
            <a:headEnd/>
            <a:tailEnd/>
          </a:ln>
          <a:effectLst/>
          <a:extLst/>
        </p:spPr>
        <p:txBody>
          <a:bodyPr wrap="none" anchor="ctr"/>
          <a:lstStyle/>
          <a:p>
            <a:endParaRPr lang="ru-RU" sz="1000">
              <a:solidFill>
                <a:srgbClr val="000000"/>
              </a:solidFill>
            </a:endParaRPr>
          </a:p>
        </p:txBody>
      </p:sp>
      <p:sp>
        <p:nvSpPr>
          <p:cNvPr id="329733" name="Rectangle 5"/>
          <p:cNvSpPr>
            <a:spLocks noChangeArrowheads="1"/>
          </p:cNvSpPr>
          <p:nvPr/>
        </p:nvSpPr>
        <p:spPr bwMode="auto">
          <a:xfrm>
            <a:off x="914400" y="528844"/>
            <a:ext cx="3420000" cy="252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9</a:t>
            </a:r>
            <a:r>
              <a:rPr lang="ru-RU" altLang="ru-RU" sz="2000" b="1"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9</a:t>
            </a:r>
            <a:r>
              <a:rPr lang="ru-RU" altLang="ru-RU" sz="1800" dirty="0" smtClean="0">
                <a:solidFill>
                  <a:srgbClr val="FF0000"/>
                </a:solidFill>
              </a:rPr>
              <a:t>.</a:t>
            </a:r>
            <a:r>
              <a:rPr lang="en-US" altLang="ru-RU" sz="1800" dirty="0" smtClean="0">
                <a:solidFill>
                  <a:srgbClr val="FF0000"/>
                </a:solidFill>
              </a:rPr>
              <a:t>2</a:t>
            </a:r>
            <a:r>
              <a:rPr lang="ru-RU" altLang="ru-RU" sz="1800" dirty="0" smtClean="0">
                <a:solidFill>
                  <a:srgbClr val="FF0000"/>
                </a:solidFill>
              </a:rPr>
              <a:t>)</a:t>
            </a:r>
            <a:endParaRPr lang="ru-RU" altLang="ru-RU" sz="1800" dirty="0">
              <a:solidFill>
                <a:srgbClr val="FF0000"/>
              </a:solidFill>
            </a:endParaRPr>
          </a:p>
        </p:txBody>
      </p:sp>
      <mc:AlternateContent xmlns:mc="http://schemas.openxmlformats.org/markup-compatibility/2006" xmlns:a14="http://schemas.microsoft.com/office/drawing/2010/main">
        <mc:Choice Requires="a14">
          <p:sp>
            <p:nvSpPr>
              <p:cNvPr id="329775" name="Text Box 47"/>
              <p:cNvSpPr txBox="1">
                <a:spLocks noChangeArrowheads="1"/>
              </p:cNvSpPr>
              <p:nvPr/>
            </p:nvSpPr>
            <p:spPr bwMode="auto">
              <a:xfrm>
                <a:off x="1993900" y="866657"/>
                <a:ext cx="6791325" cy="800219"/>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Example </a:t>
                </a:r>
                <a:r>
                  <a:rPr lang="ru-RU" altLang="ru-RU" sz="1000" b="1" i="1" dirty="0" smtClean="0">
                    <a:solidFill>
                      <a:srgbClr val="000000"/>
                    </a:solidFill>
                  </a:rPr>
                  <a:t>2</a:t>
                </a:r>
                <a:r>
                  <a:rPr lang="en-US" altLang="ru-RU" sz="1000" b="1" dirty="0" smtClean="0">
                    <a:solidFill>
                      <a:srgbClr val="000000"/>
                    </a:solidFill>
                  </a:rPr>
                  <a:t>.</a:t>
                </a:r>
                <a:r>
                  <a:rPr lang="en-US" sz="1000" b="1" dirty="0" smtClean="0">
                    <a:solidFill>
                      <a:srgbClr val="000000"/>
                    </a:solidFill>
                  </a:rPr>
                  <a:t> </a:t>
                </a:r>
                <a:r>
                  <a:rPr lang="en-US" sz="1000" dirty="0" smtClean="0">
                    <a:solidFill>
                      <a:srgbClr val="CACAFF">
                        <a:lumMod val="25000"/>
                      </a:srgbClr>
                    </a:solidFill>
                  </a:rPr>
                  <a:t>A </a:t>
                </a:r>
                <a:r>
                  <a:rPr lang="en-US" sz="1000" dirty="0">
                    <a:solidFill>
                      <a:srgbClr val="CACAFF">
                        <a:lumMod val="25000"/>
                      </a:srgbClr>
                    </a:solidFill>
                  </a:rPr>
                  <a:t>weight </a:t>
                </a:r>
                <a:r>
                  <a:rPr lang="en-US" sz="1100" i="1" dirty="0">
                    <a:solidFill>
                      <a:srgbClr val="CACAFF">
                        <a:lumMod val="25000"/>
                      </a:srgbClr>
                    </a:solidFill>
                    <a:latin typeface="Times New Roman" pitchFamily="18" charset="0"/>
                    <a:cs typeface="Times New Roman" pitchFamily="18" charset="0"/>
                  </a:rPr>
                  <a:t>G</a:t>
                </a:r>
                <a:r>
                  <a:rPr lang="en-US" sz="1000" dirty="0">
                    <a:solidFill>
                      <a:srgbClr val="CACAFF">
                        <a:lumMod val="25000"/>
                      </a:srgbClr>
                    </a:solidFill>
                  </a:rPr>
                  <a:t> is suspended by a thread of the length </a:t>
                </a:r>
                <a:r>
                  <a:rPr lang="en-US" sz="1200" i="1" dirty="0">
                    <a:solidFill>
                      <a:srgbClr val="CACAFF">
                        <a:lumMod val="25000"/>
                      </a:srgbClr>
                    </a:solidFill>
                    <a:latin typeface="Times New Roman" pitchFamily="18" charset="0"/>
                    <a:cs typeface="Times New Roman" pitchFamily="18" charset="0"/>
                  </a:rPr>
                  <a:t>l</a:t>
                </a:r>
                <a:r>
                  <a:rPr lang="en-US" sz="1000" dirty="0">
                    <a:solidFill>
                      <a:srgbClr val="CACAFF">
                        <a:lumMod val="25000"/>
                      </a:srgbClr>
                    </a:solidFill>
                  </a:rPr>
                  <a:t> from</a:t>
                </a:r>
                <a:r>
                  <a:rPr lang="ru-RU" sz="1000" dirty="0">
                    <a:solidFill>
                      <a:srgbClr val="CACAFF">
                        <a:lumMod val="25000"/>
                      </a:srgbClr>
                    </a:solidFill>
                  </a:rPr>
                  <a:t> </a:t>
                </a:r>
                <a:r>
                  <a:rPr lang="en-US" sz="1000" dirty="0">
                    <a:solidFill>
                      <a:srgbClr val="CACAFF">
                        <a:lumMod val="25000"/>
                      </a:srgbClr>
                    </a:solidFill>
                  </a:rPr>
                  <a:t>a fixed point </a:t>
                </a:r>
                <a:r>
                  <a:rPr lang="en-US" sz="1000" i="1" dirty="0">
                    <a:solidFill>
                      <a:srgbClr val="CACAFF">
                        <a:lumMod val="25000"/>
                      </a:srgbClr>
                    </a:solidFill>
                  </a:rPr>
                  <a:t>0</a:t>
                </a:r>
                <a:r>
                  <a:rPr lang="en-US" sz="1000" dirty="0">
                    <a:solidFill>
                      <a:srgbClr val="CACAFF">
                        <a:lumMod val="25000"/>
                      </a:srgbClr>
                    </a:solidFill>
                  </a:rPr>
                  <a:t>. It represents a conical pendulum as it traces a circular path on a horizontal plane. The thread forms an angle </a:t>
                </a:r>
                <a14:m>
                  <m:oMath xmlns:m="http://schemas.openxmlformats.org/officeDocument/2006/math">
                    <m:r>
                      <a:rPr lang="en-US" sz="1200" i="1">
                        <a:solidFill>
                          <a:srgbClr val="CACAFF">
                            <a:lumMod val="25000"/>
                          </a:srgbClr>
                        </a:solidFill>
                        <a:latin typeface="Cambria Math"/>
                        <a:ea typeface="Cambria Math"/>
                      </a:rPr>
                      <m:t>𝛼</m:t>
                    </m:r>
                  </m:oMath>
                </a14:m>
                <a:r>
                  <a:rPr lang="ru-RU" sz="1200" dirty="0">
                    <a:solidFill>
                      <a:srgbClr val="CACAFF">
                        <a:lumMod val="25000"/>
                      </a:srgbClr>
                    </a:solidFill>
                  </a:rPr>
                  <a:t> </a:t>
                </a:r>
                <a:r>
                  <a:rPr lang="en-US" sz="1000" dirty="0">
                    <a:solidFill>
                      <a:srgbClr val="CACAFF">
                        <a:lumMod val="25000"/>
                      </a:srgbClr>
                    </a:solidFill>
                  </a:rPr>
                  <a:t>with the vertical. Determine the velocity of the weight and the</a:t>
                </a:r>
                <a:r>
                  <a:rPr lang="ru-RU" sz="1000" dirty="0">
                    <a:solidFill>
                      <a:srgbClr val="CACAFF">
                        <a:lumMod val="25000"/>
                      </a:srgbClr>
                    </a:solidFill>
                  </a:rPr>
                  <a:t> </a:t>
                </a:r>
                <a:r>
                  <a:rPr lang="en-US" sz="1000" dirty="0">
                    <a:solidFill>
                      <a:srgbClr val="CACAFF">
                        <a:lumMod val="25000"/>
                      </a:srgbClr>
                    </a:solidFill>
                  </a:rPr>
                  <a:t>tension </a:t>
                </a:r>
                <a:r>
                  <a:rPr lang="en-US" sz="1200" i="1" dirty="0">
                    <a:solidFill>
                      <a:srgbClr val="CACAFF">
                        <a:lumMod val="25000"/>
                      </a:srgbClr>
                    </a:solidFill>
                    <a:latin typeface="Times New Roman" pitchFamily="18" charset="0"/>
                    <a:cs typeface="Times New Roman" pitchFamily="18" charset="0"/>
                  </a:rPr>
                  <a:t>T</a:t>
                </a:r>
                <a:r>
                  <a:rPr lang="en-US" sz="1000" dirty="0">
                    <a:solidFill>
                      <a:srgbClr val="CACAFF">
                        <a:lumMod val="25000"/>
                      </a:srgbClr>
                    </a:solidFill>
                  </a:rPr>
                  <a:t> in the thread.</a:t>
                </a:r>
                <a:endParaRPr lang="fr-FR" sz="1000" dirty="0">
                  <a:solidFill>
                    <a:srgbClr val="CACAFF">
                      <a:lumMod val="25000"/>
                    </a:srgbClr>
                  </a:solidFill>
                </a:endParaRPr>
              </a:p>
              <a:p>
                <a:endParaRPr lang="ru-RU" altLang="ru-RU" sz="1000" dirty="0">
                  <a:solidFill>
                    <a:srgbClr val="00007D"/>
                  </a:solidFill>
                </a:endParaRPr>
              </a:p>
            </p:txBody>
          </p:sp>
        </mc:Choice>
        <mc:Fallback xmlns="">
          <p:sp>
            <p:nvSpPr>
              <p:cNvPr id="329775" name="Text Box 47"/>
              <p:cNvSpPr txBox="1">
                <a:spLocks noRot="1" noChangeAspect="1" noMove="1" noResize="1" noEditPoints="1" noAdjustHandles="1" noChangeArrowheads="1" noChangeShapeType="1" noTextEdit="1"/>
              </p:cNvSpPr>
              <p:nvPr/>
            </p:nvSpPr>
            <p:spPr bwMode="auto">
              <a:xfrm>
                <a:off x="1993900" y="866657"/>
                <a:ext cx="6791325" cy="800219"/>
              </a:xfrm>
              <a:prstGeom prst="rect">
                <a:avLst/>
              </a:prstGeom>
              <a:blipFill rotWithShape="1">
                <a:blip r:embed="rId3"/>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9776" name="Oval 48"/>
          <p:cNvSpPr>
            <a:spLocks noChangeArrowheads="1"/>
          </p:cNvSpPr>
          <p:nvPr/>
        </p:nvSpPr>
        <p:spPr bwMode="auto">
          <a:xfrm>
            <a:off x="1285875" y="1943100"/>
            <a:ext cx="200025" cy="200025"/>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9777" name="Line 49"/>
          <p:cNvSpPr>
            <a:spLocks noChangeShapeType="1"/>
          </p:cNvSpPr>
          <p:nvPr/>
        </p:nvSpPr>
        <p:spPr bwMode="auto">
          <a:xfrm>
            <a:off x="895350" y="1114425"/>
            <a:ext cx="447675"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9778" name="Oval 50"/>
          <p:cNvSpPr>
            <a:spLocks noChangeArrowheads="1"/>
          </p:cNvSpPr>
          <p:nvPr/>
        </p:nvSpPr>
        <p:spPr bwMode="auto">
          <a:xfrm>
            <a:off x="314325" y="1866900"/>
            <a:ext cx="1085850" cy="36195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9779" name="Line 51"/>
          <p:cNvSpPr>
            <a:spLocks noChangeShapeType="1"/>
          </p:cNvSpPr>
          <p:nvPr/>
        </p:nvSpPr>
        <p:spPr bwMode="auto">
          <a:xfrm>
            <a:off x="895350" y="1162050"/>
            <a:ext cx="0" cy="13620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29780" name="Group 52"/>
          <p:cNvGrpSpPr>
            <a:grpSpLocks/>
          </p:cNvGrpSpPr>
          <p:nvPr/>
        </p:nvGrpSpPr>
        <p:grpSpPr bwMode="auto">
          <a:xfrm flipV="1">
            <a:off x="736600" y="915988"/>
            <a:ext cx="355600" cy="246062"/>
            <a:chOff x="158" y="2772"/>
            <a:chExt cx="386" cy="227"/>
          </a:xfrm>
        </p:grpSpPr>
        <p:sp>
          <p:nvSpPr>
            <p:cNvPr id="329781" name="AutoShape 53"/>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9782" name="Oval 54"/>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9783" name="Rectangle 55"/>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9784" name="Line 56"/>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29785" name="Arc 57"/>
          <p:cNvSpPr>
            <a:spLocks/>
          </p:cNvSpPr>
          <p:nvPr/>
        </p:nvSpPr>
        <p:spPr bwMode="auto">
          <a:xfrm flipV="1">
            <a:off x="895350" y="1457325"/>
            <a:ext cx="190500" cy="9525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9786" name="Object 58"/>
          <p:cNvGraphicFramePr>
            <a:graphicFrameLocks noChangeAspect="1"/>
          </p:cNvGraphicFramePr>
          <p:nvPr/>
        </p:nvGraphicFramePr>
        <p:xfrm>
          <a:off x="895350" y="1349375"/>
          <a:ext cx="152400" cy="139700"/>
        </p:xfrm>
        <a:graphic>
          <a:graphicData uri="http://schemas.openxmlformats.org/presentationml/2006/ole">
            <mc:AlternateContent xmlns:mc="http://schemas.openxmlformats.org/markup-compatibility/2006">
              <mc:Choice xmlns:v="urn:schemas-microsoft-com:vml" Requires="v">
                <p:oleObj spid="_x0000_s1396382" name="Формула" r:id="rId4" imgW="152280" imgH="139680" progId="Equation.3">
                  <p:embed/>
                </p:oleObj>
              </mc:Choice>
              <mc:Fallback>
                <p:oleObj name="Формула" r:id="rId4" imgW="152280" imgH="1396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350" y="1349375"/>
                        <a:ext cx="1524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87" name="AutoShape 59"/>
          <p:cNvSpPr>
            <a:spLocks noChangeArrowheads="1"/>
          </p:cNvSpPr>
          <p:nvPr/>
        </p:nvSpPr>
        <p:spPr bwMode="auto">
          <a:xfrm rot="5400000" flipV="1">
            <a:off x="1205706" y="2197895"/>
            <a:ext cx="371475" cy="80962"/>
          </a:xfrm>
          <a:prstGeom prst="rightArrow">
            <a:avLst>
              <a:gd name="adj1" fmla="val 50000"/>
              <a:gd name="adj2" fmla="val 11470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9788" name="Object 60"/>
          <p:cNvGraphicFramePr>
            <a:graphicFrameLocks noChangeAspect="1"/>
          </p:cNvGraphicFramePr>
          <p:nvPr/>
        </p:nvGraphicFramePr>
        <p:xfrm>
          <a:off x="1462088" y="2192338"/>
          <a:ext cx="177800" cy="203200"/>
        </p:xfrm>
        <a:graphic>
          <a:graphicData uri="http://schemas.openxmlformats.org/presentationml/2006/ole">
            <mc:AlternateContent xmlns:mc="http://schemas.openxmlformats.org/markup-compatibility/2006">
              <mc:Choice xmlns:v="urn:schemas-microsoft-com:vml" Requires="v">
                <p:oleObj spid="_x0000_s1396383" name="Формула" r:id="rId6" imgW="177480" imgH="203040" progId="Equation.3">
                  <p:embed/>
                </p:oleObj>
              </mc:Choice>
              <mc:Fallback>
                <p:oleObj name="Формула" r:id="rId6" imgW="1774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462088" y="2192338"/>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9789" name="Object 61"/>
          <p:cNvGraphicFramePr>
            <a:graphicFrameLocks noChangeAspect="1"/>
          </p:cNvGraphicFramePr>
          <p:nvPr/>
        </p:nvGraphicFramePr>
        <p:xfrm>
          <a:off x="1182688" y="1376363"/>
          <a:ext cx="88900" cy="177800"/>
        </p:xfrm>
        <a:graphic>
          <a:graphicData uri="http://schemas.openxmlformats.org/presentationml/2006/ole">
            <mc:AlternateContent xmlns:mc="http://schemas.openxmlformats.org/markup-compatibility/2006">
              <mc:Choice xmlns:v="urn:schemas-microsoft-com:vml" Requires="v">
                <p:oleObj spid="_x0000_s1396384" name="Формула" r:id="rId8" imgW="88560" imgH="177480" progId="Equation.3">
                  <p:embed/>
                </p:oleObj>
              </mc:Choice>
              <mc:Fallback>
                <p:oleObj name="Формула" r:id="rId8" imgW="88560" imgH="177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82688" y="1376363"/>
                        <a:ext cx="889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90" name="Text Box 62"/>
          <p:cNvSpPr txBox="1">
            <a:spLocks noChangeArrowheads="1"/>
          </p:cNvSpPr>
          <p:nvPr/>
        </p:nvSpPr>
        <p:spPr bwMode="auto">
          <a:xfrm>
            <a:off x="2079625" y="1411288"/>
            <a:ext cx="20409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1</a:t>
            </a:r>
            <a:r>
              <a:rPr lang="en-US" altLang="ru-RU" sz="1000" dirty="0" smtClean="0">
                <a:solidFill>
                  <a:srgbClr val="000000"/>
                </a:solidFill>
              </a:rPr>
              <a:t>. </a:t>
            </a:r>
            <a:r>
              <a:rPr lang="en-US" altLang="ru-RU" sz="1000" dirty="0">
                <a:solidFill>
                  <a:srgbClr val="000000"/>
                </a:solidFill>
              </a:rPr>
              <a:t>We choose an object </a:t>
            </a:r>
            <a:r>
              <a:rPr lang="ru-RU" altLang="ru-RU" sz="1000" dirty="0">
                <a:solidFill>
                  <a:srgbClr val="000000"/>
                </a:solidFill>
              </a:rPr>
              <a:t>(</a:t>
            </a:r>
            <a:r>
              <a:rPr lang="en-US" altLang="ru-RU" sz="1000" dirty="0">
                <a:solidFill>
                  <a:srgbClr val="000000"/>
                </a:solidFill>
              </a:rPr>
              <a:t>weight</a:t>
            </a:r>
            <a:r>
              <a:rPr lang="ru-RU" altLang="ru-RU" sz="1000" dirty="0">
                <a:solidFill>
                  <a:srgbClr val="000000"/>
                </a:solidFill>
              </a:rPr>
              <a:t>)</a:t>
            </a:r>
            <a:r>
              <a:rPr lang="en-US" altLang="ru-RU" sz="1000" dirty="0">
                <a:solidFill>
                  <a:srgbClr val="000000"/>
                </a:solidFill>
              </a:rPr>
              <a:t>.</a:t>
            </a:r>
            <a:endParaRPr lang="ru-RU" altLang="ru-RU" sz="1000" dirty="0">
              <a:solidFill>
                <a:srgbClr val="000000"/>
              </a:solidFill>
            </a:endParaRPr>
          </a:p>
          <a:p>
            <a:endParaRPr lang="ru-RU" altLang="ru-RU" sz="1000" dirty="0">
              <a:solidFill>
                <a:srgbClr val="000000"/>
              </a:solidFill>
            </a:endParaRPr>
          </a:p>
        </p:txBody>
      </p:sp>
      <p:sp>
        <p:nvSpPr>
          <p:cNvPr id="329791" name="Text Box 63"/>
          <p:cNvSpPr txBox="1">
            <a:spLocks noChangeArrowheads="1"/>
          </p:cNvSpPr>
          <p:nvPr/>
        </p:nvSpPr>
        <p:spPr bwMode="auto">
          <a:xfrm>
            <a:off x="4202113" y="1428750"/>
            <a:ext cx="3634328"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Discard the constraint (cable) and replace it by reaction</a:t>
            </a:r>
            <a:r>
              <a:rPr lang="ru-RU" altLang="ru-RU" sz="1000" dirty="0">
                <a:solidFill>
                  <a:srgbClr val="000000"/>
                </a:solidFill>
              </a:rPr>
              <a:t> </a:t>
            </a:r>
            <a:r>
              <a:rPr lang="en-US" altLang="ru-RU" sz="1100" b="1" i="1" dirty="0">
                <a:solidFill>
                  <a:srgbClr val="000000"/>
                </a:solidFill>
                <a:latin typeface="Times New Roman" pitchFamily="18" charset="0"/>
                <a:cs typeface="Times New Roman" pitchFamily="18" charset="0"/>
              </a:rPr>
              <a:t>R</a:t>
            </a:r>
            <a:r>
              <a:rPr lang="en-US" altLang="ru-RU" sz="1100" dirty="0">
                <a:solidFill>
                  <a:srgbClr val="000000"/>
                </a:solidFill>
                <a:latin typeface="Times New Roman" pitchFamily="18" charset="0"/>
                <a:cs typeface="Times New Roman" pitchFamily="18" charset="0"/>
              </a:rPr>
              <a:t>.</a:t>
            </a:r>
            <a:endParaRPr lang="ru-RU" altLang="ru-RU" sz="1100" dirty="0">
              <a:solidFill>
                <a:srgbClr val="000000"/>
              </a:solidFill>
              <a:latin typeface="Times New Roman" pitchFamily="18" charset="0"/>
              <a:cs typeface="Times New Roman" pitchFamily="18" charset="0"/>
            </a:endParaRPr>
          </a:p>
          <a:p>
            <a:endParaRPr lang="ru-RU" altLang="ru-RU" sz="1000" dirty="0">
              <a:solidFill>
                <a:srgbClr val="000000"/>
              </a:solidFill>
            </a:endParaRPr>
          </a:p>
          <a:p>
            <a:endParaRPr lang="ru-RU" altLang="ru-RU" sz="1000" dirty="0">
              <a:solidFill>
                <a:srgbClr val="000000"/>
              </a:solidFill>
            </a:endParaRPr>
          </a:p>
        </p:txBody>
      </p:sp>
      <p:sp>
        <p:nvSpPr>
          <p:cNvPr id="329792" name="Text Box 64"/>
          <p:cNvSpPr txBox="1">
            <a:spLocks noChangeArrowheads="1"/>
          </p:cNvSpPr>
          <p:nvPr/>
        </p:nvSpPr>
        <p:spPr bwMode="auto">
          <a:xfrm>
            <a:off x="2095500" y="1636713"/>
            <a:ext cx="153599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3. </a:t>
            </a:r>
            <a:r>
              <a:rPr lang="en-US" altLang="ru-RU" sz="1000" dirty="0" smtClean="0">
                <a:solidFill>
                  <a:srgbClr val="000000"/>
                </a:solidFill>
              </a:rPr>
              <a:t>Add a force of inertia</a:t>
            </a:r>
            <a:endParaRPr lang="ru-RU" altLang="ru-RU" sz="1000" dirty="0">
              <a:solidFill>
                <a:srgbClr val="000000"/>
              </a:solidFill>
            </a:endParaRPr>
          </a:p>
        </p:txBody>
      </p:sp>
      <p:graphicFrame>
        <p:nvGraphicFramePr>
          <p:cNvPr id="329793" name="Object 65"/>
          <p:cNvGraphicFramePr>
            <a:graphicFrameLocks noChangeAspect="1"/>
          </p:cNvGraphicFramePr>
          <p:nvPr>
            <p:extLst>
              <p:ext uri="{D42A27DB-BD31-4B8C-83A1-F6EECF244321}">
                <p14:modId xmlns:p14="http://schemas.microsoft.com/office/powerpoint/2010/main" val="3713464925"/>
              </p:ext>
            </p:extLst>
          </p:nvPr>
        </p:nvGraphicFramePr>
        <p:xfrm>
          <a:off x="3765550" y="1585913"/>
          <a:ext cx="2387600" cy="419100"/>
        </p:xfrm>
        <a:graphic>
          <a:graphicData uri="http://schemas.openxmlformats.org/presentationml/2006/ole">
            <mc:AlternateContent xmlns:mc="http://schemas.openxmlformats.org/markup-compatibility/2006">
              <mc:Choice xmlns:v="urn:schemas-microsoft-com:vml" Requires="v">
                <p:oleObj spid="_x0000_s1396385" name="Equation" r:id="rId10" imgW="2387520" imgH="419040" progId="Equation.DSMT4">
                  <p:embed/>
                </p:oleObj>
              </mc:Choice>
              <mc:Fallback>
                <p:oleObj name="Equation" r:id="rId10" imgW="2387520" imgH="419040" progId="Equation.DSMT4">
                  <p:embed/>
                  <p:pic>
                    <p:nvPicPr>
                      <p:cNvPr id="0" name=""/>
                      <p:cNvPicPr>
                        <a:picLocks noChangeAspect="1" noChangeArrowheads="1"/>
                      </p:cNvPicPr>
                      <p:nvPr/>
                    </p:nvPicPr>
                    <p:blipFill>
                      <a:blip r:embed="rId11"/>
                      <a:srcRect/>
                      <a:stretch>
                        <a:fillRect/>
                      </a:stretch>
                    </p:blipFill>
                    <p:spPr bwMode="auto">
                      <a:xfrm>
                        <a:off x="3765550" y="1585913"/>
                        <a:ext cx="23876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94" name="Text Box 66"/>
          <p:cNvSpPr txBox="1">
            <a:spLocks noChangeArrowheads="1"/>
          </p:cNvSpPr>
          <p:nvPr/>
        </p:nvSpPr>
        <p:spPr bwMode="auto">
          <a:xfrm>
            <a:off x="2093913" y="1873250"/>
            <a:ext cx="201369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4. </a:t>
            </a:r>
            <a:r>
              <a:rPr lang="en-US" altLang="ru-RU" sz="1000" dirty="0" smtClean="0">
                <a:solidFill>
                  <a:srgbClr val="000000"/>
                </a:solidFill>
              </a:rPr>
              <a:t>Write the equilibrium equation</a:t>
            </a:r>
            <a:endParaRPr lang="ru-RU" altLang="ru-RU" sz="1000" dirty="0">
              <a:solidFill>
                <a:srgbClr val="000000"/>
              </a:solidFill>
            </a:endParaRPr>
          </a:p>
        </p:txBody>
      </p:sp>
      <p:graphicFrame>
        <p:nvGraphicFramePr>
          <p:cNvPr id="329795" name="Object 67"/>
          <p:cNvGraphicFramePr>
            <a:graphicFrameLocks noChangeAspect="1"/>
          </p:cNvGraphicFramePr>
          <p:nvPr>
            <p:extLst>
              <p:ext uri="{D42A27DB-BD31-4B8C-83A1-F6EECF244321}">
                <p14:modId xmlns:p14="http://schemas.microsoft.com/office/powerpoint/2010/main" val="2335090075"/>
              </p:ext>
            </p:extLst>
          </p:nvPr>
        </p:nvGraphicFramePr>
        <p:xfrm>
          <a:off x="4549775" y="1938338"/>
          <a:ext cx="1689100" cy="495300"/>
        </p:xfrm>
        <a:graphic>
          <a:graphicData uri="http://schemas.openxmlformats.org/presentationml/2006/ole">
            <mc:AlternateContent xmlns:mc="http://schemas.openxmlformats.org/markup-compatibility/2006">
              <mc:Choice xmlns:v="urn:schemas-microsoft-com:vml" Requires="v">
                <p:oleObj spid="_x0000_s1396386" name="Equation" r:id="rId12" imgW="1688760" imgH="495000" progId="Equation.DSMT4">
                  <p:embed/>
                </p:oleObj>
              </mc:Choice>
              <mc:Fallback>
                <p:oleObj name="Equation" r:id="rId12" imgW="1688760" imgH="495000" progId="Equation.DSMT4">
                  <p:embed/>
                  <p:pic>
                    <p:nvPicPr>
                      <p:cNvPr id="0" name=""/>
                      <p:cNvPicPr>
                        <a:picLocks noChangeAspect="1" noChangeArrowheads="1"/>
                      </p:cNvPicPr>
                      <p:nvPr/>
                    </p:nvPicPr>
                    <p:blipFill>
                      <a:blip r:embed="rId13"/>
                      <a:srcRect/>
                      <a:stretch>
                        <a:fillRect/>
                      </a:stretch>
                    </p:blipFill>
                    <p:spPr bwMode="auto">
                      <a:xfrm>
                        <a:off x="4549775" y="1938338"/>
                        <a:ext cx="1689100"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97" name="AutoShape 69"/>
          <p:cNvSpPr>
            <a:spLocks noChangeArrowheads="1"/>
          </p:cNvSpPr>
          <p:nvPr/>
        </p:nvSpPr>
        <p:spPr bwMode="auto">
          <a:xfrm rot="-7141337">
            <a:off x="1064419" y="1742281"/>
            <a:ext cx="371475" cy="80963"/>
          </a:xfrm>
          <a:prstGeom prst="rightArrow">
            <a:avLst>
              <a:gd name="adj1" fmla="val 50000"/>
              <a:gd name="adj2" fmla="val 11470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9798" name="Object 70"/>
          <p:cNvGraphicFramePr>
            <a:graphicFrameLocks noChangeAspect="1"/>
          </p:cNvGraphicFramePr>
          <p:nvPr/>
        </p:nvGraphicFramePr>
        <p:xfrm>
          <a:off x="1225550" y="1533525"/>
          <a:ext cx="165100" cy="190500"/>
        </p:xfrm>
        <a:graphic>
          <a:graphicData uri="http://schemas.openxmlformats.org/presentationml/2006/ole">
            <mc:AlternateContent xmlns:mc="http://schemas.openxmlformats.org/markup-compatibility/2006">
              <mc:Choice xmlns:v="urn:schemas-microsoft-com:vml" Requires="v">
                <p:oleObj spid="_x0000_s1396387" name="Формула" r:id="rId14" imgW="164880" imgH="190440" progId="Equation.3">
                  <p:embed/>
                </p:oleObj>
              </mc:Choice>
              <mc:Fallback>
                <p:oleObj name="Формула" r:id="rId14" imgW="164880" imgH="19044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225550" y="153352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99" name="AutoShape 71"/>
          <p:cNvSpPr>
            <a:spLocks noChangeArrowheads="1"/>
          </p:cNvSpPr>
          <p:nvPr/>
        </p:nvSpPr>
        <p:spPr bwMode="auto">
          <a:xfrm flipV="1">
            <a:off x="1487488" y="2005013"/>
            <a:ext cx="419100" cy="100012"/>
          </a:xfrm>
          <a:prstGeom prst="rightArrow">
            <a:avLst>
              <a:gd name="adj1" fmla="val 50000"/>
              <a:gd name="adj2" fmla="val 104762"/>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9800" name="Object 72"/>
          <p:cNvGraphicFramePr>
            <a:graphicFrameLocks noChangeAspect="1"/>
          </p:cNvGraphicFramePr>
          <p:nvPr>
            <p:extLst>
              <p:ext uri="{D42A27DB-BD31-4B8C-83A1-F6EECF244321}">
                <p14:modId xmlns:p14="http://schemas.microsoft.com/office/powerpoint/2010/main" val="2025087486"/>
              </p:ext>
            </p:extLst>
          </p:nvPr>
        </p:nvGraphicFramePr>
        <p:xfrm>
          <a:off x="1698625" y="1803400"/>
          <a:ext cx="241300" cy="203200"/>
        </p:xfrm>
        <a:graphic>
          <a:graphicData uri="http://schemas.openxmlformats.org/presentationml/2006/ole">
            <mc:AlternateContent xmlns:mc="http://schemas.openxmlformats.org/markup-compatibility/2006">
              <mc:Choice xmlns:v="urn:schemas-microsoft-com:vml" Requires="v">
                <p:oleObj spid="_x0000_s1396388" name="Equation" r:id="rId16" imgW="241200" imgH="203040" progId="Equation.DSMT4">
                  <p:embed/>
                </p:oleObj>
              </mc:Choice>
              <mc:Fallback>
                <p:oleObj name="Equation" r:id="rId16" imgW="241200" imgH="203040" progId="Equation.DSMT4">
                  <p:embed/>
                  <p:pic>
                    <p:nvPicPr>
                      <p:cNvPr id="0" name=""/>
                      <p:cNvPicPr>
                        <a:picLocks noChangeAspect="1" noChangeArrowheads="1"/>
                      </p:cNvPicPr>
                      <p:nvPr/>
                    </p:nvPicPr>
                    <p:blipFill>
                      <a:blip r:embed="rId17"/>
                      <a:srcRect/>
                      <a:stretch>
                        <a:fillRect/>
                      </a:stretch>
                    </p:blipFill>
                    <p:spPr bwMode="auto">
                      <a:xfrm>
                        <a:off x="1698625" y="1803400"/>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01" name="Line 73"/>
          <p:cNvSpPr>
            <a:spLocks noChangeShapeType="1"/>
          </p:cNvSpPr>
          <p:nvPr/>
        </p:nvSpPr>
        <p:spPr bwMode="auto">
          <a:xfrm flipH="1">
            <a:off x="939800" y="2054225"/>
            <a:ext cx="3460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9802" name="Object 74"/>
          <p:cNvGraphicFramePr>
            <a:graphicFrameLocks noChangeAspect="1"/>
          </p:cNvGraphicFramePr>
          <p:nvPr/>
        </p:nvGraphicFramePr>
        <p:xfrm>
          <a:off x="998538" y="2017713"/>
          <a:ext cx="190500" cy="228600"/>
        </p:xfrm>
        <a:graphic>
          <a:graphicData uri="http://schemas.openxmlformats.org/presentationml/2006/ole">
            <mc:AlternateContent xmlns:mc="http://schemas.openxmlformats.org/markup-compatibility/2006">
              <mc:Choice xmlns:v="urn:schemas-microsoft-com:vml" Requires="v">
                <p:oleObj spid="_x0000_s1396389" name="Формула" r:id="rId18" imgW="190440" imgH="228600" progId="Equation.3">
                  <p:embed/>
                </p:oleObj>
              </mc:Choice>
              <mc:Fallback>
                <p:oleObj name="Формула" r:id="rId18" imgW="190440" imgH="2286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998538" y="2017713"/>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03" name="Line 75"/>
          <p:cNvSpPr>
            <a:spLocks noChangeShapeType="1"/>
          </p:cNvSpPr>
          <p:nvPr/>
        </p:nvSpPr>
        <p:spPr bwMode="auto">
          <a:xfrm>
            <a:off x="1382713" y="2052638"/>
            <a:ext cx="746125"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9804" name="Line 76"/>
          <p:cNvSpPr>
            <a:spLocks noChangeShapeType="1"/>
          </p:cNvSpPr>
          <p:nvPr/>
        </p:nvSpPr>
        <p:spPr bwMode="auto">
          <a:xfrm rot="-5400000">
            <a:off x="1022350" y="1666876"/>
            <a:ext cx="746125"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9805" name="Text Box 77"/>
          <p:cNvSpPr txBox="1">
            <a:spLocks noChangeArrowheads="1"/>
          </p:cNvSpPr>
          <p:nvPr/>
        </p:nvSpPr>
        <p:spPr bwMode="auto">
          <a:xfrm>
            <a:off x="1898650" y="1801813"/>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9806" name="Text Box 78"/>
          <p:cNvSpPr txBox="1">
            <a:spLocks noChangeArrowheads="1"/>
          </p:cNvSpPr>
          <p:nvPr/>
        </p:nvSpPr>
        <p:spPr bwMode="auto">
          <a:xfrm>
            <a:off x="1477963" y="1333500"/>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29807" name="Text Box 79"/>
          <p:cNvSpPr txBox="1">
            <a:spLocks noChangeArrowheads="1"/>
          </p:cNvSpPr>
          <p:nvPr/>
        </p:nvSpPr>
        <p:spPr bwMode="auto">
          <a:xfrm>
            <a:off x="2082800" y="2262188"/>
            <a:ext cx="20537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From the first equation define the</a:t>
            </a:r>
          </a:p>
          <a:p>
            <a:r>
              <a:rPr lang="en-US" altLang="ru-RU" sz="1000" dirty="0" smtClean="0">
                <a:solidFill>
                  <a:srgbClr val="000000"/>
                </a:solidFill>
              </a:rPr>
              <a:t> reaction of the cable</a:t>
            </a:r>
            <a:endParaRPr lang="ru-RU" altLang="ru-RU" sz="1000" dirty="0">
              <a:solidFill>
                <a:srgbClr val="000000"/>
              </a:solidFill>
            </a:endParaRPr>
          </a:p>
        </p:txBody>
      </p:sp>
      <p:graphicFrame>
        <p:nvGraphicFramePr>
          <p:cNvPr id="329808" name="Object 80"/>
          <p:cNvGraphicFramePr>
            <a:graphicFrameLocks noChangeAspect="1"/>
          </p:cNvGraphicFramePr>
          <p:nvPr>
            <p:extLst>
              <p:ext uri="{D42A27DB-BD31-4B8C-83A1-F6EECF244321}">
                <p14:modId xmlns:p14="http://schemas.microsoft.com/office/powerpoint/2010/main" val="2704905388"/>
              </p:ext>
            </p:extLst>
          </p:nvPr>
        </p:nvGraphicFramePr>
        <p:xfrm>
          <a:off x="3683000" y="2429406"/>
          <a:ext cx="698500" cy="393700"/>
        </p:xfrm>
        <a:graphic>
          <a:graphicData uri="http://schemas.openxmlformats.org/presentationml/2006/ole">
            <mc:AlternateContent xmlns:mc="http://schemas.openxmlformats.org/markup-compatibility/2006">
              <mc:Choice xmlns:v="urn:schemas-microsoft-com:vml" Requires="v">
                <p:oleObj spid="_x0000_s1396390" name="Формула" r:id="rId20" imgW="698400" imgH="393480" progId="Equation.3">
                  <p:embed/>
                </p:oleObj>
              </mc:Choice>
              <mc:Fallback>
                <p:oleObj name="Формула" r:id="rId20" imgW="698400" imgH="39348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83000" y="2429406"/>
                        <a:ext cx="6985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09" name="Text Box 81"/>
          <p:cNvSpPr txBox="1">
            <a:spLocks noChangeArrowheads="1"/>
          </p:cNvSpPr>
          <p:nvPr/>
        </p:nvSpPr>
        <p:spPr bwMode="auto">
          <a:xfrm>
            <a:off x="5195888" y="2422525"/>
            <a:ext cx="22717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Determine the tension of the cable</a:t>
            </a:r>
            <a:endParaRPr lang="ru-RU" altLang="ru-RU" sz="1000" dirty="0">
              <a:solidFill>
                <a:srgbClr val="000000"/>
              </a:solidFill>
            </a:endParaRPr>
          </a:p>
        </p:txBody>
      </p:sp>
      <p:graphicFrame>
        <p:nvGraphicFramePr>
          <p:cNvPr id="329810" name="Object 82"/>
          <p:cNvGraphicFramePr>
            <a:graphicFrameLocks noChangeAspect="1"/>
          </p:cNvGraphicFramePr>
          <p:nvPr>
            <p:extLst>
              <p:ext uri="{D42A27DB-BD31-4B8C-83A1-F6EECF244321}">
                <p14:modId xmlns:p14="http://schemas.microsoft.com/office/powerpoint/2010/main" val="2542054517"/>
              </p:ext>
            </p:extLst>
          </p:nvPr>
        </p:nvGraphicFramePr>
        <p:xfrm>
          <a:off x="7334250" y="2365375"/>
          <a:ext cx="1384300" cy="368300"/>
        </p:xfrm>
        <a:graphic>
          <a:graphicData uri="http://schemas.openxmlformats.org/presentationml/2006/ole">
            <mc:AlternateContent xmlns:mc="http://schemas.openxmlformats.org/markup-compatibility/2006">
              <mc:Choice xmlns:v="urn:schemas-microsoft-com:vml" Requires="v">
                <p:oleObj spid="_x0000_s1396391" name="Equation" r:id="rId22" imgW="1384200" imgH="368280" progId="Equation.DSMT4">
                  <p:embed/>
                </p:oleObj>
              </mc:Choice>
              <mc:Fallback>
                <p:oleObj name="Equation" r:id="rId22" imgW="1384200" imgH="368280" progId="Equation.DSMT4">
                  <p:embed/>
                  <p:pic>
                    <p:nvPicPr>
                      <p:cNvPr id="0" name=""/>
                      <p:cNvPicPr>
                        <a:picLocks noChangeAspect="1" noChangeArrowheads="1"/>
                      </p:cNvPicPr>
                      <p:nvPr/>
                    </p:nvPicPr>
                    <p:blipFill>
                      <a:blip r:embed="rId23"/>
                      <a:srcRect/>
                      <a:stretch>
                        <a:fillRect/>
                      </a:stretch>
                    </p:blipFill>
                    <p:spPr bwMode="auto">
                      <a:xfrm>
                        <a:off x="7334250" y="2365375"/>
                        <a:ext cx="1384300" cy="368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11" name="Text Box 83"/>
          <p:cNvSpPr txBox="1">
            <a:spLocks noChangeArrowheads="1"/>
          </p:cNvSpPr>
          <p:nvPr/>
        </p:nvSpPr>
        <p:spPr bwMode="auto">
          <a:xfrm>
            <a:off x="176213" y="2689225"/>
            <a:ext cx="47831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rPr>
              <a:t>Substitute the </a:t>
            </a:r>
            <a:r>
              <a:rPr lang="en-US" altLang="ru-RU" sz="1000" dirty="0" smtClean="0">
                <a:solidFill>
                  <a:srgbClr val="000000"/>
                </a:solidFill>
              </a:rPr>
              <a:t> reaction of </a:t>
            </a:r>
            <a:r>
              <a:rPr lang="en-US" altLang="ru-RU" sz="1000" dirty="0">
                <a:solidFill>
                  <a:srgbClr val="000000"/>
                </a:solidFill>
              </a:rPr>
              <a:t>the cable and the </a:t>
            </a:r>
            <a:r>
              <a:rPr lang="en-US" altLang="ru-RU" sz="1000" dirty="0" smtClean="0">
                <a:solidFill>
                  <a:srgbClr val="000000"/>
                </a:solidFill>
              </a:rPr>
              <a:t> </a:t>
            </a:r>
            <a:r>
              <a:rPr lang="en-US" altLang="ru-RU" sz="1000" dirty="0">
                <a:solidFill>
                  <a:srgbClr val="000000"/>
                </a:solidFill>
              </a:rPr>
              <a:t>force of </a:t>
            </a:r>
            <a:endParaRPr lang="en-US" altLang="ru-RU" sz="1000" dirty="0" smtClean="0">
              <a:solidFill>
                <a:srgbClr val="000000"/>
              </a:solidFill>
            </a:endParaRPr>
          </a:p>
          <a:p>
            <a:pPr algn="just"/>
            <a:r>
              <a:rPr lang="en-US" altLang="ru-RU" sz="1000" dirty="0" smtClean="0">
                <a:solidFill>
                  <a:srgbClr val="000000"/>
                </a:solidFill>
              </a:rPr>
              <a:t>Inertia in </a:t>
            </a:r>
            <a:r>
              <a:rPr lang="en-US" altLang="ru-RU" sz="1000" dirty="0">
                <a:solidFill>
                  <a:srgbClr val="000000"/>
                </a:solidFill>
              </a:rPr>
              <a:t>the second equation and determine the </a:t>
            </a:r>
            <a:r>
              <a:rPr lang="en-US" altLang="ru-RU" sz="1000" dirty="0" smtClean="0">
                <a:solidFill>
                  <a:srgbClr val="000000"/>
                </a:solidFill>
              </a:rPr>
              <a:t>velocity</a:t>
            </a:r>
          </a:p>
          <a:p>
            <a:pPr algn="just"/>
            <a:r>
              <a:rPr lang="en-US" altLang="ru-RU" sz="1000" dirty="0" smtClean="0">
                <a:solidFill>
                  <a:srgbClr val="000000"/>
                </a:solidFill>
              </a:rPr>
              <a:t> </a:t>
            </a:r>
            <a:r>
              <a:rPr lang="en-US" altLang="ru-RU" sz="1000" dirty="0">
                <a:solidFill>
                  <a:srgbClr val="000000"/>
                </a:solidFill>
              </a:rPr>
              <a:t>of </a:t>
            </a:r>
            <a:r>
              <a:rPr lang="en-US" altLang="ru-RU" sz="1000" dirty="0" smtClean="0">
                <a:solidFill>
                  <a:srgbClr val="000000"/>
                </a:solidFill>
              </a:rPr>
              <a:t>the load</a:t>
            </a:r>
            <a:endParaRPr lang="en-US" altLang="ru-RU" sz="1000" dirty="0">
              <a:solidFill>
                <a:srgbClr val="000000"/>
              </a:solidFill>
            </a:endParaRPr>
          </a:p>
          <a:p>
            <a:endParaRPr lang="ru-RU" altLang="ru-RU" sz="1000" dirty="0">
              <a:solidFill>
                <a:srgbClr val="000000"/>
              </a:solidFill>
            </a:endParaRPr>
          </a:p>
        </p:txBody>
      </p:sp>
      <p:graphicFrame>
        <p:nvGraphicFramePr>
          <p:cNvPr id="329812" name="Object 84"/>
          <p:cNvGraphicFramePr>
            <a:graphicFrameLocks noChangeAspect="1"/>
          </p:cNvGraphicFramePr>
          <p:nvPr/>
        </p:nvGraphicFramePr>
        <p:xfrm>
          <a:off x="5232400" y="2774950"/>
          <a:ext cx="1003300" cy="469900"/>
        </p:xfrm>
        <a:graphic>
          <a:graphicData uri="http://schemas.openxmlformats.org/presentationml/2006/ole">
            <mc:AlternateContent xmlns:mc="http://schemas.openxmlformats.org/markup-compatibility/2006">
              <mc:Choice xmlns:v="urn:schemas-microsoft-com:vml" Requires="v">
                <p:oleObj spid="_x0000_s1396392" name="Формула" r:id="rId24" imgW="1002960" imgH="469800" progId="Equation.3">
                  <p:embed/>
                </p:oleObj>
              </mc:Choice>
              <mc:Fallback>
                <p:oleObj name="Формула" r:id="rId24" imgW="1002960" imgH="4698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232400" y="2774950"/>
                        <a:ext cx="10033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9813" name="Object 85"/>
          <p:cNvGraphicFramePr>
            <a:graphicFrameLocks noChangeAspect="1"/>
          </p:cNvGraphicFramePr>
          <p:nvPr>
            <p:extLst>
              <p:ext uri="{D42A27DB-BD31-4B8C-83A1-F6EECF244321}">
                <p14:modId xmlns:p14="http://schemas.microsoft.com/office/powerpoint/2010/main" val="1466935669"/>
              </p:ext>
            </p:extLst>
          </p:nvPr>
        </p:nvGraphicFramePr>
        <p:xfrm>
          <a:off x="3541713" y="2820988"/>
          <a:ext cx="1524000" cy="431800"/>
        </p:xfrm>
        <a:graphic>
          <a:graphicData uri="http://schemas.openxmlformats.org/presentationml/2006/ole">
            <mc:AlternateContent xmlns:mc="http://schemas.openxmlformats.org/markup-compatibility/2006">
              <mc:Choice xmlns:v="urn:schemas-microsoft-com:vml" Requires="v">
                <p:oleObj spid="_x0000_s1396393" name="Equation" r:id="rId26" imgW="1523880" imgH="431640" progId="Equation.DSMT4">
                  <p:embed/>
                </p:oleObj>
              </mc:Choice>
              <mc:Fallback>
                <p:oleObj name="Equation" r:id="rId26" imgW="1523880" imgH="431640" progId="Equation.DSMT4">
                  <p:embed/>
                  <p:pic>
                    <p:nvPicPr>
                      <p:cNvPr id="0" name=""/>
                      <p:cNvPicPr>
                        <a:picLocks noChangeAspect="1" noChangeArrowheads="1"/>
                      </p:cNvPicPr>
                      <p:nvPr/>
                    </p:nvPicPr>
                    <p:blipFill>
                      <a:blip r:embed="rId27"/>
                      <a:srcRect/>
                      <a:stretch>
                        <a:fillRect/>
                      </a:stretch>
                    </p:blipFill>
                    <p:spPr bwMode="auto">
                      <a:xfrm>
                        <a:off x="3541713" y="2820988"/>
                        <a:ext cx="15240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14" name="Rectangle 86"/>
          <p:cNvSpPr>
            <a:spLocks noChangeArrowheads="1"/>
          </p:cNvSpPr>
          <p:nvPr/>
        </p:nvSpPr>
        <p:spPr bwMode="auto">
          <a:xfrm>
            <a:off x="187325" y="3228975"/>
            <a:ext cx="5191125" cy="436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100" b="1" dirty="0" err="1">
                <a:solidFill>
                  <a:srgbClr val="FF0000"/>
                </a:solidFill>
              </a:rPr>
              <a:t>D'Alembert's</a:t>
            </a:r>
            <a:r>
              <a:rPr lang="en-US" sz="1100" b="1" dirty="0">
                <a:solidFill>
                  <a:srgbClr val="FF0000"/>
                </a:solidFill>
              </a:rPr>
              <a:t> Principle for a </a:t>
            </a:r>
            <a:r>
              <a:rPr lang="en-US" sz="1100" b="1" dirty="0" smtClean="0">
                <a:solidFill>
                  <a:srgbClr val="FF0000"/>
                </a:solidFill>
              </a:rPr>
              <a:t>System</a:t>
            </a:r>
            <a:endParaRPr lang="ru-RU" altLang="ru-RU" sz="1100" b="1" dirty="0" smtClean="0">
              <a:solidFill>
                <a:srgbClr val="FF0000"/>
              </a:solidFill>
            </a:endParaRPr>
          </a:p>
          <a:p>
            <a:pPr>
              <a:buClr>
                <a:srgbClr val="00007D"/>
              </a:buClr>
              <a:buNone/>
            </a:pPr>
            <a:r>
              <a:rPr lang="en-US" sz="1000" dirty="0" err="1"/>
              <a:t>D'Alembert's</a:t>
            </a:r>
            <a:r>
              <a:rPr lang="en-US" sz="1000" dirty="0"/>
              <a:t> principle for a single particle </a:t>
            </a:r>
            <a:r>
              <a:rPr lang="en-US" sz="1200" i="1" dirty="0" smtClean="0">
                <a:latin typeface="Times New Roman" pitchFamily="18" charset="0"/>
                <a:cs typeface="Times New Roman" pitchFamily="18" charset="0"/>
              </a:rPr>
              <a:t>k</a:t>
            </a:r>
            <a:r>
              <a:rPr lang="en-US" sz="1000" dirty="0" smtClean="0"/>
              <a:t> is</a:t>
            </a:r>
            <a:endParaRPr lang="ru-RU" altLang="ru-RU" sz="1000" dirty="0">
              <a:solidFill>
                <a:srgbClr val="000000"/>
              </a:solidFill>
            </a:endParaRPr>
          </a:p>
        </p:txBody>
      </p:sp>
      <p:graphicFrame>
        <p:nvGraphicFramePr>
          <p:cNvPr id="329815" name="Object 87"/>
          <p:cNvGraphicFramePr>
            <a:graphicFrameLocks noChangeAspect="1"/>
          </p:cNvGraphicFramePr>
          <p:nvPr>
            <p:extLst>
              <p:ext uri="{D42A27DB-BD31-4B8C-83A1-F6EECF244321}">
                <p14:modId xmlns:p14="http://schemas.microsoft.com/office/powerpoint/2010/main" val="3237958121"/>
              </p:ext>
            </p:extLst>
          </p:nvPr>
        </p:nvGraphicFramePr>
        <p:xfrm>
          <a:off x="2906713" y="3471863"/>
          <a:ext cx="1054100" cy="241300"/>
        </p:xfrm>
        <a:graphic>
          <a:graphicData uri="http://schemas.openxmlformats.org/presentationml/2006/ole">
            <mc:AlternateContent xmlns:mc="http://schemas.openxmlformats.org/markup-compatibility/2006">
              <mc:Choice xmlns:v="urn:schemas-microsoft-com:vml" Requires="v">
                <p:oleObj spid="_x0000_s1396394" name="Equation" r:id="rId28" imgW="1054080" imgH="241200" progId="Equation.DSMT4">
                  <p:embed/>
                </p:oleObj>
              </mc:Choice>
              <mc:Fallback>
                <p:oleObj name="Equation" r:id="rId28" imgW="1054080" imgH="241200" progId="Equation.DSMT4">
                  <p:embed/>
                  <p:pic>
                    <p:nvPicPr>
                      <p:cNvPr id="0" name=""/>
                      <p:cNvPicPr>
                        <a:picLocks noChangeAspect="1" noChangeArrowheads="1"/>
                      </p:cNvPicPr>
                      <p:nvPr/>
                    </p:nvPicPr>
                    <p:blipFill>
                      <a:blip r:embed="rId29"/>
                      <a:srcRect/>
                      <a:stretch>
                        <a:fillRect/>
                      </a:stretch>
                    </p:blipFill>
                    <p:spPr bwMode="auto">
                      <a:xfrm>
                        <a:off x="2906713" y="3471863"/>
                        <a:ext cx="10541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16" name="Text Box 88"/>
          <p:cNvSpPr txBox="1">
            <a:spLocks noChangeArrowheads="1"/>
          </p:cNvSpPr>
          <p:nvPr/>
        </p:nvSpPr>
        <p:spPr bwMode="auto">
          <a:xfrm>
            <a:off x="279400" y="3666206"/>
            <a:ext cx="242993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Having summed such equations for all </a:t>
            </a:r>
            <a:r>
              <a:rPr lang="en-US" altLang="ru-RU" sz="1000" dirty="0" smtClean="0">
                <a:solidFill>
                  <a:srgbClr val="000000"/>
                </a:solidFill>
              </a:rPr>
              <a:t>the particles </a:t>
            </a:r>
            <a:r>
              <a:rPr lang="en-US" altLang="ru-RU" sz="1000" dirty="0">
                <a:solidFill>
                  <a:srgbClr val="000000"/>
                </a:solidFill>
              </a:rPr>
              <a:t>of a system we obtain</a:t>
            </a:r>
          </a:p>
          <a:p>
            <a:endParaRPr lang="ru-RU" altLang="ru-RU" sz="1000" dirty="0">
              <a:solidFill>
                <a:srgbClr val="000000"/>
              </a:solidFill>
            </a:endParaRPr>
          </a:p>
        </p:txBody>
      </p:sp>
      <p:graphicFrame>
        <p:nvGraphicFramePr>
          <p:cNvPr id="329817" name="Object 89"/>
          <p:cNvGraphicFramePr>
            <a:graphicFrameLocks noChangeAspect="1"/>
          </p:cNvGraphicFramePr>
          <p:nvPr>
            <p:extLst>
              <p:ext uri="{D42A27DB-BD31-4B8C-83A1-F6EECF244321}">
                <p14:modId xmlns:p14="http://schemas.microsoft.com/office/powerpoint/2010/main" val="3960434225"/>
              </p:ext>
            </p:extLst>
          </p:nvPr>
        </p:nvGraphicFramePr>
        <p:xfrm>
          <a:off x="2878138" y="3740150"/>
          <a:ext cx="1498600" cy="266700"/>
        </p:xfrm>
        <a:graphic>
          <a:graphicData uri="http://schemas.openxmlformats.org/presentationml/2006/ole">
            <mc:AlternateContent xmlns:mc="http://schemas.openxmlformats.org/markup-compatibility/2006">
              <mc:Choice xmlns:v="urn:schemas-microsoft-com:vml" Requires="v">
                <p:oleObj spid="_x0000_s1396395" name="Equation" r:id="rId30" imgW="1498320" imgH="266400" progId="Equation.DSMT4">
                  <p:embed/>
                </p:oleObj>
              </mc:Choice>
              <mc:Fallback>
                <p:oleObj name="Equation" r:id="rId30" imgW="1498320" imgH="266400" progId="Equation.DSMT4">
                  <p:embed/>
                  <p:pic>
                    <p:nvPicPr>
                      <p:cNvPr id="0" name=""/>
                      <p:cNvPicPr>
                        <a:picLocks noChangeAspect="1" noChangeArrowheads="1"/>
                      </p:cNvPicPr>
                      <p:nvPr/>
                    </p:nvPicPr>
                    <p:blipFill>
                      <a:blip r:embed="rId31"/>
                      <a:srcRect/>
                      <a:stretch>
                        <a:fillRect/>
                      </a:stretch>
                    </p:blipFill>
                    <p:spPr bwMode="auto">
                      <a:xfrm>
                        <a:off x="2878138" y="3740150"/>
                        <a:ext cx="14986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18" name="Text Box 90"/>
          <p:cNvSpPr txBox="1">
            <a:spLocks noChangeArrowheads="1"/>
          </p:cNvSpPr>
          <p:nvPr/>
        </p:nvSpPr>
        <p:spPr bwMode="auto">
          <a:xfrm>
            <a:off x="4594225" y="3411538"/>
            <a:ext cx="4387850" cy="6863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20000"/>
              </a:spcBef>
              <a:buClr>
                <a:srgbClr val="00007D"/>
              </a:buClr>
              <a:buSzPct val="75000"/>
              <a:buFont typeface="Wingdings" pitchFamily="2" charset="2"/>
              <a:buNone/>
            </a:pPr>
            <a:r>
              <a:rPr lang="en-US" altLang="ru-RU" sz="1000" dirty="0" smtClean="0">
                <a:solidFill>
                  <a:srgbClr val="000000"/>
                </a:solidFill>
              </a:rPr>
              <a:t>where</a:t>
            </a:r>
            <a:r>
              <a:rPr lang="ru-RU" altLang="ru-RU" sz="1000" dirty="0" smtClean="0">
                <a:solidFill>
                  <a:srgbClr val="000000"/>
                </a:solidFill>
              </a:rPr>
              <a:t> </a:t>
            </a:r>
            <a:r>
              <a:rPr lang="en-US" altLang="ru-RU" sz="1100" b="1" i="1" dirty="0" err="1">
                <a:solidFill>
                  <a:srgbClr val="000000"/>
                </a:solidFill>
                <a:latin typeface="Times New Roman" pitchFamily="18" charset="0"/>
                <a:cs typeface="Times New Roman" pitchFamily="18" charset="0"/>
              </a:rPr>
              <a:t>P</a:t>
            </a:r>
            <a:r>
              <a:rPr lang="en-US" altLang="ru-RU" sz="1100" i="1" baseline="-25000" dirty="0" err="1">
                <a:solidFill>
                  <a:srgbClr val="000000"/>
                </a:solidFill>
                <a:latin typeface="Times New Roman" pitchFamily="18" charset="0"/>
                <a:cs typeface="Times New Roman" pitchFamily="18" charset="0"/>
              </a:rPr>
              <a:t>k</a:t>
            </a:r>
            <a:r>
              <a:rPr lang="en-US" altLang="ru-RU" sz="1000" dirty="0">
                <a:solidFill>
                  <a:srgbClr val="000000"/>
                </a:solidFill>
              </a:rPr>
              <a:t> – </a:t>
            </a:r>
            <a:r>
              <a:rPr lang="en-US" altLang="ru-RU" sz="1000" dirty="0" smtClean="0">
                <a:solidFill>
                  <a:srgbClr val="000000"/>
                </a:solidFill>
              </a:rPr>
              <a:t>resultant of the active forces applied to the particle </a:t>
            </a:r>
            <a:r>
              <a:rPr lang="en-US" altLang="ru-RU" sz="1100" i="1" dirty="0" smtClean="0">
                <a:solidFill>
                  <a:srgbClr val="000000"/>
                </a:solidFill>
                <a:latin typeface="Times New Roman" pitchFamily="18" charset="0"/>
                <a:cs typeface="Times New Roman" pitchFamily="18" charset="0"/>
              </a:rPr>
              <a:t>k</a:t>
            </a:r>
            <a:r>
              <a:rPr lang="ru-RU" altLang="ru-RU" sz="1100" dirty="0" smtClean="0">
                <a:solidFill>
                  <a:srgbClr val="000000"/>
                </a:solidFill>
                <a:latin typeface="Times New Roman" pitchFamily="18" charset="0"/>
                <a:cs typeface="Times New Roman" pitchFamily="18" charset="0"/>
              </a:rPr>
              <a:t>,</a:t>
            </a:r>
            <a:r>
              <a:rPr lang="ru-RU" altLang="ru-RU" sz="1000" dirty="0" smtClean="0">
                <a:solidFill>
                  <a:srgbClr val="000000"/>
                </a:solidFill>
              </a:rPr>
              <a:t> </a:t>
            </a:r>
            <a:endParaRPr lang="ru-RU" altLang="ru-RU" sz="1000" dirty="0">
              <a:solidFill>
                <a:srgbClr val="000000"/>
              </a:solidFill>
            </a:endParaRPr>
          </a:p>
          <a:p>
            <a:pPr>
              <a:spcBef>
                <a:spcPct val="20000"/>
              </a:spcBef>
              <a:buClr>
                <a:srgbClr val="00007D"/>
              </a:buClr>
              <a:buSzPct val="75000"/>
              <a:buFont typeface="Wingdings" pitchFamily="2" charset="2"/>
              <a:buNone/>
            </a:pPr>
            <a:r>
              <a:rPr lang="en-US" altLang="ru-RU" sz="1100" b="1" i="1" dirty="0" err="1">
                <a:solidFill>
                  <a:srgbClr val="000000"/>
                </a:solidFill>
                <a:latin typeface="Times New Roman" pitchFamily="18" charset="0"/>
                <a:cs typeface="Times New Roman" pitchFamily="18" charset="0"/>
              </a:rPr>
              <a:t>R</a:t>
            </a:r>
            <a:r>
              <a:rPr lang="en-US" altLang="ru-RU" sz="1100" i="1" baseline="-25000" dirty="0" err="1">
                <a:solidFill>
                  <a:srgbClr val="000000"/>
                </a:solidFill>
                <a:latin typeface="Times New Roman" pitchFamily="18" charset="0"/>
                <a:cs typeface="Times New Roman" pitchFamily="18" charset="0"/>
              </a:rPr>
              <a:t>k</a:t>
            </a:r>
            <a:r>
              <a:rPr lang="en-US" altLang="ru-RU" sz="1100" dirty="0">
                <a:solidFill>
                  <a:srgbClr val="000000"/>
                </a:solidFill>
                <a:latin typeface="Times New Roman" pitchFamily="18" charset="0"/>
                <a:cs typeface="Times New Roman" pitchFamily="18" charset="0"/>
              </a:rPr>
              <a:t> </a:t>
            </a:r>
            <a:r>
              <a:rPr lang="en-US" altLang="ru-RU" sz="1000" dirty="0">
                <a:solidFill>
                  <a:srgbClr val="000000"/>
                </a:solidFill>
              </a:rPr>
              <a:t>– </a:t>
            </a:r>
            <a:r>
              <a:rPr lang="en-US" altLang="ru-RU" sz="1000" dirty="0" smtClean="0">
                <a:solidFill>
                  <a:srgbClr val="000000"/>
                </a:solidFill>
              </a:rPr>
              <a:t>resultant of the reactions of constraints</a:t>
            </a:r>
            <a:r>
              <a:rPr lang="ru-RU" altLang="ru-RU" sz="1000" dirty="0" smtClean="0">
                <a:solidFill>
                  <a:srgbClr val="000000"/>
                </a:solidFill>
              </a:rPr>
              <a:t>,</a:t>
            </a:r>
            <a:endParaRPr lang="ru-RU" altLang="ru-RU" sz="1000" dirty="0">
              <a:solidFill>
                <a:srgbClr val="000000"/>
              </a:solidFill>
            </a:endParaRPr>
          </a:p>
          <a:p>
            <a:pPr>
              <a:spcBef>
                <a:spcPct val="20000"/>
              </a:spcBef>
              <a:buClr>
                <a:srgbClr val="00007D"/>
              </a:buClr>
              <a:buSzPct val="75000"/>
              <a:buFont typeface="Wingdings" pitchFamily="2" charset="2"/>
              <a:buNone/>
            </a:pPr>
            <a:r>
              <a:rPr lang="en-US" altLang="ru-RU" sz="1200" b="1" i="1" dirty="0" err="1" smtClean="0">
                <a:solidFill>
                  <a:schemeClr val="tx2"/>
                </a:solidFill>
                <a:latin typeface="Times New Roman" pitchFamily="18" charset="0"/>
                <a:cs typeface="Times New Roman" pitchFamily="18" charset="0"/>
              </a:rPr>
              <a:t>F</a:t>
            </a:r>
            <a:r>
              <a:rPr lang="en-US" altLang="ru-RU" sz="1400" i="1" baseline="-25000" dirty="0" err="1" smtClean="0">
                <a:solidFill>
                  <a:schemeClr val="tx2"/>
                </a:solidFill>
                <a:latin typeface="Times New Roman" pitchFamily="18" charset="0"/>
                <a:cs typeface="Times New Roman" pitchFamily="18" charset="0"/>
              </a:rPr>
              <a:t>k</a:t>
            </a:r>
            <a:r>
              <a:rPr lang="en-US" altLang="ru-RU" sz="1400" i="1" baseline="30000" dirty="0" err="1" smtClean="0">
                <a:solidFill>
                  <a:schemeClr val="tx2"/>
                </a:solidFill>
                <a:latin typeface="Times New Roman" pitchFamily="18" charset="0"/>
                <a:cs typeface="Times New Roman" pitchFamily="18" charset="0"/>
              </a:rPr>
              <a:t>in</a:t>
            </a:r>
            <a:r>
              <a:rPr lang="en-US" altLang="ru-RU" sz="1200" dirty="0" smtClean="0">
                <a:solidFill>
                  <a:schemeClr val="tx2"/>
                </a:solidFill>
                <a:latin typeface="Times New Roman" pitchFamily="18" charset="0"/>
                <a:cs typeface="Times New Roman" pitchFamily="18" charset="0"/>
              </a:rPr>
              <a:t> </a:t>
            </a:r>
            <a:r>
              <a:rPr lang="ru-RU" altLang="ru-RU" sz="1200" dirty="0">
                <a:solidFill>
                  <a:srgbClr val="000000"/>
                </a:solidFill>
                <a:latin typeface="Times New Roman" pitchFamily="18" charset="0"/>
                <a:cs typeface="Times New Roman" pitchFamily="18" charset="0"/>
              </a:rPr>
              <a:t>= - </a:t>
            </a:r>
            <a:r>
              <a:rPr lang="en-US" altLang="ru-RU" sz="1200" i="1" dirty="0" err="1" smtClean="0">
                <a:solidFill>
                  <a:srgbClr val="000000"/>
                </a:solidFill>
                <a:latin typeface="Times New Roman" panose="02020603050405020304" pitchFamily="18" charset="0"/>
                <a:cs typeface="Times New Roman" panose="02020603050405020304" pitchFamily="18" charset="0"/>
              </a:rPr>
              <a:t>m</a:t>
            </a:r>
            <a:r>
              <a:rPr lang="en-US" altLang="ru-RU" sz="1200" b="1" i="1" dirty="0" err="1" smtClean="0">
                <a:solidFill>
                  <a:srgbClr val="000000"/>
                </a:solidFill>
                <a:latin typeface="Times New Roman" panose="02020603050405020304" pitchFamily="18" charset="0"/>
                <a:cs typeface="Times New Roman" panose="02020603050405020304" pitchFamily="18" charset="0"/>
              </a:rPr>
              <a:t>a</a:t>
            </a:r>
            <a:r>
              <a:rPr lang="en-US" altLang="ru-RU" sz="1200" i="1" baseline="-25000" dirty="0" err="1" smtClean="0">
                <a:solidFill>
                  <a:srgbClr val="000000"/>
                </a:solidFill>
                <a:latin typeface="Times New Roman" panose="02020603050405020304" pitchFamily="18" charset="0"/>
                <a:cs typeface="Times New Roman" panose="02020603050405020304" pitchFamily="18" charset="0"/>
              </a:rPr>
              <a:t>k</a:t>
            </a:r>
            <a:r>
              <a:rPr lang="en-US" altLang="ru-RU" sz="1200" dirty="0" smtClean="0">
                <a:solidFill>
                  <a:srgbClr val="000000"/>
                </a:solidFill>
                <a:latin typeface="Times New Roman" pitchFamily="18" charset="0"/>
                <a:cs typeface="Times New Roman" pitchFamily="18" charset="0"/>
              </a:rPr>
              <a:t> </a:t>
            </a:r>
            <a:r>
              <a:rPr lang="en-US" altLang="ru-RU" sz="1000" dirty="0">
                <a:solidFill>
                  <a:srgbClr val="000000"/>
                </a:solidFill>
              </a:rPr>
              <a:t>– </a:t>
            </a:r>
            <a:r>
              <a:rPr lang="en-US" altLang="ru-RU" sz="1000" dirty="0" smtClean="0">
                <a:solidFill>
                  <a:srgbClr val="000000"/>
                </a:solidFill>
              </a:rPr>
              <a:t>force of inertia of the particle </a:t>
            </a:r>
            <a:r>
              <a:rPr lang="en-US" altLang="ru-RU" sz="1100" i="1" dirty="0" smtClean="0">
                <a:solidFill>
                  <a:srgbClr val="000000"/>
                </a:solidFill>
                <a:latin typeface="Times New Roman" pitchFamily="18" charset="0"/>
                <a:cs typeface="Times New Roman" pitchFamily="18" charset="0"/>
              </a:rPr>
              <a:t>k</a:t>
            </a:r>
            <a:r>
              <a:rPr lang="en-US" altLang="ru-RU" sz="1100" dirty="0" smtClean="0">
                <a:solidFill>
                  <a:srgbClr val="000000"/>
                </a:solidFill>
                <a:latin typeface="Times New Roman" pitchFamily="18" charset="0"/>
                <a:cs typeface="Times New Roman" pitchFamily="18" charset="0"/>
              </a:rPr>
              <a:t>.</a:t>
            </a:r>
            <a:endParaRPr lang="ru-RU" altLang="ru-RU" sz="1100" dirty="0">
              <a:solidFill>
                <a:srgbClr val="000000"/>
              </a:solidFill>
              <a:latin typeface="Times New Roman" pitchFamily="18" charset="0"/>
              <a:cs typeface="Times New Roman" pitchFamily="18" charset="0"/>
            </a:endParaRPr>
          </a:p>
        </p:txBody>
      </p:sp>
      <p:graphicFrame>
        <p:nvGraphicFramePr>
          <p:cNvPr id="329819" name="Object 91"/>
          <p:cNvGraphicFramePr>
            <a:graphicFrameLocks noChangeAspect="1"/>
          </p:cNvGraphicFramePr>
          <p:nvPr>
            <p:extLst>
              <p:ext uri="{D42A27DB-BD31-4B8C-83A1-F6EECF244321}">
                <p14:modId xmlns:p14="http://schemas.microsoft.com/office/powerpoint/2010/main" val="3797803224"/>
              </p:ext>
            </p:extLst>
          </p:nvPr>
        </p:nvGraphicFramePr>
        <p:xfrm>
          <a:off x="3382963" y="4157663"/>
          <a:ext cx="1066800" cy="241300"/>
        </p:xfrm>
        <a:graphic>
          <a:graphicData uri="http://schemas.openxmlformats.org/presentationml/2006/ole">
            <mc:AlternateContent xmlns:mc="http://schemas.openxmlformats.org/markup-compatibility/2006">
              <mc:Choice xmlns:v="urn:schemas-microsoft-com:vml" Requires="v">
                <p:oleObj spid="_x0000_s1396396" name="Equation" r:id="rId32" imgW="1066680" imgH="241200" progId="Equation.DSMT4">
                  <p:embed/>
                </p:oleObj>
              </mc:Choice>
              <mc:Fallback>
                <p:oleObj name="Equation" r:id="rId32" imgW="1066680" imgH="241200" progId="Equation.DSMT4">
                  <p:embed/>
                  <p:pic>
                    <p:nvPicPr>
                      <p:cNvPr id="0" name=""/>
                      <p:cNvPicPr>
                        <a:picLocks noChangeAspect="1" noChangeArrowheads="1"/>
                      </p:cNvPicPr>
                      <p:nvPr/>
                    </p:nvPicPr>
                    <p:blipFill>
                      <a:blip r:embed="rId33"/>
                      <a:srcRect/>
                      <a:stretch>
                        <a:fillRect/>
                      </a:stretch>
                    </p:blipFill>
                    <p:spPr bwMode="auto">
                      <a:xfrm>
                        <a:off x="3382963" y="4157663"/>
                        <a:ext cx="10668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9820" name="Text Box 92"/>
          <p:cNvSpPr txBox="1">
            <a:spLocks noChangeArrowheads="1"/>
          </p:cNvSpPr>
          <p:nvPr/>
        </p:nvSpPr>
        <p:spPr bwMode="auto">
          <a:xfrm>
            <a:off x="4545013" y="3993474"/>
            <a:ext cx="4387850" cy="821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20000"/>
              </a:spcBef>
              <a:buClr>
                <a:srgbClr val="00007D"/>
              </a:buClr>
              <a:buSzPct val="75000"/>
              <a:buFont typeface="Wingdings" pitchFamily="2" charset="2"/>
              <a:buNone/>
            </a:pPr>
            <a:r>
              <a:rPr lang="en-US" altLang="ru-RU" sz="1000" dirty="0" smtClean="0">
                <a:solidFill>
                  <a:srgbClr val="00007D"/>
                </a:solidFill>
              </a:rPr>
              <a:t>Here</a:t>
            </a:r>
            <a:r>
              <a:rPr lang="ru-RU" altLang="ru-RU" sz="1000" dirty="0" smtClean="0">
                <a:solidFill>
                  <a:srgbClr val="00007D"/>
                </a:solidFill>
              </a:rPr>
              <a:t> </a:t>
            </a:r>
            <a:r>
              <a:rPr lang="en-US" altLang="ru-RU" sz="1100" b="1" i="1" dirty="0" smtClean="0">
                <a:solidFill>
                  <a:srgbClr val="00007D"/>
                </a:solidFill>
                <a:latin typeface="Times New Roman" pitchFamily="18" charset="0"/>
                <a:cs typeface="Times New Roman" pitchFamily="18" charset="0"/>
              </a:rPr>
              <a:t>P</a:t>
            </a:r>
            <a:r>
              <a:rPr lang="en-US" altLang="ru-RU" sz="1000" dirty="0" smtClean="0">
                <a:solidFill>
                  <a:srgbClr val="00007D"/>
                </a:solidFill>
              </a:rPr>
              <a:t> </a:t>
            </a:r>
            <a:r>
              <a:rPr lang="en-US" altLang="ru-RU" sz="1000" dirty="0">
                <a:solidFill>
                  <a:srgbClr val="00007D"/>
                </a:solidFill>
              </a:rPr>
              <a:t>– </a:t>
            </a:r>
            <a:r>
              <a:rPr lang="en-US" altLang="ru-RU" sz="1000" dirty="0" smtClean="0">
                <a:solidFill>
                  <a:srgbClr val="00007D"/>
                </a:solidFill>
              </a:rPr>
              <a:t>principal vector of the active forces applied to the system (both external and internal)</a:t>
            </a:r>
            <a:r>
              <a:rPr lang="ru-RU" altLang="ru-RU" sz="1000" dirty="0" smtClean="0">
                <a:solidFill>
                  <a:srgbClr val="00007D"/>
                </a:solidFill>
              </a:rPr>
              <a:t>, </a:t>
            </a:r>
            <a:endParaRPr lang="ru-RU" altLang="ru-RU" sz="1000" dirty="0">
              <a:solidFill>
                <a:srgbClr val="00007D"/>
              </a:solidFill>
            </a:endParaRPr>
          </a:p>
          <a:p>
            <a:pPr>
              <a:spcBef>
                <a:spcPct val="20000"/>
              </a:spcBef>
              <a:buClr>
                <a:srgbClr val="00007D"/>
              </a:buClr>
              <a:buSzPct val="75000"/>
              <a:buFont typeface="Wingdings" pitchFamily="2" charset="2"/>
              <a:buNone/>
            </a:pPr>
            <a:r>
              <a:rPr lang="en-US" altLang="ru-RU" sz="1100" b="1" i="1" dirty="0" smtClean="0">
                <a:solidFill>
                  <a:srgbClr val="00007D"/>
                </a:solidFill>
                <a:latin typeface="Times New Roman" pitchFamily="18" charset="0"/>
                <a:cs typeface="Times New Roman" pitchFamily="18" charset="0"/>
              </a:rPr>
              <a:t>R</a:t>
            </a:r>
            <a:r>
              <a:rPr lang="en-US" altLang="ru-RU" sz="1100" dirty="0" smtClean="0">
                <a:solidFill>
                  <a:srgbClr val="00007D"/>
                </a:solidFill>
                <a:latin typeface="Times New Roman" pitchFamily="18" charset="0"/>
                <a:cs typeface="Times New Roman" pitchFamily="18" charset="0"/>
              </a:rPr>
              <a:t> </a:t>
            </a:r>
            <a:r>
              <a:rPr lang="en-US" altLang="ru-RU" sz="1000" dirty="0">
                <a:solidFill>
                  <a:srgbClr val="00007D"/>
                </a:solidFill>
              </a:rPr>
              <a:t>– </a:t>
            </a:r>
            <a:r>
              <a:rPr lang="en-US" altLang="ru-RU" sz="1000" dirty="0" smtClean="0">
                <a:solidFill>
                  <a:srgbClr val="00007D"/>
                </a:solidFill>
              </a:rPr>
              <a:t>principal </a:t>
            </a:r>
            <a:r>
              <a:rPr lang="en-US" altLang="ru-RU" sz="1000" dirty="0">
                <a:solidFill>
                  <a:srgbClr val="00007D"/>
                </a:solidFill>
              </a:rPr>
              <a:t>vector of the </a:t>
            </a:r>
            <a:r>
              <a:rPr lang="en-US" altLang="ru-RU" sz="1000" dirty="0" smtClean="0">
                <a:solidFill>
                  <a:srgbClr val="00007D"/>
                </a:solidFill>
              </a:rPr>
              <a:t>reactive forces, </a:t>
            </a:r>
            <a:endParaRPr lang="ru-RU" altLang="ru-RU" sz="1000" dirty="0">
              <a:solidFill>
                <a:srgbClr val="00007D"/>
              </a:solidFill>
            </a:endParaRPr>
          </a:p>
          <a:p>
            <a:pPr>
              <a:spcBef>
                <a:spcPct val="20000"/>
              </a:spcBef>
              <a:buClr>
                <a:srgbClr val="00007D"/>
              </a:buClr>
              <a:buSzPct val="75000"/>
              <a:buFont typeface="Wingdings" pitchFamily="2" charset="2"/>
              <a:buNone/>
            </a:pPr>
            <a:r>
              <a:rPr lang="en-US" altLang="ru-RU" sz="1100" b="1" i="1" dirty="0" smtClean="0">
                <a:solidFill>
                  <a:srgbClr val="00007D"/>
                </a:solidFill>
                <a:latin typeface="Times New Roman" pitchFamily="18" charset="0"/>
                <a:cs typeface="Times New Roman" pitchFamily="18" charset="0"/>
              </a:rPr>
              <a:t>F</a:t>
            </a:r>
            <a:r>
              <a:rPr lang="en-US" altLang="ru-RU" sz="1400" i="1" baseline="30000" dirty="0" smtClean="0">
                <a:solidFill>
                  <a:srgbClr val="00007D"/>
                </a:solidFill>
                <a:latin typeface="Times New Roman" pitchFamily="18" charset="0"/>
                <a:cs typeface="Times New Roman" pitchFamily="18" charset="0"/>
              </a:rPr>
              <a:t>in</a:t>
            </a:r>
            <a:r>
              <a:rPr lang="en-US" altLang="ru-RU" sz="1000" dirty="0" smtClean="0">
                <a:solidFill>
                  <a:srgbClr val="00007D"/>
                </a:solidFill>
              </a:rPr>
              <a:t>– principal vector of the inertial forces of a system.</a:t>
            </a:r>
            <a:endParaRPr lang="ru-RU" altLang="ru-RU" sz="1000" dirty="0">
              <a:solidFill>
                <a:srgbClr val="00007D"/>
              </a:solidFill>
            </a:endParaRPr>
          </a:p>
        </p:txBody>
      </p:sp>
      <p:sp>
        <p:nvSpPr>
          <p:cNvPr id="329821" name="Text Box 93"/>
          <p:cNvSpPr txBox="1">
            <a:spLocks noChangeArrowheads="1"/>
          </p:cNvSpPr>
          <p:nvPr/>
        </p:nvSpPr>
        <p:spPr bwMode="auto">
          <a:xfrm>
            <a:off x="269875" y="4002088"/>
            <a:ext cx="3036409"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Thus</a:t>
            </a:r>
            <a:r>
              <a:rPr lang="en-US" altLang="ru-RU" sz="1000" dirty="0">
                <a:solidFill>
                  <a:srgbClr val="000000"/>
                </a:solidFill>
              </a:rPr>
              <a:t>, </a:t>
            </a:r>
            <a:r>
              <a:rPr lang="en-US" altLang="ru-RU" sz="1000" b="1" dirty="0">
                <a:solidFill>
                  <a:srgbClr val="FF0000"/>
                </a:solidFill>
              </a:rPr>
              <a:t>the geometric </a:t>
            </a:r>
            <a:r>
              <a:rPr lang="en-US" altLang="ru-RU" sz="1000" b="1" dirty="0" smtClean="0">
                <a:solidFill>
                  <a:srgbClr val="FF0000"/>
                </a:solidFill>
              </a:rPr>
              <a:t>sum of principal </a:t>
            </a:r>
            <a:r>
              <a:rPr lang="en-US" altLang="ru-RU" sz="1000" b="1" dirty="0">
                <a:solidFill>
                  <a:srgbClr val="FF0000"/>
                </a:solidFill>
              </a:rPr>
              <a:t>vectors </a:t>
            </a:r>
            <a:endParaRPr lang="en-US" altLang="ru-RU" sz="1000" b="1" dirty="0" smtClean="0">
              <a:solidFill>
                <a:srgbClr val="FF0000"/>
              </a:solidFill>
            </a:endParaRPr>
          </a:p>
          <a:p>
            <a:r>
              <a:rPr lang="en-US" altLang="ru-RU" sz="1000" b="1" dirty="0" smtClean="0">
                <a:solidFill>
                  <a:srgbClr val="FF0000"/>
                </a:solidFill>
              </a:rPr>
              <a:t>of the given forces,  reactions  of constraints</a:t>
            </a:r>
          </a:p>
          <a:p>
            <a:r>
              <a:rPr lang="en-US" altLang="ru-RU" sz="1000" b="1" dirty="0" smtClean="0">
                <a:solidFill>
                  <a:srgbClr val="FF0000"/>
                </a:solidFill>
              </a:rPr>
              <a:t> </a:t>
            </a:r>
            <a:r>
              <a:rPr lang="en-US" altLang="ru-RU" sz="1000" b="1" dirty="0">
                <a:solidFill>
                  <a:srgbClr val="FF0000"/>
                </a:solidFill>
              </a:rPr>
              <a:t>and inertial </a:t>
            </a:r>
            <a:r>
              <a:rPr lang="en-US" altLang="ru-RU" sz="1000" b="1" dirty="0" smtClean="0">
                <a:solidFill>
                  <a:srgbClr val="FF0000"/>
                </a:solidFill>
              </a:rPr>
              <a:t>forces of the particles equals zero.</a:t>
            </a:r>
            <a:endParaRPr lang="ru-RU" altLang="ru-RU" sz="1000" b="1" dirty="0">
              <a:solidFill>
                <a:srgbClr val="FF0000"/>
              </a:solidFill>
            </a:endParaRPr>
          </a:p>
        </p:txBody>
      </p:sp>
      <p:sp>
        <p:nvSpPr>
          <p:cNvPr id="329822" name="Text Box 94"/>
          <p:cNvSpPr txBox="1">
            <a:spLocks noChangeArrowheads="1"/>
          </p:cNvSpPr>
          <p:nvPr/>
        </p:nvSpPr>
        <p:spPr bwMode="auto">
          <a:xfrm>
            <a:off x="258763" y="4657725"/>
            <a:ext cx="68119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Multiply </a:t>
            </a:r>
            <a:r>
              <a:rPr lang="en-US" altLang="ru-RU" sz="1000" dirty="0">
                <a:solidFill>
                  <a:srgbClr val="000000"/>
                </a:solidFill>
              </a:rPr>
              <a:t>the equation expressing the principle of </a:t>
            </a:r>
            <a:r>
              <a:rPr lang="en-US" altLang="ru-RU" sz="1000" dirty="0" err="1">
                <a:solidFill>
                  <a:srgbClr val="000000"/>
                </a:solidFill>
              </a:rPr>
              <a:t>d'Alembert</a:t>
            </a:r>
            <a:r>
              <a:rPr lang="en-US" altLang="ru-RU" sz="1000" dirty="0">
                <a:solidFill>
                  <a:srgbClr val="000000"/>
                </a:solidFill>
              </a:rPr>
              <a:t> </a:t>
            </a:r>
            <a:r>
              <a:rPr lang="en-US" altLang="ru-RU" sz="1000" dirty="0" smtClean="0">
                <a:solidFill>
                  <a:srgbClr val="000000"/>
                </a:solidFill>
              </a:rPr>
              <a:t>by </a:t>
            </a:r>
            <a:r>
              <a:rPr lang="en-US" altLang="ru-RU" sz="1000" dirty="0">
                <a:solidFill>
                  <a:srgbClr val="000000"/>
                </a:solidFill>
              </a:rPr>
              <a:t>the radius vector drawn from the center </a:t>
            </a:r>
            <a:r>
              <a:rPr lang="en-US" altLang="ru-RU" sz="1000" i="1" dirty="0">
                <a:solidFill>
                  <a:srgbClr val="000000"/>
                </a:solidFill>
              </a:rPr>
              <a:t>O</a:t>
            </a:r>
            <a:r>
              <a:rPr lang="en-US" altLang="ru-RU" sz="1000" dirty="0">
                <a:solidFill>
                  <a:srgbClr val="000000"/>
                </a:solidFill>
              </a:rPr>
              <a:t> to the </a:t>
            </a:r>
            <a:r>
              <a:rPr lang="en-US" altLang="ru-RU" sz="1000" dirty="0" smtClean="0">
                <a:solidFill>
                  <a:srgbClr val="000000"/>
                </a:solidFill>
              </a:rPr>
              <a:t>particle</a:t>
            </a:r>
            <a:endParaRPr lang="ru-RU" altLang="ru-RU" sz="1000" dirty="0">
              <a:solidFill>
                <a:srgbClr val="000000"/>
              </a:solidFill>
            </a:endParaRPr>
          </a:p>
        </p:txBody>
      </p:sp>
      <p:graphicFrame>
        <p:nvGraphicFramePr>
          <p:cNvPr id="329823" name="Object 95"/>
          <p:cNvGraphicFramePr>
            <a:graphicFrameLocks noChangeAspect="1"/>
          </p:cNvGraphicFramePr>
          <p:nvPr>
            <p:extLst>
              <p:ext uri="{D42A27DB-BD31-4B8C-83A1-F6EECF244321}">
                <p14:modId xmlns:p14="http://schemas.microsoft.com/office/powerpoint/2010/main" val="2562636464"/>
              </p:ext>
            </p:extLst>
          </p:nvPr>
        </p:nvGraphicFramePr>
        <p:xfrm>
          <a:off x="7173912" y="4766305"/>
          <a:ext cx="1689100" cy="241300"/>
        </p:xfrm>
        <a:graphic>
          <a:graphicData uri="http://schemas.openxmlformats.org/presentationml/2006/ole">
            <mc:AlternateContent xmlns:mc="http://schemas.openxmlformats.org/markup-compatibility/2006">
              <mc:Choice xmlns:v="urn:schemas-microsoft-com:vml" Requires="v">
                <p:oleObj spid="_x0000_s1396397" name="Equation" r:id="rId34" imgW="1688760" imgH="241200" progId="Equation.DSMT4">
                  <p:embed/>
                </p:oleObj>
              </mc:Choice>
              <mc:Fallback>
                <p:oleObj name="Equation" r:id="rId34" imgW="1688760" imgH="241200" progId="Equation.DSMT4">
                  <p:embed/>
                  <p:pic>
                    <p:nvPicPr>
                      <p:cNvPr id="0" name=""/>
                      <p:cNvPicPr>
                        <a:picLocks noChangeAspect="1" noChangeArrowheads="1"/>
                      </p:cNvPicPr>
                      <p:nvPr/>
                    </p:nvPicPr>
                    <p:blipFill>
                      <a:blip r:embed="rId35"/>
                      <a:srcRect/>
                      <a:stretch>
                        <a:fillRect/>
                      </a:stretch>
                    </p:blipFill>
                    <p:spPr bwMode="auto">
                      <a:xfrm>
                        <a:off x="7173912" y="4766305"/>
                        <a:ext cx="16891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24" name="Text Box 96"/>
          <p:cNvSpPr txBox="1">
            <a:spLocks noChangeArrowheads="1"/>
          </p:cNvSpPr>
          <p:nvPr/>
        </p:nvSpPr>
        <p:spPr bwMode="auto">
          <a:xfrm>
            <a:off x="268288" y="4876800"/>
            <a:ext cx="178276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Add all of </a:t>
            </a:r>
            <a:r>
              <a:rPr lang="en-US" altLang="ru-RU" sz="1200" i="1" dirty="0">
                <a:solidFill>
                  <a:srgbClr val="000000"/>
                </a:solidFill>
                <a:latin typeface="Times New Roman" pitchFamily="18" charset="0"/>
                <a:cs typeface="Times New Roman" pitchFamily="18" charset="0"/>
              </a:rPr>
              <a:t>n</a:t>
            </a:r>
            <a:r>
              <a:rPr lang="en-US" altLang="ru-RU" sz="1000" dirty="0">
                <a:solidFill>
                  <a:srgbClr val="000000"/>
                </a:solidFill>
              </a:rPr>
              <a:t> </a:t>
            </a:r>
            <a:r>
              <a:rPr lang="en-US" altLang="ru-RU" sz="1000" dirty="0" smtClean="0">
                <a:solidFill>
                  <a:srgbClr val="000000"/>
                </a:solidFill>
              </a:rPr>
              <a:t>equations</a:t>
            </a:r>
            <a:endParaRPr lang="ru-RU" altLang="ru-RU" sz="1000" dirty="0">
              <a:solidFill>
                <a:srgbClr val="000000"/>
              </a:solidFill>
            </a:endParaRPr>
          </a:p>
        </p:txBody>
      </p:sp>
      <p:graphicFrame>
        <p:nvGraphicFramePr>
          <p:cNvPr id="329826" name="Object 98"/>
          <p:cNvGraphicFramePr>
            <a:graphicFrameLocks noChangeAspect="1"/>
          </p:cNvGraphicFramePr>
          <p:nvPr>
            <p:extLst>
              <p:ext uri="{D42A27DB-BD31-4B8C-83A1-F6EECF244321}">
                <p14:modId xmlns:p14="http://schemas.microsoft.com/office/powerpoint/2010/main" val="4097839796"/>
              </p:ext>
            </p:extLst>
          </p:nvPr>
        </p:nvGraphicFramePr>
        <p:xfrm>
          <a:off x="2178050" y="4860925"/>
          <a:ext cx="2184400" cy="266700"/>
        </p:xfrm>
        <a:graphic>
          <a:graphicData uri="http://schemas.openxmlformats.org/presentationml/2006/ole">
            <mc:AlternateContent xmlns:mc="http://schemas.openxmlformats.org/markup-compatibility/2006">
              <mc:Choice xmlns:v="urn:schemas-microsoft-com:vml" Requires="v">
                <p:oleObj spid="_x0000_s1396398" name="Equation" r:id="rId36" imgW="2184120" imgH="266400" progId="Equation.DSMT4">
                  <p:embed/>
                </p:oleObj>
              </mc:Choice>
              <mc:Fallback>
                <p:oleObj name="Equation" r:id="rId36" imgW="2184120" imgH="266400" progId="Equation.DSMT4">
                  <p:embed/>
                  <p:pic>
                    <p:nvPicPr>
                      <p:cNvPr id="0" name=""/>
                      <p:cNvPicPr>
                        <a:picLocks noChangeAspect="1" noChangeArrowheads="1"/>
                      </p:cNvPicPr>
                      <p:nvPr/>
                    </p:nvPicPr>
                    <p:blipFill>
                      <a:blip r:embed="rId37"/>
                      <a:srcRect/>
                      <a:stretch>
                        <a:fillRect/>
                      </a:stretch>
                    </p:blipFill>
                    <p:spPr bwMode="auto">
                      <a:xfrm>
                        <a:off x="2178050" y="4860925"/>
                        <a:ext cx="21844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9827" name="Object 99"/>
          <p:cNvGraphicFramePr>
            <a:graphicFrameLocks noChangeAspect="1"/>
          </p:cNvGraphicFramePr>
          <p:nvPr>
            <p:extLst>
              <p:ext uri="{D42A27DB-BD31-4B8C-83A1-F6EECF244321}">
                <p14:modId xmlns:p14="http://schemas.microsoft.com/office/powerpoint/2010/main" val="1446877085"/>
              </p:ext>
            </p:extLst>
          </p:nvPr>
        </p:nvGraphicFramePr>
        <p:xfrm>
          <a:off x="3182938" y="5375275"/>
          <a:ext cx="1231900" cy="228600"/>
        </p:xfrm>
        <a:graphic>
          <a:graphicData uri="http://schemas.openxmlformats.org/presentationml/2006/ole">
            <mc:AlternateContent xmlns:mc="http://schemas.openxmlformats.org/markup-compatibility/2006">
              <mc:Choice xmlns:v="urn:schemas-microsoft-com:vml" Requires="v">
                <p:oleObj spid="_x0000_s1396399" name="Equation" r:id="rId38" imgW="1231560" imgH="228600" progId="Equation.DSMT4">
                  <p:embed/>
                </p:oleObj>
              </mc:Choice>
              <mc:Fallback>
                <p:oleObj name="Equation" r:id="rId38" imgW="1231560" imgH="228600" progId="Equation.DSMT4">
                  <p:embed/>
                  <p:pic>
                    <p:nvPicPr>
                      <p:cNvPr id="0" name=""/>
                      <p:cNvPicPr>
                        <a:picLocks noChangeAspect="1" noChangeArrowheads="1"/>
                      </p:cNvPicPr>
                      <p:nvPr/>
                    </p:nvPicPr>
                    <p:blipFill>
                      <a:blip r:embed="rId39"/>
                      <a:srcRect/>
                      <a:stretch>
                        <a:fillRect/>
                      </a:stretch>
                    </p:blipFill>
                    <p:spPr bwMode="auto">
                      <a:xfrm>
                        <a:off x="3182938" y="5375275"/>
                        <a:ext cx="12319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9828" name="Text Box 100"/>
          <p:cNvSpPr txBox="1">
            <a:spLocks noChangeArrowheads="1"/>
          </p:cNvSpPr>
          <p:nvPr/>
        </p:nvSpPr>
        <p:spPr bwMode="auto">
          <a:xfrm>
            <a:off x="4536992" y="5001047"/>
            <a:ext cx="4387850" cy="10064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20000"/>
              </a:spcBef>
              <a:buClr>
                <a:srgbClr val="00007D"/>
              </a:buClr>
              <a:buSzPct val="75000"/>
              <a:buFont typeface="Wingdings" pitchFamily="2" charset="2"/>
              <a:buNone/>
            </a:pPr>
            <a:r>
              <a:rPr lang="en-US" altLang="ru-RU" sz="1000" dirty="0" smtClean="0">
                <a:solidFill>
                  <a:srgbClr val="00007D"/>
                </a:solidFill>
              </a:rPr>
              <a:t>Here</a:t>
            </a:r>
            <a:r>
              <a:rPr lang="ru-RU" altLang="ru-RU" sz="1000" dirty="0" smtClean="0">
                <a:solidFill>
                  <a:srgbClr val="00007D"/>
                </a:solidFill>
              </a:rPr>
              <a:t> </a:t>
            </a:r>
            <a:r>
              <a:rPr lang="en-US" altLang="ru-RU" sz="1100" b="1" i="1" dirty="0">
                <a:solidFill>
                  <a:srgbClr val="00007D"/>
                </a:solidFill>
                <a:latin typeface="Times New Roman" pitchFamily="18" charset="0"/>
                <a:cs typeface="Times New Roman" pitchFamily="18" charset="0"/>
              </a:rPr>
              <a:t>M</a:t>
            </a:r>
            <a:r>
              <a:rPr lang="en-US" altLang="ru-RU" sz="1100" b="1" i="1" baseline="-25000" dirty="0">
                <a:solidFill>
                  <a:srgbClr val="00007D"/>
                </a:solidFill>
                <a:latin typeface="Times New Roman" pitchFamily="18" charset="0"/>
                <a:cs typeface="Times New Roman" pitchFamily="18" charset="0"/>
              </a:rPr>
              <a:t>O</a:t>
            </a:r>
            <a:r>
              <a:rPr lang="en-US" altLang="ru-RU" sz="1100" i="1" baseline="30000" dirty="0">
                <a:solidFill>
                  <a:srgbClr val="00007D"/>
                </a:solidFill>
                <a:latin typeface="Times New Roman" pitchFamily="18" charset="0"/>
                <a:cs typeface="Times New Roman" pitchFamily="18" charset="0"/>
              </a:rPr>
              <a:t>P</a:t>
            </a:r>
            <a:r>
              <a:rPr lang="en-US" altLang="ru-RU" sz="1100" dirty="0">
                <a:solidFill>
                  <a:srgbClr val="00007D"/>
                </a:solidFill>
                <a:latin typeface="Times New Roman" pitchFamily="18" charset="0"/>
                <a:cs typeface="Times New Roman" pitchFamily="18" charset="0"/>
              </a:rPr>
              <a:t> </a:t>
            </a:r>
            <a:r>
              <a:rPr lang="en-US" altLang="ru-RU" sz="1000" dirty="0">
                <a:solidFill>
                  <a:srgbClr val="00007D"/>
                </a:solidFill>
              </a:rPr>
              <a:t>– principal </a:t>
            </a:r>
            <a:r>
              <a:rPr lang="en-US" altLang="ru-RU" sz="1000" dirty="0" smtClean="0">
                <a:solidFill>
                  <a:srgbClr val="00007D"/>
                </a:solidFill>
              </a:rPr>
              <a:t>moment </a:t>
            </a:r>
            <a:r>
              <a:rPr lang="en-US" altLang="ru-RU" sz="1000" dirty="0">
                <a:solidFill>
                  <a:srgbClr val="00007D"/>
                </a:solidFill>
              </a:rPr>
              <a:t>of the active forces applied to the system </a:t>
            </a:r>
            <a:r>
              <a:rPr lang="en-US" altLang="ru-RU" sz="1000" dirty="0" smtClean="0">
                <a:solidFill>
                  <a:srgbClr val="00007D"/>
                </a:solidFill>
              </a:rPr>
              <a:t>with respect to the center</a:t>
            </a:r>
            <a:r>
              <a:rPr lang="ru-RU" altLang="ru-RU" sz="1000" dirty="0" smtClean="0">
                <a:solidFill>
                  <a:srgbClr val="00007D"/>
                </a:solidFill>
              </a:rPr>
              <a:t> </a:t>
            </a:r>
            <a:r>
              <a:rPr lang="en-US" altLang="ru-RU" sz="1100" i="1" dirty="0">
                <a:solidFill>
                  <a:srgbClr val="00007D"/>
                </a:solidFill>
                <a:latin typeface="Times New Roman" pitchFamily="18" charset="0"/>
                <a:cs typeface="Times New Roman" pitchFamily="18" charset="0"/>
              </a:rPr>
              <a:t>O</a:t>
            </a:r>
            <a:r>
              <a:rPr lang="ru-RU" altLang="ru-RU" sz="1100" dirty="0">
                <a:solidFill>
                  <a:srgbClr val="00007D"/>
                </a:solidFill>
                <a:latin typeface="Times New Roman" pitchFamily="18" charset="0"/>
                <a:cs typeface="Times New Roman" pitchFamily="18" charset="0"/>
              </a:rPr>
              <a:t>,</a:t>
            </a:r>
            <a:r>
              <a:rPr lang="ru-RU" altLang="ru-RU" sz="1000" dirty="0">
                <a:solidFill>
                  <a:srgbClr val="00007D"/>
                </a:solidFill>
              </a:rPr>
              <a:t> </a:t>
            </a:r>
          </a:p>
          <a:p>
            <a:pPr>
              <a:spcBef>
                <a:spcPct val="20000"/>
              </a:spcBef>
              <a:buClr>
                <a:srgbClr val="00007D"/>
              </a:buClr>
              <a:buSzPct val="75000"/>
              <a:buFont typeface="Wingdings" pitchFamily="2" charset="2"/>
              <a:buNone/>
            </a:pPr>
            <a:r>
              <a:rPr lang="en-US" altLang="ru-RU" sz="1100" b="1" i="1" dirty="0" smtClean="0">
                <a:solidFill>
                  <a:srgbClr val="00007D"/>
                </a:solidFill>
                <a:latin typeface="Times New Roman" pitchFamily="18" charset="0"/>
                <a:cs typeface="Times New Roman" pitchFamily="18" charset="0"/>
              </a:rPr>
              <a:t>M</a:t>
            </a:r>
            <a:r>
              <a:rPr lang="en-US" altLang="ru-RU" sz="1100" b="1" i="1" baseline="-25000" dirty="0" smtClean="0">
                <a:solidFill>
                  <a:srgbClr val="00007D"/>
                </a:solidFill>
                <a:latin typeface="Times New Roman" pitchFamily="18" charset="0"/>
                <a:cs typeface="Times New Roman" pitchFamily="18" charset="0"/>
              </a:rPr>
              <a:t>O</a:t>
            </a:r>
            <a:r>
              <a:rPr lang="en-US" altLang="ru-RU" sz="1100" i="1" baseline="30000" dirty="0" smtClean="0">
                <a:solidFill>
                  <a:srgbClr val="00007D"/>
                </a:solidFill>
                <a:latin typeface="Times New Roman" pitchFamily="18" charset="0"/>
                <a:cs typeface="Times New Roman" pitchFamily="18" charset="0"/>
              </a:rPr>
              <a:t>R</a:t>
            </a:r>
            <a:r>
              <a:rPr lang="en-US" altLang="ru-RU" sz="1000" dirty="0" smtClean="0">
                <a:solidFill>
                  <a:srgbClr val="00007D"/>
                </a:solidFill>
              </a:rPr>
              <a:t>– principal </a:t>
            </a:r>
            <a:r>
              <a:rPr lang="en-US" altLang="ru-RU" sz="1000" dirty="0">
                <a:solidFill>
                  <a:srgbClr val="00007D"/>
                </a:solidFill>
              </a:rPr>
              <a:t>moment of the </a:t>
            </a:r>
            <a:r>
              <a:rPr lang="en-US" altLang="ru-RU" sz="1000" dirty="0" smtClean="0">
                <a:solidFill>
                  <a:srgbClr val="00007D"/>
                </a:solidFill>
              </a:rPr>
              <a:t>reactions with </a:t>
            </a:r>
            <a:r>
              <a:rPr lang="en-US" altLang="ru-RU" sz="1000" dirty="0">
                <a:solidFill>
                  <a:srgbClr val="00007D"/>
                </a:solidFill>
              </a:rPr>
              <a:t>respect to the center</a:t>
            </a:r>
            <a:r>
              <a:rPr lang="ru-RU" altLang="ru-RU" sz="1000" dirty="0">
                <a:solidFill>
                  <a:srgbClr val="00007D"/>
                </a:solidFill>
              </a:rPr>
              <a:t> </a:t>
            </a:r>
            <a:r>
              <a:rPr lang="en-US" altLang="ru-RU" sz="1100" i="1" dirty="0" smtClean="0">
                <a:solidFill>
                  <a:srgbClr val="00007D"/>
                </a:solidFill>
                <a:latin typeface="Times New Roman" pitchFamily="18" charset="0"/>
                <a:cs typeface="Times New Roman" pitchFamily="18" charset="0"/>
              </a:rPr>
              <a:t>O,</a:t>
            </a:r>
            <a:r>
              <a:rPr lang="ru-RU" altLang="ru-RU" sz="1000" dirty="0" smtClean="0">
                <a:solidFill>
                  <a:srgbClr val="00007D"/>
                </a:solidFill>
              </a:rPr>
              <a:t> </a:t>
            </a:r>
            <a:endParaRPr lang="en-US" altLang="ru-RU" sz="1000" dirty="0">
              <a:solidFill>
                <a:srgbClr val="00007D"/>
              </a:solidFill>
            </a:endParaRPr>
          </a:p>
          <a:p>
            <a:pPr>
              <a:spcBef>
                <a:spcPct val="20000"/>
              </a:spcBef>
              <a:buClr>
                <a:srgbClr val="00007D"/>
              </a:buClr>
              <a:buSzPct val="75000"/>
              <a:buFont typeface="Wingdings" pitchFamily="2" charset="2"/>
              <a:buNone/>
            </a:pPr>
            <a:r>
              <a:rPr lang="en-US" altLang="ru-RU" sz="1100" b="1" i="1" dirty="0" err="1" smtClean="0">
                <a:solidFill>
                  <a:srgbClr val="00007D"/>
                </a:solidFill>
                <a:latin typeface="Times New Roman" pitchFamily="18" charset="0"/>
                <a:cs typeface="Times New Roman" pitchFamily="18" charset="0"/>
              </a:rPr>
              <a:t>M</a:t>
            </a:r>
            <a:r>
              <a:rPr lang="en-US" altLang="ru-RU" sz="1100" b="1" i="1" baseline="-25000" dirty="0" err="1" smtClean="0">
                <a:solidFill>
                  <a:srgbClr val="00007D"/>
                </a:solidFill>
                <a:latin typeface="Times New Roman" pitchFamily="18" charset="0"/>
                <a:cs typeface="Times New Roman" pitchFamily="18" charset="0"/>
              </a:rPr>
              <a:t>O</a:t>
            </a:r>
            <a:r>
              <a:rPr lang="en-US" altLang="ru-RU" sz="1400" i="1" baseline="30000" dirty="0" err="1" smtClean="0">
                <a:solidFill>
                  <a:srgbClr val="00007D"/>
                </a:solidFill>
                <a:latin typeface="Times New Roman" pitchFamily="18" charset="0"/>
                <a:cs typeface="Times New Roman" pitchFamily="18" charset="0"/>
              </a:rPr>
              <a:t>in</a:t>
            </a:r>
            <a:r>
              <a:rPr lang="en-US" altLang="ru-RU" sz="1000" dirty="0" smtClean="0">
                <a:solidFill>
                  <a:srgbClr val="00007D"/>
                </a:solidFill>
              </a:rPr>
              <a:t>– </a:t>
            </a:r>
            <a:r>
              <a:rPr lang="en-US" altLang="ru-RU" sz="1000" dirty="0">
                <a:solidFill>
                  <a:srgbClr val="00007D"/>
                </a:solidFill>
              </a:rPr>
              <a:t>principal vector of the inertial forces of a </a:t>
            </a:r>
            <a:r>
              <a:rPr lang="en-US" altLang="ru-RU" sz="1000" dirty="0" smtClean="0">
                <a:solidFill>
                  <a:srgbClr val="00007D"/>
                </a:solidFill>
              </a:rPr>
              <a:t>system </a:t>
            </a:r>
            <a:r>
              <a:rPr lang="en-US" altLang="ru-RU" sz="1000" dirty="0">
                <a:solidFill>
                  <a:srgbClr val="00007D"/>
                </a:solidFill>
              </a:rPr>
              <a:t>with respect to the center</a:t>
            </a:r>
            <a:r>
              <a:rPr lang="ru-RU" altLang="ru-RU" sz="1000" dirty="0">
                <a:solidFill>
                  <a:srgbClr val="00007D"/>
                </a:solidFill>
              </a:rPr>
              <a:t> </a:t>
            </a:r>
            <a:r>
              <a:rPr lang="en-US" altLang="ru-RU" sz="1100" i="1" dirty="0" smtClean="0">
                <a:solidFill>
                  <a:srgbClr val="00007D"/>
                </a:solidFill>
                <a:latin typeface="Times New Roman" pitchFamily="18" charset="0"/>
                <a:cs typeface="Times New Roman" pitchFamily="18" charset="0"/>
              </a:rPr>
              <a:t>O</a:t>
            </a:r>
            <a:r>
              <a:rPr lang="en-US" altLang="ru-RU" sz="1100" dirty="0">
                <a:solidFill>
                  <a:srgbClr val="00007D"/>
                </a:solidFill>
                <a:latin typeface="Times New Roman" pitchFamily="18" charset="0"/>
                <a:cs typeface="Times New Roman" pitchFamily="18" charset="0"/>
              </a:rPr>
              <a:t>.</a:t>
            </a:r>
            <a:endParaRPr lang="ru-RU" altLang="ru-RU" sz="1100" dirty="0">
              <a:solidFill>
                <a:srgbClr val="00007D"/>
              </a:solidFill>
              <a:latin typeface="Times New Roman" pitchFamily="18" charset="0"/>
              <a:cs typeface="Times New Roman" pitchFamily="18" charset="0"/>
            </a:endParaRPr>
          </a:p>
        </p:txBody>
      </p:sp>
      <p:sp>
        <p:nvSpPr>
          <p:cNvPr id="329829" name="Text Box 101"/>
          <p:cNvSpPr txBox="1">
            <a:spLocks noChangeArrowheads="1"/>
          </p:cNvSpPr>
          <p:nvPr/>
        </p:nvSpPr>
        <p:spPr bwMode="auto">
          <a:xfrm>
            <a:off x="268288" y="5114925"/>
            <a:ext cx="3163045"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solidFill>
                  <a:srgbClr val="000000"/>
                </a:solidFill>
              </a:rPr>
              <a:t>Thus, </a:t>
            </a:r>
            <a:r>
              <a:rPr lang="en-US" altLang="ru-RU" sz="1000" b="1" dirty="0">
                <a:solidFill>
                  <a:srgbClr val="FF0000"/>
                </a:solidFill>
              </a:rPr>
              <a:t>the geometric sum of </a:t>
            </a:r>
            <a:r>
              <a:rPr lang="en-US" altLang="ru-RU" sz="1000" b="1" dirty="0" smtClean="0">
                <a:solidFill>
                  <a:srgbClr val="FF0000"/>
                </a:solidFill>
              </a:rPr>
              <a:t>principal</a:t>
            </a:r>
          </a:p>
          <a:p>
            <a:pPr algn="just"/>
            <a:r>
              <a:rPr lang="en-US" altLang="ru-RU" sz="1000" b="1" dirty="0" smtClean="0">
                <a:solidFill>
                  <a:srgbClr val="FF0000"/>
                </a:solidFill>
              </a:rPr>
              <a:t> moments of </a:t>
            </a:r>
            <a:r>
              <a:rPr lang="en-US" altLang="ru-RU" sz="1000" b="1" dirty="0">
                <a:solidFill>
                  <a:srgbClr val="FF0000"/>
                </a:solidFill>
              </a:rPr>
              <a:t>the given forces,  reactions </a:t>
            </a:r>
            <a:endParaRPr lang="en-US" altLang="ru-RU" sz="1000" b="1" dirty="0" smtClean="0">
              <a:solidFill>
                <a:srgbClr val="FF0000"/>
              </a:solidFill>
            </a:endParaRPr>
          </a:p>
          <a:p>
            <a:pPr algn="just"/>
            <a:r>
              <a:rPr lang="en-US" altLang="ru-RU" sz="1000" b="1" dirty="0" smtClean="0">
                <a:solidFill>
                  <a:srgbClr val="FF0000"/>
                </a:solidFill>
              </a:rPr>
              <a:t> </a:t>
            </a:r>
            <a:r>
              <a:rPr lang="en-US" altLang="ru-RU" sz="1000" b="1" dirty="0">
                <a:solidFill>
                  <a:srgbClr val="FF0000"/>
                </a:solidFill>
              </a:rPr>
              <a:t>of </a:t>
            </a:r>
            <a:r>
              <a:rPr lang="en-US" altLang="ru-RU" sz="1000" b="1" dirty="0" smtClean="0">
                <a:solidFill>
                  <a:srgbClr val="FF0000"/>
                </a:solidFill>
              </a:rPr>
              <a:t>constraints </a:t>
            </a:r>
            <a:r>
              <a:rPr lang="en-US" altLang="ru-RU" sz="1000" b="1" dirty="0">
                <a:solidFill>
                  <a:srgbClr val="FF0000"/>
                </a:solidFill>
              </a:rPr>
              <a:t>and inertial forces of </a:t>
            </a:r>
            <a:r>
              <a:rPr lang="en-US" altLang="ru-RU" sz="1000" b="1" dirty="0" smtClean="0">
                <a:solidFill>
                  <a:srgbClr val="FF0000"/>
                </a:solidFill>
              </a:rPr>
              <a:t>the</a:t>
            </a:r>
          </a:p>
          <a:p>
            <a:pPr algn="just"/>
            <a:r>
              <a:rPr lang="en-US" altLang="ru-RU" sz="1000" b="1" dirty="0" smtClean="0">
                <a:solidFill>
                  <a:srgbClr val="FF0000"/>
                </a:solidFill>
              </a:rPr>
              <a:t> </a:t>
            </a:r>
            <a:r>
              <a:rPr lang="en-US" altLang="ru-RU" sz="1000" b="1" dirty="0">
                <a:solidFill>
                  <a:srgbClr val="FF0000"/>
                </a:solidFill>
              </a:rPr>
              <a:t>particles </a:t>
            </a:r>
            <a:r>
              <a:rPr lang="en-US" altLang="ru-RU" sz="1000" b="1" dirty="0" smtClean="0">
                <a:solidFill>
                  <a:srgbClr val="FF0000"/>
                </a:solidFill>
              </a:rPr>
              <a:t>with respect to any center equals </a:t>
            </a:r>
            <a:r>
              <a:rPr lang="en-US" altLang="ru-RU" sz="1000" b="1" dirty="0">
                <a:solidFill>
                  <a:srgbClr val="FF0000"/>
                </a:solidFill>
              </a:rPr>
              <a:t>zero.</a:t>
            </a:r>
            <a:endParaRPr lang="ru-RU" altLang="ru-RU" sz="1000" b="1" dirty="0">
              <a:solidFill>
                <a:srgbClr val="FF0000"/>
              </a:solidFill>
            </a:endParaRPr>
          </a:p>
          <a:p>
            <a:endParaRPr lang="ru-RU" altLang="ru-RU" sz="1000" b="1" dirty="0">
              <a:solidFill>
                <a:srgbClr val="FF0000"/>
              </a:solidFill>
            </a:endParaRPr>
          </a:p>
        </p:txBody>
      </p:sp>
      <p:sp>
        <p:nvSpPr>
          <p:cNvPr id="329830" name="Rectangle 102"/>
          <p:cNvSpPr>
            <a:spLocks noChangeArrowheads="1"/>
          </p:cNvSpPr>
          <p:nvPr/>
        </p:nvSpPr>
        <p:spPr bwMode="auto">
          <a:xfrm>
            <a:off x="157715" y="5803755"/>
            <a:ext cx="8967787"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000" b="1" dirty="0" smtClean="0">
                <a:solidFill>
                  <a:srgbClr val="FF0000"/>
                </a:solidFill>
                <a:cs typeface="Arial" pitchFamily="34" charset="0"/>
              </a:rPr>
              <a:t>Reduction of the inertial forces of a rigid body to the simplest form</a:t>
            </a:r>
            <a:r>
              <a:rPr lang="ru-RU" altLang="ru-RU" sz="1000" b="1" dirty="0" smtClean="0">
                <a:solidFill>
                  <a:srgbClr val="FF0000"/>
                </a:solidFill>
              </a:rPr>
              <a:t> </a:t>
            </a:r>
            <a:endParaRPr lang="en-US" altLang="ru-RU" sz="1000" b="1" dirty="0" smtClean="0">
              <a:solidFill>
                <a:srgbClr val="FF0000"/>
              </a:solidFill>
            </a:endParaRPr>
          </a:p>
          <a:p>
            <a:pPr marL="0" indent="0">
              <a:buClr>
                <a:srgbClr val="00007D"/>
              </a:buClr>
              <a:buNone/>
            </a:pPr>
            <a:r>
              <a:rPr lang="ru-RU" altLang="ru-RU" sz="1000" dirty="0" smtClean="0">
                <a:solidFill>
                  <a:srgbClr val="000000"/>
                </a:solidFill>
              </a:rPr>
              <a:t> </a:t>
            </a:r>
            <a:r>
              <a:rPr lang="en-US" altLang="ru-RU" sz="1000" dirty="0">
                <a:solidFill>
                  <a:srgbClr val="000000"/>
                </a:solidFill>
              </a:rPr>
              <a:t>In </a:t>
            </a:r>
            <a:r>
              <a:rPr lang="en-US" altLang="ru-RU" sz="1000" dirty="0" smtClean="0">
                <a:solidFill>
                  <a:srgbClr val="000000"/>
                </a:solidFill>
              </a:rPr>
              <a:t>dynamics </a:t>
            </a:r>
            <a:r>
              <a:rPr lang="en-US" altLang="ru-RU" sz="1000" dirty="0">
                <a:solidFill>
                  <a:srgbClr val="000000"/>
                </a:solidFill>
              </a:rPr>
              <a:t>the </a:t>
            </a:r>
            <a:r>
              <a:rPr lang="en-US" altLang="ru-RU" sz="1000" dirty="0" smtClean="0">
                <a:solidFill>
                  <a:srgbClr val="000000"/>
                </a:solidFill>
              </a:rPr>
              <a:t>center of reduction </a:t>
            </a:r>
            <a:r>
              <a:rPr lang="en-US" altLang="ru-RU" sz="1000" dirty="0">
                <a:solidFill>
                  <a:srgbClr val="000000"/>
                </a:solidFill>
              </a:rPr>
              <a:t>is usually taken </a:t>
            </a:r>
            <a:r>
              <a:rPr lang="en-US" altLang="ru-RU" sz="1000" dirty="0" smtClean="0">
                <a:solidFill>
                  <a:srgbClr val="000000"/>
                </a:solidFill>
              </a:rPr>
              <a:t>at the </a:t>
            </a:r>
            <a:r>
              <a:rPr lang="en-US" altLang="ru-RU" sz="1000" dirty="0">
                <a:solidFill>
                  <a:srgbClr val="000000"/>
                </a:solidFill>
              </a:rPr>
              <a:t>center of mass of </a:t>
            </a:r>
            <a:r>
              <a:rPr lang="en-US" altLang="ru-RU" sz="1000" dirty="0" smtClean="0">
                <a:solidFill>
                  <a:srgbClr val="000000"/>
                </a:solidFill>
              </a:rPr>
              <a:t>a system</a:t>
            </a:r>
            <a:r>
              <a:rPr lang="ru-RU" altLang="ru-RU" sz="1000" dirty="0" smtClean="0">
                <a:solidFill>
                  <a:srgbClr val="000000"/>
                </a:solidFill>
              </a:rPr>
              <a:t>. </a:t>
            </a:r>
            <a:r>
              <a:rPr lang="en-US" altLang="ru-RU" sz="1000" dirty="0" smtClean="0">
                <a:solidFill>
                  <a:srgbClr val="000000"/>
                </a:solidFill>
              </a:rPr>
              <a:t>As a result, in general case we obtain the principal vector and principal moment of the inertial forces with respect to the center of mass</a:t>
            </a:r>
            <a:r>
              <a:rPr lang="ru-RU" altLang="ru-RU" sz="1000" dirty="0" smtClean="0">
                <a:solidFill>
                  <a:srgbClr val="000000"/>
                </a:solidFill>
              </a:rPr>
              <a:t> </a:t>
            </a:r>
            <a:endParaRPr lang="ru-RU" altLang="ru-RU" sz="1000" dirty="0">
              <a:solidFill>
                <a:srgbClr val="000000"/>
              </a:solidFill>
            </a:endParaRPr>
          </a:p>
        </p:txBody>
      </p:sp>
      <p:graphicFrame>
        <p:nvGraphicFramePr>
          <p:cNvPr id="329831" name="Object 103"/>
          <p:cNvGraphicFramePr>
            <a:graphicFrameLocks noChangeAspect="1"/>
          </p:cNvGraphicFramePr>
          <p:nvPr>
            <p:extLst>
              <p:ext uri="{D42A27DB-BD31-4B8C-83A1-F6EECF244321}">
                <p14:modId xmlns:p14="http://schemas.microsoft.com/office/powerpoint/2010/main" val="886182849"/>
              </p:ext>
            </p:extLst>
          </p:nvPr>
        </p:nvGraphicFramePr>
        <p:xfrm>
          <a:off x="4468813" y="6207125"/>
          <a:ext cx="1765300" cy="508000"/>
        </p:xfrm>
        <a:graphic>
          <a:graphicData uri="http://schemas.openxmlformats.org/presentationml/2006/ole">
            <mc:AlternateContent xmlns:mc="http://schemas.openxmlformats.org/markup-compatibility/2006">
              <mc:Choice xmlns:v="urn:schemas-microsoft-com:vml" Requires="v">
                <p:oleObj spid="_x0000_s1396400" name="Equation" r:id="rId40" imgW="1765080" imgH="507960" progId="Equation.DSMT4">
                  <p:embed/>
                </p:oleObj>
              </mc:Choice>
              <mc:Fallback>
                <p:oleObj name="Equation" r:id="rId40" imgW="1765080" imgH="507960" progId="Equation.DSMT4">
                  <p:embed/>
                  <p:pic>
                    <p:nvPicPr>
                      <p:cNvPr id="0" name=""/>
                      <p:cNvPicPr>
                        <a:picLocks noChangeAspect="1" noChangeArrowheads="1"/>
                      </p:cNvPicPr>
                      <p:nvPr/>
                    </p:nvPicPr>
                    <p:blipFill>
                      <a:blip r:embed="rId41"/>
                      <a:srcRect/>
                      <a:stretch>
                        <a:fillRect/>
                      </a:stretch>
                    </p:blipFill>
                    <p:spPr bwMode="auto">
                      <a:xfrm>
                        <a:off x="4468813" y="6207125"/>
                        <a:ext cx="1765300" cy="508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832" name="AutoShape 104">
            <a:hlinkClick r:id="rId4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9833" name="AutoShape 10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9834" name="AutoShape 106">
            <a:hlinkClick r:id="" action="ppaction://hlinkshowjump?jump=nextslide" highlightClick="1"/>
          </p:cNvPr>
          <p:cNvSpPr>
            <a:spLocks noChangeArrowheads="1"/>
          </p:cNvSpPr>
          <p:nvPr/>
        </p:nvSpPr>
        <p:spPr bwMode="auto">
          <a:xfrm>
            <a:off x="4381500" y="561975"/>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9835" name="Oval 10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39</a:t>
            </a:r>
            <a:endParaRPr lang="ru-RU" altLang="ru-RU" sz="1000" b="1" dirty="0">
              <a:solidFill>
                <a:srgbClr val="00007D"/>
              </a:solidFill>
            </a:endParaRPr>
          </a:p>
        </p:txBody>
      </p:sp>
      <p:sp>
        <p:nvSpPr>
          <p:cNvPr id="329836" name="Text Box 108"/>
          <p:cNvSpPr txBox="1">
            <a:spLocks noChangeArrowheads="1"/>
          </p:cNvSpPr>
          <p:nvPr/>
        </p:nvSpPr>
        <p:spPr bwMode="auto">
          <a:xfrm>
            <a:off x="6346825" y="2925763"/>
            <a:ext cx="248126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dirty="0">
                <a:solidFill>
                  <a:schemeClr val="accent5">
                    <a:lumMod val="50000"/>
                  </a:schemeClr>
                </a:solidFill>
              </a:rPr>
              <a:t>Compare this solution and the result of </a:t>
            </a:r>
            <a:r>
              <a:rPr lang="en-US" altLang="ru-RU" sz="1000" i="1" dirty="0" smtClean="0">
                <a:solidFill>
                  <a:schemeClr val="accent5">
                    <a:lumMod val="50000"/>
                  </a:schemeClr>
                </a:solidFill>
              </a:rPr>
              <a:t>the Example 3 </a:t>
            </a:r>
            <a:r>
              <a:rPr lang="en-US" altLang="ru-RU" sz="1000" i="1" dirty="0">
                <a:solidFill>
                  <a:schemeClr val="accent5">
                    <a:lumMod val="50000"/>
                  </a:schemeClr>
                </a:solidFill>
              </a:rPr>
              <a:t>in the </a:t>
            </a:r>
            <a:r>
              <a:rPr lang="en-US" altLang="ru-RU" sz="1000" i="1" dirty="0" smtClean="0">
                <a:solidFill>
                  <a:schemeClr val="accent5">
                    <a:lumMod val="50000"/>
                  </a:schemeClr>
                </a:solidFill>
              </a:rPr>
              <a:t>section 1 </a:t>
            </a:r>
            <a:r>
              <a:rPr lang="en-US" altLang="ru-RU" sz="1000" i="1" dirty="0">
                <a:solidFill>
                  <a:schemeClr val="accent5">
                    <a:lumMod val="50000"/>
                  </a:schemeClr>
                </a:solidFill>
              </a:rPr>
              <a:t>(slide </a:t>
            </a:r>
            <a:r>
              <a:rPr lang="en-US" altLang="ru-RU" sz="1000" i="1" dirty="0" smtClean="0">
                <a:solidFill>
                  <a:schemeClr val="accent5">
                    <a:lumMod val="50000"/>
                  </a:schemeClr>
                </a:solidFill>
              </a:rPr>
              <a:t>4).</a:t>
            </a:r>
            <a:endParaRPr lang="ru-RU" altLang="ru-RU" sz="1000" i="1" dirty="0">
              <a:solidFill>
                <a:schemeClr val="accent5">
                  <a:lumMod val="50000"/>
                </a:schemeClr>
              </a:solidFill>
            </a:endParaRPr>
          </a:p>
          <a:p>
            <a:endParaRPr lang="ru-RU" altLang="ru-RU" sz="1000" i="1" dirty="0">
              <a:solidFill>
                <a:srgbClr val="000000"/>
              </a:solidFill>
            </a:endParaRPr>
          </a:p>
        </p:txBody>
      </p:sp>
      <p:pic>
        <p:nvPicPr>
          <p:cNvPr id="65" name="Picture 15" descr="Z:\Символ НГУ_4.JPG"/>
          <p:cNvPicPr>
            <a:picLocks noChangeAspect="1" noChangeArrowheads="1"/>
          </p:cNvPicPr>
          <p:nvPr/>
        </p:nvPicPr>
        <p:blipFill>
          <a:blip r:embed="rId43" cstate="print">
            <a:extLst>
              <a:ext uri="{BEBA8EAE-BF5A-486C-A8C5-ECC9F3942E4B}">
                <a14:imgProps xmlns:a14="http://schemas.microsoft.com/office/drawing/2010/main">
                  <a14:imgLayer r:embed="rId4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51007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2979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979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979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2979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979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2979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979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980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979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2980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2980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979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97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980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980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2980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29805"/>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29807"/>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980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980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29810"/>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9811"/>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9813"/>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nodeType="clickEffect">
                                  <p:stCondLst>
                                    <p:cond delay="0"/>
                                  </p:stCondLst>
                                  <p:childTnLst>
                                    <p:set>
                                      <p:cBhvr>
                                        <p:cTn id="66" dur="1" fill="hold">
                                          <p:stCondLst>
                                            <p:cond delay="0"/>
                                          </p:stCondLst>
                                        </p:cTn>
                                        <p:tgtEl>
                                          <p:spTgt spid="329812"/>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2983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29814"/>
                                        </p:tgtEl>
                                        <p:attrNameLst>
                                          <p:attrName>style.visibility</p:attrName>
                                        </p:attrNameLst>
                                      </p:cBhvr>
                                      <p:to>
                                        <p:strVal val="visible"/>
                                      </p:to>
                                    </p:set>
                                    <p:anim calcmode="lin" valueType="num">
                                      <p:cBhvr additive="base">
                                        <p:cTn id="73" dur="500" fill="hold"/>
                                        <p:tgtEl>
                                          <p:spTgt spid="329814"/>
                                        </p:tgtEl>
                                        <p:attrNameLst>
                                          <p:attrName>ppt_x</p:attrName>
                                        </p:attrNameLst>
                                      </p:cBhvr>
                                      <p:tavLst>
                                        <p:tav tm="0">
                                          <p:val>
                                            <p:strVal val="#ppt_x"/>
                                          </p:val>
                                        </p:tav>
                                        <p:tav tm="100000">
                                          <p:val>
                                            <p:strVal val="#ppt_x"/>
                                          </p:val>
                                        </p:tav>
                                      </p:tavLst>
                                    </p:anim>
                                    <p:anim calcmode="lin" valueType="num">
                                      <p:cBhvr additive="base">
                                        <p:cTn id="74" dur="500" fill="hold"/>
                                        <p:tgtEl>
                                          <p:spTgt spid="329814"/>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500"/>
                            </p:stCondLst>
                            <p:childTnLst>
                              <p:par>
                                <p:cTn id="76" presetID="1" presetClass="entr" presetSubtype="0" fill="hold" nodeType="afterEffect">
                                  <p:stCondLst>
                                    <p:cond delay="0"/>
                                  </p:stCondLst>
                                  <p:childTnLst>
                                    <p:set>
                                      <p:cBhvr>
                                        <p:cTn id="77" dur="1" fill="hold">
                                          <p:stCondLst>
                                            <p:cond delay="0"/>
                                          </p:stCondLst>
                                        </p:cTn>
                                        <p:tgtEl>
                                          <p:spTgt spid="329815"/>
                                        </p:tgtEl>
                                        <p:attrNameLst>
                                          <p:attrName>style.visibility</p:attrName>
                                        </p:attrNameLst>
                                      </p:cBhvr>
                                      <p:to>
                                        <p:strVal val="visible"/>
                                      </p:to>
                                    </p:set>
                                  </p:childTnLst>
                                </p:cTn>
                              </p:par>
                              <p:par>
                                <p:cTn id="78" presetID="2" presetClass="entr" presetSubtype="2" fill="hold" grpId="0" nodeType="withEffect">
                                  <p:stCondLst>
                                    <p:cond delay="0"/>
                                  </p:stCondLst>
                                  <p:childTnLst>
                                    <p:set>
                                      <p:cBhvr>
                                        <p:cTn id="79" dur="1" fill="hold">
                                          <p:stCondLst>
                                            <p:cond delay="0"/>
                                          </p:stCondLst>
                                        </p:cTn>
                                        <p:tgtEl>
                                          <p:spTgt spid="329818"/>
                                        </p:tgtEl>
                                        <p:attrNameLst>
                                          <p:attrName>style.visibility</p:attrName>
                                        </p:attrNameLst>
                                      </p:cBhvr>
                                      <p:to>
                                        <p:strVal val="visible"/>
                                      </p:to>
                                    </p:set>
                                    <p:anim calcmode="lin" valueType="num">
                                      <p:cBhvr additive="base">
                                        <p:cTn id="80" dur="500" fill="hold"/>
                                        <p:tgtEl>
                                          <p:spTgt spid="329818"/>
                                        </p:tgtEl>
                                        <p:attrNameLst>
                                          <p:attrName>ppt_x</p:attrName>
                                        </p:attrNameLst>
                                      </p:cBhvr>
                                      <p:tavLst>
                                        <p:tav tm="0">
                                          <p:val>
                                            <p:strVal val="1+#ppt_w/2"/>
                                          </p:val>
                                        </p:tav>
                                        <p:tav tm="100000">
                                          <p:val>
                                            <p:strVal val="#ppt_x"/>
                                          </p:val>
                                        </p:tav>
                                      </p:tavLst>
                                    </p:anim>
                                    <p:anim calcmode="lin" valueType="num">
                                      <p:cBhvr additive="base">
                                        <p:cTn id="81" dur="500" fill="hold"/>
                                        <p:tgtEl>
                                          <p:spTgt spid="329818"/>
                                        </p:tgtEl>
                                        <p:attrNameLst>
                                          <p:attrName>ppt_y</p:attrName>
                                        </p:attrNameLst>
                                      </p:cBhvr>
                                      <p:tavLst>
                                        <p:tav tm="0">
                                          <p:val>
                                            <p:strVal val="#ppt_y"/>
                                          </p:val>
                                        </p:tav>
                                        <p:tav tm="100000">
                                          <p:val>
                                            <p:strVal val="#ppt_y"/>
                                          </p:val>
                                        </p:tav>
                                      </p:tavLst>
                                    </p:anim>
                                  </p:childTnLst>
                                </p:cTn>
                              </p:par>
                            </p:childTnLst>
                          </p:cTn>
                        </p:par>
                      </p:childTnLst>
                    </p:cTn>
                  </p:par>
                  <p:par>
                    <p:cTn id="82" fill="hold" nodeType="clickPar">
                      <p:stCondLst>
                        <p:cond delay="indefinite"/>
                      </p:stCondLst>
                      <p:childTnLst>
                        <p:par>
                          <p:cTn id="83" fill="hold" nodeType="withGroup">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329816"/>
                                        </p:tgtEl>
                                        <p:attrNameLst>
                                          <p:attrName>style.visibility</p:attrName>
                                        </p:attrNameLst>
                                      </p:cBhvr>
                                      <p:to>
                                        <p:strVal val="visible"/>
                                      </p:to>
                                    </p:set>
                                  </p:childTnLst>
                                </p:cTn>
                              </p:par>
                            </p:childTnLst>
                          </p:cTn>
                        </p:par>
                        <p:par>
                          <p:cTn id="86" fill="hold" nodeType="afterGroup">
                            <p:stCondLst>
                              <p:cond delay="0"/>
                            </p:stCondLst>
                            <p:childTnLst>
                              <p:par>
                                <p:cTn id="87" presetID="1" presetClass="entr" presetSubtype="0" fill="hold" nodeType="afterEffect">
                                  <p:stCondLst>
                                    <p:cond delay="0"/>
                                  </p:stCondLst>
                                  <p:childTnLst>
                                    <p:set>
                                      <p:cBhvr>
                                        <p:cTn id="88" dur="1" fill="hold">
                                          <p:stCondLst>
                                            <p:cond delay="0"/>
                                          </p:stCondLst>
                                        </p:cTn>
                                        <p:tgtEl>
                                          <p:spTgt spid="329817"/>
                                        </p:tgtEl>
                                        <p:attrNameLst>
                                          <p:attrName>style.visibility</p:attrName>
                                        </p:attrNameLst>
                                      </p:cBhvr>
                                      <p:to>
                                        <p:strVal val="visible"/>
                                      </p:to>
                                    </p:set>
                                  </p:childTnLst>
                                </p:cTn>
                              </p:par>
                            </p:childTnLst>
                          </p:cTn>
                        </p:par>
                        <p:par>
                          <p:cTn id="89" fill="hold" nodeType="afterGroup">
                            <p:stCondLst>
                              <p:cond delay="0"/>
                            </p:stCondLst>
                            <p:childTnLst>
                              <p:par>
                                <p:cTn id="90" presetID="1" presetClass="entr" presetSubtype="0" fill="hold" nodeType="afterEffect">
                                  <p:stCondLst>
                                    <p:cond delay="0"/>
                                  </p:stCondLst>
                                  <p:childTnLst>
                                    <p:set>
                                      <p:cBhvr>
                                        <p:cTn id="91" dur="1" fill="hold">
                                          <p:stCondLst>
                                            <p:cond delay="0"/>
                                          </p:stCondLst>
                                        </p:cTn>
                                        <p:tgtEl>
                                          <p:spTgt spid="329819"/>
                                        </p:tgtEl>
                                        <p:attrNameLst>
                                          <p:attrName>style.visibility</p:attrName>
                                        </p:attrNameLst>
                                      </p:cBhvr>
                                      <p:to>
                                        <p:strVal val="visible"/>
                                      </p:to>
                                    </p:set>
                                  </p:childTnLst>
                                </p:cTn>
                              </p:par>
                              <p:par>
                                <p:cTn id="92" presetID="2" presetClass="entr" presetSubtype="2" fill="hold" grpId="0" nodeType="withEffect">
                                  <p:stCondLst>
                                    <p:cond delay="0"/>
                                  </p:stCondLst>
                                  <p:childTnLst>
                                    <p:set>
                                      <p:cBhvr>
                                        <p:cTn id="93" dur="1" fill="hold">
                                          <p:stCondLst>
                                            <p:cond delay="0"/>
                                          </p:stCondLst>
                                        </p:cTn>
                                        <p:tgtEl>
                                          <p:spTgt spid="329820"/>
                                        </p:tgtEl>
                                        <p:attrNameLst>
                                          <p:attrName>style.visibility</p:attrName>
                                        </p:attrNameLst>
                                      </p:cBhvr>
                                      <p:to>
                                        <p:strVal val="visible"/>
                                      </p:to>
                                    </p:set>
                                    <p:anim calcmode="lin" valueType="num">
                                      <p:cBhvr additive="base">
                                        <p:cTn id="94" dur="500" fill="hold"/>
                                        <p:tgtEl>
                                          <p:spTgt spid="329820"/>
                                        </p:tgtEl>
                                        <p:attrNameLst>
                                          <p:attrName>ppt_x</p:attrName>
                                        </p:attrNameLst>
                                      </p:cBhvr>
                                      <p:tavLst>
                                        <p:tav tm="0">
                                          <p:val>
                                            <p:strVal val="1+#ppt_w/2"/>
                                          </p:val>
                                        </p:tav>
                                        <p:tav tm="100000">
                                          <p:val>
                                            <p:strVal val="#ppt_x"/>
                                          </p:val>
                                        </p:tav>
                                      </p:tavLst>
                                    </p:anim>
                                    <p:anim calcmode="lin" valueType="num">
                                      <p:cBhvr additive="base">
                                        <p:cTn id="95" dur="500" fill="hold"/>
                                        <p:tgtEl>
                                          <p:spTgt spid="329820"/>
                                        </p:tgtEl>
                                        <p:attrNameLst>
                                          <p:attrName>ppt_y</p:attrName>
                                        </p:attrNameLst>
                                      </p:cBhvr>
                                      <p:tavLst>
                                        <p:tav tm="0">
                                          <p:val>
                                            <p:strVal val="#ppt_y"/>
                                          </p:val>
                                        </p:tav>
                                        <p:tav tm="100000">
                                          <p:val>
                                            <p:strVal val="#ppt_y"/>
                                          </p:val>
                                        </p:tav>
                                      </p:tavLst>
                                    </p:anim>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329821"/>
                                        </p:tgtEl>
                                        <p:attrNameLst>
                                          <p:attrName>style.visibility</p:attrName>
                                        </p:attrNameLst>
                                      </p:cBhvr>
                                      <p:to>
                                        <p:strVal val="visible"/>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329822"/>
                                        </p:tgtEl>
                                        <p:attrNameLst>
                                          <p:attrName>style.visibility</p:attrName>
                                        </p:attrNameLst>
                                      </p:cBhvr>
                                      <p:to>
                                        <p:strVal val="visible"/>
                                      </p:to>
                                    </p:set>
                                  </p:childTnLst>
                                </p:cTn>
                              </p:par>
                            </p:childTnLst>
                          </p:cTn>
                        </p:par>
                        <p:par>
                          <p:cTn id="104" fill="hold" nodeType="afterGroup">
                            <p:stCondLst>
                              <p:cond delay="0"/>
                            </p:stCondLst>
                            <p:childTnLst>
                              <p:par>
                                <p:cTn id="105" presetID="1" presetClass="entr" presetSubtype="0" fill="hold" nodeType="afterEffect">
                                  <p:stCondLst>
                                    <p:cond delay="0"/>
                                  </p:stCondLst>
                                  <p:childTnLst>
                                    <p:set>
                                      <p:cBhvr>
                                        <p:cTn id="106" dur="1" fill="hold">
                                          <p:stCondLst>
                                            <p:cond delay="0"/>
                                          </p:stCondLst>
                                        </p:cTn>
                                        <p:tgtEl>
                                          <p:spTgt spid="329823"/>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29824"/>
                                        </p:tgtEl>
                                        <p:attrNameLst>
                                          <p:attrName>style.visibility</p:attrName>
                                        </p:attrNameLst>
                                      </p:cBhvr>
                                      <p:to>
                                        <p:strVal val="visible"/>
                                      </p:to>
                                    </p:set>
                                  </p:childTnLst>
                                </p:cTn>
                              </p:par>
                            </p:childTnLst>
                          </p:cTn>
                        </p:par>
                        <p:par>
                          <p:cTn id="111" fill="hold" nodeType="afterGroup">
                            <p:stCondLst>
                              <p:cond delay="0"/>
                            </p:stCondLst>
                            <p:childTnLst>
                              <p:par>
                                <p:cTn id="112" presetID="1" presetClass="entr" presetSubtype="0" fill="hold" nodeType="afterEffect">
                                  <p:stCondLst>
                                    <p:cond delay="0"/>
                                  </p:stCondLst>
                                  <p:childTnLst>
                                    <p:set>
                                      <p:cBhvr>
                                        <p:cTn id="113" dur="1" fill="hold">
                                          <p:stCondLst>
                                            <p:cond delay="0"/>
                                          </p:stCondLst>
                                        </p:cTn>
                                        <p:tgtEl>
                                          <p:spTgt spid="329826"/>
                                        </p:tgtEl>
                                        <p:attrNameLst>
                                          <p:attrName>style.visibility</p:attrName>
                                        </p:attrNameLst>
                                      </p:cBhvr>
                                      <p:to>
                                        <p:strVal val="visible"/>
                                      </p:to>
                                    </p:set>
                                  </p:childTnLst>
                                </p:cTn>
                              </p:par>
                            </p:childTnLst>
                          </p:cTn>
                        </p:par>
                        <p:par>
                          <p:cTn id="114" fill="hold" nodeType="afterGroup">
                            <p:stCondLst>
                              <p:cond delay="0"/>
                            </p:stCondLst>
                            <p:childTnLst>
                              <p:par>
                                <p:cTn id="115" presetID="1" presetClass="entr" presetSubtype="0" fill="hold" nodeType="afterEffect">
                                  <p:stCondLst>
                                    <p:cond delay="0"/>
                                  </p:stCondLst>
                                  <p:childTnLst>
                                    <p:set>
                                      <p:cBhvr>
                                        <p:cTn id="116" dur="1" fill="hold">
                                          <p:stCondLst>
                                            <p:cond delay="0"/>
                                          </p:stCondLst>
                                        </p:cTn>
                                        <p:tgtEl>
                                          <p:spTgt spid="329827"/>
                                        </p:tgtEl>
                                        <p:attrNameLst>
                                          <p:attrName>style.visibility</p:attrName>
                                        </p:attrNameLst>
                                      </p:cBhvr>
                                      <p:to>
                                        <p:strVal val="visible"/>
                                      </p:to>
                                    </p:set>
                                  </p:childTnLst>
                                </p:cTn>
                              </p:par>
                              <p:par>
                                <p:cTn id="117" presetID="2" presetClass="entr" presetSubtype="2" fill="hold" grpId="0" nodeType="withEffect">
                                  <p:stCondLst>
                                    <p:cond delay="0"/>
                                  </p:stCondLst>
                                  <p:childTnLst>
                                    <p:set>
                                      <p:cBhvr>
                                        <p:cTn id="118" dur="1" fill="hold">
                                          <p:stCondLst>
                                            <p:cond delay="0"/>
                                          </p:stCondLst>
                                        </p:cTn>
                                        <p:tgtEl>
                                          <p:spTgt spid="329828"/>
                                        </p:tgtEl>
                                        <p:attrNameLst>
                                          <p:attrName>style.visibility</p:attrName>
                                        </p:attrNameLst>
                                      </p:cBhvr>
                                      <p:to>
                                        <p:strVal val="visible"/>
                                      </p:to>
                                    </p:set>
                                    <p:anim calcmode="lin" valueType="num">
                                      <p:cBhvr additive="base">
                                        <p:cTn id="119" dur="500" fill="hold"/>
                                        <p:tgtEl>
                                          <p:spTgt spid="329828"/>
                                        </p:tgtEl>
                                        <p:attrNameLst>
                                          <p:attrName>ppt_x</p:attrName>
                                        </p:attrNameLst>
                                      </p:cBhvr>
                                      <p:tavLst>
                                        <p:tav tm="0">
                                          <p:val>
                                            <p:strVal val="1+#ppt_w/2"/>
                                          </p:val>
                                        </p:tav>
                                        <p:tav tm="100000">
                                          <p:val>
                                            <p:strVal val="#ppt_x"/>
                                          </p:val>
                                        </p:tav>
                                      </p:tavLst>
                                    </p:anim>
                                    <p:anim calcmode="lin" valueType="num">
                                      <p:cBhvr additive="base">
                                        <p:cTn id="120" dur="500" fill="hold"/>
                                        <p:tgtEl>
                                          <p:spTgt spid="329828"/>
                                        </p:tgtEl>
                                        <p:attrNameLst>
                                          <p:attrName>ppt_y</p:attrName>
                                        </p:attrNameLst>
                                      </p:cBhvr>
                                      <p:tavLst>
                                        <p:tav tm="0">
                                          <p:val>
                                            <p:strVal val="#ppt_y"/>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329829"/>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29830"/>
                                        </p:tgtEl>
                                        <p:attrNameLst>
                                          <p:attrName>style.visibility</p:attrName>
                                        </p:attrNameLst>
                                      </p:cBhvr>
                                      <p:to>
                                        <p:strVal val="visible"/>
                                      </p:to>
                                    </p:set>
                                    <p:anim calcmode="lin" valueType="num">
                                      <p:cBhvr additive="base">
                                        <p:cTn id="129" dur="500" fill="hold"/>
                                        <p:tgtEl>
                                          <p:spTgt spid="329830"/>
                                        </p:tgtEl>
                                        <p:attrNameLst>
                                          <p:attrName>ppt_x</p:attrName>
                                        </p:attrNameLst>
                                      </p:cBhvr>
                                      <p:tavLst>
                                        <p:tav tm="0">
                                          <p:val>
                                            <p:strVal val="#ppt_x"/>
                                          </p:val>
                                        </p:tav>
                                        <p:tav tm="100000">
                                          <p:val>
                                            <p:strVal val="#ppt_x"/>
                                          </p:val>
                                        </p:tav>
                                      </p:tavLst>
                                    </p:anim>
                                    <p:anim calcmode="lin" valueType="num">
                                      <p:cBhvr additive="base">
                                        <p:cTn id="130" dur="500" fill="hold"/>
                                        <p:tgtEl>
                                          <p:spTgt spid="329830"/>
                                        </p:tgtEl>
                                        <p:attrNameLst>
                                          <p:attrName>ppt_y</p:attrName>
                                        </p:attrNameLst>
                                      </p:cBhvr>
                                      <p:tavLst>
                                        <p:tav tm="0">
                                          <p:val>
                                            <p:strVal val="1+#ppt_h/2"/>
                                          </p:val>
                                        </p:tav>
                                        <p:tav tm="100000">
                                          <p:val>
                                            <p:strVal val="#ppt_y"/>
                                          </p:val>
                                        </p:tav>
                                      </p:tavLst>
                                    </p:anim>
                                  </p:childTnLst>
                                </p:cTn>
                              </p:par>
                            </p:childTnLst>
                          </p:cTn>
                        </p:par>
                        <p:par>
                          <p:cTn id="131" fill="hold" nodeType="afterGroup">
                            <p:stCondLst>
                              <p:cond delay="500"/>
                            </p:stCondLst>
                            <p:childTnLst>
                              <p:par>
                                <p:cTn id="132" presetID="1" presetClass="entr" presetSubtype="0" fill="hold" nodeType="afterEffect">
                                  <p:stCondLst>
                                    <p:cond delay="0"/>
                                  </p:stCondLst>
                                  <p:childTnLst>
                                    <p:set>
                                      <p:cBhvr>
                                        <p:cTn id="133" dur="1" fill="hold">
                                          <p:stCondLst>
                                            <p:cond delay="0"/>
                                          </p:stCondLst>
                                        </p:cTn>
                                        <p:tgtEl>
                                          <p:spTgt spid="3298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96" grpId="0" animBg="1"/>
      <p:bldP spid="329791" grpId="0"/>
      <p:bldP spid="329792" grpId="0"/>
      <p:bldP spid="329794" grpId="0"/>
      <p:bldP spid="329797" grpId="0" animBg="1"/>
      <p:bldP spid="329799" grpId="0" animBg="1"/>
      <p:bldP spid="329801" grpId="0" animBg="1"/>
      <p:bldP spid="329803" grpId="0" animBg="1"/>
      <p:bldP spid="329804" grpId="0" animBg="1"/>
      <p:bldP spid="329805" grpId="0"/>
      <p:bldP spid="329806" grpId="0"/>
      <p:bldP spid="329807" grpId="0"/>
      <p:bldP spid="329809" grpId="0"/>
      <p:bldP spid="329811" grpId="0"/>
      <p:bldP spid="329814" grpId="0"/>
      <p:bldP spid="329816" grpId="0"/>
      <p:bldP spid="329818" grpId="0"/>
      <p:bldP spid="329820" grpId="0"/>
      <p:bldP spid="329821" grpId="0"/>
      <p:bldP spid="329822" grpId="0"/>
      <p:bldP spid="329824" grpId="0"/>
      <p:bldP spid="329828" grpId="0"/>
      <p:bldP spid="329829" grpId="0"/>
      <p:bldP spid="329830" grpId="0"/>
      <p:bldP spid="32983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6" name="Rectangle 4"/>
          <p:cNvSpPr>
            <a:spLocks noChangeArrowheads="1"/>
          </p:cNvSpPr>
          <p:nvPr/>
        </p:nvSpPr>
        <p:spPr bwMode="auto">
          <a:xfrm>
            <a:off x="923925" y="495225"/>
            <a:ext cx="3444876" cy="324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9</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9</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endParaRPr lang="ru-RU" altLang="ru-RU" sz="1800" dirty="0">
              <a:solidFill>
                <a:srgbClr val="FF0000"/>
              </a:solidFill>
            </a:endParaRPr>
          </a:p>
        </p:txBody>
      </p:sp>
      <p:sp>
        <p:nvSpPr>
          <p:cNvPr id="330811" name="Rectangle 59"/>
          <p:cNvSpPr>
            <a:spLocks noChangeArrowheads="1"/>
          </p:cNvSpPr>
          <p:nvPr/>
        </p:nvSpPr>
        <p:spPr bwMode="auto">
          <a:xfrm>
            <a:off x="149613" y="806625"/>
            <a:ext cx="8967787"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269875" indent="-269875">
              <a:buClr>
                <a:srgbClr val="00007D"/>
              </a:buClr>
              <a:buNone/>
            </a:pPr>
            <a:r>
              <a:rPr lang="ru-RU" altLang="ru-RU" sz="1000" b="1" dirty="0" smtClean="0">
                <a:solidFill>
                  <a:srgbClr val="00007D"/>
                </a:solidFill>
                <a:cs typeface="Arial" pitchFamily="34" charset="0"/>
              </a:rPr>
              <a:t>■ </a:t>
            </a:r>
            <a:r>
              <a:rPr lang="en-US" altLang="ru-RU" sz="1000" b="1" dirty="0" smtClean="0">
                <a:solidFill>
                  <a:srgbClr val="00007D"/>
                </a:solidFill>
                <a:cs typeface="Arial" pitchFamily="34" charset="0"/>
              </a:rPr>
              <a:t>    </a:t>
            </a:r>
            <a:r>
              <a:rPr lang="en-US" sz="1000" b="1" dirty="0" smtClean="0">
                <a:solidFill>
                  <a:srgbClr val="FF0000"/>
                </a:solidFill>
              </a:rPr>
              <a:t>The </a:t>
            </a:r>
            <a:r>
              <a:rPr lang="en-US" sz="1000" b="1" dirty="0">
                <a:solidFill>
                  <a:srgbClr val="FF0000"/>
                </a:solidFill>
              </a:rPr>
              <a:t>principal vector of </a:t>
            </a:r>
            <a:r>
              <a:rPr lang="en-US" sz="1000" b="1" dirty="0" smtClean="0">
                <a:solidFill>
                  <a:srgbClr val="FF0000"/>
                </a:solidFill>
              </a:rPr>
              <a:t>the forces of inertia for a body</a:t>
            </a:r>
            <a:r>
              <a:rPr lang="en-US" sz="1000" dirty="0" smtClean="0"/>
              <a:t> </a:t>
            </a:r>
            <a:r>
              <a:rPr lang="en-US" sz="1000" dirty="0"/>
              <a:t>does not depend on the </a:t>
            </a:r>
            <a:r>
              <a:rPr lang="en-US" sz="1000" dirty="0" smtClean="0"/>
              <a:t>center </a:t>
            </a:r>
            <a:r>
              <a:rPr lang="en-US" sz="1000" dirty="0"/>
              <a:t>of </a:t>
            </a:r>
            <a:r>
              <a:rPr lang="en-US" sz="1000" dirty="0" smtClean="0"/>
              <a:t>reduction </a:t>
            </a:r>
            <a:r>
              <a:rPr lang="en-US" sz="1000" b="1" dirty="0" smtClean="0">
                <a:solidFill>
                  <a:schemeClr val="accent5">
                    <a:lumMod val="25000"/>
                  </a:schemeClr>
                </a:solidFill>
              </a:rPr>
              <a:t>and </a:t>
            </a:r>
            <a:r>
              <a:rPr lang="en-US" sz="1000" b="1" dirty="0">
                <a:solidFill>
                  <a:schemeClr val="accent5">
                    <a:lumMod val="25000"/>
                  </a:schemeClr>
                </a:solidFill>
              </a:rPr>
              <a:t>is equal to the product of the mass of the body and the acceleration of its </a:t>
            </a:r>
            <a:r>
              <a:rPr lang="en-US" sz="1000" b="1" dirty="0" smtClean="0">
                <a:solidFill>
                  <a:schemeClr val="accent5">
                    <a:lumMod val="25000"/>
                  </a:schemeClr>
                </a:solidFill>
              </a:rPr>
              <a:t>center </a:t>
            </a:r>
            <a:r>
              <a:rPr lang="en-US" sz="1000" b="1" dirty="0">
                <a:solidFill>
                  <a:schemeClr val="accent5">
                    <a:lumMod val="25000"/>
                  </a:schemeClr>
                </a:solidFill>
              </a:rPr>
              <a:t>of mass, and is opposite in direction to the </a:t>
            </a:r>
            <a:r>
              <a:rPr lang="en-US" sz="1000" b="1" dirty="0" smtClean="0">
                <a:solidFill>
                  <a:schemeClr val="accent5">
                    <a:lumMod val="25000"/>
                  </a:schemeClr>
                </a:solidFill>
              </a:rPr>
              <a:t>acceleration</a:t>
            </a:r>
            <a:endParaRPr lang="ru-RU" sz="1000" b="1" dirty="0">
              <a:solidFill>
                <a:schemeClr val="accent5">
                  <a:lumMod val="25000"/>
                </a:schemeClr>
              </a:solidFill>
            </a:endParaRPr>
          </a:p>
          <a:p>
            <a:pPr>
              <a:buClr>
                <a:srgbClr val="00007D"/>
              </a:buClr>
              <a:buNone/>
            </a:pPr>
            <a:r>
              <a:rPr lang="ru-RU" altLang="ru-RU" sz="1000" b="1" dirty="0" smtClean="0">
                <a:solidFill>
                  <a:srgbClr val="00007D"/>
                </a:solidFill>
                <a:cs typeface="Arial" pitchFamily="34" charset="0"/>
              </a:rPr>
              <a:t>     </a:t>
            </a:r>
            <a:r>
              <a:rPr lang="ru-RU" altLang="ru-RU" sz="1000" b="1" dirty="0" smtClean="0">
                <a:solidFill>
                  <a:srgbClr val="FF0000"/>
                </a:solidFill>
                <a:cs typeface="Arial" pitchFamily="34" charset="0"/>
              </a:rPr>
              <a:t> </a:t>
            </a:r>
          </a:p>
          <a:p>
            <a:pPr>
              <a:buClr>
                <a:srgbClr val="00007D"/>
              </a:buClr>
              <a:buFont typeface="Wingdings" pitchFamily="2" charset="2"/>
              <a:buNone/>
            </a:pPr>
            <a:endParaRPr lang="ru-RU" altLang="ru-RU" sz="1000" dirty="0">
              <a:solidFill>
                <a:srgbClr val="000000"/>
              </a:solidFill>
            </a:endParaRPr>
          </a:p>
        </p:txBody>
      </p:sp>
      <p:graphicFrame>
        <p:nvGraphicFramePr>
          <p:cNvPr id="330812" name="Object 60"/>
          <p:cNvGraphicFramePr>
            <a:graphicFrameLocks noChangeAspect="1"/>
          </p:cNvGraphicFramePr>
          <p:nvPr>
            <p:extLst>
              <p:ext uri="{D42A27DB-BD31-4B8C-83A1-F6EECF244321}">
                <p14:modId xmlns:p14="http://schemas.microsoft.com/office/powerpoint/2010/main" val="853636494"/>
              </p:ext>
            </p:extLst>
          </p:nvPr>
        </p:nvGraphicFramePr>
        <p:xfrm>
          <a:off x="893763" y="1179513"/>
          <a:ext cx="2070100" cy="431800"/>
        </p:xfrm>
        <a:graphic>
          <a:graphicData uri="http://schemas.openxmlformats.org/presentationml/2006/ole">
            <mc:AlternateContent xmlns:mc="http://schemas.openxmlformats.org/markup-compatibility/2006">
              <mc:Choice xmlns:v="urn:schemas-microsoft-com:vml" Requires="v">
                <p:oleObj spid="_x0000_s1436002" name="Equation" r:id="rId3" imgW="2070000" imgH="431640" progId="Equation.DSMT4">
                  <p:embed/>
                </p:oleObj>
              </mc:Choice>
              <mc:Fallback>
                <p:oleObj name="Equation" r:id="rId3" imgW="2070000" imgH="431640" progId="Equation.DSMT4">
                  <p:embed/>
                  <p:pic>
                    <p:nvPicPr>
                      <p:cNvPr id="0" name=""/>
                      <p:cNvPicPr>
                        <a:picLocks noChangeAspect="1" noChangeArrowheads="1"/>
                      </p:cNvPicPr>
                      <p:nvPr/>
                    </p:nvPicPr>
                    <p:blipFill>
                      <a:blip r:embed="rId4"/>
                      <a:srcRect/>
                      <a:stretch>
                        <a:fillRect/>
                      </a:stretch>
                    </p:blipFill>
                    <p:spPr bwMode="auto">
                      <a:xfrm>
                        <a:off x="893763" y="1179513"/>
                        <a:ext cx="20701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13" name="Object 61"/>
          <p:cNvGraphicFramePr>
            <a:graphicFrameLocks noChangeAspect="1"/>
          </p:cNvGraphicFramePr>
          <p:nvPr>
            <p:extLst>
              <p:ext uri="{D42A27DB-BD31-4B8C-83A1-F6EECF244321}">
                <p14:modId xmlns:p14="http://schemas.microsoft.com/office/powerpoint/2010/main" val="858462509"/>
              </p:ext>
            </p:extLst>
          </p:nvPr>
        </p:nvGraphicFramePr>
        <p:xfrm>
          <a:off x="6334125" y="1023938"/>
          <a:ext cx="774700" cy="241300"/>
        </p:xfrm>
        <a:graphic>
          <a:graphicData uri="http://schemas.openxmlformats.org/presentationml/2006/ole">
            <mc:AlternateContent xmlns:mc="http://schemas.openxmlformats.org/markup-compatibility/2006">
              <mc:Choice xmlns:v="urn:schemas-microsoft-com:vml" Requires="v">
                <p:oleObj spid="_x0000_s1436003" name="Equation" r:id="rId5" imgW="774360" imgH="241200" progId="Equation.DSMT4">
                  <p:embed/>
                </p:oleObj>
              </mc:Choice>
              <mc:Fallback>
                <p:oleObj name="Equation" r:id="rId5" imgW="774360" imgH="241200" progId="Equation.DSMT4">
                  <p:embed/>
                  <p:pic>
                    <p:nvPicPr>
                      <p:cNvPr id="0" name=""/>
                      <p:cNvPicPr>
                        <a:picLocks noChangeAspect="1" noChangeArrowheads="1"/>
                      </p:cNvPicPr>
                      <p:nvPr/>
                    </p:nvPicPr>
                    <p:blipFill>
                      <a:blip r:embed="rId6"/>
                      <a:srcRect/>
                      <a:stretch>
                        <a:fillRect/>
                      </a:stretch>
                    </p:blipFill>
                    <p:spPr bwMode="auto">
                      <a:xfrm>
                        <a:off x="6334125" y="1023938"/>
                        <a:ext cx="7747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0814" name="Object 62"/>
          <p:cNvGraphicFramePr>
            <a:graphicFrameLocks noChangeAspect="1"/>
          </p:cNvGraphicFramePr>
          <p:nvPr>
            <p:extLst>
              <p:ext uri="{D42A27DB-BD31-4B8C-83A1-F6EECF244321}">
                <p14:modId xmlns:p14="http://schemas.microsoft.com/office/powerpoint/2010/main" val="3881690201"/>
              </p:ext>
            </p:extLst>
          </p:nvPr>
        </p:nvGraphicFramePr>
        <p:xfrm>
          <a:off x="3575050" y="1174750"/>
          <a:ext cx="2590800" cy="419100"/>
        </p:xfrm>
        <a:graphic>
          <a:graphicData uri="http://schemas.openxmlformats.org/presentationml/2006/ole">
            <mc:AlternateContent xmlns:mc="http://schemas.openxmlformats.org/markup-compatibility/2006">
              <mc:Choice xmlns:v="urn:schemas-microsoft-com:vml" Requires="v">
                <p:oleObj spid="_x0000_s1436004" name="Equation" r:id="rId7" imgW="2590560" imgH="419040" progId="Equation.DSMT4">
                  <p:embed/>
                </p:oleObj>
              </mc:Choice>
              <mc:Fallback>
                <p:oleObj name="Equation" r:id="rId7" imgW="2590560" imgH="419040" progId="Equation.DSMT4">
                  <p:embed/>
                  <p:pic>
                    <p:nvPicPr>
                      <p:cNvPr id="0" name=""/>
                      <p:cNvPicPr>
                        <a:picLocks noChangeAspect="1" noChangeArrowheads="1"/>
                      </p:cNvPicPr>
                      <p:nvPr/>
                    </p:nvPicPr>
                    <p:blipFill>
                      <a:blip r:embed="rId8"/>
                      <a:srcRect/>
                      <a:stretch>
                        <a:fillRect/>
                      </a:stretch>
                    </p:blipFill>
                    <p:spPr bwMode="auto">
                      <a:xfrm>
                        <a:off x="3575050" y="1174750"/>
                        <a:ext cx="25908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16" name="Object 64"/>
          <p:cNvGraphicFramePr>
            <a:graphicFrameLocks noChangeAspect="1"/>
          </p:cNvGraphicFramePr>
          <p:nvPr>
            <p:extLst>
              <p:ext uri="{D42A27DB-BD31-4B8C-83A1-F6EECF244321}">
                <p14:modId xmlns:p14="http://schemas.microsoft.com/office/powerpoint/2010/main" val="2285221915"/>
              </p:ext>
            </p:extLst>
          </p:nvPr>
        </p:nvGraphicFramePr>
        <p:xfrm>
          <a:off x="6956425" y="1247775"/>
          <a:ext cx="1905000" cy="254000"/>
        </p:xfrm>
        <a:graphic>
          <a:graphicData uri="http://schemas.openxmlformats.org/presentationml/2006/ole">
            <mc:AlternateContent xmlns:mc="http://schemas.openxmlformats.org/markup-compatibility/2006">
              <mc:Choice xmlns:v="urn:schemas-microsoft-com:vml" Requires="v">
                <p:oleObj spid="_x0000_s1436005" name="Equation" r:id="rId9" imgW="1904760" imgH="253800" progId="Equation.DSMT4">
                  <p:embed/>
                </p:oleObj>
              </mc:Choice>
              <mc:Fallback>
                <p:oleObj name="Equation" r:id="rId9" imgW="1904760" imgH="253800" progId="Equation.DSMT4">
                  <p:embed/>
                  <p:pic>
                    <p:nvPicPr>
                      <p:cNvPr id="0" name=""/>
                      <p:cNvPicPr>
                        <a:picLocks noChangeAspect="1" noChangeArrowheads="1"/>
                      </p:cNvPicPr>
                      <p:nvPr/>
                    </p:nvPicPr>
                    <p:blipFill>
                      <a:blip r:embed="rId10"/>
                      <a:srcRect/>
                      <a:stretch>
                        <a:fillRect/>
                      </a:stretch>
                    </p:blipFill>
                    <p:spPr bwMode="auto">
                      <a:xfrm>
                        <a:off x="6956425" y="1247775"/>
                        <a:ext cx="19050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17" name="AutoShape 65"/>
          <p:cNvSpPr>
            <a:spLocks noChangeArrowheads="1"/>
          </p:cNvSpPr>
          <p:nvPr/>
        </p:nvSpPr>
        <p:spPr bwMode="auto">
          <a:xfrm>
            <a:off x="3114675" y="1314450"/>
            <a:ext cx="35242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18" name="AutoShape 66"/>
          <p:cNvSpPr>
            <a:spLocks noChangeArrowheads="1"/>
          </p:cNvSpPr>
          <p:nvPr/>
        </p:nvSpPr>
        <p:spPr bwMode="auto">
          <a:xfrm>
            <a:off x="6437313" y="1303338"/>
            <a:ext cx="35242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mc:AlternateContent xmlns:mc="http://schemas.openxmlformats.org/markup-compatibility/2006" xmlns:a14="http://schemas.microsoft.com/office/drawing/2010/main">
        <mc:Choice Requires="a14">
          <p:sp>
            <p:nvSpPr>
              <p:cNvPr id="330819" name="Rectangle 67"/>
              <p:cNvSpPr>
                <a:spLocks noChangeArrowheads="1"/>
              </p:cNvSpPr>
              <p:nvPr/>
            </p:nvSpPr>
            <p:spPr bwMode="auto">
              <a:xfrm>
                <a:off x="166688" y="1636713"/>
                <a:ext cx="8967787" cy="43656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smtClean="0">
                    <a:solidFill>
                      <a:srgbClr val="00007D"/>
                    </a:solidFill>
                    <a:cs typeface="Arial" pitchFamily="34" charset="0"/>
                  </a:rPr>
                  <a:t>■     </a:t>
                </a:r>
                <a:r>
                  <a:rPr lang="ru-RU" altLang="ru-RU" sz="1000" b="1" dirty="0">
                    <a:solidFill>
                      <a:srgbClr val="FF0000"/>
                    </a:solidFill>
                    <a:cs typeface="Arial" pitchFamily="34" charset="0"/>
                  </a:rPr>
                  <a:t> </a:t>
                </a:r>
                <a:r>
                  <a:rPr lang="en-US" sz="1000" b="1" dirty="0" smtClean="0">
                    <a:solidFill>
                      <a:srgbClr val="FF0000"/>
                    </a:solidFill>
                  </a:rPr>
                  <a:t>Translational Motion.</a:t>
                </a:r>
                <a:r>
                  <a:rPr lang="en-US" sz="1000" b="1" dirty="0" smtClean="0">
                    <a:solidFill>
                      <a:schemeClr val="accent5">
                        <a:lumMod val="25000"/>
                      </a:schemeClr>
                    </a:solidFill>
                  </a:rPr>
                  <a:t> In this case, </a:t>
                </a:r>
                <a:r>
                  <a:rPr lang="en-US" sz="1000" b="1" dirty="0">
                    <a:solidFill>
                      <a:schemeClr val="accent5">
                        <a:lumMod val="25000"/>
                      </a:schemeClr>
                    </a:solidFill>
                  </a:rPr>
                  <a:t>the inertia forces of a rigid body can be reduced to a single resultant </a:t>
                </a:r>
                <a14:m>
                  <m:oMath xmlns:m="http://schemas.openxmlformats.org/officeDocument/2006/math">
                    <m:sSup>
                      <m:sSupPr>
                        <m:ctrlPr>
                          <a:rPr lang="ru-RU" sz="1200" b="1" i="1" smtClean="0">
                            <a:solidFill>
                              <a:schemeClr val="accent5">
                                <a:lumMod val="25000"/>
                              </a:schemeClr>
                            </a:solidFill>
                            <a:latin typeface="Cambria Math"/>
                          </a:rPr>
                        </m:ctrlPr>
                      </m:sSupPr>
                      <m:e>
                        <m:r>
                          <a:rPr lang="en-US" sz="1200" b="1" i="1" smtClean="0">
                            <a:solidFill>
                              <a:schemeClr val="accent5">
                                <a:lumMod val="25000"/>
                              </a:schemeClr>
                            </a:solidFill>
                            <a:latin typeface="Cambria Math"/>
                          </a:rPr>
                          <m:t>𝑭</m:t>
                        </m:r>
                      </m:e>
                      <m:sup>
                        <m:r>
                          <a:rPr lang="en-US" sz="1200" b="1" i="1" smtClean="0">
                            <a:solidFill>
                              <a:schemeClr val="accent5">
                                <a:lumMod val="25000"/>
                              </a:schemeClr>
                            </a:solidFill>
                            <a:latin typeface="Cambria Math"/>
                          </a:rPr>
                          <m:t>𝒊𝒏</m:t>
                        </m:r>
                      </m:sup>
                    </m:sSup>
                  </m:oMath>
                </a14:m>
                <a:r>
                  <a:rPr lang="en-US" sz="1000" b="1" dirty="0">
                    <a:solidFill>
                      <a:schemeClr val="accent5">
                        <a:lumMod val="25000"/>
                      </a:schemeClr>
                    </a:solidFill>
                  </a:rPr>
                  <a:t> through the </a:t>
                </a:r>
                <a:r>
                  <a:rPr lang="en-US" sz="1000" b="1" dirty="0" smtClean="0">
                    <a:solidFill>
                      <a:schemeClr val="accent5">
                        <a:lumMod val="25000"/>
                      </a:schemeClr>
                    </a:solidFill>
                  </a:rPr>
                  <a:t>center </a:t>
                </a:r>
                <a:r>
                  <a:rPr lang="en-US" sz="1000" b="1" dirty="0">
                    <a:solidFill>
                      <a:schemeClr val="accent5">
                        <a:lumMod val="25000"/>
                      </a:schemeClr>
                    </a:solidFill>
                  </a:rPr>
                  <a:t>of </a:t>
                </a:r>
                <a:r>
                  <a:rPr lang="en-US" sz="1000" b="1" dirty="0" smtClean="0">
                    <a:solidFill>
                      <a:schemeClr val="accent5">
                        <a:lumMod val="25000"/>
                      </a:schemeClr>
                    </a:solidFill>
                  </a:rPr>
                  <a:t>mass</a:t>
                </a:r>
              </a:p>
              <a:p>
                <a:pPr>
                  <a:buClr>
                    <a:srgbClr val="00007D"/>
                  </a:buClr>
                  <a:buNone/>
                </a:pPr>
                <a:r>
                  <a:rPr lang="en-US" sz="1000" b="1" dirty="0" smtClean="0">
                    <a:solidFill>
                      <a:schemeClr val="accent5">
                        <a:lumMod val="25000"/>
                      </a:schemeClr>
                    </a:solidFill>
                  </a:rPr>
                  <a:t> </a:t>
                </a:r>
                <a:r>
                  <a:rPr lang="en-US" sz="1000" b="1" dirty="0">
                    <a:solidFill>
                      <a:schemeClr val="accent5">
                        <a:lumMod val="25000"/>
                      </a:schemeClr>
                    </a:solidFill>
                  </a:rPr>
                  <a:t>of the body</a:t>
                </a:r>
                <a:r>
                  <a:rPr lang="en-US" sz="1000" b="1" dirty="0" smtClean="0">
                    <a:solidFill>
                      <a:schemeClr val="accent5">
                        <a:lumMod val="25000"/>
                      </a:schemeClr>
                    </a:solidFill>
                  </a:rPr>
                  <a:t>.</a:t>
                </a:r>
                <a:r>
                  <a:rPr lang="ru-RU" altLang="ru-RU" sz="1000" dirty="0" smtClean="0">
                    <a:solidFill>
                      <a:srgbClr val="000000"/>
                    </a:solidFill>
                  </a:rPr>
                  <a:t> </a:t>
                </a:r>
                <a:r>
                  <a:rPr lang="en-US" altLang="ru-RU" sz="1000" dirty="0" smtClean="0">
                    <a:solidFill>
                      <a:srgbClr val="000000"/>
                    </a:solidFill>
                  </a:rPr>
                  <a:t>The principal moment with respect to the center of mass equals zero</a:t>
                </a:r>
                <a:r>
                  <a:rPr lang="ru-RU" altLang="ru-RU" sz="1000" dirty="0" smtClean="0">
                    <a:solidFill>
                      <a:srgbClr val="000000"/>
                    </a:solidFill>
                  </a:rPr>
                  <a:t> </a:t>
                </a:r>
                <a:endParaRPr lang="ru-RU" altLang="ru-RU" sz="1000" dirty="0">
                  <a:solidFill>
                    <a:srgbClr val="000000"/>
                  </a:solidFill>
                </a:endParaRPr>
              </a:p>
            </p:txBody>
          </p:sp>
        </mc:Choice>
        <mc:Fallback xmlns="">
          <p:sp>
            <p:nvSpPr>
              <p:cNvPr id="330819" name="Rectangle 67"/>
              <p:cNvSpPr>
                <a:spLocks noRot="1" noChangeAspect="1" noMove="1" noResize="1" noEditPoints="1" noAdjustHandles="1" noChangeArrowheads="1" noChangeShapeType="1" noTextEdit="1"/>
              </p:cNvSpPr>
              <p:nvPr/>
            </p:nvSpPr>
            <p:spPr bwMode="auto">
              <a:xfrm>
                <a:off x="166688" y="1636713"/>
                <a:ext cx="8967787" cy="436562"/>
              </a:xfrm>
              <a:prstGeom prst="rect">
                <a:avLst/>
              </a:prstGeom>
              <a:blipFill rotWithShape="1">
                <a:blip r:embed="rId11"/>
                <a:stretch>
                  <a:fillRect b="-1111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30820" name="Object 68"/>
          <p:cNvGraphicFramePr>
            <a:graphicFrameLocks noChangeAspect="1"/>
          </p:cNvGraphicFramePr>
          <p:nvPr>
            <p:extLst>
              <p:ext uri="{D42A27DB-BD31-4B8C-83A1-F6EECF244321}">
                <p14:modId xmlns:p14="http://schemas.microsoft.com/office/powerpoint/2010/main" val="2916048079"/>
              </p:ext>
            </p:extLst>
          </p:nvPr>
        </p:nvGraphicFramePr>
        <p:xfrm>
          <a:off x="854007" y="2073275"/>
          <a:ext cx="4118400" cy="288000"/>
        </p:xfrm>
        <a:graphic>
          <a:graphicData uri="http://schemas.openxmlformats.org/presentationml/2006/ole">
            <mc:AlternateContent xmlns:mc="http://schemas.openxmlformats.org/markup-compatibility/2006">
              <mc:Choice xmlns:v="urn:schemas-microsoft-com:vml" Requires="v">
                <p:oleObj spid="_x0000_s1436006" name="Equation" r:id="rId12" imgW="3632040" imgH="253800" progId="Equation.DSMT4">
                  <p:embed/>
                </p:oleObj>
              </mc:Choice>
              <mc:Fallback>
                <p:oleObj name="Equation" r:id="rId12" imgW="3632040" imgH="253800" progId="Equation.DSMT4">
                  <p:embed/>
                  <p:pic>
                    <p:nvPicPr>
                      <p:cNvPr id="0" name=""/>
                      <p:cNvPicPr>
                        <a:picLocks noChangeAspect="1" noChangeArrowheads="1"/>
                      </p:cNvPicPr>
                      <p:nvPr/>
                    </p:nvPicPr>
                    <p:blipFill>
                      <a:blip r:embed="rId13"/>
                      <a:srcRect/>
                      <a:stretch>
                        <a:fillRect/>
                      </a:stretch>
                    </p:blipFill>
                    <p:spPr bwMode="auto">
                      <a:xfrm>
                        <a:off x="854007" y="2073275"/>
                        <a:ext cx="4118400" cy="28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21" name="Text Box 69"/>
          <p:cNvSpPr txBox="1">
            <a:spLocks noChangeArrowheads="1"/>
          </p:cNvSpPr>
          <p:nvPr/>
        </p:nvSpPr>
        <p:spPr bwMode="auto">
          <a:xfrm>
            <a:off x="5027612" y="1952565"/>
            <a:ext cx="36687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The </a:t>
            </a:r>
            <a:r>
              <a:rPr lang="en-US" altLang="ru-RU" sz="1000" dirty="0">
                <a:solidFill>
                  <a:srgbClr val="000000"/>
                </a:solidFill>
              </a:rPr>
              <a:t>radius vector of the center of mass is zero if the center </a:t>
            </a:r>
            <a:r>
              <a:rPr lang="en-US" altLang="ru-RU" sz="1000" dirty="0" smtClean="0">
                <a:solidFill>
                  <a:srgbClr val="000000"/>
                </a:solidFill>
              </a:rPr>
              <a:t>of reduction coincides </a:t>
            </a:r>
            <a:r>
              <a:rPr lang="en-US" altLang="ru-RU" sz="1000" dirty="0">
                <a:solidFill>
                  <a:srgbClr val="000000"/>
                </a:solidFill>
              </a:rPr>
              <a:t>with the center </a:t>
            </a:r>
            <a:r>
              <a:rPr lang="en-US" altLang="ru-RU" sz="1000" dirty="0" smtClean="0">
                <a:solidFill>
                  <a:srgbClr val="000000"/>
                </a:solidFill>
              </a:rPr>
              <a:t>of mass.</a:t>
            </a:r>
            <a:endParaRPr lang="ru-RU" altLang="ru-RU" sz="1000" dirty="0">
              <a:solidFill>
                <a:srgbClr val="000000"/>
              </a:solidFill>
            </a:endParaRPr>
          </a:p>
        </p:txBody>
      </p:sp>
      <p:sp>
        <p:nvSpPr>
          <p:cNvPr id="330822" name="Text Box 70"/>
          <p:cNvSpPr txBox="1">
            <a:spLocks noChangeArrowheads="1"/>
          </p:cNvSpPr>
          <p:nvPr/>
        </p:nvSpPr>
        <p:spPr bwMode="auto">
          <a:xfrm>
            <a:off x="182563" y="2352675"/>
            <a:ext cx="8961437"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00007D"/>
                </a:solidFill>
                <a:cs typeface="Arial" pitchFamily="34" charset="0"/>
              </a:rPr>
              <a:t>■ </a:t>
            </a:r>
            <a:r>
              <a:rPr lang="en-US" altLang="ru-RU" sz="1000" b="1" dirty="0" smtClean="0">
                <a:solidFill>
                  <a:srgbClr val="00007D"/>
                </a:solidFill>
                <a:cs typeface="Arial" pitchFamily="34" charset="0"/>
              </a:rPr>
              <a:t>     </a:t>
            </a:r>
            <a:r>
              <a:rPr lang="en-US" sz="1000" b="1" dirty="0" smtClean="0">
                <a:solidFill>
                  <a:srgbClr val="FF0000"/>
                </a:solidFill>
              </a:rPr>
              <a:t>Rotation </a:t>
            </a:r>
            <a:r>
              <a:rPr lang="en-US" sz="1000" b="1" dirty="0">
                <a:solidFill>
                  <a:srgbClr val="FF0000"/>
                </a:solidFill>
              </a:rPr>
              <a:t>about an Axis through the Centre of Mass</a:t>
            </a:r>
            <a:r>
              <a:rPr lang="en-US" sz="1000" i="1" dirty="0"/>
              <a:t>.</a:t>
            </a:r>
            <a:r>
              <a:rPr lang="en-US" sz="1000" dirty="0"/>
              <a:t> </a:t>
            </a:r>
            <a:r>
              <a:rPr lang="ru-RU" altLang="ru-RU" sz="1000" b="1" dirty="0">
                <a:solidFill>
                  <a:srgbClr val="FF0000"/>
                </a:solidFill>
              </a:rPr>
              <a:t> </a:t>
            </a:r>
            <a:r>
              <a:rPr lang="en-US" sz="1000" dirty="0"/>
              <a:t>Let a body have a plane of symmetry, and let the axis of rotation </a:t>
            </a:r>
            <a:r>
              <a:rPr lang="en-US" sz="1100" i="1" dirty="0" err="1">
                <a:latin typeface="Times New Roman" pitchFamily="18" charset="0"/>
                <a:cs typeface="Times New Roman" pitchFamily="18" charset="0"/>
              </a:rPr>
              <a:t>Cz</a:t>
            </a:r>
            <a:r>
              <a:rPr lang="en-US" sz="1100" dirty="0">
                <a:latin typeface="Times New Roman" pitchFamily="18" charset="0"/>
                <a:cs typeface="Times New Roman" pitchFamily="18" charset="0"/>
              </a:rPr>
              <a:t> </a:t>
            </a:r>
            <a:r>
              <a:rPr lang="en-US" sz="1000" dirty="0"/>
              <a:t>be normal to the plane through the center of </a:t>
            </a:r>
            <a:r>
              <a:rPr lang="en-US" sz="1000" dirty="0" smtClean="0"/>
              <a:t>mass.</a:t>
            </a:r>
            <a:endParaRPr lang="ru-RU" altLang="ru-RU" sz="1000" dirty="0">
              <a:solidFill>
                <a:srgbClr val="000000"/>
              </a:solidFill>
            </a:endParaRPr>
          </a:p>
        </p:txBody>
      </p:sp>
      <p:sp>
        <p:nvSpPr>
          <p:cNvPr id="330823" name="Rectangle 71"/>
          <p:cNvSpPr>
            <a:spLocks noChangeArrowheads="1"/>
          </p:cNvSpPr>
          <p:nvPr/>
        </p:nvSpPr>
        <p:spPr bwMode="auto">
          <a:xfrm>
            <a:off x="259556" y="2648206"/>
            <a:ext cx="8967788" cy="643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gn="just">
              <a:buClr>
                <a:srgbClr val="00007D"/>
              </a:buClr>
              <a:buNone/>
            </a:pPr>
            <a:r>
              <a:rPr lang="ru-RU" altLang="ru-RU" sz="1000" b="1" dirty="0" smtClean="0">
                <a:solidFill>
                  <a:srgbClr val="00007D"/>
                </a:solidFill>
                <a:cs typeface="Arial" pitchFamily="34" charset="0"/>
              </a:rPr>
              <a:t> </a:t>
            </a:r>
            <a:r>
              <a:rPr lang="en-US" altLang="ru-RU" sz="1000" dirty="0">
                <a:solidFill>
                  <a:srgbClr val="000000"/>
                </a:solidFill>
              </a:rPr>
              <a:t>In this case, the axis of rotation is the principal axis of inertia at </a:t>
            </a:r>
            <a:r>
              <a:rPr lang="en-US" altLang="ru-RU" sz="1000" i="1" dirty="0">
                <a:solidFill>
                  <a:srgbClr val="000000"/>
                </a:solidFill>
              </a:rPr>
              <a:t>O</a:t>
            </a:r>
            <a:r>
              <a:rPr lang="en-US" altLang="ru-RU" sz="1000" dirty="0">
                <a:solidFill>
                  <a:srgbClr val="000000"/>
                </a:solidFill>
              </a:rPr>
              <a:t>. Accelerations of </a:t>
            </a:r>
            <a:r>
              <a:rPr lang="en-US" altLang="ru-RU" sz="1000" dirty="0" smtClean="0">
                <a:solidFill>
                  <a:srgbClr val="000000"/>
                </a:solidFill>
              </a:rPr>
              <a:t>all the </a:t>
            </a:r>
            <a:r>
              <a:rPr lang="en-US" altLang="ru-RU" sz="1000" dirty="0">
                <a:solidFill>
                  <a:srgbClr val="000000"/>
                </a:solidFill>
              </a:rPr>
              <a:t>particles lying on a straight line parallel to the axis of </a:t>
            </a:r>
          </a:p>
          <a:p>
            <a:pPr marL="0" indent="0" algn="just">
              <a:buClr>
                <a:srgbClr val="00007D"/>
              </a:buClr>
              <a:buNone/>
            </a:pPr>
            <a:r>
              <a:rPr lang="en-US" altLang="ru-RU" sz="1000" dirty="0">
                <a:solidFill>
                  <a:srgbClr val="000000"/>
                </a:solidFill>
              </a:rPr>
              <a:t>rotation are geometrically equal. Therefore, the inertial forces of symmetrical </a:t>
            </a:r>
            <a:r>
              <a:rPr lang="en-US" altLang="ru-RU" sz="1000" dirty="0" smtClean="0">
                <a:solidFill>
                  <a:srgbClr val="000000"/>
                </a:solidFill>
              </a:rPr>
              <a:t>particles </a:t>
            </a:r>
            <a:r>
              <a:rPr lang="en-US" altLang="ru-RU" sz="1000" dirty="0">
                <a:solidFill>
                  <a:srgbClr val="000000"/>
                </a:solidFill>
              </a:rPr>
              <a:t>relative to the plane of symmetry are also equal and their</a:t>
            </a:r>
          </a:p>
          <a:p>
            <a:pPr marL="0" indent="0" algn="just">
              <a:buClr>
                <a:srgbClr val="00007D"/>
              </a:buClr>
              <a:buNone/>
            </a:pPr>
            <a:r>
              <a:rPr lang="en-US" altLang="ru-RU" sz="1000" dirty="0">
                <a:solidFill>
                  <a:srgbClr val="000000"/>
                </a:solidFill>
              </a:rPr>
              <a:t> resultant will  lie in this plane (at the point </a:t>
            </a:r>
            <a:r>
              <a:rPr lang="en-US" altLang="ru-RU" sz="1050" i="1" dirty="0">
                <a:solidFill>
                  <a:srgbClr val="000000"/>
                </a:solidFill>
                <a:latin typeface="Times New Roman" pitchFamily="18" charset="0"/>
                <a:cs typeface="Times New Roman" pitchFamily="18" charset="0"/>
              </a:rPr>
              <a:t>M</a:t>
            </a:r>
            <a:r>
              <a:rPr lang="en-US" altLang="ru-RU" sz="800" i="1" dirty="0">
                <a:solidFill>
                  <a:srgbClr val="000000"/>
                </a:solidFill>
                <a:latin typeface="Times New Roman" pitchFamily="18" charset="0"/>
                <a:cs typeface="Times New Roman" pitchFamily="18" charset="0"/>
              </a:rPr>
              <a:t>k</a:t>
            </a:r>
            <a:r>
              <a:rPr lang="en-US" altLang="ru-RU" sz="1000" dirty="0">
                <a:solidFill>
                  <a:srgbClr val="000000"/>
                </a:solidFill>
              </a:rPr>
              <a:t>).</a:t>
            </a:r>
          </a:p>
          <a:p>
            <a:pPr marL="269875" indent="-269875">
              <a:buClr>
                <a:srgbClr val="00007D"/>
              </a:buClr>
              <a:buNone/>
            </a:pPr>
            <a:r>
              <a:rPr lang="ru-RU" altLang="ru-RU" sz="1000" b="1" dirty="0" smtClean="0">
                <a:solidFill>
                  <a:srgbClr val="00007D"/>
                </a:solidFill>
                <a:cs typeface="Arial" pitchFamily="34" charset="0"/>
              </a:rPr>
              <a:t>  </a:t>
            </a:r>
            <a:r>
              <a:rPr lang="ru-RU" altLang="ru-RU" sz="1000" b="1" dirty="0" smtClean="0">
                <a:solidFill>
                  <a:srgbClr val="FF0000"/>
                </a:solidFill>
                <a:cs typeface="Arial" pitchFamily="34" charset="0"/>
              </a:rPr>
              <a:t> </a:t>
            </a:r>
            <a:r>
              <a:rPr lang="en-US" sz="1000" dirty="0" smtClean="0"/>
              <a:t> </a:t>
            </a:r>
            <a:r>
              <a:rPr lang="ru-RU" altLang="ru-RU" sz="1000" dirty="0" smtClean="0">
                <a:solidFill>
                  <a:srgbClr val="000000"/>
                </a:solidFill>
              </a:rPr>
              <a:t> </a:t>
            </a:r>
            <a:endParaRPr lang="en-US" altLang="ru-RU" sz="1000" dirty="0" smtClean="0">
              <a:solidFill>
                <a:srgbClr val="000000"/>
              </a:solidFill>
            </a:endParaRPr>
          </a:p>
          <a:p>
            <a:pPr>
              <a:buClr>
                <a:srgbClr val="00007D"/>
              </a:buClr>
              <a:buFont typeface="Wingdings" pitchFamily="2" charset="2"/>
              <a:buNone/>
            </a:pPr>
            <a:endParaRPr lang="en-US" altLang="ru-RU" sz="1000" dirty="0">
              <a:solidFill>
                <a:srgbClr val="000000"/>
              </a:solidFill>
            </a:endParaRPr>
          </a:p>
          <a:p>
            <a:pPr>
              <a:buClr>
                <a:srgbClr val="00007D"/>
              </a:buClr>
              <a:buFont typeface="Wingdings" pitchFamily="2" charset="2"/>
              <a:buNone/>
            </a:pPr>
            <a:endParaRPr lang="ru-RU" altLang="ru-RU" sz="1000" dirty="0">
              <a:solidFill>
                <a:srgbClr val="000000"/>
              </a:solidFill>
            </a:endParaRPr>
          </a:p>
        </p:txBody>
      </p:sp>
      <p:sp>
        <p:nvSpPr>
          <p:cNvPr id="330824" name="AutoShape 72">
            <a:hlinkClick r:id="rId1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0825" name="AutoShape 73">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0826" name="AutoShape 74">
            <a:hlinkClick r:id="" action="ppaction://hlinkshowjump?jump=nextslide" highlightClick="1"/>
          </p:cNvPr>
          <p:cNvSpPr>
            <a:spLocks noChangeArrowheads="1"/>
          </p:cNvSpPr>
          <p:nvPr/>
        </p:nvSpPr>
        <p:spPr bwMode="auto">
          <a:xfrm>
            <a:off x="4457700"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30827" name="Oval 75"/>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40</a:t>
            </a:r>
            <a:endParaRPr lang="ru-RU" altLang="ru-RU" sz="1000" b="1" dirty="0">
              <a:solidFill>
                <a:srgbClr val="00007D"/>
              </a:solidFill>
            </a:endParaRPr>
          </a:p>
        </p:txBody>
      </p:sp>
      <p:sp>
        <p:nvSpPr>
          <p:cNvPr id="330855" name="Text Box 103"/>
          <p:cNvSpPr txBox="1">
            <a:spLocks noChangeArrowheads="1"/>
          </p:cNvSpPr>
          <p:nvPr/>
        </p:nvSpPr>
        <p:spPr bwMode="auto">
          <a:xfrm>
            <a:off x="425450" y="3386138"/>
            <a:ext cx="2794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100" i="1" dirty="0">
                <a:solidFill>
                  <a:srgbClr val="000000"/>
                </a:solidFill>
                <a:latin typeface="Times New Roman" pitchFamily="18" charset="0"/>
                <a:cs typeface="Times New Roman" pitchFamily="18" charset="0"/>
              </a:rPr>
              <a:t>z</a:t>
            </a:r>
            <a:endParaRPr lang="ru-RU" altLang="ru-RU" sz="1100" i="1" dirty="0">
              <a:solidFill>
                <a:srgbClr val="000000"/>
              </a:solidFill>
              <a:latin typeface="Times New Roman" pitchFamily="18" charset="0"/>
              <a:cs typeface="Times New Roman" pitchFamily="18" charset="0"/>
            </a:endParaRPr>
          </a:p>
        </p:txBody>
      </p:sp>
      <p:grpSp>
        <p:nvGrpSpPr>
          <p:cNvPr id="330877" name="Group 125"/>
          <p:cNvGrpSpPr>
            <a:grpSpLocks/>
          </p:cNvGrpSpPr>
          <p:nvPr/>
        </p:nvGrpSpPr>
        <p:grpSpPr bwMode="auto">
          <a:xfrm>
            <a:off x="209550" y="3541713"/>
            <a:ext cx="979488" cy="1906587"/>
            <a:chOff x="132" y="2231"/>
            <a:chExt cx="617" cy="1201"/>
          </a:xfrm>
        </p:grpSpPr>
        <p:sp>
          <p:nvSpPr>
            <p:cNvPr id="330829" name="AutoShape 77"/>
            <p:cNvSpPr>
              <a:spLocks noChangeArrowheads="1"/>
            </p:cNvSpPr>
            <p:nvPr/>
          </p:nvSpPr>
          <p:spPr bwMode="auto">
            <a:xfrm>
              <a:off x="173" y="2495"/>
              <a:ext cx="576" cy="744"/>
            </a:xfrm>
            <a:prstGeom prst="can">
              <a:avLst>
                <a:gd name="adj" fmla="val 32292"/>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330830" name="Group 78"/>
            <p:cNvGrpSpPr>
              <a:grpSpLocks/>
            </p:cNvGrpSpPr>
            <p:nvPr/>
          </p:nvGrpSpPr>
          <p:grpSpPr bwMode="auto">
            <a:xfrm>
              <a:off x="215" y="2282"/>
              <a:ext cx="161" cy="115"/>
              <a:chOff x="2082" y="2259"/>
              <a:chExt cx="161" cy="115"/>
            </a:xfrm>
          </p:grpSpPr>
          <p:grpSp>
            <p:nvGrpSpPr>
              <p:cNvPr id="330831" name="Group 79"/>
              <p:cNvGrpSpPr>
                <a:grpSpLocks/>
              </p:cNvGrpSpPr>
              <p:nvPr/>
            </p:nvGrpSpPr>
            <p:grpSpPr bwMode="auto">
              <a:xfrm>
                <a:off x="2082" y="2260"/>
                <a:ext cx="56" cy="114"/>
                <a:chOff x="1056" y="2326"/>
                <a:chExt cx="56" cy="114"/>
              </a:xfrm>
            </p:grpSpPr>
            <p:sp>
              <p:nvSpPr>
                <p:cNvPr id="330832" name="Rectangle 80"/>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33" name="Line 81"/>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0834" name="Group 82"/>
              <p:cNvGrpSpPr>
                <a:grpSpLocks/>
              </p:cNvGrpSpPr>
              <p:nvPr/>
            </p:nvGrpSpPr>
            <p:grpSpPr bwMode="auto">
              <a:xfrm flipH="1">
                <a:off x="2187" y="2259"/>
                <a:ext cx="56" cy="114"/>
                <a:chOff x="1056" y="2326"/>
                <a:chExt cx="56" cy="114"/>
              </a:xfrm>
            </p:grpSpPr>
            <p:sp>
              <p:nvSpPr>
                <p:cNvPr id="330835" name="Rectangle 8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36" name="Line 8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30837" name="Group 85"/>
            <p:cNvGrpSpPr>
              <a:grpSpLocks/>
            </p:cNvGrpSpPr>
            <p:nvPr/>
          </p:nvGrpSpPr>
          <p:grpSpPr bwMode="auto">
            <a:xfrm>
              <a:off x="213" y="3270"/>
              <a:ext cx="161" cy="115"/>
              <a:chOff x="2082" y="2259"/>
              <a:chExt cx="161" cy="115"/>
            </a:xfrm>
          </p:grpSpPr>
          <p:grpSp>
            <p:nvGrpSpPr>
              <p:cNvPr id="330838" name="Group 86"/>
              <p:cNvGrpSpPr>
                <a:grpSpLocks/>
              </p:cNvGrpSpPr>
              <p:nvPr/>
            </p:nvGrpSpPr>
            <p:grpSpPr bwMode="auto">
              <a:xfrm>
                <a:off x="2082" y="2260"/>
                <a:ext cx="56" cy="114"/>
                <a:chOff x="1056" y="2326"/>
                <a:chExt cx="56" cy="114"/>
              </a:xfrm>
            </p:grpSpPr>
            <p:sp>
              <p:nvSpPr>
                <p:cNvPr id="330839" name="Rectangle 87"/>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40" name="Line 88"/>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0841" name="Group 89"/>
              <p:cNvGrpSpPr>
                <a:grpSpLocks/>
              </p:cNvGrpSpPr>
              <p:nvPr/>
            </p:nvGrpSpPr>
            <p:grpSpPr bwMode="auto">
              <a:xfrm flipH="1">
                <a:off x="2187" y="2259"/>
                <a:ext cx="56" cy="114"/>
                <a:chOff x="1056" y="2326"/>
                <a:chExt cx="56" cy="114"/>
              </a:xfrm>
            </p:grpSpPr>
            <p:sp>
              <p:nvSpPr>
                <p:cNvPr id="330842" name="Rectangle 90"/>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43" name="Line 91"/>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30844" name="Rectangle 92"/>
            <p:cNvSpPr>
              <a:spLocks noChangeArrowheads="1"/>
            </p:cNvSpPr>
            <p:nvPr/>
          </p:nvSpPr>
          <p:spPr bwMode="auto">
            <a:xfrm>
              <a:off x="212" y="3382"/>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45" name="Line 93"/>
            <p:cNvSpPr>
              <a:spLocks noChangeShapeType="1"/>
            </p:cNvSpPr>
            <p:nvPr/>
          </p:nvSpPr>
          <p:spPr bwMode="auto">
            <a:xfrm>
              <a:off x="293" y="2231"/>
              <a:ext cx="1"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0846" name="AutoShape 94"/>
            <p:cNvSpPr>
              <a:spLocks noChangeArrowheads="1"/>
            </p:cNvSpPr>
            <p:nvPr/>
          </p:nvSpPr>
          <p:spPr bwMode="auto">
            <a:xfrm>
              <a:off x="173" y="2417"/>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47" name="Text Box 95"/>
            <p:cNvSpPr txBox="1">
              <a:spLocks noChangeArrowheads="1"/>
            </p:cNvSpPr>
            <p:nvPr/>
          </p:nvSpPr>
          <p:spPr bwMode="auto">
            <a:xfrm>
              <a:off x="325" y="2332"/>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30856" name="AutoShape 104"/>
            <p:cNvSpPr>
              <a:spLocks noChangeArrowheads="1"/>
            </p:cNvSpPr>
            <p:nvPr/>
          </p:nvSpPr>
          <p:spPr bwMode="auto">
            <a:xfrm>
              <a:off x="190" y="2602"/>
              <a:ext cx="144" cy="186"/>
            </a:xfrm>
            <a:prstGeom prst="curvedRightArrow">
              <a:avLst>
                <a:gd name="adj1" fmla="val 25833"/>
                <a:gd name="adj2" fmla="val 51667"/>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58" name="Text Box 106"/>
            <p:cNvSpPr txBox="1">
              <a:spLocks noChangeArrowheads="1"/>
            </p:cNvSpPr>
            <p:nvPr/>
          </p:nvSpPr>
          <p:spPr bwMode="auto">
            <a:xfrm>
              <a:off x="342" y="2475"/>
              <a:ext cx="163"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400" b="1" i="1" dirty="0">
                  <a:solidFill>
                    <a:srgbClr val="FF0000"/>
                  </a:solidFill>
                  <a:latin typeface="Times New Roman" pitchFamily="18" charset="0"/>
                  <a:cs typeface="Times New Roman" pitchFamily="18" charset="0"/>
                </a:rPr>
                <a:t>ε</a:t>
              </a:r>
            </a:p>
          </p:txBody>
        </p:sp>
        <p:sp>
          <p:nvSpPr>
            <p:cNvPr id="330850" name="Oval 98"/>
            <p:cNvSpPr>
              <a:spLocks noChangeArrowheads="1"/>
            </p:cNvSpPr>
            <p:nvPr/>
          </p:nvSpPr>
          <p:spPr bwMode="auto">
            <a:xfrm>
              <a:off x="173" y="2783"/>
              <a:ext cx="564" cy="168"/>
            </a:xfrm>
            <a:prstGeom prst="ellipse">
              <a:avLst/>
            </a:prstGeom>
            <a:solidFill>
              <a:srgbClr val="FF9900">
                <a:alpha val="53999"/>
              </a:srgbClr>
            </a:solid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48" name="Oval 96"/>
            <p:cNvSpPr>
              <a:spLocks noChangeArrowheads="1"/>
            </p:cNvSpPr>
            <p:nvPr/>
          </p:nvSpPr>
          <p:spPr bwMode="auto">
            <a:xfrm>
              <a:off x="275" y="2857"/>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52" name="Text Box 100"/>
            <p:cNvSpPr txBox="1">
              <a:spLocks noChangeArrowheads="1"/>
            </p:cNvSpPr>
            <p:nvPr/>
          </p:nvSpPr>
          <p:spPr bwMode="auto">
            <a:xfrm>
              <a:off x="132" y="2789"/>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sp>
          <p:nvSpPr>
            <p:cNvPr id="330859" name="Oval 107"/>
            <p:cNvSpPr>
              <a:spLocks noChangeArrowheads="1"/>
            </p:cNvSpPr>
            <p:nvPr/>
          </p:nvSpPr>
          <p:spPr bwMode="auto">
            <a:xfrm>
              <a:off x="514" y="2892"/>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60" name="Text Box 108"/>
            <p:cNvSpPr txBox="1">
              <a:spLocks noChangeArrowheads="1"/>
            </p:cNvSpPr>
            <p:nvPr/>
          </p:nvSpPr>
          <p:spPr bwMode="auto">
            <a:xfrm>
              <a:off x="449" y="2746"/>
              <a:ext cx="2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en-US" altLang="ru-RU" sz="1000" i="1" baseline="-25000" dirty="0">
                  <a:solidFill>
                    <a:srgbClr val="000000"/>
                  </a:solidFill>
                  <a:latin typeface="Times New Roman" pitchFamily="18" charset="0"/>
                  <a:cs typeface="Times New Roman" pitchFamily="18" charset="0"/>
                </a:rPr>
                <a:t>k</a:t>
              </a:r>
              <a:endParaRPr lang="ru-RU" altLang="ru-RU" sz="1000" i="1" baseline="-25000" dirty="0">
                <a:solidFill>
                  <a:srgbClr val="000000"/>
                </a:solidFill>
                <a:latin typeface="Times New Roman" pitchFamily="18" charset="0"/>
                <a:cs typeface="Times New Roman" pitchFamily="18" charset="0"/>
              </a:endParaRPr>
            </a:p>
          </p:txBody>
        </p:sp>
        <p:sp>
          <p:nvSpPr>
            <p:cNvPr id="330849" name="Oval 97"/>
            <p:cNvSpPr>
              <a:spLocks noChangeArrowheads="1"/>
            </p:cNvSpPr>
            <p:nvPr/>
          </p:nvSpPr>
          <p:spPr bwMode="auto">
            <a:xfrm>
              <a:off x="430" y="2856"/>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61" name="Text Box 109"/>
            <p:cNvSpPr txBox="1">
              <a:spLocks noChangeArrowheads="1"/>
            </p:cNvSpPr>
            <p:nvPr/>
          </p:nvSpPr>
          <p:spPr bwMode="auto">
            <a:xfrm>
              <a:off x="310" y="2751"/>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baseline="-25000" dirty="0">
                <a:solidFill>
                  <a:srgbClr val="000000"/>
                </a:solidFill>
                <a:latin typeface="Times New Roman" pitchFamily="18" charset="0"/>
                <a:cs typeface="Times New Roman" pitchFamily="18" charset="0"/>
              </a:endParaRPr>
            </a:p>
          </p:txBody>
        </p:sp>
      </p:grpSp>
      <p:sp>
        <p:nvSpPr>
          <p:cNvPr id="330862" name="Text Box 110"/>
          <p:cNvSpPr txBox="1">
            <a:spLocks noChangeArrowheads="1"/>
          </p:cNvSpPr>
          <p:nvPr/>
        </p:nvSpPr>
        <p:spPr bwMode="auto">
          <a:xfrm>
            <a:off x="563246" y="3246500"/>
            <a:ext cx="261001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The principal vector of the inertial forces is</a:t>
            </a:r>
            <a:endParaRPr lang="ru-RU" altLang="ru-RU" sz="1000" dirty="0">
              <a:solidFill>
                <a:srgbClr val="000000"/>
              </a:solidFill>
            </a:endParaRPr>
          </a:p>
        </p:txBody>
      </p:sp>
      <p:graphicFrame>
        <p:nvGraphicFramePr>
          <p:cNvPr id="330863" name="Object 111"/>
          <p:cNvGraphicFramePr>
            <a:graphicFrameLocks noChangeAspect="1"/>
          </p:cNvGraphicFramePr>
          <p:nvPr>
            <p:extLst>
              <p:ext uri="{D42A27DB-BD31-4B8C-83A1-F6EECF244321}">
                <p14:modId xmlns:p14="http://schemas.microsoft.com/office/powerpoint/2010/main" val="4233836309"/>
              </p:ext>
            </p:extLst>
          </p:nvPr>
        </p:nvGraphicFramePr>
        <p:xfrm>
          <a:off x="3165475" y="3265488"/>
          <a:ext cx="762000" cy="228600"/>
        </p:xfrm>
        <a:graphic>
          <a:graphicData uri="http://schemas.openxmlformats.org/presentationml/2006/ole">
            <mc:AlternateContent xmlns:mc="http://schemas.openxmlformats.org/markup-compatibility/2006">
              <mc:Choice xmlns:v="urn:schemas-microsoft-com:vml" Requires="v">
                <p:oleObj spid="_x0000_s1436007" name="Equation" r:id="rId15" imgW="761760" imgH="228600" progId="Equation.DSMT4">
                  <p:embed/>
                </p:oleObj>
              </mc:Choice>
              <mc:Fallback>
                <p:oleObj name="Equation" r:id="rId15" imgW="761760" imgH="228600" progId="Equation.DSMT4">
                  <p:embed/>
                  <p:pic>
                    <p:nvPicPr>
                      <p:cNvPr id="0" name=""/>
                      <p:cNvPicPr>
                        <a:picLocks noChangeAspect="1" noChangeArrowheads="1"/>
                      </p:cNvPicPr>
                      <p:nvPr/>
                    </p:nvPicPr>
                    <p:blipFill>
                      <a:blip r:embed="rId16"/>
                      <a:srcRect/>
                      <a:stretch>
                        <a:fillRect/>
                      </a:stretch>
                    </p:blipFill>
                    <p:spPr bwMode="auto">
                      <a:xfrm>
                        <a:off x="3165475" y="3265488"/>
                        <a:ext cx="7620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0871" name="Object 119"/>
          <p:cNvGraphicFramePr>
            <a:graphicFrameLocks noChangeAspect="1"/>
          </p:cNvGraphicFramePr>
          <p:nvPr>
            <p:extLst>
              <p:ext uri="{D42A27DB-BD31-4B8C-83A1-F6EECF244321}">
                <p14:modId xmlns:p14="http://schemas.microsoft.com/office/powerpoint/2010/main" val="1533718416"/>
              </p:ext>
            </p:extLst>
          </p:nvPr>
        </p:nvGraphicFramePr>
        <p:xfrm>
          <a:off x="6591300" y="3228975"/>
          <a:ext cx="2199273" cy="288000"/>
        </p:xfrm>
        <a:graphic>
          <a:graphicData uri="http://schemas.openxmlformats.org/presentationml/2006/ole">
            <mc:AlternateContent xmlns:mc="http://schemas.openxmlformats.org/markup-compatibility/2006">
              <mc:Choice xmlns:v="urn:schemas-microsoft-com:vml" Requires="v">
                <p:oleObj spid="_x0000_s1436008" name="Equation" r:id="rId17" imgW="2133360" imgH="279360" progId="Equation.DSMT4">
                  <p:embed/>
                </p:oleObj>
              </mc:Choice>
              <mc:Fallback>
                <p:oleObj name="Equation" r:id="rId17" imgW="2133360" imgH="279360" progId="Equation.DSMT4">
                  <p:embed/>
                  <p:pic>
                    <p:nvPicPr>
                      <p:cNvPr id="0" name=""/>
                      <p:cNvPicPr>
                        <a:picLocks noChangeAspect="1" noChangeArrowheads="1"/>
                      </p:cNvPicPr>
                      <p:nvPr/>
                    </p:nvPicPr>
                    <p:blipFill>
                      <a:blip r:embed="rId18"/>
                      <a:srcRect/>
                      <a:stretch>
                        <a:fillRect/>
                      </a:stretch>
                    </p:blipFill>
                    <p:spPr bwMode="auto">
                      <a:xfrm>
                        <a:off x="6591300" y="3228975"/>
                        <a:ext cx="2199273" cy="28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0892" name="Group 140"/>
          <p:cNvGrpSpPr>
            <a:grpSpLocks/>
          </p:cNvGrpSpPr>
          <p:nvPr/>
        </p:nvGrpSpPr>
        <p:grpSpPr bwMode="auto">
          <a:xfrm>
            <a:off x="1658938" y="4314825"/>
            <a:ext cx="1401762" cy="1362075"/>
            <a:chOff x="2815" y="3204"/>
            <a:chExt cx="883" cy="858"/>
          </a:xfrm>
        </p:grpSpPr>
        <p:sp>
          <p:nvSpPr>
            <p:cNvPr id="330864" name="Oval 112"/>
            <p:cNvSpPr>
              <a:spLocks noChangeArrowheads="1"/>
            </p:cNvSpPr>
            <p:nvPr/>
          </p:nvSpPr>
          <p:spPr bwMode="auto">
            <a:xfrm>
              <a:off x="2840" y="3204"/>
              <a:ext cx="858" cy="858"/>
            </a:xfrm>
            <a:prstGeom prst="ellipse">
              <a:avLst/>
            </a:prstGeom>
            <a:solidFill>
              <a:srgbClr val="FFFF00">
                <a:alpha val="58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65" name="Oval 113"/>
            <p:cNvSpPr>
              <a:spLocks noChangeArrowheads="1"/>
            </p:cNvSpPr>
            <p:nvPr/>
          </p:nvSpPr>
          <p:spPr bwMode="auto">
            <a:xfrm>
              <a:off x="2910" y="3618"/>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66" name="Text Box 114"/>
            <p:cNvSpPr txBox="1">
              <a:spLocks noChangeArrowheads="1"/>
            </p:cNvSpPr>
            <p:nvPr/>
          </p:nvSpPr>
          <p:spPr bwMode="auto">
            <a:xfrm>
              <a:off x="2815" y="3466"/>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sp>
          <p:nvSpPr>
            <p:cNvPr id="330867" name="Oval 115"/>
            <p:cNvSpPr>
              <a:spLocks noChangeArrowheads="1"/>
            </p:cNvSpPr>
            <p:nvPr/>
          </p:nvSpPr>
          <p:spPr bwMode="auto">
            <a:xfrm>
              <a:off x="3239" y="3617"/>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68" name="Text Box 116"/>
            <p:cNvSpPr txBox="1">
              <a:spLocks noChangeArrowheads="1"/>
            </p:cNvSpPr>
            <p:nvPr/>
          </p:nvSpPr>
          <p:spPr bwMode="auto">
            <a:xfrm>
              <a:off x="3239" y="3482"/>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baseline="-25000" dirty="0">
                <a:solidFill>
                  <a:srgbClr val="000000"/>
                </a:solidFill>
                <a:latin typeface="Times New Roman" pitchFamily="18" charset="0"/>
                <a:cs typeface="Times New Roman" pitchFamily="18" charset="0"/>
              </a:endParaRPr>
            </a:p>
          </p:txBody>
        </p:sp>
        <p:sp>
          <p:nvSpPr>
            <p:cNvPr id="330869" name="Oval 117"/>
            <p:cNvSpPr>
              <a:spLocks noChangeArrowheads="1"/>
            </p:cNvSpPr>
            <p:nvPr/>
          </p:nvSpPr>
          <p:spPr bwMode="auto">
            <a:xfrm>
              <a:off x="3401" y="3923"/>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70" name="Text Box 118"/>
            <p:cNvSpPr txBox="1">
              <a:spLocks noChangeArrowheads="1"/>
            </p:cNvSpPr>
            <p:nvPr/>
          </p:nvSpPr>
          <p:spPr bwMode="auto">
            <a:xfrm>
              <a:off x="3290" y="3737"/>
              <a:ext cx="21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en-US" altLang="ru-RU" sz="1000" i="1" baseline="-25000" dirty="0">
                  <a:solidFill>
                    <a:srgbClr val="000000"/>
                  </a:solidFill>
                  <a:latin typeface="Times New Roman" pitchFamily="18" charset="0"/>
                  <a:cs typeface="Times New Roman" pitchFamily="18" charset="0"/>
                </a:rPr>
                <a:t>k</a:t>
              </a:r>
              <a:endParaRPr lang="ru-RU" altLang="ru-RU" sz="1000" i="1" baseline="-25000" dirty="0">
                <a:solidFill>
                  <a:srgbClr val="000000"/>
                </a:solidFill>
                <a:latin typeface="Times New Roman" pitchFamily="18" charset="0"/>
                <a:cs typeface="Times New Roman" pitchFamily="18" charset="0"/>
              </a:endParaRPr>
            </a:p>
          </p:txBody>
        </p:sp>
        <p:graphicFrame>
          <p:nvGraphicFramePr>
            <p:cNvPr id="330874" name="Object 122"/>
            <p:cNvGraphicFramePr>
              <a:graphicFrameLocks noChangeAspect="1"/>
            </p:cNvGraphicFramePr>
            <p:nvPr>
              <p:extLst>
                <p:ext uri="{D42A27DB-BD31-4B8C-83A1-F6EECF244321}">
                  <p14:modId xmlns:p14="http://schemas.microsoft.com/office/powerpoint/2010/main" val="145714553"/>
                </p:ext>
              </p:extLst>
            </p:nvPr>
          </p:nvGraphicFramePr>
          <p:xfrm>
            <a:off x="3302" y="3266"/>
            <a:ext cx="120" cy="152"/>
          </p:xfrm>
          <a:graphic>
            <a:graphicData uri="http://schemas.openxmlformats.org/presentationml/2006/ole">
              <mc:AlternateContent xmlns:mc="http://schemas.openxmlformats.org/markup-compatibility/2006">
                <mc:Choice xmlns:v="urn:schemas-microsoft-com:vml" Requires="v">
                  <p:oleObj spid="_x0000_s1436009" name="Equation" r:id="rId19" imgW="190440" imgH="241200" progId="Equation.DSMT4">
                    <p:embed/>
                  </p:oleObj>
                </mc:Choice>
                <mc:Fallback>
                  <p:oleObj name="Equation" r:id="rId19" imgW="190440" imgH="241200" progId="Equation.DSMT4">
                    <p:embed/>
                    <p:pic>
                      <p:nvPicPr>
                        <p:cNvPr id="0" name=""/>
                        <p:cNvPicPr>
                          <a:picLocks noChangeAspect="1" noChangeArrowheads="1"/>
                        </p:cNvPicPr>
                        <p:nvPr/>
                      </p:nvPicPr>
                      <p:blipFill>
                        <a:blip r:embed="rId20"/>
                        <a:srcRect/>
                        <a:stretch>
                          <a:fillRect/>
                        </a:stretch>
                      </p:blipFill>
                      <p:spPr bwMode="auto">
                        <a:xfrm>
                          <a:off x="3302" y="3266"/>
                          <a:ext cx="120" cy="15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75" name="Object 123"/>
            <p:cNvGraphicFramePr>
              <a:graphicFrameLocks noChangeAspect="1"/>
            </p:cNvGraphicFramePr>
            <p:nvPr>
              <p:extLst>
                <p:ext uri="{D42A27DB-BD31-4B8C-83A1-F6EECF244321}">
                  <p14:modId xmlns:p14="http://schemas.microsoft.com/office/powerpoint/2010/main" val="2755285804"/>
                </p:ext>
              </p:extLst>
            </p:nvPr>
          </p:nvGraphicFramePr>
          <p:xfrm>
            <a:off x="2988" y="3482"/>
            <a:ext cx="120" cy="144"/>
          </p:xfrm>
          <a:graphic>
            <a:graphicData uri="http://schemas.openxmlformats.org/presentationml/2006/ole">
              <mc:AlternateContent xmlns:mc="http://schemas.openxmlformats.org/markup-compatibility/2006">
                <mc:Choice xmlns:v="urn:schemas-microsoft-com:vml" Requires="v">
                  <p:oleObj spid="_x0000_s1436010" name="Equation" r:id="rId21" imgW="190440" imgH="228600" progId="Equation.DSMT4">
                    <p:embed/>
                  </p:oleObj>
                </mc:Choice>
                <mc:Fallback>
                  <p:oleObj name="Equation" r:id="rId21" imgW="190440" imgH="228600" progId="Equation.DSMT4">
                    <p:embed/>
                    <p:pic>
                      <p:nvPicPr>
                        <p:cNvPr id="0" name=""/>
                        <p:cNvPicPr>
                          <a:picLocks noChangeAspect="1" noChangeArrowheads="1"/>
                        </p:cNvPicPr>
                        <p:nvPr/>
                      </p:nvPicPr>
                      <p:blipFill>
                        <a:blip r:embed="rId22"/>
                        <a:srcRect/>
                        <a:stretch>
                          <a:fillRect/>
                        </a:stretch>
                      </p:blipFill>
                      <p:spPr bwMode="auto">
                        <a:xfrm>
                          <a:off x="2988" y="3482"/>
                          <a:ext cx="120" cy="144"/>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0876" name="Text Box 124"/>
          <p:cNvSpPr txBox="1">
            <a:spLocks noChangeArrowheads="1"/>
          </p:cNvSpPr>
          <p:nvPr/>
        </p:nvSpPr>
        <p:spPr bwMode="auto">
          <a:xfrm>
            <a:off x="4091681" y="3262154"/>
            <a:ext cx="252184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Acceleration of the center of mass equals</a:t>
            </a:r>
            <a:endParaRPr lang="ru-RU" altLang="ru-RU" sz="1000" dirty="0">
              <a:solidFill>
                <a:srgbClr val="000000"/>
              </a:solidFill>
            </a:endParaRPr>
          </a:p>
        </p:txBody>
      </p:sp>
      <p:sp>
        <p:nvSpPr>
          <p:cNvPr id="330872" name="AutoShape 120"/>
          <p:cNvSpPr>
            <a:spLocks noChangeArrowheads="1"/>
          </p:cNvSpPr>
          <p:nvPr/>
        </p:nvSpPr>
        <p:spPr bwMode="auto">
          <a:xfrm rot="16200000">
            <a:off x="2161382" y="4733131"/>
            <a:ext cx="393700" cy="93663"/>
          </a:xfrm>
          <a:prstGeom prst="rightArrow">
            <a:avLst>
              <a:gd name="adj1" fmla="val 50000"/>
              <a:gd name="adj2" fmla="val 10508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73" name="AutoShape 121"/>
          <p:cNvSpPr>
            <a:spLocks noChangeArrowheads="1"/>
          </p:cNvSpPr>
          <p:nvPr/>
        </p:nvSpPr>
        <p:spPr bwMode="auto">
          <a:xfrm rot="10800000">
            <a:off x="1935163" y="4959350"/>
            <a:ext cx="393700" cy="93663"/>
          </a:xfrm>
          <a:prstGeom prst="rightArrow">
            <a:avLst>
              <a:gd name="adj1" fmla="val 50000"/>
              <a:gd name="adj2" fmla="val 10508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79" name="Rectangle 127"/>
          <p:cNvSpPr>
            <a:spLocks noChangeArrowheads="1"/>
          </p:cNvSpPr>
          <p:nvPr/>
        </p:nvSpPr>
        <p:spPr bwMode="auto">
          <a:xfrm>
            <a:off x="1935163" y="4602163"/>
            <a:ext cx="423862" cy="404812"/>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80" name="AutoShape 128"/>
          <p:cNvSpPr>
            <a:spLocks noChangeArrowheads="1"/>
          </p:cNvSpPr>
          <p:nvPr/>
        </p:nvSpPr>
        <p:spPr bwMode="auto">
          <a:xfrm rot="13470850">
            <a:off x="1860550" y="4746625"/>
            <a:ext cx="542925" cy="87313"/>
          </a:xfrm>
          <a:prstGeom prst="rightArrow">
            <a:avLst>
              <a:gd name="adj1" fmla="val 50000"/>
              <a:gd name="adj2" fmla="val 15545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81" name="Text Box 129"/>
          <p:cNvSpPr txBox="1">
            <a:spLocks noChangeArrowheads="1"/>
          </p:cNvSpPr>
          <p:nvPr/>
        </p:nvSpPr>
        <p:spPr bwMode="auto">
          <a:xfrm>
            <a:off x="1530488" y="3552550"/>
            <a:ext cx="757771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When </a:t>
            </a:r>
            <a:r>
              <a:rPr lang="en-US" altLang="ru-RU" sz="1000" dirty="0" smtClean="0">
                <a:solidFill>
                  <a:srgbClr val="000000"/>
                </a:solidFill>
              </a:rPr>
              <a:t>we </a:t>
            </a:r>
            <a:r>
              <a:rPr lang="en-US" altLang="ru-RU" sz="1000" dirty="0">
                <a:solidFill>
                  <a:srgbClr val="000000"/>
                </a:solidFill>
              </a:rPr>
              <a:t>select the </a:t>
            </a:r>
            <a:r>
              <a:rPr lang="en-US" altLang="ru-RU" sz="1000" dirty="0" smtClean="0">
                <a:solidFill>
                  <a:srgbClr val="000000"/>
                </a:solidFill>
              </a:rPr>
              <a:t>center of reduction at the point </a:t>
            </a:r>
            <a:r>
              <a:rPr lang="en-US" altLang="ru-RU" sz="1000" i="1" dirty="0" smtClean="0">
                <a:solidFill>
                  <a:srgbClr val="000000"/>
                </a:solidFill>
              </a:rPr>
              <a:t>O,</a:t>
            </a:r>
            <a:r>
              <a:rPr lang="en-US" altLang="ru-RU" sz="1000" dirty="0" smtClean="0">
                <a:solidFill>
                  <a:srgbClr val="000000"/>
                </a:solidFill>
              </a:rPr>
              <a:t> the principal </a:t>
            </a:r>
            <a:r>
              <a:rPr lang="en-US" altLang="ru-RU" sz="1000" dirty="0">
                <a:solidFill>
                  <a:srgbClr val="000000"/>
                </a:solidFill>
              </a:rPr>
              <a:t>vector of the inertial forces must be applied at this </a:t>
            </a:r>
            <a:r>
              <a:rPr lang="en-US" altLang="ru-RU" sz="1000" dirty="0" smtClean="0">
                <a:solidFill>
                  <a:srgbClr val="000000"/>
                </a:solidFill>
              </a:rPr>
              <a:t>point, parallel</a:t>
            </a:r>
            <a:endParaRPr lang="en-US" altLang="ru-RU" sz="1000" dirty="0">
              <a:solidFill>
                <a:srgbClr val="000000"/>
              </a:solidFill>
            </a:endParaRPr>
          </a:p>
          <a:p>
            <a:r>
              <a:rPr lang="en-US" altLang="ru-RU" sz="1000" dirty="0" smtClean="0">
                <a:solidFill>
                  <a:srgbClr val="000000"/>
                </a:solidFill>
              </a:rPr>
              <a:t> to the vector of the </a:t>
            </a:r>
            <a:r>
              <a:rPr lang="en-US" altLang="ru-RU" sz="1000" dirty="0">
                <a:solidFill>
                  <a:srgbClr val="000000"/>
                </a:solidFill>
              </a:rPr>
              <a:t>acceleration </a:t>
            </a:r>
            <a:r>
              <a:rPr lang="en-US" altLang="ru-RU" sz="1000" dirty="0" smtClean="0">
                <a:solidFill>
                  <a:srgbClr val="000000"/>
                </a:solidFill>
              </a:rPr>
              <a:t>of the center of mass </a:t>
            </a:r>
            <a:r>
              <a:rPr lang="en-US" altLang="ru-RU" sz="1000" dirty="0">
                <a:solidFill>
                  <a:srgbClr val="000000"/>
                </a:solidFill>
              </a:rPr>
              <a:t>in the opposite </a:t>
            </a:r>
            <a:r>
              <a:rPr lang="en-US" altLang="ru-RU" sz="1000" dirty="0" smtClean="0">
                <a:solidFill>
                  <a:srgbClr val="000000"/>
                </a:solidFill>
              </a:rPr>
              <a:t>direction</a:t>
            </a:r>
            <a:r>
              <a:rPr lang="en-US" altLang="ru-RU" sz="1000" dirty="0">
                <a:solidFill>
                  <a:srgbClr val="000000"/>
                </a:solidFill>
              </a:rPr>
              <a:t>.</a:t>
            </a:r>
            <a:endParaRPr lang="en-US" altLang="ru-RU" sz="1000" dirty="0" smtClean="0">
              <a:solidFill>
                <a:srgbClr val="000000"/>
              </a:solidFill>
            </a:endParaRPr>
          </a:p>
          <a:p>
            <a:endParaRPr lang="en-US" altLang="ru-RU" sz="1000" dirty="0">
              <a:solidFill>
                <a:srgbClr val="000000"/>
              </a:solidFill>
            </a:endParaRPr>
          </a:p>
          <a:p>
            <a:endParaRPr lang="ru-RU" altLang="ru-RU" sz="1000" dirty="0">
              <a:solidFill>
                <a:srgbClr val="000000"/>
              </a:solidFill>
            </a:endParaRPr>
          </a:p>
        </p:txBody>
      </p:sp>
      <p:sp>
        <p:nvSpPr>
          <p:cNvPr id="330853" name="AutoShape 101"/>
          <p:cNvSpPr>
            <a:spLocks noChangeArrowheads="1"/>
          </p:cNvSpPr>
          <p:nvPr/>
        </p:nvSpPr>
        <p:spPr bwMode="auto">
          <a:xfrm rot="-18903234">
            <a:off x="1747838" y="5237163"/>
            <a:ext cx="787400" cy="149225"/>
          </a:xfrm>
          <a:prstGeom prst="rightArrow">
            <a:avLst>
              <a:gd name="adj1" fmla="val 50000"/>
              <a:gd name="adj2" fmla="val 131915"/>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0854" name="Object 102"/>
          <p:cNvGraphicFramePr>
            <a:graphicFrameLocks noChangeAspect="1"/>
          </p:cNvGraphicFramePr>
          <p:nvPr>
            <p:extLst>
              <p:ext uri="{D42A27DB-BD31-4B8C-83A1-F6EECF244321}">
                <p14:modId xmlns:p14="http://schemas.microsoft.com/office/powerpoint/2010/main" val="2298091589"/>
              </p:ext>
            </p:extLst>
          </p:nvPr>
        </p:nvGraphicFramePr>
        <p:xfrm>
          <a:off x="1941513" y="5359400"/>
          <a:ext cx="241300" cy="203200"/>
        </p:xfrm>
        <a:graphic>
          <a:graphicData uri="http://schemas.openxmlformats.org/presentationml/2006/ole">
            <mc:AlternateContent xmlns:mc="http://schemas.openxmlformats.org/markup-compatibility/2006">
              <mc:Choice xmlns:v="urn:schemas-microsoft-com:vml" Requires="v">
                <p:oleObj spid="_x0000_s1436011" name="Equation" r:id="rId23" imgW="241200" imgH="203040" progId="Equation.DSMT4">
                  <p:embed/>
                </p:oleObj>
              </mc:Choice>
              <mc:Fallback>
                <p:oleObj name="Equation" r:id="rId23" imgW="241200" imgH="203040" progId="Equation.DSMT4">
                  <p:embed/>
                  <p:pic>
                    <p:nvPicPr>
                      <p:cNvPr id="0" name=""/>
                      <p:cNvPicPr>
                        <a:picLocks noChangeAspect="1" noChangeArrowheads="1"/>
                      </p:cNvPicPr>
                      <p:nvPr/>
                    </p:nvPicPr>
                    <p:blipFill>
                      <a:blip r:embed="rId24"/>
                      <a:srcRect/>
                      <a:stretch>
                        <a:fillRect/>
                      </a:stretch>
                    </p:blipFill>
                    <p:spPr bwMode="auto">
                      <a:xfrm>
                        <a:off x="1941513" y="5359400"/>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51" name="Line 99"/>
          <p:cNvSpPr>
            <a:spLocks noChangeShapeType="1"/>
          </p:cNvSpPr>
          <p:nvPr/>
        </p:nvSpPr>
        <p:spPr bwMode="auto">
          <a:xfrm>
            <a:off x="1836738" y="5005388"/>
            <a:ext cx="504825" cy="31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0882" name="Text Box 130"/>
          <p:cNvSpPr txBox="1">
            <a:spLocks noChangeArrowheads="1"/>
          </p:cNvSpPr>
          <p:nvPr/>
        </p:nvSpPr>
        <p:spPr bwMode="auto">
          <a:xfrm>
            <a:off x="3162100" y="3984625"/>
            <a:ext cx="25546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At an arbitrary point </a:t>
            </a:r>
            <a:r>
              <a:rPr lang="en-US" altLang="ru-RU" sz="1000" i="1" dirty="0">
                <a:solidFill>
                  <a:srgbClr val="000000"/>
                </a:solidFill>
                <a:latin typeface="Times New Roman" pitchFamily="18" charset="0"/>
                <a:cs typeface="Times New Roman" pitchFamily="18" charset="0"/>
              </a:rPr>
              <a:t>M</a:t>
            </a:r>
            <a:r>
              <a:rPr lang="ru-RU" altLang="ru-RU" sz="1000" i="1" baseline="-25000" dirty="0" smtClean="0">
                <a:solidFill>
                  <a:srgbClr val="000000"/>
                </a:solidFill>
                <a:latin typeface="Times New Roman" pitchFamily="18" charset="0"/>
                <a:cs typeface="Times New Roman" pitchFamily="18" charset="0"/>
              </a:rPr>
              <a:t>к</a:t>
            </a:r>
            <a:r>
              <a:rPr lang="en-US" altLang="ru-RU" sz="1000" dirty="0" smtClean="0">
                <a:solidFill>
                  <a:srgbClr val="000000"/>
                </a:solidFill>
              </a:rPr>
              <a:t> </a:t>
            </a:r>
            <a:r>
              <a:rPr lang="en-US" altLang="ru-RU" sz="1000" dirty="0">
                <a:solidFill>
                  <a:srgbClr val="000000"/>
                </a:solidFill>
              </a:rPr>
              <a:t>acceleration </a:t>
            </a:r>
            <a:r>
              <a:rPr lang="en-US" altLang="ru-RU" sz="1000" dirty="0" smtClean="0">
                <a:solidFill>
                  <a:srgbClr val="000000"/>
                </a:solidFill>
              </a:rPr>
              <a:t>is</a:t>
            </a:r>
            <a:endParaRPr lang="ru-RU" altLang="ru-RU" sz="1000" dirty="0">
              <a:solidFill>
                <a:srgbClr val="000000"/>
              </a:solidFill>
            </a:endParaRPr>
          </a:p>
        </p:txBody>
      </p:sp>
      <p:graphicFrame>
        <p:nvGraphicFramePr>
          <p:cNvPr id="330883" name="Object 131"/>
          <p:cNvGraphicFramePr>
            <a:graphicFrameLocks noChangeAspect="1"/>
          </p:cNvGraphicFramePr>
          <p:nvPr>
            <p:extLst>
              <p:ext uri="{D42A27DB-BD31-4B8C-83A1-F6EECF244321}">
                <p14:modId xmlns:p14="http://schemas.microsoft.com/office/powerpoint/2010/main" val="4107655902"/>
              </p:ext>
            </p:extLst>
          </p:nvPr>
        </p:nvGraphicFramePr>
        <p:xfrm>
          <a:off x="5446713" y="3981450"/>
          <a:ext cx="2639368" cy="252000"/>
        </p:xfrm>
        <a:graphic>
          <a:graphicData uri="http://schemas.openxmlformats.org/presentationml/2006/ole">
            <mc:AlternateContent xmlns:mc="http://schemas.openxmlformats.org/markup-compatibility/2006">
              <mc:Choice xmlns:v="urn:schemas-microsoft-com:vml" Requires="v">
                <p:oleObj spid="_x0000_s1436012" name="Equation" r:id="rId25" imgW="2527200" imgH="241200" progId="Equation.DSMT4">
                  <p:embed/>
                </p:oleObj>
              </mc:Choice>
              <mc:Fallback>
                <p:oleObj name="Equation" r:id="rId25" imgW="2527200" imgH="241200" progId="Equation.DSMT4">
                  <p:embed/>
                  <p:pic>
                    <p:nvPicPr>
                      <p:cNvPr id="0" name=""/>
                      <p:cNvPicPr>
                        <a:picLocks noChangeAspect="1" noChangeArrowheads="1"/>
                      </p:cNvPicPr>
                      <p:nvPr/>
                    </p:nvPicPr>
                    <p:blipFill>
                      <a:blip r:embed="rId26"/>
                      <a:srcRect/>
                      <a:stretch>
                        <a:fillRect/>
                      </a:stretch>
                    </p:blipFill>
                    <p:spPr bwMode="auto">
                      <a:xfrm>
                        <a:off x="5446713" y="3981450"/>
                        <a:ext cx="2639368" cy="252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84" name="Line 132"/>
          <p:cNvSpPr>
            <a:spLocks noChangeShapeType="1"/>
          </p:cNvSpPr>
          <p:nvPr/>
        </p:nvSpPr>
        <p:spPr bwMode="auto">
          <a:xfrm>
            <a:off x="1828800" y="5006975"/>
            <a:ext cx="762000" cy="466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0885" name="AutoShape 133"/>
          <p:cNvSpPr>
            <a:spLocks noChangeArrowheads="1"/>
          </p:cNvSpPr>
          <p:nvPr/>
        </p:nvSpPr>
        <p:spPr bwMode="auto">
          <a:xfrm rot="12715892">
            <a:off x="2219325" y="5319713"/>
            <a:ext cx="393700" cy="93662"/>
          </a:xfrm>
          <a:prstGeom prst="rightArrow">
            <a:avLst>
              <a:gd name="adj1" fmla="val 50000"/>
              <a:gd name="adj2" fmla="val 10508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86" name="AutoShape 134"/>
          <p:cNvSpPr>
            <a:spLocks noChangeArrowheads="1"/>
          </p:cNvSpPr>
          <p:nvPr/>
        </p:nvSpPr>
        <p:spPr bwMode="auto">
          <a:xfrm rot="18115891">
            <a:off x="2553494" y="5258594"/>
            <a:ext cx="393700" cy="93662"/>
          </a:xfrm>
          <a:prstGeom prst="rightArrow">
            <a:avLst>
              <a:gd name="adj1" fmla="val 50000"/>
              <a:gd name="adj2" fmla="val 10508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0888" name="Object 136"/>
          <p:cNvGraphicFramePr>
            <a:graphicFrameLocks noChangeAspect="1"/>
          </p:cNvGraphicFramePr>
          <p:nvPr>
            <p:extLst>
              <p:ext uri="{D42A27DB-BD31-4B8C-83A1-F6EECF244321}">
                <p14:modId xmlns:p14="http://schemas.microsoft.com/office/powerpoint/2010/main" val="3437438083"/>
              </p:ext>
            </p:extLst>
          </p:nvPr>
        </p:nvGraphicFramePr>
        <p:xfrm>
          <a:off x="2798763" y="4859338"/>
          <a:ext cx="190500" cy="241300"/>
        </p:xfrm>
        <a:graphic>
          <a:graphicData uri="http://schemas.openxmlformats.org/presentationml/2006/ole">
            <mc:AlternateContent xmlns:mc="http://schemas.openxmlformats.org/markup-compatibility/2006">
              <mc:Choice xmlns:v="urn:schemas-microsoft-com:vml" Requires="v">
                <p:oleObj spid="_x0000_s1436013" name="Equation" r:id="rId27" imgW="190440" imgH="241200" progId="Equation.DSMT4">
                  <p:embed/>
                </p:oleObj>
              </mc:Choice>
              <mc:Fallback>
                <p:oleObj name="Equation" r:id="rId27" imgW="190440" imgH="241200" progId="Equation.DSMT4">
                  <p:embed/>
                  <p:pic>
                    <p:nvPicPr>
                      <p:cNvPr id="0" name=""/>
                      <p:cNvPicPr>
                        <a:picLocks noChangeAspect="1" noChangeArrowheads="1"/>
                      </p:cNvPicPr>
                      <p:nvPr/>
                    </p:nvPicPr>
                    <p:blipFill>
                      <a:blip r:embed="rId28"/>
                      <a:srcRect/>
                      <a:stretch>
                        <a:fillRect/>
                      </a:stretch>
                    </p:blipFill>
                    <p:spPr bwMode="auto">
                      <a:xfrm>
                        <a:off x="2798763" y="4859338"/>
                        <a:ext cx="1905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89" name="Object 137"/>
          <p:cNvGraphicFramePr>
            <a:graphicFrameLocks noChangeAspect="1"/>
          </p:cNvGraphicFramePr>
          <p:nvPr>
            <p:extLst>
              <p:ext uri="{D42A27DB-BD31-4B8C-83A1-F6EECF244321}">
                <p14:modId xmlns:p14="http://schemas.microsoft.com/office/powerpoint/2010/main" val="2576072094"/>
              </p:ext>
            </p:extLst>
          </p:nvPr>
        </p:nvGraphicFramePr>
        <p:xfrm>
          <a:off x="2254250" y="5019675"/>
          <a:ext cx="190500" cy="241300"/>
        </p:xfrm>
        <a:graphic>
          <a:graphicData uri="http://schemas.openxmlformats.org/presentationml/2006/ole">
            <mc:AlternateContent xmlns:mc="http://schemas.openxmlformats.org/markup-compatibility/2006">
              <mc:Choice xmlns:v="urn:schemas-microsoft-com:vml" Requires="v">
                <p:oleObj spid="_x0000_s1436014" name="Equation" r:id="rId29" imgW="190440" imgH="241200" progId="Equation.DSMT4">
                  <p:embed/>
                </p:oleObj>
              </mc:Choice>
              <mc:Fallback>
                <p:oleObj name="Equation" r:id="rId29" imgW="190440" imgH="241200" progId="Equation.DSMT4">
                  <p:embed/>
                  <p:pic>
                    <p:nvPicPr>
                      <p:cNvPr id="0" name=""/>
                      <p:cNvPicPr>
                        <a:picLocks noChangeAspect="1" noChangeArrowheads="1"/>
                      </p:cNvPicPr>
                      <p:nvPr/>
                    </p:nvPicPr>
                    <p:blipFill>
                      <a:blip r:embed="rId30"/>
                      <a:srcRect/>
                      <a:stretch>
                        <a:fillRect/>
                      </a:stretch>
                    </p:blipFill>
                    <p:spPr bwMode="auto">
                      <a:xfrm>
                        <a:off x="2254250" y="5019675"/>
                        <a:ext cx="1905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90" name="Text Box 138"/>
          <p:cNvSpPr txBox="1">
            <a:spLocks noChangeArrowheads="1"/>
          </p:cNvSpPr>
          <p:nvPr/>
        </p:nvSpPr>
        <p:spPr bwMode="auto">
          <a:xfrm>
            <a:off x="3114675" y="4181545"/>
            <a:ext cx="5739072"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Since the line of action of the centrifugal forces of inertia passes through the center of </a:t>
            </a:r>
            <a:r>
              <a:rPr lang="en-US" altLang="ru-RU" sz="1000" dirty="0" smtClean="0">
                <a:solidFill>
                  <a:srgbClr val="000000"/>
                </a:solidFill>
              </a:rPr>
              <a:t>rotation then</a:t>
            </a:r>
          </a:p>
          <a:p>
            <a:r>
              <a:rPr lang="en-US" altLang="ru-RU" sz="1000" dirty="0" smtClean="0">
                <a:solidFill>
                  <a:srgbClr val="000000"/>
                </a:solidFill>
              </a:rPr>
              <a:t> </a:t>
            </a:r>
            <a:r>
              <a:rPr lang="en-US" altLang="ru-RU" sz="1000" dirty="0">
                <a:solidFill>
                  <a:srgbClr val="000000"/>
                </a:solidFill>
              </a:rPr>
              <a:t>the </a:t>
            </a:r>
            <a:r>
              <a:rPr lang="en-US" altLang="ru-RU" sz="1000" dirty="0" smtClean="0">
                <a:solidFill>
                  <a:srgbClr val="000000"/>
                </a:solidFill>
              </a:rPr>
              <a:t>principal moment </a:t>
            </a:r>
            <a:r>
              <a:rPr lang="en-US" altLang="ru-RU" sz="1000" dirty="0">
                <a:solidFill>
                  <a:srgbClr val="000000"/>
                </a:solidFill>
              </a:rPr>
              <a:t>of </a:t>
            </a:r>
            <a:r>
              <a:rPr lang="en-US" altLang="ru-RU" sz="1000" dirty="0" smtClean="0">
                <a:solidFill>
                  <a:srgbClr val="000000"/>
                </a:solidFill>
              </a:rPr>
              <a:t>inertial </a:t>
            </a:r>
            <a:r>
              <a:rPr lang="en-US" altLang="ru-RU" sz="1000" dirty="0">
                <a:solidFill>
                  <a:srgbClr val="000000"/>
                </a:solidFill>
              </a:rPr>
              <a:t>forces is calculated as the sum of the moments of only rotational </a:t>
            </a:r>
            <a:endParaRPr lang="en-US" altLang="ru-RU" sz="1000" dirty="0" smtClean="0">
              <a:solidFill>
                <a:srgbClr val="000000"/>
              </a:solidFill>
            </a:endParaRPr>
          </a:p>
          <a:p>
            <a:r>
              <a:rPr lang="en-US" altLang="ru-RU" sz="1000" dirty="0" smtClean="0">
                <a:solidFill>
                  <a:srgbClr val="000000"/>
                </a:solidFill>
              </a:rPr>
              <a:t>forces of </a:t>
            </a:r>
            <a:r>
              <a:rPr lang="en-US" altLang="ru-RU" sz="1000" dirty="0">
                <a:solidFill>
                  <a:srgbClr val="000000"/>
                </a:solidFill>
              </a:rPr>
              <a:t>inertia</a:t>
            </a:r>
            <a:endParaRPr lang="en-US" altLang="ru-RU" sz="1000" dirty="0" smtClean="0">
              <a:solidFill>
                <a:srgbClr val="000000"/>
              </a:solidFill>
            </a:endParaRPr>
          </a:p>
          <a:p>
            <a:endParaRPr lang="en-US" altLang="ru-RU" sz="1000" dirty="0">
              <a:solidFill>
                <a:srgbClr val="000000"/>
              </a:solidFill>
            </a:endParaRPr>
          </a:p>
          <a:p>
            <a:endParaRPr lang="ru-RU" altLang="ru-RU" sz="1000" dirty="0">
              <a:solidFill>
                <a:srgbClr val="000000"/>
              </a:solidFill>
            </a:endParaRPr>
          </a:p>
        </p:txBody>
      </p:sp>
      <p:sp>
        <p:nvSpPr>
          <p:cNvPr id="330893" name="AutoShape 141"/>
          <p:cNvSpPr>
            <a:spLocks noChangeArrowheads="1"/>
          </p:cNvSpPr>
          <p:nvPr/>
        </p:nvSpPr>
        <p:spPr bwMode="auto">
          <a:xfrm rot="7315892">
            <a:off x="2312988" y="5627688"/>
            <a:ext cx="393700" cy="114300"/>
          </a:xfrm>
          <a:prstGeom prst="rightArrow">
            <a:avLst>
              <a:gd name="adj1" fmla="val 50000"/>
              <a:gd name="adj2" fmla="val 86111"/>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0894" name="AutoShape 142"/>
          <p:cNvSpPr>
            <a:spLocks noChangeArrowheads="1"/>
          </p:cNvSpPr>
          <p:nvPr/>
        </p:nvSpPr>
        <p:spPr bwMode="auto">
          <a:xfrm rot="1915892">
            <a:off x="2620963" y="5559425"/>
            <a:ext cx="393700" cy="114300"/>
          </a:xfrm>
          <a:prstGeom prst="rightArrow">
            <a:avLst>
              <a:gd name="adj1" fmla="val 50000"/>
              <a:gd name="adj2" fmla="val 86111"/>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0895" name="Object 143"/>
          <p:cNvGraphicFramePr>
            <a:graphicFrameLocks noChangeAspect="1"/>
          </p:cNvGraphicFramePr>
          <p:nvPr>
            <p:extLst>
              <p:ext uri="{D42A27DB-BD31-4B8C-83A1-F6EECF244321}">
                <p14:modId xmlns:p14="http://schemas.microsoft.com/office/powerpoint/2010/main" val="1360388349"/>
              </p:ext>
            </p:extLst>
          </p:nvPr>
        </p:nvGraphicFramePr>
        <p:xfrm>
          <a:off x="2106613" y="5719763"/>
          <a:ext cx="304800" cy="241300"/>
        </p:xfrm>
        <a:graphic>
          <a:graphicData uri="http://schemas.openxmlformats.org/presentationml/2006/ole">
            <mc:AlternateContent xmlns:mc="http://schemas.openxmlformats.org/markup-compatibility/2006">
              <mc:Choice xmlns:v="urn:schemas-microsoft-com:vml" Requires="v">
                <p:oleObj spid="_x0000_s1436015" name="Equation" r:id="rId31" imgW="304560" imgH="241200" progId="Equation.DSMT4">
                  <p:embed/>
                </p:oleObj>
              </mc:Choice>
              <mc:Fallback>
                <p:oleObj name="Equation" r:id="rId31" imgW="304560" imgH="241200" progId="Equation.DSMT4">
                  <p:embed/>
                  <p:pic>
                    <p:nvPicPr>
                      <p:cNvPr id="0" name=""/>
                      <p:cNvPicPr>
                        <a:picLocks noChangeAspect="1" noChangeArrowheads="1"/>
                      </p:cNvPicPr>
                      <p:nvPr/>
                    </p:nvPicPr>
                    <p:blipFill>
                      <a:blip r:embed="rId32"/>
                      <a:srcRect/>
                      <a:stretch>
                        <a:fillRect/>
                      </a:stretch>
                    </p:blipFill>
                    <p:spPr bwMode="auto">
                      <a:xfrm>
                        <a:off x="2106613" y="5719763"/>
                        <a:ext cx="3048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96" name="Object 144"/>
          <p:cNvGraphicFramePr>
            <a:graphicFrameLocks noChangeAspect="1"/>
          </p:cNvGraphicFramePr>
          <p:nvPr>
            <p:extLst>
              <p:ext uri="{D42A27DB-BD31-4B8C-83A1-F6EECF244321}">
                <p14:modId xmlns:p14="http://schemas.microsoft.com/office/powerpoint/2010/main" val="1554569596"/>
              </p:ext>
            </p:extLst>
          </p:nvPr>
        </p:nvGraphicFramePr>
        <p:xfrm>
          <a:off x="2914650" y="5403850"/>
          <a:ext cx="304800" cy="241300"/>
        </p:xfrm>
        <a:graphic>
          <a:graphicData uri="http://schemas.openxmlformats.org/presentationml/2006/ole">
            <mc:AlternateContent xmlns:mc="http://schemas.openxmlformats.org/markup-compatibility/2006">
              <mc:Choice xmlns:v="urn:schemas-microsoft-com:vml" Requires="v">
                <p:oleObj spid="_x0000_s1436016" name="Equation" r:id="rId33" imgW="304560" imgH="241200" progId="Equation.DSMT4">
                  <p:embed/>
                </p:oleObj>
              </mc:Choice>
              <mc:Fallback>
                <p:oleObj name="Equation" r:id="rId33" imgW="304560" imgH="241200" progId="Equation.DSMT4">
                  <p:embed/>
                  <p:pic>
                    <p:nvPicPr>
                      <p:cNvPr id="0" name=""/>
                      <p:cNvPicPr>
                        <a:picLocks noChangeAspect="1" noChangeArrowheads="1"/>
                      </p:cNvPicPr>
                      <p:nvPr/>
                    </p:nvPicPr>
                    <p:blipFill>
                      <a:blip r:embed="rId34"/>
                      <a:srcRect/>
                      <a:stretch>
                        <a:fillRect/>
                      </a:stretch>
                    </p:blipFill>
                    <p:spPr bwMode="auto">
                      <a:xfrm>
                        <a:off x="2914650" y="5403850"/>
                        <a:ext cx="3048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97" name="Object 145"/>
          <p:cNvGraphicFramePr>
            <a:graphicFrameLocks noChangeAspect="1"/>
          </p:cNvGraphicFramePr>
          <p:nvPr>
            <p:extLst>
              <p:ext uri="{D42A27DB-BD31-4B8C-83A1-F6EECF244321}">
                <p14:modId xmlns:p14="http://schemas.microsoft.com/office/powerpoint/2010/main" val="2381348026"/>
              </p:ext>
            </p:extLst>
          </p:nvPr>
        </p:nvGraphicFramePr>
        <p:xfrm>
          <a:off x="4111625" y="4522788"/>
          <a:ext cx="3746500" cy="254000"/>
        </p:xfrm>
        <a:graphic>
          <a:graphicData uri="http://schemas.openxmlformats.org/presentationml/2006/ole">
            <mc:AlternateContent xmlns:mc="http://schemas.openxmlformats.org/markup-compatibility/2006">
              <mc:Choice xmlns:v="urn:schemas-microsoft-com:vml" Requires="v">
                <p:oleObj spid="_x0000_s1436017" name="Equation" r:id="rId35" imgW="3746160" imgH="253800" progId="Equation.DSMT4">
                  <p:embed/>
                </p:oleObj>
              </mc:Choice>
              <mc:Fallback>
                <p:oleObj name="Equation" r:id="rId35" imgW="3746160" imgH="253800" progId="Equation.DSMT4">
                  <p:embed/>
                  <p:pic>
                    <p:nvPicPr>
                      <p:cNvPr id="0" name=""/>
                      <p:cNvPicPr>
                        <a:picLocks noChangeAspect="1" noChangeArrowheads="1"/>
                      </p:cNvPicPr>
                      <p:nvPr/>
                    </p:nvPicPr>
                    <p:blipFill>
                      <a:blip r:embed="rId36"/>
                      <a:srcRect/>
                      <a:stretch>
                        <a:fillRect/>
                      </a:stretch>
                    </p:blipFill>
                    <p:spPr bwMode="auto">
                      <a:xfrm>
                        <a:off x="4111625" y="4522788"/>
                        <a:ext cx="37465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98" name="Text Box 146"/>
          <p:cNvSpPr txBox="1">
            <a:spLocks noChangeArrowheads="1"/>
          </p:cNvSpPr>
          <p:nvPr/>
        </p:nvSpPr>
        <p:spPr bwMode="auto">
          <a:xfrm>
            <a:off x="3266185" y="4852034"/>
            <a:ext cx="5761514"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sz="1000" b="1" dirty="0">
                <a:solidFill>
                  <a:srgbClr val="FF0000"/>
                </a:solidFill>
              </a:rPr>
              <a:t>The principal </a:t>
            </a:r>
            <a:r>
              <a:rPr lang="en-US" sz="1000" b="1" dirty="0" smtClean="0">
                <a:solidFill>
                  <a:srgbClr val="FF0000"/>
                </a:solidFill>
              </a:rPr>
              <a:t>moment </a:t>
            </a:r>
            <a:r>
              <a:rPr lang="en-US" sz="1000" b="1" dirty="0">
                <a:solidFill>
                  <a:srgbClr val="FF0000"/>
                </a:solidFill>
              </a:rPr>
              <a:t>of the forces of inertia </a:t>
            </a:r>
            <a:r>
              <a:rPr lang="en-US" sz="1000" b="1" dirty="0" smtClean="0">
                <a:solidFill>
                  <a:schemeClr val="accent5">
                    <a:lumMod val="25000"/>
                  </a:schemeClr>
                </a:solidFill>
              </a:rPr>
              <a:t>is </a:t>
            </a:r>
            <a:r>
              <a:rPr lang="en-US" sz="1000" b="1" dirty="0">
                <a:solidFill>
                  <a:schemeClr val="accent5">
                    <a:lumMod val="25000"/>
                  </a:schemeClr>
                </a:solidFill>
              </a:rPr>
              <a:t>equal to the product of the </a:t>
            </a:r>
            <a:r>
              <a:rPr lang="en-US" sz="1000" b="1" dirty="0" smtClean="0">
                <a:solidFill>
                  <a:schemeClr val="accent5">
                    <a:lumMod val="25000"/>
                  </a:schemeClr>
                </a:solidFill>
              </a:rPr>
              <a:t>angular </a:t>
            </a:r>
          </a:p>
          <a:p>
            <a:pPr algn="just"/>
            <a:r>
              <a:rPr lang="en-US" sz="1000" b="1" dirty="0" smtClean="0">
                <a:solidFill>
                  <a:schemeClr val="accent5">
                    <a:lumMod val="25000"/>
                  </a:schemeClr>
                </a:solidFill>
              </a:rPr>
              <a:t>acceleration and </a:t>
            </a:r>
            <a:r>
              <a:rPr lang="en-US" sz="1000" b="1" dirty="0">
                <a:solidFill>
                  <a:schemeClr val="accent5">
                    <a:lumMod val="25000"/>
                  </a:schemeClr>
                </a:solidFill>
              </a:rPr>
              <a:t>the </a:t>
            </a:r>
            <a:r>
              <a:rPr lang="en-US" sz="1000" b="1" dirty="0" smtClean="0">
                <a:solidFill>
                  <a:schemeClr val="accent5">
                    <a:lumMod val="25000"/>
                  </a:schemeClr>
                </a:solidFill>
              </a:rPr>
              <a:t>mass moment </a:t>
            </a:r>
            <a:r>
              <a:rPr lang="en-US" sz="1000" b="1" dirty="0">
                <a:solidFill>
                  <a:schemeClr val="accent5">
                    <a:lumMod val="25000"/>
                  </a:schemeClr>
                </a:solidFill>
              </a:rPr>
              <a:t>of the </a:t>
            </a:r>
            <a:r>
              <a:rPr lang="en-US" sz="1000" b="1" dirty="0" smtClean="0">
                <a:solidFill>
                  <a:schemeClr val="accent5">
                    <a:lumMod val="25000"/>
                  </a:schemeClr>
                </a:solidFill>
              </a:rPr>
              <a:t>body about the axis of rotation, </a:t>
            </a:r>
            <a:r>
              <a:rPr lang="en-US" sz="1000" b="1" dirty="0">
                <a:solidFill>
                  <a:schemeClr val="accent5">
                    <a:lumMod val="25000"/>
                  </a:schemeClr>
                </a:solidFill>
              </a:rPr>
              <a:t>and is opposite </a:t>
            </a:r>
            <a:r>
              <a:rPr lang="en-US" sz="1000" b="1" dirty="0" smtClean="0">
                <a:solidFill>
                  <a:schemeClr val="accent5">
                    <a:lumMod val="25000"/>
                  </a:schemeClr>
                </a:solidFill>
              </a:rPr>
              <a:t>in</a:t>
            </a:r>
          </a:p>
          <a:p>
            <a:pPr algn="just"/>
            <a:r>
              <a:rPr lang="en-US" sz="1000" b="1" dirty="0" smtClean="0">
                <a:solidFill>
                  <a:schemeClr val="accent5">
                    <a:lumMod val="25000"/>
                  </a:schemeClr>
                </a:solidFill>
              </a:rPr>
              <a:t> </a:t>
            </a:r>
            <a:r>
              <a:rPr lang="en-US" sz="1000" b="1" dirty="0">
                <a:solidFill>
                  <a:schemeClr val="accent5">
                    <a:lumMod val="25000"/>
                  </a:schemeClr>
                </a:solidFill>
              </a:rPr>
              <a:t>direction to the acceleration</a:t>
            </a:r>
            <a:endParaRPr lang="ru-RU" sz="1000" b="1" dirty="0">
              <a:solidFill>
                <a:schemeClr val="accent5">
                  <a:lumMod val="25000"/>
                </a:schemeClr>
              </a:solidFill>
            </a:endParaRPr>
          </a:p>
          <a:p>
            <a:pPr algn="just"/>
            <a:endParaRPr lang="en-US" altLang="ru-RU" sz="1000" b="1" dirty="0" smtClean="0">
              <a:solidFill>
                <a:srgbClr val="00007D"/>
              </a:solidFill>
            </a:endParaRPr>
          </a:p>
          <a:p>
            <a:endParaRPr lang="en-US" altLang="ru-RU" sz="1000" b="1" dirty="0">
              <a:solidFill>
                <a:srgbClr val="00007D"/>
              </a:solidFill>
            </a:endParaRPr>
          </a:p>
          <a:p>
            <a:r>
              <a:rPr lang="ru-RU" altLang="ru-RU" sz="1000" b="1" dirty="0" smtClean="0">
                <a:solidFill>
                  <a:srgbClr val="00007D"/>
                </a:solidFill>
              </a:rPr>
              <a:t> </a:t>
            </a:r>
            <a:endParaRPr lang="ru-RU" altLang="ru-RU" sz="1000" b="1" dirty="0">
              <a:solidFill>
                <a:srgbClr val="00007D"/>
              </a:solidFill>
            </a:endParaRPr>
          </a:p>
          <a:p>
            <a:endParaRPr lang="ru-RU" altLang="ru-RU" sz="1000" dirty="0">
              <a:solidFill>
                <a:srgbClr val="000000"/>
              </a:solidFill>
            </a:endParaRPr>
          </a:p>
        </p:txBody>
      </p:sp>
      <p:graphicFrame>
        <p:nvGraphicFramePr>
          <p:cNvPr id="330899" name="Object 147"/>
          <p:cNvGraphicFramePr>
            <a:graphicFrameLocks noChangeAspect="1"/>
          </p:cNvGraphicFramePr>
          <p:nvPr>
            <p:extLst>
              <p:ext uri="{D42A27DB-BD31-4B8C-83A1-F6EECF244321}">
                <p14:modId xmlns:p14="http://schemas.microsoft.com/office/powerpoint/2010/main" val="1431757732"/>
              </p:ext>
            </p:extLst>
          </p:nvPr>
        </p:nvGraphicFramePr>
        <p:xfrm>
          <a:off x="5222875" y="5207000"/>
          <a:ext cx="723900" cy="241300"/>
        </p:xfrm>
        <a:graphic>
          <a:graphicData uri="http://schemas.openxmlformats.org/presentationml/2006/ole">
            <mc:AlternateContent xmlns:mc="http://schemas.openxmlformats.org/markup-compatibility/2006">
              <mc:Choice xmlns:v="urn:schemas-microsoft-com:vml" Requires="v">
                <p:oleObj spid="_x0000_s1436018" name="Equation" r:id="rId37" imgW="723600" imgH="241200" progId="Equation.DSMT4">
                  <p:embed/>
                </p:oleObj>
              </mc:Choice>
              <mc:Fallback>
                <p:oleObj name="Equation" r:id="rId37" imgW="723600" imgH="241200" progId="Equation.DSMT4">
                  <p:embed/>
                  <p:pic>
                    <p:nvPicPr>
                      <p:cNvPr id="0" name=""/>
                      <p:cNvPicPr>
                        <a:picLocks noChangeAspect="1" noChangeArrowheads="1"/>
                      </p:cNvPicPr>
                      <p:nvPr/>
                    </p:nvPicPr>
                    <p:blipFill>
                      <a:blip r:embed="rId38"/>
                      <a:srcRect/>
                      <a:stretch>
                        <a:fillRect/>
                      </a:stretch>
                    </p:blipFill>
                    <p:spPr bwMode="auto">
                      <a:xfrm>
                        <a:off x="5222875" y="5207000"/>
                        <a:ext cx="7239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0900" name="AutoShape 148"/>
          <p:cNvSpPr>
            <a:spLocks noChangeArrowheads="1"/>
          </p:cNvSpPr>
          <p:nvPr/>
        </p:nvSpPr>
        <p:spPr bwMode="auto">
          <a:xfrm rot="-10800000">
            <a:off x="1670050" y="4902200"/>
            <a:ext cx="323850" cy="31432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0901" name="Object 149"/>
          <p:cNvGraphicFramePr>
            <a:graphicFrameLocks noChangeAspect="1"/>
          </p:cNvGraphicFramePr>
          <p:nvPr>
            <p:extLst>
              <p:ext uri="{D42A27DB-BD31-4B8C-83A1-F6EECF244321}">
                <p14:modId xmlns:p14="http://schemas.microsoft.com/office/powerpoint/2010/main" val="218002313"/>
              </p:ext>
            </p:extLst>
          </p:nvPr>
        </p:nvGraphicFramePr>
        <p:xfrm>
          <a:off x="1439863" y="5116513"/>
          <a:ext cx="279400" cy="241300"/>
        </p:xfrm>
        <a:graphic>
          <a:graphicData uri="http://schemas.openxmlformats.org/presentationml/2006/ole">
            <mc:AlternateContent xmlns:mc="http://schemas.openxmlformats.org/markup-compatibility/2006">
              <mc:Choice xmlns:v="urn:schemas-microsoft-com:vml" Requires="v">
                <p:oleObj spid="_x0000_s1436019" name="Equation" r:id="rId39" imgW="279360" imgH="241200" progId="Equation.DSMT4">
                  <p:embed/>
                </p:oleObj>
              </mc:Choice>
              <mc:Fallback>
                <p:oleObj name="Equation" r:id="rId39" imgW="279360" imgH="241200" progId="Equation.DSMT4">
                  <p:embed/>
                  <p:pic>
                    <p:nvPicPr>
                      <p:cNvPr id="0" name=""/>
                      <p:cNvPicPr>
                        <a:picLocks noChangeAspect="1" noChangeArrowheads="1"/>
                      </p:cNvPicPr>
                      <p:nvPr/>
                    </p:nvPicPr>
                    <p:blipFill>
                      <a:blip r:embed="rId40"/>
                      <a:srcRect/>
                      <a:stretch>
                        <a:fillRect/>
                      </a:stretch>
                    </p:blipFill>
                    <p:spPr bwMode="auto">
                      <a:xfrm>
                        <a:off x="1439863" y="5116513"/>
                        <a:ext cx="2794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902" name="Text Box 150"/>
          <p:cNvSpPr txBox="1">
            <a:spLocks noChangeArrowheads="1"/>
          </p:cNvSpPr>
          <p:nvPr/>
        </p:nvSpPr>
        <p:spPr bwMode="auto">
          <a:xfrm>
            <a:off x="149612" y="5892374"/>
            <a:ext cx="826700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solidFill>
                  <a:srgbClr val="000000"/>
                </a:solidFill>
              </a:rPr>
              <a:t>As we know, the system of any force and a couple can be replaced by a single force, resultant, applied at the new center of reduction. It can be </a:t>
            </a:r>
          </a:p>
          <a:p>
            <a:pPr algn="just"/>
            <a:r>
              <a:rPr lang="en-US" altLang="ru-RU" sz="1000" dirty="0" smtClean="0">
                <a:solidFill>
                  <a:srgbClr val="000000"/>
                </a:solidFill>
              </a:rPr>
              <a:t>proved that  the resultant of the inertial forces will be applied at the center of oscillation. </a:t>
            </a:r>
            <a:r>
              <a:rPr lang="ru-RU" altLang="ru-RU" sz="1000" dirty="0" smtClean="0">
                <a:solidFill>
                  <a:srgbClr val="000000"/>
                </a:solidFill>
              </a:rPr>
              <a:t> </a:t>
            </a:r>
            <a:r>
              <a:rPr lang="en-US" altLang="ru-RU" sz="1000" dirty="0" smtClean="0">
                <a:solidFill>
                  <a:srgbClr val="000000"/>
                </a:solidFill>
              </a:rPr>
              <a:t>Particularly, if  the center of mass lies on the rotational </a:t>
            </a:r>
          </a:p>
          <a:p>
            <a:pPr algn="just"/>
            <a:r>
              <a:rPr lang="en-US" altLang="ru-RU" sz="1000" dirty="0" smtClean="0">
                <a:solidFill>
                  <a:srgbClr val="000000"/>
                </a:solidFill>
              </a:rPr>
              <a:t>axis</a:t>
            </a:r>
            <a:r>
              <a:rPr lang="ru-RU" altLang="ru-RU" sz="1000" dirty="0" smtClean="0">
                <a:solidFill>
                  <a:srgbClr val="000000"/>
                </a:solidFill>
              </a:rPr>
              <a:t>, </a:t>
            </a:r>
            <a:r>
              <a:rPr lang="en-US" altLang="ru-RU" sz="1000" dirty="0" smtClean="0">
                <a:solidFill>
                  <a:srgbClr val="000000"/>
                </a:solidFill>
              </a:rPr>
              <a:t>the principal vector of the inertial forces equals zero and  forces of inertia are reduced to the couple </a:t>
            </a:r>
            <a:endParaRPr lang="ru-RU" altLang="ru-RU" sz="1000" dirty="0">
              <a:solidFill>
                <a:srgbClr val="000000"/>
              </a:solidFill>
            </a:endParaRPr>
          </a:p>
        </p:txBody>
      </p:sp>
      <p:sp>
        <p:nvSpPr>
          <p:cNvPr id="330903" name="Text Box 151"/>
          <p:cNvSpPr txBox="1">
            <a:spLocks noChangeArrowheads="1"/>
          </p:cNvSpPr>
          <p:nvPr/>
        </p:nvSpPr>
        <p:spPr bwMode="auto">
          <a:xfrm>
            <a:off x="3247942" y="5482018"/>
            <a:ext cx="56769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b="1" dirty="0" smtClean="0">
                <a:solidFill>
                  <a:schemeClr val="accent5">
                    <a:lumMod val="25000"/>
                  </a:schemeClr>
                </a:solidFill>
              </a:rPr>
              <a:t>Therefore, a </a:t>
            </a:r>
            <a:r>
              <a:rPr lang="en-US" sz="1000" b="1" dirty="0">
                <a:solidFill>
                  <a:schemeClr val="accent5">
                    <a:lumMod val="25000"/>
                  </a:schemeClr>
                </a:solidFill>
              </a:rPr>
              <a:t>system of inertia forces can be reduced to a </a:t>
            </a:r>
            <a:r>
              <a:rPr lang="en-US" sz="1000" b="1" dirty="0" smtClean="0">
                <a:solidFill>
                  <a:schemeClr val="accent5">
                    <a:lumMod val="25000"/>
                  </a:schemeClr>
                </a:solidFill>
              </a:rPr>
              <a:t>principal vector and principal moment of these forces. </a:t>
            </a:r>
            <a:endParaRPr lang="ru-RU" altLang="ru-RU" sz="1000" b="1" dirty="0">
              <a:solidFill>
                <a:schemeClr val="accent5">
                  <a:lumMod val="25000"/>
                </a:schemeClr>
              </a:solidFill>
            </a:endParaRPr>
          </a:p>
        </p:txBody>
      </p:sp>
      <p:graphicFrame>
        <p:nvGraphicFramePr>
          <p:cNvPr id="330904" name="Object 152"/>
          <p:cNvGraphicFramePr>
            <a:graphicFrameLocks noChangeAspect="1"/>
          </p:cNvGraphicFramePr>
          <p:nvPr>
            <p:extLst>
              <p:ext uri="{D42A27DB-BD31-4B8C-83A1-F6EECF244321}">
                <p14:modId xmlns:p14="http://schemas.microsoft.com/office/powerpoint/2010/main" val="959381496"/>
              </p:ext>
            </p:extLst>
          </p:nvPr>
        </p:nvGraphicFramePr>
        <p:xfrm>
          <a:off x="6134100" y="6276975"/>
          <a:ext cx="965200" cy="228600"/>
        </p:xfrm>
        <a:graphic>
          <a:graphicData uri="http://schemas.openxmlformats.org/presentationml/2006/ole">
            <mc:AlternateContent xmlns:mc="http://schemas.openxmlformats.org/markup-compatibility/2006">
              <mc:Choice xmlns:v="urn:schemas-microsoft-com:vml" Requires="v">
                <p:oleObj spid="_x0000_s1436020" name="Equation" r:id="rId41" imgW="965160" imgH="228600" progId="Equation.DSMT4">
                  <p:embed/>
                </p:oleObj>
              </mc:Choice>
              <mc:Fallback>
                <p:oleObj name="Equation" r:id="rId41" imgW="965160" imgH="228600" progId="Equation.DSMT4">
                  <p:embed/>
                  <p:pic>
                    <p:nvPicPr>
                      <p:cNvPr id="0" name=""/>
                      <p:cNvPicPr>
                        <a:picLocks noChangeAspect="1" noChangeArrowheads="1"/>
                      </p:cNvPicPr>
                      <p:nvPr/>
                    </p:nvPicPr>
                    <p:blipFill>
                      <a:blip r:embed="rId42"/>
                      <a:srcRect/>
                      <a:stretch>
                        <a:fillRect/>
                      </a:stretch>
                    </p:blipFill>
                    <p:spPr bwMode="auto">
                      <a:xfrm>
                        <a:off x="6134100" y="6276975"/>
                        <a:ext cx="9652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905" name="Object 153"/>
          <p:cNvGraphicFramePr>
            <a:graphicFrameLocks noChangeAspect="1"/>
          </p:cNvGraphicFramePr>
          <p:nvPr>
            <p:extLst>
              <p:ext uri="{D42A27DB-BD31-4B8C-83A1-F6EECF244321}">
                <p14:modId xmlns:p14="http://schemas.microsoft.com/office/powerpoint/2010/main" val="4081045767"/>
              </p:ext>
            </p:extLst>
          </p:nvPr>
        </p:nvGraphicFramePr>
        <p:xfrm>
          <a:off x="7235825" y="6270625"/>
          <a:ext cx="787400" cy="241300"/>
        </p:xfrm>
        <a:graphic>
          <a:graphicData uri="http://schemas.openxmlformats.org/presentationml/2006/ole">
            <mc:AlternateContent xmlns:mc="http://schemas.openxmlformats.org/markup-compatibility/2006">
              <mc:Choice xmlns:v="urn:schemas-microsoft-com:vml" Requires="v">
                <p:oleObj spid="_x0000_s1436021" name="Equation" r:id="rId43" imgW="787320" imgH="241200" progId="Equation.DSMT4">
                  <p:embed/>
                </p:oleObj>
              </mc:Choice>
              <mc:Fallback>
                <p:oleObj name="Equation" r:id="rId43" imgW="787320" imgH="241200" progId="Equation.DSMT4">
                  <p:embed/>
                  <p:pic>
                    <p:nvPicPr>
                      <p:cNvPr id="0" name=""/>
                      <p:cNvPicPr>
                        <a:picLocks noChangeAspect="1" noChangeArrowheads="1"/>
                      </p:cNvPicPr>
                      <p:nvPr/>
                    </p:nvPicPr>
                    <p:blipFill>
                      <a:blip r:embed="rId44"/>
                      <a:srcRect/>
                      <a:stretch>
                        <a:fillRect/>
                      </a:stretch>
                    </p:blipFill>
                    <p:spPr bwMode="auto">
                      <a:xfrm>
                        <a:off x="7235825" y="6270625"/>
                        <a:ext cx="7874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93" name="Picture 15" descr="Z:\Символ НГУ_4.JPG"/>
          <p:cNvPicPr>
            <a:picLocks noChangeAspect="1" noChangeArrowheads="1"/>
          </p:cNvPicPr>
          <p:nvPr/>
        </p:nvPicPr>
        <p:blipFill>
          <a:blip r:embed="rId45" cstate="print">
            <a:extLst>
              <a:ext uri="{BEBA8EAE-BF5A-486C-A8C5-ECC9F3942E4B}">
                <a14:imgProps xmlns:a14="http://schemas.microsoft.com/office/drawing/2010/main">
                  <a14:imgLayer r:embed="rId4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50625"/>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38594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3081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0817"/>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330814"/>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30818"/>
                                        </p:tgtEl>
                                        <p:attrNameLst>
                                          <p:attrName>style.visibility</p:attrName>
                                        </p:attrNameLst>
                                      </p:cBhvr>
                                      <p:to>
                                        <p:strVal val="visible"/>
                                      </p:to>
                                    </p:set>
                                  </p:childTnLst>
                                </p:cTn>
                              </p:par>
                            </p:childTnLst>
                          </p:cTn>
                        </p:par>
                        <p:par>
                          <p:cTn id="18" fill="hold" nodeType="afterGroup">
                            <p:stCondLst>
                              <p:cond delay="0"/>
                            </p:stCondLst>
                            <p:childTnLst>
                              <p:par>
                                <p:cTn id="19" presetID="1" presetClass="entr" presetSubtype="0" fill="hold" nodeType="afterEffect">
                                  <p:stCondLst>
                                    <p:cond delay="0"/>
                                  </p:stCondLst>
                                  <p:childTnLst>
                                    <p:set>
                                      <p:cBhvr>
                                        <p:cTn id="20" dur="1" fill="hold">
                                          <p:stCondLst>
                                            <p:cond delay="0"/>
                                          </p:stCondLst>
                                        </p:cTn>
                                        <p:tgtEl>
                                          <p:spTgt spid="33081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0819"/>
                                        </p:tgtEl>
                                        <p:attrNameLst>
                                          <p:attrName>style.visibility</p:attrName>
                                        </p:attrNameLst>
                                      </p:cBhvr>
                                      <p:to>
                                        <p:strVal val="visible"/>
                                      </p:to>
                                    </p:set>
                                    <p:anim calcmode="lin" valueType="num">
                                      <p:cBhvr additive="base">
                                        <p:cTn id="25" dur="500" fill="hold"/>
                                        <p:tgtEl>
                                          <p:spTgt spid="330819"/>
                                        </p:tgtEl>
                                        <p:attrNameLst>
                                          <p:attrName>ppt_x</p:attrName>
                                        </p:attrNameLst>
                                      </p:cBhvr>
                                      <p:tavLst>
                                        <p:tav tm="0">
                                          <p:val>
                                            <p:strVal val="#ppt_x"/>
                                          </p:val>
                                        </p:tav>
                                        <p:tav tm="100000">
                                          <p:val>
                                            <p:strVal val="#ppt_x"/>
                                          </p:val>
                                        </p:tav>
                                      </p:tavLst>
                                    </p:anim>
                                    <p:anim calcmode="lin" valueType="num">
                                      <p:cBhvr additive="base">
                                        <p:cTn id="26" dur="500" fill="hold"/>
                                        <p:tgtEl>
                                          <p:spTgt spid="330819"/>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 presetClass="entr" presetSubtype="0" fill="hold" nodeType="afterEffect">
                                  <p:stCondLst>
                                    <p:cond delay="0"/>
                                  </p:stCondLst>
                                  <p:childTnLst>
                                    <p:set>
                                      <p:cBhvr>
                                        <p:cTn id="29" dur="1" fill="hold">
                                          <p:stCondLst>
                                            <p:cond delay="0"/>
                                          </p:stCondLst>
                                        </p:cTn>
                                        <p:tgtEl>
                                          <p:spTgt spid="330820"/>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30821"/>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3082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30823"/>
                                        </p:tgtEl>
                                        <p:attrNameLst>
                                          <p:attrName>style.visibility</p:attrName>
                                        </p:attrNameLst>
                                      </p:cBhvr>
                                      <p:to>
                                        <p:strVal val="visible"/>
                                      </p:to>
                                    </p:set>
                                    <p:anim calcmode="lin" valueType="num">
                                      <p:cBhvr additive="base">
                                        <p:cTn id="40" dur="500" fill="hold"/>
                                        <p:tgtEl>
                                          <p:spTgt spid="330823"/>
                                        </p:tgtEl>
                                        <p:attrNameLst>
                                          <p:attrName>ppt_x</p:attrName>
                                        </p:attrNameLst>
                                      </p:cBhvr>
                                      <p:tavLst>
                                        <p:tav tm="0">
                                          <p:val>
                                            <p:strVal val="#ppt_x"/>
                                          </p:val>
                                        </p:tav>
                                        <p:tav tm="100000">
                                          <p:val>
                                            <p:strVal val="#ppt_x"/>
                                          </p:val>
                                        </p:tav>
                                      </p:tavLst>
                                    </p:anim>
                                    <p:anim calcmode="lin" valueType="num">
                                      <p:cBhvr additive="base">
                                        <p:cTn id="41" dur="500" fill="hold"/>
                                        <p:tgtEl>
                                          <p:spTgt spid="330823"/>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33087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086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3087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30873"/>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086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30876"/>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30855"/>
                                        </p:tgtEl>
                                        <p:attrNameLst>
                                          <p:attrName>style.visibility</p:attrName>
                                        </p:attrNameLst>
                                      </p:cBhvr>
                                      <p:to>
                                        <p:strVal val="visible"/>
                                      </p:to>
                                    </p:set>
                                  </p:childTnLst>
                                </p:cTn>
                              </p:par>
                            </p:childTnLst>
                          </p:cTn>
                        </p:par>
                        <p:par>
                          <p:cTn id="59" fill="hold" nodeType="afterGroup">
                            <p:stCondLst>
                              <p:cond delay="0"/>
                            </p:stCondLst>
                            <p:childTnLst>
                              <p:par>
                                <p:cTn id="60" presetID="1" presetClass="entr" presetSubtype="0" fill="hold" nodeType="afterEffect">
                                  <p:stCondLst>
                                    <p:cond delay="0"/>
                                  </p:stCondLst>
                                  <p:childTnLst>
                                    <p:set>
                                      <p:cBhvr>
                                        <p:cTn id="61" dur="1" fill="hold">
                                          <p:stCondLst>
                                            <p:cond delay="0"/>
                                          </p:stCondLst>
                                        </p:cTn>
                                        <p:tgtEl>
                                          <p:spTgt spid="330871"/>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30851"/>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30892"/>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2" presetClass="emph" presetSubtype="0" fill="hold" grpId="1" nodeType="clickEffect">
                                  <p:stCondLst>
                                    <p:cond delay="0"/>
                                  </p:stCondLst>
                                  <p:childTnLst>
                                    <p:animClr clrSpc="hsl" dir="cw">
                                      <p:cBhvr override="childStyle">
                                        <p:cTn id="69" dur="500" fill="hold"/>
                                        <p:tgtEl>
                                          <p:spTgt spid="330872"/>
                                        </p:tgtEl>
                                        <p:attrNameLst>
                                          <p:attrName>style.color</p:attrName>
                                        </p:attrNameLst>
                                      </p:cBhvr>
                                      <p:by>
                                        <p:hsl h="-7200000" s="0" l="0"/>
                                      </p:by>
                                    </p:animClr>
                                    <p:animClr clrSpc="hsl" dir="cw">
                                      <p:cBhvr>
                                        <p:cTn id="70" dur="500" fill="hold"/>
                                        <p:tgtEl>
                                          <p:spTgt spid="330872"/>
                                        </p:tgtEl>
                                        <p:attrNameLst>
                                          <p:attrName>fillcolor</p:attrName>
                                        </p:attrNameLst>
                                      </p:cBhvr>
                                      <p:by>
                                        <p:hsl h="-7200000" s="0" l="0"/>
                                      </p:by>
                                    </p:animClr>
                                    <p:animClr clrSpc="hsl" dir="cw">
                                      <p:cBhvr>
                                        <p:cTn id="71" dur="500" fill="hold"/>
                                        <p:tgtEl>
                                          <p:spTgt spid="330872"/>
                                        </p:tgtEl>
                                        <p:attrNameLst>
                                          <p:attrName>stroke.color</p:attrName>
                                        </p:attrNameLst>
                                      </p:cBhvr>
                                      <p:by>
                                        <p:hsl h="-7200000" s="0" l="0"/>
                                      </p:by>
                                    </p:animClr>
                                    <p:set>
                                      <p:cBhvr>
                                        <p:cTn id="72" dur="500" fill="hold"/>
                                        <p:tgtEl>
                                          <p:spTgt spid="330872"/>
                                        </p:tgtEl>
                                        <p:attrNameLst>
                                          <p:attrName>fill.type</p:attrName>
                                        </p:attrNameLst>
                                      </p:cBhvr>
                                      <p:to>
                                        <p:strVal val="solid"/>
                                      </p:to>
                                    </p:set>
                                  </p:childTnLst>
                                </p:cTn>
                              </p:par>
                              <p:par>
                                <p:cTn id="73" presetID="22" presetClass="emph" presetSubtype="0" fill="hold" grpId="1" nodeType="withEffect">
                                  <p:stCondLst>
                                    <p:cond delay="0"/>
                                  </p:stCondLst>
                                  <p:childTnLst>
                                    <p:animClr clrSpc="hsl" dir="cw">
                                      <p:cBhvr override="childStyle">
                                        <p:cTn id="74" dur="500" fill="hold"/>
                                        <p:tgtEl>
                                          <p:spTgt spid="330873"/>
                                        </p:tgtEl>
                                        <p:attrNameLst>
                                          <p:attrName>style.color</p:attrName>
                                        </p:attrNameLst>
                                      </p:cBhvr>
                                      <p:by>
                                        <p:hsl h="-7200000" s="0" l="0"/>
                                      </p:by>
                                    </p:animClr>
                                    <p:animClr clrSpc="hsl" dir="cw">
                                      <p:cBhvr>
                                        <p:cTn id="75" dur="500" fill="hold"/>
                                        <p:tgtEl>
                                          <p:spTgt spid="330873"/>
                                        </p:tgtEl>
                                        <p:attrNameLst>
                                          <p:attrName>fillcolor</p:attrName>
                                        </p:attrNameLst>
                                      </p:cBhvr>
                                      <p:by>
                                        <p:hsl h="-7200000" s="0" l="0"/>
                                      </p:by>
                                    </p:animClr>
                                    <p:animClr clrSpc="hsl" dir="cw">
                                      <p:cBhvr>
                                        <p:cTn id="76" dur="500" fill="hold"/>
                                        <p:tgtEl>
                                          <p:spTgt spid="330873"/>
                                        </p:tgtEl>
                                        <p:attrNameLst>
                                          <p:attrName>stroke.color</p:attrName>
                                        </p:attrNameLst>
                                      </p:cBhvr>
                                      <p:by>
                                        <p:hsl h="-7200000" s="0" l="0"/>
                                      </p:by>
                                    </p:animClr>
                                    <p:set>
                                      <p:cBhvr>
                                        <p:cTn id="77" dur="500" fill="hold"/>
                                        <p:tgtEl>
                                          <p:spTgt spid="330873"/>
                                        </p:tgtEl>
                                        <p:attrNameLst>
                                          <p:attrName>fill.type</p:attrName>
                                        </p:attrNameLst>
                                      </p:cBhvr>
                                      <p:to>
                                        <p:strVal val="solid"/>
                                      </p:to>
                                    </p:set>
                                  </p:childTnLst>
                                </p:cTn>
                              </p:par>
                            </p:childTnLst>
                          </p:cTn>
                        </p:par>
                        <p:par>
                          <p:cTn id="78" fill="hold" nodeType="afterGroup">
                            <p:stCondLst>
                              <p:cond delay="500"/>
                            </p:stCondLst>
                            <p:childTnLst>
                              <p:par>
                                <p:cTn id="79" presetID="1" presetClass="entr" presetSubtype="0" fill="hold" grpId="0" nodeType="afterEffect">
                                  <p:stCondLst>
                                    <p:cond delay="0"/>
                                  </p:stCondLst>
                                  <p:childTnLst>
                                    <p:set>
                                      <p:cBhvr>
                                        <p:cTn id="80" dur="1" fill="hold">
                                          <p:stCondLst>
                                            <p:cond delay="0"/>
                                          </p:stCondLst>
                                        </p:cTn>
                                        <p:tgtEl>
                                          <p:spTgt spid="330879"/>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30880"/>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30881"/>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3085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30853"/>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30882"/>
                                        </p:tgtEl>
                                        <p:attrNameLst>
                                          <p:attrName>style.visibility</p:attrName>
                                        </p:attrNameLst>
                                      </p:cBhvr>
                                      <p:to>
                                        <p:strVal val="visible"/>
                                      </p:to>
                                    </p:set>
                                  </p:childTnLst>
                                </p:cTn>
                              </p:par>
                            </p:childTnLst>
                          </p:cTn>
                        </p:par>
                        <p:par>
                          <p:cTn id="95" fill="hold" nodeType="afterGroup">
                            <p:stCondLst>
                              <p:cond delay="0"/>
                            </p:stCondLst>
                            <p:childTnLst>
                              <p:par>
                                <p:cTn id="96" presetID="1" presetClass="entr" presetSubtype="0" fill="hold" nodeType="afterEffect">
                                  <p:stCondLst>
                                    <p:cond delay="0"/>
                                  </p:stCondLst>
                                  <p:childTnLst>
                                    <p:set>
                                      <p:cBhvr>
                                        <p:cTn id="97" dur="1" fill="hold">
                                          <p:stCondLst>
                                            <p:cond delay="0"/>
                                          </p:stCondLst>
                                        </p:cTn>
                                        <p:tgtEl>
                                          <p:spTgt spid="330883"/>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330884"/>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30885"/>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30886"/>
                                        </p:tgtEl>
                                        <p:attrNameLst>
                                          <p:attrName>style.visibility</p:attrName>
                                        </p:attrNameLst>
                                      </p:cBhvr>
                                      <p:to>
                                        <p:strVal val="visible"/>
                                      </p:to>
                                    </p:set>
                                  </p:childTnLst>
                                </p:cTn>
                              </p:par>
                            </p:childTnLst>
                          </p:cTn>
                        </p:par>
                        <p:par>
                          <p:cTn id="104" fill="hold" nodeType="afterGroup">
                            <p:stCondLst>
                              <p:cond delay="0"/>
                            </p:stCondLst>
                            <p:childTnLst>
                              <p:par>
                                <p:cTn id="105" presetID="1" presetClass="entr" presetSubtype="0" fill="hold" nodeType="afterEffect">
                                  <p:stCondLst>
                                    <p:cond delay="0"/>
                                  </p:stCondLst>
                                  <p:childTnLst>
                                    <p:set>
                                      <p:cBhvr>
                                        <p:cTn id="106" dur="1" fill="hold">
                                          <p:stCondLst>
                                            <p:cond delay="0"/>
                                          </p:stCondLst>
                                        </p:cTn>
                                        <p:tgtEl>
                                          <p:spTgt spid="330888"/>
                                        </p:tgtEl>
                                        <p:attrNameLst>
                                          <p:attrName>style.visibility</p:attrName>
                                        </p:attrNameLst>
                                      </p:cBhvr>
                                      <p:to>
                                        <p:strVal val="visible"/>
                                      </p:to>
                                    </p:set>
                                  </p:childTnLst>
                                </p:cTn>
                              </p:par>
                            </p:childTnLst>
                          </p:cTn>
                        </p:par>
                        <p:par>
                          <p:cTn id="107" fill="hold" nodeType="afterGroup">
                            <p:stCondLst>
                              <p:cond delay="0"/>
                            </p:stCondLst>
                            <p:childTnLst>
                              <p:par>
                                <p:cTn id="108" presetID="1" presetClass="entr" presetSubtype="0" fill="hold" nodeType="afterEffect">
                                  <p:stCondLst>
                                    <p:cond delay="0"/>
                                  </p:stCondLst>
                                  <p:childTnLst>
                                    <p:set>
                                      <p:cBhvr>
                                        <p:cTn id="109" dur="1" fill="hold">
                                          <p:stCondLst>
                                            <p:cond delay="0"/>
                                          </p:stCondLst>
                                        </p:cTn>
                                        <p:tgtEl>
                                          <p:spTgt spid="330889"/>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33089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30894"/>
                                        </p:tgtEl>
                                        <p:attrNameLst>
                                          <p:attrName>style.visibility</p:attrName>
                                        </p:attrNameLst>
                                      </p:cBhvr>
                                      <p:to>
                                        <p:strVal val="visible"/>
                                      </p:to>
                                    </p:set>
                                  </p:childTnLst>
                                </p:cTn>
                              </p:par>
                            </p:childTnLst>
                          </p:cTn>
                        </p:par>
                        <p:par>
                          <p:cTn id="116" fill="hold" nodeType="afterGroup">
                            <p:stCondLst>
                              <p:cond delay="0"/>
                            </p:stCondLst>
                            <p:childTnLst>
                              <p:par>
                                <p:cTn id="117" presetID="1" presetClass="entr" presetSubtype="0" fill="hold" nodeType="afterEffect">
                                  <p:stCondLst>
                                    <p:cond delay="0"/>
                                  </p:stCondLst>
                                  <p:childTnLst>
                                    <p:set>
                                      <p:cBhvr>
                                        <p:cTn id="118" dur="1" fill="hold">
                                          <p:stCondLst>
                                            <p:cond delay="0"/>
                                          </p:stCondLst>
                                        </p:cTn>
                                        <p:tgtEl>
                                          <p:spTgt spid="330895"/>
                                        </p:tgtEl>
                                        <p:attrNameLst>
                                          <p:attrName>style.visibility</p:attrName>
                                        </p:attrNameLst>
                                      </p:cBhvr>
                                      <p:to>
                                        <p:strVal val="visible"/>
                                      </p:to>
                                    </p:set>
                                  </p:childTnLst>
                                </p:cTn>
                              </p:par>
                            </p:childTnLst>
                          </p:cTn>
                        </p:par>
                        <p:par>
                          <p:cTn id="119" fill="hold" nodeType="afterGroup">
                            <p:stCondLst>
                              <p:cond delay="0"/>
                            </p:stCondLst>
                            <p:childTnLst>
                              <p:par>
                                <p:cTn id="120" presetID="1" presetClass="entr" presetSubtype="0" fill="hold" nodeType="afterEffect">
                                  <p:stCondLst>
                                    <p:cond delay="0"/>
                                  </p:stCondLst>
                                  <p:childTnLst>
                                    <p:set>
                                      <p:cBhvr>
                                        <p:cTn id="121" dur="1" fill="hold">
                                          <p:stCondLst>
                                            <p:cond delay="0"/>
                                          </p:stCondLst>
                                        </p:cTn>
                                        <p:tgtEl>
                                          <p:spTgt spid="330896"/>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nodeType="clickEffect">
                                  <p:stCondLst>
                                    <p:cond delay="0"/>
                                  </p:stCondLst>
                                  <p:childTnLst>
                                    <p:set>
                                      <p:cBhvr>
                                        <p:cTn id="125" dur="1" fill="hold">
                                          <p:stCondLst>
                                            <p:cond delay="0"/>
                                          </p:stCondLst>
                                        </p:cTn>
                                        <p:tgtEl>
                                          <p:spTgt spid="330890"/>
                                        </p:tgtEl>
                                        <p:attrNameLst>
                                          <p:attrName>style.visibility</p:attrName>
                                        </p:attrNameLst>
                                      </p:cBhvr>
                                      <p:to>
                                        <p:strVal val="visible"/>
                                      </p:to>
                                    </p:set>
                                  </p:childTnLst>
                                </p:cTn>
                              </p:par>
                            </p:childTnLst>
                          </p:cTn>
                        </p:par>
                        <p:par>
                          <p:cTn id="126" fill="hold" nodeType="afterGroup">
                            <p:stCondLst>
                              <p:cond delay="0"/>
                            </p:stCondLst>
                            <p:childTnLst>
                              <p:par>
                                <p:cTn id="127" presetID="1" presetClass="entr" presetSubtype="0" fill="hold" nodeType="afterEffect">
                                  <p:stCondLst>
                                    <p:cond delay="0"/>
                                  </p:stCondLst>
                                  <p:childTnLst>
                                    <p:set>
                                      <p:cBhvr>
                                        <p:cTn id="128" dur="1" fill="hold">
                                          <p:stCondLst>
                                            <p:cond delay="0"/>
                                          </p:stCondLst>
                                        </p:cTn>
                                        <p:tgtEl>
                                          <p:spTgt spid="330897"/>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ntr" presetSubtype="0" fill="hold" nodeType="clickEffect">
                                  <p:stCondLst>
                                    <p:cond delay="0"/>
                                  </p:stCondLst>
                                  <p:childTnLst>
                                    <p:set>
                                      <p:cBhvr>
                                        <p:cTn id="132" dur="1" fill="hold">
                                          <p:stCondLst>
                                            <p:cond delay="0"/>
                                          </p:stCondLst>
                                        </p:cTn>
                                        <p:tgtEl>
                                          <p:spTgt spid="330898"/>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33089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330900"/>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330901"/>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nodeType="clickEffect">
                                  <p:stCondLst>
                                    <p:cond delay="0"/>
                                  </p:stCondLst>
                                  <p:childTnLst>
                                    <p:set>
                                      <p:cBhvr>
                                        <p:cTn id="142" dur="1" fill="hold">
                                          <p:stCondLst>
                                            <p:cond delay="0"/>
                                          </p:stCondLst>
                                        </p:cTn>
                                        <p:tgtEl>
                                          <p:spTgt spid="330903"/>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330902"/>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30904"/>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3309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17" grpId="0" animBg="1"/>
      <p:bldP spid="330818" grpId="0" animBg="1"/>
      <p:bldP spid="330819" grpId="0"/>
      <p:bldP spid="330821" grpId="0"/>
      <p:bldP spid="330822" grpId="0"/>
      <p:bldP spid="330823" grpId="0"/>
      <p:bldP spid="330855" grpId="0"/>
      <p:bldP spid="330862" grpId="0"/>
      <p:bldP spid="330876" grpId="0"/>
      <p:bldP spid="330872" grpId="0" animBg="1"/>
      <p:bldP spid="330872" grpId="1" animBg="1"/>
      <p:bldP spid="330873" grpId="0" animBg="1"/>
      <p:bldP spid="330873" grpId="1" animBg="1"/>
      <p:bldP spid="330879" grpId="0" animBg="1"/>
      <p:bldP spid="330880" grpId="0" animBg="1"/>
      <p:bldP spid="330881" grpId="0"/>
      <p:bldP spid="330853" grpId="0" animBg="1"/>
      <p:bldP spid="330851" grpId="0" animBg="1"/>
      <p:bldP spid="330882" grpId="0"/>
      <p:bldP spid="330884" grpId="0" animBg="1"/>
      <p:bldP spid="330885" grpId="0" animBg="1"/>
      <p:bldP spid="330886" grpId="0" animBg="1"/>
      <p:bldP spid="330893" grpId="0" animBg="1"/>
      <p:bldP spid="330894" grpId="0" animBg="1"/>
      <p:bldP spid="33090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953" name="Group 177"/>
          <p:cNvGrpSpPr>
            <a:grpSpLocks/>
          </p:cNvGrpSpPr>
          <p:nvPr/>
        </p:nvGrpSpPr>
        <p:grpSpPr bwMode="auto">
          <a:xfrm>
            <a:off x="855663" y="2008188"/>
            <a:ext cx="1820862" cy="935037"/>
            <a:chOff x="1217" y="1145"/>
            <a:chExt cx="1147" cy="589"/>
          </a:xfrm>
        </p:grpSpPr>
        <p:sp>
          <p:nvSpPr>
            <p:cNvPr id="331949" name="AutoShape 173"/>
            <p:cNvSpPr>
              <a:spLocks noChangeArrowheads="1"/>
            </p:cNvSpPr>
            <p:nvPr/>
          </p:nvSpPr>
          <p:spPr bwMode="auto">
            <a:xfrm>
              <a:off x="1218" y="1146"/>
              <a:ext cx="1146" cy="588"/>
            </a:xfrm>
            <a:prstGeom prst="rtTriangle">
              <a:avLst/>
            </a:prstGeom>
            <a:solidFill>
              <a:srgbClr val="00B050">
                <a:alpha val="35001"/>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50" name="AutoShape 174"/>
            <p:cNvSpPr>
              <a:spLocks noChangeArrowheads="1"/>
            </p:cNvSpPr>
            <p:nvPr/>
          </p:nvSpPr>
          <p:spPr bwMode="auto">
            <a:xfrm>
              <a:off x="1217" y="1145"/>
              <a:ext cx="474" cy="588"/>
            </a:xfrm>
            <a:prstGeom prst="rtTriangle">
              <a:avLst/>
            </a:prstGeom>
            <a:solidFill>
              <a:srgbClr val="FF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51" name="Line 175"/>
            <p:cNvSpPr>
              <a:spLocks noChangeShapeType="1"/>
            </p:cNvSpPr>
            <p:nvPr/>
          </p:nvSpPr>
          <p:spPr bwMode="auto">
            <a:xfrm>
              <a:off x="1692" y="1734"/>
              <a:ext cx="65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52" name="Line 176"/>
            <p:cNvSpPr>
              <a:spLocks noChangeShapeType="1"/>
            </p:cNvSpPr>
            <p:nvPr/>
          </p:nvSpPr>
          <p:spPr bwMode="auto">
            <a:xfrm>
              <a:off x="1223" y="1145"/>
              <a:ext cx="1122" cy="58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aphicFrame>
        <p:nvGraphicFramePr>
          <p:cNvPr id="331782" name="Object 6"/>
          <p:cNvGraphicFramePr>
            <a:graphicFrameLocks noChangeAspect="1"/>
          </p:cNvGraphicFramePr>
          <p:nvPr>
            <p:extLst>
              <p:ext uri="{D42A27DB-BD31-4B8C-83A1-F6EECF244321}">
                <p14:modId xmlns:p14="http://schemas.microsoft.com/office/powerpoint/2010/main" val="4233423678"/>
              </p:ext>
            </p:extLst>
          </p:nvPr>
        </p:nvGraphicFramePr>
        <p:xfrm>
          <a:off x="7504113" y="6145213"/>
          <a:ext cx="774700" cy="241300"/>
        </p:xfrm>
        <a:graphic>
          <a:graphicData uri="http://schemas.openxmlformats.org/presentationml/2006/ole">
            <mc:AlternateContent xmlns:mc="http://schemas.openxmlformats.org/markup-compatibility/2006">
              <mc:Choice xmlns:v="urn:schemas-microsoft-com:vml" Requires="v">
                <p:oleObj spid="_x0000_s1466392" name="Equation" r:id="rId3" imgW="774360" imgH="241200" progId="Equation.DSMT4">
                  <p:embed/>
                </p:oleObj>
              </mc:Choice>
              <mc:Fallback>
                <p:oleObj name="Equation" r:id="rId3" imgW="774360" imgH="241200" progId="Equation.DSMT4">
                  <p:embed/>
                  <p:pic>
                    <p:nvPicPr>
                      <p:cNvPr id="0" name=""/>
                      <p:cNvPicPr>
                        <a:picLocks noChangeAspect="1" noChangeArrowheads="1"/>
                      </p:cNvPicPr>
                      <p:nvPr/>
                    </p:nvPicPr>
                    <p:blipFill>
                      <a:blip r:embed="rId4"/>
                      <a:srcRect/>
                      <a:stretch>
                        <a:fillRect/>
                      </a:stretch>
                    </p:blipFill>
                    <p:spPr bwMode="auto">
                      <a:xfrm>
                        <a:off x="7504113" y="6145213"/>
                        <a:ext cx="7747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1787" name="Rectangle 11"/>
          <p:cNvSpPr>
            <a:spLocks noChangeArrowheads="1"/>
          </p:cNvSpPr>
          <p:nvPr/>
        </p:nvSpPr>
        <p:spPr bwMode="auto">
          <a:xfrm>
            <a:off x="1387476" y="5727700"/>
            <a:ext cx="8463276" cy="5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266700" indent="-266700">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000" b="1" dirty="0">
                <a:solidFill>
                  <a:srgbClr val="FF0000"/>
                </a:solidFill>
              </a:rPr>
              <a:t>Plane </a:t>
            </a:r>
            <a:r>
              <a:rPr lang="en-US" sz="1000" b="1" dirty="0" smtClean="0">
                <a:solidFill>
                  <a:srgbClr val="FF0000"/>
                </a:solidFill>
              </a:rPr>
              <a:t>Motion. </a:t>
            </a:r>
            <a:r>
              <a:rPr lang="en-US" sz="1000" dirty="0" smtClean="0"/>
              <a:t>Let </a:t>
            </a:r>
            <a:r>
              <a:rPr lang="en-US" sz="1000" dirty="0"/>
              <a:t>a body have a plane of symmetry, and let it be moving parallel to </a:t>
            </a:r>
            <a:r>
              <a:rPr lang="en-US" sz="1000" dirty="0" smtClean="0"/>
              <a:t>this </a:t>
            </a:r>
            <a:r>
              <a:rPr lang="en-US" sz="1000" dirty="0"/>
              <a:t>plane. By virtue of symmetry, the </a:t>
            </a:r>
            <a:endParaRPr lang="en-US" sz="1000" dirty="0" smtClean="0"/>
          </a:p>
          <a:p>
            <a:pPr marL="266700" indent="0">
              <a:buClr>
                <a:srgbClr val="00007D"/>
              </a:buClr>
              <a:buNone/>
            </a:pPr>
            <a:r>
              <a:rPr lang="en-US" sz="1000" dirty="0" smtClean="0"/>
              <a:t>principal </a:t>
            </a:r>
            <a:r>
              <a:rPr lang="en-US" sz="1000" dirty="0"/>
              <a:t>vector and the resultant couple of inertia forces lie, together with the </a:t>
            </a:r>
            <a:r>
              <a:rPr lang="en-US" sz="1000" dirty="0" smtClean="0"/>
              <a:t>center </a:t>
            </a:r>
            <a:r>
              <a:rPr lang="en-US" sz="1000" dirty="0"/>
              <a:t>of mass </a:t>
            </a:r>
            <a:r>
              <a:rPr lang="en-US" sz="1100" i="1" dirty="0">
                <a:latin typeface="Times New Roman" pitchFamily="18" charset="0"/>
                <a:cs typeface="Times New Roman" pitchFamily="18" charset="0"/>
              </a:rPr>
              <a:t>C,</a:t>
            </a:r>
            <a:r>
              <a:rPr lang="en-US" sz="1000" dirty="0"/>
              <a:t> in that plane.</a:t>
            </a:r>
            <a:endParaRPr lang="ru-RU" altLang="ru-RU" sz="1000" dirty="0">
              <a:solidFill>
                <a:srgbClr val="000000"/>
              </a:solidFill>
            </a:endParaRPr>
          </a:p>
          <a:p>
            <a:pPr>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a:p>
            <a:pPr>
              <a:buClr>
                <a:srgbClr val="00007D"/>
              </a:buClr>
              <a:buFont typeface="Wingdings" pitchFamily="2" charset="2"/>
              <a:buNone/>
            </a:pPr>
            <a:r>
              <a:rPr lang="ru-RU" altLang="ru-RU" sz="1000" dirty="0">
                <a:solidFill>
                  <a:srgbClr val="000000"/>
                </a:solidFill>
              </a:rPr>
              <a:t>	</a:t>
            </a:r>
            <a:r>
              <a:rPr lang="en-US" altLang="ru-RU" sz="1000" dirty="0">
                <a:solidFill>
                  <a:srgbClr val="000000"/>
                </a:solidFill>
              </a:rPr>
              <a:t>		</a:t>
            </a:r>
            <a:endParaRPr lang="ru-RU" altLang="ru-RU" sz="1000" dirty="0">
              <a:solidFill>
                <a:srgbClr val="000000"/>
              </a:solidFill>
            </a:endParaRPr>
          </a:p>
        </p:txBody>
      </p:sp>
      <p:sp>
        <p:nvSpPr>
          <p:cNvPr id="331795" name="Oval 1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41</a:t>
            </a:r>
            <a:endParaRPr lang="ru-RU" altLang="ru-RU" sz="1000" b="1" dirty="0">
              <a:solidFill>
                <a:srgbClr val="00007D"/>
              </a:solidFill>
            </a:endParaRPr>
          </a:p>
        </p:txBody>
      </p:sp>
      <p:graphicFrame>
        <p:nvGraphicFramePr>
          <p:cNvPr id="331868" name="Object 92"/>
          <p:cNvGraphicFramePr>
            <a:graphicFrameLocks noChangeAspect="1"/>
          </p:cNvGraphicFramePr>
          <p:nvPr>
            <p:extLst>
              <p:ext uri="{D42A27DB-BD31-4B8C-83A1-F6EECF244321}">
                <p14:modId xmlns:p14="http://schemas.microsoft.com/office/powerpoint/2010/main" val="2904789809"/>
              </p:ext>
            </p:extLst>
          </p:nvPr>
        </p:nvGraphicFramePr>
        <p:xfrm>
          <a:off x="7491413" y="6426200"/>
          <a:ext cx="825500" cy="241300"/>
        </p:xfrm>
        <a:graphic>
          <a:graphicData uri="http://schemas.openxmlformats.org/presentationml/2006/ole">
            <mc:AlternateContent xmlns:mc="http://schemas.openxmlformats.org/markup-compatibility/2006">
              <mc:Choice xmlns:v="urn:schemas-microsoft-com:vml" Requires="v">
                <p:oleObj spid="_x0000_s1466393" name="Equation" r:id="rId5" imgW="825480" imgH="241200" progId="Equation.DSMT4">
                  <p:embed/>
                </p:oleObj>
              </mc:Choice>
              <mc:Fallback>
                <p:oleObj name="Equation" r:id="rId5" imgW="825480" imgH="241200" progId="Equation.DSMT4">
                  <p:embed/>
                  <p:pic>
                    <p:nvPicPr>
                      <p:cNvPr id="0" name=""/>
                      <p:cNvPicPr>
                        <a:picLocks noChangeAspect="1" noChangeArrowheads="1"/>
                      </p:cNvPicPr>
                      <p:nvPr/>
                    </p:nvPicPr>
                    <p:blipFill>
                      <a:blip r:embed="rId6"/>
                      <a:srcRect/>
                      <a:stretch>
                        <a:fillRect/>
                      </a:stretch>
                    </p:blipFill>
                    <p:spPr bwMode="auto">
                      <a:xfrm>
                        <a:off x="7491413" y="6426200"/>
                        <a:ext cx="8255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31894" name="Group 118"/>
          <p:cNvGrpSpPr>
            <a:grpSpLocks/>
          </p:cNvGrpSpPr>
          <p:nvPr/>
        </p:nvGrpSpPr>
        <p:grpSpPr bwMode="auto">
          <a:xfrm>
            <a:off x="112713" y="5316538"/>
            <a:ext cx="1692276" cy="1241424"/>
            <a:chOff x="162" y="771"/>
            <a:chExt cx="1066" cy="782"/>
          </a:xfrm>
        </p:grpSpPr>
        <p:sp>
          <p:nvSpPr>
            <p:cNvPr id="331876" name="Text Box 100"/>
            <p:cNvSpPr txBox="1">
              <a:spLocks noChangeArrowheads="1"/>
            </p:cNvSpPr>
            <p:nvPr/>
          </p:nvSpPr>
          <p:spPr bwMode="auto">
            <a:xfrm>
              <a:off x="1033" y="922"/>
              <a:ext cx="19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err="1">
                  <a:solidFill>
                    <a:srgbClr val="009900"/>
                  </a:solidFill>
                  <a:latin typeface="Times New Roman" pitchFamily="18" charset="0"/>
                  <a:cs typeface="Times New Roman" pitchFamily="18" charset="0"/>
                </a:rPr>
                <a:t>x</a:t>
              </a:r>
              <a:r>
                <a:rPr lang="en-US" altLang="ru-RU" sz="1100" i="1" baseline="-25000" dirty="0" err="1">
                  <a:solidFill>
                    <a:srgbClr val="009900"/>
                  </a:solidFill>
                  <a:latin typeface="Times New Roman" pitchFamily="18" charset="0"/>
                  <a:cs typeface="Times New Roman" pitchFamily="18" charset="0"/>
                </a:rPr>
                <a:t>C</a:t>
              </a:r>
              <a:endParaRPr lang="ru-RU" altLang="ru-RU" sz="1100" i="1" baseline="-25000" dirty="0">
                <a:solidFill>
                  <a:srgbClr val="009900"/>
                </a:solidFill>
                <a:latin typeface="Times New Roman" pitchFamily="18" charset="0"/>
                <a:cs typeface="Times New Roman" pitchFamily="18" charset="0"/>
              </a:endParaRPr>
            </a:p>
          </p:txBody>
        </p:sp>
        <p:grpSp>
          <p:nvGrpSpPr>
            <p:cNvPr id="331884" name="Group 108"/>
            <p:cNvGrpSpPr>
              <a:grpSpLocks/>
            </p:cNvGrpSpPr>
            <p:nvPr/>
          </p:nvGrpSpPr>
          <p:grpSpPr bwMode="auto">
            <a:xfrm>
              <a:off x="204" y="804"/>
              <a:ext cx="834" cy="618"/>
              <a:chOff x="180" y="948"/>
              <a:chExt cx="834" cy="618"/>
            </a:xfrm>
          </p:grpSpPr>
          <p:sp>
            <p:nvSpPr>
              <p:cNvPr id="331870" name="Oval 94"/>
              <p:cNvSpPr>
                <a:spLocks noChangeArrowheads="1"/>
              </p:cNvSpPr>
              <p:nvPr/>
            </p:nvSpPr>
            <p:spPr bwMode="auto">
              <a:xfrm>
                <a:off x="318" y="948"/>
                <a:ext cx="558" cy="53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331883" name="Group 107"/>
              <p:cNvGrpSpPr>
                <a:grpSpLocks/>
              </p:cNvGrpSpPr>
              <p:nvPr/>
            </p:nvGrpSpPr>
            <p:grpSpPr bwMode="auto">
              <a:xfrm>
                <a:off x="180" y="1482"/>
                <a:ext cx="834" cy="84"/>
                <a:chOff x="180" y="1578"/>
                <a:chExt cx="834" cy="84"/>
              </a:xfrm>
            </p:grpSpPr>
            <p:sp>
              <p:nvSpPr>
                <p:cNvPr id="331871" name="Rectangle 95"/>
                <p:cNvSpPr>
                  <a:spLocks noChangeArrowheads="1"/>
                </p:cNvSpPr>
                <p:nvPr/>
              </p:nvSpPr>
              <p:spPr bwMode="auto">
                <a:xfrm>
                  <a:off x="180" y="1578"/>
                  <a:ext cx="834" cy="8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872" name="Line 96"/>
                <p:cNvSpPr>
                  <a:spLocks noChangeShapeType="1"/>
                </p:cNvSpPr>
                <p:nvPr/>
              </p:nvSpPr>
              <p:spPr bwMode="auto">
                <a:xfrm>
                  <a:off x="180" y="1578"/>
                  <a:ext cx="82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sp>
            <p:nvSpPr>
              <p:cNvPr id="331877" name="Oval 101"/>
              <p:cNvSpPr>
                <a:spLocks noChangeArrowheads="1"/>
              </p:cNvSpPr>
              <p:nvPr/>
            </p:nvSpPr>
            <p:spPr bwMode="auto">
              <a:xfrm>
                <a:off x="587" y="1205"/>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878" name="Text Box 102"/>
              <p:cNvSpPr txBox="1">
                <a:spLocks noChangeArrowheads="1"/>
              </p:cNvSpPr>
              <p:nvPr/>
            </p:nvSpPr>
            <p:spPr bwMode="auto">
              <a:xfrm>
                <a:off x="557" y="1064"/>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baseline="-25000" dirty="0">
                  <a:solidFill>
                    <a:srgbClr val="000000"/>
                  </a:solidFill>
                  <a:latin typeface="Times New Roman" pitchFamily="18" charset="0"/>
                  <a:cs typeface="Times New Roman" pitchFamily="18" charset="0"/>
                </a:endParaRPr>
              </a:p>
            </p:txBody>
          </p:sp>
        </p:grpSp>
        <p:graphicFrame>
          <p:nvGraphicFramePr>
            <p:cNvPr id="331882" name="Object 106"/>
            <p:cNvGraphicFramePr>
              <a:graphicFrameLocks noChangeAspect="1"/>
            </p:cNvGraphicFramePr>
            <p:nvPr/>
          </p:nvGraphicFramePr>
          <p:xfrm>
            <a:off x="765" y="917"/>
            <a:ext cx="128" cy="144"/>
          </p:xfrm>
          <a:graphic>
            <a:graphicData uri="http://schemas.openxmlformats.org/presentationml/2006/ole">
              <mc:AlternateContent xmlns:mc="http://schemas.openxmlformats.org/markup-compatibility/2006">
                <mc:Choice xmlns:v="urn:schemas-microsoft-com:vml" Requires="v">
                  <p:oleObj spid="_x0000_s1466394" name="Формула" r:id="rId7" imgW="203040" imgH="228600" progId="Equation.3">
                    <p:embed/>
                  </p:oleObj>
                </mc:Choice>
                <mc:Fallback>
                  <p:oleObj name="Формула" r:id="rId7" imgW="20304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5" y="917"/>
                          <a:ext cx="128" cy="144"/>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85" name="AutoShape 109"/>
            <p:cNvSpPr>
              <a:spLocks noChangeArrowheads="1"/>
            </p:cNvSpPr>
            <p:nvPr/>
          </p:nvSpPr>
          <p:spPr bwMode="auto">
            <a:xfrm rot="10800000" flipH="1">
              <a:off x="655" y="1048"/>
              <a:ext cx="248" cy="59"/>
            </a:xfrm>
            <a:prstGeom prst="rightArrow">
              <a:avLst>
                <a:gd name="adj1" fmla="val 50000"/>
                <a:gd name="adj2" fmla="val 10508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886" name="Line 110"/>
            <p:cNvSpPr>
              <a:spLocks noChangeShapeType="1"/>
            </p:cNvSpPr>
            <p:nvPr/>
          </p:nvSpPr>
          <p:spPr bwMode="auto">
            <a:xfrm flipH="1">
              <a:off x="162" y="1086"/>
              <a:ext cx="456" cy="414"/>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887" name="Line 111"/>
            <p:cNvSpPr>
              <a:spLocks noChangeShapeType="1"/>
            </p:cNvSpPr>
            <p:nvPr/>
          </p:nvSpPr>
          <p:spPr bwMode="auto">
            <a:xfrm>
              <a:off x="648" y="1074"/>
              <a:ext cx="49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888" name="Line 112"/>
            <p:cNvSpPr>
              <a:spLocks noChangeShapeType="1"/>
            </p:cNvSpPr>
            <p:nvPr/>
          </p:nvSpPr>
          <p:spPr bwMode="auto">
            <a:xfrm rot="-5400000">
              <a:off x="500" y="950"/>
              <a:ext cx="25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889" name="Text Box 113"/>
            <p:cNvSpPr txBox="1">
              <a:spLocks noChangeArrowheads="1"/>
            </p:cNvSpPr>
            <p:nvPr/>
          </p:nvSpPr>
          <p:spPr bwMode="auto">
            <a:xfrm>
              <a:off x="600" y="771"/>
              <a:ext cx="19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err="1">
                  <a:solidFill>
                    <a:srgbClr val="009900"/>
                  </a:solidFill>
                  <a:latin typeface="Times New Roman" pitchFamily="18" charset="0"/>
                  <a:cs typeface="Times New Roman" pitchFamily="18" charset="0"/>
                </a:rPr>
                <a:t>y</a:t>
              </a:r>
              <a:r>
                <a:rPr lang="en-US" altLang="ru-RU" sz="1100" i="1" baseline="-25000" dirty="0" err="1">
                  <a:solidFill>
                    <a:srgbClr val="009900"/>
                  </a:solidFill>
                  <a:latin typeface="Times New Roman" pitchFamily="18" charset="0"/>
                  <a:cs typeface="Times New Roman" pitchFamily="18" charset="0"/>
                </a:rPr>
                <a:t>C</a:t>
              </a:r>
              <a:endParaRPr lang="ru-RU" altLang="ru-RU" sz="1100" i="1" baseline="-25000" dirty="0">
                <a:solidFill>
                  <a:srgbClr val="009900"/>
                </a:solidFill>
                <a:latin typeface="Times New Roman" pitchFamily="18" charset="0"/>
                <a:cs typeface="Times New Roman" pitchFamily="18" charset="0"/>
              </a:endParaRPr>
            </a:p>
          </p:txBody>
        </p:sp>
        <p:sp>
          <p:nvSpPr>
            <p:cNvPr id="331890" name="Text Box 114"/>
            <p:cNvSpPr txBox="1">
              <a:spLocks noChangeArrowheads="1"/>
            </p:cNvSpPr>
            <p:nvPr/>
          </p:nvSpPr>
          <p:spPr bwMode="auto">
            <a:xfrm>
              <a:off x="197" y="1388"/>
              <a:ext cx="19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err="1">
                  <a:solidFill>
                    <a:srgbClr val="009900"/>
                  </a:solidFill>
                  <a:latin typeface="Times New Roman" pitchFamily="18" charset="0"/>
                  <a:cs typeface="Times New Roman" pitchFamily="18" charset="0"/>
                </a:rPr>
                <a:t>z</a:t>
              </a:r>
              <a:r>
                <a:rPr lang="en-US" altLang="ru-RU" sz="1100" i="1" baseline="-25000" dirty="0" err="1">
                  <a:solidFill>
                    <a:srgbClr val="009900"/>
                  </a:solidFill>
                  <a:latin typeface="Times New Roman" pitchFamily="18" charset="0"/>
                  <a:cs typeface="Times New Roman" pitchFamily="18" charset="0"/>
                </a:rPr>
                <a:t>C</a:t>
              </a:r>
              <a:endParaRPr lang="ru-RU" altLang="ru-RU" sz="1100" i="1" baseline="-25000" dirty="0">
                <a:solidFill>
                  <a:srgbClr val="009900"/>
                </a:solidFill>
                <a:latin typeface="Times New Roman" pitchFamily="18" charset="0"/>
                <a:cs typeface="Times New Roman" pitchFamily="18" charset="0"/>
              </a:endParaRPr>
            </a:p>
          </p:txBody>
        </p:sp>
        <p:sp>
          <p:nvSpPr>
            <p:cNvPr id="331891" name="AutoShape 115"/>
            <p:cNvSpPr>
              <a:spLocks noChangeArrowheads="1"/>
            </p:cNvSpPr>
            <p:nvPr/>
          </p:nvSpPr>
          <p:spPr bwMode="auto">
            <a:xfrm rot="27000000">
              <a:off x="630" y="1020"/>
              <a:ext cx="138" cy="12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892" name="Text Box 116"/>
            <p:cNvSpPr txBox="1">
              <a:spLocks noChangeArrowheads="1"/>
            </p:cNvSpPr>
            <p:nvPr/>
          </p:nvSpPr>
          <p:spPr bwMode="auto">
            <a:xfrm>
              <a:off x="636" y="114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100" i="1" dirty="0">
                  <a:solidFill>
                    <a:srgbClr val="00007D"/>
                  </a:solidFill>
                  <a:latin typeface=""/>
                </a:rPr>
                <a:t>ε</a:t>
              </a:r>
              <a:endParaRPr lang="el-GR" altLang="ru-RU" sz="1100" i="1" baseline="-25000" dirty="0">
                <a:solidFill>
                  <a:srgbClr val="00007D"/>
                </a:solidFill>
                <a:latin typeface=""/>
              </a:endParaRPr>
            </a:p>
          </p:txBody>
        </p:sp>
      </p:grpSp>
      <p:sp>
        <p:nvSpPr>
          <p:cNvPr id="331893" name="Text Box 117"/>
          <p:cNvSpPr txBox="1">
            <a:spLocks noChangeArrowheads="1"/>
          </p:cNvSpPr>
          <p:nvPr/>
        </p:nvSpPr>
        <p:spPr bwMode="auto">
          <a:xfrm>
            <a:off x="1693863" y="6100762"/>
            <a:ext cx="5825515" cy="6386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lnSpc>
                <a:spcPct val="85000"/>
              </a:lnSpc>
              <a:spcBef>
                <a:spcPct val="20000"/>
              </a:spcBef>
              <a:buClr>
                <a:srgbClr val="00007D"/>
              </a:buClr>
              <a:buSzPct val="75000"/>
              <a:buFont typeface="Wingdings" pitchFamily="2" charset="2"/>
              <a:buNone/>
            </a:pPr>
            <a:r>
              <a:rPr lang="en-US" sz="1000" b="1" dirty="0" smtClean="0">
                <a:solidFill>
                  <a:schemeClr val="accent5">
                    <a:lumMod val="25000"/>
                  </a:schemeClr>
                </a:solidFill>
              </a:rPr>
              <a:t>In a plane motion </a:t>
            </a:r>
            <a:r>
              <a:rPr lang="en-US" sz="1000" b="1" dirty="0">
                <a:solidFill>
                  <a:schemeClr val="accent5">
                    <a:lumMod val="25000"/>
                  </a:schemeClr>
                </a:solidFill>
              </a:rPr>
              <a:t>a system of inertia forces can be reduced to </a:t>
            </a:r>
            <a:r>
              <a:rPr lang="en-US" sz="1000" b="1" dirty="0" smtClean="0">
                <a:solidFill>
                  <a:schemeClr val="accent5">
                    <a:lumMod val="25000"/>
                  </a:schemeClr>
                </a:solidFill>
              </a:rPr>
              <a:t>a principle vector  applied at the center of mass and a couple in the plane of symmetry of the body whose moment is equal to the principal moment of the inertia forces about </a:t>
            </a:r>
            <a:r>
              <a:rPr lang="en-US" sz="1000" b="1" dirty="0">
                <a:solidFill>
                  <a:schemeClr val="accent5">
                    <a:lumMod val="25000"/>
                  </a:schemeClr>
                </a:solidFill>
              </a:rPr>
              <a:t>the center of </a:t>
            </a:r>
            <a:r>
              <a:rPr lang="en-US" sz="1000" b="1" dirty="0" smtClean="0">
                <a:solidFill>
                  <a:schemeClr val="accent5">
                    <a:lumMod val="25000"/>
                  </a:schemeClr>
                </a:solidFill>
              </a:rPr>
              <a:t>mass. </a:t>
            </a:r>
            <a:r>
              <a:rPr lang="ru-RU" altLang="ru-RU" sz="1000" b="1" dirty="0" smtClean="0">
                <a:solidFill>
                  <a:schemeClr val="accent5">
                    <a:lumMod val="25000"/>
                  </a:schemeClr>
                </a:solidFill>
              </a:rPr>
              <a:t> </a:t>
            </a:r>
            <a:endParaRPr lang="ru-RU" altLang="ru-RU" sz="1000" b="1" dirty="0">
              <a:solidFill>
                <a:schemeClr val="accent5">
                  <a:lumMod val="25000"/>
                </a:schemeClr>
              </a:solidFill>
            </a:endParaRPr>
          </a:p>
          <a:p>
            <a:pPr algn="just"/>
            <a:endParaRPr lang="ru-RU" altLang="ru-RU" sz="1000" b="1" dirty="0">
              <a:solidFill>
                <a:schemeClr val="accent5">
                  <a:lumMod val="25000"/>
                </a:schemeClr>
              </a:solidFill>
            </a:endParaRPr>
          </a:p>
        </p:txBody>
      </p:sp>
      <p:sp>
        <p:nvSpPr>
          <p:cNvPr id="331895" name="AutoShape 119"/>
          <p:cNvSpPr>
            <a:spLocks noChangeArrowheads="1"/>
          </p:cNvSpPr>
          <p:nvPr/>
        </p:nvSpPr>
        <p:spPr bwMode="auto">
          <a:xfrm rot="10800000">
            <a:off x="423863" y="6018213"/>
            <a:ext cx="368300" cy="158750"/>
          </a:xfrm>
          <a:prstGeom prst="rightArrow">
            <a:avLst>
              <a:gd name="adj1" fmla="val 50000"/>
              <a:gd name="adj2" fmla="val 58000"/>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1896" name="Object 120"/>
          <p:cNvGraphicFramePr>
            <a:graphicFrameLocks noChangeAspect="1"/>
          </p:cNvGraphicFramePr>
          <p:nvPr>
            <p:extLst>
              <p:ext uri="{D42A27DB-BD31-4B8C-83A1-F6EECF244321}">
                <p14:modId xmlns:p14="http://schemas.microsoft.com/office/powerpoint/2010/main" val="1831010264"/>
              </p:ext>
            </p:extLst>
          </p:nvPr>
        </p:nvGraphicFramePr>
        <p:xfrm>
          <a:off x="512763" y="5807075"/>
          <a:ext cx="241300" cy="203200"/>
        </p:xfrm>
        <a:graphic>
          <a:graphicData uri="http://schemas.openxmlformats.org/presentationml/2006/ole">
            <mc:AlternateContent xmlns:mc="http://schemas.openxmlformats.org/markup-compatibility/2006">
              <mc:Choice xmlns:v="urn:schemas-microsoft-com:vml" Requires="v">
                <p:oleObj spid="_x0000_s1466395" name="Equation" r:id="rId9" imgW="241200" imgH="203040" progId="Equation.DSMT4">
                  <p:embed/>
                </p:oleObj>
              </mc:Choice>
              <mc:Fallback>
                <p:oleObj name="Equation" r:id="rId9" imgW="241200" imgH="203040" progId="Equation.DSMT4">
                  <p:embed/>
                  <p:pic>
                    <p:nvPicPr>
                      <p:cNvPr id="0" name=""/>
                      <p:cNvPicPr>
                        <a:picLocks noChangeAspect="1" noChangeArrowheads="1"/>
                      </p:cNvPicPr>
                      <p:nvPr/>
                    </p:nvPicPr>
                    <p:blipFill>
                      <a:blip r:embed="rId10"/>
                      <a:srcRect/>
                      <a:stretch>
                        <a:fillRect/>
                      </a:stretch>
                    </p:blipFill>
                    <p:spPr bwMode="auto">
                      <a:xfrm>
                        <a:off x="512763" y="5807075"/>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97" name="AutoShape 121"/>
          <p:cNvSpPr>
            <a:spLocks noChangeArrowheads="1"/>
          </p:cNvSpPr>
          <p:nvPr/>
        </p:nvSpPr>
        <p:spPr bwMode="auto">
          <a:xfrm rot="16200000" flipH="1">
            <a:off x="649288" y="5942012"/>
            <a:ext cx="273050" cy="32067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1898" name="Object 122"/>
          <p:cNvGraphicFramePr>
            <a:graphicFrameLocks noChangeAspect="1"/>
          </p:cNvGraphicFramePr>
          <p:nvPr>
            <p:extLst>
              <p:ext uri="{D42A27DB-BD31-4B8C-83A1-F6EECF244321}">
                <p14:modId xmlns:p14="http://schemas.microsoft.com/office/powerpoint/2010/main" val="1378388709"/>
              </p:ext>
            </p:extLst>
          </p:nvPr>
        </p:nvGraphicFramePr>
        <p:xfrm>
          <a:off x="565150" y="6243638"/>
          <a:ext cx="304800" cy="241300"/>
        </p:xfrm>
        <a:graphic>
          <a:graphicData uri="http://schemas.openxmlformats.org/presentationml/2006/ole">
            <mc:AlternateContent xmlns:mc="http://schemas.openxmlformats.org/markup-compatibility/2006">
              <mc:Choice xmlns:v="urn:schemas-microsoft-com:vml" Requires="v">
                <p:oleObj spid="_x0000_s1466396" name="Equation" r:id="rId11" imgW="304560" imgH="241200" progId="Equation.DSMT4">
                  <p:embed/>
                </p:oleObj>
              </mc:Choice>
              <mc:Fallback>
                <p:oleObj name="Equation" r:id="rId11" imgW="304560" imgH="241200" progId="Equation.DSMT4">
                  <p:embed/>
                  <p:pic>
                    <p:nvPicPr>
                      <p:cNvPr id="0" name=""/>
                      <p:cNvPicPr>
                        <a:picLocks noChangeAspect="1" noChangeArrowheads="1"/>
                      </p:cNvPicPr>
                      <p:nvPr/>
                    </p:nvPicPr>
                    <p:blipFill>
                      <a:blip r:embed="rId12"/>
                      <a:srcRect/>
                      <a:stretch>
                        <a:fillRect/>
                      </a:stretch>
                    </p:blipFill>
                    <p:spPr bwMode="auto">
                      <a:xfrm>
                        <a:off x="565150" y="6243638"/>
                        <a:ext cx="3048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54" name="Text Box 178"/>
          <p:cNvSpPr txBox="1">
            <a:spLocks noChangeArrowheads="1"/>
          </p:cNvSpPr>
          <p:nvPr/>
        </p:nvSpPr>
        <p:spPr bwMode="auto">
          <a:xfrm>
            <a:off x="370398" y="868303"/>
            <a:ext cx="8950325" cy="800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Example</a:t>
            </a:r>
            <a:r>
              <a:rPr lang="en-US" altLang="ru-RU" sz="1000" b="1" i="1" dirty="0">
                <a:solidFill>
                  <a:srgbClr val="000000"/>
                </a:solidFill>
              </a:rPr>
              <a:t> </a:t>
            </a:r>
            <a:r>
              <a:rPr lang="en-US" altLang="ru-RU" sz="1000" b="1" i="1" dirty="0" smtClean="0">
                <a:solidFill>
                  <a:srgbClr val="000000"/>
                </a:solidFill>
              </a:rPr>
              <a:t>3.</a:t>
            </a:r>
            <a:r>
              <a:rPr lang="en-US" altLang="ru-RU" sz="1000" dirty="0" smtClean="0">
                <a:solidFill>
                  <a:srgbClr val="000000"/>
                </a:solidFill>
              </a:rPr>
              <a:t> </a:t>
            </a:r>
            <a:r>
              <a:rPr lang="en-US" altLang="ru-RU" sz="1000" dirty="0">
                <a:solidFill>
                  <a:srgbClr val="000000"/>
                </a:solidFill>
              </a:rPr>
              <a:t>The homogeneous </a:t>
            </a:r>
            <a:r>
              <a:rPr lang="en-US" altLang="ru-RU" sz="1000" dirty="0" smtClean="0">
                <a:solidFill>
                  <a:srgbClr val="000000"/>
                </a:solidFill>
              </a:rPr>
              <a:t>rod </a:t>
            </a:r>
            <a:r>
              <a:rPr lang="en-US" altLang="ru-RU" sz="1100" i="1" dirty="0" smtClean="0">
                <a:solidFill>
                  <a:srgbClr val="000000"/>
                </a:solidFill>
                <a:latin typeface="Times New Roman" pitchFamily="18" charset="0"/>
                <a:cs typeface="Times New Roman" pitchFamily="18" charset="0"/>
              </a:rPr>
              <a:t>OA</a:t>
            </a:r>
            <a:r>
              <a:rPr lang="en-US" altLang="ru-RU" sz="1000" i="1" dirty="0" smtClean="0">
                <a:solidFill>
                  <a:srgbClr val="000000"/>
                </a:solidFill>
              </a:rPr>
              <a:t> </a:t>
            </a:r>
            <a:r>
              <a:rPr lang="en-US" altLang="ru-RU" sz="1000" dirty="0" smtClean="0">
                <a:solidFill>
                  <a:srgbClr val="000000"/>
                </a:solidFill>
              </a:rPr>
              <a:t>of the mass </a:t>
            </a:r>
            <a:r>
              <a:rPr lang="en-US" altLang="ru-RU" sz="1100" i="1" dirty="0">
                <a:solidFill>
                  <a:srgbClr val="000000"/>
                </a:solidFill>
                <a:latin typeface="Times New Roman" pitchFamily="18" charset="0"/>
                <a:cs typeface="Times New Roman" pitchFamily="18" charset="0"/>
              </a:rPr>
              <a:t>M</a:t>
            </a:r>
            <a:r>
              <a:rPr lang="en-US" altLang="ru-RU" sz="1000" dirty="0">
                <a:solidFill>
                  <a:srgbClr val="000000"/>
                </a:solidFill>
              </a:rPr>
              <a:t> </a:t>
            </a:r>
            <a:r>
              <a:rPr lang="en-US" altLang="ru-RU" sz="1000" dirty="0" smtClean="0">
                <a:solidFill>
                  <a:srgbClr val="000000"/>
                </a:solidFill>
              </a:rPr>
              <a:t>and length</a:t>
            </a:r>
            <a:r>
              <a:rPr lang="en-US" altLang="ru-RU" sz="1100" dirty="0" smtClean="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l</a:t>
            </a:r>
            <a:r>
              <a:rPr lang="en-US" altLang="ru-RU" sz="1000" dirty="0">
                <a:solidFill>
                  <a:srgbClr val="000000"/>
                </a:solidFill>
              </a:rPr>
              <a:t>, is pivotally suspended in a point </a:t>
            </a:r>
            <a:r>
              <a:rPr lang="en-US" altLang="ru-RU" sz="1100" i="1" dirty="0" smtClean="0">
                <a:solidFill>
                  <a:srgbClr val="000000"/>
                </a:solidFill>
                <a:latin typeface="Times New Roman" pitchFamily="18" charset="0"/>
                <a:cs typeface="Times New Roman" pitchFamily="18" charset="0"/>
              </a:rPr>
              <a:t>O</a:t>
            </a:r>
            <a:r>
              <a:rPr lang="en-US" altLang="ru-RU" sz="1000" i="1" dirty="0" smtClean="0">
                <a:solidFill>
                  <a:srgbClr val="000000"/>
                </a:solidFill>
              </a:rPr>
              <a:t> </a:t>
            </a:r>
            <a:r>
              <a:rPr lang="en-US" altLang="ru-RU" sz="1000" dirty="0" smtClean="0">
                <a:solidFill>
                  <a:srgbClr val="000000"/>
                </a:solidFill>
              </a:rPr>
              <a:t> </a:t>
            </a:r>
            <a:r>
              <a:rPr lang="en-US" altLang="ru-RU" sz="1000" dirty="0">
                <a:solidFill>
                  <a:srgbClr val="000000"/>
                </a:solidFill>
              </a:rPr>
              <a:t>to </a:t>
            </a:r>
            <a:r>
              <a:rPr lang="en-US" altLang="ru-RU" sz="1400" i="1" dirty="0" smtClean="0">
                <a:solidFill>
                  <a:srgbClr val="000000"/>
                </a:solidFill>
                <a:latin typeface="Times New Roman" pitchFamily="18" charset="0"/>
                <a:cs typeface="Times New Roman" pitchFamily="18" charset="0"/>
              </a:rPr>
              <a:t>z</a:t>
            </a:r>
            <a:r>
              <a:rPr lang="en-US" altLang="ru-RU" sz="1000" dirty="0" smtClean="0">
                <a:solidFill>
                  <a:srgbClr val="000000"/>
                </a:solidFill>
                <a:latin typeface="Times New Roman" pitchFamily="18" charset="0"/>
                <a:cs typeface="Times New Roman" pitchFamily="18" charset="0"/>
              </a:rPr>
              <a:t>-</a:t>
            </a:r>
            <a:r>
              <a:rPr lang="en-US" altLang="ru-RU" sz="1000" dirty="0" smtClean="0">
                <a:solidFill>
                  <a:srgbClr val="000000"/>
                </a:solidFill>
              </a:rPr>
              <a:t>axis. It rotates with </a:t>
            </a:r>
            <a:r>
              <a:rPr lang="en-US" altLang="ru-RU" sz="1000" dirty="0">
                <a:solidFill>
                  <a:srgbClr val="000000"/>
                </a:solidFill>
              </a:rPr>
              <a:t>an angular </a:t>
            </a:r>
            <a:r>
              <a:rPr lang="en-US" altLang="ru-RU" sz="1000" dirty="0" smtClean="0">
                <a:solidFill>
                  <a:srgbClr val="000000"/>
                </a:solidFill>
              </a:rPr>
              <a:t>velocity</a:t>
            </a:r>
          </a:p>
          <a:p>
            <a:r>
              <a:rPr lang="en-US"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ω = </a:t>
            </a:r>
            <a:r>
              <a:rPr lang="en-US" altLang="ru-RU" sz="1200" i="1" dirty="0" err="1" smtClean="0">
                <a:solidFill>
                  <a:srgbClr val="000000"/>
                </a:solidFill>
                <a:latin typeface="Times New Roman" pitchFamily="18" charset="0"/>
                <a:cs typeface="Times New Roman" pitchFamily="18" charset="0"/>
              </a:rPr>
              <a:t>const</a:t>
            </a:r>
            <a:r>
              <a:rPr lang="en-US" altLang="ru-RU" sz="1200" i="1" dirty="0" smtClean="0">
                <a:solidFill>
                  <a:srgbClr val="000000"/>
                </a:solidFill>
                <a:latin typeface="Times New Roman" pitchFamily="18" charset="0"/>
                <a:cs typeface="Times New Roman" pitchFamily="18" charset="0"/>
              </a:rPr>
              <a:t>  </a:t>
            </a:r>
            <a:r>
              <a:rPr lang="en-US" altLang="ru-RU" sz="1000" dirty="0" smtClean="0">
                <a:solidFill>
                  <a:srgbClr val="000000"/>
                </a:solidFill>
              </a:rPr>
              <a:t>forming the angle</a:t>
            </a:r>
            <a:r>
              <a:rPr lang="ru-RU" altLang="ru-RU" sz="1100" i="1" dirty="0">
                <a:solidFill>
                  <a:srgbClr val="000000"/>
                </a:solidFill>
              </a:rPr>
              <a:t> </a:t>
            </a:r>
            <a:r>
              <a:rPr lang="ru-RU" altLang="ru-RU" sz="1100" i="1" dirty="0">
                <a:solidFill>
                  <a:srgbClr val="000000"/>
                </a:solidFill>
                <a:sym typeface="Symbol" pitchFamily="18" charset="2"/>
              </a:rPr>
              <a:t></a:t>
            </a:r>
            <a:r>
              <a:rPr lang="en-US" altLang="ru-RU" sz="1000" dirty="0" smtClean="0">
                <a:solidFill>
                  <a:srgbClr val="000000"/>
                </a:solidFill>
              </a:rPr>
              <a:t>  with </a:t>
            </a:r>
            <a:r>
              <a:rPr lang="en-US" altLang="ru-RU" sz="1000" dirty="0">
                <a:solidFill>
                  <a:srgbClr val="000000"/>
                </a:solidFill>
              </a:rPr>
              <a:t>the axis of rotation. Determine the forces of inertia and the </a:t>
            </a:r>
            <a:r>
              <a:rPr lang="en-US" altLang="ru-RU" sz="1000" dirty="0" smtClean="0">
                <a:solidFill>
                  <a:srgbClr val="000000"/>
                </a:solidFill>
              </a:rPr>
              <a:t>angle</a:t>
            </a:r>
            <a:r>
              <a:rPr lang="ru-RU" altLang="ru-RU" sz="1000" i="1" dirty="0">
                <a:solidFill>
                  <a:srgbClr val="000000"/>
                </a:solidFill>
                <a:sym typeface="Symbol" pitchFamily="18" charset="2"/>
              </a:rPr>
              <a:t> </a:t>
            </a:r>
            <a:r>
              <a:rPr lang="ru-RU" altLang="ru-RU" sz="1200" i="1" dirty="0" smtClean="0">
                <a:solidFill>
                  <a:srgbClr val="000000"/>
                </a:solidFill>
                <a:sym typeface="Symbol" pitchFamily="18" charset="2"/>
              </a:rPr>
              <a:t></a:t>
            </a:r>
            <a:r>
              <a:rPr lang="en-US" altLang="ru-RU" sz="1200" dirty="0" smtClean="0">
                <a:solidFill>
                  <a:srgbClr val="000000"/>
                </a:solidFill>
              </a:rPr>
              <a:t>.</a:t>
            </a:r>
            <a:endParaRPr lang="ru-RU" altLang="ru-RU" sz="1200" dirty="0" smtClean="0">
              <a:solidFill>
                <a:srgbClr val="000000"/>
              </a:solidFill>
            </a:endParaRPr>
          </a:p>
          <a:p>
            <a:endParaRPr lang="ru-RU" altLang="ru-RU" sz="1000" dirty="0">
              <a:solidFill>
                <a:srgbClr val="000000"/>
              </a:solidFill>
            </a:endParaRPr>
          </a:p>
          <a:p>
            <a:r>
              <a:rPr lang="ru-RU" altLang="ru-RU" sz="1000" dirty="0" smtClean="0">
                <a:solidFill>
                  <a:srgbClr val="000000"/>
                </a:solidFill>
              </a:rPr>
              <a:t> </a:t>
            </a:r>
            <a:endParaRPr lang="ru-RU" altLang="ru-RU" sz="1000" dirty="0">
              <a:solidFill>
                <a:srgbClr val="000000"/>
              </a:solidFill>
            </a:endParaRPr>
          </a:p>
        </p:txBody>
      </p:sp>
      <p:grpSp>
        <p:nvGrpSpPr>
          <p:cNvPr id="331959" name="Group 183"/>
          <p:cNvGrpSpPr>
            <a:grpSpLocks/>
          </p:cNvGrpSpPr>
          <p:nvPr/>
        </p:nvGrpSpPr>
        <p:grpSpPr bwMode="auto">
          <a:xfrm>
            <a:off x="209550" y="1268413"/>
            <a:ext cx="1731963" cy="2160587"/>
            <a:chOff x="132" y="799"/>
            <a:chExt cx="1091" cy="1361"/>
          </a:xfrm>
        </p:grpSpPr>
        <p:grpSp>
          <p:nvGrpSpPr>
            <p:cNvPr id="331901" name="Group 125"/>
            <p:cNvGrpSpPr>
              <a:grpSpLocks/>
            </p:cNvGrpSpPr>
            <p:nvPr/>
          </p:nvGrpSpPr>
          <p:grpSpPr bwMode="auto">
            <a:xfrm>
              <a:off x="461" y="1010"/>
              <a:ext cx="161" cy="115"/>
              <a:chOff x="2082" y="2259"/>
              <a:chExt cx="161" cy="115"/>
            </a:xfrm>
          </p:grpSpPr>
          <p:grpSp>
            <p:nvGrpSpPr>
              <p:cNvPr id="331902" name="Group 126"/>
              <p:cNvGrpSpPr>
                <a:grpSpLocks/>
              </p:cNvGrpSpPr>
              <p:nvPr/>
            </p:nvGrpSpPr>
            <p:grpSpPr bwMode="auto">
              <a:xfrm>
                <a:off x="2082" y="2260"/>
                <a:ext cx="56" cy="114"/>
                <a:chOff x="1056" y="2326"/>
                <a:chExt cx="56" cy="114"/>
              </a:xfrm>
            </p:grpSpPr>
            <p:sp>
              <p:nvSpPr>
                <p:cNvPr id="331903" name="Rectangle 127"/>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04" name="Line 128"/>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1905" name="Group 129"/>
              <p:cNvGrpSpPr>
                <a:grpSpLocks/>
              </p:cNvGrpSpPr>
              <p:nvPr/>
            </p:nvGrpSpPr>
            <p:grpSpPr bwMode="auto">
              <a:xfrm flipH="1">
                <a:off x="2187" y="2259"/>
                <a:ext cx="56" cy="114"/>
                <a:chOff x="1056" y="2326"/>
                <a:chExt cx="56" cy="114"/>
              </a:xfrm>
            </p:grpSpPr>
            <p:sp>
              <p:nvSpPr>
                <p:cNvPr id="331906" name="Rectangle 130"/>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07" name="Line 131"/>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31908" name="Group 132"/>
            <p:cNvGrpSpPr>
              <a:grpSpLocks/>
            </p:cNvGrpSpPr>
            <p:nvPr/>
          </p:nvGrpSpPr>
          <p:grpSpPr bwMode="auto">
            <a:xfrm>
              <a:off x="459" y="1998"/>
              <a:ext cx="161" cy="115"/>
              <a:chOff x="2082" y="2259"/>
              <a:chExt cx="161" cy="115"/>
            </a:xfrm>
          </p:grpSpPr>
          <p:grpSp>
            <p:nvGrpSpPr>
              <p:cNvPr id="331909" name="Group 133"/>
              <p:cNvGrpSpPr>
                <a:grpSpLocks/>
              </p:cNvGrpSpPr>
              <p:nvPr/>
            </p:nvGrpSpPr>
            <p:grpSpPr bwMode="auto">
              <a:xfrm>
                <a:off x="2082" y="2260"/>
                <a:ext cx="56" cy="114"/>
                <a:chOff x="1056" y="2326"/>
                <a:chExt cx="56" cy="114"/>
              </a:xfrm>
            </p:grpSpPr>
            <p:sp>
              <p:nvSpPr>
                <p:cNvPr id="331910" name="Rectangle 13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11" name="Line 13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1912" name="Group 136"/>
              <p:cNvGrpSpPr>
                <a:grpSpLocks/>
              </p:cNvGrpSpPr>
              <p:nvPr/>
            </p:nvGrpSpPr>
            <p:grpSpPr bwMode="auto">
              <a:xfrm flipH="1">
                <a:off x="2187" y="2259"/>
                <a:ext cx="56" cy="114"/>
                <a:chOff x="1056" y="2326"/>
                <a:chExt cx="56" cy="114"/>
              </a:xfrm>
            </p:grpSpPr>
            <p:sp>
              <p:nvSpPr>
                <p:cNvPr id="331913" name="Rectangle 137"/>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14" name="Line 138"/>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31915" name="Rectangle 139"/>
            <p:cNvSpPr>
              <a:spLocks noChangeArrowheads="1"/>
            </p:cNvSpPr>
            <p:nvPr/>
          </p:nvSpPr>
          <p:spPr bwMode="auto">
            <a:xfrm>
              <a:off x="458" y="2110"/>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16" name="Line 140"/>
            <p:cNvSpPr>
              <a:spLocks noChangeShapeType="1"/>
            </p:cNvSpPr>
            <p:nvPr/>
          </p:nvSpPr>
          <p:spPr bwMode="auto">
            <a:xfrm>
              <a:off x="539" y="959"/>
              <a:ext cx="1"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17" name="AutoShape 141"/>
            <p:cNvSpPr>
              <a:spLocks noChangeArrowheads="1"/>
            </p:cNvSpPr>
            <p:nvPr/>
          </p:nvSpPr>
          <p:spPr bwMode="auto">
            <a:xfrm>
              <a:off x="407" y="1595"/>
              <a:ext cx="144" cy="150"/>
            </a:xfrm>
            <a:prstGeom prst="curvedRightArrow">
              <a:avLst>
                <a:gd name="adj1" fmla="val 20833"/>
                <a:gd name="adj2" fmla="val 4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18" name="Text Box 142"/>
            <p:cNvSpPr txBox="1">
              <a:spLocks noChangeArrowheads="1"/>
            </p:cNvSpPr>
            <p:nvPr/>
          </p:nvSpPr>
          <p:spPr bwMode="auto">
            <a:xfrm>
              <a:off x="217" y="1552"/>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31921" name="Oval 145"/>
            <p:cNvSpPr>
              <a:spLocks noChangeArrowheads="1"/>
            </p:cNvSpPr>
            <p:nvPr/>
          </p:nvSpPr>
          <p:spPr bwMode="auto">
            <a:xfrm>
              <a:off x="144" y="1751"/>
              <a:ext cx="846" cy="21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9900">
                      <a:alpha val="53999"/>
                    </a:srgb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22" name="Oval 146"/>
            <p:cNvSpPr>
              <a:spLocks noChangeArrowheads="1"/>
            </p:cNvSpPr>
            <p:nvPr/>
          </p:nvSpPr>
          <p:spPr bwMode="auto">
            <a:xfrm>
              <a:off x="521" y="1249"/>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23" name="Text Box 147"/>
            <p:cNvSpPr txBox="1">
              <a:spLocks noChangeArrowheads="1"/>
            </p:cNvSpPr>
            <p:nvPr/>
          </p:nvSpPr>
          <p:spPr bwMode="auto">
            <a:xfrm>
              <a:off x="336" y="1163"/>
              <a:ext cx="175"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O</a:t>
              </a:r>
              <a:endParaRPr lang="ru-RU" altLang="ru-RU" sz="1000" i="1" dirty="0">
                <a:solidFill>
                  <a:srgbClr val="000000"/>
                </a:solidFill>
                <a:latin typeface="Times New Roman" pitchFamily="18" charset="0"/>
                <a:cs typeface="Times New Roman" pitchFamily="18" charset="0"/>
              </a:endParaRPr>
            </a:p>
          </p:txBody>
        </p:sp>
        <p:sp>
          <p:nvSpPr>
            <p:cNvPr id="331927" name="Text Box 151"/>
            <p:cNvSpPr txBox="1">
              <a:spLocks noChangeArrowheads="1"/>
            </p:cNvSpPr>
            <p:nvPr/>
          </p:nvSpPr>
          <p:spPr bwMode="auto">
            <a:xfrm>
              <a:off x="640" y="1587"/>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baseline="-25000" dirty="0">
                <a:solidFill>
                  <a:srgbClr val="000000"/>
                </a:solidFill>
                <a:latin typeface="Times New Roman" pitchFamily="18" charset="0"/>
                <a:cs typeface="Times New Roman" pitchFamily="18" charset="0"/>
              </a:endParaRPr>
            </a:p>
          </p:txBody>
        </p:sp>
        <p:sp>
          <p:nvSpPr>
            <p:cNvPr id="331929" name="Text Box 153"/>
            <p:cNvSpPr txBox="1">
              <a:spLocks noChangeArrowheads="1"/>
            </p:cNvSpPr>
            <p:nvPr/>
          </p:nvSpPr>
          <p:spPr bwMode="auto">
            <a:xfrm>
              <a:off x="132" y="135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baseline="-25000" dirty="0">
                <a:solidFill>
                  <a:srgbClr val="009900"/>
                </a:solidFill>
                <a:latin typeface="Times New Roman" pitchFamily="18" charset="0"/>
                <a:cs typeface="Times New Roman" pitchFamily="18" charset="0"/>
              </a:endParaRPr>
            </a:p>
          </p:txBody>
        </p:sp>
        <p:sp>
          <p:nvSpPr>
            <p:cNvPr id="331939" name="Line 163"/>
            <p:cNvSpPr>
              <a:spLocks noChangeShapeType="1"/>
            </p:cNvSpPr>
            <p:nvPr/>
          </p:nvSpPr>
          <p:spPr bwMode="auto">
            <a:xfrm flipH="1">
              <a:off x="150" y="1259"/>
              <a:ext cx="392" cy="35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40" name="Line 164"/>
            <p:cNvSpPr>
              <a:spLocks noChangeShapeType="1"/>
            </p:cNvSpPr>
            <p:nvPr/>
          </p:nvSpPr>
          <p:spPr bwMode="auto">
            <a:xfrm>
              <a:off x="557" y="1271"/>
              <a:ext cx="49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41" name="Line 165"/>
            <p:cNvSpPr>
              <a:spLocks noChangeShapeType="1"/>
            </p:cNvSpPr>
            <p:nvPr/>
          </p:nvSpPr>
          <p:spPr bwMode="auto">
            <a:xfrm rot="-5400000">
              <a:off x="356" y="1058"/>
              <a:ext cx="366"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42" name="Text Box 166"/>
            <p:cNvSpPr txBox="1">
              <a:spLocks noChangeArrowheads="1"/>
            </p:cNvSpPr>
            <p:nvPr/>
          </p:nvSpPr>
          <p:spPr bwMode="auto">
            <a:xfrm>
              <a:off x="1067" y="117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baseline="-25000" dirty="0">
                <a:solidFill>
                  <a:srgbClr val="009900"/>
                </a:solidFill>
                <a:latin typeface="Times New Roman" pitchFamily="18" charset="0"/>
                <a:cs typeface="Times New Roman" pitchFamily="18" charset="0"/>
              </a:endParaRPr>
            </a:p>
          </p:txBody>
        </p:sp>
        <p:sp>
          <p:nvSpPr>
            <p:cNvPr id="331943" name="Text Box 167"/>
            <p:cNvSpPr txBox="1">
              <a:spLocks noChangeArrowheads="1"/>
            </p:cNvSpPr>
            <p:nvPr/>
          </p:nvSpPr>
          <p:spPr bwMode="auto">
            <a:xfrm>
              <a:off x="562" y="799"/>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baseline="-25000" dirty="0">
                <a:solidFill>
                  <a:srgbClr val="009900"/>
                </a:solidFill>
                <a:latin typeface="Times New Roman" pitchFamily="18" charset="0"/>
                <a:cs typeface="Times New Roman" pitchFamily="18" charset="0"/>
              </a:endParaRPr>
            </a:p>
          </p:txBody>
        </p:sp>
        <p:sp>
          <p:nvSpPr>
            <p:cNvPr id="331946" name="Rectangle 170"/>
            <p:cNvSpPr>
              <a:spLocks noChangeArrowheads="1"/>
            </p:cNvSpPr>
            <p:nvPr/>
          </p:nvSpPr>
          <p:spPr bwMode="auto">
            <a:xfrm rot="3103975">
              <a:off x="411" y="1548"/>
              <a:ext cx="735" cy="35"/>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26" name="Oval 150"/>
            <p:cNvSpPr>
              <a:spLocks noChangeArrowheads="1"/>
            </p:cNvSpPr>
            <p:nvPr/>
          </p:nvSpPr>
          <p:spPr bwMode="auto">
            <a:xfrm>
              <a:off x="778" y="1572"/>
              <a:ext cx="36" cy="36"/>
            </a:xfrm>
            <a:prstGeom prst="ellipse">
              <a:avLst/>
            </a:prstGeom>
            <a:solidFill>
              <a:srgbClr val="00FFFF"/>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38" name="AutoShape 162"/>
            <p:cNvSpPr>
              <a:spLocks noChangeArrowheads="1"/>
            </p:cNvSpPr>
            <p:nvPr/>
          </p:nvSpPr>
          <p:spPr bwMode="auto">
            <a:xfrm rot="16200000" flipH="1">
              <a:off x="672" y="1701"/>
              <a:ext cx="248" cy="71"/>
            </a:xfrm>
            <a:prstGeom prst="rightArrow">
              <a:avLst>
                <a:gd name="adj1" fmla="val 50000"/>
                <a:gd name="adj2" fmla="val 87324"/>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55" name="Text Box 179"/>
            <p:cNvSpPr txBox="1">
              <a:spLocks noChangeArrowheads="1"/>
            </p:cNvSpPr>
            <p:nvPr/>
          </p:nvSpPr>
          <p:spPr bwMode="auto">
            <a:xfrm>
              <a:off x="939" y="1838"/>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baseline="-25000" dirty="0">
                <a:solidFill>
                  <a:srgbClr val="000000"/>
                </a:solidFill>
                <a:latin typeface="Times New Roman" pitchFamily="18" charset="0"/>
                <a:cs typeface="Times New Roman" pitchFamily="18" charset="0"/>
              </a:endParaRPr>
            </a:p>
          </p:txBody>
        </p:sp>
        <p:sp>
          <p:nvSpPr>
            <p:cNvPr id="331956" name="Arc 180"/>
            <p:cNvSpPr>
              <a:spLocks/>
            </p:cNvSpPr>
            <p:nvPr/>
          </p:nvSpPr>
          <p:spPr bwMode="auto">
            <a:xfrm flipV="1">
              <a:off x="540" y="1350"/>
              <a:ext cx="76"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57" name="Text Box 181"/>
            <p:cNvSpPr txBox="1">
              <a:spLocks noChangeArrowheads="1"/>
            </p:cNvSpPr>
            <p:nvPr/>
          </p:nvSpPr>
          <p:spPr bwMode="auto">
            <a:xfrm>
              <a:off x="502" y="1349"/>
              <a:ext cx="16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sym typeface="Symbol" pitchFamily="18" charset="2"/>
                </a:rPr>
                <a:t></a:t>
              </a:r>
              <a:endParaRPr lang="en-US" altLang="ru-RU" sz="1000" i="1" baseline="-25000">
                <a:solidFill>
                  <a:srgbClr val="000000"/>
                </a:solidFill>
                <a:sym typeface="Symbol" pitchFamily="18" charset="2"/>
              </a:endParaRPr>
            </a:p>
          </p:txBody>
        </p:sp>
        <p:graphicFrame>
          <p:nvGraphicFramePr>
            <p:cNvPr id="331958" name="Object 182"/>
            <p:cNvGraphicFramePr>
              <a:graphicFrameLocks noChangeAspect="1"/>
            </p:cNvGraphicFramePr>
            <p:nvPr/>
          </p:nvGraphicFramePr>
          <p:xfrm>
            <a:off x="646" y="1766"/>
            <a:ext cx="112" cy="128"/>
          </p:xfrm>
          <a:graphic>
            <a:graphicData uri="http://schemas.openxmlformats.org/presentationml/2006/ole">
              <mc:AlternateContent xmlns:mc="http://schemas.openxmlformats.org/markup-compatibility/2006">
                <mc:Choice xmlns:v="urn:schemas-microsoft-com:vml" Requires="v">
                  <p:oleObj spid="_x0000_s1466397" name="Формула" r:id="rId13" imgW="177480" imgH="203040" progId="Equation.3">
                    <p:embed/>
                  </p:oleObj>
                </mc:Choice>
                <mc:Fallback>
                  <p:oleObj name="Формула" r:id="rId13" imgW="177480" imgH="2030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46" y="1766"/>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1960" name="Text Box 184"/>
          <p:cNvSpPr txBox="1">
            <a:spLocks noChangeArrowheads="1"/>
          </p:cNvSpPr>
          <p:nvPr/>
        </p:nvSpPr>
        <p:spPr bwMode="auto">
          <a:xfrm>
            <a:off x="1963738" y="1314450"/>
            <a:ext cx="69119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Inertia forces of </a:t>
            </a:r>
            <a:r>
              <a:rPr lang="en-US" altLang="ru-RU" sz="1000" dirty="0" smtClean="0">
                <a:solidFill>
                  <a:srgbClr val="000000"/>
                </a:solidFill>
              </a:rPr>
              <a:t>the particles are </a:t>
            </a:r>
            <a:r>
              <a:rPr lang="en-US" altLang="ru-RU" sz="1000" dirty="0">
                <a:solidFill>
                  <a:srgbClr val="000000"/>
                </a:solidFill>
              </a:rPr>
              <a:t>proportional </a:t>
            </a:r>
            <a:r>
              <a:rPr lang="en-US" altLang="ru-RU" sz="1000" dirty="0" smtClean="0">
                <a:solidFill>
                  <a:srgbClr val="000000"/>
                </a:solidFill>
              </a:rPr>
              <a:t>to the centripetal acceleration </a:t>
            </a:r>
            <a:r>
              <a:rPr lang="en-US" altLang="ru-RU" sz="1000" dirty="0">
                <a:solidFill>
                  <a:srgbClr val="000000"/>
                </a:solidFill>
              </a:rPr>
              <a:t>whose magnitude is in turn proportional to the distance of the </a:t>
            </a:r>
            <a:r>
              <a:rPr lang="en-US" altLang="ru-RU" sz="1000" dirty="0" smtClean="0">
                <a:solidFill>
                  <a:srgbClr val="000000"/>
                </a:solidFill>
              </a:rPr>
              <a:t>particles to the axis of </a:t>
            </a:r>
            <a:r>
              <a:rPr lang="en-US" altLang="ru-RU" sz="1000" dirty="0">
                <a:solidFill>
                  <a:srgbClr val="000000"/>
                </a:solidFill>
              </a:rPr>
              <a:t>rotation </a:t>
            </a:r>
            <a:r>
              <a:rPr lang="en-US" altLang="ru-RU" sz="1000" dirty="0" smtClean="0">
                <a:solidFill>
                  <a:srgbClr val="000000"/>
                </a:solidFill>
              </a:rPr>
              <a:t>(</a:t>
            </a:r>
            <a:r>
              <a:rPr lang="en-US" altLang="ru-RU" sz="1000" dirty="0">
                <a:solidFill>
                  <a:srgbClr val="000000"/>
                </a:solidFill>
              </a:rPr>
              <a:t>triangular distribution diagram).</a:t>
            </a:r>
            <a:endParaRPr lang="ru-RU" altLang="ru-RU" sz="1000" dirty="0">
              <a:solidFill>
                <a:srgbClr val="000000"/>
              </a:solidFill>
            </a:endParaRPr>
          </a:p>
        </p:txBody>
      </p:sp>
      <p:sp>
        <p:nvSpPr>
          <p:cNvPr id="331961" name="Text Box 185"/>
          <p:cNvSpPr txBox="1">
            <a:spLocks noChangeArrowheads="1"/>
          </p:cNvSpPr>
          <p:nvPr/>
        </p:nvSpPr>
        <p:spPr bwMode="auto">
          <a:xfrm>
            <a:off x="1965325" y="1649413"/>
            <a:ext cx="68421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Elementary inertial force applied to the elementary mass of </a:t>
            </a:r>
            <a:r>
              <a:rPr lang="en-US" altLang="ru-RU" sz="1000" dirty="0" smtClean="0">
                <a:solidFill>
                  <a:srgbClr val="000000"/>
                </a:solidFill>
              </a:rPr>
              <a:t>the length </a:t>
            </a:r>
            <a:r>
              <a:rPr lang="en-US" altLang="ru-RU" sz="1200" i="1" dirty="0">
                <a:solidFill>
                  <a:srgbClr val="000000"/>
                </a:solidFill>
                <a:latin typeface="Times New Roman" pitchFamily="18" charset="0"/>
                <a:cs typeface="Times New Roman" pitchFamily="18" charset="0"/>
              </a:rPr>
              <a:t>ds</a:t>
            </a:r>
            <a:r>
              <a:rPr lang="en-US" altLang="ru-RU" sz="1000" dirty="0">
                <a:solidFill>
                  <a:srgbClr val="000000"/>
                </a:solidFill>
              </a:rPr>
              <a:t>, situated at a distance </a:t>
            </a:r>
            <a:r>
              <a:rPr lang="en-US" altLang="ru-RU" sz="1200" i="1" dirty="0" smtClean="0">
                <a:solidFill>
                  <a:srgbClr val="000000"/>
                </a:solidFill>
                <a:latin typeface="Times New Roman" pitchFamily="18" charset="0"/>
                <a:cs typeface="Times New Roman" pitchFamily="18" charset="0"/>
              </a:rPr>
              <a:t>s</a:t>
            </a:r>
            <a:r>
              <a:rPr lang="en-US" altLang="ru-RU" sz="1100" i="1" dirty="0" smtClean="0">
                <a:solidFill>
                  <a:srgbClr val="000000"/>
                </a:solidFill>
              </a:rPr>
              <a:t> </a:t>
            </a:r>
            <a:r>
              <a:rPr lang="en-US" altLang="ru-RU" sz="1000" dirty="0" smtClean="0">
                <a:solidFill>
                  <a:srgbClr val="000000"/>
                </a:solidFill>
              </a:rPr>
              <a:t>from </a:t>
            </a:r>
            <a:r>
              <a:rPr lang="en-US" altLang="ru-RU" sz="1000" dirty="0">
                <a:solidFill>
                  <a:srgbClr val="000000"/>
                </a:solidFill>
              </a:rPr>
              <a:t>point </a:t>
            </a:r>
            <a:r>
              <a:rPr lang="en-US" altLang="ru-RU" sz="1100" i="1" dirty="0">
                <a:solidFill>
                  <a:srgbClr val="000000"/>
                </a:solidFill>
                <a:latin typeface="Times New Roman" pitchFamily="18" charset="0"/>
                <a:cs typeface="Times New Roman" pitchFamily="18" charset="0"/>
              </a:rPr>
              <a:t>O</a:t>
            </a:r>
            <a:r>
              <a:rPr lang="en-US" altLang="ru-RU" sz="1000" dirty="0">
                <a:solidFill>
                  <a:srgbClr val="000000"/>
                </a:solidFill>
              </a:rPr>
              <a:t> is </a:t>
            </a:r>
            <a:endParaRPr lang="ru-RU" altLang="ru-RU" sz="1000" dirty="0">
              <a:solidFill>
                <a:srgbClr val="000000"/>
              </a:solidFill>
            </a:endParaRPr>
          </a:p>
        </p:txBody>
      </p:sp>
      <p:graphicFrame>
        <p:nvGraphicFramePr>
          <p:cNvPr id="331962" name="Object 186"/>
          <p:cNvGraphicFramePr>
            <a:graphicFrameLocks noChangeAspect="1"/>
          </p:cNvGraphicFramePr>
          <p:nvPr>
            <p:extLst>
              <p:ext uri="{D42A27DB-BD31-4B8C-83A1-F6EECF244321}">
                <p14:modId xmlns:p14="http://schemas.microsoft.com/office/powerpoint/2010/main" val="2608962787"/>
              </p:ext>
            </p:extLst>
          </p:nvPr>
        </p:nvGraphicFramePr>
        <p:xfrm>
          <a:off x="1878013" y="1960563"/>
          <a:ext cx="1993900" cy="228600"/>
        </p:xfrm>
        <a:graphic>
          <a:graphicData uri="http://schemas.openxmlformats.org/presentationml/2006/ole">
            <mc:AlternateContent xmlns:mc="http://schemas.openxmlformats.org/markup-compatibility/2006">
              <mc:Choice xmlns:v="urn:schemas-microsoft-com:vml" Requires="v">
                <p:oleObj spid="_x0000_s1466398" name="Equation" r:id="rId15" imgW="1993680" imgH="228600" progId="Equation.DSMT4">
                  <p:embed/>
                </p:oleObj>
              </mc:Choice>
              <mc:Fallback>
                <p:oleObj name="Equation" r:id="rId15" imgW="1993680" imgH="228600" progId="Equation.DSMT4">
                  <p:embed/>
                  <p:pic>
                    <p:nvPicPr>
                      <p:cNvPr id="0" name=""/>
                      <p:cNvPicPr>
                        <a:picLocks noChangeAspect="1" noChangeArrowheads="1"/>
                      </p:cNvPicPr>
                      <p:nvPr/>
                    </p:nvPicPr>
                    <p:blipFill>
                      <a:blip r:embed="rId16"/>
                      <a:srcRect/>
                      <a:stretch>
                        <a:fillRect/>
                      </a:stretch>
                    </p:blipFill>
                    <p:spPr bwMode="auto">
                      <a:xfrm>
                        <a:off x="1878013" y="1960563"/>
                        <a:ext cx="19939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1971" name="Group 195"/>
          <p:cNvGrpSpPr>
            <a:grpSpLocks/>
          </p:cNvGrpSpPr>
          <p:nvPr/>
        </p:nvGrpSpPr>
        <p:grpSpPr bwMode="auto">
          <a:xfrm>
            <a:off x="865188" y="1787526"/>
            <a:ext cx="1076325" cy="630238"/>
            <a:chOff x="545" y="1126"/>
            <a:chExt cx="678" cy="397"/>
          </a:xfrm>
        </p:grpSpPr>
        <p:sp>
          <p:nvSpPr>
            <p:cNvPr id="331925" name="Text Box 149"/>
            <p:cNvSpPr txBox="1">
              <a:spLocks noChangeArrowheads="1"/>
            </p:cNvSpPr>
            <p:nvPr/>
          </p:nvSpPr>
          <p:spPr bwMode="auto">
            <a:xfrm>
              <a:off x="707" y="1126"/>
              <a:ext cx="18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0000"/>
                  </a:solidFill>
                </a:rPr>
                <a:t>s</a:t>
              </a:r>
              <a:endParaRPr lang="ru-RU" altLang="ru-RU" sz="1000" i="1" baseline="-25000">
                <a:solidFill>
                  <a:srgbClr val="000000"/>
                </a:solidFill>
              </a:endParaRPr>
            </a:p>
          </p:txBody>
        </p:sp>
        <p:sp>
          <p:nvSpPr>
            <p:cNvPr id="331963" name="Line 187"/>
            <p:cNvSpPr>
              <a:spLocks noChangeShapeType="1"/>
            </p:cNvSpPr>
            <p:nvPr/>
          </p:nvSpPr>
          <p:spPr bwMode="auto">
            <a:xfrm flipV="1">
              <a:off x="694" y="1356"/>
              <a:ext cx="150" cy="12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64" name="Line 188"/>
            <p:cNvSpPr>
              <a:spLocks noChangeShapeType="1"/>
            </p:cNvSpPr>
            <p:nvPr/>
          </p:nvSpPr>
          <p:spPr bwMode="auto">
            <a:xfrm flipV="1">
              <a:off x="545" y="1133"/>
              <a:ext cx="150" cy="12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65" name="Line 189"/>
            <p:cNvSpPr>
              <a:spLocks noChangeShapeType="1"/>
            </p:cNvSpPr>
            <p:nvPr/>
          </p:nvSpPr>
          <p:spPr bwMode="auto">
            <a:xfrm flipV="1">
              <a:off x="719" y="1385"/>
              <a:ext cx="150" cy="12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66" name="Line 190"/>
            <p:cNvSpPr>
              <a:spLocks noChangeShapeType="1"/>
            </p:cNvSpPr>
            <p:nvPr/>
          </p:nvSpPr>
          <p:spPr bwMode="auto">
            <a:xfrm>
              <a:off x="668" y="1156"/>
              <a:ext cx="176" cy="202"/>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67" name="Line 191"/>
            <p:cNvSpPr>
              <a:spLocks noChangeShapeType="1"/>
            </p:cNvSpPr>
            <p:nvPr/>
          </p:nvSpPr>
          <p:spPr bwMode="auto">
            <a:xfrm flipH="1" flipV="1">
              <a:off x="874" y="1390"/>
              <a:ext cx="54" cy="6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68" name="Text Box 192"/>
            <p:cNvSpPr txBox="1">
              <a:spLocks noChangeArrowheads="1"/>
            </p:cNvSpPr>
            <p:nvPr/>
          </p:nvSpPr>
          <p:spPr bwMode="auto">
            <a:xfrm>
              <a:off x="820" y="1251"/>
              <a:ext cx="234"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ds</a:t>
              </a:r>
              <a:endParaRPr lang="ru-RU" altLang="ru-RU" sz="1100" i="1" baseline="-25000" dirty="0">
                <a:solidFill>
                  <a:srgbClr val="000000"/>
                </a:solidFill>
                <a:latin typeface="Times New Roman" pitchFamily="18" charset="0"/>
                <a:cs typeface="Times New Roman" pitchFamily="18" charset="0"/>
              </a:endParaRPr>
            </a:p>
          </p:txBody>
        </p:sp>
        <p:sp>
          <p:nvSpPr>
            <p:cNvPr id="331969" name="Rectangle 193"/>
            <p:cNvSpPr>
              <a:spLocks noChangeArrowheads="1"/>
            </p:cNvSpPr>
            <p:nvPr/>
          </p:nvSpPr>
          <p:spPr bwMode="auto">
            <a:xfrm>
              <a:off x="704" y="1472"/>
              <a:ext cx="278" cy="32"/>
            </a:xfrm>
            <a:prstGeom prst="rect">
              <a:avLst/>
            </a:prstGeom>
            <a:solidFill>
              <a:srgbClr val="993300">
                <a:alpha val="37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70" name="Text Box 194"/>
            <p:cNvSpPr txBox="1">
              <a:spLocks noChangeArrowheads="1"/>
            </p:cNvSpPr>
            <p:nvPr/>
          </p:nvSpPr>
          <p:spPr bwMode="auto">
            <a:xfrm>
              <a:off x="933" y="1358"/>
              <a:ext cx="29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100" i="1" dirty="0" err="1" smtClean="0">
                  <a:solidFill>
                    <a:srgbClr val="000000"/>
                  </a:solidFill>
                  <a:latin typeface="Times New Roman" pitchFamily="18" charset="0"/>
                  <a:cs typeface="Times New Roman" pitchFamily="18" charset="0"/>
                </a:rPr>
                <a:t>d</a:t>
              </a:r>
              <a:r>
                <a:rPr lang="en-US" altLang="ru-RU" sz="1000" b="1" i="1" dirty="0" err="1" smtClean="0">
                  <a:solidFill>
                    <a:srgbClr val="00007D"/>
                  </a:solidFill>
                  <a:latin typeface="Times New Roman" pitchFamily="18" charset="0"/>
                  <a:cs typeface="Times New Roman" pitchFamily="18" charset="0"/>
                </a:rPr>
                <a:t>F</a:t>
              </a:r>
              <a:r>
                <a:rPr lang="en-US" altLang="ru-RU" sz="1400" i="1" baseline="30000" dirty="0" err="1" smtClean="0">
                  <a:solidFill>
                    <a:srgbClr val="00007D"/>
                  </a:solidFill>
                  <a:latin typeface="Times New Roman" pitchFamily="18" charset="0"/>
                  <a:cs typeface="Times New Roman" pitchFamily="18" charset="0"/>
                </a:rPr>
                <a:t>in</a:t>
              </a:r>
              <a:r>
                <a:rPr lang="en-US" altLang="ru-RU" sz="1000" i="1" baseline="30000" dirty="0" smtClean="0">
                  <a:solidFill>
                    <a:srgbClr val="00007D"/>
                  </a:solidFill>
                  <a:latin typeface="Times New Roman" pitchFamily="18" charset="0"/>
                  <a:cs typeface="Times New Roman" pitchFamily="18" charset="0"/>
                </a:rPr>
                <a:t> </a:t>
              </a:r>
              <a:endParaRPr lang="ru-RU" altLang="ru-RU" sz="1000" i="1" baseline="-25000" dirty="0">
                <a:solidFill>
                  <a:srgbClr val="000000"/>
                </a:solidFill>
              </a:endParaRPr>
            </a:p>
          </p:txBody>
        </p:sp>
      </p:grpSp>
      <p:sp>
        <p:nvSpPr>
          <p:cNvPr id="331972" name="Text Box 196"/>
          <p:cNvSpPr txBox="1">
            <a:spLocks noChangeArrowheads="1"/>
          </p:cNvSpPr>
          <p:nvPr/>
        </p:nvSpPr>
        <p:spPr bwMode="auto">
          <a:xfrm>
            <a:off x="3818730" y="1984217"/>
            <a:ext cx="525175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By integrating along the length of the rod we obtain the principal vector of the inertia forces</a:t>
            </a:r>
            <a:endParaRPr lang="ru-RU" altLang="ru-RU" sz="1000" dirty="0">
              <a:solidFill>
                <a:srgbClr val="000000"/>
              </a:solidFill>
            </a:endParaRPr>
          </a:p>
        </p:txBody>
      </p:sp>
      <p:graphicFrame>
        <p:nvGraphicFramePr>
          <p:cNvPr id="331973" name="Object 197"/>
          <p:cNvGraphicFramePr>
            <a:graphicFrameLocks noChangeAspect="1"/>
          </p:cNvGraphicFramePr>
          <p:nvPr>
            <p:extLst>
              <p:ext uri="{D42A27DB-BD31-4B8C-83A1-F6EECF244321}">
                <p14:modId xmlns:p14="http://schemas.microsoft.com/office/powerpoint/2010/main" val="3388684113"/>
              </p:ext>
            </p:extLst>
          </p:nvPr>
        </p:nvGraphicFramePr>
        <p:xfrm>
          <a:off x="2790825" y="2189163"/>
          <a:ext cx="5905500" cy="533400"/>
        </p:xfrm>
        <a:graphic>
          <a:graphicData uri="http://schemas.openxmlformats.org/presentationml/2006/ole">
            <mc:AlternateContent xmlns:mc="http://schemas.openxmlformats.org/markup-compatibility/2006">
              <mc:Choice xmlns:v="urn:schemas-microsoft-com:vml" Requires="v">
                <p:oleObj spid="_x0000_s1466399" name="Equation" r:id="rId17" imgW="5905440" imgH="533160" progId="Equation.DSMT4">
                  <p:embed/>
                </p:oleObj>
              </mc:Choice>
              <mc:Fallback>
                <p:oleObj name="Equation" r:id="rId17" imgW="5905440" imgH="533160" progId="Equation.DSMT4">
                  <p:embed/>
                  <p:pic>
                    <p:nvPicPr>
                      <p:cNvPr id="0" name=""/>
                      <p:cNvPicPr>
                        <a:picLocks noChangeAspect="1" noChangeArrowheads="1"/>
                      </p:cNvPicPr>
                      <p:nvPr/>
                    </p:nvPicPr>
                    <p:blipFill>
                      <a:blip r:embed="rId18"/>
                      <a:srcRect/>
                      <a:stretch>
                        <a:fillRect/>
                      </a:stretch>
                    </p:blipFill>
                    <p:spPr bwMode="auto">
                      <a:xfrm>
                        <a:off x="2790825" y="2189163"/>
                        <a:ext cx="59055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74" name="Text Box 198"/>
          <p:cNvSpPr txBox="1">
            <a:spLocks noChangeArrowheads="1"/>
          </p:cNvSpPr>
          <p:nvPr/>
        </p:nvSpPr>
        <p:spPr bwMode="auto">
          <a:xfrm>
            <a:off x="2819399" y="2636838"/>
            <a:ext cx="39868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The same result can be </a:t>
            </a:r>
            <a:r>
              <a:rPr lang="en-US" altLang="ru-RU" sz="1000" dirty="0" smtClean="0">
                <a:solidFill>
                  <a:srgbClr val="000000"/>
                </a:solidFill>
              </a:rPr>
              <a:t>got much </a:t>
            </a:r>
            <a:r>
              <a:rPr lang="en-US" altLang="ru-RU" sz="1000" dirty="0">
                <a:solidFill>
                  <a:srgbClr val="000000"/>
                </a:solidFill>
              </a:rPr>
              <a:t>easier </a:t>
            </a:r>
            <a:r>
              <a:rPr lang="en-US" altLang="ru-RU" sz="1000" dirty="0" smtClean="0">
                <a:solidFill>
                  <a:srgbClr val="000000"/>
                </a:solidFill>
              </a:rPr>
              <a:t>using </a:t>
            </a:r>
            <a:r>
              <a:rPr lang="en-US" altLang="ru-RU" sz="1000" dirty="0">
                <a:solidFill>
                  <a:srgbClr val="000000"/>
                </a:solidFill>
              </a:rPr>
              <a:t>the acceleration of the center of mass </a:t>
            </a:r>
            <a:endParaRPr lang="ru-RU" altLang="ru-RU" sz="1000" dirty="0">
              <a:solidFill>
                <a:srgbClr val="000000"/>
              </a:solidFill>
            </a:endParaRPr>
          </a:p>
        </p:txBody>
      </p:sp>
      <p:grpSp>
        <p:nvGrpSpPr>
          <p:cNvPr id="331975" name="Group 199"/>
          <p:cNvGrpSpPr>
            <a:grpSpLocks/>
          </p:cNvGrpSpPr>
          <p:nvPr/>
        </p:nvGrpSpPr>
        <p:grpSpPr bwMode="auto">
          <a:xfrm>
            <a:off x="908050" y="2292350"/>
            <a:ext cx="331788" cy="261938"/>
            <a:chOff x="572" y="1444"/>
            <a:chExt cx="209" cy="165"/>
          </a:xfrm>
        </p:grpSpPr>
        <p:sp>
          <p:nvSpPr>
            <p:cNvPr id="331947" name="AutoShape 171"/>
            <p:cNvSpPr>
              <a:spLocks noChangeArrowheads="1"/>
            </p:cNvSpPr>
            <p:nvPr/>
          </p:nvSpPr>
          <p:spPr bwMode="auto">
            <a:xfrm flipH="1">
              <a:off x="599" y="1574"/>
              <a:ext cx="182" cy="35"/>
            </a:xfrm>
            <a:prstGeom prst="rightArrow">
              <a:avLst>
                <a:gd name="adj1" fmla="val 50000"/>
                <a:gd name="adj2" fmla="val 130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1937" name="Object 161"/>
            <p:cNvGraphicFramePr>
              <a:graphicFrameLocks noChangeAspect="1"/>
            </p:cNvGraphicFramePr>
            <p:nvPr/>
          </p:nvGraphicFramePr>
          <p:xfrm>
            <a:off x="572" y="1444"/>
            <a:ext cx="128" cy="144"/>
          </p:xfrm>
          <a:graphic>
            <a:graphicData uri="http://schemas.openxmlformats.org/presentationml/2006/ole">
              <mc:AlternateContent xmlns:mc="http://schemas.openxmlformats.org/markup-compatibility/2006">
                <mc:Choice xmlns:v="urn:schemas-microsoft-com:vml" Requires="v">
                  <p:oleObj spid="_x0000_s1466400" name="Формула" r:id="rId19" imgW="203040" imgH="228600" progId="Equation.3">
                    <p:embed/>
                  </p:oleObj>
                </mc:Choice>
                <mc:Fallback>
                  <p:oleObj name="Формула" r:id="rId19" imgW="20304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72" y="1444"/>
                          <a:ext cx="128" cy="144"/>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1976" name="Object 200"/>
          <p:cNvGraphicFramePr>
            <a:graphicFrameLocks noChangeAspect="1"/>
          </p:cNvGraphicFramePr>
          <p:nvPr>
            <p:extLst>
              <p:ext uri="{D42A27DB-BD31-4B8C-83A1-F6EECF244321}">
                <p14:modId xmlns:p14="http://schemas.microsoft.com/office/powerpoint/2010/main" val="499529938"/>
              </p:ext>
            </p:extLst>
          </p:nvPr>
        </p:nvGraphicFramePr>
        <p:xfrm>
          <a:off x="7077075" y="2679700"/>
          <a:ext cx="1524000" cy="368300"/>
        </p:xfrm>
        <a:graphic>
          <a:graphicData uri="http://schemas.openxmlformats.org/presentationml/2006/ole">
            <mc:AlternateContent xmlns:mc="http://schemas.openxmlformats.org/markup-compatibility/2006">
              <mc:Choice xmlns:v="urn:schemas-microsoft-com:vml" Requires="v">
                <p:oleObj spid="_x0000_s1466401" name="Equation" r:id="rId20" imgW="1523880" imgH="368280" progId="Equation.DSMT4">
                  <p:embed/>
                </p:oleObj>
              </mc:Choice>
              <mc:Fallback>
                <p:oleObj name="Equation" r:id="rId20" imgW="1523880" imgH="368280" progId="Equation.DSMT4">
                  <p:embed/>
                  <p:pic>
                    <p:nvPicPr>
                      <p:cNvPr id="0" name=""/>
                      <p:cNvPicPr>
                        <a:picLocks noChangeAspect="1" noChangeArrowheads="1"/>
                      </p:cNvPicPr>
                      <p:nvPr/>
                    </p:nvPicPr>
                    <p:blipFill>
                      <a:blip r:embed="rId21"/>
                      <a:srcRect/>
                      <a:stretch>
                        <a:fillRect/>
                      </a:stretch>
                    </p:blipFill>
                    <p:spPr bwMode="auto">
                      <a:xfrm>
                        <a:off x="7077075" y="2679700"/>
                        <a:ext cx="1524000" cy="368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77" name="Text Box 201"/>
          <p:cNvSpPr txBox="1">
            <a:spLocks noChangeArrowheads="1"/>
          </p:cNvSpPr>
          <p:nvPr/>
        </p:nvSpPr>
        <p:spPr bwMode="auto">
          <a:xfrm>
            <a:off x="1585526" y="2993300"/>
            <a:ext cx="7409401"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solidFill>
                  <a:srgbClr val="000000"/>
                </a:solidFill>
              </a:rPr>
              <a:t>The principal moment </a:t>
            </a:r>
            <a:r>
              <a:rPr lang="en-US" altLang="ru-RU" sz="1000" dirty="0">
                <a:solidFill>
                  <a:srgbClr val="000000"/>
                </a:solidFill>
              </a:rPr>
              <a:t>of the inertial forces can not be found by the formula </a:t>
            </a:r>
            <a:r>
              <a:rPr lang="en-US" altLang="ru-RU" sz="1100" i="1" dirty="0" smtClean="0">
                <a:solidFill>
                  <a:srgbClr val="000000"/>
                </a:solidFill>
                <a:latin typeface="Times New Roman" pitchFamily="18" charset="0"/>
                <a:cs typeface="Times New Roman" pitchFamily="18" charset="0"/>
              </a:rPr>
              <a:t>M</a:t>
            </a:r>
            <a:r>
              <a:rPr lang="en-US" altLang="ru-RU" sz="1400" i="1" baseline="30000" dirty="0" smtClean="0">
                <a:solidFill>
                  <a:srgbClr val="000000"/>
                </a:solidFill>
                <a:latin typeface="Times New Roman" pitchFamily="18" charset="0"/>
                <a:cs typeface="Times New Roman" pitchFamily="18" charset="0"/>
              </a:rPr>
              <a:t>in</a:t>
            </a:r>
            <a:r>
              <a:rPr lang="ru-RU" altLang="ru-RU" sz="1100" i="1" baseline="-25000" dirty="0" smtClean="0">
                <a:solidFill>
                  <a:srgbClr val="000000"/>
                </a:solidFill>
                <a:latin typeface="Times New Roman" pitchFamily="18" charset="0"/>
                <a:cs typeface="Times New Roman" pitchFamily="18" charset="0"/>
              </a:rPr>
              <a:t>0</a:t>
            </a:r>
            <a:r>
              <a:rPr lang="ru-RU" altLang="ru-RU" sz="1100" dirty="0" smtClean="0">
                <a:solidFill>
                  <a:srgbClr val="000000"/>
                </a:solidFill>
                <a:latin typeface="Times New Roman" pitchFamily="18" charset="0"/>
                <a:cs typeface="Times New Roman" pitchFamily="18" charset="0"/>
              </a:rPr>
              <a:t> </a:t>
            </a:r>
            <a:r>
              <a:rPr lang="ru-RU" altLang="ru-RU" sz="1100" dirty="0">
                <a:solidFill>
                  <a:srgbClr val="000000"/>
                </a:solidFill>
                <a:latin typeface="Times New Roman" pitchFamily="18" charset="0"/>
                <a:cs typeface="Times New Roman" pitchFamily="18" charset="0"/>
              </a:rPr>
              <a:t>= </a:t>
            </a:r>
            <a:r>
              <a:rPr lang="en-US" altLang="ru-RU" sz="1100" i="1" dirty="0" err="1">
                <a:solidFill>
                  <a:srgbClr val="000000"/>
                </a:solidFill>
                <a:latin typeface="Times New Roman" pitchFamily="18" charset="0"/>
                <a:cs typeface="Times New Roman" pitchFamily="18" charset="0"/>
              </a:rPr>
              <a:t>I</a:t>
            </a:r>
            <a:r>
              <a:rPr lang="en-US" altLang="ru-RU" sz="1100" i="1" baseline="-25000" dirty="0" err="1">
                <a:solidFill>
                  <a:srgbClr val="000000"/>
                </a:solidFill>
                <a:latin typeface="Times New Roman" pitchFamily="18" charset="0"/>
                <a:cs typeface="Times New Roman" pitchFamily="18" charset="0"/>
              </a:rPr>
              <a:t>x</a:t>
            </a:r>
            <a:r>
              <a:rPr lang="en-US" altLang="ru-RU" sz="1100" i="1" dirty="0" err="1" smtClean="0">
                <a:solidFill>
                  <a:srgbClr val="000000"/>
                </a:solidFill>
                <a:latin typeface="Times New Roman" pitchFamily="18" charset="0"/>
                <a:cs typeface="Times New Roman" pitchFamily="18" charset="0"/>
                <a:sym typeface="Symbol" pitchFamily="18" charset="2"/>
              </a:rPr>
              <a:t></a:t>
            </a:r>
            <a:r>
              <a:rPr lang="en-US" altLang="ru-RU" sz="1100" i="1" baseline="-25000" dirty="0" err="1" smtClean="0">
                <a:solidFill>
                  <a:srgbClr val="000000"/>
                </a:solidFill>
                <a:latin typeface="Times New Roman" pitchFamily="18" charset="0"/>
                <a:cs typeface="Times New Roman" pitchFamily="18" charset="0"/>
                <a:sym typeface="Symbol" pitchFamily="18" charset="2"/>
              </a:rPr>
              <a:t>x</a:t>
            </a:r>
            <a:r>
              <a:rPr lang="en-US" altLang="ru-RU" sz="1000" dirty="0" smtClean="0">
                <a:solidFill>
                  <a:srgbClr val="000000"/>
                </a:solidFill>
                <a:latin typeface="Times New Roman" pitchFamily="18" charset="0"/>
                <a:cs typeface="Times New Roman" pitchFamily="18" charset="0"/>
              </a:rPr>
              <a:t> </a:t>
            </a:r>
            <a:r>
              <a:rPr lang="en-US" altLang="ru-RU" sz="1000" dirty="0" smtClean="0">
                <a:solidFill>
                  <a:srgbClr val="000000"/>
                </a:solidFill>
              </a:rPr>
              <a:t>, </a:t>
            </a:r>
            <a:r>
              <a:rPr lang="en-US" altLang="ru-RU" sz="1000" dirty="0">
                <a:solidFill>
                  <a:srgbClr val="000000"/>
                </a:solidFill>
              </a:rPr>
              <a:t>because </a:t>
            </a:r>
            <a:r>
              <a:rPr lang="en-US" altLang="ru-RU" sz="1000" dirty="0" smtClean="0">
                <a:solidFill>
                  <a:srgbClr val="000000"/>
                </a:solidFill>
              </a:rPr>
              <a:t> the rod </a:t>
            </a:r>
            <a:r>
              <a:rPr lang="en-US" altLang="ru-RU" sz="1200" i="1" dirty="0" smtClean="0">
                <a:solidFill>
                  <a:srgbClr val="000000"/>
                </a:solidFill>
                <a:latin typeface="Times New Roman" pitchFamily="18" charset="0"/>
                <a:cs typeface="Times New Roman" pitchFamily="18" charset="0"/>
              </a:rPr>
              <a:t>OA</a:t>
            </a:r>
            <a:r>
              <a:rPr lang="en-US" altLang="ru-RU" sz="1000" i="1" dirty="0" smtClean="0">
                <a:solidFill>
                  <a:srgbClr val="000000"/>
                </a:solidFill>
              </a:rPr>
              <a:t> </a:t>
            </a:r>
            <a:r>
              <a:rPr lang="en-US" altLang="ru-RU" sz="1000" dirty="0" smtClean="0">
                <a:solidFill>
                  <a:srgbClr val="000000"/>
                </a:solidFill>
              </a:rPr>
              <a:t>is in a relative</a:t>
            </a:r>
          </a:p>
          <a:p>
            <a:pPr algn="just"/>
            <a:r>
              <a:rPr lang="en-US" altLang="ru-RU" sz="1000" dirty="0" smtClean="0">
                <a:solidFill>
                  <a:srgbClr val="000000"/>
                </a:solidFill>
              </a:rPr>
              <a:t> </a:t>
            </a:r>
            <a:r>
              <a:rPr lang="en-US" altLang="ru-RU" sz="1000" dirty="0">
                <a:solidFill>
                  <a:srgbClr val="000000"/>
                </a:solidFill>
              </a:rPr>
              <a:t>equilibrium</a:t>
            </a:r>
            <a:r>
              <a:rPr lang="en-US" altLang="ru-RU" sz="1000" dirty="0" smtClean="0">
                <a:solidFill>
                  <a:srgbClr val="000000"/>
                </a:solidFill>
              </a:rPr>
              <a:t>, and </a:t>
            </a:r>
            <a:r>
              <a:rPr lang="ru-RU" altLang="ru-RU" sz="1200" i="1" dirty="0" smtClean="0">
                <a:solidFill>
                  <a:srgbClr val="000000"/>
                </a:solidFill>
                <a:latin typeface="Times New Roman" pitchFamily="18" charset="0"/>
                <a:cs typeface="Times New Roman" pitchFamily="18" charset="0"/>
                <a:sym typeface="Symbol" pitchFamily="18" charset="2"/>
              </a:rPr>
              <a:t></a:t>
            </a:r>
            <a:r>
              <a:rPr lang="en-US" altLang="ru-RU" sz="1200" i="1" baseline="-25000" dirty="0">
                <a:solidFill>
                  <a:srgbClr val="000000"/>
                </a:solidFill>
                <a:latin typeface="Times New Roman" pitchFamily="18" charset="0"/>
                <a:cs typeface="Times New Roman" pitchFamily="18" charset="0"/>
                <a:sym typeface="Symbol" pitchFamily="18" charset="2"/>
              </a:rPr>
              <a:t>x</a:t>
            </a:r>
            <a:r>
              <a:rPr lang="en-US" altLang="ru-RU" sz="1200" dirty="0">
                <a:solidFill>
                  <a:srgbClr val="000000"/>
                </a:solidFill>
                <a:latin typeface="Times New Roman" pitchFamily="18" charset="0"/>
                <a:cs typeface="Times New Roman" pitchFamily="18" charset="0"/>
                <a:sym typeface="Symbol" pitchFamily="18" charset="2"/>
              </a:rPr>
              <a:t> =</a:t>
            </a:r>
            <a:r>
              <a:rPr lang="ru-RU" altLang="ru-RU" sz="1200" i="1" dirty="0">
                <a:solidFill>
                  <a:srgbClr val="000000"/>
                </a:solidFill>
                <a:latin typeface="Times New Roman" pitchFamily="18" charset="0"/>
                <a:cs typeface="Times New Roman" pitchFamily="18" charset="0"/>
                <a:sym typeface="Symbol" pitchFamily="18" charset="2"/>
              </a:rPr>
              <a:t></a:t>
            </a:r>
            <a:r>
              <a:rPr lang="en-US" altLang="ru-RU" sz="1200" i="1" baseline="-25000" dirty="0">
                <a:solidFill>
                  <a:srgbClr val="000000"/>
                </a:solidFill>
                <a:latin typeface="Times New Roman" pitchFamily="18" charset="0"/>
                <a:cs typeface="Times New Roman" pitchFamily="18" charset="0"/>
                <a:sym typeface="Symbol" pitchFamily="18" charset="2"/>
              </a:rPr>
              <a:t>x</a:t>
            </a:r>
            <a:r>
              <a:rPr lang="ru-RU" altLang="ru-RU" sz="1200" dirty="0">
                <a:solidFill>
                  <a:srgbClr val="000000"/>
                </a:solidFill>
                <a:latin typeface="Times New Roman" pitchFamily="18" charset="0"/>
                <a:cs typeface="Times New Roman" pitchFamily="18" charset="0"/>
              </a:rPr>
              <a:t> </a:t>
            </a:r>
            <a:r>
              <a:rPr lang="en-US" altLang="ru-RU" sz="1100" dirty="0">
                <a:solidFill>
                  <a:srgbClr val="000000"/>
                </a:solidFill>
              </a:rPr>
              <a:t>= </a:t>
            </a:r>
            <a:r>
              <a:rPr lang="en-US" altLang="ru-RU" sz="1100" dirty="0" smtClean="0">
                <a:solidFill>
                  <a:srgbClr val="000000"/>
                </a:solidFill>
              </a:rPr>
              <a:t>0</a:t>
            </a:r>
            <a:r>
              <a:rPr lang="en-US" altLang="ru-RU" sz="1000" dirty="0" smtClean="0">
                <a:solidFill>
                  <a:srgbClr val="000000"/>
                </a:solidFill>
              </a:rPr>
              <a:t>. </a:t>
            </a:r>
            <a:r>
              <a:rPr lang="en-US" altLang="ru-RU" sz="1000" dirty="0">
                <a:solidFill>
                  <a:srgbClr val="000000"/>
                </a:solidFill>
              </a:rPr>
              <a:t>However, the forces of </a:t>
            </a:r>
            <a:r>
              <a:rPr lang="en-US" altLang="ru-RU" sz="1000" dirty="0" smtClean="0">
                <a:solidFill>
                  <a:srgbClr val="000000"/>
                </a:solidFill>
              </a:rPr>
              <a:t>inertia, due to the </a:t>
            </a:r>
            <a:r>
              <a:rPr lang="en-US" altLang="ru-RU" sz="1000" dirty="0">
                <a:solidFill>
                  <a:srgbClr val="000000"/>
                </a:solidFill>
              </a:rPr>
              <a:t>rotation of the rod relative to the </a:t>
            </a:r>
            <a:r>
              <a:rPr lang="en-US" altLang="ru-RU" sz="1400" i="1" dirty="0" smtClean="0">
                <a:solidFill>
                  <a:srgbClr val="000000"/>
                </a:solidFill>
                <a:latin typeface="Times New Roman" pitchFamily="18" charset="0"/>
                <a:cs typeface="Times New Roman" pitchFamily="18" charset="0"/>
              </a:rPr>
              <a:t>z</a:t>
            </a:r>
            <a:r>
              <a:rPr lang="en-US" altLang="ru-RU" sz="1000" dirty="0" smtClean="0">
                <a:solidFill>
                  <a:srgbClr val="000000"/>
                </a:solidFill>
              </a:rPr>
              <a:t>-axis, have </a:t>
            </a:r>
            <a:r>
              <a:rPr lang="en-US" altLang="ru-RU" sz="1000" dirty="0">
                <a:solidFill>
                  <a:srgbClr val="000000"/>
                </a:solidFill>
              </a:rPr>
              <a:t>a moment </a:t>
            </a:r>
            <a:r>
              <a:rPr lang="en-US" altLang="ru-RU" sz="1000" dirty="0" smtClean="0">
                <a:solidFill>
                  <a:srgbClr val="000000"/>
                </a:solidFill>
              </a:rPr>
              <a:t>  </a:t>
            </a:r>
            <a:endParaRPr lang="ru-RU" altLang="ru-RU" sz="1000" dirty="0">
              <a:solidFill>
                <a:srgbClr val="000000"/>
              </a:solidFill>
            </a:endParaRPr>
          </a:p>
        </p:txBody>
      </p:sp>
      <p:graphicFrame>
        <p:nvGraphicFramePr>
          <p:cNvPr id="331978" name="Object 202"/>
          <p:cNvGraphicFramePr>
            <a:graphicFrameLocks noChangeAspect="1"/>
          </p:cNvGraphicFramePr>
          <p:nvPr>
            <p:extLst>
              <p:ext uri="{D42A27DB-BD31-4B8C-83A1-F6EECF244321}">
                <p14:modId xmlns:p14="http://schemas.microsoft.com/office/powerpoint/2010/main" val="896943681"/>
              </p:ext>
            </p:extLst>
          </p:nvPr>
        </p:nvGraphicFramePr>
        <p:xfrm>
          <a:off x="991846" y="3399320"/>
          <a:ext cx="7707428" cy="576000"/>
        </p:xfrm>
        <a:graphic>
          <a:graphicData uri="http://schemas.openxmlformats.org/presentationml/2006/ole">
            <mc:AlternateContent xmlns:mc="http://schemas.openxmlformats.org/markup-compatibility/2006">
              <mc:Choice xmlns:v="urn:schemas-microsoft-com:vml" Requires="v">
                <p:oleObj spid="_x0000_s1466402" name="Equation" r:id="rId22" imgW="7137360" imgH="533160" progId="Equation.DSMT4">
                  <p:embed/>
                </p:oleObj>
              </mc:Choice>
              <mc:Fallback>
                <p:oleObj name="Equation" r:id="rId22" imgW="7137360" imgH="533160" progId="Equation.DSMT4">
                  <p:embed/>
                  <p:pic>
                    <p:nvPicPr>
                      <p:cNvPr id="0" name=""/>
                      <p:cNvPicPr>
                        <a:picLocks noChangeAspect="1" noChangeArrowheads="1"/>
                      </p:cNvPicPr>
                      <p:nvPr/>
                    </p:nvPicPr>
                    <p:blipFill>
                      <a:blip r:embed="rId23"/>
                      <a:srcRect/>
                      <a:stretch>
                        <a:fillRect/>
                      </a:stretch>
                    </p:blipFill>
                    <p:spPr bwMode="auto">
                      <a:xfrm>
                        <a:off x="991846" y="3399320"/>
                        <a:ext cx="7707428" cy="57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79" name="Text Box 203"/>
          <p:cNvSpPr txBox="1">
            <a:spLocks noChangeArrowheads="1"/>
          </p:cNvSpPr>
          <p:nvPr/>
        </p:nvSpPr>
        <p:spPr bwMode="auto">
          <a:xfrm>
            <a:off x="112713" y="3883025"/>
            <a:ext cx="3754554"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b="1" dirty="0">
                <a:solidFill>
                  <a:schemeClr val="accent5">
                    <a:lumMod val="25000"/>
                  </a:schemeClr>
                </a:solidFill>
              </a:rPr>
              <a:t>Thus, the inertial forces are reduced to the principal </a:t>
            </a:r>
            <a:r>
              <a:rPr lang="en-US" altLang="ru-RU" sz="1000" b="1" dirty="0" smtClean="0">
                <a:solidFill>
                  <a:schemeClr val="accent5">
                    <a:lumMod val="25000"/>
                  </a:schemeClr>
                </a:solidFill>
              </a:rPr>
              <a:t>vector</a:t>
            </a:r>
            <a:endParaRPr lang="en-US" altLang="ru-RU" sz="1000" b="1" dirty="0">
              <a:solidFill>
                <a:schemeClr val="accent5">
                  <a:lumMod val="25000"/>
                </a:schemeClr>
              </a:solidFill>
            </a:endParaRPr>
          </a:p>
          <a:p>
            <a:pPr algn="just"/>
            <a:r>
              <a:rPr lang="en-US" altLang="ru-RU" sz="1000" b="1" dirty="0">
                <a:solidFill>
                  <a:schemeClr val="accent5">
                    <a:lumMod val="25000"/>
                  </a:schemeClr>
                </a:solidFill>
              </a:rPr>
              <a:t>applied at the center </a:t>
            </a:r>
            <a:r>
              <a:rPr lang="en-US" altLang="ru-RU" sz="1000" b="1" dirty="0" smtClean="0">
                <a:solidFill>
                  <a:schemeClr val="accent5">
                    <a:lumMod val="25000"/>
                  </a:schemeClr>
                </a:solidFill>
              </a:rPr>
              <a:t>of reduction </a:t>
            </a:r>
            <a:r>
              <a:rPr lang="en-US" altLang="ru-RU" sz="1000" b="1" i="1" dirty="0" smtClean="0">
                <a:solidFill>
                  <a:schemeClr val="accent5">
                    <a:lumMod val="25000"/>
                  </a:schemeClr>
                </a:solidFill>
              </a:rPr>
              <a:t>O</a:t>
            </a:r>
            <a:r>
              <a:rPr lang="en-US" altLang="ru-RU" sz="1000" b="1" dirty="0" smtClean="0">
                <a:solidFill>
                  <a:schemeClr val="accent5">
                    <a:lumMod val="25000"/>
                  </a:schemeClr>
                </a:solidFill>
              </a:rPr>
              <a:t> </a:t>
            </a:r>
            <a:r>
              <a:rPr lang="en-US" altLang="ru-RU" sz="1000" b="1" dirty="0">
                <a:solidFill>
                  <a:schemeClr val="accent5">
                    <a:lumMod val="25000"/>
                  </a:schemeClr>
                </a:solidFill>
              </a:rPr>
              <a:t>and principal moment</a:t>
            </a:r>
          </a:p>
          <a:p>
            <a:pPr algn="just"/>
            <a:r>
              <a:rPr lang="en-US" altLang="ru-RU" sz="1000" b="1" dirty="0">
                <a:solidFill>
                  <a:schemeClr val="accent5">
                    <a:lumMod val="25000"/>
                  </a:schemeClr>
                </a:solidFill>
              </a:rPr>
              <a:t>relative to this center.</a:t>
            </a:r>
            <a:endParaRPr lang="ru-RU" altLang="ru-RU" sz="1000" b="1" dirty="0">
              <a:solidFill>
                <a:schemeClr val="accent5">
                  <a:lumMod val="25000"/>
                </a:schemeClr>
              </a:solidFill>
            </a:endParaRPr>
          </a:p>
        </p:txBody>
      </p:sp>
      <p:graphicFrame>
        <p:nvGraphicFramePr>
          <p:cNvPr id="331982" name="Object 206"/>
          <p:cNvGraphicFramePr>
            <a:graphicFrameLocks noChangeAspect="1"/>
          </p:cNvGraphicFramePr>
          <p:nvPr>
            <p:extLst>
              <p:ext uri="{D42A27DB-BD31-4B8C-83A1-F6EECF244321}">
                <p14:modId xmlns:p14="http://schemas.microsoft.com/office/powerpoint/2010/main" val="1007028731"/>
              </p:ext>
            </p:extLst>
          </p:nvPr>
        </p:nvGraphicFramePr>
        <p:xfrm>
          <a:off x="1317625" y="1746250"/>
          <a:ext cx="241300" cy="203200"/>
        </p:xfrm>
        <a:graphic>
          <a:graphicData uri="http://schemas.openxmlformats.org/presentationml/2006/ole">
            <mc:AlternateContent xmlns:mc="http://schemas.openxmlformats.org/markup-compatibility/2006">
              <mc:Choice xmlns:v="urn:schemas-microsoft-com:vml" Requires="v">
                <p:oleObj spid="_x0000_s1466403" name="Equation" r:id="rId24" imgW="241200" imgH="203040" progId="Equation.DSMT4">
                  <p:embed/>
                </p:oleObj>
              </mc:Choice>
              <mc:Fallback>
                <p:oleObj name="Equation" r:id="rId24" imgW="241200" imgH="203040" progId="Equation.DSMT4">
                  <p:embed/>
                  <p:pic>
                    <p:nvPicPr>
                      <p:cNvPr id="0" name=""/>
                      <p:cNvPicPr>
                        <a:picLocks noChangeAspect="1" noChangeArrowheads="1"/>
                      </p:cNvPicPr>
                      <p:nvPr/>
                    </p:nvPicPr>
                    <p:blipFill>
                      <a:blip r:embed="rId25"/>
                      <a:srcRect/>
                      <a:stretch>
                        <a:fillRect/>
                      </a:stretch>
                    </p:blipFill>
                    <p:spPr bwMode="auto">
                      <a:xfrm>
                        <a:off x="1317625" y="1746250"/>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1986" name="Group 210"/>
          <p:cNvGrpSpPr>
            <a:grpSpLocks/>
          </p:cNvGrpSpPr>
          <p:nvPr/>
        </p:nvGrpSpPr>
        <p:grpSpPr bwMode="auto">
          <a:xfrm>
            <a:off x="738188" y="1871663"/>
            <a:ext cx="557212" cy="279400"/>
            <a:chOff x="633" y="2865"/>
            <a:chExt cx="351" cy="176"/>
          </a:xfrm>
        </p:grpSpPr>
        <p:sp>
          <p:nvSpPr>
            <p:cNvPr id="331980" name="AutoShape 204"/>
            <p:cNvSpPr>
              <a:spLocks noChangeArrowheads="1"/>
            </p:cNvSpPr>
            <p:nvPr/>
          </p:nvSpPr>
          <p:spPr bwMode="auto">
            <a:xfrm>
              <a:off x="732" y="2916"/>
              <a:ext cx="252" cy="78"/>
            </a:xfrm>
            <a:prstGeom prst="rightArrow">
              <a:avLst>
                <a:gd name="adj1" fmla="val 50000"/>
                <a:gd name="adj2" fmla="val 80769"/>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83" name="AutoShape 207"/>
            <p:cNvSpPr>
              <a:spLocks noChangeArrowheads="1"/>
            </p:cNvSpPr>
            <p:nvPr/>
          </p:nvSpPr>
          <p:spPr bwMode="auto">
            <a:xfrm rot="16200000" flipV="1">
              <a:off x="632" y="2866"/>
              <a:ext cx="176" cy="17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aphicFrame>
        <p:nvGraphicFramePr>
          <p:cNvPr id="331984" name="Object 208"/>
          <p:cNvGraphicFramePr>
            <a:graphicFrameLocks noChangeAspect="1"/>
          </p:cNvGraphicFramePr>
          <p:nvPr>
            <p:extLst>
              <p:ext uri="{D42A27DB-BD31-4B8C-83A1-F6EECF244321}">
                <p14:modId xmlns:p14="http://schemas.microsoft.com/office/powerpoint/2010/main" val="143166690"/>
              </p:ext>
            </p:extLst>
          </p:nvPr>
        </p:nvGraphicFramePr>
        <p:xfrm>
          <a:off x="471488" y="1690688"/>
          <a:ext cx="279400" cy="241300"/>
        </p:xfrm>
        <a:graphic>
          <a:graphicData uri="http://schemas.openxmlformats.org/presentationml/2006/ole">
            <mc:AlternateContent xmlns:mc="http://schemas.openxmlformats.org/markup-compatibility/2006">
              <mc:Choice xmlns:v="urn:schemas-microsoft-com:vml" Requires="v">
                <p:oleObj spid="_x0000_s1466404" name="Equation" r:id="rId26" imgW="279360" imgH="241200" progId="Equation.DSMT4">
                  <p:embed/>
                </p:oleObj>
              </mc:Choice>
              <mc:Fallback>
                <p:oleObj name="Equation" r:id="rId26" imgW="279360" imgH="241200" progId="Equation.DSMT4">
                  <p:embed/>
                  <p:pic>
                    <p:nvPicPr>
                      <p:cNvPr id="0" name=""/>
                      <p:cNvPicPr>
                        <a:picLocks noChangeAspect="1" noChangeArrowheads="1"/>
                      </p:cNvPicPr>
                      <p:nvPr/>
                    </p:nvPicPr>
                    <p:blipFill>
                      <a:blip r:embed="rId27"/>
                      <a:srcRect/>
                      <a:stretch>
                        <a:fillRect/>
                      </a:stretch>
                    </p:blipFill>
                    <p:spPr bwMode="auto">
                      <a:xfrm>
                        <a:off x="471488" y="1690688"/>
                        <a:ext cx="279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87" name="Text Box 211"/>
          <p:cNvSpPr txBox="1">
            <a:spLocks noChangeArrowheads="1"/>
          </p:cNvSpPr>
          <p:nvPr/>
        </p:nvSpPr>
        <p:spPr bwMode="auto">
          <a:xfrm>
            <a:off x="3938722" y="3900768"/>
            <a:ext cx="503237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rPr>
              <a:t>The obtained system can be replaced by a force applied at the point</a:t>
            </a:r>
            <a:r>
              <a:rPr lang="en-US" altLang="ru-RU" sz="1000" dirty="0" smtClean="0">
                <a:solidFill>
                  <a:srgbClr val="000000"/>
                </a:solidFill>
              </a:rPr>
              <a:t>, separated </a:t>
            </a:r>
            <a:r>
              <a:rPr lang="en-US" altLang="ru-RU" sz="1000" dirty="0">
                <a:solidFill>
                  <a:srgbClr val="000000"/>
                </a:solidFill>
              </a:rPr>
              <a:t>from the center </a:t>
            </a:r>
            <a:r>
              <a:rPr lang="en-US" altLang="ru-RU" sz="1000" dirty="0" smtClean="0">
                <a:solidFill>
                  <a:srgbClr val="000000"/>
                </a:solidFill>
              </a:rPr>
              <a:t>of reduction along </a:t>
            </a:r>
            <a:r>
              <a:rPr lang="en-US" altLang="ru-RU" sz="1000" dirty="0">
                <a:solidFill>
                  <a:srgbClr val="000000"/>
                </a:solidFill>
              </a:rPr>
              <a:t>the </a:t>
            </a:r>
            <a:r>
              <a:rPr lang="en-US" altLang="ru-RU" sz="1000" dirty="0" smtClean="0">
                <a:solidFill>
                  <a:srgbClr val="000000"/>
                </a:solidFill>
              </a:rPr>
              <a:t>perpendicular to </a:t>
            </a:r>
            <a:r>
              <a:rPr lang="en-US" altLang="ru-RU" sz="1000" dirty="0">
                <a:solidFill>
                  <a:srgbClr val="000000"/>
                </a:solidFill>
              </a:rPr>
              <a:t>the direction </a:t>
            </a:r>
            <a:r>
              <a:rPr lang="en-US" altLang="ru-RU" sz="1000" dirty="0" smtClean="0">
                <a:solidFill>
                  <a:srgbClr val="000000"/>
                </a:solidFill>
              </a:rPr>
              <a:t>of the </a:t>
            </a:r>
            <a:r>
              <a:rPr lang="en-US" altLang="ru-RU" sz="1000" dirty="0">
                <a:solidFill>
                  <a:srgbClr val="000000"/>
                </a:solidFill>
              </a:rPr>
              <a:t>force at the </a:t>
            </a:r>
            <a:r>
              <a:rPr lang="en-US" altLang="ru-RU" sz="1000" dirty="0" smtClean="0">
                <a:solidFill>
                  <a:srgbClr val="000000"/>
                </a:solidFill>
              </a:rPr>
              <a:t>distance</a:t>
            </a:r>
            <a:endParaRPr lang="en-US" altLang="ru-RU" sz="1000" dirty="0">
              <a:solidFill>
                <a:srgbClr val="000000"/>
              </a:solidFill>
            </a:endParaRPr>
          </a:p>
          <a:p>
            <a:endParaRPr lang="ru-RU" altLang="ru-RU" sz="1000" dirty="0">
              <a:solidFill>
                <a:srgbClr val="000000"/>
              </a:solidFill>
            </a:endParaRPr>
          </a:p>
        </p:txBody>
      </p:sp>
      <p:graphicFrame>
        <p:nvGraphicFramePr>
          <p:cNvPr id="331988" name="Object 212"/>
          <p:cNvGraphicFramePr>
            <a:graphicFrameLocks noChangeAspect="1"/>
          </p:cNvGraphicFramePr>
          <p:nvPr>
            <p:extLst>
              <p:ext uri="{D42A27DB-BD31-4B8C-83A1-F6EECF244321}">
                <p14:modId xmlns:p14="http://schemas.microsoft.com/office/powerpoint/2010/main" val="3351280451"/>
              </p:ext>
            </p:extLst>
          </p:nvPr>
        </p:nvGraphicFramePr>
        <p:xfrm>
          <a:off x="4870450" y="4249738"/>
          <a:ext cx="1143000" cy="419100"/>
        </p:xfrm>
        <a:graphic>
          <a:graphicData uri="http://schemas.openxmlformats.org/presentationml/2006/ole">
            <mc:AlternateContent xmlns:mc="http://schemas.openxmlformats.org/markup-compatibility/2006">
              <mc:Choice xmlns:v="urn:schemas-microsoft-com:vml" Requires="v">
                <p:oleObj spid="_x0000_s1466405" name="Equation" r:id="rId28" imgW="1143000" imgH="419040" progId="Equation.DSMT4">
                  <p:embed/>
                </p:oleObj>
              </mc:Choice>
              <mc:Fallback>
                <p:oleObj name="Equation" r:id="rId28" imgW="1143000" imgH="419040" progId="Equation.DSMT4">
                  <p:embed/>
                  <p:pic>
                    <p:nvPicPr>
                      <p:cNvPr id="0" name=""/>
                      <p:cNvPicPr>
                        <a:picLocks noChangeAspect="1" noChangeArrowheads="1"/>
                      </p:cNvPicPr>
                      <p:nvPr/>
                    </p:nvPicPr>
                    <p:blipFill>
                      <a:blip r:embed="rId29"/>
                      <a:srcRect/>
                      <a:stretch>
                        <a:fillRect/>
                      </a:stretch>
                    </p:blipFill>
                    <p:spPr bwMode="auto">
                      <a:xfrm>
                        <a:off x="4870450" y="4249738"/>
                        <a:ext cx="11430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24" name="Oval 148"/>
          <p:cNvSpPr>
            <a:spLocks noChangeArrowheads="1"/>
          </p:cNvSpPr>
          <p:nvPr/>
        </p:nvSpPr>
        <p:spPr bwMode="auto">
          <a:xfrm>
            <a:off x="1644650" y="2638425"/>
            <a:ext cx="57150" cy="5715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1990" name="AutoShape 214"/>
          <p:cNvSpPr>
            <a:spLocks noChangeArrowheads="1"/>
          </p:cNvSpPr>
          <p:nvPr/>
        </p:nvSpPr>
        <p:spPr bwMode="auto">
          <a:xfrm>
            <a:off x="1703388" y="2598738"/>
            <a:ext cx="400050" cy="123825"/>
          </a:xfrm>
          <a:prstGeom prst="rightArrow">
            <a:avLst>
              <a:gd name="adj1" fmla="val 50000"/>
              <a:gd name="adj2" fmla="val 80769"/>
            </a:avLst>
          </a:prstGeom>
          <a:solidFill>
            <a:srgbClr val="FF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1992" name="Object 216"/>
          <p:cNvGraphicFramePr>
            <a:graphicFrameLocks noChangeAspect="1"/>
          </p:cNvGraphicFramePr>
          <p:nvPr>
            <p:extLst>
              <p:ext uri="{D42A27DB-BD31-4B8C-83A1-F6EECF244321}">
                <p14:modId xmlns:p14="http://schemas.microsoft.com/office/powerpoint/2010/main" val="2220964461"/>
              </p:ext>
            </p:extLst>
          </p:nvPr>
        </p:nvGraphicFramePr>
        <p:xfrm>
          <a:off x="1982788" y="2382838"/>
          <a:ext cx="241300" cy="203200"/>
        </p:xfrm>
        <a:graphic>
          <a:graphicData uri="http://schemas.openxmlformats.org/presentationml/2006/ole">
            <mc:AlternateContent xmlns:mc="http://schemas.openxmlformats.org/markup-compatibility/2006">
              <mc:Choice xmlns:v="urn:schemas-microsoft-com:vml" Requires="v">
                <p:oleObj spid="_x0000_s1466406" name="Equation" r:id="rId30" imgW="241200" imgH="203040" progId="Equation.DSMT4">
                  <p:embed/>
                </p:oleObj>
              </mc:Choice>
              <mc:Fallback>
                <p:oleObj name="Equation" r:id="rId30" imgW="241200" imgH="203040" progId="Equation.DSMT4">
                  <p:embed/>
                  <p:pic>
                    <p:nvPicPr>
                      <p:cNvPr id="0" name=""/>
                      <p:cNvPicPr>
                        <a:picLocks noChangeAspect="1" noChangeArrowheads="1"/>
                      </p:cNvPicPr>
                      <p:nvPr/>
                    </p:nvPicPr>
                    <p:blipFill>
                      <a:blip r:embed="rId31"/>
                      <a:srcRect/>
                      <a:stretch>
                        <a:fillRect/>
                      </a:stretch>
                    </p:blipFill>
                    <p:spPr bwMode="auto">
                      <a:xfrm>
                        <a:off x="1982788" y="2382838"/>
                        <a:ext cx="2413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1997" name="Group 221"/>
          <p:cNvGrpSpPr>
            <a:grpSpLocks/>
          </p:cNvGrpSpPr>
          <p:nvPr/>
        </p:nvGrpSpPr>
        <p:grpSpPr bwMode="auto">
          <a:xfrm>
            <a:off x="158751" y="2009775"/>
            <a:ext cx="2111375" cy="657225"/>
            <a:chOff x="108" y="1266"/>
            <a:chExt cx="1330" cy="414"/>
          </a:xfrm>
        </p:grpSpPr>
        <p:sp>
          <p:nvSpPr>
            <p:cNvPr id="331993" name="Line 217"/>
            <p:cNvSpPr>
              <a:spLocks noChangeShapeType="1"/>
            </p:cNvSpPr>
            <p:nvPr/>
          </p:nvSpPr>
          <p:spPr bwMode="auto">
            <a:xfrm flipH="1">
              <a:off x="108" y="1678"/>
              <a:ext cx="133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94" name="Line 218"/>
            <p:cNvSpPr>
              <a:spLocks noChangeShapeType="1"/>
            </p:cNvSpPr>
            <p:nvPr/>
          </p:nvSpPr>
          <p:spPr bwMode="auto">
            <a:xfrm flipH="1">
              <a:off x="137" y="1267"/>
              <a:ext cx="67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95" name="Line 219"/>
            <p:cNvSpPr>
              <a:spLocks noChangeShapeType="1"/>
            </p:cNvSpPr>
            <p:nvPr/>
          </p:nvSpPr>
          <p:spPr bwMode="auto">
            <a:xfrm>
              <a:off x="256" y="1266"/>
              <a:ext cx="0" cy="414"/>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1996" name="Text Box 220"/>
            <p:cNvSpPr txBox="1">
              <a:spLocks noChangeArrowheads="1"/>
            </p:cNvSpPr>
            <p:nvPr/>
          </p:nvSpPr>
          <p:spPr bwMode="auto">
            <a:xfrm>
              <a:off x="214" y="1311"/>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d</a:t>
              </a:r>
              <a:endParaRPr lang="ru-RU" altLang="ru-RU" sz="1100" i="1" dirty="0">
                <a:solidFill>
                  <a:srgbClr val="000000"/>
                </a:solidFill>
                <a:latin typeface="Times New Roman" pitchFamily="18" charset="0"/>
                <a:cs typeface="Times New Roman" pitchFamily="18" charset="0"/>
              </a:endParaRPr>
            </a:p>
          </p:txBody>
        </p:sp>
      </p:grpSp>
      <p:sp>
        <p:nvSpPr>
          <p:cNvPr id="331998" name="Text Box 222"/>
          <p:cNvSpPr txBox="1">
            <a:spLocks noChangeArrowheads="1"/>
          </p:cNvSpPr>
          <p:nvPr/>
        </p:nvSpPr>
        <p:spPr bwMode="auto">
          <a:xfrm>
            <a:off x="1438760" y="5120353"/>
            <a:ext cx="610876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The angle </a:t>
            </a:r>
            <a:r>
              <a:rPr lang="ru-RU" altLang="ru-RU" sz="1200" i="1" dirty="0" smtClean="0">
                <a:solidFill>
                  <a:srgbClr val="000000"/>
                </a:solidFill>
                <a:latin typeface="Times New Roman" pitchFamily="18" charset="0"/>
                <a:cs typeface="Times New Roman" pitchFamily="18" charset="0"/>
                <a:sym typeface="Symbol" pitchFamily="18" charset="2"/>
              </a:rPr>
              <a:t></a:t>
            </a:r>
            <a:r>
              <a:rPr lang="en-US" altLang="ru-RU" sz="1000" dirty="0" smtClean="0">
                <a:solidFill>
                  <a:srgbClr val="000000"/>
                </a:solidFill>
              </a:rPr>
              <a:t> </a:t>
            </a:r>
            <a:r>
              <a:rPr lang="en-US" altLang="ru-RU" sz="1000" dirty="0">
                <a:solidFill>
                  <a:srgbClr val="000000"/>
                </a:solidFill>
              </a:rPr>
              <a:t>can be determined from the </a:t>
            </a:r>
            <a:r>
              <a:rPr lang="en-US" altLang="ru-RU" sz="1000" dirty="0" smtClean="0">
                <a:solidFill>
                  <a:srgbClr val="000000"/>
                </a:solidFill>
              </a:rPr>
              <a:t>equation of the relative equilibrium</a:t>
            </a:r>
          </a:p>
          <a:p>
            <a:endParaRPr lang="en-US" altLang="ru-RU" sz="1000" dirty="0">
              <a:solidFill>
                <a:srgbClr val="000000"/>
              </a:solidFill>
            </a:endParaRPr>
          </a:p>
          <a:p>
            <a:endParaRPr lang="ru-RU" altLang="ru-RU" sz="1000" dirty="0">
              <a:solidFill>
                <a:srgbClr val="000000"/>
              </a:solidFill>
            </a:endParaRPr>
          </a:p>
        </p:txBody>
      </p:sp>
      <p:graphicFrame>
        <p:nvGraphicFramePr>
          <p:cNvPr id="331999" name="Object 223"/>
          <p:cNvGraphicFramePr>
            <a:graphicFrameLocks noChangeAspect="1"/>
          </p:cNvGraphicFramePr>
          <p:nvPr>
            <p:extLst>
              <p:ext uri="{D42A27DB-BD31-4B8C-83A1-F6EECF244321}">
                <p14:modId xmlns:p14="http://schemas.microsoft.com/office/powerpoint/2010/main" val="3604080117"/>
              </p:ext>
            </p:extLst>
          </p:nvPr>
        </p:nvGraphicFramePr>
        <p:xfrm>
          <a:off x="2041525" y="5410200"/>
          <a:ext cx="2552700" cy="368300"/>
        </p:xfrm>
        <a:graphic>
          <a:graphicData uri="http://schemas.openxmlformats.org/presentationml/2006/ole">
            <mc:AlternateContent xmlns:mc="http://schemas.openxmlformats.org/markup-compatibility/2006">
              <mc:Choice xmlns:v="urn:schemas-microsoft-com:vml" Requires="v">
                <p:oleObj spid="_x0000_s1466407" name="Equation" r:id="rId32" imgW="2552400" imgH="368280" progId="Equation.DSMT4">
                  <p:embed/>
                </p:oleObj>
              </mc:Choice>
              <mc:Fallback>
                <p:oleObj name="Equation" r:id="rId32" imgW="2552400" imgH="368280" progId="Equation.DSMT4">
                  <p:embed/>
                  <p:pic>
                    <p:nvPicPr>
                      <p:cNvPr id="0" name=""/>
                      <p:cNvPicPr>
                        <a:picLocks noChangeAspect="1" noChangeArrowheads="1"/>
                      </p:cNvPicPr>
                      <p:nvPr/>
                    </p:nvPicPr>
                    <p:blipFill>
                      <a:blip r:embed="rId33"/>
                      <a:srcRect/>
                      <a:stretch>
                        <a:fillRect/>
                      </a:stretch>
                    </p:blipFill>
                    <p:spPr bwMode="auto">
                      <a:xfrm>
                        <a:off x="2041525" y="5410200"/>
                        <a:ext cx="2552700" cy="368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000" name="Object 224"/>
          <p:cNvGraphicFramePr>
            <a:graphicFrameLocks noChangeAspect="1"/>
          </p:cNvGraphicFramePr>
          <p:nvPr>
            <p:extLst>
              <p:ext uri="{D42A27DB-BD31-4B8C-83A1-F6EECF244321}">
                <p14:modId xmlns:p14="http://schemas.microsoft.com/office/powerpoint/2010/main" val="1279120243"/>
              </p:ext>
            </p:extLst>
          </p:nvPr>
        </p:nvGraphicFramePr>
        <p:xfrm>
          <a:off x="5049904" y="5371947"/>
          <a:ext cx="2400300" cy="393700"/>
        </p:xfrm>
        <a:graphic>
          <a:graphicData uri="http://schemas.openxmlformats.org/presentationml/2006/ole">
            <mc:AlternateContent xmlns:mc="http://schemas.openxmlformats.org/markup-compatibility/2006">
              <mc:Choice xmlns:v="urn:schemas-microsoft-com:vml" Requires="v">
                <p:oleObj spid="_x0000_s1466408" name="Формула" r:id="rId34" imgW="2400120" imgH="393480" progId="Equation.3">
                  <p:embed/>
                </p:oleObj>
              </mc:Choice>
              <mc:Fallback>
                <p:oleObj name="Формула" r:id="rId34" imgW="2400120" imgH="39348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049904" y="5371947"/>
                        <a:ext cx="24003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001" name="AutoShape 225"/>
          <p:cNvSpPr>
            <a:spLocks noChangeArrowheads="1"/>
          </p:cNvSpPr>
          <p:nvPr/>
        </p:nvSpPr>
        <p:spPr bwMode="auto">
          <a:xfrm>
            <a:off x="4696619" y="5499100"/>
            <a:ext cx="333375" cy="1905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2002" name="AutoShape 226"/>
          <p:cNvSpPr>
            <a:spLocks noChangeArrowheads="1"/>
          </p:cNvSpPr>
          <p:nvPr/>
        </p:nvSpPr>
        <p:spPr bwMode="auto">
          <a:xfrm>
            <a:off x="7452894" y="5467350"/>
            <a:ext cx="333375" cy="1905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2003" name="Object 227"/>
          <p:cNvGraphicFramePr>
            <a:graphicFrameLocks noChangeAspect="1"/>
          </p:cNvGraphicFramePr>
          <p:nvPr>
            <p:extLst>
              <p:ext uri="{D42A27DB-BD31-4B8C-83A1-F6EECF244321}">
                <p14:modId xmlns:p14="http://schemas.microsoft.com/office/powerpoint/2010/main" val="649225462"/>
              </p:ext>
            </p:extLst>
          </p:nvPr>
        </p:nvGraphicFramePr>
        <p:xfrm>
          <a:off x="7832964" y="5360879"/>
          <a:ext cx="876300" cy="393700"/>
        </p:xfrm>
        <a:graphic>
          <a:graphicData uri="http://schemas.openxmlformats.org/presentationml/2006/ole">
            <mc:AlternateContent xmlns:mc="http://schemas.openxmlformats.org/markup-compatibility/2006">
              <mc:Choice xmlns:v="urn:schemas-microsoft-com:vml" Requires="v">
                <p:oleObj spid="_x0000_s1466409" name="Формула" r:id="rId36" imgW="876240" imgH="393480" progId="Equation.3">
                  <p:embed/>
                </p:oleObj>
              </mc:Choice>
              <mc:Fallback>
                <p:oleObj name="Формула" r:id="rId36" imgW="876240" imgH="39348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7832964" y="5360879"/>
                        <a:ext cx="8763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004" name="Rectangle 228"/>
          <p:cNvSpPr>
            <a:spLocks noChangeArrowheads="1"/>
          </p:cNvSpPr>
          <p:nvPr/>
        </p:nvSpPr>
        <p:spPr bwMode="auto">
          <a:xfrm>
            <a:off x="1173233" y="4743815"/>
            <a:ext cx="6696000" cy="432000"/>
          </a:xfrm>
          <a:prstGeom prst="rect">
            <a:avLst/>
          </a:prstGeom>
          <a:solidFill>
            <a:srgbClr val="FFC0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32005" name="Text Box 229"/>
          <p:cNvSpPr txBox="1">
            <a:spLocks noChangeArrowheads="1"/>
          </p:cNvSpPr>
          <p:nvPr/>
        </p:nvSpPr>
        <p:spPr bwMode="auto">
          <a:xfrm>
            <a:off x="1173233" y="4761815"/>
            <a:ext cx="7508248" cy="3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chemeClr val="accent5">
                    <a:lumMod val="25000"/>
                  </a:schemeClr>
                </a:solidFill>
              </a:rPr>
              <a:t>The resultant of the inertial forces is applied </a:t>
            </a:r>
            <a:r>
              <a:rPr lang="en-US" altLang="ru-RU" sz="1000" dirty="0">
                <a:solidFill>
                  <a:schemeClr val="accent5">
                    <a:lumMod val="25000"/>
                  </a:schemeClr>
                </a:solidFill>
              </a:rPr>
              <a:t>at the center of gravity of the distribution </a:t>
            </a:r>
            <a:r>
              <a:rPr lang="en-US" altLang="ru-RU" sz="1000" dirty="0" smtClean="0">
                <a:solidFill>
                  <a:schemeClr val="accent5">
                    <a:lumMod val="25000"/>
                  </a:schemeClr>
                </a:solidFill>
              </a:rPr>
              <a:t>diagram of the inertia </a:t>
            </a:r>
            <a:r>
              <a:rPr lang="en-US" altLang="ru-RU" sz="1000" dirty="0">
                <a:solidFill>
                  <a:schemeClr val="accent5">
                    <a:lumMod val="25000"/>
                  </a:schemeClr>
                </a:solidFill>
              </a:rPr>
              <a:t>forces. </a:t>
            </a:r>
            <a:endParaRPr lang="en-US" altLang="ru-RU" sz="1000" dirty="0" smtClean="0">
              <a:solidFill>
                <a:schemeClr val="accent5">
                  <a:lumMod val="25000"/>
                </a:schemeClr>
              </a:solidFill>
            </a:endParaRPr>
          </a:p>
          <a:p>
            <a:r>
              <a:rPr lang="en-US" altLang="ru-RU" sz="1000" dirty="0" smtClean="0">
                <a:solidFill>
                  <a:schemeClr val="accent5">
                    <a:lumMod val="25000"/>
                  </a:schemeClr>
                </a:solidFill>
              </a:rPr>
              <a:t>This </a:t>
            </a:r>
            <a:r>
              <a:rPr lang="en-US" altLang="ru-RU" sz="1000" dirty="0">
                <a:solidFill>
                  <a:schemeClr val="accent5">
                    <a:lumMod val="25000"/>
                  </a:schemeClr>
                </a:solidFill>
              </a:rPr>
              <a:t>arrangement corresponds </a:t>
            </a:r>
            <a:r>
              <a:rPr lang="en-US" altLang="ru-RU" sz="1000" dirty="0" smtClean="0">
                <a:solidFill>
                  <a:schemeClr val="accent5">
                    <a:lumMod val="25000"/>
                  </a:schemeClr>
                </a:solidFill>
              </a:rPr>
              <a:t>to the </a:t>
            </a:r>
            <a:r>
              <a:rPr lang="en-US" altLang="ru-RU" sz="1000" dirty="0">
                <a:solidFill>
                  <a:schemeClr val="accent5">
                    <a:lumMod val="25000"/>
                  </a:schemeClr>
                </a:solidFill>
              </a:rPr>
              <a:t>center of </a:t>
            </a:r>
            <a:r>
              <a:rPr lang="en-US" altLang="ru-RU" sz="1000" dirty="0" smtClean="0">
                <a:solidFill>
                  <a:schemeClr val="accent5">
                    <a:lumMod val="25000"/>
                  </a:schemeClr>
                </a:solidFill>
              </a:rPr>
              <a:t>oscillation.</a:t>
            </a:r>
          </a:p>
          <a:p>
            <a:endParaRPr lang="en-US" altLang="ru-RU" sz="1000" dirty="0">
              <a:solidFill>
                <a:srgbClr val="000000"/>
              </a:solidFill>
            </a:endParaRPr>
          </a:p>
          <a:p>
            <a:r>
              <a:rPr lang="ru-RU" altLang="ru-RU" sz="1000" dirty="0" smtClean="0">
                <a:solidFill>
                  <a:srgbClr val="000000"/>
                </a:solidFill>
              </a:rPr>
              <a:t> </a:t>
            </a:r>
            <a:endParaRPr lang="ru-RU" altLang="ru-RU" sz="1000" dirty="0">
              <a:solidFill>
                <a:srgbClr val="000000"/>
              </a:solidFill>
            </a:endParaRPr>
          </a:p>
        </p:txBody>
      </p:sp>
      <p:sp>
        <p:nvSpPr>
          <p:cNvPr id="332020" name="Rectangle 244"/>
          <p:cNvSpPr>
            <a:spLocks noGrp="1" noChangeArrowheads="1"/>
          </p:cNvSpPr>
          <p:nvPr>
            <p:ph type="title"/>
          </p:nvPr>
        </p:nvSpPr>
        <p:spPr>
          <a:xfrm>
            <a:off x="972363" y="499987"/>
            <a:ext cx="3348000" cy="324000"/>
          </a:xfrm>
          <a:solidFill>
            <a:srgbClr val="FFFF00"/>
          </a:solidFill>
          <a:ln/>
        </p:spPr>
        <p:txBody>
          <a:bodyPr/>
          <a:lstStyle/>
          <a:p>
            <a:r>
              <a:rPr lang="en-US" altLang="ru-RU" sz="2000" b="1" dirty="0" smtClean="0">
                <a:solidFill>
                  <a:srgbClr val="FF0000"/>
                </a:solidFill>
              </a:rPr>
              <a:t/>
            </a:r>
            <a:br>
              <a:rPr lang="en-US" altLang="ru-RU" sz="2000" b="1" dirty="0" smtClean="0">
                <a:solidFill>
                  <a:srgbClr val="FF0000"/>
                </a:solidFill>
              </a:rPr>
            </a:br>
            <a:r>
              <a:rPr lang="en-US" altLang="ru-RU" sz="2000" b="1" dirty="0" smtClean="0">
                <a:solidFill>
                  <a:srgbClr val="FF0000"/>
                </a:solidFill>
              </a:rPr>
              <a:t>Section 9</a:t>
            </a:r>
            <a:r>
              <a:rPr lang="en-US"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9</a:t>
            </a:r>
            <a:r>
              <a:rPr lang="ru-RU" altLang="ru-RU" sz="1800" dirty="0" smtClean="0">
                <a:solidFill>
                  <a:srgbClr val="FF0000"/>
                </a:solidFill>
              </a:rPr>
              <a:t>.</a:t>
            </a:r>
            <a:r>
              <a:rPr lang="en-US" altLang="ru-RU" sz="1800" dirty="0" smtClean="0">
                <a:solidFill>
                  <a:srgbClr val="FF0000"/>
                </a:solidFill>
              </a:rPr>
              <a:t>4</a:t>
            </a:r>
            <a:r>
              <a:rPr lang="ru-RU" altLang="ru-RU" sz="1800" dirty="0" smtClean="0">
                <a:solidFill>
                  <a:srgbClr val="FF0000"/>
                </a:solidFill>
              </a:rPr>
              <a:t>)</a:t>
            </a:r>
            <a:r>
              <a:rPr lang="ru-RU" altLang="ru-RU" sz="1800" dirty="0">
                <a:solidFill>
                  <a:srgbClr val="FF0000"/>
                </a:solidFill>
              </a:rPr>
              <a:t/>
            </a:r>
            <a:br>
              <a:rPr lang="ru-RU" altLang="ru-RU" sz="1800" dirty="0">
                <a:solidFill>
                  <a:srgbClr val="FF0000"/>
                </a:solidFill>
              </a:rPr>
            </a:br>
            <a:endParaRPr lang="ru-RU" altLang="ru-RU" sz="1800" dirty="0">
              <a:solidFill>
                <a:srgbClr val="FF0000"/>
              </a:solidFill>
            </a:endParaRPr>
          </a:p>
        </p:txBody>
      </p:sp>
      <p:sp>
        <p:nvSpPr>
          <p:cNvPr id="332021" name="AutoShape 245">
            <a:hlinkClick r:id="rId3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2022" name="AutoShape 24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2023" name="AutoShape 247">
            <a:hlinkClick r:id="" action="ppaction://hlinkshowjump?jump=nextslide" highlightClick="1"/>
          </p:cNvPr>
          <p:cNvSpPr>
            <a:spLocks noChangeArrowheads="1"/>
          </p:cNvSpPr>
          <p:nvPr/>
        </p:nvSpPr>
        <p:spPr bwMode="auto">
          <a:xfrm>
            <a:off x="4378358"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pic>
        <p:nvPicPr>
          <p:cNvPr id="122" name="Picture 15" descr="Z:\Символ НГУ_4.JPG"/>
          <p:cNvPicPr>
            <a:picLocks noChangeAspect="1" noChangeArrowheads="1"/>
          </p:cNvPicPr>
          <p:nvPr/>
        </p:nvPicPr>
        <p:blipFill>
          <a:blip r:embed="rId39" cstate="print">
            <a:extLst>
              <a:ext uri="{BEBA8EAE-BF5A-486C-A8C5-ECC9F3942E4B}">
                <a14:imgProps xmlns:a14="http://schemas.microsoft.com/office/drawing/2010/main">
                  <a14:imgLayer r:embed="rId40">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83831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1960"/>
                                        </p:tgtEl>
                                        <p:attrNameLst>
                                          <p:attrName>style.visibility</p:attrName>
                                        </p:attrNameLst>
                                      </p:cBhvr>
                                      <p:to>
                                        <p:strVal val="visible"/>
                                      </p:to>
                                    </p:set>
                                    <p:anim calcmode="lin" valueType="num">
                                      <p:cBhvr additive="base">
                                        <p:cTn id="7" dur="500" fill="hold"/>
                                        <p:tgtEl>
                                          <p:spTgt spid="331960"/>
                                        </p:tgtEl>
                                        <p:attrNameLst>
                                          <p:attrName>ppt_x</p:attrName>
                                        </p:attrNameLst>
                                      </p:cBhvr>
                                      <p:tavLst>
                                        <p:tav tm="0">
                                          <p:val>
                                            <p:strVal val="#ppt_x"/>
                                          </p:val>
                                        </p:tav>
                                        <p:tav tm="100000">
                                          <p:val>
                                            <p:strVal val="#ppt_x"/>
                                          </p:val>
                                        </p:tav>
                                      </p:tavLst>
                                    </p:anim>
                                    <p:anim calcmode="lin" valueType="num">
                                      <p:cBhvr additive="base">
                                        <p:cTn id="8" dur="500" fill="hold"/>
                                        <p:tgtEl>
                                          <p:spTgt spid="331960"/>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3195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31961"/>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331962"/>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3197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31972"/>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31973"/>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31974"/>
                                        </p:tgtEl>
                                        <p:attrNameLst>
                                          <p:attrName>style.visibility</p:attrName>
                                        </p:attrNameLst>
                                      </p:cBhvr>
                                      <p:to>
                                        <p:strVal val="visible"/>
                                      </p:to>
                                    </p:set>
                                  </p:childTnLst>
                                </p:cTn>
                              </p:par>
                            </p:childTnLst>
                          </p:cTn>
                        </p:par>
                        <p:par>
                          <p:cTn id="30" fill="hold" nodeType="afterGroup">
                            <p:stCondLst>
                              <p:cond delay="0"/>
                            </p:stCondLst>
                            <p:childTnLst>
                              <p:par>
                                <p:cTn id="31" presetID="1" presetClass="entr" presetSubtype="0" fill="hold" nodeType="afterEffect">
                                  <p:stCondLst>
                                    <p:cond delay="0"/>
                                  </p:stCondLst>
                                  <p:childTnLst>
                                    <p:set>
                                      <p:cBhvr>
                                        <p:cTn id="32" dur="1" fill="hold">
                                          <p:stCondLst>
                                            <p:cond delay="0"/>
                                          </p:stCondLst>
                                        </p:cTn>
                                        <p:tgtEl>
                                          <p:spTgt spid="331976"/>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1975"/>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31977"/>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1978"/>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3197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3198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3198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3198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3198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3198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31924"/>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31992"/>
                                        </p:tgtEl>
                                        <p:attrNameLst>
                                          <p:attrName>style.visibility</p:attrName>
                                        </p:attrNameLst>
                                      </p:cBhvr>
                                      <p:to>
                                        <p:strVal val="visible"/>
                                      </p:to>
                                    </p:set>
                                  </p:childTnLst>
                                </p:cTn>
                              </p:par>
                              <p:par>
                                <p:cTn id="61" presetID="9" presetClass="emph" presetSubtype="0" nodeType="withEffect">
                                  <p:stCondLst>
                                    <p:cond delay="0"/>
                                  </p:stCondLst>
                                  <p:childTnLst>
                                    <p:set>
                                      <p:cBhvr rctx="PPT">
                                        <p:cTn id="62" dur="indefinite"/>
                                        <p:tgtEl>
                                          <p:spTgt spid="331986"/>
                                        </p:tgtEl>
                                        <p:attrNameLst>
                                          <p:attrName>style.opacity</p:attrName>
                                        </p:attrNameLst>
                                      </p:cBhvr>
                                      <p:to>
                                        <p:strVal val="0.25"/>
                                      </p:to>
                                    </p:set>
                                    <p:animEffect filter="image" prLst="opacity: 0.25">
                                      <p:cBhvr rctx="IE">
                                        <p:cTn id="63" dur="indefinite"/>
                                        <p:tgtEl>
                                          <p:spTgt spid="331986"/>
                                        </p:tgtEl>
                                      </p:cBhvr>
                                    </p:animEffect>
                                  </p:childTnLst>
                                </p:cTn>
                              </p:par>
                              <p:par>
                                <p:cTn id="64" presetID="1" presetClass="entr" presetSubtype="0" fill="hold" grpId="0" nodeType="withEffect">
                                  <p:stCondLst>
                                    <p:cond delay="0"/>
                                  </p:stCondLst>
                                  <p:childTnLst>
                                    <p:set>
                                      <p:cBhvr>
                                        <p:cTn id="65" dur="1" fill="hold">
                                          <p:stCondLst>
                                            <p:cond delay="0"/>
                                          </p:stCondLst>
                                        </p:cTn>
                                        <p:tgtEl>
                                          <p:spTgt spid="331990"/>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31997"/>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2" presetClass="entr" presetSubtype="4" fill="hold" grpId="0" nodeType="clickEffect">
                                  <p:stCondLst>
                                    <p:cond delay="0"/>
                                  </p:stCondLst>
                                  <p:childTnLst>
                                    <p:set>
                                      <p:cBhvr>
                                        <p:cTn id="71" dur="1" fill="hold">
                                          <p:stCondLst>
                                            <p:cond delay="0"/>
                                          </p:stCondLst>
                                        </p:cTn>
                                        <p:tgtEl>
                                          <p:spTgt spid="332005"/>
                                        </p:tgtEl>
                                        <p:attrNameLst>
                                          <p:attrName>style.visibility</p:attrName>
                                        </p:attrNameLst>
                                      </p:cBhvr>
                                      <p:to>
                                        <p:strVal val="visible"/>
                                      </p:to>
                                    </p:set>
                                    <p:anim calcmode="lin" valueType="num">
                                      <p:cBhvr additive="base">
                                        <p:cTn id="72" dur="500" fill="hold"/>
                                        <p:tgtEl>
                                          <p:spTgt spid="332005"/>
                                        </p:tgtEl>
                                        <p:attrNameLst>
                                          <p:attrName>ppt_x</p:attrName>
                                        </p:attrNameLst>
                                      </p:cBhvr>
                                      <p:tavLst>
                                        <p:tav tm="0">
                                          <p:val>
                                            <p:strVal val="#ppt_x"/>
                                          </p:val>
                                        </p:tav>
                                        <p:tav tm="100000">
                                          <p:val>
                                            <p:strVal val="#ppt_x"/>
                                          </p:val>
                                        </p:tav>
                                      </p:tavLst>
                                    </p:anim>
                                    <p:anim calcmode="lin" valueType="num">
                                      <p:cBhvr additive="base">
                                        <p:cTn id="73" dur="500" fill="hold"/>
                                        <p:tgtEl>
                                          <p:spTgt spid="332005"/>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332004"/>
                                        </p:tgtEl>
                                        <p:attrNameLst>
                                          <p:attrName>style.visibility</p:attrName>
                                        </p:attrNameLst>
                                      </p:cBhvr>
                                      <p:to>
                                        <p:strVal val="visible"/>
                                      </p:to>
                                    </p:set>
                                    <p:anim calcmode="lin" valueType="num">
                                      <p:cBhvr additive="base">
                                        <p:cTn id="76" dur="500" fill="hold"/>
                                        <p:tgtEl>
                                          <p:spTgt spid="332004"/>
                                        </p:tgtEl>
                                        <p:attrNameLst>
                                          <p:attrName>ppt_x</p:attrName>
                                        </p:attrNameLst>
                                      </p:cBhvr>
                                      <p:tavLst>
                                        <p:tav tm="0">
                                          <p:val>
                                            <p:strVal val="#ppt_x"/>
                                          </p:val>
                                        </p:tav>
                                        <p:tav tm="100000">
                                          <p:val>
                                            <p:strVal val="#ppt_x"/>
                                          </p:val>
                                        </p:tav>
                                      </p:tavLst>
                                    </p:anim>
                                    <p:anim calcmode="lin" valueType="num">
                                      <p:cBhvr additive="base">
                                        <p:cTn id="77" dur="500" fill="hold"/>
                                        <p:tgtEl>
                                          <p:spTgt spid="332004"/>
                                        </p:tgtEl>
                                        <p:attrNameLst>
                                          <p:attrName>ppt_y</p:attrName>
                                        </p:attrNameLst>
                                      </p:cBhvr>
                                      <p:tavLst>
                                        <p:tav tm="0">
                                          <p:val>
                                            <p:strVal val="1+#ppt_h/2"/>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331998"/>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331999"/>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332001"/>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332000"/>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332002"/>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32003"/>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2" presetClass="entr" presetSubtype="4" fill="hold" grpId="0" nodeType="clickEffect">
                                  <p:stCondLst>
                                    <p:cond delay="0"/>
                                  </p:stCondLst>
                                  <p:childTnLst>
                                    <p:set>
                                      <p:cBhvr>
                                        <p:cTn id="99" dur="1" fill="hold">
                                          <p:stCondLst>
                                            <p:cond delay="0"/>
                                          </p:stCondLst>
                                        </p:cTn>
                                        <p:tgtEl>
                                          <p:spTgt spid="331787"/>
                                        </p:tgtEl>
                                        <p:attrNameLst>
                                          <p:attrName>style.visibility</p:attrName>
                                        </p:attrNameLst>
                                      </p:cBhvr>
                                      <p:to>
                                        <p:strVal val="visible"/>
                                      </p:to>
                                    </p:set>
                                    <p:anim calcmode="lin" valueType="num">
                                      <p:cBhvr additive="base">
                                        <p:cTn id="100" dur="500" fill="hold"/>
                                        <p:tgtEl>
                                          <p:spTgt spid="331787"/>
                                        </p:tgtEl>
                                        <p:attrNameLst>
                                          <p:attrName>ppt_x</p:attrName>
                                        </p:attrNameLst>
                                      </p:cBhvr>
                                      <p:tavLst>
                                        <p:tav tm="0">
                                          <p:val>
                                            <p:strVal val="#ppt_x"/>
                                          </p:val>
                                        </p:tav>
                                        <p:tav tm="100000">
                                          <p:val>
                                            <p:strVal val="#ppt_x"/>
                                          </p:val>
                                        </p:tav>
                                      </p:tavLst>
                                    </p:anim>
                                    <p:anim calcmode="lin" valueType="num">
                                      <p:cBhvr additive="base">
                                        <p:cTn id="101" dur="500" fill="hold"/>
                                        <p:tgtEl>
                                          <p:spTgt spid="331787"/>
                                        </p:tgtEl>
                                        <p:attrNameLst>
                                          <p:attrName>ppt_y</p:attrName>
                                        </p:attrNameLst>
                                      </p:cBhvr>
                                      <p:tavLst>
                                        <p:tav tm="0">
                                          <p:val>
                                            <p:strVal val="1+#ppt_h/2"/>
                                          </p:val>
                                        </p:tav>
                                        <p:tav tm="100000">
                                          <p:val>
                                            <p:strVal val="#ppt_y"/>
                                          </p:val>
                                        </p:tav>
                                      </p:tavLst>
                                    </p:anim>
                                  </p:childTnLst>
                                </p:cTn>
                              </p:par>
                            </p:childTnLst>
                          </p:cTn>
                        </p:par>
                        <p:par>
                          <p:cTn id="102" fill="hold" nodeType="afterGroup">
                            <p:stCondLst>
                              <p:cond delay="500"/>
                            </p:stCondLst>
                            <p:childTnLst>
                              <p:par>
                                <p:cTn id="103" presetID="1" presetClass="entr" presetSubtype="0" fill="hold" nodeType="afterEffect">
                                  <p:stCondLst>
                                    <p:cond delay="0"/>
                                  </p:stCondLst>
                                  <p:childTnLst>
                                    <p:set>
                                      <p:cBhvr>
                                        <p:cTn id="104" dur="1" fill="hold">
                                          <p:stCondLst>
                                            <p:cond delay="0"/>
                                          </p:stCondLst>
                                        </p:cTn>
                                        <p:tgtEl>
                                          <p:spTgt spid="331894"/>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31893"/>
                                        </p:tgtEl>
                                        <p:attrNameLst>
                                          <p:attrName>style.visibility</p:attrName>
                                        </p:attrNameLst>
                                      </p:cBhvr>
                                      <p:to>
                                        <p:strVal val="visible"/>
                                      </p:to>
                                    </p:set>
                                    <p:anim calcmode="lin" valueType="num">
                                      <p:cBhvr additive="base">
                                        <p:cTn id="109" dur="500" fill="hold"/>
                                        <p:tgtEl>
                                          <p:spTgt spid="331893"/>
                                        </p:tgtEl>
                                        <p:attrNameLst>
                                          <p:attrName>ppt_x</p:attrName>
                                        </p:attrNameLst>
                                      </p:cBhvr>
                                      <p:tavLst>
                                        <p:tav tm="0">
                                          <p:val>
                                            <p:strVal val="#ppt_x"/>
                                          </p:val>
                                        </p:tav>
                                        <p:tav tm="100000">
                                          <p:val>
                                            <p:strVal val="#ppt_x"/>
                                          </p:val>
                                        </p:tav>
                                      </p:tavLst>
                                    </p:anim>
                                    <p:anim calcmode="lin" valueType="num">
                                      <p:cBhvr additive="base">
                                        <p:cTn id="110" dur="500" fill="hold"/>
                                        <p:tgtEl>
                                          <p:spTgt spid="331893"/>
                                        </p:tgtEl>
                                        <p:attrNameLst>
                                          <p:attrName>ppt_y</p:attrName>
                                        </p:attrNameLst>
                                      </p:cBhvr>
                                      <p:tavLst>
                                        <p:tav tm="0">
                                          <p:val>
                                            <p:strVal val="1+#ppt_h/2"/>
                                          </p:val>
                                        </p:tav>
                                        <p:tav tm="100000">
                                          <p:val>
                                            <p:strVal val="#ppt_y"/>
                                          </p:val>
                                        </p:tav>
                                      </p:tavLst>
                                    </p:anim>
                                  </p:childTnLst>
                                </p:cTn>
                              </p:par>
                            </p:childTnLst>
                          </p:cTn>
                        </p:par>
                        <p:par>
                          <p:cTn id="111" fill="hold" nodeType="afterGroup">
                            <p:stCondLst>
                              <p:cond delay="500"/>
                            </p:stCondLst>
                            <p:childTnLst>
                              <p:par>
                                <p:cTn id="112" presetID="2" presetClass="entr" presetSubtype="2" fill="hold" nodeType="afterEffect">
                                  <p:stCondLst>
                                    <p:cond delay="0"/>
                                  </p:stCondLst>
                                  <p:childTnLst>
                                    <p:set>
                                      <p:cBhvr>
                                        <p:cTn id="113" dur="1" fill="hold">
                                          <p:stCondLst>
                                            <p:cond delay="0"/>
                                          </p:stCondLst>
                                        </p:cTn>
                                        <p:tgtEl>
                                          <p:spTgt spid="331782"/>
                                        </p:tgtEl>
                                        <p:attrNameLst>
                                          <p:attrName>style.visibility</p:attrName>
                                        </p:attrNameLst>
                                      </p:cBhvr>
                                      <p:to>
                                        <p:strVal val="visible"/>
                                      </p:to>
                                    </p:set>
                                    <p:anim calcmode="lin" valueType="num">
                                      <p:cBhvr additive="base">
                                        <p:cTn id="114" dur="500" fill="hold"/>
                                        <p:tgtEl>
                                          <p:spTgt spid="331782"/>
                                        </p:tgtEl>
                                        <p:attrNameLst>
                                          <p:attrName>ppt_x</p:attrName>
                                        </p:attrNameLst>
                                      </p:cBhvr>
                                      <p:tavLst>
                                        <p:tav tm="0">
                                          <p:val>
                                            <p:strVal val="1+#ppt_w/2"/>
                                          </p:val>
                                        </p:tav>
                                        <p:tav tm="100000">
                                          <p:val>
                                            <p:strVal val="#ppt_x"/>
                                          </p:val>
                                        </p:tav>
                                      </p:tavLst>
                                    </p:anim>
                                    <p:anim calcmode="lin" valueType="num">
                                      <p:cBhvr additive="base">
                                        <p:cTn id="115" dur="500" fill="hold"/>
                                        <p:tgtEl>
                                          <p:spTgt spid="331782"/>
                                        </p:tgtEl>
                                        <p:attrNameLst>
                                          <p:attrName>ppt_y</p:attrName>
                                        </p:attrNameLst>
                                      </p:cBhvr>
                                      <p:tavLst>
                                        <p:tav tm="0">
                                          <p:val>
                                            <p:strVal val="#ppt_y"/>
                                          </p:val>
                                        </p:tav>
                                        <p:tav tm="100000">
                                          <p:val>
                                            <p:strVal val="#ppt_y"/>
                                          </p:val>
                                        </p:tav>
                                      </p:tavLst>
                                    </p:anim>
                                  </p:childTnLst>
                                </p:cTn>
                              </p:par>
                            </p:childTnLst>
                          </p:cTn>
                        </p:par>
                        <p:par>
                          <p:cTn id="116" fill="hold" nodeType="afterGroup">
                            <p:stCondLst>
                              <p:cond delay="1000"/>
                            </p:stCondLst>
                            <p:childTnLst>
                              <p:par>
                                <p:cTn id="117" presetID="1" presetClass="entr" presetSubtype="0" fill="hold" grpId="0" nodeType="afterEffect">
                                  <p:stCondLst>
                                    <p:cond delay="0"/>
                                  </p:stCondLst>
                                  <p:childTnLst>
                                    <p:set>
                                      <p:cBhvr>
                                        <p:cTn id="118" dur="1" fill="hold">
                                          <p:stCondLst>
                                            <p:cond delay="0"/>
                                          </p:stCondLst>
                                        </p:cTn>
                                        <p:tgtEl>
                                          <p:spTgt spid="331895"/>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331896"/>
                                        </p:tgtEl>
                                        <p:attrNameLst>
                                          <p:attrName>style.visibility</p:attrName>
                                        </p:attrNameLst>
                                      </p:cBhvr>
                                      <p:to>
                                        <p:strVal val="visible"/>
                                      </p:to>
                                    </p:set>
                                  </p:childTnLst>
                                </p:cTn>
                              </p:par>
                            </p:childTnLst>
                          </p:cTn>
                        </p:par>
                        <p:par>
                          <p:cTn id="121" fill="hold" nodeType="afterGroup">
                            <p:stCondLst>
                              <p:cond delay="1000"/>
                            </p:stCondLst>
                            <p:childTnLst>
                              <p:par>
                                <p:cTn id="122" presetID="2" presetClass="entr" presetSubtype="2" fill="hold" nodeType="afterEffect">
                                  <p:stCondLst>
                                    <p:cond delay="0"/>
                                  </p:stCondLst>
                                  <p:childTnLst>
                                    <p:set>
                                      <p:cBhvr>
                                        <p:cTn id="123" dur="1" fill="hold">
                                          <p:stCondLst>
                                            <p:cond delay="0"/>
                                          </p:stCondLst>
                                        </p:cTn>
                                        <p:tgtEl>
                                          <p:spTgt spid="331868"/>
                                        </p:tgtEl>
                                        <p:attrNameLst>
                                          <p:attrName>style.visibility</p:attrName>
                                        </p:attrNameLst>
                                      </p:cBhvr>
                                      <p:to>
                                        <p:strVal val="visible"/>
                                      </p:to>
                                    </p:set>
                                    <p:anim calcmode="lin" valueType="num">
                                      <p:cBhvr additive="base">
                                        <p:cTn id="124" dur="500" fill="hold"/>
                                        <p:tgtEl>
                                          <p:spTgt spid="331868"/>
                                        </p:tgtEl>
                                        <p:attrNameLst>
                                          <p:attrName>ppt_x</p:attrName>
                                        </p:attrNameLst>
                                      </p:cBhvr>
                                      <p:tavLst>
                                        <p:tav tm="0">
                                          <p:val>
                                            <p:strVal val="1+#ppt_w/2"/>
                                          </p:val>
                                        </p:tav>
                                        <p:tav tm="100000">
                                          <p:val>
                                            <p:strVal val="#ppt_x"/>
                                          </p:val>
                                        </p:tav>
                                      </p:tavLst>
                                    </p:anim>
                                    <p:anim calcmode="lin" valueType="num">
                                      <p:cBhvr additive="base">
                                        <p:cTn id="125" dur="500" fill="hold"/>
                                        <p:tgtEl>
                                          <p:spTgt spid="331868"/>
                                        </p:tgtEl>
                                        <p:attrNameLst>
                                          <p:attrName>ppt_y</p:attrName>
                                        </p:attrNameLst>
                                      </p:cBhvr>
                                      <p:tavLst>
                                        <p:tav tm="0">
                                          <p:val>
                                            <p:strVal val="#ppt_y"/>
                                          </p:val>
                                        </p:tav>
                                        <p:tav tm="100000">
                                          <p:val>
                                            <p:strVal val="#ppt_y"/>
                                          </p:val>
                                        </p:tav>
                                      </p:tavLst>
                                    </p:anim>
                                  </p:childTnLst>
                                </p:cTn>
                              </p:par>
                            </p:childTnLst>
                          </p:cTn>
                        </p:par>
                        <p:par>
                          <p:cTn id="126" fill="hold" nodeType="afterGroup">
                            <p:stCondLst>
                              <p:cond delay="1500"/>
                            </p:stCondLst>
                            <p:childTnLst>
                              <p:par>
                                <p:cTn id="127" presetID="1" presetClass="entr" presetSubtype="0" fill="hold" nodeType="afterEffect">
                                  <p:stCondLst>
                                    <p:cond delay="0"/>
                                  </p:stCondLst>
                                  <p:childTnLst>
                                    <p:set>
                                      <p:cBhvr>
                                        <p:cTn id="128" dur="1" fill="hold">
                                          <p:stCondLst>
                                            <p:cond delay="0"/>
                                          </p:stCondLst>
                                        </p:cTn>
                                        <p:tgtEl>
                                          <p:spTgt spid="331898"/>
                                        </p:tgtEl>
                                        <p:attrNameLst>
                                          <p:attrName>style.visibility</p:attrName>
                                        </p:attrNameLst>
                                      </p:cBhvr>
                                      <p:to>
                                        <p:strVal val="visible"/>
                                      </p:to>
                                    </p:set>
                                  </p:childTnLst>
                                </p:cTn>
                              </p:par>
                            </p:childTnLst>
                          </p:cTn>
                        </p:par>
                        <p:par>
                          <p:cTn id="129" fill="hold" nodeType="afterGroup">
                            <p:stCondLst>
                              <p:cond delay="1500"/>
                            </p:stCondLst>
                            <p:childTnLst>
                              <p:par>
                                <p:cTn id="130" presetID="1" presetClass="entr" presetSubtype="0" fill="hold" grpId="0" nodeType="afterEffect">
                                  <p:stCondLst>
                                    <p:cond delay="0"/>
                                  </p:stCondLst>
                                  <p:childTnLst>
                                    <p:set>
                                      <p:cBhvr>
                                        <p:cTn id="131" dur="1" fill="hold">
                                          <p:stCondLst>
                                            <p:cond delay="0"/>
                                          </p:stCondLst>
                                        </p:cTn>
                                        <p:tgtEl>
                                          <p:spTgt spid="3318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87" grpId="0"/>
      <p:bldP spid="331893" grpId="0"/>
      <p:bldP spid="331895" grpId="0" animBg="1"/>
      <p:bldP spid="331897" grpId="0" animBg="1"/>
      <p:bldP spid="331960" grpId="0"/>
      <p:bldP spid="331961" grpId="0"/>
      <p:bldP spid="331972" grpId="0"/>
      <p:bldP spid="331974" grpId="0"/>
      <p:bldP spid="331977" grpId="0"/>
      <p:bldP spid="331979" grpId="0"/>
      <p:bldP spid="331987" grpId="0"/>
      <p:bldP spid="331924" grpId="0" animBg="1"/>
      <p:bldP spid="331990" grpId="0" animBg="1"/>
      <p:bldP spid="331998" grpId="0"/>
      <p:bldP spid="332001" grpId="0" animBg="1"/>
      <p:bldP spid="332002" grpId="0" animBg="1"/>
      <p:bldP spid="332004" grpId="0" animBg="1"/>
      <p:bldP spid="33200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24" name="Rectangle 56"/>
          <p:cNvSpPr>
            <a:spLocks noChangeArrowheads="1"/>
          </p:cNvSpPr>
          <p:nvPr/>
        </p:nvSpPr>
        <p:spPr bwMode="auto">
          <a:xfrm>
            <a:off x="2681288" y="1223963"/>
            <a:ext cx="6030912" cy="719137"/>
          </a:xfrm>
          <a:prstGeom prst="rect">
            <a:avLst/>
          </a:prstGeom>
          <a:solidFill>
            <a:srgbClr val="CCFF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59025" name="Rectangle 2"/>
          <p:cNvSpPr>
            <a:spLocks noGrp="1" noChangeArrowheads="1"/>
          </p:cNvSpPr>
          <p:nvPr>
            <p:ph type="title"/>
          </p:nvPr>
        </p:nvSpPr>
        <p:spPr>
          <a:xfrm>
            <a:off x="954125" y="431700"/>
            <a:ext cx="3348000" cy="432000"/>
          </a:xfrm>
          <a:solidFill>
            <a:srgbClr val="FFFF00"/>
          </a:solidFill>
        </p:spPr>
        <p:txBody>
          <a:bodyPr/>
          <a:lstStyle/>
          <a:p>
            <a:pPr eaLnBrk="1" hangingPunct="1"/>
            <a:r>
              <a:rPr lang="en-US" sz="2000" b="1" dirty="0">
                <a:solidFill>
                  <a:srgbClr val="FF0000"/>
                </a:solidFill>
              </a:rPr>
              <a:t>Section </a:t>
            </a:r>
            <a:r>
              <a:rPr lang="en-US" sz="2000" b="1" dirty="0" smtClean="0">
                <a:solidFill>
                  <a:srgbClr val="FF0000"/>
                </a:solidFill>
              </a:rPr>
              <a:t>1</a:t>
            </a:r>
            <a:r>
              <a:rPr lang="ru-RU" sz="2000" dirty="0" smtClean="0">
                <a:solidFill>
                  <a:srgbClr val="FF0000"/>
                </a:solidFill>
              </a:rPr>
              <a:t> </a:t>
            </a:r>
            <a:r>
              <a:rPr lang="ru-RU" sz="1800" dirty="0" smtClean="0">
                <a:solidFill>
                  <a:srgbClr val="FF0000"/>
                </a:solidFill>
              </a:rPr>
              <a:t>(</a:t>
            </a:r>
            <a:r>
              <a:rPr lang="en-US" sz="1800" dirty="0" smtClean="0">
                <a:solidFill>
                  <a:srgbClr val="FF0000"/>
                </a:solidFill>
              </a:rPr>
              <a:t>continuation </a:t>
            </a:r>
            <a:r>
              <a:rPr lang="ru-RU" sz="1800" dirty="0" smtClean="0">
                <a:solidFill>
                  <a:srgbClr val="FF0000"/>
                </a:solidFill>
              </a:rPr>
              <a:t>– 1.2)</a:t>
            </a:r>
          </a:p>
        </p:txBody>
      </p:sp>
      <p:sp>
        <p:nvSpPr>
          <p:cNvPr id="59026" name="Rectangle 3"/>
          <p:cNvSpPr>
            <a:spLocks noGrp="1" noChangeArrowheads="1"/>
          </p:cNvSpPr>
          <p:nvPr>
            <p:ph type="body" sz="half" idx="1"/>
          </p:nvPr>
        </p:nvSpPr>
        <p:spPr>
          <a:xfrm>
            <a:off x="80963" y="957263"/>
            <a:ext cx="8982075" cy="1509712"/>
          </a:xfrm>
        </p:spPr>
        <p:txBody>
          <a:bodyPr/>
          <a:lstStyle/>
          <a:p>
            <a:pPr indent="-255588" eaLnBrk="1" hangingPunct="1">
              <a:lnSpc>
                <a:spcPct val="80000"/>
              </a:lnSpc>
              <a:buFont typeface="Wingdings" pitchFamily="2" charset="2"/>
              <a:buNone/>
            </a:pPr>
            <a:r>
              <a:rPr lang="en-US" sz="1000" b="1" dirty="0" smtClean="0">
                <a:solidFill>
                  <a:srgbClr val="FF0000"/>
                </a:solidFill>
              </a:rPr>
              <a:t>Theoretical Mechanics </a:t>
            </a:r>
            <a:r>
              <a:rPr lang="en-US" sz="1000" dirty="0" smtClean="0"/>
              <a:t>consists of three parts:</a:t>
            </a:r>
            <a:endParaRPr lang="ru-RU" sz="1000" dirty="0" smtClean="0"/>
          </a:p>
          <a:p>
            <a:pPr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1000" dirty="0" smtClean="0"/>
          </a:p>
          <a:p>
            <a:pPr marL="87313" indent="-87313" algn="just" eaLnBrk="1" hangingPunct="1">
              <a:lnSpc>
                <a:spcPct val="80000"/>
              </a:lnSpc>
              <a:buFont typeface="Wingdings" pitchFamily="2" charset="2"/>
              <a:buNone/>
            </a:pPr>
            <a:r>
              <a:rPr lang="en-US" sz="1000" dirty="0" smtClean="0"/>
              <a:t>	According to the nature of the problems treated, mechanics is divided into </a:t>
            </a:r>
            <a:r>
              <a:rPr lang="en-US" sz="1000" dirty="0" smtClean="0">
                <a:solidFill>
                  <a:srgbClr val="FF0000"/>
                </a:solidFill>
              </a:rPr>
              <a:t>Statics</a:t>
            </a:r>
            <a:r>
              <a:rPr lang="en-US" sz="1000" dirty="0" smtClean="0"/>
              <a:t>, </a:t>
            </a:r>
            <a:r>
              <a:rPr lang="en-US" sz="1000" dirty="0" smtClean="0">
                <a:solidFill>
                  <a:srgbClr val="FF0000"/>
                </a:solidFill>
              </a:rPr>
              <a:t>Kinematics</a:t>
            </a:r>
            <a:r>
              <a:rPr lang="en-US" sz="1000" dirty="0" smtClean="0"/>
              <a:t>, and </a:t>
            </a:r>
            <a:r>
              <a:rPr lang="en-US" sz="1000" dirty="0" smtClean="0">
                <a:solidFill>
                  <a:srgbClr val="FF0000"/>
                </a:solidFill>
              </a:rPr>
              <a:t>Dynamics</a:t>
            </a:r>
            <a:r>
              <a:rPr lang="en-US" sz="1000" dirty="0" smtClean="0"/>
              <a:t>. </a:t>
            </a:r>
            <a:r>
              <a:rPr lang="en-US" sz="1000" dirty="0" smtClean="0">
                <a:solidFill>
                  <a:srgbClr val="FF0000"/>
                </a:solidFill>
              </a:rPr>
              <a:t>Statics </a:t>
            </a:r>
            <a:r>
              <a:rPr lang="en-US" sz="1000" dirty="0" smtClean="0"/>
              <a:t>studies the </a:t>
            </a:r>
            <a:r>
              <a:rPr lang="en-US" sz="1000" dirty="0" smtClean="0">
                <a:solidFill>
                  <a:srgbClr val="FF0000"/>
                </a:solidFill>
              </a:rPr>
              <a:t>forces</a:t>
            </a:r>
            <a:r>
              <a:rPr lang="en-US" sz="1000" dirty="0" smtClean="0"/>
              <a:t> and the conditions of </a:t>
            </a:r>
            <a:r>
              <a:rPr lang="en-US" sz="1000" dirty="0" smtClean="0">
                <a:solidFill>
                  <a:srgbClr val="FF0000"/>
                </a:solidFill>
              </a:rPr>
              <a:t>equilibrium</a:t>
            </a:r>
            <a:r>
              <a:rPr lang="en-US" sz="1000" dirty="0" smtClean="0"/>
              <a:t> of material bodies subjected to the action of forces. </a:t>
            </a:r>
            <a:r>
              <a:rPr lang="en-US" sz="1000" dirty="0" smtClean="0">
                <a:solidFill>
                  <a:srgbClr val="FF0000"/>
                </a:solidFill>
              </a:rPr>
              <a:t>Kinematics </a:t>
            </a:r>
            <a:r>
              <a:rPr lang="en-US" sz="1000" dirty="0" smtClean="0"/>
              <a:t>deals with the general properties of the motion of bodies. </a:t>
            </a:r>
            <a:r>
              <a:rPr lang="en-US" sz="1000" dirty="0" smtClean="0">
                <a:solidFill>
                  <a:srgbClr val="FF0000"/>
                </a:solidFill>
              </a:rPr>
              <a:t>Dynamics</a:t>
            </a:r>
            <a:r>
              <a:rPr lang="en-US" sz="1000" dirty="0" smtClean="0"/>
              <a:t> studies the laws of motion of material bodies under the action of forces.</a:t>
            </a:r>
            <a:endParaRPr lang="ru-RU" sz="1000" dirty="0" smtClean="0"/>
          </a:p>
          <a:p>
            <a:pPr algn="just" eaLnBrk="1" hangingPunct="1">
              <a:lnSpc>
                <a:spcPct val="80000"/>
              </a:lnSpc>
              <a:buFont typeface="Wingdings" pitchFamily="2" charset="2"/>
              <a:buNone/>
            </a:pPr>
            <a:endParaRPr lang="ru-RU" sz="1000" dirty="0" smtClean="0"/>
          </a:p>
          <a:p>
            <a:pPr eaLnBrk="1" hangingPunct="1">
              <a:lnSpc>
                <a:spcPct val="80000"/>
              </a:lnSpc>
              <a:buFont typeface="Wingdings" pitchFamily="2" charset="2"/>
              <a:buNone/>
            </a:pPr>
            <a:endParaRPr lang="ru-RU" sz="900" dirty="0" smtClean="0"/>
          </a:p>
          <a:p>
            <a:pPr eaLnBrk="1" hangingPunct="1">
              <a:lnSpc>
                <a:spcPct val="80000"/>
              </a:lnSpc>
              <a:buFont typeface="Wingdings" pitchFamily="2" charset="2"/>
              <a:buNone/>
            </a:pPr>
            <a:endParaRPr lang="ru-RU" sz="900" dirty="0" smtClean="0"/>
          </a:p>
          <a:p>
            <a:pPr eaLnBrk="1" hangingPunct="1">
              <a:lnSpc>
                <a:spcPct val="80000"/>
              </a:lnSpc>
              <a:buFont typeface="Wingdings" pitchFamily="2" charset="2"/>
              <a:buNone/>
            </a:pPr>
            <a:endParaRPr lang="ru-RU" sz="900" dirty="0" smtClean="0"/>
          </a:p>
          <a:p>
            <a:pPr eaLnBrk="1" hangingPunct="1">
              <a:lnSpc>
                <a:spcPct val="80000"/>
              </a:lnSpc>
              <a:buFont typeface="Wingdings" pitchFamily="2" charset="2"/>
              <a:buNone/>
            </a:pPr>
            <a:endParaRPr lang="ru-RU" sz="900" dirty="0" smtClean="0"/>
          </a:p>
          <a:p>
            <a:pPr eaLnBrk="1" hangingPunct="1">
              <a:lnSpc>
                <a:spcPct val="80000"/>
              </a:lnSpc>
              <a:buFont typeface="Wingdings" pitchFamily="2" charset="2"/>
              <a:buNone/>
            </a:pPr>
            <a:endParaRPr lang="ru-RU" sz="900" dirty="0" smtClean="0"/>
          </a:p>
        </p:txBody>
      </p:sp>
      <p:sp>
        <p:nvSpPr>
          <p:cNvPr id="59027" name="Rectangle 11"/>
          <p:cNvSpPr>
            <a:spLocks noChangeArrowheads="1"/>
          </p:cNvSpPr>
          <p:nvPr/>
        </p:nvSpPr>
        <p:spPr bwMode="auto">
          <a:xfrm>
            <a:off x="2862263" y="1403350"/>
            <a:ext cx="1800225" cy="279400"/>
          </a:xfrm>
          <a:prstGeom prst="rect">
            <a:avLst/>
          </a:prstGeom>
          <a:pattFill prst="pct50">
            <a:fgClr>
              <a:schemeClr val="accent1"/>
            </a:fgClr>
            <a:bgClr>
              <a:schemeClr val="bg1"/>
            </a:bgClr>
          </a:pattFill>
          <a:ln w="9525">
            <a:solidFill>
              <a:schemeClr val="tx1"/>
            </a:solidFill>
            <a:miter lim="800000"/>
            <a:headEnd/>
            <a:tailEnd/>
          </a:ln>
        </p:spPr>
        <p:txBody>
          <a:bodyPr wrap="none" anchor="ctr"/>
          <a:lstStyle/>
          <a:p>
            <a:pPr algn="ctr"/>
            <a:r>
              <a:rPr lang="en-US" sz="1400">
                <a:solidFill>
                  <a:srgbClr val="000000"/>
                </a:solidFill>
                <a:latin typeface="Arial" charset="0"/>
                <a:cs typeface="Arial" charset="0"/>
              </a:rPr>
              <a:t>Statics</a:t>
            </a:r>
            <a:r>
              <a:rPr lang="ru-RU" sz="1800">
                <a:solidFill>
                  <a:srgbClr val="000000"/>
                </a:solidFill>
                <a:latin typeface="Arial" charset="0"/>
                <a:cs typeface="Arial" charset="0"/>
              </a:rPr>
              <a:t> </a:t>
            </a:r>
          </a:p>
        </p:txBody>
      </p:sp>
      <p:sp>
        <p:nvSpPr>
          <p:cNvPr id="59028" name="Rectangle 16"/>
          <p:cNvSpPr>
            <a:spLocks noChangeArrowheads="1"/>
          </p:cNvSpPr>
          <p:nvPr/>
        </p:nvSpPr>
        <p:spPr bwMode="auto">
          <a:xfrm>
            <a:off x="4887913" y="1412875"/>
            <a:ext cx="1574800" cy="269875"/>
          </a:xfrm>
          <a:prstGeom prst="rect">
            <a:avLst/>
          </a:prstGeom>
          <a:pattFill prst="pct50">
            <a:fgClr>
              <a:schemeClr val="accent1"/>
            </a:fgClr>
            <a:bgClr>
              <a:schemeClr val="bg1"/>
            </a:bgClr>
          </a:pattFill>
          <a:ln w="9525">
            <a:solidFill>
              <a:schemeClr val="tx1"/>
            </a:solidFill>
            <a:miter lim="800000"/>
            <a:headEnd/>
            <a:tailEnd/>
          </a:ln>
        </p:spPr>
        <p:txBody>
          <a:bodyPr wrap="none" anchor="ctr"/>
          <a:lstStyle/>
          <a:p>
            <a:pPr algn="ctr"/>
            <a:r>
              <a:rPr lang="en-US" sz="1400">
                <a:solidFill>
                  <a:srgbClr val="000000"/>
                </a:solidFill>
                <a:latin typeface="Arial" charset="0"/>
                <a:cs typeface="Arial" charset="0"/>
              </a:rPr>
              <a:t>Kinematics</a:t>
            </a:r>
            <a:r>
              <a:rPr lang="ru-RU" sz="1800">
                <a:solidFill>
                  <a:srgbClr val="000000"/>
                </a:solidFill>
                <a:latin typeface="Arial" charset="0"/>
                <a:cs typeface="Arial" charset="0"/>
              </a:rPr>
              <a:t> </a:t>
            </a:r>
          </a:p>
        </p:txBody>
      </p:sp>
      <p:sp>
        <p:nvSpPr>
          <p:cNvPr id="59029" name="Rectangle 18"/>
          <p:cNvSpPr>
            <a:spLocks noChangeArrowheads="1"/>
          </p:cNvSpPr>
          <p:nvPr/>
        </p:nvSpPr>
        <p:spPr bwMode="auto">
          <a:xfrm>
            <a:off x="4302125" y="998538"/>
            <a:ext cx="2519363" cy="315912"/>
          </a:xfrm>
          <a:prstGeom prst="rect">
            <a:avLst/>
          </a:prstGeom>
          <a:pattFill prst="pct50">
            <a:fgClr>
              <a:srgbClr val="FFFF00"/>
            </a:fgClr>
            <a:bgClr>
              <a:schemeClr val="bg1"/>
            </a:bgClr>
          </a:pattFill>
          <a:ln w="9525">
            <a:solidFill>
              <a:schemeClr val="tx1"/>
            </a:solidFill>
            <a:miter lim="800000"/>
            <a:headEnd/>
            <a:tailEnd/>
          </a:ln>
        </p:spPr>
        <p:txBody>
          <a:bodyPr wrap="none" anchor="ctr"/>
          <a:lstStyle/>
          <a:p>
            <a:pPr algn="ctr"/>
            <a:r>
              <a:rPr lang="en-US" sz="1800" b="1" dirty="0">
                <a:solidFill>
                  <a:srgbClr val="FF0000"/>
                </a:solidFill>
                <a:latin typeface="Arial" charset="0"/>
                <a:cs typeface="Arial" charset="0"/>
              </a:rPr>
              <a:t>Theoretical Mechanics</a:t>
            </a:r>
            <a:endParaRPr lang="ru-RU" sz="1800" b="1" dirty="0">
              <a:solidFill>
                <a:srgbClr val="FF0000"/>
              </a:solidFill>
              <a:latin typeface="Arial" charset="0"/>
              <a:cs typeface="Arial" charset="0"/>
            </a:endParaRPr>
          </a:p>
        </p:txBody>
      </p:sp>
      <p:sp>
        <p:nvSpPr>
          <p:cNvPr id="59030" name="Rectangle 20"/>
          <p:cNvSpPr>
            <a:spLocks noChangeArrowheads="1"/>
          </p:cNvSpPr>
          <p:nvPr/>
        </p:nvSpPr>
        <p:spPr bwMode="auto">
          <a:xfrm>
            <a:off x="6713538" y="1412875"/>
            <a:ext cx="1863725" cy="277813"/>
          </a:xfrm>
          <a:prstGeom prst="rect">
            <a:avLst/>
          </a:prstGeom>
          <a:pattFill prst="pct50">
            <a:fgClr>
              <a:schemeClr val="accent1"/>
            </a:fgClr>
            <a:bgClr>
              <a:schemeClr val="bg1"/>
            </a:bgClr>
          </a:pattFill>
          <a:ln w="9525">
            <a:solidFill>
              <a:schemeClr val="tx1"/>
            </a:solidFill>
            <a:miter lim="800000"/>
            <a:headEnd/>
            <a:tailEnd/>
          </a:ln>
        </p:spPr>
        <p:txBody>
          <a:bodyPr wrap="none" anchor="ctr"/>
          <a:lstStyle/>
          <a:p>
            <a:pPr algn="ctr"/>
            <a:r>
              <a:rPr lang="en-US" sz="1400">
                <a:solidFill>
                  <a:srgbClr val="000000"/>
                </a:solidFill>
                <a:latin typeface="Arial" charset="0"/>
                <a:cs typeface="Arial" charset="0"/>
              </a:rPr>
              <a:t>Dynamics</a:t>
            </a:r>
            <a:r>
              <a:rPr lang="ru-RU" sz="1800">
                <a:solidFill>
                  <a:srgbClr val="000000"/>
                </a:solidFill>
                <a:latin typeface="Arial" charset="0"/>
                <a:cs typeface="Arial" charset="0"/>
              </a:rPr>
              <a:t> </a:t>
            </a:r>
          </a:p>
        </p:txBody>
      </p:sp>
      <p:sp>
        <p:nvSpPr>
          <p:cNvPr id="59031" name="Rectangle 37"/>
          <p:cNvSpPr>
            <a:spLocks noChangeArrowheads="1"/>
          </p:cNvSpPr>
          <p:nvPr/>
        </p:nvSpPr>
        <p:spPr bwMode="auto">
          <a:xfrm>
            <a:off x="0" y="3271838"/>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32" name="Rectangle 39"/>
          <p:cNvSpPr>
            <a:spLocks noChangeArrowheads="1"/>
          </p:cNvSpPr>
          <p:nvPr/>
        </p:nvSpPr>
        <p:spPr bwMode="auto">
          <a:xfrm>
            <a:off x="0" y="3271838"/>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33" name="Rectangle 41"/>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34" name="Line 46"/>
          <p:cNvSpPr>
            <a:spLocks noChangeShapeType="1"/>
          </p:cNvSpPr>
          <p:nvPr/>
        </p:nvSpPr>
        <p:spPr bwMode="auto">
          <a:xfrm>
            <a:off x="5607050" y="1673225"/>
            <a:ext cx="0" cy="13493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59035" name="Line 47"/>
          <p:cNvSpPr>
            <a:spLocks noChangeShapeType="1"/>
          </p:cNvSpPr>
          <p:nvPr/>
        </p:nvSpPr>
        <p:spPr bwMode="auto">
          <a:xfrm>
            <a:off x="5607050" y="1808163"/>
            <a:ext cx="1530350"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59036" name="Line 48"/>
          <p:cNvSpPr>
            <a:spLocks noChangeShapeType="1"/>
          </p:cNvSpPr>
          <p:nvPr/>
        </p:nvSpPr>
        <p:spPr bwMode="auto">
          <a:xfrm flipV="1">
            <a:off x="7137400" y="1673225"/>
            <a:ext cx="0" cy="134938"/>
          </a:xfrm>
          <a:prstGeom prst="line">
            <a:avLst/>
          </a:prstGeom>
          <a:noFill/>
          <a:ln w="9525">
            <a:solidFill>
              <a:schemeClr val="tx1"/>
            </a:solidFill>
            <a:round/>
            <a:headEnd/>
            <a:tailEnd type="triangle" w="med" len="med"/>
          </a:ln>
        </p:spPr>
        <p:txBody>
          <a:bodyPr/>
          <a:lstStyle/>
          <a:p>
            <a:endParaRPr lang="ru-RU">
              <a:solidFill>
                <a:srgbClr val="000000"/>
              </a:solidFill>
              <a:latin typeface="Arial" charset="0"/>
              <a:cs typeface="Arial" charset="0"/>
            </a:endParaRPr>
          </a:p>
        </p:txBody>
      </p:sp>
      <p:sp>
        <p:nvSpPr>
          <p:cNvPr id="59037" name="Line 49"/>
          <p:cNvSpPr>
            <a:spLocks noChangeShapeType="1"/>
          </p:cNvSpPr>
          <p:nvPr/>
        </p:nvSpPr>
        <p:spPr bwMode="auto">
          <a:xfrm>
            <a:off x="3806825" y="1673225"/>
            <a:ext cx="0" cy="180975"/>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59038" name="Line 50"/>
          <p:cNvSpPr>
            <a:spLocks noChangeShapeType="1"/>
          </p:cNvSpPr>
          <p:nvPr/>
        </p:nvSpPr>
        <p:spPr bwMode="auto">
          <a:xfrm>
            <a:off x="3806825" y="1854200"/>
            <a:ext cx="4095750"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59039" name="Line 51"/>
          <p:cNvSpPr>
            <a:spLocks noChangeShapeType="1"/>
          </p:cNvSpPr>
          <p:nvPr/>
        </p:nvSpPr>
        <p:spPr bwMode="auto">
          <a:xfrm flipV="1">
            <a:off x="7902575" y="1673225"/>
            <a:ext cx="0" cy="180975"/>
          </a:xfrm>
          <a:prstGeom prst="line">
            <a:avLst/>
          </a:prstGeom>
          <a:noFill/>
          <a:ln w="9525">
            <a:solidFill>
              <a:schemeClr val="tx1"/>
            </a:solidFill>
            <a:round/>
            <a:headEnd/>
            <a:tailEnd type="triangle" w="med" len="med"/>
          </a:ln>
        </p:spPr>
        <p:txBody>
          <a:bodyPr/>
          <a:lstStyle/>
          <a:p>
            <a:endParaRPr lang="ru-RU">
              <a:solidFill>
                <a:srgbClr val="000000"/>
              </a:solidFill>
              <a:latin typeface="Arial" charset="0"/>
              <a:cs typeface="Arial" charset="0"/>
            </a:endParaRPr>
          </a:p>
        </p:txBody>
      </p:sp>
      <p:grpSp>
        <p:nvGrpSpPr>
          <p:cNvPr id="237681" name="Group 113"/>
          <p:cNvGrpSpPr>
            <a:grpSpLocks/>
          </p:cNvGrpSpPr>
          <p:nvPr/>
        </p:nvGrpSpPr>
        <p:grpSpPr bwMode="auto">
          <a:xfrm>
            <a:off x="4036126" y="4813226"/>
            <a:ext cx="3925888" cy="347663"/>
            <a:chOff x="2588" y="3027"/>
            <a:chExt cx="2497" cy="255"/>
          </a:xfrm>
        </p:grpSpPr>
        <p:graphicFrame>
          <p:nvGraphicFramePr>
            <p:cNvPr id="59011" name="Object 1667"/>
            <p:cNvGraphicFramePr>
              <a:graphicFrameLocks noChangeAspect="1"/>
            </p:cNvGraphicFramePr>
            <p:nvPr>
              <p:extLst>
                <p:ext uri="{D42A27DB-BD31-4B8C-83A1-F6EECF244321}">
                  <p14:modId xmlns:p14="http://schemas.microsoft.com/office/powerpoint/2010/main" val="2862996657"/>
                </p:ext>
              </p:extLst>
            </p:nvPr>
          </p:nvGraphicFramePr>
          <p:xfrm>
            <a:off x="4581" y="3033"/>
            <a:ext cx="504" cy="210"/>
          </p:xfrm>
          <a:graphic>
            <a:graphicData uri="http://schemas.openxmlformats.org/presentationml/2006/ole">
              <mc:AlternateContent xmlns:mc="http://schemas.openxmlformats.org/markup-compatibility/2006">
                <mc:Choice xmlns:v="urn:schemas-microsoft-com:vml" Requires="v">
                  <p:oleObj spid="_x0000_s601066" name="Equation" r:id="rId3" imgW="583920" imgH="241200" progId="Equation.DSMT4">
                    <p:embed/>
                  </p:oleObj>
                </mc:Choice>
                <mc:Fallback>
                  <p:oleObj name="Equation" r:id="rId3" imgW="583920" imgH="241200" progId="Equation.DSMT4">
                    <p:embed/>
                    <p:pic>
                      <p:nvPicPr>
                        <p:cNvPr id="0" name=""/>
                        <p:cNvPicPr>
                          <a:picLocks noChangeAspect="1" noChangeArrowheads="1"/>
                        </p:cNvPicPr>
                        <p:nvPr/>
                      </p:nvPicPr>
                      <p:blipFill>
                        <a:blip r:embed="rId4"/>
                        <a:srcRect/>
                        <a:stretch>
                          <a:fillRect/>
                        </a:stretch>
                      </p:blipFill>
                      <p:spPr bwMode="auto">
                        <a:xfrm>
                          <a:off x="4581" y="3033"/>
                          <a:ext cx="504" cy="21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59012" name="Object 1668"/>
            <p:cNvGraphicFramePr>
              <a:graphicFrameLocks noChangeAspect="1"/>
            </p:cNvGraphicFramePr>
            <p:nvPr/>
          </p:nvGraphicFramePr>
          <p:xfrm>
            <a:off x="4014" y="3039"/>
            <a:ext cx="168" cy="198"/>
          </p:xfrm>
          <a:graphic>
            <a:graphicData uri="http://schemas.openxmlformats.org/presentationml/2006/ole">
              <mc:AlternateContent xmlns:mc="http://schemas.openxmlformats.org/markup-compatibility/2006">
                <mc:Choice xmlns:v="urn:schemas-microsoft-com:vml" Requires="v">
                  <p:oleObj spid="_x0000_s601067" name="Формула" r:id="rId5" imgW="190500" imgH="228600" progId="Equation.3">
                    <p:embed/>
                  </p:oleObj>
                </mc:Choice>
                <mc:Fallback>
                  <p:oleObj name="Формула" r:id="rId5"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14" y="3039"/>
                          <a:ext cx="168"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9074" name="Oval 52"/>
            <p:cNvSpPr>
              <a:spLocks noChangeArrowheads="1"/>
            </p:cNvSpPr>
            <p:nvPr/>
          </p:nvSpPr>
          <p:spPr bwMode="auto">
            <a:xfrm>
              <a:off x="3209" y="3027"/>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59075" name="AutoShape 53"/>
            <p:cNvSpPr>
              <a:spLocks noChangeArrowheads="1"/>
            </p:cNvSpPr>
            <p:nvPr/>
          </p:nvSpPr>
          <p:spPr bwMode="auto">
            <a:xfrm>
              <a:off x="3606" y="3113"/>
              <a:ext cx="369" cy="113"/>
            </a:xfrm>
            <a:prstGeom prst="rightArrow">
              <a:avLst>
                <a:gd name="adj1" fmla="val 50000"/>
                <a:gd name="adj2" fmla="val 8163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59076" name="AutoShape 54"/>
            <p:cNvSpPr>
              <a:spLocks noChangeArrowheads="1"/>
            </p:cNvSpPr>
            <p:nvPr/>
          </p:nvSpPr>
          <p:spPr bwMode="auto">
            <a:xfrm>
              <a:off x="2834" y="3113"/>
              <a:ext cx="454" cy="113"/>
            </a:xfrm>
            <a:prstGeom prst="leftArrow">
              <a:avLst>
                <a:gd name="adj1" fmla="val 50000"/>
                <a:gd name="adj2" fmla="val 10044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59013" name="Object 1669"/>
            <p:cNvGraphicFramePr>
              <a:graphicFrameLocks noChangeAspect="1"/>
            </p:cNvGraphicFramePr>
            <p:nvPr/>
          </p:nvGraphicFramePr>
          <p:xfrm>
            <a:off x="2588" y="3028"/>
            <a:ext cx="144" cy="198"/>
          </p:xfrm>
          <a:graphic>
            <a:graphicData uri="http://schemas.openxmlformats.org/presentationml/2006/ole">
              <mc:AlternateContent xmlns:mc="http://schemas.openxmlformats.org/markup-compatibility/2006">
                <mc:Choice xmlns:v="urn:schemas-microsoft-com:vml" Requires="v">
                  <p:oleObj spid="_x0000_s601068" name="Формула" r:id="rId7" imgW="165028" imgH="228501" progId="Equation.3">
                    <p:embed/>
                  </p:oleObj>
                </mc:Choice>
                <mc:Fallback>
                  <p:oleObj name="Формула" r:id="rId7" imgW="165028" imgH="22850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88" y="3028"/>
                          <a:ext cx="144"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59041" name="Rectangle 83"/>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2" name="Rectangle 85"/>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3" name="Rectangle 87"/>
          <p:cNvSpPr>
            <a:spLocks noChangeArrowheads="1"/>
          </p:cNvSpPr>
          <p:nvPr/>
        </p:nvSpPr>
        <p:spPr bwMode="auto">
          <a:xfrm>
            <a:off x="0" y="3262313"/>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4" name="Rectangle 95"/>
          <p:cNvSpPr>
            <a:spLocks noChangeArrowheads="1"/>
          </p:cNvSpPr>
          <p:nvPr/>
        </p:nvSpPr>
        <p:spPr bwMode="auto">
          <a:xfrm>
            <a:off x="0" y="337185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5" name="Rectangle 98"/>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6" name="Rectangle 105"/>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7" name="Rectangle 107"/>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59048" name="Rectangle 109"/>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grpSp>
        <p:nvGrpSpPr>
          <p:cNvPr id="237685" name="Group 117"/>
          <p:cNvGrpSpPr>
            <a:grpSpLocks/>
          </p:cNvGrpSpPr>
          <p:nvPr/>
        </p:nvGrpSpPr>
        <p:grpSpPr bwMode="auto">
          <a:xfrm>
            <a:off x="2112641" y="5604275"/>
            <a:ext cx="1374775" cy="822325"/>
            <a:chOff x="1497" y="3611"/>
            <a:chExt cx="962" cy="680"/>
          </a:xfrm>
        </p:grpSpPr>
        <p:grpSp>
          <p:nvGrpSpPr>
            <p:cNvPr id="59069" name="Group 74"/>
            <p:cNvGrpSpPr>
              <a:grpSpLocks/>
            </p:cNvGrpSpPr>
            <p:nvPr/>
          </p:nvGrpSpPr>
          <p:grpSpPr bwMode="auto">
            <a:xfrm>
              <a:off x="1672" y="3639"/>
              <a:ext cx="590" cy="621"/>
              <a:chOff x="1413" y="3580"/>
              <a:chExt cx="590" cy="621"/>
            </a:xfrm>
          </p:grpSpPr>
          <p:pic>
            <p:nvPicPr>
              <p:cNvPr id="59070" name="Picture 71"/>
              <p:cNvPicPr>
                <a:picLocks noChangeAspect="1" noChangeArrowheads="1"/>
              </p:cNvPicPr>
              <p:nvPr/>
            </p:nvPicPr>
            <p:blipFill>
              <a:blip r:embed="rId9"/>
              <a:srcRect/>
              <a:stretch>
                <a:fillRect/>
              </a:stretch>
            </p:blipFill>
            <p:spPr bwMode="auto">
              <a:xfrm>
                <a:off x="1661" y="3859"/>
                <a:ext cx="342" cy="342"/>
              </a:xfrm>
              <a:prstGeom prst="rect">
                <a:avLst/>
              </a:prstGeom>
              <a:noFill/>
              <a:ln w="9525">
                <a:noFill/>
                <a:miter lim="800000"/>
                <a:headEnd/>
                <a:tailEnd/>
              </a:ln>
            </p:spPr>
          </p:pic>
          <p:pic>
            <p:nvPicPr>
              <p:cNvPr id="59071" name="Picture 72"/>
              <p:cNvPicPr>
                <a:picLocks noChangeAspect="1" noChangeArrowheads="1"/>
              </p:cNvPicPr>
              <p:nvPr/>
            </p:nvPicPr>
            <p:blipFill>
              <a:blip r:embed="rId10"/>
              <a:srcRect/>
              <a:stretch>
                <a:fillRect/>
              </a:stretch>
            </p:blipFill>
            <p:spPr bwMode="auto">
              <a:xfrm>
                <a:off x="1604" y="3580"/>
                <a:ext cx="222" cy="336"/>
              </a:xfrm>
              <a:prstGeom prst="rect">
                <a:avLst/>
              </a:prstGeom>
              <a:noFill/>
              <a:ln w="9525">
                <a:noFill/>
                <a:miter lim="800000"/>
                <a:headEnd/>
                <a:tailEnd/>
              </a:ln>
            </p:spPr>
          </p:pic>
          <p:pic>
            <p:nvPicPr>
              <p:cNvPr id="59072" name="Picture 73"/>
              <p:cNvPicPr>
                <a:picLocks noChangeAspect="1" noChangeArrowheads="1"/>
              </p:cNvPicPr>
              <p:nvPr/>
            </p:nvPicPr>
            <p:blipFill>
              <a:blip r:embed="rId11"/>
              <a:srcRect/>
              <a:stretch>
                <a:fillRect/>
              </a:stretch>
            </p:blipFill>
            <p:spPr bwMode="auto">
              <a:xfrm>
                <a:off x="1413" y="3839"/>
                <a:ext cx="390" cy="360"/>
              </a:xfrm>
              <a:prstGeom prst="rect">
                <a:avLst/>
              </a:prstGeom>
              <a:noFill/>
              <a:ln w="9525">
                <a:noFill/>
                <a:miter lim="800000"/>
                <a:headEnd/>
                <a:tailEnd/>
              </a:ln>
            </p:spPr>
          </p:pic>
          <p:sp>
            <p:nvSpPr>
              <p:cNvPr id="59073" name="Oval 57"/>
              <p:cNvSpPr>
                <a:spLocks noChangeArrowheads="1"/>
              </p:cNvSpPr>
              <p:nvPr/>
            </p:nvSpPr>
            <p:spPr bwMode="auto">
              <a:xfrm>
                <a:off x="1491" y="3774"/>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aphicFrame>
          <p:nvGraphicFramePr>
            <p:cNvPr id="59014" name="Object 1670"/>
            <p:cNvGraphicFramePr>
              <a:graphicFrameLocks noChangeAspect="1"/>
            </p:cNvGraphicFramePr>
            <p:nvPr/>
          </p:nvGraphicFramePr>
          <p:xfrm>
            <a:off x="2303" y="4081"/>
            <a:ext cx="156" cy="210"/>
          </p:xfrm>
          <a:graphic>
            <a:graphicData uri="http://schemas.openxmlformats.org/presentationml/2006/ole">
              <mc:AlternateContent xmlns:mc="http://schemas.openxmlformats.org/markup-compatibility/2006">
                <mc:Choice xmlns:v="urn:schemas-microsoft-com:vml" Requires="v">
                  <p:oleObj spid="_x0000_s601069" name="Формула" r:id="rId12" imgW="177646" imgH="241091" progId="Equation.3">
                    <p:embed/>
                  </p:oleObj>
                </mc:Choice>
                <mc:Fallback>
                  <p:oleObj name="Формула" r:id="rId12" imgW="177646" imgH="241091"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303" y="4081"/>
                          <a:ext cx="156" cy="21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015" name="Object 1671"/>
            <p:cNvGraphicFramePr>
              <a:graphicFrameLocks noChangeAspect="1"/>
            </p:cNvGraphicFramePr>
            <p:nvPr/>
          </p:nvGraphicFramePr>
          <p:xfrm>
            <a:off x="1740" y="3611"/>
            <a:ext cx="143" cy="198"/>
          </p:xfrm>
          <a:graphic>
            <a:graphicData uri="http://schemas.openxmlformats.org/presentationml/2006/ole">
              <mc:AlternateContent xmlns:mc="http://schemas.openxmlformats.org/markup-compatibility/2006">
                <mc:Choice xmlns:v="urn:schemas-microsoft-com:vml" Requires="v">
                  <p:oleObj spid="_x0000_s601070" name="Формула" r:id="rId14" imgW="165028" imgH="228501" progId="Equation.3">
                    <p:embed/>
                  </p:oleObj>
                </mc:Choice>
                <mc:Fallback>
                  <p:oleObj name="Формула" r:id="rId14" imgW="165028" imgH="22850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40" y="3611"/>
                          <a:ext cx="143"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016" name="Object 1672"/>
            <p:cNvGraphicFramePr>
              <a:graphicFrameLocks noChangeAspect="1"/>
            </p:cNvGraphicFramePr>
            <p:nvPr/>
          </p:nvGraphicFramePr>
          <p:xfrm>
            <a:off x="1497" y="4064"/>
            <a:ext cx="168" cy="198"/>
          </p:xfrm>
          <a:graphic>
            <a:graphicData uri="http://schemas.openxmlformats.org/presentationml/2006/ole">
              <mc:AlternateContent xmlns:mc="http://schemas.openxmlformats.org/markup-compatibility/2006">
                <mc:Choice xmlns:v="urn:schemas-microsoft-com:vml" Requires="v">
                  <p:oleObj spid="_x0000_s601071" name="Формула" r:id="rId15" imgW="190500" imgH="228600" progId="Equation.3">
                    <p:embed/>
                  </p:oleObj>
                </mc:Choice>
                <mc:Fallback>
                  <p:oleObj name="Формула" r:id="rId15"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97" y="4064"/>
                          <a:ext cx="168"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37687" name="Group 119"/>
          <p:cNvGrpSpPr>
            <a:grpSpLocks/>
          </p:cNvGrpSpPr>
          <p:nvPr/>
        </p:nvGrpSpPr>
        <p:grpSpPr bwMode="auto">
          <a:xfrm>
            <a:off x="3617687" y="5627019"/>
            <a:ext cx="4318000" cy="888999"/>
            <a:chOff x="2317" y="3604"/>
            <a:chExt cx="2720" cy="560"/>
          </a:xfrm>
        </p:grpSpPr>
        <p:graphicFrame>
          <p:nvGraphicFramePr>
            <p:cNvPr id="59017" name="Object 1673"/>
            <p:cNvGraphicFramePr>
              <a:graphicFrameLocks noChangeAspect="1"/>
            </p:cNvGraphicFramePr>
            <p:nvPr/>
          </p:nvGraphicFramePr>
          <p:xfrm>
            <a:off x="2652" y="4010"/>
            <a:ext cx="152" cy="154"/>
          </p:xfrm>
          <a:graphic>
            <a:graphicData uri="http://schemas.openxmlformats.org/presentationml/2006/ole">
              <mc:AlternateContent xmlns:mc="http://schemas.openxmlformats.org/markup-compatibility/2006">
                <mc:Choice xmlns:v="urn:schemas-microsoft-com:vml" Requires="v">
                  <p:oleObj spid="_x0000_s601072" name="Формула" r:id="rId16" imgW="190500" imgH="228600" progId="Equation.3">
                    <p:embed/>
                  </p:oleObj>
                </mc:Choice>
                <mc:Fallback>
                  <p:oleObj name="Формула" r:id="rId16"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52" y="4010"/>
                          <a:ext cx="152" cy="15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59060" name="Group 75"/>
            <p:cNvGrpSpPr>
              <a:grpSpLocks/>
            </p:cNvGrpSpPr>
            <p:nvPr/>
          </p:nvGrpSpPr>
          <p:grpSpPr bwMode="auto">
            <a:xfrm>
              <a:off x="2777" y="3633"/>
              <a:ext cx="533" cy="484"/>
              <a:chOff x="1413" y="3580"/>
              <a:chExt cx="590" cy="621"/>
            </a:xfrm>
          </p:grpSpPr>
          <p:pic>
            <p:nvPicPr>
              <p:cNvPr id="59065" name="Picture 76"/>
              <p:cNvPicPr>
                <a:picLocks noChangeAspect="1" noChangeArrowheads="1"/>
              </p:cNvPicPr>
              <p:nvPr/>
            </p:nvPicPr>
            <p:blipFill>
              <a:blip r:embed="rId9"/>
              <a:srcRect/>
              <a:stretch>
                <a:fillRect/>
              </a:stretch>
            </p:blipFill>
            <p:spPr bwMode="auto">
              <a:xfrm>
                <a:off x="1661" y="3859"/>
                <a:ext cx="342" cy="342"/>
              </a:xfrm>
              <a:prstGeom prst="rect">
                <a:avLst/>
              </a:prstGeom>
              <a:noFill/>
              <a:ln w="9525">
                <a:noFill/>
                <a:miter lim="800000"/>
                <a:headEnd/>
                <a:tailEnd/>
              </a:ln>
            </p:spPr>
          </p:pic>
          <p:pic>
            <p:nvPicPr>
              <p:cNvPr id="59066" name="Picture 77"/>
              <p:cNvPicPr>
                <a:picLocks noChangeAspect="1" noChangeArrowheads="1"/>
              </p:cNvPicPr>
              <p:nvPr/>
            </p:nvPicPr>
            <p:blipFill>
              <a:blip r:embed="rId10"/>
              <a:srcRect/>
              <a:stretch>
                <a:fillRect/>
              </a:stretch>
            </p:blipFill>
            <p:spPr bwMode="auto">
              <a:xfrm>
                <a:off x="1604" y="3580"/>
                <a:ext cx="222" cy="336"/>
              </a:xfrm>
              <a:prstGeom prst="rect">
                <a:avLst/>
              </a:prstGeom>
              <a:noFill/>
              <a:ln w="9525">
                <a:noFill/>
                <a:miter lim="800000"/>
                <a:headEnd/>
                <a:tailEnd/>
              </a:ln>
            </p:spPr>
          </p:pic>
          <p:pic>
            <p:nvPicPr>
              <p:cNvPr id="59067" name="Picture 78"/>
              <p:cNvPicPr>
                <a:picLocks noChangeAspect="1" noChangeArrowheads="1"/>
              </p:cNvPicPr>
              <p:nvPr/>
            </p:nvPicPr>
            <p:blipFill>
              <a:blip r:embed="rId11"/>
              <a:srcRect/>
              <a:stretch>
                <a:fillRect/>
              </a:stretch>
            </p:blipFill>
            <p:spPr bwMode="auto">
              <a:xfrm>
                <a:off x="1413" y="3839"/>
                <a:ext cx="390" cy="360"/>
              </a:xfrm>
              <a:prstGeom prst="rect">
                <a:avLst/>
              </a:prstGeom>
              <a:noFill/>
              <a:ln w="9525">
                <a:noFill/>
                <a:miter lim="800000"/>
                <a:headEnd/>
                <a:tailEnd/>
              </a:ln>
            </p:spPr>
          </p:pic>
          <p:sp>
            <p:nvSpPr>
              <p:cNvPr id="59068" name="Oval 79"/>
              <p:cNvSpPr>
                <a:spLocks noChangeArrowheads="1"/>
              </p:cNvSpPr>
              <p:nvPr/>
            </p:nvSpPr>
            <p:spPr bwMode="auto">
              <a:xfrm>
                <a:off x="1491" y="3774"/>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59061" name="AutoShape 68"/>
            <p:cNvSpPr>
              <a:spLocks noChangeArrowheads="1"/>
            </p:cNvSpPr>
            <p:nvPr/>
          </p:nvSpPr>
          <p:spPr bwMode="auto">
            <a:xfrm>
              <a:off x="2547" y="3832"/>
              <a:ext cx="410" cy="88"/>
            </a:xfrm>
            <a:prstGeom prst="leftArrow">
              <a:avLst>
                <a:gd name="adj1" fmla="val 50000"/>
                <a:gd name="adj2" fmla="val 11647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59062" name="AutoShape 69"/>
            <p:cNvSpPr>
              <a:spLocks noChangeArrowheads="1"/>
            </p:cNvSpPr>
            <p:nvPr/>
          </p:nvSpPr>
          <p:spPr bwMode="auto">
            <a:xfrm>
              <a:off x="3213" y="3832"/>
              <a:ext cx="333" cy="88"/>
            </a:xfrm>
            <a:prstGeom prst="rightArrow">
              <a:avLst>
                <a:gd name="adj1" fmla="val 50000"/>
                <a:gd name="adj2" fmla="val 9460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59063" name="Line 70"/>
            <p:cNvSpPr>
              <a:spLocks noChangeShapeType="1"/>
            </p:cNvSpPr>
            <p:nvPr/>
          </p:nvSpPr>
          <p:spPr bwMode="auto">
            <a:xfrm>
              <a:off x="2956" y="3876"/>
              <a:ext cx="257"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59018" name="Object 1674"/>
            <p:cNvGraphicFramePr>
              <a:graphicFrameLocks noChangeAspect="1"/>
            </p:cNvGraphicFramePr>
            <p:nvPr/>
          </p:nvGraphicFramePr>
          <p:xfrm>
            <a:off x="2574" y="3677"/>
            <a:ext cx="152" cy="155"/>
          </p:xfrm>
          <a:graphic>
            <a:graphicData uri="http://schemas.openxmlformats.org/presentationml/2006/ole">
              <mc:AlternateContent xmlns:mc="http://schemas.openxmlformats.org/markup-compatibility/2006">
                <mc:Choice xmlns:v="urn:schemas-microsoft-com:vml" Requires="v">
                  <p:oleObj spid="_x0000_s601073" name="Формула" r:id="rId17" imgW="190500" imgH="228600" progId="Equation.3">
                    <p:embed/>
                  </p:oleObj>
                </mc:Choice>
                <mc:Fallback>
                  <p:oleObj name="Формула" r:id="rId17" imgW="19050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74" y="3677"/>
                          <a:ext cx="152" cy="1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019" name="Object 1675"/>
            <p:cNvGraphicFramePr>
              <a:graphicFrameLocks noChangeAspect="1"/>
            </p:cNvGraphicFramePr>
            <p:nvPr/>
          </p:nvGraphicFramePr>
          <p:xfrm>
            <a:off x="3405" y="3699"/>
            <a:ext cx="141" cy="164"/>
          </p:xfrm>
          <a:graphic>
            <a:graphicData uri="http://schemas.openxmlformats.org/presentationml/2006/ole">
              <mc:AlternateContent xmlns:mc="http://schemas.openxmlformats.org/markup-compatibility/2006">
                <mc:Choice xmlns:v="urn:schemas-microsoft-com:vml" Requires="v">
                  <p:oleObj spid="_x0000_s601074" name="Формула" r:id="rId19" imgW="177646" imgH="241091" progId="Equation.3">
                    <p:embed/>
                  </p:oleObj>
                </mc:Choice>
                <mc:Fallback>
                  <p:oleObj name="Формула" r:id="rId19" imgW="177646" imgH="241091"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405" y="3699"/>
                          <a:ext cx="141" cy="16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020" name="Object 1676"/>
            <p:cNvGraphicFramePr>
              <a:graphicFrameLocks noChangeAspect="1"/>
            </p:cNvGraphicFramePr>
            <p:nvPr/>
          </p:nvGraphicFramePr>
          <p:xfrm>
            <a:off x="3315" y="3987"/>
            <a:ext cx="140" cy="164"/>
          </p:xfrm>
          <a:graphic>
            <a:graphicData uri="http://schemas.openxmlformats.org/presentationml/2006/ole">
              <mc:AlternateContent xmlns:mc="http://schemas.openxmlformats.org/markup-compatibility/2006">
                <mc:Choice xmlns:v="urn:schemas-microsoft-com:vml" Requires="v">
                  <p:oleObj spid="_x0000_s601075" name="Формула" r:id="rId21" imgW="177646" imgH="241091" progId="Equation.3">
                    <p:embed/>
                  </p:oleObj>
                </mc:Choice>
                <mc:Fallback>
                  <p:oleObj name="Формула" r:id="rId21" imgW="177646" imgH="241091"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15" y="3987"/>
                          <a:ext cx="140" cy="16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9064" name="AutoShape 96"/>
            <p:cNvSpPr>
              <a:spLocks noChangeArrowheads="1"/>
            </p:cNvSpPr>
            <p:nvPr/>
          </p:nvSpPr>
          <p:spPr bwMode="auto">
            <a:xfrm>
              <a:off x="2317" y="3832"/>
              <a:ext cx="179" cy="89"/>
            </a:xfrm>
            <a:prstGeom prst="leftRightArrow">
              <a:avLst>
                <a:gd name="adj1" fmla="val 50000"/>
                <a:gd name="adj2" fmla="val 40225"/>
              </a:avLst>
            </a:prstGeom>
            <a:solidFill>
              <a:schemeClr val="accent1"/>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59021" name="Object 1677"/>
            <p:cNvGraphicFramePr>
              <a:graphicFrameLocks noChangeAspect="1"/>
            </p:cNvGraphicFramePr>
            <p:nvPr/>
          </p:nvGraphicFramePr>
          <p:xfrm>
            <a:off x="3136" y="3633"/>
            <a:ext cx="130" cy="155"/>
          </p:xfrm>
          <a:graphic>
            <a:graphicData uri="http://schemas.openxmlformats.org/presentationml/2006/ole">
              <mc:AlternateContent xmlns:mc="http://schemas.openxmlformats.org/markup-compatibility/2006">
                <mc:Choice xmlns:v="urn:schemas-microsoft-com:vml" Requires="v">
                  <p:oleObj spid="_x0000_s601076" name="Формула" r:id="rId22" imgW="165028" imgH="228501" progId="Equation.3">
                    <p:embed/>
                  </p:oleObj>
                </mc:Choice>
                <mc:Fallback>
                  <p:oleObj name="Формула" r:id="rId22" imgW="165028" imgH="228501"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136" y="3633"/>
                          <a:ext cx="130" cy="15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022" name="Object 1678"/>
            <p:cNvGraphicFramePr>
              <a:graphicFrameLocks noChangeAspect="1"/>
            </p:cNvGraphicFramePr>
            <p:nvPr>
              <p:extLst>
                <p:ext uri="{D42A27DB-BD31-4B8C-83A1-F6EECF244321}">
                  <p14:modId xmlns:p14="http://schemas.microsoft.com/office/powerpoint/2010/main" val="1931104896"/>
                </p:ext>
              </p:extLst>
            </p:nvPr>
          </p:nvGraphicFramePr>
          <p:xfrm>
            <a:off x="3835" y="3832"/>
            <a:ext cx="1202" cy="154"/>
          </p:xfrm>
          <a:graphic>
            <a:graphicData uri="http://schemas.openxmlformats.org/presentationml/2006/ole">
              <mc:AlternateContent xmlns:mc="http://schemas.openxmlformats.org/markup-compatibility/2006">
                <mc:Choice xmlns:v="urn:schemas-microsoft-com:vml" Requires="v">
                  <p:oleObj spid="_x0000_s601077" name="Equation" r:id="rId23" imgW="1892160" imgH="241200" progId="Equation.DSMT4">
                    <p:embed/>
                  </p:oleObj>
                </mc:Choice>
                <mc:Fallback>
                  <p:oleObj name="Equation" r:id="rId23" imgW="1892160" imgH="241200" progId="Equation.DSMT4">
                    <p:embed/>
                    <p:pic>
                      <p:nvPicPr>
                        <p:cNvPr id="0" name=""/>
                        <p:cNvPicPr>
                          <a:picLocks noChangeAspect="1" noChangeArrowheads="1"/>
                        </p:cNvPicPr>
                        <p:nvPr/>
                      </p:nvPicPr>
                      <p:blipFill>
                        <a:blip r:embed="rId24"/>
                        <a:srcRect/>
                        <a:stretch>
                          <a:fillRect/>
                        </a:stretch>
                      </p:blipFill>
                      <p:spPr bwMode="auto">
                        <a:xfrm>
                          <a:off x="3835" y="3832"/>
                          <a:ext cx="1202" cy="154"/>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59023" name="Object 1679"/>
            <p:cNvGraphicFramePr>
              <a:graphicFrameLocks noChangeAspect="1"/>
            </p:cNvGraphicFramePr>
            <p:nvPr>
              <p:extLst>
                <p:ext uri="{D42A27DB-BD31-4B8C-83A1-F6EECF244321}">
                  <p14:modId xmlns:p14="http://schemas.microsoft.com/office/powerpoint/2010/main" val="3278176118"/>
                </p:ext>
              </p:extLst>
            </p:nvPr>
          </p:nvGraphicFramePr>
          <p:xfrm>
            <a:off x="4551" y="3604"/>
            <a:ext cx="465" cy="164"/>
          </p:xfrm>
          <a:graphic>
            <a:graphicData uri="http://schemas.openxmlformats.org/presentationml/2006/ole">
              <mc:AlternateContent xmlns:mc="http://schemas.openxmlformats.org/markup-compatibility/2006">
                <mc:Choice xmlns:v="urn:schemas-microsoft-com:vml" Requires="v">
                  <p:oleObj spid="_x0000_s601078" name="Equation" r:id="rId25" imgW="596880" imgH="241200" progId="Equation.DSMT4">
                    <p:embed/>
                  </p:oleObj>
                </mc:Choice>
                <mc:Fallback>
                  <p:oleObj name="Equation" r:id="rId25" imgW="596880" imgH="241200" progId="Equation.DSMT4">
                    <p:embed/>
                    <p:pic>
                      <p:nvPicPr>
                        <p:cNvPr id="0" name=""/>
                        <p:cNvPicPr>
                          <a:picLocks noChangeAspect="1" noChangeArrowheads="1"/>
                        </p:cNvPicPr>
                        <p:nvPr/>
                      </p:nvPicPr>
                      <p:blipFill>
                        <a:blip r:embed="rId26"/>
                        <a:srcRect/>
                        <a:stretch>
                          <a:fillRect/>
                        </a:stretch>
                      </p:blipFill>
                      <p:spPr bwMode="auto">
                        <a:xfrm>
                          <a:off x="4551" y="3604"/>
                          <a:ext cx="465" cy="164"/>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sp>
        <p:nvSpPr>
          <p:cNvPr id="237678" name="Text Box 110"/>
          <p:cNvSpPr txBox="1">
            <a:spLocks noChangeArrowheads="1"/>
          </p:cNvSpPr>
          <p:nvPr/>
        </p:nvSpPr>
        <p:spPr bwMode="auto">
          <a:xfrm>
            <a:off x="179388" y="2470150"/>
            <a:ext cx="8785225" cy="1938992"/>
          </a:xfrm>
          <a:prstGeom prst="rect">
            <a:avLst/>
          </a:prstGeom>
          <a:noFill/>
          <a:ln w="9525">
            <a:noFill/>
            <a:miter lim="800000"/>
            <a:headEnd/>
            <a:tailEnd/>
          </a:ln>
        </p:spPr>
        <p:txBody>
          <a:bodyPr>
            <a:spAutoFit/>
          </a:bodyPr>
          <a:lstStyle/>
          <a:p>
            <a:r>
              <a:rPr lang="ru-RU" sz="1000" b="1" dirty="0">
                <a:solidFill>
                  <a:srgbClr val="00007D"/>
                </a:solidFill>
                <a:latin typeface="Arial" charset="0"/>
                <a:cs typeface="Arial" charset="0"/>
              </a:rPr>
              <a:t>■ </a:t>
            </a:r>
            <a:r>
              <a:rPr lang="ru-RU" sz="1000" b="1" dirty="0">
                <a:solidFill>
                  <a:srgbClr val="000000"/>
                </a:solidFill>
                <a:latin typeface="Arial" charset="0"/>
                <a:cs typeface="Arial" charset="0"/>
              </a:rPr>
              <a:t>   </a:t>
            </a:r>
            <a:r>
              <a:rPr lang="en-US" sz="1000" b="1" dirty="0">
                <a:solidFill>
                  <a:schemeClr val="accent5">
                    <a:lumMod val="25000"/>
                  </a:schemeClr>
                </a:solidFill>
                <a:latin typeface="Arial" charset="0"/>
                <a:cs typeface="Arial" charset="0"/>
              </a:rPr>
              <a:t>The </a:t>
            </a:r>
            <a:r>
              <a:rPr lang="en-US" sz="1000" b="1" dirty="0" smtClean="0">
                <a:solidFill>
                  <a:schemeClr val="accent5">
                    <a:lumMod val="25000"/>
                  </a:schemeClr>
                </a:solidFill>
                <a:latin typeface="Arial" charset="0"/>
                <a:cs typeface="Arial" charset="0"/>
              </a:rPr>
              <a:t>Basic  Concepts </a:t>
            </a:r>
            <a:r>
              <a:rPr lang="en-US" sz="1000" b="1" dirty="0">
                <a:solidFill>
                  <a:schemeClr val="accent5">
                    <a:lumMod val="25000"/>
                  </a:schemeClr>
                </a:solidFill>
                <a:latin typeface="Arial" charset="0"/>
                <a:cs typeface="Arial" charset="0"/>
              </a:rPr>
              <a:t>of Theoretical Mechanics</a:t>
            </a:r>
            <a:endParaRPr lang="ru-RU" sz="1000" b="1" dirty="0">
              <a:solidFill>
                <a:schemeClr val="accent5">
                  <a:lumMod val="25000"/>
                </a:schemeClr>
              </a:solidFill>
              <a:latin typeface="Arial" charset="0"/>
              <a:cs typeface="Arial" charset="0"/>
            </a:endParaRPr>
          </a:p>
          <a:p>
            <a:r>
              <a:rPr lang="en-US" sz="1000" dirty="0">
                <a:solidFill>
                  <a:srgbClr val="FF0000"/>
                </a:solidFill>
                <a:latin typeface="Arial" charset="0"/>
                <a:cs typeface="Arial" charset="0"/>
              </a:rPr>
              <a:t>Equilibrium</a:t>
            </a:r>
            <a:r>
              <a:rPr lang="en-US" sz="1000" dirty="0">
                <a:solidFill>
                  <a:srgbClr val="000000"/>
                </a:solidFill>
                <a:latin typeface="Arial" charset="0"/>
                <a:cs typeface="Arial" charset="0"/>
              </a:rPr>
              <a:t> is the state of rest of a body relative to other material bodies. </a:t>
            </a:r>
          </a:p>
          <a:p>
            <a:pPr eaLnBrk="0" hangingPunct="0"/>
            <a:r>
              <a:rPr lang="en-US" sz="1000" dirty="0">
                <a:solidFill>
                  <a:srgbClr val="FF0000"/>
                </a:solidFill>
                <a:latin typeface="Arial" charset="0"/>
                <a:cs typeface="Arial" charset="0"/>
              </a:rPr>
              <a:t>Force</a:t>
            </a:r>
            <a:r>
              <a:rPr lang="en-US" sz="1000" dirty="0">
                <a:solidFill>
                  <a:srgbClr val="000000"/>
                </a:solidFill>
                <a:latin typeface="Arial" charset="0"/>
                <a:cs typeface="Arial" charset="0"/>
              </a:rPr>
              <a:t> is a </a:t>
            </a:r>
            <a:r>
              <a:rPr lang="en-US" sz="1000" i="1" dirty="0">
                <a:solidFill>
                  <a:srgbClr val="000000"/>
                </a:solidFill>
                <a:latin typeface="Arial" charset="0"/>
                <a:cs typeface="Arial" charset="0"/>
              </a:rPr>
              <a:t> </a:t>
            </a:r>
            <a:r>
              <a:rPr lang="en-US" sz="1000" dirty="0">
                <a:solidFill>
                  <a:srgbClr val="000000"/>
                </a:solidFill>
                <a:latin typeface="Arial" charset="0"/>
                <a:cs typeface="Arial" charset="0"/>
              </a:rPr>
              <a:t>quantitative measure of the mechanical interaction of material bodies . Force is a vector quantity. Its action on a body is characterized by its magnitude, direction, and point of application.</a:t>
            </a:r>
            <a:endParaRPr lang="ru-RU" sz="1000" dirty="0">
              <a:solidFill>
                <a:srgbClr val="000000"/>
              </a:solidFill>
              <a:latin typeface="Arial" charset="0"/>
              <a:cs typeface="Arial" charset="0"/>
            </a:endParaRPr>
          </a:p>
          <a:p>
            <a:pPr eaLnBrk="0" hangingPunct="0"/>
            <a:r>
              <a:rPr lang="en-US" sz="1000" dirty="0">
                <a:solidFill>
                  <a:srgbClr val="FF0000"/>
                </a:solidFill>
                <a:latin typeface="Arial" charset="0"/>
                <a:cs typeface="Arial" charset="0"/>
              </a:rPr>
              <a:t>Force system</a:t>
            </a:r>
            <a:r>
              <a:rPr lang="en-US" sz="1000" dirty="0">
                <a:solidFill>
                  <a:srgbClr val="000000"/>
                </a:solidFill>
                <a:latin typeface="Arial" charset="0"/>
                <a:cs typeface="Arial" charset="0"/>
              </a:rPr>
              <a:t> is any set of forces acting on </a:t>
            </a:r>
            <a:r>
              <a:rPr lang="en-US" sz="1000" dirty="0" smtClean="0">
                <a:solidFill>
                  <a:srgbClr val="000000"/>
                </a:solidFill>
                <a:latin typeface="Arial" charset="0"/>
                <a:cs typeface="Arial" charset="0"/>
              </a:rPr>
              <a:t>a rigid </a:t>
            </a:r>
            <a:r>
              <a:rPr lang="en-US" sz="1000" dirty="0">
                <a:solidFill>
                  <a:srgbClr val="000000"/>
                </a:solidFill>
                <a:latin typeface="Arial" charset="0"/>
                <a:cs typeface="Arial" charset="0"/>
              </a:rPr>
              <a:t>body. </a:t>
            </a:r>
          </a:p>
          <a:p>
            <a:pPr eaLnBrk="0" hangingPunct="0"/>
            <a:r>
              <a:rPr lang="en-US" sz="1000" dirty="0">
                <a:solidFill>
                  <a:srgbClr val="FF0000"/>
                </a:solidFill>
                <a:latin typeface="Arial" charset="0"/>
                <a:cs typeface="Arial" charset="0"/>
              </a:rPr>
              <a:t>Kinematic state of a body </a:t>
            </a:r>
            <a:r>
              <a:rPr lang="en-US" sz="1000" dirty="0">
                <a:solidFill>
                  <a:srgbClr val="000000"/>
                </a:solidFill>
                <a:latin typeface="Arial" charset="0"/>
                <a:cs typeface="Arial" charset="0"/>
              </a:rPr>
              <a:t>is a state of rest or motion with invariable parameters</a:t>
            </a:r>
            <a:r>
              <a:rPr lang="ru-RU" sz="1000" dirty="0">
                <a:solidFill>
                  <a:srgbClr val="000000"/>
                </a:solidFill>
                <a:latin typeface="Arial" charset="0"/>
                <a:cs typeface="Arial" charset="0"/>
              </a:rPr>
              <a:t>.</a:t>
            </a:r>
          </a:p>
          <a:p>
            <a:r>
              <a:rPr lang="en-US" sz="1000" dirty="0">
                <a:solidFill>
                  <a:srgbClr val="FF0000"/>
                </a:solidFill>
                <a:latin typeface="Arial" charset="0"/>
                <a:cs typeface="Arial" charset="0"/>
              </a:rPr>
              <a:t>A resultant </a:t>
            </a:r>
            <a:r>
              <a:rPr lang="en-US" sz="1000" dirty="0">
                <a:solidFill>
                  <a:srgbClr val="000000"/>
                </a:solidFill>
                <a:latin typeface="Arial" charset="0"/>
                <a:cs typeface="Arial" charset="0"/>
              </a:rPr>
              <a:t>is a single force capable of replacing the action of a system of forces on </a:t>
            </a:r>
            <a:r>
              <a:rPr lang="en-US" sz="1000" dirty="0" smtClean="0">
                <a:solidFill>
                  <a:srgbClr val="000000"/>
                </a:solidFill>
                <a:latin typeface="Arial" charset="0"/>
                <a:cs typeface="Arial" charset="0"/>
              </a:rPr>
              <a:t>a rigid </a:t>
            </a:r>
            <a:r>
              <a:rPr lang="en-US" sz="1000" dirty="0">
                <a:solidFill>
                  <a:srgbClr val="000000"/>
                </a:solidFill>
                <a:latin typeface="Arial" charset="0"/>
                <a:cs typeface="Arial" charset="0"/>
              </a:rPr>
              <a:t>body. </a:t>
            </a:r>
            <a:endParaRPr lang="ru-RU" sz="1000" dirty="0">
              <a:solidFill>
                <a:srgbClr val="000000"/>
              </a:solidFill>
              <a:latin typeface="Arial" charset="0"/>
              <a:cs typeface="Arial" charset="0"/>
            </a:endParaRPr>
          </a:p>
          <a:p>
            <a:r>
              <a:rPr lang="en-US" sz="1000" dirty="0">
                <a:solidFill>
                  <a:srgbClr val="000000"/>
                </a:solidFill>
                <a:latin typeface="Arial" charset="0"/>
                <a:cs typeface="Arial" charset="0"/>
              </a:rPr>
              <a:t>If a force system acting on a free rigid body can be replaced by another force system without disturbing the body's initial condition of rest or motion, the two systems are said to be </a:t>
            </a:r>
            <a:r>
              <a:rPr lang="en-US" sz="1000" dirty="0">
                <a:solidFill>
                  <a:srgbClr val="FF0000"/>
                </a:solidFill>
                <a:latin typeface="Arial" charset="0"/>
                <a:cs typeface="Arial" charset="0"/>
              </a:rPr>
              <a:t>equivalent.</a:t>
            </a:r>
            <a:r>
              <a:rPr lang="en-US" sz="1000" dirty="0">
                <a:solidFill>
                  <a:srgbClr val="000000"/>
                </a:solidFill>
                <a:latin typeface="Arial" charset="0"/>
                <a:cs typeface="Arial" charset="0"/>
              </a:rPr>
              <a:t> If a free rigid body can remain at rest under the action of a force system, that system is said to be </a:t>
            </a:r>
            <a:r>
              <a:rPr lang="en-US" sz="1000" dirty="0">
                <a:solidFill>
                  <a:srgbClr val="FF0000"/>
                </a:solidFill>
                <a:latin typeface="Arial" charset="0"/>
                <a:cs typeface="Arial" charset="0"/>
              </a:rPr>
              <a:t>balanced</a:t>
            </a:r>
            <a:r>
              <a:rPr lang="en-US" sz="1000" dirty="0">
                <a:solidFill>
                  <a:srgbClr val="000000"/>
                </a:solidFill>
                <a:latin typeface="Arial" charset="0"/>
                <a:cs typeface="Arial" charset="0"/>
              </a:rPr>
              <a:t> or equivalent to zero.</a:t>
            </a:r>
            <a:endParaRPr lang="ru-RU" sz="1000" dirty="0">
              <a:solidFill>
                <a:srgbClr val="000000"/>
              </a:solidFill>
              <a:latin typeface="Arial" charset="0"/>
              <a:cs typeface="Arial" charset="0"/>
            </a:endParaRPr>
          </a:p>
          <a:p>
            <a:endParaRPr lang="ru-RU" sz="1000" b="1" dirty="0">
              <a:solidFill>
                <a:srgbClr val="000000"/>
              </a:solidFill>
              <a:latin typeface="Arial" charset="0"/>
              <a:cs typeface="Arial" charset="0"/>
            </a:endParaRPr>
          </a:p>
          <a:p>
            <a:endParaRPr lang="ru-RU" sz="1000" dirty="0">
              <a:solidFill>
                <a:srgbClr val="000000"/>
              </a:solidFill>
              <a:latin typeface="Arial" charset="0"/>
              <a:cs typeface="Arial" charset="0"/>
            </a:endParaRPr>
          </a:p>
        </p:txBody>
      </p:sp>
      <p:sp>
        <p:nvSpPr>
          <p:cNvPr id="237679" name="Text Box 111"/>
          <p:cNvSpPr txBox="1">
            <a:spLocks noChangeArrowheads="1"/>
          </p:cNvSpPr>
          <p:nvPr/>
        </p:nvSpPr>
        <p:spPr bwMode="auto">
          <a:xfrm>
            <a:off x="161925" y="4041775"/>
            <a:ext cx="8785225" cy="432000"/>
          </a:xfrm>
          <a:prstGeom prst="rect">
            <a:avLst/>
          </a:prstGeom>
          <a:noFill/>
          <a:ln w="9525">
            <a:noFill/>
            <a:miter lim="800000"/>
            <a:headEnd/>
            <a:tailEnd/>
          </a:ln>
        </p:spPr>
        <p:txBody>
          <a:bodyPr>
            <a:spAutoFit/>
          </a:bodyPr>
          <a:lstStyle/>
          <a:p>
            <a:r>
              <a:rPr lang="ru-RU" sz="1000" b="1" dirty="0">
                <a:solidFill>
                  <a:srgbClr val="00007D"/>
                </a:solidFill>
                <a:latin typeface="Arial" charset="0"/>
                <a:cs typeface="Arial" charset="0"/>
              </a:rPr>
              <a:t>■</a:t>
            </a:r>
            <a:r>
              <a:rPr lang="ru-RU" sz="1000" b="1" dirty="0">
                <a:solidFill>
                  <a:srgbClr val="000000"/>
                </a:solidFill>
                <a:latin typeface="Arial" charset="0"/>
                <a:cs typeface="Arial" charset="0"/>
              </a:rPr>
              <a:t>      </a:t>
            </a:r>
            <a:r>
              <a:rPr lang="en-US" sz="1000" b="1" dirty="0">
                <a:solidFill>
                  <a:schemeClr val="accent5">
                    <a:lumMod val="25000"/>
                  </a:schemeClr>
                </a:solidFill>
                <a:latin typeface="Arial" charset="0"/>
                <a:cs typeface="Arial" charset="0"/>
              </a:rPr>
              <a:t>Axioms of Statics</a:t>
            </a:r>
            <a:endParaRPr lang="ru-RU" sz="1000" b="1" dirty="0">
              <a:solidFill>
                <a:schemeClr val="accent5">
                  <a:lumMod val="25000"/>
                </a:schemeClr>
              </a:solidFill>
              <a:latin typeface="Arial" charset="0"/>
              <a:cs typeface="Arial" charset="0"/>
            </a:endParaRPr>
          </a:p>
          <a:p>
            <a:r>
              <a:rPr lang="ru-RU" sz="1000" b="1" dirty="0">
                <a:solidFill>
                  <a:srgbClr val="FF0000"/>
                </a:solidFill>
                <a:latin typeface="Arial" charset="0"/>
                <a:cs typeface="Arial" charset="0"/>
              </a:rPr>
              <a:t>1.</a:t>
            </a:r>
            <a:r>
              <a:rPr lang="ru-RU" sz="1000" dirty="0">
                <a:solidFill>
                  <a:srgbClr val="000000"/>
                </a:solidFill>
                <a:latin typeface="Arial" charset="0"/>
                <a:cs typeface="Arial" charset="0"/>
              </a:rPr>
              <a:t> </a:t>
            </a:r>
            <a:r>
              <a:rPr lang="en-US" sz="1000" b="1" dirty="0">
                <a:solidFill>
                  <a:srgbClr val="FF0000"/>
                </a:solidFill>
                <a:latin typeface="Arial" charset="0"/>
                <a:cs typeface="Arial" charset="0"/>
              </a:rPr>
              <a:t>Axiom of inertia</a:t>
            </a:r>
            <a:r>
              <a:rPr lang="ru-RU" sz="1000" b="1" dirty="0">
                <a:solidFill>
                  <a:srgbClr val="00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Under the action of a balanced </a:t>
            </a:r>
            <a:r>
              <a:rPr lang="en-US" sz="1000" dirty="0" smtClean="0">
                <a:solidFill>
                  <a:srgbClr val="000000"/>
                </a:solidFill>
                <a:latin typeface="Arial" charset="0"/>
                <a:cs typeface="Arial" charset="0"/>
              </a:rPr>
              <a:t> force </a:t>
            </a:r>
            <a:r>
              <a:rPr lang="en-US" sz="1000" dirty="0">
                <a:solidFill>
                  <a:srgbClr val="000000"/>
                </a:solidFill>
                <a:latin typeface="Arial" charset="0"/>
                <a:cs typeface="Arial" charset="0"/>
              </a:rPr>
              <a:t>system the body is in a state of rest or uniformly rectilinear motion</a:t>
            </a:r>
            <a:r>
              <a:rPr lang="ru-RU" sz="1000" dirty="0">
                <a:solidFill>
                  <a:srgbClr val="000000"/>
                </a:solidFill>
                <a:latin typeface="Arial" charset="0"/>
                <a:cs typeface="Arial" charset="0"/>
              </a:rPr>
              <a:t>.</a:t>
            </a:r>
          </a:p>
          <a:p>
            <a:endParaRPr lang="ru-RU" sz="1000" dirty="0">
              <a:solidFill>
                <a:srgbClr val="000000"/>
              </a:solidFill>
              <a:latin typeface="Arial" charset="0"/>
              <a:cs typeface="Arial" charset="0"/>
            </a:endParaRPr>
          </a:p>
        </p:txBody>
      </p:sp>
      <p:sp>
        <p:nvSpPr>
          <p:cNvPr id="237680" name="Text Box 112"/>
          <p:cNvSpPr txBox="1">
            <a:spLocks noChangeArrowheads="1"/>
          </p:cNvSpPr>
          <p:nvPr/>
        </p:nvSpPr>
        <p:spPr bwMode="auto">
          <a:xfrm>
            <a:off x="142875" y="4508500"/>
            <a:ext cx="8856663" cy="400050"/>
          </a:xfrm>
          <a:prstGeom prst="rect">
            <a:avLst/>
          </a:prstGeom>
          <a:noFill/>
          <a:ln w="9525">
            <a:noFill/>
            <a:miter lim="800000"/>
            <a:headEnd/>
            <a:tailEnd/>
          </a:ln>
        </p:spPr>
        <p:txBody>
          <a:bodyPr>
            <a:spAutoFit/>
          </a:bodyPr>
          <a:lstStyle/>
          <a:p>
            <a:r>
              <a:rPr lang="ru-RU" sz="1000" b="1" dirty="0">
                <a:solidFill>
                  <a:srgbClr val="FF0000"/>
                </a:solidFill>
                <a:latin typeface="Arial" charset="0"/>
                <a:cs typeface="Arial" charset="0"/>
              </a:rPr>
              <a:t>2. </a:t>
            </a:r>
            <a:r>
              <a:rPr lang="en-US" sz="1000" b="1" dirty="0">
                <a:solidFill>
                  <a:srgbClr val="FF0000"/>
                </a:solidFill>
                <a:latin typeface="Arial" charset="0"/>
                <a:cs typeface="Arial" charset="0"/>
              </a:rPr>
              <a:t>Axiom of two forces</a:t>
            </a:r>
            <a:r>
              <a:rPr lang="ru-RU" sz="1000" b="1" dirty="0">
                <a:solidFill>
                  <a:srgbClr val="FF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 free rigid body subjected </a:t>
            </a:r>
            <a:r>
              <a:rPr lang="en-US" sz="1000" dirty="0" smtClean="0">
                <a:solidFill>
                  <a:srgbClr val="000000"/>
                </a:solidFill>
                <a:latin typeface="Arial" charset="0"/>
                <a:cs typeface="Arial" charset="0"/>
              </a:rPr>
              <a:t> to </a:t>
            </a:r>
            <a:r>
              <a:rPr lang="en-US" sz="1000" dirty="0">
                <a:solidFill>
                  <a:srgbClr val="000000"/>
                </a:solidFill>
                <a:latin typeface="Arial" charset="0"/>
                <a:cs typeface="Arial" charset="0"/>
              </a:rPr>
              <a:t>the action of two forces can be in equilibrium </a:t>
            </a:r>
            <a:r>
              <a:rPr lang="en-US" sz="1000" dirty="0" smtClean="0">
                <a:solidFill>
                  <a:srgbClr val="000000"/>
                </a:solidFill>
                <a:latin typeface="Arial" charset="0"/>
                <a:cs typeface="Arial" charset="0"/>
              </a:rPr>
              <a:t> if</a:t>
            </a:r>
            <a:r>
              <a:rPr lang="en-US" sz="1000" dirty="0">
                <a:solidFill>
                  <a:srgbClr val="000000"/>
                </a:solidFill>
                <a:latin typeface="Arial" charset="0"/>
                <a:cs typeface="Arial" charset="0"/>
              </a:rPr>
              <a:t>, and only, if the two forces are equal in </a:t>
            </a:r>
            <a:endParaRPr lang="en-US" sz="1000" dirty="0" smtClean="0">
              <a:solidFill>
                <a:srgbClr val="000000"/>
              </a:solidFill>
              <a:latin typeface="Arial" charset="0"/>
              <a:cs typeface="Arial" charset="0"/>
            </a:endParaRPr>
          </a:p>
          <a:p>
            <a:r>
              <a:rPr lang="en-US" sz="1000" dirty="0" smtClean="0">
                <a:solidFill>
                  <a:srgbClr val="000000"/>
                </a:solidFill>
                <a:latin typeface="Arial" charset="0"/>
                <a:cs typeface="Arial" charset="0"/>
              </a:rPr>
              <a:t>magnitude</a:t>
            </a:r>
            <a:r>
              <a:rPr lang="en-US" sz="1000" dirty="0">
                <a:solidFill>
                  <a:srgbClr val="000000"/>
                </a:solidFill>
                <a:latin typeface="Arial" charset="0"/>
                <a:cs typeface="Arial" charset="0"/>
              </a:rPr>
              <a:t>, collinear, and opposite in direction.</a:t>
            </a:r>
            <a:r>
              <a:rPr lang="ru-RU" sz="1000" dirty="0">
                <a:solidFill>
                  <a:srgbClr val="000000"/>
                </a:solidFill>
                <a:latin typeface="Arial" charset="0"/>
                <a:cs typeface="Arial" charset="0"/>
              </a:rPr>
              <a:t> </a:t>
            </a:r>
          </a:p>
        </p:txBody>
      </p:sp>
      <p:sp>
        <p:nvSpPr>
          <p:cNvPr id="237682" name="Text Box 114"/>
          <p:cNvSpPr txBox="1">
            <a:spLocks noChangeArrowheads="1"/>
          </p:cNvSpPr>
          <p:nvPr/>
        </p:nvSpPr>
        <p:spPr bwMode="auto">
          <a:xfrm>
            <a:off x="142875" y="5306229"/>
            <a:ext cx="8785225" cy="396000"/>
          </a:xfrm>
          <a:prstGeom prst="rect">
            <a:avLst/>
          </a:prstGeom>
          <a:noFill/>
          <a:ln w="9525">
            <a:noFill/>
            <a:miter lim="800000"/>
            <a:headEnd/>
            <a:tailEnd/>
          </a:ln>
        </p:spPr>
        <p:txBody>
          <a:bodyPr>
            <a:spAutoFit/>
          </a:bodyPr>
          <a:lstStyle/>
          <a:p>
            <a:r>
              <a:rPr lang="ru-RU" sz="1000" b="1" dirty="0">
                <a:solidFill>
                  <a:srgbClr val="FF0000"/>
                </a:solidFill>
                <a:latin typeface="Arial" charset="0"/>
                <a:cs typeface="Arial" charset="0"/>
              </a:rPr>
              <a:t>3. </a:t>
            </a:r>
            <a:r>
              <a:rPr lang="en-US" sz="1000" b="1" dirty="0">
                <a:solidFill>
                  <a:srgbClr val="FF0000"/>
                </a:solidFill>
                <a:latin typeface="Arial" charset="0"/>
                <a:cs typeface="Arial" charset="0"/>
              </a:rPr>
              <a:t>Axiom of joining</a:t>
            </a:r>
            <a:r>
              <a:rPr lang="ru-RU" sz="1000" b="1" dirty="0">
                <a:solidFill>
                  <a:srgbClr val="FF0000"/>
                </a:solidFill>
                <a:latin typeface="Arial" charset="0"/>
                <a:cs typeface="Arial" charset="0"/>
              </a:rPr>
              <a:t> </a:t>
            </a:r>
            <a:r>
              <a:rPr lang="ru-RU" sz="1000" dirty="0">
                <a:solidFill>
                  <a:srgbClr val="000000"/>
                </a:solidFill>
                <a:latin typeface="Arial" charset="0"/>
                <a:cs typeface="Arial" charset="0"/>
              </a:rPr>
              <a:t>–</a:t>
            </a:r>
            <a:r>
              <a:rPr lang="en-US" sz="1000" dirty="0">
                <a:solidFill>
                  <a:srgbClr val="000000"/>
                </a:solidFill>
                <a:latin typeface="Arial" charset="0"/>
                <a:cs typeface="Arial" charset="0"/>
              </a:rPr>
              <a:t>The action of </a:t>
            </a:r>
            <a:r>
              <a:rPr lang="en-US" sz="1000" dirty="0" smtClean="0">
                <a:solidFill>
                  <a:srgbClr val="000000"/>
                </a:solidFill>
                <a:latin typeface="Arial" charset="0"/>
                <a:cs typeface="Arial" charset="0"/>
              </a:rPr>
              <a:t>the given </a:t>
            </a:r>
            <a:r>
              <a:rPr lang="en-US" sz="1000" dirty="0">
                <a:solidFill>
                  <a:srgbClr val="000000"/>
                </a:solidFill>
                <a:latin typeface="Arial" charset="0"/>
                <a:cs typeface="Arial" charset="0"/>
              </a:rPr>
              <a:t>force system on a rigid body remains unchanged if another balanced force system is added to, or subtracted from, the original system.</a:t>
            </a:r>
            <a:endParaRPr lang="ru-RU" sz="1000" dirty="0">
              <a:solidFill>
                <a:srgbClr val="000000"/>
              </a:solidFill>
              <a:latin typeface="Arial" charset="0"/>
              <a:cs typeface="Arial" charset="0"/>
            </a:endParaRPr>
          </a:p>
          <a:p>
            <a:endParaRPr lang="ru-RU" sz="1000" dirty="0">
              <a:solidFill>
                <a:srgbClr val="000000"/>
              </a:solidFill>
              <a:latin typeface="Arial" charset="0"/>
              <a:cs typeface="Arial" charset="0"/>
            </a:endParaRPr>
          </a:p>
        </p:txBody>
      </p:sp>
      <p:sp>
        <p:nvSpPr>
          <p:cNvPr id="59055" name="AutoShape 121">
            <a:hlinkClick r:id="" action="ppaction://hlinkshowjump?jump=nextslide" highlightClick="1"/>
          </p:cNvPr>
          <p:cNvSpPr>
            <a:spLocks noChangeArrowheads="1"/>
          </p:cNvSpPr>
          <p:nvPr/>
        </p:nvSpPr>
        <p:spPr bwMode="auto">
          <a:xfrm>
            <a:off x="4341843" y="538163"/>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59056" name="AutoShape 122">
            <a:hlinkClick r:id="rId2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FF0000"/>
              </a:solidFill>
              <a:latin typeface="Arial" charset="0"/>
              <a:cs typeface="Arial" charset="0"/>
            </a:endParaRPr>
          </a:p>
        </p:txBody>
      </p:sp>
      <p:sp>
        <p:nvSpPr>
          <p:cNvPr id="59057" name="AutoShape 123">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59058" name="Oval 124"/>
          <p:cNvSpPr>
            <a:spLocks noChangeArrowheads="1"/>
          </p:cNvSpPr>
          <p:nvPr/>
        </p:nvSpPr>
        <p:spPr bwMode="auto">
          <a:xfrm>
            <a:off x="8594725" y="6206700"/>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a:solidFill>
                  <a:srgbClr val="00007D"/>
                </a:solidFill>
                <a:latin typeface="Arial" charset="0"/>
                <a:cs typeface="Arial" charset="0"/>
              </a:rPr>
              <a:t>2</a:t>
            </a:r>
            <a:endParaRPr lang="ru-RU" sz="1000" b="1">
              <a:solidFill>
                <a:srgbClr val="00007D"/>
              </a:solidFill>
              <a:latin typeface="Arial" charset="0"/>
              <a:cs typeface="Arial" charset="0"/>
            </a:endParaRPr>
          </a:p>
        </p:txBody>
      </p:sp>
      <p:pic>
        <p:nvPicPr>
          <p:cNvPr id="59059" name="Picture 15" descr="Z:\Символ НГУ_4.JPG"/>
          <p:cNvPicPr>
            <a:picLocks noChangeAspect="1" noChangeArrowheads="1"/>
          </p:cNvPicPr>
          <p:nvPr/>
        </p:nvPicPr>
        <p:blipFill>
          <a:blip r:embed="rId28"/>
          <a:srcRect/>
          <a:stretch>
            <a:fillRect/>
          </a:stretch>
        </p:blipFill>
        <p:spPr bwMode="auto">
          <a:xfrm>
            <a:off x="8115300" y="82550"/>
            <a:ext cx="985838" cy="828675"/>
          </a:xfrm>
          <a:prstGeom prst="rect">
            <a:avLst/>
          </a:prstGeom>
          <a:noFill/>
          <a:ln w="9525">
            <a:noFill/>
            <a:miter lim="800000"/>
            <a:headEnd/>
            <a:tailEnd/>
          </a:ln>
        </p:spPr>
      </p:pic>
    </p:spTree>
    <p:extLst>
      <p:ext uri="{BB962C8B-B14F-4D97-AF65-F5344CB8AC3E}">
        <p14:creationId xmlns:p14="http://schemas.microsoft.com/office/powerpoint/2010/main" val="5249030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237678"/>
                                        </p:tgtEl>
                                        <p:attrNameLst>
                                          <p:attrName>style.visibility</p:attrName>
                                        </p:attrNameLst>
                                      </p:cBhvr>
                                      <p:to>
                                        <p:strVal val="visible"/>
                                      </p:to>
                                    </p:set>
                                    <p:anim calcmode="lin" valueType="num">
                                      <p:cBhvr>
                                        <p:cTn id="7" dur="500" fill="hold"/>
                                        <p:tgtEl>
                                          <p:spTgt spid="237678"/>
                                        </p:tgtEl>
                                        <p:attrNameLst>
                                          <p:attrName>ppt_w</p:attrName>
                                        </p:attrNameLst>
                                      </p:cBhvr>
                                      <p:tavLst>
                                        <p:tav tm="0">
                                          <p:val>
                                            <p:fltVal val="0"/>
                                          </p:val>
                                        </p:tav>
                                        <p:tav tm="100000">
                                          <p:val>
                                            <p:strVal val="#ppt_w"/>
                                          </p:val>
                                        </p:tav>
                                      </p:tavLst>
                                    </p:anim>
                                    <p:anim calcmode="lin" valueType="num">
                                      <p:cBhvr>
                                        <p:cTn id="8" dur="500" fill="hold"/>
                                        <p:tgtEl>
                                          <p:spTgt spid="237678"/>
                                        </p:tgtEl>
                                        <p:attrNameLst>
                                          <p:attrName>ppt_h</p:attrName>
                                        </p:attrNameLst>
                                      </p:cBhvr>
                                      <p:tavLst>
                                        <p:tav tm="0">
                                          <p:val>
                                            <p:fltVal val="0"/>
                                          </p:val>
                                        </p:tav>
                                        <p:tav tm="100000">
                                          <p:val>
                                            <p:strVal val="#ppt_h"/>
                                          </p:val>
                                        </p:tav>
                                      </p:tavLst>
                                    </p:anim>
                                    <p:animEffect transition="in" filter="fade">
                                      <p:cBhvr>
                                        <p:cTn id="9" dur="500"/>
                                        <p:tgtEl>
                                          <p:spTgt spid="23767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37679"/>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37680"/>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23768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37682"/>
                                        </p:tgtEl>
                                        <p:attrNameLst>
                                          <p:attrName>style.visibility</p:attrName>
                                        </p:attrNameLst>
                                      </p:cBhvr>
                                      <p:to>
                                        <p:strVal val="visible"/>
                                      </p:to>
                                    </p:set>
                                    <p:anim calcmode="lin" valueType="num">
                                      <p:cBhvr additive="base">
                                        <p:cTn id="24" dur="500" fill="hold"/>
                                        <p:tgtEl>
                                          <p:spTgt spid="237682"/>
                                        </p:tgtEl>
                                        <p:attrNameLst>
                                          <p:attrName>ppt_x</p:attrName>
                                        </p:attrNameLst>
                                      </p:cBhvr>
                                      <p:tavLst>
                                        <p:tav tm="0">
                                          <p:val>
                                            <p:strVal val="#ppt_x"/>
                                          </p:val>
                                        </p:tav>
                                        <p:tav tm="100000">
                                          <p:val>
                                            <p:strVal val="#ppt_x"/>
                                          </p:val>
                                        </p:tav>
                                      </p:tavLst>
                                    </p:anim>
                                    <p:anim calcmode="lin" valueType="num">
                                      <p:cBhvr additive="base">
                                        <p:cTn id="25" dur="500" fill="hold"/>
                                        <p:tgtEl>
                                          <p:spTgt spid="237682"/>
                                        </p:tgtEl>
                                        <p:attrNameLst>
                                          <p:attrName>ppt_y</p:attrName>
                                        </p:attrNameLst>
                                      </p:cBhvr>
                                      <p:tavLst>
                                        <p:tav tm="0">
                                          <p:val>
                                            <p:strVal val="1+#ppt_h/2"/>
                                          </p:val>
                                        </p:tav>
                                        <p:tav tm="100000">
                                          <p:val>
                                            <p:strVal val="#ppt_y"/>
                                          </p:val>
                                        </p:tav>
                                      </p:tavLst>
                                    </p:anim>
                                  </p:childTnLst>
                                </p:cTn>
                              </p:par>
                              <p:par>
                                <p:cTn id="26" presetID="2" presetClass="entr" presetSubtype="4" fill="hold" nodeType="withEffect">
                                  <p:stCondLst>
                                    <p:cond delay="0"/>
                                  </p:stCondLst>
                                  <p:childTnLst>
                                    <p:set>
                                      <p:cBhvr>
                                        <p:cTn id="27" dur="1" fill="hold">
                                          <p:stCondLst>
                                            <p:cond delay="0"/>
                                          </p:stCondLst>
                                        </p:cTn>
                                        <p:tgtEl>
                                          <p:spTgt spid="237685"/>
                                        </p:tgtEl>
                                        <p:attrNameLst>
                                          <p:attrName>style.visibility</p:attrName>
                                        </p:attrNameLst>
                                      </p:cBhvr>
                                      <p:to>
                                        <p:strVal val="visible"/>
                                      </p:to>
                                    </p:set>
                                    <p:anim calcmode="lin" valueType="num">
                                      <p:cBhvr additive="base">
                                        <p:cTn id="28" dur="500" fill="hold"/>
                                        <p:tgtEl>
                                          <p:spTgt spid="237685"/>
                                        </p:tgtEl>
                                        <p:attrNameLst>
                                          <p:attrName>ppt_x</p:attrName>
                                        </p:attrNameLst>
                                      </p:cBhvr>
                                      <p:tavLst>
                                        <p:tav tm="0">
                                          <p:val>
                                            <p:strVal val="#ppt_x"/>
                                          </p:val>
                                        </p:tav>
                                        <p:tav tm="100000">
                                          <p:val>
                                            <p:strVal val="#ppt_x"/>
                                          </p:val>
                                        </p:tav>
                                      </p:tavLst>
                                    </p:anim>
                                    <p:anim calcmode="lin" valueType="num">
                                      <p:cBhvr additive="base">
                                        <p:cTn id="29" dur="500" fill="hold"/>
                                        <p:tgtEl>
                                          <p:spTgt spid="237685"/>
                                        </p:tgtEl>
                                        <p:attrNameLst>
                                          <p:attrName>ppt_y</p:attrName>
                                        </p:attrNameLst>
                                      </p:cBhvr>
                                      <p:tavLst>
                                        <p:tav tm="0">
                                          <p:val>
                                            <p:strVal val="1+#ppt_h/2"/>
                                          </p:val>
                                        </p:tav>
                                        <p:tav tm="100000">
                                          <p:val>
                                            <p:strVal val="#ppt_y"/>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4" fill="hold" nodeType="clickEffect">
                                  <p:stCondLst>
                                    <p:cond delay="0"/>
                                  </p:stCondLst>
                                  <p:childTnLst>
                                    <p:set>
                                      <p:cBhvr>
                                        <p:cTn id="33" dur="1" fill="hold">
                                          <p:stCondLst>
                                            <p:cond delay="0"/>
                                          </p:stCondLst>
                                        </p:cTn>
                                        <p:tgtEl>
                                          <p:spTgt spid="237687"/>
                                        </p:tgtEl>
                                        <p:attrNameLst>
                                          <p:attrName>style.visibility</p:attrName>
                                        </p:attrNameLst>
                                      </p:cBhvr>
                                      <p:to>
                                        <p:strVal val="visible"/>
                                      </p:to>
                                    </p:set>
                                    <p:anim calcmode="lin" valueType="num">
                                      <p:cBhvr additive="base">
                                        <p:cTn id="34" dur="500" fill="hold"/>
                                        <p:tgtEl>
                                          <p:spTgt spid="237687"/>
                                        </p:tgtEl>
                                        <p:attrNameLst>
                                          <p:attrName>ppt_x</p:attrName>
                                        </p:attrNameLst>
                                      </p:cBhvr>
                                      <p:tavLst>
                                        <p:tav tm="0">
                                          <p:val>
                                            <p:strVal val="#ppt_x"/>
                                          </p:val>
                                        </p:tav>
                                        <p:tav tm="100000">
                                          <p:val>
                                            <p:strVal val="#ppt_x"/>
                                          </p:val>
                                        </p:tav>
                                      </p:tavLst>
                                    </p:anim>
                                    <p:anim calcmode="lin" valueType="num">
                                      <p:cBhvr additive="base">
                                        <p:cTn id="35" dur="500" fill="hold"/>
                                        <p:tgtEl>
                                          <p:spTgt spid="23768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678" grpId="0"/>
      <p:bldP spid="237679" grpId="0"/>
      <p:bldP spid="237680" grpId="0"/>
      <p:bldP spid="23768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9219" name="Rectangle 5"/>
              <p:cNvSpPr>
                <a:spLocks noChangeArrowheads="1"/>
              </p:cNvSpPr>
              <p:nvPr/>
            </p:nvSpPr>
            <p:spPr bwMode="auto">
              <a:xfrm>
                <a:off x="326513" y="1387890"/>
                <a:ext cx="8244000" cy="324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defRPr/>
                </a:pPr>
                <a:r>
                  <a:rPr lang="en-US" altLang="ru-RU" sz="1200" b="1" dirty="0" smtClean="0">
                    <a:solidFill>
                      <a:schemeClr val="accent5">
                        <a:lumMod val="25000"/>
                      </a:schemeClr>
                    </a:solidFill>
                  </a:rPr>
                  <a:t>Differential equations of  the plane motion of a rigid body </a:t>
                </a:r>
                <a:r>
                  <a:rPr lang="en-US" sz="1200" b="1" dirty="0" smtClean="0">
                    <a:solidFill>
                      <a:srgbClr val="CACAFF">
                        <a:lumMod val="25000"/>
                      </a:srgbClr>
                    </a:solidFill>
                    <a:latin typeface="Arial" charset="0"/>
                    <a:cs typeface="Arial" charset="0"/>
                  </a:rPr>
                  <a:t> </a:t>
                </a:r>
                <a14:m>
                  <m:oMath xmlns:m="http://schemas.openxmlformats.org/officeDocument/2006/math">
                    <m:r>
                      <a:rPr lang="ru-RU" sz="1200" b="1" i="1">
                        <a:solidFill>
                          <a:schemeClr val="accent5">
                            <a:lumMod val="25000"/>
                          </a:schemeClr>
                        </a:solidFill>
                        <a:latin typeface="Cambria Math"/>
                        <a:ea typeface="Times New Roman"/>
                        <a:cs typeface="Times New Roman"/>
                      </a:rPr>
                      <m:t>𝑴</m:t>
                    </m:r>
                    <m:sSub>
                      <m:sSubPr>
                        <m:ctrlPr>
                          <a:rPr lang="ru-RU" sz="1200" b="1" i="1">
                            <a:solidFill>
                              <a:schemeClr val="accent5">
                                <a:lumMod val="25000"/>
                              </a:schemeClr>
                            </a:solidFill>
                            <a:latin typeface="Cambria Math"/>
                          </a:rPr>
                        </m:ctrlPr>
                      </m:sSubPr>
                      <m:e>
                        <m:acc>
                          <m:accPr>
                            <m:chr m:val="̈"/>
                            <m:ctrlPr>
                              <a:rPr lang="ru-RU" sz="1200" b="1" i="1">
                                <a:solidFill>
                                  <a:schemeClr val="accent5">
                                    <a:lumMod val="25000"/>
                                  </a:schemeClr>
                                </a:solidFill>
                                <a:latin typeface="Cambria Math"/>
                              </a:rPr>
                            </m:ctrlPr>
                          </m:accPr>
                          <m:e>
                            <m:r>
                              <a:rPr lang="ru-RU" sz="1200" b="1" i="1">
                                <a:solidFill>
                                  <a:schemeClr val="accent5">
                                    <a:lumMod val="25000"/>
                                  </a:schemeClr>
                                </a:solidFill>
                                <a:latin typeface="Cambria Math"/>
                                <a:ea typeface="Times New Roman"/>
                                <a:cs typeface="Times New Roman"/>
                              </a:rPr>
                              <m:t>𝒙</m:t>
                            </m:r>
                          </m:e>
                        </m:acc>
                      </m:e>
                      <m:sub>
                        <m:r>
                          <a:rPr lang="ru-RU" sz="1200" b="1" i="1">
                            <a:solidFill>
                              <a:schemeClr val="accent5">
                                <a:lumMod val="25000"/>
                              </a:schemeClr>
                            </a:solidFill>
                            <a:latin typeface="Cambria Math"/>
                            <a:ea typeface="Times New Roman"/>
                            <a:cs typeface="Times New Roman"/>
                          </a:rPr>
                          <m:t>𝑪</m:t>
                        </m:r>
                      </m:sub>
                    </m:sSub>
                  </m:oMath>
                </a14:m>
                <a:r>
                  <a:rPr lang="en-US" sz="1200" b="1" dirty="0">
                    <a:solidFill>
                      <a:schemeClr val="accent5">
                        <a:lumMod val="25000"/>
                      </a:schemeClr>
                    </a:solidFill>
                    <a:latin typeface="Times New Roman"/>
                    <a:ea typeface="Times New Roman"/>
                  </a:rPr>
                  <a:t>=</a:t>
                </a:r>
                <a14:m>
                  <m:oMath xmlns:m="http://schemas.openxmlformats.org/officeDocument/2006/math">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ea typeface="Times New Roman"/>
                            <a:cs typeface="Times New Roman"/>
                          </a:rPr>
                          <m:t>𝑹</m:t>
                        </m:r>
                      </m:e>
                      <m:sub>
                        <m:r>
                          <a:rPr lang="en-US" sz="1200" b="1" i="1">
                            <a:solidFill>
                              <a:schemeClr val="accent5">
                                <a:lumMod val="25000"/>
                              </a:schemeClr>
                            </a:solidFill>
                            <a:latin typeface="Cambria Math"/>
                            <a:ea typeface="Times New Roman"/>
                            <a:cs typeface="Times New Roman"/>
                          </a:rPr>
                          <m:t>𝒙</m:t>
                        </m:r>
                      </m:sub>
                      <m:sup>
                        <m:r>
                          <a:rPr lang="en-US" sz="1200" b="1" i="1">
                            <a:solidFill>
                              <a:schemeClr val="accent5">
                                <a:lumMod val="25000"/>
                              </a:schemeClr>
                            </a:solidFill>
                            <a:latin typeface="Cambria Math"/>
                            <a:ea typeface="Times New Roman"/>
                            <a:cs typeface="Times New Roman"/>
                          </a:rPr>
                          <m:t>𝒆</m:t>
                        </m:r>
                      </m:sup>
                    </m:sSubSup>
                  </m:oMath>
                </a14:m>
                <a:r>
                  <a:rPr lang="en-US" sz="1200" b="1" dirty="0">
                    <a:solidFill>
                      <a:schemeClr val="accent5">
                        <a:lumMod val="25000"/>
                      </a:schemeClr>
                    </a:solidFill>
                    <a:latin typeface="Times New Roman"/>
                    <a:ea typeface="Times New Roman"/>
                  </a:rPr>
                  <a:t>,  </a:t>
                </a:r>
                <a14:m>
                  <m:oMath xmlns:m="http://schemas.openxmlformats.org/officeDocument/2006/math">
                    <m:r>
                      <a:rPr lang="ru-RU" sz="1200" b="1" i="1">
                        <a:solidFill>
                          <a:schemeClr val="accent5">
                            <a:lumMod val="25000"/>
                          </a:schemeClr>
                        </a:solidFill>
                        <a:latin typeface="Cambria Math"/>
                        <a:ea typeface="Times New Roman"/>
                        <a:cs typeface="Times New Roman"/>
                      </a:rPr>
                      <m:t>𝑴</m:t>
                    </m:r>
                    <m:sSub>
                      <m:sSubPr>
                        <m:ctrlPr>
                          <a:rPr lang="ru-RU" sz="1200" b="1" i="1">
                            <a:solidFill>
                              <a:schemeClr val="accent5">
                                <a:lumMod val="25000"/>
                              </a:schemeClr>
                            </a:solidFill>
                            <a:latin typeface="Cambria Math"/>
                          </a:rPr>
                        </m:ctrlPr>
                      </m:sSubPr>
                      <m:e>
                        <m:acc>
                          <m:accPr>
                            <m:chr m:val="̈"/>
                            <m:ctrlPr>
                              <a:rPr lang="ru-RU" sz="1200" b="1" i="1">
                                <a:solidFill>
                                  <a:schemeClr val="accent5">
                                    <a:lumMod val="25000"/>
                                  </a:schemeClr>
                                </a:solidFill>
                                <a:latin typeface="Cambria Math"/>
                              </a:rPr>
                            </m:ctrlPr>
                          </m:accPr>
                          <m:e>
                            <m:r>
                              <a:rPr lang="ru-RU" sz="1200" b="1" i="1">
                                <a:solidFill>
                                  <a:schemeClr val="accent5">
                                    <a:lumMod val="25000"/>
                                  </a:schemeClr>
                                </a:solidFill>
                                <a:latin typeface="Cambria Math"/>
                                <a:ea typeface="Times New Roman"/>
                                <a:cs typeface="Times New Roman"/>
                              </a:rPr>
                              <m:t>𝒚</m:t>
                            </m:r>
                          </m:e>
                        </m:acc>
                      </m:e>
                      <m:sub>
                        <m:r>
                          <a:rPr lang="ru-RU" sz="1200" b="1" i="1">
                            <a:solidFill>
                              <a:schemeClr val="accent5">
                                <a:lumMod val="25000"/>
                              </a:schemeClr>
                            </a:solidFill>
                            <a:latin typeface="Cambria Math"/>
                            <a:ea typeface="Times New Roman"/>
                            <a:cs typeface="Times New Roman"/>
                          </a:rPr>
                          <m:t>𝑪</m:t>
                        </m:r>
                      </m:sub>
                    </m:sSub>
                  </m:oMath>
                </a14:m>
                <a:r>
                  <a:rPr lang="en-US" sz="1200" b="1" dirty="0">
                    <a:solidFill>
                      <a:schemeClr val="accent5">
                        <a:lumMod val="25000"/>
                      </a:schemeClr>
                    </a:solidFill>
                    <a:latin typeface="Times New Roman"/>
                    <a:ea typeface="Times New Roman"/>
                  </a:rPr>
                  <a:t>=</a:t>
                </a:r>
                <a14:m>
                  <m:oMath xmlns:m="http://schemas.openxmlformats.org/officeDocument/2006/math">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ea typeface="Times New Roman"/>
                            <a:cs typeface="Times New Roman"/>
                          </a:rPr>
                          <m:t>𝑹</m:t>
                        </m:r>
                      </m:e>
                      <m:sub>
                        <m:r>
                          <a:rPr lang="en-US" sz="1200" b="1" i="1">
                            <a:solidFill>
                              <a:schemeClr val="accent5">
                                <a:lumMod val="25000"/>
                              </a:schemeClr>
                            </a:solidFill>
                            <a:latin typeface="Cambria Math"/>
                            <a:ea typeface="Times New Roman"/>
                            <a:cs typeface="Times New Roman"/>
                          </a:rPr>
                          <m:t>𝒚</m:t>
                        </m:r>
                      </m:sub>
                      <m:sup>
                        <m:r>
                          <a:rPr lang="en-US" sz="1200" b="1" i="1">
                            <a:solidFill>
                              <a:schemeClr val="accent5">
                                <a:lumMod val="25000"/>
                              </a:schemeClr>
                            </a:solidFill>
                            <a:latin typeface="Cambria Math"/>
                            <a:ea typeface="Times New Roman"/>
                            <a:cs typeface="Times New Roman"/>
                          </a:rPr>
                          <m:t>𝒆</m:t>
                        </m:r>
                      </m:sup>
                    </m:sSubSup>
                  </m:oMath>
                </a14:m>
                <a:r>
                  <a:rPr lang="en-US" sz="1200" b="1" dirty="0">
                    <a:solidFill>
                      <a:schemeClr val="accent5">
                        <a:lumMod val="25000"/>
                      </a:schemeClr>
                    </a:solidFill>
                    <a:latin typeface="Times New Roman"/>
                    <a:ea typeface="Times New Roman"/>
                  </a:rPr>
                  <a:t>,</a:t>
                </a:r>
                <a:r>
                  <a:rPr lang="en-US" sz="1200" b="1" dirty="0" smtClean="0">
                    <a:solidFill>
                      <a:schemeClr val="accent5">
                        <a:lumMod val="25000"/>
                      </a:schemeClr>
                    </a:solidFill>
                    <a:latin typeface="Times New Roman"/>
                    <a:ea typeface="Times New Roman"/>
                  </a:rPr>
                  <a:t> </a:t>
                </a:r>
                <a14:m>
                  <m:oMath xmlns:m="http://schemas.openxmlformats.org/officeDocument/2006/math">
                    <m:sSub>
                      <m:sSubPr>
                        <m:ctrlPr>
                          <a:rPr lang="ru-RU" sz="1200" b="1" i="1">
                            <a:solidFill>
                              <a:schemeClr val="accent5">
                                <a:lumMod val="25000"/>
                              </a:schemeClr>
                            </a:solidFill>
                            <a:latin typeface="Cambria Math"/>
                          </a:rPr>
                        </m:ctrlPr>
                      </m:sSubPr>
                      <m:e>
                        <m:r>
                          <a:rPr lang="en-US" sz="1200" b="1" i="1" smtClean="0">
                            <a:solidFill>
                              <a:schemeClr val="accent5">
                                <a:lumMod val="25000"/>
                              </a:schemeClr>
                            </a:solidFill>
                            <a:latin typeface="Cambria Math"/>
                          </a:rPr>
                          <m:t> </m:t>
                        </m:r>
                        <m:r>
                          <a:rPr lang="en-US" sz="1200" b="1" i="1">
                            <a:solidFill>
                              <a:schemeClr val="accent5">
                                <a:lumMod val="25000"/>
                              </a:schemeClr>
                            </a:solidFill>
                            <a:latin typeface="Cambria Math"/>
                          </a:rPr>
                          <m:t>𝑰</m:t>
                        </m:r>
                      </m:e>
                      <m:sub>
                        <m:r>
                          <a:rPr lang="en-US" sz="1200" b="1" i="1">
                            <a:solidFill>
                              <a:schemeClr val="accent5">
                                <a:lumMod val="25000"/>
                              </a:schemeClr>
                            </a:solidFill>
                            <a:latin typeface="Cambria Math"/>
                          </a:rPr>
                          <m:t>𝒛</m:t>
                        </m:r>
                      </m:sub>
                    </m:sSub>
                    <m:acc>
                      <m:accPr>
                        <m:chr m:val="̈"/>
                        <m:ctrlPr>
                          <a:rPr lang="ru-RU" sz="1200" b="1" i="1">
                            <a:solidFill>
                              <a:schemeClr val="accent5">
                                <a:lumMod val="25000"/>
                              </a:schemeClr>
                            </a:solidFill>
                            <a:latin typeface="Cambria Math"/>
                          </a:rPr>
                        </m:ctrlPr>
                      </m:accPr>
                      <m:e>
                        <m:r>
                          <a:rPr lang="en-US" sz="1200" b="1" i="1">
                            <a:solidFill>
                              <a:schemeClr val="accent5">
                                <a:lumMod val="25000"/>
                              </a:schemeClr>
                            </a:solidFill>
                            <a:latin typeface="Cambria Math"/>
                          </a:rPr>
                          <m:t>𝝋</m:t>
                        </m:r>
                      </m:e>
                    </m:acc>
                    <m:r>
                      <a:rPr lang="en-US" sz="1200" b="1">
                        <a:solidFill>
                          <a:schemeClr val="accent5">
                            <a:lumMod val="25000"/>
                          </a:schemeClr>
                        </a:solidFill>
                        <a:latin typeface="Cambria Math"/>
                      </a:rPr>
                      <m:t>=</m:t>
                    </m:r>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rPr>
                          <m:t>𝑴</m:t>
                        </m:r>
                      </m:e>
                      <m:sub>
                        <m:r>
                          <a:rPr lang="en-US" sz="1200" b="1" i="1">
                            <a:solidFill>
                              <a:schemeClr val="accent5">
                                <a:lumMod val="25000"/>
                              </a:schemeClr>
                            </a:solidFill>
                            <a:latin typeface="Cambria Math"/>
                          </a:rPr>
                          <m:t>𝒛</m:t>
                        </m:r>
                      </m:sub>
                      <m:sup>
                        <m:r>
                          <a:rPr lang="en-US" sz="1200" b="1" i="1">
                            <a:solidFill>
                              <a:schemeClr val="accent5">
                                <a:lumMod val="25000"/>
                              </a:schemeClr>
                            </a:solidFill>
                            <a:latin typeface="Cambria Math"/>
                          </a:rPr>
                          <m:t>𝒆</m:t>
                        </m:r>
                      </m:sup>
                    </m:sSubSup>
                  </m:oMath>
                </a14:m>
                <a:r>
                  <a:rPr lang="en-US" sz="1200" b="1" dirty="0">
                    <a:solidFill>
                      <a:schemeClr val="accent5">
                        <a:lumMod val="25000"/>
                      </a:schemeClr>
                    </a:solidFill>
                    <a:latin typeface="Arial" charset="0"/>
                    <a:cs typeface="Arial" charset="0"/>
                  </a:rPr>
                  <a:t>.</a:t>
                </a:r>
                <a:endParaRPr lang="ru-RU" sz="1200" b="1" dirty="0">
                  <a:solidFill>
                    <a:schemeClr val="accent5">
                      <a:lumMod val="25000"/>
                    </a:schemeClr>
                  </a:solidFill>
                  <a:latin typeface="Arial" charset="0"/>
                  <a:cs typeface="Arial" charset="0"/>
                </a:endParaRPr>
              </a:p>
              <a:p>
                <a:pPr marL="533400" indent="-533400">
                  <a:lnSpc>
                    <a:spcPct val="80000"/>
                  </a:lnSpc>
                  <a:spcBef>
                    <a:spcPct val="20000"/>
                  </a:spcBef>
                  <a:buClr>
                    <a:srgbClr val="00007D"/>
                  </a:buClr>
                  <a:buSzPct val="75000"/>
                  <a:defRPr/>
                </a:pPr>
                <a:endParaRPr lang="ru-RU" sz="12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r>
                  <a:rPr lang="en-US" sz="1200" b="1" dirty="0" smtClean="0">
                    <a:solidFill>
                      <a:schemeClr val="accent5">
                        <a:lumMod val="25000"/>
                      </a:schemeClr>
                    </a:solidFill>
                    <a:latin typeface="Times New Roman"/>
                    <a:ea typeface="Times New Roman"/>
                  </a:rPr>
                  <a:t>   </a:t>
                </a:r>
                <a:endParaRPr lang="ru-RU" sz="1200" b="1" dirty="0">
                  <a:solidFill>
                    <a:srgbClr val="000000"/>
                  </a:solidFill>
                  <a:latin typeface="Arial" charset="0"/>
                  <a:cs typeface="Arial" charset="0"/>
                </a:endParaRPr>
              </a:p>
            </p:txBody>
          </p:sp>
        </mc:Choice>
        <mc:Fallback xmlns="">
          <p:sp>
            <p:nvSpPr>
              <p:cNvPr id="9219" name="Rectangle 5"/>
              <p:cNvSpPr>
                <a:spLocks noRot="1" noChangeAspect="1" noMove="1" noResize="1" noEditPoints="1" noAdjustHandles="1" noChangeArrowheads="1" noChangeShapeType="1" noTextEdit="1"/>
              </p:cNvSpPr>
              <p:nvPr/>
            </p:nvSpPr>
            <p:spPr bwMode="auto">
              <a:xfrm>
                <a:off x="326513" y="1387890"/>
                <a:ext cx="8244000" cy="324000"/>
              </a:xfrm>
              <a:prstGeom prst="rect">
                <a:avLst/>
              </a:prstGeom>
              <a:blipFill rotWithShape="1">
                <a:blip r:embed="rId2"/>
                <a:stretch>
                  <a:fillRect l="-74" t="-11321"/>
                </a:stretch>
              </a:blipFill>
              <a:ln>
                <a:noFill/>
              </a:ln>
              <a:effectLst/>
              <a:extLst/>
            </p:spPr>
            <p:txBody>
              <a:bodyPr/>
              <a:lstStyle/>
              <a:p>
                <a:r>
                  <a:rPr lang="ru-RU">
                    <a:noFill/>
                  </a:rPr>
                  <a:t> </a:t>
                </a:r>
              </a:p>
            </p:txBody>
          </p:sp>
        </mc:Fallback>
      </mc:AlternateContent>
      <p:sp>
        <p:nvSpPr>
          <p:cNvPr id="262161" name="Text Box 17"/>
          <p:cNvSpPr txBox="1">
            <a:spLocks noChangeArrowheads="1"/>
          </p:cNvSpPr>
          <p:nvPr/>
        </p:nvSpPr>
        <p:spPr bwMode="auto">
          <a:xfrm>
            <a:off x="326513" y="1844624"/>
            <a:ext cx="8244000" cy="648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200" b="1" dirty="0" err="1">
                <a:solidFill>
                  <a:schemeClr val="accent5">
                    <a:lumMod val="25000"/>
                  </a:schemeClr>
                </a:solidFill>
              </a:rPr>
              <a:t>D'Alembert's</a:t>
            </a:r>
            <a:r>
              <a:rPr lang="en-US" sz="1200" b="1" dirty="0">
                <a:solidFill>
                  <a:schemeClr val="accent5">
                    <a:lumMod val="25000"/>
                  </a:schemeClr>
                </a:solidFill>
              </a:rPr>
              <a:t> principle for a particle: if at any given moment to the active forces and the reactions of the constraints acting on a particle is added the inertia force, the resultant force system will be in equilibrium and all the equations of statics will apply to it.</a:t>
            </a:r>
            <a:endParaRPr lang="ru-RU" sz="1200" b="1" dirty="0">
              <a:solidFill>
                <a:schemeClr val="accent5">
                  <a:lumMod val="25000"/>
                </a:schemeClr>
              </a:solidFill>
            </a:endParaRPr>
          </a:p>
          <a:p>
            <a:pPr marL="0" indent="0" algn="just" eaLnBrk="1" hangingPunct="1">
              <a:defRPr/>
            </a:pPr>
            <a:endParaRPr lang="ru-RU" sz="1200" b="1" dirty="0">
              <a:solidFill>
                <a:schemeClr val="accent5">
                  <a:lumMod val="25000"/>
                </a:schemeClr>
              </a:solidFill>
              <a:cs typeface="Arial" charset="0"/>
            </a:endParaRPr>
          </a:p>
        </p:txBody>
      </p:sp>
      <p:sp>
        <p:nvSpPr>
          <p:cNvPr id="262175" name="Text Box 31"/>
          <p:cNvSpPr txBox="1">
            <a:spLocks noChangeArrowheads="1"/>
          </p:cNvSpPr>
          <p:nvPr/>
        </p:nvSpPr>
        <p:spPr bwMode="auto">
          <a:xfrm>
            <a:off x="338138" y="2690430"/>
            <a:ext cx="8280000" cy="612000"/>
          </a:xfrm>
          <a:prstGeom prst="rect">
            <a:avLst/>
          </a:prstGeom>
          <a:solidFill>
            <a:srgbClr val="FFC000"/>
          </a:solidFill>
          <a:ln w="9525">
            <a:noFill/>
            <a:miter lim="800000"/>
            <a:headEnd/>
            <a:tailEnd/>
          </a:ln>
        </p:spPr>
        <p:txBody>
          <a:bodyPr wrap="square">
            <a:spAutoFit/>
          </a:bodyPr>
          <a:lstStyle/>
          <a:p>
            <a:pPr algn="just"/>
            <a:r>
              <a:rPr lang="en-US" sz="1200" b="1" dirty="0" err="1">
                <a:solidFill>
                  <a:schemeClr val="accent5">
                    <a:lumMod val="25000"/>
                  </a:schemeClr>
                </a:solidFill>
              </a:rPr>
              <a:t>D'Alembert's</a:t>
            </a:r>
            <a:r>
              <a:rPr lang="en-US" sz="1200" b="1" dirty="0">
                <a:solidFill>
                  <a:schemeClr val="accent5">
                    <a:lumMod val="25000"/>
                  </a:schemeClr>
                </a:solidFill>
              </a:rPr>
              <a:t> principle for a system: if at any moment of time to the effective external and internal forces acting on every particle of a system are added the respective inertia forces, the resultant force system will be in equilibrium and all the equations of statics will apply to it.</a:t>
            </a:r>
            <a:endParaRPr lang="ru-RU" sz="1200" b="1" dirty="0">
              <a:solidFill>
                <a:schemeClr val="accent5">
                  <a:lumMod val="25000"/>
                </a:schemeClr>
              </a:solidFill>
            </a:endParaRPr>
          </a:p>
          <a:p>
            <a:pPr marL="342900" indent="-342900" algn="just"/>
            <a:endParaRPr lang="ru-RU" sz="1200" b="1" dirty="0">
              <a:solidFill>
                <a:schemeClr val="accent5">
                  <a:lumMod val="25000"/>
                </a:schemeClr>
              </a:solidFill>
              <a:latin typeface="Arial" charset="0"/>
              <a:cs typeface="Arial" charset="0"/>
            </a:endParaRPr>
          </a:p>
        </p:txBody>
      </p:sp>
      <p:sp>
        <p:nvSpPr>
          <p:cNvPr id="262191" name="Text Box 47"/>
          <p:cNvSpPr txBox="1">
            <a:spLocks noChangeArrowheads="1"/>
          </p:cNvSpPr>
          <p:nvPr/>
        </p:nvSpPr>
        <p:spPr bwMode="auto">
          <a:xfrm>
            <a:off x="358779" y="3437802"/>
            <a:ext cx="8245706" cy="461665"/>
          </a:xfrm>
          <a:prstGeom prst="rect">
            <a:avLst/>
          </a:prstGeom>
          <a:solidFill>
            <a:srgbClr val="FFC000"/>
          </a:solidFill>
          <a:ln w="9525">
            <a:noFill/>
            <a:miter lim="800000"/>
            <a:headEnd/>
            <a:tailEnd/>
          </a:ln>
        </p:spPr>
        <p:txBody>
          <a:bodyPr wrap="square">
            <a:spAutoFit/>
          </a:bodyPr>
          <a:lstStyle/>
          <a:p>
            <a:pPr algn="just"/>
            <a:r>
              <a:rPr lang="en-US" sz="1200" b="1" dirty="0">
                <a:solidFill>
                  <a:schemeClr val="accent5">
                    <a:lumMod val="25000"/>
                  </a:schemeClr>
                </a:solidFill>
                <a:latin typeface="Arial" charset="0"/>
                <a:cs typeface="Arial" charset="0"/>
              </a:rPr>
              <a:t>The principal vector of the inertia forces of a moving body is equal to the product of the mass of the body and the acceleration of its </a:t>
            </a:r>
            <a:r>
              <a:rPr lang="en-US" sz="1200" b="1" dirty="0" smtClean="0">
                <a:solidFill>
                  <a:schemeClr val="accent5">
                    <a:lumMod val="25000"/>
                  </a:schemeClr>
                </a:solidFill>
                <a:latin typeface="Arial" charset="0"/>
                <a:cs typeface="Arial" charset="0"/>
              </a:rPr>
              <a:t>center </a:t>
            </a:r>
            <a:r>
              <a:rPr lang="en-US" sz="1200" b="1" dirty="0">
                <a:solidFill>
                  <a:schemeClr val="accent5">
                    <a:lumMod val="25000"/>
                  </a:schemeClr>
                </a:solidFill>
                <a:latin typeface="Arial" charset="0"/>
                <a:cs typeface="Arial" charset="0"/>
              </a:rPr>
              <a:t>of mass, and is opposite in direction to the acceleration.</a:t>
            </a:r>
            <a:endParaRPr lang="ru-RU" sz="1200" b="1" dirty="0">
              <a:solidFill>
                <a:schemeClr val="accent5">
                  <a:lumMod val="25000"/>
                </a:schemeClr>
              </a:solidFill>
              <a:latin typeface="Arial" charset="0"/>
              <a:cs typeface="Arial" charset="0"/>
            </a:endParaRPr>
          </a:p>
        </p:txBody>
      </p:sp>
      <p:sp>
        <p:nvSpPr>
          <p:cNvPr id="262212" name="Text Box 68"/>
          <p:cNvSpPr txBox="1">
            <a:spLocks noChangeArrowheads="1"/>
          </p:cNvSpPr>
          <p:nvPr/>
        </p:nvSpPr>
        <p:spPr bwMode="auto">
          <a:xfrm>
            <a:off x="348951" y="4043237"/>
            <a:ext cx="8232461" cy="461665"/>
          </a:xfrm>
          <a:prstGeom prst="rect">
            <a:avLst/>
          </a:prstGeom>
          <a:solidFill>
            <a:srgbClr val="FFC000"/>
          </a:solidFill>
          <a:ln w="9525">
            <a:noFill/>
            <a:miter lim="800000"/>
            <a:headEnd/>
            <a:tailEnd/>
          </a:ln>
        </p:spPr>
        <p:txBody>
          <a:bodyPr wrap="square">
            <a:spAutoFit/>
          </a:bodyPr>
          <a:lstStyle/>
          <a:p>
            <a:pPr algn="just"/>
            <a:r>
              <a:rPr lang="en-US" sz="1200" b="1" dirty="0">
                <a:solidFill>
                  <a:schemeClr val="accent5">
                    <a:lumMod val="25000"/>
                  </a:schemeClr>
                </a:solidFill>
                <a:latin typeface="Arial" charset="0"/>
                <a:cs typeface="Arial" charset="0"/>
              </a:rPr>
              <a:t>In translational motion, the inertia forces of a rigid body can be reduced to a single resultant equal to the principal vector of the inertia forces applied at the </a:t>
            </a:r>
            <a:r>
              <a:rPr lang="en-US" sz="1200" b="1" dirty="0" smtClean="0">
                <a:solidFill>
                  <a:schemeClr val="accent5">
                    <a:lumMod val="25000"/>
                  </a:schemeClr>
                </a:solidFill>
                <a:latin typeface="Arial" charset="0"/>
                <a:cs typeface="Arial" charset="0"/>
              </a:rPr>
              <a:t>center </a:t>
            </a:r>
            <a:r>
              <a:rPr lang="en-US" sz="1200" b="1" dirty="0">
                <a:solidFill>
                  <a:schemeClr val="accent5">
                    <a:lumMod val="25000"/>
                  </a:schemeClr>
                </a:solidFill>
                <a:latin typeface="Arial" charset="0"/>
                <a:cs typeface="Arial" charset="0"/>
              </a:rPr>
              <a:t>of mass of the body.</a:t>
            </a:r>
            <a:endParaRPr lang="ru-RU" sz="1200" b="1" dirty="0">
              <a:solidFill>
                <a:schemeClr val="accent5">
                  <a:lumMod val="25000"/>
                </a:schemeClr>
              </a:solidFill>
              <a:latin typeface="Arial" charset="0"/>
              <a:cs typeface="Arial" charset="0"/>
            </a:endParaRPr>
          </a:p>
        </p:txBody>
      </p:sp>
      <p:sp>
        <p:nvSpPr>
          <p:cNvPr id="262241" name="Text Box 97"/>
          <p:cNvSpPr txBox="1">
            <a:spLocks noChangeArrowheads="1"/>
          </p:cNvSpPr>
          <p:nvPr/>
        </p:nvSpPr>
        <p:spPr bwMode="auto">
          <a:xfrm>
            <a:off x="340985" y="4631610"/>
            <a:ext cx="8244000" cy="646331"/>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In rotational motion, a system of inertia forces can be reduced to a couple in the plane of symmetry of the body of the moment equal to the product of its mass moment with respect to the axis trough the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of mass perpendicular to the plane of symmetry and the angular acceleration.</a:t>
            </a:r>
            <a:endParaRPr lang="ru-RU" sz="1200" b="1" dirty="0">
              <a:solidFill>
                <a:srgbClr val="CACAFF">
                  <a:lumMod val="25000"/>
                </a:srgbClr>
              </a:solidFill>
              <a:latin typeface="Arial" charset="0"/>
              <a:cs typeface="Arial" charset="0"/>
            </a:endParaRPr>
          </a:p>
        </p:txBody>
      </p:sp>
      <p:sp>
        <p:nvSpPr>
          <p:cNvPr id="262254" name="Text Box 110"/>
          <p:cNvSpPr txBox="1">
            <a:spLocks noChangeArrowheads="1"/>
          </p:cNvSpPr>
          <p:nvPr/>
        </p:nvSpPr>
        <p:spPr bwMode="auto">
          <a:xfrm>
            <a:off x="338542" y="5422919"/>
            <a:ext cx="8231971" cy="830997"/>
          </a:xfrm>
          <a:prstGeom prst="rect">
            <a:avLst/>
          </a:prstGeom>
          <a:solidFill>
            <a:srgbClr val="FFC000"/>
          </a:solidFill>
          <a:ln w="9525">
            <a:noFill/>
            <a:miter lim="800000"/>
            <a:headEnd/>
            <a:tailEnd/>
          </a:ln>
        </p:spPr>
        <p:txBody>
          <a:bodyPr wrap="square">
            <a:spAutoFit/>
          </a:bodyPr>
          <a:lstStyle/>
          <a:p>
            <a:pPr algn="just"/>
            <a:r>
              <a:rPr lang="en-US" sz="1200" b="1" dirty="0">
                <a:solidFill>
                  <a:schemeClr val="accent5">
                    <a:lumMod val="25000"/>
                  </a:schemeClr>
                </a:solidFill>
                <a:latin typeface="Arial" charset="0"/>
                <a:cs typeface="Arial" charset="0"/>
              </a:rPr>
              <a:t>In plane motion, a system of inertia forces can be reduced to the principal vector of the inertia forces applied at the </a:t>
            </a:r>
            <a:r>
              <a:rPr lang="en-US" sz="1200" b="1" dirty="0" smtClean="0">
                <a:solidFill>
                  <a:schemeClr val="accent5">
                    <a:lumMod val="25000"/>
                  </a:schemeClr>
                </a:solidFill>
                <a:latin typeface="Arial" charset="0"/>
                <a:cs typeface="Arial" charset="0"/>
              </a:rPr>
              <a:t>center </a:t>
            </a:r>
            <a:r>
              <a:rPr lang="en-US" sz="1200" b="1" dirty="0">
                <a:solidFill>
                  <a:schemeClr val="accent5">
                    <a:lumMod val="25000"/>
                  </a:schemeClr>
                </a:solidFill>
                <a:latin typeface="Arial" charset="0"/>
                <a:cs typeface="Arial" charset="0"/>
              </a:rPr>
              <a:t>of mass of the body and a couple in the plane of symmetry of the body whose moment is a product of its mass moment with respect to the axis trough the </a:t>
            </a:r>
            <a:r>
              <a:rPr lang="en-US" sz="1200" b="1" dirty="0" smtClean="0">
                <a:solidFill>
                  <a:schemeClr val="accent5">
                    <a:lumMod val="25000"/>
                  </a:schemeClr>
                </a:solidFill>
                <a:latin typeface="Arial" charset="0"/>
                <a:cs typeface="Arial" charset="0"/>
              </a:rPr>
              <a:t>center </a:t>
            </a:r>
            <a:r>
              <a:rPr lang="en-US" sz="1200" b="1" dirty="0">
                <a:solidFill>
                  <a:schemeClr val="accent5">
                    <a:lumMod val="25000"/>
                  </a:schemeClr>
                </a:solidFill>
                <a:latin typeface="Arial" charset="0"/>
                <a:cs typeface="Arial" charset="0"/>
              </a:rPr>
              <a:t>of mass perpendicular to the plane of symmetry and the angular acceleration.</a:t>
            </a:r>
            <a:endParaRPr lang="ru-RU" sz="1200" b="1" dirty="0">
              <a:solidFill>
                <a:schemeClr val="accent5">
                  <a:lumMod val="25000"/>
                </a:scheme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717392"/>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3" action="ppaction://hlinksldjump" highlightClick="1"/>
          </p:cNvPr>
          <p:cNvSpPr>
            <a:spLocks noChangeArrowheads="1"/>
          </p:cNvSpPr>
          <p:nvPr/>
        </p:nvSpPr>
        <p:spPr bwMode="auto">
          <a:xfrm>
            <a:off x="308574" y="731679"/>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595947" y="741522"/>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42</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4"/>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995362" y="596106"/>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9</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1903493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5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82" name="Oval 10"/>
          <p:cNvSpPr>
            <a:spLocks noChangeArrowheads="1"/>
          </p:cNvSpPr>
          <p:nvPr/>
        </p:nvSpPr>
        <p:spPr bwMode="auto">
          <a:xfrm>
            <a:off x="8758154"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43</a:t>
            </a:r>
            <a:endParaRPr lang="ru-RU" altLang="ru-RU" sz="1000" b="1" dirty="0">
              <a:solidFill>
                <a:srgbClr val="00007D"/>
              </a:solidFill>
            </a:endParaRPr>
          </a:p>
        </p:txBody>
      </p:sp>
      <p:sp>
        <p:nvSpPr>
          <p:cNvPr id="335990" name="Rectangle 118"/>
          <p:cNvSpPr>
            <a:spLocks noGrp="1" noChangeArrowheads="1"/>
          </p:cNvSpPr>
          <p:nvPr>
            <p:ph type="title"/>
          </p:nvPr>
        </p:nvSpPr>
        <p:spPr>
          <a:xfrm>
            <a:off x="979602" y="510844"/>
            <a:ext cx="1620000" cy="288000"/>
          </a:xfrm>
          <a:solidFill>
            <a:srgbClr val="FFFF00"/>
          </a:solidFill>
          <a:ln/>
        </p:spPr>
        <p:txBody>
          <a:bodyPr/>
          <a:lstStyle/>
          <a:p>
            <a:r>
              <a:rPr lang="en-US" altLang="ru-RU" sz="2000" b="1" dirty="0" smtClean="0">
                <a:solidFill>
                  <a:srgbClr val="FF0000"/>
                </a:solidFill>
              </a:rPr>
              <a:t>Section 10</a:t>
            </a:r>
            <a:endParaRPr lang="ru-RU" altLang="ru-RU" sz="2000" b="1" dirty="0">
              <a:solidFill>
                <a:srgbClr val="FF0000"/>
              </a:solidFill>
            </a:endParaRPr>
          </a:p>
        </p:txBody>
      </p:sp>
      <p:sp>
        <p:nvSpPr>
          <p:cNvPr id="335991" name="AutoShape 119">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5992" name="AutoShape 12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5993" name="AutoShape 121">
            <a:hlinkClick r:id="" action="ppaction://hlinkshowjump?jump=nextslide" highlightClick="1"/>
          </p:cNvPr>
          <p:cNvSpPr>
            <a:spLocks noChangeArrowheads="1"/>
          </p:cNvSpPr>
          <p:nvPr/>
        </p:nvSpPr>
        <p:spPr bwMode="auto">
          <a:xfrm>
            <a:off x="2647947"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35994" name="Rectangle 122"/>
          <p:cNvSpPr>
            <a:spLocks noChangeArrowheads="1"/>
          </p:cNvSpPr>
          <p:nvPr/>
        </p:nvSpPr>
        <p:spPr bwMode="auto">
          <a:xfrm>
            <a:off x="166688" y="762000"/>
            <a:ext cx="8977312" cy="57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Font typeface="Wingdings" pitchFamily="2" charset="2"/>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200" b="1" dirty="0" smtClean="0">
                <a:solidFill>
                  <a:srgbClr val="FF0000"/>
                </a:solidFill>
                <a:cs typeface="Arial" pitchFamily="34" charset="0"/>
              </a:rPr>
              <a:t>Analytical Mechanics</a:t>
            </a:r>
            <a:r>
              <a:rPr lang="ru-RU" altLang="ru-RU" sz="1200" b="1" dirty="0" smtClean="0">
                <a:solidFill>
                  <a:srgbClr val="FF0000"/>
                </a:solidFill>
              </a:rPr>
              <a:t> </a:t>
            </a:r>
            <a:endParaRPr lang="en-US" altLang="ru-RU" sz="1200" b="1" dirty="0">
              <a:solidFill>
                <a:srgbClr val="000000"/>
              </a:solidFill>
            </a:endParaRPr>
          </a:p>
          <a:p>
            <a:pPr marL="0" indent="0">
              <a:buClr>
                <a:srgbClr val="00007D"/>
              </a:buClr>
              <a:buNone/>
            </a:pPr>
            <a:r>
              <a:rPr lang="en-US" altLang="ru-RU" sz="1000" dirty="0" smtClean="0">
                <a:solidFill>
                  <a:srgbClr val="000000"/>
                </a:solidFill>
              </a:rPr>
              <a:t> Analytical  mechanics establishes </a:t>
            </a:r>
            <a:r>
              <a:rPr lang="en-US" altLang="ru-RU" sz="1000" dirty="0">
                <a:solidFill>
                  <a:srgbClr val="000000"/>
                </a:solidFill>
              </a:rPr>
              <a:t>common, uniform methods for studying the </a:t>
            </a:r>
            <a:r>
              <a:rPr lang="en-US" altLang="ru-RU" sz="1000" dirty="0" smtClean="0">
                <a:solidFill>
                  <a:srgbClr val="000000"/>
                </a:solidFill>
              </a:rPr>
              <a:t>motion </a:t>
            </a:r>
            <a:r>
              <a:rPr lang="en-US" altLang="ru-RU" sz="1000" dirty="0">
                <a:solidFill>
                  <a:srgbClr val="000000"/>
                </a:solidFill>
              </a:rPr>
              <a:t>and balance </a:t>
            </a:r>
            <a:r>
              <a:rPr lang="en-US" altLang="ru-RU" sz="1000" dirty="0" smtClean="0">
                <a:solidFill>
                  <a:srgbClr val="000000"/>
                </a:solidFill>
              </a:rPr>
              <a:t>of any complex </a:t>
            </a:r>
            <a:r>
              <a:rPr lang="en-US" altLang="ru-RU" sz="1000" dirty="0">
                <a:solidFill>
                  <a:srgbClr val="000000"/>
                </a:solidFill>
              </a:rPr>
              <a:t>material systems by means of mathematical analysis. For this purpose we introduce new concepts and </a:t>
            </a:r>
            <a:r>
              <a:rPr lang="en-US" altLang="ru-RU" sz="1000" dirty="0" smtClean="0">
                <a:solidFill>
                  <a:srgbClr val="000000"/>
                </a:solidFill>
              </a:rPr>
              <a:t>summarize </a:t>
            </a:r>
            <a:r>
              <a:rPr lang="en-US" altLang="ru-RU" sz="1000" dirty="0">
                <a:solidFill>
                  <a:srgbClr val="000000"/>
                </a:solidFill>
              </a:rPr>
              <a:t>old.</a:t>
            </a:r>
            <a:endParaRPr lang="ru-RU" altLang="ru-RU" sz="1000" dirty="0">
              <a:solidFill>
                <a:srgbClr val="000000"/>
              </a:solidFill>
            </a:endParaRPr>
          </a:p>
        </p:txBody>
      </p:sp>
      <p:sp>
        <p:nvSpPr>
          <p:cNvPr id="335995" name="Rectangle 123"/>
          <p:cNvSpPr>
            <a:spLocks noChangeArrowheads="1"/>
          </p:cNvSpPr>
          <p:nvPr/>
        </p:nvSpPr>
        <p:spPr bwMode="auto">
          <a:xfrm>
            <a:off x="166688" y="1301750"/>
            <a:ext cx="8977312"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000" b="1" dirty="0" smtClean="0">
                <a:solidFill>
                  <a:srgbClr val="FF0000"/>
                </a:solidFill>
              </a:rPr>
              <a:t>Constraints </a:t>
            </a:r>
            <a:r>
              <a:rPr lang="en-US" altLang="ru-RU" sz="1000" dirty="0">
                <a:solidFill>
                  <a:schemeClr val="tx2"/>
                </a:solidFill>
              </a:rPr>
              <a:t>are now </a:t>
            </a:r>
            <a:r>
              <a:rPr lang="en-US" altLang="ru-RU" sz="1000" dirty="0" smtClean="0">
                <a:solidFill>
                  <a:schemeClr val="tx2"/>
                </a:solidFill>
              </a:rPr>
              <a:t>considered </a:t>
            </a:r>
            <a:r>
              <a:rPr lang="en-US" altLang="ru-RU" sz="1000" dirty="0">
                <a:solidFill>
                  <a:schemeClr val="tx2"/>
                </a:solidFill>
              </a:rPr>
              <a:t>as some </a:t>
            </a:r>
            <a:r>
              <a:rPr lang="en-US" altLang="ru-RU" sz="1000" dirty="0" smtClean="0">
                <a:solidFill>
                  <a:schemeClr val="tx2"/>
                </a:solidFill>
              </a:rPr>
              <a:t>conditions </a:t>
            </a:r>
            <a:r>
              <a:rPr lang="en-US" altLang="ru-RU" sz="1000" dirty="0">
                <a:solidFill>
                  <a:schemeClr val="tx2"/>
                </a:solidFill>
              </a:rPr>
              <a:t>imposed on the system, which must be satisfied in the process of motion of the system. They contain the </a:t>
            </a:r>
            <a:r>
              <a:rPr lang="en-US" altLang="ru-RU" sz="1000" dirty="0" smtClean="0">
                <a:solidFill>
                  <a:schemeClr val="tx2"/>
                </a:solidFill>
              </a:rPr>
              <a:t>relations </a:t>
            </a:r>
            <a:r>
              <a:rPr lang="en-US" altLang="ru-RU" sz="1000" dirty="0">
                <a:solidFill>
                  <a:schemeClr val="tx2"/>
                </a:solidFill>
              </a:rPr>
              <a:t>(</a:t>
            </a:r>
            <a:r>
              <a:rPr lang="en-US" altLang="ru-RU" sz="1000" dirty="0" smtClean="0">
                <a:solidFill>
                  <a:schemeClr val="tx2"/>
                </a:solidFill>
              </a:rPr>
              <a:t>equations </a:t>
            </a:r>
            <a:r>
              <a:rPr lang="en-US" altLang="ru-RU" sz="1000" dirty="0">
                <a:solidFill>
                  <a:schemeClr val="tx2"/>
                </a:solidFill>
              </a:rPr>
              <a:t>or </a:t>
            </a:r>
            <a:r>
              <a:rPr lang="en-US" altLang="ru-RU" sz="1000" dirty="0" smtClean="0">
                <a:solidFill>
                  <a:schemeClr val="tx2"/>
                </a:solidFill>
              </a:rPr>
              <a:t>inequalities) </a:t>
            </a:r>
            <a:r>
              <a:rPr lang="en-US" altLang="ru-RU" sz="1000" dirty="0">
                <a:solidFill>
                  <a:schemeClr val="tx2"/>
                </a:solidFill>
              </a:rPr>
              <a:t>between the coordinates, velocity and acceleration components, and possibly time.</a:t>
            </a:r>
            <a:endParaRPr lang="ru-RU" altLang="ru-RU" sz="1000" dirty="0">
              <a:solidFill>
                <a:schemeClr val="tx2"/>
              </a:solidFill>
            </a:endParaRPr>
          </a:p>
          <a:p>
            <a:pPr>
              <a:buClr>
                <a:srgbClr val="00007D"/>
              </a:buClr>
              <a:buNone/>
            </a:pPr>
            <a:r>
              <a:rPr lang="en-US" altLang="ru-RU" sz="1000" b="1" dirty="0">
                <a:solidFill>
                  <a:schemeClr val="accent5">
                    <a:lumMod val="25000"/>
                  </a:schemeClr>
                </a:solidFill>
              </a:rPr>
              <a:t>Holonomic</a:t>
            </a:r>
            <a:r>
              <a:rPr lang="en-US" altLang="ru-RU" sz="1000" dirty="0">
                <a:solidFill>
                  <a:srgbClr val="000000"/>
                </a:solidFill>
              </a:rPr>
              <a:t> (geometric) </a:t>
            </a:r>
            <a:r>
              <a:rPr lang="en-US" altLang="ru-RU" sz="1000" dirty="0" smtClean="0">
                <a:solidFill>
                  <a:srgbClr val="000000"/>
                </a:solidFill>
              </a:rPr>
              <a:t> constraints are </a:t>
            </a:r>
            <a:r>
              <a:rPr lang="en-US" altLang="ru-RU" sz="1000" dirty="0">
                <a:solidFill>
                  <a:srgbClr val="000000"/>
                </a:solidFill>
              </a:rPr>
              <a:t>expressed by the </a:t>
            </a:r>
            <a:r>
              <a:rPr lang="en-US" altLang="ru-RU" sz="1000" dirty="0" smtClean="0">
                <a:solidFill>
                  <a:srgbClr val="000000"/>
                </a:solidFill>
              </a:rPr>
              <a:t>equations </a:t>
            </a:r>
            <a:r>
              <a:rPr lang="en-US" altLang="ru-RU" sz="1000" dirty="0">
                <a:solidFill>
                  <a:srgbClr val="000000"/>
                </a:solidFill>
              </a:rPr>
              <a:t>with respect to the coordinates or </a:t>
            </a:r>
            <a:r>
              <a:rPr lang="en-US" altLang="ru-RU" sz="1000" dirty="0" err="1">
                <a:solidFill>
                  <a:srgbClr val="000000"/>
                </a:solidFill>
              </a:rPr>
              <a:t>integrable</a:t>
            </a:r>
            <a:r>
              <a:rPr lang="en-US" altLang="ru-RU" sz="1000" dirty="0">
                <a:solidFill>
                  <a:srgbClr val="000000"/>
                </a:solidFill>
              </a:rPr>
              <a:t> differential equations for the coordinates </a:t>
            </a:r>
          </a:p>
          <a:p>
            <a:pPr>
              <a:buClr>
                <a:srgbClr val="00007D"/>
              </a:buClr>
              <a:buFont typeface="Wingdings" pitchFamily="2" charset="2"/>
              <a:buNone/>
            </a:pPr>
            <a:endParaRPr lang="ru-RU" altLang="ru-RU" sz="1000" dirty="0">
              <a:solidFill>
                <a:srgbClr val="000000"/>
              </a:solidFill>
            </a:endParaRPr>
          </a:p>
          <a:p>
            <a:pPr>
              <a:buClr>
                <a:srgbClr val="00007D"/>
              </a:buClr>
              <a:buFont typeface="Wingdings" pitchFamily="2" charset="2"/>
              <a:buNone/>
            </a:pPr>
            <a:endParaRPr lang="ru-RU" altLang="ru-RU" sz="1000" dirty="0">
              <a:solidFill>
                <a:srgbClr val="000000"/>
              </a:solidFill>
            </a:endParaRPr>
          </a:p>
        </p:txBody>
      </p:sp>
      <p:graphicFrame>
        <p:nvGraphicFramePr>
          <p:cNvPr id="335997" name="Object 125"/>
          <p:cNvGraphicFramePr>
            <a:graphicFrameLocks noChangeAspect="1"/>
          </p:cNvGraphicFramePr>
          <p:nvPr>
            <p:extLst>
              <p:ext uri="{D42A27DB-BD31-4B8C-83A1-F6EECF244321}">
                <p14:modId xmlns:p14="http://schemas.microsoft.com/office/powerpoint/2010/main" val="2527736828"/>
              </p:ext>
            </p:extLst>
          </p:nvPr>
        </p:nvGraphicFramePr>
        <p:xfrm>
          <a:off x="3609975" y="1844675"/>
          <a:ext cx="1176338" cy="215900"/>
        </p:xfrm>
        <a:graphic>
          <a:graphicData uri="http://schemas.openxmlformats.org/presentationml/2006/ole">
            <mc:AlternateContent xmlns:mc="http://schemas.openxmlformats.org/markup-compatibility/2006">
              <mc:Choice xmlns:v="urn:schemas-microsoft-com:vml" Requires="v">
                <p:oleObj spid="_x0000_s1214457" name="Equation" r:id="rId4" imgW="1244520" imgH="228600" progId="Equation.DSMT4">
                  <p:embed/>
                </p:oleObj>
              </mc:Choice>
              <mc:Fallback>
                <p:oleObj name="Equation" r:id="rId4" imgW="1244520" imgH="228600" progId="Equation.DSMT4">
                  <p:embed/>
                  <p:pic>
                    <p:nvPicPr>
                      <p:cNvPr id="0" name=""/>
                      <p:cNvPicPr>
                        <a:picLocks noChangeAspect="1" noChangeArrowheads="1"/>
                      </p:cNvPicPr>
                      <p:nvPr/>
                    </p:nvPicPr>
                    <p:blipFill>
                      <a:blip r:embed="rId5"/>
                      <a:srcRect/>
                      <a:stretch>
                        <a:fillRect/>
                      </a:stretch>
                    </p:blipFill>
                    <p:spPr bwMode="auto">
                      <a:xfrm>
                        <a:off x="3609975" y="1844675"/>
                        <a:ext cx="1176338"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998" name="Object 126"/>
          <p:cNvGraphicFramePr>
            <a:graphicFrameLocks noChangeAspect="1"/>
          </p:cNvGraphicFramePr>
          <p:nvPr>
            <p:extLst>
              <p:ext uri="{D42A27DB-BD31-4B8C-83A1-F6EECF244321}">
                <p14:modId xmlns:p14="http://schemas.microsoft.com/office/powerpoint/2010/main" val="1202629784"/>
              </p:ext>
            </p:extLst>
          </p:nvPr>
        </p:nvGraphicFramePr>
        <p:xfrm>
          <a:off x="7186613" y="2185988"/>
          <a:ext cx="1714500" cy="216000"/>
        </p:xfrm>
        <a:graphic>
          <a:graphicData uri="http://schemas.openxmlformats.org/presentationml/2006/ole">
            <mc:AlternateContent xmlns:mc="http://schemas.openxmlformats.org/markup-compatibility/2006">
              <mc:Choice xmlns:v="urn:schemas-microsoft-com:vml" Requires="v">
                <p:oleObj spid="_x0000_s1214458" name="Equation" r:id="rId6" imgW="1612800" imgH="203040" progId="Equation.DSMT4">
                  <p:embed/>
                </p:oleObj>
              </mc:Choice>
              <mc:Fallback>
                <p:oleObj name="Equation" r:id="rId6" imgW="1612800" imgH="203040" progId="Equation.DSMT4">
                  <p:embed/>
                  <p:pic>
                    <p:nvPicPr>
                      <p:cNvPr id="0" name=""/>
                      <p:cNvPicPr>
                        <a:picLocks noChangeAspect="1" noChangeArrowheads="1"/>
                      </p:cNvPicPr>
                      <p:nvPr/>
                    </p:nvPicPr>
                    <p:blipFill>
                      <a:blip r:embed="rId7"/>
                      <a:srcRect/>
                      <a:stretch>
                        <a:fillRect/>
                      </a:stretch>
                    </p:blipFill>
                    <p:spPr bwMode="auto">
                      <a:xfrm>
                        <a:off x="7186613" y="2185988"/>
                        <a:ext cx="1714500" cy="216000"/>
                      </a:xfrm>
                      <a:prstGeom prst="rect">
                        <a:avLst/>
                      </a:prstGeom>
                      <a:noFill/>
                      <a:ln>
                        <a:noFill/>
                      </a:ln>
                      <a:effectLst/>
                      <a:extLst/>
                    </p:spPr>
                  </p:pic>
                </p:oleObj>
              </mc:Fallback>
            </mc:AlternateContent>
          </a:graphicData>
        </a:graphic>
      </p:graphicFrame>
      <p:sp>
        <p:nvSpPr>
          <p:cNvPr id="335999" name="Text Box 127"/>
          <p:cNvSpPr txBox="1">
            <a:spLocks noChangeArrowheads="1"/>
          </p:cNvSpPr>
          <p:nvPr/>
        </p:nvSpPr>
        <p:spPr bwMode="auto">
          <a:xfrm>
            <a:off x="215112" y="2071475"/>
            <a:ext cx="69120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20000"/>
              </a:spcBef>
              <a:buClr>
                <a:srgbClr val="00007D"/>
              </a:buClr>
              <a:buSzPct val="75000"/>
              <a:buFont typeface="Wingdings" pitchFamily="2" charset="2"/>
              <a:buNone/>
            </a:pPr>
            <a:r>
              <a:rPr lang="en-US" altLang="ru-RU" sz="1000" b="1" dirty="0" err="1" smtClean="0">
                <a:solidFill>
                  <a:schemeClr val="accent5">
                    <a:lumMod val="25000"/>
                  </a:schemeClr>
                </a:solidFill>
              </a:rPr>
              <a:t>Nonholonomic</a:t>
            </a:r>
            <a:r>
              <a:rPr lang="en-US" altLang="ru-RU" sz="1000" dirty="0" smtClean="0">
                <a:solidFill>
                  <a:srgbClr val="000000"/>
                </a:solidFill>
              </a:rPr>
              <a:t> </a:t>
            </a:r>
            <a:r>
              <a:rPr lang="en-US" altLang="ru-RU" sz="1000" dirty="0">
                <a:solidFill>
                  <a:srgbClr val="000000"/>
                </a:solidFill>
              </a:rPr>
              <a:t>(kinematic) </a:t>
            </a:r>
            <a:r>
              <a:rPr lang="en-US" altLang="ru-RU" sz="1000" dirty="0" smtClean="0">
                <a:solidFill>
                  <a:srgbClr val="000000"/>
                </a:solidFill>
              </a:rPr>
              <a:t>constraints are </a:t>
            </a:r>
            <a:r>
              <a:rPr lang="en-US" altLang="ru-RU" sz="1000" dirty="0">
                <a:solidFill>
                  <a:srgbClr val="000000"/>
                </a:solidFill>
              </a:rPr>
              <a:t>expressed </a:t>
            </a:r>
            <a:r>
              <a:rPr lang="en-US" altLang="ru-RU" sz="1000" dirty="0" smtClean="0">
                <a:solidFill>
                  <a:srgbClr val="000000"/>
                </a:solidFill>
              </a:rPr>
              <a:t>by </a:t>
            </a:r>
            <a:r>
              <a:rPr lang="en-US" altLang="ru-RU" sz="1000" dirty="0" err="1" smtClean="0">
                <a:solidFill>
                  <a:srgbClr val="000000"/>
                </a:solidFill>
              </a:rPr>
              <a:t>nonintegrable</a:t>
            </a:r>
            <a:r>
              <a:rPr lang="en-US" altLang="ru-RU" sz="1000" dirty="0" smtClean="0">
                <a:solidFill>
                  <a:srgbClr val="000000"/>
                </a:solidFill>
              </a:rPr>
              <a:t> </a:t>
            </a:r>
            <a:r>
              <a:rPr lang="en-US" altLang="ru-RU" sz="1000" dirty="0">
                <a:solidFill>
                  <a:srgbClr val="000000"/>
                </a:solidFill>
              </a:rPr>
              <a:t>differential equations </a:t>
            </a:r>
            <a:r>
              <a:rPr lang="en-US" altLang="ru-RU" sz="1000" dirty="0" smtClean="0">
                <a:solidFill>
                  <a:srgbClr val="000000"/>
                </a:solidFill>
              </a:rPr>
              <a:t>relative </a:t>
            </a:r>
            <a:r>
              <a:rPr lang="en-US" altLang="ru-RU" sz="1000" dirty="0">
                <a:solidFill>
                  <a:srgbClr val="000000"/>
                </a:solidFill>
              </a:rPr>
              <a:t>to the coordinates,</a:t>
            </a:r>
          </a:p>
          <a:p>
            <a:pPr>
              <a:spcBef>
                <a:spcPct val="20000"/>
              </a:spcBef>
              <a:buClr>
                <a:srgbClr val="00007D"/>
              </a:buClr>
              <a:buSzPct val="75000"/>
              <a:buFont typeface="Wingdings" pitchFamily="2" charset="2"/>
              <a:buNone/>
            </a:pPr>
            <a:r>
              <a:rPr lang="en-US" altLang="ru-RU" sz="1000" dirty="0" smtClean="0">
                <a:solidFill>
                  <a:srgbClr val="000000"/>
                </a:solidFill>
              </a:rPr>
              <a:t>i.e. </a:t>
            </a:r>
            <a:r>
              <a:rPr lang="en-US" altLang="ru-RU" sz="1000" dirty="0">
                <a:solidFill>
                  <a:srgbClr val="000000"/>
                </a:solidFill>
              </a:rPr>
              <a:t>equations containing not only the coordinates of the </a:t>
            </a:r>
            <a:r>
              <a:rPr lang="en-US" altLang="ru-RU" sz="1000" dirty="0" smtClean="0">
                <a:solidFill>
                  <a:srgbClr val="000000"/>
                </a:solidFill>
              </a:rPr>
              <a:t>particles </a:t>
            </a:r>
            <a:r>
              <a:rPr lang="en-US" altLang="ru-RU" sz="1000" dirty="0">
                <a:solidFill>
                  <a:srgbClr val="000000"/>
                </a:solidFill>
              </a:rPr>
              <a:t>system, but also their derivatives with respect to </a:t>
            </a:r>
            <a:r>
              <a:rPr lang="en-US" altLang="ru-RU" sz="1000" dirty="0" smtClean="0">
                <a:solidFill>
                  <a:srgbClr val="000000"/>
                </a:solidFill>
              </a:rPr>
              <a:t>time</a:t>
            </a:r>
            <a:endParaRPr lang="ru-RU" altLang="ru-RU" sz="1000" dirty="0">
              <a:solidFill>
                <a:srgbClr val="000000"/>
              </a:solidFill>
            </a:endParaRPr>
          </a:p>
        </p:txBody>
      </p:sp>
      <p:sp>
        <p:nvSpPr>
          <p:cNvPr id="336000" name="Text Box 128"/>
          <p:cNvSpPr txBox="1">
            <a:spLocks noChangeArrowheads="1"/>
          </p:cNvSpPr>
          <p:nvPr/>
        </p:nvSpPr>
        <p:spPr bwMode="auto">
          <a:xfrm>
            <a:off x="146050" y="2782888"/>
            <a:ext cx="184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ru-RU" altLang="ru-RU" sz="1000">
              <a:solidFill>
                <a:srgbClr val="000000"/>
              </a:solidFill>
            </a:endParaRPr>
          </a:p>
        </p:txBody>
      </p:sp>
      <p:sp>
        <p:nvSpPr>
          <p:cNvPr id="336001" name="Text Box 129"/>
          <p:cNvSpPr txBox="1">
            <a:spLocks noChangeArrowheads="1"/>
          </p:cNvSpPr>
          <p:nvPr/>
        </p:nvSpPr>
        <p:spPr bwMode="auto">
          <a:xfrm>
            <a:off x="278559" y="2437427"/>
            <a:ext cx="59474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Non </a:t>
            </a:r>
            <a:r>
              <a:rPr lang="en-US" altLang="ru-RU" sz="1000" dirty="0" err="1" smtClean="0">
                <a:solidFill>
                  <a:srgbClr val="000000"/>
                </a:solidFill>
              </a:rPr>
              <a:t>integrability</a:t>
            </a:r>
            <a:r>
              <a:rPr lang="en-US" altLang="ru-RU" sz="1000" dirty="0" smtClean="0">
                <a:solidFill>
                  <a:srgbClr val="000000"/>
                </a:solidFill>
              </a:rPr>
              <a:t> means </a:t>
            </a:r>
            <a:r>
              <a:rPr lang="en-US" altLang="ru-RU" sz="1000" dirty="0">
                <a:solidFill>
                  <a:srgbClr val="000000"/>
                </a:solidFill>
              </a:rPr>
              <a:t>that they can not be reduced to the form of equations of </a:t>
            </a:r>
            <a:r>
              <a:rPr lang="en-US" altLang="ru-RU" sz="1000" dirty="0" err="1">
                <a:solidFill>
                  <a:srgbClr val="000000"/>
                </a:solidFill>
              </a:rPr>
              <a:t>holonomic</a:t>
            </a:r>
            <a:r>
              <a:rPr lang="en-US" altLang="ru-RU" sz="1000" dirty="0">
                <a:solidFill>
                  <a:srgbClr val="000000"/>
                </a:solidFill>
              </a:rPr>
              <a:t> </a:t>
            </a:r>
            <a:r>
              <a:rPr lang="en-US" altLang="ru-RU" sz="1000" dirty="0" smtClean="0">
                <a:solidFill>
                  <a:srgbClr val="000000"/>
                </a:solidFill>
              </a:rPr>
              <a:t>constraints.</a:t>
            </a:r>
            <a:endParaRPr lang="ru-RU" altLang="ru-RU" sz="1000" dirty="0">
              <a:solidFill>
                <a:srgbClr val="000000"/>
              </a:solidFill>
            </a:endParaRPr>
          </a:p>
        </p:txBody>
      </p:sp>
      <p:sp>
        <p:nvSpPr>
          <p:cNvPr id="336002" name="Text Box 130"/>
          <p:cNvSpPr txBox="1">
            <a:spLocks noChangeArrowheads="1"/>
          </p:cNvSpPr>
          <p:nvPr/>
        </p:nvSpPr>
        <p:spPr bwMode="auto">
          <a:xfrm>
            <a:off x="166688" y="2642900"/>
            <a:ext cx="854075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20000"/>
              </a:spcBef>
              <a:buClr>
                <a:srgbClr val="00007D"/>
              </a:buClr>
              <a:buSzPct val="75000"/>
              <a:buFont typeface="Wingdings" pitchFamily="2" charset="2"/>
              <a:buNone/>
            </a:pPr>
            <a:r>
              <a:rPr lang="en-US" altLang="ru-RU" sz="1000" b="1" dirty="0" err="1" smtClean="0">
                <a:solidFill>
                  <a:schemeClr val="accent5">
                    <a:lumMod val="25000"/>
                  </a:schemeClr>
                </a:solidFill>
              </a:rPr>
              <a:t>Scleronomous</a:t>
            </a:r>
            <a:r>
              <a:rPr lang="en-US" altLang="ru-RU" sz="1000" dirty="0" smtClean="0">
                <a:solidFill>
                  <a:srgbClr val="000000"/>
                </a:solidFill>
              </a:rPr>
              <a:t> </a:t>
            </a:r>
            <a:r>
              <a:rPr lang="en-US" altLang="ru-RU" sz="1000" dirty="0">
                <a:solidFill>
                  <a:srgbClr val="000000"/>
                </a:solidFill>
              </a:rPr>
              <a:t>(stationary) </a:t>
            </a:r>
            <a:r>
              <a:rPr lang="en-US" altLang="ru-RU" sz="1000" dirty="0" smtClean="0">
                <a:solidFill>
                  <a:srgbClr val="000000"/>
                </a:solidFill>
              </a:rPr>
              <a:t> constraints </a:t>
            </a:r>
            <a:r>
              <a:rPr lang="en-US" altLang="ru-RU" sz="1000" dirty="0">
                <a:solidFill>
                  <a:srgbClr val="000000"/>
                </a:solidFill>
              </a:rPr>
              <a:t>do not depend on </a:t>
            </a:r>
            <a:r>
              <a:rPr lang="en-US" altLang="ru-RU" sz="1000" dirty="0" smtClean="0">
                <a:solidFill>
                  <a:srgbClr val="000000"/>
                </a:solidFill>
              </a:rPr>
              <a:t>time. For </a:t>
            </a:r>
            <a:r>
              <a:rPr lang="en-US" altLang="ru-RU" sz="1000" dirty="0">
                <a:solidFill>
                  <a:srgbClr val="000000"/>
                </a:solidFill>
              </a:rPr>
              <a:t>example, the </a:t>
            </a:r>
            <a:r>
              <a:rPr lang="en-US" altLang="ru-RU" sz="1000" dirty="0" smtClean="0">
                <a:solidFill>
                  <a:srgbClr val="000000"/>
                </a:solidFill>
              </a:rPr>
              <a:t>equation of the path obtained </a:t>
            </a:r>
            <a:r>
              <a:rPr lang="en-US" altLang="ru-RU" sz="1000" dirty="0">
                <a:solidFill>
                  <a:srgbClr val="000000"/>
                </a:solidFill>
              </a:rPr>
              <a:t>for a certain </a:t>
            </a:r>
            <a:r>
              <a:rPr lang="en-US" altLang="ru-RU" sz="1000" dirty="0" smtClean="0">
                <a:solidFill>
                  <a:srgbClr val="000000"/>
                </a:solidFill>
              </a:rPr>
              <a:t>points </a:t>
            </a:r>
            <a:r>
              <a:rPr lang="en-US" altLang="ru-RU" sz="1000" dirty="0">
                <a:solidFill>
                  <a:srgbClr val="000000"/>
                </a:solidFill>
              </a:rPr>
              <a:t>of the connecting rod of a crank </a:t>
            </a:r>
            <a:r>
              <a:rPr lang="en-US" altLang="ru-RU" sz="1000" dirty="0" smtClean="0">
                <a:solidFill>
                  <a:srgbClr val="000000"/>
                </a:solidFill>
              </a:rPr>
              <a:t>mechanism is considered </a:t>
            </a:r>
            <a:r>
              <a:rPr lang="en-US" altLang="ru-RU" sz="1000" dirty="0">
                <a:solidFill>
                  <a:srgbClr val="000000"/>
                </a:solidFill>
              </a:rPr>
              <a:t>as an equation </a:t>
            </a:r>
            <a:r>
              <a:rPr lang="en-US" altLang="ru-RU" sz="1000" dirty="0" smtClean="0">
                <a:solidFill>
                  <a:srgbClr val="000000"/>
                </a:solidFill>
              </a:rPr>
              <a:t>of </a:t>
            </a:r>
            <a:r>
              <a:rPr lang="en-US" altLang="ru-RU" sz="1000" dirty="0" err="1" smtClean="0">
                <a:solidFill>
                  <a:srgbClr val="000000"/>
                </a:solidFill>
              </a:rPr>
              <a:t>scleronomous</a:t>
            </a:r>
            <a:r>
              <a:rPr lang="en-US" altLang="ru-RU" sz="1000" dirty="0" smtClean="0">
                <a:solidFill>
                  <a:srgbClr val="000000"/>
                </a:solidFill>
              </a:rPr>
              <a:t> </a:t>
            </a:r>
            <a:r>
              <a:rPr lang="en-US" altLang="ru-RU" sz="1000" dirty="0" err="1">
                <a:solidFill>
                  <a:srgbClr val="000000"/>
                </a:solidFill>
              </a:rPr>
              <a:t>holonomic</a:t>
            </a:r>
            <a:r>
              <a:rPr lang="en-US" altLang="ru-RU" sz="1000" dirty="0">
                <a:solidFill>
                  <a:srgbClr val="000000"/>
                </a:solidFill>
              </a:rPr>
              <a:t> </a:t>
            </a:r>
            <a:r>
              <a:rPr lang="en-US" altLang="ru-RU" sz="1000" dirty="0" smtClean="0">
                <a:solidFill>
                  <a:srgbClr val="000000"/>
                </a:solidFill>
              </a:rPr>
              <a:t>constraint</a:t>
            </a:r>
            <a:endParaRPr lang="en-US" altLang="ru-RU" sz="1000" dirty="0">
              <a:solidFill>
                <a:srgbClr val="000000"/>
              </a:solidFill>
            </a:endParaRPr>
          </a:p>
          <a:p>
            <a:pPr>
              <a:spcBef>
                <a:spcPct val="20000"/>
              </a:spcBef>
              <a:buClr>
                <a:srgbClr val="00007D"/>
              </a:buClr>
              <a:buSzPct val="75000"/>
              <a:buFont typeface="Wingdings" pitchFamily="2" charset="2"/>
              <a:buNone/>
            </a:pPr>
            <a:endParaRPr lang="en-US" altLang="ru-RU" sz="1000" dirty="0">
              <a:solidFill>
                <a:srgbClr val="000000"/>
              </a:solidFill>
            </a:endParaRPr>
          </a:p>
        </p:txBody>
      </p:sp>
      <p:sp>
        <p:nvSpPr>
          <p:cNvPr id="336004" name="Text Box 132"/>
          <p:cNvSpPr txBox="1">
            <a:spLocks noChangeArrowheads="1"/>
          </p:cNvSpPr>
          <p:nvPr/>
        </p:nvSpPr>
        <p:spPr bwMode="auto">
          <a:xfrm>
            <a:off x="238124" y="3104564"/>
            <a:ext cx="638989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err="1" smtClean="0">
                <a:solidFill>
                  <a:srgbClr val="00007D"/>
                </a:solidFill>
              </a:rPr>
              <a:t>Rheonomous</a:t>
            </a:r>
            <a:r>
              <a:rPr lang="en-US" altLang="ru-RU" sz="1000" b="1" dirty="0" smtClean="0">
                <a:solidFill>
                  <a:srgbClr val="00007D"/>
                </a:solidFill>
              </a:rPr>
              <a:t> </a:t>
            </a:r>
            <a:r>
              <a:rPr lang="ru-RU" altLang="ru-RU" sz="1000" dirty="0" smtClean="0">
                <a:solidFill>
                  <a:srgbClr val="000000"/>
                </a:solidFill>
              </a:rPr>
              <a:t>(</a:t>
            </a:r>
            <a:r>
              <a:rPr lang="en-US" altLang="ru-RU" sz="1000" dirty="0" err="1" smtClean="0">
                <a:solidFill>
                  <a:srgbClr val="000000"/>
                </a:solidFill>
              </a:rPr>
              <a:t>nonstationary</a:t>
            </a:r>
            <a:r>
              <a:rPr lang="ru-RU" altLang="ru-RU" sz="1000" dirty="0" smtClean="0">
                <a:solidFill>
                  <a:srgbClr val="000000"/>
                </a:solidFill>
              </a:rPr>
              <a:t>) </a:t>
            </a:r>
            <a:r>
              <a:rPr lang="en-US" altLang="ru-RU" sz="1000" dirty="0" smtClean="0">
                <a:solidFill>
                  <a:srgbClr val="000000"/>
                </a:solidFill>
              </a:rPr>
              <a:t>constraints depend on time</a:t>
            </a:r>
            <a:r>
              <a:rPr lang="ru-RU" altLang="ru-RU" sz="1000" dirty="0" smtClean="0">
                <a:solidFill>
                  <a:srgbClr val="000000"/>
                </a:solidFill>
              </a:rPr>
              <a:t>.</a:t>
            </a:r>
            <a:r>
              <a:rPr lang="en-US" altLang="ru-RU" sz="1000" dirty="0">
                <a:solidFill>
                  <a:srgbClr val="000000"/>
                </a:solidFill>
              </a:rPr>
              <a:t> For example, the kinematic excitation of vibrations.</a:t>
            </a:r>
            <a:endParaRPr lang="ru-RU" altLang="ru-RU" sz="1000" dirty="0">
              <a:solidFill>
                <a:srgbClr val="000000"/>
              </a:solidFill>
            </a:endParaRPr>
          </a:p>
        </p:txBody>
      </p:sp>
      <p:graphicFrame>
        <p:nvGraphicFramePr>
          <p:cNvPr id="336005" name="Object 133"/>
          <p:cNvGraphicFramePr>
            <a:graphicFrameLocks noChangeAspect="1"/>
          </p:cNvGraphicFramePr>
          <p:nvPr>
            <p:extLst>
              <p:ext uri="{D42A27DB-BD31-4B8C-83A1-F6EECF244321}">
                <p14:modId xmlns:p14="http://schemas.microsoft.com/office/powerpoint/2010/main" val="3797129473"/>
              </p:ext>
            </p:extLst>
          </p:nvPr>
        </p:nvGraphicFramePr>
        <p:xfrm>
          <a:off x="5936455" y="2805794"/>
          <a:ext cx="685800" cy="381000"/>
        </p:xfrm>
        <a:graphic>
          <a:graphicData uri="http://schemas.openxmlformats.org/presentationml/2006/ole">
            <mc:AlternateContent xmlns:mc="http://schemas.openxmlformats.org/markup-compatibility/2006">
              <mc:Choice xmlns:v="urn:schemas-microsoft-com:vml" Requires="v">
                <p:oleObj spid="_x0000_s1214459" name="Equation" r:id="rId8" imgW="685800" imgH="380880" progId="Equation.DSMT4">
                  <p:embed/>
                </p:oleObj>
              </mc:Choice>
              <mc:Fallback>
                <p:oleObj name="Equation" r:id="rId8" imgW="685800" imgH="380880" progId="Equation.DSMT4">
                  <p:embed/>
                  <p:pic>
                    <p:nvPicPr>
                      <p:cNvPr id="0" name=""/>
                      <p:cNvPicPr>
                        <a:picLocks noChangeAspect="1" noChangeArrowheads="1"/>
                      </p:cNvPicPr>
                      <p:nvPr/>
                    </p:nvPicPr>
                    <p:blipFill>
                      <a:blip r:embed="rId9"/>
                      <a:srcRect/>
                      <a:stretch>
                        <a:fillRect/>
                      </a:stretch>
                    </p:blipFill>
                    <p:spPr bwMode="auto">
                      <a:xfrm>
                        <a:off x="5936455" y="2805794"/>
                        <a:ext cx="685800" cy="381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06" name="Text Box 134"/>
          <p:cNvSpPr txBox="1">
            <a:spLocks noChangeArrowheads="1"/>
          </p:cNvSpPr>
          <p:nvPr/>
        </p:nvSpPr>
        <p:spPr bwMode="auto">
          <a:xfrm>
            <a:off x="225079" y="3341761"/>
            <a:ext cx="837567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20000"/>
              </a:spcBef>
              <a:buClr>
                <a:srgbClr val="00007D"/>
              </a:buClr>
              <a:buSzPct val="75000"/>
              <a:buFont typeface="Wingdings" pitchFamily="2" charset="2"/>
              <a:buNone/>
            </a:pPr>
            <a:r>
              <a:rPr lang="en-US" altLang="ru-RU" sz="1000" dirty="0">
                <a:solidFill>
                  <a:srgbClr val="000000"/>
                </a:solidFill>
              </a:rPr>
              <a:t> </a:t>
            </a:r>
            <a:r>
              <a:rPr lang="en-US" altLang="ru-RU" sz="1000" b="1" dirty="0" smtClean="0">
                <a:solidFill>
                  <a:schemeClr val="accent5">
                    <a:lumMod val="25000"/>
                  </a:schemeClr>
                </a:solidFill>
              </a:rPr>
              <a:t>Bilateral</a:t>
            </a:r>
            <a:r>
              <a:rPr lang="en-US" altLang="ru-RU" sz="1000" dirty="0" smtClean="0">
                <a:solidFill>
                  <a:srgbClr val="000000"/>
                </a:solidFill>
              </a:rPr>
              <a:t> </a:t>
            </a:r>
            <a:r>
              <a:rPr lang="en-US" altLang="ru-RU" sz="1000" dirty="0">
                <a:solidFill>
                  <a:srgbClr val="000000"/>
                </a:solidFill>
              </a:rPr>
              <a:t>constraints are described by the equation, excluding the possibility of leaving the point of the trajectory or the surface described by the equation. That corresponds, for example, to a rigid constraint of a hinged rod.</a:t>
            </a:r>
            <a:endParaRPr lang="ru-RU" altLang="ru-RU" sz="1000" dirty="0">
              <a:solidFill>
                <a:srgbClr val="000000"/>
              </a:solidFill>
            </a:endParaRPr>
          </a:p>
        </p:txBody>
      </p:sp>
      <p:sp>
        <p:nvSpPr>
          <p:cNvPr id="336007" name="Text Box 135"/>
          <p:cNvSpPr txBox="1">
            <a:spLocks noChangeArrowheads="1"/>
          </p:cNvSpPr>
          <p:nvPr/>
        </p:nvSpPr>
        <p:spPr bwMode="auto">
          <a:xfrm>
            <a:off x="246989" y="3618760"/>
            <a:ext cx="891222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chemeClr val="accent5">
                    <a:lumMod val="25000"/>
                  </a:schemeClr>
                </a:solidFill>
              </a:rPr>
              <a:t>Unilateral</a:t>
            </a:r>
            <a:r>
              <a:rPr lang="en-US" altLang="ru-RU" sz="1000" dirty="0" smtClean="0">
                <a:solidFill>
                  <a:srgbClr val="000000"/>
                </a:solidFill>
              </a:rPr>
              <a:t> constraints  are expressed </a:t>
            </a:r>
            <a:r>
              <a:rPr lang="en-US" altLang="ru-RU" sz="1000" dirty="0">
                <a:solidFill>
                  <a:srgbClr val="000000"/>
                </a:solidFill>
              </a:rPr>
              <a:t>by the inequality regulating </a:t>
            </a:r>
            <a:r>
              <a:rPr lang="en-US" altLang="ru-RU" sz="1000" dirty="0" smtClean="0">
                <a:solidFill>
                  <a:srgbClr val="000000"/>
                </a:solidFill>
              </a:rPr>
              <a:t>constraint </a:t>
            </a:r>
            <a:r>
              <a:rPr lang="en-US" altLang="ru-RU" sz="1000" dirty="0">
                <a:solidFill>
                  <a:srgbClr val="000000"/>
                </a:solidFill>
              </a:rPr>
              <a:t>in only one direction, for example, a flexible thread or smooth surface.</a:t>
            </a:r>
            <a:endParaRPr lang="ru-RU" altLang="ru-RU" sz="1000" dirty="0">
              <a:solidFill>
                <a:srgbClr val="000000"/>
              </a:solidFill>
            </a:endParaRPr>
          </a:p>
        </p:txBody>
      </p:sp>
      <mc:AlternateContent xmlns:mc="http://schemas.openxmlformats.org/markup-compatibility/2006" xmlns:a14="http://schemas.microsoft.com/office/drawing/2010/main">
        <mc:Choice Requires="a14">
          <p:sp>
            <p:nvSpPr>
              <p:cNvPr id="336008" name="Rectangle 136"/>
              <p:cNvSpPr>
                <a:spLocks noChangeArrowheads="1"/>
              </p:cNvSpPr>
              <p:nvPr/>
            </p:nvSpPr>
            <p:spPr bwMode="auto">
              <a:xfrm>
                <a:off x="246989" y="3741870"/>
                <a:ext cx="8511165" cy="10080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gn="just">
                  <a:buClr>
                    <a:srgbClr val="00007D"/>
                  </a:buClr>
                  <a:buNone/>
                </a:pPr>
                <a:r>
                  <a:rPr lang="ru-RU" altLang="ru-RU" sz="1000" b="1" dirty="0" smtClean="0">
                    <a:solidFill>
                      <a:srgbClr val="00007D"/>
                    </a:solidFill>
                    <a:cs typeface="Arial" pitchFamily="34" charset="0"/>
                  </a:rPr>
                  <a:t>■</a:t>
                </a:r>
                <a:r>
                  <a:rPr lang="en-US" altLang="ru-RU" sz="1000" b="1" dirty="0" smtClean="0">
                    <a:solidFill>
                      <a:srgbClr val="00007D"/>
                    </a:solidFill>
                    <a:cs typeface="Arial" pitchFamily="34" charset="0"/>
                  </a:rPr>
                  <a:t> </a:t>
                </a:r>
                <a:r>
                  <a:rPr lang="en-US" altLang="ru-RU" sz="1000" b="1" dirty="0" smtClean="0">
                    <a:solidFill>
                      <a:srgbClr val="FF0000"/>
                    </a:solidFill>
                    <a:cs typeface="Arial" pitchFamily="34" charset="0"/>
                  </a:rPr>
                  <a:t>Generalized coordinates.</a:t>
                </a:r>
                <a:r>
                  <a:rPr lang="en-US" sz="1000" dirty="0" smtClean="0"/>
                  <a:t> The </a:t>
                </a:r>
                <a:r>
                  <a:rPr lang="en-US" sz="1000" dirty="0"/>
                  <a:t>parameters of any dimensions </a:t>
                </a:r>
                <a14:m>
                  <m:oMath xmlns:m="http://schemas.openxmlformats.org/officeDocument/2006/math">
                    <m:d>
                      <m:dPr>
                        <m:ctrlPr>
                          <a:rPr lang="ru-RU" sz="1200" b="1" i="1">
                            <a:latin typeface="Cambria Math"/>
                          </a:rPr>
                        </m:ctrlPr>
                      </m:dPr>
                      <m:e>
                        <m:sSub>
                          <m:sSubPr>
                            <m:ctrlPr>
                              <a:rPr lang="ru-RU" sz="1200" i="1">
                                <a:latin typeface="Cambria Math"/>
                              </a:rPr>
                            </m:ctrlPr>
                          </m:sSubPr>
                          <m:e>
                            <m:r>
                              <a:rPr lang="en-US" sz="1200" i="1">
                                <a:latin typeface="Cambria Math"/>
                              </a:rPr>
                              <m:t>𝑞</m:t>
                            </m:r>
                          </m:e>
                          <m:sub>
                            <m:r>
                              <a:rPr lang="en-US" sz="1200" i="1">
                                <a:latin typeface="Cambria Math"/>
                              </a:rPr>
                              <m:t>1</m:t>
                            </m:r>
                          </m:sub>
                        </m:sSub>
                        <m:r>
                          <a:rPr lang="en-US" sz="1200" b="1" i="1">
                            <a:latin typeface="Cambria Math"/>
                          </a:rPr>
                          <m:t>,</m:t>
                        </m:r>
                        <m:sSub>
                          <m:sSubPr>
                            <m:ctrlPr>
                              <a:rPr lang="ru-RU" sz="1200" i="1">
                                <a:latin typeface="Cambria Math"/>
                              </a:rPr>
                            </m:ctrlPr>
                          </m:sSubPr>
                          <m:e>
                            <m:r>
                              <a:rPr lang="en-US" sz="1200" i="1">
                                <a:latin typeface="Cambria Math"/>
                              </a:rPr>
                              <m:t>𝑞</m:t>
                            </m:r>
                          </m:e>
                          <m:sub>
                            <m:r>
                              <a:rPr lang="en-US" sz="1200" i="1">
                                <a:latin typeface="Cambria Math"/>
                              </a:rPr>
                              <m:t>2</m:t>
                            </m:r>
                          </m:sub>
                        </m:sSub>
                        <m:r>
                          <a:rPr lang="en-US" sz="1200" i="1">
                            <a:latin typeface="Cambria Math"/>
                          </a:rPr>
                          <m:t>,…</m:t>
                        </m:r>
                        <m:sSub>
                          <m:sSubPr>
                            <m:ctrlPr>
                              <a:rPr lang="ru-RU" sz="1200" i="1">
                                <a:latin typeface="Cambria Math"/>
                              </a:rPr>
                            </m:ctrlPr>
                          </m:sSubPr>
                          <m:e>
                            <m:r>
                              <a:rPr lang="en-US" sz="1200" i="1">
                                <a:latin typeface="Cambria Math"/>
                              </a:rPr>
                              <m:t>𝑞</m:t>
                            </m:r>
                          </m:e>
                          <m:sub>
                            <m:r>
                              <a:rPr lang="en-US" sz="1200" i="1">
                                <a:latin typeface="Cambria Math"/>
                              </a:rPr>
                              <m:t>𝑠</m:t>
                            </m:r>
                          </m:sub>
                        </m:sSub>
                      </m:e>
                    </m:d>
                  </m:oMath>
                </a14:m>
                <a:r>
                  <a:rPr lang="en-US" sz="1000" i="1" dirty="0">
                    <a:latin typeface="Times New Roman" pitchFamily="18" charset="0"/>
                    <a:cs typeface="Times New Roman" pitchFamily="18" charset="0"/>
                  </a:rPr>
                  <a:t> </a:t>
                </a:r>
                <a:r>
                  <a:rPr lang="en-US" sz="1000" dirty="0"/>
                  <a:t>describing the configuration of the system in space are called </a:t>
                </a:r>
                <a:endParaRPr lang="en-US" sz="1000" dirty="0" smtClean="0"/>
              </a:p>
              <a:p>
                <a:pPr marL="0" indent="0" algn="just">
                  <a:buClr>
                    <a:srgbClr val="00007D"/>
                  </a:buClr>
                  <a:buNone/>
                </a:pPr>
                <a:r>
                  <a:rPr lang="en-US" sz="1000" dirty="0" smtClean="0"/>
                  <a:t>generalized </a:t>
                </a:r>
                <a:r>
                  <a:rPr lang="en-US" sz="1000" dirty="0"/>
                  <a:t>coordinates. Their first derivatives with respect to time </a:t>
                </a:r>
                <a14:m>
                  <m:oMath xmlns:m="http://schemas.openxmlformats.org/officeDocument/2006/math">
                    <m:d>
                      <m:dPr>
                        <m:ctrlPr>
                          <a:rPr lang="ru-RU" sz="1200" i="1">
                            <a:latin typeface="Cambria Math"/>
                          </a:rPr>
                        </m:ctrlPr>
                      </m:dPr>
                      <m:e>
                        <m:acc>
                          <m:accPr>
                            <m:chr m:val="̇"/>
                            <m:ctrlPr>
                              <a:rPr lang="ru-RU" sz="1200" i="1">
                                <a:latin typeface="Cambria Math"/>
                              </a:rPr>
                            </m:ctrlPr>
                          </m:accPr>
                          <m:e>
                            <m:sSub>
                              <m:sSubPr>
                                <m:ctrlPr>
                                  <a:rPr lang="ru-RU" sz="1200" i="1">
                                    <a:latin typeface="Cambria Math"/>
                                  </a:rPr>
                                </m:ctrlPr>
                              </m:sSubPr>
                              <m:e>
                                <m:r>
                                  <a:rPr lang="en-US" sz="1200" i="1">
                                    <a:latin typeface="Cambria Math"/>
                                  </a:rPr>
                                  <m:t>𝑞</m:t>
                                </m:r>
                              </m:e>
                              <m:sub>
                                <m:r>
                                  <a:rPr lang="en-US" sz="1200">
                                    <a:latin typeface="Cambria Math"/>
                                  </a:rPr>
                                  <m:t>1</m:t>
                                </m:r>
                              </m:sub>
                            </m:sSub>
                          </m:e>
                        </m:acc>
                        <m:r>
                          <a:rPr lang="en-US" sz="1200">
                            <a:latin typeface="Cambria Math"/>
                          </a:rPr>
                          <m:t>,</m:t>
                        </m:r>
                        <m:sSub>
                          <m:sSubPr>
                            <m:ctrlPr>
                              <a:rPr lang="ru-RU" sz="1200" i="1">
                                <a:latin typeface="Cambria Math"/>
                              </a:rPr>
                            </m:ctrlPr>
                          </m:sSubPr>
                          <m:e>
                            <m:acc>
                              <m:accPr>
                                <m:chr m:val="̇"/>
                                <m:ctrlPr>
                                  <a:rPr lang="ru-RU" sz="1200" i="1">
                                    <a:latin typeface="Cambria Math"/>
                                  </a:rPr>
                                </m:ctrlPr>
                              </m:accPr>
                              <m:e>
                                <m:r>
                                  <a:rPr lang="en-US" sz="1200" i="1">
                                    <a:latin typeface="Cambria Math"/>
                                  </a:rPr>
                                  <m:t>𝑞</m:t>
                                </m:r>
                              </m:e>
                            </m:acc>
                          </m:e>
                          <m:sub>
                            <m:r>
                              <a:rPr lang="en-US" sz="1200">
                                <a:latin typeface="Cambria Math"/>
                              </a:rPr>
                              <m:t>2</m:t>
                            </m:r>
                          </m:sub>
                        </m:sSub>
                        <m:r>
                          <a:rPr lang="en-US" sz="1200">
                            <a:latin typeface="Cambria Math"/>
                          </a:rPr>
                          <m:t>,…</m:t>
                        </m:r>
                        <m:sSub>
                          <m:sSubPr>
                            <m:ctrlPr>
                              <a:rPr lang="ru-RU" sz="1200" i="1">
                                <a:latin typeface="Cambria Math"/>
                              </a:rPr>
                            </m:ctrlPr>
                          </m:sSubPr>
                          <m:e>
                            <m:acc>
                              <m:accPr>
                                <m:chr m:val="̇"/>
                                <m:ctrlPr>
                                  <a:rPr lang="ru-RU" sz="1200" i="1">
                                    <a:latin typeface="Cambria Math"/>
                                  </a:rPr>
                                </m:ctrlPr>
                              </m:accPr>
                              <m:e>
                                <m:r>
                                  <a:rPr lang="en-US" sz="1200" i="1">
                                    <a:latin typeface="Cambria Math"/>
                                  </a:rPr>
                                  <m:t>𝑞</m:t>
                                </m:r>
                              </m:e>
                            </m:acc>
                          </m:e>
                          <m:sub>
                            <m:r>
                              <a:rPr lang="en-US" sz="1200" i="1">
                                <a:latin typeface="Cambria Math"/>
                              </a:rPr>
                              <m:t>𝑠</m:t>
                            </m:r>
                          </m:sub>
                        </m:sSub>
                      </m:e>
                    </m:d>
                    <m:r>
                      <a:rPr lang="en-US" sz="1200">
                        <a:latin typeface="Cambria Math"/>
                      </a:rPr>
                      <m:t> </m:t>
                    </m:r>
                  </m:oMath>
                </a14:m>
                <a:r>
                  <a:rPr lang="en-US" sz="1000" dirty="0"/>
                  <a:t>are called generalized velocities and the second </a:t>
                </a:r>
                <a:endParaRPr lang="en-US" sz="1000" dirty="0" smtClean="0"/>
              </a:p>
              <a:p>
                <a:pPr marL="0" indent="0" algn="just">
                  <a:buClr>
                    <a:srgbClr val="00007D"/>
                  </a:buClr>
                  <a:buNone/>
                </a:pPr>
                <a:r>
                  <a:rPr lang="en-US" sz="1000" dirty="0" smtClean="0"/>
                  <a:t>derivatives </a:t>
                </a:r>
                <a14:m>
                  <m:oMath xmlns:m="http://schemas.openxmlformats.org/officeDocument/2006/math">
                    <m:d>
                      <m:dPr>
                        <m:ctrlPr>
                          <a:rPr lang="ru-RU" sz="1200" i="1">
                            <a:latin typeface="Cambria Math"/>
                          </a:rPr>
                        </m:ctrlPr>
                      </m:dPr>
                      <m:e>
                        <m:sSub>
                          <m:sSubPr>
                            <m:ctrlPr>
                              <a:rPr lang="ru-RU" sz="1200" i="1">
                                <a:latin typeface="Cambria Math"/>
                              </a:rPr>
                            </m:ctrlPr>
                          </m:sSubPr>
                          <m:e>
                            <m:acc>
                              <m:accPr>
                                <m:chr m:val="̈"/>
                                <m:ctrlPr>
                                  <a:rPr lang="ru-RU" sz="1200" i="1">
                                    <a:latin typeface="Cambria Math"/>
                                  </a:rPr>
                                </m:ctrlPr>
                              </m:accPr>
                              <m:e>
                                <m:r>
                                  <a:rPr lang="en-US" sz="1200" i="1">
                                    <a:latin typeface="Cambria Math"/>
                                  </a:rPr>
                                  <m:t>𝑞</m:t>
                                </m:r>
                              </m:e>
                            </m:acc>
                          </m:e>
                          <m:sub>
                            <m:r>
                              <a:rPr lang="en-US" sz="1200">
                                <a:latin typeface="Cambria Math"/>
                              </a:rPr>
                              <m:t>1</m:t>
                            </m:r>
                          </m:sub>
                        </m:sSub>
                        <m:r>
                          <a:rPr lang="en-US" sz="1200">
                            <a:latin typeface="Cambria Math"/>
                          </a:rPr>
                          <m:t>,</m:t>
                        </m:r>
                        <m:sSub>
                          <m:sSubPr>
                            <m:ctrlPr>
                              <a:rPr lang="ru-RU" sz="1200" i="1">
                                <a:latin typeface="Cambria Math"/>
                              </a:rPr>
                            </m:ctrlPr>
                          </m:sSubPr>
                          <m:e>
                            <m:acc>
                              <m:accPr>
                                <m:chr m:val="̈"/>
                                <m:ctrlPr>
                                  <a:rPr lang="ru-RU" sz="1200" i="1">
                                    <a:latin typeface="Cambria Math"/>
                                  </a:rPr>
                                </m:ctrlPr>
                              </m:accPr>
                              <m:e>
                                <m:r>
                                  <a:rPr lang="en-US" sz="1200" i="1">
                                    <a:latin typeface="Cambria Math"/>
                                  </a:rPr>
                                  <m:t>𝑞</m:t>
                                </m:r>
                              </m:e>
                            </m:acc>
                          </m:e>
                          <m:sub>
                            <m:r>
                              <a:rPr lang="en-US" sz="1200">
                                <a:latin typeface="Cambria Math"/>
                              </a:rPr>
                              <m:t>2</m:t>
                            </m:r>
                          </m:sub>
                        </m:sSub>
                        <m:r>
                          <a:rPr lang="en-US" sz="1200">
                            <a:latin typeface="Cambria Math"/>
                          </a:rPr>
                          <m:t>,…</m:t>
                        </m:r>
                        <m:sSub>
                          <m:sSubPr>
                            <m:ctrlPr>
                              <a:rPr lang="ru-RU" sz="1200" i="1">
                                <a:latin typeface="Cambria Math"/>
                              </a:rPr>
                            </m:ctrlPr>
                          </m:sSubPr>
                          <m:e>
                            <m:acc>
                              <m:accPr>
                                <m:chr m:val="̈"/>
                                <m:ctrlPr>
                                  <a:rPr lang="ru-RU" sz="1200" i="1">
                                    <a:latin typeface="Cambria Math"/>
                                  </a:rPr>
                                </m:ctrlPr>
                              </m:accPr>
                              <m:e>
                                <m:r>
                                  <a:rPr lang="en-US" sz="1200" i="1">
                                    <a:latin typeface="Cambria Math"/>
                                  </a:rPr>
                                  <m:t>𝑞</m:t>
                                </m:r>
                              </m:e>
                            </m:acc>
                          </m:e>
                          <m:sub>
                            <m:r>
                              <a:rPr lang="en-US" sz="1200" i="1">
                                <a:latin typeface="Cambria Math"/>
                              </a:rPr>
                              <m:t>𝑠</m:t>
                            </m:r>
                          </m:sub>
                        </m:sSub>
                      </m:e>
                    </m:d>
                    <m:r>
                      <a:rPr lang="en-US" sz="1200">
                        <a:latin typeface="Cambria Math"/>
                      </a:rPr>
                      <m:t> </m:t>
                    </m:r>
                  </m:oMath>
                </a14:m>
                <a:r>
                  <a:rPr lang="en-US" sz="1000" dirty="0"/>
                  <a:t>are said to be generalized accelerations.</a:t>
                </a:r>
                <a:r>
                  <a:rPr lang="en-US" sz="1000" dirty="0" smtClean="0"/>
                  <a:t> </a:t>
                </a:r>
                <a:r>
                  <a:rPr lang="en-US" sz="1000" dirty="0"/>
                  <a:t>We use the word "generalized" to emphasize the fact that such coordinates </a:t>
                </a:r>
                <a:r>
                  <a:rPr lang="en-US" sz="1000" dirty="0" smtClean="0"/>
                  <a:t>are </a:t>
                </a:r>
              </a:p>
              <a:p>
                <a:pPr marL="0" indent="0" algn="just">
                  <a:buClr>
                    <a:srgbClr val="00007D"/>
                  </a:buClr>
                  <a:buNone/>
                </a:pPr>
                <a:r>
                  <a:rPr lang="en-US" sz="1000" dirty="0" smtClean="0"/>
                  <a:t>not necessarily </a:t>
                </a:r>
                <a:r>
                  <a:rPr lang="en-US" sz="1000" dirty="0"/>
                  <a:t>of the type of the simple </a:t>
                </a:r>
                <a14:m>
                  <m:oMath xmlns:m="http://schemas.openxmlformats.org/officeDocument/2006/math">
                    <m:d>
                      <m:dPr>
                        <m:ctrlPr>
                          <a:rPr lang="ru-RU" sz="1100" i="1">
                            <a:latin typeface="Cambria Math"/>
                          </a:rPr>
                        </m:ctrlPr>
                      </m:dPr>
                      <m:e>
                        <m:r>
                          <a:rPr lang="en-US" sz="1100" i="1">
                            <a:latin typeface="Cambria Math"/>
                          </a:rPr>
                          <m:t>𝑥</m:t>
                        </m:r>
                        <m:r>
                          <a:rPr lang="en-US" sz="1100">
                            <a:latin typeface="Cambria Math"/>
                          </a:rPr>
                          <m:t>,</m:t>
                        </m:r>
                        <m:r>
                          <a:rPr lang="en-US" sz="1100" i="1">
                            <a:latin typeface="Cambria Math"/>
                          </a:rPr>
                          <m:t>𝑦</m:t>
                        </m:r>
                        <m:r>
                          <a:rPr lang="en-US" sz="1100">
                            <a:latin typeface="Cambria Math"/>
                          </a:rPr>
                          <m:t>,</m:t>
                        </m:r>
                        <m:r>
                          <a:rPr lang="en-US" sz="1100" i="1">
                            <a:latin typeface="Cambria Math"/>
                          </a:rPr>
                          <m:t>𝑧</m:t>
                        </m:r>
                      </m:e>
                    </m:d>
                  </m:oMath>
                </a14:m>
                <a:r>
                  <a:rPr lang="en-US" sz="1000" dirty="0"/>
                  <a:t> or </a:t>
                </a:r>
                <a14:m>
                  <m:oMath xmlns:m="http://schemas.openxmlformats.org/officeDocument/2006/math">
                    <m:d>
                      <m:dPr>
                        <m:ctrlPr>
                          <a:rPr lang="ru-RU" sz="1100" i="1">
                            <a:latin typeface="Cambria Math"/>
                          </a:rPr>
                        </m:ctrlPr>
                      </m:dPr>
                      <m:e>
                        <m:r>
                          <a:rPr lang="en-US" sz="1100" i="1">
                            <a:latin typeface="Cambria Math"/>
                          </a:rPr>
                          <m:t>𝑟</m:t>
                        </m:r>
                        <m:r>
                          <a:rPr lang="en-US" sz="1100">
                            <a:latin typeface="Cambria Math"/>
                          </a:rPr>
                          <m:t>,</m:t>
                        </m:r>
                        <m:r>
                          <a:rPr lang="en-US" sz="1100" b="0" i="1" smtClean="0">
                            <a:latin typeface="Cambria Math"/>
                          </a:rPr>
                          <m:t>𝑧</m:t>
                        </m:r>
                        <m:r>
                          <a:rPr lang="en-US" sz="1100">
                            <a:latin typeface="Cambria Math"/>
                          </a:rPr>
                          <m:t>,</m:t>
                        </m:r>
                        <m:r>
                          <a:rPr lang="en-US" sz="1100" i="1">
                            <a:latin typeface="Cambria Math"/>
                          </a:rPr>
                          <m:t>𝜑</m:t>
                        </m:r>
                      </m:e>
                    </m:d>
                  </m:oMath>
                </a14:m>
                <a:r>
                  <a:rPr lang="en-US" sz="1000" dirty="0"/>
                  <a:t> systems and to indicate that they are not necessarily lengths or angles, </a:t>
                </a:r>
                <a:r>
                  <a:rPr lang="en-US" sz="1000" dirty="0" smtClean="0"/>
                  <a:t>but </a:t>
                </a:r>
                <a:r>
                  <a:rPr lang="en-US" sz="1000" dirty="0"/>
                  <a:t>may </a:t>
                </a:r>
                <a:r>
                  <a:rPr lang="en-US" sz="1000" dirty="0" smtClean="0"/>
                  <a:t>be any </a:t>
                </a:r>
              </a:p>
              <a:p>
                <a:pPr marL="0" indent="0" algn="just">
                  <a:buClr>
                    <a:srgbClr val="00007D"/>
                  </a:buClr>
                  <a:buNone/>
                </a:pPr>
                <a:r>
                  <a:rPr lang="en-US" sz="1000" dirty="0" smtClean="0"/>
                  <a:t>quantity </a:t>
                </a:r>
                <a:r>
                  <a:rPr lang="en-US" sz="1000" dirty="0"/>
                  <a:t>appropriate to the description of the </a:t>
                </a:r>
                <a:r>
                  <a:rPr lang="en-US" sz="1000" dirty="0" smtClean="0"/>
                  <a:t>position </a:t>
                </a:r>
                <a:r>
                  <a:rPr lang="en-US" sz="1000" dirty="0"/>
                  <a:t>of the system.</a:t>
                </a:r>
                <a:endParaRPr lang="ru-RU" sz="1000" dirty="0"/>
              </a:p>
              <a:p>
                <a:pPr marL="180975" indent="-180975">
                  <a:buClr>
                    <a:srgbClr val="00007D"/>
                  </a:buClr>
                  <a:buNone/>
                </a:pPr>
                <a:r>
                  <a:rPr lang="ru-RU" altLang="ru-RU" sz="1000" dirty="0" smtClean="0">
                    <a:solidFill>
                      <a:srgbClr val="000000"/>
                    </a:solidFill>
                  </a:rPr>
                  <a:t> </a:t>
                </a:r>
                <a:r>
                  <a:rPr lang="ru-RU" altLang="ru-RU" sz="1000" dirty="0" smtClean="0">
                    <a:solidFill>
                      <a:srgbClr val="00007D"/>
                    </a:solidFill>
                    <a:latin typeface="Times New Roman" pitchFamily="18" charset="0"/>
                    <a:cs typeface="Times New Roman" pitchFamily="18" charset="0"/>
                  </a:rPr>
                  <a:t>■</a:t>
                </a:r>
                <a:r>
                  <a:rPr lang="en-US" altLang="ru-RU" sz="1000" dirty="0">
                    <a:solidFill>
                      <a:srgbClr val="00007D"/>
                    </a:solidFill>
                    <a:latin typeface="Times New Roman" pitchFamily="18" charset="0"/>
                    <a:cs typeface="Times New Roman" pitchFamily="18" charset="0"/>
                  </a:rPr>
                  <a:t> </a:t>
                </a:r>
                <a:r>
                  <a:rPr lang="en-US" altLang="ru-RU" sz="1000" dirty="0">
                    <a:solidFill>
                      <a:schemeClr val="tx2"/>
                    </a:solidFill>
                    <a:latin typeface="+mn-lt"/>
                    <a:cs typeface="Times New Roman" pitchFamily="18" charset="0"/>
                  </a:rPr>
                  <a:t>The number of degrees of freedom - the number of independent generalized coordinates through which we can express the Cartesian </a:t>
                </a:r>
                <a:r>
                  <a:rPr lang="en-US" altLang="ru-RU" sz="1000" dirty="0" smtClean="0">
                    <a:solidFill>
                      <a:schemeClr val="tx2"/>
                    </a:solidFill>
                    <a:latin typeface="+mn-lt"/>
                    <a:cs typeface="Times New Roman" pitchFamily="18" charset="0"/>
                  </a:rPr>
                  <a:t>coordinates of </a:t>
                </a:r>
                <a:r>
                  <a:rPr lang="en-US" altLang="ru-RU" sz="1000" dirty="0">
                    <a:solidFill>
                      <a:schemeClr val="tx2"/>
                    </a:solidFill>
                    <a:latin typeface="+mn-lt"/>
                    <a:cs typeface="Times New Roman" pitchFamily="18" charset="0"/>
                  </a:rPr>
                  <a:t>all points of the system. For </a:t>
                </a:r>
                <a:r>
                  <a:rPr lang="en-US" altLang="ru-RU" sz="1000" dirty="0" smtClean="0">
                    <a:solidFill>
                      <a:schemeClr val="tx2"/>
                    </a:solidFill>
                    <a:latin typeface="+mn-lt"/>
                    <a:cs typeface="Times New Roman" pitchFamily="18" charset="0"/>
                  </a:rPr>
                  <a:t>example</a:t>
                </a:r>
                <a:r>
                  <a:rPr lang="en-US" altLang="ru-RU" sz="1000" dirty="0">
                    <a:solidFill>
                      <a:schemeClr val="tx2"/>
                    </a:solidFill>
                    <a:latin typeface="+mn-lt"/>
                    <a:cs typeface="Times New Roman" pitchFamily="18" charset="0"/>
                  </a:rPr>
                  <a:t>:</a:t>
                </a:r>
                <a:endParaRPr lang="ru-RU" altLang="ru-RU" sz="1000" dirty="0">
                  <a:solidFill>
                    <a:schemeClr val="tx2"/>
                  </a:solidFill>
                  <a:latin typeface="+mn-lt"/>
                </a:endParaRPr>
              </a:p>
            </p:txBody>
          </p:sp>
        </mc:Choice>
        <mc:Fallback xmlns="">
          <p:sp>
            <p:nvSpPr>
              <p:cNvPr id="336008" name="Rectangle 136"/>
              <p:cNvSpPr>
                <a:spLocks noRot="1" noChangeAspect="1" noMove="1" noResize="1" noEditPoints="1" noAdjustHandles="1" noChangeArrowheads="1" noChangeShapeType="1" noTextEdit="1"/>
              </p:cNvSpPr>
              <p:nvPr/>
            </p:nvSpPr>
            <p:spPr bwMode="auto">
              <a:xfrm>
                <a:off x="246989" y="3741870"/>
                <a:ext cx="8511165" cy="1008000"/>
              </a:xfrm>
              <a:prstGeom prst="rect">
                <a:avLst/>
              </a:prstGeom>
              <a:blipFill rotWithShape="1">
                <a:blip r:embed="rId10"/>
                <a:stretch>
                  <a:fillRect b="-4303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36030" name="Group 158"/>
          <p:cNvGrpSpPr>
            <a:grpSpLocks/>
          </p:cNvGrpSpPr>
          <p:nvPr/>
        </p:nvGrpSpPr>
        <p:grpSpPr bwMode="auto">
          <a:xfrm>
            <a:off x="340755" y="5247668"/>
            <a:ext cx="1839912" cy="957263"/>
            <a:chOff x="1375" y="3630"/>
            <a:chExt cx="1159" cy="603"/>
          </a:xfrm>
        </p:grpSpPr>
        <p:sp>
          <p:nvSpPr>
            <p:cNvPr id="336021" name="Line 149"/>
            <p:cNvSpPr>
              <a:spLocks noChangeShapeType="1"/>
            </p:cNvSpPr>
            <p:nvPr/>
          </p:nvSpPr>
          <p:spPr bwMode="auto">
            <a:xfrm>
              <a:off x="1554" y="4134"/>
              <a:ext cx="89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6009" name="Line 137"/>
            <p:cNvSpPr>
              <a:spLocks noChangeShapeType="1"/>
            </p:cNvSpPr>
            <p:nvPr/>
          </p:nvSpPr>
          <p:spPr bwMode="auto">
            <a:xfrm rot="-5400000">
              <a:off x="1686" y="3714"/>
              <a:ext cx="282" cy="528"/>
            </a:xfrm>
            <a:prstGeom prst="line">
              <a:avLst/>
            </a:prstGeom>
            <a:noFill/>
            <a:ln w="158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6010" name="Line 138"/>
            <p:cNvSpPr>
              <a:spLocks noChangeShapeType="1"/>
            </p:cNvSpPr>
            <p:nvPr/>
          </p:nvSpPr>
          <p:spPr bwMode="auto">
            <a:xfrm rot="-5400000">
              <a:off x="1980" y="3708"/>
              <a:ext cx="0" cy="858"/>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6011" name="Group 139"/>
            <p:cNvGrpSpPr>
              <a:grpSpLocks/>
            </p:cNvGrpSpPr>
            <p:nvPr/>
          </p:nvGrpSpPr>
          <p:grpSpPr bwMode="auto">
            <a:xfrm rot="10800000" flipV="1">
              <a:off x="1421" y="4108"/>
              <a:ext cx="224" cy="125"/>
              <a:chOff x="158" y="2772"/>
              <a:chExt cx="386" cy="227"/>
            </a:xfrm>
          </p:grpSpPr>
          <p:sp>
            <p:nvSpPr>
              <p:cNvPr id="336012" name="AutoShape 140"/>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6013" name="Oval 141"/>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6014" name="Rectangle 142"/>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6015" name="Line 143"/>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6016" name="Arc 144"/>
            <p:cNvSpPr>
              <a:spLocks/>
            </p:cNvSpPr>
            <p:nvPr/>
          </p:nvSpPr>
          <p:spPr bwMode="auto">
            <a:xfrm rot="16200000" flipV="1">
              <a:off x="1698" y="4050"/>
              <a:ext cx="120"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6017" name="Object 145"/>
            <p:cNvGraphicFramePr>
              <a:graphicFrameLocks noChangeAspect="1"/>
            </p:cNvGraphicFramePr>
            <p:nvPr/>
          </p:nvGraphicFramePr>
          <p:xfrm>
            <a:off x="1836" y="3994"/>
            <a:ext cx="96" cy="88"/>
          </p:xfrm>
          <a:graphic>
            <a:graphicData uri="http://schemas.openxmlformats.org/presentationml/2006/ole">
              <mc:AlternateContent xmlns:mc="http://schemas.openxmlformats.org/markup-compatibility/2006">
                <mc:Choice xmlns:v="urn:schemas-microsoft-com:vml" Requires="v">
                  <p:oleObj spid="_x0000_s1214460" name="Формула" r:id="rId11" imgW="152280" imgH="139680" progId="Equation.3">
                    <p:embed/>
                  </p:oleObj>
                </mc:Choice>
                <mc:Fallback>
                  <p:oleObj name="Формула" r:id="rId11" imgW="152280" imgH="1396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36" y="3994"/>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018" name="Object 146"/>
            <p:cNvGraphicFramePr>
              <a:graphicFrameLocks noChangeAspect="1"/>
            </p:cNvGraphicFramePr>
            <p:nvPr/>
          </p:nvGraphicFramePr>
          <p:xfrm>
            <a:off x="1693" y="3891"/>
            <a:ext cx="56" cy="112"/>
          </p:xfrm>
          <a:graphic>
            <a:graphicData uri="http://schemas.openxmlformats.org/presentationml/2006/ole">
              <mc:AlternateContent xmlns:mc="http://schemas.openxmlformats.org/markup-compatibility/2006">
                <mc:Choice xmlns:v="urn:schemas-microsoft-com:vml" Requires="v">
                  <p:oleObj spid="_x0000_s1214461" name="Формула" r:id="rId13" imgW="88560" imgH="177480" progId="Equation.3">
                    <p:embed/>
                  </p:oleObj>
                </mc:Choice>
                <mc:Fallback>
                  <p:oleObj name="Формула" r:id="rId13" imgW="88560" imgH="1774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693" y="3891"/>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19" name="Text Box 147"/>
            <p:cNvSpPr txBox="1">
              <a:spLocks noChangeArrowheads="1"/>
            </p:cNvSpPr>
            <p:nvPr/>
          </p:nvSpPr>
          <p:spPr bwMode="auto">
            <a:xfrm>
              <a:off x="2072" y="3763"/>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6022" name="Line 150"/>
            <p:cNvSpPr>
              <a:spLocks noChangeShapeType="1"/>
            </p:cNvSpPr>
            <p:nvPr/>
          </p:nvSpPr>
          <p:spPr bwMode="auto">
            <a:xfrm rot="-5400000">
              <a:off x="1313" y="3905"/>
              <a:ext cx="4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6023" name="Line 151"/>
            <p:cNvSpPr>
              <a:spLocks noChangeShapeType="1"/>
            </p:cNvSpPr>
            <p:nvPr/>
          </p:nvSpPr>
          <p:spPr bwMode="auto">
            <a:xfrm>
              <a:off x="2082" y="3834"/>
              <a:ext cx="0" cy="30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6024" name="Line 152"/>
            <p:cNvSpPr>
              <a:spLocks noChangeShapeType="1"/>
            </p:cNvSpPr>
            <p:nvPr/>
          </p:nvSpPr>
          <p:spPr bwMode="auto">
            <a:xfrm rot="-5400000">
              <a:off x="1808" y="3566"/>
              <a:ext cx="0" cy="546"/>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6025" name="Text Box 153"/>
            <p:cNvSpPr txBox="1">
              <a:spLocks noChangeArrowheads="1"/>
            </p:cNvSpPr>
            <p:nvPr/>
          </p:nvSpPr>
          <p:spPr bwMode="auto">
            <a:xfrm>
              <a:off x="2378" y="397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x</a:t>
              </a:r>
              <a:endParaRPr lang="ru-RU" altLang="ru-RU" sz="1100" i="1" dirty="0">
                <a:solidFill>
                  <a:srgbClr val="008000"/>
                </a:solidFill>
                <a:latin typeface="Times New Roman" pitchFamily="18" charset="0"/>
                <a:cs typeface="Times New Roman" pitchFamily="18" charset="0"/>
              </a:endParaRPr>
            </a:p>
          </p:txBody>
        </p:sp>
        <p:sp>
          <p:nvSpPr>
            <p:cNvPr id="336026" name="Text Box 154"/>
            <p:cNvSpPr txBox="1">
              <a:spLocks noChangeArrowheads="1"/>
            </p:cNvSpPr>
            <p:nvPr/>
          </p:nvSpPr>
          <p:spPr bwMode="auto">
            <a:xfrm>
              <a:off x="1537" y="363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y</a:t>
              </a:r>
              <a:endParaRPr lang="ru-RU" altLang="ru-RU" sz="1100" i="1" dirty="0">
                <a:solidFill>
                  <a:srgbClr val="008000"/>
                </a:solidFill>
                <a:latin typeface="Times New Roman" pitchFamily="18" charset="0"/>
                <a:cs typeface="Times New Roman" pitchFamily="18" charset="0"/>
              </a:endParaRPr>
            </a:p>
          </p:txBody>
        </p:sp>
        <p:sp>
          <p:nvSpPr>
            <p:cNvPr id="336027" name="Text Box 155"/>
            <p:cNvSpPr txBox="1">
              <a:spLocks noChangeArrowheads="1"/>
            </p:cNvSpPr>
            <p:nvPr/>
          </p:nvSpPr>
          <p:spPr bwMode="auto">
            <a:xfrm>
              <a:off x="2112" y="3923"/>
              <a:ext cx="19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err="1">
                  <a:solidFill>
                    <a:srgbClr val="008000"/>
                  </a:solidFill>
                  <a:latin typeface="Times New Roman" pitchFamily="18" charset="0"/>
                  <a:cs typeface="Times New Roman" pitchFamily="18" charset="0"/>
                </a:rPr>
                <a:t>y</a:t>
              </a:r>
              <a:r>
                <a:rPr lang="en-US" altLang="ru-RU" sz="1100" i="1" baseline="-25000" dirty="0" err="1">
                  <a:solidFill>
                    <a:srgbClr val="008000"/>
                  </a:solidFill>
                  <a:latin typeface="Times New Roman" pitchFamily="18" charset="0"/>
                  <a:cs typeface="Times New Roman" pitchFamily="18" charset="0"/>
                </a:rPr>
                <a:t>A</a:t>
              </a:r>
              <a:endParaRPr lang="ru-RU" altLang="ru-RU" sz="1100" i="1" baseline="-25000" dirty="0">
                <a:solidFill>
                  <a:srgbClr val="008000"/>
                </a:solidFill>
                <a:latin typeface="Times New Roman" pitchFamily="18" charset="0"/>
                <a:cs typeface="Times New Roman" pitchFamily="18" charset="0"/>
              </a:endParaRPr>
            </a:p>
          </p:txBody>
        </p:sp>
        <p:sp>
          <p:nvSpPr>
            <p:cNvPr id="336028" name="Text Box 156"/>
            <p:cNvSpPr txBox="1">
              <a:spLocks noChangeArrowheads="1"/>
            </p:cNvSpPr>
            <p:nvPr/>
          </p:nvSpPr>
          <p:spPr bwMode="auto">
            <a:xfrm>
              <a:off x="1769" y="3670"/>
              <a:ext cx="19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err="1">
                  <a:solidFill>
                    <a:srgbClr val="008000"/>
                  </a:solidFill>
                  <a:latin typeface="Times New Roman" pitchFamily="18" charset="0"/>
                  <a:cs typeface="Times New Roman" pitchFamily="18" charset="0"/>
                </a:rPr>
                <a:t>x</a:t>
              </a:r>
              <a:r>
                <a:rPr lang="en-US" altLang="ru-RU" sz="1100" i="1" baseline="-25000" dirty="0" err="1">
                  <a:solidFill>
                    <a:srgbClr val="008000"/>
                  </a:solidFill>
                  <a:latin typeface="Times New Roman" pitchFamily="18" charset="0"/>
                  <a:cs typeface="Times New Roman" pitchFamily="18" charset="0"/>
                </a:rPr>
                <a:t>A</a:t>
              </a:r>
              <a:endParaRPr lang="ru-RU" altLang="ru-RU" sz="1100" i="1" baseline="-25000" dirty="0">
                <a:solidFill>
                  <a:srgbClr val="008000"/>
                </a:solidFill>
                <a:latin typeface="Times New Roman" pitchFamily="18" charset="0"/>
                <a:cs typeface="Times New Roman" pitchFamily="18" charset="0"/>
              </a:endParaRPr>
            </a:p>
          </p:txBody>
        </p:sp>
        <p:sp>
          <p:nvSpPr>
            <p:cNvPr id="336029" name="Text Box 157"/>
            <p:cNvSpPr txBox="1">
              <a:spLocks noChangeArrowheads="1"/>
            </p:cNvSpPr>
            <p:nvPr/>
          </p:nvSpPr>
          <p:spPr bwMode="auto">
            <a:xfrm>
              <a:off x="1375" y="4002"/>
              <a:ext cx="18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grpSp>
      <p:graphicFrame>
        <p:nvGraphicFramePr>
          <p:cNvPr id="336031" name="Object 159"/>
          <p:cNvGraphicFramePr>
            <a:graphicFrameLocks noChangeAspect="1"/>
          </p:cNvGraphicFramePr>
          <p:nvPr>
            <p:extLst>
              <p:ext uri="{D42A27DB-BD31-4B8C-83A1-F6EECF244321}">
                <p14:modId xmlns:p14="http://schemas.microsoft.com/office/powerpoint/2010/main" val="2556956786"/>
              </p:ext>
            </p:extLst>
          </p:nvPr>
        </p:nvGraphicFramePr>
        <p:xfrm>
          <a:off x="1258330" y="5100044"/>
          <a:ext cx="723900" cy="393700"/>
        </p:xfrm>
        <a:graphic>
          <a:graphicData uri="http://schemas.openxmlformats.org/presentationml/2006/ole">
            <mc:AlternateContent xmlns:mc="http://schemas.openxmlformats.org/markup-compatibility/2006">
              <mc:Choice xmlns:v="urn:schemas-microsoft-com:vml" Requires="v">
                <p:oleObj spid="_x0000_s1214462" name="Equation" r:id="rId15" imgW="723600" imgH="393480" progId="Equation.DSMT4">
                  <p:embed/>
                </p:oleObj>
              </mc:Choice>
              <mc:Fallback>
                <p:oleObj name="Equation" r:id="rId15" imgW="723600" imgH="393480" progId="Equation.DSMT4">
                  <p:embed/>
                  <p:pic>
                    <p:nvPicPr>
                      <p:cNvPr id="0" name=""/>
                      <p:cNvPicPr>
                        <a:picLocks noChangeAspect="1" noChangeArrowheads="1"/>
                      </p:cNvPicPr>
                      <p:nvPr/>
                    </p:nvPicPr>
                    <p:blipFill>
                      <a:blip r:embed="rId16"/>
                      <a:srcRect/>
                      <a:stretch>
                        <a:fillRect/>
                      </a:stretch>
                    </p:blipFill>
                    <p:spPr bwMode="auto">
                      <a:xfrm>
                        <a:off x="1258330" y="5100044"/>
                        <a:ext cx="7239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32" name="Text Box 160"/>
          <p:cNvSpPr txBox="1">
            <a:spLocks noChangeArrowheads="1"/>
          </p:cNvSpPr>
          <p:nvPr/>
        </p:nvSpPr>
        <p:spPr bwMode="auto">
          <a:xfrm>
            <a:off x="2852736" y="4908736"/>
            <a:ext cx="5905418"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smtClean="0">
                <a:solidFill>
                  <a:srgbClr val="000000"/>
                </a:solidFill>
              </a:rPr>
              <a:t>Here</a:t>
            </a:r>
            <a:r>
              <a:rPr lang="en-US" altLang="ru-RU" sz="1000" dirty="0">
                <a:solidFill>
                  <a:srgbClr val="000000"/>
                </a:solidFill>
              </a:rPr>
              <a:t>, the position of any point of the rod </a:t>
            </a:r>
            <a:r>
              <a:rPr lang="en-US" altLang="ru-RU" sz="1000" dirty="0" smtClean="0">
                <a:solidFill>
                  <a:srgbClr val="000000"/>
                </a:solidFill>
              </a:rPr>
              <a:t>(e.g., </a:t>
            </a:r>
            <a:r>
              <a:rPr lang="en-US" altLang="ru-RU" sz="1100" i="1" dirty="0">
                <a:solidFill>
                  <a:srgbClr val="000000"/>
                </a:solidFill>
                <a:latin typeface="Times New Roman" pitchFamily="18" charset="0"/>
                <a:cs typeface="Times New Roman" pitchFamily="18" charset="0"/>
              </a:rPr>
              <a:t>A</a:t>
            </a:r>
            <a:r>
              <a:rPr lang="en-US" altLang="ru-RU" sz="1000" dirty="0">
                <a:solidFill>
                  <a:srgbClr val="000000"/>
                </a:solidFill>
              </a:rPr>
              <a:t>) is uniquely determined by the value of </a:t>
            </a:r>
            <a:r>
              <a:rPr lang="en-US" altLang="ru-RU" sz="1000" dirty="0" smtClean="0">
                <a:solidFill>
                  <a:srgbClr val="000000"/>
                </a:solidFill>
              </a:rPr>
              <a:t>only</a:t>
            </a:r>
          </a:p>
          <a:p>
            <a:pPr algn="just"/>
            <a:r>
              <a:rPr lang="en-US" altLang="ru-RU" sz="1000" dirty="0" smtClean="0">
                <a:solidFill>
                  <a:srgbClr val="000000"/>
                </a:solidFill>
              </a:rPr>
              <a:t> </a:t>
            </a:r>
            <a:r>
              <a:rPr lang="en-US" altLang="ru-RU" sz="1000" dirty="0">
                <a:solidFill>
                  <a:srgbClr val="000000"/>
                </a:solidFill>
              </a:rPr>
              <a:t>one </a:t>
            </a:r>
            <a:r>
              <a:rPr lang="en-US" altLang="ru-RU" sz="1000" dirty="0" smtClean="0">
                <a:solidFill>
                  <a:srgbClr val="000000"/>
                </a:solidFill>
              </a:rPr>
              <a:t>parameter, the angle </a:t>
            </a:r>
            <a:r>
              <a:rPr lang="ru-RU" altLang="ru-RU" sz="1000" i="1" dirty="0" smtClean="0">
                <a:solidFill>
                  <a:srgbClr val="000000"/>
                </a:solidFill>
                <a:sym typeface="Symbol" pitchFamily="18" charset="2"/>
              </a:rPr>
              <a:t></a:t>
            </a:r>
            <a:r>
              <a:rPr lang="en-US" altLang="ru-RU" sz="1000" dirty="0" smtClean="0">
                <a:solidFill>
                  <a:srgbClr val="000000"/>
                </a:solidFill>
              </a:rPr>
              <a:t>, </a:t>
            </a:r>
            <a:r>
              <a:rPr lang="en-US" altLang="ru-RU" sz="1000" dirty="0">
                <a:solidFill>
                  <a:srgbClr val="000000"/>
                </a:solidFill>
              </a:rPr>
              <a:t>which is a generalized coordinate </a:t>
            </a:r>
            <a:r>
              <a:rPr lang="en-US" altLang="ru-RU" sz="1100" dirty="0">
                <a:solidFill>
                  <a:srgbClr val="000000"/>
                </a:solidFill>
                <a:latin typeface="Times New Roman" pitchFamily="18" charset="0"/>
                <a:cs typeface="Times New Roman" pitchFamily="18" charset="0"/>
              </a:rPr>
              <a:t>(</a:t>
            </a:r>
            <a:r>
              <a:rPr lang="en-US" altLang="ru-RU" sz="1100" i="1" dirty="0">
                <a:solidFill>
                  <a:srgbClr val="000000"/>
                </a:solidFill>
                <a:latin typeface="Times New Roman" pitchFamily="18" charset="0"/>
                <a:cs typeface="Times New Roman" pitchFamily="18" charset="0"/>
              </a:rPr>
              <a:t>q = </a:t>
            </a:r>
            <a:r>
              <a:rPr lang="ru-RU" altLang="ru-RU" sz="1100" i="1" dirty="0">
                <a:solidFill>
                  <a:srgbClr val="000000"/>
                </a:solidFill>
                <a:latin typeface="Times New Roman" pitchFamily="18" charset="0"/>
                <a:cs typeface="Times New Roman" pitchFamily="18" charset="0"/>
                <a:sym typeface="Symbol" pitchFamily="18" charset="2"/>
              </a:rPr>
              <a:t></a:t>
            </a:r>
            <a:r>
              <a:rPr lang="en-US" altLang="ru-RU" sz="1100" i="1" dirty="0">
                <a:solidFill>
                  <a:srgbClr val="000000"/>
                </a:solidFill>
                <a:latin typeface="Times New Roman" pitchFamily="18" charset="0"/>
                <a:cs typeface="Times New Roman" pitchFamily="18" charset="0"/>
              </a:rPr>
              <a:t> </a:t>
            </a:r>
            <a:r>
              <a:rPr lang="en-US" altLang="ru-RU" sz="1100" dirty="0" smtClean="0">
                <a:solidFill>
                  <a:srgbClr val="000000"/>
                </a:solidFill>
                <a:latin typeface="Times New Roman" pitchFamily="18" charset="0"/>
                <a:cs typeface="Times New Roman" pitchFamily="18" charset="0"/>
              </a:rPr>
              <a:t>). </a:t>
            </a:r>
            <a:r>
              <a:rPr lang="en-US" altLang="ru-RU" sz="1000" dirty="0">
                <a:solidFill>
                  <a:srgbClr val="000000"/>
                </a:solidFill>
              </a:rPr>
              <a:t>The number of degrees </a:t>
            </a:r>
            <a:endParaRPr lang="en-US" altLang="ru-RU" sz="1000" dirty="0" smtClean="0">
              <a:solidFill>
                <a:srgbClr val="000000"/>
              </a:solidFill>
            </a:endParaRPr>
          </a:p>
          <a:p>
            <a:pPr algn="just"/>
            <a:r>
              <a:rPr lang="en-US" altLang="ru-RU" sz="1000" dirty="0" smtClean="0">
                <a:solidFill>
                  <a:srgbClr val="000000"/>
                </a:solidFill>
              </a:rPr>
              <a:t>of </a:t>
            </a:r>
            <a:r>
              <a:rPr lang="en-US" altLang="ru-RU" sz="1000" dirty="0">
                <a:solidFill>
                  <a:srgbClr val="000000"/>
                </a:solidFill>
              </a:rPr>
              <a:t>freedom is </a:t>
            </a:r>
            <a:r>
              <a:rPr lang="en-US" altLang="ru-RU" sz="1200" i="1" dirty="0">
                <a:solidFill>
                  <a:srgbClr val="000000"/>
                </a:solidFill>
                <a:latin typeface="Times New Roman" pitchFamily="18" charset="0"/>
                <a:cs typeface="Times New Roman" pitchFamily="18" charset="0"/>
              </a:rPr>
              <a:t>n</a:t>
            </a:r>
            <a:r>
              <a:rPr lang="en-US" altLang="ru-RU" sz="1200" dirty="0">
                <a:solidFill>
                  <a:srgbClr val="000000"/>
                </a:solidFill>
                <a:latin typeface="Times New Roman" pitchFamily="18" charset="0"/>
                <a:cs typeface="Times New Roman" pitchFamily="18" charset="0"/>
              </a:rPr>
              <a:t> </a:t>
            </a:r>
            <a:r>
              <a:rPr lang="en-US" altLang="ru-RU" sz="1100" dirty="0">
                <a:solidFill>
                  <a:srgbClr val="000000"/>
                </a:solidFill>
                <a:latin typeface="Times New Roman" pitchFamily="18" charset="0"/>
                <a:cs typeface="Times New Roman" pitchFamily="18" charset="0"/>
              </a:rPr>
              <a:t>= </a:t>
            </a:r>
            <a:r>
              <a:rPr lang="en-US" altLang="ru-RU" sz="1000" dirty="0" smtClean="0">
                <a:solidFill>
                  <a:srgbClr val="000000"/>
                </a:solidFill>
              </a:rPr>
              <a:t>1.The equation of the constraint </a:t>
            </a:r>
            <a:r>
              <a:rPr lang="en-US" altLang="ru-RU" sz="1000" dirty="0">
                <a:solidFill>
                  <a:srgbClr val="000000"/>
                </a:solidFill>
              </a:rPr>
              <a:t>for the considered </a:t>
            </a:r>
            <a:r>
              <a:rPr lang="en-US" altLang="ru-RU" sz="1000" dirty="0" smtClean="0">
                <a:solidFill>
                  <a:srgbClr val="000000"/>
                </a:solidFill>
              </a:rPr>
              <a:t>point </a:t>
            </a:r>
            <a:r>
              <a:rPr lang="en-US" altLang="ru-RU" sz="1000" i="1" dirty="0" smtClean="0">
                <a:solidFill>
                  <a:srgbClr val="000000"/>
                </a:solidFill>
              </a:rPr>
              <a:t>A</a:t>
            </a:r>
            <a:r>
              <a:rPr lang="en-US" altLang="ru-RU" sz="1000" dirty="0" smtClean="0">
                <a:solidFill>
                  <a:srgbClr val="000000"/>
                </a:solidFill>
              </a:rPr>
              <a:t> is</a:t>
            </a:r>
            <a:endParaRPr lang="ru-RU" altLang="ru-RU" sz="1000" dirty="0">
              <a:solidFill>
                <a:srgbClr val="000000"/>
              </a:solidFill>
            </a:endParaRPr>
          </a:p>
        </p:txBody>
      </p:sp>
      <p:sp>
        <p:nvSpPr>
          <p:cNvPr id="336033" name="Rectangle 161"/>
          <p:cNvSpPr>
            <a:spLocks noChangeArrowheads="1"/>
          </p:cNvSpPr>
          <p:nvPr/>
        </p:nvSpPr>
        <p:spPr bwMode="auto">
          <a:xfrm>
            <a:off x="2239057" y="5525281"/>
            <a:ext cx="6048000" cy="864000"/>
          </a:xfrm>
          <a:prstGeom prst="rect">
            <a:avLst/>
          </a:prstGeom>
          <a:solidFill>
            <a:srgbClr val="92D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36034" name="Text Box 162"/>
          <p:cNvSpPr txBox="1">
            <a:spLocks noChangeArrowheads="1"/>
          </p:cNvSpPr>
          <p:nvPr/>
        </p:nvSpPr>
        <p:spPr bwMode="auto">
          <a:xfrm>
            <a:off x="2327621" y="5532644"/>
            <a:ext cx="598593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If </a:t>
            </a:r>
            <a:r>
              <a:rPr lang="en-US" altLang="ru-RU" sz="1000" dirty="0">
                <a:solidFill>
                  <a:srgbClr val="000000"/>
                </a:solidFill>
              </a:rPr>
              <a:t>a system of </a:t>
            </a:r>
            <a:r>
              <a:rPr lang="en-US" altLang="ru-RU" sz="1200" i="1" dirty="0" smtClean="0">
                <a:solidFill>
                  <a:srgbClr val="000000"/>
                </a:solidFill>
                <a:latin typeface="Times New Roman" pitchFamily="18" charset="0"/>
                <a:cs typeface="Times New Roman" pitchFamily="18" charset="0"/>
              </a:rPr>
              <a:t>N</a:t>
            </a:r>
            <a:r>
              <a:rPr lang="en-US" altLang="ru-RU" sz="1200" dirty="0" smtClean="0">
                <a:solidFill>
                  <a:srgbClr val="000000"/>
                </a:solidFill>
              </a:rPr>
              <a:t>  </a:t>
            </a:r>
            <a:r>
              <a:rPr lang="en-US" altLang="ru-RU" sz="1000" dirty="0" smtClean="0">
                <a:solidFill>
                  <a:srgbClr val="000000"/>
                </a:solidFill>
              </a:rPr>
              <a:t>particles has </a:t>
            </a:r>
            <a:r>
              <a:rPr lang="en-US" altLang="ru-RU" sz="1200" i="1" dirty="0" smtClean="0">
                <a:solidFill>
                  <a:srgbClr val="000000"/>
                </a:solidFill>
                <a:latin typeface="Times New Roman" pitchFamily="18" charset="0"/>
                <a:cs typeface="Times New Roman" pitchFamily="18" charset="0"/>
              </a:rPr>
              <a:t>m</a:t>
            </a:r>
            <a:r>
              <a:rPr lang="en-US" altLang="ru-RU" sz="1000" dirty="0" smtClean="0">
                <a:solidFill>
                  <a:srgbClr val="000000"/>
                </a:solidFill>
              </a:rPr>
              <a:t> </a:t>
            </a:r>
            <a:r>
              <a:rPr lang="en-US" altLang="ru-RU" sz="1000" dirty="0" err="1">
                <a:solidFill>
                  <a:srgbClr val="000000"/>
                </a:solidFill>
              </a:rPr>
              <a:t>holonomic</a:t>
            </a:r>
            <a:r>
              <a:rPr lang="en-US" altLang="ru-RU" sz="1000" dirty="0">
                <a:solidFill>
                  <a:srgbClr val="000000"/>
                </a:solidFill>
              </a:rPr>
              <a:t> </a:t>
            </a:r>
            <a:r>
              <a:rPr lang="en-US" altLang="ru-RU" sz="1000" dirty="0" smtClean="0">
                <a:solidFill>
                  <a:srgbClr val="000000"/>
                </a:solidFill>
              </a:rPr>
              <a:t>constraints, then </a:t>
            </a:r>
            <a:r>
              <a:rPr lang="en-US" altLang="ru-RU" sz="1000" dirty="0">
                <a:solidFill>
                  <a:srgbClr val="000000"/>
                </a:solidFill>
              </a:rPr>
              <a:t>the Cartesian coordinates may always be </a:t>
            </a:r>
            <a:endParaRPr lang="en-US" altLang="ru-RU" sz="1000" dirty="0" smtClean="0">
              <a:solidFill>
                <a:srgbClr val="000000"/>
              </a:solidFill>
            </a:endParaRPr>
          </a:p>
          <a:p>
            <a:r>
              <a:rPr lang="en-US" altLang="ru-RU" sz="1000" dirty="0" smtClean="0">
                <a:solidFill>
                  <a:srgbClr val="000000"/>
                </a:solidFill>
              </a:rPr>
              <a:t>expressed by the finite relations</a:t>
            </a:r>
          </a:p>
          <a:p>
            <a:endParaRPr lang="ru-RU" altLang="ru-RU" sz="1000" dirty="0">
              <a:solidFill>
                <a:srgbClr val="000000"/>
              </a:solidFill>
            </a:endParaRPr>
          </a:p>
        </p:txBody>
      </p:sp>
      <p:graphicFrame>
        <p:nvGraphicFramePr>
          <p:cNvPr id="336035" name="Object 163"/>
          <p:cNvGraphicFramePr>
            <a:graphicFrameLocks noChangeAspect="1"/>
          </p:cNvGraphicFramePr>
          <p:nvPr>
            <p:extLst>
              <p:ext uri="{D42A27DB-BD31-4B8C-83A1-F6EECF244321}">
                <p14:modId xmlns:p14="http://schemas.microsoft.com/office/powerpoint/2010/main" val="386178645"/>
              </p:ext>
            </p:extLst>
          </p:nvPr>
        </p:nvGraphicFramePr>
        <p:xfrm>
          <a:off x="7343858" y="5270687"/>
          <a:ext cx="723900" cy="215900"/>
        </p:xfrm>
        <a:graphic>
          <a:graphicData uri="http://schemas.openxmlformats.org/presentationml/2006/ole">
            <mc:AlternateContent xmlns:mc="http://schemas.openxmlformats.org/markup-compatibility/2006">
              <mc:Choice xmlns:v="urn:schemas-microsoft-com:vml" Requires="v">
                <p:oleObj spid="_x0000_s1214463" name="Equation" r:id="rId17" imgW="723600" imgH="215640" progId="Equation.DSMT4">
                  <p:embed/>
                </p:oleObj>
              </mc:Choice>
              <mc:Fallback>
                <p:oleObj name="Equation" r:id="rId17" imgW="723600" imgH="215640" progId="Equation.DSMT4">
                  <p:embed/>
                  <p:pic>
                    <p:nvPicPr>
                      <p:cNvPr id="0" name=""/>
                      <p:cNvPicPr>
                        <a:picLocks noChangeAspect="1" noChangeArrowheads="1"/>
                      </p:cNvPicPr>
                      <p:nvPr/>
                    </p:nvPicPr>
                    <p:blipFill>
                      <a:blip r:embed="rId18"/>
                      <a:srcRect/>
                      <a:stretch>
                        <a:fillRect/>
                      </a:stretch>
                    </p:blipFill>
                    <p:spPr bwMode="auto">
                      <a:xfrm>
                        <a:off x="7343858" y="5270687"/>
                        <a:ext cx="7239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036" name="Object 164"/>
          <p:cNvGraphicFramePr>
            <a:graphicFrameLocks noChangeAspect="1"/>
          </p:cNvGraphicFramePr>
          <p:nvPr>
            <p:extLst>
              <p:ext uri="{D42A27DB-BD31-4B8C-83A1-F6EECF244321}">
                <p14:modId xmlns:p14="http://schemas.microsoft.com/office/powerpoint/2010/main" val="3375523139"/>
              </p:ext>
            </p:extLst>
          </p:nvPr>
        </p:nvGraphicFramePr>
        <p:xfrm>
          <a:off x="3252290" y="5903197"/>
          <a:ext cx="4686300" cy="228600"/>
        </p:xfrm>
        <a:graphic>
          <a:graphicData uri="http://schemas.openxmlformats.org/presentationml/2006/ole">
            <mc:AlternateContent xmlns:mc="http://schemas.openxmlformats.org/markup-compatibility/2006">
              <mc:Choice xmlns:v="urn:schemas-microsoft-com:vml" Requires="v">
                <p:oleObj spid="_x0000_s1474560" name="Equation" r:id="rId19" imgW="4686120" imgH="228600" progId="Equation.DSMT4">
                  <p:embed/>
                </p:oleObj>
              </mc:Choice>
              <mc:Fallback>
                <p:oleObj name="Equation" r:id="rId19" imgW="4686120" imgH="228600" progId="Equation.DSMT4">
                  <p:embed/>
                  <p:pic>
                    <p:nvPicPr>
                      <p:cNvPr id="0" name=""/>
                      <p:cNvPicPr>
                        <a:picLocks noChangeAspect="1" noChangeArrowheads="1"/>
                      </p:cNvPicPr>
                      <p:nvPr/>
                    </p:nvPicPr>
                    <p:blipFill>
                      <a:blip r:embed="rId20"/>
                      <a:srcRect/>
                      <a:stretch>
                        <a:fillRect/>
                      </a:stretch>
                    </p:blipFill>
                    <p:spPr bwMode="auto">
                      <a:xfrm>
                        <a:off x="3252290" y="5903197"/>
                        <a:ext cx="4686300" cy="228600"/>
                      </a:xfrm>
                      <a:prstGeom prst="rect">
                        <a:avLst/>
                      </a:prstGeom>
                      <a:pattFill prst="pct50">
                        <a:fgClr>
                          <a:srgbClr val="FFFF00"/>
                        </a:fgClr>
                        <a:bgClr>
                          <a:schemeClr val="bg1"/>
                        </a:bgClr>
                      </a:pattFill>
                      <a:ln w="9525">
                        <a:solidFill>
                          <a:schemeClr val="tx1"/>
                        </a:solidFill>
                        <a:miter lim="800000"/>
                        <a:headEnd/>
                        <a:tailEnd/>
                      </a:ln>
                      <a:effectLst/>
                      <a:extLst/>
                    </p:spPr>
                  </p:pic>
                </p:oleObj>
              </mc:Fallback>
            </mc:AlternateContent>
          </a:graphicData>
        </a:graphic>
      </p:graphicFrame>
      <p:sp>
        <p:nvSpPr>
          <p:cNvPr id="336037" name="Text Box 165"/>
          <p:cNvSpPr txBox="1">
            <a:spLocks noChangeArrowheads="1"/>
          </p:cNvSpPr>
          <p:nvPr/>
        </p:nvSpPr>
        <p:spPr bwMode="auto">
          <a:xfrm>
            <a:off x="2484658" y="6141720"/>
            <a:ext cx="358422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The number of generalized </a:t>
            </a:r>
            <a:r>
              <a:rPr lang="en-US" altLang="ru-RU" sz="1000" dirty="0" smtClean="0">
                <a:solidFill>
                  <a:srgbClr val="000000"/>
                </a:solidFill>
              </a:rPr>
              <a:t>coordinates equals </a:t>
            </a:r>
            <a:r>
              <a:rPr lang="en-US" altLang="ru-RU" sz="1200" i="1" dirty="0" smtClean="0">
                <a:solidFill>
                  <a:srgbClr val="000000"/>
                </a:solidFill>
                <a:latin typeface="Times New Roman" pitchFamily="18" charset="0"/>
                <a:cs typeface="Times New Roman" pitchFamily="18" charset="0"/>
              </a:rPr>
              <a:t>n</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3</a:t>
            </a:r>
            <a:r>
              <a:rPr lang="en-US" altLang="ru-RU" sz="1200" i="1" dirty="0">
                <a:solidFill>
                  <a:srgbClr val="000000"/>
                </a:solidFill>
                <a:latin typeface="Times New Roman" pitchFamily="18" charset="0"/>
                <a:cs typeface="Times New Roman" pitchFamily="18" charset="0"/>
              </a:rPr>
              <a:t>N</a:t>
            </a:r>
            <a:r>
              <a:rPr lang="en-US" altLang="ru-RU" sz="1200" dirty="0">
                <a:solidFill>
                  <a:srgbClr val="000000"/>
                </a:solidFill>
                <a:latin typeface="Times New Roman" pitchFamily="18" charset="0"/>
                <a:cs typeface="Times New Roman" pitchFamily="18" charset="0"/>
              </a:rPr>
              <a:t> – </a:t>
            </a:r>
            <a:r>
              <a:rPr lang="en-US" altLang="ru-RU" sz="1200" i="1" dirty="0">
                <a:solidFill>
                  <a:srgbClr val="000000"/>
                </a:solidFill>
                <a:latin typeface="Times New Roman" pitchFamily="18" charset="0"/>
                <a:cs typeface="Times New Roman" pitchFamily="18" charset="0"/>
              </a:rPr>
              <a:t>m</a:t>
            </a:r>
            <a:r>
              <a:rPr lang="en-US" altLang="ru-RU" sz="1200" dirty="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pic>
        <p:nvPicPr>
          <p:cNvPr id="50" name="Picture 15" descr="Z:\Символ НГУ_4.JPG"/>
          <p:cNvPicPr>
            <a:picLocks noChangeAspect="1" noChangeArrowheads="1"/>
          </p:cNvPicPr>
          <p:nvPr/>
        </p:nvPicPr>
        <p:blipFill>
          <a:blip r:embed="rId21" cstate="print">
            <a:extLst>
              <a:ext uri="{BEBA8EAE-BF5A-486C-A8C5-ECC9F3942E4B}">
                <a14:imgProps xmlns:a14="http://schemas.microsoft.com/office/drawing/2010/main">
                  <a14:imgLayer r:embed="rId2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813971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5995"/>
                                        </p:tgtEl>
                                        <p:attrNameLst>
                                          <p:attrName>style.visibility</p:attrName>
                                        </p:attrNameLst>
                                      </p:cBhvr>
                                      <p:to>
                                        <p:strVal val="visible"/>
                                      </p:to>
                                    </p:set>
                                    <p:anim calcmode="lin" valueType="num">
                                      <p:cBhvr additive="base">
                                        <p:cTn id="7" dur="500" fill="hold"/>
                                        <p:tgtEl>
                                          <p:spTgt spid="335995"/>
                                        </p:tgtEl>
                                        <p:attrNameLst>
                                          <p:attrName>ppt_x</p:attrName>
                                        </p:attrNameLst>
                                      </p:cBhvr>
                                      <p:tavLst>
                                        <p:tav tm="0">
                                          <p:val>
                                            <p:strVal val="#ppt_x"/>
                                          </p:val>
                                        </p:tav>
                                        <p:tav tm="100000">
                                          <p:val>
                                            <p:strVal val="#ppt_x"/>
                                          </p:val>
                                        </p:tav>
                                      </p:tavLst>
                                    </p:anim>
                                    <p:anim calcmode="lin" valueType="num">
                                      <p:cBhvr additive="base">
                                        <p:cTn id="8" dur="500" fill="hold"/>
                                        <p:tgtEl>
                                          <p:spTgt spid="33599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35997"/>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35999"/>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335998"/>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3600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336002"/>
                                        </p:tgtEl>
                                        <p:attrNameLst>
                                          <p:attrName>style.visibility</p:attrName>
                                        </p:attrNameLst>
                                      </p:cBhvr>
                                      <p:to>
                                        <p:strVal val="visible"/>
                                      </p:to>
                                    </p:set>
                                    <p:anim calcmode="lin" valueType="num">
                                      <p:cBhvr additive="base">
                                        <p:cTn id="24" dur="500" fill="hold"/>
                                        <p:tgtEl>
                                          <p:spTgt spid="336002"/>
                                        </p:tgtEl>
                                        <p:attrNameLst>
                                          <p:attrName>ppt_x</p:attrName>
                                        </p:attrNameLst>
                                      </p:cBhvr>
                                      <p:tavLst>
                                        <p:tav tm="0">
                                          <p:val>
                                            <p:strVal val="#ppt_x"/>
                                          </p:val>
                                        </p:tav>
                                        <p:tav tm="100000">
                                          <p:val>
                                            <p:strVal val="#ppt_x"/>
                                          </p:val>
                                        </p:tav>
                                      </p:tavLst>
                                    </p:anim>
                                    <p:anim calcmode="lin" valueType="num">
                                      <p:cBhvr additive="base">
                                        <p:cTn id="25" dur="500" fill="hold"/>
                                        <p:tgtEl>
                                          <p:spTgt spid="336002"/>
                                        </p:tgtEl>
                                        <p:attrNameLst>
                                          <p:attrName>ppt_y</p:attrName>
                                        </p:attrNameLst>
                                      </p:cBhvr>
                                      <p:tavLst>
                                        <p:tav tm="0">
                                          <p:val>
                                            <p:strVal val="1+#ppt_h/2"/>
                                          </p:val>
                                        </p:tav>
                                        <p:tav tm="100000">
                                          <p:val>
                                            <p:strVal val="#ppt_y"/>
                                          </p:val>
                                        </p:tav>
                                      </p:tavLst>
                                    </p:anim>
                                  </p:childTnLst>
                                </p:cTn>
                              </p:par>
                              <p:par>
                                <p:cTn id="26" presetID="1" presetClass="entr" presetSubtype="0" fill="hold" nodeType="withEffect">
                                  <p:stCondLst>
                                    <p:cond delay="0"/>
                                  </p:stCondLst>
                                  <p:childTnLst>
                                    <p:set>
                                      <p:cBhvr>
                                        <p:cTn id="27" dur="1" fill="hold">
                                          <p:stCondLst>
                                            <p:cond delay="0"/>
                                          </p:stCondLst>
                                        </p:cTn>
                                        <p:tgtEl>
                                          <p:spTgt spid="336005"/>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36004"/>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336006"/>
                                        </p:tgtEl>
                                        <p:attrNameLst>
                                          <p:attrName>style.visibility</p:attrName>
                                        </p:attrNameLst>
                                      </p:cBhvr>
                                      <p:to>
                                        <p:strVal val="visible"/>
                                      </p:to>
                                    </p:set>
                                    <p:anim calcmode="lin" valueType="num">
                                      <p:cBhvr additive="base">
                                        <p:cTn id="36" dur="500" fill="hold"/>
                                        <p:tgtEl>
                                          <p:spTgt spid="336006"/>
                                        </p:tgtEl>
                                        <p:attrNameLst>
                                          <p:attrName>ppt_x</p:attrName>
                                        </p:attrNameLst>
                                      </p:cBhvr>
                                      <p:tavLst>
                                        <p:tav tm="0">
                                          <p:val>
                                            <p:strVal val="#ppt_x"/>
                                          </p:val>
                                        </p:tav>
                                        <p:tav tm="100000">
                                          <p:val>
                                            <p:strVal val="#ppt_x"/>
                                          </p:val>
                                        </p:tav>
                                      </p:tavLst>
                                    </p:anim>
                                    <p:anim calcmode="lin" valueType="num">
                                      <p:cBhvr additive="base">
                                        <p:cTn id="37" dur="500" fill="hold"/>
                                        <p:tgtEl>
                                          <p:spTgt spid="336006"/>
                                        </p:tgtEl>
                                        <p:attrNameLst>
                                          <p:attrName>ppt_y</p:attrName>
                                        </p:attrNameLst>
                                      </p:cBhvr>
                                      <p:tavLst>
                                        <p:tav tm="0">
                                          <p:val>
                                            <p:strVal val="1+#ppt_h/2"/>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336007"/>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2" presetClass="entr" presetSubtype="4" fill="hold" grpId="0" nodeType="clickEffect">
                                  <p:stCondLst>
                                    <p:cond delay="0"/>
                                  </p:stCondLst>
                                  <p:childTnLst>
                                    <p:set>
                                      <p:cBhvr>
                                        <p:cTn id="45" dur="1" fill="hold">
                                          <p:stCondLst>
                                            <p:cond delay="0"/>
                                          </p:stCondLst>
                                        </p:cTn>
                                        <p:tgtEl>
                                          <p:spTgt spid="336008"/>
                                        </p:tgtEl>
                                        <p:attrNameLst>
                                          <p:attrName>style.visibility</p:attrName>
                                        </p:attrNameLst>
                                      </p:cBhvr>
                                      <p:to>
                                        <p:strVal val="visible"/>
                                      </p:to>
                                    </p:set>
                                    <p:anim calcmode="lin" valueType="num">
                                      <p:cBhvr additive="base">
                                        <p:cTn id="46" dur="500" fill="hold"/>
                                        <p:tgtEl>
                                          <p:spTgt spid="336008"/>
                                        </p:tgtEl>
                                        <p:attrNameLst>
                                          <p:attrName>ppt_x</p:attrName>
                                        </p:attrNameLst>
                                      </p:cBhvr>
                                      <p:tavLst>
                                        <p:tav tm="0">
                                          <p:val>
                                            <p:strVal val="#ppt_x"/>
                                          </p:val>
                                        </p:tav>
                                        <p:tav tm="100000">
                                          <p:val>
                                            <p:strVal val="#ppt_x"/>
                                          </p:val>
                                        </p:tav>
                                      </p:tavLst>
                                    </p:anim>
                                    <p:anim calcmode="lin" valueType="num">
                                      <p:cBhvr additive="base">
                                        <p:cTn id="47" dur="500" fill="hold"/>
                                        <p:tgtEl>
                                          <p:spTgt spid="336008"/>
                                        </p:tgtEl>
                                        <p:attrNameLst>
                                          <p:attrName>ppt_y</p:attrName>
                                        </p:attrNameLst>
                                      </p:cBhvr>
                                      <p:tavLst>
                                        <p:tav tm="0">
                                          <p:val>
                                            <p:strVal val="1+#ppt_h/2"/>
                                          </p:val>
                                        </p:tav>
                                        <p:tav tm="100000">
                                          <p:val>
                                            <p:strVal val="#ppt_y"/>
                                          </p:val>
                                        </p:tav>
                                      </p:tavLst>
                                    </p:anim>
                                  </p:childTnLst>
                                </p:cTn>
                              </p:par>
                            </p:childTnLst>
                          </p:cTn>
                        </p:par>
                        <p:par>
                          <p:cTn id="48" fill="hold" nodeType="afterGroup">
                            <p:stCondLst>
                              <p:cond delay="500"/>
                            </p:stCondLst>
                            <p:childTnLst>
                              <p:par>
                                <p:cTn id="49" presetID="1" presetClass="entr" presetSubtype="0" fill="hold" nodeType="afterEffect">
                                  <p:stCondLst>
                                    <p:cond delay="0"/>
                                  </p:stCondLst>
                                  <p:childTnLst>
                                    <p:set>
                                      <p:cBhvr>
                                        <p:cTn id="50" dur="1" fill="hold">
                                          <p:stCondLst>
                                            <p:cond delay="0"/>
                                          </p:stCondLst>
                                        </p:cTn>
                                        <p:tgtEl>
                                          <p:spTgt spid="336030"/>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6031"/>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3603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36035"/>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36033"/>
                                        </p:tgtEl>
                                        <p:attrNameLst>
                                          <p:attrName>style.visibility</p:attrName>
                                        </p:attrNameLst>
                                      </p:cBhvr>
                                      <p:to>
                                        <p:strVal val="visible"/>
                                      </p:to>
                                    </p:set>
                                    <p:anim calcmode="lin" valueType="num">
                                      <p:cBhvr additive="base">
                                        <p:cTn id="63" dur="500" fill="hold"/>
                                        <p:tgtEl>
                                          <p:spTgt spid="336033"/>
                                        </p:tgtEl>
                                        <p:attrNameLst>
                                          <p:attrName>ppt_x</p:attrName>
                                        </p:attrNameLst>
                                      </p:cBhvr>
                                      <p:tavLst>
                                        <p:tav tm="0">
                                          <p:val>
                                            <p:strVal val="#ppt_x"/>
                                          </p:val>
                                        </p:tav>
                                        <p:tav tm="100000">
                                          <p:val>
                                            <p:strVal val="#ppt_x"/>
                                          </p:val>
                                        </p:tav>
                                      </p:tavLst>
                                    </p:anim>
                                    <p:anim calcmode="lin" valueType="num">
                                      <p:cBhvr additive="base">
                                        <p:cTn id="64" dur="500" fill="hold"/>
                                        <p:tgtEl>
                                          <p:spTgt spid="336033"/>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36034"/>
                                        </p:tgtEl>
                                        <p:attrNameLst>
                                          <p:attrName>style.visibility</p:attrName>
                                        </p:attrNameLst>
                                      </p:cBhvr>
                                      <p:to>
                                        <p:strVal val="visible"/>
                                      </p:to>
                                    </p:set>
                                    <p:anim calcmode="lin" valueType="num">
                                      <p:cBhvr additive="base">
                                        <p:cTn id="67" dur="500" fill="hold"/>
                                        <p:tgtEl>
                                          <p:spTgt spid="336034"/>
                                        </p:tgtEl>
                                        <p:attrNameLst>
                                          <p:attrName>ppt_x</p:attrName>
                                        </p:attrNameLst>
                                      </p:cBhvr>
                                      <p:tavLst>
                                        <p:tav tm="0">
                                          <p:val>
                                            <p:strVal val="#ppt_x"/>
                                          </p:val>
                                        </p:tav>
                                        <p:tav tm="100000">
                                          <p:val>
                                            <p:strVal val="#ppt_x"/>
                                          </p:val>
                                        </p:tav>
                                      </p:tavLst>
                                    </p:anim>
                                    <p:anim calcmode="lin" valueType="num">
                                      <p:cBhvr additive="base">
                                        <p:cTn id="68" dur="500" fill="hold"/>
                                        <p:tgtEl>
                                          <p:spTgt spid="336034"/>
                                        </p:tgtEl>
                                        <p:attrNameLst>
                                          <p:attrName>ppt_y</p:attrName>
                                        </p:attrNameLst>
                                      </p:cBhvr>
                                      <p:tavLst>
                                        <p:tav tm="0">
                                          <p:val>
                                            <p:strVal val="1+#ppt_h/2"/>
                                          </p:val>
                                        </p:tav>
                                        <p:tav tm="100000">
                                          <p:val>
                                            <p:strVal val="#ppt_y"/>
                                          </p:val>
                                        </p:tav>
                                      </p:tavLst>
                                    </p:anim>
                                  </p:childTnLst>
                                </p:cTn>
                              </p:par>
                            </p:childTnLst>
                          </p:cTn>
                        </p:par>
                        <p:par>
                          <p:cTn id="69" fill="hold" nodeType="afterGroup">
                            <p:stCondLst>
                              <p:cond delay="500"/>
                            </p:stCondLst>
                            <p:childTnLst>
                              <p:par>
                                <p:cTn id="70" presetID="1" presetClass="entr" presetSubtype="0" fill="hold" nodeType="afterEffect">
                                  <p:stCondLst>
                                    <p:cond delay="0"/>
                                  </p:stCondLst>
                                  <p:childTnLst>
                                    <p:set>
                                      <p:cBhvr>
                                        <p:cTn id="71" dur="1" fill="hold">
                                          <p:stCondLst>
                                            <p:cond delay="0"/>
                                          </p:stCondLst>
                                        </p:cTn>
                                        <p:tgtEl>
                                          <p:spTgt spid="336036"/>
                                        </p:tgtEl>
                                        <p:attrNameLst>
                                          <p:attrName>style.visibility</p:attrName>
                                        </p:attrNameLst>
                                      </p:cBhvr>
                                      <p:to>
                                        <p:strVal val="visible"/>
                                      </p:to>
                                    </p:set>
                                  </p:childTnLst>
                                </p:cTn>
                              </p:par>
                              <p:par>
                                <p:cTn id="72" presetID="2" presetClass="entr" presetSubtype="2" fill="hold" grpId="0" nodeType="withEffect">
                                  <p:stCondLst>
                                    <p:cond delay="0"/>
                                  </p:stCondLst>
                                  <p:childTnLst>
                                    <p:set>
                                      <p:cBhvr>
                                        <p:cTn id="73" dur="1" fill="hold">
                                          <p:stCondLst>
                                            <p:cond delay="0"/>
                                          </p:stCondLst>
                                        </p:cTn>
                                        <p:tgtEl>
                                          <p:spTgt spid="336037"/>
                                        </p:tgtEl>
                                        <p:attrNameLst>
                                          <p:attrName>style.visibility</p:attrName>
                                        </p:attrNameLst>
                                      </p:cBhvr>
                                      <p:to>
                                        <p:strVal val="visible"/>
                                      </p:to>
                                    </p:set>
                                    <p:anim calcmode="lin" valueType="num">
                                      <p:cBhvr additive="base">
                                        <p:cTn id="74" dur="500" fill="hold"/>
                                        <p:tgtEl>
                                          <p:spTgt spid="336037"/>
                                        </p:tgtEl>
                                        <p:attrNameLst>
                                          <p:attrName>ppt_x</p:attrName>
                                        </p:attrNameLst>
                                      </p:cBhvr>
                                      <p:tavLst>
                                        <p:tav tm="0">
                                          <p:val>
                                            <p:strVal val="1+#ppt_w/2"/>
                                          </p:val>
                                        </p:tav>
                                        <p:tav tm="100000">
                                          <p:val>
                                            <p:strVal val="#ppt_x"/>
                                          </p:val>
                                        </p:tav>
                                      </p:tavLst>
                                    </p:anim>
                                    <p:anim calcmode="lin" valueType="num">
                                      <p:cBhvr additive="base">
                                        <p:cTn id="75" dur="500" fill="hold"/>
                                        <p:tgtEl>
                                          <p:spTgt spid="3360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995" grpId="0"/>
      <p:bldP spid="335999" grpId="0"/>
      <p:bldP spid="336001" grpId="0"/>
      <p:bldP spid="336002" grpId="0"/>
      <p:bldP spid="336004" grpId="0"/>
      <p:bldP spid="336006" grpId="0"/>
      <p:bldP spid="336007" grpId="0"/>
      <p:bldP spid="336008" grpId="0"/>
      <p:bldP spid="336032" grpId="0"/>
      <p:bldP spid="336033" grpId="0" animBg="1"/>
      <p:bldP spid="336034" grpId="0"/>
      <p:bldP spid="336037"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9" name="Rectangle 3"/>
          <p:cNvSpPr>
            <a:spLocks noChangeArrowheads="1"/>
          </p:cNvSpPr>
          <p:nvPr/>
        </p:nvSpPr>
        <p:spPr bwMode="auto">
          <a:xfrm>
            <a:off x="912814" y="528725"/>
            <a:ext cx="3636000" cy="288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a:t>
            </a:r>
            <a:r>
              <a:rPr lang="en-US" altLang="ru-RU" sz="2000" b="1" dirty="0" smtClean="0"/>
              <a:t> </a:t>
            </a:r>
            <a:r>
              <a:rPr lang="ru-RU" altLang="ru-RU" sz="2000" b="1" dirty="0" smtClean="0">
                <a:solidFill>
                  <a:srgbClr val="FF0000"/>
                </a:solidFill>
              </a:rPr>
              <a:t>10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a:t>
            </a:r>
            <a:r>
              <a:rPr lang="ru-RU" altLang="ru-RU" sz="1800" dirty="0" smtClean="0">
                <a:solidFill>
                  <a:srgbClr val="FF0000"/>
                </a:solidFill>
              </a:rPr>
              <a:t>– 1</a:t>
            </a:r>
            <a:r>
              <a:rPr lang="en-US" altLang="ru-RU" sz="1800" dirty="0" smtClean="0">
                <a:solidFill>
                  <a:srgbClr val="FF0000"/>
                </a:solidFill>
              </a:rPr>
              <a:t>0</a:t>
            </a:r>
            <a:r>
              <a:rPr lang="ru-RU" altLang="ru-RU" sz="1800" dirty="0" smtClean="0">
                <a:solidFill>
                  <a:srgbClr val="FF0000"/>
                </a:solidFill>
              </a:rPr>
              <a:t>.</a:t>
            </a:r>
            <a:r>
              <a:rPr lang="en-US" altLang="ru-RU" sz="1800" dirty="0">
                <a:solidFill>
                  <a:srgbClr val="FF0000"/>
                </a:solidFill>
              </a:rPr>
              <a:t>2</a:t>
            </a:r>
            <a:r>
              <a:rPr lang="ru-RU" altLang="ru-RU" sz="1800" dirty="0">
                <a:solidFill>
                  <a:srgbClr val="000000"/>
                </a:solidFill>
              </a:rPr>
              <a:t>)</a:t>
            </a:r>
          </a:p>
        </p:txBody>
      </p:sp>
      <p:sp>
        <p:nvSpPr>
          <p:cNvPr id="336900" name="Rectangle 4"/>
          <p:cNvSpPr>
            <a:spLocks noChangeArrowheads="1"/>
          </p:cNvSpPr>
          <p:nvPr/>
        </p:nvSpPr>
        <p:spPr bwMode="auto">
          <a:xfrm>
            <a:off x="136582" y="767822"/>
            <a:ext cx="8977312" cy="12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200" b="1" dirty="0" smtClean="0">
                <a:solidFill>
                  <a:srgbClr val="FF0000"/>
                </a:solidFill>
                <a:cs typeface="Arial" pitchFamily="34" charset="0"/>
              </a:rPr>
              <a:t>Virtual Displacements</a:t>
            </a:r>
          </a:p>
          <a:p>
            <a:pPr>
              <a:buClr>
                <a:srgbClr val="00007D"/>
              </a:buClr>
              <a:buNone/>
            </a:pPr>
            <a:r>
              <a:rPr lang="en-US" sz="1000" b="1" dirty="0" smtClean="0">
                <a:solidFill>
                  <a:schemeClr val="accent5">
                    <a:lumMod val="25000"/>
                  </a:schemeClr>
                </a:solidFill>
              </a:rPr>
              <a:t>We </a:t>
            </a:r>
            <a:r>
              <a:rPr lang="en-US" sz="1000" b="1" dirty="0">
                <a:solidFill>
                  <a:schemeClr val="accent5">
                    <a:lumMod val="25000"/>
                  </a:schemeClr>
                </a:solidFill>
              </a:rPr>
              <a:t>shall define as a virtual displacement of a system the sum total of any arbitrary infinitesimal displacements of the particles of the system </a:t>
            </a:r>
            <a:endParaRPr lang="en-US" sz="1000" b="1" dirty="0" smtClean="0">
              <a:solidFill>
                <a:schemeClr val="accent5">
                  <a:lumMod val="25000"/>
                </a:schemeClr>
              </a:solidFill>
            </a:endParaRPr>
          </a:p>
          <a:p>
            <a:pPr marL="177800" indent="-177800" algn="just">
              <a:buClr>
                <a:srgbClr val="00007D"/>
              </a:buClr>
              <a:buNone/>
            </a:pPr>
            <a:r>
              <a:rPr lang="en-US" sz="1000" b="1" dirty="0" smtClean="0">
                <a:solidFill>
                  <a:schemeClr val="accent5">
                    <a:lumMod val="25000"/>
                  </a:schemeClr>
                </a:solidFill>
              </a:rPr>
              <a:t>			consistent with all</a:t>
            </a:r>
            <a:r>
              <a:rPr lang="en-US" sz="1000" b="1" i="1" dirty="0" smtClean="0">
                <a:solidFill>
                  <a:schemeClr val="accent5">
                    <a:lumMod val="25000"/>
                  </a:schemeClr>
                </a:solidFill>
              </a:rPr>
              <a:t> </a:t>
            </a:r>
            <a:r>
              <a:rPr lang="en-US" sz="1000" b="1" dirty="0" smtClean="0">
                <a:solidFill>
                  <a:schemeClr val="accent5">
                    <a:lumMod val="25000"/>
                  </a:schemeClr>
                </a:solidFill>
              </a:rPr>
              <a:t>the constraints acting on the system at the given instant. </a:t>
            </a:r>
          </a:p>
          <a:p>
            <a:pPr marL="177800" indent="-177800" algn="r">
              <a:buClr>
                <a:srgbClr val="00007D"/>
              </a:buClr>
              <a:buNone/>
            </a:pPr>
            <a:r>
              <a:rPr lang="ru-RU" altLang="ru-RU" sz="1000" b="1" dirty="0" smtClean="0">
                <a:solidFill>
                  <a:srgbClr val="00007D"/>
                </a:solidFill>
                <a:cs typeface="Arial" pitchFamily="34" charset="0"/>
              </a:rPr>
              <a:t>■  </a:t>
            </a:r>
            <a:r>
              <a:rPr lang="en-US" altLang="ru-RU" sz="1000" b="1" dirty="0">
                <a:solidFill>
                  <a:srgbClr val="FF0000"/>
                </a:solidFill>
                <a:cs typeface="Arial" pitchFamily="34" charset="0"/>
              </a:rPr>
              <a:t>Actual displacements </a:t>
            </a:r>
            <a:r>
              <a:rPr lang="en-US" altLang="ru-RU" sz="1000" b="1" dirty="0">
                <a:solidFill>
                  <a:srgbClr val="00007D"/>
                </a:solidFill>
                <a:cs typeface="Arial" pitchFamily="34" charset="0"/>
              </a:rPr>
              <a:t>- infinitesimal (elementary) displacements, really (actually) occurring during the time </a:t>
            </a:r>
            <a:r>
              <a:rPr lang="en-US" altLang="ru-RU" sz="1000" b="1" i="1" dirty="0" err="1" smtClean="0">
                <a:solidFill>
                  <a:srgbClr val="00007D"/>
                </a:solidFill>
                <a:cs typeface="Arial" pitchFamily="34" charset="0"/>
              </a:rPr>
              <a:t>dt</a:t>
            </a:r>
            <a:r>
              <a:rPr lang="en-US" altLang="ru-RU" sz="1000" b="1" dirty="0">
                <a:solidFill>
                  <a:srgbClr val="00007D"/>
                </a:solidFill>
                <a:cs typeface="Arial" pitchFamily="34" charset="0"/>
              </a:rPr>
              <a:t>, </a:t>
            </a:r>
          </a:p>
          <a:p>
            <a:pPr marL="177800" indent="-177800" algn="r">
              <a:buClr>
                <a:srgbClr val="00007D"/>
              </a:buClr>
              <a:buNone/>
            </a:pPr>
            <a:r>
              <a:rPr lang="en-US" altLang="ru-RU" sz="1000" b="1" dirty="0">
                <a:solidFill>
                  <a:srgbClr val="00007D"/>
                </a:solidFill>
                <a:cs typeface="Arial" pitchFamily="34" charset="0"/>
              </a:rPr>
              <a:t>permitted by imposed on the system constraints. Actual displacements depend on the forces applied to the system, </a:t>
            </a:r>
          </a:p>
          <a:p>
            <a:pPr marL="177800" indent="-177800">
              <a:buClr>
                <a:srgbClr val="00007D"/>
              </a:buClr>
              <a:buNone/>
            </a:pPr>
            <a:r>
              <a:rPr lang="en-US" altLang="ru-RU" sz="1000" b="1" dirty="0" smtClean="0">
                <a:solidFill>
                  <a:srgbClr val="00007D"/>
                </a:solidFill>
                <a:cs typeface="Arial" pitchFamily="34" charset="0"/>
              </a:rPr>
              <a:t>			the </a:t>
            </a:r>
            <a:r>
              <a:rPr lang="en-US" altLang="ru-RU" sz="1000" b="1" dirty="0">
                <a:solidFill>
                  <a:srgbClr val="00007D"/>
                </a:solidFill>
                <a:cs typeface="Arial" pitchFamily="34" charset="0"/>
              </a:rPr>
              <a:t>type of constraints (stationary, non-stationary, holonomic, </a:t>
            </a:r>
            <a:r>
              <a:rPr lang="en-US" altLang="ru-RU" sz="1000" b="1" dirty="0" err="1">
                <a:solidFill>
                  <a:srgbClr val="00007D"/>
                </a:solidFill>
                <a:cs typeface="Arial" pitchFamily="34" charset="0"/>
              </a:rPr>
              <a:t>nonholonomic</a:t>
            </a:r>
            <a:r>
              <a:rPr lang="en-US" altLang="ru-RU" sz="1000" b="1" dirty="0">
                <a:solidFill>
                  <a:srgbClr val="00007D"/>
                </a:solidFill>
                <a:cs typeface="Arial" pitchFamily="34" charset="0"/>
              </a:rPr>
              <a:t>) and initial </a:t>
            </a:r>
            <a:r>
              <a:rPr lang="en-US" altLang="ru-RU" sz="1000" b="1" dirty="0" smtClean="0">
                <a:solidFill>
                  <a:srgbClr val="00007D"/>
                </a:solidFill>
                <a:cs typeface="Arial" pitchFamily="34" charset="0"/>
              </a:rPr>
              <a:t>conditions</a:t>
            </a:r>
            <a:r>
              <a:rPr lang="en-US" altLang="ru-RU" sz="1000" b="1" dirty="0">
                <a:solidFill>
                  <a:srgbClr val="00007D"/>
                </a:solidFill>
                <a:cs typeface="Arial" pitchFamily="34" charset="0"/>
              </a:rPr>
              <a:t>. Thus, </a:t>
            </a:r>
            <a:r>
              <a:rPr lang="en-US" altLang="ru-RU" sz="1000" b="1" dirty="0" smtClean="0">
                <a:solidFill>
                  <a:srgbClr val="00007D"/>
                </a:solidFill>
                <a:cs typeface="Arial" pitchFamily="34" charset="0"/>
              </a:rPr>
              <a:t>the 		virtual displacements </a:t>
            </a:r>
            <a:r>
              <a:rPr lang="en-US" altLang="ru-RU" sz="1000" b="1" dirty="0">
                <a:solidFill>
                  <a:srgbClr val="00007D"/>
                </a:solidFill>
                <a:cs typeface="Arial" pitchFamily="34" charset="0"/>
              </a:rPr>
              <a:t>are more general concept than the actual displacements.</a:t>
            </a: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p>
          <a:p>
            <a:pPr>
              <a:buClr>
                <a:srgbClr val="00007D"/>
              </a:buClr>
              <a:buNone/>
            </a:pPr>
            <a:endParaRPr lang="ru-RU" altLang="ru-RU" sz="1000" b="1" dirty="0">
              <a:solidFill>
                <a:schemeClr val="accent5">
                  <a:lumMod val="25000"/>
                </a:schemeClr>
              </a:solidFill>
            </a:endParaRPr>
          </a:p>
        </p:txBody>
      </p:sp>
      <p:sp>
        <p:nvSpPr>
          <p:cNvPr id="336901" name="AutoShape 5">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6902"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6903" name="AutoShape 7">
            <a:hlinkClick r:id="" action="ppaction://hlinkshowjump?jump=nextslide" highlightClick="1"/>
          </p:cNvPr>
          <p:cNvSpPr>
            <a:spLocks noChangeArrowheads="1"/>
          </p:cNvSpPr>
          <p:nvPr/>
        </p:nvSpPr>
        <p:spPr bwMode="auto">
          <a:xfrm>
            <a:off x="4666452"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grpSp>
        <p:nvGrpSpPr>
          <p:cNvPr id="337033" name="Group 137"/>
          <p:cNvGrpSpPr>
            <a:grpSpLocks/>
          </p:cNvGrpSpPr>
          <p:nvPr/>
        </p:nvGrpSpPr>
        <p:grpSpPr bwMode="auto">
          <a:xfrm>
            <a:off x="330200" y="1244600"/>
            <a:ext cx="1498600" cy="1208088"/>
            <a:chOff x="244" y="1114"/>
            <a:chExt cx="944" cy="761"/>
          </a:xfrm>
        </p:grpSpPr>
        <p:grpSp>
          <p:nvGrpSpPr>
            <p:cNvPr id="337020" name="Group 124"/>
            <p:cNvGrpSpPr>
              <a:grpSpLocks/>
            </p:cNvGrpSpPr>
            <p:nvPr/>
          </p:nvGrpSpPr>
          <p:grpSpPr bwMode="auto">
            <a:xfrm>
              <a:off x="244" y="1114"/>
              <a:ext cx="944" cy="565"/>
              <a:chOff x="244" y="1114"/>
              <a:chExt cx="944" cy="565"/>
            </a:xfrm>
          </p:grpSpPr>
          <p:sp>
            <p:nvSpPr>
              <p:cNvPr id="337016" name="Arc 120"/>
              <p:cNvSpPr>
                <a:spLocks/>
              </p:cNvSpPr>
              <p:nvPr/>
            </p:nvSpPr>
            <p:spPr bwMode="auto">
              <a:xfrm>
                <a:off x="654" y="1116"/>
                <a:ext cx="534" cy="27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17" name="Arc 121"/>
              <p:cNvSpPr>
                <a:spLocks/>
              </p:cNvSpPr>
              <p:nvPr/>
            </p:nvSpPr>
            <p:spPr bwMode="auto">
              <a:xfrm>
                <a:off x="245" y="1217"/>
                <a:ext cx="534" cy="39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18" name="Arc 122"/>
              <p:cNvSpPr>
                <a:spLocks/>
              </p:cNvSpPr>
              <p:nvPr/>
            </p:nvSpPr>
            <p:spPr bwMode="auto">
              <a:xfrm rot="-3625430">
                <a:off x="802" y="1366"/>
                <a:ext cx="372" cy="25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19" name="Arc 123"/>
              <p:cNvSpPr>
                <a:spLocks/>
              </p:cNvSpPr>
              <p:nvPr/>
            </p:nvSpPr>
            <p:spPr bwMode="auto">
              <a:xfrm rot="21575215" flipH="1">
                <a:off x="244" y="1114"/>
                <a:ext cx="407" cy="1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37021" name="AutoShape 125"/>
            <p:cNvSpPr>
              <a:spLocks noChangeArrowheads="1"/>
            </p:cNvSpPr>
            <p:nvPr/>
          </p:nvSpPr>
          <p:spPr bwMode="auto">
            <a:xfrm flipH="1">
              <a:off x="498" y="1182"/>
              <a:ext cx="618" cy="138"/>
            </a:xfrm>
            <a:prstGeom prst="parallelogram">
              <a:avLst>
                <a:gd name="adj" fmla="val 111957"/>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23" name="Line 127"/>
            <p:cNvSpPr>
              <a:spLocks noChangeShapeType="1"/>
            </p:cNvSpPr>
            <p:nvPr/>
          </p:nvSpPr>
          <p:spPr bwMode="auto">
            <a:xfrm flipV="1">
              <a:off x="384" y="1248"/>
              <a:ext cx="384" cy="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24" name="Oval 128"/>
            <p:cNvSpPr>
              <a:spLocks noChangeArrowheads="1"/>
            </p:cNvSpPr>
            <p:nvPr/>
          </p:nvSpPr>
          <p:spPr bwMode="auto">
            <a:xfrm>
              <a:off x="762" y="1218"/>
              <a:ext cx="33" cy="3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25" name="Oval 129"/>
            <p:cNvSpPr>
              <a:spLocks noChangeArrowheads="1"/>
            </p:cNvSpPr>
            <p:nvPr/>
          </p:nvSpPr>
          <p:spPr bwMode="auto">
            <a:xfrm>
              <a:off x="361" y="1845"/>
              <a:ext cx="33" cy="3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26" name="Line 130"/>
            <p:cNvSpPr>
              <a:spLocks noChangeShapeType="1"/>
            </p:cNvSpPr>
            <p:nvPr/>
          </p:nvSpPr>
          <p:spPr bwMode="auto">
            <a:xfrm>
              <a:off x="798" y="1238"/>
              <a:ext cx="126" cy="2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27" name="Line 131"/>
            <p:cNvSpPr>
              <a:spLocks noChangeShapeType="1"/>
            </p:cNvSpPr>
            <p:nvPr/>
          </p:nvSpPr>
          <p:spPr bwMode="auto">
            <a:xfrm>
              <a:off x="787" y="1243"/>
              <a:ext cx="90" cy="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28" name="Line 132"/>
            <p:cNvSpPr>
              <a:spLocks noChangeShapeType="1"/>
            </p:cNvSpPr>
            <p:nvPr/>
          </p:nvSpPr>
          <p:spPr bwMode="auto">
            <a:xfrm flipV="1">
              <a:off x="790" y="1204"/>
              <a:ext cx="94" cy="2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29" name="Line 133"/>
            <p:cNvSpPr>
              <a:spLocks noChangeShapeType="1"/>
            </p:cNvSpPr>
            <p:nvPr/>
          </p:nvSpPr>
          <p:spPr bwMode="auto">
            <a:xfrm flipH="1" flipV="1">
              <a:off x="663" y="1205"/>
              <a:ext cx="94" cy="2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30" name="Line 134"/>
            <p:cNvSpPr>
              <a:spLocks noChangeShapeType="1"/>
            </p:cNvSpPr>
            <p:nvPr/>
          </p:nvSpPr>
          <p:spPr bwMode="auto">
            <a:xfrm flipH="1">
              <a:off x="641" y="1245"/>
              <a:ext cx="126" cy="2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37031" name="Object 135"/>
            <p:cNvGraphicFramePr>
              <a:graphicFrameLocks noChangeAspect="1"/>
            </p:cNvGraphicFramePr>
            <p:nvPr/>
          </p:nvGraphicFramePr>
          <p:xfrm>
            <a:off x="512" y="1446"/>
            <a:ext cx="80" cy="96"/>
          </p:xfrm>
          <a:graphic>
            <a:graphicData uri="http://schemas.openxmlformats.org/presentationml/2006/ole">
              <mc:AlternateContent xmlns:mc="http://schemas.openxmlformats.org/markup-compatibility/2006">
                <mc:Choice xmlns:v="urn:schemas-microsoft-com:vml" Requires="v">
                  <p:oleObj spid="_x0000_s1428986" name="Формула" r:id="rId4" imgW="126720" imgH="152280" progId="Equation.3">
                    <p:embed/>
                  </p:oleObj>
                </mc:Choice>
                <mc:Fallback>
                  <p:oleObj name="Формула" r:id="rId4" imgW="126720" imgH="1522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2" y="1446"/>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032" name="Object 136"/>
            <p:cNvGraphicFramePr>
              <a:graphicFrameLocks noChangeAspect="1"/>
            </p:cNvGraphicFramePr>
            <p:nvPr>
              <p:extLst>
                <p:ext uri="{D42A27DB-BD31-4B8C-83A1-F6EECF244321}">
                  <p14:modId xmlns:p14="http://schemas.microsoft.com/office/powerpoint/2010/main" val="4228673993"/>
                </p:ext>
              </p:extLst>
            </p:nvPr>
          </p:nvGraphicFramePr>
          <p:xfrm>
            <a:off x="897" y="1205"/>
            <a:ext cx="136" cy="120"/>
          </p:xfrm>
          <a:graphic>
            <a:graphicData uri="http://schemas.openxmlformats.org/presentationml/2006/ole">
              <mc:AlternateContent xmlns:mc="http://schemas.openxmlformats.org/markup-compatibility/2006">
                <mc:Choice xmlns:v="urn:schemas-microsoft-com:vml" Requires="v">
                  <p:oleObj spid="_x0000_s1428987" name="Equation" r:id="rId6" imgW="215640" imgH="190440" progId="Equation.DSMT4">
                    <p:embed/>
                  </p:oleObj>
                </mc:Choice>
                <mc:Fallback>
                  <p:oleObj name="Equation" r:id="rId6" imgW="215640" imgH="190440" progId="Equation.DSMT4">
                    <p:embed/>
                    <p:pic>
                      <p:nvPicPr>
                        <p:cNvPr id="0" name=""/>
                        <p:cNvPicPr>
                          <a:picLocks noChangeAspect="1" noChangeArrowheads="1"/>
                        </p:cNvPicPr>
                        <p:nvPr/>
                      </p:nvPicPr>
                      <p:blipFill>
                        <a:blip r:embed="rId7"/>
                        <a:srcRect/>
                        <a:stretch>
                          <a:fillRect/>
                        </a:stretch>
                      </p:blipFill>
                      <p:spPr bwMode="auto">
                        <a:xfrm>
                          <a:off x="897" y="1205"/>
                          <a:ext cx="136"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7034" name="Object 138"/>
          <p:cNvGraphicFramePr>
            <a:graphicFrameLocks noChangeAspect="1"/>
          </p:cNvGraphicFramePr>
          <p:nvPr/>
        </p:nvGraphicFramePr>
        <p:xfrm>
          <a:off x="142875" y="1593850"/>
          <a:ext cx="838200" cy="203200"/>
        </p:xfrm>
        <a:graphic>
          <a:graphicData uri="http://schemas.openxmlformats.org/presentationml/2006/ole">
            <mc:AlternateContent xmlns:mc="http://schemas.openxmlformats.org/markup-compatibility/2006">
              <mc:Choice xmlns:v="urn:schemas-microsoft-com:vml" Requires="v">
                <p:oleObj spid="_x0000_s1428988" name="Формула" r:id="rId8" imgW="838080" imgH="203040" progId="Equation.3">
                  <p:embed/>
                </p:oleObj>
              </mc:Choice>
              <mc:Fallback>
                <p:oleObj name="Формула" r:id="rId8" imgW="838080" imgH="20304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2875" y="1593850"/>
                        <a:ext cx="8382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035" name="Text Box 139"/>
          <p:cNvSpPr txBox="1">
            <a:spLocks noChangeArrowheads="1"/>
          </p:cNvSpPr>
          <p:nvPr/>
        </p:nvSpPr>
        <p:spPr bwMode="auto">
          <a:xfrm>
            <a:off x="1716088" y="2024810"/>
            <a:ext cx="7273925" cy="1046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Up to </a:t>
            </a:r>
            <a:r>
              <a:rPr lang="en-US" altLang="ru-RU" sz="1000" dirty="0" smtClean="0">
                <a:solidFill>
                  <a:srgbClr val="000000"/>
                </a:solidFill>
              </a:rPr>
              <a:t>infinitesimal, the </a:t>
            </a:r>
            <a:r>
              <a:rPr lang="en-US" altLang="ru-RU" sz="1000" dirty="0">
                <a:solidFill>
                  <a:srgbClr val="000000"/>
                </a:solidFill>
              </a:rPr>
              <a:t>increments of the radius vector lie in the tangent plane to the surface of constraint and represent virtual </a:t>
            </a:r>
            <a:r>
              <a:rPr lang="en-US" altLang="ru-RU" sz="1000" dirty="0" smtClean="0">
                <a:solidFill>
                  <a:srgbClr val="000000"/>
                </a:solidFill>
              </a:rPr>
              <a:t>displacements. </a:t>
            </a:r>
            <a:r>
              <a:rPr lang="en-US" altLang="ru-RU" sz="1000" dirty="0">
                <a:solidFill>
                  <a:srgbClr val="000000"/>
                </a:solidFill>
              </a:rPr>
              <a:t>In the case of non-stationary </a:t>
            </a:r>
            <a:r>
              <a:rPr lang="en-US" altLang="ru-RU" sz="1000" dirty="0" smtClean="0">
                <a:solidFill>
                  <a:srgbClr val="000000"/>
                </a:solidFill>
              </a:rPr>
              <a:t>holonomic constraint  </a:t>
            </a:r>
            <a:r>
              <a:rPr lang="en-US" altLang="ru-RU" sz="1200" i="1" dirty="0" smtClean="0">
                <a:solidFill>
                  <a:srgbClr val="000000"/>
                </a:solidFill>
                <a:latin typeface="Times New Roman" pitchFamily="18" charset="0"/>
                <a:cs typeface="Times New Roman" pitchFamily="18" charset="0"/>
              </a:rPr>
              <a:t>f </a:t>
            </a:r>
            <a:r>
              <a:rPr lang="en-US" altLang="ru-RU" sz="1200" i="1" dirty="0">
                <a:solidFill>
                  <a:srgbClr val="000000"/>
                </a:solidFill>
                <a:latin typeface="Times New Roman" pitchFamily="18" charset="0"/>
                <a:cs typeface="Times New Roman" pitchFamily="18" charset="0"/>
              </a:rPr>
              <a:t>(x, y, z, t) = </a:t>
            </a:r>
            <a:r>
              <a:rPr lang="en-US" altLang="ru-RU" sz="1200" dirty="0">
                <a:solidFill>
                  <a:srgbClr val="000000"/>
                </a:solidFill>
                <a:latin typeface="Times New Roman" pitchFamily="18" charset="0"/>
                <a:cs typeface="Times New Roman" pitchFamily="18" charset="0"/>
              </a:rPr>
              <a:t>0 </a:t>
            </a:r>
            <a:r>
              <a:rPr lang="en-US" altLang="ru-RU" sz="1200" i="1" dirty="0" smtClean="0">
                <a:solidFill>
                  <a:srgbClr val="000000"/>
                </a:solidFill>
                <a:latin typeface="Times New Roman" pitchFamily="18" charset="0"/>
                <a:cs typeface="Times New Roman" pitchFamily="18" charset="0"/>
              </a:rPr>
              <a:t> </a:t>
            </a:r>
            <a:r>
              <a:rPr lang="en-US" altLang="ru-RU" sz="1000" dirty="0" smtClean="0">
                <a:solidFill>
                  <a:srgbClr val="000000"/>
                </a:solidFill>
              </a:rPr>
              <a:t>virtual </a:t>
            </a:r>
            <a:r>
              <a:rPr lang="en-US" altLang="ru-RU" sz="1000" dirty="0">
                <a:solidFill>
                  <a:srgbClr val="000000"/>
                </a:solidFill>
              </a:rPr>
              <a:t>displacements are considered for </a:t>
            </a:r>
            <a:r>
              <a:rPr lang="en-US" altLang="ru-RU" sz="1000" dirty="0" smtClean="0">
                <a:solidFill>
                  <a:srgbClr val="000000"/>
                </a:solidFill>
              </a:rPr>
              <a:t>the </a:t>
            </a:r>
            <a:r>
              <a:rPr lang="en-US" altLang="ru-RU" sz="1000" dirty="0">
                <a:solidFill>
                  <a:srgbClr val="000000"/>
                </a:solidFill>
              </a:rPr>
              <a:t>position and shape of the surface of the constraint corresponding to a given instant. </a:t>
            </a:r>
            <a:r>
              <a:rPr lang="en-US" altLang="ru-RU" sz="1000" b="1" dirty="0">
                <a:solidFill>
                  <a:schemeClr val="accent5">
                    <a:lumMod val="25000"/>
                  </a:schemeClr>
                </a:solidFill>
              </a:rPr>
              <a:t>Virtual displacements do not depend on the forces applied to the system.</a:t>
            </a:r>
            <a:endParaRPr lang="en-US" altLang="ru-RU" sz="1000" b="1" dirty="0" smtClean="0">
              <a:solidFill>
                <a:schemeClr val="accent5">
                  <a:lumMod val="25000"/>
                </a:schemeClr>
              </a:solidFill>
            </a:endParaRPr>
          </a:p>
          <a:p>
            <a:endParaRPr lang="en-US" altLang="ru-RU" sz="1000" dirty="0">
              <a:solidFill>
                <a:srgbClr val="000000"/>
              </a:solidFill>
            </a:endParaRPr>
          </a:p>
          <a:p>
            <a:r>
              <a:rPr lang="ru-RU" altLang="ru-RU" sz="1000" dirty="0" smtClean="0">
                <a:solidFill>
                  <a:srgbClr val="000000"/>
                </a:solidFill>
              </a:rPr>
              <a:t>  </a:t>
            </a:r>
            <a:endParaRPr lang="ru-RU" altLang="ru-RU" sz="1000" dirty="0">
              <a:solidFill>
                <a:srgbClr val="000000"/>
              </a:solidFill>
            </a:endParaRPr>
          </a:p>
        </p:txBody>
      </p:sp>
      <p:sp>
        <p:nvSpPr>
          <p:cNvPr id="337036" name="Rectangle 140"/>
          <p:cNvSpPr>
            <a:spLocks noChangeArrowheads="1"/>
          </p:cNvSpPr>
          <p:nvPr/>
        </p:nvSpPr>
        <p:spPr bwMode="auto">
          <a:xfrm>
            <a:off x="1785938" y="1353730"/>
            <a:ext cx="7243762"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Font typeface="Wingdings" pitchFamily="2" charset="2"/>
              <a:buNone/>
            </a:pPr>
            <a:endParaRPr lang="ru-RU" altLang="ru-RU" sz="1000" dirty="0">
              <a:solidFill>
                <a:srgbClr val="000000"/>
              </a:solidFill>
            </a:endParaRPr>
          </a:p>
        </p:txBody>
      </p:sp>
      <p:grpSp>
        <p:nvGrpSpPr>
          <p:cNvPr id="337061" name="Group 165"/>
          <p:cNvGrpSpPr>
            <a:grpSpLocks/>
          </p:cNvGrpSpPr>
          <p:nvPr/>
        </p:nvGrpSpPr>
        <p:grpSpPr bwMode="auto">
          <a:xfrm>
            <a:off x="109538" y="2471738"/>
            <a:ext cx="1524000" cy="1201737"/>
            <a:chOff x="69" y="1557"/>
            <a:chExt cx="960" cy="757"/>
          </a:xfrm>
        </p:grpSpPr>
        <p:grpSp>
          <p:nvGrpSpPr>
            <p:cNvPr id="337044" name="Group 148"/>
            <p:cNvGrpSpPr>
              <a:grpSpLocks/>
            </p:cNvGrpSpPr>
            <p:nvPr/>
          </p:nvGrpSpPr>
          <p:grpSpPr bwMode="auto">
            <a:xfrm>
              <a:off x="69" y="1557"/>
              <a:ext cx="835" cy="757"/>
              <a:chOff x="1941" y="1863"/>
              <a:chExt cx="835" cy="757"/>
            </a:xfrm>
          </p:grpSpPr>
          <p:sp>
            <p:nvSpPr>
              <p:cNvPr id="337037" name="Freeform 141"/>
              <p:cNvSpPr>
                <a:spLocks/>
              </p:cNvSpPr>
              <p:nvPr/>
            </p:nvSpPr>
            <p:spPr bwMode="auto">
              <a:xfrm>
                <a:off x="1962" y="1884"/>
                <a:ext cx="690" cy="594"/>
              </a:xfrm>
              <a:custGeom>
                <a:avLst/>
                <a:gdLst>
                  <a:gd name="T0" fmla="*/ 0 w 690"/>
                  <a:gd name="T1" fmla="*/ 594 h 594"/>
                  <a:gd name="T2" fmla="*/ 156 w 690"/>
                  <a:gd name="T3" fmla="*/ 390 h 594"/>
                  <a:gd name="T4" fmla="*/ 510 w 690"/>
                  <a:gd name="T5" fmla="*/ 252 h 594"/>
                  <a:gd name="T6" fmla="*/ 690 w 690"/>
                  <a:gd name="T7" fmla="*/ 0 h 594"/>
                </a:gdLst>
                <a:ahLst/>
                <a:cxnLst>
                  <a:cxn ang="0">
                    <a:pos x="T0" y="T1"/>
                  </a:cxn>
                  <a:cxn ang="0">
                    <a:pos x="T2" y="T3"/>
                  </a:cxn>
                  <a:cxn ang="0">
                    <a:pos x="T4" y="T5"/>
                  </a:cxn>
                  <a:cxn ang="0">
                    <a:pos x="T6" y="T7"/>
                  </a:cxn>
                </a:cxnLst>
                <a:rect l="0" t="0" r="r" b="b"/>
                <a:pathLst>
                  <a:path w="690" h="594">
                    <a:moveTo>
                      <a:pt x="0" y="594"/>
                    </a:moveTo>
                    <a:cubicBezTo>
                      <a:pt x="35" y="520"/>
                      <a:pt x="71" y="447"/>
                      <a:pt x="156" y="390"/>
                    </a:cubicBezTo>
                    <a:cubicBezTo>
                      <a:pt x="241" y="333"/>
                      <a:pt x="421" y="317"/>
                      <a:pt x="510" y="252"/>
                    </a:cubicBezTo>
                    <a:cubicBezTo>
                      <a:pt x="599" y="187"/>
                      <a:pt x="660" y="42"/>
                      <a:pt x="690" y="0"/>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38" name="Freeform 142"/>
              <p:cNvSpPr>
                <a:spLocks/>
              </p:cNvSpPr>
              <p:nvPr/>
            </p:nvSpPr>
            <p:spPr bwMode="auto">
              <a:xfrm>
                <a:off x="2075" y="1997"/>
                <a:ext cx="690" cy="594"/>
              </a:xfrm>
              <a:custGeom>
                <a:avLst/>
                <a:gdLst>
                  <a:gd name="T0" fmla="*/ 0 w 690"/>
                  <a:gd name="T1" fmla="*/ 594 h 594"/>
                  <a:gd name="T2" fmla="*/ 156 w 690"/>
                  <a:gd name="T3" fmla="*/ 390 h 594"/>
                  <a:gd name="T4" fmla="*/ 510 w 690"/>
                  <a:gd name="T5" fmla="*/ 252 h 594"/>
                  <a:gd name="T6" fmla="*/ 690 w 690"/>
                  <a:gd name="T7" fmla="*/ 0 h 594"/>
                </a:gdLst>
                <a:ahLst/>
                <a:cxnLst>
                  <a:cxn ang="0">
                    <a:pos x="T0" y="T1"/>
                  </a:cxn>
                  <a:cxn ang="0">
                    <a:pos x="T2" y="T3"/>
                  </a:cxn>
                  <a:cxn ang="0">
                    <a:pos x="T4" y="T5"/>
                  </a:cxn>
                  <a:cxn ang="0">
                    <a:pos x="T6" y="T7"/>
                  </a:cxn>
                </a:cxnLst>
                <a:rect l="0" t="0" r="r" b="b"/>
                <a:pathLst>
                  <a:path w="690" h="594">
                    <a:moveTo>
                      <a:pt x="0" y="594"/>
                    </a:moveTo>
                    <a:cubicBezTo>
                      <a:pt x="35" y="520"/>
                      <a:pt x="71" y="447"/>
                      <a:pt x="156" y="390"/>
                    </a:cubicBezTo>
                    <a:cubicBezTo>
                      <a:pt x="241" y="333"/>
                      <a:pt x="421" y="317"/>
                      <a:pt x="510" y="252"/>
                    </a:cubicBezTo>
                    <a:cubicBezTo>
                      <a:pt x="599" y="187"/>
                      <a:pt x="660" y="42"/>
                      <a:pt x="690" y="0"/>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39" name="Freeform 143"/>
              <p:cNvSpPr>
                <a:spLocks/>
              </p:cNvSpPr>
              <p:nvPr/>
            </p:nvSpPr>
            <p:spPr bwMode="auto">
              <a:xfrm>
                <a:off x="2086" y="2026"/>
                <a:ext cx="690" cy="594"/>
              </a:xfrm>
              <a:custGeom>
                <a:avLst/>
                <a:gdLst>
                  <a:gd name="T0" fmla="*/ 0 w 690"/>
                  <a:gd name="T1" fmla="*/ 594 h 594"/>
                  <a:gd name="T2" fmla="*/ 156 w 690"/>
                  <a:gd name="T3" fmla="*/ 390 h 594"/>
                  <a:gd name="T4" fmla="*/ 510 w 690"/>
                  <a:gd name="T5" fmla="*/ 252 h 594"/>
                  <a:gd name="T6" fmla="*/ 690 w 690"/>
                  <a:gd name="T7" fmla="*/ 0 h 594"/>
                </a:gdLst>
                <a:ahLst/>
                <a:cxnLst>
                  <a:cxn ang="0">
                    <a:pos x="T0" y="T1"/>
                  </a:cxn>
                  <a:cxn ang="0">
                    <a:pos x="T2" y="T3"/>
                  </a:cxn>
                  <a:cxn ang="0">
                    <a:pos x="T4" y="T5"/>
                  </a:cxn>
                  <a:cxn ang="0">
                    <a:pos x="T6" y="T7"/>
                  </a:cxn>
                </a:cxnLst>
                <a:rect l="0" t="0" r="r" b="b"/>
                <a:pathLst>
                  <a:path w="690" h="594">
                    <a:moveTo>
                      <a:pt x="0" y="594"/>
                    </a:moveTo>
                    <a:cubicBezTo>
                      <a:pt x="35" y="520"/>
                      <a:pt x="71" y="447"/>
                      <a:pt x="156" y="390"/>
                    </a:cubicBezTo>
                    <a:cubicBezTo>
                      <a:pt x="241" y="333"/>
                      <a:pt x="421" y="317"/>
                      <a:pt x="510" y="252"/>
                    </a:cubicBezTo>
                    <a:cubicBezTo>
                      <a:pt x="599" y="187"/>
                      <a:pt x="660" y="42"/>
                      <a:pt x="690" y="0"/>
                    </a:cubicBezTo>
                  </a:path>
                </a:pathLst>
              </a:custGeom>
              <a:noFill/>
              <a:ln w="76200" cap="flat" cmpd="sng">
                <a:solidFill>
                  <a:srgbClr val="DDDDDD"/>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40" name="Freeform 144"/>
              <p:cNvSpPr>
                <a:spLocks/>
              </p:cNvSpPr>
              <p:nvPr/>
            </p:nvSpPr>
            <p:spPr bwMode="auto">
              <a:xfrm>
                <a:off x="1941" y="1863"/>
                <a:ext cx="690" cy="594"/>
              </a:xfrm>
              <a:custGeom>
                <a:avLst/>
                <a:gdLst>
                  <a:gd name="T0" fmla="*/ 0 w 690"/>
                  <a:gd name="T1" fmla="*/ 594 h 594"/>
                  <a:gd name="T2" fmla="*/ 156 w 690"/>
                  <a:gd name="T3" fmla="*/ 390 h 594"/>
                  <a:gd name="T4" fmla="*/ 510 w 690"/>
                  <a:gd name="T5" fmla="*/ 252 h 594"/>
                  <a:gd name="T6" fmla="*/ 690 w 690"/>
                  <a:gd name="T7" fmla="*/ 0 h 594"/>
                </a:gdLst>
                <a:ahLst/>
                <a:cxnLst>
                  <a:cxn ang="0">
                    <a:pos x="T0" y="T1"/>
                  </a:cxn>
                  <a:cxn ang="0">
                    <a:pos x="T2" y="T3"/>
                  </a:cxn>
                  <a:cxn ang="0">
                    <a:pos x="T4" y="T5"/>
                  </a:cxn>
                  <a:cxn ang="0">
                    <a:pos x="T6" y="T7"/>
                  </a:cxn>
                </a:cxnLst>
                <a:rect l="0" t="0" r="r" b="b"/>
                <a:pathLst>
                  <a:path w="690" h="594">
                    <a:moveTo>
                      <a:pt x="0" y="594"/>
                    </a:moveTo>
                    <a:cubicBezTo>
                      <a:pt x="35" y="520"/>
                      <a:pt x="71" y="447"/>
                      <a:pt x="156" y="390"/>
                    </a:cubicBezTo>
                    <a:cubicBezTo>
                      <a:pt x="241" y="333"/>
                      <a:pt x="421" y="317"/>
                      <a:pt x="510" y="252"/>
                    </a:cubicBezTo>
                    <a:cubicBezTo>
                      <a:pt x="599" y="187"/>
                      <a:pt x="660" y="42"/>
                      <a:pt x="690" y="0"/>
                    </a:cubicBezTo>
                  </a:path>
                </a:pathLst>
              </a:custGeom>
              <a:noFill/>
              <a:ln w="76200" cap="flat" cmpd="sng">
                <a:solidFill>
                  <a:srgbClr val="DDDDDD"/>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42" name="Oval 146"/>
              <p:cNvSpPr>
                <a:spLocks noChangeArrowheads="1"/>
              </p:cNvSpPr>
              <p:nvPr/>
            </p:nvSpPr>
            <p:spPr bwMode="auto">
              <a:xfrm rot="-1150740">
                <a:off x="2348" y="2190"/>
                <a:ext cx="199" cy="108"/>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43" name="Freeform 147"/>
              <p:cNvSpPr>
                <a:spLocks/>
              </p:cNvSpPr>
              <p:nvPr/>
            </p:nvSpPr>
            <p:spPr bwMode="auto">
              <a:xfrm>
                <a:off x="2026" y="1954"/>
                <a:ext cx="690" cy="594"/>
              </a:xfrm>
              <a:custGeom>
                <a:avLst/>
                <a:gdLst>
                  <a:gd name="T0" fmla="*/ 0 w 690"/>
                  <a:gd name="T1" fmla="*/ 594 h 594"/>
                  <a:gd name="T2" fmla="*/ 156 w 690"/>
                  <a:gd name="T3" fmla="*/ 390 h 594"/>
                  <a:gd name="T4" fmla="*/ 510 w 690"/>
                  <a:gd name="T5" fmla="*/ 252 h 594"/>
                  <a:gd name="T6" fmla="*/ 690 w 690"/>
                  <a:gd name="T7" fmla="*/ 0 h 594"/>
                </a:gdLst>
                <a:ahLst/>
                <a:cxnLst>
                  <a:cxn ang="0">
                    <a:pos x="T0" y="T1"/>
                  </a:cxn>
                  <a:cxn ang="0">
                    <a:pos x="T2" y="T3"/>
                  </a:cxn>
                  <a:cxn ang="0">
                    <a:pos x="T4" y="T5"/>
                  </a:cxn>
                  <a:cxn ang="0">
                    <a:pos x="T6" y="T7"/>
                  </a:cxn>
                </a:cxnLst>
                <a:rect l="0" t="0" r="r" b="b"/>
                <a:pathLst>
                  <a:path w="690" h="594">
                    <a:moveTo>
                      <a:pt x="0" y="594"/>
                    </a:moveTo>
                    <a:cubicBezTo>
                      <a:pt x="35" y="520"/>
                      <a:pt x="71" y="447"/>
                      <a:pt x="156" y="390"/>
                    </a:cubicBezTo>
                    <a:cubicBezTo>
                      <a:pt x="241" y="333"/>
                      <a:pt x="421" y="317"/>
                      <a:pt x="510" y="252"/>
                    </a:cubicBezTo>
                    <a:cubicBezTo>
                      <a:pt x="599" y="187"/>
                      <a:pt x="660" y="42"/>
                      <a:pt x="690" y="0"/>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sp>
          <p:nvSpPr>
            <p:cNvPr id="337045" name="AutoShape 149"/>
            <p:cNvSpPr>
              <a:spLocks noChangeArrowheads="1"/>
            </p:cNvSpPr>
            <p:nvPr/>
          </p:nvSpPr>
          <p:spPr bwMode="auto">
            <a:xfrm rot="5400000">
              <a:off x="432" y="2058"/>
              <a:ext cx="294" cy="66"/>
            </a:xfrm>
            <a:prstGeom prst="rightArrow">
              <a:avLst>
                <a:gd name="adj1" fmla="val 50000"/>
                <a:gd name="adj2" fmla="val 111364"/>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46" name="Line 150"/>
            <p:cNvSpPr>
              <a:spLocks noChangeShapeType="1"/>
            </p:cNvSpPr>
            <p:nvPr/>
          </p:nvSpPr>
          <p:spPr bwMode="auto">
            <a:xfrm>
              <a:off x="489" y="1678"/>
              <a:ext cx="103" cy="3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47" name="Line 151"/>
            <p:cNvSpPr>
              <a:spLocks noChangeShapeType="1"/>
            </p:cNvSpPr>
            <p:nvPr/>
          </p:nvSpPr>
          <p:spPr bwMode="auto">
            <a:xfrm>
              <a:off x="566" y="1696"/>
              <a:ext cx="91" cy="27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48" name="Line 152"/>
            <p:cNvSpPr>
              <a:spLocks noChangeShapeType="1"/>
            </p:cNvSpPr>
            <p:nvPr/>
          </p:nvSpPr>
          <p:spPr bwMode="auto">
            <a:xfrm>
              <a:off x="433" y="1724"/>
              <a:ext cx="94" cy="2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50" name="Line 154"/>
            <p:cNvSpPr>
              <a:spLocks noChangeShapeType="1"/>
            </p:cNvSpPr>
            <p:nvPr/>
          </p:nvSpPr>
          <p:spPr bwMode="auto">
            <a:xfrm flipH="1">
              <a:off x="450" y="1758"/>
              <a:ext cx="60" cy="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51" name="Line 155"/>
            <p:cNvSpPr>
              <a:spLocks noChangeShapeType="1"/>
            </p:cNvSpPr>
            <p:nvPr/>
          </p:nvSpPr>
          <p:spPr bwMode="auto">
            <a:xfrm flipV="1">
              <a:off x="518" y="1731"/>
              <a:ext cx="64" cy="2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52" name="Line 156"/>
            <p:cNvSpPr>
              <a:spLocks noChangeShapeType="1"/>
            </p:cNvSpPr>
            <p:nvPr/>
          </p:nvSpPr>
          <p:spPr bwMode="auto">
            <a:xfrm flipV="1">
              <a:off x="149" y="1860"/>
              <a:ext cx="880" cy="27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54" name="Text Box 158"/>
            <p:cNvSpPr txBox="1">
              <a:spLocks noChangeArrowheads="1"/>
            </p:cNvSpPr>
            <p:nvPr/>
          </p:nvSpPr>
          <p:spPr bwMode="auto">
            <a:xfrm>
              <a:off x="434" y="1568"/>
              <a:ext cx="19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i="1" dirty="0">
                  <a:solidFill>
                    <a:srgbClr val="000000"/>
                  </a:solidFill>
                  <a:sym typeface="Euclid Symbol"/>
                </a:rPr>
                <a:t></a:t>
              </a:r>
              <a:r>
                <a:rPr lang="en-US" altLang="ru-RU" sz="1000" i="1" dirty="0" smtClean="0">
                  <a:solidFill>
                    <a:srgbClr val="000000"/>
                  </a:solidFill>
                </a:rPr>
                <a:t>s</a:t>
              </a:r>
              <a:endParaRPr lang="ru-RU" altLang="ru-RU" sz="1000" i="1" dirty="0">
                <a:solidFill>
                  <a:srgbClr val="000000"/>
                </a:solidFill>
              </a:endParaRPr>
            </a:p>
          </p:txBody>
        </p:sp>
        <p:sp>
          <p:nvSpPr>
            <p:cNvPr id="337055" name="Text Box 159"/>
            <p:cNvSpPr txBox="1">
              <a:spLocks noChangeArrowheads="1"/>
            </p:cNvSpPr>
            <p:nvPr/>
          </p:nvSpPr>
          <p:spPr bwMode="auto">
            <a:xfrm>
              <a:off x="333" y="1604"/>
              <a:ext cx="19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ds</a:t>
              </a:r>
              <a:endParaRPr lang="ru-RU" altLang="ru-RU" sz="1100" i="1" dirty="0">
                <a:solidFill>
                  <a:srgbClr val="000000"/>
                </a:solidFill>
                <a:latin typeface="Times New Roman" pitchFamily="18" charset="0"/>
                <a:cs typeface="Times New Roman" pitchFamily="18" charset="0"/>
              </a:endParaRPr>
            </a:p>
          </p:txBody>
        </p:sp>
      </p:grpSp>
      <p:sp>
        <p:nvSpPr>
          <p:cNvPr id="337056" name="Text Box 160"/>
          <p:cNvSpPr txBox="1">
            <a:spLocks noChangeArrowheads="1"/>
          </p:cNvSpPr>
          <p:nvPr/>
        </p:nvSpPr>
        <p:spPr bwMode="auto">
          <a:xfrm>
            <a:off x="1860550" y="2649538"/>
            <a:ext cx="721864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Since the  location of the </a:t>
            </a:r>
            <a:r>
              <a:rPr lang="en-US" altLang="ru-RU" sz="1000" dirty="0" smtClean="0">
                <a:solidFill>
                  <a:srgbClr val="000000"/>
                </a:solidFill>
              </a:rPr>
              <a:t>particle </a:t>
            </a:r>
            <a:r>
              <a:rPr lang="en-US" altLang="ru-RU" sz="1000" dirty="0">
                <a:solidFill>
                  <a:srgbClr val="000000"/>
                </a:solidFill>
              </a:rPr>
              <a:t>of a system can be expressed in terms of </a:t>
            </a:r>
            <a:r>
              <a:rPr lang="en-US" altLang="ru-RU" sz="1000" dirty="0" smtClean="0">
                <a:solidFill>
                  <a:srgbClr val="000000"/>
                </a:solidFill>
              </a:rPr>
              <a:t>the generalized coordinates                                   ,</a:t>
            </a:r>
            <a:endParaRPr lang="en-US" altLang="ru-RU" sz="1000" dirty="0">
              <a:solidFill>
                <a:srgbClr val="000000"/>
              </a:solidFill>
            </a:endParaRPr>
          </a:p>
          <a:p>
            <a:r>
              <a:rPr lang="en-US" altLang="ru-RU" sz="1000" dirty="0">
                <a:solidFill>
                  <a:srgbClr val="000000"/>
                </a:solidFill>
              </a:rPr>
              <a:t>the virtual </a:t>
            </a:r>
            <a:r>
              <a:rPr lang="en-US" altLang="ru-RU" sz="1000" dirty="0" smtClean="0">
                <a:solidFill>
                  <a:srgbClr val="000000"/>
                </a:solidFill>
              </a:rPr>
              <a:t>displacements are </a:t>
            </a:r>
            <a:r>
              <a:rPr lang="en-US" altLang="ru-RU" sz="1000" dirty="0">
                <a:solidFill>
                  <a:srgbClr val="000000"/>
                </a:solidFill>
              </a:rPr>
              <a:t>expressed in terms of </a:t>
            </a:r>
            <a:r>
              <a:rPr lang="en-US" altLang="ru-RU" sz="1000" dirty="0" smtClean="0">
                <a:solidFill>
                  <a:srgbClr val="000000"/>
                </a:solidFill>
              </a:rPr>
              <a:t>their increments as </a:t>
            </a:r>
            <a:r>
              <a:rPr lang="en-US" altLang="ru-RU" sz="1000" dirty="0">
                <a:solidFill>
                  <a:srgbClr val="000000"/>
                </a:solidFill>
              </a:rPr>
              <a:t>the total differential</a:t>
            </a:r>
            <a:endParaRPr lang="ru-RU" altLang="ru-RU" sz="1000" dirty="0">
              <a:solidFill>
                <a:srgbClr val="000000"/>
              </a:solidFill>
            </a:endParaRPr>
          </a:p>
        </p:txBody>
      </p:sp>
      <p:graphicFrame>
        <p:nvGraphicFramePr>
          <p:cNvPr id="337057" name="Object 161"/>
          <p:cNvGraphicFramePr>
            <a:graphicFrameLocks noChangeAspect="1"/>
          </p:cNvGraphicFramePr>
          <p:nvPr>
            <p:extLst>
              <p:ext uri="{D42A27DB-BD31-4B8C-83A1-F6EECF244321}">
                <p14:modId xmlns:p14="http://schemas.microsoft.com/office/powerpoint/2010/main" val="2014125466"/>
              </p:ext>
            </p:extLst>
          </p:nvPr>
        </p:nvGraphicFramePr>
        <p:xfrm>
          <a:off x="7775048" y="2644775"/>
          <a:ext cx="1193800" cy="228600"/>
        </p:xfrm>
        <a:graphic>
          <a:graphicData uri="http://schemas.openxmlformats.org/presentationml/2006/ole">
            <mc:AlternateContent xmlns:mc="http://schemas.openxmlformats.org/markup-compatibility/2006">
              <mc:Choice xmlns:v="urn:schemas-microsoft-com:vml" Requires="v">
                <p:oleObj spid="_x0000_s1428989" name="Формула" r:id="rId10" imgW="1193760" imgH="228600" progId="Equation.3">
                  <p:embed/>
                </p:oleObj>
              </mc:Choice>
              <mc:Fallback>
                <p:oleObj name="Формула" r:id="rId10" imgW="1193760" imgH="2286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75048" y="2644775"/>
                        <a:ext cx="1193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058" name="Object 162"/>
          <p:cNvGraphicFramePr>
            <a:graphicFrameLocks noChangeAspect="1"/>
          </p:cNvGraphicFramePr>
          <p:nvPr>
            <p:extLst>
              <p:ext uri="{D42A27DB-BD31-4B8C-83A1-F6EECF244321}">
                <p14:modId xmlns:p14="http://schemas.microsoft.com/office/powerpoint/2010/main" val="299971950"/>
              </p:ext>
            </p:extLst>
          </p:nvPr>
        </p:nvGraphicFramePr>
        <p:xfrm>
          <a:off x="2830513" y="2948005"/>
          <a:ext cx="2438400" cy="469900"/>
        </p:xfrm>
        <a:graphic>
          <a:graphicData uri="http://schemas.openxmlformats.org/presentationml/2006/ole">
            <mc:AlternateContent xmlns:mc="http://schemas.openxmlformats.org/markup-compatibility/2006">
              <mc:Choice xmlns:v="urn:schemas-microsoft-com:vml" Requires="v">
                <p:oleObj spid="_x0000_s1428990" name="Equation" r:id="rId12" imgW="2438280" imgH="469800" progId="Equation.DSMT4">
                  <p:embed/>
                </p:oleObj>
              </mc:Choice>
              <mc:Fallback>
                <p:oleObj name="Equation" r:id="rId12" imgW="2438280" imgH="469800" progId="Equation.DSMT4">
                  <p:embed/>
                  <p:pic>
                    <p:nvPicPr>
                      <p:cNvPr id="0" name=""/>
                      <p:cNvPicPr>
                        <a:picLocks noChangeAspect="1" noChangeArrowheads="1"/>
                      </p:cNvPicPr>
                      <p:nvPr/>
                    </p:nvPicPr>
                    <p:blipFill>
                      <a:blip r:embed="rId13"/>
                      <a:srcRect/>
                      <a:stretch>
                        <a:fillRect/>
                      </a:stretch>
                    </p:blipFill>
                    <p:spPr bwMode="auto">
                      <a:xfrm>
                        <a:off x="2830513" y="2948005"/>
                        <a:ext cx="24384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059" name="Text Box 163"/>
          <p:cNvSpPr txBox="1">
            <a:spLocks noChangeArrowheads="1"/>
          </p:cNvSpPr>
          <p:nvPr/>
        </p:nvSpPr>
        <p:spPr bwMode="auto">
          <a:xfrm>
            <a:off x="5270500" y="3125788"/>
            <a:ext cx="40163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or</a:t>
            </a:r>
            <a:endParaRPr lang="ru-RU" altLang="ru-RU" sz="1000" dirty="0">
              <a:solidFill>
                <a:srgbClr val="000000"/>
              </a:solidFill>
            </a:endParaRPr>
          </a:p>
        </p:txBody>
      </p:sp>
      <p:graphicFrame>
        <p:nvGraphicFramePr>
          <p:cNvPr id="337060" name="Object 164"/>
          <p:cNvGraphicFramePr>
            <a:graphicFrameLocks noChangeAspect="1"/>
          </p:cNvGraphicFramePr>
          <p:nvPr>
            <p:extLst>
              <p:ext uri="{D42A27DB-BD31-4B8C-83A1-F6EECF244321}">
                <p14:modId xmlns:p14="http://schemas.microsoft.com/office/powerpoint/2010/main" val="3934434338"/>
              </p:ext>
            </p:extLst>
          </p:nvPr>
        </p:nvGraphicFramePr>
        <p:xfrm>
          <a:off x="5776913" y="3052763"/>
          <a:ext cx="1143000" cy="495300"/>
        </p:xfrm>
        <a:graphic>
          <a:graphicData uri="http://schemas.openxmlformats.org/presentationml/2006/ole">
            <mc:AlternateContent xmlns:mc="http://schemas.openxmlformats.org/markup-compatibility/2006">
              <mc:Choice xmlns:v="urn:schemas-microsoft-com:vml" Requires="v">
                <p:oleObj spid="_x0000_s1428991" name="Equation" r:id="rId14" imgW="1143000" imgH="495000" progId="Equation.DSMT4">
                  <p:embed/>
                </p:oleObj>
              </mc:Choice>
              <mc:Fallback>
                <p:oleObj name="Equation" r:id="rId14" imgW="1143000" imgH="495000" progId="Equation.DSMT4">
                  <p:embed/>
                  <p:pic>
                    <p:nvPicPr>
                      <p:cNvPr id="0" name=""/>
                      <p:cNvPicPr>
                        <a:picLocks noChangeAspect="1" noChangeArrowheads="1"/>
                      </p:cNvPicPr>
                      <p:nvPr/>
                    </p:nvPicPr>
                    <p:blipFill>
                      <a:blip r:embed="rId15"/>
                      <a:srcRect/>
                      <a:stretch>
                        <a:fillRect/>
                      </a:stretch>
                    </p:blipFill>
                    <p:spPr bwMode="auto">
                      <a:xfrm>
                        <a:off x="5776913" y="3052763"/>
                        <a:ext cx="1143000" cy="495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091" name="Rectangle 195"/>
          <p:cNvSpPr>
            <a:spLocks noChangeArrowheads="1"/>
          </p:cNvSpPr>
          <p:nvPr/>
        </p:nvSpPr>
        <p:spPr bwMode="auto">
          <a:xfrm>
            <a:off x="1384189" y="3333750"/>
            <a:ext cx="7910513" cy="7254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Font typeface="Wingdings" pitchFamily="2" charset="2"/>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000" b="1" dirty="0" smtClean="0">
                <a:solidFill>
                  <a:srgbClr val="FF0000"/>
                </a:solidFill>
                <a:cs typeface="Arial" pitchFamily="34" charset="0"/>
              </a:rPr>
              <a:t>Calculation of virtual displacements</a:t>
            </a:r>
          </a:p>
          <a:p>
            <a:pPr>
              <a:buClr>
                <a:srgbClr val="00007D"/>
              </a:buClr>
              <a:buNone/>
            </a:pPr>
            <a:r>
              <a:rPr lang="en-US" altLang="ru-RU" sz="1000" b="1" dirty="0" smtClean="0">
                <a:solidFill>
                  <a:schemeClr val="accent5">
                    <a:lumMod val="25000"/>
                  </a:schemeClr>
                </a:solidFill>
              </a:rPr>
              <a:t>Geometric method. </a:t>
            </a:r>
            <a:r>
              <a:rPr lang="en-US" altLang="ru-RU" sz="1000" dirty="0" smtClean="0">
                <a:solidFill>
                  <a:schemeClr val="tx2"/>
                </a:solidFill>
              </a:rPr>
              <a:t>Due </a:t>
            </a:r>
            <a:r>
              <a:rPr lang="en-US" altLang="ru-RU" sz="1000" dirty="0">
                <a:solidFill>
                  <a:schemeClr val="tx2"/>
                </a:solidFill>
              </a:rPr>
              <a:t>to the smallness of virtual displacements of any particle , when turning, the particles displacements can be considered by moving along the perpendicular to the radius of rotation towards the angle of rotation</a:t>
            </a:r>
          </a:p>
          <a:p>
            <a:pPr>
              <a:buClr>
                <a:srgbClr val="00007D"/>
              </a:buClr>
              <a:buFont typeface="Wingdings" pitchFamily="2" charset="2"/>
              <a:buNone/>
            </a:pPr>
            <a:endParaRPr lang="ru-RU" altLang="ru-RU" sz="1000" dirty="0">
              <a:solidFill>
                <a:srgbClr val="000000"/>
              </a:solidFill>
            </a:endParaRPr>
          </a:p>
        </p:txBody>
      </p:sp>
      <p:sp>
        <p:nvSpPr>
          <p:cNvPr id="337106" name="Line 210"/>
          <p:cNvSpPr>
            <a:spLocks noChangeShapeType="1"/>
          </p:cNvSpPr>
          <p:nvPr/>
        </p:nvSpPr>
        <p:spPr bwMode="auto">
          <a:xfrm>
            <a:off x="5505450" y="4416425"/>
            <a:ext cx="0" cy="214313"/>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07" name="Line 211"/>
          <p:cNvSpPr>
            <a:spLocks noChangeShapeType="1"/>
          </p:cNvSpPr>
          <p:nvPr/>
        </p:nvSpPr>
        <p:spPr bwMode="auto">
          <a:xfrm rot="-5400000">
            <a:off x="5559425" y="4570413"/>
            <a:ext cx="1587" cy="115888"/>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10" name="Text Box 214"/>
          <p:cNvSpPr txBox="1">
            <a:spLocks noChangeArrowheads="1"/>
          </p:cNvSpPr>
          <p:nvPr/>
        </p:nvSpPr>
        <p:spPr bwMode="auto">
          <a:xfrm>
            <a:off x="5581650" y="4351338"/>
            <a:ext cx="46831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200" i="1" dirty="0">
                <a:solidFill>
                  <a:srgbClr val="008000"/>
                </a:solidFill>
                <a:latin typeface="Times New Roman" pitchFamily="18" charset="0"/>
                <a:cs typeface="Times New Roman" pitchFamily="18" charset="0"/>
                <a:sym typeface="Euclid Symbol"/>
              </a:rPr>
              <a:t></a:t>
            </a:r>
            <a:r>
              <a:rPr lang="en-US" altLang="ru-RU" sz="1200" i="1" dirty="0" err="1" smtClean="0">
                <a:solidFill>
                  <a:srgbClr val="008000"/>
                </a:solidFill>
                <a:latin typeface="Times New Roman" pitchFamily="18" charset="0"/>
                <a:cs typeface="Times New Roman" pitchFamily="18" charset="0"/>
              </a:rPr>
              <a:t>y</a:t>
            </a:r>
            <a:r>
              <a:rPr lang="en-US" altLang="ru-RU" sz="1200" i="1" baseline="-25000" dirty="0" err="1" smtClean="0">
                <a:solidFill>
                  <a:srgbClr val="008000"/>
                </a:solidFill>
                <a:latin typeface="Times New Roman" pitchFamily="18" charset="0"/>
                <a:cs typeface="Times New Roman" pitchFamily="18" charset="0"/>
              </a:rPr>
              <a:t>A</a:t>
            </a:r>
            <a:endParaRPr lang="ru-RU" altLang="ru-RU" sz="1200" i="1" baseline="-25000" dirty="0">
              <a:solidFill>
                <a:srgbClr val="008000"/>
              </a:solidFill>
              <a:latin typeface="Times New Roman" pitchFamily="18" charset="0"/>
              <a:cs typeface="Times New Roman" pitchFamily="18" charset="0"/>
            </a:endParaRPr>
          </a:p>
        </p:txBody>
      </p:sp>
      <p:sp>
        <p:nvSpPr>
          <p:cNvPr id="337111" name="Text Box 215"/>
          <p:cNvSpPr txBox="1">
            <a:spLocks noChangeArrowheads="1"/>
          </p:cNvSpPr>
          <p:nvPr/>
        </p:nvSpPr>
        <p:spPr bwMode="auto">
          <a:xfrm>
            <a:off x="5399088" y="4625975"/>
            <a:ext cx="41116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200" i="1" dirty="0">
                <a:solidFill>
                  <a:srgbClr val="008000"/>
                </a:solidFill>
                <a:latin typeface="Times New Roman" pitchFamily="18" charset="0"/>
                <a:cs typeface="Times New Roman" pitchFamily="18" charset="0"/>
                <a:sym typeface="Euclid Symbol"/>
              </a:rPr>
              <a:t></a:t>
            </a:r>
            <a:r>
              <a:rPr lang="en-US" altLang="ru-RU" sz="1200" i="1" dirty="0" err="1" smtClean="0">
                <a:solidFill>
                  <a:srgbClr val="008000"/>
                </a:solidFill>
                <a:latin typeface="Times New Roman" pitchFamily="18" charset="0"/>
                <a:cs typeface="Times New Roman" pitchFamily="18" charset="0"/>
              </a:rPr>
              <a:t>x</a:t>
            </a:r>
            <a:r>
              <a:rPr lang="en-US" altLang="ru-RU" sz="1200" i="1" baseline="-25000" dirty="0" err="1" smtClean="0">
                <a:solidFill>
                  <a:srgbClr val="008000"/>
                </a:solidFill>
                <a:latin typeface="Times New Roman" pitchFamily="18" charset="0"/>
                <a:cs typeface="Times New Roman" pitchFamily="18" charset="0"/>
              </a:rPr>
              <a:t>A</a:t>
            </a:r>
            <a:endParaRPr lang="ru-RU" altLang="ru-RU" sz="1200" i="1" baseline="-25000" dirty="0">
              <a:solidFill>
                <a:srgbClr val="008000"/>
              </a:solidFill>
              <a:latin typeface="Times New Roman" pitchFamily="18" charset="0"/>
              <a:cs typeface="Times New Roman" pitchFamily="18" charset="0"/>
            </a:endParaRPr>
          </a:p>
        </p:txBody>
      </p:sp>
      <p:grpSp>
        <p:nvGrpSpPr>
          <p:cNvPr id="337184" name="Group 288"/>
          <p:cNvGrpSpPr>
            <a:grpSpLocks/>
          </p:cNvGrpSpPr>
          <p:nvPr/>
        </p:nvGrpSpPr>
        <p:grpSpPr bwMode="auto">
          <a:xfrm>
            <a:off x="171450" y="5122863"/>
            <a:ext cx="1706563" cy="957262"/>
            <a:chOff x="150" y="3305"/>
            <a:chExt cx="1075" cy="603"/>
          </a:xfrm>
        </p:grpSpPr>
        <p:sp>
          <p:nvSpPr>
            <p:cNvPr id="337114" name="Line 218"/>
            <p:cNvSpPr>
              <a:spLocks noChangeShapeType="1"/>
            </p:cNvSpPr>
            <p:nvPr/>
          </p:nvSpPr>
          <p:spPr bwMode="auto">
            <a:xfrm>
              <a:off x="311" y="3809"/>
              <a:ext cx="71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15" name="Line 219"/>
            <p:cNvSpPr>
              <a:spLocks noChangeShapeType="1"/>
            </p:cNvSpPr>
            <p:nvPr/>
          </p:nvSpPr>
          <p:spPr bwMode="auto">
            <a:xfrm rot="-5400000">
              <a:off x="461" y="3389"/>
              <a:ext cx="282" cy="528"/>
            </a:xfrm>
            <a:prstGeom prst="line">
              <a:avLst/>
            </a:prstGeom>
            <a:noFill/>
            <a:ln w="158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7117" name="Group 221"/>
            <p:cNvGrpSpPr>
              <a:grpSpLocks/>
            </p:cNvGrpSpPr>
            <p:nvPr/>
          </p:nvGrpSpPr>
          <p:grpSpPr bwMode="auto">
            <a:xfrm rot="10800000" flipV="1">
              <a:off x="196" y="3783"/>
              <a:ext cx="224" cy="125"/>
              <a:chOff x="158" y="2772"/>
              <a:chExt cx="386" cy="227"/>
            </a:xfrm>
          </p:grpSpPr>
          <p:sp>
            <p:nvSpPr>
              <p:cNvPr id="337118" name="AutoShape 222"/>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19" name="Oval 223"/>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20" name="Rectangle 224"/>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21" name="Line 225"/>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7122" name="Arc 226"/>
            <p:cNvSpPr>
              <a:spLocks/>
            </p:cNvSpPr>
            <p:nvPr/>
          </p:nvSpPr>
          <p:spPr bwMode="auto">
            <a:xfrm rot="16200000" flipV="1">
              <a:off x="473" y="3725"/>
              <a:ext cx="120"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7123" name="Object 227"/>
            <p:cNvGraphicFramePr>
              <a:graphicFrameLocks noChangeAspect="1"/>
            </p:cNvGraphicFramePr>
            <p:nvPr/>
          </p:nvGraphicFramePr>
          <p:xfrm>
            <a:off x="611" y="3669"/>
            <a:ext cx="96" cy="88"/>
          </p:xfrm>
          <a:graphic>
            <a:graphicData uri="http://schemas.openxmlformats.org/presentationml/2006/ole">
              <mc:AlternateContent xmlns:mc="http://schemas.openxmlformats.org/markup-compatibility/2006">
                <mc:Choice xmlns:v="urn:schemas-microsoft-com:vml" Requires="v">
                  <p:oleObj spid="_x0000_s1428992" name="Формула" r:id="rId16" imgW="152280" imgH="139680" progId="Equation.3">
                    <p:embed/>
                  </p:oleObj>
                </mc:Choice>
                <mc:Fallback>
                  <p:oleObj name="Формула" r:id="rId16" imgW="152280" imgH="13968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11" y="3669"/>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124" name="Object 228"/>
            <p:cNvGraphicFramePr>
              <a:graphicFrameLocks noChangeAspect="1"/>
            </p:cNvGraphicFramePr>
            <p:nvPr/>
          </p:nvGraphicFramePr>
          <p:xfrm>
            <a:off x="468" y="3566"/>
            <a:ext cx="56" cy="112"/>
          </p:xfrm>
          <a:graphic>
            <a:graphicData uri="http://schemas.openxmlformats.org/presentationml/2006/ole">
              <mc:AlternateContent xmlns:mc="http://schemas.openxmlformats.org/markup-compatibility/2006">
                <mc:Choice xmlns:v="urn:schemas-microsoft-com:vml" Requires="v">
                  <p:oleObj spid="_x0000_s1428993" name="Формула" r:id="rId18" imgW="88560" imgH="177480" progId="Equation.3">
                    <p:embed/>
                  </p:oleObj>
                </mc:Choice>
                <mc:Fallback>
                  <p:oleObj name="Формула" r:id="rId18" imgW="88560" imgH="177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8" y="3566"/>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25" name="Text Box 229"/>
            <p:cNvSpPr txBox="1">
              <a:spLocks noChangeArrowheads="1"/>
            </p:cNvSpPr>
            <p:nvPr/>
          </p:nvSpPr>
          <p:spPr bwMode="auto">
            <a:xfrm>
              <a:off x="847" y="3438"/>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A</a:t>
              </a:r>
              <a:endParaRPr lang="ru-RU" altLang="ru-RU" sz="1000" i="1">
                <a:solidFill>
                  <a:srgbClr val="000000"/>
                </a:solidFill>
              </a:endParaRPr>
            </a:p>
          </p:txBody>
        </p:sp>
        <p:sp>
          <p:nvSpPr>
            <p:cNvPr id="337126" name="Line 230"/>
            <p:cNvSpPr>
              <a:spLocks noChangeShapeType="1"/>
            </p:cNvSpPr>
            <p:nvPr/>
          </p:nvSpPr>
          <p:spPr bwMode="auto">
            <a:xfrm rot="-5400000">
              <a:off x="88" y="3580"/>
              <a:ext cx="4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27" name="Line 231"/>
            <p:cNvSpPr>
              <a:spLocks noChangeShapeType="1"/>
            </p:cNvSpPr>
            <p:nvPr/>
          </p:nvSpPr>
          <p:spPr bwMode="auto">
            <a:xfrm>
              <a:off x="857" y="3509"/>
              <a:ext cx="0" cy="30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28" name="Line 232"/>
            <p:cNvSpPr>
              <a:spLocks noChangeShapeType="1"/>
            </p:cNvSpPr>
            <p:nvPr/>
          </p:nvSpPr>
          <p:spPr bwMode="auto">
            <a:xfrm rot="-5400000">
              <a:off x="583" y="3241"/>
              <a:ext cx="0" cy="546"/>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29" name="Text Box 233"/>
            <p:cNvSpPr txBox="1">
              <a:spLocks noChangeArrowheads="1"/>
            </p:cNvSpPr>
            <p:nvPr/>
          </p:nvSpPr>
          <p:spPr bwMode="auto">
            <a:xfrm>
              <a:off x="1069" y="3672"/>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x</a:t>
              </a:r>
              <a:endParaRPr lang="ru-RU" altLang="ru-RU" sz="1100" i="1" dirty="0">
                <a:solidFill>
                  <a:srgbClr val="008000"/>
                </a:solidFill>
                <a:latin typeface="Times New Roman" pitchFamily="18" charset="0"/>
                <a:cs typeface="Times New Roman" pitchFamily="18" charset="0"/>
              </a:endParaRPr>
            </a:p>
          </p:txBody>
        </p:sp>
        <p:sp>
          <p:nvSpPr>
            <p:cNvPr id="337130" name="Text Box 234"/>
            <p:cNvSpPr txBox="1">
              <a:spLocks noChangeArrowheads="1"/>
            </p:cNvSpPr>
            <p:nvPr/>
          </p:nvSpPr>
          <p:spPr bwMode="auto">
            <a:xfrm>
              <a:off x="312" y="330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y</a:t>
              </a:r>
              <a:endParaRPr lang="ru-RU" altLang="ru-RU" sz="1100" i="1" dirty="0">
                <a:solidFill>
                  <a:srgbClr val="008000"/>
                </a:solidFill>
                <a:latin typeface="Times New Roman" pitchFamily="18" charset="0"/>
                <a:cs typeface="Times New Roman" pitchFamily="18" charset="0"/>
              </a:endParaRPr>
            </a:p>
          </p:txBody>
        </p:sp>
        <p:sp>
          <p:nvSpPr>
            <p:cNvPr id="337131" name="Text Box 235"/>
            <p:cNvSpPr txBox="1">
              <a:spLocks noChangeArrowheads="1"/>
            </p:cNvSpPr>
            <p:nvPr/>
          </p:nvSpPr>
          <p:spPr bwMode="auto">
            <a:xfrm>
              <a:off x="857" y="3574"/>
              <a:ext cx="19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err="1">
                  <a:solidFill>
                    <a:srgbClr val="008000"/>
                  </a:solidFill>
                  <a:latin typeface="Times New Roman" pitchFamily="18" charset="0"/>
                  <a:cs typeface="Times New Roman" pitchFamily="18" charset="0"/>
                </a:rPr>
                <a:t>y</a:t>
              </a:r>
              <a:r>
                <a:rPr lang="en-US" altLang="ru-RU" sz="1100" i="1" baseline="-25000" dirty="0" err="1">
                  <a:solidFill>
                    <a:srgbClr val="008000"/>
                  </a:solidFill>
                  <a:latin typeface="Times New Roman" pitchFamily="18" charset="0"/>
                  <a:cs typeface="Times New Roman" pitchFamily="18" charset="0"/>
                </a:rPr>
                <a:t>A</a:t>
              </a:r>
              <a:endParaRPr lang="ru-RU" altLang="ru-RU" sz="1100" i="1" baseline="-25000" dirty="0">
                <a:solidFill>
                  <a:srgbClr val="008000"/>
                </a:solidFill>
                <a:latin typeface="Times New Roman" pitchFamily="18" charset="0"/>
                <a:cs typeface="Times New Roman" pitchFamily="18" charset="0"/>
              </a:endParaRPr>
            </a:p>
          </p:txBody>
        </p:sp>
        <p:sp>
          <p:nvSpPr>
            <p:cNvPr id="337132" name="Text Box 236"/>
            <p:cNvSpPr txBox="1">
              <a:spLocks noChangeArrowheads="1"/>
            </p:cNvSpPr>
            <p:nvPr/>
          </p:nvSpPr>
          <p:spPr bwMode="auto">
            <a:xfrm>
              <a:off x="544" y="3345"/>
              <a:ext cx="19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err="1">
                  <a:solidFill>
                    <a:srgbClr val="008000"/>
                  </a:solidFill>
                  <a:latin typeface="Times New Roman" pitchFamily="18" charset="0"/>
                  <a:cs typeface="Times New Roman" pitchFamily="18" charset="0"/>
                </a:rPr>
                <a:t>x</a:t>
              </a:r>
              <a:r>
                <a:rPr lang="en-US" altLang="ru-RU" sz="1100" i="1" baseline="-25000" dirty="0" err="1">
                  <a:solidFill>
                    <a:srgbClr val="008000"/>
                  </a:solidFill>
                  <a:latin typeface="Times New Roman" pitchFamily="18" charset="0"/>
                  <a:cs typeface="Times New Roman" pitchFamily="18" charset="0"/>
                </a:rPr>
                <a:t>A</a:t>
              </a:r>
              <a:endParaRPr lang="ru-RU" altLang="ru-RU" sz="1100" i="1" baseline="-25000" dirty="0">
                <a:solidFill>
                  <a:srgbClr val="008000"/>
                </a:solidFill>
                <a:latin typeface="Times New Roman" pitchFamily="18" charset="0"/>
                <a:cs typeface="Times New Roman" pitchFamily="18" charset="0"/>
              </a:endParaRPr>
            </a:p>
          </p:txBody>
        </p:sp>
        <p:sp>
          <p:nvSpPr>
            <p:cNvPr id="337133" name="Text Box 237"/>
            <p:cNvSpPr txBox="1">
              <a:spLocks noChangeArrowheads="1"/>
            </p:cNvSpPr>
            <p:nvPr/>
          </p:nvSpPr>
          <p:spPr bwMode="auto">
            <a:xfrm>
              <a:off x="150" y="3677"/>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O</a:t>
              </a:r>
              <a:endParaRPr lang="ru-RU" altLang="ru-RU" sz="1000" i="1">
                <a:solidFill>
                  <a:srgbClr val="000000"/>
                </a:solidFill>
              </a:endParaRPr>
            </a:p>
          </p:txBody>
        </p:sp>
      </p:grpSp>
      <p:sp>
        <p:nvSpPr>
          <p:cNvPr id="337138" name="Line 242"/>
          <p:cNvSpPr>
            <a:spLocks noChangeShapeType="1"/>
          </p:cNvSpPr>
          <p:nvPr/>
        </p:nvSpPr>
        <p:spPr bwMode="auto">
          <a:xfrm rot="-5400000">
            <a:off x="5583238" y="4362450"/>
            <a:ext cx="1588" cy="115887"/>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39" name="Line 243"/>
          <p:cNvSpPr>
            <a:spLocks noChangeShapeType="1"/>
          </p:cNvSpPr>
          <p:nvPr/>
        </p:nvSpPr>
        <p:spPr bwMode="auto">
          <a:xfrm>
            <a:off x="5640388" y="4422775"/>
            <a:ext cx="0" cy="21590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7174" name="Group 278"/>
          <p:cNvGrpSpPr>
            <a:grpSpLocks/>
          </p:cNvGrpSpPr>
          <p:nvPr/>
        </p:nvGrpSpPr>
        <p:grpSpPr bwMode="auto">
          <a:xfrm>
            <a:off x="171450" y="3814763"/>
            <a:ext cx="2009775" cy="1074737"/>
            <a:chOff x="282" y="2661"/>
            <a:chExt cx="1266" cy="677"/>
          </a:xfrm>
        </p:grpSpPr>
        <p:sp>
          <p:nvSpPr>
            <p:cNvPr id="337108" name="Text Box 212"/>
            <p:cNvSpPr txBox="1">
              <a:spLocks noChangeArrowheads="1"/>
            </p:cNvSpPr>
            <p:nvPr/>
          </p:nvSpPr>
          <p:spPr bwMode="auto">
            <a:xfrm>
              <a:off x="1370" y="301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x</a:t>
              </a:r>
              <a:endParaRPr lang="ru-RU" altLang="ru-RU" sz="1100" i="1" dirty="0">
                <a:solidFill>
                  <a:srgbClr val="008000"/>
                </a:solidFill>
                <a:latin typeface="Times New Roman" pitchFamily="18" charset="0"/>
                <a:cs typeface="Times New Roman" pitchFamily="18" charset="0"/>
              </a:endParaRPr>
            </a:p>
          </p:txBody>
        </p:sp>
        <p:sp>
          <p:nvSpPr>
            <p:cNvPr id="337140" name="Line 244"/>
            <p:cNvSpPr>
              <a:spLocks noChangeShapeType="1"/>
            </p:cNvSpPr>
            <p:nvPr/>
          </p:nvSpPr>
          <p:spPr bwMode="auto">
            <a:xfrm>
              <a:off x="461" y="3125"/>
              <a:ext cx="89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41" name="Line 245"/>
            <p:cNvSpPr>
              <a:spLocks noChangeShapeType="1"/>
            </p:cNvSpPr>
            <p:nvPr/>
          </p:nvSpPr>
          <p:spPr bwMode="auto">
            <a:xfrm rot="-5400000">
              <a:off x="758" y="2816"/>
              <a:ext cx="0" cy="612"/>
            </a:xfrm>
            <a:prstGeom prst="line">
              <a:avLst/>
            </a:prstGeom>
            <a:noFill/>
            <a:ln w="158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7143" name="Group 247"/>
            <p:cNvGrpSpPr>
              <a:grpSpLocks/>
            </p:cNvGrpSpPr>
            <p:nvPr/>
          </p:nvGrpSpPr>
          <p:grpSpPr bwMode="auto">
            <a:xfrm rot="10800000" flipV="1">
              <a:off x="328" y="3099"/>
              <a:ext cx="224" cy="125"/>
              <a:chOff x="158" y="2772"/>
              <a:chExt cx="387" cy="227"/>
            </a:xfrm>
          </p:grpSpPr>
          <p:sp>
            <p:nvSpPr>
              <p:cNvPr id="337144" name="AutoShape 248"/>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45" name="Oval 249"/>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46" name="Rectangle 250"/>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47" name="Line 251"/>
              <p:cNvSpPr>
                <a:spLocks noChangeShapeType="1"/>
              </p:cNvSpPr>
              <p:nvPr/>
            </p:nvSpPr>
            <p:spPr bwMode="auto">
              <a:xfrm>
                <a:off x="158" y="2931"/>
                <a:ext cx="38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graphicFrame>
          <p:nvGraphicFramePr>
            <p:cNvPr id="337150" name="Object 254"/>
            <p:cNvGraphicFramePr>
              <a:graphicFrameLocks noChangeAspect="1"/>
            </p:cNvGraphicFramePr>
            <p:nvPr/>
          </p:nvGraphicFramePr>
          <p:xfrm>
            <a:off x="834" y="2996"/>
            <a:ext cx="56" cy="112"/>
          </p:xfrm>
          <a:graphic>
            <a:graphicData uri="http://schemas.openxmlformats.org/presentationml/2006/ole">
              <mc:AlternateContent xmlns:mc="http://schemas.openxmlformats.org/markup-compatibility/2006">
                <mc:Choice xmlns:v="urn:schemas-microsoft-com:vml" Requires="v">
                  <p:oleObj spid="_x0000_s1428994" name="Формула" r:id="rId20" imgW="88560" imgH="177480" progId="Equation.3">
                    <p:embed/>
                  </p:oleObj>
                </mc:Choice>
                <mc:Fallback>
                  <p:oleObj name="Формула" r:id="rId20" imgW="88560" imgH="177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34" y="2996"/>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51" name="Text Box 255"/>
            <p:cNvSpPr txBox="1">
              <a:spLocks noChangeArrowheads="1"/>
            </p:cNvSpPr>
            <p:nvPr/>
          </p:nvSpPr>
          <p:spPr bwMode="auto">
            <a:xfrm>
              <a:off x="1029" y="2954"/>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A</a:t>
              </a:r>
              <a:endParaRPr lang="ru-RU" altLang="ru-RU" sz="1000" i="1">
                <a:solidFill>
                  <a:srgbClr val="000000"/>
                </a:solidFill>
              </a:endParaRPr>
            </a:p>
          </p:txBody>
        </p:sp>
        <p:sp>
          <p:nvSpPr>
            <p:cNvPr id="337152" name="Line 256"/>
            <p:cNvSpPr>
              <a:spLocks noChangeShapeType="1"/>
            </p:cNvSpPr>
            <p:nvPr/>
          </p:nvSpPr>
          <p:spPr bwMode="auto">
            <a:xfrm rot="-5400000">
              <a:off x="220" y="2896"/>
              <a:ext cx="4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54" name="Text Box 258"/>
            <p:cNvSpPr txBox="1">
              <a:spLocks noChangeArrowheads="1"/>
            </p:cNvSpPr>
            <p:nvPr/>
          </p:nvSpPr>
          <p:spPr bwMode="auto">
            <a:xfrm>
              <a:off x="282" y="2993"/>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sp>
          <p:nvSpPr>
            <p:cNvPr id="337155" name="Line 259"/>
            <p:cNvSpPr>
              <a:spLocks noChangeShapeType="1"/>
            </p:cNvSpPr>
            <p:nvPr/>
          </p:nvSpPr>
          <p:spPr bwMode="auto">
            <a:xfrm rot="5400000" flipV="1">
              <a:off x="621" y="2945"/>
              <a:ext cx="216" cy="56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56" name="Arc 260"/>
            <p:cNvSpPr>
              <a:spLocks/>
            </p:cNvSpPr>
            <p:nvPr/>
          </p:nvSpPr>
          <p:spPr bwMode="auto">
            <a:xfrm rot="5400000">
              <a:off x="596" y="3132"/>
              <a:ext cx="61" cy="4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7157" name="Object 261"/>
            <p:cNvGraphicFramePr>
              <a:graphicFrameLocks noChangeAspect="1"/>
            </p:cNvGraphicFramePr>
            <p:nvPr/>
          </p:nvGraphicFramePr>
          <p:xfrm>
            <a:off x="679" y="3119"/>
            <a:ext cx="144" cy="112"/>
          </p:xfrm>
          <a:graphic>
            <a:graphicData uri="http://schemas.openxmlformats.org/presentationml/2006/ole">
              <mc:AlternateContent xmlns:mc="http://schemas.openxmlformats.org/markup-compatibility/2006">
                <mc:Choice xmlns:v="urn:schemas-microsoft-com:vml" Requires="v">
                  <p:oleObj spid="_x0000_s1428995" name="Формула" r:id="rId21" imgW="228600" imgH="177480" progId="Equation.3">
                    <p:embed/>
                  </p:oleObj>
                </mc:Choice>
                <mc:Fallback>
                  <p:oleObj name="Формула" r:id="rId21" imgW="228600" imgH="17748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79" y="3119"/>
                          <a:ext cx="144"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60" name="Freeform 264"/>
            <p:cNvSpPr>
              <a:spLocks/>
            </p:cNvSpPr>
            <p:nvPr/>
          </p:nvSpPr>
          <p:spPr bwMode="auto">
            <a:xfrm>
              <a:off x="1006" y="3128"/>
              <a:ext cx="56" cy="210"/>
            </a:xfrm>
            <a:custGeom>
              <a:avLst/>
              <a:gdLst>
                <a:gd name="T0" fmla="*/ 56 w 56"/>
                <a:gd name="T1" fmla="*/ 0 h 210"/>
                <a:gd name="T2" fmla="*/ 42 w 56"/>
                <a:gd name="T3" fmla="*/ 98 h 210"/>
                <a:gd name="T4" fmla="*/ 0 w 56"/>
                <a:gd name="T5" fmla="*/ 210 h 210"/>
              </a:gdLst>
              <a:ahLst/>
              <a:cxnLst>
                <a:cxn ang="0">
                  <a:pos x="T0" y="T1"/>
                </a:cxn>
                <a:cxn ang="0">
                  <a:pos x="T2" y="T3"/>
                </a:cxn>
                <a:cxn ang="0">
                  <a:pos x="T4" y="T5"/>
                </a:cxn>
              </a:cxnLst>
              <a:rect l="0" t="0" r="r" b="b"/>
              <a:pathLst>
                <a:path w="56" h="210">
                  <a:moveTo>
                    <a:pt x="56" y="0"/>
                  </a:moveTo>
                  <a:cubicBezTo>
                    <a:pt x="53" y="31"/>
                    <a:pt x="51" y="63"/>
                    <a:pt x="42" y="98"/>
                  </a:cubicBezTo>
                  <a:cubicBezTo>
                    <a:pt x="33" y="133"/>
                    <a:pt x="7" y="191"/>
                    <a:pt x="0" y="210"/>
                  </a:cubicBezTo>
                </a:path>
              </a:pathLst>
            </a:custGeom>
            <a:noFill/>
            <a:ln w="9525" cap="flat" cmpd="sng">
              <a:solidFill>
                <a:srgbClr val="3333CC"/>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2" name="Line 266"/>
            <p:cNvSpPr>
              <a:spLocks noChangeShapeType="1"/>
            </p:cNvSpPr>
            <p:nvPr/>
          </p:nvSpPr>
          <p:spPr bwMode="auto">
            <a:xfrm>
              <a:off x="1062" y="3124"/>
              <a:ext cx="4" cy="212"/>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3" name="Line 267"/>
            <p:cNvSpPr>
              <a:spLocks noChangeShapeType="1"/>
            </p:cNvSpPr>
            <p:nvPr/>
          </p:nvSpPr>
          <p:spPr bwMode="auto">
            <a:xfrm>
              <a:off x="1002" y="3330"/>
              <a:ext cx="1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4" name="Line 268"/>
            <p:cNvSpPr>
              <a:spLocks noChangeShapeType="1"/>
            </p:cNvSpPr>
            <p:nvPr/>
          </p:nvSpPr>
          <p:spPr bwMode="auto">
            <a:xfrm rot="-5400000">
              <a:off x="767" y="3083"/>
              <a:ext cx="46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5" name="Line 269"/>
            <p:cNvSpPr>
              <a:spLocks noChangeShapeType="1"/>
            </p:cNvSpPr>
            <p:nvPr/>
          </p:nvSpPr>
          <p:spPr bwMode="auto">
            <a:xfrm rot="-5400000">
              <a:off x="925" y="2983"/>
              <a:ext cx="28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6" name="Line 270"/>
            <p:cNvSpPr>
              <a:spLocks noChangeShapeType="1"/>
            </p:cNvSpPr>
            <p:nvPr/>
          </p:nvSpPr>
          <p:spPr bwMode="auto">
            <a:xfrm>
              <a:off x="1134" y="3120"/>
              <a:ext cx="0" cy="21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7" name="Line 271"/>
            <p:cNvSpPr>
              <a:spLocks noChangeShapeType="1"/>
            </p:cNvSpPr>
            <p:nvPr/>
          </p:nvSpPr>
          <p:spPr bwMode="auto">
            <a:xfrm>
              <a:off x="870" y="2922"/>
              <a:ext cx="1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8" name="Line 272"/>
            <p:cNvSpPr>
              <a:spLocks noChangeShapeType="1"/>
            </p:cNvSpPr>
            <p:nvPr/>
          </p:nvSpPr>
          <p:spPr bwMode="auto">
            <a:xfrm flipH="1">
              <a:off x="1061" y="2927"/>
              <a:ext cx="1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69" name="Text Box 273"/>
            <p:cNvSpPr txBox="1">
              <a:spLocks noChangeArrowheads="1"/>
            </p:cNvSpPr>
            <p:nvPr/>
          </p:nvSpPr>
          <p:spPr bwMode="auto">
            <a:xfrm>
              <a:off x="934" y="2661"/>
              <a:ext cx="25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smtClean="0">
                  <a:solidFill>
                    <a:srgbClr val="008000"/>
                  </a:solidFill>
                  <a:latin typeface="Times New Roman" pitchFamily="18" charset="0"/>
                  <a:cs typeface="Times New Roman" pitchFamily="18" charset="0"/>
                  <a:sym typeface="Euclid Symbol"/>
                </a:rPr>
                <a:t></a:t>
              </a:r>
              <a:r>
                <a:rPr lang="en-US" altLang="ru-RU" sz="1200" i="1" dirty="0" err="1" smtClean="0">
                  <a:solidFill>
                    <a:srgbClr val="008000"/>
                  </a:solidFill>
                  <a:latin typeface="Times New Roman" pitchFamily="18" charset="0"/>
                  <a:cs typeface="Times New Roman" pitchFamily="18" charset="0"/>
                </a:rPr>
                <a:t>x</a:t>
              </a:r>
              <a:r>
                <a:rPr lang="en-US" altLang="ru-RU" sz="1200" i="1" baseline="-25000" dirty="0" err="1" smtClean="0">
                  <a:solidFill>
                    <a:srgbClr val="008000"/>
                  </a:solidFill>
                  <a:latin typeface="Times New Roman" pitchFamily="18" charset="0"/>
                  <a:cs typeface="Times New Roman" pitchFamily="18" charset="0"/>
                </a:rPr>
                <a:t>A</a:t>
              </a:r>
              <a:endParaRPr lang="ru-RU" altLang="ru-RU" sz="1200" i="1" baseline="-25000" dirty="0">
                <a:solidFill>
                  <a:srgbClr val="008000"/>
                </a:solidFill>
                <a:latin typeface="Times New Roman" pitchFamily="18" charset="0"/>
                <a:cs typeface="Times New Roman" pitchFamily="18" charset="0"/>
              </a:endParaRPr>
            </a:p>
          </p:txBody>
        </p:sp>
        <p:sp>
          <p:nvSpPr>
            <p:cNvPr id="337170" name="Text Box 274"/>
            <p:cNvSpPr txBox="1">
              <a:spLocks noChangeArrowheads="1"/>
            </p:cNvSpPr>
            <p:nvPr/>
          </p:nvSpPr>
          <p:spPr bwMode="auto">
            <a:xfrm>
              <a:off x="1097" y="3142"/>
              <a:ext cx="451"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200" i="1" dirty="0">
                  <a:solidFill>
                    <a:srgbClr val="008000"/>
                  </a:solidFill>
                  <a:latin typeface="Times New Roman" pitchFamily="18" charset="0"/>
                  <a:cs typeface="Times New Roman" pitchFamily="18" charset="0"/>
                  <a:sym typeface="Euclid Symbol"/>
                </a:rPr>
                <a:t></a:t>
              </a:r>
              <a:r>
                <a:rPr lang="en-US" altLang="ru-RU" sz="1200" i="1" dirty="0" err="1" smtClean="0">
                  <a:solidFill>
                    <a:srgbClr val="008000"/>
                  </a:solidFill>
                  <a:latin typeface="Times New Roman" pitchFamily="18" charset="0"/>
                  <a:cs typeface="Times New Roman" pitchFamily="18" charset="0"/>
                </a:rPr>
                <a:t>y</a:t>
              </a:r>
              <a:r>
                <a:rPr lang="en-US" altLang="ru-RU" sz="1200" i="1" baseline="-25000" dirty="0" err="1" smtClean="0">
                  <a:solidFill>
                    <a:srgbClr val="008000"/>
                  </a:solidFill>
                  <a:latin typeface="Times New Roman" pitchFamily="18" charset="0"/>
                  <a:cs typeface="Times New Roman" pitchFamily="18" charset="0"/>
                </a:rPr>
                <a:t>A</a:t>
              </a:r>
              <a:r>
                <a:rPr lang="ru-RU" altLang="ru-RU" sz="1200" i="1" dirty="0" smtClean="0">
                  <a:solidFill>
                    <a:srgbClr val="008000"/>
                  </a:solidFill>
                  <a:latin typeface="Times New Roman" pitchFamily="18" charset="0"/>
                  <a:cs typeface="Times New Roman" pitchFamily="18" charset="0"/>
                </a:rPr>
                <a:t>=</a:t>
              </a:r>
              <a:r>
                <a:rPr lang="ru-RU" altLang="ru-RU" sz="1200" i="1" dirty="0">
                  <a:solidFill>
                    <a:schemeClr val="bg2">
                      <a:lumMod val="60000"/>
                      <a:lumOff val="40000"/>
                    </a:schemeClr>
                  </a:solidFill>
                  <a:latin typeface="Times New Roman" pitchFamily="18" charset="0"/>
                  <a:cs typeface="Times New Roman" pitchFamily="18" charset="0"/>
                  <a:sym typeface="Euclid Symbol"/>
                </a:rPr>
                <a:t></a:t>
              </a:r>
              <a:r>
                <a:rPr lang="en-US" altLang="ru-RU" sz="1200" i="1" dirty="0" err="1" smtClean="0">
                  <a:solidFill>
                    <a:srgbClr val="00007D"/>
                  </a:solidFill>
                  <a:latin typeface="Times New Roman" pitchFamily="18" charset="0"/>
                  <a:cs typeface="Times New Roman" pitchFamily="18" charset="0"/>
                </a:rPr>
                <a:t>s</a:t>
              </a:r>
              <a:r>
                <a:rPr lang="en-US" altLang="ru-RU" sz="1200" i="1" baseline="-25000" dirty="0" err="1" smtClean="0">
                  <a:solidFill>
                    <a:srgbClr val="00007D"/>
                  </a:solidFill>
                  <a:latin typeface="Times New Roman" pitchFamily="18" charset="0"/>
                  <a:cs typeface="Times New Roman" pitchFamily="18" charset="0"/>
                </a:rPr>
                <a:t>A</a:t>
              </a:r>
              <a:endParaRPr lang="ru-RU" altLang="ru-RU" sz="1200" i="1" baseline="-25000" dirty="0">
                <a:solidFill>
                  <a:srgbClr val="00007D"/>
                </a:solidFill>
                <a:latin typeface="Times New Roman" pitchFamily="18" charset="0"/>
                <a:cs typeface="Times New Roman" pitchFamily="18" charset="0"/>
              </a:endParaRPr>
            </a:p>
          </p:txBody>
        </p:sp>
      </p:grpSp>
      <p:graphicFrame>
        <p:nvGraphicFramePr>
          <p:cNvPr id="337171" name="Object 275"/>
          <p:cNvGraphicFramePr>
            <a:graphicFrameLocks noChangeAspect="1"/>
          </p:cNvGraphicFramePr>
          <p:nvPr>
            <p:extLst>
              <p:ext uri="{D42A27DB-BD31-4B8C-83A1-F6EECF244321}">
                <p14:modId xmlns:p14="http://schemas.microsoft.com/office/powerpoint/2010/main" val="2479243004"/>
              </p:ext>
            </p:extLst>
          </p:nvPr>
        </p:nvGraphicFramePr>
        <p:xfrm>
          <a:off x="2066925" y="3943350"/>
          <a:ext cx="1028700" cy="419100"/>
        </p:xfrm>
        <a:graphic>
          <a:graphicData uri="http://schemas.openxmlformats.org/presentationml/2006/ole">
            <mc:AlternateContent xmlns:mc="http://schemas.openxmlformats.org/markup-compatibility/2006">
              <mc:Choice xmlns:v="urn:schemas-microsoft-com:vml" Requires="v">
                <p:oleObj spid="_x0000_s1428996" name="Equation" r:id="rId23" imgW="1028520" imgH="419040" progId="Equation.DSMT4">
                  <p:embed/>
                </p:oleObj>
              </mc:Choice>
              <mc:Fallback>
                <p:oleObj name="Equation" r:id="rId23" imgW="1028520" imgH="419040" progId="Equation.DSMT4">
                  <p:embed/>
                  <p:pic>
                    <p:nvPicPr>
                      <p:cNvPr id="0" name=""/>
                      <p:cNvPicPr>
                        <a:picLocks noChangeAspect="1" noChangeArrowheads="1"/>
                      </p:cNvPicPr>
                      <p:nvPr/>
                    </p:nvPicPr>
                    <p:blipFill>
                      <a:blip r:embed="rId24"/>
                      <a:srcRect/>
                      <a:stretch>
                        <a:fillRect/>
                      </a:stretch>
                    </p:blipFill>
                    <p:spPr bwMode="auto">
                      <a:xfrm>
                        <a:off x="2066925" y="3943350"/>
                        <a:ext cx="10287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72" name="Text Box 276"/>
          <p:cNvSpPr txBox="1">
            <a:spLocks noChangeArrowheads="1"/>
          </p:cNvSpPr>
          <p:nvPr/>
        </p:nvSpPr>
        <p:spPr bwMode="auto">
          <a:xfrm>
            <a:off x="3203575" y="3906838"/>
            <a:ext cx="273344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For small angles cos</a:t>
            </a:r>
            <a:r>
              <a:rPr lang="en-US" altLang="ru-RU" sz="1200" i="1" dirty="0">
                <a:solidFill>
                  <a:srgbClr val="000000"/>
                </a:solidFill>
                <a:sym typeface="Symbol" pitchFamily="18" charset="2"/>
              </a:rPr>
              <a:t></a:t>
            </a:r>
            <a:r>
              <a:rPr lang="en-US" altLang="ru-RU" sz="1000" dirty="0">
                <a:solidFill>
                  <a:srgbClr val="000000"/>
                </a:solidFill>
                <a:sym typeface="Symbol" pitchFamily="18" charset="2"/>
              </a:rPr>
              <a:t> </a:t>
            </a:r>
            <a:r>
              <a:rPr lang="en-US" altLang="ru-RU" sz="1000" dirty="0">
                <a:solidFill>
                  <a:srgbClr val="000000"/>
                </a:solidFill>
                <a:cs typeface="Arial" pitchFamily="34" charset="0"/>
                <a:sym typeface="Symbol" pitchFamily="18" charset="2"/>
              </a:rPr>
              <a:t>≈ 1, sin</a:t>
            </a:r>
            <a:r>
              <a:rPr lang="en-US" altLang="ru-RU" sz="1200" i="1" dirty="0">
                <a:solidFill>
                  <a:srgbClr val="000000"/>
                </a:solidFill>
                <a:latin typeface="Times New Roman" pitchFamily="18" charset="0"/>
                <a:cs typeface="Times New Roman" pitchFamily="18" charset="0"/>
                <a:sym typeface="Symbol" pitchFamily="18" charset="2"/>
              </a:rPr>
              <a:t> ≈ , </a:t>
            </a:r>
            <a:r>
              <a:rPr lang="en-US" altLang="ru-RU" sz="1200" dirty="0" smtClean="0">
                <a:solidFill>
                  <a:srgbClr val="000000"/>
                </a:solidFill>
                <a:latin typeface="Times New Roman" pitchFamily="18" charset="0"/>
                <a:cs typeface="Times New Roman" pitchFamily="18" charset="0"/>
                <a:sym typeface="Symbol" pitchFamily="18" charset="2"/>
              </a:rPr>
              <a:t>hence,</a:t>
            </a:r>
            <a:endParaRPr lang="en-US" altLang="ru-RU" sz="1000" dirty="0">
              <a:solidFill>
                <a:srgbClr val="000000"/>
              </a:solidFill>
              <a:cs typeface="Arial" pitchFamily="34" charset="0"/>
              <a:sym typeface="Symbol" pitchFamily="18" charset="2"/>
            </a:endParaRPr>
          </a:p>
        </p:txBody>
      </p:sp>
      <p:graphicFrame>
        <p:nvGraphicFramePr>
          <p:cNvPr id="337173" name="Object 277"/>
          <p:cNvGraphicFramePr>
            <a:graphicFrameLocks noChangeAspect="1"/>
          </p:cNvGraphicFramePr>
          <p:nvPr>
            <p:extLst>
              <p:ext uri="{D42A27DB-BD31-4B8C-83A1-F6EECF244321}">
                <p14:modId xmlns:p14="http://schemas.microsoft.com/office/powerpoint/2010/main" val="2539155025"/>
              </p:ext>
            </p:extLst>
          </p:nvPr>
        </p:nvGraphicFramePr>
        <p:xfrm>
          <a:off x="5856288" y="3887788"/>
          <a:ext cx="1066800" cy="419100"/>
        </p:xfrm>
        <a:graphic>
          <a:graphicData uri="http://schemas.openxmlformats.org/presentationml/2006/ole">
            <mc:AlternateContent xmlns:mc="http://schemas.openxmlformats.org/markup-compatibility/2006">
              <mc:Choice xmlns:v="urn:schemas-microsoft-com:vml" Requires="v">
                <p:oleObj spid="_x0000_s1428997" name="Equation" r:id="rId25" imgW="1066680" imgH="419040" progId="Equation.DSMT4">
                  <p:embed/>
                </p:oleObj>
              </mc:Choice>
              <mc:Fallback>
                <p:oleObj name="Equation" r:id="rId25" imgW="1066680" imgH="419040" progId="Equation.DSMT4">
                  <p:embed/>
                  <p:pic>
                    <p:nvPicPr>
                      <p:cNvPr id="0" name=""/>
                      <p:cNvPicPr>
                        <a:picLocks noChangeAspect="1" noChangeArrowheads="1"/>
                      </p:cNvPicPr>
                      <p:nvPr/>
                    </p:nvPicPr>
                    <p:blipFill>
                      <a:blip r:embed="rId26"/>
                      <a:srcRect/>
                      <a:stretch>
                        <a:fillRect/>
                      </a:stretch>
                    </p:blipFill>
                    <p:spPr bwMode="auto">
                      <a:xfrm>
                        <a:off x="5856288" y="3887788"/>
                        <a:ext cx="10668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75" name="Text Box 279"/>
          <p:cNvSpPr txBox="1">
            <a:spLocks noChangeArrowheads="1"/>
          </p:cNvSpPr>
          <p:nvPr/>
        </p:nvSpPr>
        <p:spPr bwMode="auto">
          <a:xfrm>
            <a:off x="2344738" y="4438650"/>
            <a:ext cx="197842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cs typeface="Arial" pitchFamily="34" charset="0"/>
                <a:sym typeface="Symbol" pitchFamily="18" charset="2"/>
              </a:rPr>
              <a:t>For example, for an inclined </a:t>
            </a:r>
            <a:r>
              <a:rPr lang="en-US" altLang="ru-RU" sz="1000" dirty="0" smtClean="0">
                <a:solidFill>
                  <a:srgbClr val="000000"/>
                </a:solidFill>
                <a:cs typeface="Arial" pitchFamily="34" charset="0"/>
                <a:sym typeface="Symbol" pitchFamily="18" charset="2"/>
              </a:rPr>
              <a:t>rod</a:t>
            </a:r>
            <a:endParaRPr lang="en-US" altLang="ru-RU" sz="1000" dirty="0">
              <a:solidFill>
                <a:srgbClr val="000000"/>
              </a:solidFill>
              <a:cs typeface="Arial" pitchFamily="34" charset="0"/>
              <a:sym typeface="Symbol" pitchFamily="18" charset="2"/>
            </a:endParaRPr>
          </a:p>
        </p:txBody>
      </p:sp>
      <p:grpSp>
        <p:nvGrpSpPr>
          <p:cNvPr id="337180" name="Group 284"/>
          <p:cNvGrpSpPr>
            <a:grpSpLocks/>
          </p:cNvGrpSpPr>
          <p:nvPr/>
        </p:nvGrpSpPr>
        <p:grpSpPr bwMode="auto">
          <a:xfrm>
            <a:off x="4506913" y="4090988"/>
            <a:ext cx="1511300" cy="1162050"/>
            <a:chOff x="4147" y="3039"/>
            <a:chExt cx="952" cy="732"/>
          </a:xfrm>
        </p:grpSpPr>
        <p:sp>
          <p:nvSpPr>
            <p:cNvPr id="337093" name="Line 197"/>
            <p:cNvSpPr>
              <a:spLocks noChangeShapeType="1"/>
            </p:cNvSpPr>
            <p:nvPr/>
          </p:nvSpPr>
          <p:spPr bwMode="auto">
            <a:xfrm>
              <a:off x="4326" y="3672"/>
              <a:ext cx="69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094" name="Line 198"/>
            <p:cNvSpPr>
              <a:spLocks noChangeShapeType="1"/>
            </p:cNvSpPr>
            <p:nvPr/>
          </p:nvSpPr>
          <p:spPr bwMode="auto">
            <a:xfrm rot="-5400000">
              <a:off x="4458" y="3252"/>
              <a:ext cx="282" cy="528"/>
            </a:xfrm>
            <a:prstGeom prst="line">
              <a:avLst/>
            </a:prstGeom>
            <a:noFill/>
            <a:ln w="1587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7096" name="Group 200"/>
            <p:cNvGrpSpPr>
              <a:grpSpLocks/>
            </p:cNvGrpSpPr>
            <p:nvPr/>
          </p:nvGrpSpPr>
          <p:grpSpPr bwMode="auto">
            <a:xfrm rot="10800000" flipV="1">
              <a:off x="4193" y="3646"/>
              <a:ext cx="224" cy="125"/>
              <a:chOff x="158" y="2772"/>
              <a:chExt cx="386" cy="227"/>
            </a:xfrm>
          </p:grpSpPr>
          <p:sp>
            <p:nvSpPr>
              <p:cNvPr id="337097" name="AutoShape 201"/>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98" name="Oval 202"/>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099" name="Rectangle 203"/>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7100" name="Line 204"/>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7101" name="Arc 205"/>
            <p:cNvSpPr>
              <a:spLocks/>
            </p:cNvSpPr>
            <p:nvPr/>
          </p:nvSpPr>
          <p:spPr bwMode="auto">
            <a:xfrm rot="16200000" flipV="1">
              <a:off x="4474" y="3593"/>
              <a:ext cx="111" cy="6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7102" name="Object 206"/>
            <p:cNvGraphicFramePr>
              <a:graphicFrameLocks noChangeAspect="1"/>
            </p:cNvGraphicFramePr>
            <p:nvPr/>
          </p:nvGraphicFramePr>
          <p:xfrm>
            <a:off x="4608" y="3532"/>
            <a:ext cx="96" cy="88"/>
          </p:xfrm>
          <a:graphic>
            <a:graphicData uri="http://schemas.openxmlformats.org/presentationml/2006/ole">
              <mc:AlternateContent xmlns:mc="http://schemas.openxmlformats.org/markup-compatibility/2006">
                <mc:Choice xmlns:v="urn:schemas-microsoft-com:vml" Requires="v">
                  <p:oleObj spid="_x0000_s1428998" name="Формула" r:id="rId27" imgW="152280" imgH="139680" progId="Equation.3">
                    <p:embed/>
                  </p:oleObj>
                </mc:Choice>
                <mc:Fallback>
                  <p:oleObj name="Формула" r:id="rId27" imgW="152280" imgH="1396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608" y="3532"/>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103" name="Object 207"/>
            <p:cNvGraphicFramePr>
              <a:graphicFrameLocks noChangeAspect="1"/>
            </p:cNvGraphicFramePr>
            <p:nvPr/>
          </p:nvGraphicFramePr>
          <p:xfrm>
            <a:off x="4411" y="3393"/>
            <a:ext cx="56" cy="112"/>
          </p:xfrm>
          <a:graphic>
            <a:graphicData uri="http://schemas.openxmlformats.org/presentationml/2006/ole">
              <mc:AlternateContent xmlns:mc="http://schemas.openxmlformats.org/markup-compatibility/2006">
                <mc:Choice xmlns:v="urn:schemas-microsoft-com:vml" Requires="v">
                  <p:oleObj spid="_x0000_s1428999" name="Формула" r:id="rId29" imgW="88560" imgH="177480" progId="Equation.3">
                    <p:embed/>
                  </p:oleObj>
                </mc:Choice>
                <mc:Fallback>
                  <p:oleObj name="Формула" r:id="rId29" imgW="88560" imgH="177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411" y="3393"/>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04" name="Text Box 208"/>
            <p:cNvSpPr txBox="1">
              <a:spLocks noChangeArrowheads="1"/>
            </p:cNvSpPr>
            <p:nvPr/>
          </p:nvSpPr>
          <p:spPr bwMode="auto">
            <a:xfrm>
              <a:off x="4844" y="3301"/>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A</a:t>
              </a:r>
              <a:endParaRPr lang="ru-RU" altLang="ru-RU" sz="1000" i="1">
                <a:solidFill>
                  <a:srgbClr val="000000"/>
                </a:solidFill>
              </a:endParaRPr>
            </a:p>
          </p:txBody>
        </p:sp>
        <p:sp>
          <p:nvSpPr>
            <p:cNvPr id="337105" name="Line 209"/>
            <p:cNvSpPr>
              <a:spLocks noChangeShapeType="1"/>
            </p:cNvSpPr>
            <p:nvPr/>
          </p:nvSpPr>
          <p:spPr bwMode="auto">
            <a:xfrm rot="-5400000">
              <a:off x="4085" y="3443"/>
              <a:ext cx="4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09" name="Text Box 213"/>
            <p:cNvSpPr txBox="1">
              <a:spLocks noChangeArrowheads="1"/>
            </p:cNvSpPr>
            <p:nvPr/>
          </p:nvSpPr>
          <p:spPr bwMode="auto">
            <a:xfrm>
              <a:off x="4309" y="316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8000"/>
                  </a:solidFill>
                  <a:latin typeface="Times New Roman" pitchFamily="18" charset="0"/>
                  <a:cs typeface="Times New Roman" pitchFamily="18" charset="0"/>
                </a:rPr>
                <a:t>y</a:t>
              </a:r>
              <a:endParaRPr lang="ru-RU" altLang="ru-RU" sz="1100" i="1" dirty="0">
                <a:solidFill>
                  <a:srgbClr val="008000"/>
                </a:solidFill>
                <a:latin typeface="Times New Roman" pitchFamily="18" charset="0"/>
                <a:cs typeface="Times New Roman" pitchFamily="18" charset="0"/>
              </a:endParaRPr>
            </a:p>
          </p:txBody>
        </p:sp>
        <p:sp>
          <p:nvSpPr>
            <p:cNvPr id="337112" name="Text Box 216"/>
            <p:cNvSpPr txBox="1">
              <a:spLocks noChangeArrowheads="1"/>
            </p:cNvSpPr>
            <p:nvPr/>
          </p:nvSpPr>
          <p:spPr bwMode="auto">
            <a:xfrm>
              <a:off x="4147" y="3540"/>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O</a:t>
              </a:r>
              <a:endParaRPr lang="ru-RU" altLang="ru-RU" sz="1000" i="1">
                <a:solidFill>
                  <a:srgbClr val="000000"/>
                </a:solidFill>
              </a:endParaRPr>
            </a:p>
          </p:txBody>
        </p:sp>
        <p:sp>
          <p:nvSpPr>
            <p:cNvPr id="337134" name="Line 238"/>
            <p:cNvSpPr>
              <a:spLocks noChangeShapeType="1"/>
            </p:cNvSpPr>
            <p:nvPr/>
          </p:nvSpPr>
          <p:spPr bwMode="auto">
            <a:xfrm rot="-5400000">
              <a:off x="4330" y="3216"/>
              <a:ext cx="432" cy="4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35" name="Arc 239"/>
            <p:cNvSpPr>
              <a:spLocks/>
            </p:cNvSpPr>
            <p:nvPr/>
          </p:nvSpPr>
          <p:spPr bwMode="auto">
            <a:xfrm rot="16200000" flipV="1">
              <a:off x="4491" y="3505"/>
              <a:ext cx="49" cy="4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7136" name="Object 240"/>
            <p:cNvGraphicFramePr>
              <a:graphicFrameLocks noChangeAspect="1"/>
            </p:cNvGraphicFramePr>
            <p:nvPr/>
          </p:nvGraphicFramePr>
          <p:xfrm>
            <a:off x="4542" y="3396"/>
            <a:ext cx="144" cy="112"/>
          </p:xfrm>
          <a:graphic>
            <a:graphicData uri="http://schemas.openxmlformats.org/presentationml/2006/ole">
              <mc:AlternateContent xmlns:mc="http://schemas.openxmlformats.org/markup-compatibility/2006">
                <mc:Choice xmlns:v="urn:schemas-microsoft-com:vml" Requires="v">
                  <p:oleObj spid="_x0000_s1429000" name="Формула" r:id="rId30" imgW="228600" imgH="177480" progId="Equation.3">
                    <p:embed/>
                  </p:oleObj>
                </mc:Choice>
                <mc:Fallback>
                  <p:oleObj name="Формула" r:id="rId30" imgW="228600" imgH="17748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4542" y="3396"/>
                          <a:ext cx="144"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37" name="Line 241"/>
            <p:cNvSpPr>
              <a:spLocks noChangeShapeType="1"/>
            </p:cNvSpPr>
            <p:nvPr/>
          </p:nvSpPr>
          <p:spPr bwMode="auto">
            <a:xfrm flipH="1" flipV="1">
              <a:off x="4781" y="3242"/>
              <a:ext cx="76" cy="133"/>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7176" name="Text Box 280"/>
            <p:cNvSpPr txBox="1">
              <a:spLocks noChangeArrowheads="1"/>
            </p:cNvSpPr>
            <p:nvPr/>
          </p:nvSpPr>
          <p:spPr bwMode="auto">
            <a:xfrm>
              <a:off x="4948" y="3501"/>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8000"/>
                  </a:solidFill>
                  <a:latin typeface="Times New Roman" pitchFamily="18" charset="0"/>
                  <a:cs typeface="Times New Roman" pitchFamily="18" charset="0"/>
                </a:rPr>
                <a:t>x</a:t>
              </a:r>
              <a:endParaRPr lang="ru-RU" altLang="ru-RU" sz="1100" i="1" baseline="-25000" dirty="0">
                <a:solidFill>
                  <a:srgbClr val="008000"/>
                </a:solidFill>
                <a:latin typeface="Times New Roman" pitchFamily="18" charset="0"/>
                <a:cs typeface="Times New Roman" pitchFamily="18" charset="0"/>
              </a:endParaRPr>
            </a:p>
          </p:txBody>
        </p:sp>
        <p:sp>
          <p:nvSpPr>
            <p:cNvPr id="337177" name="Text Box 281"/>
            <p:cNvSpPr txBox="1">
              <a:spLocks noChangeArrowheads="1"/>
            </p:cNvSpPr>
            <p:nvPr/>
          </p:nvSpPr>
          <p:spPr bwMode="auto">
            <a:xfrm>
              <a:off x="4768" y="3039"/>
              <a:ext cx="25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200" i="1" dirty="0">
                  <a:solidFill>
                    <a:srgbClr val="00007D"/>
                  </a:solidFill>
                  <a:latin typeface="Times New Roman" pitchFamily="18" charset="0"/>
                  <a:cs typeface="Times New Roman" pitchFamily="18" charset="0"/>
                  <a:sym typeface="Euclid Symbol"/>
                </a:rPr>
                <a:t></a:t>
              </a:r>
              <a:r>
                <a:rPr lang="en-US" altLang="ru-RU" sz="1200" i="1" dirty="0" err="1" smtClean="0">
                  <a:solidFill>
                    <a:srgbClr val="00007D"/>
                  </a:solidFill>
                  <a:latin typeface="Times New Roman" pitchFamily="18" charset="0"/>
                  <a:cs typeface="Times New Roman" pitchFamily="18" charset="0"/>
                </a:rPr>
                <a:t>s</a:t>
              </a:r>
              <a:r>
                <a:rPr lang="en-US" altLang="ru-RU" sz="1200" i="1" baseline="-25000" dirty="0" err="1" smtClean="0">
                  <a:solidFill>
                    <a:srgbClr val="00007D"/>
                  </a:solidFill>
                  <a:latin typeface="Times New Roman" pitchFamily="18" charset="0"/>
                  <a:cs typeface="Times New Roman" pitchFamily="18" charset="0"/>
                </a:rPr>
                <a:t>A</a:t>
              </a:r>
              <a:endParaRPr lang="ru-RU" altLang="ru-RU" sz="1200" i="1" baseline="-25000" dirty="0">
                <a:solidFill>
                  <a:srgbClr val="00007D"/>
                </a:solidFill>
                <a:latin typeface="Times New Roman" pitchFamily="18" charset="0"/>
                <a:cs typeface="Times New Roman" pitchFamily="18" charset="0"/>
              </a:endParaRPr>
            </a:p>
          </p:txBody>
        </p:sp>
        <p:sp>
          <p:nvSpPr>
            <p:cNvPr id="337179" name="Line 283"/>
            <p:cNvSpPr>
              <a:spLocks noChangeShapeType="1"/>
            </p:cNvSpPr>
            <p:nvPr/>
          </p:nvSpPr>
          <p:spPr bwMode="auto">
            <a:xfrm flipV="1">
              <a:off x="4830" y="3174"/>
              <a:ext cx="36" cy="132"/>
            </a:xfrm>
            <a:prstGeom prst="line">
              <a:avLst/>
            </a:prstGeom>
            <a:noFill/>
            <a:ln w="9525">
              <a:solidFill>
                <a:srgbClr val="00008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aphicFrame>
        <p:nvGraphicFramePr>
          <p:cNvPr id="337181" name="Object 285"/>
          <p:cNvGraphicFramePr>
            <a:graphicFrameLocks noChangeAspect="1"/>
          </p:cNvGraphicFramePr>
          <p:nvPr>
            <p:extLst>
              <p:ext uri="{D42A27DB-BD31-4B8C-83A1-F6EECF244321}">
                <p14:modId xmlns:p14="http://schemas.microsoft.com/office/powerpoint/2010/main" val="2561443001"/>
              </p:ext>
            </p:extLst>
          </p:nvPr>
        </p:nvGraphicFramePr>
        <p:xfrm>
          <a:off x="6130925" y="4597400"/>
          <a:ext cx="762000" cy="228600"/>
        </p:xfrm>
        <a:graphic>
          <a:graphicData uri="http://schemas.openxmlformats.org/presentationml/2006/ole">
            <mc:AlternateContent xmlns:mc="http://schemas.openxmlformats.org/markup-compatibility/2006">
              <mc:Choice xmlns:v="urn:schemas-microsoft-com:vml" Requires="v">
                <p:oleObj spid="_x0000_s1429001" name="Equation" r:id="rId32" imgW="761760" imgH="228600" progId="Equation.DSMT4">
                  <p:embed/>
                </p:oleObj>
              </mc:Choice>
              <mc:Fallback>
                <p:oleObj name="Equation" r:id="rId32" imgW="761760" imgH="228600" progId="Equation.DSMT4">
                  <p:embed/>
                  <p:pic>
                    <p:nvPicPr>
                      <p:cNvPr id="0" name=""/>
                      <p:cNvPicPr>
                        <a:picLocks noChangeAspect="1" noChangeArrowheads="1"/>
                      </p:cNvPicPr>
                      <p:nvPr/>
                    </p:nvPicPr>
                    <p:blipFill>
                      <a:blip r:embed="rId33"/>
                      <a:srcRect/>
                      <a:stretch>
                        <a:fillRect/>
                      </a:stretch>
                    </p:blipFill>
                    <p:spPr bwMode="auto">
                      <a:xfrm>
                        <a:off x="6130925" y="4597400"/>
                        <a:ext cx="7620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182" name="Object 286"/>
          <p:cNvGraphicFramePr>
            <a:graphicFrameLocks noChangeAspect="1"/>
          </p:cNvGraphicFramePr>
          <p:nvPr>
            <p:extLst>
              <p:ext uri="{D42A27DB-BD31-4B8C-83A1-F6EECF244321}">
                <p14:modId xmlns:p14="http://schemas.microsoft.com/office/powerpoint/2010/main" val="1710218604"/>
              </p:ext>
            </p:extLst>
          </p:nvPr>
        </p:nvGraphicFramePr>
        <p:xfrm>
          <a:off x="7092950" y="4597400"/>
          <a:ext cx="1600200" cy="419100"/>
        </p:xfrm>
        <a:graphic>
          <a:graphicData uri="http://schemas.openxmlformats.org/presentationml/2006/ole">
            <mc:AlternateContent xmlns:mc="http://schemas.openxmlformats.org/markup-compatibility/2006">
              <mc:Choice xmlns:v="urn:schemas-microsoft-com:vml" Requires="v">
                <p:oleObj spid="_x0000_s1429002" name="Equation" r:id="rId34" imgW="1600200" imgH="419040" progId="Equation.DSMT4">
                  <p:embed/>
                </p:oleObj>
              </mc:Choice>
              <mc:Fallback>
                <p:oleObj name="Equation" r:id="rId34" imgW="1600200" imgH="419040" progId="Equation.DSMT4">
                  <p:embed/>
                  <p:pic>
                    <p:nvPicPr>
                      <p:cNvPr id="0" name=""/>
                      <p:cNvPicPr>
                        <a:picLocks noChangeAspect="1" noChangeArrowheads="1"/>
                      </p:cNvPicPr>
                      <p:nvPr/>
                    </p:nvPicPr>
                    <p:blipFill>
                      <a:blip r:embed="rId35"/>
                      <a:srcRect/>
                      <a:stretch>
                        <a:fillRect/>
                      </a:stretch>
                    </p:blipFill>
                    <p:spPr bwMode="auto">
                      <a:xfrm>
                        <a:off x="7092950" y="4597400"/>
                        <a:ext cx="16002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83" name="Rectangle 287"/>
          <p:cNvSpPr>
            <a:spLocks noChangeArrowheads="1"/>
          </p:cNvSpPr>
          <p:nvPr/>
        </p:nvSpPr>
        <p:spPr bwMode="auto">
          <a:xfrm>
            <a:off x="125413" y="4948238"/>
            <a:ext cx="398621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dirty="0">
                <a:solidFill>
                  <a:schemeClr val="accent1">
                    <a:lumMod val="25000"/>
                  </a:schemeClr>
                </a:solidFill>
              </a:rPr>
              <a:t>Analytical method </a:t>
            </a:r>
            <a:r>
              <a:rPr lang="en-US" altLang="ru-RU" sz="1000" b="1" dirty="0" smtClean="0">
                <a:solidFill>
                  <a:schemeClr val="accent1">
                    <a:lumMod val="25000"/>
                  </a:schemeClr>
                </a:solidFill>
              </a:rPr>
              <a:t>.</a:t>
            </a:r>
            <a:r>
              <a:rPr lang="en-US" altLang="ru-RU" sz="1000" dirty="0" smtClean="0">
                <a:solidFill>
                  <a:srgbClr val="000000"/>
                </a:solidFill>
              </a:rPr>
              <a:t> The </a:t>
            </a:r>
            <a:r>
              <a:rPr lang="en-US" altLang="ru-RU" sz="1000" dirty="0">
                <a:solidFill>
                  <a:srgbClr val="000000"/>
                </a:solidFill>
              </a:rPr>
              <a:t>variation of coordinates </a:t>
            </a:r>
            <a:r>
              <a:rPr lang="en-US" altLang="ru-RU" sz="1000" dirty="0" smtClean="0">
                <a:solidFill>
                  <a:srgbClr val="000000"/>
                </a:solidFill>
              </a:rPr>
              <a:t> are </a:t>
            </a:r>
            <a:r>
              <a:rPr lang="ru-RU" altLang="ru-RU" sz="1000" dirty="0" smtClean="0">
                <a:solidFill>
                  <a:srgbClr val="000000"/>
                </a:solidFill>
              </a:rPr>
              <a:t> </a:t>
            </a:r>
            <a:endParaRPr lang="ru-RU" altLang="ru-RU" sz="1000" dirty="0">
              <a:solidFill>
                <a:srgbClr val="000000"/>
              </a:solidFill>
            </a:endParaRPr>
          </a:p>
        </p:txBody>
      </p:sp>
      <p:graphicFrame>
        <p:nvGraphicFramePr>
          <p:cNvPr id="337186" name="Object 290"/>
          <p:cNvGraphicFramePr>
            <a:graphicFrameLocks noChangeAspect="1"/>
          </p:cNvGraphicFramePr>
          <p:nvPr/>
        </p:nvGraphicFramePr>
        <p:xfrm>
          <a:off x="1727200" y="5162550"/>
          <a:ext cx="774700" cy="457200"/>
        </p:xfrm>
        <a:graphic>
          <a:graphicData uri="http://schemas.openxmlformats.org/presentationml/2006/ole">
            <mc:AlternateContent xmlns:mc="http://schemas.openxmlformats.org/markup-compatibility/2006">
              <mc:Choice xmlns:v="urn:schemas-microsoft-com:vml" Requires="v">
                <p:oleObj spid="_x0000_s1429003" name="Формула" r:id="rId36" imgW="774360" imgH="457200" progId="Equation.3">
                  <p:embed/>
                </p:oleObj>
              </mc:Choice>
              <mc:Fallback>
                <p:oleObj name="Формула" r:id="rId36" imgW="774360" imgH="45720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727200" y="5162550"/>
                        <a:ext cx="7747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87" name="AutoShape 291"/>
          <p:cNvSpPr>
            <a:spLocks noChangeArrowheads="1"/>
          </p:cNvSpPr>
          <p:nvPr/>
        </p:nvSpPr>
        <p:spPr bwMode="auto">
          <a:xfrm>
            <a:off x="2657475" y="5419725"/>
            <a:ext cx="333375" cy="1524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7188" name="Object 292"/>
          <p:cNvGraphicFramePr>
            <a:graphicFrameLocks noChangeAspect="1"/>
          </p:cNvGraphicFramePr>
          <p:nvPr>
            <p:extLst>
              <p:ext uri="{D42A27DB-BD31-4B8C-83A1-F6EECF244321}">
                <p14:modId xmlns:p14="http://schemas.microsoft.com/office/powerpoint/2010/main" val="499863572"/>
              </p:ext>
            </p:extLst>
          </p:nvPr>
        </p:nvGraphicFramePr>
        <p:xfrm>
          <a:off x="3186113" y="5195888"/>
          <a:ext cx="1968500" cy="749300"/>
        </p:xfrm>
        <a:graphic>
          <a:graphicData uri="http://schemas.openxmlformats.org/presentationml/2006/ole">
            <mc:AlternateContent xmlns:mc="http://schemas.openxmlformats.org/markup-compatibility/2006">
              <mc:Choice xmlns:v="urn:schemas-microsoft-com:vml" Requires="v">
                <p:oleObj spid="_x0000_s1429004" name="Equation" r:id="rId38" imgW="1968480" imgH="749160" progId="Equation.DSMT4">
                  <p:embed/>
                </p:oleObj>
              </mc:Choice>
              <mc:Fallback>
                <p:oleObj name="Equation" r:id="rId38" imgW="1968480" imgH="749160" progId="Equation.DSMT4">
                  <p:embed/>
                  <p:pic>
                    <p:nvPicPr>
                      <p:cNvPr id="0" name=""/>
                      <p:cNvPicPr>
                        <a:picLocks noChangeAspect="1" noChangeArrowheads="1"/>
                      </p:cNvPicPr>
                      <p:nvPr/>
                    </p:nvPicPr>
                    <p:blipFill>
                      <a:blip r:embed="rId39"/>
                      <a:srcRect/>
                      <a:stretch>
                        <a:fillRect/>
                      </a:stretch>
                    </p:blipFill>
                    <p:spPr bwMode="auto">
                      <a:xfrm>
                        <a:off x="3186113" y="5195888"/>
                        <a:ext cx="1968500" cy="74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189" name="Text Box 293"/>
          <p:cNvSpPr txBox="1">
            <a:spLocks noChangeArrowheads="1"/>
          </p:cNvSpPr>
          <p:nvPr/>
        </p:nvSpPr>
        <p:spPr bwMode="auto">
          <a:xfrm>
            <a:off x="5230103" y="5263839"/>
            <a:ext cx="379959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cs typeface="Arial" pitchFamily="34" charset="0"/>
                <a:sym typeface="Symbol" pitchFamily="18" charset="2"/>
              </a:rPr>
              <a:t>Unlike the geometric method, the signs </a:t>
            </a:r>
            <a:r>
              <a:rPr lang="en-US" altLang="ru-RU" sz="1000" dirty="0" smtClean="0">
                <a:solidFill>
                  <a:srgbClr val="000000"/>
                </a:solidFill>
                <a:cs typeface="Arial" pitchFamily="34" charset="0"/>
                <a:sym typeface="Symbol" pitchFamily="18" charset="2"/>
              </a:rPr>
              <a:t>of coordinate</a:t>
            </a:r>
          </a:p>
          <a:p>
            <a:pPr algn="just"/>
            <a:r>
              <a:rPr lang="en-US" altLang="ru-RU" sz="1000" dirty="0" smtClean="0">
                <a:solidFill>
                  <a:srgbClr val="000000"/>
                </a:solidFill>
                <a:cs typeface="Arial" pitchFamily="34" charset="0"/>
                <a:sym typeface="Symbol" pitchFamily="18" charset="2"/>
              </a:rPr>
              <a:t>increments  are obtained  </a:t>
            </a:r>
            <a:r>
              <a:rPr lang="en-US" altLang="ru-RU" sz="1000" dirty="0">
                <a:solidFill>
                  <a:srgbClr val="000000"/>
                </a:solidFill>
                <a:cs typeface="Arial" pitchFamily="34" charset="0"/>
                <a:sym typeface="Symbol" pitchFamily="18" charset="2"/>
              </a:rPr>
              <a:t>automatically. </a:t>
            </a:r>
            <a:r>
              <a:rPr lang="en-US" altLang="ru-RU" sz="1000" dirty="0" smtClean="0">
                <a:solidFill>
                  <a:srgbClr val="000000"/>
                </a:solidFill>
                <a:cs typeface="Arial" pitchFamily="34" charset="0"/>
                <a:sym typeface="Symbol" pitchFamily="18" charset="2"/>
              </a:rPr>
              <a:t>Using </a:t>
            </a:r>
            <a:r>
              <a:rPr lang="en-US" altLang="ru-RU" sz="1000" dirty="0">
                <a:solidFill>
                  <a:srgbClr val="000000"/>
                </a:solidFill>
                <a:cs typeface="Arial" pitchFamily="34" charset="0"/>
                <a:sym typeface="Symbol" pitchFamily="18" charset="2"/>
              </a:rPr>
              <a:t>the geometric </a:t>
            </a:r>
            <a:r>
              <a:rPr lang="en-US" altLang="ru-RU" sz="1000" dirty="0" smtClean="0">
                <a:solidFill>
                  <a:srgbClr val="000000"/>
                </a:solidFill>
                <a:cs typeface="Arial" pitchFamily="34" charset="0"/>
                <a:sym typeface="Symbol" pitchFamily="18" charset="2"/>
              </a:rPr>
              <a:t>method, </a:t>
            </a:r>
            <a:r>
              <a:rPr lang="en-US" altLang="ru-RU" sz="1000" dirty="0">
                <a:solidFill>
                  <a:srgbClr val="000000"/>
                </a:solidFill>
                <a:cs typeface="Arial" pitchFamily="34" charset="0"/>
                <a:sym typeface="Symbol" pitchFamily="18" charset="2"/>
              </a:rPr>
              <a:t>it is </a:t>
            </a:r>
            <a:r>
              <a:rPr lang="en-US" altLang="ru-RU" sz="1000" dirty="0" smtClean="0">
                <a:solidFill>
                  <a:srgbClr val="000000"/>
                </a:solidFill>
                <a:cs typeface="Arial" pitchFamily="34" charset="0"/>
                <a:sym typeface="Symbol" pitchFamily="18" charset="2"/>
              </a:rPr>
              <a:t>necessary </a:t>
            </a:r>
            <a:r>
              <a:rPr lang="en-US" altLang="ru-RU" sz="1000" dirty="0">
                <a:solidFill>
                  <a:srgbClr val="000000"/>
                </a:solidFill>
                <a:cs typeface="Arial" pitchFamily="34" charset="0"/>
                <a:sym typeface="Symbol" pitchFamily="18" charset="2"/>
              </a:rPr>
              <a:t>to </a:t>
            </a:r>
            <a:r>
              <a:rPr lang="en-US" altLang="ru-RU" sz="1000" dirty="0" smtClean="0">
                <a:solidFill>
                  <a:srgbClr val="000000"/>
                </a:solidFill>
                <a:cs typeface="Arial" pitchFamily="34" charset="0"/>
                <a:sym typeface="Symbol" pitchFamily="18" charset="2"/>
              </a:rPr>
              <a:t>consider the </a:t>
            </a:r>
            <a:r>
              <a:rPr lang="en-US" altLang="ru-RU" sz="1000" dirty="0">
                <a:solidFill>
                  <a:srgbClr val="000000"/>
                </a:solidFill>
                <a:cs typeface="Arial" pitchFamily="34" charset="0"/>
                <a:sym typeface="Symbol" pitchFamily="18" charset="2"/>
              </a:rPr>
              <a:t>direction of the obtained </a:t>
            </a:r>
            <a:endParaRPr lang="en-US" altLang="ru-RU" sz="1000" dirty="0" smtClean="0">
              <a:solidFill>
                <a:srgbClr val="000000"/>
              </a:solidFill>
              <a:cs typeface="Arial" pitchFamily="34" charset="0"/>
              <a:sym typeface="Symbol" pitchFamily="18" charset="2"/>
            </a:endParaRPr>
          </a:p>
          <a:p>
            <a:pPr algn="just"/>
            <a:r>
              <a:rPr lang="en-US" altLang="ru-RU" sz="1000" dirty="0" smtClean="0">
                <a:solidFill>
                  <a:srgbClr val="000000"/>
                </a:solidFill>
                <a:cs typeface="Arial" pitchFamily="34" charset="0"/>
                <a:sym typeface="Symbol" pitchFamily="18" charset="2"/>
              </a:rPr>
              <a:t>increment </a:t>
            </a:r>
            <a:r>
              <a:rPr lang="en-US" altLang="ru-RU" sz="1000" dirty="0">
                <a:solidFill>
                  <a:srgbClr val="000000"/>
                </a:solidFill>
                <a:cs typeface="Arial" pitchFamily="34" charset="0"/>
                <a:sym typeface="Symbol" pitchFamily="18" charset="2"/>
              </a:rPr>
              <a:t>(displacement).</a:t>
            </a:r>
          </a:p>
        </p:txBody>
      </p:sp>
      <p:sp>
        <p:nvSpPr>
          <p:cNvPr id="337190" name="Oval 29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44</a:t>
            </a:r>
            <a:endParaRPr lang="ru-RU" altLang="ru-RU" sz="1000" b="1" dirty="0">
              <a:solidFill>
                <a:srgbClr val="00007D"/>
              </a:solidFill>
            </a:endParaRPr>
          </a:p>
        </p:txBody>
      </p:sp>
      <p:sp>
        <p:nvSpPr>
          <p:cNvPr id="337191" name="Rectangle 295"/>
          <p:cNvSpPr>
            <a:spLocks noChangeArrowheads="1"/>
          </p:cNvSpPr>
          <p:nvPr/>
        </p:nvSpPr>
        <p:spPr bwMode="auto">
          <a:xfrm>
            <a:off x="582613" y="6034088"/>
            <a:ext cx="67881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altLang="ru-RU" sz="1000" b="1" dirty="0" smtClean="0">
                <a:solidFill>
                  <a:srgbClr val="FF0000"/>
                </a:solidFill>
                <a:cs typeface="Arial" pitchFamily="34" charset="0"/>
              </a:rPr>
              <a:t>T</a:t>
            </a:r>
            <a:r>
              <a:rPr lang="en-US" sz="1000" b="1" dirty="0" smtClean="0">
                <a:solidFill>
                  <a:srgbClr val="FF0000"/>
                </a:solidFill>
              </a:rPr>
              <a:t>he </a:t>
            </a:r>
            <a:r>
              <a:rPr lang="en-US" sz="1000" b="1" dirty="0">
                <a:solidFill>
                  <a:srgbClr val="FF0000"/>
                </a:solidFill>
              </a:rPr>
              <a:t>elementary work done by </a:t>
            </a:r>
            <a:r>
              <a:rPr lang="en-US" sz="1000" b="1" dirty="0" smtClean="0">
                <a:solidFill>
                  <a:srgbClr val="FF0000"/>
                </a:solidFill>
              </a:rPr>
              <a:t>a force in </a:t>
            </a:r>
            <a:r>
              <a:rPr lang="en-US" sz="1000" b="1" dirty="0">
                <a:solidFill>
                  <a:srgbClr val="FF0000"/>
                </a:solidFill>
              </a:rPr>
              <a:t>any virtual displacement </a:t>
            </a:r>
            <a:r>
              <a:rPr lang="en-US" sz="1000" b="1" dirty="0" smtClean="0">
                <a:solidFill>
                  <a:srgbClr val="FF0000"/>
                </a:solidFill>
              </a:rPr>
              <a:t> is called the </a:t>
            </a:r>
            <a:r>
              <a:rPr lang="en-US" sz="1000" b="1" dirty="0">
                <a:solidFill>
                  <a:srgbClr val="FF0000"/>
                </a:solidFill>
              </a:rPr>
              <a:t>virtual </a:t>
            </a:r>
            <a:r>
              <a:rPr lang="en-US" sz="1000" b="1" dirty="0" smtClean="0">
                <a:solidFill>
                  <a:srgbClr val="FF0000"/>
                </a:solidFill>
              </a:rPr>
              <a:t>work.</a:t>
            </a:r>
            <a:endParaRPr lang="ru-RU" altLang="ru-RU" sz="1000" b="1" dirty="0">
              <a:solidFill>
                <a:srgbClr val="FF0000"/>
              </a:solidFill>
            </a:endParaRPr>
          </a:p>
        </p:txBody>
      </p:sp>
      <p:graphicFrame>
        <p:nvGraphicFramePr>
          <p:cNvPr id="337192" name="Object 296"/>
          <p:cNvGraphicFramePr>
            <a:graphicFrameLocks noChangeAspect="1"/>
          </p:cNvGraphicFramePr>
          <p:nvPr>
            <p:extLst>
              <p:ext uri="{D42A27DB-BD31-4B8C-83A1-F6EECF244321}">
                <p14:modId xmlns:p14="http://schemas.microsoft.com/office/powerpoint/2010/main" val="975071989"/>
              </p:ext>
            </p:extLst>
          </p:nvPr>
        </p:nvGraphicFramePr>
        <p:xfrm>
          <a:off x="6605588" y="6024563"/>
          <a:ext cx="660400" cy="215900"/>
        </p:xfrm>
        <a:graphic>
          <a:graphicData uri="http://schemas.openxmlformats.org/presentationml/2006/ole">
            <mc:AlternateContent xmlns:mc="http://schemas.openxmlformats.org/markup-compatibility/2006">
              <mc:Choice xmlns:v="urn:schemas-microsoft-com:vml" Requires="v">
                <p:oleObj spid="_x0000_s1429005" name="Equation" r:id="rId40" imgW="660240" imgH="215640" progId="Equation.DSMT4">
                  <p:embed/>
                </p:oleObj>
              </mc:Choice>
              <mc:Fallback>
                <p:oleObj name="Equation" r:id="rId40" imgW="660240" imgH="215640" progId="Equation.DSMT4">
                  <p:embed/>
                  <p:pic>
                    <p:nvPicPr>
                      <p:cNvPr id="0" name=""/>
                      <p:cNvPicPr>
                        <a:picLocks noChangeAspect="1" noChangeArrowheads="1"/>
                      </p:cNvPicPr>
                      <p:nvPr/>
                    </p:nvPicPr>
                    <p:blipFill>
                      <a:blip r:embed="rId41"/>
                      <a:srcRect/>
                      <a:stretch>
                        <a:fillRect/>
                      </a:stretch>
                    </p:blipFill>
                    <p:spPr bwMode="auto">
                      <a:xfrm>
                        <a:off x="6605588" y="6024563"/>
                        <a:ext cx="6604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193" name="Text Box 297"/>
          <p:cNvSpPr txBox="1">
            <a:spLocks noChangeArrowheads="1"/>
          </p:cNvSpPr>
          <p:nvPr/>
        </p:nvSpPr>
        <p:spPr bwMode="auto">
          <a:xfrm>
            <a:off x="601663" y="6315075"/>
            <a:ext cx="15446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In the coordinate form</a:t>
            </a:r>
            <a:endParaRPr lang="ru-RU" altLang="ru-RU" sz="1000" dirty="0">
              <a:solidFill>
                <a:srgbClr val="000000"/>
              </a:solidFill>
            </a:endParaRPr>
          </a:p>
        </p:txBody>
      </p:sp>
      <p:graphicFrame>
        <p:nvGraphicFramePr>
          <p:cNvPr id="337194" name="Object 298"/>
          <p:cNvGraphicFramePr>
            <a:graphicFrameLocks noChangeAspect="1"/>
          </p:cNvGraphicFramePr>
          <p:nvPr>
            <p:extLst>
              <p:ext uri="{D42A27DB-BD31-4B8C-83A1-F6EECF244321}">
                <p14:modId xmlns:p14="http://schemas.microsoft.com/office/powerpoint/2010/main" val="1343354398"/>
              </p:ext>
            </p:extLst>
          </p:nvPr>
        </p:nvGraphicFramePr>
        <p:xfrm>
          <a:off x="2055813" y="6364288"/>
          <a:ext cx="1435100" cy="190500"/>
        </p:xfrm>
        <a:graphic>
          <a:graphicData uri="http://schemas.openxmlformats.org/presentationml/2006/ole">
            <mc:AlternateContent xmlns:mc="http://schemas.openxmlformats.org/markup-compatibility/2006">
              <mc:Choice xmlns:v="urn:schemas-microsoft-com:vml" Requires="v">
                <p:oleObj spid="_x0000_s1429006" name="Equation" r:id="rId42" imgW="1434960" imgH="190440" progId="Equation.DSMT4">
                  <p:embed/>
                </p:oleObj>
              </mc:Choice>
              <mc:Fallback>
                <p:oleObj name="Equation" r:id="rId42" imgW="1434960" imgH="190440" progId="Equation.DSMT4">
                  <p:embed/>
                  <p:pic>
                    <p:nvPicPr>
                      <p:cNvPr id="0" name=""/>
                      <p:cNvPicPr>
                        <a:picLocks noChangeAspect="1" noChangeArrowheads="1"/>
                      </p:cNvPicPr>
                      <p:nvPr/>
                    </p:nvPicPr>
                    <p:blipFill>
                      <a:blip r:embed="rId43"/>
                      <a:srcRect/>
                      <a:stretch>
                        <a:fillRect/>
                      </a:stretch>
                    </p:blipFill>
                    <p:spPr bwMode="auto">
                      <a:xfrm>
                        <a:off x="2055813" y="6364288"/>
                        <a:ext cx="1435100" cy="190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195" name="Text Box 299"/>
          <p:cNvSpPr txBox="1">
            <a:spLocks noChangeArrowheads="1"/>
          </p:cNvSpPr>
          <p:nvPr/>
        </p:nvSpPr>
        <p:spPr bwMode="auto">
          <a:xfrm>
            <a:off x="3762375" y="6332538"/>
            <a:ext cx="154463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In the </a:t>
            </a:r>
            <a:r>
              <a:rPr lang="en-US" altLang="ru-RU" sz="1000" dirty="0" smtClean="0">
                <a:solidFill>
                  <a:srgbClr val="000000"/>
                </a:solidFill>
              </a:rPr>
              <a:t>natural </a:t>
            </a:r>
            <a:r>
              <a:rPr lang="en-US" altLang="ru-RU" sz="1000" dirty="0">
                <a:solidFill>
                  <a:srgbClr val="000000"/>
                </a:solidFill>
              </a:rPr>
              <a:t>form</a:t>
            </a:r>
            <a:endParaRPr lang="ru-RU" altLang="ru-RU" sz="1000" dirty="0">
              <a:solidFill>
                <a:srgbClr val="000000"/>
              </a:solidFill>
            </a:endParaRPr>
          </a:p>
        </p:txBody>
      </p:sp>
      <p:graphicFrame>
        <p:nvGraphicFramePr>
          <p:cNvPr id="337196" name="Object 300"/>
          <p:cNvGraphicFramePr>
            <a:graphicFrameLocks noChangeAspect="1"/>
          </p:cNvGraphicFramePr>
          <p:nvPr>
            <p:extLst>
              <p:ext uri="{D42A27DB-BD31-4B8C-83A1-F6EECF244321}">
                <p14:modId xmlns:p14="http://schemas.microsoft.com/office/powerpoint/2010/main" val="3745928779"/>
              </p:ext>
            </p:extLst>
          </p:nvPr>
        </p:nvGraphicFramePr>
        <p:xfrm>
          <a:off x="5270500" y="6330950"/>
          <a:ext cx="1270000" cy="215900"/>
        </p:xfrm>
        <a:graphic>
          <a:graphicData uri="http://schemas.openxmlformats.org/presentationml/2006/ole">
            <mc:AlternateContent xmlns:mc="http://schemas.openxmlformats.org/markup-compatibility/2006">
              <mc:Choice xmlns:v="urn:schemas-microsoft-com:vml" Requires="v">
                <p:oleObj spid="_x0000_s1429007" name="Equation" r:id="rId44" imgW="1269720" imgH="215640" progId="Equation.DSMT4">
                  <p:embed/>
                </p:oleObj>
              </mc:Choice>
              <mc:Fallback>
                <p:oleObj name="Equation" r:id="rId44" imgW="1269720" imgH="215640" progId="Equation.DSMT4">
                  <p:embed/>
                  <p:pic>
                    <p:nvPicPr>
                      <p:cNvPr id="0" name=""/>
                      <p:cNvPicPr>
                        <a:picLocks noChangeAspect="1" noChangeArrowheads="1"/>
                      </p:cNvPicPr>
                      <p:nvPr/>
                    </p:nvPicPr>
                    <p:blipFill>
                      <a:blip r:embed="rId45"/>
                      <a:srcRect/>
                      <a:stretch>
                        <a:fillRect/>
                      </a:stretch>
                    </p:blipFill>
                    <p:spPr bwMode="auto">
                      <a:xfrm>
                        <a:off x="5270500" y="6330950"/>
                        <a:ext cx="12700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144" name="Picture 15" descr="Z:\Символ НГУ_4.JPG"/>
          <p:cNvPicPr>
            <a:picLocks noChangeAspect="1" noChangeArrowheads="1"/>
          </p:cNvPicPr>
          <p:nvPr/>
        </p:nvPicPr>
        <p:blipFill>
          <a:blip r:embed="rId46" cstate="print">
            <a:extLst>
              <a:ext uri="{BEBA8EAE-BF5A-486C-A8C5-ECC9F3942E4B}">
                <a14:imgProps xmlns:a14="http://schemas.microsoft.com/office/drawing/2010/main">
                  <a14:imgLayer r:embed="rId4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317132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703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nodePh="1">
                                  <p:stCondLst>
                                    <p:cond delay="0"/>
                                  </p:stCondLst>
                                  <p:endCondLst>
                                    <p:cond evt="begin" delay="0">
                                      <p:tn val="9"/>
                                    </p:cond>
                                  </p:endCondLst>
                                  <p:childTnLst>
                                    <p:set>
                                      <p:cBhvr>
                                        <p:cTn id="10" dur="1" fill="hold">
                                          <p:stCondLst>
                                            <p:cond delay="0"/>
                                          </p:stCondLst>
                                        </p:cTn>
                                        <p:tgtEl>
                                          <p:spTgt spid="33703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7061"/>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705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705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3705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706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705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337091"/>
                                        </p:tgtEl>
                                        <p:attrNameLst>
                                          <p:attrName>style.visibility</p:attrName>
                                        </p:attrNameLst>
                                      </p:cBhvr>
                                      <p:to>
                                        <p:strVal val="visible"/>
                                      </p:to>
                                    </p:set>
                                    <p:anim calcmode="lin" valueType="num">
                                      <p:cBhvr additive="base">
                                        <p:cTn id="29" dur="500" fill="hold"/>
                                        <p:tgtEl>
                                          <p:spTgt spid="337091"/>
                                        </p:tgtEl>
                                        <p:attrNameLst>
                                          <p:attrName>ppt_x</p:attrName>
                                        </p:attrNameLst>
                                      </p:cBhvr>
                                      <p:tavLst>
                                        <p:tav tm="0">
                                          <p:val>
                                            <p:strVal val="#ppt_x"/>
                                          </p:val>
                                        </p:tav>
                                        <p:tav tm="100000">
                                          <p:val>
                                            <p:strVal val="#ppt_x"/>
                                          </p:val>
                                        </p:tav>
                                      </p:tavLst>
                                    </p:anim>
                                    <p:anim calcmode="lin" valueType="num">
                                      <p:cBhvr additive="base">
                                        <p:cTn id="30" dur="500" fill="hold"/>
                                        <p:tgtEl>
                                          <p:spTgt spid="337091"/>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500"/>
                            </p:stCondLst>
                            <p:childTnLst>
                              <p:par>
                                <p:cTn id="32" presetID="1" presetClass="entr" presetSubtype="0" fill="hold" nodeType="afterEffect">
                                  <p:stCondLst>
                                    <p:cond delay="0"/>
                                  </p:stCondLst>
                                  <p:childTnLst>
                                    <p:set>
                                      <p:cBhvr>
                                        <p:cTn id="33" dur="1" fill="hold">
                                          <p:stCondLst>
                                            <p:cond delay="0"/>
                                          </p:stCondLst>
                                        </p:cTn>
                                        <p:tgtEl>
                                          <p:spTgt spid="337174"/>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37171"/>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337172"/>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37173"/>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337175"/>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337180"/>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337181"/>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nodeType="clickEffect">
                                  <p:stCondLst>
                                    <p:cond delay="0"/>
                                  </p:stCondLst>
                                  <p:childTnLst>
                                    <p:set>
                                      <p:cBhvr>
                                        <p:cTn id="53" dur="1" fill="hold">
                                          <p:stCondLst>
                                            <p:cond delay="0"/>
                                          </p:stCondLst>
                                        </p:cTn>
                                        <p:tgtEl>
                                          <p:spTgt spid="337182"/>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37139"/>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37138"/>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337106"/>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337107"/>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37110"/>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37111"/>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337183"/>
                                        </p:tgtEl>
                                        <p:attrNameLst>
                                          <p:attrName>style.visibility</p:attrName>
                                        </p:attrNameLst>
                                      </p:cBhvr>
                                      <p:to>
                                        <p:strVal val="visible"/>
                                      </p:to>
                                    </p:set>
                                    <p:anim calcmode="lin" valueType="num">
                                      <p:cBhvr additive="base">
                                        <p:cTn id="70" dur="500" fill="hold"/>
                                        <p:tgtEl>
                                          <p:spTgt spid="337183"/>
                                        </p:tgtEl>
                                        <p:attrNameLst>
                                          <p:attrName>ppt_x</p:attrName>
                                        </p:attrNameLst>
                                      </p:cBhvr>
                                      <p:tavLst>
                                        <p:tav tm="0">
                                          <p:val>
                                            <p:strVal val="#ppt_x"/>
                                          </p:val>
                                        </p:tav>
                                        <p:tav tm="100000">
                                          <p:val>
                                            <p:strVal val="#ppt_x"/>
                                          </p:val>
                                        </p:tav>
                                      </p:tavLst>
                                    </p:anim>
                                    <p:anim calcmode="lin" valueType="num">
                                      <p:cBhvr additive="base">
                                        <p:cTn id="71" dur="500" fill="hold"/>
                                        <p:tgtEl>
                                          <p:spTgt spid="337183"/>
                                        </p:tgtEl>
                                        <p:attrNameLst>
                                          <p:attrName>ppt_y</p:attrName>
                                        </p:attrNameLst>
                                      </p:cBhvr>
                                      <p:tavLst>
                                        <p:tav tm="0">
                                          <p:val>
                                            <p:strVal val="1+#ppt_h/2"/>
                                          </p:val>
                                        </p:tav>
                                        <p:tav tm="100000">
                                          <p:val>
                                            <p:strVal val="#ppt_y"/>
                                          </p:val>
                                        </p:tav>
                                      </p:tavLst>
                                    </p:anim>
                                  </p:childTnLst>
                                </p:cTn>
                              </p:par>
                            </p:childTnLst>
                          </p:cTn>
                        </p:par>
                        <p:par>
                          <p:cTn id="72" fill="hold" nodeType="afterGroup">
                            <p:stCondLst>
                              <p:cond delay="500"/>
                            </p:stCondLst>
                            <p:childTnLst>
                              <p:par>
                                <p:cTn id="73" presetID="1" presetClass="entr" presetSubtype="0" fill="hold" nodeType="afterEffect">
                                  <p:stCondLst>
                                    <p:cond delay="0"/>
                                  </p:stCondLst>
                                  <p:childTnLst>
                                    <p:set>
                                      <p:cBhvr>
                                        <p:cTn id="74" dur="1" fill="hold">
                                          <p:stCondLst>
                                            <p:cond delay="0"/>
                                          </p:stCondLst>
                                        </p:cTn>
                                        <p:tgtEl>
                                          <p:spTgt spid="337184"/>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37186"/>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37187"/>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37188"/>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37189"/>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37191"/>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7192"/>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37193"/>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37194"/>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37195"/>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371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035" grpId="0"/>
      <p:bldP spid="337036" grpId="0"/>
      <p:bldP spid="337056" grpId="0"/>
      <p:bldP spid="337059" grpId="0"/>
      <p:bldP spid="337091" grpId="0"/>
      <p:bldP spid="337106" grpId="0" animBg="1"/>
      <p:bldP spid="337107" grpId="0" animBg="1"/>
      <p:bldP spid="337110" grpId="0"/>
      <p:bldP spid="337111" grpId="0"/>
      <p:bldP spid="337138" grpId="0" animBg="1"/>
      <p:bldP spid="337139" grpId="0" animBg="1"/>
      <p:bldP spid="337172" grpId="0"/>
      <p:bldP spid="337175" grpId="0"/>
      <p:bldP spid="337183" grpId="0"/>
      <p:bldP spid="337187" grpId="0" animBg="1"/>
      <p:bldP spid="337189" grpId="0"/>
      <p:bldP spid="337191" grpId="0"/>
      <p:bldP spid="337193" grpId="0"/>
      <p:bldP spid="337195"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3" name="Rectangle 3"/>
          <p:cNvSpPr>
            <a:spLocks noChangeArrowheads="1"/>
          </p:cNvSpPr>
          <p:nvPr/>
        </p:nvSpPr>
        <p:spPr bwMode="auto">
          <a:xfrm>
            <a:off x="923925" y="493050"/>
            <a:ext cx="3672000" cy="288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a:t>
            </a:r>
            <a:r>
              <a:rPr lang="ru-RU" altLang="ru-RU" sz="2000" b="1" dirty="0" smtClean="0">
                <a:solidFill>
                  <a:srgbClr val="FF0000"/>
                </a:solidFill>
              </a:rPr>
              <a:t>1</a:t>
            </a:r>
            <a:r>
              <a:rPr lang="en-US" altLang="ru-RU" sz="2000" b="1" dirty="0" smtClean="0">
                <a:solidFill>
                  <a:srgbClr val="FF0000"/>
                </a:solidFill>
              </a:rPr>
              <a:t>0</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1</a:t>
            </a:r>
            <a:r>
              <a:rPr lang="en-US" altLang="ru-RU" sz="1800" dirty="0" smtClean="0">
                <a:solidFill>
                  <a:srgbClr val="FF0000"/>
                </a:solidFill>
              </a:rPr>
              <a:t>0</a:t>
            </a:r>
            <a:r>
              <a:rPr lang="ru-RU" altLang="ru-RU" sz="1800" dirty="0" smtClean="0">
                <a:solidFill>
                  <a:srgbClr val="FF0000"/>
                </a:solidFill>
              </a:rPr>
              <a:t>.3</a:t>
            </a:r>
            <a:r>
              <a:rPr lang="ru-RU" altLang="ru-RU" sz="1800" dirty="0">
                <a:solidFill>
                  <a:srgbClr val="FF0000"/>
                </a:solidFill>
              </a:rPr>
              <a:t>)</a:t>
            </a:r>
          </a:p>
        </p:txBody>
      </p:sp>
      <p:sp>
        <p:nvSpPr>
          <p:cNvPr id="337925" name="AutoShape 5">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7926"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7927" name="AutoShape 7">
            <a:hlinkClick r:id="" action="ppaction://hlinkshowjump?jump=nextslide" highlightClick="1"/>
          </p:cNvPr>
          <p:cNvSpPr>
            <a:spLocks noChangeArrowheads="1"/>
          </p:cNvSpPr>
          <p:nvPr/>
        </p:nvSpPr>
        <p:spPr bwMode="auto">
          <a:xfrm>
            <a:off x="4673310" y="561975"/>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37928" name="Oval 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45</a:t>
            </a:r>
            <a:endParaRPr lang="ru-RU" altLang="ru-RU" sz="1000" b="1" dirty="0">
              <a:solidFill>
                <a:srgbClr val="00007D"/>
              </a:solidFill>
            </a:endParaRPr>
          </a:p>
        </p:txBody>
      </p:sp>
      <p:sp>
        <p:nvSpPr>
          <p:cNvPr id="337981" name="Rectangle 61"/>
          <p:cNvSpPr>
            <a:spLocks noChangeArrowheads="1"/>
          </p:cNvSpPr>
          <p:nvPr/>
        </p:nvSpPr>
        <p:spPr bwMode="auto">
          <a:xfrm>
            <a:off x="150813" y="3449638"/>
            <a:ext cx="88074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altLang="ru-RU" sz="1000" b="1" dirty="0">
                <a:solidFill>
                  <a:srgbClr val="FF0000"/>
                </a:solidFill>
                <a:cs typeface="Arial" pitchFamily="34" charset="0"/>
              </a:rPr>
              <a:t>Examples </a:t>
            </a:r>
            <a:endParaRPr lang="en-US" altLang="ru-RU" sz="1000" b="1" dirty="0">
              <a:solidFill>
                <a:srgbClr val="FF0000"/>
              </a:solidFill>
            </a:endParaRPr>
          </a:p>
          <a:p>
            <a:pPr>
              <a:buClr>
                <a:srgbClr val="00007D"/>
              </a:buClr>
              <a:buFont typeface="Wingdings" pitchFamily="2" charset="2"/>
              <a:buNone/>
            </a:pPr>
            <a:r>
              <a:rPr lang="en-US" altLang="ru-RU" sz="1000" b="1" i="1" dirty="0" smtClean="0">
                <a:solidFill>
                  <a:srgbClr val="000000"/>
                </a:solidFill>
              </a:rPr>
              <a:t>Example </a:t>
            </a:r>
            <a:r>
              <a:rPr lang="ru-RU" altLang="ru-RU" sz="1000" b="1" i="1" dirty="0" smtClean="0">
                <a:solidFill>
                  <a:srgbClr val="000000"/>
                </a:solidFill>
              </a:rPr>
              <a:t>1</a:t>
            </a:r>
            <a:r>
              <a:rPr lang="ru-RU" altLang="ru-RU" sz="1000" b="1" i="1" dirty="0">
                <a:solidFill>
                  <a:srgbClr val="000000"/>
                </a:solidFill>
              </a:rPr>
              <a:t>.</a:t>
            </a:r>
            <a:r>
              <a:rPr lang="ru-RU" altLang="ru-RU" sz="1000" b="1" dirty="0">
                <a:solidFill>
                  <a:srgbClr val="000000"/>
                </a:solidFill>
              </a:rPr>
              <a:t> </a:t>
            </a:r>
            <a:r>
              <a:rPr lang="en-US" altLang="ru-RU" sz="1000" dirty="0" smtClean="0">
                <a:solidFill>
                  <a:srgbClr val="000000"/>
                </a:solidFill>
              </a:rPr>
              <a:t>Define the reaction of the right support.</a:t>
            </a:r>
            <a:endParaRPr lang="ru-RU" altLang="ru-RU" sz="1000" dirty="0">
              <a:solidFill>
                <a:srgbClr val="000000"/>
              </a:solidFill>
            </a:endParaRPr>
          </a:p>
        </p:txBody>
      </p:sp>
      <p:sp>
        <p:nvSpPr>
          <p:cNvPr id="338014" name="Rectangle 94"/>
          <p:cNvSpPr>
            <a:spLocks noChangeArrowheads="1"/>
          </p:cNvSpPr>
          <p:nvPr/>
        </p:nvSpPr>
        <p:spPr bwMode="auto">
          <a:xfrm>
            <a:off x="466725" y="4343400"/>
            <a:ext cx="1228725" cy="69850"/>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grpSp>
        <p:nvGrpSpPr>
          <p:cNvPr id="338013" name="Group 93"/>
          <p:cNvGrpSpPr>
            <a:grpSpLocks/>
          </p:cNvGrpSpPr>
          <p:nvPr/>
        </p:nvGrpSpPr>
        <p:grpSpPr bwMode="auto">
          <a:xfrm>
            <a:off x="1525588" y="4346575"/>
            <a:ext cx="355600" cy="300038"/>
            <a:chOff x="1147" y="1178"/>
            <a:chExt cx="224" cy="189"/>
          </a:xfrm>
        </p:grpSpPr>
        <p:sp>
          <p:nvSpPr>
            <p:cNvPr id="338007" name="AutoShape 87"/>
            <p:cNvSpPr>
              <a:spLocks noChangeArrowheads="1"/>
            </p:cNvSpPr>
            <p:nvPr/>
          </p:nvSpPr>
          <p:spPr bwMode="auto">
            <a:xfrm>
              <a:off x="1187" y="1193"/>
              <a:ext cx="132" cy="77"/>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08" name="Oval 88"/>
            <p:cNvSpPr>
              <a:spLocks noChangeArrowheads="1"/>
            </p:cNvSpPr>
            <p:nvPr/>
          </p:nvSpPr>
          <p:spPr bwMode="auto">
            <a:xfrm>
              <a:off x="1227" y="1178"/>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09" name="Rectangle 89"/>
            <p:cNvSpPr>
              <a:spLocks noChangeArrowheads="1"/>
            </p:cNvSpPr>
            <p:nvPr/>
          </p:nvSpPr>
          <p:spPr bwMode="auto">
            <a:xfrm>
              <a:off x="1147" y="1321"/>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10" name="Line 90"/>
            <p:cNvSpPr>
              <a:spLocks noChangeShapeType="1"/>
            </p:cNvSpPr>
            <p:nvPr/>
          </p:nvSpPr>
          <p:spPr bwMode="auto">
            <a:xfrm>
              <a:off x="1147" y="1321"/>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sp>
          <p:nvSpPr>
            <p:cNvPr id="338011" name="Oval 91"/>
            <p:cNvSpPr>
              <a:spLocks noChangeArrowheads="1"/>
            </p:cNvSpPr>
            <p:nvPr/>
          </p:nvSpPr>
          <p:spPr bwMode="auto">
            <a:xfrm>
              <a:off x="1226" y="1269"/>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38012" name="Group 92"/>
          <p:cNvGrpSpPr>
            <a:grpSpLocks/>
          </p:cNvGrpSpPr>
          <p:nvPr/>
        </p:nvGrpSpPr>
        <p:grpSpPr bwMode="auto">
          <a:xfrm>
            <a:off x="307975" y="4344988"/>
            <a:ext cx="355600" cy="236537"/>
            <a:chOff x="356" y="1207"/>
            <a:chExt cx="224" cy="149"/>
          </a:xfrm>
        </p:grpSpPr>
        <p:sp>
          <p:nvSpPr>
            <p:cNvPr id="338002" name="AutoShape 82"/>
            <p:cNvSpPr>
              <a:spLocks noChangeArrowheads="1"/>
            </p:cNvSpPr>
            <p:nvPr/>
          </p:nvSpPr>
          <p:spPr bwMode="auto">
            <a:xfrm>
              <a:off x="396" y="1232"/>
              <a:ext cx="132" cy="77"/>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03" name="Oval 83"/>
            <p:cNvSpPr>
              <a:spLocks noChangeArrowheads="1"/>
            </p:cNvSpPr>
            <p:nvPr/>
          </p:nvSpPr>
          <p:spPr bwMode="auto">
            <a:xfrm>
              <a:off x="436" y="1207"/>
              <a:ext cx="52" cy="54"/>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04" name="Rectangle 84"/>
            <p:cNvSpPr>
              <a:spLocks noChangeArrowheads="1"/>
            </p:cNvSpPr>
            <p:nvPr/>
          </p:nvSpPr>
          <p:spPr bwMode="auto">
            <a:xfrm>
              <a:off x="356" y="1310"/>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05" name="Line 85"/>
            <p:cNvSpPr>
              <a:spLocks noChangeShapeType="1"/>
            </p:cNvSpPr>
            <p:nvPr/>
          </p:nvSpPr>
          <p:spPr bwMode="auto">
            <a:xfrm>
              <a:off x="356" y="1310"/>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8015" name="Text Box 95"/>
          <p:cNvSpPr txBox="1">
            <a:spLocks noChangeArrowheads="1"/>
          </p:cNvSpPr>
          <p:nvPr/>
        </p:nvSpPr>
        <p:spPr bwMode="auto">
          <a:xfrm>
            <a:off x="222250" y="4154488"/>
            <a:ext cx="27122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8016" name="Text Box 96"/>
          <p:cNvSpPr txBox="1">
            <a:spLocks noChangeArrowheads="1"/>
          </p:cNvSpPr>
          <p:nvPr/>
        </p:nvSpPr>
        <p:spPr bwMode="auto">
          <a:xfrm>
            <a:off x="1706563" y="4171950"/>
            <a:ext cx="27122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B</a:t>
            </a:r>
            <a:endParaRPr lang="ru-RU" altLang="ru-RU" sz="1100" i="1" dirty="0">
              <a:solidFill>
                <a:srgbClr val="000000"/>
              </a:solidFill>
              <a:latin typeface="Times New Roman" pitchFamily="18" charset="0"/>
              <a:cs typeface="Times New Roman" pitchFamily="18" charset="0"/>
            </a:endParaRPr>
          </a:p>
        </p:txBody>
      </p:sp>
      <p:sp>
        <p:nvSpPr>
          <p:cNvPr id="338017" name="Line 97"/>
          <p:cNvSpPr>
            <a:spLocks noChangeShapeType="1"/>
          </p:cNvSpPr>
          <p:nvPr/>
        </p:nvSpPr>
        <p:spPr bwMode="auto">
          <a:xfrm>
            <a:off x="466725" y="4400550"/>
            <a:ext cx="0" cy="6381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18" name="Line 98"/>
          <p:cNvSpPr>
            <a:spLocks noChangeShapeType="1"/>
          </p:cNvSpPr>
          <p:nvPr/>
        </p:nvSpPr>
        <p:spPr bwMode="auto">
          <a:xfrm>
            <a:off x="1703388" y="4389438"/>
            <a:ext cx="0" cy="6381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19" name="Line 99"/>
          <p:cNvSpPr>
            <a:spLocks noChangeShapeType="1"/>
          </p:cNvSpPr>
          <p:nvPr/>
        </p:nvSpPr>
        <p:spPr bwMode="auto">
          <a:xfrm>
            <a:off x="466725" y="4943475"/>
            <a:ext cx="12287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20" name="Line 100"/>
          <p:cNvSpPr>
            <a:spLocks noChangeShapeType="1"/>
          </p:cNvSpPr>
          <p:nvPr/>
        </p:nvSpPr>
        <p:spPr bwMode="auto">
          <a:xfrm>
            <a:off x="882650" y="4378325"/>
            <a:ext cx="0" cy="4857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21" name="Line 101"/>
          <p:cNvSpPr>
            <a:spLocks noChangeShapeType="1"/>
          </p:cNvSpPr>
          <p:nvPr/>
        </p:nvSpPr>
        <p:spPr bwMode="auto">
          <a:xfrm>
            <a:off x="466725" y="4791075"/>
            <a:ext cx="40957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22" name="Text Box 102"/>
          <p:cNvSpPr txBox="1">
            <a:spLocks noChangeArrowheads="1"/>
          </p:cNvSpPr>
          <p:nvPr/>
        </p:nvSpPr>
        <p:spPr bwMode="auto">
          <a:xfrm>
            <a:off x="563563" y="4581525"/>
            <a:ext cx="25519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8023" name="Text Box 103"/>
          <p:cNvSpPr txBox="1">
            <a:spLocks noChangeArrowheads="1"/>
          </p:cNvSpPr>
          <p:nvPr/>
        </p:nvSpPr>
        <p:spPr bwMode="auto">
          <a:xfrm>
            <a:off x="1000125" y="4710113"/>
            <a:ext cx="227013"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a:solidFill>
                  <a:srgbClr val="000000"/>
                </a:solidFill>
                <a:latin typeface="Times New Roman" pitchFamily="18" charset="0"/>
              </a:rPr>
              <a:t>l</a:t>
            </a:r>
            <a:endParaRPr lang="ru-RU" altLang="ru-RU" sz="1200" i="1">
              <a:solidFill>
                <a:srgbClr val="000000"/>
              </a:solidFill>
              <a:latin typeface="Times New Roman" pitchFamily="18" charset="0"/>
            </a:endParaRPr>
          </a:p>
        </p:txBody>
      </p:sp>
      <p:sp>
        <p:nvSpPr>
          <p:cNvPr id="338024" name="AutoShape 104"/>
          <p:cNvSpPr>
            <a:spLocks noChangeArrowheads="1"/>
          </p:cNvSpPr>
          <p:nvPr/>
        </p:nvSpPr>
        <p:spPr bwMode="auto">
          <a:xfrm rot="5400000">
            <a:off x="704850" y="4124325"/>
            <a:ext cx="352425" cy="104775"/>
          </a:xfrm>
          <a:prstGeom prst="rightArrow">
            <a:avLst>
              <a:gd name="adj1" fmla="val 50000"/>
              <a:gd name="adj2" fmla="val 8409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25" name="Object 105"/>
          <p:cNvGraphicFramePr>
            <a:graphicFrameLocks noChangeAspect="1"/>
          </p:cNvGraphicFramePr>
          <p:nvPr/>
        </p:nvGraphicFramePr>
        <p:xfrm>
          <a:off x="936625" y="3990975"/>
          <a:ext cx="165100" cy="190500"/>
        </p:xfrm>
        <a:graphic>
          <a:graphicData uri="http://schemas.openxmlformats.org/presentationml/2006/ole">
            <mc:AlternateContent xmlns:mc="http://schemas.openxmlformats.org/markup-compatibility/2006">
              <mc:Choice xmlns:v="urn:schemas-microsoft-com:vml" Requires="v">
                <p:oleObj spid="_x0000_s1416730" name="Формула" r:id="rId4" imgW="164880" imgH="190440" progId="Equation.3">
                  <p:embed/>
                </p:oleObj>
              </mc:Choice>
              <mc:Fallback>
                <p:oleObj name="Формула" r:id="rId4" imgW="164880" imgH="1904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36625" y="399097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6" name="Text Box 106"/>
          <p:cNvSpPr txBox="1">
            <a:spLocks noChangeArrowheads="1"/>
          </p:cNvSpPr>
          <p:nvPr/>
        </p:nvSpPr>
        <p:spPr bwMode="auto">
          <a:xfrm>
            <a:off x="1993900" y="3792538"/>
            <a:ext cx="7150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beam is </a:t>
            </a:r>
            <a:r>
              <a:rPr lang="en-US" altLang="ru-RU" sz="1000" dirty="0" smtClean="0">
                <a:solidFill>
                  <a:srgbClr val="000000"/>
                </a:solidFill>
              </a:rPr>
              <a:t>fixed </a:t>
            </a:r>
            <a:r>
              <a:rPr lang="en-US" altLang="ru-RU" sz="1000" dirty="0">
                <a:solidFill>
                  <a:srgbClr val="000000"/>
                </a:solidFill>
              </a:rPr>
              <a:t>and has neither the capacity nor the actual </a:t>
            </a:r>
            <a:r>
              <a:rPr lang="en-US" altLang="ru-RU" sz="1000" dirty="0" smtClean="0">
                <a:solidFill>
                  <a:srgbClr val="000000"/>
                </a:solidFill>
              </a:rPr>
              <a:t>displacements</a:t>
            </a:r>
            <a:r>
              <a:rPr lang="en-US" altLang="ru-RU" sz="1000" dirty="0">
                <a:solidFill>
                  <a:srgbClr val="000000"/>
                </a:solidFill>
              </a:rPr>
              <a:t>. </a:t>
            </a:r>
            <a:r>
              <a:rPr lang="en-US" altLang="ru-RU" sz="1000" dirty="0" smtClean="0">
                <a:solidFill>
                  <a:srgbClr val="000000"/>
                </a:solidFill>
              </a:rPr>
              <a:t>Discard </a:t>
            </a:r>
            <a:r>
              <a:rPr lang="en-US" altLang="ru-RU" sz="1000" dirty="0">
                <a:solidFill>
                  <a:srgbClr val="000000"/>
                </a:solidFill>
              </a:rPr>
              <a:t>the </a:t>
            </a:r>
            <a:r>
              <a:rPr lang="en-US" altLang="ru-RU" sz="1000" dirty="0" smtClean="0">
                <a:solidFill>
                  <a:srgbClr val="000000"/>
                </a:solidFill>
              </a:rPr>
              <a:t>constraint (moving pin joint) and </a:t>
            </a:r>
            <a:r>
              <a:rPr lang="en-US" altLang="ru-RU" sz="1000" dirty="0">
                <a:solidFill>
                  <a:srgbClr val="000000"/>
                </a:solidFill>
              </a:rPr>
              <a:t>replace it with the </a:t>
            </a:r>
            <a:r>
              <a:rPr lang="en-US" altLang="ru-RU" sz="1000" dirty="0" smtClean="0">
                <a:solidFill>
                  <a:srgbClr val="000000"/>
                </a:solidFill>
              </a:rPr>
              <a:t>reaction.</a:t>
            </a:r>
            <a:endParaRPr lang="ru-RU" altLang="ru-RU" sz="1000" dirty="0">
              <a:solidFill>
                <a:srgbClr val="000000"/>
              </a:solidFill>
            </a:endParaRPr>
          </a:p>
        </p:txBody>
      </p:sp>
      <p:sp>
        <p:nvSpPr>
          <p:cNvPr id="338027" name="AutoShape 107"/>
          <p:cNvSpPr>
            <a:spLocks noChangeArrowheads="1"/>
          </p:cNvSpPr>
          <p:nvPr/>
        </p:nvSpPr>
        <p:spPr bwMode="auto">
          <a:xfrm rot="16200000" flipV="1">
            <a:off x="1512888" y="4141788"/>
            <a:ext cx="352425" cy="104775"/>
          </a:xfrm>
          <a:prstGeom prst="rightArrow">
            <a:avLst>
              <a:gd name="adj1" fmla="val 50000"/>
              <a:gd name="adj2" fmla="val 84091"/>
            </a:avLst>
          </a:pr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28" name="Object 108"/>
          <p:cNvGraphicFramePr>
            <a:graphicFrameLocks noChangeAspect="1"/>
          </p:cNvGraphicFramePr>
          <p:nvPr/>
        </p:nvGraphicFramePr>
        <p:xfrm>
          <a:off x="1773238" y="3960813"/>
          <a:ext cx="203200" cy="228600"/>
        </p:xfrm>
        <a:graphic>
          <a:graphicData uri="http://schemas.openxmlformats.org/presentationml/2006/ole">
            <mc:AlternateContent xmlns:mc="http://schemas.openxmlformats.org/markup-compatibility/2006">
              <mc:Choice xmlns:v="urn:schemas-microsoft-com:vml" Requires="v">
                <p:oleObj spid="_x0000_s1416731" name="Формула" r:id="rId6" imgW="203040" imgH="228600" progId="Equation.3">
                  <p:embed/>
                </p:oleObj>
              </mc:Choice>
              <mc:Fallback>
                <p:oleObj name="Формула" r:id="rId6" imgW="20304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73238" y="3960813"/>
                        <a:ext cx="2032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9" name="Text Box 109"/>
          <p:cNvSpPr txBox="1">
            <a:spLocks noChangeArrowheads="1"/>
          </p:cNvSpPr>
          <p:nvPr/>
        </p:nvSpPr>
        <p:spPr bwMode="auto">
          <a:xfrm>
            <a:off x="2016830" y="4214713"/>
            <a:ext cx="71501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Without the right </a:t>
            </a:r>
            <a:r>
              <a:rPr lang="en-US" altLang="ru-RU" sz="1000" dirty="0" smtClean="0">
                <a:solidFill>
                  <a:srgbClr val="000000"/>
                </a:solidFill>
              </a:rPr>
              <a:t>support the </a:t>
            </a:r>
            <a:r>
              <a:rPr lang="en-US" altLang="ru-RU" sz="1000" dirty="0">
                <a:solidFill>
                  <a:srgbClr val="000000"/>
                </a:solidFill>
              </a:rPr>
              <a:t>beam can be rotated by the active forces, the reaction </a:t>
            </a:r>
            <a:r>
              <a:rPr lang="en-US" altLang="ru-RU" sz="1200" b="1" i="1" dirty="0" smtClean="0">
                <a:solidFill>
                  <a:srgbClr val="000000"/>
                </a:solidFill>
                <a:latin typeface="Times New Roman" pitchFamily="18" charset="0"/>
                <a:cs typeface="Times New Roman" pitchFamily="18" charset="0"/>
              </a:rPr>
              <a:t>R</a:t>
            </a:r>
            <a:r>
              <a:rPr lang="en-US" altLang="ru-RU" sz="1200" i="1" baseline="-25000" dirty="0" smtClean="0">
                <a:solidFill>
                  <a:srgbClr val="000000"/>
                </a:solidFill>
                <a:latin typeface="Times New Roman" pitchFamily="18" charset="0"/>
                <a:cs typeface="Times New Roman" pitchFamily="18" charset="0"/>
              </a:rPr>
              <a:t>B</a:t>
            </a:r>
            <a:r>
              <a:rPr lang="en-US" altLang="ru-RU" sz="1000" dirty="0" smtClean="0">
                <a:solidFill>
                  <a:srgbClr val="000000"/>
                </a:solidFill>
              </a:rPr>
              <a:t> </a:t>
            </a:r>
            <a:r>
              <a:rPr lang="en-US" altLang="ru-RU" sz="1000" dirty="0">
                <a:solidFill>
                  <a:srgbClr val="000000"/>
                </a:solidFill>
              </a:rPr>
              <a:t>is </a:t>
            </a:r>
            <a:r>
              <a:rPr lang="en-US" altLang="ru-RU" sz="1000" dirty="0" smtClean="0">
                <a:solidFill>
                  <a:srgbClr val="000000"/>
                </a:solidFill>
              </a:rPr>
              <a:t>considered as </a:t>
            </a:r>
            <a:r>
              <a:rPr lang="en-US" altLang="ru-RU" sz="1000" dirty="0">
                <a:solidFill>
                  <a:srgbClr val="000000"/>
                </a:solidFill>
              </a:rPr>
              <a:t>active </a:t>
            </a:r>
            <a:r>
              <a:rPr lang="en-US" altLang="ru-RU" sz="1000" dirty="0" smtClean="0">
                <a:solidFill>
                  <a:srgbClr val="000000"/>
                </a:solidFill>
              </a:rPr>
              <a:t>force. Make a virtual displacement.</a:t>
            </a:r>
          </a:p>
          <a:p>
            <a:endParaRPr lang="en-US" altLang="ru-RU" sz="1000" dirty="0">
              <a:solidFill>
                <a:srgbClr val="000000"/>
              </a:solidFill>
            </a:endParaRPr>
          </a:p>
          <a:p>
            <a:r>
              <a:rPr lang="ru-RU" altLang="ru-RU" sz="1000" dirty="0" smtClean="0">
                <a:solidFill>
                  <a:srgbClr val="000000"/>
                </a:solidFill>
              </a:rPr>
              <a:t> </a:t>
            </a:r>
            <a:endParaRPr lang="ru-RU" altLang="ru-RU" sz="1000" dirty="0">
              <a:solidFill>
                <a:srgbClr val="000000"/>
              </a:solidFill>
            </a:endParaRPr>
          </a:p>
        </p:txBody>
      </p:sp>
      <p:sp>
        <p:nvSpPr>
          <p:cNvPr id="338037" name="Rectangle 117"/>
          <p:cNvSpPr>
            <a:spLocks noChangeArrowheads="1"/>
          </p:cNvSpPr>
          <p:nvPr/>
        </p:nvSpPr>
        <p:spPr bwMode="auto">
          <a:xfrm>
            <a:off x="283209" y="742978"/>
            <a:ext cx="8807450"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sz="1000" b="1" dirty="0">
                <a:solidFill>
                  <a:srgbClr val="FF0000"/>
                </a:solidFill>
              </a:rPr>
              <a:t>Ideal </a:t>
            </a:r>
            <a:r>
              <a:rPr lang="en-US" sz="1000" b="1" dirty="0" smtClean="0">
                <a:solidFill>
                  <a:srgbClr val="FF0000"/>
                </a:solidFill>
              </a:rPr>
              <a:t>Constraints</a:t>
            </a:r>
          </a:p>
          <a:p>
            <a:pPr marL="0" indent="0">
              <a:buClr>
                <a:srgbClr val="00007D"/>
              </a:buClr>
              <a:buNone/>
            </a:pPr>
            <a:r>
              <a:rPr lang="ru-RU" altLang="ru-RU" sz="1000" dirty="0" smtClean="0">
                <a:solidFill>
                  <a:srgbClr val="000000"/>
                </a:solidFill>
              </a:rPr>
              <a:t> </a:t>
            </a:r>
            <a:r>
              <a:rPr lang="en-US" sz="1000" b="1" dirty="0">
                <a:solidFill>
                  <a:schemeClr val="accent5">
                    <a:lumMod val="25000"/>
                  </a:schemeClr>
                </a:solidFill>
              </a:rPr>
              <a:t>Constraints, in which the sum of the virtual work produced by all the reaction forces in any virtual displacement of a system is zero, are </a:t>
            </a:r>
            <a:r>
              <a:rPr lang="en-US" sz="1000" b="1" dirty="0" smtClean="0">
                <a:solidFill>
                  <a:schemeClr val="accent5">
                    <a:lumMod val="25000"/>
                  </a:schemeClr>
                </a:solidFill>
              </a:rPr>
              <a:t>called ideal constraints</a:t>
            </a:r>
            <a:endParaRPr lang="ru-RU" sz="1000" i="1" dirty="0"/>
          </a:p>
          <a:p>
            <a:pPr>
              <a:buClr>
                <a:srgbClr val="00007D"/>
              </a:buClr>
              <a:buFont typeface="Wingdings" pitchFamily="2" charset="2"/>
              <a:buNone/>
            </a:pPr>
            <a:endParaRPr lang="ru-RU" altLang="ru-RU" sz="1000" dirty="0">
              <a:solidFill>
                <a:srgbClr val="000000"/>
              </a:solidFill>
            </a:endParaRPr>
          </a:p>
        </p:txBody>
      </p:sp>
      <p:graphicFrame>
        <p:nvGraphicFramePr>
          <p:cNvPr id="338038" name="Object 118"/>
          <p:cNvGraphicFramePr>
            <a:graphicFrameLocks noChangeAspect="1"/>
          </p:cNvGraphicFramePr>
          <p:nvPr>
            <p:extLst>
              <p:ext uri="{D42A27DB-BD31-4B8C-83A1-F6EECF244321}">
                <p14:modId xmlns:p14="http://schemas.microsoft.com/office/powerpoint/2010/main" val="1080015585"/>
              </p:ext>
            </p:extLst>
          </p:nvPr>
        </p:nvGraphicFramePr>
        <p:xfrm>
          <a:off x="1476375" y="1146175"/>
          <a:ext cx="1193800" cy="444500"/>
        </p:xfrm>
        <a:graphic>
          <a:graphicData uri="http://schemas.openxmlformats.org/presentationml/2006/ole">
            <mc:AlternateContent xmlns:mc="http://schemas.openxmlformats.org/markup-compatibility/2006">
              <mc:Choice xmlns:v="urn:schemas-microsoft-com:vml" Requires="v">
                <p:oleObj spid="_x0000_s1416732" name="Equation" r:id="rId8" imgW="1193760" imgH="444240" progId="Equation.DSMT4">
                  <p:embed/>
                </p:oleObj>
              </mc:Choice>
              <mc:Fallback>
                <p:oleObj name="Equation" r:id="rId8" imgW="1193760" imgH="444240" progId="Equation.DSMT4">
                  <p:embed/>
                  <p:pic>
                    <p:nvPicPr>
                      <p:cNvPr id="0" name=""/>
                      <p:cNvPicPr>
                        <a:picLocks noChangeAspect="1" noChangeArrowheads="1"/>
                      </p:cNvPicPr>
                      <p:nvPr/>
                    </p:nvPicPr>
                    <p:blipFill>
                      <a:blip r:embed="rId9"/>
                      <a:srcRect/>
                      <a:stretch>
                        <a:fillRect/>
                      </a:stretch>
                    </p:blipFill>
                    <p:spPr bwMode="auto">
                      <a:xfrm>
                        <a:off x="1476375" y="1146175"/>
                        <a:ext cx="1193800" cy="444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38039" name="Text Box 119"/>
              <p:cNvSpPr txBox="1">
                <a:spLocks noChangeArrowheads="1"/>
              </p:cNvSpPr>
              <p:nvPr/>
            </p:nvSpPr>
            <p:spPr bwMode="auto">
              <a:xfrm>
                <a:off x="2727324" y="1090653"/>
                <a:ext cx="6296025" cy="722442"/>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algn="just"/>
                <a:r>
                  <a:rPr lang="en-US" sz="1000" dirty="0"/>
                  <a:t>If a particle has for a constraint a smooth surface, the reaction </a:t>
                </a:r>
                <a14:m>
                  <m:oMath xmlns:m="http://schemas.openxmlformats.org/officeDocument/2006/math">
                    <m:r>
                      <a:rPr lang="en-US" sz="1000" b="1" i="1">
                        <a:latin typeface="Cambria Math"/>
                      </a:rPr>
                      <m:t>𝑵</m:t>
                    </m:r>
                  </m:oMath>
                </a14:m>
                <a:r>
                  <a:rPr lang="en-US" sz="1000" dirty="0"/>
                  <a:t> of the constraint is normal to the surface and the elementary work done by the force </a:t>
                </a:r>
                <a14:m>
                  <m:oMath xmlns:m="http://schemas.openxmlformats.org/officeDocument/2006/math">
                    <m:r>
                      <a:rPr lang="en-US" sz="1000" b="1" i="1">
                        <a:latin typeface="Cambria Math"/>
                      </a:rPr>
                      <m:t>𝑵</m:t>
                    </m:r>
                  </m:oMath>
                </a14:m>
                <a:r>
                  <a:rPr lang="en-US" sz="1000" dirty="0"/>
                  <a:t> in any virtual displacement of the particle is zero. </a:t>
                </a:r>
                <a:r>
                  <a:rPr lang="en-US" sz="1000" dirty="0" smtClean="0"/>
                  <a:t>If </a:t>
                </a:r>
                <a:r>
                  <a:rPr lang="en-US" sz="1000" dirty="0"/>
                  <a:t>we neglect rolling friction, the sum of the work done by the reaction forces </a:t>
                </a:r>
                <a14:m>
                  <m:oMath xmlns:m="http://schemas.openxmlformats.org/officeDocument/2006/math">
                    <m:r>
                      <a:rPr lang="en-US" sz="1000" b="1" i="1">
                        <a:latin typeface="Cambria Math"/>
                      </a:rPr>
                      <m:t>𝑵</m:t>
                    </m:r>
                  </m:oMath>
                </a14:m>
                <a:r>
                  <a:rPr lang="en-US" sz="1000" dirty="0"/>
                  <a:t> and </a:t>
                </a:r>
                <a14:m>
                  <m:oMath xmlns:m="http://schemas.openxmlformats.org/officeDocument/2006/math">
                    <m:sSub>
                      <m:sSubPr>
                        <m:ctrlPr>
                          <a:rPr lang="ru-RU" sz="1000" i="1">
                            <a:latin typeface="Cambria Math"/>
                          </a:rPr>
                        </m:ctrlPr>
                      </m:sSubPr>
                      <m:e>
                        <m:r>
                          <a:rPr lang="en-US" sz="1000" b="1" i="1">
                            <a:latin typeface="Cambria Math"/>
                          </a:rPr>
                          <m:t>𝑭</m:t>
                        </m:r>
                      </m:e>
                      <m:sub>
                        <m:r>
                          <a:rPr lang="en-US" sz="1000" i="1">
                            <a:latin typeface="Cambria Math"/>
                          </a:rPr>
                          <m:t>𝑓𝑟</m:t>
                        </m:r>
                      </m:sub>
                    </m:sSub>
                  </m:oMath>
                </a14:m>
                <a:r>
                  <a:rPr lang="en-US" sz="1000" dirty="0"/>
                  <a:t> in any virtual displacement of a rolling body is also zero. The internal forces of any non-deformable system also possess this property.</a:t>
                </a:r>
                <a:endParaRPr lang="ru-RU" altLang="ru-RU" sz="1000" b="1" dirty="0">
                  <a:solidFill>
                    <a:srgbClr val="00007D"/>
                  </a:solidFill>
                </a:endParaRPr>
              </a:p>
            </p:txBody>
          </p:sp>
        </mc:Choice>
        <mc:Fallback xmlns="">
          <p:sp>
            <p:nvSpPr>
              <p:cNvPr id="338039" name="Text Box 119"/>
              <p:cNvSpPr txBox="1">
                <a:spLocks noRot="1" noChangeAspect="1" noMove="1" noResize="1" noEditPoints="1" noAdjustHandles="1" noChangeArrowheads="1" noChangeShapeType="1" noTextEdit="1"/>
              </p:cNvSpPr>
              <p:nvPr/>
            </p:nvSpPr>
            <p:spPr bwMode="auto">
              <a:xfrm>
                <a:off x="2727324" y="1090653"/>
                <a:ext cx="6296025" cy="722442"/>
              </a:xfrm>
              <a:prstGeom prst="rect">
                <a:avLst/>
              </a:prstGeom>
              <a:blipFill rotWithShape="1">
                <a:blip r:embed="rId10"/>
                <a:stretch>
                  <a:fillRect b="-2542"/>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38040" name="Rectangle 120"/>
          <p:cNvSpPr>
            <a:spLocks noChangeArrowheads="1"/>
          </p:cNvSpPr>
          <p:nvPr/>
        </p:nvSpPr>
        <p:spPr bwMode="auto">
          <a:xfrm>
            <a:off x="46038" y="1649413"/>
            <a:ext cx="88074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200" b="1" dirty="0" smtClean="0">
                <a:solidFill>
                  <a:srgbClr val="FF0000"/>
                </a:solidFill>
                <a:cs typeface="Arial" pitchFamily="34" charset="0"/>
              </a:rPr>
              <a:t>The</a:t>
            </a:r>
            <a:r>
              <a:rPr lang="en-US" altLang="ru-RU" sz="1000" b="1" dirty="0" smtClean="0">
                <a:solidFill>
                  <a:srgbClr val="FF0000"/>
                </a:solidFill>
                <a:cs typeface="Arial" pitchFamily="34" charset="0"/>
              </a:rPr>
              <a:t> </a:t>
            </a:r>
            <a:r>
              <a:rPr lang="en-US" altLang="ru-RU" sz="1200" b="1" dirty="0" smtClean="0">
                <a:solidFill>
                  <a:srgbClr val="FF0000"/>
                </a:solidFill>
                <a:cs typeface="Arial" pitchFamily="34" charset="0"/>
              </a:rPr>
              <a:t>Principle of Virtual Works</a:t>
            </a:r>
          </a:p>
          <a:p>
            <a:pPr marL="87313" indent="0">
              <a:buClr>
                <a:srgbClr val="00007D"/>
              </a:buClr>
              <a:buNone/>
            </a:pPr>
            <a:r>
              <a:rPr lang="en-US" sz="1000" b="1" dirty="0" smtClean="0">
                <a:solidFill>
                  <a:schemeClr val="accent5">
                    <a:lumMod val="25000"/>
                  </a:schemeClr>
                </a:solidFill>
              </a:rPr>
              <a:t>The </a:t>
            </a:r>
            <a:r>
              <a:rPr lang="en-US" sz="1000" b="1" dirty="0">
                <a:solidFill>
                  <a:schemeClr val="accent5">
                    <a:lumMod val="25000"/>
                  </a:schemeClr>
                </a:solidFill>
              </a:rPr>
              <a:t>necessary and sufficient conditions for the equilibrium of a system subjected to ideal constraints is that the total virtual work done by </a:t>
            </a:r>
            <a:r>
              <a:rPr lang="en-US" sz="1000" b="1" dirty="0" smtClean="0">
                <a:solidFill>
                  <a:schemeClr val="accent5">
                    <a:lumMod val="25000"/>
                  </a:schemeClr>
                </a:solidFill>
              </a:rPr>
              <a:t>all the </a:t>
            </a:r>
            <a:r>
              <a:rPr lang="en-US" sz="1000" b="1" dirty="0">
                <a:solidFill>
                  <a:schemeClr val="accent5">
                    <a:lumMod val="25000"/>
                  </a:schemeClr>
                </a:solidFill>
              </a:rPr>
              <a:t>active forces is equal to zero for any and all virtual displacements consistent with the constraints.</a:t>
            </a:r>
            <a:endParaRPr lang="ru-RU" altLang="ru-RU" sz="1000" b="1" dirty="0">
              <a:solidFill>
                <a:schemeClr val="accent5">
                  <a:lumMod val="25000"/>
                </a:schemeClr>
              </a:solidFill>
            </a:endParaRPr>
          </a:p>
        </p:txBody>
      </p:sp>
      <p:graphicFrame>
        <p:nvGraphicFramePr>
          <p:cNvPr id="338041" name="Object 121"/>
          <p:cNvGraphicFramePr>
            <a:graphicFrameLocks noChangeAspect="1"/>
          </p:cNvGraphicFramePr>
          <p:nvPr>
            <p:extLst>
              <p:ext uri="{D42A27DB-BD31-4B8C-83A1-F6EECF244321}">
                <p14:modId xmlns:p14="http://schemas.microsoft.com/office/powerpoint/2010/main" val="1732602991"/>
              </p:ext>
            </p:extLst>
          </p:nvPr>
        </p:nvGraphicFramePr>
        <p:xfrm>
          <a:off x="6726238" y="2117725"/>
          <a:ext cx="1193800" cy="444500"/>
        </p:xfrm>
        <a:graphic>
          <a:graphicData uri="http://schemas.openxmlformats.org/presentationml/2006/ole">
            <mc:AlternateContent xmlns:mc="http://schemas.openxmlformats.org/markup-compatibility/2006">
              <mc:Choice xmlns:v="urn:schemas-microsoft-com:vml" Requires="v">
                <p:oleObj spid="_x0000_s1416733" name="Equation" r:id="rId11" imgW="1193760" imgH="444240" progId="Equation.DSMT4">
                  <p:embed/>
                </p:oleObj>
              </mc:Choice>
              <mc:Fallback>
                <p:oleObj name="Equation" r:id="rId11" imgW="1193760" imgH="444240" progId="Equation.DSMT4">
                  <p:embed/>
                  <p:pic>
                    <p:nvPicPr>
                      <p:cNvPr id="0" name=""/>
                      <p:cNvPicPr>
                        <a:picLocks noChangeAspect="1" noChangeArrowheads="1"/>
                      </p:cNvPicPr>
                      <p:nvPr/>
                    </p:nvPicPr>
                    <p:blipFill>
                      <a:blip r:embed="rId12"/>
                      <a:srcRect/>
                      <a:stretch>
                        <a:fillRect/>
                      </a:stretch>
                    </p:blipFill>
                    <p:spPr bwMode="auto">
                      <a:xfrm>
                        <a:off x="6726238" y="2117725"/>
                        <a:ext cx="1193800" cy="444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8042" name="Text Box 122"/>
          <p:cNvSpPr txBox="1">
            <a:spLocks noChangeArrowheads="1"/>
          </p:cNvSpPr>
          <p:nvPr/>
        </p:nvSpPr>
        <p:spPr bwMode="auto">
          <a:xfrm>
            <a:off x="117474" y="2173288"/>
            <a:ext cx="34885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i="1" dirty="0">
                <a:solidFill>
                  <a:srgbClr val="000000"/>
                </a:solidFill>
              </a:rPr>
              <a:t>Proof of </a:t>
            </a:r>
            <a:r>
              <a:rPr lang="en-US" altLang="ru-RU" sz="1000" b="1" i="1" dirty="0" smtClean="0">
                <a:solidFill>
                  <a:srgbClr val="000000"/>
                </a:solidFill>
              </a:rPr>
              <a:t>necessity.</a:t>
            </a:r>
            <a:r>
              <a:rPr lang="en-US" altLang="ru-RU" sz="1000" i="1" dirty="0" smtClean="0">
                <a:solidFill>
                  <a:srgbClr val="000000"/>
                </a:solidFill>
              </a:rPr>
              <a:t> </a:t>
            </a:r>
            <a:r>
              <a:rPr lang="en-US" altLang="ru-RU" sz="1000" dirty="0">
                <a:solidFill>
                  <a:srgbClr val="000000"/>
                </a:solidFill>
              </a:rPr>
              <a:t>The system </a:t>
            </a:r>
            <a:r>
              <a:rPr lang="en-US" altLang="ru-RU" sz="1000" dirty="0" smtClean="0">
                <a:solidFill>
                  <a:srgbClr val="000000"/>
                </a:solidFill>
              </a:rPr>
              <a:t>is in </a:t>
            </a:r>
            <a:r>
              <a:rPr lang="en-US" altLang="ru-RU" sz="1000" dirty="0">
                <a:solidFill>
                  <a:srgbClr val="000000"/>
                </a:solidFill>
              </a:rPr>
              <a:t>equilibrium and </a:t>
            </a:r>
            <a:r>
              <a:rPr lang="en-US" altLang="ru-RU" sz="1000" dirty="0" smtClean="0">
                <a:solidFill>
                  <a:srgbClr val="000000"/>
                </a:solidFill>
              </a:rPr>
              <a:t> for </a:t>
            </a:r>
            <a:r>
              <a:rPr lang="en-US" altLang="ru-RU" sz="1000" dirty="0">
                <a:solidFill>
                  <a:srgbClr val="000000"/>
                </a:solidFill>
              </a:rPr>
              <a:t>each </a:t>
            </a:r>
            <a:r>
              <a:rPr lang="en-US" altLang="ru-RU" sz="1000" dirty="0" smtClean="0">
                <a:solidFill>
                  <a:srgbClr val="000000"/>
                </a:solidFill>
              </a:rPr>
              <a:t>particle </a:t>
            </a:r>
            <a:r>
              <a:rPr lang="en-US" altLang="ru-RU" sz="1000" dirty="0">
                <a:solidFill>
                  <a:srgbClr val="000000"/>
                </a:solidFill>
              </a:rPr>
              <a:t>is </a:t>
            </a:r>
            <a:r>
              <a:rPr lang="en-US" altLang="ru-RU" sz="1000" dirty="0" smtClean="0">
                <a:solidFill>
                  <a:srgbClr val="000000"/>
                </a:solidFill>
              </a:rPr>
              <a:t>satisfied the following equilibrium equation: </a:t>
            </a:r>
            <a:endParaRPr lang="ru-RU" altLang="ru-RU" sz="1000" dirty="0">
              <a:solidFill>
                <a:srgbClr val="000000"/>
              </a:solidFill>
            </a:endParaRPr>
          </a:p>
        </p:txBody>
      </p:sp>
      <p:graphicFrame>
        <p:nvGraphicFramePr>
          <p:cNvPr id="338043" name="Object 123"/>
          <p:cNvGraphicFramePr>
            <a:graphicFrameLocks noChangeAspect="1"/>
          </p:cNvGraphicFramePr>
          <p:nvPr>
            <p:extLst>
              <p:ext uri="{D42A27DB-BD31-4B8C-83A1-F6EECF244321}">
                <p14:modId xmlns:p14="http://schemas.microsoft.com/office/powerpoint/2010/main" val="896559503"/>
              </p:ext>
            </p:extLst>
          </p:nvPr>
        </p:nvGraphicFramePr>
        <p:xfrm>
          <a:off x="3651250" y="3070225"/>
          <a:ext cx="1917700" cy="241300"/>
        </p:xfrm>
        <a:graphic>
          <a:graphicData uri="http://schemas.openxmlformats.org/presentationml/2006/ole">
            <mc:AlternateContent xmlns:mc="http://schemas.openxmlformats.org/markup-compatibility/2006">
              <mc:Choice xmlns:v="urn:schemas-microsoft-com:vml" Requires="v">
                <p:oleObj spid="_x0000_s1416734" name="Equation" r:id="rId13" imgW="1917360" imgH="241200" progId="Equation.DSMT4">
                  <p:embed/>
                </p:oleObj>
              </mc:Choice>
              <mc:Fallback>
                <p:oleObj name="Equation" r:id="rId13" imgW="1917360" imgH="241200" progId="Equation.DSMT4">
                  <p:embed/>
                  <p:pic>
                    <p:nvPicPr>
                      <p:cNvPr id="0" name=""/>
                      <p:cNvPicPr>
                        <a:picLocks noChangeAspect="1" noChangeArrowheads="1"/>
                      </p:cNvPicPr>
                      <p:nvPr/>
                    </p:nvPicPr>
                    <p:blipFill>
                      <a:blip r:embed="rId14"/>
                      <a:srcRect/>
                      <a:stretch>
                        <a:fillRect/>
                      </a:stretch>
                    </p:blipFill>
                    <p:spPr bwMode="auto">
                      <a:xfrm>
                        <a:off x="3651250" y="3070225"/>
                        <a:ext cx="1917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44" name="Text Box 124"/>
          <p:cNvSpPr txBox="1">
            <a:spLocks noChangeArrowheads="1"/>
          </p:cNvSpPr>
          <p:nvPr/>
        </p:nvSpPr>
        <p:spPr bwMode="auto">
          <a:xfrm>
            <a:off x="35799" y="2667000"/>
            <a:ext cx="357020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Multiply by the vector </a:t>
            </a:r>
            <a:r>
              <a:rPr lang="en-US" altLang="ru-RU" sz="1000" dirty="0" smtClean="0">
                <a:solidFill>
                  <a:srgbClr val="000000"/>
                </a:solidFill>
              </a:rPr>
              <a:t>of the virtual displacement and add up</a:t>
            </a:r>
            <a:endParaRPr lang="ru-RU" altLang="ru-RU" sz="1000" dirty="0">
              <a:solidFill>
                <a:srgbClr val="000000"/>
              </a:solidFill>
            </a:endParaRPr>
          </a:p>
        </p:txBody>
      </p:sp>
      <p:graphicFrame>
        <p:nvGraphicFramePr>
          <p:cNvPr id="338045" name="Object 125"/>
          <p:cNvGraphicFramePr>
            <a:graphicFrameLocks noChangeAspect="1"/>
          </p:cNvGraphicFramePr>
          <p:nvPr>
            <p:extLst>
              <p:ext uri="{D42A27DB-BD31-4B8C-83A1-F6EECF244321}">
                <p14:modId xmlns:p14="http://schemas.microsoft.com/office/powerpoint/2010/main" val="1388676000"/>
              </p:ext>
            </p:extLst>
          </p:nvPr>
        </p:nvGraphicFramePr>
        <p:xfrm>
          <a:off x="303213" y="3033713"/>
          <a:ext cx="1447800" cy="254000"/>
        </p:xfrm>
        <a:graphic>
          <a:graphicData uri="http://schemas.openxmlformats.org/presentationml/2006/ole">
            <mc:AlternateContent xmlns:mc="http://schemas.openxmlformats.org/markup-compatibility/2006">
              <mc:Choice xmlns:v="urn:schemas-microsoft-com:vml" Requires="v">
                <p:oleObj spid="_x0000_s1416735" name="Equation" r:id="rId15" imgW="1447560" imgH="253800" progId="Equation.DSMT4">
                  <p:embed/>
                </p:oleObj>
              </mc:Choice>
              <mc:Fallback>
                <p:oleObj name="Equation" r:id="rId15" imgW="1447560" imgH="253800" progId="Equation.DSMT4">
                  <p:embed/>
                  <p:pic>
                    <p:nvPicPr>
                      <p:cNvPr id="0" name=""/>
                      <p:cNvPicPr>
                        <a:picLocks noChangeAspect="1" noChangeArrowheads="1"/>
                      </p:cNvPicPr>
                      <p:nvPr/>
                    </p:nvPicPr>
                    <p:blipFill>
                      <a:blip r:embed="rId16"/>
                      <a:srcRect/>
                      <a:stretch>
                        <a:fillRect/>
                      </a:stretch>
                    </p:blipFill>
                    <p:spPr bwMode="auto">
                      <a:xfrm>
                        <a:off x="303213" y="3033713"/>
                        <a:ext cx="14478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46" name="Rectangle 126"/>
          <p:cNvSpPr>
            <a:spLocks noChangeArrowheads="1"/>
          </p:cNvSpPr>
          <p:nvPr/>
        </p:nvSpPr>
        <p:spPr bwMode="auto">
          <a:xfrm>
            <a:off x="933450" y="3048000"/>
            <a:ext cx="542925" cy="219075"/>
          </a:xfrm>
          <a:prstGeom prst="rect">
            <a:avLst/>
          </a:prstGeom>
          <a:noFill/>
          <a:ln w="19050"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47" name="Text Box 127"/>
          <p:cNvSpPr txBox="1">
            <a:spLocks noChangeArrowheads="1"/>
          </p:cNvSpPr>
          <p:nvPr/>
        </p:nvSpPr>
        <p:spPr bwMode="auto">
          <a:xfrm>
            <a:off x="1012825" y="3259138"/>
            <a:ext cx="36353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a:solidFill>
                  <a:srgbClr val="FF0000"/>
                </a:solidFill>
              </a:rPr>
              <a:t>= 0</a:t>
            </a:r>
          </a:p>
        </p:txBody>
      </p:sp>
      <p:sp>
        <p:nvSpPr>
          <p:cNvPr id="338048" name="AutoShape 128"/>
          <p:cNvSpPr>
            <a:spLocks noChangeArrowheads="1"/>
          </p:cNvSpPr>
          <p:nvPr/>
        </p:nvSpPr>
        <p:spPr bwMode="auto">
          <a:xfrm>
            <a:off x="1828800" y="3076575"/>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49" name="Object 129"/>
          <p:cNvGraphicFramePr>
            <a:graphicFrameLocks noChangeAspect="1"/>
          </p:cNvGraphicFramePr>
          <p:nvPr>
            <p:extLst>
              <p:ext uri="{D42A27DB-BD31-4B8C-83A1-F6EECF244321}">
                <p14:modId xmlns:p14="http://schemas.microsoft.com/office/powerpoint/2010/main" val="2612037909"/>
              </p:ext>
            </p:extLst>
          </p:nvPr>
        </p:nvGraphicFramePr>
        <p:xfrm>
          <a:off x="2252663" y="2921000"/>
          <a:ext cx="1193800" cy="444500"/>
        </p:xfrm>
        <a:graphic>
          <a:graphicData uri="http://schemas.openxmlformats.org/presentationml/2006/ole">
            <mc:AlternateContent xmlns:mc="http://schemas.openxmlformats.org/markup-compatibility/2006">
              <mc:Choice xmlns:v="urn:schemas-microsoft-com:vml" Requires="v">
                <p:oleObj spid="_x0000_s1416736" name="Equation" r:id="rId17" imgW="1193760" imgH="444240" progId="Equation.DSMT4">
                  <p:embed/>
                </p:oleObj>
              </mc:Choice>
              <mc:Fallback>
                <p:oleObj name="Equation" r:id="rId17" imgW="1193760" imgH="444240" progId="Equation.DSMT4">
                  <p:embed/>
                  <p:pic>
                    <p:nvPicPr>
                      <p:cNvPr id="0" name=""/>
                      <p:cNvPicPr>
                        <a:picLocks noChangeAspect="1" noChangeArrowheads="1"/>
                      </p:cNvPicPr>
                      <p:nvPr/>
                    </p:nvPicPr>
                    <p:blipFill>
                      <a:blip r:embed="rId18"/>
                      <a:srcRect/>
                      <a:stretch>
                        <a:fillRect/>
                      </a:stretch>
                    </p:blipFill>
                    <p:spPr bwMode="auto">
                      <a:xfrm>
                        <a:off x="2252663" y="2921000"/>
                        <a:ext cx="1193800" cy="444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50" name="Text Box 130"/>
          <p:cNvSpPr txBox="1">
            <a:spLocks noChangeArrowheads="1"/>
          </p:cNvSpPr>
          <p:nvPr/>
        </p:nvSpPr>
        <p:spPr bwMode="auto">
          <a:xfrm>
            <a:off x="3544888" y="2200275"/>
            <a:ext cx="36449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Proof </a:t>
            </a:r>
            <a:r>
              <a:rPr lang="en-US" altLang="ru-RU" sz="1000" b="1" i="1" dirty="0">
                <a:solidFill>
                  <a:srgbClr val="000000"/>
                </a:solidFill>
              </a:rPr>
              <a:t>of </a:t>
            </a:r>
            <a:r>
              <a:rPr lang="en-US" altLang="ru-RU" sz="1000" b="1" i="1" dirty="0" smtClean="0">
                <a:solidFill>
                  <a:srgbClr val="000000"/>
                </a:solidFill>
              </a:rPr>
              <a:t>sufficiency.</a:t>
            </a:r>
            <a:r>
              <a:rPr lang="en-US" altLang="ru-RU" sz="1000" dirty="0" smtClean="0">
                <a:solidFill>
                  <a:srgbClr val="000000"/>
                </a:solidFill>
              </a:rPr>
              <a:t> </a:t>
            </a:r>
            <a:r>
              <a:rPr lang="en-US" altLang="ru-RU" sz="1000" dirty="0">
                <a:solidFill>
                  <a:srgbClr val="000000"/>
                </a:solidFill>
              </a:rPr>
              <a:t>Given:</a:t>
            </a:r>
          </a:p>
          <a:p>
            <a:r>
              <a:rPr lang="en-US" altLang="ru-RU" sz="1000" dirty="0">
                <a:solidFill>
                  <a:srgbClr val="000000"/>
                </a:solidFill>
              </a:rPr>
              <a:t>Assume that there is no equilibrium.</a:t>
            </a:r>
            <a:endParaRPr lang="ru-RU" altLang="ru-RU" sz="1000" dirty="0">
              <a:solidFill>
                <a:srgbClr val="000000"/>
              </a:solidFill>
            </a:endParaRPr>
          </a:p>
        </p:txBody>
      </p:sp>
      <p:graphicFrame>
        <p:nvGraphicFramePr>
          <p:cNvPr id="338051" name="Object 131"/>
          <p:cNvGraphicFramePr>
            <a:graphicFrameLocks noChangeAspect="1"/>
          </p:cNvGraphicFramePr>
          <p:nvPr>
            <p:extLst>
              <p:ext uri="{D42A27DB-BD31-4B8C-83A1-F6EECF244321}">
                <p14:modId xmlns:p14="http://schemas.microsoft.com/office/powerpoint/2010/main" val="2480480910"/>
              </p:ext>
            </p:extLst>
          </p:nvPr>
        </p:nvGraphicFramePr>
        <p:xfrm>
          <a:off x="5667375" y="2135188"/>
          <a:ext cx="787400" cy="444500"/>
        </p:xfrm>
        <a:graphic>
          <a:graphicData uri="http://schemas.openxmlformats.org/presentationml/2006/ole">
            <mc:AlternateContent xmlns:mc="http://schemas.openxmlformats.org/markup-compatibility/2006">
              <mc:Choice xmlns:v="urn:schemas-microsoft-com:vml" Requires="v">
                <p:oleObj spid="_x0000_s1416737" name="Equation" r:id="rId19" imgW="787320" imgH="444240" progId="Equation.DSMT4">
                  <p:embed/>
                </p:oleObj>
              </mc:Choice>
              <mc:Fallback>
                <p:oleObj name="Equation" r:id="rId19" imgW="787320" imgH="444240" progId="Equation.DSMT4">
                  <p:embed/>
                  <p:pic>
                    <p:nvPicPr>
                      <p:cNvPr id="0" name=""/>
                      <p:cNvPicPr>
                        <a:picLocks noChangeAspect="1" noChangeArrowheads="1"/>
                      </p:cNvPicPr>
                      <p:nvPr/>
                    </p:nvPicPr>
                    <p:blipFill>
                      <a:blip r:embed="rId20"/>
                      <a:srcRect/>
                      <a:stretch>
                        <a:fillRect/>
                      </a:stretch>
                    </p:blipFill>
                    <p:spPr bwMode="auto">
                      <a:xfrm>
                        <a:off x="5667375" y="2135188"/>
                        <a:ext cx="7874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8052" name="Object 132"/>
          <p:cNvGraphicFramePr>
            <a:graphicFrameLocks noChangeAspect="1"/>
          </p:cNvGraphicFramePr>
          <p:nvPr>
            <p:extLst>
              <p:ext uri="{D42A27DB-BD31-4B8C-83A1-F6EECF244321}">
                <p14:modId xmlns:p14="http://schemas.microsoft.com/office/powerpoint/2010/main" val="747039978"/>
              </p:ext>
            </p:extLst>
          </p:nvPr>
        </p:nvGraphicFramePr>
        <p:xfrm>
          <a:off x="1366839" y="2503861"/>
          <a:ext cx="749300" cy="241300"/>
        </p:xfrm>
        <a:graphic>
          <a:graphicData uri="http://schemas.openxmlformats.org/presentationml/2006/ole">
            <mc:AlternateContent xmlns:mc="http://schemas.openxmlformats.org/markup-compatibility/2006">
              <mc:Choice xmlns:v="urn:schemas-microsoft-com:vml" Requires="v">
                <p:oleObj spid="_x0000_s1416738" name="Формула" r:id="rId21" imgW="749160" imgH="241200" progId="Equation.3">
                  <p:embed/>
                </p:oleObj>
              </mc:Choice>
              <mc:Fallback>
                <p:oleObj name="Формула" r:id="rId21" imgW="749160" imgH="24120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366839" y="2503861"/>
                        <a:ext cx="7493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53" name="AutoShape 133"/>
          <p:cNvSpPr>
            <a:spLocks noChangeArrowheads="1"/>
          </p:cNvSpPr>
          <p:nvPr/>
        </p:nvSpPr>
        <p:spPr bwMode="auto">
          <a:xfrm>
            <a:off x="5608638" y="3084513"/>
            <a:ext cx="333375"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54" name="Object 134"/>
          <p:cNvGraphicFramePr>
            <a:graphicFrameLocks noChangeAspect="1"/>
          </p:cNvGraphicFramePr>
          <p:nvPr>
            <p:extLst>
              <p:ext uri="{D42A27DB-BD31-4B8C-83A1-F6EECF244321}">
                <p14:modId xmlns:p14="http://schemas.microsoft.com/office/powerpoint/2010/main" val="63691128"/>
              </p:ext>
            </p:extLst>
          </p:nvPr>
        </p:nvGraphicFramePr>
        <p:xfrm>
          <a:off x="6030913" y="3059113"/>
          <a:ext cx="2489200" cy="241300"/>
        </p:xfrm>
        <a:graphic>
          <a:graphicData uri="http://schemas.openxmlformats.org/presentationml/2006/ole">
            <mc:AlternateContent xmlns:mc="http://schemas.openxmlformats.org/markup-compatibility/2006">
              <mc:Choice xmlns:v="urn:schemas-microsoft-com:vml" Requires="v">
                <p:oleObj spid="_x0000_s1416739" name="Equation" r:id="rId23" imgW="2489040" imgH="241200" progId="Equation.DSMT4">
                  <p:embed/>
                </p:oleObj>
              </mc:Choice>
              <mc:Fallback>
                <p:oleObj name="Equation" r:id="rId23" imgW="2489040" imgH="241200" progId="Equation.DSMT4">
                  <p:embed/>
                  <p:pic>
                    <p:nvPicPr>
                      <p:cNvPr id="0" name=""/>
                      <p:cNvPicPr>
                        <a:picLocks noChangeAspect="1" noChangeArrowheads="1"/>
                      </p:cNvPicPr>
                      <p:nvPr/>
                    </p:nvPicPr>
                    <p:blipFill>
                      <a:blip r:embed="rId24"/>
                      <a:srcRect/>
                      <a:stretch>
                        <a:fillRect/>
                      </a:stretch>
                    </p:blipFill>
                    <p:spPr bwMode="auto">
                      <a:xfrm>
                        <a:off x="6030913" y="3059113"/>
                        <a:ext cx="24892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55" name="Text Box 135"/>
          <p:cNvSpPr txBox="1">
            <a:spLocks noChangeArrowheads="1"/>
          </p:cNvSpPr>
          <p:nvPr/>
        </p:nvSpPr>
        <p:spPr bwMode="auto">
          <a:xfrm>
            <a:off x="3618953" y="2556110"/>
            <a:ext cx="5464175"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smtClean="0">
                <a:solidFill>
                  <a:srgbClr val="000000"/>
                </a:solidFill>
              </a:rPr>
              <a:t>Each </a:t>
            </a:r>
            <a:r>
              <a:rPr lang="en-US" altLang="ru-RU" sz="1000" dirty="0">
                <a:solidFill>
                  <a:srgbClr val="000000"/>
                </a:solidFill>
              </a:rPr>
              <a:t>of the particles under the action of the active forces </a:t>
            </a:r>
            <a:r>
              <a:rPr lang="en-US" altLang="ru-RU" sz="1000" dirty="0" smtClean="0">
                <a:solidFill>
                  <a:srgbClr val="000000"/>
                </a:solidFill>
              </a:rPr>
              <a:t>acquires, </a:t>
            </a:r>
            <a:r>
              <a:rPr lang="en-US" altLang="ru-RU" sz="1000" dirty="0">
                <a:solidFill>
                  <a:srgbClr val="000000"/>
                </a:solidFill>
              </a:rPr>
              <a:t>in time </a:t>
            </a:r>
            <a:r>
              <a:rPr lang="en-US" altLang="ru-RU" sz="1100" i="1" dirty="0" err="1">
                <a:solidFill>
                  <a:srgbClr val="000000"/>
                </a:solidFill>
                <a:latin typeface="Times New Roman" pitchFamily="18" charset="0"/>
                <a:cs typeface="Times New Roman" pitchFamily="18" charset="0"/>
              </a:rPr>
              <a:t>dt</a:t>
            </a:r>
            <a:r>
              <a:rPr lang="en-US" altLang="ru-RU" sz="1000" i="1" dirty="0">
                <a:solidFill>
                  <a:srgbClr val="000000"/>
                </a:solidFill>
              </a:rPr>
              <a:t> </a:t>
            </a:r>
            <a:r>
              <a:rPr lang="en-US" altLang="ru-RU" sz="1000" dirty="0">
                <a:solidFill>
                  <a:srgbClr val="000000"/>
                </a:solidFill>
              </a:rPr>
              <a:t> </a:t>
            </a:r>
            <a:r>
              <a:rPr lang="en-US" altLang="ru-RU" sz="1000" dirty="0" smtClean="0">
                <a:solidFill>
                  <a:srgbClr val="000000"/>
                </a:solidFill>
              </a:rPr>
              <a:t>an </a:t>
            </a:r>
            <a:r>
              <a:rPr lang="en-US" altLang="ru-RU" sz="1000" dirty="0">
                <a:solidFill>
                  <a:srgbClr val="000000"/>
                </a:solidFill>
              </a:rPr>
              <a:t>actual displacement of </a:t>
            </a:r>
            <a:r>
              <a:rPr lang="en-US" altLang="ru-RU" sz="1100" i="1" dirty="0">
                <a:solidFill>
                  <a:srgbClr val="000000"/>
                </a:solidFill>
                <a:latin typeface="Times New Roman" pitchFamily="18" charset="0"/>
                <a:cs typeface="Times New Roman" pitchFamily="18" charset="0"/>
              </a:rPr>
              <a:t>dr</a:t>
            </a:r>
            <a:r>
              <a:rPr lang="en-US" altLang="ru-RU" sz="1000" dirty="0">
                <a:solidFill>
                  <a:srgbClr val="000000"/>
                </a:solidFill>
              </a:rPr>
              <a:t>. Considering these displacements as virtual, we calculate the work and </a:t>
            </a:r>
            <a:r>
              <a:rPr lang="en-US" altLang="ru-RU" sz="1000" dirty="0" smtClean="0">
                <a:solidFill>
                  <a:srgbClr val="000000"/>
                </a:solidFill>
              </a:rPr>
              <a:t>adding up one obtains</a:t>
            </a:r>
          </a:p>
          <a:p>
            <a:endParaRPr lang="en-US" altLang="ru-RU" sz="1000" dirty="0">
              <a:solidFill>
                <a:srgbClr val="000000"/>
              </a:solidFill>
            </a:endParaRPr>
          </a:p>
          <a:p>
            <a:endParaRPr lang="ru-RU" altLang="ru-RU" sz="1000" dirty="0">
              <a:solidFill>
                <a:srgbClr val="000000"/>
              </a:solidFill>
            </a:endParaRPr>
          </a:p>
        </p:txBody>
      </p:sp>
      <p:sp>
        <p:nvSpPr>
          <p:cNvPr id="338056" name="Rectangle 136"/>
          <p:cNvSpPr>
            <a:spLocks noChangeArrowheads="1"/>
          </p:cNvSpPr>
          <p:nvPr/>
        </p:nvSpPr>
        <p:spPr bwMode="auto">
          <a:xfrm>
            <a:off x="7723188" y="3068638"/>
            <a:ext cx="542925" cy="219075"/>
          </a:xfrm>
          <a:prstGeom prst="rect">
            <a:avLst/>
          </a:prstGeom>
          <a:noFill/>
          <a:ln w="19050"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57" name="Text Box 137"/>
          <p:cNvSpPr txBox="1">
            <a:spLocks noChangeArrowheads="1"/>
          </p:cNvSpPr>
          <p:nvPr/>
        </p:nvSpPr>
        <p:spPr bwMode="auto">
          <a:xfrm>
            <a:off x="7859713" y="3289300"/>
            <a:ext cx="3635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a:solidFill>
                  <a:srgbClr val="FF0000"/>
                </a:solidFill>
              </a:rPr>
              <a:t>= 0</a:t>
            </a:r>
          </a:p>
        </p:txBody>
      </p:sp>
      <p:sp>
        <p:nvSpPr>
          <p:cNvPr id="338060" name="Line 140"/>
          <p:cNvSpPr>
            <a:spLocks noChangeShapeType="1"/>
          </p:cNvSpPr>
          <p:nvPr/>
        </p:nvSpPr>
        <p:spPr bwMode="auto">
          <a:xfrm>
            <a:off x="495300" y="4410075"/>
            <a:ext cx="1219200" cy="3619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61" name="Arc 141"/>
          <p:cNvSpPr>
            <a:spLocks/>
          </p:cNvSpPr>
          <p:nvPr/>
        </p:nvSpPr>
        <p:spPr bwMode="auto">
          <a:xfrm flipV="1">
            <a:off x="695325" y="4384675"/>
            <a:ext cx="49213" cy="889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62" name="Text Box 142"/>
          <p:cNvSpPr txBox="1">
            <a:spLocks noChangeArrowheads="1"/>
          </p:cNvSpPr>
          <p:nvPr/>
        </p:nvSpPr>
        <p:spPr bwMode="auto">
          <a:xfrm>
            <a:off x="590550" y="4425950"/>
            <a:ext cx="33695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smtClean="0">
                <a:solidFill>
                  <a:srgbClr val="000000"/>
                </a:solidFill>
                <a:latin typeface="Times New Roman" pitchFamily="18" charset="0"/>
                <a:cs typeface="Times New Roman" pitchFamily="18" charset="0"/>
                <a:sym typeface="Euclid Symbol"/>
              </a:rPr>
              <a:t></a:t>
            </a:r>
            <a:r>
              <a:rPr lang="ru-RU" altLang="ru-RU" sz="1100" i="1" dirty="0" smtClean="0">
                <a:solidFill>
                  <a:srgbClr val="000000"/>
                </a:solidFill>
                <a:latin typeface="Times New Roman" pitchFamily="18" charset="0"/>
                <a:cs typeface="Times New Roman" pitchFamily="18" charset="0"/>
                <a:sym typeface="Symbol" pitchFamily="18" charset="2"/>
              </a:rPr>
              <a:t></a:t>
            </a:r>
            <a:endParaRPr lang="ru-RU" altLang="ru-RU" sz="1100" i="1" dirty="0">
              <a:solidFill>
                <a:srgbClr val="000000"/>
              </a:solidFill>
              <a:latin typeface="Times New Roman" pitchFamily="18" charset="0"/>
              <a:cs typeface="Times New Roman" pitchFamily="18" charset="0"/>
              <a:sym typeface="Symbol" pitchFamily="18" charset="2"/>
            </a:endParaRPr>
          </a:p>
        </p:txBody>
      </p:sp>
      <p:sp>
        <p:nvSpPr>
          <p:cNvPr id="338063" name="Text Box 143"/>
          <p:cNvSpPr txBox="1">
            <a:spLocks noChangeArrowheads="1"/>
          </p:cNvSpPr>
          <p:nvPr/>
        </p:nvSpPr>
        <p:spPr bwMode="auto">
          <a:xfrm>
            <a:off x="822325" y="4344988"/>
            <a:ext cx="35939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sym typeface="Symbol" pitchFamily="18" charset="2"/>
              </a:rPr>
              <a:t>s</a:t>
            </a:r>
            <a:r>
              <a:rPr lang="en-US" altLang="ru-RU" sz="1100" i="1" baseline="-25000" dirty="0" err="1" smtClean="0">
                <a:solidFill>
                  <a:srgbClr val="000000"/>
                </a:solidFill>
                <a:latin typeface="Times New Roman" pitchFamily="18" charset="0"/>
                <a:cs typeface="Times New Roman" pitchFamily="18" charset="0"/>
                <a:sym typeface="Symbol" pitchFamily="18" charset="2"/>
              </a:rPr>
              <a:t>P</a:t>
            </a:r>
            <a:endParaRPr lang="ru-RU" altLang="ru-RU" sz="1100" i="1" baseline="-25000" dirty="0">
              <a:solidFill>
                <a:srgbClr val="000000"/>
              </a:solidFill>
              <a:latin typeface="Times New Roman" pitchFamily="18" charset="0"/>
              <a:cs typeface="Times New Roman" pitchFamily="18" charset="0"/>
              <a:sym typeface="Symbol" pitchFamily="18" charset="2"/>
            </a:endParaRPr>
          </a:p>
        </p:txBody>
      </p:sp>
      <p:sp>
        <p:nvSpPr>
          <p:cNvPr id="338064" name="Text Box 144"/>
          <p:cNvSpPr txBox="1">
            <a:spLocks noChangeArrowheads="1"/>
          </p:cNvSpPr>
          <p:nvPr/>
        </p:nvSpPr>
        <p:spPr bwMode="auto">
          <a:xfrm>
            <a:off x="1655763" y="4572000"/>
            <a:ext cx="35939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sym typeface="Symbol" pitchFamily="18" charset="2"/>
              </a:rPr>
              <a:t>s</a:t>
            </a:r>
            <a:r>
              <a:rPr lang="en-US" altLang="ru-RU" sz="1100" i="1" baseline="-25000" dirty="0" err="1" smtClean="0">
                <a:solidFill>
                  <a:srgbClr val="000000"/>
                </a:solidFill>
                <a:latin typeface="Times New Roman" pitchFamily="18" charset="0"/>
                <a:cs typeface="Times New Roman" pitchFamily="18" charset="0"/>
                <a:sym typeface="Symbol" pitchFamily="18" charset="2"/>
              </a:rPr>
              <a:t>B</a:t>
            </a:r>
            <a:endParaRPr lang="ru-RU" altLang="ru-RU" sz="1100" i="1" baseline="-25000" dirty="0">
              <a:solidFill>
                <a:srgbClr val="000000"/>
              </a:solidFill>
              <a:latin typeface="Times New Roman" pitchFamily="18" charset="0"/>
              <a:cs typeface="Times New Roman" pitchFamily="18" charset="0"/>
              <a:sym typeface="Symbol" pitchFamily="18" charset="2"/>
            </a:endParaRPr>
          </a:p>
        </p:txBody>
      </p:sp>
      <p:sp>
        <p:nvSpPr>
          <p:cNvPr id="338065" name="Line 145"/>
          <p:cNvSpPr>
            <a:spLocks noChangeShapeType="1"/>
          </p:cNvSpPr>
          <p:nvPr/>
        </p:nvSpPr>
        <p:spPr bwMode="auto">
          <a:xfrm>
            <a:off x="879475" y="4359275"/>
            <a:ext cx="1588" cy="160338"/>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66" name="Line 146"/>
          <p:cNvSpPr>
            <a:spLocks noChangeShapeType="1"/>
          </p:cNvSpPr>
          <p:nvPr/>
        </p:nvSpPr>
        <p:spPr bwMode="auto">
          <a:xfrm>
            <a:off x="1695450" y="4371975"/>
            <a:ext cx="4763" cy="388938"/>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67" name="Text Box 147"/>
          <p:cNvSpPr txBox="1">
            <a:spLocks noChangeArrowheads="1"/>
          </p:cNvSpPr>
          <p:nvPr/>
        </p:nvSpPr>
        <p:spPr bwMode="auto">
          <a:xfrm>
            <a:off x="2017567" y="4724320"/>
            <a:ext cx="16256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Define the virtual work </a:t>
            </a:r>
            <a:endParaRPr lang="ru-RU" altLang="ru-RU" sz="1000" dirty="0">
              <a:solidFill>
                <a:srgbClr val="000000"/>
              </a:solidFill>
            </a:endParaRPr>
          </a:p>
        </p:txBody>
      </p:sp>
      <p:graphicFrame>
        <p:nvGraphicFramePr>
          <p:cNvPr id="338068" name="Object 148"/>
          <p:cNvGraphicFramePr>
            <a:graphicFrameLocks noChangeAspect="1"/>
          </p:cNvGraphicFramePr>
          <p:nvPr>
            <p:extLst>
              <p:ext uri="{D42A27DB-BD31-4B8C-83A1-F6EECF244321}">
                <p14:modId xmlns:p14="http://schemas.microsoft.com/office/powerpoint/2010/main" val="1538554619"/>
              </p:ext>
            </p:extLst>
          </p:nvPr>
        </p:nvGraphicFramePr>
        <p:xfrm>
          <a:off x="3638550" y="4759325"/>
          <a:ext cx="1663700" cy="241300"/>
        </p:xfrm>
        <a:graphic>
          <a:graphicData uri="http://schemas.openxmlformats.org/presentationml/2006/ole">
            <mc:AlternateContent xmlns:mc="http://schemas.openxmlformats.org/markup-compatibility/2006">
              <mc:Choice xmlns:v="urn:schemas-microsoft-com:vml" Requires="v">
                <p:oleObj spid="_x0000_s1416740" name="Equation" r:id="rId25" imgW="1663560" imgH="241200" progId="Equation.DSMT4">
                  <p:embed/>
                </p:oleObj>
              </mc:Choice>
              <mc:Fallback>
                <p:oleObj name="Equation" r:id="rId25" imgW="1663560" imgH="241200" progId="Equation.DSMT4">
                  <p:embed/>
                  <p:pic>
                    <p:nvPicPr>
                      <p:cNvPr id="0" name=""/>
                      <p:cNvPicPr>
                        <a:picLocks noChangeAspect="1" noChangeArrowheads="1"/>
                      </p:cNvPicPr>
                      <p:nvPr/>
                    </p:nvPicPr>
                    <p:blipFill>
                      <a:blip r:embed="rId26"/>
                      <a:srcRect/>
                      <a:stretch>
                        <a:fillRect/>
                      </a:stretch>
                    </p:blipFill>
                    <p:spPr bwMode="auto">
                      <a:xfrm>
                        <a:off x="3638550" y="4759325"/>
                        <a:ext cx="16637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69" name="Text Box 149"/>
          <p:cNvSpPr txBox="1">
            <a:spLocks noChangeArrowheads="1"/>
          </p:cNvSpPr>
          <p:nvPr/>
        </p:nvSpPr>
        <p:spPr bwMode="auto">
          <a:xfrm>
            <a:off x="2218622" y="4501376"/>
            <a:ext cx="24542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Determine the virtual displacements</a:t>
            </a:r>
            <a:endParaRPr lang="ru-RU" altLang="ru-RU" sz="1000" dirty="0">
              <a:solidFill>
                <a:srgbClr val="000000"/>
              </a:solidFill>
            </a:endParaRPr>
          </a:p>
        </p:txBody>
      </p:sp>
      <p:graphicFrame>
        <p:nvGraphicFramePr>
          <p:cNvPr id="338070" name="Object 150"/>
          <p:cNvGraphicFramePr>
            <a:graphicFrameLocks noChangeAspect="1"/>
          </p:cNvGraphicFramePr>
          <p:nvPr>
            <p:extLst>
              <p:ext uri="{D42A27DB-BD31-4B8C-83A1-F6EECF244321}">
                <p14:modId xmlns:p14="http://schemas.microsoft.com/office/powerpoint/2010/main" val="285676323"/>
              </p:ext>
            </p:extLst>
          </p:nvPr>
        </p:nvGraphicFramePr>
        <p:xfrm>
          <a:off x="4902200" y="4525963"/>
          <a:ext cx="1333500" cy="203200"/>
        </p:xfrm>
        <a:graphic>
          <a:graphicData uri="http://schemas.openxmlformats.org/presentationml/2006/ole">
            <mc:AlternateContent xmlns:mc="http://schemas.openxmlformats.org/markup-compatibility/2006">
              <mc:Choice xmlns:v="urn:schemas-microsoft-com:vml" Requires="v">
                <p:oleObj spid="_x0000_s1416741" name="Equation" r:id="rId27" imgW="1333440" imgH="203040" progId="Equation.DSMT4">
                  <p:embed/>
                </p:oleObj>
              </mc:Choice>
              <mc:Fallback>
                <p:oleObj name="Equation" r:id="rId27" imgW="1333440" imgH="203040" progId="Equation.DSMT4">
                  <p:embed/>
                  <p:pic>
                    <p:nvPicPr>
                      <p:cNvPr id="0" name=""/>
                      <p:cNvPicPr>
                        <a:picLocks noChangeAspect="1" noChangeArrowheads="1"/>
                      </p:cNvPicPr>
                      <p:nvPr/>
                    </p:nvPicPr>
                    <p:blipFill>
                      <a:blip r:embed="rId28"/>
                      <a:srcRect/>
                      <a:stretch>
                        <a:fillRect/>
                      </a:stretch>
                    </p:blipFill>
                    <p:spPr bwMode="auto">
                      <a:xfrm>
                        <a:off x="4902200" y="4525963"/>
                        <a:ext cx="1333500" cy="203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71" name="AutoShape 151"/>
          <p:cNvSpPr>
            <a:spLocks noChangeArrowheads="1"/>
          </p:cNvSpPr>
          <p:nvPr/>
        </p:nvSpPr>
        <p:spPr bwMode="auto">
          <a:xfrm>
            <a:off x="5319259" y="4808538"/>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72" name="Object 152"/>
          <p:cNvGraphicFramePr>
            <a:graphicFrameLocks noChangeAspect="1"/>
          </p:cNvGraphicFramePr>
          <p:nvPr>
            <p:extLst>
              <p:ext uri="{D42A27DB-BD31-4B8C-83A1-F6EECF244321}">
                <p14:modId xmlns:p14="http://schemas.microsoft.com/office/powerpoint/2010/main" val="1012662433"/>
              </p:ext>
            </p:extLst>
          </p:nvPr>
        </p:nvGraphicFramePr>
        <p:xfrm>
          <a:off x="5684837" y="4766102"/>
          <a:ext cx="1155700" cy="228600"/>
        </p:xfrm>
        <a:graphic>
          <a:graphicData uri="http://schemas.openxmlformats.org/presentationml/2006/ole">
            <mc:AlternateContent xmlns:mc="http://schemas.openxmlformats.org/markup-compatibility/2006">
              <mc:Choice xmlns:v="urn:schemas-microsoft-com:vml" Requires="v">
                <p:oleObj spid="_x0000_s1416742" name="Equation" r:id="rId29" imgW="1155600" imgH="228600" progId="Equation.DSMT4">
                  <p:embed/>
                </p:oleObj>
              </mc:Choice>
              <mc:Fallback>
                <p:oleObj name="Equation" r:id="rId29" imgW="1155600" imgH="228600" progId="Equation.DSMT4">
                  <p:embed/>
                  <p:pic>
                    <p:nvPicPr>
                      <p:cNvPr id="0" name=""/>
                      <p:cNvPicPr>
                        <a:picLocks noChangeAspect="1" noChangeArrowheads="1"/>
                      </p:cNvPicPr>
                      <p:nvPr/>
                    </p:nvPicPr>
                    <p:blipFill>
                      <a:blip r:embed="rId30"/>
                      <a:srcRect/>
                      <a:stretch>
                        <a:fillRect/>
                      </a:stretch>
                    </p:blipFill>
                    <p:spPr bwMode="auto">
                      <a:xfrm>
                        <a:off x="5684837" y="4766102"/>
                        <a:ext cx="11557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73" name="AutoShape 153"/>
          <p:cNvSpPr>
            <a:spLocks noChangeArrowheads="1"/>
          </p:cNvSpPr>
          <p:nvPr/>
        </p:nvSpPr>
        <p:spPr bwMode="auto">
          <a:xfrm>
            <a:off x="6856413" y="4808538"/>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74" name="Object 154"/>
          <p:cNvGraphicFramePr>
            <a:graphicFrameLocks noChangeAspect="1"/>
          </p:cNvGraphicFramePr>
          <p:nvPr>
            <p:extLst>
              <p:ext uri="{D42A27DB-BD31-4B8C-83A1-F6EECF244321}">
                <p14:modId xmlns:p14="http://schemas.microsoft.com/office/powerpoint/2010/main" val="3874138932"/>
              </p:ext>
            </p:extLst>
          </p:nvPr>
        </p:nvGraphicFramePr>
        <p:xfrm>
          <a:off x="7307154" y="4661689"/>
          <a:ext cx="1155700" cy="393700"/>
        </p:xfrm>
        <a:graphic>
          <a:graphicData uri="http://schemas.openxmlformats.org/presentationml/2006/ole">
            <mc:AlternateContent xmlns:mc="http://schemas.openxmlformats.org/markup-compatibility/2006">
              <mc:Choice xmlns:v="urn:schemas-microsoft-com:vml" Requires="v">
                <p:oleObj spid="_x0000_s1416743" name="Формула" r:id="rId31" imgW="1155600" imgH="393480" progId="Equation.3">
                  <p:embed/>
                </p:oleObj>
              </mc:Choice>
              <mc:Fallback>
                <p:oleObj name="Формула" r:id="rId31" imgW="1155600" imgH="39348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307154" y="4661689"/>
                        <a:ext cx="11557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75" name="Rectangle 155"/>
          <p:cNvSpPr>
            <a:spLocks noChangeArrowheads="1"/>
          </p:cNvSpPr>
          <p:nvPr/>
        </p:nvSpPr>
        <p:spPr bwMode="auto">
          <a:xfrm>
            <a:off x="187325" y="5143500"/>
            <a:ext cx="8807450"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smtClean="0">
                <a:solidFill>
                  <a:srgbClr val="000000"/>
                </a:solidFill>
              </a:rPr>
              <a:t>Example 2</a:t>
            </a:r>
            <a:r>
              <a:rPr lang="ru-RU" altLang="ru-RU" sz="1000" b="1" i="1" dirty="0">
                <a:solidFill>
                  <a:srgbClr val="000000"/>
                </a:solidFill>
              </a:rPr>
              <a:t>.</a:t>
            </a:r>
            <a:r>
              <a:rPr lang="ru-RU" altLang="ru-RU" sz="1000" b="1" dirty="0">
                <a:solidFill>
                  <a:srgbClr val="000000"/>
                </a:solidFill>
              </a:rPr>
              <a:t> </a:t>
            </a:r>
            <a:r>
              <a:rPr lang="en-US" altLang="ru-RU" sz="1000" dirty="0" smtClean="0">
                <a:solidFill>
                  <a:srgbClr val="000000"/>
                </a:solidFill>
              </a:rPr>
              <a:t>Define the supporting moment of the left </a:t>
            </a:r>
            <a:r>
              <a:rPr lang="en-US" altLang="ru-RU" sz="1000" dirty="0">
                <a:solidFill>
                  <a:srgbClr val="000000"/>
                </a:solidFill>
              </a:rPr>
              <a:t>support in a </a:t>
            </a:r>
            <a:r>
              <a:rPr lang="en-US" altLang="ru-RU" sz="1000" dirty="0" err="1" smtClean="0">
                <a:solidFill>
                  <a:srgbClr val="000000"/>
                </a:solidFill>
              </a:rPr>
              <a:t>multispan</a:t>
            </a:r>
            <a:r>
              <a:rPr lang="en-US" altLang="ru-RU" sz="1000" dirty="0" smtClean="0">
                <a:solidFill>
                  <a:srgbClr val="000000"/>
                </a:solidFill>
              </a:rPr>
              <a:t> built-up beam.</a:t>
            </a:r>
            <a:endParaRPr lang="ru-RU" altLang="ru-RU" sz="1000" dirty="0">
              <a:solidFill>
                <a:srgbClr val="000000"/>
              </a:solidFill>
            </a:endParaRPr>
          </a:p>
        </p:txBody>
      </p:sp>
      <p:sp>
        <p:nvSpPr>
          <p:cNvPr id="338102" name="Arc 182"/>
          <p:cNvSpPr>
            <a:spLocks/>
          </p:cNvSpPr>
          <p:nvPr/>
        </p:nvSpPr>
        <p:spPr bwMode="auto">
          <a:xfrm flipV="1">
            <a:off x="912813" y="6030913"/>
            <a:ext cx="49212" cy="889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03" name="Text Box 183"/>
          <p:cNvSpPr txBox="1">
            <a:spLocks noChangeArrowheads="1"/>
          </p:cNvSpPr>
          <p:nvPr/>
        </p:nvSpPr>
        <p:spPr bwMode="auto">
          <a:xfrm>
            <a:off x="969963" y="5986463"/>
            <a:ext cx="33695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sym typeface="Euclid Symbol"/>
              </a:rPr>
              <a:t></a:t>
            </a:r>
            <a:r>
              <a:rPr lang="ru-RU" altLang="ru-RU" sz="1100" i="1" dirty="0" smtClean="0">
                <a:solidFill>
                  <a:srgbClr val="000000"/>
                </a:solidFill>
                <a:latin typeface="Times New Roman" pitchFamily="18" charset="0"/>
                <a:cs typeface="Times New Roman" pitchFamily="18" charset="0"/>
                <a:sym typeface="Symbol" pitchFamily="18" charset="2"/>
              </a:rPr>
              <a:t></a:t>
            </a:r>
            <a:endParaRPr lang="ru-RU" altLang="ru-RU" sz="1100" i="1" dirty="0">
              <a:solidFill>
                <a:srgbClr val="000000"/>
              </a:solidFill>
              <a:latin typeface="Times New Roman" pitchFamily="18" charset="0"/>
              <a:cs typeface="Times New Roman" pitchFamily="18" charset="0"/>
              <a:sym typeface="Symbol" pitchFamily="18" charset="2"/>
            </a:endParaRPr>
          </a:p>
        </p:txBody>
      </p:sp>
      <p:sp>
        <p:nvSpPr>
          <p:cNvPr id="338104" name="Text Box 184"/>
          <p:cNvSpPr txBox="1">
            <a:spLocks noChangeArrowheads="1"/>
          </p:cNvSpPr>
          <p:nvPr/>
        </p:nvSpPr>
        <p:spPr bwMode="auto">
          <a:xfrm>
            <a:off x="4325938" y="5972175"/>
            <a:ext cx="35939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sym typeface="Symbol" pitchFamily="18" charset="2"/>
              </a:rPr>
              <a:t>s</a:t>
            </a:r>
            <a:r>
              <a:rPr lang="en-US" altLang="ru-RU" sz="1100" i="1" baseline="-25000" dirty="0" err="1" smtClean="0">
                <a:solidFill>
                  <a:srgbClr val="000000"/>
                </a:solidFill>
                <a:latin typeface="Times New Roman" pitchFamily="18" charset="0"/>
                <a:cs typeface="Times New Roman" pitchFamily="18" charset="0"/>
                <a:sym typeface="Symbol" pitchFamily="18" charset="2"/>
              </a:rPr>
              <a:t>P</a:t>
            </a:r>
            <a:endParaRPr lang="ru-RU" altLang="ru-RU" sz="1100" i="1" baseline="-25000" dirty="0">
              <a:solidFill>
                <a:srgbClr val="000000"/>
              </a:solidFill>
              <a:latin typeface="Times New Roman" pitchFamily="18" charset="0"/>
              <a:cs typeface="Times New Roman" pitchFamily="18" charset="0"/>
              <a:sym typeface="Symbol" pitchFamily="18" charset="2"/>
            </a:endParaRPr>
          </a:p>
        </p:txBody>
      </p:sp>
      <p:sp>
        <p:nvSpPr>
          <p:cNvPr id="338105" name="Text Box 185"/>
          <p:cNvSpPr txBox="1">
            <a:spLocks noChangeArrowheads="1"/>
          </p:cNvSpPr>
          <p:nvPr/>
        </p:nvSpPr>
        <p:spPr bwMode="auto">
          <a:xfrm>
            <a:off x="1711325" y="6018213"/>
            <a:ext cx="35939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sym typeface="Symbol" pitchFamily="18" charset="2"/>
              </a:rPr>
              <a:t>s</a:t>
            </a:r>
            <a:r>
              <a:rPr lang="en-US" altLang="ru-RU" sz="1100" i="1" baseline="-25000" dirty="0" err="1" smtClean="0">
                <a:solidFill>
                  <a:srgbClr val="000000"/>
                </a:solidFill>
                <a:latin typeface="Times New Roman" pitchFamily="18" charset="0"/>
                <a:cs typeface="Times New Roman" pitchFamily="18" charset="0"/>
                <a:sym typeface="Symbol" pitchFamily="18" charset="2"/>
              </a:rPr>
              <a:t>B</a:t>
            </a:r>
            <a:endParaRPr lang="ru-RU" altLang="ru-RU" sz="1100" i="1" baseline="-25000" dirty="0">
              <a:solidFill>
                <a:srgbClr val="000000"/>
              </a:solidFill>
              <a:latin typeface="Times New Roman" pitchFamily="18" charset="0"/>
              <a:cs typeface="Times New Roman" pitchFamily="18" charset="0"/>
              <a:sym typeface="Symbol" pitchFamily="18" charset="2"/>
            </a:endParaRPr>
          </a:p>
        </p:txBody>
      </p:sp>
      <p:grpSp>
        <p:nvGrpSpPr>
          <p:cNvPr id="338116" name="Group 196"/>
          <p:cNvGrpSpPr>
            <a:grpSpLocks/>
          </p:cNvGrpSpPr>
          <p:nvPr/>
        </p:nvGrpSpPr>
        <p:grpSpPr bwMode="auto">
          <a:xfrm rot="5400000">
            <a:off x="244476" y="5969000"/>
            <a:ext cx="355600" cy="73025"/>
            <a:chOff x="2308" y="3880"/>
            <a:chExt cx="224" cy="46"/>
          </a:xfrm>
        </p:grpSpPr>
        <p:sp>
          <p:nvSpPr>
            <p:cNvPr id="338114" name="Rectangle 194"/>
            <p:cNvSpPr>
              <a:spLocks noChangeArrowheads="1"/>
            </p:cNvSpPr>
            <p:nvPr/>
          </p:nvSpPr>
          <p:spPr bwMode="auto">
            <a:xfrm>
              <a:off x="2308" y="3880"/>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15" name="Line 195"/>
            <p:cNvSpPr>
              <a:spLocks noChangeShapeType="1"/>
            </p:cNvSpPr>
            <p:nvPr/>
          </p:nvSpPr>
          <p:spPr bwMode="auto">
            <a:xfrm>
              <a:off x="2308" y="3880"/>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8139" name="Text Box 219"/>
          <p:cNvSpPr txBox="1">
            <a:spLocks noChangeArrowheads="1"/>
          </p:cNvSpPr>
          <p:nvPr/>
        </p:nvSpPr>
        <p:spPr bwMode="auto">
          <a:xfrm>
            <a:off x="715963" y="5343525"/>
            <a:ext cx="660718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Discard in a fixed support the constraint which opposes the turn of the beam and replace it with the moment </a:t>
            </a:r>
            <a:r>
              <a:rPr lang="en-US" altLang="ru-RU" sz="1200" i="1" dirty="0" smtClean="0">
                <a:solidFill>
                  <a:srgbClr val="000000"/>
                </a:solidFill>
                <a:latin typeface="Times New Roman" pitchFamily="18" charset="0"/>
                <a:cs typeface="Times New Roman" pitchFamily="18" charset="0"/>
              </a:rPr>
              <a:t>M</a:t>
            </a:r>
            <a:r>
              <a:rPr lang="en-US" altLang="ru-RU" sz="1200" i="1" baseline="-25000" dirty="0" smtClean="0">
                <a:solidFill>
                  <a:srgbClr val="000000"/>
                </a:solidFill>
                <a:latin typeface="Times New Roman" pitchFamily="18" charset="0"/>
                <a:cs typeface="Times New Roman" pitchFamily="18" charset="0"/>
              </a:rPr>
              <a:t>A</a:t>
            </a:r>
            <a:r>
              <a:rPr lang="en-US" altLang="ru-RU" sz="1200" dirty="0" smtClean="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grpSp>
        <p:nvGrpSpPr>
          <p:cNvPr id="338141" name="Group 221"/>
          <p:cNvGrpSpPr>
            <a:grpSpLocks/>
          </p:cNvGrpSpPr>
          <p:nvPr/>
        </p:nvGrpSpPr>
        <p:grpSpPr bwMode="auto">
          <a:xfrm>
            <a:off x="268288" y="5962650"/>
            <a:ext cx="355600" cy="236538"/>
            <a:chOff x="356" y="1207"/>
            <a:chExt cx="224" cy="149"/>
          </a:xfrm>
        </p:grpSpPr>
        <p:sp>
          <p:nvSpPr>
            <p:cNvPr id="338142" name="AutoShape 222"/>
            <p:cNvSpPr>
              <a:spLocks noChangeArrowheads="1"/>
            </p:cNvSpPr>
            <p:nvPr/>
          </p:nvSpPr>
          <p:spPr bwMode="auto">
            <a:xfrm>
              <a:off x="396" y="1232"/>
              <a:ext cx="132" cy="77"/>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43" name="Oval 223"/>
            <p:cNvSpPr>
              <a:spLocks noChangeArrowheads="1"/>
            </p:cNvSpPr>
            <p:nvPr/>
          </p:nvSpPr>
          <p:spPr bwMode="auto">
            <a:xfrm>
              <a:off x="436" y="1207"/>
              <a:ext cx="52" cy="54"/>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44" name="Rectangle 224"/>
            <p:cNvSpPr>
              <a:spLocks noChangeArrowheads="1"/>
            </p:cNvSpPr>
            <p:nvPr/>
          </p:nvSpPr>
          <p:spPr bwMode="auto">
            <a:xfrm>
              <a:off x="356" y="1310"/>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45" name="Line 225"/>
            <p:cNvSpPr>
              <a:spLocks noChangeShapeType="1"/>
            </p:cNvSpPr>
            <p:nvPr/>
          </p:nvSpPr>
          <p:spPr bwMode="auto">
            <a:xfrm>
              <a:off x="356" y="1310"/>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38146" name="AutoShape 226"/>
          <p:cNvSpPr>
            <a:spLocks noChangeArrowheads="1"/>
          </p:cNvSpPr>
          <p:nvPr/>
        </p:nvSpPr>
        <p:spPr bwMode="auto">
          <a:xfrm>
            <a:off x="295275" y="5762625"/>
            <a:ext cx="285750" cy="28575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47" name="Text Box 227"/>
          <p:cNvSpPr txBox="1">
            <a:spLocks noChangeArrowheads="1"/>
          </p:cNvSpPr>
          <p:nvPr/>
        </p:nvSpPr>
        <p:spPr bwMode="auto">
          <a:xfrm>
            <a:off x="498475" y="5497513"/>
            <a:ext cx="36420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M</a:t>
            </a:r>
            <a:r>
              <a:rPr lang="en-US" altLang="ru-RU" sz="1100" i="1" baseline="-25000" dirty="0">
                <a:solidFill>
                  <a:srgbClr val="000000"/>
                </a:solidFill>
                <a:latin typeface="Times New Roman" pitchFamily="18" charset="0"/>
                <a:cs typeface="Times New Roman" pitchFamily="18" charset="0"/>
              </a:rPr>
              <a:t>A</a:t>
            </a:r>
            <a:endParaRPr lang="ru-RU" altLang="ru-RU" sz="1100" i="1" baseline="-25000" dirty="0">
              <a:solidFill>
                <a:srgbClr val="000000"/>
              </a:solidFill>
              <a:latin typeface="Times New Roman" pitchFamily="18" charset="0"/>
              <a:cs typeface="Times New Roman" pitchFamily="18" charset="0"/>
            </a:endParaRPr>
          </a:p>
        </p:txBody>
      </p:sp>
      <p:sp>
        <p:nvSpPr>
          <p:cNvPr id="338101" name="Line 181"/>
          <p:cNvSpPr>
            <a:spLocks noChangeShapeType="1"/>
          </p:cNvSpPr>
          <p:nvPr/>
        </p:nvSpPr>
        <p:spPr bwMode="auto">
          <a:xfrm>
            <a:off x="436563" y="5989638"/>
            <a:ext cx="1285875" cy="3714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8140" name="Group 220"/>
          <p:cNvGrpSpPr>
            <a:grpSpLocks/>
          </p:cNvGrpSpPr>
          <p:nvPr/>
        </p:nvGrpSpPr>
        <p:grpSpPr bwMode="auto">
          <a:xfrm>
            <a:off x="220663" y="5572125"/>
            <a:ext cx="4337050" cy="1084263"/>
            <a:chOff x="265" y="3438"/>
            <a:chExt cx="2732" cy="683"/>
          </a:xfrm>
        </p:grpSpPr>
        <p:sp>
          <p:nvSpPr>
            <p:cNvPr id="338076" name="Rectangle 156"/>
            <p:cNvSpPr>
              <a:spLocks noChangeArrowheads="1"/>
            </p:cNvSpPr>
            <p:nvPr/>
          </p:nvSpPr>
          <p:spPr bwMode="auto">
            <a:xfrm>
              <a:off x="419" y="3683"/>
              <a:ext cx="774" cy="44"/>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338077" name="Group 157"/>
            <p:cNvGrpSpPr>
              <a:grpSpLocks/>
            </p:cNvGrpSpPr>
            <p:nvPr/>
          </p:nvGrpSpPr>
          <p:grpSpPr bwMode="auto">
            <a:xfrm>
              <a:off x="1536" y="3733"/>
              <a:ext cx="224" cy="189"/>
              <a:chOff x="1147" y="1178"/>
              <a:chExt cx="224" cy="189"/>
            </a:xfrm>
          </p:grpSpPr>
          <p:sp>
            <p:nvSpPr>
              <p:cNvPr id="338078" name="AutoShape 158"/>
              <p:cNvSpPr>
                <a:spLocks noChangeArrowheads="1"/>
              </p:cNvSpPr>
              <p:nvPr/>
            </p:nvSpPr>
            <p:spPr bwMode="auto">
              <a:xfrm>
                <a:off x="1187" y="1193"/>
                <a:ext cx="132" cy="77"/>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79" name="Oval 159"/>
              <p:cNvSpPr>
                <a:spLocks noChangeArrowheads="1"/>
              </p:cNvSpPr>
              <p:nvPr/>
            </p:nvSpPr>
            <p:spPr bwMode="auto">
              <a:xfrm>
                <a:off x="1227" y="1178"/>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80" name="Rectangle 160"/>
              <p:cNvSpPr>
                <a:spLocks noChangeArrowheads="1"/>
              </p:cNvSpPr>
              <p:nvPr/>
            </p:nvSpPr>
            <p:spPr bwMode="auto">
              <a:xfrm>
                <a:off x="1147" y="1321"/>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081" name="Line 161"/>
              <p:cNvSpPr>
                <a:spLocks noChangeShapeType="1"/>
              </p:cNvSpPr>
              <p:nvPr/>
            </p:nvSpPr>
            <p:spPr bwMode="auto">
              <a:xfrm>
                <a:off x="1147" y="1321"/>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sp>
            <p:nvSpPr>
              <p:cNvPr id="338082" name="Oval 162"/>
              <p:cNvSpPr>
                <a:spLocks noChangeArrowheads="1"/>
              </p:cNvSpPr>
              <p:nvPr/>
            </p:nvSpPr>
            <p:spPr bwMode="auto">
              <a:xfrm>
                <a:off x="1226" y="1269"/>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38088" name="Text Box 168"/>
            <p:cNvSpPr txBox="1">
              <a:spLocks noChangeArrowheads="1"/>
            </p:cNvSpPr>
            <p:nvPr/>
          </p:nvSpPr>
          <p:spPr bwMode="auto">
            <a:xfrm>
              <a:off x="265" y="3438"/>
              <a:ext cx="169"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8089" name="Text Box 169"/>
            <p:cNvSpPr txBox="1">
              <a:spLocks noChangeArrowheads="1"/>
            </p:cNvSpPr>
            <p:nvPr/>
          </p:nvSpPr>
          <p:spPr bwMode="auto">
            <a:xfrm>
              <a:off x="1236" y="3485"/>
              <a:ext cx="169"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B</a:t>
              </a:r>
              <a:endParaRPr lang="ru-RU" altLang="ru-RU" sz="1100" i="1" dirty="0">
                <a:solidFill>
                  <a:srgbClr val="000000"/>
                </a:solidFill>
                <a:latin typeface="Times New Roman" pitchFamily="18" charset="0"/>
                <a:cs typeface="Times New Roman" pitchFamily="18" charset="0"/>
              </a:endParaRPr>
            </a:p>
          </p:txBody>
        </p:sp>
        <p:sp>
          <p:nvSpPr>
            <p:cNvPr id="338090" name="Line 170"/>
            <p:cNvSpPr>
              <a:spLocks noChangeShapeType="1"/>
            </p:cNvSpPr>
            <p:nvPr/>
          </p:nvSpPr>
          <p:spPr bwMode="auto">
            <a:xfrm>
              <a:off x="419" y="3719"/>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92" name="Line 172"/>
            <p:cNvSpPr>
              <a:spLocks noChangeShapeType="1"/>
            </p:cNvSpPr>
            <p:nvPr/>
          </p:nvSpPr>
          <p:spPr bwMode="auto">
            <a:xfrm>
              <a:off x="413" y="4055"/>
              <a:ext cx="816"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93" name="Line 173"/>
            <p:cNvSpPr>
              <a:spLocks noChangeShapeType="1"/>
            </p:cNvSpPr>
            <p:nvPr/>
          </p:nvSpPr>
          <p:spPr bwMode="auto">
            <a:xfrm>
              <a:off x="2859" y="3729"/>
              <a:ext cx="0" cy="35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94" name="Line 174"/>
            <p:cNvSpPr>
              <a:spLocks noChangeShapeType="1"/>
            </p:cNvSpPr>
            <p:nvPr/>
          </p:nvSpPr>
          <p:spPr bwMode="auto">
            <a:xfrm>
              <a:off x="2597" y="3977"/>
              <a:ext cx="25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095" name="Text Box 175"/>
            <p:cNvSpPr txBox="1">
              <a:spLocks noChangeArrowheads="1"/>
            </p:cNvSpPr>
            <p:nvPr/>
          </p:nvSpPr>
          <p:spPr bwMode="auto">
            <a:xfrm>
              <a:off x="2688" y="3809"/>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8096" name="Text Box 176"/>
            <p:cNvSpPr txBox="1">
              <a:spLocks noChangeArrowheads="1"/>
            </p:cNvSpPr>
            <p:nvPr/>
          </p:nvSpPr>
          <p:spPr bwMode="auto">
            <a:xfrm>
              <a:off x="755" y="3914"/>
              <a:ext cx="14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a:solidFill>
                    <a:srgbClr val="000000"/>
                  </a:solidFill>
                  <a:latin typeface="Times New Roman" pitchFamily="18" charset="0"/>
                </a:rPr>
                <a:t>l</a:t>
              </a:r>
              <a:endParaRPr lang="ru-RU" altLang="ru-RU" sz="1200" i="1">
                <a:solidFill>
                  <a:srgbClr val="000000"/>
                </a:solidFill>
                <a:latin typeface="Times New Roman" pitchFamily="18" charset="0"/>
              </a:endParaRPr>
            </a:p>
          </p:txBody>
        </p:sp>
        <p:sp>
          <p:nvSpPr>
            <p:cNvPr id="338097" name="AutoShape 177"/>
            <p:cNvSpPr>
              <a:spLocks noChangeArrowheads="1"/>
            </p:cNvSpPr>
            <p:nvPr/>
          </p:nvSpPr>
          <p:spPr bwMode="auto">
            <a:xfrm rot="5400000">
              <a:off x="2741" y="3545"/>
              <a:ext cx="222" cy="66"/>
            </a:xfrm>
            <a:prstGeom prst="rightArrow">
              <a:avLst>
                <a:gd name="adj1" fmla="val 50000"/>
                <a:gd name="adj2" fmla="val 8409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098" name="Object 178"/>
            <p:cNvGraphicFramePr>
              <a:graphicFrameLocks noChangeAspect="1"/>
            </p:cNvGraphicFramePr>
            <p:nvPr/>
          </p:nvGraphicFramePr>
          <p:xfrm>
            <a:off x="2893" y="3467"/>
            <a:ext cx="104" cy="120"/>
          </p:xfrm>
          <a:graphic>
            <a:graphicData uri="http://schemas.openxmlformats.org/presentationml/2006/ole">
              <mc:AlternateContent xmlns:mc="http://schemas.openxmlformats.org/markup-compatibility/2006">
                <mc:Choice xmlns:v="urn:schemas-microsoft-com:vml" Requires="v">
                  <p:oleObj spid="_x0000_s1416744" name="Формула" r:id="rId33" imgW="164880" imgH="190440" progId="Equation.3">
                    <p:embed/>
                  </p:oleObj>
                </mc:Choice>
                <mc:Fallback>
                  <p:oleObj name="Формула" r:id="rId33" imgW="164880" imgH="1904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93" y="3467"/>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110" name="Oval 190"/>
            <p:cNvSpPr>
              <a:spLocks noChangeArrowheads="1"/>
            </p:cNvSpPr>
            <p:nvPr/>
          </p:nvSpPr>
          <p:spPr bwMode="auto">
            <a:xfrm>
              <a:off x="1195" y="3678"/>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17" name="Rectangle 197"/>
            <p:cNvSpPr>
              <a:spLocks noChangeArrowheads="1"/>
            </p:cNvSpPr>
            <p:nvPr/>
          </p:nvSpPr>
          <p:spPr bwMode="auto">
            <a:xfrm>
              <a:off x="1252" y="3682"/>
              <a:ext cx="774" cy="44"/>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18" name="Oval 198"/>
            <p:cNvSpPr>
              <a:spLocks noChangeArrowheads="1"/>
            </p:cNvSpPr>
            <p:nvPr/>
          </p:nvSpPr>
          <p:spPr bwMode="auto">
            <a:xfrm>
              <a:off x="2028" y="3677"/>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20" name="Rectangle 200"/>
            <p:cNvSpPr>
              <a:spLocks noChangeArrowheads="1"/>
            </p:cNvSpPr>
            <p:nvPr/>
          </p:nvSpPr>
          <p:spPr bwMode="auto">
            <a:xfrm>
              <a:off x="2085" y="3681"/>
              <a:ext cx="774" cy="44"/>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338121" name="Group 201"/>
            <p:cNvGrpSpPr>
              <a:grpSpLocks/>
            </p:cNvGrpSpPr>
            <p:nvPr/>
          </p:nvGrpSpPr>
          <p:grpSpPr bwMode="auto">
            <a:xfrm>
              <a:off x="2489" y="3720"/>
              <a:ext cx="224" cy="189"/>
              <a:chOff x="1147" y="1178"/>
              <a:chExt cx="224" cy="189"/>
            </a:xfrm>
          </p:grpSpPr>
          <p:sp>
            <p:nvSpPr>
              <p:cNvPr id="338122" name="AutoShape 202"/>
              <p:cNvSpPr>
                <a:spLocks noChangeArrowheads="1"/>
              </p:cNvSpPr>
              <p:nvPr/>
            </p:nvSpPr>
            <p:spPr bwMode="auto">
              <a:xfrm>
                <a:off x="1187" y="1193"/>
                <a:ext cx="132" cy="77"/>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23" name="Oval 203"/>
              <p:cNvSpPr>
                <a:spLocks noChangeArrowheads="1"/>
              </p:cNvSpPr>
              <p:nvPr/>
            </p:nvSpPr>
            <p:spPr bwMode="auto">
              <a:xfrm>
                <a:off x="1227" y="1178"/>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24" name="Rectangle 204"/>
              <p:cNvSpPr>
                <a:spLocks noChangeArrowheads="1"/>
              </p:cNvSpPr>
              <p:nvPr/>
            </p:nvSpPr>
            <p:spPr bwMode="auto">
              <a:xfrm>
                <a:off x="1147" y="1321"/>
                <a:ext cx="224" cy="46"/>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8125" name="Line 205"/>
              <p:cNvSpPr>
                <a:spLocks noChangeShapeType="1"/>
              </p:cNvSpPr>
              <p:nvPr/>
            </p:nvSpPr>
            <p:spPr bwMode="auto">
              <a:xfrm>
                <a:off x="1147" y="1321"/>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sp>
            <p:nvSpPr>
              <p:cNvPr id="338126" name="Oval 206"/>
              <p:cNvSpPr>
                <a:spLocks noChangeArrowheads="1"/>
              </p:cNvSpPr>
              <p:nvPr/>
            </p:nvSpPr>
            <p:spPr bwMode="auto">
              <a:xfrm>
                <a:off x="1226" y="1269"/>
                <a:ext cx="52" cy="52"/>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38091" name="Line 171"/>
            <p:cNvSpPr>
              <a:spLocks noChangeShapeType="1"/>
            </p:cNvSpPr>
            <p:nvPr/>
          </p:nvSpPr>
          <p:spPr bwMode="auto">
            <a:xfrm>
              <a:off x="2596" y="3712"/>
              <a:ext cx="0" cy="3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27" name="Line 207"/>
            <p:cNvSpPr>
              <a:spLocks noChangeShapeType="1"/>
            </p:cNvSpPr>
            <p:nvPr/>
          </p:nvSpPr>
          <p:spPr bwMode="auto">
            <a:xfrm>
              <a:off x="1222" y="3694"/>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28" name="Line 208"/>
            <p:cNvSpPr>
              <a:spLocks noChangeShapeType="1"/>
            </p:cNvSpPr>
            <p:nvPr/>
          </p:nvSpPr>
          <p:spPr bwMode="auto">
            <a:xfrm>
              <a:off x="2056" y="3712"/>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29" name="Line 209"/>
            <p:cNvSpPr>
              <a:spLocks noChangeShapeType="1"/>
            </p:cNvSpPr>
            <p:nvPr/>
          </p:nvSpPr>
          <p:spPr bwMode="auto">
            <a:xfrm>
              <a:off x="1228" y="4054"/>
              <a:ext cx="41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30" name="Line 210"/>
            <p:cNvSpPr>
              <a:spLocks noChangeShapeType="1"/>
            </p:cNvSpPr>
            <p:nvPr/>
          </p:nvSpPr>
          <p:spPr bwMode="auto">
            <a:xfrm>
              <a:off x="2062" y="4054"/>
              <a:ext cx="79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31" name="Line 211"/>
            <p:cNvSpPr>
              <a:spLocks noChangeShapeType="1"/>
            </p:cNvSpPr>
            <p:nvPr/>
          </p:nvSpPr>
          <p:spPr bwMode="auto">
            <a:xfrm>
              <a:off x="1641" y="3699"/>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32" name="Line 212"/>
            <p:cNvSpPr>
              <a:spLocks noChangeShapeType="1"/>
            </p:cNvSpPr>
            <p:nvPr/>
          </p:nvSpPr>
          <p:spPr bwMode="auto">
            <a:xfrm>
              <a:off x="1641" y="4053"/>
              <a:ext cx="41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33" name="Text Box 213"/>
            <p:cNvSpPr txBox="1">
              <a:spLocks noChangeArrowheads="1"/>
            </p:cNvSpPr>
            <p:nvPr/>
          </p:nvSpPr>
          <p:spPr bwMode="auto">
            <a:xfrm>
              <a:off x="2326" y="3877"/>
              <a:ext cx="14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a:solidFill>
                    <a:srgbClr val="000000"/>
                  </a:solidFill>
                  <a:latin typeface="Times New Roman" pitchFamily="18" charset="0"/>
                </a:rPr>
                <a:t>l</a:t>
              </a:r>
              <a:endParaRPr lang="ru-RU" altLang="ru-RU" sz="1200" i="1">
                <a:solidFill>
                  <a:srgbClr val="000000"/>
                </a:solidFill>
                <a:latin typeface="Times New Roman" pitchFamily="18" charset="0"/>
              </a:endParaRPr>
            </a:p>
          </p:txBody>
        </p:sp>
        <p:sp>
          <p:nvSpPr>
            <p:cNvPr id="338134" name="Text Box 214"/>
            <p:cNvSpPr txBox="1">
              <a:spLocks noChangeArrowheads="1"/>
            </p:cNvSpPr>
            <p:nvPr/>
          </p:nvSpPr>
          <p:spPr bwMode="auto">
            <a:xfrm>
              <a:off x="1613" y="3478"/>
              <a:ext cx="174"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dirty="0">
                <a:solidFill>
                  <a:srgbClr val="000000"/>
                </a:solidFill>
                <a:latin typeface="Times New Roman" pitchFamily="18" charset="0"/>
                <a:cs typeface="Times New Roman" pitchFamily="18" charset="0"/>
              </a:endParaRPr>
            </a:p>
          </p:txBody>
        </p:sp>
        <p:sp>
          <p:nvSpPr>
            <p:cNvPr id="338135" name="Text Box 215"/>
            <p:cNvSpPr txBox="1">
              <a:spLocks noChangeArrowheads="1"/>
            </p:cNvSpPr>
            <p:nvPr/>
          </p:nvSpPr>
          <p:spPr bwMode="auto">
            <a:xfrm>
              <a:off x="2051" y="3472"/>
              <a:ext cx="169"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D</a:t>
              </a:r>
              <a:endParaRPr lang="ru-RU" altLang="ru-RU" sz="1100" i="1" dirty="0">
                <a:solidFill>
                  <a:srgbClr val="000000"/>
                </a:solidFill>
                <a:latin typeface="Times New Roman" pitchFamily="18" charset="0"/>
                <a:cs typeface="Times New Roman" pitchFamily="18" charset="0"/>
              </a:endParaRPr>
            </a:p>
          </p:txBody>
        </p:sp>
        <p:sp>
          <p:nvSpPr>
            <p:cNvPr id="338136" name="Text Box 216"/>
            <p:cNvSpPr txBox="1">
              <a:spLocks noChangeArrowheads="1"/>
            </p:cNvSpPr>
            <p:nvPr/>
          </p:nvSpPr>
          <p:spPr bwMode="auto">
            <a:xfrm>
              <a:off x="2602" y="3489"/>
              <a:ext cx="169"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E</a:t>
              </a:r>
              <a:endParaRPr lang="ru-RU" altLang="ru-RU" sz="1100" i="1" dirty="0">
                <a:solidFill>
                  <a:srgbClr val="000000"/>
                </a:solidFill>
                <a:latin typeface="Times New Roman" pitchFamily="18" charset="0"/>
                <a:cs typeface="Times New Roman" pitchFamily="18" charset="0"/>
              </a:endParaRPr>
            </a:p>
          </p:txBody>
        </p:sp>
        <p:sp>
          <p:nvSpPr>
            <p:cNvPr id="338137" name="Text Box 217"/>
            <p:cNvSpPr txBox="1">
              <a:spLocks noChangeArrowheads="1"/>
            </p:cNvSpPr>
            <p:nvPr/>
          </p:nvSpPr>
          <p:spPr bwMode="auto">
            <a:xfrm>
              <a:off x="1361" y="3868"/>
              <a:ext cx="16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b</a:t>
              </a:r>
              <a:endParaRPr lang="ru-RU" altLang="ru-RU" sz="1100" i="1" dirty="0">
                <a:solidFill>
                  <a:srgbClr val="000000"/>
                </a:solidFill>
                <a:latin typeface="Times New Roman" pitchFamily="18" charset="0"/>
                <a:cs typeface="Times New Roman" pitchFamily="18" charset="0"/>
              </a:endParaRPr>
            </a:p>
          </p:txBody>
        </p:sp>
        <p:sp>
          <p:nvSpPr>
            <p:cNvPr id="338138" name="Text Box 218"/>
            <p:cNvSpPr txBox="1">
              <a:spLocks noChangeArrowheads="1"/>
            </p:cNvSpPr>
            <p:nvPr/>
          </p:nvSpPr>
          <p:spPr bwMode="auto">
            <a:xfrm>
              <a:off x="1792" y="3873"/>
              <a:ext cx="16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b</a:t>
              </a:r>
              <a:endParaRPr lang="ru-RU" altLang="ru-RU" sz="1100" i="1" dirty="0">
                <a:solidFill>
                  <a:srgbClr val="000000"/>
                </a:solidFill>
                <a:latin typeface="Times New Roman" pitchFamily="18" charset="0"/>
                <a:cs typeface="Times New Roman" pitchFamily="18" charset="0"/>
              </a:endParaRPr>
            </a:p>
          </p:txBody>
        </p:sp>
      </p:grpSp>
      <p:sp>
        <p:nvSpPr>
          <p:cNvPr id="338107" name="Line 187"/>
          <p:cNvSpPr>
            <a:spLocks noChangeShapeType="1"/>
          </p:cNvSpPr>
          <p:nvPr/>
        </p:nvSpPr>
        <p:spPr bwMode="auto">
          <a:xfrm>
            <a:off x="1741488" y="6037263"/>
            <a:ext cx="0" cy="325437"/>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50" name="Line 230"/>
          <p:cNvSpPr>
            <a:spLocks noChangeShapeType="1"/>
          </p:cNvSpPr>
          <p:nvPr/>
        </p:nvSpPr>
        <p:spPr bwMode="auto">
          <a:xfrm flipH="1">
            <a:off x="3054350" y="5654675"/>
            <a:ext cx="9525" cy="344488"/>
          </a:xfrm>
          <a:prstGeom prst="line">
            <a:avLst/>
          </a:prstGeom>
          <a:noFill/>
          <a:ln w="19050">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48" name="Line 228"/>
          <p:cNvSpPr>
            <a:spLocks noChangeShapeType="1"/>
          </p:cNvSpPr>
          <p:nvPr/>
        </p:nvSpPr>
        <p:spPr bwMode="auto">
          <a:xfrm flipV="1">
            <a:off x="1739900" y="5673725"/>
            <a:ext cx="1343025" cy="6858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51" name="Text Box 231"/>
          <p:cNvSpPr txBox="1">
            <a:spLocks noChangeArrowheads="1"/>
          </p:cNvSpPr>
          <p:nvPr/>
        </p:nvSpPr>
        <p:spPr bwMode="auto">
          <a:xfrm>
            <a:off x="2738438" y="5721350"/>
            <a:ext cx="36901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sym typeface="Symbol" pitchFamily="18" charset="2"/>
              </a:rPr>
              <a:t>s</a:t>
            </a:r>
            <a:r>
              <a:rPr lang="en-US" altLang="ru-RU" sz="1100" i="1" baseline="-25000" dirty="0" err="1" smtClean="0">
                <a:solidFill>
                  <a:srgbClr val="000000"/>
                </a:solidFill>
                <a:latin typeface="Times New Roman" pitchFamily="18" charset="0"/>
                <a:cs typeface="Times New Roman" pitchFamily="18" charset="0"/>
                <a:sym typeface="Symbol" pitchFamily="18" charset="2"/>
              </a:rPr>
              <a:t>D</a:t>
            </a:r>
            <a:endParaRPr lang="ru-RU" altLang="ru-RU" sz="1100" i="1" baseline="-25000" dirty="0">
              <a:solidFill>
                <a:srgbClr val="000000"/>
              </a:solidFill>
              <a:latin typeface="Times New Roman" pitchFamily="18" charset="0"/>
              <a:cs typeface="Times New Roman" pitchFamily="18" charset="0"/>
              <a:sym typeface="Symbol" pitchFamily="18" charset="2"/>
            </a:endParaRPr>
          </a:p>
        </p:txBody>
      </p:sp>
      <p:sp>
        <p:nvSpPr>
          <p:cNvPr id="338106" name="Line 186"/>
          <p:cNvSpPr>
            <a:spLocks noChangeShapeType="1"/>
          </p:cNvSpPr>
          <p:nvPr/>
        </p:nvSpPr>
        <p:spPr bwMode="auto">
          <a:xfrm>
            <a:off x="4335463" y="6005513"/>
            <a:ext cx="1587" cy="160337"/>
          </a:xfrm>
          <a:prstGeom prst="line">
            <a:avLst/>
          </a:prstGeom>
          <a:noFill/>
          <a:ln w="190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52" name="Text Box 232"/>
          <p:cNvSpPr txBox="1">
            <a:spLocks noChangeArrowheads="1"/>
          </p:cNvSpPr>
          <p:nvPr/>
        </p:nvSpPr>
        <p:spPr bwMode="auto">
          <a:xfrm>
            <a:off x="4648200" y="5548313"/>
            <a:ext cx="24542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Calculate the virtual displacements</a:t>
            </a:r>
            <a:endParaRPr lang="ru-RU" altLang="ru-RU" sz="1000" dirty="0">
              <a:solidFill>
                <a:srgbClr val="000000"/>
              </a:solidFill>
            </a:endParaRPr>
          </a:p>
        </p:txBody>
      </p:sp>
      <p:graphicFrame>
        <p:nvGraphicFramePr>
          <p:cNvPr id="338153" name="Object 233"/>
          <p:cNvGraphicFramePr>
            <a:graphicFrameLocks noChangeAspect="1"/>
          </p:cNvGraphicFramePr>
          <p:nvPr>
            <p:extLst>
              <p:ext uri="{D42A27DB-BD31-4B8C-83A1-F6EECF244321}">
                <p14:modId xmlns:p14="http://schemas.microsoft.com/office/powerpoint/2010/main" val="4266061666"/>
              </p:ext>
            </p:extLst>
          </p:nvPr>
        </p:nvGraphicFramePr>
        <p:xfrm>
          <a:off x="4756150" y="5848350"/>
          <a:ext cx="1612900" cy="800100"/>
        </p:xfrm>
        <a:graphic>
          <a:graphicData uri="http://schemas.openxmlformats.org/presentationml/2006/ole">
            <mc:AlternateContent xmlns:mc="http://schemas.openxmlformats.org/markup-compatibility/2006">
              <mc:Choice xmlns:v="urn:schemas-microsoft-com:vml" Requires="v">
                <p:oleObj spid="_x0000_s1416745" name="Equation" r:id="rId34" imgW="1612800" imgH="799920" progId="Equation.DSMT4">
                  <p:embed/>
                </p:oleObj>
              </mc:Choice>
              <mc:Fallback>
                <p:oleObj name="Equation" r:id="rId34" imgW="1612800" imgH="799920" progId="Equation.DSMT4">
                  <p:embed/>
                  <p:pic>
                    <p:nvPicPr>
                      <p:cNvPr id="0" name=""/>
                      <p:cNvPicPr>
                        <a:picLocks noChangeAspect="1" noChangeArrowheads="1"/>
                      </p:cNvPicPr>
                      <p:nvPr/>
                    </p:nvPicPr>
                    <p:blipFill>
                      <a:blip r:embed="rId35"/>
                      <a:srcRect/>
                      <a:stretch>
                        <a:fillRect/>
                      </a:stretch>
                    </p:blipFill>
                    <p:spPr bwMode="auto">
                      <a:xfrm>
                        <a:off x="4756150" y="5848350"/>
                        <a:ext cx="1612900" cy="800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149" name="Line 229"/>
          <p:cNvSpPr>
            <a:spLocks noChangeShapeType="1"/>
          </p:cNvSpPr>
          <p:nvPr/>
        </p:nvSpPr>
        <p:spPr bwMode="auto">
          <a:xfrm>
            <a:off x="3054350" y="5683250"/>
            <a:ext cx="1276350" cy="4953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8154" name="Text Box 234"/>
          <p:cNvSpPr txBox="1">
            <a:spLocks noChangeArrowheads="1"/>
          </p:cNvSpPr>
          <p:nvPr/>
        </p:nvSpPr>
        <p:spPr bwMode="auto">
          <a:xfrm>
            <a:off x="7102475" y="5159375"/>
            <a:ext cx="18923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Write the sum of virtual works</a:t>
            </a:r>
            <a:endParaRPr lang="ru-RU" altLang="ru-RU" sz="1000" dirty="0">
              <a:solidFill>
                <a:srgbClr val="000000"/>
              </a:solidFill>
            </a:endParaRPr>
          </a:p>
        </p:txBody>
      </p:sp>
      <p:graphicFrame>
        <p:nvGraphicFramePr>
          <p:cNvPr id="338155" name="Object 235"/>
          <p:cNvGraphicFramePr>
            <a:graphicFrameLocks noChangeAspect="1"/>
          </p:cNvGraphicFramePr>
          <p:nvPr>
            <p:extLst>
              <p:ext uri="{D42A27DB-BD31-4B8C-83A1-F6EECF244321}">
                <p14:modId xmlns:p14="http://schemas.microsoft.com/office/powerpoint/2010/main" val="28171901"/>
              </p:ext>
            </p:extLst>
          </p:nvPr>
        </p:nvGraphicFramePr>
        <p:xfrm>
          <a:off x="7294563" y="5421313"/>
          <a:ext cx="1511300" cy="228600"/>
        </p:xfrm>
        <a:graphic>
          <a:graphicData uri="http://schemas.openxmlformats.org/presentationml/2006/ole">
            <mc:AlternateContent xmlns:mc="http://schemas.openxmlformats.org/markup-compatibility/2006">
              <mc:Choice xmlns:v="urn:schemas-microsoft-com:vml" Requires="v">
                <p:oleObj spid="_x0000_s1416746" name="Equation" r:id="rId36" imgW="1511280" imgH="228600" progId="Equation.DSMT4">
                  <p:embed/>
                </p:oleObj>
              </mc:Choice>
              <mc:Fallback>
                <p:oleObj name="Equation" r:id="rId36" imgW="1511280" imgH="228600" progId="Equation.DSMT4">
                  <p:embed/>
                  <p:pic>
                    <p:nvPicPr>
                      <p:cNvPr id="0" name=""/>
                      <p:cNvPicPr>
                        <a:picLocks noChangeAspect="1" noChangeArrowheads="1"/>
                      </p:cNvPicPr>
                      <p:nvPr/>
                    </p:nvPicPr>
                    <p:blipFill>
                      <a:blip r:embed="rId37"/>
                      <a:srcRect/>
                      <a:stretch>
                        <a:fillRect/>
                      </a:stretch>
                    </p:blipFill>
                    <p:spPr bwMode="auto">
                      <a:xfrm>
                        <a:off x="7294563" y="5421313"/>
                        <a:ext cx="15113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156" name="AutoShape 236"/>
          <p:cNvSpPr>
            <a:spLocks noChangeArrowheads="1"/>
          </p:cNvSpPr>
          <p:nvPr/>
        </p:nvSpPr>
        <p:spPr bwMode="auto">
          <a:xfrm rot="5400000">
            <a:off x="7954963" y="5659438"/>
            <a:ext cx="22860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157" name="Object 237"/>
          <p:cNvGraphicFramePr>
            <a:graphicFrameLocks noChangeAspect="1"/>
          </p:cNvGraphicFramePr>
          <p:nvPr>
            <p:extLst>
              <p:ext uri="{D42A27DB-BD31-4B8C-83A1-F6EECF244321}">
                <p14:modId xmlns:p14="http://schemas.microsoft.com/office/powerpoint/2010/main" val="3155480415"/>
              </p:ext>
            </p:extLst>
          </p:nvPr>
        </p:nvGraphicFramePr>
        <p:xfrm>
          <a:off x="7483475" y="5765800"/>
          <a:ext cx="1473200" cy="393700"/>
        </p:xfrm>
        <a:graphic>
          <a:graphicData uri="http://schemas.openxmlformats.org/presentationml/2006/ole">
            <mc:AlternateContent xmlns:mc="http://schemas.openxmlformats.org/markup-compatibility/2006">
              <mc:Choice xmlns:v="urn:schemas-microsoft-com:vml" Requires="v">
                <p:oleObj spid="_x0000_s1416747" name="Equation" r:id="rId38" imgW="1473120" imgH="393480" progId="Equation.DSMT4">
                  <p:embed/>
                </p:oleObj>
              </mc:Choice>
              <mc:Fallback>
                <p:oleObj name="Equation" r:id="rId38" imgW="1473120" imgH="393480" progId="Equation.DSMT4">
                  <p:embed/>
                  <p:pic>
                    <p:nvPicPr>
                      <p:cNvPr id="0" name=""/>
                      <p:cNvPicPr>
                        <a:picLocks noChangeAspect="1" noChangeArrowheads="1"/>
                      </p:cNvPicPr>
                      <p:nvPr/>
                    </p:nvPicPr>
                    <p:blipFill>
                      <a:blip r:embed="rId39"/>
                      <a:srcRect/>
                      <a:stretch>
                        <a:fillRect/>
                      </a:stretch>
                    </p:blipFill>
                    <p:spPr bwMode="auto">
                      <a:xfrm>
                        <a:off x="7483475" y="5765800"/>
                        <a:ext cx="14732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158" name="AutoShape 238"/>
          <p:cNvSpPr>
            <a:spLocks noChangeArrowheads="1"/>
          </p:cNvSpPr>
          <p:nvPr/>
        </p:nvSpPr>
        <p:spPr bwMode="auto">
          <a:xfrm rot="5400000">
            <a:off x="7943850" y="6134100"/>
            <a:ext cx="22860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8159" name="Object 239"/>
          <p:cNvGraphicFramePr>
            <a:graphicFrameLocks noChangeAspect="1"/>
          </p:cNvGraphicFramePr>
          <p:nvPr/>
        </p:nvGraphicFramePr>
        <p:xfrm>
          <a:off x="7556500" y="6364288"/>
          <a:ext cx="1028700" cy="393700"/>
        </p:xfrm>
        <a:graphic>
          <a:graphicData uri="http://schemas.openxmlformats.org/presentationml/2006/ole">
            <mc:AlternateContent xmlns:mc="http://schemas.openxmlformats.org/markup-compatibility/2006">
              <mc:Choice xmlns:v="urn:schemas-microsoft-com:vml" Requires="v">
                <p:oleObj spid="_x0000_s1416748" name="Формула" r:id="rId40" imgW="1028520" imgH="393480" progId="Equation.3">
                  <p:embed/>
                </p:oleObj>
              </mc:Choice>
              <mc:Fallback>
                <p:oleObj name="Формула" r:id="rId40" imgW="1028520" imgH="39348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7556500" y="6364288"/>
                        <a:ext cx="10287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4" name="Picture 15" descr="Z:\Символ НГУ_4.JPG"/>
          <p:cNvPicPr>
            <a:picLocks noChangeAspect="1" noChangeArrowheads="1"/>
          </p:cNvPicPr>
          <p:nvPr/>
        </p:nvPicPr>
        <p:blipFill>
          <a:blip r:embed="rId42" cstate="print">
            <a:extLst>
              <a:ext uri="{BEBA8EAE-BF5A-486C-A8C5-ECC9F3942E4B}">
                <a14:imgProps xmlns:a14="http://schemas.microsoft.com/office/drawing/2010/main">
                  <a14:imgLayer r:embed="rId4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72616" y="50625"/>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13389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3803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803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804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804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804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8052"/>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804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38045"/>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3804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8047"/>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804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804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3805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38051"/>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3804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8055"/>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38053"/>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8054"/>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3805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8057"/>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37981"/>
                                        </p:tgtEl>
                                        <p:attrNameLst>
                                          <p:attrName>style.visibility</p:attrName>
                                        </p:attrNameLst>
                                      </p:cBhvr>
                                      <p:to>
                                        <p:strVal val="visible"/>
                                      </p:to>
                                    </p:set>
                                    <p:anim calcmode="lin" valueType="num">
                                      <p:cBhvr additive="base">
                                        <p:cTn id="65" dur="500" fill="hold"/>
                                        <p:tgtEl>
                                          <p:spTgt spid="337981"/>
                                        </p:tgtEl>
                                        <p:attrNameLst>
                                          <p:attrName>ppt_x</p:attrName>
                                        </p:attrNameLst>
                                      </p:cBhvr>
                                      <p:tavLst>
                                        <p:tav tm="0">
                                          <p:val>
                                            <p:strVal val="#ppt_x"/>
                                          </p:val>
                                        </p:tav>
                                        <p:tav tm="100000">
                                          <p:val>
                                            <p:strVal val="#ppt_x"/>
                                          </p:val>
                                        </p:tav>
                                      </p:tavLst>
                                    </p:anim>
                                    <p:anim calcmode="lin" valueType="num">
                                      <p:cBhvr additive="base">
                                        <p:cTn id="66" dur="500" fill="hold"/>
                                        <p:tgtEl>
                                          <p:spTgt spid="337981"/>
                                        </p:tgtEl>
                                        <p:attrNameLst>
                                          <p:attrName>ppt_y</p:attrName>
                                        </p:attrNameLst>
                                      </p:cBhvr>
                                      <p:tavLst>
                                        <p:tav tm="0">
                                          <p:val>
                                            <p:strVal val="1+#ppt_h/2"/>
                                          </p:val>
                                        </p:tav>
                                        <p:tav tm="100000">
                                          <p:val>
                                            <p:strVal val="#ppt_y"/>
                                          </p:val>
                                        </p:tav>
                                      </p:tavLst>
                                    </p:anim>
                                  </p:childTnLst>
                                </p:cTn>
                              </p:par>
                            </p:childTnLst>
                          </p:cTn>
                        </p:par>
                        <p:par>
                          <p:cTn id="67" fill="hold" nodeType="afterGroup">
                            <p:stCondLst>
                              <p:cond delay="500"/>
                            </p:stCondLst>
                            <p:childTnLst>
                              <p:par>
                                <p:cTn id="68" presetID="1" presetClass="entr" presetSubtype="0" fill="hold" grpId="0" nodeType="afterEffect">
                                  <p:stCondLst>
                                    <p:cond delay="0"/>
                                  </p:stCondLst>
                                  <p:childTnLst>
                                    <p:set>
                                      <p:cBhvr>
                                        <p:cTn id="69" dur="1" fill="hold">
                                          <p:stCondLst>
                                            <p:cond delay="0"/>
                                          </p:stCondLst>
                                        </p:cTn>
                                        <p:tgtEl>
                                          <p:spTgt spid="338024"/>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338025"/>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38012"/>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38015"/>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38014"/>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38013"/>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3801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3802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38020"/>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338017"/>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338018"/>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38019"/>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338023"/>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38022"/>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338026"/>
                                        </p:tgtEl>
                                        <p:attrNameLst>
                                          <p:attrName>style.visibility</p:attrName>
                                        </p:attrNameLst>
                                      </p:cBhvr>
                                      <p:to>
                                        <p:strVal val="visible"/>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9" presetClass="exit" presetSubtype="0" fill="hold" nodeType="clickEffect">
                                  <p:stCondLst>
                                    <p:cond delay="0"/>
                                  </p:stCondLst>
                                  <p:childTnLst>
                                    <p:animEffect transition="out" filter="dissolve">
                                      <p:cBhvr>
                                        <p:cTn id="103" dur="500"/>
                                        <p:tgtEl>
                                          <p:spTgt spid="338013"/>
                                        </p:tgtEl>
                                      </p:cBhvr>
                                    </p:animEffect>
                                    <p:set>
                                      <p:cBhvr>
                                        <p:cTn id="104" dur="1" fill="hold">
                                          <p:stCondLst>
                                            <p:cond delay="499"/>
                                          </p:stCondLst>
                                        </p:cTn>
                                        <p:tgtEl>
                                          <p:spTgt spid="338013"/>
                                        </p:tgtEl>
                                        <p:attrNameLst>
                                          <p:attrName>style.visibility</p:attrName>
                                        </p:attrNameLst>
                                      </p:cBhvr>
                                      <p:to>
                                        <p:strVal val="hidden"/>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38029"/>
                                        </p:tgtEl>
                                        <p:attrNameLst>
                                          <p:attrName>style.visibility</p:attrName>
                                        </p:attrNameLst>
                                      </p:cBhvr>
                                      <p:to>
                                        <p:strVal val="visible"/>
                                      </p:to>
                                    </p:set>
                                  </p:childTnLst>
                                </p:cTn>
                              </p:par>
                            </p:childTnLst>
                          </p:cTn>
                        </p:par>
                        <p:par>
                          <p:cTn id="109" fill="hold" nodeType="afterGroup">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338027"/>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338028"/>
                                        </p:tgtEl>
                                        <p:attrNameLst>
                                          <p:attrName>style.visibility</p:attrName>
                                        </p:attrNameLst>
                                      </p:cBhvr>
                                      <p:to>
                                        <p:strVal val="visible"/>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 presetClass="entr" presetSubtype="0" fill="hold" grpId="0" nodeType="clickEffect">
                                  <p:stCondLst>
                                    <p:cond delay="0"/>
                                  </p:stCondLst>
                                  <p:childTnLst>
                                    <p:set>
                                      <p:cBhvr>
                                        <p:cTn id="117" dur="1" fill="hold">
                                          <p:stCondLst>
                                            <p:cond delay="0"/>
                                          </p:stCondLst>
                                        </p:cTn>
                                        <p:tgtEl>
                                          <p:spTgt spid="338060"/>
                                        </p:tgtEl>
                                        <p:attrNameLst>
                                          <p:attrName>style.visibility</p:attrName>
                                        </p:attrNameLst>
                                      </p:cBhvr>
                                      <p:to>
                                        <p:strVal val="visible"/>
                                      </p:to>
                                    </p:set>
                                  </p:childTnLst>
                                </p:cTn>
                              </p:par>
                              <p:par>
                                <p:cTn id="118" presetID="1" presetClass="entr" presetSubtype="0" fill="hold" grpId="0" nodeType="withEffect">
                                  <p:stCondLst>
                                    <p:cond delay="0"/>
                                  </p:stCondLst>
                                  <p:childTnLst>
                                    <p:set>
                                      <p:cBhvr>
                                        <p:cTn id="119" dur="1" fill="hold">
                                          <p:stCondLst>
                                            <p:cond delay="0"/>
                                          </p:stCondLst>
                                        </p:cTn>
                                        <p:tgtEl>
                                          <p:spTgt spid="338061"/>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33806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38066"/>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338062"/>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38063"/>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38064"/>
                                        </p:tgtEl>
                                        <p:attrNameLst>
                                          <p:attrName>style.visibility</p:attrName>
                                        </p:attrNameLst>
                                      </p:cBhvr>
                                      <p:to>
                                        <p:strVal val="visible"/>
                                      </p:to>
                                    </p:se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1" presetClass="entr" presetSubtype="0" fill="hold" grpId="0" nodeType="clickEffect">
                                  <p:stCondLst>
                                    <p:cond delay="0"/>
                                  </p:stCondLst>
                                  <p:childTnLst>
                                    <p:set>
                                      <p:cBhvr>
                                        <p:cTn id="133" dur="1" fill="hold">
                                          <p:stCondLst>
                                            <p:cond delay="0"/>
                                          </p:stCondLst>
                                        </p:cTn>
                                        <p:tgtEl>
                                          <p:spTgt spid="338069"/>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338070"/>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grpId="0" nodeType="clickEffect">
                                  <p:stCondLst>
                                    <p:cond delay="0"/>
                                  </p:stCondLst>
                                  <p:childTnLst>
                                    <p:set>
                                      <p:cBhvr>
                                        <p:cTn id="139" dur="1" fill="hold">
                                          <p:stCondLst>
                                            <p:cond delay="0"/>
                                          </p:stCondLst>
                                        </p:cTn>
                                        <p:tgtEl>
                                          <p:spTgt spid="338067"/>
                                        </p:tgtEl>
                                        <p:attrNameLst>
                                          <p:attrName>style.visibility</p:attrName>
                                        </p:attrNameLst>
                                      </p:cBhvr>
                                      <p:to>
                                        <p:strVal val="visible"/>
                                      </p:to>
                                    </p:set>
                                  </p:childTnLst>
                                </p:cTn>
                              </p:par>
                              <p:par>
                                <p:cTn id="140" presetID="1" presetClass="entr" presetSubtype="0" fill="hold" nodeType="withEffect">
                                  <p:stCondLst>
                                    <p:cond delay="0"/>
                                  </p:stCondLst>
                                  <p:childTnLst>
                                    <p:set>
                                      <p:cBhvr>
                                        <p:cTn id="141" dur="1" fill="hold">
                                          <p:stCondLst>
                                            <p:cond delay="0"/>
                                          </p:stCondLst>
                                        </p:cTn>
                                        <p:tgtEl>
                                          <p:spTgt spid="338068"/>
                                        </p:tgtEl>
                                        <p:attrNameLst>
                                          <p:attrName>style.visibility</p:attrName>
                                        </p:attrNameLst>
                                      </p:cBhvr>
                                      <p:to>
                                        <p:strVal val="visible"/>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 presetClass="entr" presetSubtype="0" fill="hold" grpId="0" nodeType="clickEffect">
                                  <p:stCondLst>
                                    <p:cond delay="0"/>
                                  </p:stCondLst>
                                  <p:childTnLst>
                                    <p:set>
                                      <p:cBhvr>
                                        <p:cTn id="145" dur="1" fill="hold">
                                          <p:stCondLst>
                                            <p:cond delay="0"/>
                                          </p:stCondLst>
                                        </p:cTn>
                                        <p:tgtEl>
                                          <p:spTgt spid="338071"/>
                                        </p:tgtEl>
                                        <p:attrNameLst>
                                          <p:attrName>style.visibility</p:attrName>
                                        </p:attrNameLst>
                                      </p:cBhvr>
                                      <p:to>
                                        <p:strVal val="visible"/>
                                      </p:to>
                                    </p:set>
                                  </p:childTnLst>
                                </p:cTn>
                              </p:par>
                              <p:par>
                                <p:cTn id="146" presetID="1" presetClass="entr" presetSubtype="0" fill="hold" nodeType="withEffect">
                                  <p:stCondLst>
                                    <p:cond delay="0"/>
                                  </p:stCondLst>
                                  <p:childTnLst>
                                    <p:set>
                                      <p:cBhvr>
                                        <p:cTn id="147" dur="1" fill="hold">
                                          <p:stCondLst>
                                            <p:cond delay="0"/>
                                          </p:stCondLst>
                                        </p:cTn>
                                        <p:tgtEl>
                                          <p:spTgt spid="338072"/>
                                        </p:tgtEl>
                                        <p:attrNameLst>
                                          <p:attrName>style.visibility</p:attrName>
                                        </p:attrNameLst>
                                      </p:cBhvr>
                                      <p:to>
                                        <p:strVal val="visible"/>
                                      </p:to>
                                    </p:se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 presetClass="entr" presetSubtype="0" fill="hold" grpId="0" nodeType="clickEffect">
                                  <p:stCondLst>
                                    <p:cond delay="0"/>
                                  </p:stCondLst>
                                  <p:childTnLst>
                                    <p:set>
                                      <p:cBhvr>
                                        <p:cTn id="151" dur="1" fill="hold">
                                          <p:stCondLst>
                                            <p:cond delay="0"/>
                                          </p:stCondLst>
                                        </p:cTn>
                                        <p:tgtEl>
                                          <p:spTgt spid="338073"/>
                                        </p:tgtEl>
                                        <p:attrNameLst>
                                          <p:attrName>style.visibility</p:attrName>
                                        </p:attrNameLst>
                                      </p:cBhvr>
                                      <p:to>
                                        <p:strVal val="visible"/>
                                      </p:to>
                                    </p:set>
                                  </p:childTnLst>
                                </p:cTn>
                              </p:par>
                              <p:par>
                                <p:cTn id="152" presetID="1" presetClass="entr" presetSubtype="0" fill="hold" nodeType="withEffect">
                                  <p:stCondLst>
                                    <p:cond delay="0"/>
                                  </p:stCondLst>
                                  <p:childTnLst>
                                    <p:set>
                                      <p:cBhvr>
                                        <p:cTn id="153" dur="1" fill="hold">
                                          <p:stCondLst>
                                            <p:cond delay="0"/>
                                          </p:stCondLst>
                                        </p:cTn>
                                        <p:tgtEl>
                                          <p:spTgt spid="338074"/>
                                        </p:tgtEl>
                                        <p:attrNameLst>
                                          <p:attrName>style.visibility</p:attrName>
                                        </p:attrNameLst>
                                      </p:cBhvr>
                                      <p:to>
                                        <p:strVal val="visible"/>
                                      </p:to>
                                    </p:set>
                                  </p:childTnLst>
                                </p:cTn>
                              </p:par>
                            </p:childTnLst>
                          </p:cTn>
                        </p:par>
                      </p:childTnLst>
                    </p:cTn>
                  </p:par>
                  <p:par>
                    <p:cTn id="154" fill="hold" nodeType="clickPar">
                      <p:stCondLst>
                        <p:cond delay="indefinite"/>
                      </p:stCondLst>
                      <p:childTnLst>
                        <p:par>
                          <p:cTn id="155" fill="hold" nodeType="withGroup">
                            <p:stCondLst>
                              <p:cond delay="0"/>
                            </p:stCondLst>
                            <p:childTnLst>
                              <p:par>
                                <p:cTn id="156" presetID="2" presetClass="entr" presetSubtype="4" fill="hold" grpId="0" nodeType="clickEffect">
                                  <p:stCondLst>
                                    <p:cond delay="0"/>
                                  </p:stCondLst>
                                  <p:childTnLst>
                                    <p:set>
                                      <p:cBhvr>
                                        <p:cTn id="157" dur="1" fill="hold">
                                          <p:stCondLst>
                                            <p:cond delay="0"/>
                                          </p:stCondLst>
                                        </p:cTn>
                                        <p:tgtEl>
                                          <p:spTgt spid="338075"/>
                                        </p:tgtEl>
                                        <p:attrNameLst>
                                          <p:attrName>style.visibility</p:attrName>
                                        </p:attrNameLst>
                                      </p:cBhvr>
                                      <p:to>
                                        <p:strVal val="visible"/>
                                      </p:to>
                                    </p:set>
                                    <p:anim calcmode="lin" valueType="num">
                                      <p:cBhvr additive="base">
                                        <p:cTn id="158" dur="500" fill="hold"/>
                                        <p:tgtEl>
                                          <p:spTgt spid="338075"/>
                                        </p:tgtEl>
                                        <p:attrNameLst>
                                          <p:attrName>ppt_x</p:attrName>
                                        </p:attrNameLst>
                                      </p:cBhvr>
                                      <p:tavLst>
                                        <p:tav tm="0">
                                          <p:val>
                                            <p:strVal val="#ppt_x"/>
                                          </p:val>
                                        </p:tav>
                                        <p:tav tm="100000">
                                          <p:val>
                                            <p:strVal val="#ppt_x"/>
                                          </p:val>
                                        </p:tav>
                                      </p:tavLst>
                                    </p:anim>
                                    <p:anim calcmode="lin" valueType="num">
                                      <p:cBhvr additive="base">
                                        <p:cTn id="159" dur="500" fill="hold"/>
                                        <p:tgtEl>
                                          <p:spTgt spid="338075"/>
                                        </p:tgtEl>
                                        <p:attrNameLst>
                                          <p:attrName>ppt_y</p:attrName>
                                        </p:attrNameLst>
                                      </p:cBhvr>
                                      <p:tavLst>
                                        <p:tav tm="0">
                                          <p:val>
                                            <p:strVal val="1+#ppt_h/2"/>
                                          </p:val>
                                        </p:tav>
                                        <p:tav tm="100000">
                                          <p:val>
                                            <p:strVal val="#ppt_y"/>
                                          </p:val>
                                        </p:tav>
                                      </p:tavLst>
                                    </p:anim>
                                  </p:childTnLst>
                                </p:cTn>
                              </p:par>
                            </p:childTnLst>
                          </p:cTn>
                        </p:par>
                        <p:par>
                          <p:cTn id="160" fill="hold" nodeType="afterGroup">
                            <p:stCondLst>
                              <p:cond delay="500"/>
                            </p:stCondLst>
                            <p:childTnLst>
                              <p:par>
                                <p:cTn id="161" presetID="1" presetClass="entr" presetSubtype="0" fill="hold" nodeType="afterEffect">
                                  <p:stCondLst>
                                    <p:cond delay="0"/>
                                  </p:stCondLst>
                                  <p:childTnLst>
                                    <p:set>
                                      <p:cBhvr>
                                        <p:cTn id="162" dur="1" fill="hold">
                                          <p:stCondLst>
                                            <p:cond delay="0"/>
                                          </p:stCondLst>
                                        </p:cTn>
                                        <p:tgtEl>
                                          <p:spTgt spid="338140"/>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338116"/>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338139"/>
                                        </p:tgtEl>
                                        <p:attrNameLst>
                                          <p:attrName>style.visibility</p:attrName>
                                        </p:attrNameLst>
                                      </p:cBhvr>
                                      <p:to>
                                        <p:strVal val="visible"/>
                                      </p:to>
                                    </p:set>
                                  </p:childTnLst>
                                </p:cTn>
                              </p:par>
                              <p:par>
                                <p:cTn id="169" presetID="9" presetClass="exit" presetSubtype="0" fill="hold" nodeType="withEffect">
                                  <p:stCondLst>
                                    <p:cond delay="0"/>
                                  </p:stCondLst>
                                  <p:childTnLst>
                                    <p:animEffect transition="out" filter="dissolve">
                                      <p:cBhvr>
                                        <p:cTn id="170" dur="500"/>
                                        <p:tgtEl>
                                          <p:spTgt spid="338116"/>
                                        </p:tgtEl>
                                      </p:cBhvr>
                                    </p:animEffect>
                                    <p:set>
                                      <p:cBhvr>
                                        <p:cTn id="171" dur="1" fill="hold">
                                          <p:stCondLst>
                                            <p:cond delay="499"/>
                                          </p:stCondLst>
                                        </p:cTn>
                                        <p:tgtEl>
                                          <p:spTgt spid="338116"/>
                                        </p:tgtEl>
                                        <p:attrNameLst>
                                          <p:attrName>style.visibility</p:attrName>
                                        </p:attrNameLst>
                                      </p:cBhvr>
                                      <p:to>
                                        <p:strVal val="hidden"/>
                                      </p:to>
                                    </p:set>
                                  </p:childTnLst>
                                </p:cTn>
                              </p:par>
                              <p:par>
                                <p:cTn id="172" presetID="1" presetClass="entr" presetSubtype="0" fill="hold" nodeType="withEffect">
                                  <p:stCondLst>
                                    <p:cond delay="0"/>
                                  </p:stCondLst>
                                  <p:childTnLst>
                                    <p:set>
                                      <p:cBhvr>
                                        <p:cTn id="173" dur="1" fill="hold">
                                          <p:stCondLst>
                                            <p:cond delay="0"/>
                                          </p:stCondLst>
                                        </p:cTn>
                                        <p:tgtEl>
                                          <p:spTgt spid="338141"/>
                                        </p:tgtEl>
                                        <p:attrNameLst>
                                          <p:attrName>style.visibility</p:attrName>
                                        </p:attrNameLst>
                                      </p:cBhvr>
                                      <p:to>
                                        <p:strVal val="visible"/>
                                      </p:to>
                                    </p:se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1" presetClass="entr" presetSubtype="0" fill="hold" grpId="0" nodeType="clickEffect">
                                  <p:stCondLst>
                                    <p:cond delay="0"/>
                                  </p:stCondLst>
                                  <p:childTnLst>
                                    <p:set>
                                      <p:cBhvr>
                                        <p:cTn id="177" dur="1" fill="hold">
                                          <p:stCondLst>
                                            <p:cond delay="0"/>
                                          </p:stCondLst>
                                        </p:cTn>
                                        <p:tgtEl>
                                          <p:spTgt spid="338146"/>
                                        </p:tgtEl>
                                        <p:attrNameLst>
                                          <p:attrName>style.visibility</p:attrName>
                                        </p:attrNameLst>
                                      </p:cBhvr>
                                      <p:to>
                                        <p:strVal val="visible"/>
                                      </p:to>
                                    </p:set>
                                  </p:childTnLst>
                                </p:cTn>
                              </p:par>
                              <p:par>
                                <p:cTn id="178" presetID="1" presetClass="entr" presetSubtype="0" fill="hold" grpId="0" nodeType="withEffect">
                                  <p:stCondLst>
                                    <p:cond delay="0"/>
                                  </p:stCondLst>
                                  <p:childTnLst>
                                    <p:set>
                                      <p:cBhvr>
                                        <p:cTn id="179" dur="1" fill="hold">
                                          <p:stCondLst>
                                            <p:cond delay="0"/>
                                          </p:stCondLst>
                                        </p:cTn>
                                        <p:tgtEl>
                                          <p:spTgt spid="338147"/>
                                        </p:tgtEl>
                                        <p:attrNameLst>
                                          <p:attrName>style.visibility</p:attrName>
                                        </p:attrNameLst>
                                      </p:cBhvr>
                                      <p:to>
                                        <p:strVal val="visibl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 presetClass="entr" presetSubtype="0" fill="hold" grpId="0" nodeType="clickEffect">
                                  <p:stCondLst>
                                    <p:cond delay="0"/>
                                  </p:stCondLst>
                                  <p:childTnLst>
                                    <p:set>
                                      <p:cBhvr>
                                        <p:cTn id="183" dur="1" fill="hold">
                                          <p:stCondLst>
                                            <p:cond delay="0"/>
                                          </p:stCondLst>
                                        </p:cTn>
                                        <p:tgtEl>
                                          <p:spTgt spid="338101"/>
                                        </p:tgtEl>
                                        <p:attrNameLst>
                                          <p:attrName>style.visibility</p:attrName>
                                        </p:attrNameLst>
                                      </p:cBhvr>
                                      <p:to>
                                        <p:strVal val="visible"/>
                                      </p:to>
                                    </p:set>
                                  </p:childTnLst>
                                </p:cTn>
                              </p:par>
                              <p:par>
                                <p:cTn id="184" presetID="1" presetClass="entr" presetSubtype="0" fill="hold" grpId="0" nodeType="withEffect">
                                  <p:stCondLst>
                                    <p:cond delay="0"/>
                                  </p:stCondLst>
                                  <p:childTnLst>
                                    <p:set>
                                      <p:cBhvr>
                                        <p:cTn id="185" dur="1" fill="hold">
                                          <p:stCondLst>
                                            <p:cond delay="0"/>
                                          </p:stCondLst>
                                        </p:cTn>
                                        <p:tgtEl>
                                          <p:spTgt spid="338102"/>
                                        </p:tgtEl>
                                        <p:attrNameLst>
                                          <p:attrName>style.visibility</p:attrName>
                                        </p:attrNameLst>
                                      </p:cBhvr>
                                      <p:to>
                                        <p:strVal val="visible"/>
                                      </p:to>
                                    </p:set>
                                  </p:childTnLst>
                                </p:cTn>
                              </p:par>
                              <p:par>
                                <p:cTn id="186" presetID="1" presetClass="entr" presetSubtype="0" fill="hold" grpId="0" nodeType="withEffect">
                                  <p:stCondLst>
                                    <p:cond delay="0"/>
                                  </p:stCondLst>
                                  <p:childTnLst>
                                    <p:set>
                                      <p:cBhvr>
                                        <p:cTn id="187" dur="1" fill="hold">
                                          <p:stCondLst>
                                            <p:cond delay="0"/>
                                          </p:stCondLst>
                                        </p:cTn>
                                        <p:tgtEl>
                                          <p:spTgt spid="338107"/>
                                        </p:tgtEl>
                                        <p:attrNameLst>
                                          <p:attrName>style.visibility</p:attrName>
                                        </p:attrNameLst>
                                      </p:cBhvr>
                                      <p:to>
                                        <p:strVal val="visible"/>
                                      </p:to>
                                    </p:set>
                                  </p:childTnLst>
                                </p:cTn>
                              </p:par>
                              <p:par>
                                <p:cTn id="188" presetID="1" presetClass="entr" presetSubtype="0" fill="hold" grpId="0" nodeType="withEffect">
                                  <p:stCondLst>
                                    <p:cond delay="0"/>
                                  </p:stCondLst>
                                  <p:childTnLst>
                                    <p:set>
                                      <p:cBhvr>
                                        <p:cTn id="189" dur="1" fill="hold">
                                          <p:stCondLst>
                                            <p:cond delay="0"/>
                                          </p:stCondLst>
                                        </p:cTn>
                                        <p:tgtEl>
                                          <p:spTgt spid="338103"/>
                                        </p:tgtEl>
                                        <p:attrNameLst>
                                          <p:attrName>style.visibility</p:attrName>
                                        </p:attrNameLst>
                                      </p:cBhvr>
                                      <p:to>
                                        <p:strVal val="visible"/>
                                      </p:to>
                                    </p:set>
                                  </p:childTnLst>
                                </p:cTn>
                              </p:par>
                              <p:par>
                                <p:cTn id="190" presetID="1" presetClass="entr" presetSubtype="0" fill="hold" grpId="0" nodeType="withEffect">
                                  <p:stCondLst>
                                    <p:cond delay="0"/>
                                  </p:stCondLst>
                                  <p:childTnLst>
                                    <p:set>
                                      <p:cBhvr>
                                        <p:cTn id="191" dur="1" fill="hold">
                                          <p:stCondLst>
                                            <p:cond delay="0"/>
                                          </p:stCondLst>
                                        </p:cTn>
                                        <p:tgtEl>
                                          <p:spTgt spid="338105"/>
                                        </p:tgtEl>
                                        <p:attrNameLst>
                                          <p:attrName>style.visibility</p:attrName>
                                        </p:attrNameLst>
                                      </p:cBhvr>
                                      <p:to>
                                        <p:strVal val="visible"/>
                                      </p:to>
                                    </p:se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 presetClass="entr" presetSubtype="0" fill="hold" grpId="0" nodeType="clickEffect">
                                  <p:stCondLst>
                                    <p:cond delay="0"/>
                                  </p:stCondLst>
                                  <p:childTnLst>
                                    <p:set>
                                      <p:cBhvr>
                                        <p:cTn id="195" dur="1" fill="hold">
                                          <p:stCondLst>
                                            <p:cond delay="0"/>
                                          </p:stCondLst>
                                        </p:cTn>
                                        <p:tgtEl>
                                          <p:spTgt spid="338148"/>
                                        </p:tgtEl>
                                        <p:attrNameLst>
                                          <p:attrName>style.visibility</p:attrName>
                                        </p:attrNameLst>
                                      </p:cBhvr>
                                      <p:to>
                                        <p:strVal val="visible"/>
                                      </p:to>
                                    </p:set>
                                  </p:childTnLst>
                                </p:cTn>
                              </p:par>
                              <p:par>
                                <p:cTn id="196" presetID="1" presetClass="entr" presetSubtype="0" fill="hold" grpId="0" nodeType="withEffect">
                                  <p:stCondLst>
                                    <p:cond delay="0"/>
                                  </p:stCondLst>
                                  <p:childTnLst>
                                    <p:set>
                                      <p:cBhvr>
                                        <p:cTn id="197" dur="1" fill="hold">
                                          <p:stCondLst>
                                            <p:cond delay="0"/>
                                          </p:stCondLst>
                                        </p:cTn>
                                        <p:tgtEl>
                                          <p:spTgt spid="338151"/>
                                        </p:tgtEl>
                                        <p:attrNameLst>
                                          <p:attrName>style.visibility</p:attrName>
                                        </p:attrNameLst>
                                      </p:cBhvr>
                                      <p:to>
                                        <p:strVal val="visible"/>
                                      </p:to>
                                    </p:set>
                                  </p:childTnLst>
                                </p:cTn>
                              </p:par>
                              <p:par>
                                <p:cTn id="198" presetID="1" presetClass="entr" presetSubtype="0" fill="hold" grpId="0" nodeType="withEffect">
                                  <p:stCondLst>
                                    <p:cond delay="0"/>
                                  </p:stCondLst>
                                  <p:childTnLst>
                                    <p:set>
                                      <p:cBhvr>
                                        <p:cTn id="199" dur="1" fill="hold">
                                          <p:stCondLst>
                                            <p:cond delay="0"/>
                                          </p:stCondLst>
                                        </p:cTn>
                                        <p:tgtEl>
                                          <p:spTgt spid="338150"/>
                                        </p:tgtEl>
                                        <p:attrNameLst>
                                          <p:attrName>style.visibility</p:attrName>
                                        </p:attrNameLst>
                                      </p:cBhvr>
                                      <p:to>
                                        <p:strVal val="visible"/>
                                      </p:to>
                                    </p:se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1" presetClass="entr" presetSubtype="0" fill="hold" grpId="0" nodeType="clickEffect">
                                  <p:stCondLst>
                                    <p:cond delay="0"/>
                                  </p:stCondLst>
                                  <p:childTnLst>
                                    <p:set>
                                      <p:cBhvr>
                                        <p:cTn id="203" dur="1" fill="hold">
                                          <p:stCondLst>
                                            <p:cond delay="0"/>
                                          </p:stCondLst>
                                        </p:cTn>
                                        <p:tgtEl>
                                          <p:spTgt spid="338149"/>
                                        </p:tgtEl>
                                        <p:attrNameLst>
                                          <p:attrName>style.visibility</p:attrName>
                                        </p:attrNameLst>
                                      </p:cBhvr>
                                      <p:to>
                                        <p:strVal val="visible"/>
                                      </p:to>
                                    </p:set>
                                  </p:childTnLst>
                                </p:cTn>
                              </p:par>
                              <p:par>
                                <p:cTn id="204" presetID="1" presetClass="entr" presetSubtype="0" fill="hold" grpId="0" nodeType="withEffect">
                                  <p:stCondLst>
                                    <p:cond delay="0"/>
                                  </p:stCondLst>
                                  <p:childTnLst>
                                    <p:set>
                                      <p:cBhvr>
                                        <p:cTn id="205" dur="1" fill="hold">
                                          <p:stCondLst>
                                            <p:cond delay="0"/>
                                          </p:stCondLst>
                                        </p:cTn>
                                        <p:tgtEl>
                                          <p:spTgt spid="338104"/>
                                        </p:tgtEl>
                                        <p:attrNameLst>
                                          <p:attrName>style.visibility</p:attrName>
                                        </p:attrNameLst>
                                      </p:cBhvr>
                                      <p:to>
                                        <p:strVal val="visible"/>
                                      </p:to>
                                    </p:set>
                                  </p:childTnLst>
                                </p:cTn>
                              </p:par>
                              <p:par>
                                <p:cTn id="206" presetID="1" presetClass="entr" presetSubtype="0" fill="hold" grpId="0" nodeType="withEffect">
                                  <p:stCondLst>
                                    <p:cond delay="0"/>
                                  </p:stCondLst>
                                  <p:childTnLst>
                                    <p:set>
                                      <p:cBhvr>
                                        <p:cTn id="207" dur="1" fill="hold">
                                          <p:stCondLst>
                                            <p:cond delay="0"/>
                                          </p:stCondLst>
                                        </p:cTn>
                                        <p:tgtEl>
                                          <p:spTgt spid="338106"/>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grpId="0" nodeType="clickEffect">
                                  <p:stCondLst>
                                    <p:cond delay="0"/>
                                  </p:stCondLst>
                                  <p:childTnLst>
                                    <p:set>
                                      <p:cBhvr>
                                        <p:cTn id="211" dur="1" fill="hold">
                                          <p:stCondLst>
                                            <p:cond delay="0"/>
                                          </p:stCondLst>
                                        </p:cTn>
                                        <p:tgtEl>
                                          <p:spTgt spid="338152"/>
                                        </p:tgtEl>
                                        <p:attrNameLst>
                                          <p:attrName>style.visibility</p:attrName>
                                        </p:attrNameLst>
                                      </p:cBhvr>
                                      <p:to>
                                        <p:strVal val="visible"/>
                                      </p:to>
                                    </p:set>
                                  </p:childTnLst>
                                </p:cTn>
                              </p:par>
                              <p:par>
                                <p:cTn id="212" presetID="1" presetClass="entr" presetSubtype="0" fill="hold" nodeType="withEffect">
                                  <p:stCondLst>
                                    <p:cond delay="0"/>
                                  </p:stCondLst>
                                  <p:childTnLst>
                                    <p:set>
                                      <p:cBhvr>
                                        <p:cTn id="213" dur="1" fill="hold">
                                          <p:stCondLst>
                                            <p:cond delay="0"/>
                                          </p:stCondLst>
                                        </p:cTn>
                                        <p:tgtEl>
                                          <p:spTgt spid="338153"/>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1" presetClass="entr" presetSubtype="0" fill="hold" grpId="0" nodeType="clickEffect">
                                  <p:stCondLst>
                                    <p:cond delay="0"/>
                                  </p:stCondLst>
                                  <p:childTnLst>
                                    <p:set>
                                      <p:cBhvr>
                                        <p:cTn id="217" dur="1" fill="hold">
                                          <p:stCondLst>
                                            <p:cond delay="0"/>
                                          </p:stCondLst>
                                        </p:cTn>
                                        <p:tgtEl>
                                          <p:spTgt spid="338154"/>
                                        </p:tgtEl>
                                        <p:attrNameLst>
                                          <p:attrName>style.visibility</p:attrName>
                                        </p:attrNameLst>
                                      </p:cBhvr>
                                      <p:to>
                                        <p:strVal val="visible"/>
                                      </p:to>
                                    </p:set>
                                  </p:childTnLst>
                                </p:cTn>
                              </p:par>
                              <p:par>
                                <p:cTn id="218" presetID="1" presetClass="entr" presetSubtype="0" fill="hold" nodeType="withEffect">
                                  <p:stCondLst>
                                    <p:cond delay="0"/>
                                  </p:stCondLst>
                                  <p:childTnLst>
                                    <p:set>
                                      <p:cBhvr>
                                        <p:cTn id="219" dur="1" fill="hold">
                                          <p:stCondLst>
                                            <p:cond delay="0"/>
                                          </p:stCondLst>
                                        </p:cTn>
                                        <p:tgtEl>
                                          <p:spTgt spid="338155"/>
                                        </p:tgtEl>
                                        <p:attrNameLst>
                                          <p:attrName>style.visibility</p:attrName>
                                        </p:attrNameLst>
                                      </p:cBhvr>
                                      <p:to>
                                        <p:strVal val="visible"/>
                                      </p:to>
                                    </p:set>
                                  </p:childTnLst>
                                </p:cTn>
                              </p:par>
                            </p:childTnLst>
                          </p:cTn>
                        </p:par>
                      </p:childTnLst>
                    </p:cTn>
                  </p:par>
                  <p:par>
                    <p:cTn id="220" fill="hold" nodeType="clickPar">
                      <p:stCondLst>
                        <p:cond delay="indefinite"/>
                      </p:stCondLst>
                      <p:childTnLst>
                        <p:par>
                          <p:cTn id="221" fill="hold" nodeType="withGroup">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338156"/>
                                        </p:tgtEl>
                                        <p:attrNameLst>
                                          <p:attrName>style.visibility</p:attrName>
                                        </p:attrNameLst>
                                      </p:cBhvr>
                                      <p:to>
                                        <p:strVal val="visible"/>
                                      </p:to>
                                    </p:set>
                                  </p:childTnLst>
                                </p:cTn>
                              </p:par>
                              <p:par>
                                <p:cTn id="224" presetID="1" presetClass="entr" presetSubtype="0" fill="hold" nodeType="withEffect">
                                  <p:stCondLst>
                                    <p:cond delay="0"/>
                                  </p:stCondLst>
                                  <p:childTnLst>
                                    <p:set>
                                      <p:cBhvr>
                                        <p:cTn id="225" dur="1" fill="hold">
                                          <p:stCondLst>
                                            <p:cond delay="0"/>
                                          </p:stCondLst>
                                        </p:cTn>
                                        <p:tgtEl>
                                          <p:spTgt spid="338157"/>
                                        </p:tgtEl>
                                        <p:attrNameLst>
                                          <p:attrName>style.visibility</p:attrName>
                                        </p:attrNameLst>
                                      </p:cBhvr>
                                      <p:to>
                                        <p:strVal val="visible"/>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 presetClass="entr" presetSubtype="0" fill="hold" grpId="0" nodeType="clickEffect">
                                  <p:stCondLst>
                                    <p:cond delay="0"/>
                                  </p:stCondLst>
                                  <p:childTnLst>
                                    <p:set>
                                      <p:cBhvr>
                                        <p:cTn id="229" dur="1" fill="hold">
                                          <p:stCondLst>
                                            <p:cond delay="0"/>
                                          </p:stCondLst>
                                        </p:cTn>
                                        <p:tgtEl>
                                          <p:spTgt spid="338158"/>
                                        </p:tgtEl>
                                        <p:attrNameLst>
                                          <p:attrName>style.visibility</p:attrName>
                                        </p:attrNameLst>
                                      </p:cBhvr>
                                      <p:to>
                                        <p:strVal val="visible"/>
                                      </p:to>
                                    </p:set>
                                  </p:childTnLst>
                                </p:cTn>
                              </p:par>
                              <p:par>
                                <p:cTn id="230" presetID="1" presetClass="entr" presetSubtype="0" fill="hold" nodeType="withEffect">
                                  <p:stCondLst>
                                    <p:cond delay="0"/>
                                  </p:stCondLst>
                                  <p:childTnLst>
                                    <p:set>
                                      <p:cBhvr>
                                        <p:cTn id="231" dur="1" fill="hold">
                                          <p:stCondLst>
                                            <p:cond delay="0"/>
                                          </p:stCondLst>
                                        </p:cTn>
                                        <p:tgtEl>
                                          <p:spTgt spid="3381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81" grpId="0"/>
      <p:bldP spid="338014" grpId="0" animBg="1"/>
      <p:bldP spid="338015" grpId="0"/>
      <p:bldP spid="338016" grpId="0"/>
      <p:bldP spid="338017" grpId="0" animBg="1"/>
      <p:bldP spid="338018" grpId="0" animBg="1"/>
      <p:bldP spid="338019" grpId="0" animBg="1"/>
      <p:bldP spid="338020" grpId="0" animBg="1"/>
      <p:bldP spid="338021" grpId="0" animBg="1"/>
      <p:bldP spid="338022" grpId="0"/>
      <p:bldP spid="338023" grpId="0"/>
      <p:bldP spid="338024" grpId="0" animBg="1"/>
      <p:bldP spid="338026" grpId="0"/>
      <p:bldP spid="338027" grpId="0" animBg="1"/>
      <p:bldP spid="338029" grpId="0"/>
      <p:bldP spid="338039" grpId="0"/>
      <p:bldP spid="338040" grpId="0"/>
      <p:bldP spid="338042" grpId="0"/>
      <p:bldP spid="338044" grpId="0"/>
      <p:bldP spid="338046" grpId="0" animBg="1"/>
      <p:bldP spid="338047" grpId="0"/>
      <p:bldP spid="338048" grpId="0" animBg="1"/>
      <p:bldP spid="338050" grpId="0"/>
      <p:bldP spid="338053" grpId="0" animBg="1"/>
      <p:bldP spid="338055" grpId="0"/>
      <p:bldP spid="338056" grpId="0" animBg="1"/>
      <p:bldP spid="338057" grpId="0"/>
      <p:bldP spid="338060" grpId="0" animBg="1"/>
      <p:bldP spid="338061" grpId="0" animBg="1"/>
      <p:bldP spid="338062" grpId="0"/>
      <p:bldP spid="338063" grpId="0"/>
      <p:bldP spid="338064" grpId="0"/>
      <p:bldP spid="338065" grpId="0" animBg="1"/>
      <p:bldP spid="338066" grpId="0" animBg="1"/>
      <p:bldP spid="338067" grpId="0"/>
      <p:bldP spid="338069" grpId="0"/>
      <p:bldP spid="338071" grpId="0" animBg="1"/>
      <p:bldP spid="338073" grpId="0" animBg="1"/>
      <p:bldP spid="338075" grpId="0"/>
      <p:bldP spid="338102" grpId="0" animBg="1"/>
      <p:bldP spid="338103" grpId="0"/>
      <p:bldP spid="338104" grpId="0"/>
      <p:bldP spid="338105" grpId="0"/>
      <p:bldP spid="338139" grpId="0"/>
      <p:bldP spid="338146" grpId="0" animBg="1"/>
      <p:bldP spid="338147" grpId="0"/>
      <p:bldP spid="338101" grpId="0" animBg="1"/>
      <p:bldP spid="338107" grpId="0" animBg="1"/>
      <p:bldP spid="338150" grpId="0" animBg="1"/>
      <p:bldP spid="338148" grpId="0" animBg="1"/>
      <p:bldP spid="338151" grpId="0"/>
      <p:bldP spid="338106" grpId="0" animBg="1"/>
      <p:bldP spid="338152" grpId="0"/>
      <p:bldP spid="338149" grpId="0" animBg="1"/>
      <p:bldP spid="338154" grpId="0"/>
      <p:bldP spid="338156" grpId="0" animBg="1"/>
      <p:bldP spid="338158"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49308" y="971578"/>
            <a:ext cx="8208000" cy="468000"/>
          </a:xfrm>
          <a:prstGeom prst="rect">
            <a:avLst/>
          </a:prstGeom>
          <a:solidFill>
            <a:srgbClr val="FFC000"/>
          </a:solidFill>
          <a:ln>
            <a:noFill/>
          </a:ln>
          <a:effectLst/>
          <a:extLst/>
        </p:spPr>
        <p:txBody>
          <a:bodyPr/>
          <a:lstStyle/>
          <a:p>
            <a:pPr lvl="0" algn="just">
              <a:buClr>
                <a:srgbClr val="00007D"/>
              </a:buClr>
            </a:pPr>
            <a:r>
              <a:rPr lang="ru-RU" altLang="ru-RU" sz="1000" b="1" dirty="0" smtClean="0">
                <a:solidFill>
                  <a:schemeClr val="accent5">
                    <a:lumMod val="25000"/>
                  </a:schemeClr>
                </a:solidFill>
                <a:cs typeface="Arial" pitchFamily="34" charset="0"/>
              </a:rPr>
              <a:t>     </a:t>
            </a:r>
            <a:r>
              <a:rPr lang="en-US" altLang="ru-RU" sz="1000" b="1" dirty="0">
                <a:solidFill>
                  <a:schemeClr val="accent5">
                    <a:lumMod val="25000"/>
                  </a:schemeClr>
                </a:solidFill>
              </a:rPr>
              <a:t>Constraints are </a:t>
            </a:r>
            <a:r>
              <a:rPr lang="en-US" altLang="ru-RU" sz="1000" b="1" dirty="0" smtClean="0">
                <a:solidFill>
                  <a:schemeClr val="accent5">
                    <a:lumMod val="25000"/>
                  </a:schemeClr>
                </a:solidFill>
              </a:rPr>
              <a:t>considered </a:t>
            </a:r>
            <a:r>
              <a:rPr lang="en-US" altLang="ru-RU" sz="1000" b="1" dirty="0">
                <a:solidFill>
                  <a:schemeClr val="accent5">
                    <a:lumMod val="25000"/>
                  </a:schemeClr>
                </a:solidFill>
              </a:rPr>
              <a:t>as some of the conditions imposed on the system, which must be satisfied in the process of motion of the system. They contain the </a:t>
            </a:r>
            <a:r>
              <a:rPr lang="en-US" altLang="ru-RU" sz="1000" b="1" dirty="0" smtClean="0">
                <a:solidFill>
                  <a:schemeClr val="accent5">
                    <a:lumMod val="25000"/>
                  </a:schemeClr>
                </a:solidFill>
              </a:rPr>
              <a:t>equations between </a:t>
            </a:r>
            <a:r>
              <a:rPr lang="en-US" altLang="ru-RU" sz="1000" b="1" dirty="0">
                <a:solidFill>
                  <a:schemeClr val="accent5">
                    <a:lumMod val="25000"/>
                  </a:schemeClr>
                </a:solidFill>
              </a:rPr>
              <a:t>the coordinates, velocity and acceleration components, and possibly time.</a:t>
            </a:r>
            <a:endParaRPr lang="ru-RU" altLang="ru-RU" sz="1000" b="1" dirty="0">
              <a:solidFill>
                <a:schemeClr val="accent5">
                  <a:lumMod val="25000"/>
                </a:schemeClr>
              </a:solidFill>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27194" y="1580310"/>
            <a:ext cx="8208000" cy="396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Holonomic (geometric)  constraints are expressed by the equations with respect to the coordinates or </a:t>
            </a:r>
            <a:r>
              <a:rPr lang="en-US" sz="1000" b="1" dirty="0" err="1">
                <a:solidFill>
                  <a:srgbClr val="CACAFF">
                    <a:lumMod val="25000"/>
                  </a:srgbClr>
                </a:solidFill>
                <a:cs typeface="Arial" charset="0"/>
              </a:rPr>
              <a:t>integrable</a:t>
            </a:r>
            <a:r>
              <a:rPr lang="en-US" sz="1000" b="1" dirty="0">
                <a:solidFill>
                  <a:srgbClr val="CACAFF">
                    <a:lumMod val="25000"/>
                  </a:srgbClr>
                </a:solidFill>
                <a:cs typeface="Arial" charset="0"/>
              </a:rPr>
              <a:t> differential equations for the </a:t>
            </a:r>
            <a:r>
              <a:rPr lang="en-US" sz="1000" b="1" dirty="0" smtClean="0">
                <a:solidFill>
                  <a:srgbClr val="CACAFF">
                    <a:lumMod val="25000"/>
                  </a:srgbClr>
                </a:solidFill>
                <a:cs typeface="Arial" charset="0"/>
              </a:rPr>
              <a:t>coordinates. </a:t>
            </a:r>
            <a:endParaRPr lang="en-US" sz="1000" b="1" dirty="0">
              <a:solidFill>
                <a:srgbClr val="CACAFF">
                  <a:lumMod val="25000"/>
                </a:srgbClr>
              </a:solidFill>
              <a:cs typeface="Arial" charset="0"/>
            </a:endParaRPr>
          </a:p>
          <a:p>
            <a:pPr marL="0" indent="0" algn="just" eaLnBrk="1" hangingPunct="1">
              <a:defRPr/>
            </a:pPr>
            <a:endParaRPr lang="en-US" sz="1000" b="1" dirty="0">
              <a:solidFill>
                <a:srgbClr val="CACAFF">
                  <a:lumMod val="25000"/>
                </a:srgbClr>
              </a:solidFill>
              <a:cs typeface="Arial" charset="0"/>
            </a:endParaRPr>
          </a:p>
          <a:p>
            <a:pPr marL="0" indent="0" algn="just" eaLnBrk="1" hangingPunct="1">
              <a:defRPr/>
            </a:pP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13308" y="2070146"/>
            <a:ext cx="8244000" cy="400110"/>
          </a:xfrm>
          <a:prstGeom prst="rect">
            <a:avLst/>
          </a:prstGeom>
          <a:solidFill>
            <a:srgbClr val="FFC000"/>
          </a:solidFill>
          <a:ln w="9525">
            <a:noFill/>
            <a:miter lim="800000"/>
            <a:headEnd/>
            <a:tailEnd/>
          </a:ln>
        </p:spPr>
        <p:txBody>
          <a:bodyPr wrap="square">
            <a:spAutoFit/>
          </a:bodyPr>
          <a:lstStyle/>
          <a:p>
            <a:pPr algn="just"/>
            <a:r>
              <a:rPr lang="en-US" sz="1000" b="1" dirty="0" err="1">
                <a:solidFill>
                  <a:srgbClr val="CACAFF">
                    <a:lumMod val="25000"/>
                  </a:srgbClr>
                </a:solidFill>
                <a:latin typeface="Arial" charset="0"/>
                <a:cs typeface="Arial" charset="0"/>
              </a:rPr>
              <a:t>Nonholonomic</a:t>
            </a:r>
            <a:r>
              <a:rPr lang="en-US" sz="1000" b="1" dirty="0">
                <a:solidFill>
                  <a:srgbClr val="CACAFF">
                    <a:lumMod val="25000"/>
                  </a:srgbClr>
                </a:solidFill>
                <a:latin typeface="Arial" charset="0"/>
                <a:cs typeface="Arial" charset="0"/>
              </a:rPr>
              <a:t> (kinematic) constraints are expressed by </a:t>
            </a:r>
            <a:r>
              <a:rPr lang="en-US" sz="1000" b="1" dirty="0" err="1">
                <a:solidFill>
                  <a:srgbClr val="CACAFF">
                    <a:lumMod val="25000"/>
                  </a:srgbClr>
                </a:solidFill>
                <a:latin typeface="Arial" charset="0"/>
                <a:cs typeface="Arial" charset="0"/>
              </a:rPr>
              <a:t>nonintegrable</a:t>
            </a:r>
            <a:r>
              <a:rPr lang="en-US" sz="1000" b="1" dirty="0">
                <a:solidFill>
                  <a:srgbClr val="CACAFF">
                    <a:lumMod val="25000"/>
                  </a:srgbClr>
                </a:solidFill>
                <a:latin typeface="Arial" charset="0"/>
                <a:cs typeface="Arial" charset="0"/>
              </a:rPr>
              <a:t> differential equations relative to the coordinates</a:t>
            </a:r>
            <a:r>
              <a:rPr lang="en-US" sz="1000" b="1" dirty="0" smtClean="0">
                <a:solidFill>
                  <a:srgbClr val="CACAFF">
                    <a:lumMod val="25000"/>
                  </a:srgbClr>
                </a:solidFill>
                <a:latin typeface="Arial" charset="0"/>
                <a:cs typeface="Arial" charset="0"/>
              </a:rPr>
              <a:t>, i.e</a:t>
            </a:r>
            <a:r>
              <a:rPr lang="en-US" sz="1000" b="1" dirty="0">
                <a:solidFill>
                  <a:srgbClr val="CACAFF">
                    <a:lumMod val="25000"/>
                  </a:srgbClr>
                </a:solidFill>
                <a:latin typeface="Arial" charset="0"/>
                <a:cs typeface="Arial" charset="0"/>
              </a:rPr>
              <a:t>. equations containing not only the coordinates of the particles system, but also their derivatives with respect to </a:t>
            </a:r>
            <a:r>
              <a:rPr lang="en-US" sz="1000" b="1" dirty="0" smtClean="0">
                <a:solidFill>
                  <a:srgbClr val="CACAFF">
                    <a:lumMod val="25000"/>
                  </a:srgbClr>
                </a:solidFill>
                <a:latin typeface="Arial" charset="0"/>
                <a:cs typeface="Arial" charset="0"/>
              </a:rPr>
              <a:t>time.</a:t>
            </a:r>
            <a:endParaRPr lang="en-US"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27194" y="2573480"/>
            <a:ext cx="8208000" cy="360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err="1">
                <a:solidFill>
                  <a:srgbClr val="CACAFF">
                    <a:lumMod val="25000"/>
                  </a:srgbClr>
                </a:solidFill>
                <a:latin typeface="Arial" charset="0"/>
                <a:cs typeface="Arial" charset="0"/>
              </a:rPr>
              <a:t>Scleronomous</a:t>
            </a:r>
            <a:r>
              <a:rPr lang="en-US" sz="1000" b="1" dirty="0">
                <a:solidFill>
                  <a:srgbClr val="CACAFF">
                    <a:lumMod val="25000"/>
                  </a:srgbClr>
                </a:solidFill>
                <a:latin typeface="Arial" charset="0"/>
                <a:cs typeface="Arial" charset="0"/>
              </a:rPr>
              <a:t> (stationary)  constraints do not depend on time.</a:t>
            </a:r>
            <a:r>
              <a:rPr lang="en-US" sz="1200" b="1" dirty="0">
                <a:solidFill>
                  <a:srgbClr val="CACAFF">
                    <a:lumMod val="25000"/>
                  </a:srgbClr>
                </a:solidFill>
                <a:latin typeface="Arial" charset="0"/>
                <a:cs typeface="Arial" charset="0"/>
              </a:rPr>
              <a:t>   </a:t>
            </a:r>
          </a:p>
          <a:p>
            <a:pPr marL="342900" indent="-342900" algn="just"/>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31804" y="2991945"/>
            <a:ext cx="8208000" cy="324000"/>
          </a:xfrm>
          <a:prstGeom prst="rect">
            <a:avLst/>
          </a:prstGeom>
          <a:solidFill>
            <a:srgbClr val="FFC000"/>
          </a:solidFill>
          <a:ln w="9525">
            <a:noFill/>
            <a:miter lim="800000"/>
            <a:headEnd/>
            <a:tailEnd/>
          </a:ln>
        </p:spPr>
        <p:txBody>
          <a:bodyPr wrap="square">
            <a:spAutoFit/>
          </a:bodyPr>
          <a:lstStyle/>
          <a:p>
            <a:r>
              <a:rPr lang="en-US" sz="1000" b="1" dirty="0" err="1">
                <a:solidFill>
                  <a:schemeClr val="accent5">
                    <a:lumMod val="25000"/>
                  </a:schemeClr>
                </a:solidFill>
                <a:latin typeface="Arial" charset="0"/>
                <a:cs typeface="Arial" charset="0"/>
              </a:rPr>
              <a:t>Rheonomous</a:t>
            </a:r>
            <a:r>
              <a:rPr lang="en-US" sz="1000" b="1" dirty="0">
                <a:solidFill>
                  <a:schemeClr val="accent5">
                    <a:lumMod val="25000"/>
                  </a:schemeClr>
                </a:solidFill>
                <a:latin typeface="Arial" charset="0"/>
                <a:cs typeface="Arial" charset="0"/>
              </a:rPr>
              <a:t> (nonstationary) constraints depend on time.</a:t>
            </a:r>
          </a:p>
          <a:p>
            <a:endParaRPr lang="ru-RU" sz="1000" b="1" dirty="0">
              <a:solidFill>
                <a:schemeClr val="accent5">
                  <a:lumMod val="25000"/>
                </a:schemeClr>
              </a:solidFill>
              <a:latin typeface="Arial" charset="0"/>
              <a:cs typeface="Arial" charset="0"/>
            </a:endParaRPr>
          </a:p>
        </p:txBody>
      </p:sp>
      <p:sp>
        <p:nvSpPr>
          <p:cNvPr id="262241" name="Text Box 97"/>
          <p:cNvSpPr txBox="1">
            <a:spLocks noChangeArrowheads="1"/>
          </p:cNvSpPr>
          <p:nvPr/>
        </p:nvSpPr>
        <p:spPr bwMode="auto">
          <a:xfrm>
            <a:off x="330510" y="3375767"/>
            <a:ext cx="8208000" cy="553998"/>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Bilateral constraints are described by the equation, excluding the possibility of leaving the point of the trajectory or the surface described by the equation. </a:t>
            </a:r>
            <a:endParaRPr lang="en-US" sz="1000" b="1" dirty="0" smtClean="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Unilateral constraints  are expressed by the inequality regulating constraint in only one </a:t>
            </a:r>
            <a:r>
              <a:rPr lang="en-US" sz="1000" b="1" dirty="0" smtClean="0">
                <a:solidFill>
                  <a:srgbClr val="CACAFF">
                    <a:lumMod val="25000"/>
                  </a:srgbClr>
                </a:solidFill>
                <a:latin typeface="Arial" charset="0"/>
                <a:cs typeface="Arial" charset="0"/>
              </a:rPr>
              <a:t>direction.</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57303" y="4671213"/>
            <a:ext cx="8172000" cy="396000"/>
          </a:xfrm>
          <a:prstGeom prst="rect">
            <a:avLst/>
          </a:prstGeom>
          <a:solidFill>
            <a:srgbClr val="FFC000"/>
          </a:solidFill>
          <a:ln w="9525">
            <a:noFill/>
            <a:miter lim="800000"/>
            <a:headEnd/>
            <a:tailEnd/>
          </a:ln>
        </p:spPr>
        <p:txBody>
          <a:bodyPr>
            <a:spAutoFit/>
          </a:bodyPr>
          <a:lstStyle/>
          <a:p>
            <a:pPr>
              <a:buClr>
                <a:srgbClr val="00007D"/>
              </a:buClr>
              <a:buNone/>
            </a:pPr>
            <a:r>
              <a:rPr lang="en-US" sz="1000" b="1" dirty="0">
                <a:solidFill>
                  <a:schemeClr val="accent5">
                    <a:lumMod val="25000"/>
                  </a:schemeClr>
                </a:solidFill>
              </a:rPr>
              <a:t>We shall define as a virtual displacement of a system the sum total of any arbitrary infinitesimal displacements of the particles of the </a:t>
            </a:r>
            <a:r>
              <a:rPr lang="en-US" sz="1000" b="1" dirty="0" smtClean="0">
                <a:solidFill>
                  <a:schemeClr val="accent5">
                    <a:lumMod val="25000"/>
                  </a:schemeClr>
                </a:solidFill>
              </a:rPr>
              <a:t>system consistent </a:t>
            </a:r>
            <a:r>
              <a:rPr lang="en-US" sz="1000" b="1" dirty="0">
                <a:solidFill>
                  <a:schemeClr val="accent5">
                    <a:lumMod val="25000"/>
                  </a:schemeClr>
                </a:solidFill>
              </a:rPr>
              <a:t>with all</a:t>
            </a:r>
            <a:r>
              <a:rPr lang="en-US" sz="1000" b="1" i="1" dirty="0">
                <a:solidFill>
                  <a:schemeClr val="accent5">
                    <a:lumMod val="25000"/>
                  </a:schemeClr>
                </a:solidFill>
              </a:rPr>
              <a:t> </a:t>
            </a:r>
            <a:r>
              <a:rPr lang="en-US" sz="1000" b="1" dirty="0">
                <a:solidFill>
                  <a:schemeClr val="accent5">
                    <a:lumMod val="25000"/>
                  </a:schemeClr>
                </a:solidFill>
              </a:rPr>
              <a:t>the constraints acting on the system at the given instant. </a:t>
            </a:r>
          </a:p>
          <a:p>
            <a:pPr algn="just"/>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49308" y="5174066"/>
            <a:ext cx="8208000" cy="360000"/>
          </a:xfrm>
          <a:prstGeom prst="rect">
            <a:avLst/>
          </a:prstGeom>
          <a:solidFill>
            <a:srgbClr val="FFC000"/>
          </a:solidFill>
          <a:ln w="9525">
            <a:noFill/>
            <a:miter lim="800000"/>
            <a:headEnd/>
            <a:tailEnd/>
          </a:ln>
        </p:spPr>
        <p:txBody>
          <a:bodyPr wrap="square">
            <a:spAutoFit/>
          </a:bodyPr>
          <a:lstStyle/>
          <a:p>
            <a:pPr lvl="0">
              <a:buClr>
                <a:srgbClr val="00007D"/>
              </a:buClr>
            </a:pPr>
            <a:r>
              <a:rPr lang="ru-RU" altLang="ru-RU" sz="1000" dirty="0">
                <a:solidFill>
                  <a:srgbClr val="000000"/>
                </a:solidFill>
              </a:rPr>
              <a:t> </a:t>
            </a:r>
            <a:r>
              <a:rPr lang="en-US" sz="1000" b="1" dirty="0">
                <a:solidFill>
                  <a:srgbClr val="CACAFF">
                    <a:lumMod val="25000"/>
                  </a:srgbClr>
                </a:solidFill>
              </a:rPr>
              <a:t>Constraints, in which the sum of the virtual work produced by all the reaction forces in any virtual displacement of a system is zero, are called ideal </a:t>
            </a:r>
            <a:r>
              <a:rPr lang="en-US" sz="1000" b="1" dirty="0" smtClean="0">
                <a:solidFill>
                  <a:srgbClr val="CACAFF">
                    <a:lumMod val="25000"/>
                  </a:srgbClr>
                </a:solidFill>
              </a:rPr>
              <a:t>constraints.</a:t>
            </a:r>
            <a:endParaRPr lang="ru-RU" sz="1000" i="1" dirty="0">
              <a:solidFill>
                <a:srgbClr val="000000"/>
              </a:solidFill>
            </a:endParaRPr>
          </a:p>
          <a:p>
            <a:pPr marL="342900" indent="-342900"/>
            <a:endParaRPr lang="en-US" sz="1000" dirty="0">
              <a:solidFill>
                <a:srgbClr val="00007D"/>
              </a:solidFill>
              <a:latin typeface="Arial" charset="0"/>
              <a:cs typeface="Arial" charset="0"/>
            </a:endParaRPr>
          </a:p>
        </p:txBody>
      </p:sp>
      <mc:AlternateContent xmlns:mc="http://schemas.openxmlformats.org/markup-compatibility/2006" xmlns:a14="http://schemas.microsoft.com/office/drawing/2010/main">
        <mc:Choice Requires="a14">
          <p:sp>
            <p:nvSpPr>
              <p:cNvPr id="262254" name="Text Box 110"/>
              <p:cNvSpPr txBox="1">
                <a:spLocks noChangeArrowheads="1"/>
              </p:cNvSpPr>
              <p:nvPr/>
            </p:nvSpPr>
            <p:spPr bwMode="auto">
              <a:xfrm>
                <a:off x="349308" y="4013187"/>
                <a:ext cx="8172000" cy="553998"/>
              </a:xfrm>
              <a:prstGeom prst="rect">
                <a:avLst/>
              </a:prstGeom>
              <a:solidFill>
                <a:srgbClr val="FFC000"/>
              </a:solidFill>
              <a:ln w="9525">
                <a:noFill/>
                <a:miter lim="800000"/>
                <a:headEnd/>
                <a:tailEnd/>
              </a:ln>
            </p:spPr>
            <p:txBody>
              <a:bodyPr wrap="square">
                <a:spAutoFit/>
              </a:bodyPr>
              <a:lstStyle/>
              <a:p>
                <a:pPr algn="just"/>
                <a:r>
                  <a:rPr lang="en-US" sz="1000" b="1" dirty="0" smtClean="0">
                    <a:solidFill>
                      <a:schemeClr val="accent5">
                        <a:lumMod val="25000"/>
                      </a:schemeClr>
                    </a:solidFill>
                  </a:rPr>
                  <a:t>The </a:t>
                </a:r>
                <a:r>
                  <a:rPr lang="en-US" sz="1000" b="1" dirty="0">
                    <a:solidFill>
                      <a:schemeClr val="accent5">
                        <a:lumMod val="25000"/>
                      </a:schemeClr>
                    </a:solidFill>
                  </a:rPr>
                  <a:t>parameters of any dimensions </a:t>
                </a:r>
                <a14:m>
                  <m:oMath xmlns:m="http://schemas.openxmlformats.org/officeDocument/2006/math">
                    <m:d>
                      <m:dPr>
                        <m:ctrlPr>
                          <a:rPr lang="ru-RU" sz="1000" b="1" i="1">
                            <a:solidFill>
                              <a:schemeClr val="accent5">
                                <a:lumMod val="25000"/>
                              </a:schemeClr>
                            </a:solidFill>
                            <a:latin typeface="Cambria Math"/>
                          </a:rPr>
                        </m:ctrlPr>
                      </m:dPr>
                      <m:e>
                        <m:sSub>
                          <m:sSubPr>
                            <m:ctrlPr>
                              <a:rPr lang="ru-RU" sz="1000" b="1" i="1">
                                <a:solidFill>
                                  <a:schemeClr val="accent5">
                                    <a:lumMod val="25000"/>
                                  </a:schemeClr>
                                </a:solidFill>
                                <a:latin typeface="Cambria Math"/>
                              </a:rPr>
                            </m:ctrlPr>
                          </m:sSubPr>
                          <m:e>
                            <m:r>
                              <a:rPr lang="en-US" sz="1000" b="1" i="1">
                                <a:solidFill>
                                  <a:schemeClr val="accent5">
                                    <a:lumMod val="25000"/>
                                  </a:schemeClr>
                                </a:solidFill>
                                <a:latin typeface="Cambria Math"/>
                              </a:rPr>
                              <m:t>𝒒</m:t>
                            </m:r>
                          </m:e>
                          <m:sub>
                            <m:r>
                              <a:rPr lang="en-US" sz="1000" b="1" i="1">
                                <a:solidFill>
                                  <a:schemeClr val="accent5">
                                    <a:lumMod val="25000"/>
                                  </a:schemeClr>
                                </a:solidFill>
                                <a:latin typeface="Cambria Math"/>
                              </a:rPr>
                              <m:t>𝟏</m:t>
                            </m:r>
                          </m:sub>
                        </m:sSub>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r>
                              <a:rPr lang="en-US" sz="1000" b="1" i="1">
                                <a:solidFill>
                                  <a:schemeClr val="accent5">
                                    <a:lumMod val="25000"/>
                                  </a:schemeClr>
                                </a:solidFill>
                                <a:latin typeface="Cambria Math"/>
                              </a:rPr>
                              <m:t>𝒒</m:t>
                            </m:r>
                          </m:e>
                          <m:sub>
                            <m:r>
                              <a:rPr lang="en-US" sz="1000" b="1" i="1">
                                <a:solidFill>
                                  <a:schemeClr val="accent5">
                                    <a:lumMod val="25000"/>
                                  </a:schemeClr>
                                </a:solidFill>
                                <a:latin typeface="Cambria Math"/>
                              </a:rPr>
                              <m:t>𝟐</m:t>
                            </m:r>
                          </m:sub>
                        </m:sSub>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r>
                              <a:rPr lang="en-US" sz="1000" b="1" i="1">
                                <a:solidFill>
                                  <a:schemeClr val="accent5">
                                    <a:lumMod val="25000"/>
                                  </a:schemeClr>
                                </a:solidFill>
                                <a:latin typeface="Cambria Math"/>
                              </a:rPr>
                              <m:t>𝒒</m:t>
                            </m:r>
                          </m:e>
                          <m:sub>
                            <m:r>
                              <a:rPr lang="en-US" sz="1000" b="1" i="1">
                                <a:solidFill>
                                  <a:schemeClr val="accent5">
                                    <a:lumMod val="25000"/>
                                  </a:schemeClr>
                                </a:solidFill>
                                <a:latin typeface="Cambria Math"/>
                              </a:rPr>
                              <m:t>𝒔</m:t>
                            </m:r>
                          </m:sub>
                        </m:sSub>
                      </m:e>
                    </m:d>
                  </m:oMath>
                </a14:m>
                <a:r>
                  <a:rPr lang="en-US" sz="1000" b="1" dirty="0">
                    <a:solidFill>
                      <a:schemeClr val="accent5">
                        <a:lumMod val="25000"/>
                      </a:schemeClr>
                    </a:solidFill>
                  </a:rPr>
                  <a:t> describing the configuration of the system in space are called generalized coordinates. Their first derivatives with respect to time </a:t>
                </a:r>
                <a14:m>
                  <m:oMath xmlns:m="http://schemas.openxmlformats.org/officeDocument/2006/math">
                    <m:d>
                      <m:dPr>
                        <m:ctrlPr>
                          <a:rPr lang="ru-RU" sz="1000" b="1" i="1">
                            <a:solidFill>
                              <a:schemeClr val="accent5">
                                <a:lumMod val="25000"/>
                              </a:schemeClr>
                            </a:solidFill>
                            <a:latin typeface="Cambria Math"/>
                          </a:rPr>
                        </m:ctrlPr>
                      </m:dPr>
                      <m:e>
                        <m:acc>
                          <m:accPr>
                            <m:chr m:val="̇"/>
                            <m:ctrlPr>
                              <a:rPr lang="ru-RU" sz="1000" b="1" i="1">
                                <a:solidFill>
                                  <a:schemeClr val="accent5">
                                    <a:lumMod val="25000"/>
                                  </a:schemeClr>
                                </a:solidFill>
                                <a:latin typeface="Cambria Math"/>
                              </a:rPr>
                            </m:ctrlPr>
                          </m:accPr>
                          <m:e>
                            <m:sSub>
                              <m:sSubPr>
                                <m:ctrlPr>
                                  <a:rPr lang="ru-RU" sz="1000" b="1" i="1">
                                    <a:solidFill>
                                      <a:schemeClr val="accent5">
                                        <a:lumMod val="25000"/>
                                      </a:schemeClr>
                                    </a:solidFill>
                                    <a:latin typeface="Cambria Math"/>
                                  </a:rPr>
                                </m:ctrlPr>
                              </m:sSubPr>
                              <m:e>
                                <m:r>
                                  <a:rPr lang="en-US" sz="1000" b="1" i="1">
                                    <a:solidFill>
                                      <a:schemeClr val="accent5">
                                        <a:lumMod val="25000"/>
                                      </a:schemeClr>
                                    </a:solidFill>
                                    <a:latin typeface="Cambria Math"/>
                                  </a:rPr>
                                  <m:t>𝒒</m:t>
                                </m:r>
                              </m:e>
                              <m:sub>
                                <m:r>
                                  <a:rPr lang="en-US" sz="1000" b="1" i="1">
                                    <a:solidFill>
                                      <a:schemeClr val="accent5">
                                        <a:lumMod val="25000"/>
                                      </a:schemeClr>
                                    </a:solidFill>
                                    <a:latin typeface="Cambria Math"/>
                                  </a:rPr>
                                  <m:t>𝟏</m:t>
                                </m:r>
                              </m:sub>
                            </m:sSub>
                          </m:e>
                        </m:acc>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acc>
                              <m:accPr>
                                <m:chr m:val="̇"/>
                                <m:ctrlPr>
                                  <a:rPr lang="ru-RU" sz="1000" b="1" i="1">
                                    <a:solidFill>
                                      <a:schemeClr val="accent5">
                                        <a:lumMod val="25000"/>
                                      </a:schemeClr>
                                    </a:solidFill>
                                    <a:latin typeface="Cambria Math"/>
                                  </a:rPr>
                                </m:ctrlPr>
                              </m:accPr>
                              <m:e>
                                <m:r>
                                  <a:rPr lang="en-US" sz="1000" b="1" i="1">
                                    <a:solidFill>
                                      <a:schemeClr val="accent5">
                                        <a:lumMod val="25000"/>
                                      </a:schemeClr>
                                    </a:solidFill>
                                    <a:latin typeface="Cambria Math"/>
                                  </a:rPr>
                                  <m:t>𝒒</m:t>
                                </m:r>
                              </m:e>
                            </m:acc>
                          </m:e>
                          <m:sub>
                            <m:r>
                              <a:rPr lang="en-US" sz="1000" b="1" i="1">
                                <a:solidFill>
                                  <a:schemeClr val="accent5">
                                    <a:lumMod val="25000"/>
                                  </a:schemeClr>
                                </a:solidFill>
                                <a:latin typeface="Cambria Math"/>
                              </a:rPr>
                              <m:t>𝟐</m:t>
                            </m:r>
                          </m:sub>
                        </m:sSub>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acc>
                              <m:accPr>
                                <m:chr m:val="̇"/>
                                <m:ctrlPr>
                                  <a:rPr lang="ru-RU" sz="1000" b="1" i="1">
                                    <a:solidFill>
                                      <a:schemeClr val="accent5">
                                        <a:lumMod val="25000"/>
                                      </a:schemeClr>
                                    </a:solidFill>
                                    <a:latin typeface="Cambria Math"/>
                                  </a:rPr>
                                </m:ctrlPr>
                              </m:accPr>
                              <m:e>
                                <m:r>
                                  <a:rPr lang="en-US" sz="1000" b="1" i="1">
                                    <a:solidFill>
                                      <a:schemeClr val="accent5">
                                        <a:lumMod val="25000"/>
                                      </a:schemeClr>
                                    </a:solidFill>
                                    <a:latin typeface="Cambria Math"/>
                                  </a:rPr>
                                  <m:t>𝒒</m:t>
                                </m:r>
                              </m:e>
                            </m:acc>
                          </m:e>
                          <m:sub>
                            <m:r>
                              <a:rPr lang="en-US" sz="1000" b="1" i="1">
                                <a:solidFill>
                                  <a:schemeClr val="accent5">
                                    <a:lumMod val="25000"/>
                                  </a:schemeClr>
                                </a:solidFill>
                                <a:latin typeface="Cambria Math"/>
                              </a:rPr>
                              <m:t>𝒔</m:t>
                            </m:r>
                          </m:sub>
                        </m:sSub>
                      </m:e>
                    </m:d>
                    <m:r>
                      <a:rPr lang="en-US" sz="1000" b="1">
                        <a:solidFill>
                          <a:schemeClr val="accent5">
                            <a:lumMod val="25000"/>
                          </a:schemeClr>
                        </a:solidFill>
                        <a:latin typeface="Cambria Math"/>
                      </a:rPr>
                      <m:t> </m:t>
                    </m:r>
                  </m:oMath>
                </a14:m>
                <a:r>
                  <a:rPr lang="en-US" sz="1000" b="1" dirty="0">
                    <a:solidFill>
                      <a:schemeClr val="accent5">
                        <a:lumMod val="25000"/>
                      </a:schemeClr>
                    </a:solidFill>
                  </a:rPr>
                  <a:t>are called generalized velocities and the second derivatives </a:t>
                </a:r>
                <a14:m>
                  <m:oMath xmlns:m="http://schemas.openxmlformats.org/officeDocument/2006/math">
                    <m:d>
                      <m:dPr>
                        <m:ctrlPr>
                          <a:rPr lang="ru-RU" sz="1000" b="1" i="1">
                            <a:solidFill>
                              <a:schemeClr val="accent5">
                                <a:lumMod val="25000"/>
                              </a:schemeClr>
                            </a:solidFill>
                            <a:latin typeface="Cambria Math"/>
                          </a:rPr>
                        </m:ctrlPr>
                      </m:dPr>
                      <m:e>
                        <m:sSub>
                          <m:sSubPr>
                            <m:ctrlPr>
                              <a:rPr lang="ru-RU" sz="1000" b="1" i="1">
                                <a:solidFill>
                                  <a:schemeClr val="accent5">
                                    <a:lumMod val="25000"/>
                                  </a:schemeClr>
                                </a:solidFill>
                                <a:latin typeface="Cambria Math"/>
                              </a:rPr>
                            </m:ctrlPr>
                          </m:sSubPr>
                          <m:e>
                            <m:acc>
                              <m:accPr>
                                <m:chr m:val="̈"/>
                                <m:ctrlPr>
                                  <a:rPr lang="ru-RU" sz="1000" b="1" i="1">
                                    <a:solidFill>
                                      <a:schemeClr val="accent5">
                                        <a:lumMod val="25000"/>
                                      </a:schemeClr>
                                    </a:solidFill>
                                    <a:latin typeface="Cambria Math"/>
                                  </a:rPr>
                                </m:ctrlPr>
                              </m:accPr>
                              <m:e>
                                <m:r>
                                  <a:rPr lang="en-US" sz="1000" b="1" i="1">
                                    <a:solidFill>
                                      <a:schemeClr val="accent5">
                                        <a:lumMod val="25000"/>
                                      </a:schemeClr>
                                    </a:solidFill>
                                    <a:latin typeface="Cambria Math"/>
                                  </a:rPr>
                                  <m:t>𝒒</m:t>
                                </m:r>
                              </m:e>
                            </m:acc>
                          </m:e>
                          <m:sub>
                            <m:r>
                              <a:rPr lang="en-US" sz="1000" b="1" i="1">
                                <a:solidFill>
                                  <a:schemeClr val="accent5">
                                    <a:lumMod val="25000"/>
                                  </a:schemeClr>
                                </a:solidFill>
                                <a:latin typeface="Cambria Math"/>
                              </a:rPr>
                              <m:t>𝟏</m:t>
                            </m:r>
                          </m:sub>
                        </m:sSub>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acc>
                              <m:accPr>
                                <m:chr m:val="̈"/>
                                <m:ctrlPr>
                                  <a:rPr lang="ru-RU" sz="1000" b="1" i="1">
                                    <a:solidFill>
                                      <a:schemeClr val="accent5">
                                        <a:lumMod val="25000"/>
                                      </a:schemeClr>
                                    </a:solidFill>
                                    <a:latin typeface="Cambria Math"/>
                                  </a:rPr>
                                </m:ctrlPr>
                              </m:accPr>
                              <m:e>
                                <m:r>
                                  <a:rPr lang="en-US" sz="1000" b="1" i="1">
                                    <a:solidFill>
                                      <a:schemeClr val="accent5">
                                        <a:lumMod val="25000"/>
                                      </a:schemeClr>
                                    </a:solidFill>
                                    <a:latin typeface="Cambria Math"/>
                                  </a:rPr>
                                  <m:t>𝒒</m:t>
                                </m:r>
                              </m:e>
                            </m:acc>
                          </m:e>
                          <m:sub>
                            <m:r>
                              <a:rPr lang="en-US" sz="1000" b="1" i="1">
                                <a:solidFill>
                                  <a:schemeClr val="accent5">
                                    <a:lumMod val="25000"/>
                                  </a:schemeClr>
                                </a:solidFill>
                                <a:latin typeface="Cambria Math"/>
                              </a:rPr>
                              <m:t>𝟐</m:t>
                            </m:r>
                          </m:sub>
                        </m:sSub>
                        <m:r>
                          <a:rPr lang="en-US" sz="1000" b="1">
                            <a:solidFill>
                              <a:schemeClr val="accent5">
                                <a:lumMod val="25000"/>
                              </a:schemeClr>
                            </a:solidFill>
                            <a:latin typeface="Cambria Math"/>
                          </a:rPr>
                          <m:t>,…</m:t>
                        </m:r>
                        <m:sSub>
                          <m:sSubPr>
                            <m:ctrlPr>
                              <a:rPr lang="ru-RU" sz="1000" b="1" i="1">
                                <a:solidFill>
                                  <a:schemeClr val="accent5">
                                    <a:lumMod val="25000"/>
                                  </a:schemeClr>
                                </a:solidFill>
                                <a:latin typeface="Cambria Math"/>
                              </a:rPr>
                            </m:ctrlPr>
                          </m:sSubPr>
                          <m:e>
                            <m:acc>
                              <m:accPr>
                                <m:chr m:val="̈"/>
                                <m:ctrlPr>
                                  <a:rPr lang="ru-RU" sz="1000" b="1" i="1">
                                    <a:solidFill>
                                      <a:schemeClr val="accent5">
                                        <a:lumMod val="25000"/>
                                      </a:schemeClr>
                                    </a:solidFill>
                                    <a:latin typeface="Cambria Math"/>
                                  </a:rPr>
                                </m:ctrlPr>
                              </m:accPr>
                              <m:e>
                                <m:r>
                                  <a:rPr lang="en-US" sz="1000" b="1" i="1">
                                    <a:solidFill>
                                      <a:schemeClr val="accent5">
                                        <a:lumMod val="25000"/>
                                      </a:schemeClr>
                                    </a:solidFill>
                                    <a:latin typeface="Cambria Math"/>
                                  </a:rPr>
                                  <m:t>𝒒</m:t>
                                </m:r>
                              </m:e>
                            </m:acc>
                          </m:e>
                          <m:sub>
                            <m:r>
                              <a:rPr lang="en-US" sz="1000" b="1" i="1">
                                <a:solidFill>
                                  <a:schemeClr val="accent5">
                                    <a:lumMod val="25000"/>
                                  </a:schemeClr>
                                </a:solidFill>
                                <a:latin typeface="Cambria Math"/>
                              </a:rPr>
                              <m:t>𝒔</m:t>
                            </m:r>
                          </m:sub>
                        </m:sSub>
                      </m:e>
                    </m:d>
                    <m:r>
                      <a:rPr lang="en-US" sz="1000" b="1">
                        <a:solidFill>
                          <a:schemeClr val="accent5">
                            <a:lumMod val="25000"/>
                          </a:schemeClr>
                        </a:solidFill>
                        <a:latin typeface="Cambria Math"/>
                      </a:rPr>
                      <m:t> </m:t>
                    </m:r>
                  </m:oMath>
                </a14:m>
                <a:r>
                  <a:rPr lang="en-US" sz="1000" b="1" dirty="0">
                    <a:solidFill>
                      <a:schemeClr val="accent5">
                        <a:lumMod val="25000"/>
                      </a:schemeClr>
                    </a:solidFill>
                  </a:rPr>
                  <a:t>are said to be generalized </a:t>
                </a:r>
                <a:r>
                  <a:rPr lang="en-US" sz="1000" b="1" dirty="0" smtClean="0">
                    <a:solidFill>
                      <a:schemeClr val="accent5">
                        <a:lumMod val="25000"/>
                      </a:schemeClr>
                    </a:solidFill>
                  </a:rPr>
                  <a:t>accelerations.</a:t>
                </a:r>
                <a:endParaRPr lang="ru-RU" sz="1000" b="1" dirty="0">
                  <a:solidFill>
                    <a:schemeClr val="accent5">
                      <a:lumMod val="25000"/>
                    </a:schemeClr>
                  </a:solidFill>
                  <a:latin typeface="Arial" charset="0"/>
                  <a:cs typeface="Arial" charset="0"/>
                </a:endParaRPr>
              </a:p>
            </p:txBody>
          </p:sp>
        </mc:Choice>
        <mc:Fallback xmlns="">
          <p:sp>
            <p:nvSpPr>
              <p:cNvPr id="262254" name="Text Box 110"/>
              <p:cNvSpPr txBox="1">
                <a:spLocks noRot="1" noChangeAspect="1" noMove="1" noResize="1" noEditPoints="1" noAdjustHandles="1" noChangeArrowheads="1" noChangeShapeType="1" noTextEdit="1"/>
              </p:cNvSpPr>
              <p:nvPr/>
            </p:nvSpPr>
            <p:spPr bwMode="auto">
              <a:xfrm>
                <a:off x="349308" y="4013187"/>
                <a:ext cx="8172000" cy="553998"/>
              </a:xfrm>
              <a:prstGeom prst="rect">
                <a:avLst/>
              </a:prstGeom>
              <a:blipFill rotWithShape="1">
                <a:blip r:embed="rId2"/>
                <a:stretch>
                  <a:fillRect b="-3297"/>
                </a:stretch>
              </a:blipFill>
              <a:ln w="9525">
                <a:noFill/>
                <a:miter lim="800000"/>
                <a:headEnd/>
                <a:tailEnd/>
              </a:ln>
            </p:spPr>
            <p:txBody>
              <a:bodyPr/>
              <a:lstStyle/>
              <a:p>
                <a:r>
                  <a:rPr lang="ru-RU">
                    <a:noFill/>
                  </a:rPr>
                  <a:t> </a:t>
                </a:r>
              </a:p>
            </p:txBody>
          </p:sp>
        </mc:Fallback>
      </mc:AlternateContent>
      <p:sp>
        <p:nvSpPr>
          <p:cNvPr id="63032" name="AutoShape 115">
            <a:hlinkClick r:id="" action="ppaction://hlinkshowjump?jump=nextslide" highlightClick="1"/>
          </p:cNvPr>
          <p:cNvSpPr>
            <a:spLocks noChangeArrowheads="1"/>
          </p:cNvSpPr>
          <p:nvPr/>
        </p:nvSpPr>
        <p:spPr bwMode="auto">
          <a:xfrm>
            <a:off x="4158406" y="592931"/>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46</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4"/>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73958" y="5635666"/>
            <a:ext cx="8172000" cy="576000"/>
          </a:xfrm>
          <a:prstGeom prst="rect">
            <a:avLst/>
          </a:prstGeom>
          <a:solidFill>
            <a:srgbClr val="FFC000"/>
          </a:solidFill>
          <a:ln w="9525">
            <a:noFill/>
            <a:miter lim="800000"/>
            <a:headEnd/>
            <a:tailEnd/>
          </a:ln>
        </p:spPr>
        <p:txBody>
          <a:bodyPr wrap="square">
            <a:spAutoFit/>
          </a:bodyPr>
          <a:lstStyle/>
          <a:p>
            <a:pPr lvl="0">
              <a:buClr>
                <a:srgbClr val="00007D"/>
              </a:buClr>
            </a:pPr>
            <a:r>
              <a:rPr lang="ru-RU" altLang="ru-RU" sz="1000" b="1" dirty="0" smtClean="0">
                <a:solidFill>
                  <a:srgbClr val="00007D"/>
                </a:solidFill>
                <a:cs typeface="Arial" pitchFamily="34" charset="0"/>
              </a:rPr>
              <a:t>     </a:t>
            </a:r>
            <a:r>
              <a:rPr lang="ru-RU" altLang="ru-RU" sz="1000" b="1" dirty="0" smtClean="0">
                <a:solidFill>
                  <a:srgbClr val="FF0000"/>
                </a:solidFill>
                <a:cs typeface="Arial" pitchFamily="34" charset="0"/>
              </a:rPr>
              <a:t> </a:t>
            </a:r>
            <a:r>
              <a:rPr lang="en-US" altLang="ru-RU" sz="1000" b="1" dirty="0">
                <a:solidFill>
                  <a:srgbClr val="FF0000"/>
                </a:solidFill>
                <a:cs typeface="Arial" pitchFamily="34" charset="0"/>
              </a:rPr>
              <a:t>Principle of Virtual Works</a:t>
            </a:r>
          </a:p>
          <a:p>
            <a:pPr lvl="0" algn="just">
              <a:buClr>
                <a:srgbClr val="00007D"/>
              </a:buClr>
            </a:pPr>
            <a:r>
              <a:rPr lang="en-US" sz="1000" b="1" dirty="0">
                <a:solidFill>
                  <a:srgbClr val="CACAFF">
                    <a:lumMod val="25000"/>
                  </a:srgbClr>
                </a:solidFill>
              </a:rPr>
              <a:t>The necessary and sufficient conditions for the equilibrium of a system subjected to ideal constraints is that the total virtual work done by all the active forces is equal to zero for any and all virtual displacements consistent with the constraints.</a:t>
            </a:r>
            <a:endParaRPr lang="ru-RU" altLang="ru-RU" sz="1000" b="1" dirty="0">
              <a:solidFill>
                <a:srgbClr val="CACAFF">
                  <a:lumMod val="25000"/>
                </a:srgbClr>
              </a:solidFill>
            </a:endParaRPr>
          </a:p>
          <a:p>
            <a:pPr algn="just"/>
            <a:endParaRPr lang="ru-RU" sz="1000" b="1" dirty="0" smtClean="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510844"/>
            <a:ext cx="3058128" cy="288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10</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412384748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7" name="Oval 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47</a:t>
            </a:r>
            <a:endParaRPr lang="ru-RU" altLang="ru-RU" sz="1000" b="1" dirty="0">
              <a:solidFill>
                <a:srgbClr val="00007D"/>
              </a:solidFill>
            </a:endParaRPr>
          </a:p>
        </p:txBody>
      </p:sp>
      <p:sp>
        <p:nvSpPr>
          <p:cNvPr id="338948" name="Rectangle 4"/>
          <p:cNvSpPr>
            <a:spLocks noGrp="1" noChangeArrowheads="1"/>
          </p:cNvSpPr>
          <p:nvPr>
            <p:ph type="title"/>
          </p:nvPr>
        </p:nvSpPr>
        <p:spPr>
          <a:xfrm>
            <a:off x="895630" y="495225"/>
            <a:ext cx="1512000" cy="324000"/>
          </a:xfrm>
          <a:solidFill>
            <a:srgbClr val="FFFF00"/>
          </a:solidFill>
          <a:ln/>
        </p:spPr>
        <p:txBody>
          <a:bodyPr/>
          <a:lstStyle/>
          <a:p>
            <a:r>
              <a:rPr lang="en-US" altLang="ru-RU" sz="2000" b="1" dirty="0" smtClean="0">
                <a:solidFill>
                  <a:srgbClr val="FF0000"/>
                </a:solidFill>
              </a:rPr>
              <a:t>Section 11</a:t>
            </a:r>
            <a:endParaRPr lang="ru-RU" altLang="ru-RU" sz="2000" b="1" dirty="0">
              <a:solidFill>
                <a:srgbClr val="FF0000"/>
              </a:solidFill>
            </a:endParaRPr>
          </a:p>
        </p:txBody>
      </p:sp>
      <p:sp>
        <p:nvSpPr>
          <p:cNvPr id="338949" name="AutoShape 5">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8950"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8951" name="AutoShape 7">
            <a:hlinkClick r:id="" action="ppaction://hlinkshowjump?jump=nextslide" highlightClick="1"/>
          </p:cNvPr>
          <p:cNvSpPr>
            <a:spLocks noChangeArrowheads="1"/>
          </p:cNvSpPr>
          <p:nvPr/>
        </p:nvSpPr>
        <p:spPr bwMode="auto">
          <a:xfrm>
            <a:off x="2451794" y="552450"/>
            <a:ext cx="288000" cy="180000"/>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38952" name="Rectangle 8"/>
          <p:cNvSpPr>
            <a:spLocks noChangeArrowheads="1"/>
          </p:cNvSpPr>
          <p:nvPr/>
        </p:nvSpPr>
        <p:spPr bwMode="auto">
          <a:xfrm>
            <a:off x="166688" y="950913"/>
            <a:ext cx="8977312"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200" b="1" dirty="0">
                <a:solidFill>
                  <a:srgbClr val="FF0000"/>
                </a:solidFill>
              </a:rPr>
              <a:t>The General Equation of Dynamics</a:t>
            </a:r>
            <a:endParaRPr lang="ru-RU" sz="1200" i="1" dirty="0">
              <a:solidFill>
                <a:srgbClr val="FF0000"/>
              </a:solidFill>
            </a:endParaRPr>
          </a:p>
          <a:p>
            <a:pPr>
              <a:buClr>
                <a:srgbClr val="00007D"/>
              </a:buClr>
              <a:buNone/>
            </a:pPr>
            <a:r>
              <a:rPr lang="en-US" sz="1000" dirty="0"/>
              <a:t>The principle of </a:t>
            </a:r>
            <a:r>
              <a:rPr lang="en-US" sz="1000" b="1" dirty="0">
                <a:solidFill>
                  <a:schemeClr val="accent5">
                    <a:lumMod val="50000"/>
                  </a:schemeClr>
                </a:solidFill>
              </a:rPr>
              <a:t>virtual work </a:t>
            </a:r>
            <a:r>
              <a:rPr lang="en-US" sz="1000" dirty="0"/>
              <a:t>gives a general method for solving problems of statics. </a:t>
            </a:r>
            <a:endParaRPr lang="en-US" altLang="ru-RU" sz="1000" dirty="0">
              <a:solidFill>
                <a:srgbClr val="000000"/>
              </a:solidFill>
            </a:endParaRPr>
          </a:p>
          <a:p>
            <a:pPr>
              <a:buClr>
                <a:srgbClr val="00007D"/>
              </a:buClr>
              <a:buNone/>
            </a:pPr>
            <a:r>
              <a:rPr lang="en-US" altLang="ru-RU" sz="1000" dirty="0" smtClean="0">
                <a:solidFill>
                  <a:srgbClr val="000000"/>
                </a:solidFill>
              </a:rPr>
              <a:t> </a:t>
            </a:r>
            <a:r>
              <a:rPr lang="en-US" sz="1000" dirty="0" err="1"/>
              <a:t>D'Alembert's</a:t>
            </a:r>
            <a:r>
              <a:rPr lang="en-US" sz="1000" dirty="0"/>
              <a:t> principle makes it possible to employ the methods of statics in solving dynamical problems. </a:t>
            </a:r>
            <a:endParaRPr lang="ru-RU" altLang="ru-RU" sz="1000" dirty="0">
              <a:solidFill>
                <a:srgbClr val="000000"/>
              </a:solidFill>
            </a:endParaRPr>
          </a:p>
        </p:txBody>
      </p:sp>
      <p:graphicFrame>
        <p:nvGraphicFramePr>
          <p:cNvPr id="338994" name="Object 50"/>
          <p:cNvGraphicFramePr>
            <a:graphicFrameLocks noChangeAspect="1"/>
          </p:cNvGraphicFramePr>
          <p:nvPr>
            <p:extLst>
              <p:ext uri="{D42A27DB-BD31-4B8C-83A1-F6EECF244321}">
                <p14:modId xmlns:p14="http://schemas.microsoft.com/office/powerpoint/2010/main" val="3445420508"/>
              </p:ext>
            </p:extLst>
          </p:nvPr>
        </p:nvGraphicFramePr>
        <p:xfrm>
          <a:off x="6278563" y="1287463"/>
          <a:ext cx="2070100" cy="254000"/>
        </p:xfrm>
        <a:graphic>
          <a:graphicData uri="http://schemas.openxmlformats.org/presentationml/2006/ole">
            <mc:AlternateContent xmlns:mc="http://schemas.openxmlformats.org/markup-compatibility/2006">
              <mc:Choice xmlns:v="urn:schemas-microsoft-com:vml" Requires="v">
                <p:oleObj spid="_x0000_s1469450" name="Equation" r:id="rId4" imgW="2070000" imgH="253800" progId="Equation.DSMT4">
                  <p:embed/>
                </p:oleObj>
              </mc:Choice>
              <mc:Fallback>
                <p:oleObj name="Equation" r:id="rId4" imgW="2070000" imgH="253800" progId="Equation.DSMT4">
                  <p:embed/>
                  <p:pic>
                    <p:nvPicPr>
                      <p:cNvPr id="0" name=""/>
                      <p:cNvPicPr>
                        <a:picLocks noChangeAspect="1" noChangeArrowheads="1"/>
                      </p:cNvPicPr>
                      <p:nvPr/>
                    </p:nvPicPr>
                    <p:blipFill>
                      <a:blip r:embed="rId5"/>
                      <a:srcRect/>
                      <a:stretch>
                        <a:fillRect/>
                      </a:stretch>
                    </p:blipFill>
                    <p:spPr bwMode="auto">
                      <a:xfrm>
                        <a:off x="6278563" y="1287463"/>
                        <a:ext cx="2070100" cy="25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995" name="Text Box 51"/>
          <p:cNvSpPr txBox="1">
            <a:spLocks noChangeArrowheads="1"/>
          </p:cNvSpPr>
          <p:nvPr/>
        </p:nvSpPr>
        <p:spPr bwMode="auto">
          <a:xfrm>
            <a:off x="165100" y="1535113"/>
            <a:ext cx="641072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By </a:t>
            </a:r>
            <a:r>
              <a:rPr lang="en-US" sz="1000" dirty="0"/>
              <a:t>combining both these principles we can develop a general method for the solution of problems of dynamics.</a:t>
            </a:r>
            <a:endParaRPr lang="ru-RU" sz="1000" i="1" dirty="0"/>
          </a:p>
          <a:p>
            <a:endParaRPr lang="ru-RU" altLang="ru-RU" sz="1000" dirty="0">
              <a:solidFill>
                <a:srgbClr val="000000"/>
              </a:solidFill>
            </a:endParaRPr>
          </a:p>
        </p:txBody>
      </p:sp>
      <p:graphicFrame>
        <p:nvGraphicFramePr>
          <p:cNvPr id="338996" name="Object 52"/>
          <p:cNvGraphicFramePr>
            <a:graphicFrameLocks noChangeAspect="1"/>
          </p:cNvGraphicFramePr>
          <p:nvPr>
            <p:extLst>
              <p:ext uri="{D42A27DB-BD31-4B8C-83A1-F6EECF244321}">
                <p14:modId xmlns:p14="http://schemas.microsoft.com/office/powerpoint/2010/main" val="3252925215"/>
              </p:ext>
            </p:extLst>
          </p:nvPr>
        </p:nvGraphicFramePr>
        <p:xfrm>
          <a:off x="1928813" y="1763713"/>
          <a:ext cx="5067300" cy="254000"/>
        </p:xfrm>
        <a:graphic>
          <a:graphicData uri="http://schemas.openxmlformats.org/presentationml/2006/ole">
            <mc:AlternateContent xmlns:mc="http://schemas.openxmlformats.org/markup-compatibility/2006">
              <mc:Choice xmlns:v="urn:schemas-microsoft-com:vml" Requires="v">
                <p:oleObj spid="_x0000_s1469451" name="Equation" r:id="rId6" imgW="5067000" imgH="253800" progId="Equation.DSMT4">
                  <p:embed/>
                </p:oleObj>
              </mc:Choice>
              <mc:Fallback>
                <p:oleObj name="Equation" r:id="rId6" imgW="5067000" imgH="253800" progId="Equation.DSMT4">
                  <p:embed/>
                  <p:pic>
                    <p:nvPicPr>
                      <p:cNvPr id="0" name=""/>
                      <p:cNvPicPr>
                        <a:picLocks noChangeAspect="1" noChangeArrowheads="1"/>
                      </p:cNvPicPr>
                      <p:nvPr/>
                    </p:nvPicPr>
                    <p:blipFill>
                      <a:blip r:embed="rId7"/>
                      <a:srcRect/>
                      <a:stretch>
                        <a:fillRect/>
                      </a:stretch>
                    </p:blipFill>
                    <p:spPr bwMode="auto">
                      <a:xfrm>
                        <a:off x="1928813" y="1763713"/>
                        <a:ext cx="50673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997" name="Text Box 53"/>
          <p:cNvSpPr txBox="1">
            <a:spLocks noChangeArrowheads="1"/>
          </p:cNvSpPr>
          <p:nvPr/>
        </p:nvSpPr>
        <p:spPr bwMode="auto">
          <a:xfrm>
            <a:off x="288925" y="1963738"/>
            <a:ext cx="126989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Sum over all points</a:t>
            </a:r>
            <a:endParaRPr lang="ru-RU" altLang="ru-RU" sz="1000" dirty="0">
              <a:solidFill>
                <a:srgbClr val="000000"/>
              </a:solidFill>
            </a:endParaRPr>
          </a:p>
        </p:txBody>
      </p:sp>
      <p:graphicFrame>
        <p:nvGraphicFramePr>
          <p:cNvPr id="338998" name="Object 54"/>
          <p:cNvGraphicFramePr>
            <a:graphicFrameLocks noChangeAspect="1"/>
          </p:cNvGraphicFramePr>
          <p:nvPr>
            <p:extLst>
              <p:ext uri="{D42A27DB-BD31-4B8C-83A1-F6EECF244321}">
                <p14:modId xmlns:p14="http://schemas.microsoft.com/office/powerpoint/2010/main" val="2144214251"/>
              </p:ext>
            </p:extLst>
          </p:nvPr>
        </p:nvGraphicFramePr>
        <p:xfrm>
          <a:off x="2413000" y="2022475"/>
          <a:ext cx="4610100" cy="266700"/>
        </p:xfrm>
        <a:graphic>
          <a:graphicData uri="http://schemas.openxmlformats.org/presentationml/2006/ole">
            <mc:AlternateContent xmlns:mc="http://schemas.openxmlformats.org/markup-compatibility/2006">
              <mc:Choice xmlns:v="urn:schemas-microsoft-com:vml" Requires="v">
                <p:oleObj spid="_x0000_s1469452" name="Equation" r:id="rId8" imgW="4609800" imgH="266400" progId="Equation.DSMT4">
                  <p:embed/>
                </p:oleObj>
              </mc:Choice>
              <mc:Fallback>
                <p:oleObj name="Equation" r:id="rId8" imgW="4609800" imgH="266400" progId="Equation.DSMT4">
                  <p:embed/>
                  <p:pic>
                    <p:nvPicPr>
                      <p:cNvPr id="0" name=""/>
                      <p:cNvPicPr>
                        <a:picLocks noChangeAspect="1" noChangeArrowheads="1"/>
                      </p:cNvPicPr>
                      <p:nvPr/>
                    </p:nvPicPr>
                    <p:blipFill>
                      <a:blip r:embed="rId9"/>
                      <a:srcRect/>
                      <a:stretch>
                        <a:fillRect/>
                      </a:stretch>
                    </p:blipFill>
                    <p:spPr bwMode="auto">
                      <a:xfrm>
                        <a:off x="2413000" y="2022475"/>
                        <a:ext cx="46101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999" name="Rectangle 55"/>
          <p:cNvSpPr>
            <a:spLocks noChangeArrowheads="1"/>
          </p:cNvSpPr>
          <p:nvPr/>
        </p:nvSpPr>
        <p:spPr bwMode="auto">
          <a:xfrm>
            <a:off x="3830090" y="2028825"/>
            <a:ext cx="1371600" cy="295275"/>
          </a:xfrm>
          <a:prstGeom prst="rect">
            <a:avLst/>
          </a:prstGeom>
          <a:noFill/>
          <a:ln w="19050"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000" name="Text Box 56"/>
          <p:cNvSpPr txBox="1">
            <a:spLocks noChangeArrowheads="1"/>
          </p:cNvSpPr>
          <p:nvPr/>
        </p:nvSpPr>
        <p:spPr bwMode="auto">
          <a:xfrm>
            <a:off x="4364038" y="2317750"/>
            <a:ext cx="21828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FF0000"/>
                </a:solidFill>
              </a:rPr>
              <a:t>= 0</a:t>
            </a:r>
            <a:r>
              <a:rPr lang="en-US" altLang="ru-RU" sz="1000" b="1" dirty="0">
                <a:solidFill>
                  <a:srgbClr val="FF0000"/>
                </a:solidFill>
              </a:rPr>
              <a:t> </a:t>
            </a:r>
            <a:r>
              <a:rPr lang="en-US" altLang="ru-RU" sz="1000" b="1" dirty="0" smtClean="0">
                <a:solidFill>
                  <a:srgbClr val="FF0000"/>
                </a:solidFill>
              </a:rPr>
              <a:t>for ideal constraints</a:t>
            </a:r>
            <a:endParaRPr lang="ru-RU" altLang="ru-RU" sz="1000" b="1" dirty="0">
              <a:solidFill>
                <a:srgbClr val="FF0000"/>
              </a:solidFill>
            </a:endParaRPr>
          </a:p>
        </p:txBody>
      </p:sp>
      <p:sp>
        <p:nvSpPr>
          <p:cNvPr id="339001" name="Text Box 57"/>
          <p:cNvSpPr txBox="1">
            <a:spLocks noChangeArrowheads="1"/>
          </p:cNvSpPr>
          <p:nvPr/>
        </p:nvSpPr>
        <p:spPr bwMode="auto">
          <a:xfrm>
            <a:off x="258763" y="2333625"/>
            <a:ext cx="326082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We have obtained the </a:t>
            </a:r>
            <a:r>
              <a:rPr lang="en-US" altLang="ru-RU" sz="1000" b="1" dirty="0" smtClean="0">
                <a:solidFill>
                  <a:srgbClr val="FF0000"/>
                </a:solidFill>
              </a:rPr>
              <a:t>general equation of dynamics</a:t>
            </a:r>
            <a:endParaRPr lang="ru-RU" altLang="ru-RU" sz="1000" b="1" dirty="0">
              <a:solidFill>
                <a:srgbClr val="FF0000"/>
              </a:solidFill>
            </a:endParaRPr>
          </a:p>
        </p:txBody>
      </p:sp>
      <p:graphicFrame>
        <p:nvGraphicFramePr>
          <p:cNvPr id="339002" name="Object 58"/>
          <p:cNvGraphicFramePr>
            <a:graphicFrameLocks noChangeAspect="1"/>
          </p:cNvGraphicFramePr>
          <p:nvPr>
            <p:extLst>
              <p:ext uri="{D42A27DB-BD31-4B8C-83A1-F6EECF244321}">
                <p14:modId xmlns:p14="http://schemas.microsoft.com/office/powerpoint/2010/main" val="70301836"/>
              </p:ext>
            </p:extLst>
          </p:nvPr>
        </p:nvGraphicFramePr>
        <p:xfrm>
          <a:off x="2271713" y="2544763"/>
          <a:ext cx="2870200" cy="266700"/>
        </p:xfrm>
        <a:graphic>
          <a:graphicData uri="http://schemas.openxmlformats.org/presentationml/2006/ole">
            <mc:AlternateContent xmlns:mc="http://schemas.openxmlformats.org/markup-compatibility/2006">
              <mc:Choice xmlns:v="urn:schemas-microsoft-com:vml" Requires="v">
                <p:oleObj spid="_x0000_s1469453" name="Equation" r:id="rId10" imgW="2869920" imgH="266400" progId="Equation.DSMT4">
                  <p:embed/>
                </p:oleObj>
              </mc:Choice>
              <mc:Fallback>
                <p:oleObj name="Equation" r:id="rId10" imgW="2869920" imgH="266400" progId="Equation.DSMT4">
                  <p:embed/>
                  <p:pic>
                    <p:nvPicPr>
                      <p:cNvPr id="0" name=""/>
                      <p:cNvPicPr>
                        <a:picLocks noChangeAspect="1" noChangeArrowheads="1"/>
                      </p:cNvPicPr>
                      <p:nvPr/>
                    </p:nvPicPr>
                    <p:blipFill>
                      <a:blip r:embed="rId11"/>
                      <a:srcRect/>
                      <a:stretch>
                        <a:fillRect/>
                      </a:stretch>
                    </p:blipFill>
                    <p:spPr bwMode="auto">
                      <a:xfrm>
                        <a:off x="2271713" y="2544763"/>
                        <a:ext cx="28702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003" name="Text Box 59"/>
          <p:cNvSpPr txBox="1">
            <a:spLocks noChangeArrowheads="1"/>
          </p:cNvSpPr>
          <p:nvPr/>
        </p:nvSpPr>
        <p:spPr bwMode="auto">
          <a:xfrm>
            <a:off x="5221288" y="2524125"/>
            <a:ext cx="386556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sz="1000" b="1" dirty="0" smtClean="0">
                <a:solidFill>
                  <a:schemeClr val="accent5">
                    <a:lumMod val="25000"/>
                  </a:schemeClr>
                </a:solidFill>
              </a:rPr>
              <a:t>In </a:t>
            </a:r>
            <a:r>
              <a:rPr lang="en-US" sz="1000" b="1" dirty="0">
                <a:solidFill>
                  <a:schemeClr val="accent5">
                    <a:lumMod val="25000"/>
                  </a:schemeClr>
                </a:solidFill>
              </a:rPr>
              <a:t>a moving system with ideal constraints the total virtual work done by all the active forces and all the inertia forces in any virtual displacement is zero at any instant.</a:t>
            </a:r>
            <a:r>
              <a:rPr lang="ru-RU" altLang="ru-RU" sz="1000" b="1" dirty="0" smtClean="0">
                <a:solidFill>
                  <a:schemeClr val="accent5">
                    <a:lumMod val="25000"/>
                  </a:schemeClr>
                </a:solidFill>
              </a:rPr>
              <a:t>  </a:t>
            </a:r>
            <a:endParaRPr lang="ru-RU" altLang="ru-RU" sz="1000" b="1" dirty="0">
              <a:solidFill>
                <a:schemeClr val="accent5">
                  <a:lumMod val="25000"/>
                </a:schemeClr>
              </a:solidFill>
            </a:endParaRPr>
          </a:p>
        </p:txBody>
      </p:sp>
      <p:sp>
        <p:nvSpPr>
          <p:cNvPr id="339004" name="Text Box 60"/>
          <p:cNvSpPr txBox="1">
            <a:spLocks noChangeArrowheads="1"/>
          </p:cNvSpPr>
          <p:nvPr/>
        </p:nvSpPr>
        <p:spPr bwMode="auto">
          <a:xfrm>
            <a:off x="180975" y="2884488"/>
            <a:ext cx="37639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shorter representation of the</a:t>
            </a:r>
          </a:p>
          <a:p>
            <a:r>
              <a:rPr lang="en-US" altLang="ru-RU" sz="1000" dirty="0" smtClean="0">
                <a:solidFill>
                  <a:srgbClr val="000000"/>
                </a:solidFill>
              </a:rPr>
              <a:t> general equation of dynamics is</a:t>
            </a:r>
            <a:r>
              <a:rPr lang="ru-RU" altLang="ru-RU" sz="1000" dirty="0" smtClean="0">
                <a:solidFill>
                  <a:srgbClr val="000000"/>
                </a:solidFill>
              </a:rPr>
              <a:t>             </a:t>
            </a:r>
            <a:r>
              <a:rPr lang="en-US" altLang="ru-RU" sz="1000" dirty="0" smtClean="0">
                <a:solidFill>
                  <a:srgbClr val="000000"/>
                </a:solidFill>
              </a:rPr>
              <a:t>                     </a:t>
            </a:r>
            <a:r>
              <a:rPr lang="ru-RU" altLang="ru-RU" sz="1000" dirty="0" smtClean="0">
                <a:solidFill>
                  <a:srgbClr val="000000"/>
                </a:solidFill>
              </a:rPr>
              <a:t> </a:t>
            </a:r>
            <a:r>
              <a:rPr lang="en-US" altLang="ru-RU" sz="1000" dirty="0" smtClean="0">
                <a:solidFill>
                  <a:srgbClr val="000000"/>
                </a:solidFill>
              </a:rPr>
              <a:t>     or</a:t>
            </a:r>
            <a:endParaRPr lang="ru-RU" altLang="ru-RU" sz="1000" dirty="0">
              <a:solidFill>
                <a:srgbClr val="000000"/>
              </a:solidFill>
            </a:endParaRPr>
          </a:p>
        </p:txBody>
      </p:sp>
      <p:graphicFrame>
        <p:nvGraphicFramePr>
          <p:cNvPr id="339005" name="Object 61"/>
          <p:cNvGraphicFramePr>
            <a:graphicFrameLocks noChangeAspect="1"/>
          </p:cNvGraphicFramePr>
          <p:nvPr>
            <p:extLst>
              <p:ext uri="{D42A27DB-BD31-4B8C-83A1-F6EECF244321}">
                <p14:modId xmlns:p14="http://schemas.microsoft.com/office/powerpoint/2010/main" val="1408582917"/>
              </p:ext>
            </p:extLst>
          </p:nvPr>
        </p:nvGraphicFramePr>
        <p:xfrm>
          <a:off x="2161245" y="3054647"/>
          <a:ext cx="1295400" cy="266700"/>
        </p:xfrm>
        <a:graphic>
          <a:graphicData uri="http://schemas.openxmlformats.org/presentationml/2006/ole">
            <mc:AlternateContent xmlns:mc="http://schemas.openxmlformats.org/markup-compatibility/2006">
              <mc:Choice xmlns:v="urn:schemas-microsoft-com:vml" Requires="v">
                <p:oleObj spid="_x0000_s1469454" name="Equation" r:id="rId12" imgW="1295280" imgH="266400" progId="Equation.DSMT4">
                  <p:embed/>
                </p:oleObj>
              </mc:Choice>
              <mc:Fallback>
                <p:oleObj name="Equation" r:id="rId12" imgW="1295280" imgH="266400" progId="Equation.DSMT4">
                  <p:embed/>
                  <p:pic>
                    <p:nvPicPr>
                      <p:cNvPr id="0" name=""/>
                      <p:cNvPicPr>
                        <a:picLocks noChangeAspect="1" noChangeArrowheads="1"/>
                      </p:cNvPicPr>
                      <p:nvPr/>
                    </p:nvPicPr>
                    <p:blipFill>
                      <a:blip r:embed="rId13"/>
                      <a:srcRect/>
                      <a:stretch>
                        <a:fillRect/>
                      </a:stretch>
                    </p:blipFill>
                    <p:spPr bwMode="auto">
                      <a:xfrm>
                        <a:off x="2161245" y="3054647"/>
                        <a:ext cx="12954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9006" name="Object 62"/>
          <p:cNvGraphicFramePr>
            <a:graphicFrameLocks noChangeAspect="1"/>
          </p:cNvGraphicFramePr>
          <p:nvPr>
            <p:extLst>
              <p:ext uri="{D42A27DB-BD31-4B8C-83A1-F6EECF244321}">
                <p14:modId xmlns:p14="http://schemas.microsoft.com/office/powerpoint/2010/main" val="3563931279"/>
              </p:ext>
            </p:extLst>
          </p:nvPr>
        </p:nvGraphicFramePr>
        <p:xfrm>
          <a:off x="3756025" y="3046413"/>
          <a:ext cx="1384300" cy="241300"/>
        </p:xfrm>
        <a:graphic>
          <a:graphicData uri="http://schemas.openxmlformats.org/presentationml/2006/ole">
            <mc:AlternateContent xmlns:mc="http://schemas.openxmlformats.org/markup-compatibility/2006">
              <mc:Choice xmlns:v="urn:schemas-microsoft-com:vml" Requires="v">
                <p:oleObj spid="_x0000_s1469455" name="Формула" r:id="rId14" imgW="1384200" imgH="241200" progId="Equation.3">
                  <p:embed/>
                </p:oleObj>
              </mc:Choice>
              <mc:Fallback>
                <p:oleObj name="Формула" r:id="rId14" imgW="1384200" imgH="2412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756025" y="3046413"/>
                        <a:ext cx="13843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007" name="Text Box 63"/>
          <p:cNvSpPr txBox="1">
            <a:spLocks noChangeArrowheads="1"/>
          </p:cNvSpPr>
          <p:nvPr/>
        </p:nvSpPr>
        <p:spPr bwMode="auto">
          <a:xfrm>
            <a:off x="165100" y="3287713"/>
            <a:ext cx="8412163"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Or</a:t>
            </a:r>
            <a:r>
              <a:rPr lang="en-US" altLang="ru-RU" sz="1000" dirty="0">
                <a:solidFill>
                  <a:srgbClr val="000000"/>
                </a:solidFill>
              </a:rPr>
              <a:t>	</a:t>
            </a:r>
            <a:r>
              <a:rPr lang="en-US" altLang="ru-RU" sz="1000" dirty="0" smtClean="0">
                <a:solidFill>
                  <a:srgbClr val="000000"/>
                </a:solidFill>
              </a:rPr>
              <a:t>where</a:t>
            </a:r>
            <a:r>
              <a:rPr lang="ru-RU" altLang="ru-RU" sz="1000" dirty="0" smtClean="0">
                <a:solidFill>
                  <a:srgbClr val="000000"/>
                </a:solidFill>
              </a:rPr>
              <a:t> </a:t>
            </a:r>
            <a:r>
              <a:rPr lang="ru-RU"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A</a:t>
            </a:r>
            <a:r>
              <a:rPr lang="en-US" altLang="ru-RU" sz="1000" i="1" dirty="0" smtClean="0">
                <a:solidFill>
                  <a:srgbClr val="000000"/>
                </a:solidFill>
              </a:rPr>
              <a:t> </a:t>
            </a:r>
            <a:r>
              <a:rPr lang="en-US" altLang="ru-RU" sz="1000" dirty="0" smtClean="0">
                <a:solidFill>
                  <a:srgbClr val="000000"/>
                </a:solidFill>
              </a:rPr>
              <a:t>is</a:t>
            </a:r>
            <a:r>
              <a:rPr lang="en-US" altLang="ru-RU" sz="1000" i="1" dirty="0" smtClean="0">
                <a:solidFill>
                  <a:srgbClr val="000000"/>
                </a:solidFill>
              </a:rPr>
              <a:t> </a:t>
            </a:r>
            <a:r>
              <a:rPr lang="en-US" sz="1000" dirty="0" smtClean="0">
                <a:solidFill>
                  <a:schemeClr val="bg2"/>
                </a:solidFill>
              </a:rPr>
              <a:t>the virtual </a:t>
            </a:r>
            <a:r>
              <a:rPr lang="en-US" sz="1000" dirty="0">
                <a:solidFill>
                  <a:schemeClr val="bg2"/>
                </a:solidFill>
              </a:rPr>
              <a:t>work done by all the active forces and all the inertia forces in any virtual </a:t>
            </a:r>
            <a:r>
              <a:rPr lang="en-US" sz="1000" dirty="0" smtClean="0">
                <a:solidFill>
                  <a:schemeClr val="bg2"/>
                </a:solidFill>
              </a:rPr>
              <a:t>displacement</a:t>
            </a:r>
            <a:r>
              <a:rPr lang="ru-RU" altLang="ru-RU" sz="1000" dirty="0" smtClean="0">
                <a:solidFill>
                  <a:schemeClr val="bg2"/>
                </a:solidFill>
              </a:rPr>
              <a:t>.</a:t>
            </a:r>
            <a:endParaRPr lang="ru-RU" altLang="ru-RU" sz="1000" dirty="0">
              <a:solidFill>
                <a:schemeClr val="bg2"/>
              </a:solidFill>
            </a:endParaRPr>
          </a:p>
        </p:txBody>
      </p:sp>
      <p:graphicFrame>
        <p:nvGraphicFramePr>
          <p:cNvPr id="339008" name="Object 64"/>
          <p:cNvGraphicFramePr>
            <a:graphicFrameLocks noChangeAspect="1"/>
          </p:cNvGraphicFramePr>
          <p:nvPr>
            <p:extLst>
              <p:ext uri="{D42A27DB-BD31-4B8C-83A1-F6EECF244321}">
                <p14:modId xmlns:p14="http://schemas.microsoft.com/office/powerpoint/2010/main" val="2287632393"/>
              </p:ext>
            </p:extLst>
          </p:nvPr>
        </p:nvGraphicFramePr>
        <p:xfrm>
          <a:off x="511175" y="3308350"/>
          <a:ext cx="469900" cy="203200"/>
        </p:xfrm>
        <a:graphic>
          <a:graphicData uri="http://schemas.openxmlformats.org/presentationml/2006/ole">
            <mc:AlternateContent xmlns:mc="http://schemas.openxmlformats.org/markup-compatibility/2006">
              <mc:Choice xmlns:v="urn:schemas-microsoft-com:vml" Requires="v">
                <p:oleObj spid="_x0000_s1469456" name="Формула" r:id="rId16" imgW="469800" imgH="203040" progId="Equation.3">
                  <p:embed/>
                </p:oleObj>
              </mc:Choice>
              <mc:Fallback>
                <p:oleObj name="Формула" r:id="rId16" imgW="469800" imgH="20304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11175" y="3308350"/>
                        <a:ext cx="4699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39009" name="Rectangle 65"/>
              <p:cNvSpPr>
                <a:spLocks noChangeArrowheads="1"/>
              </p:cNvSpPr>
              <p:nvPr/>
            </p:nvSpPr>
            <p:spPr bwMode="auto">
              <a:xfrm>
                <a:off x="150813" y="3525837"/>
                <a:ext cx="8807450" cy="5400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smtClean="0">
                    <a:solidFill>
                      <a:srgbClr val="000000"/>
                    </a:solidFill>
                  </a:rPr>
                  <a:t>Example. </a:t>
                </a:r>
                <a:r>
                  <a:rPr lang="en-US" altLang="ru-RU" sz="1000" dirty="0">
                    <a:solidFill>
                      <a:srgbClr val="000000"/>
                    </a:solidFill>
                  </a:rPr>
                  <a:t>Centrifugal governor rotates around a vertical axis at a constant speed. </a:t>
                </a:r>
                <a:r>
                  <a:rPr lang="en-US" altLang="ru-RU" sz="1000" dirty="0" smtClean="0">
                    <a:solidFill>
                      <a:srgbClr val="000000"/>
                    </a:solidFill>
                  </a:rPr>
                  <a:t> At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dirty="0" smtClean="0">
                    <a:solidFill>
                      <a:srgbClr val="000000"/>
                    </a:solidFill>
                    <a:latin typeface="Times New Roman" pitchFamily="18" charset="0"/>
                    <a:cs typeface="Times New Roman" pitchFamily="18" charset="0"/>
                  </a:rPr>
                  <a:t> </a:t>
                </a:r>
                <a:r>
                  <a:rPr lang="en-US" altLang="ru-RU" sz="1000" dirty="0">
                    <a:solidFill>
                      <a:srgbClr val="000000"/>
                    </a:solidFill>
                  </a:rPr>
                  <a:t>= 0 the spring is not deformed. </a:t>
                </a:r>
                <a:r>
                  <a:rPr lang="en-US" altLang="ru-RU" sz="1000" dirty="0" smtClean="0">
                    <a:solidFill>
                      <a:srgbClr val="000000"/>
                    </a:solidFill>
                  </a:rPr>
                  <a:t>The stiffness of the spring is </a:t>
                </a:r>
                <a:r>
                  <a:rPr lang="en-US" altLang="ru-RU" sz="1200" i="1" dirty="0">
                    <a:solidFill>
                      <a:srgbClr val="000000"/>
                    </a:solidFill>
                  </a:rPr>
                  <a:t>c</a:t>
                </a:r>
                <a:r>
                  <a:rPr lang="en-US" altLang="ru-RU" sz="1000" dirty="0">
                    <a:solidFill>
                      <a:srgbClr val="000000"/>
                    </a:solidFill>
                  </a:rPr>
                  <a:t>. </a:t>
                </a:r>
                <a:endParaRPr lang="en-US" altLang="ru-RU" sz="1000" dirty="0" smtClean="0">
                  <a:solidFill>
                    <a:srgbClr val="000000"/>
                  </a:solidFill>
                </a:endParaRPr>
              </a:p>
              <a:p>
                <a:pPr marL="0" indent="0">
                  <a:buClr>
                    <a:srgbClr val="00007D"/>
                  </a:buClr>
                  <a:buNone/>
                </a:pPr>
                <a:r>
                  <a:rPr lang="en-US" altLang="ru-RU" sz="1000" dirty="0" smtClean="0">
                    <a:solidFill>
                      <a:srgbClr val="000000"/>
                    </a:solidFill>
                  </a:rPr>
                  <a:t>The </a:t>
                </a:r>
                <a:r>
                  <a:rPr lang="en-US" altLang="ru-RU" sz="1000" dirty="0">
                    <a:solidFill>
                      <a:srgbClr val="000000"/>
                    </a:solidFill>
                  </a:rPr>
                  <a:t>length of each </a:t>
                </a:r>
                <a:r>
                  <a:rPr lang="en-US" altLang="ru-RU" sz="1000" dirty="0" smtClean="0">
                    <a:solidFill>
                      <a:srgbClr val="000000"/>
                    </a:solidFill>
                  </a:rPr>
                  <a:t>rod is </a:t>
                </a:r>
                <a:r>
                  <a:rPr lang="en-US" altLang="ru-RU" sz="1200" i="1" dirty="0">
                    <a:solidFill>
                      <a:srgbClr val="000000"/>
                    </a:solidFill>
                    <a:latin typeface="Times New Roman" pitchFamily="18" charset="0"/>
                    <a:cs typeface="Times New Roman" pitchFamily="18" charset="0"/>
                  </a:rPr>
                  <a:t>l</a:t>
                </a:r>
                <a:r>
                  <a:rPr lang="en-US" altLang="ru-RU" sz="1200" dirty="0">
                    <a:solidFill>
                      <a:srgbClr val="000000"/>
                    </a:solidFill>
                    <a:latin typeface="Times New Roman" pitchFamily="18" charset="0"/>
                    <a:cs typeface="Times New Roman" pitchFamily="18" charset="0"/>
                  </a:rPr>
                  <a:t>.</a:t>
                </a:r>
                <a:r>
                  <a:rPr lang="en-US" altLang="ru-RU" sz="1000" dirty="0">
                    <a:solidFill>
                      <a:srgbClr val="000000"/>
                    </a:solidFill>
                  </a:rPr>
                  <a:t> </a:t>
                </a:r>
                <a:r>
                  <a:rPr lang="en-US" altLang="ru-RU" sz="1000" dirty="0" smtClean="0">
                    <a:solidFill>
                      <a:srgbClr val="000000"/>
                    </a:solidFill>
                  </a:rPr>
                  <a:t>The arm of suspension is  </a:t>
                </a:r>
                <a:r>
                  <a:rPr lang="en-US" altLang="ru-RU" sz="1200" i="1" dirty="0" smtClean="0">
                    <a:solidFill>
                      <a:srgbClr val="000000"/>
                    </a:solidFill>
                    <a:latin typeface="Times New Roman" panose="02020603050405020304" pitchFamily="18" charset="0"/>
                    <a:cs typeface="Times New Roman" panose="02020603050405020304" pitchFamily="18" charset="0"/>
                  </a:rPr>
                  <a:t>a</a:t>
                </a:r>
                <a:r>
                  <a:rPr lang="en-US" altLang="ru-RU" sz="1000" dirty="0">
                    <a:solidFill>
                      <a:srgbClr val="000000"/>
                    </a:solidFill>
                  </a:rPr>
                  <a:t>. The weight of each of the balls </a:t>
                </a:r>
                <a:r>
                  <a:rPr lang="en-US" altLang="ru-RU" sz="1000" dirty="0" smtClean="0">
                    <a:solidFill>
                      <a:srgbClr val="000000"/>
                    </a:solidFill>
                  </a:rPr>
                  <a:t>is </a:t>
                </a:r>
                <a:r>
                  <a:rPr lang="en-US" altLang="ru-RU" sz="1200" i="1" dirty="0" smtClean="0">
                    <a:solidFill>
                      <a:srgbClr val="000000"/>
                    </a:solidFill>
                    <a:latin typeface="Times New Roman" pitchFamily="18" charset="0"/>
                    <a:cs typeface="Times New Roman" pitchFamily="18" charset="0"/>
                  </a:rPr>
                  <a:t>G</a:t>
                </a:r>
                <a:r>
                  <a:rPr lang="en-US" altLang="ru-RU" sz="1000" dirty="0">
                    <a:solidFill>
                      <a:srgbClr val="000000"/>
                    </a:solidFill>
                  </a:rPr>
                  <a:t>, the clutch </a:t>
                </a:r>
                <a:r>
                  <a:rPr lang="en-US" altLang="ru-RU" sz="1000" dirty="0" smtClean="0">
                    <a:solidFill>
                      <a:srgbClr val="000000"/>
                    </a:solidFill>
                  </a:rPr>
                  <a:t>weight is </a:t>
                </a:r>
                <a14:m>
                  <m:oMath xmlns:m="http://schemas.openxmlformats.org/officeDocument/2006/math">
                    <m:sSub>
                      <m:sSubPr>
                        <m:ctrlPr>
                          <a:rPr lang="en-US" altLang="ru-RU" sz="1200" i="1" smtClean="0">
                            <a:solidFill>
                              <a:srgbClr val="000000"/>
                            </a:solidFill>
                            <a:latin typeface="Cambria Math"/>
                          </a:rPr>
                        </m:ctrlPr>
                      </m:sSubPr>
                      <m:e>
                        <m:r>
                          <a:rPr lang="en-US" altLang="ru-RU" sz="1200" b="0" i="1" smtClean="0">
                            <a:solidFill>
                              <a:srgbClr val="000000"/>
                            </a:solidFill>
                            <a:latin typeface="Cambria Math"/>
                          </a:rPr>
                          <m:t>𝐺</m:t>
                        </m:r>
                      </m:e>
                      <m:sub>
                        <m:r>
                          <a:rPr lang="en-US" altLang="ru-RU" sz="1200" b="0" i="1" smtClean="0">
                            <a:solidFill>
                              <a:srgbClr val="000000"/>
                            </a:solidFill>
                            <a:latin typeface="Cambria Math"/>
                          </a:rPr>
                          <m:t>1</m:t>
                        </m:r>
                      </m:sub>
                    </m:sSub>
                  </m:oMath>
                </a14:m>
                <a:r>
                  <a:rPr lang="en-US" altLang="ru-RU" sz="1200" dirty="0" smtClean="0">
                    <a:solidFill>
                      <a:srgbClr val="000000"/>
                    </a:solidFill>
                    <a:latin typeface="Times New Roman" pitchFamily="18" charset="0"/>
                    <a:cs typeface="Times New Roman" pitchFamily="18" charset="0"/>
                  </a:rPr>
                  <a:t>. </a:t>
                </a:r>
                <a:r>
                  <a:rPr lang="en-US" altLang="ru-RU" sz="1000" dirty="0">
                    <a:solidFill>
                      <a:srgbClr val="000000"/>
                    </a:solidFill>
                  </a:rPr>
                  <a:t>Determine the angular velocity of the steady rotation for a given angle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dirty="0" smtClean="0">
                    <a:solidFill>
                      <a:srgbClr val="000000"/>
                    </a:solidFill>
                    <a:latin typeface="Times New Roman" pitchFamily="18" charset="0"/>
                    <a:cs typeface="Times New Roman" pitchFamily="18" charset="0"/>
                  </a:rPr>
                  <a:t>.</a:t>
                </a:r>
              </a:p>
              <a:p>
                <a:pPr>
                  <a:buClr>
                    <a:srgbClr val="00007D"/>
                  </a:buClr>
                  <a:buFont typeface="Wingdings" pitchFamily="2" charset="2"/>
                  <a:buNone/>
                </a:pPr>
                <a:endParaRPr lang="en-US" altLang="ru-RU" sz="1000" dirty="0">
                  <a:solidFill>
                    <a:srgbClr val="000000"/>
                  </a:solidFill>
                </a:endParaRPr>
              </a:p>
              <a:p>
                <a:pPr>
                  <a:buClr>
                    <a:srgbClr val="00007D"/>
                  </a:buClr>
                  <a:buFont typeface="Wingdings" pitchFamily="2" charset="2"/>
                  <a:buNone/>
                </a:pPr>
                <a:r>
                  <a:rPr lang="en-US" altLang="ru-RU" sz="1000" dirty="0" smtClean="0">
                    <a:solidFill>
                      <a:srgbClr val="000000"/>
                    </a:solidFill>
                  </a:rPr>
                  <a:t> </a:t>
                </a:r>
                <a:r>
                  <a:rPr lang="ru-RU" altLang="ru-RU" sz="1000" dirty="0" smtClean="0">
                    <a:solidFill>
                      <a:srgbClr val="000000"/>
                    </a:solidFill>
                  </a:rPr>
                  <a:t> </a:t>
                </a:r>
                <a:endParaRPr lang="ru-RU" altLang="ru-RU" sz="1000" dirty="0">
                  <a:solidFill>
                    <a:srgbClr val="000000"/>
                  </a:solidFill>
                </a:endParaRPr>
              </a:p>
            </p:txBody>
          </p:sp>
        </mc:Choice>
        <mc:Fallback xmlns="">
          <p:sp>
            <p:nvSpPr>
              <p:cNvPr id="339009" name="Rectangle 65"/>
              <p:cNvSpPr>
                <a:spLocks noRot="1" noChangeAspect="1" noMove="1" noResize="1" noEditPoints="1" noAdjustHandles="1" noChangeArrowheads="1" noChangeShapeType="1" noTextEdit="1"/>
              </p:cNvSpPr>
              <p:nvPr/>
            </p:nvSpPr>
            <p:spPr bwMode="auto">
              <a:xfrm>
                <a:off x="150813" y="3525837"/>
                <a:ext cx="8807450" cy="540000"/>
              </a:xfrm>
              <a:prstGeom prst="rect">
                <a:avLst/>
              </a:prstGeom>
              <a:blipFill rotWithShape="1">
                <a:blip r:embed="rId18"/>
                <a:stretch>
                  <a:fillRect t="-3371" r="-69" b="-3483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39070" name="Object 126"/>
          <p:cNvGraphicFramePr>
            <a:graphicFrameLocks noChangeAspect="1"/>
          </p:cNvGraphicFramePr>
          <p:nvPr>
            <p:extLst>
              <p:ext uri="{D42A27DB-BD31-4B8C-83A1-F6EECF244321}">
                <p14:modId xmlns:p14="http://schemas.microsoft.com/office/powerpoint/2010/main" val="2824418294"/>
              </p:ext>
            </p:extLst>
          </p:nvPr>
        </p:nvGraphicFramePr>
        <p:xfrm>
          <a:off x="1662113" y="4651375"/>
          <a:ext cx="279400" cy="241300"/>
        </p:xfrm>
        <a:graphic>
          <a:graphicData uri="http://schemas.openxmlformats.org/presentationml/2006/ole">
            <mc:AlternateContent xmlns:mc="http://schemas.openxmlformats.org/markup-compatibility/2006">
              <mc:Choice xmlns:v="urn:schemas-microsoft-com:vml" Requires="v">
                <p:oleObj spid="_x0000_s1469457" name="Equation" r:id="rId19" imgW="279360" imgH="241200" progId="Equation.DSMT4">
                  <p:embed/>
                </p:oleObj>
              </mc:Choice>
              <mc:Fallback>
                <p:oleObj name="Equation" r:id="rId19" imgW="279360" imgH="241200" progId="Equation.DSMT4">
                  <p:embed/>
                  <p:pic>
                    <p:nvPicPr>
                      <p:cNvPr id="0" name=""/>
                      <p:cNvPicPr>
                        <a:picLocks noChangeAspect="1" noChangeArrowheads="1"/>
                      </p:cNvPicPr>
                      <p:nvPr/>
                    </p:nvPicPr>
                    <p:blipFill>
                      <a:blip r:embed="rId20"/>
                      <a:srcRect/>
                      <a:stretch>
                        <a:fillRect/>
                      </a:stretch>
                    </p:blipFill>
                    <p:spPr bwMode="auto">
                      <a:xfrm>
                        <a:off x="1662113" y="4651375"/>
                        <a:ext cx="279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071" name="Object 127"/>
          <p:cNvGraphicFramePr>
            <a:graphicFrameLocks noChangeAspect="1"/>
          </p:cNvGraphicFramePr>
          <p:nvPr>
            <p:extLst>
              <p:ext uri="{D42A27DB-BD31-4B8C-83A1-F6EECF244321}">
                <p14:modId xmlns:p14="http://schemas.microsoft.com/office/powerpoint/2010/main" val="1753092028"/>
              </p:ext>
            </p:extLst>
          </p:nvPr>
        </p:nvGraphicFramePr>
        <p:xfrm>
          <a:off x="5753100" y="4068763"/>
          <a:ext cx="952500" cy="241300"/>
        </p:xfrm>
        <a:graphic>
          <a:graphicData uri="http://schemas.openxmlformats.org/presentationml/2006/ole">
            <mc:AlternateContent xmlns:mc="http://schemas.openxmlformats.org/markup-compatibility/2006">
              <mc:Choice xmlns:v="urn:schemas-microsoft-com:vml" Requires="v">
                <p:oleObj spid="_x0000_s1469458" name="Equation" r:id="rId21" imgW="952200" imgH="241200" progId="Equation.DSMT4">
                  <p:embed/>
                </p:oleObj>
              </mc:Choice>
              <mc:Fallback>
                <p:oleObj name="Equation" r:id="rId21" imgW="952200" imgH="241200" progId="Equation.DSMT4">
                  <p:embed/>
                  <p:pic>
                    <p:nvPicPr>
                      <p:cNvPr id="0" name=""/>
                      <p:cNvPicPr>
                        <a:picLocks noChangeAspect="1" noChangeArrowheads="1"/>
                      </p:cNvPicPr>
                      <p:nvPr/>
                    </p:nvPicPr>
                    <p:blipFill>
                      <a:blip r:embed="rId22"/>
                      <a:srcRect/>
                      <a:stretch>
                        <a:fillRect/>
                      </a:stretch>
                    </p:blipFill>
                    <p:spPr bwMode="auto">
                      <a:xfrm>
                        <a:off x="5753100" y="4068763"/>
                        <a:ext cx="952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9080" name="Group 136"/>
          <p:cNvGrpSpPr>
            <a:grpSpLocks/>
          </p:cNvGrpSpPr>
          <p:nvPr/>
        </p:nvGrpSpPr>
        <p:grpSpPr bwMode="auto">
          <a:xfrm rot="5400000">
            <a:off x="525463" y="4943475"/>
            <a:ext cx="1068387" cy="100013"/>
            <a:chOff x="3100" y="1357"/>
            <a:chExt cx="665" cy="91"/>
          </a:xfrm>
        </p:grpSpPr>
        <p:sp>
          <p:nvSpPr>
            <p:cNvPr id="339081" name="Line 137"/>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2" name="Line 138"/>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3" name="Line 139"/>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4" name="Line 140"/>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5" name="Line 141"/>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6" name="Line 142"/>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7" name="Line 143"/>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8" name="Line 144"/>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89" name="Line 145"/>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0" name="Line 146"/>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1" name="Line 147"/>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2" name="Line 148"/>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9093" name="Group 149"/>
            <p:cNvGrpSpPr>
              <a:grpSpLocks/>
            </p:cNvGrpSpPr>
            <p:nvPr/>
          </p:nvGrpSpPr>
          <p:grpSpPr bwMode="auto">
            <a:xfrm flipH="1">
              <a:off x="3433" y="1357"/>
              <a:ext cx="332" cy="90"/>
              <a:chOff x="3439" y="1501"/>
              <a:chExt cx="332" cy="90"/>
            </a:xfrm>
          </p:grpSpPr>
          <p:sp>
            <p:nvSpPr>
              <p:cNvPr id="339094" name="Line 150"/>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5" name="Line 151"/>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6" name="Line 152"/>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7" name="Line 153"/>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8" name="Line 154"/>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099" name="Line 155"/>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0" name="Line 156"/>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1" name="Line 157"/>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2" name="Line 158"/>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3" name="Line 159"/>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4" name="Line 160"/>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5" name="Line 161"/>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39156" name="Group 212"/>
          <p:cNvGrpSpPr>
            <a:grpSpLocks/>
          </p:cNvGrpSpPr>
          <p:nvPr/>
        </p:nvGrpSpPr>
        <p:grpSpPr bwMode="auto">
          <a:xfrm>
            <a:off x="382588" y="4156075"/>
            <a:ext cx="1333500" cy="1930400"/>
            <a:chOff x="121" y="2618"/>
            <a:chExt cx="840" cy="1216"/>
          </a:xfrm>
        </p:grpSpPr>
        <p:grpSp>
          <p:nvGrpSpPr>
            <p:cNvPr id="339013" name="Group 69"/>
            <p:cNvGrpSpPr>
              <a:grpSpLocks/>
            </p:cNvGrpSpPr>
            <p:nvPr/>
          </p:nvGrpSpPr>
          <p:grpSpPr bwMode="auto">
            <a:xfrm>
              <a:off x="461" y="2618"/>
              <a:ext cx="161" cy="115"/>
              <a:chOff x="2082" y="2259"/>
              <a:chExt cx="161" cy="115"/>
            </a:xfrm>
          </p:grpSpPr>
          <p:grpSp>
            <p:nvGrpSpPr>
              <p:cNvPr id="339014" name="Group 70"/>
              <p:cNvGrpSpPr>
                <a:grpSpLocks/>
              </p:cNvGrpSpPr>
              <p:nvPr/>
            </p:nvGrpSpPr>
            <p:grpSpPr bwMode="auto">
              <a:xfrm>
                <a:off x="2082" y="2260"/>
                <a:ext cx="56" cy="114"/>
                <a:chOff x="1056" y="2326"/>
                <a:chExt cx="56" cy="114"/>
              </a:xfrm>
            </p:grpSpPr>
            <p:sp>
              <p:nvSpPr>
                <p:cNvPr id="339015" name="Rectangle 7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016" name="Line 7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9017" name="Group 73"/>
              <p:cNvGrpSpPr>
                <a:grpSpLocks/>
              </p:cNvGrpSpPr>
              <p:nvPr/>
            </p:nvGrpSpPr>
            <p:grpSpPr bwMode="auto">
              <a:xfrm flipH="1">
                <a:off x="2187" y="2259"/>
                <a:ext cx="56" cy="114"/>
                <a:chOff x="1056" y="2326"/>
                <a:chExt cx="56" cy="114"/>
              </a:xfrm>
            </p:grpSpPr>
            <p:sp>
              <p:nvSpPr>
                <p:cNvPr id="339018" name="Rectangle 7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019" name="Line 7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39020" name="Group 76"/>
            <p:cNvGrpSpPr>
              <a:grpSpLocks/>
            </p:cNvGrpSpPr>
            <p:nvPr/>
          </p:nvGrpSpPr>
          <p:grpSpPr bwMode="auto">
            <a:xfrm>
              <a:off x="464" y="3678"/>
              <a:ext cx="162" cy="156"/>
              <a:chOff x="662" y="2394"/>
              <a:chExt cx="162" cy="156"/>
            </a:xfrm>
          </p:grpSpPr>
          <p:grpSp>
            <p:nvGrpSpPr>
              <p:cNvPr id="339021" name="Group 77"/>
              <p:cNvGrpSpPr>
                <a:grpSpLocks/>
              </p:cNvGrpSpPr>
              <p:nvPr/>
            </p:nvGrpSpPr>
            <p:grpSpPr bwMode="auto">
              <a:xfrm>
                <a:off x="663" y="2394"/>
                <a:ext cx="161" cy="115"/>
                <a:chOff x="2082" y="2259"/>
                <a:chExt cx="161" cy="115"/>
              </a:xfrm>
            </p:grpSpPr>
            <p:grpSp>
              <p:nvGrpSpPr>
                <p:cNvPr id="339022" name="Group 78"/>
                <p:cNvGrpSpPr>
                  <a:grpSpLocks/>
                </p:cNvGrpSpPr>
                <p:nvPr/>
              </p:nvGrpSpPr>
              <p:grpSpPr bwMode="auto">
                <a:xfrm>
                  <a:off x="2082" y="2260"/>
                  <a:ext cx="56" cy="114"/>
                  <a:chOff x="1056" y="2326"/>
                  <a:chExt cx="56" cy="114"/>
                </a:xfrm>
              </p:grpSpPr>
              <p:sp>
                <p:nvSpPr>
                  <p:cNvPr id="339023" name="Rectangle 7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024" name="Line 80"/>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9025" name="Group 81"/>
                <p:cNvGrpSpPr>
                  <a:grpSpLocks/>
                </p:cNvGrpSpPr>
                <p:nvPr/>
              </p:nvGrpSpPr>
              <p:grpSpPr bwMode="auto">
                <a:xfrm flipH="1">
                  <a:off x="2187" y="2259"/>
                  <a:ext cx="56" cy="114"/>
                  <a:chOff x="1056" y="2326"/>
                  <a:chExt cx="56" cy="114"/>
                </a:xfrm>
              </p:grpSpPr>
              <p:sp>
                <p:nvSpPr>
                  <p:cNvPr id="339026" name="Rectangle 82"/>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027" name="Line 83"/>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39028" name="Rectangle 84"/>
              <p:cNvSpPr>
                <a:spLocks noChangeArrowheads="1"/>
              </p:cNvSpPr>
              <p:nvPr/>
            </p:nvSpPr>
            <p:spPr bwMode="auto">
              <a:xfrm>
                <a:off x="662" y="2500"/>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39079" name="Line 135"/>
            <p:cNvSpPr>
              <a:spLocks noChangeShapeType="1"/>
            </p:cNvSpPr>
            <p:nvPr/>
          </p:nvSpPr>
          <p:spPr bwMode="auto">
            <a:xfrm>
              <a:off x="540" y="2622"/>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06" name="Line 162"/>
            <p:cNvSpPr>
              <a:spLocks noChangeShapeType="1"/>
            </p:cNvSpPr>
            <p:nvPr/>
          </p:nvSpPr>
          <p:spPr bwMode="auto">
            <a:xfrm>
              <a:off x="458" y="2810"/>
              <a:ext cx="16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9116" name="Group 172"/>
            <p:cNvGrpSpPr>
              <a:grpSpLocks/>
            </p:cNvGrpSpPr>
            <p:nvPr/>
          </p:nvGrpSpPr>
          <p:grpSpPr bwMode="auto">
            <a:xfrm>
              <a:off x="462" y="3384"/>
              <a:ext cx="161" cy="116"/>
              <a:chOff x="1816" y="2988"/>
              <a:chExt cx="161" cy="116"/>
            </a:xfrm>
          </p:grpSpPr>
          <p:grpSp>
            <p:nvGrpSpPr>
              <p:cNvPr id="339107" name="Group 163"/>
              <p:cNvGrpSpPr>
                <a:grpSpLocks/>
              </p:cNvGrpSpPr>
              <p:nvPr/>
            </p:nvGrpSpPr>
            <p:grpSpPr bwMode="auto">
              <a:xfrm>
                <a:off x="1816" y="2989"/>
                <a:ext cx="161" cy="115"/>
                <a:chOff x="2082" y="2259"/>
                <a:chExt cx="161" cy="115"/>
              </a:xfrm>
            </p:grpSpPr>
            <p:grpSp>
              <p:nvGrpSpPr>
                <p:cNvPr id="339108" name="Group 164"/>
                <p:cNvGrpSpPr>
                  <a:grpSpLocks/>
                </p:cNvGrpSpPr>
                <p:nvPr/>
              </p:nvGrpSpPr>
              <p:grpSpPr bwMode="auto">
                <a:xfrm>
                  <a:off x="2082" y="2260"/>
                  <a:ext cx="56" cy="114"/>
                  <a:chOff x="1056" y="2326"/>
                  <a:chExt cx="56" cy="114"/>
                </a:xfrm>
              </p:grpSpPr>
              <p:sp>
                <p:nvSpPr>
                  <p:cNvPr id="339109" name="Rectangle 165"/>
                  <p:cNvSpPr>
                    <a:spLocks noChangeArrowheads="1"/>
                  </p:cNvSpPr>
                  <p:nvPr/>
                </p:nvSpPr>
                <p:spPr bwMode="auto">
                  <a:xfrm>
                    <a:off x="1056" y="2326"/>
                    <a:ext cx="56" cy="114"/>
                  </a:xfrm>
                  <a:prstGeom prst="rect">
                    <a:avLst/>
                  </a:prstGeom>
                  <a:solidFill>
                    <a:srgbClr val="FFCC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10" name="Line 166"/>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39111" name="Group 167"/>
                <p:cNvGrpSpPr>
                  <a:grpSpLocks/>
                </p:cNvGrpSpPr>
                <p:nvPr/>
              </p:nvGrpSpPr>
              <p:grpSpPr bwMode="auto">
                <a:xfrm flipH="1">
                  <a:off x="2187" y="2259"/>
                  <a:ext cx="56" cy="114"/>
                  <a:chOff x="1056" y="2326"/>
                  <a:chExt cx="56" cy="114"/>
                </a:xfrm>
              </p:grpSpPr>
              <p:sp>
                <p:nvSpPr>
                  <p:cNvPr id="339112" name="Rectangle 168"/>
                  <p:cNvSpPr>
                    <a:spLocks noChangeArrowheads="1"/>
                  </p:cNvSpPr>
                  <p:nvPr/>
                </p:nvSpPr>
                <p:spPr bwMode="auto">
                  <a:xfrm>
                    <a:off x="1056" y="2326"/>
                    <a:ext cx="56" cy="114"/>
                  </a:xfrm>
                  <a:prstGeom prst="rect">
                    <a:avLst/>
                  </a:prstGeom>
                  <a:solidFill>
                    <a:srgbClr val="FFCC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13" name="Line 169"/>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39114" name="Rectangle 170"/>
              <p:cNvSpPr>
                <a:spLocks noChangeArrowheads="1"/>
              </p:cNvSpPr>
              <p:nvPr/>
            </p:nvSpPr>
            <p:spPr bwMode="auto">
              <a:xfrm>
                <a:off x="1816" y="2988"/>
                <a:ext cx="160" cy="112"/>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39135" name="Group 191"/>
            <p:cNvGrpSpPr>
              <a:grpSpLocks/>
            </p:cNvGrpSpPr>
            <p:nvPr/>
          </p:nvGrpSpPr>
          <p:grpSpPr bwMode="auto">
            <a:xfrm>
              <a:off x="624" y="2794"/>
              <a:ext cx="337" cy="657"/>
              <a:chOff x="624" y="2794"/>
              <a:chExt cx="337" cy="657"/>
            </a:xfrm>
          </p:grpSpPr>
          <p:sp>
            <p:nvSpPr>
              <p:cNvPr id="339117" name="Oval 173"/>
              <p:cNvSpPr>
                <a:spLocks noChangeArrowheads="1"/>
              </p:cNvSpPr>
              <p:nvPr/>
            </p:nvSpPr>
            <p:spPr bwMode="auto">
              <a:xfrm>
                <a:off x="624" y="2794"/>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19" name="Oval 175"/>
              <p:cNvSpPr>
                <a:spLocks noChangeArrowheads="1"/>
              </p:cNvSpPr>
              <p:nvPr/>
            </p:nvSpPr>
            <p:spPr bwMode="auto">
              <a:xfrm>
                <a:off x="627" y="342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21" name="Line 177"/>
              <p:cNvSpPr>
                <a:spLocks noChangeShapeType="1"/>
              </p:cNvSpPr>
              <p:nvPr/>
            </p:nvSpPr>
            <p:spPr bwMode="auto">
              <a:xfrm>
                <a:off x="654" y="2822"/>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22" name="Line 178"/>
              <p:cNvSpPr>
                <a:spLocks noChangeShapeType="1"/>
              </p:cNvSpPr>
              <p:nvPr/>
            </p:nvSpPr>
            <p:spPr bwMode="auto">
              <a:xfrm flipV="1">
                <a:off x="655" y="3159"/>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9134" name="Group 190"/>
              <p:cNvGrpSpPr>
                <a:grpSpLocks/>
              </p:cNvGrpSpPr>
              <p:nvPr/>
            </p:nvGrpSpPr>
            <p:grpSpPr bwMode="auto">
              <a:xfrm flipH="1">
                <a:off x="864" y="3069"/>
                <a:ext cx="97" cy="101"/>
                <a:chOff x="1090" y="3061"/>
                <a:chExt cx="97" cy="101"/>
              </a:xfrm>
            </p:grpSpPr>
            <p:sp>
              <p:nvSpPr>
                <p:cNvPr id="339123" name="Oval 179"/>
                <p:cNvSpPr>
                  <a:spLocks noChangeArrowheads="1"/>
                </p:cNvSpPr>
                <p:nvPr/>
              </p:nvSpPr>
              <p:spPr bwMode="auto">
                <a:xfrm flipH="1">
                  <a:off x="1090" y="3070"/>
                  <a:ext cx="82" cy="7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24" name="Oval 180"/>
                <p:cNvSpPr>
                  <a:spLocks noChangeArrowheads="1"/>
                </p:cNvSpPr>
                <p:nvPr/>
              </p:nvSpPr>
              <p:spPr bwMode="auto">
                <a:xfrm flipH="1">
                  <a:off x="1157" y="306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25" name="Oval 181"/>
                <p:cNvSpPr>
                  <a:spLocks noChangeArrowheads="1"/>
                </p:cNvSpPr>
                <p:nvPr/>
              </p:nvSpPr>
              <p:spPr bwMode="auto">
                <a:xfrm flipH="1">
                  <a:off x="1156" y="3132"/>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grpSp>
          <p:nvGrpSpPr>
            <p:cNvPr id="339136" name="Group 192"/>
            <p:cNvGrpSpPr>
              <a:grpSpLocks/>
            </p:cNvGrpSpPr>
            <p:nvPr/>
          </p:nvGrpSpPr>
          <p:grpSpPr bwMode="auto">
            <a:xfrm flipH="1">
              <a:off x="121" y="2795"/>
              <a:ext cx="337" cy="657"/>
              <a:chOff x="624" y="2794"/>
              <a:chExt cx="337" cy="657"/>
            </a:xfrm>
          </p:grpSpPr>
          <p:sp>
            <p:nvSpPr>
              <p:cNvPr id="339137" name="Oval 193"/>
              <p:cNvSpPr>
                <a:spLocks noChangeArrowheads="1"/>
              </p:cNvSpPr>
              <p:nvPr/>
            </p:nvSpPr>
            <p:spPr bwMode="auto">
              <a:xfrm>
                <a:off x="624" y="2794"/>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38" name="Oval 194"/>
              <p:cNvSpPr>
                <a:spLocks noChangeArrowheads="1"/>
              </p:cNvSpPr>
              <p:nvPr/>
            </p:nvSpPr>
            <p:spPr bwMode="auto">
              <a:xfrm>
                <a:off x="627" y="342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39" name="Line 195"/>
              <p:cNvSpPr>
                <a:spLocks noChangeShapeType="1"/>
              </p:cNvSpPr>
              <p:nvPr/>
            </p:nvSpPr>
            <p:spPr bwMode="auto">
              <a:xfrm>
                <a:off x="654" y="2822"/>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40" name="Line 196"/>
              <p:cNvSpPr>
                <a:spLocks noChangeShapeType="1"/>
              </p:cNvSpPr>
              <p:nvPr/>
            </p:nvSpPr>
            <p:spPr bwMode="auto">
              <a:xfrm flipV="1">
                <a:off x="655" y="3159"/>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39141" name="Group 197"/>
              <p:cNvGrpSpPr>
                <a:grpSpLocks/>
              </p:cNvGrpSpPr>
              <p:nvPr/>
            </p:nvGrpSpPr>
            <p:grpSpPr bwMode="auto">
              <a:xfrm flipH="1">
                <a:off x="864" y="3069"/>
                <a:ext cx="97" cy="101"/>
                <a:chOff x="1090" y="3061"/>
                <a:chExt cx="97" cy="101"/>
              </a:xfrm>
            </p:grpSpPr>
            <p:sp>
              <p:nvSpPr>
                <p:cNvPr id="339142" name="Oval 198"/>
                <p:cNvSpPr>
                  <a:spLocks noChangeArrowheads="1"/>
                </p:cNvSpPr>
                <p:nvPr/>
              </p:nvSpPr>
              <p:spPr bwMode="auto">
                <a:xfrm flipH="1">
                  <a:off x="1090" y="3070"/>
                  <a:ext cx="82" cy="7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43" name="Oval 199"/>
                <p:cNvSpPr>
                  <a:spLocks noChangeArrowheads="1"/>
                </p:cNvSpPr>
                <p:nvPr/>
              </p:nvSpPr>
              <p:spPr bwMode="auto">
                <a:xfrm flipH="1">
                  <a:off x="1157" y="306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44" name="Oval 200"/>
                <p:cNvSpPr>
                  <a:spLocks noChangeArrowheads="1"/>
                </p:cNvSpPr>
                <p:nvPr/>
              </p:nvSpPr>
              <p:spPr bwMode="auto">
                <a:xfrm flipH="1">
                  <a:off x="1156" y="3132"/>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sp>
          <p:nvSpPr>
            <p:cNvPr id="339145" name="Line 201"/>
            <p:cNvSpPr>
              <a:spLocks noChangeShapeType="1"/>
            </p:cNvSpPr>
            <p:nvPr/>
          </p:nvSpPr>
          <p:spPr bwMode="auto">
            <a:xfrm>
              <a:off x="640" y="2824"/>
              <a:ext cx="0" cy="1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46" name="Freeform 202"/>
            <p:cNvSpPr>
              <a:spLocks/>
            </p:cNvSpPr>
            <p:nvPr/>
          </p:nvSpPr>
          <p:spPr bwMode="auto">
            <a:xfrm>
              <a:off x="642" y="2906"/>
              <a:ext cx="78" cy="24"/>
            </a:xfrm>
            <a:custGeom>
              <a:avLst/>
              <a:gdLst>
                <a:gd name="T0" fmla="*/ 0 w 78"/>
                <a:gd name="T1" fmla="*/ 22 h 24"/>
                <a:gd name="T2" fmla="*/ 36 w 78"/>
                <a:gd name="T3" fmla="*/ 20 h 24"/>
                <a:gd name="T4" fmla="*/ 78 w 78"/>
                <a:gd name="T5" fmla="*/ 0 h 24"/>
              </a:gdLst>
              <a:ahLst/>
              <a:cxnLst>
                <a:cxn ang="0">
                  <a:pos x="T0" y="T1"/>
                </a:cxn>
                <a:cxn ang="0">
                  <a:pos x="T2" y="T3"/>
                </a:cxn>
                <a:cxn ang="0">
                  <a:pos x="T4" y="T5"/>
                </a:cxn>
              </a:cxnLst>
              <a:rect l="0" t="0" r="r" b="b"/>
              <a:pathLst>
                <a:path w="78" h="24">
                  <a:moveTo>
                    <a:pt x="0" y="22"/>
                  </a:moveTo>
                  <a:cubicBezTo>
                    <a:pt x="11" y="23"/>
                    <a:pt x="23" y="24"/>
                    <a:pt x="36" y="20"/>
                  </a:cubicBezTo>
                  <a:cubicBezTo>
                    <a:pt x="49" y="16"/>
                    <a:pt x="71" y="3"/>
                    <a:pt x="78" y="0"/>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47" name="AutoShape 203"/>
            <p:cNvSpPr>
              <a:spLocks noChangeArrowheads="1"/>
            </p:cNvSpPr>
            <p:nvPr/>
          </p:nvSpPr>
          <p:spPr bwMode="auto">
            <a:xfrm>
              <a:off x="452" y="3534"/>
              <a:ext cx="150" cy="142"/>
            </a:xfrm>
            <a:prstGeom prst="curvedRightArrow">
              <a:avLst>
                <a:gd name="adj1" fmla="val 20000"/>
                <a:gd name="adj2" fmla="val 40000"/>
                <a:gd name="adj3" fmla="val 35211"/>
              </a:avLst>
            </a:prstGeom>
            <a:solidFill>
              <a:srgbClr val="3333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9148" name="Object 204"/>
            <p:cNvGraphicFramePr>
              <a:graphicFrameLocks noChangeAspect="1"/>
            </p:cNvGraphicFramePr>
            <p:nvPr/>
          </p:nvGraphicFramePr>
          <p:xfrm>
            <a:off x="654" y="2932"/>
            <a:ext cx="96" cy="88"/>
          </p:xfrm>
          <a:graphic>
            <a:graphicData uri="http://schemas.openxmlformats.org/presentationml/2006/ole">
              <mc:AlternateContent xmlns:mc="http://schemas.openxmlformats.org/markup-compatibility/2006">
                <mc:Choice xmlns:v="urn:schemas-microsoft-com:vml" Requires="v">
                  <p:oleObj spid="_x0000_s1469459" name="Формула" r:id="rId23" imgW="152280" imgH="139680" progId="Equation.3">
                    <p:embed/>
                  </p:oleObj>
                </mc:Choice>
                <mc:Fallback>
                  <p:oleObj name="Формула" r:id="rId23" imgW="152280" imgH="13968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54" y="2932"/>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49" name="Object 205"/>
            <p:cNvGraphicFramePr>
              <a:graphicFrameLocks noChangeAspect="1"/>
            </p:cNvGraphicFramePr>
            <p:nvPr/>
          </p:nvGraphicFramePr>
          <p:xfrm>
            <a:off x="794" y="2866"/>
            <a:ext cx="56" cy="112"/>
          </p:xfrm>
          <a:graphic>
            <a:graphicData uri="http://schemas.openxmlformats.org/presentationml/2006/ole">
              <mc:AlternateContent xmlns:mc="http://schemas.openxmlformats.org/markup-compatibility/2006">
                <mc:Choice xmlns:v="urn:schemas-microsoft-com:vml" Requires="v">
                  <p:oleObj spid="_x0000_s1469460" name="Формула" r:id="rId25" imgW="88560" imgH="177480" progId="Equation.3">
                    <p:embed/>
                  </p:oleObj>
                </mc:Choice>
                <mc:Fallback>
                  <p:oleObj name="Формула" r:id="rId25" imgW="88560" imgH="17748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94" y="2866"/>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50" name="Object 206"/>
            <p:cNvGraphicFramePr>
              <a:graphicFrameLocks noChangeAspect="1"/>
            </p:cNvGraphicFramePr>
            <p:nvPr/>
          </p:nvGraphicFramePr>
          <p:xfrm>
            <a:off x="745" y="3333"/>
            <a:ext cx="56" cy="112"/>
          </p:xfrm>
          <a:graphic>
            <a:graphicData uri="http://schemas.openxmlformats.org/presentationml/2006/ole">
              <mc:AlternateContent xmlns:mc="http://schemas.openxmlformats.org/markup-compatibility/2006">
                <mc:Choice xmlns:v="urn:schemas-microsoft-com:vml" Requires="v">
                  <p:oleObj spid="_x0000_s1469461" name="Формула" r:id="rId27" imgW="88560" imgH="177480" progId="Equation.3">
                    <p:embed/>
                  </p:oleObj>
                </mc:Choice>
                <mc:Fallback>
                  <p:oleObj name="Формула" r:id="rId27" imgW="88560" imgH="1774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5" y="3333"/>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51" name="Line 207"/>
            <p:cNvSpPr>
              <a:spLocks noChangeShapeType="1"/>
            </p:cNvSpPr>
            <p:nvPr/>
          </p:nvSpPr>
          <p:spPr bwMode="auto">
            <a:xfrm>
              <a:off x="447" y="2817"/>
              <a:ext cx="0" cy="1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53" name="Line 209"/>
            <p:cNvSpPr>
              <a:spLocks noChangeShapeType="1"/>
            </p:cNvSpPr>
            <p:nvPr/>
          </p:nvSpPr>
          <p:spPr bwMode="auto">
            <a:xfrm>
              <a:off x="348" y="2976"/>
              <a:ext cx="9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54" name="Line 210"/>
            <p:cNvSpPr>
              <a:spLocks noChangeShapeType="1"/>
            </p:cNvSpPr>
            <p:nvPr/>
          </p:nvSpPr>
          <p:spPr bwMode="auto">
            <a:xfrm flipH="1">
              <a:off x="539" y="2981"/>
              <a:ext cx="9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55" name="Text Box 211"/>
            <p:cNvSpPr txBox="1">
              <a:spLocks noChangeArrowheads="1"/>
            </p:cNvSpPr>
            <p:nvPr/>
          </p:nvSpPr>
          <p:spPr bwMode="auto">
            <a:xfrm>
              <a:off x="404" y="2887"/>
              <a:ext cx="16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anose="02020603050405020304" pitchFamily="18" charset="0"/>
                  <a:cs typeface="Times New Roman" panose="02020603050405020304" pitchFamily="18" charset="0"/>
                </a:rPr>
                <a:t>a</a:t>
              </a:r>
              <a:endParaRPr lang="ru-RU" altLang="ru-RU" sz="1200" i="1" dirty="0">
                <a:solidFill>
                  <a:srgbClr val="000000"/>
                </a:solidFill>
                <a:latin typeface="Times New Roman" panose="02020603050405020304" pitchFamily="18" charset="0"/>
                <a:cs typeface="Times New Roman" panose="02020603050405020304" pitchFamily="18" charset="0"/>
              </a:endParaRPr>
            </a:p>
          </p:txBody>
        </p:sp>
      </p:grpSp>
      <p:graphicFrame>
        <p:nvGraphicFramePr>
          <p:cNvPr id="339157" name="Object 213"/>
          <p:cNvGraphicFramePr>
            <a:graphicFrameLocks noChangeAspect="1"/>
          </p:cNvGraphicFramePr>
          <p:nvPr/>
        </p:nvGraphicFramePr>
        <p:xfrm>
          <a:off x="1171575" y="5654675"/>
          <a:ext cx="152400" cy="139700"/>
        </p:xfrm>
        <a:graphic>
          <a:graphicData uri="http://schemas.openxmlformats.org/presentationml/2006/ole">
            <mc:AlternateContent xmlns:mc="http://schemas.openxmlformats.org/markup-compatibility/2006">
              <mc:Choice xmlns:v="urn:schemas-microsoft-com:vml" Requires="v">
                <p:oleObj spid="_x0000_s1469462" name="Формула" r:id="rId29" imgW="152280" imgH="139680" progId="Equation.3">
                  <p:embed/>
                </p:oleObj>
              </mc:Choice>
              <mc:Fallback>
                <p:oleObj name="Формула" r:id="rId29" imgW="152280" imgH="13968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171575" y="5654675"/>
                        <a:ext cx="1524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58" name="Text Box 214"/>
          <p:cNvSpPr txBox="1">
            <a:spLocks noChangeArrowheads="1"/>
          </p:cNvSpPr>
          <p:nvPr/>
        </p:nvSpPr>
        <p:spPr bwMode="auto">
          <a:xfrm>
            <a:off x="1603375" y="4068763"/>
            <a:ext cx="198483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1. We </a:t>
            </a:r>
            <a:r>
              <a:rPr lang="en-US" altLang="ru-RU" sz="1000" dirty="0">
                <a:solidFill>
                  <a:srgbClr val="000000"/>
                </a:solidFill>
              </a:rPr>
              <a:t>show the specified </a:t>
            </a:r>
            <a:r>
              <a:rPr lang="en-US" altLang="ru-RU" sz="1000" dirty="0" smtClean="0">
                <a:solidFill>
                  <a:srgbClr val="000000"/>
                </a:solidFill>
              </a:rPr>
              <a:t>forces</a:t>
            </a:r>
            <a:endParaRPr lang="ru-RU" altLang="ru-RU" sz="1000" dirty="0">
              <a:solidFill>
                <a:srgbClr val="000000"/>
              </a:solidFill>
            </a:endParaRPr>
          </a:p>
        </p:txBody>
      </p:sp>
      <p:sp>
        <p:nvSpPr>
          <p:cNvPr id="339159" name="AutoShape 215"/>
          <p:cNvSpPr>
            <a:spLocks noChangeArrowheads="1"/>
          </p:cNvSpPr>
          <p:nvPr/>
        </p:nvSpPr>
        <p:spPr bwMode="auto">
          <a:xfrm>
            <a:off x="1600200" y="4991100"/>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60" name="AutoShape 216"/>
          <p:cNvSpPr>
            <a:spLocks noChangeArrowheads="1"/>
          </p:cNvSpPr>
          <p:nvPr/>
        </p:nvSpPr>
        <p:spPr bwMode="auto">
          <a:xfrm>
            <a:off x="388938" y="4951413"/>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a:solidFill>
                <a:srgbClr val="000000"/>
              </a:solidFill>
            </a:endParaRPr>
          </a:p>
        </p:txBody>
      </p:sp>
      <p:sp>
        <p:nvSpPr>
          <p:cNvPr id="339161" name="AutoShape 217"/>
          <p:cNvSpPr>
            <a:spLocks noChangeArrowheads="1"/>
          </p:cNvSpPr>
          <p:nvPr/>
        </p:nvSpPr>
        <p:spPr bwMode="auto">
          <a:xfrm>
            <a:off x="998538" y="5418138"/>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9162" name="Object 218"/>
          <p:cNvGraphicFramePr>
            <a:graphicFrameLocks noChangeAspect="1"/>
          </p:cNvGraphicFramePr>
          <p:nvPr/>
        </p:nvGraphicFramePr>
        <p:xfrm>
          <a:off x="1730375" y="5049838"/>
          <a:ext cx="177800" cy="203200"/>
        </p:xfrm>
        <a:graphic>
          <a:graphicData uri="http://schemas.openxmlformats.org/presentationml/2006/ole">
            <mc:AlternateContent xmlns:mc="http://schemas.openxmlformats.org/markup-compatibility/2006">
              <mc:Choice xmlns:v="urn:schemas-microsoft-com:vml" Requires="v">
                <p:oleObj spid="_x0000_s1469463" name="Формула" r:id="rId31" imgW="177480" imgH="203040" progId="Equation.3">
                  <p:embed/>
                </p:oleObj>
              </mc:Choice>
              <mc:Fallback>
                <p:oleObj name="Формула" r:id="rId31" imgW="177480" imgH="2030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730375" y="5049838"/>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63" name="Object 219"/>
          <p:cNvGraphicFramePr>
            <a:graphicFrameLocks noChangeAspect="1"/>
          </p:cNvGraphicFramePr>
          <p:nvPr/>
        </p:nvGraphicFramePr>
        <p:xfrm>
          <a:off x="519113" y="5229225"/>
          <a:ext cx="177800" cy="203200"/>
        </p:xfrm>
        <a:graphic>
          <a:graphicData uri="http://schemas.openxmlformats.org/presentationml/2006/ole">
            <mc:AlternateContent xmlns:mc="http://schemas.openxmlformats.org/markup-compatibility/2006">
              <mc:Choice xmlns:v="urn:schemas-microsoft-com:vml" Requires="v">
                <p:oleObj spid="_x0000_s1469464" name="Формула" r:id="rId33" imgW="177480" imgH="203040" progId="Equation.3">
                  <p:embed/>
                </p:oleObj>
              </mc:Choice>
              <mc:Fallback>
                <p:oleObj name="Формула" r:id="rId33" imgW="177480" imgH="20304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519113" y="5229225"/>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64" name="Object 220"/>
          <p:cNvGraphicFramePr>
            <a:graphicFrameLocks noChangeAspect="1"/>
          </p:cNvGraphicFramePr>
          <p:nvPr/>
        </p:nvGraphicFramePr>
        <p:xfrm>
          <a:off x="731838" y="5435600"/>
          <a:ext cx="190500" cy="228600"/>
        </p:xfrm>
        <a:graphic>
          <a:graphicData uri="http://schemas.openxmlformats.org/presentationml/2006/ole">
            <mc:AlternateContent xmlns:mc="http://schemas.openxmlformats.org/markup-compatibility/2006">
              <mc:Choice xmlns:v="urn:schemas-microsoft-com:vml" Requires="v">
                <p:oleObj spid="_x0000_s1469465" name="Формула" r:id="rId35" imgW="190440" imgH="228600" progId="Equation.3">
                  <p:embed/>
                </p:oleObj>
              </mc:Choice>
              <mc:Fallback>
                <p:oleObj name="Формула" r:id="rId35" imgW="190440" imgH="22860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731838" y="5435600"/>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69" name="Text Box 225"/>
          <p:cNvSpPr txBox="1">
            <a:spLocks noChangeArrowheads="1"/>
          </p:cNvSpPr>
          <p:nvPr/>
        </p:nvSpPr>
        <p:spPr bwMode="auto">
          <a:xfrm>
            <a:off x="3868738" y="4076700"/>
            <a:ext cx="15648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2. </a:t>
            </a:r>
            <a:r>
              <a:rPr lang="en-US" altLang="ru-RU" sz="1000" dirty="0" smtClean="0">
                <a:solidFill>
                  <a:srgbClr val="000000"/>
                </a:solidFill>
              </a:rPr>
              <a:t>Add the inertia forces</a:t>
            </a:r>
            <a:endParaRPr lang="ru-RU" altLang="ru-RU" sz="1000" dirty="0">
              <a:solidFill>
                <a:srgbClr val="000000"/>
              </a:solidFill>
            </a:endParaRPr>
          </a:p>
        </p:txBody>
      </p:sp>
      <p:sp>
        <p:nvSpPr>
          <p:cNvPr id="339170" name="Line 226"/>
          <p:cNvSpPr>
            <a:spLocks noChangeShapeType="1"/>
          </p:cNvSpPr>
          <p:nvPr/>
        </p:nvSpPr>
        <p:spPr bwMode="auto">
          <a:xfrm flipH="1">
            <a:off x="1314450" y="4953000"/>
            <a:ext cx="266700" cy="0"/>
          </a:xfrm>
          <a:prstGeom prst="line">
            <a:avLst/>
          </a:prstGeom>
          <a:noFill/>
          <a:ln w="9525">
            <a:solidFill>
              <a:schemeClr val="bg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39171" name="Object 227"/>
          <p:cNvGraphicFramePr>
            <a:graphicFrameLocks noChangeAspect="1"/>
          </p:cNvGraphicFramePr>
          <p:nvPr>
            <p:extLst>
              <p:ext uri="{D42A27DB-BD31-4B8C-83A1-F6EECF244321}">
                <p14:modId xmlns:p14="http://schemas.microsoft.com/office/powerpoint/2010/main" val="2994854105"/>
              </p:ext>
            </p:extLst>
          </p:nvPr>
        </p:nvGraphicFramePr>
        <p:xfrm>
          <a:off x="1276350" y="4703763"/>
          <a:ext cx="266700" cy="228600"/>
        </p:xfrm>
        <a:graphic>
          <a:graphicData uri="http://schemas.openxmlformats.org/presentationml/2006/ole">
            <mc:AlternateContent xmlns:mc="http://schemas.openxmlformats.org/markup-compatibility/2006">
              <mc:Choice xmlns:v="urn:schemas-microsoft-com:vml" Requires="v">
                <p:oleObj spid="_x0000_s1469466" name="Equation" r:id="rId37" imgW="266400" imgH="228600" progId="Equation.DSMT4">
                  <p:embed/>
                </p:oleObj>
              </mc:Choice>
              <mc:Fallback>
                <p:oleObj name="Equation" r:id="rId37" imgW="266400" imgH="228600" progId="Equation.DSMT4">
                  <p:embed/>
                  <p:pic>
                    <p:nvPicPr>
                      <p:cNvPr id="0" name=""/>
                      <p:cNvPicPr>
                        <a:picLocks noChangeAspect="1" noChangeArrowheads="1"/>
                      </p:cNvPicPr>
                      <p:nvPr/>
                    </p:nvPicPr>
                    <p:blipFill>
                      <a:blip r:embed="rId38"/>
                      <a:srcRect/>
                      <a:stretch>
                        <a:fillRect/>
                      </a:stretch>
                    </p:blipFill>
                    <p:spPr bwMode="auto">
                      <a:xfrm>
                        <a:off x="1276350" y="4703763"/>
                        <a:ext cx="2667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72" name="AutoShape 228"/>
          <p:cNvSpPr>
            <a:spLocks noChangeArrowheads="1"/>
          </p:cNvSpPr>
          <p:nvPr/>
        </p:nvSpPr>
        <p:spPr bwMode="auto">
          <a:xfrm flipH="1">
            <a:off x="220663" y="4873625"/>
            <a:ext cx="220662" cy="128588"/>
          </a:xfrm>
          <a:prstGeom prst="rightArrow">
            <a:avLst>
              <a:gd name="adj1" fmla="val 50000"/>
              <a:gd name="adj2" fmla="val 42901"/>
            </a:avLst>
          </a:prstGeom>
          <a:solidFill>
            <a:srgbClr val="00B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39069" name="AutoShape 125"/>
          <p:cNvSpPr>
            <a:spLocks noChangeArrowheads="1"/>
          </p:cNvSpPr>
          <p:nvPr/>
        </p:nvSpPr>
        <p:spPr bwMode="auto">
          <a:xfrm>
            <a:off x="1651000" y="4884738"/>
            <a:ext cx="220663" cy="128587"/>
          </a:xfrm>
          <a:prstGeom prst="rightArrow">
            <a:avLst>
              <a:gd name="adj1" fmla="val 50000"/>
              <a:gd name="adj2" fmla="val 42901"/>
            </a:avLst>
          </a:prstGeom>
          <a:solidFill>
            <a:srgbClr val="00B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graphicFrame>
        <p:nvGraphicFramePr>
          <p:cNvPr id="339173" name="Object 229"/>
          <p:cNvGraphicFramePr>
            <a:graphicFrameLocks noChangeAspect="1"/>
          </p:cNvGraphicFramePr>
          <p:nvPr>
            <p:extLst>
              <p:ext uri="{D42A27DB-BD31-4B8C-83A1-F6EECF244321}">
                <p14:modId xmlns:p14="http://schemas.microsoft.com/office/powerpoint/2010/main" val="4154455318"/>
              </p:ext>
            </p:extLst>
          </p:nvPr>
        </p:nvGraphicFramePr>
        <p:xfrm>
          <a:off x="241300" y="4602163"/>
          <a:ext cx="279400" cy="241300"/>
        </p:xfrm>
        <a:graphic>
          <a:graphicData uri="http://schemas.openxmlformats.org/presentationml/2006/ole">
            <mc:AlternateContent xmlns:mc="http://schemas.openxmlformats.org/markup-compatibility/2006">
              <mc:Choice xmlns:v="urn:schemas-microsoft-com:vml" Requires="v">
                <p:oleObj spid="_x0000_s1469467" name="Equation" r:id="rId39" imgW="279360" imgH="241200" progId="Equation.DSMT4">
                  <p:embed/>
                </p:oleObj>
              </mc:Choice>
              <mc:Fallback>
                <p:oleObj name="Equation" r:id="rId39" imgW="279360" imgH="241200" progId="Equation.DSMT4">
                  <p:embed/>
                  <p:pic>
                    <p:nvPicPr>
                      <p:cNvPr id="0" name=""/>
                      <p:cNvPicPr>
                        <a:picLocks noChangeAspect="1" noChangeArrowheads="1"/>
                      </p:cNvPicPr>
                      <p:nvPr/>
                    </p:nvPicPr>
                    <p:blipFill>
                      <a:blip r:embed="rId40"/>
                      <a:srcRect/>
                      <a:stretch>
                        <a:fillRect/>
                      </a:stretch>
                    </p:blipFill>
                    <p:spPr bwMode="auto">
                      <a:xfrm>
                        <a:off x="241300" y="4602163"/>
                        <a:ext cx="279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74" name="Line 230"/>
          <p:cNvSpPr>
            <a:spLocks noChangeShapeType="1"/>
          </p:cNvSpPr>
          <p:nvPr/>
        </p:nvSpPr>
        <p:spPr bwMode="auto">
          <a:xfrm>
            <a:off x="522288" y="4960938"/>
            <a:ext cx="266700" cy="0"/>
          </a:xfrm>
          <a:prstGeom prst="line">
            <a:avLst/>
          </a:prstGeom>
          <a:noFill/>
          <a:ln w="9525">
            <a:solidFill>
              <a:schemeClr val="bg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39175" name="Object 231"/>
          <p:cNvGraphicFramePr>
            <a:graphicFrameLocks noChangeAspect="1"/>
          </p:cNvGraphicFramePr>
          <p:nvPr>
            <p:extLst>
              <p:ext uri="{D42A27DB-BD31-4B8C-83A1-F6EECF244321}">
                <p14:modId xmlns:p14="http://schemas.microsoft.com/office/powerpoint/2010/main" val="2087329595"/>
              </p:ext>
            </p:extLst>
          </p:nvPr>
        </p:nvGraphicFramePr>
        <p:xfrm>
          <a:off x="617538" y="4711700"/>
          <a:ext cx="266700" cy="228600"/>
        </p:xfrm>
        <a:graphic>
          <a:graphicData uri="http://schemas.openxmlformats.org/presentationml/2006/ole">
            <mc:AlternateContent xmlns:mc="http://schemas.openxmlformats.org/markup-compatibility/2006">
              <mc:Choice xmlns:v="urn:schemas-microsoft-com:vml" Requires="v">
                <p:oleObj spid="_x0000_s1469468" name="Equation" r:id="rId41" imgW="266400" imgH="228600" progId="Equation.DSMT4">
                  <p:embed/>
                </p:oleObj>
              </mc:Choice>
              <mc:Fallback>
                <p:oleObj name="Equation" r:id="rId41" imgW="266400" imgH="228600" progId="Equation.DSMT4">
                  <p:embed/>
                  <p:pic>
                    <p:nvPicPr>
                      <p:cNvPr id="0" name=""/>
                      <p:cNvPicPr>
                        <a:picLocks noChangeAspect="1" noChangeArrowheads="1"/>
                      </p:cNvPicPr>
                      <p:nvPr/>
                    </p:nvPicPr>
                    <p:blipFill>
                      <a:blip r:embed="rId42"/>
                      <a:srcRect/>
                      <a:stretch>
                        <a:fillRect/>
                      </a:stretch>
                    </p:blipFill>
                    <p:spPr bwMode="auto">
                      <a:xfrm>
                        <a:off x="617538" y="4711700"/>
                        <a:ext cx="2667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79" name="Text Box 235"/>
          <p:cNvSpPr txBox="1">
            <a:spLocks noChangeArrowheads="1"/>
          </p:cNvSpPr>
          <p:nvPr/>
        </p:nvSpPr>
        <p:spPr bwMode="auto">
          <a:xfrm>
            <a:off x="2181225" y="4360863"/>
            <a:ext cx="69627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smtClean="0">
                <a:solidFill>
                  <a:srgbClr val="000000"/>
                </a:solidFill>
              </a:rPr>
              <a:t>3</a:t>
            </a:r>
            <a:r>
              <a:rPr lang="en-US" altLang="ru-RU" sz="1000" dirty="0">
                <a:solidFill>
                  <a:srgbClr val="000000"/>
                </a:solidFill>
              </a:rPr>
              <a:t>. Elastic constraint (spring) which is not ideal (it does the work </a:t>
            </a:r>
            <a:r>
              <a:rPr lang="en-US" altLang="ru-RU" sz="1000" dirty="0" smtClean="0">
                <a:solidFill>
                  <a:srgbClr val="000000"/>
                </a:solidFill>
              </a:rPr>
              <a:t>in the virtual displacements </a:t>
            </a:r>
            <a:r>
              <a:rPr lang="en-US" altLang="ru-RU" sz="1000" dirty="0">
                <a:solidFill>
                  <a:srgbClr val="000000"/>
                </a:solidFill>
              </a:rPr>
              <a:t>) must be discarded and replaced by a </a:t>
            </a:r>
            <a:r>
              <a:rPr lang="en-US" altLang="ru-RU" sz="1000" dirty="0" smtClean="0">
                <a:solidFill>
                  <a:srgbClr val="000000"/>
                </a:solidFill>
              </a:rPr>
              <a:t>reaction.</a:t>
            </a:r>
            <a:endParaRPr lang="ru-RU" altLang="ru-RU" sz="1000" dirty="0">
              <a:solidFill>
                <a:srgbClr val="000000"/>
              </a:solidFill>
            </a:endParaRPr>
          </a:p>
        </p:txBody>
      </p:sp>
      <p:sp>
        <p:nvSpPr>
          <p:cNvPr id="339180" name="AutoShape 236"/>
          <p:cNvSpPr>
            <a:spLocks noChangeArrowheads="1"/>
          </p:cNvSpPr>
          <p:nvPr/>
        </p:nvSpPr>
        <p:spPr bwMode="auto">
          <a:xfrm>
            <a:off x="989013" y="5141913"/>
            <a:ext cx="114300" cy="228600"/>
          </a:xfrm>
          <a:prstGeom prst="downArrow">
            <a:avLst>
              <a:gd name="adj1" fmla="val 50000"/>
              <a:gd name="adj2" fmla="val 50000"/>
            </a:avLst>
          </a:pr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39181" name="AutoShape 237"/>
          <p:cNvSpPr>
            <a:spLocks noChangeArrowheads="1"/>
          </p:cNvSpPr>
          <p:nvPr/>
        </p:nvSpPr>
        <p:spPr bwMode="auto">
          <a:xfrm flipV="1">
            <a:off x="996950" y="4473575"/>
            <a:ext cx="114300" cy="228600"/>
          </a:xfrm>
          <a:prstGeom prst="downArrow">
            <a:avLst>
              <a:gd name="adj1" fmla="val 50000"/>
              <a:gd name="adj2" fmla="val 50000"/>
            </a:avLst>
          </a:pr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9182" name="Object 238"/>
          <p:cNvGraphicFramePr>
            <a:graphicFrameLocks noChangeAspect="1"/>
          </p:cNvGraphicFramePr>
          <p:nvPr/>
        </p:nvGraphicFramePr>
        <p:xfrm>
          <a:off x="1098550" y="5151438"/>
          <a:ext cx="165100" cy="190500"/>
        </p:xfrm>
        <a:graphic>
          <a:graphicData uri="http://schemas.openxmlformats.org/presentationml/2006/ole">
            <mc:AlternateContent xmlns:mc="http://schemas.openxmlformats.org/markup-compatibility/2006">
              <mc:Choice xmlns:v="urn:schemas-microsoft-com:vml" Requires="v">
                <p:oleObj spid="_x0000_s1469469" name="Формула" r:id="rId43" imgW="164880" imgH="190440" progId="Equation.3">
                  <p:embed/>
                </p:oleObj>
              </mc:Choice>
              <mc:Fallback>
                <p:oleObj name="Формула" r:id="rId43" imgW="164880" imgH="190440"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1098550" y="5151438"/>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83" name="Object 239"/>
          <p:cNvGraphicFramePr>
            <a:graphicFrameLocks noChangeAspect="1"/>
          </p:cNvGraphicFramePr>
          <p:nvPr/>
        </p:nvGraphicFramePr>
        <p:xfrm>
          <a:off x="1087438" y="4521200"/>
          <a:ext cx="165100" cy="190500"/>
        </p:xfrm>
        <a:graphic>
          <a:graphicData uri="http://schemas.openxmlformats.org/presentationml/2006/ole">
            <mc:AlternateContent xmlns:mc="http://schemas.openxmlformats.org/markup-compatibility/2006">
              <mc:Choice xmlns:v="urn:schemas-microsoft-com:vml" Requires="v">
                <p:oleObj spid="_x0000_s1469470" name="Формула" r:id="rId45" imgW="164880" imgH="190440" progId="Equation.3">
                  <p:embed/>
                </p:oleObj>
              </mc:Choice>
              <mc:Fallback>
                <p:oleObj name="Формула" r:id="rId45" imgW="164880" imgH="190440"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1087438" y="4521200"/>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84" name="Text Box 240"/>
          <p:cNvSpPr txBox="1">
            <a:spLocks noChangeArrowheads="1"/>
          </p:cNvSpPr>
          <p:nvPr/>
        </p:nvSpPr>
        <p:spPr bwMode="auto">
          <a:xfrm>
            <a:off x="2212075" y="4678363"/>
            <a:ext cx="63651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The module of the </a:t>
            </a:r>
            <a:r>
              <a:rPr lang="en-US" altLang="ru-RU" sz="1000" dirty="0" smtClean="0">
                <a:solidFill>
                  <a:srgbClr val="000000"/>
                </a:solidFill>
              </a:rPr>
              <a:t>elastic force is </a:t>
            </a:r>
            <a:r>
              <a:rPr lang="en-US" altLang="ru-RU" sz="1000" dirty="0">
                <a:solidFill>
                  <a:srgbClr val="000000"/>
                </a:solidFill>
              </a:rPr>
              <a:t>proportional to </a:t>
            </a:r>
            <a:r>
              <a:rPr lang="en-US" altLang="ru-RU" sz="1000" dirty="0" smtClean="0">
                <a:solidFill>
                  <a:srgbClr val="000000"/>
                </a:solidFill>
              </a:rPr>
              <a:t>the change </a:t>
            </a:r>
            <a:r>
              <a:rPr lang="en-US" altLang="ru-RU" sz="1000" dirty="0">
                <a:solidFill>
                  <a:srgbClr val="000000"/>
                </a:solidFill>
              </a:rPr>
              <a:t>of </a:t>
            </a:r>
            <a:r>
              <a:rPr lang="en-US" altLang="ru-RU" sz="1000" dirty="0" smtClean="0">
                <a:solidFill>
                  <a:srgbClr val="000000"/>
                </a:solidFill>
              </a:rPr>
              <a:t> its </a:t>
            </a:r>
            <a:r>
              <a:rPr lang="en-US" altLang="ru-RU" sz="1000" dirty="0">
                <a:solidFill>
                  <a:srgbClr val="000000"/>
                </a:solidFill>
              </a:rPr>
              <a:t>length (shortening)</a:t>
            </a:r>
            <a:endParaRPr lang="ru-RU" altLang="ru-RU" sz="1000" dirty="0">
              <a:solidFill>
                <a:srgbClr val="000000"/>
              </a:solidFill>
            </a:endParaRPr>
          </a:p>
        </p:txBody>
      </p:sp>
      <p:graphicFrame>
        <p:nvGraphicFramePr>
          <p:cNvPr id="339185" name="Object 241"/>
          <p:cNvGraphicFramePr>
            <a:graphicFrameLocks noChangeAspect="1"/>
          </p:cNvGraphicFramePr>
          <p:nvPr>
            <p:extLst>
              <p:ext uri="{D42A27DB-BD31-4B8C-83A1-F6EECF244321}">
                <p14:modId xmlns:p14="http://schemas.microsoft.com/office/powerpoint/2010/main" val="1674492924"/>
              </p:ext>
            </p:extLst>
          </p:nvPr>
        </p:nvGraphicFramePr>
        <p:xfrm>
          <a:off x="3972329" y="4859338"/>
          <a:ext cx="2603500" cy="203200"/>
        </p:xfrm>
        <a:graphic>
          <a:graphicData uri="http://schemas.openxmlformats.org/presentationml/2006/ole">
            <mc:AlternateContent xmlns:mc="http://schemas.openxmlformats.org/markup-compatibility/2006">
              <mc:Choice xmlns:v="urn:schemas-microsoft-com:vml" Requires="v">
                <p:oleObj spid="_x0000_s1469471" name="Формула" r:id="rId47" imgW="2603160" imgH="203040" progId="Equation.3">
                  <p:embed/>
                </p:oleObj>
              </mc:Choice>
              <mc:Fallback>
                <p:oleObj name="Формула" r:id="rId47" imgW="2603160" imgH="20304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3972329" y="4859338"/>
                        <a:ext cx="26035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186" name="Object 242"/>
          <p:cNvGraphicFramePr>
            <a:graphicFrameLocks noChangeAspect="1"/>
          </p:cNvGraphicFramePr>
          <p:nvPr>
            <p:extLst>
              <p:ext uri="{D42A27DB-BD31-4B8C-83A1-F6EECF244321}">
                <p14:modId xmlns:p14="http://schemas.microsoft.com/office/powerpoint/2010/main" val="3849301102"/>
              </p:ext>
            </p:extLst>
          </p:nvPr>
        </p:nvGraphicFramePr>
        <p:xfrm>
          <a:off x="6856413" y="4006850"/>
          <a:ext cx="1981200" cy="419100"/>
        </p:xfrm>
        <a:graphic>
          <a:graphicData uri="http://schemas.openxmlformats.org/presentationml/2006/ole">
            <mc:AlternateContent xmlns:mc="http://schemas.openxmlformats.org/markup-compatibility/2006">
              <mc:Choice xmlns:v="urn:schemas-microsoft-com:vml" Requires="v">
                <p:oleObj spid="_x0000_s1469472" name="Equation" r:id="rId49" imgW="1981080" imgH="419040" progId="Equation.DSMT4">
                  <p:embed/>
                </p:oleObj>
              </mc:Choice>
              <mc:Fallback>
                <p:oleObj name="Equation" r:id="rId49" imgW="1981080" imgH="419040" progId="Equation.DSMT4">
                  <p:embed/>
                  <p:pic>
                    <p:nvPicPr>
                      <p:cNvPr id="0" name=""/>
                      <p:cNvPicPr>
                        <a:picLocks noChangeAspect="1" noChangeArrowheads="1"/>
                      </p:cNvPicPr>
                      <p:nvPr/>
                    </p:nvPicPr>
                    <p:blipFill>
                      <a:blip r:embed="rId50"/>
                      <a:srcRect/>
                      <a:stretch>
                        <a:fillRect/>
                      </a:stretch>
                    </p:blipFill>
                    <p:spPr bwMode="auto">
                      <a:xfrm>
                        <a:off x="6856413" y="4006850"/>
                        <a:ext cx="19812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87" name="Text Box 243"/>
          <p:cNvSpPr txBox="1">
            <a:spLocks noChangeArrowheads="1"/>
          </p:cNvSpPr>
          <p:nvPr/>
        </p:nvSpPr>
        <p:spPr bwMode="auto">
          <a:xfrm>
            <a:off x="2181225" y="4999038"/>
            <a:ext cx="345479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a:t>
            </a:r>
            <a:r>
              <a:rPr lang="en-US" altLang="ru-RU" sz="1000" dirty="0">
                <a:solidFill>
                  <a:srgbClr val="000000"/>
                </a:solidFill>
              </a:rPr>
              <a:t>. </a:t>
            </a:r>
            <a:r>
              <a:rPr lang="en-US" altLang="ru-RU" sz="1000" dirty="0" smtClean="0">
                <a:solidFill>
                  <a:srgbClr val="000000"/>
                </a:solidFill>
              </a:rPr>
              <a:t>Define </a:t>
            </a:r>
            <a:r>
              <a:rPr lang="en-US" altLang="ru-RU" sz="1000" dirty="0">
                <a:solidFill>
                  <a:srgbClr val="000000"/>
                </a:solidFill>
              </a:rPr>
              <a:t>the projection of </a:t>
            </a:r>
            <a:r>
              <a:rPr lang="en-US" altLang="ru-RU" sz="1000" dirty="0" smtClean="0">
                <a:solidFill>
                  <a:srgbClr val="000000"/>
                </a:solidFill>
              </a:rPr>
              <a:t>the virtual displacements</a:t>
            </a:r>
            <a:endParaRPr lang="en-US" altLang="ru-RU" sz="1000" dirty="0">
              <a:solidFill>
                <a:srgbClr val="000000"/>
              </a:solidFill>
            </a:endParaRPr>
          </a:p>
          <a:p>
            <a:r>
              <a:rPr lang="en-US" altLang="ru-RU" sz="1000" dirty="0" smtClean="0">
                <a:solidFill>
                  <a:srgbClr val="000000"/>
                </a:solidFill>
              </a:rPr>
              <a:t>(variations </a:t>
            </a:r>
            <a:r>
              <a:rPr lang="en-US" altLang="ru-RU" sz="1000" dirty="0">
                <a:solidFill>
                  <a:srgbClr val="000000"/>
                </a:solidFill>
              </a:rPr>
              <a:t>of coordinates) </a:t>
            </a:r>
            <a:r>
              <a:rPr lang="en-US" altLang="ru-RU" sz="1000" dirty="0" smtClean="0">
                <a:solidFill>
                  <a:srgbClr val="000000"/>
                </a:solidFill>
              </a:rPr>
              <a:t>of the force </a:t>
            </a:r>
            <a:r>
              <a:rPr lang="en-US" altLang="ru-RU" sz="1000" dirty="0">
                <a:solidFill>
                  <a:srgbClr val="000000"/>
                </a:solidFill>
              </a:rPr>
              <a:t>application </a:t>
            </a:r>
            <a:r>
              <a:rPr lang="en-US" altLang="ru-RU" sz="1000" dirty="0" smtClean="0">
                <a:solidFill>
                  <a:srgbClr val="000000"/>
                </a:solidFill>
              </a:rPr>
              <a:t>points</a:t>
            </a:r>
            <a:endParaRPr lang="ru-RU" altLang="ru-RU" sz="1000" dirty="0">
              <a:solidFill>
                <a:srgbClr val="000000"/>
              </a:solidFill>
            </a:endParaRPr>
          </a:p>
        </p:txBody>
      </p:sp>
      <p:graphicFrame>
        <p:nvGraphicFramePr>
          <p:cNvPr id="339188" name="Object 244"/>
          <p:cNvGraphicFramePr>
            <a:graphicFrameLocks noChangeAspect="1"/>
          </p:cNvGraphicFramePr>
          <p:nvPr>
            <p:extLst>
              <p:ext uri="{D42A27DB-BD31-4B8C-83A1-F6EECF244321}">
                <p14:modId xmlns:p14="http://schemas.microsoft.com/office/powerpoint/2010/main" val="1002141795"/>
              </p:ext>
            </p:extLst>
          </p:nvPr>
        </p:nvGraphicFramePr>
        <p:xfrm>
          <a:off x="5549900" y="5105400"/>
          <a:ext cx="1016000" cy="685800"/>
        </p:xfrm>
        <a:graphic>
          <a:graphicData uri="http://schemas.openxmlformats.org/presentationml/2006/ole">
            <mc:AlternateContent xmlns:mc="http://schemas.openxmlformats.org/markup-compatibility/2006">
              <mc:Choice xmlns:v="urn:schemas-microsoft-com:vml" Requires="v">
                <p:oleObj spid="_x0000_s1469473" name="Equation" r:id="rId51" imgW="1015920" imgH="685800" progId="Equation.DSMT4">
                  <p:embed/>
                </p:oleObj>
              </mc:Choice>
              <mc:Fallback>
                <p:oleObj name="Equation" r:id="rId51" imgW="1015920" imgH="685800" progId="Equation.DSMT4">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5549900" y="5105400"/>
                        <a:ext cx="10160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189" name="Text Box 245"/>
          <p:cNvSpPr txBox="1">
            <a:spLocks noChangeArrowheads="1"/>
          </p:cNvSpPr>
          <p:nvPr/>
        </p:nvSpPr>
        <p:spPr bwMode="auto">
          <a:xfrm>
            <a:off x="1508125" y="4678363"/>
            <a:ext cx="2682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A</a:t>
            </a:r>
            <a:endParaRPr lang="ru-RU" altLang="ru-RU" sz="1000" i="1">
              <a:solidFill>
                <a:srgbClr val="000000"/>
              </a:solidFill>
            </a:endParaRPr>
          </a:p>
        </p:txBody>
      </p:sp>
      <p:sp>
        <p:nvSpPr>
          <p:cNvPr id="339190" name="Text Box 246"/>
          <p:cNvSpPr txBox="1">
            <a:spLocks noChangeArrowheads="1"/>
          </p:cNvSpPr>
          <p:nvPr/>
        </p:nvSpPr>
        <p:spPr bwMode="auto">
          <a:xfrm>
            <a:off x="1116013" y="5438775"/>
            <a:ext cx="2682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0000"/>
                </a:solidFill>
              </a:rPr>
              <a:t>B</a:t>
            </a:r>
            <a:endParaRPr lang="ru-RU" altLang="ru-RU" sz="1000" i="1">
              <a:solidFill>
                <a:srgbClr val="000000"/>
              </a:solidFill>
            </a:endParaRPr>
          </a:p>
        </p:txBody>
      </p:sp>
      <p:sp>
        <p:nvSpPr>
          <p:cNvPr id="339191" name="Line 247"/>
          <p:cNvSpPr>
            <a:spLocks noChangeShapeType="1"/>
          </p:cNvSpPr>
          <p:nvPr/>
        </p:nvSpPr>
        <p:spPr bwMode="auto">
          <a:xfrm>
            <a:off x="1047750" y="4457700"/>
            <a:ext cx="75247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92" name="Line 248"/>
          <p:cNvSpPr>
            <a:spLocks noChangeShapeType="1"/>
          </p:cNvSpPr>
          <p:nvPr/>
        </p:nvSpPr>
        <p:spPr bwMode="auto">
          <a:xfrm rot="5400000">
            <a:off x="157162" y="5351463"/>
            <a:ext cx="178117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39193" name="Text Box 249"/>
          <p:cNvSpPr txBox="1">
            <a:spLocks noChangeArrowheads="1"/>
          </p:cNvSpPr>
          <p:nvPr/>
        </p:nvSpPr>
        <p:spPr bwMode="auto">
          <a:xfrm>
            <a:off x="1543050" y="4237038"/>
            <a:ext cx="26828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8000"/>
                </a:solidFill>
                <a:latin typeface="Times New Roman" pitchFamily="18" charset="0"/>
                <a:cs typeface="Times New Roman" pitchFamily="18" charset="0"/>
              </a:rPr>
              <a:t>x</a:t>
            </a:r>
            <a:endParaRPr lang="ru-RU" altLang="ru-RU" sz="1100" i="1" dirty="0">
              <a:solidFill>
                <a:srgbClr val="008000"/>
              </a:solidFill>
              <a:latin typeface="Times New Roman" pitchFamily="18" charset="0"/>
              <a:cs typeface="Times New Roman" pitchFamily="18" charset="0"/>
            </a:endParaRPr>
          </a:p>
        </p:txBody>
      </p:sp>
      <p:sp>
        <p:nvSpPr>
          <p:cNvPr id="339194" name="Text Box 250"/>
          <p:cNvSpPr txBox="1">
            <a:spLocks noChangeArrowheads="1"/>
          </p:cNvSpPr>
          <p:nvPr/>
        </p:nvSpPr>
        <p:spPr bwMode="auto">
          <a:xfrm>
            <a:off x="1084263" y="6083300"/>
            <a:ext cx="26828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8000"/>
                </a:solidFill>
                <a:latin typeface="Times New Roman" pitchFamily="18" charset="0"/>
                <a:cs typeface="Times New Roman" pitchFamily="18" charset="0"/>
              </a:rPr>
              <a:t>y</a:t>
            </a:r>
            <a:endParaRPr lang="ru-RU" altLang="ru-RU" sz="1100" i="1" dirty="0">
              <a:solidFill>
                <a:srgbClr val="008000"/>
              </a:solidFill>
              <a:latin typeface="Times New Roman" pitchFamily="18" charset="0"/>
              <a:cs typeface="Times New Roman" pitchFamily="18" charset="0"/>
            </a:endParaRPr>
          </a:p>
        </p:txBody>
      </p:sp>
      <p:sp>
        <p:nvSpPr>
          <p:cNvPr id="339205" name="AutoShape 261"/>
          <p:cNvSpPr>
            <a:spLocks noChangeArrowheads="1"/>
          </p:cNvSpPr>
          <p:nvPr/>
        </p:nvSpPr>
        <p:spPr bwMode="auto">
          <a:xfrm>
            <a:off x="6575829" y="5370513"/>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39206" name="Object 262"/>
          <p:cNvGraphicFramePr>
            <a:graphicFrameLocks noChangeAspect="1"/>
          </p:cNvGraphicFramePr>
          <p:nvPr>
            <p:extLst>
              <p:ext uri="{D42A27DB-BD31-4B8C-83A1-F6EECF244321}">
                <p14:modId xmlns:p14="http://schemas.microsoft.com/office/powerpoint/2010/main" val="3456353438"/>
              </p:ext>
            </p:extLst>
          </p:nvPr>
        </p:nvGraphicFramePr>
        <p:xfrm>
          <a:off x="7066137" y="5075238"/>
          <a:ext cx="1168400" cy="685800"/>
        </p:xfrm>
        <a:graphic>
          <a:graphicData uri="http://schemas.openxmlformats.org/presentationml/2006/ole">
            <mc:AlternateContent xmlns:mc="http://schemas.openxmlformats.org/markup-compatibility/2006">
              <mc:Choice xmlns:v="urn:schemas-microsoft-com:vml" Requires="v">
                <p:oleObj spid="_x0000_s1469474" name="Equation" r:id="rId53" imgW="1168200" imgH="685800" progId="Equation.DSMT4">
                  <p:embed/>
                </p:oleObj>
              </mc:Choice>
              <mc:Fallback>
                <p:oleObj name="Equation" r:id="rId53" imgW="1168200" imgH="685800" progId="Equation.DSMT4">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7066137" y="5075238"/>
                        <a:ext cx="11684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207" name="Text Box 263"/>
          <p:cNvSpPr txBox="1">
            <a:spLocks noChangeArrowheads="1"/>
          </p:cNvSpPr>
          <p:nvPr/>
        </p:nvSpPr>
        <p:spPr bwMode="auto">
          <a:xfrm>
            <a:off x="2220913" y="5400675"/>
            <a:ext cx="254909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5. </a:t>
            </a:r>
            <a:r>
              <a:rPr lang="en-US" altLang="ru-RU" sz="1000" dirty="0" smtClean="0">
                <a:solidFill>
                  <a:srgbClr val="000000"/>
                </a:solidFill>
              </a:rPr>
              <a:t>Make the </a:t>
            </a:r>
            <a:r>
              <a:rPr lang="en-US" altLang="ru-RU" sz="1000" dirty="0">
                <a:solidFill>
                  <a:srgbClr val="000000"/>
                </a:solidFill>
              </a:rPr>
              <a:t>general </a:t>
            </a:r>
            <a:r>
              <a:rPr lang="en-US" altLang="ru-RU" sz="1000" dirty="0" smtClean="0">
                <a:solidFill>
                  <a:srgbClr val="000000"/>
                </a:solidFill>
              </a:rPr>
              <a:t>equation of dynamics</a:t>
            </a:r>
            <a:endParaRPr lang="ru-RU" altLang="ru-RU" sz="1000" dirty="0">
              <a:solidFill>
                <a:srgbClr val="000000"/>
              </a:solidFill>
            </a:endParaRPr>
          </a:p>
        </p:txBody>
      </p:sp>
      <p:graphicFrame>
        <p:nvGraphicFramePr>
          <p:cNvPr id="339208" name="Object 264"/>
          <p:cNvGraphicFramePr>
            <a:graphicFrameLocks noChangeAspect="1"/>
          </p:cNvGraphicFramePr>
          <p:nvPr>
            <p:extLst>
              <p:ext uri="{D42A27DB-BD31-4B8C-83A1-F6EECF244321}">
                <p14:modId xmlns:p14="http://schemas.microsoft.com/office/powerpoint/2010/main" val="1955568798"/>
              </p:ext>
            </p:extLst>
          </p:nvPr>
        </p:nvGraphicFramePr>
        <p:xfrm>
          <a:off x="2616200" y="5600700"/>
          <a:ext cx="2628900" cy="241300"/>
        </p:xfrm>
        <a:graphic>
          <a:graphicData uri="http://schemas.openxmlformats.org/presentationml/2006/ole">
            <mc:AlternateContent xmlns:mc="http://schemas.openxmlformats.org/markup-compatibility/2006">
              <mc:Choice xmlns:v="urn:schemas-microsoft-com:vml" Requires="v">
                <p:oleObj spid="_x0000_s1469475" name="Equation" r:id="rId55" imgW="2628720" imgH="241200" progId="Equation.DSMT4">
                  <p:embed/>
                </p:oleObj>
              </mc:Choice>
              <mc:Fallback>
                <p:oleObj name="Equation" r:id="rId55" imgW="2628720" imgH="241200" progId="Equation.DSMT4">
                  <p:embed/>
                  <p:pic>
                    <p:nvPicPr>
                      <p:cNvPr id="0" name=""/>
                      <p:cNvPicPr>
                        <a:picLocks noChangeAspect="1" noChangeArrowheads="1"/>
                      </p:cNvPicPr>
                      <p:nvPr/>
                    </p:nvPicPr>
                    <p:blipFill>
                      <a:blip r:embed="rId56"/>
                      <a:srcRect/>
                      <a:stretch>
                        <a:fillRect/>
                      </a:stretch>
                    </p:blipFill>
                    <p:spPr bwMode="auto">
                      <a:xfrm>
                        <a:off x="2616200" y="5600700"/>
                        <a:ext cx="26289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209" name="Text Box 265"/>
          <p:cNvSpPr txBox="1">
            <a:spLocks noChangeArrowheads="1"/>
          </p:cNvSpPr>
          <p:nvPr/>
        </p:nvSpPr>
        <p:spPr bwMode="auto">
          <a:xfrm>
            <a:off x="1457325" y="5818188"/>
            <a:ext cx="237276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Substituting the values of inertia forces</a:t>
            </a:r>
          </a:p>
          <a:p>
            <a:r>
              <a:rPr lang="en-US" altLang="ru-RU" sz="1000" dirty="0">
                <a:solidFill>
                  <a:srgbClr val="000000"/>
                </a:solidFill>
              </a:rPr>
              <a:t>and the reaction of the spring </a:t>
            </a:r>
            <a:r>
              <a:rPr lang="en-US" altLang="ru-RU" sz="1000" dirty="0" smtClean="0">
                <a:solidFill>
                  <a:srgbClr val="000000"/>
                </a:solidFill>
              </a:rPr>
              <a:t>we get</a:t>
            </a:r>
            <a:endParaRPr lang="ru-RU" altLang="ru-RU" sz="1000" dirty="0">
              <a:solidFill>
                <a:srgbClr val="000000"/>
              </a:solidFill>
            </a:endParaRPr>
          </a:p>
        </p:txBody>
      </p:sp>
      <p:graphicFrame>
        <p:nvGraphicFramePr>
          <p:cNvPr id="339210" name="Object 266"/>
          <p:cNvGraphicFramePr>
            <a:graphicFrameLocks noChangeAspect="1"/>
          </p:cNvGraphicFramePr>
          <p:nvPr>
            <p:extLst>
              <p:ext uri="{D42A27DB-BD31-4B8C-83A1-F6EECF244321}">
                <p14:modId xmlns:p14="http://schemas.microsoft.com/office/powerpoint/2010/main" val="2771045416"/>
              </p:ext>
            </p:extLst>
          </p:nvPr>
        </p:nvGraphicFramePr>
        <p:xfrm>
          <a:off x="3725863" y="5881688"/>
          <a:ext cx="5207000" cy="419100"/>
        </p:xfrm>
        <a:graphic>
          <a:graphicData uri="http://schemas.openxmlformats.org/presentationml/2006/ole">
            <mc:AlternateContent xmlns:mc="http://schemas.openxmlformats.org/markup-compatibility/2006">
              <mc:Choice xmlns:v="urn:schemas-microsoft-com:vml" Requires="v">
                <p:oleObj spid="_x0000_s1469476" name="Equation" r:id="rId57" imgW="5206680" imgH="419040" progId="Equation.DSMT4">
                  <p:embed/>
                </p:oleObj>
              </mc:Choice>
              <mc:Fallback>
                <p:oleObj name="Equation" r:id="rId57" imgW="5206680" imgH="419040" progId="Equation.DSMT4">
                  <p:embed/>
                  <p:pic>
                    <p:nvPicPr>
                      <p:cNvPr id="0" name=""/>
                      <p:cNvPicPr>
                        <a:picLocks noChangeAspect="1" noChangeArrowheads="1"/>
                      </p:cNvPicPr>
                      <p:nvPr/>
                    </p:nvPicPr>
                    <p:blipFill>
                      <a:blip r:embed="rId58"/>
                      <a:srcRect/>
                      <a:stretch>
                        <a:fillRect/>
                      </a:stretch>
                    </p:blipFill>
                    <p:spPr bwMode="auto">
                      <a:xfrm>
                        <a:off x="3725863" y="5881688"/>
                        <a:ext cx="52070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211" name="Text Box 267"/>
          <p:cNvSpPr txBox="1">
            <a:spLocks noChangeArrowheads="1"/>
          </p:cNvSpPr>
          <p:nvPr/>
        </p:nvSpPr>
        <p:spPr bwMode="auto">
          <a:xfrm>
            <a:off x="1457325" y="6237288"/>
            <a:ext cx="37639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rPr>
              <a:t>Hence, after </a:t>
            </a:r>
            <a:r>
              <a:rPr lang="en-US" altLang="ru-RU" sz="1000" dirty="0" smtClean="0">
                <a:solidFill>
                  <a:srgbClr val="000000"/>
                </a:solidFill>
              </a:rPr>
              <a:t>some simplifications we obtain</a:t>
            </a:r>
            <a:endParaRPr lang="ru-RU" altLang="ru-RU" sz="1000" dirty="0">
              <a:solidFill>
                <a:srgbClr val="000000"/>
              </a:solidFill>
            </a:endParaRPr>
          </a:p>
        </p:txBody>
      </p:sp>
      <p:graphicFrame>
        <p:nvGraphicFramePr>
          <p:cNvPr id="339212" name="Object 268"/>
          <p:cNvGraphicFramePr>
            <a:graphicFrameLocks noChangeAspect="1"/>
          </p:cNvGraphicFramePr>
          <p:nvPr>
            <p:extLst>
              <p:ext uri="{D42A27DB-BD31-4B8C-83A1-F6EECF244321}">
                <p14:modId xmlns:p14="http://schemas.microsoft.com/office/powerpoint/2010/main" val="2699599962"/>
              </p:ext>
            </p:extLst>
          </p:nvPr>
        </p:nvGraphicFramePr>
        <p:xfrm>
          <a:off x="4183499" y="6229254"/>
          <a:ext cx="2336800" cy="469900"/>
        </p:xfrm>
        <a:graphic>
          <a:graphicData uri="http://schemas.openxmlformats.org/presentationml/2006/ole">
            <mc:AlternateContent xmlns:mc="http://schemas.openxmlformats.org/markup-compatibility/2006">
              <mc:Choice xmlns:v="urn:schemas-microsoft-com:vml" Requires="v">
                <p:oleObj spid="_x0000_s1469477" name="Equation" r:id="rId59" imgW="2336760" imgH="469800" progId="Equation.DSMT4">
                  <p:embed/>
                </p:oleObj>
              </mc:Choice>
              <mc:Fallback>
                <p:oleObj name="Equation" r:id="rId59" imgW="2336760" imgH="469800" progId="Equation.DSMT4">
                  <p:embed/>
                  <p:pic>
                    <p:nvPicPr>
                      <p:cNvPr id="0" name=""/>
                      <p:cNvPicPr>
                        <a:picLocks noChangeAspect="1" noChangeArrowheads="1"/>
                      </p:cNvPicPr>
                      <p:nvPr/>
                    </p:nvPicPr>
                    <p:blipFill>
                      <a:blip r:embed="rId60"/>
                      <a:srcRect/>
                      <a:stretch>
                        <a:fillRect/>
                      </a:stretch>
                    </p:blipFill>
                    <p:spPr bwMode="auto">
                      <a:xfrm>
                        <a:off x="4183499" y="6229254"/>
                        <a:ext cx="23368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49" name="Picture 15" descr="Z:\Символ НГУ_4.JPG"/>
          <p:cNvPicPr>
            <a:picLocks noChangeAspect="1" noChangeArrowheads="1"/>
          </p:cNvPicPr>
          <p:nvPr/>
        </p:nvPicPr>
        <p:blipFill>
          <a:blip r:embed="rId61" cstate="print">
            <a:extLst>
              <a:ext uri="{BEBA8EAE-BF5A-486C-A8C5-ECC9F3942E4B}">
                <a14:imgProps xmlns:a14="http://schemas.microsoft.com/office/drawing/2010/main">
                  <a14:imgLayer r:embed="rId6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702001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899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499"/>
                                          </p:stCondLst>
                                        </p:cTn>
                                        <p:tgtEl>
                                          <p:spTgt spid="33899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8997"/>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nodeType="afterEffect">
                                  <p:stCondLst>
                                    <p:cond delay="0"/>
                                  </p:stCondLst>
                                  <p:childTnLst>
                                    <p:set>
                                      <p:cBhvr>
                                        <p:cTn id="15" dur="1" fill="hold">
                                          <p:stCondLst>
                                            <p:cond delay="499"/>
                                          </p:stCondLst>
                                        </p:cTn>
                                        <p:tgtEl>
                                          <p:spTgt spid="338998"/>
                                        </p:tgtEl>
                                        <p:attrNameLst>
                                          <p:attrName>style.visibility</p:attrName>
                                        </p:attrNameLst>
                                      </p:cBhvr>
                                      <p:to>
                                        <p:strVal val="visible"/>
                                      </p:to>
                                    </p:se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339000"/>
                                        </p:tgtEl>
                                        <p:attrNameLst>
                                          <p:attrName>style.visibility</p:attrName>
                                        </p:attrNameLst>
                                      </p:cBhvr>
                                      <p:to>
                                        <p:strVal val="visible"/>
                                      </p:to>
                                    </p:se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338999"/>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39001"/>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499"/>
                                          </p:stCondLst>
                                        </p:cTn>
                                        <p:tgtEl>
                                          <p:spTgt spid="33900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3900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39004"/>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39005"/>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339006"/>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339007"/>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39008"/>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39009"/>
                                        </p:tgtEl>
                                        <p:attrNameLst>
                                          <p:attrName>style.visibility</p:attrName>
                                        </p:attrNameLst>
                                      </p:cBhvr>
                                      <p:to>
                                        <p:strVal val="visible"/>
                                      </p:to>
                                    </p:set>
                                    <p:anim calcmode="lin" valueType="num">
                                      <p:cBhvr additive="base">
                                        <p:cTn id="50" dur="500" fill="hold"/>
                                        <p:tgtEl>
                                          <p:spTgt spid="339009"/>
                                        </p:tgtEl>
                                        <p:attrNameLst>
                                          <p:attrName>ppt_x</p:attrName>
                                        </p:attrNameLst>
                                      </p:cBhvr>
                                      <p:tavLst>
                                        <p:tav tm="0">
                                          <p:val>
                                            <p:strVal val="#ppt_x"/>
                                          </p:val>
                                        </p:tav>
                                        <p:tav tm="100000">
                                          <p:val>
                                            <p:strVal val="#ppt_x"/>
                                          </p:val>
                                        </p:tav>
                                      </p:tavLst>
                                    </p:anim>
                                    <p:anim calcmode="lin" valueType="num">
                                      <p:cBhvr additive="base">
                                        <p:cTn id="51" dur="500" fill="hold"/>
                                        <p:tgtEl>
                                          <p:spTgt spid="339009"/>
                                        </p:tgtEl>
                                        <p:attrNameLst>
                                          <p:attrName>ppt_y</p:attrName>
                                        </p:attrNameLst>
                                      </p:cBhvr>
                                      <p:tavLst>
                                        <p:tav tm="0">
                                          <p:val>
                                            <p:strVal val="1+#ppt_h/2"/>
                                          </p:val>
                                        </p:tav>
                                        <p:tav tm="100000">
                                          <p:val>
                                            <p:strVal val="#ppt_y"/>
                                          </p:val>
                                        </p:tav>
                                      </p:tavLst>
                                    </p:anim>
                                  </p:childTnLst>
                                </p:cTn>
                              </p:par>
                            </p:childTnLst>
                          </p:cTn>
                        </p:par>
                        <p:par>
                          <p:cTn id="52" fill="hold" nodeType="afterGroup">
                            <p:stCondLst>
                              <p:cond delay="500"/>
                            </p:stCondLst>
                            <p:childTnLst>
                              <p:par>
                                <p:cTn id="53" presetID="1" presetClass="entr" presetSubtype="0" fill="hold" nodeType="afterEffect">
                                  <p:stCondLst>
                                    <p:cond delay="0"/>
                                  </p:stCondLst>
                                  <p:childTnLst>
                                    <p:set>
                                      <p:cBhvr>
                                        <p:cTn id="54" dur="1" fill="hold">
                                          <p:stCondLst>
                                            <p:cond delay="0"/>
                                          </p:stCondLst>
                                        </p:cTn>
                                        <p:tgtEl>
                                          <p:spTgt spid="3391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39080"/>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39157"/>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39158"/>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39164"/>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3916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39159"/>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39162"/>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39160"/>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391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3916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39172"/>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39174"/>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39175"/>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3917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39069"/>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39170"/>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9171"/>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39070"/>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39071"/>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39186"/>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3917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xit" presetSubtype="0" fill="hold" nodeType="clickEffect">
                                  <p:stCondLst>
                                    <p:cond delay="0"/>
                                  </p:stCondLst>
                                  <p:childTnLst>
                                    <p:animEffect transition="out" filter="dissolve">
                                      <p:cBhvr>
                                        <p:cTn id="106" dur="500"/>
                                        <p:tgtEl>
                                          <p:spTgt spid="339080"/>
                                        </p:tgtEl>
                                      </p:cBhvr>
                                    </p:animEffect>
                                    <p:set>
                                      <p:cBhvr>
                                        <p:cTn id="107" dur="1" fill="hold">
                                          <p:stCondLst>
                                            <p:cond delay="499"/>
                                          </p:stCondLst>
                                        </p:cTn>
                                        <p:tgtEl>
                                          <p:spTgt spid="339080"/>
                                        </p:tgtEl>
                                        <p:attrNameLst>
                                          <p:attrName>style.visibility</p:attrName>
                                        </p:attrNameLst>
                                      </p:cBhvr>
                                      <p:to>
                                        <p:strVal val="hidden"/>
                                      </p:to>
                                    </p:set>
                                  </p:childTnLst>
                                </p:cTn>
                              </p:par>
                              <p:par>
                                <p:cTn id="108" presetID="1" presetClass="entr" presetSubtype="0" fill="hold" grpId="0" nodeType="withEffect">
                                  <p:stCondLst>
                                    <p:cond delay="0"/>
                                  </p:stCondLst>
                                  <p:childTnLst>
                                    <p:set>
                                      <p:cBhvr>
                                        <p:cTn id="109" dur="1" fill="hold">
                                          <p:stCondLst>
                                            <p:cond delay="0"/>
                                          </p:stCondLst>
                                        </p:cTn>
                                        <p:tgtEl>
                                          <p:spTgt spid="339180"/>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339181"/>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339182"/>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39183"/>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 presetClass="entr" presetSubtype="0" fill="hold" grpId="0" nodeType="clickEffect">
                                  <p:stCondLst>
                                    <p:cond delay="0"/>
                                  </p:stCondLst>
                                  <p:childTnLst>
                                    <p:set>
                                      <p:cBhvr>
                                        <p:cTn id="119" dur="1" fill="hold">
                                          <p:stCondLst>
                                            <p:cond delay="0"/>
                                          </p:stCondLst>
                                        </p:cTn>
                                        <p:tgtEl>
                                          <p:spTgt spid="3391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39185"/>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339187"/>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39192"/>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39194"/>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339191"/>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39193"/>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339189"/>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339190"/>
                                        </p:tgtEl>
                                        <p:attrNameLst>
                                          <p:attrName>style.visibility</p:attrName>
                                        </p:attrNameLst>
                                      </p:cBhvr>
                                      <p:to>
                                        <p:strVal val="visible"/>
                                      </p:to>
                                    </p:set>
                                  </p:childTnLst>
                                </p:cTn>
                              </p:par>
                              <p:par>
                                <p:cTn id="138" presetID="1" presetClass="entr" presetSubtype="0" fill="hold" nodeType="withEffect">
                                  <p:stCondLst>
                                    <p:cond delay="0"/>
                                  </p:stCondLst>
                                  <p:childTnLst>
                                    <p:set>
                                      <p:cBhvr>
                                        <p:cTn id="139" dur="1" fill="hold">
                                          <p:stCondLst>
                                            <p:cond delay="0"/>
                                          </p:stCondLst>
                                        </p:cTn>
                                        <p:tgtEl>
                                          <p:spTgt spid="339188"/>
                                        </p:tgtEl>
                                        <p:attrNameLst>
                                          <p:attrName>style.visibility</p:attrName>
                                        </p:attrNameLst>
                                      </p:cBhvr>
                                      <p:to>
                                        <p:strVal val="visible"/>
                                      </p:to>
                                    </p:se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1" presetClass="entr" presetSubtype="0" fill="hold" grpId="0" nodeType="clickEffect">
                                  <p:stCondLst>
                                    <p:cond delay="0"/>
                                  </p:stCondLst>
                                  <p:childTnLst>
                                    <p:set>
                                      <p:cBhvr>
                                        <p:cTn id="143" dur="1" fill="hold">
                                          <p:stCondLst>
                                            <p:cond delay="0"/>
                                          </p:stCondLst>
                                        </p:cTn>
                                        <p:tgtEl>
                                          <p:spTgt spid="339205"/>
                                        </p:tgtEl>
                                        <p:attrNameLst>
                                          <p:attrName>style.visibility</p:attrName>
                                        </p:attrNameLst>
                                      </p:cBhvr>
                                      <p:to>
                                        <p:strVal val="visible"/>
                                      </p:to>
                                    </p:set>
                                  </p:childTnLst>
                                </p:cTn>
                              </p:par>
                              <p:par>
                                <p:cTn id="144" presetID="1" presetClass="entr" presetSubtype="0" fill="hold" nodeType="withEffect">
                                  <p:stCondLst>
                                    <p:cond delay="0"/>
                                  </p:stCondLst>
                                  <p:childTnLst>
                                    <p:set>
                                      <p:cBhvr>
                                        <p:cTn id="145" dur="1" fill="hold">
                                          <p:stCondLst>
                                            <p:cond delay="0"/>
                                          </p:stCondLst>
                                        </p:cTn>
                                        <p:tgtEl>
                                          <p:spTgt spid="339206"/>
                                        </p:tgtEl>
                                        <p:attrNameLst>
                                          <p:attrName>style.visibility</p:attrName>
                                        </p:attrNameLst>
                                      </p:cBhvr>
                                      <p:to>
                                        <p:strVal val="visible"/>
                                      </p:to>
                                    </p:set>
                                  </p:childTnLst>
                                </p:cTn>
                              </p:par>
                            </p:childTnLst>
                          </p:cTn>
                        </p:par>
                      </p:childTnLst>
                    </p:cTn>
                  </p:par>
                  <p:par>
                    <p:cTn id="146" fill="hold" nodeType="clickPar">
                      <p:stCondLst>
                        <p:cond delay="indefinite"/>
                      </p:stCondLst>
                      <p:childTnLst>
                        <p:par>
                          <p:cTn id="147" fill="hold" nodeType="withGroup">
                            <p:stCondLst>
                              <p:cond delay="0"/>
                            </p:stCondLst>
                            <p:childTnLst>
                              <p:par>
                                <p:cTn id="148" presetID="1" presetClass="entr" presetSubtype="0" fill="hold" grpId="0" nodeType="clickEffect">
                                  <p:stCondLst>
                                    <p:cond delay="0"/>
                                  </p:stCondLst>
                                  <p:childTnLst>
                                    <p:set>
                                      <p:cBhvr>
                                        <p:cTn id="149" dur="1" fill="hold">
                                          <p:stCondLst>
                                            <p:cond delay="0"/>
                                          </p:stCondLst>
                                        </p:cTn>
                                        <p:tgtEl>
                                          <p:spTgt spid="339207"/>
                                        </p:tgtEl>
                                        <p:attrNameLst>
                                          <p:attrName>style.visibility</p:attrName>
                                        </p:attrNameLst>
                                      </p:cBhvr>
                                      <p:to>
                                        <p:strVal val="visible"/>
                                      </p:to>
                                    </p:set>
                                  </p:childTnLst>
                                </p:cTn>
                              </p:par>
                              <p:par>
                                <p:cTn id="150" presetID="1" presetClass="entr" presetSubtype="0" fill="hold" nodeType="withEffect">
                                  <p:stCondLst>
                                    <p:cond delay="0"/>
                                  </p:stCondLst>
                                  <p:childTnLst>
                                    <p:set>
                                      <p:cBhvr>
                                        <p:cTn id="151" dur="1" fill="hold">
                                          <p:stCondLst>
                                            <p:cond delay="0"/>
                                          </p:stCondLst>
                                        </p:cTn>
                                        <p:tgtEl>
                                          <p:spTgt spid="339208"/>
                                        </p:tgtEl>
                                        <p:attrNameLst>
                                          <p:attrName>style.visibility</p:attrName>
                                        </p:attrNameLst>
                                      </p:cBhvr>
                                      <p:to>
                                        <p:strVal val="visible"/>
                                      </p:to>
                                    </p:se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ntr" presetSubtype="0" fill="hold" grpId="0" nodeType="clickEffect">
                                  <p:stCondLst>
                                    <p:cond delay="0"/>
                                  </p:stCondLst>
                                  <p:childTnLst>
                                    <p:set>
                                      <p:cBhvr>
                                        <p:cTn id="155" dur="1" fill="hold">
                                          <p:stCondLst>
                                            <p:cond delay="0"/>
                                          </p:stCondLst>
                                        </p:cTn>
                                        <p:tgtEl>
                                          <p:spTgt spid="339209"/>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339210"/>
                                        </p:tgtEl>
                                        <p:attrNameLst>
                                          <p:attrName>style.visibility</p:attrName>
                                        </p:attrNameLst>
                                      </p:cBhvr>
                                      <p:to>
                                        <p:strVal val="visible"/>
                                      </p:to>
                                    </p:se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 presetClass="entr" presetSubtype="0" fill="hold" grpId="0" nodeType="clickEffect">
                                  <p:stCondLst>
                                    <p:cond delay="0"/>
                                  </p:stCondLst>
                                  <p:childTnLst>
                                    <p:set>
                                      <p:cBhvr>
                                        <p:cTn id="161" dur="1" fill="hold">
                                          <p:stCondLst>
                                            <p:cond delay="0"/>
                                          </p:stCondLst>
                                        </p:cTn>
                                        <p:tgtEl>
                                          <p:spTgt spid="339211"/>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3392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95" grpId="0"/>
      <p:bldP spid="338997" grpId="0"/>
      <p:bldP spid="338999" grpId="0" animBg="1"/>
      <p:bldP spid="339000" grpId="0"/>
      <p:bldP spid="339001" grpId="0"/>
      <p:bldP spid="339003" grpId="0"/>
      <p:bldP spid="339004" grpId="0"/>
      <p:bldP spid="339007" grpId="0"/>
      <p:bldP spid="339009" grpId="0"/>
      <p:bldP spid="339158" grpId="0"/>
      <p:bldP spid="339159" grpId="0" animBg="1"/>
      <p:bldP spid="339160" grpId="0" animBg="1"/>
      <p:bldP spid="339161" grpId="0" animBg="1"/>
      <p:bldP spid="339169" grpId="0"/>
      <p:bldP spid="339170" grpId="0" animBg="1"/>
      <p:bldP spid="339172" grpId="0" animBg="1"/>
      <p:bldP spid="339069" grpId="0" animBg="1"/>
      <p:bldP spid="339174" grpId="0" animBg="1"/>
      <p:bldP spid="339179" grpId="0"/>
      <p:bldP spid="339180" grpId="0" animBg="1"/>
      <p:bldP spid="339181" grpId="0" animBg="1"/>
      <p:bldP spid="339184" grpId="0"/>
      <p:bldP spid="339187" grpId="0"/>
      <p:bldP spid="339189" grpId="0"/>
      <p:bldP spid="339190" grpId="0"/>
      <p:bldP spid="339191" grpId="0" animBg="1"/>
      <p:bldP spid="339192" grpId="0" animBg="1"/>
      <p:bldP spid="339193" grpId="0"/>
      <p:bldP spid="339194" grpId="0"/>
      <p:bldP spid="339205" grpId="0" animBg="1"/>
      <p:bldP spid="339207" grpId="0"/>
      <p:bldP spid="339209" grpId="0"/>
      <p:bldP spid="339211"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9971" name="Rectangle 3"/>
          <p:cNvSpPr>
            <a:spLocks noChangeArrowheads="1"/>
          </p:cNvSpPr>
          <p:nvPr/>
        </p:nvSpPr>
        <p:spPr bwMode="auto">
          <a:xfrm>
            <a:off x="923925" y="508462"/>
            <a:ext cx="3600000" cy="288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a:t>
            </a:r>
            <a:r>
              <a:rPr lang="ru-RU" altLang="ru-RU" sz="2000" b="1" dirty="0" smtClean="0">
                <a:solidFill>
                  <a:srgbClr val="FF0000"/>
                </a:solidFill>
              </a:rPr>
              <a:t>1</a:t>
            </a:r>
            <a:r>
              <a:rPr lang="en-US" altLang="ru-RU" sz="2000" b="1" dirty="0" smtClean="0">
                <a:solidFill>
                  <a:srgbClr val="FF0000"/>
                </a:solidFill>
              </a:rPr>
              <a:t>1</a:t>
            </a:r>
            <a:r>
              <a:rPr lang="ru-RU" altLang="ru-RU" sz="2000" b="1"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1</a:t>
            </a:r>
            <a:r>
              <a:rPr lang="en-US" altLang="ru-RU" sz="1800" dirty="0" smtClean="0">
                <a:solidFill>
                  <a:srgbClr val="FF0000"/>
                </a:solidFill>
              </a:rPr>
              <a:t>1</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mc:AlternateContent xmlns:mc="http://schemas.openxmlformats.org/markup-compatibility/2006" xmlns:a14="http://schemas.microsoft.com/office/drawing/2010/main">
        <mc:Choice Requires="a14">
          <p:sp>
            <p:nvSpPr>
              <p:cNvPr id="339972" name="Rectangle 4"/>
              <p:cNvSpPr>
                <a:spLocks noChangeArrowheads="1"/>
              </p:cNvSpPr>
              <p:nvPr/>
            </p:nvSpPr>
            <p:spPr bwMode="auto">
              <a:xfrm>
                <a:off x="258763" y="771525"/>
                <a:ext cx="9005887" cy="6840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smtClean="0">
                    <a:solidFill>
                      <a:srgbClr val="00007D"/>
                    </a:solidFill>
                    <a:cs typeface="Arial" pitchFamily="34" charset="0"/>
                  </a:rPr>
                  <a:t>■</a:t>
                </a:r>
                <a:r>
                  <a:rPr lang="en-US" altLang="ru-RU" sz="1000" b="1" dirty="0">
                    <a:solidFill>
                      <a:srgbClr val="00007D"/>
                    </a:solidFill>
                    <a:cs typeface="Arial" pitchFamily="34" charset="0"/>
                  </a:rPr>
                  <a:t> </a:t>
                </a:r>
                <a:r>
                  <a:rPr lang="en-US" altLang="ru-RU" sz="1200" b="1" dirty="0" smtClean="0">
                    <a:solidFill>
                      <a:srgbClr val="FF0000"/>
                    </a:solidFill>
                    <a:cs typeface="Arial" pitchFamily="34" charset="0"/>
                  </a:rPr>
                  <a:t>Generalized Forces</a:t>
                </a:r>
                <a:endParaRPr lang="ru-RU" altLang="ru-RU" sz="1200" dirty="0">
                  <a:solidFill>
                    <a:srgbClr val="000000"/>
                  </a:solidFill>
                </a:endParaRPr>
              </a:p>
              <a:p>
                <a:pPr marL="0" indent="0">
                  <a:buClr>
                    <a:srgbClr val="00007D"/>
                  </a:buClr>
                  <a:buNone/>
                </a:pPr>
                <a:r>
                  <a:rPr lang="en-US" sz="1000" dirty="0"/>
                  <a:t>Let the</a:t>
                </a:r>
                <a14:m>
                  <m:oMath xmlns:m="http://schemas.openxmlformats.org/officeDocument/2006/math">
                    <m:sSub>
                      <m:sSubPr>
                        <m:ctrlPr>
                          <a:rPr lang="ru-RU" sz="1200" i="1">
                            <a:latin typeface="Cambria Math"/>
                          </a:rPr>
                        </m:ctrlPr>
                      </m:sSubPr>
                      <m:e>
                        <m:r>
                          <a:rPr lang="en-US" sz="1200">
                            <a:latin typeface="Cambria Math"/>
                          </a:rPr>
                          <m:t> </m:t>
                        </m:r>
                        <m:r>
                          <a:rPr lang="en-US" sz="1200" i="1">
                            <a:latin typeface="Cambria Math"/>
                          </a:rPr>
                          <m:t>𝑞</m:t>
                        </m:r>
                      </m:e>
                      <m:sub>
                        <m:r>
                          <a:rPr lang="en-US" sz="1200" b="0" i="1" smtClean="0">
                            <a:latin typeface="Cambria Math"/>
                          </a:rPr>
                          <m:t>𝑗</m:t>
                        </m:r>
                      </m:sub>
                    </m:sSub>
                  </m:oMath>
                </a14:m>
                <a:r>
                  <a:rPr lang="en-US" sz="1200" dirty="0">
                    <a:latin typeface="Times New Roman" pitchFamily="18" charset="0"/>
                    <a:cs typeface="Times New Roman" pitchFamily="18" charset="0"/>
                  </a:rPr>
                  <a:t>, </a:t>
                </a:r>
                <a:r>
                  <a:rPr lang="en-US" sz="1000" dirty="0"/>
                  <a:t>for </a:t>
                </a:r>
                <a:r>
                  <a:rPr lang="en-US" sz="1000" dirty="0" smtClean="0"/>
                  <a:t> </a:t>
                </a:r>
                <a:r>
                  <a:rPr lang="en-US" sz="1200" i="1" dirty="0" smtClean="0">
                    <a:latin typeface="Times New Roman" pitchFamily="18" charset="0"/>
                    <a:cs typeface="Times New Roman" pitchFamily="18" charset="0"/>
                  </a:rPr>
                  <a:t>j</a:t>
                </a:r>
                <a14:m>
                  <m:oMath xmlns:m="http://schemas.openxmlformats.org/officeDocument/2006/math">
                    <m:r>
                      <a:rPr lang="en-US" sz="1200" i="1">
                        <a:latin typeface="Cambria Math"/>
                      </a:rPr>
                      <m:t>=1</m:t>
                    </m:r>
                    <m:r>
                      <a:rPr lang="en-US" sz="1200">
                        <a:latin typeface="Cambria Math"/>
                      </a:rPr>
                      <m:t>,</m:t>
                    </m:r>
                    <m:r>
                      <a:rPr lang="en-US" sz="1200" b="0" i="1" smtClean="0">
                        <a:latin typeface="Cambria Math"/>
                      </a:rPr>
                      <m:t>…</m:t>
                    </m:r>
                    <m:r>
                      <a:rPr lang="en-US" sz="1200" i="1">
                        <a:latin typeface="Cambria Math"/>
                      </a:rPr>
                      <m:t>𝑠</m:t>
                    </m:r>
                    <m:r>
                      <a:rPr lang="en-US" sz="1200">
                        <a:latin typeface="Cambria Math"/>
                      </a:rPr>
                      <m:t>, </m:t>
                    </m:r>
                  </m:oMath>
                </a14:m>
                <a:r>
                  <a:rPr lang="en-US" sz="1200" dirty="0" smtClean="0">
                    <a:latin typeface="Times New Roman" pitchFamily="18" charset="0"/>
                    <a:cs typeface="Times New Roman" pitchFamily="18" charset="0"/>
                  </a:rPr>
                  <a:t> </a:t>
                </a:r>
                <a:r>
                  <a:rPr lang="en-US" sz="1000" dirty="0" smtClean="0"/>
                  <a:t>be </a:t>
                </a:r>
                <a:r>
                  <a:rPr lang="en-US" sz="1000" dirty="0"/>
                  <a:t>a set of generalized coordinates which uniquely specifies the instantaneous position of some dynamical system which has </a:t>
                </a:r>
                <a:r>
                  <a:rPr lang="en-US" sz="1200" i="1" dirty="0">
                    <a:latin typeface="Times New Roman" pitchFamily="18" charset="0"/>
                    <a:cs typeface="Times New Roman" pitchFamily="18" charset="0"/>
                  </a:rPr>
                  <a:t>s</a:t>
                </a:r>
                <a:r>
                  <a:rPr lang="en-US" sz="1000" dirty="0"/>
                  <a:t> degrees of freedom. Here, it is assumed that each of</a:t>
                </a:r>
                <a14:m>
                  <m:oMath xmlns:m="http://schemas.openxmlformats.org/officeDocument/2006/math">
                    <m:r>
                      <a:rPr lang="en-US" sz="1400" smtClean="0">
                        <a:latin typeface="Cambria Math"/>
                      </a:rPr>
                      <m:t> </m:t>
                    </m:r>
                    <m:sSub>
                      <m:sSubPr>
                        <m:ctrlPr>
                          <a:rPr lang="ru-RU" sz="1200" i="1">
                            <a:solidFill>
                              <a:srgbClr val="000000"/>
                            </a:solidFill>
                            <a:latin typeface="Cambria Math"/>
                          </a:rPr>
                        </m:ctrlPr>
                      </m:sSubPr>
                      <m:e>
                        <m:r>
                          <a:rPr lang="en-US" sz="1200" i="1">
                            <a:solidFill>
                              <a:srgbClr val="000000"/>
                            </a:solidFill>
                            <a:latin typeface="Cambria Math"/>
                          </a:rPr>
                          <m:t> </m:t>
                        </m:r>
                        <m:r>
                          <a:rPr lang="en-US" sz="1200" i="1">
                            <a:solidFill>
                              <a:srgbClr val="000000"/>
                            </a:solidFill>
                            <a:latin typeface="Cambria Math"/>
                          </a:rPr>
                          <m:t>𝑞</m:t>
                        </m:r>
                      </m:e>
                      <m:sub>
                        <m:r>
                          <a:rPr lang="en-US" sz="1200" i="1">
                            <a:solidFill>
                              <a:srgbClr val="000000"/>
                            </a:solidFill>
                            <a:latin typeface="Cambria Math"/>
                          </a:rPr>
                          <m:t>𝑗</m:t>
                        </m:r>
                      </m:sub>
                    </m:sSub>
                    <m:r>
                      <m:rPr>
                        <m:nor/>
                      </m:rPr>
                      <a:rPr lang="en-US" sz="1200" i="1" dirty="0">
                        <a:solidFill>
                          <a:srgbClr val="000000"/>
                        </a:solidFill>
                        <a:latin typeface="Times New Roman" pitchFamily="18" charset="0"/>
                        <a:cs typeface="Times New Roman" pitchFamily="18" charset="0"/>
                      </a:rPr>
                      <m:t>,</m:t>
                    </m:r>
                    <m:r>
                      <m:rPr>
                        <m:nor/>
                      </m:rPr>
                      <a:rPr lang="en-US" sz="1200" dirty="0">
                        <a:solidFill>
                          <a:srgbClr val="000000"/>
                        </a:solidFill>
                        <a:latin typeface="Times New Roman" pitchFamily="18" charset="0"/>
                        <a:cs typeface="Times New Roman" pitchFamily="18" charset="0"/>
                      </a:rPr>
                      <m:t> </m:t>
                    </m:r>
                  </m:oMath>
                </a14:m>
                <a:r>
                  <a:rPr lang="en-US" sz="1000" dirty="0" smtClean="0"/>
                  <a:t>can </a:t>
                </a:r>
                <a:r>
                  <a:rPr lang="en-US" sz="1000" dirty="0"/>
                  <a:t>vary independently. </a:t>
                </a:r>
                <a:endParaRPr lang="en-US" altLang="ru-RU" sz="1000" dirty="0" smtClean="0">
                  <a:solidFill>
                    <a:srgbClr val="000000"/>
                  </a:solidFill>
                </a:endParaRPr>
              </a:p>
              <a:p>
                <a:pPr>
                  <a:buClr>
                    <a:srgbClr val="00007D"/>
                  </a:buClr>
                  <a:buFont typeface="Wingdings" pitchFamily="2" charset="2"/>
                  <a:buNone/>
                </a:pPr>
                <a:r>
                  <a:rPr lang="en-US" altLang="ru-RU" sz="1000" dirty="0" smtClean="0">
                    <a:solidFill>
                      <a:srgbClr val="000000"/>
                    </a:solidFill>
                  </a:rPr>
                  <a:t> </a:t>
                </a:r>
                <a:endParaRPr lang="ru-RU" altLang="ru-RU" sz="1000" dirty="0">
                  <a:solidFill>
                    <a:srgbClr val="000000"/>
                  </a:solidFill>
                </a:endParaRPr>
              </a:p>
            </p:txBody>
          </p:sp>
        </mc:Choice>
        <mc:Fallback xmlns="">
          <p:sp>
            <p:nvSpPr>
              <p:cNvPr id="339972" name="Rectangle 4"/>
              <p:cNvSpPr>
                <a:spLocks noRot="1" noChangeAspect="1" noMove="1" noResize="1" noEditPoints="1" noAdjustHandles="1" noChangeArrowheads="1" noChangeShapeType="1" noTextEdit="1"/>
              </p:cNvSpPr>
              <p:nvPr/>
            </p:nvSpPr>
            <p:spPr bwMode="auto">
              <a:xfrm>
                <a:off x="258763" y="771525"/>
                <a:ext cx="9005887" cy="684000"/>
              </a:xfrm>
              <a:prstGeom prst="rect">
                <a:avLst/>
              </a:prstGeom>
              <a:blipFill rotWithShape="1">
                <a:blip r:embed="rId3"/>
                <a:stretch>
                  <a:fillRect t="-893" b="-982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39973" name="AutoShape 5">
            <a:hlinkClick r:id="rId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39974"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39975" name="AutoShape 7">
            <a:hlinkClick r:id="" action="ppaction://hlinkshowjump?jump=nextslide" highlightClick="1"/>
          </p:cNvPr>
          <p:cNvSpPr>
            <a:spLocks noChangeArrowheads="1"/>
          </p:cNvSpPr>
          <p:nvPr/>
        </p:nvSpPr>
        <p:spPr bwMode="auto">
          <a:xfrm>
            <a:off x="4594224" y="542925"/>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40105" name="Oval 13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48</a:t>
            </a:r>
            <a:endParaRPr lang="ru-RU" altLang="ru-RU" sz="1000" b="1" dirty="0">
              <a:solidFill>
                <a:srgbClr val="00007D"/>
              </a:solidFill>
            </a:endParaRPr>
          </a:p>
        </p:txBody>
      </p:sp>
      <p:graphicFrame>
        <p:nvGraphicFramePr>
          <p:cNvPr id="340112" name="Object 144"/>
          <p:cNvGraphicFramePr>
            <a:graphicFrameLocks noChangeAspect="1"/>
          </p:cNvGraphicFramePr>
          <p:nvPr>
            <p:extLst>
              <p:ext uri="{D42A27DB-BD31-4B8C-83A1-F6EECF244321}">
                <p14:modId xmlns:p14="http://schemas.microsoft.com/office/powerpoint/2010/main" val="3699268332"/>
              </p:ext>
            </p:extLst>
          </p:nvPr>
        </p:nvGraphicFramePr>
        <p:xfrm>
          <a:off x="311150" y="1901825"/>
          <a:ext cx="1358900" cy="254000"/>
        </p:xfrm>
        <a:graphic>
          <a:graphicData uri="http://schemas.openxmlformats.org/presentationml/2006/ole">
            <mc:AlternateContent xmlns:mc="http://schemas.openxmlformats.org/markup-compatibility/2006">
              <mc:Choice xmlns:v="urn:schemas-microsoft-com:vml" Requires="v">
                <p:oleObj spid="_x0000_s1389250" name="Equation" r:id="rId5" imgW="1358640" imgH="253800" progId="Equation.DSMT4">
                  <p:embed/>
                </p:oleObj>
              </mc:Choice>
              <mc:Fallback>
                <p:oleObj name="Equation" r:id="rId5" imgW="1358640" imgH="253800" progId="Equation.DSMT4">
                  <p:embed/>
                  <p:pic>
                    <p:nvPicPr>
                      <p:cNvPr id="0" name=""/>
                      <p:cNvPicPr>
                        <a:picLocks noChangeAspect="1" noChangeArrowheads="1"/>
                      </p:cNvPicPr>
                      <p:nvPr/>
                    </p:nvPicPr>
                    <p:blipFill>
                      <a:blip r:embed="rId6"/>
                      <a:srcRect/>
                      <a:stretch>
                        <a:fillRect/>
                      </a:stretch>
                    </p:blipFill>
                    <p:spPr bwMode="auto">
                      <a:xfrm>
                        <a:off x="311150" y="1901825"/>
                        <a:ext cx="1358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13" name="Text Box 145"/>
          <p:cNvSpPr txBox="1">
            <a:spLocks noChangeArrowheads="1"/>
          </p:cNvSpPr>
          <p:nvPr/>
        </p:nvSpPr>
        <p:spPr bwMode="auto">
          <a:xfrm>
            <a:off x="1616996" y="1906588"/>
            <a:ext cx="535755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The </a:t>
            </a:r>
            <a:r>
              <a:rPr lang="en-US" altLang="ru-RU" sz="1000" dirty="0">
                <a:solidFill>
                  <a:srgbClr val="000000"/>
                </a:solidFill>
              </a:rPr>
              <a:t>combination of these displacements is one of the </a:t>
            </a:r>
            <a:r>
              <a:rPr lang="en-US" altLang="ru-RU" sz="1000" b="1" dirty="0">
                <a:solidFill>
                  <a:schemeClr val="accent5">
                    <a:lumMod val="25000"/>
                  </a:schemeClr>
                </a:solidFill>
              </a:rPr>
              <a:t>virtual displacement of the system</a:t>
            </a:r>
            <a:r>
              <a:rPr lang="en-US" altLang="ru-RU" sz="1000" dirty="0">
                <a:solidFill>
                  <a:srgbClr val="000000"/>
                </a:solidFill>
              </a:rPr>
              <a:t>.</a:t>
            </a:r>
            <a:endParaRPr lang="ru-RU" altLang="ru-RU" sz="1000" dirty="0">
              <a:solidFill>
                <a:srgbClr val="000000"/>
              </a:solidFill>
            </a:endParaRPr>
          </a:p>
        </p:txBody>
      </p:sp>
      <p:sp>
        <p:nvSpPr>
          <p:cNvPr id="340114" name="Text Box 146"/>
          <p:cNvSpPr txBox="1">
            <a:spLocks noChangeArrowheads="1"/>
          </p:cNvSpPr>
          <p:nvPr/>
        </p:nvSpPr>
        <p:spPr bwMode="auto">
          <a:xfrm>
            <a:off x="258763" y="2209800"/>
            <a:ext cx="60277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elementary </a:t>
            </a:r>
            <a:r>
              <a:rPr lang="en-US" altLang="ru-RU" sz="1000" dirty="0">
                <a:solidFill>
                  <a:srgbClr val="000000"/>
                </a:solidFill>
              </a:rPr>
              <a:t>work of all the given forces </a:t>
            </a:r>
            <a:r>
              <a:rPr lang="en-US" altLang="ru-RU" sz="1000" dirty="0" smtClean="0">
                <a:solidFill>
                  <a:srgbClr val="000000"/>
                </a:solidFill>
              </a:rPr>
              <a:t> in </a:t>
            </a:r>
            <a:r>
              <a:rPr lang="en-US" altLang="ru-RU" sz="1000" dirty="0">
                <a:solidFill>
                  <a:srgbClr val="000000"/>
                </a:solidFill>
              </a:rPr>
              <a:t>these </a:t>
            </a:r>
            <a:r>
              <a:rPr lang="en-US" altLang="ru-RU" sz="1000" dirty="0" smtClean="0">
                <a:solidFill>
                  <a:srgbClr val="000000"/>
                </a:solidFill>
              </a:rPr>
              <a:t>displacements is </a:t>
            </a:r>
            <a:endParaRPr lang="ru-RU" altLang="ru-RU" sz="1000" dirty="0">
              <a:solidFill>
                <a:srgbClr val="000000"/>
              </a:solidFill>
            </a:endParaRPr>
          </a:p>
        </p:txBody>
      </p:sp>
      <p:sp>
        <p:nvSpPr>
          <p:cNvPr id="340115" name="Text Box 147"/>
          <p:cNvSpPr txBox="1">
            <a:spLocks noChangeArrowheads="1"/>
          </p:cNvSpPr>
          <p:nvPr/>
        </p:nvSpPr>
        <p:spPr bwMode="auto">
          <a:xfrm>
            <a:off x="246063" y="1438768"/>
            <a:ext cx="8584401" cy="4985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spcBef>
                <a:spcPct val="20000"/>
              </a:spcBef>
              <a:buClr>
                <a:srgbClr val="00007D"/>
              </a:buClr>
              <a:buSzPct val="75000"/>
              <a:buFont typeface="Wingdings" pitchFamily="2" charset="2"/>
              <a:buNone/>
            </a:pPr>
            <a:r>
              <a:rPr lang="en-US" altLang="ru-RU" sz="1000" dirty="0">
                <a:solidFill>
                  <a:srgbClr val="000000"/>
                </a:solidFill>
              </a:rPr>
              <a:t>Give to some generalized coordinate </a:t>
            </a:r>
            <a:r>
              <a:rPr lang="en-US" altLang="ru-RU" sz="1200" i="1" dirty="0" err="1">
                <a:solidFill>
                  <a:srgbClr val="000000"/>
                </a:solidFill>
                <a:latin typeface="Times New Roman" pitchFamily="18" charset="0"/>
                <a:cs typeface="Times New Roman" pitchFamily="18" charset="0"/>
              </a:rPr>
              <a:t>q</a:t>
            </a:r>
            <a:r>
              <a:rPr lang="en-US" altLang="ru-RU" sz="1000" i="1" baseline="-25000" dirty="0" err="1">
                <a:solidFill>
                  <a:srgbClr val="000000"/>
                </a:solidFill>
              </a:rPr>
              <a:t>j</a:t>
            </a:r>
            <a:r>
              <a:rPr lang="en-US" altLang="ru-RU" sz="1000" dirty="0">
                <a:solidFill>
                  <a:srgbClr val="000000"/>
                </a:solidFill>
              </a:rPr>
              <a:t> </a:t>
            </a:r>
            <a:r>
              <a:rPr lang="en-US" altLang="ru-RU" sz="1000" dirty="0" smtClean="0">
                <a:solidFill>
                  <a:srgbClr val="000000"/>
                </a:solidFill>
              </a:rPr>
              <a:t>  an infinitesimal </a:t>
            </a:r>
            <a:r>
              <a:rPr lang="en-US" altLang="ru-RU" sz="1000" dirty="0">
                <a:solidFill>
                  <a:srgbClr val="000000"/>
                </a:solidFill>
              </a:rPr>
              <a:t>increment, leaving the rest of the generalized coordinates unchanged, </a:t>
            </a:r>
            <a:r>
              <a:rPr lang="en-US" altLang="ru-RU" sz="1000" dirty="0" err="1" smtClean="0">
                <a:solidFill>
                  <a:srgbClr val="000000"/>
                </a:solidFill>
              </a:rPr>
              <a:t>i.e</a:t>
            </a:r>
            <a:r>
              <a:rPr lang="en-US" altLang="ru-RU" sz="1000" dirty="0" smtClean="0">
                <a:solidFill>
                  <a:srgbClr val="000000"/>
                </a:solidFill>
              </a:rPr>
              <a:t>,</a:t>
            </a:r>
          </a:p>
          <a:p>
            <a:pPr>
              <a:spcBef>
                <a:spcPct val="20000"/>
              </a:spcBef>
              <a:buClr>
                <a:srgbClr val="00007D"/>
              </a:buClr>
              <a:buSzPct val="75000"/>
              <a:buFont typeface="Wingdings" pitchFamily="2" charset="2"/>
              <a:buNone/>
            </a:pPr>
            <a:r>
              <a:rPr lang="ru-RU" altLang="ru-RU" sz="1000" dirty="0" smtClean="0">
                <a:solidFill>
                  <a:srgbClr val="000000"/>
                </a:solidFill>
              </a:rPr>
              <a:t> </a:t>
            </a:r>
            <a:r>
              <a:rPr lang="ru-RU" altLang="ru-RU" sz="1200" dirty="0" smtClean="0">
                <a:solidFill>
                  <a:srgbClr val="000000"/>
                </a:solidFill>
              </a:rPr>
              <a:t>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a:t>
            </a:r>
            <a:r>
              <a:rPr lang="ru-RU" altLang="ru-RU" sz="1200" dirty="0">
                <a:solidFill>
                  <a:srgbClr val="000000"/>
                </a:solidFill>
                <a:latin typeface="Times New Roman" pitchFamily="18" charset="0"/>
                <a:cs typeface="Times New Roman" pitchFamily="18" charset="0"/>
              </a:rPr>
              <a:t>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 … = </a:t>
            </a:r>
            <a:r>
              <a:rPr lang="ru-RU" altLang="ru-RU" sz="1200" dirty="0">
                <a:solidFill>
                  <a:srgbClr val="000000"/>
                </a:solidFill>
                <a:latin typeface="Times New Roman" pitchFamily="18" charset="0"/>
                <a:cs typeface="Times New Roman" pitchFamily="18" charset="0"/>
              </a:rPr>
              <a:t>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a:solidFill>
                  <a:srgbClr val="000000"/>
                </a:solidFill>
                <a:latin typeface="Times New Roman" pitchFamily="18" charset="0"/>
                <a:cs typeface="Times New Roman" pitchFamily="18" charset="0"/>
              </a:rPr>
              <a:t>q</a:t>
            </a:r>
            <a:r>
              <a:rPr lang="en-US" altLang="ru-RU" sz="1200" i="1" baseline="-25000" dirty="0">
                <a:solidFill>
                  <a:srgbClr val="000000"/>
                </a:solidFill>
                <a:latin typeface="Times New Roman" pitchFamily="18" charset="0"/>
                <a:cs typeface="Times New Roman" pitchFamily="18" charset="0"/>
              </a:rPr>
              <a:t>j</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0,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en-US" altLang="ru-RU" sz="1200" baseline="-25000" dirty="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0,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a:solidFill>
                  <a:srgbClr val="000000"/>
                </a:solidFill>
                <a:latin typeface="Times New Roman" pitchFamily="18" charset="0"/>
                <a:cs typeface="Times New Roman" pitchFamily="18" charset="0"/>
              </a:rPr>
              <a:t>q</a:t>
            </a:r>
            <a:r>
              <a:rPr lang="en-US" altLang="ru-RU" sz="1200" i="1" baseline="-25000" dirty="0">
                <a:solidFill>
                  <a:srgbClr val="000000"/>
                </a:solidFill>
                <a:latin typeface="Times New Roman" pitchFamily="18" charset="0"/>
                <a:cs typeface="Times New Roman" pitchFamily="18" charset="0"/>
              </a:rPr>
              <a:t>j</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a:t>
            </a:r>
            <a:r>
              <a:rPr lang="ru-RU" altLang="ru-RU" sz="1200" dirty="0">
                <a:solidFill>
                  <a:srgbClr val="000000"/>
                </a:solidFill>
                <a:latin typeface="Times New Roman" pitchFamily="18" charset="0"/>
                <a:cs typeface="Times New Roman" pitchFamily="18" charset="0"/>
              </a:rPr>
              <a:t>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err="1">
                <a:solidFill>
                  <a:srgbClr val="000000"/>
                </a:solidFill>
                <a:latin typeface="Times New Roman" pitchFamily="18" charset="0"/>
                <a:cs typeface="Times New Roman" pitchFamily="18" charset="0"/>
              </a:rPr>
              <a:t>q</a:t>
            </a:r>
            <a:r>
              <a:rPr lang="en-US" altLang="ru-RU" sz="1400" baseline="-25000" dirty="0" err="1">
                <a:solidFill>
                  <a:srgbClr val="000000"/>
                </a:solidFill>
                <a:latin typeface="Times New Roman" pitchFamily="18" charset="0"/>
                <a:cs typeface="Times New Roman" pitchFamily="18" charset="0"/>
              </a:rPr>
              <a:t>s</a:t>
            </a:r>
            <a:r>
              <a:rPr lang="en-US" altLang="ru-RU" sz="1200" dirty="0">
                <a:solidFill>
                  <a:srgbClr val="000000"/>
                </a:solidFill>
                <a:latin typeface="Times New Roman" pitchFamily="18" charset="0"/>
                <a:cs typeface="Times New Roman" pitchFamily="18" charset="0"/>
              </a:rPr>
              <a:t>= 0</a:t>
            </a:r>
            <a:r>
              <a:rPr lang="en-US" altLang="ru-RU" sz="1200" dirty="0" smtClean="0">
                <a:solidFill>
                  <a:srgbClr val="000000"/>
                </a:solidFill>
                <a:latin typeface="Times New Roman" pitchFamily="18" charset="0"/>
                <a:cs typeface="Times New Roman" pitchFamily="18" charset="0"/>
              </a:rPr>
              <a:t>. </a:t>
            </a:r>
            <a:r>
              <a:rPr lang="en-US" altLang="ru-RU" sz="1000" dirty="0">
                <a:solidFill>
                  <a:srgbClr val="000000"/>
                </a:solidFill>
              </a:rPr>
              <a:t>As a result, all of the </a:t>
            </a:r>
            <a:r>
              <a:rPr lang="en-US" altLang="ru-RU" sz="1200" i="1" dirty="0">
                <a:solidFill>
                  <a:srgbClr val="000000"/>
                </a:solidFill>
                <a:latin typeface="Times New Roman" pitchFamily="18" charset="0"/>
                <a:cs typeface="Times New Roman" pitchFamily="18" charset="0"/>
              </a:rPr>
              <a:t>N</a:t>
            </a:r>
            <a:r>
              <a:rPr lang="en-US" altLang="ru-RU" sz="1000" dirty="0">
                <a:solidFill>
                  <a:srgbClr val="000000"/>
                </a:solidFill>
              </a:rPr>
              <a:t> points of the system will have some infinitesimal </a:t>
            </a:r>
            <a:r>
              <a:rPr lang="en-US" altLang="ru-RU" sz="1000" dirty="0" smtClean="0">
                <a:solidFill>
                  <a:srgbClr val="000000"/>
                </a:solidFill>
              </a:rPr>
              <a:t>displacements</a:t>
            </a:r>
            <a:r>
              <a:rPr lang="ru-RU" altLang="ru-RU" sz="1000" dirty="0" smtClean="0">
                <a:solidFill>
                  <a:srgbClr val="000000"/>
                </a:solidFill>
              </a:rPr>
              <a:t> </a:t>
            </a:r>
            <a:endParaRPr lang="ru-RU" altLang="ru-RU" sz="1000" dirty="0">
              <a:solidFill>
                <a:srgbClr val="000000"/>
              </a:solidFill>
            </a:endParaRPr>
          </a:p>
        </p:txBody>
      </p:sp>
      <p:graphicFrame>
        <p:nvGraphicFramePr>
          <p:cNvPr id="340116" name="Object 148"/>
          <p:cNvGraphicFramePr>
            <a:graphicFrameLocks noChangeAspect="1"/>
          </p:cNvGraphicFramePr>
          <p:nvPr>
            <p:extLst>
              <p:ext uri="{D42A27DB-BD31-4B8C-83A1-F6EECF244321}">
                <p14:modId xmlns:p14="http://schemas.microsoft.com/office/powerpoint/2010/main" val="1162048979"/>
              </p:ext>
            </p:extLst>
          </p:nvPr>
        </p:nvGraphicFramePr>
        <p:xfrm>
          <a:off x="4366304" y="2128837"/>
          <a:ext cx="1816100" cy="406400"/>
        </p:xfrm>
        <a:graphic>
          <a:graphicData uri="http://schemas.openxmlformats.org/presentationml/2006/ole">
            <mc:AlternateContent xmlns:mc="http://schemas.openxmlformats.org/markup-compatibility/2006">
              <mc:Choice xmlns:v="urn:schemas-microsoft-com:vml" Requires="v">
                <p:oleObj spid="_x0000_s1389251" name="Equation" r:id="rId7" imgW="1815840" imgH="406080" progId="Equation.DSMT4">
                  <p:embed/>
                </p:oleObj>
              </mc:Choice>
              <mc:Fallback>
                <p:oleObj name="Equation" r:id="rId7" imgW="1815840" imgH="406080" progId="Equation.DSMT4">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366304" y="2128837"/>
                        <a:ext cx="18161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17" name="Text Box 149"/>
          <p:cNvSpPr txBox="1">
            <a:spLocks noChangeArrowheads="1"/>
          </p:cNvSpPr>
          <p:nvPr/>
        </p:nvSpPr>
        <p:spPr bwMode="auto">
          <a:xfrm>
            <a:off x="247650" y="2484438"/>
            <a:ext cx="701516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Put </a:t>
            </a:r>
            <a:r>
              <a:rPr lang="en-US" altLang="ru-RU" sz="1000" dirty="0" smtClean="0">
                <a:solidFill>
                  <a:srgbClr val="000000"/>
                </a:solidFill>
              </a:rPr>
              <a:t>into </a:t>
            </a:r>
            <a:r>
              <a:rPr lang="en-US" altLang="ru-RU" sz="1000" dirty="0">
                <a:solidFill>
                  <a:srgbClr val="000000"/>
                </a:solidFill>
              </a:rPr>
              <a:t>correspondence to all the given forces </a:t>
            </a:r>
            <a:r>
              <a:rPr lang="en-US" altLang="ru-RU" sz="1000" dirty="0" smtClean="0">
                <a:solidFill>
                  <a:srgbClr val="000000"/>
                </a:solidFill>
              </a:rPr>
              <a:t>of a system some imaginary </a:t>
            </a:r>
            <a:r>
              <a:rPr lang="en-US" altLang="ru-RU" sz="1000" dirty="0">
                <a:solidFill>
                  <a:srgbClr val="000000"/>
                </a:solidFill>
              </a:rPr>
              <a:t>force that makes the same work </a:t>
            </a:r>
            <a:r>
              <a:rPr lang="en-US" altLang="ru-RU" sz="1000" dirty="0" smtClean="0">
                <a:solidFill>
                  <a:srgbClr val="000000"/>
                </a:solidFill>
              </a:rPr>
              <a:t>in </a:t>
            </a:r>
            <a:r>
              <a:rPr lang="en-US" altLang="ru-RU" sz="1000" dirty="0">
                <a:solidFill>
                  <a:srgbClr val="000000"/>
                </a:solidFill>
              </a:rPr>
              <a:t>this virtual (generalized) displacement </a:t>
            </a:r>
            <a:r>
              <a:rPr lang="ru-RU" altLang="ru-RU" sz="1200" i="1" dirty="0">
                <a:solidFill>
                  <a:srgbClr val="000000"/>
                </a:solidFill>
                <a:latin typeface="Times New Roman" pitchFamily="18" charset="0"/>
                <a:cs typeface="Times New Roman" pitchFamily="18" charset="0"/>
                <a:sym typeface="Euclid Symbol"/>
              </a:rPr>
              <a:t></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en-US" altLang="ru-RU" sz="1200" dirty="0" smtClean="0">
                <a:solidFill>
                  <a:srgbClr val="000000"/>
                </a:solidFill>
              </a:rPr>
              <a:t>  </a:t>
            </a:r>
            <a:r>
              <a:rPr lang="en-US" altLang="ru-RU" sz="1000" dirty="0">
                <a:solidFill>
                  <a:srgbClr val="000000"/>
                </a:solidFill>
              </a:rPr>
              <a:t>that all forces of the </a:t>
            </a:r>
            <a:r>
              <a:rPr lang="en-US" altLang="ru-RU" sz="1000" dirty="0" smtClean="0">
                <a:solidFill>
                  <a:srgbClr val="000000"/>
                </a:solidFill>
              </a:rPr>
              <a:t>system</a:t>
            </a:r>
            <a:endParaRPr lang="ru-RU" altLang="ru-RU" sz="1000" dirty="0">
              <a:solidFill>
                <a:srgbClr val="000000"/>
              </a:solidFill>
            </a:endParaRPr>
          </a:p>
        </p:txBody>
      </p:sp>
      <p:graphicFrame>
        <p:nvGraphicFramePr>
          <p:cNvPr id="340118" name="Object 150"/>
          <p:cNvGraphicFramePr>
            <a:graphicFrameLocks noChangeAspect="1"/>
          </p:cNvGraphicFramePr>
          <p:nvPr>
            <p:extLst>
              <p:ext uri="{D42A27DB-BD31-4B8C-83A1-F6EECF244321}">
                <p14:modId xmlns:p14="http://schemas.microsoft.com/office/powerpoint/2010/main" val="2958193799"/>
              </p:ext>
            </p:extLst>
          </p:nvPr>
        </p:nvGraphicFramePr>
        <p:xfrm>
          <a:off x="4038600" y="2657505"/>
          <a:ext cx="1955800" cy="406400"/>
        </p:xfrm>
        <a:graphic>
          <a:graphicData uri="http://schemas.openxmlformats.org/presentationml/2006/ole">
            <mc:AlternateContent xmlns:mc="http://schemas.openxmlformats.org/markup-compatibility/2006">
              <mc:Choice xmlns:v="urn:schemas-microsoft-com:vml" Requires="v">
                <p:oleObj spid="_x0000_s1389252" name="Формула" r:id="rId9" imgW="1955520" imgH="406080" progId="Equation.3">
                  <p:embed/>
                </p:oleObj>
              </mc:Choice>
              <mc:Fallback>
                <p:oleObj name="Формула" r:id="rId9" imgW="1955520" imgH="4060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38600" y="2657505"/>
                        <a:ext cx="19558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19" name="Text Box 151"/>
          <p:cNvSpPr txBox="1">
            <a:spLocks noChangeArrowheads="1"/>
          </p:cNvSpPr>
          <p:nvPr/>
        </p:nvSpPr>
        <p:spPr bwMode="auto">
          <a:xfrm>
            <a:off x="246063" y="2863850"/>
            <a:ext cx="19192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Hence, </a:t>
            </a:r>
            <a:r>
              <a:rPr lang="en-US" altLang="ru-RU" sz="1000" dirty="0">
                <a:solidFill>
                  <a:srgbClr val="000000"/>
                </a:solidFill>
              </a:rPr>
              <a:t>the value of this force</a:t>
            </a:r>
          </a:p>
          <a:p>
            <a:r>
              <a:rPr lang="en-US" altLang="ru-RU" sz="1000" dirty="0">
                <a:solidFill>
                  <a:srgbClr val="000000"/>
                </a:solidFill>
              </a:rPr>
              <a:t>is defined as</a:t>
            </a:r>
            <a:endParaRPr lang="ru-RU" altLang="ru-RU" sz="1000" dirty="0">
              <a:solidFill>
                <a:srgbClr val="000000"/>
              </a:solidFill>
            </a:endParaRPr>
          </a:p>
        </p:txBody>
      </p:sp>
      <p:graphicFrame>
        <p:nvGraphicFramePr>
          <p:cNvPr id="340120" name="Object 152"/>
          <p:cNvGraphicFramePr>
            <a:graphicFrameLocks noChangeAspect="1"/>
          </p:cNvGraphicFramePr>
          <p:nvPr>
            <p:extLst>
              <p:ext uri="{D42A27DB-BD31-4B8C-83A1-F6EECF244321}">
                <p14:modId xmlns:p14="http://schemas.microsoft.com/office/powerpoint/2010/main" val="1691510702"/>
              </p:ext>
            </p:extLst>
          </p:nvPr>
        </p:nvGraphicFramePr>
        <p:xfrm>
          <a:off x="1323181" y="3068638"/>
          <a:ext cx="2222500" cy="660400"/>
        </p:xfrm>
        <a:graphic>
          <a:graphicData uri="http://schemas.openxmlformats.org/presentationml/2006/ole">
            <mc:AlternateContent xmlns:mc="http://schemas.openxmlformats.org/markup-compatibility/2006">
              <mc:Choice xmlns:v="urn:schemas-microsoft-com:vml" Requires="v">
                <p:oleObj spid="_x0000_s1389253" name="Формула" r:id="rId11" imgW="2222280" imgH="660240" progId="Equation.3">
                  <p:embed/>
                </p:oleObj>
              </mc:Choice>
              <mc:Fallback>
                <p:oleObj name="Формула" r:id="rId11" imgW="2222280" imgH="66024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323181" y="3068638"/>
                        <a:ext cx="2222500" cy="660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0121" name="Text Box 153"/>
          <p:cNvSpPr txBox="1">
            <a:spLocks noChangeArrowheads="1"/>
          </p:cNvSpPr>
          <p:nvPr/>
        </p:nvSpPr>
        <p:spPr bwMode="auto">
          <a:xfrm>
            <a:off x="3775075" y="2974207"/>
            <a:ext cx="4721225" cy="7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sz="1000" b="1" dirty="0">
                <a:solidFill>
                  <a:srgbClr val="FF0000"/>
                </a:solidFill>
              </a:rPr>
              <a:t>Thus, the generalized forces are coefficients of the increments of the generalized coordinates in the expression for the total elementary work of all forces applied to the system. It is obvious that the number of generalized forces is equal to the number of degrees of freedom.</a:t>
            </a:r>
            <a:endParaRPr lang="en-US" altLang="ru-RU" sz="1000" b="1" dirty="0" smtClean="0">
              <a:solidFill>
                <a:srgbClr val="FF0000"/>
              </a:solidFill>
            </a:endParaRPr>
          </a:p>
          <a:p>
            <a:pPr>
              <a:buFontTx/>
              <a:buChar char="-"/>
            </a:pPr>
            <a:endParaRPr lang="ru-RU" altLang="ru-RU" sz="1000" b="1" dirty="0">
              <a:solidFill>
                <a:srgbClr val="00007D"/>
              </a:solidFill>
            </a:endParaRPr>
          </a:p>
        </p:txBody>
      </p:sp>
      <p:sp>
        <p:nvSpPr>
          <p:cNvPr id="340122" name="Text Box 154"/>
          <p:cNvSpPr txBox="1">
            <a:spLocks noChangeArrowheads="1"/>
          </p:cNvSpPr>
          <p:nvPr/>
        </p:nvSpPr>
        <p:spPr bwMode="auto">
          <a:xfrm>
            <a:off x="242888" y="3698548"/>
            <a:ext cx="8720138"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smtClean="0">
                <a:solidFill>
                  <a:srgbClr val="000000"/>
                </a:solidFill>
              </a:rPr>
              <a:t>1. </a:t>
            </a:r>
            <a:r>
              <a:rPr lang="en-US" altLang="ru-RU" sz="1000" dirty="0">
                <a:solidFill>
                  <a:srgbClr val="000000"/>
                </a:solidFill>
              </a:rPr>
              <a:t>The dimension of this force is determined by the dimension of the generalized coordinates. For example, if </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en-US" altLang="ru-RU" sz="1000" dirty="0" smtClean="0">
                <a:solidFill>
                  <a:srgbClr val="000000"/>
                </a:solidFill>
              </a:rPr>
              <a:t> </a:t>
            </a:r>
            <a:r>
              <a:rPr lang="en-US" altLang="ru-RU" sz="1000" dirty="0">
                <a:solidFill>
                  <a:srgbClr val="000000"/>
                </a:solidFill>
              </a:rPr>
              <a:t>is a linear generalized coordinate, then the dimension of the generalized forces </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ru-RU" altLang="ru-RU" sz="1200" dirty="0">
                <a:solidFill>
                  <a:srgbClr val="000000"/>
                </a:solidFill>
                <a:latin typeface="Times New Roman" pitchFamily="18" charset="0"/>
                <a:cs typeface="Times New Roman" pitchFamily="18" charset="0"/>
              </a:rPr>
              <a:t> </a:t>
            </a:r>
            <a:r>
              <a:rPr lang="en-US" altLang="ru-RU" sz="1000" dirty="0" smtClean="0">
                <a:solidFill>
                  <a:srgbClr val="000000"/>
                </a:solidFill>
              </a:rPr>
              <a:t> </a:t>
            </a:r>
            <a:r>
              <a:rPr lang="en-US" altLang="ru-RU" sz="1000" dirty="0">
                <a:solidFill>
                  <a:srgbClr val="000000"/>
                </a:solidFill>
              </a:rPr>
              <a:t>corresponds to the force (</a:t>
            </a:r>
            <a:r>
              <a:rPr lang="en-US" altLang="ru-RU" sz="1200" i="1" dirty="0">
                <a:solidFill>
                  <a:srgbClr val="000000"/>
                </a:solidFill>
                <a:latin typeface="Times New Roman" pitchFamily="18" charset="0"/>
                <a:cs typeface="Times New Roman" pitchFamily="18" charset="0"/>
              </a:rPr>
              <a:t>N</a:t>
            </a:r>
            <a:r>
              <a:rPr lang="en-US" altLang="ru-RU" sz="1000" dirty="0">
                <a:solidFill>
                  <a:srgbClr val="000000"/>
                </a:solidFill>
              </a:rPr>
              <a:t>). If </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ru-RU" altLang="ru-RU" sz="1200" dirty="0">
                <a:solidFill>
                  <a:srgbClr val="000000"/>
                </a:solidFill>
                <a:latin typeface="Times New Roman" pitchFamily="18" charset="0"/>
                <a:cs typeface="Times New Roman" pitchFamily="18" charset="0"/>
              </a:rPr>
              <a:t> </a:t>
            </a:r>
            <a:r>
              <a:rPr lang="en-US" altLang="ru-RU" sz="1000" dirty="0" smtClean="0">
                <a:solidFill>
                  <a:srgbClr val="000000"/>
                </a:solidFill>
              </a:rPr>
              <a:t> </a:t>
            </a:r>
            <a:r>
              <a:rPr lang="en-US" altLang="ru-RU" sz="1000" dirty="0">
                <a:solidFill>
                  <a:srgbClr val="000000"/>
                </a:solidFill>
              </a:rPr>
              <a:t>is the angular generalized coordinate, then the dimension of the generalized forces </a:t>
            </a:r>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r>
              <a:rPr lang="ru-RU" altLang="ru-RU" sz="1000" dirty="0">
                <a:solidFill>
                  <a:srgbClr val="000000"/>
                </a:solidFill>
              </a:rPr>
              <a:t> </a:t>
            </a:r>
            <a:r>
              <a:rPr lang="en-US" altLang="ru-RU" sz="1000" dirty="0" smtClean="0">
                <a:solidFill>
                  <a:srgbClr val="000000"/>
                </a:solidFill>
              </a:rPr>
              <a:t>corresponds </a:t>
            </a:r>
            <a:r>
              <a:rPr lang="en-US" altLang="ru-RU" sz="1000" dirty="0">
                <a:solidFill>
                  <a:srgbClr val="000000"/>
                </a:solidFill>
              </a:rPr>
              <a:t>to a </a:t>
            </a:r>
            <a:r>
              <a:rPr lang="en-US" altLang="ru-RU" sz="1000" dirty="0" smtClean="0">
                <a:solidFill>
                  <a:srgbClr val="000000"/>
                </a:solidFill>
              </a:rPr>
              <a:t>couple </a:t>
            </a:r>
            <a:r>
              <a:rPr lang="en-US" altLang="ru-RU" sz="1000" dirty="0">
                <a:solidFill>
                  <a:srgbClr val="000000"/>
                </a:solidFill>
              </a:rPr>
              <a:t>or torque </a:t>
            </a:r>
            <a:r>
              <a:rPr lang="en-US" altLang="ru-RU" sz="1200" dirty="0">
                <a:solidFill>
                  <a:srgbClr val="000000"/>
                </a:solidFill>
                <a:latin typeface="Times New Roman" pitchFamily="18" charset="0"/>
                <a:cs typeface="Times New Roman" pitchFamily="18" charset="0"/>
              </a:rPr>
              <a:t>(</a:t>
            </a:r>
            <a:r>
              <a:rPr lang="en-US" altLang="ru-RU" sz="1200" i="1" dirty="0">
                <a:solidFill>
                  <a:srgbClr val="000000"/>
                </a:solidFill>
                <a:latin typeface="Times New Roman" pitchFamily="18" charset="0"/>
                <a:cs typeface="Times New Roman" pitchFamily="18" charset="0"/>
              </a:rPr>
              <a:t>Nm</a:t>
            </a:r>
            <a:r>
              <a:rPr lang="en-US" altLang="ru-RU" sz="1000" dirty="0" smtClean="0">
                <a:solidFill>
                  <a:srgbClr val="000000"/>
                </a:solidFill>
              </a:rPr>
              <a:t>).</a:t>
            </a:r>
            <a:r>
              <a:rPr lang="ru-RU" altLang="ru-RU" sz="1000" dirty="0" smtClean="0">
                <a:solidFill>
                  <a:srgbClr val="000000"/>
                </a:solidFill>
              </a:rPr>
              <a:t>  </a:t>
            </a:r>
            <a:endParaRPr lang="ru-RU" altLang="ru-RU" sz="1000" dirty="0">
              <a:solidFill>
                <a:srgbClr val="000000"/>
              </a:solidFill>
            </a:endParaRPr>
          </a:p>
        </p:txBody>
      </p:sp>
      <p:sp>
        <p:nvSpPr>
          <p:cNvPr id="340123" name="Text Box 155"/>
          <p:cNvSpPr txBox="1">
            <a:spLocks noChangeArrowheads="1"/>
          </p:cNvSpPr>
          <p:nvPr/>
        </p:nvSpPr>
        <p:spPr bwMode="auto">
          <a:xfrm>
            <a:off x="252413" y="4313079"/>
            <a:ext cx="87201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2. </a:t>
            </a:r>
            <a:r>
              <a:rPr lang="en-US" altLang="ru-RU" sz="1000" dirty="0">
                <a:solidFill>
                  <a:srgbClr val="000000"/>
                </a:solidFill>
              </a:rPr>
              <a:t>The number of generalized forces equals the number of generalized coordinates. </a:t>
            </a:r>
            <a:endParaRPr lang="ru-RU" altLang="ru-RU" sz="1000" dirty="0">
              <a:solidFill>
                <a:srgbClr val="000000"/>
              </a:solidFill>
            </a:endParaRPr>
          </a:p>
        </p:txBody>
      </p:sp>
      <p:sp>
        <p:nvSpPr>
          <p:cNvPr id="340125" name="Rectangle 157"/>
          <p:cNvSpPr>
            <a:spLocks noChangeArrowheads="1"/>
          </p:cNvSpPr>
          <p:nvPr/>
        </p:nvSpPr>
        <p:spPr bwMode="auto">
          <a:xfrm>
            <a:off x="109538" y="4559300"/>
            <a:ext cx="3929062" cy="4556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smtClean="0">
                <a:solidFill>
                  <a:srgbClr val="00007D"/>
                </a:solidFill>
                <a:cs typeface="Arial" pitchFamily="34" charset="0"/>
              </a:rPr>
              <a:t>■</a:t>
            </a:r>
            <a:r>
              <a:rPr lang="en-US" altLang="ru-RU" sz="1000" b="1" dirty="0" smtClean="0">
                <a:solidFill>
                  <a:srgbClr val="00007D"/>
                </a:solidFill>
                <a:cs typeface="Arial" pitchFamily="34" charset="0"/>
              </a:rPr>
              <a:t>   Other </a:t>
            </a:r>
            <a:r>
              <a:rPr lang="en-US" altLang="ru-RU" sz="1000" b="1" dirty="0">
                <a:solidFill>
                  <a:srgbClr val="00007D"/>
                </a:solidFill>
                <a:cs typeface="Arial" pitchFamily="34" charset="0"/>
              </a:rPr>
              <a:t>formulas for calculating the generalized </a:t>
            </a:r>
            <a:r>
              <a:rPr lang="en-US" altLang="ru-RU" sz="1000" b="1" dirty="0" smtClean="0">
                <a:solidFill>
                  <a:srgbClr val="00007D"/>
                </a:solidFill>
                <a:cs typeface="Arial" pitchFamily="34" charset="0"/>
              </a:rPr>
              <a:t>force</a:t>
            </a:r>
            <a:endParaRPr lang="en-US" altLang="ru-RU" sz="1000" b="1" dirty="0">
              <a:solidFill>
                <a:srgbClr val="00007D"/>
              </a:solidFill>
              <a:cs typeface="Arial" pitchFamily="34" charset="0"/>
            </a:endParaRPr>
          </a:p>
          <a:p>
            <a:pPr>
              <a:buClr>
                <a:srgbClr val="00007D"/>
              </a:buClr>
              <a:buNone/>
            </a:pPr>
            <a:r>
              <a:rPr lang="en-US" altLang="ru-RU" sz="1000" b="1" dirty="0">
                <a:solidFill>
                  <a:srgbClr val="00007D"/>
                </a:solidFill>
                <a:cs typeface="Arial" pitchFamily="34" charset="0"/>
              </a:rPr>
              <a:t>In </a:t>
            </a:r>
            <a:r>
              <a:rPr lang="en-US" altLang="ru-RU" sz="1000" b="1" dirty="0" smtClean="0">
                <a:solidFill>
                  <a:srgbClr val="00007D"/>
                </a:solidFill>
                <a:cs typeface="Arial" pitchFamily="34" charset="0"/>
              </a:rPr>
              <a:t>the vector </a:t>
            </a:r>
            <a:r>
              <a:rPr lang="en-US" altLang="ru-RU" sz="1000" b="1" dirty="0">
                <a:solidFill>
                  <a:srgbClr val="00007D"/>
                </a:solidFill>
                <a:cs typeface="Arial" pitchFamily="34" charset="0"/>
              </a:rPr>
              <a:t>form</a:t>
            </a:r>
            <a:endParaRPr lang="ru-RU" altLang="ru-RU" sz="1000" dirty="0">
              <a:solidFill>
                <a:srgbClr val="000000"/>
              </a:solidFill>
            </a:endParaRPr>
          </a:p>
        </p:txBody>
      </p:sp>
      <p:graphicFrame>
        <p:nvGraphicFramePr>
          <p:cNvPr id="340126" name="Object 158"/>
          <p:cNvGraphicFramePr>
            <a:graphicFrameLocks noChangeAspect="1"/>
          </p:cNvGraphicFramePr>
          <p:nvPr>
            <p:extLst>
              <p:ext uri="{D42A27DB-BD31-4B8C-83A1-F6EECF244321}">
                <p14:modId xmlns:p14="http://schemas.microsoft.com/office/powerpoint/2010/main" val="3839497100"/>
              </p:ext>
            </p:extLst>
          </p:nvPr>
        </p:nvGraphicFramePr>
        <p:xfrm>
          <a:off x="1276917" y="4702175"/>
          <a:ext cx="2514600" cy="406400"/>
        </p:xfrm>
        <a:graphic>
          <a:graphicData uri="http://schemas.openxmlformats.org/presentationml/2006/ole">
            <mc:AlternateContent xmlns:mc="http://schemas.openxmlformats.org/markup-compatibility/2006">
              <mc:Choice xmlns:v="urn:schemas-microsoft-com:vml" Requires="v">
                <p:oleObj spid="_x0000_s1389254" name="Equation" r:id="rId13" imgW="2514600" imgH="406080" progId="Equation.DSMT4">
                  <p:embed/>
                </p:oleObj>
              </mc:Choice>
              <mc:Fallback>
                <p:oleObj name="Equation" r:id="rId13" imgW="2514600" imgH="406080" progId="Equation.DSMT4">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76917" y="4702175"/>
                        <a:ext cx="25146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27" name="Text Box 159"/>
          <p:cNvSpPr txBox="1">
            <a:spLocks noChangeArrowheads="1"/>
          </p:cNvSpPr>
          <p:nvPr/>
        </p:nvSpPr>
        <p:spPr bwMode="auto">
          <a:xfrm>
            <a:off x="4311650" y="4700588"/>
            <a:ext cx="264318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radius vector of the </a:t>
            </a:r>
            <a:r>
              <a:rPr lang="en-US" altLang="ru-RU" sz="1200" i="1" dirty="0">
                <a:solidFill>
                  <a:srgbClr val="000000"/>
                </a:solidFill>
                <a:latin typeface="Times New Roman" pitchFamily="18" charset="0"/>
                <a:cs typeface="Times New Roman" pitchFamily="18" charset="0"/>
              </a:rPr>
              <a:t>k</a:t>
            </a:r>
            <a:r>
              <a:rPr lang="en-US" altLang="ru-RU" sz="1000" i="1" dirty="0">
                <a:solidFill>
                  <a:srgbClr val="000000"/>
                </a:solidFill>
              </a:rPr>
              <a:t>-</a:t>
            </a:r>
            <a:r>
              <a:rPr lang="en-US" altLang="ru-RU" sz="1000" dirty="0" err="1">
                <a:solidFill>
                  <a:srgbClr val="000000"/>
                </a:solidFill>
              </a:rPr>
              <a:t>th</a:t>
            </a:r>
            <a:r>
              <a:rPr lang="en-US" altLang="ru-RU" sz="1000" dirty="0">
                <a:solidFill>
                  <a:srgbClr val="000000"/>
                </a:solidFill>
              </a:rPr>
              <a:t> point is a function </a:t>
            </a:r>
            <a:r>
              <a:rPr lang="en-US" altLang="ru-RU" sz="1000" dirty="0" smtClean="0">
                <a:solidFill>
                  <a:srgbClr val="000000"/>
                </a:solidFill>
              </a:rPr>
              <a:t>of all </a:t>
            </a:r>
            <a:r>
              <a:rPr lang="en-US" altLang="ru-RU" sz="1000" dirty="0">
                <a:solidFill>
                  <a:srgbClr val="000000"/>
                </a:solidFill>
              </a:rPr>
              <a:t>generalized coordinates</a:t>
            </a:r>
            <a:endParaRPr lang="ru-RU" altLang="ru-RU" sz="1000" dirty="0">
              <a:solidFill>
                <a:srgbClr val="000000"/>
              </a:solidFill>
            </a:endParaRPr>
          </a:p>
        </p:txBody>
      </p:sp>
      <p:graphicFrame>
        <p:nvGraphicFramePr>
          <p:cNvPr id="340128" name="Object 160"/>
          <p:cNvGraphicFramePr>
            <a:graphicFrameLocks noChangeAspect="1"/>
          </p:cNvGraphicFramePr>
          <p:nvPr>
            <p:extLst>
              <p:ext uri="{D42A27DB-BD31-4B8C-83A1-F6EECF244321}">
                <p14:modId xmlns:p14="http://schemas.microsoft.com/office/powerpoint/2010/main" val="1870270724"/>
              </p:ext>
            </p:extLst>
          </p:nvPr>
        </p:nvGraphicFramePr>
        <p:xfrm>
          <a:off x="6640513" y="4879975"/>
          <a:ext cx="1244600" cy="228600"/>
        </p:xfrm>
        <a:graphic>
          <a:graphicData uri="http://schemas.openxmlformats.org/presentationml/2006/ole">
            <mc:AlternateContent xmlns:mc="http://schemas.openxmlformats.org/markup-compatibility/2006">
              <mc:Choice xmlns:v="urn:schemas-microsoft-com:vml" Requires="v">
                <p:oleObj spid="_x0000_s1389255" name="Equation" r:id="rId15" imgW="1244520" imgH="228600" progId="Equation.DSMT4">
                  <p:embed/>
                </p:oleObj>
              </mc:Choice>
              <mc:Fallback>
                <p:oleObj name="Equation" r:id="rId15" imgW="1244520" imgH="228600" progId="Equation.DSMT4">
                  <p:embed/>
                  <p:pic>
                    <p:nvPicPr>
                      <p:cNvPr id="0" name=""/>
                      <p:cNvPicPr>
                        <a:picLocks noChangeAspect="1" noChangeArrowheads="1"/>
                      </p:cNvPicPr>
                      <p:nvPr/>
                    </p:nvPicPr>
                    <p:blipFill>
                      <a:blip r:embed="rId16"/>
                      <a:srcRect/>
                      <a:stretch>
                        <a:fillRect/>
                      </a:stretch>
                    </p:blipFill>
                    <p:spPr bwMode="auto">
                      <a:xfrm>
                        <a:off x="6640513" y="4879975"/>
                        <a:ext cx="12446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29" name="Text Box 161"/>
          <p:cNvSpPr txBox="1">
            <a:spLocks noChangeArrowheads="1"/>
          </p:cNvSpPr>
          <p:nvPr/>
        </p:nvSpPr>
        <p:spPr bwMode="auto">
          <a:xfrm>
            <a:off x="242888" y="5108575"/>
            <a:ext cx="405288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variation of the radius vector of generalized coordinates</a:t>
            </a:r>
          </a:p>
          <a:p>
            <a:r>
              <a:rPr lang="en-US" altLang="ru-RU" sz="1000" dirty="0">
                <a:solidFill>
                  <a:srgbClr val="000000"/>
                </a:solidFill>
              </a:rPr>
              <a:t>at </a:t>
            </a:r>
            <a:r>
              <a:rPr lang="en-US" altLang="ru-RU" sz="1100" i="1" dirty="0">
                <a:solidFill>
                  <a:srgbClr val="000000"/>
                </a:solidFill>
                <a:latin typeface="Times New Roman" pitchFamily="18" charset="0"/>
                <a:cs typeface="Times New Roman" pitchFamily="18" charset="0"/>
                <a:sym typeface="Euclid Symbol"/>
              </a:rPr>
              <a:t></a:t>
            </a:r>
            <a:r>
              <a:rPr lang="en-US" altLang="ru-RU" sz="1100" i="1" dirty="0" smtClean="0">
                <a:solidFill>
                  <a:srgbClr val="000000"/>
                </a:solidFill>
                <a:latin typeface="Times New Roman" pitchFamily="18" charset="0"/>
                <a:cs typeface="Times New Roman" pitchFamily="18" charset="0"/>
              </a:rPr>
              <a:t>q</a:t>
            </a:r>
            <a:r>
              <a:rPr lang="en-US" altLang="ru-RU" sz="1100" i="1" baseline="-25000" dirty="0" smtClean="0">
                <a:solidFill>
                  <a:srgbClr val="000000"/>
                </a:solidFill>
                <a:latin typeface="Times New Roman" pitchFamily="18" charset="0"/>
                <a:cs typeface="Times New Roman" pitchFamily="18" charset="0"/>
              </a:rPr>
              <a:t>1</a:t>
            </a:r>
            <a:r>
              <a:rPr lang="en-US" altLang="ru-RU" sz="1100" i="1" dirty="0" smtClean="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smtClean="0">
                <a:solidFill>
                  <a:srgbClr val="000000"/>
                </a:solidFill>
                <a:latin typeface="Times New Roman" pitchFamily="18" charset="0"/>
                <a:cs typeface="Times New Roman" pitchFamily="18" charset="0"/>
              </a:rPr>
              <a:t>q</a:t>
            </a:r>
            <a:r>
              <a:rPr lang="en-US" altLang="ru-RU" sz="1100" i="1" baseline="-25000" dirty="0" smtClean="0">
                <a:solidFill>
                  <a:srgbClr val="000000"/>
                </a:solidFill>
                <a:latin typeface="Times New Roman" pitchFamily="18" charset="0"/>
                <a:cs typeface="Times New Roman" pitchFamily="18" charset="0"/>
              </a:rPr>
              <a:t>2</a:t>
            </a:r>
            <a:r>
              <a:rPr lang="en-US" altLang="ru-RU" sz="1100" i="1" dirty="0">
                <a:solidFill>
                  <a:srgbClr val="000000"/>
                </a:solidFill>
                <a:latin typeface="Times New Roman" pitchFamily="18" charset="0"/>
                <a:cs typeface="Times New Roman" pitchFamily="18" charset="0"/>
              </a:rPr>
              <a:t>= … = </a:t>
            </a:r>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smtClean="0">
                <a:solidFill>
                  <a:srgbClr val="000000"/>
                </a:solidFill>
                <a:latin typeface="Times New Roman" pitchFamily="18" charset="0"/>
                <a:cs typeface="Times New Roman" pitchFamily="18" charset="0"/>
              </a:rPr>
              <a:t>q</a:t>
            </a:r>
            <a:r>
              <a:rPr lang="en-US" altLang="ru-RU" sz="1100" i="1" baseline="-25000" dirty="0" smtClean="0">
                <a:solidFill>
                  <a:srgbClr val="000000"/>
                </a:solidFill>
                <a:latin typeface="Times New Roman" pitchFamily="18" charset="0"/>
                <a:cs typeface="Times New Roman" pitchFamily="18" charset="0"/>
              </a:rPr>
              <a:t>j-1</a:t>
            </a:r>
            <a:r>
              <a:rPr lang="en-US" altLang="ru-RU" sz="1100" i="1" dirty="0">
                <a:solidFill>
                  <a:srgbClr val="000000"/>
                </a:solidFill>
                <a:latin typeface="Times New Roman" pitchFamily="18" charset="0"/>
                <a:cs typeface="Times New Roman" pitchFamily="18" charset="0"/>
              </a:rPr>
              <a:t>= 0, </a:t>
            </a:r>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rPr>
              <a:t>q</a:t>
            </a:r>
            <a:r>
              <a:rPr lang="en-US" altLang="ru-RU" sz="1100" i="1" baseline="-25000" dirty="0" err="1" smtClean="0">
                <a:solidFill>
                  <a:srgbClr val="000000"/>
                </a:solidFill>
                <a:latin typeface="Times New Roman" pitchFamily="18" charset="0"/>
                <a:cs typeface="Times New Roman" pitchFamily="18" charset="0"/>
              </a:rPr>
              <a:t>j</a:t>
            </a:r>
            <a:r>
              <a:rPr lang="en-US" altLang="ru-RU" sz="1100" i="1" baseline="-25000" dirty="0" smtClean="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 0, </a:t>
            </a:r>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smtClean="0">
                <a:solidFill>
                  <a:srgbClr val="000000"/>
                </a:solidFill>
                <a:latin typeface="Times New Roman" pitchFamily="18" charset="0"/>
                <a:cs typeface="Times New Roman" pitchFamily="18" charset="0"/>
              </a:rPr>
              <a:t>q</a:t>
            </a:r>
            <a:r>
              <a:rPr lang="en-US" altLang="ru-RU" sz="1100" i="1" baseline="-25000" dirty="0" smtClean="0">
                <a:solidFill>
                  <a:srgbClr val="000000"/>
                </a:solidFill>
                <a:latin typeface="Times New Roman" pitchFamily="18" charset="0"/>
                <a:cs typeface="Times New Roman" pitchFamily="18" charset="0"/>
              </a:rPr>
              <a:t>j+1</a:t>
            </a:r>
            <a:r>
              <a:rPr lang="en-US" altLang="ru-RU" sz="1100" i="1" dirty="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sym typeface="Euclid Symbol"/>
              </a:rPr>
              <a:t></a:t>
            </a:r>
            <a:r>
              <a:rPr lang="en-US" altLang="ru-RU" sz="1100" i="1" dirty="0" err="1" smtClean="0">
                <a:solidFill>
                  <a:srgbClr val="000000"/>
                </a:solidFill>
                <a:latin typeface="Times New Roman" pitchFamily="18" charset="0"/>
                <a:cs typeface="Times New Roman" pitchFamily="18" charset="0"/>
              </a:rPr>
              <a:t>q</a:t>
            </a:r>
            <a:r>
              <a:rPr lang="en-US" altLang="ru-RU" sz="1100" i="1" baseline="-25000" dirty="0" err="1" smtClean="0">
                <a:solidFill>
                  <a:srgbClr val="000000"/>
                </a:solidFill>
                <a:latin typeface="Times New Roman" pitchFamily="18" charset="0"/>
                <a:cs typeface="Times New Roman" pitchFamily="18" charset="0"/>
              </a:rPr>
              <a:t>s</a:t>
            </a:r>
            <a:r>
              <a:rPr lang="en-US" altLang="ru-RU" sz="1100" i="1" dirty="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rPr>
              <a:t>0</a:t>
            </a:r>
            <a:r>
              <a:rPr lang="ru-RU" altLang="ru-RU" sz="1100" i="1" dirty="0" smtClean="0">
                <a:solidFill>
                  <a:srgbClr val="000000"/>
                </a:solidFill>
                <a:latin typeface="Times New Roman" pitchFamily="18" charset="0"/>
                <a:cs typeface="Times New Roman" pitchFamily="18" charset="0"/>
              </a:rPr>
              <a:t> </a:t>
            </a:r>
            <a:r>
              <a:rPr lang="en-US" altLang="ru-RU" sz="1100" dirty="0" smtClean="0">
                <a:solidFill>
                  <a:srgbClr val="000000"/>
                </a:solidFill>
              </a:rPr>
              <a:t>is</a:t>
            </a:r>
            <a:endParaRPr lang="ru-RU" altLang="ru-RU" sz="1100" dirty="0">
              <a:solidFill>
                <a:srgbClr val="000000"/>
              </a:solidFill>
            </a:endParaRPr>
          </a:p>
        </p:txBody>
      </p:sp>
      <p:graphicFrame>
        <p:nvGraphicFramePr>
          <p:cNvPr id="340130" name="Object 162"/>
          <p:cNvGraphicFramePr>
            <a:graphicFrameLocks noChangeAspect="1"/>
          </p:cNvGraphicFramePr>
          <p:nvPr>
            <p:extLst>
              <p:ext uri="{D42A27DB-BD31-4B8C-83A1-F6EECF244321}">
                <p14:modId xmlns:p14="http://schemas.microsoft.com/office/powerpoint/2010/main" val="73154318"/>
              </p:ext>
            </p:extLst>
          </p:nvPr>
        </p:nvGraphicFramePr>
        <p:xfrm>
          <a:off x="3944938" y="5111750"/>
          <a:ext cx="3784600" cy="469900"/>
        </p:xfrm>
        <a:graphic>
          <a:graphicData uri="http://schemas.openxmlformats.org/presentationml/2006/ole">
            <mc:AlternateContent xmlns:mc="http://schemas.openxmlformats.org/markup-compatibility/2006">
              <mc:Choice xmlns:v="urn:schemas-microsoft-com:vml" Requires="v">
                <p:oleObj spid="_x0000_s1389256" name="Equation" r:id="rId17" imgW="3784320" imgH="469800" progId="Equation.DSMT4">
                  <p:embed/>
                </p:oleObj>
              </mc:Choice>
              <mc:Fallback>
                <p:oleObj name="Equation" r:id="rId17" imgW="3784320" imgH="469800" progId="Equation.DSMT4">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944938" y="5111750"/>
                        <a:ext cx="37846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31" name="Text Box 163"/>
          <p:cNvSpPr txBox="1">
            <a:spLocks noChangeArrowheads="1"/>
          </p:cNvSpPr>
          <p:nvPr/>
        </p:nvSpPr>
        <p:spPr bwMode="auto">
          <a:xfrm>
            <a:off x="242888" y="5518150"/>
            <a:ext cx="7477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Whence</a:t>
            </a:r>
            <a:endParaRPr lang="ru-RU" altLang="ru-RU" sz="1000" dirty="0">
              <a:solidFill>
                <a:srgbClr val="000000"/>
              </a:solidFill>
            </a:endParaRPr>
          </a:p>
        </p:txBody>
      </p:sp>
      <p:graphicFrame>
        <p:nvGraphicFramePr>
          <p:cNvPr id="340132" name="Object 164"/>
          <p:cNvGraphicFramePr>
            <a:graphicFrameLocks noChangeAspect="1"/>
          </p:cNvGraphicFramePr>
          <p:nvPr>
            <p:extLst>
              <p:ext uri="{D42A27DB-BD31-4B8C-83A1-F6EECF244321}">
                <p14:modId xmlns:p14="http://schemas.microsoft.com/office/powerpoint/2010/main" val="4072547603"/>
              </p:ext>
            </p:extLst>
          </p:nvPr>
        </p:nvGraphicFramePr>
        <p:xfrm>
          <a:off x="923925" y="5578038"/>
          <a:ext cx="2044700" cy="482600"/>
        </p:xfrm>
        <a:graphic>
          <a:graphicData uri="http://schemas.openxmlformats.org/presentationml/2006/ole">
            <mc:AlternateContent xmlns:mc="http://schemas.openxmlformats.org/markup-compatibility/2006">
              <mc:Choice xmlns:v="urn:schemas-microsoft-com:vml" Requires="v">
                <p:oleObj spid="_x0000_s1389257" name="Equation" r:id="rId19" imgW="2044440" imgH="482400" progId="Equation.DSMT4">
                  <p:embed/>
                </p:oleObj>
              </mc:Choice>
              <mc:Fallback>
                <p:oleObj name="Equation" r:id="rId19" imgW="2044440" imgH="482400" progId="Equation.DSMT4">
                  <p:embed/>
                  <p:pic>
                    <p:nvPicPr>
                      <p:cNvPr id="0" name=""/>
                      <p:cNvPicPr>
                        <a:picLocks noChangeAspect="1" noChangeArrowheads="1"/>
                      </p:cNvPicPr>
                      <p:nvPr/>
                    </p:nvPicPr>
                    <p:blipFill>
                      <a:blip r:embed="rId20"/>
                      <a:srcRect/>
                      <a:stretch>
                        <a:fillRect/>
                      </a:stretch>
                    </p:blipFill>
                    <p:spPr bwMode="auto">
                      <a:xfrm>
                        <a:off x="923925" y="5578038"/>
                        <a:ext cx="20447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33" name="AutoShape 165"/>
          <p:cNvSpPr>
            <a:spLocks noChangeArrowheads="1"/>
          </p:cNvSpPr>
          <p:nvPr/>
        </p:nvSpPr>
        <p:spPr bwMode="auto">
          <a:xfrm>
            <a:off x="3035300" y="5749925"/>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0134" name="Object 166"/>
          <p:cNvGraphicFramePr>
            <a:graphicFrameLocks noChangeAspect="1"/>
          </p:cNvGraphicFramePr>
          <p:nvPr>
            <p:extLst>
              <p:ext uri="{D42A27DB-BD31-4B8C-83A1-F6EECF244321}">
                <p14:modId xmlns:p14="http://schemas.microsoft.com/office/powerpoint/2010/main" val="1275985924"/>
              </p:ext>
            </p:extLst>
          </p:nvPr>
        </p:nvGraphicFramePr>
        <p:xfrm>
          <a:off x="3489325" y="5575300"/>
          <a:ext cx="990600" cy="482600"/>
        </p:xfrm>
        <a:graphic>
          <a:graphicData uri="http://schemas.openxmlformats.org/presentationml/2006/ole">
            <mc:AlternateContent xmlns:mc="http://schemas.openxmlformats.org/markup-compatibility/2006">
              <mc:Choice xmlns:v="urn:schemas-microsoft-com:vml" Requires="v">
                <p:oleObj spid="_x0000_s1389258" name="Equation" r:id="rId21" imgW="990360" imgH="482400" progId="Equation.DSMT4">
                  <p:embed/>
                </p:oleObj>
              </mc:Choice>
              <mc:Fallback>
                <p:oleObj name="Equation" r:id="rId21" imgW="990360" imgH="482400" progId="Equation.DSMT4">
                  <p:embed/>
                  <p:pic>
                    <p:nvPicPr>
                      <p:cNvPr id="0" name=""/>
                      <p:cNvPicPr>
                        <a:picLocks noChangeAspect="1" noChangeArrowheads="1"/>
                      </p:cNvPicPr>
                      <p:nvPr/>
                    </p:nvPicPr>
                    <p:blipFill>
                      <a:blip r:embed="rId22"/>
                      <a:srcRect/>
                      <a:stretch>
                        <a:fillRect/>
                      </a:stretch>
                    </p:blipFill>
                    <p:spPr bwMode="auto">
                      <a:xfrm>
                        <a:off x="3489325" y="5575300"/>
                        <a:ext cx="990600" cy="482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0136" name="Rectangle 168"/>
          <p:cNvSpPr>
            <a:spLocks noChangeArrowheads="1"/>
          </p:cNvSpPr>
          <p:nvPr/>
        </p:nvSpPr>
        <p:spPr bwMode="auto">
          <a:xfrm>
            <a:off x="4594224" y="5694680"/>
            <a:ext cx="1692275" cy="4556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dirty="0">
                <a:solidFill>
                  <a:schemeClr val="accent5">
                    <a:lumMod val="25000"/>
                  </a:schemeClr>
                </a:solidFill>
              </a:rPr>
              <a:t>In the </a:t>
            </a:r>
            <a:r>
              <a:rPr lang="en-US" altLang="ru-RU" sz="1000" b="1" dirty="0" smtClean="0">
                <a:solidFill>
                  <a:schemeClr val="accent5">
                    <a:lumMod val="25000"/>
                  </a:schemeClr>
                </a:solidFill>
              </a:rPr>
              <a:t>coordinate form</a:t>
            </a:r>
            <a:endParaRPr lang="ru-RU" altLang="ru-RU" sz="1000" b="1" dirty="0">
              <a:solidFill>
                <a:schemeClr val="accent5">
                  <a:lumMod val="25000"/>
                </a:schemeClr>
              </a:solidFill>
            </a:endParaRPr>
          </a:p>
        </p:txBody>
      </p:sp>
      <p:graphicFrame>
        <p:nvGraphicFramePr>
          <p:cNvPr id="340137" name="Object 169"/>
          <p:cNvGraphicFramePr>
            <a:graphicFrameLocks noChangeAspect="1"/>
          </p:cNvGraphicFramePr>
          <p:nvPr>
            <p:extLst>
              <p:ext uri="{D42A27DB-BD31-4B8C-83A1-F6EECF244321}">
                <p14:modId xmlns:p14="http://schemas.microsoft.com/office/powerpoint/2010/main" val="1807693234"/>
              </p:ext>
            </p:extLst>
          </p:nvPr>
        </p:nvGraphicFramePr>
        <p:xfrm>
          <a:off x="6286500" y="5640387"/>
          <a:ext cx="2349500" cy="533400"/>
        </p:xfrm>
        <a:graphic>
          <a:graphicData uri="http://schemas.openxmlformats.org/presentationml/2006/ole">
            <mc:AlternateContent xmlns:mc="http://schemas.openxmlformats.org/markup-compatibility/2006">
              <mc:Choice xmlns:v="urn:schemas-microsoft-com:vml" Requires="v">
                <p:oleObj spid="_x0000_s1389259" name="Формула" r:id="rId23" imgW="2349360" imgH="533160" progId="Equation.3">
                  <p:embed/>
                </p:oleObj>
              </mc:Choice>
              <mc:Fallback>
                <p:oleObj name="Формула" r:id="rId23" imgW="2349360" imgH="53316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286500" y="5640387"/>
                        <a:ext cx="23495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0138" name="Rectangle 170"/>
          <p:cNvSpPr>
            <a:spLocks noChangeArrowheads="1"/>
          </p:cNvSpPr>
          <p:nvPr/>
        </p:nvSpPr>
        <p:spPr bwMode="auto">
          <a:xfrm>
            <a:off x="258763" y="5975350"/>
            <a:ext cx="2128837" cy="2270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dirty="0">
                <a:solidFill>
                  <a:srgbClr val="000000"/>
                </a:solidFill>
              </a:rPr>
              <a:t>In the case of potential </a:t>
            </a:r>
            <a:r>
              <a:rPr lang="en-US" altLang="ru-RU" sz="1000" b="1" dirty="0" smtClean="0">
                <a:solidFill>
                  <a:srgbClr val="000000"/>
                </a:solidFill>
              </a:rPr>
              <a:t>forces</a:t>
            </a:r>
            <a:endParaRPr lang="ru-RU" altLang="ru-RU" sz="1000" dirty="0">
              <a:solidFill>
                <a:srgbClr val="000000"/>
              </a:solidFill>
            </a:endParaRPr>
          </a:p>
        </p:txBody>
      </p:sp>
      <p:graphicFrame>
        <p:nvGraphicFramePr>
          <p:cNvPr id="340139" name="Object 171"/>
          <p:cNvGraphicFramePr>
            <a:graphicFrameLocks noChangeAspect="1"/>
          </p:cNvGraphicFramePr>
          <p:nvPr>
            <p:extLst>
              <p:ext uri="{D42A27DB-BD31-4B8C-83A1-F6EECF244321}">
                <p14:modId xmlns:p14="http://schemas.microsoft.com/office/powerpoint/2010/main" val="3487408908"/>
              </p:ext>
            </p:extLst>
          </p:nvPr>
        </p:nvGraphicFramePr>
        <p:xfrm>
          <a:off x="530225" y="6280150"/>
          <a:ext cx="901700" cy="165100"/>
        </p:xfrm>
        <a:graphic>
          <a:graphicData uri="http://schemas.openxmlformats.org/presentationml/2006/ole">
            <mc:AlternateContent xmlns:mc="http://schemas.openxmlformats.org/markup-compatibility/2006">
              <mc:Choice xmlns:v="urn:schemas-microsoft-com:vml" Requires="v">
                <p:oleObj spid="_x0000_s1389260" name="Equation" r:id="rId25" imgW="901440" imgH="164880" progId="Equation.DSMT4">
                  <p:embed/>
                </p:oleObj>
              </mc:Choice>
              <mc:Fallback>
                <p:oleObj name="Equation" r:id="rId25" imgW="901440" imgH="164880" progId="Equation.DSMT4">
                  <p:embed/>
                  <p:pic>
                    <p:nvPicPr>
                      <p:cNvPr id="0" name=""/>
                      <p:cNvPicPr>
                        <a:picLocks noChangeAspect="1" noChangeArrowheads="1"/>
                      </p:cNvPicPr>
                      <p:nvPr/>
                    </p:nvPicPr>
                    <p:blipFill>
                      <a:blip r:embed="rId26"/>
                      <a:srcRect/>
                      <a:stretch>
                        <a:fillRect/>
                      </a:stretch>
                    </p:blipFill>
                    <p:spPr bwMode="auto">
                      <a:xfrm>
                        <a:off x="530225" y="6280150"/>
                        <a:ext cx="901700" cy="165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40" name="AutoShape 172"/>
          <p:cNvSpPr>
            <a:spLocks noChangeArrowheads="1"/>
          </p:cNvSpPr>
          <p:nvPr/>
        </p:nvSpPr>
        <p:spPr bwMode="auto">
          <a:xfrm>
            <a:off x="1528763" y="6310313"/>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0141" name="Object 173"/>
          <p:cNvGraphicFramePr>
            <a:graphicFrameLocks noChangeAspect="1"/>
          </p:cNvGraphicFramePr>
          <p:nvPr>
            <p:extLst>
              <p:ext uri="{D42A27DB-BD31-4B8C-83A1-F6EECF244321}">
                <p14:modId xmlns:p14="http://schemas.microsoft.com/office/powerpoint/2010/main" val="3071503239"/>
              </p:ext>
            </p:extLst>
          </p:nvPr>
        </p:nvGraphicFramePr>
        <p:xfrm>
          <a:off x="2087563" y="6262688"/>
          <a:ext cx="812800" cy="177800"/>
        </p:xfrm>
        <a:graphic>
          <a:graphicData uri="http://schemas.openxmlformats.org/presentationml/2006/ole">
            <mc:AlternateContent xmlns:mc="http://schemas.openxmlformats.org/markup-compatibility/2006">
              <mc:Choice xmlns:v="urn:schemas-microsoft-com:vml" Requires="v">
                <p:oleObj spid="_x0000_s1389261" name="Equation" r:id="rId27" imgW="812520" imgH="177480" progId="Equation.DSMT4">
                  <p:embed/>
                </p:oleObj>
              </mc:Choice>
              <mc:Fallback>
                <p:oleObj name="Equation" r:id="rId27" imgW="812520" imgH="177480" progId="Equation.DSMT4">
                  <p:embed/>
                  <p:pic>
                    <p:nvPicPr>
                      <p:cNvPr id="0" name=""/>
                      <p:cNvPicPr>
                        <a:picLocks noChangeAspect="1" noChangeArrowheads="1"/>
                      </p:cNvPicPr>
                      <p:nvPr/>
                    </p:nvPicPr>
                    <p:blipFill>
                      <a:blip r:embed="rId28"/>
                      <a:srcRect/>
                      <a:stretch>
                        <a:fillRect/>
                      </a:stretch>
                    </p:blipFill>
                    <p:spPr bwMode="auto">
                      <a:xfrm>
                        <a:off x="2087563" y="6262688"/>
                        <a:ext cx="8128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0142" name="Object 174"/>
          <p:cNvGraphicFramePr>
            <a:graphicFrameLocks noChangeAspect="1"/>
          </p:cNvGraphicFramePr>
          <p:nvPr>
            <p:extLst>
              <p:ext uri="{D42A27DB-BD31-4B8C-83A1-F6EECF244321}">
                <p14:modId xmlns:p14="http://schemas.microsoft.com/office/powerpoint/2010/main" val="3744273640"/>
              </p:ext>
            </p:extLst>
          </p:nvPr>
        </p:nvGraphicFramePr>
        <p:xfrm>
          <a:off x="2093913" y="6491288"/>
          <a:ext cx="571500" cy="177800"/>
        </p:xfrm>
        <a:graphic>
          <a:graphicData uri="http://schemas.openxmlformats.org/presentationml/2006/ole">
            <mc:AlternateContent xmlns:mc="http://schemas.openxmlformats.org/markup-compatibility/2006">
              <mc:Choice xmlns:v="urn:schemas-microsoft-com:vml" Requires="v">
                <p:oleObj spid="_x0000_s1389262" name="Equation" r:id="rId29" imgW="571320" imgH="177480" progId="Equation.DSMT4">
                  <p:embed/>
                </p:oleObj>
              </mc:Choice>
              <mc:Fallback>
                <p:oleObj name="Equation" r:id="rId29" imgW="571320" imgH="177480" progId="Equation.DSMT4">
                  <p:embed/>
                  <p:pic>
                    <p:nvPicPr>
                      <p:cNvPr id="0" name=""/>
                      <p:cNvPicPr>
                        <a:picLocks noChangeAspect="1" noChangeArrowheads="1"/>
                      </p:cNvPicPr>
                      <p:nvPr/>
                    </p:nvPicPr>
                    <p:blipFill>
                      <a:blip r:embed="rId30"/>
                      <a:srcRect/>
                      <a:stretch>
                        <a:fillRect/>
                      </a:stretch>
                    </p:blipFill>
                    <p:spPr bwMode="auto">
                      <a:xfrm>
                        <a:off x="2093913" y="6491288"/>
                        <a:ext cx="571500" cy="177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43" name="AutoShape 175"/>
          <p:cNvSpPr>
            <a:spLocks noChangeArrowheads="1"/>
          </p:cNvSpPr>
          <p:nvPr/>
        </p:nvSpPr>
        <p:spPr bwMode="auto">
          <a:xfrm>
            <a:off x="3003550" y="6518275"/>
            <a:ext cx="333375" cy="1143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0144" name="Object 176"/>
          <p:cNvGraphicFramePr>
            <a:graphicFrameLocks noChangeAspect="1"/>
          </p:cNvGraphicFramePr>
          <p:nvPr>
            <p:extLst>
              <p:ext uri="{D42A27DB-BD31-4B8C-83A1-F6EECF244321}">
                <p14:modId xmlns:p14="http://schemas.microsoft.com/office/powerpoint/2010/main" val="2028048090"/>
              </p:ext>
            </p:extLst>
          </p:nvPr>
        </p:nvGraphicFramePr>
        <p:xfrm>
          <a:off x="3533775" y="6264275"/>
          <a:ext cx="1765300" cy="457200"/>
        </p:xfrm>
        <a:graphic>
          <a:graphicData uri="http://schemas.openxmlformats.org/presentationml/2006/ole">
            <mc:AlternateContent xmlns:mc="http://schemas.openxmlformats.org/markup-compatibility/2006">
              <mc:Choice xmlns:v="urn:schemas-microsoft-com:vml" Requires="v">
                <p:oleObj spid="_x0000_s1389263" name="Equation" r:id="rId31" imgW="1765080" imgH="457200" progId="Equation.DSMT4">
                  <p:embed/>
                </p:oleObj>
              </mc:Choice>
              <mc:Fallback>
                <p:oleObj name="Equation" r:id="rId31" imgW="1765080" imgH="457200" progId="Equation.DSMT4">
                  <p:embed/>
                  <p:pic>
                    <p:nvPicPr>
                      <p:cNvPr id="0" name=""/>
                      <p:cNvPicPr>
                        <a:picLocks noChangeAspect="1" noChangeArrowheads="1"/>
                      </p:cNvPicPr>
                      <p:nvPr/>
                    </p:nvPicPr>
                    <p:blipFill>
                      <a:blip r:embed="rId32"/>
                      <a:srcRect/>
                      <a:stretch>
                        <a:fillRect/>
                      </a:stretch>
                    </p:blipFill>
                    <p:spPr bwMode="auto">
                      <a:xfrm>
                        <a:off x="3533775" y="6264275"/>
                        <a:ext cx="17653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0145" name="Object 177"/>
          <p:cNvGraphicFramePr>
            <a:graphicFrameLocks noChangeAspect="1"/>
          </p:cNvGraphicFramePr>
          <p:nvPr/>
        </p:nvGraphicFramePr>
        <p:xfrm>
          <a:off x="2430463" y="6018213"/>
          <a:ext cx="1308100" cy="228600"/>
        </p:xfrm>
        <a:graphic>
          <a:graphicData uri="http://schemas.openxmlformats.org/presentationml/2006/ole">
            <mc:AlternateContent xmlns:mc="http://schemas.openxmlformats.org/markup-compatibility/2006">
              <mc:Choice xmlns:v="urn:schemas-microsoft-com:vml" Requires="v">
                <p:oleObj spid="_x0000_s1389264" name="Формула" r:id="rId33" imgW="1307880" imgH="228600" progId="Equation.3">
                  <p:embed/>
                </p:oleObj>
              </mc:Choice>
              <mc:Fallback>
                <p:oleObj name="Формула" r:id="rId33" imgW="1307880" imgH="2286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430463" y="6018213"/>
                        <a:ext cx="13081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0146" name="AutoShape 178"/>
          <p:cNvSpPr>
            <a:spLocks noChangeArrowheads="1"/>
          </p:cNvSpPr>
          <p:nvPr/>
        </p:nvSpPr>
        <p:spPr bwMode="auto">
          <a:xfrm>
            <a:off x="2992438" y="6316663"/>
            <a:ext cx="333375" cy="1143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0147" name="AutoShape 179"/>
          <p:cNvSpPr>
            <a:spLocks noChangeArrowheads="1"/>
          </p:cNvSpPr>
          <p:nvPr/>
        </p:nvSpPr>
        <p:spPr bwMode="auto">
          <a:xfrm>
            <a:off x="5384800" y="6384925"/>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0148" name="Object 180"/>
          <p:cNvGraphicFramePr>
            <a:graphicFrameLocks noChangeAspect="1"/>
          </p:cNvGraphicFramePr>
          <p:nvPr>
            <p:extLst>
              <p:ext uri="{D42A27DB-BD31-4B8C-83A1-F6EECF244321}">
                <p14:modId xmlns:p14="http://schemas.microsoft.com/office/powerpoint/2010/main" val="3392577886"/>
              </p:ext>
            </p:extLst>
          </p:nvPr>
        </p:nvGraphicFramePr>
        <p:xfrm>
          <a:off x="5876925" y="6242050"/>
          <a:ext cx="787400" cy="457200"/>
        </p:xfrm>
        <a:graphic>
          <a:graphicData uri="http://schemas.openxmlformats.org/presentationml/2006/ole">
            <mc:AlternateContent xmlns:mc="http://schemas.openxmlformats.org/markup-compatibility/2006">
              <mc:Choice xmlns:v="urn:schemas-microsoft-com:vml" Requires="v">
                <p:oleObj spid="_x0000_s1389265" name="Формула" r:id="rId35" imgW="787320" imgH="457200" progId="Equation.3">
                  <p:embed/>
                </p:oleObj>
              </mc:Choice>
              <mc:Fallback>
                <p:oleObj name="Формула" r:id="rId35" imgW="787320" imgH="45720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5876925" y="6242050"/>
                        <a:ext cx="7874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44" name="Picture 15" descr="Z:\Символ НГУ_4.JPG"/>
          <p:cNvPicPr>
            <a:picLocks noChangeAspect="1" noChangeArrowheads="1"/>
          </p:cNvPicPr>
          <p:nvPr/>
        </p:nvPicPr>
        <p:blipFill>
          <a:blip r:embed="rId37" cstate="print">
            <a:extLst>
              <a:ext uri="{BEBA8EAE-BF5A-486C-A8C5-ECC9F3942E4B}">
                <a14:imgProps xmlns:a14="http://schemas.microsoft.com/office/drawing/2010/main">
                  <a14:imgLayer r:embed="rId3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812380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011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01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01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011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40116"/>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401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011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011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0120"/>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0121"/>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40122"/>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4012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40125"/>
                                        </p:tgtEl>
                                        <p:attrNameLst>
                                          <p:attrName>style.visibility</p:attrName>
                                        </p:attrNameLst>
                                      </p:cBhvr>
                                      <p:to>
                                        <p:strVal val="visible"/>
                                      </p:to>
                                    </p:set>
                                    <p:anim calcmode="lin" valueType="num">
                                      <p:cBhvr additive="base">
                                        <p:cTn id="45" dur="500" fill="hold"/>
                                        <p:tgtEl>
                                          <p:spTgt spid="340125"/>
                                        </p:tgtEl>
                                        <p:attrNameLst>
                                          <p:attrName>ppt_x</p:attrName>
                                        </p:attrNameLst>
                                      </p:cBhvr>
                                      <p:tavLst>
                                        <p:tav tm="0">
                                          <p:val>
                                            <p:strVal val="#ppt_x"/>
                                          </p:val>
                                        </p:tav>
                                        <p:tav tm="100000">
                                          <p:val>
                                            <p:strVal val="#ppt_x"/>
                                          </p:val>
                                        </p:tav>
                                      </p:tavLst>
                                    </p:anim>
                                    <p:anim calcmode="lin" valueType="num">
                                      <p:cBhvr additive="base">
                                        <p:cTn id="46" dur="500" fill="hold"/>
                                        <p:tgtEl>
                                          <p:spTgt spid="340125"/>
                                        </p:tgtEl>
                                        <p:attrNameLst>
                                          <p:attrName>ppt_y</p:attrName>
                                        </p:attrNameLst>
                                      </p:cBhvr>
                                      <p:tavLst>
                                        <p:tav tm="0">
                                          <p:val>
                                            <p:strVal val="1+#ppt_h/2"/>
                                          </p:val>
                                        </p:tav>
                                        <p:tav tm="100000">
                                          <p:val>
                                            <p:strVal val="#ppt_y"/>
                                          </p:val>
                                        </p:tav>
                                      </p:tavLst>
                                    </p:anim>
                                  </p:childTnLst>
                                </p:cTn>
                              </p:par>
                            </p:childTnLst>
                          </p:cTn>
                        </p:par>
                        <p:par>
                          <p:cTn id="47" fill="hold" nodeType="afterGroup">
                            <p:stCondLst>
                              <p:cond delay="500"/>
                            </p:stCondLst>
                            <p:childTnLst>
                              <p:par>
                                <p:cTn id="48" presetID="1" presetClass="entr" presetSubtype="0" fill="hold" nodeType="afterEffect">
                                  <p:stCondLst>
                                    <p:cond delay="0"/>
                                  </p:stCondLst>
                                  <p:childTnLst>
                                    <p:set>
                                      <p:cBhvr>
                                        <p:cTn id="49" dur="1" fill="hold">
                                          <p:stCondLst>
                                            <p:cond delay="0"/>
                                          </p:stCondLst>
                                        </p:cTn>
                                        <p:tgtEl>
                                          <p:spTgt spid="340126"/>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40127"/>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40128"/>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40129"/>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40130"/>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40131"/>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40132"/>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40133"/>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40134"/>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40136"/>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40137"/>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340138"/>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40139"/>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40145"/>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0"/>
                                          </p:stCondLst>
                                        </p:cTn>
                                        <p:tgtEl>
                                          <p:spTgt spid="340140"/>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40141"/>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nodeType="clickEffect">
                                  <p:stCondLst>
                                    <p:cond delay="0"/>
                                  </p:stCondLst>
                                  <p:childTnLst>
                                    <p:set>
                                      <p:cBhvr>
                                        <p:cTn id="97" dur="1" fill="hold">
                                          <p:stCondLst>
                                            <p:cond delay="0"/>
                                          </p:stCondLst>
                                        </p:cTn>
                                        <p:tgtEl>
                                          <p:spTgt spid="340142"/>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40143"/>
                                        </p:tgtEl>
                                        <p:attrNameLst>
                                          <p:attrName>style.visibility</p:attrName>
                                        </p:attrNameLst>
                                      </p:cBhvr>
                                      <p:to>
                                        <p:strVal val="visible"/>
                                      </p:to>
                                    </p:set>
                                  </p:childTnLst>
                                </p:cTn>
                              </p:par>
                              <p:par>
                                <p:cTn id="102" presetID="1" presetClass="entr" presetSubtype="0" fill="hold" nodeType="withEffect">
                                  <p:stCondLst>
                                    <p:cond delay="0"/>
                                  </p:stCondLst>
                                  <p:childTnLst>
                                    <p:set>
                                      <p:cBhvr>
                                        <p:cTn id="103" dur="1" fill="hold">
                                          <p:stCondLst>
                                            <p:cond delay="0"/>
                                          </p:stCondLst>
                                        </p:cTn>
                                        <p:tgtEl>
                                          <p:spTgt spid="340144"/>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40146"/>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340147"/>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340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113" grpId="0"/>
      <p:bldP spid="340114" grpId="0"/>
      <p:bldP spid="340115" grpId="0"/>
      <p:bldP spid="340117" grpId="0"/>
      <p:bldP spid="340119" grpId="0"/>
      <p:bldP spid="340121" grpId="0"/>
      <p:bldP spid="340122" grpId="0"/>
      <p:bldP spid="340123" grpId="0"/>
      <p:bldP spid="340125" grpId="0"/>
      <p:bldP spid="340127" grpId="0"/>
      <p:bldP spid="340129" grpId="0"/>
      <p:bldP spid="340131" grpId="0"/>
      <p:bldP spid="340133" grpId="0" animBg="1"/>
      <p:bldP spid="340136" grpId="0"/>
      <p:bldP spid="340138" grpId="0"/>
      <p:bldP spid="340140" grpId="0" animBg="1"/>
      <p:bldP spid="340143" grpId="0" animBg="1"/>
      <p:bldP spid="340146" grpId="0" animBg="1"/>
      <p:bldP spid="340147" grpId="0" animBg="1"/>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041" name="Oval 49"/>
          <p:cNvSpPr>
            <a:spLocks noChangeArrowheads="1"/>
          </p:cNvSpPr>
          <p:nvPr/>
        </p:nvSpPr>
        <p:spPr bwMode="auto">
          <a:xfrm>
            <a:off x="2219325" y="1628775"/>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sp>
        <p:nvSpPr>
          <p:cNvPr id="340995" name="Rectangle 3"/>
          <p:cNvSpPr>
            <a:spLocks noChangeArrowheads="1"/>
          </p:cNvSpPr>
          <p:nvPr/>
        </p:nvSpPr>
        <p:spPr bwMode="auto">
          <a:xfrm>
            <a:off x="923925" y="519525"/>
            <a:ext cx="3636000" cy="252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a:t>
            </a:r>
            <a:r>
              <a:rPr lang="ru-RU" altLang="ru-RU" sz="2000" b="1" dirty="0" smtClean="0">
                <a:solidFill>
                  <a:srgbClr val="FF0000"/>
                </a:solidFill>
              </a:rPr>
              <a:t>1</a:t>
            </a:r>
            <a:r>
              <a:rPr lang="en-US" altLang="ru-RU" sz="2000" b="1" dirty="0" smtClean="0">
                <a:solidFill>
                  <a:srgbClr val="FF0000"/>
                </a:solidFill>
              </a:rPr>
              <a:t>1</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1</a:t>
            </a:r>
            <a:r>
              <a:rPr lang="en-US" altLang="ru-RU" sz="1800" dirty="0" smtClean="0">
                <a:solidFill>
                  <a:srgbClr val="FF0000"/>
                </a:solidFill>
              </a:rPr>
              <a:t>1</a:t>
            </a:r>
            <a:r>
              <a:rPr lang="ru-RU" altLang="ru-RU" sz="1800" dirty="0" smtClean="0">
                <a:solidFill>
                  <a:srgbClr val="FF0000"/>
                </a:solidFill>
              </a:rPr>
              <a:t>.</a:t>
            </a:r>
            <a:r>
              <a:rPr lang="en-US" altLang="ru-RU" sz="1800" dirty="0">
                <a:solidFill>
                  <a:srgbClr val="FF0000"/>
                </a:solidFill>
              </a:rPr>
              <a:t>3</a:t>
            </a:r>
            <a:r>
              <a:rPr lang="ru-RU" altLang="ru-RU" sz="1800" dirty="0">
                <a:solidFill>
                  <a:srgbClr val="FF0000"/>
                </a:solidFill>
              </a:rPr>
              <a:t>)</a:t>
            </a:r>
          </a:p>
        </p:txBody>
      </p:sp>
      <p:sp>
        <p:nvSpPr>
          <p:cNvPr id="340996" name="Rectangle 4"/>
          <p:cNvSpPr>
            <a:spLocks noChangeArrowheads="1"/>
          </p:cNvSpPr>
          <p:nvPr/>
        </p:nvSpPr>
        <p:spPr bwMode="auto">
          <a:xfrm>
            <a:off x="138113" y="771525"/>
            <a:ext cx="9005887"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altLang="ru-RU" sz="1200" b="1" dirty="0" smtClean="0">
                <a:solidFill>
                  <a:srgbClr val="00007D"/>
                </a:solidFill>
                <a:cs typeface="Arial" pitchFamily="34" charset="0"/>
              </a:rPr>
              <a:t>Example of calculation </a:t>
            </a:r>
            <a:r>
              <a:rPr lang="en-US" altLang="ru-RU" sz="1200" b="1" dirty="0">
                <a:solidFill>
                  <a:srgbClr val="00007D"/>
                </a:solidFill>
                <a:cs typeface="Arial" pitchFamily="34" charset="0"/>
              </a:rPr>
              <a:t>of the generalized forces </a:t>
            </a:r>
            <a:endParaRPr lang="en-US" altLang="ru-RU" sz="1200" b="1" dirty="0" smtClean="0">
              <a:solidFill>
                <a:srgbClr val="00007D"/>
              </a:solidFill>
              <a:cs typeface="Arial" pitchFamily="34" charset="0"/>
            </a:endParaRPr>
          </a:p>
          <a:p>
            <a:pPr>
              <a:buClr>
                <a:srgbClr val="00007D"/>
              </a:buClr>
              <a:buNone/>
            </a:pPr>
            <a:r>
              <a:rPr lang="en-US" altLang="ru-RU" sz="1000" b="1" dirty="0" smtClean="0">
                <a:solidFill>
                  <a:srgbClr val="00007D"/>
                </a:solidFill>
                <a:cs typeface="Arial" pitchFamily="34" charset="0"/>
              </a:rPr>
              <a:t> </a:t>
            </a:r>
            <a:r>
              <a:rPr lang="en-US" altLang="ru-RU" sz="1000" dirty="0">
                <a:solidFill>
                  <a:schemeClr val="tx2"/>
                </a:solidFill>
                <a:cs typeface="Arial" pitchFamily="34" charset="0"/>
              </a:rPr>
              <a:t>For a mechanical system of three </a:t>
            </a:r>
            <a:r>
              <a:rPr lang="en-US" altLang="ru-RU" sz="1000" dirty="0" smtClean="0">
                <a:solidFill>
                  <a:schemeClr val="tx2"/>
                </a:solidFill>
                <a:cs typeface="Arial" pitchFamily="34" charset="0"/>
              </a:rPr>
              <a:t>bodies </a:t>
            </a:r>
            <a:r>
              <a:rPr lang="en-US" altLang="ru-RU" sz="1000" dirty="0">
                <a:solidFill>
                  <a:schemeClr val="tx2"/>
                </a:solidFill>
                <a:cs typeface="Arial" pitchFamily="34" charset="0"/>
              </a:rPr>
              <a:t>with two fixed and one movable block determine generalized forces </a:t>
            </a:r>
            <a:r>
              <a:rPr lang="en-US" altLang="ru-RU" sz="1200" i="1" dirty="0" err="1" smtClean="0">
                <a:solidFill>
                  <a:schemeClr val="tx2"/>
                </a:solidFill>
                <a:latin typeface="Times New Roman" pitchFamily="18" charset="0"/>
                <a:cs typeface="Times New Roman" pitchFamily="18" charset="0"/>
              </a:rPr>
              <a:t>Q</a:t>
            </a:r>
            <a:r>
              <a:rPr lang="en-US" altLang="ru-RU" sz="1200" i="1" baseline="-25000" dirty="0" err="1" smtClean="0">
                <a:solidFill>
                  <a:schemeClr val="tx2"/>
                </a:solidFill>
                <a:latin typeface="Times New Roman" pitchFamily="18" charset="0"/>
                <a:cs typeface="Times New Roman" pitchFamily="18" charset="0"/>
              </a:rPr>
              <a:t>j</a:t>
            </a:r>
            <a:r>
              <a:rPr lang="ru-RU" altLang="ru-RU" sz="1200" baseline="-25000" dirty="0" smtClean="0">
                <a:solidFill>
                  <a:schemeClr val="tx2"/>
                </a:solidFill>
                <a:latin typeface="Times New Roman" pitchFamily="18" charset="0"/>
                <a:cs typeface="Times New Roman" pitchFamily="18" charset="0"/>
              </a:rPr>
              <a:t> </a:t>
            </a:r>
            <a:r>
              <a:rPr lang="ru-RU" altLang="ru-RU" sz="1200" dirty="0">
                <a:solidFill>
                  <a:schemeClr val="tx2"/>
                </a:solidFill>
                <a:latin typeface="Times New Roman" pitchFamily="18" charset="0"/>
                <a:cs typeface="Times New Roman" pitchFamily="18" charset="0"/>
              </a:rPr>
              <a:t>.</a:t>
            </a:r>
            <a:r>
              <a:rPr lang="ru-RU" altLang="ru-RU" sz="1200" baseline="-25000" dirty="0">
                <a:solidFill>
                  <a:schemeClr val="tx2"/>
                </a:solidFill>
                <a:latin typeface="Times New Roman" pitchFamily="18" charset="0"/>
                <a:cs typeface="Times New Roman" pitchFamily="18" charset="0"/>
              </a:rPr>
              <a:t> </a:t>
            </a:r>
            <a:endParaRPr lang="ru-RU" altLang="ru-RU" sz="1200" dirty="0">
              <a:solidFill>
                <a:schemeClr val="tx2"/>
              </a:solidFill>
              <a:latin typeface="Times New Roman" pitchFamily="18" charset="0"/>
              <a:cs typeface="Times New Roman" pitchFamily="18" charset="0"/>
            </a:endParaRPr>
          </a:p>
        </p:txBody>
      </p:sp>
      <p:sp>
        <p:nvSpPr>
          <p:cNvPr id="340997" name="AutoShape 5">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40998"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40999" name="AutoShape 7">
            <a:hlinkClick r:id="" action="ppaction://hlinkshowjump?jump=nextslide" highlightClick="1"/>
          </p:cNvPr>
          <p:cNvSpPr>
            <a:spLocks noChangeArrowheads="1"/>
          </p:cNvSpPr>
          <p:nvPr/>
        </p:nvSpPr>
        <p:spPr bwMode="auto">
          <a:xfrm>
            <a:off x="4642120"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41000" name="Oval 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49</a:t>
            </a:r>
            <a:endParaRPr lang="ru-RU" altLang="ru-RU" sz="1000" b="1" dirty="0">
              <a:solidFill>
                <a:srgbClr val="00007D"/>
              </a:solidFill>
            </a:endParaRPr>
          </a:p>
        </p:txBody>
      </p:sp>
      <p:graphicFrame>
        <p:nvGraphicFramePr>
          <p:cNvPr id="341009" name="Object 17"/>
          <p:cNvGraphicFramePr>
            <a:graphicFrameLocks noChangeAspect="1"/>
          </p:cNvGraphicFramePr>
          <p:nvPr>
            <p:extLst>
              <p:ext uri="{D42A27DB-BD31-4B8C-83A1-F6EECF244321}">
                <p14:modId xmlns:p14="http://schemas.microsoft.com/office/powerpoint/2010/main" val="785346264"/>
              </p:ext>
            </p:extLst>
          </p:nvPr>
        </p:nvGraphicFramePr>
        <p:xfrm>
          <a:off x="7429500" y="2553087"/>
          <a:ext cx="1066800" cy="457200"/>
        </p:xfrm>
        <a:graphic>
          <a:graphicData uri="http://schemas.openxmlformats.org/presentationml/2006/ole">
            <mc:AlternateContent xmlns:mc="http://schemas.openxmlformats.org/markup-compatibility/2006">
              <mc:Choice xmlns:v="urn:schemas-microsoft-com:vml" Requires="v">
                <p:oleObj spid="_x0000_s1340400" name="Equation" r:id="rId4" imgW="1066680" imgH="457200" progId="Equation.DSMT4">
                  <p:embed/>
                </p:oleObj>
              </mc:Choice>
              <mc:Fallback>
                <p:oleObj name="Equation" r:id="rId4" imgW="1066680" imgH="457200" progId="Equation.DSMT4">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29500" y="2553087"/>
                        <a:ext cx="10668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012" name="Text Box 20"/>
          <p:cNvSpPr txBox="1">
            <a:spLocks noChangeArrowheads="1"/>
          </p:cNvSpPr>
          <p:nvPr/>
        </p:nvSpPr>
        <p:spPr bwMode="auto">
          <a:xfrm>
            <a:off x="2798763" y="1144726"/>
            <a:ext cx="620553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lgn="just"/>
            <a:r>
              <a:rPr lang="en-US" altLang="ru-RU" sz="1000" dirty="0" smtClean="0">
                <a:solidFill>
                  <a:srgbClr val="000000"/>
                </a:solidFill>
              </a:rPr>
              <a:t>1. The number of the generalized forces equals the number of generalized coordinates. The number of generalized coordinates is equal to the number of degrees of freedom, which can be defined by successive imposition of constraints. Restrict the horizontal displacement of the body 1,  the bodies 2 and 3 can be moved vertically.</a:t>
            </a:r>
            <a:endParaRPr lang="ru-RU" altLang="ru-RU" sz="1000" dirty="0">
              <a:solidFill>
                <a:srgbClr val="000000"/>
              </a:solidFill>
            </a:endParaRPr>
          </a:p>
        </p:txBody>
      </p:sp>
      <p:sp>
        <p:nvSpPr>
          <p:cNvPr id="341015" name="Text Box 23"/>
          <p:cNvSpPr txBox="1">
            <a:spLocks noChangeArrowheads="1"/>
          </p:cNvSpPr>
          <p:nvPr/>
        </p:nvSpPr>
        <p:spPr bwMode="auto">
          <a:xfrm>
            <a:off x="3073400" y="1833563"/>
            <a:ext cx="59086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Restrict additionally  the vertical displacement of the body 3.</a:t>
            </a:r>
            <a:endParaRPr lang="ru-RU" altLang="ru-RU" sz="1000" dirty="0">
              <a:solidFill>
                <a:srgbClr val="000000"/>
              </a:solidFill>
            </a:endParaRPr>
          </a:p>
        </p:txBody>
      </p:sp>
      <p:grpSp>
        <p:nvGrpSpPr>
          <p:cNvPr id="341036" name="Group 44"/>
          <p:cNvGrpSpPr>
            <a:grpSpLocks/>
          </p:cNvGrpSpPr>
          <p:nvPr/>
        </p:nvGrpSpPr>
        <p:grpSpPr bwMode="auto">
          <a:xfrm>
            <a:off x="2308225" y="1820863"/>
            <a:ext cx="355600" cy="236537"/>
            <a:chOff x="356" y="1207"/>
            <a:chExt cx="224" cy="149"/>
          </a:xfrm>
          <a:solidFill>
            <a:srgbClr val="92D050"/>
          </a:solidFill>
        </p:grpSpPr>
        <p:sp>
          <p:nvSpPr>
            <p:cNvPr id="341037" name="AutoShape 45"/>
            <p:cNvSpPr>
              <a:spLocks noChangeArrowheads="1"/>
            </p:cNvSpPr>
            <p:nvPr/>
          </p:nvSpPr>
          <p:spPr bwMode="auto">
            <a:xfrm>
              <a:off x="396" y="1232"/>
              <a:ext cx="132" cy="77"/>
            </a:xfrm>
            <a:prstGeom prst="triangle">
              <a:avLst>
                <a:gd name="adj" fmla="val 50000"/>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38" name="Oval 46"/>
            <p:cNvSpPr>
              <a:spLocks noChangeArrowheads="1"/>
            </p:cNvSpPr>
            <p:nvPr/>
          </p:nvSpPr>
          <p:spPr bwMode="auto">
            <a:xfrm>
              <a:off x="436" y="1207"/>
              <a:ext cx="52" cy="54"/>
            </a:xfrm>
            <a:prstGeom prst="ellips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39" name="Rectangle 47"/>
            <p:cNvSpPr>
              <a:spLocks noChangeArrowheads="1"/>
            </p:cNvSpPr>
            <p:nvPr/>
          </p:nvSpPr>
          <p:spPr bwMode="auto">
            <a:xfrm>
              <a:off x="356" y="1310"/>
              <a:ext cx="224" cy="46"/>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40" name="Line 48"/>
            <p:cNvSpPr>
              <a:spLocks noChangeShapeType="1"/>
            </p:cNvSpPr>
            <p:nvPr/>
          </p:nvSpPr>
          <p:spPr bwMode="auto">
            <a:xfrm>
              <a:off x="356" y="1310"/>
              <a:ext cx="224"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41042" name="Oval 50"/>
          <p:cNvSpPr>
            <a:spLocks noChangeArrowheads="1"/>
          </p:cNvSpPr>
          <p:nvPr/>
        </p:nvSpPr>
        <p:spPr bwMode="auto">
          <a:xfrm>
            <a:off x="1703388" y="2541588"/>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sp>
        <p:nvSpPr>
          <p:cNvPr id="341050" name="Line 58"/>
          <p:cNvSpPr>
            <a:spLocks noChangeShapeType="1"/>
          </p:cNvSpPr>
          <p:nvPr/>
        </p:nvSpPr>
        <p:spPr bwMode="auto">
          <a:xfrm>
            <a:off x="2219325" y="1838325"/>
            <a:ext cx="0" cy="10096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51" name="Line 59"/>
          <p:cNvSpPr>
            <a:spLocks noChangeShapeType="1"/>
          </p:cNvSpPr>
          <p:nvPr/>
        </p:nvSpPr>
        <p:spPr bwMode="auto">
          <a:xfrm>
            <a:off x="1703388" y="1836738"/>
            <a:ext cx="0" cy="10096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53" name="Line 61"/>
          <p:cNvSpPr>
            <a:spLocks noChangeShapeType="1"/>
          </p:cNvSpPr>
          <p:nvPr/>
        </p:nvSpPr>
        <p:spPr bwMode="auto">
          <a:xfrm>
            <a:off x="1965325" y="2803525"/>
            <a:ext cx="0" cy="590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54" name="Rectangle 62"/>
          <p:cNvSpPr>
            <a:spLocks noChangeArrowheads="1"/>
          </p:cNvSpPr>
          <p:nvPr/>
        </p:nvSpPr>
        <p:spPr bwMode="auto">
          <a:xfrm>
            <a:off x="1790700" y="3286125"/>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1055" name="Oval 63"/>
          <p:cNvSpPr>
            <a:spLocks noChangeArrowheads="1"/>
          </p:cNvSpPr>
          <p:nvPr/>
        </p:nvSpPr>
        <p:spPr bwMode="auto">
          <a:xfrm>
            <a:off x="1189038" y="1608138"/>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grpSp>
        <p:nvGrpSpPr>
          <p:cNvPr id="341056" name="Group 64"/>
          <p:cNvGrpSpPr>
            <a:grpSpLocks/>
          </p:cNvGrpSpPr>
          <p:nvPr/>
        </p:nvGrpSpPr>
        <p:grpSpPr bwMode="auto">
          <a:xfrm>
            <a:off x="1277938" y="1809750"/>
            <a:ext cx="355600" cy="236538"/>
            <a:chOff x="356" y="1207"/>
            <a:chExt cx="224" cy="149"/>
          </a:xfrm>
          <a:solidFill>
            <a:srgbClr val="92D050"/>
          </a:solidFill>
        </p:grpSpPr>
        <p:sp>
          <p:nvSpPr>
            <p:cNvPr id="341057" name="AutoShape 65"/>
            <p:cNvSpPr>
              <a:spLocks noChangeArrowheads="1"/>
            </p:cNvSpPr>
            <p:nvPr/>
          </p:nvSpPr>
          <p:spPr bwMode="auto">
            <a:xfrm>
              <a:off x="396" y="1232"/>
              <a:ext cx="132" cy="77"/>
            </a:xfrm>
            <a:prstGeom prst="triangle">
              <a:avLst>
                <a:gd name="adj" fmla="val 50000"/>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58" name="Oval 66"/>
            <p:cNvSpPr>
              <a:spLocks noChangeArrowheads="1"/>
            </p:cNvSpPr>
            <p:nvPr/>
          </p:nvSpPr>
          <p:spPr bwMode="auto">
            <a:xfrm>
              <a:off x="436" y="1207"/>
              <a:ext cx="52" cy="54"/>
            </a:xfrm>
            <a:prstGeom prst="ellips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59" name="Rectangle 67"/>
            <p:cNvSpPr>
              <a:spLocks noChangeArrowheads="1"/>
            </p:cNvSpPr>
            <p:nvPr/>
          </p:nvSpPr>
          <p:spPr bwMode="auto">
            <a:xfrm>
              <a:off x="356" y="1310"/>
              <a:ext cx="224" cy="46"/>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60" name="Line 68"/>
            <p:cNvSpPr>
              <a:spLocks noChangeShapeType="1"/>
            </p:cNvSpPr>
            <p:nvPr/>
          </p:nvSpPr>
          <p:spPr bwMode="auto">
            <a:xfrm>
              <a:off x="356" y="1310"/>
              <a:ext cx="224"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41061" name="Line 69"/>
          <p:cNvSpPr>
            <a:spLocks noChangeShapeType="1"/>
          </p:cNvSpPr>
          <p:nvPr/>
        </p:nvSpPr>
        <p:spPr bwMode="auto">
          <a:xfrm flipH="1">
            <a:off x="800100" y="1600200"/>
            <a:ext cx="6477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62" name="Rectangle 70"/>
          <p:cNvSpPr>
            <a:spLocks noChangeArrowheads="1"/>
          </p:cNvSpPr>
          <p:nvPr/>
        </p:nvSpPr>
        <p:spPr bwMode="auto">
          <a:xfrm>
            <a:off x="484188" y="1417638"/>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1063" name="Rectangle 71"/>
          <p:cNvSpPr>
            <a:spLocks noChangeArrowheads="1"/>
          </p:cNvSpPr>
          <p:nvPr/>
        </p:nvSpPr>
        <p:spPr bwMode="auto">
          <a:xfrm>
            <a:off x="247650" y="1771650"/>
            <a:ext cx="866775" cy="104775"/>
          </a:xfrm>
          <a:prstGeom prst="rect">
            <a:avLst/>
          </a:prstGeom>
          <a:solidFill>
            <a:srgbClr val="92D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1066" name="Line 74"/>
          <p:cNvSpPr>
            <a:spLocks noChangeShapeType="1"/>
          </p:cNvSpPr>
          <p:nvPr/>
        </p:nvSpPr>
        <p:spPr bwMode="auto">
          <a:xfrm>
            <a:off x="247650" y="1765300"/>
            <a:ext cx="866775"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67" name="Line 75"/>
          <p:cNvSpPr>
            <a:spLocks noChangeShapeType="1"/>
          </p:cNvSpPr>
          <p:nvPr/>
        </p:nvSpPr>
        <p:spPr bwMode="auto">
          <a:xfrm>
            <a:off x="2741613" y="1893888"/>
            <a:ext cx="0" cy="590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68" name="Rectangle 76"/>
          <p:cNvSpPr>
            <a:spLocks noChangeArrowheads="1"/>
          </p:cNvSpPr>
          <p:nvPr/>
        </p:nvSpPr>
        <p:spPr bwMode="auto">
          <a:xfrm>
            <a:off x="2570163" y="2389188"/>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1069" name="AutoShape 77"/>
          <p:cNvSpPr>
            <a:spLocks noChangeArrowheads="1"/>
          </p:cNvSpPr>
          <p:nvPr/>
        </p:nvSpPr>
        <p:spPr bwMode="auto">
          <a:xfrm>
            <a:off x="600075" y="1619250"/>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1070" name="Object 78"/>
          <p:cNvGraphicFramePr>
            <a:graphicFrameLocks noChangeAspect="1"/>
          </p:cNvGraphicFramePr>
          <p:nvPr/>
        </p:nvGraphicFramePr>
        <p:xfrm>
          <a:off x="368300" y="1912938"/>
          <a:ext cx="177800" cy="228600"/>
        </p:xfrm>
        <a:graphic>
          <a:graphicData uri="http://schemas.openxmlformats.org/presentationml/2006/ole">
            <mc:AlternateContent xmlns:mc="http://schemas.openxmlformats.org/markup-compatibility/2006">
              <mc:Choice xmlns:v="urn:schemas-microsoft-com:vml" Requires="v">
                <p:oleObj spid="_x0000_s1340401" name="Формула" r:id="rId6" imgW="177480" imgH="228600" progId="Equation.3">
                  <p:embed/>
                </p:oleObj>
              </mc:Choice>
              <mc:Fallback>
                <p:oleObj name="Формула" r:id="rId6" imgW="17748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8300" y="1912938"/>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071" name="AutoShape 79"/>
          <p:cNvSpPr>
            <a:spLocks noChangeArrowheads="1"/>
          </p:cNvSpPr>
          <p:nvPr/>
        </p:nvSpPr>
        <p:spPr bwMode="auto">
          <a:xfrm>
            <a:off x="1912938" y="3484563"/>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1072" name="Object 80"/>
          <p:cNvGraphicFramePr>
            <a:graphicFrameLocks noChangeAspect="1"/>
          </p:cNvGraphicFramePr>
          <p:nvPr/>
        </p:nvGraphicFramePr>
        <p:xfrm>
          <a:off x="2030413" y="3683000"/>
          <a:ext cx="203200" cy="228600"/>
        </p:xfrm>
        <a:graphic>
          <a:graphicData uri="http://schemas.openxmlformats.org/presentationml/2006/ole">
            <mc:AlternateContent xmlns:mc="http://schemas.openxmlformats.org/markup-compatibility/2006">
              <mc:Choice xmlns:v="urn:schemas-microsoft-com:vml" Requires="v">
                <p:oleObj spid="_x0000_s1340402" name="Формула" r:id="rId8" imgW="203040" imgH="228600" progId="Equation.3">
                  <p:embed/>
                </p:oleObj>
              </mc:Choice>
              <mc:Fallback>
                <p:oleObj name="Формула" r:id="rId8" imgW="20304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30413" y="3683000"/>
                        <a:ext cx="2032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073" name="AutoShape 81"/>
          <p:cNvSpPr>
            <a:spLocks noChangeArrowheads="1"/>
          </p:cNvSpPr>
          <p:nvPr/>
        </p:nvSpPr>
        <p:spPr bwMode="auto">
          <a:xfrm>
            <a:off x="2684463" y="2522538"/>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1074" name="Object 82"/>
          <p:cNvGraphicFramePr>
            <a:graphicFrameLocks noChangeAspect="1"/>
          </p:cNvGraphicFramePr>
          <p:nvPr/>
        </p:nvGraphicFramePr>
        <p:xfrm>
          <a:off x="2808288" y="2752725"/>
          <a:ext cx="190500" cy="241300"/>
        </p:xfrm>
        <a:graphic>
          <a:graphicData uri="http://schemas.openxmlformats.org/presentationml/2006/ole">
            <mc:AlternateContent xmlns:mc="http://schemas.openxmlformats.org/markup-compatibility/2006">
              <mc:Choice xmlns:v="urn:schemas-microsoft-com:vml" Requires="v">
                <p:oleObj spid="_x0000_s1340403" name="Формула" r:id="rId10" imgW="190440" imgH="241200" progId="Equation.3">
                  <p:embed/>
                </p:oleObj>
              </mc:Choice>
              <mc:Fallback>
                <p:oleObj name="Формула" r:id="rId10" imgW="190440" imgH="241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08288" y="2752725"/>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075" name="Oval 83"/>
          <p:cNvSpPr>
            <a:spLocks noChangeArrowheads="1"/>
          </p:cNvSpPr>
          <p:nvPr/>
        </p:nvSpPr>
        <p:spPr bwMode="auto">
          <a:xfrm>
            <a:off x="1924050" y="2752725"/>
            <a:ext cx="88900" cy="8890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076" name="Text Box 84"/>
          <p:cNvSpPr txBox="1">
            <a:spLocks noChangeArrowheads="1"/>
          </p:cNvSpPr>
          <p:nvPr/>
        </p:nvSpPr>
        <p:spPr bwMode="auto">
          <a:xfrm>
            <a:off x="4718792" y="2031613"/>
            <a:ext cx="411362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Thus, </a:t>
            </a:r>
            <a:r>
              <a:rPr lang="en-US" altLang="ru-RU" sz="1200" i="1" dirty="0">
                <a:solidFill>
                  <a:srgbClr val="000000"/>
                </a:solidFill>
                <a:latin typeface="Times New Roman" pitchFamily="18" charset="0"/>
                <a:cs typeface="Times New Roman" pitchFamily="18" charset="0"/>
              </a:rPr>
              <a:t>n</a:t>
            </a:r>
            <a:r>
              <a:rPr lang="en-US" altLang="ru-RU" sz="1200" dirty="0">
                <a:solidFill>
                  <a:srgbClr val="000000"/>
                </a:solidFill>
                <a:latin typeface="Times New Roman" pitchFamily="18" charset="0"/>
                <a:cs typeface="Times New Roman" pitchFamily="18" charset="0"/>
              </a:rPr>
              <a:t> = 2. </a:t>
            </a:r>
            <a:r>
              <a:rPr lang="en-US" altLang="ru-RU" sz="1000" dirty="0">
                <a:solidFill>
                  <a:srgbClr val="000000"/>
                </a:solidFill>
              </a:rPr>
              <a:t>Select the generalized coordinates </a:t>
            </a:r>
            <a:r>
              <a:rPr lang="en-US"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s</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a:t>
            </a:r>
            <a:r>
              <a:rPr lang="en-US" altLang="ru-RU" sz="1000" dirty="0" smtClean="0">
                <a:solidFill>
                  <a:srgbClr val="000000"/>
                </a:solidFill>
              </a:rPr>
              <a:t>and</a:t>
            </a:r>
            <a:r>
              <a:rPr lang="ru-RU" altLang="ru-RU" sz="1000" dirty="0" smtClean="0">
                <a:solidFill>
                  <a:srgbClr val="000000"/>
                </a:solidFill>
              </a:rPr>
              <a:t> </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 = </a:t>
            </a:r>
            <a:r>
              <a:rPr lang="en-US" altLang="ru-RU" sz="1200" i="1" dirty="0" smtClean="0">
                <a:solidFill>
                  <a:srgbClr val="000000"/>
                </a:solidFill>
                <a:latin typeface="Times New Roman" pitchFamily="18" charset="0"/>
                <a:cs typeface="Times New Roman" pitchFamily="18" charset="0"/>
              </a:rPr>
              <a:t>s</a:t>
            </a:r>
            <a:r>
              <a:rPr lang="en-US" altLang="ru-RU" sz="1200" baseline="-25000" dirty="0" smtClean="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sp>
        <p:nvSpPr>
          <p:cNvPr id="341078" name="Line 86"/>
          <p:cNvSpPr>
            <a:spLocks noChangeShapeType="1"/>
          </p:cNvSpPr>
          <p:nvPr/>
        </p:nvSpPr>
        <p:spPr bwMode="auto">
          <a:xfrm>
            <a:off x="815975" y="1362075"/>
            <a:ext cx="0" cy="228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80" name="Line 88"/>
          <p:cNvSpPr>
            <a:spLocks noChangeShapeType="1"/>
          </p:cNvSpPr>
          <p:nvPr/>
        </p:nvSpPr>
        <p:spPr bwMode="auto">
          <a:xfrm>
            <a:off x="819150" y="1504950"/>
            <a:ext cx="2857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81" name="Text Box 89"/>
          <p:cNvSpPr txBox="1">
            <a:spLocks noChangeArrowheads="1"/>
          </p:cNvSpPr>
          <p:nvPr/>
        </p:nvSpPr>
        <p:spPr bwMode="auto">
          <a:xfrm>
            <a:off x="784225" y="1268413"/>
            <a:ext cx="2952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s</a:t>
            </a:r>
            <a:r>
              <a:rPr lang="en-US" altLang="ru-RU" sz="1200" baseline="-25000" dirty="0">
                <a:solidFill>
                  <a:srgbClr val="000000"/>
                </a:solidFill>
                <a:latin typeface="Times New Roman" pitchFamily="18" charset="0"/>
                <a:cs typeface="Times New Roman" pitchFamily="18" charset="0"/>
              </a:rPr>
              <a:t>1</a:t>
            </a:r>
            <a:endParaRPr lang="ru-RU" altLang="ru-RU" sz="1200" baseline="-25000" dirty="0">
              <a:solidFill>
                <a:srgbClr val="000000"/>
              </a:solidFill>
              <a:latin typeface="Times New Roman" pitchFamily="18" charset="0"/>
              <a:cs typeface="Times New Roman" pitchFamily="18" charset="0"/>
            </a:endParaRPr>
          </a:p>
        </p:txBody>
      </p:sp>
      <p:sp>
        <p:nvSpPr>
          <p:cNvPr id="341082" name="Line 90"/>
          <p:cNvSpPr>
            <a:spLocks noChangeShapeType="1"/>
          </p:cNvSpPr>
          <p:nvPr/>
        </p:nvSpPr>
        <p:spPr bwMode="auto">
          <a:xfrm>
            <a:off x="2733675" y="2387600"/>
            <a:ext cx="2952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85" name="Text Box 93"/>
          <p:cNvSpPr txBox="1">
            <a:spLocks noChangeArrowheads="1"/>
          </p:cNvSpPr>
          <p:nvPr/>
        </p:nvSpPr>
        <p:spPr bwMode="auto">
          <a:xfrm>
            <a:off x="2840038" y="2114550"/>
            <a:ext cx="2952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s</a:t>
            </a:r>
            <a:r>
              <a:rPr lang="en-US" altLang="ru-RU" sz="1200" baseline="-25000" dirty="0">
                <a:solidFill>
                  <a:srgbClr val="000000"/>
                </a:solidFill>
                <a:latin typeface="Times New Roman" pitchFamily="18" charset="0"/>
                <a:cs typeface="Times New Roman" pitchFamily="18" charset="0"/>
              </a:rPr>
              <a:t>2</a:t>
            </a:r>
            <a:endParaRPr lang="ru-RU" altLang="ru-RU" sz="1200" baseline="-25000" dirty="0">
              <a:solidFill>
                <a:srgbClr val="000000"/>
              </a:solidFill>
              <a:latin typeface="Times New Roman" pitchFamily="18" charset="0"/>
              <a:cs typeface="Times New Roman" pitchFamily="18" charset="0"/>
            </a:endParaRPr>
          </a:p>
        </p:txBody>
      </p:sp>
      <p:sp>
        <p:nvSpPr>
          <p:cNvPr id="341086" name="Line 94"/>
          <p:cNvSpPr>
            <a:spLocks noChangeShapeType="1"/>
          </p:cNvSpPr>
          <p:nvPr/>
        </p:nvSpPr>
        <p:spPr bwMode="auto">
          <a:xfrm flipV="1">
            <a:off x="2828925" y="2114550"/>
            <a:ext cx="0" cy="2667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87" name="Text Box 95"/>
          <p:cNvSpPr txBox="1">
            <a:spLocks noChangeArrowheads="1"/>
          </p:cNvSpPr>
          <p:nvPr/>
        </p:nvSpPr>
        <p:spPr bwMode="auto">
          <a:xfrm>
            <a:off x="3127375" y="2309040"/>
            <a:ext cx="59023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a:solidFill>
                  <a:srgbClr val="000000"/>
                </a:solidFill>
              </a:rPr>
              <a:t>2. In order to determine </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 </a:t>
            </a:r>
            <a:r>
              <a:rPr lang="en-US" altLang="ru-RU" sz="1000" dirty="0" smtClean="0">
                <a:solidFill>
                  <a:srgbClr val="000000"/>
                </a:solidFill>
              </a:rPr>
              <a:t> consider </a:t>
            </a:r>
            <a:r>
              <a:rPr lang="en-US" altLang="ru-RU" sz="1000" dirty="0">
                <a:solidFill>
                  <a:srgbClr val="000000"/>
                </a:solidFill>
              </a:rPr>
              <a:t>an arbitrary small displacement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s</a:t>
            </a:r>
            <a:r>
              <a:rPr lang="en-US" altLang="ru-RU" sz="1200" baseline="-25000" dirty="0" smtClean="0">
                <a:solidFill>
                  <a:srgbClr val="000000"/>
                </a:solidFill>
                <a:latin typeface="Times New Roman" pitchFamily="18" charset="0"/>
                <a:cs typeface="Times New Roman" pitchFamily="18" charset="0"/>
              </a:rPr>
              <a:t>1</a:t>
            </a:r>
            <a:r>
              <a:rPr lang="ru-RU" altLang="ru-RU" sz="1200" baseline="-25000" dirty="0" smtClean="0">
                <a:solidFill>
                  <a:srgbClr val="000000"/>
                </a:solidFill>
                <a:latin typeface="Times New Roman" pitchFamily="18" charset="0"/>
                <a:cs typeface="Times New Roman" pitchFamily="18" charset="0"/>
              </a:rPr>
              <a:t> </a:t>
            </a:r>
            <a:r>
              <a:rPr lang="ru-RU" altLang="ru-RU" sz="1200" dirty="0" smtClean="0">
                <a:solidFill>
                  <a:srgbClr val="000000"/>
                </a:solidFill>
                <a:latin typeface="Times New Roman" pitchFamily="18" charset="0"/>
                <a:cs typeface="Times New Roman" pitchFamily="18" charset="0"/>
              </a:rPr>
              <a:t>(</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q</a:t>
            </a:r>
            <a:r>
              <a:rPr lang="ru-RU" altLang="ru-RU" sz="1200" baseline="-25000" dirty="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 =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s</a:t>
            </a:r>
            <a:r>
              <a:rPr lang="ru-RU" altLang="ru-RU" sz="1200" baseline="-25000" dirty="0" smtClean="0">
                <a:solidFill>
                  <a:srgbClr val="000000"/>
                </a:solidFill>
                <a:latin typeface="Times New Roman" pitchFamily="18" charset="0"/>
                <a:cs typeface="Times New Roman" pitchFamily="18" charset="0"/>
              </a:rPr>
              <a:t>2</a:t>
            </a:r>
            <a:r>
              <a:rPr lang="ru-RU" altLang="ru-RU" sz="1200" dirty="0" smtClean="0">
                <a:solidFill>
                  <a:srgbClr val="000000"/>
                </a:solidFill>
                <a:latin typeface="Times New Roman" pitchFamily="18" charset="0"/>
                <a:cs typeface="Times New Roman" pitchFamily="18" charset="0"/>
              </a:rPr>
              <a:t>=0</a:t>
            </a:r>
            <a:r>
              <a:rPr lang="ru-RU" altLang="ru-RU" sz="1200" dirty="0">
                <a:solidFill>
                  <a:srgbClr val="000000"/>
                </a:solidFill>
                <a:latin typeface="Times New Roman" pitchFamily="18" charset="0"/>
                <a:cs typeface="Times New Roman" pitchFamily="18" charset="0"/>
              </a:rPr>
              <a:t>).</a:t>
            </a:r>
          </a:p>
        </p:txBody>
      </p:sp>
      <p:sp>
        <p:nvSpPr>
          <p:cNvPr id="341089" name="Line 97"/>
          <p:cNvSpPr>
            <a:spLocks noChangeShapeType="1"/>
          </p:cNvSpPr>
          <p:nvPr/>
        </p:nvSpPr>
        <p:spPr bwMode="auto">
          <a:xfrm>
            <a:off x="809625" y="1600200"/>
            <a:ext cx="0" cy="571500"/>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90" name="Line 98"/>
          <p:cNvSpPr>
            <a:spLocks noChangeShapeType="1"/>
          </p:cNvSpPr>
          <p:nvPr/>
        </p:nvSpPr>
        <p:spPr bwMode="auto">
          <a:xfrm>
            <a:off x="1017588" y="1598613"/>
            <a:ext cx="0" cy="571500"/>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91" name="Line 99"/>
          <p:cNvSpPr>
            <a:spLocks noChangeShapeType="1"/>
          </p:cNvSpPr>
          <p:nvPr/>
        </p:nvSpPr>
        <p:spPr bwMode="auto">
          <a:xfrm>
            <a:off x="809625" y="2085975"/>
            <a:ext cx="200025" cy="0"/>
          </a:xfrm>
          <a:prstGeom prst="line">
            <a:avLst/>
          </a:prstGeom>
          <a:noFill/>
          <a:ln w="952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92" name="Text Box 100"/>
          <p:cNvSpPr txBox="1">
            <a:spLocks noChangeArrowheads="1"/>
          </p:cNvSpPr>
          <p:nvPr/>
        </p:nvSpPr>
        <p:spPr bwMode="auto">
          <a:xfrm>
            <a:off x="667041" y="1857651"/>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 </a:t>
            </a:r>
            <a:r>
              <a:rPr lang="ru-RU" altLang="ru-RU" sz="1200" i="1" dirty="0">
                <a:solidFill>
                  <a:srgbClr val="00007D">
                    <a:lumMod val="60000"/>
                    <a:lumOff val="40000"/>
                  </a:srgbClr>
                </a:solidFill>
                <a:latin typeface="Times New Roman" pitchFamily="18" charset="0"/>
                <a:cs typeface="Times New Roman" pitchFamily="18" charset="0"/>
                <a:sym typeface="Euclid Symbol"/>
              </a:rPr>
              <a:t></a:t>
            </a:r>
            <a:r>
              <a:rPr lang="en-US" altLang="ru-RU" sz="1200" i="1" dirty="0" smtClean="0">
                <a:solidFill>
                  <a:srgbClr val="3333CC"/>
                </a:solidFill>
                <a:latin typeface="Times New Roman" pitchFamily="18" charset="0"/>
                <a:cs typeface="Times New Roman" pitchFamily="18" charset="0"/>
              </a:rPr>
              <a:t>s</a:t>
            </a:r>
            <a:r>
              <a:rPr lang="en-US" altLang="ru-RU" sz="1200" baseline="-25000" dirty="0" smtClean="0">
                <a:solidFill>
                  <a:srgbClr val="3333CC"/>
                </a:solidFill>
                <a:latin typeface="Times New Roman" pitchFamily="18" charset="0"/>
                <a:cs typeface="Times New Roman" pitchFamily="18" charset="0"/>
              </a:rPr>
              <a:t>1</a:t>
            </a:r>
            <a:endParaRPr lang="ru-RU" altLang="ru-RU" sz="1200" baseline="-25000" dirty="0">
              <a:solidFill>
                <a:srgbClr val="3333CC"/>
              </a:solidFill>
              <a:latin typeface="Times New Roman" pitchFamily="18" charset="0"/>
              <a:cs typeface="Times New Roman" pitchFamily="18" charset="0"/>
            </a:endParaRPr>
          </a:p>
        </p:txBody>
      </p:sp>
      <p:sp>
        <p:nvSpPr>
          <p:cNvPr id="341095" name="Text Box 103"/>
          <p:cNvSpPr txBox="1">
            <a:spLocks noChangeArrowheads="1"/>
          </p:cNvSpPr>
          <p:nvPr/>
        </p:nvSpPr>
        <p:spPr bwMode="auto">
          <a:xfrm>
            <a:off x="1228725" y="2751138"/>
            <a:ext cx="3994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 </a:t>
            </a:r>
            <a:r>
              <a:rPr lang="ru-RU" altLang="ru-RU" sz="1200" i="1" dirty="0">
                <a:solidFill>
                  <a:srgbClr val="9999FF">
                    <a:lumMod val="50000"/>
                  </a:srgbClr>
                </a:solidFill>
                <a:latin typeface="Times New Roman" pitchFamily="18" charset="0"/>
                <a:cs typeface="Times New Roman" pitchFamily="18" charset="0"/>
                <a:sym typeface="Euclid Symbol"/>
              </a:rPr>
              <a:t></a:t>
            </a:r>
            <a:r>
              <a:rPr lang="en-US" altLang="ru-RU" sz="1200" i="1" dirty="0" smtClean="0">
                <a:solidFill>
                  <a:srgbClr val="3333CC"/>
                </a:solidFill>
                <a:latin typeface="Times New Roman" pitchFamily="18" charset="0"/>
                <a:cs typeface="Times New Roman" pitchFamily="18" charset="0"/>
              </a:rPr>
              <a:t>s</a:t>
            </a:r>
            <a:r>
              <a:rPr lang="en-US" altLang="ru-RU" sz="1200" baseline="-25000" dirty="0" smtClean="0">
                <a:solidFill>
                  <a:srgbClr val="3333CC"/>
                </a:solidFill>
                <a:latin typeface="Times New Roman" pitchFamily="18" charset="0"/>
                <a:cs typeface="Times New Roman" pitchFamily="18" charset="0"/>
              </a:rPr>
              <a:t>1</a:t>
            </a:r>
            <a:endParaRPr lang="ru-RU" altLang="ru-RU" sz="1200" baseline="-25000" dirty="0">
              <a:solidFill>
                <a:srgbClr val="3333CC"/>
              </a:solidFill>
              <a:latin typeface="Times New Roman" pitchFamily="18" charset="0"/>
              <a:cs typeface="Times New Roman" pitchFamily="18" charset="0"/>
            </a:endParaRPr>
          </a:p>
        </p:txBody>
      </p:sp>
      <p:sp>
        <p:nvSpPr>
          <p:cNvPr id="341097" name="Line 105"/>
          <p:cNvSpPr>
            <a:spLocks noChangeShapeType="1"/>
          </p:cNvSpPr>
          <p:nvPr/>
        </p:nvSpPr>
        <p:spPr bwMode="auto">
          <a:xfrm flipV="1">
            <a:off x="1695450" y="2809875"/>
            <a:ext cx="542925" cy="180975"/>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98" name="Line 106"/>
          <p:cNvSpPr>
            <a:spLocks noChangeShapeType="1"/>
          </p:cNvSpPr>
          <p:nvPr/>
        </p:nvSpPr>
        <p:spPr bwMode="auto">
          <a:xfrm>
            <a:off x="1695450" y="2813050"/>
            <a:ext cx="0" cy="180975"/>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099" name="Line 107"/>
          <p:cNvSpPr>
            <a:spLocks noChangeShapeType="1"/>
          </p:cNvSpPr>
          <p:nvPr/>
        </p:nvSpPr>
        <p:spPr bwMode="auto">
          <a:xfrm rot="-5400000">
            <a:off x="908050" y="1489075"/>
            <a:ext cx="0" cy="209550"/>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0" name="Line 108"/>
          <p:cNvSpPr>
            <a:spLocks noChangeShapeType="1"/>
          </p:cNvSpPr>
          <p:nvPr/>
        </p:nvSpPr>
        <p:spPr bwMode="auto">
          <a:xfrm>
            <a:off x="1963738" y="2801938"/>
            <a:ext cx="0" cy="92075"/>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1" name="Line 109"/>
          <p:cNvSpPr>
            <a:spLocks noChangeShapeType="1"/>
          </p:cNvSpPr>
          <p:nvPr/>
        </p:nvSpPr>
        <p:spPr bwMode="auto">
          <a:xfrm rot="5400000" flipV="1">
            <a:off x="1765300" y="3384550"/>
            <a:ext cx="3175" cy="384175"/>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2" name="Line 110"/>
          <p:cNvSpPr>
            <a:spLocks noChangeShapeType="1"/>
          </p:cNvSpPr>
          <p:nvPr/>
        </p:nvSpPr>
        <p:spPr bwMode="auto">
          <a:xfrm rot="5400000" flipV="1">
            <a:off x="1773238" y="3282950"/>
            <a:ext cx="3175" cy="384175"/>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3" name="Text Box 111"/>
          <p:cNvSpPr txBox="1">
            <a:spLocks noChangeArrowheads="1"/>
          </p:cNvSpPr>
          <p:nvPr/>
        </p:nvSpPr>
        <p:spPr bwMode="auto">
          <a:xfrm>
            <a:off x="2224088" y="2724150"/>
            <a:ext cx="5277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dirty="0">
                <a:solidFill>
                  <a:srgbClr val="008000"/>
                </a:solidFill>
              </a:rPr>
              <a:t> </a:t>
            </a:r>
            <a:r>
              <a:rPr lang="ru-RU" altLang="ru-RU" sz="1200" i="1" dirty="0">
                <a:solidFill>
                  <a:srgbClr val="00007D">
                    <a:lumMod val="60000"/>
                    <a:lumOff val="40000"/>
                  </a:srgbClr>
                </a:solidFill>
                <a:latin typeface="Times New Roman" pitchFamily="18" charset="0"/>
                <a:cs typeface="Times New Roman" pitchFamily="18" charset="0"/>
                <a:sym typeface="Euclid Symbol"/>
              </a:rPr>
              <a:t></a:t>
            </a:r>
            <a:r>
              <a:rPr lang="en-US" altLang="ru-RU" sz="1200" i="1" dirty="0" smtClean="0">
                <a:solidFill>
                  <a:srgbClr val="3333CC"/>
                </a:solidFill>
                <a:latin typeface="Times New Roman" pitchFamily="18" charset="0"/>
                <a:cs typeface="Times New Roman" pitchFamily="18" charset="0"/>
              </a:rPr>
              <a:t>s</a:t>
            </a:r>
            <a:r>
              <a:rPr lang="en-US" altLang="ru-RU" sz="1200" baseline="-25000" dirty="0" smtClean="0">
                <a:solidFill>
                  <a:srgbClr val="3333CC"/>
                </a:solidFill>
                <a:latin typeface="Times New Roman" pitchFamily="18" charset="0"/>
                <a:cs typeface="Times New Roman" pitchFamily="18" charset="0"/>
              </a:rPr>
              <a:t>1</a:t>
            </a:r>
            <a:r>
              <a:rPr lang="en-US" altLang="ru-RU" sz="1200" dirty="0" smtClean="0">
                <a:solidFill>
                  <a:srgbClr val="3333CC"/>
                </a:solidFill>
                <a:latin typeface="Times New Roman" pitchFamily="18" charset="0"/>
                <a:cs typeface="Times New Roman" pitchFamily="18" charset="0"/>
              </a:rPr>
              <a:t>/2</a:t>
            </a:r>
            <a:endParaRPr lang="ru-RU" altLang="ru-RU" sz="1200" baseline="-25000" dirty="0">
              <a:solidFill>
                <a:srgbClr val="3333CC"/>
              </a:solidFill>
              <a:latin typeface="Times New Roman" pitchFamily="18" charset="0"/>
              <a:cs typeface="Times New Roman" pitchFamily="18" charset="0"/>
            </a:endParaRPr>
          </a:p>
        </p:txBody>
      </p:sp>
      <p:sp>
        <p:nvSpPr>
          <p:cNvPr id="341104" name="Text Box 112"/>
          <p:cNvSpPr txBox="1">
            <a:spLocks noChangeArrowheads="1"/>
          </p:cNvSpPr>
          <p:nvPr/>
        </p:nvSpPr>
        <p:spPr bwMode="auto">
          <a:xfrm>
            <a:off x="1166813" y="3395663"/>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 </a:t>
            </a:r>
            <a:r>
              <a:rPr lang="ru-RU" altLang="ru-RU" sz="1200" i="1" dirty="0">
                <a:solidFill>
                  <a:srgbClr val="00007D">
                    <a:lumMod val="60000"/>
                    <a:lumOff val="40000"/>
                  </a:srgbClr>
                </a:solidFill>
                <a:latin typeface="Times New Roman" pitchFamily="18" charset="0"/>
                <a:cs typeface="Times New Roman" pitchFamily="18" charset="0"/>
                <a:sym typeface="Euclid Symbol"/>
              </a:rPr>
              <a:t></a:t>
            </a:r>
            <a:r>
              <a:rPr lang="en-US" altLang="ru-RU" sz="1200" i="1" dirty="0" smtClean="0">
                <a:solidFill>
                  <a:srgbClr val="3333CC"/>
                </a:solidFill>
                <a:latin typeface="Times New Roman" pitchFamily="18" charset="0"/>
                <a:cs typeface="Times New Roman" pitchFamily="18" charset="0"/>
              </a:rPr>
              <a:t>s</a:t>
            </a:r>
            <a:r>
              <a:rPr lang="en-US" altLang="ru-RU" sz="1200" baseline="-25000" dirty="0" smtClean="0">
                <a:solidFill>
                  <a:srgbClr val="3333CC"/>
                </a:solidFill>
                <a:latin typeface="Times New Roman" pitchFamily="18" charset="0"/>
                <a:cs typeface="Times New Roman" pitchFamily="18" charset="0"/>
              </a:rPr>
              <a:t>1</a:t>
            </a:r>
            <a:r>
              <a:rPr lang="en-US" altLang="ru-RU" sz="1200" dirty="0" smtClean="0">
                <a:solidFill>
                  <a:srgbClr val="3333CC"/>
                </a:solidFill>
                <a:latin typeface="Times New Roman" pitchFamily="18" charset="0"/>
                <a:cs typeface="Times New Roman" pitchFamily="18" charset="0"/>
              </a:rPr>
              <a:t>/2</a:t>
            </a:r>
            <a:endParaRPr lang="ru-RU" altLang="ru-RU" sz="1200" baseline="-25000" dirty="0">
              <a:solidFill>
                <a:srgbClr val="3333CC"/>
              </a:solidFill>
              <a:latin typeface="Times New Roman" pitchFamily="18" charset="0"/>
              <a:cs typeface="Times New Roman" pitchFamily="18" charset="0"/>
            </a:endParaRPr>
          </a:p>
        </p:txBody>
      </p:sp>
      <p:sp>
        <p:nvSpPr>
          <p:cNvPr id="341105" name="Line 113"/>
          <p:cNvSpPr>
            <a:spLocks noChangeShapeType="1"/>
          </p:cNvSpPr>
          <p:nvPr/>
        </p:nvSpPr>
        <p:spPr bwMode="auto">
          <a:xfrm rot="-5400000">
            <a:off x="1833562" y="2322513"/>
            <a:ext cx="3175" cy="971550"/>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6" name="Line 114"/>
          <p:cNvSpPr>
            <a:spLocks noChangeShapeType="1"/>
          </p:cNvSpPr>
          <p:nvPr/>
        </p:nvSpPr>
        <p:spPr bwMode="auto">
          <a:xfrm rot="-5400000">
            <a:off x="1514476" y="2819400"/>
            <a:ext cx="0" cy="352425"/>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7" name="Line 115"/>
          <p:cNvSpPr>
            <a:spLocks noChangeShapeType="1"/>
          </p:cNvSpPr>
          <p:nvPr/>
        </p:nvSpPr>
        <p:spPr bwMode="auto">
          <a:xfrm rot="5400000">
            <a:off x="1484312" y="2906713"/>
            <a:ext cx="200025" cy="0"/>
          </a:xfrm>
          <a:prstGeom prst="line">
            <a:avLst/>
          </a:prstGeom>
          <a:noFill/>
          <a:ln w="952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8" name="Line 116"/>
          <p:cNvSpPr>
            <a:spLocks noChangeShapeType="1"/>
          </p:cNvSpPr>
          <p:nvPr/>
        </p:nvSpPr>
        <p:spPr bwMode="auto">
          <a:xfrm rot="5400000" flipV="1">
            <a:off x="2136775" y="2708275"/>
            <a:ext cx="3175" cy="384175"/>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09" name="Text Box 117"/>
          <p:cNvSpPr txBox="1">
            <a:spLocks noChangeArrowheads="1"/>
          </p:cNvSpPr>
          <p:nvPr/>
        </p:nvSpPr>
        <p:spPr bwMode="auto">
          <a:xfrm>
            <a:off x="3136900" y="2516135"/>
            <a:ext cx="28924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smtClean="0">
                <a:solidFill>
                  <a:srgbClr val="000000"/>
                </a:solidFill>
              </a:rPr>
              <a:t>Calculate the virtual work done by the effective forces in this displacement</a:t>
            </a:r>
            <a:endParaRPr lang="ru-RU" altLang="ru-RU" sz="1000" dirty="0">
              <a:solidFill>
                <a:srgbClr val="000000"/>
              </a:solidFill>
            </a:endParaRPr>
          </a:p>
        </p:txBody>
      </p:sp>
      <p:graphicFrame>
        <p:nvGraphicFramePr>
          <p:cNvPr id="341110" name="Object 118"/>
          <p:cNvGraphicFramePr>
            <a:graphicFrameLocks noChangeAspect="1"/>
          </p:cNvGraphicFramePr>
          <p:nvPr>
            <p:extLst>
              <p:ext uri="{D42A27DB-BD31-4B8C-83A1-F6EECF244321}">
                <p14:modId xmlns:p14="http://schemas.microsoft.com/office/powerpoint/2010/main" val="3074711195"/>
              </p:ext>
            </p:extLst>
          </p:nvPr>
        </p:nvGraphicFramePr>
        <p:xfrm>
          <a:off x="5978525" y="2544763"/>
          <a:ext cx="901700" cy="393700"/>
        </p:xfrm>
        <a:graphic>
          <a:graphicData uri="http://schemas.openxmlformats.org/presentationml/2006/ole">
            <mc:AlternateContent xmlns:mc="http://schemas.openxmlformats.org/markup-compatibility/2006">
              <mc:Choice xmlns:v="urn:schemas-microsoft-com:vml" Requires="v">
                <p:oleObj spid="_x0000_s1340404" name="Equation" r:id="rId12" imgW="901440" imgH="393480" progId="Equation.DSMT4">
                  <p:embed/>
                </p:oleObj>
              </mc:Choice>
              <mc:Fallback>
                <p:oleObj name="Equation" r:id="rId12" imgW="901440" imgH="393480" progId="Equation.DSMT4">
                  <p:embed/>
                  <p:pic>
                    <p:nvPicPr>
                      <p:cNvPr id="0" name=""/>
                      <p:cNvPicPr>
                        <a:picLocks noChangeAspect="1" noChangeArrowheads="1"/>
                      </p:cNvPicPr>
                      <p:nvPr/>
                    </p:nvPicPr>
                    <p:blipFill>
                      <a:blip r:embed="rId13"/>
                      <a:srcRect/>
                      <a:stretch>
                        <a:fillRect/>
                      </a:stretch>
                    </p:blipFill>
                    <p:spPr bwMode="auto">
                      <a:xfrm>
                        <a:off x="5978525" y="2544763"/>
                        <a:ext cx="9017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11" name="AutoShape 119"/>
          <p:cNvSpPr>
            <a:spLocks noChangeArrowheads="1"/>
          </p:cNvSpPr>
          <p:nvPr/>
        </p:nvSpPr>
        <p:spPr bwMode="auto">
          <a:xfrm>
            <a:off x="6973887" y="2700786"/>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1114" name="Object 122"/>
          <p:cNvGraphicFramePr>
            <a:graphicFrameLocks noChangeAspect="1"/>
          </p:cNvGraphicFramePr>
          <p:nvPr>
            <p:extLst>
              <p:ext uri="{D42A27DB-BD31-4B8C-83A1-F6EECF244321}">
                <p14:modId xmlns:p14="http://schemas.microsoft.com/office/powerpoint/2010/main" val="386946892"/>
              </p:ext>
            </p:extLst>
          </p:nvPr>
        </p:nvGraphicFramePr>
        <p:xfrm>
          <a:off x="6125308" y="3459467"/>
          <a:ext cx="1409700" cy="457200"/>
        </p:xfrm>
        <a:graphic>
          <a:graphicData uri="http://schemas.openxmlformats.org/presentationml/2006/ole">
            <mc:AlternateContent xmlns:mc="http://schemas.openxmlformats.org/markup-compatibility/2006">
              <mc:Choice xmlns:v="urn:schemas-microsoft-com:vml" Requires="v">
                <p:oleObj spid="_x0000_s1340405" name="Формула" r:id="rId14" imgW="1409400" imgH="457200" progId="Equation.3">
                  <p:embed/>
                </p:oleObj>
              </mc:Choice>
              <mc:Fallback>
                <p:oleObj name="Формула" r:id="rId14" imgW="1409400" imgH="4572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125308" y="3459467"/>
                        <a:ext cx="14097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15" name="Text Box 123"/>
          <p:cNvSpPr txBox="1">
            <a:spLocks noChangeArrowheads="1"/>
          </p:cNvSpPr>
          <p:nvPr/>
        </p:nvSpPr>
        <p:spPr bwMode="auto">
          <a:xfrm>
            <a:off x="3070225" y="2994025"/>
            <a:ext cx="59023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a:solidFill>
                  <a:srgbClr val="000000"/>
                </a:solidFill>
              </a:rPr>
              <a:t>3. In order to determine </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2</a:t>
            </a:r>
            <a:r>
              <a:rPr lang="en-US" altLang="ru-RU" sz="1000" dirty="0">
                <a:solidFill>
                  <a:srgbClr val="000000"/>
                </a:solidFill>
              </a:rPr>
              <a:t> </a:t>
            </a:r>
            <a:r>
              <a:rPr lang="en-US" altLang="ru-RU" sz="1000" dirty="0" smtClean="0">
                <a:solidFill>
                  <a:srgbClr val="000000"/>
                </a:solidFill>
              </a:rPr>
              <a:t>consider </a:t>
            </a:r>
            <a:r>
              <a:rPr lang="en-US" altLang="ru-RU" sz="1000" dirty="0">
                <a:solidFill>
                  <a:srgbClr val="000000"/>
                </a:solidFill>
              </a:rPr>
              <a:t>an arbitrary small displacement </a:t>
            </a:r>
            <a:r>
              <a:rPr lang="en-US"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2</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s</a:t>
            </a:r>
            <a:r>
              <a:rPr lang="en-US" altLang="ru-RU" sz="1200" baseline="-25000" dirty="0" smtClean="0">
                <a:solidFill>
                  <a:srgbClr val="000000"/>
                </a:solidFill>
                <a:latin typeface="Times New Roman" pitchFamily="18" charset="0"/>
                <a:cs typeface="Times New Roman" pitchFamily="18" charset="0"/>
              </a:rPr>
              <a:t>2</a:t>
            </a:r>
            <a:r>
              <a:rPr lang="ru-RU" altLang="ru-RU" sz="1200" baseline="-25000" dirty="0" smtClean="0">
                <a:solidFill>
                  <a:srgbClr val="000000"/>
                </a:solidFill>
                <a:latin typeface="Times New Roman" pitchFamily="18" charset="0"/>
                <a:cs typeface="Times New Roman" pitchFamily="18" charset="0"/>
              </a:rPr>
              <a:t> </a:t>
            </a:r>
            <a:r>
              <a:rPr lang="ru-RU" altLang="ru-RU" sz="1200" dirty="0" smtClean="0">
                <a:solidFill>
                  <a:srgbClr val="000000"/>
                </a:solidFill>
                <a:latin typeface="Times New Roman" pitchFamily="18" charset="0"/>
                <a:cs typeface="Times New Roman" pitchFamily="18" charset="0"/>
              </a:rPr>
              <a:t>(</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s</a:t>
            </a:r>
            <a:r>
              <a:rPr lang="en-US" altLang="ru-RU" sz="1200" baseline="-25000" dirty="0" smtClean="0">
                <a:solidFill>
                  <a:srgbClr val="000000"/>
                </a:solidFill>
                <a:latin typeface="Times New Roman" pitchFamily="18" charset="0"/>
                <a:cs typeface="Times New Roman" pitchFamily="18" charset="0"/>
              </a:rPr>
              <a:t>1</a:t>
            </a:r>
            <a:r>
              <a:rPr lang="ru-RU" altLang="ru-RU" sz="1200" dirty="0">
                <a:solidFill>
                  <a:srgbClr val="000000"/>
                </a:solidFill>
                <a:latin typeface="Times New Roman" pitchFamily="18" charset="0"/>
                <a:cs typeface="Times New Roman" pitchFamily="18" charset="0"/>
              </a:rPr>
              <a:t>=0).</a:t>
            </a:r>
          </a:p>
        </p:txBody>
      </p:sp>
      <p:sp>
        <p:nvSpPr>
          <p:cNvPr id="341116" name="Text Box 124"/>
          <p:cNvSpPr txBox="1">
            <a:spLocks noChangeArrowheads="1"/>
          </p:cNvSpPr>
          <p:nvPr/>
        </p:nvSpPr>
        <p:spPr bwMode="auto">
          <a:xfrm>
            <a:off x="3078163" y="3322638"/>
            <a:ext cx="28924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smtClean="0">
                <a:solidFill>
                  <a:srgbClr val="000000"/>
                </a:solidFill>
              </a:rPr>
              <a:t>Calculate </a:t>
            </a:r>
            <a:r>
              <a:rPr lang="en-US" altLang="ru-RU" sz="1000" dirty="0">
                <a:solidFill>
                  <a:srgbClr val="000000"/>
                </a:solidFill>
              </a:rPr>
              <a:t>the virtual work done by </a:t>
            </a:r>
            <a:r>
              <a:rPr lang="en-US" altLang="ru-RU" sz="1000" dirty="0" smtClean="0">
                <a:solidFill>
                  <a:srgbClr val="000000"/>
                </a:solidFill>
              </a:rPr>
              <a:t>the effective </a:t>
            </a:r>
            <a:r>
              <a:rPr lang="en-US" altLang="ru-RU" sz="1000" dirty="0">
                <a:solidFill>
                  <a:srgbClr val="000000"/>
                </a:solidFill>
              </a:rPr>
              <a:t>forces </a:t>
            </a:r>
            <a:endParaRPr lang="ru-RU" altLang="ru-RU" sz="1000" dirty="0">
              <a:solidFill>
                <a:srgbClr val="000000"/>
              </a:solidFill>
            </a:endParaRPr>
          </a:p>
          <a:p>
            <a:endParaRPr lang="ru-RU" altLang="ru-RU" sz="1000" dirty="0">
              <a:solidFill>
                <a:srgbClr val="000000"/>
              </a:solidFill>
            </a:endParaRPr>
          </a:p>
        </p:txBody>
      </p:sp>
      <p:graphicFrame>
        <p:nvGraphicFramePr>
          <p:cNvPr id="341117" name="Object 125"/>
          <p:cNvGraphicFramePr>
            <a:graphicFrameLocks noChangeAspect="1"/>
          </p:cNvGraphicFramePr>
          <p:nvPr>
            <p:extLst>
              <p:ext uri="{D42A27DB-BD31-4B8C-83A1-F6EECF244321}">
                <p14:modId xmlns:p14="http://schemas.microsoft.com/office/powerpoint/2010/main" val="3104128400"/>
              </p:ext>
            </p:extLst>
          </p:nvPr>
        </p:nvGraphicFramePr>
        <p:xfrm>
          <a:off x="4145373" y="3529012"/>
          <a:ext cx="1435100" cy="393700"/>
        </p:xfrm>
        <a:graphic>
          <a:graphicData uri="http://schemas.openxmlformats.org/presentationml/2006/ole">
            <mc:AlternateContent xmlns:mc="http://schemas.openxmlformats.org/markup-compatibility/2006">
              <mc:Choice xmlns:v="urn:schemas-microsoft-com:vml" Requires="v">
                <p:oleObj spid="_x0000_s1340406" name="Equation" r:id="rId16" imgW="1434960" imgH="393480" progId="Equation.DSMT4">
                  <p:embed/>
                </p:oleObj>
              </mc:Choice>
              <mc:Fallback>
                <p:oleObj name="Equation" r:id="rId16" imgW="1434960" imgH="393480" progId="Equation.DSMT4">
                  <p:embed/>
                  <p:pic>
                    <p:nvPicPr>
                      <p:cNvPr id="0" name=""/>
                      <p:cNvPicPr>
                        <a:picLocks noChangeAspect="1" noChangeArrowheads="1"/>
                      </p:cNvPicPr>
                      <p:nvPr/>
                    </p:nvPicPr>
                    <p:blipFill>
                      <a:blip r:embed="rId17"/>
                      <a:srcRect/>
                      <a:stretch>
                        <a:fillRect/>
                      </a:stretch>
                    </p:blipFill>
                    <p:spPr bwMode="auto">
                      <a:xfrm>
                        <a:off x="4145373" y="3529012"/>
                        <a:ext cx="14351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18" name="AutoShape 126"/>
          <p:cNvSpPr>
            <a:spLocks noChangeArrowheads="1"/>
          </p:cNvSpPr>
          <p:nvPr/>
        </p:nvSpPr>
        <p:spPr bwMode="auto">
          <a:xfrm>
            <a:off x="5718367" y="3653814"/>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119" name="Line 127"/>
          <p:cNvSpPr>
            <a:spLocks noChangeShapeType="1"/>
          </p:cNvSpPr>
          <p:nvPr/>
        </p:nvSpPr>
        <p:spPr bwMode="auto">
          <a:xfrm rot="-5400000">
            <a:off x="1995488" y="2522538"/>
            <a:ext cx="0" cy="57150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0" name="Line 128"/>
          <p:cNvSpPr>
            <a:spLocks noChangeShapeType="1"/>
          </p:cNvSpPr>
          <p:nvPr/>
        </p:nvSpPr>
        <p:spPr bwMode="auto">
          <a:xfrm rot="-5400000">
            <a:off x="2737644" y="1996281"/>
            <a:ext cx="1588" cy="371475"/>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1" name="Line 129"/>
          <p:cNvSpPr>
            <a:spLocks noChangeShapeType="1"/>
          </p:cNvSpPr>
          <p:nvPr/>
        </p:nvSpPr>
        <p:spPr bwMode="auto">
          <a:xfrm rot="-5400000">
            <a:off x="2506662" y="2281238"/>
            <a:ext cx="20002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2" name="Line 130"/>
          <p:cNvSpPr>
            <a:spLocks noChangeShapeType="1"/>
          </p:cNvSpPr>
          <p:nvPr/>
        </p:nvSpPr>
        <p:spPr bwMode="auto">
          <a:xfrm rot="-10800000">
            <a:off x="2741613" y="2176463"/>
            <a:ext cx="0" cy="20955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3" name="Text Box 131"/>
          <p:cNvSpPr txBox="1">
            <a:spLocks noChangeArrowheads="1"/>
          </p:cNvSpPr>
          <p:nvPr/>
        </p:nvSpPr>
        <p:spPr bwMode="auto">
          <a:xfrm>
            <a:off x="2247900" y="2151063"/>
            <a:ext cx="4026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dirty="0">
                <a:solidFill>
                  <a:srgbClr val="000000"/>
                </a:solidFill>
                <a:latin typeface="Times New Roman" pitchFamily="18" charset="0"/>
                <a:cs typeface="Times New Roman" pitchFamily="18" charset="0"/>
              </a:rPr>
              <a:t> </a:t>
            </a:r>
            <a:r>
              <a:rPr lang="ru-RU" altLang="ru-RU" sz="1200" i="1" dirty="0">
                <a:solidFill>
                  <a:srgbClr val="008000"/>
                </a:solidFill>
                <a:latin typeface="Times New Roman" pitchFamily="18" charset="0"/>
                <a:cs typeface="Times New Roman" pitchFamily="18" charset="0"/>
                <a:sym typeface="Euclid Symbol"/>
              </a:rPr>
              <a:t></a:t>
            </a:r>
            <a:r>
              <a:rPr lang="en-US" altLang="ru-RU" sz="1200" i="1" dirty="0" smtClean="0">
                <a:solidFill>
                  <a:srgbClr val="008000"/>
                </a:solidFill>
                <a:latin typeface="Times New Roman" pitchFamily="18" charset="0"/>
                <a:cs typeface="Times New Roman" pitchFamily="18" charset="0"/>
              </a:rPr>
              <a:t>s</a:t>
            </a:r>
            <a:r>
              <a:rPr lang="en-US" altLang="ru-RU" sz="1200" baseline="-25000" dirty="0" smtClean="0">
                <a:solidFill>
                  <a:srgbClr val="008000"/>
                </a:solidFill>
                <a:latin typeface="Times New Roman" pitchFamily="18" charset="0"/>
                <a:cs typeface="Times New Roman" pitchFamily="18" charset="0"/>
              </a:rPr>
              <a:t>2</a:t>
            </a:r>
            <a:endParaRPr lang="ru-RU" altLang="ru-RU" sz="1200" baseline="-25000" dirty="0">
              <a:solidFill>
                <a:srgbClr val="008000"/>
              </a:solidFill>
              <a:latin typeface="Times New Roman" pitchFamily="18" charset="0"/>
              <a:cs typeface="Times New Roman" pitchFamily="18" charset="0"/>
            </a:endParaRPr>
          </a:p>
        </p:txBody>
      </p:sp>
      <p:sp>
        <p:nvSpPr>
          <p:cNvPr id="341124" name="Line 132"/>
          <p:cNvSpPr>
            <a:spLocks noChangeShapeType="1"/>
          </p:cNvSpPr>
          <p:nvPr/>
        </p:nvSpPr>
        <p:spPr bwMode="auto">
          <a:xfrm rot="-10800000">
            <a:off x="2217738" y="2805113"/>
            <a:ext cx="0" cy="209550"/>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5" name="Line 133"/>
          <p:cNvSpPr>
            <a:spLocks noChangeShapeType="1"/>
          </p:cNvSpPr>
          <p:nvPr/>
        </p:nvSpPr>
        <p:spPr bwMode="auto">
          <a:xfrm rot="5400000" flipV="1">
            <a:off x="2192337" y="2913063"/>
            <a:ext cx="20002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6" name="Line 134"/>
          <p:cNvSpPr>
            <a:spLocks noChangeShapeType="1"/>
          </p:cNvSpPr>
          <p:nvPr/>
        </p:nvSpPr>
        <p:spPr bwMode="auto">
          <a:xfrm rot="-5400000">
            <a:off x="2288382" y="2931318"/>
            <a:ext cx="0" cy="163513"/>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7" name="Line 135"/>
          <p:cNvSpPr>
            <a:spLocks noChangeShapeType="1"/>
          </p:cNvSpPr>
          <p:nvPr/>
        </p:nvSpPr>
        <p:spPr bwMode="auto">
          <a:xfrm flipH="1" flipV="1">
            <a:off x="1714500" y="2809875"/>
            <a:ext cx="495300" cy="200025"/>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28" name="Text Box 136"/>
          <p:cNvSpPr txBox="1">
            <a:spLocks noChangeArrowheads="1"/>
          </p:cNvSpPr>
          <p:nvPr/>
        </p:nvSpPr>
        <p:spPr bwMode="auto">
          <a:xfrm>
            <a:off x="2289175" y="2871788"/>
            <a:ext cx="40748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dirty="0">
                <a:solidFill>
                  <a:srgbClr val="008000"/>
                </a:solidFill>
              </a:rPr>
              <a:t> </a:t>
            </a:r>
            <a:r>
              <a:rPr lang="ru-RU" altLang="ru-RU" sz="1200" i="1" dirty="0">
                <a:solidFill>
                  <a:srgbClr val="008000"/>
                </a:solidFill>
                <a:latin typeface="Times New Roman" pitchFamily="18" charset="0"/>
                <a:cs typeface="Times New Roman" pitchFamily="18" charset="0"/>
                <a:sym typeface="Euclid Symbol"/>
              </a:rPr>
              <a:t></a:t>
            </a:r>
            <a:r>
              <a:rPr lang="en-US" altLang="ru-RU" sz="1200" i="1" dirty="0" smtClean="0">
                <a:solidFill>
                  <a:srgbClr val="008000"/>
                </a:solidFill>
                <a:latin typeface="Times New Roman" pitchFamily="18" charset="0"/>
                <a:cs typeface="Times New Roman" pitchFamily="18" charset="0"/>
              </a:rPr>
              <a:t>s</a:t>
            </a:r>
            <a:r>
              <a:rPr lang="en-US" altLang="ru-RU" sz="1200" baseline="-25000" dirty="0" smtClean="0">
                <a:solidFill>
                  <a:srgbClr val="008000"/>
                </a:solidFill>
                <a:latin typeface="Times New Roman" pitchFamily="18" charset="0"/>
                <a:cs typeface="Times New Roman" pitchFamily="18" charset="0"/>
              </a:rPr>
              <a:t>2</a:t>
            </a:r>
            <a:endParaRPr lang="ru-RU" altLang="ru-RU" sz="1200" baseline="-25000" dirty="0">
              <a:solidFill>
                <a:srgbClr val="008000"/>
              </a:solidFill>
              <a:latin typeface="Times New Roman" pitchFamily="18" charset="0"/>
              <a:cs typeface="Times New Roman" pitchFamily="18" charset="0"/>
            </a:endParaRPr>
          </a:p>
        </p:txBody>
      </p:sp>
      <p:sp>
        <p:nvSpPr>
          <p:cNvPr id="341129" name="Line 137"/>
          <p:cNvSpPr>
            <a:spLocks noChangeShapeType="1"/>
          </p:cNvSpPr>
          <p:nvPr/>
        </p:nvSpPr>
        <p:spPr bwMode="auto">
          <a:xfrm>
            <a:off x="1970088" y="2806700"/>
            <a:ext cx="0" cy="92075"/>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30" name="Line 138"/>
          <p:cNvSpPr>
            <a:spLocks noChangeShapeType="1"/>
          </p:cNvSpPr>
          <p:nvPr/>
        </p:nvSpPr>
        <p:spPr bwMode="auto">
          <a:xfrm>
            <a:off x="1970088" y="3482975"/>
            <a:ext cx="0" cy="92075"/>
          </a:xfrm>
          <a:prstGeom prst="line">
            <a:avLst/>
          </a:prstGeom>
          <a:noFill/>
          <a:ln w="19050">
            <a:solidFill>
              <a:srgbClr val="3333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31" name="Line 139"/>
          <p:cNvSpPr>
            <a:spLocks noChangeShapeType="1"/>
          </p:cNvSpPr>
          <p:nvPr/>
        </p:nvSpPr>
        <p:spPr bwMode="auto">
          <a:xfrm>
            <a:off x="1978025" y="3482975"/>
            <a:ext cx="0" cy="92075"/>
          </a:xfrm>
          <a:prstGeom prst="line">
            <a:avLst/>
          </a:prstGeom>
          <a:noFill/>
          <a:ln w="190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32" name="Line 140"/>
          <p:cNvSpPr>
            <a:spLocks noChangeShapeType="1"/>
          </p:cNvSpPr>
          <p:nvPr/>
        </p:nvSpPr>
        <p:spPr bwMode="auto">
          <a:xfrm rot="5400000" flipV="1">
            <a:off x="2159000" y="3287713"/>
            <a:ext cx="3175" cy="384175"/>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33" name="Line 141"/>
          <p:cNvSpPr>
            <a:spLocks noChangeShapeType="1"/>
          </p:cNvSpPr>
          <p:nvPr/>
        </p:nvSpPr>
        <p:spPr bwMode="auto">
          <a:xfrm rot="5400000" flipV="1">
            <a:off x="2154238" y="3387725"/>
            <a:ext cx="3175" cy="384175"/>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1134" name="Text Box 142"/>
          <p:cNvSpPr txBox="1">
            <a:spLocks noChangeArrowheads="1"/>
          </p:cNvSpPr>
          <p:nvPr/>
        </p:nvSpPr>
        <p:spPr bwMode="auto">
          <a:xfrm>
            <a:off x="2236788" y="3397250"/>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 </a:t>
            </a:r>
            <a:r>
              <a:rPr lang="ru-RU" altLang="ru-RU" sz="1200" i="1" dirty="0">
                <a:solidFill>
                  <a:srgbClr val="008000"/>
                </a:solidFill>
                <a:latin typeface="Times New Roman" pitchFamily="18" charset="0"/>
                <a:cs typeface="Times New Roman" pitchFamily="18" charset="0"/>
                <a:sym typeface="Euclid Symbol"/>
              </a:rPr>
              <a:t></a:t>
            </a:r>
            <a:r>
              <a:rPr lang="en-US" altLang="ru-RU" sz="1200" i="1" dirty="0" smtClean="0">
                <a:solidFill>
                  <a:srgbClr val="008000"/>
                </a:solidFill>
                <a:latin typeface="Times New Roman" pitchFamily="18" charset="0"/>
                <a:cs typeface="Times New Roman" pitchFamily="18" charset="0"/>
              </a:rPr>
              <a:t>s</a:t>
            </a:r>
            <a:r>
              <a:rPr lang="en-US" altLang="ru-RU" sz="1200" baseline="-25000" dirty="0" smtClean="0">
                <a:solidFill>
                  <a:srgbClr val="008000"/>
                </a:solidFill>
                <a:latin typeface="Times New Roman" pitchFamily="18" charset="0"/>
                <a:cs typeface="Times New Roman" pitchFamily="18" charset="0"/>
              </a:rPr>
              <a:t>2</a:t>
            </a:r>
            <a:r>
              <a:rPr lang="en-US" altLang="ru-RU" sz="1200" dirty="0" smtClean="0">
                <a:solidFill>
                  <a:srgbClr val="008000"/>
                </a:solidFill>
                <a:latin typeface="Times New Roman" pitchFamily="18" charset="0"/>
                <a:cs typeface="Times New Roman" pitchFamily="18" charset="0"/>
              </a:rPr>
              <a:t>/2</a:t>
            </a:r>
            <a:endParaRPr lang="ru-RU" altLang="ru-RU" sz="1200" baseline="-25000" dirty="0">
              <a:solidFill>
                <a:srgbClr val="008000"/>
              </a:solidFill>
              <a:latin typeface="Times New Roman" pitchFamily="18" charset="0"/>
              <a:cs typeface="Times New Roman" pitchFamily="18" charset="0"/>
            </a:endParaRPr>
          </a:p>
        </p:txBody>
      </p:sp>
      <p:sp>
        <p:nvSpPr>
          <p:cNvPr id="341135" name="Text Box 143"/>
          <p:cNvSpPr txBox="1">
            <a:spLocks noChangeArrowheads="1"/>
          </p:cNvSpPr>
          <p:nvPr/>
        </p:nvSpPr>
        <p:spPr bwMode="auto">
          <a:xfrm>
            <a:off x="1711325" y="2530475"/>
            <a:ext cx="51969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 </a:t>
            </a:r>
            <a:r>
              <a:rPr lang="ru-RU" altLang="ru-RU" sz="1200" i="1" dirty="0">
                <a:solidFill>
                  <a:srgbClr val="009900"/>
                </a:solidFill>
                <a:latin typeface="Times New Roman" pitchFamily="18" charset="0"/>
                <a:cs typeface="Times New Roman" pitchFamily="18" charset="0"/>
                <a:sym typeface="Euclid Symbol"/>
              </a:rPr>
              <a:t></a:t>
            </a:r>
            <a:r>
              <a:rPr lang="en-US" altLang="ru-RU" sz="1200" i="1" dirty="0" smtClean="0">
                <a:solidFill>
                  <a:srgbClr val="008000"/>
                </a:solidFill>
                <a:latin typeface="Times New Roman" pitchFamily="18" charset="0"/>
                <a:cs typeface="Times New Roman" pitchFamily="18" charset="0"/>
              </a:rPr>
              <a:t>s</a:t>
            </a:r>
            <a:r>
              <a:rPr lang="en-US" altLang="ru-RU" sz="1200" baseline="-25000" dirty="0" smtClean="0">
                <a:solidFill>
                  <a:srgbClr val="008000"/>
                </a:solidFill>
                <a:latin typeface="Times New Roman" pitchFamily="18" charset="0"/>
                <a:cs typeface="Times New Roman" pitchFamily="18" charset="0"/>
              </a:rPr>
              <a:t>2</a:t>
            </a:r>
            <a:r>
              <a:rPr lang="en-US" altLang="ru-RU" sz="1200" dirty="0" smtClean="0">
                <a:solidFill>
                  <a:srgbClr val="008000"/>
                </a:solidFill>
                <a:latin typeface="Times New Roman" pitchFamily="18" charset="0"/>
                <a:cs typeface="Times New Roman" pitchFamily="18" charset="0"/>
              </a:rPr>
              <a:t>/2</a:t>
            </a:r>
            <a:endParaRPr lang="ru-RU" altLang="ru-RU" sz="1200" baseline="-25000" dirty="0">
              <a:solidFill>
                <a:srgbClr val="008000"/>
              </a:solidFill>
              <a:latin typeface="Times New Roman" pitchFamily="18" charset="0"/>
              <a:cs typeface="Times New Roman" pitchFamily="18" charset="0"/>
            </a:endParaRPr>
          </a:p>
        </p:txBody>
      </p:sp>
      <p:sp>
        <p:nvSpPr>
          <p:cNvPr id="341136" name="Text Box 144"/>
          <p:cNvSpPr txBox="1">
            <a:spLocks noChangeArrowheads="1"/>
          </p:cNvSpPr>
          <p:nvPr/>
        </p:nvSpPr>
        <p:spPr bwMode="auto">
          <a:xfrm>
            <a:off x="3092995" y="2060575"/>
            <a:ext cx="1692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body 2 can </a:t>
            </a:r>
            <a:r>
              <a:rPr lang="en-US" altLang="ru-RU" sz="1000" dirty="0">
                <a:solidFill>
                  <a:srgbClr val="000000"/>
                </a:solidFill>
              </a:rPr>
              <a:t>not </a:t>
            </a:r>
            <a:r>
              <a:rPr lang="en-US" altLang="ru-RU" sz="1000" dirty="0" smtClean="0">
                <a:solidFill>
                  <a:srgbClr val="000000"/>
                </a:solidFill>
              </a:rPr>
              <a:t>move. </a:t>
            </a:r>
            <a:endParaRPr lang="ru-RU" altLang="ru-RU" sz="1000" dirty="0">
              <a:solidFill>
                <a:srgbClr val="000000"/>
              </a:solidFill>
            </a:endParaRPr>
          </a:p>
        </p:txBody>
      </p:sp>
      <p:sp>
        <p:nvSpPr>
          <p:cNvPr id="341137" name="AutoShape 145"/>
          <p:cNvSpPr>
            <a:spLocks noChangeArrowheads="1"/>
          </p:cNvSpPr>
          <p:nvPr/>
        </p:nvSpPr>
        <p:spPr bwMode="auto">
          <a:xfrm rot="-5400000">
            <a:off x="311151" y="1416050"/>
            <a:ext cx="114300" cy="352425"/>
          </a:xfrm>
          <a:prstGeom prst="downArrow">
            <a:avLst>
              <a:gd name="adj1" fmla="val 50000"/>
              <a:gd name="adj2" fmla="val 77083"/>
            </a:avLst>
          </a:prstGeom>
          <a:solidFill>
            <a:schemeClr val="accent1"/>
          </a:solidFill>
          <a:ln w="9525"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138" name="Text Box 146"/>
          <p:cNvSpPr txBox="1">
            <a:spLocks noChangeArrowheads="1"/>
          </p:cNvSpPr>
          <p:nvPr/>
        </p:nvSpPr>
        <p:spPr bwMode="auto">
          <a:xfrm>
            <a:off x="193675" y="1296988"/>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666699"/>
                </a:solidFill>
                <a:latin typeface="Times New Roman" pitchFamily="18" charset="0"/>
                <a:cs typeface="Times New Roman" pitchFamily="18" charset="0"/>
              </a:rPr>
              <a:t>Q</a:t>
            </a:r>
            <a:r>
              <a:rPr lang="en-US" altLang="ru-RU" sz="1200" i="1" baseline="-25000" dirty="0">
                <a:solidFill>
                  <a:srgbClr val="666699"/>
                </a:solidFill>
                <a:latin typeface="Times New Roman" pitchFamily="18" charset="0"/>
                <a:cs typeface="Times New Roman" pitchFamily="18" charset="0"/>
              </a:rPr>
              <a:t>1</a:t>
            </a:r>
            <a:endParaRPr lang="ru-RU" altLang="ru-RU" sz="1200" i="1" baseline="-25000" dirty="0">
              <a:solidFill>
                <a:srgbClr val="666699"/>
              </a:solidFill>
              <a:latin typeface="Times New Roman" pitchFamily="18" charset="0"/>
              <a:cs typeface="Times New Roman" pitchFamily="18" charset="0"/>
            </a:endParaRPr>
          </a:p>
        </p:txBody>
      </p:sp>
      <p:sp>
        <p:nvSpPr>
          <p:cNvPr id="341139" name="AutoShape 147"/>
          <p:cNvSpPr>
            <a:spLocks noChangeArrowheads="1"/>
          </p:cNvSpPr>
          <p:nvPr/>
        </p:nvSpPr>
        <p:spPr bwMode="auto">
          <a:xfrm rot="-10800000">
            <a:off x="2684463" y="2233613"/>
            <a:ext cx="114300" cy="352425"/>
          </a:xfrm>
          <a:prstGeom prst="downArrow">
            <a:avLst>
              <a:gd name="adj1" fmla="val 50000"/>
              <a:gd name="adj2" fmla="val 77083"/>
            </a:avLst>
          </a:prstGeom>
          <a:solidFill>
            <a:schemeClr val="accent1"/>
          </a:solidFill>
          <a:ln w="9525" algn="ctr">
            <a:solidFill>
              <a:schemeClr val="hlink"/>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140" name="Text Box 148"/>
          <p:cNvSpPr txBox="1">
            <a:spLocks noChangeArrowheads="1"/>
          </p:cNvSpPr>
          <p:nvPr/>
        </p:nvSpPr>
        <p:spPr bwMode="auto">
          <a:xfrm>
            <a:off x="2828925" y="2379663"/>
            <a:ext cx="34657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666699"/>
                </a:solidFill>
                <a:latin typeface="Times New Roman" pitchFamily="18" charset="0"/>
                <a:cs typeface="Times New Roman" pitchFamily="18" charset="0"/>
              </a:rPr>
              <a:t>Q</a:t>
            </a:r>
            <a:r>
              <a:rPr lang="ru-RU" altLang="ru-RU" sz="1200" baseline="-25000" dirty="0">
                <a:solidFill>
                  <a:srgbClr val="666699"/>
                </a:solidFill>
                <a:latin typeface="Times New Roman" pitchFamily="18" charset="0"/>
                <a:cs typeface="Times New Roman" pitchFamily="18" charset="0"/>
              </a:rPr>
              <a:t>2</a:t>
            </a:r>
          </a:p>
        </p:txBody>
      </p:sp>
      <p:sp>
        <p:nvSpPr>
          <p:cNvPr id="341141" name="Rectangle 149"/>
          <p:cNvSpPr>
            <a:spLocks noChangeArrowheads="1"/>
          </p:cNvSpPr>
          <p:nvPr/>
        </p:nvSpPr>
        <p:spPr bwMode="auto">
          <a:xfrm>
            <a:off x="147638" y="3921125"/>
            <a:ext cx="8672512" cy="2555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altLang="ru-RU" sz="1200" b="1" dirty="0">
                <a:solidFill>
                  <a:srgbClr val="FF0000"/>
                </a:solidFill>
                <a:cs typeface="Arial" pitchFamily="34" charset="0"/>
              </a:rPr>
              <a:t>Equilibrium </a:t>
            </a:r>
            <a:r>
              <a:rPr lang="en-US" altLang="ru-RU" sz="1200" b="1" dirty="0" smtClean="0">
                <a:solidFill>
                  <a:srgbClr val="FF0000"/>
                </a:solidFill>
                <a:cs typeface="Arial" pitchFamily="34" charset="0"/>
              </a:rPr>
              <a:t>Equations.</a:t>
            </a:r>
            <a:r>
              <a:rPr lang="en-US" altLang="ru-RU" sz="1200" b="1" dirty="0" smtClean="0">
                <a:solidFill>
                  <a:srgbClr val="00007D"/>
                </a:solidFill>
                <a:cs typeface="Arial" pitchFamily="34" charset="0"/>
              </a:rPr>
              <a:t>  </a:t>
            </a:r>
            <a:r>
              <a:rPr lang="en-US" altLang="ru-RU" sz="1000" dirty="0" smtClean="0">
                <a:solidFill>
                  <a:schemeClr val="tx2"/>
                </a:solidFill>
                <a:cs typeface="Arial" pitchFamily="34" charset="0"/>
              </a:rPr>
              <a:t>According </a:t>
            </a:r>
            <a:r>
              <a:rPr lang="en-US" altLang="ru-RU" sz="1000" dirty="0">
                <a:solidFill>
                  <a:schemeClr val="tx2"/>
                </a:solidFill>
                <a:cs typeface="Arial" pitchFamily="34" charset="0"/>
              </a:rPr>
              <a:t>to the principle of virtual </a:t>
            </a:r>
            <a:r>
              <a:rPr lang="en-US" altLang="ru-RU" sz="1000" dirty="0" smtClean="0">
                <a:solidFill>
                  <a:schemeClr val="tx2"/>
                </a:solidFill>
                <a:cs typeface="Arial" pitchFamily="34" charset="0"/>
              </a:rPr>
              <a:t> work at the equilibrium of a system  </a:t>
            </a:r>
            <a:endParaRPr lang="ru-RU" altLang="ru-RU" sz="1000" dirty="0">
              <a:solidFill>
                <a:schemeClr val="tx2"/>
              </a:solidFill>
            </a:endParaRPr>
          </a:p>
          <a:p>
            <a:pPr>
              <a:buClr>
                <a:srgbClr val="00007D"/>
              </a:buClr>
              <a:buNone/>
            </a:pPr>
            <a:r>
              <a:rPr lang="en-US" altLang="ru-RU" sz="1000" dirty="0">
                <a:solidFill>
                  <a:schemeClr val="tx2"/>
                </a:solidFill>
              </a:rPr>
              <a:t>Consider the virtual displacements of the points </a:t>
            </a:r>
            <a:r>
              <a:rPr lang="en-US" altLang="ru-RU" sz="1000" dirty="0" smtClean="0">
                <a:solidFill>
                  <a:schemeClr val="tx2"/>
                </a:solidFill>
              </a:rPr>
              <a:t>of a system</a:t>
            </a:r>
            <a:r>
              <a:rPr lang="en-US" altLang="ru-RU" sz="1000" dirty="0">
                <a:solidFill>
                  <a:schemeClr val="tx2"/>
                </a:solidFill>
              </a:rPr>
              <a:t>, caused </a:t>
            </a:r>
            <a:r>
              <a:rPr lang="en-US" altLang="ru-RU" sz="1000" dirty="0" smtClean="0">
                <a:solidFill>
                  <a:schemeClr val="tx2"/>
                </a:solidFill>
              </a:rPr>
              <a:t>by infinitesimal </a:t>
            </a:r>
            <a:r>
              <a:rPr lang="en-US" altLang="ru-RU" sz="1000" dirty="0">
                <a:solidFill>
                  <a:schemeClr val="tx2"/>
                </a:solidFill>
              </a:rPr>
              <a:t>increments of generalized coordinates</a:t>
            </a:r>
            <a:r>
              <a:rPr lang="ru-RU" altLang="ru-RU" sz="1000" dirty="0" smtClean="0">
                <a:solidFill>
                  <a:schemeClr val="tx2"/>
                </a:solidFill>
              </a:rPr>
              <a:t> </a:t>
            </a:r>
            <a:endParaRPr lang="en-US" altLang="ru-RU" sz="1000" dirty="0">
              <a:solidFill>
                <a:schemeClr val="tx2"/>
              </a:solidFill>
            </a:endParaRPr>
          </a:p>
        </p:txBody>
      </p:sp>
      <p:graphicFrame>
        <p:nvGraphicFramePr>
          <p:cNvPr id="341142" name="Object 150"/>
          <p:cNvGraphicFramePr>
            <a:graphicFrameLocks noChangeAspect="1"/>
          </p:cNvGraphicFramePr>
          <p:nvPr>
            <p:extLst>
              <p:ext uri="{D42A27DB-BD31-4B8C-83A1-F6EECF244321}">
                <p14:modId xmlns:p14="http://schemas.microsoft.com/office/powerpoint/2010/main" val="2300783032"/>
              </p:ext>
            </p:extLst>
          </p:nvPr>
        </p:nvGraphicFramePr>
        <p:xfrm>
          <a:off x="7832808" y="3998913"/>
          <a:ext cx="469900" cy="177800"/>
        </p:xfrm>
        <a:graphic>
          <a:graphicData uri="http://schemas.openxmlformats.org/presentationml/2006/ole">
            <mc:AlternateContent xmlns:mc="http://schemas.openxmlformats.org/markup-compatibility/2006">
              <mc:Choice xmlns:v="urn:schemas-microsoft-com:vml" Requires="v">
                <p:oleObj spid="_x0000_s1340407" name="Формула" r:id="rId18" imgW="469800" imgH="177480" progId="Equation.3">
                  <p:embed/>
                </p:oleObj>
              </mc:Choice>
              <mc:Fallback>
                <p:oleObj name="Формула" r:id="rId18" imgW="469800" imgH="177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832808" y="3998913"/>
                        <a:ext cx="469900" cy="177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1143" name="Object 151"/>
          <p:cNvGraphicFramePr>
            <a:graphicFrameLocks noChangeAspect="1"/>
          </p:cNvGraphicFramePr>
          <p:nvPr>
            <p:extLst>
              <p:ext uri="{D42A27DB-BD31-4B8C-83A1-F6EECF244321}">
                <p14:modId xmlns:p14="http://schemas.microsoft.com/office/powerpoint/2010/main" val="1698472133"/>
              </p:ext>
            </p:extLst>
          </p:nvPr>
        </p:nvGraphicFramePr>
        <p:xfrm>
          <a:off x="266700" y="4310500"/>
          <a:ext cx="3048000" cy="469900"/>
        </p:xfrm>
        <a:graphic>
          <a:graphicData uri="http://schemas.openxmlformats.org/presentationml/2006/ole">
            <mc:AlternateContent xmlns:mc="http://schemas.openxmlformats.org/markup-compatibility/2006">
              <mc:Choice xmlns:v="urn:schemas-microsoft-com:vml" Requires="v">
                <p:oleObj spid="_x0000_s1340408" name="Формула" r:id="rId20" imgW="3047760" imgH="469800" progId="Equation.3">
                  <p:embed/>
                </p:oleObj>
              </mc:Choice>
              <mc:Fallback>
                <p:oleObj name="Формула" r:id="rId20" imgW="3047760" imgH="46980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66700" y="4310500"/>
                        <a:ext cx="3048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44" name="Text Box 152"/>
          <p:cNvSpPr txBox="1">
            <a:spLocks noChangeArrowheads="1"/>
          </p:cNvSpPr>
          <p:nvPr/>
        </p:nvSpPr>
        <p:spPr bwMode="auto">
          <a:xfrm>
            <a:off x="3616734" y="4368954"/>
            <a:ext cx="4291317"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a:solidFill>
                  <a:srgbClr val="000000"/>
                </a:solidFill>
              </a:rPr>
              <a:t>Calculate the virtual work done </a:t>
            </a:r>
            <a:r>
              <a:rPr lang="en-US" altLang="ru-RU" sz="1000" dirty="0" smtClean="0">
                <a:solidFill>
                  <a:srgbClr val="000000"/>
                </a:solidFill>
              </a:rPr>
              <a:t>by the effective </a:t>
            </a:r>
            <a:r>
              <a:rPr lang="en-US" altLang="ru-RU" sz="1000" dirty="0">
                <a:solidFill>
                  <a:srgbClr val="000000"/>
                </a:solidFill>
              </a:rPr>
              <a:t>forces </a:t>
            </a:r>
            <a:endParaRPr lang="ru-RU" altLang="ru-RU" sz="1000" dirty="0">
              <a:solidFill>
                <a:srgbClr val="000000"/>
              </a:solidFill>
            </a:endParaRPr>
          </a:p>
          <a:p>
            <a:r>
              <a:rPr lang="en-US" altLang="ru-RU" sz="1000" dirty="0" smtClean="0">
                <a:solidFill>
                  <a:srgbClr val="000000"/>
                </a:solidFill>
              </a:rPr>
              <a:t> </a:t>
            </a:r>
            <a:endParaRPr lang="ru-RU" altLang="ru-RU" sz="1000" dirty="0">
              <a:solidFill>
                <a:srgbClr val="000000"/>
              </a:solidFill>
            </a:endParaRPr>
          </a:p>
        </p:txBody>
      </p:sp>
      <p:graphicFrame>
        <p:nvGraphicFramePr>
          <p:cNvPr id="341145" name="Object 153"/>
          <p:cNvGraphicFramePr>
            <a:graphicFrameLocks noChangeAspect="1"/>
          </p:cNvGraphicFramePr>
          <p:nvPr>
            <p:extLst>
              <p:ext uri="{D42A27DB-BD31-4B8C-83A1-F6EECF244321}">
                <p14:modId xmlns:p14="http://schemas.microsoft.com/office/powerpoint/2010/main" val="2566577200"/>
              </p:ext>
            </p:extLst>
          </p:nvPr>
        </p:nvGraphicFramePr>
        <p:xfrm>
          <a:off x="2881312" y="4608928"/>
          <a:ext cx="2222500" cy="482600"/>
        </p:xfrm>
        <a:graphic>
          <a:graphicData uri="http://schemas.openxmlformats.org/presentationml/2006/ole">
            <mc:AlternateContent xmlns:mc="http://schemas.openxmlformats.org/markup-compatibility/2006">
              <mc:Choice xmlns:v="urn:schemas-microsoft-com:vml" Requires="v">
                <p:oleObj spid="_x0000_s1340409" name="Equation" r:id="rId22" imgW="2222280" imgH="482400" progId="Equation.DSMT4">
                  <p:embed/>
                </p:oleObj>
              </mc:Choice>
              <mc:Fallback>
                <p:oleObj name="Equation" r:id="rId22" imgW="2222280" imgH="482400" progId="Equation.DSMT4">
                  <p:embed/>
                  <p:pic>
                    <p:nvPicPr>
                      <p:cNvPr id="0" name=""/>
                      <p:cNvPicPr>
                        <a:picLocks noChangeAspect="1" noChangeArrowheads="1"/>
                      </p:cNvPicPr>
                      <p:nvPr/>
                    </p:nvPicPr>
                    <p:blipFill>
                      <a:blip r:embed="rId23"/>
                      <a:srcRect/>
                      <a:stretch>
                        <a:fillRect/>
                      </a:stretch>
                    </p:blipFill>
                    <p:spPr bwMode="auto">
                      <a:xfrm>
                        <a:off x="2881312" y="4608928"/>
                        <a:ext cx="22225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1147" name="Object 155"/>
          <p:cNvGraphicFramePr>
            <a:graphicFrameLocks noChangeAspect="1"/>
          </p:cNvGraphicFramePr>
          <p:nvPr>
            <p:extLst>
              <p:ext uri="{D42A27DB-BD31-4B8C-83A1-F6EECF244321}">
                <p14:modId xmlns:p14="http://schemas.microsoft.com/office/powerpoint/2010/main" val="2602515234"/>
              </p:ext>
            </p:extLst>
          </p:nvPr>
        </p:nvGraphicFramePr>
        <p:xfrm>
          <a:off x="5310188" y="4589463"/>
          <a:ext cx="1536700" cy="965200"/>
        </p:xfrm>
        <a:graphic>
          <a:graphicData uri="http://schemas.openxmlformats.org/presentationml/2006/ole">
            <mc:AlternateContent xmlns:mc="http://schemas.openxmlformats.org/markup-compatibility/2006">
              <mc:Choice xmlns:v="urn:schemas-microsoft-com:vml" Requires="v">
                <p:oleObj spid="_x0000_s1340410" name="Equation" r:id="rId24" imgW="1536480" imgH="965160" progId="Equation.DSMT4">
                  <p:embed/>
                </p:oleObj>
              </mc:Choice>
              <mc:Fallback>
                <p:oleObj name="Equation" r:id="rId24" imgW="1536480" imgH="965160" progId="Equation.DSMT4">
                  <p:embed/>
                  <p:pic>
                    <p:nvPicPr>
                      <p:cNvPr id="0" name=""/>
                      <p:cNvPicPr>
                        <a:picLocks noChangeAspect="1" noChangeArrowheads="1"/>
                      </p:cNvPicPr>
                      <p:nvPr/>
                    </p:nvPicPr>
                    <p:blipFill>
                      <a:blip r:embed="rId25"/>
                      <a:srcRect/>
                      <a:stretch>
                        <a:fillRect/>
                      </a:stretch>
                    </p:blipFill>
                    <p:spPr bwMode="auto">
                      <a:xfrm>
                        <a:off x="5310188" y="4589463"/>
                        <a:ext cx="1536700" cy="965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48" name="Rectangle 156"/>
          <p:cNvSpPr>
            <a:spLocks noChangeArrowheads="1"/>
          </p:cNvSpPr>
          <p:nvPr/>
        </p:nvSpPr>
        <p:spPr bwMode="auto">
          <a:xfrm>
            <a:off x="6078537" y="4508389"/>
            <a:ext cx="720000" cy="104796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149" name="AutoShape 157"/>
          <p:cNvSpPr>
            <a:spLocks noChangeArrowheads="1"/>
          </p:cNvSpPr>
          <p:nvPr/>
        </p:nvSpPr>
        <p:spPr bwMode="auto">
          <a:xfrm rot="5400000">
            <a:off x="6391198" y="5132303"/>
            <a:ext cx="247650" cy="1080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1151" name="AutoShape 159"/>
          <p:cNvSpPr>
            <a:spLocks noChangeArrowheads="1"/>
          </p:cNvSpPr>
          <p:nvPr/>
        </p:nvSpPr>
        <p:spPr bwMode="auto">
          <a:xfrm>
            <a:off x="6776313" y="4828911"/>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1152" name="Object 160"/>
          <p:cNvGraphicFramePr>
            <a:graphicFrameLocks noChangeAspect="1"/>
          </p:cNvGraphicFramePr>
          <p:nvPr>
            <p:extLst>
              <p:ext uri="{D42A27DB-BD31-4B8C-83A1-F6EECF244321}">
                <p14:modId xmlns:p14="http://schemas.microsoft.com/office/powerpoint/2010/main" val="541844067"/>
              </p:ext>
            </p:extLst>
          </p:nvPr>
        </p:nvGraphicFramePr>
        <p:xfrm>
          <a:off x="7226300" y="4680120"/>
          <a:ext cx="1270000" cy="431800"/>
        </p:xfrm>
        <a:graphic>
          <a:graphicData uri="http://schemas.openxmlformats.org/presentationml/2006/ole">
            <mc:AlternateContent xmlns:mc="http://schemas.openxmlformats.org/markup-compatibility/2006">
              <mc:Choice xmlns:v="urn:schemas-microsoft-com:vml" Requires="v">
                <p:oleObj spid="_x0000_s1340411" name="Equation" r:id="rId26" imgW="1269720" imgH="431640" progId="Equation.DSMT4">
                  <p:embed/>
                </p:oleObj>
              </mc:Choice>
              <mc:Fallback>
                <p:oleObj name="Equation" r:id="rId26" imgW="1269720" imgH="431640" progId="Equation.DSMT4">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226300" y="4680120"/>
                        <a:ext cx="12700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53" name="Text Box 161"/>
          <p:cNvSpPr txBox="1">
            <a:spLocks noChangeArrowheads="1"/>
          </p:cNvSpPr>
          <p:nvPr/>
        </p:nvSpPr>
        <p:spPr bwMode="auto">
          <a:xfrm>
            <a:off x="66622" y="5128949"/>
            <a:ext cx="6378575"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a:solidFill>
                  <a:srgbClr val="000000"/>
                </a:solidFill>
              </a:rPr>
              <a:t>The increments of the generalized coordinates are arbitrary and independent of each other.</a:t>
            </a:r>
          </a:p>
          <a:p>
            <a:r>
              <a:rPr lang="en-US" altLang="ru-RU" sz="1000" dirty="0">
                <a:solidFill>
                  <a:srgbClr val="000000"/>
                </a:solidFill>
              </a:rPr>
              <a:t>Therefore, </a:t>
            </a:r>
            <a:r>
              <a:rPr lang="en-US" altLang="ru-RU" sz="1000" dirty="0" smtClean="0">
                <a:solidFill>
                  <a:srgbClr val="000000"/>
                </a:solidFill>
              </a:rPr>
              <a:t>in the </a:t>
            </a:r>
            <a:r>
              <a:rPr lang="en-US" altLang="ru-RU" sz="1000" dirty="0">
                <a:solidFill>
                  <a:srgbClr val="000000"/>
                </a:solidFill>
              </a:rPr>
              <a:t>obtained equation all coefficients </a:t>
            </a:r>
          </a:p>
          <a:p>
            <a:r>
              <a:rPr lang="en-US" altLang="ru-RU" sz="1000" dirty="0">
                <a:solidFill>
                  <a:srgbClr val="000000"/>
                </a:solidFill>
              </a:rPr>
              <a:t>(generalized force) must be equal to zero </a:t>
            </a:r>
            <a:endParaRPr lang="ru-RU" altLang="ru-RU" sz="1000" dirty="0">
              <a:solidFill>
                <a:srgbClr val="000000"/>
              </a:solidFill>
            </a:endParaRPr>
          </a:p>
        </p:txBody>
      </p:sp>
      <p:graphicFrame>
        <p:nvGraphicFramePr>
          <p:cNvPr id="341154" name="Object 162"/>
          <p:cNvGraphicFramePr>
            <a:graphicFrameLocks noChangeAspect="1"/>
          </p:cNvGraphicFramePr>
          <p:nvPr>
            <p:extLst>
              <p:ext uri="{D42A27DB-BD31-4B8C-83A1-F6EECF244321}">
                <p14:modId xmlns:p14="http://schemas.microsoft.com/office/powerpoint/2010/main" val="2155669465"/>
              </p:ext>
            </p:extLst>
          </p:nvPr>
        </p:nvGraphicFramePr>
        <p:xfrm>
          <a:off x="3209925" y="5364163"/>
          <a:ext cx="1397000" cy="241300"/>
        </p:xfrm>
        <a:graphic>
          <a:graphicData uri="http://schemas.openxmlformats.org/presentationml/2006/ole">
            <mc:AlternateContent xmlns:mc="http://schemas.openxmlformats.org/markup-compatibility/2006">
              <mc:Choice xmlns:v="urn:schemas-microsoft-com:vml" Requires="v">
                <p:oleObj spid="_x0000_s1340412" name="Equation" r:id="rId28" imgW="1396800" imgH="241200" progId="Equation.DSMT4">
                  <p:embed/>
                </p:oleObj>
              </mc:Choice>
              <mc:Fallback>
                <p:oleObj name="Equation" r:id="rId28" imgW="1396800" imgH="241200" progId="Equation.DSMT4">
                  <p:embed/>
                  <p:pic>
                    <p:nvPicPr>
                      <p:cNvPr id="0" name=""/>
                      <p:cNvPicPr>
                        <a:picLocks noChangeAspect="1" noChangeArrowheads="1"/>
                      </p:cNvPicPr>
                      <p:nvPr/>
                    </p:nvPicPr>
                    <p:blipFill>
                      <a:blip r:embed="rId29"/>
                      <a:srcRect/>
                      <a:stretch>
                        <a:fillRect/>
                      </a:stretch>
                    </p:blipFill>
                    <p:spPr bwMode="auto">
                      <a:xfrm>
                        <a:off x="3209925" y="5364163"/>
                        <a:ext cx="13970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1155" name="Text Box 163"/>
          <p:cNvSpPr txBox="1">
            <a:spLocks noChangeArrowheads="1"/>
          </p:cNvSpPr>
          <p:nvPr/>
        </p:nvSpPr>
        <p:spPr bwMode="auto">
          <a:xfrm>
            <a:off x="4629561" y="5310128"/>
            <a:ext cx="190182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92075" indent="-92075"/>
            <a:r>
              <a:rPr lang="ru-RU" altLang="ru-RU" sz="1000" b="1" dirty="0">
                <a:solidFill>
                  <a:srgbClr val="00007D"/>
                </a:solidFill>
              </a:rPr>
              <a:t>- </a:t>
            </a:r>
            <a:r>
              <a:rPr lang="en-US" altLang="ru-RU" sz="1000" b="1" dirty="0" smtClean="0">
                <a:solidFill>
                  <a:schemeClr val="accent1">
                    <a:lumMod val="25000"/>
                  </a:schemeClr>
                </a:solidFill>
              </a:rPr>
              <a:t>e</a:t>
            </a:r>
            <a:r>
              <a:rPr lang="en-US" altLang="ru-RU" sz="1000" b="1" dirty="0" smtClean="0">
                <a:solidFill>
                  <a:schemeClr val="accent1">
                    <a:lumMod val="25000"/>
                  </a:schemeClr>
                </a:solidFill>
                <a:cs typeface="Arial" pitchFamily="34" charset="0"/>
              </a:rPr>
              <a:t>quilibrium conditions. </a:t>
            </a:r>
            <a:endParaRPr lang="ru-RU" altLang="ru-RU" sz="1000" b="1" dirty="0">
              <a:solidFill>
                <a:srgbClr val="00007D"/>
              </a:solidFill>
            </a:endParaRPr>
          </a:p>
        </p:txBody>
      </p:sp>
      <p:sp>
        <p:nvSpPr>
          <p:cNvPr id="341156" name="Text Box 164"/>
          <p:cNvSpPr txBox="1">
            <a:spLocks noChangeArrowheads="1"/>
          </p:cNvSpPr>
          <p:nvPr/>
        </p:nvSpPr>
        <p:spPr bwMode="auto">
          <a:xfrm>
            <a:off x="179388" y="5710238"/>
            <a:ext cx="8850312"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smtClean="0">
                <a:solidFill>
                  <a:srgbClr val="000000"/>
                </a:solidFill>
              </a:rPr>
              <a:t>In </a:t>
            </a:r>
            <a:r>
              <a:rPr lang="en-US" altLang="ru-RU" sz="1000" dirty="0">
                <a:solidFill>
                  <a:srgbClr val="000000"/>
                </a:solidFill>
              </a:rPr>
              <a:t>the above example, for the system to be in equilibrium it is necessary  for  </a:t>
            </a:r>
            <a:r>
              <a:rPr lang="en-US" altLang="ru-RU" sz="1000" dirty="0" smtClean="0">
                <a:solidFill>
                  <a:srgbClr val="000000"/>
                </a:solidFill>
              </a:rPr>
              <a:t>the forces </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ru-RU" altLang="ru-RU" sz="1200" baseline="-25000" dirty="0" smtClean="0">
                <a:solidFill>
                  <a:srgbClr val="000000"/>
                </a:solidFill>
                <a:latin typeface="Times New Roman" pitchFamily="18" charset="0"/>
                <a:cs typeface="Times New Roman" pitchFamily="18" charset="0"/>
              </a:rPr>
              <a:t> </a:t>
            </a:r>
            <a:r>
              <a:rPr lang="en-US" altLang="ru-RU" sz="1000" baseline="-25000" dirty="0" smtClean="0">
                <a:solidFill>
                  <a:srgbClr val="000000"/>
                </a:solidFill>
              </a:rPr>
              <a:t> </a:t>
            </a:r>
            <a:r>
              <a:rPr lang="en-US" altLang="ru-RU" sz="1000" dirty="0" smtClean="0">
                <a:solidFill>
                  <a:srgbClr val="000000"/>
                </a:solidFill>
              </a:rPr>
              <a:t>and</a:t>
            </a:r>
            <a:r>
              <a:rPr lang="ru-RU" altLang="ru-RU" sz="1000" dirty="0" smtClean="0">
                <a:solidFill>
                  <a:srgbClr val="000000"/>
                </a:solidFill>
              </a:rPr>
              <a:t> </a:t>
            </a:r>
            <a:r>
              <a:rPr lang="en-US" altLang="ru-RU" sz="1200" i="1" dirty="0">
                <a:solidFill>
                  <a:srgbClr val="000000"/>
                </a:solidFill>
                <a:latin typeface="Times New Roman" pitchFamily="18" charset="0"/>
                <a:cs typeface="Times New Roman" pitchFamily="18" charset="0"/>
              </a:rPr>
              <a:t>Q</a:t>
            </a:r>
            <a:r>
              <a:rPr lang="ru-RU" altLang="ru-RU" sz="1200" baseline="-25000" dirty="0">
                <a:solidFill>
                  <a:srgbClr val="000000"/>
                </a:solidFill>
                <a:latin typeface="Times New Roman" pitchFamily="18" charset="0"/>
                <a:cs typeface="Times New Roman" pitchFamily="18" charset="0"/>
              </a:rPr>
              <a:t>2</a:t>
            </a:r>
            <a:r>
              <a:rPr lang="ru-RU" altLang="ru-RU" sz="1000" dirty="0">
                <a:solidFill>
                  <a:srgbClr val="000000"/>
                </a:solidFill>
              </a:rPr>
              <a:t> </a:t>
            </a:r>
            <a:r>
              <a:rPr lang="en-US" altLang="ru-RU" sz="1000" dirty="0" smtClean="0">
                <a:solidFill>
                  <a:srgbClr val="000000"/>
                </a:solidFill>
              </a:rPr>
              <a:t>to </a:t>
            </a:r>
            <a:r>
              <a:rPr lang="en-US" altLang="ru-RU" sz="1000" dirty="0">
                <a:solidFill>
                  <a:srgbClr val="000000"/>
                </a:solidFill>
              </a:rPr>
              <a:t>be zero</a:t>
            </a:r>
            <a:r>
              <a:rPr lang="en-US" altLang="ru-RU" sz="1000" dirty="0" smtClean="0">
                <a:solidFill>
                  <a:srgbClr val="000000"/>
                </a:solidFill>
              </a:rPr>
              <a:t>. </a:t>
            </a:r>
            <a:r>
              <a:rPr lang="en-US" altLang="ru-RU" sz="1000" dirty="0">
                <a:solidFill>
                  <a:srgbClr val="000000"/>
                </a:solidFill>
              </a:rPr>
              <a:t>It is evident that </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1</a:t>
            </a:r>
            <a:r>
              <a:rPr lang="ru-RU" altLang="ru-RU" sz="1200" dirty="0">
                <a:solidFill>
                  <a:srgbClr val="000000"/>
                </a:solidFill>
                <a:latin typeface="Times New Roman" pitchFamily="18" charset="0"/>
                <a:cs typeface="Times New Roman" pitchFamily="18" charset="0"/>
              </a:rPr>
              <a:t> ≠ 0 </a:t>
            </a:r>
            <a:r>
              <a:rPr lang="en-US" altLang="ru-RU" sz="1000" dirty="0" smtClean="0">
                <a:solidFill>
                  <a:srgbClr val="000000"/>
                </a:solidFill>
              </a:rPr>
              <a:t>and </a:t>
            </a:r>
            <a:r>
              <a:rPr lang="en-US" altLang="ru-RU" sz="1000" dirty="0">
                <a:solidFill>
                  <a:srgbClr val="000000"/>
                </a:solidFill>
              </a:rPr>
              <a:t>there is no </a:t>
            </a:r>
            <a:r>
              <a:rPr lang="en-US" altLang="ru-RU" sz="1000" dirty="0" smtClean="0">
                <a:solidFill>
                  <a:srgbClr val="000000"/>
                </a:solidFill>
              </a:rPr>
              <a:t>equilibrium. The </a:t>
            </a:r>
            <a:r>
              <a:rPr lang="en-US" altLang="ru-RU" sz="1000" dirty="0">
                <a:solidFill>
                  <a:srgbClr val="000000"/>
                </a:solidFill>
              </a:rPr>
              <a:t>equilibrium of the system is possible only when there is a certain value of </a:t>
            </a:r>
            <a:r>
              <a:rPr lang="en-US" altLang="ru-RU" sz="1000" dirty="0" smtClean="0">
                <a:solidFill>
                  <a:srgbClr val="000000"/>
                </a:solidFill>
              </a:rPr>
              <a:t>the friction </a:t>
            </a:r>
            <a:r>
              <a:rPr lang="en-US" altLang="ru-RU" sz="1000" dirty="0">
                <a:solidFill>
                  <a:srgbClr val="000000"/>
                </a:solidFill>
              </a:rPr>
              <a:t>force between the </a:t>
            </a:r>
            <a:r>
              <a:rPr lang="en-US" altLang="ru-RU" sz="1000" dirty="0" smtClean="0">
                <a:solidFill>
                  <a:srgbClr val="000000"/>
                </a:solidFill>
              </a:rPr>
              <a:t>body </a:t>
            </a:r>
            <a:r>
              <a:rPr lang="en-US" altLang="ru-RU" sz="1000" dirty="0">
                <a:solidFill>
                  <a:srgbClr val="000000"/>
                </a:solidFill>
              </a:rPr>
              <a:t>1 and the </a:t>
            </a:r>
            <a:r>
              <a:rPr lang="en-US" altLang="ru-RU" sz="1000" dirty="0" smtClean="0">
                <a:solidFill>
                  <a:srgbClr val="000000"/>
                </a:solidFill>
              </a:rPr>
              <a:t>plane</a:t>
            </a:r>
            <a:r>
              <a:rPr lang="en-US" altLang="ru-RU" sz="1000" dirty="0">
                <a:solidFill>
                  <a:srgbClr val="000000"/>
                </a:solidFill>
              </a:rPr>
              <a:t>. Then, </a:t>
            </a:r>
            <a:r>
              <a:rPr lang="en-US" altLang="ru-RU" sz="1000" dirty="0" smtClean="0">
                <a:solidFill>
                  <a:srgbClr val="000000"/>
                </a:solidFill>
              </a:rPr>
              <a:t>this force will enter </a:t>
            </a:r>
            <a:r>
              <a:rPr lang="en-US" altLang="ru-RU" sz="1000" dirty="0">
                <a:solidFill>
                  <a:srgbClr val="000000"/>
                </a:solidFill>
              </a:rPr>
              <a:t>into the expression for </a:t>
            </a:r>
            <a:r>
              <a:rPr lang="en-US" altLang="ru-RU" sz="1200" i="1" dirty="0" smtClean="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graphicFrame>
        <p:nvGraphicFramePr>
          <p:cNvPr id="341157" name="Object 165"/>
          <p:cNvGraphicFramePr>
            <a:graphicFrameLocks noChangeAspect="1"/>
          </p:cNvGraphicFramePr>
          <p:nvPr>
            <p:extLst>
              <p:ext uri="{D42A27DB-BD31-4B8C-83A1-F6EECF244321}">
                <p14:modId xmlns:p14="http://schemas.microsoft.com/office/powerpoint/2010/main" val="3981998085"/>
              </p:ext>
            </p:extLst>
          </p:nvPr>
        </p:nvGraphicFramePr>
        <p:xfrm>
          <a:off x="331788" y="6234113"/>
          <a:ext cx="2794000" cy="457200"/>
        </p:xfrm>
        <a:graphic>
          <a:graphicData uri="http://schemas.openxmlformats.org/presentationml/2006/ole">
            <mc:AlternateContent xmlns:mc="http://schemas.openxmlformats.org/markup-compatibility/2006">
              <mc:Choice xmlns:v="urn:schemas-microsoft-com:vml" Requires="v">
                <p:oleObj spid="_x0000_s1340413" name="Equation" r:id="rId30" imgW="2793960" imgH="457200" progId="Equation.DSMT4">
                  <p:embed/>
                </p:oleObj>
              </mc:Choice>
              <mc:Fallback>
                <p:oleObj name="Equation" r:id="rId30" imgW="2793960" imgH="457200" progId="Equation.DSMT4">
                  <p:embed/>
                  <p:pic>
                    <p:nvPicPr>
                      <p:cNvPr id="0" name=""/>
                      <p:cNvPicPr>
                        <a:picLocks noChangeAspect="1" noChangeArrowheads="1"/>
                      </p:cNvPicPr>
                      <p:nvPr/>
                    </p:nvPicPr>
                    <p:blipFill>
                      <a:blip r:embed="rId31"/>
                      <a:srcRect/>
                      <a:stretch>
                        <a:fillRect/>
                      </a:stretch>
                    </p:blipFill>
                    <p:spPr bwMode="auto">
                      <a:xfrm>
                        <a:off x="331788" y="6234113"/>
                        <a:ext cx="27940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1158" name="Text Box 166"/>
          <p:cNvSpPr txBox="1">
            <a:spLocks noChangeArrowheads="1"/>
          </p:cNvSpPr>
          <p:nvPr/>
        </p:nvSpPr>
        <p:spPr bwMode="auto">
          <a:xfrm>
            <a:off x="3244850" y="6251575"/>
            <a:ext cx="36353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smtClean="0">
                <a:solidFill>
                  <a:srgbClr val="000000"/>
                </a:solidFill>
              </a:rPr>
              <a:t>Now, </a:t>
            </a:r>
            <a:r>
              <a:rPr lang="en-US" altLang="ru-RU" sz="1000" dirty="0">
                <a:solidFill>
                  <a:srgbClr val="000000"/>
                </a:solidFill>
              </a:rPr>
              <a:t>the equilibrium equations for the system</a:t>
            </a:r>
          </a:p>
          <a:p>
            <a:r>
              <a:rPr lang="en-US" altLang="ru-RU" sz="1000" dirty="0">
                <a:solidFill>
                  <a:srgbClr val="000000"/>
                </a:solidFill>
              </a:rPr>
              <a:t>define the relation between the forces and have the form </a:t>
            </a:r>
            <a:endParaRPr lang="ru-RU" altLang="ru-RU" sz="1000" dirty="0">
              <a:solidFill>
                <a:srgbClr val="000000"/>
              </a:solidFill>
            </a:endParaRPr>
          </a:p>
        </p:txBody>
      </p:sp>
      <p:graphicFrame>
        <p:nvGraphicFramePr>
          <p:cNvPr id="341159" name="Object 167"/>
          <p:cNvGraphicFramePr>
            <a:graphicFrameLocks noChangeAspect="1"/>
          </p:cNvGraphicFramePr>
          <p:nvPr/>
        </p:nvGraphicFramePr>
        <p:xfrm>
          <a:off x="6692900" y="6334125"/>
          <a:ext cx="1879600" cy="406400"/>
        </p:xfrm>
        <a:graphic>
          <a:graphicData uri="http://schemas.openxmlformats.org/presentationml/2006/ole">
            <mc:AlternateContent xmlns:mc="http://schemas.openxmlformats.org/markup-compatibility/2006">
              <mc:Choice xmlns:v="urn:schemas-microsoft-com:vml" Requires="v">
                <p:oleObj spid="_x0000_s1340414" name="Формула" r:id="rId32" imgW="1879560" imgH="406080" progId="Equation.3">
                  <p:embed/>
                </p:oleObj>
              </mc:Choice>
              <mc:Fallback>
                <p:oleObj name="Формула" r:id="rId32" imgW="1879560" imgH="40608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692900" y="6334125"/>
                        <a:ext cx="18796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16" name="Picture 15" descr="Z:\Символ НГУ_4.JPG"/>
          <p:cNvPicPr>
            <a:picLocks noChangeAspect="1" noChangeArrowheads="1"/>
          </p:cNvPicPr>
          <p:nvPr/>
        </p:nvPicPr>
        <p:blipFill>
          <a:blip r:embed="rId34" cstate="print">
            <a:extLst>
              <a:ext uri="{BEBA8EAE-BF5A-486C-A8C5-ECC9F3942E4B}">
                <a14:imgProps xmlns:a14="http://schemas.microsoft.com/office/drawing/2010/main">
                  <a14:imgLayer r:embed="rId3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63460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1012"/>
                                        </p:tgtEl>
                                        <p:attrNameLst>
                                          <p:attrName>style.visibility</p:attrName>
                                        </p:attrNameLst>
                                      </p:cBhvr>
                                      <p:to>
                                        <p:strVal val="visible"/>
                                      </p:to>
                                    </p:set>
                                  </p:childTnLst>
                                </p:cTn>
                              </p:par>
                              <p:par>
                                <p:cTn id="7" presetID="1" presetClass="emph" presetSubtype="2" fill="hold" nodeType="withEffect">
                                  <p:stCondLst>
                                    <p:cond delay="0"/>
                                  </p:stCondLst>
                                  <p:childTnLst>
                                    <p:animClr clrSpc="rgb" dir="cw">
                                      <p:cBhvr>
                                        <p:cTn id="8" dur="500" fill="hold"/>
                                        <p:tgtEl>
                                          <p:spTgt spid="341062"/>
                                        </p:tgtEl>
                                        <p:attrNameLst>
                                          <p:attrName>fillcolor</p:attrName>
                                        </p:attrNameLst>
                                      </p:cBhvr>
                                      <p:to>
                                        <a:srgbClr val="C0C0C0"/>
                                      </p:to>
                                    </p:animClr>
                                    <p:set>
                                      <p:cBhvr>
                                        <p:cTn id="9" dur="500" fill="hold"/>
                                        <p:tgtEl>
                                          <p:spTgt spid="341062"/>
                                        </p:tgtEl>
                                        <p:attrNameLst>
                                          <p:attrName>fill.type</p:attrName>
                                        </p:attrNameLst>
                                      </p:cBhvr>
                                      <p:to>
                                        <p:strVal val="solid"/>
                                      </p:to>
                                    </p:set>
                                    <p:set>
                                      <p:cBhvr>
                                        <p:cTn id="10" dur="500" fill="hold"/>
                                        <p:tgtEl>
                                          <p:spTgt spid="341062"/>
                                        </p:tgtEl>
                                        <p:attrNameLst>
                                          <p:attrName>fill.on</p:attrName>
                                        </p:attrNameLst>
                                      </p:cBhvr>
                                      <p:to>
                                        <p:strVal val="true"/>
                                      </p:to>
                                    </p:set>
                                  </p:childTnLst>
                                </p:cTn>
                              </p:par>
                              <p:par>
                                <p:cTn id="11" presetID="1" presetClass="emph" presetSubtype="2" fill="hold" nodeType="withEffect">
                                  <p:stCondLst>
                                    <p:cond delay="0"/>
                                  </p:stCondLst>
                                  <p:childTnLst>
                                    <p:animClr clrSpc="rgb" dir="cw">
                                      <p:cBhvr>
                                        <p:cTn id="12" dur="500" fill="hold"/>
                                        <p:tgtEl>
                                          <p:spTgt spid="341055"/>
                                        </p:tgtEl>
                                        <p:attrNameLst>
                                          <p:attrName>fillcolor</p:attrName>
                                        </p:attrNameLst>
                                      </p:cBhvr>
                                      <p:to>
                                        <a:srgbClr val="C0C0C0"/>
                                      </p:to>
                                    </p:animClr>
                                    <p:set>
                                      <p:cBhvr>
                                        <p:cTn id="13" dur="500" fill="hold"/>
                                        <p:tgtEl>
                                          <p:spTgt spid="341055"/>
                                        </p:tgtEl>
                                        <p:attrNameLst>
                                          <p:attrName>fill.type</p:attrName>
                                        </p:attrNameLst>
                                      </p:cBhvr>
                                      <p:to>
                                        <p:strVal val="solid"/>
                                      </p:to>
                                    </p:set>
                                    <p:set>
                                      <p:cBhvr>
                                        <p:cTn id="14" dur="500" fill="hold"/>
                                        <p:tgtEl>
                                          <p:spTgt spid="341055"/>
                                        </p:tgtEl>
                                        <p:attrNameLst>
                                          <p:attrName>fill.on</p:attrName>
                                        </p:attrNameLst>
                                      </p:cBhvr>
                                      <p:to>
                                        <p:strVal val="tru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1015"/>
                                        </p:tgtEl>
                                        <p:attrNameLst>
                                          <p:attrName>style.visibility</p:attrName>
                                        </p:attrNameLst>
                                      </p:cBhvr>
                                      <p:to>
                                        <p:strVal val="visible"/>
                                      </p:to>
                                    </p:set>
                                  </p:childTnLst>
                                </p:cTn>
                              </p:par>
                              <p:par>
                                <p:cTn id="19" presetID="1" presetClass="emph" presetSubtype="2" fill="hold" nodeType="withEffect">
                                  <p:stCondLst>
                                    <p:cond delay="0"/>
                                  </p:stCondLst>
                                  <p:childTnLst>
                                    <p:animClr clrSpc="rgb" dir="cw">
                                      <p:cBhvr>
                                        <p:cTn id="20" dur="500" fill="hold"/>
                                        <p:tgtEl>
                                          <p:spTgt spid="341068"/>
                                        </p:tgtEl>
                                        <p:attrNameLst>
                                          <p:attrName>fillcolor</p:attrName>
                                        </p:attrNameLst>
                                      </p:cBhvr>
                                      <p:to>
                                        <a:srgbClr val="C0C0C0"/>
                                      </p:to>
                                    </p:animClr>
                                    <p:set>
                                      <p:cBhvr>
                                        <p:cTn id="21" dur="500" fill="hold"/>
                                        <p:tgtEl>
                                          <p:spTgt spid="341068"/>
                                        </p:tgtEl>
                                        <p:attrNameLst>
                                          <p:attrName>fill.type</p:attrName>
                                        </p:attrNameLst>
                                      </p:cBhvr>
                                      <p:to>
                                        <p:strVal val="solid"/>
                                      </p:to>
                                    </p:set>
                                    <p:set>
                                      <p:cBhvr>
                                        <p:cTn id="22" dur="500" fill="hold"/>
                                        <p:tgtEl>
                                          <p:spTgt spid="341068"/>
                                        </p:tgtEl>
                                        <p:attrNameLst>
                                          <p:attrName>fill.on</p:attrName>
                                        </p:attrNameLst>
                                      </p:cBhvr>
                                      <p:to>
                                        <p:strVal val="true"/>
                                      </p:to>
                                    </p:set>
                                  </p:childTnLst>
                                </p:cTn>
                              </p:par>
                              <p:par>
                                <p:cTn id="23" presetID="1" presetClass="emph" presetSubtype="2" fill="hold" nodeType="withEffect">
                                  <p:stCondLst>
                                    <p:cond delay="0"/>
                                  </p:stCondLst>
                                  <p:childTnLst>
                                    <p:animClr clrSpc="rgb" dir="cw">
                                      <p:cBhvr>
                                        <p:cTn id="24" dur="500" fill="hold"/>
                                        <p:tgtEl>
                                          <p:spTgt spid="341041"/>
                                        </p:tgtEl>
                                        <p:attrNameLst>
                                          <p:attrName>fillcolor</p:attrName>
                                        </p:attrNameLst>
                                      </p:cBhvr>
                                      <p:to>
                                        <a:srgbClr val="C0C0C0"/>
                                      </p:to>
                                    </p:animClr>
                                    <p:set>
                                      <p:cBhvr>
                                        <p:cTn id="25" dur="500" fill="hold"/>
                                        <p:tgtEl>
                                          <p:spTgt spid="341041"/>
                                        </p:tgtEl>
                                        <p:attrNameLst>
                                          <p:attrName>fill.type</p:attrName>
                                        </p:attrNameLst>
                                      </p:cBhvr>
                                      <p:to>
                                        <p:strVal val="solid"/>
                                      </p:to>
                                    </p:set>
                                    <p:set>
                                      <p:cBhvr>
                                        <p:cTn id="26" dur="500" fill="hold"/>
                                        <p:tgtEl>
                                          <p:spTgt spid="341041"/>
                                        </p:tgtEl>
                                        <p:attrNameLst>
                                          <p:attrName>fill.on</p:attrName>
                                        </p:attrNameLst>
                                      </p:cBhvr>
                                      <p:to>
                                        <p:strVal val="tru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41136"/>
                                        </p:tgtEl>
                                        <p:attrNameLst>
                                          <p:attrName>style.visibility</p:attrName>
                                        </p:attrNameLst>
                                      </p:cBhvr>
                                      <p:to>
                                        <p:strVal val="visible"/>
                                      </p:to>
                                    </p:set>
                                  </p:childTnLst>
                                </p:cTn>
                              </p:par>
                              <p:par>
                                <p:cTn id="31" presetID="1" presetClass="emph" presetSubtype="2" fill="hold" nodeType="withEffect">
                                  <p:stCondLst>
                                    <p:cond delay="0"/>
                                  </p:stCondLst>
                                  <p:childTnLst>
                                    <p:animClr clrSpc="rgb" dir="cw">
                                      <p:cBhvr>
                                        <p:cTn id="32" dur="500" fill="hold"/>
                                        <p:tgtEl>
                                          <p:spTgt spid="341042"/>
                                        </p:tgtEl>
                                        <p:attrNameLst>
                                          <p:attrName>fillcolor</p:attrName>
                                        </p:attrNameLst>
                                      </p:cBhvr>
                                      <p:to>
                                        <a:srgbClr val="C0C0C0"/>
                                      </p:to>
                                    </p:animClr>
                                    <p:set>
                                      <p:cBhvr>
                                        <p:cTn id="33" dur="500" fill="hold"/>
                                        <p:tgtEl>
                                          <p:spTgt spid="341042"/>
                                        </p:tgtEl>
                                        <p:attrNameLst>
                                          <p:attrName>fill.type</p:attrName>
                                        </p:attrNameLst>
                                      </p:cBhvr>
                                      <p:to>
                                        <p:strVal val="solid"/>
                                      </p:to>
                                    </p:set>
                                    <p:set>
                                      <p:cBhvr>
                                        <p:cTn id="34" dur="500" fill="hold"/>
                                        <p:tgtEl>
                                          <p:spTgt spid="341042"/>
                                        </p:tgtEl>
                                        <p:attrNameLst>
                                          <p:attrName>fill.on</p:attrName>
                                        </p:attrNameLst>
                                      </p:cBhvr>
                                      <p:to>
                                        <p:strVal val="true"/>
                                      </p:to>
                                    </p:set>
                                  </p:childTnLst>
                                </p:cTn>
                              </p:par>
                              <p:par>
                                <p:cTn id="35" presetID="1" presetClass="emph" presetSubtype="2" fill="hold" nodeType="withEffect">
                                  <p:stCondLst>
                                    <p:cond delay="0"/>
                                  </p:stCondLst>
                                  <p:childTnLst>
                                    <p:animClr clrSpc="rgb" dir="cw">
                                      <p:cBhvr>
                                        <p:cTn id="36" dur="500" fill="hold"/>
                                        <p:tgtEl>
                                          <p:spTgt spid="341054"/>
                                        </p:tgtEl>
                                        <p:attrNameLst>
                                          <p:attrName>fillcolor</p:attrName>
                                        </p:attrNameLst>
                                      </p:cBhvr>
                                      <p:to>
                                        <a:srgbClr val="C0C0C0"/>
                                      </p:to>
                                    </p:animClr>
                                    <p:set>
                                      <p:cBhvr>
                                        <p:cTn id="37" dur="500" fill="hold"/>
                                        <p:tgtEl>
                                          <p:spTgt spid="341054"/>
                                        </p:tgtEl>
                                        <p:attrNameLst>
                                          <p:attrName>fill.type</p:attrName>
                                        </p:attrNameLst>
                                      </p:cBhvr>
                                      <p:to>
                                        <p:strVal val="solid"/>
                                      </p:to>
                                    </p:set>
                                    <p:set>
                                      <p:cBhvr>
                                        <p:cTn id="38" dur="500" fill="hold"/>
                                        <p:tgtEl>
                                          <p:spTgt spid="341054"/>
                                        </p:tgtEl>
                                        <p:attrNameLst>
                                          <p:attrName>fill.on</p:attrName>
                                        </p:attrNameLst>
                                      </p:cBhvr>
                                      <p:to>
                                        <p:strVal val="tru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41076"/>
                                        </p:tgtEl>
                                        <p:attrNameLst>
                                          <p:attrName>style.visibility</p:attrName>
                                        </p:attrNameLst>
                                      </p:cBhvr>
                                      <p:to>
                                        <p:strVal val="visible"/>
                                      </p:to>
                                    </p:set>
                                  </p:childTnLst>
                                </p:cTn>
                              </p:par>
                              <p:par>
                                <p:cTn id="43" presetID="1" presetClass="emph" presetSubtype="2" fill="hold" nodeType="withEffect">
                                  <p:stCondLst>
                                    <p:cond delay="0"/>
                                  </p:stCondLst>
                                  <p:childTnLst>
                                    <p:animClr clrSpc="rgb" dir="cw">
                                      <p:cBhvr>
                                        <p:cTn id="44" dur="500" fill="hold"/>
                                        <p:tgtEl>
                                          <p:spTgt spid="341062"/>
                                        </p:tgtEl>
                                        <p:attrNameLst>
                                          <p:attrName>fillcolor</p:attrName>
                                        </p:attrNameLst>
                                      </p:cBhvr>
                                      <p:to>
                                        <a:srgbClr val="FFCC99"/>
                                      </p:to>
                                    </p:animClr>
                                    <p:set>
                                      <p:cBhvr>
                                        <p:cTn id="45" dur="500" fill="hold"/>
                                        <p:tgtEl>
                                          <p:spTgt spid="341062"/>
                                        </p:tgtEl>
                                        <p:attrNameLst>
                                          <p:attrName>fill.type</p:attrName>
                                        </p:attrNameLst>
                                      </p:cBhvr>
                                      <p:to>
                                        <p:strVal val="solid"/>
                                      </p:to>
                                    </p:set>
                                    <p:set>
                                      <p:cBhvr>
                                        <p:cTn id="46" dur="500" fill="hold"/>
                                        <p:tgtEl>
                                          <p:spTgt spid="341062"/>
                                        </p:tgtEl>
                                        <p:attrNameLst>
                                          <p:attrName>fill.on</p:attrName>
                                        </p:attrNameLst>
                                      </p:cBhvr>
                                      <p:to>
                                        <p:strVal val="true"/>
                                      </p:to>
                                    </p:set>
                                  </p:childTnLst>
                                </p:cTn>
                              </p:par>
                              <p:par>
                                <p:cTn id="47" presetID="1" presetClass="emph" presetSubtype="2" fill="hold" nodeType="withEffect">
                                  <p:stCondLst>
                                    <p:cond delay="0"/>
                                  </p:stCondLst>
                                  <p:childTnLst>
                                    <p:animClr clrSpc="rgb" dir="cw">
                                      <p:cBhvr>
                                        <p:cTn id="48" dur="500" fill="hold"/>
                                        <p:tgtEl>
                                          <p:spTgt spid="341068"/>
                                        </p:tgtEl>
                                        <p:attrNameLst>
                                          <p:attrName>fillcolor</p:attrName>
                                        </p:attrNameLst>
                                      </p:cBhvr>
                                      <p:to>
                                        <a:srgbClr val="FFCC99"/>
                                      </p:to>
                                    </p:animClr>
                                    <p:set>
                                      <p:cBhvr>
                                        <p:cTn id="49" dur="500" fill="hold"/>
                                        <p:tgtEl>
                                          <p:spTgt spid="341068"/>
                                        </p:tgtEl>
                                        <p:attrNameLst>
                                          <p:attrName>fill.type</p:attrName>
                                        </p:attrNameLst>
                                      </p:cBhvr>
                                      <p:to>
                                        <p:strVal val="solid"/>
                                      </p:to>
                                    </p:set>
                                    <p:set>
                                      <p:cBhvr>
                                        <p:cTn id="50" dur="500" fill="hold"/>
                                        <p:tgtEl>
                                          <p:spTgt spid="341068"/>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341055"/>
                                        </p:tgtEl>
                                        <p:attrNameLst>
                                          <p:attrName>fillcolor</p:attrName>
                                        </p:attrNameLst>
                                      </p:cBhvr>
                                      <p:to>
                                        <a:srgbClr val="FFCC99"/>
                                      </p:to>
                                    </p:animClr>
                                    <p:set>
                                      <p:cBhvr>
                                        <p:cTn id="53" dur="500" fill="hold"/>
                                        <p:tgtEl>
                                          <p:spTgt spid="341055"/>
                                        </p:tgtEl>
                                        <p:attrNameLst>
                                          <p:attrName>fill.type</p:attrName>
                                        </p:attrNameLst>
                                      </p:cBhvr>
                                      <p:to>
                                        <p:strVal val="solid"/>
                                      </p:to>
                                    </p:set>
                                    <p:set>
                                      <p:cBhvr>
                                        <p:cTn id="54" dur="500" fill="hold"/>
                                        <p:tgtEl>
                                          <p:spTgt spid="341055"/>
                                        </p:tgtEl>
                                        <p:attrNameLst>
                                          <p:attrName>fill.on</p:attrName>
                                        </p:attrNameLst>
                                      </p:cBhvr>
                                      <p:to>
                                        <p:strVal val="true"/>
                                      </p:to>
                                    </p:set>
                                  </p:childTnLst>
                                </p:cTn>
                              </p:par>
                              <p:par>
                                <p:cTn id="55" presetID="1" presetClass="emph" presetSubtype="2" fill="hold" nodeType="withEffect">
                                  <p:stCondLst>
                                    <p:cond delay="0"/>
                                  </p:stCondLst>
                                  <p:childTnLst>
                                    <p:animClr clrSpc="rgb" dir="cw">
                                      <p:cBhvr>
                                        <p:cTn id="56" dur="500" fill="hold"/>
                                        <p:tgtEl>
                                          <p:spTgt spid="341041"/>
                                        </p:tgtEl>
                                        <p:attrNameLst>
                                          <p:attrName>fillcolor</p:attrName>
                                        </p:attrNameLst>
                                      </p:cBhvr>
                                      <p:to>
                                        <a:srgbClr val="FFCC99"/>
                                      </p:to>
                                    </p:animClr>
                                    <p:set>
                                      <p:cBhvr>
                                        <p:cTn id="57" dur="500" fill="hold"/>
                                        <p:tgtEl>
                                          <p:spTgt spid="341041"/>
                                        </p:tgtEl>
                                        <p:attrNameLst>
                                          <p:attrName>fill.type</p:attrName>
                                        </p:attrNameLst>
                                      </p:cBhvr>
                                      <p:to>
                                        <p:strVal val="solid"/>
                                      </p:to>
                                    </p:set>
                                    <p:set>
                                      <p:cBhvr>
                                        <p:cTn id="58" dur="500" fill="hold"/>
                                        <p:tgtEl>
                                          <p:spTgt spid="341041"/>
                                        </p:tgtEl>
                                        <p:attrNameLst>
                                          <p:attrName>fill.on</p:attrName>
                                        </p:attrNameLst>
                                      </p:cBhvr>
                                      <p:to>
                                        <p:strVal val="true"/>
                                      </p:to>
                                    </p:set>
                                  </p:childTnLst>
                                </p:cTn>
                              </p:par>
                              <p:par>
                                <p:cTn id="59" presetID="1" presetClass="emph" presetSubtype="2" fill="hold" nodeType="withEffect">
                                  <p:stCondLst>
                                    <p:cond delay="0"/>
                                  </p:stCondLst>
                                  <p:childTnLst>
                                    <p:animClr clrSpc="rgb" dir="cw">
                                      <p:cBhvr>
                                        <p:cTn id="60" dur="500" fill="hold"/>
                                        <p:tgtEl>
                                          <p:spTgt spid="341042"/>
                                        </p:tgtEl>
                                        <p:attrNameLst>
                                          <p:attrName>fillcolor</p:attrName>
                                        </p:attrNameLst>
                                      </p:cBhvr>
                                      <p:to>
                                        <a:srgbClr val="FFCC99"/>
                                      </p:to>
                                    </p:animClr>
                                    <p:set>
                                      <p:cBhvr>
                                        <p:cTn id="61" dur="500" fill="hold"/>
                                        <p:tgtEl>
                                          <p:spTgt spid="341042"/>
                                        </p:tgtEl>
                                        <p:attrNameLst>
                                          <p:attrName>fill.type</p:attrName>
                                        </p:attrNameLst>
                                      </p:cBhvr>
                                      <p:to>
                                        <p:strVal val="solid"/>
                                      </p:to>
                                    </p:set>
                                    <p:set>
                                      <p:cBhvr>
                                        <p:cTn id="62" dur="500" fill="hold"/>
                                        <p:tgtEl>
                                          <p:spTgt spid="341042"/>
                                        </p:tgtEl>
                                        <p:attrNameLst>
                                          <p:attrName>fill.on</p:attrName>
                                        </p:attrNameLst>
                                      </p:cBhvr>
                                      <p:to>
                                        <p:strVal val="true"/>
                                      </p:to>
                                    </p:set>
                                  </p:childTnLst>
                                </p:cTn>
                              </p:par>
                              <p:par>
                                <p:cTn id="63" presetID="1" presetClass="emph" presetSubtype="2" fill="hold" nodeType="withEffect">
                                  <p:stCondLst>
                                    <p:cond delay="0"/>
                                  </p:stCondLst>
                                  <p:childTnLst>
                                    <p:animClr clrSpc="rgb" dir="cw">
                                      <p:cBhvr>
                                        <p:cTn id="64" dur="500" fill="hold"/>
                                        <p:tgtEl>
                                          <p:spTgt spid="341054"/>
                                        </p:tgtEl>
                                        <p:attrNameLst>
                                          <p:attrName>fillcolor</p:attrName>
                                        </p:attrNameLst>
                                      </p:cBhvr>
                                      <p:to>
                                        <a:srgbClr val="FFCC99"/>
                                      </p:to>
                                    </p:animClr>
                                    <p:set>
                                      <p:cBhvr>
                                        <p:cTn id="65" dur="500" fill="hold"/>
                                        <p:tgtEl>
                                          <p:spTgt spid="341054"/>
                                        </p:tgtEl>
                                        <p:attrNameLst>
                                          <p:attrName>fill.type</p:attrName>
                                        </p:attrNameLst>
                                      </p:cBhvr>
                                      <p:to>
                                        <p:strVal val="solid"/>
                                      </p:to>
                                    </p:set>
                                    <p:set>
                                      <p:cBhvr>
                                        <p:cTn id="66" dur="500" fill="hold"/>
                                        <p:tgtEl>
                                          <p:spTgt spid="341054"/>
                                        </p:tgtEl>
                                        <p:attrNameLst>
                                          <p:attrName>fill.on</p:attrName>
                                        </p:attrNameLst>
                                      </p:cBhvr>
                                      <p:to>
                                        <p:strVal val="true"/>
                                      </p:to>
                                    </p:set>
                                  </p:childTnLst>
                                </p:cTn>
                              </p:par>
                              <p:par>
                                <p:cTn id="67" presetID="1" presetClass="entr" presetSubtype="0" fill="hold" grpId="0" nodeType="withEffect">
                                  <p:stCondLst>
                                    <p:cond delay="0"/>
                                  </p:stCondLst>
                                  <p:childTnLst>
                                    <p:set>
                                      <p:cBhvr>
                                        <p:cTn id="68" dur="1" fill="hold">
                                          <p:stCondLst>
                                            <p:cond delay="0"/>
                                          </p:stCondLst>
                                        </p:cTn>
                                        <p:tgtEl>
                                          <p:spTgt spid="34107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34108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41081"/>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4108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4108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41085"/>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1087"/>
                                        </p:tgtEl>
                                        <p:attrNameLst>
                                          <p:attrName>style.visibility</p:attrName>
                                        </p:attrNameLst>
                                      </p:cBhvr>
                                      <p:to>
                                        <p:strVal val="visible"/>
                                      </p:to>
                                    </p:set>
                                  </p:childTnLst>
                                </p:cTn>
                              </p:par>
                              <p:par>
                                <p:cTn id="83" presetID="1" presetClass="emph" presetSubtype="2" fill="hold" nodeType="withEffect">
                                  <p:stCondLst>
                                    <p:cond delay="0"/>
                                  </p:stCondLst>
                                  <p:childTnLst>
                                    <p:animClr clrSpc="rgb" dir="cw">
                                      <p:cBhvr>
                                        <p:cTn id="84" dur="500" fill="hold"/>
                                        <p:tgtEl>
                                          <p:spTgt spid="341068"/>
                                        </p:tgtEl>
                                        <p:attrNameLst>
                                          <p:attrName>fillcolor</p:attrName>
                                        </p:attrNameLst>
                                      </p:cBhvr>
                                      <p:to>
                                        <a:srgbClr val="C0C0C0"/>
                                      </p:to>
                                    </p:animClr>
                                    <p:set>
                                      <p:cBhvr>
                                        <p:cTn id="85" dur="500" fill="hold"/>
                                        <p:tgtEl>
                                          <p:spTgt spid="341068"/>
                                        </p:tgtEl>
                                        <p:attrNameLst>
                                          <p:attrName>fill.type</p:attrName>
                                        </p:attrNameLst>
                                      </p:cBhvr>
                                      <p:to>
                                        <p:strVal val="solid"/>
                                      </p:to>
                                    </p:set>
                                    <p:set>
                                      <p:cBhvr>
                                        <p:cTn id="86" dur="500" fill="hold"/>
                                        <p:tgtEl>
                                          <p:spTgt spid="341068"/>
                                        </p:tgtEl>
                                        <p:attrNameLst>
                                          <p:attrName>fill.on</p:attrName>
                                        </p:attrNameLst>
                                      </p:cBhvr>
                                      <p:to>
                                        <p:strVal val="true"/>
                                      </p:to>
                                    </p:set>
                                  </p:childTnLst>
                                </p:cTn>
                              </p:par>
                              <p:par>
                                <p:cTn id="87" presetID="1" presetClass="emph" presetSubtype="2" fill="hold" nodeType="withEffect">
                                  <p:stCondLst>
                                    <p:cond delay="0"/>
                                  </p:stCondLst>
                                  <p:childTnLst>
                                    <p:animClr clrSpc="rgb" dir="cw">
                                      <p:cBhvr>
                                        <p:cTn id="88" dur="500" fill="hold"/>
                                        <p:tgtEl>
                                          <p:spTgt spid="341041"/>
                                        </p:tgtEl>
                                        <p:attrNameLst>
                                          <p:attrName>fillcolor</p:attrName>
                                        </p:attrNameLst>
                                      </p:cBhvr>
                                      <p:to>
                                        <a:srgbClr val="C0C0C0"/>
                                      </p:to>
                                    </p:animClr>
                                    <p:set>
                                      <p:cBhvr>
                                        <p:cTn id="89" dur="500" fill="hold"/>
                                        <p:tgtEl>
                                          <p:spTgt spid="341041"/>
                                        </p:tgtEl>
                                        <p:attrNameLst>
                                          <p:attrName>fill.type</p:attrName>
                                        </p:attrNameLst>
                                      </p:cBhvr>
                                      <p:to>
                                        <p:strVal val="solid"/>
                                      </p:to>
                                    </p:set>
                                    <p:set>
                                      <p:cBhvr>
                                        <p:cTn id="90" dur="500" fill="hold"/>
                                        <p:tgtEl>
                                          <p:spTgt spid="341041"/>
                                        </p:tgtEl>
                                        <p:attrNameLst>
                                          <p:attrName>fill.on</p:attrName>
                                        </p:attrNameLst>
                                      </p:cBhvr>
                                      <p:to>
                                        <p:strVal val="true"/>
                                      </p:to>
                                    </p:set>
                                  </p:childTnLst>
                                </p:cTn>
                              </p:par>
                              <p:par>
                                <p:cTn id="91" presetID="1" presetClass="entr" presetSubtype="0" fill="hold" grpId="0" nodeType="withEffect">
                                  <p:stCondLst>
                                    <p:cond delay="0"/>
                                  </p:stCondLst>
                                  <p:childTnLst>
                                    <p:set>
                                      <p:cBhvr>
                                        <p:cTn id="92" dur="1" fill="hold">
                                          <p:stCondLst>
                                            <p:cond delay="0"/>
                                          </p:stCondLst>
                                        </p:cTn>
                                        <p:tgtEl>
                                          <p:spTgt spid="341092"/>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4109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41103"/>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41104"/>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41091"/>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41089"/>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41090"/>
                                        </p:tgtEl>
                                        <p:attrNameLst>
                                          <p:attrName>style.visibility</p:attrName>
                                        </p:attrNameLst>
                                      </p:cBhvr>
                                      <p:to>
                                        <p:strVal val="visible"/>
                                      </p:to>
                                    </p:set>
                                  </p:childTnLst>
                                </p:cTn>
                              </p:par>
                              <p:par>
                                <p:cTn id="105" presetID="1" presetClass="entr" presetSubtype="0" fill="hold" grpId="1" nodeType="withEffect">
                                  <p:stCondLst>
                                    <p:cond delay="0"/>
                                  </p:stCondLst>
                                  <p:childTnLst>
                                    <p:set>
                                      <p:cBhvr>
                                        <p:cTn id="106" dur="1" fill="hold">
                                          <p:stCondLst>
                                            <p:cond delay="0"/>
                                          </p:stCondLst>
                                        </p:cTn>
                                        <p:tgtEl>
                                          <p:spTgt spid="341092"/>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4109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41105"/>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41106"/>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341107"/>
                                        </p:tgtEl>
                                        <p:attrNameLst>
                                          <p:attrName>style.visibility</p:attrName>
                                        </p:attrNameLst>
                                      </p:cBhvr>
                                      <p:to>
                                        <p:strVal val="visible"/>
                                      </p:to>
                                    </p:set>
                                  </p:childTnLst>
                                </p:cTn>
                              </p:par>
                              <p:par>
                                <p:cTn id="115" presetID="1" presetClass="entr" presetSubtype="0" fill="hold" grpId="1" nodeType="withEffect">
                                  <p:stCondLst>
                                    <p:cond delay="0"/>
                                  </p:stCondLst>
                                  <p:childTnLst>
                                    <p:set>
                                      <p:cBhvr>
                                        <p:cTn id="116" dur="1" fill="hold">
                                          <p:stCondLst>
                                            <p:cond delay="0"/>
                                          </p:stCondLst>
                                        </p:cTn>
                                        <p:tgtEl>
                                          <p:spTgt spid="34109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41097"/>
                                        </p:tgtEl>
                                        <p:attrNameLst>
                                          <p:attrName>style.visibility</p:attrName>
                                        </p:attrNameLst>
                                      </p:cBhvr>
                                      <p:to>
                                        <p:strVal val="visible"/>
                                      </p:to>
                                    </p:set>
                                  </p:childTnLst>
                                </p:cTn>
                              </p:par>
                              <p:par>
                                <p:cTn id="119" presetID="1" presetClass="entr" presetSubtype="0" fill="hold" grpId="1" nodeType="withEffect">
                                  <p:stCondLst>
                                    <p:cond delay="0"/>
                                  </p:stCondLst>
                                  <p:childTnLst>
                                    <p:set>
                                      <p:cBhvr>
                                        <p:cTn id="120" dur="1" fill="hold">
                                          <p:stCondLst>
                                            <p:cond delay="0"/>
                                          </p:stCondLst>
                                        </p:cTn>
                                        <p:tgtEl>
                                          <p:spTgt spid="34110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41100"/>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341102"/>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341101"/>
                                        </p:tgtEl>
                                        <p:attrNameLst>
                                          <p:attrName>style.visibility</p:attrName>
                                        </p:attrNameLst>
                                      </p:cBhvr>
                                      <p:to>
                                        <p:strVal val="visible"/>
                                      </p:to>
                                    </p:set>
                                  </p:childTnLst>
                                </p:cTn>
                              </p:par>
                              <p:par>
                                <p:cTn id="127" presetID="1" presetClass="entr" presetSubtype="0" fill="hold" grpId="1" nodeType="withEffect">
                                  <p:stCondLst>
                                    <p:cond delay="0"/>
                                  </p:stCondLst>
                                  <p:childTnLst>
                                    <p:set>
                                      <p:cBhvr>
                                        <p:cTn id="128" dur="1" fill="hold">
                                          <p:stCondLst>
                                            <p:cond delay="0"/>
                                          </p:stCondLst>
                                        </p:cTn>
                                        <p:tgtEl>
                                          <p:spTgt spid="341104"/>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341098"/>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34110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341130"/>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41109"/>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341110"/>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41111"/>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41009"/>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341138"/>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341137"/>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341115"/>
                                        </p:tgtEl>
                                        <p:attrNameLst>
                                          <p:attrName>style.visibility</p:attrName>
                                        </p:attrNameLst>
                                      </p:cBhvr>
                                      <p:to>
                                        <p:strVal val="visible"/>
                                      </p:to>
                                    </p:set>
                                  </p:childTnLst>
                                </p:cTn>
                              </p:par>
                              <p:par>
                                <p:cTn id="155" presetID="1" presetClass="emph" presetSubtype="2" fill="hold" nodeType="withEffect">
                                  <p:stCondLst>
                                    <p:cond delay="0"/>
                                  </p:stCondLst>
                                  <p:childTnLst>
                                    <p:animClr clrSpc="rgb" dir="cw">
                                      <p:cBhvr>
                                        <p:cTn id="156" dur="500" fill="hold"/>
                                        <p:tgtEl>
                                          <p:spTgt spid="341062"/>
                                        </p:tgtEl>
                                        <p:attrNameLst>
                                          <p:attrName>fillcolor</p:attrName>
                                        </p:attrNameLst>
                                      </p:cBhvr>
                                      <p:to>
                                        <a:srgbClr val="C0C0C0"/>
                                      </p:to>
                                    </p:animClr>
                                    <p:set>
                                      <p:cBhvr>
                                        <p:cTn id="157" dur="500" fill="hold"/>
                                        <p:tgtEl>
                                          <p:spTgt spid="341062"/>
                                        </p:tgtEl>
                                        <p:attrNameLst>
                                          <p:attrName>fill.type</p:attrName>
                                        </p:attrNameLst>
                                      </p:cBhvr>
                                      <p:to>
                                        <p:strVal val="solid"/>
                                      </p:to>
                                    </p:set>
                                    <p:set>
                                      <p:cBhvr>
                                        <p:cTn id="158" dur="500" fill="hold"/>
                                        <p:tgtEl>
                                          <p:spTgt spid="341062"/>
                                        </p:tgtEl>
                                        <p:attrNameLst>
                                          <p:attrName>fill.on</p:attrName>
                                        </p:attrNameLst>
                                      </p:cBhvr>
                                      <p:to>
                                        <p:strVal val="true"/>
                                      </p:to>
                                    </p:set>
                                  </p:childTnLst>
                                </p:cTn>
                              </p:par>
                              <p:par>
                                <p:cTn id="159" presetID="1" presetClass="emph" presetSubtype="2" fill="hold" nodeType="withEffect">
                                  <p:stCondLst>
                                    <p:cond delay="0"/>
                                  </p:stCondLst>
                                  <p:childTnLst>
                                    <p:animClr clrSpc="rgb" dir="cw">
                                      <p:cBhvr>
                                        <p:cTn id="160" dur="500" fill="hold"/>
                                        <p:tgtEl>
                                          <p:spTgt spid="341068"/>
                                        </p:tgtEl>
                                        <p:attrNameLst>
                                          <p:attrName>fillcolor</p:attrName>
                                        </p:attrNameLst>
                                      </p:cBhvr>
                                      <p:to>
                                        <a:srgbClr val="C0C0C0"/>
                                      </p:to>
                                    </p:animClr>
                                    <p:set>
                                      <p:cBhvr>
                                        <p:cTn id="161" dur="500" fill="hold"/>
                                        <p:tgtEl>
                                          <p:spTgt spid="341068"/>
                                        </p:tgtEl>
                                        <p:attrNameLst>
                                          <p:attrName>fill.type</p:attrName>
                                        </p:attrNameLst>
                                      </p:cBhvr>
                                      <p:to>
                                        <p:strVal val="solid"/>
                                      </p:to>
                                    </p:set>
                                    <p:set>
                                      <p:cBhvr>
                                        <p:cTn id="162" dur="500" fill="hold"/>
                                        <p:tgtEl>
                                          <p:spTgt spid="341068"/>
                                        </p:tgtEl>
                                        <p:attrNameLst>
                                          <p:attrName>fill.on</p:attrName>
                                        </p:attrNameLst>
                                      </p:cBhvr>
                                      <p:to>
                                        <p:strVal val="true"/>
                                      </p:to>
                                    </p:set>
                                  </p:childTnLst>
                                </p:cTn>
                              </p:par>
                              <p:par>
                                <p:cTn id="163" presetID="1" presetClass="emph" presetSubtype="2" fill="hold" nodeType="withEffect">
                                  <p:stCondLst>
                                    <p:cond delay="0"/>
                                  </p:stCondLst>
                                  <p:childTnLst>
                                    <p:animClr clrSpc="rgb" dir="cw">
                                      <p:cBhvr>
                                        <p:cTn id="164" dur="500" fill="hold"/>
                                        <p:tgtEl>
                                          <p:spTgt spid="341055"/>
                                        </p:tgtEl>
                                        <p:attrNameLst>
                                          <p:attrName>fillcolor</p:attrName>
                                        </p:attrNameLst>
                                      </p:cBhvr>
                                      <p:to>
                                        <a:srgbClr val="C0C0C0"/>
                                      </p:to>
                                    </p:animClr>
                                    <p:set>
                                      <p:cBhvr>
                                        <p:cTn id="165" dur="500" fill="hold"/>
                                        <p:tgtEl>
                                          <p:spTgt spid="341055"/>
                                        </p:tgtEl>
                                        <p:attrNameLst>
                                          <p:attrName>fill.type</p:attrName>
                                        </p:attrNameLst>
                                      </p:cBhvr>
                                      <p:to>
                                        <p:strVal val="solid"/>
                                      </p:to>
                                    </p:set>
                                    <p:set>
                                      <p:cBhvr>
                                        <p:cTn id="166" dur="500" fill="hold"/>
                                        <p:tgtEl>
                                          <p:spTgt spid="341055"/>
                                        </p:tgtEl>
                                        <p:attrNameLst>
                                          <p:attrName>fill.on</p:attrName>
                                        </p:attrNameLst>
                                      </p:cBhvr>
                                      <p:to>
                                        <p:strVal val="true"/>
                                      </p:to>
                                    </p:set>
                                  </p:childTnLst>
                                </p:cTn>
                              </p:par>
                              <p:par>
                                <p:cTn id="167" presetID="1" presetClass="emph" presetSubtype="2" fill="hold" nodeType="withEffect">
                                  <p:stCondLst>
                                    <p:cond delay="0"/>
                                  </p:stCondLst>
                                  <p:childTnLst>
                                    <p:animClr clrSpc="rgb" dir="cw">
                                      <p:cBhvr>
                                        <p:cTn id="168" dur="500" fill="hold"/>
                                        <p:tgtEl>
                                          <p:spTgt spid="341041"/>
                                        </p:tgtEl>
                                        <p:attrNameLst>
                                          <p:attrName>fillcolor</p:attrName>
                                        </p:attrNameLst>
                                      </p:cBhvr>
                                      <p:to>
                                        <a:srgbClr val="FFCC99"/>
                                      </p:to>
                                    </p:animClr>
                                    <p:set>
                                      <p:cBhvr>
                                        <p:cTn id="169" dur="500" fill="hold"/>
                                        <p:tgtEl>
                                          <p:spTgt spid="341041"/>
                                        </p:tgtEl>
                                        <p:attrNameLst>
                                          <p:attrName>fill.type</p:attrName>
                                        </p:attrNameLst>
                                      </p:cBhvr>
                                      <p:to>
                                        <p:strVal val="solid"/>
                                      </p:to>
                                    </p:set>
                                    <p:set>
                                      <p:cBhvr>
                                        <p:cTn id="170" dur="500" fill="hold"/>
                                        <p:tgtEl>
                                          <p:spTgt spid="341041"/>
                                        </p:tgtEl>
                                        <p:attrNameLst>
                                          <p:attrName>fill.on</p:attrName>
                                        </p:attrNameLst>
                                      </p:cBhvr>
                                      <p:to>
                                        <p:strVal val="true"/>
                                      </p:to>
                                    </p:set>
                                  </p:childTnLst>
                                </p:cTn>
                              </p:par>
                              <p:par>
                                <p:cTn id="171" presetID="1" presetClass="emph" presetSubtype="2" fill="hold" nodeType="withEffect">
                                  <p:stCondLst>
                                    <p:cond delay="0"/>
                                  </p:stCondLst>
                                  <p:childTnLst>
                                    <p:animClr clrSpc="rgb" dir="cw">
                                      <p:cBhvr>
                                        <p:cTn id="172" dur="500" fill="hold"/>
                                        <p:tgtEl>
                                          <p:spTgt spid="341068"/>
                                        </p:tgtEl>
                                        <p:attrNameLst>
                                          <p:attrName>fillcolor</p:attrName>
                                        </p:attrNameLst>
                                      </p:cBhvr>
                                      <p:to>
                                        <a:srgbClr val="FFCC99"/>
                                      </p:to>
                                    </p:animClr>
                                    <p:set>
                                      <p:cBhvr>
                                        <p:cTn id="173" dur="500" fill="hold"/>
                                        <p:tgtEl>
                                          <p:spTgt spid="341068"/>
                                        </p:tgtEl>
                                        <p:attrNameLst>
                                          <p:attrName>fill.type</p:attrName>
                                        </p:attrNameLst>
                                      </p:cBhvr>
                                      <p:to>
                                        <p:strVal val="solid"/>
                                      </p:to>
                                    </p:set>
                                    <p:set>
                                      <p:cBhvr>
                                        <p:cTn id="174" dur="500" fill="hold"/>
                                        <p:tgtEl>
                                          <p:spTgt spid="341068"/>
                                        </p:tgtEl>
                                        <p:attrNameLst>
                                          <p:attrName>fill.on</p:attrName>
                                        </p:attrNameLst>
                                      </p:cBhvr>
                                      <p:to>
                                        <p:strVal val="true"/>
                                      </p:to>
                                    </p:set>
                                  </p:childTnLst>
                                </p:cTn>
                              </p:par>
                              <p:par>
                                <p:cTn id="175" presetID="1" presetClass="entr" presetSubtype="0" fill="hold" grpId="0" nodeType="withEffect">
                                  <p:stCondLst>
                                    <p:cond delay="0"/>
                                  </p:stCondLst>
                                  <p:childTnLst>
                                    <p:set>
                                      <p:cBhvr>
                                        <p:cTn id="176" dur="1" fill="hold">
                                          <p:stCondLst>
                                            <p:cond delay="0"/>
                                          </p:stCondLst>
                                        </p:cTn>
                                        <p:tgtEl>
                                          <p:spTgt spid="341134"/>
                                        </p:tgtEl>
                                        <p:attrNameLst>
                                          <p:attrName>style.visibility</p:attrName>
                                        </p:attrNameLst>
                                      </p:cBhvr>
                                      <p:to>
                                        <p:strVal val="visible"/>
                                      </p:to>
                                    </p:set>
                                  </p:childTnLst>
                                </p:cTn>
                              </p:par>
                              <p:par>
                                <p:cTn id="177" presetID="1" presetClass="entr" presetSubtype="0" fill="hold" grpId="1" nodeType="withEffect">
                                  <p:stCondLst>
                                    <p:cond delay="0"/>
                                  </p:stCondLst>
                                  <p:childTnLst>
                                    <p:set>
                                      <p:cBhvr>
                                        <p:cTn id="178" dur="1" fill="hold">
                                          <p:stCondLst>
                                            <p:cond delay="0"/>
                                          </p:stCondLst>
                                        </p:cTn>
                                        <p:tgtEl>
                                          <p:spTgt spid="341134"/>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341131"/>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341132"/>
                                        </p:tgtEl>
                                        <p:attrNameLst>
                                          <p:attrName>style.visibility</p:attrName>
                                        </p:attrNameLst>
                                      </p:cBhvr>
                                      <p:to>
                                        <p:strVal val="visible"/>
                                      </p:to>
                                    </p:set>
                                  </p:childTnLst>
                                </p:cTn>
                              </p:par>
                              <p:par>
                                <p:cTn id="183" presetID="1" presetClass="entr" presetSubtype="0" fill="hold" grpId="0" nodeType="withEffect">
                                  <p:stCondLst>
                                    <p:cond delay="0"/>
                                  </p:stCondLst>
                                  <p:childTnLst>
                                    <p:set>
                                      <p:cBhvr>
                                        <p:cTn id="184" dur="1" fill="hold">
                                          <p:stCondLst>
                                            <p:cond delay="0"/>
                                          </p:stCondLst>
                                        </p:cTn>
                                        <p:tgtEl>
                                          <p:spTgt spid="341133"/>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341124"/>
                                        </p:tgtEl>
                                        <p:attrNameLst>
                                          <p:attrName>style.visibility</p:attrName>
                                        </p:attrNameLst>
                                      </p:cBhvr>
                                      <p:to>
                                        <p:strVal val="visible"/>
                                      </p:to>
                                    </p:set>
                                  </p:childTnLst>
                                </p:cTn>
                              </p:par>
                              <p:par>
                                <p:cTn id="187" presetID="1" presetClass="entr" presetSubtype="0" fill="hold" grpId="0" nodeType="withEffect">
                                  <p:stCondLst>
                                    <p:cond delay="0"/>
                                  </p:stCondLst>
                                  <p:childTnLst>
                                    <p:set>
                                      <p:cBhvr>
                                        <p:cTn id="188" dur="1" fill="hold">
                                          <p:stCondLst>
                                            <p:cond delay="0"/>
                                          </p:stCondLst>
                                        </p:cTn>
                                        <p:tgtEl>
                                          <p:spTgt spid="341125"/>
                                        </p:tgtEl>
                                        <p:attrNameLst>
                                          <p:attrName>style.visibility</p:attrName>
                                        </p:attrNameLst>
                                      </p:cBhvr>
                                      <p:to>
                                        <p:strVal val="visible"/>
                                      </p:to>
                                    </p:set>
                                  </p:childTnLst>
                                </p:cTn>
                              </p:par>
                              <p:par>
                                <p:cTn id="189" presetID="1" presetClass="entr" presetSubtype="0" fill="hold" grpId="0" nodeType="withEffect">
                                  <p:stCondLst>
                                    <p:cond delay="0"/>
                                  </p:stCondLst>
                                  <p:childTnLst>
                                    <p:set>
                                      <p:cBhvr>
                                        <p:cTn id="190" dur="1" fill="hold">
                                          <p:stCondLst>
                                            <p:cond delay="0"/>
                                          </p:stCondLst>
                                        </p:cTn>
                                        <p:tgtEl>
                                          <p:spTgt spid="341126"/>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41128"/>
                                        </p:tgtEl>
                                        <p:attrNameLst>
                                          <p:attrName>style.visibility</p:attrName>
                                        </p:attrNameLst>
                                      </p:cBhvr>
                                      <p:to>
                                        <p:strVal val="visible"/>
                                      </p:to>
                                    </p:set>
                                  </p:childTnLst>
                                </p:cTn>
                              </p:par>
                              <p:par>
                                <p:cTn id="193" presetID="1" presetClass="entr" presetSubtype="0" fill="hold" grpId="1" nodeType="withEffect">
                                  <p:stCondLst>
                                    <p:cond delay="0"/>
                                  </p:stCondLst>
                                  <p:childTnLst>
                                    <p:set>
                                      <p:cBhvr>
                                        <p:cTn id="194" dur="1" fill="hold">
                                          <p:stCondLst>
                                            <p:cond delay="0"/>
                                          </p:stCondLst>
                                        </p:cTn>
                                        <p:tgtEl>
                                          <p:spTgt spid="341128"/>
                                        </p:tgtEl>
                                        <p:attrNameLst>
                                          <p:attrName>style.visibility</p:attrName>
                                        </p:attrNameLst>
                                      </p:cBhvr>
                                      <p:to>
                                        <p:strVal val="visible"/>
                                      </p:to>
                                    </p:set>
                                  </p:childTnLst>
                                </p:cTn>
                              </p:par>
                              <p:par>
                                <p:cTn id="195" presetID="1" presetClass="entr" presetSubtype="0" fill="hold" grpId="0" nodeType="withEffect">
                                  <p:stCondLst>
                                    <p:cond delay="0"/>
                                  </p:stCondLst>
                                  <p:childTnLst>
                                    <p:set>
                                      <p:cBhvr>
                                        <p:cTn id="196" dur="1" fill="hold">
                                          <p:stCondLst>
                                            <p:cond delay="0"/>
                                          </p:stCondLst>
                                        </p:cTn>
                                        <p:tgtEl>
                                          <p:spTgt spid="341129"/>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341121"/>
                                        </p:tgtEl>
                                        <p:attrNameLst>
                                          <p:attrName>style.visibility</p:attrName>
                                        </p:attrNameLst>
                                      </p:cBhvr>
                                      <p:to>
                                        <p:strVal val="visible"/>
                                      </p:to>
                                    </p:set>
                                  </p:childTnLst>
                                </p:cTn>
                              </p:par>
                              <p:par>
                                <p:cTn id="199" presetID="1" presetClass="entr" presetSubtype="0" fill="hold" grpId="0" nodeType="withEffect">
                                  <p:stCondLst>
                                    <p:cond delay="0"/>
                                  </p:stCondLst>
                                  <p:childTnLst>
                                    <p:set>
                                      <p:cBhvr>
                                        <p:cTn id="200" dur="1" fill="hold">
                                          <p:stCondLst>
                                            <p:cond delay="0"/>
                                          </p:stCondLst>
                                        </p:cTn>
                                        <p:tgtEl>
                                          <p:spTgt spid="341120"/>
                                        </p:tgtEl>
                                        <p:attrNameLst>
                                          <p:attrName>style.visibility</p:attrName>
                                        </p:attrNameLst>
                                      </p:cBhvr>
                                      <p:to>
                                        <p:strVal val="visible"/>
                                      </p:to>
                                    </p:set>
                                  </p:childTnLst>
                                </p:cTn>
                              </p:par>
                              <p:par>
                                <p:cTn id="201" presetID="1" presetClass="entr" presetSubtype="0" fill="hold" grpId="0" nodeType="withEffect">
                                  <p:stCondLst>
                                    <p:cond delay="0"/>
                                  </p:stCondLst>
                                  <p:childTnLst>
                                    <p:set>
                                      <p:cBhvr>
                                        <p:cTn id="202" dur="1" fill="hold">
                                          <p:stCondLst>
                                            <p:cond delay="0"/>
                                          </p:stCondLst>
                                        </p:cTn>
                                        <p:tgtEl>
                                          <p:spTgt spid="341122"/>
                                        </p:tgtEl>
                                        <p:attrNameLst>
                                          <p:attrName>style.visibility</p:attrName>
                                        </p:attrNameLst>
                                      </p:cBhvr>
                                      <p:to>
                                        <p:strVal val="visible"/>
                                      </p:to>
                                    </p:set>
                                  </p:childTnLst>
                                </p:cTn>
                              </p:par>
                              <p:par>
                                <p:cTn id="203" presetID="1" presetClass="entr" presetSubtype="0" fill="hold" grpId="0" nodeType="withEffect">
                                  <p:stCondLst>
                                    <p:cond delay="0"/>
                                  </p:stCondLst>
                                  <p:childTnLst>
                                    <p:set>
                                      <p:cBhvr>
                                        <p:cTn id="204" dur="1" fill="hold">
                                          <p:stCondLst>
                                            <p:cond delay="0"/>
                                          </p:stCondLst>
                                        </p:cTn>
                                        <p:tgtEl>
                                          <p:spTgt spid="341127"/>
                                        </p:tgtEl>
                                        <p:attrNameLst>
                                          <p:attrName>style.visibility</p:attrName>
                                        </p:attrNameLst>
                                      </p:cBhvr>
                                      <p:to>
                                        <p:strVal val="visible"/>
                                      </p:to>
                                    </p:set>
                                  </p:childTnLst>
                                </p:cTn>
                              </p:par>
                              <p:par>
                                <p:cTn id="205" presetID="1" presetClass="entr" presetSubtype="0" fill="hold" grpId="0" nodeType="withEffect">
                                  <p:stCondLst>
                                    <p:cond delay="0"/>
                                  </p:stCondLst>
                                  <p:childTnLst>
                                    <p:set>
                                      <p:cBhvr>
                                        <p:cTn id="206" dur="1" fill="hold">
                                          <p:stCondLst>
                                            <p:cond delay="0"/>
                                          </p:stCondLst>
                                        </p:cTn>
                                        <p:tgtEl>
                                          <p:spTgt spid="341123"/>
                                        </p:tgtEl>
                                        <p:attrNameLst>
                                          <p:attrName>style.visibility</p:attrName>
                                        </p:attrNameLst>
                                      </p:cBhvr>
                                      <p:to>
                                        <p:strVal val="visible"/>
                                      </p:to>
                                    </p:set>
                                  </p:childTnLst>
                                </p:cTn>
                              </p:par>
                              <p:par>
                                <p:cTn id="207" presetID="1" presetClass="entr" presetSubtype="0" fill="hold" grpId="1" nodeType="withEffect">
                                  <p:stCondLst>
                                    <p:cond delay="0"/>
                                  </p:stCondLst>
                                  <p:childTnLst>
                                    <p:set>
                                      <p:cBhvr>
                                        <p:cTn id="208" dur="1" fill="hold">
                                          <p:stCondLst>
                                            <p:cond delay="0"/>
                                          </p:stCondLst>
                                        </p:cTn>
                                        <p:tgtEl>
                                          <p:spTgt spid="341123"/>
                                        </p:tgtEl>
                                        <p:attrNameLst>
                                          <p:attrName>style.visibility</p:attrName>
                                        </p:attrNameLst>
                                      </p:cBhvr>
                                      <p:to>
                                        <p:strVal val="visible"/>
                                      </p:to>
                                    </p:set>
                                  </p:childTnLst>
                                </p:cTn>
                              </p:par>
                              <p:par>
                                <p:cTn id="209" presetID="1" presetClass="entr" presetSubtype="0" fill="hold" grpId="0" nodeType="withEffect">
                                  <p:stCondLst>
                                    <p:cond delay="0"/>
                                  </p:stCondLst>
                                  <p:childTnLst>
                                    <p:set>
                                      <p:cBhvr>
                                        <p:cTn id="210" dur="1" fill="hold">
                                          <p:stCondLst>
                                            <p:cond delay="0"/>
                                          </p:stCondLst>
                                        </p:cTn>
                                        <p:tgtEl>
                                          <p:spTgt spid="341135"/>
                                        </p:tgtEl>
                                        <p:attrNameLst>
                                          <p:attrName>style.visibility</p:attrName>
                                        </p:attrNameLst>
                                      </p:cBhvr>
                                      <p:to>
                                        <p:strVal val="visible"/>
                                      </p:to>
                                    </p:set>
                                  </p:childTnLst>
                                </p:cTn>
                              </p:par>
                              <p:par>
                                <p:cTn id="211" presetID="1" presetClass="entr" presetSubtype="0" fill="hold" grpId="1" nodeType="withEffect">
                                  <p:stCondLst>
                                    <p:cond delay="0"/>
                                  </p:stCondLst>
                                  <p:childTnLst>
                                    <p:set>
                                      <p:cBhvr>
                                        <p:cTn id="212" dur="1" fill="hold">
                                          <p:stCondLst>
                                            <p:cond delay="0"/>
                                          </p:stCondLst>
                                        </p:cTn>
                                        <p:tgtEl>
                                          <p:spTgt spid="341135"/>
                                        </p:tgtEl>
                                        <p:attrNameLst>
                                          <p:attrName>style.visibility</p:attrName>
                                        </p:attrNameLst>
                                      </p:cBhvr>
                                      <p:to>
                                        <p:strVal val="visible"/>
                                      </p:to>
                                    </p:se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 presetClass="entr" presetSubtype="0" fill="hold" grpId="0" nodeType="clickEffect">
                                  <p:stCondLst>
                                    <p:cond delay="0"/>
                                  </p:stCondLst>
                                  <p:childTnLst>
                                    <p:set>
                                      <p:cBhvr>
                                        <p:cTn id="216" dur="1" fill="hold">
                                          <p:stCondLst>
                                            <p:cond delay="0"/>
                                          </p:stCondLst>
                                        </p:cTn>
                                        <p:tgtEl>
                                          <p:spTgt spid="341116"/>
                                        </p:tgtEl>
                                        <p:attrNameLst>
                                          <p:attrName>style.visibility</p:attrName>
                                        </p:attrNameLst>
                                      </p:cBhvr>
                                      <p:to>
                                        <p:strVal val="visible"/>
                                      </p:to>
                                    </p:set>
                                  </p:childTnLst>
                                </p:cTn>
                              </p:par>
                              <p:par>
                                <p:cTn id="217" presetID="1" presetClass="entr" presetSubtype="0" fill="hold" nodeType="withEffect">
                                  <p:stCondLst>
                                    <p:cond delay="0"/>
                                  </p:stCondLst>
                                  <p:childTnLst>
                                    <p:set>
                                      <p:cBhvr>
                                        <p:cTn id="218" dur="1" fill="hold">
                                          <p:stCondLst>
                                            <p:cond delay="0"/>
                                          </p:stCondLst>
                                        </p:cTn>
                                        <p:tgtEl>
                                          <p:spTgt spid="341117"/>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1" presetClass="entr" presetSubtype="0" fill="hold" grpId="0" nodeType="clickEffect">
                                  <p:stCondLst>
                                    <p:cond delay="0"/>
                                  </p:stCondLst>
                                  <p:childTnLst>
                                    <p:set>
                                      <p:cBhvr>
                                        <p:cTn id="222" dur="1" fill="hold">
                                          <p:stCondLst>
                                            <p:cond delay="0"/>
                                          </p:stCondLst>
                                        </p:cTn>
                                        <p:tgtEl>
                                          <p:spTgt spid="341118"/>
                                        </p:tgtEl>
                                        <p:attrNameLst>
                                          <p:attrName>style.visibility</p:attrName>
                                        </p:attrNameLst>
                                      </p:cBhvr>
                                      <p:to>
                                        <p:strVal val="visible"/>
                                      </p:to>
                                    </p:set>
                                  </p:childTnLst>
                                </p:cTn>
                              </p:par>
                              <p:par>
                                <p:cTn id="223" presetID="1" presetClass="entr" presetSubtype="0" fill="hold" nodeType="withEffect">
                                  <p:stCondLst>
                                    <p:cond delay="0"/>
                                  </p:stCondLst>
                                  <p:childTnLst>
                                    <p:set>
                                      <p:cBhvr>
                                        <p:cTn id="224" dur="1" fill="hold">
                                          <p:stCondLst>
                                            <p:cond delay="0"/>
                                          </p:stCondLst>
                                        </p:cTn>
                                        <p:tgtEl>
                                          <p:spTgt spid="341114"/>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341119"/>
                                        </p:tgtEl>
                                        <p:attrNameLst>
                                          <p:attrName>style.visibility</p:attrName>
                                        </p:attrNameLst>
                                      </p:cBhvr>
                                      <p:to>
                                        <p:strVal val="visible"/>
                                      </p:to>
                                    </p:set>
                                  </p:childTnLst>
                                </p:cTn>
                              </p:par>
                              <p:par>
                                <p:cTn id="227" presetID="1" presetClass="entr" presetSubtype="0" fill="hold" grpId="0" nodeType="withEffect">
                                  <p:stCondLst>
                                    <p:cond delay="0"/>
                                  </p:stCondLst>
                                  <p:childTnLst>
                                    <p:set>
                                      <p:cBhvr>
                                        <p:cTn id="228" dur="1" fill="hold">
                                          <p:stCondLst>
                                            <p:cond delay="0"/>
                                          </p:stCondLst>
                                        </p:cTn>
                                        <p:tgtEl>
                                          <p:spTgt spid="341140"/>
                                        </p:tgtEl>
                                        <p:attrNameLst>
                                          <p:attrName>style.visibility</p:attrName>
                                        </p:attrNameLst>
                                      </p:cBhvr>
                                      <p:to>
                                        <p:strVal val="visible"/>
                                      </p:to>
                                    </p:set>
                                  </p:childTnLst>
                                </p:cTn>
                              </p:par>
                              <p:par>
                                <p:cTn id="229" presetID="1" presetClass="entr" presetSubtype="0" fill="hold" grpId="0" nodeType="withEffect">
                                  <p:stCondLst>
                                    <p:cond delay="0"/>
                                  </p:stCondLst>
                                  <p:childTnLst>
                                    <p:set>
                                      <p:cBhvr>
                                        <p:cTn id="230" dur="1" fill="hold">
                                          <p:stCondLst>
                                            <p:cond delay="0"/>
                                          </p:stCondLst>
                                        </p:cTn>
                                        <p:tgtEl>
                                          <p:spTgt spid="341139"/>
                                        </p:tgtEl>
                                        <p:attrNameLst>
                                          <p:attrName>style.visibility</p:attrName>
                                        </p:attrNameLst>
                                      </p:cBhvr>
                                      <p:to>
                                        <p:strVal val="visible"/>
                                      </p:to>
                                    </p:set>
                                  </p:childTnLst>
                                </p:cTn>
                              </p:par>
                            </p:childTnLst>
                          </p:cTn>
                        </p:par>
                      </p:childTnLst>
                    </p:cTn>
                  </p:par>
                  <p:par>
                    <p:cTn id="231" fill="hold" nodeType="clickPar">
                      <p:stCondLst>
                        <p:cond delay="indefinite"/>
                      </p:stCondLst>
                      <p:childTnLst>
                        <p:par>
                          <p:cTn id="232" fill="hold" nodeType="withGroup">
                            <p:stCondLst>
                              <p:cond delay="0"/>
                            </p:stCondLst>
                            <p:childTnLst>
                              <p:par>
                                <p:cTn id="233" presetID="2" presetClass="entr" presetSubtype="4" fill="hold" grpId="0" nodeType="clickEffect">
                                  <p:stCondLst>
                                    <p:cond delay="0"/>
                                  </p:stCondLst>
                                  <p:childTnLst>
                                    <p:set>
                                      <p:cBhvr>
                                        <p:cTn id="234" dur="1" fill="hold">
                                          <p:stCondLst>
                                            <p:cond delay="0"/>
                                          </p:stCondLst>
                                        </p:cTn>
                                        <p:tgtEl>
                                          <p:spTgt spid="341141"/>
                                        </p:tgtEl>
                                        <p:attrNameLst>
                                          <p:attrName>style.visibility</p:attrName>
                                        </p:attrNameLst>
                                      </p:cBhvr>
                                      <p:to>
                                        <p:strVal val="visible"/>
                                      </p:to>
                                    </p:set>
                                    <p:anim calcmode="lin" valueType="num">
                                      <p:cBhvr additive="base">
                                        <p:cTn id="235" dur="500" fill="hold"/>
                                        <p:tgtEl>
                                          <p:spTgt spid="341141"/>
                                        </p:tgtEl>
                                        <p:attrNameLst>
                                          <p:attrName>ppt_x</p:attrName>
                                        </p:attrNameLst>
                                      </p:cBhvr>
                                      <p:tavLst>
                                        <p:tav tm="0">
                                          <p:val>
                                            <p:strVal val="#ppt_x"/>
                                          </p:val>
                                        </p:tav>
                                        <p:tav tm="100000">
                                          <p:val>
                                            <p:strVal val="#ppt_x"/>
                                          </p:val>
                                        </p:tav>
                                      </p:tavLst>
                                    </p:anim>
                                    <p:anim calcmode="lin" valueType="num">
                                      <p:cBhvr additive="base">
                                        <p:cTn id="236" dur="500" fill="hold"/>
                                        <p:tgtEl>
                                          <p:spTgt spid="341141"/>
                                        </p:tgtEl>
                                        <p:attrNameLst>
                                          <p:attrName>ppt_y</p:attrName>
                                        </p:attrNameLst>
                                      </p:cBhvr>
                                      <p:tavLst>
                                        <p:tav tm="0">
                                          <p:val>
                                            <p:strVal val="1+#ppt_h/2"/>
                                          </p:val>
                                        </p:tav>
                                        <p:tav tm="100000">
                                          <p:val>
                                            <p:strVal val="#ppt_y"/>
                                          </p:val>
                                        </p:tav>
                                      </p:tavLst>
                                    </p:anim>
                                  </p:childTnLst>
                                </p:cTn>
                              </p:par>
                            </p:childTnLst>
                          </p:cTn>
                        </p:par>
                        <p:par>
                          <p:cTn id="237" fill="hold" nodeType="afterGroup">
                            <p:stCondLst>
                              <p:cond delay="500"/>
                            </p:stCondLst>
                            <p:childTnLst>
                              <p:par>
                                <p:cTn id="238" presetID="1" presetClass="entr" presetSubtype="0" fill="hold" nodeType="afterEffect">
                                  <p:stCondLst>
                                    <p:cond delay="0"/>
                                  </p:stCondLst>
                                  <p:childTnLst>
                                    <p:set>
                                      <p:cBhvr>
                                        <p:cTn id="239" dur="1" fill="hold">
                                          <p:stCondLst>
                                            <p:cond delay="0"/>
                                          </p:stCondLst>
                                        </p:cTn>
                                        <p:tgtEl>
                                          <p:spTgt spid="341143"/>
                                        </p:tgtEl>
                                        <p:attrNameLst>
                                          <p:attrName>style.visibility</p:attrName>
                                        </p:attrNameLst>
                                      </p:cBhvr>
                                      <p:to>
                                        <p:strVal val="visible"/>
                                      </p:to>
                                    </p:set>
                                  </p:childTnLst>
                                </p:cTn>
                              </p:par>
                              <p:par>
                                <p:cTn id="240" presetID="1" presetClass="entr" presetSubtype="0" fill="hold" nodeType="withEffect">
                                  <p:stCondLst>
                                    <p:cond delay="0"/>
                                  </p:stCondLst>
                                  <p:childTnLst>
                                    <p:set>
                                      <p:cBhvr>
                                        <p:cTn id="241" dur="1" fill="hold">
                                          <p:stCondLst>
                                            <p:cond delay="0"/>
                                          </p:stCondLst>
                                        </p:cTn>
                                        <p:tgtEl>
                                          <p:spTgt spid="341142"/>
                                        </p:tgtEl>
                                        <p:attrNameLst>
                                          <p:attrName>style.visibility</p:attrName>
                                        </p:attrNameLst>
                                      </p:cBhvr>
                                      <p:to>
                                        <p:strVal val="visible"/>
                                      </p:to>
                                    </p:set>
                                  </p:childTnLst>
                                </p:cTn>
                              </p:par>
                            </p:childTnLst>
                          </p:cTn>
                        </p:par>
                      </p:childTnLst>
                    </p:cTn>
                  </p:par>
                  <p:par>
                    <p:cTn id="242" fill="hold" nodeType="clickPar">
                      <p:stCondLst>
                        <p:cond delay="indefinite"/>
                      </p:stCondLst>
                      <p:childTnLst>
                        <p:par>
                          <p:cTn id="243" fill="hold" nodeType="withGroup">
                            <p:stCondLst>
                              <p:cond delay="0"/>
                            </p:stCondLst>
                            <p:childTnLst>
                              <p:par>
                                <p:cTn id="244" presetID="1" presetClass="entr" presetSubtype="0" fill="hold" grpId="0" nodeType="clickEffect">
                                  <p:stCondLst>
                                    <p:cond delay="0"/>
                                  </p:stCondLst>
                                  <p:childTnLst>
                                    <p:set>
                                      <p:cBhvr>
                                        <p:cTn id="245" dur="1" fill="hold">
                                          <p:stCondLst>
                                            <p:cond delay="0"/>
                                          </p:stCondLst>
                                        </p:cTn>
                                        <p:tgtEl>
                                          <p:spTgt spid="341144"/>
                                        </p:tgtEl>
                                        <p:attrNameLst>
                                          <p:attrName>style.visibility</p:attrName>
                                        </p:attrNameLst>
                                      </p:cBhvr>
                                      <p:to>
                                        <p:strVal val="visible"/>
                                      </p:to>
                                    </p:set>
                                  </p:childTnLst>
                                </p:cTn>
                              </p:par>
                              <p:par>
                                <p:cTn id="246" presetID="1" presetClass="entr" presetSubtype="0" fill="hold" nodeType="withEffect">
                                  <p:stCondLst>
                                    <p:cond delay="0"/>
                                  </p:stCondLst>
                                  <p:childTnLst>
                                    <p:set>
                                      <p:cBhvr>
                                        <p:cTn id="247" dur="1" fill="hold">
                                          <p:stCondLst>
                                            <p:cond delay="0"/>
                                          </p:stCondLst>
                                        </p:cTn>
                                        <p:tgtEl>
                                          <p:spTgt spid="341145"/>
                                        </p:tgtEl>
                                        <p:attrNameLst>
                                          <p:attrName>style.visibility</p:attrName>
                                        </p:attrNameLst>
                                      </p:cBhvr>
                                      <p:to>
                                        <p:strVal val="visible"/>
                                      </p:to>
                                    </p:set>
                                  </p:childTnLst>
                                </p:cTn>
                              </p:par>
                              <p:par>
                                <p:cTn id="248" presetID="1" presetClass="entr" presetSubtype="0" fill="hold" nodeType="withEffect">
                                  <p:stCondLst>
                                    <p:cond delay="0"/>
                                  </p:stCondLst>
                                  <p:childTnLst>
                                    <p:set>
                                      <p:cBhvr>
                                        <p:cTn id="249" dur="1" fill="hold">
                                          <p:stCondLst>
                                            <p:cond delay="0"/>
                                          </p:stCondLst>
                                        </p:cTn>
                                        <p:tgtEl>
                                          <p:spTgt spid="341147"/>
                                        </p:tgtEl>
                                        <p:attrNameLst>
                                          <p:attrName>style.visibility</p:attrName>
                                        </p:attrNameLst>
                                      </p:cBhvr>
                                      <p:to>
                                        <p:strVal val="visible"/>
                                      </p:to>
                                    </p:set>
                                  </p:childTnLst>
                                </p:cTn>
                              </p:par>
                            </p:childTnLst>
                          </p:cTn>
                        </p:par>
                      </p:childTnLst>
                    </p:cTn>
                  </p:par>
                  <p:par>
                    <p:cTn id="250" fill="hold" nodeType="clickPar">
                      <p:stCondLst>
                        <p:cond delay="indefinite"/>
                      </p:stCondLst>
                      <p:childTnLst>
                        <p:par>
                          <p:cTn id="251" fill="hold" nodeType="withGroup">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341148"/>
                                        </p:tgtEl>
                                        <p:attrNameLst>
                                          <p:attrName>style.visibility</p:attrName>
                                        </p:attrNameLst>
                                      </p:cBhvr>
                                      <p:to>
                                        <p:strVal val="visible"/>
                                      </p:to>
                                    </p:set>
                                  </p:childTnLst>
                                </p:cTn>
                              </p:par>
                              <p:par>
                                <p:cTn id="254" presetID="1" presetClass="entr" presetSubtype="0" fill="hold" grpId="0" nodeType="withEffect">
                                  <p:stCondLst>
                                    <p:cond delay="0"/>
                                  </p:stCondLst>
                                  <p:childTnLst>
                                    <p:set>
                                      <p:cBhvr>
                                        <p:cTn id="255" dur="1" fill="hold">
                                          <p:stCondLst>
                                            <p:cond delay="0"/>
                                          </p:stCondLst>
                                        </p:cTn>
                                        <p:tgtEl>
                                          <p:spTgt spid="341149"/>
                                        </p:tgtEl>
                                        <p:attrNameLst>
                                          <p:attrName>style.visibility</p:attrName>
                                        </p:attrNameLst>
                                      </p:cBhvr>
                                      <p:to>
                                        <p:strVal val="visible"/>
                                      </p:to>
                                    </p:set>
                                  </p:childTnLst>
                                </p:cTn>
                              </p:par>
                            </p:childTnLst>
                          </p:cTn>
                        </p:par>
                      </p:childTnLst>
                    </p:cTn>
                  </p:par>
                  <p:par>
                    <p:cTn id="256" fill="hold" nodeType="clickPar">
                      <p:stCondLst>
                        <p:cond delay="indefinite"/>
                      </p:stCondLst>
                      <p:childTnLst>
                        <p:par>
                          <p:cTn id="257" fill="hold" nodeType="withGroup">
                            <p:stCondLst>
                              <p:cond delay="0"/>
                            </p:stCondLst>
                            <p:childTnLst>
                              <p:par>
                                <p:cTn id="258" presetID="1" presetClass="entr" presetSubtype="0" fill="hold" grpId="0" nodeType="clickEffect">
                                  <p:stCondLst>
                                    <p:cond delay="0"/>
                                  </p:stCondLst>
                                  <p:childTnLst>
                                    <p:set>
                                      <p:cBhvr>
                                        <p:cTn id="259" dur="1" fill="hold">
                                          <p:stCondLst>
                                            <p:cond delay="0"/>
                                          </p:stCondLst>
                                        </p:cTn>
                                        <p:tgtEl>
                                          <p:spTgt spid="341151"/>
                                        </p:tgtEl>
                                        <p:attrNameLst>
                                          <p:attrName>style.visibility</p:attrName>
                                        </p:attrNameLst>
                                      </p:cBhvr>
                                      <p:to>
                                        <p:strVal val="visible"/>
                                      </p:to>
                                    </p:set>
                                  </p:childTnLst>
                                </p:cTn>
                              </p:par>
                              <p:par>
                                <p:cTn id="260" presetID="1" presetClass="entr" presetSubtype="0" fill="hold" nodeType="withEffect">
                                  <p:stCondLst>
                                    <p:cond delay="0"/>
                                  </p:stCondLst>
                                  <p:childTnLst>
                                    <p:set>
                                      <p:cBhvr>
                                        <p:cTn id="261" dur="1" fill="hold">
                                          <p:stCondLst>
                                            <p:cond delay="0"/>
                                          </p:stCondLst>
                                        </p:cTn>
                                        <p:tgtEl>
                                          <p:spTgt spid="341152"/>
                                        </p:tgtEl>
                                        <p:attrNameLst>
                                          <p:attrName>style.visibility</p:attrName>
                                        </p:attrNameLst>
                                      </p:cBhvr>
                                      <p:to>
                                        <p:strVal val="visible"/>
                                      </p:to>
                                    </p:set>
                                  </p:childTnLst>
                                </p:cTn>
                              </p:par>
                            </p:childTnLst>
                          </p:cTn>
                        </p:par>
                      </p:childTnLst>
                    </p:cTn>
                  </p:par>
                  <p:par>
                    <p:cTn id="262" fill="hold" nodeType="clickPar">
                      <p:stCondLst>
                        <p:cond delay="indefinite"/>
                      </p:stCondLst>
                      <p:childTnLst>
                        <p:par>
                          <p:cTn id="263" fill="hold" nodeType="withGroup">
                            <p:stCondLst>
                              <p:cond delay="0"/>
                            </p:stCondLst>
                            <p:childTnLst>
                              <p:par>
                                <p:cTn id="264" presetID="1" presetClass="entr" presetSubtype="0" fill="hold" grpId="0" nodeType="clickEffect">
                                  <p:stCondLst>
                                    <p:cond delay="0"/>
                                  </p:stCondLst>
                                  <p:childTnLst>
                                    <p:set>
                                      <p:cBhvr>
                                        <p:cTn id="265" dur="1" fill="hold">
                                          <p:stCondLst>
                                            <p:cond delay="0"/>
                                          </p:stCondLst>
                                        </p:cTn>
                                        <p:tgtEl>
                                          <p:spTgt spid="341153"/>
                                        </p:tgtEl>
                                        <p:attrNameLst>
                                          <p:attrName>style.visibility</p:attrName>
                                        </p:attrNameLst>
                                      </p:cBhvr>
                                      <p:to>
                                        <p:strVal val="visible"/>
                                      </p:to>
                                    </p:set>
                                  </p:childTnLst>
                                </p:cTn>
                              </p:par>
                              <p:par>
                                <p:cTn id="266" presetID="1" presetClass="entr" presetSubtype="0" fill="hold" nodeType="withEffect">
                                  <p:stCondLst>
                                    <p:cond delay="0"/>
                                  </p:stCondLst>
                                  <p:childTnLst>
                                    <p:set>
                                      <p:cBhvr>
                                        <p:cTn id="267" dur="1" fill="hold">
                                          <p:stCondLst>
                                            <p:cond delay="0"/>
                                          </p:stCondLst>
                                        </p:cTn>
                                        <p:tgtEl>
                                          <p:spTgt spid="341154"/>
                                        </p:tgtEl>
                                        <p:attrNameLst>
                                          <p:attrName>style.visibility</p:attrName>
                                        </p:attrNameLst>
                                      </p:cBhvr>
                                      <p:to>
                                        <p:strVal val="visible"/>
                                      </p:to>
                                    </p:set>
                                  </p:childTnLst>
                                </p:cTn>
                              </p:par>
                              <p:par>
                                <p:cTn id="268" presetID="1" presetClass="entr" presetSubtype="0" fill="hold" grpId="0" nodeType="withEffect">
                                  <p:stCondLst>
                                    <p:cond delay="0"/>
                                  </p:stCondLst>
                                  <p:childTnLst>
                                    <p:set>
                                      <p:cBhvr>
                                        <p:cTn id="269" dur="1" fill="hold">
                                          <p:stCondLst>
                                            <p:cond delay="0"/>
                                          </p:stCondLst>
                                        </p:cTn>
                                        <p:tgtEl>
                                          <p:spTgt spid="341155"/>
                                        </p:tgtEl>
                                        <p:attrNameLst>
                                          <p:attrName>style.visibility</p:attrName>
                                        </p:attrNameLst>
                                      </p:cBhvr>
                                      <p:to>
                                        <p:strVal val="visible"/>
                                      </p:to>
                                    </p:set>
                                  </p:childTnLst>
                                </p:cTn>
                              </p:par>
                            </p:childTnLst>
                          </p:cTn>
                        </p:par>
                      </p:childTnLst>
                    </p:cTn>
                  </p:par>
                  <p:par>
                    <p:cTn id="270" fill="hold" nodeType="clickPar">
                      <p:stCondLst>
                        <p:cond delay="indefinite"/>
                      </p:stCondLst>
                      <p:childTnLst>
                        <p:par>
                          <p:cTn id="271" fill="hold" nodeType="withGroup">
                            <p:stCondLst>
                              <p:cond delay="0"/>
                            </p:stCondLst>
                            <p:childTnLst>
                              <p:par>
                                <p:cTn id="272" presetID="1" presetClass="entr" presetSubtype="0" fill="hold" grpId="0" nodeType="clickEffect">
                                  <p:stCondLst>
                                    <p:cond delay="0"/>
                                  </p:stCondLst>
                                  <p:childTnLst>
                                    <p:set>
                                      <p:cBhvr>
                                        <p:cTn id="273" dur="1" fill="hold">
                                          <p:stCondLst>
                                            <p:cond delay="0"/>
                                          </p:stCondLst>
                                        </p:cTn>
                                        <p:tgtEl>
                                          <p:spTgt spid="341156"/>
                                        </p:tgtEl>
                                        <p:attrNameLst>
                                          <p:attrName>style.visibility</p:attrName>
                                        </p:attrNameLst>
                                      </p:cBhvr>
                                      <p:to>
                                        <p:strVal val="visible"/>
                                      </p:to>
                                    </p:set>
                                  </p:childTnLst>
                                </p:cTn>
                              </p:par>
                              <p:par>
                                <p:cTn id="274" presetID="1" presetClass="entr" presetSubtype="0" fill="hold" nodeType="withEffect">
                                  <p:stCondLst>
                                    <p:cond delay="0"/>
                                  </p:stCondLst>
                                  <p:childTnLst>
                                    <p:set>
                                      <p:cBhvr>
                                        <p:cTn id="275" dur="1" fill="hold">
                                          <p:stCondLst>
                                            <p:cond delay="0"/>
                                          </p:stCondLst>
                                        </p:cTn>
                                        <p:tgtEl>
                                          <p:spTgt spid="341157"/>
                                        </p:tgtEl>
                                        <p:attrNameLst>
                                          <p:attrName>style.visibility</p:attrName>
                                        </p:attrNameLst>
                                      </p:cBhvr>
                                      <p:to>
                                        <p:strVal val="visible"/>
                                      </p:to>
                                    </p:set>
                                  </p:childTnLst>
                                </p:cTn>
                              </p:par>
                            </p:childTnLst>
                          </p:cTn>
                        </p:par>
                      </p:childTnLst>
                    </p:cTn>
                  </p:par>
                  <p:par>
                    <p:cTn id="276" fill="hold" nodeType="clickPar">
                      <p:stCondLst>
                        <p:cond delay="indefinite"/>
                      </p:stCondLst>
                      <p:childTnLst>
                        <p:par>
                          <p:cTn id="277" fill="hold" nodeType="withGroup">
                            <p:stCondLst>
                              <p:cond delay="0"/>
                            </p:stCondLst>
                            <p:childTnLst>
                              <p:par>
                                <p:cTn id="278" presetID="1" presetClass="entr" presetSubtype="0" fill="hold" grpId="0" nodeType="clickEffect">
                                  <p:stCondLst>
                                    <p:cond delay="0"/>
                                  </p:stCondLst>
                                  <p:childTnLst>
                                    <p:set>
                                      <p:cBhvr>
                                        <p:cTn id="279" dur="1" fill="hold">
                                          <p:stCondLst>
                                            <p:cond delay="0"/>
                                          </p:stCondLst>
                                        </p:cTn>
                                        <p:tgtEl>
                                          <p:spTgt spid="341158"/>
                                        </p:tgtEl>
                                        <p:attrNameLst>
                                          <p:attrName>style.visibility</p:attrName>
                                        </p:attrNameLst>
                                      </p:cBhvr>
                                      <p:to>
                                        <p:strVal val="visible"/>
                                      </p:to>
                                    </p:set>
                                  </p:childTnLst>
                                </p:cTn>
                              </p:par>
                              <p:par>
                                <p:cTn id="280" presetID="1" presetClass="entr" presetSubtype="0" fill="hold" nodeType="withEffect">
                                  <p:stCondLst>
                                    <p:cond delay="0"/>
                                  </p:stCondLst>
                                  <p:childTnLst>
                                    <p:set>
                                      <p:cBhvr>
                                        <p:cTn id="281" dur="1" fill="hold">
                                          <p:stCondLst>
                                            <p:cond delay="0"/>
                                          </p:stCondLst>
                                        </p:cTn>
                                        <p:tgtEl>
                                          <p:spTgt spid="3411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1012" grpId="0"/>
      <p:bldP spid="341015" grpId="0"/>
      <p:bldP spid="341076" grpId="0"/>
      <p:bldP spid="341078" grpId="0" animBg="1"/>
      <p:bldP spid="341080" grpId="0" animBg="1"/>
      <p:bldP spid="341081" grpId="0"/>
      <p:bldP spid="341082" grpId="0" animBg="1"/>
      <p:bldP spid="341085" grpId="0"/>
      <p:bldP spid="341086" grpId="0" animBg="1"/>
      <p:bldP spid="341087" grpId="0"/>
      <p:bldP spid="341089" grpId="0" animBg="1"/>
      <p:bldP spid="341090" grpId="0" animBg="1"/>
      <p:bldP spid="341091" grpId="0" animBg="1"/>
      <p:bldP spid="341092" grpId="0"/>
      <p:bldP spid="341092" grpId="1"/>
      <p:bldP spid="341095" grpId="0"/>
      <p:bldP spid="341095" grpId="1"/>
      <p:bldP spid="341097" grpId="0" animBg="1"/>
      <p:bldP spid="341098" grpId="0" animBg="1"/>
      <p:bldP spid="341099" grpId="0" animBg="1"/>
      <p:bldP spid="341100" grpId="0" animBg="1"/>
      <p:bldP spid="341101" grpId="0" animBg="1"/>
      <p:bldP spid="341102" grpId="0" animBg="1"/>
      <p:bldP spid="341103" grpId="0"/>
      <p:bldP spid="341103" grpId="1"/>
      <p:bldP spid="341104" grpId="0"/>
      <p:bldP spid="341104" grpId="1"/>
      <p:bldP spid="341105" grpId="0" animBg="1"/>
      <p:bldP spid="341106" grpId="0" animBg="1"/>
      <p:bldP spid="341107" grpId="0" animBg="1"/>
      <p:bldP spid="341108" grpId="0" animBg="1"/>
      <p:bldP spid="341109" grpId="0"/>
      <p:bldP spid="341111" grpId="0" animBg="1"/>
      <p:bldP spid="341115" grpId="0"/>
      <p:bldP spid="341116" grpId="0"/>
      <p:bldP spid="341118" grpId="0" animBg="1"/>
      <p:bldP spid="341119" grpId="0" animBg="1"/>
      <p:bldP spid="341120" grpId="0" animBg="1"/>
      <p:bldP spid="341121" grpId="0" animBg="1"/>
      <p:bldP spid="341122" grpId="0" animBg="1"/>
      <p:bldP spid="341123" grpId="0"/>
      <p:bldP spid="341123" grpId="1"/>
      <p:bldP spid="341124" grpId="0" animBg="1"/>
      <p:bldP spid="341125" grpId="0" animBg="1"/>
      <p:bldP spid="341126" grpId="0" animBg="1"/>
      <p:bldP spid="341127" grpId="0" animBg="1"/>
      <p:bldP spid="341128" grpId="0"/>
      <p:bldP spid="341128" grpId="1"/>
      <p:bldP spid="341129" grpId="0" animBg="1"/>
      <p:bldP spid="341130" grpId="0" animBg="1"/>
      <p:bldP spid="341131" grpId="0" animBg="1"/>
      <p:bldP spid="341132" grpId="0" animBg="1"/>
      <p:bldP spid="341133" grpId="0" animBg="1"/>
      <p:bldP spid="341134" grpId="0"/>
      <p:bldP spid="341134" grpId="1"/>
      <p:bldP spid="341135" grpId="0"/>
      <p:bldP spid="341135" grpId="1"/>
      <p:bldP spid="341136" grpId="0"/>
      <p:bldP spid="341137" grpId="0" animBg="1"/>
      <p:bldP spid="341138" grpId="0"/>
      <p:bldP spid="341139" grpId="0" animBg="1"/>
      <p:bldP spid="341140" grpId="0"/>
      <p:bldP spid="341141" grpId="0"/>
      <p:bldP spid="341144" grpId="0"/>
      <p:bldP spid="341148" grpId="0" animBg="1"/>
      <p:bldP spid="341149" grpId="0" animBg="1"/>
      <p:bldP spid="341151" grpId="0" animBg="1"/>
      <p:bldP spid="341153" grpId="0"/>
      <p:bldP spid="341155" grpId="0"/>
      <p:bldP spid="341156" grpId="0"/>
      <p:bldP spid="34115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226" name="Rectangle 210"/>
          <p:cNvSpPr>
            <a:spLocks noChangeArrowheads="1"/>
          </p:cNvSpPr>
          <p:nvPr/>
        </p:nvSpPr>
        <p:spPr bwMode="auto">
          <a:xfrm>
            <a:off x="7496175" y="4191000"/>
            <a:ext cx="1247775" cy="2590800"/>
          </a:xfrm>
          <a:prstGeom prst="rect">
            <a:avLst/>
          </a:prstGeom>
          <a:noFill/>
          <a:ln w="19050" algn="ctr">
            <a:solidFill>
              <a:srgbClr val="0066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019" name="Oval 3"/>
          <p:cNvSpPr>
            <a:spLocks noChangeArrowheads="1"/>
          </p:cNvSpPr>
          <p:nvPr/>
        </p:nvSpPr>
        <p:spPr bwMode="auto">
          <a:xfrm>
            <a:off x="8758154"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50</a:t>
            </a:r>
            <a:endParaRPr lang="ru-RU" altLang="ru-RU" sz="1000" b="1" dirty="0">
              <a:solidFill>
                <a:srgbClr val="00007D"/>
              </a:solidFill>
            </a:endParaRPr>
          </a:p>
        </p:txBody>
      </p:sp>
      <p:sp>
        <p:nvSpPr>
          <p:cNvPr id="342020" name="Rectangle 4"/>
          <p:cNvSpPr>
            <a:spLocks noGrp="1" noChangeArrowheads="1"/>
          </p:cNvSpPr>
          <p:nvPr>
            <p:ph type="title"/>
          </p:nvPr>
        </p:nvSpPr>
        <p:spPr>
          <a:xfrm>
            <a:off x="889000" y="531604"/>
            <a:ext cx="1476000" cy="288000"/>
          </a:xfrm>
          <a:solidFill>
            <a:srgbClr val="FFFF00"/>
          </a:solidFill>
          <a:ln/>
        </p:spPr>
        <p:txBody>
          <a:bodyPr/>
          <a:lstStyle/>
          <a:p>
            <a:r>
              <a:rPr lang="en-US" altLang="ru-RU" sz="2000" b="1" dirty="0" smtClean="0">
                <a:solidFill>
                  <a:srgbClr val="FF0000"/>
                </a:solidFill>
              </a:rPr>
              <a:t>Section 12</a:t>
            </a:r>
            <a:endParaRPr lang="ru-RU" altLang="ru-RU" sz="2000" b="1" dirty="0">
              <a:solidFill>
                <a:srgbClr val="FF0000"/>
              </a:solidFill>
            </a:endParaRPr>
          </a:p>
        </p:txBody>
      </p:sp>
      <p:sp>
        <p:nvSpPr>
          <p:cNvPr id="342021" name="AutoShape 5">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42022" name="AutoShape 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42023" name="AutoShape 7">
            <a:hlinkClick r:id="" action="ppaction://hlinkshowjump?jump=nextslide" highlightClick="1"/>
          </p:cNvPr>
          <p:cNvSpPr>
            <a:spLocks noChangeArrowheads="1"/>
          </p:cNvSpPr>
          <p:nvPr/>
        </p:nvSpPr>
        <p:spPr bwMode="auto">
          <a:xfrm>
            <a:off x="2413000"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42024" name="Rectangle 8"/>
          <p:cNvSpPr>
            <a:spLocks noChangeArrowheads="1"/>
          </p:cNvSpPr>
          <p:nvPr/>
        </p:nvSpPr>
        <p:spPr bwMode="auto">
          <a:xfrm>
            <a:off x="158750" y="757238"/>
            <a:ext cx="8977312"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200" b="1" dirty="0">
                <a:solidFill>
                  <a:srgbClr val="FF0000"/>
                </a:solidFill>
              </a:rPr>
              <a:t>Lagrange’s Equations of </a:t>
            </a:r>
            <a:r>
              <a:rPr lang="en-US" sz="1200" b="1" dirty="0" smtClean="0">
                <a:solidFill>
                  <a:srgbClr val="FF0000"/>
                </a:solidFill>
              </a:rPr>
              <a:t>Motion</a:t>
            </a:r>
            <a:r>
              <a:rPr lang="ru-RU" altLang="ru-RU" sz="1200" b="1" dirty="0" smtClean="0">
                <a:solidFill>
                  <a:srgbClr val="FF0000"/>
                </a:solidFill>
              </a:rPr>
              <a:t> </a:t>
            </a:r>
            <a:endParaRPr lang="en-US" altLang="ru-RU" sz="1200" b="1" dirty="0" smtClean="0">
              <a:solidFill>
                <a:srgbClr val="FF0000"/>
              </a:solidFill>
            </a:endParaRPr>
          </a:p>
          <a:p>
            <a:pPr indent="-442913">
              <a:buClr>
                <a:srgbClr val="00007D"/>
              </a:buClr>
              <a:buNone/>
            </a:pPr>
            <a:r>
              <a:rPr lang="en-US" altLang="ru-RU" sz="1000" dirty="0" smtClean="0">
                <a:solidFill>
                  <a:srgbClr val="000000"/>
                </a:solidFill>
              </a:rPr>
              <a:t>Equations of Lagrange </a:t>
            </a:r>
            <a:r>
              <a:rPr lang="en-US" altLang="ru-RU" sz="1000" dirty="0">
                <a:solidFill>
                  <a:srgbClr val="000000"/>
                </a:solidFill>
              </a:rPr>
              <a:t>are differential equations of motion of </a:t>
            </a:r>
            <a:r>
              <a:rPr lang="en-US" altLang="ru-RU" sz="1000" dirty="0" smtClean="0">
                <a:solidFill>
                  <a:srgbClr val="000000"/>
                </a:solidFill>
              </a:rPr>
              <a:t>a </a:t>
            </a:r>
            <a:r>
              <a:rPr lang="en-US" altLang="ru-RU" sz="1000" dirty="0">
                <a:solidFill>
                  <a:srgbClr val="000000"/>
                </a:solidFill>
              </a:rPr>
              <a:t>system with respect to </a:t>
            </a:r>
            <a:r>
              <a:rPr lang="en-US" altLang="ru-RU" sz="1000" dirty="0" smtClean="0">
                <a:solidFill>
                  <a:srgbClr val="000000"/>
                </a:solidFill>
              </a:rPr>
              <a:t> </a:t>
            </a:r>
            <a:r>
              <a:rPr lang="en-US" altLang="ru-RU" sz="1000" dirty="0">
                <a:solidFill>
                  <a:srgbClr val="000000"/>
                </a:solidFill>
              </a:rPr>
              <a:t>generalized </a:t>
            </a:r>
            <a:r>
              <a:rPr lang="en-US" altLang="ru-RU" sz="1000" dirty="0" smtClean="0">
                <a:solidFill>
                  <a:srgbClr val="000000"/>
                </a:solidFill>
              </a:rPr>
              <a:t>coordinates. </a:t>
            </a:r>
            <a:r>
              <a:rPr lang="en-US" altLang="ru-RU" sz="1000" dirty="0">
                <a:solidFill>
                  <a:srgbClr val="000000"/>
                </a:solidFill>
              </a:rPr>
              <a:t>We use the general equation of dynamics</a:t>
            </a:r>
            <a:r>
              <a:rPr lang="ru-RU" altLang="ru-RU" sz="1000" dirty="0" smtClean="0">
                <a:solidFill>
                  <a:srgbClr val="000000"/>
                </a:solidFill>
              </a:rPr>
              <a:t> </a:t>
            </a:r>
            <a:endParaRPr lang="ru-RU" altLang="ru-RU" sz="1000" dirty="0">
              <a:solidFill>
                <a:srgbClr val="000000"/>
              </a:solidFill>
            </a:endParaRPr>
          </a:p>
        </p:txBody>
      </p:sp>
      <p:graphicFrame>
        <p:nvGraphicFramePr>
          <p:cNvPr id="342165" name="Object 149"/>
          <p:cNvGraphicFramePr>
            <a:graphicFrameLocks noChangeAspect="1"/>
          </p:cNvGraphicFramePr>
          <p:nvPr>
            <p:extLst>
              <p:ext uri="{D42A27DB-BD31-4B8C-83A1-F6EECF244321}">
                <p14:modId xmlns:p14="http://schemas.microsoft.com/office/powerpoint/2010/main" val="2430602986"/>
              </p:ext>
            </p:extLst>
          </p:nvPr>
        </p:nvGraphicFramePr>
        <p:xfrm>
          <a:off x="358025" y="1189238"/>
          <a:ext cx="469900" cy="203200"/>
        </p:xfrm>
        <a:graphic>
          <a:graphicData uri="http://schemas.openxmlformats.org/presentationml/2006/ole">
            <mc:AlternateContent xmlns:mc="http://schemas.openxmlformats.org/markup-compatibility/2006">
              <mc:Choice xmlns:v="urn:schemas-microsoft-com:vml" Requires="v">
                <p:oleObj spid="_x0000_s1430063" name="Формула" r:id="rId4" imgW="469800" imgH="203040" progId="Equation.3">
                  <p:embed/>
                </p:oleObj>
              </mc:Choice>
              <mc:Fallback>
                <p:oleObj name="Формула" r:id="rId4" imgW="469800" imgH="2030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8025" y="1189238"/>
                        <a:ext cx="469900" cy="203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66" name="Text Box 150"/>
          <p:cNvSpPr txBox="1">
            <a:spLocks noChangeArrowheads="1"/>
          </p:cNvSpPr>
          <p:nvPr/>
        </p:nvSpPr>
        <p:spPr bwMode="auto">
          <a:xfrm>
            <a:off x="2736850" y="1916113"/>
            <a:ext cx="184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ru-RU" altLang="ru-RU" sz="1000">
              <a:solidFill>
                <a:srgbClr val="000000"/>
              </a:solidFill>
            </a:endParaRPr>
          </a:p>
        </p:txBody>
      </p:sp>
      <p:sp>
        <p:nvSpPr>
          <p:cNvPr id="342167" name="Text Box 151"/>
          <p:cNvSpPr txBox="1">
            <a:spLocks noChangeArrowheads="1"/>
          </p:cNvSpPr>
          <p:nvPr/>
        </p:nvSpPr>
        <p:spPr bwMode="auto">
          <a:xfrm>
            <a:off x="963613" y="1134289"/>
            <a:ext cx="724217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where</a:t>
            </a:r>
            <a:r>
              <a:rPr lang="ru-RU" altLang="ru-RU" sz="1000" dirty="0" smtClean="0">
                <a:solidFill>
                  <a:srgbClr val="000000"/>
                </a:solidFill>
              </a:rPr>
              <a:t> </a:t>
            </a:r>
            <a:r>
              <a:rPr lang="ru-RU" altLang="ru-RU" sz="1200" i="1" dirty="0" smtClean="0">
                <a:solidFill>
                  <a:srgbClr val="000000"/>
                </a:solidFill>
                <a:latin typeface="Times New Roman" pitchFamily="18" charset="0"/>
                <a:cs typeface="Times New Roman" pitchFamily="18" charset="0"/>
                <a:sym typeface="Euclid Symbol"/>
              </a:rPr>
              <a:t></a:t>
            </a:r>
            <a:r>
              <a:rPr lang="en-US" altLang="ru-RU" sz="1200" i="1" dirty="0" smtClean="0">
                <a:solidFill>
                  <a:srgbClr val="000000"/>
                </a:solidFill>
                <a:latin typeface="Times New Roman" pitchFamily="18" charset="0"/>
                <a:cs typeface="Times New Roman" pitchFamily="18" charset="0"/>
              </a:rPr>
              <a:t>A</a:t>
            </a:r>
            <a:r>
              <a:rPr lang="ru-RU" altLang="ru-RU" sz="1000" dirty="0" smtClean="0">
                <a:solidFill>
                  <a:srgbClr val="000000"/>
                </a:solidFill>
              </a:rPr>
              <a:t> </a:t>
            </a:r>
            <a:r>
              <a:rPr lang="en-US" altLang="ru-RU" sz="1000" dirty="0" smtClean="0">
                <a:solidFill>
                  <a:srgbClr val="000000"/>
                </a:solidFill>
              </a:rPr>
              <a:t>is a virtual </a:t>
            </a:r>
            <a:r>
              <a:rPr lang="en-US" altLang="ru-RU" sz="1000" dirty="0">
                <a:solidFill>
                  <a:srgbClr val="000000"/>
                </a:solidFill>
              </a:rPr>
              <a:t>work of all </a:t>
            </a:r>
            <a:r>
              <a:rPr lang="en-US" altLang="ru-RU" sz="1000" dirty="0" smtClean="0">
                <a:solidFill>
                  <a:srgbClr val="000000"/>
                </a:solidFill>
              </a:rPr>
              <a:t>the given</a:t>
            </a:r>
            <a:r>
              <a:rPr lang="en-US" altLang="ru-RU" sz="1000" dirty="0">
                <a:solidFill>
                  <a:srgbClr val="000000"/>
                </a:solidFill>
              </a:rPr>
              <a:t>  </a:t>
            </a:r>
            <a:r>
              <a:rPr lang="en-US" altLang="ru-RU" sz="1000" dirty="0" smtClean="0">
                <a:solidFill>
                  <a:srgbClr val="000000"/>
                </a:solidFill>
              </a:rPr>
              <a:t>forces and </a:t>
            </a:r>
            <a:r>
              <a:rPr lang="en-US" altLang="ru-RU" sz="1000" dirty="0">
                <a:solidFill>
                  <a:srgbClr val="000000"/>
                </a:solidFill>
              </a:rPr>
              <a:t>inertial forces </a:t>
            </a:r>
            <a:r>
              <a:rPr lang="en-US" altLang="ru-RU" sz="1000" dirty="0" smtClean="0">
                <a:solidFill>
                  <a:srgbClr val="000000"/>
                </a:solidFill>
              </a:rPr>
              <a:t>in </a:t>
            </a:r>
            <a:r>
              <a:rPr lang="en-US" altLang="ru-RU" sz="1000" dirty="0">
                <a:solidFill>
                  <a:srgbClr val="000000"/>
                </a:solidFill>
              </a:rPr>
              <a:t>any virtual displacement.</a:t>
            </a:r>
            <a:endParaRPr lang="ru-RU" altLang="ru-RU" sz="1000" dirty="0">
              <a:solidFill>
                <a:srgbClr val="000000"/>
              </a:solidFill>
            </a:endParaRPr>
          </a:p>
        </p:txBody>
      </p:sp>
      <p:sp>
        <p:nvSpPr>
          <p:cNvPr id="342168" name="Text Box 152"/>
          <p:cNvSpPr txBox="1">
            <a:spLocks noChangeArrowheads="1"/>
          </p:cNvSpPr>
          <p:nvPr/>
        </p:nvSpPr>
        <p:spPr bwMode="auto">
          <a:xfrm>
            <a:off x="165100" y="1411288"/>
            <a:ext cx="4559300" cy="3847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85000"/>
              </a:lnSpc>
              <a:spcBef>
                <a:spcPct val="20000"/>
              </a:spcBef>
              <a:buClr>
                <a:srgbClr val="00007D"/>
              </a:buClr>
              <a:buSzPct val="75000"/>
              <a:buFont typeface="Wingdings" pitchFamily="2" charset="2"/>
              <a:buNone/>
            </a:pPr>
            <a:r>
              <a:rPr lang="ru-RU" altLang="ru-RU" sz="1000" dirty="0">
                <a:solidFill>
                  <a:srgbClr val="000000"/>
                </a:solidFill>
              </a:rPr>
              <a:t>1. </a:t>
            </a:r>
            <a:r>
              <a:rPr lang="en-US" altLang="ru-RU" sz="1000" dirty="0">
                <a:solidFill>
                  <a:srgbClr val="000000"/>
                </a:solidFill>
              </a:rPr>
              <a:t>We specify the virtual displacements of the particles of </a:t>
            </a:r>
            <a:r>
              <a:rPr lang="en-US" altLang="ru-RU" sz="1000" dirty="0" smtClean="0">
                <a:solidFill>
                  <a:srgbClr val="000000"/>
                </a:solidFill>
              </a:rPr>
              <a:t>a system, </a:t>
            </a:r>
            <a:r>
              <a:rPr lang="en-US" altLang="ru-RU" sz="1000" dirty="0">
                <a:solidFill>
                  <a:srgbClr val="000000"/>
                </a:solidFill>
              </a:rPr>
              <a:t>caused by</a:t>
            </a:r>
          </a:p>
          <a:p>
            <a:pPr>
              <a:lnSpc>
                <a:spcPct val="85000"/>
              </a:lnSpc>
              <a:spcBef>
                <a:spcPct val="20000"/>
              </a:spcBef>
              <a:buClr>
                <a:srgbClr val="00007D"/>
              </a:buClr>
              <a:buSzPct val="75000"/>
              <a:buFont typeface="Wingdings" pitchFamily="2" charset="2"/>
              <a:buNone/>
            </a:pPr>
            <a:r>
              <a:rPr lang="en-US" altLang="ru-RU" sz="1000" dirty="0">
                <a:solidFill>
                  <a:srgbClr val="000000"/>
                </a:solidFill>
              </a:rPr>
              <a:t>infinitesimal increments of </a:t>
            </a:r>
            <a:r>
              <a:rPr lang="en-US" altLang="ru-RU" sz="1000" dirty="0" smtClean="0">
                <a:solidFill>
                  <a:srgbClr val="000000"/>
                </a:solidFill>
              </a:rPr>
              <a:t> </a:t>
            </a:r>
            <a:r>
              <a:rPr lang="en-US" altLang="ru-RU" sz="1000" b="1" dirty="0" smtClean="0">
                <a:solidFill>
                  <a:schemeClr val="accent5">
                    <a:lumMod val="25000"/>
                  </a:schemeClr>
                </a:solidFill>
              </a:rPr>
              <a:t>all generalized </a:t>
            </a:r>
            <a:r>
              <a:rPr lang="en-US" altLang="ru-RU" sz="1000" b="1" dirty="0">
                <a:solidFill>
                  <a:schemeClr val="accent5">
                    <a:lumMod val="25000"/>
                  </a:schemeClr>
                </a:solidFill>
              </a:rPr>
              <a:t>coordinates </a:t>
            </a:r>
            <a:r>
              <a:rPr lang="ru-RU" altLang="ru-RU" sz="1000" b="1" dirty="0" smtClean="0">
                <a:solidFill>
                  <a:srgbClr val="FF0000"/>
                </a:solidFill>
              </a:rPr>
              <a:t> </a:t>
            </a:r>
            <a:endParaRPr lang="ru-RU" altLang="ru-RU" sz="1000" dirty="0">
              <a:solidFill>
                <a:srgbClr val="000000"/>
              </a:solidFill>
            </a:endParaRPr>
          </a:p>
        </p:txBody>
      </p:sp>
      <p:graphicFrame>
        <p:nvGraphicFramePr>
          <p:cNvPr id="342170" name="Object 154"/>
          <p:cNvGraphicFramePr>
            <a:graphicFrameLocks noChangeAspect="1"/>
          </p:cNvGraphicFramePr>
          <p:nvPr>
            <p:extLst>
              <p:ext uri="{D42A27DB-BD31-4B8C-83A1-F6EECF244321}">
                <p14:modId xmlns:p14="http://schemas.microsoft.com/office/powerpoint/2010/main" val="2816611069"/>
              </p:ext>
            </p:extLst>
          </p:nvPr>
        </p:nvGraphicFramePr>
        <p:xfrm>
          <a:off x="4692968" y="1400176"/>
          <a:ext cx="3048000" cy="469900"/>
        </p:xfrm>
        <a:graphic>
          <a:graphicData uri="http://schemas.openxmlformats.org/presentationml/2006/ole">
            <mc:AlternateContent xmlns:mc="http://schemas.openxmlformats.org/markup-compatibility/2006">
              <mc:Choice xmlns:v="urn:schemas-microsoft-com:vml" Requires="v">
                <p:oleObj spid="_x0000_s1430064" name="Equation" r:id="rId6" imgW="3047760" imgH="469800" progId="Equation.DSMT4">
                  <p:embed/>
                </p:oleObj>
              </mc:Choice>
              <mc:Fallback>
                <p:oleObj name="Equation" r:id="rId6" imgW="3047760" imgH="46980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92968" y="1400176"/>
                        <a:ext cx="3048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72" name="Text Box 156"/>
          <p:cNvSpPr txBox="1">
            <a:spLocks noChangeArrowheads="1"/>
          </p:cNvSpPr>
          <p:nvPr/>
        </p:nvSpPr>
        <p:spPr bwMode="auto">
          <a:xfrm>
            <a:off x="133350" y="1787525"/>
            <a:ext cx="22796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a:solidFill>
                  <a:srgbClr val="000000"/>
                </a:solidFill>
              </a:rPr>
              <a:t>C</a:t>
            </a:r>
            <a:r>
              <a:rPr lang="en-US" altLang="ru-RU" sz="1000" dirty="0" smtClean="0">
                <a:solidFill>
                  <a:srgbClr val="000000"/>
                </a:solidFill>
              </a:rPr>
              <a:t>alculate </a:t>
            </a:r>
            <a:r>
              <a:rPr lang="en-US" altLang="ru-RU" sz="1000" dirty="0">
                <a:solidFill>
                  <a:srgbClr val="000000"/>
                </a:solidFill>
              </a:rPr>
              <a:t>the </a:t>
            </a:r>
            <a:r>
              <a:rPr lang="en-US" altLang="ru-RU" sz="1000" dirty="0" smtClean="0">
                <a:solidFill>
                  <a:srgbClr val="000000"/>
                </a:solidFill>
              </a:rPr>
              <a:t>virtual work done by the given </a:t>
            </a:r>
            <a:r>
              <a:rPr lang="en-US" altLang="ru-RU" sz="1000" dirty="0">
                <a:solidFill>
                  <a:srgbClr val="000000"/>
                </a:solidFill>
              </a:rPr>
              <a:t>forces and inertial forces </a:t>
            </a:r>
            <a:endParaRPr lang="ru-RU" altLang="ru-RU" sz="1000" dirty="0">
              <a:solidFill>
                <a:srgbClr val="000000"/>
              </a:solidFill>
            </a:endParaRPr>
          </a:p>
        </p:txBody>
      </p:sp>
      <p:graphicFrame>
        <p:nvGraphicFramePr>
          <p:cNvPr id="342173" name="Object 157"/>
          <p:cNvGraphicFramePr>
            <a:graphicFrameLocks noChangeAspect="1"/>
          </p:cNvGraphicFramePr>
          <p:nvPr>
            <p:extLst>
              <p:ext uri="{D42A27DB-BD31-4B8C-83A1-F6EECF244321}">
                <p14:modId xmlns:p14="http://schemas.microsoft.com/office/powerpoint/2010/main" val="3538267066"/>
              </p:ext>
            </p:extLst>
          </p:nvPr>
        </p:nvGraphicFramePr>
        <p:xfrm>
          <a:off x="2433638" y="1825625"/>
          <a:ext cx="3175000" cy="482600"/>
        </p:xfrm>
        <a:graphic>
          <a:graphicData uri="http://schemas.openxmlformats.org/presentationml/2006/ole">
            <mc:AlternateContent xmlns:mc="http://schemas.openxmlformats.org/markup-compatibility/2006">
              <mc:Choice xmlns:v="urn:schemas-microsoft-com:vml" Requires="v">
                <p:oleObj spid="_x0000_s1430065" name="Equation" r:id="rId8" imgW="3174840" imgH="482400" progId="Equation.DSMT4">
                  <p:embed/>
                </p:oleObj>
              </mc:Choice>
              <mc:Fallback>
                <p:oleObj name="Equation" r:id="rId8" imgW="3174840" imgH="482400" progId="Equation.DSMT4">
                  <p:embed/>
                  <p:pic>
                    <p:nvPicPr>
                      <p:cNvPr id="0" name=""/>
                      <p:cNvPicPr>
                        <a:picLocks noChangeAspect="1" noChangeArrowheads="1"/>
                      </p:cNvPicPr>
                      <p:nvPr/>
                    </p:nvPicPr>
                    <p:blipFill>
                      <a:blip r:embed="rId9"/>
                      <a:srcRect/>
                      <a:stretch>
                        <a:fillRect/>
                      </a:stretch>
                    </p:blipFill>
                    <p:spPr bwMode="auto">
                      <a:xfrm>
                        <a:off x="2433638" y="1825625"/>
                        <a:ext cx="31750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74" name="Text Box 158"/>
          <p:cNvSpPr txBox="1">
            <a:spLocks noChangeArrowheads="1"/>
          </p:cNvSpPr>
          <p:nvPr/>
        </p:nvSpPr>
        <p:spPr bwMode="auto">
          <a:xfrm>
            <a:off x="133350" y="2295525"/>
            <a:ext cx="45243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a:solidFill>
                  <a:srgbClr val="000000"/>
                </a:solidFill>
              </a:rPr>
              <a:t>Rearrange the </a:t>
            </a:r>
            <a:r>
              <a:rPr lang="en-US" altLang="ru-RU" sz="1000" dirty="0" smtClean="0">
                <a:solidFill>
                  <a:srgbClr val="000000"/>
                </a:solidFill>
              </a:rPr>
              <a:t>sums		                  or</a:t>
            </a:r>
          </a:p>
          <a:p>
            <a:r>
              <a:rPr lang="en-US" altLang="ru-RU" sz="1000" dirty="0" smtClean="0">
                <a:solidFill>
                  <a:srgbClr val="000000"/>
                </a:solidFill>
              </a:rPr>
              <a:t>of the products			</a:t>
            </a:r>
            <a:endParaRPr lang="ru-RU" altLang="ru-RU" sz="1000" dirty="0">
              <a:solidFill>
                <a:srgbClr val="000000"/>
              </a:solidFill>
            </a:endParaRPr>
          </a:p>
        </p:txBody>
      </p:sp>
      <p:graphicFrame>
        <p:nvGraphicFramePr>
          <p:cNvPr id="342175" name="Object 159"/>
          <p:cNvGraphicFramePr>
            <a:graphicFrameLocks noChangeAspect="1"/>
          </p:cNvGraphicFramePr>
          <p:nvPr>
            <p:extLst>
              <p:ext uri="{D42A27DB-BD31-4B8C-83A1-F6EECF244321}">
                <p14:modId xmlns:p14="http://schemas.microsoft.com/office/powerpoint/2010/main" val="1616167246"/>
              </p:ext>
            </p:extLst>
          </p:nvPr>
        </p:nvGraphicFramePr>
        <p:xfrm>
          <a:off x="1425575" y="2219325"/>
          <a:ext cx="2019300" cy="482600"/>
        </p:xfrm>
        <a:graphic>
          <a:graphicData uri="http://schemas.openxmlformats.org/presentationml/2006/ole">
            <mc:AlternateContent xmlns:mc="http://schemas.openxmlformats.org/markup-compatibility/2006">
              <mc:Choice xmlns:v="urn:schemas-microsoft-com:vml" Requires="v">
                <p:oleObj spid="_x0000_s1430066" name="Equation" r:id="rId10" imgW="2019240" imgH="482400" progId="Equation.DSMT4">
                  <p:embed/>
                </p:oleObj>
              </mc:Choice>
              <mc:Fallback>
                <p:oleObj name="Equation" r:id="rId10" imgW="2019240" imgH="482400" progId="Equation.DSMT4">
                  <p:embed/>
                  <p:pic>
                    <p:nvPicPr>
                      <p:cNvPr id="0" name=""/>
                      <p:cNvPicPr>
                        <a:picLocks noChangeAspect="1" noChangeArrowheads="1"/>
                      </p:cNvPicPr>
                      <p:nvPr/>
                    </p:nvPicPr>
                    <p:blipFill>
                      <a:blip r:embed="rId11"/>
                      <a:srcRect/>
                      <a:stretch>
                        <a:fillRect/>
                      </a:stretch>
                    </p:blipFill>
                    <p:spPr bwMode="auto">
                      <a:xfrm>
                        <a:off x="1425575" y="2219325"/>
                        <a:ext cx="20193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76" name="Object 160"/>
          <p:cNvGraphicFramePr>
            <a:graphicFrameLocks noChangeAspect="1"/>
          </p:cNvGraphicFramePr>
          <p:nvPr>
            <p:extLst>
              <p:ext uri="{D42A27DB-BD31-4B8C-83A1-F6EECF244321}">
                <p14:modId xmlns:p14="http://schemas.microsoft.com/office/powerpoint/2010/main" val="1992116649"/>
              </p:ext>
            </p:extLst>
          </p:nvPr>
        </p:nvGraphicFramePr>
        <p:xfrm>
          <a:off x="4041775" y="2292350"/>
          <a:ext cx="2552700" cy="508000"/>
        </p:xfrm>
        <a:graphic>
          <a:graphicData uri="http://schemas.openxmlformats.org/presentationml/2006/ole">
            <mc:AlternateContent xmlns:mc="http://schemas.openxmlformats.org/markup-compatibility/2006">
              <mc:Choice xmlns:v="urn:schemas-microsoft-com:vml" Requires="v">
                <p:oleObj spid="_x0000_s1430067" name="Equation" r:id="rId12" imgW="2552400" imgH="507960" progId="Equation.DSMT4">
                  <p:embed/>
                </p:oleObj>
              </mc:Choice>
              <mc:Fallback>
                <p:oleObj name="Equation" r:id="rId12" imgW="2552400" imgH="507960" progId="Equation.DSMT4">
                  <p:embed/>
                  <p:pic>
                    <p:nvPicPr>
                      <p:cNvPr id="0" name=""/>
                      <p:cNvPicPr>
                        <a:picLocks noChangeAspect="1" noChangeArrowheads="1"/>
                      </p:cNvPicPr>
                      <p:nvPr/>
                    </p:nvPicPr>
                    <p:blipFill>
                      <a:blip r:embed="rId13"/>
                      <a:srcRect/>
                      <a:stretch>
                        <a:fillRect/>
                      </a:stretch>
                    </p:blipFill>
                    <p:spPr bwMode="auto">
                      <a:xfrm>
                        <a:off x="4041775" y="2292350"/>
                        <a:ext cx="25527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77" name="Rectangle 161"/>
          <p:cNvSpPr>
            <a:spLocks noChangeArrowheads="1"/>
          </p:cNvSpPr>
          <p:nvPr/>
        </p:nvSpPr>
        <p:spPr bwMode="auto">
          <a:xfrm>
            <a:off x="4914900" y="2295525"/>
            <a:ext cx="666750"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78" name="AutoShape 162"/>
          <p:cNvSpPr>
            <a:spLocks noChangeArrowheads="1"/>
          </p:cNvSpPr>
          <p:nvPr/>
        </p:nvSpPr>
        <p:spPr bwMode="auto">
          <a:xfrm rot="5400000">
            <a:off x="5157788" y="2871787"/>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79" name="Text Box 163"/>
          <p:cNvSpPr txBox="1">
            <a:spLocks noChangeArrowheads="1"/>
          </p:cNvSpPr>
          <p:nvPr/>
        </p:nvSpPr>
        <p:spPr bwMode="auto">
          <a:xfrm>
            <a:off x="5137150" y="3040063"/>
            <a:ext cx="32412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err="1">
                <a:solidFill>
                  <a:srgbClr val="000000"/>
                </a:solidFill>
                <a:latin typeface="Times New Roman" pitchFamily="18" charset="0"/>
                <a:cs typeface="Times New Roman" pitchFamily="18" charset="0"/>
              </a:rPr>
              <a:t>Q</a:t>
            </a:r>
            <a:r>
              <a:rPr lang="en-US" altLang="ru-RU" sz="1200" i="1" baseline="-25000" dirty="0" err="1">
                <a:solidFill>
                  <a:srgbClr val="000000"/>
                </a:solidFill>
                <a:latin typeface="Times New Roman" pitchFamily="18" charset="0"/>
                <a:cs typeface="Times New Roman" pitchFamily="18" charset="0"/>
              </a:rPr>
              <a:t>j</a:t>
            </a:r>
            <a:endParaRPr lang="ru-RU" altLang="ru-RU" sz="1200" i="1" baseline="-25000" dirty="0">
              <a:solidFill>
                <a:srgbClr val="000000"/>
              </a:solidFill>
              <a:latin typeface="Times New Roman" pitchFamily="18" charset="0"/>
              <a:cs typeface="Times New Roman" pitchFamily="18" charset="0"/>
            </a:endParaRPr>
          </a:p>
        </p:txBody>
      </p:sp>
      <p:sp>
        <p:nvSpPr>
          <p:cNvPr id="342180" name="Rectangle 164"/>
          <p:cNvSpPr>
            <a:spLocks noChangeArrowheads="1"/>
          </p:cNvSpPr>
          <p:nvPr/>
        </p:nvSpPr>
        <p:spPr bwMode="auto">
          <a:xfrm>
            <a:off x="5797760" y="2290762"/>
            <a:ext cx="666750"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81" name="AutoShape 165"/>
          <p:cNvSpPr>
            <a:spLocks noChangeArrowheads="1"/>
          </p:cNvSpPr>
          <p:nvPr/>
        </p:nvSpPr>
        <p:spPr bwMode="auto">
          <a:xfrm rot="5400000">
            <a:off x="5967413" y="2871787"/>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82" name="Text Box 166"/>
          <p:cNvSpPr txBox="1">
            <a:spLocks noChangeArrowheads="1"/>
          </p:cNvSpPr>
          <p:nvPr/>
        </p:nvSpPr>
        <p:spPr bwMode="auto">
          <a:xfrm>
            <a:off x="5946775" y="3040063"/>
            <a:ext cx="40427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err="1" smtClean="0">
                <a:solidFill>
                  <a:srgbClr val="000000"/>
                </a:solidFill>
                <a:latin typeface="Times New Roman" pitchFamily="18" charset="0"/>
                <a:cs typeface="Times New Roman" pitchFamily="18" charset="0"/>
              </a:rPr>
              <a:t>Q</a:t>
            </a:r>
            <a:r>
              <a:rPr lang="en-US" altLang="ru-RU" sz="1200" i="1" baseline="-25000" dirty="0" err="1" smtClean="0">
                <a:solidFill>
                  <a:srgbClr val="000000"/>
                </a:solidFill>
                <a:latin typeface="Times New Roman" pitchFamily="18" charset="0"/>
                <a:cs typeface="Times New Roman" pitchFamily="18" charset="0"/>
              </a:rPr>
              <a:t>j</a:t>
            </a:r>
            <a:r>
              <a:rPr lang="en-US" altLang="ru-RU" sz="1200" i="1" baseline="30000" dirty="0" err="1" smtClean="0">
                <a:solidFill>
                  <a:srgbClr val="000000"/>
                </a:solidFill>
                <a:latin typeface="Times New Roman" pitchFamily="18" charset="0"/>
                <a:cs typeface="Times New Roman" pitchFamily="18" charset="0"/>
              </a:rPr>
              <a:t>in</a:t>
            </a:r>
            <a:endParaRPr lang="ru-RU" altLang="ru-RU" sz="1200" i="1" baseline="30000" dirty="0">
              <a:solidFill>
                <a:srgbClr val="000000"/>
              </a:solidFill>
              <a:latin typeface="Times New Roman" pitchFamily="18" charset="0"/>
              <a:cs typeface="Times New Roman" pitchFamily="18" charset="0"/>
            </a:endParaRPr>
          </a:p>
        </p:txBody>
      </p:sp>
      <p:sp>
        <p:nvSpPr>
          <p:cNvPr id="342183" name="AutoShape 167"/>
          <p:cNvSpPr>
            <a:spLocks noChangeArrowheads="1"/>
          </p:cNvSpPr>
          <p:nvPr/>
        </p:nvSpPr>
        <p:spPr bwMode="auto">
          <a:xfrm>
            <a:off x="6572250" y="2466975"/>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184" name="Object 168"/>
          <p:cNvGraphicFramePr>
            <a:graphicFrameLocks noChangeAspect="1"/>
          </p:cNvGraphicFramePr>
          <p:nvPr>
            <p:extLst>
              <p:ext uri="{D42A27DB-BD31-4B8C-83A1-F6EECF244321}">
                <p14:modId xmlns:p14="http://schemas.microsoft.com/office/powerpoint/2010/main" val="3362460727"/>
              </p:ext>
            </p:extLst>
          </p:nvPr>
        </p:nvGraphicFramePr>
        <p:xfrm>
          <a:off x="6931025" y="2241550"/>
          <a:ext cx="2044700" cy="571500"/>
        </p:xfrm>
        <a:graphic>
          <a:graphicData uri="http://schemas.openxmlformats.org/presentationml/2006/ole">
            <mc:AlternateContent xmlns:mc="http://schemas.openxmlformats.org/markup-compatibility/2006">
              <mc:Choice xmlns:v="urn:schemas-microsoft-com:vml" Requires="v">
                <p:oleObj spid="_x0000_s1430068" name="Equation" r:id="rId14" imgW="2044440" imgH="571320" progId="Equation.DSMT4">
                  <p:embed/>
                </p:oleObj>
              </mc:Choice>
              <mc:Fallback>
                <p:oleObj name="Equation" r:id="rId14" imgW="2044440" imgH="571320" progId="Equation.DSMT4">
                  <p:embed/>
                  <p:pic>
                    <p:nvPicPr>
                      <p:cNvPr id="0" name=""/>
                      <p:cNvPicPr>
                        <a:picLocks noChangeAspect="1" noChangeArrowheads="1"/>
                      </p:cNvPicPr>
                      <p:nvPr/>
                    </p:nvPicPr>
                    <p:blipFill>
                      <a:blip r:embed="rId15"/>
                      <a:srcRect/>
                      <a:stretch>
                        <a:fillRect/>
                      </a:stretch>
                    </p:blipFill>
                    <p:spPr bwMode="auto">
                      <a:xfrm>
                        <a:off x="6931025" y="2241550"/>
                        <a:ext cx="2044700" cy="571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85" name="Text Box 169"/>
          <p:cNvSpPr txBox="1">
            <a:spLocks noChangeArrowheads="1"/>
          </p:cNvSpPr>
          <p:nvPr/>
        </p:nvSpPr>
        <p:spPr bwMode="auto">
          <a:xfrm>
            <a:off x="193675" y="2851429"/>
            <a:ext cx="493200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a:solidFill>
                  <a:srgbClr val="000000"/>
                </a:solidFill>
              </a:rPr>
              <a:t>The increments of the generalized coordinates are arbitrary and independent </a:t>
            </a:r>
            <a:r>
              <a:rPr lang="en-US" altLang="ru-RU" sz="1000" dirty="0" smtClean="0">
                <a:solidFill>
                  <a:srgbClr val="000000"/>
                </a:solidFill>
              </a:rPr>
              <a:t>on each other. Therefore</a:t>
            </a:r>
            <a:r>
              <a:rPr lang="en-US" altLang="ru-RU" sz="1000" dirty="0">
                <a:solidFill>
                  <a:srgbClr val="000000"/>
                </a:solidFill>
              </a:rPr>
              <a:t>, in the obtained equation all </a:t>
            </a:r>
            <a:r>
              <a:rPr lang="en-US" altLang="ru-RU" sz="1000" dirty="0" smtClean="0">
                <a:solidFill>
                  <a:srgbClr val="000000"/>
                </a:solidFill>
              </a:rPr>
              <a:t>the coefficients </a:t>
            </a:r>
            <a:endParaRPr lang="en-US" altLang="ru-RU" sz="1000" dirty="0">
              <a:solidFill>
                <a:srgbClr val="000000"/>
              </a:solidFill>
            </a:endParaRPr>
          </a:p>
          <a:p>
            <a:r>
              <a:rPr lang="en-US" altLang="ru-RU" sz="1000" b="1" dirty="0">
                <a:solidFill>
                  <a:schemeClr val="accent5">
                    <a:lumMod val="25000"/>
                  </a:schemeClr>
                </a:solidFill>
              </a:rPr>
              <a:t>(generalized </a:t>
            </a:r>
            <a:r>
              <a:rPr lang="en-US" altLang="ru-RU" sz="1000" b="1" dirty="0" smtClean="0">
                <a:solidFill>
                  <a:schemeClr val="accent5">
                    <a:lumMod val="25000"/>
                  </a:schemeClr>
                </a:solidFill>
              </a:rPr>
              <a:t>forces) </a:t>
            </a:r>
            <a:r>
              <a:rPr lang="en-US" altLang="ru-RU" sz="1000" b="1" dirty="0">
                <a:solidFill>
                  <a:schemeClr val="accent5">
                    <a:lumMod val="25000"/>
                  </a:schemeClr>
                </a:solidFill>
              </a:rPr>
              <a:t>must be equal to zero </a:t>
            </a:r>
            <a:endParaRPr lang="ru-RU" altLang="ru-RU" sz="1000" b="1" dirty="0">
              <a:solidFill>
                <a:schemeClr val="accent5">
                  <a:lumMod val="25000"/>
                </a:schemeClr>
              </a:solidFill>
            </a:endParaRPr>
          </a:p>
          <a:p>
            <a:endParaRPr lang="ru-RU" altLang="ru-RU" sz="1000" b="1" dirty="0">
              <a:solidFill>
                <a:schemeClr val="accent5">
                  <a:lumMod val="25000"/>
                </a:schemeClr>
              </a:solidFill>
            </a:endParaRPr>
          </a:p>
        </p:txBody>
      </p:sp>
      <p:graphicFrame>
        <p:nvGraphicFramePr>
          <p:cNvPr id="342186" name="Object 170"/>
          <p:cNvGraphicFramePr>
            <a:graphicFrameLocks noChangeAspect="1"/>
          </p:cNvGraphicFramePr>
          <p:nvPr>
            <p:extLst>
              <p:ext uri="{D42A27DB-BD31-4B8C-83A1-F6EECF244321}">
                <p14:modId xmlns:p14="http://schemas.microsoft.com/office/powerpoint/2010/main" val="4067600849"/>
              </p:ext>
            </p:extLst>
          </p:nvPr>
        </p:nvGraphicFramePr>
        <p:xfrm>
          <a:off x="2965450" y="3216275"/>
          <a:ext cx="1765300" cy="292100"/>
        </p:xfrm>
        <a:graphic>
          <a:graphicData uri="http://schemas.openxmlformats.org/presentationml/2006/ole">
            <mc:AlternateContent xmlns:mc="http://schemas.openxmlformats.org/markup-compatibility/2006">
              <mc:Choice xmlns:v="urn:schemas-microsoft-com:vml" Requires="v">
                <p:oleObj spid="_x0000_s1430069" name="Equation" r:id="rId16" imgW="1765080" imgH="291960" progId="Equation.DSMT4">
                  <p:embed/>
                </p:oleObj>
              </mc:Choice>
              <mc:Fallback>
                <p:oleObj name="Equation" r:id="rId16" imgW="1765080" imgH="291960" progId="Equation.DSMT4">
                  <p:embed/>
                  <p:pic>
                    <p:nvPicPr>
                      <p:cNvPr id="0" name=""/>
                      <p:cNvPicPr>
                        <a:picLocks noChangeAspect="1" noChangeArrowheads="1"/>
                      </p:cNvPicPr>
                      <p:nvPr/>
                    </p:nvPicPr>
                    <p:blipFill>
                      <a:blip r:embed="rId17"/>
                      <a:srcRect/>
                      <a:stretch>
                        <a:fillRect/>
                      </a:stretch>
                    </p:blipFill>
                    <p:spPr bwMode="auto">
                      <a:xfrm>
                        <a:off x="2965450" y="3216275"/>
                        <a:ext cx="1765300" cy="292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2187" name="Text Box 171"/>
          <p:cNvSpPr txBox="1">
            <a:spLocks noChangeArrowheads="1"/>
          </p:cNvSpPr>
          <p:nvPr/>
        </p:nvSpPr>
        <p:spPr bwMode="auto">
          <a:xfrm>
            <a:off x="4799330" y="3230563"/>
            <a:ext cx="395882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ru-RU" altLang="ru-RU" sz="1000" b="1" dirty="0" smtClean="0">
                <a:solidFill>
                  <a:srgbClr val="00007D"/>
                </a:solidFill>
              </a:rPr>
              <a:t>-</a:t>
            </a:r>
            <a:r>
              <a:rPr lang="en-US" altLang="ru-RU" sz="1000" b="1" dirty="0" smtClean="0">
                <a:solidFill>
                  <a:srgbClr val="00007D"/>
                </a:solidFill>
              </a:rPr>
              <a:t> equations </a:t>
            </a:r>
            <a:r>
              <a:rPr lang="en-US" altLang="ru-RU" sz="1000" b="1" dirty="0">
                <a:solidFill>
                  <a:srgbClr val="00007D"/>
                </a:solidFill>
              </a:rPr>
              <a:t>of motion </a:t>
            </a:r>
            <a:r>
              <a:rPr lang="en-US" altLang="ru-RU" sz="1000" b="1" dirty="0" smtClean="0">
                <a:solidFill>
                  <a:srgbClr val="00007D"/>
                </a:solidFill>
              </a:rPr>
              <a:t>equivalent to the </a:t>
            </a:r>
            <a:r>
              <a:rPr lang="en-US" altLang="ru-RU" sz="1000" b="1" dirty="0">
                <a:solidFill>
                  <a:srgbClr val="00007D"/>
                </a:solidFill>
              </a:rPr>
              <a:t>general equation of dynamics.</a:t>
            </a:r>
            <a:endParaRPr lang="ru-RU" altLang="ru-RU" sz="1000" b="1" dirty="0">
              <a:solidFill>
                <a:srgbClr val="00007D"/>
              </a:solidFill>
            </a:endParaRPr>
          </a:p>
        </p:txBody>
      </p:sp>
      <p:sp>
        <p:nvSpPr>
          <p:cNvPr id="342188" name="Text Box 172"/>
          <p:cNvSpPr txBox="1">
            <a:spLocks noChangeArrowheads="1"/>
          </p:cNvSpPr>
          <p:nvPr/>
        </p:nvSpPr>
        <p:spPr bwMode="auto">
          <a:xfrm>
            <a:off x="158750" y="3546475"/>
            <a:ext cx="898525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dirty="0">
                <a:solidFill>
                  <a:srgbClr val="000000"/>
                </a:solidFill>
              </a:rPr>
              <a:t>2. </a:t>
            </a:r>
            <a:r>
              <a:rPr lang="en-US" altLang="ru-RU" sz="1000" dirty="0" smtClean="0">
                <a:solidFill>
                  <a:srgbClr val="000000"/>
                </a:solidFill>
              </a:rPr>
              <a:t>The generalized </a:t>
            </a:r>
            <a:r>
              <a:rPr lang="en-US" altLang="ru-RU" sz="1000" dirty="0">
                <a:solidFill>
                  <a:srgbClr val="000000"/>
                </a:solidFill>
              </a:rPr>
              <a:t>inertia forces </a:t>
            </a:r>
            <a:r>
              <a:rPr lang="en-US" altLang="ru-RU" sz="1200" i="1" dirty="0" err="1" smtClean="0">
                <a:solidFill>
                  <a:srgbClr val="000000"/>
                </a:solidFill>
                <a:latin typeface="Times New Roman" pitchFamily="18" charset="0"/>
                <a:cs typeface="Times New Roman" pitchFamily="18" charset="0"/>
              </a:rPr>
              <a:t>Q</a:t>
            </a:r>
            <a:r>
              <a:rPr lang="en-US" altLang="ru-RU" sz="1200" i="1" baseline="-25000" dirty="0" err="1" smtClean="0">
                <a:solidFill>
                  <a:srgbClr val="000000"/>
                </a:solidFill>
                <a:latin typeface="Times New Roman" pitchFamily="18" charset="0"/>
                <a:cs typeface="Times New Roman" pitchFamily="18" charset="0"/>
              </a:rPr>
              <a:t>j</a:t>
            </a:r>
            <a:r>
              <a:rPr lang="en-US" altLang="ru-RU" sz="1200" i="1" baseline="30000" dirty="0" err="1" smtClean="0">
                <a:solidFill>
                  <a:srgbClr val="000000"/>
                </a:solidFill>
                <a:latin typeface="Times New Roman" pitchFamily="18" charset="0"/>
                <a:cs typeface="Times New Roman" pitchFamily="18" charset="0"/>
              </a:rPr>
              <a:t>in</a:t>
            </a:r>
            <a:r>
              <a:rPr lang="en-US" altLang="ru-RU" sz="1200" i="1" baseline="30000" dirty="0" smtClean="0">
                <a:solidFill>
                  <a:srgbClr val="000000"/>
                </a:solidFill>
                <a:latin typeface="Times New Roman" pitchFamily="18" charset="0"/>
                <a:cs typeface="Times New Roman" pitchFamily="18" charset="0"/>
              </a:rPr>
              <a:t>  </a:t>
            </a:r>
            <a:r>
              <a:rPr lang="en-US" altLang="ru-RU" sz="1000" dirty="0" smtClean="0">
                <a:solidFill>
                  <a:srgbClr val="000000"/>
                </a:solidFill>
              </a:rPr>
              <a:t>includes a mass </a:t>
            </a:r>
            <a:r>
              <a:rPr lang="en-US" altLang="ru-RU" sz="1000" dirty="0">
                <a:solidFill>
                  <a:srgbClr val="000000"/>
                </a:solidFill>
              </a:rPr>
              <a:t>and acceleration of </a:t>
            </a:r>
            <a:r>
              <a:rPr lang="en-US" altLang="ru-RU" sz="1000" dirty="0" smtClean="0">
                <a:solidFill>
                  <a:srgbClr val="000000"/>
                </a:solidFill>
              </a:rPr>
              <a:t>the particles </a:t>
            </a:r>
            <a:r>
              <a:rPr lang="en-US" altLang="ru-RU" sz="1000" dirty="0">
                <a:solidFill>
                  <a:srgbClr val="000000"/>
                </a:solidFill>
              </a:rPr>
              <a:t>of </a:t>
            </a:r>
            <a:r>
              <a:rPr lang="en-US" altLang="ru-RU" sz="1000" dirty="0" smtClean="0">
                <a:solidFill>
                  <a:srgbClr val="000000"/>
                </a:solidFill>
              </a:rPr>
              <a:t>a system</a:t>
            </a:r>
            <a:r>
              <a:rPr lang="en-US" altLang="ru-RU" sz="1000" dirty="0">
                <a:solidFill>
                  <a:srgbClr val="000000"/>
                </a:solidFill>
              </a:rPr>
              <a:t>. Express these forces through </a:t>
            </a:r>
            <a:r>
              <a:rPr lang="en-US" altLang="ru-RU" sz="1000" dirty="0" smtClean="0">
                <a:solidFill>
                  <a:srgbClr val="000000"/>
                </a:solidFill>
              </a:rPr>
              <a:t>the </a:t>
            </a:r>
            <a:r>
              <a:rPr lang="en-US" altLang="ru-RU" sz="1000" dirty="0">
                <a:solidFill>
                  <a:srgbClr val="000000"/>
                </a:solidFill>
              </a:rPr>
              <a:t>kinetic energy</a:t>
            </a:r>
            <a:endParaRPr lang="ru-RU" altLang="ru-RU" sz="1000" dirty="0">
              <a:solidFill>
                <a:srgbClr val="000000"/>
              </a:solidFill>
            </a:endParaRPr>
          </a:p>
        </p:txBody>
      </p:sp>
      <p:graphicFrame>
        <p:nvGraphicFramePr>
          <p:cNvPr id="342189" name="Object 173"/>
          <p:cNvGraphicFramePr>
            <a:graphicFrameLocks noChangeAspect="1"/>
          </p:cNvGraphicFramePr>
          <p:nvPr>
            <p:extLst>
              <p:ext uri="{D42A27DB-BD31-4B8C-83A1-F6EECF244321}">
                <p14:modId xmlns:p14="http://schemas.microsoft.com/office/powerpoint/2010/main" val="4065331336"/>
              </p:ext>
            </p:extLst>
          </p:nvPr>
        </p:nvGraphicFramePr>
        <p:xfrm>
          <a:off x="2555875" y="3750029"/>
          <a:ext cx="3340100" cy="482600"/>
        </p:xfrm>
        <a:graphic>
          <a:graphicData uri="http://schemas.openxmlformats.org/presentationml/2006/ole">
            <mc:AlternateContent xmlns:mc="http://schemas.openxmlformats.org/markup-compatibility/2006">
              <mc:Choice xmlns:v="urn:schemas-microsoft-com:vml" Requires="v">
                <p:oleObj spid="_x0000_s1430070" name="Equation" r:id="rId18" imgW="3340080" imgH="482400" progId="Equation.DSMT4">
                  <p:embed/>
                </p:oleObj>
              </mc:Choice>
              <mc:Fallback>
                <p:oleObj name="Equation" r:id="rId18" imgW="3340080" imgH="482400" progId="Equation.DSMT4">
                  <p:embed/>
                  <p:pic>
                    <p:nvPicPr>
                      <p:cNvPr id="0" name=""/>
                      <p:cNvPicPr>
                        <a:picLocks noChangeAspect="1" noChangeArrowheads="1"/>
                      </p:cNvPicPr>
                      <p:nvPr/>
                    </p:nvPicPr>
                    <p:blipFill>
                      <a:blip r:embed="rId19"/>
                      <a:srcRect/>
                      <a:stretch>
                        <a:fillRect/>
                      </a:stretch>
                    </p:blipFill>
                    <p:spPr bwMode="auto">
                      <a:xfrm>
                        <a:off x="2555875" y="3750029"/>
                        <a:ext cx="33401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90" name="Text Box 174"/>
          <p:cNvSpPr txBox="1">
            <a:spLocks noChangeArrowheads="1"/>
          </p:cNvSpPr>
          <p:nvPr/>
        </p:nvSpPr>
        <p:spPr bwMode="auto">
          <a:xfrm>
            <a:off x="309563" y="4119602"/>
            <a:ext cx="29051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a:solidFill>
                  <a:srgbClr val="000000"/>
                </a:solidFill>
              </a:rPr>
              <a:t>Add to this the expression  two  identical components of different signs and the following form :</a:t>
            </a:r>
            <a:endParaRPr lang="ru-RU" altLang="ru-RU" sz="1000" dirty="0">
              <a:solidFill>
                <a:srgbClr val="000000"/>
              </a:solidFill>
            </a:endParaRPr>
          </a:p>
        </p:txBody>
      </p:sp>
      <p:graphicFrame>
        <p:nvGraphicFramePr>
          <p:cNvPr id="342191" name="Object 175"/>
          <p:cNvGraphicFramePr>
            <a:graphicFrameLocks noChangeAspect="1"/>
          </p:cNvGraphicFramePr>
          <p:nvPr>
            <p:extLst>
              <p:ext uri="{D42A27DB-BD31-4B8C-83A1-F6EECF244321}">
                <p14:modId xmlns:p14="http://schemas.microsoft.com/office/powerpoint/2010/main" val="3591766969"/>
              </p:ext>
            </p:extLst>
          </p:nvPr>
        </p:nvGraphicFramePr>
        <p:xfrm>
          <a:off x="3219450" y="4171950"/>
          <a:ext cx="990600" cy="495300"/>
        </p:xfrm>
        <a:graphic>
          <a:graphicData uri="http://schemas.openxmlformats.org/presentationml/2006/ole">
            <mc:AlternateContent xmlns:mc="http://schemas.openxmlformats.org/markup-compatibility/2006">
              <mc:Choice xmlns:v="urn:schemas-microsoft-com:vml" Requires="v">
                <p:oleObj spid="_x0000_s1430071" name="Equation" r:id="rId20" imgW="990360" imgH="495000" progId="Equation.DSMT4">
                  <p:embed/>
                </p:oleObj>
              </mc:Choice>
              <mc:Fallback>
                <p:oleObj name="Equation" r:id="rId20" imgW="990360" imgH="495000" progId="Equation.DSMT4">
                  <p:embed/>
                  <p:pic>
                    <p:nvPicPr>
                      <p:cNvPr id="0" name=""/>
                      <p:cNvPicPr>
                        <a:picLocks noChangeAspect="1" noChangeArrowheads="1"/>
                      </p:cNvPicPr>
                      <p:nvPr/>
                    </p:nvPicPr>
                    <p:blipFill>
                      <a:blip r:embed="rId21"/>
                      <a:srcRect/>
                      <a:stretch>
                        <a:fillRect/>
                      </a:stretch>
                    </p:blipFill>
                    <p:spPr bwMode="auto">
                      <a:xfrm>
                        <a:off x="3219450" y="4171950"/>
                        <a:ext cx="990600"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92" name="AutoShape 176"/>
          <p:cNvSpPr>
            <a:spLocks noChangeArrowheads="1"/>
          </p:cNvSpPr>
          <p:nvPr/>
        </p:nvSpPr>
        <p:spPr bwMode="auto">
          <a:xfrm>
            <a:off x="4427538" y="4341813"/>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193" name="Object 177"/>
          <p:cNvGraphicFramePr>
            <a:graphicFrameLocks noChangeAspect="1"/>
          </p:cNvGraphicFramePr>
          <p:nvPr>
            <p:extLst>
              <p:ext uri="{D42A27DB-BD31-4B8C-83A1-F6EECF244321}">
                <p14:modId xmlns:p14="http://schemas.microsoft.com/office/powerpoint/2010/main" val="291026710"/>
              </p:ext>
            </p:extLst>
          </p:nvPr>
        </p:nvGraphicFramePr>
        <p:xfrm>
          <a:off x="4884738" y="4243388"/>
          <a:ext cx="3543300" cy="482600"/>
        </p:xfrm>
        <a:graphic>
          <a:graphicData uri="http://schemas.openxmlformats.org/presentationml/2006/ole">
            <mc:AlternateContent xmlns:mc="http://schemas.openxmlformats.org/markup-compatibility/2006">
              <mc:Choice xmlns:v="urn:schemas-microsoft-com:vml" Requires="v">
                <p:oleObj spid="_x0000_s1430072" name="Equation" r:id="rId22" imgW="3543120" imgH="482400" progId="Equation.DSMT4">
                  <p:embed/>
                </p:oleObj>
              </mc:Choice>
              <mc:Fallback>
                <p:oleObj name="Equation" r:id="rId22" imgW="3543120" imgH="482400" progId="Equation.DSMT4">
                  <p:embed/>
                  <p:pic>
                    <p:nvPicPr>
                      <p:cNvPr id="0" name=""/>
                      <p:cNvPicPr>
                        <a:picLocks noChangeAspect="1" noChangeArrowheads="1"/>
                      </p:cNvPicPr>
                      <p:nvPr/>
                    </p:nvPicPr>
                    <p:blipFill>
                      <a:blip r:embed="rId23"/>
                      <a:srcRect/>
                      <a:stretch>
                        <a:fillRect/>
                      </a:stretch>
                    </p:blipFill>
                    <p:spPr bwMode="auto">
                      <a:xfrm>
                        <a:off x="4884738" y="4243388"/>
                        <a:ext cx="35433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94" name="Rectangle 178"/>
          <p:cNvSpPr>
            <a:spLocks noChangeArrowheads="1"/>
          </p:cNvSpPr>
          <p:nvPr/>
        </p:nvSpPr>
        <p:spPr bwMode="auto">
          <a:xfrm>
            <a:off x="6783330" y="4227529"/>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95" name="AutoShape 179"/>
          <p:cNvSpPr>
            <a:spLocks noChangeArrowheads="1"/>
          </p:cNvSpPr>
          <p:nvPr/>
        </p:nvSpPr>
        <p:spPr bwMode="auto">
          <a:xfrm rot="5400000">
            <a:off x="6746876" y="4794250"/>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196" name="Object 180"/>
          <p:cNvGraphicFramePr>
            <a:graphicFrameLocks noChangeAspect="1"/>
          </p:cNvGraphicFramePr>
          <p:nvPr/>
        </p:nvGraphicFramePr>
        <p:xfrm>
          <a:off x="6788150" y="5010150"/>
          <a:ext cx="177800" cy="228600"/>
        </p:xfrm>
        <a:graphic>
          <a:graphicData uri="http://schemas.openxmlformats.org/presentationml/2006/ole">
            <mc:AlternateContent xmlns:mc="http://schemas.openxmlformats.org/markup-compatibility/2006">
              <mc:Choice xmlns:v="urn:schemas-microsoft-com:vml" Requires="v">
                <p:oleObj spid="_x0000_s1430073" name="Формула" r:id="rId24" imgW="177480" imgH="228600" progId="Equation.3">
                  <p:embed/>
                </p:oleObj>
              </mc:Choice>
              <mc:Fallback>
                <p:oleObj name="Формула" r:id="rId24" imgW="177480" imgH="2286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788150" y="5010150"/>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97" name="Rectangle 181"/>
          <p:cNvSpPr>
            <a:spLocks noChangeArrowheads="1"/>
          </p:cNvSpPr>
          <p:nvPr/>
        </p:nvSpPr>
        <p:spPr bwMode="auto">
          <a:xfrm>
            <a:off x="7835900" y="4197350"/>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198" name="AutoShape 182"/>
          <p:cNvSpPr>
            <a:spLocks noChangeArrowheads="1"/>
          </p:cNvSpPr>
          <p:nvPr/>
        </p:nvSpPr>
        <p:spPr bwMode="auto">
          <a:xfrm rot="5400000">
            <a:off x="7840663" y="4773612"/>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199" name="Object 183"/>
          <p:cNvGraphicFramePr>
            <a:graphicFrameLocks noChangeAspect="1"/>
          </p:cNvGraphicFramePr>
          <p:nvPr/>
        </p:nvGraphicFramePr>
        <p:xfrm>
          <a:off x="7872413" y="4979988"/>
          <a:ext cx="177800" cy="228600"/>
        </p:xfrm>
        <a:graphic>
          <a:graphicData uri="http://schemas.openxmlformats.org/presentationml/2006/ole">
            <mc:AlternateContent xmlns:mc="http://schemas.openxmlformats.org/markup-compatibility/2006">
              <mc:Choice xmlns:v="urn:schemas-microsoft-com:vml" Requires="v">
                <p:oleObj spid="_x0000_s1430074" name="Формула" r:id="rId26" imgW="177480" imgH="228600" progId="Equation.3">
                  <p:embed/>
                </p:oleObj>
              </mc:Choice>
              <mc:Fallback>
                <p:oleObj name="Формула" r:id="rId26" imgW="177480" imgH="22860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872413" y="4979988"/>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00" name="Rectangle 184"/>
          <p:cNvSpPr>
            <a:spLocks noChangeArrowheads="1"/>
          </p:cNvSpPr>
          <p:nvPr/>
        </p:nvSpPr>
        <p:spPr bwMode="auto">
          <a:xfrm>
            <a:off x="8139113" y="4195763"/>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01" name="AutoShape 185"/>
          <p:cNvSpPr>
            <a:spLocks noChangeArrowheads="1"/>
          </p:cNvSpPr>
          <p:nvPr/>
        </p:nvSpPr>
        <p:spPr bwMode="auto">
          <a:xfrm rot="5400000">
            <a:off x="8143876" y="4772025"/>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02" name="Object 186"/>
          <p:cNvGraphicFramePr>
            <a:graphicFrameLocks noChangeAspect="1"/>
          </p:cNvGraphicFramePr>
          <p:nvPr/>
        </p:nvGraphicFramePr>
        <p:xfrm>
          <a:off x="8054975" y="4918075"/>
          <a:ext cx="685800" cy="482600"/>
        </p:xfrm>
        <a:graphic>
          <a:graphicData uri="http://schemas.openxmlformats.org/presentationml/2006/ole">
            <mc:AlternateContent xmlns:mc="http://schemas.openxmlformats.org/markup-compatibility/2006">
              <mc:Choice xmlns:v="urn:schemas-microsoft-com:vml" Requires="v">
                <p:oleObj spid="_x0000_s1430075" name="Формула" r:id="rId28" imgW="685800" imgH="482400" progId="Equation.3">
                  <p:embed/>
                </p:oleObj>
              </mc:Choice>
              <mc:Fallback>
                <p:oleObj name="Формула" r:id="rId28" imgW="685800" imgH="48240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8054975" y="4918075"/>
                        <a:ext cx="685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03" name="Object 187"/>
          <p:cNvGraphicFramePr>
            <a:graphicFrameLocks noChangeAspect="1"/>
          </p:cNvGraphicFramePr>
          <p:nvPr/>
        </p:nvGraphicFramePr>
        <p:xfrm>
          <a:off x="7818438" y="5548313"/>
          <a:ext cx="850900" cy="533400"/>
        </p:xfrm>
        <a:graphic>
          <a:graphicData uri="http://schemas.openxmlformats.org/presentationml/2006/ole">
            <mc:AlternateContent xmlns:mc="http://schemas.openxmlformats.org/markup-compatibility/2006">
              <mc:Choice xmlns:v="urn:schemas-microsoft-com:vml" Requires="v">
                <p:oleObj spid="_x0000_s1430076" name="Формула" r:id="rId30" imgW="850680" imgH="533160" progId="Equation.3">
                  <p:embed/>
                </p:oleObj>
              </mc:Choice>
              <mc:Fallback>
                <p:oleObj name="Формула" r:id="rId30" imgW="850680" imgH="53316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818438" y="5548313"/>
                        <a:ext cx="8509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04" name="AutoShape 188"/>
          <p:cNvSpPr>
            <a:spLocks noChangeArrowheads="1"/>
          </p:cNvSpPr>
          <p:nvPr/>
        </p:nvSpPr>
        <p:spPr bwMode="auto">
          <a:xfrm rot="5400000">
            <a:off x="8027988" y="5437187"/>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05" name="Text Box 189"/>
          <p:cNvSpPr txBox="1">
            <a:spLocks noChangeArrowheads="1"/>
          </p:cNvSpPr>
          <p:nvPr/>
        </p:nvSpPr>
        <p:spPr bwMode="auto">
          <a:xfrm>
            <a:off x="214313" y="4535488"/>
            <a:ext cx="38354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smtClean="0">
                <a:solidFill>
                  <a:srgbClr val="000000"/>
                </a:solidFill>
              </a:rPr>
              <a:t>Calculate </a:t>
            </a:r>
            <a:r>
              <a:rPr lang="en-US" altLang="ru-RU" sz="1000" dirty="0">
                <a:solidFill>
                  <a:srgbClr val="000000"/>
                </a:solidFill>
              </a:rPr>
              <a:t>the partial derivative of the kinetic</a:t>
            </a:r>
          </a:p>
          <a:p>
            <a:r>
              <a:rPr lang="en-US" altLang="ru-RU" sz="1000" dirty="0">
                <a:solidFill>
                  <a:srgbClr val="000000"/>
                </a:solidFill>
              </a:rPr>
              <a:t>energy of a system with respect to generalized coordinate</a:t>
            </a:r>
            <a:endParaRPr lang="ru-RU" altLang="ru-RU" sz="1000" dirty="0">
              <a:solidFill>
                <a:srgbClr val="000000"/>
              </a:solidFill>
            </a:endParaRPr>
          </a:p>
        </p:txBody>
      </p:sp>
      <p:graphicFrame>
        <p:nvGraphicFramePr>
          <p:cNvPr id="342206" name="Object 190"/>
          <p:cNvGraphicFramePr>
            <a:graphicFrameLocks noChangeAspect="1"/>
          </p:cNvGraphicFramePr>
          <p:nvPr/>
        </p:nvGraphicFramePr>
        <p:xfrm>
          <a:off x="692150" y="4883150"/>
          <a:ext cx="4368800" cy="482600"/>
        </p:xfrm>
        <a:graphic>
          <a:graphicData uri="http://schemas.openxmlformats.org/presentationml/2006/ole">
            <mc:AlternateContent xmlns:mc="http://schemas.openxmlformats.org/markup-compatibility/2006">
              <mc:Choice xmlns:v="urn:schemas-microsoft-com:vml" Requires="v">
                <p:oleObj spid="_x0000_s1430077" name="Формула" r:id="rId32" imgW="4368600" imgH="482400" progId="Equation.3">
                  <p:embed/>
                </p:oleObj>
              </mc:Choice>
              <mc:Fallback>
                <p:oleObj name="Формула" r:id="rId32" imgW="4368600" imgH="4824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92150" y="4883150"/>
                        <a:ext cx="4368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07" name="Rectangle 191"/>
          <p:cNvSpPr>
            <a:spLocks noChangeArrowheads="1"/>
          </p:cNvSpPr>
          <p:nvPr/>
        </p:nvSpPr>
        <p:spPr bwMode="auto">
          <a:xfrm>
            <a:off x="6388100" y="4206875"/>
            <a:ext cx="962025" cy="1066800"/>
          </a:xfrm>
          <a:prstGeom prst="rect">
            <a:avLst/>
          </a:prstGeom>
          <a:noFill/>
          <a:ln w="19050"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08" name="Rectangle 192"/>
          <p:cNvSpPr>
            <a:spLocks noChangeArrowheads="1"/>
          </p:cNvSpPr>
          <p:nvPr/>
        </p:nvSpPr>
        <p:spPr bwMode="auto">
          <a:xfrm>
            <a:off x="4176713" y="4862513"/>
            <a:ext cx="962025" cy="495300"/>
          </a:xfrm>
          <a:prstGeom prst="rect">
            <a:avLst/>
          </a:prstGeom>
          <a:noFill/>
          <a:ln w="19050"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09" name="AutoShape 193"/>
          <p:cNvSpPr>
            <a:spLocks noChangeArrowheads="1"/>
          </p:cNvSpPr>
          <p:nvPr/>
        </p:nvSpPr>
        <p:spPr bwMode="auto">
          <a:xfrm rot="5400000">
            <a:off x="6754813" y="5373687"/>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10" name="Object 194"/>
          <p:cNvGraphicFramePr>
            <a:graphicFrameLocks noChangeAspect="1"/>
          </p:cNvGraphicFramePr>
          <p:nvPr/>
        </p:nvGraphicFramePr>
        <p:xfrm>
          <a:off x="6724650" y="5591175"/>
          <a:ext cx="304800" cy="457200"/>
        </p:xfrm>
        <a:graphic>
          <a:graphicData uri="http://schemas.openxmlformats.org/presentationml/2006/ole">
            <mc:AlternateContent xmlns:mc="http://schemas.openxmlformats.org/markup-compatibility/2006">
              <mc:Choice xmlns:v="urn:schemas-microsoft-com:vml" Requires="v">
                <p:oleObj spid="_x0000_s1430078" name="Формула" r:id="rId34" imgW="304560" imgH="457200" progId="Equation.3">
                  <p:embed/>
                </p:oleObj>
              </mc:Choice>
              <mc:Fallback>
                <p:oleObj name="Формула" r:id="rId34" imgW="304560" imgH="45720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724650" y="5591175"/>
                        <a:ext cx="3048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11" name="Text Box 195"/>
          <p:cNvSpPr txBox="1">
            <a:spLocks noChangeArrowheads="1"/>
          </p:cNvSpPr>
          <p:nvPr/>
        </p:nvSpPr>
        <p:spPr bwMode="auto">
          <a:xfrm>
            <a:off x="184150" y="5772150"/>
            <a:ext cx="5759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a:solidFill>
                  <a:srgbClr val="000000"/>
                </a:solidFill>
              </a:rPr>
              <a:t>Let us calculate the derivative in time of partial derivative of the kinetic energy with respect to the</a:t>
            </a:r>
          </a:p>
          <a:p>
            <a:r>
              <a:rPr lang="en-US" altLang="ru-RU" sz="1000" dirty="0">
                <a:solidFill>
                  <a:srgbClr val="000000"/>
                </a:solidFill>
              </a:rPr>
              <a:t>generalized velocity</a:t>
            </a:r>
          </a:p>
        </p:txBody>
      </p:sp>
      <p:graphicFrame>
        <p:nvGraphicFramePr>
          <p:cNvPr id="342212" name="Object 196"/>
          <p:cNvGraphicFramePr>
            <a:graphicFrameLocks noChangeAspect="1"/>
          </p:cNvGraphicFramePr>
          <p:nvPr/>
        </p:nvGraphicFramePr>
        <p:xfrm>
          <a:off x="481013" y="6134100"/>
          <a:ext cx="4178300" cy="533400"/>
        </p:xfrm>
        <a:graphic>
          <a:graphicData uri="http://schemas.openxmlformats.org/presentationml/2006/ole">
            <mc:AlternateContent xmlns:mc="http://schemas.openxmlformats.org/markup-compatibility/2006">
              <mc:Choice xmlns:v="urn:schemas-microsoft-com:vml" Requires="v">
                <p:oleObj spid="_x0000_s1430079" name="Формула" r:id="rId36" imgW="4178160" imgH="533160" progId="Equation.3">
                  <p:embed/>
                </p:oleObj>
              </mc:Choice>
              <mc:Fallback>
                <p:oleObj name="Формула" r:id="rId36" imgW="4178160" imgH="53316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481013" y="6134100"/>
                        <a:ext cx="41783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13" name="Text Box 197"/>
          <p:cNvSpPr txBox="1">
            <a:spLocks noChangeArrowheads="1"/>
          </p:cNvSpPr>
          <p:nvPr/>
        </p:nvSpPr>
        <p:spPr bwMode="auto">
          <a:xfrm>
            <a:off x="241300" y="5278438"/>
            <a:ext cx="299953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derivative with respect to generalized velocity</a:t>
            </a:r>
          </a:p>
          <a:p>
            <a:r>
              <a:rPr lang="en-US" altLang="ru-RU" sz="1000" dirty="0">
                <a:solidFill>
                  <a:srgbClr val="000000"/>
                </a:solidFill>
              </a:rPr>
              <a:t>has </a:t>
            </a:r>
            <a:r>
              <a:rPr lang="en-US" altLang="ru-RU" sz="1000" dirty="0" smtClean="0">
                <a:solidFill>
                  <a:srgbClr val="000000"/>
                </a:solidFill>
              </a:rPr>
              <a:t>the </a:t>
            </a:r>
            <a:r>
              <a:rPr lang="en-US" altLang="ru-RU" sz="1000" dirty="0">
                <a:solidFill>
                  <a:srgbClr val="000000"/>
                </a:solidFill>
              </a:rPr>
              <a:t>similar expression</a:t>
            </a:r>
            <a:endParaRPr lang="ru-RU" altLang="ru-RU" sz="1000" dirty="0">
              <a:solidFill>
                <a:srgbClr val="000000"/>
              </a:solidFill>
            </a:endParaRPr>
          </a:p>
        </p:txBody>
      </p:sp>
      <p:graphicFrame>
        <p:nvGraphicFramePr>
          <p:cNvPr id="342214" name="Object 198"/>
          <p:cNvGraphicFramePr>
            <a:graphicFrameLocks noChangeAspect="1"/>
          </p:cNvGraphicFramePr>
          <p:nvPr>
            <p:extLst>
              <p:ext uri="{D42A27DB-BD31-4B8C-83A1-F6EECF244321}">
                <p14:modId xmlns:p14="http://schemas.microsoft.com/office/powerpoint/2010/main" val="1206654702"/>
              </p:ext>
            </p:extLst>
          </p:nvPr>
        </p:nvGraphicFramePr>
        <p:xfrm>
          <a:off x="3063874" y="5316219"/>
          <a:ext cx="1270000" cy="469900"/>
        </p:xfrm>
        <a:graphic>
          <a:graphicData uri="http://schemas.openxmlformats.org/presentationml/2006/ole">
            <mc:AlternateContent xmlns:mc="http://schemas.openxmlformats.org/markup-compatibility/2006">
              <mc:Choice xmlns:v="urn:schemas-microsoft-com:vml" Requires="v">
                <p:oleObj spid="_x0000_s1430080" name="Формула" r:id="rId38" imgW="1269720" imgH="469800" progId="Equation.3">
                  <p:embed/>
                </p:oleObj>
              </mc:Choice>
              <mc:Fallback>
                <p:oleObj name="Формула" r:id="rId38" imgW="1269720" imgH="46980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063874" y="5316219"/>
                        <a:ext cx="1270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17" name="Rectangle 201"/>
          <p:cNvSpPr>
            <a:spLocks noChangeArrowheads="1"/>
          </p:cNvSpPr>
          <p:nvPr/>
        </p:nvSpPr>
        <p:spPr bwMode="auto">
          <a:xfrm>
            <a:off x="6007100" y="4225925"/>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18" name="AutoShape 202"/>
          <p:cNvSpPr>
            <a:spLocks noChangeArrowheads="1"/>
          </p:cNvSpPr>
          <p:nvPr/>
        </p:nvSpPr>
        <p:spPr bwMode="auto">
          <a:xfrm rot="5400000">
            <a:off x="6011863" y="4802187"/>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19" name="Object 203"/>
          <p:cNvGraphicFramePr>
            <a:graphicFrameLocks noChangeAspect="1"/>
          </p:cNvGraphicFramePr>
          <p:nvPr/>
        </p:nvGraphicFramePr>
        <p:xfrm>
          <a:off x="5989638" y="4957763"/>
          <a:ext cx="304800" cy="444500"/>
        </p:xfrm>
        <a:graphic>
          <a:graphicData uri="http://schemas.openxmlformats.org/presentationml/2006/ole">
            <mc:AlternateContent xmlns:mc="http://schemas.openxmlformats.org/markup-compatibility/2006">
              <mc:Choice xmlns:v="urn:schemas-microsoft-com:vml" Requires="v">
                <p:oleObj spid="_x0000_s1430081" name="Формула" r:id="rId40" imgW="304560" imgH="444240" progId="Equation.3">
                  <p:embed/>
                </p:oleObj>
              </mc:Choice>
              <mc:Fallback>
                <p:oleObj name="Формула" r:id="rId40" imgW="304560" imgH="4442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5989638" y="4957763"/>
                        <a:ext cx="3048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20" name="Rectangle 204"/>
          <p:cNvSpPr>
            <a:spLocks noChangeArrowheads="1"/>
          </p:cNvSpPr>
          <p:nvPr/>
        </p:nvSpPr>
        <p:spPr bwMode="auto">
          <a:xfrm>
            <a:off x="8291513" y="5548313"/>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21" name="AutoShape 205"/>
          <p:cNvSpPr>
            <a:spLocks noChangeArrowheads="1"/>
          </p:cNvSpPr>
          <p:nvPr/>
        </p:nvSpPr>
        <p:spPr bwMode="auto">
          <a:xfrm rot="5400000">
            <a:off x="8296276" y="6124575"/>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22" name="Object 206"/>
          <p:cNvGraphicFramePr>
            <a:graphicFrameLocks noChangeAspect="1"/>
          </p:cNvGraphicFramePr>
          <p:nvPr/>
        </p:nvGraphicFramePr>
        <p:xfrm>
          <a:off x="8274050" y="6280150"/>
          <a:ext cx="304800" cy="444500"/>
        </p:xfrm>
        <a:graphic>
          <a:graphicData uri="http://schemas.openxmlformats.org/presentationml/2006/ole">
            <mc:AlternateContent xmlns:mc="http://schemas.openxmlformats.org/markup-compatibility/2006">
              <mc:Choice xmlns:v="urn:schemas-microsoft-com:vml" Requires="v">
                <p:oleObj spid="_x0000_s1430082" name="Формула" r:id="rId42" imgW="304560" imgH="444240" progId="Equation.3">
                  <p:embed/>
                </p:oleObj>
              </mc:Choice>
              <mc:Fallback>
                <p:oleObj name="Формула" r:id="rId42" imgW="304560" imgH="4442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8274050" y="6280150"/>
                        <a:ext cx="3048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23" name="Rectangle 207"/>
          <p:cNvSpPr>
            <a:spLocks noChangeArrowheads="1"/>
          </p:cNvSpPr>
          <p:nvPr/>
        </p:nvSpPr>
        <p:spPr bwMode="auto">
          <a:xfrm>
            <a:off x="2413000" y="6146800"/>
            <a:ext cx="962025" cy="495300"/>
          </a:xfrm>
          <a:prstGeom prst="rect">
            <a:avLst/>
          </a:prstGeom>
          <a:noFill/>
          <a:ln w="19050" algn="ctr">
            <a:solidFill>
              <a:srgbClr val="008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24" name="Rectangle 208"/>
          <p:cNvSpPr>
            <a:spLocks noChangeArrowheads="1"/>
          </p:cNvSpPr>
          <p:nvPr/>
        </p:nvSpPr>
        <p:spPr bwMode="auto">
          <a:xfrm>
            <a:off x="5335588" y="4211638"/>
            <a:ext cx="962025" cy="1171575"/>
          </a:xfrm>
          <a:prstGeom prst="rect">
            <a:avLst/>
          </a:prstGeom>
          <a:noFill/>
          <a:ln w="19050" algn="ctr">
            <a:solidFill>
              <a:srgbClr val="008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25" name="Rectangle 209"/>
          <p:cNvSpPr>
            <a:spLocks noChangeArrowheads="1"/>
          </p:cNvSpPr>
          <p:nvPr/>
        </p:nvSpPr>
        <p:spPr bwMode="auto">
          <a:xfrm>
            <a:off x="3516313" y="6154738"/>
            <a:ext cx="1066800" cy="495300"/>
          </a:xfrm>
          <a:prstGeom prst="rect">
            <a:avLst/>
          </a:prstGeom>
          <a:noFill/>
          <a:ln w="19050" algn="ctr">
            <a:solidFill>
              <a:srgbClr val="0066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27" name="AutoShape 211"/>
          <p:cNvSpPr>
            <a:spLocks noChangeArrowheads="1"/>
          </p:cNvSpPr>
          <p:nvPr/>
        </p:nvSpPr>
        <p:spPr bwMode="auto">
          <a:xfrm rot="5400000">
            <a:off x="5562601" y="5629275"/>
            <a:ext cx="53340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99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2228" name="AutoShape 212"/>
          <p:cNvSpPr>
            <a:spLocks noChangeArrowheads="1"/>
          </p:cNvSpPr>
          <p:nvPr/>
        </p:nvSpPr>
        <p:spPr bwMode="auto">
          <a:xfrm rot="10800000">
            <a:off x="6223000" y="6156325"/>
            <a:ext cx="11715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66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29" name="Object 213"/>
          <p:cNvGraphicFramePr>
            <a:graphicFrameLocks noChangeAspect="1"/>
          </p:cNvGraphicFramePr>
          <p:nvPr/>
        </p:nvGraphicFramePr>
        <p:xfrm>
          <a:off x="5429250" y="6008688"/>
          <a:ext cx="736600" cy="533400"/>
        </p:xfrm>
        <a:graphic>
          <a:graphicData uri="http://schemas.openxmlformats.org/presentationml/2006/ole">
            <mc:AlternateContent xmlns:mc="http://schemas.openxmlformats.org/markup-compatibility/2006">
              <mc:Choice xmlns:v="urn:schemas-microsoft-com:vml" Requires="v">
                <p:oleObj spid="_x0000_s1430083" name="Формула" r:id="rId44" imgW="736560" imgH="533160" progId="Equation.3">
                  <p:embed/>
                </p:oleObj>
              </mc:Choice>
              <mc:Fallback>
                <p:oleObj name="Формула" r:id="rId44" imgW="736560" imgH="53316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5429250" y="6008688"/>
                        <a:ext cx="7366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30" name="Rectangle 214"/>
          <p:cNvSpPr>
            <a:spLocks noChangeArrowheads="1"/>
          </p:cNvSpPr>
          <p:nvPr/>
        </p:nvSpPr>
        <p:spPr bwMode="auto">
          <a:xfrm>
            <a:off x="184150" y="4619625"/>
            <a:ext cx="5076000" cy="2162175"/>
          </a:xfrm>
          <a:prstGeom prst="rect">
            <a:avLst/>
          </a:prstGeom>
          <a:solidFill>
            <a:srgbClr val="92D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2231" name="Text Box 215"/>
          <p:cNvSpPr txBox="1">
            <a:spLocks noChangeArrowheads="1"/>
          </p:cNvSpPr>
          <p:nvPr/>
        </p:nvSpPr>
        <p:spPr bwMode="auto">
          <a:xfrm>
            <a:off x="309563" y="4754563"/>
            <a:ext cx="126365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smtClean="0">
                <a:solidFill>
                  <a:srgbClr val="000000"/>
                </a:solidFill>
              </a:rPr>
              <a:t>Therefore,</a:t>
            </a:r>
            <a:endParaRPr lang="ru-RU" altLang="ru-RU" sz="1000" dirty="0">
              <a:solidFill>
                <a:srgbClr val="000000"/>
              </a:solidFill>
            </a:endParaRPr>
          </a:p>
        </p:txBody>
      </p:sp>
      <p:graphicFrame>
        <p:nvGraphicFramePr>
          <p:cNvPr id="342232" name="Object 216"/>
          <p:cNvGraphicFramePr>
            <a:graphicFrameLocks noChangeAspect="1"/>
          </p:cNvGraphicFramePr>
          <p:nvPr>
            <p:extLst>
              <p:ext uri="{D42A27DB-BD31-4B8C-83A1-F6EECF244321}">
                <p14:modId xmlns:p14="http://schemas.microsoft.com/office/powerpoint/2010/main" val="2264613372"/>
              </p:ext>
            </p:extLst>
          </p:nvPr>
        </p:nvGraphicFramePr>
        <p:xfrm>
          <a:off x="1447800" y="4673600"/>
          <a:ext cx="1498600" cy="533400"/>
        </p:xfrm>
        <a:graphic>
          <a:graphicData uri="http://schemas.openxmlformats.org/presentationml/2006/ole">
            <mc:AlternateContent xmlns:mc="http://schemas.openxmlformats.org/markup-compatibility/2006">
              <mc:Choice xmlns:v="urn:schemas-microsoft-com:vml" Requires="v">
                <p:oleObj spid="_x0000_s1430084" name="Equation" r:id="rId46" imgW="1498320" imgH="533160" progId="Equation.DSMT4">
                  <p:embed/>
                </p:oleObj>
              </mc:Choice>
              <mc:Fallback>
                <p:oleObj name="Equation" r:id="rId46" imgW="1498320" imgH="533160" progId="Equation.DSMT4">
                  <p:embed/>
                  <p:pic>
                    <p:nvPicPr>
                      <p:cNvPr id="0" name=""/>
                      <p:cNvPicPr>
                        <a:picLocks noChangeAspect="1" noChangeArrowheads="1"/>
                      </p:cNvPicPr>
                      <p:nvPr/>
                    </p:nvPicPr>
                    <p:blipFill>
                      <a:blip r:embed="rId47"/>
                      <a:srcRect/>
                      <a:stretch>
                        <a:fillRect/>
                      </a:stretch>
                    </p:blipFill>
                    <p:spPr bwMode="auto">
                      <a:xfrm>
                        <a:off x="1447800" y="4673600"/>
                        <a:ext cx="1498600" cy="533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33" name="Text Box 217"/>
          <p:cNvSpPr txBox="1">
            <a:spLocks noChangeArrowheads="1"/>
          </p:cNvSpPr>
          <p:nvPr/>
        </p:nvSpPr>
        <p:spPr bwMode="auto">
          <a:xfrm>
            <a:off x="889000" y="5229225"/>
            <a:ext cx="23876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smtClean="0">
                <a:solidFill>
                  <a:srgbClr val="000000"/>
                </a:solidFill>
              </a:rPr>
              <a:t>Substitute into equation of motion</a:t>
            </a:r>
            <a:endParaRPr lang="ru-RU" altLang="ru-RU" sz="1000" dirty="0">
              <a:solidFill>
                <a:srgbClr val="000000"/>
              </a:solidFill>
            </a:endParaRPr>
          </a:p>
        </p:txBody>
      </p:sp>
      <p:graphicFrame>
        <p:nvGraphicFramePr>
          <p:cNvPr id="342234" name="Object 218"/>
          <p:cNvGraphicFramePr>
            <a:graphicFrameLocks noChangeAspect="1"/>
          </p:cNvGraphicFramePr>
          <p:nvPr/>
        </p:nvGraphicFramePr>
        <p:xfrm>
          <a:off x="3176588" y="5100638"/>
          <a:ext cx="1600200" cy="533400"/>
        </p:xfrm>
        <a:graphic>
          <a:graphicData uri="http://schemas.openxmlformats.org/presentationml/2006/ole">
            <mc:AlternateContent xmlns:mc="http://schemas.openxmlformats.org/markup-compatibility/2006">
              <mc:Choice xmlns:v="urn:schemas-microsoft-com:vml" Requires="v">
                <p:oleObj spid="_x0000_s1430085" name="Формула" r:id="rId48" imgW="1600200" imgH="533160" progId="Equation.3">
                  <p:embed/>
                </p:oleObj>
              </mc:Choice>
              <mc:Fallback>
                <p:oleObj name="Формула" r:id="rId48" imgW="1600200" imgH="53316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176588" y="5100638"/>
                        <a:ext cx="16002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35" name="Text Box 219"/>
          <p:cNvSpPr txBox="1">
            <a:spLocks noChangeArrowheads="1"/>
          </p:cNvSpPr>
          <p:nvPr/>
        </p:nvSpPr>
        <p:spPr bwMode="auto">
          <a:xfrm>
            <a:off x="225108" y="5736591"/>
            <a:ext cx="9874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altLang="ru-RU" sz="1000" dirty="0" smtClean="0">
                <a:solidFill>
                  <a:srgbClr val="000000"/>
                </a:solidFill>
              </a:rPr>
              <a:t>Whence</a:t>
            </a:r>
            <a:endParaRPr lang="ru-RU" altLang="ru-RU" sz="1000" dirty="0">
              <a:solidFill>
                <a:srgbClr val="000000"/>
              </a:solidFill>
            </a:endParaRPr>
          </a:p>
        </p:txBody>
      </p:sp>
      <p:graphicFrame>
        <p:nvGraphicFramePr>
          <p:cNvPr id="342236" name="Object 220"/>
          <p:cNvGraphicFramePr>
            <a:graphicFrameLocks noChangeAspect="1"/>
          </p:cNvGraphicFramePr>
          <p:nvPr>
            <p:extLst>
              <p:ext uri="{D42A27DB-BD31-4B8C-83A1-F6EECF244321}">
                <p14:modId xmlns:p14="http://schemas.microsoft.com/office/powerpoint/2010/main" val="2276119375"/>
              </p:ext>
            </p:extLst>
          </p:nvPr>
        </p:nvGraphicFramePr>
        <p:xfrm>
          <a:off x="873125" y="5588000"/>
          <a:ext cx="2260600" cy="533400"/>
        </p:xfrm>
        <a:graphic>
          <a:graphicData uri="http://schemas.openxmlformats.org/presentationml/2006/ole">
            <mc:AlternateContent xmlns:mc="http://schemas.openxmlformats.org/markup-compatibility/2006">
              <mc:Choice xmlns:v="urn:schemas-microsoft-com:vml" Requires="v">
                <p:oleObj spid="_x0000_s1430086" name="Equation" r:id="rId50" imgW="2260440" imgH="533160" progId="Equation.DSMT4">
                  <p:embed/>
                </p:oleObj>
              </mc:Choice>
              <mc:Fallback>
                <p:oleObj name="Equation" r:id="rId50" imgW="2260440" imgH="533160" progId="Equation.DSMT4">
                  <p:embed/>
                  <p:pic>
                    <p:nvPicPr>
                      <p:cNvPr id="0" name=""/>
                      <p:cNvPicPr>
                        <a:picLocks noChangeAspect="1" noChangeArrowheads="1"/>
                      </p:cNvPicPr>
                      <p:nvPr/>
                    </p:nvPicPr>
                    <p:blipFill>
                      <a:blip r:embed="rId51"/>
                      <a:srcRect/>
                      <a:stretch>
                        <a:fillRect/>
                      </a:stretch>
                    </p:blipFill>
                    <p:spPr bwMode="auto">
                      <a:xfrm>
                        <a:off x="873125" y="5588000"/>
                        <a:ext cx="22606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2237" name="Text Box 221"/>
          <p:cNvSpPr txBox="1">
            <a:spLocks noChangeArrowheads="1"/>
          </p:cNvSpPr>
          <p:nvPr/>
        </p:nvSpPr>
        <p:spPr bwMode="auto">
          <a:xfrm>
            <a:off x="3163888" y="5676900"/>
            <a:ext cx="210185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a:solidFill>
                  <a:srgbClr val="00007D"/>
                </a:solidFill>
              </a:rPr>
              <a:t>- </a:t>
            </a:r>
            <a:r>
              <a:rPr lang="en-US" sz="1000" b="1" dirty="0">
                <a:solidFill>
                  <a:srgbClr val="FF0000"/>
                </a:solidFill>
              </a:rPr>
              <a:t>Lagrange’s Equations </a:t>
            </a:r>
            <a:endParaRPr lang="ru-RU" altLang="ru-RU" sz="1000" b="1" dirty="0">
              <a:solidFill>
                <a:srgbClr val="00007D"/>
              </a:solidFill>
            </a:endParaRPr>
          </a:p>
        </p:txBody>
      </p:sp>
      <p:sp>
        <p:nvSpPr>
          <p:cNvPr id="342238" name="Text Box 222"/>
          <p:cNvSpPr txBox="1">
            <a:spLocks noChangeArrowheads="1"/>
          </p:cNvSpPr>
          <p:nvPr/>
        </p:nvSpPr>
        <p:spPr bwMode="auto">
          <a:xfrm>
            <a:off x="200025" y="6226175"/>
            <a:ext cx="150177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en-US" altLang="ru-RU" sz="1000" dirty="0" smtClean="0">
                <a:solidFill>
                  <a:srgbClr val="000000"/>
                </a:solidFill>
              </a:rPr>
              <a:t>For the conservative (potential) forces we get</a:t>
            </a:r>
            <a:endParaRPr lang="ru-RU" altLang="ru-RU" sz="1000" dirty="0">
              <a:solidFill>
                <a:srgbClr val="000000"/>
              </a:solidFill>
            </a:endParaRPr>
          </a:p>
        </p:txBody>
      </p:sp>
      <p:graphicFrame>
        <p:nvGraphicFramePr>
          <p:cNvPr id="342239" name="Object 223"/>
          <p:cNvGraphicFramePr>
            <a:graphicFrameLocks noChangeAspect="1"/>
          </p:cNvGraphicFramePr>
          <p:nvPr>
            <p:extLst>
              <p:ext uri="{D42A27DB-BD31-4B8C-83A1-F6EECF244321}">
                <p14:modId xmlns:p14="http://schemas.microsoft.com/office/powerpoint/2010/main" val="3933001016"/>
              </p:ext>
            </p:extLst>
          </p:nvPr>
        </p:nvGraphicFramePr>
        <p:xfrm>
          <a:off x="1622425" y="6194425"/>
          <a:ext cx="723900" cy="457200"/>
        </p:xfrm>
        <a:graphic>
          <a:graphicData uri="http://schemas.openxmlformats.org/presentationml/2006/ole">
            <mc:AlternateContent xmlns:mc="http://schemas.openxmlformats.org/markup-compatibility/2006">
              <mc:Choice xmlns:v="urn:schemas-microsoft-com:vml" Requires="v">
                <p:oleObj spid="_x0000_s1430087" name="Equation" r:id="rId52" imgW="723600" imgH="457200" progId="Equation.DSMT4">
                  <p:embed/>
                </p:oleObj>
              </mc:Choice>
              <mc:Fallback>
                <p:oleObj name="Equation" r:id="rId52" imgW="723600" imgH="457200" progId="Equation.DSMT4">
                  <p:embed/>
                  <p:pic>
                    <p:nvPicPr>
                      <p:cNvPr id="0" name=""/>
                      <p:cNvPicPr>
                        <a:picLocks noChangeAspect="1" noChangeArrowheads="1"/>
                      </p:cNvPicPr>
                      <p:nvPr/>
                    </p:nvPicPr>
                    <p:blipFill>
                      <a:blip r:embed="rId53"/>
                      <a:srcRect/>
                      <a:stretch>
                        <a:fillRect/>
                      </a:stretch>
                    </p:blipFill>
                    <p:spPr bwMode="auto">
                      <a:xfrm>
                        <a:off x="1622425" y="6194425"/>
                        <a:ext cx="7239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240" name="AutoShape 224"/>
          <p:cNvSpPr>
            <a:spLocks noChangeArrowheads="1"/>
          </p:cNvSpPr>
          <p:nvPr/>
        </p:nvSpPr>
        <p:spPr bwMode="auto">
          <a:xfrm>
            <a:off x="2435225" y="6350000"/>
            <a:ext cx="333375"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2241" name="Object 225"/>
          <p:cNvGraphicFramePr>
            <a:graphicFrameLocks noChangeAspect="1"/>
          </p:cNvGraphicFramePr>
          <p:nvPr>
            <p:extLst>
              <p:ext uri="{D42A27DB-BD31-4B8C-83A1-F6EECF244321}">
                <p14:modId xmlns:p14="http://schemas.microsoft.com/office/powerpoint/2010/main" val="791048339"/>
              </p:ext>
            </p:extLst>
          </p:nvPr>
        </p:nvGraphicFramePr>
        <p:xfrm>
          <a:off x="2805113" y="6145213"/>
          <a:ext cx="2451100" cy="533400"/>
        </p:xfrm>
        <a:graphic>
          <a:graphicData uri="http://schemas.openxmlformats.org/presentationml/2006/ole">
            <mc:AlternateContent xmlns:mc="http://schemas.openxmlformats.org/markup-compatibility/2006">
              <mc:Choice xmlns:v="urn:schemas-microsoft-com:vml" Requires="v">
                <p:oleObj spid="_x0000_s1430088" name="Формула" r:id="rId54" imgW="2450880" imgH="533160" progId="Equation.3">
                  <p:embed/>
                </p:oleObj>
              </mc:Choice>
              <mc:Fallback>
                <p:oleObj name="Формула" r:id="rId54" imgW="2450880" imgH="53316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2805113" y="6145213"/>
                        <a:ext cx="24511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82" name="Picture 15" descr="Z:\Символ НГУ_4.JPG"/>
          <p:cNvPicPr>
            <a:picLocks noChangeAspect="1" noChangeArrowheads="1"/>
          </p:cNvPicPr>
          <p:nvPr/>
        </p:nvPicPr>
        <p:blipFill>
          <a:blip r:embed="rId56" cstate="print">
            <a:extLst>
              <a:ext uri="{BEBA8EAE-BF5A-486C-A8C5-ECC9F3942E4B}">
                <a14:imgProps xmlns:a14="http://schemas.microsoft.com/office/drawing/2010/main">
                  <a14:imgLayer r:embed="rId5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371268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2168"/>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34217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42172"/>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42173"/>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342174"/>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342175"/>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42176"/>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42177"/>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42178"/>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42179"/>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4218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42181"/>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42182"/>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342183"/>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42184"/>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42185"/>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42186"/>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342187"/>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42188"/>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34218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342190"/>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42191"/>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342192"/>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342193"/>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42194"/>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42195"/>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42197"/>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42198"/>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342196"/>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42199"/>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42200"/>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42201"/>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42202"/>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grpId="0" nodeType="clickEffect">
                                  <p:stCondLst>
                                    <p:cond delay="0"/>
                                  </p:stCondLst>
                                  <p:childTnLst>
                                    <p:set>
                                      <p:cBhvr>
                                        <p:cTn id="97" dur="1" fill="hold">
                                          <p:stCondLst>
                                            <p:cond delay="0"/>
                                          </p:stCondLst>
                                        </p:cTn>
                                        <p:tgtEl>
                                          <p:spTgt spid="342204"/>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342203"/>
                                        </p:tgtEl>
                                        <p:attrNameLst>
                                          <p:attrName>style.visibility</p:attrName>
                                        </p:attrNameLst>
                                      </p:cBhvr>
                                      <p:to>
                                        <p:strVal val="visible"/>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342205"/>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342206"/>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 presetClass="entr" presetSubtype="0" fill="hold" grpId="0" nodeType="clickEffect">
                                  <p:stCondLst>
                                    <p:cond delay="0"/>
                                  </p:stCondLst>
                                  <p:childTnLst>
                                    <p:set>
                                      <p:cBhvr>
                                        <p:cTn id="109" dur="1" fill="hold">
                                          <p:stCondLst>
                                            <p:cond delay="0"/>
                                          </p:stCondLst>
                                        </p:cTn>
                                        <p:tgtEl>
                                          <p:spTgt spid="342207"/>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342208"/>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42209"/>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42210"/>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 presetClass="entr" presetSubtype="0" fill="hold" grpId="0" nodeType="clickEffect">
                                  <p:stCondLst>
                                    <p:cond delay="0"/>
                                  </p:stCondLst>
                                  <p:childTnLst>
                                    <p:set>
                                      <p:cBhvr>
                                        <p:cTn id="119" dur="1" fill="hold">
                                          <p:stCondLst>
                                            <p:cond delay="0"/>
                                          </p:stCondLst>
                                        </p:cTn>
                                        <p:tgtEl>
                                          <p:spTgt spid="342213"/>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42214"/>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342211"/>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42212"/>
                                        </p:tgtEl>
                                        <p:attrNameLst>
                                          <p:attrName>style.visibility</p:attrName>
                                        </p:attrNameLst>
                                      </p:cBhvr>
                                      <p:to>
                                        <p:strVal val="visible"/>
                                      </p:to>
                                    </p:se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342217"/>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42218"/>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342219"/>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grpId="0" nodeType="clickEffect">
                                  <p:stCondLst>
                                    <p:cond delay="0"/>
                                  </p:stCondLst>
                                  <p:childTnLst>
                                    <p:set>
                                      <p:cBhvr>
                                        <p:cTn id="139" dur="1" fill="hold">
                                          <p:stCondLst>
                                            <p:cond delay="0"/>
                                          </p:stCondLst>
                                        </p:cTn>
                                        <p:tgtEl>
                                          <p:spTgt spid="342220"/>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342221"/>
                                        </p:tgtEl>
                                        <p:attrNameLst>
                                          <p:attrName>style.visibility</p:attrName>
                                        </p:attrNameLst>
                                      </p:cBhvr>
                                      <p:to>
                                        <p:strVal val="visible"/>
                                      </p:to>
                                    </p:set>
                                  </p:childTnLst>
                                </p:cTn>
                              </p:par>
                              <p:par>
                                <p:cTn id="142" presetID="1" presetClass="entr" presetSubtype="0" fill="hold" nodeType="withEffect">
                                  <p:stCondLst>
                                    <p:cond delay="0"/>
                                  </p:stCondLst>
                                  <p:childTnLst>
                                    <p:set>
                                      <p:cBhvr>
                                        <p:cTn id="143" dur="1" fill="hold">
                                          <p:stCondLst>
                                            <p:cond delay="0"/>
                                          </p:stCondLst>
                                        </p:cTn>
                                        <p:tgtEl>
                                          <p:spTgt spid="342222"/>
                                        </p:tgtEl>
                                        <p:attrNameLst>
                                          <p:attrName>style.visibility</p:attrName>
                                        </p:attrNameLst>
                                      </p:cBhvr>
                                      <p:to>
                                        <p:strVal val="visible"/>
                                      </p:to>
                                    </p:se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1" presetClass="entr" presetSubtype="0" fill="hold" grpId="0" nodeType="clickEffect">
                                  <p:stCondLst>
                                    <p:cond delay="0"/>
                                  </p:stCondLst>
                                  <p:childTnLst>
                                    <p:set>
                                      <p:cBhvr>
                                        <p:cTn id="147" dur="1" fill="hold">
                                          <p:stCondLst>
                                            <p:cond delay="0"/>
                                          </p:stCondLst>
                                        </p:cTn>
                                        <p:tgtEl>
                                          <p:spTgt spid="342223"/>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342224"/>
                                        </p:tgtEl>
                                        <p:attrNameLst>
                                          <p:attrName>style.visibility</p:attrName>
                                        </p:attrNameLst>
                                      </p:cBhvr>
                                      <p:to>
                                        <p:strVal val="visible"/>
                                      </p:to>
                                    </p:se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 presetClass="entr" presetSubtype="0" fill="hold" grpId="0" nodeType="clickEffect">
                                  <p:stCondLst>
                                    <p:cond delay="0"/>
                                  </p:stCondLst>
                                  <p:childTnLst>
                                    <p:set>
                                      <p:cBhvr>
                                        <p:cTn id="153" dur="1" fill="hold">
                                          <p:stCondLst>
                                            <p:cond delay="0"/>
                                          </p:stCondLst>
                                        </p:cTn>
                                        <p:tgtEl>
                                          <p:spTgt spid="342225"/>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342226"/>
                                        </p:tgtEl>
                                        <p:attrNameLst>
                                          <p:attrName>style.visibility</p:attrName>
                                        </p:attrNameLst>
                                      </p:cBhvr>
                                      <p:to>
                                        <p:strVal val="visible"/>
                                      </p:to>
                                    </p:se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 presetClass="entr" presetSubtype="0" fill="hold" grpId="0" nodeType="clickEffect">
                                  <p:stCondLst>
                                    <p:cond delay="0"/>
                                  </p:stCondLst>
                                  <p:childTnLst>
                                    <p:set>
                                      <p:cBhvr>
                                        <p:cTn id="159" dur="1" fill="hold">
                                          <p:stCondLst>
                                            <p:cond delay="0"/>
                                          </p:stCondLst>
                                        </p:cTn>
                                        <p:tgtEl>
                                          <p:spTgt spid="342228"/>
                                        </p:tgtEl>
                                        <p:attrNameLst>
                                          <p:attrName>style.visibility</p:attrName>
                                        </p:attrNameLst>
                                      </p:cBhvr>
                                      <p:to>
                                        <p:strVal val="visible"/>
                                      </p:to>
                                    </p:set>
                                  </p:childTnLst>
                                </p:cTn>
                              </p:par>
                              <p:par>
                                <p:cTn id="160" presetID="1" presetClass="entr" presetSubtype="0" fill="hold" grpId="0" nodeType="withEffect">
                                  <p:stCondLst>
                                    <p:cond delay="0"/>
                                  </p:stCondLst>
                                  <p:childTnLst>
                                    <p:set>
                                      <p:cBhvr>
                                        <p:cTn id="161" dur="1" fill="hold">
                                          <p:stCondLst>
                                            <p:cond delay="0"/>
                                          </p:stCondLst>
                                        </p:cTn>
                                        <p:tgtEl>
                                          <p:spTgt spid="342227"/>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342229"/>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2" presetClass="entr" presetSubtype="4" fill="hold" grpId="0" nodeType="clickEffect">
                                  <p:stCondLst>
                                    <p:cond delay="0"/>
                                  </p:stCondLst>
                                  <p:childTnLst>
                                    <p:set>
                                      <p:cBhvr>
                                        <p:cTn id="167" dur="1" fill="hold">
                                          <p:stCondLst>
                                            <p:cond delay="0"/>
                                          </p:stCondLst>
                                        </p:cTn>
                                        <p:tgtEl>
                                          <p:spTgt spid="342230"/>
                                        </p:tgtEl>
                                        <p:attrNameLst>
                                          <p:attrName>style.visibility</p:attrName>
                                        </p:attrNameLst>
                                      </p:cBhvr>
                                      <p:to>
                                        <p:strVal val="visible"/>
                                      </p:to>
                                    </p:set>
                                    <p:anim calcmode="lin" valueType="num">
                                      <p:cBhvr additive="base">
                                        <p:cTn id="168" dur="500" fill="hold"/>
                                        <p:tgtEl>
                                          <p:spTgt spid="342230"/>
                                        </p:tgtEl>
                                        <p:attrNameLst>
                                          <p:attrName>ppt_x</p:attrName>
                                        </p:attrNameLst>
                                      </p:cBhvr>
                                      <p:tavLst>
                                        <p:tav tm="0">
                                          <p:val>
                                            <p:strVal val="#ppt_x"/>
                                          </p:val>
                                        </p:tav>
                                        <p:tav tm="100000">
                                          <p:val>
                                            <p:strVal val="#ppt_x"/>
                                          </p:val>
                                        </p:tav>
                                      </p:tavLst>
                                    </p:anim>
                                    <p:anim calcmode="lin" valueType="num">
                                      <p:cBhvr additive="base">
                                        <p:cTn id="169" dur="500" fill="hold"/>
                                        <p:tgtEl>
                                          <p:spTgt spid="342230"/>
                                        </p:tgtEl>
                                        <p:attrNameLst>
                                          <p:attrName>ppt_y</p:attrName>
                                        </p:attrNameLst>
                                      </p:cBhvr>
                                      <p:tavLst>
                                        <p:tav tm="0">
                                          <p:val>
                                            <p:strVal val="1+#ppt_h/2"/>
                                          </p:val>
                                        </p:tav>
                                        <p:tav tm="100000">
                                          <p:val>
                                            <p:strVal val="#ppt_y"/>
                                          </p:val>
                                        </p:tav>
                                      </p:tavLst>
                                    </p:anim>
                                  </p:childTnLst>
                                </p:cTn>
                              </p:par>
                              <p:par>
                                <p:cTn id="170" presetID="2" presetClass="entr" presetSubtype="4" fill="hold" grpId="0" nodeType="withEffect">
                                  <p:stCondLst>
                                    <p:cond delay="0"/>
                                  </p:stCondLst>
                                  <p:childTnLst>
                                    <p:set>
                                      <p:cBhvr>
                                        <p:cTn id="171" dur="1" fill="hold">
                                          <p:stCondLst>
                                            <p:cond delay="0"/>
                                          </p:stCondLst>
                                        </p:cTn>
                                        <p:tgtEl>
                                          <p:spTgt spid="342231"/>
                                        </p:tgtEl>
                                        <p:attrNameLst>
                                          <p:attrName>style.visibility</p:attrName>
                                        </p:attrNameLst>
                                      </p:cBhvr>
                                      <p:to>
                                        <p:strVal val="visible"/>
                                      </p:to>
                                    </p:set>
                                    <p:anim calcmode="lin" valueType="num">
                                      <p:cBhvr additive="base">
                                        <p:cTn id="172" dur="500" fill="hold"/>
                                        <p:tgtEl>
                                          <p:spTgt spid="342231"/>
                                        </p:tgtEl>
                                        <p:attrNameLst>
                                          <p:attrName>ppt_x</p:attrName>
                                        </p:attrNameLst>
                                      </p:cBhvr>
                                      <p:tavLst>
                                        <p:tav tm="0">
                                          <p:val>
                                            <p:strVal val="#ppt_x"/>
                                          </p:val>
                                        </p:tav>
                                        <p:tav tm="100000">
                                          <p:val>
                                            <p:strVal val="#ppt_x"/>
                                          </p:val>
                                        </p:tav>
                                      </p:tavLst>
                                    </p:anim>
                                    <p:anim calcmode="lin" valueType="num">
                                      <p:cBhvr additive="base">
                                        <p:cTn id="173" dur="500" fill="hold"/>
                                        <p:tgtEl>
                                          <p:spTgt spid="342231"/>
                                        </p:tgtEl>
                                        <p:attrNameLst>
                                          <p:attrName>ppt_y</p:attrName>
                                        </p:attrNameLst>
                                      </p:cBhvr>
                                      <p:tavLst>
                                        <p:tav tm="0">
                                          <p:val>
                                            <p:strVal val="1+#ppt_h/2"/>
                                          </p:val>
                                        </p:tav>
                                        <p:tav tm="100000">
                                          <p:val>
                                            <p:strVal val="#ppt_y"/>
                                          </p:val>
                                        </p:tav>
                                      </p:tavLst>
                                    </p:anim>
                                  </p:childTnLst>
                                </p:cTn>
                              </p:par>
                              <p:par>
                                <p:cTn id="174" presetID="2" presetClass="entr" presetSubtype="4" fill="hold" nodeType="withEffect">
                                  <p:stCondLst>
                                    <p:cond delay="0"/>
                                  </p:stCondLst>
                                  <p:childTnLst>
                                    <p:set>
                                      <p:cBhvr>
                                        <p:cTn id="175" dur="1" fill="hold">
                                          <p:stCondLst>
                                            <p:cond delay="0"/>
                                          </p:stCondLst>
                                        </p:cTn>
                                        <p:tgtEl>
                                          <p:spTgt spid="342232"/>
                                        </p:tgtEl>
                                        <p:attrNameLst>
                                          <p:attrName>style.visibility</p:attrName>
                                        </p:attrNameLst>
                                      </p:cBhvr>
                                      <p:to>
                                        <p:strVal val="visible"/>
                                      </p:to>
                                    </p:set>
                                    <p:anim calcmode="lin" valueType="num">
                                      <p:cBhvr additive="base">
                                        <p:cTn id="176" dur="500" fill="hold"/>
                                        <p:tgtEl>
                                          <p:spTgt spid="342232"/>
                                        </p:tgtEl>
                                        <p:attrNameLst>
                                          <p:attrName>ppt_x</p:attrName>
                                        </p:attrNameLst>
                                      </p:cBhvr>
                                      <p:tavLst>
                                        <p:tav tm="0">
                                          <p:val>
                                            <p:strVal val="#ppt_x"/>
                                          </p:val>
                                        </p:tav>
                                        <p:tav tm="100000">
                                          <p:val>
                                            <p:strVal val="#ppt_x"/>
                                          </p:val>
                                        </p:tav>
                                      </p:tavLst>
                                    </p:anim>
                                    <p:anim calcmode="lin" valueType="num">
                                      <p:cBhvr additive="base">
                                        <p:cTn id="177" dur="500" fill="hold"/>
                                        <p:tgtEl>
                                          <p:spTgt spid="342232"/>
                                        </p:tgtEl>
                                        <p:attrNameLst>
                                          <p:attrName>ppt_y</p:attrName>
                                        </p:attrNameLst>
                                      </p:cBhvr>
                                      <p:tavLst>
                                        <p:tav tm="0">
                                          <p:val>
                                            <p:strVal val="1+#ppt_h/2"/>
                                          </p:val>
                                        </p:tav>
                                        <p:tav tm="100000">
                                          <p:val>
                                            <p:strVal val="#ppt_y"/>
                                          </p:val>
                                        </p:tav>
                                      </p:tavLst>
                                    </p:anim>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 presetClass="entr" presetSubtype="0" fill="hold" grpId="0" nodeType="clickEffect">
                                  <p:stCondLst>
                                    <p:cond delay="0"/>
                                  </p:stCondLst>
                                  <p:childTnLst>
                                    <p:set>
                                      <p:cBhvr>
                                        <p:cTn id="181" dur="1" fill="hold">
                                          <p:stCondLst>
                                            <p:cond delay="0"/>
                                          </p:stCondLst>
                                        </p:cTn>
                                        <p:tgtEl>
                                          <p:spTgt spid="342233"/>
                                        </p:tgtEl>
                                        <p:attrNameLst>
                                          <p:attrName>style.visibility</p:attrName>
                                        </p:attrNameLst>
                                      </p:cBhvr>
                                      <p:to>
                                        <p:strVal val="visible"/>
                                      </p:to>
                                    </p:set>
                                  </p:childTnLst>
                                </p:cTn>
                              </p:par>
                              <p:par>
                                <p:cTn id="182" presetID="1" presetClass="entr" presetSubtype="0" fill="hold" nodeType="withEffect">
                                  <p:stCondLst>
                                    <p:cond delay="0"/>
                                  </p:stCondLst>
                                  <p:childTnLst>
                                    <p:set>
                                      <p:cBhvr>
                                        <p:cTn id="183" dur="1" fill="hold">
                                          <p:stCondLst>
                                            <p:cond delay="0"/>
                                          </p:stCondLst>
                                        </p:cTn>
                                        <p:tgtEl>
                                          <p:spTgt spid="342234"/>
                                        </p:tgtEl>
                                        <p:attrNameLst>
                                          <p:attrName>style.visibility</p:attrName>
                                        </p:attrNameLst>
                                      </p:cBhvr>
                                      <p:to>
                                        <p:strVal val="visible"/>
                                      </p:to>
                                    </p:se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1" presetClass="entr" presetSubtype="0" fill="hold" grpId="0" nodeType="clickEffect">
                                  <p:stCondLst>
                                    <p:cond delay="0"/>
                                  </p:stCondLst>
                                  <p:childTnLst>
                                    <p:set>
                                      <p:cBhvr>
                                        <p:cTn id="187" dur="1" fill="hold">
                                          <p:stCondLst>
                                            <p:cond delay="0"/>
                                          </p:stCondLst>
                                        </p:cTn>
                                        <p:tgtEl>
                                          <p:spTgt spid="342235"/>
                                        </p:tgtEl>
                                        <p:attrNameLst>
                                          <p:attrName>style.visibility</p:attrName>
                                        </p:attrNameLst>
                                      </p:cBhvr>
                                      <p:to>
                                        <p:strVal val="visible"/>
                                      </p:to>
                                    </p:set>
                                  </p:childTnLst>
                                </p:cTn>
                              </p:par>
                              <p:par>
                                <p:cTn id="188" presetID="1" presetClass="entr" presetSubtype="0" fill="hold" nodeType="withEffect">
                                  <p:stCondLst>
                                    <p:cond delay="0"/>
                                  </p:stCondLst>
                                  <p:childTnLst>
                                    <p:set>
                                      <p:cBhvr>
                                        <p:cTn id="189" dur="1" fill="hold">
                                          <p:stCondLst>
                                            <p:cond delay="0"/>
                                          </p:stCondLst>
                                        </p:cTn>
                                        <p:tgtEl>
                                          <p:spTgt spid="342236"/>
                                        </p:tgtEl>
                                        <p:attrNameLst>
                                          <p:attrName>style.visibility</p:attrName>
                                        </p:attrNameLst>
                                      </p:cBhvr>
                                      <p:to>
                                        <p:strVal val="visible"/>
                                      </p:to>
                                    </p:set>
                                  </p:childTnLst>
                                </p:cTn>
                              </p:par>
                              <p:par>
                                <p:cTn id="190" presetID="1" presetClass="entr" presetSubtype="0" fill="hold" grpId="0" nodeType="withEffect">
                                  <p:stCondLst>
                                    <p:cond delay="0"/>
                                  </p:stCondLst>
                                  <p:childTnLst>
                                    <p:set>
                                      <p:cBhvr>
                                        <p:cTn id="191" dur="1" fill="hold">
                                          <p:stCondLst>
                                            <p:cond delay="0"/>
                                          </p:stCondLst>
                                        </p:cTn>
                                        <p:tgtEl>
                                          <p:spTgt spid="342237"/>
                                        </p:tgtEl>
                                        <p:attrNameLst>
                                          <p:attrName>style.visibility</p:attrName>
                                        </p:attrNameLst>
                                      </p:cBhvr>
                                      <p:to>
                                        <p:strVal val="visible"/>
                                      </p:to>
                                    </p:se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1" presetClass="entr" presetSubtype="0" fill="hold" grpId="0" nodeType="clickEffect">
                                  <p:stCondLst>
                                    <p:cond delay="0"/>
                                  </p:stCondLst>
                                  <p:childTnLst>
                                    <p:set>
                                      <p:cBhvr>
                                        <p:cTn id="195" dur="1" fill="hold">
                                          <p:stCondLst>
                                            <p:cond delay="0"/>
                                          </p:stCondLst>
                                        </p:cTn>
                                        <p:tgtEl>
                                          <p:spTgt spid="342238"/>
                                        </p:tgtEl>
                                        <p:attrNameLst>
                                          <p:attrName>style.visibility</p:attrName>
                                        </p:attrNameLst>
                                      </p:cBhvr>
                                      <p:to>
                                        <p:strVal val="visible"/>
                                      </p:to>
                                    </p:set>
                                  </p:childTnLst>
                                </p:cTn>
                              </p:par>
                              <p:par>
                                <p:cTn id="196" presetID="1" presetClass="entr" presetSubtype="0" fill="hold" nodeType="withEffect">
                                  <p:stCondLst>
                                    <p:cond delay="0"/>
                                  </p:stCondLst>
                                  <p:childTnLst>
                                    <p:set>
                                      <p:cBhvr>
                                        <p:cTn id="197" dur="1" fill="hold">
                                          <p:stCondLst>
                                            <p:cond delay="0"/>
                                          </p:stCondLst>
                                        </p:cTn>
                                        <p:tgtEl>
                                          <p:spTgt spid="342239"/>
                                        </p:tgtEl>
                                        <p:attrNameLst>
                                          <p:attrName>style.visibility</p:attrName>
                                        </p:attrNameLst>
                                      </p:cBhvr>
                                      <p:to>
                                        <p:strVal val="visibl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 presetClass="entr" presetSubtype="0" fill="hold" grpId="0" nodeType="clickEffect">
                                  <p:stCondLst>
                                    <p:cond delay="0"/>
                                  </p:stCondLst>
                                  <p:childTnLst>
                                    <p:set>
                                      <p:cBhvr>
                                        <p:cTn id="201" dur="1" fill="hold">
                                          <p:stCondLst>
                                            <p:cond delay="0"/>
                                          </p:stCondLst>
                                        </p:cTn>
                                        <p:tgtEl>
                                          <p:spTgt spid="342240"/>
                                        </p:tgtEl>
                                        <p:attrNameLst>
                                          <p:attrName>style.visibility</p:attrName>
                                        </p:attrNameLst>
                                      </p:cBhvr>
                                      <p:to>
                                        <p:strVal val="visible"/>
                                      </p:to>
                                    </p:set>
                                  </p:childTnLst>
                                </p:cTn>
                              </p:par>
                              <p:par>
                                <p:cTn id="202" presetID="1" presetClass="entr" presetSubtype="0" fill="hold" nodeType="withEffect">
                                  <p:stCondLst>
                                    <p:cond delay="0"/>
                                  </p:stCondLst>
                                  <p:childTnLst>
                                    <p:set>
                                      <p:cBhvr>
                                        <p:cTn id="203" dur="1" fill="hold">
                                          <p:stCondLst>
                                            <p:cond delay="0"/>
                                          </p:stCondLst>
                                        </p:cTn>
                                        <p:tgtEl>
                                          <p:spTgt spid="3422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226" grpId="0" animBg="1"/>
      <p:bldP spid="342168" grpId="0"/>
      <p:bldP spid="342172" grpId="0"/>
      <p:bldP spid="342174" grpId="0"/>
      <p:bldP spid="342177" grpId="0" animBg="1"/>
      <p:bldP spid="342178" grpId="0" animBg="1"/>
      <p:bldP spid="342179" grpId="0"/>
      <p:bldP spid="342180" grpId="0" animBg="1"/>
      <p:bldP spid="342181" grpId="0" animBg="1"/>
      <p:bldP spid="342182" grpId="0"/>
      <p:bldP spid="342183" grpId="0" animBg="1"/>
      <p:bldP spid="342185" grpId="0"/>
      <p:bldP spid="342187" grpId="0"/>
      <p:bldP spid="342188" grpId="0"/>
      <p:bldP spid="342190" grpId="0"/>
      <p:bldP spid="342192" grpId="0" animBg="1"/>
      <p:bldP spid="342194" grpId="0" animBg="1"/>
      <p:bldP spid="342195" grpId="0" animBg="1"/>
      <p:bldP spid="342197" grpId="0" animBg="1"/>
      <p:bldP spid="342198" grpId="0" animBg="1"/>
      <p:bldP spid="342200" grpId="0" animBg="1"/>
      <p:bldP spid="342201" grpId="0" animBg="1"/>
      <p:bldP spid="342204" grpId="0" animBg="1"/>
      <p:bldP spid="342205" grpId="0"/>
      <p:bldP spid="342207" grpId="0" animBg="1"/>
      <p:bldP spid="342208" grpId="0" animBg="1"/>
      <p:bldP spid="342209" grpId="0" animBg="1"/>
      <p:bldP spid="342211" grpId="0"/>
      <p:bldP spid="342213" grpId="0"/>
      <p:bldP spid="342217" grpId="0" animBg="1"/>
      <p:bldP spid="342218" grpId="0" animBg="1"/>
      <p:bldP spid="342220" grpId="0" animBg="1"/>
      <p:bldP spid="342221" grpId="0" animBg="1"/>
      <p:bldP spid="342223" grpId="0" animBg="1"/>
      <p:bldP spid="342224" grpId="0" animBg="1"/>
      <p:bldP spid="342225" grpId="0" animBg="1"/>
      <p:bldP spid="342227" grpId="0" animBg="1"/>
      <p:bldP spid="342228" grpId="0" animBg="1"/>
      <p:bldP spid="342230" grpId="0" animBg="1"/>
      <p:bldP spid="342231" grpId="0"/>
      <p:bldP spid="342233" grpId="0"/>
      <p:bldP spid="342235" grpId="0"/>
      <p:bldP spid="342237" grpId="0"/>
      <p:bldP spid="342238" grpId="0"/>
      <p:bldP spid="342240"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4" name="Rectangle 4"/>
          <p:cNvSpPr>
            <a:spLocks noChangeArrowheads="1"/>
          </p:cNvSpPr>
          <p:nvPr/>
        </p:nvSpPr>
        <p:spPr bwMode="auto">
          <a:xfrm>
            <a:off x="923925" y="428625"/>
            <a:ext cx="3600000" cy="45085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a:t>
            </a:r>
            <a:r>
              <a:rPr lang="ru-RU" altLang="ru-RU" sz="2000" b="1" dirty="0" smtClean="0">
                <a:solidFill>
                  <a:srgbClr val="FF0000"/>
                </a:solidFill>
              </a:rPr>
              <a:t>1</a:t>
            </a:r>
            <a:r>
              <a:rPr lang="en-US" altLang="ru-RU" sz="2000" b="1" dirty="0" smtClean="0">
                <a:solidFill>
                  <a:srgbClr val="FF0000"/>
                </a:solidFill>
              </a:rPr>
              <a:t>2</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1</a:t>
            </a:r>
            <a:r>
              <a:rPr lang="en-US" altLang="ru-RU" sz="1800" dirty="0" smtClean="0">
                <a:solidFill>
                  <a:srgbClr val="FF0000"/>
                </a:solidFill>
              </a:rPr>
              <a:t>2</a:t>
            </a:r>
            <a:r>
              <a:rPr lang="ru-RU" altLang="ru-RU" sz="1800" dirty="0" smtClean="0">
                <a:solidFill>
                  <a:srgbClr val="FF0000"/>
                </a:solidFill>
              </a:rPr>
              <a:t>.2</a:t>
            </a:r>
            <a:r>
              <a:rPr lang="ru-RU" altLang="ru-RU" sz="1600" dirty="0">
                <a:solidFill>
                  <a:srgbClr val="FF0000"/>
                </a:solidFill>
              </a:rPr>
              <a:t>)</a:t>
            </a:r>
          </a:p>
        </p:txBody>
      </p:sp>
      <p:sp>
        <p:nvSpPr>
          <p:cNvPr id="343046" name="AutoShape 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43047" name="AutoShape 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43048" name="AutoShape 8">
            <a:hlinkClick r:id="" action="ppaction://hlinkshowjump?jump=nextslide" highlightClick="1"/>
          </p:cNvPr>
          <p:cNvSpPr>
            <a:spLocks noChangeArrowheads="1"/>
          </p:cNvSpPr>
          <p:nvPr/>
        </p:nvSpPr>
        <p:spPr bwMode="auto">
          <a:xfrm>
            <a:off x="4567742"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43049" name="Oval 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51</a:t>
            </a:r>
            <a:endParaRPr lang="ru-RU" altLang="ru-RU" sz="1000" b="1" dirty="0">
              <a:solidFill>
                <a:srgbClr val="00007D"/>
              </a:solidFill>
            </a:endParaRPr>
          </a:p>
        </p:txBody>
      </p:sp>
      <p:sp>
        <p:nvSpPr>
          <p:cNvPr id="343156" name="Rectangle 116"/>
          <p:cNvSpPr>
            <a:spLocks noChangeArrowheads="1"/>
          </p:cNvSpPr>
          <p:nvPr/>
        </p:nvSpPr>
        <p:spPr bwMode="auto">
          <a:xfrm>
            <a:off x="166688" y="950913"/>
            <a:ext cx="8415337"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000" b="1" dirty="0">
                <a:solidFill>
                  <a:srgbClr val="00007D"/>
                </a:solidFill>
                <a:cs typeface="Arial" pitchFamily="34" charset="0"/>
              </a:rPr>
              <a:t>■ </a:t>
            </a:r>
            <a:r>
              <a:rPr lang="en-US" altLang="ru-RU" sz="1000" b="1" dirty="0" smtClean="0">
                <a:solidFill>
                  <a:srgbClr val="00007D"/>
                </a:solidFill>
                <a:cs typeface="Arial" pitchFamily="34" charset="0"/>
              </a:rPr>
              <a:t> </a:t>
            </a:r>
            <a:r>
              <a:rPr lang="en-US" altLang="ru-RU" sz="1000" b="1" dirty="0" smtClean="0">
                <a:solidFill>
                  <a:srgbClr val="FF0000"/>
                </a:solidFill>
                <a:cs typeface="Arial" pitchFamily="34" charset="0"/>
              </a:rPr>
              <a:t>Kinetic </a:t>
            </a:r>
            <a:r>
              <a:rPr lang="en-US" altLang="ru-RU" sz="1000" b="1" dirty="0">
                <a:solidFill>
                  <a:srgbClr val="FF0000"/>
                </a:solidFill>
                <a:cs typeface="Arial" pitchFamily="34" charset="0"/>
              </a:rPr>
              <a:t>potential </a:t>
            </a:r>
            <a:r>
              <a:rPr lang="en-US" altLang="ru-RU" sz="1000" b="1" dirty="0" smtClean="0">
                <a:solidFill>
                  <a:srgbClr val="00007D"/>
                </a:solidFill>
                <a:cs typeface="Arial" pitchFamily="34" charset="0"/>
              </a:rPr>
              <a:t>is a </a:t>
            </a:r>
            <a:r>
              <a:rPr lang="en-US" altLang="ru-RU" sz="1000" b="1" dirty="0">
                <a:solidFill>
                  <a:srgbClr val="00007D"/>
                </a:solidFill>
                <a:cs typeface="Arial" pitchFamily="34" charset="0"/>
              </a:rPr>
              <a:t>function defined by the expression</a:t>
            </a:r>
            <a:r>
              <a:rPr lang="ru-RU" altLang="ru-RU" sz="1000" dirty="0" smtClean="0">
                <a:solidFill>
                  <a:srgbClr val="000000"/>
                </a:solidFill>
              </a:rPr>
              <a:t> </a:t>
            </a:r>
            <a:r>
              <a:rPr lang="en-US" altLang="ru-RU" sz="1200" b="1" i="1" dirty="0">
                <a:solidFill>
                  <a:srgbClr val="00007D"/>
                </a:solidFill>
                <a:latin typeface="Times New Roman" pitchFamily="18" charset="0"/>
                <a:cs typeface="Times New Roman" pitchFamily="18" charset="0"/>
              </a:rPr>
              <a:t>L</a:t>
            </a:r>
            <a:r>
              <a:rPr lang="en-US" altLang="ru-RU" sz="1200" b="1" dirty="0">
                <a:solidFill>
                  <a:srgbClr val="00007D"/>
                </a:solidFill>
                <a:latin typeface="Times New Roman" pitchFamily="18" charset="0"/>
                <a:cs typeface="Times New Roman" pitchFamily="18" charset="0"/>
              </a:rPr>
              <a:t> = </a:t>
            </a:r>
            <a:r>
              <a:rPr lang="en-US" altLang="ru-RU" sz="1200" b="1" i="1" dirty="0">
                <a:solidFill>
                  <a:srgbClr val="00007D"/>
                </a:solidFill>
                <a:latin typeface="Times New Roman" pitchFamily="18" charset="0"/>
                <a:cs typeface="Times New Roman" pitchFamily="18" charset="0"/>
              </a:rPr>
              <a:t>T</a:t>
            </a:r>
            <a:r>
              <a:rPr lang="en-US" altLang="ru-RU" sz="1200" b="1" dirty="0">
                <a:solidFill>
                  <a:srgbClr val="00007D"/>
                </a:solidFill>
                <a:latin typeface="Times New Roman" pitchFamily="18" charset="0"/>
                <a:cs typeface="Times New Roman" pitchFamily="18" charset="0"/>
              </a:rPr>
              <a:t> – </a:t>
            </a:r>
            <a:r>
              <a:rPr lang="ru-RU" altLang="ru-RU" sz="1200" b="1" i="1" dirty="0">
                <a:solidFill>
                  <a:srgbClr val="00007D"/>
                </a:solidFill>
                <a:latin typeface="Times New Roman" pitchFamily="18" charset="0"/>
                <a:cs typeface="Times New Roman" pitchFamily="18" charset="0"/>
              </a:rPr>
              <a:t>П</a:t>
            </a:r>
            <a:r>
              <a:rPr lang="ru-RU" altLang="ru-RU" sz="1200" dirty="0">
                <a:solidFill>
                  <a:srgbClr val="000000"/>
                </a:solidFill>
                <a:latin typeface="Times New Roman" pitchFamily="18" charset="0"/>
                <a:cs typeface="Times New Roman" pitchFamily="18" charset="0"/>
              </a:rPr>
              <a:t>  </a:t>
            </a:r>
            <a:r>
              <a:rPr lang="en-US" altLang="ru-RU" sz="1000" b="1" dirty="0">
                <a:solidFill>
                  <a:srgbClr val="00007D"/>
                </a:solidFill>
              </a:rPr>
              <a:t>- </a:t>
            </a:r>
            <a:r>
              <a:rPr lang="en-US" sz="1000" b="1" dirty="0">
                <a:solidFill>
                  <a:srgbClr val="FF0000"/>
                </a:solidFill>
              </a:rPr>
              <a:t>Lagrange’s</a:t>
            </a:r>
            <a:r>
              <a:rPr lang="en-US" altLang="ru-RU" sz="1000" b="1" dirty="0" smtClean="0">
                <a:solidFill>
                  <a:srgbClr val="00007D"/>
                </a:solidFill>
              </a:rPr>
              <a:t> </a:t>
            </a:r>
            <a:r>
              <a:rPr lang="en-US" altLang="ru-RU" sz="1000" b="1" dirty="0">
                <a:solidFill>
                  <a:srgbClr val="FF0000"/>
                </a:solidFill>
              </a:rPr>
              <a:t>function, </a:t>
            </a:r>
            <a:r>
              <a:rPr lang="en-US" altLang="ru-RU" sz="1000" dirty="0">
                <a:solidFill>
                  <a:schemeClr val="tx2"/>
                </a:solidFill>
              </a:rPr>
              <a:t>where</a:t>
            </a:r>
            <a:r>
              <a:rPr lang="ru-RU" altLang="ru-RU" sz="1000" dirty="0">
                <a:solidFill>
                  <a:srgbClr val="000000"/>
                </a:solidFill>
              </a:rPr>
              <a:t>								</a:t>
            </a:r>
            <a:r>
              <a:rPr lang="en-US" altLang="ru-RU" sz="1000" dirty="0" smtClean="0">
                <a:solidFill>
                  <a:srgbClr val="000000"/>
                </a:solidFill>
              </a:rPr>
              <a:t>and</a:t>
            </a:r>
            <a:endParaRPr lang="ru-RU" altLang="ru-RU" sz="1000" dirty="0">
              <a:solidFill>
                <a:srgbClr val="000000"/>
              </a:solidFill>
            </a:endParaRPr>
          </a:p>
        </p:txBody>
      </p:sp>
      <p:graphicFrame>
        <p:nvGraphicFramePr>
          <p:cNvPr id="343157" name="Object 117"/>
          <p:cNvGraphicFramePr>
            <a:graphicFrameLocks noChangeAspect="1"/>
          </p:cNvGraphicFramePr>
          <p:nvPr>
            <p:extLst>
              <p:ext uri="{D42A27DB-BD31-4B8C-83A1-F6EECF244321}">
                <p14:modId xmlns:p14="http://schemas.microsoft.com/office/powerpoint/2010/main" val="229575478"/>
              </p:ext>
            </p:extLst>
          </p:nvPr>
        </p:nvGraphicFramePr>
        <p:xfrm>
          <a:off x="6338887" y="996950"/>
          <a:ext cx="2044700" cy="228600"/>
        </p:xfrm>
        <a:graphic>
          <a:graphicData uri="http://schemas.openxmlformats.org/presentationml/2006/ole">
            <mc:AlternateContent xmlns:mc="http://schemas.openxmlformats.org/markup-compatibility/2006">
              <mc:Choice xmlns:v="urn:schemas-microsoft-com:vml" Requires="v">
                <p:oleObj spid="_x0000_s1434145" name="Equation" r:id="rId4" imgW="2044440" imgH="228600" progId="Equation.DSMT4">
                  <p:embed/>
                </p:oleObj>
              </mc:Choice>
              <mc:Fallback>
                <p:oleObj name="Equation" r:id="rId4" imgW="2044440" imgH="228600" progId="Equation.DSMT4">
                  <p:embed/>
                  <p:pic>
                    <p:nvPicPr>
                      <p:cNvPr id="0" name=""/>
                      <p:cNvPicPr>
                        <a:picLocks noChangeAspect="1" noChangeArrowheads="1"/>
                      </p:cNvPicPr>
                      <p:nvPr/>
                    </p:nvPicPr>
                    <p:blipFill>
                      <a:blip r:embed="rId5"/>
                      <a:srcRect/>
                      <a:stretch>
                        <a:fillRect/>
                      </a:stretch>
                    </p:blipFill>
                    <p:spPr bwMode="auto">
                      <a:xfrm>
                        <a:off x="6338887" y="996950"/>
                        <a:ext cx="20447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158" name="Object 118"/>
          <p:cNvGraphicFramePr>
            <a:graphicFrameLocks noChangeAspect="1"/>
          </p:cNvGraphicFramePr>
          <p:nvPr>
            <p:extLst>
              <p:ext uri="{D42A27DB-BD31-4B8C-83A1-F6EECF244321}">
                <p14:modId xmlns:p14="http://schemas.microsoft.com/office/powerpoint/2010/main" val="1233986750"/>
              </p:ext>
            </p:extLst>
          </p:nvPr>
        </p:nvGraphicFramePr>
        <p:xfrm>
          <a:off x="5140928" y="1164366"/>
          <a:ext cx="1397000" cy="228600"/>
        </p:xfrm>
        <a:graphic>
          <a:graphicData uri="http://schemas.openxmlformats.org/presentationml/2006/ole">
            <mc:AlternateContent xmlns:mc="http://schemas.openxmlformats.org/markup-compatibility/2006">
              <mc:Choice xmlns:v="urn:schemas-microsoft-com:vml" Requires="v">
                <p:oleObj spid="_x0000_s1434146" name="Equation" r:id="rId6" imgW="1396800" imgH="228600" progId="Equation.DSMT4">
                  <p:embed/>
                </p:oleObj>
              </mc:Choice>
              <mc:Fallback>
                <p:oleObj name="Equation" r:id="rId6" imgW="1396800" imgH="228600" progId="Equation.DSMT4">
                  <p:embed/>
                  <p:pic>
                    <p:nvPicPr>
                      <p:cNvPr id="0" name=""/>
                      <p:cNvPicPr>
                        <a:picLocks noChangeAspect="1" noChangeArrowheads="1"/>
                      </p:cNvPicPr>
                      <p:nvPr/>
                    </p:nvPicPr>
                    <p:blipFill>
                      <a:blip r:embed="rId7"/>
                      <a:srcRect/>
                      <a:stretch>
                        <a:fillRect/>
                      </a:stretch>
                    </p:blipFill>
                    <p:spPr bwMode="auto">
                      <a:xfrm>
                        <a:off x="5140928" y="1164366"/>
                        <a:ext cx="13970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59" name="Text Box 119"/>
          <p:cNvSpPr txBox="1">
            <a:spLocks noChangeArrowheads="1"/>
          </p:cNvSpPr>
          <p:nvPr/>
        </p:nvSpPr>
        <p:spPr bwMode="auto">
          <a:xfrm>
            <a:off x="450850" y="1173163"/>
            <a:ext cx="322075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Kinetic potential </a:t>
            </a:r>
            <a:r>
              <a:rPr lang="en-US" altLang="ru-RU" sz="1000" dirty="0" smtClean="0">
                <a:solidFill>
                  <a:srgbClr val="000000"/>
                </a:solidFill>
              </a:rPr>
              <a:t> </a:t>
            </a:r>
            <a:r>
              <a:rPr lang="en-US" altLang="ru-RU" sz="1000" dirty="0">
                <a:solidFill>
                  <a:srgbClr val="000000"/>
                </a:solidFill>
              </a:rPr>
              <a:t>is also a function of the generalized</a:t>
            </a:r>
          </a:p>
          <a:p>
            <a:r>
              <a:rPr lang="en-US" altLang="ru-RU" sz="1000" dirty="0" smtClean="0">
                <a:solidFill>
                  <a:srgbClr val="000000"/>
                </a:solidFill>
              </a:rPr>
              <a:t>coordinates, </a:t>
            </a:r>
            <a:r>
              <a:rPr lang="en-US" altLang="ru-RU" sz="1000" dirty="0">
                <a:solidFill>
                  <a:srgbClr val="000000"/>
                </a:solidFill>
              </a:rPr>
              <a:t>generalized velocity and time </a:t>
            </a:r>
            <a:r>
              <a:rPr lang="ru-RU" altLang="ru-RU" sz="1000" dirty="0" smtClean="0">
                <a:solidFill>
                  <a:srgbClr val="000000"/>
                </a:solidFill>
              </a:rPr>
              <a:t> </a:t>
            </a:r>
            <a:endParaRPr lang="ru-RU" altLang="ru-RU" sz="1000" dirty="0">
              <a:solidFill>
                <a:srgbClr val="000000"/>
              </a:solidFill>
            </a:endParaRPr>
          </a:p>
        </p:txBody>
      </p:sp>
      <p:graphicFrame>
        <p:nvGraphicFramePr>
          <p:cNvPr id="343160" name="Object 120"/>
          <p:cNvGraphicFramePr>
            <a:graphicFrameLocks noChangeAspect="1"/>
          </p:cNvGraphicFramePr>
          <p:nvPr>
            <p:extLst>
              <p:ext uri="{D42A27DB-BD31-4B8C-83A1-F6EECF244321}">
                <p14:modId xmlns:p14="http://schemas.microsoft.com/office/powerpoint/2010/main" val="2117111509"/>
              </p:ext>
            </p:extLst>
          </p:nvPr>
        </p:nvGraphicFramePr>
        <p:xfrm>
          <a:off x="3351213" y="1373188"/>
          <a:ext cx="2044700" cy="241300"/>
        </p:xfrm>
        <a:graphic>
          <a:graphicData uri="http://schemas.openxmlformats.org/presentationml/2006/ole">
            <mc:AlternateContent xmlns:mc="http://schemas.openxmlformats.org/markup-compatibility/2006">
              <mc:Choice xmlns:v="urn:schemas-microsoft-com:vml" Requires="v">
                <p:oleObj spid="_x0000_s1434147" name="Equation" r:id="rId8" imgW="2044440" imgH="241200" progId="Equation.DSMT4">
                  <p:embed/>
                </p:oleObj>
              </mc:Choice>
              <mc:Fallback>
                <p:oleObj name="Equation" r:id="rId8" imgW="2044440" imgH="241200" progId="Equation.DSMT4">
                  <p:embed/>
                  <p:pic>
                    <p:nvPicPr>
                      <p:cNvPr id="0" name=""/>
                      <p:cNvPicPr>
                        <a:picLocks noChangeAspect="1" noChangeArrowheads="1"/>
                      </p:cNvPicPr>
                      <p:nvPr/>
                    </p:nvPicPr>
                    <p:blipFill>
                      <a:blip r:embed="rId9"/>
                      <a:srcRect/>
                      <a:stretch>
                        <a:fillRect/>
                      </a:stretch>
                    </p:blipFill>
                    <p:spPr bwMode="auto">
                      <a:xfrm>
                        <a:off x="3351213" y="1373188"/>
                        <a:ext cx="2044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61" name="Text Box 121"/>
          <p:cNvSpPr txBox="1">
            <a:spLocks noChangeArrowheads="1"/>
          </p:cNvSpPr>
          <p:nvPr/>
        </p:nvSpPr>
        <p:spPr bwMode="auto">
          <a:xfrm>
            <a:off x="411163" y="1571625"/>
            <a:ext cx="845184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Determine </a:t>
            </a:r>
            <a:r>
              <a:rPr lang="en-US" altLang="ru-RU" sz="1000" dirty="0">
                <a:solidFill>
                  <a:srgbClr val="000000"/>
                </a:solidFill>
              </a:rPr>
              <a:t>the kinetic energy through the kinetic potential as </a:t>
            </a:r>
            <a:r>
              <a:rPr lang="en-US" altLang="ru-RU" sz="1200" b="1" i="1" dirty="0">
                <a:solidFill>
                  <a:srgbClr val="00007D"/>
                </a:solidFill>
                <a:latin typeface="Times New Roman" pitchFamily="18" charset="0"/>
                <a:cs typeface="Times New Roman" pitchFamily="18" charset="0"/>
              </a:rPr>
              <a:t>T</a:t>
            </a:r>
            <a:r>
              <a:rPr lang="en-US" altLang="ru-RU" sz="1200" b="1" dirty="0">
                <a:solidFill>
                  <a:srgbClr val="00007D"/>
                </a:solidFill>
                <a:latin typeface="Times New Roman" pitchFamily="18" charset="0"/>
                <a:cs typeface="Times New Roman" pitchFamily="18" charset="0"/>
              </a:rPr>
              <a:t> = </a:t>
            </a:r>
            <a:r>
              <a:rPr lang="en-US" altLang="ru-RU" sz="1200" b="1" i="1" dirty="0">
                <a:solidFill>
                  <a:srgbClr val="00007D"/>
                </a:solidFill>
                <a:latin typeface="Times New Roman" pitchFamily="18" charset="0"/>
                <a:cs typeface="Times New Roman" pitchFamily="18" charset="0"/>
              </a:rPr>
              <a:t>L</a:t>
            </a:r>
            <a:r>
              <a:rPr lang="ru-RU" altLang="ru-RU" sz="1200" b="1" i="1" dirty="0">
                <a:solidFill>
                  <a:srgbClr val="00007D"/>
                </a:solidFill>
                <a:latin typeface="Times New Roman" pitchFamily="18" charset="0"/>
                <a:cs typeface="Times New Roman" pitchFamily="18" charset="0"/>
              </a:rPr>
              <a:t> </a:t>
            </a:r>
            <a:r>
              <a:rPr lang="en-US" altLang="ru-RU" sz="1200" b="1" dirty="0">
                <a:solidFill>
                  <a:srgbClr val="00007D"/>
                </a:solidFill>
                <a:latin typeface="Times New Roman" pitchFamily="18" charset="0"/>
                <a:cs typeface="Times New Roman" pitchFamily="18" charset="0"/>
              </a:rPr>
              <a:t>+</a:t>
            </a:r>
            <a:r>
              <a:rPr lang="ru-RU" altLang="ru-RU" sz="1200" b="1" dirty="0">
                <a:solidFill>
                  <a:srgbClr val="00007D"/>
                </a:solidFill>
                <a:latin typeface="Times New Roman" pitchFamily="18" charset="0"/>
                <a:cs typeface="Times New Roman" pitchFamily="18" charset="0"/>
              </a:rPr>
              <a:t> </a:t>
            </a:r>
            <a:r>
              <a:rPr lang="ru-RU" altLang="ru-RU" sz="1200" b="1" i="1" dirty="0">
                <a:solidFill>
                  <a:srgbClr val="00007D"/>
                </a:solidFill>
                <a:latin typeface="Times New Roman" pitchFamily="18" charset="0"/>
                <a:cs typeface="Times New Roman" pitchFamily="18" charset="0"/>
              </a:rPr>
              <a:t>П</a:t>
            </a:r>
            <a:r>
              <a:rPr lang="ru-RU" altLang="ru-RU" sz="1200" dirty="0">
                <a:solidFill>
                  <a:srgbClr val="000000"/>
                </a:solidFill>
                <a:latin typeface="Times New Roman" pitchFamily="18" charset="0"/>
                <a:cs typeface="Times New Roman" pitchFamily="18" charset="0"/>
              </a:rPr>
              <a:t> </a:t>
            </a:r>
            <a:r>
              <a:rPr lang="en-US" altLang="ru-RU" sz="1200" dirty="0" smtClean="0">
                <a:solidFill>
                  <a:srgbClr val="000000"/>
                </a:solidFill>
                <a:latin typeface="Times New Roman" pitchFamily="18" charset="0"/>
                <a:cs typeface="Times New Roman" pitchFamily="18" charset="0"/>
              </a:rPr>
              <a:t> </a:t>
            </a:r>
            <a:r>
              <a:rPr lang="en-US" altLang="ru-RU" sz="1000" dirty="0">
                <a:solidFill>
                  <a:srgbClr val="000000"/>
                </a:solidFill>
              </a:rPr>
              <a:t>and calculate the required partial derivatives involved</a:t>
            </a:r>
          </a:p>
          <a:p>
            <a:r>
              <a:rPr lang="en-US" altLang="ru-RU" sz="1000" dirty="0">
                <a:solidFill>
                  <a:srgbClr val="000000"/>
                </a:solidFill>
              </a:rPr>
              <a:t>in the </a:t>
            </a:r>
            <a:r>
              <a:rPr lang="en-US" sz="1000" dirty="0">
                <a:solidFill>
                  <a:schemeClr val="tx2"/>
                </a:solidFill>
              </a:rPr>
              <a:t>Lagrange’s</a:t>
            </a:r>
            <a:r>
              <a:rPr lang="en-US" altLang="ru-RU" sz="1000" dirty="0" smtClean="0">
                <a:solidFill>
                  <a:schemeClr val="tx2"/>
                </a:solidFill>
              </a:rPr>
              <a:t> </a:t>
            </a:r>
            <a:r>
              <a:rPr lang="en-US" altLang="ru-RU" sz="1000" dirty="0">
                <a:solidFill>
                  <a:srgbClr val="000000"/>
                </a:solidFill>
              </a:rPr>
              <a:t>equation </a:t>
            </a:r>
            <a:r>
              <a:rPr lang="ru-RU" altLang="ru-RU" sz="1000" dirty="0" smtClean="0">
                <a:solidFill>
                  <a:srgbClr val="000000"/>
                </a:solidFill>
              </a:rPr>
              <a:t> </a:t>
            </a:r>
            <a:endParaRPr lang="ru-RU" altLang="ru-RU" sz="1000" dirty="0">
              <a:solidFill>
                <a:srgbClr val="000000"/>
              </a:solidFill>
            </a:endParaRPr>
          </a:p>
        </p:txBody>
      </p:sp>
      <p:graphicFrame>
        <p:nvGraphicFramePr>
          <p:cNvPr id="343162" name="Object 122"/>
          <p:cNvGraphicFramePr>
            <a:graphicFrameLocks noChangeAspect="1"/>
          </p:cNvGraphicFramePr>
          <p:nvPr/>
        </p:nvGraphicFramePr>
        <p:xfrm>
          <a:off x="3006725" y="2571750"/>
          <a:ext cx="1168400" cy="457200"/>
        </p:xfrm>
        <a:graphic>
          <a:graphicData uri="http://schemas.openxmlformats.org/presentationml/2006/ole">
            <mc:AlternateContent xmlns:mc="http://schemas.openxmlformats.org/markup-compatibility/2006">
              <mc:Choice xmlns:v="urn:schemas-microsoft-com:vml" Requires="v">
                <p:oleObj spid="_x0000_s1434148" name="Формула" r:id="rId10" imgW="1168200" imgH="457200" progId="Equation.3">
                  <p:embed/>
                </p:oleObj>
              </mc:Choice>
              <mc:Fallback>
                <p:oleObj name="Формула" r:id="rId10" imgW="1168200" imgH="457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006725" y="2571750"/>
                        <a:ext cx="11684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63" name="Rectangle 123"/>
          <p:cNvSpPr>
            <a:spLocks noChangeArrowheads="1"/>
          </p:cNvSpPr>
          <p:nvPr/>
        </p:nvSpPr>
        <p:spPr bwMode="auto">
          <a:xfrm>
            <a:off x="2530475" y="1768475"/>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164" name="AutoShape 124"/>
          <p:cNvSpPr>
            <a:spLocks noChangeArrowheads="1"/>
          </p:cNvSpPr>
          <p:nvPr/>
        </p:nvSpPr>
        <p:spPr bwMode="auto">
          <a:xfrm rot="5400000">
            <a:off x="2516188" y="2373312"/>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166" name="Text Box 126"/>
          <p:cNvSpPr txBox="1">
            <a:spLocks noChangeArrowheads="1"/>
          </p:cNvSpPr>
          <p:nvPr/>
        </p:nvSpPr>
        <p:spPr bwMode="auto">
          <a:xfrm>
            <a:off x="352426" y="2104995"/>
            <a:ext cx="1565275" cy="400110"/>
          </a:xfrm>
          <a:prstGeom prst="rect">
            <a:avLst/>
          </a:prstGeom>
          <a:solidFill>
            <a:srgbClr val="FF0000">
              <a:alpha val="38000"/>
            </a:srgbClr>
          </a:solidFill>
          <a:ln w="9525" algn="ctr">
            <a:solidFill>
              <a:srgbClr val="00FF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 </a:t>
            </a:r>
            <a:r>
              <a:rPr lang="ru-RU" altLang="ru-RU" sz="1000" dirty="0">
                <a:solidFill>
                  <a:srgbClr val="000000"/>
                </a:solidFill>
              </a:rPr>
              <a:t>0, </a:t>
            </a:r>
            <a:r>
              <a:rPr lang="en-US" altLang="ru-RU" sz="1000" dirty="0" smtClean="0">
                <a:solidFill>
                  <a:srgbClr val="000000"/>
                </a:solidFill>
              </a:rPr>
              <a:t>since it doesn’t depend on</a:t>
            </a:r>
            <a:endParaRPr lang="ru-RU" altLang="ru-RU" sz="1000" dirty="0">
              <a:solidFill>
                <a:srgbClr val="000000"/>
              </a:solidFill>
            </a:endParaRPr>
          </a:p>
        </p:txBody>
      </p:sp>
      <p:graphicFrame>
        <p:nvGraphicFramePr>
          <p:cNvPr id="343167" name="Object 127"/>
          <p:cNvGraphicFramePr>
            <a:graphicFrameLocks noChangeAspect="1"/>
          </p:cNvGraphicFramePr>
          <p:nvPr>
            <p:extLst>
              <p:ext uri="{D42A27DB-BD31-4B8C-83A1-F6EECF244321}">
                <p14:modId xmlns:p14="http://schemas.microsoft.com/office/powerpoint/2010/main" val="4289051022"/>
              </p:ext>
            </p:extLst>
          </p:nvPr>
        </p:nvGraphicFramePr>
        <p:xfrm>
          <a:off x="1108564" y="2254250"/>
          <a:ext cx="190500" cy="241300"/>
        </p:xfrm>
        <a:graphic>
          <a:graphicData uri="http://schemas.openxmlformats.org/presentationml/2006/ole">
            <mc:AlternateContent xmlns:mc="http://schemas.openxmlformats.org/markup-compatibility/2006">
              <mc:Choice xmlns:v="urn:schemas-microsoft-com:vml" Requires="v">
                <p:oleObj spid="_x0000_s1434149" name="Формула" r:id="rId12" imgW="190440" imgH="241200" progId="Equation.3">
                  <p:embed/>
                </p:oleObj>
              </mc:Choice>
              <mc:Fallback>
                <p:oleObj name="Формула" r:id="rId12" imgW="190440" imgH="2412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108564" y="2254250"/>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68" name="AutoShape 128"/>
          <p:cNvSpPr>
            <a:spLocks noChangeArrowheads="1"/>
          </p:cNvSpPr>
          <p:nvPr/>
        </p:nvSpPr>
        <p:spPr bwMode="auto">
          <a:xfrm>
            <a:off x="4638675" y="1866900"/>
            <a:ext cx="314325" cy="2095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169" name="Object 129"/>
          <p:cNvGraphicFramePr>
            <a:graphicFrameLocks noChangeAspect="1"/>
          </p:cNvGraphicFramePr>
          <p:nvPr>
            <p:extLst>
              <p:ext uri="{D42A27DB-BD31-4B8C-83A1-F6EECF244321}">
                <p14:modId xmlns:p14="http://schemas.microsoft.com/office/powerpoint/2010/main" val="3161192641"/>
              </p:ext>
            </p:extLst>
          </p:nvPr>
        </p:nvGraphicFramePr>
        <p:xfrm>
          <a:off x="5110163" y="1744663"/>
          <a:ext cx="2870200" cy="533400"/>
        </p:xfrm>
        <a:graphic>
          <a:graphicData uri="http://schemas.openxmlformats.org/presentationml/2006/ole">
            <mc:AlternateContent xmlns:mc="http://schemas.openxmlformats.org/markup-compatibility/2006">
              <mc:Choice xmlns:v="urn:schemas-microsoft-com:vml" Requires="v">
                <p:oleObj spid="_x0000_s1434150" name="Equation" r:id="rId14" imgW="2869920" imgH="533160" progId="Equation.DSMT4">
                  <p:embed/>
                </p:oleObj>
              </mc:Choice>
              <mc:Fallback>
                <p:oleObj name="Equation" r:id="rId14" imgW="2869920" imgH="533160" progId="Equation.DSMT4">
                  <p:embed/>
                  <p:pic>
                    <p:nvPicPr>
                      <p:cNvPr id="0" name=""/>
                      <p:cNvPicPr>
                        <a:picLocks noChangeAspect="1" noChangeArrowheads="1"/>
                      </p:cNvPicPr>
                      <p:nvPr/>
                    </p:nvPicPr>
                    <p:blipFill>
                      <a:blip r:embed="rId15"/>
                      <a:srcRect/>
                      <a:stretch>
                        <a:fillRect/>
                      </a:stretch>
                    </p:blipFill>
                    <p:spPr bwMode="auto">
                      <a:xfrm>
                        <a:off x="5110163" y="1744663"/>
                        <a:ext cx="2870200" cy="533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70" name="Text Box 130"/>
          <p:cNvSpPr txBox="1">
            <a:spLocks noChangeArrowheads="1"/>
          </p:cNvSpPr>
          <p:nvPr/>
        </p:nvSpPr>
        <p:spPr bwMode="auto">
          <a:xfrm>
            <a:off x="5382617" y="2435939"/>
            <a:ext cx="2984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or</a:t>
            </a:r>
            <a:endParaRPr lang="ru-RU" altLang="ru-RU" sz="1000" dirty="0">
              <a:solidFill>
                <a:srgbClr val="000000"/>
              </a:solidFill>
            </a:endParaRPr>
          </a:p>
        </p:txBody>
      </p:sp>
      <p:graphicFrame>
        <p:nvGraphicFramePr>
          <p:cNvPr id="343171" name="Object 131"/>
          <p:cNvGraphicFramePr>
            <a:graphicFrameLocks noChangeAspect="1"/>
          </p:cNvGraphicFramePr>
          <p:nvPr>
            <p:extLst>
              <p:ext uri="{D42A27DB-BD31-4B8C-83A1-F6EECF244321}">
                <p14:modId xmlns:p14="http://schemas.microsoft.com/office/powerpoint/2010/main" val="3678060969"/>
              </p:ext>
            </p:extLst>
          </p:nvPr>
        </p:nvGraphicFramePr>
        <p:xfrm>
          <a:off x="5826125" y="2295525"/>
          <a:ext cx="2159000" cy="533400"/>
        </p:xfrm>
        <a:graphic>
          <a:graphicData uri="http://schemas.openxmlformats.org/presentationml/2006/ole">
            <mc:AlternateContent xmlns:mc="http://schemas.openxmlformats.org/markup-compatibility/2006">
              <mc:Choice xmlns:v="urn:schemas-microsoft-com:vml" Requires="v">
                <p:oleObj spid="_x0000_s1434151" name="Формула" r:id="rId16" imgW="2158920" imgH="533160" progId="Equation.3">
                  <p:embed/>
                </p:oleObj>
              </mc:Choice>
              <mc:Fallback>
                <p:oleObj name="Формула" r:id="rId16" imgW="2158920" imgH="53316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826125" y="2295525"/>
                        <a:ext cx="21590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3174" name="Group 134"/>
          <p:cNvGrpSpPr>
            <a:grpSpLocks/>
          </p:cNvGrpSpPr>
          <p:nvPr/>
        </p:nvGrpSpPr>
        <p:grpSpPr bwMode="auto">
          <a:xfrm rot="5400000">
            <a:off x="525463" y="4457700"/>
            <a:ext cx="1068387" cy="100013"/>
            <a:chOff x="3100" y="1357"/>
            <a:chExt cx="665" cy="91"/>
          </a:xfrm>
        </p:grpSpPr>
        <p:sp>
          <p:nvSpPr>
            <p:cNvPr id="343175" name="Line 135"/>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76" name="Line 136"/>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77" name="Line 137"/>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78" name="Line 138"/>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79" name="Line 139"/>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0" name="Line 140"/>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1" name="Line 141"/>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2" name="Line 142"/>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3" name="Line 143"/>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4" name="Line 144"/>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5" name="Line 145"/>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6" name="Line 146"/>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43187" name="Group 147"/>
            <p:cNvGrpSpPr>
              <a:grpSpLocks/>
            </p:cNvGrpSpPr>
            <p:nvPr/>
          </p:nvGrpSpPr>
          <p:grpSpPr bwMode="auto">
            <a:xfrm flipH="1">
              <a:off x="3433" y="1357"/>
              <a:ext cx="332" cy="90"/>
              <a:chOff x="3439" y="1501"/>
              <a:chExt cx="332" cy="90"/>
            </a:xfrm>
          </p:grpSpPr>
          <p:sp>
            <p:nvSpPr>
              <p:cNvPr id="343188" name="Line 148"/>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89" name="Line 149"/>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0" name="Line 150"/>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1" name="Line 151"/>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2" name="Line 152"/>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3" name="Line 153"/>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4" name="Line 154"/>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5" name="Line 155"/>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6" name="Line 156"/>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7" name="Line 157"/>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8" name="Line 158"/>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199" name="Line 159"/>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43200" name="Group 160"/>
          <p:cNvGrpSpPr>
            <a:grpSpLocks/>
          </p:cNvGrpSpPr>
          <p:nvPr/>
        </p:nvGrpSpPr>
        <p:grpSpPr bwMode="auto">
          <a:xfrm>
            <a:off x="382588" y="3670300"/>
            <a:ext cx="1333500" cy="1930400"/>
            <a:chOff x="121" y="2618"/>
            <a:chExt cx="840" cy="1216"/>
          </a:xfrm>
        </p:grpSpPr>
        <p:grpSp>
          <p:nvGrpSpPr>
            <p:cNvPr id="343201" name="Group 161"/>
            <p:cNvGrpSpPr>
              <a:grpSpLocks/>
            </p:cNvGrpSpPr>
            <p:nvPr/>
          </p:nvGrpSpPr>
          <p:grpSpPr bwMode="auto">
            <a:xfrm>
              <a:off x="461" y="2618"/>
              <a:ext cx="161" cy="115"/>
              <a:chOff x="2082" y="2259"/>
              <a:chExt cx="161" cy="115"/>
            </a:xfrm>
          </p:grpSpPr>
          <p:grpSp>
            <p:nvGrpSpPr>
              <p:cNvPr id="343202" name="Group 162"/>
              <p:cNvGrpSpPr>
                <a:grpSpLocks/>
              </p:cNvGrpSpPr>
              <p:nvPr/>
            </p:nvGrpSpPr>
            <p:grpSpPr bwMode="auto">
              <a:xfrm>
                <a:off x="2082" y="2260"/>
                <a:ext cx="56" cy="114"/>
                <a:chOff x="1056" y="2326"/>
                <a:chExt cx="56" cy="114"/>
              </a:xfrm>
            </p:grpSpPr>
            <p:sp>
              <p:nvSpPr>
                <p:cNvPr id="343203" name="Rectangle 16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04" name="Line 16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43205" name="Group 165"/>
              <p:cNvGrpSpPr>
                <a:grpSpLocks/>
              </p:cNvGrpSpPr>
              <p:nvPr/>
            </p:nvGrpSpPr>
            <p:grpSpPr bwMode="auto">
              <a:xfrm flipH="1">
                <a:off x="2187" y="2259"/>
                <a:ext cx="56" cy="114"/>
                <a:chOff x="1056" y="2326"/>
                <a:chExt cx="56" cy="114"/>
              </a:xfrm>
            </p:grpSpPr>
            <p:sp>
              <p:nvSpPr>
                <p:cNvPr id="343206" name="Rectangle 16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07" name="Line 16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343208" name="Group 168"/>
            <p:cNvGrpSpPr>
              <a:grpSpLocks/>
            </p:cNvGrpSpPr>
            <p:nvPr/>
          </p:nvGrpSpPr>
          <p:grpSpPr bwMode="auto">
            <a:xfrm>
              <a:off x="464" y="3678"/>
              <a:ext cx="162" cy="156"/>
              <a:chOff x="662" y="2394"/>
              <a:chExt cx="162" cy="156"/>
            </a:xfrm>
          </p:grpSpPr>
          <p:grpSp>
            <p:nvGrpSpPr>
              <p:cNvPr id="343209" name="Group 169"/>
              <p:cNvGrpSpPr>
                <a:grpSpLocks/>
              </p:cNvGrpSpPr>
              <p:nvPr/>
            </p:nvGrpSpPr>
            <p:grpSpPr bwMode="auto">
              <a:xfrm>
                <a:off x="663" y="2394"/>
                <a:ext cx="161" cy="115"/>
                <a:chOff x="2082" y="2259"/>
                <a:chExt cx="161" cy="115"/>
              </a:xfrm>
            </p:grpSpPr>
            <p:grpSp>
              <p:nvGrpSpPr>
                <p:cNvPr id="343210" name="Group 170"/>
                <p:cNvGrpSpPr>
                  <a:grpSpLocks/>
                </p:cNvGrpSpPr>
                <p:nvPr/>
              </p:nvGrpSpPr>
              <p:grpSpPr bwMode="auto">
                <a:xfrm>
                  <a:off x="2082" y="2260"/>
                  <a:ext cx="56" cy="114"/>
                  <a:chOff x="1056" y="2326"/>
                  <a:chExt cx="56" cy="114"/>
                </a:xfrm>
              </p:grpSpPr>
              <p:sp>
                <p:nvSpPr>
                  <p:cNvPr id="343211" name="Rectangle 17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12" name="Line 17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43213" name="Group 173"/>
                <p:cNvGrpSpPr>
                  <a:grpSpLocks/>
                </p:cNvGrpSpPr>
                <p:nvPr/>
              </p:nvGrpSpPr>
              <p:grpSpPr bwMode="auto">
                <a:xfrm flipH="1">
                  <a:off x="2187" y="2259"/>
                  <a:ext cx="56" cy="114"/>
                  <a:chOff x="1056" y="2326"/>
                  <a:chExt cx="56" cy="114"/>
                </a:xfrm>
              </p:grpSpPr>
              <p:sp>
                <p:nvSpPr>
                  <p:cNvPr id="343214" name="Rectangle 17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15" name="Line 17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43216" name="Rectangle 176"/>
              <p:cNvSpPr>
                <a:spLocks noChangeArrowheads="1"/>
              </p:cNvSpPr>
              <p:nvPr/>
            </p:nvSpPr>
            <p:spPr bwMode="auto">
              <a:xfrm>
                <a:off x="662" y="2500"/>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43217" name="Line 177"/>
            <p:cNvSpPr>
              <a:spLocks noChangeShapeType="1"/>
            </p:cNvSpPr>
            <p:nvPr/>
          </p:nvSpPr>
          <p:spPr bwMode="auto">
            <a:xfrm>
              <a:off x="540" y="2622"/>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18" name="Line 178"/>
            <p:cNvSpPr>
              <a:spLocks noChangeShapeType="1"/>
            </p:cNvSpPr>
            <p:nvPr/>
          </p:nvSpPr>
          <p:spPr bwMode="auto">
            <a:xfrm>
              <a:off x="458" y="2810"/>
              <a:ext cx="16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43219" name="Group 179"/>
            <p:cNvGrpSpPr>
              <a:grpSpLocks/>
            </p:cNvGrpSpPr>
            <p:nvPr/>
          </p:nvGrpSpPr>
          <p:grpSpPr bwMode="auto">
            <a:xfrm>
              <a:off x="462" y="3384"/>
              <a:ext cx="161" cy="116"/>
              <a:chOff x="1816" y="2988"/>
              <a:chExt cx="161" cy="116"/>
            </a:xfrm>
          </p:grpSpPr>
          <p:grpSp>
            <p:nvGrpSpPr>
              <p:cNvPr id="343220" name="Group 180"/>
              <p:cNvGrpSpPr>
                <a:grpSpLocks/>
              </p:cNvGrpSpPr>
              <p:nvPr/>
            </p:nvGrpSpPr>
            <p:grpSpPr bwMode="auto">
              <a:xfrm>
                <a:off x="1816" y="2989"/>
                <a:ext cx="161" cy="115"/>
                <a:chOff x="2082" y="2259"/>
                <a:chExt cx="161" cy="115"/>
              </a:xfrm>
            </p:grpSpPr>
            <p:grpSp>
              <p:nvGrpSpPr>
                <p:cNvPr id="343221" name="Group 181"/>
                <p:cNvGrpSpPr>
                  <a:grpSpLocks/>
                </p:cNvGrpSpPr>
                <p:nvPr/>
              </p:nvGrpSpPr>
              <p:grpSpPr bwMode="auto">
                <a:xfrm>
                  <a:off x="2082" y="2260"/>
                  <a:ext cx="56" cy="114"/>
                  <a:chOff x="1056" y="2326"/>
                  <a:chExt cx="56" cy="114"/>
                </a:xfrm>
              </p:grpSpPr>
              <p:sp>
                <p:nvSpPr>
                  <p:cNvPr id="343222" name="Rectangle 182"/>
                  <p:cNvSpPr>
                    <a:spLocks noChangeArrowheads="1"/>
                  </p:cNvSpPr>
                  <p:nvPr/>
                </p:nvSpPr>
                <p:spPr bwMode="auto">
                  <a:xfrm>
                    <a:off x="1056" y="2326"/>
                    <a:ext cx="56" cy="114"/>
                  </a:xfrm>
                  <a:prstGeom prst="rect">
                    <a:avLst/>
                  </a:prstGeom>
                  <a:solidFill>
                    <a:srgbClr val="FFCC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23" name="Line 183"/>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43224" name="Group 184"/>
                <p:cNvGrpSpPr>
                  <a:grpSpLocks/>
                </p:cNvGrpSpPr>
                <p:nvPr/>
              </p:nvGrpSpPr>
              <p:grpSpPr bwMode="auto">
                <a:xfrm flipH="1">
                  <a:off x="2187" y="2259"/>
                  <a:ext cx="56" cy="114"/>
                  <a:chOff x="1056" y="2326"/>
                  <a:chExt cx="56" cy="114"/>
                </a:xfrm>
              </p:grpSpPr>
              <p:sp>
                <p:nvSpPr>
                  <p:cNvPr id="343225" name="Rectangle 185"/>
                  <p:cNvSpPr>
                    <a:spLocks noChangeArrowheads="1"/>
                  </p:cNvSpPr>
                  <p:nvPr/>
                </p:nvSpPr>
                <p:spPr bwMode="auto">
                  <a:xfrm>
                    <a:off x="1056" y="2326"/>
                    <a:ext cx="56" cy="114"/>
                  </a:xfrm>
                  <a:prstGeom prst="rect">
                    <a:avLst/>
                  </a:prstGeom>
                  <a:solidFill>
                    <a:srgbClr val="FFCC99"/>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26" name="Line 186"/>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43227" name="Rectangle 187"/>
              <p:cNvSpPr>
                <a:spLocks noChangeArrowheads="1"/>
              </p:cNvSpPr>
              <p:nvPr/>
            </p:nvSpPr>
            <p:spPr bwMode="auto">
              <a:xfrm>
                <a:off x="1816" y="2988"/>
                <a:ext cx="160" cy="112"/>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nvGrpSpPr>
            <p:cNvPr id="343228" name="Group 188"/>
            <p:cNvGrpSpPr>
              <a:grpSpLocks/>
            </p:cNvGrpSpPr>
            <p:nvPr/>
          </p:nvGrpSpPr>
          <p:grpSpPr bwMode="auto">
            <a:xfrm>
              <a:off x="624" y="2794"/>
              <a:ext cx="337" cy="657"/>
              <a:chOff x="624" y="2794"/>
              <a:chExt cx="337" cy="657"/>
            </a:xfrm>
          </p:grpSpPr>
          <p:sp>
            <p:nvSpPr>
              <p:cNvPr id="343229" name="Oval 189"/>
              <p:cNvSpPr>
                <a:spLocks noChangeArrowheads="1"/>
              </p:cNvSpPr>
              <p:nvPr/>
            </p:nvSpPr>
            <p:spPr bwMode="auto">
              <a:xfrm>
                <a:off x="624" y="2794"/>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30" name="Oval 190"/>
              <p:cNvSpPr>
                <a:spLocks noChangeArrowheads="1"/>
              </p:cNvSpPr>
              <p:nvPr/>
            </p:nvSpPr>
            <p:spPr bwMode="auto">
              <a:xfrm>
                <a:off x="627" y="342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31" name="Line 191"/>
              <p:cNvSpPr>
                <a:spLocks noChangeShapeType="1"/>
              </p:cNvSpPr>
              <p:nvPr/>
            </p:nvSpPr>
            <p:spPr bwMode="auto">
              <a:xfrm>
                <a:off x="654" y="2822"/>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32" name="Line 192"/>
              <p:cNvSpPr>
                <a:spLocks noChangeShapeType="1"/>
              </p:cNvSpPr>
              <p:nvPr/>
            </p:nvSpPr>
            <p:spPr bwMode="auto">
              <a:xfrm flipV="1">
                <a:off x="655" y="3159"/>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43233" name="Group 193"/>
              <p:cNvGrpSpPr>
                <a:grpSpLocks/>
              </p:cNvGrpSpPr>
              <p:nvPr/>
            </p:nvGrpSpPr>
            <p:grpSpPr bwMode="auto">
              <a:xfrm flipH="1">
                <a:off x="864" y="3069"/>
                <a:ext cx="97" cy="101"/>
                <a:chOff x="1090" y="3061"/>
                <a:chExt cx="97" cy="101"/>
              </a:xfrm>
            </p:grpSpPr>
            <p:sp>
              <p:nvSpPr>
                <p:cNvPr id="343234" name="Oval 194"/>
                <p:cNvSpPr>
                  <a:spLocks noChangeArrowheads="1"/>
                </p:cNvSpPr>
                <p:nvPr/>
              </p:nvSpPr>
              <p:spPr bwMode="auto">
                <a:xfrm flipH="1">
                  <a:off x="1090" y="3070"/>
                  <a:ext cx="82" cy="7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35" name="Oval 195"/>
                <p:cNvSpPr>
                  <a:spLocks noChangeArrowheads="1"/>
                </p:cNvSpPr>
                <p:nvPr/>
              </p:nvSpPr>
              <p:spPr bwMode="auto">
                <a:xfrm flipH="1">
                  <a:off x="1157" y="306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36" name="Oval 196"/>
                <p:cNvSpPr>
                  <a:spLocks noChangeArrowheads="1"/>
                </p:cNvSpPr>
                <p:nvPr/>
              </p:nvSpPr>
              <p:spPr bwMode="auto">
                <a:xfrm flipH="1">
                  <a:off x="1156" y="3132"/>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grpSp>
          <p:nvGrpSpPr>
            <p:cNvPr id="343237" name="Group 197"/>
            <p:cNvGrpSpPr>
              <a:grpSpLocks/>
            </p:cNvGrpSpPr>
            <p:nvPr/>
          </p:nvGrpSpPr>
          <p:grpSpPr bwMode="auto">
            <a:xfrm flipH="1">
              <a:off x="121" y="2795"/>
              <a:ext cx="337" cy="657"/>
              <a:chOff x="624" y="2794"/>
              <a:chExt cx="337" cy="657"/>
            </a:xfrm>
          </p:grpSpPr>
          <p:sp>
            <p:nvSpPr>
              <p:cNvPr id="343238" name="Oval 198"/>
              <p:cNvSpPr>
                <a:spLocks noChangeArrowheads="1"/>
              </p:cNvSpPr>
              <p:nvPr/>
            </p:nvSpPr>
            <p:spPr bwMode="auto">
              <a:xfrm>
                <a:off x="624" y="2794"/>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39" name="Oval 199"/>
              <p:cNvSpPr>
                <a:spLocks noChangeArrowheads="1"/>
              </p:cNvSpPr>
              <p:nvPr/>
            </p:nvSpPr>
            <p:spPr bwMode="auto">
              <a:xfrm>
                <a:off x="627" y="342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40" name="Line 200"/>
              <p:cNvSpPr>
                <a:spLocks noChangeShapeType="1"/>
              </p:cNvSpPr>
              <p:nvPr/>
            </p:nvSpPr>
            <p:spPr bwMode="auto">
              <a:xfrm>
                <a:off x="654" y="2822"/>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41" name="Line 201"/>
              <p:cNvSpPr>
                <a:spLocks noChangeShapeType="1"/>
              </p:cNvSpPr>
              <p:nvPr/>
            </p:nvSpPr>
            <p:spPr bwMode="auto">
              <a:xfrm flipV="1">
                <a:off x="655" y="3159"/>
                <a:ext cx="220" cy="26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nvGrpSpPr>
              <p:cNvPr id="343242" name="Group 202"/>
              <p:cNvGrpSpPr>
                <a:grpSpLocks/>
              </p:cNvGrpSpPr>
              <p:nvPr/>
            </p:nvGrpSpPr>
            <p:grpSpPr bwMode="auto">
              <a:xfrm flipH="1">
                <a:off x="864" y="3069"/>
                <a:ext cx="97" cy="101"/>
                <a:chOff x="1090" y="3061"/>
                <a:chExt cx="97" cy="101"/>
              </a:xfrm>
            </p:grpSpPr>
            <p:sp>
              <p:nvSpPr>
                <p:cNvPr id="343243" name="Oval 203"/>
                <p:cNvSpPr>
                  <a:spLocks noChangeArrowheads="1"/>
                </p:cNvSpPr>
                <p:nvPr/>
              </p:nvSpPr>
              <p:spPr bwMode="auto">
                <a:xfrm flipH="1">
                  <a:off x="1090" y="3070"/>
                  <a:ext cx="82" cy="7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44" name="Oval 204"/>
                <p:cNvSpPr>
                  <a:spLocks noChangeArrowheads="1"/>
                </p:cNvSpPr>
                <p:nvPr/>
              </p:nvSpPr>
              <p:spPr bwMode="auto">
                <a:xfrm flipH="1">
                  <a:off x="1157" y="3061"/>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45" name="Oval 205"/>
                <p:cNvSpPr>
                  <a:spLocks noChangeArrowheads="1"/>
                </p:cNvSpPr>
                <p:nvPr/>
              </p:nvSpPr>
              <p:spPr bwMode="auto">
                <a:xfrm flipH="1">
                  <a:off x="1156" y="3132"/>
                  <a:ext cx="30" cy="30"/>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pSp>
        <p:sp>
          <p:nvSpPr>
            <p:cNvPr id="343246" name="Line 206"/>
            <p:cNvSpPr>
              <a:spLocks noChangeShapeType="1"/>
            </p:cNvSpPr>
            <p:nvPr/>
          </p:nvSpPr>
          <p:spPr bwMode="auto">
            <a:xfrm>
              <a:off x="640" y="2824"/>
              <a:ext cx="0" cy="1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47" name="Freeform 207"/>
            <p:cNvSpPr>
              <a:spLocks/>
            </p:cNvSpPr>
            <p:nvPr/>
          </p:nvSpPr>
          <p:spPr bwMode="auto">
            <a:xfrm>
              <a:off x="642" y="2906"/>
              <a:ext cx="78" cy="24"/>
            </a:xfrm>
            <a:custGeom>
              <a:avLst/>
              <a:gdLst>
                <a:gd name="T0" fmla="*/ 0 w 78"/>
                <a:gd name="T1" fmla="*/ 22 h 24"/>
                <a:gd name="T2" fmla="*/ 36 w 78"/>
                <a:gd name="T3" fmla="*/ 20 h 24"/>
                <a:gd name="T4" fmla="*/ 78 w 78"/>
                <a:gd name="T5" fmla="*/ 0 h 24"/>
              </a:gdLst>
              <a:ahLst/>
              <a:cxnLst>
                <a:cxn ang="0">
                  <a:pos x="T0" y="T1"/>
                </a:cxn>
                <a:cxn ang="0">
                  <a:pos x="T2" y="T3"/>
                </a:cxn>
                <a:cxn ang="0">
                  <a:pos x="T4" y="T5"/>
                </a:cxn>
              </a:cxnLst>
              <a:rect l="0" t="0" r="r" b="b"/>
              <a:pathLst>
                <a:path w="78" h="24">
                  <a:moveTo>
                    <a:pt x="0" y="22"/>
                  </a:moveTo>
                  <a:cubicBezTo>
                    <a:pt x="11" y="23"/>
                    <a:pt x="23" y="24"/>
                    <a:pt x="36" y="20"/>
                  </a:cubicBezTo>
                  <a:cubicBezTo>
                    <a:pt x="49" y="16"/>
                    <a:pt x="71" y="3"/>
                    <a:pt x="78" y="0"/>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48" name="AutoShape 208"/>
            <p:cNvSpPr>
              <a:spLocks noChangeArrowheads="1"/>
            </p:cNvSpPr>
            <p:nvPr/>
          </p:nvSpPr>
          <p:spPr bwMode="auto">
            <a:xfrm>
              <a:off x="452" y="3534"/>
              <a:ext cx="150" cy="142"/>
            </a:xfrm>
            <a:prstGeom prst="curvedRightArrow">
              <a:avLst>
                <a:gd name="adj1" fmla="val 20000"/>
                <a:gd name="adj2" fmla="val 40000"/>
                <a:gd name="adj3" fmla="val 35211"/>
              </a:avLst>
            </a:prstGeom>
            <a:solidFill>
              <a:srgbClr val="3333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249" name="Object 209"/>
            <p:cNvGraphicFramePr>
              <a:graphicFrameLocks noChangeAspect="1"/>
            </p:cNvGraphicFramePr>
            <p:nvPr/>
          </p:nvGraphicFramePr>
          <p:xfrm>
            <a:off x="654" y="2932"/>
            <a:ext cx="96" cy="88"/>
          </p:xfrm>
          <a:graphic>
            <a:graphicData uri="http://schemas.openxmlformats.org/presentationml/2006/ole">
              <mc:AlternateContent xmlns:mc="http://schemas.openxmlformats.org/markup-compatibility/2006">
                <mc:Choice xmlns:v="urn:schemas-microsoft-com:vml" Requires="v">
                  <p:oleObj spid="_x0000_s1434152" name="Формула" r:id="rId18" imgW="152280" imgH="139680" progId="Equation.3">
                    <p:embed/>
                  </p:oleObj>
                </mc:Choice>
                <mc:Fallback>
                  <p:oleObj name="Формула" r:id="rId18" imgW="152280" imgH="1396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54" y="2932"/>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50" name="Object 210"/>
            <p:cNvGraphicFramePr>
              <a:graphicFrameLocks noChangeAspect="1"/>
            </p:cNvGraphicFramePr>
            <p:nvPr/>
          </p:nvGraphicFramePr>
          <p:xfrm>
            <a:off x="794" y="2866"/>
            <a:ext cx="56" cy="112"/>
          </p:xfrm>
          <a:graphic>
            <a:graphicData uri="http://schemas.openxmlformats.org/presentationml/2006/ole">
              <mc:AlternateContent xmlns:mc="http://schemas.openxmlformats.org/markup-compatibility/2006">
                <mc:Choice xmlns:v="urn:schemas-microsoft-com:vml" Requires="v">
                  <p:oleObj spid="_x0000_s1434153" name="Формула" r:id="rId20" imgW="88560" imgH="177480" progId="Equation.3">
                    <p:embed/>
                  </p:oleObj>
                </mc:Choice>
                <mc:Fallback>
                  <p:oleObj name="Формула" r:id="rId20" imgW="88560" imgH="17748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94" y="2866"/>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51" name="Object 211"/>
            <p:cNvGraphicFramePr>
              <a:graphicFrameLocks noChangeAspect="1"/>
            </p:cNvGraphicFramePr>
            <p:nvPr/>
          </p:nvGraphicFramePr>
          <p:xfrm>
            <a:off x="745" y="3333"/>
            <a:ext cx="56" cy="112"/>
          </p:xfrm>
          <a:graphic>
            <a:graphicData uri="http://schemas.openxmlformats.org/presentationml/2006/ole">
              <mc:AlternateContent xmlns:mc="http://schemas.openxmlformats.org/markup-compatibility/2006">
                <mc:Choice xmlns:v="urn:schemas-microsoft-com:vml" Requires="v">
                  <p:oleObj spid="_x0000_s1434154" name="Формула" r:id="rId22" imgW="88560" imgH="177480" progId="Equation.3">
                    <p:embed/>
                  </p:oleObj>
                </mc:Choice>
                <mc:Fallback>
                  <p:oleObj name="Формула" r:id="rId22" imgW="88560" imgH="17748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45" y="3333"/>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52" name="Line 212"/>
            <p:cNvSpPr>
              <a:spLocks noChangeShapeType="1"/>
            </p:cNvSpPr>
            <p:nvPr/>
          </p:nvSpPr>
          <p:spPr bwMode="auto">
            <a:xfrm>
              <a:off x="447" y="2817"/>
              <a:ext cx="0" cy="1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53" name="Line 213"/>
            <p:cNvSpPr>
              <a:spLocks noChangeShapeType="1"/>
            </p:cNvSpPr>
            <p:nvPr/>
          </p:nvSpPr>
          <p:spPr bwMode="auto">
            <a:xfrm>
              <a:off x="348" y="2976"/>
              <a:ext cx="9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54" name="Line 214"/>
            <p:cNvSpPr>
              <a:spLocks noChangeShapeType="1"/>
            </p:cNvSpPr>
            <p:nvPr/>
          </p:nvSpPr>
          <p:spPr bwMode="auto">
            <a:xfrm flipH="1">
              <a:off x="539" y="2981"/>
              <a:ext cx="9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55" name="Text Box 215"/>
            <p:cNvSpPr txBox="1">
              <a:spLocks noChangeArrowheads="1"/>
            </p:cNvSpPr>
            <p:nvPr/>
          </p:nvSpPr>
          <p:spPr bwMode="auto">
            <a:xfrm>
              <a:off x="404" y="2887"/>
              <a:ext cx="16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a</a:t>
              </a:r>
              <a:endParaRPr lang="ru-RU" altLang="ru-RU" sz="1200" i="1" dirty="0">
                <a:solidFill>
                  <a:srgbClr val="000000"/>
                </a:solidFill>
                <a:latin typeface="Times New Roman" pitchFamily="18" charset="0"/>
                <a:cs typeface="Times New Roman" pitchFamily="18" charset="0"/>
              </a:endParaRPr>
            </a:p>
          </p:txBody>
        </p:sp>
      </p:grpSp>
      <p:graphicFrame>
        <p:nvGraphicFramePr>
          <p:cNvPr id="343256" name="Object 216"/>
          <p:cNvGraphicFramePr>
            <a:graphicFrameLocks noChangeAspect="1"/>
          </p:cNvGraphicFramePr>
          <p:nvPr>
            <p:extLst>
              <p:ext uri="{D42A27DB-BD31-4B8C-83A1-F6EECF244321}">
                <p14:modId xmlns:p14="http://schemas.microsoft.com/office/powerpoint/2010/main" val="1895509324"/>
              </p:ext>
            </p:extLst>
          </p:nvPr>
        </p:nvGraphicFramePr>
        <p:xfrm>
          <a:off x="1165225" y="5162550"/>
          <a:ext cx="165100" cy="152400"/>
        </p:xfrm>
        <a:graphic>
          <a:graphicData uri="http://schemas.openxmlformats.org/presentationml/2006/ole">
            <mc:AlternateContent xmlns:mc="http://schemas.openxmlformats.org/markup-compatibility/2006">
              <mc:Choice xmlns:v="urn:schemas-microsoft-com:vml" Requires="v">
                <p:oleObj spid="_x0000_s1434155" name="Equation" r:id="rId24" imgW="164880" imgH="152280" progId="Equation.DSMT4">
                  <p:embed/>
                </p:oleObj>
              </mc:Choice>
              <mc:Fallback>
                <p:oleObj name="Equation" r:id="rId24" imgW="164880" imgH="152280" progId="Equation.DSMT4">
                  <p:embed/>
                  <p:pic>
                    <p:nvPicPr>
                      <p:cNvPr id="0" name=""/>
                      <p:cNvPicPr>
                        <a:picLocks noChangeAspect="1" noChangeArrowheads="1"/>
                      </p:cNvPicPr>
                      <p:nvPr/>
                    </p:nvPicPr>
                    <p:blipFill>
                      <a:blip r:embed="rId25"/>
                      <a:srcRect/>
                      <a:stretch>
                        <a:fillRect/>
                      </a:stretch>
                    </p:blipFill>
                    <p:spPr bwMode="auto">
                      <a:xfrm>
                        <a:off x="1165225" y="5162550"/>
                        <a:ext cx="165100" cy="152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57" name="Text Box 217"/>
          <p:cNvSpPr txBox="1">
            <a:spLocks noChangeArrowheads="1"/>
          </p:cNvSpPr>
          <p:nvPr/>
        </p:nvSpPr>
        <p:spPr bwMode="auto">
          <a:xfrm>
            <a:off x="2070100" y="4087813"/>
            <a:ext cx="161454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2. </a:t>
            </a:r>
            <a:r>
              <a:rPr lang="en-US" altLang="ru-RU" sz="1000" dirty="0" smtClean="0">
                <a:solidFill>
                  <a:srgbClr val="000000"/>
                </a:solidFill>
              </a:rPr>
              <a:t>Show the given forces.</a:t>
            </a:r>
            <a:endParaRPr lang="ru-RU" altLang="ru-RU" sz="1000" dirty="0">
              <a:solidFill>
                <a:srgbClr val="000000"/>
              </a:solidFill>
            </a:endParaRPr>
          </a:p>
        </p:txBody>
      </p:sp>
      <p:sp>
        <p:nvSpPr>
          <p:cNvPr id="343258" name="AutoShape 218"/>
          <p:cNvSpPr>
            <a:spLocks noChangeArrowheads="1"/>
          </p:cNvSpPr>
          <p:nvPr/>
        </p:nvSpPr>
        <p:spPr bwMode="auto">
          <a:xfrm>
            <a:off x="1600200" y="4505325"/>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59" name="AutoShape 219"/>
          <p:cNvSpPr>
            <a:spLocks noChangeArrowheads="1"/>
          </p:cNvSpPr>
          <p:nvPr/>
        </p:nvSpPr>
        <p:spPr bwMode="auto">
          <a:xfrm>
            <a:off x="388938" y="4496185"/>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a:solidFill>
                <a:srgbClr val="000000"/>
              </a:solidFill>
            </a:endParaRPr>
          </a:p>
        </p:txBody>
      </p:sp>
      <p:sp>
        <p:nvSpPr>
          <p:cNvPr id="343260" name="AutoShape 220"/>
          <p:cNvSpPr>
            <a:spLocks noChangeArrowheads="1"/>
          </p:cNvSpPr>
          <p:nvPr/>
        </p:nvSpPr>
        <p:spPr bwMode="auto">
          <a:xfrm>
            <a:off x="998538" y="4932363"/>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261" name="Object 221"/>
          <p:cNvGraphicFramePr>
            <a:graphicFrameLocks noChangeAspect="1"/>
          </p:cNvGraphicFramePr>
          <p:nvPr/>
        </p:nvGraphicFramePr>
        <p:xfrm>
          <a:off x="1730375" y="4564063"/>
          <a:ext cx="177800" cy="203200"/>
        </p:xfrm>
        <a:graphic>
          <a:graphicData uri="http://schemas.openxmlformats.org/presentationml/2006/ole">
            <mc:AlternateContent xmlns:mc="http://schemas.openxmlformats.org/markup-compatibility/2006">
              <mc:Choice xmlns:v="urn:schemas-microsoft-com:vml" Requires="v">
                <p:oleObj spid="_x0000_s1434156" name="Формула" r:id="rId26" imgW="177480" imgH="203040" progId="Equation.3">
                  <p:embed/>
                </p:oleObj>
              </mc:Choice>
              <mc:Fallback>
                <p:oleObj name="Формула" r:id="rId26" imgW="177480" imgH="20304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730375" y="4564063"/>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62" name="Object 222"/>
          <p:cNvGraphicFramePr>
            <a:graphicFrameLocks noChangeAspect="1"/>
          </p:cNvGraphicFramePr>
          <p:nvPr/>
        </p:nvGraphicFramePr>
        <p:xfrm>
          <a:off x="519113" y="4743450"/>
          <a:ext cx="177800" cy="203200"/>
        </p:xfrm>
        <a:graphic>
          <a:graphicData uri="http://schemas.openxmlformats.org/presentationml/2006/ole">
            <mc:AlternateContent xmlns:mc="http://schemas.openxmlformats.org/markup-compatibility/2006">
              <mc:Choice xmlns:v="urn:schemas-microsoft-com:vml" Requires="v">
                <p:oleObj spid="_x0000_s1434157" name="Формула" r:id="rId28" imgW="177480" imgH="203040" progId="Equation.3">
                  <p:embed/>
                </p:oleObj>
              </mc:Choice>
              <mc:Fallback>
                <p:oleObj name="Формула" r:id="rId28" imgW="177480" imgH="2030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19113" y="4743450"/>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63" name="Object 223"/>
          <p:cNvGraphicFramePr>
            <a:graphicFrameLocks noChangeAspect="1"/>
          </p:cNvGraphicFramePr>
          <p:nvPr/>
        </p:nvGraphicFramePr>
        <p:xfrm>
          <a:off x="731838" y="4949825"/>
          <a:ext cx="190500" cy="228600"/>
        </p:xfrm>
        <a:graphic>
          <a:graphicData uri="http://schemas.openxmlformats.org/presentationml/2006/ole">
            <mc:AlternateContent xmlns:mc="http://schemas.openxmlformats.org/markup-compatibility/2006">
              <mc:Choice xmlns:v="urn:schemas-microsoft-com:vml" Requires="v">
                <p:oleObj spid="_x0000_s1434158" name="Формула" r:id="rId30" imgW="190440" imgH="228600" progId="Equation.3">
                  <p:embed/>
                </p:oleObj>
              </mc:Choice>
              <mc:Fallback>
                <p:oleObj name="Формула" r:id="rId30" imgW="190440" imgH="22860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31838" y="4949825"/>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72" name="Text Box 232"/>
          <p:cNvSpPr txBox="1">
            <a:spLocks noChangeArrowheads="1"/>
          </p:cNvSpPr>
          <p:nvPr/>
        </p:nvSpPr>
        <p:spPr bwMode="auto">
          <a:xfrm>
            <a:off x="3876675" y="4094163"/>
            <a:ext cx="4392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3</a:t>
            </a:r>
            <a:r>
              <a:rPr lang="en-US" altLang="ru-RU" sz="1000" dirty="0">
                <a:solidFill>
                  <a:srgbClr val="000000"/>
                </a:solidFill>
              </a:rPr>
              <a:t>. Elastic constraint (spring) is replaced by the </a:t>
            </a:r>
            <a:r>
              <a:rPr lang="en-US" altLang="ru-RU" sz="1000" dirty="0" smtClean="0">
                <a:solidFill>
                  <a:srgbClr val="000000"/>
                </a:solidFill>
              </a:rPr>
              <a:t>reaction. Include </a:t>
            </a:r>
            <a:r>
              <a:rPr lang="en-US" altLang="ru-RU" sz="1000" dirty="0">
                <a:solidFill>
                  <a:srgbClr val="000000"/>
                </a:solidFill>
              </a:rPr>
              <a:t>it into a </a:t>
            </a:r>
            <a:endParaRPr lang="en-US" altLang="ru-RU" sz="1000" dirty="0" smtClean="0">
              <a:solidFill>
                <a:srgbClr val="000000"/>
              </a:solidFill>
            </a:endParaRPr>
          </a:p>
          <a:p>
            <a:r>
              <a:rPr lang="en-US" altLang="ru-RU" sz="1000" dirty="0" smtClean="0">
                <a:solidFill>
                  <a:srgbClr val="000000"/>
                </a:solidFill>
              </a:rPr>
              <a:t>number </a:t>
            </a:r>
            <a:r>
              <a:rPr lang="en-US" altLang="ru-RU" sz="1000" dirty="0">
                <a:solidFill>
                  <a:srgbClr val="000000"/>
                </a:solidFill>
              </a:rPr>
              <a:t>of </a:t>
            </a:r>
            <a:r>
              <a:rPr lang="en-US" altLang="ru-RU" sz="1000" dirty="0" smtClean="0">
                <a:solidFill>
                  <a:srgbClr val="000000"/>
                </a:solidFill>
              </a:rPr>
              <a:t>the given </a:t>
            </a:r>
            <a:r>
              <a:rPr lang="en-US" altLang="ru-RU" sz="1000" dirty="0">
                <a:solidFill>
                  <a:srgbClr val="000000"/>
                </a:solidFill>
              </a:rPr>
              <a:t>forces</a:t>
            </a:r>
            <a:endParaRPr lang="ru-RU" altLang="ru-RU" sz="1000" dirty="0">
              <a:solidFill>
                <a:srgbClr val="000000"/>
              </a:solidFill>
            </a:endParaRPr>
          </a:p>
        </p:txBody>
      </p:sp>
      <p:sp>
        <p:nvSpPr>
          <p:cNvPr id="343273" name="AutoShape 233"/>
          <p:cNvSpPr>
            <a:spLocks noChangeArrowheads="1"/>
          </p:cNvSpPr>
          <p:nvPr/>
        </p:nvSpPr>
        <p:spPr bwMode="auto">
          <a:xfrm>
            <a:off x="989013" y="4656138"/>
            <a:ext cx="114300" cy="228600"/>
          </a:xfrm>
          <a:prstGeom prst="downArrow">
            <a:avLst>
              <a:gd name="adj1" fmla="val 50000"/>
              <a:gd name="adj2" fmla="val 50000"/>
            </a:avLst>
          </a:pr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274" name="AutoShape 234"/>
          <p:cNvSpPr>
            <a:spLocks noChangeArrowheads="1"/>
          </p:cNvSpPr>
          <p:nvPr/>
        </p:nvSpPr>
        <p:spPr bwMode="auto">
          <a:xfrm flipV="1">
            <a:off x="996950" y="3987800"/>
            <a:ext cx="114300" cy="228600"/>
          </a:xfrm>
          <a:prstGeom prst="downArrow">
            <a:avLst>
              <a:gd name="adj1" fmla="val 50000"/>
              <a:gd name="adj2" fmla="val 50000"/>
            </a:avLst>
          </a:prstGeom>
          <a:solidFill>
            <a:srgbClr val="3333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275" name="Object 235"/>
          <p:cNvGraphicFramePr>
            <a:graphicFrameLocks noChangeAspect="1"/>
          </p:cNvGraphicFramePr>
          <p:nvPr/>
        </p:nvGraphicFramePr>
        <p:xfrm>
          <a:off x="1098550" y="4665663"/>
          <a:ext cx="165100" cy="190500"/>
        </p:xfrm>
        <a:graphic>
          <a:graphicData uri="http://schemas.openxmlformats.org/presentationml/2006/ole">
            <mc:AlternateContent xmlns:mc="http://schemas.openxmlformats.org/markup-compatibility/2006">
              <mc:Choice xmlns:v="urn:schemas-microsoft-com:vml" Requires="v">
                <p:oleObj spid="_x0000_s1434159" name="Формула" r:id="rId32" imgW="164880" imgH="190440" progId="Equation.3">
                  <p:embed/>
                </p:oleObj>
              </mc:Choice>
              <mc:Fallback>
                <p:oleObj name="Формула" r:id="rId32" imgW="164880" imgH="19044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098550" y="4665663"/>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76" name="Object 236"/>
          <p:cNvGraphicFramePr>
            <a:graphicFrameLocks noChangeAspect="1"/>
          </p:cNvGraphicFramePr>
          <p:nvPr/>
        </p:nvGraphicFramePr>
        <p:xfrm>
          <a:off x="1087438" y="4035425"/>
          <a:ext cx="165100" cy="190500"/>
        </p:xfrm>
        <a:graphic>
          <a:graphicData uri="http://schemas.openxmlformats.org/presentationml/2006/ole">
            <mc:AlternateContent xmlns:mc="http://schemas.openxmlformats.org/markup-compatibility/2006">
              <mc:Choice xmlns:v="urn:schemas-microsoft-com:vml" Requires="v">
                <p:oleObj spid="_x0000_s1434160" name="Формула" r:id="rId34" imgW="164880" imgH="190440" progId="Equation.3">
                  <p:embed/>
                </p:oleObj>
              </mc:Choice>
              <mc:Fallback>
                <p:oleObj name="Формула" r:id="rId34" imgW="164880" imgH="19044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087438" y="403542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78" name="Object 238"/>
          <p:cNvGraphicFramePr>
            <a:graphicFrameLocks noChangeAspect="1"/>
          </p:cNvGraphicFramePr>
          <p:nvPr>
            <p:extLst>
              <p:ext uri="{D42A27DB-BD31-4B8C-83A1-F6EECF244321}">
                <p14:modId xmlns:p14="http://schemas.microsoft.com/office/powerpoint/2010/main" val="3207426884"/>
              </p:ext>
            </p:extLst>
          </p:nvPr>
        </p:nvGraphicFramePr>
        <p:xfrm>
          <a:off x="5562600" y="4277160"/>
          <a:ext cx="2603500" cy="203200"/>
        </p:xfrm>
        <a:graphic>
          <a:graphicData uri="http://schemas.openxmlformats.org/presentationml/2006/ole">
            <mc:AlternateContent xmlns:mc="http://schemas.openxmlformats.org/markup-compatibility/2006">
              <mc:Choice xmlns:v="urn:schemas-microsoft-com:vml" Requires="v">
                <p:oleObj spid="_x0000_s1434161" name="Формула" r:id="rId36" imgW="2603160" imgH="203040" progId="Equation.3">
                  <p:embed/>
                </p:oleObj>
              </mc:Choice>
              <mc:Fallback>
                <p:oleObj name="Формула" r:id="rId36" imgW="2603160" imgH="2030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562600" y="4277160"/>
                        <a:ext cx="26035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80" name="Text Box 240"/>
          <p:cNvSpPr txBox="1">
            <a:spLocks noChangeArrowheads="1"/>
          </p:cNvSpPr>
          <p:nvPr/>
        </p:nvSpPr>
        <p:spPr bwMode="auto">
          <a:xfrm>
            <a:off x="2057400" y="4494213"/>
            <a:ext cx="317426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a:t>
            </a:r>
            <a:r>
              <a:rPr lang="en-US" altLang="ru-RU" sz="1000" dirty="0">
                <a:solidFill>
                  <a:srgbClr val="000000"/>
                </a:solidFill>
              </a:rPr>
              <a:t>. </a:t>
            </a:r>
            <a:r>
              <a:rPr lang="en-US" altLang="ru-RU" sz="1000" dirty="0" smtClean="0">
                <a:solidFill>
                  <a:srgbClr val="000000"/>
                </a:solidFill>
              </a:rPr>
              <a:t>Define </a:t>
            </a:r>
            <a:r>
              <a:rPr lang="en-US" altLang="ru-RU" sz="1000" dirty="0">
                <a:solidFill>
                  <a:srgbClr val="000000"/>
                </a:solidFill>
              </a:rPr>
              <a:t>the </a:t>
            </a:r>
            <a:r>
              <a:rPr lang="en-US" altLang="ru-RU" sz="1000" dirty="0" smtClean="0">
                <a:solidFill>
                  <a:srgbClr val="000000"/>
                </a:solidFill>
              </a:rPr>
              <a:t>projections </a:t>
            </a:r>
            <a:r>
              <a:rPr lang="en-US" altLang="ru-RU" sz="1000" dirty="0">
                <a:solidFill>
                  <a:srgbClr val="000000"/>
                </a:solidFill>
              </a:rPr>
              <a:t>of </a:t>
            </a:r>
            <a:r>
              <a:rPr lang="en-US" altLang="ru-RU" sz="1000" dirty="0" smtClean="0">
                <a:solidFill>
                  <a:srgbClr val="000000"/>
                </a:solidFill>
              </a:rPr>
              <a:t> the virtual </a:t>
            </a:r>
            <a:r>
              <a:rPr lang="en-US" altLang="ru-RU" sz="1000" dirty="0">
                <a:solidFill>
                  <a:srgbClr val="000000"/>
                </a:solidFill>
              </a:rPr>
              <a:t>displacements</a:t>
            </a:r>
          </a:p>
          <a:p>
            <a:r>
              <a:rPr lang="en-US" altLang="ru-RU" sz="1000" dirty="0">
                <a:solidFill>
                  <a:srgbClr val="000000"/>
                </a:solidFill>
              </a:rPr>
              <a:t>(variation of coordinates) </a:t>
            </a:r>
            <a:r>
              <a:rPr lang="en-US" altLang="ru-RU" sz="1000" dirty="0" smtClean="0">
                <a:solidFill>
                  <a:srgbClr val="000000"/>
                </a:solidFill>
              </a:rPr>
              <a:t>of the points  of the force</a:t>
            </a:r>
          </a:p>
          <a:p>
            <a:r>
              <a:rPr lang="en-US" altLang="ru-RU" sz="1000" dirty="0" smtClean="0">
                <a:solidFill>
                  <a:srgbClr val="000000"/>
                </a:solidFill>
              </a:rPr>
              <a:t>application </a:t>
            </a:r>
            <a:endParaRPr lang="ru-RU" altLang="ru-RU" sz="1000" dirty="0">
              <a:solidFill>
                <a:srgbClr val="000000"/>
              </a:solidFill>
            </a:endParaRPr>
          </a:p>
        </p:txBody>
      </p:sp>
      <p:graphicFrame>
        <p:nvGraphicFramePr>
          <p:cNvPr id="343281" name="Object 241"/>
          <p:cNvGraphicFramePr>
            <a:graphicFrameLocks noChangeAspect="1"/>
          </p:cNvGraphicFramePr>
          <p:nvPr/>
        </p:nvGraphicFramePr>
        <p:xfrm>
          <a:off x="5368925" y="4486275"/>
          <a:ext cx="1016000" cy="685800"/>
        </p:xfrm>
        <a:graphic>
          <a:graphicData uri="http://schemas.openxmlformats.org/presentationml/2006/ole">
            <mc:AlternateContent xmlns:mc="http://schemas.openxmlformats.org/markup-compatibility/2006">
              <mc:Choice xmlns:v="urn:schemas-microsoft-com:vml" Requires="v">
                <p:oleObj spid="_x0000_s1434162" name="Формула" r:id="rId38" imgW="1015920" imgH="685800" progId="Equation.3">
                  <p:embed/>
                </p:oleObj>
              </mc:Choice>
              <mc:Fallback>
                <p:oleObj name="Формула" r:id="rId38" imgW="1015920" imgH="68580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5368925" y="4486275"/>
                        <a:ext cx="10160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82" name="Text Box 242"/>
          <p:cNvSpPr txBox="1">
            <a:spLocks noChangeArrowheads="1"/>
          </p:cNvSpPr>
          <p:nvPr/>
        </p:nvSpPr>
        <p:spPr bwMode="auto">
          <a:xfrm>
            <a:off x="1508125" y="4192588"/>
            <a:ext cx="27924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A</a:t>
            </a:r>
            <a:endParaRPr lang="ru-RU" altLang="ru-RU" sz="1200" i="1" dirty="0">
              <a:solidFill>
                <a:srgbClr val="000000"/>
              </a:solidFill>
              <a:latin typeface="Times New Roman" pitchFamily="18" charset="0"/>
              <a:cs typeface="Times New Roman" pitchFamily="18" charset="0"/>
            </a:endParaRPr>
          </a:p>
        </p:txBody>
      </p:sp>
      <p:sp>
        <p:nvSpPr>
          <p:cNvPr id="343283" name="Text Box 243"/>
          <p:cNvSpPr txBox="1">
            <a:spLocks noChangeArrowheads="1"/>
          </p:cNvSpPr>
          <p:nvPr/>
        </p:nvSpPr>
        <p:spPr bwMode="auto">
          <a:xfrm>
            <a:off x="1116013" y="4953000"/>
            <a:ext cx="26828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0000"/>
                </a:solidFill>
                <a:latin typeface="Times New Roman" pitchFamily="18" charset="0"/>
                <a:cs typeface="Times New Roman" pitchFamily="18" charset="0"/>
              </a:rPr>
              <a:t>B</a:t>
            </a:r>
            <a:endParaRPr lang="ru-RU" altLang="ru-RU" sz="1200" i="1" dirty="0">
              <a:solidFill>
                <a:srgbClr val="000000"/>
              </a:solidFill>
              <a:latin typeface="Times New Roman" pitchFamily="18" charset="0"/>
              <a:cs typeface="Times New Roman" pitchFamily="18" charset="0"/>
            </a:endParaRPr>
          </a:p>
        </p:txBody>
      </p:sp>
      <p:sp>
        <p:nvSpPr>
          <p:cNvPr id="343284" name="Line 244"/>
          <p:cNvSpPr>
            <a:spLocks noChangeShapeType="1"/>
          </p:cNvSpPr>
          <p:nvPr/>
        </p:nvSpPr>
        <p:spPr bwMode="auto">
          <a:xfrm>
            <a:off x="1047750" y="3971925"/>
            <a:ext cx="75247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85" name="Line 245"/>
          <p:cNvSpPr>
            <a:spLocks noChangeShapeType="1"/>
          </p:cNvSpPr>
          <p:nvPr/>
        </p:nvSpPr>
        <p:spPr bwMode="auto">
          <a:xfrm rot="5400000">
            <a:off x="157162" y="4865688"/>
            <a:ext cx="1781175"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3286" name="Text Box 246"/>
          <p:cNvSpPr txBox="1">
            <a:spLocks noChangeArrowheads="1"/>
          </p:cNvSpPr>
          <p:nvPr/>
        </p:nvSpPr>
        <p:spPr bwMode="auto">
          <a:xfrm>
            <a:off x="1543050" y="3751263"/>
            <a:ext cx="26828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8000"/>
                </a:solidFill>
                <a:latin typeface="Times New Roman" pitchFamily="18" charset="0"/>
                <a:cs typeface="Times New Roman" pitchFamily="18" charset="0"/>
              </a:rPr>
              <a:t>x</a:t>
            </a:r>
            <a:endParaRPr lang="ru-RU" altLang="ru-RU" sz="1200" i="1" dirty="0">
              <a:solidFill>
                <a:srgbClr val="008000"/>
              </a:solidFill>
              <a:latin typeface="Times New Roman" pitchFamily="18" charset="0"/>
              <a:cs typeface="Times New Roman" pitchFamily="18" charset="0"/>
            </a:endParaRPr>
          </a:p>
        </p:txBody>
      </p:sp>
      <p:sp>
        <p:nvSpPr>
          <p:cNvPr id="343287" name="Text Box 247"/>
          <p:cNvSpPr txBox="1">
            <a:spLocks noChangeArrowheads="1"/>
          </p:cNvSpPr>
          <p:nvPr/>
        </p:nvSpPr>
        <p:spPr bwMode="auto">
          <a:xfrm>
            <a:off x="1084263" y="5597525"/>
            <a:ext cx="26828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8000"/>
                </a:solidFill>
                <a:latin typeface="Times New Roman" pitchFamily="18" charset="0"/>
                <a:cs typeface="Times New Roman" pitchFamily="18" charset="0"/>
              </a:rPr>
              <a:t>y</a:t>
            </a:r>
            <a:endParaRPr lang="ru-RU" altLang="ru-RU" sz="1200" i="1" dirty="0">
              <a:solidFill>
                <a:srgbClr val="008000"/>
              </a:solidFill>
              <a:latin typeface="Times New Roman" pitchFamily="18" charset="0"/>
              <a:cs typeface="Times New Roman" pitchFamily="18" charset="0"/>
            </a:endParaRPr>
          </a:p>
        </p:txBody>
      </p:sp>
      <p:sp>
        <p:nvSpPr>
          <p:cNvPr id="343288" name="AutoShape 248"/>
          <p:cNvSpPr>
            <a:spLocks noChangeArrowheads="1"/>
          </p:cNvSpPr>
          <p:nvPr/>
        </p:nvSpPr>
        <p:spPr bwMode="auto">
          <a:xfrm>
            <a:off x="6530975" y="4778375"/>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289" name="Object 249"/>
          <p:cNvGraphicFramePr>
            <a:graphicFrameLocks noChangeAspect="1"/>
          </p:cNvGraphicFramePr>
          <p:nvPr/>
        </p:nvGraphicFramePr>
        <p:xfrm>
          <a:off x="7177088" y="4484688"/>
          <a:ext cx="1168400" cy="685800"/>
        </p:xfrm>
        <a:graphic>
          <a:graphicData uri="http://schemas.openxmlformats.org/presentationml/2006/ole">
            <mc:AlternateContent xmlns:mc="http://schemas.openxmlformats.org/markup-compatibility/2006">
              <mc:Choice xmlns:v="urn:schemas-microsoft-com:vml" Requires="v">
                <p:oleObj spid="_x0000_s1434163" name="Формула" r:id="rId40" imgW="1168200" imgH="685800" progId="Equation.3">
                  <p:embed/>
                </p:oleObj>
              </mc:Choice>
              <mc:Fallback>
                <p:oleObj name="Формула" r:id="rId40" imgW="1168200" imgH="68580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7177088" y="4484688"/>
                        <a:ext cx="1168400" cy="685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90" name="Text Box 250"/>
          <p:cNvSpPr txBox="1">
            <a:spLocks noChangeArrowheads="1"/>
          </p:cNvSpPr>
          <p:nvPr/>
        </p:nvSpPr>
        <p:spPr bwMode="auto">
          <a:xfrm>
            <a:off x="2078038" y="4953000"/>
            <a:ext cx="206498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5. </a:t>
            </a:r>
            <a:r>
              <a:rPr lang="en-US" altLang="ru-RU" sz="1000" dirty="0" smtClean="0">
                <a:solidFill>
                  <a:srgbClr val="000000"/>
                </a:solidFill>
              </a:rPr>
              <a:t>Define the generalized force</a:t>
            </a:r>
            <a:r>
              <a:rPr lang="ru-RU"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Q</a:t>
            </a:r>
            <a:endParaRPr lang="ru-RU" altLang="ru-RU" sz="1200" dirty="0">
              <a:solidFill>
                <a:srgbClr val="000000"/>
              </a:solidFill>
              <a:latin typeface="Times New Roman" pitchFamily="18" charset="0"/>
              <a:cs typeface="Times New Roman" pitchFamily="18" charset="0"/>
            </a:endParaRPr>
          </a:p>
        </p:txBody>
      </p:sp>
      <p:graphicFrame>
        <p:nvGraphicFramePr>
          <p:cNvPr id="343291" name="Object 251"/>
          <p:cNvGraphicFramePr>
            <a:graphicFrameLocks noChangeAspect="1"/>
          </p:cNvGraphicFramePr>
          <p:nvPr/>
        </p:nvGraphicFramePr>
        <p:xfrm>
          <a:off x="1406525" y="5175250"/>
          <a:ext cx="5410200" cy="215900"/>
        </p:xfrm>
        <a:graphic>
          <a:graphicData uri="http://schemas.openxmlformats.org/presentationml/2006/ole">
            <mc:AlternateContent xmlns:mc="http://schemas.openxmlformats.org/markup-compatibility/2006">
              <mc:Choice xmlns:v="urn:schemas-microsoft-com:vml" Requires="v">
                <p:oleObj spid="_x0000_s1434164" name="Equation" r:id="rId42" imgW="5410080" imgH="215640" progId="Equation.DSMT4">
                  <p:embed/>
                </p:oleObj>
              </mc:Choice>
              <mc:Fallback>
                <p:oleObj name="Equation" r:id="rId42" imgW="5410080" imgH="215640" progId="Equation.DSMT4">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1406525" y="5175250"/>
                        <a:ext cx="54102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92" name="Text Box 252"/>
          <p:cNvSpPr txBox="1">
            <a:spLocks noChangeArrowheads="1"/>
          </p:cNvSpPr>
          <p:nvPr/>
        </p:nvSpPr>
        <p:spPr bwMode="auto">
          <a:xfrm>
            <a:off x="1333500" y="5380038"/>
            <a:ext cx="192713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6. </a:t>
            </a:r>
            <a:r>
              <a:rPr lang="en-US" altLang="ru-RU" sz="1000" dirty="0" smtClean="0">
                <a:solidFill>
                  <a:srgbClr val="000000"/>
                </a:solidFill>
              </a:rPr>
              <a:t>Calculate the kinetic energy</a:t>
            </a:r>
            <a:endParaRPr lang="ru-RU" altLang="ru-RU" sz="1000" dirty="0">
              <a:solidFill>
                <a:srgbClr val="000000"/>
              </a:solidFill>
            </a:endParaRPr>
          </a:p>
        </p:txBody>
      </p:sp>
      <p:graphicFrame>
        <p:nvGraphicFramePr>
          <p:cNvPr id="343293" name="Object 253"/>
          <p:cNvGraphicFramePr>
            <a:graphicFrameLocks noChangeAspect="1"/>
          </p:cNvGraphicFramePr>
          <p:nvPr>
            <p:extLst>
              <p:ext uri="{D42A27DB-BD31-4B8C-83A1-F6EECF244321}">
                <p14:modId xmlns:p14="http://schemas.microsoft.com/office/powerpoint/2010/main" val="1571999697"/>
              </p:ext>
            </p:extLst>
          </p:nvPr>
        </p:nvGraphicFramePr>
        <p:xfrm>
          <a:off x="2376488" y="5589588"/>
          <a:ext cx="1981200" cy="469900"/>
        </p:xfrm>
        <a:graphic>
          <a:graphicData uri="http://schemas.openxmlformats.org/presentationml/2006/ole">
            <mc:AlternateContent xmlns:mc="http://schemas.openxmlformats.org/markup-compatibility/2006">
              <mc:Choice xmlns:v="urn:schemas-microsoft-com:vml" Requires="v">
                <p:oleObj spid="_x0000_s1434165" name="Equation" r:id="rId44" imgW="1981080" imgH="469800" progId="Equation.DSMT4">
                  <p:embed/>
                </p:oleObj>
              </mc:Choice>
              <mc:Fallback>
                <p:oleObj name="Equation" r:id="rId44" imgW="1981080" imgH="469800" progId="Equation.DSMT4">
                  <p:embed/>
                  <p:pic>
                    <p:nvPicPr>
                      <p:cNvPr id="0" name=""/>
                      <p:cNvPicPr>
                        <a:picLocks noChangeAspect="1" noChangeArrowheads="1"/>
                      </p:cNvPicPr>
                      <p:nvPr/>
                    </p:nvPicPr>
                    <p:blipFill>
                      <a:blip r:embed="rId45"/>
                      <a:srcRect/>
                      <a:stretch>
                        <a:fillRect/>
                      </a:stretch>
                    </p:blipFill>
                    <p:spPr bwMode="auto">
                      <a:xfrm>
                        <a:off x="2376488" y="5589588"/>
                        <a:ext cx="19812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94" name="Text Box 254"/>
          <p:cNvSpPr txBox="1">
            <a:spLocks noChangeArrowheads="1"/>
          </p:cNvSpPr>
          <p:nvPr/>
        </p:nvSpPr>
        <p:spPr bwMode="auto">
          <a:xfrm>
            <a:off x="114300" y="5951538"/>
            <a:ext cx="156368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Make up the </a:t>
            </a:r>
            <a:endParaRPr lang="en-US" altLang="ru-RU" sz="1000" dirty="0">
              <a:solidFill>
                <a:srgbClr val="000000"/>
              </a:solidFill>
            </a:endParaRPr>
          </a:p>
          <a:p>
            <a:r>
              <a:rPr lang="en-US" altLang="ru-RU" sz="1000" dirty="0" smtClean="0">
                <a:solidFill>
                  <a:srgbClr val="000000"/>
                </a:solidFill>
              </a:rPr>
              <a:t>Equation of</a:t>
            </a:r>
            <a:endParaRPr lang="en-US" altLang="ru-RU" sz="1000" dirty="0">
              <a:solidFill>
                <a:srgbClr val="000000"/>
              </a:solidFill>
            </a:endParaRPr>
          </a:p>
          <a:p>
            <a:r>
              <a:rPr lang="en-US" altLang="ru-RU" sz="1000" dirty="0">
                <a:solidFill>
                  <a:srgbClr val="000000"/>
                </a:solidFill>
              </a:rPr>
              <a:t>Lagrange </a:t>
            </a:r>
            <a:endParaRPr lang="ru-RU" altLang="ru-RU" sz="1000" dirty="0">
              <a:solidFill>
                <a:srgbClr val="000000"/>
              </a:solidFill>
            </a:endParaRPr>
          </a:p>
        </p:txBody>
      </p:sp>
      <p:graphicFrame>
        <p:nvGraphicFramePr>
          <p:cNvPr id="343295" name="Object 255"/>
          <p:cNvGraphicFramePr>
            <a:graphicFrameLocks noChangeAspect="1"/>
          </p:cNvGraphicFramePr>
          <p:nvPr>
            <p:extLst>
              <p:ext uri="{D42A27DB-BD31-4B8C-83A1-F6EECF244321}">
                <p14:modId xmlns:p14="http://schemas.microsoft.com/office/powerpoint/2010/main" val="689309780"/>
              </p:ext>
            </p:extLst>
          </p:nvPr>
        </p:nvGraphicFramePr>
        <p:xfrm>
          <a:off x="6203950" y="6294438"/>
          <a:ext cx="2324100" cy="469900"/>
        </p:xfrm>
        <a:graphic>
          <a:graphicData uri="http://schemas.openxmlformats.org/presentationml/2006/ole">
            <mc:AlternateContent xmlns:mc="http://schemas.openxmlformats.org/markup-compatibility/2006">
              <mc:Choice xmlns:v="urn:schemas-microsoft-com:vml" Requires="v">
                <p:oleObj spid="_x0000_s1434166" name="Equation" r:id="rId46" imgW="2323800" imgH="469800" progId="Equation.DSMT4">
                  <p:embed/>
                </p:oleObj>
              </mc:Choice>
              <mc:Fallback>
                <p:oleObj name="Equation" r:id="rId46" imgW="2323800" imgH="469800" progId="Equation.DSMT4">
                  <p:embed/>
                  <p:pic>
                    <p:nvPicPr>
                      <p:cNvPr id="0" name=""/>
                      <p:cNvPicPr>
                        <a:picLocks noChangeAspect="1" noChangeArrowheads="1"/>
                      </p:cNvPicPr>
                      <p:nvPr/>
                    </p:nvPicPr>
                    <p:blipFill>
                      <a:blip r:embed="rId47"/>
                      <a:srcRect/>
                      <a:stretch>
                        <a:fillRect/>
                      </a:stretch>
                    </p:blipFill>
                    <p:spPr bwMode="auto">
                      <a:xfrm>
                        <a:off x="6203950" y="6294438"/>
                        <a:ext cx="23241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43296" name="Rectangle 256"/>
              <p:cNvSpPr>
                <a:spLocks noChangeArrowheads="1"/>
              </p:cNvSpPr>
              <p:nvPr/>
            </p:nvSpPr>
            <p:spPr bwMode="auto">
              <a:xfrm>
                <a:off x="150813" y="3020530"/>
                <a:ext cx="8807450" cy="274637"/>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smtClean="0">
                    <a:solidFill>
                      <a:srgbClr val="000000"/>
                    </a:solidFill>
                  </a:rPr>
                  <a:t>Example 1. </a:t>
                </a:r>
                <a:r>
                  <a:rPr lang="en-US" altLang="ru-RU" sz="1000" dirty="0">
                    <a:solidFill>
                      <a:srgbClr val="000000"/>
                    </a:solidFill>
                  </a:rPr>
                  <a:t>Centrifugal governor rotates around a vertical axis at a constant speed.  At </a:t>
                </a:r>
                <a:r>
                  <a:rPr lang="el-GR" altLang="ru-RU" sz="1400" i="1" dirty="0" smtClean="0">
                    <a:solidFill>
                      <a:srgbClr val="000000"/>
                    </a:solidFill>
                    <a:latin typeface="Times New Roman"/>
                    <a:cs typeface="Times New Roman"/>
                  </a:rPr>
                  <a:t>α</a:t>
                </a:r>
                <a:r>
                  <a:rPr lang="en-US" altLang="ru-RU" sz="1000" dirty="0" smtClean="0">
                    <a:solidFill>
                      <a:srgbClr val="000000"/>
                    </a:solidFill>
                  </a:rPr>
                  <a:t>= </a:t>
                </a:r>
                <a:r>
                  <a:rPr lang="en-US" altLang="ru-RU" sz="1000" dirty="0">
                    <a:solidFill>
                      <a:srgbClr val="000000"/>
                    </a:solidFill>
                  </a:rPr>
                  <a:t>0 the spring is not deformed. The stiffness of the spring is </a:t>
                </a:r>
                <a:r>
                  <a:rPr lang="en-US" altLang="ru-RU" sz="1400" i="1" dirty="0">
                    <a:solidFill>
                      <a:srgbClr val="000000"/>
                    </a:solidFill>
                    <a:latin typeface="Times New Roman" pitchFamily="18" charset="0"/>
                    <a:cs typeface="Times New Roman" pitchFamily="18" charset="0"/>
                  </a:rPr>
                  <a:t>c</a:t>
                </a:r>
                <a:r>
                  <a:rPr lang="en-US" altLang="ru-RU" sz="1000" dirty="0">
                    <a:solidFill>
                      <a:srgbClr val="000000"/>
                    </a:solidFill>
                  </a:rPr>
                  <a:t>. </a:t>
                </a:r>
              </a:p>
              <a:p>
                <a:pPr>
                  <a:buClr>
                    <a:srgbClr val="00007D"/>
                  </a:buClr>
                  <a:buNone/>
                </a:pPr>
                <a:r>
                  <a:rPr lang="en-US" altLang="ru-RU" sz="1000" dirty="0">
                    <a:solidFill>
                      <a:srgbClr val="000000"/>
                    </a:solidFill>
                  </a:rPr>
                  <a:t>The length of each rod is </a:t>
                </a:r>
                <a:r>
                  <a:rPr lang="en-US" altLang="ru-RU" sz="1200" i="1" dirty="0">
                    <a:solidFill>
                      <a:srgbClr val="000000"/>
                    </a:solidFill>
                    <a:latin typeface="Times New Roman" pitchFamily="18" charset="0"/>
                    <a:cs typeface="Times New Roman" pitchFamily="18" charset="0"/>
                  </a:rPr>
                  <a:t>l</a:t>
                </a:r>
                <a:r>
                  <a:rPr lang="en-US" altLang="ru-RU" sz="1000" dirty="0">
                    <a:solidFill>
                      <a:srgbClr val="000000"/>
                    </a:solidFill>
                  </a:rPr>
                  <a:t>. The shoulder suspension is  </a:t>
                </a:r>
                <a:r>
                  <a:rPr lang="en-US" altLang="ru-RU" sz="1200" i="1" dirty="0">
                    <a:solidFill>
                      <a:srgbClr val="000000"/>
                    </a:solidFill>
                    <a:latin typeface="Times New Roman" panose="02020603050405020304" pitchFamily="18" charset="0"/>
                    <a:cs typeface="Times New Roman" panose="02020603050405020304" pitchFamily="18" charset="0"/>
                  </a:rPr>
                  <a:t>a</a:t>
                </a:r>
                <a:r>
                  <a:rPr lang="en-US" altLang="ru-RU" sz="1200" dirty="0">
                    <a:solidFill>
                      <a:srgbClr val="000000"/>
                    </a:solidFill>
                  </a:rPr>
                  <a:t>.</a:t>
                </a:r>
                <a:r>
                  <a:rPr lang="en-US" altLang="ru-RU" sz="1000" dirty="0">
                    <a:solidFill>
                      <a:srgbClr val="000000"/>
                    </a:solidFill>
                  </a:rPr>
                  <a:t> The weight of each of the balls is </a:t>
                </a:r>
                <a:r>
                  <a:rPr lang="en-US" altLang="ru-RU" sz="1200" i="1" dirty="0">
                    <a:solidFill>
                      <a:srgbClr val="000000"/>
                    </a:solidFill>
                    <a:latin typeface="Times New Roman" pitchFamily="18" charset="0"/>
                    <a:cs typeface="Times New Roman" pitchFamily="18" charset="0"/>
                  </a:rPr>
                  <a:t>G</a:t>
                </a:r>
                <a:r>
                  <a:rPr lang="en-US" altLang="ru-RU" sz="1000" dirty="0">
                    <a:solidFill>
                      <a:srgbClr val="000000"/>
                    </a:solidFill>
                  </a:rPr>
                  <a:t>, the clutch weight is </a:t>
                </a:r>
                <a14:m>
                  <m:oMath xmlns:m="http://schemas.openxmlformats.org/officeDocument/2006/math">
                    <m:sSub>
                      <m:sSubPr>
                        <m:ctrlPr>
                          <a:rPr lang="en-US" altLang="ru-RU" sz="1200" i="1">
                            <a:solidFill>
                              <a:srgbClr val="000000"/>
                            </a:solidFill>
                            <a:latin typeface="Cambria Math"/>
                          </a:rPr>
                        </m:ctrlPr>
                      </m:sSubPr>
                      <m:e>
                        <m:r>
                          <a:rPr lang="en-US" altLang="ru-RU" sz="1200" i="1">
                            <a:solidFill>
                              <a:srgbClr val="000000"/>
                            </a:solidFill>
                            <a:latin typeface="Cambria Math"/>
                          </a:rPr>
                          <m:t>𝐺</m:t>
                        </m:r>
                      </m:e>
                      <m:sub>
                        <m:r>
                          <a:rPr lang="en-US" altLang="ru-RU" sz="1200" i="1">
                            <a:solidFill>
                              <a:srgbClr val="000000"/>
                            </a:solidFill>
                            <a:latin typeface="Cambria Math"/>
                          </a:rPr>
                          <m:t>1</m:t>
                        </m:r>
                      </m:sub>
                    </m:sSub>
                  </m:oMath>
                </a14:m>
                <a:r>
                  <a:rPr lang="en-US" altLang="ru-RU" sz="1000" dirty="0">
                    <a:solidFill>
                      <a:srgbClr val="000000"/>
                    </a:solidFill>
                  </a:rPr>
                  <a:t>. Determine the angular velocity of the steady rotation for a given angle </a:t>
                </a:r>
                <a:r>
                  <a:rPr lang="el-GR" altLang="ru-RU" sz="1400" i="1" dirty="0" smtClean="0">
                    <a:solidFill>
                      <a:srgbClr val="000000"/>
                    </a:solidFill>
                    <a:latin typeface="Times New Roman"/>
                    <a:cs typeface="Times New Roman"/>
                  </a:rPr>
                  <a:t>α</a:t>
                </a:r>
                <a:r>
                  <a:rPr lang="en-US" altLang="ru-RU" sz="1200" i="1" dirty="0" smtClean="0">
                    <a:solidFill>
                      <a:srgbClr val="000000"/>
                    </a:solidFill>
                  </a:rPr>
                  <a:t>.</a:t>
                </a:r>
                <a:endParaRPr lang="en-US" altLang="ru-RU" sz="1200" i="1" dirty="0">
                  <a:solidFill>
                    <a:srgbClr val="000000"/>
                  </a:solidFill>
                </a:endParaRPr>
              </a:p>
              <a:p>
                <a:pPr>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p:txBody>
          </p:sp>
        </mc:Choice>
        <mc:Fallback xmlns="">
          <p:sp>
            <p:nvSpPr>
              <p:cNvPr id="343296" name="Rectangle 256"/>
              <p:cNvSpPr>
                <a:spLocks noRot="1" noChangeAspect="1" noMove="1" noResize="1" noEditPoints="1" noAdjustHandles="1" noChangeArrowheads="1" noChangeShapeType="1" noTextEdit="1"/>
              </p:cNvSpPr>
              <p:nvPr/>
            </p:nvSpPr>
            <p:spPr bwMode="auto">
              <a:xfrm>
                <a:off x="150813" y="3020530"/>
                <a:ext cx="8807450" cy="274637"/>
              </a:xfrm>
              <a:prstGeom prst="rect">
                <a:avLst/>
              </a:prstGeom>
              <a:blipFill rotWithShape="1">
                <a:blip r:embed="rId48"/>
                <a:stretch>
                  <a:fillRect t="-2174" b="-18478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3297" name="Text Box 257"/>
          <p:cNvSpPr txBox="1">
            <a:spLocks noChangeArrowheads="1"/>
          </p:cNvSpPr>
          <p:nvPr/>
        </p:nvSpPr>
        <p:spPr bwMode="auto">
          <a:xfrm>
            <a:off x="2068513" y="3594979"/>
            <a:ext cx="6513512"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a:buFontTx/>
              <a:buAutoNum type="arabicPeriod"/>
            </a:pPr>
            <a:r>
              <a:rPr lang="en-US" altLang="ru-RU" sz="1000" dirty="0">
                <a:solidFill>
                  <a:srgbClr val="000000"/>
                </a:solidFill>
              </a:rPr>
              <a:t>The system has two degrees of freedom (rotation about the axis </a:t>
            </a:r>
            <a:r>
              <a:rPr lang="en-US" altLang="ru-RU" sz="1000" dirty="0" smtClean="0">
                <a:solidFill>
                  <a:srgbClr val="000000"/>
                </a:solidFill>
              </a:rPr>
              <a:t> </a:t>
            </a:r>
            <a:r>
              <a:rPr lang="en-US" altLang="ru-RU" sz="1000" dirty="0">
                <a:solidFill>
                  <a:srgbClr val="000000"/>
                </a:solidFill>
              </a:rPr>
              <a:t>and the change in </a:t>
            </a:r>
            <a:r>
              <a:rPr lang="en-US" altLang="ru-RU" sz="1000" dirty="0" smtClean="0">
                <a:solidFill>
                  <a:srgbClr val="000000"/>
                </a:solidFill>
              </a:rPr>
              <a:t>the angle  </a:t>
            </a:r>
            <a:r>
              <a:rPr lang="el-GR" altLang="ru-RU" sz="1400" i="1" dirty="0" smtClean="0">
                <a:solidFill>
                  <a:srgbClr val="000000"/>
                </a:solidFill>
                <a:latin typeface="Times New Roman"/>
                <a:cs typeface="Times New Roman"/>
              </a:rPr>
              <a:t>α</a:t>
            </a:r>
            <a:r>
              <a:rPr lang="en-US" altLang="ru-RU" sz="1200" i="1" dirty="0" smtClean="0">
                <a:solidFill>
                  <a:srgbClr val="000000"/>
                </a:solidFill>
              </a:rPr>
              <a:t>)</a:t>
            </a:r>
            <a:r>
              <a:rPr lang="en-US" altLang="ru-RU" sz="1000" dirty="0" smtClean="0">
                <a:solidFill>
                  <a:srgbClr val="000000"/>
                </a:solidFill>
              </a:rPr>
              <a:t>.</a:t>
            </a:r>
            <a:endParaRPr lang="en-US" altLang="ru-RU" sz="1000" dirty="0">
              <a:solidFill>
                <a:srgbClr val="000000"/>
              </a:solidFill>
            </a:endParaRPr>
          </a:p>
          <a:p>
            <a:pPr marL="0" indent="0"/>
            <a:r>
              <a:rPr lang="en-US" altLang="ru-RU" sz="1000" dirty="0" smtClean="0">
                <a:solidFill>
                  <a:srgbClr val="000000"/>
                </a:solidFill>
              </a:rPr>
              <a:t>In a </a:t>
            </a:r>
            <a:r>
              <a:rPr lang="en-US" altLang="ru-RU" sz="1000" dirty="0">
                <a:solidFill>
                  <a:srgbClr val="000000"/>
                </a:solidFill>
              </a:rPr>
              <a:t>steady rotation consider only the change </a:t>
            </a:r>
            <a:r>
              <a:rPr lang="en-US" altLang="ru-RU" sz="1000" dirty="0" smtClean="0">
                <a:solidFill>
                  <a:srgbClr val="000000"/>
                </a:solidFill>
              </a:rPr>
              <a:t> in angle </a:t>
            </a:r>
            <a:r>
              <a:rPr lang="el-GR" altLang="ru-RU" sz="1400" i="1" dirty="0" smtClean="0">
                <a:solidFill>
                  <a:srgbClr val="000000"/>
                </a:solidFill>
                <a:latin typeface="Times New Roman"/>
                <a:cs typeface="Times New Roman"/>
              </a:rPr>
              <a:t>α</a:t>
            </a:r>
            <a:r>
              <a:rPr lang="en-US" altLang="ru-RU" sz="1000" dirty="0" smtClean="0">
                <a:solidFill>
                  <a:srgbClr val="000000"/>
                </a:solidFill>
              </a:rPr>
              <a:t> </a:t>
            </a:r>
            <a:r>
              <a:rPr lang="en-US" altLang="ru-RU" sz="1000" dirty="0">
                <a:solidFill>
                  <a:srgbClr val="000000"/>
                </a:solidFill>
              </a:rPr>
              <a:t>and select it as </a:t>
            </a:r>
            <a:r>
              <a:rPr lang="en-US" altLang="ru-RU" sz="1000" dirty="0" smtClean="0">
                <a:solidFill>
                  <a:srgbClr val="000000"/>
                </a:solidFill>
              </a:rPr>
              <a:t>a generalized </a:t>
            </a:r>
            <a:r>
              <a:rPr lang="en-US" altLang="ru-RU" sz="1000" dirty="0">
                <a:solidFill>
                  <a:srgbClr val="000000"/>
                </a:solidFill>
              </a:rPr>
              <a:t>coordinate </a:t>
            </a:r>
            <a:r>
              <a:rPr lang="en-US" altLang="ru-RU" sz="1400" i="1" dirty="0">
                <a:solidFill>
                  <a:srgbClr val="000000"/>
                </a:solidFill>
                <a:latin typeface="Times New Roman" pitchFamily="18" charset="0"/>
                <a:cs typeface="Times New Roman" pitchFamily="18" charset="0"/>
                <a:sym typeface="Symbol" pitchFamily="18" charset="2"/>
              </a:rPr>
              <a:t>q</a:t>
            </a:r>
            <a:r>
              <a:rPr lang="en-US" altLang="ru-RU" sz="1200" i="1" dirty="0">
                <a:solidFill>
                  <a:srgbClr val="000000"/>
                </a:solidFill>
                <a:sym typeface="Symbol" pitchFamily="18" charset="2"/>
              </a:rPr>
              <a:t> = .</a:t>
            </a:r>
          </a:p>
          <a:p>
            <a:pPr marL="0" indent="0"/>
            <a:endParaRPr lang="en-US" altLang="ru-RU" sz="1000" dirty="0">
              <a:solidFill>
                <a:srgbClr val="000000"/>
              </a:solidFill>
              <a:sym typeface="Symbol" pitchFamily="18" charset="2"/>
            </a:endParaRPr>
          </a:p>
        </p:txBody>
      </p:sp>
      <p:graphicFrame>
        <p:nvGraphicFramePr>
          <p:cNvPr id="343299" name="Object 259"/>
          <p:cNvGraphicFramePr>
            <a:graphicFrameLocks noChangeAspect="1"/>
          </p:cNvGraphicFramePr>
          <p:nvPr/>
        </p:nvGraphicFramePr>
        <p:xfrm>
          <a:off x="7035800" y="5194300"/>
          <a:ext cx="1968500" cy="393700"/>
        </p:xfrm>
        <a:graphic>
          <a:graphicData uri="http://schemas.openxmlformats.org/presentationml/2006/ole">
            <mc:AlternateContent xmlns:mc="http://schemas.openxmlformats.org/markup-compatibility/2006">
              <mc:Choice xmlns:v="urn:schemas-microsoft-com:vml" Requires="v">
                <p:oleObj spid="_x0000_s1434167" name="Формула" r:id="rId49" imgW="1968480" imgH="393480" progId="Equation.3">
                  <p:embed/>
                </p:oleObj>
              </mc:Choice>
              <mc:Fallback>
                <p:oleObj name="Формула" r:id="rId49" imgW="1968480" imgH="39348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035800" y="5194300"/>
                        <a:ext cx="19685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300" name="AutoShape 260"/>
          <p:cNvSpPr>
            <a:spLocks noChangeArrowheads="1"/>
          </p:cNvSpPr>
          <p:nvPr/>
        </p:nvSpPr>
        <p:spPr bwMode="auto">
          <a:xfrm>
            <a:off x="4386263" y="5767388"/>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301" name="Object 261"/>
          <p:cNvGraphicFramePr>
            <a:graphicFrameLocks noChangeAspect="1"/>
          </p:cNvGraphicFramePr>
          <p:nvPr>
            <p:extLst>
              <p:ext uri="{D42A27DB-BD31-4B8C-83A1-F6EECF244321}">
                <p14:modId xmlns:p14="http://schemas.microsoft.com/office/powerpoint/2010/main" val="2814642034"/>
              </p:ext>
            </p:extLst>
          </p:nvPr>
        </p:nvGraphicFramePr>
        <p:xfrm>
          <a:off x="4826000" y="5641975"/>
          <a:ext cx="1917700" cy="419100"/>
        </p:xfrm>
        <a:graphic>
          <a:graphicData uri="http://schemas.openxmlformats.org/presentationml/2006/ole">
            <mc:AlternateContent xmlns:mc="http://schemas.openxmlformats.org/markup-compatibility/2006">
              <mc:Choice xmlns:v="urn:schemas-microsoft-com:vml" Requires="v">
                <p:oleObj spid="_x0000_s1434168" name="Equation" r:id="rId51" imgW="1917360" imgH="419040" progId="Equation.DSMT4">
                  <p:embed/>
                </p:oleObj>
              </mc:Choice>
              <mc:Fallback>
                <p:oleObj name="Equation" r:id="rId51" imgW="1917360" imgH="419040" progId="Equation.DSMT4">
                  <p:embed/>
                  <p:pic>
                    <p:nvPicPr>
                      <p:cNvPr id="0" name=""/>
                      <p:cNvPicPr>
                        <a:picLocks noChangeAspect="1" noChangeArrowheads="1"/>
                      </p:cNvPicPr>
                      <p:nvPr/>
                    </p:nvPicPr>
                    <p:blipFill>
                      <a:blip r:embed="rId52"/>
                      <a:srcRect/>
                      <a:stretch>
                        <a:fillRect/>
                      </a:stretch>
                    </p:blipFill>
                    <p:spPr bwMode="auto">
                      <a:xfrm>
                        <a:off x="4826000" y="5641975"/>
                        <a:ext cx="19177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302" name="AutoShape 262"/>
          <p:cNvSpPr>
            <a:spLocks noChangeArrowheads="1"/>
          </p:cNvSpPr>
          <p:nvPr/>
        </p:nvSpPr>
        <p:spPr bwMode="auto">
          <a:xfrm>
            <a:off x="6861175" y="5803900"/>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303" name="Object 263"/>
          <p:cNvGraphicFramePr>
            <a:graphicFrameLocks noChangeAspect="1"/>
          </p:cNvGraphicFramePr>
          <p:nvPr>
            <p:extLst>
              <p:ext uri="{D42A27DB-BD31-4B8C-83A1-F6EECF244321}">
                <p14:modId xmlns:p14="http://schemas.microsoft.com/office/powerpoint/2010/main" val="3084812932"/>
              </p:ext>
            </p:extLst>
          </p:nvPr>
        </p:nvGraphicFramePr>
        <p:xfrm>
          <a:off x="7269163" y="5624513"/>
          <a:ext cx="1485900" cy="431800"/>
        </p:xfrm>
        <a:graphic>
          <a:graphicData uri="http://schemas.openxmlformats.org/presentationml/2006/ole">
            <mc:AlternateContent xmlns:mc="http://schemas.openxmlformats.org/markup-compatibility/2006">
              <mc:Choice xmlns:v="urn:schemas-microsoft-com:vml" Requires="v">
                <p:oleObj spid="_x0000_s1434169" name="Equation" r:id="rId53" imgW="1485720" imgH="431640" progId="Equation.DSMT4">
                  <p:embed/>
                </p:oleObj>
              </mc:Choice>
              <mc:Fallback>
                <p:oleObj name="Equation" r:id="rId53" imgW="1485720" imgH="431640" progId="Equation.DSMT4">
                  <p:embed/>
                  <p:pic>
                    <p:nvPicPr>
                      <p:cNvPr id="0" name=""/>
                      <p:cNvPicPr>
                        <a:picLocks noChangeAspect="1" noChangeArrowheads="1"/>
                      </p:cNvPicPr>
                      <p:nvPr/>
                    </p:nvPicPr>
                    <p:blipFill>
                      <a:blip r:embed="rId54"/>
                      <a:srcRect/>
                      <a:stretch>
                        <a:fillRect/>
                      </a:stretch>
                    </p:blipFill>
                    <p:spPr bwMode="auto">
                      <a:xfrm>
                        <a:off x="7269163" y="5624513"/>
                        <a:ext cx="14859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304" name="Object 264"/>
          <p:cNvGraphicFramePr>
            <a:graphicFrameLocks noChangeAspect="1"/>
          </p:cNvGraphicFramePr>
          <p:nvPr>
            <p:extLst>
              <p:ext uri="{D42A27DB-BD31-4B8C-83A1-F6EECF244321}">
                <p14:modId xmlns:p14="http://schemas.microsoft.com/office/powerpoint/2010/main" val="1575515080"/>
              </p:ext>
            </p:extLst>
          </p:nvPr>
        </p:nvGraphicFramePr>
        <p:xfrm>
          <a:off x="1270000" y="6083300"/>
          <a:ext cx="1333500" cy="431800"/>
        </p:xfrm>
        <a:graphic>
          <a:graphicData uri="http://schemas.openxmlformats.org/presentationml/2006/ole">
            <mc:AlternateContent xmlns:mc="http://schemas.openxmlformats.org/markup-compatibility/2006">
              <mc:Choice xmlns:v="urn:schemas-microsoft-com:vml" Requires="v">
                <p:oleObj spid="_x0000_s1434170" name="Equation" r:id="rId55" imgW="1333440" imgH="431640" progId="Equation.DSMT4">
                  <p:embed/>
                </p:oleObj>
              </mc:Choice>
              <mc:Fallback>
                <p:oleObj name="Equation" r:id="rId55" imgW="1333440" imgH="431640" progId="Equation.DSMT4">
                  <p:embed/>
                  <p:pic>
                    <p:nvPicPr>
                      <p:cNvPr id="0" name=""/>
                      <p:cNvPicPr>
                        <a:picLocks noChangeAspect="1" noChangeArrowheads="1"/>
                      </p:cNvPicPr>
                      <p:nvPr/>
                    </p:nvPicPr>
                    <p:blipFill>
                      <a:blip r:embed="rId56"/>
                      <a:srcRect/>
                      <a:stretch>
                        <a:fillRect/>
                      </a:stretch>
                    </p:blipFill>
                    <p:spPr bwMode="auto">
                      <a:xfrm>
                        <a:off x="1270000" y="6083300"/>
                        <a:ext cx="13335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305" name="AutoShape 265"/>
          <p:cNvSpPr>
            <a:spLocks noChangeArrowheads="1"/>
          </p:cNvSpPr>
          <p:nvPr/>
        </p:nvSpPr>
        <p:spPr bwMode="auto">
          <a:xfrm>
            <a:off x="2582863" y="6221413"/>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3306" name="Object 266"/>
          <p:cNvGraphicFramePr>
            <a:graphicFrameLocks noChangeAspect="1"/>
          </p:cNvGraphicFramePr>
          <p:nvPr/>
        </p:nvGraphicFramePr>
        <p:xfrm>
          <a:off x="2992438" y="6097588"/>
          <a:ext cx="3200400" cy="419100"/>
        </p:xfrm>
        <a:graphic>
          <a:graphicData uri="http://schemas.openxmlformats.org/presentationml/2006/ole">
            <mc:AlternateContent xmlns:mc="http://schemas.openxmlformats.org/markup-compatibility/2006">
              <mc:Choice xmlns:v="urn:schemas-microsoft-com:vml" Requires="v">
                <p:oleObj spid="_x0000_s1434171" name="Формула" r:id="rId57" imgW="3200400" imgH="419040" progId="Equation.3">
                  <p:embed/>
                </p:oleObj>
              </mc:Choice>
              <mc:Fallback>
                <p:oleObj name="Формула" r:id="rId57" imgW="3200400" imgH="419040"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2992438" y="6097588"/>
                        <a:ext cx="32004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307" name="Text Box 267"/>
          <p:cNvSpPr txBox="1">
            <a:spLocks noChangeArrowheads="1"/>
          </p:cNvSpPr>
          <p:nvPr/>
        </p:nvSpPr>
        <p:spPr bwMode="auto">
          <a:xfrm>
            <a:off x="3914774" y="6391275"/>
            <a:ext cx="193193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sym typeface="Symbol" pitchFamily="18" charset="2"/>
              </a:rPr>
              <a:t>After substituting </a:t>
            </a:r>
            <a:r>
              <a:rPr lang="en-US" altLang="ru-RU" sz="1000" dirty="0" smtClean="0">
                <a:solidFill>
                  <a:srgbClr val="000000"/>
                </a:solidFill>
                <a:sym typeface="Symbol" pitchFamily="18" charset="2"/>
              </a:rPr>
              <a:t> </a:t>
            </a:r>
            <a:r>
              <a:rPr lang="en-US" altLang="ru-RU" sz="1200" i="1" dirty="0" smtClean="0">
                <a:solidFill>
                  <a:srgbClr val="000000"/>
                </a:solidFill>
                <a:latin typeface="Times New Roman" pitchFamily="18" charset="0"/>
                <a:cs typeface="Times New Roman" pitchFamily="18" charset="0"/>
                <a:sym typeface="Symbol" pitchFamily="18" charset="2"/>
              </a:rPr>
              <a:t>R</a:t>
            </a:r>
            <a:r>
              <a:rPr lang="en-US" altLang="ru-RU" sz="1000" dirty="0" smtClean="0">
                <a:solidFill>
                  <a:srgbClr val="000000"/>
                </a:solidFill>
                <a:sym typeface="Symbol" pitchFamily="18" charset="2"/>
              </a:rPr>
              <a:t>  we find </a:t>
            </a:r>
            <a:r>
              <a:rPr lang="ru-RU" altLang="ru-RU" sz="1400" i="1" dirty="0" smtClean="0">
                <a:solidFill>
                  <a:srgbClr val="000000"/>
                </a:solidFill>
                <a:latin typeface="Times New Roman" pitchFamily="18" charset="0"/>
                <a:cs typeface="Times New Roman" pitchFamily="18" charset="0"/>
                <a:sym typeface="Symbol" pitchFamily="18" charset="2"/>
              </a:rPr>
              <a:t></a:t>
            </a:r>
            <a:endParaRPr lang="ru-RU" altLang="ru-RU" sz="1400" i="1" dirty="0">
              <a:solidFill>
                <a:srgbClr val="000000"/>
              </a:solidFill>
              <a:latin typeface="Times New Roman" pitchFamily="18" charset="0"/>
              <a:cs typeface="Times New Roman" pitchFamily="18" charset="0"/>
            </a:endParaRPr>
          </a:p>
        </p:txBody>
      </p:sp>
      <p:graphicFrame>
        <p:nvGraphicFramePr>
          <p:cNvPr id="343308" name="Object 268"/>
          <p:cNvGraphicFramePr>
            <a:graphicFrameLocks noChangeAspect="1"/>
          </p:cNvGraphicFramePr>
          <p:nvPr>
            <p:extLst>
              <p:ext uri="{D42A27DB-BD31-4B8C-83A1-F6EECF244321}">
                <p14:modId xmlns:p14="http://schemas.microsoft.com/office/powerpoint/2010/main" val="3143869759"/>
              </p:ext>
            </p:extLst>
          </p:nvPr>
        </p:nvGraphicFramePr>
        <p:xfrm>
          <a:off x="2282825" y="1736725"/>
          <a:ext cx="2260600" cy="533400"/>
        </p:xfrm>
        <a:graphic>
          <a:graphicData uri="http://schemas.openxmlformats.org/presentationml/2006/ole">
            <mc:AlternateContent xmlns:mc="http://schemas.openxmlformats.org/markup-compatibility/2006">
              <mc:Choice xmlns:v="urn:schemas-microsoft-com:vml" Requires="v">
                <p:oleObj spid="_x0000_s1434172" name="Equation" r:id="rId59" imgW="2260440" imgH="533160" progId="Equation.DSMT4">
                  <p:embed/>
                </p:oleObj>
              </mc:Choice>
              <mc:Fallback>
                <p:oleObj name="Equation" r:id="rId59" imgW="2260440" imgH="533160" progId="Equation.DSMT4">
                  <p:embed/>
                  <p:pic>
                    <p:nvPicPr>
                      <p:cNvPr id="0" name=""/>
                      <p:cNvPicPr>
                        <a:picLocks noChangeAspect="1" noChangeArrowheads="1"/>
                      </p:cNvPicPr>
                      <p:nvPr/>
                    </p:nvPicPr>
                    <p:blipFill>
                      <a:blip r:embed="rId60"/>
                      <a:srcRect/>
                      <a:stretch>
                        <a:fillRect/>
                      </a:stretch>
                    </p:blipFill>
                    <p:spPr bwMode="auto">
                      <a:xfrm>
                        <a:off x="2282825" y="1736725"/>
                        <a:ext cx="2260600" cy="533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309" name="Object 269"/>
          <p:cNvGraphicFramePr>
            <a:graphicFrameLocks noChangeAspect="1"/>
          </p:cNvGraphicFramePr>
          <p:nvPr/>
        </p:nvGraphicFramePr>
        <p:xfrm>
          <a:off x="1262063" y="2570163"/>
          <a:ext cx="1587500" cy="457200"/>
        </p:xfrm>
        <a:graphic>
          <a:graphicData uri="http://schemas.openxmlformats.org/presentationml/2006/ole">
            <mc:AlternateContent xmlns:mc="http://schemas.openxmlformats.org/markup-compatibility/2006">
              <mc:Choice xmlns:v="urn:schemas-microsoft-com:vml" Requires="v">
                <p:oleObj spid="_x0000_s1434173" name="Формула" r:id="rId61" imgW="1587240" imgH="457200" progId="Equation.3">
                  <p:embed/>
                </p:oleObj>
              </mc:Choice>
              <mc:Fallback>
                <p:oleObj name="Формула" r:id="rId61" imgW="1587240" imgH="457200"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1262063" y="2570163"/>
                        <a:ext cx="15875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310" name="Rectangle 270"/>
          <p:cNvSpPr>
            <a:spLocks noChangeArrowheads="1"/>
          </p:cNvSpPr>
          <p:nvPr/>
        </p:nvSpPr>
        <p:spPr bwMode="auto">
          <a:xfrm>
            <a:off x="3014663" y="1776413"/>
            <a:ext cx="276225" cy="476250"/>
          </a:xfrm>
          <a:prstGeom prst="rect">
            <a:avLst/>
          </a:prstGeom>
          <a:noFill/>
          <a:ln w="19050" algn="ctr">
            <a:solidFill>
              <a:srgbClr val="38E3FA"/>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311" name="AutoShape 271"/>
          <p:cNvSpPr>
            <a:spLocks noChangeArrowheads="1"/>
          </p:cNvSpPr>
          <p:nvPr/>
        </p:nvSpPr>
        <p:spPr bwMode="auto">
          <a:xfrm rot="5400000">
            <a:off x="3038476" y="2362200"/>
            <a:ext cx="247650" cy="1238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312" name="Rectangle 272"/>
          <p:cNvSpPr>
            <a:spLocks noChangeArrowheads="1"/>
          </p:cNvSpPr>
          <p:nvPr/>
        </p:nvSpPr>
        <p:spPr bwMode="auto">
          <a:xfrm>
            <a:off x="2079625" y="2546350"/>
            <a:ext cx="276225" cy="476250"/>
          </a:xfrm>
          <a:prstGeom prst="rect">
            <a:avLst/>
          </a:prstGeom>
          <a:solidFill>
            <a:srgbClr val="FF0000">
              <a:alpha val="35001"/>
            </a:srgbClr>
          </a:solidFill>
          <a:ln w="9525" algn="ctr">
            <a:solidFill>
              <a:srgbClr val="38E3FA"/>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313" name="AutoShape 273"/>
          <p:cNvSpPr>
            <a:spLocks noChangeArrowheads="1"/>
          </p:cNvSpPr>
          <p:nvPr/>
        </p:nvSpPr>
        <p:spPr bwMode="auto">
          <a:xfrm flipH="1">
            <a:off x="1971675" y="2305050"/>
            <a:ext cx="209550" cy="1905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314" name="Rectangle 274"/>
          <p:cNvSpPr>
            <a:spLocks noChangeArrowheads="1"/>
          </p:cNvSpPr>
          <p:nvPr/>
        </p:nvSpPr>
        <p:spPr bwMode="auto">
          <a:xfrm>
            <a:off x="6143625" y="1809750"/>
            <a:ext cx="390525" cy="42862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3315" name="Rectangle 275"/>
          <p:cNvSpPr>
            <a:spLocks noChangeArrowheads="1"/>
          </p:cNvSpPr>
          <p:nvPr/>
        </p:nvSpPr>
        <p:spPr bwMode="auto">
          <a:xfrm>
            <a:off x="6646863" y="1808163"/>
            <a:ext cx="390525" cy="428625"/>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pic>
        <p:nvPicPr>
          <p:cNvPr id="154" name="Picture 15" descr="Z:\Символ НГУ_4.JPG"/>
          <p:cNvPicPr>
            <a:picLocks noChangeAspect="1" noChangeArrowheads="1"/>
          </p:cNvPicPr>
          <p:nvPr/>
        </p:nvPicPr>
        <p:blipFill>
          <a:blip r:embed="rId63" cstate="print">
            <a:extLst>
              <a:ext uri="{BEBA8EAE-BF5A-486C-A8C5-ECC9F3942E4B}">
                <a14:imgProps xmlns:a14="http://schemas.microsoft.com/office/drawing/2010/main">
                  <a14:imgLayer r:embed="rId6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026062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315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31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316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330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31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316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4316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316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3309"/>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331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43312"/>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3310"/>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331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43162"/>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43168"/>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4316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43170"/>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43171"/>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4331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43315"/>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43296"/>
                                        </p:tgtEl>
                                        <p:attrNameLst>
                                          <p:attrName>style.visibility</p:attrName>
                                        </p:attrNameLst>
                                      </p:cBhvr>
                                      <p:to>
                                        <p:strVal val="visible"/>
                                      </p:to>
                                    </p:set>
                                    <p:anim calcmode="lin" valueType="num">
                                      <p:cBhvr additive="base">
                                        <p:cTn id="59" dur="500" fill="hold"/>
                                        <p:tgtEl>
                                          <p:spTgt spid="343296"/>
                                        </p:tgtEl>
                                        <p:attrNameLst>
                                          <p:attrName>ppt_x</p:attrName>
                                        </p:attrNameLst>
                                      </p:cBhvr>
                                      <p:tavLst>
                                        <p:tav tm="0">
                                          <p:val>
                                            <p:strVal val="#ppt_x"/>
                                          </p:val>
                                        </p:tav>
                                        <p:tav tm="100000">
                                          <p:val>
                                            <p:strVal val="#ppt_x"/>
                                          </p:val>
                                        </p:tav>
                                      </p:tavLst>
                                    </p:anim>
                                    <p:anim calcmode="lin" valueType="num">
                                      <p:cBhvr additive="base">
                                        <p:cTn id="60" dur="500" fill="hold"/>
                                        <p:tgtEl>
                                          <p:spTgt spid="343296"/>
                                        </p:tgtEl>
                                        <p:attrNameLst>
                                          <p:attrName>ppt_y</p:attrName>
                                        </p:attrNameLst>
                                      </p:cBhvr>
                                      <p:tavLst>
                                        <p:tav tm="0">
                                          <p:val>
                                            <p:strVal val="1+#ppt_h/2"/>
                                          </p:val>
                                        </p:tav>
                                        <p:tav tm="100000">
                                          <p:val>
                                            <p:strVal val="#ppt_y"/>
                                          </p:val>
                                        </p:tav>
                                      </p:tavLst>
                                    </p:anim>
                                  </p:childTnLst>
                                </p:cTn>
                              </p:par>
                            </p:childTnLst>
                          </p:cTn>
                        </p:par>
                        <p:par>
                          <p:cTn id="61" fill="hold" nodeType="afterGroup">
                            <p:stCondLst>
                              <p:cond delay="500"/>
                            </p:stCondLst>
                            <p:childTnLst>
                              <p:par>
                                <p:cTn id="62" presetID="1" presetClass="entr" presetSubtype="0" fill="hold" nodeType="afterEffect">
                                  <p:stCondLst>
                                    <p:cond delay="0"/>
                                  </p:stCondLst>
                                  <p:childTnLst>
                                    <p:set>
                                      <p:cBhvr>
                                        <p:cTn id="63" dur="1" fill="hold">
                                          <p:stCondLst>
                                            <p:cond delay="0"/>
                                          </p:stCondLst>
                                        </p:cTn>
                                        <p:tgtEl>
                                          <p:spTgt spid="343200"/>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43174"/>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43256"/>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43297"/>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43257"/>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343263"/>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4326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43258"/>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343261"/>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43259"/>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43262"/>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0"/>
                                          </p:stCondLst>
                                        </p:cTn>
                                        <p:tgtEl>
                                          <p:spTgt spid="343272"/>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xit" presetSubtype="0" fill="hold" nodeType="clickEffect">
                                  <p:stCondLst>
                                    <p:cond delay="0"/>
                                  </p:stCondLst>
                                  <p:childTnLst>
                                    <p:animEffect transition="out" filter="dissolve">
                                      <p:cBhvr>
                                        <p:cTn id="95" dur="500"/>
                                        <p:tgtEl>
                                          <p:spTgt spid="343174"/>
                                        </p:tgtEl>
                                      </p:cBhvr>
                                    </p:animEffect>
                                    <p:set>
                                      <p:cBhvr>
                                        <p:cTn id="96" dur="1" fill="hold">
                                          <p:stCondLst>
                                            <p:cond delay="499"/>
                                          </p:stCondLst>
                                        </p:cTn>
                                        <p:tgtEl>
                                          <p:spTgt spid="343174"/>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34327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43274"/>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43275"/>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43276"/>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43278"/>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43280"/>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43285"/>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34328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343284"/>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4328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343282"/>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43283"/>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43281"/>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43288"/>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43289"/>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43290"/>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43291"/>
                                        </p:tgtEl>
                                        <p:attrNameLst>
                                          <p:attrName>style.visibility</p:attrName>
                                        </p:attrNameLst>
                                      </p:cBhvr>
                                      <p:to>
                                        <p:strVal val="visible"/>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 presetClass="entr" presetSubtype="0" fill="hold" nodeType="clickEffect">
                                  <p:stCondLst>
                                    <p:cond delay="0"/>
                                  </p:stCondLst>
                                  <p:childTnLst>
                                    <p:set>
                                      <p:cBhvr>
                                        <p:cTn id="140" dur="1" fill="hold">
                                          <p:stCondLst>
                                            <p:cond delay="0"/>
                                          </p:stCondLst>
                                        </p:cTn>
                                        <p:tgtEl>
                                          <p:spTgt spid="343299"/>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43292"/>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43293"/>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343300"/>
                                        </p:tgtEl>
                                        <p:attrNameLst>
                                          <p:attrName>style.visibility</p:attrName>
                                        </p:attrNameLst>
                                      </p:cBhvr>
                                      <p:to>
                                        <p:strVal val="visible"/>
                                      </p:to>
                                    </p:set>
                                  </p:childTnLst>
                                </p:cTn>
                              </p:par>
                              <p:par>
                                <p:cTn id="151" presetID="1" presetClass="entr" presetSubtype="0" fill="hold" nodeType="withEffect">
                                  <p:stCondLst>
                                    <p:cond delay="0"/>
                                  </p:stCondLst>
                                  <p:childTnLst>
                                    <p:set>
                                      <p:cBhvr>
                                        <p:cTn id="152" dur="1" fill="hold">
                                          <p:stCondLst>
                                            <p:cond delay="0"/>
                                          </p:stCondLst>
                                        </p:cTn>
                                        <p:tgtEl>
                                          <p:spTgt spid="343301"/>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343302"/>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343303"/>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343294"/>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343304"/>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343305"/>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343306"/>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343307"/>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3432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59" grpId="0"/>
      <p:bldP spid="343161" grpId="0"/>
      <p:bldP spid="343163" grpId="0" animBg="1"/>
      <p:bldP spid="343164" grpId="0" animBg="1"/>
      <p:bldP spid="343166" grpId="0" animBg="1"/>
      <p:bldP spid="343168" grpId="0" animBg="1"/>
      <p:bldP spid="343170" grpId="0"/>
      <p:bldP spid="343257" grpId="0"/>
      <p:bldP spid="343258" grpId="0" animBg="1"/>
      <p:bldP spid="343259" grpId="0" animBg="1"/>
      <p:bldP spid="343260" grpId="0" animBg="1"/>
      <p:bldP spid="343272" grpId="0"/>
      <p:bldP spid="343273" grpId="0" animBg="1"/>
      <p:bldP spid="343274" grpId="0" animBg="1"/>
      <p:bldP spid="343280" grpId="0"/>
      <p:bldP spid="343282" grpId="0"/>
      <p:bldP spid="343283" grpId="0"/>
      <p:bldP spid="343284" grpId="0" animBg="1"/>
      <p:bldP spid="343285" grpId="0" animBg="1"/>
      <p:bldP spid="343286" grpId="0"/>
      <p:bldP spid="343287" grpId="0"/>
      <p:bldP spid="343288" grpId="0" animBg="1"/>
      <p:bldP spid="343290" grpId="0"/>
      <p:bldP spid="343292" grpId="0"/>
      <p:bldP spid="343294" grpId="0"/>
      <p:bldP spid="343296" grpId="0"/>
      <p:bldP spid="343297" grpId="0"/>
      <p:bldP spid="343300" grpId="0" animBg="1"/>
      <p:bldP spid="343302" grpId="0" animBg="1"/>
      <p:bldP spid="343305" grpId="0" animBg="1"/>
      <p:bldP spid="343307" grpId="0"/>
      <p:bldP spid="343310" grpId="0" animBg="1"/>
      <p:bldP spid="343311" grpId="0" animBg="1"/>
      <p:bldP spid="343312" grpId="0" animBg="1"/>
      <p:bldP spid="343313" grpId="0" animBg="1"/>
      <p:bldP spid="343314" grpId="0" animBg="1"/>
      <p:bldP spid="34331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037" name="Rectangle 4"/>
          <p:cNvSpPr>
            <a:spLocks noChangeArrowheads="1"/>
          </p:cNvSpPr>
          <p:nvPr/>
        </p:nvSpPr>
        <p:spPr bwMode="auto">
          <a:xfrm>
            <a:off x="971550" y="438150"/>
            <a:ext cx="3348000" cy="450850"/>
          </a:xfrm>
          <a:prstGeom prst="rect">
            <a:avLst/>
          </a:prstGeom>
          <a:solidFill>
            <a:srgbClr val="FFFF00"/>
          </a:solidFill>
          <a:ln w="9525">
            <a:noFill/>
            <a:miter lim="800000"/>
            <a:headEnd/>
            <a:tailEnd/>
          </a:ln>
        </p:spPr>
        <p:txBody>
          <a:bodyPr anchor="ctr"/>
          <a:lstStyle/>
          <a:p>
            <a:r>
              <a:rPr lang="en-US" b="1" kern="0" dirty="0">
                <a:solidFill>
                  <a:srgbClr val="FF0000"/>
                </a:solidFill>
                <a:latin typeface="Arial"/>
                <a:ea typeface="+mj-ea"/>
                <a:cs typeface="+mj-cs"/>
              </a:rPr>
              <a:t>Section </a:t>
            </a:r>
            <a:r>
              <a:rPr lang="en-US" b="1" dirty="0" smtClean="0">
                <a:solidFill>
                  <a:srgbClr val="FF0000"/>
                </a:solidFill>
                <a:latin typeface="Arial" charset="0"/>
                <a:cs typeface="Arial" charset="0"/>
              </a:rPr>
              <a:t>1</a:t>
            </a:r>
            <a:r>
              <a:rPr lang="en-US"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 </a:t>
            </a:r>
            <a:r>
              <a:rPr lang="ru-RU" sz="1800" dirty="0" smtClean="0">
                <a:solidFill>
                  <a:srgbClr val="FF0000"/>
                </a:solidFill>
                <a:latin typeface="Arial" charset="0"/>
                <a:cs typeface="Arial" charset="0"/>
              </a:rPr>
              <a:t>– 1.3</a:t>
            </a:r>
            <a:r>
              <a:rPr lang="ru-RU" sz="1800" dirty="0">
                <a:solidFill>
                  <a:srgbClr val="FF0000"/>
                </a:solidFill>
                <a:latin typeface="Arial" charset="0"/>
                <a:cs typeface="Arial" charset="0"/>
              </a:rPr>
              <a:t>)</a:t>
            </a:r>
          </a:p>
        </p:txBody>
      </p:sp>
      <p:sp>
        <p:nvSpPr>
          <p:cNvPr id="78038" name="Rectangle 5"/>
          <p:cNvSpPr>
            <a:spLocks noChangeArrowheads="1"/>
          </p:cNvSpPr>
          <p:nvPr/>
        </p:nvSpPr>
        <p:spPr bwMode="auto">
          <a:xfrm>
            <a:off x="161926" y="863600"/>
            <a:ext cx="7391400" cy="512763"/>
          </a:xfrm>
          <a:prstGeom prst="rect">
            <a:avLst/>
          </a:prstGeom>
          <a:noFill/>
          <a:ln w="9525">
            <a:noFill/>
            <a:miter lim="800000"/>
            <a:headEnd/>
            <a:tailEnd/>
          </a:ln>
        </p:spPr>
        <p:txBody>
          <a:bodyPr/>
          <a:lstStyle/>
          <a:p>
            <a:pPr marL="342900" indent="-342900">
              <a:lnSpc>
                <a:spcPct val="80000"/>
              </a:lnSpc>
              <a:spcBef>
                <a:spcPct val="20000"/>
              </a:spcBef>
              <a:buClr>
                <a:srgbClr val="00007D"/>
              </a:buClr>
              <a:buSzPct val="75000"/>
              <a:buFont typeface="Wingdings" pitchFamily="2" charset="2"/>
              <a:buChar char="n"/>
            </a:pPr>
            <a:r>
              <a:rPr lang="en-US" sz="1000" b="1" dirty="0" smtClean="0">
                <a:solidFill>
                  <a:schemeClr val="accent5">
                    <a:lumMod val="25000"/>
                  </a:schemeClr>
                </a:solidFill>
                <a:latin typeface="Arial" charset="0"/>
                <a:cs typeface="Arial" charset="0"/>
              </a:rPr>
              <a:t>Axioms </a:t>
            </a:r>
            <a:r>
              <a:rPr lang="en-US" sz="1000" b="1" dirty="0">
                <a:solidFill>
                  <a:schemeClr val="accent5">
                    <a:lumMod val="25000"/>
                  </a:schemeClr>
                </a:solidFill>
                <a:latin typeface="Arial" charset="0"/>
                <a:cs typeface="Arial" charset="0"/>
              </a:rPr>
              <a:t>of Statics </a:t>
            </a:r>
            <a:r>
              <a:rPr lang="ru-RU" sz="1000" b="1" dirty="0">
                <a:solidFill>
                  <a:schemeClr val="accent5">
                    <a:lumMod val="25000"/>
                  </a:schemeClr>
                </a:solidFill>
                <a:latin typeface="Arial" charset="0"/>
                <a:cs typeface="Arial" charset="0"/>
              </a:rPr>
              <a:t> (</a:t>
            </a:r>
            <a:r>
              <a:rPr lang="en-US" sz="1000" b="1" dirty="0">
                <a:solidFill>
                  <a:schemeClr val="accent5">
                    <a:lumMod val="25000"/>
                  </a:schemeClr>
                </a:solidFill>
                <a:latin typeface="Arial" charset="0"/>
                <a:cs typeface="Arial" charset="0"/>
              </a:rPr>
              <a:t>continuation</a:t>
            </a:r>
            <a:r>
              <a:rPr lang="ru-RU" sz="1000" b="1" dirty="0">
                <a:solidFill>
                  <a:schemeClr val="accent5">
                    <a:lumMod val="25000"/>
                  </a:schemeClr>
                </a:solidFill>
                <a:latin typeface="Arial" charset="0"/>
                <a:cs typeface="Arial" charset="0"/>
              </a:rPr>
              <a:t>)</a:t>
            </a:r>
          </a:p>
          <a:p>
            <a:pPr>
              <a:lnSpc>
                <a:spcPct val="80000"/>
              </a:lnSpc>
              <a:spcBef>
                <a:spcPct val="20000"/>
              </a:spcBef>
              <a:buClr>
                <a:srgbClr val="00007D"/>
              </a:buClr>
              <a:buSzPct val="75000"/>
              <a:buFont typeface="Wingdings" pitchFamily="2" charset="2"/>
              <a:buNone/>
            </a:pPr>
            <a:r>
              <a:rPr lang="en-US" sz="1000" b="1" dirty="0">
                <a:solidFill>
                  <a:srgbClr val="FF0000"/>
                </a:solidFill>
                <a:latin typeface="Arial" charset="0"/>
                <a:cs typeface="Arial" charset="0"/>
              </a:rPr>
              <a:t>Corollary. </a:t>
            </a:r>
            <a:r>
              <a:rPr lang="en-US" sz="1000" dirty="0">
                <a:solidFill>
                  <a:srgbClr val="000000"/>
                </a:solidFill>
                <a:latin typeface="Arial" charset="0"/>
                <a:cs typeface="Arial" charset="0"/>
              </a:rPr>
              <a:t>The point of application of a force, acting on a rigid body, can be transferred </a:t>
            </a:r>
            <a:r>
              <a:rPr lang="en-US" sz="1000" dirty="0" smtClean="0">
                <a:solidFill>
                  <a:srgbClr val="000000"/>
                </a:solidFill>
                <a:latin typeface="Arial" charset="0"/>
                <a:cs typeface="Arial" charset="0"/>
              </a:rPr>
              <a:t> to </a:t>
            </a:r>
            <a:r>
              <a:rPr lang="en-US" sz="1000" dirty="0">
                <a:solidFill>
                  <a:srgbClr val="000000"/>
                </a:solidFill>
                <a:latin typeface="Arial" charset="0"/>
                <a:cs typeface="Arial" charset="0"/>
              </a:rPr>
              <a:t>any other point on the line of action of </a:t>
            </a:r>
            <a:endParaRPr lang="en-US" sz="1000" dirty="0" smtClean="0">
              <a:solidFill>
                <a:srgbClr val="000000"/>
              </a:solidFill>
              <a:latin typeface="Arial" charset="0"/>
              <a:cs typeface="Arial" charset="0"/>
            </a:endParaRPr>
          </a:p>
          <a:p>
            <a:pPr>
              <a:lnSpc>
                <a:spcPct val="80000"/>
              </a:lnSpc>
              <a:spcBef>
                <a:spcPct val="20000"/>
              </a:spcBef>
              <a:buClr>
                <a:srgbClr val="00007D"/>
              </a:buClr>
              <a:buSzPct val="75000"/>
              <a:buFont typeface="Wingdings" pitchFamily="2" charset="2"/>
              <a:buNone/>
            </a:pPr>
            <a:r>
              <a:rPr lang="en-US" sz="1000" dirty="0" smtClean="0">
                <a:solidFill>
                  <a:srgbClr val="000000"/>
                </a:solidFill>
                <a:latin typeface="Arial" charset="0"/>
                <a:cs typeface="Arial" charset="0"/>
              </a:rPr>
              <a:t>the </a:t>
            </a:r>
            <a:r>
              <a:rPr lang="en-US" sz="1000" dirty="0">
                <a:solidFill>
                  <a:srgbClr val="000000"/>
                </a:solidFill>
                <a:latin typeface="Arial" charset="0"/>
                <a:cs typeface="Arial" charset="0"/>
              </a:rPr>
              <a:t>force without altering its effect. </a:t>
            </a:r>
            <a:endParaRPr lang="ru-RU" sz="10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p:txBody>
      </p:sp>
      <p:grpSp>
        <p:nvGrpSpPr>
          <p:cNvPr id="78039" name="Group 91"/>
          <p:cNvGrpSpPr>
            <a:grpSpLocks/>
          </p:cNvGrpSpPr>
          <p:nvPr/>
        </p:nvGrpSpPr>
        <p:grpSpPr bwMode="auto">
          <a:xfrm>
            <a:off x="1147763" y="1674813"/>
            <a:ext cx="1246187" cy="488950"/>
            <a:chOff x="723" y="1055"/>
            <a:chExt cx="851" cy="368"/>
          </a:xfrm>
        </p:grpSpPr>
        <p:grpSp>
          <p:nvGrpSpPr>
            <p:cNvPr id="78096" name="Group 24"/>
            <p:cNvGrpSpPr>
              <a:grpSpLocks/>
            </p:cNvGrpSpPr>
            <p:nvPr/>
          </p:nvGrpSpPr>
          <p:grpSpPr bwMode="auto">
            <a:xfrm>
              <a:off x="723" y="1168"/>
              <a:ext cx="796" cy="255"/>
              <a:chOff x="723" y="1111"/>
              <a:chExt cx="796" cy="255"/>
            </a:xfrm>
          </p:grpSpPr>
          <p:sp>
            <p:nvSpPr>
              <p:cNvPr id="78098" name="Oval 8"/>
              <p:cNvSpPr>
                <a:spLocks noChangeArrowheads="1"/>
              </p:cNvSpPr>
              <p:nvPr/>
            </p:nvSpPr>
            <p:spPr bwMode="auto">
              <a:xfrm>
                <a:off x="1037" y="1111"/>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99" name="AutoShape 10"/>
              <p:cNvSpPr>
                <a:spLocks noChangeArrowheads="1"/>
              </p:cNvSpPr>
              <p:nvPr/>
            </p:nvSpPr>
            <p:spPr bwMode="auto">
              <a:xfrm>
                <a:off x="723" y="1196"/>
                <a:ext cx="340" cy="113"/>
              </a:xfrm>
              <a:prstGeom prst="leftArrow">
                <a:avLst>
                  <a:gd name="adj1" fmla="val 50000"/>
                  <a:gd name="adj2" fmla="val 75221"/>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aphicFrame>
          <p:nvGraphicFramePr>
            <p:cNvPr id="78019" name="Object 2243"/>
            <p:cNvGraphicFramePr>
              <a:graphicFrameLocks noChangeAspect="1"/>
            </p:cNvGraphicFramePr>
            <p:nvPr/>
          </p:nvGraphicFramePr>
          <p:xfrm>
            <a:off x="839" y="1055"/>
            <a:ext cx="155" cy="198"/>
          </p:xfrm>
          <a:graphic>
            <a:graphicData uri="http://schemas.openxmlformats.org/presentationml/2006/ole">
              <mc:AlternateContent xmlns:mc="http://schemas.openxmlformats.org/markup-compatibility/2006">
                <mc:Choice xmlns:v="urn:schemas-microsoft-com:vml" Requires="v">
                  <p:oleObj spid="_x0000_s601809" name="Формула" r:id="rId3" imgW="177646" imgH="228402" progId="Equation.3">
                    <p:embed/>
                  </p:oleObj>
                </mc:Choice>
                <mc:Fallback>
                  <p:oleObj name="Формула" r:id="rId3" imgW="177646" imgH="228402"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9" y="1055"/>
                          <a:ext cx="155"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8097" name="Line 22"/>
            <p:cNvSpPr>
              <a:spLocks noChangeShapeType="1"/>
            </p:cNvSpPr>
            <p:nvPr/>
          </p:nvSpPr>
          <p:spPr bwMode="auto">
            <a:xfrm>
              <a:off x="1007" y="1310"/>
              <a:ext cx="567"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pSp>
      <p:sp>
        <p:nvSpPr>
          <p:cNvPr id="78040" name="Rectangle 28"/>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grpSp>
        <p:nvGrpSpPr>
          <p:cNvPr id="245875" name="Group 115"/>
          <p:cNvGrpSpPr>
            <a:grpSpLocks/>
          </p:cNvGrpSpPr>
          <p:nvPr/>
        </p:nvGrpSpPr>
        <p:grpSpPr bwMode="auto">
          <a:xfrm>
            <a:off x="2282826" y="1470025"/>
            <a:ext cx="2274888" cy="668338"/>
            <a:chOff x="1438" y="926"/>
            <a:chExt cx="1433" cy="421"/>
          </a:xfrm>
        </p:grpSpPr>
        <p:graphicFrame>
          <p:nvGraphicFramePr>
            <p:cNvPr id="78020" name="Object 2244"/>
            <p:cNvGraphicFramePr>
              <a:graphicFrameLocks noChangeAspect="1"/>
            </p:cNvGraphicFramePr>
            <p:nvPr/>
          </p:nvGraphicFramePr>
          <p:xfrm>
            <a:off x="2351" y="964"/>
            <a:ext cx="125" cy="144"/>
          </p:xfrm>
          <a:graphic>
            <a:graphicData uri="http://schemas.openxmlformats.org/presentationml/2006/ole">
              <mc:AlternateContent xmlns:mc="http://schemas.openxmlformats.org/markup-compatibility/2006">
                <mc:Choice xmlns:v="urn:schemas-microsoft-com:vml" Requires="v">
                  <p:oleObj spid="_x0000_s601810" name="Формула" r:id="rId5" imgW="190500" imgH="228600" progId="Equation.3">
                    <p:embed/>
                  </p:oleObj>
                </mc:Choice>
                <mc:Fallback>
                  <p:oleObj name="Формула" r:id="rId5"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351" y="964"/>
                          <a:ext cx="125"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8088" name="AutoShape 12"/>
            <p:cNvSpPr>
              <a:spLocks noChangeArrowheads="1"/>
            </p:cNvSpPr>
            <p:nvPr/>
          </p:nvSpPr>
          <p:spPr bwMode="auto">
            <a:xfrm>
              <a:off x="1593" y="1194"/>
              <a:ext cx="183" cy="103"/>
            </a:xfrm>
            <a:prstGeom prst="leftRightArrow">
              <a:avLst>
                <a:gd name="adj1" fmla="val 50000"/>
                <a:gd name="adj2" fmla="val 35534"/>
              </a:avLst>
            </a:prstGeom>
            <a:solidFill>
              <a:schemeClr val="accent1"/>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78089" name="Group 26"/>
            <p:cNvGrpSpPr>
              <a:grpSpLocks/>
            </p:cNvGrpSpPr>
            <p:nvPr/>
          </p:nvGrpSpPr>
          <p:grpSpPr bwMode="auto">
            <a:xfrm>
              <a:off x="1855" y="1117"/>
              <a:ext cx="1016" cy="230"/>
              <a:chOff x="1886" y="1083"/>
              <a:chExt cx="1105" cy="255"/>
            </a:xfrm>
          </p:grpSpPr>
          <p:sp>
            <p:nvSpPr>
              <p:cNvPr id="78090" name="AutoShape 9"/>
              <p:cNvSpPr>
                <a:spLocks noChangeArrowheads="1"/>
              </p:cNvSpPr>
              <p:nvPr/>
            </p:nvSpPr>
            <p:spPr bwMode="auto">
              <a:xfrm>
                <a:off x="2679" y="1167"/>
                <a:ext cx="312" cy="114"/>
              </a:xfrm>
              <a:prstGeom prst="rightArrow">
                <a:avLst>
                  <a:gd name="adj1" fmla="val 50000"/>
                  <a:gd name="adj2" fmla="val 68421"/>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78091" name="Group 25"/>
              <p:cNvGrpSpPr>
                <a:grpSpLocks/>
              </p:cNvGrpSpPr>
              <p:nvPr/>
            </p:nvGrpSpPr>
            <p:grpSpPr bwMode="auto">
              <a:xfrm>
                <a:off x="1886" y="1083"/>
                <a:ext cx="907" cy="255"/>
                <a:chOff x="1886" y="1083"/>
                <a:chExt cx="907" cy="255"/>
              </a:xfrm>
            </p:grpSpPr>
            <p:sp>
              <p:nvSpPr>
                <p:cNvPr id="78092" name="Oval 13"/>
                <p:cNvSpPr>
                  <a:spLocks noChangeArrowheads="1"/>
                </p:cNvSpPr>
                <p:nvPr/>
              </p:nvSpPr>
              <p:spPr bwMode="auto">
                <a:xfrm>
                  <a:off x="2200" y="1083"/>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93" name="AutoShape 14"/>
                <p:cNvSpPr>
                  <a:spLocks noChangeArrowheads="1"/>
                </p:cNvSpPr>
                <p:nvPr/>
              </p:nvSpPr>
              <p:spPr bwMode="auto">
                <a:xfrm>
                  <a:off x="1886" y="1168"/>
                  <a:ext cx="340" cy="113"/>
                </a:xfrm>
                <a:prstGeom prst="leftArrow">
                  <a:avLst>
                    <a:gd name="adj1" fmla="val 50000"/>
                    <a:gd name="adj2" fmla="val 75221"/>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8094" name="Line 17"/>
                <p:cNvSpPr>
                  <a:spLocks noChangeShapeType="1"/>
                </p:cNvSpPr>
                <p:nvPr/>
              </p:nvSpPr>
              <p:spPr bwMode="auto">
                <a:xfrm>
                  <a:off x="2226" y="1224"/>
                  <a:ext cx="567"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95" name="AutoShape 18"/>
                <p:cNvSpPr>
                  <a:spLocks noChangeArrowheads="1"/>
                </p:cNvSpPr>
                <p:nvPr/>
              </p:nvSpPr>
              <p:spPr bwMode="auto">
                <a:xfrm>
                  <a:off x="2339" y="1168"/>
                  <a:ext cx="340" cy="113"/>
                </a:xfrm>
                <a:prstGeom prst="leftArrow">
                  <a:avLst>
                    <a:gd name="adj1" fmla="val 50000"/>
                    <a:gd name="adj2" fmla="val 75221"/>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pSp>
        <p:graphicFrame>
          <p:nvGraphicFramePr>
            <p:cNvPr id="78021" name="Object 2245"/>
            <p:cNvGraphicFramePr>
              <a:graphicFrameLocks noChangeAspect="1"/>
            </p:cNvGraphicFramePr>
            <p:nvPr/>
          </p:nvGraphicFramePr>
          <p:xfrm>
            <a:off x="2638" y="990"/>
            <a:ext cx="147" cy="181"/>
          </p:xfrm>
          <a:graphic>
            <a:graphicData uri="http://schemas.openxmlformats.org/presentationml/2006/ole">
              <mc:AlternateContent xmlns:mc="http://schemas.openxmlformats.org/markup-compatibility/2006">
                <mc:Choice xmlns:v="urn:schemas-microsoft-com:vml" Requires="v">
                  <p:oleObj spid="_x0000_s601811" name="Формула" r:id="rId7" imgW="190417" imgH="241195" progId="Equation.3">
                    <p:embed/>
                  </p:oleObj>
                </mc:Choice>
                <mc:Fallback>
                  <p:oleObj name="Формула" r:id="rId7" imgW="190417"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38" y="990"/>
                          <a:ext cx="147" cy="18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22" name="Object 2246"/>
            <p:cNvGraphicFramePr>
              <a:graphicFrameLocks noChangeAspect="1"/>
            </p:cNvGraphicFramePr>
            <p:nvPr/>
          </p:nvGraphicFramePr>
          <p:xfrm>
            <a:off x="1973" y="990"/>
            <a:ext cx="134" cy="169"/>
          </p:xfrm>
          <a:graphic>
            <a:graphicData uri="http://schemas.openxmlformats.org/presentationml/2006/ole">
              <mc:AlternateContent xmlns:mc="http://schemas.openxmlformats.org/markup-compatibility/2006">
                <mc:Choice xmlns:v="urn:schemas-microsoft-com:vml" Requires="v">
                  <p:oleObj spid="_x0000_s601812" name="Формула" r:id="rId9" imgW="177646" imgH="228402" progId="Equation.3">
                    <p:embed/>
                  </p:oleObj>
                </mc:Choice>
                <mc:Fallback>
                  <p:oleObj name="Формула" r:id="rId9" imgW="177646" imgH="228402"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73" y="990"/>
                          <a:ext cx="134" cy="16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23" name="Object 2247"/>
            <p:cNvGraphicFramePr>
              <a:graphicFrameLocks noChangeAspect="1"/>
            </p:cNvGraphicFramePr>
            <p:nvPr>
              <p:extLst>
                <p:ext uri="{D42A27DB-BD31-4B8C-83A1-F6EECF244321}">
                  <p14:modId xmlns:p14="http://schemas.microsoft.com/office/powerpoint/2010/main" val="4210307872"/>
                </p:ext>
              </p:extLst>
            </p:nvPr>
          </p:nvGraphicFramePr>
          <p:xfrm>
            <a:off x="1438" y="926"/>
            <a:ext cx="528" cy="137"/>
          </p:xfrm>
          <a:graphic>
            <a:graphicData uri="http://schemas.openxmlformats.org/presentationml/2006/ole">
              <mc:AlternateContent xmlns:mc="http://schemas.openxmlformats.org/markup-compatibility/2006">
                <mc:Choice xmlns:v="urn:schemas-microsoft-com:vml" Requires="v">
                  <p:oleObj spid="_x0000_s601813" name="Equation" r:id="rId10" imgW="761760" imgH="203040" progId="Equation.DSMT4">
                    <p:embed/>
                  </p:oleObj>
                </mc:Choice>
                <mc:Fallback>
                  <p:oleObj name="Equation" r:id="rId10" imgW="761760" imgH="203040" progId="Equation.DSMT4">
                    <p:embed/>
                    <p:pic>
                      <p:nvPicPr>
                        <p:cNvPr id="0" name=""/>
                        <p:cNvPicPr>
                          <a:picLocks noChangeAspect="1" noChangeArrowheads="1"/>
                        </p:cNvPicPr>
                        <p:nvPr/>
                      </p:nvPicPr>
                      <p:blipFill>
                        <a:blip r:embed="rId11"/>
                        <a:srcRect/>
                        <a:stretch>
                          <a:fillRect/>
                        </a:stretch>
                      </p:blipFill>
                      <p:spPr bwMode="auto">
                        <a:xfrm>
                          <a:off x="1438" y="926"/>
                          <a:ext cx="528" cy="137"/>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grpSp>
        <p:nvGrpSpPr>
          <p:cNvPr id="245853" name="Group 93"/>
          <p:cNvGrpSpPr>
            <a:grpSpLocks/>
          </p:cNvGrpSpPr>
          <p:nvPr/>
        </p:nvGrpSpPr>
        <p:grpSpPr bwMode="auto">
          <a:xfrm>
            <a:off x="4716463" y="1484313"/>
            <a:ext cx="3587284" cy="623887"/>
            <a:chOff x="2971" y="924"/>
            <a:chExt cx="2396" cy="471"/>
          </a:xfrm>
        </p:grpSpPr>
        <p:sp>
          <p:nvSpPr>
            <p:cNvPr id="78084" name="AutoShape 19"/>
            <p:cNvSpPr>
              <a:spLocks noChangeArrowheads="1"/>
            </p:cNvSpPr>
            <p:nvPr/>
          </p:nvSpPr>
          <p:spPr bwMode="auto">
            <a:xfrm>
              <a:off x="3105" y="1225"/>
              <a:ext cx="198" cy="114"/>
            </a:xfrm>
            <a:prstGeom prst="leftRightArrow">
              <a:avLst>
                <a:gd name="adj1" fmla="val 50000"/>
                <a:gd name="adj2" fmla="val 34737"/>
              </a:avLst>
            </a:prstGeom>
            <a:solidFill>
              <a:schemeClr val="accent1"/>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8085" name="Oval 21"/>
            <p:cNvSpPr>
              <a:spLocks noChangeArrowheads="1"/>
            </p:cNvSpPr>
            <p:nvPr/>
          </p:nvSpPr>
          <p:spPr bwMode="auto">
            <a:xfrm>
              <a:off x="3473" y="1140"/>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86" name="Line 23"/>
            <p:cNvSpPr>
              <a:spLocks noChangeShapeType="1"/>
            </p:cNvSpPr>
            <p:nvPr/>
          </p:nvSpPr>
          <p:spPr bwMode="auto">
            <a:xfrm>
              <a:off x="3473" y="1281"/>
              <a:ext cx="567"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87" name="AutoShape 20"/>
            <p:cNvSpPr>
              <a:spLocks noChangeArrowheads="1"/>
            </p:cNvSpPr>
            <p:nvPr/>
          </p:nvSpPr>
          <p:spPr bwMode="auto">
            <a:xfrm flipH="1">
              <a:off x="3645" y="1224"/>
              <a:ext cx="312" cy="114"/>
            </a:xfrm>
            <a:prstGeom prst="rightArrow">
              <a:avLst>
                <a:gd name="adj1" fmla="val 50000"/>
                <a:gd name="adj2" fmla="val 68421"/>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aphicFrame>
          <p:nvGraphicFramePr>
            <p:cNvPr id="78024" name="Object 2248"/>
            <p:cNvGraphicFramePr>
              <a:graphicFrameLocks noChangeAspect="1"/>
            </p:cNvGraphicFramePr>
            <p:nvPr>
              <p:extLst>
                <p:ext uri="{D42A27DB-BD31-4B8C-83A1-F6EECF244321}">
                  <p14:modId xmlns:p14="http://schemas.microsoft.com/office/powerpoint/2010/main" val="159205711"/>
                </p:ext>
              </p:extLst>
            </p:nvPr>
          </p:nvGraphicFramePr>
          <p:xfrm>
            <a:off x="4207" y="1168"/>
            <a:ext cx="1160" cy="187"/>
          </p:xfrm>
          <a:graphic>
            <a:graphicData uri="http://schemas.openxmlformats.org/presentationml/2006/ole">
              <mc:AlternateContent xmlns:mc="http://schemas.openxmlformats.org/markup-compatibility/2006">
                <mc:Choice xmlns:v="urn:schemas-microsoft-com:vml" Requires="v">
                  <p:oleObj spid="_x0000_s601814" name="Equation" r:id="rId12" imgW="1498320" imgH="241200" progId="Equation.DSMT4">
                    <p:embed/>
                  </p:oleObj>
                </mc:Choice>
                <mc:Fallback>
                  <p:oleObj name="Equation" r:id="rId12" imgW="1498320" imgH="241200" progId="Equation.DSMT4">
                    <p:embed/>
                    <p:pic>
                      <p:nvPicPr>
                        <p:cNvPr id="0" name=""/>
                        <p:cNvPicPr>
                          <a:picLocks noChangeAspect="1" noChangeArrowheads="1"/>
                        </p:cNvPicPr>
                        <p:nvPr/>
                      </p:nvPicPr>
                      <p:blipFill>
                        <a:blip r:embed="rId13"/>
                        <a:srcRect/>
                        <a:stretch>
                          <a:fillRect/>
                        </a:stretch>
                      </p:blipFill>
                      <p:spPr bwMode="auto">
                        <a:xfrm>
                          <a:off x="4207" y="1168"/>
                          <a:ext cx="1160" cy="187"/>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78025" name="Object 2249"/>
            <p:cNvGraphicFramePr>
              <a:graphicFrameLocks noChangeAspect="1"/>
            </p:cNvGraphicFramePr>
            <p:nvPr/>
          </p:nvGraphicFramePr>
          <p:xfrm>
            <a:off x="3764" y="998"/>
            <a:ext cx="165" cy="198"/>
          </p:xfrm>
          <a:graphic>
            <a:graphicData uri="http://schemas.openxmlformats.org/presentationml/2006/ole">
              <mc:AlternateContent xmlns:mc="http://schemas.openxmlformats.org/markup-compatibility/2006">
                <mc:Choice xmlns:v="urn:schemas-microsoft-com:vml" Requires="v">
                  <p:oleObj spid="_x0000_s601815" name="Формула" r:id="rId14" imgW="190500" imgH="228600" progId="Equation.3">
                    <p:embed/>
                  </p:oleObj>
                </mc:Choice>
                <mc:Fallback>
                  <p:oleObj name="Формула" r:id="rId14" imgW="190500" imgH="2286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764" y="998"/>
                          <a:ext cx="165"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26" name="Object 2250"/>
            <p:cNvGraphicFramePr>
              <a:graphicFrameLocks noChangeAspect="1"/>
            </p:cNvGraphicFramePr>
            <p:nvPr>
              <p:extLst>
                <p:ext uri="{D42A27DB-BD31-4B8C-83A1-F6EECF244321}">
                  <p14:modId xmlns:p14="http://schemas.microsoft.com/office/powerpoint/2010/main" val="1527548075"/>
                </p:ext>
              </p:extLst>
            </p:nvPr>
          </p:nvGraphicFramePr>
          <p:xfrm>
            <a:off x="2971" y="924"/>
            <a:ext cx="448" cy="187"/>
          </p:xfrm>
          <a:graphic>
            <a:graphicData uri="http://schemas.openxmlformats.org/presentationml/2006/ole">
              <mc:AlternateContent xmlns:mc="http://schemas.openxmlformats.org/markup-compatibility/2006">
                <mc:Choice xmlns:v="urn:schemas-microsoft-com:vml" Requires="v">
                  <p:oleObj spid="_x0000_s601816" name="Equation" r:id="rId16" imgW="583920" imgH="241200" progId="Equation.DSMT4">
                    <p:embed/>
                  </p:oleObj>
                </mc:Choice>
                <mc:Fallback>
                  <p:oleObj name="Equation" r:id="rId16" imgW="583920" imgH="241200" progId="Equation.DSMT4">
                    <p:embed/>
                    <p:pic>
                      <p:nvPicPr>
                        <p:cNvPr id="0" name=""/>
                        <p:cNvPicPr>
                          <a:picLocks noChangeAspect="1" noChangeArrowheads="1"/>
                        </p:cNvPicPr>
                        <p:nvPr/>
                      </p:nvPicPr>
                      <p:blipFill>
                        <a:blip r:embed="rId17"/>
                        <a:srcRect/>
                        <a:stretch>
                          <a:fillRect/>
                        </a:stretch>
                      </p:blipFill>
                      <p:spPr bwMode="auto">
                        <a:xfrm>
                          <a:off x="2971" y="924"/>
                          <a:ext cx="448" cy="187"/>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grpSp>
        <p:nvGrpSpPr>
          <p:cNvPr id="245856" name="Group 96"/>
          <p:cNvGrpSpPr>
            <a:grpSpLocks/>
          </p:cNvGrpSpPr>
          <p:nvPr/>
        </p:nvGrpSpPr>
        <p:grpSpPr bwMode="auto">
          <a:xfrm>
            <a:off x="422275" y="2857500"/>
            <a:ext cx="1938338" cy="969963"/>
            <a:chOff x="266" y="1695"/>
            <a:chExt cx="1389" cy="737"/>
          </a:xfrm>
        </p:grpSpPr>
        <p:grpSp>
          <p:nvGrpSpPr>
            <p:cNvPr id="78078" name="Group 63"/>
            <p:cNvGrpSpPr>
              <a:grpSpLocks/>
            </p:cNvGrpSpPr>
            <p:nvPr/>
          </p:nvGrpSpPr>
          <p:grpSpPr bwMode="auto">
            <a:xfrm>
              <a:off x="266" y="1695"/>
              <a:ext cx="1389" cy="737"/>
              <a:chOff x="1179" y="2217"/>
              <a:chExt cx="1389" cy="737"/>
            </a:xfrm>
          </p:grpSpPr>
          <p:sp>
            <p:nvSpPr>
              <p:cNvPr id="78079" name="Oval 52"/>
              <p:cNvSpPr>
                <a:spLocks noChangeArrowheads="1"/>
              </p:cNvSpPr>
              <p:nvPr/>
            </p:nvSpPr>
            <p:spPr bwMode="auto">
              <a:xfrm>
                <a:off x="1321" y="2302"/>
                <a:ext cx="1134" cy="652"/>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80" name="AutoShape 53"/>
              <p:cNvSpPr>
                <a:spLocks noChangeArrowheads="1"/>
              </p:cNvSpPr>
              <p:nvPr/>
            </p:nvSpPr>
            <p:spPr bwMode="auto">
              <a:xfrm>
                <a:off x="2030" y="2699"/>
                <a:ext cx="538" cy="113"/>
              </a:xfrm>
              <a:prstGeom prst="rightArrow">
                <a:avLst>
                  <a:gd name="adj1" fmla="val 50000"/>
                  <a:gd name="adj2" fmla="val 119027"/>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8081" name="AutoShape 54"/>
              <p:cNvSpPr>
                <a:spLocks noChangeArrowheads="1"/>
              </p:cNvSpPr>
              <p:nvPr/>
            </p:nvSpPr>
            <p:spPr bwMode="auto">
              <a:xfrm rot="8522422" flipH="1">
                <a:off x="1774" y="2217"/>
                <a:ext cx="312" cy="114"/>
              </a:xfrm>
              <a:prstGeom prst="rightArrow">
                <a:avLst>
                  <a:gd name="adj1" fmla="val 50000"/>
                  <a:gd name="adj2" fmla="val 68421"/>
                </a:avLst>
              </a:prstGeom>
              <a:solidFill>
                <a:srgbClr val="FF0000"/>
              </a:solidFill>
              <a:ln w="9525">
                <a:solidFill>
                  <a:schemeClr val="tx1"/>
                </a:solidFill>
                <a:miter lim="800000"/>
                <a:headEnd/>
                <a:tailEnd/>
              </a:ln>
            </p:spPr>
            <p:txBody>
              <a:bodyPr rot="10800000" wrap="none" anchor="ctr"/>
              <a:lstStyle/>
              <a:p>
                <a:pPr algn="ctr"/>
                <a:endParaRPr lang="ru-RU" sz="1800">
                  <a:solidFill>
                    <a:srgbClr val="000000"/>
                  </a:solidFill>
                  <a:latin typeface="Arial" charset="0"/>
                  <a:cs typeface="Arial" charset="0"/>
                </a:endParaRPr>
              </a:p>
            </p:txBody>
          </p:sp>
          <p:sp>
            <p:nvSpPr>
              <p:cNvPr id="78082" name="Line 56"/>
              <p:cNvSpPr>
                <a:spLocks noChangeShapeType="1"/>
              </p:cNvSpPr>
              <p:nvPr/>
            </p:nvSpPr>
            <p:spPr bwMode="auto">
              <a:xfrm flipV="1">
                <a:off x="1236" y="2359"/>
                <a:ext cx="595" cy="51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83" name="Line 57"/>
              <p:cNvSpPr>
                <a:spLocks noChangeShapeType="1"/>
              </p:cNvSpPr>
              <p:nvPr/>
            </p:nvSpPr>
            <p:spPr bwMode="auto">
              <a:xfrm flipV="1">
                <a:off x="1179" y="2755"/>
                <a:ext cx="851"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pSp>
        <p:graphicFrame>
          <p:nvGraphicFramePr>
            <p:cNvPr id="78027" name="Object 2251"/>
            <p:cNvGraphicFramePr>
              <a:graphicFrameLocks noChangeAspect="1"/>
            </p:cNvGraphicFramePr>
            <p:nvPr/>
          </p:nvGraphicFramePr>
          <p:xfrm>
            <a:off x="997" y="1777"/>
            <a:ext cx="155" cy="198"/>
          </p:xfrm>
          <a:graphic>
            <a:graphicData uri="http://schemas.openxmlformats.org/presentationml/2006/ole">
              <mc:AlternateContent xmlns:mc="http://schemas.openxmlformats.org/markup-compatibility/2006">
                <mc:Choice xmlns:v="urn:schemas-microsoft-com:vml" Requires="v">
                  <p:oleObj spid="_x0000_s601817" name="Формула" r:id="rId18" imgW="177646" imgH="228402" progId="Equation.3">
                    <p:embed/>
                  </p:oleObj>
                </mc:Choice>
                <mc:Fallback>
                  <p:oleObj name="Формула" r:id="rId18" imgW="177646" imgH="228402"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7" y="1777"/>
                          <a:ext cx="155"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28" name="Object 2252"/>
            <p:cNvGraphicFramePr>
              <a:graphicFrameLocks noChangeAspect="1"/>
            </p:cNvGraphicFramePr>
            <p:nvPr/>
          </p:nvGraphicFramePr>
          <p:xfrm>
            <a:off x="1261" y="2007"/>
            <a:ext cx="168" cy="198"/>
          </p:xfrm>
          <a:graphic>
            <a:graphicData uri="http://schemas.openxmlformats.org/presentationml/2006/ole">
              <mc:AlternateContent xmlns:mc="http://schemas.openxmlformats.org/markup-compatibility/2006">
                <mc:Choice xmlns:v="urn:schemas-microsoft-com:vml" Requires="v">
                  <p:oleObj spid="_x0000_s601818" name="Формула" r:id="rId19" imgW="190500" imgH="228600" progId="Equation.3">
                    <p:embed/>
                  </p:oleObj>
                </mc:Choice>
                <mc:Fallback>
                  <p:oleObj name="Формула" r:id="rId19"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61" y="2007"/>
                          <a:ext cx="168"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45842" name="Group 82"/>
          <p:cNvGrpSpPr>
            <a:grpSpLocks/>
          </p:cNvGrpSpPr>
          <p:nvPr/>
        </p:nvGrpSpPr>
        <p:grpSpPr bwMode="auto">
          <a:xfrm>
            <a:off x="2555875" y="2843214"/>
            <a:ext cx="2025650" cy="854255"/>
            <a:chOff x="1746" y="2358"/>
            <a:chExt cx="1474" cy="652"/>
          </a:xfrm>
        </p:grpSpPr>
        <p:sp>
          <p:nvSpPr>
            <p:cNvPr id="78070" name="Oval 58"/>
            <p:cNvSpPr>
              <a:spLocks noChangeArrowheads="1"/>
            </p:cNvSpPr>
            <p:nvPr/>
          </p:nvSpPr>
          <p:spPr bwMode="auto">
            <a:xfrm>
              <a:off x="1888" y="2358"/>
              <a:ext cx="1134" cy="652"/>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71" name="AutoShape 59"/>
            <p:cNvSpPr>
              <a:spLocks noChangeArrowheads="1"/>
            </p:cNvSpPr>
            <p:nvPr/>
          </p:nvSpPr>
          <p:spPr bwMode="auto">
            <a:xfrm>
              <a:off x="1944" y="2755"/>
              <a:ext cx="538" cy="113"/>
            </a:xfrm>
            <a:prstGeom prst="rightArrow">
              <a:avLst>
                <a:gd name="adj1" fmla="val 50000"/>
                <a:gd name="adj2" fmla="val 119027"/>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8072" name="AutoShape 60"/>
            <p:cNvSpPr>
              <a:spLocks noChangeArrowheads="1"/>
            </p:cNvSpPr>
            <p:nvPr/>
          </p:nvSpPr>
          <p:spPr bwMode="auto">
            <a:xfrm rot="8522422" flipH="1">
              <a:off x="1887" y="2669"/>
              <a:ext cx="312" cy="114"/>
            </a:xfrm>
            <a:prstGeom prst="rightArrow">
              <a:avLst>
                <a:gd name="adj1" fmla="val 50000"/>
                <a:gd name="adj2" fmla="val 68421"/>
              </a:avLst>
            </a:prstGeom>
            <a:solidFill>
              <a:srgbClr val="FF0000"/>
            </a:solidFill>
            <a:ln w="9525">
              <a:solidFill>
                <a:schemeClr val="tx1"/>
              </a:solidFill>
              <a:miter lim="800000"/>
              <a:headEnd/>
              <a:tailEnd/>
            </a:ln>
          </p:spPr>
          <p:txBody>
            <a:bodyPr rot="10800000" wrap="none" anchor="ctr"/>
            <a:lstStyle/>
            <a:p>
              <a:pPr algn="ctr"/>
              <a:endParaRPr lang="ru-RU" sz="1800">
                <a:solidFill>
                  <a:srgbClr val="000000"/>
                </a:solidFill>
                <a:latin typeface="Arial" charset="0"/>
                <a:cs typeface="Arial" charset="0"/>
              </a:endParaRPr>
            </a:p>
          </p:txBody>
        </p:sp>
        <p:sp>
          <p:nvSpPr>
            <p:cNvPr id="78073" name="Line 61"/>
            <p:cNvSpPr>
              <a:spLocks noChangeShapeType="1"/>
            </p:cNvSpPr>
            <p:nvPr/>
          </p:nvSpPr>
          <p:spPr bwMode="auto">
            <a:xfrm flipV="1">
              <a:off x="1803" y="2415"/>
              <a:ext cx="595" cy="51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74" name="Line 62"/>
            <p:cNvSpPr>
              <a:spLocks noChangeShapeType="1"/>
            </p:cNvSpPr>
            <p:nvPr/>
          </p:nvSpPr>
          <p:spPr bwMode="auto">
            <a:xfrm flipV="1">
              <a:off x="1746" y="2811"/>
              <a:ext cx="130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75" name="Line 69"/>
            <p:cNvSpPr>
              <a:spLocks noChangeShapeType="1"/>
            </p:cNvSpPr>
            <p:nvPr/>
          </p:nvSpPr>
          <p:spPr bwMode="auto">
            <a:xfrm flipV="1">
              <a:off x="1916" y="2614"/>
              <a:ext cx="130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76" name="Line 70"/>
            <p:cNvSpPr>
              <a:spLocks noChangeShapeType="1"/>
            </p:cNvSpPr>
            <p:nvPr/>
          </p:nvSpPr>
          <p:spPr bwMode="auto">
            <a:xfrm flipV="1">
              <a:off x="2285" y="2472"/>
              <a:ext cx="595" cy="51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77" name="Line 73"/>
            <p:cNvSpPr>
              <a:spLocks noChangeShapeType="1"/>
            </p:cNvSpPr>
            <p:nvPr/>
          </p:nvSpPr>
          <p:spPr bwMode="auto">
            <a:xfrm flipV="1">
              <a:off x="1927" y="2500"/>
              <a:ext cx="1202" cy="31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78029" name="Object 2253"/>
            <p:cNvGraphicFramePr>
              <a:graphicFrameLocks noChangeAspect="1"/>
            </p:cNvGraphicFramePr>
            <p:nvPr>
              <p:extLst>
                <p:ext uri="{D42A27DB-BD31-4B8C-83A1-F6EECF244321}">
                  <p14:modId xmlns:p14="http://schemas.microsoft.com/office/powerpoint/2010/main" val="3759393052"/>
                </p:ext>
              </p:extLst>
            </p:nvPr>
          </p:nvGraphicFramePr>
          <p:xfrm>
            <a:off x="2471" y="2809"/>
            <a:ext cx="168" cy="198"/>
          </p:xfrm>
          <a:graphic>
            <a:graphicData uri="http://schemas.openxmlformats.org/presentationml/2006/ole">
              <mc:AlternateContent xmlns:mc="http://schemas.openxmlformats.org/markup-compatibility/2006">
                <mc:Choice xmlns:v="urn:schemas-microsoft-com:vml" Requires="v">
                  <p:oleObj spid="_x0000_s601819" name="Формула" r:id="rId20" imgW="190500" imgH="228600" progId="Equation.3">
                    <p:embed/>
                  </p:oleObj>
                </mc:Choice>
                <mc:Fallback>
                  <p:oleObj name="Формула" r:id="rId20"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71" y="2809"/>
                          <a:ext cx="168" cy="19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30" name="Object 2254"/>
            <p:cNvGraphicFramePr>
              <a:graphicFrameLocks noChangeAspect="1"/>
            </p:cNvGraphicFramePr>
            <p:nvPr>
              <p:extLst>
                <p:ext uri="{D42A27DB-BD31-4B8C-83A1-F6EECF244321}">
                  <p14:modId xmlns:p14="http://schemas.microsoft.com/office/powerpoint/2010/main" val="2824523619"/>
                </p:ext>
              </p:extLst>
            </p:nvPr>
          </p:nvGraphicFramePr>
          <p:xfrm>
            <a:off x="2056" y="2421"/>
            <a:ext cx="143" cy="187"/>
          </p:xfrm>
          <a:graphic>
            <a:graphicData uri="http://schemas.openxmlformats.org/presentationml/2006/ole">
              <mc:AlternateContent xmlns:mc="http://schemas.openxmlformats.org/markup-compatibility/2006">
                <mc:Choice xmlns:v="urn:schemas-microsoft-com:vml" Requires="v">
                  <p:oleObj spid="_x0000_s601820" name="Equation" r:id="rId21" imgW="164880" imgH="215640" progId="Equation.DSMT4">
                    <p:embed/>
                  </p:oleObj>
                </mc:Choice>
                <mc:Fallback>
                  <p:oleObj name="Equation" r:id="rId21" imgW="164880" imgH="215640" progId="Equation.DSMT4">
                    <p:embed/>
                    <p:pic>
                      <p:nvPicPr>
                        <p:cNvPr id="0" name=""/>
                        <p:cNvPicPr>
                          <a:picLocks noChangeAspect="1" noChangeArrowheads="1"/>
                        </p:cNvPicPr>
                        <p:nvPr/>
                      </p:nvPicPr>
                      <p:blipFill>
                        <a:blip r:embed="rId22"/>
                        <a:srcRect/>
                        <a:stretch>
                          <a:fillRect/>
                        </a:stretch>
                      </p:blipFill>
                      <p:spPr bwMode="auto">
                        <a:xfrm>
                          <a:off x="2056" y="2421"/>
                          <a:ext cx="143" cy="1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45872" name="Group 112"/>
          <p:cNvGrpSpPr>
            <a:grpSpLocks/>
          </p:cNvGrpSpPr>
          <p:nvPr/>
        </p:nvGrpSpPr>
        <p:grpSpPr bwMode="auto">
          <a:xfrm>
            <a:off x="3095624" y="4282211"/>
            <a:ext cx="2504489" cy="339004"/>
            <a:chOff x="1950" y="2812"/>
            <a:chExt cx="1763" cy="261"/>
          </a:xfrm>
        </p:grpSpPr>
        <p:sp>
          <p:nvSpPr>
            <p:cNvPr id="78066" name="Oval 84"/>
            <p:cNvSpPr>
              <a:spLocks noChangeArrowheads="1"/>
            </p:cNvSpPr>
            <p:nvPr/>
          </p:nvSpPr>
          <p:spPr bwMode="auto">
            <a:xfrm>
              <a:off x="1950" y="2812"/>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67" name="AutoShape 85"/>
            <p:cNvSpPr>
              <a:spLocks noChangeArrowheads="1"/>
            </p:cNvSpPr>
            <p:nvPr/>
          </p:nvSpPr>
          <p:spPr bwMode="auto">
            <a:xfrm flipH="1">
              <a:off x="2122" y="2886"/>
              <a:ext cx="312" cy="114"/>
            </a:xfrm>
            <a:prstGeom prst="rightArrow">
              <a:avLst>
                <a:gd name="adj1" fmla="val 50000"/>
                <a:gd name="adj2" fmla="val 68421"/>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8068" name="Oval 88"/>
            <p:cNvSpPr>
              <a:spLocks noChangeArrowheads="1"/>
            </p:cNvSpPr>
            <p:nvPr/>
          </p:nvSpPr>
          <p:spPr bwMode="auto">
            <a:xfrm>
              <a:off x="2443" y="2818"/>
              <a:ext cx="482" cy="255"/>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69" name="AutoShape 87"/>
            <p:cNvSpPr>
              <a:spLocks noChangeArrowheads="1"/>
            </p:cNvSpPr>
            <p:nvPr/>
          </p:nvSpPr>
          <p:spPr bwMode="auto">
            <a:xfrm>
              <a:off x="2449" y="2886"/>
              <a:ext cx="312" cy="114"/>
            </a:xfrm>
            <a:prstGeom prst="rightArrow">
              <a:avLst>
                <a:gd name="adj1" fmla="val 50000"/>
                <a:gd name="adj2" fmla="val 68421"/>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aphicFrame>
          <p:nvGraphicFramePr>
            <p:cNvPr id="78031" name="Object 2255"/>
            <p:cNvGraphicFramePr>
              <a:graphicFrameLocks noChangeAspect="1"/>
            </p:cNvGraphicFramePr>
            <p:nvPr>
              <p:extLst>
                <p:ext uri="{D42A27DB-BD31-4B8C-83A1-F6EECF244321}">
                  <p14:modId xmlns:p14="http://schemas.microsoft.com/office/powerpoint/2010/main" val="2970791011"/>
                </p:ext>
              </p:extLst>
            </p:nvPr>
          </p:nvGraphicFramePr>
          <p:xfrm>
            <a:off x="2749" y="2851"/>
            <a:ext cx="165" cy="176"/>
          </p:xfrm>
          <a:graphic>
            <a:graphicData uri="http://schemas.openxmlformats.org/presentationml/2006/ole">
              <mc:AlternateContent xmlns:mc="http://schemas.openxmlformats.org/markup-compatibility/2006">
                <mc:Choice xmlns:v="urn:schemas-microsoft-com:vml" Requires="v">
                  <p:oleObj spid="_x0000_s601821" name="Equation" r:id="rId23" imgW="190440" imgH="203040" progId="Equation.DSMT4">
                    <p:embed/>
                  </p:oleObj>
                </mc:Choice>
                <mc:Fallback>
                  <p:oleObj name="Equation" r:id="rId23" imgW="190440" imgH="203040" progId="Equation.DSMT4">
                    <p:embed/>
                    <p:pic>
                      <p:nvPicPr>
                        <p:cNvPr id="0" name=""/>
                        <p:cNvPicPr>
                          <a:picLocks noChangeAspect="1" noChangeArrowheads="1"/>
                        </p:cNvPicPr>
                        <p:nvPr/>
                      </p:nvPicPr>
                      <p:blipFill>
                        <a:blip r:embed="rId24"/>
                        <a:srcRect/>
                        <a:stretch>
                          <a:fillRect/>
                        </a:stretch>
                      </p:blipFill>
                      <p:spPr bwMode="auto">
                        <a:xfrm>
                          <a:off x="2749" y="2851"/>
                          <a:ext cx="165" cy="17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32" name="Object 2256"/>
            <p:cNvGraphicFramePr>
              <a:graphicFrameLocks noChangeAspect="1"/>
            </p:cNvGraphicFramePr>
            <p:nvPr>
              <p:extLst>
                <p:ext uri="{D42A27DB-BD31-4B8C-83A1-F6EECF244321}">
                  <p14:modId xmlns:p14="http://schemas.microsoft.com/office/powerpoint/2010/main" val="3871854764"/>
                </p:ext>
              </p:extLst>
            </p:nvPr>
          </p:nvGraphicFramePr>
          <p:xfrm>
            <a:off x="1958" y="2857"/>
            <a:ext cx="164" cy="176"/>
          </p:xfrm>
          <a:graphic>
            <a:graphicData uri="http://schemas.openxmlformats.org/presentationml/2006/ole">
              <mc:AlternateContent xmlns:mc="http://schemas.openxmlformats.org/markup-compatibility/2006">
                <mc:Choice xmlns:v="urn:schemas-microsoft-com:vml" Requires="v">
                  <p:oleObj spid="_x0000_s601822" name="Equation" r:id="rId25" imgW="190440" imgH="203040" progId="Equation.DSMT4">
                    <p:embed/>
                  </p:oleObj>
                </mc:Choice>
                <mc:Fallback>
                  <p:oleObj name="Equation" r:id="rId25" imgW="190440" imgH="203040" progId="Equation.DSMT4">
                    <p:embed/>
                    <p:pic>
                      <p:nvPicPr>
                        <p:cNvPr id="0" name=""/>
                        <p:cNvPicPr>
                          <a:picLocks noChangeAspect="1" noChangeArrowheads="1"/>
                        </p:cNvPicPr>
                        <p:nvPr/>
                      </p:nvPicPr>
                      <p:blipFill>
                        <a:blip r:embed="rId26"/>
                        <a:srcRect/>
                        <a:stretch>
                          <a:fillRect/>
                        </a:stretch>
                      </p:blipFill>
                      <p:spPr bwMode="auto">
                        <a:xfrm>
                          <a:off x="1958" y="2857"/>
                          <a:ext cx="164" cy="17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8033" name="Object 2257"/>
            <p:cNvGraphicFramePr>
              <a:graphicFrameLocks noChangeAspect="1"/>
            </p:cNvGraphicFramePr>
            <p:nvPr>
              <p:extLst>
                <p:ext uri="{D42A27DB-BD31-4B8C-83A1-F6EECF244321}">
                  <p14:modId xmlns:p14="http://schemas.microsoft.com/office/powerpoint/2010/main" val="2506808063"/>
                </p:ext>
              </p:extLst>
            </p:nvPr>
          </p:nvGraphicFramePr>
          <p:xfrm>
            <a:off x="3132" y="2813"/>
            <a:ext cx="581" cy="209"/>
          </p:xfrm>
          <a:graphic>
            <a:graphicData uri="http://schemas.openxmlformats.org/presentationml/2006/ole">
              <mc:AlternateContent xmlns:mc="http://schemas.openxmlformats.org/markup-compatibility/2006">
                <mc:Choice xmlns:v="urn:schemas-microsoft-com:vml" Requires="v">
                  <p:oleObj spid="_x0000_s601823" name="Equation" r:id="rId27" imgW="672840" imgH="241200" progId="Equation.DSMT4">
                    <p:embed/>
                  </p:oleObj>
                </mc:Choice>
                <mc:Fallback>
                  <p:oleObj name="Equation" r:id="rId27" imgW="672840" imgH="241200" progId="Equation.DSMT4">
                    <p:embed/>
                    <p:pic>
                      <p:nvPicPr>
                        <p:cNvPr id="0" name=""/>
                        <p:cNvPicPr>
                          <a:picLocks noChangeAspect="1" noChangeArrowheads="1"/>
                        </p:cNvPicPr>
                        <p:nvPr/>
                      </p:nvPicPr>
                      <p:blipFill>
                        <a:blip r:embed="rId28"/>
                        <a:srcRect/>
                        <a:stretch>
                          <a:fillRect/>
                        </a:stretch>
                      </p:blipFill>
                      <p:spPr bwMode="auto">
                        <a:xfrm>
                          <a:off x="3132" y="2813"/>
                          <a:ext cx="581" cy="209"/>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sp>
        <p:nvSpPr>
          <p:cNvPr id="245854" name="Text Box 94"/>
          <p:cNvSpPr txBox="1">
            <a:spLocks noChangeArrowheads="1"/>
          </p:cNvSpPr>
          <p:nvPr/>
        </p:nvSpPr>
        <p:spPr bwMode="auto">
          <a:xfrm>
            <a:off x="215900" y="2384425"/>
            <a:ext cx="8712200" cy="400050"/>
          </a:xfrm>
          <a:prstGeom prst="rect">
            <a:avLst/>
          </a:prstGeom>
          <a:noFill/>
          <a:ln w="9525">
            <a:noFill/>
            <a:miter lim="800000"/>
            <a:headEnd/>
            <a:tailEnd/>
          </a:ln>
        </p:spPr>
        <p:txBody>
          <a:bodyPr>
            <a:spAutoFit/>
          </a:bodyPr>
          <a:lstStyle/>
          <a:p>
            <a:r>
              <a:rPr lang="ru-RU" sz="1000" b="1" dirty="0">
                <a:solidFill>
                  <a:srgbClr val="FF0000"/>
                </a:solidFill>
                <a:latin typeface="Arial" charset="0"/>
                <a:cs typeface="Arial" charset="0"/>
              </a:rPr>
              <a:t>4. </a:t>
            </a:r>
            <a:r>
              <a:rPr lang="en-US" sz="1000" b="1" dirty="0">
                <a:solidFill>
                  <a:srgbClr val="FF0000"/>
                </a:solidFill>
                <a:latin typeface="Arial" charset="0"/>
                <a:cs typeface="Arial" charset="0"/>
              </a:rPr>
              <a:t>Axiom of parallelogram</a:t>
            </a:r>
            <a:r>
              <a:rPr lang="ru-RU" sz="1000" b="1" dirty="0">
                <a:solidFill>
                  <a:srgbClr val="FF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Two forces applied at one point of a body have as the resultant a force applied at the same point and represented by the diagonal of a parallelogram constructed with the two given forces as its sides .</a:t>
            </a:r>
            <a:endParaRPr lang="ru-RU" sz="1000" dirty="0">
              <a:solidFill>
                <a:srgbClr val="000000"/>
              </a:solidFill>
              <a:latin typeface="Arial" charset="0"/>
              <a:cs typeface="Arial" charset="0"/>
            </a:endParaRPr>
          </a:p>
        </p:txBody>
      </p:sp>
      <p:sp>
        <p:nvSpPr>
          <p:cNvPr id="245855" name="Text Box 95"/>
          <p:cNvSpPr txBox="1">
            <a:spLocks noChangeArrowheads="1"/>
          </p:cNvSpPr>
          <p:nvPr/>
        </p:nvSpPr>
        <p:spPr bwMode="auto">
          <a:xfrm>
            <a:off x="177800" y="3968750"/>
            <a:ext cx="8786813" cy="246063"/>
          </a:xfrm>
          <a:prstGeom prst="rect">
            <a:avLst/>
          </a:prstGeom>
          <a:noFill/>
          <a:ln w="9525">
            <a:noFill/>
            <a:miter lim="800000"/>
            <a:headEnd/>
            <a:tailEnd/>
          </a:ln>
        </p:spPr>
        <p:txBody>
          <a:bodyPr>
            <a:spAutoFit/>
          </a:bodyPr>
          <a:lstStyle/>
          <a:p>
            <a:r>
              <a:rPr lang="ru-RU" sz="1000" b="1" dirty="0">
                <a:solidFill>
                  <a:srgbClr val="FF0000"/>
                </a:solidFill>
                <a:latin typeface="Arial" charset="0"/>
                <a:cs typeface="Arial" charset="0"/>
              </a:rPr>
              <a:t>5. </a:t>
            </a:r>
            <a:r>
              <a:rPr lang="en-US" sz="1000" b="1" dirty="0">
                <a:solidFill>
                  <a:srgbClr val="FF0000"/>
                </a:solidFill>
                <a:latin typeface="Arial" charset="0"/>
                <a:cs typeface="Arial" charset="0"/>
              </a:rPr>
              <a:t>Axiom of action and reaction</a:t>
            </a:r>
            <a:r>
              <a:rPr lang="ru-RU" sz="1000" b="1" dirty="0">
                <a:solidFill>
                  <a:srgbClr val="FF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To any action of one material body on another there is always an equal and oppositely directed reaction.</a:t>
            </a:r>
            <a:r>
              <a:rPr lang="ru-RU" sz="1000" dirty="0">
                <a:solidFill>
                  <a:srgbClr val="000000"/>
                </a:solidFill>
                <a:latin typeface="Arial" charset="0"/>
                <a:cs typeface="Arial" charset="0"/>
              </a:rPr>
              <a:t> </a:t>
            </a:r>
          </a:p>
        </p:txBody>
      </p:sp>
      <p:grpSp>
        <p:nvGrpSpPr>
          <p:cNvPr id="245870" name="Group 110"/>
          <p:cNvGrpSpPr>
            <a:grpSpLocks/>
          </p:cNvGrpSpPr>
          <p:nvPr/>
        </p:nvGrpSpPr>
        <p:grpSpPr bwMode="auto">
          <a:xfrm>
            <a:off x="4695826" y="2775987"/>
            <a:ext cx="4018065" cy="932413"/>
            <a:chOff x="2903" y="1748"/>
            <a:chExt cx="2685" cy="702"/>
          </a:xfrm>
        </p:grpSpPr>
        <p:grpSp>
          <p:nvGrpSpPr>
            <p:cNvPr id="78056" name="Group 97"/>
            <p:cNvGrpSpPr>
              <a:grpSpLocks/>
            </p:cNvGrpSpPr>
            <p:nvPr/>
          </p:nvGrpSpPr>
          <p:grpSpPr bwMode="auto">
            <a:xfrm>
              <a:off x="2903" y="1798"/>
              <a:ext cx="1446" cy="652"/>
              <a:chOff x="3192" y="2358"/>
              <a:chExt cx="1446" cy="652"/>
            </a:xfrm>
          </p:grpSpPr>
          <p:sp>
            <p:nvSpPr>
              <p:cNvPr id="78057" name="Oval 98"/>
              <p:cNvSpPr>
                <a:spLocks noChangeArrowheads="1"/>
              </p:cNvSpPr>
              <p:nvPr/>
            </p:nvSpPr>
            <p:spPr bwMode="auto">
              <a:xfrm>
                <a:off x="3334" y="2358"/>
                <a:ext cx="1134" cy="652"/>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8058" name="AutoShape 99"/>
              <p:cNvSpPr>
                <a:spLocks noChangeArrowheads="1"/>
              </p:cNvSpPr>
              <p:nvPr/>
            </p:nvSpPr>
            <p:spPr bwMode="auto">
              <a:xfrm>
                <a:off x="3390" y="2755"/>
                <a:ext cx="538" cy="113"/>
              </a:xfrm>
              <a:prstGeom prst="rightArrow">
                <a:avLst>
                  <a:gd name="adj1" fmla="val 50000"/>
                  <a:gd name="adj2" fmla="val 119027"/>
                </a:avLst>
              </a:prstGeom>
              <a:solidFill>
                <a:srgbClr val="FFCC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8059" name="AutoShape 100"/>
              <p:cNvSpPr>
                <a:spLocks noChangeArrowheads="1"/>
              </p:cNvSpPr>
              <p:nvPr/>
            </p:nvSpPr>
            <p:spPr bwMode="auto">
              <a:xfrm rot="8522422" flipH="1">
                <a:off x="3333" y="2669"/>
                <a:ext cx="312" cy="114"/>
              </a:xfrm>
              <a:prstGeom prst="rightArrow">
                <a:avLst>
                  <a:gd name="adj1" fmla="val 50000"/>
                  <a:gd name="adj2" fmla="val 68421"/>
                </a:avLst>
              </a:prstGeom>
              <a:solidFill>
                <a:srgbClr val="FFCC00"/>
              </a:solidFill>
              <a:ln w="9525">
                <a:solidFill>
                  <a:schemeClr val="tx1"/>
                </a:solidFill>
                <a:miter lim="800000"/>
                <a:headEnd/>
                <a:tailEnd/>
              </a:ln>
            </p:spPr>
            <p:txBody>
              <a:bodyPr rot="10800000" wrap="none" anchor="ctr"/>
              <a:lstStyle/>
              <a:p>
                <a:pPr algn="ctr"/>
                <a:endParaRPr lang="ru-RU" sz="1800">
                  <a:solidFill>
                    <a:srgbClr val="000000"/>
                  </a:solidFill>
                  <a:latin typeface="Arial" charset="0"/>
                  <a:cs typeface="Arial" charset="0"/>
                </a:endParaRPr>
              </a:p>
            </p:txBody>
          </p:sp>
          <p:sp>
            <p:nvSpPr>
              <p:cNvPr id="78060" name="Line 101"/>
              <p:cNvSpPr>
                <a:spLocks noChangeShapeType="1"/>
              </p:cNvSpPr>
              <p:nvPr/>
            </p:nvSpPr>
            <p:spPr bwMode="auto">
              <a:xfrm flipV="1">
                <a:off x="3249" y="2415"/>
                <a:ext cx="595" cy="51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61" name="Line 102"/>
              <p:cNvSpPr>
                <a:spLocks noChangeShapeType="1"/>
              </p:cNvSpPr>
              <p:nvPr/>
            </p:nvSpPr>
            <p:spPr bwMode="auto">
              <a:xfrm flipV="1">
                <a:off x="3192" y="2811"/>
                <a:ext cx="130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62" name="Line 103"/>
              <p:cNvSpPr>
                <a:spLocks noChangeShapeType="1"/>
              </p:cNvSpPr>
              <p:nvPr/>
            </p:nvSpPr>
            <p:spPr bwMode="auto">
              <a:xfrm flipV="1">
                <a:off x="3730" y="2472"/>
                <a:ext cx="595" cy="51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63" name="Line 104"/>
              <p:cNvSpPr>
                <a:spLocks noChangeShapeType="1"/>
              </p:cNvSpPr>
              <p:nvPr/>
            </p:nvSpPr>
            <p:spPr bwMode="auto">
              <a:xfrm flipV="1">
                <a:off x="3334" y="2614"/>
                <a:ext cx="130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78064" name="AutoShape 105"/>
              <p:cNvSpPr>
                <a:spLocks noChangeArrowheads="1"/>
              </p:cNvSpPr>
              <p:nvPr/>
            </p:nvSpPr>
            <p:spPr bwMode="auto">
              <a:xfrm rot="-931276">
                <a:off x="3385" y="2659"/>
                <a:ext cx="765" cy="113"/>
              </a:xfrm>
              <a:prstGeom prst="rightArrow">
                <a:avLst>
                  <a:gd name="adj1" fmla="val 50000"/>
                  <a:gd name="adj2" fmla="val 169248"/>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8065" name="Line 106"/>
              <p:cNvSpPr>
                <a:spLocks noChangeShapeType="1"/>
              </p:cNvSpPr>
              <p:nvPr/>
            </p:nvSpPr>
            <p:spPr bwMode="auto">
              <a:xfrm flipV="1">
                <a:off x="3379" y="2500"/>
                <a:ext cx="1202" cy="31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78034" name="Object 2258"/>
              <p:cNvGraphicFramePr>
                <a:graphicFrameLocks noChangeAspect="1"/>
              </p:cNvGraphicFramePr>
              <p:nvPr/>
            </p:nvGraphicFramePr>
            <p:xfrm>
              <a:off x="4002" y="2425"/>
              <a:ext cx="145" cy="165"/>
            </p:xfrm>
            <a:graphic>
              <a:graphicData uri="http://schemas.openxmlformats.org/presentationml/2006/ole">
                <mc:AlternateContent xmlns:mc="http://schemas.openxmlformats.org/markup-compatibility/2006">
                  <mc:Choice xmlns:v="urn:schemas-microsoft-com:vml" Requires="v">
                    <p:oleObj spid="_x0000_s601824" name="Формула" r:id="rId29" imgW="164957" imgH="190335" progId="Equation.3">
                      <p:embed/>
                    </p:oleObj>
                  </mc:Choice>
                  <mc:Fallback>
                    <p:oleObj name="Формула" r:id="rId29" imgW="164957" imgH="190335"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4002" y="2425"/>
                            <a:ext cx="145" cy="16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78035" name="Object 2259"/>
            <p:cNvGraphicFramePr>
              <a:graphicFrameLocks noChangeAspect="1"/>
            </p:cNvGraphicFramePr>
            <p:nvPr>
              <p:extLst>
                <p:ext uri="{D42A27DB-BD31-4B8C-83A1-F6EECF244321}">
                  <p14:modId xmlns:p14="http://schemas.microsoft.com/office/powerpoint/2010/main" val="780409126"/>
                </p:ext>
              </p:extLst>
            </p:nvPr>
          </p:nvGraphicFramePr>
          <p:xfrm>
            <a:off x="4517" y="1748"/>
            <a:ext cx="472" cy="152"/>
          </p:xfrm>
          <a:graphic>
            <a:graphicData uri="http://schemas.openxmlformats.org/presentationml/2006/ole">
              <mc:AlternateContent xmlns:mc="http://schemas.openxmlformats.org/markup-compatibility/2006">
                <mc:Choice xmlns:v="urn:schemas-microsoft-com:vml" Requires="v">
                  <p:oleObj spid="_x0000_s601825" name="Equation" r:id="rId31" imgW="749160" imgH="241200" progId="Equation.DSMT4">
                    <p:embed/>
                  </p:oleObj>
                </mc:Choice>
                <mc:Fallback>
                  <p:oleObj name="Equation" r:id="rId31" imgW="749160" imgH="241200" progId="Equation.DSMT4">
                    <p:embed/>
                    <p:pic>
                      <p:nvPicPr>
                        <p:cNvPr id="0" name=""/>
                        <p:cNvPicPr>
                          <a:picLocks noChangeAspect="1" noChangeArrowheads="1"/>
                        </p:cNvPicPr>
                        <p:nvPr/>
                      </p:nvPicPr>
                      <p:blipFill>
                        <a:blip r:embed="rId32"/>
                        <a:srcRect/>
                        <a:stretch>
                          <a:fillRect/>
                        </a:stretch>
                      </p:blipFill>
                      <p:spPr bwMode="auto">
                        <a:xfrm>
                          <a:off x="4517" y="1748"/>
                          <a:ext cx="472" cy="152"/>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78036" name="Object 2260"/>
            <p:cNvGraphicFramePr>
              <a:graphicFrameLocks noChangeAspect="1"/>
            </p:cNvGraphicFramePr>
            <p:nvPr>
              <p:extLst>
                <p:ext uri="{D42A27DB-BD31-4B8C-83A1-F6EECF244321}">
                  <p14:modId xmlns:p14="http://schemas.microsoft.com/office/powerpoint/2010/main" val="2170027615"/>
                </p:ext>
              </p:extLst>
            </p:nvPr>
          </p:nvGraphicFramePr>
          <p:xfrm>
            <a:off x="4284" y="1992"/>
            <a:ext cx="1304" cy="184"/>
          </p:xfrm>
          <a:graphic>
            <a:graphicData uri="http://schemas.openxmlformats.org/presentationml/2006/ole">
              <mc:AlternateContent xmlns:mc="http://schemas.openxmlformats.org/markup-compatibility/2006">
                <mc:Choice xmlns:v="urn:schemas-microsoft-com:vml" Requires="v">
                  <p:oleObj spid="_x0000_s601826" name="Equation" r:id="rId33" imgW="2070000" imgH="291960" progId="Equation.DSMT4">
                    <p:embed/>
                  </p:oleObj>
                </mc:Choice>
                <mc:Fallback>
                  <p:oleObj name="Equation" r:id="rId33" imgW="2070000" imgH="291960" progId="Equation.DSMT4">
                    <p:embed/>
                    <p:pic>
                      <p:nvPicPr>
                        <p:cNvPr id="0" name=""/>
                        <p:cNvPicPr>
                          <a:picLocks noChangeAspect="1" noChangeArrowheads="1"/>
                        </p:cNvPicPr>
                        <p:nvPr/>
                      </p:nvPicPr>
                      <p:blipFill>
                        <a:blip r:embed="rId34"/>
                        <a:srcRect/>
                        <a:stretch>
                          <a:fillRect/>
                        </a:stretch>
                      </p:blipFill>
                      <p:spPr bwMode="auto">
                        <a:xfrm>
                          <a:off x="4284" y="1992"/>
                          <a:ext cx="1304" cy="184"/>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sp>
        <p:nvSpPr>
          <p:cNvPr id="245871" name="Text Box 111"/>
          <p:cNvSpPr txBox="1">
            <a:spLocks noChangeArrowheads="1"/>
          </p:cNvSpPr>
          <p:nvPr/>
        </p:nvSpPr>
        <p:spPr bwMode="auto">
          <a:xfrm>
            <a:off x="196850" y="4621213"/>
            <a:ext cx="8569325" cy="396000"/>
          </a:xfrm>
          <a:prstGeom prst="rect">
            <a:avLst/>
          </a:prstGeom>
          <a:noFill/>
          <a:ln w="9525">
            <a:noFill/>
            <a:miter lim="800000"/>
            <a:headEnd/>
            <a:tailEnd/>
          </a:ln>
        </p:spPr>
        <p:txBody>
          <a:bodyPr>
            <a:spAutoFit/>
          </a:bodyPr>
          <a:lstStyle/>
          <a:p>
            <a:pPr eaLnBrk="0" hangingPunct="0"/>
            <a:r>
              <a:rPr lang="en-US" sz="1000" b="1" dirty="0">
                <a:solidFill>
                  <a:srgbClr val="FF0000"/>
                </a:solidFill>
                <a:latin typeface="Arial" charset="0"/>
                <a:cs typeface="Arial" charset="0"/>
              </a:rPr>
              <a:t>6. Axiom of solidification </a:t>
            </a:r>
            <a:r>
              <a:rPr lang="ru-RU" sz="1000" b="1" dirty="0">
                <a:solidFill>
                  <a:srgbClr val="FF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If a freely deformable body subjected to the action of forces is in equilibrium, the state of equilibrium will not be disturbed if the body solidifies (becomes rigid</a:t>
            </a:r>
            <a:r>
              <a:rPr lang="uk-UA" sz="1000" dirty="0">
                <a:solidFill>
                  <a:srgbClr val="000000"/>
                </a:solidFill>
                <a:latin typeface="Arial" charset="0"/>
                <a:cs typeface="Arial" charset="0"/>
              </a:rPr>
              <a:t>).</a:t>
            </a:r>
            <a:endParaRPr lang="ru-RU" sz="1000" dirty="0">
              <a:solidFill>
                <a:srgbClr val="000000"/>
              </a:solidFill>
              <a:latin typeface="Arial" charset="0"/>
              <a:cs typeface="Arial" charset="0"/>
            </a:endParaRPr>
          </a:p>
          <a:p>
            <a:endParaRPr lang="ru-RU" sz="1000" b="1" dirty="0">
              <a:solidFill>
                <a:srgbClr val="000000"/>
              </a:solidFill>
              <a:latin typeface="Arial" charset="0"/>
              <a:cs typeface="Arial" charset="0"/>
            </a:endParaRPr>
          </a:p>
        </p:txBody>
      </p:sp>
      <p:sp>
        <p:nvSpPr>
          <p:cNvPr id="245874" name="Rectangle 114"/>
          <p:cNvSpPr>
            <a:spLocks noChangeArrowheads="1"/>
          </p:cNvSpPr>
          <p:nvPr/>
        </p:nvSpPr>
        <p:spPr bwMode="auto">
          <a:xfrm>
            <a:off x="161925" y="5084763"/>
            <a:ext cx="8982075" cy="1331912"/>
          </a:xfrm>
          <a:prstGeom prst="rect">
            <a:avLst/>
          </a:prstGeom>
          <a:noFill/>
          <a:ln w="9525">
            <a:noFill/>
            <a:miter lim="800000"/>
            <a:headEnd/>
            <a:tailEnd/>
          </a:ln>
        </p:spPr>
        <p:txBody>
          <a:bodyPr/>
          <a:lstStyle/>
          <a:p>
            <a:pPr marL="342900" indent="-342900">
              <a:lnSpc>
                <a:spcPct val="80000"/>
              </a:lnSpc>
              <a:spcBef>
                <a:spcPct val="20000"/>
              </a:spcBef>
              <a:buClr>
                <a:srgbClr val="00007D"/>
              </a:buClr>
              <a:buSzPct val="75000"/>
              <a:buFont typeface="Wingdings" pitchFamily="2" charset="2"/>
              <a:buChar char="n"/>
            </a:pPr>
            <a:r>
              <a:rPr lang="en-US" sz="1000" b="1" dirty="0">
                <a:solidFill>
                  <a:schemeClr val="accent5">
                    <a:lumMod val="25000"/>
                  </a:schemeClr>
                </a:solidFill>
                <a:latin typeface="Arial" charset="0"/>
                <a:cs typeface="Arial" charset="0"/>
              </a:rPr>
              <a:t>Constraints and Their Reactions </a:t>
            </a:r>
            <a:endParaRPr lang="ru-RU" sz="2800" b="1" dirty="0">
              <a:solidFill>
                <a:schemeClr val="accent5">
                  <a:lumMod val="25000"/>
                </a:schemeClr>
              </a:solidFill>
              <a:latin typeface="Arial" charset="0"/>
              <a:cs typeface="Arial" charset="0"/>
            </a:endParaRPr>
          </a:p>
          <a:p>
            <a:pPr marL="342900" indent="-342900">
              <a:spcBef>
                <a:spcPct val="20000"/>
              </a:spcBef>
              <a:buClr>
                <a:srgbClr val="00007D"/>
              </a:buClr>
              <a:buSzPct val="75000"/>
              <a:buFont typeface="Wingdings" pitchFamily="2" charset="2"/>
              <a:buNone/>
            </a:pPr>
            <a:r>
              <a:rPr lang="ru-RU" sz="1000" dirty="0">
                <a:solidFill>
                  <a:srgbClr val="FF0000"/>
                </a:solidFill>
                <a:latin typeface="Arial" charset="0"/>
                <a:cs typeface="Arial" charset="0"/>
              </a:rPr>
              <a:t>	</a:t>
            </a:r>
            <a:r>
              <a:rPr lang="en-US" sz="1000" dirty="0">
                <a:solidFill>
                  <a:srgbClr val="000000"/>
                </a:solidFill>
                <a:latin typeface="Arial" charset="0"/>
                <a:cs typeface="Arial" charset="0"/>
              </a:rPr>
              <a:t> A body not connected with other bodies and which from any given position can be displaced in any direction in space is called a </a:t>
            </a:r>
            <a:r>
              <a:rPr lang="en-US" sz="1000" b="1" dirty="0">
                <a:solidFill>
                  <a:srgbClr val="FF0000"/>
                </a:solidFill>
                <a:latin typeface="Arial" charset="0"/>
                <a:cs typeface="Arial" charset="0"/>
              </a:rPr>
              <a:t>free body.</a:t>
            </a:r>
            <a:r>
              <a:rPr lang="en-US" sz="1000" b="1" dirty="0">
                <a:solidFill>
                  <a:srgbClr val="000000"/>
                </a:solidFill>
                <a:latin typeface="Arial" charset="0"/>
                <a:cs typeface="Arial" charset="0"/>
              </a:rPr>
              <a:t> </a:t>
            </a:r>
            <a:endParaRPr lang="ru-RU" sz="1000" b="1" dirty="0">
              <a:solidFill>
                <a:srgbClr val="000000"/>
              </a:solidFill>
              <a:latin typeface="Arial" charset="0"/>
              <a:cs typeface="Arial" charset="0"/>
            </a:endParaRPr>
          </a:p>
          <a:p>
            <a:pPr marL="342900" indent="-342900">
              <a:spcBef>
                <a:spcPct val="20000"/>
              </a:spcBef>
              <a:buClr>
                <a:srgbClr val="00007D"/>
              </a:buClr>
              <a:buSzPct val="75000"/>
              <a:buFont typeface="Wingdings" pitchFamily="2" charset="2"/>
              <a:buNone/>
            </a:pPr>
            <a:r>
              <a:rPr lang="ru-RU" sz="1000" dirty="0">
                <a:solidFill>
                  <a:srgbClr val="FF0000"/>
                </a:solidFill>
                <a:latin typeface="Arial" charset="0"/>
                <a:cs typeface="Arial" charset="0"/>
              </a:rPr>
              <a:t>	</a:t>
            </a:r>
            <a:r>
              <a:rPr lang="en-US" sz="1000" dirty="0">
                <a:solidFill>
                  <a:srgbClr val="000000"/>
                </a:solidFill>
                <a:latin typeface="Arial" charset="0"/>
                <a:cs typeface="Arial" charset="0"/>
              </a:rPr>
              <a:t> A body whose displacement in space is restricted by other bodies either connected to or in contact with it is called a </a:t>
            </a:r>
            <a:r>
              <a:rPr lang="en-US" sz="1000" b="1" dirty="0">
                <a:solidFill>
                  <a:srgbClr val="FF0000"/>
                </a:solidFill>
                <a:latin typeface="Arial" charset="0"/>
                <a:cs typeface="Arial" charset="0"/>
              </a:rPr>
              <a:t>constrained body.</a:t>
            </a:r>
            <a:r>
              <a:rPr lang="en-US" sz="1000" b="1" dirty="0">
                <a:solidFill>
                  <a:srgbClr val="000000"/>
                </a:solidFill>
                <a:latin typeface="Arial" charset="0"/>
                <a:cs typeface="Arial" charset="0"/>
              </a:rPr>
              <a:t> </a:t>
            </a:r>
            <a:endParaRPr lang="ru-RU" sz="1000" b="1" dirty="0">
              <a:solidFill>
                <a:srgbClr val="FF0000"/>
              </a:solidFill>
              <a:latin typeface="Arial" charset="0"/>
              <a:cs typeface="Arial" charset="0"/>
            </a:endParaRPr>
          </a:p>
          <a:p>
            <a:pPr marL="342900" indent="-342900">
              <a:spcBef>
                <a:spcPct val="20000"/>
              </a:spcBef>
              <a:buClr>
                <a:srgbClr val="00007D"/>
              </a:buClr>
              <a:buSzPct val="75000"/>
              <a:buFont typeface="Wingdings" pitchFamily="2" charset="2"/>
              <a:buNone/>
            </a:pPr>
            <a:r>
              <a:rPr lang="ru-RU" sz="1000" dirty="0">
                <a:solidFill>
                  <a:srgbClr val="FF0000"/>
                </a:solidFill>
                <a:latin typeface="Arial" charset="0"/>
                <a:cs typeface="Arial" charset="0"/>
              </a:rPr>
              <a:t>	</a:t>
            </a:r>
            <a:r>
              <a:rPr lang="en-US" sz="1000" dirty="0">
                <a:solidFill>
                  <a:srgbClr val="000000"/>
                </a:solidFill>
                <a:latin typeface="Arial" charset="0"/>
                <a:cs typeface="Arial" charset="0"/>
              </a:rPr>
              <a:t> </a:t>
            </a:r>
            <a:r>
              <a:rPr lang="en-US" sz="1000" b="1" dirty="0">
                <a:solidFill>
                  <a:srgbClr val="FF0000"/>
                </a:solidFill>
                <a:latin typeface="Arial" charset="0"/>
                <a:cs typeface="Arial" charset="0"/>
              </a:rPr>
              <a:t>A constraint  </a:t>
            </a:r>
            <a:r>
              <a:rPr lang="en-US" sz="1000" dirty="0">
                <a:solidFill>
                  <a:srgbClr val="000000"/>
                </a:solidFill>
                <a:latin typeface="Arial" charset="0"/>
                <a:cs typeface="Arial" charset="0"/>
              </a:rPr>
              <a:t>is</a:t>
            </a:r>
            <a:r>
              <a:rPr lang="en-US" sz="1000" dirty="0">
                <a:solidFill>
                  <a:srgbClr val="FF0000"/>
                </a:solidFill>
                <a:latin typeface="Arial" charset="0"/>
                <a:cs typeface="Arial" charset="0"/>
              </a:rPr>
              <a:t> </a:t>
            </a:r>
            <a:r>
              <a:rPr lang="en-US" sz="1000" dirty="0">
                <a:solidFill>
                  <a:srgbClr val="000000"/>
                </a:solidFill>
                <a:latin typeface="Arial" charset="0"/>
                <a:cs typeface="Arial" charset="0"/>
              </a:rPr>
              <a:t>anything that restricts the displacement of a given body in space. </a:t>
            </a:r>
            <a:endParaRPr lang="ru-RU" sz="1000" dirty="0">
              <a:solidFill>
                <a:srgbClr val="000000"/>
              </a:solidFill>
              <a:latin typeface="Arial" charset="0"/>
              <a:cs typeface="Arial" charset="0"/>
            </a:endParaRPr>
          </a:p>
          <a:p>
            <a:pPr marL="342900" indent="-342900">
              <a:spcBef>
                <a:spcPct val="20000"/>
              </a:spcBef>
              <a:buClr>
                <a:srgbClr val="00007D"/>
              </a:buClr>
              <a:buSzPct val="75000"/>
              <a:buFont typeface="Wingdings" pitchFamily="2" charset="2"/>
              <a:buNone/>
            </a:pPr>
            <a:r>
              <a:rPr lang="ru-RU" sz="1000" dirty="0">
                <a:solidFill>
                  <a:srgbClr val="FF0000"/>
                </a:solidFill>
                <a:latin typeface="Arial" charset="0"/>
                <a:cs typeface="Arial" charset="0"/>
              </a:rPr>
              <a:t>	</a:t>
            </a:r>
            <a:r>
              <a:rPr lang="en-US" sz="1000" dirty="0">
                <a:solidFill>
                  <a:srgbClr val="000000"/>
                </a:solidFill>
                <a:latin typeface="Arial" charset="0"/>
                <a:cs typeface="Arial" charset="0"/>
              </a:rPr>
              <a:t> The force, with which a constraint acts on a body thereby restricting its displacement, is called the  </a:t>
            </a:r>
            <a:r>
              <a:rPr lang="en-US" sz="1000" b="1" dirty="0">
                <a:solidFill>
                  <a:srgbClr val="FF0000"/>
                </a:solidFill>
                <a:latin typeface="Arial" charset="0"/>
                <a:cs typeface="Arial" charset="0"/>
              </a:rPr>
              <a:t>reaction of the constraint</a:t>
            </a:r>
            <a:r>
              <a:rPr lang="en-US" sz="1000" b="1" dirty="0">
                <a:solidFill>
                  <a:srgbClr val="000000"/>
                </a:solidFill>
                <a:latin typeface="Arial" charset="0"/>
                <a:cs typeface="Arial" charset="0"/>
              </a:rPr>
              <a:t>. </a:t>
            </a:r>
            <a:endParaRPr lang="ru-RU" sz="1000" b="1" dirty="0">
              <a:solidFill>
                <a:srgbClr val="000000"/>
              </a:solidFill>
              <a:latin typeface="Arial" charset="0"/>
              <a:cs typeface="Arial" charset="0"/>
            </a:endParaRPr>
          </a:p>
          <a:p>
            <a:pPr marL="342900" indent="-342900">
              <a:spcBef>
                <a:spcPct val="20000"/>
              </a:spcBef>
              <a:buClr>
                <a:srgbClr val="00007D"/>
              </a:buClr>
              <a:buSzPct val="75000"/>
              <a:buFont typeface="Wingdings" pitchFamily="2" charset="2"/>
              <a:buNone/>
            </a:pPr>
            <a:r>
              <a:rPr lang="ru-RU" sz="1000" dirty="0">
                <a:solidFill>
                  <a:srgbClr val="FF0000"/>
                </a:solidFill>
                <a:latin typeface="Arial" charset="0"/>
                <a:cs typeface="Arial" charset="0"/>
              </a:rPr>
              <a:t>	</a:t>
            </a:r>
            <a:r>
              <a:rPr lang="en-US" sz="1000" b="1" dirty="0">
                <a:solidFill>
                  <a:srgbClr val="FF0000"/>
                </a:solidFill>
                <a:latin typeface="Arial" charset="0"/>
                <a:cs typeface="Arial" charset="0"/>
              </a:rPr>
              <a:t>Axiom of constraints:</a:t>
            </a:r>
            <a:r>
              <a:rPr lang="en-US" sz="1000" dirty="0">
                <a:solidFill>
                  <a:srgbClr val="FF0000"/>
                </a:solidFill>
                <a:latin typeface="Arial" charset="0"/>
                <a:cs typeface="Arial" charset="0"/>
              </a:rPr>
              <a:t> </a:t>
            </a:r>
            <a:r>
              <a:rPr lang="en-US" sz="1000" b="1" dirty="0">
                <a:solidFill>
                  <a:schemeClr val="accent5">
                    <a:lumMod val="25000"/>
                  </a:schemeClr>
                </a:solidFill>
                <a:latin typeface="Arial" charset="0"/>
                <a:cs typeface="Arial" charset="0"/>
              </a:rPr>
              <a:t>any constrained body can be treated as a free body relieved from its constraints, provided the latter are represented by their reactions.</a:t>
            </a:r>
            <a:endParaRPr lang="ru-RU" sz="1000" b="1" dirty="0">
              <a:solidFill>
                <a:schemeClr val="accent5">
                  <a:lumMod val="25000"/>
                </a:schemeClr>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0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p:txBody>
      </p:sp>
      <p:sp>
        <p:nvSpPr>
          <p:cNvPr id="78051" name="AutoShape 117">
            <a:hlinkClick r:id="" action="ppaction://hlinkshowjump?jump=nextslide" highlightClick="1"/>
          </p:cNvPr>
          <p:cNvSpPr>
            <a:spLocks noChangeArrowheads="1"/>
          </p:cNvSpPr>
          <p:nvPr/>
        </p:nvSpPr>
        <p:spPr bwMode="auto">
          <a:xfrm>
            <a:off x="4438650" y="554037"/>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8052" name="AutoShape 118">
            <a:hlinkClick r:id="rId3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8053" name="AutoShape 11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8054" name="Oval 120"/>
          <p:cNvSpPr>
            <a:spLocks noChangeArrowheads="1"/>
          </p:cNvSpPr>
          <p:nvPr/>
        </p:nvSpPr>
        <p:spPr bwMode="auto">
          <a:xfrm>
            <a:off x="8593364" y="6272675"/>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dirty="0">
                <a:solidFill>
                  <a:srgbClr val="00007D"/>
                </a:solidFill>
                <a:latin typeface="Arial" charset="0"/>
                <a:cs typeface="Arial" charset="0"/>
              </a:rPr>
              <a:t>3</a:t>
            </a:r>
            <a:endParaRPr lang="ru-RU" sz="1000" b="1" dirty="0">
              <a:solidFill>
                <a:srgbClr val="00007D"/>
              </a:solidFill>
              <a:latin typeface="Arial" charset="0"/>
              <a:cs typeface="Arial" charset="0"/>
            </a:endParaRPr>
          </a:p>
        </p:txBody>
      </p:sp>
      <p:pic>
        <p:nvPicPr>
          <p:cNvPr id="78055" name="Picture 15" descr="Z:\Символ НГУ_4.JPG"/>
          <p:cNvPicPr>
            <a:picLocks noChangeAspect="1" noChangeArrowheads="1"/>
          </p:cNvPicPr>
          <p:nvPr/>
        </p:nvPicPr>
        <p:blipFill>
          <a:blip r:embed="rId36"/>
          <a:srcRect/>
          <a:stretch>
            <a:fillRect/>
          </a:stretch>
        </p:blipFill>
        <p:spPr bwMode="auto">
          <a:xfrm>
            <a:off x="7553325" y="160338"/>
            <a:ext cx="1143000" cy="958850"/>
          </a:xfrm>
          <a:prstGeom prst="rect">
            <a:avLst/>
          </a:prstGeom>
          <a:noFill/>
          <a:ln w="9525">
            <a:noFill/>
            <a:miter lim="800000"/>
            <a:headEnd/>
            <a:tailEnd/>
          </a:ln>
        </p:spPr>
      </p:pic>
    </p:spTree>
    <p:extLst>
      <p:ext uri="{BB962C8B-B14F-4D97-AF65-F5344CB8AC3E}">
        <p14:creationId xmlns:p14="http://schemas.microsoft.com/office/powerpoint/2010/main" val="19779942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45875"/>
                                        </p:tgtEl>
                                        <p:attrNameLst>
                                          <p:attrName>style.visibility</p:attrName>
                                        </p:attrNameLst>
                                      </p:cBhvr>
                                      <p:to>
                                        <p:strVal val="visible"/>
                                      </p:to>
                                    </p:set>
                                    <p:anim calcmode="lin" valueType="num">
                                      <p:cBhvr additive="base">
                                        <p:cTn id="7" dur="500" fill="hold"/>
                                        <p:tgtEl>
                                          <p:spTgt spid="245875"/>
                                        </p:tgtEl>
                                        <p:attrNameLst>
                                          <p:attrName>ppt_x</p:attrName>
                                        </p:attrNameLst>
                                      </p:cBhvr>
                                      <p:tavLst>
                                        <p:tav tm="0">
                                          <p:val>
                                            <p:strVal val="1+#ppt_w/2"/>
                                          </p:val>
                                        </p:tav>
                                        <p:tav tm="100000">
                                          <p:val>
                                            <p:strVal val="#ppt_x"/>
                                          </p:val>
                                        </p:tav>
                                      </p:tavLst>
                                    </p:anim>
                                    <p:anim calcmode="lin" valueType="num">
                                      <p:cBhvr additive="base">
                                        <p:cTn id="8" dur="500" fill="hold"/>
                                        <p:tgtEl>
                                          <p:spTgt spid="24587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nodeType="clickEffect">
                                  <p:stCondLst>
                                    <p:cond delay="0"/>
                                  </p:stCondLst>
                                  <p:childTnLst>
                                    <p:set>
                                      <p:cBhvr>
                                        <p:cTn id="12" dur="1" fill="hold">
                                          <p:stCondLst>
                                            <p:cond delay="0"/>
                                          </p:stCondLst>
                                        </p:cTn>
                                        <p:tgtEl>
                                          <p:spTgt spid="245853"/>
                                        </p:tgtEl>
                                        <p:attrNameLst>
                                          <p:attrName>style.visibility</p:attrName>
                                        </p:attrNameLst>
                                      </p:cBhvr>
                                      <p:to>
                                        <p:strVal val="visible"/>
                                      </p:to>
                                    </p:set>
                                    <p:anim calcmode="lin" valueType="num">
                                      <p:cBhvr additive="base">
                                        <p:cTn id="13" dur="500" fill="hold"/>
                                        <p:tgtEl>
                                          <p:spTgt spid="245853"/>
                                        </p:tgtEl>
                                        <p:attrNameLst>
                                          <p:attrName>ppt_x</p:attrName>
                                        </p:attrNameLst>
                                      </p:cBhvr>
                                      <p:tavLst>
                                        <p:tav tm="0">
                                          <p:val>
                                            <p:strVal val="1+#ppt_w/2"/>
                                          </p:val>
                                        </p:tav>
                                        <p:tav tm="100000">
                                          <p:val>
                                            <p:strVal val="#ppt_x"/>
                                          </p:val>
                                        </p:tav>
                                      </p:tavLst>
                                    </p:anim>
                                    <p:anim calcmode="lin" valueType="num">
                                      <p:cBhvr additive="base">
                                        <p:cTn id="14" dur="500" fill="hold"/>
                                        <p:tgtEl>
                                          <p:spTgt spid="24585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4585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45856"/>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245842"/>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245870"/>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45855"/>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45872"/>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45871"/>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45874"/>
                                        </p:tgtEl>
                                        <p:attrNameLst>
                                          <p:attrName>style.visibility</p:attrName>
                                        </p:attrNameLst>
                                      </p:cBhvr>
                                      <p:to>
                                        <p:strVal val="visible"/>
                                      </p:to>
                                    </p:set>
                                    <p:anim calcmode="lin" valueType="num">
                                      <p:cBhvr additive="base">
                                        <p:cTn id="43" dur="500" fill="hold"/>
                                        <p:tgtEl>
                                          <p:spTgt spid="245874"/>
                                        </p:tgtEl>
                                        <p:attrNameLst>
                                          <p:attrName>ppt_x</p:attrName>
                                        </p:attrNameLst>
                                      </p:cBhvr>
                                      <p:tavLst>
                                        <p:tav tm="0">
                                          <p:val>
                                            <p:strVal val="#ppt_x"/>
                                          </p:val>
                                        </p:tav>
                                        <p:tav tm="100000">
                                          <p:val>
                                            <p:strVal val="#ppt_x"/>
                                          </p:val>
                                        </p:tav>
                                      </p:tavLst>
                                    </p:anim>
                                    <p:anim calcmode="lin" valueType="num">
                                      <p:cBhvr additive="base">
                                        <p:cTn id="44" dur="500" fill="hold"/>
                                        <p:tgtEl>
                                          <p:spTgt spid="24587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54" grpId="0"/>
      <p:bldP spid="245855" grpId="0"/>
      <p:bldP spid="245871" grpId="0"/>
      <p:bldP spid="245874"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91" name="Rectangle 3"/>
          <p:cNvSpPr>
            <a:spLocks noChangeArrowheads="1"/>
          </p:cNvSpPr>
          <p:nvPr/>
        </p:nvSpPr>
        <p:spPr bwMode="auto">
          <a:xfrm>
            <a:off x="947110" y="492844"/>
            <a:ext cx="3636000" cy="324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a:t>
            </a:r>
            <a:r>
              <a:rPr lang="ru-RU" altLang="ru-RU" sz="2000" b="1" dirty="0" smtClean="0">
                <a:solidFill>
                  <a:srgbClr val="FF0000"/>
                </a:solidFill>
              </a:rPr>
              <a:t>1</a:t>
            </a:r>
            <a:r>
              <a:rPr lang="en-US" altLang="ru-RU" sz="2000" b="1" dirty="0" smtClean="0">
                <a:solidFill>
                  <a:srgbClr val="FF0000"/>
                </a:solidFill>
              </a:rPr>
              <a:t>2</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1</a:t>
            </a:r>
            <a:r>
              <a:rPr lang="en-US" altLang="ru-RU" sz="1800" dirty="0" smtClean="0">
                <a:solidFill>
                  <a:srgbClr val="FF0000"/>
                </a:solidFill>
              </a:rPr>
              <a:t>2</a:t>
            </a:r>
            <a:r>
              <a:rPr lang="ru-RU" altLang="ru-RU" sz="1800" dirty="0" smtClean="0">
                <a:solidFill>
                  <a:srgbClr val="FF0000"/>
                </a:solidFill>
              </a:rPr>
              <a:t>.</a:t>
            </a:r>
            <a:r>
              <a:rPr lang="en-US" altLang="ru-RU" sz="1800" dirty="0">
                <a:solidFill>
                  <a:srgbClr val="FF0000"/>
                </a:solidFill>
              </a:rPr>
              <a:t>3</a:t>
            </a:r>
            <a:r>
              <a:rPr lang="ru-RU" altLang="ru-RU" sz="1800" dirty="0">
                <a:solidFill>
                  <a:srgbClr val="FF0000"/>
                </a:solidFill>
              </a:rPr>
              <a:t>)</a:t>
            </a:r>
          </a:p>
        </p:txBody>
      </p:sp>
      <p:sp>
        <p:nvSpPr>
          <p:cNvPr id="345092" name="AutoShape 4">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45093" name="AutoShape 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45094" name="AutoShape 6">
            <a:hlinkClick r:id="" action="ppaction://hlinkshowjump?jump=nextslide" highlightClick="1"/>
          </p:cNvPr>
          <p:cNvSpPr>
            <a:spLocks noChangeArrowheads="1"/>
          </p:cNvSpPr>
          <p:nvPr/>
        </p:nvSpPr>
        <p:spPr bwMode="auto">
          <a:xfrm>
            <a:off x="4636181"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45095" name="Oval 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52</a:t>
            </a:r>
            <a:endParaRPr lang="ru-RU" altLang="ru-RU" sz="1000" b="1" dirty="0">
              <a:solidFill>
                <a:srgbClr val="00007D"/>
              </a:solidFill>
            </a:endParaRPr>
          </a:p>
        </p:txBody>
      </p:sp>
      <p:sp>
        <p:nvSpPr>
          <p:cNvPr id="345217" name="Text Box 129"/>
          <p:cNvSpPr txBox="1">
            <a:spLocks noChangeArrowheads="1"/>
          </p:cNvSpPr>
          <p:nvPr/>
        </p:nvSpPr>
        <p:spPr bwMode="auto">
          <a:xfrm>
            <a:off x="3344863" y="1962150"/>
            <a:ext cx="1835759"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solidFill>
                  <a:srgbClr val="000000"/>
                </a:solidFill>
              </a:rPr>
              <a:t>2. Generalized forces </a:t>
            </a:r>
            <a:r>
              <a:rPr lang="en-US" altLang="ru-RU" sz="1100" i="1" dirty="0">
                <a:solidFill>
                  <a:srgbClr val="000000"/>
                </a:solidFill>
                <a:latin typeface="Times New Roman" pitchFamily="18" charset="0"/>
                <a:cs typeface="Times New Roman" pitchFamily="18" charset="0"/>
              </a:rPr>
              <a:t>Q</a:t>
            </a:r>
            <a:r>
              <a:rPr lang="ru-RU" altLang="ru-RU" sz="1100" baseline="-25000" dirty="0">
                <a:solidFill>
                  <a:srgbClr val="000000"/>
                </a:solidFill>
                <a:latin typeface="Times New Roman" pitchFamily="18" charset="0"/>
                <a:cs typeface="Times New Roman" pitchFamily="18" charset="0"/>
              </a:rPr>
              <a:t>1</a:t>
            </a:r>
            <a:r>
              <a:rPr lang="ru-RU" altLang="ru-RU" sz="1100" dirty="0">
                <a:solidFill>
                  <a:srgbClr val="000000"/>
                </a:solidFill>
                <a:latin typeface="Times New Roman" pitchFamily="18" charset="0"/>
                <a:cs typeface="Times New Roman" pitchFamily="18" charset="0"/>
              </a:rPr>
              <a:t>,</a:t>
            </a:r>
            <a:r>
              <a:rPr lang="ru-RU" altLang="ru-RU" sz="1100" i="1" dirty="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Q</a:t>
            </a:r>
            <a:r>
              <a:rPr lang="en-US" altLang="ru-RU" sz="1100" baseline="-25000" dirty="0">
                <a:solidFill>
                  <a:srgbClr val="000000"/>
                </a:solidFill>
                <a:latin typeface="Times New Roman" pitchFamily="18" charset="0"/>
                <a:cs typeface="Times New Roman" pitchFamily="18" charset="0"/>
              </a:rPr>
              <a:t>2</a:t>
            </a:r>
            <a:r>
              <a:rPr lang="en-US" altLang="ru-RU" sz="1100" i="1" dirty="0">
                <a:solidFill>
                  <a:srgbClr val="000000"/>
                </a:solidFill>
                <a:latin typeface="Times New Roman" pitchFamily="18" charset="0"/>
                <a:cs typeface="Times New Roman" pitchFamily="18" charset="0"/>
              </a:rPr>
              <a:t> </a:t>
            </a:r>
            <a:endParaRPr lang="en-US" altLang="ru-RU" sz="1100" dirty="0">
              <a:solidFill>
                <a:srgbClr val="000000"/>
              </a:solidFill>
              <a:latin typeface="Times New Roman" pitchFamily="18" charset="0"/>
              <a:cs typeface="Times New Roman" pitchFamily="18" charset="0"/>
            </a:endParaRPr>
          </a:p>
          <a:p>
            <a:pPr algn="just"/>
            <a:r>
              <a:rPr lang="en-US" altLang="ru-RU" sz="1000" dirty="0">
                <a:solidFill>
                  <a:srgbClr val="000000"/>
                </a:solidFill>
              </a:rPr>
              <a:t>were calculated in </a:t>
            </a:r>
            <a:r>
              <a:rPr lang="en-US" altLang="ru-RU" sz="1000" dirty="0" smtClean="0">
                <a:solidFill>
                  <a:srgbClr val="000000"/>
                </a:solidFill>
              </a:rPr>
              <a:t>Example:</a:t>
            </a:r>
            <a:endParaRPr lang="ru-RU" altLang="ru-RU" sz="1000" dirty="0">
              <a:solidFill>
                <a:srgbClr val="000000"/>
              </a:solidFill>
            </a:endParaRPr>
          </a:p>
        </p:txBody>
      </p:sp>
      <p:sp>
        <p:nvSpPr>
          <p:cNvPr id="345219" name="Text Box 131"/>
          <p:cNvSpPr txBox="1">
            <a:spLocks noChangeArrowheads="1"/>
          </p:cNvSpPr>
          <p:nvPr/>
        </p:nvSpPr>
        <p:spPr bwMode="auto">
          <a:xfrm>
            <a:off x="3352800" y="2303463"/>
            <a:ext cx="161448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smtClean="0">
                <a:solidFill>
                  <a:srgbClr val="000000"/>
                </a:solidFill>
              </a:rPr>
              <a:t>3. </a:t>
            </a:r>
            <a:r>
              <a:rPr lang="en-US" altLang="ru-RU" sz="1000" dirty="0" smtClean="0">
                <a:solidFill>
                  <a:srgbClr val="000000"/>
                </a:solidFill>
              </a:rPr>
              <a:t>Define kinetic energy of a system</a:t>
            </a:r>
            <a:endParaRPr lang="ru-RU" altLang="ru-RU" sz="1000" dirty="0">
              <a:solidFill>
                <a:srgbClr val="000000"/>
              </a:solidFill>
            </a:endParaRPr>
          </a:p>
        </p:txBody>
      </p:sp>
      <p:graphicFrame>
        <p:nvGraphicFramePr>
          <p:cNvPr id="345220" name="Object 132"/>
          <p:cNvGraphicFramePr>
            <a:graphicFrameLocks noChangeAspect="1"/>
          </p:cNvGraphicFramePr>
          <p:nvPr/>
        </p:nvGraphicFramePr>
        <p:xfrm>
          <a:off x="5446713" y="2287588"/>
          <a:ext cx="3022600" cy="444500"/>
        </p:xfrm>
        <a:graphic>
          <a:graphicData uri="http://schemas.openxmlformats.org/presentationml/2006/ole">
            <mc:AlternateContent xmlns:mc="http://schemas.openxmlformats.org/markup-compatibility/2006">
              <mc:Choice xmlns:v="urn:schemas-microsoft-com:vml" Requires="v">
                <p:oleObj spid="_x0000_s1437214" name="Формула" r:id="rId4" imgW="3022560" imgH="444240" progId="Equation.3">
                  <p:embed/>
                </p:oleObj>
              </mc:Choice>
              <mc:Fallback>
                <p:oleObj name="Формула" r:id="rId4" imgW="3022560" imgH="44424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46713" y="2287588"/>
                        <a:ext cx="30226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223" name="Rectangle 135"/>
          <p:cNvSpPr>
            <a:spLocks noChangeArrowheads="1"/>
          </p:cNvSpPr>
          <p:nvPr/>
        </p:nvSpPr>
        <p:spPr bwMode="auto">
          <a:xfrm>
            <a:off x="179388" y="887413"/>
            <a:ext cx="880745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smtClean="0">
                <a:solidFill>
                  <a:srgbClr val="000000"/>
                </a:solidFill>
              </a:rPr>
              <a:t>Example 2.</a:t>
            </a:r>
            <a:r>
              <a:rPr lang="ru-RU" altLang="ru-RU" sz="1000" b="1" i="1" dirty="0" smtClean="0">
                <a:solidFill>
                  <a:srgbClr val="000000"/>
                </a:solidFill>
              </a:rPr>
              <a:t> </a:t>
            </a:r>
            <a:r>
              <a:rPr lang="en-US" altLang="ru-RU" sz="1000" dirty="0">
                <a:solidFill>
                  <a:schemeClr val="tx2"/>
                </a:solidFill>
                <a:cs typeface="Arial" pitchFamily="34" charset="0"/>
              </a:rPr>
              <a:t>For a mechanical system of </a:t>
            </a:r>
            <a:r>
              <a:rPr lang="en-US" altLang="ru-RU" sz="1000" dirty="0" smtClean="0">
                <a:solidFill>
                  <a:schemeClr val="tx2"/>
                </a:solidFill>
                <a:cs typeface="Arial" pitchFamily="34" charset="0"/>
              </a:rPr>
              <a:t> three </a:t>
            </a:r>
            <a:r>
              <a:rPr lang="en-US" altLang="ru-RU" sz="1000" dirty="0">
                <a:solidFill>
                  <a:schemeClr val="tx2"/>
                </a:solidFill>
                <a:cs typeface="Arial" pitchFamily="34" charset="0"/>
              </a:rPr>
              <a:t>loads with two fixed and one movable block </a:t>
            </a:r>
            <a:r>
              <a:rPr lang="en-US" altLang="ru-RU" sz="1000" dirty="0" smtClean="0">
                <a:solidFill>
                  <a:schemeClr val="tx2"/>
                </a:solidFill>
                <a:cs typeface="Arial" pitchFamily="34" charset="0"/>
              </a:rPr>
              <a:t>determine accelerations of the loads. </a:t>
            </a:r>
            <a:endParaRPr lang="ru-RU" altLang="ru-RU" sz="1000" dirty="0">
              <a:solidFill>
                <a:srgbClr val="000000"/>
              </a:solidFill>
            </a:endParaRPr>
          </a:p>
        </p:txBody>
      </p:sp>
      <p:sp>
        <p:nvSpPr>
          <p:cNvPr id="345224" name="Text Box 136"/>
          <p:cNvSpPr txBox="1">
            <a:spLocks noChangeArrowheads="1"/>
          </p:cNvSpPr>
          <p:nvPr/>
        </p:nvSpPr>
        <p:spPr bwMode="auto">
          <a:xfrm>
            <a:off x="1900873" y="1127155"/>
            <a:ext cx="697017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a:buFontTx/>
              <a:buAutoNum type="arabicPeriod"/>
            </a:pPr>
            <a:r>
              <a:rPr lang="en-US" altLang="ru-RU" sz="1000" dirty="0">
                <a:solidFill>
                  <a:srgbClr val="000000"/>
                </a:solidFill>
              </a:rPr>
              <a:t>The system has two degrees of freedom (</a:t>
            </a:r>
            <a:r>
              <a:rPr lang="en-US" altLang="ru-RU" sz="1000" dirty="0" smtClean="0">
                <a:solidFill>
                  <a:srgbClr val="000000"/>
                </a:solidFill>
              </a:rPr>
              <a:t>see example </a:t>
            </a:r>
            <a:r>
              <a:rPr lang="en-US" altLang="ru-RU" sz="1000" dirty="0">
                <a:solidFill>
                  <a:srgbClr val="000000"/>
                </a:solidFill>
              </a:rPr>
              <a:t>calculation of the generalized </a:t>
            </a:r>
            <a:r>
              <a:rPr lang="en-US" altLang="ru-RU" sz="1000" dirty="0" smtClean="0">
                <a:solidFill>
                  <a:srgbClr val="000000"/>
                </a:solidFill>
              </a:rPr>
              <a:t>forces, Section 11, slide  50).</a:t>
            </a:r>
            <a:endParaRPr lang="en-US" altLang="ru-RU" sz="1000" dirty="0">
              <a:solidFill>
                <a:srgbClr val="000000"/>
              </a:solidFill>
            </a:endParaRPr>
          </a:p>
          <a:p>
            <a:pPr>
              <a:buFontTx/>
              <a:buAutoNum type="arabicPeriod"/>
            </a:pPr>
            <a:r>
              <a:rPr lang="en-US" altLang="ru-RU" sz="1000" dirty="0" smtClean="0">
                <a:solidFill>
                  <a:srgbClr val="000000"/>
                </a:solidFill>
              </a:rPr>
              <a:t>Lagrange</a:t>
            </a:r>
            <a:r>
              <a:rPr lang="en-US" sz="1000" dirty="0" smtClean="0">
                <a:solidFill>
                  <a:schemeClr val="tx2"/>
                </a:solidFill>
              </a:rPr>
              <a:t>’s </a:t>
            </a:r>
            <a:r>
              <a:rPr lang="en-US" altLang="ru-RU" sz="1000" dirty="0" smtClean="0">
                <a:solidFill>
                  <a:srgbClr val="000000"/>
                </a:solidFill>
              </a:rPr>
              <a:t>equations </a:t>
            </a:r>
            <a:r>
              <a:rPr lang="en-US" altLang="ru-RU" sz="1000" dirty="0">
                <a:solidFill>
                  <a:srgbClr val="000000"/>
                </a:solidFill>
              </a:rPr>
              <a:t>have the following form when selecting generalized coordinates </a:t>
            </a:r>
            <a:r>
              <a:rPr lang="en-US" altLang="ru-RU" sz="1200" i="1" dirty="0">
                <a:solidFill>
                  <a:srgbClr val="000000"/>
                </a:solidFill>
                <a:latin typeface="Times New Roman" pitchFamily="18" charset="0"/>
                <a:cs typeface="Times New Roman" pitchFamily="18" charset="0"/>
              </a:rPr>
              <a:t>q</a:t>
            </a:r>
            <a:r>
              <a:rPr lang="en-US" altLang="ru-RU" sz="1200" baseline="-25000" dirty="0" smtClean="0">
                <a:solidFill>
                  <a:srgbClr val="000000"/>
                </a:solidFill>
                <a:latin typeface="Times New Roman" pitchFamily="18" charset="0"/>
                <a:cs typeface="Times New Roman" pitchFamily="18" charset="0"/>
              </a:rPr>
              <a:t>1</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s</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a:t>
            </a:r>
            <a:r>
              <a:rPr lang="en-US" altLang="ru-RU" sz="1000" dirty="0" smtClean="0">
                <a:solidFill>
                  <a:srgbClr val="000000"/>
                </a:solidFill>
              </a:rPr>
              <a:t>and</a:t>
            </a:r>
            <a:r>
              <a:rPr lang="ru-RU" altLang="ru-RU" sz="1000" dirty="0" smtClean="0">
                <a:solidFill>
                  <a:srgbClr val="000000"/>
                </a:solidFill>
              </a:rPr>
              <a:t> </a:t>
            </a:r>
            <a:r>
              <a:rPr lang="en-US" altLang="ru-RU" sz="1200" i="1" dirty="0">
                <a:solidFill>
                  <a:srgbClr val="000000"/>
                </a:solidFill>
                <a:latin typeface="Times New Roman" pitchFamily="18" charset="0"/>
                <a:cs typeface="Times New Roman" pitchFamily="18" charset="0"/>
              </a:rPr>
              <a:t>q</a:t>
            </a:r>
            <a:r>
              <a:rPr lang="en-US" altLang="ru-RU" sz="1200" baseline="-25000" dirty="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 = </a:t>
            </a:r>
            <a:r>
              <a:rPr lang="en-US" altLang="ru-RU" sz="1200" i="1" dirty="0">
                <a:solidFill>
                  <a:srgbClr val="000000"/>
                </a:solidFill>
                <a:latin typeface="Times New Roman" pitchFamily="18" charset="0"/>
                <a:cs typeface="Times New Roman" pitchFamily="18" charset="0"/>
              </a:rPr>
              <a:t>s</a:t>
            </a:r>
            <a:r>
              <a:rPr lang="en-US" altLang="ru-RU" sz="1200" baseline="-25000" dirty="0">
                <a:solidFill>
                  <a:srgbClr val="000000"/>
                </a:solidFill>
                <a:latin typeface="Times New Roman" pitchFamily="18" charset="0"/>
                <a:cs typeface="Times New Roman" pitchFamily="18" charset="0"/>
              </a:rPr>
              <a:t>2</a:t>
            </a:r>
            <a:r>
              <a:rPr lang="en-US" altLang="ru-RU" sz="1000" dirty="0">
                <a:solidFill>
                  <a:srgbClr val="000000"/>
                </a:solidFill>
              </a:rPr>
              <a:t>:</a:t>
            </a:r>
            <a:r>
              <a:rPr lang="ru-RU" altLang="ru-RU" sz="1000" dirty="0">
                <a:solidFill>
                  <a:srgbClr val="000000"/>
                </a:solidFill>
              </a:rPr>
              <a:t> </a:t>
            </a:r>
            <a:endParaRPr lang="en-US" altLang="ru-RU" sz="1000" dirty="0">
              <a:solidFill>
                <a:srgbClr val="000000"/>
              </a:solidFill>
            </a:endParaRPr>
          </a:p>
        </p:txBody>
      </p:sp>
      <p:sp>
        <p:nvSpPr>
          <p:cNvPr id="345240" name="Oval 152"/>
          <p:cNvSpPr>
            <a:spLocks noChangeArrowheads="1"/>
          </p:cNvSpPr>
          <p:nvPr/>
        </p:nvSpPr>
        <p:spPr bwMode="auto">
          <a:xfrm>
            <a:off x="2219325" y="1628775"/>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grpSp>
        <p:nvGrpSpPr>
          <p:cNvPr id="345241" name="Group 153"/>
          <p:cNvGrpSpPr>
            <a:grpSpLocks/>
          </p:cNvGrpSpPr>
          <p:nvPr/>
        </p:nvGrpSpPr>
        <p:grpSpPr bwMode="auto">
          <a:xfrm>
            <a:off x="2308225" y="1820863"/>
            <a:ext cx="355600" cy="236537"/>
            <a:chOff x="356" y="1207"/>
            <a:chExt cx="224" cy="149"/>
          </a:xfrm>
          <a:solidFill>
            <a:srgbClr val="92D050"/>
          </a:solidFill>
        </p:grpSpPr>
        <p:sp>
          <p:nvSpPr>
            <p:cNvPr id="345242" name="AutoShape 154"/>
            <p:cNvSpPr>
              <a:spLocks noChangeArrowheads="1"/>
            </p:cNvSpPr>
            <p:nvPr/>
          </p:nvSpPr>
          <p:spPr bwMode="auto">
            <a:xfrm>
              <a:off x="396" y="1232"/>
              <a:ext cx="132" cy="77"/>
            </a:xfrm>
            <a:prstGeom prst="triangle">
              <a:avLst>
                <a:gd name="adj" fmla="val 50000"/>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43" name="Oval 155"/>
            <p:cNvSpPr>
              <a:spLocks noChangeArrowheads="1"/>
            </p:cNvSpPr>
            <p:nvPr/>
          </p:nvSpPr>
          <p:spPr bwMode="auto">
            <a:xfrm>
              <a:off x="436" y="1207"/>
              <a:ext cx="52" cy="54"/>
            </a:xfrm>
            <a:prstGeom prst="ellips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44" name="Rectangle 156"/>
            <p:cNvSpPr>
              <a:spLocks noChangeArrowheads="1"/>
            </p:cNvSpPr>
            <p:nvPr/>
          </p:nvSpPr>
          <p:spPr bwMode="auto">
            <a:xfrm>
              <a:off x="356" y="1310"/>
              <a:ext cx="224" cy="46"/>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45" name="Line 157"/>
            <p:cNvSpPr>
              <a:spLocks noChangeShapeType="1"/>
            </p:cNvSpPr>
            <p:nvPr/>
          </p:nvSpPr>
          <p:spPr bwMode="auto">
            <a:xfrm>
              <a:off x="356" y="1310"/>
              <a:ext cx="224"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45246" name="Oval 158"/>
          <p:cNvSpPr>
            <a:spLocks noChangeArrowheads="1"/>
          </p:cNvSpPr>
          <p:nvPr/>
        </p:nvSpPr>
        <p:spPr bwMode="auto">
          <a:xfrm>
            <a:off x="1703388" y="2541588"/>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sp>
        <p:nvSpPr>
          <p:cNvPr id="345247" name="Line 159"/>
          <p:cNvSpPr>
            <a:spLocks noChangeShapeType="1"/>
          </p:cNvSpPr>
          <p:nvPr/>
        </p:nvSpPr>
        <p:spPr bwMode="auto">
          <a:xfrm>
            <a:off x="2219325" y="1838325"/>
            <a:ext cx="0" cy="10096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48" name="Line 160"/>
          <p:cNvSpPr>
            <a:spLocks noChangeShapeType="1"/>
          </p:cNvSpPr>
          <p:nvPr/>
        </p:nvSpPr>
        <p:spPr bwMode="auto">
          <a:xfrm>
            <a:off x="1703388" y="1836738"/>
            <a:ext cx="0" cy="10096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49" name="Line 161"/>
          <p:cNvSpPr>
            <a:spLocks noChangeShapeType="1"/>
          </p:cNvSpPr>
          <p:nvPr/>
        </p:nvSpPr>
        <p:spPr bwMode="auto">
          <a:xfrm>
            <a:off x="1965325" y="2803525"/>
            <a:ext cx="0" cy="590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50" name="Rectangle 162"/>
          <p:cNvSpPr>
            <a:spLocks noChangeArrowheads="1"/>
          </p:cNvSpPr>
          <p:nvPr/>
        </p:nvSpPr>
        <p:spPr bwMode="auto">
          <a:xfrm>
            <a:off x="1790700" y="3286125"/>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5251" name="Oval 163"/>
          <p:cNvSpPr>
            <a:spLocks noChangeArrowheads="1"/>
          </p:cNvSpPr>
          <p:nvPr/>
        </p:nvSpPr>
        <p:spPr bwMode="auto">
          <a:xfrm>
            <a:off x="1189038" y="1608138"/>
            <a:ext cx="514350" cy="514350"/>
          </a:xfrm>
          <a:prstGeom prst="ellipse">
            <a:avLst/>
          </a:prstGeom>
          <a:solidFill>
            <a:srgbClr val="FFFF00"/>
          </a:solidFill>
          <a:ln w="9525" algn="ctr">
            <a:solidFill>
              <a:schemeClr val="tx1"/>
            </a:solidFill>
            <a:round/>
            <a:headEnd/>
            <a:tailEnd/>
          </a:ln>
          <a:effectLst/>
          <a:extLst/>
        </p:spPr>
        <p:txBody>
          <a:bodyPr wrap="none" anchor="ctr"/>
          <a:lstStyle/>
          <a:p>
            <a:endParaRPr lang="ru-RU" sz="1000">
              <a:solidFill>
                <a:srgbClr val="000000"/>
              </a:solidFill>
            </a:endParaRPr>
          </a:p>
        </p:txBody>
      </p:sp>
      <p:grpSp>
        <p:nvGrpSpPr>
          <p:cNvPr id="345252" name="Group 164"/>
          <p:cNvGrpSpPr>
            <a:grpSpLocks/>
          </p:cNvGrpSpPr>
          <p:nvPr/>
        </p:nvGrpSpPr>
        <p:grpSpPr bwMode="auto">
          <a:xfrm>
            <a:off x="1277938" y="1809750"/>
            <a:ext cx="355600" cy="236538"/>
            <a:chOff x="356" y="1207"/>
            <a:chExt cx="224" cy="149"/>
          </a:xfrm>
          <a:solidFill>
            <a:srgbClr val="92D050"/>
          </a:solidFill>
        </p:grpSpPr>
        <p:sp>
          <p:nvSpPr>
            <p:cNvPr id="345253" name="AutoShape 165"/>
            <p:cNvSpPr>
              <a:spLocks noChangeArrowheads="1"/>
            </p:cNvSpPr>
            <p:nvPr/>
          </p:nvSpPr>
          <p:spPr bwMode="auto">
            <a:xfrm>
              <a:off x="396" y="1232"/>
              <a:ext cx="132" cy="77"/>
            </a:xfrm>
            <a:prstGeom prst="triangle">
              <a:avLst>
                <a:gd name="adj" fmla="val 50000"/>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54" name="Oval 166"/>
            <p:cNvSpPr>
              <a:spLocks noChangeArrowheads="1"/>
            </p:cNvSpPr>
            <p:nvPr/>
          </p:nvSpPr>
          <p:spPr bwMode="auto">
            <a:xfrm>
              <a:off x="436" y="1207"/>
              <a:ext cx="52" cy="54"/>
            </a:xfrm>
            <a:prstGeom prst="ellips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55" name="Rectangle 167"/>
            <p:cNvSpPr>
              <a:spLocks noChangeArrowheads="1"/>
            </p:cNvSpPr>
            <p:nvPr/>
          </p:nvSpPr>
          <p:spPr bwMode="auto">
            <a:xfrm>
              <a:off x="356" y="1310"/>
              <a:ext cx="224" cy="46"/>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45256" name="Line 168"/>
            <p:cNvSpPr>
              <a:spLocks noChangeShapeType="1"/>
            </p:cNvSpPr>
            <p:nvPr/>
          </p:nvSpPr>
          <p:spPr bwMode="auto">
            <a:xfrm>
              <a:off x="356" y="1310"/>
              <a:ext cx="224"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45257" name="Line 169"/>
          <p:cNvSpPr>
            <a:spLocks noChangeShapeType="1"/>
          </p:cNvSpPr>
          <p:nvPr/>
        </p:nvSpPr>
        <p:spPr bwMode="auto">
          <a:xfrm flipH="1">
            <a:off x="800100" y="1600200"/>
            <a:ext cx="6477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58" name="Rectangle 170"/>
          <p:cNvSpPr>
            <a:spLocks noChangeArrowheads="1"/>
          </p:cNvSpPr>
          <p:nvPr/>
        </p:nvSpPr>
        <p:spPr bwMode="auto">
          <a:xfrm>
            <a:off x="484188" y="1417638"/>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5259" name="Rectangle 171"/>
          <p:cNvSpPr>
            <a:spLocks noChangeArrowheads="1"/>
          </p:cNvSpPr>
          <p:nvPr/>
        </p:nvSpPr>
        <p:spPr bwMode="auto">
          <a:xfrm>
            <a:off x="247650" y="1771650"/>
            <a:ext cx="866775" cy="104775"/>
          </a:xfrm>
          <a:prstGeom prst="rect">
            <a:avLst/>
          </a:prstGeom>
          <a:solidFill>
            <a:srgbClr val="92D05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5260" name="Line 172"/>
          <p:cNvSpPr>
            <a:spLocks noChangeShapeType="1"/>
          </p:cNvSpPr>
          <p:nvPr/>
        </p:nvSpPr>
        <p:spPr bwMode="auto">
          <a:xfrm>
            <a:off x="247650" y="1765300"/>
            <a:ext cx="866775"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61" name="Line 173"/>
          <p:cNvSpPr>
            <a:spLocks noChangeShapeType="1"/>
          </p:cNvSpPr>
          <p:nvPr/>
        </p:nvSpPr>
        <p:spPr bwMode="auto">
          <a:xfrm>
            <a:off x="2741613" y="1893888"/>
            <a:ext cx="0" cy="590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62" name="Rectangle 174"/>
          <p:cNvSpPr>
            <a:spLocks noChangeArrowheads="1"/>
          </p:cNvSpPr>
          <p:nvPr/>
        </p:nvSpPr>
        <p:spPr bwMode="auto">
          <a:xfrm>
            <a:off x="2570163" y="2389188"/>
            <a:ext cx="333375" cy="352425"/>
          </a:xfrm>
          <a:prstGeom prst="rect">
            <a:avLst/>
          </a:prstGeom>
          <a:solidFill>
            <a:srgbClr val="FFFF00"/>
          </a:solidFill>
          <a:ln w="9525" algn="ctr">
            <a:solidFill>
              <a:schemeClr val="tx1"/>
            </a:solidFill>
            <a:miter lim="800000"/>
            <a:headEnd/>
            <a:tailEnd/>
          </a:ln>
          <a:effectLst/>
          <a:extLst/>
        </p:spPr>
        <p:txBody>
          <a:bodyPr wrap="none" anchor="ctr"/>
          <a:lstStyle/>
          <a:p>
            <a:endParaRPr lang="ru-RU" sz="1000">
              <a:solidFill>
                <a:srgbClr val="000000"/>
              </a:solidFill>
            </a:endParaRPr>
          </a:p>
        </p:txBody>
      </p:sp>
      <p:sp>
        <p:nvSpPr>
          <p:cNvPr id="345263" name="AutoShape 175"/>
          <p:cNvSpPr>
            <a:spLocks noChangeArrowheads="1"/>
          </p:cNvSpPr>
          <p:nvPr/>
        </p:nvSpPr>
        <p:spPr bwMode="auto">
          <a:xfrm>
            <a:off x="600075" y="1619250"/>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5264" name="Object 176"/>
          <p:cNvGraphicFramePr>
            <a:graphicFrameLocks noChangeAspect="1"/>
          </p:cNvGraphicFramePr>
          <p:nvPr/>
        </p:nvGraphicFramePr>
        <p:xfrm>
          <a:off x="368300" y="1912938"/>
          <a:ext cx="177800" cy="228600"/>
        </p:xfrm>
        <a:graphic>
          <a:graphicData uri="http://schemas.openxmlformats.org/presentationml/2006/ole">
            <mc:AlternateContent xmlns:mc="http://schemas.openxmlformats.org/markup-compatibility/2006">
              <mc:Choice xmlns:v="urn:schemas-microsoft-com:vml" Requires="v">
                <p:oleObj spid="_x0000_s1437215" name="Формула" r:id="rId6" imgW="177480" imgH="228600" progId="Equation.3">
                  <p:embed/>
                </p:oleObj>
              </mc:Choice>
              <mc:Fallback>
                <p:oleObj name="Формула" r:id="rId6" imgW="17748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8300" y="1912938"/>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265" name="AutoShape 177"/>
          <p:cNvSpPr>
            <a:spLocks noChangeArrowheads="1"/>
          </p:cNvSpPr>
          <p:nvPr/>
        </p:nvSpPr>
        <p:spPr bwMode="auto">
          <a:xfrm>
            <a:off x="1912938" y="3484563"/>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5266" name="Object 178"/>
          <p:cNvGraphicFramePr>
            <a:graphicFrameLocks noChangeAspect="1"/>
          </p:cNvGraphicFramePr>
          <p:nvPr/>
        </p:nvGraphicFramePr>
        <p:xfrm>
          <a:off x="2030413" y="3683000"/>
          <a:ext cx="203200" cy="228600"/>
        </p:xfrm>
        <a:graphic>
          <a:graphicData uri="http://schemas.openxmlformats.org/presentationml/2006/ole">
            <mc:AlternateContent xmlns:mc="http://schemas.openxmlformats.org/markup-compatibility/2006">
              <mc:Choice xmlns:v="urn:schemas-microsoft-com:vml" Requires="v">
                <p:oleObj spid="_x0000_s1437216" name="Формула" r:id="rId8" imgW="203040" imgH="228600" progId="Equation.3">
                  <p:embed/>
                </p:oleObj>
              </mc:Choice>
              <mc:Fallback>
                <p:oleObj name="Формула" r:id="rId8" imgW="20304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030413" y="3683000"/>
                        <a:ext cx="2032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267" name="AutoShape 179"/>
          <p:cNvSpPr>
            <a:spLocks noChangeArrowheads="1"/>
          </p:cNvSpPr>
          <p:nvPr/>
        </p:nvSpPr>
        <p:spPr bwMode="auto">
          <a:xfrm>
            <a:off x="2684463" y="2522538"/>
            <a:ext cx="114300" cy="352425"/>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5268" name="Object 180"/>
          <p:cNvGraphicFramePr>
            <a:graphicFrameLocks noChangeAspect="1"/>
          </p:cNvGraphicFramePr>
          <p:nvPr/>
        </p:nvGraphicFramePr>
        <p:xfrm>
          <a:off x="2808288" y="2752725"/>
          <a:ext cx="190500" cy="241300"/>
        </p:xfrm>
        <a:graphic>
          <a:graphicData uri="http://schemas.openxmlformats.org/presentationml/2006/ole">
            <mc:AlternateContent xmlns:mc="http://schemas.openxmlformats.org/markup-compatibility/2006">
              <mc:Choice xmlns:v="urn:schemas-microsoft-com:vml" Requires="v">
                <p:oleObj spid="_x0000_s1437217" name="Формула" r:id="rId10" imgW="190440" imgH="241200" progId="Equation.3">
                  <p:embed/>
                </p:oleObj>
              </mc:Choice>
              <mc:Fallback>
                <p:oleObj name="Формула" r:id="rId10" imgW="190440" imgH="241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808288" y="2752725"/>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269" name="Oval 181"/>
          <p:cNvSpPr>
            <a:spLocks noChangeArrowheads="1"/>
          </p:cNvSpPr>
          <p:nvPr/>
        </p:nvSpPr>
        <p:spPr bwMode="auto">
          <a:xfrm>
            <a:off x="1924050" y="2752725"/>
            <a:ext cx="88900" cy="8890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45312" name="Object 224"/>
          <p:cNvGraphicFramePr>
            <a:graphicFrameLocks noChangeAspect="1"/>
          </p:cNvGraphicFramePr>
          <p:nvPr/>
        </p:nvGraphicFramePr>
        <p:xfrm>
          <a:off x="4495800" y="1514475"/>
          <a:ext cx="2616200" cy="482600"/>
        </p:xfrm>
        <a:graphic>
          <a:graphicData uri="http://schemas.openxmlformats.org/presentationml/2006/ole">
            <mc:AlternateContent xmlns:mc="http://schemas.openxmlformats.org/markup-compatibility/2006">
              <mc:Choice xmlns:v="urn:schemas-microsoft-com:vml" Requires="v">
                <p:oleObj spid="_x0000_s1437218" name="Формула" r:id="rId12" imgW="2616120" imgH="482400" progId="Equation.3">
                  <p:embed/>
                </p:oleObj>
              </mc:Choice>
              <mc:Fallback>
                <p:oleObj name="Формула" r:id="rId12" imgW="2616120" imgH="4824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5800" y="1514475"/>
                        <a:ext cx="26162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13" name="Object 225"/>
          <p:cNvGraphicFramePr>
            <a:graphicFrameLocks noChangeAspect="1"/>
          </p:cNvGraphicFramePr>
          <p:nvPr>
            <p:extLst>
              <p:ext uri="{D42A27DB-BD31-4B8C-83A1-F6EECF244321}">
                <p14:modId xmlns:p14="http://schemas.microsoft.com/office/powerpoint/2010/main" val="403449891"/>
              </p:ext>
            </p:extLst>
          </p:nvPr>
        </p:nvGraphicFramePr>
        <p:xfrm>
          <a:off x="5451475" y="1955800"/>
          <a:ext cx="977900" cy="406400"/>
        </p:xfrm>
        <a:graphic>
          <a:graphicData uri="http://schemas.openxmlformats.org/presentationml/2006/ole">
            <mc:AlternateContent xmlns:mc="http://schemas.openxmlformats.org/markup-compatibility/2006">
              <mc:Choice xmlns:v="urn:schemas-microsoft-com:vml" Requires="v">
                <p:oleObj spid="_x0000_s1437219" name="Equation" r:id="rId14" imgW="977760" imgH="406080" progId="Equation.DSMT4">
                  <p:embed/>
                </p:oleObj>
              </mc:Choice>
              <mc:Fallback>
                <p:oleObj name="Equation" r:id="rId14" imgW="977760" imgH="406080" progId="Equation.DSMT4">
                  <p:embed/>
                  <p:pic>
                    <p:nvPicPr>
                      <p:cNvPr id="0" name=""/>
                      <p:cNvPicPr>
                        <a:picLocks noChangeAspect="1" noChangeArrowheads="1"/>
                      </p:cNvPicPr>
                      <p:nvPr/>
                    </p:nvPicPr>
                    <p:blipFill>
                      <a:blip r:embed="rId15"/>
                      <a:srcRect/>
                      <a:stretch>
                        <a:fillRect/>
                      </a:stretch>
                    </p:blipFill>
                    <p:spPr bwMode="auto">
                      <a:xfrm>
                        <a:off x="5451475" y="1955800"/>
                        <a:ext cx="9779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14" name="Object 226"/>
          <p:cNvGraphicFramePr>
            <a:graphicFrameLocks noChangeAspect="1"/>
          </p:cNvGraphicFramePr>
          <p:nvPr>
            <p:extLst>
              <p:ext uri="{D42A27DB-BD31-4B8C-83A1-F6EECF244321}">
                <p14:modId xmlns:p14="http://schemas.microsoft.com/office/powerpoint/2010/main" val="467053506"/>
              </p:ext>
            </p:extLst>
          </p:nvPr>
        </p:nvGraphicFramePr>
        <p:xfrm>
          <a:off x="6646863" y="1922463"/>
          <a:ext cx="1308100" cy="431800"/>
        </p:xfrm>
        <a:graphic>
          <a:graphicData uri="http://schemas.openxmlformats.org/presentationml/2006/ole">
            <mc:AlternateContent xmlns:mc="http://schemas.openxmlformats.org/markup-compatibility/2006">
              <mc:Choice xmlns:v="urn:schemas-microsoft-com:vml" Requires="v">
                <p:oleObj spid="_x0000_s1437220" name="Equation" r:id="rId16" imgW="1307880" imgH="431640" progId="Equation.DSMT4">
                  <p:embed/>
                </p:oleObj>
              </mc:Choice>
              <mc:Fallback>
                <p:oleObj name="Equation" r:id="rId16" imgW="1307880" imgH="43164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646863" y="1922463"/>
                        <a:ext cx="13081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5327" name="Group 239"/>
          <p:cNvGrpSpPr>
            <a:grpSpLocks/>
          </p:cNvGrpSpPr>
          <p:nvPr/>
        </p:nvGrpSpPr>
        <p:grpSpPr bwMode="auto">
          <a:xfrm>
            <a:off x="815975" y="1265238"/>
            <a:ext cx="2320925" cy="1122362"/>
            <a:chOff x="514" y="797"/>
            <a:chExt cx="1462" cy="707"/>
          </a:xfrm>
        </p:grpSpPr>
        <p:sp>
          <p:nvSpPr>
            <p:cNvPr id="345270" name="Line 182"/>
            <p:cNvSpPr>
              <a:spLocks noChangeShapeType="1"/>
            </p:cNvSpPr>
            <p:nvPr/>
          </p:nvSpPr>
          <p:spPr bwMode="auto">
            <a:xfrm>
              <a:off x="514" y="858"/>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71" name="Line 183"/>
            <p:cNvSpPr>
              <a:spLocks noChangeShapeType="1"/>
            </p:cNvSpPr>
            <p:nvPr/>
          </p:nvSpPr>
          <p:spPr bwMode="auto">
            <a:xfrm>
              <a:off x="516" y="948"/>
              <a:ext cx="1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72" name="Line 184"/>
            <p:cNvSpPr>
              <a:spLocks noChangeShapeType="1"/>
            </p:cNvSpPr>
            <p:nvPr/>
          </p:nvSpPr>
          <p:spPr bwMode="auto">
            <a:xfrm>
              <a:off x="1722" y="1504"/>
              <a:ext cx="1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73" name="Text Box 185"/>
            <p:cNvSpPr txBox="1">
              <a:spLocks noChangeArrowheads="1"/>
            </p:cNvSpPr>
            <p:nvPr/>
          </p:nvSpPr>
          <p:spPr bwMode="auto">
            <a:xfrm>
              <a:off x="1789" y="1332"/>
              <a:ext cx="187"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s</a:t>
              </a:r>
              <a:r>
                <a:rPr lang="en-US" altLang="ru-RU" sz="1000" baseline="-25000">
                  <a:solidFill>
                    <a:srgbClr val="000000"/>
                  </a:solidFill>
                </a:rPr>
                <a:t>2</a:t>
              </a:r>
              <a:endParaRPr lang="ru-RU" altLang="ru-RU" sz="1000" baseline="-25000">
                <a:solidFill>
                  <a:srgbClr val="000000"/>
                </a:solidFill>
              </a:endParaRPr>
            </a:p>
          </p:txBody>
        </p:sp>
        <p:sp>
          <p:nvSpPr>
            <p:cNvPr id="345274" name="Line 186"/>
            <p:cNvSpPr>
              <a:spLocks noChangeShapeType="1"/>
            </p:cNvSpPr>
            <p:nvPr/>
          </p:nvSpPr>
          <p:spPr bwMode="auto">
            <a:xfrm flipV="1">
              <a:off x="1782" y="1332"/>
              <a:ext cx="0" cy="1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316" name="Text Box 228"/>
            <p:cNvSpPr txBox="1">
              <a:spLocks noChangeArrowheads="1"/>
            </p:cNvSpPr>
            <p:nvPr/>
          </p:nvSpPr>
          <p:spPr bwMode="auto">
            <a:xfrm>
              <a:off x="624" y="797"/>
              <a:ext cx="187"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s</a:t>
              </a:r>
              <a:r>
                <a:rPr lang="ru-RU" altLang="ru-RU" sz="1000" baseline="-25000">
                  <a:solidFill>
                    <a:srgbClr val="000000"/>
                  </a:solidFill>
                </a:rPr>
                <a:t>1</a:t>
              </a:r>
            </a:p>
          </p:txBody>
        </p:sp>
      </p:grpSp>
      <p:grpSp>
        <p:nvGrpSpPr>
          <p:cNvPr id="345328" name="Group 240"/>
          <p:cNvGrpSpPr>
            <a:grpSpLocks/>
          </p:cNvGrpSpPr>
          <p:nvPr/>
        </p:nvGrpSpPr>
        <p:grpSpPr bwMode="auto">
          <a:xfrm>
            <a:off x="823913" y="1566863"/>
            <a:ext cx="1919287" cy="950912"/>
            <a:chOff x="519" y="987"/>
            <a:chExt cx="1209" cy="599"/>
          </a:xfrm>
        </p:grpSpPr>
        <p:sp>
          <p:nvSpPr>
            <p:cNvPr id="345277" name="Line 189"/>
            <p:cNvSpPr>
              <a:spLocks noChangeShapeType="1"/>
            </p:cNvSpPr>
            <p:nvPr/>
          </p:nvSpPr>
          <p:spPr bwMode="auto">
            <a:xfrm>
              <a:off x="519" y="1006"/>
              <a:ext cx="256" cy="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94" name="Line 206"/>
            <p:cNvSpPr>
              <a:spLocks noChangeShapeType="1"/>
            </p:cNvSpPr>
            <p:nvPr/>
          </p:nvSpPr>
          <p:spPr bwMode="auto">
            <a:xfrm rot="-5400000">
              <a:off x="1637" y="1495"/>
              <a:ext cx="182" cy="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45319" name="Object 231"/>
            <p:cNvGraphicFramePr>
              <a:graphicFrameLocks noChangeAspect="1"/>
            </p:cNvGraphicFramePr>
            <p:nvPr/>
          </p:nvGraphicFramePr>
          <p:xfrm>
            <a:off x="1614" y="1372"/>
            <a:ext cx="96" cy="136"/>
          </p:xfrm>
          <a:graphic>
            <a:graphicData uri="http://schemas.openxmlformats.org/presentationml/2006/ole">
              <mc:AlternateContent xmlns:mc="http://schemas.openxmlformats.org/markup-compatibility/2006">
                <mc:Choice xmlns:v="urn:schemas-microsoft-com:vml" Requires="v">
                  <p:oleObj spid="_x0000_s1437221" name="Формула" r:id="rId18" imgW="152280" imgH="215640" progId="Equation.3">
                    <p:embed/>
                  </p:oleObj>
                </mc:Choice>
                <mc:Fallback>
                  <p:oleObj name="Формула" r:id="rId18" imgW="152280" imgH="21564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614" y="1372"/>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20" name="Object 232"/>
            <p:cNvGraphicFramePr>
              <a:graphicFrameLocks noChangeAspect="1"/>
            </p:cNvGraphicFramePr>
            <p:nvPr/>
          </p:nvGraphicFramePr>
          <p:xfrm>
            <a:off x="615" y="987"/>
            <a:ext cx="88" cy="136"/>
          </p:xfrm>
          <a:graphic>
            <a:graphicData uri="http://schemas.openxmlformats.org/presentationml/2006/ole">
              <mc:AlternateContent xmlns:mc="http://schemas.openxmlformats.org/markup-compatibility/2006">
                <mc:Choice xmlns:v="urn:schemas-microsoft-com:vml" Requires="v">
                  <p:oleObj spid="_x0000_s1437222" name="Формула" r:id="rId20" imgW="139680" imgH="215640" progId="Equation.3">
                    <p:embed/>
                  </p:oleObj>
                </mc:Choice>
                <mc:Fallback>
                  <p:oleObj name="Формула" r:id="rId20" imgW="139680" imgH="215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15" y="987"/>
                          <a:ext cx="8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45329" name="Group 241"/>
          <p:cNvGrpSpPr>
            <a:grpSpLocks/>
          </p:cNvGrpSpPr>
          <p:nvPr/>
        </p:nvGrpSpPr>
        <p:grpSpPr bwMode="auto">
          <a:xfrm>
            <a:off x="1538288" y="2801938"/>
            <a:ext cx="1460500" cy="1079500"/>
            <a:chOff x="969" y="1765"/>
            <a:chExt cx="920" cy="680"/>
          </a:xfrm>
        </p:grpSpPr>
        <p:sp>
          <p:nvSpPr>
            <p:cNvPr id="345280" name="Line 192"/>
            <p:cNvSpPr>
              <a:spLocks noChangeShapeType="1"/>
            </p:cNvSpPr>
            <p:nvPr/>
          </p:nvSpPr>
          <p:spPr bwMode="auto">
            <a:xfrm flipV="1">
              <a:off x="1070" y="1987"/>
              <a:ext cx="320" cy="56"/>
            </a:xfrm>
            <a:prstGeom prst="line">
              <a:avLst/>
            </a:prstGeom>
            <a:noFill/>
            <a:ln w="9525">
              <a:solidFill>
                <a:srgbClr val="3333CC"/>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92" name="Line 204"/>
            <p:cNvSpPr>
              <a:spLocks noChangeShapeType="1"/>
            </p:cNvSpPr>
            <p:nvPr/>
          </p:nvSpPr>
          <p:spPr bwMode="auto">
            <a:xfrm rot="-5400000">
              <a:off x="1236" y="1609"/>
              <a:ext cx="1" cy="319"/>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298" name="Line 210"/>
            <p:cNvSpPr>
              <a:spLocks noChangeShapeType="1"/>
            </p:cNvSpPr>
            <p:nvPr/>
          </p:nvSpPr>
          <p:spPr bwMode="auto">
            <a:xfrm rot="5400000" flipV="1">
              <a:off x="1291" y="1879"/>
              <a:ext cx="210" cy="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315" name="Line 227"/>
            <p:cNvSpPr>
              <a:spLocks noChangeShapeType="1"/>
            </p:cNvSpPr>
            <p:nvPr/>
          </p:nvSpPr>
          <p:spPr bwMode="auto">
            <a:xfrm rot="5400000" flipV="1">
              <a:off x="1116" y="1888"/>
              <a:ext cx="244" cy="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317" name="Line 229"/>
            <p:cNvSpPr>
              <a:spLocks noChangeShapeType="1"/>
            </p:cNvSpPr>
            <p:nvPr/>
          </p:nvSpPr>
          <p:spPr bwMode="auto">
            <a:xfrm rot="5400000">
              <a:off x="933" y="1902"/>
              <a:ext cx="275" cy="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45321" name="Object 233"/>
            <p:cNvGraphicFramePr>
              <a:graphicFrameLocks noChangeAspect="1"/>
            </p:cNvGraphicFramePr>
            <p:nvPr/>
          </p:nvGraphicFramePr>
          <p:xfrm>
            <a:off x="969" y="1821"/>
            <a:ext cx="88" cy="136"/>
          </p:xfrm>
          <a:graphic>
            <a:graphicData uri="http://schemas.openxmlformats.org/presentationml/2006/ole">
              <mc:AlternateContent xmlns:mc="http://schemas.openxmlformats.org/markup-compatibility/2006">
                <mc:Choice xmlns:v="urn:schemas-microsoft-com:vml" Requires="v">
                  <p:oleObj spid="_x0000_s1437223" name="Формула" r:id="rId22" imgW="139680" imgH="215640" progId="Equation.3">
                    <p:embed/>
                  </p:oleObj>
                </mc:Choice>
                <mc:Fallback>
                  <p:oleObj name="Формула" r:id="rId22" imgW="139680" imgH="21564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969" y="1821"/>
                          <a:ext cx="8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22" name="Object 234"/>
            <p:cNvGraphicFramePr>
              <a:graphicFrameLocks noChangeAspect="1"/>
            </p:cNvGraphicFramePr>
            <p:nvPr/>
          </p:nvGraphicFramePr>
          <p:xfrm>
            <a:off x="1420" y="1814"/>
            <a:ext cx="96" cy="136"/>
          </p:xfrm>
          <a:graphic>
            <a:graphicData uri="http://schemas.openxmlformats.org/presentationml/2006/ole">
              <mc:AlternateContent xmlns:mc="http://schemas.openxmlformats.org/markup-compatibility/2006">
                <mc:Choice xmlns:v="urn:schemas-microsoft-com:vml" Requires="v">
                  <p:oleObj spid="_x0000_s1437224" name="Формула" r:id="rId24" imgW="152280" imgH="215640" progId="Equation.3">
                    <p:embed/>
                  </p:oleObj>
                </mc:Choice>
                <mc:Fallback>
                  <p:oleObj name="Формула" r:id="rId24" imgW="152280" imgH="21564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420" y="1814"/>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23" name="Line 235"/>
            <p:cNvSpPr>
              <a:spLocks noChangeShapeType="1"/>
            </p:cNvSpPr>
            <p:nvPr/>
          </p:nvSpPr>
          <p:spPr bwMode="auto">
            <a:xfrm rot="5400000" flipV="1">
              <a:off x="1121" y="2322"/>
              <a:ext cx="244" cy="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324" name="Line 236"/>
            <p:cNvSpPr>
              <a:spLocks noChangeShapeType="1"/>
            </p:cNvSpPr>
            <p:nvPr/>
          </p:nvSpPr>
          <p:spPr bwMode="auto">
            <a:xfrm>
              <a:off x="1230" y="1884"/>
              <a:ext cx="186" cy="18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45325" name="Line 237"/>
            <p:cNvSpPr>
              <a:spLocks noChangeShapeType="1"/>
            </p:cNvSpPr>
            <p:nvPr/>
          </p:nvSpPr>
          <p:spPr bwMode="auto">
            <a:xfrm flipV="1">
              <a:off x="1242" y="2106"/>
              <a:ext cx="174" cy="19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45326" name="Object 238"/>
            <p:cNvGraphicFramePr>
              <a:graphicFrameLocks noChangeAspect="1"/>
            </p:cNvGraphicFramePr>
            <p:nvPr/>
          </p:nvGraphicFramePr>
          <p:xfrm>
            <a:off x="1441" y="2011"/>
            <a:ext cx="448" cy="136"/>
          </p:xfrm>
          <a:graphic>
            <a:graphicData uri="http://schemas.openxmlformats.org/presentationml/2006/ole">
              <mc:AlternateContent xmlns:mc="http://schemas.openxmlformats.org/markup-compatibility/2006">
                <mc:Choice xmlns:v="urn:schemas-microsoft-com:vml" Requires="v">
                  <p:oleObj spid="_x0000_s1437225" name="Формула" r:id="rId26" imgW="711000" imgH="215640" progId="Equation.3">
                    <p:embed/>
                  </p:oleObj>
                </mc:Choice>
                <mc:Fallback>
                  <p:oleObj name="Формула" r:id="rId26" imgW="711000" imgH="21564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441" y="2011"/>
                          <a:ext cx="44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5330" name="Text Box 242"/>
          <p:cNvSpPr txBox="1">
            <a:spLocks noChangeArrowheads="1"/>
          </p:cNvSpPr>
          <p:nvPr/>
        </p:nvSpPr>
        <p:spPr bwMode="auto">
          <a:xfrm>
            <a:off x="3332163" y="2654300"/>
            <a:ext cx="390048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4. </a:t>
            </a:r>
            <a:r>
              <a:rPr lang="en-US" altLang="ru-RU" sz="1000" dirty="0" smtClean="0">
                <a:solidFill>
                  <a:srgbClr val="000000"/>
                </a:solidFill>
              </a:rPr>
              <a:t>Calculate </a:t>
            </a:r>
            <a:r>
              <a:rPr lang="en-US" altLang="ru-RU" sz="1000" dirty="0">
                <a:solidFill>
                  <a:srgbClr val="000000"/>
                </a:solidFill>
              </a:rPr>
              <a:t>the partial derivatives of the kinetic energy </a:t>
            </a:r>
            <a:endParaRPr lang="ru-RU" altLang="ru-RU" sz="1000" dirty="0">
              <a:solidFill>
                <a:srgbClr val="000000"/>
              </a:solidFill>
            </a:endParaRPr>
          </a:p>
        </p:txBody>
      </p:sp>
      <p:graphicFrame>
        <p:nvGraphicFramePr>
          <p:cNvPr id="345331" name="Object 243"/>
          <p:cNvGraphicFramePr>
            <a:graphicFrameLocks noChangeAspect="1"/>
          </p:cNvGraphicFramePr>
          <p:nvPr/>
        </p:nvGraphicFramePr>
        <p:xfrm>
          <a:off x="3779838" y="2843213"/>
          <a:ext cx="1092200" cy="431800"/>
        </p:xfrm>
        <a:graphic>
          <a:graphicData uri="http://schemas.openxmlformats.org/presentationml/2006/ole">
            <mc:AlternateContent xmlns:mc="http://schemas.openxmlformats.org/markup-compatibility/2006">
              <mc:Choice xmlns:v="urn:schemas-microsoft-com:vml" Requires="v">
                <p:oleObj spid="_x0000_s1437226" name="Формула" r:id="rId28" imgW="1091880" imgH="431640" progId="Equation.3">
                  <p:embed/>
                </p:oleObj>
              </mc:Choice>
              <mc:Fallback>
                <p:oleObj name="Формула" r:id="rId28" imgW="1091880" imgH="4316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779838" y="2843213"/>
                        <a:ext cx="10922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32" name="Object 244"/>
          <p:cNvGraphicFramePr>
            <a:graphicFrameLocks noChangeAspect="1"/>
          </p:cNvGraphicFramePr>
          <p:nvPr>
            <p:extLst>
              <p:ext uri="{D42A27DB-BD31-4B8C-83A1-F6EECF244321}">
                <p14:modId xmlns:p14="http://schemas.microsoft.com/office/powerpoint/2010/main" val="1059836028"/>
              </p:ext>
            </p:extLst>
          </p:nvPr>
        </p:nvGraphicFramePr>
        <p:xfrm>
          <a:off x="5351463" y="2874963"/>
          <a:ext cx="1473200" cy="406400"/>
        </p:xfrm>
        <a:graphic>
          <a:graphicData uri="http://schemas.openxmlformats.org/presentationml/2006/ole">
            <mc:AlternateContent xmlns:mc="http://schemas.openxmlformats.org/markup-compatibility/2006">
              <mc:Choice xmlns:v="urn:schemas-microsoft-com:vml" Requires="v">
                <p:oleObj spid="_x0000_s1437227" name="Equation" r:id="rId30" imgW="1473120" imgH="406080" progId="Equation.DSMT4">
                  <p:embed/>
                </p:oleObj>
              </mc:Choice>
              <mc:Fallback>
                <p:oleObj name="Equation" r:id="rId30" imgW="1473120" imgH="406080" progId="Equation.DSMT4">
                  <p:embed/>
                  <p:pic>
                    <p:nvPicPr>
                      <p:cNvPr id="0" name=""/>
                      <p:cNvPicPr>
                        <a:picLocks noChangeAspect="1" noChangeArrowheads="1"/>
                      </p:cNvPicPr>
                      <p:nvPr/>
                    </p:nvPicPr>
                    <p:blipFill>
                      <a:blip r:embed="rId31"/>
                      <a:srcRect/>
                      <a:stretch>
                        <a:fillRect/>
                      </a:stretch>
                    </p:blipFill>
                    <p:spPr bwMode="auto">
                      <a:xfrm>
                        <a:off x="5351463" y="2874963"/>
                        <a:ext cx="14732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33" name="Object 245"/>
          <p:cNvGraphicFramePr>
            <a:graphicFrameLocks noChangeAspect="1"/>
          </p:cNvGraphicFramePr>
          <p:nvPr/>
        </p:nvGraphicFramePr>
        <p:xfrm>
          <a:off x="7296150" y="2841625"/>
          <a:ext cx="1600200" cy="431800"/>
        </p:xfrm>
        <a:graphic>
          <a:graphicData uri="http://schemas.openxmlformats.org/presentationml/2006/ole">
            <mc:AlternateContent xmlns:mc="http://schemas.openxmlformats.org/markup-compatibility/2006">
              <mc:Choice xmlns:v="urn:schemas-microsoft-com:vml" Requires="v">
                <p:oleObj spid="_x0000_s1437228" name="Формула" r:id="rId32" imgW="1600200" imgH="431640" progId="Equation.3">
                  <p:embed/>
                </p:oleObj>
              </mc:Choice>
              <mc:Fallback>
                <p:oleObj name="Формула" r:id="rId32" imgW="1600200" imgH="43164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7296150" y="2841625"/>
                        <a:ext cx="16002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34" name="Text Box 246"/>
          <p:cNvSpPr txBox="1">
            <a:spLocks noChangeArrowheads="1"/>
          </p:cNvSpPr>
          <p:nvPr/>
        </p:nvSpPr>
        <p:spPr bwMode="auto">
          <a:xfrm>
            <a:off x="3368675" y="3205163"/>
            <a:ext cx="24717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5. </a:t>
            </a:r>
            <a:r>
              <a:rPr lang="en-US" altLang="ru-RU" sz="1000" dirty="0" smtClean="0">
                <a:solidFill>
                  <a:srgbClr val="000000"/>
                </a:solidFill>
              </a:rPr>
              <a:t>Calculate the derivatives</a:t>
            </a:r>
          </a:p>
          <a:p>
            <a:r>
              <a:rPr lang="en-US" altLang="ru-RU" sz="1000" dirty="0" smtClean="0">
                <a:solidFill>
                  <a:srgbClr val="000000"/>
                </a:solidFill>
              </a:rPr>
              <a:t>with respect to time</a:t>
            </a:r>
            <a:endParaRPr lang="ru-RU" altLang="ru-RU" sz="1000" dirty="0">
              <a:solidFill>
                <a:srgbClr val="000000"/>
              </a:solidFill>
            </a:endParaRPr>
          </a:p>
        </p:txBody>
      </p:sp>
      <p:graphicFrame>
        <p:nvGraphicFramePr>
          <p:cNvPr id="345335" name="Object 247"/>
          <p:cNvGraphicFramePr>
            <a:graphicFrameLocks noChangeAspect="1"/>
          </p:cNvGraphicFramePr>
          <p:nvPr/>
        </p:nvGraphicFramePr>
        <p:xfrm>
          <a:off x="7069138" y="3271838"/>
          <a:ext cx="1917700" cy="482600"/>
        </p:xfrm>
        <a:graphic>
          <a:graphicData uri="http://schemas.openxmlformats.org/presentationml/2006/ole">
            <mc:AlternateContent xmlns:mc="http://schemas.openxmlformats.org/markup-compatibility/2006">
              <mc:Choice xmlns:v="urn:schemas-microsoft-com:vml" Requires="v">
                <p:oleObj spid="_x0000_s1437229" name="Формула" r:id="rId34" imgW="1917360" imgH="482400" progId="Equation.3">
                  <p:embed/>
                </p:oleObj>
              </mc:Choice>
              <mc:Fallback>
                <p:oleObj name="Формула" r:id="rId34" imgW="1917360" imgH="48240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7069138" y="3271838"/>
                        <a:ext cx="19177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36" name="Object 248"/>
          <p:cNvGraphicFramePr>
            <a:graphicFrameLocks noChangeAspect="1"/>
          </p:cNvGraphicFramePr>
          <p:nvPr>
            <p:extLst>
              <p:ext uri="{D42A27DB-BD31-4B8C-83A1-F6EECF244321}">
                <p14:modId xmlns:p14="http://schemas.microsoft.com/office/powerpoint/2010/main" val="3854803664"/>
              </p:ext>
            </p:extLst>
          </p:nvPr>
        </p:nvGraphicFramePr>
        <p:xfrm>
          <a:off x="5137150" y="3302000"/>
          <a:ext cx="1765300" cy="444500"/>
        </p:xfrm>
        <a:graphic>
          <a:graphicData uri="http://schemas.openxmlformats.org/presentationml/2006/ole">
            <mc:AlternateContent xmlns:mc="http://schemas.openxmlformats.org/markup-compatibility/2006">
              <mc:Choice xmlns:v="urn:schemas-microsoft-com:vml" Requires="v">
                <p:oleObj spid="_x0000_s1437230" name="Equation" r:id="rId36" imgW="1765080" imgH="444240" progId="Equation.DSMT4">
                  <p:embed/>
                </p:oleObj>
              </mc:Choice>
              <mc:Fallback>
                <p:oleObj name="Equation" r:id="rId36" imgW="1765080" imgH="444240" progId="Equation.DSMT4">
                  <p:embed/>
                  <p:pic>
                    <p:nvPicPr>
                      <p:cNvPr id="0" name=""/>
                      <p:cNvPicPr>
                        <a:picLocks noChangeAspect="1" noChangeArrowheads="1"/>
                      </p:cNvPicPr>
                      <p:nvPr/>
                    </p:nvPicPr>
                    <p:blipFill>
                      <a:blip r:embed="rId37"/>
                      <a:srcRect/>
                      <a:stretch>
                        <a:fillRect/>
                      </a:stretch>
                    </p:blipFill>
                    <p:spPr bwMode="auto">
                      <a:xfrm>
                        <a:off x="5137150" y="3302000"/>
                        <a:ext cx="17653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37" name="Text Box 249"/>
          <p:cNvSpPr txBox="1">
            <a:spLocks noChangeArrowheads="1"/>
          </p:cNvSpPr>
          <p:nvPr/>
        </p:nvSpPr>
        <p:spPr bwMode="auto">
          <a:xfrm>
            <a:off x="2462213" y="3651250"/>
            <a:ext cx="30813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6</a:t>
            </a:r>
            <a:r>
              <a:rPr lang="ru-RU" altLang="ru-RU" sz="1000" dirty="0">
                <a:solidFill>
                  <a:srgbClr val="000000"/>
                </a:solidFill>
              </a:rPr>
              <a:t>. </a:t>
            </a:r>
            <a:r>
              <a:rPr lang="en-US" altLang="ru-RU" sz="1000" dirty="0" smtClean="0">
                <a:solidFill>
                  <a:srgbClr val="000000"/>
                </a:solidFill>
              </a:rPr>
              <a:t>Substitute </a:t>
            </a:r>
            <a:r>
              <a:rPr lang="en-US" altLang="ru-RU" sz="1000" dirty="0">
                <a:solidFill>
                  <a:srgbClr val="000000"/>
                </a:solidFill>
              </a:rPr>
              <a:t>the </a:t>
            </a:r>
            <a:r>
              <a:rPr lang="en-US" altLang="ru-RU" sz="1000" dirty="0" smtClean="0">
                <a:solidFill>
                  <a:srgbClr val="000000"/>
                </a:solidFill>
              </a:rPr>
              <a:t>obtained expressions </a:t>
            </a:r>
            <a:r>
              <a:rPr lang="en-US" altLang="ru-RU" sz="1000" dirty="0">
                <a:solidFill>
                  <a:srgbClr val="000000"/>
                </a:solidFill>
              </a:rPr>
              <a:t>and the generalized forces </a:t>
            </a:r>
            <a:r>
              <a:rPr lang="en-US" altLang="ru-RU" sz="1000" dirty="0" smtClean="0">
                <a:solidFill>
                  <a:srgbClr val="000000"/>
                </a:solidFill>
              </a:rPr>
              <a:t>in </a:t>
            </a:r>
            <a:r>
              <a:rPr lang="en-US" altLang="ru-RU" sz="1000" dirty="0">
                <a:solidFill>
                  <a:srgbClr val="000000"/>
                </a:solidFill>
              </a:rPr>
              <a:t>Lagrange</a:t>
            </a:r>
            <a:r>
              <a:rPr lang="en-US" sz="1000" dirty="0">
                <a:solidFill>
                  <a:schemeClr val="tx2"/>
                </a:solidFill>
              </a:rPr>
              <a:t>’s </a:t>
            </a:r>
            <a:r>
              <a:rPr lang="en-US" altLang="ru-RU" sz="1000" dirty="0" smtClean="0">
                <a:solidFill>
                  <a:srgbClr val="000000"/>
                </a:solidFill>
              </a:rPr>
              <a:t>equations</a:t>
            </a:r>
            <a:endParaRPr lang="ru-RU" altLang="ru-RU" sz="1000" dirty="0">
              <a:solidFill>
                <a:srgbClr val="000000"/>
              </a:solidFill>
            </a:endParaRPr>
          </a:p>
        </p:txBody>
      </p:sp>
      <p:graphicFrame>
        <p:nvGraphicFramePr>
          <p:cNvPr id="345338" name="Object 250"/>
          <p:cNvGraphicFramePr>
            <a:graphicFrameLocks noChangeAspect="1"/>
          </p:cNvGraphicFramePr>
          <p:nvPr>
            <p:extLst>
              <p:ext uri="{D42A27DB-BD31-4B8C-83A1-F6EECF244321}">
                <p14:modId xmlns:p14="http://schemas.microsoft.com/office/powerpoint/2010/main" val="657476038"/>
              </p:ext>
            </p:extLst>
          </p:nvPr>
        </p:nvGraphicFramePr>
        <p:xfrm>
          <a:off x="5313363" y="3738563"/>
          <a:ext cx="1485900" cy="406400"/>
        </p:xfrm>
        <a:graphic>
          <a:graphicData uri="http://schemas.openxmlformats.org/presentationml/2006/ole">
            <mc:AlternateContent xmlns:mc="http://schemas.openxmlformats.org/markup-compatibility/2006">
              <mc:Choice xmlns:v="urn:schemas-microsoft-com:vml" Requires="v">
                <p:oleObj spid="_x0000_s1437231" name="Equation" r:id="rId38" imgW="1485720" imgH="406080" progId="Equation.DSMT4">
                  <p:embed/>
                </p:oleObj>
              </mc:Choice>
              <mc:Fallback>
                <p:oleObj name="Equation" r:id="rId38" imgW="1485720" imgH="406080" progId="Equation.DSMT4">
                  <p:embed/>
                  <p:pic>
                    <p:nvPicPr>
                      <p:cNvPr id="0" name=""/>
                      <p:cNvPicPr>
                        <a:picLocks noChangeAspect="1" noChangeArrowheads="1"/>
                      </p:cNvPicPr>
                      <p:nvPr/>
                    </p:nvPicPr>
                    <p:blipFill>
                      <a:blip r:embed="rId39"/>
                      <a:srcRect/>
                      <a:stretch>
                        <a:fillRect/>
                      </a:stretch>
                    </p:blipFill>
                    <p:spPr bwMode="auto">
                      <a:xfrm>
                        <a:off x="5313363" y="3738563"/>
                        <a:ext cx="14859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39" name="Object 251"/>
          <p:cNvGraphicFramePr>
            <a:graphicFrameLocks noChangeAspect="1"/>
          </p:cNvGraphicFramePr>
          <p:nvPr/>
        </p:nvGraphicFramePr>
        <p:xfrm>
          <a:off x="7007225" y="3692525"/>
          <a:ext cx="1866900" cy="419100"/>
        </p:xfrm>
        <a:graphic>
          <a:graphicData uri="http://schemas.openxmlformats.org/presentationml/2006/ole">
            <mc:AlternateContent xmlns:mc="http://schemas.openxmlformats.org/markup-compatibility/2006">
              <mc:Choice xmlns:v="urn:schemas-microsoft-com:vml" Requires="v">
                <p:oleObj spid="_x0000_s1437232" name="Формула" r:id="rId40" imgW="1866600" imgH="419040" progId="Equation.3">
                  <p:embed/>
                </p:oleObj>
              </mc:Choice>
              <mc:Fallback>
                <p:oleObj name="Формула" r:id="rId40" imgW="1866600" imgH="4190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7007225" y="3692525"/>
                        <a:ext cx="18669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40" name="Object 252"/>
          <p:cNvGraphicFramePr>
            <a:graphicFrameLocks noChangeAspect="1"/>
          </p:cNvGraphicFramePr>
          <p:nvPr>
            <p:extLst>
              <p:ext uri="{D42A27DB-BD31-4B8C-83A1-F6EECF244321}">
                <p14:modId xmlns:p14="http://schemas.microsoft.com/office/powerpoint/2010/main" val="2061495905"/>
              </p:ext>
            </p:extLst>
          </p:nvPr>
        </p:nvGraphicFramePr>
        <p:xfrm>
          <a:off x="990600" y="4114800"/>
          <a:ext cx="1651000" cy="203200"/>
        </p:xfrm>
        <a:graphic>
          <a:graphicData uri="http://schemas.openxmlformats.org/presentationml/2006/ole">
            <mc:AlternateContent xmlns:mc="http://schemas.openxmlformats.org/markup-compatibility/2006">
              <mc:Choice xmlns:v="urn:schemas-microsoft-com:vml" Requires="v">
                <p:oleObj spid="_x0000_s1437233" name="Equation" r:id="rId42" imgW="1650960" imgH="203040" progId="Equation.DSMT4">
                  <p:embed/>
                </p:oleObj>
              </mc:Choice>
              <mc:Fallback>
                <p:oleObj name="Equation" r:id="rId42" imgW="1650960" imgH="203040" progId="Equation.DSMT4">
                  <p:embed/>
                  <p:pic>
                    <p:nvPicPr>
                      <p:cNvPr id="0" name=""/>
                      <p:cNvPicPr>
                        <a:picLocks noChangeAspect="1" noChangeArrowheads="1"/>
                      </p:cNvPicPr>
                      <p:nvPr/>
                    </p:nvPicPr>
                    <p:blipFill>
                      <a:blip r:embed="rId43"/>
                      <a:srcRect/>
                      <a:stretch>
                        <a:fillRect/>
                      </a:stretch>
                    </p:blipFill>
                    <p:spPr bwMode="auto">
                      <a:xfrm>
                        <a:off x="990600" y="4114800"/>
                        <a:ext cx="1651000" cy="203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41" name="Object 253"/>
          <p:cNvGraphicFramePr>
            <a:graphicFrameLocks noChangeAspect="1"/>
          </p:cNvGraphicFramePr>
          <p:nvPr/>
        </p:nvGraphicFramePr>
        <p:xfrm>
          <a:off x="2781300" y="4119563"/>
          <a:ext cx="2222500" cy="228600"/>
        </p:xfrm>
        <a:graphic>
          <a:graphicData uri="http://schemas.openxmlformats.org/presentationml/2006/ole">
            <mc:AlternateContent xmlns:mc="http://schemas.openxmlformats.org/markup-compatibility/2006">
              <mc:Choice xmlns:v="urn:schemas-microsoft-com:vml" Requires="v">
                <p:oleObj spid="_x0000_s1437234" name="Формула" r:id="rId44" imgW="2222280" imgH="228600" progId="Equation.3">
                  <p:embed/>
                </p:oleObj>
              </mc:Choice>
              <mc:Fallback>
                <p:oleObj name="Формула" r:id="rId44" imgW="2222280" imgH="22860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2781300" y="4119563"/>
                        <a:ext cx="22225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42" name="Text Box 254"/>
          <p:cNvSpPr txBox="1">
            <a:spLocks noChangeArrowheads="1"/>
          </p:cNvSpPr>
          <p:nvPr/>
        </p:nvSpPr>
        <p:spPr bwMode="auto">
          <a:xfrm>
            <a:off x="519906" y="4095995"/>
            <a:ext cx="4619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Or</a:t>
            </a:r>
            <a:endParaRPr lang="ru-RU" altLang="ru-RU" sz="1000" dirty="0">
              <a:solidFill>
                <a:srgbClr val="000000"/>
              </a:solidFill>
            </a:endParaRPr>
          </a:p>
        </p:txBody>
      </p:sp>
      <p:graphicFrame>
        <p:nvGraphicFramePr>
          <p:cNvPr id="345348" name="Object 260"/>
          <p:cNvGraphicFramePr>
            <a:graphicFrameLocks noChangeAspect="1"/>
          </p:cNvGraphicFramePr>
          <p:nvPr>
            <p:extLst>
              <p:ext uri="{D42A27DB-BD31-4B8C-83A1-F6EECF244321}">
                <p14:modId xmlns:p14="http://schemas.microsoft.com/office/powerpoint/2010/main" val="3595005473"/>
              </p:ext>
            </p:extLst>
          </p:nvPr>
        </p:nvGraphicFramePr>
        <p:xfrm>
          <a:off x="2241550" y="4378325"/>
          <a:ext cx="3543300" cy="482600"/>
        </p:xfrm>
        <a:graphic>
          <a:graphicData uri="http://schemas.openxmlformats.org/presentationml/2006/ole">
            <mc:AlternateContent xmlns:mc="http://schemas.openxmlformats.org/markup-compatibility/2006">
              <mc:Choice xmlns:v="urn:schemas-microsoft-com:vml" Requires="v">
                <p:oleObj spid="_x0000_s1437235" name="Equation" r:id="rId46" imgW="3543120" imgH="482400" progId="Equation.DSMT4">
                  <p:embed/>
                </p:oleObj>
              </mc:Choice>
              <mc:Fallback>
                <p:oleObj name="Equation" r:id="rId46" imgW="3543120" imgH="482400" progId="Equation.DSMT4">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2241550" y="4378325"/>
                        <a:ext cx="35433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49" name="Text Box 261"/>
          <p:cNvSpPr txBox="1">
            <a:spLocks noChangeArrowheads="1"/>
          </p:cNvSpPr>
          <p:nvPr/>
        </p:nvSpPr>
        <p:spPr bwMode="auto">
          <a:xfrm>
            <a:off x="371475" y="4456113"/>
            <a:ext cx="127158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Unknown (independent) </a:t>
            </a:r>
            <a:r>
              <a:rPr lang="en-US" altLang="ru-RU" sz="1000" dirty="0" smtClean="0">
                <a:solidFill>
                  <a:srgbClr val="000000"/>
                </a:solidFill>
              </a:rPr>
              <a:t>accelerations are</a:t>
            </a:r>
            <a:endParaRPr lang="ru-RU" altLang="ru-RU" sz="1000" dirty="0">
              <a:solidFill>
                <a:srgbClr val="000000"/>
              </a:solidFill>
            </a:endParaRPr>
          </a:p>
        </p:txBody>
      </p:sp>
      <p:graphicFrame>
        <p:nvGraphicFramePr>
          <p:cNvPr id="345354" name="Object 266"/>
          <p:cNvGraphicFramePr>
            <a:graphicFrameLocks noChangeAspect="1"/>
          </p:cNvGraphicFramePr>
          <p:nvPr/>
        </p:nvGraphicFramePr>
        <p:xfrm>
          <a:off x="1463675" y="4403725"/>
          <a:ext cx="558800" cy="812800"/>
        </p:xfrm>
        <a:graphic>
          <a:graphicData uri="http://schemas.openxmlformats.org/presentationml/2006/ole">
            <mc:AlternateContent xmlns:mc="http://schemas.openxmlformats.org/markup-compatibility/2006">
              <mc:Choice xmlns:v="urn:schemas-microsoft-com:vml" Requires="v">
                <p:oleObj spid="_x0000_s1437236" name="Формула" r:id="rId48" imgW="558720" imgH="812520" progId="Equation.3">
                  <p:embed/>
                </p:oleObj>
              </mc:Choice>
              <mc:Fallback>
                <p:oleObj name="Формула" r:id="rId48" imgW="558720" imgH="81252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1463675" y="4403725"/>
                        <a:ext cx="558800" cy="812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55" name="Object 267"/>
          <p:cNvGraphicFramePr>
            <a:graphicFrameLocks noChangeAspect="1"/>
          </p:cNvGraphicFramePr>
          <p:nvPr/>
        </p:nvGraphicFramePr>
        <p:xfrm>
          <a:off x="2230438" y="4881563"/>
          <a:ext cx="5143500" cy="482600"/>
        </p:xfrm>
        <a:graphic>
          <a:graphicData uri="http://schemas.openxmlformats.org/presentationml/2006/ole">
            <mc:AlternateContent xmlns:mc="http://schemas.openxmlformats.org/markup-compatibility/2006">
              <mc:Choice xmlns:v="urn:schemas-microsoft-com:vml" Requires="v">
                <p:oleObj spid="_x0000_s1437237" name="Формула" r:id="rId50" imgW="5143320" imgH="482400" progId="Equation.3">
                  <p:embed/>
                </p:oleObj>
              </mc:Choice>
              <mc:Fallback>
                <p:oleObj name="Формула" r:id="rId50" imgW="5143320" imgH="48240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2230438" y="4881563"/>
                        <a:ext cx="51435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56" name="Object 268"/>
          <p:cNvGraphicFramePr>
            <a:graphicFrameLocks noChangeAspect="1"/>
          </p:cNvGraphicFramePr>
          <p:nvPr/>
        </p:nvGraphicFramePr>
        <p:xfrm>
          <a:off x="2239963" y="5403850"/>
          <a:ext cx="6286500" cy="482600"/>
        </p:xfrm>
        <a:graphic>
          <a:graphicData uri="http://schemas.openxmlformats.org/presentationml/2006/ole">
            <mc:AlternateContent xmlns:mc="http://schemas.openxmlformats.org/markup-compatibility/2006">
              <mc:Choice xmlns:v="urn:schemas-microsoft-com:vml" Requires="v">
                <p:oleObj spid="_x0000_s1437238" name="Формула" r:id="rId52" imgW="6286320" imgH="482400" progId="Equation.3">
                  <p:embed/>
                </p:oleObj>
              </mc:Choice>
              <mc:Fallback>
                <p:oleObj name="Формула" r:id="rId52" imgW="6286320" imgH="48240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2239963" y="5403850"/>
                        <a:ext cx="62865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357" name="Text Box 269"/>
          <p:cNvSpPr txBox="1">
            <a:spLocks noChangeArrowheads="1"/>
          </p:cNvSpPr>
          <p:nvPr/>
        </p:nvSpPr>
        <p:spPr bwMode="auto">
          <a:xfrm>
            <a:off x="446088" y="6003964"/>
            <a:ext cx="1376362"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smtClean="0">
                <a:solidFill>
                  <a:srgbClr val="000000"/>
                </a:solidFill>
              </a:rPr>
              <a:t>In the </a:t>
            </a:r>
            <a:r>
              <a:rPr lang="en-US" altLang="ru-RU" sz="1000" dirty="0">
                <a:solidFill>
                  <a:srgbClr val="000000"/>
                </a:solidFill>
              </a:rPr>
              <a:t>case of equal masses </a:t>
            </a:r>
            <a:r>
              <a:rPr lang="en-US" altLang="ru-RU" sz="1000" dirty="0" smtClean="0">
                <a:solidFill>
                  <a:srgbClr val="000000"/>
                </a:solidFill>
              </a:rPr>
              <a:t> </a:t>
            </a:r>
            <a:r>
              <a:rPr lang="en-US" altLang="ru-RU" sz="1100" i="1" dirty="0" smtClean="0">
                <a:solidFill>
                  <a:srgbClr val="000000"/>
                </a:solidFill>
                <a:latin typeface="Times New Roman" pitchFamily="18" charset="0"/>
                <a:cs typeface="Times New Roman" pitchFamily="18" charset="0"/>
              </a:rPr>
              <a:t>M</a:t>
            </a:r>
            <a:r>
              <a:rPr lang="en-US" altLang="ru-RU" sz="1100" baseline="-25000" dirty="0" smtClean="0">
                <a:solidFill>
                  <a:srgbClr val="000000"/>
                </a:solidFill>
                <a:latin typeface="Times New Roman" pitchFamily="18" charset="0"/>
                <a:cs typeface="Times New Roman" pitchFamily="18" charset="0"/>
              </a:rPr>
              <a:t>1</a:t>
            </a:r>
            <a:r>
              <a:rPr lang="en-US" altLang="ru-RU" sz="1100" dirty="0" smtClean="0">
                <a:solidFill>
                  <a:srgbClr val="000000"/>
                </a:solidFill>
                <a:latin typeface="Times New Roman" pitchFamily="18" charset="0"/>
                <a:cs typeface="Times New Roman" pitchFamily="18" charset="0"/>
              </a:rPr>
              <a:t>=</a:t>
            </a:r>
            <a:r>
              <a:rPr lang="en-US" altLang="ru-RU" sz="1100" i="1" dirty="0" smtClean="0">
                <a:solidFill>
                  <a:srgbClr val="000000"/>
                </a:solidFill>
                <a:latin typeface="Times New Roman" pitchFamily="18" charset="0"/>
                <a:cs typeface="Times New Roman" pitchFamily="18" charset="0"/>
              </a:rPr>
              <a:t>M</a:t>
            </a:r>
            <a:r>
              <a:rPr lang="ru-RU" altLang="ru-RU" sz="1100" baseline="-25000" dirty="0" smtClean="0">
                <a:solidFill>
                  <a:srgbClr val="000000"/>
                </a:solidFill>
                <a:latin typeface="Times New Roman" pitchFamily="18" charset="0"/>
                <a:cs typeface="Times New Roman" pitchFamily="18" charset="0"/>
              </a:rPr>
              <a:t>3</a:t>
            </a:r>
            <a:r>
              <a:rPr lang="en-US" altLang="ru-RU" sz="1100" dirty="0" smtClean="0">
                <a:solidFill>
                  <a:srgbClr val="000000"/>
                </a:solidFill>
                <a:latin typeface="Times New Roman" pitchFamily="18" charset="0"/>
                <a:cs typeface="Times New Roman" pitchFamily="18" charset="0"/>
              </a:rPr>
              <a:t>=</a:t>
            </a:r>
            <a:r>
              <a:rPr lang="en-US" altLang="ru-RU" sz="1100" i="1" dirty="0" smtClean="0">
                <a:solidFill>
                  <a:srgbClr val="000000"/>
                </a:solidFill>
                <a:latin typeface="Times New Roman" pitchFamily="18" charset="0"/>
                <a:cs typeface="Times New Roman" pitchFamily="18" charset="0"/>
              </a:rPr>
              <a:t>M</a:t>
            </a:r>
            <a:r>
              <a:rPr lang="ru-RU" altLang="ru-RU" sz="1100" dirty="0" smtClean="0">
                <a:solidFill>
                  <a:srgbClr val="000000"/>
                </a:solidFill>
                <a:latin typeface="Times New Roman" pitchFamily="18" charset="0"/>
                <a:cs typeface="Times New Roman" pitchFamily="18" charset="0"/>
              </a:rPr>
              <a:t>, </a:t>
            </a:r>
            <a:endParaRPr lang="en-US" altLang="ru-RU" sz="1100" dirty="0" smtClean="0">
              <a:solidFill>
                <a:srgbClr val="000000"/>
              </a:solidFill>
              <a:latin typeface="Times New Roman" pitchFamily="18" charset="0"/>
              <a:cs typeface="Times New Roman" pitchFamily="18" charset="0"/>
            </a:endParaRPr>
          </a:p>
          <a:p>
            <a:pPr algn="just"/>
            <a:r>
              <a:rPr lang="en-US" altLang="ru-RU" sz="1000" dirty="0" smtClean="0">
                <a:solidFill>
                  <a:srgbClr val="000000"/>
                </a:solidFill>
              </a:rPr>
              <a:t>we get</a:t>
            </a:r>
            <a:endParaRPr lang="ru-RU" altLang="ru-RU" sz="1000" dirty="0">
              <a:solidFill>
                <a:srgbClr val="000000"/>
              </a:solidFill>
            </a:endParaRPr>
          </a:p>
        </p:txBody>
      </p:sp>
      <p:graphicFrame>
        <p:nvGraphicFramePr>
          <p:cNvPr id="345358" name="Object 270"/>
          <p:cNvGraphicFramePr>
            <a:graphicFrameLocks noChangeAspect="1"/>
          </p:cNvGraphicFramePr>
          <p:nvPr/>
        </p:nvGraphicFramePr>
        <p:xfrm>
          <a:off x="1865313" y="6024563"/>
          <a:ext cx="1168400" cy="215900"/>
        </p:xfrm>
        <a:graphic>
          <a:graphicData uri="http://schemas.openxmlformats.org/presentationml/2006/ole">
            <mc:AlternateContent xmlns:mc="http://schemas.openxmlformats.org/markup-compatibility/2006">
              <mc:Choice xmlns:v="urn:schemas-microsoft-com:vml" Requires="v">
                <p:oleObj spid="_x0000_s1437239" name="Формула" r:id="rId54" imgW="1168200" imgH="215640" progId="Equation.3">
                  <p:embed/>
                </p:oleObj>
              </mc:Choice>
              <mc:Fallback>
                <p:oleObj name="Формула" r:id="rId54" imgW="1168200" imgH="21564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1865313" y="6024563"/>
                        <a:ext cx="1168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59" name="Object 271"/>
          <p:cNvGraphicFramePr>
            <a:graphicFrameLocks noChangeAspect="1"/>
          </p:cNvGraphicFramePr>
          <p:nvPr/>
        </p:nvGraphicFramePr>
        <p:xfrm>
          <a:off x="1882775" y="6242050"/>
          <a:ext cx="901700" cy="215900"/>
        </p:xfrm>
        <a:graphic>
          <a:graphicData uri="http://schemas.openxmlformats.org/presentationml/2006/ole">
            <mc:AlternateContent xmlns:mc="http://schemas.openxmlformats.org/markup-compatibility/2006">
              <mc:Choice xmlns:v="urn:schemas-microsoft-com:vml" Requires="v">
                <p:oleObj spid="_x0000_s1437240" name="Формула" r:id="rId56" imgW="901440" imgH="215640" progId="Equation.3">
                  <p:embed/>
                </p:oleObj>
              </mc:Choice>
              <mc:Fallback>
                <p:oleObj name="Формула" r:id="rId56" imgW="901440" imgH="215640"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1882775" y="6242050"/>
                        <a:ext cx="9017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60" name="Object 272"/>
          <p:cNvGraphicFramePr>
            <a:graphicFrameLocks noChangeAspect="1"/>
          </p:cNvGraphicFramePr>
          <p:nvPr/>
        </p:nvGraphicFramePr>
        <p:xfrm>
          <a:off x="1885950" y="6459538"/>
          <a:ext cx="1333500" cy="215900"/>
        </p:xfrm>
        <a:graphic>
          <a:graphicData uri="http://schemas.openxmlformats.org/presentationml/2006/ole">
            <mc:AlternateContent xmlns:mc="http://schemas.openxmlformats.org/markup-compatibility/2006">
              <mc:Choice xmlns:v="urn:schemas-microsoft-com:vml" Requires="v">
                <p:oleObj spid="_x0000_s1437241" name="Формула" r:id="rId58" imgW="1333440" imgH="215640" progId="Equation.3">
                  <p:embed/>
                </p:oleObj>
              </mc:Choice>
              <mc:Fallback>
                <p:oleObj name="Формула" r:id="rId58" imgW="1333440" imgH="215640"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1885950" y="6459538"/>
                        <a:ext cx="1333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61" name="Object 273"/>
          <p:cNvGraphicFramePr>
            <a:graphicFrameLocks noChangeAspect="1"/>
          </p:cNvGraphicFramePr>
          <p:nvPr/>
        </p:nvGraphicFramePr>
        <p:xfrm>
          <a:off x="3395663" y="5916613"/>
          <a:ext cx="1397000" cy="444500"/>
        </p:xfrm>
        <a:graphic>
          <a:graphicData uri="http://schemas.openxmlformats.org/presentationml/2006/ole">
            <mc:AlternateContent xmlns:mc="http://schemas.openxmlformats.org/markup-compatibility/2006">
              <mc:Choice xmlns:v="urn:schemas-microsoft-com:vml" Requires="v">
                <p:oleObj spid="_x0000_s1437242" name="Формула" r:id="rId60" imgW="1396800" imgH="444240" progId="Equation.3">
                  <p:embed/>
                </p:oleObj>
              </mc:Choice>
              <mc:Fallback>
                <p:oleObj name="Формула" r:id="rId60" imgW="1396800" imgH="444240" progId="Equation.3">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3395663" y="5916613"/>
                        <a:ext cx="13970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62" name="Object 274"/>
          <p:cNvGraphicFramePr>
            <a:graphicFrameLocks noChangeAspect="1"/>
          </p:cNvGraphicFramePr>
          <p:nvPr/>
        </p:nvGraphicFramePr>
        <p:xfrm>
          <a:off x="3398838" y="6337300"/>
          <a:ext cx="1447800" cy="444500"/>
        </p:xfrm>
        <a:graphic>
          <a:graphicData uri="http://schemas.openxmlformats.org/presentationml/2006/ole">
            <mc:AlternateContent xmlns:mc="http://schemas.openxmlformats.org/markup-compatibility/2006">
              <mc:Choice xmlns:v="urn:schemas-microsoft-com:vml" Requires="v">
                <p:oleObj spid="_x0000_s1437243" name="Формула" r:id="rId62" imgW="1447560" imgH="444240" progId="Equation.3">
                  <p:embed/>
                </p:oleObj>
              </mc:Choice>
              <mc:Fallback>
                <p:oleObj name="Формула" r:id="rId62" imgW="1447560" imgH="444240"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3398838" y="6337300"/>
                        <a:ext cx="14478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363" name="Object 275"/>
          <p:cNvGraphicFramePr>
            <a:graphicFrameLocks noChangeAspect="1"/>
          </p:cNvGraphicFramePr>
          <p:nvPr/>
        </p:nvGraphicFramePr>
        <p:xfrm>
          <a:off x="5095875" y="6126163"/>
          <a:ext cx="1651000" cy="444500"/>
        </p:xfrm>
        <a:graphic>
          <a:graphicData uri="http://schemas.openxmlformats.org/presentationml/2006/ole">
            <mc:AlternateContent xmlns:mc="http://schemas.openxmlformats.org/markup-compatibility/2006">
              <mc:Choice xmlns:v="urn:schemas-microsoft-com:vml" Requires="v">
                <p:oleObj spid="_x0000_s1437244" name="Формула" r:id="rId64" imgW="1650960" imgH="444240" progId="Equation.3">
                  <p:embed/>
                </p:oleObj>
              </mc:Choice>
              <mc:Fallback>
                <p:oleObj name="Формула" r:id="rId64" imgW="1650960" imgH="444240"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5095875" y="6126163"/>
                        <a:ext cx="16510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95" name="Picture 15" descr="Z:\Символ НГУ_4.JPG"/>
          <p:cNvPicPr>
            <a:picLocks noChangeAspect="1" noChangeArrowheads="1"/>
          </p:cNvPicPr>
          <p:nvPr/>
        </p:nvPicPr>
        <p:blipFill>
          <a:blip r:embed="rId66" cstate="print">
            <a:extLst>
              <a:ext uri="{BEBA8EAE-BF5A-486C-A8C5-ECC9F3942E4B}">
                <a14:imgProps xmlns:a14="http://schemas.microsoft.com/office/drawing/2010/main">
                  <a14:imgLayer r:embed="rId6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7412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52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532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531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521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453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4531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4521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522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4532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5329"/>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533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533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4533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45333"/>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4533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4533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4533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5337"/>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45338"/>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45339"/>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45342"/>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45340"/>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45341"/>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45349"/>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45348"/>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5354"/>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345355"/>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345356"/>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5357"/>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45358"/>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nodeType="clickEffect">
                                  <p:stCondLst>
                                    <p:cond delay="0"/>
                                  </p:stCondLst>
                                  <p:childTnLst>
                                    <p:set>
                                      <p:cBhvr>
                                        <p:cTn id="88" dur="1" fill="hold">
                                          <p:stCondLst>
                                            <p:cond delay="0"/>
                                          </p:stCondLst>
                                        </p:cTn>
                                        <p:tgtEl>
                                          <p:spTgt spid="345359"/>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345360"/>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345361"/>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45362"/>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nodeType="clickEffect">
                                  <p:stCondLst>
                                    <p:cond delay="0"/>
                                  </p:stCondLst>
                                  <p:childTnLst>
                                    <p:set>
                                      <p:cBhvr>
                                        <p:cTn id="100" dur="1" fill="hold">
                                          <p:stCondLst>
                                            <p:cond delay="0"/>
                                          </p:stCondLst>
                                        </p:cTn>
                                        <p:tgtEl>
                                          <p:spTgt spid="3453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217" grpId="0"/>
      <p:bldP spid="345219" grpId="0"/>
      <p:bldP spid="345224" grpId="0"/>
      <p:bldP spid="345330" grpId="0"/>
      <p:bldP spid="345334" grpId="0"/>
      <p:bldP spid="345337" grpId="0"/>
      <p:bldP spid="345342" grpId="0"/>
      <p:bldP spid="345349" grpId="0"/>
      <p:bldP spid="345357"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7" name="Rectangle 3"/>
          <p:cNvSpPr>
            <a:spLocks noChangeArrowheads="1"/>
          </p:cNvSpPr>
          <p:nvPr/>
        </p:nvSpPr>
        <p:spPr bwMode="auto">
          <a:xfrm>
            <a:off x="996217" y="504015"/>
            <a:ext cx="3636000" cy="324000"/>
          </a:xfrm>
          <a:prstGeom prst="rect">
            <a:avLst/>
          </a:prstGeom>
          <a:solidFill>
            <a:srgbClr val="FFFF00"/>
          </a:solidFill>
          <a:ln>
            <a:noFill/>
          </a:ln>
          <a:effectLst/>
          <a:extLst/>
        </p:spPr>
        <p:txBody>
          <a:bodyPr anchor="ctr"/>
          <a:lstStyle>
            <a:lvl1pPr>
              <a:defRPr sz="4400">
                <a:solidFill>
                  <a:schemeClr val="tx1"/>
                </a:solidFill>
                <a:latin typeface="Arial" pitchFamily="34" charset="0"/>
              </a:defRPr>
            </a:lvl1pPr>
            <a:lvl2pPr>
              <a:defRPr sz="4400">
                <a:solidFill>
                  <a:schemeClr val="tx1"/>
                </a:solidFill>
                <a:latin typeface="Arial" pitchFamily="34" charset="0"/>
              </a:defRPr>
            </a:lvl2pPr>
            <a:lvl3pPr>
              <a:defRPr sz="4400">
                <a:solidFill>
                  <a:schemeClr val="tx1"/>
                </a:solidFill>
                <a:latin typeface="Arial" pitchFamily="34" charset="0"/>
              </a:defRPr>
            </a:lvl3pPr>
            <a:lvl4pPr>
              <a:defRPr sz="4400">
                <a:solidFill>
                  <a:schemeClr val="tx1"/>
                </a:solidFill>
                <a:latin typeface="Arial" pitchFamily="34" charset="0"/>
              </a:defRPr>
            </a:lvl4pPr>
            <a:lvl5pPr>
              <a:defRPr sz="4400">
                <a:solidFill>
                  <a:schemeClr val="tx1"/>
                </a:solidFill>
                <a:latin typeface="Arial" pitchFamily="34" charset="0"/>
              </a:defRPr>
            </a:lvl5pPr>
            <a:lvl6pPr marL="457200" fontAlgn="base">
              <a:spcBef>
                <a:spcPct val="0"/>
              </a:spcBef>
              <a:spcAft>
                <a:spcPct val="0"/>
              </a:spcAft>
              <a:defRPr sz="4400">
                <a:solidFill>
                  <a:schemeClr val="tx1"/>
                </a:solidFill>
                <a:latin typeface="Arial" pitchFamily="34" charset="0"/>
              </a:defRPr>
            </a:lvl6pPr>
            <a:lvl7pPr marL="914400" fontAlgn="base">
              <a:spcBef>
                <a:spcPct val="0"/>
              </a:spcBef>
              <a:spcAft>
                <a:spcPct val="0"/>
              </a:spcAft>
              <a:defRPr sz="4400">
                <a:solidFill>
                  <a:schemeClr val="tx1"/>
                </a:solidFill>
                <a:latin typeface="Arial" pitchFamily="34" charset="0"/>
              </a:defRPr>
            </a:lvl7pPr>
            <a:lvl8pPr marL="1371600" fontAlgn="base">
              <a:spcBef>
                <a:spcPct val="0"/>
              </a:spcBef>
              <a:spcAft>
                <a:spcPct val="0"/>
              </a:spcAft>
              <a:defRPr sz="4400">
                <a:solidFill>
                  <a:schemeClr val="tx1"/>
                </a:solidFill>
                <a:latin typeface="Arial" pitchFamily="34" charset="0"/>
              </a:defRPr>
            </a:lvl8pPr>
            <a:lvl9pPr marL="1828800" fontAlgn="base">
              <a:spcBef>
                <a:spcPct val="0"/>
              </a:spcBef>
              <a:spcAft>
                <a:spcPct val="0"/>
              </a:spcAft>
              <a:defRPr sz="4400">
                <a:solidFill>
                  <a:schemeClr val="tx1"/>
                </a:solidFill>
                <a:latin typeface="Arial" pitchFamily="34" charset="0"/>
              </a:defRPr>
            </a:lvl9pPr>
          </a:lstStyle>
          <a:p>
            <a:r>
              <a:rPr lang="en-US" altLang="ru-RU" sz="2000" b="1" dirty="0" smtClean="0">
                <a:solidFill>
                  <a:srgbClr val="FF0000"/>
                </a:solidFill>
              </a:rPr>
              <a:t>Section </a:t>
            </a:r>
            <a:r>
              <a:rPr lang="ru-RU" altLang="ru-RU" sz="2000" b="1" dirty="0" smtClean="0">
                <a:solidFill>
                  <a:srgbClr val="FF0000"/>
                </a:solidFill>
              </a:rPr>
              <a:t>1</a:t>
            </a:r>
            <a:r>
              <a:rPr lang="en-US" altLang="ru-RU" sz="2000" b="1" dirty="0" smtClean="0">
                <a:solidFill>
                  <a:srgbClr val="FF0000"/>
                </a:solidFill>
              </a:rPr>
              <a:t>2</a:t>
            </a:r>
            <a:r>
              <a:rPr lang="ru-RU" altLang="ru-RU" sz="2000" dirty="0" smtClean="0">
                <a:solidFill>
                  <a:srgbClr val="FF0000"/>
                </a:solidFill>
              </a:rPr>
              <a:t> </a:t>
            </a:r>
            <a:r>
              <a:rPr lang="ru-RU" altLang="ru-RU" sz="1800" dirty="0" smtClean="0">
                <a:solidFill>
                  <a:srgbClr val="FF0000"/>
                </a:solidFill>
              </a:rPr>
              <a:t>(</a:t>
            </a:r>
            <a:r>
              <a:rPr lang="en-US" sz="1800" dirty="0" smtClean="0">
                <a:solidFill>
                  <a:srgbClr val="FF0000"/>
                </a:solidFill>
              </a:rPr>
              <a:t>continuation</a:t>
            </a:r>
            <a:r>
              <a:rPr lang="ru-RU" altLang="ru-RU" sz="1800" dirty="0" smtClean="0">
                <a:solidFill>
                  <a:srgbClr val="FF0000"/>
                </a:solidFill>
              </a:rPr>
              <a:t> – 1</a:t>
            </a:r>
            <a:r>
              <a:rPr lang="en-US" altLang="ru-RU" sz="1800" dirty="0" smtClean="0">
                <a:solidFill>
                  <a:srgbClr val="FF0000"/>
                </a:solidFill>
              </a:rPr>
              <a:t>2</a:t>
            </a:r>
            <a:r>
              <a:rPr lang="ru-RU" altLang="ru-RU" sz="1800" dirty="0" smtClean="0">
                <a:solidFill>
                  <a:srgbClr val="FF0000"/>
                </a:solidFill>
              </a:rPr>
              <a:t>.</a:t>
            </a:r>
            <a:r>
              <a:rPr lang="en-US" altLang="ru-RU" sz="1800" dirty="0" smtClean="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59428" name="AutoShape 4">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59429" name="AutoShape 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59430" name="AutoShape 6">
            <a:hlinkClick r:id="" action="ppaction://hlinkshowjump?jump=nextslide" highlightClick="1"/>
          </p:cNvPr>
          <p:cNvSpPr>
            <a:spLocks noChangeArrowheads="1"/>
          </p:cNvSpPr>
          <p:nvPr/>
        </p:nvSpPr>
        <p:spPr bwMode="auto">
          <a:xfrm>
            <a:off x="4696420" y="545306"/>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59431" name="Oval 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53</a:t>
            </a:r>
            <a:endParaRPr lang="ru-RU" altLang="ru-RU" sz="1000" b="1" dirty="0">
              <a:solidFill>
                <a:srgbClr val="00007D"/>
              </a:solidFill>
            </a:endParaRPr>
          </a:p>
        </p:txBody>
      </p:sp>
      <p:sp>
        <p:nvSpPr>
          <p:cNvPr id="359432" name="Rectangle 8"/>
          <p:cNvSpPr>
            <a:spLocks noChangeArrowheads="1"/>
          </p:cNvSpPr>
          <p:nvPr/>
        </p:nvSpPr>
        <p:spPr bwMode="auto">
          <a:xfrm>
            <a:off x="166688" y="950913"/>
            <a:ext cx="8415337"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ru-RU" altLang="ru-RU" sz="1200" b="1" dirty="0">
                <a:solidFill>
                  <a:srgbClr val="00007D"/>
                </a:solidFill>
                <a:cs typeface="Arial" pitchFamily="34" charset="0"/>
              </a:rPr>
              <a:t>■ </a:t>
            </a:r>
            <a:r>
              <a:rPr lang="en-US" altLang="ru-RU" sz="1200" b="1" dirty="0">
                <a:solidFill>
                  <a:srgbClr val="FF0000"/>
                </a:solidFill>
                <a:cs typeface="Arial" pitchFamily="34" charset="0"/>
              </a:rPr>
              <a:t>Equilibrium </a:t>
            </a:r>
            <a:r>
              <a:rPr lang="en-US" altLang="ru-RU" sz="1200" b="1" dirty="0" smtClean="0">
                <a:solidFill>
                  <a:srgbClr val="FF0000"/>
                </a:solidFill>
                <a:cs typeface="Arial" pitchFamily="34" charset="0"/>
              </a:rPr>
              <a:t>Equations </a:t>
            </a:r>
            <a:r>
              <a:rPr lang="en-US" altLang="ru-RU" sz="1200" b="1" dirty="0">
                <a:solidFill>
                  <a:srgbClr val="FF0000"/>
                </a:solidFill>
                <a:cs typeface="Arial" pitchFamily="34" charset="0"/>
              </a:rPr>
              <a:t>in </a:t>
            </a:r>
            <a:r>
              <a:rPr lang="en-US" altLang="ru-RU" sz="1200" b="1" dirty="0" smtClean="0">
                <a:solidFill>
                  <a:srgbClr val="FF0000"/>
                </a:solidFill>
                <a:cs typeface="Arial" pitchFamily="34" charset="0"/>
              </a:rPr>
              <a:t>Generalized Coordinates  </a:t>
            </a:r>
            <a:r>
              <a:rPr lang="ru-RU" altLang="ru-RU" sz="1000" dirty="0">
                <a:solidFill>
                  <a:srgbClr val="000000"/>
                </a:solidFill>
              </a:rPr>
              <a:t>						</a:t>
            </a:r>
          </a:p>
        </p:txBody>
      </p:sp>
      <p:graphicFrame>
        <p:nvGraphicFramePr>
          <p:cNvPr id="359476" name="Object 52"/>
          <p:cNvGraphicFramePr>
            <a:graphicFrameLocks noChangeAspect="1"/>
          </p:cNvGraphicFramePr>
          <p:nvPr>
            <p:extLst>
              <p:ext uri="{D42A27DB-BD31-4B8C-83A1-F6EECF244321}">
                <p14:modId xmlns:p14="http://schemas.microsoft.com/office/powerpoint/2010/main" val="1477673724"/>
              </p:ext>
            </p:extLst>
          </p:nvPr>
        </p:nvGraphicFramePr>
        <p:xfrm>
          <a:off x="4092575" y="967581"/>
          <a:ext cx="1384300" cy="241300"/>
        </p:xfrm>
        <a:graphic>
          <a:graphicData uri="http://schemas.openxmlformats.org/presentationml/2006/ole">
            <mc:AlternateContent xmlns:mc="http://schemas.openxmlformats.org/markup-compatibility/2006">
              <mc:Choice xmlns:v="urn:schemas-microsoft-com:vml" Requires="v">
                <p:oleObj spid="_x0000_s1343175" name="Формула" r:id="rId4" imgW="1384200" imgH="241200" progId="Equation.3">
                  <p:embed/>
                </p:oleObj>
              </mc:Choice>
              <mc:Fallback>
                <p:oleObj name="Формула" r:id="rId4" imgW="1384200" imgH="2412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92575" y="967581"/>
                        <a:ext cx="13843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477" name="Text Box 53"/>
          <p:cNvSpPr txBox="1">
            <a:spLocks noChangeArrowheads="1"/>
          </p:cNvSpPr>
          <p:nvPr/>
        </p:nvSpPr>
        <p:spPr bwMode="auto">
          <a:xfrm>
            <a:off x="517525" y="1192213"/>
            <a:ext cx="378501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By definition, the generalized force for a conservative system </a:t>
            </a:r>
            <a:r>
              <a:rPr lang="en-US" altLang="ru-RU" sz="1000" dirty="0" smtClean="0">
                <a:solidFill>
                  <a:srgbClr val="000000"/>
                </a:solidFill>
              </a:rPr>
              <a:t> is</a:t>
            </a:r>
            <a:endParaRPr lang="ru-RU" altLang="ru-RU" sz="1000" dirty="0">
              <a:solidFill>
                <a:srgbClr val="000000"/>
              </a:solidFill>
            </a:endParaRPr>
          </a:p>
        </p:txBody>
      </p:sp>
      <p:graphicFrame>
        <p:nvGraphicFramePr>
          <p:cNvPr id="359478" name="Object 54"/>
          <p:cNvGraphicFramePr>
            <a:graphicFrameLocks noChangeAspect="1"/>
          </p:cNvGraphicFramePr>
          <p:nvPr>
            <p:extLst>
              <p:ext uri="{D42A27DB-BD31-4B8C-83A1-F6EECF244321}">
                <p14:modId xmlns:p14="http://schemas.microsoft.com/office/powerpoint/2010/main" val="1156629394"/>
              </p:ext>
            </p:extLst>
          </p:nvPr>
        </p:nvGraphicFramePr>
        <p:xfrm>
          <a:off x="4679950" y="1241425"/>
          <a:ext cx="723900" cy="457200"/>
        </p:xfrm>
        <a:graphic>
          <a:graphicData uri="http://schemas.openxmlformats.org/presentationml/2006/ole">
            <mc:AlternateContent xmlns:mc="http://schemas.openxmlformats.org/markup-compatibility/2006">
              <mc:Choice xmlns:v="urn:schemas-microsoft-com:vml" Requires="v">
                <p:oleObj spid="_x0000_s1343176" name="Equation" r:id="rId6" imgW="723600" imgH="457200" progId="Equation.DSMT4">
                  <p:embed/>
                </p:oleObj>
              </mc:Choice>
              <mc:Fallback>
                <p:oleObj name="Equation" r:id="rId6" imgW="723600" imgH="457200" progId="Equation.DSMT4">
                  <p:embed/>
                  <p:pic>
                    <p:nvPicPr>
                      <p:cNvPr id="0" name=""/>
                      <p:cNvPicPr>
                        <a:picLocks noChangeAspect="1" noChangeArrowheads="1"/>
                      </p:cNvPicPr>
                      <p:nvPr/>
                    </p:nvPicPr>
                    <p:blipFill>
                      <a:blip r:embed="rId7"/>
                      <a:srcRect/>
                      <a:stretch>
                        <a:fillRect/>
                      </a:stretch>
                    </p:blipFill>
                    <p:spPr bwMode="auto">
                      <a:xfrm>
                        <a:off x="4679950" y="1241425"/>
                        <a:ext cx="7239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479" name="Text Box 55"/>
          <p:cNvSpPr txBox="1">
            <a:spLocks noChangeArrowheads="1"/>
          </p:cNvSpPr>
          <p:nvPr/>
        </p:nvSpPr>
        <p:spPr bwMode="auto">
          <a:xfrm>
            <a:off x="249238" y="1647825"/>
            <a:ext cx="8959504"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b="1" dirty="0" smtClean="0">
                <a:solidFill>
                  <a:schemeClr val="accent5">
                    <a:lumMod val="25000"/>
                  </a:schemeClr>
                </a:solidFill>
              </a:rPr>
              <a:t>Hence, </a:t>
            </a:r>
            <a:r>
              <a:rPr lang="en-US" altLang="ru-RU" sz="1000" b="1" dirty="0">
                <a:solidFill>
                  <a:schemeClr val="accent5">
                    <a:lumMod val="25000"/>
                  </a:schemeClr>
                </a:solidFill>
              </a:rPr>
              <a:t>it follows that equilibrium position (rest) of a conservative system corresponds to the extreme values of the potential energy of a system. </a:t>
            </a:r>
          </a:p>
          <a:p>
            <a:pPr algn="just"/>
            <a:r>
              <a:rPr lang="en-US" altLang="ru-RU" sz="1000" b="1" dirty="0">
                <a:solidFill>
                  <a:schemeClr val="accent5">
                    <a:lumMod val="25000"/>
                  </a:schemeClr>
                </a:solidFill>
              </a:rPr>
              <a:t>In this case, from the vanishing of the partial derivative of potential </a:t>
            </a:r>
            <a:r>
              <a:rPr lang="en-US" altLang="ru-RU" sz="1000" b="1" dirty="0" smtClean="0">
                <a:solidFill>
                  <a:schemeClr val="accent5">
                    <a:lumMod val="25000"/>
                  </a:schemeClr>
                </a:solidFill>
              </a:rPr>
              <a:t>energy, the </a:t>
            </a:r>
            <a:r>
              <a:rPr lang="en-US" altLang="ru-RU" sz="1000" b="1" dirty="0">
                <a:solidFill>
                  <a:schemeClr val="accent5">
                    <a:lumMod val="25000"/>
                  </a:schemeClr>
                </a:solidFill>
              </a:rPr>
              <a:t>stability of a state of equilibrium can not be concluded. </a:t>
            </a:r>
            <a:endParaRPr lang="en-US" altLang="ru-RU" sz="1000" b="1" dirty="0" smtClean="0">
              <a:solidFill>
                <a:schemeClr val="accent5">
                  <a:lumMod val="25000"/>
                </a:schemeClr>
              </a:solidFill>
            </a:endParaRPr>
          </a:p>
          <a:p>
            <a:pPr algn="just"/>
            <a:r>
              <a:rPr lang="en-US" altLang="ru-RU" sz="1000" b="1" dirty="0" smtClean="0">
                <a:solidFill>
                  <a:srgbClr val="FF0000"/>
                </a:solidFill>
              </a:rPr>
              <a:t>The </a:t>
            </a:r>
            <a:r>
              <a:rPr lang="en-US" altLang="ru-RU" sz="1000" b="1" dirty="0">
                <a:solidFill>
                  <a:srgbClr val="FF0000"/>
                </a:solidFill>
              </a:rPr>
              <a:t>stability condition of a state of rest  </a:t>
            </a:r>
            <a:r>
              <a:rPr lang="en-US" altLang="ru-RU" sz="1000" b="1" dirty="0">
                <a:solidFill>
                  <a:schemeClr val="accent5">
                    <a:lumMod val="25000"/>
                  </a:schemeClr>
                </a:solidFill>
              </a:rPr>
              <a:t>can be established  by </a:t>
            </a:r>
            <a:r>
              <a:rPr lang="en-US" altLang="ru-RU" sz="1000" b="1" dirty="0" smtClean="0">
                <a:solidFill>
                  <a:srgbClr val="FF0000"/>
                </a:solidFill>
              </a:rPr>
              <a:t>criterion </a:t>
            </a:r>
            <a:r>
              <a:rPr lang="en-US" altLang="ru-RU" sz="1000" b="1" dirty="0">
                <a:solidFill>
                  <a:srgbClr val="FF0000"/>
                </a:solidFill>
              </a:rPr>
              <a:t>of Lagrange-</a:t>
            </a:r>
            <a:r>
              <a:rPr lang="en-US" altLang="ru-RU" sz="1000" b="1" dirty="0" err="1">
                <a:solidFill>
                  <a:srgbClr val="FF0000"/>
                </a:solidFill>
              </a:rPr>
              <a:t>Dirichlet</a:t>
            </a:r>
            <a:r>
              <a:rPr lang="en-US" altLang="ru-RU" sz="1000" b="1" dirty="0">
                <a:solidFill>
                  <a:srgbClr val="FF0000"/>
                </a:solidFill>
              </a:rPr>
              <a:t> :</a:t>
            </a:r>
          </a:p>
          <a:p>
            <a:pPr algn="just"/>
            <a:r>
              <a:rPr lang="en-US" altLang="ru-RU" sz="1000" b="1" dirty="0">
                <a:solidFill>
                  <a:srgbClr val="FF0000"/>
                </a:solidFill>
              </a:rPr>
              <a:t>The position of equilibrium of  a conservative system, in which the potential energy reaches a minimum, is a </a:t>
            </a:r>
            <a:r>
              <a:rPr lang="en-US" altLang="ru-RU" sz="1000" b="1" dirty="0" smtClean="0">
                <a:solidFill>
                  <a:srgbClr val="FF0000"/>
                </a:solidFill>
              </a:rPr>
              <a:t>stable state </a:t>
            </a:r>
            <a:r>
              <a:rPr lang="en-US" altLang="ru-RU" sz="1000" b="1" dirty="0">
                <a:solidFill>
                  <a:srgbClr val="FF0000"/>
                </a:solidFill>
              </a:rPr>
              <a:t>of equilibrium.</a:t>
            </a:r>
            <a:endParaRPr lang="ru-RU" altLang="ru-RU" sz="1000" b="1" dirty="0">
              <a:solidFill>
                <a:srgbClr val="FF0000"/>
              </a:solidFill>
            </a:endParaRPr>
          </a:p>
        </p:txBody>
      </p:sp>
      <p:graphicFrame>
        <p:nvGraphicFramePr>
          <p:cNvPr id="359480" name="Object 56"/>
          <p:cNvGraphicFramePr>
            <a:graphicFrameLocks noChangeAspect="1"/>
          </p:cNvGraphicFramePr>
          <p:nvPr>
            <p:extLst>
              <p:ext uri="{D42A27DB-BD31-4B8C-83A1-F6EECF244321}">
                <p14:modId xmlns:p14="http://schemas.microsoft.com/office/powerpoint/2010/main" val="3193789624"/>
              </p:ext>
            </p:extLst>
          </p:nvPr>
        </p:nvGraphicFramePr>
        <p:xfrm>
          <a:off x="2278063" y="2373313"/>
          <a:ext cx="571500" cy="533400"/>
        </p:xfrm>
        <a:graphic>
          <a:graphicData uri="http://schemas.openxmlformats.org/presentationml/2006/ole">
            <mc:AlternateContent xmlns:mc="http://schemas.openxmlformats.org/markup-compatibility/2006">
              <mc:Choice xmlns:v="urn:schemas-microsoft-com:vml" Requires="v">
                <p:oleObj spid="_x0000_s1343177" name="Equation" r:id="rId8" imgW="571320" imgH="533160" progId="Equation.DSMT4">
                  <p:embed/>
                </p:oleObj>
              </mc:Choice>
              <mc:Fallback>
                <p:oleObj name="Equation" r:id="rId8" imgW="571320" imgH="533160" progId="Equation.DSMT4">
                  <p:embed/>
                  <p:pic>
                    <p:nvPicPr>
                      <p:cNvPr id="0" name=""/>
                      <p:cNvPicPr>
                        <a:picLocks noChangeAspect="1" noChangeArrowheads="1"/>
                      </p:cNvPicPr>
                      <p:nvPr/>
                    </p:nvPicPr>
                    <p:blipFill>
                      <a:blip r:embed="rId9"/>
                      <a:srcRect/>
                      <a:stretch>
                        <a:fillRect/>
                      </a:stretch>
                    </p:blipFill>
                    <p:spPr bwMode="auto">
                      <a:xfrm>
                        <a:off x="2278063" y="2373313"/>
                        <a:ext cx="5715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59481" name="Text Box 57"/>
          <p:cNvSpPr txBox="1">
            <a:spLocks noChangeArrowheads="1"/>
          </p:cNvSpPr>
          <p:nvPr/>
        </p:nvSpPr>
        <p:spPr bwMode="auto">
          <a:xfrm>
            <a:off x="2905125" y="2465388"/>
            <a:ext cx="283443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00"/>
                </a:solidFill>
              </a:rPr>
              <a:t>-</a:t>
            </a:r>
            <a:r>
              <a:rPr lang="en-US" altLang="ru-RU" sz="1000" dirty="0">
                <a:solidFill>
                  <a:srgbClr val="000000"/>
                </a:solidFill>
              </a:rPr>
              <a:t> condition of the minimum </a:t>
            </a:r>
            <a:r>
              <a:rPr lang="en-US" altLang="ru-RU" sz="1000" dirty="0" smtClean="0">
                <a:solidFill>
                  <a:srgbClr val="000000"/>
                </a:solidFill>
              </a:rPr>
              <a:t> of potential </a:t>
            </a:r>
            <a:r>
              <a:rPr lang="en-US" altLang="ru-RU" sz="1000" dirty="0">
                <a:solidFill>
                  <a:srgbClr val="000000"/>
                </a:solidFill>
              </a:rPr>
              <a:t>energy.</a:t>
            </a:r>
            <a:endParaRPr lang="ru-RU" altLang="ru-RU" sz="1000" dirty="0">
              <a:solidFill>
                <a:srgbClr val="000000"/>
              </a:solidFill>
            </a:endParaRPr>
          </a:p>
        </p:txBody>
      </p:sp>
      <p:sp>
        <p:nvSpPr>
          <p:cNvPr id="359482" name="Text Box 58"/>
          <p:cNvSpPr txBox="1">
            <a:spLocks noChangeArrowheads="1"/>
          </p:cNvSpPr>
          <p:nvPr/>
        </p:nvSpPr>
        <p:spPr bwMode="auto">
          <a:xfrm>
            <a:off x="173991" y="2780248"/>
            <a:ext cx="9105378"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ru-RU" sz="1000" dirty="0" smtClean="0">
              <a:solidFill>
                <a:srgbClr val="000000"/>
              </a:solidFill>
            </a:endParaRPr>
          </a:p>
          <a:p>
            <a:pPr algn="just"/>
            <a:r>
              <a:rPr lang="ru-RU" altLang="ru-RU" sz="1000" dirty="0" smtClean="0">
                <a:solidFill>
                  <a:srgbClr val="000000"/>
                </a:solidFill>
              </a:rPr>
              <a:t> </a:t>
            </a:r>
            <a:r>
              <a:rPr lang="en-US" sz="1000" b="1" dirty="0" smtClean="0">
                <a:solidFill>
                  <a:schemeClr val="accent5">
                    <a:lumMod val="25000"/>
                  </a:schemeClr>
                </a:solidFill>
              </a:rPr>
              <a:t>If </a:t>
            </a:r>
            <a:r>
              <a:rPr lang="en-US" sz="1000" b="1" dirty="0">
                <a:solidFill>
                  <a:schemeClr val="accent5">
                    <a:lumMod val="25000"/>
                  </a:schemeClr>
                </a:solidFill>
              </a:rPr>
              <a:t>the second derivative of the potential energy is less than zero, </a:t>
            </a:r>
            <a:r>
              <a:rPr lang="en-US" sz="1000" b="1" dirty="0" smtClean="0">
                <a:solidFill>
                  <a:schemeClr val="accent5">
                    <a:lumMod val="25000"/>
                  </a:schemeClr>
                </a:solidFill>
              </a:rPr>
              <a:t>this </a:t>
            </a:r>
            <a:r>
              <a:rPr lang="en-US" sz="1000" b="1" dirty="0">
                <a:solidFill>
                  <a:schemeClr val="accent5">
                    <a:lumMod val="25000"/>
                  </a:schemeClr>
                </a:solidFill>
              </a:rPr>
              <a:t>corresponds to the case of unstable equilibrium.</a:t>
            </a:r>
            <a:br>
              <a:rPr lang="en-US" sz="1000" b="1" dirty="0">
                <a:solidFill>
                  <a:schemeClr val="accent5">
                    <a:lumMod val="25000"/>
                  </a:schemeClr>
                </a:solidFill>
              </a:rPr>
            </a:br>
            <a:r>
              <a:rPr lang="en-US" sz="1000" b="1" dirty="0">
                <a:solidFill>
                  <a:schemeClr val="accent5">
                    <a:lumMod val="25000"/>
                  </a:schemeClr>
                </a:solidFill>
              </a:rPr>
              <a:t>If the second derivative of the potential energy equal to zero, then </a:t>
            </a:r>
            <a:r>
              <a:rPr lang="en-US" sz="1000" b="1" dirty="0" smtClean="0">
                <a:solidFill>
                  <a:schemeClr val="accent5">
                    <a:lumMod val="25000"/>
                  </a:schemeClr>
                </a:solidFill>
              </a:rPr>
              <a:t>this </a:t>
            </a:r>
            <a:r>
              <a:rPr lang="en-US" sz="1000" b="1" dirty="0">
                <a:solidFill>
                  <a:schemeClr val="accent5">
                    <a:lumMod val="25000"/>
                  </a:schemeClr>
                </a:solidFill>
              </a:rPr>
              <a:t>cannot serve as a criterion of </a:t>
            </a:r>
            <a:r>
              <a:rPr lang="en-US" sz="1000" b="1" dirty="0" smtClean="0">
                <a:solidFill>
                  <a:schemeClr val="accent5">
                    <a:lumMod val="25000"/>
                  </a:schemeClr>
                </a:solidFill>
              </a:rPr>
              <a:t> a minimum of the potential </a:t>
            </a:r>
            <a:r>
              <a:rPr lang="en-US" sz="1000" b="1" dirty="0">
                <a:solidFill>
                  <a:schemeClr val="accent5">
                    <a:lumMod val="25000"/>
                  </a:schemeClr>
                </a:solidFill>
              </a:rPr>
              <a:t>energy and</a:t>
            </a:r>
            <a:br>
              <a:rPr lang="en-US" sz="1000" b="1" dirty="0">
                <a:solidFill>
                  <a:schemeClr val="accent5">
                    <a:lumMod val="25000"/>
                  </a:schemeClr>
                </a:solidFill>
              </a:rPr>
            </a:br>
            <a:r>
              <a:rPr lang="en-US" sz="1000" b="1" dirty="0">
                <a:solidFill>
                  <a:schemeClr val="accent5">
                    <a:lumMod val="25000"/>
                  </a:schemeClr>
                </a:solidFill>
              </a:rPr>
              <a:t>the solution of the question about the stability of </a:t>
            </a:r>
            <a:r>
              <a:rPr lang="en-US" sz="1000" b="1" dirty="0" smtClean="0">
                <a:solidFill>
                  <a:schemeClr val="accent5">
                    <a:lumMod val="25000"/>
                  </a:schemeClr>
                </a:solidFill>
              </a:rPr>
              <a:t>equilibrium  </a:t>
            </a:r>
            <a:r>
              <a:rPr lang="en-US" sz="1000" b="1" dirty="0">
                <a:solidFill>
                  <a:schemeClr val="accent5">
                    <a:lumMod val="25000"/>
                  </a:schemeClr>
                </a:solidFill>
              </a:rPr>
              <a:t>is necessary to examine </a:t>
            </a:r>
            <a:r>
              <a:rPr lang="en-US" sz="1000" b="1" dirty="0" smtClean="0">
                <a:solidFill>
                  <a:schemeClr val="accent5">
                    <a:lumMod val="25000"/>
                  </a:schemeClr>
                </a:solidFill>
              </a:rPr>
              <a:t>by defining the </a:t>
            </a:r>
            <a:r>
              <a:rPr lang="en-US" sz="1000" b="1" dirty="0">
                <a:solidFill>
                  <a:schemeClr val="accent5">
                    <a:lumMod val="25000"/>
                  </a:schemeClr>
                </a:solidFill>
              </a:rPr>
              <a:t>signs of the derivatives of </a:t>
            </a:r>
            <a:r>
              <a:rPr lang="en-US" sz="1000" b="1" dirty="0" smtClean="0">
                <a:solidFill>
                  <a:schemeClr val="accent5">
                    <a:lumMod val="25000"/>
                  </a:schemeClr>
                </a:solidFill>
              </a:rPr>
              <a:t>a higher order.</a:t>
            </a:r>
            <a:r>
              <a:rPr lang="en-US" sz="1000" b="1" dirty="0">
                <a:solidFill>
                  <a:schemeClr val="accent5">
                    <a:lumMod val="25000"/>
                  </a:schemeClr>
                </a:solidFill>
              </a:rPr>
              <a:t/>
            </a:r>
            <a:br>
              <a:rPr lang="en-US" sz="1000" b="1" dirty="0">
                <a:solidFill>
                  <a:schemeClr val="accent5">
                    <a:lumMod val="25000"/>
                  </a:schemeClr>
                </a:solidFill>
              </a:rPr>
            </a:br>
            <a:r>
              <a:rPr lang="en-US" sz="1000" b="1" dirty="0">
                <a:solidFill>
                  <a:schemeClr val="accent5">
                    <a:lumMod val="25000"/>
                  </a:schemeClr>
                </a:solidFill>
              </a:rPr>
              <a:t>If the first </a:t>
            </a:r>
            <a:r>
              <a:rPr lang="en-US" sz="1000" b="1" dirty="0" smtClean="0">
                <a:solidFill>
                  <a:schemeClr val="accent5">
                    <a:lumMod val="25000"/>
                  </a:schemeClr>
                </a:solidFill>
              </a:rPr>
              <a:t>non zero </a:t>
            </a:r>
            <a:r>
              <a:rPr lang="en-US" sz="1000" b="1" dirty="0">
                <a:solidFill>
                  <a:schemeClr val="accent5">
                    <a:lumMod val="25000"/>
                  </a:schemeClr>
                </a:solidFill>
              </a:rPr>
              <a:t>derivative of the potential energy, has even order and is greater than zero, </a:t>
            </a:r>
            <a:r>
              <a:rPr lang="en-US" sz="1000" b="1" dirty="0" smtClean="0">
                <a:solidFill>
                  <a:schemeClr val="accent5">
                    <a:lumMod val="25000"/>
                  </a:schemeClr>
                </a:solidFill>
              </a:rPr>
              <a:t>this </a:t>
            </a:r>
            <a:r>
              <a:rPr lang="en-US" sz="1000" b="1" dirty="0">
                <a:solidFill>
                  <a:schemeClr val="accent5">
                    <a:lumMod val="25000"/>
                  </a:schemeClr>
                </a:solidFill>
              </a:rPr>
              <a:t>corresponds </a:t>
            </a:r>
            <a:r>
              <a:rPr lang="en-US" sz="1000" b="1" dirty="0" smtClean="0">
                <a:solidFill>
                  <a:schemeClr val="accent5">
                    <a:lumMod val="25000"/>
                  </a:schemeClr>
                </a:solidFill>
              </a:rPr>
              <a:t>to the </a:t>
            </a:r>
            <a:r>
              <a:rPr lang="en-US" sz="1000" b="1" dirty="0">
                <a:solidFill>
                  <a:schemeClr val="accent5">
                    <a:lumMod val="25000"/>
                  </a:schemeClr>
                </a:solidFill>
              </a:rPr>
              <a:t>minimum </a:t>
            </a:r>
            <a:r>
              <a:rPr lang="en-US" sz="1000" b="1" dirty="0" smtClean="0">
                <a:solidFill>
                  <a:schemeClr val="accent5">
                    <a:lumMod val="25000"/>
                  </a:schemeClr>
                </a:solidFill>
              </a:rPr>
              <a:t>of potential </a:t>
            </a:r>
            <a:r>
              <a:rPr lang="en-US" sz="1000" b="1" dirty="0">
                <a:solidFill>
                  <a:schemeClr val="accent5">
                    <a:lumMod val="25000"/>
                  </a:schemeClr>
                </a:solidFill>
              </a:rPr>
              <a:t>energy </a:t>
            </a:r>
            <a:endParaRPr lang="en-US" sz="1000" b="1" dirty="0" smtClean="0">
              <a:solidFill>
                <a:schemeClr val="accent5">
                  <a:lumMod val="25000"/>
                </a:schemeClr>
              </a:solidFill>
            </a:endParaRPr>
          </a:p>
          <a:p>
            <a:pPr algn="just"/>
            <a:r>
              <a:rPr lang="en-US" sz="1000" b="1" dirty="0" smtClean="0">
                <a:solidFill>
                  <a:schemeClr val="accent5">
                    <a:lumMod val="25000"/>
                  </a:schemeClr>
                </a:solidFill>
              </a:rPr>
              <a:t>(</a:t>
            </a:r>
            <a:r>
              <a:rPr lang="en-US" sz="1000" b="1" dirty="0">
                <a:solidFill>
                  <a:schemeClr val="accent5">
                    <a:lumMod val="25000"/>
                  </a:schemeClr>
                </a:solidFill>
              </a:rPr>
              <a:t>the equilibrium position is stable).</a:t>
            </a:r>
            <a:r>
              <a:rPr lang="ru-RU" altLang="ru-RU" sz="1000" b="1" dirty="0" smtClean="0">
                <a:solidFill>
                  <a:schemeClr val="accent5">
                    <a:lumMod val="25000"/>
                  </a:schemeClr>
                </a:solidFill>
              </a:rPr>
              <a:t>     </a:t>
            </a:r>
          </a:p>
          <a:p>
            <a:pPr algn="just"/>
            <a:r>
              <a:rPr lang="en-US" altLang="ru-RU" sz="1000" b="1" dirty="0">
                <a:solidFill>
                  <a:schemeClr val="accent5">
                    <a:lumMod val="25000"/>
                  </a:schemeClr>
                </a:solidFill>
              </a:rPr>
              <a:t>If the first </a:t>
            </a:r>
            <a:r>
              <a:rPr lang="en-US" altLang="ru-RU" sz="1000" b="1" dirty="0" smtClean="0">
                <a:solidFill>
                  <a:schemeClr val="accent5">
                    <a:lumMod val="25000"/>
                  </a:schemeClr>
                </a:solidFill>
              </a:rPr>
              <a:t>non zero </a:t>
            </a:r>
            <a:r>
              <a:rPr lang="en-US" altLang="ru-RU" sz="1000" b="1" dirty="0">
                <a:solidFill>
                  <a:schemeClr val="accent5">
                    <a:lumMod val="25000"/>
                  </a:schemeClr>
                </a:solidFill>
              </a:rPr>
              <a:t>derivative of </a:t>
            </a:r>
            <a:r>
              <a:rPr lang="en-US" altLang="ru-RU" sz="1000" b="1" dirty="0" smtClean="0">
                <a:solidFill>
                  <a:schemeClr val="accent5">
                    <a:lumMod val="25000"/>
                  </a:schemeClr>
                </a:solidFill>
              </a:rPr>
              <a:t> the </a:t>
            </a:r>
            <a:r>
              <a:rPr lang="en-US" altLang="ru-RU" sz="1000" b="1" dirty="0">
                <a:solidFill>
                  <a:schemeClr val="accent5">
                    <a:lumMod val="25000"/>
                  </a:schemeClr>
                </a:solidFill>
              </a:rPr>
              <a:t>potential energy is of odd order, the potential energy has </a:t>
            </a:r>
            <a:r>
              <a:rPr lang="en-US" altLang="ru-RU" sz="1000" b="1" dirty="0" smtClean="0">
                <a:solidFill>
                  <a:schemeClr val="accent5">
                    <a:lumMod val="25000"/>
                  </a:schemeClr>
                </a:solidFill>
              </a:rPr>
              <a:t>not </a:t>
            </a:r>
            <a:r>
              <a:rPr lang="en-US" altLang="ru-RU" sz="1000" b="1" dirty="0" err="1">
                <a:solidFill>
                  <a:schemeClr val="accent5">
                    <a:lumMod val="25000"/>
                  </a:schemeClr>
                </a:solidFill>
              </a:rPr>
              <a:t>extremum</a:t>
            </a:r>
            <a:r>
              <a:rPr lang="en-US" altLang="ru-RU" sz="1000" b="1" dirty="0">
                <a:solidFill>
                  <a:schemeClr val="accent5">
                    <a:lumMod val="25000"/>
                  </a:schemeClr>
                </a:solidFill>
              </a:rPr>
              <a:t> </a:t>
            </a:r>
            <a:r>
              <a:rPr lang="en-US" altLang="ru-RU" sz="1000" b="1" dirty="0" smtClean="0">
                <a:solidFill>
                  <a:schemeClr val="accent5">
                    <a:lumMod val="25000"/>
                  </a:schemeClr>
                </a:solidFill>
              </a:rPr>
              <a:t> (</a:t>
            </a:r>
            <a:r>
              <a:rPr lang="en-US" altLang="ru-RU" sz="1000" b="1" dirty="0">
                <a:solidFill>
                  <a:schemeClr val="accent5">
                    <a:lumMod val="25000"/>
                  </a:schemeClr>
                </a:solidFill>
              </a:rPr>
              <a:t>no minimum or maximum</a:t>
            </a:r>
            <a:r>
              <a:rPr lang="en-US" altLang="ru-RU" sz="1000" b="1" dirty="0" smtClean="0">
                <a:solidFill>
                  <a:schemeClr val="accent5">
                    <a:lumMod val="25000"/>
                  </a:schemeClr>
                </a:solidFill>
              </a:rPr>
              <a:t>).  </a:t>
            </a:r>
          </a:p>
          <a:p>
            <a:pPr algn="just"/>
            <a:r>
              <a:rPr lang="en-US" altLang="ru-RU" sz="1000" b="1" dirty="0" smtClean="0">
                <a:solidFill>
                  <a:schemeClr val="accent5">
                    <a:lumMod val="25000"/>
                  </a:schemeClr>
                </a:solidFill>
              </a:rPr>
              <a:t>It corresponds to the </a:t>
            </a:r>
            <a:r>
              <a:rPr lang="en-US" altLang="ru-RU" sz="1000" b="1" dirty="0">
                <a:solidFill>
                  <a:schemeClr val="accent5">
                    <a:lumMod val="25000"/>
                  </a:schemeClr>
                </a:solidFill>
              </a:rPr>
              <a:t>neutral equilibrium.</a:t>
            </a:r>
            <a:endParaRPr lang="ru-RU" altLang="ru-RU" sz="1000" b="1" dirty="0">
              <a:solidFill>
                <a:schemeClr val="accent5">
                  <a:lumMod val="25000"/>
                </a:schemeClr>
              </a:solidFill>
            </a:endParaRPr>
          </a:p>
        </p:txBody>
      </p:sp>
      <p:sp>
        <p:nvSpPr>
          <p:cNvPr id="359483" name="Text Box 59"/>
          <p:cNvSpPr txBox="1">
            <a:spLocks noChangeArrowheads="1"/>
          </p:cNvSpPr>
          <p:nvPr/>
        </p:nvSpPr>
        <p:spPr bwMode="auto">
          <a:xfrm>
            <a:off x="338138" y="4068605"/>
            <a:ext cx="737711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i="1" dirty="0" smtClean="0">
                <a:solidFill>
                  <a:srgbClr val="000000"/>
                </a:solidFill>
              </a:rPr>
              <a:t>Example</a:t>
            </a:r>
            <a:r>
              <a:rPr lang="ru-RU" altLang="ru-RU" sz="1000" i="1" dirty="0" smtClean="0">
                <a:solidFill>
                  <a:srgbClr val="000000"/>
                </a:solidFill>
              </a:rPr>
              <a:t>. </a:t>
            </a:r>
            <a:r>
              <a:rPr lang="en-US" altLang="ru-RU" sz="1000" dirty="0" smtClean="0">
                <a:solidFill>
                  <a:srgbClr val="000000"/>
                </a:solidFill>
              </a:rPr>
              <a:t>The metronome </a:t>
            </a:r>
            <a:r>
              <a:rPr lang="en-US" altLang="ru-RU" sz="1000" dirty="0">
                <a:solidFill>
                  <a:srgbClr val="000000"/>
                </a:solidFill>
              </a:rPr>
              <a:t>is a pendulum with two weights: </a:t>
            </a:r>
            <a:r>
              <a:rPr lang="en-US" altLang="ru-RU" sz="1200" i="1" dirty="0">
                <a:solidFill>
                  <a:srgbClr val="000000"/>
                </a:solidFill>
                <a:latin typeface="Times New Roman" pitchFamily="18" charset="0"/>
                <a:cs typeface="Times New Roman" pitchFamily="18" charset="0"/>
              </a:rPr>
              <a:t>A</a:t>
            </a:r>
            <a:r>
              <a:rPr lang="en-US" altLang="ru-RU" sz="1000" i="1" dirty="0">
                <a:solidFill>
                  <a:srgbClr val="000000"/>
                </a:solidFill>
              </a:rPr>
              <a:t> </a:t>
            </a:r>
            <a:r>
              <a:rPr lang="en-US" altLang="ru-RU" sz="1000" dirty="0">
                <a:solidFill>
                  <a:srgbClr val="000000"/>
                </a:solidFill>
              </a:rPr>
              <a:t>- fixed weighing </a:t>
            </a:r>
            <a:r>
              <a:rPr lang="en-US"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G</a:t>
            </a:r>
            <a:r>
              <a:rPr lang="en-US" altLang="ru-RU" sz="1200" i="1" baseline="-25000" dirty="0" smtClean="0">
                <a:solidFill>
                  <a:srgbClr val="000000"/>
                </a:solidFill>
                <a:latin typeface="Times New Roman" pitchFamily="18" charset="0"/>
                <a:cs typeface="Times New Roman" pitchFamily="18" charset="0"/>
              </a:rPr>
              <a:t>A</a:t>
            </a:r>
            <a:r>
              <a:rPr lang="en-US" altLang="ru-RU" sz="1200" i="1"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 </a:t>
            </a:r>
            <a:r>
              <a:rPr lang="en-US" altLang="ru-RU" sz="1000" dirty="0" smtClean="0">
                <a:solidFill>
                  <a:srgbClr val="000000"/>
                </a:solidFill>
              </a:rPr>
              <a:t>– movable,  of the weight </a:t>
            </a:r>
            <a:r>
              <a:rPr lang="en-US" altLang="ru-RU" sz="1200" i="1" dirty="0" smtClean="0">
                <a:solidFill>
                  <a:srgbClr val="000000"/>
                </a:solidFill>
                <a:latin typeface="Times New Roman" pitchFamily="18" charset="0"/>
                <a:cs typeface="Times New Roman" pitchFamily="18" charset="0"/>
              </a:rPr>
              <a:t>G</a:t>
            </a:r>
            <a:r>
              <a:rPr lang="en-US" altLang="ru-RU" sz="1200" i="1" baseline="-25000" dirty="0" smtClean="0">
                <a:solidFill>
                  <a:srgbClr val="000000"/>
                </a:solidFill>
                <a:latin typeface="Times New Roman" pitchFamily="18" charset="0"/>
                <a:cs typeface="Times New Roman" pitchFamily="18" charset="0"/>
              </a:rPr>
              <a:t>B</a:t>
            </a:r>
            <a:r>
              <a:rPr lang="en-US" altLang="ru-RU" sz="1000" dirty="0" smtClean="0">
                <a:solidFill>
                  <a:srgbClr val="000000"/>
                </a:solidFill>
              </a:rPr>
              <a:t>. </a:t>
            </a:r>
            <a:r>
              <a:rPr lang="en-US" altLang="ru-RU" sz="1000" dirty="0">
                <a:solidFill>
                  <a:srgbClr val="000000"/>
                </a:solidFill>
              </a:rPr>
              <a:t>Determine the conditions of stable and unstable equilibrium position.</a:t>
            </a:r>
          </a:p>
          <a:p>
            <a:endParaRPr lang="ru-RU" altLang="ru-RU" sz="1000" dirty="0">
              <a:solidFill>
                <a:srgbClr val="000000"/>
              </a:solidFill>
            </a:endParaRPr>
          </a:p>
        </p:txBody>
      </p:sp>
      <p:grpSp>
        <p:nvGrpSpPr>
          <p:cNvPr id="359513" name="Group 89"/>
          <p:cNvGrpSpPr>
            <a:grpSpLocks/>
          </p:cNvGrpSpPr>
          <p:nvPr/>
        </p:nvGrpSpPr>
        <p:grpSpPr bwMode="auto">
          <a:xfrm>
            <a:off x="7585084" y="3981450"/>
            <a:ext cx="1477964" cy="2274888"/>
            <a:chOff x="4778" y="2508"/>
            <a:chExt cx="931" cy="1433"/>
          </a:xfrm>
        </p:grpSpPr>
        <p:grpSp>
          <p:nvGrpSpPr>
            <p:cNvPr id="359495" name="Group 71"/>
            <p:cNvGrpSpPr>
              <a:grpSpLocks/>
            </p:cNvGrpSpPr>
            <p:nvPr/>
          </p:nvGrpSpPr>
          <p:grpSpPr bwMode="auto">
            <a:xfrm>
              <a:off x="4922" y="2510"/>
              <a:ext cx="560" cy="1272"/>
              <a:chOff x="4814" y="2426"/>
              <a:chExt cx="560" cy="1272"/>
            </a:xfrm>
          </p:grpSpPr>
          <p:grpSp>
            <p:nvGrpSpPr>
              <p:cNvPr id="359484" name="Group 60"/>
              <p:cNvGrpSpPr>
                <a:grpSpLocks/>
              </p:cNvGrpSpPr>
              <p:nvPr/>
            </p:nvGrpSpPr>
            <p:grpSpPr bwMode="auto">
              <a:xfrm>
                <a:off x="4986" y="3167"/>
                <a:ext cx="224" cy="149"/>
                <a:chOff x="356" y="1207"/>
                <a:chExt cx="224" cy="149"/>
              </a:xfrm>
            </p:grpSpPr>
            <p:sp>
              <p:nvSpPr>
                <p:cNvPr id="359485" name="AutoShape 61"/>
                <p:cNvSpPr>
                  <a:spLocks noChangeArrowheads="1"/>
                </p:cNvSpPr>
                <p:nvPr/>
              </p:nvSpPr>
              <p:spPr bwMode="auto">
                <a:xfrm>
                  <a:off x="396" y="1232"/>
                  <a:ext cx="132" cy="77"/>
                </a:xfrm>
                <a:prstGeom prst="triangle">
                  <a:avLst>
                    <a:gd name="adj" fmla="val 50000"/>
                  </a:avLst>
                </a:prstGeom>
                <a:solidFill>
                  <a:srgbClr val="969696"/>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86" name="Oval 62"/>
                <p:cNvSpPr>
                  <a:spLocks noChangeArrowheads="1"/>
                </p:cNvSpPr>
                <p:nvPr/>
              </p:nvSpPr>
              <p:spPr bwMode="auto">
                <a:xfrm>
                  <a:off x="436" y="1207"/>
                  <a:ext cx="52" cy="54"/>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87" name="Rectangle 63"/>
                <p:cNvSpPr>
                  <a:spLocks noChangeArrowheads="1"/>
                </p:cNvSpPr>
                <p:nvPr/>
              </p:nvSpPr>
              <p:spPr bwMode="auto">
                <a:xfrm>
                  <a:off x="356" y="1310"/>
                  <a:ext cx="224" cy="46"/>
                </a:xfrm>
                <a:prstGeom prst="rect">
                  <a:avLst/>
                </a:prstGeom>
                <a:solidFill>
                  <a:srgbClr val="92D05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88" name="Line 64"/>
                <p:cNvSpPr>
                  <a:spLocks noChangeShapeType="1"/>
                </p:cNvSpPr>
                <p:nvPr/>
              </p:nvSpPr>
              <p:spPr bwMode="auto">
                <a:xfrm>
                  <a:off x="356" y="1310"/>
                  <a:ext cx="22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sz="1000">
                    <a:solidFill>
                      <a:srgbClr val="000000"/>
                    </a:solidFill>
                  </a:endParaRPr>
                </a:p>
              </p:txBody>
            </p:sp>
          </p:grpSp>
          <p:sp>
            <p:nvSpPr>
              <p:cNvPr id="359489" name="Rectangle 65"/>
              <p:cNvSpPr>
                <a:spLocks noChangeArrowheads="1"/>
              </p:cNvSpPr>
              <p:nvPr/>
            </p:nvSpPr>
            <p:spPr bwMode="auto">
              <a:xfrm rot="-3898987">
                <a:off x="4516" y="3046"/>
                <a:ext cx="1272" cy="32"/>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90" name="Oval 66"/>
              <p:cNvSpPr>
                <a:spLocks noChangeArrowheads="1"/>
              </p:cNvSpPr>
              <p:nvPr/>
            </p:nvSpPr>
            <p:spPr bwMode="auto">
              <a:xfrm>
                <a:off x="4814" y="3430"/>
                <a:ext cx="234" cy="23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91" name="AutoShape 67"/>
              <p:cNvSpPr>
                <a:spLocks noChangeArrowheads="1"/>
              </p:cNvSpPr>
              <p:nvPr/>
            </p:nvSpPr>
            <p:spPr bwMode="auto">
              <a:xfrm rot="1576885">
                <a:off x="5152" y="2734"/>
                <a:ext cx="222" cy="18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92" name="Oval 68"/>
              <p:cNvSpPr>
                <a:spLocks noChangeArrowheads="1"/>
              </p:cNvSpPr>
              <p:nvPr/>
            </p:nvSpPr>
            <p:spPr bwMode="auto">
              <a:xfrm>
                <a:off x="5046" y="3146"/>
                <a:ext cx="88" cy="88"/>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93" name="Oval 69"/>
              <p:cNvSpPr>
                <a:spLocks noChangeArrowheads="1"/>
              </p:cNvSpPr>
              <p:nvPr/>
            </p:nvSpPr>
            <p:spPr bwMode="auto">
              <a:xfrm>
                <a:off x="5065" y="3165"/>
                <a:ext cx="52" cy="52"/>
              </a:xfrm>
              <a:prstGeom prst="ellipse">
                <a:avLst/>
              </a:prstGeom>
              <a:solidFill>
                <a:srgbClr val="92D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sp>
          <p:nvSpPr>
            <p:cNvPr id="359496" name="AutoShape 72"/>
            <p:cNvSpPr>
              <a:spLocks noChangeArrowheads="1"/>
            </p:cNvSpPr>
            <p:nvPr/>
          </p:nvSpPr>
          <p:spPr bwMode="auto">
            <a:xfrm>
              <a:off x="5009" y="3641"/>
              <a:ext cx="72" cy="222"/>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59497" name="AutoShape 73"/>
            <p:cNvSpPr>
              <a:spLocks noChangeArrowheads="1"/>
            </p:cNvSpPr>
            <p:nvPr/>
          </p:nvSpPr>
          <p:spPr bwMode="auto">
            <a:xfrm>
              <a:off x="5350" y="2902"/>
              <a:ext cx="72" cy="222"/>
            </a:xfrm>
            <a:prstGeom prst="downArrow">
              <a:avLst>
                <a:gd name="adj1" fmla="val 50000"/>
                <a:gd name="adj2" fmla="val 770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59498" name="Object 74"/>
            <p:cNvGraphicFramePr>
              <a:graphicFrameLocks noChangeAspect="1"/>
            </p:cNvGraphicFramePr>
            <p:nvPr/>
          </p:nvGraphicFramePr>
          <p:xfrm>
            <a:off x="5106" y="3797"/>
            <a:ext cx="144" cy="144"/>
          </p:xfrm>
          <a:graphic>
            <a:graphicData uri="http://schemas.openxmlformats.org/presentationml/2006/ole">
              <mc:AlternateContent xmlns:mc="http://schemas.openxmlformats.org/markup-compatibility/2006">
                <mc:Choice xmlns:v="urn:schemas-microsoft-com:vml" Requires="v">
                  <p:oleObj spid="_x0000_s1343178" name="Формула" r:id="rId10" imgW="228600" imgH="228600" progId="Equation.3">
                    <p:embed/>
                  </p:oleObj>
                </mc:Choice>
                <mc:Fallback>
                  <p:oleObj name="Формула" r:id="rId10" imgW="228600" imgH="2286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06" y="3797"/>
                          <a:ext cx="144"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59499" name="Object 75"/>
            <p:cNvGraphicFramePr>
              <a:graphicFrameLocks noChangeAspect="1"/>
            </p:cNvGraphicFramePr>
            <p:nvPr/>
          </p:nvGraphicFramePr>
          <p:xfrm>
            <a:off x="5453" y="3016"/>
            <a:ext cx="144" cy="144"/>
          </p:xfrm>
          <a:graphic>
            <a:graphicData uri="http://schemas.openxmlformats.org/presentationml/2006/ole">
              <mc:AlternateContent xmlns:mc="http://schemas.openxmlformats.org/markup-compatibility/2006">
                <mc:Choice xmlns:v="urn:schemas-microsoft-com:vml" Requires="v">
                  <p:oleObj spid="_x0000_s1343179" name="Формула" r:id="rId12" imgW="228600" imgH="228600" progId="Equation.3">
                    <p:embed/>
                  </p:oleObj>
                </mc:Choice>
                <mc:Fallback>
                  <p:oleObj name="Формула" r:id="rId12" imgW="228600" imgH="2286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453" y="3016"/>
                          <a:ext cx="144"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00" name="Text Box 76"/>
            <p:cNvSpPr txBox="1">
              <a:spLocks noChangeArrowheads="1"/>
            </p:cNvSpPr>
            <p:nvPr/>
          </p:nvSpPr>
          <p:spPr bwMode="auto">
            <a:xfrm>
              <a:off x="4904" y="3499"/>
              <a:ext cx="17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A</a:t>
              </a:r>
              <a:endParaRPr lang="ru-RU" altLang="ru-RU" sz="1200" i="1" dirty="0">
                <a:solidFill>
                  <a:srgbClr val="000000"/>
                </a:solidFill>
                <a:latin typeface="Times New Roman" pitchFamily="18" charset="0"/>
                <a:cs typeface="Times New Roman" pitchFamily="18" charset="0"/>
              </a:endParaRPr>
            </a:p>
          </p:txBody>
        </p:sp>
        <p:sp>
          <p:nvSpPr>
            <p:cNvPr id="359501" name="Text Box 77"/>
            <p:cNvSpPr txBox="1">
              <a:spLocks noChangeArrowheads="1"/>
            </p:cNvSpPr>
            <p:nvPr/>
          </p:nvSpPr>
          <p:spPr bwMode="auto">
            <a:xfrm>
              <a:off x="5251" y="2760"/>
              <a:ext cx="17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B</a:t>
              </a:r>
              <a:endParaRPr lang="ru-RU" altLang="ru-RU" sz="1200" i="1" dirty="0">
                <a:solidFill>
                  <a:srgbClr val="000000"/>
                </a:solidFill>
                <a:latin typeface="Times New Roman" pitchFamily="18" charset="0"/>
                <a:cs typeface="Times New Roman" pitchFamily="18" charset="0"/>
              </a:endParaRPr>
            </a:p>
          </p:txBody>
        </p:sp>
        <p:sp>
          <p:nvSpPr>
            <p:cNvPr id="359502" name="Line 78"/>
            <p:cNvSpPr>
              <a:spLocks noChangeShapeType="1"/>
            </p:cNvSpPr>
            <p:nvPr/>
          </p:nvSpPr>
          <p:spPr bwMode="auto">
            <a:xfrm flipH="1" flipV="1">
              <a:off x="4800" y="3546"/>
              <a:ext cx="234"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03" name="Line 79"/>
            <p:cNvSpPr>
              <a:spLocks noChangeShapeType="1"/>
            </p:cNvSpPr>
            <p:nvPr/>
          </p:nvSpPr>
          <p:spPr bwMode="auto">
            <a:xfrm flipH="1" flipV="1">
              <a:off x="4967" y="3179"/>
              <a:ext cx="234"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04" name="Line 80"/>
            <p:cNvSpPr>
              <a:spLocks noChangeShapeType="1"/>
            </p:cNvSpPr>
            <p:nvPr/>
          </p:nvSpPr>
          <p:spPr bwMode="auto">
            <a:xfrm flipH="1" flipV="1">
              <a:off x="5128" y="2800"/>
              <a:ext cx="234"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05" name="Line 81"/>
            <p:cNvSpPr>
              <a:spLocks noChangeShapeType="1"/>
            </p:cNvSpPr>
            <p:nvPr/>
          </p:nvSpPr>
          <p:spPr bwMode="auto">
            <a:xfrm flipV="1">
              <a:off x="4860" y="3204"/>
              <a:ext cx="168" cy="36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06" name="Line 82"/>
            <p:cNvSpPr>
              <a:spLocks noChangeShapeType="1"/>
            </p:cNvSpPr>
            <p:nvPr/>
          </p:nvSpPr>
          <p:spPr bwMode="auto">
            <a:xfrm flipV="1">
              <a:off x="5033" y="2837"/>
              <a:ext cx="168" cy="36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07" name="Text Box 83"/>
            <p:cNvSpPr txBox="1">
              <a:spLocks noChangeArrowheads="1"/>
            </p:cNvSpPr>
            <p:nvPr/>
          </p:nvSpPr>
          <p:spPr bwMode="auto">
            <a:xfrm>
              <a:off x="4778" y="3265"/>
              <a:ext cx="20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A</a:t>
              </a:r>
              <a:endParaRPr lang="ru-RU" altLang="ru-RU" sz="1200" i="1" baseline="-25000" dirty="0">
                <a:solidFill>
                  <a:srgbClr val="000000"/>
                </a:solidFill>
                <a:latin typeface="Times New Roman" pitchFamily="18" charset="0"/>
                <a:cs typeface="Times New Roman" pitchFamily="18" charset="0"/>
              </a:endParaRPr>
            </a:p>
          </p:txBody>
        </p:sp>
        <p:sp>
          <p:nvSpPr>
            <p:cNvPr id="359508" name="Text Box 84"/>
            <p:cNvSpPr txBox="1">
              <a:spLocks noChangeArrowheads="1"/>
            </p:cNvSpPr>
            <p:nvPr/>
          </p:nvSpPr>
          <p:spPr bwMode="auto">
            <a:xfrm>
              <a:off x="4921" y="2904"/>
              <a:ext cx="20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B</a:t>
              </a:r>
              <a:endParaRPr lang="ru-RU" altLang="ru-RU" sz="1200" i="1" baseline="-25000" dirty="0">
                <a:solidFill>
                  <a:srgbClr val="000000"/>
                </a:solidFill>
                <a:latin typeface="Times New Roman" pitchFamily="18" charset="0"/>
                <a:cs typeface="Times New Roman" pitchFamily="18" charset="0"/>
              </a:endParaRPr>
            </a:p>
          </p:txBody>
        </p:sp>
        <p:sp>
          <p:nvSpPr>
            <p:cNvPr id="359509" name="Line 85"/>
            <p:cNvSpPr>
              <a:spLocks noChangeShapeType="1"/>
            </p:cNvSpPr>
            <p:nvPr/>
          </p:nvSpPr>
          <p:spPr bwMode="auto">
            <a:xfrm>
              <a:off x="5202" y="3270"/>
              <a:ext cx="38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10" name="Line 86"/>
            <p:cNvSpPr>
              <a:spLocks noChangeShapeType="1"/>
            </p:cNvSpPr>
            <p:nvPr/>
          </p:nvSpPr>
          <p:spPr bwMode="auto">
            <a:xfrm rot="-5400000">
              <a:off x="4850" y="2924"/>
              <a:ext cx="69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11" name="Text Box 87"/>
            <p:cNvSpPr txBox="1">
              <a:spLocks noChangeArrowheads="1"/>
            </p:cNvSpPr>
            <p:nvPr/>
          </p:nvSpPr>
          <p:spPr bwMode="auto">
            <a:xfrm>
              <a:off x="5544" y="3146"/>
              <a:ext cx="16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8000"/>
                  </a:solidFill>
                  <a:latin typeface="Times New Roman" pitchFamily="18" charset="0"/>
                  <a:cs typeface="Times New Roman" pitchFamily="18" charset="0"/>
                </a:rPr>
                <a:t>x</a:t>
              </a:r>
              <a:endParaRPr lang="ru-RU" altLang="ru-RU" sz="1200" i="1" dirty="0">
                <a:solidFill>
                  <a:srgbClr val="008000"/>
                </a:solidFill>
                <a:latin typeface="Times New Roman" pitchFamily="18" charset="0"/>
                <a:cs typeface="Times New Roman" pitchFamily="18" charset="0"/>
              </a:endParaRPr>
            </a:p>
          </p:txBody>
        </p:sp>
        <p:sp>
          <p:nvSpPr>
            <p:cNvPr id="359512" name="Text Box 88"/>
            <p:cNvSpPr txBox="1">
              <a:spLocks noChangeArrowheads="1"/>
            </p:cNvSpPr>
            <p:nvPr/>
          </p:nvSpPr>
          <p:spPr bwMode="auto">
            <a:xfrm>
              <a:off x="5185" y="2508"/>
              <a:ext cx="160"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8000"/>
                  </a:solidFill>
                  <a:latin typeface="Times New Roman" pitchFamily="18" charset="0"/>
                  <a:cs typeface="Times New Roman" pitchFamily="18" charset="0"/>
                </a:rPr>
                <a:t>y</a:t>
              </a:r>
              <a:endParaRPr lang="ru-RU" altLang="ru-RU" sz="1200" i="1" dirty="0">
                <a:solidFill>
                  <a:srgbClr val="008000"/>
                </a:solidFill>
                <a:latin typeface="Times New Roman" pitchFamily="18" charset="0"/>
                <a:cs typeface="Times New Roman" pitchFamily="18" charset="0"/>
              </a:endParaRPr>
            </a:p>
          </p:txBody>
        </p:sp>
      </p:grpSp>
      <p:sp>
        <p:nvSpPr>
          <p:cNvPr id="359514" name="Text Box 90"/>
          <p:cNvSpPr txBox="1">
            <a:spLocks noChangeArrowheads="1"/>
          </p:cNvSpPr>
          <p:nvPr/>
        </p:nvSpPr>
        <p:spPr bwMode="auto">
          <a:xfrm>
            <a:off x="239713" y="4416425"/>
            <a:ext cx="539602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Choose </a:t>
            </a:r>
            <a:r>
              <a:rPr lang="en-US" altLang="ru-RU" sz="1000" dirty="0">
                <a:solidFill>
                  <a:srgbClr val="000000"/>
                </a:solidFill>
              </a:rPr>
              <a:t>as the generalized coordinate the angle of deviation </a:t>
            </a:r>
            <a:r>
              <a:rPr lang="en-US" altLang="ru-RU" sz="1000" dirty="0" smtClean="0">
                <a:solidFill>
                  <a:srgbClr val="000000"/>
                </a:solidFill>
              </a:rPr>
              <a:t>of the </a:t>
            </a:r>
            <a:r>
              <a:rPr lang="en-US" altLang="ru-RU" sz="1000" dirty="0">
                <a:solidFill>
                  <a:srgbClr val="000000"/>
                </a:solidFill>
              </a:rPr>
              <a:t>shaft </a:t>
            </a:r>
            <a:r>
              <a:rPr lang="en-US" altLang="ru-RU" sz="1000" dirty="0" smtClean="0">
                <a:solidFill>
                  <a:srgbClr val="000000"/>
                </a:solidFill>
              </a:rPr>
              <a:t>from </a:t>
            </a:r>
            <a:r>
              <a:rPr lang="en-US" altLang="ru-RU" sz="1000" dirty="0">
                <a:solidFill>
                  <a:srgbClr val="000000"/>
                </a:solidFill>
              </a:rPr>
              <a:t>the vertical </a:t>
            </a:r>
            <a:r>
              <a:rPr lang="ru-RU" altLang="ru-RU" sz="1000" dirty="0" smtClean="0">
                <a:solidFill>
                  <a:srgbClr val="000000"/>
                </a:solidFill>
              </a:rPr>
              <a:t> </a:t>
            </a:r>
            <a:r>
              <a:rPr lang="el-GR" altLang="ru-RU" sz="1400" i="1" dirty="0" smtClean="0">
                <a:solidFill>
                  <a:srgbClr val="000000"/>
                </a:solidFill>
                <a:latin typeface="Times New Roman" pitchFamily="18" charset="0"/>
                <a:cs typeface="Times New Roman" pitchFamily="18" charset="0"/>
              </a:rPr>
              <a:t>φ</a:t>
            </a:r>
            <a:r>
              <a:rPr lang="en-US" altLang="ru-RU" sz="1400" i="1" dirty="0" smtClean="0">
                <a:solidFill>
                  <a:srgbClr val="000000"/>
                </a:solidFill>
                <a:latin typeface="Times New Roman" pitchFamily="18" charset="0"/>
                <a:cs typeface="Times New Roman" pitchFamily="18" charset="0"/>
              </a:rPr>
              <a:t>.</a:t>
            </a:r>
            <a:endParaRPr lang="ru-RU" altLang="ru-RU" sz="1400" dirty="0">
              <a:solidFill>
                <a:srgbClr val="000000"/>
              </a:solidFill>
            </a:endParaRPr>
          </a:p>
        </p:txBody>
      </p:sp>
      <p:grpSp>
        <p:nvGrpSpPr>
          <p:cNvPr id="359517" name="Group 93"/>
          <p:cNvGrpSpPr>
            <a:grpSpLocks/>
          </p:cNvGrpSpPr>
          <p:nvPr/>
        </p:nvGrpSpPr>
        <p:grpSpPr bwMode="auto">
          <a:xfrm>
            <a:off x="8175625" y="4694238"/>
            <a:ext cx="268288" cy="274637"/>
            <a:chOff x="5150" y="2957"/>
            <a:chExt cx="169" cy="173"/>
          </a:xfrm>
        </p:grpSpPr>
        <p:sp>
          <p:nvSpPr>
            <p:cNvPr id="359515" name="Freeform 91"/>
            <p:cNvSpPr>
              <a:spLocks/>
            </p:cNvSpPr>
            <p:nvPr/>
          </p:nvSpPr>
          <p:spPr bwMode="auto">
            <a:xfrm>
              <a:off x="5190" y="2999"/>
              <a:ext cx="114" cy="49"/>
            </a:xfrm>
            <a:custGeom>
              <a:avLst/>
              <a:gdLst>
                <a:gd name="T0" fmla="*/ 0 w 114"/>
                <a:gd name="T1" fmla="*/ 7 h 49"/>
                <a:gd name="T2" fmla="*/ 72 w 114"/>
                <a:gd name="T3" fmla="*/ 7 h 49"/>
                <a:gd name="T4" fmla="*/ 114 w 114"/>
                <a:gd name="T5" fmla="*/ 49 h 49"/>
              </a:gdLst>
              <a:ahLst/>
              <a:cxnLst>
                <a:cxn ang="0">
                  <a:pos x="T0" y="T1"/>
                </a:cxn>
                <a:cxn ang="0">
                  <a:pos x="T2" y="T3"/>
                </a:cxn>
                <a:cxn ang="0">
                  <a:pos x="T4" y="T5"/>
                </a:cxn>
              </a:cxnLst>
              <a:rect l="0" t="0" r="r" b="b"/>
              <a:pathLst>
                <a:path w="114" h="49">
                  <a:moveTo>
                    <a:pt x="0" y="7"/>
                  </a:moveTo>
                  <a:cubicBezTo>
                    <a:pt x="26" y="3"/>
                    <a:pt x="53" y="0"/>
                    <a:pt x="72" y="7"/>
                  </a:cubicBezTo>
                  <a:cubicBezTo>
                    <a:pt x="91" y="14"/>
                    <a:pt x="107" y="42"/>
                    <a:pt x="114" y="49"/>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59516" name="Text Box 92"/>
            <p:cNvSpPr txBox="1">
              <a:spLocks noChangeArrowheads="1"/>
            </p:cNvSpPr>
            <p:nvPr/>
          </p:nvSpPr>
          <p:spPr bwMode="auto">
            <a:xfrm>
              <a:off x="5150" y="2957"/>
              <a:ext cx="169"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φ</a:t>
              </a:r>
            </a:p>
          </p:txBody>
        </p:sp>
      </p:grpSp>
      <p:sp>
        <p:nvSpPr>
          <p:cNvPr id="359518" name="Text Box 94"/>
          <p:cNvSpPr txBox="1">
            <a:spLocks noChangeArrowheads="1"/>
          </p:cNvSpPr>
          <p:nvPr/>
        </p:nvSpPr>
        <p:spPr bwMode="auto">
          <a:xfrm>
            <a:off x="247650" y="4675188"/>
            <a:ext cx="226696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potential energy of the system </a:t>
            </a:r>
            <a:r>
              <a:rPr lang="en-US" altLang="ru-RU" sz="1000" dirty="0" smtClean="0">
                <a:solidFill>
                  <a:srgbClr val="000000"/>
                </a:solidFill>
              </a:rPr>
              <a:t>is</a:t>
            </a:r>
            <a:endParaRPr lang="ru-RU" altLang="ru-RU" sz="1000" dirty="0">
              <a:solidFill>
                <a:srgbClr val="000000"/>
              </a:solidFill>
            </a:endParaRPr>
          </a:p>
        </p:txBody>
      </p:sp>
      <p:graphicFrame>
        <p:nvGraphicFramePr>
          <p:cNvPr id="359519" name="Object 95"/>
          <p:cNvGraphicFramePr>
            <a:graphicFrameLocks noChangeAspect="1"/>
          </p:cNvGraphicFramePr>
          <p:nvPr/>
        </p:nvGraphicFramePr>
        <p:xfrm>
          <a:off x="2809875" y="4702175"/>
          <a:ext cx="4648200" cy="215900"/>
        </p:xfrm>
        <a:graphic>
          <a:graphicData uri="http://schemas.openxmlformats.org/presentationml/2006/ole">
            <mc:AlternateContent xmlns:mc="http://schemas.openxmlformats.org/markup-compatibility/2006">
              <mc:Choice xmlns:v="urn:schemas-microsoft-com:vml" Requires="v">
                <p:oleObj spid="_x0000_s1343180" name="Формула" r:id="rId14" imgW="4647960" imgH="215640" progId="Equation.3">
                  <p:embed/>
                </p:oleObj>
              </mc:Choice>
              <mc:Fallback>
                <p:oleObj name="Формула" r:id="rId14" imgW="4647960" imgH="21564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09875" y="4702175"/>
                        <a:ext cx="4648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20" name="AutoShape 96"/>
          <p:cNvSpPr>
            <a:spLocks noChangeArrowheads="1"/>
          </p:cNvSpPr>
          <p:nvPr/>
        </p:nvSpPr>
        <p:spPr bwMode="auto">
          <a:xfrm>
            <a:off x="5748338" y="1385888"/>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59521" name="Object 97"/>
          <p:cNvGraphicFramePr>
            <a:graphicFrameLocks noChangeAspect="1"/>
          </p:cNvGraphicFramePr>
          <p:nvPr/>
        </p:nvGraphicFramePr>
        <p:xfrm>
          <a:off x="6269038" y="1249363"/>
          <a:ext cx="571500" cy="457200"/>
        </p:xfrm>
        <a:graphic>
          <a:graphicData uri="http://schemas.openxmlformats.org/presentationml/2006/ole">
            <mc:AlternateContent xmlns:mc="http://schemas.openxmlformats.org/markup-compatibility/2006">
              <mc:Choice xmlns:v="urn:schemas-microsoft-com:vml" Requires="v">
                <p:oleObj spid="_x0000_s1343181" name="Формула" r:id="rId16" imgW="571320" imgH="457200" progId="Equation.3">
                  <p:embed/>
                </p:oleObj>
              </mc:Choice>
              <mc:Fallback>
                <p:oleObj name="Формула" r:id="rId16" imgW="571320" imgH="4572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269038" y="1249363"/>
                        <a:ext cx="5715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22" name="Text Box 98"/>
          <p:cNvSpPr txBox="1">
            <a:spLocks noChangeArrowheads="1"/>
          </p:cNvSpPr>
          <p:nvPr/>
        </p:nvSpPr>
        <p:spPr bwMode="auto">
          <a:xfrm>
            <a:off x="227013" y="4978400"/>
            <a:ext cx="173156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equilibrium condition </a:t>
            </a:r>
            <a:r>
              <a:rPr lang="en-US" altLang="ru-RU" sz="1000" dirty="0" smtClean="0">
                <a:solidFill>
                  <a:srgbClr val="000000"/>
                </a:solidFill>
              </a:rPr>
              <a:t>is</a:t>
            </a:r>
            <a:endParaRPr lang="ru-RU" altLang="ru-RU" sz="1000" dirty="0">
              <a:solidFill>
                <a:srgbClr val="000000"/>
              </a:solidFill>
            </a:endParaRPr>
          </a:p>
        </p:txBody>
      </p:sp>
      <p:graphicFrame>
        <p:nvGraphicFramePr>
          <p:cNvPr id="359523" name="Object 99"/>
          <p:cNvGraphicFramePr>
            <a:graphicFrameLocks noChangeAspect="1"/>
          </p:cNvGraphicFramePr>
          <p:nvPr>
            <p:extLst>
              <p:ext uri="{D42A27DB-BD31-4B8C-83A1-F6EECF244321}">
                <p14:modId xmlns:p14="http://schemas.microsoft.com/office/powerpoint/2010/main" val="361974846"/>
              </p:ext>
            </p:extLst>
          </p:nvPr>
        </p:nvGraphicFramePr>
        <p:xfrm>
          <a:off x="2776538" y="4941888"/>
          <a:ext cx="1930400" cy="419100"/>
        </p:xfrm>
        <a:graphic>
          <a:graphicData uri="http://schemas.openxmlformats.org/presentationml/2006/ole">
            <mc:AlternateContent xmlns:mc="http://schemas.openxmlformats.org/markup-compatibility/2006">
              <mc:Choice xmlns:v="urn:schemas-microsoft-com:vml" Requires="v">
                <p:oleObj spid="_x0000_s1343182" name="Equation" r:id="rId18" imgW="1930320" imgH="419040" progId="Equation.DSMT4">
                  <p:embed/>
                </p:oleObj>
              </mc:Choice>
              <mc:Fallback>
                <p:oleObj name="Equation" r:id="rId18" imgW="1930320" imgH="419040" progId="Equation.DSMT4">
                  <p:embed/>
                  <p:pic>
                    <p:nvPicPr>
                      <p:cNvPr id="0" name=""/>
                      <p:cNvPicPr>
                        <a:picLocks noChangeAspect="1" noChangeArrowheads="1"/>
                      </p:cNvPicPr>
                      <p:nvPr/>
                    </p:nvPicPr>
                    <p:blipFill>
                      <a:blip r:embed="rId19"/>
                      <a:srcRect/>
                      <a:stretch>
                        <a:fillRect/>
                      </a:stretch>
                    </p:blipFill>
                    <p:spPr bwMode="auto">
                      <a:xfrm>
                        <a:off x="2776538" y="4941888"/>
                        <a:ext cx="19304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24" name="AutoShape 100"/>
          <p:cNvSpPr>
            <a:spLocks noChangeArrowheads="1"/>
          </p:cNvSpPr>
          <p:nvPr/>
        </p:nvSpPr>
        <p:spPr bwMode="auto">
          <a:xfrm>
            <a:off x="4784725" y="5049105"/>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59525" name="Object 101"/>
          <p:cNvGraphicFramePr>
            <a:graphicFrameLocks noChangeAspect="1"/>
          </p:cNvGraphicFramePr>
          <p:nvPr>
            <p:extLst>
              <p:ext uri="{D42A27DB-BD31-4B8C-83A1-F6EECF244321}">
                <p14:modId xmlns:p14="http://schemas.microsoft.com/office/powerpoint/2010/main" val="3963240572"/>
              </p:ext>
            </p:extLst>
          </p:nvPr>
        </p:nvGraphicFramePr>
        <p:xfrm>
          <a:off x="5229225" y="4999038"/>
          <a:ext cx="1371600" cy="203200"/>
        </p:xfrm>
        <a:graphic>
          <a:graphicData uri="http://schemas.openxmlformats.org/presentationml/2006/ole">
            <mc:AlternateContent xmlns:mc="http://schemas.openxmlformats.org/markup-compatibility/2006">
              <mc:Choice xmlns:v="urn:schemas-microsoft-com:vml" Requires="v">
                <p:oleObj spid="_x0000_s1343183" name="Equation" r:id="rId20" imgW="1371600" imgH="203040" progId="Equation.DSMT4">
                  <p:embed/>
                </p:oleObj>
              </mc:Choice>
              <mc:Fallback>
                <p:oleObj name="Equation" r:id="rId20" imgW="1371600" imgH="203040" progId="Equation.DSMT4">
                  <p:embed/>
                  <p:pic>
                    <p:nvPicPr>
                      <p:cNvPr id="0" name=""/>
                      <p:cNvPicPr>
                        <a:picLocks noChangeAspect="1" noChangeArrowheads="1"/>
                      </p:cNvPicPr>
                      <p:nvPr/>
                    </p:nvPicPr>
                    <p:blipFill>
                      <a:blip r:embed="rId21"/>
                      <a:srcRect/>
                      <a:stretch>
                        <a:fillRect/>
                      </a:stretch>
                    </p:blipFill>
                    <p:spPr bwMode="auto">
                      <a:xfrm>
                        <a:off x="5229225" y="4999038"/>
                        <a:ext cx="13716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26" name="AutoShape 102"/>
          <p:cNvSpPr>
            <a:spLocks noChangeArrowheads="1"/>
          </p:cNvSpPr>
          <p:nvPr/>
        </p:nvSpPr>
        <p:spPr bwMode="auto">
          <a:xfrm>
            <a:off x="4815482" y="5238750"/>
            <a:ext cx="333375"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59527" name="Object 103"/>
          <p:cNvGraphicFramePr>
            <a:graphicFrameLocks noChangeAspect="1"/>
          </p:cNvGraphicFramePr>
          <p:nvPr>
            <p:extLst>
              <p:ext uri="{D42A27DB-BD31-4B8C-83A1-F6EECF244321}">
                <p14:modId xmlns:p14="http://schemas.microsoft.com/office/powerpoint/2010/main" val="2159782116"/>
              </p:ext>
            </p:extLst>
          </p:nvPr>
        </p:nvGraphicFramePr>
        <p:xfrm>
          <a:off x="5295055" y="5203825"/>
          <a:ext cx="889000" cy="203200"/>
        </p:xfrm>
        <a:graphic>
          <a:graphicData uri="http://schemas.openxmlformats.org/presentationml/2006/ole">
            <mc:AlternateContent xmlns:mc="http://schemas.openxmlformats.org/markup-compatibility/2006">
              <mc:Choice xmlns:v="urn:schemas-microsoft-com:vml" Requires="v">
                <p:oleObj spid="_x0000_s1343184" name="Equation" r:id="rId22" imgW="888840" imgH="203040" progId="Equation.DSMT4">
                  <p:embed/>
                </p:oleObj>
              </mc:Choice>
              <mc:Fallback>
                <p:oleObj name="Equation" r:id="rId22" imgW="888840" imgH="203040" progId="Equation.DSMT4">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295055" y="5203825"/>
                        <a:ext cx="8890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28" name="Text Box 104"/>
          <p:cNvSpPr txBox="1">
            <a:spLocks noChangeArrowheads="1"/>
          </p:cNvSpPr>
          <p:nvPr/>
        </p:nvSpPr>
        <p:spPr bwMode="auto">
          <a:xfrm>
            <a:off x="292100" y="5386388"/>
            <a:ext cx="290015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Analyze </a:t>
            </a:r>
            <a:r>
              <a:rPr lang="en-US" altLang="ru-RU" sz="1000" dirty="0">
                <a:solidFill>
                  <a:srgbClr val="000000"/>
                </a:solidFill>
              </a:rPr>
              <a:t>the stability of equilibrium of the system</a:t>
            </a:r>
          </a:p>
          <a:p>
            <a:r>
              <a:rPr lang="en-US" altLang="ru-RU" sz="1000" dirty="0" smtClean="0">
                <a:solidFill>
                  <a:srgbClr val="000000"/>
                </a:solidFill>
              </a:rPr>
              <a:t>under conditions (</a:t>
            </a:r>
            <a:r>
              <a:rPr lang="en-US" altLang="ru-RU" sz="1200" i="1" dirty="0" smtClean="0">
                <a:solidFill>
                  <a:srgbClr val="000000"/>
                </a:solidFill>
                <a:latin typeface="Times New Roman" pitchFamily="18" charset="0"/>
                <a:cs typeface="Times New Roman" pitchFamily="18" charset="0"/>
              </a:rPr>
              <a:t>a</a:t>
            </a:r>
            <a:r>
              <a:rPr lang="en-US" altLang="ru-RU" sz="1000" dirty="0" smtClean="0">
                <a:solidFill>
                  <a:srgbClr val="000000"/>
                </a:solidFill>
              </a:rPr>
              <a:t>) </a:t>
            </a:r>
            <a:r>
              <a:rPr lang="en-US" altLang="ru-RU" sz="1000" dirty="0">
                <a:solidFill>
                  <a:srgbClr val="000000"/>
                </a:solidFill>
              </a:rPr>
              <a:t>and (</a:t>
            </a:r>
            <a:r>
              <a:rPr lang="en-US" altLang="ru-RU" sz="1200" i="1" dirty="0">
                <a:solidFill>
                  <a:srgbClr val="000000"/>
                </a:solidFill>
                <a:latin typeface="Times New Roman" pitchFamily="18" charset="0"/>
                <a:cs typeface="Times New Roman" pitchFamily="18" charset="0"/>
              </a:rPr>
              <a:t>b</a:t>
            </a:r>
            <a:r>
              <a:rPr lang="en-US" altLang="ru-RU" sz="1000" dirty="0" smtClean="0">
                <a:solidFill>
                  <a:srgbClr val="000000"/>
                </a:solidFill>
              </a:rPr>
              <a:t>).</a:t>
            </a:r>
            <a:endParaRPr lang="ru-RU" altLang="ru-RU" sz="1000" dirty="0">
              <a:solidFill>
                <a:srgbClr val="000000"/>
              </a:solidFill>
            </a:endParaRPr>
          </a:p>
        </p:txBody>
      </p:sp>
      <p:graphicFrame>
        <p:nvGraphicFramePr>
          <p:cNvPr id="359529" name="Object 105"/>
          <p:cNvGraphicFramePr>
            <a:graphicFrameLocks noChangeAspect="1"/>
          </p:cNvGraphicFramePr>
          <p:nvPr>
            <p:extLst>
              <p:ext uri="{D42A27DB-BD31-4B8C-83A1-F6EECF244321}">
                <p14:modId xmlns:p14="http://schemas.microsoft.com/office/powerpoint/2010/main" val="2299708"/>
              </p:ext>
            </p:extLst>
          </p:nvPr>
        </p:nvGraphicFramePr>
        <p:xfrm>
          <a:off x="3205757" y="5324476"/>
          <a:ext cx="1943100" cy="469900"/>
        </p:xfrm>
        <a:graphic>
          <a:graphicData uri="http://schemas.openxmlformats.org/presentationml/2006/ole">
            <mc:AlternateContent xmlns:mc="http://schemas.openxmlformats.org/markup-compatibility/2006">
              <mc:Choice xmlns:v="urn:schemas-microsoft-com:vml" Requires="v">
                <p:oleObj spid="_x0000_s1343185" name="Формула" r:id="rId24" imgW="1942920" imgH="469800" progId="Equation.3">
                  <p:embed/>
                </p:oleObj>
              </mc:Choice>
              <mc:Fallback>
                <p:oleObj name="Формула" r:id="rId24" imgW="1942920" imgH="4698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205757" y="5324476"/>
                        <a:ext cx="19431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59530" name="Text Box 106"/>
          <p:cNvSpPr txBox="1">
            <a:spLocks noChangeArrowheads="1"/>
          </p:cNvSpPr>
          <p:nvPr/>
        </p:nvSpPr>
        <p:spPr bwMode="auto">
          <a:xfrm>
            <a:off x="280988" y="5765800"/>
            <a:ext cx="738535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In the case of </a:t>
            </a:r>
            <a:r>
              <a:rPr lang="en-US" altLang="ru-RU" sz="1200" dirty="0" smtClean="0">
                <a:solidFill>
                  <a:srgbClr val="000000"/>
                </a:solidFill>
                <a:latin typeface="Times New Roman" pitchFamily="18" charset="0"/>
                <a:cs typeface="Times New Roman" pitchFamily="18" charset="0"/>
              </a:rPr>
              <a:t>(</a:t>
            </a:r>
            <a:r>
              <a:rPr lang="en-US" altLang="ru-RU" sz="1200" i="1" dirty="0" smtClean="0">
                <a:solidFill>
                  <a:srgbClr val="000000"/>
                </a:solidFill>
                <a:latin typeface="Times New Roman" pitchFamily="18" charset="0"/>
                <a:cs typeface="Times New Roman" pitchFamily="18" charset="0"/>
              </a:rPr>
              <a:t>a</a:t>
            </a:r>
            <a:r>
              <a:rPr lang="en-US" altLang="ru-RU" sz="1200" dirty="0" smtClean="0">
                <a:solidFill>
                  <a:srgbClr val="000000"/>
                </a:solidFill>
                <a:latin typeface="Times New Roman" pitchFamily="18" charset="0"/>
                <a:cs typeface="Times New Roman" pitchFamily="18" charset="0"/>
              </a:rPr>
              <a:t>)</a:t>
            </a:r>
            <a:r>
              <a:rPr lang="en-US" altLang="ru-RU" sz="1000" i="1" dirty="0" smtClean="0">
                <a:solidFill>
                  <a:srgbClr val="000000"/>
                </a:solidFill>
                <a:latin typeface="Times New Roman" pitchFamily="18" charset="0"/>
                <a:cs typeface="Times New Roman" pitchFamily="18" charset="0"/>
              </a:rPr>
              <a:t>,</a:t>
            </a:r>
            <a:r>
              <a:rPr lang="en-US"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G</a:t>
            </a:r>
            <a:r>
              <a:rPr lang="en-US" altLang="ru-RU" sz="1200" i="1" baseline="-25000" dirty="0" smtClean="0">
                <a:solidFill>
                  <a:srgbClr val="000000"/>
                </a:solidFill>
                <a:latin typeface="Times New Roman" pitchFamily="18" charset="0"/>
                <a:cs typeface="Times New Roman" pitchFamily="18" charset="0"/>
              </a:rPr>
              <a:t>A</a:t>
            </a:r>
            <a:r>
              <a:rPr lang="en-US" altLang="ru-RU" sz="1200" i="1" dirty="0" smtClean="0">
                <a:solidFill>
                  <a:srgbClr val="000000"/>
                </a:solidFill>
                <a:latin typeface="Times New Roman" pitchFamily="18" charset="0"/>
                <a:cs typeface="Times New Roman" pitchFamily="18" charset="0"/>
              </a:rPr>
              <a:t>L</a:t>
            </a:r>
            <a:r>
              <a:rPr lang="en-US" altLang="ru-RU" sz="1200" i="1" baseline="-25000" dirty="0" smtClean="0">
                <a:solidFill>
                  <a:srgbClr val="000000"/>
                </a:solidFill>
                <a:latin typeface="Times New Roman" pitchFamily="18" charset="0"/>
                <a:cs typeface="Times New Roman" pitchFamily="18" charset="0"/>
              </a:rPr>
              <a:t>A</a:t>
            </a:r>
            <a:r>
              <a:rPr lang="en-US" altLang="ru-RU" sz="1200" dirty="0" smtClean="0">
                <a:solidFill>
                  <a:srgbClr val="000000"/>
                </a:solidFill>
                <a:latin typeface="Times New Roman" pitchFamily="18" charset="0"/>
                <a:cs typeface="Times New Roman" pitchFamily="18" charset="0"/>
              </a:rPr>
              <a:t>=</a:t>
            </a:r>
            <a:r>
              <a:rPr lang="en-US" altLang="ru-RU" sz="1200" i="1" dirty="0" smtClean="0">
                <a:solidFill>
                  <a:srgbClr val="000000"/>
                </a:solidFill>
                <a:latin typeface="Times New Roman" pitchFamily="18" charset="0"/>
                <a:cs typeface="Times New Roman" pitchFamily="18" charset="0"/>
              </a:rPr>
              <a:t>G</a:t>
            </a:r>
            <a:r>
              <a:rPr lang="en-US" altLang="ru-RU" sz="1200" i="1" baseline="-25000" dirty="0" smtClean="0">
                <a:solidFill>
                  <a:srgbClr val="000000"/>
                </a:solidFill>
                <a:latin typeface="Times New Roman" pitchFamily="18" charset="0"/>
                <a:cs typeface="Times New Roman" pitchFamily="18" charset="0"/>
              </a:rPr>
              <a:t>B</a:t>
            </a:r>
            <a:r>
              <a:rPr lang="en-US" altLang="ru-RU" sz="1200" i="1" dirty="0" smtClean="0">
                <a:solidFill>
                  <a:srgbClr val="000000"/>
                </a:solidFill>
                <a:latin typeface="Times New Roman" pitchFamily="18" charset="0"/>
                <a:cs typeface="Times New Roman" pitchFamily="18" charset="0"/>
              </a:rPr>
              <a:t>L</a:t>
            </a:r>
            <a:r>
              <a:rPr lang="en-US" altLang="ru-RU" sz="1200" i="1" baseline="-25000" dirty="0" smtClean="0">
                <a:solidFill>
                  <a:srgbClr val="000000"/>
                </a:solidFill>
                <a:latin typeface="Times New Roman" pitchFamily="18" charset="0"/>
                <a:cs typeface="Times New Roman" pitchFamily="18" charset="0"/>
              </a:rPr>
              <a:t>B</a:t>
            </a:r>
            <a:r>
              <a:rPr lang="en-US" altLang="ru-RU" sz="1000" dirty="0" smtClean="0">
                <a:solidFill>
                  <a:srgbClr val="000000"/>
                </a:solidFill>
              </a:rPr>
              <a:t>, the </a:t>
            </a:r>
            <a:r>
              <a:rPr lang="en-US" altLang="ru-RU" sz="1000" dirty="0">
                <a:solidFill>
                  <a:srgbClr val="000000"/>
                </a:solidFill>
              </a:rPr>
              <a:t>second derivative, as all subsequent vanishes</a:t>
            </a:r>
            <a:r>
              <a:rPr lang="en-US" altLang="ru-RU" sz="1000" dirty="0" smtClean="0">
                <a:solidFill>
                  <a:srgbClr val="000000"/>
                </a:solidFill>
              </a:rPr>
              <a:t>. This </a:t>
            </a:r>
            <a:r>
              <a:rPr lang="en-US" altLang="ru-RU" sz="1000" dirty="0">
                <a:solidFill>
                  <a:srgbClr val="000000"/>
                </a:solidFill>
              </a:rPr>
              <a:t>corresponds to </a:t>
            </a:r>
            <a:r>
              <a:rPr lang="en-US" altLang="ru-RU" sz="1000" dirty="0" smtClean="0">
                <a:solidFill>
                  <a:srgbClr val="000000"/>
                </a:solidFill>
              </a:rPr>
              <a:t>the </a:t>
            </a:r>
            <a:r>
              <a:rPr lang="en-US" altLang="ru-RU" sz="1000" b="1" dirty="0" smtClean="0">
                <a:solidFill>
                  <a:schemeClr val="accent5">
                    <a:lumMod val="10000"/>
                  </a:schemeClr>
                </a:solidFill>
              </a:rPr>
              <a:t>neutral </a:t>
            </a:r>
            <a:r>
              <a:rPr lang="en-US" altLang="ru-RU" sz="1000" b="1" dirty="0">
                <a:solidFill>
                  <a:schemeClr val="accent5">
                    <a:lumMod val="10000"/>
                  </a:schemeClr>
                </a:solidFill>
              </a:rPr>
              <a:t>equilibrium.</a:t>
            </a:r>
            <a:endParaRPr lang="en-US" altLang="ru-RU" sz="1000" b="1" dirty="0" smtClean="0">
              <a:solidFill>
                <a:schemeClr val="accent5">
                  <a:lumMod val="10000"/>
                </a:schemeClr>
              </a:solidFill>
            </a:endParaRPr>
          </a:p>
          <a:p>
            <a:endParaRPr lang="ru-RU" altLang="ru-RU" sz="1000" dirty="0">
              <a:solidFill>
                <a:srgbClr val="000000"/>
              </a:solidFill>
            </a:endParaRPr>
          </a:p>
        </p:txBody>
      </p:sp>
      <p:sp>
        <p:nvSpPr>
          <p:cNvPr id="359531" name="Text Box 107"/>
          <p:cNvSpPr txBox="1">
            <a:spLocks noChangeArrowheads="1"/>
          </p:cNvSpPr>
          <p:nvPr/>
        </p:nvSpPr>
        <p:spPr bwMode="auto">
          <a:xfrm>
            <a:off x="338138" y="5983698"/>
            <a:ext cx="6651180"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If</a:t>
            </a:r>
            <a:r>
              <a:rPr lang="ru-RU" altLang="ru-RU" sz="1000" dirty="0" smtClean="0">
                <a:solidFill>
                  <a:srgbClr val="000000"/>
                </a:solidFill>
              </a:rPr>
              <a:t> </a:t>
            </a:r>
            <a:r>
              <a:rPr lang="en-US" altLang="ru-RU" sz="1200" i="1" dirty="0">
                <a:solidFill>
                  <a:srgbClr val="000000"/>
                </a:solidFill>
                <a:latin typeface="Times New Roman" pitchFamily="18" charset="0"/>
                <a:cs typeface="Times New Roman" pitchFamily="18" charset="0"/>
              </a:rPr>
              <a:t>G</a:t>
            </a:r>
            <a:r>
              <a:rPr lang="en-US" altLang="ru-RU" sz="1200" i="1" baseline="-25000" dirty="0">
                <a:solidFill>
                  <a:srgbClr val="000000"/>
                </a:solidFill>
                <a:latin typeface="Times New Roman" pitchFamily="18" charset="0"/>
                <a:cs typeface="Times New Roman" pitchFamily="18" charset="0"/>
              </a:rPr>
              <a:t>A</a:t>
            </a:r>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&gt;</a:t>
            </a:r>
            <a:r>
              <a:rPr lang="en-US" altLang="ru-RU" sz="1200" i="1" dirty="0">
                <a:solidFill>
                  <a:srgbClr val="000000"/>
                </a:solidFill>
                <a:latin typeface="Times New Roman" pitchFamily="18" charset="0"/>
                <a:cs typeface="Times New Roman" pitchFamily="18" charset="0"/>
              </a:rPr>
              <a:t>G</a:t>
            </a:r>
            <a:r>
              <a:rPr lang="en-US" altLang="ru-RU" sz="1200" i="1" baseline="-25000" dirty="0">
                <a:solidFill>
                  <a:srgbClr val="000000"/>
                </a:solidFill>
                <a:latin typeface="Times New Roman" pitchFamily="18" charset="0"/>
                <a:cs typeface="Times New Roman" pitchFamily="18" charset="0"/>
              </a:rPr>
              <a:t>B</a:t>
            </a:r>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B</a:t>
            </a:r>
            <a:r>
              <a:rPr lang="en-US" altLang="ru-RU" sz="1000" dirty="0">
                <a:solidFill>
                  <a:srgbClr val="000000"/>
                </a:solidFill>
              </a:rPr>
              <a:t> </a:t>
            </a:r>
            <a:r>
              <a:rPr lang="en-US" altLang="ru-RU" sz="1000" dirty="0" smtClean="0">
                <a:solidFill>
                  <a:srgbClr val="000000"/>
                </a:solidFill>
              </a:rPr>
              <a:t>and</a:t>
            </a:r>
            <a:r>
              <a:rPr lang="ru-RU" altLang="ru-RU" sz="1400" dirty="0" smtClean="0">
                <a:solidFill>
                  <a:srgbClr val="000000"/>
                </a:solidFill>
                <a:latin typeface="Times New Roman" pitchFamily="18" charset="0"/>
                <a:cs typeface="Times New Roman" pitchFamily="18" charset="0"/>
              </a:rPr>
              <a:t> </a:t>
            </a:r>
            <a:r>
              <a:rPr lang="el-GR" altLang="ru-RU" sz="1400" i="1" dirty="0">
                <a:solidFill>
                  <a:srgbClr val="000000"/>
                </a:solidFill>
                <a:latin typeface="Times New Roman" pitchFamily="18" charset="0"/>
                <a:cs typeface="Times New Roman" pitchFamily="18" charset="0"/>
              </a:rPr>
              <a:t>φ</a:t>
            </a:r>
            <a:r>
              <a:rPr lang="ru-RU" altLang="ru-RU" sz="1400" dirty="0">
                <a:solidFill>
                  <a:srgbClr val="000000"/>
                </a:solidFill>
                <a:latin typeface="Times New Roman" pitchFamily="18" charset="0"/>
                <a:cs typeface="Times New Roman" pitchFamily="18" charset="0"/>
              </a:rPr>
              <a:t> </a:t>
            </a:r>
            <a:r>
              <a:rPr lang="ru-RU" altLang="ru-RU" sz="1200" dirty="0">
                <a:solidFill>
                  <a:srgbClr val="000000"/>
                </a:solidFill>
                <a:latin typeface="Times New Roman" pitchFamily="18" charset="0"/>
                <a:cs typeface="Times New Roman" pitchFamily="18" charset="0"/>
              </a:rPr>
              <a:t>=</a:t>
            </a:r>
            <a:r>
              <a:rPr lang="ru-RU" altLang="ru-RU" sz="1200" dirty="0" smtClean="0">
                <a:solidFill>
                  <a:srgbClr val="000000"/>
                </a:solidFill>
                <a:latin typeface="Times New Roman" pitchFamily="18" charset="0"/>
                <a:cs typeface="Times New Roman" pitchFamily="18" charset="0"/>
              </a:rPr>
              <a:t>0</a:t>
            </a:r>
            <a:r>
              <a:rPr lang="en-US" altLang="ru-RU" sz="1000" dirty="0">
                <a:solidFill>
                  <a:srgbClr val="000000"/>
                </a:solidFill>
                <a:latin typeface="Times New Roman" pitchFamily="18" charset="0"/>
                <a:cs typeface="Times New Roman" pitchFamily="18" charset="0"/>
              </a:rPr>
              <a:t> </a:t>
            </a:r>
            <a:r>
              <a:rPr lang="en-US" altLang="ru-RU" sz="1000" dirty="0" smtClean="0">
                <a:solidFill>
                  <a:srgbClr val="000000"/>
                </a:solidFill>
                <a:latin typeface="+mn-lt"/>
                <a:cs typeface="Times New Roman" pitchFamily="18" charset="0"/>
              </a:rPr>
              <a:t>the </a:t>
            </a:r>
            <a:r>
              <a:rPr lang="en-US" altLang="ru-RU" sz="1000" dirty="0">
                <a:solidFill>
                  <a:srgbClr val="000000"/>
                </a:solidFill>
                <a:latin typeface="+mn-lt"/>
                <a:cs typeface="Times New Roman" pitchFamily="18" charset="0"/>
              </a:rPr>
              <a:t>second derivative is greater than zero </a:t>
            </a:r>
            <a:r>
              <a:rPr lang="en-US" altLang="ru-RU" sz="1000" dirty="0" smtClean="0">
                <a:solidFill>
                  <a:srgbClr val="000000"/>
                </a:solidFill>
                <a:latin typeface="+mn-lt"/>
                <a:cs typeface="Times New Roman" pitchFamily="18" charset="0"/>
              </a:rPr>
              <a:t>and this </a:t>
            </a:r>
            <a:r>
              <a:rPr lang="en-US" altLang="ru-RU" sz="1000" dirty="0">
                <a:solidFill>
                  <a:srgbClr val="000000"/>
                </a:solidFill>
                <a:latin typeface="+mn-lt"/>
                <a:cs typeface="Times New Roman" pitchFamily="18" charset="0"/>
              </a:rPr>
              <a:t>corresponds to a </a:t>
            </a:r>
            <a:r>
              <a:rPr lang="en-US" altLang="ru-RU" sz="1000" b="1" dirty="0">
                <a:solidFill>
                  <a:schemeClr val="accent5">
                    <a:lumMod val="25000"/>
                  </a:schemeClr>
                </a:solidFill>
                <a:latin typeface="+mn-lt"/>
                <a:cs typeface="Times New Roman" pitchFamily="18" charset="0"/>
              </a:rPr>
              <a:t>stable </a:t>
            </a:r>
            <a:r>
              <a:rPr lang="en-US" altLang="ru-RU" sz="1000" b="1" dirty="0" smtClean="0">
                <a:solidFill>
                  <a:schemeClr val="accent5">
                    <a:lumMod val="25000"/>
                  </a:schemeClr>
                </a:solidFill>
                <a:latin typeface="+mn-lt"/>
                <a:cs typeface="Times New Roman" pitchFamily="18" charset="0"/>
              </a:rPr>
              <a:t>equilibrium .</a:t>
            </a:r>
          </a:p>
          <a:p>
            <a:endParaRPr lang="en-US" altLang="ru-RU" sz="1000" b="1" dirty="0" smtClean="0">
              <a:solidFill>
                <a:schemeClr val="accent5">
                  <a:lumMod val="25000"/>
                </a:schemeClr>
              </a:solidFill>
              <a:latin typeface="+mn-lt"/>
              <a:cs typeface="Times New Roman" pitchFamily="18" charset="0"/>
            </a:endParaRPr>
          </a:p>
          <a:p>
            <a:r>
              <a:rPr lang="en-US" altLang="ru-RU" sz="1000" dirty="0">
                <a:solidFill>
                  <a:schemeClr val="tx2"/>
                </a:solidFill>
                <a:latin typeface="+mn-lt"/>
              </a:rPr>
              <a:t>	</a:t>
            </a:r>
            <a:endParaRPr lang="ru-RU" altLang="ru-RU" sz="1000" b="1" dirty="0">
              <a:solidFill>
                <a:schemeClr val="accent5">
                  <a:lumMod val="25000"/>
                </a:schemeClr>
              </a:solidFill>
              <a:latin typeface="+mn-lt"/>
            </a:endParaRPr>
          </a:p>
        </p:txBody>
      </p:sp>
      <p:sp>
        <p:nvSpPr>
          <p:cNvPr id="359532" name="Text Box 108"/>
          <p:cNvSpPr txBox="1">
            <a:spLocks noChangeArrowheads="1"/>
          </p:cNvSpPr>
          <p:nvPr/>
        </p:nvSpPr>
        <p:spPr bwMode="auto">
          <a:xfrm>
            <a:off x="362744" y="6252775"/>
            <a:ext cx="7012746"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cs typeface="Arial" pitchFamily="34" charset="0"/>
              </a:rPr>
              <a:t>If</a:t>
            </a:r>
            <a:r>
              <a:rPr lang="ru-RU" altLang="ru-RU" sz="1200" dirty="0" smtClean="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G</a:t>
            </a:r>
            <a:r>
              <a:rPr lang="en-US" altLang="ru-RU" sz="1200" i="1" baseline="-25000" dirty="0">
                <a:solidFill>
                  <a:srgbClr val="000000"/>
                </a:solidFill>
                <a:latin typeface="Times New Roman" pitchFamily="18" charset="0"/>
                <a:cs typeface="Times New Roman" pitchFamily="18" charset="0"/>
              </a:rPr>
              <a:t>A</a:t>
            </a:r>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&gt;</a:t>
            </a:r>
            <a:r>
              <a:rPr lang="en-US" altLang="ru-RU" sz="1200" i="1" dirty="0">
                <a:solidFill>
                  <a:srgbClr val="000000"/>
                </a:solidFill>
                <a:latin typeface="Times New Roman" pitchFamily="18" charset="0"/>
                <a:cs typeface="Times New Roman" pitchFamily="18" charset="0"/>
              </a:rPr>
              <a:t>G</a:t>
            </a:r>
            <a:r>
              <a:rPr lang="en-US" altLang="ru-RU" sz="1200" i="1" baseline="-25000" dirty="0">
                <a:solidFill>
                  <a:srgbClr val="000000"/>
                </a:solidFill>
                <a:latin typeface="Times New Roman" pitchFamily="18" charset="0"/>
                <a:cs typeface="Times New Roman" pitchFamily="18" charset="0"/>
              </a:rPr>
              <a:t>B</a:t>
            </a:r>
            <a:r>
              <a:rPr lang="en-US" altLang="ru-RU" sz="1200" i="1" dirty="0">
                <a:solidFill>
                  <a:srgbClr val="000000"/>
                </a:solidFill>
                <a:latin typeface="Times New Roman" pitchFamily="18" charset="0"/>
                <a:cs typeface="Times New Roman" pitchFamily="18" charset="0"/>
              </a:rPr>
              <a:t>L</a:t>
            </a:r>
            <a:r>
              <a:rPr lang="en-US" altLang="ru-RU" sz="1200" i="1" baseline="-25000"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000" dirty="0" smtClean="0">
                <a:solidFill>
                  <a:srgbClr val="000000"/>
                </a:solidFill>
              </a:rPr>
              <a:t>and</a:t>
            </a:r>
            <a:r>
              <a:rPr lang="ru-RU" altLang="ru-RU" sz="1000" dirty="0" smtClean="0">
                <a:solidFill>
                  <a:srgbClr val="000000"/>
                </a:solidFill>
              </a:rPr>
              <a:t> </a:t>
            </a:r>
            <a:r>
              <a:rPr lang="el-GR" altLang="ru-RU" sz="1400" i="1" dirty="0">
                <a:solidFill>
                  <a:srgbClr val="000000"/>
                </a:solidFill>
                <a:latin typeface="Times New Roman" pitchFamily="18" charset="0"/>
                <a:cs typeface="Times New Roman" pitchFamily="18" charset="0"/>
              </a:rPr>
              <a:t>φ</a:t>
            </a:r>
            <a:r>
              <a:rPr lang="ru-RU" altLang="ru-RU" sz="1200" dirty="0">
                <a:solidFill>
                  <a:srgbClr val="000000"/>
                </a:solidFill>
                <a:latin typeface="Times New Roman" pitchFamily="18" charset="0"/>
                <a:cs typeface="Times New Roman" pitchFamily="18" charset="0"/>
              </a:rPr>
              <a:t> =18</a:t>
            </a:r>
            <a:r>
              <a:rPr lang="en-US" altLang="ru-RU" sz="1200" dirty="0">
                <a:solidFill>
                  <a:srgbClr val="000000"/>
                </a:solidFill>
                <a:latin typeface="Times New Roman" pitchFamily="18" charset="0"/>
                <a:cs typeface="Times New Roman" pitchFamily="18" charset="0"/>
              </a:rPr>
              <a:t>0</a:t>
            </a:r>
            <a:r>
              <a:rPr lang="ru-RU" altLang="ru-RU" sz="1200" baseline="30000" dirty="0">
                <a:solidFill>
                  <a:srgbClr val="000000"/>
                </a:solidFill>
                <a:latin typeface="Times New Roman" pitchFamily="18" charset="0"/>
                <a:cs typeface="Times New Roman" pitchFamily="18" charset="0"/>
              </a:rPr>
              <a:t>о</a:t>
            </a:r>
            <a:r>
              <a:rPr lang="en-US" altLang="ru-RU" sz="1200" baseline="30000" dirty="0">
                <a:solidFill>
                  <a:srgbClr val="000000"/>
                </a:solidFill>
                <a:latin typeface="Times New Roman" pitchFamily="18" charset="0"/>
                <a:cs typeface="Times New Roman" pitchFamily="18" charset="0"/>
              </a:rPr>
              <a:t> </a:t>
            </a:r>
            <a:r>
              <a:rPr lang="en-US" altLang="ru-RU" sz="1000" dirty="0" smtClean="0">
                <a:solidFill>
                  <a:schemeClr val="tx2"/>
                </a:solidFill>
              </a:rPr>
              <a:t> </a:t>
            </a:r>
            <a:r>
              <a:rPr lang="en-US" altLang="ru-RU" sz="1000" dirty="0">
                <a:solidFill>
                  <a:schemeClr val="tx2"/>
                </a:solidFill>
              </a:rPr>
              <a:t>the second derivative is less than zero and this corresponds to an </a:t>
            </a:r>
            <a:r>
              <a:rPr lang="en-US" altLang="ru-RU" sz="1000" b="1" dirty="0" smtClean="0">
                <a:solidFill>
                  <a:schemeClr val="accent5">
                    <a:lumMod val="25000"/>
                  </a:schemeClr>
                </a:solidFill>
              </a:rPr>
              <a:t>unstable equilibrium.</a:t>
            </a:r>
            <a:endParaRPr lang="ru-RU" altLang="ru-RU" sz="1000" dirty="0">
              <a:solidFill>
                <a:srgbClr val="000000"/>
              </a:solidFill>
            </a:endParaRPr>
          </a:p>
        </p:txBody>
      </p:sp>
      <p:pic>
        <p:nvPicPr>
          <p:cNvPr id="65" name="Picture 15" descr="Z:\Символ НГУ_4.JPG"/>
          <p:cNvPicPr>
            <a:picLocks noChangeAspect="1" noChangeArrowheads="1"/>
          </p:cNvPicPr>
          <p:nvPr/>
        </p:nvPicPr>
        <p:blipFill>
          <a:blip r:embed="rId26" cstate="print">
            <a:extLst>
              <a:ext uri="{BEBA8EAE-BF5A-486C-A8C5-ECC9F3942E4B}">
                <a14:imgProps xmlns:a14="http://schemas.microsoft.com/office/drawing/2010/main">
                  <a14:imgLayer r:embed="rId2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9361198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947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947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5952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5952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5947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59480"/>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5948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59482"/>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59483"/>
                                        </p:tgtEl>
                                        <p:attrNameLst>
                                          <p:attrName>style.visibility</p:attrName>
                                        </p:attrNameLst>
                                      </p:cBhvr>
                                      <p:to>
                                        <p:strVal val="visible"/>
                                      </p:to>
                                    </p:set>
                                    <p:anim calcmode="lin" valueType="num">
                                      <p:cBhvr additive="base">
                                        <p:cTn id="33" dur="500" fill="hold"/>
                                        <p:tgtEl>
                                          <p:spTgt spid="359483"/>
                                        </p:tgtEl>
                                        <p:attrNameLst>
                                          <p:attrName>ppt_x</p:attrName>
                                        </p:attrNameLst>
                                      </p:cBhvr>
                                      <p:tavLst>
                                        <p:tav tm="0">
                                          <p:val>
                                            <p:strVal val="#ppt_x"/>
                                          </p:val>
                                        </p:tav>
                                        <p:tav tm="100000">
                                          <p:val>
                                            <p:strVal val="#ppt_x"/>
                                          </p:val>
                                        </p:tav>
                                      </p:tavLst>
                                    </p:anim>
                                    <p:anim calcmode="lin" valueType="num">
                                      <p:cBhvr additive="base">
                                        <p:cTn id="34" dur="500" fill="hold"/>
                                        <p:tgtEl>
                                          <p:spTgt spid="359483"/>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500"/>
                            </p:stCondLst>
                            <p:childTnLst>
                              <p:par>
                                <p:cTn id="36" presetID="1" presetClass="entr" presetSubtype="0" fill="hold" nodeType="afterEffect">
                                  <p:stCondLst>
                                    <p:cond delay="0"/>
                                  </p:stCondLst>
                                  <p:childTnLst>
                                    <p:set>
                                      <p:cBhvr>
                                        <p:cTn id="37" dur="1" fill="hold">
                                          <p:stCondLst>
                                            <p:cond delay="0"/>
                                          </p:stCondLst>
                                        </p:cTn>
                                        <p:tgtEl>
                                          <p:spTgt spid="359513"/>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359514"/>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359517"/>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359518"/>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359519"/>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59522"/>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59523"/>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59524"/>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59525"/>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59526"/>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59527"/>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359528"/>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359529"/>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59530"/>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59531"/>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3595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9477" grpId="0"/>
      <p:bldP spid="359479" grpId="0"/>
      <p:bldP spid="359481" grpId="0"/>
      <p:bldP spid="359482" grpId="0"/>
      <p:bldP spid="359483" grpId="0"/>
      <p:bldP spid="359514" grpId="0"/>
      <p:bldP spid="359518" grpId="0"/>
      <p:bldP spid="359520" grpId="0" animBg="1"/>
      <p:bldP spid="359522" grpId="0"/>
      <p:bldP spid="359524" grpId="0" animBg="1"/>
      <p:bldP spid="359526" grpId="0" animBg="1"/>
      <p:bldP spid="359528" grpId="0"/>
      <p:bldP spid="359530" grpId="0"/>
      <p:bldP spid="359531" grpId="0"/>
      <p:bldP spid="359532"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49308" y="971578"/>
            <a:ext cx="8172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lvl="0" algn="just"/>
            <a:r>
              <a:rPr lang="en-US" sz="1000" b="1" dirty="0">
                <a:solidFill>
                  <a:srgbClr val="CACAFF">
                    <a:lumMod val="25000"/>
                  </a:srgbClr>
                </a:solidFill>
              </a:rPr>
              <a:t>In a moving system with ideal constraints the total virtual work done by all the active forces and all the inertia forces in any virtual displacement is zero at any instant.</a:t>
            </a:r>
            <a:r>
              <a:rPr lang="ru-RU" altLang="ru-RU" sz="1000" b="1" dirty="0">
                <a:solidFill>
                  <a:srgbClr val="CACAFF">
                    <a:lumMod val="25000"/>
                  </a:srgbClr>
                </a:solidFill>
              </a:rPr>
              <a:t>  </a:t>
            </a: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49308" y="1607666"/>
            <a:ext cx="8172000" cy="553998"/>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smtClean="0">
                <a:solidFill>
                  <a:schemeClr val="accent5">
                    <a:lumMod val="25000"/>
                  </a:schemeClr>
                </a:solidFill>
              </a:rPr>
              <a:t>The </a:t>
            </a:r>
            <a:r>
              <a:rPr lang="en-US" sz="1000" b="1" dirty="0">
                <a:solidFill>
                  <a:schemeClr val="accent5">
                    <a:lumMod val="25000"/>
                  </a:schemeClr>
                </a:solidFill>
              </a:rPr>
              <a:t>generalized forces are coefficients of the increments of the generalized coordinates in the expression for the total elementary work of all </a:t>
            </a:r>
            <a:r>
              <a:rPr lang="en-US" sz="1000" b="1" dirty="0" smtClean="0">
                <a:solidFill>
                  <a:schemeClr val="accent5">
                    <a:lumMod val="25000"/>
                  </a:schemeClr>
                </a:solidFill>
              </a:rPr>
              <a:t>the forces </a:t>
            </a:r>
            <a:r>
              <a:rPr lang="en-US" sz="1000" b="1" dirty="0">
                <a:solidFill>
                  <a:schemeClr val="accent5">
                    <a:lumMod val="25000"/>
                  </a:schemeClr>
                </a:solidFill>
              </a:rPr>
              <a:t>applied to the system. It is obvious that the number of generalized forces is equal to the number of degrees of freedom.</a:t>
            </a:r>
            <a:endParaRPr lang="ru-RU" sz="1000" b="1" dirty="0">
              <a:solidFill>
                <a:schemeClr val="accent5">
                  <a:lumMod val="25000"/>
                </a:schemeClr>
              </a:solidFill>
              <a:cs typeface="Arial" charset="0"/>
            </a:endParaRPr>
          </a:p>
        </p:txBody>
      </p:sp>
      <p:sp>
        <p:nvSpPr>
          <p:cNvPr id="262175" name="Text Box 31"/>
          <p:cNvSpPr txBox="1">
            <a:spLocks noChangeArrowheads="1"/>
          </p:cNvSpPr>
          <p:nvPr/>
        </p:nvSpPr>
        <p:spPr bwMode="auto">
          <a:xfrm>
            <a:off x="348510" y="2225996"/>
            <a:ext cx="8172000" cy="396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A holonomic system with perfect constraints is in its equilibrium only if all generalized forces corresponding to generalized coordinates are equal to zero.</a:t>
            </a:r>
          </a:p>
          <a:p>
            <a:pPr marL="342900" indent="-342900" algn="just"/>
            <a:endParaRPr lang="en-US" sz="1000" b="1" dirty="0">
              <a:solidFill>
                <a:srgbClr val="CACAFF">
                  <a:lumMod val="25000"/>
                </a:srgbClr>
              </a:solidFill>
              <a:latin typeface="Arial" charset="0"/>
              <a:cs typeface="Arial" charset="0"/>
            </a:endParaRPr>
          </a:p>
          <a:p>
            <a:pPr marL="342900" indent="-342900" algn="just"/>
            <a:endParaRPr lang="ru-RU" sz="1000" b="1" dirty="0">
              <a:solidFill>
                <a:srgbClr val="CACAFF">
                  <a:lumMod val="25000"/>
                </a:srgbClr>
              </a:solidFill>
              <a:latin typeface="Arial" charset="0"/>
              <a:cs typeface="Arial" charset="0"/>
            </a:endParaRPr>
          </a:p>
        </p:txBody>
      </p:sp>
      <mc:AlternateContent xmlns:mc="http://schemas.openxmlformats.org/markup-compatibility/2006" xmlns:a14="http://schemas.microsoft.com/office/drawing/2010/main">
        <mc:Choice Requires="a14">
          <p:sp>
            <p:nvSpPr>
              <p:cNvPr id="262191" name="Text Box 47"/>
              <p:cNvSpPr txBox="1">
                <a:spLocks noChangeArrowheads="1"/>
              </p:cNvSpPr>
              <p:nvPr/>
            </p:nvSpPr>
            <p:spPr bwMode="auto">
              <a:xfrm>
                <a:off x="348510" y="2759356"/>
                <a:ext cx="8208000" cy="432000"/>
              </a:xfrm>
              <a:prstGeom prst="rect">
                <a:avLst/>
              </a:prstGeom>
              <a:solidFill>
                <a:srgbClr val="FFC000"/>
              </a:solidFill>
              <a:ln w="9525">
                <a:noFill/>
                <a:miter lim="800000"/>
                <a:headEnd/>
                <a:tailEnd/>
              </a:ln>
            </p:spPr>
            <p:txBody>
              <a:bodyPr wrap="square">
                <a:spAutoFit/>
              </a:bodyPr>
              <a:lstStyle/>
              <a:p>
                <a:r>
                  <a:rPr lang="en-US" sz="1000" dirty="0"/>
                  <a:t> </a:t>
                </a:r>
                <a:r>
                  <a:rPr lang="en-US" sz="1000" b="1" dirty="0" smtClean="0">
                    <a:solidFill>
                      <a:srgbClr val="FF0000"/>
                    </a:solidFill>
                  </a:rPr>
                  <a:t> </a:t>
                </a:r>
                <a:r>
                  <a:rPr lang="en-US" sz="1000" b="1" dirty="0">
                    <a:solidFill>
                      <a:srgbClr val="FF0000"/>
                    </a:solidFill>
                  </a:rPr>
                  <a:t>Lagrange’s equations</a:t>
                </a:r>
                <a14:m>
                  <m:oMath xmlns:m="http://schemas.openxmlformats.org/officeDocument/2006/math">
                    <m:r>
                      <a:rPr lang="en-US" sz="1400" b="1" i="0" smtClean="0">
                        <a:solidFill>
                          <a:schemeClr val="accent5">
                            <a:lumMod val="25000"/>
                          </a:schemeClr>
                        </a:solidFill>
                        <a:latin typeface="Cambria Math"/>
                      </a:rPr>
                      <m:t>               </m:t>
                    </m:r>
                    <m:f>
                      <m:fPr>
                        <m:ctrlPr>
                          <a:rPr lang="ru-RU" sz="1400" b="1" i="1" smtClean="0">
                            <a:solidFill>
                              <a:schemeClr val="accent5">
                                <a:lumMod val="25000"/>
                              </a:schemeClr>
                            </a:solidFill>
                            <a:latin typeface="Cambria Math"/>
                          </a:rPr>
                        </m:ctrlPr>
                      </m:fPr>
                      <m:num>
                        <m:r>
                          <a:rPr lang="en-US" sz="1400" b="1" i="1">
                            <a:solidFill>
                              <a:schemeClr val="accent5">
                                <a:lumMod val="25000"/>
                              </a:schemeClr>
                            </a:solidFill>
                            <a:latin typeface="Cambria Math"/>
                          </a:rPr>
                          <m:t>𝒅</m:t>
                        </m:r>
                      </m:num>
                      <m:den>
                        <m:r>
                          <a:rPr lang="en-US" sz="1400" b="1" i="1">
                            <a:solidFill>
                              <a:schemeClr val="accent5">
                                <a:lumMod val="25000"/>
                              </a:schemeClr>
                            </a:solidFill>
                            <a:latin typeface="Cambria Math"/>
                          </a:rPr>
                          <m:t>𝒅𝒕</m:t>
                        </m:r>
                      </m:den>
                    </m:f>
                    <m:d>
                      <m:dPr>
                        <m:ctrlPr>
                          <a:rPr lang="ru-RU" sz="1400" b="1" i="1">
                            <a:solidFill>
                              <a:schemeClr val="accent5">
                                <a:lumMod val="25000"/>
                              </a:schemeClr>
                            </a:solidFill>
                            <a:latin typeface="Cambria Math"/>
                          </a:rPr>
                        </m:ctrlPr>
                      </m:dPr>
                      <m:e>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m:t>
                            </m:r>
                            <m:r>
                              <a:rPr lang="en-US" sz="1400" b="1" i="1">
                                <a:solidFill>
                                  <a:schemeClr val="accent5">
                                    <a:lumMod val="25000"/>
                                  </a:schemeClr>
                                </a:solidFill>
                                <a:latin typeface="Cambria Math"/>
                              </a:rPr>
                              <m:t>𝑻</m:t>
                            </m:r>
                          </m:num>
                          <m:den>
                            <m:r>
                              <a:rPr lang="en-US" sz="1400" b="1" i="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acc>
                                  <m:accPr>
                                    <m:chr m:val="̇"/>
                                    <m:ctrlPr>
                                      <a:rPr lang="ru-RU" sz="1400" b="1" i="1">
                                        <a:solidFill>
                                          <a:schemeClr val="accent5">
                                            <a:lumMod val="25000"/>
                                          </a:schemeClr>
                                        </a:solidFill>
                                        <a:latin typeface="Cambria Math"/>
                                      </a:rPr>
                                    </m:ctrlPr>
                                  </m:accPr>
                                  <m:e>
                                    <m:r>
                                      <a:rPr lang="en-US" sz="1400" b="1" i="1">
                                        <a:solidFill>
                                          <a:schemeClr val="accent5">
                                            <a:lumMod val="25000"/>
                                          </a:schemeClr>
                                        </a:solidFill>
                                        <a:latin typeface="Cambria Math"/>
                                      </a:rPr>
                                      <m:t>𝒒</m:t>
                                    </m:r>
                                  </m:e>
                                </m:acc>
                              </m:e>
                              <m:sub>
                                <m:r>
                                  <a:rPr lang="en-US" sz="1400" b="1" i="1">
                                    <a:solidFill>
                                      <a:schemeClr val="accent5">
                                        <a:lumMod val="25000"/>
                                      </a:schemeClr>
                                    </a:solidFill>
                                    <a:latin typeface="Cambria Math"/>
                                  </a:rPr>
                                  <m:t>𝒊</m:t>
                                </m:r>
                              </m:sub>
                            </m:sSub>
                          </m:den>
                        </m:f>
                      </m:e>
                    </m:d>
                    <m:r>
                      <a:rPr lang="en-US" sz="1400" b="1" i="1">
                        <a:solidFill>
                          <a:schemeClr val="accent5">
                            <a:lumMod val="25000"/>
                          </a:schemeClr>
                        </a:solidFill>
                        <a:latin typeface="Cambria Math"/>
                      </a:rPr>
                      <m:t>−</m:t>
                    </m:r>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m:t>
                        </m:r>
                        <m:r>
                          <a:rPr lang="en-US" sz="1400" b="1" i="1">
                            <a:solidFill>
                              <a:schemeClr val="accent5">
                                <a:lumMod val="25000"/>
                              </a:schemeClr>
                            </a:solidFill>
                            <a:latin typeface="Cambria Math"/>
                          </a:rPr>
                          <m:t>𝑻</m:t>
                        </m:r>
                      </m:num>
                      <m:den>
                        <m:r>
                          <a:rPr lang="en-US" sz="1400" b="1" i="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𝒒</m:t>
                            </m:r>
                          </m:e>
                          <m:sub>
                            <m:r>
                              <a:rPr lang="en-US" sz="1400" b="1" i="1">
                                <a:solidFill>
                                  <a:schemeClr val="accent5">
                                    <a:lumMod val="25000"/>
                                  </a:schemeClr>
                                </a:solidFill>
                                <a:latin typeface="Cambria Math"/>
                              </a:rPr>
                              <m:t>𝒊</m:t>
                            </m:r>
                          </m:sub>
                        </m:sSub>
                      </m:den>
                    </m:f>
                    <m:r>
                      <a:rPr lang="en-US" sz="1400" b="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𝑸</m:t>
                        </m:r>
                      </m:e>
                      <m:sub>
                        <m:r>
                          <a:rPr lang="en-US" sz="1400" b="1" i="1">
                            <a:solidFill>
                              <a:schemeClr val="accent5">
                                <a:lumMod val="25000"/>
                              </a:schemeClr>
                            </a:solidFill>
                            <a:latin typeface="Cambria Math"/>
                          </a:rPr>
                          <m:t>𝒊</m:t>
                        </m:r>
                      </m:sub>
                    </m:sSub>
                  </m:oMath>
                </a14:m>
                <a:r>
                  <a:rPr lang="en-US" sz="1400" b="1" dirty="0" smtClean="0">
                    <a:solidFill>
                      <a:schemeClr val="accent5">
                        <a:lumMod val="25000"/>
                      </a:schemeClr>
                    </a:solidFill>
                  </a:rPr>
                  <a:t> .</a:t>
                </a:r>
                <a:endParaRPr lang="ru-RU" sz="1400" b="1" dirty="0">
                  <a:solidFill>
                    <a:schemeClr val="accent5">
                      <a:lumMod val="25000"/>
                    </a:schemeClr>
                  </a:solidFill>
                </a:endParaRPr>
              </a:p>
              <a:p>
                <a:endParaRPr lang="ru-RU" sz="1000" b="1" dirty="0">
                  <a:solidFill>
                    <a:srgbClr val="FF0000"/>
                  </a:solidFill>
                  <a:latin typeface="Arial" charset="0"/>
                  <a:cs typeface="Arial" charset="0"/>
                </a:endParaRPr>
              </a:p>
            </p:txBody>
          </p:sp>
        </mc:Choice>
        <mc:Fallback xmlns="">
          <p:sp>
            <p:nvSpPr>
              <p:cNvPr id="262191" name="Text Box 47"/>
              <p:cNvSpPr txBox="1">
                <a:spLocks noRot="1" noChangeAspect="1" noMove="1" noResize="1" noEditPoints="1" noAdjustHandles="1" noChangeArrowheads="1" noChangeShapeType="1" noTextEdit="1"/>
              </p:cNvSpPr>
              <p:nvPr/>
            </p:nvSpPr>
            <p:spPr bwMode="auto">
              <a:xfrm>
                <a:off x="348510" y="2759356"/>
                <a:ext cx="8208000" cy="432000"/>
              </a:xfrm>
              <a:prstGeom prst="rect">
                <a:avLst/>
              </a:prstGeom>
              <a:blipFill rotWithShape="1">
                <a:blip r:embed="rId2"/>
                <a:stretch>
                  <a:fillRect/>
                </a:stretch>
              </a:blipFill>
              <a:ln w="9525">
                <a:noFill/>
                <a:miter lim="800000"/>
                <a:headEnd/>
                <a:tailEnd/>
              </a:ln>
            </p:spPr>
            <p:txBody>
              <a:bodyPr/>
              <a:lstStyle/>
              <a:p>
                <a:r>
                  <a:rPr lang="ru-RU">
                    <a:noFill/>
                  </a:rPr>
                  <a:t> </a:t>
                </a:r>
              </a:p>
            </p:txBody>
          </p:sp>
        </mc:Fallback>
      </mc:AlternateContent>
      <p:sp>
        <p:nvSpPr>
          <p:cNvPr id="262212" name="Text Box 68"/>
          <p:cNvSpPr txBox="1">
            <a:spLocks noChangeArrowheads="1"/>
          </p:cNvSpPr>
          <p:nvPr/>
        </p:nvSpPr>
        <p:spPr bwMode="auto">
          <a:xfrm>
            <a:off x="331804" y="3347545"/>
            <a:ext cx="8208000" cy="246221"/>
          </a:xfrm>
          <a:prstGeom prst="rect">
            <a:avLst/>
          </a:prstGeom>
          <a:solidFill>
            <a:srgbClr val="FFC000"/>
          </a:solidFill>
          <a:ln w="9525">
            <a:noFill/>
            <a:miter lim="800000"/>
            <a:headEnd/>
            <a:tailEnd/>
          </a:ln>
        </p:spPr>
        <p:txBody>
          <a:bodyPr wrap="square">
            <a:spAutoFit/>
          </a:bodyPr>
          <a:lstStyle/>
          <a:p>
            <a:r>
              <a:rPr lang="en-US" altLang="ru-RU" sz="1000" b="1" dirty="0" smtClean="0">
                <a:solidFill>
                  <a:schemeClr val="accent5">
                    <a:lumMod val="25000"/>
                  </a:schemeClr>
                </a:solidFill>
                <a:cs typeface="Arial" pitchFamily="34" charset="0"/>
              </a:rPr>
              <a:t> </a:t>
            </a:r>
            <a:r>
              <a:rPr lang="en-US" altLang="ru-RU" sz="1000" b="1" dirty="0">
                <a:solidFill>
                  <a:schemeClr val="accent5">
                    <a:lumMod val="25000"/>
                  </a:schemeClr>
                </a:solidFill>
                <a:cs typeface="Arial" pitchFamily="34" charset="0"/>
              </a:rPr>
              <a:t>Kinetic potential is a function defined by the </a:t>
            </a:r>
            <a:r>
              <a:rPr lang="en-US" altLang="ru-RU" sz="1000" b="1" dirty="0" smtClean="0">
                <a:solidFill>
                  <a:schemeClr val="accent5">
                    <a:lumMod val="25000"/>
                  </a:schemeClr>
                </a:solidFill>
                <a:cs typeface="Arial" pitchFamily="34" charset="0"/>
              </a:rPr>
              <a:t>expression</a:t>
            </a:r>
            <a:r>
              <a:rPr lang="ru-RU" altLang="ru-RU" sz="1000" dirty="0" smtClean="0">
                <a:solidFill>
                  <a:schemeClr val="accent5">
                    <a:lumMod val="25000"/>
                  </a:schemeClr>
                </a:solidFill>
              </a:rPr>
              <a:t> </a:t>
            </a:r>
            <a:r>
              <a:rPr lang="en-US" altLang="ru-RU" sz="1000" b="1" i="1" dirty="0">
                <a:solidFill>
                  <a:schemeClr val="accent5">
                    <a:lumMod val="25000"/>
                  </a:schemeClr>
                </a:solidFill>
              </a:rPr>
              <a:t>L</a:t>
            </a:r>
            <a:r>
              <a:rPr lang="en-US" altLang="ru-RU" sz="1000" b="1" dirty="0">
                <a:solidFill>
                  <a:schemeClr val="accent5">
                    <a:lumMod val="25000"/>
                  </a:schemeClr>
                </a:solidFill>
              </a:rPr>
              <a:t> = </a:t>
            </a:r>
            <a:r>
              <a:rPr lang="en-US" altLang="ru-RU" sz="1000" b="1" i="1" dirty="0">
                <a:solidFill>
                  <a:schemeClr val="accent5">
                    <a:lumMod val="25000"/>
                  </a:schemeClr>
                </a:solidFill>
              </a:rPr>
              <a:t>T</a:t>
            </a:r>
            <a:r>
              <a:rPr lang="en-US" altLang="ru-RU" sz="1000" b="1" dirty="0">
                <a:solidFill>
                  <a:schemeClr val="accent5">
                    <a:lumMod val="25000"/>
                  </a:schemeClr>
                </a:solidFill>
              </a:rPr>
              <a:t> – </a:t>
            </a:r>
            <a:r>
              <a:rPr lang="ru-RU" altLang="ru-RU" sz="1000" b="1" i="1" dirty="0">
                <a:solidFill>
                  <a:schemeClr val="accent5">
                    <a:lumMod val="25000"/>
                  </a:schemeClr>
                </a:solidFill>
              </a:rPr>
              <a:t>П</a:t>
            </a:r>
            <a:r>
              <a:rPr lang="ru-RU" altLang="ru-RU" sz="1000" dirty="0">
                <a:solidFill>
                  <a:schemeClr val="accent5">
                    <a:lumMod val="25000"/>
                  </a:schemeClr>
                </a:solidFill>
              </a:rPr>
              <a:t>  </a:t>
            </a:r>
            <a:r>
              <a:rPr lang="en-US" altLang="ru-RU" sz="1000" b="1" dirty="0">
                <a:solidFill>
                  <a:schemeClr val="accent5">
                    <a:lumMod val="25000"/>
                  </a:schemeClr>
                </a:solidFill>
              </a:rPr>
              <a:t>- </a:t>
            </a:r>
            <a:r>
              <a:rPr lang="en-US" sz="1000" b="1" dirty="0">
                <a:solidFill>
                  <a:schemeClr val="accent5">
                    <a:lumMod val="25000"/>
                  </a:schemeClr>
                </a:solidFill>
              </a:rPr>
              <a:t>Lagrange’s</a:t>
            </a:r>
            <a:r>
              <a:rPr lang="en-US" altLang="ru-RU" sz="1000" b="1" dirty="0">
                <a:solidFill>
                  <a:schemeClr val="accent5">
                    <a:lumMod val="25000"/>
                  </a:schemeClr>
                </a:solidFill>
              </a:rPr>
              <a:t> </a:t>
            </a:r>
            <a:r>
              <a:rPr lang="en-US" altLang="ru-RU" sz="1000" b="1" dirty="0" smtClean="0">
                <a:solidFill>
                  <a:schemeClr val="accent5">
                    <a:lumMod val="25000"/>
                  </a:schemeClr>
                </a:solidFill>
              </a:rPr>
              <a:t>function</a:t>
            </a:r>
            <a:r>
              <a:rPr lang="en-US" altLang="ru-RU" sz="1000" b="1" dirty="0">
                <a:solidFill>
                  <a:schemeClr val="accent5">
                    <a:lumMod val="25000"/>
                  </a:schemeClr>
                </a:solidFill>
              </a:rPr>
              <a:t>.</a:t>
            </a:r>
            <a:endParaRPr lang="ru-RU" sz="1000" b="1" dirty="0">
              <a:solidFill>
                <a:schemeClr val="accent5">
                  <a:lumMod val="25000"/>
                </a:schemeClr>
              </a:solidFill>
              <a:latin typeface="Arial" charset="0"/>
              <a:cs typeface="Arial" charset="0"/>
            </a:endParaRPr>
          </a:p>
        </p:txBody>
      </p:sp>
      <mc:AlternateContent xmlns:mc="http://schemas.openxmlformats.org/markup-compatibility/2006" xmlns:a14="http://schemas.microsoft.com/office/drawing/2010/main">
        <mc:Choice Requires="a14">
          <p:sp>
            <p:nvSpPr>
              <p:cNvPr id="262241" name="Text Box 97"/>
              <p:cNvSpPr txBox="1">
                <a:spLocks noChangeArrowheads="1"/>
              </p:cNvSpPr>
              <p:nvPr/>
            </p:nvSpPr>
            <p:spPr bwMode="auto">
              <a:xfrm>
                <a:off x="330510" y="3670407"/>
                <a:ext cx="8208000" cy="435825"/>
              </a:xfrm>
              <a:prstGeom prst="rect">
                <a:avLst/>
              </a:prstGeom>
              <a:solidFill>
                <a:srgbClr val="FFC000"/>
              </a:solidFill>
              <a:ln w="9525">
                <a:noFill/>
                <a:miter lim="800000"/>
                <a:headEnd/>
                <a:tailEnd/>
              </a:ln>
            </p:spPr>
            <p:txBody>
              <a:bodyPr wrap="square">
                <a:spAutoFit/>
              </a:bodyPr>
              <a:lstStyle/>
              <a:p>
                <a:pPr algn="just"/>
                <a:r>
                  <a:rPr lang="en-US" sz="1000" b="1" dirty="0" smtClean="0">
                    <a:solidFill>
                      <a:schemeClr val="accent5">
                        <a:lumMod val="25000"/>
                      </a:schemeClr>
                    </a:solidFill>
                  </a:rPr>
                  <a:t>Another form of </a:t>
                </a:r>
                <a:r>
                  <a:rPr lang="en-US" sz="1000" b="1" dirty="0">
                    <a:solidFill>
                      <a:schemeClr val="accent5">
                        <a:lumMod val="25000"/>
                      </a:schemeClr>
                    </a:solidFill>
                  </a:rPr>
                  <a:t>Lagrange’s equations</a:t>
                </a:r>
                <a:r>
                  <a:rPr lang="en-US" sz="1000" b="1" dirty="0" smtClean="0">
                    <a:solidFill>
                      <a:schemeClr val="accent5">
                        <a:lumMod val="25000"/>
                      </a:schemeClr>
                    </a:solidFill>
                  </a:rPr>
                  <a:t>   </a:t>
                </a:r>
                <a14:m>
                  <m:oMath xmlns:m="http://schemas.openxmlformats.org/officeDocument/2006/math">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𝒅</m:t>
                        </m:r>
                      </m:num>
                      <m:den>
                        <m:r>
                          <a:rPr lang="en-US" sz="1400" b="1" i="1">
                            <a:solidFill>
                              <a:schemeClr val="accent5">
                                <a:lumMod val="25000"/>
                              </a:schemeClr>
                            </a:solidFill>
                            <a:latin typeface="Cambria Math"/>
                          </a:rPr>
                          <m:t>𝒅𝒕</m:t>
                        </m:r>
                      </m:den>
                    </m:f>
                    <m:d>
                      <m:dPr>
                        <m:ctrlPr>
                          <a:rPr lang="ru-RU" sz="1400" b="1" i="1">
                            <a:solidFill>
                              <a:schemeClr val="accent5">
                                <a:lumMod val="25000"/>
                              </a:schemeClr>
                            </a:solidFill>
                            <a:latin typeface="Cambria Math"/>
                          </a:rPr>
                        </m:ctrlPr>
                      </m:dPr>
                      <m:e>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m:t>
                            </m:r>
                            <m:r>
                              <a:rPr lang="en-US" sz="1400" b="1" i="1" smtClean="0">
                                <a:solidFill>
                                  <a:schemeClr val="accent5">
                                    <a:lumMod val="25000"/>
                                  </a:schemeClr>
                                </a:solidFill>
                                <a:latin typeface="Cambria Math"/>
                              </a:rPr>
                              <m:t>𝑳</m:t>
                            </m:r>
                          </m:num>
                          <m:den>
                            <m:r>
                              <a:rPr lang="en-US" sz="1400" b="1" i="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acc>
                                  <m:accPr>
                                    <m:chr m:val="̇"/>
                                    <m:ctrlPr>
                                      <a:rPr lang="ru-RU" sz="1400" b="1" i="1">
                                        <a:solidFill>
                                          <a:schemeClr val="accent5">
                                            <a:lumMod val="25000"/>
                                          </a:schemeClr>
                                        </a:solidFill>
                                        <a:latin typeface="Cambria Math"/>
                                      </a:rPr>
                                    </m:ctrlPr>
                                  </m:accPr>
                                  <m:e>
                                    <m:r>
                                      <a:rPr lang="en-US" sz="1400" b="1" i="1">
                                        <a:solidFill>
                                          <a:schemeClr val="accent5">
                                            <a:lumMod val="25000"/>
                                          </a:schemeClr>
                                        </a:solidFill>
                                        <a:latin typeface="Cambria Math"/>
                                      </a:rPr>
                                      <m:t>𝒒</m:t>
                                    </m:r>
                                  </m:e>
                                </m:acc>
                              </m:e>
                              <m:sub>
                                <m:r>
                                  <a:rPr lang="en-US" sz="1400" b="1" i="1">
                                    <a:solidFill>
                                      <a:schemeClr val="accent5">
                                        <a:lumMod val="25000"/>
                                      </a:schemeClr>
                                    </a:solidFill>
                                    <a:latin typeface="Cambria Math"/>
                                  </a:rPr>
                                  <m:t>𝒊</m:t>
                                </m:r>
                              </m:sub>
                            </m:sSub>
                          </m:den>
                        </m:f>
                      </m:e>
                    </m:d>
                    <m:r>
                      <a:rPr lang="en-US" sz="1400" b="1" i="1">
                        <a:solidFill>
                          <a:schemeClr val="accent5">
                            <a:lumMod val="25000"/>
                          </a:schemeClr>
                        </a:solidFill>
                        <a:latin typeface="Cambria Math"/>
                      </a:rPr>
                      <m:t>−</m:t>
                    </m:r>
                    <m:f>
                      <m:fPr>
                        <m:ctrlPr>
                          <a:rPr lang="ru-RU" sz="1400" b="1" i="1">
                            <a:solidFill>
                              <a:schemeClr val="accent5">
                                <a:lumMod val="25000"/>
                              </a:schemeClr>
                            </a:solidFill>
                            <a:latin typeface="Cambria Math"/>
                          </a:rPr>
                        </m:ctrlPr>
                      </m:fPr>
                      <m:num>
                        <m:r>
                          <a:rPr lang="en-US" sz="1400" b="1" i="1">
                            <a:solidFill>
                              <a:schemeClr val="accent5">
                                <a:lumMod val="25000"/>
                              </a:schemeClr>
                            </a:solidFill>
                            <a:latin typeface="Cambria Math"/>
                          </a:rPr>
                          <m:t>𝝏</m:t>
                        </m:r>
                        <m:r>
                          <a:rPr lang="en-US" sz="1400" b="1" i="1" smtClean="0">
                            <a:solidFill>
                              <a:schemeClr val="accent5">
                                <a:lumMod val="25000"/>
                              </a:schemeClr>
                            </a:solidFill>
                            <a:latin typeface="Cambria Math"/>
                          </a:rPr>
                          <m:t>𝑳</m:t>
                        </m:r>
                      </m:num>
                      <m:den>
                        <m:r>
                          <a:rPr lang="en-US" sz="1400" b="1" i="1">
                            <a:solidFill>
                              <a:schemeClr val="accent5">
                                <a:lumMod val="25000"/>
                              </a:schemeClr>
                            </a:solidFill>
                            <a:latin typeface="Cambria Math"/>
                          </a:rPr>
                          <m:t>𝝏</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𝒒</m:t>
                            </m:r>
                          </m:e>
                          <m:sub>
                            <m:r>
                              <a:rPr lang="en-US" sz="1400" b="1" i="1">
                                <a:solidFill>
                                  <a:schemeClr val="accent5">
                                    <a:lumMod val="25000"/>
                                  </a:schemeClr>
                                </a:solidFill>
                                <a:latin typeface="Cambria Math"/>
                              </a:rPr>
                              <m:t>𝒊</m:t>
                            </m:r>
                          </m:sub>
                        </m:sSub>
                      </m:den>
                    </m:f>
                    <m:r>
                      <a:rPr lang="en-US" sz="1400" b="1">
                        <a:solidFill>
                          <a:schemeClr val="accent5">
                            <a:lumMod val="25000"/>
                          </a:schemeClr>
                        </a:solidFill>
                        <a:latin typeface="Cambria Math"/>
                      </a:rPr>
                      <m:t>=</m:t>
                    </m:r>
                  </m:oMath>
                </a14:m>
                <a:r>
                  <a:rPr lang="en-US" sz="1000" b="1" dirty="0" smtClean="0">
                    <a:solidFill>
                      <a:srgbClr val="CACAFF">
                        <a:lumMod val="25000"/>
                      </a:srgbClr>
                    </a:solidFill>
                    <a:latin typeface="Arial" charset="0"/>
                    <a:cs typeface="Arial" charset="0"/>
                  </a:rPr>
                  <a:t>0.</a:t>
                </a:r>
                <a:endParaRPr lang="ru-RU" sz="1000" b="1" dirty="0">
                  <a:solidFill>
                    <a:srgbClr val="CACAFF">
                      <a:lumMod val="25000"/>
                    </a:srgbClr>
                  </a:solidFill>
                  <a:latin typeface="Arial" charset="0"/>
                  <a:cs typeface="Arial" charset="0"/>
                </a:endParaRPr>
              </a:p>
            </p:txBody>
          </p:sp>
        </mc:Choice>
        <mc:Fallback xmlns="">
          <p:sp>
            <p:nvSpPr>
              <p:cNvPr id="262241" name="Text Box 97"/>
              <p:cNvSpPr txBox="1">
                <a:spLocks noRot="1" noChangeAspect="1" noMove="1" noResize="1" noEditPoints="1" noAdjustHandles="1" noChangeArrowheads="1" noChangeShapeType="1" noTextEdit="1"/>
              </p:cNvSpPr>
              <p:nvPr/>
            </p:nvSpPr>
            <p:spPr bwMode="auto">
              <a:xfrm>
                <a:off x="330510" y="3670407"/>
                <a:ext cx="8208000" cy="435825"/>
              </a:xfrm>
              <a:prstGeom prst="rect">
                <a:avLst/>
              </a:prstGeom>
              <a:blipFill rotWithShape="1">
                <a:blip r:embed="rId3"/>
                <a:stretch>
                  <a:fillRect/>
                </a:stretch>
              </a:blipFill>
              <a:ln w="9525">
                <a:noFill/>
                <a:miter lim="800000"/>
                <a:headEnd/>
                <a:tailEnd/>
              </a:ln>
            </p:spPr>
            <p:txBody>
              <a:bodyPr/>
              <a:lstStyle/>
              <a:p>
                <a:r>
                  <a:rPr lang="ru-RU">
                    <a:noFill/>
                  </a:rPr>
                  <a:t> </a:t>
                </a:r>
              </a:p>
            </p:txBody>
          </p:sp>
        </mc:Fallback>
      </mc:AlternateContent>
      <p:sp>
        <p:nvSpPr>
          <p:cNvPr id="262244" name="Text Box 100"/>
          <p:cNvSpPr txBox="1">
            <a:spLocks noChangeArrowheads="1"/>
          </p:cNvSpPr>
          <p:nvPr/>
        </p:nvSpPr>
        <p:spPr bwMode="auto">
          <a:xfrm>
            <a:off x="327194" y="4546909"/>
            <a:ext cx="8208000" cy="396000"/>
          </a:xfrm>
          <a:prstGeom prst="rect">
            <a:avLst/>
          </a:prstGeom>
          <a:solidFill>
            <a:srgbClr val="FFC000"/>
          </a:solidFill>
          <a:ln w="9525">
            <a:noFill/>
            <a:miter lim="800000"/>
            <a:headEnd/>
            <a:tailEnd/>
          </a:ln>
        </p:spPr>
        <p:txBody>
          <a:bodyPr>
            <a:spAutoFit/>
          </a:bodyPr>
          <a:lstStyle/>
          <a:p>
            <a:pPr algn="just"/>
            <a:r>
              <a:rPr lang="en-US" sz="1000" b="1" dirty="0" smtClean="0">
                <a:solidFill>
                  <a:srgbClr val="CACAFF">
                    <a:lumMod val="25000"/>
                  </a:srgbClr>
                </a:solidFill>
                <a:latin typeface="Arial" charset="0"/>
                <a:cs typeface="Arial" charset="0"/>
              </a:rPr>
              <a:t>The </a:t>
            </a:r>
            <a:r>
              <a:rPr lang="en-US" sz="1000" b="1" dirty="0">
                <a:solidFill>
                  <a:srgbClr val="CACAFF">
                    <a:lumMod val="25000"/>
                  </a:srgbClr>
                </a:solidFill>
                <a:latin typeface="Arial" charset="0"/>
                <a:cs typeface="Arial" charset="0"/>
              </a:rPr>
              <a:t>position of equilibrium of  a conservative system, in which the potential energy reaches a minimum, is a stable state of equilibrium.</a:t>
            </a:r>
          </a:p>
          <a:p>
            <a:pPr algn="just"/>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27194" y="5024338"/>
            <a:ext cx="8208000" cy="324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chemeClr val="accent5">
                    <a:lumMod val="25000"/>
                  </a:schemeClr>
                </a:solidFill>
              </a:rPr>
              <a:t>If the second derivative of the potential energy is less than zero, it corresponds to the case of unstable equilibrium.</a:t>
            </a:r>
            <a:br>
              <a:rPr lang="en-US" sz="1000" b="1" dirty="0">
                <a:solidFill>
                  <a:schemeClr val="accent5">
                    <a:lumMod val="25000"/>
                  </a:schemeClr>
                </a:solidFill>
              </a:rPr>
            </a:br>
            <a:endParaRPr lang="en-US"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27194" y="4216387"/>
            <a:ext cx="8208000" cy="246221"/>
          </a:xfrm>
          <a:prstGeom prst="rect">
            <a:avLst/>
          </a:prstGeom>
          <a:solidFill>
            <a:srgbClr val="FFC000"/>
          </a:solidFill>
          <a:ln w="9525">
            <a:noFill/>
            <a:miter lim="800000"/>
            <a:headEnd/>
            <a:tailEnd/>
          </a:ln>
        </p:spPr>
        <p:txBody>
          <a:bodyPr wrap="square">
            <a:spAutoFit/>
          </a:bodyPr>
          <a:lstStyle/>
          <a:p>
            <a:pPr algn="just"/>
            <a:r>
              <a:rPr lang="en-US" altLang="ru-RU" sz="1000" b="1" dirty="0" smtClean="0">
                <a:solidFill>
                  <a:schemeClr val="accent5">
                    <a:lumMod val="25000"/>
                  </a:schemeClr>
                </a:solidFill>
              </a:rPr>
              <a:t>The equilibrium </a:t>
            </a:r>
            <a:r>
              <a:rPr lang="en-US" altLang="ru-RU" sz="1000" b="1" dirty="0">
                <a:solidFill>
                  <a:schemeClr val="accent5">
                    <a:lumMod val="25000"/>
                  </a:schemeClr>
                </a:solidFill>
              </a:rPr>
              <a:t>position (rest) of a conservative system corresponds to the extreme values of the potential energy of a system.</a:t>
            </a:r>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650186" y="59293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54</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5"/>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30510" y="5402040"/>
            <a:ext cx="8208000" cy="432000"/>
          </a:xfrm>
          <a:prstGeom prst="rect">
            <a:avLst/>
          </a:prstGeom>
          <a:solidFill>
            <a:srgbClr val="FFC000"/>
          </a:solidFill>
          <a:ln w="9525">
            <a:noFill/>
            <a:miter lim="800000"/>
            <a:headEnd/>
            <a:tailEnd/>
          </a:ln>
        </p:spPr>
        <p:txBody>
          <a:bodyPr wrap="square">
            <a:spAutoFit/>
          </a:bodyPr>
          <a:lstStyle/>
          <a:p>
            <a:r>
              <a:rPr lang="en-US" sz="1000" b="1" dirty="0">
                <a:solidFill>
                  <a:schemeClr val="accent5">
                    <a:lumMod val="25000"/>
                  </a:schemeClr>
                </a:solidFill>
              </a:rPr>
              <a:t>If the second derivative of the potential energy equal to zero, then </a:t>
            </a:r>
            <a:r>
              <a:rPr lang="en-US" sz="1000" b="1" dirty="0" smtClean="0">
                <a:solidFill>
                  <a:schemeClr val="accent5">
                    <a:lumMod val="25000"/>
                  </a:schemeClr>
                </a:solidFill>
              </a:rPr>
              <a:t>the </a:t>
            </a:r>
            <a:r>
              <a:rPr lang="en-US" sz="1000" b="1" dirty="0">
                <a:solidFill>
                  <a:schemeClr val="accent5">
                    <a:lumMod val="25000"/>
                  </a:schemeClr>
                </a:solidFill>
              </a:rPr>
              <a:t>stability of equilibrium  is necessary to examine by defining the signs of the derivatives of a higher order.</a:t>
            </a:r>
            <a:br>
              <a:rPr lang="en-US" sz="1000" b="1" dirty="0">
                <a:solidFill>
                  <a:schemeClr val="accent5">
                    <a:lumMod val="25000"/>
                  </a:schemeClr>
                </a:solidFill>
              </a:rPr>
            </a:br>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97531"/>
            <a:ext cx="3528000"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Sections 11-12</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4" name="Text Box 110"/>
          <p:cNvSpPr txBox="1">
            <a:spLocks noChangeArrowheads="1"/>
          </p:cNvSpPr>
          <p:nvPr/>
        </p:nvSpPr>
        <p:spPr bwMode="auto">
          <a:xfrm>
            <a:off x="340156" y="5874087"/>
            <a:ext cx="8208000" cy="707886"/>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rPr>
              <a:t>If the first </a:t>
            </a:r>
            <a:r>
              <a:rPr lang="en-US" sz="1000" b="1" dirty="0" smtClean="0">
                <a:solidFill>
                  <a:schemeClr val="accent5">
                    <a:lumMod val="25000"/>
                  </a:schemeClr>
                </a:solidFill>
              </a:rPr>
              <a:t>non zero </a:t>
            </a:r>
            <a:r>
              <a:rPr lang="en-US" sz="1000" b="1" dirty="0">
                <a:solidFill>
                  <a:schemeClr val="accent5">
                    <a:lumMod val="25000"/>
                  </a:schemeClr>
                </a:solidFill>
              </a:rPr>
              <a:t>derivative of the potential </a:t>
            </a:r>
            <a:r>
              <a:rPr lang="en-US" sz="1000" b="1" dirty="0" smtClean="0">
                <a:solidFill>
                  <a:schemeClr val="accent5">
                    <a:lumMod val="25000"/>
                  </a:schemeClr>
                </a:solidFill>
              </a:rPr>
              <a:t>energy </a:t>
            </a:r>
            <a:r>
              <a:rPr lang="en-US" sz="1000" b="1" dirty="0">
                <a:solidFill>
                  <a:schemeClr val="accent5">
                    <a:lumMod val="25000"/>
                  </a:schemeClr>
                </a:solidFill>
              </a:rPr>
              <a:t>has even order and is greater than zero, </a:t>
            </a:r>
            <a:r>
              <a:rPr lang="en-US" sz="1000" b="1" dirty="0" smtClean="0">
                <a:solidFill>
                  <a:schemeClr val="accent5">
                    <a:lumMod val="25000"/>
                  </a:schemeClr>
                </a:solidFill>
              </a:rPr>
              <a:t>the </a:t>
            </a:r>
            <a:r>
              <a:rPr lang="en-US" sz="1000" b="1" dirty="0">
                <a:solidFill>
                  <a:schemeClr val="accent5">
                    <a:lumMod val="25000"/>
                  </a:schemeClr>
                </a:solidFill>
              </a:rPr>
              <a:t>equilibrium position is </a:t>
            </a:r>
            <a:r>
              <a:rPr lang="en-US" sz="1000" b="1" dirty="0" smtClean="0">
                <a:solidFill>
                  <a:schemeClr val="accent5">
                    <a:lumMod val="25000"/>
                  </a:schemeClr>
                </a:solidFill>
              </a:rPr>
              <a:t>stable.</a:t>
            </a:r>
            <a:r>
              <a:rPr lang="ru-RU" altLang="ru-RU" sz="1000" b="1" dirty="0" smtClean="0">
                <a:solidFill>
                  <a:schemeClr val="accent5">
                    <a:lumMod val="25000"/>
                  </a:schemeClr>
                </a:solidFill>
              </a:rPr>
              <a:t>     </a:t>
            </a:r>
            <a:endParaRPr lang="ru-RU" altLang="ru-RU" sz="1000" b="1" dirty="0">
              <a:solidFill>
                <a:schemeClr val="accent5">
                  <a:lumMod val="25000"/>
                </a:schemeClr>
              </a:solidFill>
            </a:endParaRPr>
          </a:p>
          <a:p>
            <a:pPr algn="just"/>
            <a:r>
              <a:rPr lang="en-US" altLang="ru-RU" sz="1000" b="1" dirty="0">
                <a:solidFill>
                  <a:schemeClr val="accent5">
                    <a:lumMod val="25000"/>
                  </a:schemeClr>
                </a:solidFill>
              </a:rPr>
              <a:t>If the </a:t>
            </a:r>
            <a:r>
              <a:rPr lang="en-US" altLang="ru-RU" sz="1000" b="1" dirty="0" smtClean="0">
                <a:solidFill>
                  <a:schemeClr val="accent5">
                    <a:lumMod val="25000"/>
                  </a:schemeClr>
                </a:solidFill>
              </a:rPr>
              <a:t>first non zero </a:t>
            </a:r>
            <a:r>
              <a:rPr lang="en-US" altLang="ru-RU" sz="1000" b="1" dirty="0">
                <a:solidFill>
                  <a:schemeClr val="accent5">
                    <a:lumMod val="25000"/>
                  </a:schemeClr>
                </a:solidFill>
              </a:rPr>
              <a:t>derivative of  the potential energy is of odd order, the potential energy has not </a:t>
            </a:r>
            <a:r>
              <a:rPr lang="en-US" altLang="ru-RU" sz="1000" b="1" dirty="0" err="1" smtClean="0">
                <a:solidFill>
                  <a:schemeClr val="accent5">
                    <a:lumMod val="25000"/>
                  </a:schemeClr>
                </a:solidFill>
              </a:rPr>
              <a:t>extremum</a:t>
            </a:r>
            <a:r>
              <a:rPr lang="en-US" altLang="ru-RU" sz="1000" b="1" dirty="0" smtClean="0">
                <a:solidFill>
                  <a:schemeClr val="accent5">
                    <a:lumMod val="25000"/>
                  </a:schemeClr>
                </a:solidFill>
              </a:rPr>
              <a:t> </a:t>
            </a:r>
            <a:r>
              <a:rPr lang="en-US" altLang="ru-RU" sz="1000" b="1" dirty="0">
                <a:solidFill>
                  <a:schemeClr val="accent5">
                    <a:lumMod val="25000"/>
                  </a:schemeClr>
                </a:solidFill>
              </a:rPr>
              <a:t>(no minimum or maximum). </a:t>
            </a:r>
            <a:r>
              <a:rPr lang="en-US" altLang="ru-RU" sz="1000" b="1" dirty="0" smtClean="0">
                <a:solidFill>
                  <a:schemeClr val="accent5">
                    <a:lumMod val="25000"/>
                  </a:schemeClr>
                </a:solidFill>
              </a:rPr>
              <a:t>It </a:t>
            </a:r>
            <a:r>
              <a:rPr lang="en-US" altLang="ru-RU" sz="1000" b="1" dirty="0">
                <a:solidFill>
                  <a:schemeClr val="accent5">
                    <a:lumMod val="25000"/>
                  </a:schemeClr>
                </a:solidFill>
              </a:rPr>
              <a:t>corresponds to </a:t>
            </a:r>
            <a:r>
              <a:rPr lang="en-US" altLang="ru-RU" sz="1000" b="1" dirty="0" smtClean="0">
                <a:solidFill>
                  <a:schemeClr val="accent5">
                    <a:lumMod val="25000"/>
                  </a:schemeClr>
                </a:solidFill>
              </a:rPr>
              <a:t>the neutral </a:t>
            </a:r>
            <a:r>
              <a:rPr lang="en-US" altLang="ru-RU" sz="1000" b="1" dirty="0">
                <a:solidFill>
                  <a:schemeClr val="accent5">
                    <a:lumMod val="25000"/>
                  </a:schemeClr>
                </a:solidFill>
              </a:rPr>
              <a:t>equilibrium.</a:t>
            </a:r>
            <a:endParaRPr lang="ru-RU" altLang="ru-RU" sz="1000" b="1" dirty="0">
              <a:solidFill>
                <a:schemeClr val="accent5">
                  <a:lumMod val="25000"/>
                </a:schemeClr>
              </a:solidFill>
            </a:endParaRPr>
          </a:p>
          <a:p>
            <a:endParaRPr lang="ru-RU" sz="1000" dirty="0">
              <a:solidFill>
                <a:srgbClr val="000000"/>
              </a:solidFill>
              <a:latin typeface="Arial" charset="0"/>
              <a:cs typeface="Arial" charset="0"/>
            </a:endParaRPr>
          </a:p>
        </p:txBody>
      </p:sp>
    </p:spTree>
    <p:extLst>
      <p:ext uri="{BB962C8B-B14F-4D97-AF65-F5344CB8AC3E}">
        <p14:creationId xmlns:p14="http://schemas.microsoft.com/office/powerpoint/2010/main" val="108939644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P spid="24"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5" name="Picture 3"/>
          <p:cNvPicPr>
            <a:picLocks noChangeAspect="1" noChangeArrowheads="1"/>
          </p:cNvPicPr>
          <p:nvPr/>
        </p:nvPicPr>
        <p:blipFill>
          <a:blip r:embed="rId2">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1052513" y="1880141"/>
            <a:ext cx="1962150" cy="2943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3316" name="Picture 4"/>
          <p:cNvPicPr>
            <a:picLocks noChangeAspect="1" noChangeArrowheads="1"/>
          </p:cNvPicPr>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666637" y="1161213"/>
            <a:ext cx="3498850" cy="3419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55</a:t>
            </a:r>
            <a:endParaRPr lang="ru-RU" altLang="ru-RU" sz="1000" b="1" dirty="0">
              <a:solidFill>
                <a:srgbClr val="00007D"/>
              </a:solidFill>
              <a:latin typeface="Arial" charset="0"/>
            </a:endParaRPr>
          </a:p>
        </p:txBody>
      </p:sp>
    </p:spTree>
    <p:extLst>
      <p:ext uri="{BB962C8B-B14F-4D97-AF65-F5344CB8AC3E}">
        <p14:creationId xmlns:p14="http://schemas.microsoft.com/office/powerpoint/2010/main" val="551497918"/>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217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b="19348"/>
          <a:stretch/>
        </p:blipFill>
        <p:spPr bwMode="auto">
          <a:xfrm>
            <a:off x="1882723" y="1618327"/>
            <a:ext cx="5736869" cy="39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Прямоугольник 1"/>
          <p:cNvSpPr/>
          <p:nvPr/>
        </p:nvSpPr>
        <p:spPr>
          <a:xfrm>
            <a:off x="2547663" y="830106"/>
            <a:ext cx="4100803" cy="523220"/>
          </a:xfrm>
          <a:prstGeom prst="rect">
            <a:avLst/>
          </a:prstGeom>
          <a:blipFill>
            <a:blip r:embed="rId3"/>
            <a:tile tx="0" ty="0" sx="100000" sy="100000" flip="none" algn="tl"/>
          </a:blipFill>
        </p:spPr>
        <p:txBody>
          <a:bodyPr wrap="none">
            <a:spAutoFit/>
          </a:bodyPr>
          <a:lstStyle/>
          <a:p>
            <a:r>
              <a:rPr lang="en-US" sz="2800" b="1" dirty="0">
                <a:solidFill>
                  <a:srgbClr val="FF0000"/>
                </a:solidFill>
              </a:rPr>
              <a:t>God, bless mechanics!</a:t>
            </a:r>
            <a:endParaRPr lang="ru-RU" sz="2800" b="1" dirty="0">
              <a:solidFill>
                <a:srgbClr val="FF0000"/>
              </a:solidFill>
            </a:endParaRPr>
          </a:p>
        </p:txBody>
      </p:sp>
      <p:sp>
        <p:nvSpPr>
          <p:cNvPr id="4"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56</a:t>
            </a:r>
            <a:endParaRPr lang="ru-RU" altLang="ru-RU" sz="1000" b="1" dirty="0">
              <a:solidFill>
                <a:srgbClr val="00007D"/>
              </a:solidFill>
              <a:latin typeface="Arial" charset="0"/>
            </a:endParaRPr>
          </a:p>
        </p:txBody>
      </p:sp>
    </p:spTree>
    <p:extLst>
      <p:ext uri="{BB962C8B-B14F-4D97-AF65-F5344CB8AC3E}">
        <p14:creationId xmlns:p14="http://schemas.microsoft.com/office/powerpoint/2010/main" val="321077854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2154" name="Group 250"/>
          <p:cNvGrpSpPr>
            <a:grpSpLocks/>
          </p:cNvGrpSpPr>
          <p:nvPr/>
        </p:nvGrpSpPr>
        <p:grpSpPr bwMode="auto">
          <a:xfrm>
            <a:off x="4171950" y="3573463"/>
            <a:ext cx="1479550" cy="360362"/>
            <a:chOff x="225" y="2273"/>
            <a:chExt cx="932" cy="227"/>
          </a:xfrm>
        </p:grpSpPr>
        <p:sp>
          <p:nvSpPr>
            <p:cNvPr id="76218" name="AutoShape 251"/>
            <p:cNvSpPr>
              <a:spLocks noChangeArrowheads="1"/>
            </p:cNvSpPr>
            <p:nvPr/>
          </p:nvSpPr>
          <p:spPr bwMode="auto">
            <a:xfrm flipV="1">
              <a:off x="227" y="2387"/>
              <a:ext cx="227" cy="113"/>
            </a:xfrm>
            <a:prstGeom prst="triangle">
              <a:avLst>
                <a:gd name="adj" fmla="val 50000"/>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219" name="Rectangle 252"/>
            <p:cNvSpPr>
              <a:spLocks noChangeArrowheads="1"/>
            </p:cNvSpPr>
            <p:nvPr/>
          </p:nvSpPr>
          <p:spPr bwMode="auto">
            <a:xfrm>
              <a:off x="225" y="2273"/>
              <a:ext cx="932" cy="159"/>
            </a:xfrm>
            <a:prstGeom prst="rect">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pSp>
        <p:nvGrpSpPr>
          <p:cNvPr id="252107" name="Group 203"/>
          <p:cNvGrpSpPr>
            <a:grpSpLocks/>
          </p:cNvGrpSpPr>
          <p:nvPr/>
        </p:nvGrpSpPr>
        <p:grpSpPr bwMode="auto">
          <a:xfrm>
            <a:off x="3563938" y="2097088"/>
            <a:ext cx="1512887" cy="576262"/>
            <a:chOff x="2245" y="1910"/>
            <a:chExt cx="953" cy="363"/>
          </a:xfrm>
        </p:grpSpPr>
        <p:sp>
          <p:nvSpPr>
            <p:cNvPr id="76211" name="Rectangle 196"/>
            <p:cNvSpPr>
              <a:spLocks noChangeArrowheads="1"/>
            </p:cNvSpPr>
            <p:nvPr/>
          </p:nvSpPr>
          <p:spPr bwMode="auto">
            <a:xfrm>
              <a:off x="2245" y="2181"/>
              <a:ext cx="953" cy="92"/>
            </a:xfrm>
            <a:prstGeom prst="rect">
              <a:avLst/>
            </a:prstGeom>
            <a:solidFill>
              <a:srgbClr val="C0C0C0">
                <a:alpha val="20000"/>
              </a:srgb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212" name="Rectangle 197"/>
            <p:cNvSpPr>
              <a:spLocks noChangeArrowheads="1"/>
            </p:cNvSpPr>
            <p:nvPr/>
          </p:nvSpPr>
          <p:spPr bwMode="auto">
            <a:xfrm rot="16200000" flipH="1">
              <a:off x="2165" y="2012"/>
              <a:ext cx="251" cy="91"/>
            </a:xfrm>
            <a:prstGeom prst="rect">
              <a:avLst/>
            </a:prstGeom>
            <a:solidFill>
              <a:srgbClr val="C0C0C0">
                <a:alpha val="20000"/>
              </a:srgb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213" name="Rectangle 198"/>
            <p:cNvSpPr>
              <a:spLocks noChangeArrowheads="1"/>
            </p:cNvSpPr>
            <p:nvPr/>
          </p:nvSpPr>
          <p:spPr bwMode="auto">
            <a:xfrm rot="16200000" flipH="1">
              <a:off x="3016" y="2001"/>
              <a:ext cx="272" cy="90"/>
            </a:xfrm>
            <a:prstGeom prst="rect">
              <a:avLst/>
            </a:prstGeom>
            <a:solidFill>
              <a:srgbClr val="C0C0C0">
                <a:alpha val="20000"/>
              </a:srgb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214" name="Line 199"/>
            <p:cNvSpPr>
              <a:spLocks noChangeShapeType="1"/>
            </p:cNvSpPr>
            <p:nvPr/>
          </p:nvSpPr>
          <p:spPr bwMode="auto">
            <a:xfrm>
              <a:off x="2336" y="2182"/>
              <a:ext cx="771"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215" name="Line 200"/>
            <p:cNvSpPr>
              <a:spLocks noChangeShapeType="1"/>
            </p:cNvSpPr>
            <p:nvPr/>
          </p:nvSpPr>
          <p:spPr bwMode="auto">
            <a:xfrm>
              <a:off x="2336" y="1932"/>
              <a:ext cx="0" cy="251"/>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216" name="Line 201"/>
            <p:cNvSpPr>
              <a:spLocks noChangeShapeType="1"/>
            </p:cNvSpPr>
            <p:nvPr/>
          </p:nvSpPr>
          <p:spPr bwMode="auto">
            <a:xfrm flipV="1">
              <a:off x="3107" y="1910"/>
              <a:ext cx="0" cy="272"/>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217" name="Line 202"/>
            <p:cNvSpPr>
              <a:spLocks noChangeShapeType="1"/>
            </p:cNvSpPr>
            <p:nvPr/>
          </p:nvSpPr>
          <p:spPr bwMode="auto">
            <a:xfrm flipH="1">
              <a:off x="2245" y="1931"/>
              <a:ext cx="91"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251992" name="AutoShape 88"/>
          <p:cNvSpPr>
            <a:spLocks noChangeArrowheads="1"/>
          </p:cNvSpPr>
          <p:nvPr/>
        </p:nvSpPr>
        <p:spPr bwMode="auto">
          <a:xfrm>
            <a:off x="1006475" y="2133600"/>
            <a:ext cx="720725" cy="900113"/>
          </a:xfrm>
          <a:prstGeom prst="roundRect">
            <a:avLst>
              <a:gd name="adj" fmla="val 16667"/>
            </a:avLst>
          </a:prstGeom>
          <a:pattFill prst="horzBrick">
            <a:fgClr>
              <a:srgbClr val="CCFFFF"/>
            </a:fgClr>
            <a:bgClr>
              <a:schemeClr val="bg1"/>
            </a:bgClr>
          </a:pattFill>
          <a:ln w="9525">
            <a:solidFill>
              <a:srgbClr val="00FFFF"/>
            </a:solidFill>
            <a:prstDash val="dash"/>
            <a:round/>
            <a:headEnd/>
            <a:tailEnd/>
          </a:ln>
        </p:spPr>
        <p:txBody>
          <a:bodyPr wrap="none" anchor="ctr"/>
          <a:lstStyle/>
          <a:p>
            <a:endParaRPr lang="ru-RU">
              <a:solidFill>
                <a:srgbClr val="000000"/>
              </a:solidFill>
              <a:latin typeface="Arial" charset="0"/>
              <a:cs typeface="Arial" charset="0"/>
            </a:endParaRPr>
          </a:p>
        </p:txBody>
      </p:sp>
      <p:sp>
        <p:nvSpPr>
          <p:cNvPr id="251991" name="AutoShape 87"/>
          <p:cNvSpPr>
            <a:spLocks noChangeArrowheads="1"/>
          </p:cNvSpPr>
          <p:nvPr/>
        </p:nvSpPr>
        <p:spPr bwMode="auto">
          <a:xfrm>
            <a:off x="179388" y="2133600"/>
            <a:ext cx="720725" cy="900113"/>
          </a:xfrm>
          <a:prstGeom prst="roundRect">
            <a:avLst>
              <a:gd name="adj" fmla="val 16667"/>
            </a:avLst>
          </a:prstGeom>
          <a:pattFill prst="horzBrick">
            <a:fgClr>
              <a:srgbClr val="CCFFFF"/>
            </a:fgClr>
            <a:bgClr>
              <a:schemeClr val="bg1"/>
            </a:bgClr>
          </a:pattFill>
          <a:ln w="9525">
            <a:solidFill>
              <a:srgbClr val="00FFFF"/>
            </a:solidFill>
            <a:prstDash val="dash"/>
            <a:round/>
            <a:headEnd/>
            <a:tailEnd/>
          </a:ln>
        </p:spPr>
        <p:txBody>
          <a:bodyPr wrap="none" anchor="ctr"/>
          <a:lstStyle/>
          <a:p>
            <a:endParaRPr lang="ru-RU">
              <a:solidFill>
                <a:srgbClr val="000000"/>
              </a:solidFill>
              <a:latin typeface="Arial" charset="0"/>
              <a:cs typeface="Arial" charset="0"/>
            </a:endParaRPr>
          </a:p>
        </p:txBody>
      </p:sp>
      <p:sp>
        <p:nvSpPr>
          <p:cNvPr id="76050" name="Rectangle 2"/>
          <p:cNvSpPr>
            <a:spLocks noChangeArrowheads="1"/>
          </p:cNvSpPr>
          <p:nvPr/>
        </p:nvSpPr>
        <p:spPr bwMode="auto">
          <a:xfrm>
            <a:off x="971550" y="428625"/>
            <a:ext cx="3204000" cy="450850"/>
          </a:xfrm>
          <a:prstGeom prst="rect">
            <a:avLst/>
          </a:prstGeom>
          <a:solidFill>
            <a:srgbClr val="FFFF00"/>
          </a:solidFill>
          <a:ln w="9525">
            <a:noFill/>
            <a:miter lim="800000"/>
            <a:headEnd/>
            <a:tailEnd/>
          </a:ln>
        </p:spPr>
        <p:txBody>
          <a:bodyPr anchor="ctr"/>
          <a:lstStyle/>
          <a:p>
            <a:r>
              <a:rPr lang="en-US" b="1" dirty="0">
                <a:solidFill>
                  <a:srgbClr val="FF0000"/>
                </a:solidFill>
              </a:rPr>
              <a:t>Section </a:t>
            </a:r>
            <a:r>
              <a:rPr lang="en-US" b="1" dirty="0" smtClean="0">
                <a:solidFill>
                  <a:srgbClr val="FF0000"/>
                </a:solidFill>
                <a:latin typeface="Arial" charset="0"/>
                <a:cs typeface="Arial" charset="0"/>
              </a:rPr>
              <a:t>1</a:t>
            </a:r>
            <a:r>
              <a:rPr lang="ru-RU"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600" dirty="0">
                <a:solidFill>
                  <a:srgbClr val="FF0000"/>
                </a:solidFill>
                <a:latin typeface="Arial" charset="0"/>
                <a:cs typeface="Arial" charset="0"/>
              </a:rPr>
              <a:t>continuation</a:t>
            </a:r>
            <a:r>
              <a:rPr lang="ru-RU" sz="1600" dirty="0">
                <a:solidFill>
                  <a:srgbClr val="FF0000"/>
                </a:solidFill>
                <a:latin typeface="Arial" charset="0"/>
                <a:cs typeface="Arial" charset="0"/>
              </a:rPr>
              <a:t> – 1.4</a:t>
            </a:r>
            <a:r>
              <a:rPr lang="ru-RU" sz="1800" dirty="0">
                <a:solidFill>
                  <a:srgbClr val="FF0000"/>
                </a:solidFill>
                <a:latin typeface="Arial" charset="0"/>
                <a:cs typeface="Arial" charset="0"/>
              </a:rPr>
              <a:t>)</a:t>
            </a:r>
          </a:p>
        </p:txBody>
      </p:sp>
      <p:sp>
        <p:nvSpPr>
          <p:cNvPr id="76051" name="Rectangle 3"/>
          <p:cNvSpPr>
            <a:spLocks noChangeArrowheads="1"/>
          </p:cNvSpPr>
          <p:nvPr/>
        </p:nvSpPr>
        <p:spPr bwMode="auto">
          <a:xfrm>
            <a:off x="157163" y="749527"/>
            <a:ext cx="3240087" cy="728662"/>
          </a:xfrm>
          <a:prstGeom prst="rect">
            <a:avLst/>
          </a:prstGeom>
          <a:noFill/>
          <a:ln w="9525">
            <a:noFill/>
            <a:miter lim="800000"/>
            <a:headEnd/>
            <a:tailEnd/>
          </a:ln>
        </p:spPr>
        <p:txBody>
          <a:bodyPr/>
          <a:lstStyle/>
          <a:p>
            <a:pPr marL="342900" indent="-342900">
              <a:lnSpc>
                <a:spcPct val="80000"/>
              </a:lnSpc>
              <a:spcBef>
                <a:spcPct val="20000"/>
              </a:spcBef>
              <a:buClr>
                <a:srgbClr val="00007D"/>
              </a:buClr>
              <a:buSzPct val="75000"/>
              <a:buFont typeface="Wingdings" pitchFamily="2" charset="2"/>
              <a:buNone/>
            </a:pPr>
            <a:endParaRPr lang="ru-RU" sz="1000" b="1"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Char char="n"/>
            </a:pPr>
            <a:r>
              <a:rPr lang="en-US" sz="1000" b="1" dirty="0">
                <a:solidFill>
                  <a:schemeClr val="accent5">
                    <a:lumMod val="25000"/>
                  </a:schemeClr>
                </a:solidFill>
                <a:latin typeface="Arial" charset="0"/>
                <a:cs typeface="Arial" charset="0"/>
              </a:rPr>
              <a:t>Constraints and their Reactions</a:t>
            </a:r>
            <a:r>
              <a:rPr lang="ru-RU" sz="1000" b="1" dirty="0">
                <a:solidFill>
                  <a:schemeClr val="accent5">
                    <a:lumMod val="25000"/>
                  </a:schemeClr>
                </a:solidFill>
                <a:latin typeface="Arial" charset="0"/>
                <a:cs typeface="Arial" charset="0"/>
              </a:rPr>
              <a:t> (</a:t>
            </a:r>
            <a:r>
              <a:rPr lang="en-US" sz="1000" b="1" dirty="0">
                <a:solidFill>
                  <a:schemeClr val="accent5">
                    <a:lumMod val="25000"/>
                  </a:schemeClr>
                </a:solidFill>
                <a:latin typeface="Arial" charset="0"/>
                <a:cs typeface="Arial" charset="0"/>
              </a:rPr>
              <a:t>continuation</a:t>
            </a:r>
            <a:r>
              <a:rPr lang="ru-RU" sz="1000" b="1" dirty="0">
                <a:solidFill>
                  <a:schemeClr val="accent5">
                    <a:lumMod val="25000"/>
                  </a:schemeClr>
                </a:solidFill>
                <a:latin typeface="Arial" charset="0"/>
                <a:cs typeface="Arial" charset="0"/>
              </a:rPr>
              <a:t>)</a:t>
            </a:r>
          </a:p>
          <a:p>
            <a:pPr marL="342900" indent="-342900">
              <a:lnSpc>
                <a:spcPct val="80000"/>
              </a:lnSpc>
              <a:spcBef>
                <a:spcPct val="20000"/>
              </a:spcBef>
              <a:buClr>
                <a:srgbClr val="00007D"/>
              </a:buClr>
              <a:buSzPct val="75000"/>
              <a:buFont typeface="Wingdings" pitchFamily="2" charset="2"/>
              <a:buNone/>
            </a:pPr>
            <a:r>
              <a:rPr lang="en-US" sz="1000" b="1" i="1" dirty="0">
                <a:solidFill>
                  <a:srgbClr val="000000"/>
                </a:solidFill>
                <a:latin typeface="Arial" charset="0"/>
                <a:cs typeface="Arial" charset="0"/>
              </a:rPr>
              <a:t>Types of constraints and their </a:t>
            </a:r>
            <a:r>
              <a:rPr lang="en-US" sz="1000" b="1" i="1" dirty="0" smtClean="0">
                <a:solidFill>
                  <a:srgbClr val="000000"/>
                </a:solidFill>
                <a:latin typeface="Arial" charset="0"/>
                <a:cs typeface="Arial" charset="0"/>
              </a:rPr>
              <a:t>reactions</a:t>
            </a:r>
            <a:endParaRPr lang="ru-RU" sz="1000" b="1" i="1"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r>
              <a:rPr lang="en-US" sz="1000" b="1" dirty="0">
                <a:solidFill>
                  <a:srgbClr val="FF0000"/>
                </a:solidFill>
                <a:latin typeface="Arial" charset="0"/>
                <a:cs typeface="Arial" charset="0"/>
              </a:rPr>
              <a:t>1. String</a:t>
            </a:r>
            <a:r>
              <a:rPr lang="ru-RU" sz="1000" b="1" dirty="0">
                <a:solidFill>
                  <a:srgbClr val="FF0000"/>
                </a:solidFill>
                <a:latin typeface="Arial" charset="0"/>
                <a:cs typeface="Arial" charset="0"/>
              </a:rPr>
              <a:t>, </a:t>
            </a:r>
            <a:r>
              <a:rPr lang="en-US" sz="1000" b="1" dirty="0">
                <a:solidFill>
                  <a:srgbClr val="FF0000"/>
                </a:solidFill>
                <a:latin typeface="Arial" charset="0"/>
                <a:cs typeface="Arial" charset="0"/>
              </a:rPr>
              <a:t>pinned </a:t>
            </a:r>
            <a:r>
              <a:rPr lang="en-US" sz="1000" b="1" dirty="0" smtClean="0">
                <a:solidFill>
                  <a:srgbClr val="FF0000"/>
                </a:solidFill>
                <a:latin typeface="Arial" charset="0"/>
                <a:cs typeface="Arial" charset="0"/>
              </a:rPr>
              <a:t>rod</a:t>
            </a:r>
            <a:endParaRPr lang="ru-RU" sz="1000" b="1" dirty="0">
              <a:solidFill>
                <a:srgbClr val="FF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000" dirty="0">
              <a:solidFill>
                <a:srgbClr val="000000"/>
              </a:solidFill>
              <a:latin typeface="Arial" charset="0"/>
              <a:cs typeface="Arial" charset="0"/>
            </a:endParaRPr>
          </a:p>
          <a:p>
            <a:pPr marL="342900" indent="-342900">
              <a:lnSpc>
                <a:spcPct val="80000"/>
              </a:lnSpc>
              <a:spcBef>
                <a:spcPct val="20000"/>
              </a:spcBef>
              <a:buClr>
                <a:srgbClr val="00007D"/>
              </a:buClr>
              <a:buSzPct val="75000"/>
              <a:buFont typeface="Wingdings" pitchFamily="2" charset="2"/>
              <a:buNone/>
            </a:pPr>
            <a:endParaRPr lang="ru-RU" sz="1200" dirty="0">
              <a:solidFill>
                <a:srgbClr val="000000"/>
              </a:solidFill>
              <a:latin typeface="Arial" charset="0"/>
              <a:cs typeface="Arial" charset="0"/>
            </a:endParaRPr>
          </a:p>
        </p:txBody>
      </p:sp>
      <p:sp>
        <p:nvSpPr>
          <p:cNvPr id="76052" name="Rectangle 23"/>
          <p:cNvSpPr>
            <a:spLocks noChangeArrowheads="1"/>
          </p:cNvSpPr>
          <p:nvPr/>
        </p:nvSpPr>
        <p:spPr bwMode="auto">
          <a:xfrm>
            <a:off x="0" y="0"/>
            <a:ext cx="9144000" cy="0"/>
          </a:xfrm>
          <a:prstGeom prst="rect">
            <a:avLst/>
          </a:prstGeom>
          <a:noFill/>
          <a:ln w="9525">
            <a:noFill/>
            <a:miter lim="800000"/>
            <a:headEnd/>
            <a:tailEnd/>
          </a:ln>
        </p:spPr>
        <p:txBody>
          <a:bodyPr wrap="none" anchor="ctr">
            <a:spAutoFit/>
          </a:bodyPr>
          <a:lstStyle/>
          <a:p>
            <a:endParaRPr lang="ru-RU">
              <a:solidFill>
                <a:srgbClr val="000000"/>
              </a:solidFill>
              <a:latin typeface="Arial" charset="0"/>
              <a:cs typeface="Arial" charset="0"/>
            </a:endParaRPr>
          </a:p>
        </p:txBody>
      </p:sp>
      <p:sp>
        <p:nvSpPr>
          <p:cNvPr id="76053" name="Oval 64"/>
          <p:cNvSpPr>
            <a:spLocks noChangeArrowheads="1"/>
          </p:cNvSpPr>
          <p:nvPr/>
        </p:nvSpPr>
        <p:spPr bwMode="auto">
          <a:xfrm>
            <a:off x="395288" y="2312988"/>
            <a:ext cx="360362" cy="323850"/>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252065" name="Group 161"/>
          <p:cNvGrpSpPr>
            <a:grpSpLocks/>
          </p:cNvGrpSpPr>
          <p:nvPr/>
        </p:nvGrpSpPr>
        <p:grpSpPr bwMode="auto">
          <a:xfrm>
            <a:off x="287338" y="1557338"/>
            <a:ext cx="576262" cy="755650"/>
            <a:chOff x="181" y="981"/>
            <a:chExt cx="363" cy="476"/>
          </a:xfrm>
        </p:grpSpPr>
        <p:grpSp>
          <p:nvGrpSpPr>
            <p:cNvPr id="76207" name="Group 159"/>
            <p:cNvGrpSpPr>
              <a:grpSpLocks/>
            </p:cNvGrpSpPr>
            <p:nvPr/>
          </p:nvGrpSpPr>
          <p:grpSpPr bwMode="auto">
            <a:xfrm>
              <a:off x="181" y="981"/>
              <a:ext cx="363" cy="476"/>
              <a:chOff x="181" y="981"/>
              <a:chExt cx="363" cy="476"/>
            </a:xfrm>
          </p:grpSpPr>
          <p:sp>
            <p:nvSpPr>
              <p:cNvPr id="76209" name="Line 74"/>
              <p:cNvSpPr>
                <a:spLocks noChangeShapeType="1"/>
              </p:cNvSpPr>
              <p:nvPr/>
            </p:nvSpPr>
            <p:spPr bwMode="auto">
              <a:xfrm>
                <a:off x="363" y="1049"/>
                <a:ext cx="0" cy="40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210" name="Rectangle 76"/>
              <p:cNvSpPr>
                <a:spLocks noChangeArrowheads="1"/>
              </p:cNvSpPr>
              <p:nvPr/>
            </p:nvSpPr>
            <p:spPr bwMode="auto">
              <a:xfrm>
                <a:off x="181" y="981"/>
                <a:ext cx="363" cy="68"/>
              </a:xfrm>
              <a:prstGeom prst="rect">
                <a:avLst/>
              </a:prstGeom>
              <a:solidFill>
                <a:srgbClr val="C0C0C0"/>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grpSp>
        <p:sp>
          <p:nvSpPr>
            <p:cNvPr id="76208" name="Line 77"/>
            <p:cNvSpPr>
              <a:spLocks noChangeShapeType="1"/>
            </p:cNvSpPr>
            <p:nvPr/>
          </p:nvSpPr>
          <p:spPr bwMode="auto">
            <a:xfrm>
              <a:off x="181" y="1049"/>
              <a:ext cx="363"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76055" name="Oval 78"/>
          <p:cNvSpPr>
            <a:spLocks noChangeArrowheads="1"/>
          </p:cNvSpPr>
          <p:nvPr/>
        </p:nvSpPr>
        <p:spPr bwMode="auto">
          <a:xfrm>
            <a:off x="1114425" y="2312988"/>
            <a:ext cx="360363" cy="323850"/>
          </a:xfrm>
          <a:prstGeom prst="ellipse">
            <a:avLst/>
          </a:prstGeom>
          <a:solidFill>
            <a:srgbClr val="FFFF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252066" name="Group 162"/>
          <p:cNvGrpSpPr>
            <a:grpSpLocks/>
          </p:cNvGrpSpPr>
          <p:nvPr/>
        </p:nvGrpSpPr>
        <p:grpSpPr bwMode="auto">
          <a:xfrm>
            <a:off x="1006475" y="1557338"/>
            <a:ext cx="576263" cy="755650"/>
            <a:chOff x="634" y="981"/>
            <a:chExt cx="363" cy="476"/>
          </a:xfrm>
        </p:grpSpPr>
        <p:grpSp>
          <p:nvGrpSpPr>
            <p:cNvPr id="76201" name="Group 160"/>
            <p:cNvGrpSpPr>
              <a:grpSpLocks/>
            </p:cNvGrpSpPr>
            <p:nvPr/>
          </p:nvGrpSpPr>
          <p:grpSpPr bwMode="auto">
            <a:xfrm>
              <a:off x="634" y="981"/>
              <a:ext cx="363" cy="476"/>
              <a:chOff x="634" y="981"/>
              <a:chExt cx="363" cy="476"/>
            </a:xfrm>
          </p:grpSpPr>
          <p:sp>
            <p:nvSpPr>
              <p:cNvPr id="76203" name="Oval 79"/>
              <p:cNvSpPr>
                <a:spLocks noChangeArrowheads="1"/>
              </p:cNvSpPr>
              <p:nvPr/>
            </p:nvSpPr>
            <p:spPr bwMode="auto">
              <a:xfrm>
                <a:off x="793" y="1049"/>
                <a:ext cx="45" cy="45"/>
              </a:xfrm>
              <a:prstGeom prst="ellipse">
                <a:avLst/>
              </a:prstGeom>
              <a:solidFill>
                <a:schemeClr val="accent1"/>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204" name="Line 80"/>
              <p:cNvSpPr>
                <a:spLocks noChangeShapeType="1"/>
              </p:cNvSpPr>
              <p:nvPr/>
            </p:nvSpPr>
            <p:spPr bwMode="auto">
              <a:xfrm>
                <a:off x="815" y="1094"/>
                <a:ext cx="1" cy="31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205" name="Oval 81"/>
              <p:cNvSpPr>
                <a:spLocks noChangeArrowheads="1"/>
              </p:cNvSpPr>
              <p:nvPr/>
            </p:nvSpPr>
            <p:spPr bwMode="auto">
              <a:xfrm>
                <a:off x="793" y="1412"/>
                <a:ext cx="45" cy="45"/>
              </a:xfrm>
              <a:prstGeom prst="ellipse">
                <a:avLst/>
              </a:prstGeom>
              <a:solidFill>
                <a:schemeClr val="accent1"/>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206" name="Rectangle 82"/>
              <p:cNvSpPr>
                <a:spLocks noChangeArrowheads="1"/>
              </p:cNvSpPr>
              <p:nvPr/>
            </p:nvSpPr>
            <p:spPr bwMode="auto">
              <a:xfrm>
                <a:off x="634" y="981"/>
                <a:ext cx="363" cy="68"/>
              </a:xfrm>
              <a:prstGeom prst="rect">
                <a:avLst/>
              </a:prstGeom>
              <a:solidFill>
                <a:srgbClr val="C0C0C0"/>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grpSp>
        <p:sp>
          <p:nvSpPr>
            <p:cNvPr id="76202" name="Line 83"/>
            <p:cNvSpPr>
              <a:spLocks noChangeShapeType="1"/>
            </p:cNvSpPr>
            <p:nvPr/>
          </p:nvSpPr>
          <p:spPr bwMode="auto">
            <a:xfrm>
              <a:off x="634" y="1049"/>
              <a:ext cx="363"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76057" name="AutoShape 84"/>
          <p:cNvSpPr>
            <a:spLocks noChangeArrowheads="1"/>
          </p:cNvSpPr>
          <p:nvPr/>
        </p:nvSpPr>
        <p:spPr bwMode="auto">
          <a:xfrm rot="16200000" flipH="1">
            <a:off x="327819" y="2632869"/>
            <a:ext cx="495300" cy="144462"/>
          </a:xfrm>
          <a:prstGeom prst="rightArrow">
            <a:avLst>
              <a:gd name="adj1" fmla="val 50000"/>
              <a:gd name="adj2" fmla="val 85715"/>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058" name="AutoShape 85"/>
          <p:cNvSpPr>
            <a:spLocks noChangeArrowheads="1"/>
          </p:cNvSpPr>
          <p:nvPr/>
        </p:nvSpPr>
        <p:spPr bwMode="auto">
          <a:xfrm rot="16200000" flipH="1">
            <a:off x="1046957" y="2632868"/>
            <a:ext cx="495300" cy="144463"/>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nvGrpSpPr>
          <p:cNvPr id="252067" name="Group 163"/>
          <p:cNvGrpSpPr>
            <a:grpSpLocks/>
          </p:cNvGrpSpPr>
          <p:nvPr/>
        </p:nvGrpSpPr>
        <p:grpSpPr bwMode="auto">
          <a:xfrm>
            <a:off x="503238" y="1808163"/>
            <a:ext cx="369887" cy="495300"/>
            <a:chOff x="1292" y="1139"/>
            <a:chExt cx="233" cy="312"/>
          </a:xfrm>
        </p:grpSpPr>
        <p:graphicFrame>
          <p:nvGraphicFramePr>
            <p:cNvPr id="76029" name="Object 2301"/>
            <p:cNvGraphicFramePr>
              <a:graphicFrameLocks noChangeAspect="1"/>
            </p:cNvGraphicFramePr>
            <p:nvPr/>
          </p:nvGraphicFramePr>
          <p:xfrm>
            <a:off x="1406" y="1185"/>
            <a:ext cx="119" cy="136"/>
          </p:xfrm>
          <a:graphic>
            <a:graphicData uri="http://schemas.openxmlformats.org/presentationml/2006/ole">
              <mc:AlternateContent xmlns:mc="http://schemas.openxmlformats.org/markup-compatibility/2006">
                <mc:Choice xmlns:v="urn:schemas-microsoft-com:vml" Requires="v">
                  <p:oleObj spid="_x0000_s602487" name="Формула" r:id="rId3" imgW="164957" imgH="190335" progId="Equation.3">
                    <p:embed/>
                  </p:oleObj>
                </mc:Choice>
                <mc:Fallback>
                  <p:oleObj name="Формула" r:id="rId3" imgW="164957" imgH="190335"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6" y="1185"/>
                          <a:ext cx="119" cy="13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6200" name="AutoShape 101"/>
            <p:cNvSpPr>
              <a:spLocks noChangeArrowheads="1"/>
            </p:cNvSpPr>
            <p:nvPr/>
          </p:nvSpPr>
          <p:spPr bwMode="auto">
            <a:xfrm rot="5400000" flipH="1" flipV="1">
              <a:off x="1182" y="1249"/>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grpSp>
        <p:nvGrpSpPr>
          <p:cNvPr id="252068" name="Group 164"/>
          <p:cNvGrpSpPr>
            <a:grpSpLocks/>
          </p:cNvGrpSpPr>
          <p:nvPr/>
        </p:nvGrpSpPr>
        <p:grpSpPr bwMode="auto">
          <a:xfrm>
            <a:off x="1223963" y="1809750"/>
            <a:ext cx="346075" cy="495300"/>
            <a:chOff x="1745" y="1140"/>
            <a:chExt cx="218" cy="312"/>
          </a:xfrm>
        </p:grpSpPr>
        <p:sp>
          <p:nvSpPr>
            <p:cNvPr id="76199" name="AutoShape 102"/>
            <p:cNvSpPr>
              <a:spLocks noChangeArrowheads="1"/>
            </p:cNvSpPr>
            <p:nvPr/>
          </p:nvSpPr>
          <p:spPr bwMode="auto">
            <a:xfrm rot="5400000" flipH="1" flipV="1">
              <a:off x="1635" y="1250"/>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aphicFrame>
          <p:nvGraphicFramePr>
            <p:cNvPr id="76030" name="Object 2302"/>
            <p:cNvGraphicFramePr>
              <a:graphicFrameLocks noChangeAspect="1"/>
            </p:cNvGraphicFramePr>
            <p:nvPr/>
          </p:nvGraphicFramePr>
          <p:xfrm>
            <a:off x="1859" y="1207"/>
            <a:ext cx="104" cy="120"/>
          </p:xfrm>
          <a:graphic>
            <a:graphicData uri="http://schemas.openxmlformats.org/presentationml/2006/ole">
              <mc:AlternateContent xmlns:mc="http://schemas.openxmlformats.org/markup-compatibility/2006">
                <mc:Choice xmlns:v="urn:schemas-microsoft-com:vml" Requires="v">
                  <p:oleObj spid="_x0000_s602488" name="Формула" r:id="rId5" imgW="164957" imgH="190335" progId="Equation.3">
                    <p:embed/>
                  </p:oleObj>
                </mc:Choice>
                <mc:Fallback>
                  <p:oleObj name="Формула" r:id="rId5" imgW="164957" imgH="190335"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59" y="1207"/>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52009" name="Text Box 105"/>
          <p:cNvSpPr txBox="1">
            <a:spLocks noChangeArrowheads="1"/>
          </p:cNvSpPr>
          <p:nvPr/>
        </p:nvSpPr>
        <p:spPr bwMode="auto">
          <a:xfrm>
            <a:off x="1817688" y="1797050"/>
            <a:ext cx="1579562" cy="1014413"/>
          </a:xfrm>
          <a:prstGeom prst="rect">
            <a:avLst/>
          </a:prstGeom>
          <a:pattFill prst="pct50">
            <a:fgClr>
              <a:srgbClr val="FFFF00"/>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Reaction of the</a:t>
            </a:r>
          </a:p>
          <a:p>
            <a:pPr algn="just"/>
            <a:r>
              <a:rPr lang="en-US" sz="1000" b="1" dirty="0">
                <a:solidFill>
                  <a:srgbClr val="FF0000"/>
                </a:solidFill>
                <a:latin typeface="Arial" charset="0"/>
                <a:cs typeface="Arial" charset="0"/>
              </a:rPr>
              <a:t>string (pinned rod)</a:t>
            </a:r>
          </a:p>
          <a:p>
            <a:pPr algn="just"/>
            <a:r>
              <a:rPr lang="en-US" sz="1000" b="1" dirty="0">
                <a:solidFill>
                  <a:srgbClr val="FF0000"/>
                </a:solidFill>
                <a:latin typeface="Arial" charset="0"/>
                <a:cs typeface="Arial" charset="0"/>
              </a:rPr>
              <a:t> is  directed along</a:t>
            </a:r>
          </a:p>
          <a:p>
            <a:pPr algn="just"/>
            <a:r>
              <a:rPr lang="en-US" sz="1000" b="1" dirty="0">
                <a:solidFill>
                  <a:srgbClr val="FF0000"/>
                </a:solidFill>
                <a:latin typeface="Arial" charset="0"/>
                <a:cs typeface="Arial" charset="0"/>
              </a:rPr>
              <a:t>the string (pinned rod) towards the</a:t>
            </a:r>
          </a:p>
          <a:p>
            <a:pPr algn="just"/>
            <a:r>
              <a:rPr lang="en-US" sz="1000" b="1" dirty="0">
                <a:solidFill>
                  <a:srgbClr val="FF0000"/>
                </a:solidFill>
                <a:latin typeface="Arial" charset="0"/>
                <a:cs typeface="Arial" charset="0"/>
              </a:rPr>
              <a:t>point of suspension.</a:t>
            </a:r>
            <a:endParaRPr lang="ru-RU" sz="1000" b="1" dirty="0">
              <a:solidFill>
                <a:srgbClr val="FF0000"/>
              </a:solidFill>
              <a:latin typeface="Arial" charset="0"/>
              <a:cs typeface="Arial" charset="0"/>
            </a:endParaRPr>
          </a:p>
        </p:txBody>
      </p:sp>
      <p:sp>
        <p:nvSpPr>
          <p:cNvPr id="252010" name="Text Box 106"/>
          <p:cNvSpPr txBox="1">
            <a:spLocks noChangeArrowheads="1"/>
          </p:cNvSpPr>
          <p:nvPr/>
        </p:nvSpPr>
        <p:spPr bwMode="auto">
          <a:xfrm>
            <a:off x="4400550" y="1489075"/>
            <a:ext cx="2012089" cy="246221"/>
          </a:xfrm>
          <a:prstGeom prst="rect">
            <a:avLst/>
          </a:prstGeom>
          <a:noFill/>
          <a:ln w="9525">
            <a:noFill/>
            <a:miter lim="800000"/>
            <a:headEnd/>
            <a:tailEnd/>
          </a:ln>
        </p:spPr>
        <p:txBody>
          <a:bodyPr wrap="none">
            <a:spAutoFit/>
          </a:bodyPr>
          <a:lstStyle/>
          <a:p>
            <a:r>
              <a:rPr lang="ru-RU" sz="1000" b="1" dirty="0">
                <a:solidFill>
                  <a:srgbClr val="FF0000"/>
                </a:solidFill>
                <a:latin typeface="Arial" charset="0"/>
                <a:cs typeface="Arial" charset="0"/>
              </a:rPr>
              <a:t>2. </a:t>
            </a:r>
            <a:r>
              <a:rPr lang="en-US" sz="1000" b="1" dirty="0">
                <a:solidFill>
                  <a:srgbClr val="FF0000"/>
                </a:solidFill>
                <a:latin typeface="Arial" charset="0"/>
                <a:cs typeface="Arial" charset="0"/>
              </a:rPr>
              <a:t>Smooth surface or </a:t>
            </a:r>
            <a:r>
              <a:rPr lang="en-US" sz="1000" b="1" dirty="0" smtClean="0">
                <a:solidFill>
                  <a:srgbClr val="FF0000"/>
                </a:solidFill>
                <a:latin typeface="Arial" charset="0"/>
                <a:cs typeface="Arial" charset="0"/>
              </a:rPr>
              <a:t>support</a:t>
            </a:r>
            <a:endParaRPr lang="ru-RU" sz="1000" b="1" dirty="0">
              <a:solidFill>
                <a:srgbClr val="FF0000"/>
              </a:solidFill>
              <a:latin typeface="Arial" charset="0"/>
              <a:cs typeface="Arial" charset="0"/>
            </a:endParaRPr>
          </a:p>
        </p:txBody>
      </p:sp>
      <p:sp>
        <p:nvSpPr>
          <p:cNvPr id="252011" name="Rectangle 107"/>
          <p:cNvSpPr>
            <a:spLocks noChangeArrowheads="1"/>
          </p:cNvSpPr>
          <p:nvPr/>
        </p:nvSpPr>
        <p:spPr bwMode="auto">
          <a:xfrm rot="1167554">
            <a:off x="3462338" y="2025650"/>
            <a:ext cx="1479550" cy="252413"/>
          </a:xfrm>
          <a:prstGeom prst="rect">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252071" name="Group 167"/>
          <p:cNvGrpSpPr>
            <a:grpSpLocks/>
          </p:cNvGrpSpPr>
          <p:nvPr/>
        </p:nvGrpSpPr>
        <p:grpSpPr bwMode="auto">
          <a:xfrm>
            <a:off x="3570288" y="2097088"/>
            <a:ext cx="1512887" cy="576262"/>
            <a:chOff x="3129" y="1253"/>
            <a:chExt cx="953" cy="363"/>
          </a:xfrm>
        </p:grpSpPr>
        <p:grpSp>
          <p:nvGrpSpPr>
            <p:cNvPr id="76191" name="Group 165"/>
            <p:cNvGrpSpPr>
              <a:grpSpLocks/>
            </p:cNvGrpSpPr>
            <p:nvPr/>
          </p:nvGrpSpPr>
          <p:grpSpPr bwMode="auto">
            <a:xfrm>
              <a:off x="3129" y="1253"/>
              <a:ext cx="953" cy="363"/>
              <a:chOff x="3129" y="1252"/>
              <a:chExt cx="953" cy="363"/>
            </a:xfrm>
          </p:grpSpPr>
          <p:sp>
            <p:nvSpPr>
              <p:cNvPr id="76193" name="Rectangle 109"/>
              <p:cNvSpPr>
                <a:spLocks noChangeArrowheads="1"/>
              </p:cNvSpPr>
              <p:nvPr/>
            </p:nvSpPr>
            <p:spPr bwMode="auto">
              <a:xfrm>
                <a:off x="3129" y="1523"/>
                <a:ext cx="953" cy="92"/>
              </a:xfrm>
              <a:prstGeom prst="rect">
                <a:avLst/>
              </a:prstGeom>
              <a:solidFill>
                <a:srgbClr val="C0C0C0"/>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194" name="Rectangle 110"/>
              <p:cNvSpPr>
                <a:spLocks noChangeArrowheads="1"/>
              </p:cNvSpPr>
              <p:nvPr/>
            </p:nvSpPr>
            <p:spPr bwMode="auto">
              <a:xfrm rot="16200000" flipH="1">
                <a:off x="3038" y="1365"/>
                <a:ext cx="272" cy="90"/>
              </a:xfrm>
              <a:prstGeom prst="rect">
                <a:avLst/>
              </a:prstGeom>
              <a:solidFill>
                <a:srgbClr val="C0C0C0"/>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195" name="Rectangle 112"/>
              <p:cNvSpPr>
                <a:spLocks noChangeArrowheads="1"/>
              </p:cNvSpPr>
              <p:nvPr/>
            </p:nvSpPr>
            <p:spPr bwMode="auto">
              <a:xfrm rot="16200000" flipH="1">
                <a:off x="3900" y="1343"/>
                <a:ext cx="272" cy="90"/>
              </a:xfrm>
              <a:prstGeom prst="rect">
                <a:avLst/>
              </a:prstGeom>
              <a:solidFill>
                <a:srgbClr val="C0C0C0"/>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76196" name="Line 113"/>
              <p:cNvSpPr>
                <a:spLocks noChangeShapeType="1"/>
              </p:cNvSpPr>
              <p:nvPr/>
            </p:nvSpPr>
            <p:spPr bwMode="auto">
              <a:xfrm>
                <a:off x="3220" y="1524"/>
                <a:ext cx="771"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97" name="Line 114"/>
              <p:cNvSpPr>
                <a:spLocks noChangeShapeType="1"/>
              </p:cNvSpPr>
              <p:nvPr/>
            </p:nvSpPr>
            <p:spPr bwMode="auto">
              <a:xfrm>
                <a:off x="3220" y="1274"/>
                <a:ext cx="0" cy="25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98" name="Line 117"/>
              <p:cNvSpPr>
                <a:spLocks noChangeShapeType="1"/>
              </p:cNvSpPr>
              <p:nvPr/>
            </p:nvSpPr>
            <p:spPr bwMode="auto">
              <a:xfrm flipV="1">
                <a:off x="3991" y="1252"/>
                <a:ext cx="0" cy="272"/>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76192" name="Line 118"/>
            <p:cNvSpPr>
              <a:spLocks noChangeShapeType="1"/>
            </p:cNvSpPr>
            <p:nvPr/>
          </p:nvSpPr>
          <p:spPr bwMode="auto">
            <a:xfrm flipH="1">
              <a:off x="3129" y="1274"/>
              <a:ext cx="91"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252031" name="AutoShape 127"/>
          <p:cNvSpPr>
            <a:spLocks noChangeArrowheads="1"/>
          </p:cNvSpPr>
          <p:nvPr/>
        </p:nvSpPr>
        <p:spPr bwMode="auto">
          <a:xfrm rot="16200000" flipH="1">
            <a:off x="3971132" y="2309018"/>
            <a:ext cx="495300" cy="144463"/>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nvGrpSpPr>
          <p:cNvPr id="252076" name="Group 172"/>
          <p:cNvGrpSpPr>
            <a:grpSpLocks/>
          </p:cNvGrpSpPr>
          <p:nvPr/>
        </p:nvGrpSpPr>
        <p:grpSpPr bwMode="auto">
          <a:xfrm>
            <a:off x="3714750" y="1617663"/>
            <a:ext cx="387350" cy="515937"/>
            <a:chOff x="2340" y="1019"/>
            <a:chExt cx="244" cy="325"/>
          </a:xfrm>
        </p:grpSpPr>
        <p:graphicFrame>
          <p:nvGraphicFramePr>
            <p:cNvPr id="76031" name="Object 2303"/>
            <p:cNvGraphicFramePr>
              <a:graphicFrameLocks noChangeAspect="1"/>
            </p:cNvGraphicFramePr>
            <p:nvPr/>
          </p:nvGraphicFramePr>
          <p:xfrm>
            <a:off x="2472" y="1019"/>
            <a:ext cx="112" cy="144"/>
          </p:xfrm>
          <a:graphic>
            <a:graphicData uri="http://schemas.openxmlformats.org/presentationml/2006/ole">
              <mc:AlternateContent xmlns:mc="http://schemas.openxmlformats.org/markup-compatibility/2006">
                <mc:Choice xmlns:v="urn:schemas-microsoft-com:vml" Requires="v">
                  <p:oleObj spid="_x0000_s602489" name="Формула" r:id="rId7" imgW="177646" imgH="228402" progId="Equation.3">
                    <p:embed/>
                  </p:oleObj>
                </mc:Choice>
                <mc:Fallback>
                  <p:oleObj name="Формула" r:id="rId7" imgW="177646" imgH="228402"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72" y="1019"/>
                          <a:ext cx="112"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6190" name="AutoShape 129"/>
            <p:cNvSpPr>
              <a:spLocks noChangeArrowheads="1"/>
            </p:cNvSpPr>
            <p:nvPr/>
          </p:nvSpPr>
          <p:spPr bwMode="auto">
            <a:xfrm rot="-4123715">
              <a:off x="2230" y="1142"/>
              <a:ext cx="312" cy="92"/>
            </a:xfrm>
            <a:prstGeom prst="rightArrow">
              <a:avLst>
                <a:gd name="adj1" fmla="val 50000"/>
                <a:gd name="adj2" fmla="val 84783"/>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sp>
        <p:nvSpPr>
          <p:cNvPr id="252057" name="Text Box 153"/>
          <p:cNvSpPr txBox="1">
            <a:spLocks noChangeArrowheads="1"/>
          </p:cNvSpPr>
          <p:nvPr/>
        </p:nvSpPr>
        <p:spPr bwMode="auto">
          <a:xfrm>
            <a:off x="5653088" y="1746250"/>
            <a:ext cx="2843212" cy="708025"/>
          </a:xfrm>
          <a:prstGeom prst="rect">
            <a:avLst/>
          </a:prstGeom>
          <a:pattFill prst="pct50">
            <a:fgClr>
              <a:srgbClr val="FFFF00"/>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Reaction of a smooth surface or support is directed normal to both contacting surfaces at their point of contact and is applied at that point.</a:t>
            </a:r>
            <a:endParaRPr lang="ru-RU" sz="1000" b="1" dirty="0">
              <a:solidFill>
                <a:srgbClr val="FF0000"/>
              </a:solidFill>
              <a:latin typeface="Arial" charset="0"/>
              <a:cs typeface="Arial" charset="0"/>
            </a:endParaRPr>
          </a:p>
        </p:txBody>
      </p:sp>
      <p:sp>
        <p:nvSpPr>
          <p:cNvPr id="252074" name="Rectangle 170"/>
          <p:cNvSpPr>
            <a:spLocks noChangeArrowheads="1"/>
          </p:cNvSpPr>
          <p:nvPr/>
        </p:nvSpPr>
        <p:spPr bwMode="auto">
          <a:xfrm rot="1167554">
            <a:off x="3455988" y="1989138"/>
            <a:ext cx="1511300" cy="323850"/>
          </a:xfrm>
          <a:prstGeom prst="rect">
            <a:avLst/>
          </a:prstGeom>
          <a:solidFill>
            <a:srgbClr val="FFFF00">
              <a:alpha val="27843"/>
            </a:srgbClr>
          </a:solidFill>
          <a:ln w="9525">
            <a:solidFill>
              <a:srgbClr val="33CCCC"/>
            </a:solidFill>
            <a:prstDash val="dash"/>
            <a:miter lim="800000"/>
            <a:headEnd/>
            <a:tailEnd/>
          </a:ln>
        </p:spPr>
        <p:txBody>
          <a:bodyPr wrap="none" anchor="ctr"/>
          <a:lstStyle/>
          <a:p>
            <a:endParaRPr lang="ru-RU">
              <a:solidFill>
                <a:srgbClr val="000000"/>
              </a:solidFill>
              <a:latin typeface="Arial" charset="0"/>
              <a:cs typeface="Arial" charset="0"/>
            </a:endParaRPr>
          </a:p>
        </p:txBody>
      </p:sp>
      <p:grpSp>
        <p:nvGrpSpPr>
          <p:cNvPr id="252078" name="Group 174"/>
          <p:cNvGrpSpPr>
            <a:grpSpLocks/>
          </p:cNvGrpSpPr>
          <p:nvPr/>
        </p:nvGrpSpPr>
        <p:grpSpPr bwMode="auto">
          <a:xfrm>
            <a:off x="4938713" y="1990725"/>
            <a:ext cx="495300" cy="360363"/>
            <a:chOff x="3111" y="1254"/>
            <a:chExt cx="312" cy="227"/>
          </a:xfrm>
        </p:grpSpPr>
        <p:graphicFrame>
          <p:nvGraphicFramePr>
            <p:cNvPr id="76032" name="Object 2304"/>
            <p:cNvGraphicFramePr>
              <a:graphicFrameLocks noChangeAspect="1"/>
            </p:cNvGraphicFramePr>
            <p:nvPr/>
          </p:nvGraphicFramePr>
          <p:xfrm>
            <a:off x="3220" y="1254"/>
            <a:ext cx="114" cy="144"/>
          </p:xfrm>
          <a:graphic>
            <a:graphicData uri="http://schemas.openxmlformats.org/presentationml/2006/ole">
              <mc:AlternateContent xmlns:mc="http://schemas.openxmlformats.org/markup-compatibility/2006">
                <mc:Choice xmlns:v="urn:schemas-microsoft-com:vml" Requires="v">
                  <p:oleObj spid="_x0000_s602490" name="Формула" r:id="rId9" imgW="190417" imgH="241195" progId="Equation.3">
                    <p:embed/>
                  </p:oleObj>
                </mc:Choice>
                <mc:Fallback>
                  <p:oleObj name="Формула" r:id="rId9" imgW="190417" imgH="241195"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20" y="1254"/>
                          <a:ext cx="114"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6189" name="AutoShape 22"/>
            <p:cNvSpPr>
              <a:spLocks noChangeArrowheads="1"/>
            </p:cNvSpPr>
            <p:nvPr/>
          </p:nvSpPr>
          <p:spPr bwMode="auto">
            <a:xfrm flipH="1">
              <a:off x="3111" y="1389"/>
              <a:ext cx="312" cy="92"/>
            </a:xfrm>
            <a:prstGeom prst="rightArrow">
              <a:avLst>
                <a:gd name="adj1" fmla="val 50000"/>
                <a:gd name="adj2" fmla="val 84783"/>
              </a:avLst>
            </a:prstGeom>
            <a:solidFill>
              <a:srgbClr val="0000FF"/>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pSp>
      <p:grpSp>
        <p:nvGrpSpPr>
          <p:cNvPr id="252077" name="Group 173"/>
          <p:cNvGrpSpPr>
            <a:grpSpLocks/>
          </p:cNvGrpSpPr>
          <p:nvPr/>
        </p:nvGrpSpPr>
        <p:grpSpPr bwMode="auto">
          <a:xfrm>
            <a:off x="4778375" y="2514600"/>
            <a:ext cx="392113" cy="495300"/>
            <a:chOff x="3010" y="1584"/>
            <a:chExt cx="247" cy="312"/>
          </a:xfrm>
        </p:grpSpPr>
        <p:graphicFrame>
          <p:nvGraphicFramePr>
            <p:cNvPr id="76033" name="Object 2305"/>
            <p:cNvGraphicFramePr>
              <a:graphicFrameLocks noChangeAspect="1"/>
            </p:cNvGraphicFramePr>
            <p:nvPr/>
          </p:nvGraphicFramePr>
          <p:xfrm>
            <a:off x="3129" y="1729"/>
            <a:ext cx="128" cy="144"/>
          </p:xfrm>
          <a:graphic>
            <a:graphicData uri="http://schemas.openxmlformats.org/presentationml/2006/ole">
              <mc:AlternateContent xmlns:mc="http://schemas.openxmlformats.org/markup-compatibility/2006">
                <mc:Choice xmlns:v="urn:schemas-microsoft-com:vml" Requires="v">
                  <p:oleObj spid="_x0000_s602491" name="Формула" r:id="rId11" imgW="203112" imgH="228501" progId="Equation.3">
                    <p:embed/>
                  </p:oleObj>
                </mc:Choice>
                <mc:Fallback>
                  <p:oleObj name="Формула" r:id="rId11" imgW="203112" imgH="228501"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29" y="1729"/>
                          <a:ext cx="128"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6188" name="AutoShape 65"/>
            <p:cNvSpPr>
              <a:spLocks noChangeArrowheads="1"/>
            </p:cNvSpPr>
            <p:nvPr/>
          </p:nvSpPr>
          <p:spPr bwMode="auto">
            <a:xfrm rot="-5400000">
              <a:off x="2900" y="1694"/>
              <a:ext cx="312" cy="92"/>
            </a:xfrm>
            <a:prstGeom prst="rightArrow">
              <a:avLst>
                <a:gd name="adj1" fmla="val 50000"/>
                <a:gd name="adj2" fmla="val 84783"/>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grpSp>
        <p:nvGrpSpPr>
          <p:cNvPr id="252079" name="Group 175"/>
          <p:cNvGrpSpPr>
            <a:grpSpLocks/>
          </p:cNvGrpSpPr>
          <p:nvPr/>
        </p:nvGrpSpPr>
        <p:grpSpPr bwMode="auto">
          <a:xfrm>
            <a:off x="287338" y="1557338"/>
            <a:ext cx="576262" cy="755650"/>
            <a:chOff x="181" y="981"/>
            <a:chExt cx="363" cy="476"/>
          </a:xfrm>
        </p:grpSpPr>
        <p:grpSp>
          <p:nvGrpSpPr>
            <p:cNvPr id="76184" name="Group 176"/>
            <p:cNvGrpSpPr>
              <a:grpSpLocks/>
            </p:cNvGrpSpPr>
            <p:nvPr/>
          </p:nvGrpSpPr>
          <p:grpSpPr bwMode="auto">
            <a:xfrm>
              <a:off x="181" y="981"/>
              <a:ext cx="363" cy="476"/>
              <a:chOff x="181" y="981"/>
              <a:chExt cx="363" cy="476"/>
            </a:xfrm>
          </p:grpSpPr>
          <p:sp>
            <p:nvSpPr>
              <p:cNvPr id="76186" name="Line 177"/>
              <p:cNvSpPr>
                <a:spLocks noChangeShapeType="1"/>
              </p:cNvSpPr>
              <p:nvPr/>
            </p:nvSpPr>
            <p:spPr bwMode="auto">
              <a:xfrm>
                <a:off x="363" y="1049"/>
                <a:ext cx="0" cy="40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87" name="Rectangle 178"/>
              <p:cNvSpPr>
                <a:spLocks noChangeArrowheads="1"/>
              </p:cNvSpPr>
              <p:nvPr/>
            </p:nvSpPr>
            <p:spPr bwMode="auto">
              <a:xfrm>
                <a:off x="181" y="981"/>
                <a:ext cx="363" cy="68"/>
              </a:xfrm>
              <a:prstGeom prst="rect">
                <a:avLst/>
              </a:prstGeom>
              <a:solidFill>
                <a:srgbClr val="C0C0C0">
                  <a:alpha val="20000"/>
                </a:srgb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grpSp>
        <p:sp>
          <p:nvSpPr>
            <p:cNvPr id="76185" name="Line 179"/>
            <p:cNvSpPr>
              <a:spLocks noChangeShapeType="1"/>
            </p:cNvSpPr>
            <p:nvPr/>
          </p:nvSpPr>
          <p:spPr bwMode="auto">
            <a:xfrm>
              <a:off x="181" y="1049"/>
              <a:ext cx="363"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52091" name="Group 187"/>
          <p:cNvGrpSpPr>
            <a:grpSpLocks/>
          </p:cNvGrpSpPr>
          <p:nvPr/>
        </p:nvGrpSpPr>
        <p:grpSpPr bwMode="auto">
          <a:xfrm>
            <a:off x="1008063" y="1557338"/>
            <a:ext cx="576262" cy="755650"/>
            <a:chOff x="634" y="981"/>
            <a:chExt cx="363" cy="476"/>
          </a:xfrm>
        </p:grpSpPr>
        <p:grpSp>
          <p:nvGrpSpPr>
            <p:cNvPr id="76178" name="Group 188"/>
            <p:cNvGrpSpPr>
              <a:grpSpLocks/>
            </p:cNvGrpSpPr>
            <p:nvPr/>
          </p:nvGrpSpPr>
          <p:grpSpPr bwMode="auto">
            <a:xfrm>
              <a:off x="634" y="981"/>
              <a:ext cx="363" cy="476"/>
              <a:chOff x="634" y="981"/>
              <a:chExt cx="363" cy="476"/>
            </a:xfrm>
          </p:grpSpPr>
          <p:sp>
            <p:nvSpPr>
              <p:cNvPr id="76180" name="Oval 189"/>
              <p:cNvSpPr>
                <a:spLocks noChangeArrowheads="1"/>
              </p:cNvSpPr>
              <p:nvPr/>
            </p:nvSpPr>
            <p:spPr bwMode="auto">
              <a:xfrm>
                <a:off x="793" y="1049"/>
                <a:ext cx="45" cy="45"/>
              </a:xfrm>
              <a:prstGeom prst="ellipse">
                <a:avLst/>
              </a:prstGeom>
              <a:solidFill>
                <a:schemeClr val="accent1">
                  <a:alpha val="20000"/>
                </a:scheme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81" name="Line 190"/>
              <p:cNvSpPr>
                <a:spLocks noChangeShapeType="1"/>
              </p:cNvSpPr>
              <p:nvPr/>
            </p:nvSpPr>
            <p:spPr bwMode="auto">
              <a:xfrm>
                <a:off x="815" y="1094"/>
                <a:ext cx="1" cy="31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82" name="Oval 191"/>
              <p:cNvSpPr>
                <a:spLocks noChangeArrowheads="1"/>
              </p:cNvSpPr>
              <p:nvPr/>
            </p:nvSpPr>
            <p:spPr bwMode="auto">
              <a:xfrm>
                <a:off x="793" y="1412"/>
                <a:ext cx="45" cy="45"/>
              </a:xfrm>
              <a:prstGeom prst="ellipse">
                <a:avLst/>
              </a:prstGeom>
              <a:solidFill>
                <a:schemeClr val="accent1">
                  <a:alpha val="20000"/>
                </a:scheme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83" name="Rectangle 192"/>
              <p:cNvSpPr>
                <a:spLocks noChangeArrowheads="1"/>
              </p:cNvSpPr>
              <p:nvPr/>
            </p:nvSpPr>
            <p:spPr bwMode="auto">
              <a:xfrm>
                <a:off x="634" y="981"/>
                <a:ext cx="363" cy="68"/>
              </a:xfrm>
              <a:prstGeom prst="rect">
                <a:avLst/>
              </a:prstGeom>
              <a:solidFill>
                <a:srgbClr val="C0C0C0">
                  <a:alpha val="20000"/>
                </a:srgb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grpSp>
        <p:sp>
          <p:nvSpPr>
            <p:cNvPr id="76179" name="Line 193"/>
            <p:cNvSpPr>
              <a:spLocks noChangeShapeType="1"/>
            </p:cNvSpPr>
            <p:nvPr/>
          </p:nvSpPr>
          <p:spPr bwMode="auto">
            <a:xfrm>
              <a:off x="634" y="1049"/>
              <a:ext cx="363"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252108" name="Text Box 204"/>
          <p:cNvSpPr txBox="1">
            <a:spLocks noChangeArrowheads="1"/>
          </p:cNvSpPr>
          <p:nvPr/>
        </p:nvSpPr>
        <p:spPr bwMode="auto">
          <a:xfrm>
            <a:off x="142875" y="3068638"/>
            <a:ext cx="2244525" cy="246221"/>
          </a:xfrm>
          <a:prstGeom prst="rect">
            <a:avLst/>
          </a:prstGeom>
          <a:noFill/>
          <a:ln w="9525">
            <a:noFill/>
            <a:miter lim="800000"/>
            <a:headEnd/>
            <a:tailEnd/>
          </a:ln>
        </p:spPr>
        <p:txBody>
          <a:bodyPr wrap="none">
            <a:spAutoFit/>
          </a:bodyPr>
          <a:lstStyle/>
          <a:p>
            <a:r>
              <a:rPr lang="en-US" sz="1000" b="1" dirty="0">
                <a:solidFill>
                  <a:srgbClr val="FF0000"/>
                </a:solidFill>
                <a:latin typeface="Arial" charset="0"/>
                <a:cs typeface="Arial" charset="0"/>
              </a:rPr>
              <a:t>3</a:t>
            </a:r>
            <a:r>
              <a:rPr lang="ru-RU" sz="1000" b="1" dirty="0">
                <a:solidFill>
                  <a:srgbClr val="FF0000"/>
                </a:solidFill>
                <a:latin typeface="Arial" charset="0"/>
                <a:cs typeface="Arial" charset="0"/>
              </a:rPr>
              <a:t>. </a:t>
            </a:r>
            <a:r>
              <a:rPr lang="en-US" sz="1000" b="1" dirty="0">
                <a:solidFill>
                  <a:srgbClr val="FF0000"/>
                </a:solidFill>
                <a:latin typeface="Arial" charset="0"/>
                <a:cs typeface="Arial" charset="0"/>
              </a:rPr>
              <a:t>Cylindrical pin (bearing, hinge</a:t>
            </a:r>
            <a:r>
              <a:rPr lang="en-US" sz="1000" b="1" dirty="0" smtClean="0">
                <a:solidFill>
                  <a:srgbClr val="FF0000"/>
                </a:solidFill>
                <a:latin typeface="Arial" charset="0"/>
                <a:cs typeface="Arial" charset="0"/>
              </a:rPr>
              <a:t>)</a:t>
            </a:r>
            <a:endParaRPr lang="ru-RU" sz="1000" b="1" dirty="0">
              <a:solidFill>
                <a:srgbClr val="FF0000"/>
              </a:solidFill>
              <a:latin typeface="Arial" charset="0"/>
              <a:cs typeface="Arial" charset="0"/>
            </a:endParaRPr>
          </a:p>
        </p:txBody>
      </p:sp>
      <p:grpSp>
        <p:nvGrpSpPr>
          <p:cNvPr id="252121" name="Group 217"/>
          <p:cNvGrpSpPr>
            <a:grpSpLocks/>
          </p:cNvGrpSpPr>
          <p:nvPr/>
        </p:nvGrpSpPr>
        <p:grpSpPr bwMode="auto">
          <a:xfrm>
            <a:off x="357188" y="3608388"/>
            <a:ext cx="1479550" cy="360362"/>
            <a:chOff x="225" y="2273"/>
            <a:chExt cx="932" cy="227"/>
          </a:xfrm>
        </p:grpSpPr>
        <p:sp>
          <p:nvSpPr>
            <p:cNvPr id="76176" name="AutoShape 207"/>
            <p:cNvSpPr>
              <a:spLocks noChangeArrowheads="1"/>
            </p:cNvSpPr>
            <p:nvPr/>
          </p:nvSpPr>
          <p:spPr bwMode="auto">
            <a:xfrm flipV="1">
              <a:off x="227" y="2387"/>
              <a:ext cx="227" cy="113"/>
            </a:xfrm>
            <a:prstGeom prst="triangle">
              <a:avLst>
                <a:gd name="adj" fmla="val 50000"/>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77" name="Rectangle 119"/>
            <p:cNvSpPr>
              <a:spLocks noChangeArrowheads="1"/>
            </p:cNvSpPr>
            <p:nvPr/>
          </p:nvSpPr>
          <p:spPr bwMode="auto">
            <a:xfrm>
              <a:off x="225" y="2273"/>
              <a:ext cx="932" cy="159"/>
            </a:xfrm>
            <a:prstGeom prst="rect">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252119" name="Rectangle 215"/>
          <p:cNvSpPr>
            <a:spLocks noChangeArrowheads="1"/>
          </p:cNvSpPr>
          <p:nvPr/>
        </p:nvSpPr>
        <p:spPr bwMode="auto">
          <a:xfrm>
            <a:off x="323850" y="3573463"/>
            <a:ext cx="1547813" cy="360362"/>
          </a:xfrm>
          <a:prstGeom prst="rect">
            <a:avLst/>
          </a:prstGeom>
          <a:solidFill>
            <a:srgbClr val="FFFF00">
              <a:alpha val="45097"/>
            </a:srgbClr>
          </a:solidFill>
          <a:ln w="9525">
            <a:solidFill>
              <a:srgbClr val="00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252118" name="AutoShape 214"/>
          <p:cNvSpPr>
            <a:spLocks noChangeArrowheads="1"/>
          </p:cNvSpPr>
          <p:nvPr/>
        </p:nvSpPr>
        <p:spPr bwMode="auto">
          <a:xfrm flipH="1">
            <a:off x="1079500" y="3644900"/>
            <a:ext cx="396875" cy="144463"/>
          </a:xfrm>
          <a:prstGeom prst="rightArrow">
            <a:avLst>
              <a:gd name="adj1" fmla="val 50000"/>
              <a:gd name="adj2" fmla="val 68681"/>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252117" name="AutoShape 213"/>
          <p:cNvSpPr>
            <a:spLocks noChangeArrowheads="1"/>
          </p:cNvSpPr>
          <p:nvPr/>
        </p:nvSpPr>
        <p:spPr bwMode="auto">
          <a:xfrm rot="16200000" flipH="1">
            <a:off x="1193007" y="3856831"/>
            <a:ext cx="495300" cy="144463"/>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nvGrpSpPr>
          <p:cNvPr id="252122" name="Group 218"/>
          <p:cNvGrpSpPr>
            <a:grpSpLocks/>
          </p:cNvGrpSpPr>
          <p:nvPr/>
        </p:nvGrpSpPr>
        <p:grpSpPr bwMode="auto">
          <a:xfrm>
            <a:off x="250825" y="3897313"/>
            <a:ext cx="612775" cy="360362"/>
            <a:chOff x="158" y="2772"/>
            <a:chExt cx="386" cy="227"/>
          </a:xfrm>
        </p:grpSpPr>
        <p:sp>
          <p:nvSpPr>
            <p:cNvPr id="76172" name="AutoShape 206"/>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73" name="Oval 205"/>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74" name="Rectangle 208"/>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75" name="Line 209"/>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52130" name="Group 226"/>
          <p:cNvGrpSpPr>
            <a:grpSpLocks/>
          </p:cNvGrpSpPr>
          <p:nvPr/>
        </p:nvGrpSpPr>
        <p:grpSpPr bwMode="auto">
          <a:xfrm>
            <a:off x="4067175" y="3860800"/>
            <a:ext cx="612775" cy="469900"/>
            <a:chOff x="657" y="2976"/>
            <a:chExt cx="386" cy="296"/>
          </a:xfrm>
        </p:grpSpPr>
        <p:sp>
          <p:nvSpPr>
            <p:cNvPr id="76166" name="AutoShape 220"/>
            <p:cNvSpPr>
              <a:spLocks noChangeArrowheads="1"/>
            </p:cNvSpPr>
            <p:nvPr/>
          </p:nvSpPr>
          <p:spPr bwMode="auto">
            <a:xfrm>
              <a:off x="726" y="3021"/>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67" name="Oval 221"/>
            <p:cNvSpPr>
              <a:spLocks noChangeArrowheads="1"/>
            </p:cNvSpPr>
            <p:nvPr/>
          </p:nvSpPr>
          <p:spPr bwMode="auto">
            <a:xfrm>
              <a:off x="794" y="2976"/>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68" name="Rectangle 222"/>
            <p:cNvSpPr>
              <a:spLocks noChangeArrowheads="1"/>
            </p:cNvSpPr>
            <p:nvPr/>
          </p:nvSpPr>
          <p:spPr bwMode="auto">
            <a:xfrm>
              <a:off x="657" y="3204"/>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69" name="Line 223"/>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70" name="Oval 224"/>
            <p:cNvSpPr>
              <a:spLocks noChangeArrowheads="1"/>
            </p:cNvSpPr>
            <p:nvPr/>
          </p:nvSpPr>
          <p:spPr bwMode="auto">
            <a:xfrm>
              <a:off x="748"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71" name="Oval 225"/>
            <p:cNvSpPr>
              <a:spLocks noChangeArrowheads="1"/>
            </p:cNvSpPr>
            <p:nvPr/>
          </p:nvSpPr>
          <p:spPr bwMode="auto">
            <a:xfrm>
              <a:off x="861"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252131" name="Text Box 227"/>
          <p:cNvSpPr txBox="1">
            <a:spLocks noChangeArrowheads="1"/>
          </p:cNvSpPr>
          <p:nvPr/>
        </p:nvSpPr>
        <p:spPr bwMode="auto">
          <a:xfrm>
            <a:off x="2159000" y="3429000"/>
            <a:ext cx="1692275" cy="862013"/>
          </a:xfrm>
          <a:prstGeom prst="rect">
            <a:avLst/>
          </a:prstGeom>
          <a:pattFill prst="pct50">
            <a:fgClr>
              <a:srgbClr val="FFFF00"/>
            </a:fgClr>
            <a:bgClr>
              <a:schemeClr val="bg1"/>
            </a:bgClr>
          </a:pattFill>
          <a:ln w="9525">
            <a:noFill/>
            <a:miter lim="800000"/>
            <a:headEnd/>
            <a:tailEnd/>
          </a:ln>
        </p:spPr>
        <p:txBody>
          <a:bodyPr>
            <a:spAutoFit/>
          </a:bodyPr>
          <a:lstStyle/>
          <a:p>
            <a:r>
              <a:rPr lang="en-US" sz="1000" b="1" dirty="0">
                <a:solidFill>
                  <a:srgbClr val="FF0000"/>
                </a:solidFill>
                <a:latin typeface="Arial" charset="0"/>
                <a:cs typeface="Arial" charset="0"/>
              </a:rPr>
              <a:t>Reaction of the fixed pin passes through  its center perpendicular to axis of the pin and has any direction.</a:t>
            </a:r>
            <a:endParaRPr lang="ru-RU" sz="1000" b="1" dirty="0">
              <a:solidFill>
                <a:srgbClr val="FF0000"/>
              </a:solidFill>
              <a:latin typeface="Arial" charset="0"/>
              <a:cs typeface="Arial" charset="0"/>
            </a:endParaRPr>
          </a:p>
        </p:txBody>
      </p:sp>
      <p:grpSp>
        <p:nvGrpSpPr>
          <p:cNvPr id="252132" name="Group 228"/>
          <p:cNvGrpSpPr>
            <a:grpSpLocks/>
          </p:cNvGrpSpPr>
          <p:nvPr/>
        </p:nvGrpSpPr>
        <p:grpSpPr bwMode="auto">
          <a:xfrm>
            <a:off x="250825" y="3897313"/>
            <a:ext cx="612775" cy="360362"/>
            <a:chOff x="158" y="2772"/>
            <a:chExt cx="386" cy="227"/>
          </a:xfrm>
        </p:grpSpPr>
        <p:sp>
          <p:nvSpPr>
            <p:cNvPr id="76162" name="AutoShape 229"/>
            <p:cNvSpPr>
              <a:spLocks noChangeArrowheads="1"/>
            </p:cNvSpPr>
            <p:nvPr/>
          </p:nvSpPr>
          <p:spPr bwMode="auto">
            <a:xfrm>
              <a:off x="227" y="2817"/>
              <a:ext cx="227" cy="113"/>
            </a:xfrm>
            <a:prstGeom prst="triangle">
              <a:avLst>
                <a:gd name="adj" fmla="val 5000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63" name="Oval 230"/>
            <p:cNvSpPr>
              <a:spLocks noChangeArrowheads="1"/>
            </p:cNvSpPr>
            <p:nvPr/>
          </p:nvSpPr>
          <p:spPr bwMode="auto">
            <a:xfrm>
              <a:off x="295" y="2772"/>
              <a:ext cx="91" cy="91"/>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64" name="Rectangle 231"/>
            <p:cNvSpPr>
              <a:spLocks noChangeArrowheads="1"/>
            </p:cNvSpPr>
            <p:nvPr/>
          </p:nvSpPr>
          <p:spPr bwMode="auto">
            <a:xfrm>
              <a:off x="158" y="2931"/>
              <a:ext cx="386" cy="68"/>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65" name="Line 232"/>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52145" name="Group 241"/>
          <p:cNvGrpSpPr>
            <a:grpSpLocks/>
          </p:cNvGrpSpPr>
          <p:nvPr/>
        </p:nvGrpSpPr>
        <p:grpSpPr bwMode="auto">
          <a:xfrm>
            <a:off x="590550" y="3394075"/>
            <a:ext cx="417513" cy="647700"/>
            <a:chOff x="385" y="2115"/>
            <a:chExt cx="263" cy="408"/>
          </a:xfrm>
        </p:grpSpPr>
        <p:sp>
          <p:nvSpPr>
            <p:cNvPr id="76161" name="AutoShape 211"/>
            <p:cNvSpPr>
              <a:spLocks noChangeArrowheads="1"/>
            </p:cNvSpPr>
            <p:nvPr/>
          </p:nvSpPr>
          <p:spPr bwMode="auto">
            <a:xfrm rot="-3387832">
              <a:off x="275" y="2321"/>
              <a:ext cx="312" cy="92"/>
            </a:xfrm>
            <a:prstGeom prst="rightArrow">
              <a:avLst>
                <a:gd name="adj1" fmla="val 50000"/>
                <a:gd name="adj2" fmla="val 84783"/>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aphicFrame>
          <p:nvGraphicFramePr>
            <p:cNvPr id="76034" name="Object 2306"/>
            <p:cNvGraphicFramePr>
              <a:graphicFrameLocks noChangeAspect="1"/>
            </p:cNvGraphicFramePr>
            <p:nvPr/>
          </p:nvGraphicFramePr>
          <p:xfrm>
            <a:off x="544" y="2115"/>
            <a:ext cx="104" cy="120"/>
          </p:xfrm>
          <a:graphic>
            <a:graphicData uri="http://schemas.openxmlformats.org/presentationml/2006/ole">
              <mc:AlternateContent xmlns:mc="http://schemas.openxmlformats.org/markup-compatibility/2006">
                <mc:Choice xmlns:v="urn:schemas-microsoft-com:vml" Requires="v">
                  <p:oleObj spid="_x0000_s602492" name="Формула" r:id="rId13" imgW="164957" imgH="190335" progId="Equation.3">
                    <p:embed/>
                  </p:oleObj>
                </mc:Choice>
                <mc:Fallback>
                  <p:oleObj name="Формула" r:id="rId13" imgW="164957" imgH="190335"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44" y="2115"/>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52144" name="Group 240"/>
          <p:cNvGrpSpPr>
            <a:grpSpLocks/>
          </p:cNvGrpSpPr>
          <p:nvPr/>
        </p:nvGrpSpPr>
        <p:grpSpPr bwMode="auto">
          <a:xfrm>
            <a:off x="222251" y="3363911"/>
            <a:ext cx="841376" cy="812799"/>
            <a:chOff x="1402" y="2884"/>
            <a:chExt cx="530" cy="512"/>
          </a:xfrm>
        </p:grpSpPr>
        <p:sp>
          <p:nvSpPr>
            <p:cNvPr id="76158" name="AutoShape 233"/>
            <p:cNvSpPr>
              <a:spLocks noChangeArrowheads="1"/>
            </p:cNvSpPr>
            <p:nvPr/>
          </p:nvSpPr>
          <p:spPr bwMode="auto">
            <a:xfrm rot="5400000" flipH="1" flipV="1">
              <a:off x="1463" y="3101"/>
              <a:ext cx="250" cy="91"/>
            </a:xfrm>
            <a:prstGeom prst="rightArrow">
              <a:avLst>
                <a:gd name="adj1" fmla="val 50000"/>
                <a:gd name="adj2" fmla="val 68681"/>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59" name="AutoShape 234"/>
            <p:cNvSpPr>
              <a:spLocks noChangeArrowheads="1"/>
            </p:cNvSpPr>
            <p:nvPr/>
          </p:nvSpPr>
          <p:spPr bwMode="auto">
            <a:xfrm rot="-3387832">
              <a:off x="1523" y="3109"/>
              <a:ext cx="312" cy="92"/>
            </a:xfrm>
            <a:prstGeom prst="rightArrow">
              <a:avLst>
                <a:gd name="adj1" fmla="val 50000"/>
                <a:gd name="adj2" fmla="val 84783"/>
              </a:avLst>
            </a:prstGeom>
            <a:solidFill>
              <a:srgbClr val="0000FF">
                <a:alpha val="0"/>
              </a:srgbClr>
            </a:solidFill>
            <a:ln w="9525">
              <a:solidFill>
                <a:srgbClr val="0000FF"/>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60" name="AutoShape 235"/>
            <p:cNvSpPr>
              <a:spLocks noChangeArrowheads="1"/>
            </p:cNvSpPr>
            <p:nvPr/>
          </p:nvSpPr>
          <p:spPr bwMode="auto">
            <a:xfrm rot="10800000" flipH="1" flipV="1">
              <a:off x="1576" y="3226"/>
              <a:ext cx="215" cy="91"/>
            </a:xfrm>
            <a:prstGeom prst="rightArrow">
              <a:avLst>
                <a:gd name="adj1" fmla="val 50000"/>
                <a:gd name="adj2" fmla="val 59066"/>
              </a:avLst>
            </a:prstGeom>
            <a:solidFill>
              <a:srgbClr val="0000FF"/>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aphicFrame>
          <p:nvGraphicFramePr>
            <p:cNvPr id="76035" name="Object 2307"/>
            <p:cNvGraphicFramePr>
              <a:graphicFrameLocks noChangeAspect="1"/>
            </p:cNvGraphicFramePr>
            <p:nvPr>
              <p:extLst>
                <p:ext uri="{D42A27DB-BD31-4B8C-83A1-F6EECF244321}">
                  <p14:modId xmlns:p14="http://schemas.microsoft.com/office/powerpoint/2010/main" val="3357378288"/>
                </p:ext>
              </p:extLst>
            </p:nvPr>
          </p:nvGraphicFramePr>
          <p:xfrm>
            <a:off x="1804" y="3244"/>
            <a:ext cx="128" cy="152"/>
          </p:xfrm>
          <a:graphic>
            <a:graphicData uri="http://schemas.openxmlformats.org/presentationml/2006/ole">
              <mc:AlternateContent xmlns:mc="http://schemas.openxmlformats.org/markup-compatibility/2006">
                <mc:Choice xmlns:v="urn:schemas-microsoft-com:vml" Requires="v">
                  <p:oleObj spid="_x0000_s602493" name="Формула" r:id="rId15" imgW="203112" imgH="241195" progId="Equation.3">
                    <p:embed/>
                  </p:oleObj>
                </mc:Choice>
                <mc:Fallback>
                  <p:oleObj name="Формула" r:id="rId15" imgW="203112" imgH="241195"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804" y="3244"/>
                          <a:ext cx="128"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6036" name="Object 2308"/>
            <p:cNvGraphicFramePr>
              <a:graphicFrameLocks noChangeAspect="1"/>
            </p:cNvGraphicFramePr>
            <p:nvPr>
              <p:extLst>
                <p:ext uri="{D42A27DB-BD31-4B8C-83A1-F6EECF244321}">
                  <p14:modId xmlns:p14="http://schemas.microsoft.com/office/powerpoint/2010/main" val="2643832961"/>
                </p:ext>
              </p:extLst>
            </p:nvPr>
          </p:nvGraphicFramePr>
          <p:xfrm>
            <a:off x="1402" y="2884"/>
            <a:ext cx="128" cy="160"/>
          </p:xfrm>
          <a:graphic>
            <a:graphicData uri="http://schemas.openxmlformats.org/presentationml/2006/ole">
              <mc:AlternateContent xmlns:mc="http://schemas.openxmlformats.org/markup-compatibility/2006">
                <mc:Choice xmlns:v="urn:schemas-microsoft-com:vml" Requires="v">
                  <p:oleObj spid="_x0000_s602494" name="Формула" r:id="rId17" imgW="203024" imgH="253780" progId="Equation.3">
                    <p:embed/>
                  </p:oleObj>
                </mc:Choice>
                <mc:Fallback>
                  <p:oleObj name="Формула" r:id="rId17" imgW="203024" imgH="25378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402" y="2884"/>
                          <a:ext cx="128" cy="16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52146" name="Group 242"/>
          <p:cNvGrpSpPr>
            <a:grpSpLocks/>
          </p:cNvGrpSpPr>
          <p:nvPr/>
        </p:nvGrpSpPr>
        <p:grpSpPr bwMode="auto">
          <a:xfrm>
            <a:off x="1655763" y="3633788"/>
            <a:ext cx="452437" cy="658812"/>
            <a:chOff x="1043" y="2289"/>
            <a:chExt cx="285" cy="415"/>
          </a:xfrm>
        </p:grpSpPr>
        <p:grpSp>
          <p:nvGrpSpPr>
            <p:cNvPr id="76153" name="Group 212"/>
            <p:cNvGrpSpPr>
              <a:grpSpLocks/>
            </p:cNvGrpSpPr>
            <p:nvPr/>
          </p:nvGrpSpPr>
          <p:grpSpPr bwMode="auto">
            <a:xfrm>
              <a:off x="1043" y="2392"/>
              <a:ext cx="205" cy="312"/>
              <a:chOff x="2063" y="2801"/>
              <a:chExt cx="205" cy="312"/>
            </a:xfrm>
          </p:grpSpPr>
          <p:sp>
            <p:nvSpPr>
              <p:cNvPr id="76154" name="Oval 154"/>
              <p:cNvSpPr>
                <a:spLocks noChangeArrowheads="1"/>
              </p:cNvSpPr>
              <p:nvPr/>
            </p:nvSpPr>
            <p:spPr bwMode="auto">
              <a:xfrm>
                <a:off x="2063" y="2925"/>
                <a:ext cx="205" cy="188"/>
              </a:xfrm>
              <a:prstGeom prst="ellipse">
                <a:avLst/>
              </a:prstGeom>
              <a:solidFill>
                <a:srgbClr val="C0C0C0"/>
              </a:solidFill>
              <a:ln w="9525">
                <a:noFill/>
                <a:round/>
                <a:headEnd/>
                <a:tailEnd/>
              </a:ln>
            </p:spPr>
            <p:txBody>
              <a:bodyPr wrap="none" anchor="ctr"/>
              <a:lstStyle/>
              <a:p>
                <a:endParaRPr lang="ru-RU">
                  <a:solidFill>
                    <a:srgbClr val="000000"/>
                  </a:solidFill>
                  <a:latin typeface="Arial" charset="0"/>
                  <a:cs typeface="Arial" charset="0"/>
                </a:endParaRPr>
              </a:p>
            </p:txBody>
          </p:sp>
          <p:sp>
            <p:nvSpPr>
              <p:cNvPr id="76155" name="Oval 155"/>
              <p:cNvSpPr>
                <a:spLocks noChangeArrowheads="1"/>
              </p:cNvSpPr>
              <p:nvPr/>
            </p:nvSpPr>
            <p:spPr bwMode="auto">
              <a:xfrm>
                <a:off x="2086" y="2948"/>
                <a:ext cx="159" cy="142"/>
              </a:xfrm>
              <a:prstGeom prst="ellipse">
                <a:avLst/>
              </a:prstGeom>
              <a:solidFill>
                <a:schemeClr val="bg1"/>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56" name="Oval 62"/>
              <p:cNvSpPr>
                <a:spLocks noChangeArrowheads="1"/>
              </p:cNvSpPr>
              <p:nvPr/>
            </p:nvSpPr>
            <p:spPr bwMode="auto">
              <a:xfrm>
                <a:off x="2087" y="2976"/>
                <a:ext cx="113" cy="114"/>
              </a:xfrm>
              <a:prstGeom prst="ellipse">
                <a:avLst/>
              </a:prstGeom>
              <a:solidFill>
                <a:srgbClr val="FFCC0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57" name="AutoShape 156"/>
              <p:cNvSpPr>
                <a:spLocks noChangeArrowheads="1"/>
              </p:cNvSpPr>
              <p:nvPr/>
            </p:nvSpPr>
            <p:spPr bwMode="auto">
              <a:xfrm rot="-3387832">
                <a:off x="2044" y="2911"/>
                <a:ext cx="312" cy="92"/>
              </a:xfrm>
              <a:prstGeom prst="rightArrow">
                <a:avLst>
                  <a:gd name="adj1" fmla="val 50000"/>
                  <a:gd name="adj2" fmla="val 84783"/>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pSp>
        <p:graphicFrame>
          <p:nvGraphicFramePr>
            <p:cNvPr id="76037" name="Object 2309"/>
            <p:cNvGraphicFramePr>
              <a:graphicFrameLocks noChangeAspect="1"/>
            </p:cNvGraphicFramePr>
            <p:nvPr/>
          </p:nvGraphicFramePr>
          <p:xfrm>
            <a:off x="1224" y="2289"/>
            <a:ext cx="104" cy="120"/>
          </p:xfrm>
          <a:graphic>
            <a:graphicData uri="http://schemas.openxmlformats.org/presentationml/2006/ole">
              <mc:AlternateContent xmlns:mc="http://schemas.openxmlformats.org/markup-compatibility/2006">
                <mc:Choice xmlns:v="urn:schemas-microsoft-com:vml" Requires="v">
                  <p:oleObj spid="_x0000_s602495" name="Формула" r:id="rId19" imgW="164957" imgH="190335" progId="Equation.3">
                    <p:embed/>
                  </p:oleObj>
                </mc:Choice>
                <mc:Fallback>
                  <p:oleObj name="Формула" r:id="rId19" imgW="164957" imgH="190335"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24" y="2289"/>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52148" name="Text Box 244"/>
          <p:cNvSpPr txBox="1">
            <a:spLocks noChangeArrowheads="1"/>
          </p:cNvSpPr>
          <p:nvPr/>
        </p:nvSpPr>
        <p:spPr bwMode="auto">
          <a:xfrm>
            <a:off x="2374900" y="3716338"/>
            <a:ext cx="1692275" cy="892552"/>
          </a:xfrm>
          <a:prstGeom prst="rect">
            <a:avLst/>
          </a:prstGeom>
          <a:pattFill prst="pct50">
            <a:fgClr>
              <a:srgbClr val="00FFFF"/>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Reaction of the fixed pin may be resolved into two components</a:t>
            </a:r>
            <a:r>
              <a:rPr lang="ru-RU" sz="1000" b="1" dirty="0">
                <a:solidFill>
                  <a:srgbClr val="FF0000"/>
                </a:solidFill>
                <a:latin typeface="Arial" charset="0"/>
                <a:cs typeface="Arial" charset="0"/>
              </a:rPr>
              <a:t>, </a:t>
            </a:r>
            <a:r>
              <a:rPr lang="en-US" sz="1100" b="1" i="1" dirty="0">
                <a:solidFill>
                  <a:srgbClr val="FF0000"/>
                </a:solidFill>
                <a:latin typeface="Times New Roman" pitchFamily="18" charset="0"/>
                <a:cs typeface="Times New Roman" pitchFamily="18" charset="0"/>
              </a:rPr>
              <a:t>R</a:t>
            </a:r>
            <a:r>
              <a:rPr lang="en-US" sz="1100" b="1" i="1" baseline="-25000" dirty="0">
                <a:solidFill>
                  <a:srgbClr val="FF0000"/>
                </a:solidFill>
                <a:latin typeface="Times New Roman" pitchFamily="18" charset="0"/>
                <a:cs typeface="Times New Roman" pitchFamily="18" charset="0"/>
              </a:rPr>
              <a:t>x</a:t>
            </a:r>
            <a:r>
              <a:rPr lang="en-US" sz="1000" b="1" dirty="0">
                <a:solidFill>
                  <a:srgbClr val="FF0000"/>
                </a:solidFill>
                <a:latin typeface="Arial" charset="0"/>
                <a:cs typeface="Arial" charset="0"/>
              </a:rPr>
              <a:t> and</a:t>
            </a:r>
            <a:r>
              <a:rPr lang="ru-RU" sz="1000" b="1" dirty="0">
                <a:solidFill>
                  <a:srgbClr val="FF0000"/>
                </a:solidFill>
                <a:latin typeface="Arial" charset="0"/>
                <a:cs typeface="Arial" charset="0"/>
              </a:rPr>
              <a:t> </a:t>
            </a:r>
            <a:r>
              <a:rPr lang="en-US" sz="1100" b="1" i="1" dirty="0" err="1">
                <a:solidFill>
                  <a:srgbClr val="FF0000"/>
                </a:solidFill>
                <a:latin typeface="Times New Roman" pitchFamily="18" charset="0"/>
                <a:cs typeface="Times New Roman" pitchFamily="18" charset="0"/>
              </a:rPr>
              <a:t>R</a:t>
            </a:r>
            <a:r>
              <a:rPr lang="en-US" sz="1100" b="1" i="1" baseline="-25000" dirty="0" err="1">
                <a:solidFill>
                  <a:srgbClr val="FF0000"/>
                </a:solidFill>
                <a:latin typeface="Times New Roman" pitchFamily="18" charset="0"/>
                <a:cs typeface="Times New Roman" pitchFamily="18" charset="0"/>
              </a:rPr>
              <a:t>y</a:t>
            </a:r>
            <a:r>
              <a:rPr lang="ru-RU" sz="1100" b="1" dirty="0">
                <a:solidFill>
                  <a:srgbClr val="FF0000"/>
                </a:solidFill>
                <a:latin typeface="Times New Roman" pitchFamily="18" charset="0"/>
                <a:cs typeface="Times New Roman" pitchFamily="18" charset="0"/>
              </a:rPr>
              <a:t>,</a:t>
            </a:r>
            <a:r>
              <a:rPr lang="ru-RU" sz="1000" b="1" dirty="0">
                <a:solidFill>
                  <a:srgbClr val="FF0000"/>
                </a:solidFill>
                <a:latin typeface="Arial" charset="0"/>
                <a:cs typeface="Arial" charset="0"/>
              </a:rPr>
              <a:t> </a:t>
            </a:r>
            <a:r>
              <a:rPr lang="en-US" sz="1000" b="1" dirty="0">
                <a:solidFill>
                  <a:srgbClr val="FF0000"/>
                </a:solidFill>
                <a:latin typeface="Arial" charset="0"/>
                <a:cs typeface="Arial" charset="0"/>
              </a:rPr>
              <a:t>parallel to coordinate axis</a:t>
            </a:r>
            <a:r>
              <a:rPr lang="ru-RU" sz="1000" b="1" dirty="0">
                <a:solidFill>
                  <a:srgbClr val="FF0000"/>
                </a:solidFill>
                <a:latin typeface="Arial" charset="0"/>
                <a:cs typeface="Arial" charset="0"/>
              </a:rPr>
              <a:t>.</a:t>
            </a:r>
          </a:p>
        </p:txBody>
      </p:sp>
      <p:sp>
        <p:nvSpPr>
          <p:cNvPr id="252152" name="Text Box 248"/>
          <p:cNvSpPr txBox="1">
            <a:spLocks noChangeArrowheads="1"/>
          </p:cNvSpPr>
          <p:nvPr/>
        </p:nvSpPr>
        <p:spPr bwMode="auto">
          <a:xfrm>
            <a:off x="3827463" y="3076575"/>
            <a:ext cx="2656496" cy="246221"/>
          </a:xfrm>
          <a:prstGeom prst="rect">
            <a:avLst/>
          </a:prstGeom>
          <a:noFill/>
          <a:ln w="9525">
            <a:noFill/>
            <a:miter lim="800000"/>
            <a:headEnd/>
            <a:tailEnd/>
          </a:ln>
        </p:spPr>
        <p:txBody>
          <a:bodyPr wrap="none">
            <a:spAutoFit/>
          </a:bodyPr>
          <a:lstStyle/>
          <a:p>
            <a:r>
              <a:rPr lang="ru-RU" sz="1000" b="1" dirty="0">
                <a:solidFill>
                  <a:srgbClr val="FF0000"/>
                </a:solidFill>
                <a:latin typeface="Arial" charset="0"/>
                <a:cs typeface="Arial" charset="0"/>
              </a:rPr>
              <a:t>4. </a:t>
            </a:r>
            <a:r>
              <a:rPr lang="en-US" sz="1000" b="1" dirty="0">
                <a:solidFill>
                  <a:srgbClr val="FF0000"/>
                </a:solidFill>
                <a:latin typeface="Arial" charset="0"/>
                <a:cs typeface="Arial" charset="0"/>
              </a:rPr>
              <a:t>Moved cylindrical pin (roller support</a:t>
            </a:r>
            <a:r>
              <a:rPr lang="en-US" sz="1000" b="1" dirty="0" smtClean="0">
                <a:solidFill>
                  <a:srgbClr val="FF0000"/>
                </a:solidFill>
                <a:latin typeface="Arial" charset="0"/>
                <a:cs typeface="Arial" charset="0"/>
              </a:rPr>
              <a:t>) </a:t>
            </a:r>
            <a:endParaRPr lang="ru-RU" sz="1000" b="1" dirty="0">
              <a:solidFill>
                <a:srgbClr val="FF0000"/>
              </a:solidFill>
              <a:latin typeface="Arial" charset="0"/>
              <a:cs typeface="Arial" charset="0"/>
            </a:endParaRPr>
          </a:p>
        </p:txBody>
      </p:sp>
      <p:sp>
        <p:nvSpPr>
          <p:cNvPr id="252153" name="Rectangle 249"/>
          <p:cNvSpPr>
            <a:spLocks noChangeArrowheads="1"/>
          </p:cNvSpPr>
          <p:nvPr/>
        </p:nvSpPr>
        <p:spPr bwMode="auto">
          <a:xfrm>
            <a:off x="4140200" y="3536950"/>
            <a:ext cx="1547813" cy="360363"/>
          </a:xfrm>
          <a:prstGeom prst="rect">
            <a:avLst/>
          </a:prstGeom>
          <a:solidFill>
            <a:srgbClr val="FFFF00">
              <a:alpha val="45097"/>
            </a:srgbClr>
          </a:solidFill>
          <a:ln w="9525">
            <a:solidFill>
              <a:srgbClr val="00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252157" name="AutoShape 253"/>
          <p:cNvSpPr>
            <a:spLocks noChangeArrowheads="1"/>
          </p:cNvSpPr>
          <p:nvPr/>
        </p:nvSpPr>
        <p:spPr bwMode="auto">
          <a:xfrm rot="16200000" flipH="1">
            <a:off x="5080794" y="3856832"/>
            <a:ext cx="495300" cy="144462"/>
          </a:xfrm>
          <a:prstGeom prst="rightArrow">
            <a:avLst>
              <a:gd name="adj1" fmla="val 50000"/>
              <a:gd name="adj2" fmla="val 85715"/>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252158" name="AutoShape 254"/>
          <p:cNvSpPr>
            <a:spLocks noChangeArrowheads="1"/>
          </p:cNvSpPr>
          <p:nvPr/>
        </p:nvSpPr>
        <p:spPr bwMode="auto">
          <a:xfrm flipH="1">
            <a:off x="4967288" y="3608388"/>
            <a:ext cx="390525" cy="149225"/>
          </a:xfrm>
          <a:prstGeom prst="rightArrow">
            <a:avLst>
              <a:gd name="adj1" fmla="val 50000"/>
              <a:gd name="adj2" fmla="val 65426"/>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pSp>
        <p:nvGrpSpPr>
          <p:cNvPr id="252159" name="Group 255"/>
          <p:cNvGrpSpPr>
            <a:grpSpLocks/>
          </p:cNvGrpSpPr>
          <p:nvPr/>
        </p:nvGrpSpPr>
        <p:grpSpPr bwMode="auto">
          <a:xfrm>
            <a:off x="4067175" y="3860800"/>
            <a:ext cx="612775" cy="469900"/>
            <a:chOff x="657" y="2976"/>
            <a:chExt cx="386" cy="296"/>
          </a:xfrm>
        </p:grpSpPr>
        <p:sp>
          <p:nvSpPr>
            <p:cNvPr id="76147" name="AutoShape 256"/>
            <p:cNvSpPr>
              <a:spLocks noChangeArrowheads="1"/>
            </p:cNvSpPr>
            <p:nvPr/>
          </p:nvSpPr>
          <p:spPr bwMode="auto">
            <a:xfrm>
              <a:off x="726" y="3021"/>
              <a:ext cx="227" cy="113"/>
            </a:xfrm>
            <a:prstGeom prst="triangle">
              <a:avLst>
                <a:gd name="adj" fmla="val 5000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48" name="Oval 257"/>
            <p:cNvSpPr>
              <a:spLocks noChangeArrowheads="1"/>
            </p:cNvSpPr>
            <p:nvPr/>
          </p:nvSpPr>
          <p:spPr bwMode="auto">
            <a:xfrm>
              <a:off x="794" y="2976"/>
              <a:ext cx="91" cy="91"/>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49" name="Rectangle 258"/>
            <p:cNvSpPr>
              <a:spLocks noChangeArrowheads="1"/>
            </p:cNvSpPr>
            <p:nvPr/>
          </p:nvSpPr>
          <p:spPr bwMode="auto">
            <a:xfrm>
              <a:off x="657" y="3204"/>
              <a:ext cx="386" cy="68"/>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50" name="Line 259"/>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51" name="Oval 260"/>
            <p:cNvSpPr>
              <a:spLocks noChangeArrowheads="1"/>
            </p:cNvSpPr>
            <p:nvPr/>
          </p:nvSpPr>
          <p:spPr bwMode="auto">
            <a:xfrm>
              <a:off x="748" y="3135"/>
              <a:ext cx="68" cy="68"/>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52" name="Oval 261"/>
            <p:cNvSpPr>
              <a:spLocks noChangeArrowheads="1"/>
            </p:cNvSpPr>
            <p:nvPr/>
          </p:nvSpPr>
          <p:spPr bwMode="auto">
            <a:xfrm>
              <a:off x="861" y="3135"/>
              <a:ext cx="68" cy="68"/>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252167" name="Group 263"/>
          <p:cNvGrpSpPr>
            <a:grpSpLocks/>
          </p:cNvGrpSpPr>
          <p:nvPr/>
        </p:nvGrpSpPr>
        <p:grpSpPr bwMode="auto">
          <a:xfrm>
            <a:off x="4284663" y="3333750"/>
            <a:ext cx="369887" cy="590550"/>
            <a:chOff x="2699" y="2100"/>
            <a:chExt cx="233" cy="372"/>
          </a:xfrm>
        </p:grpSpPr>
        <p:sp>
          <p:nvSpPr>
            <p:cNvPr id="76146" name="AutoShape 128"/>
            <p:cNvSpPr>
              <a:spLocks noChangeArrowheads="1"/>
            </p:cNvSpPr>
            <p:nvPr/>
          </p:nvSpPr>
          <p:spPr bwMode="auto">
            <a:xfrm rot="5400000" flipH="1" flipV="1">
              <a:off x="2589" y="2270"/>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graphicFrame>
          <p:nvGraphicFramePr>
            <p:cNvPr id="76038" name="Object 2310"/>
            <p:cNvGraphicFramePr>
              <a:graphicFrameLocks noChangeAspect="1"/>
            </p:cNvGraphicFramePr>
            <p:nvPr/>
          </p:nvGraphicFramePr>
          <p:xfrm>
            <a:off x="2828" y="2100"/>
            <a:ext cx="104" cy="120"/>
          </p:xfrm>
          <a:graphic>
            <a:graphicData uri="http://schemas.openxmlformats.org/presentationml/2006/ole">
              <mc:AlternateContent xmlns:mc="http://schemas.openxmlformats.org/markup-compatibility/2006">
                <mc:Choice xmlns:v="urn:schemas-microsoft-com:vml" Requires="v">
                  <p:oleObj spid="_x0000_s602496" name="Формула" r:id="rId20" imgW="164957" imgH="190335" progId="Equation.3">
                    <p:embed/>
                  </p:oleObj>
                </mc:Choice>
                <mc:Fallback>
                  <p:oleObj name="Формула" r:id="rId20" imgW="164957" imgH="190335"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828" y="2100"/>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52175" name="Text Box 271"/>
          <p:cNvSpPr txBox="1">
            <a:spLocks noChangeArrowheads="1"/>
          </p:cNvSpPr>
          <p:nvPr/>
        </p:nvSpPr>
        <p:spPr bwMode="auto">
          <a:xfrm>
            <a:off x="6011863" y="3392488"/>
            <a:ext cx="1692275" cy="1016000"/>
          </a:xfrm>
          <a:prstGeom prst="rect">
            <a:avLst/>
          </a:prstGeom>
          <a:pattFill prst="pct50">
            <a:fgClr>
              <a:srgbClr val="FFFF00"/>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In moved cylindrical pin (roller support) its axis can move along fixed plane. Thus, its reaction is normal to this fixed plane</a:t>
            </a:r>
            <a:r>
              <a:rPr lang="ru-RU" sz="1000" b="1" dirty="0">
                <a:solidFill>
                  <a:srgbClr val="FF0000"/>
                </a:solidFill>
                <a:latin typeface="Arial" charset="0"/>
                <a:cs typeface="Arial" charset="0"/>
              </a:rPr>
              <a:t>.</a:t>
            </a:r>
          </a:p>
        </p:txBody>
      </p:sp>
      <p:grpSp>
        <p:nvGrpSpPr>
          <p:cNvPr id="252197" name="Group 293"/>
          <p:cNvGrpSpPr>
            <a:grpSpLocks/>
          </p:cNvGrpSpPr>
          <p:nvPr/>
        </p:nvGrpSpPr>
        <p:grpSpPr bwMode="auto">
          <a:xfrm>
            <a:off x="1260475" y="6176963"/>
            <a:ext cx="971550" cy="385762"/>
            <a:chOff x="680" y="3550"/>
            <a:chExt cx="612" cy="243"/>
          </a:xfrm>
        </p:grpSpPr>
        <p:sp>
          <p:nvSpPr>
            <p:cNvPr id="76140" name="AutoShape 289"/>
            <p:cNvSpPr>
              <a:spLocks noChangeArrowheads="1"/>
            </p:cNvSpPr>
            <p:nvPr/>
          </p:nvSpPr>
          <p:spPr bwMode="auto">
            <a:xfrm>
              <a:off x="680" y="3612"/>
              <a:ext cx="612" cy="181"/>
            </a:xfrm>
            <a:prstGeom prst="parallelogram">
              <a:avLst>
                <a:gd name="adj" fmla="val 8453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41" name="AutoShape 288"/>
            <p:cNvSpPr>
              <a:spLocks noChangeArrowheads="1"/>
            </p:cNvSpPr>
            <p:nvPr/>
          </p:nvSpPr>
          <p:spPr bwMode="auto">
            <a:xfrm rot="-2676973">
              <a:off x="966" y="3550"/>
              <a:ext cx="100" cy="198"/>
            </a:xfrm>
            <a:prstGeom prst="triangle">
              <a:avLst>
                <a:gd name="adj" fmla="val 50000"/>
              </a:avLst>
            </a:prstGeom>
            <a:solidFill>
              <a:srgbClr val="969696"/>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42" name="AutoShape 265"/>
            <p:cNvSpPr>
              <a:spLocks noChangeArrowheads="1"/>
            </p:cNvSpPr>
            <p:nvPr/>
          </p:nvSpPr>
          <p:spPr bwMode="auto">
            <a:xfrm>
              <a:off x="862" y="3610"/>
              <a:ext cx="227" cy="115"/>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43" name="Oval 266"/>
            <p:cNvSpPr>
              <a:spLocks noChangeArrowheads="1"/>
            </p:cNvSpPr>
            <p:nvPr/>
          </p:nvSpPr>
          <p:spPr bwMode="auto">
            <a:xfrm>
              <a:off x="930" y="3565"/>
              <a:ext cx="90" cy="92"/>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44" name="Rectangle 291"/>
            <p:cNvSpPr>
              <a:spLocks noChangeArrowheads="1"/>
            </p:cNvSpPr>
            <p:nvPr/>
          </p:nvSpPr>
          <p:spPr bwMode="auto">
            <a:xfrm>
              <a:off x="862" y="3725"/>
              <a:ext cx="226" cy="45"/>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45" name="Line 292"/>
            <p:cNvSpPr>
              <a:spLocks noChangeShapeType="1"/>
            </p:cNvSpPr>
            <p:nvPr/>
          </p:nvSpPr>
          <p:spPr bwMode="auto">
            <a:xfrm>
              <a:off x="862" y="3725"/>
              <a:ext cx="22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52207" name="Group 303"/>
          <p:cNvGrpSpPr>
            <a:grpSpLocks/>
          </p:cNvGrpSpPr>
          <p:nvPr/>
        </p:nvGrpSpPr>
        <p:grpSpPr bwMode="auto">
          <a:xfrm>
            <a:off x="1258888" y="6199188"/>
            <a:ext cx="971550" cy="361950"/>
            <a:chOff x="1452" y="3678"/>
            <a:chExt cx="612" cy="228"/>
          </a:xfrm>
        </p:grpSpPr>
        <p:sp>
          <p:nvSpPr>
            <p:cNvPr id="76133" name="AutoShape 295"/>
            <p:cNvSpPr>
              <a:spLocks noChangeArrowheads="1"/>
            </p:cNvSpPr>
            <p:nvPr/>
          </p:nvSpPr>
          <p:spPr bwMode="auto">
            <a:xfrm>
              <a:off x="1452" y="3725"/>
              <a:ext cx="612" cy="181"/>
            </a:xfrm>
            <a:prstGeom prst="parallelogram">
              <a:avLst>
                <a:gd name="adj" fmla="val 8453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34" name="AutoShape 297"/>
            <p:cNvSpPr>
              <a:spLocks noChangeArrowheads="1"/>
            </p:cNvSpPr>
            <p:nvPr/>
          </p:nvSpPr>
          <p:spPr bwMode="auto">
            <a:xfrm>
              <a:off x="1634" y="3723"/>
              <a:ext cx="227" cy="115"/>
            </a:xfrm>
            <a:prstGeom prst="triangle">
              <a:avLst>
                <a:gd name="adj" fmla="val 5000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35" name="Oval 298"/>
            <p:cNvSpPr>
              <a:spLocks noChangeArrowheads="1"/>
            </p:cNvSpPr>
            <p:nvPr/>
          </p:nvSpPr>
          <p:spPr bwMode="auto">
            <a:xfrm>
              <a:off x="1702" y="3678"/>
              <a:ext cx="90" cy="92"/>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6136" name="Rectangle 299"/>
            <p:cNvSpPr>
              <a:spLocks noChangeArrowheads="1"/>
            </p:cNvSpPr>
            <p:nvPr/>
          </p:nvSpPr>
          <p:spPr bwMode="auto">
            <a:xfrm>
              <a:off x="1634" y="3838"/>
              <a:ext cx="226" cy="45"/>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37" name="Line 300"/>
            <p:cNvSpPr>
              <a:spLocks noChangeShapeType="1"/>
            </p:cNvSpPr>
            <p:nvPr/>
          </p:nvSpPr>
          <p:spPr bwMode="auto">
            <a:xfrm>
              <a:off x="1634" y="3838"/>
              <a:ext cx="22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38" name="Line 301"/>
            <p:cNvSpPr>
              <a:spLocks noChangeShapeType="1"/>
            </p:cNvSpPr>
            <p:nvPr/>
          </p:nvSpPr>
          <p:spPr bwMode="auto">
            <a:xfrm flipV="1">
              <a:off x="1860" y="3793"/>
              <a:ext cx="45" cy="45"/>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6139" name="Line 302"/>
            <p:cNvSpPr>
              <a:spLocks noChangeShapeType="1"/>
            </p:cNvSpPr>
            <p:nvPr/>
          </p:nvSpPr>
          <p:spPr bwMode="auto">
            <a:xfrm flipH="1" flipV="1">
              <a:off x="1746" y="3725"/>
              <a:ext cx="159" cy="6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252208" name="Text Box 304"/>
          <p:cNvSpPr txBox="1">
            <a:spLocks noChangeArrowheads="1"/>
          </p:cNvSpPr>
          <p:nvPr/>
        </p:nvSpPr>
        <p:spPr bwMode="auto">
          <a:xfrm>
            <a:off x="179388" y="5121275"/>
            <a:ext cx="2613216" cy="246221"/>
          </a:xfrm>
          <a:prstGeom prst="rect">
            <a:avLst/>
          </a:prstGeom>
          <a:noFill/>
          <a:ln w="9525">
            <a:noFill/>
            <a:miter lim="800000"/>
            <a:headEnd/>
            <a:tailEnd/>
          </a:ln>
        </p:spPr>
        <p:txBody>
          <a:bodyPr wrap="none">
            <a:spAutoFit/>
          </a:bodyPr>
          <a:lstStyle/>
          <a:p>
            <a:r>
              <a:rPr lang="ru-RU" sz="1000" b="1" dirty="0">
                <a:solidFill>
                  <a:srgbClr val="FF0000"/>
                </a:solidFill>
                <a:latin typeface="Arial" charset="0"/>
                <a:cs typeface="Arial" charset="0"/>
              </a:rPr>
              <a:t>5. </a:t>
            </a:r>
            <a:r>
              <a:rPr lang="en-US" sz="1000" b="1" dirty="0">
                <a:solidFill>
                  <a:srgbClr val="FF0000"/>
                </a:solidFill>
                <a:latin typeface="Arial" charset="0"/>
                <a:cs typeface="Arial" charset="0"/>
              </a:rPr>
              <a:t>Ball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and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Socket joint, step </a:t>
            </a:r>
            <a:r>
              <a:rPr lang="en-US" sz="1000" b="1" dirty="0" smtClean="0">
                <a:solidFill>
                  <a:srgbClr val="FF0000"/>
                </a:solidFill>
                <a:latin typeface="Arial" charset="0"/>
                <a:cs typeface="Arial" charset="0"/>
              </a:rPr>
              <a:t>bearing</a:t>
            </a:r>
            <a:endParaRPr lang="ru-RU" sz="1000" b="1" dirty="0">
              <a:solidFill>
                <a:srgbClr val="FF0000"/>
              </a:solidFill>
              <a:latin typeface="Arial" charset="0"/>
              <a:cs typeface="Arial" charset="0"/>
            </a:endParaRPr>
          </a:p>
        </p:txBody>
      </p:sp>
      <p:grpSp>
        <p:nvGrpSpPr>
          <p:cNvPr id="252212" name="Group 308"/>
          <p:cNvGrpSpPr>
            <a:grpSpLocks/>
          </p:cNvGrpSpPr>
          <p:nvPr/>
        </p:nvGrpSpPr>
        <p:grpSpPr bwMode="auto">
          <a:xfrm>
            <a:off x="396875" y="5842000"/>
            <a:ext cx="1404938" cy="711200"/>
            <a:chOff x="250" y="3680"/>
            <a:chExt cx="885" cy="448"/>
          </a:xfrm>
        </p:grpSpPr>
        <p:sp>
          <p:nvSpPr>
            <p:cNvPr id="76130" name="AutoShape 99"/>
            <p:cNvSpPr>
              <a:spLocks noChangeArrowheads="1"/>
            </p:cNvSpPr>
            <p:nvPr/>
          </p:nvSpPr>
          <p:spPr bwMode="auto">
            <a:xfrm rot="16200000" flipH="1">
              <a:off x="275" y="3926"/>
              <a:ext cx="312" cy="91"/>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31" name="AutoShape 290"/>
            <p:cNvSpPr>
              <a:spLocks noChangeArrowheads="1"/>
            </p:cNvSpPr>
            <p:nvPr/>
          </p:nvSpPr>
          <p:spPr bwMode="auto">
            <a:xfrm>
              <a:off x="250" y="3680"/>
              <a:ext cx="885" cy="273"/>
            </a:xfrm>
            <a:prstGeom prst="cube">
              <a:avLst>
                <a:gd name="adj" fmla="val 25000"/>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32" name="AutoShape 306"/>
            <p:cNvSpPr>
              <a:spLocks noChangeArrowheads="1"/>
            </p:cNvSpPr>
            <p:nvPr/>
          </p:nvSpPr>
          <p:spPr bwMode="auto">
            <a:xfrm flipH="1">
              <a:off x="453" y="3770"/>
              <a:ext cx="312" cy="91"/>
            </a:xfrm>
            <a:prstGeom prst="rightArrow">
              <a:avLst>
                <a:gd name="adj1" fmla="val 50000"/>
                <a:gd name="adj2" fmla="val 85714"/>
              </a:avLst>
            </a:prstGeom>
            <a:solidFill>
              <a:srgbClr val="FF0000"/>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grpSp>
      <p:sp>
        <p:nvSpPr>
          <p:cNvPr id="252211" name="Rectangle 307"/>
          <p:cNvSpPr>
            <a:spLocks noChangeArrowheads="1"/>
          </p:cNvSpPr>
          <p:nvPr/>
        </p:nvSpPr>
        <p:spPr bwMode="auto">
          <a:xfrm>
            <a:off x="358775" y="5768975"/>
            <a:ext cx="1474788" cy="539750"/>
          </a:xfrm>
          <a:prstGeom prst="rect">
            <a:avLst/>
          </a:prstGeom>
          <a:solidFill>
            <a:srgbClr val="FFFF00">
              <a:alpha val="45097"/>
            </a:srgbClr>
          </a:solidFill>
          <a:ln w="9525">
            <a:solidFill>
              <a:srgbClr val="00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252213" name="AutoShape 309"/>
          <p:cNvSpPr>
            <a:spLocks noChangeArrowheads="1"/>
          </p:cNvSpPr>
          <p:nvPr/>
        </p:nvSpPr>
        <p:spPr bwMode="auto">
          <a:xfrm rot="8421349" flipH="1">
            <a:off x="1692275" y="6021388"/>
            <a:ext cx="495300" cy="144462"/>
          </a:xfrm>
          <a:prstGeom prst="rightArrow">
            <a:avLst>
              <a:gd name="adj1" fmla="val 50000"/>
              <a:gd name="adj2" fmla="val 85715"/>
            </a:avLst>
          </a:prstGeom>
          <a:solidFill>
            <a:srgbClr val="3366FF"/>
          </a:solidFill>
          <a:ln w="9525">
            <a:solidFill>
              <a:schemeClr val="tx1"/>
            </a:solidFill>
            <a:miter lim="800000"/>
            <a:headEnd/>
            <a:tailEnd/>
          </a:ln>
        </p:spPr>
        <p:txBody>
          <a:bodyPr rot="10800000" wrap="none" anchor="ctr"/>
          <a:lstStyle/>
          <a:p>
            <a:pPr algn="ctr"/>
            <a:endParaRPr lang="ru-RU" sz="1800">
              <a:solidFill>
                <a:srgbClr val="000000"/>
              </a:solidFill>
              <a:latin typeface="Arial" charset="0"/>
              <a:cs typeface="Arial" charset="0"/>
            </a:endParaRPr>
          </a:p>
        </p:txBody>
      </p:sp>
      <p:sp>
        <p:nvSpPr>
          <p:cNvPr id="252214" name="AutoShape 310"/>
          <p:cNvSpPr>
            <a:spLocks noChangeArrowheads="1"/>
          </p:cNvSpPr>
          <p:nvPr/>
        </p:nvSpPr>
        <p:spPr bwMode="auto">
          <a:xfrm rot="8421349" flipH="1">
            <a:off x="1700213" y="6021388"/>
            <a:ext cx="495300" cy="144462"/>
          </a:xfrm>
          <a:prstGeom prst="rightArrow">
            <a:avLst>
              <a:gd name="adj1" fmla="val 50000"/>
              <a:gd name="adj2" fmla="val 85715"/>
            </a:avLst>
          </a:prstGeom>
          <a:solidFill>
            <a:srgbClr val="3366FF">
              <a:alpha val="0"/>
            </a:srgbClr>
          </a:solidFill>
          <a:ln w="9525">
            <a:solidFill>
              <a:srgbClr val="0000FF"/>
            </a:solidFill>
            <a:miter lim="800000"/>
            <a:headEnd/>
            <a:tailEnd/>
          </a:ln>
        </p:spPr>
        <p:txBody>
          <a:bodyPr rot="10800000" wrap="none" anchor="ctr"/>
          <a:lstStyle/>
          <a:p>
            <a:pPr algn="ctr"/>
            <a:endParaRPr lang="ru-RU" sz="1800">
              <a:solidFill>
                <a:srgbClr val="000000"/>
              </a:solidFill>
              <a:latin typeface="Arial" charset="0"/>
              <a:cs typeface="Arial" charset="0"/>
            </a:endParaRPr>
          </a:p>
        </p:txBody>
      </p:sp>
      <p:sp>
        <p:nvSpPr>
          <p:cNvPr id="252215" name="Text Box 311"/>
          <p:cNvSpPr txBox="1">
            <a:spLocks noChangeArrowheads="1"/>
          </p:cNvSpPr>
          <p:nvPr/>
        </p:nvSpPr>
        <p:spPr bwMode="auto">
          <a:xfrm>
            <a:off x="2879725" y="5214190"/>
            <a:ext cx="1692275" cy="862012"/>
          </a:xfrm>
          <a:prstGeom prst="rect">
            <a:avLst/>
          </a:prstGeom>
          <a:pattFill prst="pct50">
            <a:fgClr>
              <a:srgbClr val="FFFF00"/>
            </a:fgClr>
            <a:bgClr>
              <a:schemeClr val="bg1"/>
            </a:bgClr>
          </a:pattFill>
          <a:ln w="9525">
            <a:noFill/>
            <a:miter lim="800000"/>
            <a:headEnd/>
            <a:tailEnd/>
          </a:ln>
        </p:spPr>
        <p:txBody>
          <a:bodyPr>
            <a:spAutoFit/>
          </a:bodyPr>
          <a:lstStyle/>
          <a:p>
            <a:r>
              <a:rPr lang="en-US" sz="1000" b="1" dirty="0">
                <a:solidFill>
                  <a:srgbClr val="FF0000"/>
                </a:solidFill>
                <a:latin typeface="Arial" charset="0"/>
                <a:cs typeface="Arial" charset="0"/>
              </a:rPr>
              <a:t>Reaction </a:t>
            </a:r>
            <a:r>
              <a:rPr lang="en-US" sz="1000" b="1" i="1" dirty="0">
                <a:solidFill>
                  <a:srgbClr val="FF0000"/>
                </a:solidFill>
                <a:latin typeface="Arial" charset="0"/>
                <a:cs typeface="Arial" charset="0"/>
              </a:rPr>
              <a:t> </a:t>
            </a:r>
            <a:r>
              <a:rPr lang="en-US" sz="1000" b="1" dirty="0">
                <a:solidFill>
                  <a:srgbClr val="FF0000"/>
                </a:solidFill>
                <a:latin typeface="Arial" charset="0"/>
                <a:cs typeface="Arial" charset="0"/>
              </a:rPr>
              <a:t>of a ball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and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socket joint or step bearing passes through its center and has any direction in space.</a:t>
            </a:r>
            <a:endParaRPr lang="ru-RU" sz="1000" b="1" dirty="0">
              <a:solidFill>
                <a:srgbClr val="FF0000"/>
              </a:solidFill>
              <a:latin typeface="Arial" charset="0"/>
              <a:cs typeface="Arial" charset="0"/>
            </a:endParaRPr>
          </a:p>
        </p:txBody>
      </p:sp>
      <p:sp>
        <p:nvSpPr>
          <p:cNvPr id="252217" name="Text Box 313"/>
          <p:cNvSpPr txBox="1">
            <a:spLocks noChangeArrowheads="1"/>
          </p:cNvSpPr>
          <p:nvPr/>
        </p:nvSpPr>
        <p:spPr bwMode="auto">
          <a:xfrm>
            <a:off x="3086100" y="5511831"/>
            <a:ext cx="1692275" cy="1200329"/>
          </a:xfrm>
          <a:prstGeom prst="rect">
            <a:avLst/>
          </a:prstGeom>
          <a:pattFill prst="pct50">
            <a:fgClr>
              <a:srgbClr val="00FFFF"/>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Reaction of the ball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and </a:t>
            </a:r>
            <a:r>
              <a:rPr lang="uk-UA" sz="1000" b="1" dirty="0">
                <a:solidFill>
                  <a:srgbClr val="FF0000"/>
                </a:solidFill>
                <a:latin typeface="Arial" charset="0"/>
                <a:cs typeface="Arial" charset="0"/>
              </a:rPr>
              <a:t>- </a:t>
            </a:r>
            <a:r>
              <a:rPr lang="en-US" sz="1000" b="1" dirty="0">
                <a:solidFill>
                  <a:srgbClr val="FF0000"/>
                </a:solidFill>
                <a:latin typeface="Arial" charset="0"/>
                <a:cs typeface="Arial" charset="0"/>
              </a:rPr>
              <a:t>socket joint  may be resolved into three components</a:t>
            </a:r>
            <a:r>
              <a:rPr lang="ru-RU" sz="1000" b="1" dirty="0">
                <a:solidFill>
                  <a:srgbClr val="FF0000"/>
                </a:solidFill>
                <a:latin typeface="Arial" charset="0"/>
                <a:cs typeface="Arial" charset="0"/>
              </a:rPr>
              <a:t>, </a:t>
            </a:r>
            <a:r>
              <a:rPr lang="en-US" sz="1100" b="1" i="1" dirty="0">
                <a:solidFill>
                  <a:srgbClr val="FF0000"/>
                </a:solidFill>
                <a:latin typeface="Times New Roman" pitchFamily="18" charset="0"/>
                <a:cs typeface="Times New Roman" pitchFamily="18" charset="0"/>
              </a:rPr>
              <a:t>R</a:t>
            </a:r>
            <a:r>
              <a:rPr lang="en-US" sz="1100" b="1" i="1" baseline="-25000" dirty="0">
                <a:solidFill>
                  <a:srgbClr val="FF0000"/>
                </a:solidFill>
                <a:latin typeface="Times New Roman" pitchFamily="18" charset="0"/>
                <a:cs typeface="Times New Roman" pitchFamily="18" charset="0"/>
              </a:rPr>
              <a:t>x</a:t>
            </a:r>
            <a:r>
              <a:rPr lang="en-US" sz="1100" b="1" dirty="0">
                <a:solidFill>
                  <a:srgbClr val="FF0000"/>
                </a:solidFill>
                <a:latin typeface="Times New Roman" pitchFamily="18" charset="0"/>
                <a:cs typeface="Times New Roman" pitchFamily="18" charset="0"/>
              </a:rPr>
              <a:t> , </a:t>
            </a:r>
            <a:r>
              <a:rPr lang="en-US" sz="1100" b="1" i="1" dirty="0" err="1">
                <a:solidFill>
                  <a:srgbClr val="FF0000"/>
                </a:solidFill>
                <a:latin typeface="Times New Roman" pitchFamily="18" charset="0"/>
                <a:cs typeface="Times New Roman" pitchFamily="18" charset="0"/>
              </a:rPr>
              <a:t>R</a:t>
            </a:r>
            <a:r>
              <a:rPr lang="en-US" sz="1100" b="1" i="1" baseline="-25000" dirty="0" err="1">
                <a:solidFill>
                  <a:srgbClr val="FF0000"/>
                </a:solidFill>
                <a:latin typeface="Times New Roman" pitchFamily="18" charset="0"/>
                <a:cs typeface="Times New Roman" pitchFamily="18" charset="0"/>
              </a:rPr>
              <a:t>y</a:t>
            </a:r>
            <a:r>
              <a:rPr lang="en-US" sz="1100" b="1" i="1" baseline="-25000" dirty="0">
                <a:solidFill>
                  <a:srgbClr val="FF0000"/>
                </a:solidFill>
                <a:latin typeface="Times New Roman" pitchFamily="18" charset="0"/>
                <a:cs typeface="Times New Roman" pitchFamily="18" charset="0"/>
              </a:rPr>
              <a:t>  </a:t>
            </a:r>
            <a:r>
              <a:rPr lang="en-US" sz="1000" b="1" dirty="0">
                <a:solidFill>
                  <a:srgbClr val="FF0000"/>
                </a:solidFill>
                <a:latin typeface="Arial" charset="0"/>
                <a:cs typeface="Arial" charset="0"/>
              </a:rPr>
              <a:t>and</a:t>
            </a:r>
            <a:r>
              <a:rPr lang="ru-RU" sz="1000" b="1" i="1" dirty="0">
                <a:solidFill>
                  <a:srgbClr val="FF0000"/>
                </a:solidFill>
                <a:latin typeface="Arial" charset="0"/>
                <a:cs typeface="Arial" charset="0"/>
              </a:rPr>
              <a:t> </a:t>
            </a:r>
            <a:r>
              <a:rPr lang="en-US" sz="1100" b="1" i="1" dirty="0" err="1">
                <a:solidFill>
                  <a:srgbClr val="FF0000"/>
                </a:solidFill>
                <a:latin typeface="Times New Roman" pitchFamily="18" charset="0"/>
                <a:cs typeface="Times New Roman" pitchFamily="18" charset="0"/>
              </a:rPr>
              <a:t>R</a:t>
            </a:r>
            <a:r>
              <a:rPr lang="en-US" sz="1100" b="1" i="1" baseline="-25000" dirty="0" err="1">
                <a:solidFill>
                  <a:srgbClr val="FF0000"/>
                </a:solidFill>
                <a:latin typeface="Times New Roman" pitchFamily="18" charset="0"/>
                <a:cs typeface="Times New Roman" pitchFamily="18" charset="0"/>
              </a:rPr>
              <a:t>z</a:t>
            </a:r>
            <a:r>
              <a:rPr lang="en-US" sz="1100" b="1" i="1" baseline="-25000" dirty="0">
                <a:solidFill>
                  <a:srgbClr val="FF0000"/>
                </a:solidFill>
                <a:latin typeface="Times New Roman" pitchFamily="18" charset="0"/>
                <a:cs typeface="Times New Roman" pitchFamily="18" charset="0"/>
              </a:rPr>
              <a:t> </a:t>
            </a:r>
            <a:r>
              <a:rPr lang="ru-RU" sz="1000" b="1" i="1" dirty="0">
                <a:solidFill>
                  <a:srgbClr val="FF0000"/>
                </a:solidFill>
                <a:latin typeface="Arial" charset="0"/>
                <a:cs typeface="Arial" charset="0"/>
              </a:rPr>
              <a:t>, </a:t>
            </a:r>
            <a:r>
              <a:rPr lang="en-US" sz="1000" b="1" dirty="0">
                <a:solidFill>
                  <a:srgbClr val="FF0000"/>
                </a:solidFill>
                <a:latin typeface="Arial" charset="0"/>
                <a:cs typeface="Arial" charset="0"/>
              </a:rPr>
              <a:t>parallel to coordinate axis</a:t>
            </a:r>
            <a:r>
              <a:rPr lang="ru-RU" sz="1000" b="1" dirty="0">
                <a:solidFill>
                  <a:srgbClr val="FF0000"/>
                </a:solidFill>
                <a:latin typeface="Arial" charset="0"/>
                <a:cs typeface="Arial" charset="0"/>
              </a:rPr>
              <a:t>.</a:t>
            </a:r>
          </a:p>
          <a:p>
            <a:endParaRPr lang="ru-RU" sz="1000" b="1" dirty="0">
              <a:solidFill>
                <a:srgbClr val="FF0000"/>
              </a:solidFill>
              <a:latin typeface="Arial" charset="0"/>
              <a:cs typeface="Arial" charset="0"/>
            </a:endParaRPr>
          </a:p>
        </p:txBody>
      </p:sp>
      <p:grpSp>
        <p:nvGrpSpPr>
          <p:cNvPr id="252221" name="Group 317"/>
          <p:cNvGrpSpPr>
            <a:grpSpLocks/>
          </p:cNvGrpSpPr>
          <p:nvPr/>
        </p:nvGrpSpPr>
        <p:grpSpPr bwMode="auto">
          <a:xfrm>
            <a:off x="1511300" y="5768975"/>
            <a:ext cx="712788" cy="971550"/>
            <a:chOff x="3520" y="3634"/>
            <a:chExt cx="449" cy="612"/>
          </a:xfrm>
        </p:grpSpPr>
        <p:sp>
          <p:nvSpPr>
            <p:cNvPr id="76127" name="AutoShape 314"/>
            <p:cNvSpPr>
              <a:spLocks noChangeArrowheads="1"/>
            </p:cNvSpPr>
            <p:nvPr/>
          </p:nvSpPr>
          <p:spPr bwMode="auto">
            <a:xfrm rot="5400000" flipH="1" flipV="1">
              <a:off x="3501" y="3744"/>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28" name="AutoShape 315"/>
            <p:cNvSpPr>
              <a:spLocks noChangeArrowheads="1"/>
            </p:cNvSpPr>
            <p:nvPr/>
          </p:nvSpPr>
          <p:spPr bwMode="auto">
            <a:xfrm rot="10800000" flipH="1" flipV="1">
              <a:off x="3657" y="3906"/>
              <a:ext cx="312" cy="91"/>
            </a:xfrm>
            <a:prstGeom prst="rightArrow">
              <a:avLst>
                <a:gd name="adj1" fmla="val 50000"/>
                <a:gd name="adj2" fmla="val 85714"/>
              </a:avLst>
            </a:prstGeom>
            <a:solidFill>
              <a:srgbClr val="0000FF"/>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6129" name="AutoShape 316"/>
            <p:cNvSpPr>
              <a:spLocks noChangeArrowheads="1"/>
            </p:cNvSpPr>
            <p:nvPr/>
          </p:nvSpPr>
          <p:spPr bwMode="auto">
            <a:xfrm rot="-3266234" flipH="1" flipV="1">
              <a:off x="3410" y="4044"/>
              <a:ext cx="312" cy="91"/>
            </a:xfrm>
            <a:prstGeom prst="rightArrow">
              <a:avLst>
                <a:gd name="adj1" fmla="val 50000"/>
                <a:gd name="adj2" fmla="val 85714"/>
              </a:avLst>
            </a:prstGeom>
            <a:solidFill>
              <a:srgbClr val="0000FF"/>
            </a:solidFill>
            <a:ln w="9525">
              <a:solidFill>
                <a:schemeClr val="tx1"/>
              </a:solidFill>
              <a:miter lim="800000"/>
              <a:headEnd/>
              <a:tailEnd/>
            </a:ln>
          </p:spPr>
          <p:txBody>
            <a:bodyPr rot="10800000" vert="eaVert" wrap="none" anchor="ctr"/>
            <a:lstStyle/>
            <a:p>
              <a:pPr algn="ctr"/>
              <a:endParaRPr lang="ru-RU" sz="1800">
                <a:solidFill>
                  <a:srgbClr val="000000"/>
                </a:solidFill>
                <a:latin typeface="Arial" charset="0"/>
                <a:cs typeface="Arial" charset="0"/>
              </a:endParaRPr>
            </a:p>
          </p:txBody>
        </p:sp>
      </p:grpSp>
      <p:sp>
        <p:nvSpPr>
          <p:cNvPr id="252223" name="Text Box 319"/>
          <p:cNvSpPr txBox="1">
            <a:spLocks noChangeArrowheads="1"/>
          </p:cNvSpPr>
          <p:nvPr/>
        </p:nvSpPr>
        <p:spPr bwMode="auto">
          <a:xfrm>
            <a:off x="4851400" y="4905375"/>
            <a:ext cx="1592103" cy="400110"/>
          </a:xfrm>
          <a:prstGeom prst="rect">
            <a:avLst/>
          </a:prstGeom>
          <a:noFill/>
          <a:ln w="9525">
            <a:noFill/>
            <a:miter lim="800000"/>
            <a:headEnd/>
            <a:tailEnd/>
          </a:ln>
        </p:spPr>
        <p:txBody>
          <a:bodyPr wrap="none">
            <a:spAutoFit/>
          </a:bodyPr>
          <a:lstStyle/>
          <a:p>
            <a:pPr eaLnBrk="0" hangingPunct="0"/>
            <a:r>
              <a:rPr lang="ru-RU" sz="1000" b="1" dirty="0">
                <a:solidFill>
                  <a:srgbClr val="FF0000"/>
                </a:solidFill>
                <a:latin typeface="Arial" charset="0"/>
                <a:cs typeface="Arial" charset="0"/>
              </a:rPr>
              <a:t>6. </a:t>
            </a:r>
            <a:r>
              <a:rPr lang="en-US" sz="1000" b="1" dirty="0">
                <a:solidFill>
                  <a:srgbClr val="FF0000"/>
                </a:solidFill>
                <a:latin typeface="Arial" charset="0"/>
                <a:cs typeface="Arial" charset="0"/>
              </a:rPr>
              <a:t>Fixed support (rigid </a:t>
            </a:r>
            <a:endParaRPr lang="ru-RU" sz="1000" b="1" dirty="0">
              <a:solidFill>
                <a:srgbClr val="FF0000"/>
              </a:solidFill>
              <a:latin typeface="Arial" charset="0"/>
              <a:cs typeface="Arial" charset="0"/>
            </a:endParaRPr>
          </a:p>
          <a:p>
            <a:pPr eaLnBrk="0" hangingPunct="0"/>
            <a:r>
              <a:rPr lang="en-US" sz="1000" b="1" dirty="0">
                <a:solidFill>
                  <a:srgbClr val="FF0000"/>
                </a:solidFill>
                <a:latin typeface="Arial" charset="0"/>
                <a:cs typeface="Arial" charset="0"/>
              </a:rPr>
              <a:t> clamp or embedding) </a:t>
            </a:r>
            <a:endParaRPr lang="ru-RU" sz="1000" b="1" dirty="0">
              <a:solidFill>
                <a:srgbClr val="FF0000"/>
              </a:solidFill>
              <a:latin typeface="Arial" charset="0"/>
              <a:cs typeface="Arial" charset="0"/>
            </a:endParaRPr>
          </a:p>
        </p:txBody>
      </p:sp>
      <p:grpSp>
        <p:nvGrpSpPr>
          <p:cNvPr id="252225" name="Group 321"/>
          <p:cNvGrpSpPr>
            <a:grpSpLocks/>
          </p:cNvGrpSpPr>
          <p:nvPr/>
        </p:nvGrpSpPr>
        <p:grpSpPr bwMode="auto">
          <a:xfrm rot="5400000">
            <a:off x="4878388" y="5895975"/>
            <a:ext cx="612775" cy="288925"/>
            <a:chOff x="2675" y="3113"/>
            <a:chExt cx="386" cy="68"/>
          </a:xfrm>
        </p:grpSpPr>
        <p:sp>
          <p:nvSpPr>
            <p:cNvPr id="76125" name="Rectangle 322"/>
            <p:cNvSpPr>
              <a:spLocks noChangeArrowheads="1"/>
            </p:cNvSpPr>
            <p:nvPr/>
          </p:nvSpPr>
          <p:spPr bwMode="auto">
            <a:xfrm>
              <a:off x="2675" y="3113"/>
              <a:ext cx="386" cy="68"/>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26" name="Line 323"/>
            <p:cNvSpPr>
              <a:spLocks noChangeShapeType="1"/>
            </p:cNvSpPr>
            <p:nvPr/>
          </p:nvSpPr>
          <p:spPr bwMode="auto">
            <a:xfrm>
              <a:off x="2675" y="3113"/>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aphicFrame>
        <p:nvGraphicFramePr>
          <p:cNvPr id="252229" name="Object 2311"/>
          <p:cNvGraphicFramePr>
            <a:graphicFrameLocks noChangeAspect="1"/>
          </p:cNvGraphicFramePr>
          <p:nvPr/>
        </p:nvGraphicFramePr>
        <p:xfrm>
          <a:off x="2030413" y="5686425"/>
          <a:ext cx="165100" cy="190500"/>
        </p:xfrm>
        <a:graphic>
          <a:graphicData uri="http://schemas.openxmlformats.org/presentationml/2006/ole">
            <mc:AlternateContent xmlns:mc="http://schemas.openxmlformats.org/markup-compatibility/2006">
              <mc:Choice xmlns:v="urn:schemas-microsoft-com:vml" Requires="v">
                <p:oleObj spid="_x0000_s602497" name="Формула" r:id="rId22" imgW="164957" imgH="190335" progId="Equation.3">
                  <p:embed/>
                </p:oleObj>
              </mc:Choice>
              <mc:Fallback>
                <p:oleObj name="Формула" r:id="rId22" imgW="164957" imgH="190335"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030413" y="5686425"/>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52233" name="Group 329"/>
          <p:cNvGrpSpPr>
            <a:grpSpLocks/>
          </p:cNvGrpSpPr>
          <p:nvPr/>
        </p:nvGrpSpPr>
        <p:grpSpPr bwMode="auto">
          <a:xfrm>
            <a:off x="1573213" y="5462594"/>
            <a:ext cx="892175" cy="1341439"/>
            <a:chOff x="991" y="3441"/>
            <a:chExt cx="562" cy="845"/>
          </a:xfrm>
        </p:grpSpPr>
        <p:graphicFrame>
          <p:nvGraphicFramePr>
            <p:cNvPr id="76040" name="Object 2312"/>
            <p:cNvGraphicFramePr>
              <a:graphicFrameLocks noChangeAspect="1"/>
            </p:cNvGraphicFramePr>
            <p:nvPr>
              <p:extLst>
                <p:ext uri="{D42A27DB-BD31-4B8C-83A1-F6EECF244321}">
                  <p14:modId xmlns:p14="http://schemas.microsoft.com/office/powerpoint/2010/main" val="2639638665"/>
                </p:ext>
              </p:extLst>
            </p:nvPr>
          </p:nvGraphicFramePr>
          <p:xfrm>
            <a:off x="999" y="4134"/>
            <a:ext cx="120" cy="152"/>
          </p:xfrm>
          <a:graphic>
            <a:graphicData uri="http://schemas.openxmlformats.org/presentationml/2006/ole">
              <mc:AlternateContent xmlns:mc="http://schemas.openxmlformats.org/markup-compatibility/2006">
                <mc:Choice xmlns:v="urn:schemas-microsoft-com:vml" Requires="v">
                  <p:oleObj spid="_x0000_s602498" name="Equation" r:id="rId24" imgW="190440" imgH="241200" progId="Equation.DSMT4">
                    <p:embed/>
                  </p:oleObj>
                </mc:Choice>
                <mc:Fallback>
                  <p:oleObj name="Equation" r:id="rId24" imgW="190440" imgH="241200" progId="Equation.DSMT4">
                    <p:embed/>
                    <p:pic>
                      <p:nvPicPr>
                        <p:cNvPr id="0" name=""/>
                        <p:cNvPicPr>
                          <a:picLocks noChangeAspect="1" noChangeArrowheads="1"/>
                        </p:cNvPicPr>
                        <p:nvPr/>
                      </p:nvPicPr>
                      <p:blipFill>
                        <a:blip r:embed="rId25"/>
                        <a:srcRect/>
                        <a:stretch>
                          <a:fillRect/>
                        </a:stretch>
                      </p:blipFill>
                      <p:spPr bwMode="auto">
                        <a:xfrm>
                          <a:off x="999" y="4134"/>
                          <a:ext cx="120"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6041" name="Object 2313"/>
            <p:cNvGraphicFramePr>
              <a:graphicFrameLocks noChangeAspect="1"/>
            </p:cNvGraphicFramePr>
            <p:nvPr>
              <p:extLst>
                <p:ext uri="{D42A27DB-BD31-4B8C-83A1-F6EECF244321}">
                  <p14:modId xmlns:p14="http://schemas.microsoft.com/office/powerpoint/2010/main" val="4207465364"/>
                </p:ext>
              </p:extLst>
            </p:nvPr>
          </p:nvGraphicFramePr>
          <p:xfrm>
            <a:off x="1425" y="3861"/>
            <a:ext cx="128" cy="160"/>
          </p:xfrm>
          <a:graphic>
            <a:graphicData uri="http://schemas.openxmlformats.org/presentationml/2006/ole">
              <mc:AlternateContent xmlns:mc="http://schemas.openxmlformats.org/markup-compatibility/2006">
                <mc:Choice xmlns:v="urn:schemas-microsoft-com:vml" Requires="v">
                  <p:oleObj spid="_x0000_s602499" name="Equation" r:id="rId26" imgW="203040" imgH="253800" progId="Equation.DSMT4">
                    <p:embed/>
                  </p:oleObj>
                </mc:Choice>
                <mc:Fallback>
                  <p:oleObj name="Equation" r:id="rId26" imgW="203040" imgH="253800" progId="Equation.DSMT4">
                    <p:embed/>
                    <p:pic>
                      <p:nvPicPr>
                        <p:cNvPr id="0" name=""/>
                        <p:cNvPicPr>
                          <a:picLocks noChangeAspect="1" noChangeArrowheads="1"/>
                        </p:cNvPicPr>
                        <p:nvPr/>
                      </p:nvPicPr>
                      <p:blipFill>
                        <a:blip r:embed="rId27"/>
                        <a:srcRect/>
                        <a:stretch>
                          <a:fillRect/>
                        </a:stretch>
                      </p:blipFill>
                      <p:spPr bwMode="auto">
                        <a:xfrm>
                          <a:off x="1425" y="3861"/>
                          <a:ext cx="128" cy="16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6042" name="Object 2314"/>
            <p:cNvGraphicFramePr>
              <a:graphicFrameLocks noChangeAspect="1"/>
            </p:cNvGraphicFramePr>
            <p:nvPr>
              <p:extLst>
                <p:ext uri="{D42A27DB-BD31-4B8C-83A1-F6EECF244321}">
                  <p14:modId xmlns:p14="http://schemas.microsoft.com/office/powerpoint/2010/main" val="1382670396"/>
                </p:ext>
              </p:extLst>
            </p:nvPr>
          </p:nvGraphicFramePr>
          <p:xfrm>
            <a:off x="991" y="3441"/>
            <a:ext cx="120" cy="152"/>
          </p:xfrm>
          <a:graphic>
            <a:graphicData uri="http://schemas.openxmlformats.org/presentationml/2006/ole">
              <mc:AlternateContent xmlns:mc="http://schemas.openxmlformats.org/markup-compatibility/2006">
                <mc:Choice xmlns:v="urn:schemas-microsoft-com:vml" Requires="v">
                  <p:oleObj spid="_x0000_s602500" name="Equation" r:id="rId28" imgW="190440" imgH="241200" progId="Equation.DSMT4">
                    <p:embed/>
                  </p:oleObj>
                </mc:Choice>
                <mc:Fallback>
                  <p:oleObj name="Equation" r:id="rId28" imgW="190440" imgH="241200" progId="Equation.DSMT4">
                    <p:embed/>
                    <p:pic>
                      <p:nvPicPr>
                        <p:cNvPr id="0" name=""/>
                        <p:cNvPicPr>
                          <a:picLocks noChangeAspect="1" noChangeArrowheads="1"/>
                        </p:cNvPicPr>
                        <p:nvPr/>
                      </p:nvPicPr>
                      <p:blipFill>
                        <a:blip r:embed="rId29"/>
                        <a:srcRect/>
                        <a:stretch>
                          <a:fillRect/>
                        </a:stretch>
                      </p:blipFill>
                      <p:spPr bwMode="auto">
                        <a:xfrm>
                          <a:off x="991" y="3441"/>
                          <a:ext cx="120"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52178" name="Group 274"/>
          <p:cNvGrpSpPr>
            <a:grpSpLocks/>
          </p:cNvGrpSpPr>
          <p:nvPr/>
        </p:nvGrpSpPr>
        <p:grpSpPr bwMode="auto">
          <a:xfrm rot="5400000">
            <a:off x="4878388" y="5895975"/>
            <a:ext cx="612775" cy="288925"/>
            <a:chOff x="2675" y="3113"/>
            <a:chExt cx="386" cy="68"/>
          </a:xfrm>
        </p:grpSpPr>
        <p:sp>
          <p:nvSpPr>
            <p:cNvPr id="76123" name="Rectangle 267"/>
            <p:cNvSpPr>
              <a:spLocks noChangeArrowheads="1"/>
            </p:cNvSpPr>
            <p:nvPr/>
          </p:nvSpPr>
          <p:spPr bwMode="auto">
            <a:xfrm>
              <a:off x="2675" y="3113"/>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24" name="Line 268"/>
            <p:cNvSpPr>
              <a:spLocks noChangeShapeType="1"/>
            </p:cNvSpPr>
            <p:nvPr/>
          </p:nvSpPr>
          <p:spPr bwMode="auto">
            <a:xfrm>
              <a:off x="2675" y="3113"/>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52237" name="Group 333"/>
          <p:cNvGrpSpPr>
            <a:grpSpLocks/>
          </p:cNvGrpSpPr>
          <p:nvPr/>
        </p:nvGrpSpPr>
        <p:grpSpPr bwMode="auto">
          <a:xfrm>
            <a:off x="5137152" y="5984875"/>
            <a:ext cx="1990725" cy="574675"/>
            <a:chOff x="3236" y="3771"/>
            <a:chExt cx="1254" cy="362"/>
          </a:xfrm>
        </p:grpSpPr>
        <p:sp>
          <p:nvSpPr>
            <p:cNvPr id="76120" name="Rectangle 320"/>
            <p:cNvSpPr>
              <a:spLocks noChangeArrowheads="1"/>
            </p:cNvSpPr>
            <p:nvPr/>
          </p:nvSpPr>
          <p:spPr bwMode="auto">
            <a:xfrm>
              <a:off x="3333" y="3771"/>
              <a:ext cx="1157" cy="91"/>
            </a:xfrm>
            <a:prstGeom prst="rect">
              <a:avLst/>
            </a:prstGeom>
            <a:solidFill>
              <a:srgbClr val="FFCC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6121" name="AutoShape 324"/>
            <p:cNvSpPr>
              <a:spLocks noChangeArrowheads="1"/>
            </p:cNvSpPr>
            <p:nvPr/>
          </p:nvSpPr>
          <p:spPr bwMode="auto">
            <a:xfrm rot="16200000" flipH="1">
              <a:off x="4244" y="3931"/>
              <a:ext cx="312" cy="91"/>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22" name="Text Box 330"/>
            <p:cNvSpPr txBox="1">
              <a:spLocks noChangeArrowheads="1"/>
            </p:cNvSpPr>
            <p:nvPr/>
          </p:nvSpPr>
          <p:spPr bwMode="auto">
            <a:xfrm>
              <a:off x="3236" y="3854"/>
              <a:ext cx="171" cy="165"/>
            </a:xfrm>
            <a:prstGeom prst="rect">
              <a:avLst/>
            </a:prstGeom>
            <a:noFill/>
            <a:ln w="9525">
              <a:noFill/>
              <a:miter lim="800000"/>
              <a:headEnd/>
              <a:tailEnd/>
            </a:ln>
          </p:spPr>
          <p:txBody>
            <a:bodyPr wrap="none">
              <a:spAutoFit/>
            </a:bodyPr>
            <a:lstStyle/>
            <a:p>
              <a:pPr algn="r"/>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grpSp>
      <p:sp>
        <p:nvSpPr>
          <p:cNvPr id="252236" name="Rectangle 332"/>
          <p:cNvSpPr>
            <a:spLocks noChangeArrowheads="1"/>
          </p:cNvSpPr>
          <p:nvPr/>
        </p:nvSpPr>
        <p:spPr bwMode="auto">
          <a:xfrm>
            <a:off x="5256213" y="5913438"/>
            <a:ext cx="1944687" cy="287337"/>
          </a:xfrm>
          <a:prstGeom prst="rect">
            <a:avLst/>
          </a:prstGeom>
          <a:solidFill>
            <a:srgbClr val="FFFF00">
              <a:alpha val="45097"/>
            </a:srgbClr>
          </a:solidFill>
          <a:ln w="9525">
            <a:solidFill>
              <a:srgbClr val="00CCFF"/>
            </a:solidFill>
            <a:prstDash val="dash"/>
            <a:miter lim="800000"/>
            <a:headEnd/>
            <a:tailEnd/>
          </a:ln>
        </p:spPr>
        <p:txBody>
          <a:bodyPr wrap="none" anchor="ctr"/>
          <a:lstStyle/>
          <a:p>
            <a:endParaRPr lang="ru-RU">
              <a:solidFill>
                <a:srgbClr val="000000"/>
              </a:solidFill>
              <a:latin typeface="Arial" charset="0"/>
              <a:cs typeface="Arial" charset="0"/>
            </a:endParaRPr>
          </a:p>
        </p:txBody>
      </p:sp>
      <p:grpSp>
        <p:nvGrpSpPr>
          <p:cNvPr id="252243" name="Group 339"/>
          <p:cNvGrpSpPr>
            <a:grpSpLocks/>
          </p:cNvGrpSpPr>
          <p:nvPr/>
        </p:nvGrpSpPr>
        <p:grpSpPr bwMode="auto">
          <a:xfrm>
            <a:off x="4895850" y="5419725"/>
            <a:ext cx="1044575" cy="971550"/>
            <a:chOff x="4689" y="3249"/>
            <a:chExt cx="658" cy="612"/>
          </a:xfrm>
        </p:grpSpPr>
        <p:sp>
          <p:nvSpPr>
            <p:cNvPr id="76117" name="AutoShape 100"/>
            <p:cNvSpPr>
              <a:spLocks noChangeArrowheads="1"/>
            </p:cNvSpPr>
            <p:nvPr/>
          </p:nvSpPr>
          <p:spPr bwMode="auto">
            <a:xfrm rot="5400000" flipH="1" flipV="1">
              <a:off x="4783" y="3449"/>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76118" name="AutoShape 334"/>
            <p:cNvSpPr>
              <a:spLocks noChangeArrowheads="1"/>
            </p:cNvSpPr>
            <p:nvPr/>
          </p:nvSpPr>
          <p:spPr bwMode="auto">
            <a:xfrm rot="10800000" flipH="1" flipV="1">
              <a:off x="4915" y="3611"/>
              <a:ext cx="312" cy="91"/>
            </a:xfrm>
            <a:prstGeom prst="rightArrow">
              <a:avLst>
                <a:gd name="adj1" fmla="val 50000"/>
                <a:gd name="adj2" fmla="val 85714"/>
              </a:avLst>
            </a:prstGeom>
            <a:solidFill>
              <a:srgbClr val="0000FF"/>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76119" name="AutoShape 335"/>
            <p:cNvSpPr>
              <a:spLocks noChangeArrowheads="1"/>
            </p:cNvSpPr>
            <p:nvPr/>
          </p:nvSpPr>
          <p:spPr bwMode="auto">
            <a:xfrm rot="10800000" flipV="1">
              <a:off x="4802" y="3475"/>
              <a:ext cx="249" cy="2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23 w 21600"/>
                <a:gd name="T19" fmla="*/ 3123 h 21600"/>
                <a:gd name="T20" fmla="*/ 18477 w 21600"/>
                <a:gd name="T21" fmla="*/ 1847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76043" name="Object 2315"/>
            <p:cNvGraphicFramePr>
              <a:graphicFrameLocks noChangeAspect="1"/>
            </p:cNvGraphicFramePr>
            <p:nvPr>
              <p:extLst>
                <p:ext uri="{D42A27DB-BD31-4B8C-83A1-F6EECF244321}">
                  <p14:modId xmlns:p14="http://schemas.microsoft.com/office/powerpoint/2010/main" val="2168525206"/>
                </p:ext>
              </p:extLst>
            </p:nvPr>
          </p:nvGraphicFramePr>
          <p:xfrm>
            <a:off x="5227" y="3709"/>
            <a:ext cx="120" cy="152"/>
          </p:xfrm>
          <a:graphic>
            <a:graphicData uri="http://schemas.openxmlformats.org/presentationml/2006/ole">
              <mc:AlternateContent xmlns:mc="http://schemas.openxmlformats.org/markup-compatibility/2006">
                <mc:Choice xmlns:v="urn:schemas-microsoft-com:vml" Requires="v">
                  <p:oleObj spid="_x0000_s602501" name="Формула" r:id="rId30" imgW="190417" imgH="241195" progId="Equation.3">
                    <p:embed/>
                  </p:oleObj>
                </mc:Choice>
                <mc:Fallback>
                  <p:oleObj name="Формула" r:id="rId30" imgW="190417" imgH="241195"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227" y="3709"/>
                          <a:ext cx="120"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6044" name="Object 2316"/>
            <p:cNvGraphicFramePr>
              <a:graphicFrameLocks noChangeAspect="1"/>
            </p:cNvGraphicFramePr>
            <p:nvPr/>
          </p:nvGraphicFramePr>
          <p:xfrm>
            <a:off x="5029" y="3249"/>
            <a:ext cx="120" cy="160"/>
          </p:xfrm>
          <a:graphic>
            <a:graphicData uri="http://schemas.openxmlformats.org/presentationml/2006/ole">
              <mc:AlternateContent xmlns:mc="http://schemas.openxmlformats.org/markup-compatibility/2006">
                <mc:Choice xmlns:v="urn:schemas-microsoft-com:vml" Requires="v">
                  <p:oleObj spid="_x0000_s602502" name="Формула" r:id="rId32" imgW="190417" imgH="253890" progId="Equation.3">
                    <p:embed/>
                  </p:oleObj>
                </mc:Choice>
                <mc:Fallback>
                  <p:oleObj name="Формула" r:id="rId32" imgW="190417" imgH="25389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029" y="3249"/>
                          <a:ext cx="120" cy="16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6045" name="Object 2317"/>
            <p:cNvGraphicFramePr>
              <a:graphicFrameLocks noChangeAspect="1"/>
            </p:cNvGraphicFramePr>
            <p:nvPr/>
          </p:nvGraphicFramePr>
          <p:xfrm>
            <a:off x="4689" y="3317"/>
            <a:ext cx="160" cy="136"/>
          </p:xfrm>
          <a:graphic>
            <a:graphicData uri="http://schemas.openxmlformats.org/presentationml/2006/ole">
              <mc:AlternateContent xmlns:mc="http://schemas.openxmlformats.org/markup-compatibility/2006">
                <mc:Choice xmlns:v="urn:schemas-microsoft-com:vml" Requires="v">
                  <p:oleObj spid="_x0000_s602503" name="Формула" r:id="rId34" imgW="253780" imgH="215713" progId="Equation.3">
                    <p:embed/>
                  </p:oleObj>
                </mc:Choice>
                <mc:Fallback>
                  <p:oleObj name="Формула" r:id="rId34" imgW="253780" imgH="215713"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4689" y="3317"/>
                          <a:ext cx="160" cy="13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52244" name="Text Box 340"/>
          <p:cNvSpPr txBox="1">
            <a:spLocks noChangeArrowheads="1"/>
          </p:cNvSpPr>
          <p:nvPr/>
        </p:nvSpPr>
        <p:spPr bwMode="auto">
          <a:xfrm>
            <a:off x="6840538" y="4760913"/>
            <a:ext cx="2160587" cy="892552"/>
          </a:xfrm>
          <a:prstGeom prst="rect">
            <a:avLst/>
          </a:prstGeom>
          <a:pattFill prst="pct50">
            <a:fgClr>
              <a:srgbClr val="FFFF00"/>
            </a:fgClr>
            <a:bgClr>
              <a:schemeClr val="bg1"/>
            </a:bgClr>
          </a:pattFill>
          <a:ln w="9525">
            <a:noFill/>
            <a:miter lim="800000"/>
            <a:headEnd/>
            <a:tailEnd/>
          </a:ln>
        </p:spPr>
        <p:txBody>
          <a:bodyPr>
            <a:spAutoFit/>
          </a:bodyPr>
          <a:lstStyle/>
          <a:p>
            <a:pPr algn="just"/>
            <a:r>
              <a:rPr lang="en-US" sz="1000" b="1" dirty="0">
                <a:solidFill>
                  <a:srgbClr val="FF0000"/>
                </a:solidFill>
                <a:latin typeface="Arial" charset="0"/>
                <a:cs typeface="Arial" charset="0"/>
              </a:rPr>
              <a:t>There are three reactions in plane fixed support: two components of </a:t>
            </a:r>
            <a:r>
              <a:rPr lang="en-US" sz="1000" b="1" dirty="0" smtClean="0">
                <a:solidFill>
                  <a:srgbClr val="FF0000"/>
                </a:solidFill>
                <a:latin typeface="Arial" charset="0"/>
                <a:cs typeface="Arial" charset="0"/>
              </a:rPr>
              <a:t>the reactive </a:t>
            </a:r>
            <a:r>
              <a:rPr lang="en-US" sz="1000" b="1" dirty="0">
                <a:solidFill>
                  <a:srgbClr val="FF0000"/>
                </a:solidFill>
                <a:latin typeface="Arial" charset="0"/>
                <a:cs typeface="Arial" charset="0"/>
              </a:rPr>
              <a:t>force</a:t>
            </a:r>
            <a:r>
              <a:rPr lang="ru-RU" sz="1000" b="1" dirty="0">
                <a:solidFill>
                  <a:srgbClr val="FF0000"/>
                </a:solidFill>
                <a:latin typeface="Arial" charset="0"/>
                <a:cs typeface="Arial" charset="0"/>
              </a:rPr>
              <a:t> </a:t>
            </a:r>
            <a:r>
              <a:rPr lang="en-US" sz="1100" b="1" i="1" dirty="0">
                <a:solidFill>
                  <a:srgbClr val="FF0000"/>
                </a:solidFill>
                <a:latin typeface="Times New Roman" pitchFamily="18" charset="0"/>
                <a:cs typeface="Times New Roman" pitchFamily="18" charset="0"/>
              </a:rPr>
              <a:t>R</a:t>
            </a:r>
            <a:r>
              <a:rPr lang="en-US" sz="1100" b="1" i="1" baseline="-25000" dirty="0">
                <a:solidFill>
                  <a:srgbClr val="FF0000"/>
                </a:solidFill>
                <a:latin typeface="Times New Roman" pitchFamily="18" charset="0"/>
                <a:cs typeface="Times New Roman" pitchFamily="18" charset="0"/>
              </a:rPr>
              <a:t>x</a:t>
            </a:r>
            <a:r>
              <a:rPr lang="en-US" sz="1000" b="1" dirty="0">
                <a:solidFill>
                  <a:srgbClr val="FF0000"/>
                </a:solidFill>
                <a:latin typeface="Arial" charset="0"/>
                <a:cs typeface="Arial" charset="0"/>
              </a:rPr>
              <a:t> and</a:t>
            </a:r>
            <a:r>
              <a:rPr lang="ru-RU" sz="1000" b="1" dirty="0">
                <a:solidFill>
                  <a:srgbClr val="FF0000"/>
                </a:solidFill>
                <a:latin typeface="Arial" charset="0"/>
                <a:cs typeface="Arial" charset="0"/>
              </a:rPr>
              <a:t> </a:t>
            </a:r>
            <a:r>
              <a:rPr lang="en-US" sz="1100" b="1" i="1" dirty="0" err="1">
                <a:solidFill>
                  <a:srgbClr val="FF0000"/>
                </a:solidFill>
                <a:latin typeface="Times New Roman" pitchFamily="18" charset="0"/>
                <a:cs typeface="Times New Roman" pitchFamily="18" charset="0"/>
              </a:rPr>
              <a:t>R</a:t>
            </a:r>
            <a:r>
              <a:rPr lang="en-US" sz="1100" b="1" i="1" baseline="-25000" dirty="0" err="1">
                <a:solidFill>
                  <a:srgbClr val="FF0000"/>
                </a:solidFill>
                <a:latin typeface="Times New Roman" pitchFamily="18" charset="0"/>
                <a:cs typeface="Times New Roman" pitchFamily="18" charset="0"/>
              </a:rPr>
              <a:t>y</a:t>
            </a:r>
            <a:r>
              <a:rPr lang="en-US" sz="1000" b="1" i="1" baseline="-25000" dirty="0">
                <a:solidFill>
                  <a:srgbClr val="FF0000"/>
                </a:solidFill>
                <a:latin typeface="Arial" charset="0"/>
                <a:cs typeface="Arial" charset="0"/>
              </a:rPr>
              <a:t> </a:t>
            </a:r>
            <a:r>
              <a:rPr lang="ru-RU" sz="1000" b="1" dirty="0">
                <a:solidFill>
                  <a:srgbClr val="FF0000"/>
                </a:solidFill>
                <a:latin typeface="Arial" charset="0"/>
                <a:cs typeface="Arial" charset="0"/>
              </a:rPr>
              <a:t>, </a:t>
            </a:r>
            <a:r>
              <a:rPr lang="en-US" sz="1000" b="1" dirty="0">
                <a:solidFill>
                  <a:srgbClr val="FF0000"/>
                </a:solidFill>
                <a:latin typeface="Arial" charset="0"/>
                <a:cs typeface="Arial" charset="0"/>
              </a:rPr>
              <a:t>and reactive moment (couple) </a:t>
            </a:r>
            <a:r>
              <a:rPr lang="en-US" sz="1100" b="1" i="1" dirty="0">
                <a:solidFill>
                  <a:srgbClr val="FF0000"/>
                </a:solidFill>
                <a:latin typeface="Times New Roman" pitchFamily="18" charset="0"/>
                <a:cs typeface="Times New Roman" pitchFamily="18" charset="0"/>
              </a:rPr>
              <a:t>M</a:t>
            </a:r>
            <a:r>
              <a:rPr lang="en-US" sz="1100" b="1" i="1" baseline="-25000" dirty="0">
                <a:solidFill>
                  <a:srgbClr val="FF0000"/>
                </a:solidFill>
                <a:latin typeface="Times New Roman" pitchFamily="18" charset="0"/>
                <a:cs typeface="Times New Roman" pitchFamily="18" charset="0"/>
              </a:rPr>
              <a:t>A</a:t>
            </a:r>
            <a:r>
              <a:rPr lang="ru-RU" sz="1100" b="1" dirty="0">
                <a:solidFill>
                  <a:srgbClr val="FF0000"/>
                </a:solidFill>
                <a:latin typeface="Times New Roman" pitchFamily="18" charset="0"/>
                <a:cs typeface="Times New Roman" pitchFamily="18" charset="0"/>
              </a:rPr>
              <a:t> </a:t>
            </a:r>
            <a:r>
              <a:rPr lang="ru-RU" sz="1000" b="1" dirty="0">
                <a:solidFill>
                  <a:srgbClr val="FF0000"/>
                </a:solidFill>
                <a:latin typeface="Arial" charset="0"/>
                <a:cs typeface="Arial" charset="0"/>
              </a:rPr>
              <a:t>.</a:t>
            </a:r>
          </a:p>
        </p:txBody>
      </p:sp>
      <p:sp>
        <p:nvSpPr>
          <p:cNvPr id="252245" name="Text Box 341"/>
          <p:cNvSpPr txBox="1">
            <a:spLocks noChangeArrowheads="1"/>
          </p:cNvSpPr>
          <p:nvPr/>
        </p:nvSpPr>
        <p:spPr bwMode="auto">
          <a:xfrm>
            <a:off x="2749550" y="828675"/>
            <a:ext cx="4968875" cy="677863"/>
          </a:xfrm>
          <a:prstGeom prst="rect">
            <a:avLst/>
          </a:prstGeom>
          <a:pattFill prst="pct60">
            <a:fgClr>
              <a:srgbClr val="00FFFF"/>
            </a:fgClr>
            <a:bgClr>
              <a:schemeClr val="bg1"/>
            </a:bgClr>
          </a:pattFill>
          <a:ln w="22225">
            <a:solidFill>
              <a:srgbClr val="FF0000"/>
            </a:solidFill>
            <a:miter lim="800000"/>
            <a:headEnd/>
            <a:tailEnd/>
          </a:ln>
        </p:spPr>
        <p:txBody>
          <a:bodyPr>
            <a:spAutoFit/>
          </a:bodyPr>
          <a:lstStyle/>
          <a:p>
            <a:pPr algn="just"/>
            <a:r>
              <a:rPr lang="en-US" sz="1400" dirty="0">
                <a:solidFill>
                  <a:srgbClr val="000000"/>
                </a:solidFill>
                <a:latin typeface="Arial" charset="0"/>
                <a:cs typeface="Arial" charset="0"/>
              </a:rPr>
              <a:t>General guidance</a:t>
            </a:r>
            <a:r>
              <a:rPr lang="en-US" sz="1000" b="1" dirty="0">
                <a:solidFill>
                  <a:srgbClr val="000000"/>
                </a:solidFill>
                <a:latin typeface="Arial" charset="0"/>
                <a:cs typeface="Arial" charset="0"/>
              </a:rPr>
              <a:t>:</a:t>
            </a:r>
            <a:r>
              <a:rPr lang="en-US" sz="1000" dirty="0">
                <a:solidFill>
                  <a:srgbClr val="000000"/>
                </a:solidFill>
                <a:latin typeface="Arial" charset="0"/>
                <a:cs typeface="Arial" charset="0"/>
              </a:rPr>
              <a:t> </a:t>
            </a:r>
            <a:r>
              <a:rPr lang="en-US" sz="1200" b="1" dirty="0">
                <a:solidFill>
                  <a:srgbClr val="FF0000"/>
                </a:solidFill>
                <a:latin typeface="Arial" charset="0"/>
                <a:cs typeface="Arial" charset="0"/>
              </a:rPr>
              <a:t>The reaction of a constraint points away from the direction in which the given constraint prevents a body’s displacement.</a:t>
            </a:r>
          </a:p>
        </p:txBody>
      </p:sp>
      <p:sp>
        <p:nvSpPr>
          <p:cNvPr id="76112" name="AutoShape 343">
            <a:hlinkClick r:id="" action="ppaction://hlinkshowjump?jump=nextslide" highlightClick="1"/>
          </p:cNvPr>
          <p:cNvSpPr>
            <a:spLocks noChangeArrowheads="1"/>
          </p:cNvSpPr>
          <p:nvPr/>
        </p:nvSpPr>
        <p:spPr bwMode="auto">
          <a:xfrm>
            <a:off x="4257675"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13" name="AutoShape 344">
            <a:hlinkClick r:id="rId36"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14" name="AutoShape 34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6115" name="Oval 346"/>
          <p:cNvSpPr>
            <a:spLocks noChangeArrowheads="1"/>
          </p:cNvSpPr>
          <p:nvPr/>
        </p:nvSpPr>
        <p:spPr bwMode="auto">
          <a:xfrm>
            <a:off x="8696325" y="6391275"/>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dirty="0">
                <a:solidFill>
                  <a:srgbClr val="00007D"/>
                </a:solidFill>
                <a:latin typeface="Arial" charset="0"/>
                <a:cs typeface="Arial" charset="0"/>
              </a:rPr>
              <a:t>4</a:t>
            </a:r>
            <a:endParaRPr lang="ru-RU" sz="1000" b="1" dirty="0">
              <a:solidFill>
                <a:srgbClr val="00007D"/>
              </a:solidFill>
              <a:latin typeface="Arial" charset="0"/>
              <a:cs typeface="Arial" charset="0"/>
            </a:endParaRPr>
          </a:p>
        </p:txBody>
      </p:sp>
      <p:pic>
        <p:nvPicPr>
          <p:cNvPr id="76116" name="Picture 15" descr="Z:\Символ НГУ_4.JPG"/>
          <p:cNvPicPr>
            <a:picLocks noChangeAspect="1" noChangeArrowheads="1"/>
          </p:cNvPicPr>
          <p:nvPr/>
        </p:nvPicPr>
        <p:blipFill>
          <a:blip r:embed="rId37"/>
          <a:srcRect/>
          <a:stretch>
            <a:fillRect/>
          </a:stretch>
        </p:blipFill>
        <p:spPr bwMode="auto">
          <a:xfrm>
            <a:off x="7777163" y="73025"/>
            <a:ext cx="1143000" cy="958850"/>
          </a:xfrm>
          <a:prstGeom prst="rect">
            <a:avLst/>
          </a:prstGeom>
          <a:noFill/>
          <a:ln w="9525">
            <a:noFill/>
            <a:miter lim="800000"/>
            <a:headEnd/>
            <a:tailEnd/>
          </a:ln>
        </p:spPr>
      </p:pic>
    </p:spTree>
    <p:extLst>
      <p:ext uri="{BB962C8B-B14F-4D97-AF65-F5344CB8AC3E}">
        <p14:creationId xmlns:p14="http://schemas.microsoft.com/office/powerpoint/2010/main" val="5023279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199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5199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9" presetClass="exit" presetSubtype="0" fill="hold" nodeType="clickEffect">
                                  <p:stCondLst>
                                    <p:cond delay="0"/>
                                  </p:stCondLst>
                                  <p:childTnLst>
                                    <p:animEffect transition="out" filter="dissolve">
                                      <p:cBhvr>
                                        <p:cTn id="12" dur="500"/>
                                        <p:tgtEl>
                                          <p:spTgt spid="252065"/>
                                        </p:tgtEl>
                                      </p:cBhvr>
                                    </p:animEffect>
                                    <p:set>
                                      <p:cBhvr>
                                        <p:cTn id="13" dur="1" fill="hold">
                                          <p:stCondLst>
                                            <p:cond delay="499"/>
                                          </p:stCondLst>
                                        </p:cTn>
                                        <p:tgtEl>
                                          <p:spTgt spid="252065"/>
                                        </p:tgtEl>
                                        <p:attrNameLst>
                                          <p:attrName>style.visibility</p:attrName>
                                        </p:attrNameLst>
                                      </p:cBhvr>
                                      <p:to>
                                        <p:strVal val="hidden"/>
                                      </p:to>
                                    </p:set>
                                  </p:childTnLst>
                                </p:cTn>
                              </p:par>
                              <p:par>
                                <p:cTn id="14" presetID="9" presetClass="exit" presetSubtype="0" fill="hold" nodeType="withEffect">
                                  <p:stCondLst>
                                    <p:cond delay="0"/>
                                  </p:stCondLst>
                                  <p:childTnLst>
                                    <p:animEffect transition="out" filter="dissolve">
                                      <p:cBhvr>
                                        <p:cTn id="15" dur="500"/>
                                        <p:tgtEl>
                                          <p:spTgt spid="252066"/>
                                        </p:tgtEl>
                                      </p:cBhvr>
                                    </p:animEffect>
                                    <p:set>
                                      <p:cBhvr>
                                        <p:cTn id="16" dur="1" fill="hold">
                                          <p:stCondLst>
                                            <p:cond delay="499"/>
                                          </p:stCondLst>
                                        </p:cTn>
                                        <p:tgtEl>
                                          <p:spTgt spid="252066"/>
                                        </p:tgtEl>
                                        <p:attrNameLst>
                                          <p:attrName>style.visibility</p:attrName>
                                        </p:attrNameLst>
                                      </p:cBhvr>
                                      <p:to>
                                        <p:strVal val="hidden"/>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xit" presetSubtype="0" fill="hold" grpId="1" nodeType="clickEffect">
                                  <p:stCondLst>
                                    <p:cond delay="0"/>
                                  </p:stCondLst>
                                  <p:childTnLst>
                                    <p:animEffect transition="out" filter="dissolve">
                                      <p:cBhvr>
                                        <p:cTn id="20" dur="500"/>
                                        <p:tgtEl>
                                          <p:spTgt spid="251991"/>
                                        </p:tgtEl>
                                      </p:cBhvr>
                                    </p:animEffect>
                                    <p:set>
                                      <p:cBhvr>
                                        <p:cTn id="21" dur="1" fill="hold">
                                          <p:stCondLst>
                                            <p:cond delay="499"/>
                                          </p:stCondLst>
                                        </p:cTn>
                                        <p:tgtEl>
                                          <p:spTgt spid="251991"/>
                                        </p:tgtEl>
                                        <p:attrNameLst>
                                          <p:attrName>style.visibility</p:attrName>
                                        </p:attrNameLst>
                                      </p:cBhvr>
                                      <p:to>
                                        <p:strVal val="hidden"/>
                                      </p:to>
                                    </p:set>
                                  </p:childTnLst>
                                </p:cTn>
                              </p:par>
                              <p:par>
                                <p:cTn id="22" presetID="9" presetClass="exit" presetSubtype="0" fill="hold" grpId="1" nodeType="withEffect">
                                  <p:stCondLst>
                                    <p:cond delay="0"/>
                                  </p:stCondLst>
                                  <p:childTnLst>
                                    <p:animEffect transition="out" filter="dissolve">
                                      <p:cBhvr>
                                        <p:cTn id="23" dur="500"/>
                                        <p:tgtEl>
                                          <p:spTgt spid="251992"/>
                                        </p:tgtEl>
                                      </p:cBhvr>
                                    </p:animEffect>
                                    <p:set>
                                      <p:cBhvr>
                                        <p:cTn id="24" dur="1" fill="hold">
                                          <p:stCondLst>
                                            <p:cond delay="499"/>
                                          </p:stCondLst>
                                        </p:cTn>
                                        <p:tgtEl>
                                          <p:spTgt spid="251992"/>
                                        </p:tgtEl>
                                        <p:attrNameLst>
                                          <p:attrName>style.visibility</p:attrName>
                                        </p:attrNameLst>
                                      </p:cBhvr>
                                      <p:to>
                                        <p:strVal val="hidden"/>
                                      </p:to>
                                    </p:set>
                                  </p:childTnLst>
                                </p:cTn>
                              </p:par>
                              <p:par>
                                <p:cTn id="25" presetID="1" presetClass="entr" presetSubtype="0" fill="hold" nodeType="withEffect">
                                  <p:stCondLst>
                                    <p:cond delay="0"/>
                                  </p:stCondLst>
                                  <p:childTnLst>
                                    <p:set>
                                      <p:cBhvr>
                                        <p:cTn id="26" dur="1" fill="hold">
                                          <p:stCondLst>
                                            <p:cond delay="0"/>
                                          </p:stCondLst>
                                        </p:cTn>
                                        <p:tgtEl>
                                          <p:spTgt spid="252067"/>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52068"/>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252091"/>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5200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52079"/>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5201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5207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5201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52031"/>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207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9" presetClass="exit" presetSubtype="0" fill="hold" nodeType="clickEffect">
                                  <p:stCondLst>
                                    <p:cond delay="0"/>
                                  </p:stCondLst>
                                  <p:childTnLst>
                                    <p:animEffect transition="out" filter="dissolve">
                                      <p:cBhvr>
                                        <p:cTn id="54" dur="500"/>
                                        <p:tgtEl>
                                          <p:spTgt spid="252071"/>
                                        </p:tgtEl>
                                      </p:cBhvr>
                                    </p:animEffect>
                                    <p:set>
                                      <p:cBhvr>
                                        <p:cTn id="55" dur="1" fill="hold">
                                          <p:stCondLst>
                                            <p:cond delay="499"/>
                                          </p:stCondLst>
                                        </p:cTn>
                                        <p:tgtEl>
                                          <p:spTgt spid="252071"/>
                                        </p:tgtEl>
                                        <p:attrNameLst>
                                          <p:attrName>style.visibility</p:attrName>
                                        </p:attrNameLst>
                                      </p:cBhvr>
                                      <p:to>
                                        <p:strVal val="hidden"/>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nodeType="clickEffect">
                                  <p:stCondLst>
                                    <p:cond delay="0"/>
                                  </p:stCondLst>
                                  <p:childTnLst>
                                    <p:set>
                                      <p:cBhvr>
                                        <p:cTn id="59" dur="1" fill="hold">
                                          <p:stCondLst>
                                            <p:cond delay="0"/>
                                          </p:stCondLst>
                                        </p:cTn>
                                        <p:tgtEl>
                                          <p:spTgt spid="252076"/>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252078"/>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52077"/>
                                        </p:tgtEl>
                                        <p:attrNameLst>
                                          <p:attrName>style.visibility</p:attrName>
                                        </p:attrNameLst>
                                      </p:cBhvr>
                                      <p:to>
                                        <p:strVal val="visible"/>
                                      </p:to>
                                    </p:set>
                                  </p:childTnLst>
                                </p:cTn>
                              </p:par>
                              <p:par>
                                <p:cTn id="64" presetID="9" presetClass="exit" presetSubtype="0" fill="hold" grpId="1" nodeType="withEffect">
                                  <p:stCondLst>
                                    <p:cond delay="0"/>
                                  </p:stCondLst>
                                  <p:childTnLst>
                                    <p:animEffect transition="out" filter="dissolve">
                                      <p:cBhvr>
                                        <p:cTn id="65" dur="500"/>
                                        <p:tgtEl>
                                          <p:spTgt spid="252074"/>
                                        </p:tgtEl>
                                      </p:cBhvr>
                                    </p:animEffect>
                                    <p:set>
                                      <p:cBhvr>
                                        <p:cTn id="66" dur="1" fill="hold">
                                          <p:stCondLst>
                                            <p:cond delay="499"/>
                                          </p:stCondLst>
                                        </p:cTn>
                                        <p:tgtEl>
                                          <p:spTgt spid="252074"/>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252107"/>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252057"/>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25210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5211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252117"/>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252121"/>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252122"/>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252119"/>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xit" presetSubtype="0" fill="hold" nodeType="clickEffect">
                                  <p:stCondLst>
                                    <p:cond delay="0"/>
                                  </p:stCondLst>
                                  <p:childTnLst>
                                    <p:animEffect transition="out" filter="dissolve">
                                      <p:cBhvr>
                                        <p:cTn id="92" dur="500"/>
                                        <p:tgtEl>
                                          <p:spTgt spid="252122"/>
                                        </p:tgtEl>
                                      </p:cBhvr>
                                    </p:animEffect>
                                    <p:set>
                                      <p:cBhvr>
                                        <p:cTn id="93" dur="1" fill="hold">
                                          <p:stCondLst>
                                            <p:cond delay="499"/>
                                          </p:stCondLst>
                                        </p:cTn>
                                        <p:tgtEl>
                                          <p:spTgt spid="252122"/>
                                        </p:tgtEl>
                                        <p:attrNameLst>
                                          <p:attrName>style.visibility</p:attrName>
                                        </p:attrNameLst>
                                      </p:cBhvr>
                                      <p:to>
                                        <p:strVal val="hidden"/>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9" presetClass="exit" presetSubtype="0" fill="hold" grpId="1" nodeType="clickEffect">
                                  <p:stCondLst>
                                    <p:cond delay="0"/>
                                  </p:stCondLst>
                                  <p:childTnLst>
                                    <p:animEffect transition="out" filter="dissolve">
                                      <p:cBhvr>
                                        <p:cTn id="97" dur="500"/>
                                        <p:tgtEl>
                                          <p:spTgt spid="252119"/>
                                        </p:tgtEl>
                                      </p:cBhvr>
                                    </p:animEffect>
                                    <p:set>
                                      <p:cBhvr>
                                        <p:cTn id="98" dur="1" fill="hold">
                                          <p:stCondLst>
                                            <p:cond delay="499"/>
                                          </p:stCondLst>
                                        </p:cTn>
                                        <p:tgtEl>
                                          <p:spTgt spid="252119"/>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25213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252132"/>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252145"/>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25214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9" presetClass="exit" presetSubtype="0" fill="hold" nodeType="clickEffect">
                                  <p:stCondLst>
                                    <p:cond delay="0"/>
                                  </p:stCondLst>
                                  <p:childTnLst>
                                    <p:animEffect transition="out" filter="dissolve">
                                      <p:cBhvr>
                                        <p:cTn id="110" dur="500"/>
                                        <p:tgtEl>
                                          <p:spTgt spid="252145"/>
                                        </p:tgtEl>
                                      </p:cBhvr>
                                    </p:animEffect>
                                    <p:set>
                                      <p:cBhvr>
                                        <p:cTn id="111" dur="1" fill="hold">
                                          <p:stCondLst>
                                            <p:cond delay="499"/>
                                          </p:stCondLst>
                                        </p:cTn>
                                        <p:tgtEl>
                                          <p:spTgt spid="252145"/>
                                        </p:tgtEl>
                                        <p:attrNameLst>
                                          <p:attrName>style.visibility</p:attrName>
                                        </p:attrNameLst>
                                      </p:cBhvr>
                                      <p:to>
                                        <p:strVal val="hidden"/>
                                      </p:to>
                                    </p:set>
                                  </p:childTnLst>
                                </p:cTn>
                              </p:par>
                              <p:par>
                                <p:cTn id="112" presetID="1" presetClass="entr" presetSubtype="0" fill="hold" nodeType="withEffect">
                                  <p:stCondLst>
                                    <p:cond delay="0"/>
                                  </p:stCondLst>
                                  <p:childTnLst>
                                    <p:set>
                                      <p:cBhvr>
                                        <p:cTn id="113" dur="1" fill="hold">
                                          <p:stCondLst>
                                            <p:cond delay="0"/>
                                          </p:stCondLst>
                                        </p:cTn>
                                        <p:tgtEl>
                                          <p:spTgt spid="252144"/>
                                        </p:tgtEl>
                                        <p:attrNameLst>
                                          <p:attrName>style.visibility</p:attrName>
                                        </p:attrNameLst>
                                      </p:cBhvr>
                                      <p:to>
                                        <p:strVal val="visible"/>
                                      </p:to>
                                    </p:set>
                                  </p:childTnLst>
                                </p:cTn>
                              </p:par>
                              <p:par>
                                <p:cTn id="114" presetID="2" presetClass="entr" presetSubtype="4" fill="hold" grpId="0" nodeType="withEffect">
                                  <p:stCondLst>
                                    <p:cond delay="0"/>
                                  </p:stCondLst>
                                  <p:childTnLst>
                                    <p:set>
                                      <p:cBhvr>
                                        <p:cTn id="115" dur="1" fill="hold">
                                          <p:stCondLst>
                                            <p:cond delay="0"/>
                                          </p:stCondLst>
                                        </p:cTn>
                                        <p:tgtEl>
                                          <p:spTgt spid="252148"/>
                                        </p:tgtEl>
                                        <p:attrNameLst>
                                          <p:attrName>style.visibility</p:attrName>
                                        </p:attrNameLst>
                                      </p:cBhvr>
                                      <p:to>
                                        <p:strVal val="visible"/>
                                      </p:to>
                                    </p:set>
                                    <p:anim calcmode="lin" valueType="num">
                                      <p:cBhvr additive="base">
                                        <p:cTn id="116" dur="500" fill="hold"/>
                                        <p:tgtEl>
                                          <p:spTgt spid="252148"/>
                                        </p:tgtEl>
                                        <p:attrNameLst>
                                          <p:attrName>ppt_x</p:attrName>
                                        </p:attrNameLst>
                                      </p:cBhvr>
                                      <p:tavLst>
                                        <p:tav tm="0">
                                          <p:val>
                                            <p:strVal val="#ppt_x"/>
                                          </p:val>
                                        </p:tav>
                                        <p:tav tm="100000">
                                          <p:val>
                                            <p:strVal val="#ppt_x"/>
                                          </p:val>
                                        </p:tav>
                                      </p:tavLst>
                                    </p:anim>
                                    <p:anim calcmode="lin" valueType="num">
                                      <p:cBhvr additive="base">
                                        <p:cTn id="117" dur="500" fill="hold"/>
                                        <p:tgtEl>
                                          <p:spTgt spid="252148"/>
                                        </p:tgtEl>
                                        <p:attrNameLst>
                                          <p:attrName>ppt_y</p:attrName>
                                        </p:attrNameLst>
                                      </p:cBhvr>
                                      <p:tavLst>
                                        <p:tav tm="0">
                                          <p:val>
                                            <p:strVal val="1+#ppt_h/2"/>
                                          </p:val>
                                        </p:tav>
                                        <p:tav tm="100000">
                                          <p:val>
                                            <p:strVal val="#ppt_y"/>
                                          </p:val>
                                        </p:tav>
                                      </p:tavLst>
                                    </p:anim>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252152"/>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252130"/>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252154"/>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252157"/>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252158"/>
                                        </p:tgtEl>
                                        <p:attrNameLst>
                                          <p:attrName>style.visibility</p:attrName>
                                        </p:attrNameLst>
                                      </p:cBhvr>
                                      <p:to>
                                        <p:strVal val="visible"/>
                                      </p:to>
                                    </p:se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1" presetClass="entr" presetSubtype="0" fill="hold" grpId="0" nodeType="clickEffect">
                                  <p:stCondLst>
                                    <p:cond delay="0"/>
                                  </p:stCondLst>
                                  <p:childTnLst>
                                    <p:set>
                                      <p:cBhvr>
                                        <p:cTn id="133" dur="1" fill="hold">
                                          <p:stCondLst>
                                            <p:cond delay="0"/>
                                          </p:stCondLst>
                                        </p:cTn>
                                        <p:tgtEl>
                                          <p:spTgt spid="252153"/>
                                        </p:tgtEl>
                                        <p:attrNameLst>
                                          <p:attrName>style.visibility</p:attrName>
                                        </p:attrNameLst>
                                      </p:cBhvr>
                                      <p:to>
                                        <p:strVal val="visible"/>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9" presetClass="exit" presetSubtype="0" fill="hold" nodeType="clickEffect">
                                  <p:stCondLst>
                                    <p:cond delay="0"/>
                                  </p:stCondLst>
                                  <p:childTnLst>
                                    <p:animEffect transition="out" filter="dissolve">
                                      <p:cBhvr>
                                        <p:cTn id="137" dur="500"/>
                                        <p:tgtEl>
                                          <p:spTgt spid="252130"/>
                                        </p:tgtEl>
                                      </p:cBhvr>
                                    </p:animEffect>
                                    <p:set>
                                      <p:cBhvr>
                                        <p:cTn id="138" dur="1" fill="hold">
                                          <p:stCondLst>
                                            <p:cond delay="499"/>
                                          </p:stCondLst>
                                        </p:cTn>
                                        <p:tgtEl>
                                          <p:spTgt spid="252130"/>
                                        </p:tgtEl>
                                        <p:attrNameLst>
                                          <p:attrName>style.visibility</p:attrName>
                                        </p:attrNameLst>
                                      </p:cBhvr>
                                      <p:to>
                                        <p:strVal val="hidden"/>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9" presetClass="exit" presetSubtype="0" fill="hold" grpId="1" nodeType="clickEffect">
                                  <p:stCondLst>
                                    <p:cond delay="0"/>
                                  </p:stCondLst>
                                  <p:childTnLst>
                                    <p:animEffect transition="out" filter="dissolve">
                                      <p:cBhvr>
                                        <p:cTn id="142" dur="500"/>
                                        <p:tgtEl>
                                          <p:spTgt spid="252153"/>
                                        </p:tgtEl>
                                      </p:cBhvr>
                                    </p:animEffect>
                                    <p:set>
                                      <p:cBhvr>
                                        <p:cTn id="143" dur="1" fill="hold">
                                          <p:stCondLst>
                                            <p:cond delay="499"/>
                                          </p:stCondLst>
                                        </p:cTn>
                                        <p:tgtEl>
                                          <p:spTgt spid="252153"/>
                                        </p:tgtEl>
                                        <p:attrNameLst>
                                          <p:attrName>style.visibility</p:attrName>
                                        </p:attrNameLst>
                                      </p:cBhvr>
                                      <p:to>
                                        <p:strVal val="hidden"/>
                                      </p:to>
                                    </p:set>
                                  </p:childTnLst>
                                </p:cTn>
                              </p:par>
                              <p:par>
                                <p:cTn id="144" presetID="1" presetClass="entr" presetSubtype="0" fill="hold" nodeType="withEffect">
                                  <p:stCondLst>
                                    <p:cond delay="0"/>
                                  </p:stCondLst>
                                  <p:childTnLst>
                                    <p:set>
                                      <p:cBhvr>
                                        <p:cTn id="145" dur="1" fill="hold">
                                          <p:stCondLst>
                                            <p:cond delay="0"/>
                                          </p:stCondLst>
                                        </p:cTn>
                                        <p:tgtEl>
                                          <p:spTgt spid="252159"/>
                                        </p:tgtEl>
                                        <p:attrNameLst>
                                          <p:attrName>style.visibility</p:attrName>
                                        </p:attrNameLst>
                                      </p:cBhvr>
                                      <p:to>
                                        <p:strVal val="visible"/>
                                      </p:to>
                                    </p:set>
                                  </p:childTnLst>
                                </p:cTn>
                              </p:par>
                              <p:par>
                                <p:cTn id="146" presetID="1" presetClass="entr" presetSubtype="0" fill="hold" nodeType="withEffect">
                                  <p:stCondLst>
                                    <p:cond delay="0"/>
                                  </p:stCondLst>
                                  <p:childTnLst>
                                    <p:set>
                                      <p:cBhvr>
                                        <p:cTn id="147" dur="1" fill="hold">
                                          <p:stCondLst>
                                            <p:cond delay="0"/>
                                          </p:stCondLst>
                                        </p:cTn>
                                        <p:tgtEl>
                                          <p:spTgt spid="252167"/>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252175"/>
                                        </p:tgtEl>
                                        <p:attrNameLst>
                                          <p:attrName>style.visibility</p:attrName>
                                        </p:attrNameLst>
                                      </p:cBhvr>
                                      <p:to>
                                        <p:strVal val="visible"/>
                                      </p:to>
                                    </p:se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 presetClass="entr" presetSubtype="0" fill="hold" grpId="0" nodeType="clickEffect">
                                  <p:stCondLst>
                                    <p:cond delay="0"/>
                                  </p:stCondLst>
                                  <p:childTnLst>
                                    <p:set>
                                      <p:cBhvr>
                                        <p:cTn id="153" dur="1" fill="hold">
                                          <p:stCondLst>
                                            <p:cond delay="0"/>
                                          </p:stCondLst>
                                        </p:cTn>
                                        <p:tgtEl>
                                          <p:spTgt spid="252208"/>
                                        </p:tgtEl>
                                        <p:attrNameLst>
                                          <p:attrName>style.visibility</p:attrName>
                                        </p:attrNameLst>
                                      </p:cBhvr>
                                      <p:to>
                                        <p:strVal val="visible"/>
                                      </p:to>
                                    </p:set>
                                  </p:childTnLst>
                                </p:cTn>
                              </p:par>
                              <p:par>
                                <p:cTn id="154" presetID="1" presetClass="entr" presetSubtype="0" fill="hold" nodeType="withEffect">
                                  <p:stCondLst>
                                    <p:cond delay="0"/>
                                  </p:stCondLst>
                                  <p:childTnLst>
                                    <p:set>
                                      <p:cBhvr>
                                        <p:cTn id="155" dur="1" fill="hold">
                                          <p:stCondLst>
                                            <p:cond delay="0"/>
                                          </p:stCondLst>
                                        </p:cTn>
                                        <p:tgtEl>
                                          <p:spTgt spid="252212"/>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252197"/>
                                        </p:tgtEl>
                                        <p:attrNameLst>
                                          <p:attrName>style.visibility</p:attrName>
                                        </p:attrNameLst>
                                      </p:cBhvr>
                                      <p:to>
                                        <p:strVal val="visible"/>
                                      </p:to>
                                    </p:se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 presetClass="entr" presetSubtype="0" fill="hold" grpId="0" nodeType="clickEffect">
                                  <p:stCondLst>
                                    <p:cond delay="0"/>
                                  </p:stCondLst>
                                  <p:childTnLst>
                                    <p:set>
                                      <p:cBhvr>
                                        <p:cTn id="161" dur="1" fill="hold">
                                          <p:stCondLst>
                                            <p:cond delay="0"/>
                                          </p:stCondLst>
                                        </p:cTn>
                                        <p:tgtEl>
                                          <p:spTgt spid="252211"/>
                                        </p:tgtEl>
                                        <p:attrNameLst>
                                          <p:attrName>style.visibility</p:attrName>
                                        </p:attrNameLst>
                                      </p:cBhvr>
                                      <p:to>
                                        <p:strVal val="visible"/>
                                      </p:to>
                                    </p:se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9" presetClass="exit" presetSubtype="0" fill="hold" nodeType="clickEffect">
                                  <p:stCondLst>
                                    <p:cond delay="0"/>
                                  </p:stCondLst>
                                  <p:childTnLst>
                                    <p:animEffect transition="out" filter="dissolve">
                                      <p:cBhvr>
                                        <p:cTn id="165" dur="500"/>
                                        <p:tgtEl>
                                          <p:spTgt spid="252197"/>
                                        </p:tgtEl>
                                      </p:cBhvr>
                                    </p:animEffect>
                                    <p:set>
                                      <p:cBhvr>
                                        <p:cTn id="166" dur="1" fill="hold">
                                          <p:stCondLst>
                                            <p:cond delay="499"/>
                                          </p:stCondLst>
                                        </p:cTn>
                                        <p:tgtEl>
                                          <p:spTgt spid="252197"/>
                                        </p:tgtEl>
                                        <p:attrNameLst>
                                          <p:attrName>style.visibility</p:attrName>
                                        </p:attrNameLst>
                                      </p:cBhvr>
                                      <p:to>
                                        <p:strVal val="hidden"/>
                                      </p:to>
                                    </p:set>
                                  </p:childTnLst>
                                </p:cTn>
                              </p:par>
                            </p:childTnLst>
                          </p:cTn>
                        </p:par>
                      </p:childTnLst>
                    </p:cTn>
                  </p:par>
                  <p:par>
                    <p:cTn id="167" fill="hold" nodeType="clickPar">
                      <p:stCondLst>
                        <p:cond delay="indefinite"/>
                      </p:stCondLst>
                      <p:childTnLst>
                        <p:par>
                          <p:cTn id="168" fill="hold" nodeType="withGroup">
                            <p:stCondLst>
                              <p:cond delay="0"/>
                            </p:stCondLst>
                            <p:childTnLst>
                              <p:par>
                                <p:cTn id="169" presetID="9" presetClass="exit" presetSubtype="0" fill="hold" grpId="1" nodeType="clickEffect">
                                  <p:stCondLst>
                                    <p:cond delay="0"/>
                                  </p:stCondLst>
                                  <p:childTnLst>
                                    <p:animEffect transition="out" filter="dissolve">
                                      <p:cBhvr>
                                        <p:cTn id="170" dur="500"/>
                                        <p:tgtEl>
                                          <p:spTgt spid="252211"/>
                                        </p:tgtEl>
                                      </p:cBhvr>
                                    </p:animEffect>
                                    <p:set>
                                      <p:cBhvr>
                                        <p:cTn id="171" dur="1" fill="hold">
                                          <p:stCondLst>
                                            <p:cond delay="499"/>
                                          </p:stCondLst>
                                        </p:cTn>
                                        <p:tgtEl>
                                          <p:spTgt spid="252211"/>
                                        </p:tgtEl>
                                        <p:attrNameLst>
                                          <p:attrName>style.visibility</p:attrName>
                                        </p:attrNameLst>
                                      </p:cBhvr>
                                      <p:to>
                                        <p:strVal val="hidden"/>
                                      </p:to>
                                    </p:set>
                                  </p:childTnLst>
                                </p:cTn>
                              </p:par>
                              <p:par>
                                <p:cTn id="172" presetID="1" presetClass="entr" presetSubtype="0" fill="hold" grpId="0" nodeType="withEffect">
                                  <p:stCondLst>
                                    <p:cond delay="0"/>
                                  </p:stCondLst>
                                  <p:childTnLst>
                                    <p:set>
                                      <p:cBhvr>
                                        <p:cTn id="173" dur="1" fill="hold">
                                          <p:stCondLst>
                                            <p:cond delay="0"/>
                                          </p:stCondLst>
                                        </p:cTn>
                                        <p:tgtEl>
                                          <p:spTgt spid="252213"/>
                                        </p:tgtEl>
                                        <p:attrNameLst>
                                          <p:attrName>style.visibility</p:attrName>
                                        </p:attrNameLst>
                                      </p:cBhvr>
                                      <p:to>
                                        <p:strVal val="visible"/>
                                      </p:to>
                                    </p:set>
                                  </p:childTnLst>
                                </p:cTn>
                              </p:par>
                              <p:par>
                                <p:cTn id="174" presetID="1" presetClass="entr" presetSubtype="0" fill="hold" nodeType="withEffect">
                                  <p:stCondLst>
                                    <p:cond delay="0"/>
                                  </p:stCondLst>
                                  <p:childTnLst>
                                    <p:set>
                                      <p:cBhvr>
                                        <p:cTn id="175" dur="1" fill="hold">
                                          <p:stCondLst>
                                            <p:cond delay="0"/>
                                          </p:stCondLst>
                                        </p:cTn>
                                        <p:tgtEl>
                                          <p:spTgt spid="252207"/>
                                        </p:tgtEl>
                                        <p:attrNameLst>
                                          <p:attrName>style.visibility</p:attrName>
                                        </p:attrNameLst>
                                      </p:cBhvr>
                                      <p:to>
                                        <p:strVal val="visible"/>
                                      </p:to>
                                    </p:set>
                                  </p:childTnLst>
                                </p:cTn>
                              </p:par>
                              <p:par>
                                <p:cTn id="176" presetID="1" presetClass="entr" presetSubtype="0" fill="hold" grpId="0" nodeType="withEffect">
                                  <p:stCondLst>
                                    <p:cond delay="0"/>
                                  </p:stCondLst>
                                  <p:childTnLst>
                                    <p:set>
                                      <p:cBhvr>
                                        <p:cTn id="177" dur="1" fill="hold">
                                          <p:stCondLst>
                                            <p:cond delay="0"/>
                                          </p:stCondLst>
                                        </p:cTn>
                                        <p:tgtEl>
                                          <p:spTgt spid="252215"/>
                                        </p:tgtEl>
                                        <p:attrNameLst>
                                          <p:attrName>style.visibility</p:attrName>
                                        </p:attrNameLst>
                                      </p:cBhvr>
                                      <p:to>
                                        <p:strVal val="visible"/>
                                      </p:to>
                                    </p:set>
                                  </p:childTnLst>
                                </p:cTn>
                              </p:par>
                              <p:par>
                                <p:cTn id="178" presetID="1" presetClass="entr" presetSubtype="0" fill="hold" nodeType="withEffect">
                                  <p:stCondLst>
                                    <p:cond delay="0"/>
                                  </p:stCondLst>
                                  <p:childTnLst>
                                    <p:set>
                                      <p:cBhvr>
                                        <p:cTn id="179" dur="1" fill="hold">
                                          <p:stCondLst>
                                            <p:cond delay="0"/>
                                          </p:stCondLst>
                                        </p:cTn>
                                        <p:tgtEl>
                                          <p:spTgt spid="252229"/>
                                        </p:tgtEl>
                                        <p:attrNameLst>
                                          <p:attrName>style.visibility</p:attrName>
                                        </p:attrNameLst>
                                      </p:cBhvr>
                                      <p:to>
                                        <p:strVal val="visible"/>
                                      </p:to>
                                    </p:se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2" presetClass="entr" presetSubtype="4" fill="hold" grpId="0" nodeType="clickEffect">
                                  <p:stCondLst>
                                    <p:cond delay="0"/>
                                  </p:stCondLst>
                                  <p:childTnLst>
                                    <p:set>
                                      <p:cBhvr>
                                        <p:cTn id="183" dur="1" fill="hold">
                                          <p:stCondLst>
                                            <p:cond delay="0"/>
                                          </p:stCondLst>
                                        </p:cTn>
                                        <p:tgtEl>
                                          <p:spTgt spid="252217"/>
                                        </p:tgtEl>
                                        <p:attrNameLst>
                                          <p:attrName>style.visibility</p:attrName>
                                        </p:attrNameLst>
                                      </p:cBhvr>
                                      <p:to>
                                        <p:strVal val="visible"/>
                                      </p:to>
                                    </p:set>
                                    <p:anim calcmode="lin" valueType="num">
                                      <p:cBhvr additive="base">
                                        <p:cTn id="184" dur="500" fill="hold"/>
                                        <p:tgtEl>
                                          <p:spTgt spid="252217"/>
                                        </p:tgtEl>
                                        <p:attrNameLst>
                                          <p:attrName>ppt_x</p:attrName>
                                        </p:attrNameLst>
                                      </p:cBhvr>
                                      <p:tavLst>
                                        <p:tav tm="0">
                                          <p:val>
                                            <p:strVal val="#ppt_x"/>
                                          </p:val>
                                        </p:tav>
                                        <p:tav tm="100000">
                                          <p:val>
                                            <p:strVal val="#ppt_x"/>
                                          </p:val>
                                        </p:tav>
                                      </p:tavLst>
                                    </p:anim>
                                    <p:anim calcmode="lin" valueType="num">
                                      <p:cBhvr additive="base">
                                        <p:cTn id="185" dur="500" fill="hold"/>
                                        <p:tgtEl>
                                          <p:spTgt spid="252217"/>
                                        </p:tgtEl>
                                        <p:attrNameLst>
                                          <p:attrName>ppt_y</p:attrName>
                                        </p:attrNameLst>
                                      </p:cBhvr>
                                      <p:tavLst>
                                        <p:tav tm="0">
                                          <p:val>
                                            <p:strVal val="1+#ppt_h/2"/>
                                          </p:val>
                                        </p:tav>
                                        <p:tav tm="100000">
                                          <p:val>
                                            <p:strVal val="#ppt_y"/>
                                          </p:val>
                                        </p:tav>
                                      </p:tavLst>
                                    </p:anim>
                                  </p:childTnLst>
                                </p:cTn>
                              </p:par>
                              <p:par>
                                <p:cTn id="186" presetID="9" presetClass="exit" presetSubtype="0" fill="hold" grpId="1" nodeType="withEffect">
                                  <p:stCondLst>
                                    <p:cond delay="0"/>
                                  </p:stCondLst>
                                  <p:childTnLst>
                                    <p:animEffect transition="out" filter="dissolve">
                                      <p:cBhvr>
                                        <p:cTn id="187" dur="500"/>
                                        <p:tgtEl>
                                          <p:spTgt spid="252213"/>
                                        </p:tgtEl>
                                      </p:cBhvr>
                                    </p:animEffect>
                                    <p:set>
                                      <p:cBhvr>
                                        <p:cTn id="188" dur="1" fill="hold">
                                          <p:stCondLst>
                                            <p:cond delay="499"/>
                                          </p:stCondLst>
                                        </p:cTn>
                                        <p:tgtEl>
                                          <p:spTgt spid="252213"/>
                                        </p:tgtEl>
                                        <p:attrNameLst>
                                          <p:attrName>style.visibility</p:attrName>
                                        </p:attrNameLst>
                                      </p:cBhvr>
                                      <p:to>
                                        <p:strVal val="hidden"/>
                                      </p:to>
                                    </p:set>
                                  </p:childTnLst>
                                </p:cTn>
                              </p:par>
                              <p:par>
                                <p:cTn id="189" presetID="1" presetClass="entr" presetSubtype="0" fill="hold" grpId="0" nodeType="withEffect">
                                  <p:stCondLst>
                                    <p:cond delay="0"/>
                                  </p:stCondLst>
                                  <p:childTnLst>
                                    <p:set>
                                      <p:cBhvr>
                                        <p:cTn id="190" dur="1" fill="hold">
                                          <p:stCondLst>
                                            <p:cond delay="0"/>
                                          </p:stCondLst>
                                        </p:cTn>
                                        <p:tgtEl>
                                          <p:spTgt spid="252214"/>
                                        </p:tgtEl>
                                        <p:attrNameLst>
                                          <p:attrName>style.visibility</p:attrName>
                                        </p:attrNameLst>
                                      </p:cBhvr>
                                      <p:to>
                                        <p:strVal val="visible"/>
                                      </p:to>
                                    </p:set>
                                  </p:childTnLst>
                                </p:cTn>
                              </p:par>
                              <p:par>
                                <p:cTn id="191" presetID="1" presetClass="entr" presetSubtype="0" fill="hold" nodeType="withEffect">
                                  <p:stCondLst>
                                    <p:cond delay="0"/>
                                  </p:stCondLst>
                                  <p:childTnLst>
                                    <p:set>
                                      <p:cBhvr>
                                        <p:cTn id="192" dur="1" fill="hold">
                                          <p:stCondLst>
                                            <p:cond delay="0"/>
                                          </p:stCondLst>
                                        </p:cTn>
                                        <p:tgtEl>
                                          <p:spTgt spid="252221"/>
                                        </p:tgtEl>
                                        <p:attrNameLst>
                                          <p:attrName>style.visibility</p:attrName>
                                        </p:attrNameLst>
                                      </p:cBhvr>
                                      <p:to>
                                        <p:strVal val="visible"/>
                                      </p:to>
                                    </p:set>
                                  </p:childTnLst>
                                </p:cTn>
                              </p:par>
                              <p:par>
                                <p:cTn id="193" presetID="9" presetClass="exit" presetSubtype="0" fill="hold" nodeType="withEffect">
                                  <p:stCondLst>
                                    <p:cond delay="0"/>
                                  </p:stCondLst>
                                  <p:childTnLst>
                                    <p:animEffect transition="out" filter="dissolve">
                                      <p:cBhvr>
                                        <p:cTn id="194" dur="500"/>
                                        <p:tgtEl>
                                          <p:spTgt spid="252229"/>
                                        </p:tgtEl>
                                      </p:cBhvr>
                                    </p:animEffect>
                                    <p:set>
                                      <p:cBhvr>
                                        <p:cTn id="195" dur="1" fill="hold">
                                          <p:stCondLst>
                                            <p:cond delay="499"/>
                                          </p:stCondLst>
                                        </p:cTn>
                                        <p:tgtEl>
                                          <p:spTgt spid="252229"/>
                                        </p:tgtEl>
                                        <p:attrNameLst>
                                          <p:attrName>style.visibility</p:attrName>
                                        </p:attrNameLst>
                                      </p:cBhvr>
                                      <p:to>
                                        <p:strVal val="hidden"/>
                                      </p:to>
                                    </p:set>
                                  </p:childTnLst>
                                </p:cTn>
                              </p:par>
                              <p:par>
                                <p:cTn id="196" presetID="1" presetClass="entr" presetSubtype="0" fill="hold" nodeType="withEffect">
                                  <p:stCondLst>
                                    <p:cond delay="0"/>
                                  </p:stCondLst>
                                  <p:childTnLst>
                                    <p:set>
                                      <p:cBhvr>
                                        <p:cTn id="197" dur="1" fill="hold">
                                          <p:stCondLst>
                                            <p:cond delay="0"/>
                                          </p:stCondLst>
                                        </p:cTn>
                                        <p:tgtEl>
                                          <p:spTgt spid="252233"/>
                                        </p:tgtEl>
                                        <p:attrNameLst>
                                          <p:attrName>style.visibility</p:attrName>
                                        </p:attrNameLst>
                                      </p:cBhvr>
                                      <p:to>
                                        <p:strVal val="visibl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 presetClass="entr" presetSubtype="0" fill="hold" grpId="0" nodeType="clickEffect">
                                  <p:stCondLst>
                                    <p:cond delay="0"/>
                                  </p:stCondLst>
                                  <p:childTnLst>
                                    <p:set>
                                      <p:cBhvr>
                                        <p:cTn id="201" dur="1" fill="hold">
                                          <p:stCondLst>
                                            <p:cond delay="0"/>
                                          </p:stCondLst>
                                        </p:cTn>
                                        <p:tgtEl>
                                          <p:spTgt spid="252223"/>
                                        </p:tgtEl>
                                        <p:attrNameLst>
                                          <p:attrName>style.visibility</p:attrName>
                                        </p:attrNameLst>
                                      </p:cBhvr>
                                      <p:to>
                                        <p:strVal val="visible"/>
                                      </p:to>
                                    </p:set>
                                  </p:childTnLst>
                                </p:cTn>
                              </p:par>
                              <p:par>
                                <p:cTn id="202" presetID="1" presetClass="entr" presetSubtype="0" fill="hold" nodeType="withEffect">
                                  <p:stCondLst>
                                    <p:cond delay="0"/>
                                  </p:stCondLst>
                                  <p:childTnLst>
                                    <p:set>
                                      <p:cBhvr>
                                        <p:cTn id="203" dur="1" fill="hold">
                                          <p:stCondLst>
                                            <p:cond delay="0"/>
                                          </p:stCondLst>
                                        </p:cTn>
                                        <p:tgtEl>
                                          <p:spTgt spid="252237"/>
                                        </p:tgtEl>
                                        <p:attrNameLst>
                                          <p:attrName>style.visibility</p:attrName>
                                        </p:attrNameLst>
                                      </p:cBhvr>
                                      <p:to>
                                        <p:strVal val="visible"/>
                                      </p:to>
                                    </p:set>
                                  </p:childTnLst>
                                </p:cTn>
                              </p:par>
                              <p:par>
                                <p:cTn id="204" presetID="1" presetClass="entr" presetSubtype="0" fill="hold" nodeType="withEffect">
                                  <p:stCondLst>
                                    <p:cond delay="0"/>
                                  </p:stCondLst>
                                  <p:childTnLst>
                                    <p:set>
                                      <p:cBhvr>
                                        <p:cTn id="205" dur="1" fill="hold">
                                          <p:stCondLst>
                                            <p:cond delay="0"/>
                                          </p:stCondLst>
                                        </p:cTn>
                                        <p:tgtEl>
                                          <p:spTgt spid="252178"/>
                                        </p:tgtEl>
                                        <p:attrNameLst>
                                          <p:attrName>style.visibility</p:attrName>
                                        </p:attrNameLst>
                                      </p:cBhvr>
                                      <p:to>
                                        <p:strVal val="visible"/>
                                      </p:to>
                                    </p:se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 presetClass="entr" presetSubtype="0" fill="hold" grpId="0" nodeType="clickEffect">
                                  <p:stCondLst>
                                    <p:cond delay="0"/>
                                  </p:stCondLst>
                                  <p:childTnLst>
                                    <p:set>
                                      <p:cBhvr>
                                        <p:cTn id="209" dur="1" fill="hold">
                                          <p:stCondLst>
                                            <p:cond delay="0"/>
                                          </p:stCondLst>
                                        </p:cTn>
                                        <p:tgtEl>
                                          <p:spTgt spid="252236"/>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9" presetClass="exit" presetSubtype="0" fill="hold" grpId="1" nodeType="clickEffect">
                                  <p:stCondLst>
                                    <p:cond delay="0"/>
                                  </p:stCondLst>
                                  <p:childTnLst>
                                    <p:animEffect transition="out" filter="dissolve">
                                      <p:cBhvr>
                                        <p:cTn id="213" dur="500"/>
                                        <p:tgtEl>
                                          <p:spTgt spid="252236"/>
                                        </p:tgtEl>
                                      </p:cBhvr>
                                    </p:animEffect>
                                    <p:set>
                                      <p:cBhvr>
                                        <p:cTn id="214" dur="1" fill="hold">
                                          <p:stCondLst>
                                            <p:cond delay="499"/>
                                          </p:stCondLst>
                                        </p:cTn>
                                        <p:tgtEl>
                                          <p:spTgt spid="252236"/>
                                        </p:tgtEl>
                                        <p:attrNameLst>
                                          <p:attrName>style.visibility</p:attrName>
                                        </p:attrNameLst>
                                      </p:cBhvr>
                                      <p:to>
                                        <p:strVal val="hidden"/>
                                      </p:to>
                                    </p:set>
                                  </p:childTnLst>
                                </p:cTn>
                              </p:par>
                              <p:par>
                                <p:cTn id="215" presetID="9" presetClass="exit" presetSubtype="0" fill="hold" nodeType="withEffect">
                                  <p:stCondLst>
                                    <p:cond delay="0"/>
                                  </p:stCondLst>
                                  <p:childTnLst>
                                    <p:animEffect transition="out" filter="dissolve">
                                      <p:cBhvr>
                                        <p:cTn id="216" dur="500"/>
                                        <p:tgtEl>
                                          <p:spTgt spid="252178"/>
                                        </p:tgtEl>
                                      </p:cBhvr>
                                    </p:animEffect>
                                    <p:set>
                                      <p:cBhvr>
                                        <p:cTn id="217" dur="1" fill="hold">
                                          <p:stCondLst>
                                            <p:cond delay="499"/>
                                          </p:stCondLst>
                                        </p:cTn>
                                        <p:tgtEl>
                                          <p:spTgt spid="252178"/>
                                        </p:tgtEl>
                                        <p:attrNameLst>
                                          <p:attrName>style.visibility</p:attrName>
                                        </p:attrNameLst>
                                      </p:cBhvr>
                                      <p:to>
                                        <p:strVal val="hidden"/>
                                      </p:to>
                                    </p:se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 presetClass="entr" presetSubtype="0" fill="hold" nodeType="clickEffect">
                                  <p:stCondLst>
                                    <p:cond delay="0"/>
                                  </p:stCondLst>
                                  <p:childTnLst>
                                    <p:set>
                                      <p:cBhvr>
                                        <p:cTn id="221" dur="1" fill="hold">
                                          <p:stCondLst>
                                            <p:cond delay="0"/>
                                          </p:stCondLst>
                                        </p:cTn>
                                        <p:tgtEl>
                                          <p:spTgt spid="252243"/>
                                        </p:tgtEl>
                                        <p:attrNameLst>
                                          <p:attrName>style.visibility</p:attrName>
                                        </p:attrNameLst>
                                      </p:cBhvr>
                                      <p:to>
                                        <p:strVal val="visible"/>
                                      </p:to>
                                    </p:set>
                                  </p:childTnLst>
                                </p:cTn>
                              </p:par>
                              <p:par>
                                <p:cTn id="222" presetID="1" presetClass="entr" presetSubtype="0" fill="hold" grpId="0" nodeType="withEffect">
                                  <p:stCondLst>
                                    <p:cond delay="0"/>
                                  </p:stCondLst>
                                  <p:childTnLst>
                                    <p:set>
                                      <p:cBhvr>
                                        <p:cTn id="223" dur="1" fill="hold">
                                          <p:stCondLst>
                                            <p:cond delay="0"/>
                                          </p:stCondLst>
                                        </p:cTn>
                                        <p:tgtEl>
                                          <p:spTgt spid="252244"/>
                                        </p:tgtEl>
                                        <p:attrNameLst>
                                          <p:attrName>style.visibility</p:attrName>
                                        </p:attrNameLst>
                                      </p:cBhvr>
                                      <p:to>
                                        <p:strVal val="visible"/>
                                      </p:to>
                                    </p:set>
                                  </p:childTnLst>
                                </p:cTn>
                              </p:par>
                              <p:par>
                                <p:cTn id="224" presetID="1" presetClass="entr" presetSubtype="0" fill="hold" nodeType="withEffect">
                                  <p:stCondLst>
                                    <p:cond delay="0"/>
                                  </p:stCondLst>
                                  <p:childTnLst>
                                    <p:set>
                                      <p:cBhvr>
                                        <p:cTn id="225" dur="1" fill="hold">
                                          <p:stCondLst>
                                            <p:cond delay="0"/>
                                          </p:stCondLst>
                                        </p:cTn>
                                        <p:tgtEl>
                                          <p:spTgt spid="252225"/>
                                        </p:tgtEl>
                                        <p:attrNameLst>
                                          <p:attrName>style.visibility</p:attrName>
                                        </p:attrNameLst>
                                      </p:cBhvr>
                                      <p:to>
                                        <p:strVal val="visible"/>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5" presetClass="entr" presetSubtype="0" fill="hold" grpId="0" nodeType="clickEffect">
                                  <p:stCondLst>
                                    <p:cond delay="0"/>
                                  </p:stCondLst>
                                  <p:childTnLst>
                                    <p:set>
                                      <p:cBhvr>
                                        <p:cTn id="229" dur="1" fill="hold">
                                          <p:stCondLst>
                                            <p:cond delay="0"/>
                                          </p:stCondLst>
                                        </p:cTn>
                                        <p:tgtEl>
                                          <p:spTgt spid="252245"/>
                                        </p:tgtEl>
                                        <p:attrNameLst>
                                          <p:attrName>style.visibility</p:attrName>
                                        </p:attrNameLst>
                                      </p:cBhvr>
                                      <p:to>
                                        <p:strVal val="visible"/>
                                      </p:to>
                                    </p:set>
                                    <p:anim calcmode="lin" valueType="num">
                                      <p:cBhvr>
                                        <p:cTn id="230" dur="2000" fill="hold"/>
                                        <p:tgtEl>
                                          <p:spTgt spid="252245"/>
                                        </p:tgtEl>
                                        <p:attrNameLst>
                                          <p:attrName>ppt_w</p:attrName>
                                        </p:attrNameLst>
                                      </p:cBhvr>
                                      <p:tavLst>
                                        <p:tav tm="0">
                                          <p:val>
                                            <p:fltVal val="0"/>
                                          </p:val>
                                        </p:tav>
                                        <p:tav tm="100000">
                                          <p:val>
                                            <p:strVal val="#ppt_w"/>
                                          </p:val>
                                        </p:tav>
                                      </p:tavLst>
                                    </p:anim>
                                    <p:anim calcmode="lin" valueType="num">
                                      <p:cBhvr>
                                        <p:cTn id="231" dur="2000" fill="hold"/>
                                        <p:tgtEl>
                                          <p:spTgt spid="252245"/>
                                        </p:tgtEl>
                                        <p:attrNameLst>
                                          <p:attrName>ppt_h</p:attrName>
                                        </p:attrNameLst>
                                      </p:cBhvr>
                                      <p:tavLst>
                                        <p:tav tm="0">
                                          <p:val>
                                            <p:fltVal val="0"/>
                                          </p:val>
                                        </p:tav>
                                        <p:tav tm="100000">
                                          <p:val>
                                            <p:strVal val="#ppt_h"/>
                                          </p:val>
                                        </p:tav>
                                      </p:tavLst>
                                    </p:anim>
                                    <p:anim calcmode="lin" valueType="num">
                                      <p:cBhvr>
                                        <p:cTn id="232" dur="2000" fill="hold"/>
                                        <p:tgtEl>
                                          <p:spTgt spid="252245"/>
                                        </p:tgtEl>
                                        <p:attrNameLst>
                                          <p:attrName>ppt_x</p:attrName>
                                        </p:attrNameLst>
                                      </p:cBhvr>
                                      <p:tavLst>
                                        <p:tav tm="0" fmla="#ppt_x+(cos(-2*pi*(1-$))*-#ppt_x-sin(-2*pi*(1-$))*(1-#ppt_y))*(1-$)">
                                          <p:val>
                                            <p:fltVal val="0"/>
                                          </p:val>
                                        </p:tav>
                                        <p:tav tm="100000">
                                          <p:val>
                                            <p:fltVal val="1"/>
                                          </p:val>
                                        </p:tav>
                                      </p:tavLst>
                                    </p:anim>
                                    <p:anim calcmode="lin" valueType="num">
                                      <p:cBhvr>
                                        <p:cTn id="233" dur="2000" fill="hold"/>
                                        <p:tgtEl>
                                          <p:spTgt spid="25224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1992" grpId="0" animBg="1"/>
      <p:bldP spid="251992" grpId="1" animBg="1"/>
      <p:bldP spid="251991" grpId="0" animBg="1"/>
      <p:bldP spid="251991" grpId="1" animBg="1"/>
      <p:bldP spid="252009" grpId="0" animBg="1"/>
      <p:bldP spid="252010" grpId="0"/>
      <p:bldP spid="252011" grpId="0" animBg="1"/>
      <p:bldP spid="252031" grpId="0" animBg="1"/>
      <p:bldP spid="252057" grpId="0" animBg="1"/>
      <p:bldP spid="252074" grpId="0" animBg="1"/>
      <p:bldP spid="252074" grpId="1" animBg="1"/>
      <p:bldP spid="252108" grpId="0"/>
      <p:bldP spid="252119" grpId="0" animBg="1"/>
      <p:bldP spid="252119" grpId="1" animBg="1"/>
      <p:bldP spid="252118" grpId="0" animBg="1"/>
      <p:bldP spid="252117" grpId="0" animBg="1"/>
      <p:bldP spid="252131" grpId="0" animBg="1"/>
      <p:bldP spid="252148" grpId="0" animBg="1"/>
      <p:bldP spid="252152" grpId="0"/>
      <p:bldP spid="252153" grpId="0" animBg="1"/>
      <p:bldP spid="252153" grpId="1" animBg="1"/>
      <p:bldP spid="252157" grpId="0" animBg="1"/>
      <p:bldP spid="252158" grpId="0" animBg="1"/>
      <p:bldP spid="252175" grpId="0" animBg="1"/>
      <p:bldP spid="252208" grpId="0"/>
      <p:bldP spid="252211" grpId="0" animBg="1"/>
      <p:bldP spid="252211" grpId="1" animBg="1"/>
      <p:bldP spid="252213" grpId="0" animBg="1"/>
      <p:bldP spid="252213" grpId="1" animBg="1"/>
      <p:bldP spid="252214" grpId="0" animBg="1"/>
      <p:bldP spid="252215" grpId="0" animBg="1"/>
      <p:bldP spid="252217" grpId="0" animBg="1"/>
      <p:bldP spid="252223" grpId="0"/>
      <p:bldP spid="252236" grpId="0" animBg="1"/>
      <p:bldP spid="252236" grpId="1" animBg="1"/>
      <p:bldP spid="252244" grpId="0" animBg="1"/>
      <p:bldP spid="25224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49308" y="842342"/>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gn="just"/>
            <a:r>
              <a:rPr lang="en-US" sz="1000" b="1" dirty="0">
                <a:solidFill>
                  <a:srgbClr val="CACAFF">
                    <a:lumMod val="25000"/>
                  </a:srgbClr>
                </a:solidFill>
                <a:latin typeface="Arial" charset="0"/>
                <a:cs typeface="Arial" charset="0"/>
              </a:rPr>
              <a:t>The science, which treats of the general laws of motion and equilibrium of material bodies, is </a:t>
            </a:r>
            <a:r>
              <a:rPr lang="en-US" sz="1000" b="1" dirty="0" smtClean="0">
                <a:solidFill>
                  <a:srgbClr val="CACAFF">
                    <a:lumMod val="25000"/>
                  </a:srgbClr>
                </a:solidFill>
                <a:latin typeface="Arial" charset="0"/>
                <a:cs typeface="Arial" charset="0"/>
              </a:rPr>
              <a:t>called theoretical </a:t>
            </a:r>
            <a:r>
              <a:rPr lang="en-US" sz="1000" b="1" dirty="0">
                <a:solidFill>
                  <a:srgbClr val="CACAFF">
                    <a:lumMod val="25000"/>
                  </a:srgbClr>
                </a:solidFill>
                <a:latin typeface="Arial" charset="0"/>
                <a:cs typeface="Arial" charset="0"/>
              </a:rPr>
              <a:t>mechanics.</a:t>
            </a:r>
            <a:endParaRPr lang="ru-RU" sz="1000" b="1" dirty="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By motion </a:t>
            </a:r>
            <a:r>
              <a:rPr lang="en-US" sz="1000" b="1" dirty="0" smtClean="0">
                <a:solidFill>
                  <a:srgbClr val="CACAFF">
                    <a:lumMod val="25000"/>
                  </a:srgbClr>
                </a:solidFill>
                <a:latin typeface="Arial" charset="0"/>
                <a:cs typeface="Arial" charset="0"/>
              </a:rPr>
              <a:t>we </a:t>
            </a:r>
            <a:r>
              <a:rPr lang="en-US" sz="1000" b="1" dirty="0">
                <a:solidFill>
                  <a:srgbClr val="CACAFF">
                    <a:lumMod val="25000"/>
                  </a:srgbClr>
                </a:solidFill>
                <a:latin typeface="Arial" charset="0"/>
                <a:cs typeface="Arial" charset="0"/>
              </a:rPr>
              <a:t>mean </a:t>
            </a:r>
            <a:r>
              <a:rPr lang="en-US" sz="1000" b="1" dirty="0" smtClean="0">
                <a:solidFill>
                  <a:srgbClr val="CACAFF">
                    <a:lumMod val="25000"/>
                  </a:srgbClr>
                </a:solidFill>
                <a:latin typeface="Arial" charset="0"/>
                <a:cs typeface="Arial" charset="0"/>
              </a:rPr>
              <a:t>any </a:t>
            </a:r>
            <a:r>
              <a:rPr lang="en-US" sz="1000" b="1" dirty="0">
                <a:solidFill>
                  <a:srgbClr val="CACAFF">
                    <a:lumMod val="25000"/>
                  </a:srgbClr>
                </a:solidFill>
                <a:latin typeface="Arial" charset="0"/>
                <a:cs typeface="Arial" charset="0"/>
              </a:rPr>
              <a:t>change in the relative positions of material bodies in space which occurs in the course of time.</a:t>
            </a:r>
            <a:endParaRPr lang="ru-RU" sz="10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21767" y="1454342"/>
            <a:ext cx="8280000" cy="792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b="1" dirty="0">
                <a:solidFill>
                  <a:srgbClr val="CACAFF">
                    <a:lumMod val="25000"/>
                  </a:srgbClr>
                </a:solidFill>
                <a:cs typeface="Arial" charset="0"/>
              </a:rPr>
              <a:t>According to the nature of the problems treated, mechanics is divided into statics, kinematics, and dynamics. </a:t>
            </a:r>
            <a:endParaRPr lang="ru-RU" sz="1000" b="1" dirty="0" smtClean="0">
              <a:solidFill>
                <a:srgbClr val="CACAFF">
                  <a:lumMod val="25000"/>
                </a:srgbClr>
              </a:solidFill>
              <a:cs typeface="Arial" charset="0"/>
            </a:endParaRPr>
          </a:p>
          <a:p>
            <a:pPr marL="0" indent="0" eaLnBrk="1" hangingPunct="1">
              <a:defRPr/>
            </a:pPr>
            <a:r>
              <a:rPr lang="en-US" sz="1000" b="1" dirty="0" smtClean="0">
                <a:solidFill>
                  <a:srgbClr val="CACAFF">
                    <a:lumMod val="25000"/>
                  </a:srgbClr>
                </a:solidFill>
                <a:cs typeface="Arial" charset="0"/>
              </a:rPr>
              <a:t>Statics </a:t>
            </a:r>
            <a:r>
              <a:rPr lang="en-US" sz="1000" b="1" dirty="0">
                <a:solidFill>
                  <a:srgbClr val="CACAFF">
                    <a:lumMod val="25000"/>
                  </a:srgbClr>
                </a:solidFill>
                <a:cs typeface="Arial" charset="0"/>
              </a:rPr>
              <a:t>studies the forces and the conditions of equilibrium of material bodies subjected to the action of forces</a:t>
            </a:r>
            <a:r>
              <a:rPr lang="en-US" sz="1000" b="1" dirty="0" smtClean="0">
                <a:solidFill>
                  <a:srgbClr val="CACAFF">
                    <a:lumMod val="25000"/>
                  </a:srgbClr>
                </a:solidFill>
                <a:cs typeface="Arial" charset="0"/>
              </a:rPr>
              <a:t>.</a:t>
            </a:r>
            <a:endParaRPr lang="ru-RU" sz="1000" b="1" dirty="0" smtClean="0">
              <a:solidFill>
                <a:srgbClr val="CACAFF">
                  <a:lumMod val="25000"/>
                </a:srgbClr>
              </a:solidFill>
              <a:cs typeface="Arial" charset="0"/>
            </a:endParaRPr>
          </a:p>
          <a:p>
            <a:pPr marL="0" indent="0" eaLnBrk="1" hangingPunct="1">
              <a:defRPr/>
            </a:pPr>
            <a:r>
              <a:rPr lang="en-US" sz="1000" b="1" dirty="0" smtClean="0">
                <a:solidFill>
                  <a:srgbClr val="CACAFF">
                    <a:lumMod val="25000"/>
                  </a:srgbClr>
                </a:solidFill>
                <a:cs typeface="Arial" charset="0"/>
              </a:rPr>
              <a:t> </a:t>
            </a:r>
            <a:r>
              <a:rPr lang="en-US" sz="1000" b="1" dirty="0">
                <a:solidFill>
                  <a:srgbClr val="CACAFF">
                    <a:lumMod val="25000"/>
                  </a:srgbClr>
                </a:solidFill>
                <a:cs typeface="Arial" charset="0"/>
              </a:rPr>
              <a:t>Kinematics deals with the general properties of the motion of bodies</a:t>
            </a:r>
            <a:r>
              <a:rPr lang="en-US" sz="1000" b="1" dirty="0" smtClean="0">
                <a:solidFill>
                  <a:srgbClr val="CACAFF">
                    <a:lumMod val="25000"/>
                  </a:srgbClr>
                </a:solidFill>
                <a:cs typeface="Arial" charset="0"/>
              </a:rPr>
              <a:t>.</a:t>
            </a:r>
            <a:endParaRPr lang="ru-RU" sz="1000" b="1" dirty="0" smtClean="0">
              <a:solidFill>
                <a:srgbClr val="CACAFF">
                  <a:lumMod val="25000"/>
                </a:srgbClr>
              </a:solidFill>
              <a:cs typeface="Arial" charset="0"/>
            </a:endParaRPr>
          </a:p>
          <a:p>
            <a:pPr marL="0" indent="0" eaLnBrk="1" hangingPunct="1">
              <a:defRPr/>
            </a:pPr>
            <a:r>
              <a:rPr lang="en-US" sz="1000" b="1" dirty="0" smtClean="0">
                <a:solidFill>
                  <a:srgbClr val="CACAFF">
                    <a:lumMod val="25000"/>
                  </a:srgbClr>
                </a:solidFill>
                <a:cs typeface="Arial" charset="0"/>
              </a:rPr>
              <a:t> </a:t>
            </a:r>
            <a:r>
              <a:rPr lang="en-US" sz="1000" b="1" dirty="0">
                <a:solidFill>
                  <a:srgbClr val="CACAFF">
                    <a:lumMod val="25000"/>
                  </a:srgbClr>
                </a:solidFill>
                <a:cs typeface="Arial" charset="0"/>
              </a:rPr>
              <a:t>Dynamics studies the laws of motion of material bodies under the action of forces.</a:t>
            </a:r>
            <a:endParaRPr lang="ru-RU" sz="1000" b="1" dirty="0">
              <a:solidFill>
                <a:srgbClr val="CACAFF">
                  <a:lumMod val="25000"/>
                </a:srgbClr>
              </a:solidFill>
              <a:cs typeface="Arial" charset="0"/>
            </a:endParaRPr>
          </a:p>
          <a:p>
            <a:pPr marL="0" indent="0" eaLnBrk="1" hangingPunct="1">
              <a:defRPr/>
            </a:pPr>
            <a:endParaRPr lang="ru-RU" sz="1000" dirty="0">
              <a:solidFill>
                <a:srgbClr val="000000"/>
              </a:solidFill>
              <a:cs typeface="Arial" charset="0"/>
            </a:endParaRPr>
          </a:p>
        </p:txBody>
      </p:sp>
      <p:sp>
        <p:nvSpPr>
          <p:cNvPr id="262175" name="Text Box 31"/>
          <p:cNvSpPr txBox="1">
            <a:spLocks noChangeArrowheads="1"/>
          </p:cNvSpPr>
          <p:nvPr/>
        </p:nvSpPr>
        <p:spPr bwMode="auto">
          <a:xfrm>
            <a:off x="321767" y="2338597"/>
            <a:ext cx="8280000" cy="707886"/>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Equilibrium is the state of rest of a body relative to other material bodies</a:t>
            </a:r>
            <a:r>
              <a:rPr lang="en-US" sz="1000" b="1" dirty="0" smtClean="0">
                <a:solidFill>
                  <a:srgbClr val="CACAFF">
                    <a:lumMod val="25000"/>
                  </a:srgbClr>
                </a:solidFill>
                <a:latin typeface="Arial" charset="0"/>
                <a:cs typeface="Arial" charset="0"/>
              </a:rPr>
              <a:t>.</a:t>
            </a:r>
            <a:r>
              <a:rPr lang="ru-RU" sz="1000" b="1" dirty="0" smtClean="0">
                <a:solidFill>
                  <a:srgbClr val="CACAFF">
                    <a:lumMod val="25000"/>
                  </a:srgbClr>
                </a:solidFill>
                <a:latin typeface="Arial" charset="0"/>
                <a:cs typeface="Arial" charset="0"/>
              </a:rPr>
              <a:t> </a:t>
            </a:r>
            <a:r>
              <a:rPr lang="en-US" sz="1000" b="1" dirty="0" smtClean="0">
                <a:solidFill>
                  <a:srgbClr val="CACAFF">
                    <a:lumMod val="25000"/>
                  </a:srgbClr>
                </a:solidFill>
                <a:latin typeface="Arial" charset="0"/>
                <a:cs typeface="Arial" charset="0"/>
              </a:rPr>
              <a:t>Statics </a:t>
            </a:r>
            <a:r>
              <a:rPr lang="en-US" sz="1000" b="1" dirty="0">
                <a:solidFill>
                  <a:srgbClr val="CACAFF">
                    <a:lumMod val="25000"/>
                  </a:srgbClr>
                </a:solidFill>
                <a:latin typeface="Arial" charset="0"/>
                <a:cs typeface="Arial" charset="0"/>
              </a:rPr>
              <a:t>of rigid bodies treats of two basic problems</a:t>
            </a:r>
            <a:r>
              <a:rPr lang="uk-UA" sz="1000" b="1" dirty="0">
                <a:solidFill>
                  <a:srgbClr val="CACAFF">
                    <a:lumMod val="25000"/>
                  </a:srgbClr>
                </a:solidFill>
                <a:latin typeface="Arial" charset="0"/>
                <a:cs typeface="Arial" charset="0"/>
              </a:rPr>
              <a:t>:</a:t>
            </a:r>
            <a:endParaRPr lang="ru-RU" sz="1000" b="1" dirty="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the composition of forces and reduction of force system to as simple a form as possible, </a:t>
            </a:r>
            <a:r>
              <a:rPr lang="en-US" sz="1000" b="1" dirty="0" smtClean="0">
                <a:solidFill>
                  <a:srgbClr val="CACAFF">
                    <a:lumMod val="25000"/>
                  </a:srgbClr>
                </a:solidFill>
                <a:latin typeface="Arial" charset="0"/>
                <a:cs typeface="Arial" charset="0"/>
              </a:rPr>
              <a:t>and</a:t>
            </a:r>
            <a:r>
              <a:rPr lang="ru-RU" sz="1000" b="1" dirty="0" smtClean="0">
                <a:solidFill>
                  <a:srgbClr val="CACAFF">
                    <a:lumMod val="25000"/>
                  </a:srgbClr>
                </a:solidFill>
                <a:latin typeface="Arial" charset="0"/>
                <a:cs typeface="Arial" charset="0"/>
              </a:rPr>
              <a:t> </a:t>
            </a:r>
            <a:r>
              <a:rPr lang="en-US" sz="1000" b="1" dirty="0" smtClean="0">
                <a:solidFill>
                  <a:srgbClr val="CACAFF">
                    <a:lumMod val="25000"/>
                  </a:srgbClr>
                </a:solidFill>
                <a:latin typeface="Arial" charset="0"/>
                <a:cs typeface="Arial" charset="0"/>
              </a:rPr>
              <a:t>the </a:t>
            </a:r>
            <a:r>
              <a:rPr lang="en-US" sz="1000" b="1" dirty="0">
                <a:solidFill>
                  <a:srgbClr val="CACAFF">
                    <a:lumMod val="25000"/>
                  </a:srgbClr>
                </a:solidFill>
                <a:latin typeface="Arial" charset="0"/>
                <a:cs typeface="Arial" charset="0"/>
              </a:rPr>
              <a:t>determination of the conditions for the equilibrium of force system acting on rigid bodies.</a:t>
            </a:r>
            <a:endParaRPr lang="ru-RU" sz="10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191" name="Text Box 47"/>
          <p:cNvSpPr txBox="1">
            <a:spLocks noChangeArrowheads="1"/>
          </p:cNvSpPr>
          <p:nvPr/>
        </p:nvSpPr>
        <p:spPr bwMode="auto">
          <a:xfrm>
            <a:off x="281571" y="3139423"/>
            <a:ext cx="8332730" cy="540000"/>
          </a:xfrm>
          <a:prstGeom prst="rect">
            <a:avLst/>
          </a:prstGeom>
          <a:solidFill>
            <a:srgbClr val="FFC000"/>
          </a:solidFill>
          <a:ln w="9525">
            <a:noFill/>
            <a:miter lim="800000"/>
            <a:headEnd/>
            <a:tailEnd/>
          </a:ln>
        </p:spPr>
        <p:txBody>
          <a:bodyPr wrap="none">
            <a:spAutoFit/>
          </a:bodyPr>
          <a:lstStyle/>
          <a:p>
            <a:pPr algn="just"/>
            <a:r>
              <a:rPr lang="en-US" sz="1000" b="1" dirty="0">
                <a:solidFill>
                  <a:srgbClr val="CACAFF">
                    <a:lumMod val="25000"/>
                  </a:srgbClr>
                </a:solidFill>
                <a:latin typeface="Arial" charset="0"/>
                <a:cs typeface="Arial" charset="0"/>
              </a:rPr>
              <a:t>If a force system acting on a free rigid body can be replaced by another force system without disturbing the body's initial condition of </a:t>
            </a:r>
            <a:endParaRPr lang="en-US" sz="1000" b="1" dirty="0" smtClean="0">
              <a:solidFill>
                <a:srgbClr val="CACAFF">
                  <a:lumMod val="25000"/>
                </a:srgbClr>
              </a:solidFill>
              <a:latin typeface="Arial" charset="0"/>
              <a:cs typeface="Arial" charset="0"/>
            </a:endParaRPr>
          </a:p>
          <a:p>
            <a:pPr algn="just"/>
            <a:r>
              <a:rPr lang="en-US" sz="1000" b="1" dirty="0" smtClean="0">
                <a:solidFill>
                  <a:srgbClr val="CACAFF">
                    <a:lumMod val="25000"/>
                  </a:srgbClr>
                </a:solidFill>
                <a:latin typeface="Arial" charset="0"/>
                <a:cs typeface="Arial" charset="0"/>
              </a:rPr>
              <a:t>rest or </a:t>
            </a:r>
            <a:r>
              <a:rPr lang="en-US" sz="1000" b="1" dirty="0">
                <a:solidFill>
                  <a:srgbClr val="CACAFF">
                    <a:lumMod val="25000"/>
                  </a:srgbClr>
                </a:solidFill>
                <a:latin typeface="Arial" charset="0"/>
                <a:cs typeface="Arial" charset="0"/>
              </a:rPr>
              <a:t>motion</a:t>
            </a:r>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the two systems are said to be equivalent.</a:t>
            </a:r>
            <a:endParaRPr lang="ru-RU" sz="1000" b="1" dirty="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If a free rigid body can remain at rest under the action of a force system, that system is said to be balanced or equivalent to zero.</a:t>
            </a:r>
            <a:endParaRPr lang="ru-RU" sz="10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290109" y="3763376"/>
            <a:ext cx="8315653" cy="468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A resultant is a single force capable of replacing the action of a system of forces on </a:t>
            </a:r>
            <a:r>
              <a:rPr lang="en-US" sz="1000" b="1" dirty="0" smtClean="0">
                <a:solidFill>
                  <a:srgbClr val="CACAFF">
                    <a:lumMod val="25000"/>
                  </a:srgbClr>
                </a:solidFill>
                <a:latin typeface="Arial" charset="0"/>
                <a:cs typeface="Arial" charset="0"/>
              </a:rPr>
              <a:t>a rigid </a:t>
            </a:r>
            <a:r>
              <a:rPr lang="en-US" sz="1000" b="1" dirty="0">
                <a:solidFill>
                  <a:srgbClr val="CACAFF">
                    <a:lumMod val="25000"/>
                  </a:srgbClr>
                </a:solidFill>
                <a:latin typeface="Arial" charset="0"/>
                <a:cs typeface="Arial" charset="0"/>
              </a:rPr>
              <a:t>body. A force equal in magnitude, </a:t>
            </a:r>
            <a:endParaRPr lang="en-US" sz="1000" b="1" dirty="0" smtClean="0">
              <a:solidFill>
                <a:srgbClr val="CACAFF">
                  <a:lumMod val="25000"/>
                </a:srgbClr>
              </a:solidFill>
              <a:latin typeface="Arial" charset="0"/>
              <a:cs typeface="Arial" charset="0"/>
            </a:endParaRPr>
          </a:p>
          <a:p>
            <a:pPr marL="342900" indent="-342900"/>
            <a:r>
              <a:rPr lang="en-US" sz="1000" b="1" dirty="0" smtClean="0">
                <a:solidFill>
                  <a:srgbClr val="CACAFF">
                    <a:lumMod val="25000"/>
                  </a:srgbClr>
                </a:solidFill>
                <a:latin typeface="Arial" charset="0"/>
                <a:cs typeface="Arial" charset="0"/>
              </a:rPr>
              <a:t>collinear </a:t>
            </a:r>
            <a:r>
              <a:rPr lang="en-US" sz="1000" b="1" dirty="0">
                <a:solidFill>
                  <a:srgbClr val="CACAFF">
                    <a:lumMod val="25000"/>
                  </a:srgbClr>
                </a:solidFill>
                <a:latin typeface="Arial" charset="0"/>
                <a:cs typeface="Arial" charset="0"/>
              </a:rPr>
              <a:t>with, </a:t>
            </a:r>
            <a:r>
              <a:rPr lang="en-US" sz="1000" b="1" dirty="0" smtClean="0">
                <a:solidFill>
                  <a:srgbClr val="CACAFF">
                    <a:lumMod val="25000"/>
                  </a:srgbClr>
                </a:solidFill>
                <a:latin typeface="Arial" charset="0"/>
                <a:cs typeface="Arial" charset="0"/>
              </a:rPr>
              <a:t>and opposite in </a:t>
            </a:r>
            <a:r>
              <a:rPr lang="en-US" sz="1000" b="1" dirty="0">
                <a:solidFill>
                  <a:srgbClr val="CACAFF">
                    <a:lumMod val="25000"/>
                  </a:srgbClr>
                </a:solidFill>
                <a:latin typeface="Arial" charset="0"/>
                <a:cs typeface="Arial" charset="0"/>
              </a:rPr>
              <a:t>direction to the resultant is called an equilibrant force.</a:t>
            </a:r>
            <a:endParaRPr lang="ru-RU" sz="1000" b="1" dirty="0">
              <a:solidFill>
                <a:srgbClr val="CACAFF">
                  <a:lumMod val="25000"/>
                </a:srgbClr>
              </a:solidFill>
              <a:latin typeface="Arial" charset="0"/>
              <a:cs typeface="Arial" charset="0"/>
            </a:endParaRPr>
          </a:p>
          <a:p>
            <a:pPr marL="342900" indent="-342900"/>
            <a:r>
              <a:rPr lang="ru-RU" sz="1000"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290109" y="4300875"/>
            <a:ext cx="8277153" cy="360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A free rigid body subjected to the action of two forces can be in equilibrium if, and only, if the two forces are equal in magnitude, </a:t>
            </a:r>
            <a:endParaRPr lang="en-US" sz="1000" b="1" dirty="0" smtClean="0">
              <a:solidFill>
                <a:srgbClr val="CACAFF">
                  <a:lumMod val="25000"/>
                </a:srgbClr>
              </a:solidFill>
              <a:latin typeface="Arial" charset="0"/>
              <a:cs typeface="Arial" charset="0"/>
            </a:endParaRPr>
          </a:p>
          <a:p>
            <a:r>
              <a:rPr lang="en-US" sz="1000" b="1" dirty="0" smtClean="0">
                <a:solidFill>
                  <a:srgbClr val="CACAFF">
                    <a:lumMod val="25000"/>
                  </a:srgbClr>
                </a:solidFill>
                <a:latin typeface="Arial" charset="0"/>
                <a:cs typeface="Arial" charset="0"/>
              </a:rPr>
              <a:t>collinear, </a:t>
            </a:r>
            <a:r>
              <a:rPr lang="en-US" sz="1000" b="1" dirty="0">
                <a:solidFill>
                  <a:srgbClr val="CACAFF">
                    <a:lumMod val="25000"/>
                  </a:srgbClr>
                </a:solidFill>
                <a:latin typeface="Arial" charset="0"/>
                <a:cs typeface="Arial" charset="0"/>
              </a:rPr>
              <a:t>and opposite </a:t>
            </a:r>
            <a:r>
              <a:rPr lang="en-US" sz="1000" b="1" dirty="0" smtClean="0">
                <a:solidFill>
                  <a:srgbClr val="CACAFF">
                    <a:lumMod val="25000"/>
                  </a:srgbClr>
                </a:solidFill>
                <a:latin typeface="Arial" charset="0"/>
                <a:cs typeface="Arial" charset="0"/>
              </a:rPr>
              <a:t>in </a:t>
            </a:r>
            <a:r>
              <a:rPr lang="en-US" sz="1000" b="1" dirty="0">
                <a:solidFill>
                  <a:srgbClr val="CACAFF">
                    <a:lumMod val="25000"/>
                  </a:srgbClr>
                </a:solidFill>
                <a:latin typeface="Arial" charset="0"/>
                <a:cs typeface="Arial" charset="0"/>
              </a:rPr>
              <a:t>direction.</a:t>
            </a:r>
            <a:endParaRPr lang="ru-RU" sz="1000" b="1" dirty="0">
              <a:solidFill>
                <a:srgbClr val="CACAFF">
                  <a:lumMod val="25000"/>
                </a:srgbClr>
              </a:solidFill>
              <a:latin typeface="Arial" charset="0"/>
              <a:cs typeface="Arial" charset="0"/>
            </a:endParaRPr>
          </a:p>
          <a:p>
            <a:endParaRPr lang="ru-RU" sz="1000" dirty="0">
              <a:solidFill>
                <a:srgbClr val="00007D"/>
              </a:solidFill>
              <a:latin typeface="Arial" charset="0"/>
              <a:cs typeface="Arial" charset="0"/>
            </a:endParaRPr>
          </a:p>
        </p:txBody>
      </p:sp>
      <p:sp>
        <p:nvSpPr>
          <p:cNvPr id="262244" name="Text Box 100"/>
          <p:cNvSpPr txBox="1">
            <a:spLocks noChangeArrowheads="1"/>
          </p:cNvSpPr>
          <p:nvPr/>
        </p:nvSpPr>
        <p:spPr bwMode="auto">
          <a:xfrm>
            <a:off x="310228" y="5170810"/>
            <a:ext cx="8280000" cy="432000"/>
          </a:xfrm>
          <a:prstGeom prst="rect">
            <a:avLst/>
          </a:prstGeom>
          <a:solidFill>
            <a:srgbClr val="FFC000"/>
          </a:solidFill>
          <a:ln w="9525">
            <a:noFill/>
            <a:miter lim="800000"/>
            <a:headEnd/>
            <a:tailEnd/>
          </a:ln>
        </p:spPr>
        <p:txBody>
          <a:bodyPr>
            <a:spAutoFit/>
          </a:bodyPr>
          <a:lstStyle/>
          <a:p>
            <a:r>
              <a:rPr lang="en-US" sz="1000" b="1" dirty="0">
                <a:solidFill>
                  <a:srgbClr val="CACAFF">
                    <a:lumMod val="25000"/>
                  </a:srgbClr>
                </a:solidFill>
                <a:latin typeface="Arial" charset="0"/>
                <a:cs typeface="Arial" charset="0"/>
              </a:rPr>
              <a:t> Two forces applied at one point of a body have as the resultant a force applied at the same point and represented by the diagonal of a parallelogram constructed with the two given forces as its sides.</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05621" y="5677877"/>
            <a:ext cx="8316000" cy="288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CACAFF">
                    <a:lumMod val="25000"/>
                  </a:srgbClr>
                </a:solidFill>
                <a:latin typeface="Arial" charset="0"/>
                <a:cs typeface="Arial" charset="0"/>
              </a:rPr>
              <a:t>If a freely deformable body </a:t>
            </a:r>
            <a:r>
              <a:rPr lang="en-US" sz="1000" b="1" dirty="0" smtClean="0">
                <a:solidFill>
                  <a:srgbClr val="CACAFF">
                    <a:lumMod val="25000"/>
                  </a:srgbClr>
                </a:solidFill>
                <a:latin typeface="Arial" charset="0"/>
                <a:cs typeface="Arial" charset="0"/>
              </a:rPr>
              <a:t>is </a:t>
            </a:r>
            <a:r>
              <a:rPr lang="en-US" sz="1000" b="1" dirty="0">
                <a:solidFill>
                  <a:srgbClr val="CACAFF">
                    <a:lumMod val="25000"/>
                  </a:srgbClr>
                </a:solidFill>
                <a:latin typeface="Arial" charset="0"/>
                <a:cs typeface="Arial" charset="0"/>
              </a:rPr>
              <a:t>in equilibrium, the state of equilibrium will not be disturbed if the </a:t>
            </a:r>
            <a:r>
              <a:rPr lang="en-US" sz="1000" b="1" dirty="0" smtClean="0">
                <a:solidFill>
                  <a:srgbClr val="CACAFF">
                    <a:lumMod val="25000"/>
                  </a:srgbClr>
                </a:solidFill>
                <a:latin typeface="Arial" charset="0"/>
                <a:cs typeface="Arial" charset="0"/>
              </a:rPr>
              <a:t>body solidifies</a:t>
            </a:r>
            <a:r>
              <a:rPr lang="uk-UA" sz="1000" b="1" dirty="0" smtClean="0">
                <a:solidFill>
                  <a:srgbClr val="CACAFF">
                    <a:lumMod val="25000"/>
                  </a:srgbClr>
                </a:solidFill>
                <a:latin typeface="Arial" charset="0"/>
                <a:cs typeface="Arial" charset="0"/>
              </a:rPr>
              <a:t>.</a:t>
            </a:r>
            <a:endParaRPr lang="ru-RU" sz="1000" b="1" dirty="0">
              <a:solidFill>
                <a:srgbClr val="CACAFF">
                  <a:lumMod val="25000"/>
                </a:srgbClr>
              </a:solidFill>
              <a:latin typeface="Arial" charset="0"/>
              <a:cs typeface="Arial" charset="0"/>
            </a:endParaRPr>
          </a:p>
          <a:p>
            <a:pPr marL="342900" indent="-342900"/>
            <a:endParaRPr lang="ru-RU" sz="1000"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271936" y="4742669"/>
            <a:ext cx="8352000" cy="396000"/>
          </a:xfrm>
          <a:prstGeom prst="rect">
            <a:avLst/>
          </a:prstGeom>
          <a:solidFill>
            <a:srgbClr val="FFC000"/>
          </a:solidFill>
          <a:ln w="9525">
            <a:noFill/>
            <a:miter lim="800000"/>
            <a:headEnd/>
            <a:tailEnd/>
          </a:ln>
        </p:spPr>
        <p:txBody>
          <a:bodyPr wrap="square">
            <a:spAutoFit/>
          </a:bodyPr>
          <a:lstStyle/>
          <a:p>
            <a:r>
              <a:rPr lang="en-US" sz="1000" b="1" dirty="0">
                <a:solidFill>
                  <a:srgbClr val="CACAFF">
                    <a:lumMod val="25000"/>
                  </a:srgbClr>
                </a:solidFill>
                <a:latin typeface="Arial" charset="0"/>
                <a:cs typeface="Arial" charset="0"/>
              </a:rPr>
              <a:t>The action of given force system on a rigid body remains unchanged if another balanced force system is added to, or subtracted </a:t>
            </a:r>
            <a:r>
              <a:rPr lang="en-US" sz="1000" b="1" dirty="0" smtClean="0">
                <a:solidFill>
                  <a:srgbClr val="CACAFF">
                    <a:lumMod val="25000"/>
                  </a:srgbClr>
                </a:solidFill>
                <a:latin typeface="Arial" charset="0"/>
                <a:cs typeface="Arial" charset="0"/>
              </a:rPr>
              <a:t>from,</a:t>
            </a:r>
          </a:p>
          <a:p>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the original system.</a:t>
            </a:r>
            <a:endParaRPr lang="ru-RU" sz="1000" b="1" dirty="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7D"/>
              </a:solidFill>
              <a:latin typeface="Arial" charset="0"/>
              <a:cs typeface="Arial" charset="0"/>
            </a:endParaRP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a:solidFill>
                  <a:srgbClr val="00007D"/>
                </a:solidFill>
                <a:latin typeface="Arial" charset="0"/>
                <a:cs typeface="Arial" charset="0"/>
              </a:rPr>
              <a:t>5</a:t>
            </a:r>
            <a:endParaRPr lang="ru-RU" sz="1000" b="1">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290109" y="6032091"/>
            <a:ext cx="8316000" cy="252000"/>
          </a:xfrm>
          <a:prstGeom prst="rect">
            <a:avLst/>
          </a:prstGeom>
          <a:solidFill>
            <a:srgbClr val="FFC000"/>
          </a:solidFill>
          <a:ln w="9525">
            <a:noFill/>
            <a:miter lim="800000"/>
            <a:headEnd/>
            <a:tailEnd/>
          </a:ln>
        </p:spPr>
        <p:txBody>
          <a:bodyPr wrap="square">
            <a:spAutoFit/>
          </a:bodyPr>
          <a:lstStyle/>
          <a:p>
            <a:r>
              <a:rPr lang="en-US" sz="1000" b="1" dirty="0" smtClean="0">
                <a:solidFill>
                  <a:srgbClr val="CACAFF">
                    <a:lumMod val="25000"/>
                  </a:srgbClr>
                </a:solidFill>
                <a:latin typeface="Arial" charset="0"/>
                <a:cs typeface="Arial" charset="0"/>
              </a:rPr>
              <a:t>To </a:t>
            </a:r>
            <a:r>
              <a:rPr lang="en-US" sz="1000" b="1" dirty="0">
                <a:solidFill>
                  <a:srgbClr val="CACAFF">
                    <a:lumMod val="25000"/>
                  </a:srgbClr>
                </a:solidFill>
                <a:latin typeface="Arial" charset="0"/>
                <a:cs typeface="Arial" charset="0"/>
              </a:rPr>
              <a:t>any action of one material body on another there is always an equal and oppositely directed reaction.</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91293"/>
            <a:ext cx="2904124" cy="288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1</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72026555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5"/>
          <p:cNvSpPr>
            <a:spLocks noChangeArrowheads="1"/>
          </p:cNvSpPr>
          <p:nvPr/>
        </p:nvSpPr>
        <p:spPr bwMode="auto">
          <a:xfrm>
            <a:off x="349308" y="842342"/>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gn="just">
              <a:lnSpc>
                <a:spcPct val="80000"/>
              </a:lnSpc>
              <a:spcBef>
                <a:spcPct val="20000"/>
              </a:spcBef>
              <a:buClr>
                <a:srgbClr val="00007D"/>
              </a:buClr>
              <a:buSzPct val="75000"/>
              <a:defRPr/>
            </a:pPr>
            <a:r>
              <a:rPr lang="en-US" sz="1000" b="1" dirty="0">
                <a:solidFill>
                  <a:srgbClr val="CACAFF">
                    <a:lumMod val="25000"/>
                  </a:srgbClr>
                </a:solidFill>
                <a:latin typeface="Arial" charset="0"/>
                <a:cs typeface="Arial" charset="0"/>
              </a:rPr>
              <a:t>A body whose displacement in space is restricted by other </a:t>
            </a:r>
            <a:r>
              <a:rPr lang="en-US" sz="1000" b="1" dirty="0" smtClean="0">
                <a:solidFill>
                  <a:srgbClr val="CACAFF">
                    <a:lumMod val="25000"/>
                  </a:srgbClr>
                </a:solidFill>
                <a:latin typeface="Arial" charset="0"/>
                <a:cs typeface="Arial" charset="0"/>
              </a:rPr>
              <a:t>bodies, </a:t>
            </a:r>
            <a:r>
              <a:rPr lang="en-US" sz="1000" b="1" dirty="0">
                <a:solidFill>
                  <a:srgbClr val="CACAFF">
                    <a:lumMod val="25000"/>
                  </a:srgbClr>
                </a:solidFill>
                <a:latin typeface="Arial" charset="0"/>
                <a:cs typeface="Arial" charset="0"/>
              </a:rPr>
              <a:t>either connected to or in contact with </a:t>
            </a:r>
            <a:r>
              <a:rPr lang="en-US" sz="1000" b="1" dirty="0" smtClean="0">
                <a:solidFill>
                  <a:srgbClr val="CACAFF">
                    <a:lumMod val="25000"/>
                  </a:srgbClr>
                </a:solidFill>
                <a:latin typeface="Arial" charset="0"/>
                <a:cs typeface="Arial" charset="0"/>
              </a:rPr>
              <a:t>it, </a:t>
            </a:r>
            <a:r>
              <a:rPr lang="en-US" sz="1000" b="1" dirty="0">
                <a:solidFill>
                  <a:srgbClr val="CACAFF">
                    <a:lumMod val="25000"/>
                  </a:srgbClr>
                </a:solidFill>
                <a:latin typeface="Arial" charset="0"/>
                <a:cs typeface="Arial" charset="0"/>
              </a:rPr>
              <a:t>is called a </a:t>
            </a:r>
            <a:r>
              <a:rPr lang="en-US" sz="1000" b="1" dirty="0" smtClean="0">
                <a:solidFill>
                  <a:srgbClr val="CACAFF">
                    <a:lumMod val="25000"/>
                  </a:srgbClr>
                </a:solidFill>
                <a:latin typeface="Arial" charset="0"/>
                <a:cs typeface="Arial" charset="0"/>
              </a:rPr>
              <a:t>constrained body</a:t>
            </a:r>
            <a:r>
              <a:rPr lang="en-US" sz="1000" b="1" dirty="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21767" y="1454342"/>
            <a:ext cx="8280000" cy="40011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b="1" dirty="0">
                <a:solidFill>
                  <a:srgbClr val="CACAFF">
                    <a:lumMod val="25000"/>
                  </a:srgbClr>
                </a:solidFill>
                <a:cs typeface="Arial" charset="0"/>
              </a:rPr>
              <a:t>We shall call a constraint anything that restricts the displacement of a given body in space.</a:t>
            </a:r>
            <a:endParaRPr lang="ru-RU" sz="1000" b="1" dirty="0">
              <a:solidFill>
                <a:srgbClr val="CACAFF">
                  <a:lumMod val="25000"/>
                </a:srgbClr>
              </a:solidFill>
              <a:cs typeface="Arial" charset="0"/>
            </a:endParaRPr>
          </a:p>
          <a:p>
            <a:pPr marL="0" indent="0" eaLnBrk="1" hangingPunct="1">
              <a:defRPr/>
            </a:pPr>
            <a:endParaRPr lang="ru-RU" sz="1000" dirty="0">
              <a:solidFill>
                <a:srgbClr val="000000"/>
              </a:solidFill>
              <a:cs typeface="Arial" charset="0"/>
            </a:endParaRPr>
          </a:p>
        </p:txBody>
      </p:sp>
      <p:sp>
        <p:nvSpPr>
          <p:cNvPr id="262175" name="Text Box 31"/>
          <p:cNvSpPr txBox="1">
            <a:spLocks noChangeArrowheads="1"/>
          </p:cNvSpPr>
          <p:nvPr/>
        </p:nvSpPr>
        <p:spPr bwMode="auto">
          <a:xfrm>
            <a:off x="303077" y="1938487"/>
            <a:ext cx="8280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force, with which a constraint acts on a body thereby restricting its displacement, is called the force of reaction of the constraint, or simply the reaction of the constraint.</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15505" y="2434103"/>
            <a:ext cx="8280000" cy="396000"/>
          </a:xfrm>
          <a:prstGeom prst="rect">
            <a:avLst/>
          </a:prstGeom>
          <a:solidFill>
            <a:srgbClr val="FFC000"/>
          </a:solidFill>
          <a:ln w="9525">
            <a:noFill/>
            <a:miter lim="800000"/>
            <a:headEnd/>
            <a:tailEnd/>
          </a:ln>
        </p:spPr>
        <p:txBody>
          <a:bodyPr wrap="none">
            <a:spAutoFit/>
          </a:bodyPr>
          <a:lstStyle/>
          <a:p>
            <a:pPr marL="342900" indent="-342900"/>
            <a:r>
              <a:rPr lang="en-US" sz="1000" b="1" dirty="0">
                <a:solidFill>
                  <a:srgbClr val="CACAFF">
                    <a:lumMod val="25000"/>
                  </a:srgbClr>
                </a:solidFill>
                <a:latin typeface="Arial" charset="0"/>
                <a:cs typeface="Arial" charset="0"/>
              </a:rPr>
              <a:t>Any constrained body can be treated as a free body relieved from its constraints, provided the latter are represented by their reactions.</a:t>
            </a:r>
            <a:endParaRPr lang="ru-RU" sz="10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292691" y="2904296"/>
            <a:ext cx="8355916" cy="504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free-body diagram (FBD) of a body is a sketch of the body showing </a:t>
            </a:r>
            <a:r>
              <a:rPr lang="en-US" sz="1000" b="1" dirty="0" smtClean="0">
                <a:solidFill>
                  <a:srgbClr val="CACAFF">
                    <a:lumMod val="25000"/>
                  </a:srgbClr>
                </a:solidFill>
                <a:latin typeface="Arial" charset="0"/>
                <a:cs typeface="Arial" charset="0"/>
              </a:rPr>
              <a:t>all</a:t>
            </a:r>
            <a:r>
              <a:rPr lang="ru-RU" sz="1000" b="1" dirty="0" smtClean="0">
                <a:solidFill>
                  <a:srgbClr val="CACAFF">
                    <a:lumMod val="25000"/>
                  </a:srgbClr>
                </a:solidFill>
                <a:latin typeface="Arial" charset="0"/>
                <a:cs typeface="Arial" charset="0"/>
              </a:rPr>
              <a:t> </a:t>
            </a:r>
            <a:r>
              <a:rPr lang="en-US" sz="1000" b="1" dirty="0" smtClean="0">
                <a:solidFill>
                  <a:srgbClr val="CACAFF">
                    <a:lumMod val="25000"/>
                  </a:srgbClr>
                </a:solidFill>
                <a:latin typeface="Arial" charset="0"/>
                <a:cs typeface="Arial" charset="0"/>
              </a:rPr>
              <a:t>forces tha</a:t>
            </a:r>
            <a:r>
              <a:rPr lang="en-US" sz="1000" b="1" dirty="0">
                <a:solidFill>
                  <a:srgbClr val="CACAFF">
                    <a:lumMod val="25000"/>
                  </a:srgbClr>
                </a:solidFill>
                <a:latin typeface="Arial" charset="0"/>
                <a:cs typeface="Arial" charset="0"/>
              </a:rPr>
              <a:t>t</a:t>
            </a:r>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act on it. The term </a:t>
            </a:r>
            <a:r>
              <a:rPr lang="en-US" sz="1000" b="1" i="1" dirty="0">
                <a:solidFill>
                  <a:srgbClr val="CACAFF">
                    <a:lumMod val="25000"/>
                  </a:srgbClr>
                </a:solidFill>
                <a:latin typeface="Arial" charset="0"/>
                <a:cs typeface="Arial" charset="0"/>
              </a:rPr>
              <a:t>free</a:t>
            </a:r>
            <a:r>
              <a:rPr lang="en-US" sz="1000" b="1" dirty="0">
                <a:solidFill>
                  <a:srgbClr val="CACAFF">
                    <a:lumMod val="25000"/>
                  </a:srgbClr>
                </a:solidFill>
                <a:latin typeface="Arial" charset="0"/>
                <a:cs typeface="Arial" charset="0"/>
              </a:rPr>
              <a:t> implies that all supports have been </a:t>
            </a:r>
            <a:r>
              <a:rPr lang="en-US" sz="1000" b="1" dirty="0" smtClean="0">
                <a:solidFill>
                  <a:srgbClr val="CACAFF">
                    <a:lumMod val="25000"/>
                  </a:srgbClr>
                </a:solidFill>
                <a:latin typeface="Arial" charset="0"/>
                <a:cs typeface="Arial" charset="0"/>
              </a:rPr>
              <a:t>removed and </a:t>
            </a:r>
            <a:r>
              <a:rPr lang="en-US" sz="1000" b="1" dirty="0">
                <a:solidFill>
                  <a:srgbClr val="CACAFF">
                    <a:lumMod val="25000"/>
                  </a:srgbClr>
                </a:solidFill>
                <a:latin typeface="Arial" charset="0"/>
                <a:cs typeface="Arial" charset="0"/>
              </a:rPr>
              <a:t>replaced by the forces (reactions) that they exert on the body.</a:t>
            </a:r>
          </a:p>
          <a:p>
            <a:pPr marL="342900" indent="-342900"/>
            <a:r>
              <a:rPr lang="ru-RU" sz="1000" dirty="0" smtClean="0">
                <a:solidFill>
                  <a:srgbClr val="000000"/>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21767" y="3495887"/>
            <a:ext cx="8280000" cy="400110"/>
          </a:xfrm>
          <a:prstGeom prst="rect">
            <a:avLst/>
          </a:prstGeom>
          <a:solidFill>
            <a:srgbClr val="FFC000"/>
          </a:solidFill>
          <a:ln w="9525">
            <a:noFill/>
            <a:miter lim="800000"/>
            <a:headEnd/>
            <a:tailEnd/>
          </a:ln>
        </p:spPr>
        <p:txBody>
          <a:bodyPr wrap="square">
            <a:spAutoFit/>
          </a:bodyPr>
          <a:lstStyle/>
          <a:p>
            <a:pPr algn="ctr"/>
            <a:r>
              <a:rPr lang="en-US" sz="1000" b="1" dirty="0">
                <a:solidFill>
                  <a:srgbClr val="FF0000"/>
                </a:solidFill>
                <a:latin typeface="Arial" charset="0"/>
                <a:cs typeface="Arial" charset="0"/>
              </a:rPr>
              <a:t>The following is </a:t>
            </a:r>
            <a:r>
              <a:rPr lang="en-US" sz="1000" b="1" dirty="0" smtClean="0">
                <a:solidFill>
                  <a:srgbClr val="FF0000"/>
                </a:solidFill>
                <a:latin typeface="Arial" charset="0"/>
                <a:cs typeface="Arial" charset="0"/>
              </a:rPr>
              <a:t>the </a:t>
            </a:r>
            <a:r>
              <a:rPr lang="en-US" sz="1000" b="1" dirty="0">
                <a:solidFill>
                  <a:srgbClr val="FF0000"/>
                </a:solidFill>
                <a:latin typeface="Arial" charset="0"/>
                <a:cs typeface="Arial" charset="0"/>
              </a:rPr>
              <a:t>general procedure for constructing a free-body </a:t>
            </a:r>
            <a:r>
              <a:rPr lang="en-US" sz="1000" b="1" dirty="0" smtClean="0">
                <a:solidFill>
                  <a:srgbClr val="FF0000"/>
                </a:solidFill>
                <a:latin typeface="Arial" charset="0"/>
                <a:cs typeface="Arial" charset="0"/>
              </a:rPr>
              <a:t>diagram:</a:t>
            </a:r>
            <a:endParaRPr lang="en-US" sz="1000" b="1" dirty="0">
              <a:solidFill>
                <a:srgbClr val="FF0000"/>
              </a:solidFill>
              <a:latin typeface="Arial" charset="0"/>
              <a:cs typeface="Arial" charset="0"/>
            </a:endParaRPr>
          </a:p>
          <a:p>
            <a:pPr algn="ctr"/>
            <a:endParaRPr lang="ru-RU" sz="1000" dirty="0">
              <a:solidFill>
                <a:srgbClr val="FF0000"/>
              </a:solidFill>
              <a:latin typeface="Arial" charset="0"/>
              <a:cs typeface="Arial" charset="0"/>
            </a:endParaRPr>
          </a:p>
        </p:txBody>
      </p:sp>
      <p:sp>
        <p:nvSpPr>
          <p:cNvPr id="262243" name="Text Box 99"/>
          <p:cNvSpPr txBox="1">
            <a:spLocks noChangeArrowheads="1"/>
          </p:cNvSpPr>
          <p:nvPr/>
        </p:nvSpPr>
        <p:spPr bwMode="auto">
          <a:xfrm>
            <a:off x="280155" y="4492295"/>
            <a:ext cx="8352000" cy="432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2. All applied forces are drawn and labeled on the sketch. The weight of the </a:t>
            </a:r>
            <a:r>
              <a:rPr lang="en-US" sz="1000" b="1" dirty="0" smtClean="0">
                <a:solidFill>
                  <a:srgbClr val="CACAFF">
                    <a:lumMod val="25000"/>
                  </a:srgbClr>
                </a:solidFill>
                <a:cs typeface="Arial" charset="0"/>
              </a:rPr>
              <a:t>body is </a:t>
            </a:r>
            <a:r>
              <a:rPr lang="en-US" sz="1000" b="1" dirty="0">
                <a:solidFill>
                  <a:srgbClr val="CACAFF">
                    <a:lumMod val="25000"/>
                  </a:srgbClr>
                </a:solidFill>
                <a:cs typeface="Arial" charset="0"/>
              </a:rPr>
              <a:t>considered to be an applied force acting at the center of gravity. </a:t>
            </a:r>
          </a:p>
          <a:p>
            <a:pPr marL="0" indent="0" eaLnBrk="1" hangingPunct="1">
              <a:defRPr/>
            </a:pPr>
            <a:endParaRPr lang="ru-RU" sz="1000" b="1" dirty="0">
              <a:solidFill>
                <a:srgbClr val="FF0000"/>
              </a:solidFill>
              <a:cs typeface="Arial" charset="0"/>
            </a:endParaRPr>
          </a:p>
        </p:txBody>
      </p:sp>
      <p:sp>
        <p:nvSpPr>
          <p:cNvPr id="262244" name="Text Box 100"/>
          <p:cNvSpPr txBox="1">
            <a:spLocks noChangeArrowheads="1"/>
          </p:cNvSpPr>
          <p:nvPr/>
        </p:nvSpPr>
        <p:spPr bwMode="auto">
          <a:xfrm>
            <a:off x="267077" y="5037044"/>
            <a:ext cx="8352000" cy="540000"/>
          </a:xfrm>
          <a:prstGeom prst="rect">
            <a:avLst/>
          </a:prstGeom>
          <a:solidFill>
            <a:srgbClr val="FFC000"/>
          </a:solidFill>
          <a:ln w="9525">
            <a:noFill/>
            <a:miter lim="800000"/>
            <a:headEnd/>
            <a:tailEnd/>
          </a:ln>
        </p:spPr>
        <p:txBody>
          <a:bodyPr>
            <a:spAutoFit/>
          </a:bodyPr>
          <a:lstStyle/>
          <a:p>
            <a:r>
              <a:rPr lang="en-US" sz="1000" b="1" dirty="0" smtClean="0">
                <a:solidFill>
                  <a:srgbClr val="CACAFF">
                    <a:lumMod val="25000"/>
                  </a:srgbClr>
                </a:solidFill>
                <a:latin typeface="Arial" charset="0"/>
                <a:cs typeface="Arial" charset="0"/>
              </a:rPr>
              <a:t>3.The </a:t>
            </a:r>
            <a:r>
              <a:rPr lang="en-US" sz="1000" b="1" dirty="0">
                <a:solidFill>
                  <a:srgbClr val="CACAFF">
                    <a:lumMod val="25000"/>
                  </a:srgbClr>
                </a:solidFill>
                <a:latin typeface="Arial" charset="0"/>
                <a:cs typeface="Arial" charset="0"/>
              </a:rPr>
              <a:t>support reactions are drawn and labeled on the sketch. If the sense </a:t>
            </a:r>
            <a:r>
              <a:rPr lang="en-US" sz="1000" b="1" dirty="0" smtClean="0">
                <a:solidFill>
                  <a:srgbClr val="CACAFF">
                    <a:lumMod val="25000"/>
                  </a:srgbClr>
                </a:solidFill>
                <a:latin typeface="Arial" charset="0"/>
                <a:cs typeface="Arial" charset="0"/>
              </a:rPr>
              <a:t>of a </a:t>
            </a:r>
            <a:r>
              <a:rPr lang="en-US" sz="1000" b="1" dirty="0">
                <a:solidFill>
                  <a:srgbClr val="CACAFF">
                    <a:lumMod val="25000"/>
                  </a:srgbClr>
                </a:solidFill>
                <a:latin typeface="Arial" charset="0"/>
                <a:cs typeface="Arial" charset="0"/>
              </a:rPr>
              <a:t>reaction is unknown, it should be assumed. The solution </a:t>
            </a:r>
            <a:r>
              <a:rPr lang="en-US" sz="1000" b="1" dirty="0" smtClean="0">
                <a:solidFill>
                  <a:srgbClr val="CACAFF">
                    <a:lumMod val="25000"/>
                  </a:srgbClr>
                </a:solidFill>
                <a:latin typeface="Arial" charset="0"/>
                <a:cs typeface="Arial" charset="0"/>
              </a:rPr>
              <a:t>will determine the </a:t>
            </a:r>
            <a:r>
              <a:rPr lang="en-US" sz="1000" b="1" dirty="0">
                <a:solidFill>
                  <a:srgbClr val="CACAFF">
                    <a:lumMod val="25000"/>
                  </a:srgbClr>
                </a:solidFill>
                <a:latin typeface="Arial" charset="0"/>
                <a:cs typeface="Arial" charset="0"/>
              </a:rPr>
              <a:t>correct sense: </a:t>
            </a:r>
            <a:r>
              <a:rPr lang="en-US" sz="1000" b="1" dirty="0" smtClean="0">
                <a:solidFill>
                  <a:srgbClr val="CACAFF">
                    <a:lumMod val="25000"/>
                  </a:srgbClr>
                </a:solidFill>
                <a:latin typeface="Arial" charset="0"/>
                <a:cs typeface="Arial" charset="0"/>
              </a:rPr>
              <a:t>a </a:t>
            </a:r>
            <a:r>
              <a:rPr lang="en-US" sz="1000" b="1" dirty="0">
                <a:solidFill>
                  <a:srgbClr val="CACAFF">
                    <a:lumMod val="25000"/>
                  </a:srgbClr>
                </a:solidFill>
                <a:latin typeface="Arial" charset="0"/>
                <a:cs typeface="Arial" charset="0"/>
              </a:rPr>
              <a:t>positive result indicates that the assumed sense is </a:t>
            </a:r>
            <a:r>
              <a:rPr lang="en-US" sz="1000" b="1" dirty="0" smtClean="0">
                <a:solidFill>
                  <a:srgbClr val="CACAFF">
                    <a:lumMod val="25000"/>
                  </a:srgbClr>
                </a:solidFill>
                <a:latin typeface="Arial" charset="0"/>
                <a:cs typeface="Arial" charset="0"/>
              </a:rPr>
              <a:t>correct</a:t>
            </a:r>
            <a:r>
              <a:rPr lang="en-US" sz="1000" b="1" dirty="0">
                <a:solidFill>
                  <a:srgbClr val="CACAFF">
                    <a:lumMod val="25000"/>
                  </a:srgbClr>
                </a:solidFill>
                <a:latin typeface="Arial" charset="0"/>
                <a:cs typeface="Arial" charset="0"/>
              </a:rPr>
              <a:t>, whereas a negative result means that the correct sense is opposite to </a:t>
            </a:r>
            <a:r>
              <a:rPr lang="en-US" sz="1000" b="1" dirty="0" smtClean="0">
                <a:solidFill>
                  <a:srgbClr val="CACAFF">
                    <a:lumMod val="25000"/>
                  </a:srgbClr>
                </a:solidFill>
                <a:latin typeface="Arial" charset="0"/>
                <a:cs typeface="Arial" charset="0"/>
              </a:rPr>
              <a:t>the assumed sense.</a:t>
            </a:r>
            <a:r>
              <a:rPr lang="en-US" sz="1000" b="1" dirty="0">
                <a:solidFill>
                  <a:srgbClr val="000000"/>
                </a:solidFill>
                <a:latin typeface="Arial" charset="0"/>
                <a:cs typeface="Arial" charset="0"/>
              </a:rPr>
              <a:t/>
            </a:r>
            <a:br>
              <a:rPr lang="en-US" sz="1000" b="1" dirty="0">
                <a:solidFill>
                  <a:srgbClr val="000000"/>
                </a:solidFill>
                <a:latin typeface="Arial" charset="0"/>
                <a:cs typeface="Arial" charset="0"/>
              </a:rPr>
            </a:br>
            <a:endParaRPr lang="en-US" sz="1000" dirty="0">
              <a:solidFill>
                <a:srgbClr val="000000"/>
              </a:solidFill>
              <a:latin typeface="Arial" charset="0"/>
              <a:cs typeface="Arial" charset="0"/>
            </a:endParaRPr>
          </a:p>
          <a:p>
            <a:endParaRPr lang="ru-RU" sz="1000" b="1" dirty="0">
              <a:solidFill>
                <a:srgbClr val="000000"/>
              </a:solidFill>
              <a:latin typeface="Arial" charset="0"/>
              <a:cs typeface="Arial" charset="0"/>
            </a:endParaRPr>
          </a:p>
          <a:p>
            <a:endParaRPr lang="ru-RU" sz="1000" b="1" dirty="0">
              <a:solidFill>
                <a:srgbClr val="FF0000"/>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261570" y="5679871"/>
            <a:ext cx="8378155" cy="324000"/>
          </a:xfrm>
          <a:prstGeom prst="rect">
            <a:avLst/>
          </a:prstGeom>
          <a:solidFill>
            <a:srgbClr val="FFC000"/>
          </a:solidFill>
          <a:ln w="9525">
            <a:noFill/>
            <a:miter lim="800000"/>
            <a:headEnd/>
            <a:tailEnd/>
          </a:ln>
        </p:spPr>
        <p:txBody>
          <a:bodyPr wrap="square">
            <a:spAutoFit/>
          </a:bodyPr>
          <a:lstStyle/>
          <a:p>
            <a:pPr marL="342900" indent="-342900"/>
            <a:r>
              <a:rPr lang="en-US" sz="1000" b="1" dirty="0" smtClean="0">
                <a:solidFill>
                  <a:srgbClr val="CACAFF">
                    <a:lumMod val="25000"/>
                  </a:srgbClr>
                </a:solidFill>
                <a:latin typeface="Arial" charset="0"/>
                <a:cs typeface="Arial" charset="0"/>
              </a:rPr>
              <a:t>4. </a:t>
            </a:r>
            <a:r>
              <a:rPr lang="en-US" sz="1000" b="1" dirty="0">
                <a:solidFill>
                  <a:srgbClr val="CACAFF">
                    <a:lumMod val="25000"/>
                  </a:srgbClr>
                </a:solidFill>
                <a:latin typeface="Arial" charset="0"/>
                <a:cs typeface="Arial" charset="0"/>
              </a:rPr>
              <a:t>All relevant angles and dimensions are shown on the sketch.</a:t>
            </a:r>
          </a:p>
          <a:p>
            <a:pPr marL="342900" indent="-342900"/>
            <a:endParaRPr lang="ru-RU" sz="1000" b="1" dirty="0">
              <a:solidFill>
                <a:srgbClr val="000000"/>
              </a:solidFill>
              <a:latin typeface="Arial" charset="0"/>
              <a:cs typeface="Arial" charset="0"/>
            </a:endParaRPr>
          </a:p>
          <a:p>
            <a:pPr marL="342900" indent="-342900"/>
            <a:endParaRPr lang="ru-RU" sz="1000" dirty="0">
              <a:solidFill>
                <a:srgbClr val="00007D"/>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280155" y="4082762"/>
            <a:ext cx="8352000" cy="324000"/>
          </a:xfrm>
          <a:prstGeom prst="rect">
            <a:avLst/>
          </a:prstGeom>
          <a:solidFill>
            <a:srgbClr val="FFC000"/>
          </a:solidFill>
          <a:ln w="9525">
            <a:noFill/>
            <a:miter lim="800000"/>
            <a:headEnd/>
            <a:tailEnd/>
          </a:ln>
        </p:spPr>
        <p:txBody>
          <a:bodyPr wrap="square">
            <a:spAutoFit/>
          </a:bodyPr>
          <a:lstStyle/>
          <a:p>
            <a:r>
              <a:rPr lang="en-US" sz="1000" b="1" dirty="0" smtClean="0">
                <a:solidFill>
                  <a:srgbClr val="CACAFF">
                    <a:lumMod val="25000"/>
                  </a:srgbClr>
                </a:solidFill>
                <a:latin typeface="Arial" charset="0"/>
                <a:cs typeface="Arial" charset="0"/>
              </a:rPr>
              <a:t>1. </a:t>
            </a:r>
            <a:r>
              <a:rPr lang="en-US" sz="1000" b="1" dirty="0">
                <a:solidFill>
                  <a:srgbClr val="CACAFF">
                    <a:lumMod val="25000"/>
                  </a:srgbClr>
                </a:solidFill>
                <a:latin typeface="Arial" charset="0"/>
                <a:cs typeface="Arial" charset="0"/>
              </a:rPr>
              <a:t>A sketch of the body is drawn assuming that all supports (surfaces of contact</a:t>
            </a:r>
            <a:r>
              <a:rPr lang="en-US" sz="1000" b="1" dirty="0" smtClean="0">
                <a:solidFill>
                  <a:srgbClr val="CACAFF">
                    <a:lumMod val="25000"/>
                  </a:srgbClr>
                </a:solidFill>
                <a:latin typeface="Arial" charset="0"/>
                <a:cs typeface="Arial" charset="0"/>
              </a:rPr>
              <a:t>, supporting </a:t>
            </a:r>
            <a:r>
              <a:rPr lang="en-US" sz="1000" b="1" dirty="0">
                <a:solidFill>
                  <a:srgbClr val="CACAFF">
                    <a:lumMod val="25000"/>
                  </a:srgbClr>
                </a:solidFill>
                <a:latin typeface="Arial" charset="0"/>
                <a:cs typeface="Arial" charset="0"/>
              </a:rPr>
              <a:t>cables, etc.) have been removed.</a:t>
            </a: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185558" y="563019"/>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542338" y="6247275"/>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6</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113278" y="448764"/>
            <a:ext cx="2904124"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1</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231070175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62244"/>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262247"/>
                                        </p:tgtEl>
                                        <p:attrNameLst>
                                          <p:attrName>style.visibility</p:attrName>
                                        </p:attrNameLst>
                                      </p:cBhvr>
                                      <p:to>
                                        <p:strVal val="visible"/>
                                      </p:to>
                                    </p:set>
                                    <p:anim calcmode="lin" valueType="num">
                                      <p:cBhvr additive="base">
                                        <p:cTn id="39" dur="500" fill="hold"/>
                                        <p:tgtEl>
                                          <p:spTgt spid="262247"/>
                                        </p:tgtEl>
                                        <p:attrNameLst>
                                          <p:attrName>ppt_x</p:attrName>
                                        </p:attrNameLst>
                                      </p:cBhvr>
                                      <p:tavLst>
                                        <p:tav tm="0">
                                          <p:val>
                                            <p:strVal val="#ppt_x"/>
                                          </p:val>
                                        </p:tav>
                                        <p:tav tm="100000">
                                          <p:val>
                                            <p:strVal val="#ppt_x"/>
                                          </p:val>
                                        </p:tav>
                                      </p:tavLst>
                                    </p:anim>
                                    <p:anim calcmode="lin" valueType="num">
                                      <p:cBhvr additive="base">
                                        <p:cTn id="40"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3" grpId="0" animBg="1"/>
      <p:bldP spid="262244" grpId="0" animBg="1"/>
      <p:bldP spid="262247" grpId="0" animBg="1"/>
      <p:bldP spid="26225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457200" y="457200"/>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179388" y="692150"/>
            <a:ext cx="5545137" cy="1116013"/>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defRPr/>
            </a:pPr>
            <a:r>
              <a:rPr lang="en-US" sz="1200" b="1" dirty="0">
                <a:solidFill>
                  <a:srgbClr val="FF0000"/>
                </a:solidFill>
                <a:latin typeface="Arial" charset="0"/>
                <a:cs typeface="Arial" charset="0"/>
              </a:rPr>
              <a:t>Concurrent </a:t>
            </a:r>
            <a:r>
              <a:rPr lang="en-US" sz="1200" b="1" dirty="0" smtClean="0">
                <a:solidFill>
                  <a:srgbClr val="FF0000"/>
                </a:solidFill>
                <a:latin typeface="Arial" charset="0"/>
                <a:cs typeface="Arial" charset="0"/>
              </a:rPr>
              <a:t>Force System</a:t>
            </a:r>
            <a:r>
              <a:rPr lang="ru-RU" sz="1200" b="1" dirty="0" smtClean="0">
                <a:solidFill>
                  <a:srgbClr val="FF0000"/>
                </a:solidFill>
                <a:latin typeface="Arial" charset="0"/>
                <a:cs typeface="Arial" charset="0"/>
              </a:rPr>
              <a:t> </a:t>
            </a:r>
            <a:r>
              <a:rPr lang="ru-RU" sz="1000" b="1" dirty="0">
                <a:solidFill>
                  <a:srgbClr val="000000"/>
                </a:solidFill>
                <a:latin typeface="Arial" charset="0"/>
                <a:cs typeface="Arial" charset="0"/>
              </a:rPr>
              <a:t>– </a:t>
            </a:r>
            <a:r>
              <a:rPr lang="en-US" sz="1000" dirty="0">
                <a:solidFill>
                  <a:schemeClr val="accent5">
                    <a:lumMod val="25000"/>
                  </a:schemeClr>
                </a:solidFill>
                <a:latin typeface="Arial" charset="0"/>
                <a:cs typeface="Arial" charset="0"/>
              </a:rPr>
              <a:t>Forces whose lines of action intersect at one point are called concurrent.</a:t>
            </a:r>
            <a:r>
              <a:rPr lang="ru-RU" sz="1000" b="1" dirty="0">
                <a:solidFill>
                  <a:schemeClr val="accent5">
                    <a:lumMod val="25000"/>
                  </a:schemeClr>
                </a:solidFill>
                <a:latin typeface="Arial" charset="0"/>
                <a:cs typeface="Arial" charset="0"/>
              </a:rPr>
              <a:t> </a:t>
            </a:r>
          </a:p>
          <a:p>
            <a:pPr marL="533400" indent="-533400">
              <a:lnSpc>
                <a:spcPct val="80000"/>
              </a:lnSpc>
              <a:spcBef>
                <a:spcPct val="20000"/>
              </a:spcBef>
              <a:buClr>
                <a:srgbClr val="00007D"/>
              </a:buClr>
              <a:buSzPct val="75000"/>
              <a:buFont typeface="Wingdings" pitchFamily="2" charset="2"/>
              <a:buNone/>
              <a:defRPr/>
            </a:pPr>
            <a:r>
              <a:rPr lang="en-US" sz="1000" dirty="0">
                <a:solidFill>
                  <a:srgbClr val="000000"/>
                </a:solidFill>
                <a:latin typeface="Arial" charset="0"/>
                <a:cs typeface="Arial" charset="0"/>
              </a:rPr>
              <a:t>Analysis of any system corresponds to consecutive  resolution of the following three problems:</a:t>
            </a:r>
            <a:r>
              <a:rPr lang="ru-RU" sz="1000" dirty="0">
                <a:solidFill>
                  <a:srgbClr val="000000"/>
                </a:solidFill>
                <a:latin typeface="Arial" charset="0"/>
                <a:cs typeface="Arial" charset="0"/>
              </a:rPr>
              <a:t> </a:t>
            </a:r>
          </a:p>
          <a:p>
            <a:pPr>
              <a:lnSpc>
                <a:spcPct val="80000"/>
              </a:lnSpc>
              <a:spcBef>
                <a:spcPct val="20000"/>
              </a:spcBef>
              <a:buClr>
                <a:srgbClr val="00007D"/>
              </a:buClr>
              <a:buSzPct val="75000"/>
              <a:defRPr/>
            </a:pPr>
            <a:r>
              <a:rPr lang="en-US" sz="1000" dirty="0" smtClean="0">
                <a:solidFill>
                  <a:schemeClr val="accent5">
                    <a:lumMod val="25000"/>
                  </a:schemeClr>
                </a:solidFill>
                <a:latin typeface="Arial" charset="0"/>
                <a:cs typeface="Arial" charset="0"/>
              </a:rPr>
              <a:t>1. How </a:t>
            </a:r>
            <a:r>
              <a:rPr lang="en-US" sz="1000" dirty="0">
                <a:solidFill>
                  <a:schemeClr val="accent5">
                    <a:lumMod val="25000"/>
                  </a:schemeClr>
                </a:solidFill>
                <a:latin typeface="Arial" charset="0"/>
                <a:cs typeface="Arial" charset="0"/>
              </a:rPr>
              <a:t>can we simplify the system?</a:t>
            </a:r>
          </a:p>
          <a:p>
            <a:pPr>
              <a:lnSpc>
                <a:spcPct val="80000"/>
              </a:lnSpc>
              <a:spcBef>
                <a:spcPct val="20000"/>
              </a:spcBef>
              <a:buClr>
                <a:srgbClr val="00007D"/>
              </a:buClr>
              <a:buSzPct val="75000"/>
              <a:defRPr/>
            </a:pPr>
            <a:r>
              <a:rPr lang="en-US" sz="1000" dirty="0" smtClean="0">
                <a:solidFill>
                  <a:schemeClr val="accent5">
                    <a:lumMod val="25000"/>
                  </a:schemeClr>
                </a:solidFill>
                <a:latin typeface="Arial" charset="0"/>
                <a:cs typeface="Arial" charset="0"/>
              </a:rPr>
              <a:t>2. What </a:t>
            </a:r>
            <a:r>
              <a:rPr lang="en-US" sz="1000" dirty="0">
                <a:solidFill>
                  <a:schemeClr val="accent5">
                    <a:lumMod val="25000"/>
                  </a:schemeClr>
                </a:solidFill>
                <a:latin typeface="Arial" charset="0"/>
                <a:cs typeface="Arial" charset="0"/>
              </a:rPr>
              <a:t>is the simplest aspect of a system?</a:t>
            </a:r>
          </a:p>
          <a:p>
            <a:pPr>
              <a:lnSpc>
                <a:spcPct val="80000"/>
              </a:lnSpc>
              <a:spcBef>
                <a:spcPct val="20000"/>
              </a:spcBef>
              <a:buClr>
                <a:srgbClr val="00007D"/>
              </a:buClr>
              <a:buSzPct val="75000"/>
              <a:defRPr/>
            </a:pPr>
            <a:r>
              <a:rPr lang="en-US" sz="1000" dirty="0" smtClean="0">
                <a:solidFill>
                  <a:schemeClr val="accent5">
                    <a:lumMod val="25000"/>
                  </a:schemeClr>
                </a:solidFill>
                <a:latin typeface="Arial" charset="0"/>
                <a:cs typeface="Arial" charset="0"/>
              </a:rPr>
              <a:t>3. What </a:t>
            </a:r>
            <a:r>
              <a:rPr lang="en-US" sz="1000" dirty="0">
                <a:solidFill>
                  <a:schemeClr val="accent5">
                    <a:lumMod val="25000"/>
                  </a:schemeClr>
                </a:solidFill>
                <a:latin typeface="Arial" charset="0"/>
                <a:cs typeface="Arial" charset="0"/>
              </a:rPr>
              <a:t>are the equilibrium conditions </a:t>
            </a:r>
            <a:r>
              <a:rPr lang="en-US" sz="1000" dirty="0" smtClean="0">
                <a:solidFill>
                  <a:schemeClr val="accent5">
                    <a:lumMod val="25000"/>
                  </a:schemeClr>
                </a:solidFill>
                <a:latin typeface="Arial" charset="0"/>
                <a:cs typeface="Arial" charset="0"/>
              </a:rPr>
              <a:t>for </a:t>
            </a:r>
            <a:r>
              <a:rPr lang="en-US" sz="1000" dirty="0">
                <a:solidFill>
                  <a:schemeClr val="accent5">
                    <a:lumMod val="25000"/>
                  </a:schemeClr>
                </a:solidFill>
                <a:latin typeface="Arial" charset="0"/>
                <a:cs typeface="Arial" charset="0"/>
              </a:rPr>
              <a:t>a system?</a:t>
            </a:r>
            <a:endParaRPr lang="ru-RU" sz="1000" dirty="0">
              <a:solidFill>
                <a:schemeClr val="accent5">
                  <a:lumMod val="25000"/>
                </a:scheme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63003" name="Freeform 7"/>
          <p:cNvSpPr>
            <a:spLocks/>
          </p:cNvSpPr>
          <p:nvPr/>
        </p:nvSpPr>
        <p:spPr bwMode="auto">
          <a:xfrm>
            <a:off x="6340475" y="1076325"/>
            <a:ext cx="1976438" cy="2028825"/>
          </a:xfrm>
          <a:custGeom>
            <a:avLst/>
            <a:gdLst>
              <a:gd name="T0" fmla="*/ 2147483647 w 932"/>
              <a:gd name="T1" fmla="*/ 2147483647 h 906"/>
              <a:gd name="T2" fmla="*/ 2147483647 w 932"/>
              <a:gd name="T3" fmla="*/ 2147483647 h 906"/>
              <a:gd name="T4" fmla="*/ 2147483647 w 932"/>
              <a:gd name="T5" fmla="*/ 2147483647 h 906"/>
              <a:gd name="T6" fmla="*/ 2147483647 w 932"/>
              <a:gd name="T7" fmla="*/ 2147483647 h 906"/>
              <a:gd name="T8" fmla="*/ 2147483647 w 932"/>
              <a:gd name="T9" fmla="*/ 2147483647 h 906"/>
              <a:gd name="T10" fmla="*/ 2147483647 w 932"/>
              <a:gd name="T11" fmla="*/ 2147483647 h 906"/>
              <a:gd name="T12" fmla="*/ 2147483647 w 932"/>
              <a:gd name="T13" fmla="*/ 2147483647 h 906"/>
              <a:gd name="T14" fmla="*/ 2147483647 w 932"/>
              <a:gd name="T15" fmla="*/ 2147483647 h 906"/>
              <a:gd name="T16" fmla="*/ 2147483647 w 932"/>
              <a:gd name="T17" fmla="*/ 0 h 906"/>
              <a:gd name="T18" fmla="*/ 2147483647 w 932"/>
              <a:gd name="T19" fmla="*/ 2147483647 h 906"/>
              <a:gd name="T20" fmla="*/ 2147483647 w 932"/>
              <a:gd name="T21" fmla="*/ 2147483647 h 906"/>
              <a:gd name="T22" fmla="*/ 2147483647 w 932"/>
              <a:gd name="T23" fmla="*/ 2147483647 h 906"/>
              <a:gd name="T24" fmla="*/ 2147483647 w 932"/>
              <a:gd name="T25" fmla="*/ 2147483647 h 906"/>
              <a:gd name="T26" fmla="*/ 2147483647 w 932"/>
              <a:gd name="T27" fmla="*/ 2147483647 h 906"/>
              <a:gd name="T28" fmla="*/ 2147483647 w 932"/>
              <a:gd name="T29" fmla="*/ 2147483647 h 906"/>
              <a:gd name="T30" fmla="*/ 2147483647 w 932"/>
              <a:gd name="T31" fmla="*/ 2147483647 h 906"/>
              <a:gd name="T32" fmla="*/ 2147483647 w 932"/>
              <a:gd name="T33" fmla="*/ 2147483647 h 906"/>
              <a:gd name="T34" fmla="*/ 2147483647 w 932"/>
              <a:gd name="T35" fmla="*/ 2147483647 h 906"/>
              <a:gd name="T36" fmla="*/ 2147483647 w 932"/>
              <a:gd name="T37" fmla="*/ 2147483647 h 906"/>
              <a:gd name="T38" fmla="*/ 2147483647 w 932"/>
              <a:gd name="T39" fmla="*/ 2147483647 h 906"/>
              <a:gd name="T40" fmla="*/ 2147483647 w 932"/>
              <a:gd name="T41" fmla="*/ 2147483647 h 906"/>
              <a:gd name="T42" fmla="*/ 2147483647 w 932"/>
              <a:gd name="T43" fmla="*/ 2147483647 h 906"/>
              <a:gd name="T44" fmla="*/ 2147483647 w 932"/>
              <a:gd name="T45" fmla="*/ 2147483647 h 906"/>
              <a:gd name="T46" fmla="*/ 2147483647 w 932"/>
              <a:gd name="T47" fmla="*/ 2147483647 h 906"/>
              <a:gd name="T48" fmla="*/ 2147483647 w 932"/>
              <a:gd name="T49" fmla="*/ 2147483647 h 906"/>
              <a:gd name="T50" fmla="*/ 2147483647 w 932"/>
              <a:gd name="T51" fmla="*/ 2147483647 h 906"/>
              <a:gd name="T52" fmla="*/ 2147483647 w 932"/>
              <a:gd name="T53" fmla="*/ 2147483647 h 906"/>
              <a:gd name="T54" fmla="*/ 2147483647 w 932"/>
              <a:gd name="T55" fmla="*/ 2147483647 h 906"/>
              <a:gd name="T56" fmla="*/ 2147483647 w 932"/>
              <a:gd name="T57" fmla="*/ 2147483647 h 906"/>
              <a:gd name="T58" fmla="*/ 2147483647 w 932"/>
              <a:gd name="T59" fmla="*/ 2147483647 h 906"/>
              <a:gd name="T60" fmla="*/ 2147483647 w 932"/>
              <a:gd name="T61" fmla="*/ 2147483647 h 906"/>
              <a:gd name="T62" fmla="*/ 2147483647 w 932"/>
              <a:gd name="T63" fmla="*/ 2147483647 h 9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32"/>
              <a:gd name="T97" fmla="*/ 0 h 906"/>
              <a:gd name="T98" fmla="*/ 932 w 932"/>
              <a:gd name="T99" fmla="*/ 906 h 9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32" h="906">
                <a:moveTo>
                  <a:pt x="20" y="510"/>
                </a:moveTo>
                <a:cubicBezTo>
                  <a:pt x="15" y="485"/>
                  <a:pt x="10" y="462"/>
                  <a:pt x="2" y="438"/>
                </a:cubicBezTo>
                <a:cubicBezTo>
                  <a:pt x="4" y="370"/>
                  <a:pt x="0" y="302"/>
                  <a:pt x="8" y="234"/>
                </a:cubicBezTo>
                <a:cubicBezTo>
                  <a:pt x="9" y="227"/>
                  <a:pt x="21" y="227"/>
                  <a:pt x="26" y="222"/>
                </a:cubicBezTo>
                <a:cubicBezTo>
                  <a:pt x="31" y="217"/>
                  <a:pt x="33" y="210"/>
                  <a:pt x="38" y="204"/>
                </a:cubicBezTo>
                <a:cubicBezTo>
                  <a:pt x="68" y="168"/>
                  <a:pt x="113" y="147"/>
                  <a:pt x="146" y="114"/>
                </a:cubicBezTo>
                <a:cubicBezTo>
                  <a:pt x="153" y="107"/>
                  <a:pt x="157" y="97"/>
                  <a:pt x="164" y="90"/>
                </a:cubicBezTo>
                <a:cubicBezTo>
                  <a:pt x="200" y="58"/>
                  <a:pt x="250" y="44"/>
                  <a:pt x="290" y="18"/>
                </a:cubicBezTo>
                <a:cubicBezTo>
                  <a:pt x="309" y="5"/>
                  <a:pt x="356" y="0"/>
                  <a:pt x="356" y="0"/>
                </a:cubicBezTo>
                <a:cubicBezTo>
                  <a:pt x="432" y="2"/>
                  <a:pt x="508" y="2"/>
                  <a:pt x="584" y="6"/>
                </a:cubicBezTo>
                <a:cubicBezTo>
                  <a:pt x="615" y="7"/>
                  <a:pt x="665" y="71"/>
                  <a:pt x="686" y="90"/>
                </a:cubicBezTo>
                <a:cubicBezTo>
                  <a:pt x="695" y="98"/>
                  <a:pt x="707" y="101"/>
                  <a:pt x="716" y="108"/>
                </a:cubicBezTo>
                <a:cubicBezTo>
                  <a:pt x="764" y="144"/>
                  <a:pt x="794" y="213"/>
                  <a:pt x="824" y="264"/>
                </a:cubicBezTo>
                <a:cubicBezTo>
                  <a:pt x="834" y="280"/>
                  <a:pt x="848" y="294"/>
                  <a:pt x="854" y="312"/>
                </a:cubicBezTo>
                <a:cubicBezTo>
                  <a:pt x="866" y="349"/>
                  <a:pt x="878" y="385"/>
                  <a:pt x="896" y="420"/>
                </a:cubicBezTo>
                <a:cubicBezTo>
                  <a:pt x="906" y="469"/>
                  <a:pt x="922" y="515"/>
                  <a:pt x="932" y="564"/>
                </a:cubicBezTo>
                <a:cubicBezTo>
                  <a:pt x="930" y="608"/>
                  <a:pt x="929" y="652"/>
                  <a:pt x="926" y="696"/>
                </a:cubicBezTo>
                <a:cubicBezTo>
                  <a:pt x="924" y="722"/>
                  <a:pt x="920" y="718"/>
                  <a:pt x="908" y="738"/>
                </a:cubicBezTo>
                <a:cubicBezTo>
                  <a:pt x="900" y="751"/>
                  <a:pt x="900" y="768"/>
                  <a:pt x="890" y="780"/>
                </a:cubicBezTo>
                <a:cubicBezTo>
                  <a:pt x="836" y="848"/>
                  <a:pt x="782" y="862"/>
                  <a:pt x="698" y="870"/>
                </a:cubicBezTo>
                <a:cubicBezTo>
                  <a:pt x="660" y="883"/>
                  <a:pt x="622" y="893"/>
                  <a:pt x="584" y="906"/>
                </a:cubicBezTo>
                <a:cubicBezTo>
                  <a:pt x="544" y="904"/>
                  <a:pt x="504" y="903"/>
                  <a:pt x="464" y="900"/>
                </a:cubicBezTo>
                <a:cubicBezTo>
                  <a:pt x="434" y="897"/>
                  <a:pt x="408" y="873"/>
                  <a:pt x="380" y="864"/>
                </a:cubicBezTo>
                <a:cubicBezTo>
                  <a:pt x="355" y="839"/>
                  <a:pt x="318" y="806"/>
                  <a:pt x="284" y="798"/>
                </a:cubicBezTo>
                <a:cubicBezTo>
                  <a:pt x="268" y="782"/>
                  <a:pt x="246" y="772"/>
                  <a:pt x="230" y="756"/>
                </a:cubicBezTo>
                <a:cubicBezTo>
                  <a:pt x="196" y="722"/>
                  <a:pt x="162" y="687"/>
                  <a:pt x="122" y="660"/>
                </a:cubicBezTo>
                <a:cubicBezTo>
                  <a:pt x="120" y="654"/>
                  <a:pt x="120" y="646"/>
                  <a:pt x="116" y="642"/>
                </a:cubicBezTo>
                <a:cubicBezTo>
                  <a:pt x="106" y="632"/>
                  <a:pt x="80" y="618"/>
                  <a:pt x="80" y="618"/>
                </a:cubicBezTo>
                <a:cubicBezTo>
                  <a:pt x="71" y="605"/>
                  <a:pt x="59" y="595"/>
                  <a:pt x="50" y="582"/>
                </a:cubicBezTo>
                <a:cubicBezTo>
                  <a:pt x="30" y="553"/>
                  <a:pt x="60" y="574"/>
                  <a:pt x="32" y="546"/>
                </a:cubicBezTo>
                <a:cubicBezTo>
                  <a:pt x="27" y="541"/>
                  <a:pt x="16" y="541"/>
                  <a:pt x="14" y="534"/>
                </a:cubicBezTo>
                <a:cubicBezTo>
                  <a:pt x="11" y="526"/>
                  <a:pt x="18" y="518"/>
                  <a:pt x="20" y="510"/>
                </a:cubicBezTo>
                <a:close/>
              </a:path>
            </a:pathLst>
          </a:custGeom>
          <a:blipFill>
            <a:blip r:embed="rId3"/>
            <a:tile tx="0" ty="0" sx="100000" sy="100000" flip="none" algn="tl"/>
          </a:blip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3004" name="Line 9"/>
          <p:cNvSpPr>
            <a:spLocks noChangeShapeType="1"/>
          </p:cNvSpPr>
          <p:nvPr/>
        </p:nvSpPr>
        <p:spPr bwMode="auto">
          <a:xfrm>
            <a:off x="6767513" y="2384425"/>
            <a:ext cx="2016125"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05" name="Line 10"/>
          <p:cNvSpPr>
            <a:spLocks noChangeShapeType="1"/>
          </p:cNvSpPr>
          <p:nvPr/>
        </p:nvSpPr>
        <p:spPr bwMode="auto">
          <a:xfrm rot="-5400000">
            <a:off x="5868987" y="1665288"/>
            <a:ext cx="2016125"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06" name="Line 11"/>
          <p:cNvSpPr>
            <a:spLocks noChangeShapeType="1"/>
          </p:cNvSpPr>
          <p:nvPr/>
        </p:nvSpPr>
        <p:spPr bwMode="auto">
          <a:xfrm rot="-5400000">
            <a:off x="6570663" y="962025"/>
            <a:ext cx="1763712" cy="129698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07" name="Line 12"/>
          <p:cNvSpPr>
            <a:spLocks noChangeShapeType="1"/>
          </p:cNvSpPr>
          <p:nvPr/>
        </p:nvSpPr>
        <p:spPr bwMode="auto">
          <a:xfrm>
            <a:off x="6443663" y="2060575"/>
            <a:ext cx="1763712" cy="129698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262157" name="AutoShape 13"/>
          <p:cNvSpPr>
            <a:spLocks noChangeArrowheads="1"/>
          </p:cNvSpPr>
          <p:nvPr/>
        </p:nvSpPr>
        <p:spPr bwMode="auto">
          <a:xfrm>
            <a:off x="8243888" y="2312988"/>
            <a:ext cx="612775" cy="142875"/>
          </a:xfrm>
          <a:prstGeom prst="rightArrow">
            <a:avLst>
              <a:gd name="adj1" fmla="val 50000"/>
              <a:gd name="adj2" fmla="val 10722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158" name="AutoShape 14"/>
          <p:cNvSpPr>
            <a:spLocks noChangeArrowheads="1"/>
          </p:cNvSpPr>
          <p:nvPr/>
        </p:nvSpPr>
        <p:spPr bwMode="auto">
          <a:xfrm rot="-5400000">
            <a:off x="6570663" y="819150"/>
            <a:ext cx="612775" cy="142875"/>
          </a:xfrm>
          <a:prstGeom prst="rightArrow">
            <a:avLst>
              <a:gd name="adj1" fmla="val 50000"/>
              <a:gd name="adj2" fmla="val 10722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159" name="AutoShape 15"/>
          <p:cNvSpPr>
            <a:spLocks noChangeArrowheads="1"/>
          </p:cNvSpPr>
          <p:nvPr/>
        </p:nvSpPr>
        <p:spPr bwMode="auto">
          <a:xfrm rot="18353130">
            <a:off x="7619203" y="901296"/>
            <a:ext cx="612775" cy="142875"/>
          </a:xfrm>
          <a:prstGeom prst="rightArrow">
            <a:avLst>
              <a:gd name="adj1" fmla="val 50000"/>
              <a:gd name="adj2" fmla="val 10722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160" name="AutoShape 16"/>
          <p:cNvSpPr>
            <a:spLocks noChangeArrowheads="1"/>
          </p:cNvSpPr>
          <p:nvPr/>
        </p:nvSpPr>
        <p:spPr bwMode="auto">
          <a:xfrm rot="2153130">
            <a:off x="7667625" y="3106738"/>
            <a:ext cx="612775" cy="142875"/>
          </a:xfrm>
          <a:prstGeom prst="rightArrow">
            <a:avLst>
              <a:gd name="adj1" fmla="val 50000"/>
              <a:gd name="adj2" fmla="val 10722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161" name="Text Box 17"/>
          <p:cNvSpPr txBox="1">
            <a:spLocks noChangeArrowheads="1"/>
          </p:cNvSpPr>
          <p:nvPr/>
        </p:nvSpPr>
        <p:spPr bwMode="auto">
          <a:xfrm>
            <a:off x="180069" y="1839913"/>
            <a:ext cx="4929555" cy="400110"/>
          </a:xfrm>
          <a:prstGeom prst="rect">
            <a:avLst/>
          </a:prstGeom>
          <a:noFill/>
          <a:ln>
            <a:noFill/>
          </a:ln>
          <a:effectLst/>
          <a:extLst/>
        </p:spPr>
        <p:txBody>
          <a:bodyPr wrap="non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dirty="0" smtClean="0">
                <a:solidFill>
                  <a:srgbClr val="000000"/>
                </a:solidFill>
                <a:cs typeface="Arial" charset="0"/>
              </a:rPr>
              <a:t>1. Shift all the forces along their lines of action to the point of intersection</a:t>
            </a:r>
            <a:r>
              <a:rPr lang="ru-RU" sz="1000" dirty="0" smtClean="0">
                <a:solidFill>
                  <a:srgbClr val="000000"/>
                </a:solidFill>
                <a:cs typeface="Arial" charset="0"/>
              </a:rPr>
              <a:t> (</a:t>
            </a:r>
            <a:r>
              <a:rPr lang="en-US" sz="1000" dirty="0" smtClean="0">
                <a:solidFill>
                  <a:srgbClr val="000000"/>
                </a:solidFill>
                <a:cs typeface="Arial" charset="0"/>
              </a:rPr>
              <a:t>kinematic </a:t>
            </a:r>
          </a:p>
          <a:p>
            <a:pPr marL="0" indent="179388" eaLnBrk="1" hangingPunct="1">
              <a:defRPr/>
            </a:pPr>
            <a:r>
              <a:rPr lang="en-US" sz="1000" dirty="0" smtClean="0">
                <a:solidFill>
                  <a:srgbClr val="000000"/>
                </a:solidFill>
                <a:cs typeface="Arial" charset="0"/>
              </a:rPr>
              <a:t>statement will be the same. This</a:t>
            </a:r>
            <a:r>
              <a:rPr lang="ru-RU" sz="1000" dirty="0" smtClean="0">
                <a:solidFill>
                  <a:srgbClr val="000000"/>
                </a:solidFill>
                <a:cs typeface="Arial" charset="0"/>
              </a:rPr>
              <a:t> </a:t>
            </a:r>
            <a:r>
              <a:rPr lang="en-US" sz="1000" dirty="0" smtClean="0">
                <a:solidFill>
                  <a:srgbClr val="000000"/>
                </a:solidFill>
                <a:cs typeface="Arial" charset="0"/>
              </a:rPr>
              <a:t>is corollary of the axiom </a:t>
            </a:r>
            <a:r>
              <a:rPr lang="en-US" sz="1000" dirty="0">
                <a:solidFill>
                  <a:srgbClr val="000000"/>
                </a:solidFill>
                <a:cs typeface="Arial" charset="0"/>
              </a:rPr>
              <a:t>of joining</a:t>
            </a:r>
            <a:r>
              <a:rPr lang="ru-RU" sz="1000" dirty="0">
                <a:solidFill>
                  <a:srgbClr val="000000"/>
                </a:solidFill>
                <a:cs typeface="Arial" charset="0"/>
              </a:rPr>
              <a:t> </a:t>
            </a:r>
            <a:r>
              <a:rPr lang="ru-RU" sz="1000" dirty="0" smtClean="0">
                <a:solidFill>
                  <a:srgbClr val="000000"/>
                </a:solidFill>
                <a:cs typeface="Arial" charset="0"/>
              </a:rPr>
              <a:t>).</a:t>
            </a:r>
            <a:endParaRPr lang="ru-RU" sz="1000" dirty="0">
              <a:solidFill>
                <a:srgbClr val="000000"/>
              </a:solidFill>
              <a:cs typeface="Arial" charset="0"/>
            </a:endParaRPr>
          </a:p>
        </p:txBody>
      </p:sp>
      <p:graphicFrame>
        <p:nvGraphicFramePr>
          <p:cNvPr id="262162" name="Object 1549"/>
          <p:cNvGraphicFramePr>
            <a:graphicFrameLocks noGrp="1" noChangeAspect="1"/>
          </p:cNvGraphicFramePr>
          <p:nvPr>
            <p:ph sz="quarter" idx="1"/>
          </p:nvPr>
        </p:nvGraphicFramePr>
        <p:xfrm>
          <a:off x="6551613" y="584200"/>
          <a:ext cx="165100" cy="228600"/>
        </p:xfrm>
        <a:graphic>
          <a:graphicData uri="http://schemas.openxmlformats.org/presentationml/2006/ole">
            <mc:AlternateContent xmlns:mc="http://schemas.openxmlformats.org/markup-compatibility/2006">
              <mc:Choice xmlns:v="urn:schemas-microsoft-com:vml" Requires="v">
                <p:oleObj spid="_x0000_s603869" name="Формула" r:id="rId4" imgW="165028" imgH="228501" progId="Equation.3">
                  <p:embed/>
                </p:oleObj>
              </mc:Choice>
              <mc:Fallback>
                <p:oleObj name="Формула" r:id="rId4" imgW="165028" imgH="228501" progId="Equation.3">
                  <p:embed/>
                  <p:pic>
                    <p:nvPicPr>
                      <p:cNvPr id="0" name=""/>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1613" y="584200"/>
                        <a:ext cx="1651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2164" name="Object 1550"/>
          <p:cNvGraphicFramePr>
            <a:graphicFrameLocks noGrp="1" noChangeAspect="1"/>
          </p:cNvGraphicFramePr>
          <p:nvPr>
            <p:ph sz="quarter" idx="2"/>
          </p:nvPr>
        </p:nvGraphicFramePr>
        <p:xfrm>
          <a:off x="8101013" y="752475"/>
          <a:ext cx="177800" cy="228600"/>
        </p:xfrm>
        <a:graphic>
          <a:graphicData uri="http://schemas.openxmlformats.org/presentationml/2006/ole">
            <mc:AlternateContent xmlns:mc="http://schemas.openxmlformats.org/markup-compatibility/2006">
              <mc:Choice xmlns:v="urn:schemas-microsoft-com:vml" Requires="v">
                <p:oleObj spid="_x0000_s603870" name="Формула" r:id="rId6" imgW="177646" imgH="228402" progId="Equation.3">
                  <p:embed/>
                </p:oleObj>
              </mc:Choice>
              <mc:Fallback>
                <p:oleObj name="Формула" r:id="rId6" imgW="177646" imgH="228402" progId="Equation.3">
                  <p:embed/>
                  <p:pic>
                    <p:nvPicPr>
                      <p:cNvPr id="0" name=""/>
                      <p:cNvPicPr>
                        <a:picLocks noGrp="1"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01013" y="752475"/>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2168" name="Object 1551"/>
          <p:cNvGraphicFramePr>
            <a:graphicFrameLocks noGrp="1" noChangeAspect="1"/>
          </p:cNvGraphicFramePr>
          <p:nvPr>
            <p:ph sz="quarter" idx="3"/>
          </p:nvPr>
        </p:nvGraphicFramePr>
        <p:xfrm>
          <a:off x="8208963" y="3105150"/>
          <a:ext cx="177800" cy="228600"/>
        </p:xfrm>
        <a:graphic>
          <a:graphicData uri="http://schemas.openxmlformats.org/presentationml/2006/ole">
            <mc:AlternateContent xmlns:mc="http://schemas.openxmlformats.org/markup-compatibility/2006">
              <mc:Choice xmlns:v="urn:schemas-microsoft-com:vml" Requires="v">
                <p:oleObj spid="_x0000_s603871" name="Формула" r:id="rId8" imgW="177646" imgH="228402" progId="Equation.3">
                  <p:embed/>
                </p:oleObj>
              </mc:Choice>
              <mc:Fallback>
                <p:oleObj name="Формула" r:id="rId8" imgW="177646" imgH="228402" progId="Equation.3">
                  <p:embed/>
                  <p:pic>
                    <p:nvPicPr>
                      <p:cNvPr id="0" name=""/>
                      <p:cNvPicPr>
                        <a:picLocks noGrp="1"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208963" y="3105150"/>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2172" name="Object 1552"/>
          <p:cNvGraphicFramePr>
            <a:graphicFrameLocks noGrp="1" noChangeAspect="1"/>
          </p:cNvGraphicFramePr>
          <p:nvPr>
            <p:ph sz="quarter" idx="4"/>
          </p:nvPr>
        </p:nvGraphicFramePr>
        <p:xfrm>
          <a:off x="8640763" y="2108200"/>
          <a:ext cx="177800" cy="241300"/>
        </p:xfrm>
        <a:graphic>
          <a:graphicData uri="http://schemas.openxmlformats.org/presentationml/2006/ole">
            <mc:AlternateContent xmlns:mc="http://schemas.openxmlformats.org/markup-compatibility/2006">
              <mc:Choice xmlns:v="urn:schemas-microsoft-com:vml" Requires="v">
                <p:oleObj spid="_x0000_s603872" name="Формула" r:id="rId10" imgW="177646" imgH="241091" progId="Equation.3">
                  <p:embed/>
                </p:oleObj>
              </mc:Choice>
              <mc:Fallback>
                <p:oleObj name="Формула" r:id="rId10" imgW="177646" imgH="241091" progId="Equation.3">
                  <p:embed/>
                  <p:pic>
                    <p:nvPicPr>
                      <p:cNvPr id="0" name=""/>
                      <p:cNvPicPr>
                        <a:picLocks noGrp="1"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40763" y="2108200"/>
                        <a:ext cx="1778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3013" name="Rectangle 27"/>
          <p:cNvSpPr>
            <a:spLocks noChangeArrowheads="1"/>
          </p:cNvSpPr>
          <p:nvPr/>
        </p:nvSpPr>
        <p:spPr bwMode="auto">
          <a:xfrm>
            <a:off x="935038" y="489547"/>
            <a:ext cx="1476000" cy="288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Section</a:t>
            </a:r>
            <a:r>
              <a:rPr lang="ru-RU" dirty="0" smtClean="0">
                <a:solidFill>
                  <a:srgbClr val="FF0000"/>
                </a:solidFill>
                <a:latin typeface="Arial" charset="0"/>
                <a:cs typeface="Arial" charset="0"/>
              </a:rPr>
              <a:t> </a:t>
            </a:r>
            <a:r>
              <a:rPr lang="ru-RU" b="1" dirty="0">
                <a:solidFill>
                  <a:srgbClr val="FF0000"/>
                </a:solidFill>
                <a:latin typeface="Arial" charset="0"/>
                <a:cs typeface="Arial" charset="0"/>
              </a:rPr>
              <a:t>2</a:t>
            </a:r>
          </a:p>
        </p:txBody>
      </p:sp>
      <p:sp>
        <p:nvSpPr>
          <p:cNvPr id="262175" name="Text Box 31"/>
          <p:cNvSpPr txBox="1">
            <a:spLocks noChangeArrowheads="1"/>
          </p:cNvSpPr>
          <p:nvPr/>
        </p:nvSpPr>
        <p:spPr bwMode="auto">
          <a:xfrm>
            <a:off x="323850" y="2241550"/>
            <a:ext cx="3635932" cy="415498"/>
          </a:xfrm>
          <a:prstGeom prst="rect">
            <a:avLst/>
          </a:prstGeom>
          <a:noFill/>
          <a:ln w="9525">
            <a:noFill/>
            <a:miter lim="800000"/>
            <a:headEnd/>
            <a:tailEnd/>
          </a:ln>
        </p:spPr>
        <p:txBody>
          <a:bodyPr wrap="none">
            <a:spAutoFit/>
          </a:bodyPr>
          <a:lstStyle/>
          <a:p>
            <a:pPr marL="342900" indent="-342900"/>
            <a:r>
              <a:rPr lang="en-US" sz="1000" dirty="0">
                <a:solidFill>
                  <a:srgbClr val="000000"/>
                </a:solidFill>
                <a:latin typeface="Arial" charset="0"/>
                <a:cs typeface="Arial" charset="0"/>
              </a:rPr>
              <a:t>Add the first two forces</a:t>
            </a:r>
            <a:r>
              <a:rPr lang="ru-RU" sz="1000" dirty="0">
                <a:solidFill>
                  <a:srgbClr val="000000"/>
                </a:solidFill>
                <a:latin typeface="Arial" charset="0"/>
                <a:cs typeface="Arial" charset="0"/>
              </a:rPr>
              <a:t> </a:t>
            </a:r>
            <a:r>
              <a:rPr lang="en-US" sz="1000" dirty="0" smtClean="0">
                <a:solidFill>
                  <a:srgbClr val="000000"/>
                </a:solidFill>
                <a:latin typeface="Arial" charset="0"/>
                <a:cs typeface="Arial" charset="0"/>
              </a:rPr>
              <a:t> </a:t>
            </a:r>
            <a:r>
              <a:rPr lang="en-US" sz="1100" b="1" i="1" dirty="0" smtClean="0">
                <a:solidFill>
                  <a:srgbClr val="000000"/>
                </a:solidFill>
                <a:latin typeface="Times New Roman" pitchFamily="18" charset="0"/>
                <a:cs typeface="Times New Roman" pitchFamily="18" charset="0"/>
              </a:rPr>
              <a:t>F</a:t>
            </a:r>
            <a:r>
              <a:rPr lang="en-US" sz="1100" baseline="-25000" dirty="0" smtClean="0">
                <a:solidFill>
                  <a:srgbClr val="000000"/>
                </a:solidFill>
                <a:latin typeface="Times New Roman" pitchFamily="18" charset="0"/>
                <a:cs typeface="Times New Roman" pitchFamily="18" charset="0"/>
              </a:rPr>
              <a:t>1</a:t>
            </a:r>
            <a:r>
              <a:rPr lang="en-US" sz="1100" dirty="0" smtClean="0">
                <a:solidFill>
                  <a:srgbClr val="000000"/>
                </a:solidFill>
                <a:latin typeface="Times New Roman" pitchFamily="18" charset="0"/>
                <a:cs typeface="Times New Roman" pitchFamily="18" charset="0"/>
              </a:rPr>
              <a:t> </a:t>
            </a:r>
            <a:r>
              <a:rPr lang="en-US" sz="1000" dirty="0" smtClean="0">
                <a:solidFill>
                  <a:srgbClr val="000000"/>
                </a:solidFill>
                <a:latin typeface="Arial" charset="0"/>
                <a:cs typeface="Arial" charset="0"/>
              </a:rPr>
              <a:t>and</a:t>
            </a:r>
            <a:r>
              <a:rPr lang="ru-RU" sz="1000" dirty="0" smtClean="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en-US" sz="1000" dirty="0">
                <a:solidFill>
                  <a:srgbClr val="000000"/>
                </a:solidFill>
                <a:latin typeface="Arial" charset="0"/>
                <a:cs typeface="Arial" charset="0"/>
              </a:rPr>
              <a:t> </a:t>
            </a:r>
            <a:r>
              <a:rPr lang="ru-RU" sz="1000" dirty="0">
                <a:solidFill>
                  <a:srgbClr val="000000"/>
                </a:solidFill>
                <a:latin typeface="Arial" charset="0"/>
                <a:cs typeface="Arial" charset="0"/>
              </a:rPr>
              <a:t>(</a:t>
            </a:r>
            <a:r>
              <a:rPr lang="en-US" sz="1000" dirty="0">
                <a:solidFill>
                  <a:srgbClr val="000000"/>
                </a:solidFill>
                <a:latin typeface="Arial" charset="0"/>
                <a:cs typeface="Arial" charset="0"/>
              </a:rPr>
              <a:t>axiom of parallelogram</a:t>
            </a:r>
            <a:r>
              <a:rPr lang="ru-RU" sz="1000" dirty="0">
                <a:solidFill>
                  <a:srgbClr val="000000"/>
                </a:solidFill>
                <a:latin typeface="Arial" charset="0"/>
                <a:cs typeface="Arial" charset="0"/>
              </a:rPr>
              <a:t>).  </a:t>
            </a:r>
            <a:endParaRPr lang="en-US" sz="1000" dirty="0">
              <a:solidFill>
                <a:srgbClr val="000000"/>
              </a:solidFill>
              <a:latin typeface="Arial" charset="0"/>
              <a:cs typeface="Arial" charset="0"/>
            </a:endParaRPr>
          </a:p>
          <a:p>
            <a:pPr marL="342900" indent="-342900"/>
            <a:r>
              <a:rPr lang="en-US" sz="1000" dirty="0">
                <a:solidFill>
                  <a:srgbClr val="000000"/>
                </a:solidFill>
                <a:latin typeface="Arial" charset="0"/>
                <a:cs typeface="Arial" charset="0"/>
              </a:rPr>
              <a:t>The number of forces was reduced by one.</a:t>
            </a:r>
            <a:endParaRPr lang="ru-RU" sz="1000" dirty="0">
              <a:solidFill>
                <a:srgbClr val="000000"/>
              </a:solidFill>
              <a:latin typeface="Arial" charset="0"/>
              <a:cs typeface="Arial" charset="0"/>
            </a:endParaRPr>
          </a:p>
        </p:txBody>
      </p:sp>
      <p:graphicFrame>
        <p:nvGraphicFramePr>
          <p:cNvPr id="262176" name="Object 1553"/>
          <p:cNvGraphicFramePr>
            <a:graphicFrameLocks noChangeAspect="1"/>
          </p:cNvGraphicFramePr>
          <p:nvPr>
            <p:extLst>
              <p:ext uri="{D42A27DB-BD31-4B8C-83A1-F6EECF244321}">
                <p14:modId xmlns:p14="http://schemas.microsoft.com/office/powerpoint/2010/main" val="3873780924"/>
              </p:ext>
            </p:extLst>
          </p:nvPr>
        </p:nvGraphicFramePr>
        <p:xfrm>
          <a:off x="5191125" y="2312988"/>
          <a:ext cx="1020763" cy="295275"/>
        </p:xfrm>
        <a:graphic>
          <a:graphicData uri="http://schemas.openxmlformats.org/presentationml/2006/ole">
            <mc:AlternateContent xmlns:mc="http://schemas.openxmlformats.org/markup-compatibility/2006">
              <mc:Choice xmlns:v="urn:schemas-microsoft-com:vml" Requires="v">
                <p:oleObj spid="_x0000_s603873" name="Equation" r:id="rId12" imgW="876240" imgH="253800" progId="Equation.DSMT4">
                  <p:embed/>
                </p:oleObj>
              </mc:Choice>
              <mc:Fallback>
                <p:oleObj name="Equation" r:id="rId12" imgW="876240" imgH="253800" progId="Equation.DSMT4">
                  <p:embed/>
                  <p:pic>
                    <p:nvPicPr>
                      <p:cNvPr id="0" name=""/>
                      <p:cNvPicPr>
                        <a:picLocks noChangeAspect="1" noChangeArrowheads="1"/>
                      </p:cNvPicPr>
                      <p:nvPr/>
                    </p:nvPicPr>
                    <p:blipFill>
                      <a:blip r:embed="rId13"/>
                      <a:srcRect/>
                      <a:stretch>
                        <a:fillRect/>
                      </a:stretch>
                    </p:blipFill>
                    <p:spPr bwMode="auto">
                      <a:xfrm>
                        <a:off x="5191125" y="2312988"/>
                        <a:ext cx="1020763" cy="295275"/>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nvGrpSpPr>
          <p:cNvPr id="262183" name="Group 39"/>
          <p:cNvGrpSpPr>
            <a:grpSpLocks/>
          </p:cNvGrpSpPr>
          <p:nvPr/>
        </p:nvGrpSpPr>
        <p:grpSpPr bwMode="auto">
          <a:xfrm>
            <a:off x="6804025" y="1233488"/>
            <a:ext cx="468313" cy="1228725"/>
            <a:chOff x="3379" y="1704"/>
            <a:chExt cx="295" cy="774"/>
          </a:xfrm>
        </p:grpSpPr>
        <p:sp>
          <p:nvSpPr>
            <p:cNvPr id="63067" name="AutoShape 33"/>
            <p:cNvSpPr>
              <a:spLocks noChangeArrowheads="1"/>
            </p:cNvSpPr>
            <p:nvPr/>
          </p:nvSpPr>
          <p:spPr bwMode="auto">
            <a:xfrm rot="-5400000">
              <a:off x="3231" y="2195"/>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68" name="AutoShape 34"/>
            <p:cNvSpPr>
              <a:spLocks noChangeArrowheads="1"/>
            </p:cNvSpPr>
            <p:nvPr/>
          </p:nvSpPr>
          <p:spPr bwMode="auto">
            <a:xfrm rot="-3246870">
              <a:off x="3345" y="2240"/>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69" name="Line 36"/>
            <p:cNvSpPr>
              <a:spLocks noChangeShapeType="1"/>
            </p:cNvSpPr>
            <p:nvPr/>
          </p:nvSpPr>
          <p:spPr bwMode="auto">
            <a:xfrm rot="-5400000">
              <a:off x="3390" y="1763"/>
              <a:ext cx="318" cy="25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70" name="Line 37"/>
            <p:cNvSpPr>
              <a:spLocks noChangeShapeType="1"/>
            </p:cNvSpPr>
            <p:nvPr/>
          </p:nvSpPr>
          <p:spPr bwMode="auto">
            <a:xfrm rot="-5400000">
              <a:off x="3447" y="1933"/>
              <a:ext cx="408"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71" name="AutoShape 38"/>
            <p:cNvSpPr>
              <a:spLocks noChangeArrowheads="1"/>
            </p:cNvSpPr>
            <p:nvPr/>
          </p:nvSpPr>
          <p:spPr bwMode="auto">
            <a:xfrm rot="-4222500">
              <a:off x="3151" y="2044"/>
              <a:ext cx="771" cy="92"/>
            </a:xfrm>
            <a:prstGeom prst="rightArrow">
              <a:avLst>
                <a:gd name="adj1" fmla="val 50000"/>
                <a:gd name="adj2" fmla="val 209511"/>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aphicFrame>
        <p:nvGraphicFramePr>
          <p:cNvPr id="262190" name="Object 1554"/>
          <p:cNvGraphicFramePr>
            <a:graphicFrameLocks noChangeAspect="1"/>
          </p:cNvGraphicFramePr>
          <p:nvPr/>
        </p:nvGraphicFramePr>
        <p:xfrm>
          <a:off x="6985000" y="1087438"/>
          <a:ext cx="254000" cy="254000"/>
        </p:xfrm>
        <a:graphic>
          <a:graphicData uri="http://schemas.openxmlformats.org/presentationml/2006/ole">
            <mc:AlternateContent xmlns:mc="http://schemas.openxmlformats.org/markup-compatibility/2006">
              <mc:Choice xmlns:v="urn:schemas-microsoft-com:vml" Requires="v">
                <p:oleObj spid="_x0000_s603874" name="Формула" r:id="rId14" imgW="253780" imgH="253780" progId="Equation.3">
                  <p:embed/>
                </p:oleObj>
              </mc:Choice>
              <mc:Fallback>
                <p:oleObj name="Формула" r:id="rId14" imgW="253780" imgH="25378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985000" y="1087438"/>
                        <a:ext cx="2540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2191" name="Text Box 47"/>
          <p:cNvSpPr txBox="1">
            <a:spLocks noChangeArrowheads="1"/>
          </p:cNvSpPr>
          <p:nvPr/>
        </p:nvSpPr>
        <p:spPr bwMode="auto">
          <a:xfrm>
            <a:off x="323850" y="2636838"/>
            <a:ext cx="2739853" cy="569387"/>
          </a:xfrm>
          <a:prstGeom prst="rect">
            <a:avLst/>
          </a:prstGeom>
          <a:noFill/>
          <a:ln w="9525">
            <a:noFill/>
            <a:miter lim="800000"/>
            <a:headEnd/>
            <a:tailEnd/>
          </a:ln>
        </p:spPr>
        <p:txBody>
          <a:bodyPr wrap="none">
            <a:spAutoFit/>
          </a:bodyPr>
          <a:lstStyle/>
          <a:p>
            <a:pPr marL="342900" indent="-342900"/>
            <a:r>
              <a:rPr lang="en-US" sz="1000" dirty="0">
                <a:solidFill>
                  <a:srgbClr val="000000"/>
                </a:solidFill>
                <a:latin typeface="Arial" charset="0"/>
                <a:cs typeface="Arial" charset="0"/>
              </a:rPr>
              <a:t>Add </a:t>
            </a:r>
            <a:r>
              <a:rPr lang="en-US" sz="1000" dirty="0" smtClean="0">
                <a:solidFill>
                  <a:srgbClr val="000000"/>
                </a:solidFill>
                <a:latin typeface="Arial" charset="0"/>
                <a:cs typeface="Arial" charset="0"/>
              </a:rPr>
              <a:t>the resultant</a:t>
            </a:r>
            <a:r>
              <a:rPr lang="ru-RU" sz="1000" dirty="0" smtClean="0">
                <a:solidFill>
                  <a:srgbClr val="000000"/>
                </a:solidFill>
                <a:latin typeface="Arial" charset="0"/>
                <a:cs typeface="Arial" charset="0"/>
              </a:rPr>
              <a:t> </a:t>
            </a:r>
            <a:r>
              <a:rPr lang="en-US" sz="1000" dirty="0" smtClean="0">
                <a:solidFill>
                  <a:srgbClr val="000000"/>
                </a:solidFill>
                <a:latin typeface="Arial" charset="0"/>
                <a:cs typeface="Arial" charset="0"/>
              </a:rPr>
              <a:t> </a:t>
            </a:r>
            <a:r>
              <a:rPr lang="en-US" sz="1100" b="1" i="1" dirty="0" smtClean="0">
                <a:solidFill>
                  <a:srgbClr val="000000"/>
                </a:solidFill>
                <a:latin typeface="Times New Roman" pitchFamily="18" charset="0"/>
                <a:cs typeface="Times New Roman" pitchFamily="18" charset="0"/>
              </a:rPr>
              <a:t>R</a:t>
            </a:r>
            <a:r>
              <a:rPr lang="en-US" sz="1100" baseline="-25000" dirty="0" smtClean="0">
                <a:solidFill>
                  <a:srgbClr val="000000"/>
                </a:solidFill>
                <a:latin typeface="Times New Roman" pitchFamily="18" charset="0"/>
                <a:cs typeface="Times New Roman" pitchFamily="18" charset="0"/>
              </a:rPr>
              <a:t>12</a:t>
            </a:r>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and the next force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3</a:t>
            </a:r>
            <a:r>
              <a:rPr lang="ru-RU" sz="1100" dirty="0">
                <a:solidFill>
                  <a:srgbClr val="000000"/>
                </a:solidFill>
                <a:latin typeface="Times New Roman" pitchFamily="18" charset="0"/>
                <a:cs typeface="Times New Roman" pitchFamily="18" charset="0"/>
              </a:rPr>
              <a:t>.</a:t>
            </a:r>
            <a:r>
              <a:rPr lang="ru-RU" sz="1000" dirty="0">
                <a:solidFill>
                  <a:srgbClr val="000000"/>
                </a:solidFill>
                <a:latin typeface="Arial" charset="0"/>
                <a:cs typeface="Arial" charset="0"/>
              </a:rPr>
              <a:t>  </a:t>
            </a:r>
          </a:p>
          <a:p>
            <a:pPr marL="342900" indent="-342900"/>
            <a:r>
              <a:rPr lang="en-US" sz="1000" dirty="0">
                <a:solidFill>
                  <a:srgbClr val="000000"/>
                </a:solidFill>
                <a:latin typeface="Arial" charset="0"/>
                <a:cs typeface="Arial" charset="0"/>
              </a:rPr>
              <a:t>The number of forces fell again by one.</a:t>
            </a:r>
          </a:p>
          <a:p>
            <a:pPr marL="342900" indent="-342900"/>
            <a:endParaRPr lang="ru-RU" sz="1000" dirty="0">
              <a:solidFill>
                <a:srgbClr val="000000"/>
              </a:solidFill>
              <a:latin typeface="Arial" charset="0"/>
              <a:cs typeface="Arial" charset="0"/>
            </a:endParaRPr>
          </a:p>
        </p:txBody>
      </p:sp>
      <p:graphicFrame>
        <p:nvGraphicFramePr>
          <p:cNvPr id="262192" name="Object 1555"/>
          <p:cNvGraphicFramePr>
            <a:graphicFrameLocks noChangeAspect="1"/>
          </p:cNvGraphicFramePr>
          <p:nvPr>
            <p:extLst>
              <p:ext uri="{D42A27DB-BD31-4B8C-83A1-F6EECF244321}">
                <p14:modId xmlns:p14="http://schemas.microsoft.com/office/powerpoint/2010/main" val="1945065413"/>
              </p:ext>
            </p:extLst>
          </p:nvPr>
        </p:nvGraphicFramePr>
        <p:xfrm>
          <a:off x="5138738" y="2708275"/>
          <a:ext cx="1239837" cy="301625"/>
        </p:xfrm>
        <a:graphic>
          <a:graphicData uri="http://schemas.openxmlformats.org/presentationml/2006/ole">
            <mc:AlternateContent xmlns:mc="http://schemas.openxmlformats.org/markup-compatibility/2006">
              <mc:Choice xmlns:v="urn:schemas-microsoft-com:vml" Requires="v">
                <p:oleObj spid="_x0000_s603875" name="Equation" r:id="rId16" imgW="1041120" imgH="253800" progId="Equation.DSMT4">
                  <p:embed/>
                </p:oleObj>
              </mc:Choice>
              <mc:Fallback>
                <p:oleObj name="Equation" r:id="rId16" imgW="1041120" imgH="253800" progId="Equation.DSMT4">
                  <p:embed/>
                  <p:pic>
                    <p:nvPicPr>
                      <p:cNvPr id="0" name=""/>
                      <p:cNvPicPr>
                        <a:picLocks noChangeAspect="1" noChangeArrowheads="1"/>
                      </p:cNvPicPr>
                      <p:nvPr/>
                    </p:nvPicPr>
                    <p:blipFill>
                      <a:blip r:embed="rId17"/>
                      <a:srcRect/>
                      <a:stretch>
                        <a:fillRect/>
                      </a:stretch>
                    </p:blipFill>
                    <p:spPr bwMode="auto">
                      <a:xfrm>
                        <a:off x="5138738" y="2708275"/>
                        <a:ext cx="1239837" cy="301625"/>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nvGrpSpPr>
          <p:cNvPr id="262198" name="Group 54"/>
          <p:cNvGrpSpPr>
            <a:grpSpLocks/>
          </p:cNvGrpSpPr>
          <p:nvPr/>
        </p:nvGrpSpPr>
        <p:grpSpPr bwMode="auto">
          <a:xfrm>
            <a:off x="6804025" y="1052513"/>
            <a:ext cx="1152525" cy="1584325"/>
            <a:chOff x="4286" y="2455"/>
            <a:chExt cx="726" cy="998"/>
          </a:xfrm>
        </p:grpSpPr>
        <p:grpSp>
          <p:nvGrpSpPr>
            <p:cNvPr id="63056" name="Group 50"/>
            <p:cNvGrpSpPr>
              <a:grpSpLocks/>
            </p:cNvGrpSpPr>
            <p:nvPr/>
          </p:nvGrpSpPr>
          <p:grpSpPr bwMode="auto">
            <a:xfrm>
              <a:off x="4286" y="2565"/>
              <a:ext cx="431" cy="774"/>
              <a:chOff x="4286" y="2565"/>
              <a:chExt cx="431" cy="774"/>
            </a:xfrm>
          </p:grpSpPr>
          <p:grpSp>
            <p:nvGrpSpPr>
              <p:cNvPr id="63060" name="Group 40"/>
              <p:cNvGrpSpPr>
                <a:grpSpLocks/>
              </p:cNvGrpSpPr>
              <p:nvPr/>
            </p:nvGrpSpPr>
            <p:grpSpPr bwMode="auto">
              <a:xfrm>
                <a:off x="4286" y="2565"/>
                <a:ext cx="295" cy="774"/>
                <a:chOff x="3379" y="1704"/>
                <a:chExt cx="295" cy="774"/>
              </a:xfrm>
            </p:grpSpPr>
            <p:sp>
              <p:nvSpPr>
                <p:cNvPr id="63062" name="AutoShape 41"/>
                <p:cNvSpPr>
                  <a:spLocks noChangeArrowheads="1"/>
                </p:cNvSpPr>
                <p:nvPr/>
              </p:nvSpPr>
              <p:spPr bwMode="auto">
                <a:xfrm rot="-5400000">
                  <a:off x="3231" y="2195"/>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63" name="AutoShape 42"/>
                <p:cNvSpPr>
                  <a:spLocks noChangeArrowheads="1"/>
                </p:cNvSpPr>
                <p:nvPr/>
              </p:nvSpPr>
              <p:spPr bwMode="auto">
                <a:xfrm rot="-3246870">
                  <a:off x="3345" y="2240"/>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64" name="Line 43"/>
                <p:cNvSpPr>
                  <a:spLocks noChangeShapeType="1"/>
                </p:cNvSpPr>
                <p:nvPr/>
              </p:nvSpPr>
              <p:spPr bwMode="auto">
                <a:xfrm rot="-5400000">
                  <a:off x="3390" y="1763"/>
                  <a:ext cx="318" cy="25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65" name="Line 44"/>
                <p:cNvSpPr>
                  <a:spLocks noChangeShapeType="1"/>
                </p:cNvSpPr>
                <p:nvPr/>
              </p:nvSpPr>
              <p:spPr bwMode="auto">
                <a:xfrm rot="-5400000">
                  <a:off x="3447" y="1933"/>
                  <a:ext cx="408"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66" name="AutoShape 45"/>
                <p:cNvSpPr>
                  <a:spLocks noChangeArrowheads="1"/>
                </p:cNvSpPr>
                <p:nvPr/>
              </p:nvSpPr>
              <p:spPr bwMode="auto">
                <a:xfrm rot="-4222500">
                  <a:off x="3151" y="2044"/>
                  <a:ext cx="771" cy="92"/>
                </a:xfrm>
                <a:prstGeom prst="rightArrow">
                  <a:avLst>
                    <a:gd name="adj1" fmla="val 50000"/>
                    <a:gd name="adj2" fmla="val 209511"/>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63061" name="AutoShape 49"/>
              <p:cNvSpPr>
                <a:spLocks noChangeArrowheads="1"/>
              </p:cNvSpPr>
              <p:nvPr/>
            </p:nvSpPr>
            <p:spPr bwMode="auto">
              <a:xfrm>
                <a:off x="4331" y="3249"/>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63057" name="Line 51"/>
            <p:cNvSpPr>
              <a:spLocks noChangeShapeType="1"/>
            </p:cNvSpPr>
            <p:nvPr/>
          </p:nvSpPr>
          <p:spPr bwMode="auto">
            <a:xfrm flipV="1">
              <a:off x="4717" y="2591"/>
              <a:ext cx="295" cy="703"/>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58" name="Line 52"/>
            <p:cNvSpPr>
              <a:spLocks noChangeShapeType="1"/>
            </p:cNvSpPr>
            <p:nvPr/>
          </p:nvSpPr>
          <p:spPr bwMode="auto">
            <a:xfrm>
              <a:off x="4558" y="2591"/>
              <a:ext cx="45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59" name="AutoShape 53"/>
            <p:cNvSpPr>
              <a:spLocks noChangeArrowheads="1"/>
            </p:cNvSpPr>
            <p:nvPr/>
          </p:nvSpPr>
          <p:spPr bwMode="auto">
            <a:xfrm rot="-2707117">
              <a:off x="4165" y="2897"/>
              <a:ext cx="998" cy="113"/>
            </a:xfrm>
            <a:prstGeom prst="rightArrow">
              <a:avLst>
                <a:gd name="adj1" fmla="val 50000"/>
                <a:gd name="adj2" fmla="val 220796"/>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aphicFrame>
        <p:nvGraphicFramePr>
          <p:cNvPr id="262199" name="Object 1556"/>
          <p:cNvGraphicFramePr>
            <a:graphicFrameLocks noChangeAspect="1"/>
          </p:cNvGraphicFramePr>
          <p:nvPr/>
        </p:nvGraphicFramePr>
        <p:xfrm>
          <a:off x="8064500" y="1052513"/>
          <a:ext cx="317500" cy="254000"/>
        </p:xfrm>
        <a:graphic>
          <a:graphicData uri="http://schemas.openxmlformats.org/presentationml/2006/ole">
            <mc:AlternateContent xmlns:mc="http://schemas.openxmlformats.org/markup-compatibility/2006">
              <mc:Choice xmlns:v="urn:schemas-microsoft-com:vml" Requires="v">
                <p:oleObj spid="_x0000_s603876" name="Формула" r:id="rId18" imgW="317225" imgH="253780" progId="Equation.3">
                  <p:embed/>
                </p:oleObj>
              </mc:Choice>
              <mc:Fallback>
                <p:oleObj name="Формула" r:id="rId18" imgW="317225" imgH="2537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064500" y="1052513"/>
                        <a:ext cx="3175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2212" name="Text Box 68"/>
          <p:cNvSpPr txBox="1">
            <a:spLocks noChangeArrowheads="1"/>
          </p:cNvSpPr>
          <p:nvPr/>
        </p:nvSpPr>
        <p:spPr bwMode="auto">
          <a:xfrm>
            <a:off x="339725" y="3068638"/>
            <a:ext cx="3690434" cy="569387"/>
          </a:xfrm>
          <a:prstGeom prst="rect">
            <a:avLst/>
          </a:prstGeom>
          <a:noFill/>
          <a:ln w="9525">
            <a:noFill/>
            <a:miter lim="800000"/>
            <a:headEnd/>
            <a:tailEnd/>
          </a:ln>
        </p:spPr>
        <p:txBody>
          <a:bodyPr wrap="none">
            <a:spAutoFit/>
          </a:bodyPr>
          <a:lstStyle/>
          <a:p>
            <a:pPr marL="342900" indent="-342900"/>
            <a:r>
              <a:rPr lang="en-US" sz="1000" dirty="0">
                <a:solidFill>
                  <a:srgbClr val="000000"/>
                </a:solidFill>
                <a:latin typeface="Arial" charset="0"/>
                <a:cs typeface="Arial" charset="0"/>
              </a:rPr>
              <a:t>Repeat this operation with the next force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ru-RU" sz="1100" baseline="-25000" dirty="0">
                <a:solidFill>
                  <a:srgbClr val="000000"/>
                </a:solidFill>
                <a:latin typeface="Times New Roman" pitchFamily="18" charset="0"/>
                <a:cs typeface="Times New Roman" pitchFamily="18" charset="0"/>
              </a:rPr>
              <a:t>4</a:t>
            </a:r>
            <a:r>
              <a:rPr lang="ru-RU" sz="1100" dirty="0">
                <a:solidFill>
                  <a:srgbClr val="000000"/>
                </a:solidFill>
                <a:latin typeface="Times New Roman" pitchFamily="18" charset="0"/>
                <a:cs typeface="Times New Roman" pitchFamily="18" charset="0"/>
              </a:rPr>
              <a:t>.</a:t>
            </a:r>
            <a:r>
              <a:rPr lang="ru-RU" sz="1000" dirty="0">
                <a:solidFill>
                  <a:srgbClr val="000000"/>
                </a:solidFill>
                <a:latin typeface="Arial" charset="0"/>
                <a:cs typeface="Arial" charset="0"/>
              </a:rPr>
              <a:t>  </a:t>
            </a:r>
          </a:p>
          <a:p>
            <a:pPr marL="342900" indent="-342900"/>
            <a:r>
              <a:rPr lang="en-US" sz="1000" dirty="0">
                <a:solidFill>
                  <a:srgbClr val="000000"/>
                </a:solidFill>
                <a:latin typeface="Arial" charset="0"/>
                <a:cs typeface="Arial" charset="0"/>
              </a:rPr>
              <a:t>Then there is only one force</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equivalent to the original system.</a:t>
            </a:r>
          </a:p>
          <a:p>
            <a:pPr marL="342900" indent="-342900"/>
            <a:r>
              <a:rPr lang="ru-RU" sz="1000" dirty="0">
                <a:solidFill>
                  <a:srgbClr val="000000"/>
                </a:solidFill>
                <a:latin typeface="Arial" charset="0"/>
                <a:cs typeface="Arial" charset="0"/>
              </a:rPr>
              <a:t>.</a:t>
            </a:r>
          </a:p>
        </p:txBody>
      </p:sp>
      <p:graphicFrame>
        <p:nvGraphicFramePr>
          <p:cNvPr id="262213" name="Object 1557"/>
          <p:cNvGraphicFramePr>
            <a:graphicFrameLocks noChangeAspect="1"/>
          </p:cNvGraphicFramePr>
          <p:nvPr>
            <p:extLst>
              <p:ext uri="{D42A27DB-BD31-4B8C-83A1-F6EECF244321}">
                <p14:modId xmlns:p14="http://schemas.microsoft.com/office/powerpoint/2010/main" val="183392834"/>
              </p:ext>
            </p:extLst>
          </p:nvPr>
        </p:nvGraphicFramePr>
        <p:xfrm>
          <a:off x="5070475" y="3140075"/>
          <a:ext cx="1473200" cy="309563"/>
        </p:xfrm>
        <a:graphic>
          <a:graphicData uri="http://schemas.openxmlformats.org/presentationml/2006/ole">
            <mc:AlternateContent xmlns:mc="http://schemas.openxmlformats.org/markup-compatibility/2006">
              <mc:Choice xmlns:v="urn:schemas-microsoft-com:vml" Requires="v">
                <p:oleObj spid="_x0000_s603877" name="Equation" r:id="rId20" imgW="1206360" imgH="253800" progId="Equation.DSMT4">
                  <p:embed/>
                </p:oleObj>
              </mc:Choice>
              <mc:Fallback>
                <p:oleObj name="Equation" r:id="rId20" imgW="1206360" imgH="253800" progId="Equation.DSMT4">
                  <p:embed/>
                  <p:pic>
                    <p:nvPicPr>
                      <p:cNvPr id="0" name=""/>
                      <p:cNvPicPr>
                        <a:picLocks noChangeAspect="1" noChangeArrowheads="1"/>
                      </p:cNvPicPr>
                      <p:nvPr/>
                    </p:nvPicPr>
                    <p:blipFill>
                      <a:blip r:embed="rId21"/>
                      <a:srcRect/>
                      <a:stretch>
                        <a:fillRect/>
                      </a:stretch>
                    </p:blipFill>
                    <p:spPr bwMode="auto">
                      <a:xfrm>
                        <a:off x="5070475" y="3140075"/>
                        <a:ext cx="1473200" cy="309563"/>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nvGrpSpPr>
          <p:cNvPr id="262221" name="Group 77"/>
          <p:cNvGrpSpPr>
            <a:grpSpLocks/>
          </p:cNvGrpSpPr>
          <p:nvPr/>
        </p:nvGrpSpPr>
        <p:grpSpPr bwMode="auto">
          <a:xfrm>
            <a:off x="6769100" y="1052513"/>
            <a:ext cx="1763713" cy="1693862"/>
            <a:chOff x="4377" y="2545"/>
            <a:chExt cx="1111" cy="1067"/>
          </a:xfrm>
        </p:grpSpPr>
        <p:grpSp>
          <p:nvGrpSpPr>
            <p:cNvPr id="63041" name="Group 57"/>
            <p:cNvGrpSpPr>
              <a:grpSpLocks/>
            </p:cNvGrpSpPr>
            <p:nvPr/>
          </p:nvGrpSpPr>
          <p:grpSpPr bwMode="auto">
            <a:xfrm>
              <a:off x="4399" y="2655"/>
              <a:ext cx="431" cy="774"/>
              <a:chOff x="4286" y="2565"/>
              <a:chExt cx="431" cy="774"/>
            </a:xfrm>
          </p:grpSpPr>
          <p:grpSp>
            <p:nvGrpSpPr>
              <p:cNvPr id="63049" name="Group 58"/>
              <p:cNvGrpSpPr>
                <a:grpSpLocks/>
              </p:cNvGrpSpPr>
              <p:nvPr/>
            </p:nvGrpSpPr>
            <p:grpSpPr bwMode="auto">
              <a:xfrm>
                <a:off x="4286" y="2565"/>
                <a:ext cx="295" cy="774"/>
                <a:chOff x="3379" y="1704"/>
                <a:chExt cx="295" cy="774"/>
              </a:xfrm>
            </p:grpSpPr>
            <p:sp>
              <p:nvSpPr>
                <p:cNvPr id="63051" name="AutoShape 59"/>
                <p:cNvSpPr>
                  <a:spLocks noChangeArrowheads="1"/>
                </p:cNvSpPr>
                <p:nvPr/>
              </p:nvSpPr>
              <p:spPr bwMode="auto">
                <a:xfrm rot="-5400000">
                  <a:off x="3231" y="2195"/>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52" name="AutoShape 60"/>
                <p:cNvSpPr>
                  <a:spLocks noChangeArrowheads="1"/>
                </p:cNvSpPr>
                <p:nvPr/>
              </p:nvSpPr>
              <p:spPr bwMode="auto">
                <a:xfrm rot="-3246870">
                  <a:off x="3345" y="2240"/>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53" name="Line 61"/>
                <p:cNvSpPr>
                  <a:spLocks noChangeShapeType="1"/>
                </p:cNvSpPr>
                <p:nvPr/>
              </p:nvSpPr>
              <p:spPr bwMode="auto">
                <a:xfrm rot="-5400000">
                  <a:off x="3390" y="1763"/>
                  <a:ext cx="318" cy="25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54" name="Line 62"/>
                <p:cNvSpPr>
                  <a:spLocks noChangeShapeType="1"/>
                </p:cNvSpPr>
                <p:nvPr/>
              </p:nvSpPr>
              <p:spPr bwMode="auto">
                <a:xfrm rot="-5400000">
                  <a:off x="3447" y="1933"/>
                  <a:ext cx="408"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55" name="AutoShape 63"/>
                <p:cNvSpPr>
                  <a:spLocks noChangeArrowheads="1"/>
                </p:cNvSpPr>
                <p:nvPr/>
              </p:nvSpPr>
              <p:spPr bwMode="auto">
                <a:xfrm rot="-4222500">
                  <a:off x="3151" y="2044"/>
                  <a:ext cx="771" cy="92"/>
                </a:xfrm>
                <a:prstGeom prst="rightArrow">
                  <a:avLst>
                    <a:gd name="adj1" fmla="val 50000"/>
                    <a:gd name="adj2" fmla="val 209511"/>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63050" name="AutoShape 64"/>
              <p:cNvSpPr>
                <a:spLocks noChangeArrowheads="1"/>
              </p:cNvSpPr>
              <p:nvPr/>
            </p:nvSpPr>
            <p:spPr bwMode="auto">
              <a:xfrm>
                <a:off x="4331" y="3249"/>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63042" name="Line 65"/>
            <p:cNvSpPr>
              <a:spLocks noChangeShapeType="1"/>
            </p:cNvSpPr>
            <p:nvPr/>
          </p:nvSpPr>
          <p:spPr bwMode="auto">
            <a:xfrm flipV="1">
              <a:off x="4830" y="2681"/>
              <a:ext cx="295" cy="703"/>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43" name="Line 66"/>
            <p:cNvSpPr>
              <a:spLocks noChangeShapeType="1"/>
            </p:cNvSpPr>
            <p:nvPr/>
          </p:nvSpPr>
          <p:spPr bwMode="auto">
            <a:xfrm>
              <a:off x="4671" y="2681"/>
              <a:ext cx="454"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44" name="AutoShape 67"/>
            <p:cNvSpPr>
              <a:spLocks noChangeArrowheads="1"/>
            </p:cNvSpPr>
            <p:nvPr/>
          </p:nvSpPr>
          <p:spPr bwMode="auto">
            <a:xfrm rot="-2707117">
              <a:off x="4278" y="2987"/>
              <a:ext cx="998" cy="113"/>
            </a:xfrm>
            <a:prstGeom prst="rightArrow">
              <a:avLst>
                <a:gd name="adj1" fmla="val 50000"/>
                <a:gd name="adj2" fmla="val 220796"/>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45" name="AutoShape 73"/>
            <p:cNvSpPr>
              <a:spLocks noChangeArrowheads="1"/>
            </p:cNvSpPr>
            <p:nvPr/>
          </p:nvSpPr>
          <p:spPr bwMode="auto">
            <a:xfrm rot="2153130">
              <a:off x="4400" y="3453"/>
              <a:ext cx="386" cy="90"/>
            </a:xfrm>
            <a:prstGeom prst="rightArrow">
              <a:avLst>
                <a:gd name="adj1" fmla="val 50000"/>
                <a:gd name="adj2" fmla="val 107222"/>
              </a:avLst>
            </a:prstGeom>
            <a:solidFill>
              <a:srgbClr val="FF0000">
                <a:alpha val="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46" name="Line 74"/>
            <p:cNvSpPr>
              <a:spLocks noChangeShapeType="1"/>
            </p:cNvSpPr>
            <p:nvPr/>
          </p:nvSpPr>
          <p:spPr bwMode="auto">
            <a:xfrm>
              <a:off x="5125" y="2682"/>
              <a:ext cx="295" cy="22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47" name="Line 75"/>
            <p:cNvSpPr>
              <a:spLocks noChangeShapeType="1"/>
            </p:cNvSpPr>
            <p:nvPr/>
          </p:nvSpPr>
          <p:spPr bwMode="auto">
            <a:xfrm flipV="1">
              <a:off x="4740" y="2908"/>
              <a:ext cx="680" cy="704"/>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3048" name="AutoShape 76"/>
            <p:cNvSpPr>
              <a:spLocks noChangeArrowheads="1"/>
            </p:cNvSpPr>
            <p:nvPr/>
          </p:nvSpPr>
          <p:spPr bwMode="auto">
            <a:xfrm rot="-1549260">
              <a:off x="4377" y="3079"/>
              <a:ext cx="1111" cy="136"/>
            </a:xfrm>
            <a:prstGeom prst="rightArrow">
              <a:avLst>
                <a:gd name="adj1" fmla="val 50000"/>
                <a:gd name="adj2" fmla="val 204228"/>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aphicFrame>
        <p:nvGraphicFramePr>
          <p:cNvPr id="262222" name="Object 1558"/>
          <p:cNvGraphicFramePr>
            <a:graphicFrameLocks noChangeAspect="1"/>
          </p:cNvGraphicFramePr>
          <p:nvPr/>
        </p:nvGraphicFramePr>
        <p:xfrm>
          <a:off x="8429625" y="1411288"/>
          <a:ext cx="393700" cy="254000"/>
        </p:xfrm>
        <a:graphic>
          <a:graphicData uri="http://schemas.openxmlformats.org/presentationml/2006/ole">
            <mc:AlternateContent xmlns:mc="http://schemas.openxmlformats.org/markup-compatibility/2006">
              <mc:Choice xmlns:v="urn:schemas-microsoft-com:vml" Requires="v">
                <p:oleObj spid="_x0000_s603878" name="Формула" r:id="rId22" imgW="393529" imgH="253890" progId="Equation.3">
                  <p:embed/>
                </p:oleObj>
              </mc:Choice>
              <mc:Fallback>
                <p:oleObj name="Формула" r:id="rId22" imgW="393529" imgH="25389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8429625" y="1411288"/>
                        <a:ext cx="3937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62227" name="AutoShape 83"/>
          <p:cNvSpPr>
            <a:spLocks noChangeArrowheads="1"/>
          </p:cNvSpPr>
          <p:nvPr/>
        </p:nvSpPr>
        <p:spPr bwMode="auto">
          <a:xfrm rot="-5400000">
            <a:off x="6569075" y="2008188"/>
            <a:ext cx="612775" cy="142875"/>
          </a:xfrm>
          <a:prstGeom prst="rightArrow">
            <a:avLst>
              <a:gd name="adj1" fmla="val 50000"/>
              <a:gd name="adj2" fmla="val 107222"/>
            </a:avLst>
          </a:prstGeom>
          <a:solidFill>
            <a:srgbClr val="FFFF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228" name="AutoShape 84"/>
          <p:cNvSpPr>
            <a:spLocks noChangeArrowheads="1"/>
          </p:cNvSpPr>
          <p:nvPr/>
        </p:nvSpPr>
        <p:spPr bwMode="auto">
          <a:xfrm rot="-3246870">
            <a:off x="6750050" y="2079625"/>
            <a:ext cx="612775" cy="142875"/>
          </a:xfrm>
          <a:prstGeom prst="rightArrow">
            <a:avLst>
              <a:gd name="adj1" fmla="val 50000"/>
              <a:gd name="adj2" fmla="val 107222"/>
            </a:avLst>
          </a:prstGeom>
          <a:solidFill>
            <a:srgbClr val="FFFF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232" name="AutoShape 88"/>
          <p:cNvSpPr>
            <a:spLocks noChangeArrowheads="1"/>
          </p:cNvSpPr>
          <p:nvPr/>
        </p:nvSpPr>
        <p:spPr bwMode="auto">
          <a:xfrm>
            <a:off x="6859588" y="2309813"/>
            <a:ext cx="679450" cy="142875"/>
          </a:xfrm>
          <a:prstGeom prst="rightArrow">
            <a:avLst>
              <a:gd name="adj1" fmla="val 50000"/>
              <a:gd name="adj2" fmla="val 118889"/>
            </a:avLst>
          </a:prstGeom>
          <a:solidFill>
            <a:srgbClr val="FFFF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236" name="AutoShape 92"/>
          <p:cNvSpPr>
            <a:spLocks noChangeArrowheads="1"/>
          </p:cNvSpPr>
          <p:nvPr/>
        </p:nvSpPr>
        <p:spPr bwMode="auto">
          <a:xfrm rot="2153130">
            <a:off x="6824663" y="2508250"/>
            <a:ext cx="612775" cy="142875"/>
          </a:xfrm>
          <a:prstGeom prst="rightArrow">
            <a:avLst>
              <a:gd name="adj1" fmla="val 50000"/>
              <a:gd name="adj2" fmla="val 107222"/>
            </a:avLst>
          </a:prstGeom>
          <a:solidFill>
            <a:srgbClr val="FFFF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241" name="Text Box 97"/>
          <p:cNvSpPr txBox="1">
            <a:spLocks noChangeArrowheads="1"/>
          </p:cNvSpPr>
          <p:nvPr/>
        </p:nvSpPr>
        <p:spPr bwMode="auto">
          <a:xfrm>
            <a:off x="0" y="3436938"/>
            <a:ext cx="7579319" cy="707886"/>
          </a:xfrm>
          <a:prstGeom prst="rect">
            <a:avLst/>
          </a:prstGeom>
          <a:noFill/>
          <a:ln w="9525">
            <a:noFill/>
            <a:miter lim="800000"/>
            <a:headEnd/>
            <a:tailEnd/>
          </a:ln>
        </p:spPr>
        <p:txBody>
          <a:bodyPr wrap="none">
            <a:spAutoFit/>
          </a:bodyPr>
          <a:lstStyle/>
          <a:p>
            <a:pPr indent="174625"/>
            <a:r>
              <a:rPr lang="en-US" sz="1000" dirty="0">
                <a:solidFill>
                  <a:srgbClr val="000000"/>
                </a:solidFill>
                <a:latin typeface="Arial" charset="0"/>
                <a:cs typeface="Arial" charset="0"/>
              </a:rPr>
              <a:t>The </a:t>
            </a:r>
            <a:r>
              <a:rPr lang="en-US" sz="1000" b="1" dirty="0">
                <a:solidFill>
                  <a:srgbClr val="FF0000"/>
                </a:solidFill>
                <a:latin typeface="Arial" charset="0"/>
                <a:cs typeface="Arial" charset="0"/>
              </a:rPr>
              <a:t>geometric sum </a:t>
            </a:r>
            <a:r>
              <a:rPr lang="en-US" sz="1000" dirty="0">
                <a:solidFill>
                  <a:srgbClr val="000000"/>
                </a:solidFill>
                <a:latin typeface="Arial" charset="0"/>
                <a:cs typeface="Arial" charset="0"/>
              </a:rPr>
              <a:t>of two concurrent forces is determined either by the parallelogram rule or by constructing a </a:t>
            </a:r>
            <a:r>
              <a:rPr lang="en-US" sz="1000" b="1" dirty="0">
                <a:solidFill>
                  <a:srgbClr val="FF0000"/>
                </a:solidFill>
                <a:latin typeface="Arial" charset="0"/>
                <a:cs typeface="Arial" charset="0"/>
              </a:rPr>
              <a:t>force triangle.</a:t>
            </a:r>
            <a:r>
              <a:rPr lang="ru-RU" sz="1000" b="1" dirty="0">
                <a:solidFill>
                  <a:srgbClr val="FF0000"/>
                </a:solidFill>
                <a:latin typeface="Arial" charset="0"/>
                <a:cs typeface="Arial" charset="0"/>
              </a:rPr>
              <a:t> </a:t>
            </a:r>
            <a:endParaRPr lang="en-US" sz="1000" b="1" dirty="0">
              <a:solidFill>
                <a:srgbClr val="FF0000"/>
              </a:solidFill>
              <a:latin typeface="Arial" charset="0"/>
              <a:cs typeface="Arial" charset="0"/>
            </a:endParaRPr>
          </a:p>
          <a:p>
            <a:pPr indent="174625"/>
            <a:r>
              <a:rPr lang="en-US" sz="1000" dirty="0">
                <a:solidFill>
                  <a:srgbClr val="000000"/>
                </a:solidFill>
                <a:latin typeface="Arial" charset="0"/>
                <a:cs typeface="Arial" charset="0"/>
              </a:rPr>
              <a:t>The geometrical sum of any forces can be determined by constructing a </a:t>
            </a:r>
            <a:r>
              <a:rPr lang="en-US" sz="1000" b="1" dirty="0">
                <a:solidFill>
                  <a:srgbClr val="FF0000"/>
                </a:solidFill>
                <a:latin typeface="Arial" charset="0"/>
                <a:cs typeface="Arial" charset="0"/>
              </a:rPr>
              <a:t>force polygon. </a:t>
            </a:r>
            <a:r>
              <a:rPr lang="ru-RU" sz="1000" b="1" dirty="0">
                <a:solidFill>
                  <a:srgbClr val="FF0000"/>
                </a:solidFill>
                <a:latin typeface="Arial" charset="0"/>
                <a:cs typeface="Arial" charset="0"/>
              </a:rPr>
              <a:t> </a:t>
            </a:r>
            <a:endParaRPr lang="en-US" sz="1000" b="1" dirty="0">
              <a:solidFill>
                <a:srgbClr val="FF0000"/>
              </a:solidFill>
              <a:latin typeface="Arial" charset="0"/>
              <a:cs typeface="Arial" charset="0"/>
            </a:endParaRPr>
          </a:p>
          <a:p>
            <a:pPr indent="174625"/>
            <a:r>
              <a:rPr lang="en-US" sz="1000" dirty="0">
                <a:solidFill>
                  <a:srgbClr val="000000"/>
                </a:solidFill>
                <a:latin typeface="Arial" charset="0"/>
                <a:cs typeface="Arial" charset="0"/>
              </a:rPr>
              <a:t>The quantity which is the geometric sum of all the forces of a given system is called the </a:t>
            </a:r>
            <a:r>
              <a:rPr lang="en-US" sz="1000" b="1" dirty="0">
                <a:solidFill>
                  <a:srgbClr val="FF0000"/>
                </a:solidFill>
                <a:latin typeface="Arial" charset="0"/>
                <a:cs typeface="Arial" charset="0"/>
              </a:rPr>
              <a:t>principal vector </a:t>
            </a:r>
            <a:r>
              <a:rPr lang="en-US" sz="1000" dirty="0">
                <a:solidFill>
                  <a:srgbClr val="000000"/>
                </a:solidFill>
                <a:latin typeface="Arial" charset="0"/>
                <a:cs typeface="Arial" charset="0"/>
              </a:rPr>
              <a:t>of the system. </a:t>
            </a:r>
          </a:p>
          <a:p>
            <a:r>
              <a:rPr lang="en-US" sz="1000" dirty="0">
                <a:solidFill>
                  <a:srgbClr val="000000"/>
                </a:solidFill>
                <a:latin typeface="Arial" charset="0"/>
                <a:cs typeface="Arial" charset="0"/>
              </a:rPr>
              <a:t> </a:t>
            </a:r>
            <a:endParaRPr lang="ru-RU" sz="1000" dirty="0">
              <a:solidFill>
                <a:srgbClr val="00007D"/>
              </a:solidFill>
              <a:latin typeface="Arial" charset="0"/>
              <a:cs typeface="Arial" charset="0"/>
            </a:endParaRPr>
          </a:p>
        </p:txBody>
      </p:sp>
      <p:sp>
        <p:nvSpPr>
          <p:cNvPr id="262243" name="Text Box 99"/>
          <p:cNvSpPr txBox="1">
            <a:spLocks noChangeArrowheads="1"/>
          </p:cNvSpPr>
          <p:nvPr/>
        </p:nvSpPr>
        <p:spPr bwMode="auto">
          <a:xfrm>
            <a:off x="212043" y="4508500"/>
            <a:ext cx="6126163" cy="400050"/>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dirty="0" smtClean="0">
                <a:solidFill>
                  <a:schemeClr val="tx2"/>
                </a:solidFill>
                <a:cs typeface="Arial" charset="0"/>
              </a:rPr>
              <a:t>2. The simplest form of a system </a:t>
            </a:r>
            <a:r>
              <a:rPr lang="en-US" sz="1000" dirty="0" smtClean="0">
                <a:solidFill>
                  <a:srgbClr val="000000"/>
                </a:solidFill>
                <a:cs typeface="Arial" charset="0"/>
              </a:rPr>
              <a:t>is a force applied at the point of intersection of original forces</a:t>
            </a:r>
            <a:r>
              <a:rPr lang="ru-RU" sz="1000" dirty="0" smtClean="0">
                <a:solidFill>
                  <a:srgbClr val="000000"/>
                </a:solidFill>
                <a:cs typeface="Arial" charset="0"/>
              </a:rPr>
              <a:t>. </a:t>
            </a:r>
            <a:endParaRPr lang="en-US" sz="1000" dirty="0" smtClean="0">
              <a:solidFill>
                <a:srgbClr val="000000"/>
              </a:solidFill>
              <a:cs typeface="Arial" charset="0"/>
            </a:endParaRPr>
          </a:p>
          <a:p>
            <a:pPr marL="0" indent="0" eaLnBrk="1" hangingPunct="1">
              <a:defRPr/>
            </a:pPr>
            <a:r>
              <a:rPr lang="en-US" sz="1000" dirty="0" smtClean="0">
                <a:solidFill>
                  <a:srgbClr val="000000"/>
                </a:solidFill>
                <a:cs typeface="Arial" charset="0"/>
              </a:rPr>
              <a:t>Thus</a:t>
            </a:r>
            <a:r>
              <a:rPr lang="en-US" sz="1000" dirty="0" smtClean="0">
                <a:solidFill>
                  <a:schemeClr val="accent5">
                    <a:lumMod val="25000"/>
                  </a:schemeClr>
                </a:solidFill>
                <a:cs typeface="Arial" charset="0"/>
              </a:rPr>
              <a:t>,  the </a:t>
            </a:r>
            <a:r>
              <a:rPr lang="en-US" sz="1000" b="1" dirty="0" smtClean="0">
                <a:solidFill>
                  <a:schemeClr val="accent5">
                    <a:lumMod val="25000"/>
                  </a:schemeClr>
                </a:solidFill>
                <a:cs typeface="Arial" charset="0"/>
              </a:rPr>
              <a:t>concurrent force system is reduced to a single force, its resultant.</a:t>
            </a:r>
            <a:endParaRPr lang="ru-RU" sz="1000" b="1" dirty="0">
              <a:solidFill>
                <a:schemeClr val="accent5">
                  <a:lumMod val="25000"/>
                </a:schemeClr>
              </a:solidFill>
              <a:cs typeface="Arial" charset="0"/>
            </a:endParaRPr>
          </a:p>
        </p:txBody>
      </p:sp>
      <p:sp>
        <p:nvSpPr>
          <p:cNvPr id="262244" name="Text Box 100"/>
          <p:cNvSpPr txBox="1">
            <a:spLocks noChangeArrowheads="1"/>
          </p:cNvSpPr>
          <p:nvPr/>
        </p:nvSpPr>
        <p:spPr bwMode="auto">
          <a:xfrm>
            <a:off x="0" y="5011738"/>
            <a:ext cx="7054056" cy="707886"/>
          </a:xfrm>
          <a:prstGeom prst="rect">
            <a:avLst/>
          </a:prstGeom>
          <a:noFill/>
          <a:ln w="9525">
            <a:noFill/>
            <a:miter lim="800000"/>
            <a:headEnd/>
            <a:tailEnd/>
          </a:ln>
        </p:spPr>
        <p:txBody>
          <a:bodyPr wrap="square">
            <a:spAutoFit/>
          </a:bodyPr>
          <a:lstStyle/>
          <a:p>
            <a:pPr indent="174625"/>
            <a:r>
              <a:rPr lang="en-US" sz="1000" dirty="0">
                <a:latin typeface="Arial" charset="0"/>
                <a:cs typeface="Arial" charset="0"/>
              </a:rPr>
              <a:t>3.</a:t>
            </a:r>
            <a:r>
              <a:rPr lang="en-US" sz="1000" dirty="0">
                <a:solidFill>
                  <a:srgbClr val="000000"/>
                </a:solidFill>
                <a:latin typeface="Arial" charset="0"/>
                <a:cs typeface="Arial" charset="0"/>
              </a:rPr>
              <a:t> Under the action of </a:t>
            </a:r>
            <a:r>
              <a:rPr lang="en-US" sz="1000" dirty="0" smtClean="0">
                <a:solidFill>
                  <a:srgbClr val="000000"/>
                </a:solidFill>
                <a:latin typeface="Arial" charset="0"/>
                <a:cs typeface="Arial" charset="0"/>
              </a:rPr>
              <a:t>the set </a:t>
            </a:r>
            <a:r>
              <a:rPr lang="en-US" sz="1000" dirty="0">
                <a:solidFill>
                  <a:srgbClr val="000000"/>
                </a:solidFill>
                <a:latin typeface="Arial" charset="0"/>
                <a:cs typeface="Arial" charset="0"/>
              </a:rPr>
              <a:t>of mutually balanced forces </a:t>
            </a:r>
            <a:r>
              <a:rPr lang="en-US" sz="1000" dirty="0" smtClean="0">
                <a:solidFill>
                  <a:srgbClr val="000000"/>
                </a:solidFill>
                <a:latin typeface="Arial" charset="0"/>
                <a:cs typeface="Arial" charset="0"/>
              </a:rPr>
              <a:t>a body can </a:t>
            </a:r>
            <a:r>
              <a:rPr lang="en-US" sz="1000" dirty="0">
                <a:solidFill>
                  <a:srgbClr val="000000"/>
                </a:solidFill>
                <a:latin typeface="Arial" charset="0"/>
                <a:cs typeface="Arial" charset="0"/>
              </a:rPr>
              <a:t>either be at rest or in motion.</a:t>
            </a:r>
            <a:endParaRPr lang="ru-RU" sz="1000" dirty="0">
              <a:solidFill>
                <a:srgbClr val="FF0000"/>
              </a:solidFill>
              <a:latin typeface="Arial" charset="0"/>
              <a:cs typeface="Arial" charset="0"/>
            </a:endParaRPr>
          </a:p>
          <a:p>
            <a:pPr indent="174625"/>
            <a:r>
              <a:rPr lang="en-US" sz="1000" dirty="0">
                <a:solidFill>
                  <a:srgbClr val="000000"/>
                </a:solidFill>
                <a:latin typeface="Arial" charset="0"/>
                <a:cs typeface="Arial" charset="0"/>
              </a:rPr>
              <a:t>The body will remain in equilibrium only if it was at rest before the moment when the balanced forces were applied.</a:t>
            </a:r>
            <a:endParaRPr lang="ru-RU" sz="1000" dirty="0">
              <a:solidFill>
                <a:srgbClr val="000000"/>
              </a:solidFill>
              <a:latin typeface="Arial" charset="0"/>
              <a:cs typeface="Arial" charset="0"/>
            </a:endParaRPr>
          </a:p>
          <a:p>
            <a:pPr indent="174625"/>
            <a:r>
              <a:rPr lang="en-US" sz="1000" b="1" dirty="0">
                <a:solidFill>
                  <a:schemeClr val="accent5">
                    <a:lumMod val="25000"/>
                  </a:schemeClr>
                </a:solidFill>
                <a:latin typeface="Arial" charset="0"/>
                <a:cs typeface="Arial" charset="0"/>
              </a:rPr>
              <a:t>For a system of concurrent forces to be in equilibrium it is necessary for the resultant of the forces to be zero.</a:t>
            </a:r>
            <a:endParaRPr lang="ru-RU" sz="1000" b="1" dirty="0">
              <a:solidFill>
                <a:schemeClr val="accent5">
                  <a:lumMod val="25000"/>
                </a:schemeClr>
              </a:solidFill>
              <a:latin typeface="Arial" charset="0"/>
              <a:cs typeface="Arial" charset="0"/>
            </a:endParaRPr>
          </a:p>
          <a:p>
            <a:endParaRPr lang="en-US" sz="1000" dirty="0">
              <a:solidFill>
                <a:srgbClr val="000000"/>
              </a:solidFill>
              <a:latin typeface="Arial" charset="0"/>
              <a:cs typeface="Arial" charset="0"/>
            </a:endParaRPr>
          </a:p>
        </p:txBody>
      </p:sp>
      <p:graphicFrame>
        <p:nvGraphicFramePr>
          <p:cNvPr id="262245" name="Object 1559"/>
          <p:cNvGraphicFramePr>
            <a:graphicFrameLocks noChangeAspect="1"/>
          </p:cNvGraphicFramePr>
          <p:nvPr>
            <p:extLst>
              <p:ext uri="{D42A27DB-BD31-4B8C-83A1-F6EECF244321}">
                <p14:modId xmlns:p14="http://schemas.microsoft.com/office/powerpoint/2010/main" val="1520839397"/>
              </p:ext>
            </p:extLst>
          </p:nvPr>
        </p:nvGraphicFramePr>
        <p:xfrm>
          <a:off x="1592489" y="4144824"/>
          <a:ext cx="2482850" cy="309562"/>
        </p:xfrm>
        <a:graphic>
          <a:graphicData uri="http://schemas.openxmlformats.org/presentationml/2006/ole">
            <mc:AlternateContent xmlns:mc="http://schemas.openxmlformats.org/markup-compatibility/2006">
              <mc:Choice xmlns:v="urn:schemas-microsoft-com:vml" Requires="v">
                <p:oleObj spid="_x0000_s603879" name="Equation" r:id="rId24" imgW="2031840" imgH="253800" progId="Equation.DSMT4">
                  <p:embed/>
                </p:oleObj>
              </mc:Choice>
              <mc:Fallback>
                <p:oleObj name="Equation" r:id="rId24" imgW="2031840" imgH="253800" progId="Equation.DSMT4">
                  <p:embed/>
                  <p:pic>
                    <p:nvPicPr>
                      <p:cNvPr id="0" name=""/>
                      <p:cNvPicPr>
                        <a:picLocks noChangeAspect="1" noChangeArrowheads="1"/>
                      </p:cNvPicPr>
                      <p:nvPr/>
                    </p:nvPicPr>
                    <p:blipFill>
                      <a:blip r:embed="rId25"/>
                      <a:srcRect/>
                      <a:stretch>
                        <a:fillRect/>
                      </a:stretch>
                    </p:blipFill>
                    <p:spPr bwMode="auto">
                      <a:xfrm>
                        <a:off x="1592489" y="4144824"/>
                        <a:ext cx="2482850" cy="309562"/>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262246" name="Object 1560"/>
          <p:cNvGraphicFramePr>
            <a:graphicFrameLocks noChangeAspect="1"/>
          </p:cNvGraphicFramePr>
          <p:nvPr>
            <p:extLst>
              <p:ext uri="{D42A27DB-BD31-4B8C-83A1-F6EECF244321}">
                <p14:modId xmlns:p14="http://schemas.microsoft.com/office/powerpoint/2010/main" val="2963857264"/>
              </p:ext>
            </p:extLst>
          </p:nvPr>
        </p:nvGraphicFramePr>
        <p:xfrm>
          <a:off x="6032500" y="4597400"/>
          <a:ext cx="1069975" cy="311150"/>
        </p:xfrm>
        <a:graphic>
          <a:graphicData uri="http://schemas.openxmlformats.org/presentationml/2006/ole">
            <mc:AlternateContent xmlns:mc="http://schemas.openxmlformats.org/markup-compatibility/2006">
              <mc:Choice xmlns:v="urn:schemas-microsoft-com:vml" Requires="v">
                <p:oleObj spid="_x0000_s603880" name="Equation" r:id="rId26" imgW="876240" imgH="253800" progId="Equation.DSMT4">
                  <p:embed/>
                </p:oleObj>
              </mc:Choice>
              <mc:Fallback>
                <p:oleObj name="Equation" r:id="rId26" imgW="876240" imgH="253800" progId="Equation.DSMT4">
                  <p:embed/>
                  <p:pic>
                    <p:nvPicPr>
                      <p:cNvPr id="0" name=""/>
                      <p:cNvPicPr>
                        <a:picLocks noChangeAspect="1" noChangeArrowheads="1"/>
                      </p:cNvPicPr>
                      <p:nvPr/>
                    </p:nvPicPr>
                    <p:blipFill>
                      <a:blip r:embed="rId27"/>
                      <a:srcRect/>
                      <a:stretch>
                        <a:fillRect/>
                      </a:stretch>
                    </p:blipFill>
                    <p:spPr bwMode="auto">
                      <a:xfrm>
                        <a:off x="6032500" y="4597400"/>
                        <a:ext cx="1069975" cy="31115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262247" name="Text Box 103"/>
          <p:cNvSpPr txBox="1">
            <a:spLocks noChangeArrowheads="1"/>
          </p:cNvSpPr>
          <p:nvPr/>
        </p:nvSpPr>
        <p:spPr bwMode="auto">
          <a:xfrm>
            <a:off x="485775" y="5568891"/>
            <a:ext cx="5599610" cy="432000"/>
          </a:xfrm>
          <a:prstGeom prst="rect">
            <a:avLst/>
          </a:prstGeom>
          <a:noFill/>
          <a:ln w="9525">
            <a:noFill/>
            <a:miter lim="800000"/>
            <a:headEnd/>
            <a:tailEnd/>
          </a:ln>
        </p:spPr>
        <p:txBody>
          <a:bodyPr wrap="none">
            <a:spAutoFit/>
          </a:bodyPr>
          <a:lstStyle/>
          <a:p>
            <a:pPr marL="342900" indent="-342900"/>
            <a:r>
              <a:rPr lang="en-US" sz="1000" dirty="0">
                <a:solidFill>
                  <a:srgbClr val="000000"/>
                </a:solidFill>
                <a:latin typeface="Arial" charset="0"/>
                <a:cs typeface="Arial" charset="0"/>
              </a:rPr>
              <a:t>Thus, </a:t>
            </a:r>
            <a:r>
              <a:rPr lang="en-US" sz="1000" b="1" dirty="0">
                <a:solidFill>
                  <a:srgbClr val="FF0000"/>
                </a:solidFill>
                <a:latin typeface="Arial" charset="0"/>
                <a:cs typeface="Arial" charset="0"/>
              </a:rPr>
              <a:t>for a system of concurrent forces to be in equilibrium it is necessary and sufficient </a:t>
            </a:r>
          </a:p>
          <a:p>
            <a:pPr marL="342900" indent="-342900"/>
            <a:r>
              <a:rPr lang="en-US" sz="1000" b="1" dirty="0">
                <a:solidFill>
                  <a:srgbClr val="FF0000"/>
                </a:solidFill>
                <a:latin typeface="Arial" charset="0"/>
                <a:cs typeface="Arial" charset="0"/>
              </a:rPr>
              <a:t>for the force polygon drawn with these forces to be closed.</a:t>
            </a:r>
            <a:endParaRPr lang="ru-RU" sz="1000" b="1" dirty="0">
              <a:solidFill>
                <a:srgbClr val="FF0000"/>
              </a:solidFill>
              <a:latin typeface="Arial" charset="0"/>
              <a:cs typeface="Arial" charset="0"/>
            </a:endParaRPr>
          </a:p>
          <a:p>
            <a:pPr marL="342900" indent="-342900"/>
            <a:endParaRPr lang="ru-RU" sz="1000" dirty="0">
              <a:solidFill>
                <a:srgbClr val="00007D"/>
              </a:solidFill>
              <a:latin typeface="Arial" charset="0"/>
              <a:cs typeface="Arial" charset="0"/>
            </a:endParaRPr>
          </a:p>
          <a:p>
            <a:pPr marL="342900" indent="-342900"/>
            <a:endParaRPr lang="ru-RU" sz="1000" dirty="0">
              <a:solidFill>
                <a:srgbClr val="00007D"/>
              </a:solidFill>
              <a:latin typeface="Arial" charset="0"/>
              <a:cs typeface="Arial" charset="0"/>
            </a:endParaRPr>
          </a:p>
        </p:txBody>
      </p:sp>
      <p:grpSp>
        <p:nvGrpSpPr>
          <p:cNvPr id="262255" name="Group 111"/>
          <p:cNvGrpSpPr>
            <a:grpSpLocks/>
          </p:cNvGrpSpPr>
          <p:nvPr/>
        </p:nvGrpSpPr>
        <p:grpSpPr bwMode="auto">
          <a:xfrm>
            <a:off x="6859588" y="5375275"/>
            <a:ext cx="1509713" cy="1058862"/>
            <a:chOff x="4194" y="3563"/>
            <a:chExt cx="951" cy="667"/>
          </a:xfrm>
        </p:grpSpPr>
        <p:sp>
          <p:nvSpPr>
            <p:cNvPr id="63037" name="AutoShape 104"/>
            <p:cNvSpPr>
              <a:spLocks noChangeArrowheads="1"/>
            </p:cNvSpPr>
            <p:nvPr/>
          </p:nvSpPr>
          <p:spPr bwMode="auto">
            <a:xfrm rot="-5400000">
              <a:off x="4056" y="4014"/>
              <a:ext cx="354" cy="78"/>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38" name="AutoShape 105"/>
            <p:cNvSpPr>
              <a:spLocks noChangeArrowheads="1"/>
            </p:cNvSpPr>
            <p:nvPr/>
          </p:nvSpPr>
          <p:spPr bwMode="auto">
            <a:xfrm rot="-3006543">
              <a:off x="4175" y="3701"/>
              <a:ext cx="354" cy="78"/>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39" name="AutoShape 106"/>
            <p:cNvSpPr>
              <a:spLocks noChangeArrowheads="1"/>
            </p:cNvSpPr>
            <p:nvPr/>
          </p:nvSpPr>
          <p:spPr bwMode="auto">
            <a:xfrm>
              <a:off x="4474" y="3580"/>
              <a:ext cx="354" cy="78"/>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40" name="AutoShape 107"/>
            <p:cNvSpPr>
              <a:spLocks noChangeArrowheads="1"/>
            </p:cNvSpPr>
            <p:nvPr/>
          </p:nvSpPr>
          <p:spPr bwMode="auto">
            <a:xfrm rot="2388334">
              <a:off x="4791" y="3711"/>
              <a:ext cx="354" cy="78"/>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262252" name="AutoShape 108"/>
          <p:cNvSpPr>
            <a:spLocks noChangeArrowheads="1"/>
          </p:cNvSpPr>
          <p:nvPr/>
        </p:nvSpPr>
        <p:spPr bwMode="auto">
          <a:xfrm rot="9412426">
            <a:off x="6805579" y="6080374"/>
            <a:ext cx="1531938" cy="133350"/>
          </a:xfrm>
          <a:prstGeom prst="rightArrow">
            <a:avLst>
              <a:gd name="adj1" fmla="val 50000"/>
              <a:gd name="adj2" fmla="val 28720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2254" name="Text Box 110"/>
          <p:cNvSpPr txBox="1">
            <a:spLocks noChangeArrowheads="1"/>
          </p:cNvSpPr>
          <p:nvPr/>
        </p:nvSpPr>
        <p:spPr bwMode="auto">
          <a:xfrm>
            <a:off x="278946" y="3954463"/>
            <a:ext cx="8643938" cy="554037"/>
          </a:xfrm>
          <a:prstGeom prst="rect">
            <a:avLst/>
          </a:prstGeom>
          <a:noFill/>
          <a:ln w="9525">
            <a:noFill/>
            <a:miter lim="800000"/>
            <a:headEnd/>
            <a:tailEnd/>
          </a:ln>
        </p:spPr>
        <p:txBody>
          <a:bodyPr wrap="square">
            <a:spAutoFit/>
          </a:bodyPr>
          <a:lstStyle/>
          <a:p>
            <a:pPr marL="87313" indent="-87313"/>
            <a:r>
              <a:rPr lang="en-US" sz="1000" dirty="0" smtClean="0">
                <a:solidFill>
                  <a:srgbClr val="000000"/>
                </a:solidFill>
                <a:latin typeface="Arial" charset="0"/>
                <a:cs typeface="Arial" charset="0"/>
              </a:rPr>
              <a:t> Thus</a:t>
            </a:r>
            <a:r>
              <a:rPr lang="en-US" sz="1000" dirty="0">
                <a:solidFill>
                  <a:srgbClr val="000000"/>
                </a:solidFill>
                <a:latin typeface="Arial" charset="0"/>
                <a:cs typeface="Arial" charset="0"/>
              </a:rPr>
              <a:t>, the </a:t>
            </a:r>
            <a:r>
              <a:rPr lang="en-US" sz="1000" b="1" dirty="0">
                <a:solidFill>
                  <a:srgbClr val="FF0000"/>
                </a:solidFill>
                <a:latin typeface="Arial" charset="0"/>
                <a:cs typeface="Arial" charset="0"/>
              </a:rPr>
              <a:t>geometrical sum</a:t>
            </a:r>
            <a:r>
              <a:rPr lang="en-US" sz="1000" dirty="0">
                <a:solidFill>
                  <a:srgbClr val="000000"/>
                </a:solidFill>
                <a:latin typeface="Arial" charset="0"/>
                <a:cs typeface="Arial" charset="0"/>
              </a:rPr>
              <a:t>, or </a:t>
            </a:r>
            <a:r>
              <a:rPr lang="en-US" sz="1000" b="1" dirty="0">
                <a:solidFill>
                  <a:srgbClr val="FF0000"/>
                </a:solidFill>
                <a:latin typeface="Arial" charset="0"/>
                <a:cs typeface="Arial" charset="0"/>
              </a:rPr>
              <a:t>principal vector</a:t>
            </a:r>
            <a:r>
              <a:rPr lang="en-US" sz="1000" dirty="0">
                <a:solidFill>
                  <a:srgbClr val="000000"/>
                </a:solidFill>
                <a:latin typeface="Arial" charset="0"/>
                <a:cs typeface="Arial" charset="0"/>
              </a:rPr>
              <a:t>, of a set of forces is represented by a </a:t>
            </a:r>
            <a:r>
              <a:rPr lang="en-US" sz="1000" b="1" dirty="0">
                <a:solidFill>
                  <a:srgbClr val="FF0000"/>
                </a:solidFill>
                <a:latin typeface="Arial" charset="0"/>
                <a:cs typeface="Arial" charset="0"/>
              </a:rPr>
              <a:t>closing side of a force polygon </a:t>
            </a:r>
            <a:r>
              <a:rPr lang="en-US" sz="1000" dirty="0">
                <a:solidFill>
                  <a:srgbClr val="000000"/>
                </a:solidFill>
                <a:latin typeface="Arial" charset="0"/>
                <a:cs typeface="Arial" charset="0"/>
              </a:rPr>
              <a:t>constructed with the given </a:t>
            </a:r>
            <a:r>
              <a:rPr lang="en-US" sz="1000" dirty="0" smtClean="0">
                <a:solidFill>
                  <a:srgbClr val="000000"/>
                </a:solidFill>
                <a:latin typeface="Arial" charset="0"/>
                <a:cs typeface="Arial" charset="0"/>
              </a:rPr>
              <a:t>      forces </a:t>
            </a:r>
            <a:r>
              <a:rPr lang="en-US" sz="1000" dirty="0">
                <a:solidFill>
                  <a:srgbClr val="000000"/>
                </a:solidFill>
                <a:latin typeface="Arial" charset="0"/>
                <a:cs typeface="Arial" charset="0"/>
              </a:rPr>
              <a:t>as its </a:t>
            </a:r>
            <a:r>
              <a:rPr lang="en-US" sz="1000" dirty="0" smtClean="0">
                <a:solidFill>
                  <a:srgbClr val="000000"/>
                </a:solidFill>
                <a:latin typeface="Arial" charset="0"/>
                <a:cs typeface="Arial" charset="0"/>
              </a:rPr>
              <a:t>sides</a:t>
            </a:r>
            <a:r>
              <a:rPr lang="ru-RU" sz="1000" dirty="0" smtClean="0">
                <a:solidFill>
                  <a:srgbClr val="00007D"/>
                </a:solidFill>
                <a:latin typeface="Arial" charset="0"/>
                <a:cs typeface="Arial" charset="0"/>
              </a:rPr>
              <a:t> </a:t>
            </a:r>
            <a:r>
              <a:rPr lang="en-US" sz="1000" dirty="0" smtClean="0">
                <a:solidFill>
                  <a:srgbClr val="00007D"/>
                </a:solidFill>
                <a:latin typeface="Arial" charset="0"/>
                <a:cs typeface="Arial" charset="0"/>
              </a:rPr>
              <a:t>    </a:t>
            </a:r>
            <a:endParaRPr lang="ru-RU" sz="1000" dirty="0">
              <a:solidFill>
                <a:srgbClr val="00007D"/>
              </a:solidFill>
              <a:latin typeface="Arial" charset="0"/>
              <a:cs typeface="Arial" charset="0"/>
            </a:endParaRPr>
          </a:p>
          <a:p>
            <a:endParaRPr lang="ru-RU" sz="1000" dirty="0">
              <a:solidFill>
                <a:srgbClr val="000000"/>
              </a:solidFill>
              <a:latin typeface="Arial" charset="0"/>
              <a:cs typeface="Arial" charset="0"/>
            </a:endParaRPr>
          </a:p>
        </p:txBody>
      </p:sp>
      <p:sp>
        <p:nvSpPr>
          <p:cNvPr id="262256" name="AutoShape 112"/>
          <p:cNvSpPr>
            <a:spLocks noChangeArrowheads="1"/>
          </p:cNvSpPr>
          <p:nvPr/>
        </p:nvSpPr>
        <p:spPr bwMode="auto">
          <a:xfrm rot="9412426" flipH="1" flipV="1">
            <a:off x="6846094" y="6037062"/>
            <a:ext cx="1477962" cy="169669"/>
          </a:xfrm>
          <a:prstGeom prst="rightArrow">
            <a:avLst>
              <a:gd name="adj1" fmla="val 50000"/>
              <a:gd name="adj2" fmla="val 33731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2501971"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567530" y="6265275"/>
            <a:ext cx="288000" cy="252000"/>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7</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29"/>
          <a:srcRect/>
          <a:stretch>
            <a:fillRect/>
          </a:stretch>
        </p:blipFill>
        <p:spPr bwMode="auto">
          <a:xfrm>
            <a:off x="8128000" y="28575"/>
            <a:ext cx="814388" cy="684213"/>
          </a:xfrm>
          <a:prstGeom prst="rect">
            <a:avLst/>
          </a:prstGeom>
          <a:noFill/>
          <a:ln w="9525">
            <a:noFill/>
            <a:miter lim="800000"/>
            <a:headEnd/>
            <a:tailEnd/>
          </a:ln>
        </p:spPr>
      </p:pic>
    </p:spTree>
    <p:extLst>
      <p:ext uri="{BB962C8B-B14F-4D97-AF65-F5344CB8AC3E}">
        <p14:creationId xmlns:p14="http://schemas.microsoft.com/office/powerpoint/2010/main" val="1007994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42" presetClass="path" presetSubtype="0" accel="50000" decel="50000" fill="hold" grpId="0" nodeType="clickEffect">
                                  <p:stCondLst>
                                    <p:cond delay="0"/>
                                  </p:stCondLst>
                                  <p:childTnLst>
                                    <p:animMotion origin="layout" path="M -3.33333E-6 -1.11111E-6 L -3.33333E-6 0.17593 " pathEditMode="relative" rAng="0" ptsTypes="AA">
                                      <p:cBhvr>
                                        <p:cTn id="10" dur="2000" fill="hold"/>
                                        <p:tgtEl>
                                          <p:spTgt spid="262158"/>
                                        </p:tgtEl>
                                        <p:attrNameLst>
                                          <p:attrName>ppt_x</p:attrName>
                                          <p:attrName>ppt_y</p:attrName>
                                        </p:attrNameLst>
                                      </p:cBhvr>
                                      <p:rCtr x="0" y="8796"/>
                                    </p:animMotion>
                                  </p:childTnLst>
                                </p:cTn>
                              </p:par>
                              <p:par>
                                <p:cTn id="11" presetID="42" presetClass="path" presetSubtype="0" accel="50000" decel="50000" fill="hold" nodeType="withEffect">
                                  <p:stCondLst>
                                    <p:cond delay="0"/>
                                  </p:stCondLst>
                                  <p:childTnLst>
                                    <p:animMotion origin="layout" path="M -8.33333E-7 -1.85185E-6 L -0.00104 0.16181 " pathEditMode="relative" rAng="0" ptsTypes="AA">
                                      <p:cBhvr>
                                        <p:cTn id="12" dur="2000" fill="hold"/>
                                        <p:tgtEl>
                                          <p:spTgt spid="262162"/>
                                        </p:tgtEl>
                                        <p:attrNameLst>
                                          <p:attrName>ppt_x</p:attrName>
                                          <p:attrName>ppt_y</p:attrName>
                                        </p:attrNameLst>
                                      </p:cBhvr>
                                      <p:rCtr x="-52" y="8079"/>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0" presetClass="path" presetSubtype="0" accel="50000" decel="50000" fill="hold" grpId="0" nodeType="clickEffect">
                                  <p:stCondLst>
                                    <p:cond delay="0"/>
                                  </p:stCondLst>
                                  <p:childTnLst>
                                    <p:animMotion origin="layout" path="M 3.61111E-6 3.7037E-6 L -0.09445 0.17314 " pathEditMode="relative" ptsTypes="AA">
                                      <p:cBhvr>
                                        <p:cTn id="16" dur="2000" fill="hold"/>
                                        <p:tgtEl>
                                          <p:spTgt spid="262159"/>
                                        </p:tgtEl>
                                        <p:attrNameLst>
                                          <p:attrName>ppt_x</p:attrName>
                                          <p:attrName>ppt_y</p:attrName>
                                        </p:attrNameLst>
                                      </p:cBhvr>
                                    </p:animMotion>
                                  </p:childTnLst>
                                </p:cTn>
                              </p:par>
                              <p:par>
                                <p:cTn id="17" presetID="0" presetClass="path" presetSubtype="0" accel="50000" decel="50000" fill="hold" nodeType="withEffect">
                                  <p:stCondLst>
                                    <p:cond delay="0"/>
                                  </p:stCondLst>
                                  <p:childTnLst>
                                    <p:animMotion origin="layout" path="M -2.22222E-6 -7.40741E-7 L -0.09635 0.17755 " pathEditMode="relative" rAng="0" ptsTypes="AA">
                                      <p:cBhvr>
                                        <p:cTn id="18" dur="2000" fill="hold"/>
                                        <p:tgtEl>
                                          <p:spTgt spid="262164"/>
                                        </p:tgtEl>
                                        <p:attrNameLst>
                                          <p:attrName>ppt_x</p:attrName>
                                          <p:attrName>ppt_y</p:attrName>
                                        </p:attrNameLst>
                                      </p:cBhvr>
                                      <p:rCtr x="-4826" y="8866"/>
                                    </p:animMotion>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path" presetSubtype="0" accel="50000" decel="50000" fill="hold" grpId="0" nodeType="clickEffect">
                                  <p:stCondLst>
                                    <p:cond delay="0"/>
                                  </p:stCondLst>
                                  <p:childTnLst>
                                    <p:animMotion origin="layout" path="M 8.33333E-7 4.81481E-6 L -0.14948 4.81481E-6 " pathEditMode="relative" rAng="0" ptsTypes="AA">
                                      <p:cBhvr>
                                        <p:cTn id="22" dur="2000" fill="hold"/>
                                        <p:tgtEl>
                                          <p:spTgt spid="262157"/>
                                        </p:tgtEl>
                                        <p:attrNameLst>
                                          <p:attrName>ppt_x</p:attrName>
                                          <p:attrName>ppt_y</p:attrName>
                                        </p:attrNameLst>
                                      </p:cBhvr>
                                      <p:rCtr x="-7483" y="0"/>
                                    </p:animMotion>
                                  </p:childTnLst>
                                </p:cTn>
                              </p:par>
                              <p:par>
                                <p:cTn id="23" presetID="35" presetClass="path" presetSubtype="0" accel="50000" decel="50000" fill="hold" nodeType="withEffect">
                                  <p:stCondLst>
                                    <p:cond delay="0"/>
                                  </p:stCondLst>
                                  <p:childTnLst>
                                    <p:animMotion origin="layout" path="M -4.72222E-6 2.22222E-6 L -0.13159 -0.00185 " pathEditMode="relative" rAng="0" ptsTypes="AA">
                                      <p:cBhvr>
                                        <p:cTn id="24" dur="2000" fill="hold"/>
                                        <p:tgtEl>
                                          <p:spTgt spid="262172"/>
                                        </p:tgtEl>
                                        <p:attrNameLst>
                                          <p:attrName>ppt_x</p:attrName>
                                          <p:attrName>ppt_y</p:attrName>
                                        </p:attrNameLst>
                                      </p:cBhvr>
                                      <p:rCtr x="-6580" y="-93"/>
                                    </p:animMotion>
                                  </p:childTnLst>
                                </p:cTn>
                              </p:par>
                            </p:childTnLst>
                          </p:cTn>
                        </p:par>
                      </p:childTnLst>
                    </p:cTn>
                  </p:par>
                  <p:par>
                    <p:cTn id="25" fill="hold" nodeType="clickPar">
                      <p:stCondLst>
                        <p:cond delay="indefinite"/>
                      </p:stCondLst>
                      <p:childTnLst>
                        <p:par>
                          <p:cTn id="26" fill="hold" nodeType="withGroup">
                            <p:stCondLst>
                              <p:cond delay="0"/>
                            </p:stCondLst>
                            <p:childTnLst>
                              <p:par>
                                <p:cTn id="27" presetID="0" presetClass="path" presetSubtype="0" accel="50000" decel="50000" fill="hold" grpId="0" nodeType="clickEffect">
                                  <p:stCondLst>
                                    <p:cond delay="0"/>
                                  </p:stCondLst>
                                  <p:childTnLst>
                                    <p:animMotion origin="layout" path="M 1.38889E-6 4.07407E-6 L -0.08854 -0.08426 " pathEditMode="relative" rAng="0" ptsTypes="AA">
                                      <p:cBhvr>
                                        <p:cTn id="28" dur="2000" fill="hold"/>
                                        <p:tgtEl>
                                          <p:spTgt spid="262160"/>
                                        </p:tgtEl>
                                        <p:attrNameLst>
                                          <p:attrName>ppt_x</p:attrName>
                                          <p:attrName>ppt_y</p:attrName>
                                        </p:attrNameLst>
                                      </p:cBhvr>
                                      <p:rCtr x="-4427" y="-4213"/>
                                    </p:animMotion>
                                  </p:childTnLst>
                                </p:cTn>
                              </p:par>
                              <p:par>
                                <p:cTn id="29" presetID="0" presetClass="path" presetSubtype="0" accel="50000" decel="50000" fill="hold" nodeType="withEffect">
                                  <p:stCondLst>
                                    <p:cond delay="0"/>
                                  </p:stCondLst>
                                  <p:childTnLst>
                                    <p:animMotion origin="layout" path="M -2.77778E-7 -8.67362E-19 L -0.09844 -0.09444 " pathEditMode="relative" ptsTypes="AA">
                                      <p:cBhvr>
                                        <p:cTn id="30" dur="2000" fill="hold"/>
                                        <p:tgtEl>
                                          <p:spTgt spid="262168"/>
                                        </p:tgtEl>
                                        <p:attrNameLst>
                                          <p:attrName>ppt_x</p:attrName>
                                          <p:attrName>ppt_y</p:attrName>
                                        </p:attrNameLst>
                                      </p:cBhvr>
                                    </p:animMotion>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6217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62176"/>
                                        </p:tgtEl>
                                        <p:attrNameLst>
                                          <p:attrName>style.visibility</p:attrName>
                                        </p:attrNameLst>
                                      </p:cBhvr>
                                      <p:to>
                                        <p:strVal val="visible"/>
                                      </p:to>
                                    </p:set>
                                  </p:childTnLst>
                                </p:cTn>
                              </p:par>
                              <p:par>
                                <p:cTn id="37" presetID="9" presetClass="exit" presetSubtype="0" fill="hold" grpId="1" nodeType="withEffect">
                                  <p:stCondLst>
                                    <p:cond delay="0"/>
                                  </p:stCondLst>
                                  <p:childTnLst>
                                    <p:animEffect transition="out" filter="dissolve">
                                      <p:cBhvr>
                                        <p:cTn id="38" dur="500"/>
                                        <p:tgtEl>
                                          <p:spTgt spid="262158"/>
                                        </p:tgtEl>
                                      </p:cBhvr>
                                    </p:animEffect>
                                    <p:set>
                                      <p:cBhvr>
                                        <p:cTn id="39" dur="1" fill="hold">
                                          <p:stCondLst>
                                            <p:cond delay="499"/>
                                          </p:stCondLst>
                                        </p:cTn>
                                        <p:tgtEl>
                                          <p:spTgt spid="262158"/>
                                        </p:tgtEl>
                                        <p:attrNameLst>
                                          <p:attrName>style.visibility</p:attrName>
                                        </p:attrNameLst>
                                      </p:cBhvr>
                                      <p:to>
                                        <p:strVal val="hidden"/>
                                      </p:to>
                                    </p:set>
                                  </p:childTnLst>
                                </p:cTn>
                              </p:par>
                              <p:par>
                                <p:cTn id="40" presetID="9" presetClass="exit" presetSubtype="0" fill="hold" grpId="1" nodeType="withEffect">
                                  <p:stCondLst>
                                    <p:cond delay="0"/>
                                  </p:stCondLst>
                                  <p:childTnLst>
                                    <p:animEffect transition="out" filter="dissolve">
                                      <p:cBhvr>
                                        <p:cTn id="41" dur="500"/>
                                        <p:tgtEl>
                                          <p:spTgt spid="262159"/>
                                        </p:tgtEl>
                                      </p:cBhvr>
                                    </p:animEffect>
                                    <p:set>
                                      <p:cBhvr>
                                        <p:cTn id="42" dur="1" fill="hold">
                                          <p:stCondLst>
                                            <p:cond delay="499"/>
                                          </p:stCondLst>
                                        </p:cTn>
                                        <p:tgtEl>
                                          <p:spTgt spid="262159"/>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26218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62190"/>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6219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62192"/>
                                        </p:tgtEl>
                                        <p:attrNameLst>
                                          <p:attrName>style.visibility</p:attrName>
                                        </p:attrNameLst>
                                      </p:cBhvr>
                                      <p:to>
                                        <p:strVal val="visible"/>
                                      </p:to>
                                    </p:set>
                                  </p:childTnLst>
                                </p:cTn>
                              </p:par>
                              <p:par>
                                <p:cTn id="53" presetID="9" presetClass="exit" presetSubtype="0" fill="hold" nodeType="withEffect">
                                  <p:stCondLst>
                                    <p:cond delay="0"/>
                                  </p:stCondLst>
                                  <p:childTnLst>
                                    <p:animEffect transition="out" filter="dissolve">
                                      <p:cBhvr>
                                        <p:cTn id="54" dur="500"/>
                                        <p:tgtEl>
                                          <p:spTgt spid="262183"/>
                                        </p:tgtEl>
                                      </p:cBhvr>
                                    </p:animEffect>
                                    <p:set>
                                      <p:cBhvr>
                                        <p:cTn id="55" dur="1" fill="hold">
                                          <p:stCondLst>
                                            <p:cond delay="499"/>
                                          </p:stCondLst>
                                        </p:cTn>
                                        <p:tgtEl>
                                          <p:spTgt spid="262183"/>
                                        </p:tgtEl>
                                        <p:attrNameLst>
                                          <p:attrName>style.visibility</p:attrName>
                                        </p:attrNameLst>
                                      </p:cBhvr>
                                      <p:to>
                                        <p:strVal val="hidden"/>
                                      </p:to>
                                    </p:set>
                                  </p:childTnLst>
                                </p:cTn>
                              </p:par>
                              <p:par>
                                <p:cTn id="56" presetID="1" presetClass="entr" presetSubtype="0" fill="hold" nodeType="withEffect">
                                  <p:stCondLst>
                                    <p:cond delay="0"/>
                                  </p:stCondLst>
                                  <p:childTnLst>
                                    <p:set>
                                      <p:cBhvr>
                                        <p:cTn id="57" dur="1" fill="hold">
                                          <p:stCondLst>
                                            <p:cond delay="0"/>
                                          </p:stCondLst>
                                        </p:cTn>
                                        <p:tgtEl>
                                          <p:spTgt spid="262198"/>
                                        </p:tgtEl>
                                        <p:attrNameLst>
                                          <p:attrName>style.visibility</p:attrName>
                                        </p:attrNameLst>
                                      </p:cBhvr>
                                      <p:to>
                                        <p:strVal val="visible"/>
                                      </p:to>
                                    </p:set>
                                  </p:childTnLst>
                                </p:cTn>
                              </p:par>
                              <p:par>
                                <p:cTn id="58" presetID="9" presetClass="exit" presetSubtype="0" fill="hold" grpId="1" nodeType="withEffect">
                                  <p:stCondLst>
                                    <p:cond delay="0"/>
                                  </p:stCondLst>
                                  <p:childTnLst>
                                    <p:animEffect transition="out" filter="dissolve">
                                      <p:cBhvr>
                                        <p:cTn id="59" dur="500"/>
                                        <p:tgtEl>
                                          <p:spTgt spid="262157"/>
                                        </p:tgtEl>
                                      </p:cBhvr>
                                    </p:animEffect>
                                    <p:set>
                                      <p:cBhvr>
                                        <p:cTn id="60" dur="1" fill="hold">
                                          <p:stCondLst>
                                            <p:cond delay="499"/>
                                          </p:stCondLst>
                                        </p:cTn>
                                        <p:tgtEl>
                                          <p:spTgt spid="262157"/>
                                        </p:tgtEl>
                                        <p:attrNameLst>
                                          <p:attrName>style.visibility</p:attrName>
                                        </p:attrNameLst>
                                      </p:cBhvr>
                                      <p:to>
                                        <p:strVal val="hidden"/>
                                      </p:to>
                                    </p:set>
                                  </p:childTnLst>
                                </p:cTn>
                              </p:par>
                              <p:par>
                                <p:cTn id="61" presetID="1" presetClass="entr" presetSubtype="0" fill="hold" nodeType="withEffect">
                                  <p:stCondLst>
                                    <p:cond delay="0"/>
                                  </p:stCondLst>
                                  <p:childTnLst>
                                    <p:set>
                                      <p:cBhvr>
                                        <p:cTn id="62" dur="1" fill="hold">
                                          <p:stCondLst>
                                            <p:cond delay="0"/>
                                          </p:stCondLst>
                                        </p:cTn>
                                        <p:tgtEl>
                                          <p:spTgt spid="262199"/>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26219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262212"/>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262213"/>
                                        </p:tgtEl>
                                        <p:attrNameLst>
                                          <p:attrName>style.visibility</p:attrName>
                                        </p:attrNameLst>
                                      </p:cBhvr>
                                      <p:to>
                                        <p:strVal val="visible"/>
                                      </p:to>
                                    </p:set>
                                  </p:childTnLst>
                                </p:cTn>
                              </p:par>
                              <p:par>
                                <p:cTn id="71" presetID="9" presetClass="exit" presetSubtype="0" fill="hold" nodeType="withEffect">
                                  <p:stCondLst>
                                    <p:cond delay="0"/>
                                  </p:stCondLst>
                                  <p:childTnLst>
                                    <p:animEffect transition="out" filter="dissolve">
                                      <p:cBhvr>
                                        <p:cTn id="72" dur="500"/>
                                        <p:tgtEl>
                                          <p:spTgt spid="262198"/>
                                        </p:tgtEl>
                                      </p:cBhvr>
                                    </p:animEffect>
                                    <p:set>
                                      <p:cBhvr>
                                        <p:cTn id="73" dur="1" fill="hold">
                                          <p:stCondLst>
                                            <p:cond delay="499"/>
                                          </p:stCondLst>
                                        </p:cTn>
                                        <p:tgtEl>
                                          <p:spTgt spid="262198"/>
                                        </p:tgtEl>
                                        <p:attrNameLst>
                                          <p:attrName>style.visibility</p:attrName>
                                        </p:attrNameLst>
                                      </p:cBhvr>
                                      <p:to>
                                        <p:strVal val="hidden"/>
                                      </p:to>
                                    </p:set>
                                  </p:childTnLst>
                                </p:cTn>
                              </p:par>
                              <p:par>
                                <p:cTn id="74" presetID="1" presetClass="entr" presetSubtype="0" fill="hold" nodeType="withEffect">
                                  <p:stCondLst>
                                    <p:cond delay="0"/>
                                  </p:stCondLst>
                                  <p:childTnLst>
                                    <p:set>
                                      <p:cBhvr>
                                        <p:cTn id="75" dur="1" fill="hold">
                                          <p:stCondLst>
                                            <p:cond delay="0"/>
                                          </p:stCondLst>
                                        </p:cTn>
                                        <p:tgtEl>
                                          <p:spTgt spid="262221"/>
                                        </p:tgtEl>
                                        <p:attrNameLst>
                                          <p:attrName>style.visibility</p:attrName>
                                        </p:attrNameLst>
                                      </p:cBhvr>
                                      <p:to>
                                        <p:strVal val="visible"/>
                                      </p:to>
                                    </p:set>
                                  </p:childTnLst>
                                </p:cTn>
                              </p:par>
                              <p:par>
                                <p:cTn id="76" presetID="9" presetClass="exit" presetSubtype="0" fill="hold" grpId="1" nodeType="withEffect">
                                  <p:stCondLst>
                                    <p:cond delay="0"/>
                                  </p:stCondLst>
                                  <p:childTnLst>
                                    <p:animEffect transition="out" filter="dissolve">
                                      <p:cBhvr>
                                        <p:cTn id="77" dur="500"/>
                                        <p:tgtEl>
                                          <p:spTgt spid="262160"/>
                                        </p:tgtEl>
                                      </p:cBhvr>
                                    </p:animEffect>
                                    <p:set>
                                      <p:cBhvr>
                                        <p:cTn id="78" dur="1" fill="hold">
                                          <p:stCondLst>
                                            <p:cond delay="499"/>
                                          </p:stCondLst>
                                        </p:cTn>
                                        <p:tgtEl>
                                          <p:spTgt spid="262160"/>
                                        </p:tgtEl>
                                        <p:attrNameLst>
                                          <p:attrName>style.visibility</p:attrName>
                                        </p:attrNameLst>
                                      </p:cBhvr>
                                      <p:to>
                                        <p:strVal val="hidden"/>
                                      </p:to>
                                    </p:set>
                                  </p:childTnLst>
                                </p:cTn>
                              </p:par>
                              <p:par>
                                <p:cTn id="79" presetID="1" presetClass="entr" presetSubtype="0" fill="hold" nodeType="withEffect">
                                  <p:stCondLst>
                                    <p:cond delay="0"/>
                                  </p:stCondLst>
                                  <p:childTnLst>
                                    <p:set>
                                      <p:cBhvr>
                                        <p:cTn id="80" dur="1" fill="hold">
                                          <p:stCondLst>
                                            <p:cond delay="0"/>
                                          </p:stCondLst>
                                        </p:cTn>
                                        <p:tgtEl>
                                          <p:spTgt spid="262222"/>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262222"/>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6224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62227"/>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262228"/>
                                        </p:tgtEl>
                                        <p:attrNameLst>
                                          <p:attrName>style.visibility</p:attrName>
                                        </p:attrNameLst>
                                      </p:cBhvr>
                                      <p:to>
                                        <p:strVal val="visible"/>
                                      </p:to>
                                    </p:set>
                                  </p:childTnLst>
                                </p:cTn>
                              </p:par>
                              <p:par>
                                <p:cTn id="93" presetID="64" presetClass="path" presetSubtype="0" accel="50000" decel="50000" fill="hold" grpId="1" nodeType="withEffect">
                                  <p:stCondLst>
                                    <p:cond delay="0"/>
                                  </p:stCondLst>
                                  <p:childTnLst>
                                    <p:animMotion origin="layout" path="M 0.00104 2.59259E-6 L 0.00104 -0.0919 " pathEditMode="relative" rAng="0" ptsTypes="AA">
                                      <p:cBhvr>
                                        <p:cTn id="94" dur="2000" fill="hold"/>
                                        <p:tgtEl>
                                          <p:spTgt spid="262228"/>
                                        </p:tgtEl>
                                        <p:attrNameLst>
                                          <p:attrName>ppt_x</p:attrName>
                                          <p:attrName>ppt_y</p:attrName>
                                        </p:attrNameLst>
                                      </p:cBhvr>
                                      <p:rCtr x="0" y="-4606"/>
                                    </p:animMotion>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262232"/>
                                        </p:tgtEl>
                                        <p:attrNameLst>
                                          <p:attrName>style.visibility</p:attrName>
                                        </p:attrNameLst>
                                      </p:cBhvr>
                                      <p:to>
                                        <p:strVal val="visible"/>
                                      </p:to>
                                    </p:set>
                                  </p:childTnLst>
                                </p:cTn>
                              </p:par>
                              <p:par>
                                <p:cTn id="99" presetID="0" presetClass="path" presetSubtype="0" accel="50000" decel="50000" fill="hold" grpId="1" nodeType="withEffect">
                                  <p:stCondLst>
                                    <p:cond delay="0"/>
                                  </p:stCondLst>
                                  <p:childTnLst>
                                    <p:animMotion origin="layout" path="M -0.00295 0.00301 L 0.04393 -0.15949 " pathEditMode="relative" rAng="0" ptsTypes="AA">
                                      <p:cBhvr>
                                        <p:cTn id="100" dur="2000" fill="hold"/>
                                        <p:tgtEl>
                                          <p:spTgt spid="262232"/>
                                        </p:tgtEl>
                                        <p:attrNameLst>
                                          <p:attrName>ppt_x</p:attrName>
                                          <p:attrName>ppt_y</p:attrName>
                                        </p:attrNameLst>
                                      </p:cBhvr>
                                      <p:rCtr x="2344" y="-8125"/>
                                    </p:animMotion>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262236"/>
                                        </p:tgtEl>
                                        <p:attrNameLst>
                                          <p:attrName>style.visibility</p:attrName>
                                        </p:attrNameLst>
                                      </p:cBhvr>
                                      <p:to>
                                        <p:strVal val="visible"/>
                                      </p:to>
                                    </p:set>
                                  </p:childTnLst>
                                </p:cTn>
                              </p:par>
                              <p:par>
                                <p:cTn id="105" presetID="0" presetClass="path" presetSubtype="0" accel="50000" decel="50000" fill="hold" grpId="1" nodeType="withEffect">
                                  <p:stCondLst>
                                    <p:cond delay="0"/>
                                  </p:stCondLst>
                                  <p:childTnLst>
                                    <p:animMotion origin="layout" path="M 4.44444E-6 -2.59259E-6 L 0.11354 -0.16389 " pathEditMode="relative" ptsTypes="AA">
                                      <p:cBhvr>
                                        <p:cTn id="106" dur="2000" fill="hold"/>
                                        <p:tgtEl>
                                          <p:spTgt spid="262236"/>
                                        </p:tgtEl>
                                        <p:attrNameLst>
                                          <p:attrName>ppt_x</p:attrName>
                                          <p:attrName>ppt_y</p:attrName>
                                        </p:attrNameLst>
                                      </p:cBhvr>
                                    </p:animMotion>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262254"/>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262243"/>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262245"/>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262244"/>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262246"/>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262247"/>
                                        </p:tgtEl>
                                        <p:attrNameLst>
                                          <p:attrName>style.visibility</p:attrName>
                                        </p:attrNameLst>
                                      </p:cBhvr>
                                      <p:to>
                                        <p:strVal val="visible"/>
                                      </p:to>
                                    </p:set>
                                    <p:anim calcmode="lin" valueType="num">
                                      <p:cBhvr additive="base">
                                        <p:cTn id="127" dur="500" fill="hold"/>
                                        <p:tgtEl>
                                          <p:spTgt spid="262247"/>
                                        </p:tgtEl>
                                        <p:attrNameLst>
                                          <p:attrName>ppt_x</p:attrName>
                                        </p:attrNameLst>
                                      </p:cBhvr>
                                      <p:tavLst>
                                        <p:tav tm="0">
                                          <p:val>
                                            <p:strVal val="#ppt_x"/>
                                          </p:val>
                                        </p:tav>
                                        <p:tav tm="100000">
                                          <p:val>
                                            <p:strVal val="#ppt_x"/>
                                          </p:val>
                                        </p:tav>
                                      </p:tavLst>
                                    </p:anim>
                                    <p:anim calcmode="lin" valueType="num">
                                      <p:cBhvr additive="base">
                                        <p:cTn id="128" dur="500" fill="hold"/>
                                        <p:tgtEl>
                                          <p:spTgt spid="262247"/>
                                        </p:tgtEl>
                                        <p:attrNameLst>
                                          <p:attrName>ppt_y</p:attrName>
                                        </p:attrNameLst>
                                      </p:cBhvr>
                                      <p:tavLst>
                                        <p:tav tm="0">
                                          <p:val>
                                            <p:strVal val="1+#ppt_h/2"/>
                                          </p:val>
                                        </p:tav>
                                        <p:tav tm="100000">
                                          <p:val>
                                            <p:strVal val="#ppt_y"/>
                                          </p:val>
                                        </p:tav>
                                      </p:tavLst>
                                    </p:anim>
                                  </p:childTnLst>
                                </p:cTn>
                              </p:par>
                              <p:par>
                                <p:cTn id="129" presetID="1" presetClass="entr" presetSubtype="0" fill="hold" nodeType="withEffect">
                                  <p:stCondLst>
                                    <p:cond delay="0"/>
                                  </p:stCondLst>
                                  <p:childTnLst>
                                    <p:set>
                                      <p:cBhvr>
                                        <p:cTn id="130" dur="1" fill="hold">
                                          <p:stCondLst>
                                            <p:cond delay="0"/>
                                          </p:stCondLst>
                                        </p:cTn>
                                        <p:tgtEl>
                                          <p:spTgt spid="26225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262256"/>
                                        </p:tgtEl>
                                        <p:attrNameLst>
                                          <p:attrName>style.visibility</p:attrName>
                                        </p:attrNameLst>
                                      </p:cBhvr>
                                      <p:to>
                                        <p:strVal val="visible"/>
                                      </p:to>
                                    </p:set>
                                  </p:childTnLst>
                                </p:cTn>
                              </p:par>
                            </p:childTnLst>
                          </p:cTn>
                        </p:par>
                        <p:par>
                          <p:cTn id="135" fill="hold" nodeType="afterGroup">
                            <p:stCondLst>
                              <p:cond delay="0"/>
                            </p:stCondLst>
                            <p:childTnLst>
                              <p:par>
                                <p:cTn id="136" presetID="49" presetClass="exit" presetSubtype="0" accel="100000" fill="hold" grpId="1" nodeType="afterEffect">
                                  <p:stCondLst>
                                    <p:cond delay="0"/>
                                  </p:stCondLst>
                                  <p:childTnLst>
                                    <p:anim calcmode="lin" valueType="num">
                                      <p:cBhvr>
                                        <p:cTn id="137" dur="2000"/>
                                        <p:tgtEl>
                                          <p:spTgt spid="262256"/>
                                        </p:tgtEl>
                                        <p:attrNameLst>
                                          <p:attrName>ppt_w</p:attrName>
                                        </p:attrNameLst>
                                      </p:cBhvr>
                                      <p:tavLst>
                                        <p:tav tm="0">
                                          <p:val>
                                            <p:strVal val="ppt_w"/>
                                          </p:val>
                                        </p:tav>
                                        <p:tav tm="100000">
                                          <p:val>
                                            <p:fltVal val="0"/>
                                          </p:val>
                                        </p:tav>
                                      </p:tavLst>
                                    </p:anim>
                                    <p:anim calcmode="lin" valueType="num">
                                      <p:cBhvr>
                                        <p:cTn id="138" dur="2000"/>
                                        <p:tgtEl>
                                          <p:spTgt spid="262256"/>
                                        </p:tgtEl>
                                        <p:attrNameLst>
                                          <p:attrName>ppt_h</p:attrName>
                                        </p:attrNameLst>
                                      </p:cBhvr>
                                      <p:tavLst>
                                        <p:tav tm="0">
                                          <p:val>
                                            <p:strVal val="ppt_h"/>
                                          </p:val>
                                        </p:tav>
                                        <p:tav tm="100000">
                                          <p:val>
                                            <p:fltVal val="0"/>
                                          </p:val>
                                        </p:tav>
                                      </p:tavLst>
                                    </p:anim>
                                    <p:anim calcmode="lin" valueType="num">
                                      <p:cBhvr>
                                        <p:cTn id="139" dur="2000"/>
                                        <p:tgtEl>
                                          <p:spTgt spid="262256"/>
                                        </p:tgtEl>
                                        <p:attrNameLst>
                                          <p:attrName>style.rotation</p:attrName>
                                        </p:attrNameLst>
                                      </p:cBhvr>
                                      <p:tavLst>
                                        <p:tav tm="0">
                                          <p:val>
                                            <p:fltVal val="0"/>
                                          </p:val>
                                        </p:tav>
                                        <p:tav tm="100000">
                                          <p:val>
                                            <p:fltVal val="360"/>
                                          </p:val>
                                        </p:tav>
                                      </p:tavLst>
                                    </p:anim>
                                    <p:animEffect transition="out" filter="fade">
                                      <p:cBhvr>
                                        <p:cTn id="140" dur="2000"/>
                                        <p:tgtEl>
                                          <p:spTgt spid="262256"/>
                                        </p:tgtEl>
                                      </p:cBhvr>
                                    </p:animEffect>
                                    <p:set>
                                      <p:cBhvr>
                                        <p:cTn id="141" dur="1" fill="hold">
                                          <p:stCondLst>
                                            <p:cond delay="1999"/>
                                          </p:stCondLst>
                                        </p:cTn>
                                        <p:tgtEl>
                                          <p:spTgt spid="262256"/>
                                        </p:tgtEl>
                                        <p:attrNameLst>
                                          <p:attrName>style.visibility</p:attrName>
                                        </p:attrNameLst>
                                      </p:cBhvr>
                                      <p:to>
                                        <p:strVal val="hidden"/>
                                      </p:to>
                                    </p:set>
                                  </p:childTnLst>
                                </p:cTn>
                              </p:par>
                            </p:childTnLst>
                          </p:cTn>
                        </p:par>
                        <p:par>
                          <p:cTn id="142" fill="hold" nodeType="afterGroup">
                            <p:stCondLst>
                              <p:cond delay="2000"/>
                            </p:stCondLst>
                            <p:childTnLst>
                              <p:par>
                                <p:cTn id="143" presetID="1" presetClass="entr" presetSubtype="0" fill="hold" grpId="0" nodeType="afterEffect">
                                  <p:stCondLst>
                                    <p:cond delay="0"/>
                                  </p:stCondLst>
                                  <p:childTnLst>
                                    <p:set>
                                      <p:cBhvr>
                                        <p:cTn id="144" dur="1" fill="hold">
                                          <p:stCondLst>
                                            <p:cond delay="0"/>
                                          </p:stCondLst>
                                        </p:cTn>
                                        <p:tgtEl>
                                          <p:spTgt spid="262252"/>
                                        </p:tgtEl>
                                        <p:attrNameLst>
                                          <p:attrName>style.visibility</p:attrName>
                                        </p:attrNameLst>
                                      </p:cBhvr>
                                      <p:to>
                                        <p:strVal val="visible"/>
                                      </p:to>
                                    </p:set>
                                  </p:childTnLst>
                                </p:cTn>
                              </p:par>
                            </p:childTnLst>
                          </p:cTn>
                        </p:par>
                        <p:par>
                          <p:cTn id="145" fill="hold" nodeType="afterGroup">
                            <p:stCondLst>
                              <p:cond delay="2000"/>
                            </p:stCondLst>
                            <p:childTnLst>
                              <p:par>
                                <p:cTn id="146" presetID="27" presetClass="emph" presetSubtype="0" fill="hold" grpId="1" nodeType="afterEffect">
                                  <p:stCondLst>
                                    <p:cond delay="0"/>
                                  </p:stCondLst>
                                  <p:childTnLst>
                                    <p:animClr clrSpc="rgb" dir="cw">
                                      <p:cBhvr override="childStyle">
                                        <p:cTn id="147" dur="1000" autoRev="1" fill="hold"/>
                                        <p:tgtEl>
                                          <p:spTgt spid="262252"/>
                                        </p:tgtEl>
                                        <p:attrNameLst>
                                          <p:attrName>style.color</p:attrName>
                                        </p:attrNameLst>
                                      </p:cBhvr>
                                      <p:to>
                                        <a:schemeClr val="bg1"/>
                                      </p:to>
                                    </p:animClr>
                                    <p:animClr clrSpc="rgb" dir="cw">
                                      <p:cBhvr>
                                        <p:cTn id="148" dur="1000" autoRev="1" fill="hold"/>
                                        <p:tgtEl>
                                          <p:spTgt spid="262252"/>
                                        </p:tgtEl>
                                        <p:attrNameLst>
                                          <p:attrName>fillcolor</p:attrName>
                                        </p:attrNameLst>
                                      </p:cBhvr>
                                      <p:to>
                                        <a:schemeClr val="bg1"/>
                                      </p:to>
                                    </p:animClr>
                                    <p:set>
                                      <p:cBhvr>
                                        <p:cTn id="149" dur="1000" autoRev="1" fill="hold"/>
                                        <p:tgtEl>
                                          <p:spTgt spid="262252"/>
                                        </p:tgtEl>
                                        <p:attrNameLst>
                                          <p:attrName>fill.type</p:attrName>
                                        </p:attrNameLst>
                                      </p:cBhvr>
                                      <p:to>
                                        <p:strVal val="solid"/>
                                      </p:to>
                                    </p:set>
                                    <p:set>
                                      <p:cBhvr>
                                        <p:cTn id="150" dur="1000" autoRev="1" fill="hold"/>
                                        <p:tgtEl>
                                          <p:spTgt spid="262252"/>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57" grpId="0" animBg="1"/>
      <p:bldP spid="262157" grpId="1" animBg="1"/>
      <p:bldP spid="262158" grpId="0" animBg="1"/>
      <p:bldP spid="262158" grpId="1" animBg="1"/>
      <p:bldP spid="262159" grpId="0" animBg="1"/>
      <p:bldP spid="262159" grpId="1" animBg="1"/>
      <p:bldP spid="262160" grpId="0" animBg="1"/>
      <p:bldP spid="262160" grpId="1" animBg="1"/>
      <p:bldP spid="262161" grpId="0"/>
      <p:bldP spid="262175" grpId="0"/>
      <p:bldP spid="262191" grpId="0"/>
      <p:bldP spid="262212" grpId="0"/>
      <p:bldP spid="262227" grpId="0" animBg="1"/>
      <p:bldP spid="262228" grpId="0" animBg="1"/>
      <p:bldP spid="262228" grpId="1" animBg="1"/>
      <p:bldP spid="262232" grpId="0" animBg="1"/>
      <p:bldP spid="262232" grpId="1" animBg="1"/>
      <p:bldP spid="262236" grpId="0" animBg="1"/>
      <p:bldP spid="262236" grpId="1" animBg="1"/>
      <p:bldP spid="262241" grpId="0"/>
      <p:bldP spid="262243" grpId="0"/>
      <p:bldP spid="262244" grpId="0"/>
      <p:bldP spid="262247" grpId="0"/>
      <p:bldP spid="262252" grpId="0" animBg="1"/>
      <p:bldP spid="262252" grpId="1" animBg="1"/>
      <p:bldP spid="262254" grpId="0"/>
      <p:bldP spid="262256" grpId="0" animBg="1"/>
      <p:bldP spid="262256" grpId="1"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416" name="Freeform 152"/>
          <p:cNvSpPr>
            <a:spLocks/>
          </p:cNvSpPr>
          <p:nvPr/>
        </p:nvSpPr>
        <p:spPr bwMode="auto">
          <a:xfrm>
            <a:off x="4832350" y="2495550"/>
            <a:ext cx="1811338" cy="1008063"/>
          </a:xfrm>
          <a:custGeom>
            <a:avLst/>
            <a:gdLst>
              <a:gd name="T0" fmla="*/ 2147483647 w 1141"/>
              <a:gd name="T1" fmla="*/ 2147483647 h 635"/>
              <a:gd name="T2" fmla="*/ 2147483647 w 1141"/>
              <a:gd name="T3" fmla="*/ 2147483647 h 635"/>
              <a:gd name="T4" fmla="*/ 2147483647 w 1141"/>
              <a:gd name="T5" fmla="*/ 2147483647 h 635"/>
              <a:gd name="T6" fmla="*/ 2147483647 w 1141"/>
              <a:gd name="T7" fmla="*/ 2147483647 h 635"/>
              <a:gd name="T8" fmla="*/ 2147483647 w 1141"/>
              <a:gd name="T9" fmla="*/ 2147483647 h 635"/>
              <a:gd name="T10" fmla="*/ 2147483647 w 1141"/>
              <a:gd name="T11" fmla="*/ 2147483647 h 635"/>
              <a:gd name="T12" fmla="*/ 2147483647 w 1141"/>
              <a:gd name="T13" fmla="*/ 2147483647 h 635"/>
              <a:gd name="T14" fmla="*/ 2147483647 w 1141"/>
              <a:gd name="T15" fmla="*/ 2147483647 h 635"/>
              <a:gd name="T16" fmla="*/ 2147483647 w 1141"/>
              <a:gd name="T17" fmla="*/ 2147483647 h 635"/>
              <a:gd name="T18" fmla="*/ 2147483647 w 1141"/>
              <a:gd name="T19" fmla="*/ 2147483647 h 635"/>
              <a:gd name="T20" fmla="*/ 2147483647 w 1141"/>
              <a:gd name="T21" fmla="*/ 2147483647 h 635"/>
              <a:gd name="T22" fmla="*/ 2147483647 w 1141"/>
              <a:gd name="T23" fmla="*/ 2147483647 h 635"/>
              <a:gd name="T24" fmla="*/ 2147483647 w 1141"/>
              <a:gd name="T25" fmla="*/ 2147483647 h 635"/>
              <a:gd name="T26" fmla="*/ 2147483647 w 1141"/>
              <a:gd name="T27" fmla="*/ 2147483647 h 635"/>
              <a:gd name="T28" fmla="*/ 2147483647 w 1141"/>
              <a:gd name="T29" fmla="*/ 0 h 635"/>
              <a:gd name="T30" fmla="*/ 2147483647 w 1141"/>
              <a:gd name="T31" fmla="*/ 2147483647 h 635"/>
              <a:gd name="T32" fmla="*/ 2147483647 w 1141"/>
              <a:gd name="T33" fmla="*/ 2147483647 h 635"/>
              <a:gd name="T34" fmla="*/ 2147483647 w 1141"/>
              <a:gd name="T35" fmla="*/ 2147483647 h 635"/>
              <a:gd name="T36" fmla="*/ 2147483647 w 1141"/>
              <a:gd name="T37" fmla="*/ 2147483647 h 635"/>
              <a:gd name="T38" fmla="*/ 2147483647 w 1141"/>
              <a:gd name="T39" fmla="*/ 2147483647 h 63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41"/>
              <a:gd name="T61" fmla="*/ 0 h 635"/>
              <a:gd name="T62" fmla="*/ 1141 w 1141"/>
              <a:gd name="T63" fmla="*/ 635 h 63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41" h="635">
                <a:moveTo>
                  <a:pt x="10" y="126"/>
                </a:moveTo>
                <a:cubicBezTo>
                  <a:pt x="3" y="210"/>
                  <a:pt x="0" y="201"/>
                  <a:pt x="10" y="294"/>
                </a:cubicBezTo>
                <a:cubicBezTo>
                  <a:pt x="12" y="313"/>
                  <a:pt x="20" y="313"/>
                  <a:pt x="28" y="330"/>
                </a:cubicBezTo>
                <a:cubicBezTo>
                  <a:pt x="58" y="391"/>
                  <a:pt x="116" y="423"/>
                  <a:pt x="178" y="444"/>
                </a:cubicBezTo>
                <a:cubicBezTo>
                  <a:pt x="223" y="489"/>
                  <a:pt x="238" y="542"/>
                  <a:pt x="304" y="564"/>
                </a:cubicBezTo>
                <a:cubicBezTo>
                  <a:pt x="334" y="561"/>
                  <a:pt x="364" y="552"/>
                  <a:pt x="394" y="552"/>
                </a:cubicBezTo>
                <a:cubicBezTo>
                  <a:pt x="443" y="552"/>
                  <a:pt x="482" y="579"/>
                  <a:pt x="526" y="594"/>
                </a:cubicBezTo>
                <a:cubicBezTo>
                  <a:pt x="587" y="614"/>
                  <a:pt x="642" y="625"/>
                  <a:pt x="706" y="630"/>
                </a:cubicBezTo>
                <a:cubicBezTo>
                  <a:pt x="787" y="627"/>
                  <a:pt x="875" y="635"/>
                  <a:pt x="946" y="588"/>
                </a:cubicBezTo>
                <a:cubicBezTo>
                  <a:pt x="975" y="545"/>
                  <a:pt x="1005" y="502"/>
                  <a:pt x="1030" y="456"/>
                </a:cubicBezTo>
                <a:cubicBezTo>
                  <a:pt x="1053" y="414"/>
                  <a:pt x="1073" y="368"/>
                  <a:pt x="1102" y="330"/>
                </a:cubicBezTo>
                <a:cubicBezTo>
                  <a:pt x="1118" y="265"/>
                  <a:pt x="1141" y="179"/>
                  <a:pt x="1102" y="120"/>
                </a:cubicBezTo>
                <a:cubicBezTo>
                  <a:pt x="1050" y="42"/>
                  <a:pt x="908" y="45"/>
                  <a:pt x="832" y="42"/>
                </a:cubicBezTo>
                <a:cubicBezTo>
                  <a:pt x="710" y="37"/>
                  <a:pt x="588" y="34"/>
                  <a:pt x="466" y="30"/>
                </a:cubicBezTo>
                <a:cubicBezTo>
                  <a:pt x="412" y="14"/>
                  <a:pt x="360" y="6"/>
                  <a:pt x="304" y="0"/>
                </a:cubicBezTo>
                <a:cubicBezTo>
                  <a:pt x="272" y="2"/>
                  <a:pt x="240" y="2"/>
                  <a:pt x="208" y="6"/>
                </a:cubicBezTo>
                <a:cubicBezTo>
                  <a:pt x="192" y="8"/>
                  <a:pt x="176" y="14"/>
                  <a:pt x="160" y="18"/>
                </a:cubicBezTo>
                <a:cubicBezTo>
                  <a:pt x="148" y="21"/>
                  <a:pt x="124" y="30"/>
                  <a:pt x="124" y="30"/>
                </a:cubicBezTo>
                <a:cubicBezTo>
                  <a:pt x="104" y="50"/>
                  <a:pt x="79" y="63"/>
                  <a:pt x="52" y="72"/>
                </a:cubicBezTo>
                <a:cubicBezTo>
                  <a:pt x="49" y="77"/>
                  <a:pt x="25" y="126"/>
                  <a:pt x="10" y="126"/>
                </a:cubicBezTo>
                <a:close/>
              </a:path>
            </a:pathLst>
          </a:custGeom>
          <a:solidFill>
            <a:srgbClr val="CCFFFF"/>
          </a:solidFill>
          <a:ln w="9525" cap="flat">
            <a:solidFill>
              <a:srgbClr val="00FFFF"/>
            </a:solidFill>
            <a:prstDash val="dash"/>
            <a:round/>
            <a:headEnd/>
            <a:tailEnd/>
          </a:ln>
        </p:spPr>
        <p:txBody>
          <a:bodyPr/>
          <a:lstStyle/>
          <a:p>
            <a:endParaRPr lang="ru-RU">
              <a:solidFill>
                <a:srgbClr val="000000"/>
              </a:solidFill>
              <a:latin typeface="Arial" charset="0"/>
              <a:cs typeface="Arial" charset="0"/>
            </a:endParaRPr>
          </a:p>
        </p:txBody>
      </p:sp>
      <p:sp>
        <p:nvSpPr>
          <p:cNvPr id="10243" name="Oval 84"/>
          <p:cNvSpPr>
            <a:spLocks noRot="1" noChangeAspect="1" noMove="1" noResize="1" noEditPoints="1" noAdjustHandles="1" noChangeArrowheads="1" noChangeShapeType="1" noTextEdit="1"/>
          </p:cNvSpPr>
          <p:nvPr/>
        </p:nvSpPr>
        <p:spPr bwMode="auto">
          <a:xfrm>
            <a:off x="7058025" y="1095375"/>
            <a:ext cx="1390650" cy="914400"/>
          </a:xfrm>
          <a:prstGeom prst="ellipse">
            <a:avLst/>
          </a:prstGeom>
          <a:blipFill rotWithShape="1">
            <a:blip r:embed="rId3"/>
            <a:stretch>
              <a:fillRect/>
            </a:stretch>
          </a:blipFill>
          <a:ln w="9525">
            <a:solidFill>
              <a:schemeClr val="tx1"/>
            </a:solidFill>
            <a:round/>
            <a:headEnd/>
            <a:tailEnd/>
          </a:ln>
          <a:effectLst/>
          <a:extLst/>
        </p:spPr>
        <p:txBody>
          <a:bodyPr/>
          <a:lstStyle/>
          <a:p>
            <a:pPr>
              <a:defRPr/>
            </a:pPr>
            <a:r>
              <a:rPr lang="ru-RU" dirty="0" smtClean="0">
                <a:noFill/>
                <a:latin typeface="Arial" charset="0"/>
                <a:cs typeface="Arial" charset="0"/>
              </a:rPr>
              <a:t> </a:t>
            </a:r>
            <a:endParaRPr lang="ru-RU" dirty="0">
              <a:noFill/>
              <a:latin typeface="Arial" charset="0"/>
              <a:cs typeface="Arial" charset="0"/>
            </a:endParaRPr>
          </a:p>
        </p:txBody>
      </p:sp>
      <p:sp>
        <p:nvSpPr>
          <p:cNvPr id="82055" name="Rectangle 2"/>
          <p:cNvSpPr>
            <a:spLocks noChangeArrowheads="1"/>
          </p:cNvSpPr>
          <p:nvPr/>
        </p:nvSpPr>
        <p:spPr bwMode="auto">
          <a:xfrm>
            <a:off x="457200" y="457200"/>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10245" name="Rectangle 3"/>
          <p:cNvSpPr>
            <a:spLocks noChangeArrowheads="1"/>
          </p:cNvSpPr>
          <p:nvPr/>
        </p:nvSpPr>
        <p:spPr bwMode="auto">
          <a:xfrm>
            <a:off x="179388" y="692150"/>
            <a:ext cx="6878637" cy="554038"/>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The Theorem of Three Forces:</a:t>
            </a:r>
            <a:r>
              <a:rPr lang="en-US" sz="1000" b="1" dirty="0">
                <a:solidFill>
                  <a:schemeClr val="accent5">
                    <a:lumMod val="25000"/>
                  </a:schemeClr>
                </a:solidFill>
                <a:latin typeface="Arial" charset="0"/>
                <a:cs typeface="Arial" charset="0"/>
              </a:rPr>
              <a:t> </a:t>
            </a:r>
            <a:r>
              <a:rPr lang="en-US" sz="1000" dirty="0">
                <a:solidFill>
                  <a:schemeClr val="accent1">
                    <a:lumMod val="50000"/>
                  </a:schemeClr>
                </a:solidFill>
                <a:latin typeface="Arial" charset="0"/>
                <a:cs typeface="Arial" charset="0"/>
              </a:rPr>
              <a:t>if a free rigid body remains in equilibrium under the action of three</a:t>
            </a:r>
          </a:p>
          <a:p>
            <a:pPr>
              <a:lnSpc>
                <a:spcPct val="80000"/>
              </a:lnSpc>
              <a:spcBef>
                <a:spcPct val="20000"/>
              </a:spcBef>
              <a:buClr>
                <a:srgbClr val="00007D"/>
              </a:buClr>
              <a:buSzPct val="75000"/>
              <a:defRPr/>
            </a:pPr>
            <a:r>
              <a:rPr lang="en-US" sz="1000" dirty="0">
                <a:solidFill>
                  <a:schemeClr val="accent1">
                    <a:lumMod val="50000"/>
                  </a:schemeClr>
                </a:solidFill>
                <a:latin typeface="Arial" charset="0"/>
                <a:cs typeface="Arial" charset="0"/>
              </a:rPr>
              <a:t> nonparallel coplanar forces, their lines of action intersect at one point.</a:t>
            </a:r>
          </a:p>
          <a:p>
            <a:pPr marL="533400" indent="-533400">
              <a:lnSpc>
                <a:spcPct val="80000"/>
              </a:lnSpc>
              <a:spcBef>
                <a:spcPct val="20000"/>
              </a:spcBef>
              <a:buClr>
                <a:srgbClr val="00007D"/>
              </a:buClr>
              <a:buSzPct val="75000"/>
              <a:buFont typeface="Wingdings" pitchFamily="2" charset="2"/>
              <a:buNone/>
              <a:defRPr/>
            </a:pPr>
            <a:r>
              <a:rPr lang="ru-RU" sz="1000" dirty="0">
                <a:solidFill>
                  <a:schemeClr val="accent1">
                    <a:lumMod val="50000"/>
                  </a:schemeClr>
                </a:solidFill>
                <a:latin typeface="Arial" charset="0"/>
                <a:cs typeface="Arial" charset="0"/>
              </a:rPr>
              <a:t> </a:t>
            </a:r>
          </a:p>
          <a:p>
            <a:pPr marL="533400" indent="-533400">
              <a:lnSpc>
                <a:spcPct val="80000"/>
              </a:lnSpc>
              <a:spcBef>
                <a:spcPct val="20000"/>
              </a:spcBef>
              <a:buClr>
                <a:srgbClr val="00007D"/>
              </a:buClr>
              <a:buSzPct val="75000"/>
              <a:buFont typeface="Wingdings" pitchFamily="2" charset="2"/>
              <a:buNone/>
              <a:defRPr/>
            </a:pPr>
            <a:endParaRPr lang="ru-RU" sz="1000" dirty="0">
              <a:solidFill>
                <a:srgbClr val="FF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7278" name="Text Box 14"/>
          <p:cNvSpPr txBox="1">
            <a:spLocks noRot="1" noChangeAspect="1" noMove="1" noResize="1" noEditPoints="1" noAdjustHandles="1" noChangeArrowheads="1" noChangeShapeType="1" noTextEdit="1"/>
          </p:cNvSpPr>
          <p:nvPr/>
        </p:nvSpPr>
        <p:spPr bwMode="auto">
          <a:xfrm>
            <a:off x="276225" y="1176338"/>
            <a:ext cx="6466257" cy="430887"/>
          </a:xfrm>
          <a:prstGeom prst="rect">
            <a:avLst/>
          </a:prstGeom>
          <a:blipFill rotWithShape="1">
            <a:blip r:embed="rId4">
              <a:extLst>
                <a:ext uri="{BEBA8EAE-BF5A-486C-A8C5-ECC9F3942E4B}">
                  <a14:imgProps xmlns:a14="http://schemas.microsoft.com/office/drawing/2010/main">
                    <a14:imgLayer r:embed="rId5">
                      <a14:imgEffect>
                        <a14:sharpenSoften amount="50000"/>
                      </a14:imgEffect>
                    </a14:imgLayer>
                  </a14:imgProps>
                </a:ext>
              </a:extLst>
            </a:blip>
            <a:stretch>
              <a:fillRect b="-4225"/>
            </a:stretch>
          </a:blipFill>
          <a:ln>
            <a:noFill/>
          </a:ln>
          <a:effectLst/>
          <a:extLst/>
        </p:spPr>
        <p:txBody>
          <a:bodyPr/>
          <a:lstStyle/>
          <a:p>
            <a:pPr>
              <a:defRPr/>
            </a:pPr>
            <a:r>
              <a:rPr lang="ru-RU">
                <a:noFill/>
                <a:latin typeface="Arial" charset="0"/>
                <a:cs typeface="Arial" charset="0"/>
              </a:rPr>
              <a:t> </a:t>
            </a:r>
          </a:p>
        </p:txBody>
      </p:sp>
      <p:sp>
        <p:nvSpPr>
          <p:cNvPr id="82058" name="Rectangle 18"/>
          <p:cNvSpPr>
            <a:spLocks noChangeArrowheads="1"/>
          </p:cNvSpPr>
          <p:nvPr/>
        </p:nvSpPr>
        <p:spPr bwMode="auto">
          <a:xfrm>
            <a:off x="1013174" y="508280"/>
            <a:ext cx="3492000"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Section</a:t>
            </a:r>
            <a:r>
              <a:rPr lang="en-US" dirty="0" smtClean="0">
                <a:solidFill>
                  <a:srgbClr val="FF0000"/>
                </a:solidFill>
                <a:latin typeface="Arial" charset="0"/>
                <a:cs typeface="Arial" charset="0"/>
              </a:rPr>
              <a:t> </a:t>
            </a:r>
            <a:r>
              <a:rPr lang="ru-RU" b="1" dirty="0">
                <a:solidFill>
                  <a:srgbClr val="FF0000"/>
                </a:solidFill>
                <a:latin typeface="Arial" charset="0"/>
                <a:cs typeface="Arial" charset="0"/>
              </a:rPr>
              <a:t>2</a:t>
            </a:r>
            <a:r>
              <a:rPr lang="en-US" b="1" dirty="0">
                <a:solidFill>
                  <a:srgbClr val="000000"/>
                </a:solidFill>
                <a:latin typeface="Arial" charset="0"/>
                <a:cs typeface="Arial" charset="0"/>
              </a:rPr>
              <a:t> </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2.</a:t>
            </a:r>
            <a:r>
              <a:rPr lang="en-US" sz="1800" dirty="0">
                <a:solidFill>
                  <a:srgbClr val="FF0000"/>
                </a:solidFill>
                <a:latin typeface="Arial" charset="0"/>
                <a:cs typeface="Arial" charset="0"/>
              </a:rPr>
              <a:t>2</a:t>
            </a:r>
            <a:r>
              <a:rPr lang="ru-RU" sz="1800" dirty="0">
                <a:solidFill>
                  <a:srgbClr val="FF0000"/>
                </a:solidFill>
                <a:latin typeface="Arial" charset="0"/>
                <a:cs typeface="Arial" charset="0"/>
              </a:rPr>
              <a:t>)</a:t>
            </a:r>
          </a:p>
        </p:txBody>
      </p:sp>
      <p:sp>
        <p:nvSpPr>
          <p:cNvPr id="82059" name="AutoShape 76"/>
          <p:cNvSpPr>
            <a:spLocks noChangeArrowheads="1"/>
          </p:cNvSpPr>
          <p:nvPr/>
        </p:nvSpPr>
        <p:spPr bwMode="auto">
          <a:xfrm flipH="1">
            <a:off x="6683375" y="1492250"/>
            <a:ext cx="723900" cy="142875"/>
          </a:xfrm>
          <a:prstGeom prst="rightArrow">
            <a:avLst>
              <a:gd name="adj1" fmla="val 50000"/>
              <a:gd name="adj2" fmla="val 12666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060" name="Line 85"/>
          <p:cNvSpPr>
            <a:spLocks noChangeShapeType="1"/>
          </p:cNvSpPr>
          <p:nvPr/>
        </p:nvSpPr>
        <p:spPr bwMode="auto">
          <a:xfrm>
            <a:off x="7210425" y="895350"/>
            <a:ext cx="1219200" cy="1219200"/>
          </a:xfrm>
          <a:prstGeom prst="line">
            <a:avLst/>
          </a:prstGeom>
          <a:noFill/>
          <a:ln w="9525">
            <a:solidFill>
              <a:srgbClr val="FF0000"/>
            </a:solidFill>
            <a:prstDash val="dash"/>
            <a:round/>
            <a:headEnd/>
            <a:tailEnd/>
          </a:ln>
        </p:spPr>
        <p:txBody>
          <a:bodyPr/>
          <a:lstStyle/>
          <a:p>
            <a:endParaRPr lang="ru-RU" dirty="0">
              <a:solidFill>
                <a:srgbClr val="000000"/>
              </a:solidFill>
              <a:latin typeface="Arial" charset="0"/>
              <a:cs typeface="Arial" charset="0"/>
            </a:endParaRPr>
          </a:p>
        </p:txBody>
      </p:sp>
      <p:sp>
        <p:nvSpPr>
          <p:cNvPr id="82061" name="Line 87"/>
          <p:cNvSpPr>
            <a:spLocks noChangeShapeType="1"/>
          </p:cNvSpPr>
          <p:nvPr/>
        </p:nvSpPr>
        <p:spPr bwMode="auto">
          <a:xfrm flipV="1">
            <a:off x="7389813" y="855663"/>
            <a:ext cx="1219200" cy="12192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062" name="Line 86"/>
          <p:cNvSpPr>
            <a:spLocks noChangeShapeType="1"/>
          </p:cNvSpPr>
          <p:nvPr/>
        </p:nvSpPr>
        <p:spPr bwMode="auto">
          <a:xfrm>
            <a:off x="6961188" y="1560513"/>
            <a:ext cx="1676400" cy="19050"/>
          </a:xfrm>
          <a:prstGeom prst="line">
            <a:avLst/>
          </a:prstGeom>
          <a:noFill/>
          <a:ln w="9525">
            <a:solidFill>
              <a:srgbClr val="FF0000"/>
            </a:solidFill>
            <a:prstDash val="dash"/>
            <a:round/>
            <a:headEnd/>
            <a:tailEnd/>
          </a:ln>
        </p:spPr>
        <p:txBody>
          <a:bodyPr/>
          <a:lstStyle/>
          <a:p>
            <a:endParaRPr lang="ru-RU" dirty="0">
              <a:solidFill>
                <a:srgbClr val="000000"/>
              </a:solidFill>
              <a:latin typeface="Arial" charset="0"/>
              <a:cs typeface="Arial" charset="0"/>
            </a:endParaRPr>
          </a:p>
        </p:txBody>
      </p:sp>
      <p:graphicFrame>
        <p:nvGraphicFramePr>
          <p:cNvPr id="82012" name="Object 5212"/>
          <p:cNvGraphicFramePr>
            <a:graphicFrameLocks noGrp="1" noChangeAspect="1"/>
          </p:cNvGraphicFramePr>
          <p:nvPr>
            <p:ph sz="half" idx="1"/>
          </p:nvPr>
        </p:nvGraphicFramePr>
        <p:xfrm>
          <a:off x="6759575" y="1201738"/>
          <a:ext cx="177800" cy="225425"/>
        </p:xfrm>
        <a:graphic>
          <a:graphicData uri="http://schemas.openxmlformats.org/presentationml/2006/ole">
            <mc:AlternateContent xmlns:mc="http://schemas.openxmlformats.org/markup-compatibility/2006">
              <mc:Choice xmlns:v="urn:schemas-microsoft-com:vml" Requires="v">
                <p:oleObj spid="_x0000_s684484" name="Формула" r:id="rId6" imgW="190417" imgH="241195" progId="Equation.3">
                  <p:embed/>
                </p:oleObj>
              </mc:Choice>
              <mc:Fallback>
                <p:oleObj name="Формула" r:id="rId6" imgW="190417" imgH="241195" progId="Equation.3">
                  <p:embed/>
                  <p:pic>
                    <p:nvPicPr>
                      <p:cNvPr id="0" name=""/>
                      <p:cNvPicPr>
                        <a:picLocks noGrp="1"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59575" y="1201738"/>
                        <a:ext cx="177800" cy="2254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67368" name="Group 104"/>
          <p:cNvGrpSpPr>
            <a:grpSpLocks/>
          </p:cNvGrpSpPr>
          <p:nvPr/>
        </p:nvGrpSpPr>
        <p:grpSpPr bwMode="auto">
          <a:xfrm>
            <a:off x="8077200" y="1970088"/>
            <a:ext cx="574675" cy="382587"/>
            <a:chOff x="5088" y="1241"/>
            <a:chExt cx="362" cy="241"/>
          </a:xfrm>
        </p:grpSpPr>
        <p:sp>
          <p:nvSpPr>
            <p:cNvPr id="82178" name="AutoShape 88"/>
            <p:cNvSpPr>
              <a:spLocks noChangeArrowheads="1"/>
            </p:cNvSpPr>
            <p:nvPr/>
          </p:nvSpPr>
          <p:spPr bwMode="auto">
            <a:xfrm rot="2694877" flipV="1">
              <a:off x="5088" y="1241"/>
              <a:ext cx="362" cy="87"/>
            </a:xfrm>
            <a:prstGeom prst="rightArrow">
              <a:avLst>
                <a:gd name="adj1" fmla="val 50000"/>
                <a:gd name="adj2" fmla="val 104023"/>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2013" name="Object 5213"/>
            <p:cNvGraphicFramePr>
              <a:graphicFrameLocks noChangeAspect="1"/>
            </p:cNvGraphicFramePr>
            <p:nvPr/>
          </p:nvGraphicFramePr>
          <p:xfrm>
            <a:off x="5118" y="1338"/>
            <a:ext cx="120" cy="144"/>
          </p:xfrm>
          <a:graphic>
            <a:graphicData uri="http://schemas.openxmlformats.org/presentationml/2006/ole">
              <mc:AlternateContent xmlns:mc="http://schemas.openxmlformats.org/markup-compatibility/2006">
                <mc:Choice xmlns:v="urn:schemas-microsoft-com:vml" Requires="v">
                  <p:oleObj spid="_x0000_s684485" name="Формула" r:id="rId8" imgW="190500" imgH="228600" progId="Equation.3">
                    <p:embed/>
                  </p:oleObj>
                </mc:Choice>
                <mc:Fallback>
                  <p:oleObj name="Формула" r:id="rId8" imgW="19050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118" y="1338"/>
                          <a:ext cx="120"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67367" name="Group 103"/>
          <p:cNvGrpSpPr>
            <a:grpSpLocks/>
          </p:cNvGrpSpPr>
          <p:nvPr/>
        </p:nvGrpSpPr>
        <p:grpSpPr bwMode="auto">
          <a:xfrm>
            <a:off x="8126413" y="742950"/>
            <a:ext cx="574675" cy="385763"/>
            <a:chOff x="5119" y="468"/>
            <a:chExt cx="362" cy="243"/>
          </a:xfrm>
        </p:grpSpPr>
        <p:sp>
          <p:nvSpPr>
            <p:cNvPr id="82177" name="AutoShape 75"/>
            <p:cNvSpPr>
              <a:spLocks noChangeArrowheads="1"/>
            </p:cNvSpPr>
            <p:nvPr/>
          </p:nvSpPr>
          <p:spPr bwMode="auto">
            <a:xfrm rot="-2694877">
              <a:off x="5119" y="624"/>
              <a:ext cx="362" cy="87"/>
            </a:xfrm>
            <a:prstGeom prst="rightArrow">
              <a:avLst>
                <a:gd name="adj1" fmla="val 50000"/>
                <a:gd name="adj2" fmla="val 104023"/>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2014" name="Object 5214"/>
            <p:cNvGraphicFramePr>
              <a:graphicFrameLocks noChangeAspect="1"/>
            </p:cNvGraphicFramePr>
            <p:nvPr/>
          </p:nvGraphicFramePr>
          <p:xfrm>
            <a:off x="5188" y="468"/>
            <a:ext cx="112" cy="144"/>
          </p:xfrm>
          <a:graphic>
            <a:graphicData uri="http://schemas.openxmlformats.org/presentationml/2006/ole">
              <mc:AlternateContent xmlns:mc="http://schemas.openxmlformats.org/markup-compatibility/2006">
                <mc:Choice xmlns:v="urn:schemas-microsoft-com:vml" Requires="v">
                  <p:oleObj spid="_x0000_s684486" name="Формула" r:id="rId10" imgW="177646" imgH="228402" progId="Equation.3">
                    <p:embed/>
                  </p:oleObj>
                </mc:Choice>
                <mc:Fallback>
                  <p:oleObj name="Формула" r:id="rId10" imgW="177646" imgH="228402"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88" y="468"/>
                          <a:ext cx="112"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67369" name="Text Box 105"/>
          <p:cNvSpPr txBox="1">
            <a:spLocks noRot="1" noChangeAspect="1" noMove="1" noResize="1" noEditPoints="1" noAdjustHandles="1" noChangeArrowheads="1" noChangeShapeType="1" noTextEdit="1"/>
          </p:cNvSpPr>
          <p:nvPr/>
        </p:nvSpPr>
        <p:spPr bwMode="auto">
          <a:xfrm>
            <a:off x="265113" y="1584325"/>
            <a:ext cx="6631367" cy="580865"/>
          </a:xfrm>
          <a:prstGeom prst="rect">
            <a:avLst/>
          </a:prstGeom>
          <a:blipFill rotWithShape="1">
            <a:blip r:embed="rId12">
              <a:extLst>
                <a:ext uri="{BEBA8EAE-BF5A-486C-A8C5-ECC9F3942E4B}">
                  <a14:imgProps xmlns:a14="http://schemas.microsoft.com/office/drawing/2010/main">
                    <a14:imgLayer r:embed="rId13">
                      <a14:imgEffect>
                        <a14:sharpenSoften amount="50000"/>
                      </a14:imgEffect>
                    </a14:imgLayer>
                  </a14:imgProps>
                </a:ext>
              </a:extLst>
            </a:blip>
            <a:stretch>
              <a:fillRect b="-3158"/>
            </a:stretch>
          </a:blipFill>
          <a:ln>
            <a:noFill/>
          </a:ln>
          <a:effectLst/>
          <a:extLst/>
        </p:spPr>
        <p:txBody>
          <a:bodyPr/>
          <a:lstStyle/>
          <a:p>
            <a:pPr>
              <a:defRPr/>
            </a:pPr>
            <a:r>
              <a:rPr lang="ru-RU">
                <a:noFill/>
                <a:latin typeface="Arial" charset="0"/>
                <a:cs typeface="Arial" charset="0"/>
              </a:rPr>
              <a:t> </a:t>
            </a:r>
          </a:p>
        </p:txBody>
      </p:sp>
      <p:grpSp>
        <p:nvGrpSpPr>
          <p:cNvPr id="267381" name="Group 117"/>
          <p:cNvGrpSpPr>
            <a:grpSpLocks/>
          </p:cNvGrpSpPr>
          <p:nvPr/>
        </p:nvGrpSpPr>
        <p:grpSpPr bwMode="auto">
          <a:xfrm>
            <a:off x="7791450" y="1133477"/>
            <a:ext cx="911225" cy="960438"/>
            <a:chOff x="4308" y="1962"/>
            <a:chExt cx="574" cy="605"/>
          </a:xfrm>
        </p:grpSpPr>
        <p:sp>
          <p:nvSpPr>
            <p:cNvPr id="82171" name="AutoShape 74"/>
            <p:cNvSpPr>
              <a:spLocks noChangeArrowheads="1"/>
            </p:cNvSpPr>
            <p:nvPr/>
          </p:nvSpPr>
          <p:spPr bwMode="auto">
            <a:xfrm>
              <a:off x="4368" y="2196"/>
              <a:ext cx="492" cy="90"/>
            </a:xfrm>
            <a:prstGeom prst="rightArrow">
              <a:avLst>
                <a:gd name="adj1" fmla="val 50000"/>
                <a:gd name="adj2" fmla="val 13666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82172" name="Group 112"/>
            <p:cNvGrpSpPr>
              <a:grpSpLocks/>
            </p:cNvGrpSpPr>
            <p:nvPr/>
          </p:nvGrpSpPr>
          <p:grpSpPr bwMode="auto">
            <a:xfrm>
              <a:off x="4308" y="1962"/>
              <a:ext cx="373" cy="605"/>
              <a:chOff x="4890" y="1686"/>
              <a:chExt cx="373" cy="605"/>
            </a:xfrm>
          </p:grpSpPr>
          <p:sp>
            <p:nvSpPr>
              <p:cNvPr id="82175" name="AutoShape 107"/>
              <p:cNvSpPr>
                <a:spLocks noChangeArrowheads="1"/>
              </p:cNvSpPr>
              <p:nvPr/>
            </p:nvSpPr>
            <p:spPr bwMode="auto">
              <a:xfrm rot="-2694877">
                <a:off x="4890" y="1799"/>
                <a:ext cx="362" cy="87"/>
              </a:xfrm>
              <a:prstGeom prst="rightArrow">
                <a:avLst>
                  <a:gd name="adj1" fmla="val 50000"/>
                  <a:gd name="adj2" fmla="val 104023"/>
                </a:avLst>
              </a:prstGeom>
              <a:solidFill>
                <a:srgbClr val="FF0000">
                  <a:alpha val="0"/>
                </a:srgbClr>
              </a:solidFill>
              <a:ln w="9525">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2015" name="Object 5215"/>
              <p:cNvGraphicFramePr>
                <a:graphicFrameLocks noChangeAspect="1"/>
              </p:cNvGraphicFramePr>
              <p:nvPr>
                <p:extLst>
                  <p:ext uri="{D42A27DB-BD31-4B8C-83A1-F6EECF244321}">
                    <p14:modId xmlns:p14="http://schemas.microsoft.com/office/powerpoint/2010/main" val="1852077714"/>
                  </p:ext>
                </p:extLst>
              </p:nvPr>
            </p:nvGraphicFramePr>
            <p:xfrm>
              <a:off x="4911" y="1686"/>
              <a:ext cx="112" cy="144"/>
            </p:xfrm>
            <a:graphic>
              <a:graphicData uri="http://schemas.openxmlformats.org/presentationml/2006/ole">
                <mc:AlternateContent xmlns:mc="http://schemas.openxmlformats.org/markup-compatibility/2006">
                  <mc:Choice xmlns:v="urn:schemas-microsoft-com:vml" Requires="v">
                    <p:oleObj spid="_x0000_s684487" name="Equation" r:id="rId14" imgW="177646" imgH="228402" progId="Equation.DSMT4">
                      <p:embed/>
                    </p:oleObj>
                  </mc:Choice>
                  <mc:Fallback>
                    <p:oleObj name="Equation" r:id="rId14" imgW="177646" imgH="228402"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911" y="1686"/>
                            <a:ext cx="112" cy="144"/>
                          </a:xfrm>
                          <a:prstGeom prst="rect">
                            <a:avLst/>
                          </a:prstGeom>
                          <a:noFill/>
                          <a:extLst/>
                        </p:spPr>
                      </p:pic>
                    </p:oleObj>
                  </mc:Fallback>
                </mc:AlternateContent>
              </a:graphicData>
            </a:graphic>
          </p:graphicFrame>
          <p:sp>
            <p:nvSpPr>
              <p:cNvPr id="82176" name="AutoShape 110"/>
              <p:cNvSpPr>
                <a:spLocks noChangeArrowheads="1"/>
              </p:cNvSpPr>
              <p:nvPr/>
            </p:nvSpPr>
            <p:spPr bwMode="auto">
              <a:xfrm rot="2694877" flipV="1">
                <a:off x="4901" y="2050"/>
                <a:ext cx="362" cy="87"/>
              </a:xfrm>
              <a:prstGeom prst="rightArrow">
                <a:avLst>
                  <a:gd name="adj1" fmla="val 50000"/>
                  <a:gd name="adj2" fmla="val 104023"/>
                </a:avLst>
              </a:prstGeom>
              <a:solidFill>
                <a:srgbClr val="FF0000">
                  <a:alpha val="0"/>
                </a:srgbClr>
              </a:solidFill>
              <a:ln w="9525">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2016" name="Object 5216"/>
              <p:cNvGraphicFramePr>
                <a:graphicFrameLocks noChangeAspect="1"/>
              </p:cNvGraphicFramePr>
              <p:nvPr/>
            </p:nvGraphicFramePr>
            <p:xfrm>
              <a:off x="4931" y="2147"/>
              <a:ext cx="120" cy="144"/>
            </p:xfrm>
            <a:graphic>
              <a:graphicData uri="http://schemas.openxmlformats.org/presentationml/2006/ole">
                <mc:AlternateContent xmlns:mc="http://schemas.openxmlformats.org/markup-compatibility/2006">
                  <mc:Choice xmlns:v="urn:schemas-microsoft-com:vml" Requires="v">
                    <p:oleObj spid="_x0000_s684488" name="Формула" r:id="rId15" imgW="190500" imgH="228600" progId="Equation.3">
                      <p:embed/>
                    </p:oleObj>
                  </mc:Choice>
                  <mc:Fallback>
                    <p:oleObj name="Формула" r:id="rId15" imgW="19050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931" y="2147"/>
                            <a:ext cx="120"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82173" name="Line 113"/>
            <p:cNvSpPr>
              <a:spLocks noChangeShapeType="1"/>
            </p:cNvSpPr>
            <p:nvPr/>
          </p:nvSpPr>
          <p:spPr bwMode="auto">
            <a:xfrm>
              <a:off x="4631" y="2003"/>
              <a:ext cx="240" cy="24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74" name="Line 114"/>
            <p:cNvSpPr>
              <a:spLocks noChangeShapeType="1"/>
            </p:cNvSpPr>
            <p:nvPr/>
          </p:nvSpPr>
          <p:spPr bwMode="auto">
            <a:xfrm flipV="1">
              <a:off x="4624" y="2242"/>
              <a:ext cx="258" cy="25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82017" name="Object 5217"/>
            <p:cNvGraphicFramePr>
              <a:graphicFrameLocks noChangeAspect="1"/>
            </p:cNvGraphicFramePr>
            <p:nvPr/>
          </p:nvGraphicFramePr>
          <p:xfrm>
            <a:off x="4694" y="2034"/>
            <a:ext cx="152" cy="144"/>
          </p:xfrm>
          <a:graphic>
            <a:graphicData uri="http://schemas.openxmlformats.org/presentationml/2006/ole">
              <mc:AlternateContent xmlns:mc="http://schemas.openxmlformats.org/markup-compatibility/2006">
                <mc:Choice xmlns:v="urn:schemas-microsoft-com:vml" Requires="v">
                  <p:oleObj spid="_x0000_s684489" name="Формула" r:id="rId16" imgW="241300" imgH="228600" progId="Equation.3">
                    <p:embed/>
                  </p:oleObj>
                </mc:Choice>
                <mc:Fallback>
                  <p:oleObj name="Формула" r:id="rId16" imgW="241300" imgH="2286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694" y="2034"/>
                          <a:ext cx="152"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67382" name="Text Box 118"/>
          <p:cNvSpPr txBox="1">
            <a:spLocks noChangeArrowheads="1"/>
          </p:cNvSpPr>
          <p:nvPr/>
        </p:nvSpPr>
        <p:spPr bwMode="auto">
          <a:xfrm>
            <a:off x="679450" y="2138363"/>
            <a:ext cx="4499950" cy="246221"/>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The theorem is effective for </a:t>
            </a:r>
            <a:r>
              <a:rPr lang="en-US" sz="1000" dirty="0" smtClean="0">
                <a:solidFill>
                  <a:srgbClr val="000000"/>
                </a:solidFill>
                <a:latin typeface="Arial" charset="0"/>
                <a:cs typeface="Arial" charset="0"/>
              </a:rPr>
              <a:t>direct determining one </a:t>
            </a:r>
            <a:r>
              <a:rPr lang="en-US" sz="1000" dirty="0">
                <a:solidFill>
                  <a:srgbClr val="000000"/>
                </a:solidFill>
                <a:latin typeface="Arial" charset="0"/>
                <a:cs typeface="Arial" charset="0"/>
              </a:rPr>
              <a:t>of two body’s </a:t>
            </a:r>
            <a:r>
              <a:rPr lang="en-US" sz="1000" dirty="0" smtClean="0">
                <a:solidFill>
                  <a:srgbClr val="000000"/>
                </a:solidFill>
                <a:latin typeface="Arial" charset="0"/>
                <a:cs typeface="Arial" charset="0"/>
              </a:rPr>
              <a:t>reactions.</a:t>
            </a:r>
            <a:r>
              <a:rPr lang="ru-RU" sz="1000" dirty="0" smtClean="0">
                <a:solidFill>
                  <a:srgbClr val="000000"/>
                </a:solidFill>
                <a:latin typeface="Arial" charset="0"/>
                <a:cs typeface="Arial" charset="0"/>
              </a:rPr>
              <a:t> </a:t>
            </a:r>
            <a:endParaRPr lang="ru-RU" sz="1000" dirty="0">
              <a:solidFill>
                <a:srgbClr val="000000"/>
              </a:solidFill>
              <a:latin typeface="Arial" charset="0"/>
              <a:cs typeface="Arial" charset="0"/>
            </a:endParaRPr>
          </a:p>
        </p:txBody>
      </p:sp>
      <p:grpSp>
        <p:nvGrpSpPr>
          <p:cNvPr id="267384" name="Group 120"/>
          <p:cNvGrpSpPr>
            <a:grpSpLocks/>
          </p:cNvGrpSpPr>
          <p:nvPr/>
        </p:nvGrpSpPr>
        <p:grpSpPr bwMode="auto">
          <a:xfrm>
            <a:off x="5280025" y="3335338"/>
            <a:ext cx="612775" cy="360362"/>
            <a:chOff x="158" y="2772"/>
            <a:chExt cx="386" cy="227"/>
          </a:xfrm>
        </p:grpSpPr>
        <p:sp>
          <p:nvSpPr>
            <p:cNvPr id="82167" name="AutoShape 121"/>
            <p:cNvSpPr>
              <a:spLocks noChangeArrowheads="1"/>
            </p:cNvSpPr>
            <p:nvPr/>
          </p:nvSpPr>
          <p:spPr bwMode="auto">
            <a:xfrm>
              <a:off x="227" y="2817"/>
              <a:ext cx="227" cy="113"/>
            </a:xfrm>
            <a:prstGeom prst="triangle">
              <a:avLst>
                <a:gd name="adj" fmla="val 5000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68" name="Oval 122"/>
            <p:cNvSpPr>
              <a:spLocks noChangeArrowheads="1"/>
            </p:cNvSpPr>
            <p:nvPr/>
          </p:nvSpPr>
          <p:spPr bwMode="auto">
            <a:xfrm>
              <a:off x="295" y="2772"/>
              <a:ext cx="91" cy="91"/>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69" name="Rectangle 123"/>
            <p:cNvSpPr>
              <a:spLocks noChangeArrowheads="1"/>
            </p:cNvSpPr>
            <p:nvPr/>
          </p:nvSpPr>
          <p:spPr bwMode="auto">
            <a:xfrm>
              <a:off x="158" y="2931"/>
              <a:ext cx="386" cy="68"/>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170" name="Line 124"/>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267389" name="Group 125"/>
          <p:cNvGrpSpPr>
            <a:grpSpLocks/>
          </p:cNvGrpSpPr>
          <p:nvPr/>
        </p:nvGrpSpPr>
        <p:grpSpPr bwMode="auto">
          <a:xfrm>
            <a:off x="6038850" y="3336925"/>
            <a:ext cx="612775" cy="469900"/>
            <a:chOff x="657" y="2976"/>
            <a:chExt cx="386" cy="296"/>
          </a:xfrm>
        </p:grpSpPr>
        <p:sp>
          <p:nvSpPr>
            <p:cNvPr id="82161" name="AutoShape 126"/>
            <p:cNvSpPr>
              <a:spLocks noChangeArrowheads="1"/>
            </p:cNvSpPr>
            <p:nvPr/>
          </p:nvSpPr>
          <p:spPr bwMode="auto">
            <a:xfrm>
              <a:off x="726" y="3021"/>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62" name="Oval 127"/>
            <p:cNvSpPr>
              <a:spLocks noChangeArrowheads="1"/>
            </p:cNvSpPr>
            <p:nvPr/>
          </p:nvSpPr>
          <p:spPr bwMode="auto">
            <a:xfrm>
              <a:off x="794" y="2976"/>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63" name="Rectangle 128"/>
            <p:cNvSpPr>
              <a:spLocks noChangeArrowheads="1"/>
            </p:cNvSpPr>
            <p:nvPr/>
          </p:nvSpPr>
          <p:spPr bwMode="auto">
            <a:xfrm>
              <a:off x="657" y="3204"/>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164" name="Line 129"/>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65" name="Oval 130"/>
            <p:cNvSpPr>
              <a:spLocks noChangeArrowheads="1"/>
            </p:cNvSpPr>
            <p:nvPr/>
          </p:nvSpPr>
          <p:spPr bwMode="auto">
            <a:xfrm>
              <a:off x="748"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66" name="Oval 131"/>
            <p:cNvSpPr>
              <a:spLocks noChangeArrowheads="1"/>
            </p:cNvSpPr>
            <p:nvPr/>
          </p:nvSpPr>
          <p:spPr bwMode="auto">
            <a:xfrm>
              <a:off x="861"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aphicFrame>
        <p:nvGraphicFramePr>
          <p:cNvPr id="267400" name="Object 5218"/>
          <p:cNvGraphicFramePr>
            <a:graphicFrameLocks noChangeAspect="1"/>
          </p:cNvGraphicFramePr>
          <p:nvPr/>
        </p:nvGraphicFramePr>
        <p:xfrm>
          <a:off x="6492875" y="2924175"/>
          <a:ext cx="215900" cy="228600"/>
        </p:xfrm>
        <a:graphic>
          <a:graphicData uri="http://schemas.openxmlformats.org/presentationml/2006/ole">
            <mc:AlternateContent xmlns:mc="http://schemas.openxmlformats.org/markup-compatibility/2006">
              <mc:Choice xmlns:v="urn:schemas-microsoft-com:vml" Requires="v">
                <p:oleObj spid="_x0000_s684490" name="Формула" r:id="rId18" imgW="215806" imgH="228501" progId="Equation.3">
                  <p:embed/>
                </p:oleObj>
              </mc:Choice>
              <mc:Fallback>
                <p:oleObj name="Формула" r:id="rId18" imgW="215806" imgH="228501"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492875" y="2924175"/>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67402" name="Group 138"/>
          <p:cNvGrpSpPr>
            <a:grpSpLocks/>
          </p:cNvGrpSpPr>
          <p:nvPr/>
        </p:nvGrpSpPr>
        <p:grpSpPr bwMode="auto">
          <a:xfrm>
            <a:off x="5278438" y="3324225"/>
            <a:ext cx="612775" cy="360363"/>
            <a:chOff x="158" y="2772"/>
            <a:chExt cx="386" cy="227"/>
          </a:xfrm>
        </p:grpSpPr>
        <p:sp>
          <p:nvSpPr>
            <p:cNvPr id="82157" name="AutoShape 139"/>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58" name="Oval 140"/>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59" name="Rectangle 141"/>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160" name="Line 142"/>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aphicFrame>
        <p:nvGraphicFramePr>
          <p:cNvPr id="267407" name="Object 5219"/>
          <p:cNvGraphicFramePr>
            <a:graphicFrameLocks noChangeAspect="1"/>
          </p:cNvGraphicFramePr>
          <p:nvPr>
            <p:extLst>
              <p:ext uri="{D42A27DB-BD31-4B8C-83A1-F6EECF244321}">
                <p14:modId xmlns:p14="http://schemas.microsoft.com/office/powerpoint/2010/main" val="3534662469"/>
              </p:ext>
            </p:extLst>
          </p:nvPr>
        </p:nvGraphicFramePr>
        <p:xfrm>
          <a:off x="5929313" y="2479675"/>
          <a:ext cx="215900" cy="241300"/>
        </p:xfrm>
        <a:graphic>
          <a:graphicData uri="http://schemas.openxmlformats.org/presentationml/2006/ole">
            <mc:AlternateContent xmlns:mc="http://schemas.openxmlformats.org/markup-compatibility/2006">
              <mc:Choice xmlns:v="urn:schemas-microsoft-com:vml" Requires="v">
                <p:oleObj spid="_x0000_s684491" name="Equation" r:id="rId20" imgW="215640" imgH="241200" progId="Equation.DSMT4">
                  <p:embed/>
                </p:oleObj>
              </mc:Choice>
              <mc:Fallback>
                <p:oleObj name="Equation" r:id="rId20" imgW="215640" imgH="241200" progId="Equation.DSMT4">
                  <p:embed/>
                  <p:pic>
                    <p:nvPicPr>
                      <p:cNvPr id="0" name=""/>
                      <p:cNvPicPr>
                        <a:picLocks noChangeAspect="1" noChangeArrowheads="1"/>
                      </p:cNvPicPr>
                      <p:nvPr/>
                    </p:nvPicPr>
                    <p:blipFill>
                      <a:blip r:embed="rId21"/>
                      <a:srcRect/>
                      <a:stretch>
                        <a:fillRect/>
                      </a:stretch>
                    </p:blipFill>
                    <p:spPr bwMode="auto">
                      <a:xfrm>
                        <a:off x="5929313" y="2479675"/>
                        <a:ext cx="2159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67417" name="Group 153"/>
          <p:cNvGrpSpPr>
            <a:grpSpLocks/>
          </p:cNvGrpSpPr>
          <p:nvPr/>
        </p:nvGrpSpPr>
        <p:grpSpPr bwMode="auto">
          <a:xfrm>
            <a:off x="4581525" y="2593975"/>
            <a:ext cx="2295525" cy="1543050"/>
            <a:chOff x="2886" y="1634"/>
            <a:chExt cx="1446" cy="972"/>
          </a:xfrm>
        </p:grpSpPr>
        <p:graphicFrame>
          <p:nvGraphicFramePr>
            <p:cNvPr id="82020" name="Object 5220"/>
            <p:cNvGraphicFramePr>
              <a:graphicFrameLocks noChangeAspect="1"/>
            </p:cNvGraphicFramePr>
            <p:nvPr/>
          </p:nvGraphicFramePr>
          <p:xfrm>
            <a:off x="3340" y="2010"/>
            <a:ext cx="96" cy="104"/>
          </p:xfrm>
          <a:graphic>
            <a:graphicData uri="http://schemas.openxmlformats.org/presentationml/2006/ole">
              <mc:AlternateContent xmlns:mc="http://schemas.openxmlformats.org/markup-compatibility/2006">
                <mc:Choice xmlns:v="urn:schemas-microsoft-com:vml" Requires="v">
                  <p:oleObj spid="_x0000_s684492" name="Формула" r:id="rId22" imgW="152268" imgH="164957" progId="Equation.3">
                    <p:embed/>
                  </p:oleObj>
                </mc:Choice>
                <mc:Fallback>
                  <p:oleObj name="Формула" r:id="rId22" imgW="152268" imgH="164957"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340" y="2010"/>
                          <a:ext cx="96"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21" name="Object 5221"/>
            <p:cNvGraphicFramePr>
              <a:graphicFrameLocks noChangeAspect="1"/>
            </p:cNvGraphicFramePr>
            <p:nvPr/>
          </p:nvGraphicFramePr>
          <p:xfrm>
            <a:off x="4057" y="2037"/>
            <a:ext cx="96" cy="104"/>
          </p:xfrm>
          <a:graphic>
            <a:graphicData uri="http://schemas.openxmlformats.org/presentationml/2006/ole">
              <mc:AlternateContent xmlns:mc="http://schemas.openxmlformats.org/markup-compatibility/2006">
                <mc:Choice xmlns:v="urn:schemas-microsoft-com:vml" Requires="v">
                  <p:oleObj spid="_x0000_s684493" name="Формула" r:id="rId24" imgW="152268" imgH="164957" progId="Equation.3">
                    <p:embed/>
                  </p:oleObj>
                </mc:Choice>
                <mc:Fallback>
                  <p:oleObj name="Формула" r:id="rId24" imgW="152268" imgH="164957"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057" y="2037"/>
                          <a:ext cx="96"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82150" name="Group 150"/>
            <p:cNvGrpSpPr>
              <a:grpSpLocks/>
            </p:cNvGrpSpPr>
            <p:nvPr/>
          </p:nvGrpSpPr>
          <p:grpSpPr bwMode="auto">
            <a:xfrm>
              <a:off x="2886" y="1634"/>
              <a:ext cx="1446" cy="972"/>
              <a:chOff x="2886" y="1628"/>
              <a:chExt cx="1446" cy="972"/>
            </a:xfrm>
          </p:grpSpPr>
          <p:sp>
            <p:nvSpPr>
              <p:cNvPr id="82151" name="AutoShape 77"/>
              <p:cNvSpPr>
                <a:spLocks noChangeArrowheads="1"/>
              </p:cNvSpPr>
              <p:nvPr/>
            </p:nvSpPr>
            <p:spPr bwMode="auto">
              <a:xfrm>
                <a:off x="3129" y="1725"/>
                <a:ext cx="354" cy="78"/>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82152" name="Group 149"/>
              <p:cNvGrpSpPr>
                <a:grpSpLocks/>
              </p:cNvGrpSpPr>
              <p:nvPr/>
            </p:nvGrpSpPr>
            <p:grpSpPr bwMode="auto">
              <a:xfrm>
                <a:off x="2886" y="1628"/>
                <a:ext cx="1446" cy="972"/>
                <a:chOff x="2886" y="1628"/>
                <a:chExt cx="1446" cy="972"/>
              </a:xfrm>
            </p:grpSpPr>
            <p:sp>
              <p:nvSpPr>
                <p:cNvPr id="82153" name="Line 132"/>
                <p:cNvSpPr>
                  <a:spLocks noChangeShapeType="1"/>
                </p:cNvSpPr>
                <p:nvPr/>
              </p:nvSpPr>
              <p:spPr bwMode="auto">
                <a:xfrm>
                  <a:off x="2886" y="1764"/>
                  <a:ext cx="1446" cy="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54" name="Line 133"/>
                <p:cNvSpPr>
                  <a:spLocks noChangeShapeType="1"/>
                </p:cNvSpPr>
                <p:nvPr/>
              </p:nvSpPr>
              <p:spPr bwMode="auto">
                <a:xfrm rot="-5400000">
                  <a:off x="3509" y="2111"/>
                  <a:ext cx="972" cy="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82022" name="Object 5222"/>
                <p:cNvGraphicFramePr>
                  <a:graphicFrameLocks noChangeAspect="1"/>
                </p:cNvGraphicFramePr>
                <p:nvPr/>
              </p:nvGraphicFramePr>
              <p:xfrm>
                <a:off x="4029" y="1651"/>
                <a:ext cx="96" cy="112"/>
              </p:xfrm>
              <a:graphic>
                <a:graphicData uri="http://schemas.openxmlformats.org/presentationml/2006/ole">
                  <mc:AlternateContent xmlns:mc="http://schemas.openxmlformats.org/markup-compatibility/2006">
                    <mc:Choice xmlns:v="urn:schemas-microsoft-com:vml" Requires="v">
                      <p:oleObj spid="_x0000_s684494" name="Формула" r:id="rId26" imgW="152202" imgH="177569" progId="Equation.3">
                        <p:embed/>
                      </p:oleObj>
                    </mc:Choice>
                    <mc:Fallback>
                      <p:oleObj name="Формула" r:id="rId26" imgW="152202" imgH="177569"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029" y="1651"/>
                              <a:ext cx="96"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23" name="Object 5223"/>
                <p:cNvGraphicFramePr>
                  <a:graphicFrameLocks noChangeAspect="1"/>
                </p:cNvGraphicFramePr>
                <p:nvPr/>
              </p:nvGraphicFramePr>
              <p:xfrm>
                <a:off x="3472" y="1636"/>
                <a:ext cx="104" cy="104"/>
              </p:xfrm>
              <a:graphic>
                <a:graphicData uri="http://schemas.openxmlformats.org/presentationml/2006/ole">
                  <mc:AlternateContent xmlns:mc="http://schemas.openxmlformats.org/markup-compatibility/2006">
                    <mc:Choice xmlns:v="urn:schemas-microsoft-com:vml" Requires="v">
                      <p:oleObj spid="_x0000_s684495" name="Формула" r:id="rId28" imgW="164885" imgH="164885" progId="Equation.3">
                        <p:embed/>
                      </p:oleObj>
                    </mc:Choice>
                    <mc:Fallback>
                      <p:oleObj name="Формула" r:id="rId28" imgW="164885" imgH="164885"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472" y="1636"/>
                              <a:ext cx="104"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155" name="Rectangle 119"/>
                <p:cNvSpPr>
                  <a:spLocks noChangeArrowheads="1"/>
                </p:cNvSpPr>
                <p:nvPr/>
              </p:nvSpPr>
              <p:spPr bwMode="auto">
                <a:xfrm>
                  <a:off x="3486" y="1758"/>
                  <a:ext cx="510" cy="366"/>
                </a:xfrm>
                <a:prstGeom prst="rect">
                  <a:avLst/>
                </a:prstGeom>
                <a:solidFill>
                  <a:srgbClr val="FFFF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56" name="Rectangle 148"/>
                <p:cNvSpPr>
                  <a:spLocks noChangeArrowheads="1"/>
                </p:cNvSpPr>
                <p:nvPr/>
              </p:nvSpPr>
              <p:spPr bwMode="auto">
                <a:xfrm>
                  <a:off x="3528" y="1812"/>
                  <a:ext cx="426" cy="264"/>
                </a:xfrm>
                <a:prstGeom prst="rect">
                  <a:avLst/>
                </a:prstGeom>
                <a:solidFill>
                  <a:schemeClr val="bg1"/>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pSp>
      </p:grpSp>
      <p:grpSp>
        <p:nvGrpSpPr>
          <p:cNvPr id="267418" name="Group 154"/>
          <p:cNvGrpSpPr>
            <a:grpSpLocks/>
          </p:cNvGrpSpPr>
          <p:nvPr/>
        </p:nvGrpSpPr>
        <p:grpSpPr bwMode="auto">
          <a:xfrm>
            <a:off x="6038850" y="3336925"/>
            <a:ext cx="612775" cy="469900"/>
            <a:chOff x="657" y="2976"/>
            <a:chExt cx="386" cy="296"/>
          </a:xfrm>
        </p:grpSpPr>
        <p:sp>
          <p:nvSpPr>
            <p:cNvPr id="82144" name="AutoShape 155"/>
            <p:cNvSpPr>
              <a:spLocks noChangeArrowheads="1"/>
            </p:cNvSpPr>
            <p:nvPr/>
          </p:nvSpPr>
          <p:spPr bwMode="auto">
            <a:xfrm>
              <a:off x="726" y="3021"/>
              <a:ext cx="227" cy="113"/>
            </a:xfrm>
            <a:prstGeom prst="triangle">
              <a:avLst>
                <a:gd name="adj" fmla="val 50000"/>
              </a:avLst>
            </a:prstGeom>
            <a:solidFill>
              <a:srgbClr val="C0C0C0">
                <a:alpha val="20000"/>
              </a:srgbClr>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45" name="Oval 156"/>
            <p:cNvSpPr>
              <a:spLocks noChangeArrowheads="1"/>
            </p:cNvSpPr>
            <p:nvPr/>
          </p:nvSpPr>
          <p:spPr bwMode="auto">
            <a:xfrm>
              <a:off x="794" y="2976"/>
              <a:ext cx="91" cy="91"/>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46" name="Rectangle 157"/>
            <p:cNvSpPr>
              <a:spLocks noChangeArrowheads="1"/>
            </p:cNvSpPr>
            <p:nvPr/>
          </p:nvSpPr>
          <p:spPr bwMode="auto">
            <a:xfrm>
              <a:off x="657" y="3204"/>
              <a:ext cx="386" cy="68"/>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147" name="Line 158"/>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48" name="Oval 159"/>
            <p:cNvSpPr>
              <a:spLocks noChangeArrowheads="1"/>
            </p:cNvSpPr>
            <p:nvPr/>
          </p:nvSpPr>
          <p:spPr bwMode="auto">
            <a:xfrm>
              <a:off x="748" y="3135"/>
              <a:ext cx="68" cy="68"/>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2149" name="Oval 160"/>
            <p:cNvSpPr>
              <a:spLocks noChangeArrowheads="1"/>
            </p:cNvSpPr>
            <p:nvPr/>
          </p:nvSpPr>
          <p:spPr bwMode="auto">
            <a:xfrm>
              <a:off x="861" y="3135"/>
              <a:ext cx="68" cy="68"/>
            </a:xfrm>
            <a:prstGeom prst="ellipse">
              <a:avLst/>
            </a:prstGeom>
            <a:solidFill>
              <a:srgbClr val="C0C0C0">
                <a:alpha val="20000"/>
              </a:srgbClr>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267399" name="AutoShape 135"/>
          <p:cNvSpPr>
            <a:spLocks noChangeArrowheads="1"/>
          </p:cNvSpPr>
          <p:nvPr/>
        </p:nvSpPr>
        <p:spPr bwMode="auto">
          <a:xfrm rot="5400000" flipH="1" flipV="1">
            <a:off x="6090444" y="3080544"/>
            <a:ext cx="495300" cy="144462"/>
          </a:xfrm>
          <a:prstGeom prst="rightArrow">
            <a:avLst>
              <a:gd name="adj1" fmla="val 50000"/>
              <a:gd name="adj2" fmla="val 85715"/>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267401" name="AutoShape 137"/>
          <p:cNvSpPr>
            <a:spLocks noChangeArrowheads="1"/>
          </p:cNvSpPr>
          <p:nvPr/>
        </p:nvSpPr>
        <p:spPr bwMode="auto">
          <a:xfrm rot="-3986864">
            <a:off x="5353050" y="2981325"/>
            <a:ext cx="742950" cy="133350"/>
          </a:xfrm>
          <a:prstGeom prst="rightArrow">
            <a:avLst>
              <a:gd name="adj1" fmla="val 50000"/>
              <a:gd name="adj2" fmla="val 139286"/>
            </a:avLst>
          </a:prstGeom>
          <a:solidFill>
            <a:srgbClr val="0000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67425" name="Text Box 161"/>
          <p:cNvSpPr txBox="1">
            <a:spLocks noChangeArrowheads="1"/>
          </p:cNvSpPr>
          <p:nvPr/>
        </p:nvSpPr>
        <p:spPr bwMode="auto">
          <a:xfrm>
            <a:off x="230188" y="2409825"/>
            <a:ext cx="4865434" cy="430887"/>
          </a:xfrm>
          <a:prstGeom prst="rect">
            <a:avLst/>
          </a:prstGeom>
          <a:noFill/>
          <a:ln w="9525">
            <a:noFill/>
            <a:miter lim="800000"/>
            <a:headEnd/>
            <a:tailEnd/>
          </a:ln>
        </p:spPr>
        <p:txBody>
          <a:bodyPr wrap="none">
            <a:spAutoFit/>
          </a:bodyPr>
          <a:lstStyle/>
          <a:p>
            <a:r>
              <a:rPr lang="en-US" sz="1000" dirty="0" smtClean="0">
                <a:solidFill>
                  <a:srgbClr val="000000"/>
                </a:solidFill>
                <a:latin typeface="Arial" charset="0"/>
                <a:cs typeface="Arial" charset="0"/>
              </a:rPr>
              <a:t>The reaction </a:t>
            </a:r>
            <a:r>
              <a:rPr lang="en-US" sz="1000" dirty="0">
                <a:solidFill>
                  <a:srgbClr val="000000"/>
                </a:solidFill>
                <a:latin typeface="Arial" charset="0"/>
                <a:cs typeface="Arial" charset="0"/>
              </a:rPr>
              <a:t>of the roller support </a:t>
            </a:r>
            <a:r>
              <a:rPr lang="en-US" sz="1100" b="1" i="1" dirty="0">
                <a:solidFill>
                  <a:srgbClr val="000000"/>
                </a:solidFill>
                <a:latin typeface="Times New Roman" pitchFamily="18" charset="0"/>
                <a:cs typeface="Times New Roman" pitchFamily="18" charset="0"/>
              </a:rPr>
              <a:t>R</a:t>
            </a:r>
            <a:r>
              <a:rPr lang="en-US" sz="1100" i="1" baseline="-25000" dirty="0">
                <a:solidFill>
                  <a:srgbClr val="000000"/>
                </a:solidFill>
                <a:latin typeface="Times New Roman" pitchFamily="18" charset="0"/>
                <a:cs typeface="Times New Roman" pitchFamily="18" charset="0"/>
              </a:rPr>
              <a:t>B</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 is </a:t>
            </a:r>
            <a:r>
              <a:rPr lang="en-US" sz="1000" dirty="0">
                <a:solidFill>
                  <a:srgbClr val="000000"/>
                </a:solidFill>
                <a:latin typeface="Arial" charset="0"/>
                <a:cs typeface="Arial" charset="0"/>
              </a:rPr>
              <a:t>vertical (perpendicular to </a:t>
            </a:r>
            <a:r>
              <a:rPr lang="en-US" sz="1000" dirty="0" smtClean="0">
                <a:solidFill>
                  <a:srgbClr val="000000"/>
                </a:solidFill>
                <a:latin typeface="Arial" charset="0"/>
                <a:cs typeface="Arial" charset="0"/>
              </a:rPr>
              <a:t>the fixed </a:t>
            </a:r>
            <a:r>
              <a:rPr lang="en-US" sz="1000" dirty="0">
                <a:solidFill>
                  <a:srgbClr val="000000"/>
                </a:solidFill>
                <a:latin typeface="Arial" charset="0"/>
                <a:cs typeface="Arial" charset="0"/>
              </a:rPr>
              <a:t>support)</a:t>
            </a:r>
            <a:r>
              <a:rPr lang="ru-RU" sz="1000" dirty="0">
                <a:solidFill>
                  <a:srgbClr val="000000"/>
                </a:solidFill>
                <a:latin typeface="Arial" charset="0"/>
                <a:cs typeface="Arial" charset="0"/>
              </a:rPr>
              <a:t>.</a:t>
            </a:r>
            <a:endParaRPr lang="en-US" sz="1000" dirty="0">
              <a:solidFill>
                <a:srgbClr val="000000"/>
              </a:solidFill>
              <a:latin typeface="Arial" charset="0"/>
              <a:cs typeface="Arial" charset="0"/>
            </a:endParaRPr>
          </a:p>
          <a:p>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The direction of the reaction of a fixed pin </a:t>
            </a:r>
            <a:r>
              <a:rPr lang="en-US" sz="1100" i="1" dirty="0">
                <a:solidFill>
                  <a:srgbClr val="000000"/>
                </a:solidFill>
                <a:latin typeface="Times New Roman" pitchFamily="18" charset="0"/>
                <a:cs typeface="Times New Roman" pitchFamily="18" charset="0"/>
              </a:rPr>
              <a:t>A, </a:t>
            </a:r>
            <a:r>
              <a:rPr lang="en-US" sz="1100" b="1" i="1" dirty="0">
                <a:solidFill>
                  <a:srgbClr val="000000"/>
                </a:solidFill>
                <a:latin typeface="Times New Roman" pitchFamily="18" charset="0"/>
                <a:cs typeface="Times New Roman" pitchFamily="18" charset="0"/>
              </a:rPr>
              <a:t>R</a:t>
            </a:r>
            <a:r>
              <a:rPr lang="en-US" sz="1100" i="1" baseline="-25000" dirty="0">
                <a:solidFill>
                  <a:srgbClr val="000000"/>
                </a:solidFill>
                <a:latin typeface="Times New Roman" pitchFamily="18" charset="0"/>
                <a:cs typeface="Times New Roman" pitchFamily="18" charset="0"/>
              </a:rPr>
              <a:t>A </a:t>
            </a:r>
            <a:r>
              <a:rPr lang="en-US" sz="1000" i="1" dirty="0">
                <a:solidFill>
                  <a:srgbClr val="000000"/>
                </a:solidFill>
                <a:latin typeface="Arial" charset="0"/>
                <a:cs typeface="Arial" charset="0"/>
              </a:rPr>
              <a:t>,</a:t>
            </a:r>
            <a:r>
              <a:rPr lang="en-US" sz="1000" i="1" baseline="-25000" dirty="0">
                <a:solidFill>
                  <a:srgbClr val="000000"/>
                </a:solidFill>
                <a:latin typeface="Arial" charset="0"/>
                <a:cs typeface="Arial" charset="0"/>
              </a:rPr>
              <a:t> </a:t>
            </a:r>
            <a:r>
              <a:rPr lang="en-US" sz="1000" dirty="0">
                <a:solidFill>
                  <a:srgbClr val="000000"/>
                </a:solidFill>
                <a:latin typeface="Arial" charset="0"/>
                <a:cs typeface="Arial" charset="0"/>
              </a:rPr>
              <a:t>is not immediately apparent.</a:t>
            </a:r>
            <a:r>
              <a:rPr lang="ru-RU" sz="1000" i="1" baseline="-25000" dirty="0">
                <a:solidFill>
                  <a:srgbClr val="000000"/>
                </a:solidFill>
                <a:latin typeface="Arial" charset="0"/>
                <a:cs typeface="Arial" charset="0"/>
              </a:rPr>
              <a:t> </a:t>
            </a:r>
            <a:endParaRPr lang="ru-RU" sz="1000" dirty="0">
              <a:solidFill>
                <a:srgbClr val="000000"/>
              </a:solidFill>
              <a:latin typeface="Arial" charset="0"/>
              <a:cs typeface="Arial" charset="0"/>
            </a:endParaRPr>
          </a:p>
        </p:txBody>
      </p:sp>
      <p:sp>
        <p:nvSpPr>
          <p:cNvPr id="267426" name="Text Box 162"/>
          <p:cNvSpPr txBox="1">
            <a:spLocks noChangeArrowheads="1"/>
          </p:cNvSpPr>
          <p:nvPr/>
        </p:nvSpPr>
        <p:spPr bwMode="auto">
          <a:xfrm>
            <a:off x="214313" y="2894013"/>
            <a:ext cx="4618037" cy="397032"/>
          </a:xfrm>
          <a:prstGeom prst="rect">
            <a:avLst/>
          </a:prstGeom>
          <a:noFill/>
          <a:ln w="9525">
            <a:noFill/>
            <a:miter lim="800000"/>
            <a:headEnd/>
            <a:tailEnd/>
          </a:ln>
        </p:spPr>
        <p:txBody>
          <a:bodyPr>
            <a:spAutoFit/>
          </a:bodyPr>
          <a:lstStyle/>
          <a:p>
            <a:pPr eaLnBrk="0" hangingPunct="0">
              <a:lnSpc>
                <a:spcPct val="80000"/>
              </a:lnSpc>
              <a:spcBef>
                <a:spcPct val="20000"/>
              </a:spcBef>
              <a:buClr>
                <a:srgbClr val="00007D"/>
              </a:buClr>
              <a:buSzPct val="75000"/>
            </a:pPr>
            <a:r>
              <a:rPr lang="en-US" sz="1000" dirty="0">
                <a:solidFill>
                  <a:srgbClr val="000000"/>
                </a:solidFill>
                <a:latin typeface="Arial" charset="0"/>
                <a:cs typeface="Arial" charset="0"/>
              </a:rPr>
              <a:t>If a body is in equilibrium under the action of three forces </a:t>
            </a:r>
            <a:r>
              <a:rPr lang="en-US" sz="1100" b="1" i="1" dirty="0">
                <a:solidFill>
                  <a:srgbClr val="000000"/>
                </a:solidFill>
                <a:latin typeface="Times New Roman" pitchFamily="18" charset="0"/>
                <a:cs typeface="Times New Roman" pitchFamily="18" charset="0"/>
              </a:rPr>
              <a:t>F</a:t>
            </a:r>
            <a:r>
              <a:rPr lang="ru-RU" sz="1100" b="1"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R</a:t>
            </a:r>
            <a:r>
              <a:rPr lang="en-US" sz="1100" b="1" i="1" baseline="-25000" dirty="0">
                <a:solidFill>
                  <a:srgbClr val="000000"/>
                </a:solidFill>
                <a:latin typeface="Times New Roman" pitchFamily="18" charset="0"/>
                <a:cs typeface="Times New Roman" pitchFamily="18" charset="0"/>
              </a:rPr>
              <a:t>A</a:t>
            </a:r>
            <a:r>
              <a:rPr lang="en-US" sz="1100" b="1"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and</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R</a:t>
            </a:r>
            <a:r>
              <a:rPr lang="en-US" sz="1100" b="1" i="1" baseline="-25000" dirty="0">
                <a:solidFill>
                  <a:srgbClr val="000000"/>
                </a:solidFill>
                <a:latin typeface="Times New Roman" pitchFamily="18" charset="0"/>
                <a:cs typeface="Times New Roman" pitchFamily="18" charset="0"/>
              </a:rPr>
              <a:t>B</a:t>
            </a:r>
            <a:r>
              <a:rPr lang="en-US" sz="1000" dirty="0">
                <a:solidFill>
                  <a:srgbClr val="000000"/>
                </a:solidFill>
                <a:latin typeface="Arial" charset="0"/>
                <a:cs typeface="Arial" charset="0"/>
              </a:rPr>
              <a:t>, </a:t>
            </a:r>
          </a:p>
          <a:p>
            <a:pPr eaLnBrk="0" hangingPunct="0">
              <a:lnSpc>
                <a:spcPct val="80000"/>
              </a:lnSpc>
              <a:spcBef>
                <a:spcPct val="20000"/>
              </a:spcBef>
              <a:buClr>
                <a:srgbClr val="00007D"/>
              </a:buClr>
              <a:buSzPct val="75000"/>
            </a:pPr>
            <a:r>
              <a:rPr lang="en-US" sz="1000" dirty="0">
                <a:solidFill>
                  <a:srgbClr val="000000"/>
                </a:solidFill>
                <a:latin typeface="Arial" charset="0"/>
                <a:cs typeface="Arial" charset="0"/>
              </a:rPr>
              <a:t>their lines of action intersect at one point </a:t>
            </a:r>
            <a:r>
              <a:rPr lang="en-US" sz="1100" i="1" dirty="0">
                <a:solidFill>
                  <a:srgbClr val="000000"/>
                </a:solidFill>
                <a:latin typeface="Arial" charset="0"/>
                <a:cs typeface="Arial" charset="0"/>
              </a:rPr>
              <a:t>C</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a:t>
            </a:r>
            <a:endParaRPr lang="ru-RU" sz="1400" dirty="0">
              <a:solidFill>
                <a:srgbClr val="000000"/>
              </a:solidFill>
              <a:latin typeface="Arial" charset="0"/>
              <a:cs typeface="Arial" charset="0"/>
            </a:endParaRPr>
          </a:p>
        </p:txBody>
      </p:sp>
      <p:sp>
        <p:nvSpPr>
          <p:cNvPr id="267427" name="Line 163"/>
          <p:cNvSpPr>
            <a:spLocks noChangeShapeType="1"/>
          </p:cNvSpPr>
          <p:nvPr/>
        </p:nvSpPr>
        <p:spPr bwMode="auto">
          <a:xfrm flipV="1">
            <a:off x="5114925" y="2495550"/>
            <a:ext cx="1628775" cy="127635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pSp>
        <p:nvGrpSpPr>
          <p:cNvPr id="267430" name="Group 166"/>
          <p:cNvGrpSpPr>
            <a:grpSpLocks/>
          </p:cNvGrpSpPr>
          <p:nvPr/>
        </p:nvGrpSpPr>
        <p:grpSpPr bwMode="auto">
          <a:xfrm>
            <a:off x="5503863" y="2693988"/>
            <a:ext cx="742950" cy="742950"/>
            <a:chOff x="3581" y="2591"/>
            <a:chExt cx="468" cy="468"/>
          </a:xfrm>
        </p:grpSpPr>
        <p:sp>
          <p:nvSpPr>
            <p:cNvPr id="82142" name="AutoShape 164"/>
            <p:cNvSpPr>
              <a:spLocks noChangeArrowheads="1"/>
            </p:cNvSpPr>
            <p:nvPr/>
          </p:nvSpPr>
          <p:spPr bwMode="auto">
            <a:xfrm rot="-3986864">
              <a:off x="3485" y="2783"/>
              <a:ext cx="468" cy="84"/>
            </a:xfrm>
            <a:prstGeom prst="rightArrow">
              <a:avLst>
                <a:gd name="adj1" fmla="val 50000"/>
                <a:gd name="adj2" fmla="val 139286"/>
              </a:avLst>
            </a:prstGeom>
            <a:solidFill>
              <a:srgbClr val="0000FF">
                <a:alpha val="0"/>
              </a:srgbClr>
            </a:solidFill>
            <a:ln w="9525">
              <a:solidFill>
                <a:srgbClr val="0000FF"/>
              </a:solidFill>
              <a:miter lim="800000"/>
              <a:headEnd/>
              <a:tailEnd/>
            </a:ln>
          </p:spPr>
          <p:txBody>
            <a:bodyPr wrap="none" anchor="ctr"/>
            <a:lstStyle/>
            <a:p>
              <a:endParaRPr lang="ru-RU">
                <a:solidFill>
                  <a:srgbClr val="000000"/>
                </a:solidFill>
                <a:latin typeface="Arial" charset="0"/>
                <a:cs typeface="Arial" charset="0"/>
              </a:endParaRPr>
            </a:p>
          </p:txBody>
        </p:sp>
        <p:sp>
          <p:nvSpPr>
            <p:cNvPr id="82143" name="AutoShape 165"/>
            <p:cNvSpPr>
              <a:spLocks noChangeArrowheads="1"/>
            </p:cNvSpPr>
            <p:nvPr/>
          </p:nvSpPr>
          <p:spPr bwMode="auto">
            <a:xfrm rot="-2306314">
              <a:off x="3581" y="2849"/>
              <a:ext cx="468" cy="84"/>
            </a:xfrm>
            <a:prstGeom prst="rightArrow">
              <a:avLst>
                <a:gd name="adj1" fmla="val 50000"/>
                <a:gd name="adj2" fmla="val 139286"/>
              </a:avLst>
            </a:prstGeom>
            <a:solidFill>
              <a:srgbClr val="0000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267431" name="Text Box 167"/>
          <p:cNvSpPr txBox="1">
            <a:spLocks noChangeArrowheads="1"/>
          </p:cNvSpPr>
          <p:nvPr/>
        </p:nvSpPr>
        <p:spPr bwMode="auto">
          <a:xfrm>
            <a:off x="265113" y="3324225"/>
            <a:ext cx="5010150" cy="400110"/>
          </a:xfrm>
          <a:prstGeom prst="rect">
            <a:avLst/>
          </a:prstGeom>
          <a:noFill/>
          <a:ln w="9525">
            <a:noFill/>
            <a:miter lim="800000"/>
            <a:headEnd/>
            <a:tailEnd/>
          </a:ln>
        </p:spPr>
        <p:txBody>
          <a:bodyPr>
            <a:spAutoFit/>
          </a:bodyPr>
          <a:lstStyle/>
          <a:p>
            <a:pPr algn="just"/>
            <a:r>
              <a:rPr lang="en-US" sz="1000" dirty="0">
                <a:solidFill>
                  <a:srgbClr val="000000"/>
                </a:solidFill>
                <a:latin typeface="Arial" charset="0"/>
                <a:cs typeface="Arial" charset="0"/>
              </a:rPr>
              <a:t>The </a:t>
            </a:r>
            <a:r>
              <a:rPr lang="en-US" sz="1000" dirty="0" smtClean="0">
                <a:solidFill>
                  <a:srgbClr val="000000"/>
                </a:solidFill>
                <a:latin typeface="Arial" charset="0"/>
                <a:cs typeface="Arial" charset="0"/>
              </a:rPr>
              <a:t>effective </a:t>
            </a:r>
            <a:r>
              <a:rPr lang="en-US" sz="1000" dirty="0">
                <a:solidFill>
                  <a:srgbClr val="000000"/>
                </a:solidFill>
                <a:latin typeface="Arial" charset="0"/>
                <a:cs typeface="Arial" charset="0"/>
              </a:rPr>
              <a:t>directions and magnitudes of reactions may be defined by the construction of the triangle and  by using similarity of triangles.</a:t>
            </a:r>
            <a:endParaRPr lang="ru-RU" sz="1000" dirty="0">
              <a:solidFill>
                <a:srgbClr val="000000"/>
              </a:solidFill>
              <a:latin typeface="Arial" charset="0"/>
              <a:cs typeface="Arial" charset="0"/>
            </a:endParaRPr>
          </a:p>
        </p:txBody>
      </p:sp>
      <p:sp>
        <p:nvSpPr>
          <p:cNvPr id="267436" name="AutoShape 172"/>
          <p:cNvSpPr>
            <a:spLocks noChangeArrowheads="1"/>
          </p:cNvSpPr>
          <p:nvPr/>
        </p:nvSpPr>
        <p:spPr bwMode="auto">
          <a:xfrm>
            <a:off x="7375525" y="2755900"/>
            <a:ext cx="561975" cy="123825"/>
          </a:xfrm>
          <a:prstGeom prst="rightArrow">
            <a:avLst>
              <a:gd name="adj1" fmla="val 50000"/>
              <a:gd name="adj2" fmla="val 113462"/>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267445" name="Group 181"/>
          <p:cNvGrpSpPr>
            <a:grpSpLocks/>
          </p:cNvGrpSpPr>
          <p:nvPr/>
        </p:nvGrpSpPr>
        <p:grpSpPr bwMode="auto">
          <a:xfrm>
            <a:off x="7362825" y="2135188"/>
            <a:ext cx="563563" cy="1570037"/>
            <a:chOff x="4638" y="1345"/>
            <a:chExt cx="355" cy="989"/>
          </a:xfrm>
        </p:grpSpPr>
        <p:sp>
          <p:nvSpPr>
            <p:cNvPr id="82140" name="Line 175"/>
            <p:cNvSpPr>
              <a:spLocks noChangeShapeType="1"/>
            </p:cNvSpPr>
            <p:nvPr/>
          </p:nvSpPr>
          <p:spPr bwMode="auto">
            <a:xfrm rot="-5400000">
              <a:off x="4504" y="1828"/>
              <a:ext cx="972" cy="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41" name="Line 180"/>
            <p:cNvSpPr>
              <a:spLocks noChangeShapeType="1"/>
            </p:cNvSpPr>
            <p:nvPr/>
          </p:nvSpPr>
          <p:spPr bwMode="auto">
            <a:xfrm rot="-5400000">
              <a:off x="4155" y="1845"/>
              <a:ext cx="972" cy="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pSp>
      <p:grpSp>
        <p:nvGrpSpPr>
          <p:cNvPr id="267449" name="Group 185"/>
          <p:cNvGrpSpPr>
            <a:grpSpLocks/>
          </p:cNvGrpSpPr>
          <p:nvPr/>
        </p:nvGrpSpPr>
        <p:grpSpPr bwMode="auto">
          <a:xfrm>
            <a:off x="6502400" y="2082800"/>
            <a:ext cx="2106613" cy="1639888"/>
            <a:chOff x="4096" y="1312"/>
            <a:chExt cx="1327" cy="1033"/>
          </a:xfrm>
        </p:grpSpPr>
        <p:sp>
          <p:nvSpPr>
            <p:cNvPr id="82138" name="Line 183"/>
            <p:cNvSpPr>
              <a:spLocks noChangeShapeType="1"/>
            </p:cNvSpPr>
            <p:nvPr/>
          </p:nvSpPr>
          <p:spPr bwMode="auto">
            <a:xfrm flipV="1">
              <a:off x="4283" y="1445"/>
              <a:ext cx="1140" cy="9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39" name="Line 184"/>
            <p:cNvSpPr>
              <a:spLocks noChangeShapeType="1"/>
            </p:cNvSpPr>
            <p:nvPr/>
          </p:nvSpPr>
          <p:spPr bwMode="auto">
            <a:xfrm flipV="1">
              <a:off x="4096" y="1312"/>
              <a:ext cx="1140" cy="9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grpSp>
      <p:sp>
        <p:nvSpPr>
          <p:cNvPr id="267450" name="AutoShape 186"/>
          <p:cNvSpPr>
            <a:spLocks noChangeArrowheads="1"/>
          </p:cNvSpPr>
          <p:nvPr/>
        </p:nvSpPr>
        <p:spPr bwMode="auto">
          <a:xfrm rot="5400000" flipH="1" flipV="1">
            <a:off x="7117557" y="2974181"/>
            <a:ext cx="495300" cy="144463"/>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267342" name="AutoShape 78"/>
          <p:cNvSpPr>
            <a:spLocks noChangeArrowheads="1"/>
          </p:cNvSpPr>
          <p:nvPr/>
        </p:nvSpPr>
        <p:spPr bwMode="auto">
          <a:xfrm rot="8539820" flipV="1">
            <a:off x="7261225" y="2990850"/>
            <a:ext cx="757238" cy="133350"/>
          </a:xfrm>
          <a:prstGeom prst="rightArrow">
            <a:avLst>
              <a:gd name="adj1" fmla="val 50000"/>
              <a:gd name="adj2" fmla="val 141964"/>
            </a:avLst>
          </a:prstGeom>
          <a:solidFill>
            <a:srgbClr val="0000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67451" name="Object 5224"/>
          <p:cNvGraphicFramePr>
            <a:graphicFrameLocks noChangeAspect="1"/>
          </p:cNvGraphicFramePr>
          <p:nvPr/>
        </p:nvGraphicFramePr>
        <p:xfrm>
          <a:off x="7680325" y="2514600"/>
          <a:ext cx="165100" cy="190500"/>
        </p:xfrm>
        <a:graphic>
          <a:graphicData uri="http://schemas.openxmlformats.org/presentationml/2006/ole">
            <mc:AlternateContent xmlns:mc="http://schemas.openxmlformats.org/markup-compatibility/2006">
              <mc:Choice xmlns:v="urn:schemas-microsoft-com:vml" Requires="v">
                <p:oleObj spid="_x0000_s684496" name="Формула" r:id="rId30" imgW="164957" imgH="190335" progId="Equation.3">
                  <p:embed/>
                </p:oleObj>
              </mc:Choice>
              <mc:Fallback>
                <p:oleObj name="Формула" r:id="rId30" imgW="164957" imgH="190335"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680325" y="2514600"/>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7452" name="Object 5225"/>
          <p:cNvGraphicFramePr>
            <a:graphicFrameLocks noChangeAspect="1"/>
          </p:cNvGraphicFramePr>
          <p:nvPr/>
        </p:nvGraphicFramePr>
        <p:xfrm>
          <a:off x="7062788" y="2941638"/>
          <a:ext cx="215900" cy="228600"/>
        </p:xfrm>
        <a:graphic>
          <a:graphicData uri="http://schemas.openxmlformats.org/presentationml/2006/ole">
            <mc:AlternateContent xmlns:mc="http://schemas.openxmlformats.org/markup-compatibility/2006">
              <mc:Choice xmlns:v="urn:schemas-microsoft-com:vml" Requires="v">
                <p:oleObj spid="_x0000_s684497" name="Формула" r:id="rId32" imgW="215806" imgH="228501" progId="Equation.3">
                  <p:embed/>
                </p:oleObj>
              </mc:Choice>
              <mc:Fallback>
                <p:oleObj name="Формула" r:id="rId32" imgW="215806" imgH="228501"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062788" y="2941638"/>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7453" name="Object 5226"/>
          <p:cNvGraphicFramePr>
            <a:graphicFrameLocks noChangeAspect="1"/>
          </p:cNvGraphicFramePr>
          <p:nvPr/>
        </p:nvGraphicFramePr>
        <p:xfrm>
          <a:off x="5211763" y="2484438"/>
          <a:ext cx="165100" cy="190500"/>
        </p:xfrm>
        <a:graphic>
          <a:graphicData uri="http://schemas.openxmlformats.org/presentationml/2006/ole">
            <mc:AlternateContent xmlns:mc="http://schemas.openxmlformats.org/markup-compatibility/2006">
              <mc:Choice xmlns:v="urn:schemas-microsoft-com:vml" Requires="v">
                <p:oleObj spid="_x0000_s684498" name="Формула" r:id="rId33" imgW="164957" imgH="190335" progId="Equation.3">
                  <p:embed/>
                </p:oleObj>
              </mc:Choice>
              <mc:Fallback>
                <p:oleObj name="Формула" r:id="rId33" imgW="164957" imgH="190335"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211763" y="2484438"/>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67454" name="Object 5227"/>
          <p:cNvGraphicFramePr>
            <a:graphicFrameLocks noChangeAspect="1"/>
          </p:cNvGraphicFramePr>
          <p:nvPr/>
        </p:nvGraphicFramePr>
        <p:xfrm>
          <a:off x="7661275" y="3073400"/>
          <a:ext cx="215900" cy="228600"/>
        </p:xfrm>
        <a:graphic>
          <a:graphicData uri="http://schemas.openxmlformats.org/presentationml/2006/ole">
            <mc:AlternateContent xmlns:mc="http://schemas.openxmlformats.org/markup-compatibility/2006">
              <mc:Choice xmlns:v="urn:schemas-microsoft-com:vml" Requires="v">
                <p:oleObj spid="_x0000_s684499" name="Формула" r:id="rId34" imgW="215806" imgH="228501" progId="Equation.3">
                  <p:embed/>
                </p:oleObj>
              </mc:Choice>
              <mc:Fallback>
                <p:oleObj name="Формула" r:id="rId34" imgW="215806" imgH="228501"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7661275" y="3073400"/>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267466" name="Group 202"/>
          <p:cNvGrpSpPr>
            <a:grpSpLocks/>
          </p:cNvGrpSpPr>
          <p:nvPr/>
        </p:nvGrpSpPr>
        <p:grpSpPr bwMode="auto">
          <a:xfrm>
            <a:off x="5562600" y="3303588"/>
            <a:ext cx="781050" cy="668337"/>
            <a:chOff x="3504" y="2123"/>
            <a:chExt cx="492" cy="421"/>
          </a:xfrm>
        </p:grpSpPr>
        <p:sp>
          <p:nvSpPr>
            <p:cNvPr id="82135" name="Line 191"/>
            <p:cNvSpPr>
              <a:spLocks noChangeShapeType="1"/>
            </p:cNvSpPr>
            <p:nvPr/>
          </p:nvSpPr>
          <p:spPr bwMode="auto">
            <a:xfrm>
              <a:off x="3504" y="2136"/>
              <a:ext cx="0" cy="40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36" name="Line 192"/>
            <p:cNvSpPr>
              <a:spLocks noChangeShapeType="1"/>
            </p:cNvSpPr>
            <p:nvPr/>
          </p:nvSpPr>
          <p:spPr bwMode="auto">
            <a:xfrm>
              <a:off x="3995" y="2123"/>
              <a:ext cx="0" cy="408"/>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37" name="Line 193"/>
            <p:cNvSpPr>
              <a:spLocks noChangeShapeType="1"/>
            </p:cNvSpPr>
            <p:nvPr/>
          </p:nvSpPr>
          <p:spPr bwMode="auto">
            <a:xfrm>
              <a:off x="3504" y="2454"/>
              <a:ext cx="492" cy="0"/>
            </a:xfrm>
            <a:prstGeom prst="line">
              <a:avLst/>
            </a:prstGeom>
            <a:noFill/>
            <a:ln w="9525">
              <a:solidFill>
                <a:schemeClr val="tx1"/>
              </a:solidFill>
              <a:round/>
              <a:headEnd type="triangle" w="med" len="med"/>
              <a:tailEnd type="triangle" w="med" len="med"/>
            </a:ln>
          </p:spPr>
          <p:txBody>
            <a:bodyPr/>
            <a:lstStyle/>
            <a:p>
              <a:endParaRPr lang="ru-RU">
                <a:solidFill>
                  <a:srgbClr val="000000"/>
                </a:solidFill>
                <a:latin typeface="Arial" charset="0"/>
                <a:cs typeface="Arial" charset="0"/>
              </a:endParaRPr>
            </a:p>
          </p:txBody>
        </p:sp>
        <p:graphicFrame>
          <p:nvGraphicFramePr>
            <p:cNvPr id="82028" name="Object 5228"/>
            <p:cNvGraphicFramePr>
              <a:graphicFrameLocks noChangeAspect="1"/>
            </p:cNvGraphicFramePr>
            <p:nvPr/>
          </p:nvGraphicFramePr>
          <p:xfrm>
            <a:off x="3728" y="2320"/>
            <a:ext cx="56" cy="112"/>
          </p:xfrm>
          <a:graphic>
            <a:graphicData uri="http://schemas.openxmlformats.org/presentationml/2006/ole">
              <mc:AlternateContent xmlns:mc="http://schemas.openxmlformats.org/markup-compatibility/2006">
                <mc:Choice xmlns:v="urn:schemas-microsoft-com:vml" Requires="v">
                  <p:oleObj spid="_x0000_s684500" name="Формула" r:id="rId36" imgW="88669" imgH="177338" progId="Equation.3">
                    <p:embed/>
                  </p:oleObj>
                </mc:Choice>
                <mc:Fallback>
                  <p:oleObj name="Формула" r:id="rId36" imgW="88669" imgH="177338"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728" y="2320"/>
                          <a:ext cx="56"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67467" name="Group 203"/>
          <p:cNvGrpSpPr>
            <a:grpSpLocks/>
          </p:cNvGrpSpPr>
          <p:nvPr/>
        </p:nvGrpSpPr>
        <p:grpSpPr bwMode="auto">
          <a:xfrm>
            <a:off x="6323013" y="2800350"/>
            <a:ext cx="663575" cy="590550"/>
            <a:chOff x="3983" y="1770"/>
            <a:chExt cx="418" cy="372"/>
          </a:xfrm>
        </p:grpSpPr>
        <p:sp>
          <p:nvSpPr>
            <p:cNvPr id="82132" name="Line 195"/>
            <p:cNvSpPr>
              <a:spLocks noChangeShapeType="1"/>
            </p:cNvSpPr>
            <p:nvPr/>
          </p:nvSpPr>
          <p:spPr bwMode="auto">
            <a:xfrm>
              <a:off x="3984" y="2142"/>
              <a:ext cx="372"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33" name="Line 196"/>
            <p:cNvSpPr>
              <a:spLocks noChangeShapeType="1"/>
            </p:cNvSpPr>
            <p:nvPr/>
          </p:nvSpPr>
          <p:spPr bwMode="auto">
            <a:xfrm>
              <a:off x="3983" y="1775"/>
              <a:ext cx="372"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2134" name="Line 197"/>
            <p:cNvSpPr>
              <a:spLocks noChangeShapeType="1"/>
            </p:cNvSpPr>
            <p:nvPr/>
          </p:nvSpPr>
          <p:spPr bwMode="auto">
            <a:xfrm flipH="1">
              <a:off x="4296" y="1770"/>
              <a:ext cx="6" cy="372"/>
            </a:xfrm>
            <a:prstGeom prst="line">
              <a:avLst/>
            </a:prstGeom>
            <a:noFill/>
            <a:ln w="9525">
              <a:solidFill>
                <a:schemeClr val="tx1"/>
              </a:solidFill>
              <a:round/>
              <a:headEnd type="triangle" w="med" len="med"/>
              <a:tailEnd type="triangle" w="med" len="med"/>
            </a:ln>
          </p:spPr>
          <p:txBody>
            <a:bodyPr/>
            <a:lstStyle/>
            <a:p>
              <a:endParaRPr lang="ru-RU">
                <a:solidFill>
                  <a:srgbClr val="000000"/>
                </a:solidFill>
                <a:latin typeface="Arial" charset="0"/>
                <a:cs typeface="Arial" charset="0"/>
              </a:endParaRPr>
            </a:p>
          </p:txBody>
        </p:sp>
        <p:graphicFrame>
          <p:nvGraphicFramePr>
            <p:cNvPr id="82029" name="Object 5229"/>
            <p:cNvGraphicFramePr>
              <a:graphicFrameLocks noChangeAspect="1"/>
            </p:cNvGraphicFramePr>
            <p:nvPr/>
          </p:nvGraphicFramePr>
          <p:xfrm>
            <a:off x="4321" y="1905"/>
            <a:ext cx="80" cy="112"/>
          </p:xfrm>
          <a:graphic>
            <a:graphicData uri="http://schemas.openxmlformats.org/presentationml/2006/ole">
              <mc:AlternateContent xmlns:mc="http://schemas.openxmlformats.org/markup-compatibility/2006">
                <mc:Choice xmlns:v="urn:schemas-microsoft-com:vml" Requires="v">
                  <p:oleObj spid="_x0000_s684501" name="Формула" r:id="rId38" imgW="126725" imgH="177415" progId="Equation.3">
                    <p:embed/>
                  </p:oleObj>
                </mc:Choice>
                <mc:Fallback>
                  <p:oleObj name="Формула" r:id="rId38" imgW="126725" imgH="177415"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4321" y="1905"/>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267464" name="Object 5230"/>
          <p:cNvGraphicFramePr>
            <a:graphicFrameLocks noChangeAspect="1"/>
          </p:cNvGraphicFramePr>
          <p:nvPr>
            <p:extLst>
              <p:ext uri="{D42A27DB-BD31-4B8C-83A1-F6EECF244321}">
                <p14:modId xmlns:p14="http://schemas.microsoft.com/office/powerpoint/2010/main" val="3886987000"/>
              </p:ext>
            </p:extLst>
          </p:nvPr>
        </p:nvGraphicFramePr>
        <p:xfrm>
          <a:off x="8166100" y="2851150"/>
          <a:ext cx="546100" cy="393700"/>
        </p:xfrm>
        <a:graphic>
          <a:graphicData uri="http://schemas.openxmlformats.org/presentationml/2006/ole">
            <mc:AlternateContent xmlns:mc="http://schemas.openxmlformats.org/markup-compatibility/2006">
              <mc:Choice xmlns:v="urn:schemas-microsoft-com:vml" Requires="v">
                <p:oleObj spid="_x0000_s684502" name="Equation" r:id="rId40" imgW="545760" imgH="393480" progId="Equation.DSMT4">
                  <p:embed/>
                </p:oleObj>
              </mc:Choice>
              <mc:Fallback>
                <p:oleObj name="Equation" r:id="rId40" imgW="545760" imgH="393480" progId="Equation.DSMT4">
                  <p:embed/>
                  <p:pic>
                    <p:nvPicPr>
                      <p:cNvPr id="0" name=""/>
                      <p:cNvPicPr>
                        <a:picLocks noChangeAspect="1" noChangeArrowheads="1"/>
                      </p:cNvPicPr>
                      <p:nvPr/>
                    </p:nvPicPr>
                    <p:blipFill>
                      <a:blip r:embed="rId41"/>
                      <a:srcRect/>
                      <a:stretch>
                        <a:fillRect/>
                      </a:stretch>
                    </p:blipFill>
                    <p:spPr bwMode="auto">
                      <a:xfrm>
                        <a:off x="8166100" y="2851150"/>
                        <a:ext cx="546100" cy="393700"/>
                      </a:xfrm>
                      <a:prstGeom prst="rect">
                        <a:avLst/>
                      </a:prstGeom>
                      <a:pattFill prst="pct50">
                        <a:fgClr>
                          <a:srgbClr val="FFFF00"/>
                        </a:fgClr>
                        <a:bgClr>
                          <a:schemeClr val="bg1"/>
                        </a:bgClr>
                      </a:pattFill>
                    </p:spPr>
                  </p:pic>
                </p:oleObj>
              </mc:Fallback>
            </mc:AlternateContent>
          </a:graphicData>
        </a:graphic>
      </p:graphicFrame>
      <p:graphicFrame>
        <p:nvGraphicFramePr>
          <p:cNvPr id="267465" name="Object 5231"/>
          <p:cNvGraphicFramePr>
            <a:graphicFrameLocks noChangeAspect="1"/>
          </p:cNvGraphicFramePr>
          <p:nvPr>
            <p:extLst>
              <p:ext uri="{D42A27DB-BD31-4B8C-83A1-F6EECF244321}">
                <p14:modId xmlns:p14="http://schemas.microsoft.com/office/powerpoint/2010/main" val="3047410528"/>
              </p:ext>
            </p:extLst>
          </p:nvPr>
        </p:nvGraphicFramePr>
        <p:xfrm>
          <a:off x="7693025" y="3343275"/>
          <a:ext cx="1016000" cy="304800"/>
        </p:xfrm>
        <a:graphic>
          <a:graphicData uri="http://schemas.openxmlformats.org/presentationml/2006/ole">
            <mc:AlternateContent xmlns:mc="http://schemas.openxmlformats.org/markup-compatibility/2006">
              <mc:Choice xmlns:v="urn:schemas-microsoft-com:vml" Requires="v">
                <p:oleObj spid="_x0000_s684503" name="Equation" r:id="rId42" imgW="1015920" imgH="304560" progId="Equation.DSMT4">
                  <p:embed/>
                </p:oleObj>
              </mc:Choice>
              <mc:Fallback>
                <p:oleObj name="Equation" r:id="rId42" imgW="1015920" imgH="304560" progId="Equation.DSMT4">
                  <p:embed/>
                  <p:pic>
                    <p:nvPicPr>
                      <p:cNvPr id="0" name=""/>
                      <p:cNvPicPr>
                        <a:picLocks noChangeAspect="1" noChangeArrowheads="1"/>
                      </p:cNvPicPr>
                      <p:nvPr/>
                    </p:nvPicPr>
                    <p:blipFill>
                      <a:blip r:embed="rId43"/>
                      <a:srcRect/>
                      <a:stretch>
                        <a:fillRect/>
                      </a:stretch>
                    </p:blipFill>
                    <p:spPr bwMode="auto">
                      <a:xfrm>
                        <a:off x="7693025" y="3343275"/>
                        <a:ext cx="1016000" cy="304800"/>
                      </a:xfrm>
                      <a:prstGeom prst="rect">
                        <a:avLst/>
                      </a:prstGeom>
                      <a:pattFill prst="pct50">
                        <a:fgClr>
                          <a:srgbClr val="FFFF00"/>
                        </a:fgClr>
                        <a:bgClr>
                          <a:schemeClr val="bg1"/>
                        </a:bgClr>
                      </a:pattFill>
                    </p:spPr>
                  </p:pic>
                </p:oleObj>
              </mc:Fallback>
            </mc:AlternateContent>
          </a:graphicData>
        </a:graphic>
      </p:graphicFrame>
      <p:sp>
        <p:nvSpPr>
          <p:cNvPr id="267469" name="Rectangle 205"/>
          <p:cNvSpPr>
            <a:spLocks noRot="1" noChangeAspect="1" noMove="1" noResize="1" noEditPoints="1" noAdjustHandles="1" noChangeArrowheads="1" noChangeShapeType="1" noTextEdit="1"/>
          </p:cNvSpPr>
          <p:nvPr/>
        </p:nvSpPr>
        <p:spPr bwMode="auto">
          <a:xfrm>
            <a:off x="160338" y="3614738"/>
            <a:ext cx="5661342" cy="522288"/>
          </a:xfrm>
          <a:prstGeom prst="rect">
            <a:avLst/>
          </a:prstGeom>
          <a:blipFill rotWithShape="1">
            <a:blip r:embed="rId44">
              <a:extLst>
                <a:ext uri="{BEBA8EAE-BF5A-486C-A8C5-ECC9F3942E4B}">
                  <a14:imgProps xmlns:a14="http://schemas.microsoft.com/office/drawing/2010/main">
                    <a14:imgLayer r:embed="rId45">
                      <a14:imgEffect>
                        <a14:sharpenSoften amount="50000"/>
                      </a14:imgEffect>
                    </a14:imgLayer>
                  </a14:imgProps>
                </a:ext>
              </a:extLst>
            </a:blip>
            <a:stretch>
              <a:fillRect b="-3488"/>
            </a:stretch>
          </a:blipFill>
          <a:ln>
            <a:noFill/>
          </a:ln>
          <a:effectLst/>
          <a:extLst/>
        </p:spPr>
        <p:txBody>
          <a:bodyPr/>
          <a:lstStyle/>
          <a:p>
            <a:pPr>
              <a:defRPr/>
            </a:pPr>
            <a:r>
              <a:rPr lang="ru-RU">
                <a:noFill/>
                <a:latin typeface="Arial" charset="0"/>
                <a:cs typeface="Arial" charset="0"/>
              </a:rPr>
              <a:t> </a:t>
            </a:r>
          </a:p>
        </p:txBody>
      </p:sp>
      <p:graphicFrame>
        <p:nvGraphicFramePr>
          <p:cNvPr id="267470" name="Object 5232"/>
          <p:cNvGraphicFramePr>
            <a:graphicFrameLocks noChangeAspect="1"/>
          </p:cNvGraphicFramePr>
          <p:nvPr>
            <p:extLst>
              <p:ext uri="{D42A27DB-BD31-4B8C-83A1-F6EECF244321}">
                <p14:modId xmlns:p14="http://schemas.microsoft.com/office/powerpoint/2010/main" val="2231164286"/>
              </p:ext>
            </p:extLst>
          </p:nvPr>
        </p:nvGraphicFramePr>
        <p:xfrm>
          <a:off x="5854700" y="3960813"/>
          <a:ext cx="1350963" cy="265112"/>
        </p:xfrm>
        <a:graphic>
          <a:graphicData uri="http://schemas.openxmlformats.org/presentationml/2006/ole">
            <mc:AlternateContent xmlns:mc="http://schemas.openxmlformats.org/markup-compatibility/2006">
              <mc:Choice xmlns:v="urn:schemas-microsoft-com:vml" Requires="v">
                <p:oleObj spid="_x0000_s684504" name="Equation" r:id="rId46" imgW="1104840" imgH="215640" progId="Equation.DSMT4">
                  <p:embed/>
                </p:oleObj>
              </mc:Choice>
              <mc:Fallback>
                <p:oleObj name="Equation" r:id="rId46" imgW="1104840" imgH="215640" progId="Equation.DSMT4">
                  <p:embed/>
                  <p:pic>
                    <p:nvPicPr>
                      <p:cNvPr id="0" name=""/>
                      <p:cNvPicPr>
                        <a:picLocks noChangeAspect="1" noChangeArrowheads="1"/>
                      </p:cNvPicPr>
                      <p:nvPr/>
                    </p:nvPicPr>
                    <p:blipFill>
                      <a:blip r:embed="rId47"/>
                      <a:srcRect/>
                      <a:stretch>
                        <a:fillRect/>
                      </a:stretch>
                    </p:blipFill>
                    <p:spPr bwMode="auto">
                      <a:xfrm>
                        <a:off x="5854700" y="3960813"/>
                        <a:ext cx="1350963" cy="265112"/>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267471" name="Object 5233"/>
          <p:cNvGraphicFramePr>
            <a:graphicFrameLocks noChangeAspect="1"/>
          </p:cNvGraphicFramePr>
          <p:nvPr>
            <p:extLst>
              <p:ext uri="{D42A27DB-BD31-4B8C-83A1-F6EECF244321}">
                <p14:modId xmlns:p14="http://schemas.microsoft.com/office/powerpoint/2010/main" val="722379338"/>
              </p:ext>
            </p:extLst>
          </p:nvPr>
        </p:nvGraphicFramePr>
        <p:xfrm>
          <a:off x="1733550" y="4513262"/>
          <a:ext cx="4918075" cy="295275"/>
        </p:xfrm>
        <a:graphic>
          <a:graphicData uri="http://schemas.openxmlformats.org/presentationml/2006/ole">
            <mc:AlternateContent xmlns:mc="http://schemas.openxmlformats.org/markup-compatibility/2006">
              <mc:Choice xmlns:v="urn:schemas-microsoft-com:vml" Requires="v">
                <p:oleObj spid="_x0000_s684505" name="Формула" r:id="rId48" imgW="4025900" imgH="241300" progId="Equation.3">
                  <p:embed/>
                </p:oleObj>
              </mc:Choice>
              <mc:Fallback>
                <p:oleObj name="Формула" r:id="rId48" imgW="4025900" imgH="2413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1733550" y="4513262"/>
                        <a:ext cx="4918075" cy="2952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grpSp>
        <p:nvGrpSpPr>
          <p:cNvPr id="267516" name="Group 252"/>
          <p:cNvGrpSpPr>
            <a:grpSpLocks/>
          </p:cNvGrpSpPr>
          <p:nvPr/>
        </p:nvGrpSpPr>
        <p:grpSpPr bwMode="auto">
          <a:xfrm>
            <a:off x="7165976" y="3733800"/>
            <a:ext cx="1860551" cy="1670050"/>
            <a:chOff x="2912" y="2802"/>
            <a:chExt cx="1172" cy="1052"/>
          </a:xfrm>
        </p:grpSpPr>
        <p:sp>
          <p:nvSpPr>
            <p:cNvPr id="82101" name="Line 208"/>
            <p:cNvSpPr>
              <a:spLocks noChangeShapeType="1"/>
            </p:cNvSpPr>
            <p:nvPr/>
          </p:nvSpPr>
          <p:spPr bwMode="auto">
            <a:xfrm flipV="1">
              <a:off x="3360" y="2835"/>
              <a:ext cx="0" cy="693"/>
            </a:xfrm>
            <a:prstGeom prst="line">
              <a:avLst/>
            </a:prstGeom>
            <a:noFill/>
            <a:ln w="9525">
              <a:solidFill>
                <a:srgbClr val="339966"/>
              </a:solidFill>
              <a:round/>
              <a:headEnd/>
              <a:tailEnd type="triangle" w="med" len="med"/>
            </a:ln>
          </p:spPr>
          <p:txBody>
            <a:bodyPr/>
            <a:lstStyle/>
            <a:p>
              <a:endParaRPr lang="ru-RU">
                <a:solidFill>
                  <a:srgbClr val="000000"/>
                </a:solidFill>
                <a:latin typeface="Arial" charset="0"/>
                <a:cs typeface="Arial" charset="0"/>
              </a:endParaRPr>
            </a:p>
          </p:txBody>
        </p:sp>
        <p:sp>
          <p:nvSpPr>
            <p:cNvPr id="82102" name="Line 209"/>
            <p:cNvSpPr>
              <a:spLocks noChangeShapeType="1"/>
            </p:cNvSpPr>
            <p:nvPr/>
          </p:nvSpPr>
          <p:spPr bwMode="auto">
            <a:xfrm rot="5400000" flipV="1">
              <a:off x="3689" y="3203"/>
              <a:ext cx="0" cy="660"/>
            </a:xfrm>
            <a:prstGeom prst="line">
              <a:avLst/>
            </a:prstGeom>
            <a:noFill/>
            <a:ln w="9525">
              <a:solidFill>
                <a:srgbClr val="339966"/>
              </a:solidFill>
              <a:round/>
              <a:headEnd/>
              <a:tailEnd type="triangle" w="med" len="med"/>
            </a:ln>
          </p:spPr>
          <p:txBody>
            <a:bodyPr/>
            <a:lstStyle/>
            <a:p>
              <a:endParaRPr lang="ru-RU">
                <a:solidFill>
                  <a:srgbClr val="000000"/>
                </a:solidFill>
                <a:latin typeface="Arial" charset="0"/>
                <a:cs typeface="Arial" charset="0"/>
              </a:endParaRPr>
            </a:p>
          </p:txBody>
        </p:sp>
        <p:sp>
          <p:nvSpPr>
            <p:cNvPr id="82103" name="Line 210"/>
            <p:cNvSpPr>
              <a:spLocks noChangeShapeType="1"/>
            </p:cNvSpPr>
            <p:nvPr/>
          </p:nvSpPr>
          <p:spPr bwMode="auto">
            <a:xfrm flipH="1">
              <a:off x="2975" y="3533"/>
              <a:ext cx="384" cy="228"/>
            </a:xfrm>
            <a:prstGeom prst="line">
              <a:avLst/>
            </a:prstGeom>
            <a:noFill/>
            <a:ln w="9525">
              <a:solidFill>
                <a:srgbClr val="339966"/>
              </a:solidFill>
              <a:round/>
              <a:headEnd/>
              <a:tailEnd type="triangle" w="med" len="med"/>
            </a:ln>
          </p:spPr>
          <p:txBody>
            <a:bodyPr/>
            <a:lstStyle/>
            <a:p>
              <a:endParaRPr lang="ru-RU">
                <a:solidFill>
                  <a:srgbClr val="000000"/>
                </a:solidFill>
                <a:latin typeface="Arial" charset="0"/>
                <a:cs typeface="Arial" charset="0"/>
              </a:endParaRPr>
            </a:p>
          </p:txBody>
        </p:sp>
        <p:sp>
          <p:nvSpPr>
            <p:cNvPr id="82104" name="Line 211"/>
            <p:cNvSpPr>
              <a:spLocks noChangeShapeType="1"/>
            </p:cNvSpPr>
            <p:nvPr/>
          </p:nvSpPr>
          <p:spPr bwMode="auto">
            <a:xfrm flipV="1">
              <a:off x="3360" y="3414"/>
              <a:ext cx="0" cy="120"/>
            </a:xfrm>
            <a:prstGeom prst="line">
              <a:avLst/>
            </a:prstGeom>
            <a:noFill/>
            <a:ln w="25400">
              <a:solidFill>
                <a:schemeClr val="tx1"/>
              </a:solidFill>
              <a:round/>
              <a:headEnd/>
              <a:tailEnd type="triangle" w="med" len="med"/>
            </a:ln>
          </p:spPr>
          <p:txBody>
            <a:bodyPr/>
            <a:lstStyle/>
            <a:p>
              <a:endParaRPr lang="ru-RU">
                <a:solidFill>
                  <a:srgbClr val="000000"/>
                </a:solidFill>
                <a:latin typeface="Arial" charset="0"/>
                <a:cs typeface="Arial" charset="0"/>
              </a:endParaRPr>
            </a:p>
          </p:txBody>
        </p:sp>
        <p:sp>
          <p:nvSpPr>
            <p:cNvPr id="82105" name="Line 212"/>
            <p:cNvSpPr>
              <a:spLocks noChangeShapeType="1"/>
            </p:cNvSpPr>
            <p:nvPr/>
          </p:nvSpPr>
          <p:spPr bwMode="auto">
            <a:xfrm rot="5400000" flipV="1">
              <a:off x="3413" y="3473"/>
              <a:ext cx="0" cy="120"/>
            </a:xfrm>
            <a:prstGeom prst="line">
              <a:avLst/>
            </a:prstGeom>
            <a:noFill/>
            <a:ln w="25400">
              <a:solidFill>
                <a:schemeClr val="tx1"/>
              </a:solidFill>
              <a:round/>
              <a:headEnd/>
              <a:tailEnd type="triangle" w="med" len="med"/>
            </a:ln>
          </p:spPr>
          <p:txBody>
            <a:bodyPr/>
            <a:lstStyle/>
            <a:p>
              <a:endParaRPr lang="ru-RU">
                <a:solidFill>
                  <a:srgbClr val="000000"/>
                </a:solidFill>
                <a:latin typeface="Arial" charset="0"/>
                <a:cs typeface="Arial" charset="0"/>
              </a:endParaRPr>
            </a:p>
          </p:txBody>
        </p:sp>
        <p:sp>
          <p:nvSpPr>
            <p:cNvPr id="82106" name="Line 213"/>
            <p:cNvSpPr>
              <a:spLocks noChangeShapeType="1"/>
            </p:cNvSpPr>
            <p:nvPr/>
          </p:nvSpPr>
          <p:spPr bwMode="auto">
            <a:xfrm rot="-5400000" flipH="1" flipV="1">
              <a:off x="3277" y="3517"/>
              <a:ext cx="60" cy="90"/>
            </a:xfrm>
            <a:prstGeom prst="line">
              <a:avLst/>
            </a:prstGeom>
            <a:noFill/>
            <a:ln w="25400">
              <a:solidFill>
                <a:schemeClr val="tx1"/>
              </a:solidFill>
              <a:round/>
              <a:headEnd/>
              <a:tailEnd type="triangle" w="med" len="med"/>
            </a:ln>
          </p:spPr>
          <p:txBody>
            <a:bodyPr/>
            <a:lstStyle/>
            <a:p>
              <a:endParaRPr lang="ru-RU">
                <a:solidFill>
                  <a:srgbClr val="000000"/>
                </a:solidFill>
                <a:latin typeface="Arial" charset="0"/>
                <a:cs typeface="Arial" charset="0"/>
              </a:endParaRPr>
            </a:p>
          </p:txBody>
        </p:sp>
        <p:graphicFrame>
          <p:nvGraphicFramePr>
            <p:cNvPr id="82034" name="Object 5234"/>
            <p:cNvGraphicFramePr>
              <a:graphicFrameLocks noChangeAspect="1"/>
            </p:cNvGraphicFramePr>
            <p:nvPr/>
          </p:nvGraphicFramePr>
          <p:xfrm>
            <a:off x="3406" y="3348"/>
            <a:ext cx="64" cy="120"/>
          </p:xfrm>
          <a:graphic>
            <a:graphicData uri="http://schemas.openxmlformats.org/presentationml/2006/ole">
              <mc:AlternateContent xmlns:mc="http://schemas.openxmlformats.org/markup-compatibility/2006">
                <mc:Choice xmlns:v="urn:schemas-microsoft-com:vml" Requires="v">
                  <p:oleObj spid="_x0000_s684506" name="Формула" r:id="rId50" imgW="101556" imgH="190417" progId="Equation.3">
                    <p:embed/>
                  </p:oleObj>
                </mc:Choice>
                <mc:Fallback>
                  <p:oleObj name="Формула" r:id="rId50" imgW="101556" imgH="190417"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3406" y="3348"/>
                          <a:ext cx="6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35" name="Object 5235"/>
            <p:cNvGraphicFramePr>
              <a:graphicFrameLocks noChangeAspect="1"/>
            </p:cNvGraphicFramePr>
            <p:nvPr/>
          </p:nvGraphicFramePr>
          <p:xfrm>
            <a:off x="3475" y="3399"/>
            <a:ext cx="80" cy="136"/>
          </p:xfrm>
          <a:graphic>
            <a:graphicData uri="http://schemas.openxmlformats.org/presentationml/2006/ole">
              <mc:AlternateContent xmlns:mc="http://schemas.openxmlformats.org/markup-compatibility/2006">
                <mc:Choice xmlns:v="urn:schemas-microsoft-com:vml" Requires="v">
                  <p:oleObj spid="_x0000_s684507" name="Формула" r:id="rId52" imgW="126780" imgH="215526" progId="Equation.3">
                    <p:embed/>
                  </p:oleObj>
                </mc:Choice>
                <mc:Fallback>
                  <p:oleObj name="Формула" r:id="rId52" imgW="126780" imgH="215526"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475" y="3399"/>
                          <a:ext cx="80" cy="13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36" name="Object 5236"/>
            <p:cNvGraphicFramePr>
              <a:graphicFrameLocks noChangeAspect="1"/>
            </p:cNvGraphicFramePr>
            <p:nvPr/>
          </p:nvGraphicFramePr>
          <p:xfrm>
            <a:off x="3224" y="3420"/>
            <a:ext cx="88" cy="128"/>
          </p:xfrm>
          <a:graphic>
            <a:graphicData uri="http://schemas.openxmlformats.org/presentationml/2006/ole">
              <mc:AlternateContent xmlns:mc="http://schemas.openxmlformats.org/markup-compatibility/2006">
                <mc:Choice xmlns:v="urn:schemas-microsoft-com:vml" Requires="v">
                  <p:oleObj spid="_x0000_s684508" name="Формула" r:id="rId54" imgW="139639" imgH="203112" progId="Equation.3">
                    <p:embed/>
                  </p:oleObj>
                </mc:Choice>
                <mc:Fallback>
                  <p:oleObj name="Формула" r:id="rId54" imgW="139639" imgH="203112"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3224" y="3420"/>
                          <a:ext cx="88" cy="1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2107" name="AutoShape 217"/>
            <p:cNvSpPr>
              <a:spLocks noChangeArrowheads="1"/>
            </p:cNvSpPr>
            <p:nvPr/>
          </p:nvSpPr>
          <p:spPr bwMode="auto">
            <a:xfrm rot="1466637">
              <a:off x="3486" y="3138"/>
              <a:ext cx="300" cy="72"/>
            </a:xfrm>
            <a:prstGeom prst="rightArrow">
              <a:avLst>
                <a:gd name="adj1" fmla="val 50000"/>
                <a:gd name="adj2" fmla="val 104167"/>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08" name="Line 218"/>
            <p:cNvSpPr>
              <a:spLocks noChangeShapeType="1"/>
            </p:cNvSpPr>
            <p:nvPr/>
          </p:nvSpPr>
          <p:spPr bwMode="auto">
            <a:xfrm flipH="1">
              <a:off x="3492" y="3120"/>
              <a:ext cx="12" cy="60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09" name="Line 219"/>
            <p:cNvSpPr>
              <a:spLocks noChangeShapeType="1"/>
            </p:cNvSpPr>
            <p:nvPr/>
          </p:nvSpPr>
          <p:spPr bwMode="auto">
            <a:xfrm flipH="1">
              <a:off x="3752" y="3233"/>
              <a:ext cx="9" cy="39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0" name="Line 220"/>
            <p:cNvSpPr>
              <a:spLocks noChangeShapeType="1"/>
            </p:cNvSpPr>
            <p:nvPr/>
          </p:nvSpPr>
          <p:spPr bwMode="auto">
            <a:xfrm flipH="1">
              <a:off x="3044" y="3119"/>
              <a:ext cx="12" cy="60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1" name="Line 221"/>
            <p:cNvSpPr>
              <a:spLocks noChangeShapeType="1"/>
            </p:cNvSpPr>
            <p:nvPr/>
          </p:nvSpPr>
          <p:spPr bwMode="auto">
            <a:xfrm flipH="1">
              <a:off x="3796" y="2926"/>
              <a:ext cx="12" cy="60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2" name="Line 222"/>
            <p:cNvSpPr>
              <a:spLocks noChangeShapeType="1"/>
            </p:cNvSpPr>
            <p:nvPr/>
          </p:nvSpPr>
          <p:spPr bwMode="auto">
            <a:xfrm rot="5400000" flipH="1">
              <a:off x="3266" y="3504"/>
              <a:ext cx="6" cy="43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3" name="Line 223"/>
            <p:cNvSpPr>
              <a:spLocks noChangeShapeType="1"/>
            </p:cNvSpPr>
            <p:nvPr/>
          </p:nvSpPr>
          <p:spPr bwMode="auto">
            <a:xfrm rot="5400000" flipH="1">
              <a:off x="3277" y="2894"/>
              <a:ext cx="6" cy="43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4" name="Line 224"/>
            <p:cNvSpPr>
              <a:spLocks noChangeShapeType="1"/>
            </p:cNvSpPr>
            <p:nvPr/>
          </p:nvSpPr>
          <p:spPr bwMode="auto">
            <a:xfrm flipH="1">
              <a:off x="3493" y="3532"/>
              <a:ext cx="306" cy="18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5" name="Line 225"/>
            <p:cNvSpPr>
              <a:spLocks noChangeShapeType="1"/>
            </p:cNvSpPr>
            <p:nvPr/>
          </p:nvSpPr>
          <p:spPr bwMode="auto">
            <a:xfrm flipH="1">
              <a:off x="3051" y="2922"/>
              <a:ext cx="306" cy="18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6" name="Line 226"/>
            <p:cNvSpPr>
              <a:spLocks noChangeShapeType="1"/>
            </p:cNvSpPr>
            <p:nvPr/>
          </p:nvSpPr>
          <p:spPr bwMode="auto">
            <a:xfrm flipH="1">
              <a:off x="3494" y="2933"/>
              <a:ext cx="306" cy="186"/>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7" name="Line 227"/>
            <p:cNvSpPr>
              <a:spLocks noChangeShapeType="1"/>
            </p:cNvSpPr>
            <p:nvPr/>
          </p:nvSpPr>
          <p:spPr bwMode="auto">
            <a:xfrm rot="5400000" flipH="1">
              <a:off x="3568" y="2705"/>
              <a:ext cx="6" cy="43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8" name="Line 228"/>
            <p:cNvSpPr>
              <a:spLocks noChangeShapeType="1"/>
            </p:cNvSpPr>
            <p:nvPr/>
          </p:nvSpPr>
          <p:spPr bwMode="auto">
            <a:xfrm rot="5400000" flipH="1">
              <a:off x="3471" y="3351"/>
              <a:ext cx="9" cy="564"/>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19" name="Line 229"/>
            <p:cNvSpPr>
              <a:spLocks noChangeShapeType="1"/>
            </p:cNvSpPr>
            <p:nvPr/>
          </p:nvSpPr>
          <p:spPr bwMode="auto">
            <a:xfrm flipH="1">
              <a:off x="3750" y="3531"/>
              <a:ext cx="171" cy="10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0" name="Line 230"/>
            <p:cNvSpPr>
              <a:spLocks noChangeShapeType="1"/>
            </p:cNvSpPr>
            <p:nvPr/>
          </p:nvSpPr>
          <p:spPr bwMode="auto">
            <a:xfrm flipH="1">
              <a:off x="3922" y="3136"/>
              <a:ext cx="9" cy="39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1" name="Line 231"/>
            <p:cNvSpPr>
              <a:spLocks noChangeShapeType="1"/>
            </p:cNvSpPr>
            <p:nvPr/>
          </p:nvSpPr>
          <p:spPr bwMode="auto">
            <a:xfrm flipH="1">
              <a:off x="3764" y="3122"/>
              <a:ext cx="171" cy="10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2" name="Line 232"/>
            <p:cNvSpPr>
              <a:spLocks noChangeShapeType="1"/>
            </p:cNvSpPr>
            <p:nvPr/>
          </p:nvSpPr>
          <p:spPr bwMode="auto">
            <a:xfrm rot="5400000" flipH="1">
              <a:off x="3464" y="2948"/>
              <a:ext cx="9" cy="564"/>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3" name="Line 233"/>
            <p:cNvSpPr>
              <a:spLocks noChangeShapeType="1"/>
            </p:cNvSpPr>
            <p:nvPr/>
          </p:nvSpPr>
          <p:spPr bwMode="auto">
            <a:xfrm flipH="1">
              <a:off x="3187" y="3226"/>
              <a:ext cx="9" cy="399"/>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4" name="Line 234"/>
            <p:cNvSpPr>
              <a:spLocks noChangeShapeType="1"/>
            </p:cNvSpPr>
            <p:nvPr/>
          </p:nvSpPr>
          <p:spPr bwMode="auto">
            <a:xfrm rot="5400000" flipH="1">
              <a:off x="3646" y="2842"/>
              <a:ext cx="9" cy="564"/>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5" name="Line 235"/>
            <p:cNvSpPr>
              <a:spLocks noChangeShapeType="1"/>
            </p:cNvSpPr>
            <p:nvPr/>
          </p:nvSpPr>
          <p:spPr bwMode="auto">
            <a:xfrm flipH="1">
              <a:off x="3190" y="3118"/>
              <a:ext cx="171" cy="105"/>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82126" name="AutoShape 236"/>
            <p:cNvSpPr>
              <a:spLocks noChangeArrowheads="1"/>
            </p:cNvSpPr>
            <p:nvPr/>
          </p:nvSpPr>
          <p:spPr bwMode="auto">
            <a:xfrm rot="3553231">
              <a:off x="3756" y="3003"/>
              <a:ext cx="225" cy="56"/>
            </a:xfrm>
            <a:prstGeom prst="rightArrow">
              <a:avLst>
                <a:gd name="adj1" fmla="val 50000"/>
                <a:gd name="adj2" fmla="val 100446"/>
              </a:avLst>
            </a:prstGeom>
            <a:solidFill>
              <a:srgbClr val="CCFFCC"/>
            </a:solidFill>
            <a:ln w="9525">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82127" name="AutoShape 237"/>
            <p:cNvSpPr>
              <a:spLocks noChangeArrowheads="1"/>
            </p:cNvSpPr>
            <p:nvPr/>
          </p:nvSpPr>
          <p:spPr bwMode="auto">
            <a:xfrm rot="-1236238">
              <a:off x="3492" y="3656"/>
              <a:ext cx="272" cy="54"/>
            </a:xfrm>
            <a:prstGeom prst="rightArrow">
              <a:avLst>
                <a:gd name="adj1" fmla="val 50000"/>
                <a:gd name="adj2" fmla="val 125926"/>
              </a:avLst>
            </a:prstGeom>
            <a:solidFill>
              <a:srgbClr val="CCFFCC"/>
            </a:solidFill>
            <a:ln w="9525">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82128" name="AutoShape 238"/>
            <p:cNvSpPr>
              <a:spLocks noChangeArrowheads="1"/>
            </p:cNvSpPr>
            <p:nvPr/>
          </p:nvSpPr>
          <p:spPr bwMode="auto">
            <a:xfrm rot="2287938">
              <a:off x="3039" y="3142"/>
              <a:ext cx="176" cy="50"/>
            </a:xfrm>
            <a:prstGeom prst="rightArrow">
              <a:avLst>
                <a:gd name="adj1" fmla="val 50000"/>
                <a:gd name="adj2" fmla="val 88000"/>
              </a:avLst>
            </a:prstGeom>
            <a:solidFill>
              <a:srgbClr val="CCFFCC"/>
            </a:solidFill>
            <a:ln w="9525">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82129" name="Rectangle 239"/>
            <p:cNvSpPr>
              <a:spLocks noChangeArrowheads="1"/>
            </p:cNvSpPr>
            <p:nvPr/>
          </p:nvSpPr>
          <p:spPr bwMode="auto">
            <a:xfrm rot="-1721920">
              <a:off x="3036" y="3656"/>
              <a:ext cx="179" cy="27"/>
            </a:xfrm>
            <a:prstGeom prst="rect">
              <a:avLst/>
            </a:prstGeom>
            <a:solidFill>
              <a:srgbClr val="FF0000"/>
            </a:solidFill>
            <a:ln w="317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30" name="Rectangle 240"/>
            <p:cNvSpPr>
              <a:spLocks noChangeArrowheads="1"/>
            </p:cNvSpPr>
            <p:nvPr/>
          </p:nvSpPr>
          <p:spPr bwMode="auto">
            <a:xfrm rot="-5400000">
              <a:off x="3266" y="3008"/>
              <a:ext cx="189" cy="27"/>
            </a:xfrm>
            <a:prstGeom prst="rect">
              <a:avLst/>
            </a:prstGeom>
            <a:solidFill>
              <a:srgbClr val="FF0000"/>
            </a:solidFill>
            <a:ln w="317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2131" name="Rectangle 241"/>
            <p:cNvSpPr>
              <a:spLocks noChangeArrowheads="1"/>
            </p:cNvSpPr>
            <p:nvPr/>
          </p:nvSpPr>
          <p:spPr bwMode="auto">
            <a:xfrm>
              <a:off x="3800" y="3518"/>
              <a:ext cx="120" cy="27"/>
            </a:xfrm>
            <a:prstGeom prst="rect">
              <a:avLst/>
            </a:prstGeom>
            <a:solidFill>
              <a:srgbClr val="FF0000"/>
            </a:solidFill>
            <a:ln w="317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2037" name="Object 5237"/>
            <p:cNvGraphicFramePr>
              <a:graphicFrameLocks noChangeAspect="1"/>
            </p:cNvGraphicFramePr>
            <p:nvPr/>
          </p:nvGraphicFramePr>
          <p:xfrm>
            <a:off x="3670" y="3024"/>
            <a:ext cx="97" cy="142"/>
          </p:xfrm>
          <a:graphic>
            <a:graphicData uri="http://schemas.openxmlformats.org/presentationml/2006/ole">
              <mc:AlternateContent xmlns:mc="http://schemas.openxmlformats.org/markup-compatibility/2006">
                <mc:Choice xmlns:v="urn:schemas-microsoft-com:vml" Requires="v">
                  <p:oleObj spid="_x0000_s684509" name="Формула" r:id="rId56" imgW="164957" imgH="241091" progId="Equation.3">
                    <p:embed/>
                  </p:oleObj>
                </mc:Choice>
                <mc:Fallback>
                  <p:oleObj name="Формула" r:id="rId56" imgW="164957" imgH="241091"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3670" y="3024"/>
                          <a:ext cx="97" cy="14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38" name="Object 5238"/>
            <p:cNvGraphicFramePr>
              <a:graphicFrameLocks noChangeAspect="1"/>
            </p:cNvGraphicFramePr>
            <p:nvPr/>
          </p:nvGraphicFramePr>
          <p:xfrm>
            <a:off x="3058" y="3512"/>
            <a:ext cx="120" cy="135"/>
          </p:xfrm>
          <a:graphic>
            <a:graphicData uri="http://schemas.openxmlformats.org/presentationml/2006/ole">
              <mc:AlternateContent xmlns:mc="http://schemas.openxmlformats.org/markup-compatibility/2006">
                <mc:Choice xmlns:v="urn:schemas-microsoft-com:vml" Requires="v">
                  <p:oleObj spid="_x0000_s684510" name="Формула" r:id="rId58" imgW="203112" imgH="228501" progId="Equation.3">
                    <p:embed/>
                  </p:oleObj>
                </mc:Choice>
                <mc:Fallback>
                  <p:oleObj name="Формула" r:id="rId58" imgW="203112" imgH="228501"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3058" y="3512"/>
                          <a:ext cx="120" cy="13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39" name="Object 5239"/>
            <p:cNvGraphicFramePr>
              <a:graphicFrameLocks noChangeAspect="1"/>
            </p:cNvGraphicFramePr>
            <p:nvPr/>
          </p:nvGraphicFramePr>
          <p:xfrm>
            <a:off x="3810" y="3367"/>
            <a:ext cx="90" cy="135"/>
          </p:xfrm>
          <a:graphic>
            <a:graphicData uri="http://schemas.openxmlformats.org/presentationml/2006/ole">
              <mc:AlternateContent xmlns:mc="http://schemas.openxmlformats.org/markup-compatibility/2006">
                <mc:Choice xmlns:v="urn:schemas-microsoft-com:vml" Requires="v">
                  <p:oleObj spid="_x0000_s684511" name="Формула" r:id="rId60" imgW="152334" imgH="228501" progId="Equation.3">
                    <p:embed/>
                  </p:oleObj>
                </mc:Choice>
                <mc:Fallback>
                  <p:oleObj name="Формула" r:id="rId60" imgW="152334" imgH="228501" progId="Equation.3">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3810" y="3367"/>
                          <a:ext cx="90" cy="13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0" name="Object 5240"/>
            <p:cNvGraphicFramePr>
              <a:graphicFrameLocks noChangeAspect="1"/>
            </p:cNvGraphicFramePr>
            <p:nvPr/>
          </p:nvGraphicFramePr>
          <p:xfrm>
            <a:off x="3394" y="2952"/>
            <a:ext cx="105" cy="135"/>
          </p:xfrm>
          <a:graphic>
            <a:graphicData uri="http://schemas.openxmlformats.org/presentationml/2006/ole">
              <mc:AlternateContent xmlns:mc="http://schemas.openxmlformats.org/markup-compatibility/2006">
                <mc:Choice xmlns:v="urn:schemas-microsoft-com:vml" Requires="v">
                  <p:oleObj spid="_x0000_s684512" name="Формула" r:id="rId62" imgW="177646" imgH="228402" progId="Equation.3">
                    <p:embed/>
                  </p:oleObj>
                </mc:Choice>
                <mc:Fallback>
                  <p:oleObj name="Формула" r:id="rId62" imgW="177646" imgH="228402"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3394" y="2952"/>
                          <a:ext cx="105" cy="13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1" name="Object 5241"/>
            <p:cNvGraphicFramePr>
              <a:graphicFrameLocks noChangeAspect="1"/>
            </p:cNvGraphicFramePr>
            <p:nvPr/>
          </p:nvGraphicFramePr>
          <p:xfrm>
            <a:off x="2912" y="3652"/>
            <a:ext cx="80" cy="88"/>
          </p:xfrm>
          <a:graphic>
            <a:graphicData uri="http://schemas.openxmlformats.org/presentationml/2006/ole">
              <mc:AlternateContent xmlns:mc="http://schemas.openxmlformats.org/markup-compatibility/2006">
                <mc:Choice xmlns:v="urn:schemas-microsoft-com:vml" Requires="v">
                  <p:oleObj spid="_x0000_s684513" name="Формула" r:id="rId64" imgW="126835" imgH="139518" progId="Equation.3">
                    <p:embed/>
                  </p:oleObj>
                </mc:Choice>
                <mc:Fallback>
                  <p:oleObj name="Формула" r:id="rId64" imgW="126835" imgH="139518"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2912" y="3652"/>
                          <a:ext cx="80"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2" name="Object 5242"/>
            <p:cNvGraphicFramePr>
              <a:graphicFrameLocks noChangeAspect="1"/>
            </p:cNvGraphicFramePr>
            <p:nvPr/>
          </p:nvGraphicFramePr>
          <p:xfrm>
            <a:off x="3981" y="3403"/>
            <a:ext cx="88" cy="104"/>
          </p:xfrm>
          <a:graphic>
            <a:graphicData uri="http://schemas.openxmlformats.org/presentationml/2006/ole">
              <mc:AlternateContent xmlns:mc="http://schemas.openxmlformats.org/markup-compatibility/2006">
                <mc:Choice xmlns:v="urn:schemas-microsoft-com:vml" Requires="v">
                  <p:oleObj spid="_x0000_s684514" name="Формула" r:id="rId66" imgW="139579" imgH="164957" progId="Equation.3">
                    <p:embed/>
                  </p:oleObj>
                </mc:Choice>
                <mc:Fallback>
                  <p:oleObj name="Формула" r:id="rId66" imgW="139579" imgH="164957" progId="Equation.3">
                    <p:embed/>
                    <p:pic>
                      <p:nvPicPr>
                        <p:cNvPr id="0" name=""/>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3981" y="3403"/>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3" name="Object 5243"/>
            <p:cNvGraphicFramePr>
              <a:graphicFrameLocks noChangeAspect="1"/>
            </p:cNvGraphicFramePr>
            <p:nvPr/>
          </p:nvGraphicFramePr>
          <p:xfrm>
            <a:off x="3390" y="2802"/>
            <a:ext cx="80" cy="80"/>
          </p:xfrm>
          <a:graphic>
            <a:graphicData uri="http://schemas.openxmlformats.org/presentationml/2006/ole">
              <mc:AlternateContent xmlns:mc="http://schemas.openxmlformats.org/markup-compatibility/2006">
                <mc:Choice xmlns:v="urn:schemas-microsoft-com:vml" Requires="v">
                  <p:oleObj spid="_x0000_s684515" name="Формула" r:id="rId68" imgW="126725" imgH="126725" progId="Equation.3">
                    <p:embed/>
                  </p:oleObj>
                </mc:Choice>
                <mc:Fallback>
                  <p:oleObj name="Формула" r:id="rId68" imgW="126725" imgH="126725" progId="Equation.3">
                    <p:embed/>
                    <p:pic>
                      <p:nvPicPr>
                        <p:cNvPr id="0" name=""/>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3390" y="2802"/>
                          <a:ext cx="80" cy="8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4" name="Object 5244"/>
            <p:cNvGraphicFramePr>
              <a:graphicFrameLocks noChangeAspect="1"/>
            </p:cNvGraphicFramePr>
            <p:nvPr>
              <p:extLst>
                <p:ext uri="{D42A27DB-BD31-4B8C-83A1-F6EECF244321}">
                  <p14:modId xmlns:p14="http://schemas.microsoft.com/office/powerpoint/2010/main" val="1831045553"/>
                </p:ext>
              </p:extLst>
            </p:nvPr>
          </p:nvGraphicFramePr>
          <p:xfrm>
            <a:off x="3868" y="2898"/>
            <a:ext cx="216" cy="179"/>
          </p:xfrm>
          <a:graphic>
            <a:graphicData uri="http://schemas.openxmlformats.org/presentationml/2006/ole">
              <mc:AlternateContent xmlns:mc="http://schemas.openxmlformats.org/markup-compatibility/2006">
                <mc:Choice xmlns:v="urn:schemas-microsoft-com:vml" Requires="v">
                  <p:oleObj spid="_x0000_s684516" name="Equation" r:id="rId70" imgW="368280" imgH="304560" progId="Equation.DSMT4">
                    <p:embed/>
                  </p:oleObj>
                </mc:Choice>
                <mc:Fallback>
                  <p:oleObj name="Equation" r:id="rId70" imgW="368280" imgH="304560" progId="Equation.DSMT4">
                    <p:embed/>
                    <p:pic>
                      <p:nvPicPr>
                        <p:cNvPr id="0" name=""/>
                        <p:cNvPicPr>
                          <a:picLocks noChangeAspect="1" noChangeArrowheads="1"/>
                        </p:cNvPicPr>
                        <p:nvPr/>
                      </p:nvPicPr>
                      <p:blipFill>
                        <a:blip r:embed="rId71"/>
                        <a:srcRect/>
                        <a:stretch>
                          <a:fillRect/>
                        </a:stretch>
                      </p:blipFill>
                      <p:spPr bwMode="auto">
                        <a:xfrm>
                          <a:off x="3868" y="2898"/>
                          <a:ext cx="216" cy="17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5" name="Object 5245"/>
            <p:cNvGraphicFramePr>
              <a:graphicFrameLocks noChangeAspect="1"/>
            </p:cNvGraphicFramePr>
            <p:nvPr>
              <p:extLst>
                <p:ext uri="{D42A27DB-BD31-4B8C-83A1-F6EECF244321}">
                  <p14:modId xmlns:p14="http://schemas.microsoft.com/office/powerpoint/2010/main" val="1232107558"/>
                </p:ext>
              </p:extLst>
            </p:nvPr>
          </p:nvGraphicFramePr>
          <p:xfrm>
            <a:off x="3646" y="3690"/>
            <a:ext cx="202" cy="164"/>
          </p:xfrm>
          <a:graphic>
            <a:graphicData uri="http://schemas.openxmlformats.org/presentationml/2006/ole">
              <mc:AlternateContent xmlns:mc="http://schemas.openxmlformats.org/markup-compatibility/2006">
                <mc:Choice xmlns:v="urn:schemas-microsoft-com:vml" Requires="v">
                  <p:oleObj spid="_x0000_s684517" name="Equation" r:id="rId72" imgW="342720" imgH="279360" progId="Equation.DSMT4">
                    <p:embed/>
                  </p:oleObj>
                </mc:Choice>
                <mc:Fallback>
                  <p:oleObj name="Equation" r:id="rId72" imgW="342720" imgH="279360" progId="Equation.DSMT4">
                    <p:embed/>
                    <p:pic>
                      <p:nvPicPr>
                        <p:cNvPr id="0" name=""/>
                        <p:cNvPicPr>
                          <a:picLocks noChangeAspect="1" noChangeArrowheads="1"/>
                        </p:cNvPicPr>
                        <p:nvPr/>
                      </p:nvPicPr>
                      <p:blipFill>
                        <a:blip r:embed="rId73"/>
                        <a:srcRect/>
                        <a:stretch>
                          <a:fillRect/>
                        </a:stretch>
                      </p:blipFill>
                      <p:spPr bwMode="auto">
                        <a:xfrm>
                          <a:off x="3646" y="3690"/>
                          <a:ext cx="202" cy="16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2046" name="Object 5246"/>
            <p:cNvGraphicFramePr>
              <a:graphicFrameLocks noChangeAspect="1"/>
            </p:cNvGraphicFramePr>
            <p:nvPr>
              <p:extLst>
                <p:ext uri="{D42A27DB-BD31-4B8C-83A1-F6EECF244321}">
                  <p14:modId xmlns:p14="http://schemas.microsoft.com/office/powerpoint/2010/main" val="9082143"/>
                </p:ext>
              </p:extLst>
            </p:nvPr>
          </p:nvGraphicFramePr>
          <p:xfrm>
            <a:off x="3031" y="3185"/>
            <a:ext cx="193" cy="164"/>
          </p:xfrm>
          <a:graphic>
            <a:graphicData uri="http://schemas.openxmlformats.org/presentationml/2006/ole">
              <mc:AlternateContent xmlns:mc="http://schemas.openxmlformats.org/markup-compatibility/2006">
                <mc:Choice xmlns:v="urn:schemas-microsoft-com:vml" Requires="v">
                  <p:oleObj spid="_x0000_s684518" name="Equation" r:id="rId74" imgW="330120" imgH="279360" progId="Equation.DSMT4">
                    <p:embed/>
                  </p:oleObj>
                </mc:Choice>
                <mc:Fallback>
                  <p:oleObj name="Equation" r:id="rId74" imgW="330120" imgH="279360" progId="Equation.DSMT4">
                    <p:embed/>
                    <p:pic>
                      <p:nvPicPr>
                        <p:cNvPr id="0" name=""/>
                        <p:cNvPicPr>
                          <a:picLocks noChangeAspect="1" noChangeArrowheads="1"/>
                        </p:cNvPicPr>
                        <p:nvPr/>
                      </p:nvPicPr>
                      <p:blipFill>
                        <a:blip r:embed="rId75"/>
                        <a:srcRect/>
                        <a:stretch>
                          <a:fillRect/>
                        </a:stretch>
                      </p:blipFill>
                      <p:spPr bwMode="auto">
                        <a:xfrm>
                          <a:off x="3031" y="3185"/>
                          <a:ext cx="193" cy="16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267518" name="Text Box 254"/>
          <p:cNvSpPr txBox="1">
            <a:spLocks noChangeArrowheads="1"/>
          </p:cNvSpPr>
          <p:nvPr/>
        </p:nvSpPr>
        <p:spPr bwMode="auto">
          <a:xfrm>
            <a:off x="303213" y="4113212"/>
            <a:ext cx="4911922" cy="400110"/>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defRPr/>
            </a:pPr>
            <a:r>
              <a:rPr lang="en-US" sz="1000" b="1" dirty="0" smtClean="0">
                <a:solidFill>
                  <a:schemeClr val="accent5">
                    <a:lumMod val="25000"/>
                  </a:schemeClr>
                </a:solidFill>
                <a:cs typeface="Arial" charset="0"/>
              </a:rPr>
              <a:t>The </a:t>
            </a:r>
            <a:r>
              <a:rPr lang="en-US" sz="1000" b="1" dirty="0">
                <a:solidFill>
                  <a:schemeClr val="accent5">
                    <a:lumMod val="25000"/>
                  </a:schemeClr>
                </a:solidFill>
                <a:cs typeface="Arial" charset="0"/>
              </a:rPr>
              <a:t>projection of the vector of a sum on an axis is equal to the algebraic sum </a:t>
            </a:r>
            <a:endParaRPr lang="en-US" sz="1000" b="1" dirty="0" smtClean="0">
              <a:solidFill>
                <a:schemeClr val="accent5">
                  <a:lumMod val="25000"/>
                </a:schemeClr>
              </a:solidFill>
              <a:cs typeface="Arial" charset="0"/>
            </a:endParaRPr>
          </a:p>
          <a:p>
            <a:pPr>
              <a:defRPr/>
            </a:pPr>
            <a:r>
              <a:rPr lang="en-US" sz="1000" b="1" dirty="0" smtClean="0">
                <a:solidFill>
                  <a:schemeClr val="accent5">
                    <a:lumMod val="25000"/>
                  </a:schemeClr>
                </a:solidFill>
                <a:cs typeface="Arial" charset="0"/>
              </a:rPr>
              <a:t>of </a:t>
            </a:r>
            <a:r>
              <a:rPr lang="en-US" sz="1000" b="1" dirty="0">
                <a:solidFill>
                  <a:schemeClr val="accent5">
                    <a:lumMod val="25000"/>
                  </a:schemeClr>
                </a:solidFill>
                <a:cs typeface="Arial" charset="0"/>
              </a:rPr>
              <a:t>the projections </a:t>
            </a:r>
            <a:r>
              <a:rPr lang="en-US" sz="1000" b="1" dirty="0" smtClean="0">
                <a:solidFill>
                  <a:schemeClr val="accent5">
                    <a:lumMod val="25000"/>
                  </a:schemeClr>
                </a:solidFill>
                <a:cs typeface="Arial" charset="0"/>
              </a:rPr>
              <a:t>of </a:t>
            </a:r>
            <a:r>
              <a:rPr lang="en-US" sz="1000" b="1" dirty="0">
                <a:solidFill>
                  <a:schemeClr val="accent5">
                    <a:lumMod val="25000"/>
                  </a:schemeClr>
                </a:solidFill>
                <a:cs typeface="Arial" charset="0"/>
              </a:rPr>
              <a:t>the component vectors on the same axis</a:t>
            </a:r>
            <a:r>
              <a:rPr lang="en-US" sz="1000" b="1" i="1" dirty="0">
                <a:solidFill>
                  <a:schemeClr val="accent5">
                    <a:lumMod val="25000"/>
                  </a:schemeClr>
                </a:solidFill>
                <a:cs typeface="Arial" charset="0"/>
              </a:rPr>
              <a:t>.</a:t>
            </a:r>
            <a:endParaRPr lang="ru-RU" sz="1000" b="1" dirty="0">
              <a:solidFill>
                <a:schemeClr val="accent5">
                  <a:lumMod val="25000"/>
                </a:schemeClr>
              </a:solidFill>
              <a:cs typeface="Arial" charset="0"/>
            </a:endParaRPr>
          </a:p>
        </p:txBody>
      </p:sp>
      <p:sp>
        <p:nvSpPr>
          <p:cNvPr id="267519" name="Text Box 255"/>
          <p:cNvSpPr txBox="1">
            <a:spLocks noChangeArrowheads="1"/>
          </p:cNvSpPr>
          <p:nvPr/>
        </p:nvSpPr>
        <p:spPr bwMode="auto">
          <a:xfrm>
            <a:off x="146050" y="4916488"/>
            <a:ext cx="1284288" cy="246062"/>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Rearranging </a:t>
            </a:r>
            <a:r>
              <a:rPr lang="en-US" sz="1000" dirty="0" smtClean="0">
                <a:solidFill>
                  <a:srgbClr val="000000"/>
                </a:solidFill>
                <a:latin typeface="Arial" charset="0"/>
                <a:cs typeface="Arial" charset="0"/>
              </a:rPr>
              <a:t>yields</a:t>
            </a:r>
            <a:endParaRPr lang="ru-RU" sz="1000" dirty="0">
              <a:solidFill>
                <a:srgbClr val="000000"/>
              </a:solidFill>
              <a:latin typeface="Arial" charset="0"/>
              <a:cs typeface="Arial" charset="0"/>
            </a:endParaRPr>
          </a:p>
        </p:txBody>
      </p:sp>
      <p:graphicFrame>
        <p:nvGraphicFramePr>
          <p:cNvPr id="267520" name="Object 5247"/>
          <p:cNvGraphicFramePr>
            <a:graphicFrameLocks noChangeAspect="1"/>
          </p:cNvGraphicFramePr>
          <p:nvPr>
            <p:extLst>
              <p:ext uri="{D42A27DB-BD31-4B8C-83A1-F6EECF244321}">
                <p14:modId xmlns:p14="http://schemas.microsoft.com/office/powerpoint/2010/main" val="1875598077"/>
              </p:ext>
            </p:extLst>
          </p:nvPr>
        </p:nvGraphicFramePr>
        <p:xfrm>
          <a:off x="1517650" y="4897438"/>
          <a:ext cx="5243513" cy="311150"/>
        </p:xfrm>
        <a:graphic>
          <a:graphicData uri="http://schemas.openxmlformats.org/presentationml/2006/ole">
            <mc:AlternateContent xmlns:mc="http://schemas.openxmlformats.org/markup-compatibility/2006">
              <mc:Choice xmlns:v="urn:schemas-microsoft-com:vml" Requires="v">
                <p:oleObj spid="_x0000_s684519" name="Формула" r:id="rId76" imgW="4292280" imgH="253800" progId="Equation.3">
                  <p:embed/>
                </p:oleObj>
              </mc:Choice>
              <mc:Fallback>
                <p:oleObj name="Формула" r:id="rId76" imgW="4292280" imgH="253800" progId="Equation.3">
                  <p:embed/>
                  <p:pic>
                    <p:nvPicPr>
                      <p:cNvPr id="0" name=""/>
                      <p:cNvPicPr>
                        <a:picLocks noChangeAspect="1" noChangeArrowheads="1"/>
                      </p:cNvPicPr>
                      <p:nvPr/>
                    </p:nvPicPr>
                    <p:blipFill>
                      <a:blip r:embed="rId77"/>
                      <a:srcRect/>
                      <a:stretch>
                        <a:fillRect/>
                      </a:stretch>
                    </p:blipFill>
                    <p:spPr bwMode="auto">
                      <a:xfrm>
                        <a:off x="1517650" y="4897438"/>
                        <a:ext cx="5243513" cy="3111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267521" name="Text Box 257"/>
          <p:cNvSpPr txBox="1">
            <a:spLocks noChangeArrowheads="1"/>
          </p:cNvSpPr>
          <p:nvPr/>
        </p:nvSpPr>
        <p:spPr bwMode="auto">
          <a:xfrm>
            <a:off x="103188" y="5481865"/>
            <a:ext cx="1447800" cy="400050"/>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dirty="0" smtClean="0">
                <a:solidFill>
                  <a:srgbClr val="000000"/>
                </a:solidFill>
                <a:cs typeface="Arial" charset="0"/>
              </a:rPr>
              <a:t>Whence, </a:t>
            </a:r>
            <a:r>
              <a:rPr lang="en-US" sz="1000" b="1" dirty="0" smtClean="0">
                <a:solidFill>
                  <a:schemeClr val="accent5">
                    <a:lumMod val="25000"/>
                  </a:schemeClr>
                </a:solidFill>
                <a:cs typeface="Arial" charset="0"/>
              </a:rPr>
              <a:t>projections </a:t>
            </a:r>
          </a:p>
          <a:p>
            <a:pPr eaLnBrk="1" hangingPunct="1">
              <a:defRPr/>
            </a:pPr>
            <a:r>
              <a:rPr lang="en-US" sz="1000" b="1" dirty="0" smtClean="0">
                <a:solidFill>
                  <a:schemeClr val="accent5">
                    <a:lumMod val="25000"/>
                  </a:schemeClr>
                </a:solidFill>
                <a:cs typeface="Arial" charset="0"/>
              </a:rPr>
              <a:t>of the resultan</a:t>
            </a:r>
            <a:r>
              <a:rPr lang="en-US" sz="1000" dirty="0" smtClean="0">
                <a:solidFill>
                  <a:schemeClr val="accent5">
                    <a:lumMod val="25000"/>
                  </a:schemeClr>
                </a:solidFill>
                <a:cs typeface="Arial" charset="0"/>
              </a:rPr>
              <a:t>t </a:t>
            </a:r>
            <a:r>
              <a:rPr lang="en-US" sz="1000" dirty="0" smtClean="0">
                <a:solidFill>
                  <a:srgbClr val="000000"/>
                </a:solidFill>
                <a:cs typeface="Arial" charset="0"/>
              </a:rPr>
              <a:t>are</a:t>
            </a:r>
            <a:endParaRPr lang="ru-RU" sz="1000" dirty="0">
              <a:solidFill>
                <a:srgbClr val="000000"/>
              </a:solidFill>
              <a:cs typeface="Arial" charset="0"/>
            </a:endParaRPr>
          </a:p>
        </p:txBody>
      </p:sp>
      <p:graphicFrame>
        <p:nvGraphicFramePr>
          <p:cNvPr id="267522" name="Object 5248"/>
          <p:cNvGraphicFramePr>
            <a:graphicFrameLocks noChangeAspect="1"/>
          </p:cNvGraphicFramePr>
          <p:nvPr>
            <p:extLst>
              <p:ext uri="{D42A27DB-BD31-4B8C-83A1-F6EECF244321}">
                <p14:modId xmlns:p14="http://schemas.microsoft.com/office/powerpoint/2010/main" val="3110457052"/>
              </p:ext>
            </p:extLst>
          </p:nvPr>
        </p:nvGraphicFramePr>
        <p:xfrm>
          <a:off x="1498600" y="5267325"/>
          <a:ext cx="749300" cy="787400"/>
        </p:xfrm>
        <a:graphic>
          <a:graphicData uri="http://schemas.openxmlformats.org/presentationml/2006/ole">
            <mc:AlternateContent xmlns:mc="http://schemas.openxmlformats.org/markup-compatibility/2006">
              <mc:Choice xmlns:v="urn:schemas-microsoft-com:vml" Requires="v">
                <p:oleObj spid="_x0000_s684520" name="Equation" r:id="rId78" imgW="749160" imgH="787320" progId="Equation.DSMT4">
                  <p:embed/>
                </p:oleObj>
              </mc:Choice>
              <mc:Fallback>
                <p:oleObj name="Equation" r:id="rId78" imgW="749160" imgH="787320" progId="Equation.DSMT4">
                  <p:embed/>
                  <p:pic>
                    <p:nvPicPr>
                      <p:cNvPr id="0" name=""/>
                      <p:cNvPicPr>
                        <a:picLocks noChangeAspect="1" noChangeArrowheads="1"/>
                      </p:cNvPicPr>
                      <p:nvPr/>
                    </p:nvPicPr>
                    <p:blipFill>
                      <a:blip r:embed="rId79"/>
                      <a:srcRect/>
                      <a:stretch>
                        <a:fillRect/>
                      </a:stretch>
                    </p:blipFill>
                    <p:spPr bwMode="auto">
                      <a:xfrm>
                        <a:off x="1498600" y="5267325"/>
                        <a:ext cx="749300" cy="787400"/>
                      </a:xfrm>
                      <a:prstGeom prst="rect">
                        <a:avLst/>
                      </a:prstGeom>
                      <a:pattFill prst="pct50">
                        <a:fgClr>
                          <a:srgbClr val="FFFF00"/>
                        </a:fgClr>
                        <a:bgClr>
                          <a:schemeClr val="bg1"/>
                        </a:bgClr>
                      </a:pattFill>
                      <a:ln w="15875">
                        <a:solidFill>
                          <a:srgbClr val="FF0000"/>
                        </a:solidFill>
                        <a:miter lim="800000"/>
                        <a:headEnd/>
                        <a:tailEnd/>
                      </a:ln>
                    </p:spPr>
                  </p:pic>
                </p:oleObj>
              </mc:Fallback>
            </mc:AlternateContent>
          </a:graphicData>
        </a:graphic>
      </p:graphicFrame>
      <p:sp>
        <p:nvSpPr>
          <p:cNvPr id="267523" name="Text Box 259"/>
          <p:cNvSpPr txBox="1">
            <a:spLocks noChangeArrowheads="1"/>
          </p:cNvSpPr>
          <p:nvPr/>
        </p:nvSpPr>
        <p:spPr bwMode="auto">
          <a:xfrm>
            <a:off x="179388" y="6201489"/>
            <a:ext cx="1733167" cy="246221"/>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b="1" dirty="0" smtClean="0">
                <a:solidFill>
                  <a:schemeClr val="accent5">
                    <a:lumMod val="25000"/>
                  </a:schemeClr>
                </a:solidFill>
                <a:cs typeface="Arial" charset="0"/>
              </a:rPr>
              <a:t>The resultant modulus is </a:t>
            </a:r>
            <a:endParaRPr lang="ru-RU" sz="1000" b="1" dirty="0">
              <a:solidFill>
                <a:schemeClr val="accent5">
                  <a:lumMod val="25000"/>
                </a:schemeClr>
              </a:solidFill>
              <a:cs typeface="Arial" charset="0"/>
            </a:endParaRPr>
          </a:p>
        </p:txBody>
      </p:sp>
      <p:graphicFrame>
        <p:nvGraphicFramePr>
          <p:cNvPr id="267524" name="Object 5249"/>
          <p:cNvGraphicFramePr>
            <a:graphicFrameLocks noChangeAspect="1"/>
          </p:cNvGraphicFramePr>
          <p:nvPr>
            <p:extLst>
              <p:ext uri="{D42A27DB-BD31-4B8C-83A1-F6EECF244321}">
                <p14:modId xmlns:p14="http://schemas.microsoft.com/office/powerpoint/2010/main" val="3861887348"/>
              </p:ext>
            </p:extLst>
          </p:nvPr>
        </p:nvGraphicFramePr>
        <p:xfrm>
          <a:off x="1901031" y="6159560"/>
          <a:ext cx="1244600" cy="317500"/>
        </p:xfrm>
        <a:graphic>
          <a:graphicData uri="http://schemas.openxmlformats.org/presentationml/2006/ole">
            <mc:AlternateContent xmlns:mc="http://schemas.openxmlformats.org/markup-compatibility/2006">
              <mc:Choice xmlns:v="urn:schemas-microsoft-com:vml" Requires="v">
                <p:oleObj spid="_x0000_s684521" name="Equation" r:id="rId80" imgW="1244520" imgH="317160" progId="Equation.DSMT4">
                  <p:embed/>
                </p:oleObj>
              </mc:Choice>
              <mc:Fallback>
                <p:oleObj name="Equation" r:id="rId80" imgW="1244520" imgH="317160" progId="Equation.DSMT4">
                  <p:embed/>
                  <p:pic>
                    <p:nvPicPr>
                      <p:cNvPr id="0" name=""/>
                      <p:cNvPicPr>
                        <a:picLocks noChangeAspect="1" noChangeArrowheads="1"/>
                      </p:cNvPicPr>
                      <p:nvPr/>
                    </p:nvPicPr>
                    <p:blipFill>
                      <a:blip r:embed="rId81"/>
                      <a:srcRect/>
                      <a:stretch>
                        <a:fillRect/>
                      </a:stretch>
                    </p:blipFill>
                    <p:spPr bwMode="auto">
                      <a:xfrm>
                        <a:off x="1901031" y="6159560"/>
                        <a:ext cx="1244600" cy="3175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267525" name="Text Box 261"/>
          <p:cNvSpPr txBox="1">
            <a:spLocks noChangeArrowheads="1"/>
          </p:cNvSpPr>
          <p:nvPr/>
        </p:nvSpPr>
        <p:spPr bwMode="auto">
          <a:xfrm>
            <a:off x="2324100" y="5759450"/>
            <a:ext cx="1335622" cy="400110"/>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b="1" dirty="0" smtClean="0">
                <a:solidFill>
                  <a:schemeClr val="accent5">
                    <a:lumMod val="25000"/>
                  </a:schemeClr>
                </a:solidFill>
                <a:cs typeface="Arial" charset="0"/>
              </a:rPr>
              <a:t>Direction </a:t>
            </a:r>
            <a:r>
              <a:rPr lang="en-US" sz="1000" b="1" dirty="0">
                <a:solidFill>
                  <a:schemeClr val="accent5">
                    <a:lumMod val="25000"/>
                  </a:schemeClr>
                </a:solidFill>
                <a:cs typeface="Arial" charset="0"/>
              </a:rPr>
              <a:t>cosines </a:t>
            </a:r>
            <a:endParaRPr lang="en-US" sz="1000" b="1" dirty="0" smtClean="0">
              <a:solidFill>
                <a:schemeClr val="accent5">
                  <a:lumMod val="25000"/>
                </a:schemeClr>
              </a:solidFill>
              <a:cs typeface="Arial" charset="0"/>
            </a:endParaRPr>
          </a:p>
          <a:p>
            <a:pPr eaLnBrk="1" hangingPunct="1">
              <a:defRPr/>
            </a:pPr>
            <a:r>
              <a:rPr lang="en-US" sz="1000" b="1" dirty="0" smtClean="0">
                <a:solidFill>
                  <a:schemeClr val="accent5">
                    <a:lumMod val="25000"/>
                  </a:schemeClr>
                </a:solidFill>
                <a:cs typeface="Arial" charset="0"/>
              </a:rPr>
              <a:t>of the resultant</a:t>
            </a:r>
            <a:r>
              <a:rPr lang="en-US" sz="1000" b="1" dirty="0">
                <a:solidFill>
                  <a:srgbClr val="9999FF">
                    <a:lumMod val="50000"/>
                  </a:srgbClr>
                </a:solidFill>
                <a:cs typeface="Arial" charset="0"/>
              </a:rPr>
              <a:t> </a:t>
            </a:r>
            <a:r>
              <a:rPr lang="en-US" sz="1000" b="1" dirty="0" smtClean="0">
                <a:solidFill>
                  <a:schemeClr val="accent5">
                    <a:lumMod val="25000"/>
                  </a:schemeClr>
                </a:solidFill>
                <a:cs typeface="Arial" charset="0"/>
              </a:rPr>
              <a:t>are</a:t>
            </a:r>
            <a:endParaRPr lang="ru-RU" sz="1000" b="1" dirty="0">
              <a:solidFill>
                <a:schemeClr val="accent5">
                  <a:lumMod val="25000"/>
                </a:schemeClr>
              </a:solidFill>
              <a:cs typeface="Arial" charset="0"/>
            </a:endParaRPr>
          </a:p>
        </p:txBody>
      </p:sp>
      <p:graphicFrame>
        <p:nvGraphicFramePr>
          <p:cNvPr id="267526" name="Object 5250"/>
          <p:cNvGraphicFramePr>
            <a:graphicFrameLocks noChangeAspect="1"/>
          </p:cNvGraphicFramePr>
          <p:nvPr>
            <p:extLst>
              <p:ext uri="{D42A27DB-BD31-4B8C-83A1-F6EECF244321}">
                <p14:modId xmlns:p14="http://schemas.microsoft.com/office/powerpoint/2010/main" val="2113106783"/>
              </p:ext>
            </p:extLst>
          </p:nvPr>
        </p:nvGraphicFramePr>
        <p:xfrm>
          <a:off x="3659722" y="5256213"/>
          <a:ext cx="1066800" cy="1320800"/>
        </p:xfrm>
        <a:graphic>
          <a:graphicData uri="http://schemas.openxmlformats.org/presentationml/2006/ole">
            <mc:AlternateContent xmlns:mc="http://schemas.openxmlformats.org/markup-compatibility/2006">
              <mc:Choice xmlns:v="urn:schemas-microsoft-com:vml" Requires="v">
                <p:oleObj spid="_x0000_s684522" name="Equation" r:id="rId82" imgW="1066680" imgH="1320480" progId="Equation.DSMT4">
                  <p:embed/>
                </p:oleObj>
              </mc:Choice>
              <mc:Fallback>
                <p:oleObj name="Equation" r:id="rId82" imgW="1066680" imgH="1320480" progId="Equation.DSMT4">
                  <p:embed/>
                  <p:pic>
                    <p:nvPicPr>
                      <p:cNvPr id="0" name=""/>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3659722" y="5256213"/>
                        <a:ext cx="1066800" cy="13208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267531" name="Rectangle 267"/>
          <p:cNvSpPr>
            <a:spLocks noChangeArrowheads="1"/>
          </p:cNvSpPr>
          <p:nvPr/>
        </p:nvSpPr>
        <p:spPr bwMode="auto">
          <a:xfrm>
            <a:off x="4760913" y="5441950"/>
            <a:ext cx="2844000" cy="320675"/>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nSpc>
                <a:spcPct val="80000"/>
              </a:lnSpc>
              <a:spcBef>
                <a:spcPct val="20000"/>
              </a:spcBef>
              <a:buClr>
                <a:srgbClr val="00007D"/>
              </a:buClr>
              <a:buSzPct val="75000"/>
              <a:defRPr/>
            </a:pPr>
            <a:r>
              <a:rPr lang="en-US" sz="1000" b="1" dirty="0" smtClean="0">
                <a:solidFill>
                  <a:srgbClr val="FF0000"/>
                </a:solidFill>
                <a:latin typeface="Arial" charset="0"/>
                <a:cs typeface="Arial" charset="0"/>
              </a:rPr>
              <a:t>Equations for the </a:t>
            </a:r>
            <a:r>
              <a:rPr lang="en-US" sz="1000" b="1" dirty="0">
                <a:solidFill>
                  <a:srgbClr val="FF0000"/>
                </a:solidFill>
                <a:latin typeface="Arial" charset="0"/>
                <a:cs typeface="Arial" charset="0"/>
              </a:rPr>
              <a:t>concurrent force system</a:t>
            </a:r>
            <a:endParaRPr lang="ru-RU" sz="1000" b="1" dirty="0">
              <a:solidFill>
                <a:srgbClr val="FF0000"/>
              </a:solidFill>
              <a:latin typeface="Arial" charset="0"/>
              <a:cs typeface="Arial" charset="0"/>
            </a:endParaRPr>
          </a:p>
          <a:p>
            <a:pPr>
              <a:lnSpc>
                <a:spcPct val="80000"/>
              </a:lnSpc>
              <a:spcBef>
                <a:spcPct val="20000"/>
              </a:spcBef>
              <a:buClr>
                <a:srgbClr val="00007D"/>
              </a:buClr>
              <a:buSzPct val="75000"/>
              <a:defRPr/>
            </a:pPr>
            <a:r>
              <a:rPr lang="en-US" sz="1000" b="1" dirty="0">
                <a:solidFill>
                  <a:srgbClr val="FF0000"/>
                </a:solidFill>
                <a:latin typeface="Arial" charset="0"/>
                <a:cs typeface="Arial" charset="0"/>
              </a:rPr>
              <a:t>Equilibrium </a:t>
            </a:r>
            <a:r>
              <a:rPr lang="en-US" sz="1000" b="1" dirty="0" smtClean="0">
                <a:solidFill>
                  <a:srgbClr val="FF0000"/>
                </a:solidFill>
                <a:latin typeface="Arial" charset="0"/>
                <a:cs typeface="Arial" charset="0"/>
              </a:rPr>
              <a:t>condition</a:t>
            </a:r>
            <a:endParaRPr lang="en-US" sz="1000" b="1" dirty="0">
              <a:solidFill>
                <a:srgbClr val="FF0000"/>
              </a:solidFill>
              <a:latin typeface="Arial" charset="0"/>
              <a:cs typeface="Arial" charset="0"/>
            </a:endParaRPr>
          </a:p>
          <a:p>
            <a:pPr>
              <a:lnSpc>
                <a:spcPct val="80000"/>
              </a:lnSpc>
              <a:spcBef>
                <a:spcPct val="20000"/>
              </a:spcBef>
              <a:buClr>
                <a:srgbClr val="00007D"/>
              </a:buClr>
              <a:buSzPct val="75000"/>
              <a:defRPr/>
            </a:pPr>
            <a:r>
              <a:rPr lang="en-US" sz="1000" b="1" dirty="0">
                <a:solidFill>
                  <a:schemeClr val="accent5">
                    <a:lumMod val="25000"/>
                  </a:schemeClr>
                </a:solidFill>
                <a:latin typeface="Arial" charset="0"/>
                <a:cs typeface="Arial" charset="0"/>
              </a:rPr>
              <a:t>The resultant equals zero</a:t>
            </a:r>
            <a:r>
              <a:rPr lang="ru-RU" sz="1000" b="1" dirty="0">
                <a:solidFill>
                  <a:schemeClr val="accent5">
                    <a:lumMod val="25000"/>
                  </a:schemeClr>
                </a:solidFill>
                <a:latin typeface="Arial" charset="0"/>
                <a:cs typeface="Arial" charset="0"/>
              </a:rPr>
              <a:t>  </a:t>
            </a: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7D"/>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900" dirty="0">
              <a:solidFill>
                <a:srgbClr val="000000"/>
              </a:solidFill>
              <a:latin typeface="Arial" charset="0"/>
              <a:cs typeface="Arial" charset="0"/>
            </a:endParaRPr>
          </a:p>
        </p:txBody>
      </p:sp>
      <p:graphicFrame>
        <p:nvGraphicFramePr>
          <p:cNvPr id="267532" name="Object 5251"/>
          <p:cNvGraphicFramePr>
            <a:graphicFrameLocks noChangeAspect="1"/>
          </p:cNvGraphicFramePr>
          <p:nvPr>
            <p:extLst>
              <p:ext uri="{D42A27DB-BD31-4B8C-83A1-F6EECF244321}">
                <p14:modId xmlns:p14="http://schemas.microsoft.com/office/powerpoint/2010/main" val="4281997510"/>
              </p:ext>
            </p:extLst>
          </p:nvPr>
        </p:nvGraphicFramePr>
        <p:xfrm>
          <a:off x="5562600" y="6172200"/>
          <a:ext cx="469900" cy="215900"/>
        </p:xfrm>
        <a:graphic>
          <a:graphicData uri="http://schemas.openxmlformats.org/presentationml/2006/ole">
            <mc:AlternateContent xmlns:mc="http://schemas.openxmlformats.org/markup-compatibility/2006">
              <mc:Choice xmlns:v="urn:schemas-microsoft-com:vml" Requires="v">
                <p:oleObj spid="_x0000_s684523" name="Equation" r:id="rId84" imgW="469800" imgH="215640" progId="Equation.DSMT4">
                  <p:embed/>
                </p:oleObj>
              </mc:Choice>
              <mc:Fallback>
                <p:oleObj name="Equation" r:id="rId84" imgW="469800" imgH="215640" progId="Equation.DSMT4">
                  <p:embed/>
                  <p:pic>
                    <p:nvPicPr>
                      <p:cNvPr id="0" name=""/>
                      <p:cNvPicPr>
                        <a:picLocks noChangeAspect="1" noChangeArrowheads="1"/>
                      </p:cNvPicPr>
                      <p:nvPr/>
                    </p:nvPicPr>
                    <p:blipFill>
                      <a:blip r:embed="rId85"/>
                      <a:srcRect/>
                      <a:stretch>
                        <a:fillRect/>
                      </a:stretch>
                    </p:blipFill>
                    <p:spPr bwMode="auto">
                      <a:xfrm>
                        <a:off x="5562600" y="6172200"/>
                        <a:ext cx="469900" cy="215900"/>
                      </a:xfrm>
                      <a:prstGeom prst="rect">
                        <a:avLst/>
                      </a:prstGeom>
                      <a:pattFill prst="pct50">
                        <a:fgClr>
                          <a:srgbClr val="FFFF00"/>
                        </a:fgClr>
                        <a:bgClr>
                          <a:schemeClr val="bg1"/>
                        </a:bgClr>
                      </a:pattFill>
                      <a:ln w="9525">
                        <a:solidFill>
                          <a:srgbClr val="FF0000"/>
                        </a:solidFill>
                        <a:miter lim="800000"/>
                        <a:headEnd/>
                        <a:tailEnd/>
                      </a:ln>
                    </p:spPr>
                  </p:pic>
                </p:oleObj>
              </mc:Fallback>
            </mc:AlternateContent>
          </a:graphicData>
        </a:graphic>
      </p:graphicFrame>
      <p:sp>
        <p:nvSpPr>
          <p:cNvPr id="267533" name="Text Box 269"/>
          <p:cNvSpPr txBox="1">
            <a:spLocks noChangeArrowheads="1"/>
          </p:cNvSpPr>
          <p:nvPr/>
        </p:nvSpPr>
        <p:spPr bwMode="auto">
          <a:xfrm>
            <a:off x="6394450" y="5784850"/>
            <a:ext cx="1435100" cy="539750"/>
          </a:xfrm>
          <a:prstGeom prst="rect">
            <a:avLst/>
          </a:prstGeom>
          <a:noFill/>
          <a:ln w="9525">
            <a:noFill/>
            <a:miter lim="800000"/>
            <a:headEnd/>
            <a:tailEnd/>
          </a:ln>
        </p:spPr>
        <p:txBody>
          <a:bodyPr wrap="none">
            <a:spAutoFit/>
          </a:bodyPr>
          <a:lstStyle/>
          <a:p>
            <a:r>
              <a:rPr lang="en-US" sz="1000" dirty="0">
                <a:solidFill>
                  <a:schemeClr val="tx2"/>
                </a:solidFill>
                <a:latin typeface="Arial" charset="0"/>
                <a:cs typeface="Arial" charset="0"/>
              </a:rPr>
              <a:t>Whence, </a:t>
            </a:r>
            <a:r>
              <a:rPr lang="en-US" sz="1000" b="1" dirty="0">
                <a:solidFill>
                  <a:srgbClr val="FF0000"/>
                </a:solidFill>
                <a:latin typeface="Arial" charset="0"/>
                <a:cs typeface="Arial" charset="0"/>
              </a:rPr>
              <a:t>equilibrium</a:t>
            </a:r>
          </a:p>
          <a:p>
            <a:r>
              <a:rPr lang="en-US" sz="1000" b="1" dirty="0" smtClean="0">
                <a:solidFill>
                  <a:srgbClr val="FF0000"/>
                </a:solidFill>
                <a:latin typeface="Arial" charset="0"/>
                <a:cs typeface="Arial" charset="0"/>
              </a:rPr>
              <a:t>equations are</a:t>
            </a:r>
            <a:endParaRPr lang="ru-RU" sz="1000" b="1" dirty="0">
              <a:solidFill>
                <a:srgbClr val="FF0000"/>
              </a:solidFill>
              <a:latin typeface="Arial" charset="0"/>
              <a:cs typeface="Arial" charset="0"/>
            </a:endParaRPr>
          </a:p>
          <a:p>
            <a:endParaRPr lang="ru-RU" sz="900" dirty="0">
              <a:solidFill>
                <a:srgbClr val="000000"/>
              </a:solidFill>
              <a:latin typeface="Arial" charset="0"/>
              <a:cs typeface="Arial" charset="0"/>
            </a:endParaRPr>
          </a:p>
        </p:txBody>
      </p:sp>
      <p:graphicFrame>
        <p:nvGraphicFramePr>
          <p:cNvPr id="267534" name="Object 5252"/>
          <p:cNvGraphicFramePr>
            <a:graphicFrameLocks noChangeAspect="1"/>
          </p:cNvGraphicFramePr>
          <p:nvPr>
            <p:extLst>
              <p:ext uri="{D42A27DB-BD31-4B8C-83A1-F6EECF244321}">
                <p14:modId xmlns:p14="http://schemas.microsoft.com/office/powerpoint/2010/main" val="581777712"/>
              </p:ext>
            </p:extLst>
          </p:nvPr>
        </p:nvGraphicFramePr>
        <p:xfrm>
          <a:off x="7788049" y="5441950"/>
          <a:ext cx="800100" cy="847725"/>
        </p:xfrm>
        <a:graphic>
          <a:graphicData uri="http://schemas.openxmlformats.org/presentationml/2006/ole">
            <mc:AlternateContent xmlns:mc="http://schemas.openxmlformats.org/markup-compatibility/2006">
              <mc:Choice xmlns:v="urn:schemas-microsoft-com:vml" Requires="v">
                <p:oleObj spid="_x0000_s684524" name="Формула" r:id="rId86" imgW="647700" imgH="685800" progId="Equation.3">
                  <p:embed/>
                </p:oleObj>
              </mc:Choice>
              <mc:Fallback>
                <p:oleObj name="Формула" r:id="rId86" imgW="647700" imgH="685800" progId="Equation.3">
                  <p:embed/>
                  <p:pic>
                    <p:nvPicPr>
                      <p:cNvPr id="0" name=""/>
                      <p:cNvPicPr>
                        <a:picLocks noChangeAspect="1" noChangeArrowheads="1"/>
                      </p:cNvPicPr>
                      <p:nvPr/>
                    </p:nvPicPr>
                    <p:blipFill>
                      <a:blip r:embed="rId87">
                        <a:extLst>
                          <a:ext uri="{28A0092B-C50C-407E-A947-70E740481C1C}">
                            <a14:useLocalDpi xmlns:a14="http://schemas.microsoft.com/office/drawing/2010/main" val="0"/>
                          </a:ext>
                        </a:extLst>
                      </a:blip>
                      <a:srcRect/>
                      <a:stretch>
                        <a:fillRect/>
                      </a:stretch>
                    </p:blipFill>
                    <p:spPr bwMode="auto">
                      <a:xfrm>
                        <a:off x="7788049" y="5441950"/>
                        <a:ext cx="800100" cy="847725"/>
                      </a:xfrm>
                      <a:prstGeom prst="rect">
                        <a:avLst/>
                      </a:prstGeom>
                      <a:pattFill prst="pct50">
                        <a:fgClr>
                          <a:srgbClr val="FFFF00"/>
                        </a:fgClr>
                        <a:bgClr>
                          <a:schemeClr val="bg1"/>
                        </a:bgClr>
                      </a:pattFill>
                      <a:ln w="15875">
                        <a:solidFill>
                          <a:srgbClr val="FF0000"/>
                        </a:solidFill>
                        <a:miter lim="800000"/>
                        <a:headEnd/>
                        <a:tailEnd/>
                      </a:ln>
                    </p:spPr>
                  </p:pic>
                </p:oleObj>
              </mc:Fallback>
            </mc:AlternateContent>
          </a:graphicData>
        </a:graphic>
      </p:graphicFrame>
      <p:sp>
        <p:nvSpPr>
          <p:cNvPr id="82096" name="AutoShape 272">
            <a:hlinkClick r:id="" action="ppaction://hlinkshowjump?jump=nextslide" highlightClick="1"/>
          </p:cNvPr>
          <p:cNvSpPr>
            <a:spLocks noChangeArrowheads="1"/>
          </p:cNvSpPr>
          <p:nvPr/>
        </p:nvSpPr>
        <p:spPr bwMode="auto">
          <a:xfrm>
            <a:off x="4581525" y="562280"/>
            <a:ext cx="285750" cy="216000"/>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097" name="AutoShape 273">
            <a:hlinkClick r:id="rId8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098" name="AutoShape 27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2099" name="Oval 275"/>
          <p:cNvSpPr>
            <a:spLocks noChangeArrowheads="1"/>
          </p:cNvSpPr>
          <p:nvPr/>
        </p:nvSpPr>
        <p:spPr bwMode="auto">
          <a:xfrm>
            <a:off x="8696325" y="6391275"/>
            <a:ext cx="333375" cy="288000"/>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8</a:t>
            </a:r>
            <a:endParaRPr lang="ru-RU" sz="1000" b="1" dirty="0">
              <a:solidFill>
                <a:srgbClr val="00007D"/>
              </a:solidFill>
              <a:latin typeface="Arial" charset="0"/>
              <a:cs typeface="Arial" charset="0"/>
            </a:endParaRPr>
          </a:p>
        </p:txBody>
      </p:sp>
      <p:pic>
        <p:nvPicPr>
          <p:cNvPr id="82100" name="Picture 15" descr="Z:\Символ НГУ_4.JPG"/>
          <p:cNvPicPr>
            <a:picLocks noChangeAspect="1" noChangeArrowheads="1"/>
          </p:cNvPicPr>
          <p:nvPr/>
        </p:nvPicPr>
        <p:blipFill>
          <a:blip r:embed="rId89"/>
          <a:srcRect/>
          <a:stretch>
            <a:fillRect/>
          </a:stretch>
        </p:blipFill>
        <p:spPr bwMode="auto">
          <a:xfrm>
            <a:off x="8089900" y="0"/>
            <a:ext cx="900113" cy="755650"/>
          </a:xfrm>
          <a:prstGeom prst="rect">
            <a:avLst/>
          </a:prstGeom>
          <a:noFill/>
          <a:ln w="9525">
            <a:noFill/>
            <a:miter lim="800000"/>
            <a:headEnd/>
            <a:tailEnd/>
          </a:ln>
        </p:spPr>
      </p:pic>
    </p:spTree>
    <p:extLst>
      <p:ext uri="{BB962C8B-B14F-4D97-AF65-F5344CB8AC3E}">
        <p14:creationId xmlns:p14="http://schemas.microsoft.com/office/powerpoint/2010/main" val="36735411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6727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0" presetClass="path" presetSubtype="0" accel="50000" decel="50000" fill="hold" nodeType="clickEffect">
                                  <p:stCondLst>
                                    <p:cond delay="0"/>
                                  </p:stCondLst>
                                  <p:childTnLst>
                                    <p:animMotion origin="layout" path="M 1.11111E-6 -2.59259E-6 L -0.03646 0.04584 " pathEditMode="relative" rAng="0" ptsTypes="AA">
                                      <p:cBhvr>
                                        <p:cTn id="10" dur="2000" fill="hold"/>
                                        <p:tgtEl>
                                          <p:spTgt spid="267367"/>
                                        </p:tgtEl>
                                        <p:attrNameLst>
                                          <p:attrName>ppt_x</p:attrName>
                                          <p:attrName>ppt_y</p:attrName>
                                        </p:attrNameLst>
                                      </p:cBhvr>
                                      <p:rCtr x="-1823" y="2292"/>
                                    </p:animMotion>
                                  </p:childTnLst>
                                </p:cTn>
                              </p:par>
                              <p:par>
                                <p:cTn id="11" presetID="0" presetClass="path" presetSubtype="0" accel="50000" decel="50000" fill="hold" nodeType="withEffect">
                                  <p:stCondLst>
                                    <p:cond delay="0"/>
                                  </p:stCondLst>
                                  <p:childTnLst>
                                    <p:animMotion origin="layout" path="M 3.05556E-6 0.00139 L -0.02813 -0.04028 " pathEditMode="relative" rAng="0" ptsTypes="AA">
                                      <p:cBhvr>
                                        <p:cTn id="12" dur="2000" fill="hold"/>
                                        <p:tgtEl>
                                          <p:spTgt spid="267368"/>
                                        </p:tgtEl>
                                        <p:attrNameLst>
                                          <p:attrName>ppt_x</p:attrName>
                                          <p:attrName>ppt_y</p:attrName>
                                        </p:attrNameLst>
                                      </p:cBhvr>
                                      <p:rCtr x="-1406" y="-2083"/>
                                    </p:animMotion>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267369"/>
                                        </p:tgtEl>
                                        <p:attrNameLst>
                                          <p:attrName>style.visibility</p:attrName>
                                        </p:attrNameLst>
                                      </p:cBhvr>
                                      <p:to>
                                        <p:strVal val="visible"/>
                                      </p:to>
                                    </p:set>
                                  </p:childTnLst>
                                </p:cTn>
                              </p:par>
                              <p:par>
                                <p:cTn id="17" presetID="9" presetClass="exit" presetSubtype="0" fill="hold" nodeType="withEffect">
                                  <p:stCondLst>
                                    <p:cond delay="0"/>
                                  </p:stCondLst>
                                  <p:childTnLst>
                                    <p:animEffect transition="out" filter="dissolve">
                                      <p:cBhvr>
                                        <p:cTn id="18" dur="500"/>
                                        <p:tgtEl>
                                          <p:spTgt spid="267367"/>
                                        </p:tgtEl>
                                      </p:cBhvr>
                                    </p:animEffect>
                                    <p:set>
                                      <p:cBhvr>
                                        <p:cTn id="19" dur="1" fill="hold">
                                          <p:stCondLst>
                                            <p:cond delay="499"/>
                                          </p:stCondLst>
                                        </p:cTn>
                                        <p:tgtEl>
                                          <p:spTgt spid="267367"/>
                                        </p:tgtEl>
                                        <p:attrNameLst>
                                          <p:attrName>style.visibility</p:attrName>
                                        </p:attrNameLst>
                                      </p:cBhvr>
                                      <p:to>
                                        <p:strVal val="hidden"/>
                                      </p:to>
                                    </p:set>
                                  </p:childTnLst>
                                </p:cTn>
                              </p:par>
                              <p:par>
                                <p:cTn id="20" presetID="9" presetClass="exit" presetSubtype="0" fill="hold" nodeType="withEffect">
                                  <p:stCondLst>
                                    <p:cond delay="0"/>
                                  </p:stCondLst>
                                  <p:childTnLst>
                                    <p:animEffect transition="out" filter="dissolve">
                                      <p:cBhvr>
                                        <p:cTn id="21" dur="500"/>
                                        <p:tgtEl>
                                          <p:spTgt spid="267368"/>
                                        </p:tgtEl>
                                      </p:cBhvr>
                                    </p:animEffect>
                                    <p:set>
                                      <p:cBhvr>
                                        <p:cTn id="22" dur="1" fill="hold">
                                          <p:stCondLst>
                                            <p:cond delay="499"/>
                                          </p:stCondLst>
                                        </p:cTn>
                                        <p:tgtEl>
                                          <p:spTgt spid="267368"/>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267381"/>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6738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67417"/>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6740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6738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6745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67466"/>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67467"/>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67416"/>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9" presetClass="exit" presetSubtype="0" fill="hold" nodeType="clickEffect">
                                  <p:stCondLst>
                                    <p:cond delay="0"/>
                                  </p:stCondLst>
                                  <p:childTnLst>
                                    <p:animEffect transition="out" filter="dissolve">
                                      <p:cBhvr>
                                        <p:cTn id="48" dur="500"/>
                                        <p:tgtEl>
                                          <p:spTgt spid="267402"/>
                                        </p:tgtEl>
                                      </p:cBhvr>
                                    </p:animEffect>
                                    <p:set>
                                      <p:cBhvr>
                                        <p:cTn id="49" dur="1" fill="hold">
                                          <p:stCondLst>
                                            <p:cond delay="499"/>
                                          </p:stCondLst>
                                        </p:cTn>
                                        <p:tgtEl>
                                          <p:spTgt spid="267402"/>
                                        </p:tgtEl>
                                        <p:attrNameLst>
                                          <p:attrName>style.visibility</p:attrName>
                                        </p:attrNameLst>
                                      </p:cBhvr>
                                      <p:to>
                                        <p:strVal val="hidden"/>
                                      </p:to>
                                    </p:set>
                                  </p:childTnLst>
                                </p:cTn>
                              </p:par>
                              <p:par>
                                <p:cTn id="50" presetID="9" presetClass="exit" presetSubtype="0" fill="hold" nodeType="withEffect">
                                  <p:stCondLst>
                                    <p:cond delay="0"/>
                                  </p:stCondLst>
                                  <p:childTnLst>
                                    <p:animEffect transition="out" filter="dissolve">
                                      <p:cBhvr>
                                        <p:cTn id="51" dur="500"/>
                                        <p:tgtEl>
                                          <p:spTgt spid="267389"/>
                                        </p:tgtEl>
                                      </p:cBhvr>
                                    </p:animEffect>
                                    <p:set>
                                      <p:cBhvr>
                                        <p:cTn id="52" dur="1" fill="hold">
                                          <p:stCondLst>
                                            <p:cond delay="499"/>
                                          </p:stCondLst>
                                        </p:cTn>
                                        <p:tgtEl>
                                          <p:spTgt spid="267389"/>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26738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67418"/>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267399"/>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267400"/>
                                        </p:tgtEl>
                                        <p:attrNameLst>
                                          <p:attrName>style.visibility</p:attrName>
                                        </p:attrNameLst>
                                      </p:cBhvr>
                                      <p:to>
                                        <p:strVal val="visible"/>
                                      </p:to>
                                    </p:set>
                                  </p:childTnLst>
                                </p:cTn>
                              </p:par>
                              <p:par>
                                <p:cTn id="61" presetID="9" presetClass="exit" presetSubtype="0" fill="hold" grpId="1" nodeType="withEffect">
                                  <p:stCondLst>
                                    <p:cond delay="0"/>
                                  </p:stCondLst>
                                  <p:childTnLst>
                                    <p:animEffect transition="out" filter="dissolve">
                                      <p:cBhvr>
                                        <p:cTn id="62" dur="500"/>
                                        <p:tgtEl>
                                          <p:spTgt spid="267416"/>
                                        </p:tgtEl>
                                      </p:cBhvr>
                                    </p:animEffect>
                                    <p:set>
                                      <p:cBhvr>
                                        <p:cTn id="63" dur="1" fill="hold">
                                          <p:stCondLst>
                                            <p:cond delay="499"/>
                                          </p:stCondLst>
                                        </p:cTn>
                                        <p:tgtEl>
                                          <p:spTgt spid="267416"/>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nodeType="clickEffect">
                                  <p:stCondLst>
                                    <p:cond delay="0"/>
                                  </p:stCondLst>
                                  <p:childTnLst>
                                    <p:set>
                                      <p:cBhvr>
                                        <p:cTn id="67" dur="1" fill="hold">
                                          <p:stCondLst>
                                            <p:cond delay="0"/>
                                          </p:stCondLst>
                                        </p:cTn>
                                        <p:tgtEl>
                                          <p:spTgt spid="267407"/>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267425"/>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267401"/>
                                        </p:tgtEl>
                                        <p:attrNameLst>
                                          <p:attrName>style.visibility</p:attrName>
                                        </p:attrNameLst>
                                      </p:cBhvr>
                                      <p:to>
                                        <p:strVal val="visible"/>
                                      </p:to>
                                    </p:set>
                                  </p:childTnLst>
                                </p:cTn>
                              </p:par>
                              <p:par>
                                <p:cTn id="72" presetID="27" presetClass="emph" presetSubtype="0" repeatCount="3000" fill="hold" grpId="1" nodeType="withEffect">
                                  <p:stCondLst>
                                    <p:cond delay="0"/>
                                  </p:stCondLst>
                                  <p:childTnLst>
                                    <p:animClr clrSpc="rgb" dir="cw">
                                      <p:cBhvr override="childStyle">
                                        <p:cTn id="73" dur="250" autoRev="1" fill="hold"/>
                                        <p:tgtEl>
                                          <p:spTgt spid="267401"/>
                                        </p:tgtEl>
                                        <p:attrNameLst>
                                          <p:attrName>style.color</p:attrName>
                                        </p:attrNameLst>
                                      </p:cBhvr>
                                      <p:to>
                                        <a:schemeClr val="bg1"/>
                                      </p:to>
                                    </p:animClr>
                                    <p:animClr clrSpc="rgb" dir="cw">
                                      <p:cBhvr>
                                        <p:cTn id="74" dur="250" autoRev="1" fill="hold"/>
                                        <p:tgtEl>
                                          <p:spTgt spid="267401"/>
                                        </p:tgtEl>
                                        <p:attrNameLst>
                                          <p:attrName>fillcolor</p:attrName>
                                        </p:attrNameLst>
                                      </p:cBhvr>
                                      <p:to>
                                        <a:schemeClr val="bg1"/>
                                      </p:to>
                                    </p:animClr>
                                    <p:set>
                                      <p:cBhvr>
                                        <p:cTn id="75" dur="250" autoRev="1" fill="hold"/>
                                        <p:tgtEl>
                                          <p:spTgt spid="267401"/>
                                        </p:tgtEl>
                                        <p:attrNameLst>
                                          <p:attrName>fill.type</p:attrName>
                                        </p:attrNameLst>
                                      </p:cBhvr>
                                      <p:to>
                                        <p:strVal val="solid"/>
                                      </p:to>
                                    </p:set>
                                    <p:set>
                                      <p:cBhvr>
                                        <p:cTn id="76" dur="250" autoRev="1" fill="hold"/>
                                        <p:tgtEl>
                                          <p:spTgt spid="267401"/>
                                        </p:tgtEl>
                                        <p:attrNameLst>
                                          <p:attrName>fill.on</p:attrName>
                                        </p:attrNameLst>
                                      </p:cBhvr>
                                      <p:to>
                                        <p:strVal val="tru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267426"/>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67427"/>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xit" presetSubtype="0" fill="hold" grpId="2" nodeType="clickEffect">
                                  <p:stCondLst>
                                    <p:cond delay="0"/>
                                  </p:stCondLst>
                                  <p:childTnLst>
                                    <p:animEffect transition="out" filter="dissolve">
                                      <p:cBhvr>
                                        <p:cTn id="88" dur="500"/>
                                        <p:tgtEl>
                                          <p:spTgt spid="267401"/>
                                        </p:tgtEl>
                                      </p:cBhvr>
                                    </p:animEffect>
                                    <p:set>
                                      <p:cBhvr>
                                        <p:cTn id="89" dur="1" fill="hold">
                                          <p:stCondLst>
                                            <p:cond delay="499"/>
                                          </p:stCondLst>
                                        </p:cTn>
                                        <p:tgtEl>
                                          <p:spTgt spid="267401"/>
                                        </p:tgtEl>
                                        <p:attrNameLst>
                                          <p:attrName>style.visibility</p:attrName>
                                        </p:attrNameLst>
                                      </p:cBhvr>
                                      <p:to>
                                        <p:strVal val="hidden"/>
                                      </p:to>
                                    </p:set>
                                  </p:childTnLst>
                                </p:cTn>
                              </p:par>
                              <p:par>
                                <p:cTn id="90" presetID="1" presetClass="entr" presetSubtype="0" fill="hold" nodeType="withEffect">
                                  <p:stCondLst>
                                    <p:cond delay="0"/>
                                  </p:stCondLst>
                                  <p:childTnLst>
                                    <p:set>
                                      <p:cBhvr>
                                        <p:cTn id="91" dur="1" fill="hold">
                                          <p:stCondLst>
                                            <p:cond delay="0"/>
                                          </p:stCondLst>
                                        </p:cTn>
                                        <p:tgtEl>
                                          <p:spTgt spid="267430"/>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26743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267436"/>
                                        </p:tgtEl>
                                        <p:attrNameLst>
                                          <p:attrName>style.visibility</p:attrName>
                                        </p:attrNameLst>
                                      </p:cBhvr>
                                      <p:to>
                                        <p:strVal val="visible"/>
                                      </p:to>
                                    </p:set>
                                  </p:childTnLst>
                                </p:cTn>
                              </p:par>
                              <p:par>
                                <p:cTn id="100" presetID="1" presetClass="entr" presetSubtype="0" fill="hold" nodeType="withEffect">
                                  <p:stCondLst>
                                    <p:cond delay="0"/>
                                  </p:stCondLst>
                                  <p:childTnLst>
                                    <p:set>
                                      <p:cBhvr>
                                        <p:cTn id="101" dur="1" fill="hold">
                                          <p:stCondLst>
                                            <p:cond delay="0"/>
                                          </p:stCondLst>
                                        </p:cTn>
                                        <p:tgtEl>
                                          <p:spTgt spid="267451"/>
                                        </p:tgtEl>
                                        <p:attrNameLst>
                                          <p:attrName>style.visibility</p:attrName>
                                        </p:attrNameLst>
                                      </p:cBhvr>
                                      <p:to>
                                        <p:strVal val="visible"/>
                                      </p:to>
                                    </p:se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 presetClass="entr" presetSubtype="0" fill="hold" nodeType="clickEffect">
                                  <p:stCondLst>
                                    <p:cond delay="0"/>
                                  </p:stCondLst>
                                  <p:childTnLst>
                                    <p:set>
                                      <p:cBhvr>
                                        <p:cTn id="105" dur="1" fill="hold">
                                          <p:stCondLst>
                                            <p:cond delay="0"/>
                                          </p:stCondLst>
                                        </p:cTn>
                                        <p:tgtEl>
                                          <p:spTgt spid="267449"/>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 presetClass="entr" presetSubtype="0" fill="hold" nodeType="clickEffect">
                                  <p:stCondLst>
                                    <p:cond delay="0"/>
                                  </p:stCondLst>
                                  <p:childTnLst>
                                    <p:set>
                                      <p:cBhvr>
                                        <p:cTn id="109" dur="1" fill="hold">
                                          <p:stCondLst>
                                            <p:cond delay="0"/>
                                          </p:stCondLst>
                                        </p:cTn>
                                        <p:tgtEl>
                                          <p:spTgt spid="267445"/>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nodeType="clickEffect">
                                  <p:stCondLst>
                                    <p:cond delay="0"/>
                                  </p:stCondLst>
                                  <p:childTnLst>
                                    <p:set>
                                      <p:cBhvr>
                                        <p:cTn id="113" dur="1" fill="hold">
                                          <p:stCondLst>
                                            <p:cond delay="0"/>
                                          </p:stCondLst>
                                        </p:cTn>
                                        <p:tgtEl>
                                          <p:spTgt spid="267449"/>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267450"/>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267452"/>
                                        </p:tgtEl>
                                        <p:attrNameLst>
                                          <p:attrName>style.visibility</p:attrName>
                                        </p:attrNameLst>
                                      </p:cBhvr>
                                      <p:to>
                                        <p:strVal val="visible"/>
                                      </p:to>
                                    </p:se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267342"/>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267454"/>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267464"/>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267465"/>
                                        </p:tgtEl>
                                        <p:attrNameLst>
                                          <p:attrName>style.visibility</p:attrName>
                                        </p:attrNameLst>
                                      </p:cBhvr>
                                      <p:to>
                                        <p:strVal val="visible"/>
                                      </p:to>
                                    </p:se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 presetClass="entr" presetSubtype="0" fill="hold" nodeType="clickEffect">
                                  <p:stCondLst>
                                    <p:cond delay="0"/>
                                  </p:stCondLst>
                                  <p:childTnLst>
                                    <p:set>
                                      <p:cBhvr>
                                        <p:cTn id="131" dur="1" fill="hold">
                                          <p:stCondLst>
                                            <p:cond delay="0"/>
                                          </p:stCondLst>
                                        </p:cTn>
                                        <p:tgtEl>
                                          <p:spTgt spid="267469"/>
                                        </p:tgtEl>
                                        <p:attrNameLst>
                                          <p:attrName>style.visibility</p:attrName>
                                        </p:attrNameLst>
                                      </p:cBhvr>
                                      <p:to>
                                        <p:strVal val="visible"/>
                                      </p:to>
                                    </p:set>
                                  </p:childTnLst>
                                </p:cTn>
                              </p:par>
                              <p:par>
                                <p:cTn id="132" presetID="1" presetClass="entr" presetSubtype="0" fill="hold" nodeType="withEffect">
                                  <p:stCondLst>
                                    <p:cond delay="0"/>
                                  </p:stCondLst>
                                  <p:childTnLst>
                                    <p:set>
                                      <p:cBhvr>
                                        <p:cTn id="133" dur="1" fill="hold">
                                          <p:stCondLst>
                                            <p:cond delay="0"/>
                                          </p:stCondLst>
                                        </p:cTn>
                                        <p:tgtEl>
                                          <p:spTgt spid="267470"/>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267516"/>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grpId="0" nodeType="clickEffect">
                                  <p:stCondLst>
                                    <p:cond delay="0"/>
                                  </p:stCondLst>
                                  <p:childTnLst>
                                    <p:set>
                                      <p:cBhvr>
                                        <p:cTn id="139" dur="1" fill="hold">
                                          <p:stCondLst>
                                            <p:cond delay="0"/>
                                          </p:stCondLst>
                                        </p:cTn>
                                        <p:tgtEl>
                                          <p:spTgt spid="267518"/>
                                        </p:tgtEl>
                                        <p:attrNameLst>
                                          <p:attrName>style.visibility</p:attrName>
                                        </p:attrNameLst>
                                      </p:cBhvr>
                                      <p:to>
                                        <p:strVal val="visible"/>
                                      </p:to>
                                    </p:set>
                                  </p:childTnLst>
                                </p:cTn>
                              </p:par>
                              <p:par>
                                <p:cTn id="140" presetID="1" presetClass="entr" presetSubtype="0" fill="hold" nodeType="withEffect">
                                  <p:stCondLst>
                                    <p:cond delay="0"/>
                                  </p:stCondLst>
                                  <p:childTnLst>
                                    <p:set>
                                      <p:cBhvr>
                                        <p:cTn id="141" dur="1" fill="hold">
                                          <p:stCondLst>
                                            <p:cond delay="0"/>
                                          </p:stCondLst>
                                        </p:cTn>
                                        <p:tgtEl>
                                          <p:spTgt spid="267471"/>
                                        </p:tgtEl>
                                        <p:attrNameLst>
                                          <p:attrName>style.visibility</p:attrName>
                                        </p:attrNameLst>
                                      </p:cBhvr>
                                      <p:to>
                                        <p:strVal val="visible"/>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 presetClass="entr" presetSubtype="0" fill="hold" grpId="0" nodeType="clickEffect">
                                  <p:stCondLst>
                                    <p:cond delay="0"/>
                                  </p:stCondLst>
                                  <p:childTnLst>
                                    <p:set>
                                      <p:cBhvr>
                                        <p:cTn id="145" dur="1" fill="hold">
                                          <p:stCondLst>
                                            <p:cond delay="0"/>
                                          </p:stCondLst>
                                        </p:cTn>
                                        <p:tgtEl>
                                          <p:spTgt spid="267519"/>
                                        </p:tgtEl>
                                        <p:attrNameLst>
                                          <p:attrName>style.visibility</p:attrName>
                                        </p:attrNameLst>
                                      </p:cBhvr>
                                      <p:to>
                                        <p:strVal val="visible"/>
                                      </p:to>
                                    </p:set>
                                  </p:childTnLst>
                                </p:cTn>
                              </p:par>
                              <p:par>
                                <p:cTn id="146" presetID="1" presetClass="entr" presetSubtype="0" fill="hold" nodeType="withEffect">
                                  <p:stCondLst>
                                    <p:cond delay="0"/>
                                  </p:stCondLst>
                                  <p:childTnLst>
                                    <p:set>
                                      <p:cBhvr>
                                        <p:cTn id="147" dur="1" fill="hold">
                                          <p:stCondLst>
                                            <p:cond delay="0"/>
                                          </p:stCondLst>
                                        </p:cTn>
                                        <p:tgtEl>
                                          <p:spTgt spid="267520"/>
                                        </p:tgtEl>
                                        <p:attrNameLst>
                                          <p:attrName>style.visibility</p:attrName>
                                        </p:attrNameLst>
                                      </p:cBhvr>
                                      <p:to>
                                        <p:strVal val="visible"/>
                                      </p:to>
                                    </p:se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 presetClass="entr" presetSubtype="0" fill="hold" grpId="0" nodeType="clickEffect">
                                  <p:stCondLst>
                                    <p:cond delay="0"/>
                                  </p:stCondLst>
                                  <p:childTnLst>
                                    <p:set>
                                      <p:cBhvr>
                                        <p:cTn id="151" dur="1" fill="hold">
                                          <p:stCondLst>
                                            <p:cond delay="0"/>
                                          </p:stCondLst>
                                        </p:cTn>
                                        <p:tgtEl>
                                          <p:spTgt spid="267521"/>
                                        </p:tgtEl>
                                        <p:attrNameLst>
                                          <p:attrName>style.visibility</p:attrName>
                                        </p:attrNameLst>
                                      </p:cBhvr>
                                      <p:to>
                                        <p:strVal val="visible"/>
                                      </p:to>
                                    </p:set>
                                  </p:childTnLst>
                                </p:cTn>
                              </p:par>
                              <p:par>
                                <p:cTn id="152" presetID="1" presetClass="entr" presetSubtype="0" fill="hold" nodeType="withEffect">
                                  <p:stCondLst>
                                    <p:cond delay="0"/>
                                  </p:stCondLst>
                                  <p:childTnLst>
                                    <p:set>
                                      <p:cBhvr>
                                        <p:cTn id="153" dur="1" fill="hold">
                                          <p:stCondLst>
                                            <p:cond delay="0"/>
                                          </p:stCondLst>
                                        </p:cTn>
                                        <p:tgtEl>
                                          <p:spTgt spid="267522"/>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267525"/>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267526"/>
                                        </p:tgtEl>
                                        <p:attrNameLst>
                                          <p:attrName>style.visibility</p:attrName>
                                        </p:attrNameLst>
                                      </p:cBhvr>
                                      <p:to>
                                        <p:strVal val="visible"/>
                                      </p:to>
                                    </p:set>
                                  </p:childTnLst>
                                </p:cTn>
                              </p:par>
                              <p:par>
                                <p:cTn id="158" presetID="1" presetClass="entr" presetSubtype="0" fill="hold" grpId="0" nodeType="withEffect">
                                  <p:stCondLst>
                                    <p:cond delay="0"/>
                                  </p:stCondLst>
                                  <p:childTnLst>
                                    <p:set>
                                      <p:cBhvr>
                                        <p:cTn id="159" dur="1" fill="hold">
                                          <p:stCondLst>
                                            <p:cond delay="0"/>
                                          </p:stCondLst>
                                        </p:cTn>
                                        <p:tgtEl>
                                          <p:spTgt spid="267523"/>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267524"/>
                                        </p:tgtEl>
                                        <p:attrNameLst>
                                          <p:attrName>style.visibility</p:attrName>
                                        </p:attrNameLst>
                                      </p:cBhvr>
                                      <p:to>
                                        <p:strVal val="visible"/>
                                      </p:to>
                                    </p:set>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ntr" presetSubtype="0" fill="hold" grpId="0" nodeType="clickEffect">
                                  <p:stCondLst>
                                    <p:cond delay="0"/>
                                  </p:stCondLst>
                                  <p:childTnLst>
                                    <p:set>
                                      <p:cBhvr>
                                        <p:cTn id="165" dur="1" fill="hold">
                                          <p:stCondLst>
                                            <p:cond delay="0"/>
                                          </p:stCondLst>
                                        </p:cTn>
                                        <p:tgtEl>
                                          <p:spTgt spid="267531"/>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267532"/>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grpId="0" nodeType="clickEffect">
                                  <p:stCondLst>
                                    <p:cond delay="0"/>
                                  </p:stCondLst>
                                  <p:childTnLst>
                                    <p:set>
                                      <p:cBhvr>
                                        <p:cTn id="171" dur="1" fill="hold">
                                          <p:stCondLst>
                                            <p:cond delay="0"/>
                                          </p:stCondLst>
                                        </p:cTn>
                                        <p:tgtEl>
                                          <p:spTgt spid="267533"/>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2675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416" grpId="0" animBg="1"/>
      <p:bldP spid="267416" grpId="1" animBg="1"/>
      <p:bldP spid="267382" grpId="0"/>
      <p:bldP spid="267399" grpId="0" animBg="1"/>
      <p:bldP spid="267401" grpId="0" animBg="1"/>
      <p:bldP spid="267401" grpId="1" animBg="1"/>
      <p:bldP spid="267401" grpId="2" animBg="1"/>
      <p:bldP spid="267425" grpId="0"/>
      <p:bldP spid="267426" grpId="0"/>
      <p:bldP spid="267427" grpId="0" animBg="1"/>
      <p:bldP spid="267431" grpId="0"/>
      <p:bldP spid="267436" grpId="0" animBg="1"/>
      <p:bldP spid="267450" grpId="0" animBg="1"/>
      <p:bldP spid="267342" grpId="0" animBg="1"/>
      <p:bldP spid="267518" grpId="0"/>
      <p:bldP spid="267519" grpId="0"/>
      <p:bldP spid="267521" grpId="0"/>
      <p:bldP spid="267523" grpId="0"/>
      <p:bldP spid="267525" grpId="0"/>
      <p:bldP spid="267531" grpId="0"/>
      <p:bldP spid="267533"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4"/>
          <p:cNvSpPr>
            <a:spLocks noChangeArrowheads="1"/>
          </p:cNvSpPr>
          <p:nvPr/>
        </p:nvSpPr>
        <p:spPr bwMode="auto">
          <a:xfrm>
            <a:off x="131763" y="806450"/>
            <a:ext cx="8440737" cy="887413"/>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Coplanar </a:t>
            </a:r>
            <a:r>
              <a:rPr lang="en-US" sz="1000" b="1" dirty="0" smtClean="0">
                <a:solidFill>
                  <a:srgbClr val="FF0000"/>
                </a:solidFill>
                <a:latin typeface="Arial" charset="0"/>
                <a:cs typeface="Arial" charset="0"/>
              </a:rPr>
              <a:t>Force System</a:t>
            </a:r>
            <a:r>
              <a:rPr lang="ru-RU" sz="1000" b="1" dirty="0" smtClean="0">
                <a:solidFill>
                  <a:srgbClr val="FF0000"/>
                </a:solidFill>
                <a:latin typeface="Arial" charset="0"/>
                <a:cs typeface="Arial" charset="0"/>
              </a:rPr>
              <a:t> </a:t>
            </a:r>
            <a:r>
              <a:rPr lang="ru-RU" sz="1000" b="1" dirty="0">
                <a:solidFill>
                  <a:srgbClr val="000000"/>
                </a:solidFill>
                <a:latin typeface="Arial" charset="0"/>
                <a:cs typeface="Arial" charset="0"/>
              </a:rPr>
              <a:t>– </a:t>
            </a:r>
            <a:r>
              <a:rPr lang="en-US" sz="1000" b="1" dirty="0">
                <a:solidFill>
                  <a:srgbClr val="00007D">
                    <a:lumMod val="60000"/>
                    <a:lumOff val="40000"/>
                  </a:srgbClr>
                </a:solidFill>
                <a:latin typeface="Arial" charset="0"/>
                <a:cs typeface="Arial" charset="0"/>
              </a:rPr>
              <a:t>forces </a:t>
            </a:r>
            <a:r>
              <a:rPr lang="en-US" sz="1000" b="1" dirty="0" smtClean="0">
                <a:solidFill>
                  <a:srgbClr val="00007D">
                    <a:lumMod val="60000"/>
                    <a:lumOff val="40000"/>
                  </a:srgbClr>
                </a:solidFill>
                <a:latin typeface="Arial" charset="0"/>
                <a:cs typeface="Arial" charset="0"/>
              </a:rPr>
              <a:t>lie </a:t>
            </a:r>
            <a:r>
              <a:rPr lang="en-US" sz="1000" b="1" dirty="0">
                <a:solidFill>
                  <a:srgbClr val="00007D">
                    <a:lumMod val="60000"/>
                    <a:lumOff val="40000"/>
                  </a:srgbClr>
                </a:solidFill>
                <a:latin typeface="Arial" charset="0"/>
                <a:cs typeface="Arial" charset="0"/>
              </a:rPr>
              <a:t>in one plane and their lines of action don’t intersect in one point</a:t>
            </a:r>
            <a:r>
              <a:rPr lang="ru-RU" sz="1000" b="1" dirty="0">
                <a:solidFill>
                  <a:srgbClr val="000000"/>
                </a:solidFill>
                <a:latin typeface="Arial" charset="0"/>
                <a:cs typeface="Arial" charset="0"/>
              </a:rPr>
              <a:t>. </a:t>
            </a:r>
          </a:p>
          <a:p>
            <a:pPr marL="533400" indent="-533400">
              <a:lnSpc>
                <a:spcPct val="80000"/>
              </a:lnSpc>
              <a:spcBef>
                <a:spcPct val="20000"/>
              </a:spcBef>
              <a:buClr>
                <a:srgbClr val="00007D"/>
              </a:buClr>
              <a:buSzPct val="75000"/>
              <a:buFont typeface="Wingdings" pitchFamily="2" charset="2"/>
              <a:buNone/>
              <a:defRPr/>
            </a:pPr>
            <a:r>
              <a:rPr lang="en-US" sz="1000" dirty="0">
                <a:solidFill>
                  <a:srgbClr val="000000"/>
                </a:solidFill>
                <a:latin typeface="Arial" charset="0"/>
                <a:cs typeface="Arial" charset="0"/>
              </a:rPr>
              <a:t>Introduce additional new notions:</a:t>
            </a:r>
            <a:endParaRPr lang="ru-RU" sz="1000" dirty="0">
              <a:solidFill>
                <a:srgbClr val="000000"/>
              </a:solidFill>
              <a:latin typeface="Arial" charset="0"/>
              <a:cs typeface="Arial" charset="0"/>
            </a:endParaRPr>
          </a:p>
          <a:p>
            <a:pPr>
              <a:lnSpc>
                <a:spcPct val="80000"/>
              </a:lnSpc>
              <a:spcBef>
                <a:spcPct val="20000"/>
              </a:spcBef>
              <a:buClr>
                <a:srgbClr val="00007D"/>
              </a:buClr>
              <a:buSzPct val="75000"/>
              <a:defRPr/>
            </a:pPr>
            <a:r>
              <a:rPr lang="en-US" sz="1000" b="1" dirty="0">
                <a:solidFill>
                  <a:srgbClr val="FF0000"/>
                </a:solidFill>
                <a:latin typeface="Arial" charset="0"/>
                <a:cs typeface="Arial" charset="0"/>
              </a:rPr>
              <a:t>	Moment of Force about  a Point</a:t>
            </a:r>
            <a:r>
              <a:rPr lang="ru-RU" sz="1000" dirty="0">
                <a:solidFill>
                  <a:srgbClr val="FF0000"/>
                </a:solidFill>
                <a:latin typeface="Arial" charset="0"/>
                <a:cs typeface="Arial" charset="0"/>
              </a:rPr>
              <a:t>.</a:t>
            </a:r>
            <a:endParaRPr lang="en-US" sz="1000" dirty="0">
              <a:solidFill>
                <a:srgbClr val="FF0000"/>
              </a:solidFill>
              <a:latin typeface="Arial" charset="0"/>
              <a:cs typeface="Arial" charset="0"/>
            </a:endParaRPr>
          </a:p>
          <a:p>
            <a:pPr>
              <a:lnSpc>
                <a:spcPct val="80000"/>
              </a:lnSpc>
              <a:spcBef>
                <a:spcPct val="20000"/>
              </a:spcBef>
              <a:buClr>
                <a:srgbClr val="00007D"/>
              </a:buClr>
              <a:buSzPct val="75000"/>
              <a:defRPr/>
            </a:pPr>
            <a:r>
              <a:rPr lang="en-US" sz="1000" dirty="0">
                <a:solidFill>
                  <a:srgbClr val="FF0000"/>
                </a:solidFill>
                <a:latin typeface="Arial" charset="0"/>
                <a:cs typeface="Arial" charset="0"/>
              </a:rPr>
              <a:t>	</a:t>
            </a:r>
            <a:r>
              <a:rPr lang="en-US" sz="1000" b="1" dirty="0">
                <a:solidFill>
                  <a:srgbClr val="FF0000"/>
                </a:solidFill>
                <a:latin typeface="Arial" charset="0"/>
                <a:cs typeface="Arial" charset="0"/>
              </a:rPr>
              <a:t>A Force Couple. Moment of a Couple</a:t>
            </a:r>
            <a:r>
              <a:rPr lang="ru-RU" sz="1000" dirty="0">
                <a:solidFill>
                  <a:srgbClr val="FF0000"/>
                </a:solidFill>
                <a:latin typeface="Arial" charset="0"/>
                <a:cs typeface="Arial" charset="0"/>
              </a:rPr>
              <a:t>.</a:t>
            </a:r>
            <a:endParaRPr lang="en-US" sz="1000" dirty="0">
              <a:solidFill>
                <a:srgbClr val="FF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73415" name="Rectangle 7"/>
          <p:cNvSpPr>
            <a:spLocks noRot="1" noChangeAspect="1" noMove="1" noResize="1" noEditPoints="1" noAdjustHandles="1" noChangeArrowheads="1" noChangeShapeType="1" noTextEdit="1"/>
          </p:cNvSpPr>
          <p:nvPr/>
        </p:nvSpPr>
        <p:spPr bwMode="auto">
          <a:xfrm>
            <a:off x="149225" y="1414463"/>
            <a:ext cx="6470650" cy="1008063"/>
          </a:xfrm>
          <a:prstGeom prst="rect">
            <a:avLst/>
          </a:prstGeom>
          <a:blipFill rotWithShape="1">
            <a:blip r:embed="rId3"/>
            <a:stretch>
              <a:fillRect b="-6667"/>
            </a:stretch>
          </a:blipFill>
          <a:ln>
            <a:noFill/>
          </a:ln>
          <a:effectLst/>
          <a:extLst/>
        </p:spPr>
        <p:txBody>
          <a:bodyPr/>
          <a:lstStyle/>
          <a:p>
            <a:pPr>
              <a:defRPr/>
            </a:pPr>
            <a:r>
              <a:rPr lang="ru-RU">
                <a:noFill/>
                <a:latin typeface="Arial" charset="0"/>
                <a:cs typeface="Arial" charset="0"/>
              </a:rPr>
              <a:t> </a:t>
            </a:r>
          </a:p>
        </p:txBody>
      </p:sp>
      <p:sp>
        <p:nvSpPr>
          <p:cNvPr id="60007" name="Rectangle 17"/>
          <p:cNvSpPr>
            <a:spLocks noGrp="1" noChangeArrowheads="1"/>
          </p:cNvSpPr>
          <p:nvPr>
            <p:ph type="title" sz="quarter"/>
          </p:nvPr>
        </p:nvSpPr>
        <p:spPr>
          <a:xfrm>
            <a:off x="895350" y="485775"/>
            <a:ext cx="1368000" cy="342900"/>
          </a:xfrm>
          <a:solidFill>
            <a:srgbClr val="FFFF00"/>
          </a:solidFill>
        </p:spPr>
        <p:txBody>
          <a:bodyPr/>
          <a:lstStyle/>
          <a:p>
            <a:pPr eaLnBrk="1" hangingPunct="1"/>
            <a:r>
              <a:rPr lang="en-US" sz="2000" b="1" dirty="0">
                <a:solidFill>
                  <a:srgbClr val="FF0000"/>
                </a:solidFill>
                <a:latin typeface="Arial" charset="0"/>
                <a:cs typeface="Arial" charset="0"/>
              </a:rPr>
              <a:t>Section </a:t>
            </a:r>
            <a:r>
              <a:rPr lang="ru-RU" sz="2000" b="1" dirty="0" smtClean="0">
                <a:solidFill>
                  <a:srgbClr val="FF0000"/>
                </a:solidFill>
              </a:rPr>
              <a:t>3</a:t>
            </a:r>
          </a:p>
        </p:txBody>
      </p:sp>
      <p:graphicFrame>
        <p:nvGraphicFramePr>
          <p:cNvPr id="273430" name="Object 1624"/>
          <p:cNvGraphicFramePr>
            <a:graphicFrameLocks noGrp="1" noChangeAspect="1"/>
          </p:cNvGraphicFramePr>
          <p:nvPr>
            <p:ph sz="quarter" idx="1"/>
            <p:extLst>
              <p:ext uri="{D42A27DB-BD31-4B8C-83A1-F6EECF244321}">
                <p14:modId xmlns:p14="http://schemas.microsoft.com/office/powerpoint/2010/main" val="3284144476"/>
              </p:ext>
            </p:extLst>
          </p:nvPr>
        </p:nvGraphicFramePr>
        <p:xfrm>
          <a:off x="1862931" y="3964617"/>
          <a:ext cx="2489200" cy="228600"/>
        </p:xfrm>
        <a:graphic>
          <a:graphicData uri="http://schemas.openxmlformats.org/presentationml/2006/ole">
            <mc:AlternateContent xmlns:mc="http://schemas.openxmlformats.org/markup-compatibility/2006">
              <mc:Choice xmlns:v="urn:schemas-microsoft-com:vml" Requires="v">
                <p:oleObj spid="_x0000_s606199" name="Формула" r:id="rId4" imgW="2489040" imgH="228600" progId="Equation.3">
                  <p:embed/>
                </p:oleObj>
              </mc:Choice>
              <mc:Fallback>
                <p:oleObj name="Формула" r:id="rId4" imgW="2489040" imgH="228600" progId="Equation.3">
                  <p:embed/>
                  <p:pic>
                    <p:nvPicPr>
                      <p:cNvPr id="0" name=""/>
                      <p:cNvPicPr>
                        <a:picLocks noGrp="1" noChangeAspect="1" noChangeArrowheads="1"/>
                      </p:cNvPicPr>
                      <p:nvPr/>
                    </p:nvPicPr>
                    <p:blipFill>
                      <a:blip r:embed="rId5"/>
                      <a:srcRect/>
                      <a:stretch>
                        <a:fillRect/>
                      </a:stretch>
                    </p:blipFill>
                    <p:spPr bwMode="auto">
                      <a:xfrm>
                        <a:off x="1862931" y="3964617"/>
                        <a:ext cx="24892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273432" name="Rectangle 24"/>
          <p:cNvSpPr>
            <a:spLocks noChangeArrowheads="1"/>
          </p:cNvSpPr>
          <p:nvPr/>
        </p:nvSpPr>
        <p:spPr bwMode="auto">
          <a:xfrm>
            <a:off x="38587" y="2451729"/>
            <a:ext cx="6878638" cy="1627188"/>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Char char="n"/>
              <a:defRPr/>
            </a:pPr>
            <a:r>
              <a:rPr lang="en-US" sz="1000" dirty="0">
                <a:solidFill>
                  <a:srgbClr val="000000"/>
                </a:solidFill>
                <a:latin typeface="Arial" charset="0"/>
                <a:cs typeface="Arial" charset="0"/>
              </a:rPr>
              <a:t>A </a:t>
            </a:r>
            <a:r>
              <a:rPr lang="en-US" sz="1000" b="1" dirty="0">
                <a:solidFill>
                  <a:srgbClr val="FF0000"/>
                </a:solidFill>
                <a:latin typeface="Arial" charset="0"/>
                <a:cs typeface="Arial" charset="0"/>
              </a:rPr>
              <a:t>force couple </a:t>
            </a:r>
            <a:r>
              <a:rPr lang="en-US" sz="1000" dirty="0">
                <a:solidFill>
                  <a:srgbClr val="000000"/>
                </a:solidFill>
                <a:latin typeface="Arial" charset="0"/>
                <a:cs typeface="Arial" charset="0"/>
              </a:rPr>
              <a:t>is a </a:t>
            </a:r>
            <a:r>
              <a:rPr lang="en-US" sz="1000" dirty="0">
                <a:solidFill>
                  <a:srgbClr val="00007D">
                    <a:lumMod val="60000"/>
                    <a:lumOff val="40000"/>
                  </a:srgbClr>
                </a:solidFill>
                <a:latin typeface="Arial" charset="0"/>
                <a:cs typeface="Arial" charset="0"/>
              </a:rPr>
              <a:t>system of two parallel forces of </a:t>
            </a:r>
            <a:r>
              <a:rPr lang="en-US" sz="1000" dirty="0" smtClean="0">
                <a:solidFill>
                  <a:srgbClr val="00007D">
                    <a:lumMod val="60000"/>
                    <a:lumOff val="40000"/>
                  </a:srgbClr>
                </a:solidFill>
                <a:latin typeface="Arial" charset="0"/>
                <a:cs typeface="Arial" charset="0"/>
              </a:rPr>
              <a:t>the same </a:t>
            </a:r>
            <a:r>
              <a:rPr lang="en-US" sz="1000" dirty="0">
                <a:solidFill>
                  <a:srgbClr val="00007D">
                    <a:lumMod val="60000"/>
                    <a:lumOff val="40000"/>
                  </a:srgbClr>
                </a:solidFill>
                <a:latin typeface="Arial" charset="0"/>
                <a:cs typeface="Arial" charset="0"/>
              </a:rPr>
              <a:t>magnitude and opposite sense.</a:t>
            </a:r>
            <a:endParaRPr lang="ru-RU" sz="1000" dirty="0">
              <a:solidFill>
                <a:srgbClr val="00007D"/>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r>
              <a:rPr lang="en-US" sz="1000" dirty="0" smtClean="0">
                <a:solidFill>
                  <a:srgbClr val="00007D"/>
                </a:solidFill>
                <a:latin typeface="Arial" charset="0"/>
                <a:cs typeface="Arial" charset="0"/>
              </a:rPr>
              <a:t>         </a:t>
            </a:r>
            <a:r>
              <a:rPr lang="ru-RU" sz="1000" b="1" dirty="0" smtClean="0">
                <a:solidFill>
                  <a:srgbClr val="000000"/>
                </a:solidFill>
                <a:latin typeface="Arial" charset="0"/>
                <a:cs typeface="Arial" charset="0"/>
              </a:rPr>
              <a:t> </a:t>
            </a:r>
            <a:r>
              <a:rPr lang="en-US" sz="1000" dirty="0">
                <a:solidFill>
                  <a:srgbClr val="000000"/>
                </a:solidFill>
                <a:latin typeface="Arial" charset="0"/>
                <a:cs typeface="Arial" charset="0"/>
              </a:rPr>
              <a:t>A force couple</a:t>
            </a:r>
            <a:r>
              <a:rPr lang="en-US" sz="1000" b="1" dirty="0">
                <a:solidFill>
                  <a:srgbClr val="FF0000"/>
                </a:solidFill>
                <a:latin typeface="Arial" charset="0"/>
                <a:cs typeface="Arial" charset="0"/>
              </a:rPr>
              <a:t>  hasn’t </a:t>
            </a:r>
            <a:r>
              <a:rPr lang="en-US" sz="1000" b="1" dirty="0" smtClean="0">
                <a:solidFill>
                  <a:srgbClr val="FF0000"/>
                </a:solidFill>
                <a:latin typeface="Arial" charset="0"/>
                <a:cs typeface="Arial" charset="0"/>
              </a:rPr>
              <a:t>a resultant</a:t>
            </a:r>
            <a:r>
              <a:rPr lang="en-US" sz="1000" b="1" dirty="0">
                <a:solidFill>
                  <a:srgbClr val="FF0000"/>
                </a:solidFill>
                <a:latin typeface="Arial" charset="0"/>
                <a:cs typeface="Arial" charset="0"/>
              </a:rPr>
              <a:t>. </a:t>
            </a:r>
            <a:r>
              <a:rPr lang="en-US" sz="1000" dirty="0">
                <a:solidFill>
                  <a:srgbClr val="000000"/>
                </a:solidFill>
                <a:latin typeface="Arial" charset="0"/>
                <a:cs typeface="Arial" charset="0"/>
              </a:rPr>
              <a:t>It cant be simplified and replaced by one force</a:t>
            </a:r>
            <a:r>
              <a:rPr lang="ru-RU" sz="1000" dirty="0">
                <a:solidFill>
                  <a:srgbClr val="000000"/>
                </a:solidFill>
                <a:latin typeface="Arial" charset="0"/>
                <a:cs typeface="Arial" charset="0"/>
              </a:rPr>
              <a:t>.</a:t>
            </a: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The moment of a couple </a:t>
            </a:r>
            <a:r>
              <a:rPr lang="en-US" sz="1000" dirty="0">
                <a:solidFill>
                  <a:srgbClr val="000000"/>
                </a:solidFill>
                <a:latin typeface="Arial" charset="0"/>
                <a:cs typeface="Arial" charset="0"/>
              </a:rPr>
              <a:t>is defined as a </a:t>
            </a:r>
            <a:r>
              <a:rPr lang="en-US" sz="1000" dirty="0">
                <a:solidFill>
                  <a:srgbClr val="00007D">
                    <a:lumMod val="60000"/>
                    <a:lumOff val="40000"/>
                  </a:srgbClr>
                </a:solidFill>
                <a:latin typeface="Arial" charset="0"/>
                <a:cs typeface="Arial" charset="0"/>
              </a:rPr>
              <a:t>quantity equal to the product of the magnitude of one of the forces </a:t>
            </a:r>
            <a:endParaRPr lang="en-US" sz="1000" dirty="0" smtClean="0">
              <a:solidFill>
                <a:srgbClr val="00007D">
                  <a:lumMod val="60000"/>
                  <a:lumOff val="40000"/>
                </a:srgbClr>
              </a:solidFill>
              <a:latin typeface="Arial" charset="0"/>
              <a:cs typeface="Arial" charset="0"/>
            </a:endParaRPr>
          </a:p>
          <a:p>
            <a:pPr>
              <a:spcBef>
                <a:spcPct val="20000"/>
              </a:spcBef>
              <a:buClr>
                <a:srgbClr val="00007D"/>
              </a:buClr>
              <a:buSzPct val="75000"/>
              <a:defRPr/>
            </a:pPr>
            <a:r>
              <a:rPr lang="en-US" sz="1000" dirty="0" smtClean="0">
                <a:solidFill>
                  <a:srgbClr val="00007D">
                    <a:lumMod val="60000"/>
                    <a:lumOff val="40000"/>
                  </a:srgbClr>
                </a:solidFill>
                <a:latin typeface="Arial" charset="0"/>
                <a:cs typeface="Arial" charset="0"/>
              </a:rPr>
              <a:t>                of </a:t>
            </a:r>
            <a:r>
              <a:rPr lang="en-US" sz="1000" dirty="0">
                <a:solidFill>
                  <a:srgbClr val="00007D">
                    <a:lumMod val="60000"/>
                    <a:lumOff val="40000"/>
                  </a:srgbClr>
                </a:solidFill>
                <a:latin typeface="Arial" charset="0"/>
                <a:cs typeface="Arial" charset="0"/>
              </a:rPr>
              <a:t>the couple and the perpendicular distance between the forces, taken with the appropriate sign. </a:t>
            </a:r>
          </a:p>
          <a:p>
            <a:pPr marL="533400" indent="-533400">
              <a:spcBef>
                <a:spcPct val="20000"/>
              </a:spcBef>
              <a:buClr>
                <a:srgbClr val="00007D"/>
              </a:buClr>
              <a:buSzPct val="75000"/>
              <a:buFont typeface="Wingdings" pitchFamily="2" charset="2"/>
              <a:buChar char="n"/>
              <a:defRPr/>
            </a:pPr>
            <a:r>
              <a:rPr lang="en-US" sz="1000" dirty="0">
                <a:solidFill>
                  <a:srgbClr val="000000"/>
                </a:solidFill>
                <a:latin typeface="Arial" charset="0"/>
                <a:cs typeface="Arial" charset="0"/>
              </a:rPr>
              <a:t>The </a:t>
            </a:r>
            <a:r>
              <a:rPr lang="en-US" sz="1000" dirty="0" smtClean="0">
                <a:solidFill>
                  <a:srgbClr val="000000"/>
                </a:solidFill>
                <a:latin typeface="Arial" charset="0"/>
                <a:cs typeface="Arial" charset="0"/>
              </a:rPr>
              <a:t>moment of a couple is said to be positive if the action </a:t>
            </a:r>
            <a:r>
              <a:rPr lang="en-US" sz="1000" dirty="0">
                <a:solidFill>
                  <a:srgbClr val="000000"/>
                </a:solidFill>
                <a:latin typeface="Arial" charset="0"/>
                <a:cs typeface="Arial" charset="0"/>
              </a:rPr>
              <a:t>of the couple tends to turn a body counterclockwise, and negative if clockwise.</a:t>
            </a:r>
            <a:r>
              <a:rPr lang="ru-RU" sz="1000" dirty="0">
                <a:solidFill>
                  <a:srgbClr val="00007D"/>
                </a:solidFill>
                <a:latin typeface="Arial" charset="0"/>
                <a:cs typeface="Arial" charset="0"/>
              </a:rPr>
              <a:t> </a:t>
            </a:r>
            <a:r>
              <a:rPr lang="en-US" sz="1000" b="1" dirty="0">
                <a:solidFill>
                  <a:srgbClr val="FF0000"/>
                </a:solidFill>
                <a:latin typeface="Arial" charset="0"/>
                <a:cs typeface="Arial" charset="0"/>
              </a:rPr>
              <a:t>The perpendicular distance </a:t>
            </a:r>
            <a:r>
              <a:rPr lang="en-US" sz="1000" i="1" dirty="0">
                <a:solidFill>
                  <a:srgbClr val="000000"/>
                </a:solidFill>
                <a:latin typeface="Arial" charset="0"/>
                <a:cs typeface="Arial" charset="0"/>
              </a:rPr>
              <a:t> </a:t>
            </a:r>
            <a:r>
              <a:rPr lang="en-US" sz="1000" dirty="0">
                <a:solidFill>
                  <a:srgbClr val="000000"/>
                </a:solidFill>
                <a:latin typeface="Arial" charset="0"/>
                <a:cs typeface="Arial" charset="0"/>
              </a:rPr>
              <a:t>between the lines of action of the forces is called the </a:t>
            </a:r>
            <a:r>
              <a:rPr lang="en-US" sz="1000" b="1" dirty="0">
                <a:solidFill>
                  <a:srgbClr val="FF0000"/>
                </a:solidFill>
                <a:latin typeface="Arial" charset="0"/>
                <a:cs typeface="Arial" charset="0"/>
              </a:rPr>
              <a:t>arm of the couple</a:t>
            </a:r>
            <a:r>
              <a:rPr lang="ru-RU" sz="1000" dirty="0">
                <a:solidFill>
                  <a:srgbClr val="00007D"/>
                </a:solidFill>
                <a:latin typeface="Arial" charset="0"/>
                <a:cs typeface="Arial" charset="0"/>
              </a:rPr>
              <a:t>.</a:t>
            </a:r>
            <a:endParaRPr lang="en-US" sz="1000" dirty="0">
              <a:solidFill>
                <a:srgbClr val="00007D"/>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dirty="0">
                <a:solidFill>
                  <a:srgbClr val="00007D">
                    <a:lumMod val="60000"/>
                    <a:lumOff val="40000"/>
                  </a:srgbClr>
                </a:solidFill>
                <a:latin typeface="Arial" charset="0"/>
                <a:cs typeface="Arial" charset="0"/>
              </a:rPr>
              <a:t>The algebraic sum of the moments of the forces of a couple about any point in its plane of action is independent </a:t>
            </a:r>
            <a:r>
              <a:rPr lang="en-US" sz="1000" dirty="0" smtClean="0">
                <a:solidFill>
                  <a:srgbClr val="00007D">
                    <a:lumMod val="60000"/>
                    <a:lumOff val="40000"/>
                  </a:srgbClr>
                </a:solidFill>
                <a:latin typeface="Arial" charset="0"/>
                <a:cs typeface="Arial" charset="0"/>
              </a:rPr>
              <a:t>on </a:t>
            </a:r>
            <a:r>
              <a:rPr lang="en-US" sz="1000" dirty="0">
                <a:solidFill>
                  <a:srgbClr val="00007D">
                    <a:lumMod val="60000"/>
                    <a:lumOff val="40000"/>
                  </a:srgbClr>
                </a:solidFill>
                <a:latin typeface="Arial" charset="0"/>
                <a:cs typeface="Arial" charset="0"/>
              </a:rPr>
              <a:t>the location of that point and is equal to the moment of the couple</a:t>
            </a:r>
            <a:r>
              <a:rPr lang="en-US" sz="1000" dirty="0" smtClean="0">
                <a:solidFill>
                  <a:srgbClr val="00007D">
                    <a:lumMod val="60000"/>
                    <a:lumOff val="40000"/>
                  </a:srgbClr>
                </a:solidFill>
                <a:latin typeface="Arial" charset="0"/>
                <a:cs typeface="Arial" charset="0"/>
              </a:rPr>
              <a:t>.</a:t>
            </a:r>
          </a:p>
          <a:p>
            <a:pPr marL="533400" indent="-533400">
              <a:spcBef>
                <a:spcPct val="20000"/>
              </a:spcBef>
              <a:buClr>
                <a:srgbClr val="00007D"/>
              </a:buClr>
              <a:buSzPct val="75000"/>
              <a:buFont typeface="Wingdings" pitchFamily="2" charset="2"/>
              <a:buChar char="n"/>
              <a:defRPr/>
            </a:pPr>
            <a:endParaRPr lang="en-US" sz="1000" dirty="0">
              <a:solidFill>
                <a:srgbClr val="00007D">
                  <a:lumMod val="60000"/>
                  <a:lumOff val="40000"/>
                </a:srgbClr>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dirty="0" smtClean="0">
                <a:solidFill>
                  <a:srgbClr val="00007D">
                    <a:lumMod val="60000"/>
                    <a:lumOff val="40000"/>
                  </a:srgbClr>
                </a:solidFill>
                <a:latin typeface="Arial" charset="0"/>
                <a:cs typeface="Arial" charset="0"/>
              </a:rPr>
              <a:t>The </a:t>
            </a:r>
            <a:r>
              <a:rPr lang="en-US" sz="1000" dirty="0">
                <a:solidFill>
                  <a:srgbClr val="00007D">
                    <a:lumMod val="60000"/>
                    <a:lumOff val="40000"/>
                  </a:srgbClr>
                </a:solidFill>
                <a:latin typeface="Arial" charset="0"/>
                <a:cs typeface="Arial" charset="0"/>
              </a:rPr>
              <a:t>moment of a couple is equal to the moment of one of its forces about the point of application of the other force. </a:t>
            </a:r>
          </a:p>
          <a:p>
            <a:pPr marL="533400" indent="-533400">
              <a:spcBef>
                <a:spcPct val="20000"/>
              </a:spcBef>
              <a:buClr>
                <a:srgbClr val="00007D"/>
              </a:buClr>
              <a:buSzPct val="75000"/>
              <a:buFont typeface="Wingdings" pitchFamily="2" charset="2"/>
              <a:buNone/>
              <a:defRPr/>
            </a:pPr>
            <a:r>
              <a:rPr lang="ru-RU" sz="1000" dirty="0">
                <a:solidFill>
                  <a:srgbClr val="000000"/>
                </a:solidFill>
                <a:latin typeface="Arial" charset="0"/>
                <a:cs typeface="Arial" charset="0"/>
              </a:rPr>
              <a:t>	</a:t>
            </a:r>
          </a:p>
        </p:txBody>
      </p:sp>
      <p:grpSp>
        <p:nvGrpSpPr>
          <p:cNvPr id="273462" name="Group 54"/>
          <p:cNvGrpSpPr>
            <a:grpSpLocks/>
          </p:cNvGrpSpPr>
          <p:nvPr/>
        </p:nvGrpSpPr>
        <p:grpSpPr bwMode="auto">
          <a:xfrm>
            <a:off x="6829425" y="1114425"/>
            <a:ext cx="2085975" cy="1390650"/>
            <a:chOff x="4284" y="714"/>
            <a:chExt cx="1314" cy="876"/>
          </a:xfrm>
        </p:grpSpPr>
        <p:sp>
          <p:nvSpPr>
            <p:cNvPr id="60032" name="Rectangle 8"/>
            <p:cNvSpPr>
              <a:spLocks noChangeArrowheads="1"/>
            </p:cNvSpPr>
            <p:nvPr/>
          </p:nvSpPr>
          <p:spPr bwMode="auto">
            <a:xfrm>
              <a:off x="4284" y="714"/>
              <a:ext cx="1314" cy="876"/>
            </a:xfrm>
            <a:prstGeom prst="rect">
              <a:avLst/>
            </a:prstGeom>
            <a:solidFill>
              <a:schemeClr val="accent1">
                <a:alpha val="25098"/>
              </a:scheme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60033" name="Oval 9"/>
            <p:cNvSpPr>
              <a:spLocks noChangeArrowheads="1"/>
            </p:cNvSpPr>
            <p:nvPr/>
          </p:nvSpPr>
          <p:spPr bwMode="auto">
            <a:xfrm>
              <a:off x="4446" y="1434"/>
              <a:ext cx="38" cy="38"/>
            </a:xfrm>
            <a:prstGeom prst="ellipse">
              <a:avLst/>
            </a:prstGeom>
            <a:solidFill>
              <a:schemeClr val="accent1"/>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60034" name="Text Box 10"/>
            <p:cNvSpPr txBox="1">
              <a:spLocks noChangeArrowheads="1"/>
            </p:cNvSpPr>
            <p:nvPr/>
          </p:nvSpPr>
          <p:spPr bwMode="auto">
            <a:xfrm>
              <a:off x="4315" y="1365"/>
              <a:ext cx="171" cy="165"/>
            </a:xfrm>
            <a:prstGeom prst="rect">
              <a:avLst/>
            </a:prstGeom>
            <a:noFill/>
            <a:ln w="9525">
              <a:noFill/>
              <a:miter lim="800000"/>
              <a:headEnd/>
              <a:tailEnd/>
            </a:ln>
          </p:spPr>
          <p:txBody>
            <a:bodyPr wrap="none">
              <a:spAutoFit/>
            </a:bodyPr>
            <a:lstStyle/>
            <a:p>
              <a:pPr algn="r"/>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60035" name="AutoShape 11"/>
            <p:cNvSpPr>
              <a:spLocks noChangeArrowheads="1"/>
            </p:cNvSpPr>
            <p:nvPr/>
          </p:nvSpPr>
          <p:spPr bwMode="auto">
            <a:xfrm rot="-10000529">
              <a:off x="5160" y="1098"/>
              <a:ext cx="390" cy="78"/>
            </a:xfrm>
            <a:prstGeom prst="rightArrow">
              <a:avLst>
                <a:gd name="adj1" fmla="val 50000"/>
                <a:gd name="adj2" fmla="val 125000"/>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0036" name="Line 12"/>
            <p:cNvSpPr>
              <a:spLocks noChangeShapeType="1"/>
            </p:cNvSpPr>
            <p:nvPr/>
          </p:nvSpPr>
          <p:spPr bwMode="auto">
            <a:xfrm>
              <a:off x="4326" y="894"/>
              <a:ext cx="1266" cy="3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0037" name="Line 13"/>
            <p:cNvSpPr>
              <a:spLocks noChangeShapeType="1"/>
            </p:cNvSpPr>
            <p:nvPr/>
          </p:nvSpPr>
          <p:spPr bwMode="auto">
            <a:xfrm rot="-5400000">
              <a:off x="4257" y="1150"/>
              <a:ext cx="525" cy="132"/>
            </a:xfrm>
            <a:prstGeom prst="line">
              <a:avLst/>
            </a:prstGeom>
            <a:noFill/>
            <a:ln w="9525">
              <a:solidFill>
                <a:srgbClr val="3366FF"/>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59993" name="Object 1625"/>
            <p:cNvGraphicFramePr>
              <a:graphicFrameLocks noChangeAspect="1"/>
            </p:cNvGraphicFramePr>
            <p:nvPr/>
          </p:nvGraphicFramePr>
          <p:xfrm>
            <a:off x="5372" y="930"/>
            <a:ext cx="104" cy="120"/>
          </p:xfrm>
          <a:graphic>
            <a:graphicData uri="http://schemas.openxmlformats.org/presentationml/2006/ole">
              <mc:AlternateContent xmlns:mc="http://schemas.openxmlformats.org/markup-compatibility/2006">
                <mc:Choice xmlns:v="urn:schemas-microsoft-com:vml" Requires="v">
                  <p:oleObj spid="_x0000_s606200" name="Формула" r:id="rId6" imgW="164957" imgH="190335" progId="Equation.3">
                    <p:embed/>
                  </p:oleObj>
                </mc:Choice>
                <mc:Fallback>
                  <p:oleObj name="Формула" r:id="rId6" imgW="164957" imgH="190335"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72" y="930"/>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994" name="Object 1626"/>
            <p:cNvGraphicFramePr>
              <a:graphicFrameLocks noChangeAspect="1"/>
            </p:cNvGraphicFramePr>
            <p:nvPr/>
          </p:nvGraphicFramePr>
          <p:xfrm>
            <a:off x="4448" y="1108"/>
            <a:ext cx="80" cy="112"/>
          </p:xfrm>
          <a:graphic>
            <a:graphicData uri="http://schemas.openxmlformats.org/presentationml/2006/ole">
              <mc:AlternateContent xmlns:mc="http://schemas.openxmlformats.org/markup-compatibility/2006">
                <mc:Choice xmlns:v="urn:schemas-microsoft-com:vml" Requires="v">
                  <p:oleObj spid="_x0000_s606201" name="Формула" r:id="rId8" imgW="126725" imgH="177415" progId="Equation.3">
                    <p:embed/>
                  </p:oleObj>
                </mc:Choice>
                <mc:Fallback>
                  <p:oleObj name="Формула" r:id="rId8" imgW="126725" imgH="177415"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48" y="1108"/>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0038" name="Line 20"/>
            <p:cNvSpPr>
              <a:spLocks noChangeShapeType="1"/>
            </p:cNvSpPr>
            <p:nvPr/>
          </p:nvSpPr>
          <p:spPr bwMode="auto">
            <a:xfrm flipV="1">
              <a:off x="4656" y="981"/>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39" name="Line 21"/>
            <p:cNvSpPr>
              <a:spLocks noChangeShapeType="1"/>
            </p:cNvSpPr>
            <p:nvPr/>
          </p:nvSpPr>
          <p:spPr bwMode="auto">
            <a:xfrm rot="16200000" flipV="1">
              <a:off x="4598" y="1022"/>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aphicFrame>
          <p:nvGraphicFramePr>
            <p:cNvPr id="59995" name="Object 1627"/>
            <p:cNvGraphicFramePr>
              <a:graphicFrameLocks noChangeAspect="1"/>
            </p:cNvGraphicFramePr>
            <p:nvPr>
              <p:extLst>
                <p:ext uri="{D42A27DB-BD31-4B8C-83A1-F6EECF244321}">
                  <p14:modId xmlns:p14="http://schemas.microsoft.com/office/powerpoint/2010/main" val="1782606030"/>
                </p:ext>
              </p:extLst>
            </p:nvPr>
          </p:nvGraphicFramePr>
          <p:xfrm>
            <a:off x="4716" y="1281"/>
            <a:ext cx="690" cy="161"/>
          </p:xfrm>
          <a:graphic>
            <a:graphicData uri="http://schemas.openxmlformats.org/presentationml/2006/ole">
              <mc:AlternateContent xmlns:mc="http://schemas.openxmlformats.org/markup-compatibility/2006">
                <mc:Choice xmlns:v="urn:schemas-microsoft-com:vml" Requires="v">
                  <p:oleObj spid="_x0000_s606202" name="Формула" r:id="rId10" imgW="876240" imgH="203040" progId="Equation.3">
                    <p:embed/>
                  </p:oleObj>
                </mc:Choice>
                <mc:Fallback>
                  <p:oleObj name="Формула" r:id="rId10" imgW="876240" imgH="203040" progId="Equation.3">
                    <p:embed/>
                    <p:pic>
                      <p:nvPicPr>
                        <p:cNvPr id="0" name=""/>
                        <p:cNvPicPr>
                          <a:picLocks noChangeAspect="1" noChangeArrowheads="1"/>
                        </p:cNvPicPr>
                        <p:nvPr/>
                      </p:nvPicPr>
                      <p:blipFill>
                        <a:blip r:embed="rId11"/>
                        <a:srcRect/>
                        <a:stretch>
                          <a:fillRect/>
                        </a:stretch>
                      </p:blipFill>
                      <p:spPr bwMode="auto">
                        <a:xfrm>
                          <a:off x="4716" y="1281"/>
                          <a:ext cx="690" cy="161"/>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grpSp>
        <p:nvGrpSpPr>
          <p:cNvPr id="273463" name="Group 55"/>
          <p:cNvGrpSpPr>
            <a:grpSpLocks/>
          </p:cNvGrpSpPr>
          <p:nvPr/>
        </p:nvGrpSpPr>
        <p:grpSpPr bwMode="auto">
          <a:xfrm>
            <a:off x="6917225" y="2646363"/>
            <a:ext cx="2052000" cy="1981200"/>
            <a:chOff x="4307" y="1787"/>
            <a:chExt cx="1314" cy="1248"/>
          </a:xfrm>
        </p:grpSpPr>
        <p:sp>
          <p:nvSpPr>
            <p:cNvPr id="60017" name="Rectangle 25"/>
            <p:cNvSpPr>
              <a:spLocks noChangeArrowheads="1"/>
            </p:cNvSpPr>
            <p:nvPr/>
          </p:nvSpPr>
          <p:spPr bwMode="auto">
            <a:xfrm>
              <a:off x="4307" y="1787"/>
              <a:ext cx="1314" cy="1248"/>
            </a:xfrm>
            <a:prstGeom prst="rect">
              <a:avLst/>
            </a:prstGeom>
            <a:solidFill>
              <a:schemeClr val="accent1">
                <a:alpha val="25098"/>
              </a:schemeClr>
            </a:solidFill>
            <a:ln w="9525">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60018" name="Oval 26"/>
            <p:cNvSpPr>
              <a:spLocks noChangeArrowheads="1"/>
            </p:cNvSpPr>
            <p:nvPr/>
          </p:nvSpPr>
          <p:spPr bwMode="auto">
            <a:xfrm>
              <a:off x="4439" y="2633"/>
              <a:ext cx="38" cy="38"/>
            </a:xfrm>
            <a:prstGeom prst="ellipse">
              <a:avLst/>
            </a:prstGeom>
            <a:solidFill>
              <a:schemeClr val="accent1"/>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60019" name="Text Box 27"/>
            <p:cNvSpPr txBox="1">
              <a:spLocks noChangeArrowheads="1"/>
            </p:cNvSpPr>
            <p:nvPr/>
          </p:nvSpPr>
          <p:spPr bwMode="auto">
            <a:xfrm>
              <a:off x="4455" y="2574"/>
              <a:ext cx="180" cy="165"/>
            </a:xfrm>
            <a:prstGeom prst="rect">
              <a:avLst/>
            </a:prstGeom>
            <a:noFill/>
            <a:ln w="9525">
              <a:noFill/>
              <a:miter lim="800000"/>
              <a:headEnd/>
              <a:tailEnd/>
            </a:ln>
          </p:spPr>
          <p:txBody>
            <a:bodyPr>
              <a:spAutoFit/>
            </a:bodyPr>
            <a:lstStyle/>
            <a:p>
              <a:pPr algn="r"/>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60020" name="AutoShape 28"/>
            <p:cNvSpPr>
              <a:spLocks noChangeArrowheads="1"/>
            </p:cNvSpPr>
            <p:nvPr/>
          </p:nvSpPr>
          <p:spPr bwMode="auto">
            <a:xfrm rot="-10000529">
              <a:off x="4829" y="2099"/>
              <a:ext cx="390" cy="78"/>
            </a:xfrm>
            <a:prstGeom prst="rightArrow">
              <a:avLst>
                <a:gd name="adj1" fmla="val 50000"/>
                <a:gd name="adj2" fmla="val 125000"/>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0021" name="Line 29"/>
            <p:cNvSpPr>
              <a:spLocks noChangeShapeType="1"/>
            </p:cNvSpPr>
            <p:nvPr/>
          </p:nvSpPr>
          <p:spPr bwMode="auto">
            <a:xfrm>
              <a:off x="4355" y="1979"/>
              <a:ext cx="1266" cy="3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0022" name="Line 30"/>
            <p:cNvSpPr>
              <a:spLocks noChangeShapeType="1"/>
            </p:cNvSpPr>
            <p:nvPr/>
          </p:nvSpPr>
          <p:spPr bwMode="auto">
            <a:xfrm rot="-5400000">
              <a:off x="4229" y="2268"/>
              <a:ext cx="615" cy="156"/>
            </a:xfrm>
            <a:prstGeom prst="line">
              <a:avLst/>
            </a:prstGeom>
            <a:noFill/>
            <a:ln w="9525">
              <a:solidFill>
                <a:srgbClr val="3366FF"/>
              </a:solidFill>
              <a:prstDash val="dash"/>
              <a:round/>
              <a:headEnd/>
              <a:tailEnd/>
            </a:ln>
          </p:spPr>
          <p:txBody>
            <a:bodyPr/>
            <a:lstStyle/>
            <a:p>
              <a:endParaRPr lang="ru-RU">
                <a:solidFill>
                  <a:srgbClr val="000000"/>
                </a:solidFill>
                <a:latin typeface="Arial" charset="0"/>
                <a:cs typeface="Arial" charset="0"/>
              </a:endParaRPr>
            </a:p>
          </p:txBody>
        </p:sp>
        <p:graphicFrame>
          <p:nvGraphicFramePr>
            <p:cNvPr id="59996" name="Object 1628"/>
            <p:cNvGraphicFramePr>
              <a:graphicFrameLocks noChangeAspect="1"/>
            </p:cNvGraphicFramePr>
            <p:nvPr/>
          </p:nvGraphicFramePr>
          <p:xfrm>
            <a:off x="5377" y="2039"/>
            <a:ext cx="104" cy="120"/>
          </p:xfrm>
          <a:graphic>
            <a:graphicData uri="http://schemas.openxmlformats.org/presentationml/2006/ole">
              <mc:AlternateContent xmlns:mc="http://schemas.openxmlformats.org/markup-compatibility/2006">
                <mc:Choice xmlns:v="urn:schemas-microsoft-com:vml" Requires="v">
                  <p:oleObj spid="_x0000_s606203" name="Формула" r:id="rId12" imgW="164957" imgH="190335" progId="Equation.3">
                    <p:embed/>
                  </p:oleObj>
                </mc:Choice>
                <mc:Fallback>
                  <p:oleObj name="Формула" r:id="rId12" imgW="164957" imgH="190335"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377" y="2039"/>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997" name="Object 1629"/>
            <p:cNvGraphicFramePr>
              <a:graphicFrameLocks noChangeAspect="1"/>
            </p:cNvGraphicFramePr>
            <p:nvPr/>
          </p:nvGraphicFramePr>
          <p:xfrm>
            <a:off x="5211" y="2313"/>
            <a:ext cx="88" cy="112"/>
          </p:xfrm>
          <a:graphic>
            <a:graphicData uri="http://schemas.openxmlformats.org/presentationml/2006/ole">
              <mc:AlternateContent xmlns:mc="http://schemas.openxmlformats.org/markup-compatibility/2006">
                <mc:Choice xmlns:v="urn:schemas-microsoft-com:vml" Requires="v">
                  <p:oleObj spid="_x0000_s606204" name="Формула" r:id="rId14" imgW="139579" imgH="177646" progId="Equation.3">
                    <p:embed/>
                  </p:oleObj>
                </mc:Choice>
                <mc:Fallback>
                  <p:oleObj name="Формула" r:id="rId14" imgW="139579" imgH="177646"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211" y="2313"/>
                          <a:ext cx="88"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0023" name="Line 33"/>
            <p:cNvSpPr>
              <a:spLocks noChangeShapeType="1"/>
            </p:cNvSpPr>
            <p:nvPr/>
          </p:nvSpPr>
          <p:spPr bwMode="auto">
            <a:xfrm flipV="1">
              <a:off x="5279" y="2216"/>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24" name="Line 34"/>
            <p:cNvSpPr>
              <a:spLocks noChangeShapeType="1"/>
            </p:cNvSpPr>
            <p:nvPr/>
          </p:nvSpPr>
          <p:spPr bwMode="auto">
            <a:xfrm rot="16200000" flipV="1">
              <a:off x="5221" y="2257"/>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25" name="Line 36"/>
            <p:cNvSpPr>
              <a:spLocks noChangeShapeType="1"/>
            </p:cNvSpPr>
            <p:nvPr/>
          </p:nvSpPr>
          <p:spPr bwMode="auto">
            <a:xfrm>
              <a:off x="4348" y="2302"/>
              <a:ext cx="1266" cy="300"/>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0026" name="AutoShape 37"/>
            <p:cNvSpPr>
              <a:spLocks noChangeArrowheads="1"/>
            </p:cNvSpPr>
            <p:nvPr/>
          </p:nvSpPr>
          <p:spPr bwMode="auto">
            <a:xfrm rot="799471">
              <a:off x="5116" y="2488"/>
              <a:ext cx="390" cy="78"/>
            </a:xfrm>
            <a:prstGeom prst="rightArrow">
              <a:avLst>
                <a:gd name="adj1" fmla="val 50000"/>
                <a:gd name="adj2" fmla="val 125000"/>
              </a:avLst>
            </a:prstGeom>
            <a:solidFill>
              <a:srgbClr val="FF000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0027" name="Line 38"/>
            <p:cNvSpPr>
              <a:spLocks noChangeShapeType="1"/>
            </p:cNvSpPr>
            <p:nvPr/>
          </p:nvSpPr>
          <p:spPr bwMode="auto">
            <a:xfrm rot="-5400000">
              <a:off x="5014" y="2291"/>
              <a:ext cx="309" cy="78"/>
            </a:xfrm>
            <a:prstGeom prst="line">
              <a:avLst/>
            </a:prstGeom>
            <a:noFill/>
            <a:ln w="9525">
              <a:solidFill>
                <a:srgbClr val="FF0000"/>
              </a:solidFill>
              <a:prstDash val="dash"/>
              <a:round/>
              <a:headEnd/>
              <a:tailEnd/>
            </a:ln>
          </p:spPr>
          <p:txBody>
            <a:bodyPr/>
            <a:lstStyle/>
            <a:p>
              <a:endParaRPr lang="ru-RU">
                <a:solidFill>
                  <a:srgbClr val="000000"/>
                </a:solidFill>
                <a:latin typeface="Arial" charset="0"/>
                <a:cs typeface="Arial" charset="0"/>
              </a:endParaRPr>
            </a:p>
          </p:txBody>
        </p:sp>
        <p:sp>
          <p:nvSpPr>
            <p:cNvPr id="60028" name="Line 39"/>
            <p:cNvSpPr>
              <a:spLocks noChangeShapeType="1"/>
            </p:cNvSpPr>
            <p:nvPr/>
          </p:nvSpPr>
          <p:spPr bwMode="auto">
            <a:xfrm flipV="1">
              <a:off x="4684" y="2071"/>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29" name="Line 40"/>
            <p:cNvSpPr>
              <a:spLocks noChangeShapeType="1"/>
            </p:cNvSpPr>
            <p:nvPr/>
          </p:nvSpPr>
          <p:spPr bwMode="auto">
            <a:xfrm rot="16200000" flipV="1">
              <a:off x="4626" y="2112"/>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30" name="Line 41"/>
            <p:cNvSpPr>
              <a:spLocks noChangeShapeType="1"/>
            </p:cNvSpPr>
            <p:nvPr/>
          </p:nvSpPr>
          <p:spPr bwMode="auto">
            <a:xfrm flipV="1">
              <a:off x="4605" y="2376"/>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60031" name="Line 42"/>
            <p:cNvSpPr>
              <a:spLocks noChangeShapeType="1"/>
            </p:cNvSpPr>
            <p:nvPr/>
          </p:nvSpPr>
          <p:spPr bwMode="auto">
            <a:xfrm rot="16200000" flipV="1">
              <a:off x="4547" y="2417"/>
              <a:ext cx="24" cy="99"/>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aphicFrame>
          <p:nvGraphicFramePr>
            <p:cNvPr id="59998" name="Object 1630"/>
            <p:cNvGraphicFramePr>
              <a:graphicFrameLocks noChangeAspect="1"/>
            </p:cNvGraphicFramePr>
            <p:nvPr/>
          </p:nvGraphicFramePr>
          <p:xfrm>
            <a:off x="5151" y="2568"/>
            <a:ext cx="130" cy="122"/>
          </p:xfrm>
          <a:graphic>
            <a:graphicData uri="http://schemas.openxmlformats.org/presentationml/2006/ole">
              <mc:AlternateContent xmlns:mc="http://schemas.openxmlformats.org/markup-compatibility/2006">
                <mc:Choice xmlns:v="urn:schemas-microsoft-com:vml" Requires="v">
                  <p:oleObj spid="_x0000_s606205" name="Формула" r:id="rId16" imgW="203112" imgH="190417" progId="Equation.3">
                    <p:embed/>
                  </p:oleObj>
                </mc:Choice>
                <mc:Fallback>
                  <p:oleObj name="Формула" r:id="rId16" imgW="203112" imgH="190417"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151" y="2568"/>
                          <a:ext cx="130" cy="12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59999" name="Object 1631"/>
            <p:cNvGraphicFramePr>
              <a:graphicFrameLocks noChangeAspect="1"/>
            </p:cNvGraphicFramePr>
            <p:nvPr/>
          </p:nvGraphicFramePr>
          <p:xfrm>
            <a:off x="4398" y="2426"/>
            <a:ext cx="80" cy="88"/>
          </p:xfrm>
          <a:graphic>
            <a:graphicData uri="http://schemas.openxmlformats.org/presentationml/2006/ole">
              <mc:AlternateContent xmlns:mc="http://schemas.openxmlformats.org/markup-compatibility/2006">
                <mc:Choice xmlns:v="urn:schemas-microsoft-com:vml" Requires="v">
                  <p:oleObj spid="_x0000_s606206" name="Формула" r:id="rId18" imgW="126835" imgH="139518" progId="Equation.3">
                    <p:embed/>
                  </p:oleObj>
                </mc:Choice>
                <mc:Fallback>
                  <p:oleObj name="Формула" r:id="rId18" imgW="126835" imgH="139518"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398" y="2426"/>
                          <a:ext cx="80"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000" name="Object 1632"/>
            <p:cNvGraphicFramePr>
              <a:graphicFrameLocks noChangeAspect="1"/>
            </p:cNvGraphicFramePr>
            <p:nvPr/>
          </p:nvGraphicFramePr>
          <p:xfrm>
            <a:off x="4469" y="2131"/>
            <a:ext cx="80" cy="112"/>
          </p:xfrm>
          <a:graphic>
            <a:graphicData uri="http://schemas.openxmlformats.org/presentationml/2006/ole">
              <mc:AlternateContent xmlns:mc="http://schemas.openxmlformats.org/markup-compatibility/2006">
                <mc:Choice xmlns:v="urn:schemas-microsoft-com:vml" Requires="v">
                  <p:oleObj spid="_x0000_s606207" name="Формула" r:id="rId20" imgW="126725" imgH="177415" progId="Equation.3">
                    <p:embed/>
                  </p:oleObj>
                </mc:Choice>
                <mc:Fallback>
                  <p:oleObj name="Формула" r:id="rId20" imgW="126725" imgH="177415"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469" y="2131"/>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0001" name="Object 1633"/>
            <p:cNvGraphicFramePr>
              <a:graphicFrameLocks noChangeAspect="1"/>
            </p:cNvGraphicFramePr>
            <p:nvPr>
              <p:extLst>
                <p:ext uri="{D42A27DB-BD31-4B8C-83A1-F6EECF244321}">
                  <p14:modId xmlns:p14="http://schemas.microsoft.com/office/powerpoint/2010/main" val="31225807"/>
                </p:ext>
              </p:extLst>
            </p:nvPr>
          </p:nvGraphicFramePr>
          <p:xfrm>
            <a:off x="4951" y="1891"/>
            <a:ext cx="366" cy="126"/>
          </p:xfrm>
          <a:graphic>
            <a:graphicData uri="http://schemas.openxmlformats.org/presentationml/2006/ole">
              <mc:AlternateContent xmlns:mc="http://schemas.openxmlformats.org/markup-compatibility/2006">
                <mc:Choice xmlns:v="urn:schemas-microsoft-com:vml" Requires="v">
                  <p:oleObj spid="_x0000_s1470464" name="Формула" r:id="rId22" imgW="482400" imgH="164880" progId="Equation.3">
                    <p:embed/>
                  </p:oleObj>
                </mc:Choice>
                <mc:Fallback>
                  <p:oleObj name="Формула" r:id="rId22" imgW="482400" imgH="164880" progId="Equation.3">
                    <p:embed/>
                    <p:pic>
                      <p:nvPicPr>
                        <p:cNvPr id="0" name=""/>
                        <p:cNvPicPr>
                          <a:picLocks noChangeAspect="1" noChangeArrowheads="1"/>
                        </p:cNvPicPr>
                        <p:nvPr/>
                      </p:nvPicPr>
                      <p:blipFill>
                        <a:blip r:embed="rId23"/>
                        <a:srcRect/>
                        <a:stretch>
                          <a:fillRect/>
                        </a:stretch>
                      </p:blipFill>
                      <p:spPr bwMode="auto">
                        <a:xfrm>
                          <a:off x="4951" y="1891"/>
                          <a:ext cx="366" cy="126"/>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60002" name="Object 1634"/>
            <p:cNvGraphicFramePr>
              <a:graphicFrameLocks noChangeAspect="1"/>
            </p:cNvGraphicFramePr>
            <p:nvPr>
              <p:extLst>
                <p:ext uri="{D42A27DB-BD31-4B8C-83A1-F6EECF244321}">
                  <p14:modId xmlns:p14="http://schemas.microsoft.com/office/powerpoint/2010/main" val="1257382438"/>
                </p:ext>
              </p:extLst>
            </p:nvPr>
          </p:nvGraphicFramePr>
          <p:xfrm>
            <a:off x="4631" y="2750"/>
            <a:ext cx="810" cy="161"/>
          </p:xfrm>
          <a:graphic>
            <a:graphicData uri="http://schemas.openxmlformats.org/presentationml/2006/ole">
              <mc:AlternateContent xmlns:mc="http://schemas.openxmlformats.org/markup-compatibility/2006">
                <mc:Choice xmlns:v="urn:schemas-microsoft-com:vml" Requires="v">
                  <p:oleObj spid="_x0000_s1470465" name="Equation" r:id="rId24" imgW="1028520" imgH="203040" progId="Equation.DSMT4">
                    <p:embed/>
                  </p:oleObj>
                </mc:Choice>
                <mc:Fallback>
                  <p:oleObj name="Equation" r:id="rId24" imgW="1028520" imgH="203040" progId="Equation.DSMT4">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631" y="2750"/>
                          <a:ext cx="810" cy="161"/>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pSp>
      <p:sp>
        <p:nvSpPr>
          <p:cNvPr id="273464" name="Rectangle 56"/>
          <p:cNvSpPr>
            <a:spLocks noChangeArrowheads="1"/>
          </p:cNvSpPr>
          <p:nvPr/>
        </p:nvSpPr>
        <p:spPr bwMode="auto">
          <a:xfrm>
            <a:off x="-55564" y="4489450"/>
            <a:ext cx="8900699" cy="504000"/>
          </a:xfrm>
          <a:prstGeom prst="rect">
            <a:avLst/>
          </a:prstGeom>
          <a:noFill/>
          <a:ln>
            <a:noFill/>
          </a:ln>
          <a:effectLst/>
          <a:extLst/>
        </p:spPr>
        <p:txBody>
          <a:bodyPr/>
          <a:lstStyle/>
          <a:p>
            <a:pPr>
              <a:defRPr/>
            </a:pPr>
            <a:r>
              <a:rPr lang="en-US" sz="1000" b="1" dirty="0">
                <a:solidFill>
                  <a:srgbClr val="000000"/>
                </a:solidFill>
                <a:latin typeface="Arial" charset="0"/>
                <a:cs typeface="Arial" charset="0"/>
              </a:rPr>
              <a:t>	</a:t>
            </a:r>
            <a:r>
              <a:rPr lang="en-US" sz="1000" b="1" dirty="0" smtClean="0">
                <a:solidFill>
                  <a:srgbClr val="FF0000"/>
                </a:solidFill>
                <a:latin typeface="Arial" charset="0"/>
                <a:cs typeface="Arial" charset="0"/>
              </a:rPr>
              <a:t>Theorems  </a:t>
            </a:r>
            <a:r>
              <a:rPr lang="en-US" sz="1000" b="1" dirty="0">
                <a:solidFill>
                  <a:srgbClr val="FF0000"/>
                </a:solidFill>
                <a:latin typeface="Arial" charset="0"/>
                <a:cs typeface="Arial" charset="0"/>
              </a:rPr>
              <a:t>about </a:t>
            </a:r>
            <a:r>
              <a:rPr lang="en-US" sz="1000" b="1" dirty="0" smtClean="0">
                <a:solidFill>
                  <a:srgbClr val="FF0000"/>
                </a:solidFill>
                <a:latin typeface="Arial" charset="0"/>
                <a:cs typeface="Arial" charset="0"/>
              </a:rPr>
              <a:t>Couples</a:t>
            </a:r>
            <a:r>
              <a:rPr lang="ru-RU" sz="1000" dirty="0" smtClean="0">
                <a:solidFill>
                  <a:srgbClr val="FF0000"/>
                </a:solidFill>
                <a:latin typeface="Arial" charset="0"/>
                <a:cs typeface="Arial" charset="0"/>
              </a:rPr>
              <a:t> </a:t>
            </a:r>
            <a:endParaRPr lang="en-US" sz="1000" dirty="0">
              <a:solidFill>
                <a:srgbClr val="FF0000"/>
              </a:solidFill>
              <a:latin typeface="Arial" charset="0"/>
              <a:cs typeface="Arial" charset="0"/>
            </a:endParaRPr>
          </a:p>
          <a:p>
            <a:pPr>
              <a:defRPr/>
            </a:pPr>
            <a:r>
              <a:rPr lang="en-US" sz="1000" dirty="0">
                <a:solidFill>
                  <a:srgbClr val="000000"/>
                </a:solidFill>
                <a:latin typeface="Arial" charset="0"/>
                <a:cs typeface="Arial" charset="0"/>
              </a:rPr>
              <a:t>    </a:t>
            </a:r>
            <a:r>
              <a:rPr lang="en-US" sz="1000" b="1" dirty="0">
                <a:solidFill>
                  <a:schemeClr val="bg2">
                    <a:lumMod val="60000"/>
                    <a:lumOff val="40000"/>
                  </a:schemeClr>
                </a:solidFill>
                <a:latin typeface="Arial" charset="0"/>
                <a:cs typeface="Arial" charset="0"/>
              </a:rPr>
              <a:t>1)</a:t>
            </a:r>
            <a:r>
              <a:rPr lang="en-US" sz="1000" b="1" dirty="0">
                <a:solidFill>
                  <a:srgbClr val="000000"/>
                </a:solidFill>
                <a:latin typeface="Arial" charset="0"/>
                <a:cs typeface="Arial" charset="0"/>
              </a:rPr>
              <a:t> </a:t>
            </a:r>
            <a:r>
              <a:rPr lang="en-US" sz="1000" b="1" dirty="0">
                <a:solidFill>
                  <a:srgbClr val="00007D">
                    <a:lumMod val="60000"/>
                    <a:lumOff val="40000"/>
                  </a:srgbClr>
                </a:solidFill>
                <a:latin typeface="Arial" charset="0"/>
                <a:cs typeface="Arial" charset="0"/>
              </a:rPr>
              <a:t>A couple can be replaced by any other couple of the same moment lying in the same plane without altering the external effect.</a:t>
            </a:r>
            <a:endParaRPr lang="ru-RU" sz="1000" b="1" dirty="0">
              <a:solidFill>
                <a:srgbClr val="00007D">
                  <a:lumMod val="60000"/>
                  <a:lumOff val="40000"/>
                </a:srgbClr>
              </a:solidFill>
              <a:latin typeface="Arial" charset="0"/>
              <a:cs typeface="Arial" charset="0"/>
            </a:endParaRPr>
          </a:p>
          <a:p>
            <a:pPr>
              <a:defRPr/>
            </a:pPr>
            <a:r>
              <a:rPr lang="en-US" sz="1000" b="1" dirty="0">
                <a:solidFill>
                  <a:srgbClr val="000000"/>
                </a:solidFill>
                <a:latin typeface="Arial" charset="0"/>
                <a:cs typeface="Arial" charset="0"/>
              </a:rPr>
              <a:t>    </a:t>
            </a:r>
            <a:r>
              <a:rPr lang="en-US" sz="1000" b="1" dirty="0">
                <a:solidFill>
                  <a:schemeClr val="bg2">
                    <a:lumMod val="60000"/>
                    <a:lumOff val="40000"/>
                  </a:schemeClr>
                </a:solidFill>
                <a:latin typeface="Arial" charset="0"/>
                <a:cs typeface="Arial" charset="0"/>
              </a:rPr>
              <a:t>2) </a:t>
            </a:r>
            <a:r>
              <a:rPr lang="en-US" sz="1000" b="1" dirty="0">
                <a:solidFill>
                  <a:srgbClr val="00007D">
                    <a:lumMod val="60000"/>
                    <a:lumOff val="40000"/>
                  </a:srgbClr>
                </a:solidFill>
                <a:latin typeface="Arial" charset="0"/>
                <a:cs typeface="Arial" charset="0"/>
              </a:rPr>
              <a:t>The external effect of a couple on a rigid body remains the same if the couple is transferred from a given plane into any other parallel plane.</a:t>
            </a:r>
            <a:endParaRPr lang="ru-RU" sz="1000" b="1" dirty="0">
              <a:solidFill>
                <a:srgbClr val="00007D">
                  <a:lumMod val="60000"/>
                  <a:lumOff val="40000"/>
                </a:srgbClr>
              </a:solidFill>
              <a:latin typeface="Arial" charset="0"/>
              <a:cs typeface="Arial" charset="0"/>
            </a:endParaRPr>
          </a:p>
          <a:p>
            <a:pPr>
              <a:defRPr/>
            </a:pPr>
            <a:r>
              <a:rPr lang="en-US" sz="1000" dirty="0">
                <a:solidFill>
                  <a:srgbClr val="000000"/>
                </a:solidFill>
                <a:latin typeface="Arial" charset="0"/>
                <a:cs typeface="Arial" charset="0"/>
              </a:rPr>
              <a:t>	It follows from the first of these theorems two properties:</a:t>
            </a:r>
            <a:endParaRPr lang="ru-RU" sz="1000" dirty="0">
              <a:solidFill>
                <a:srgbClr val="000000"/>
              </a:solidFill>
              <a:latin typeface="Arial" charset="0"/>
              <a:cs typeface="Arial" charset="0"/>
            </a:endParaRPr>
          </a:p>
          <a:p>
            <a:pPr>
              <a:defRPr/>
            </a:pPr>
            <a:r>
              <a:rPr lang="en-US" sz="1000" dirty="0">
                <a:solidFill>
                  <a:srgbClr val="000000"/>
                </a:solidFill>
                <a:latin typeface="Arial" charset="0"/>
                <a:cs typeface="Arial" charset="0"/>
              </a:rPr>
              <a:t>	-a couple can be transferred anywhere in its plane of action;</a:t>
            </a:r>
            <a:endParaRPr lang="ru-RU" sz="1000" dirty="0">
              <a:solidFill>
                <a:srgbClr val="000000"/>
              </a:solidFill>
              <a:latin typeface="Arial" charset="0"/>
              <a:cs typeface="Arial" charset="0"/>
            </a:endParaRPr>
          </a:p>
          <a:p>
            <a:pPr>
              <a:defRPr/>
            </a:pPr>
            <a:r>
              <a:rPr lang="en-US" sz="1000" dirty="0">
                <a:solidFill>
                  <a:srgbClr val="000000"/>
                </a:solidFill>
                <a:latin typeface="Arial" charset="0"/>
                <a:cs typeface="Arial" charset="0"/>
              </a:rPr>
              <a:t>	-it is possible to change the magnitudes of the forces of a couple or its arm arbitrarily without changing its moments.</a:t>
            </a:r>
            <a:endParaRPr lang="ru-RU" sz="1000" dirty="0">
              <a:solidFill>
                <a:srgbClr val="00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endParaRPr lang="en-US" sz="1000" dirty="0">
              <a:solidFill>
                <a:srgbClr val="FF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endParaRPr lang="ru-RU" sz="1000" dirty="0">
              <a:solidFill>
                <a:srgbClr val="00007D"/>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Composition of </a:t>
            </a:r>
            <a:r>
              <a:rPr lang="en-US" sz="1000" b="1" dirty="0" smtClean="0">
                <a:solidFill>
                  <a:srgbClr val="FF0000"/>
                </a:solidFill>
                <a:latin typeface="Arial" charset="0"/>
                <a:cs typeface="Arial" charset="0"/>
              </a:rPr>
              <a:t>Couples in a Plane</a:t>
            </a:r>
            <a:r>
              <a:rPr lang="ru-RU" sz="1000" b="1" dirty="0" smtClean="0">
                <a:solidFill>
                  <a:srgbClr val="FF0000"/>
                </a:solidFill>
                <a:latin typeface="Arial" charset="0"/>
                <a:cs typeface="Arial" charset="0"/>
              </a:rPr>
              <a:t> </a:t>
            </a:r>
            <a:r>
              <a:rPr lang="ru-RU" sz="1000" dirty="0">
                <a:solidFill>
                  <a:srgbClr val="00007D"/>
                </a:solidFill>
                <a:latin typeface="Arial" charset="0"/>
                <a:cs typeface="Arial" charset="0"/>
              </a:rPr>
              <a:t>– </a:t>
            </a:r>
            <a:r>
              <a:rPr lang="en-US" sz="1000" dirty="0">
                <a:solidFill>
                  <a:srgbClr val="00007D">
                    <a:lumMod val="60000"/>
                    <a:lumOff val="40000"/>
                  </a:srgbClr>
                </a:solidFill>
                <a:latin typeface="Arial" charset="0"/>
                <a:cs typeface="Arial" charset="0"/>
              </a:rPr>
              <a:t>a system of coplanar couples is equivalent to a single couple lying in the same plane the moment of which equals the algebraic sum of the moments of the component couples</a:t>
            </a:r>
            <a:r>
              <a:rPr lang="ru-RU" sz="1000" dirty="0">
                <a:solidFill>
                  <a:srgbClr val="00007D">
                    <a:lumMod val="60000"/>
                    <a:lumOff val="40000"/>
                  </a:srgbClr>
                </a:solidFill>
                <a:latin typeface="Arial" charset="0"/>
                <a:cs typeface="Arial" charset="0"/>
              </a:rPr>
              <a:t>.</a:t>
            </a: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Equilibrium </a:t>
            </a:r>
            <a:r>
              <a:rPr lang="en-US" sz="1000" b="1" dirty="0" smtClean="0">
                <a:solidFill>
                  <a:srgbClr val="FF0000"/>
                </a:solidFill>
                <a:latin typeface="Arial" charset="0"/>
                <a:cs typeface="Arial" charset="0"/>
              </a:rPr>
              <a:t>Condition </a:t>
            </a:r>
            <a:r>
              <a:rPr lang="en-US" sz="1000" b="1" dirty="0">
                <a:solidFill>
                  <a:srgbClr val="FF0000"/>
                </a:solidFill>
                <a:latin typeface="Arial" charset="0"/>
                <a:cs typeface="Arial" charset="0"/>
              </a:rPr>
              <a:t>of </a:t>
            </a:r>
            <a:r>
              <a:rPr lang="en-US" sz="1000" b="1" dirty="0" smtClean="0">
                <a:solidFill>
                  <a:srgbClr val="FF0000"/>
                </a:solidFill>
                <a:latin typeface="Arial" charset="0"/>
                <a:cs typeface="Arial" charset="0"/>
              </a:rPr>
              <a:t>Coplanar Couples</a:t>
            </a:r>
            <a:r>
              <a:rPr lang="ru-RU" sz="1000" dirty="0" smtClean="0">
                <a:solidFill>
                  <a:srgbClr val="00007D"/>
                </a:solidFill>
                <a:latin typeface="Arial" charset="0"/>
                <a:cs typeface="Arial" charset="0"/>
              </a:rPr>
              <a:t> </a:t>
            </a:r>
            <a:endParaRPr lang="ru-RU" sz="1000" b="1" dirty="0">
              <a:solidFill>
                <a:srgbClr val="FF0000"/>
              </a:solidFill>
              <a:latin typeface="Arial" charset="0"/>
              <a:cs typeface="Arial" charset="0"/>
            </a:endParaRPr>
          </a:p>
        </p:txBody>
      </p:sp>
      <p:graphicFrame>
        <p:nvGraphicFramePr>
          <p:cNvPr id="273492" name="Object 1635"/>
          <p:cNvGraphicFramePr>
            <a:graphicFrameLocks noChangeAspect="1"/>
          </p:cNvGraphicFramePr>
          <p:nvPr>
            <p:extLst>
              <p:ext uri="{D42A27DB-BD31-4B8C-83A1-F6EECF244321}">
                <p14:modId xmlns:p14="http://schemas.microsoft.com/office/powerpoint/2010/main" val="739289080"/>
              </p:ext>
            </p:extLst>
          </p:nvPr>
        </p:nvGraphicFramePr>
        <p:xfrm>
          <a:off x="2500313" y="5519738"/>
          <a:ext cx="5494337" cy="276225"/>
        </p:xfrm>
        <a:graphic>
          <a:graphicData uri="http://schemas.openxmlformats.org/presentationml/2006/ole">
            <mc:AlternateContent xmlns:mc="http://schemas.openxmlformats.org/markup-compatibility/2006">
              <mc:Choice xmlns:v="urn:schemas-microsoft-com:vml" Requires="v">
                <p:oleObj spid="_x0000_s1470466" name="Equation" r:id="rId26" imgW="4559040" imgH="228600" progId="Equation.DSMT4">
                  <p:embed/>
                </p:oleObj>
              </mc:Choice>
              <mc:Fallback>
                <p:oleObj name="Equation" r:id="rId26" imgW="4559040" imgH="228600" progId="Equation.DSMT4">
                  <p:embed/>
                  <p:pic>
                    <p:nvPicPr>
                      <p:cNvPr id="0" name=""/>
                      <p:cNvPicPr>
                        <a:picLocks noChangeAspect="1" noChangeArrowheads="1"/>
                      </p:cNvPicPr>
                      <p:nvPr/>
                    </p:nvPicPr>
                    <p:blipFill>
                      <a:blip r:embed="rId27"/>
                      <a:srcRect/>
                      <a:stretch>
                        <a:fillRect/>
                      </a:stretch>
                    </p:blipFill>
                    <p:spPr bwMode="auto">
                      <a:xfrm>
                        <a:off x="2500313" y="5519738"/>
                        <a:ext cx="5494337" cy="276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graphicFrame>
        <p:nvGraphicFramePr>
          <p:cNvPr id="273493" name="Object 1636"/>
          <p:cNvGraphicFramePr>
            <a:graphicFrameLocks noChangeAspect="1"/>
          </p:cNvGraphicFramePr>
          <p:nvPr>
            <p:extLst>
              <p:ext uri="{D42A27DB-BD31-4B8C-83A1-F6EECF244321}">
                <p14:modId xmlns:p14="http://schemas.microsoft.com/office/powerpoint/2010/main" val="53909822"/>
              </p:ext>
            </p:extLst>
          </p:nvPr>
        </p:nvGraphicFramePr>
        <p:xfrm>
          <a:off x="5006975" y="6238875"/>
          <a:ext cx="1179513" cy="306388"/>
        </p:xfrm>
        <a:graphic>
          <a:graphicData uri="http://schemas.openxmlformats.org/presentationml/2006/ole">
            <mc:AlternateContent xmlns:mc="http://schemas.openxmlformats.org/markup-compatibility/2006">
              <mc:Choice xmlns:v="urn:schemas-microsoft-com:vml" Requires="v">
                <p:oleObj spid="_x0000_s1470467" name="Формула" r:id="rId28" imgW="977760" imgH="253800" progId="Equation.3">
                  <p:embed/>
                </p:oleObj>
              </mc:Choice>
              <mc:Fallback>
                <p:oleObj name="Формула" r:id="rId28" imgW="977760" imgH="253800" progId="Equation.3">
                  <p:embed/>
                  <p:pic>
                    <p:nvPicPr>
                      <p:cNvPr id="0" name=""/>
                      <p:cNvPicPr>
                        <a:picLocks noChangeAspect="1" noChangeArrowheads="1"/>
                      </p:cNvPicPr>
                      <p:nvPr/>
                    </p:nvPicPr>
                    <p:blipFill>
                      <a:blip r:embed="rId29"/>
                      <a:srcRect/>
                      <a:stretch>
                        <a:fillRect/>
                      </a:stretch>
                    </p:blipFill>
                    <p:spPr bwMode="auto">
                      <a:xfrm>
                        <a:off x="5006975" y="6238875"/>
                        <a:ext cx="1179513" cy="306388"/>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60012" name="AutoShape 86">
            <a:hlinkClick r:id="rId30"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0013" name="AutoShape 8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0014" name="AutoShape 89">
            <a:hlinkClick r:id="" action="ppaction://hlinkshowjump?jump=nextslide" highlightClick="1"/>
          </p:cNvPr>
          <p:cNvSpPr>
            <a:spLocks noChangeArrowheads="1"/>
          </p:cNvSpPr>
          <p:nvPr/>
        </p:nvSpPr>
        <p:spPr bwMode="auto">
          <a:xfrm>
            <a:off x="2331100" y="5453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0015" name="Oval 90"/>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9</a:t>
            </a:r>
            <a:endParaRPr lang="ru-RU" sz="1000" b="1" dirty="0">
              <a:solidFill>
                <a:srgbClr val="00007D"/>
              </a:solidFill>
              <a:latin typeface="Arial" charset="0"/>
              <a:cs typeface="Arial" charset="0"/>
            </a:endParaRPr>
          </a:p>
        </p:txBody>
      </p:sp>
      <p:pic>
        <p:nvPicPr>
          <p:cNvPr id="60016" name="Picture 15" descr="Z:\Символ НГУ_4.JPG"/>
          <p:cNvPicPr>
            <a:picLocks noChangeAspect="1" noChangeArrowheads="1"/>
          </p:cNvPicPr>
          <p:nvPr/>
        </p:nvPicPr>
        <p:blipFill>
          <a:blip r:embed="rId31"/>
          <a:srcRect/>
          <a:stretch>
            <a:fillRect/>
          </a:stretch>
        </p:blipFill>
        <p:spPr bwMode="auto">
          <a:xfrm>
            <a:off x="7942263" y="138113"/>
            <a:ext cx="1030287" cy="863600"/>
          </a:xfrm>
          <a:prstGeom prst="rect">
            <a:avLst/>
          </a:prstGeom>
          <a:noFill/>
          <a:ln w="9525">
            <a:noFill/>
            <a:miter lim="800000"/>
            <a:headEnd/>
            <a:tailEnd/>
          </a:ln>
        </p:spPr>
      </p:pic>
    </p:spTree>
    <p:extLst>
      <p:ext uri="{BB962C8B-B14F-4D97-AF65-F5344CB8AC3E}">
        <p14:creationId xmlns:p14="http://schemas.microsoft.com/office/powerpoint/2010/main" val="9141686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nodeType="clickEffect">
                                  <p:stCondLst>
                                    <p:cond delay="0"/>
                                  </p:stCondLst>
                                  <p:childTnLst>
                                    <p:set>
                                      <p:cBhvr>
                                        <p:cTn id="6" dur="1" fill="hold">
                                          <p:stCondLst>
                                            <p:cond delay="0"/>
                                          </p:stCondLst>
                                        </p:cTn>
                                        <p:tgtEl>
                                          <p:spTgt spid="273462"/>
                                        </p:tgtEl>
                                        <p:attrNameLst>
                                          <p:attrName>style.visibility</p:attrName>
                                        </p:attrNameLst>
                                      </p:cBhvr>
                                      <p:to>
                                        <p:strVal val="visible"/>
                                      </p:to>
                                    </p:set>
                                    <p:anim calcmode="lin" valueType="num">
                                      <p:cBhvr additive="base">
                                        <p:cTn id="7" dur="500" fill="hold"/>
                                        <p:tgtEl>
                                          <p:spTgt spid="273462"/>
                                        </p:tgtEl>
                                        <p:attrNameLst>
                                          <p:attrName>ppt_x</p:attrName>
                                        </p:attrNameLst>
                                      </p:cBhvr>
                                      <p:tavLst>
                                        <p:tav tm="0">
                                          <p:val>
                                            <p:strVal val="1+#ppt_w/2"/>
                                          </p:val>
                                        </p:tav>
                                        <p:tav tm="100000">
                                          <p:val>
                                            <p:strVal val="#ppt_x"/>
                                          </p:val>
                                        </p:tav>
                                      </p:tavLst>
                                    </p:anim>
                                    <p:anim calcmode="lin" valueType="num">
                                      <p:cBhvr additive="base">
                                        <p:cTn id="8" dur="500" fill="hold"/>
                                        <p:tgtEl>
                                          <p:spTgt spid="273462"/>
                                        </p:tgtEl>
                                        <p:attrNameLst>
                                          <p:attrName>ppt_y</p:attrName>
                                        </p:attrNameLst>
                                      </p:cBhvr>
                                      <p:tavLst>
                                        <p:tav tm="0">
                                          <p:val>
                                            <p:strVal val="#ppt_y"/>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73415"/>
                                        </p:tgtEl>
                                        <p:attrNameLst>
                                          <p:attrName>style.visibility</p:attrName>
                                        </p:attrNameLst>
                                      </p:cBhvr>
                                      <p:to>
                                        <p:strVal val="visible"/>
                                      </p:to>
                                    </p:set>
                                    <p:anim calcmode="lin" valueType="num">
                                      <p:cBhvr additive="base">
                                        <p:cTn id="11" dur="500" fill="hold"/>
                                        <p:tgtEl>
                                          <p:spTgt spid="273415"/>
                                        </p:tgtEl>
                                        <p:attrNameLst>
                                          <p:attrName>ppt_x</p:attrName>
                                        </p:attrNameLst>
                                      </p:cBhvr>
                                      <p:tavLst>
                                        <p:tav tm="0">
                                          <p:val>
                                            <p:strVal val="#ppt_x"/>
                                          </p:val>
                                        </p:tav>
                                        <p:tav tm="100000">
                                          <p:val>
                                            <p:strVal val="#ppt_x"/>
                                          </p:val>
                                        </p:tav>
                                      </p:tavLst>
                                    </p:anim>
                                    <p:anim calcmode="lin" valueType="num">
                                      <p:cBhvr additive="base">
                                        <p:cTn id="12" dur="500" fill="hold"/>
                                        <p:tgtEl>
                                          <p:spTgt spid="273415"/>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273432"/>
                                        </p:tgtEl>
                                        <p:attrNameLst>
                                          <p:attrName>style.visibility</p:attrName>
                                        </p:attrNameLst>
                                      </p:cBhvr>
                                      <p:to>
                                        <p:strVal val="visible"/>
                                      </p:to>
                                    </p:set>
                                    <p:anim calcmode="lin" valueType="num">
                                      <p:cBhvr additive="base">
                                        <p:cTn id="17" dur="500" fill="hold"/>
                                        <p:tgtEl>
                                          <p:spTgt spid="273432"/>
                                        </p:tgtEl>
                                        <p:attrNameLst>
                                          <p:attrName>ppt_x</p:attrName>
                                        </p:attrNameLst>
                                      </p:cBhvr>
                                      <p:tavLst>
                                        <p:tav tm="0">
                                          <p:val>
                                            <p:strVal val="#ppt_x"/>
                                          </p:val>
                                        </p:tav>
                                        <p:tav tm="100000">
                                          <p:val>
                                            <p:strVal val="#ppt_x"/>
                                          </p:val>
                                        </p:tav>
                                      </p:tavLst>
                                    </p:anim>
                                    <p:anim calcmode="lin" valueType="num">
                                      <p:cBhvr additive="base">
                                        <p:cTn id="18" dur="500" fill="hold"/>
                                        <p:tgtEl>
                                          <p:spTgt spid="273432"/>
                                        </p:tgtEl>
                                        <p:attrNameLst>
                                          <p:attrName>ppt_y</p:attrName>
                                        </p:attrNameLst>
                                      </p:cBhvr>
                                      <p:tavLst>
                                        <p:tav tm="0">
                                          <p:val>
                                            <p:strVal val="1+#ppt_h/2"/>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273463"/>
                                        </p:tgtEl>
                                        <p:attrNameLst>
                                          <p:attrName>style.visibility</p:attrName>
                                        </p:attrNameLst>
                                      </p:cBhvr>
                                      <p:to>
                                        <p:strVal val="visible"/>
                                      </p:to>
                                    </p:set>
                                    <p:anim calcmode="lin" valueType="num">
                                      <p:cBhvr additive="base">
                                        <p:cTn id="21" dur="500" fill="hold"/>
                                        <p:tgtEl>
                                          <p:spTgt spid="273463"/>
                                        </p:tgtEl>
                                        <p:attrNameLst>
                                          <p:attrName>ppt_x</p:attrName>
                                        </p:attrNameLst>
                                      </p:cBhvr>
                                      <p:tavLst>
                                        <p:tav tm="0">
                                          <p:val>
                                            <p:strVal val="1+#ppt_w/2"/>
                                          </p:val>
                                        </p:tav>
                                        <p:tav tm="100000">
                                          <p:val>
                                            <p:strVal val="#ppt_x"/>
                                          </p:val>
                                        </p:tav>
                                      </p:tavLst>
                                    </p:anim>
                                    <p:anim calcmode="lin" valueType="num">
                                      <p:cBhvr additive="base">
                                        <p:cTn id="22" dur="500" fill="hold"/>
                                        <p:tgtEl>
                                          <p:spTgt spid="273463"/>
                                        </p:tgtEl>
                                        <p:attrNameLst>
                                          <p:attrName>ppt_y</p:attrName>
                                        </p:attrNameLst>
                                      </p:cBhvr>
                                      <p:tavLst>
                                        <p:tav tm="0">
                                          <p:val>
                                            <p:strVal val="#ppt_y"/>
                                          </p:val>
                                        </p:tav>
                                        <p:tav tm="100000">
                                          <p:val>
                                            <p:strVal val="#ppt_y"/>
                                          </p:val>
                                        </p:tav>
                                      </p:tavLst>
                                    </p:anim>
                                  </p:childTnLst>
                                </p:cTn>
                              </p:par>
                              <p:par>
                                <p:cTn id="23" presetID="1" presetClass="entr" presetSubtype="0" fill="hold" nodeType="withEffect">
                                  <p:stCondLst>
                                    <p:cond delay="0"/>
                                  </p:stCondLst>
                                  <p:childTnLst>
                                    <p:set>
                                      <p:cBhvr>
                                        <p:cTn id="24" dur="1" fill="hold">
                                          <p:stCondLst>
                                            <p:cond delay="0"/>
                                          </p:stCondLst>
                                        </p:cTn>
                                        <p:tgtEl>
                                          <p:spTgt spid="27343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7346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7349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734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32" grpId="0"/>
      <p:bldP spid="27346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3772" name="Freeform 124"/>
          <p:cNvSpPr>
            <a:spLocks/>
          </p:cNvSpPr>
          <p:nvPr/>
        </p:nvSpPr>
        <p:spPr bwMode="auto">
          <a:xfrm>
            <a:off x="3513138" y="3503613"/>
            <a:ext cx="2122487" cy="1685925"/>
          </a:xfrm>
          <a:custGeom>
            <a:avLst/>
            <a:gdLst>
              <a:gd name="T0" fmla="*/ 2147483647 w 1337"/>
              <a:gd name="T1" fmla="*/ 2147483647 h 1062"/>
              <a:gd name="T2" fmla="*/ 2147483647 w 1337"/>
              <a:gd name="T3" fmla="*/ 2147483647 h 1062"/>
              <a:gd name="T4" fmla="*/ 2147483647 w 1337"/>
              <a:gd name="T5" fmla="*/ 2147483647 h 1062"/>
              <a:gd name="T6" fmla="*/ 2147483647 w 1337"/>
              <a:gd name="T7" fmla="*/ 2147483647 h 1062"/>
              <a:gd name="T8" fmla="*/ 2147483647 w 1337"/>
              <a:gd name="T9" fmla="*/ 0 h 1062"/>
              <a:gd name="T10" fmla="*/ 2147483647 w 1337"/>
              <a:gd name="T11" fmla="*/ 2147483647 h 1062"/>
              <a:gd name="T12" fmla="*/ 2147483647 w 1337"/>
              <a:gd name="T13" fmla="*/ 2147483647 h 1062"/>
              <a:gd name="T14" fmla="*/ 2147483647 w 1337"/>
              <a:gd name="T15" fmla="*/ 2147483647 h 1062"/>
              <a:gd name="T16" fmla="*/ 2147483647 w 1337"/>
              <a:gd name="T17" fmla="*/ 2147483647 h 1062"/>
              <a:gd name="T18" fmla="*/ 2147483647 w 1337"/>
              <a:gd name="T19" fmla="*/ 2147483647 h 1062"/>
              <a:gd name="T20" fmla="*/ 2147483647 w 1337"/>
              <a:gd name="T21" fmla="*/ 2147483647 h 1062"/>
              <a:gd name="T22" fmla="*/ 2147483647 w 1337"/>
              <a:gd name="T23" fmla="*/ 2147483647 h 1062"/>
              <a:gd name="T24" fmla="*/ 2147483647 w 1337"/>
              <a:gd name="T25" fmla="*/ 2147483647 h 1062"/>
              <a:gd name="T26" fmla="*/ 2147483647 w 1337"/>
              <a:gd name="T27" fmla="*/ 2147483647 h 1062"/>
              <a:gd name="T28" fmla="*/ 2147483647 w 1337"/>
              <a:gd name="T29" fmla="*/ 2147483647 h 1062"/>
              <a:gd name="T30" fmla="*/ 2147483647 w 1337"/>
              <a:gd name="T31" fmla="*/ 2147483647 h 1062"/>
              <a:gd name="T32" fmla="*/ 2147483647 w 1337"/>
              <a:gd name="T33" fmla="*/ 2147483647 h 1062"/>
              <a:gd name="T34" fmla="*/ 2147483647 w 1337"/>
              <a:gd name="T35" fmla="*/ 2147483647 h 1062"/>
              <a:gd name="T36" fmla="*/ 2147483647 w 1337"/>
              <a:gd name="T37" fmla="*/ 2147483647 h 1062"/>
              <a:gd name="T38" fmla="*/ 2147483647 w 1337"/>
              <a:gd name="T39" fmla="*/ 2147483647 h 1062"/>
              <a:gd name="T40" fmla="*/ 2147483647 w 1337"/>
              <a:gd name="T41" fmla="*/ 2147483647 h 1062"/>
              <a:gd name="T42" fmla="*/ 2147483647 w 1337"/>
              <a:gd name="T43" fmla="*/ 2147483647 h 1062"/>
              <a:gd name="T44" fmla="*/ 2147483647 w 1337"/>
              <a:gd name="T45" fmla="*/ 2147483647 h 1062"/>
              <a:gd name="T46" fmla="*/ 2147483647 w 1337"/>
              <a:gd name="T47" fmla="*/ 2147483647 h 1062"/>
              <a:gd name="T48" fmla="*/ 2147483647 w 1337"/>
              <a:gd name="T49" fmla="*/ 2147483647 h 1062"/>
              <a:gd name="T50" fmla="*/ 0 w 1337"/>
              <a:gd name="T51" fmla="*/ 2147483647 h 1062"/>
              <a:gd name="T52" fmla="*/ 2147483647 w 1337"/>
              <a:gd name="T53" fmla="*/ 2147483647 h 1062"/>
              <a:gd name="T54" fmla="*/ 2147483647 w 1337"/>
              <a:gd name="T55" fmla="*/ 2147483647 h 1062"/>
              <a:gd name="T56" fmla="*/ 2147483647 w 1337"/>
              <a:gd name="T57" fmla="*/ 2147483647 h 1062"/>
              <a:gd name="T58" fmla="*/ 2147483647 w 1337"/>
              <a:gd name="T59" fmla="*/ 2147483647 h 10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7"/>
              <a:gd name="T91" fmla="*/ 0 h 1062"/>
              <a:gd name="T92" fmla="*/ 1337 w 1337"/>
              <a:gd name="T93" fmla="*/ 1062 h 10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7" h="1062">
                <a:moveTo>
                  <a:pt x="48" y="510"/>
                </a:moveTo>
                <a:cubicBezTo>
                  <a:pt x="60" y="428"/>
                  <a:pt x="96" y="354"/>
                  <a:pt x="144" y="288"/>
                </a:cubicBezTo>
                <a:cubicBezTo>
                  <a:pt x="174" y="247"/>
                  <a:pt x="188" y="200"/>
                  <a:pt x="222" y="162"/>
                </a:cubicBezTo>
                <a:cubicBezTo>
                  <a:pt x="269" y="109"/>
                  <a:pt x="329" y="49"/>
                  <a:pt x="396" y="24"/>
                </a:cubicBezTo>
                <a:cubicBezTo>
                  <a:pt x="437" y="9"/>
                  <a:pt x="485" y="5"/>
                  <a:pt x="528" y="0"/>
                </a:cubicBezTo>
                <a:cubicBezTo>
                  <a:pt x="640" y="7"/>
                  <a:pt x="714" y="33"/>
                  <a:pt x="822" y="60"/>
                </a:cubicBezTo>
                <a:cubicBezTo>
                  <a:pt x="877" y="74"/>
                  <a:pt x="932" y="80"/>
                  <a:pt x="984" y="102"/>
                </a:cubicBezTo>
                <a:cubicBezTo>
                  <a:pt x="1013" y="114"/>
                  <a:pt x="1038" y="134"/>
                  <a:pt x="1068" y="144"/>
                </a:cubicBezTo>
                <a:cubicBezTo>
                  <a:pt x="1106" y="201"/>
                  <a:pt x="1135" y="260"/>
                  <a:pt x="1170" y="318"/>
                </a:cubicBezTo>
                <a:cubicBezTo>
                  <a:pt x="1208" y="382"/>
                  <a:pt x="1260" y="438"/>
                  <a:pt x="1284" y="510"/>
                </a:cubicBezTo>
                <a:cubicBezTo>
                  <a:pt x="1298" y="683"/>
                  <a:pt x="1337" y="933"/>
                  <a:pt x="1110" y="978"/>
                </a:cubicBezTo>
                <a:cubicBezTo>
                  <a:pt x="1047" y="1016"/>
                  <a:pt x="985" y="1025"/>
                  <a:pt x="912" y="1032"/>
                </a:cubicBezTo>
                <a:cubicBezTo>
                  <a:pt x="791" y="1062"/>
                  <a:pt x="709" y="1047"/>
                  <a:pt x="570" y="1044"/>
                </a:cubicBezTo>
                <a:cubicBezTo>
                  <a:pt x="565" y="1043"/>
                  <a:pt x="523" y="1035"/>
                  <a:pt x="516" y="1032"/>
                </a:cubicBezTo>
                <a:cubicBezTo>
                  <a:pt x="472" y="1013"/>
                  <a:pt x="438" y="982"/>
                  <a:pt x="390" y="972"/>
                </a:cubicBezTo>
                <a:cubicBezTo>
                  <a:pt x="382" y="968"/>
                  <a:pt x="374" y="965"/>
                  <a:pt x="366" y="960"/>
                </a:cubicBezTo>
                <a:cubicBezTo>
                  <a:pt x="358" y="955"/>
                  <a:pt x="351" y="947"/>
                  <a:pt x="342" y="942"/>
                </a:cubicBezTo>
                <a:cubicBezTo>
                  <a:pt x="333" y="937"/>
                  <a:pt x="322" y="934"/>
                  <a:pt x="312" y="930"/>
                </a:cubicBezTo>
                <a:cubicBezTo>
                  <a:pt x="304" y="926"/>
                  <a:pt x="296" y="922"/>
                  <a:pt x="288" y="918"/>
                </a:cubicBezTo>
                <a:cubicBezTo>
                  <a:pt x="267" y="906"/>
                  <a:pt x="257" y="890"/>
                  <a:pt x="234" y="882"/>
                </a:cubicBezTo>
                <a:cubicBezTo>
                  <a:pt x="223" y="871"/>
                  <a:pt x="209" y="863"/>
                  <a:pt x="198" y="852"/>
                </a:cubicBezTo>
                <a:cubicBezTo>
                  <a:pt x="177" y="831"/>
                  <a:pt x="164" y="809"/>
                  <a:pt x="138" y="792"/>
                </a:cubicBezTo>
                <a:cubicBezTo>
                  <a:pt x="105" y="743"/>
                  <a:pt x="148" y="799"/>
                  <a:pt x="108" y="768"/>
                </a:cubicBezTo>
                <a:cubicBezTo>
                  <a:pt x="8" y="691"/>
                  <a:pt x="125" y="764"/>
                  <a:pt x="42" y="714"/>
                </a:cubicBezTo>
                <a:cubicBezTo>
                  <a:pt x="40" y="711"/>
                  <a:pt x="15" y="679"/>
                  <a:pt x="12" y="672"/>
                </a:cubicBezTo>
                <a:cubicBezTo>
                  <a:pt x="7" y="660"/>
                  <a:pt x="0" y="636"/>
                  <a:pt x="0" y="636"/>
                </a:cubicBezTo>
                <a:cubicBezTo>
                  <a:pt x="2" y="620"/>
                  <a:pt x="1" y="603"/>
                  <a:pt x="6" y="588"/>
                </a:cubicBezTo>
                <a:cubicBezTo>
                  <a:pt x="11" y="574"/>
                  <a:pt x="22" y="564"/>
                  <a:pt x="30" y="552"/>
                </a:cubicBezTo>
                <a:cubicBezTo>
                  <a:pt x="34" y="546"/>
                  <a:pt x="42" y="534"/>
                  <a:pt x="42" y="534"/>
                </a:cubicBezTo>
                <a:cubicBezTo>
                  <a:pt x="44" y="526"/>
                  <a:pt x="48" y="510"/>
                  <a:pt x="48" y="510"/>
                </a:cubicBezTo>
                <a:close/>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sp>
        <p:nvSpPr>
          <p:cNvPr id="74276" name="Rectangle 5"/>
          <p:cNvSpPr>
            <a:spLocks noGrp="1" noChangeArrowheads="1"/>
          </p:cNvSpPr>
          <p:nvPr>
            <p:ph type="title" sz="quarter"/>
          </p:nvPr>
        </p:nvSpPr>
        <p:spPr>
          <a:xfrm>
            <a:off x="954875" y="478200"/>
            <a:ext cx="3456000" cy="360000"/>
          </a:xfrm>
          <a:solidFill>
            <a:srgbClr val="FFFF00"/>
          </a:solidFill>
        </p:spPr>
        <p:txBody>
          <a:bodyPr/>
          <a:lstStyle/>
          <a:p>
            <a:pPr eaLnBrk="1" hangingPunct="1"/>
            <a:r>
              <a:rPr lang="en-US" sz="2000" b="1" dirty="0" smtClean="0">
                <a:solidFill>
                  <a:srgbClr val="000000"/>
                </a:solidFill>
                <a:latin typeface="Arial" charset="0"/>
                <a:cs typeface="Arial" charset="0"/>
              </a:rPr>
              <a:t/>
            </a:r>
            <a:br>
              <a:rPr lang="en-US" sz="2000" b="1" dirty="0" smtClean="0">
                <a:solidFill>
                  <a:srgbClr val="000000"/>
                </a:solidFill>
                <a:latin typeface="Arial" charset="0"/>
                <a:cs typeface="Arial" charset="0"/>
              </a:rPr>
            </a:br>
            <a:r>
              <a:rPr lang="en-US" sz="2000" b="1" dirty="0" smtClean="0">
                <a:solidFill>
                  <a:srgbClr val="FF0000"/>
                </a:solidFill>
                <a:latin typeface="Arial" charset="0"/>
                <a:cs typeface="Arial" charset="0"/>
              </a:rPr>
              <a:t>Section </a:t>
            </a:r>
            <a:r>
              <a:rPr lang="ru-RU" sz="2000" b="1" dirty="0" smtClean="0">
                <a:solidFill>
                  <a:srgbClr val="FF0000"/>
                </a:solidFill>
              </a:rPr>
              <a:t>3</a:t>
            </a:r>
            <a:r>
              <a:rPr lang="ru-RU" sz="2000" dirty="0" smtClean="0">
                <a:solidFill>
                  <a:srgbClr val="FF0000"/>
                </a:solidFill>
              </a:rPr>
              <a:t> </a:t>
            </a:r>
            <a:r>
              <a:rPr lang="ru-RU" sz="1800" dirty="0" smtClean="0">
                <a:solidFill>
                  <a:srgbClr val="FF0000"/>
                </a:solidFill>
              </a:rPr>
              <a:t>(</a:t>
            </a:r>
            <a:r>
              <a:rPr lang="en-US" sz="1800" dirty="0" smtClean="0">
                <a:solidFill>
                  <a:srgbClr val="FF0000"/>
                </a:solidFill>
              </a:rPr>
              <a:t>continuation</a:t>
            </a:r>
            <a:r>
              <a:rPr lang="ru-RU" sz="1800" dirty="0" smtClean="0">
                <a:solidFill>
                  <a:srgbClr val="FF0000"/>
                </a:solidFill>
              </a:rPr>
              <a:t> – 3.2)</a:t>
            </a:r>
            <a:r>
              <a:rPr lang="en-US" sz="1800" dirty="0" smtClean="0">
                <a:solidFill>
                  <a:srgbClr val="FF0000"/>
                </a:solidFill>
              </a:rPr>
              <a:t/>
            </a:r>
            <a:br>
              <a:rPr lang="en-US" sz="1800" dirty="0" smtClean="0">
                <a:solidFill>
                  <a:srgbClr val="FF0000"/>
                </a:solidFill>
              </a:rPr>
            </a:br>
            <a:endParaRPr lang="ru-RU" sz="1800" dirty="0" smtClean="0">
              <a:solidFill>
                <a:srgbClr val="FF0000"/>
              </a:solidFill>
            </a:endParaRPr>
          </a:p>
        </p:txBody>
      </p:sp>
      <p:graphicFrame>
        <p:nvGraphicFramePr>
          <p:cNvPr id="283725" name="Object 3593"/>
          <p:cNvGraphicFramePr>
            <a:graphicFrameLocks noGrp="1" noChangeAspect="1"/>
          </p:cNvGraphicFramePr>
          <p:nvPr>
            <p:ph sz="quarter" idx="1"/>
          </p:nvPr>
        </p:nvGraphicFramePr>
        <p:xfrm>
          <a:off x="711200" y="3848100"/>
          <a:ext cx="163513" cy="209550"/>
        </p:xfrm>
        <a:graphic>
          <a:graphicData uri="http://schemas.openxmlformats.org/presentationml/2006/ole">
            <mc:AlternateContent xmlns:mc="http://schemas.openxmlformats.org/markup-compatibility/2006">
              <mc:Choice xmlns:v="urn:schemas-microsoft-com:vml" Requires="v">
                <p:oleObj spid="_x0000_s606807" name="Формула" r:id="rId3" imgW="177646" imgH="228402" progId="Equation.3">
                  <p:embed/>
                </p:oleObj>
              </mc:Choice>
              <mc:Fallback>
                <p:oleObj name="Формула" r:id="rId3" imgW="177646" imgH="228402" progId="Equation.3">
                  <p:embed/>
                  <p:pic>
                    <p:nvPicPr>
                      <p:cNvPr id="0" name=""/>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1200" y="3848100"/>
                        <a:ext cx="163513"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83735" name="Object 3603"/>
          <p:cNvGraphicFramePr>
            <a:graphicFrameLocks noGrp="1" noChangeAspect="1"/>
          </p:cNvGraphicFramePr>
          <p:nvPr>
            <p:ph sz="quarter" idx="2"/>
          </p:nvPr>
        </p:nvGraphicFramePr>
        <p:xfrm>
          <a:off x="2686050" y="4067175"/>
          <a:ext cx="180975" cy="228600"/>
        </p:xfrm>
        <a:graphic>
          <a:graphicData uri="http://schemas.openxmlformats.org/presentationml/2006/ole">
            <mc:AlternateContent xmlns:mc="http://schemas.openxmlformats.org/markup-compatibility/2006">
              <mc:Choice xmlns:v="urn:schemas-microsoft-com:vml" Requires="v">
                <p:oleObj spid="_x0000_s606808" name="Формула" r:id="rId5" imgW="190417" imgH="241195" progId="Equation.3">
                  <p:embed/>
                </p:oleObj>
              </mc:Choice>
              <mc:Fallback>
                <p:oleObj name="Формула" r:id="rId5" imgW="190417" imgH="241195" progId="Equation.3">
                  <p:embed/>
                  <p:pic>
                    <p:nvPicPr>
                      <p:cNvPr id="0" name=""/>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686050" y="4067175"/>
                        <a:ext cx="180975"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83737" name="Object 3602"/>
          <p:cNvGraphicFramePr>
            <a:graphicFrameLocks noGrp="1" noChangeAspect="1"/>
          </p:cNvGraphicFramePr>
          <p:nvPr>
            <p:ph sz="quarter" idx="3"/>
          </p:nvPr>
        </p:nvGraphicFramePr>
        <p:xfrm>
          <a:off x="1244600" y="4672013"/>
          <a:ext cx="176213" cy="228600"/>
        </p:xfrm>
        <a:graphic>
          <a:graphicData uri="http://schemas.openxmlformats.org/presentationml/2006/ole">
            <mc:AlternateContent xmlns:mc="http://schemas.openxmlformats.org/markup-compatibility/2006">
              <mc:Choice xmlns:v="urn:schemas-microsoft-com:vml" Requires="v">
                <p:oleObj spid="_x0000_s606809" name="Формула" r:id="rId7" imgW="215806" imgH="279279" progId="Equation.3">
                  <p:embed/>
                </p:oleObj>
              </mc:Choice>
              <mc:Fallback>
                <p:oleObj name="Формула" r:id="rId7" imgW="215806" imgH="279279" progId="Equation.3">
                  <p:embed/>
                  <p:pic>
                    <p:nvPicPr>
                      <p:cNvPr id="0" name=""/>
                      <p:cNvPicPr>
                        <a:picLocks noGrp="1"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44600" y="4672013"/>
                        <a:ext cx="176213"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83739" name="Object 3601"/>
          <p:cNvGraphicFramePr>
            <a:graphicFrameLocks noGrp="1" noChangeAspect="1"/>
          </p:cNvGraphicFramePr>
          <p:nvPr>
            <p:ph sz="quarter" idx="4"/>
            <p:extLst>
              <p:ext uri="{D42A27DB-BD31-4B8C-83A1-F6EECF244321}">
                <p14:modId xmlns:p14="http://schemas.microsoft.com/office/powerpoint/2010/main" val="3491276103"/>
              </p:ext>
            </p:extLst>
          </p:nvPr>
        </p:nvGraphicFramePr>
        <p:xfrm>
          <a:off x="1293813" y="3403600"/>
          <a:ext cx="166688" cy="200025"/>
        </p:xfrm>
        <a:graphic>
          <a:graphicData uri="http://schemas.openxmlformats.org/presentationml/2006/ole">
            <mc:AlternateContent xmlns:mc="http://schemas.openxmlformats.org/markup-compatibility/2006">
              <mc:Choice xmlns:v="urn:schemas-microsoft-com:vml" Requires="v">
                <p:oleObj spid="_x0000_s606810" name="Формула" r:id="rId9" imgW="190500" imgH="228600" progId="Equation.3">
                  <p:embed/>
                </p:oleObj>
              </mc:Choice>
              <mc:Fallback>
                <p:oleObj name="Формула" r:id="rId9" imgW="190500" imgH="228600" progId="Equation.3">
                  <p:embed/>
                  <p:pic>
                    <p:nvPicPr>
                      <p:cNvPr id="0" name=""/>
                      <p:cNvPicPr>
                        <a:picLocks noGrp="1"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293813" y="3403600"/>
                        <a:ext cx="166688" cy="20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294" name="Rectangle 44"/>
          <p:cNvSpPr>
            <a:spLocks noChangeArrowheads="1"/>
          </p:cNvSpPr>
          <p:nvPr/>
        </p:nvSpPr>
        <p:spPr bwMode="auto">
          <a:xfrm>
            <a:off x="60325" y="838200"/>
            <a:ext cx="8863013" cy="432000"/>
          </a:xfrm>
          <a:prstGeom prst="rect">
            <a:avLst/>
          </a:prstGeom>
          <a:noFill/>
          <a:ln>
            <a:noFill/>
          </a:ln>
          <a:effectLst/>
          <a:extLst/>
        </p:spPr>
        <p:txBody>
          <a:bodyPr/>
          <a:lstStyle/>
          <a:p>
            <a:pPr>
              <a:defRPr/>
            </a:pPr>
            <a:r>
              <a:rPr lang="en-US" sz="1000" b="1" dirty="0">
                <a:solidFill>
                  <a:srgbClr val="FF0000"/>
                </a:solidFill>
                <a:latin typeface="Arial" charset="0"/>
                <a:cs typeface="Arial" charset="0"/>
              </a:rPr>
              <a:t>Theorem:</a:t>
            </a:r>
            <a:r>
              <a:rPr lang="en-US" sz="1000" i="1" dirty="0">
                <a:solidFill>
                  <a:srgbClr val="000000"/>
                </a:solidFill>
                <a:latin typeface="Arial" charset="0"/>
                <a:cs typeface="Arial" charset="0"/>
              </a:rPr>
              <a:t> </a:t>
            </a:r>
            <a:r>
              <a:rPr lang="en-US" sz="1000" b="1" dirty="0" smtClean="0">
                <a:solidFill>
                  <a:schemeClr val="accent1">
                    <a:lumMod val="75000"/>
                  </a:schemeClr>
                </a:solidFill>
                <a:latin typeface="Arial" charset="0"/>
                <a:cs typeface="Arial" charset="0"/>
              </a:rPr>
              <a:t>A f</a:t>
            </a:r>
            <a:r>
              <a:rPr lang="en-US" sz="1000" b="1" dirty="0" smtClean="0">
                <a:solidFill>
                  <a:srgbClr val="9999FF">
                    <a:lumMod val="50000"/>
                  </a:srgbClr>
                </a:solidFill>
                <a:latin typeface="Arial" charset="0"/>
                <a:cs typeface="Arial" charset="0"/>
              </a:rPr>
              <a:t>orce </a:t>
            </a:r>
            <a:r>
              <a:rPr lang="en-US" sz="1000" b="1" dirty="0">
                <a:solidFill>
                  <a:srgbClr val="9999FF">
                    <a:lumMod val="50000"/>
                  </a:srgbClr>
                </a:solidFill>
                <a:latin typeface="Arial" charset="0"/>
                <a:cs typeface="Arial" charset="0"/>
              </a:rPr>
              <a:t>acting on a rigid body can be moved parallel to its line of action to any point of the body, if we add a couple of a moment equal </a:t>
            </a:r>
            <a:r>
              <a:rPr lang="en-US" sz="1000" b="1" dirty="0" smtClean="0">
                <a:solidFill>
                  <a:srgbClr val="9999FF">
                    <a:lumMod val="50000"/>
                  </a:srgbClr>
                </a:solidFill>
                <a:latin typeface="Arial" charset="0"/>
                <a:cs typeface="Arial" charset="0"/>
              </a:rPr>
              <a:t>to </a:t>
            </a:r>
            <a:r>
              <a:rPr lang="en-US" sz="1000" b="1" dirty="0">
                <a:solidFill>
                  <a:srgbClr val="9999FF">
                    <a:lumMod val="50000"/>
                  </a:srgbClr>
                </a:solidFill>
                <a:latin typeface="Arial" charset="0"/>
                <a:cs typeface="Arial" charset="0"/>
              </a:rPr>
              <a:t>the moment of the force about the point to which it is translated.</a:t>
            </a:r>
            <a:endParaRPr lang="ru-RU" sz="1000" b="1" dirty="0">
              <a:solidFill>
                <a:srgbClr val="9999FF">
                  <a:lumMod val="50000"/>
                </a:srgbClr>
              </a:solidFill>
              <a:latin typeface="Arial" charset="0"/>
              <a:cs typeface="Arial" charset="0"/>
            </a:endParaRPr>
          </a:p>
        </p:txBody>
      </p:sp>
      <p:sp>
        <p:nvSpPr>
          <p:cNvPr id="74278" name="Rectangle 45"/>
          <p:cNvSpPr>
            <a:spLocks noChangeArrowheads="1"/>
          </p:cNvSpPr>
          <p:nvPr/>
        </p:nvSpPr>
        <p:spPr bwMode="auto">
          <a:xfrm>
            <a:off x="989013" y="1323975"/>
            <a:ext cx="2257425" cy="1495425"/>
          </a:xfrm>
          <a:prstGeom prst="rect">
            <a:avLst/>
          </a:prstGeom>
          <a:noFill/>
          <a:ln w="9525">
            <a:noFill/>
            <a:miter lim="800000"/>
            <a:headEnd/>
            <a:tailEnd/>
          </a:ln>
        </p:spPr>
        <p:txBody>
          <a:bodyPr wrap="none" anchor="ctr"/>
          <a:lstStyle/>
          <a:p>
            <a:endParaRPr lang="ru-RU">
              <a:solidFill>
                <a:srgbClr val="000000"/>
              </a:solidFill>
              <a:latin typeface="Arial" charset="0"/>
              <a:cs typeface="Arial" charset="0"/>
            </a:endParaRPr>
          </a:p>
        </p:txBody>
      </p:sp>
      <p:grpSp>
        <p:nvGrpSpPr>
          <p:cNvPr id="283694" name="Group 46"/>
          <p:cNvGrpSpPr>
            <a:grpSpLocks/>
          </p:cNvGrpSpPr>
          <p:nvPr/>
        </p:nvGrpSpPr>
        <p:grpSpPr bwMode="auto">
          <a:xfrm>
            <a:off x="731838" y="1304925"/>
            <a:ext cx="2019300" cy="1590675"/>
            <a:chOff x="336" y="3192"/>
            <a:chExt cx="1272" cy="1002"/>
          </a:xfrm>
        </p:grpSpPr>
        <p:sp>
          <p:nvSpPr>
            <p:cNvPr id="74331" name="Rectangle 47"/>
            <p:cNvSpPr>
              <a:spLocks noChangeArrowheads="1"/>
            </p:cNvSpPr>
            <p:nvPr/>
          </p:nvSpPr>
          <p:spPr bwMode="auto">
            <a:xfrm>
              <a:off x="336" y="3192"/>
              <a:ext cx="1272" cy="1002"/>
            </a:xfrm>
            <a:prstGeom prst="rect">
              <a:avLst/>
            </a:prstGeom>
            <a:solidFill>
              <a:schemeClr val="accent1">
                <a:alpha val="25098"/>
              </a:schemeClr>
            </a:solidFill>
            <a:ln w="9525" algn="ctr">
              <a:solidFill>
                <a:schemeClr val="accent1"/>
              </a:solidFill>
              <a:miter lim="800000"/>
              <a:headEnd/>
              <a:tailEnd/>
            </a:ln>
          </p:spPr>
          <p:txBody>
            <a:bodyPr wrap="none" anchor="ctr"/>
            <a:lstStyle/>
            <a:p>
              <a:endParaRPr lang="ru-RU">
                <a:solidFill>
                  <a:srgbClr val="000000"/>
                </a:solidFill>
                <a:latin typeface="Arial" charset="0"/>
                <a:cs typeface="Arial" charset="0"/>
              </a:endParaRPr>
            </a:p>
          </p:txBody>
        </p:sp>
        <p:sp>
          <p:nvSpPr>
            <p:cNvPr id="74332" name="Oval 48"/>
            <p:cNvSpPr>
              <a:spLocks noChangeArrowheads="1"/>
            </p:cNvSpPr>
            <p:nvPr/>
          </p:nvSpPr>
          <p:spPr bwMode="auto">
            <a:xfrm>
              <a:off x="750" y="3738"/>
              <a:ext cx="45" cy="45"/>
            </a:xfrm>
            <a:prstGeom prst="ellipse">
              <a:avLst/>
            </a:prstGeom>
            <a:solidFill>
              <a:schemeClr val="accent1"/>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4333" name="Text Box 49"/>
            <p:cNvSpPr txBox="1">
              <a:spLocks noChangeArrowheads="1"/>
            </p:cNvSpPr>
            <p:nvPr/>
          </p:nvSpPr>
          <p:spPr bwMode="auto">
            <a:xfrm>
              <a:off x="676" y="3785"/>
              <a:ext cx="176" cy="165"/>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grpSp>
      <p:sp>
        <p:nvSpPr>
          <p:cNvPr id="283698" name="AutoShape 50"/>
          <p:cNvSpPr>
            <a:spLocks noChangeArrowheads="1"/>
          </p:cNvSpPr>
          <p:nvPr/>
        </p:nvSpPr>
        <p:spPr bwMode="auto">
          <a:xfrm rot="1344785">
            <a:off x="1903413" y="1571625"/>
            <a:ext cx="590550" cy="123825"/>
          </a:xfrm>
          <a:prstGeom prst="rightArrow">
            <a:avLst>
              <a:gd name="adj1" fmla="val 50000"/>
              <a:gd name="adj2" fmla="val 11923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699" name="Object 3594"/>
          <p:cNvGraphicFramePr>
            <a:graphicFrameLocks noChangeAspect="1"/>
          </p:cNvGraphicFramePr>
          <p:nvPr/>
        </p:nvGraphicFramePr>
        <p:xfrm>
          <a:off x="2211388" y="1381125"/>
          <a:ext cx="165100" cy="190500"/>
        </p:xfrm>
        <a:graphic>
          <a:graphicData uri="http://schemas.openxmlformats.org/presentationml/2006/ole">
            <mc:AlternateContent xmlns:mc="http://schemas.openxmlformats.org/markup-compatibility/2006">
              <mc:Choice xmlns:v="urn:schemas-microsoft-com:vml" Requires="v">
                <p:oleObj spid="_x0000_s606811" name="Формула" r:id="rId11" imgW="164957" imgH="190335" progId="Equation.3">
                  <p:embed/>
                </p:oleObj>
              </mc:Choice>
              <mc:Fallback>
                <p:oleObj name="Формула" r:id="rId11" imgW="164957" imgH="190335"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11388" y="1381125"/>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00" name="Text Box 52"/>
          <p:cNvSpPr txBox="1">
            <a:spLocks noChangeArrowheads="1"/>
          </p:cNvSpPr>
          <p:nvPr/>
        </p:nvSpPr>
        <p:spPr bwMode="auto">
          <a:xfrm>
            <a:off x="2878138" y="1187450"/>
            <a:ext cx="5976316" cy="615553"/>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dirty="0" smtClean="0">
                <a:solidFill>
                  <a:srgbClr val="000000"/>
                </a:solidFill>
                <a:cs typeface="Arial" charset="0"/>
              </a:rPr>
              <a:t>Consider a force  </a:t>
            </a:r>
            <a:r>
              <a:rPr lang="en-US" sz="1200" b="1" i="1" dirty="0" smtClean="0">
                <a:solidFill>
                  <a:srgbClr val="000000"/>
                </a:solidFill>
                <a:latin typeface="Times New Roman" pitchFamily="18" charset="0"/>
                <a:cs typeface="Times New Roman" pitchFamily="18" charset="0"/>
              </a:rPr>
              <a:t>F</a:t>
            </a:r>
            <a:r>
              <a:rPr lang="en-US" sz="1400" i="1" dirty="0" smtClean="0">
                <a:solidFill>
                  <a:srgbClr val="000000"/>
                </a:solidFill>
                <a:latin typeface="Times New Roman" pitchFamily="18" charset="0"/>
                <a:cs typeface="Times New Roman" pitchFamily="18" charset="0"/>
              </a:rPr>
              <a:t>.</a:t>
            </a:r>
            <a:r>
              <a:rPr lang="en-US" sz="1400" b="1" i="1" dirty="0" smtClean="0">
                <a:solidFill>
                  <a:srgbClr val="000000"/>
                </a:solidFill>
                <a:latin typeface="Arial"/>
                <a:cs typeface="Arial" charset="0"/>
              </a:rPr>
              <a:t> </a:t>
            </a:r>
            <a:r>
              <a:rPr lang="en-US" sz="1000" dirty="0" smtClean="0">
                <a:solidFill>
                  <a:srgbClr val="000000"/>
                </a:solidFill>
                <a:cs typeface="Arial" charset="0"/>
              </a:rPr>
              <a:t>Add at the point  </a:t>
            </a:r>
            <a:r>
              <a:rPr lang="en-US" sz="1200" i="1" dirty="0" smtClean="0">
                <a:solidFill>
                  <a:srgbClr val="000000"/>
                </a:solidFill>
                <a:latin typeface="Times New Roman" pitchFamily="18" charset="0"/>
                <a:cs typeface="Times New Roman" pitchFamily="18" charset="0"/>
              </a:rPr>
              <a:t>A</a:t>
            </a:r>
            <a:r>
              <a:rPr lang="en-US" sz="1100" i="1" dirty="0" smtClean="0">
                <a:solidFill>
                  <a:srgbClr val="000000"/>
                </a:solidFill>
                <a:cs typeface="Arial" charset="0"/>
              </a:rPr>
              <a:t> </a:t>
            </a:r>
            <a:r>
              <a:rPr lang="en-US" sz="1000" dirty="0" smtClean="0">
                <a:solidFill>
                  <a:srgbClr val="000000"/>
                </a:solidFill>
                <a:cs typeface="Arial" charset="0"/>
              </a:rPr>
              <a:t>two forces</a:t>
            </a:r>
            <a:r>
              <a:rPr lang="en-US" sz="1000" dirty="0">
                <a:solidFill>
                  <a:srgbClr val="000000"/>
                </a:solidFill>
                <a:cs typeface="Arial" charset="0"/>
              </a:rPr>
              <a:t> </a:t>
            </a:r>
            <a:r>
              <a:rPr lang="en-US" sz="1000" dirty="0" smtClean="0">
                <a:solidFill>
                  <a:srgbClr val="000000"/>
                </a:solidFill>
                <a:cs typeface="Arial" charset="0"/>
              </a:rPr>
              <a:t>equal in magnitude</a:t>
            </a:r>
            <a:r>
              <a:rPr lang="ru-RU" sz="1000" dirty="0" smtClean="0">
                <a:solidFill>
                  <a:srgbClr val="000000"/>
                </a:solidFill>
                <a:cs typeface="Arial" charset="0"/>
              </a:rPr>
              <a:t>,</a:t>
            </a:r>
            <a:r>
              <a:rPr lang="en-US" sz="1000" dirty="0" smtClean="0">
                <a:solidFill>
                  <a:srgbClr val="000000"/>
                </a:solidFill>
                <a:cs typeface="Arial" charset="0"/>
              </a:rPr>
              <a:t> directed along the same line </a:t>
            </a:r>
          </a:p>
          <a:p>
            <a:pPr eaLnBrk="1" hangingPunct="1">
              <a:defRPr/>
            </a:pPr>
            <a:r>
              <a:rPr lang="en-US" sz="1000" dirty="0" smtClean="0">
                <a:solidFill>
                  <a:srgbClr val="000000"/>
                </a:solidFill>
                <a:cs typeface="Arial" charset="0"/>
              </a:rPr>
              <a:t>in opposite sense,  parallel and equal </a:t>
            </a:r>
            <a:r>
              <a:rPr lang="en-US" sz="1000" dirty="0">
                <a:solidFill>
                  <a:srgbClr val="000000"/>
                </a:solidFill>
                <a:cs typeface="Arial" charset="0"/>
              </a:rPr>
              <a:t>to </a:t>
            </a:r>
            <a:r>
              <a:rPr lang="en-US" sz="1000" dirty="0" smtClean="0">
                <a:solidFill>
                  <a:srgbClr val="000000"/>
                </a:solidFill>
                <a:cs typeface="Arial" charset="0"/>
              </a:rPr>
              <a:t>the given force.</a:t>
            </a:r>
            <a:endParaRPr lang="en-US" sz="1000" dirty="0">
              <a:solidFill>
                <a:srgbClr val="000000"/>
              </a:solidFill>
              <a:cs typeface="Arial" charset="0"/>
            </a:endParaRPr>
          </a:p>
          <a:p>
            <a:pPr eaLnBrk="1" hangingPunct="1">
              <a:defRPr/>
            </a:pPr>
            <a:r>
              <a:rPr lang="en-US" sz="1000" dirty="0">
                <a:solidFill>
                  <a:srgbClr val="000000"/>
                </a:solidFill>
                <a:cs typeface="Arial" charset="0"/>
              </a:rPr>
              <a:t>		</a:t>
            </a:r>
            <a:r>
              <a:rPr lang="en-US" sz="1000" dirty="0" smtClean="0">
                <a:solidFill>
                  <a:srgbClr val="000000"/>
                </a:solidFill>
                <a:cs typeface="Arial" charset="0"/>
              </a:rPr>
              <a:t>The kinematic state will not change</a:t>
            </a:r>
            <a:r>
              <a:rPr lang="en-US" sz="1000" dirty="0">
                <a:solidFill>
                  <a:srgbClr val="FF0000"/>
                </a:solidFill>
                <a:cs typeface="Arial" charset="0"/>
              </a:rPr>
              <a:t> </a:t>
            </a:r>
            <a:r>
              <a:rPr lang="en-US" sz="1000" dirty="0" smtClean="0">
                <a:solidFill>
                  <a:srgbClr val="000000"/>
                </a:solidFill>
                <a:cs typeface="Arial" charset="0"/>
              </a:rPr>
              <a:t>(Axiom </a:t>
            </a:r>
            <a:r>
              <a:rPr lang="en-US" sz="1000" dirty="0">
                <a:solidFill>
                  <a:srgbClr val="000000"/>
                </a:solidFill>
                <a:cs typeface="Arial" charset="0"/>
              </a:rPr>
              <a:t>of joining</a:t>
            </a:r>
            <a:r>
              <a:rPr lang="ru-RU" sz="1000" dirty="0">
                <a:solidFill>
                  <a:srgbClr val="000000"/>
                </a:solidFill>
                <a:cs typeface="Arial" charset="0"/>
              </a:rPr>
              <a:t> </a:t>
            </a:r>
            <a:r>
              <a:rPr lang="ru-RU" sz="1000" dirty="0" smtClean="0">
                <a:solidFill>
                  <a:srgbClr val="000000"/>
                </a:solidFill>
                <a:cs typeface="Arial" charset="0"/>
              </a:rPr>
              <a:t>).</a:t>
            </a:r>
            <a:endParaRPr lang="ru-RU" sz="1000" dirty="0">
              <a:solidFill>
                <a:srgbClr val="000000"/>
              </a:solidFill>
              <a:cs typeface="Arial" charset="0"/>
            </a:endParaRPr>
          </a:p>
        </p:txBody>
      </p:sp>
      <p:graphicFrame>
        <p:nvGraphicFramePr>
          <p:cNvPr id="283701" name="Object 3595"/>
          <p:cNvGraphicFramePr>
            <a:graphicFrameLocks noChangeAspect="1"/>
          </p:cNvGraphicFramePr>
          <p:nvPr>
            <p:extLst>
              <p:ext uri="{D42A27DB-BD31-4B8C-83A1-F6EECF244321}">
                <p14:modId xmlns:p14="http://schemas.microsoft.com/office/powerpoint/2010/main" val="465574306"/>
              </p:ext>
            </p:extLst>
          </p:nvPr>
        </p:nvGraphicFramePr>
        <p:xfrm>
          <a:off x="3397250" y="1619250"/>
          <a:ext cx="955675" cy="215900"/>
        </p:xfrm>
        <a:graphic>
          <a:graphicData uri="http://schemas.openxmlformats.org/presentationml/2006/ole">
            <mc:AlternateContent xmlns:mc="http://schemas.openxmlformats.org/markup-compatibility/2006">
              <mc:Choice xmlns:v="urn:schemas-microsoft-com:vml" Requires="v">
                <p:oleObj spid="_x0000_s606812" name="Формула" r:id="rId13" imgW="863280" imgH="177480" progId="Equation.3">
                  <p:embed/>
                </p:oleObj>
              </mc:Choice>
              <mc:Fallback>
                <p:oleObj name="Формула" r:id="rId13" imgW="863280" imgH="177480" progId="Equation.3">
                  <p:embed/>
                  <p:pic>
                    <p:nvPicPr>
                      <p:cNvPr id="0" name=""/>
                      <p:cNvPicPr>
                        <a:picLocks noChangeAspect="1" noChangeArrowheads="1"/>
                      </p:cNvPicPr>
                      <p:nvPr/>
                    </p:nvPicPr>
                    <p:blipFill>
                      <a:blip r:embed="rId14"/>
                      <a:srcRect/>
                      <a:stretch>
                        <a:fillRect/>
                      </a:stretch>
                    </p:blipFill>
                    <p:spPr bwMode="auto">
                      <a:xfrm>
                        <a:off x="3397250" y="1619250"/>
                        <a:ext cx="955675" cy="2159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283702" name="AutoShape 54"/>
          <p:cNvSpPr>
            <a:spLocks noChangeArrowheads="1"/>
          </p:cNvSpPr>
          <p:nvPr/>
        </p:nvSpPr>
        <p:spPr bwMode="auto">
          <a:xfrm rot="1344785">
            <a:off x="1435100" y="2274888"/>
            <a:ext cx="590550" cy="123825"/>
          </a:xfrm>
          <a:prstGeom prst="rightArrow">
            <a:avLst>
              <a:gd name="adj1" fmla="val 50000"/>
              <a:gd name="adj2" fmla="val 11923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03" name="AutoShape 55"/>
          <p:cNvSpPr>
            <a:spLocks noChangeArrowheads="1"/>
          </p:cNvSpPr>
          <p:nvPr/>
        </p:nvSpPr>
        <p:spPr bwMode="auto">
          <a:xfrm rot="-9455215">
            <a:off x="823913" y="2006600"/>
            <a:ext cx="590550" cy="123825"/>
          </a:xfrm>
          <a:prstGeom prst="rightArrow">
            <a:avLst>
              <a:gd name="adj1" fmla="val 50000"/>
              <a:gd name="adj2" fmla="val 11923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04" name="Line 56"/>
          <p:cNvSpPr>
            <a:spLocks noChangeShapeType="1"/>
          </p:cNvSpPr>
          <p:nvPr/>
        </p:nvSpPr>
        <p:spPr bwMode="auto">
          <a:xfrm>
            <a:off x="741363" y="1924050"/>
            <a:ext cx="1885950" cy="8001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283705" name="Line 57"/>
          <p:cNvSpPr>
            <a:spLocks noChangeShapeType="1"/>
          </p:cNvSpPr>
          <p:nvPr/>
        </p:nvSpPr>
        <p:spPr bwMode="auto">
          <a:xfrm>
            <a:off x="1520825" y="1341438"/>
            <a:ext cx="1162050" cy="485775"/>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283706" name="Object 3596"/>
          <p:cNvGraphicFramePr>
            <a:graphicFrameLocks noChangeAspect="1"/>
          </p:cNvGraphicFramePr>
          <p:nvPr/>
        </p:nvGraphicFramePr>
        <p:xfrm>
          <a:off x="1771650" y="2055813"/>
          <a:ext cx="203200" cy="190500"/>
        </p:xfrm>
        <a:graphic>
          <a:graphicData uri="http://schemas.openxmlformats.org/presentationml/2006/ole">
            <mc:AlternateContent xmlns:mc="http://schemas.openxmlformats.org/markup-compatibility/2006">
              <mc:Choice xmlns:v="urn:schemas-microsoft-com:vml" Requires="v">
                <p:oleObj spid="_x0000_s606813" name="Формула" r:id="rId15" imgW="203112" imgH="190417" progId="Equation.3">
                  <p:embed/>
                </p:oleObj>
              </mc:Choice>
              <mc:Fallback>
                <p:oleObj name="Формула" r:id="rId15" imgW="203112" imgH="190417"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71650" y="2055813"/>
                        <a:ext cx="2032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83707" name="Object 3597"/>
          <p:cNvGraphicFramePr>
            <a:graphicFrameLocks noChangeAspect="1"/>
          </p:cNvGraphicFramePr>
          <p:nvPr/>
        </p:nvGraphicFramePr>
        <p:xfrm>
          <a:off x="1223963" y="1816100"/>
          <a:ext cx="228600" cy="190500"/>
        </p:xfrm>
        <a:graphic>
          <a:graphicData uri="http://schemas.openxmlformats.org/presentationml/2006/ole">
            <mc:AlternateContent xmlns:mc="http://schemas.openxmlformats.org/markup-compatibility/2006">
              <mc:Choice xmlns:v="urn:schemas-microsoft-com:vml" Requires="v">
                <p:oleObj spid="_x0000_s606814" name="Формула" r:id="rId17" imgW="228600" imgH="190500" progId="Equation.3">
                  <p:embed/>
                </p:oleObj>
              </mc:Choice>
              <mc:Fallback>
                <p:oleObj name="Формула" r:id="rId17" imgW="228600" imgH="1905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223963" y="1816100"/>
                        <a:ext cx="2286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08" name="Text Box 60"/>
          <p:cNvSpPr txBox="1">
            <a:spLocks noRot="1" noChangeAspect="1" noMove="1" noResize="1" noEditPoints="1" noAdjustHandles="1" noChangeArrowheads="1" noChangeShapeType="1" noTextEdit="1"/>
          </p:cNvSpPr>
          <p:nvPr/>
        </p:nvSpPr>
        <p:spPr bwMode="auto">
          <a:xfrm>
            <a:off x="2878138" y="1935163"/>
            <a:ext cx="5903912" cy="553998"/>
          </a:xfrm>
          <a:prstGeom prst="rect">
            <a:avLst/>
          </a:prstGeom>
          <a:blipFill rotWithShape="1">
            <a:blip r:embed="rId19"/>
            <a:stretch>
              <a:fillRect/>
            </a:stretch>
          </a:blipFill>
          <a:ln>
            <a:noFill/>
          </a:ln>
          <a:effectLst/>
          <a:extLst/>
        </p:spPr>
        <p:txBody>
          <a:bodyPr/>
          <a:lstStyle/>
          <a:p>
            <a:pPr>
              <a:defRPr/>
            </a:pPr>
            <a:r>
              <a:rPr lang="ru-RU">
                <a:noFill/>
                <a:latin typeface="Arial" charset="0"/>
                <a:cs typeface="Arial" charset="0"/>
              </a:rPr>
              <a:t> </a:t>
            </a:r>
          </a:p>
        </p:txBody>
      </p:sp>
      <p:graphicFrame>
        <p:nvGraphicFramePr>
          <p:cNvPr id="283710" name="Object 3598"/>
          <p:cNvGraphicFramePr>
            <a:graphicFrameLocks noChangeAspect="1"/>
          </p:cNvGraphicFramePr>
          <p:nvPr>
            <p:extLst>
              <p:ext uri="{D42A27DB-BD31-4B8C-83A1-F6EECF244321}">
                <p14:modId xmlns:p14="http://schemas.microsoft.com/office/powerpoint/2010/main" val="1900708229"/>
              </p:ext>
            </p:extLst>
          </p:nvPr>
        </p:nvGraphicFramePr>
        <p:xfrm>
          <a:off x="4721225" y="2243138"/>
          <a:ext cx="1606550" cy="246062"/>
        </p:xfrm>
        <a:graphic>
          <a:graphicData uri="http://schemas.openxmlformats.org/presentationml/2006/ole">
            <mc:AlternateContent xmlns:mc="http://schemas.openxmlformats.org/markup-compatibility/2006">
              <mc:Choice xmlns:v="urn:schemas-microsoft-com:vml" Requires="v">
                <p:oleObj spid="_x0000_s606815" name="Equation" r:id="rId20" imgW="1447560" imgH="203040" progId="Equation.DSMT4">
                  <p:embed/>
                </p:oleObj>
              </mc:Choice>
              <mc:Fallback>
                <p:oleObj name="Equation" r:id="rId20" imgW="1447560" imgH="203040" progId="Equation.DSMT4">
                  <p:embed/>
                  <p:pic>
                    <p:nvPicPr>
                      <p:cNvPr id="0" name=""/>
                      <p:cNvPicPr>
                        <a:picLocks noChangeAspect="1" noChangeArrowheads="1"/>
                      </p:cNvPicPr>
                      <p:nvPr/>
                    </p:nvPicPr>
                    <p:blipFill>
                      <a:blip r:embed="rId21"/>
                      <a:srcRect/>
                      <a:stretch>
                        <a:fillRect/>
                      </a:stretch>
                    </p:blipFill>
                    <p:spPr bwMode="auto">
                      <a:xfrm>
                        <a:off x="4721225" y="2243138"/>
                        <a:ext cx="1606550" cy="24606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283711" name="Line 63"/>
          <p:cNvSpPr>
            <a:spLocks noChangeShapeType="1"/>
          </p:cNvSpPr>
          <p:nvPr/>
        </p:nvSpPr>
        <p:spPr bwMode="auto">
          <a:xfrm rot="-5400000">
            <a:off x="1211262" y="1660526"/>
            <a:ext cx="771525" cy="32385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283712" name="Object 3599"/>
          <p:cNvGraphicFramePr>
            <a:graphicFrameLocks noChangeAspect="1"/>
          </p:cNvGraphicFramePr>
          <p:nvPr/>
        </p:nvGraphicFramePr>
        <p:xfrm>
          <a:off x="1620838" y="1801813"/>
          <a:ext cx="153987" cy="215900"/>
        </p:xfrm>
        <a:graphic>
          <a:graphicData uri="http://schemas.openxmlformats.org/presentationml/2006/ole">
            <mc:AlternateContent xmlns:mc="http://schemas.openxmlformats.org/markup-compatibility/2006">
              <mc:Choice xmlns:v="urn:schemas-microsoft-com:vml" Requires="v">
                <p:oleObj spid="_x0000_s606816" name="Формула" r:id="rId22" imgW="139579" imgH="177646" progId="Equation.3">
                  <p:embed/>
                </p:oleObj>
              </mc:Choice>
              <mc:Fallback>
                <p:oleObj name="Формула" r:id="rId22" imgW="139579" imgH="177646"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620838" y="1801813"/>
                        <a:ext cx="153987" cy="2159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83713" name="Text Box 65"/>
          <p:cNvSpPr txBox="1">
            <a:spLocks noChangeArrowheads="1"/>
          </p:cNvSpPr>
          <p:nvPr/>
        </p:nvSpPr>
        <p:spPr bwMode="auto">
          <a:xfrm>
            <a:off x="2951163" y="2713038"/>
            <a:ext cx="2759075" cy="246062"/>
          </a:xfrm>
          <a:prstGeom prst="rect">
            <a:avLst/>
          </a:prstGeom>
          <a:noFill/>
          <a:ln w="9525">
            <a:noFill/>
            <a:miter lim="800000"/>
            <a:headEnd/>
            <a:tailEnd/>
          </a:ln>
        </p:spPr>
        <p:txBody>
          <a:bodyPr wrap="none">
            <a:spAutoFit/>
          </a:bodyPr>
          <a:lstStyle/>
          <a:p>
            <a:r>
              <a:rPr lang="en-US" sz="1000">
                <a:solidFill>
                  <a:srgbClr val="000000"/>
                </a:solidFill>
                <a:latin typeface="Arial" charset="0"/>
                <a:cs typeface="Arial" charset="0"/>
              </a:rPr>
              <a:t>Sometimes a couple is depicted by arc arrow</a:t>
            </a:r>
            <a:r>
              <a:rPr lang="ru-RU" sz="1000">
                <a:solidFill>
                  <a:srgbClr val="000000"/>
                </a:solidFill>
                <a:latin typeface="Arial" charset="0"/>
                <a:cs typeface="Arial" charset="0"/>
              </a:rPr>
              <a:t>.</a:t>
            </a:r>
          </a:p>
        </p:txBody>
      </p:sp>
      <p:sp>
        <p:nvSpPr>
          <p:cNvPr id="283714" name="AutoShape 66"/>
          <p:cNvSpPr>
            <a:spLocks noChangeArrowheads="1"/>
          </p:cNvSpPr>
          <p:nvPr/>
        </p:nvSpPr>
        <p:spPr bwMode="auto">
          <a:xfrm rot="1344785">
            <a:off x="1901825" y="1570038"/>
            <a:ext cx="590550" cy="123825"/>
          </a:xfrm>
          <a:prstGeom prst="rightArrow">
            <a:avLst>
              <a:gd name="adj1" fmla="val 50000"/>
              <a:gd name="adj2" fmla="val 119231"/>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283715" name="AutoShape 67"/>
          <p:cNvSpPr>
            <a:spLocks noChangeArrowheads="1"/>
          </p:cNvSpPr>
          <p:nvPr/>
        </p:nvSpPr>
        <p:spPr bwMode="auto">
          <a:xfrm rot="-5400000">
            <a:off x="1169988" y="1981200"/>
            <a:ext cx="342900" cy="35242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00"/>
          </a:solidFill>
          <a:ln w="9525" algn="ctr">
            <a:solidFill>
              <a:srgbClr val="00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716" name="Object 3600"/>
          <p:cNvGraphicFramePr>
            <a:graphicFrameLocks noChangeAspect="1"/>
          </p:cNvGraphicFramePr>
          <p:nvPr/>
        </p:nvGraphicFramePr>
        <p:xfrm>
          <a:off x="903288" y="1638300"/>
          <a:ext cx="731837" cy="276225"/>
        </p:xfrm>
        <a:graphic>
          <a:graphicData uri="http://schemas.openxmlformats.org/presentationml/2006/ole">
            <mc:AlternateContent xmlns:mc="http://schemas.openxmlformats.org/markup-compatibility/2006">
              <mc:Choice xmlns:v="urn:schemas-microsoft-com:vml" Requires="v">
                <p:oleObj spid="_x0000_s606817" name="Формула" r:id="rId24" imgW="660400" imgH="228600" progId="Equation.3">
                  <p:embed/>
                </p:oleObj>
              </mc:Choice>
              <mc:Fallback>
                <p:oleObj name="Формула" r:id="rId24" imgW="660400" imgH="2286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903288" y="1638300"/>
                        <a:ext cx="731837" cy="276225"/>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83718" name="Rectangle 70"/>
          <p:cNvSpPr>
            <a:spLocks noRot="1" noChangeAspect="1" noMove="1" noResize="1" noEditPoints="1" noAdjustHandles="1" noChangeArrowheads="1" noChangeShapeType="1" noTextEdit="1"/>
          </p:cNvSpPr>
          <p:nvPr/>
        </p:nvSpPr>
        <p:spPr bwMode="auto">
          <a:xfrm>
            <a:off x="0" y="2792413"/>
            <a:ext cx="9291638" cy="592137"/>
          </a:xfrm>
          <a:prstGeom prst="rect">
            <a:avLst/>
          </a:prstGeom>
          <a:blipFill rotWithShape="1">
            <a:blip r:embed="rId26"/>
            <a:stretch>
              <a:fillRect b="-35052"/>
            </a:stretch>
          </a:blipFill>
          <a:ln>
            <a:noFill/>
          </a:ln>
          <a:effectLst/>
          <a:extLst/>
        </p:spPr>
        <p:txBody>
          <a:bodyPr/>
          <a:lstStyle/>
          <a:p>
            <a:pPr>
              <a:defRPr/>
            </a:pPr>
            <a:r>
              <a:rPr lang="ru-RU">
                <a:noFill/>
                <a:latin typeface="Arial" charset="0"/>
                <a:cs typeface="Arial" charset="0"/>
              </a:rPr>
              <a:t> </a:t>
            </a:r>
          </a:p>
        </p:txBody>
      </p:sp>
      <p:sp>
        <p:nvSpPr>
          <p:cNvPr id="283719" name="Freeform 71"/>
          <p:cNvSpPr>
            <a:spLocks/>
          </p:cNvSpPr>
          <p:nvPr/>
        </p:nvSpPr>
        <p:spPr bwMode="auto">
          <a:xfrm>
            <a:off x="885825" y="3533775"/>
            <a:ext cx="2122488" cy="1685925"/>
          </a:xfrm>
          <a:custGeom>
            <a:avLst/>
            <a:gdLst>
              <a:gd name="T0" fmla="*/ 2147483647 w 1337"/>
              <a:gd name="T1" fmla="*/ 2147483647 h 1062"/>
              <a:gd name="T2" fmla="*/ 2147483647 w 1337"/>
              <a:gd name="T3" fmla="*/ 2147483647 h 1062"/>
              <a:gd name="T4" fmla="*/ 2147483647 w 1337"/>
              <a:gd name="T5" fmla="*/ 2147483647 h 1062"/>
              <a:gd name="T6" fmla="*/ 2147483647 w 1337"/>
              <a:gd name="T7" fmla="*/ 2147483647 h 1062"/>
              <a:gd name="T8" fmla="*/ 2147483647 w 1337"/>
              <a:gd name="T9" fmla="*/ 0 h 1062"/>
              <a:gd name="T10" fmla="*/ 2147483647 w 1337"/>
              <a:gd name="T11" fmla="*/ 2147483647 h 1062"/>
              <a:gd name="T12" fmla="*/ 2147483647 w 1337"/>
              <a:gd name="T13" fmla="*/ 2147483647 h 1062"/>
              <a:gd name="T14" fmla="*/ 2147483647 w 1337"/>
              <a:gd name="T15" fmla="*/ 2147483647 h 1062"/>
              <a:gd name="T16" fmla="*/ 2147483647 w 1337"/>
              <a:gd name="T17" fmla="*/ 2147483647 h 1062"/>
              <a:gd name="T18" fmla="*/ 2147483647 w 1337"/>
              <a:gd name="T19" fmla="*/ 2147483647 h 1062"/>
              <a:gd name="T20" fmla="*/ 2147483647 w 1337"/>
              <a:gd name="T21" fmla="*/ 2147483647 h 1062"/>
              <a:gd name="T22" fmla="*/ 2147483647 w 1337"/>
              <a:gd name="T23" fmla="*/ 2147483647 h 1062"/>
              <a:gd name="T24" fmla="*/ 2147483647 w 1337"/>
              <a:gd name="T25" fmla="*/ 2147483647 h 1062"/>
              <a:gd name="T26" fmla="*/ 2147483647 w 1337"/>
              <a:gd name="T27" fmla="*/ 2147483647 h 1062"/>
              <a:gd name="T28" fmla="*/ 2147483647 w 1337"/>
              <a:gd name="T29" fmla="*/ 2147483647 h 1062"/>
              <a:gd name="T30" fmla="*/ 2147483647 w 1337"/>
              <a:gd name="T31" fmla="*/ 2147483647 h 1062"/>
              <a:gd name="T32" fmla="*/ 2147483647 w 1337"/>
              <a:gd name="T33" fmla="*/ 2147483647 h 1062"/>
              <a:gd name="T34" fmla="*/ 2147483647 w 1337"/>
              <a:gd name="T35" fmla="*/ 2147483647 h 1062"/>
              <a:gd name="T36" fmla="*/ 2147483647 w 1337"/>
              <a:gd name="T37" fmla="*/ 2147483647 h 1062"/>
              <a:gd name="T38" fmla="*/ 2147483647 w 1337"/>
              <a:gd name="T39" fmla="*/ 2147483647 h 1062"/>
              <a:gd name="T40" fmla="*/ 2147483647 w 1337"/>
              <a:gd name="T41" fmla="*/ 2147483647 h 1062"/>
              <a:gd name="T42" fmla="*/ 2147483647 w 1337"/>
              <a:gd name="T43" fmla="*/ 2147483647 h 1062"/>
              <a:gd name="T44" fmla="*/ 2147483647 w 1337"/>
              <a:gd name="T45" fmla="*/ 2147483647 h 1062"/>
              <a:gd name="T46" fmla="*/ 2147483647 w 1337"/>
              <a:gd name="T47" fmla="*/ 2147483647 h 1062"/>
              <a:gd name="T48" fmla="*/ 2147483647 w 1337"/>
              <a:gd name="T49" fmla="*/ 2147483647 h 1062"/>
              <a:gd name="T50" fmla="*/ 0 w 1337"/>
              <a:gd name="T51" fmla="*/ 2147483647 h 1062"/>
              <a:gd name="T52" fmla="*/ 2147483647 w 1337"/>
              <a:gd name="T53" fmla="*/ 2147483647 h 1062"/>
              <a:gd name="T54" fmla="*/ 2147483647 w 1337"/>
              <a:gd name="T55" fmla="*/ 2147483647 h 1062"/>
              <a:gd name="T56" fmla="*/ 2147483647 w 1337"/>
              <a:gd name="T57" fmla="*/ 2147483647 h 1062"/>
              <a:gd name="T58" fmla="*/ 2147483647 w 1337"/>
              <a:gd name="T59" fmla="*/ 2147483647 h 10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7"/>
              <a:gd name="T91" fmla="*/ 0 h 1062"/>
              <a:gd name="T92" fmla="*/ 1337 w 1337"/>
              <a:gd name="T93" fmla="*/ 1062 h 10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7" h="1062">
                <a:moveTo>
                  <a:pt x="48" y="510"/>
                </a:moveTo>
                <a:cubicBezTo>
                  <a:pt x="60" y="428"/>
                  <a:pt x="96" y="354"/>
                  <a:pt x="144" y="288"/>
                </a:cubicBezTo>
                <a:cubicBezTo>
                  <a:pt x="174" y="247"/>
                  <a:pt x="188" y="200"/>
                  <a:pt x="222" y="162"/>
                </a:cubicBezTo>
                <a:cubicBezTo>
                  <a:pt x="269" y="109"/>
                  <a:pt x="329" y="49"/>
                  <a:pt x="396" y="24"/>
                </a:cubicBezTo>
                <a:cubicBezTo>
                  <a:pt x="437" y="9"/>
                  <a:pt x="485" y="5"/>
                  <a:pt x="528" y="0"/>
                </a:cubicBezTo>
                <a:cubicBezTo>
                  <a:pt x="640" y="7"/>
                  <a:pt x="714" y="33"/>
                  <a:pt x="822" y="60"/>
                </a:cubicBezTo>
                <a:cubicBezTo>
                  <a:pt x="877" y="74"/>
                  <a:pt x="932" y="80"/>
                  <a:pt x="984" y="102"/>
                </a:cubicBezTo>
                <a:cubicBezTo>
                  <a:pt x="1013" y="114"/>
                  <a:pt x="1038" y="134"/>
                  <a:pt x="1068" y="144"/>
                </a:cubicBezTo>
                <a:cubicBezTo>
                  <a:pt x="1106" y="201"/>
                  <a:pt x="1135" y="260"/>
                  <a:pt x="1170" y="318"/>
                </a:cubicBezTo>
                <a:cubicBezTo>
                  <a:pt x="1208" y="382"/>
                  <a:pt x="1260" y="438"/>
                  <a:pt x="1284" y="510"/>
                </a:cubicBezTo>
                <a:cubicBezTo>
                  <a:pt x="1298" y="683"/>
                  <a:pt x="1337" y="933"/>
                  <a:pt x="1110" y="978"/>
                </a:cubicBezTo>
                <a:cubicBezTo>
                  <a:pt x="1047" y="1016"/>
                  <a:pt x="985" y="1025"/>
                  <a:pt x="912" y="1032"/>
                </a:cubicBezTo>
                <a:cubicBezTo>
                  <a:pt x="791" y="1062"/>
                  <a:pt x="709" y="1047"/>
                  <a:pt x="570" y="1044"/>
                </a:cubicBezTo>
                <a:cubicBezTo>
                  <a:pt x="565" y="1043"/>
                  <a:pt x="523" y="1035"/>
                  <a:pt x="516" y="1032"/>
                </a:cubicBezTo>
                <a:cubicBezTo>
                  <a:pt x="472" y="1013"/>
                  <a:pt x="438" y="982"/>
                  <a:pt x="390" y="972"/>
                </a:cubicBezTo>
                <a:cubicBezTo>
                  <a:pt x="382" y="968"/>
                  <a:pt x="374" y="965"/>
                  <a:pt x="366" y="960"/>
                </a:cubicBezTo>
                <a:cubicBezTo>
                  <a:pt x="358" y="955"/>
                  <a:pt x="351" y="947"/>
                  <a:pt x="342" y="942"/>
                </a:cubicBezTo>
                <a:cubicBezTo>
                  <a:pt x="333" y="937"/>
                  <a:pt x="322" y="934"/>
                  <a:pt x="312" y="930"/>
                </a:cubicBezTo>
                <a:cubicBezTo>
                  <a:pt x="304" y="926"/>
                  <a:pt x="296" y="922"/>
                  <a:pt x="288" y="918"/>
                </a:cubicBezTo>
                <a:cubicBezTo>
                  <a:pt x="267" y="906"/>
                  <a:pt x="257" y="890"/>
                  <a:pt x="234" y="882"/>
                </a:cubicBezTo>
                <a:cubicBezTo>
                  <a:pt x="223" y="871"/>
                  <a:pt x="209" y="863"/>
                  <a:pt x="198" y="852"/>
                </a:cubicBezTo>
                <a:cubicBezTo>
                  <a:pt x="177" y="831"/>
                  <a:pt x="164" y="809"/>
                  <a:pt x="138" y="792"/>
                </a:cubicBezTo>
                <a:cubicBezTo>
                  <a:pt x="105" y="743"/>
                  <a:pt x="148" y="799"/>
                  <a:pt x="108" y="768"/>
                </a:cubicBezTo>
                <a:cubicBezTo>
                  <a:pt x="8" y="691"/>
                  <a:pt x="125" y="764"/>
                  <a:pt x="42" y="714"/>
                </a:cubicBezTo>
                <a:cubicBezTo>
                  <a:pt x="40" y="711"/>
                  <a:pt x="15" y="679"/>
                  <a:pt x="12" y="672"/>
                </a:cubicBezTo>
                <a:cubicBezTo>
                  <a:pt x="7" y="660"/>
                  <a:pt x="0" y="636"/>
                  <a:pt x="0" y="636"/>
                </a:cubicBezTo>
                <a:cubicBezTo>
                  <a:pt x="2" y="620"/>
                  <a:pt x="1" y="603"/>
                  <a:pt x="6" y="588"/>
                </a:cubicBezTo>
                <a:cubicBezTo>
                  <a:pt x="11" y="574"/>
                  <a:pt x="22" y="564"/>
                  <a:pt x="30" y="552"/>
                </a:cubicBezTo>
                <a:cubicBezTo>
                  <a:pt x="34" y="546"/>
                  <a:pt x="42" y="534"/>
                  <a:pt x="42" y="534"/>
                </a:cubicBezTo>
                <a:cubicBezTo>
                  <a:pt x="44" y="526"/>
                  <a:pt x="48" y="510"/>
                  <a:pt x="48" y="510"/>
                </a:cubicBezTo>
                <a:close/>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sp>
        <p:nvSpPr>
          <p:cNvPr id="283720" name="AutoShape 72"/>
          <p:cNvSpPr>
            <a:spLocks noChangeArrowheads="1"/>
          </p:cNvSpPr>
          <p:nvPr/>
        </p:nvSpPr>
        <p:spPr bwMode="auto">
          <a:xfrm flipH="1">
            <a:off x="1419225" y="3657600"/>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21" name="AutoShape 73"/>
          <p:cNvSpPr>
            <a:spLocks noChangeArrowheads="1"/>
          </p:cNvSpPr>
          <p:nvPr/>
        </p:nvSpPr>
        <p:spPr bwMode="auto">
          <a:xfrm rot="20141727" flipH="1">
            <a:off x="608013" y="4065588"/>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22" name="AutoShape 74"/>
          <p:cNvSpPr>
            <a:spLocks noChangeArrowheads="1"/>
          </p:cNvSpPr>
          <p:nvPr/>
        </p:nvSpPr>
        <p:spPr bwMode="auto">
          <a:xfrm rot="2970374" flipH="1">
            <a:off x="2301875" y="4244975"/>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23" name="Oval 75"/>
          <p:cNvSpPr>
            <a:spLocks noChangeArrowheads="1"/>
          </p:cNvSpPr>
          <p:nvPr/>
        </p:nvSpPr>
        <p:spPr bwMode="auto">
          <a:xfrm>
            <a:off x="1905000" y="4686300"/>
            <a:ext cx="42863" cy="42863"/>
          </a:xfrm>
          <a:prstGeom prst="ellipse">
            <a:avLst/>
          </a:prstGeom>
          <a:solidFill>
            <a:srgbClr val="3366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283724" name="Text Box 76"/>
          <p:cNvSpPr txBox="1">
            <a:spLocks noChangeArrowheads="1"/>
          </p:cNvSpPr>
          <p:nvPr/>
        </p:nvSpPr>
        <p:spPr bwMode="auto">
          <a:xfrm>
            <a:off x="1727200" y="4725988"/>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283741" name="AutoShape 93"/>
          <p:cNvSpPr>
            <a:spLocks noChangeArrowheads="1"/>
          </p:cNvSpPr>
          <p:nvPr/>
        </p:nvSpPr>
        <p:spPr bwMode="auto">
          <a:xfrm rot="20141727" flipH="1">
            <a:off x="601663" y="406876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283742" name="AutoShape 94"/>
          <p:cNvSpPr>
            <a:spLocks noChangeArrowheads="1"/>
          </p:cNvSpPr>
          <p:nvPr/>
        </p:nvSpPr>
        <p:spPr bwMode="auto">
          <a:xfrm rot="20141727" flipH="1">
            <a:off x="601663" y="406876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43" name="AutoShape 95"/>
          <p:cNvSpPr>
            <a:spLocks noChangeArrowheads="1"/>
          </p:cNvSpPr>
          <p:nvPr/>
        </p:nvSpPr>
        <p:spPr bwMode="auto">
          <a:xfrm rot="9341727" flipH="1">
            <a:off x="1914525" y="451961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744" name="Object 3604"/>
          <p:cNvGraphicFramePr>
            <a:graphicFrameLocks noChangeAspect="1"/>
          </p:cNvGraphicFramePr>
          <p:nvPr/>
        </p:nvGraphicFramePr>
        <p:xfrm>
          <a:off x="2076450" y="4308475"/>
          <a:ext cx="196850" cy="228600"/>
        </p:xfrm>
        <a:graphic>
          <a:graphicData uri="http://schemas.openxmlformats.org/presentationml/2006/ole">
            <mc:AlternateContent xmlns:mc="http://schemas.openxmlformats.org/markup-compatibility/2006">
              <mc:Choice xmlns:v="urn:schemas-microsoft-com:vml" Requires="v">
                <p:oleObj spid="_x0000_s606818" name="Формула" r:id="rId27" imgW="241195" imgH="279279" progId="Equation.3">
                  <p:embed/>
                </p:oleObj>
              </mc:Choice>
              <mc:Fallback>
                <p:oleObj name="Формула" r:id="rId27" imgW="241195" imgH="279279"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076450" y="4308475"/>
                        <a:ext cx="19685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45" name="AutoShape 97"/>
          <p:cNvSpPr>
            <a:spLocks noChangeArrowheads="1"/>
          </p:cNvSpPr>
          <p:nvPr/>
        </p:nvSpPr>
        <p:spPr bwMode="auto">
          <a:xfrm flipH="1">
            <a:off x="1422400" y="365601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746" name="Object 3605"/>
          <p:cNvGraphicFramePr>
            <a:graphicFrameLocks noChangeAspect="1"/>
          </p:cNvGraphicFramePr>
          <p:nvPr/>
        </p:nvGraphicFramePr>
        <p:xfrm>
          <a:off x="1330325" y="4386263"/>
          <a:ext cx="200025" cy="244475"/>
        </p:xfrm>
        <a:graphic>
          <a:graphicData uri="http://schemas.openxmlformats.org/presentationml/2006/ole">
            <mc:AlternateContent xmlns:mc="http://schemas.openxmlformats.org/markup-compatibility/2006">
              <mc:Choice xmlns:v="urn:schemas-microsoft-com:vml" Requires="v">
                <p:oleObj spid="_x0000_s606819" name="Формула" r:id="rId29" imgW="228600" imgH="279400" progId="Equation.3">
                  <p:embed/>
                </p:oleObj>
              </mc:Choice>
              <mc:Fallback>
                <p:oleObj name="Формула" r:id="rId29" imgW="228600" imgH="27940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330325" y="4386263"/>
                        <a:ext cx="200025" cy="244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47" name="AutoShape 99"/>
          <p:cNvSpPr>
            <a:spLocks noChangeArrowheads="1"/>
          </p:cNvSpPr>
          <p:nvPr/>
        </p:nvSpPr>
        <p:spPr bwMode="auto">
          <a:xfrm flipH="1">
            <a:off x="1411288" y="3659188"/>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48" name="AutoShape 100"/>
          <p:cNvSpPr>
            <a:spLocks noChangeArrowheads="1"/>
          </p:cNvSpPr>
          <p:nvPr/>
        </p:nvSpPr>
        <p:spPr bwMode="auto">
          <a:xfrm>
            <a:off x="1947863" y="4657725"/>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750" name="Object 3606"/>
          <p:cNvGraphicFramePr>
            <a:graphicFrameLocks noChangeAspect="1"/>
          </p:cNvGraphicFramePr>
          <p:nvPr/>
        </p:nvGraphicFramePr>
        <p:xfrm>
          <a:off x="2487613" y="4464050"/>
          <a:ext cx="222250" cy="244475"/>
        </p:xfrm>
        <a:graphic>
          <a:graphicData uri="http://schemas.openxmlformats.org/presentationml/2006/ole">
            <mc:AlternateContent xmlns:mc="http://schemas.openxmlformats.org/markup-compatibility/2006">
              <mc:Choice xmlns:v="urn:schemas-microsoft-com:vml" Requires="v">
                <p:oleObj spid="_x0000_s606820" name="Формула" r:id="rId31" imgW="253890" imgH="279279" progId="Equation.3">
                  <p:embed/>
                </p:oleObj>
              </mc:Choice>
              <mc:Fallback>
                <p:oleObj name="Формула" r:id="rId31" imgW="253890" imgH="279279"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487613" y="4464050"/>
                        <a:ext cx="222250" cy="244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83751" name="Object 3607"/>
          <p:cNvGraphicFramePr>
            <a:graphicFrameLocks noChangeAspect="1"/>
          </p:cNvGraphicFramePr>
          <p:nvPr/>
        </p:nvGraphicFramePr>
        <p:xfrm>
          <a:off x="1509713" y="4013200"/>
          <a:ext cx="217487" cy="277813"/>
        </p:xfrm>
        <a:graphic>
          <a:graphicData uri="http://schemas.openxmlformats.org/presentationml/2006/ole">
            <mc:AlternateContent xmlns:mc="http://schemas.openxmlformats.org/markup-compatibility/2006">
              <mc:Choice xmlns:v="urn:schemas-microsoft-com:vml" Requires="v">
                <p:oleObj spid="_x0000_s606821" name="Формула" r:id="rId33" imgW="228501" imgH="291973" progId="Equation.3">
                  <p:embed/>
                </p:oleObj>
              </mc:Choice>
              <mc:Fallback>
                <p:oleObj name="Формула" r:id="rId33" imgW="228501" imgH="291973"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509713" y="4013200"/>
                        <a:ext cx="217487" cy="277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52" name="AutoShape 104"/>
          <p:cNvSpPr>
            <a:spLocks noChangeArrowheads="1"/>
          </p:cNvSpPr>
          <p:nvPr/>
        </p:nvSpPr>
        <p:spPr bwMode="auto">
          <a:xfrm rot="2970374" flipH="1">
            <a:off x="2305050" y="425291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283753" name="AutoShape 105"/>
          <p:cNvSpPr>
            <a:spLocks noChangeArrowheads="1"/>
          </p:cNvSpPr>
          <p:nvPr/>
        </p:nvSpPr>
        <p:spPr bwMode="auto">
          <a:xfrm rot="2970374" flipH="1">
            <a:off x="2303463" y="424656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54" name="AutoShape 106"/>
          <p:cNvSpPr>
            <a:spLocks noChangeArrowheads="1"/>
          </p:cNvSpPr>
          <p:nvPr/>
        </p:nvSpPr>
        <p:spPr bwMode="auto">
          <a:xfrm rot="13770374" flipH="1">
            <a:off x="1835150" y="4916488"/>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283755" name="Object 3608"/>
          <p:cNvGraphicFramePr>
            <a:graphicFrameLocks noChangeAspect="1"/>
          </p:cNvGraphicFramePr>
          <p:nvPr/>
        </p:nvGraphicFramePr>
        <p:xfrm>
          <a:off x="2335213" y="4859338"/>
          <a:ext cx="241300" cy="277812"/>
        </p:xfrm>
        <a:graphic>
          <a:graphicData uri="http://schemas.openxmlformats.org/presentationml/2006/ole">
            <mc:AlternateContent xmlns:mc="http://schemas.openxmlformats.org/markup-compatibility/2006">
              <mc:Choice xmlns:v="urn:schemas-microsoft-com:vml" Requires="v">
                <p:oleObj spid="_x0000_s606822" name="Формула" r:id="rId35" imgW="253890" imgH="291973" progId="Equation.3">
                  <p:embed/>
                </p:oleObj>
              </mc:Choice>
              <mc:Fallback>
                <p:oleObj name="Формула" r:id="rId35" imgW="253890" imgH="291973"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335213" y="4859338"/>
                        <a:ext cx="241300" cy="2778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56" name="Line 108"/>
          <p:cNvSpPr>
            <a:spLocks noChangeShapeType="1"/>
          </p:cNvSpPr>
          <p:nvPr/>
        </p:nvSpPr>
        <p:spPr bwMode="auto">
          <a:xfrm flipV="1">
            <a:off x="395288" y="3500438"/>
            <a:ext cx="1881187" cy="852487"/>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283757" name="Line 109"/>
          <p:cNvSpPr>
            <a:spLocks noChangeShapeType="1"/>
          </p:cNvSpPr>
          <p:nvPr/>
        </p:nvSpPr>
        <p:spPr bwMode="auto">
          <a:xfrm flipV="1">
            <a:off x="860425" y="3703638"/>
            <a:ext cx="1700213" cy="14287"/>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283758" name="Line 110"/>
          <p:cNvSpPr>
            <a:spLocks noChangeShapeType="1"/>
          </p:cNvSpPr>
          <p:nvPr/>
        </p:nvSpPr>
        <p:spPr bwMode="auto">
          <a:xfrm>
            <a:off x="1949450" y="3521075"/>
            <a:ext cx="1081088" cy="12573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283759" name="Line 111"/>
          <p:cNvSpPr>
            <a:spLocks noChangeShapeType="1"/>
          </p:cNvSpPr>
          <p:nvPr/>
        </p:nvSpPr>
        <p:spPr bwMode="auto">
          <a:xfrm flipV="1">
            <a:off x="1155700" y="4251325"/>
            <a:ext cx="1790700" cy="814388"/>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283760" name="Line 112"/>
          <p:cNvSpPr>
            <a:spLocks noChangeShapeType="1"/>
          </p:cNvSpPr>
          <p:nvPr/>
        </p:nvSpPr>
        <p:spPr bwMode="auto">
          <a:xfrm flipV="1">
            <a:off x="1192213" y="4706938"/>
            <a:ext cx="1700212" cy="14287"/>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283761" name="Line 113"/>
          <p:cNvSpPr>
            <a:spLocks noChangeShapeType="1"/>
          </p:cNvSpPr>
          <p:nvPr/>
        </p:nvSpPr>
        <p:spPr bwMode="auto">
          <a:xfrm>
            <a:off x="1300163" y="3971925"/>
            <a:ext cx="1081087" cy="1257300"/>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283762" name="Line 114"/>
          <p:cNvSpPr>
            <a:spLocks noChangeShapeType="1"/>
          </p:cNvSpPr>
          <p:nvPr/>
        </p:nvSpPr>
        <p:spPr bwMode="auto">
          <a:xfrm rot="16200000" flipV="1">
            <a:off x="1377156" y="4036219"/>
            <a:ext cx="862013" cy="390525"/>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283763" name="Object 3609"/>
          <p:cNvGraphicFramePr>
            <a:graphicFrameLocks noChangeAspect="1"/>
          </p:cNvGraphicFramePr>
          <p:nvPr/>
        </p:nvGraphicFramePr>
        <p:xfrm>
          <a:off x="1776413" y="3994150"/>
          <a:ext cx="146050" cy="204788"/>
        </p:xfrm>
        <a:graphic>
          <a:graphicData uri="http://schemas.openxmlformats.org/presentationml/2006/ole">
            <mc:AlternateContent xmlns:mc="http://schemas.openxmlformats.org/markup-compatibility/2006">
              <mc:Choice xmlns:v="urn:schemas-microsoft-com:vml" Requires="v">
                <p:oleObj spid="_x0000_s606823" name="Формула" r:id="rId37" imgW="152268" imgH="215713" progId="Equation.3">
                  <p:embed/>
                </p:oleObj>
              </mc:Choice>
              <mc:Fallback>
                <p:oleObj name="Формула" r:id="rId37" imgW="152268" imgH="215713"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776413" y="3994150"/>
                        <a:ext cx="146050" cy="204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64" name="Line 116"/>
          <p:cNvSpPr>
            <a:spLocks noChangeShapeType="1"/>
          </p:cNvSpPr>
          <p:nvPr/>
        </p:nvSpPr>
        <p:spPr bwMode="auto">
          <a:xfrm rot="16200000" flipV="1">
            <a:off x="1514475" y="4210051"/>
            <a:ext cx="1004887" cy="4762"/>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283765" name="Object 3610"/>
          <p:cNvGraphicFramePr>
            <a:graphicFrameLocks noChangeAspect="1"/>
          </p:cNvGraphicFramePr>
          <p:nvPr/>
        </p:nvGraphicFramePr>
        <p:xfrm>
          <a:off x="2035175" y="3992563"/>
          <a:ext cx="169863" cy="204787"/>
        </p:xfrm>
        <a:graphic>
          <a:graphicData uri="http://schemas.openxmlformats.org/presentationml/2006/ole">
            <mc:AlternateContent xmlns:mc="http://schemas.openxmlformats.org/markup-compatibility/2006">
              <mc:Choice xmlns:v="urn:schemas-microsoft-com:vml" Requires="v">
                <p:oleObj spid="_x0000_s606824" name="Формула" r:id="rId39" imgW="177569" imgH="215619" progId="Equation.3">
                  <p:embed/>
                </p:oleObj>
              </mc:Choice>
              <mc:Fallback>
                <p:oleObj name="Формула" r:id="rId39" imgW="177569" imgH="215619"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2035175" y="3992563"/>
                        <a:ext cx="169863" cy="2047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66" name="Line 118"/>
          <p:cNvSpPr>
            <a:spLocks noChangeShapeType="1"/>
          </p:cNvSpPr>
          <p:nvPr/>
        </p:nvSpPr>
        <p:spPr bwMode="auto">
          <a:xfrm rot="-5400000">
            <a:off x="1991519" y="4175919"/>
            <a:ext cx="519113" cy="600075"/>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283767" name="Object 3611"/>
          <p:cNvGraphicFramePr>
            <a:graphicFrameLocks noChangeAspect="1"/>
          </p:cNvGraphicFramePr>
          <p:nvPr/>
        </p:nvGraphicFramePr>
        <p:xfrm>
          <a:off x="2219325" y="4167188"/>
          <a:ext cx="158750" cy="215900"/>
        </p:xfrm>
        <a:graphic>
          <a:graphicData uri="http://schemas.openxmlformats.org/presentationml/2006/ole">
            <mc:AlternateContent xmlns:mc="http://schemas.openxmlformats.org/markup-compatibility/2006">
              <mc:Choice xmlns:v="urn:schemas-microsoft-com:vml" Requires="v">
                <p:oleObj spid="_x0000_s606825" name="Формула" r:id="rId41" imgW="165028" imgH="228501" progId="Equation.3">
                  <p:embed/>
                </p:oleObj>
              </mc:Choice>
              <mc:Fallback>
                <p:oleObj name="Формула" r:id="rId41" imgW="165028" imgH="228501"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2219325" y="4167188"/>
                        <a:ext cx="15875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83768" name="Text Box 120"/>
          <p:cNvSpPr txBox="1">
            <a:spLocks noRot="1" noChangeAspect="1" noMove="1" noResize="1" noEditPoints="1" noAdjustHandles="1" noChangeArrowheads="1" noChangeShapeType="1" noTextEdit="1"/>
          </p:cNvSpPr>
          <p:nvPr/>
        </p:nvSpPr>
        <p:spPr bwMode="auto">
          <a:xfrm>
            <a:off x="2867025" y="3335338"/>
            <a:ext cx="6096541" cy="1073307"/>
          </a:xfrm>
          <a:prstGeom prst="rect">
            <a:avLst/>
          </a:prstGeom>
          <a:blipFill rotWithShape="1">
            <a:blip r:embed="rId43">
              <a:extLst>
                <a:ext uri="{BEBA8EAE-BF5A-486C-A8C5-ECC9F3942E4B}">
                  <a14:imgProps xmlns:a14="http://schemas.microsoft.com/office/drawing/2010/main">
                    <a14:imgLayer r:embed="rId44">
                      <a14:imgEffect>
                        <a14:sharpenSoften amount="50000"/>
                      </a14:imgEffect>
                    </a14:imgLayer>
                  </a14:imgProps>
                </a:ext>
              </a:extLst>
            </a:blip>
            <a:stretch>
              <a:fillRect t="-18539"/>
            </a:stretch>
          </a:blipFill>
          <a:ln w="9525" algn="ctr">
            <a:solidFill>
              <a:schemeClr val="tx1"/>
            </a:solidFill>
            <a:miter lim="800000"/>
            <a:headEnd/>
            <a:tailEnd/>
          </a:ln>
          <a:effectLst/>
          <a:extLst/>
        </p:spPr>
        <p:txBody>
          <a:bodyPr/>
          <a:lstStyle/>
          <a:p>
            <a:pPr>
              <a:defRPr/>
            </a:pPr>
            <a:r>
              <a:rPr lang="ru-RU">
                <a:noFill/>
                <a:latin typeface="Arial" charset="0"/>
                <a:cs typeface="Arial" charset="0"/>
              </a:rPr>
              <a:t> </a:t>
            </a:r>
          </a:p>
        </p:txBody>
      </p:sp>
      <p:sp>
        <p:nvSpPr>
          <p:cNvPr id="283770" name="AutoShape 122"/>
          <p:cNvSpPr>
            <a:spLocks noChangeArrowheads="1"/>
          </p:cNvSpPr>
          <p:nvPr/>
        </p:nvSpPr>
        <p:spPr bwMode="auto">
          <a:xfrm rot="-10269939">
            <a:off x="3800475" y="4533900"/>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71" name="AutoShape 123"/>
          <p:cNvSpPr>
            <a:spLocks noChangeArrowheads="1"/>
          </p:cNvSpPr>
          <p:nvPr/>
        </p:nvSpPr>
        <p:spPr bwMode="auto">
          <a:xfrm rot="5400000" flipH="1">
            <a:off x="4781551" y="4476750"/>
            <a:ext cx="533400" cy="447675"/>
          </a:xfrm>
          <a:custGeom>
            <a:avLst/>
            <a:gdLst>
              <a:gd name="T0" fmla="*/ 2147483647 w 21600"/>
              <a:gd name="T1" fmla="*/ 0 h 21600"/>
              <a:gd name="T2" fmla="*/ 2147483647 w 21600"/>
              <a:gd name="T3" fmla="*/ 2147483647 h 21600"/>
              <a:gd name="T4" fmla="*/ 2147483647 w 21600"/>
              <a:gd name="T5" fmla="*/ 2147483647 h 21600"/>
              <a:gd name="T6" fmla="*/ 2147483647 w 21600"/>
              <a:gd name="T7" fmla="*/ 2147483647 h 21600"/>
              <a:gd name="T8" fmla="*/ 2147483647 w 21600"/>
              <a:gd name="T9" fmla="*/ 2147483647 h 21600"/>
              <a:gd name="T10" fmla="*/ 2147483647 w 21600"/>
              <a:gd name="T11" fmla="*/ 2147483647 h 21600"/>
              <a:gd name="T12" fmla="*/ 0 60000 65536"/>
              <a:gd name="T13" fmla="*/ 0 60000 65536"/>
              <a:gd name="T14" fmla="*/ 0 60000 65536"/>
              <a:gd name="T15" fmla="*/ 0 60000 65536"/>
              <a:gd name="T16" fmla="*/ 0 60000 65536"/>
              <a:gd name="T17" fmla="*/ 0 60000 65536"/>
              <a:gd name="T18" fmla="*/ 3163 w 21600"/>
              <a:gd name="T19" fmla="*/ 3163 h 21600"/>
              <a:gd name="T20" fmla="*/ 18437 w 21600"/>
              <a:gd name="T21" fmla="*/ 1843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73" name="Oval 125"/>
          <p:cNvSpPr>
            <a:spLocks noChangeArrowheads="1"/>
          </p:cNvSpPr>
          <p:nvPr/>
        </p:nvSpPr>
        <p:spPr bwMode="auto">
          <a:xfrm>
            <a:off x="4933950" y="4681538"/>
            <a:ext cx="42863" cy="42862"/>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283775" name="Text Box 127"/>
          <p:cNvSpPr txBox="1">
            <a:spLocks noChangeArrowheads="1"/>
          </p:cNvSpPr>
          <p:nvPr/>
        </p:nvSpPr>
        <p:spPr bwMode="auto">
          <a:xfrm>
            <a:off x="4797425" y="4800600"/>
            <a:ext cx="276225" cy="244475"/>
          </a:xfrm>
          <a:prstGeom prst="rect">
            <a:avLst/>
          </a:prstGeom>
          <a:noFill/>
          <a:ln w="9525">
            <a:noFill/>
            <a:miter lim="800000"/>
            <a:headEnd/>
            <a:tailEnd/>
          </a:ln>
        </p:spPr>
        <p:txBody>
          <a:bodyPr wrap="none">
            <a:spAutoFit/>
          </a:bodyPr>
          <a:lstStyle/>
          <a:p>
            <a:r>
              <a:rPr lang="en-US" sz="1000" b="1" i="1">
                <a:solidFill>
                  <a:srgbClr val="000000"/>
                </a:solidFill>
                <a:latin typeface="Arial" charset="0"/>
                <a:cs typeface="Arial" charset="0"/>
              </a:rPr>
              <a:t>A</a:t>
            </a:r>
            <a:endParaRPr lang="ru-RU" sz="1000" b="1" i="1">
              <a:solidFill>
                <a:srgbClr val="000000"/>
              </a:solidFill>
              <a:latin typeface="Arial" charset="0"/>
              <a:cs typeface="Arial" charset="0"/>
            </a:endParaRPr>
          </a:p>
        </p:txBody>
      </p:sp>
      <p:graphicFrame>
        <p:nvGraphicFramePr>
          <p:cNvPr id="283777" name="Object 3612"/>
          <p:cNvGraphicFramePr>
            <a:graphicFrameLocks noChangeAspect="1"/>
          </p:cNvGraphicFramePr>
          <p:nvPr>
            <p:extLst>
              <p:ext uri="{D42A27DB-BD31-4B8C-83A1-F6EECF244321}">
                <p14:modId xmlns:p14="http://schemas.microsoft.com/office/powerpoint/2010/main" val="292879281"/>
              </p:ext>
            </p:extLst>
          </p:nvPr>
        </p:nvGraphicFramePr>
        <p:xfrm>
          <a:off x="4492626" y="4248150"/>
          <a:ext cx="217019" cy="216000"/>
        </p:xfrm>
        <a:graphic>
          <a:graphicData uri="http://schemas.openxmlformats.org/presentationml/2006/ole">
            <mc:AlternateContent xmlns:mc="http://schemas.openxmlformats.org/markup-compatibility/2006">
              <mc:Choice xmlns:v="urn:schemas-microsoft-com:vml" Requires="v">
                <p:oleObj spid="_x0000_s606826" name="Equation" r:id="rId45" imgW="304560" imgH="279360" progId="Equation.DSMT4">
                  <p:embed/>
                </p:oleObj>
              </mc:Choice>
              <mc:Fallback>
                <p:oleObj name="Equation" r:id="rId45" imgW="304560" imgH="279360" progId="Equation.DSMT4">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4492626" y="4248150"/>
                        <a:ext cx="217019" cy="2160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283778" name="Object 3613"/>
          <p:cNvGraphicFramePr>
            <a:graphicFrameLocks noChangeAspect="1"/>
          </p:cNvGraphicFramePr>
          <p:nvPr/>
        </p:nvGraphicFramePr>
        <p:xfrm>
          <a:off x="5200650" y="4186238"/>
          <a:ext cx="331788" cy="360362"/>
        </p:xfrm>
        <a:graphic>
          <a:graphicData uri="http://schemas.openxmlformats.org/presentationml/2006/ole">
            <mc:AlternateContent xmlns:mc="http://schemas.openxmlformats.org/markup-compatibility/2006">
              <mc:Choice xmlns:v="urn:schemas-microsoft-com:vml" Requires="v">
                <p:oleObj spid="_x0000_s606827" name="Equation" r:id="rId47" imgW="380880" imgH="380880" progId="Equation.DSMT4">
                  <p:embed/>
                </p:oleObj>
              </mc:Choice>
              <mc:Fallback>
                <p:oleObj name="Equation" r:id="rId47" imgW="380880" imgH="380880" progId="Equation.DSMT4">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5200650" y="4186238"/>
                        <a:ext cx="331788" cy="360362"/>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283779" name="AutoShape 131"/>
          <p:cNvSpPr>
            <a:spLocks noChangeArrowheads="1"/>
          </p:cNvSpPr>
          <p:nvPr/>
        </p:nvSpPr>
        <p:spPr bwMode="auto">
          <a:xfrm>
            <a:off x="3019425" y="4514850"/>
            <a:ext cx="428625" cy="1809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83780" name="Text Box 132"/>
          <p:cNvSpPr txBox="1">
            <a:spLocks noChangeArrowheads="1"/>
          </p:cNvSpPr>
          <p:nvPr/>
        </p:nvSpPr>
        <p:spPr bwMode="auto">
          <a:xfrm>
            <a:off x="5605462" y="3346482"/>
            <a:ext cx="3257550" cy="1872000"/>
          </a:xfrm>
          <a:prstGeom prst="rect">
            <a:avLst/>
          </a:prstGeom>
          <a:pattFill prst="pct50">
            <a:fgClr>
              <a:srgbClr val="92D050"/>
            </a:fgClr>
            <a:bgClr>
              <a:schemeClr val="bg1"/>
            </a:bgClr>
          </a:pattFill>
          <a:ln w="9525" algn="ctr">
            <a:solidFill>
              <a:schemeClr val="tx1"/>
            </a:solidFill>
            <a:miter lim="800000"/>
            <a:headEnd/>
            <a:tailEnd/>
          </a:ln>
        </p:spPr>
        <p:txBody>
          <a:bodyPr>
            <a:spAutoFit/>
          </a:bodyPr>
          <a:lstStyle/>
          <a:p>
            <a:pPr algn="just"/>
            <a:r>
              <a:rPr lang="en-US" sz="1000" b="1" dirty="0">
                <a:solidFill>
                  <a:srgbClr val="FF0000"/>
                </a:solidFill>
                <a:latin typeface="Arial" charset="0"/>
                <a:cs typeface="Arial" charset="0"/>
              </a:rPr>
              <a:t>Thus, any system of coplanar forces can be reduced to an arbitrary center in such a way that it is replaced by a single force equal to the principal vector of the system and applied at the center of reduction and a single couple of moment equal to the principal moment of the system about center of </a:t>
            </a:r>
            <a:r>
              <a:rPr lang="en-US" sz="1000" b="1" dirty="0" smtClean="0">
                <a:solidFill>
                  <a:srgbClr val="FF0000"/>
                </a:solidFill>
                <a:latin typeface="Arial" charset="0"/>
                <a:cs typeface="Arial" charset="0"/>
              </a:rPr>
              <a:t>reduction. </a:t>
            </a:r>
            <a:r>
              <a:rPr lang="ru-RU" sz="1000" b="1" dirty="0" smtClean="0">
                <a:solidFill>
                  <a:srgbClr val="FF0000"/>
                </a:solidFill>
                <a:latin typeface="Arial" charset="0"/>
                <a:cs typeface="Arial" charset="0"/>
              </a:rPr>
              <a:t> </a:t>
            </a:r>
            <a:r>
              <a:rPr lang="en-US" sz="1000" b="1" dirty="0" smtClean="0">
                <a:solidFill>
                  <a:srgbClr val="FF0000"/>
                </a:solidFill>
                <a:latin typeface="Arial" charset="0"/>
                <a:cs typeface="Arial" charset="0"/>
              </a:rPr>
              <a:t>                       </a:t>
            </a:r>
          </a:p>
          <a:p>
            <a:pPr algn="just"/>
            <a:r>
              <a:rPr lang="en-US" sz="1000" b="1" dirty="0">
                <a:solidFill>
                  <a:srgbClr val="FF0000"/>
                </a:solidFill>
                <a:latin typeface="Arial" charset="0"/>
                <a:cs typeface="Arial" charset="0"/>
              </a:rPr>
              <a:t> </a:t>
            </a:r>
            <a:r>
              <a:rPr lang="en-US" sz="1000" b="1" dirty="0" smtClean="0">
                <a:solidFill>
                  <a:srgbClr val="FF0000"/>
                </a:solidFill>
                <a:latin typeface="Arial" charset="0"/>
                <a:cs typeface="Arial" charset="0"/>
              </a:rPr>
              <a:t>                                              </a:t>
            </a:r>
            <a:r>
              <a:rPr lang="ru-RU" sz="1000" b="1" dirty="0" smtClean="0">
                <a:solidFill>
                  <a:srgbClr val="FF0000"/>
                </a:solidFill>
                <a:latin typeface="Arial" charset="0"/>
                <a:cs typeface="Arial" charset="0"/>
              </a:rPr>
              <a:t>- </a:t>
            </a:r>
            <a:r>
              <a:rPr lang="en-US" sz="1000" b="1" dirty="0">
                <a:solidFill>
                  <a:srgbClr val="FF0000"/>
                </a:solidFill>
                <a:latin typeface="Arial" charset="0"/>
                <a:cs typeface="Arial" charset="0"/>
              </a:rPr>
              <a:t>principle vector</a:t>
            </a:r>
            <a:r>
              <a:rPr lang="ru-RU" sz="1000" b="1" dirty="0">
                <a:solidFill>
                  <a:srgbClr val="FF0000"/>
                </a:solidFill>
                <a:latin typeface="Arial" charset="0"/>
                <a:cs typeface="Arial" charset="0"/>
              </a:rPr>
              <a:t>,</a:t>
            </a:r>
          </a:p>
          <a:p>
            <a:pPr algn="just"/>
            <a:endParaRPr lang="ru-RU" sz="1000" b="1" dirty="0">
              <a:solidFill>
                <a:srgbClr val="FF0000"/>
              </a:solidFill>
              <a:latin typeface="Arial" charset="0"/>
              <a:cs typeface="Arial" charset="0"/>
            </a:endParaRPr>
          </a:p>
          <a:p>
            <a:pPr algn="just"/>
            <a:r>
              <a:rPr lang="ru-RU" sz="1000" b="1" dirty="0">
                <a:solidFill>
                  <a:srgbClr val="FF0000"/>
                </a:solidFill>
                <a:latin typeface="Arial" charset="0"/>
                <a:cs typeface="Arial" charset="0"/>
              </a:rPr>
              <a:t> </a:t>
            </a:r>
            <a:endParaRPr lang="en-US" sz="1000" b="1" dirty="0" smtClean="0">
              <a:solidFill>
                <a:srgbClr val="FF0000"/>
              </a:solidFill>
              <a:latin typeface="Arial" charset="0"/>
              <a:cs typeface="Arial" charset="0"/>
            </a:endParaRPr>
          </a:p>
          <a:p>
            <a:pPr algn="just"/>
            <a:r>
              <a:rPr lang="en-US" sz="1000" b="1" dirty="0">
                <a:solidFill>
                  <a:srgbClr val="FF0000"/>
                </a:solidFill>
                <a:latin typeface="Arial" charset="0"/>
                <a:cs typeface="Arial" charset="0"/>
              </a:rPr>
              <a:t> </a:t>
            </a:r>
            <a:r>
              <a:rPr lang="en-US" sz="1000" b="1" dirty="0" smtClean="0">
                <a:solidFill>
                  <a:srgbClr val="FF0000"/>
                </a:solidFill>
                <a:latin typeface="Arial" charset="0"/>
                <a:cs typeface="Arial" charset="0"/>
              </a:rPr>
              <a:t>                                          </a:t>
            </a:r>
            <a:r>
              <a:rPr lang="ru-RU" sz="1000" b="1" dirty="0" smtClean="0">
                <a:solidFill>
                  <a:srgbClr val="FF0000"/>
                </a:solidFill>
                <a:latin typeface="Arial" charset="0"/>
                <a:cs typeface="Arial" charset="0"/>
              </a:rPr>
              <a:t>-</a:t>
            </a:r>
            <a:r>
              <a:rPr lang="en-US" sz="1000" b="1" dirty="0">
                <a:solidFill>
                  <a:srgbClr val="FF0000"/>
                </a:solidFill>
                <a:latin typeface="Arial" charset="0"/>
                <a:cs typeface="Arial" charset="0"/>
              </a:rPr>
              <a:t>principle moment</a:t>
            </a:r>
            <a:r>
              <a:rPr lang="ru-RU" sz="1000" b="1" dirty="0">
                <a:solidFill>
                  <a:srgbClr val="FF0000"/>
                </a:solidFill>
                <a:latin typeface="Arial" charset="0"/>
                <a:cs typeface="Arial" charset="0"/>
              </a:rPr>
              <a:t>.</a:t>
            </a:r>
          </a:p>
          <a:p>
            <a:r>
              <a:rPr lang="ru-RU" sz="1000" b="1" dirty="0">
                <a:solidFill>
                  <a:srgbClr val="FF0000"/>
                </a:solidFill>
                <a:latin typeface="Arial" charset="0"/>
                <a:cs typeface="Arial" charset="0"/>
              </a:rPr>
              <a:t>		</a:t>
            </a:r>
          </a:p>
          <a:p>
            <a:endParaRPr lang="ru-RU" sz="1000" b="1" dirty="0">
              <a:solidFill>
                <a:srgbClr val="FF0000"/>
              </a:solidFill>
              <a:latin typeface="Arial" charset="0"/>
              <a:cs typeface="Arial" charset="0"/>
            </a:endParaRPr>
          </a:p>
        </p:txBody>
      </p:sp>
      <p:graphicFrame>
        <p:nvGraphicFramePr>
          <p:cNvPr id="283781" name="Object 3614"/>
          <p:cNvGraphicFramePr>
            <a:graphicFrameLocks noChangeAspect="1"/>
          </p:cNvGraphicFramePr>
          <p:nvPr>
            <p:extLst>
              <p:ext uri="{D42A27DB-BD31-4B8C-83A1-F6EECF244321}">
                <p14:modId xmlns:p14="http://schemas.microsoft.com/office/powerpoint/2010/main" val="2897587784"/>
              </p:ext>
            </p:extLst>
          </p:nvPr>
        </p:nvGraphicFramePr>
        <p:xfrm>
          <a:off x="6626225" y="4433888"/>
          <a:ext cx="673100" cy="254000"/>
        </p:xfrm>
        <a:graphic>
          <a:graphicData uri="http://schemas.openxmlformats.org/presentationml/2006/ole">
            <mc:AlternateContent xmlns:mc="http://schemas.openxmlformats.org/markup-compatibility/2006">
              <mc:Choice xmlns:v="urn:schemas-microsoft-com:vml" Requires="v">
                <p:oleObj spid="_x0000_s606828" name="Equation" r:id="rId49" imgW="672840" imgH="253800" progId="Equation.DSMT4">
                  <p:embed/>
                </p:oleObj>
              </mc:Choice>
              <mc:Fallback>
                <p:oleObj name="Equation" r:id="rId49" imgW="672840" imgH="253800" progId="Equation.DSMT4">
                  <p:embed/>
                  <p:pic>
                    <p:nvPicPr>
                      <p:cNvPr id="0" name=""/>
                      <p:cNvPicPr>
                        <a:picLocks noChangeAspect="1" noChangeArrowheads="1"/>
                      </p:cNvPicPr>
                      <p:nvPr/>
                    </p:nvPicPr>
                    <p:blipFill>
                      <a:blip r:embed="rId50"/>
                      <a:srcRect/>
                      <a:stretch>
                        <a:fillRect/>
                      </a:stretch>
                    </p:blipFill>
                    <p:spPr bwMode="auto">
                      <a:xfrm>
                        <a:off x="6626225" y="4433888"/>
                        <a:ext cx="673100" cy="2540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283782" name="Object 3615"/>
          <p:cNvGraphicFramePr>
            <a:graphicFrameLocks noChangeAspect="1"/>
          </p:cNvGraphicFramePr>
          <p:nvPr>
            <p:extLst>
              <p:ext uri="{D42A27DB-BD31-4B8C-83A1-F6EECF244321}">
                <p14:modId xmlns:p14="http://schemas.microsoft.com/office/powerpoint/2010/main" val="2324546196"/>
              </p:ext>
            </p:extLst>
          </p:nvPr>
        </p:nvGraphicFramePr>
        <p:xfrm>
          <a:off x="5974562" y="4922837"/>
          <a:ext cx="1181100" cy="228600"/>
        </p:xfrm>
        <a:graphic>
          <a:graphicData uri="http://schemas.openxmlformats.org/presentationml/2006/ole">
            <mc:AlternateContent xmlns:mc="http://schemas.openxmlformats.org/markup-compatibility/2006">
              <mc:Choice xmlns:v="urn:schemas-microsoft-com:vml" Requires="v">
                <p:oleObj spid="_x0000_s606829" name="Equation" r:id="rId51" imgW="1181100" imgH="228600" progId="Equation.DSMT4">
                  <p:embed/>
                </p:oleObj>
              </mc:Choice>
              <mc:Fallback>
                <p:oleObj name="Equation" r:id="rId51" imgW="1181100" imgH="228600" progId="Equation.DSMT4">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5974562" y="4922837"/>
                        <a:ext cx="1181100" cy="2286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283784" name="Rectangle 136"/>
          <p:cNvSpPr>
            <a:spLocks noChangeArrowheads="1"/>
          </p:cNvSpPr>
          <p:nvPr/>
        </p:nvSpPr>
        <p:spPr bwMode="auto">
          <a:xfrm>
            <a:off x="0" y="5040313"/>
            <a:ext cx="8967788" cy="563562"/>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defRPr/>
            </a:pPr>
            <a:r>
              <a:rPr lang="en-US" sz="1000" b="1" dirty="0">
                <a:solidFill>
                  <a:srgbClr val="FF0000"/>
                </a:solidFill>
                <a:latin typeface="Arial" charset="0"/>
                <a:cs typeface="Arial" charset="0"/>
              </a:rPr>
              <a:t>For any given coplanar force system to be in equilibrium it is necessary and sufficient for the following two conditions to be satisfied </a:t>
            </a:r>
            <a:r>
              <a:rPr lang="en-US" sz="1000" b="1" dirty="0" smtClean="0">
                <a:solidFill>
                  <a:srgbClr val="FF0000"/>
                </a:solidFill>
                <a:latin typeface="Arial" charset="0"/>
                <a:cs typeface="Arial" charset="0"/>
              </a:rPr>
              <a:t>simultaneously</a:t>
            </a:r>
            <a:endParaRPr lang="ru-RU" sz="1000" b="1" dirty="0">
              <a:solidFill>
                <a:srgbClr val="FF0000"/>
              </a:solidFill>
              <a:latin typeface="Arial" charset="0"/>
              <a:cs typeface="Arial" charset="0"/>
            </a:endParaRPr>
          </a:p>
          <a:p>
            <a:pPr>
              <a:defRPr/>
            </a:pPr>
            <a:r>
              <a:rPr lang="ru-RU" sz="1000" b="1" dirty="0">
                <a:solidFill>
                  <a:srgbClr val="000000"/>
                </a:solidFill>
                <a:latin typeface="Arial" charset="0"/>
                <a:cs typeface="Arial" charset="0"/>
              </a:rPr>
              <a:t> </a:t>
            </a:r>
            <a:endParaRPr lang="ru-RU" sz="1000" dirty="0">
              <a:solidFill>
                <a:srgbClr val="00007D"/>
              </a:solidFill>
              <a:latin typeface="Arial" charset="0"/>
              <a:cs typeface="Arial" charset="0"/>
            </a:endParaRPr>
          </a:p>
        </p:txBody>
      </p:sp>
      <p:graphicFrame>
        <p:nvGraphicFramePr>
          <p:cNvPr id="283785" name="Object 3616"/>
          <p:cNvGraphicFramePr>
            <a:graphicFrameLocks noChangeAspect="1"/>
          </p:cNvGraphicFramePr>
          <p:nvPr>
            <p:extLst>
              <p:ext uri="{D42A27DB-BD31-4B8C-83A1-F6EECF244321}">
                <p14:modId xmlns:p14="http://schemas.microsoft.com/office/powerpoint/2010/main" val="1482738276"/>
              </p:ext>
            </p:extLst>
          </p:nvPr>
        </p:nvGraphicFramePr>
        <p:xfrm>
          <a:off x="1127125" y="5364163"/>
          <a:ext cx="939800" cy="254000"/>
        </p:xfrm>
        <a:graphic>
          <a:graphicData uri="http://schemas.openxmlformats.org/presentationml/2006/ole">
            <mc:AlternateContent xmlns:mc="http://schemas.openxmlformats.org/markup-compatibility/2006">
              <mc:Choice xmlns:v="urn:schemas-microsoft-com:vml" Requires="v">
                <p:oleObj spid="_x0000_s606830" name="Equation" r:id="rId53" imgW="939600" imgH="253800" progId="Equation.DSMT4">
                  <p:embed/>
                </p:oleObj>
              </mc:Choice>
              <mc:Fallback>
                <p:oleObj name="Equation" r:id="rId53" imgW="939600" imgH="253800" progId="Equation.DSMT4">
                  <p:embed/>
                  <p:pic>
                    <p:nvPicPr>
                      <p:cNvPr id="0" name=""/>
                      <p:cNvPicPr>
                        <a:picLocks noChangeAspect="1" noChangeArrowheads="1"/>
                      </p:cNvPicPr>
                      <p:nvPr/>
                    </p:nvPicPr>
                    <p:blipFill>
                      <a:blip r:embed="rId54"/>
                      <a:srcRect/>
                      <a:stretch>
                        <a:fillRect/>
                      </a:stretch>
                    </p:blipFill>
                    <p:spPr bwMode="auto">
                      <a:xfrm>
                        <a:off x="1127125" y="5364163"/>
                        <a:ext cx="939800" cy="2540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283786" name="Object 3617"/>
          <p:cNvGraphicFramePr>
            <a:graphicFrameLocks noChangeAspect="1"/>
          </p:cNvGraphicFramePr>
          <p:nvPr>
            <p:extLst>
              <p:ext uri="{D42A27DB-BD31-4B8C-83A1-F6EECF244321}">
                <p14:modId xmlns:p14="http://schemas.microsoft.com/office/powerpoint/2010/main" val="2893844555"/>
              </p:ext>
            </p:extLst>
          </p:nvPr>
        </p:nvGraphicFramePr>
        <p:xfrm>
          <a:off x="2401888" y="5346436"/>
          <a:ext cx="1257300" cy="241300"/>
        </p:xfrm>
        <a:graphic>
          <a:graphicData uri="http://schemas.openxmlformats.org/presentationml/2006/ole">
            <mc:AlternateContent xmlns:mc="http://schemas.openxmlformats.org/markup-compatibility/2006">
              <mc:Choice xmlns:v="urn:schemas-microsoft-com:vml" Requires="v">
                <p:oleObj spid="_x0000_s606831" name="Формула" r:id="rId55" imgW="1257120" imgH="241200" progId="Equation.3">
                  <p:embed/>
                </p:oleObj>
              </mc:Choice>
              <mc:Fallback>
                <p:oleObj name="Формула" r:id="rId55" imgW="1257120" imgH="241200" progId="Equation.3">
                  <p:embed/>
                  <p:pic>
                    <p:nvPicPr>
                      <p:cNvPr id="0" name=""/>
                      <p:cNvPicPr>
                        <a:picLocks noChangeAspect="1" noChangeArrowheads="1"/>
                      </p:cNvPicPr>
                      <p:nvPr/>
                    </p:nvPicPr>
                    <p:blipFill>
                      <a:blip r:embed="rId56"/>
                      <a:srcRect/>
                      <a:stretch>
                        <a:fillRect/>
                      </a:stretch>
                    </p:blipFill>
                    <p:spPr bwMode="auto">
                      <a:xfrm>
                        <a:off x="2401888" y="5346436"/>
                        <a:ext cx="1257300" cy="2413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283787" name="Rectangle 139"/>
          <p:cNvSpPr>
            <a:spLocks noChangeArrowheads="1"/>
          </p:cNvSpPr>
          <p:nvPr/>
        </p:nvSpPr>
        <p:spPr bwMode="auto">
          <a:xfrm>
            <a:off x="82098" y="5615400"/>
            <a:ext cx="8967787" cy="252000"/>
          </a:xfrm>
          <a:prstGeom prst="rect">
            <a:avLst/>
          </a:prstGeom>
          <a:noFill/>
          <a:ln>
            <a:noFill/>
          </a:ln>
          <a:effectLst/>
          <a:extLst/>
        </p:spPr>
        <p:txBody>
          <a:bodyPr/>
          <a:lstStyle/>
          <a:p>
            <a:pPr marL="533400" indent="-533400">
              <a:spcBef>
                <a:spcPct val="20000"/>
              </a:spcBef>
              <a:buClr>
                <a:srgbClr val="00007D"/>
              </a:buClr>
              <a:buSzPct val="75000"/>
              <a:buFont typeface="Wingdings" pitchFamily="2" charset="2"/>
              <a:buChar char="n"/>
              <a:defRPr/>
            </a:pPr>
            <a:r>
              <a:rPr lang="en-US" sz="1000" b="1" dirty="0" smtClean="0">
                <a:solidFill>
                  <a:srgbClr val="FF0000"/>
                </a:solidFill>
                <a:latin typeface="Arial" charset="0"/>
                <a:cs typeface="Arial" charset="0"/>
              </a:rPr>
              <a:t>Equilibrium Equations </a:t>
            </a:r>
            <a:r>
              <a:rPr lang="en-US" sz="1000" b="1" dirty="0">
                <a:solidFill>
                  <a:srgbClr val="FF0000"/>
                </a:solidFill>
                <a:latin typeface="Arial" charset="0"/>
                <a:cs typeface="Arial" charset="0"/>
              </a:rPr>
              <a:t>(The first form)</a:t>
            </a:r>
            <a:r>
              <a:rPr lang="ru-RU" sz="1000" b="1" dirty="0">
                <a:solidFill>
                  <a:srgbClr val="FF0000"/>
                </a:solidFill>
                <a:latin typeface="Arial" charset="0"/>
                <a:cs typeface="Arial" charset="0"/>
              </a:rPr>
              <a:t> </a:t>
            </a:r>
            <a:r>
              <a:rPr lang="en-US" sz="1000" b="1" dirty="0">
                <a:solidFill>
                  <a:srgbClr val="FF0000"/>
                </a:solidFill>
                <a:latin typeface="Arial" charset="0"/>
                <a:cs typeface="Arial" charset="0"/>
              </a:rPr>
              <a:t> </a:t>
            </a:r>
            <a:r>
              <a:rPr lang="en-US" sz="1000" dirty="0">
                <a:solidFill>
                  <a:srgbClr val="9999FF">
                    <a:lumMod val="50000"/>
                  </a:srgbClr>
                </a:solidFill>
                <a:latin typeface="Arial" charset="0"/>
                <a:cs typeface="Arial" charset="0"/>
              </a:rPr>
              <a:t>can be obtained by making use </a:t>
            </a:r>
            <a:r>
              <a:rPr lang="en-US" sz="1000" dirty="0" smtClean="0">
                <a:solidFill>
                  <a:srgbClr val="9999FF">
                    <a:lumMod val="50000"/>
                  </a:srgbClr>
                </a:solidFill>
                <a:latin typeface="Arial" charset="0"/>
                <a:cs typeface="Arial" charset="0"/>
              </a:rPr>
              <a:t>of these </a:t>
            </a:r>
            <a:r>
              <a:rPr lang="en-US" sz="1000" dirty="0">
                <a:solidFill>
                  <a:srgbClr val="9999FF">
                    <a:lumMod val="50000"/>
                  </a:srgbClr>
                </a:solidFill>
                <a:latin typeface="Arial" charset="0"/>
                <a:cs typeface="Arial" charset="0"/>
              </a:rPr>
              <a:t>conditions and</a:t>
            </a:r>
            <a:r>
              <a:rPr lang="ru-RU" sz="1000" dirty="0">
                <a:solidFill>
                  <a:srgbClr val="9999FF">
                    <a:lumMod val="50000"/>
                  </a:srgbClr>
                </a:solidFill>
                <a:latin typeface="Arial" charset="0"/>
                <a:cs typeface="Arial" charset="0"/>
              </a:rPr>
              <a:t> </a:t>
            </a:r>
            <a:r>
              <a:rPr lang="en-US" sz="1000" dirty="0">
                <a:solidFill>
                  <a:srgbClr val="9999FF">
                    <a:lumMod val="50000"/>
                  </a:srgbClr>
                </a:solidFill>
                <a:latin typeface="Arial" charset="0"/>
                <a:cs typeface="Arial" charset="0"/>
              </a:rPr>
              <a:t> expressions for projections of a principal </a:t>
            </a:r>
            <a:r>
              <a:rPr lang="en-US" sz="1000" dirty="0" smtClean="0">
                <a:solidFill>
                  <a:srgbClr val="9999FF">
                    <a:lumMod val="50000"/>
                  </a:srgbClr>
                </a:solidFill>
                <a:latin typeface="Arial" charset="0"/>
                <a:cs typeface="Arial" charset="0"/>
              </a:rPr>
              <a:t>vector.</a:t>
            </a:r>
            <a:r>
              <a:rPr lang="ru-RU" sz="1000" dirty="0" smtClean="0">
                <a:solidFill>
                  <a:srgbClr val="9999FF">
                    <a:lumMod val="50000"/>
                  </a:srgbClr>
                </a:solidFill>
                <a:latin typeface="Arial" charset="0"/>
                <a:cs typeface="Arial" charset="0"/>
              </a:rPr>
              <a:t> </a:t>
            </a:r>
            <a:r>
              <a:rPr lang="ru-RU" sz="1000" b="1" dirty="0" smtClean="0">
                <a:solidFill>
                  <a:srgbClr val="9999FF">
                    <a:lumMod val="50000"/>
                  </a:srgbClr>
                </a:solidFill>
                <a:latin typeface="Arial" charset="0"/>
                <a:cs typeface="Arial" charset="0"/>
              </a:rPr>
              <a:t>  </a:t>
            </a:r>
            <a:endParaRPr lang="ru-RU" sz="1000" dirty="0">
              <a:solidFill>
                <a:srgbClr val="9999FF">
                  <a:lumMod val="50000"/>
                </a:srgbClr>
              </a:solidFill>
              <a:latin typeface="Arial" charset="0"/>
              <a:cs typeface="Arial" charset="0"/>
            </a:endParaRPr>
          </a:p>
        </p:txBody>
      </p:sp>
      <p:graphicFrame>
        <p:nvGraphicFramePr>
          <p:cNvPr id="283789" name="Object 3618"/>
          <p:cNvGraphicFramePr>
            <a:graphicFrameLocks noChangeAspect="1"/>
          </p:cNvGraphicFramePr>
          <p:nvPr>
            <p:extLst>
              <p:ext uri="{D42A27DB-BD31-4B8C-83A1-F6EECF244321}">
                <p14:modId xmlns:p14="http://schemas.microsoft.com/office/powerpoint/2010/main" val="2078849743"/>
              </p:ext>
            </p:extLst>
          </p:nvPr>
        </p:nvGraphicFramePr>
        <p:xfrm>
          <a:off x="788988" y="5894388"/>
          <a:ext cx="660400" cy="749300"/>
        </p:xfrm>
        <a:graphic>
          <a:graphicData uri="http://schemas.openxmlformats.org/presentationml/2006/ole">
            <mc:AlternateContent xmlns:mc="http://schemas.openxmlformats.org/markup-compatibility/2006">
              <mc:Choice xmlns:v="urn:schemas-microsoft-com:vml" Requires="v">
                <p:oleObj spid="_x0000_s606832" name="Формула" r:id="rId57" imgW="660240" imgH="749160" progId="Equation.3">
                  <p:embed/>
                </p:oleObj>
              </mc:Choice>
              <mc:Fallback>
                <p:oleObj name="Формула" r:id="rId57" imgW="660240" imgH="749160" progId="Equation.3">
                  <p:embed/>
                  <p:pic>
                    <p:nvPicPr>
                      <p:cNvPr id="0" name=""/>
                      <p:cNvPicPr>
                        <a:picLocks noChangeAspect="1" noChangeArrowheads="1"/>
                      </p:cNvPicPr>
                      <p:nvPr/>
                    </p:nvPicPr>
                    <p:blipFill>
                      <a:blip r:embed="rId58"/>
                      <a:srcRect/>
                      <a:stretch>
                        <a:fillRect/>
                      </a:stretch>
                    </p:blipFill>
                    <p:spPr bwMode="auto">
                      <a:xfrm>
                        <a:off x="788988" y="5894388"/>
                        <a:ext cx="660400" cy="7493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sp>
        <p:nvSpPr>
          <p:cNvPr id="283790" name="Text Box 142"/>
          <p:cNvSpPr txBox="1">
            <a:spLocks noChangeArrowheads="1"/>
          </p:cNvSpPr>
          <p:nvPr/>
        </p:nvSpPr>
        <p:spPr bwMode="auto">
          <a:xfrm>
            <a:off x="1612900" y="5978525"/>
            <a:ext cx="6953250" cy="708025"/>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en-US" sz="1000" b="1" dirty="0" smtClean="0">
                <a:solidFill>
                  <a:srgbClr val="00007D">
                    <a:lumMod val="60000"/>
                    <a:lumOff val="40000"/>
                  </a:srgbClr>
                </a:solidFill>
                <a:cs typeface="Arial" charset="0"/>
              </a:rPr>
              <a:t>Hence, for </a:t>
            </a:r>
            <a:r>
              <a:rPr lang="en-US" sz="1000" b="1" dirty="0">
                <a:solidFill>
                  <a:srgbClr val="00007D">
                    <a:lumMod val="60000"/>
                    <a:lumOff val="40000"/>
                  </a:srgbClr>
                </a:solidFill>
                <a:cs typeface="Arial" charset="0"/>
              </a:rPr>
              <a:t>any given coplanar force system to be in equilibrium it is necessary and sufficient for the sums </a:t>
            </a:r>
            <a:r>
              <a:rPr lang="en-US" sz="1000" b="1" dirty="0" smtClean="0">
                <a:solidFill>
                  <a:srgbClr val="00007D">
                    <a:lumMod val="60000"/>
                    <a:lumOff val="40000"/>
                  </a:srgbClr>
                </a:solidFill>
                <a:cs typeface="Arial" charset="0"/>
              </a:rPr>
              <a:t>of </a:t>
            </a:r>
            <a:r>
              <a:rPr lang="en-US" sz="1000" b="1" dirty="0">
                <a:solidFill>
                  <a:srgbClr val="00007D">
                    <a:lumMod val="60000"/>
                    <a:lumOff val="40000"/>
                  </a:srgbClr>
                </a:solidFill>
                <a:cs typeface="Arial" charset="0"/>
              </a:rPr>
              <a:t>the projections of all the forces on each of the two coordinate axes and the sum of the moments </a:t>
            </a:r>
            <a:r>
              <a:rPr lang="en-US" sz="1000" b="1" dirty="0" smtClean="0">
                <a:solidFill>
                  <a:srgbClr val="00007D">
                    <a:lumMod val="60000"/>
                    <a:lumOff val="40000"/>
                  </a:srgbClr>
                </a:solidFill>
                <a:cs typeface="Arial" charset="0"/>
              </a:rPr>
              <a:t>of </a:t>
            </a:r>
            <a:r>
              <a:rPr lang="en-US" sz="1000" b="1" dirty="0">
                <a:solidFill>
                  <a:srgbClr val="00007D">
                    <a:lumMod val="60000"/>
                    <a:lumOff val="40000"/>
                  </a:srgbClr>
                </a:solidFill>
                <a:cs typeface="Arial" charset="0"/>
              </a:rPr>
              <a:t>all the forces about any point in the plane to be separately zero.</a:t>
            </a:r>
            <a:endParaRPr lang="ru-RU" sz="1000" b="1" dirty="0">
              <a:solidFill>
                <a:srgbClr val="00007D">
                  <a:lumMod val="60000"/>
                  <a:lumOff val="40000"/>
                </a:srgbClr>
              </a:solidFill>
              <a:cs typeface="Arial" charset="0"/>
            </a:endParaRPr>
          </a:p>
          <a:p>
            <a:pPr eaLnBrk="1" hangingPunct="1">
              <a:defRPr/>
            </a:pPr>
            <a:endParaRPr lang="ru-RU" sz="1000" dirty="0">
              <a:solidFill>
                <a:srgbClr val="000000"/>
              </a:solidFill>
              <a:cs typeface="Arial" charset="0"/>
            </a:endParaRPr>
          </a:p>
        </p:txBody>
      </p:sp>
      <p:sp>
        <p:nvSpPr>
          <p:cNvPr id="74326" name="AutoShape 148">
            <a:hlinkClick r:id="" action="ppaction://hlinkshowjump?jump=nextslide" highlightClick="1"/>
          </p:cNvPr>
          <p:cNvSpPr>
            <a:spLocks noChangeArrowheads="1"/>
          </p:cNvSpPr>
          <p:nvPr/>
        </p:nvSpPr>
        <p:spPr bwMode="auto">
          <a:xfrm>
            <a:off x="4483894" y="538163"/>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4327" name="AutoShape 149">
            <a:hlinkClick r:id="rId59"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4328" name="AutoShape 150">
            <a:hlinkClick r:id="" action="ppaction://hlinkshowjump?jump=previousslide" highlightClick="1"/>
          </p:cNvPr>
          <p:cNvSpPr>
            <a:spLocks noChangeArrowheads="1"/>
          </p:cNvSpPr>
          <p:nvPr/>
        </p:nvSpPr>
        <p:spPr bwMode="auto">
          <a:xfrm>
            <a:off x="60325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4329" name="Oval 15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10</a:t>
            </a:r>
            <a:endParaRPr lang="ru-RU" sz="1000" b="1" dirty="0">
              <a:solidFill>
                <a:srgbClr val="00007D"/>
              </a:solidFill>
              <a:latin typeface="Arial" charset="0"/>
              <a:cs typeface="Arial" charset="0"/>
            </a:endParaRPr>
          </a:p>
        </p:txBody>
      </p:sp>
      <p:pic>
        <p:nvPicPr>
          <p:cNvPr id="74330" name="Picture 15" descr="Z:\Символ НГУ_4.JPG"/>
          <p:cNvPicPr>
            <a:picLocks noChangeAspect="1" noChangeArrowheads="1"/>
          </p:cNvPicPr>
          <p:nvPr/>
        </p:nvPicPr>
        <p:blipFill>
          <a:blip r:embed="rId60"/>
          <a:srcRect/>
          <a:stretch>
            <a:fillRect/>
          </a:stretch>
        </p:blipFill>
        <p:spPr bwMode="auto">
          <a:xfrm>
            <a:off x="8042275" y="47625"/>
            <a:ext cx="985838" cy="827088"/>
          </a:xfrm>
          <a:prstGeom prst="rect">
            <a:avLst/>
          </a:prstGeom>
          <a:noFill/>
          <a:ln w="9525">
            <a:noFill/>
            <a:miter lim="800000"/>
            <a:headEnd/>
            <a:tailEnd/>
          </a:ln>
        </p:spPr>
      </p:pic>
    </p:spTree>
    <p:extLst>
      <p:ext uri="{BB962C8B-B14F-4D97-AF65-F5344CB8AC3E}">
        <p14:creationId xmlns:p14="http://schemas.microsoft.com/office/powerpoint/2010/main" val="8347887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83694"/>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369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369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83700"/>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370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370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370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370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370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8370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8370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283708"/>
                                        </p:tgtEl>
                                        <p:attrNameLst>
                                          <p:attrName>style.visibility</p:attrName>
                                        </p:attrNameLst>
                                      </p:cBhvr>
                                      <p:to>
                                        <p:strVal val="visible"/>
                                      </p:to>
                                    </p:set>
                                  </p:childTnLst>
                                </p:cTn>
                              </p:par>
                              <p:par>
                                <p:cTn id="33" presetID="27" presetClass="emph" presetSubtype="0" repeatCount="3000" fill="hold" grpId="1" nodeType="withEffect">
                                  <p:stCondLst>
                                    <p:cond delay="0"/>
                                  </p:stCondLst>
                                  <p:childTnLst>
                                    <p:animClr clrSpc="rgb" dir="cw">
                                      <p:cBhvr override="childStyle">
                                        <p:cTn id="34" dur="500" autoRev="1" fill="hold"/>
                                        <p:tgtEl>
                                          <p:spTgt spid="283703"/>
                                        </p:tgtEl>
                                        <p:attrNameLst>
                                          <p:attrName>style.color</p:attrName>
                                        </p:attrNameLst>
                                      </p:cBhvr>
                                      <p:to>
                                        <a:schemeClr val="bg1"/>
                                      </p:to>
                                    </p:animClr>
                                    <p:animClr clrSpc="rgb" dir="cw">
                                      <p:cBhvr>
                                        <p:cTn id="35" dur="500" autoRev="1" fill="hold"/>
                                        <p:tgtEl>
                                          <p:spTgt spid="283703"/>
                                        </p:tgtEl>
                                        <p:attrNameLst>
                                          <p:attrName>fillcolor</p:attrName>
                                        </p:attrNameLst>
                                      </p:cBhvr>
                                      <p:to>
                                        <a:schemeClr val="bg1"/>
                                      </p:to>
                                    </p:animClr>
                                    <p:set>
                                      <p:cBhvr>
                                        <p:cTn id="36" dur="500" autoRev="1" fill="hold"/>
                                        <p:tgtEl>
                                          <p:spTgt spid="283703"/>
                                        </p:tgtEl>
                                        <p:attrNameLst>
                                          <p:attrName>fill.type</p:attrName>
                                        </p:attrNameLst>
                                      </p:cBhvr>
                                      <p:to>
                                        <p:strVal val="solid"/>
                                      </p:to>
                                    </p:set>
                                    <p:set>
                                      <p:cBhvr>
                                        <p:cTn id="37" dur="500" autoRev="1" fill="hold"/>
                                        <p:tgtEl>
                                          <p:spTgt spid="283703"/>
                                        </p:tgtEl>
                                        <p:attrNameLst>
                                          <p:attrName>fill.on</p:attrName>
                                        </p:attrNameLst>
                                      </p:cBhvr>
                                      <p:to>
                                        <p:strVal val="true"/>
                                      </p:to>
                                    </p:set>
                                  </p:childTnLst>
                                </p:cTn>
                              </p:par>
                              <p:par>
                                <p:cTn id="38" presetID="27" presetClass="emph" presetSubtype="0" repeatCount="3000" fill="hold" grpId="1" nodeType="withEffect">
                                  <p:stCondLst>
                                    <p:cond delay="0"/>
                                  </p:stCondLst>
                                  <p:childTnLst>
                                    <p:animClr clrSpc="rgb" dir="cw">
                                      <p:cBhvr override="childStyle">
                                        <p:cTn id="39" dur="500" autoRev="1" fill="hold"/>
                                        <p:tgtEl>
                                          <p:spTgt spid="283698"/>
                                        </p:tgtEl>
                                        <p:attrNameLst>
                                          <p:attrName>style.color</p:attrName>
                                        </p:attrNameLst>
                                      </p:cBhvr>
                                      <p:to>
                                        <a:schemeClr val="bg1"/>
                                      </p:to>
                                    </p:animClr>
                                    <p:animClr clrSpc="rgb" dir="cw">
                                      <p:cBhvr>
                                        <p:cTn id="40" dur="500" autoRev="1" fill="hold"/>
                                        <p:tgtEl>
                                          <p:spTgt spid="283698"/>
                                        </p:tgtEl>
                                        <p:attrNameLst>
                                          <p:attrName>fillcolor</p:attrName>
                                        </p:attrNameLst>
                                      </p:cBhvr>
                                      <p:to>
                                        <a:schemeClr val="bg1"/>
                                      </p:to>
                                    </p:animClr>
                                    <p:set>
                                      <p:cBhvr>
                                        <p:cTn id="41" dur="500" autoRev="1" fill="hold"/>
                                        <p:tgtEl>
                                          <p:spTgt spid="283698"/>
                                        </p:tgtEl>
                                        <p:attrNameLst>
                                          <p:attrName>fill.type</p:attrName>
                                        </p:attrNameLst>
                                      </p:cBhvr>
                                      <p:to>
                                        <p:strVal val="solid"/>
                                      </p:to>
                                    </p:set>
                                    <p:set>
                                      <p:cBhvr>
                                        <p:cTn id="42" dur="500" autoRev="1" fill="hold"/>
                                        <p:tgtEl>
                                          <p:spTgt spid="283698"/>
                                        </p:tgtEl>
                                        <p:attrNameLst>
                                          <p:attrName>fill.on</p:attrName>
                                        </p:attrNameLst>
                                      </p:cBhvr>
                                      <p:to>
                                        <p:strVal val="true"/>
                                      </p:to>
                                    </p:set>
                                  </p:childTnLst>
                                </p:cTn>
                              </p:par>
                              <p:par>
                                <p:cTn id="43" presetID="1" presetClass="entr" presetSubtype="0" fill="hold" nodeType="withEffect">
                                  <p:stCondLst>
                                    <p:cond delay="0"/>
                                  </p:stCondLst>
                                  <p:childTnLst>
                                    <p:set>
                                      <p:cBhvr>
                                        <p:cTn id="44" dur="1" fill="hold">
                                          <p:stCondLst>
                                            <p:cond delay="0"/>
                                          </p:stCondLst>
                                        </p:cTn>
                                        <p:tgtEl>
                                          <p:spTgt spid="2837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83711"/>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8371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28371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83714"/>
                                        </p:tgtEl>
                                        <p:attrNameLst>
                                          <p:attrName>style.visibility</p:attrName>
                                        </p:attrNameLst>
                                      </p:cBhvr>
                                      <p:to>
                                        <p:strVal val="visible"/>
                                      </p:to>
                                    </p:set>
                                  </p:childTnLst>
                                </p:cTn>
                              </p:par>
                              <p:par>
                                <p:cTn id="55" presetID="27" presetClass="emph" presetSubtype="0" repeatCount="3000" fill="hold" grpId="1" nodeType="withEffect">
                                  <p:stCondLst>
                                    <p:cond delay="0"/>
                                  </p:stCondLst>
                                  <p:childTnLst>
                                    <p:animClr clrSpc="rgb" dir="cw">
                                      <p:cBhvr override="childStyle">
                                        <p:cTn id="56" dur="500" autoRev="1" fill="hold"/>
                                        <p:tgtEl>
                                          <p:spTgt spid="283714"/>
                                        </p:tgtEl>
                                        <p:attrNameLst>
                                          <p:attrName>style.color</p:attrName>
                                        </p:attrNameLst>
                                      </p:cBhvr>
                                      <p:to>
                                        <a:schemeClr val="bg1"/>
                                      </p:to>
                                    </p:animClr>
                                    <p:animClr clrSpc="rgb" dir="cw">
                                      <p:cBhvr>
                                        <p:cTn id="57" dur="500" autoRev="1" fill="hold"/>
                                        <p:tgtEl>
                                          <p:spTgt spid="283714"/>
                                        </p:tgtEl>
                                        <p:attrNameLst>
                                          <p:attrName>fillcolor</p:attrName>
                                        </p:attrNameLst>
                                      </p:cBhvr>
                                      <p:to>
                                        <a:schemeClr val="bg1"/>
                                      </p:to>
                                    </p:animClr>
                                    <p:set>
                                      <p:cBhvr>
                                        <p:cTn id="58" dur="500" autoRev="1" fill="hold"/>
                                        <p:tgtEl>
                                          <p:spTgt spid="283714"/>
                                        </p:tgtEl>
                                        <p:attrNameLst>
                                          <p:attrName>fill.type</p:attrName>
                                        </p:attrNameLst>
                                      </p:cBhvr>
                                      <p:to>
                                        <p:strVal val="solid"/>
                                      </p:to>
                                    </p:set>
                                    <p:set>
                                      <p:cBhvr>
                                        <p:cTn id="59" dur="500" autoRev="1" fill="hold"/>
                                        <p:tgtEl>
                                          <p:spTgt spid="283714"/>
                                        </p:tgtEl>
                                        <p:attrNameLst>
                                          <p:attrName>fill.on</p:attrName>
                                        </p:attrNameLst>
                                      </p:cBhvr>
                                      <p:to>
                                        <p:strVal val="true"/>
                                      </p:to>
                                    </p:set>
                                  </p:childTnLst>
                                </p:cTn>
                              </p:par>
                              <p:par>
                                <p:cTn id="60" presetID="9" presetClass="exit" presetSubtype="0" fill="hold" grpId="2" nodeType="withEffect">
                                  <p:stCondLst>
                                    <p:cond delay="0"/>
                                  </p:stCondLst>
                                  <p:childTnLst>
                                    <p:animEffect transition="out" filter="dissolve">
                                      <p:cBhvr>
                                        <p:cTn id="61" dur="500"/>
                                        <p:tgtEl>
                                          <p:spTgt spid="283698"/>
                                        </p:tgtEl>
                                      </p:cBhvr>
                                    </p:animEffect>
                                    <p:set>
                                      <p:cBhvr>
                                        <p:cTn id="62" dur="1" fill="hold">
                                          <p:stCondLst>
                                            <p:cond delay="499"/>
                                          </p:stCondLst>
                                        </p:cTn>
                                        <p:tgtEl>
                                          <p:spTgt spid="283698"/>
                                        </p:tgtEl>
                                        <p:attrNameLst>
                                          <p:attrName>style.visibility</p:attrName>
                                        </p:attrNameLst>
                                      </p:cBhvr>
                                      <p:to>
                                        <p:strVal val="hidden"/>
                                      </p:to>
                                    </p:set>
                                  </p:childTnLst>
                                </p:cTn>
                              </p:par>
                              <p:par>
                                <p:cTn id="63" presetID="9" presetClass="exit" presetSubtype="0" fill="hold" grpId="2" nodeType="withEffect">
                                  <p:stCondLst>
                                    <p:cond delay="0"/>
                                  </p:stCondLst>
                                  <p:childTnLst>
                                    <p:animEffect transition="out" filter="dissolve">
                                      <p:cBhvr>
                                        <p:cTn id="64" dur="500"/>
                                        <p:tgtEl>
                                          <p:spTgt spid="283703"/>
                                        </p:tgtEl>
                                      </p:cBhvr>
                                    </p:animEffect>
                                    <p:set>
                                      <p:cBhvr>
                                        <p:cTn id="65" dur="1" fill="hold">
                                          <p:stCondLst>
                                            <p:cond delay="499"/>
                                          </p:stCondLst>
                                        </p:cTn>
                                        <p:tgtEl>
                                          <p:spTgt spid="283703"/>
                                        </p:tgtEl>
                                        <p:attrNameLst>
                                          <p:attrName>style.visibility</p:attrName>
                                        </p:attrNameLst>
                                      </p:cBhvr>
                                      <p:to>
                                        <p:strVal val="hidden"/>
                                      </p:to>
                                    </p:set>
                                  </p:childTnLst>
                                </p:cTn>
                              </p:par>
                              <p:par>
                                <p:cTn id="66" presetID="9" presetClass="exit" presetSubtype="0" fill="hold" nodeType="withEffect">
                                  <p:stCondLst>
                                    <p:cond delay="0"/>
                                  </p:stCondLst>
                                  <p:childTnLst>
                                    <p:animEffect transition="out" filter="dissolve">
                                      <p:cBhvr>
                                        <p:cTn id="67" dur="500"/>
                                        <p:tgtEl>
                                          <p:spTgt spid="283707"/>
                                        </p:tgtEl>
                                      </p:cBhvr>
                                    </p:animEffect>
                                    <p:set>
                                      <p:cBhvr>
                                        <p:cTn id="68" dur="1" fill="hold">
                                          <p:stCondLst>
                                            <p:cond delay="499"/>
                                          </p:stCondLst>
                                        </p:cTn>
                                        <p:tgtEl>
                                          <p:spTgt spid="283707"/>
                                        </p:tgtEl>
                                        <p:attrNameLst>
                                          <p:attrName>style.visibility</p:attrName>
                                        </p:attrNameLst>
                                      </p:cBhvr>
                                      <p:to>
                                        <p:strVal val="hidden"/>
                                      </p:to>
                                    </p:set>
                                  </p:childTnLst>
                                </p:cTn>
                              </p:par>
                              <p:par>
                                <p:cTn id="69" presetID="1" presetClass="entr" presetSubtype="0" fill="hold" grpId="0" nodeType="withEffect">
                                  <p:stCondLst>
                                    <p:cond delay="0"/>
                                  </p:stCondLst>
                                  <p:childTnLst>
                                    <p:set>
                                      <p:cBhvr>
                                        <p:cTn id="70" dur="1" fill="hold">
                                          <p:stCondLst>
                                            <p:cond delay="0"/>
                                          </p:stCondLst>
                                        </p:cTn>
                                        <p:tgtEl>
                                          <p:spTgt spid="283715"/>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283716"/>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283718"/>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8371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283721"/>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83720"/>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283722"/>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283725"/>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28372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283723"/>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283735"/>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283739"/>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28375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8375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283758"/>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0" presetClass="path" presetSubtype="0" accel="50000" decel="50000" fill="hold" grpId="1" nodeType="clickEffect">
                                  <p:stCondLst>
                                    <p:cond delay="0"/>
                                  </p:stCondLst>
                                  <p:childTnLst>
                                    <p:animMotion origin="layout" path="M 1.11111E-6 -2.96296E-6 L 0.0776 0.10695 " pathEditMode="relative" rAng="0" ptsTypes="AA">
                                      <p:cBhvr>
                                        <p:cTn id="104" dur="2000" fill="hold"/>
                                        <p:tgtEl>
                                          <p:spTgt spid="283721"/>
                                        </p:tgtEl>
                                        <p:attrNameLst>
                                          <p:attrName>ppt_x</p:attrName>
                                          <p:attrName>ppt_y</p:attrName>
                                        </p:attrNameLst>
                                      </p:cBhvr>
                                      <p:rCtr x="3872" y="5347"/>
                                    </p:animMotion>
                                  </p:childTnLst>
                                </p:cTn>
                              </p:par>
                              <p:par>
                                <p:cTn id="105" presetID="1" presetClass="entr" presetSubtype="0" fill="hold" grpId="0" nodeType="withEffect">
                                  <p:stCondLst>
                                    <p:cond delay="0"/>
                                  </p:stCondLst>
                                  <p:childTnLst>
                                    <p:set>
                                      <p:cBhvr>
                                        <p:cTn id="106" dur="1" fill="hold">
                                          <p:stCondLst>
                                            <p:cond delay="0"/>
                                          </p:stCondLst>
                                        </p:cTn>
                                        <p:tgtEl>
                                          <p:spTgt spid="283741"/>
                                        </p:tgtEl>
                                        <p:attrNameLst>
                                          <p:attrName>style.visibility</p:attrName>
                                        </p:attrNameLst>
                                      </p:cBhvr>
                                      <p:to>
                                        <p:strVal val="visible"/>
                                      </p:to>
                                    </p:set>
                                  </p:childTnLst>
                                </p:cTn>
                              </p:par>
                            </p:childTnLst>
                          </p:cTn>
                        </p:par>
                        <p:par>
                          <p:cTn id="107" fill="hold" nodeType="afterGroup">
                            <p:stCondLst>
                              <p:cond delay="2000"/>
                            </p:stCondLst>
                            <p:childTnLst>
                              <p:par>
                                <p:cTn id="108" presetID="1" presetClass="entr" presetSubtype="0" fill="hold" nodeType="afterEffect">
                                  <p:stCondLst>
                                    <p:cond delay="0"/>
                                  </p:stCondLst>
                                  <p:childTnLst>
                                    <p:set>
                                      <p:cBhvr>
                                        <p:cTn id="109" dur="1" fill="hold">
                                          <p:stCondLst>
                                            <p:cond delay="0"/>
                                          </p:stCondLst>
                                        </p:cTn>
                                        <p:tgtEl>
                                          <p:spTgt spid="283737"/>
                                        </p:tgtEl>
                                        <p:attrNameLst>
                                          <p:attrName>style.visibility</p:attrName>
                                        </p:attrNameLst>
                                      </p:cBhvr>
                                      <p:to>
                                        <p:strVal val="visible"/>
                                      </p:to>
                                    </p:set>
                                  </p:childTnLst>
                                </p:cTn>
                              </p:par>
                            </p:childTnLst>
                          </p:cTn>
                        </p:par>
                        <p:par>
                          <p:cTn id="110" fill="hold" nodeType="afterGroup">
                            <p:stCondLst>
                              <p:cond delay="2000"/>
                            </p:stCondLst>
                            <p:childTnLst>
                              <p:par>
                                <p:cTn id="111" presetID="1" presetClass="entr" presetSubtype="0" fill="hold" grpId="0" nodeType="afterEffect">
                                  <p:stCondLst>
                                    <p:cond delay="0"/>
                                  </p:stCondLst>
                                  <p:childTnLst>
                                    <p:set>
                                      <p:cBhvr>
                                        <p:cTn id="112" dur="1" fill="hold">
                                          <p:stCondLst>
                                            <p:cond delay="499"/>
                                          </p:stCondLst>
                                        </p:cTn>
                                        <p:tgtEl>
                                          <p:spTgt spid="283743"/>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283742"/>
                                        </p:tgtEl>
                                        <p:attrNameLst>
                                          <p:attrName>style.visibility</p:attrName>
                                        </p:attrNameLst>
                                      </p:cBhvr>
                                      <p:to>
                                        <p:strVal val="visible"/>
                                      </p:to>
                                    </p:set>
                                  </p:childTnLst>
                                </p:cTn>
                              </p:par>
                            </p:childTnLst>
                          </p:cTn>
                        </p:par>
                        <p:par>
                          <p:cTn id="115" fill="hold" nodeType="afterGroup">
                            <p:stCondLst>
                              <p:cond delay="2500"/>
                            </p:stCondLst>
                            <p:childTnLst>
                              <p:par>
                                <p:cTn id="116" presetID="1" presetClass="entr" presetSubtype="0" fill="hold" nodeType="afterEffect">
                                  <p:stCondLst>
                                    <p:cond delay="0"/>
                                  </p:stCondLst>
                                  <p:childTnLst>
                                    <p:set>
                                      <p:cBhvr>
                                        <p:cTn id="117" dur="1" fill="hold">
                                          <p:stCondLst>
                                            <p:cond delay="0"/>
                                          </p:stCondLst>
                                        </p:cTn>
                                        <p:tgtEl>
                                          <p:spTgt spid="283744"/>
                                        </p:tgtEl>
                                        <p:attrNameLst>
                                          <p:attrName>style.visibility</p:attrName>
                                        </p:attrNameLst>
                                      </p:cBhvr>
                                      <p:to>
                                        <p:strVal val="visible"/>
                                      </p:to>
                                    </p:set>
                                  </p:childTnLst>
                                </p:cTn>
                              </p:par>
                              <p:par>
                                <p:cTn id="118" presetID="1" presetClass="entr" presetSubtype="0" fill="hold" grpId="0" nodeType="withEffect">
                                  <p:stCondLst>
                                    <p:cond delay="0"/>
                                  </p:stCondLst>
                                  <p:childTnLst>
                                    <p:set>
                                      <p:cBhvr>
                                        <p:cTn id="119" dur="1" fill="hold">
                                          <p:stCondLst>
                                            <p:cond delay="0"/>
                                          </p:stCondLst>
                                        </p:cTn>
                                        <p:tgtEl>
                                          <p:spTgt spid="283759"/>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283762"/>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283763"/>
                                        </p:tgtEl>
                                        <p:attrNameLst>
                                          <p:attrName>style.visibility</p:attrName>
                                        </p:attrNameLst>
                                      </p:cBhvr>
                                      <p:to>
                                        <p:strVal val="visible"/>
                                      </p:to>
                                    </p:se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0" presetClass="path" presetSubtype="0" accel="50000" decel="50000" fill="hold" grpId="1" nodeType="clickEffect">
                                  <p:stCondLst>
                                    <p:cond delay="0"/>
                                  </p:stCondLst>
                                  <p:childTnLst>
                                    <p:animMotion origin="layout" path="M -4.16667E-6 -0.00069 L -0.0151 0.14584 " pathEditMode="relative" ptsTypes="AA">
                                      <p:cBhvr>
                                        <p:cTn id="127" dur="2000" fill="hold"/>
                                        <p:tgtEl>
                                          <p:spTgt spid="283720"/>
                                        </p:tgtEl>
                                        <p:attrNameLst>
                                          <p:attrName>ppt_x</p:attrName>
                                          <p:attrName>ppt_y</p:attrName>
                                        </p:attrNameLst>
                                      </p:cBhvr>
                                    </p:animMotion>
                                  </p:childTnLst>
                                </p:cTn>
                              </p:par>
                              <p:par>
                                <p:cTn id="128" presetID="1" presetClass="entr" presetSubtype="0" fill="hold" grpId="0" nodeType="withEffect">
                                  <p:stCondLst>
                                    <p:cond delay="0"/>
                                  </p:stCondLst>
                                  <p:childTnLst>
                                    <p:set>
                                      <p:cBhvr>
                                        <p:cTn id="129" dur="1" fill="hold">
                                          <p:stCondLst>
                                            <p:cond delay="0"/>
                                          </p:stCondLst>
                                        </p:cTn>
                                        <p:tgtEl>
                                          <p:spTgt spid="283745"/>
                                        </p:tgtEl>
                                        <p:attrNameLst>
                                          <p:attrName>style.visibility</p:attrName>
                                        </p:attrNameLst>
                                      </p:cBhvr>
                                      <p:to>
                                        <p:strVal val="visible"/>
                                      </p:to>
                                    </p:set>
                                  </p:childTnLst>
                                </p:cTn>
                              </p:par>
                            </p:childTnLst>
                          </p:cTn>
                        </p:par>
                        <p:par>
                          <p:cTn id="130" fill="hold" nodeType="afterGroup">
                            <p:stCondLst>
                              <p:cond delay="2000"/>
                            </p:stCondLst>
                            <p:childTnLst>
                              <p:par>
                                <p:cTn id="131" presetID="1" presetClass="entr" presetSubtype="0" fill="hold" nodeType="afterEffect">
                                  <p:stCondLst>
                                    <p:cond delay="0"/>
                                  </p:stCondLst>
                                  <p:childTnLst>
                                    <p:set>
                                      <p:cBhvr>
                                        <p:cTn id="132" dur="1" fill="hold">
                                          <p:stCondLst>
                                            <p:cond delay="0"/>
                                          </p:stCondLst>
                                        </p:cTn>
                                        <p:tgtEl>
                                          <p:spTgt spid="283746"/>
                                        </p:tgtEl>
                                        <p:attrNameLst>
                                          <p:attrName>style.visibility</p:attrName>
                                        </p:attrNameLst>
                                      </p:cBhvr>
                                      <p:to>
                                        <p:strVal val="visible"/>
                                      </p:to>
                                    </p:set>
                                  </p:childTnLst>
                                </p:cTn>
                              </p:par>
                            </p:childTnLst>
                          </p:cTn>
                        </p:par>
                        <p:par>
                          <p:cTn id="133" fill="hold" nodeType="afterGroup">
                            <p:stCondLst>
                              <p:cond delay="2000"/>
                            </p:stCondLst>
                            <p:childTnLst>
                              <p:par>
                                <p:cTn id="134" presetID="1" presetClass="entr" presetSubtype="0" fill="hold" grpId="0" nodeType="afterEffect">
                                  <p:stCondLst>
                                    <p:cond delay="0"/>
                                  </p:stCondLst>
                                  <p:childTnLst>
                                    <p:set>
                                      <p:cBhvr>
                                        <p:cTn id="135" dur="1" fill="hold">
                                          <p:stCondLst>
                                            <p:cond delay="0"/>
                                          </p:stCondLst>
                                        </p:cTn>
                                        <p:tgtEl>
                                          <p:spTgt spid="283747"/>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283748"/>
                                        </p:tgtEl>
                                        <p:attrNameLst>
                                          <p:attrName>style.visibility</p:attrName>
                                        </p:attrNameLst>
                                      </p:cBhvr>
                                      <p:to>
                                        <p:strVal val="visible"/>
                                      </p:to>
                                    </p:set>
                                  </p:childTnLst>
                                </p:cTn>
                              </p:par>
                            </p:childTnLst>
                          </p:cTn>
                        </p:par>
                        <p:par>
                          <p:cTn id="138" fill="hold" nodeType="afterGroup">
                            <p:stCondLst>
                              <p:cond delay="2000"/>
                            </p:stCondLst>
                            <p:childTnLst>
                              <p:par>
                                <p:cTn id="139" presetID="1" presetClass="entr" presetSubtype="0" fill="hold" nodeType="afterEffect">
                                  <p:stCondLst>
                                    <p:cond delay="0"/>
                                  </p:stCondLst>
                                  <p:childTnLst>
                                    <p:set>
                                      <p:cBhvr>
                                        <p:cTn id="140" dur="1" fill="hold">
                                          <p:stCondLst>
                                            <p:cond delay="0"/>
                                          </p:stCondLst>
                                        </p:cTn>
                                        <p:tgtEl>
                                          <p:spTgt spid="283750"/>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283760"/>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283764"/>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283765"/>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1" nodeType="clickEffect">
                                  <p:stCondLst>
                                    <p:cond delay="0"/>
                                  </p:stCondLst>
                                  <p:childTnLst>
                                    <p:animMotion origin="layout" path="M 0.00087 0.00046 L -0.10069 0.02199 " pathEditMode="relative" rAng="0" ptsTypes="AA">
                                      <p:cBhvr>
                                        <p:cTn id="150" dur="2000" fill="hold"/>
                                        <p:tgtEl>
                                          <p:spTgt spid="283722"/>
                                        </p:tgtEl>
                                        <p:attrNameLst>
                                          <p:attrName>ppt_x</p:attrName>
                                          <p:attrName>ppt_y</p:attrName>
                                        </p:attrNameLst>
                                      </p:cBhvr>
                                      <p:rCtr x="-5087" y="1065"/>
                                    </p:animMotion>
                                  </p:childTnLst>
                                </p:cTn>
                              </p:par>
                              <p:par>
                                <p:cTn id="151" presetID="1" presetClass="entr" presetSubtype="0" fill="hold" grpId="0" nodeType="withEffect">
                                  <p:stCondLst>
                                    <p:cond delay="0"/>
                                  </p:stCondLst>
                                  <p:childTnLst>
                                    <p:set>
                                      <p:cBhvr>
                                        <p:cTn id="152" dur="1" fill="hold">
                                          <p:stCondLst>
                                            <p:cond delay="0"/>
                                          </p:stCondLst>
                                        </p:cTn>
                                        <p:tgtEl>
                                          <p:spTgt spid="283752"/>
                                        </p:tgtEl>
                                        <p:attrNameLst>
                                          <p:attrName>style.visibility</p:attrName>
                                        </p:attrNameLst>
                                      </p:cBhvr>
                                      <p:to>
                                        <p:strVal val="visible"/>
                                      </p:to>
                                    </p:set>
                                  </p:childTnLst>
                                </p:cTn>
                              </p:par>
                            </p:childTnLst>
                          </p:cTn>
                        </p:par>
                        <p:par>
                          <p:cTn id="153" fill="hold" nodeType="afterGroup">
                            <p:stCondLst>
                              <p:cond delay="2000"/>
                            </p:stCondLst>
                            <p:childTnLst>
                              <p:par>
                                <p:cTn id="154" presetID="1" presetClass="entr" presetSubtype="0" fill="hold" nodeType="afterEffect">
                                  <p:stCondLst>
                                    <p:cond delay="0"/>
                                  </p:stCondLst>
                                  <p:childTnLst>
                                    <p:set>
                                      <p:cBhvr>
                                        <p:cTn id="155" dur="1" fill="hold">
                                          <p:stCondLst>
                                            <p:cond delay="0"/>
                                          </p:stCondLst>
                                        </p:cTn>
                                        <p:tgtEl>
                                          <p:spTgt spid="283751"/>
                                        </p:tgtEl>
                                        <p:attrNameLst>
                                          <p:attrName>style.visibility</p:attrName>
                                        </p:attrNameLst>
                                      </p:cBhvr>
                                      <p:to>
                                        <p:strVal val="visible"/>
                                      </p:to>
                                    </p:set>
                                  </p:childTnLst>
                                </p:cTn>
                              </p:par>
                            </p:childTnLst>
                          </p:cTn>
                        </p:par>
                        <p:par>
                          <p:cTn id="156" fill="hold" nodeType="afterGroup">
                            <p:stCondLst>
                              <p:cond delay="2000"/>
                            </p:stCondLst>
                            <p:childTnLst>
                              <p:par>
                                <p:cTn id="157" presetID="1" presetClass="entr" presetSubtype="0" fill="hold" grpId="0" nodeType="afterEffect">
                                  <p:stCondLst>
                                    <p:cond delay="0"/>
                                  </p:stCondLst>
                                  <p:childTnLst>
                                    <p:set>
                                      <p:cBhvr>
                                        <p:cTn id="158" dur="1" fill="hold">
                                          <p:stCondLst>
                                            <p:cond delay="0"/>
                                          </p:stCondLst>
                                        </p:cTn>
                                        <p:tgtEl>
                                          <p:spTgt spid="283753"/>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283754"/>
                                        </p:tgtEl>
                                        <p:attrNameLst>
                                          <p:attrName>style.visibility</p:attrName>
                                        </p:attrNameLst>
                                      </p:cBhvr>
                                      <p:to>
                                        <p:strVal val="visible"/>
                                      </p:to>
                                    </p:set>
                                  </p:childTnLst>
                                </p:cTn>
                              </p:par>
                            </p:childTnLst>
                          </p:cTn>
                        </p:par>
                        <p:par>
                          <p:cTn id="161" fill="hold" nodeType="afterGroup">
                            <p:stCondLst>
                              <p:cond delay="2000"/>
                            </p:stCondLst>
                            <p:childTnLst>
                              <p:par>
                                <p:cTn id="162" presetID="1" presetClass="entr" presetSubtype="0" fill="hold" nodeType="afterEffect">
                                  <p:stCondLst>
                                    <p:cond delay="0"/>
                                  </p:stCondLst>
                                  <p:childTnLst>
                                    <p:set>
                                      <p:cBhvr>
                                        <p:cTn id="163" dur="1" fill="hold">
                                          <p:stCondLst>
                                            <p:cond delay="0"/>
                                          </p:stCondLst>
                                        </p:cTn>
                                        <p:tgtEl>
                                          <p:spTgt spid="283755"/>
                                        </p:tgtEl>
                                        <p:attrNameLst>
                                          <p:attrName>style.visibility</p:attrName>
                                        </p:attrNameLst>
                                      </p:cBhvr>
                                      <p:to>
                                        <p:strVal val="visible"/>
                                      </p:to>
                                    </p:set>
                                  </p:childTnLst>
                                </p:cTn>
                              </p:par>
                              <p:par>
                                <p:cTn id="164" presetID="1" presetClass="entr" presetSubtype="0" fill="hold" grpId="0" nodeType="withEffect">
                                  <p:stCondLst>
                                    <p:cond delay="0"/>
                                  </p:stCondLst>
                                  <p:childTnLst>
                                    <p:set>
                                      <p:cBhvr>
                                        <p:cTn id="165" dur="1" fill="hold">
                                          <p:stCondLst>
                                            <p:cond delay="0"/>
                                          </p:stCondLst>
                                        </p:cTn>
                                        <p:tgtEl>
                                          <p:spTgt spid="283761"/>
                                        </p:tgtEl>
                                        <p:attrNameLst>
                                          <p:attrName>style.visibility</p:attrName>
                                        </p:attrNameLst>
                                      </p:cBhvr>
                                      <p:to>
                                        <p:strVal val="visible"/>
                                      </p:to>
                                    </p:set>
                                  </p:childTnLst>
                                </p:cTn>
                              </p:par>
                              <p:par>
                                <p:cTn id="166" presetID="1" presetClass="entr" presetSubtype="0" fill="hold" grpId="0" nodeType="withEffect">
                                  <p:stCondLst>
                                    <p:cond delay="0"/>
                                  </p:stCondLst>
                                  <p:childTnLst>
                                    <p:set>
                                      <p:cBhvr>
                                        <p:cTn id="167" dur="1" fill="hold">
                                          <p:stCondLst>
                                            <p:cond delay="0"/>
                                          </p:stCondLst>
                                        </p:cTn>
                                        <p:tgtEl>
                                          <p:spTgt spid="283766"/>
                                        </p:tgtEl>
                                        <p:attrNameLst>
                                          <p:attrName>style.visibility</p:attrName>
                                        </p:attrNameLst>
                                      </p:cBhvr>
                                      <p:to>
                                        <p:strVal val="visible"/>
                                      </p:to>
                                    </p:set>
                                  </p:childTnLst>
                                </p:cTn>
                              </p:par>
                              <p:par>
                                <p:cTn id="168" presetID="1" presetClass="entr" presetSubtype="0" fill="hold" nodeType="withEffect">
                                  <p:stCondLst>
                                    <p:cond delay="0"/>
                                  </p:stCondLst>
                                  <p:childTnLst>
                                    <p:set>
                                      <p:cBhvr>
                                        <p:cTn id="169" dur="1" fill="hold">
                                          <p:stCondLst>
                                            <p:cond delay="0"/>
                                          </p:stCondLst>
                                        </p:cTn>
                                        <p:tgtEl>
                                          <p:spTgt spid="283767"/>
                                        </p:tgtEl>
                                        <p:attrNameLst>
                                          <p:attrName>style.visibility</p:attrName>
                                        </p:attrNameLst>
                                      </p:cBhvr>
                                      <p:to>
                                        <p:strVal val="visible"/>
                                      </p:to>
                                    </p:set>
                                  </p:childTnLst>
                                </p:cTn>
                              </p:par>
                              <p:par>
                                <p:cTn id="170" presetID="1" presetClass="entr" presetSubtype="0" fill="hold" grpId="0" nodeType="withEffect">
                                  <p:stCondLst>
                                    <p:cond delay="0"/>
                                  </p:stCondLst>
                                  <p:childTnLst>
                                    <p:set>
                                      <p:cBhvr>
                                        <p:cTn id="171" dur="1" fill="hold">
                                          <p:stCondLst>
                                            <p:cond delay="0"/>
                                          </p:stCondLst>
                                        </p:cTn>
                                        <p:tgtEl>
                                          <p:spTgt spid="283772"/>
                                        </p:tgtEl>
                                        <p:attrNameLst>
                                          <p:attrName>style.visibility</p:attrName>
                                        </p:attrNameLst>
                                      </p:cBhvr>
                                      <p:to>
                                        <p:strVal val="visible"/>
                                      </p:to>
                                    </p:set>
                                  </p:childTnLst>
                                </p:cTn>
                              </p:par>
                              <p:par>
                                <p:cTn id="172" presetID="1" presetClass="entr" presetSubtype="0" fill="hold" grpId="0" nodeType="withEffect">
                                  <p:stCondLst>
                                    <p:cond delay="0"/>
                                  </p:stCondLst>
                                  <p:childTnLst>
                                    <p:set>
                                      <p:cBhvr>
                                        <p:cTn id="173" dur="1" fill="hold">
                                          <p:stCondLst>
                                            <p:cond delay="0"/>
                                          </p:stCondLst>
                                        </p:cTn>
                                        <p:tgtEl>
                                          <p:spTgt spid="283775"/>
                                        </p:tgtEl>
                                        <p:attrNameLst>
                                          <p:attrName>style.visibility</p:attrName>
                                        </p:attrNameLst>
                                      </p:cBhvr>
                                      <p:to>
                                        <p:strVal val="visible"/>
                                      </p:to>
                                    </p:set>
                                  </p:childTnLst>
                                </p:cTn>
                              </p:par>
                              <p:par>
                                <p:cTn id="174" presetID="2" presetClass="entr" presetSubtype="4" fill="hold" nodeType="withEffect">
                                  <p:stCondLst>
                                    <p:cond delay="0"/>
                                  </p:stCondLst>
                                  <p:childTnLst>
                                    <p:set>
                                      <p:cBhvr>
                                        <p:cTn id="175" dur="1" fill="hold">
                                          <p:stCondLst>
                                            <p:cond delay="0"/>
                                          </p:stCondLst>
                                        </p:cTn>
                                        <p:tgtEl>
                                          <p:spTgt spid="283768"/>
                                        </p:tgtEl>
                                        <p:attrNameLst>
                                          <p:attrName>style.visibility</p:attrName>
                                        </p:attrNameLst>
                                      </p:cBhvr>
                                      <p:to>
                                        <p:strVal val="visible"/>
                                      </p:to>
                                    </p:set>
                                    <p:anim calcmode="lin" valueType="num">
                                      <p:cBhvr additive="base">
                                        <p:cTn id="176" dur="500" fill="hold"/>
                                        <p:tgtEl>
                                          <p:spTgt spid="283768"/>
                                        </p:tgtEl>
                                        <p:attrNameLst>
                                          <p:attrName>ppt_x</p:attrName>
                                        </p:attrNameLst>
                                      </p:cBhvr>
                                      <p:tavLst>
                                        <p:tav tm="0">
                                          <p:val>
                                            <p:strVal val="#ppt_x"/>
                                          </p:val>
                                        </p:tav>
                                        <p:tav tm="100000">
                                          <p:val>
                                            <p:strVal val="#ppt_x"/>
                                          </p:val>
                                        </p:tav>
                                      </p:tavLst>
                                    </p:anim>
                                    <p:anim calcmode="lin" valueType="num">
                                      <p:cBhvr additive="base">
                                        <p:cTn id="177" dur="500" fill="hold"/>
                                        <p:tgtEl>
                                          <p:spTgt spid="283768"/>
                                        </p:tgtEl>
                                        <p:attrNameLst>
                                          <p:attrName>ppt_y</p:attrName>
                                        </p:attrNameLst>
                                      </p:cBhvr>
                                      <p:tavLst>
                                        <p:tav tm="0">
                                          <p:val>
                                            <p:strVal val="1+#ppt_h/2"/>
                                          </p:val>
                                        </p:tav>
                                        <p:tav tm="100000">
                                          <p:val>
                                            <p:strVal val="#ppt_y"/>
                                          </p:val>
                                        </p:tav>
                                      </p:tavLst>
                                    </p:anim>
                                  </p:childTnLst>
                                </p:cTn>
                              </p:par>
                              <p:par>
                                <p:cTn id="178" presetID="1" presetClass="entr" presetSubtype="0" fill="hold" grpId="0" nodeType="withEffect">
                                  <p:stCondLst>
                                    <p:cond delay="0"/>
                                  </p:stCondLst>
                                  <p:childTnLst>
                                    <p:set>
                                      <p:cBhvr>
                                        <p:cTn id="179" dur="1" fill="hold">
                                          <p:stCondLst>
                                            <p:cond delay="0"/>
                                          </p:stCondLst>
                                        </p:cTn>
                                        <p:tgtEl>
                                          <p:spTgt spid="283770"/>
                                        </p:tgtEl>
                                        <p:attrNameLst>
                                          <p:attrName>style.visibility</p:attrName>
                                        </p:attrNameLst>
                                      </p:cBhvr>
                                      <p:to>
                                        <p:strVal val="visible"/>
                                      </p:to>
                                    </p:set>
                                  </p:childTnLst>
                                </p:cTn>
                              </p:par>
                              <p:par>
                                <p:cTn id="180" presetID="1" presetClass="entr" presetSubtype="0" fill="hold" nodeType="withEffect">
                                  <p:stCondLst>
                                    <p:cond delay="0"/>
                                  </p:stCondLst>
                                  <p:childTnLst>
                                    <p:set>
                                      <p:cBhvr>
                                        <p:cTn id="181" dur="1" fill="hold">
                                          <p:stCondLst>
                                            <p:cond delay="0"/>
                                          </p:stCondLst>
                                        </p:cTn>
                                        <p:tgtEl>
                                          <p:spTgt spid="283777"/>
                                        </p:tgtEl>
                                        <p:attrNameLst>
                                          <p:attrName>style.visibility</p:attrName>
                                        </p:attrNameLst>
                                      </p:cBhvr>
                                      <p:to>
                                        <p:strVal val="visible"/>
                                      </p:to>
                                    </p:set>
                                  </p:childTnLst>
                                </p:cTn>
                              </p:par>
                              <p:par>
                                <p:cTn id="182" presetID="1" presetClass="entr" presetSubtype="0" fill="hold" nodeType="withEffect">
                                  <p:stCondLst>
                                    <p:cond delay="0"/>
                                  </p:stCondLst>
                                  <p:childTnLst>
                                    <p:set>
                                      <p:cBhvr>
                                        <p:cTn id="183" dur="1" fill="hold">
                                          <p:stCondLst>
                                            <p:cond delay="0"/>
                                          </p:stCondLst>
                                        </p:cTn>
                                        <p:tgtEl>
                                          <p:spTgt spid="283778"/>
                                        </p:tgtEl>
                                        <p:attrNameLst>
                                          <p:attrName>style.visibility</p:attrName>
                                        </p:attrNameLst>
                                      </p:cBhvr>
                                      <p:to>
                                        <p:strVal val="visible"/>
                                      </p:to>
                                    </p:set>
                                  </p:childTnLst>
                                </p:cTn>
                              </p:par>
                              <p:par>
                                <p:cTn id="184" presetID="1" presetClass="entr" presetSubtype="0" fill="hold" grpId="0" nodeType="withEffect">
                                  <p:stCondLst>
                                    <p:cond delay="0"/>
                                  </p:stCondLst>
                                  <p:childTnLst>
                                    <p:set>
                                      <p:cBhvr>
                                        <p:cTn id="185" dur="1" fill="hold">
                                          <p:stCondLst>
                                            <p:cond delay="0"/>
                                          </p:stCondLst>
                                        </p:cTn>
                                        <p:tgtEl>
                                          <p:spTgt spid="283771"/>
                                        </p:tgtEl>
                                        <p:attrNameLst>
                                          <p:attrName>style.visibility</p:attrName>
                                        </p:attrNameLst>
                                      </p:cBhvr>
                                      <p:to>
                                        <p:strVal val="visible"/>
                                      </p:to>
                                    </p:set>
                                  </p:childTnLst>
                                </p:cTn>
                              </p:par>
                              <p:par>
                                <p:cTn id="186" presetID="1" presetClass="entr" presetSubtype="0" fill="hold" grpId="0" nodeType="withEffect">
                                  <p:stCondLst>
                                    <p:cond delay="0"/>
                                  </p:stCondLst>
                                  <p:childTnLst>
                                    <p:set>
                                      <p:cBhvr>
                                        <p:cTn id="187" dur="1" fill="hold">
                                          <p:stCondLst>
                                            <p:cond delay="0"/>
                                          </p:stCondLst>
                                        </p:cTn>
                                        <p:tgtEl>
                                          <p:spTgt spid="283773"/>
                                        </p:tgtEl>
                                        <p:attrNameLst>
                                          <p:attrName>style.visibility</p:attrName>
                                        </p:attrNameLst>
                                      </p:cBhvr>
                                      <p:to>
                                        <p:strVal val="visible"/>
                                      </p:to>
                                    </p:set>
                                  </p:childTnLst>
                                </p:cTn>
                              </p:par>
                              <p:par>
                                <p:cTn id="188" presetID="1" presetClass="entr" presetSubtype="0" fill="hold" grpId="0" nodeType="withEffect">
                                  <p:stCondLst>
                                    <p:cond delay="0"/>
                                  </p:stCondLst>
                                  <p:childTnLst>
                                    <p:set>
                                      <p:cBhvr>
                                        <p:cTn id="189" dur="1" fill="hold">
                                          <p:stCondLst>
                                            <p:cond delay="0"/>
                                          </p:stCondLst>
                                        </p:cTn>
                                        <p:tgtEl>
                                          <p:spTgt spid="283779"/>
                                        </p:tgtEl>
                                        <p:attrNameLst>
                                          <p:attrName>style.visibility</p:attrName>
                                        </p:attrNameLst>
                                      </p:cBhvr>
                                      <p:to>
                                        <p:strVal val="visible"/>
                                      </p:to>
                                    </p:se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283780"/>
                                        </p:tgtEl>
                                        <p:attrNameLst>
                                          <p:attrName>style.visibility</p:attrName>
                                        </p:attrNameLst>
                                      </p:cBhvr>
                                      <p:to>
                                        <p:strVal val="visible"/>
                                      </p:to>
                                    </p:set>
                                  </p:childTnLst>
                                </p:cTn>
                              </p:par>
                              <p:par>
                                <p:cTn id="194" presetID="9" presetClass="exit" presetSubtype="0" fill="hold" nodeType="withEffect">
                                  <p:stCondLst>
                                    <p:cond delay="0"/>
                                  </p:stCondLst>
                                  <p:childTnLst>
                                    <p:animEffect transition="out" filter="dissolve">
                                      <p:cBhvr>
                                        <p:cTn id="195" dur="500"/>
                                        <p:tgtEl>
                                          <p:spTgt spid="283768"/>
                                        </p:tgtEl>
                                      </p:cBhvr>
                                    </p:animEffect>
                                    <p:set>
                                      <p:cBhvr>
                                        <p:cTn id="196" dur="1" fill="hold">
                                          <p:stCondLst>
                                            <p:cond delay="499"/>
                                          </p:stCondLst>
                                        </p:cTn>
                                        <p:tgtEl>
                                          <p:spTgt spid="283768"/>
                                        </p:tgtEl>
                                        <p:attrNameLst>
                                          <p:attrName>style.visibility</p:attrName>
                                        </p:attrNameLst>
                                      </p:cBhvr>
                                      <p:to>
                                        <p:strVal val="hidden"/>
                                      </p:to>
                                    </p:set>
                                  </p:childTnLst>
                                </p:cTn>
                              </p:par>
                              <p:par>
                                <p:cTn id="197" presetID="1" presetClass="entr" presetSubtype="0" fill="hold" nodeType="withEffect">
                                  <p:stCondLst>
                                    <p:cond delay="0"/>
                                  </p:stCondLst>
                                  <p:childTnLst>
                                    <p:set>
                                      <p:cBhvr>
                                        <p:cTn id="198" dur="1" fill="hold">
                                          <p:stCondLst>
                                            <p:cond delay="0"/>
                                          </p:stCondLst>
                                        </p:cTn>
                                        <p:tgtEl>
                                          <p:spTgt spid="283781"/>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283782"/>
                                        </p:tgtEl>
                                        <p:attrNameLst>
                                          <p:attrName>style.visibility</p:attrName>
                                        </p:attrNameLst>
                                      </p:cBhvr>
                                      <p:to>
                                        <p:strVal val="visibl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1" presetClass="entr" presetSubtype="0" fill="hold" grpId="0" nodeType="clickEffect">
                                  <p:stCondLst>
                                    <p:cond delay="0"/>
                                  </p:stCondLst>
                                  <p:childTnLst>
                                    <p:set>
                                      <p:cBhvr>
                                        <p:cTn id="204" dur="1" fill="hold">
                                          <p:stCondLst>
                                            <p:cond delay="0"/>
                                          </p:stCondLst>
                                        </p:cTn>
                                        <p:tgtEl>
                                          <p:spTgt spid="283784"/>
                                        </p:tgtEl>
                                        <p:attrNameLst>
                                          <p:attrName>style.visibility</p:attrName>
                                        </p:attrNameLst>
                                      </p:cBhvr>
                                      <p:to>
                                        <p:strVal val="visible"/>
                                      </p:to>
                                    </p:set>
                                  </p:childTnLst>
                                </p:cTn>
                              </p:par>
                              <p:par>
                                <p:cTn id="205" presetID="1" presetClass="entr" presetSubtype="0" fill="hold" nodeType="withEffect">
                                  <p:stCondLst>
                                    <p:cond delay="0"/>
                                  </p:stCondLst>
                                  <p:childTnLst>
                                    <p:set>
                                      <p:cBhvr>
                                        <p:cTn id="206" dur="1" fill="hold">
                                          <p:stCondLst>
                                            <p:cond delay="0"/>
                                          </p:stCondLst>
                                        </p:cTn>
                                        <p:tgtEl>
                                          <p:spTgt spid="283785"/>
                                        </p:tgtEl>
                                        <p:attrNameLst>
                                          <p:attrName>style.visibility</p:attrName>
                                        </p:attrNameLst>
                                      </p:cBhvr>
                                      <p:to>
                                        <p:strVal val="visible"/>
                                      </p:to>
                                    </p:set>
                                  </p:childTnLst>
                                </p:cTn>
                              </p:par>
                              <p:par>
                                <p:cTn id="207" presetID="1" presetClass="entr" presetSubtype="0" fill="hold" nodeType="withEffect">
                                  <p:stCondLst>
                                    <p:cond delay="0"/>
                                  </p:stCondLst>
                                  <p:childTnLst>
                                    <p:set>
                                      <p:cBhvr>
                                        <p:cTn id="208" dur="1" fill="hold">
                                          <p:stCondLst>
                                            <p:cond delay="0"/>
                                          </p:stCondLst>
                                        </p:cTn>
                                        <p:tgtEl>
                                          <p:spTgt spid="283786"/>
                                        </p:tgtEl>
                                        <p:attrNameLst>
                                          <p:attrName>style.visibility</p:attrName>
                                        </p:attrNameLst>
                                      </p:cBhvr>
                                      <p:to>
                                        <p:strVal val="visible"/>
                                      </p:to>
                                    </p:se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1" presetClass="entr" presetSubtype="0" fill="hold" grpId="0" nodeType="clickEffect">
                                  <p:stCondLst>
                                    <p:cond delay="0"/>
                                  </p:stCondLst>
                                  <p:childTnLst>
                                    <p:set>
                                      <p:cBhvr>
                                        <p:cTn id="212" dur="1" fill="hold">
                                          <p:stCondLst>
                                            <p:cond delay="0"/>
                                          </p:stCondLst>
                                        </p:cTn>
                                        <p:tgtEl>
                                          <p:spTgt spid="283787"/>
                                        </p:tgtEl>
                                        <p:attrNameLst>
                                          <p:attrName>style.visibility</p:attrName>
                                        </p:attrNameLst>
                                      </p:cBhvr>
                                      <p:to>
                                        <p:strVal val="visible"/>
                                      </p:to>
                                    </p:set>
                                  </p:childTnLst>
                                </p:cTn>
                              </p:par>
                              <p:par>
                                <p:cTn id="213" presetID="1" presetClass="entr" presetSubtype="0" fill="hold" nodeType="withEffect">
                                  <p:stCondLst>
                                    <p:cond delay="0"/>
                                  </p:stCondLst>
                                  <p:childTnLst>
                                    <p:set>
                                      <p:cBhvr>
                                        <p:cTn id="214" dur="1" fill="hold">
                                          <p:stCondLst>
                                            <p:cond delay="0"/>
                                          </p:stCondLst>
                                        </p:cTn>
                                        <p:tgtEl>
                                          <p:spTgt spid="283789"/>
                                        </p:tgtEl>
                                        <p:attrNameLst>
                                          <p:attrName>style.visibility</p:attrName>
                                        </p:attrNameLst>
                                      </p:cBhvr>
                                      <p:to>
                                        <p:strVal val="visible"/>
                                      </p:to>
                                    </p:set>
                                  </p:childTnLst>
                                </p:cTn>
                              </p:par>
                            </p:childTnLst>
                          </p:cTn>
                        </p:par>
                      </p:childTnLst>
                    </p:cTn>
                  </p:par>
                  <p:par>
                    <p:cTn id="215" fill="hold" nodeType="clickPar">
                      <p:stCondLst>
                        <p:cond delay="indefinite"/>
                      </p:stCondLst>
                      <p:childTnLst>
                        <p:par>
                          <p:cTn id="216" fill="hold" nodeType="withGroup">
                            <p:stCondLst>
                              <p:cond delay="0"/>
                            </p:stCondLst>
                            <p:childTnLst>
                              <p:par>
                                <p:cTn id="217" presetID="2" presetClass="entr" presetSubtype="4" fill="hold" grpId="0" nodeType="clickEffect">
                                  <p:stCondLst>
                                    <p:cond delay="0"/>
                                  </p:stCondLst>
                                  <p:childTnLst>
                                    <p:set>
                                      <p:cBhvr>
                                        <p:cTn id="218" dur="1" fill="hold">
                                          <p:stCondLst>
                                            <p:cond delay="0"/>
                                          </p:stCondLst>
                                        </p:cTn>
                                        <p:tgtEl>
                                          <p:spTgt spid="283790"/>
                                        </p:tgtEl>
                                        <p:attrNameLst>
                                          <p:attrName>style.visibility</p:attrName>
                                        </p:attrNameLst>
                                      </p:cBhvr>
                                      <p:to>
                                        <p:strVal val="visible"/>
                                      </p:to>
                                    </p:set>
                                    <p:anim calcmode="lin" valueType="num">
                                      <p:cBhvr additive="base">
                                        <p:cTn id="219" dur="500" fill="hold"/>
                                        <p:tgtEl>
                                          <p:spTgt spid="283790"/>
                                        </p:tgtEl>
                                        <p:attrNameLst>
                                          <p:attrName>ppt_x</p:attrName>
                                        </p:attrNameLst>
                                      </p:cBhvr>
                                      <p:tavLst>
                                        <p:tav tm="0">
                                          <p:val>
                                            <p:strVal val="#ppt_x"/>
                                          </p:val>
                                        </p:tav>
                                        <p:tav tm="100000">
                                          <p:val>
                                            <p:strVal val="#ppt_x"/>
                                          </p:val>
                                        </p:tav>
                                      </p:tavLst>
                                    </p:anim>
                                    <p:anim calcmode="lin" valueType="num">
                                      <p:cBhvr additive="base">
                                        <p:cTn id="220" dur="500" fill="hold"/>
                                        <p:tgtEl>
                                          <p:spTgt spid="2837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3772" grpId="0" animBg="1"/>
      <p:bldP spid="283698" grpId="0" animBg="1"/>
      <p:bldP spid="283698" grpId="1" animBg="1"/>
      <p:bldP spid="283698" grpId="2" animBg="1"/>
      <p:bldP spid="283700" grpId="0"/>
      <p:bldP spid="283702" grpId="0" animBg="1"/>
      <p:bldP spid="283703" grpId="0" animBg="1"/>
      <p:bldP spid="283703" grpId="1" animBg="1"/>
      <p:bldP spid="283703" grpId="2" animBg="1"/>
      <p:bldP spid="283704" grpId="0" animBg="1"/>
      <p:bldP spid="283705" grpId="0" animBg="1"/>
      <p:bldP spid="283711" grpId="0" animBg="1"/>
      <p:bldP spid="283713" grpId="0"/>
      <p:bldP spid="283714" grpId="0" animBg="1"/>
      <p:bldP spid="283714" grpId="1" animBg="1"/>
      <p:bldP spid="283715" grpId="0" animBg="1"/>
      <p:bldP spid="283719" grpId="0" animBg="1"/>
      <p:bldP spid="283720" grpId="0" animBg="1"/>
      <p:bldP spid="283720" grpId="1" animBg="1"/>
      <p:bldP spid="283721" grpId="0" animBg="1"/>
      <p:bldP spid="283721" grpId="1" animBg="1"/>
      <p:bldP spid="283722" grpId="0" animBg="1"/>
      <p:bldP spid="283722" grpId="1" animBg="1"/>
      <p:bldP spid="283723" grpId="0" animBg="1"/>
      <p:bldP spid="283724" grpId="0"/>
      <p:bldP spid="283741" grpId="0" animBg="1"/>
      <p:bldP spid="283742" grpId="0" animBg="1"/>
      <p:bldP spid="283743" grpId="0" animBg="1"/>
      <p:bldP spid="283745" grpId="0" animBg="1"/>
      <p:bldP spid="283747" grpId="0" animBg="1"/>
      <p:bldP spid="283748" grpId="0" animBg="1"/>
      <p:bldP spid="283752" grpId="0" animBg="1"/>
      <p:bldP spid="283753" grpId="0" animBg="1"/>
      <p:bldP spid="283754" grpId="0" animBg="1"/>
      <p:bldP spid="283756" grpId="0" animBg="1"/>
      <p:bldP spid="283757" grpId="0" animBg="1"/>
      <p:bldP spid="283758" grpId="0" animBg="1"/>
      <p:bldP spid="283759" grpId="0" animBg="1"/>
      <p:bldP spid="283760" grpId="0" animBg="1"/>
      <p:bldP spid="283761" grpId="0" animBg="1"/>
      <p:bldP spid="283762" grpId="0" animBg="1"/>
      <p:bldP spid="283764" grpId="0" animBg="1"/>
      <p:bldP spid="283766" grpId="0" animBg="1"/>
      <p:bldP spid="283770" grpId="0" animBg="1"/>
      <p:bldP spid="283771" grpId="0" animBg="1"/>
      <p:bldP spid="283773" grpId="0" animBg="1"/>
      <p:bldP spid="283775" grpId="0"/>
      <p:bldP spid="283779" grpId="0" animBg="1"/>
      <p:bldP spid="283780" grpId="0" animBg="1"/>
      <p:bldP spid="283784" grpId="0"/>
      <p:bldP spid="283787" grpId="0"/>
      <p:bldP spid="28379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590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34919" y="396944"/>
            <a:ext cx="5549757" cy="7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5907"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7810" y="1199697"/>
            <a:ext cx="2060060" cy="12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5908"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12702" y="2853478"/>
            <a:ext cx="5330275" cy="122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5909"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199372" y="5677597"/>
            <a:ext cx="4756935"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9051459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021" name="Rectangle 18"/>
          <p:cNvSpPr txBox="1">
            <a:spLocks noChangeArrowheads="1"/>
          </p:cNvSpPr>
          <p:nvPr/>
        </p:nvSpPr>
        <p:spPr bwMode="auto">
          <a:xfrm>
            <a:off x="952500" y="533400"/>
            <a:ext cx="3420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ru-RU" b="1" dirty="0" smtClean="0">
                <a:solidFill>
                  <a:srgbClr val="FF0000"/>
                </a:solidFill>
                <a:latin typeface="Arial" charset="0"/>
                <a:cs typeface="Arial" charset="0"/>
              </a:rPr>
              <a:t>3</a:t>
            </a:r>
            <a:r>
              <a:rPr lang="ru-RU" dirty="0" smtClean="0">
                <a:solidFill>
                  <a:srgbClr val="FF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3.3)</a:t>
            </a:r>
          </a:p>
        </p:txBody>
      </p:sp>
      <p:sp>
        <p:nvSpPr>
          <p:cNvPr id="92" name="Text Box 19"/>
          <p:cNvSpPr txBox="1">
            <a:spLocks noRot="1" noChangeAspect="1" noMove="1" noResize="1" noEditPoints="1" noAdjustHandles="1" noChangeArrowheads="1" noChangeShapeType="1" noTextEdit="1"/>
          </p:cNvSpPr>
          <p:nvPr/>
        </p:nvSpPr>
        <p:spPr bwMode="auto">
          <a:xfrm>
            <a:off x="146050" y="762000"/>
            <a:ext cx="6811480" cy="861774"/>
          </a:xfrm>
          <a:prstGeom prst="rect">
            <a:avLst/>
          </a:prstGeom>
          <a:blipFill rotWithShape="1">
            <a:blip r:embed="rId3"/>
            <a:stretch>
              <a:fillRect b="-2128"/>
            </a:stretch>
          </a:blipFill>
          <a:ln>
            <a:noFill/>
          </a:ln>
          <a:effectLst/>
          <a:extLst/>
        </p:spPr>
        <p:txBody>
          <a:bodyPr/>
          <a:lstStyle/>
          <a:p>
            <a:pPr>
              <a:defRPr/>
            </a:pPr>
            <a:r>
              <a:rPr lang="ru-RU">
                <a:noFill/>
                <a:latin typeface="Arial" charset="0"/>
                <a:cs typeface="Arial" charset="0"/>
              </a:rPr>
              <a:t> </a:t>
            </a:r>
          </a:p>
        </p:txBody>
      </p:sp>
      <p:graphicFrame>
        <p:nvGraphicFramePr>
          <p:cNvPr id="82996" name="Object 52"/>
          <p:cNvGraphicFramePr>
            <a:graphicFrameLocks noChangeAspect="1"/>
          </p:cNvGraphicFramePr>
          <p:nvPr>
            <p:extLst>
              <p:ext uri="{D42A27DB-BD31-4B8C-83A1-F6EECF244321}">
                <p14:modId xmlns:p14="http://schemas.microsoft.com/office/powerpoint/2010/main" val="2809156014"/>
              </p:ext>
            </p:extLst>
          </p:nvPr>
        </p:nvGraphicFramePr>
        <p:xfrm>
          <a:off x="6878638" y="782638"/>
          <a:ext cx="673100" cy="749300"/>
        </p:xfrm>
        <a:graphic>
          <a:graphicData uri="http://schemas.openxmlformats.org/presentationml/2006/ole">
            <mc:AlternateContent xmlns:mc="http://schemas.openxmlformats.org/markup-compatibility/2006">
              <mc:Choice xmlns:v="urn:schemas-microsoft-com:vml" Requires="v">
                <p:oleObj spid="_x0000_s607608" name="Формула" r:id="rId4" imgW="672840" imgH="749160" progId="Equation.3">
                  <p:embed/>
                </p:oleObj>
              </mc:Choice>
              <mc:Fallback>
                <p:oleObj name="Формула" r:id="rId4" imgW="672840" imgH="749160" progId="Equation.3">
                  <p:embed/>
                  <p:pic>
                    <p:nvPicPr>
                      <p:cNvPr id="0" name=""/>
                      <p:cNvPicPr>
                        <a:picLocks noChangeAspect="1" noChangeArrowheads="1"/>
                      </p:cNvPicPr>
                      <p:nvPr/>
                    </p:nvPicPr>
                    <p:blipFill>
                      <a:blip r:embed="rId5"/>
                      <a:srcRect/>
                      <a:stretch>
                        <a:fillRect/>
                      </a:stretch>
                    </p:blipFill>
                    <p:spPr bwMode="auto">
                      <a:xfrm>
                        <a:off x="6878638" y="782638"/>
                        <a:ext cx="673100" cy="7493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graphicFrame>
        <p:nvGraphicFramePr>
          <p:cNvPr id="82997" name="Object 53"/>
          <p:cNvGraphicFramePr>
            <a:graphicFrameLocks noChangeAspect="1"/>
          </p:cNvGraphicFramePr>
          <p:nvPr>
            <p:extLst>
              <p:ext uri="{D42A27DB-BD31-4B8C-83A1-F6EECF244321}">
                <p14:modId xmlns:p14="http://schemas.microsoft.com/office/powerpoint/2010/main" val="1690940427"/>
              </p:ext>
            </p:extLst>
          </p:nvPr>
        </p:nvGraphicFramePr>
        <p:xfrm>
          <a:off x="8051800" y="771525"/>
          <a:ext cx="685800" cy="749300"/>
        </p:xfrm>
        <a:graphic>
          <a:graphicData uri="http://schemas.openxmlformats.org/presentationml/2006/ole">
            <mc:AlternateContent xmlns:mc="http://schemas.openxmlformats.org/markup-compatibility/2006">
              <mc:Choice xmlns:v="urn:schemas-microsoft-com:vml" Requires="v">
                <p:oleObj spid="_x0000_s607609" name="Формула" r:id="rId6" imgW="685800" imgH="749160" progId="Equation.3">
                  <p:embed/>
                </p:oleObj>
              </mc:Choice>
              <mc:Fallback>
                <p:oleObj name="Формула" r:id="rId6" imgW="685800" imgH="749160" progId="Equation.3">
                  <p:embed/>
                  <p:pic>
                    <p:nvPicPr>
                      <p:cNvPr id="0" name=""/>
                      <p:cNvPicPr>
                        <a:picLocks noChangeAspect="1" noChangeArrowheads="1"/>
                      </p:cNvPicPr>
                      <p:nvPr/>
                    </p:nvPicPr>
                    <p:blipFill>
                      <a:blip r:embed="rId7"/>
                      <a:srcRect/>
                      <a:stretch>
                        <a:fillRect/>
                      </a:stretch>
                    </p:blipFill>
                    <p:spPr bwMode="auto">
                      <a:xfrm>
                        <a:off x="8051800" y="771525"/>
                        <a:ext cx="685800" cy="7493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graphicFrame>
        <p:nvGraphicFramePr>
          <p:cNvPr id="82998" name="Object 54"/>
          <p:cNvGraphicFramePr>
            <a:graphicFrameLocks noChangeAspect="1"/>
          </p:cNvGraphicFramePr>
          <p:nvPr>
            <p:extLst>
              <p:ext uri="{D42A27DB-BD31-4B8C-83A1-F6EECF244321}">
                <p14:modId xmlns:p14="http://schemas.microsoft.com/office/powerpoint/2010/main" val="314651866"/>
              </p:ext>
            </p:extLst>
          </p:nvPr>
        </p:nvGraphicFramePr>
        <p:xfrm>
          <a:off x="7597775" y="860425"/>
          <a:ext cx="241300" cy="590550"/>
        </p:xfrm>
        <a:graphic>
          <a:graphicData uri="http://schemas.openxmlformats.org/presentationml/2006/ole">
            <mc:AlternateContent xmlns:mc="http://schemas.openxmlformats.org/markup-compatibility/2006">
              <mc:Choice xmlns:v="urn:schemas-microsoft-com:vml" Requires="v">
                <p:oleObj spid="_x0000_s607610" name="Формула" r:id="rId8" imgW="241200" imgH="507960" progId="Equation.3">
                  <p:embed/>
                </p:oleObj>
              </mc:Choice>
              <mc:Fallback>
                <p:oleObj name="Формула" r:id="rId8" imgW="241200" imgH="507960" progId="Equation.3">
                  <p:embed/>
                  <p:pic>
                    <p:nvPicPr>
                      <p:cNvPr id="0" name=""/>
                      <p:cNvPicPr>
                        <a:picLocks noChangeAspect="1" noChangeArrowheads="1"/>
                      </p:cNvPicPr>
                      <p:nvPr/>
                    </p:nvPicPr>
                    <p:blipFill>
                      <a:blip r:embed="rId9"/>
                      <a:srcRect/>
                      <a:stretch>
                        <a:fillRect/>
                      </a:stretch>
                    </p:blipFill>
                    <p:spPr bwMode="auto">
                      <a:xfrm>
                        <a:off x="7597775" y="860425"/>
                        <a:ext cx="241300" cy="59055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graphicFrame>
        <p:nvGraphicFramePr>
          <p:cNvPr id="82999" name="Object 55"/>
          <p:cNvGraphicFramePr>
            <a:graphicFrameLocks noChangeAspect="1"/>
          </p:cNvGraphicFramePr>
          <p:nvPr>
            <p:extLst>
              <p:ext uri="{D42A27DB-BD31-4B8C-83A1-F6EECF244321}">
                <p14:modId xmlns:p14="http://schemas.microsoft.com/office/powerpoint/2010/main" val="1109150445"/>
              </p:ext>
            </p:extLst>
          </p:nvPr>
        </p:nvGraphicFramePr>
        <p:xfrm>
          <a:off x="8786813" y="852488"/>
          <a:ext cx="241300" cy="585787"/>
        </p:xfrm>
        <a:graphic>
          <a:graphicData uri="http://schemas.openxmlformats.org/presentationml/2006/ole">
            <mc:AlternateContent xmlns:mc="http://schemas.openxmlformats.org/markup-compatibility/2006">
              <mc:Choice xmlns:v="urn:schemas-microsoft-com:vml" Requires="v">
                <p:oleObj spid="_x0000_s607611" name="Формула" r:id="rId10" imgW="241200" imgH="533160" progId="Equation.3">
                  <p:embed/>
                </p:oleObj>
              </mc:Choice>
              <mc:Fallback>
                <p:oleObj name="Формула" r:id="rId10" imgW="241200" imgH="533160" progId="Equation.3">
                  <p:embed/>
                  <p:pic>
                    <p:nvPicPr>
                      <p:cNvPr id="0" name=""/>
                      <p:cNvPicPr>
                        <a:picLocks noChangeAspect="1" noChangeArrowheads="1"/>
                      </p:cNvPicPr>
                      <p:nvPr/>
                    </p:nvPicPr>
                    <p:blipFill>
                      <a:blip r:embed="rId11"/>
                      <a:srcRect/>
                      <a:stretch>
                        <a:fillRect/>
                      </a:stretch>
                    </p:blipFill>
                    <p:spPr bwMode="auto">
                      <a:xfrm>
                        <a:off x="8786813" y="852488"/>
                        <a:ext cx="241300" cy="585787"/>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sp>
        <p:nvSpPr>
          <p:cNvPr id="97" name="Rectangle 24"/>
          <p:cNvSpPr>
            <a:spLocks noChangeArrowheads="1"/>
          </p:cNvSpPr>
          <p:nvPr/>
        </p:nvSpPr>
        <p:spPr bwMode="auto">
          <a:xfrm>
            <a:off x="0" y="1393825"/>
            <a:ext cx="8863013" cy="522288"/>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dirty="0" err="1">
                <a:solidFill>
                  <a:srgbClr val="FF0000"/>
                </a:solidFill>
                <a:latin typeface="Arial" charset="0"/>
                <a:cs typeface="Arial" charset="0"/>
              </a:rPr>
              <a:t>Varignon's</a:t>
            </a:r>
            <a:r>
              <a:rPr lang="en-US" sz="1000" dirty="0">
                <a:solidFill>
                  <a:srgbClr val="FF0000"/>
                </a:solidFill>
                <a:latin typeface="Arial" charset="0"/>
                <a:cs typeface="Arial" charset="0"/>
              </a:rPr>
              <a:t> Theorem.</a:t>
            </a:r>
            <a:r>
              <a:rPr lang="ru-RU" sz="1000" dirty="0">
                <a:solidFill>
                  <a:srgbClr val="000000"/>
                </a:solidFill>
                <a:latin typeface="Arial" charset="0"/>
                <a:cs typeface="Arial" charset="0"/>
              </a:rPr>
              <a:t> </a:t>
            </a:r>
            <a:r>
              <a:rPr lang="en-US" sz="1000" b="1" dirty="0">
                <a:solidFill>
                  <a:srgbClr val="00007D">
                    <a:lumMod val="60000"/>
                    <a:lumOff val="40000"/>
                  </a:srgbClr>
                </a:solidFill>
                <a:latin typeface="Arial" charset="0"/>
                <a:cs typeface="Arial" charset="0"/>
              </a:rPr>
              <a:t>If  a force system has a resultant then the moment of this resultant about any point equals algebraic  sum of the moments of  all forces of a system about this point.</a:t>
            </a:r>
            <a:endParaRPr lang="ru-RU" sz="1000" b="1" dirty="0">
              <a:solidFill>
                <a:srgbClr val="00007D">
                  <a:lumMod val="60000"/>
                  <a:lumOff val="40000"/>
                </a:srgbClr>
              </a:solidFill>
              <a:latin typeface="Arial" charset="0"/>
              <a:cs typeface="Arial" charset="0"/>
            </a:endParaRPr>
          </a:p>
        </p:txBody>
      </p:sp>
      <p:sp>
        <p:nvSpPr>
          <p:cNvPr id="98" name="Freeform 25"/>
          <p:cNvSpPr>
            <a:spLocks/>
          </p:cNvSpPr>
          <p:nvPr/>
        </p:nvSpPr>
        <p:spPr bwMode="auto">
          <a:xfrm>
            <a:off x="752475" y="2305050"/>
            <a:ext cx="2286000" cy="1525588"/>
          </a:xfrm>
          <a:custGeom>
            <a:avLst/>
            <a:gdLst>
              <a:gd name="T0" fmla="*/ 0 w 1440"/>
              <a:gd name="T1" fmla="*/ 2147483647 h 961"/>
              <a:gd name="T2" fmla="*/ 2147483647 w 1440"/>
              <a:gd name="T3" fmla="*/ 2147483647 h 961"/>
              <a:gd name="T4" fmla="*/ 2147483647 w 1440"/>
              <a:gd name="T5" fmla="*/ 2147483647 h 961"/>
              <a:gd name="T6" fmla="*/ 2147483647 w 1440"/>
              <a:gd name="T7" fmla="*/ 2147483647 h 961"/>
              <a:gd name="T8" fmla="*/ 2147483647 w 1440"/>
              <a:gd name="T9" fmla="*/ 0 h 961"/>
              <a:gd name="T10" fmla="*/ 2147483647 w 1440"/>
              <a:gd name="T11" fmla="*/ 2147483647 h 961"/>
              <a:gd name="T12" fmla="*/ 2147483647 w 1440"/>
              <a:gd name="T13" fmla="*/ 2147483647 h 961"/>
              <a:gd name="T14" fmla="*/ 2147483647 w 1440"/>
              <a:gd name="T15" fmla="*/ 2147483647 h 961"/>
              <a:gd name="T16" fmla="*/ 2147483647 w 1440"/>
              <a:gd name="T17" fmla="*/ 2147483647 h 961"/>
              <a:gd name="T18" fmla="*/ 2147483647 w 1440"/>
              <a:gd name="T19" fmla="*/ 2147483647 h 961"/>
              <a:gd name="T20" fmla="*/ 2147483647 w 1440"/>
              <a:gd name="T21" fmla="*/ 2147483647 h 961"/>
              <a:gd name="T22" fmla="*/ 2147483647 w 1440"/>
              <a:gd name="T23" fmla="*/ 2147483647 h 961"/>
              <a:gd name="T24" fmla="*/ 2147483647 w 1440"/>
              <a:gd name="T25" fmla="*/ 2147483647 h 961"/>
              <a:gd name="T26" fmla="*/ 2147483647 w 1440"/>
              <a:gd name="T27" fmla="*/ 2147483647 h 961"/>
              <a:gd name="T28" fmla="*/ 2147483647 w 1440"/>
              <a:gd name="T29" fmla="*/ 2147483647 h 961"/>
              <a:gd name="T30" fmla="*/ 2147483647 w 1440"/>
              <a:gd name="T31" fmla="*/ 2147483647 h 961"/>
              <a:gd name="T32" fmla="*/ 2147483647 w 1440"/>
              <a:gd name="T33" fmla="*/ 2147483647 h 961"/>
              <a:gd name="T34" fmla="*/ 2147483647 w 1440"/>
              <a:gd name="T35" fmla="*/ 2147483647 h 961"/>
              <a:gd name="T36" fmla="*/ 2147483647 w 1440"/>
              <a:gd name="T37" fmla="*/ 2147483647 h 961"/>
              <a:gd name="T38" fmla="*/ 2147483647 w 1440"/>
              <a:gd name="T39" fmla="*/ 2147483647 h 961"/>
              <a:gd name="T40" fmla="*/ 2147483647 w 1440"/>
              <a:gd name="T41" fmla="*/ 2147483647 h 961"/>
              <a:gd name="T42" fmla="*/ 2147483647 w 1440"/>
              <a:gd name="T43" fmla="*/ 2147483647 h 961"/>
              <a:gd name="T44" fmla="*/ 0 w 1440"/>
              <a:gd name="T45" fmla="*/ 2147483647 h 9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0"/>
              <a:gd name="T70" fmla="*/ 0 h 961"/>
              <a:gd name="T71" fmla="*/ 1440 w 1440"/>
              <a:gd name="T72" fmla="*/ 961 h 9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0" h="961">
                <a:moveTo>
                  <a:pt x="0" y="480"/>
                </a:moveTo>
                <a:cubicBezTo>
                  <a:pt x="9" y="385"/>
                  <a:pt x="18" y="297"/>
                  <a:pt x="78" y="222"/>
                </a:cubicBezTo>
                <a:cubicBezTo>
                  <a:pt x="102" y="150"/>
                  <a:pt x="171" y="99"/>
                  <a:pt x="228" y="54"/>
                </a:cubicBezTo>
                <a:cubicBezTo>
                  <a:pt x="276" y="15"/>
                  <a:pt x="224" y="56"/>
                  <a:pt x="288" y="24"/>
                </a:cubicBezTo>
                <a:cubicBezTo>
                  <a:pt x="304" y="16"/>
                  <a:pt x="336" y="0"/>
                  <a:pt x="336" y="0"/>
                </a:cubicBezTo>
                <a:cubicBezTo>
                  <a:pt x="532" y="2"/>
                  <a:pt x="728" y="2"/>
                  <a:pt x="924" y="6"/>
                </a:cubicBezTo>
                <a:cubicBezTo>
                  <a:pt x="1061" y="9"/>
                  <a:pt x="1184" y="127"/>
                  <a:pt x="1308" y="168"/>
                </a:cubicBezTo>
                <a:cubicBezTo>
                  <a:pt x="1347" y="207"/>
                  <a:pt x="1351" y="262"/>
                  <a:pt x="1368" y="312"/>
                </a:cubicBezTo>
                <a:cubicBezTo>
                  <a:pt x="1402" y="415"/>
                  <a:pt x="1414" y="524"/>
                  <a:pt x="1440" y="630"/>
                </a:cubicBezTo>
                <a:cubicBezTo>
                  <a:pt x="1438" y="692"/>
                  <a:pt x="1438" y="754"/>
                  <a:pt x="1434" y="816"/>
                </a:cubicBezTo>
                <a:cubicBezTo>
                  <a:pt x="1432" y="858"/>
                  <a:pt x="1400" y="882"/>
                  <a:pt x="1368" y="900"/>
                </a:cubicBezTo>
                <a:cubicBezTo>
                  <a:pt x="1296" y="941"/>
                  <a:pt x="1255" y="952"/>
                  <a:pt x="1170" y="960"/>
                </a:cubicBezTo>
                <a:cubicBezTo>
                  <a:pt x="1050" y="958"/>
                  <a:pt x="930" y="961"/>
                  <a:pt x="810" y="954"/>
                </a:cubicBezTo>
                <a:cubicBezTo>
                  <a:pt x="798" y="953"/>
                  <a:pt x="790" y="941"/>
                  <a:pt x="780" y="936"/>
                </a:cubicBezTo>
                <a:cubicBezTo>
                  <a:pt x="748" y="920"/>
                  <a:pt x="712" y="910"/>
                  <a:pt x="678" y="900"/>
                </a:cubicBezTo>
                <a:cubicBezTo>
                  <a:pt x="590" y="875"/>
                  <a:pt x="502" y="856"/>
                  <a:pt x="414" y="834"/>
                </a:cubicBezTo>
                <a:cubicBezTo>
                  <a:pt x="373" y="824"/>
                  <a:pt x="354" y="804"/>
                  <a:pt x="318" y="792"/>
                </a:cubicBezTo>
                <a:cubicBezTo>
                  <a:pt x="294" y="774"/>
                  <a:pt x="281" y="763"/>
                  <a:pt x="252" y="756"/>
                </a:cubicBezTo>
                <a:cubicBezTo>
                  <a:pt x="228" y="732"/>
                  <a:pt x="200" y="705"/>
                  <a:pt x="174" y="684"/>
                </a:cubicBezTo>
                <a:cubicBezTo>
                  <a:pt x="156" y="670"/>
                  <a:pt x="114" y="648"/>
                  <a:pt x="114" y="648"/>
                </a:cubicBezTo>
                <a:cubicBezTo>
                  <a:pt x="82" y="600"/>
                  <a:pt x="124" y="658"/>
                  <a:pt x="84" y="618"/>
                </a:cubicBezTo>
                <a:cubicBezTo>
                  <a:pt x="62" y="596"/>
                  <a:pt x="50" y="569"/>
                  <a:pt x="24" y="552"/>
                </a:cubicBezTo>
                <a:cubicBezTo>
                  <a:pt x="18" y="540"/>
                  <a:pt x="6" y="498"/>
                  <a:pt x="0" y="486"/>
                </a:cubicBezTo>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sp>
        <p:nvSpPr>
          <p:cNvPr id="99" name="AutoShape 26"/>
          <p:cNvSpPr>
            <a:spLocks noChangeArrowheads="1"/>
          </p:cNvSpPr>
          <p:nvPr/>
        </p:nvSpPr>
        <p:spPr bwMode="auto">
          <a:xfrm rot="-6964164">
            <a:off x="1712120" y="2291556"/>
            <a:ext cx="500062" cy="136525"/>
          </a:xfrm>
          <a:prstGeom prst="rightArrow">
            <a:avLst>
              <a:gd name="adj1" fmla="val 50000"/>
              <a:gd name="adj2" fmla="val 9157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00" name="AutoShape 27"/>
          <p:cNvSpPr>
            <a:spLocks noChangeArrowheads="1"/>
          </p:cNvSpPr>
          <p:nvPr/>
        </p:nvSpPr>
        <p:spPr bwMode="auto">
          <a:xfrm rot="-8794761">
            <a:off x="1089025" y="2420938"/>
            <a:ext cx="588963" cy="152400"/>
          </a:xfrm>
          <a:prstGeom prst="rightArrow">
            <a:avLst>
              <a:gd name="adj1" fmla="val 50000"/>
              <a:gd name="adj2" fmla="val 96615"/>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01" name="AutoShape 28"/>
          <p:cNvSpPr>
            <a:spLocks noChangeArrowheads="1"/>
          </p:cNvSpPr>
          <p:nvPr/>
        </p:nvSpPr>
        <p:spPr bwMode="auto">
          <a:xfrm rot="9628763">
            <a:off x="1169988" y="3519488"/>
            <a:ext cx="658812" cy="133350"/>
          </a:xfrm>
          <a:prstGeom prst="rightArrow">
            <a:avLst>
              <a:gd name="adj1" fmla="val 50000"/>
              <a:gd name="adj2" fmla="val 12351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02" name="AutoShape 29"/>
          <p:cNvSpPr>
            <a:spLocks noChangeArrowheads="1"/>
          </p:cNvSpPr>
          <p:nvPr/>
        </p:nvSpPr>
        <p:spPr bwMode="auto">
          <a:xfrm rot="-10269939">
            <a:off x="900113" y="2852738"/>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03" name="Text Box 30"/>
          <p:cNvSpPr txBox="1">
            <a:spLocks noChangeArrowheads="1"/>
          </p:cNvSpPr>
          <p:nvPr/>
        </p:nvSpPr>
        <p:spPr bwMode="auto">
          <a:xfrm>
            <a:off x="3260725" y="1916113"/>
            <a:ext cx="4373313" cy="261610"/>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Proof: Let a force system</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1</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ru-RU" sz="1100" baseline="-25000" dirty="0">
                <a:solidFill>
                  <a:srgbClr val="000000"/>
                </a:solidFill>
                <a:latin typeface="Times New Roman" pitchFamily="18" charset="0"/>
                <a:cs typeface="Times New Roman" pitchFamily="18" charset="0"/>
              </a:rPr>
              <a:t>3</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have </a:t>
            </a:r>
            <a:r>
              <a:rPr lang="en-US" sz="1000" dirty="0">
                <a:solidFill>
                  <a:srgbClr val="000000"/>
                </a:solidFill>
                <a:latin typeface="Arial" charset="0"/>
                <a:cs typeface="Arial" charset="0"/>
              </a:rPr>
              <a:t>a resultant applied at point</a:t>
            </a:r>
            <a:r>
              <a:rPr lang="ru-RU"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O</a:t>
            </a:r>
            <a:r>
              <a:rPr lang="ru-RU" sz="1000" dirty="0">
                <a:solidFill>
                  <a:srgbClr val="000000"/>
                </a:solidFill>
                <a:latin typeface="Arial" charset="0"/>
                <a:cs typeface="Arial" charset="0"/>
              </a:rPr>
              <a:t>.</a:t>
            </a:r>
          </a:p>
        </p:txBody>
      </p:sp>
      <p:graphicFrame>
        <p:nvGraphicFramePr>
          <p:cNvPr id="104" name="Object 56"/>
          <p:cNvGraphicFramePr>
            <a:graphicFrameLocks noChangeAspect="1"/>
          </p:cNvGraphicFramePr>
          <p:nvPr/>
        </p:nvGraphicFramePr>
        <p:xfrm>
          <a:off x="977900" y="3590925"/>
          <a:ext cx="163513" cy="209550"/>
        </p:xfrm>
        <a:graphic>
          <a:graphicData uri="http://schemas.openxmlformats.org/presentationml/2006/ole">
            <mc:AlternateContent xmlns:mc="http://schemas.openxmlformats.org/markup-compatibility/2006">
              <mc:Choice xmlns:v="urn:schemas-microsoft-com:vml" Requires="v">
                <p:oleObj spid="_x0000_s607612" name="Формула" r:id="rId12" imgW="177646" imgH="228402" progId="Equation.3">
                  <p:embed/>
                </p:oleObj>
              </mc:Choice>
              <mc:Fallback>
                <p:oleObj name="Формула" r:id="rId12" imgW="177646" imgH="228402"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977900" y="3590925"/>
                        <a:ext cx="163513"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5" name="Object 57"/>
          <p:cNvGraphicFramePr>
            <a:graphicFrameLocks noChangeAspect="1"/>
          </p:cNvGraphicFramePr>
          <p:nvPr/>
        </p:nvGraphicFramePr>
        <p:xfrm>
          <a:off x="1000125" y="1989138"/>
          <a:ext cx="174625" cy="209550"/>
        </p:xfrm>
        <a:graphic>
          <a:graphicData uri="http://schemas.openxmlformats.org/presentationml/2006/ole">
            <mc:AlternateContent xmlns:mc="http://schemas.openxmlformats.org/markup-compatibility/2006">
              <mc:Choice xmlns:v="urn:schemas-microsoft-com:vml" Requires="v">
                <p:oleObj spid="_x0000_s607613" name="Формула" r:id="rId14" imgW="190500" imgH="228600" progId="Equation.3">
                  <p:embed/>
                </p:oleObj>
              </mc:Choice>
              <mc:Fallback>
                <p:oleObj name="Формула" r:id="rId14" imgW="190500" imgH="2286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000125" y="1989138"/>
                        <a:ext cx="174625"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6" name="Object 58"/>
          <p:cNvGraphicFramePr>
            <a:graphicFrameLocks noChangeAspect="1"/>
          </p:cNvGraphicFramePr>
          <p:nvPr/>
        </p:nvGraphicFramePr>
        <p:xfrm>
          <a:off x="1874838" y="1954213"/>
          <a:ext cx="174625" cy="220662"/>
        </p:xfrm>
        <a:graphic>
          <a:graphicData uri="http://schemas.openxmlformats.org/presentationml/2006/ole">
            <mc:AlternateContent xmlns:mc="http://schemas.openxmlformats.org/markup-compatibility/2006">
              <mc:Choice xmlns:v="urn:schemas-microsoft-com:vml" Requires="v">
                <p:oleObj spid="_x0000_s607614" name="Формула" r:id="rId16" imgW="190417" imgH="241195" progId="Equation.3">
                  <p:embed/>
                </p:oleObj>
              </mc:Choice>
              <mc:Fallback>
                <p:oleObj name="Формула" r:id="rId16" imgW="190417" imgH="241195"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874838" y="1954213"/>
                        <a:ext cx="174625" cy="2206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07" name="Oval 40"/>
          <p:cNvSpPr>
            <a:spLocks noChangeArrowheads="1"/>
          </p:cNvSpPr>
          <p:nvPr/>
        </p:nvSpPr>
        <p:spPr bwMode="auto">
          <a:xfrm>
            <a:off x="2266950" y="3624263"/>
            <a:ext cx="42863" cy="42862"/>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08" name="Text Box 41"/>
          <p:cNvSpPr txBox="1">
            <a:spLocks noChangeArrowheads="1"/>
          </p:cNvSpPr>
          <p:nvPr/>
        </p:nvSpPr>
        <p:spPr bwMode="auto">
          <a:xfrm>
            <a:off x="2073275" y="3390900"/>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109" name="AutoShape 42"/>
          <p:cNvSpPr>
            <a:spLocks noChangeArrowheads="1"/>
          </p:cNvSpPr>
          <p:nvPr/>
        </p:nvSpPr>
        <p:spPr bwMode="auto">
          <a:xfrm rot="9628763">
            <a:off x="1168400" y="3517900"/>
            <a:ext cx="658813" cy="133350"/>
          </a:xfrm>
          <a:prstGeom prst="rightArrow">
            <a:avLst>
              <a:gd name="adj1" fmla="val 50000"/>
              <a:gd name="adj2" fmla="val 123512"/>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110" name="AutoShape 43"/>
          <p:cNvSpPr>
            <a:spLocks noChangeArrowheads="1"/>
          </p:cNvSpPr>
          <p:nvPr/>
        </p:nvSpPr>
        <p:spPr bwMode="auto">
          <a:xfrm rot="-8798361">
            <a:off x="1068388" y="2409825"/>
            <a:ext cx="588962" cy="152400"/>
          </a:xfrm>
          <a:prstGeom prst="rightArrow">
            <a:avLst>
              <a:gd name="adj1" fmla="val 50000"/>
              <a:gd name="adj2" fmla="val 96615"/>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111" name="AutoShape 44"/>
          <p:cNvSpPr>
            <a:spLocks noChangeArrowheads="1"/>
          </p:cNvSpPr>
          <p:nvPr/>
        </p:nvSpPr>
        <p:spPr bwMode="auto">
          <a:xfrm rot="-6964164">
            <a:off x="1710531" y="2289969"/>
            <a:ext cx="500063" cy="136525"/>
          </a:xfrm>
          <a:prstGeom prst="rightArrow">
            <a:avLst>
              <a:gd name="adj1" fmla="val 50000"/>
              <a:gd name="adj2" fmla="val 91570"/>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112" name="Object 59"/>
          <p:cNvGraphicFramePr>
            <a:graphicFrameLocks noChangeAspect="1"/>
          </p:cNvGraphicFramePr>
          <p:nvPr/>
        </p:nvGraphicFramePr>
        <p:xfrm>
          <a:off x="1322388" y="2632075"/>
          <a:ext cx="150812" cy="174625"/>
        </p:xfrm>
        <a:graphic>
          <a:graphicData uri="http://schemas.openxmlformats.org/presentationml/2006/ole">
            <mc:AlternateContent xmlns:mc="http://schemas.openxmlformats.org/markup-compatibility/2006">
              <mc:Choice xmlns:v="urn:schemas-microsoft-com:vml" Requires="v">
                <p:oleObj spid="_x0000_s607615" name="Формула" r:id="rId18" imgW="164957" imgH="190335" progId="Equation.3">
                  <p:embed/>
                </p:oleObj>
              </mc:Choice>
              <mc:Fallback>
                <p:oleObj name="Формула" r:id="rId18" imgW="164957" imgH="190335"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322388" y="2632075"/>
                        <a:ext cx="150812"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3" name="Oval 48"/>
          <p:cNvSpPr>
            <a:spLocks noChangeArrowheads="1"/>
          </p:cNvSpPr>
          <p:nvPr/>
        </p:nvSpPr>
        <p:spPr bwMode="auto">
          <a:xfrm>
            <a:off x="2055813" y="3022600"/>
            <a:ext cx="42862" cy="42863"/>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14" name="Text Box 49"/>
          <p:cNvSpPr txBox="1">
            <a:spLocks noChangeArrowheads="1"/>
          </p:cNvSpPr>
          <p:nvPr/>
        </p:nvSpPr>
        <p:spPr bwMode="auto">
          <a:xfrm>
            <a:off x="1995488" y="2722563"/>
            <a:ext cx="282575" cy="244475"/>
          </a:xfrm>
          <a:prstGeom prst="rect">
            <a:avLst/>
          </a:prstGeom>
          <a:noFill/>
          <a:ln w="9525">
            <a:noFill/>
            <a:miter lim="800000"/>
            <a:headEnd/>
            <a:tailEnd/>
          </a:ln>
        </p:spPr>
        <p:txBody>
          <a:bodyPr wrap="none">
            <a:spAutoFit/>
          </a:bodyPr>
          <a:lstStyle/>
          <a:p>
            <a:r>
              <a:rPr lang="en-US" sz="1000" b="1" i="1">
                <a:solidFill>
                  <a:srgbClr val="000000"/>
                </a:solidFill>
                <a:latin typeface="Arial" charset="0"/>
                <a:cs typeface="Arial" charset="0"/>
              </a:rPr>
              <a:t>O</a:t>
            </a:r>
            <a:endParaRPr lang="ru-RU" sz="1000" b="1" i="1">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115" name="Text Box 50"/>
              <p:cNvSpPr txBox="1">
                <a:spLocks noChangeArrowheads="1"/>
              </p:cNvSpPr>
              <p:nvPr/>
            </p:nvSpPr>
            <p:spPr bwMode="auto">
              <a:xfrm>
                <a:off x="3249613" y="2286000"/>
                <a:ext cx="5347939" cy="442044"/>
              </a:xfrm>
              <a:prstGeom prst="rect">
                <a:avLst/>
              </a:prstGeom>
              <a:noFill/>
              <a:ln w="9525">
                <a:noFill/>
                <a:miter lim="800000"/>
                <a:headEnd/>
                <a:tailEnd/>
              </a:ln>
            </p:spPr>
            <p:txBody>
              <a:bodyPr wrap="none">
                <a:spAutoFit/>
              </a:bodyPr>
              <a:lstStyle/>
              <a:p>
                <a:r>
                  <a:rPr lang="en-US" sz="1000" dirty="0" smtClean="0">
                    <a:solidFill>
                      <a:srgbClr val="000000"/>
                    </a:solidFill>
                    <a:latin typeface="Arial" charset="0"/>
                    <a:cs typeface="Arial" charset="0"/>
                  </a:rPr>
                  <a:t>Such a system isn't in  equilibrium</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R</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 0). Balance this system with a force</a:t>
                </a:r>
                <a:r>
                  <a:rPr lang="ru-RU" sz="1000" dirty="0">
                    <a:solidFill>
                      <a:srgbClr val="000000"/>
                    </a:solidFill>
                    <a:latin typeface="Arial" charset="0"/>
                    <a:cs typeface="Arial" charset="0"/>
                  </a:rPr>
                  <a:t> </a:t>
                </a:r>
                <a14:m>
                  <m:oMath xmlns:m="http://schemas.openxmlformats.org/officeDocument/2006/math">
                    <m:sSup>
                      <m:sSupPr>
                        <m:ctrlPr>
                          <a:rPr lang="ru-RU" sz="1200" b="1" i="1" smtClean="0">
                            <a:solidFill>
                              <a:srgbClr val="000000"/>
                            </a:solidFill>
                            <a:latin typeface="Cambria Math"/>
                            <a:cs typeface="Arial" charset="0"/>
                          </a:rPr>
                        </m:ctrlPr>
                      </m:sSupPr>
                      <m:e>
                        <m:r>
                          <a:rPr lang="en-US" sz="1200" b="1" i="1" smtClean="0">
                            <a:solidFill>
                              <a:srgbClr val="000000"/>
                            </a:solidFill>
                            <a:latin typeface="Cambria Math"/>
                            <a:cs typeface="Arial" charset="0"/>
                          </a:rPr>
                          <m:t>𝑹</m:t>
                        </m:r>
                      </m:e>
                      <m:sup>
                        <m:r>
                          <a:rPr lang="en-US" sz="1200" b="1" i="1" smtClean="0">
                            <a:solidFill>
                              <a:srgbClr val="000000"/>
                            </a:solidFill>
                            <a:latin typeface="Cambria Math"/>
                            <a:cs typeface="Arial" charset="0"/>
                          </a:rPr>
                          <m:t>′</m:t>
                        </m:r>
                      </m:sup>
                    </m:sSup>
                  </m:oMath>
                </a14:m>
                <a:r>
                  <a:rPr lang="ru-RU" sz="1000" dirty="0" smtClean="0">
                    <a:solidFill>
                      <a:srgbClr val="000000"/>
                    </a:solidFill>
                    <a:latin typeface="Arial" charset="0"/>
                    <a:cs typeface="Arial" charset="0"/>
                  </a:rPr>
                  <a:t>, </a:t>
                </a:r>
                <a:r>
                  <a:rPr lang="en-US" sz="1000" dirty="0">
                    <a:solidFill>
                      <a:srgbClr val="000000"/>
                    </a:solidFill>
                    <a:latin typeface="Arial" charset="0"/>
                    <a:cs typeface="Arial" charset="0"/>
                  </a:rPr>
                  <a:t>equal to the</a:t>
                </a:r>
              </a:p>
              <a:p>
                <a:r>
                  <a:rPr lang="en-US" sz="1000" dirty="0">
                    <a:solidFill>
                      <a:srgbClr val="000000"/>
                    </a:solidFill>
                    <a:latin typeface="Arial" charset="0"/>
                    <a:cs typeface="Arial" charset="0"/>
                  </a:rPr>
                  <a:t> resultant</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R</a:t>
                </a:r>
                <a:r>
                  <a:rPr lang="ru-RU" sz="1000" dirty="0">
                    <a:solidFill>
                      <a:srgbClr val="000000"/>
                    </a:solidFill>
                    <a:latin typeface="Arial" charset="0"/>
                    <a:cs typeface="Arial" charset="0"/>
                  </a:rPr>
                  <a:t>,</a:t>
                </a:r>
                <a:r>
                  <a:rPr lang="en-US" sz="1000" dirty="0">
                    <a:solidFill>
                      <a:srgbClr val="000000"/>
                    </a:solidFill>
                    <a:latin typeface="Arial" charset="0"/>
                    <a:cs typeface="Arial" charset="0"/>
                  </a:rPr>
                  <a:t> directed along its line of action in opposite sense </a:t>
                </a:r>
                <a:r>
                  <a:rPr lang="ru-RU" sz="1000" dirty="0">
                    <a:solidFill>
                      <a:srgbClr val="000000"/>
                    </a:solidFill>
                    <a:latin typeface="Arial" charset="0"/>
                    <a:cs typeface="Arial" charset="0"/>
                  </a:rPr>
                  <a:t>(</a:t>
                </a:r>
                <a:r>
                  <a:rPr lang="en-US" sz="1000" dirty="0">
                    <a:solidFill>
                      <a:srgbClr val="000000"/>
                    </a:solidFill>
                    <a:latin typeface="Arial" charset="0"/>
                    <a:cs typeface="Arial" charset="0"/>
                  </a:rPr>
                  <a:t>axiom of two forces</a:t>
                </a:r>
                <a:r>
                  <a:rPr lang="ru-RU" sz="1000" dirty="0">
                    <a:solidFill>
                      <a:srgbClr val="000000"/>
                    </a:solidFill>
                    <a:latin typeface="Arial" charset="0"/>
                    <a:cs typeface="Arial" charset="0"/>
                  </a:rPr>
                  <a:t>).</a:t>
                </a:r>
              </a:p>
            </p:txBody>
          </p:sp>
        </mc:Choice>
        <mc:Fallback xmlns="">
          <p:sp>
            <p:nvSpPr>
              <p:cNvPr id="115" name="Text Box 50"/>
              <p:cNvSpPr txBox="1">
                <a:spLocks noRot="1" noChangeAspect="1" noMove="1" noResize="1" noEditPoints="1" noAdjustHandles="1" noChangeArrowheads="1" noChangeShapeType="1" noTextEdit="1"/>
              </p:cNvSpPr>
              <p:nvPr/>
            </p:nvSpPr>
            <p:spPr bwMode="auto">
              <a:xfrm>
                <a:off x="3249613" y="2286000"/>
                <a:ext cx="5347939" cy="442044"/>
              </a:xfrm>
              <a:prstGeom prst="rect">
                <a:avLst/>
              </a:prstGeom>
              <a:blipFill rotWithShape="1">
                <a:blip r:embed="rId20"/>
                <a:stretch>
                  <a:fillRect b="-8219"/>
                </a:stretch>
              </a:blipFill>
              <a:ln w="9525">
                <a:noFill/>
                <a:miter lim="800000"/>
                <a:headEnd/>
                <a:tailEnd/>
              </a:ln>
            </p:spPr>
            <p:txBody>
              <a:bodyPr/>
              <a:lstStyle/>
              <a:p>
                <a:r>
                  <a:rPr lang="ru-RU">
                    <a:noFill/>
                  </a:rPr>
                  <a:t> </a:t>
                </a:r>
              </a:p>
            </p:txBody>
          </p:sp>
        </mc:Fallback>
      </mc:AlternateContent>
      <p:sp>
        <p:nvSpPr>
          <p:cNvPr id="116" name="AutoShape 51"/>
          <p:cNvSpPr>
            <a:spLocks noChangeArrowheads="1"/>
          </p:cNvSpPr>
          <p:nvPr/>
        </p:nvSpPr>
        <p:spPr bwMode="auto">
          <a:xfrm rot="530061">
            <a:off x="2108200" y="3041650"/>
            <a:ext cx="1152525" cy="171450"/>
          </a:xfrm>
          <a:prstGeom prst="rightArrow">
            <a:avLst>
              <a:gd name="adj1" fmla="val 50000"/>
              <a:gd name="adj2" fmla="val 168056"/>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117" name="Object 60"/>
          <p:cNvGraphicFramePr>
            <a:graphicFrameLocks noChangeAspect="1"/>
          </p:cNvGraphicFramePr>
          <p:nvPr/>
        </p:nvGraphicFramePr>
        <p:xfrm>
          <a:off x="2560638" y="2849563"/>
          <a:ext cx="185737" cy="174625"/>
        </p:xfrm>
        <a:graphic>
          <a:graphicData uri="http://schemas.openxmlformats.org/presentationml/2006/ole">
            <mc:AlternateContent xmlns:mc="http://schemas.openxmlformats.org/markup-compatibility/2006">
              <mc:Choice xmlns:v="urn:schemas-microsoft-com:vml" Requires="v">
                <p:oleObj spid="_x0000_s607616" name="Формула" r:id="rId21" imgW="203112" imgH="190417" progId="Equation.3">
                  <p:embed/>
                </p:oleObj>
              </mc:Choice>
              <mc:Fallback>
                <p:oleObj name="Формула" r:id="rId21" imgW="203112" imgH="190417"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560638" y="2849563"/>
                        <a:ext cx="185737"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18" name="Object 61"/>
          <p:cNvGraphicFramePr>
            <a:graphicFrameLocks noChangeAspect="1"/>
          </p:cNvGraphicFramePr>
          <p:nvPr/>
        </p:nvGraphicFramePr>
        <p:xfrm>
          <a:off x="2438400" y="3295650"/>
          <a:ext cx="522288" cy="174625"/>
        </p:xfrm>
        <a:graphic>
          <a:graphicData uri="http://schemas.openxmlformats.org/presentationml/2006/ole">
            <mc:AlternateContent xmlns:mc="http://schemas.openxmlformats.org/markup-compatibility/2006">
              <mc:Choice xmlns:v="urn:schemas-microsoft-com:vml" Requires="v">
                <p:oleObj spid="_x0000_s607617" name="Формула" r:id="rId23" imgW="571252" imgH="190417" progId="Equation.3">
                  <p:embed/>
                </p:oleObj>
              </mc:Choice>
              <mc:Fallback>
                <p:oleObj name="Формула" r:id="rId23" imgW="571252" imgH="190417"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438400" y="3295650"/>
                        <a:ext cx="522288" cy="174625"/>
                      </a:xfrm>
                      <a:prstGeom prst="rect">
                        <a:avLst/>
                      </a:prstGeom>
                      <a:solidFill>
                        <a:srgbClr val="FFFF00"/>
                      </a:solidFill>
                      <a:ln w="9525">
                        <a:solidFill>
                          <a:schemeClr val="tx1"/>
                        </a:solidFill>
                        <a:miter lim="800000"/>
                        <a:headEnd/>
                        <a:tailEnd/>
                      </a:ln>
                    </p:spPr>
                  </p:pic>
                </p:oleObj>
              </mc:Fallback>
            </mc:AlternateContent>
          </a:graphicData>
        </a:graphic>
      </p:graphicFrame>
      <mc:AlternateContent xmlns:mc="http://schemas.openxmlformats.org/markup-compatibility/2006" xmlns:a14="http://schemas.microsoft.com/office/drawing/2010/main">
        <mc:Choice Requires="a14">
          <p:sp>
            <p:nvSpPr>
              <p:cNvPr id="119" name="Text Box 58"/>
              <p:cNvSpPr txBox="1">
                <a:spLocks noChangeArrowheads="1"/>
              </p:cNvSpPr>
              <p:nvPr/>
            </p:nvSpPr>
            <p:spPr bwMode="auto">
              <a:xfrm>
                <a:off x="3267075" y="2860675"/>
                <a:ext cx="5589992" cy="338554"/>
              </a:xfrm>
              <a:prstGeom prst="rect">
                <a:avLst/>
              </a:prstGeom>
              <a:noFill/>
              <a:ln w="9525">
                <a:noFill/>
                <a:miter lim="800000"/>
                <a:headEnd/>
                <a:tailEnd/>
              </a:ln>
            </p:spPr>
            <p:txBody>
              <a:bodyPr wrap="none">
                <a:spAutoFit/>
              </a:bodyPr>
              <a:lstStyle/>
              <a:p>
                <a:pPr>
                  <a:lnSpc>
                    <a:spcPct val="50000"/>
                  </a:lnSpc>
                </a:pPr>
                <a:r>
                  <a:rPr lang="en-US" sz="1000" dirty="0">
                    <a:solidFill>
                      <a:srgbClr val="000000"/>
                    </a:solidFill>
                    <a:latin typeface="Arial" charset="0"/>
                    <a:cs typeface="Arial" charset="0"/>
                  </a:rPr>
                  <a:t>Therefore</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the system of forces</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1</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ru-RU" sz="1100" baseline="-25000" dirty="0">
                    <a:solidFill>
                      <a:srgbClr val="000000"/>
                    </a:solidFill>
                    <a:latin typeface="Times New Roman" pitchFamily="18" charset="0"/>
                    <a:cs typeface="Times New Roman" pitchFamily="18" charset="0"/>
                  </a:rPr>
                  <a:t>3</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 </a:t>
                </a:r>
                <a:r>
                  <a:rPr lang="en-US" sz="1000" dirty="0" smtClean="0">
                    <a:solidFill>
                      <a:srgbClr val="000000"/>
                    </a:solidFill>
                    <a:latin typeface="Arial" charset="0"/>
                    <a:cs typeface="Arial" charset="0"/>
                  </a:rPr>
                  <a:t>resultant </a:t>
                </a:r>
                <a14:m>
                  <m:oMath xmlns:m="http://schemas.openxmlformats.org/officeDocument/2006/math">
                    <m:sSup>
                      <m:sSupPr>
                        <m:ctrlPr>
                          <a:rPr lang="ru-RU" sz="1200" b="1" i="1">
                            <a:solidFill>
                              <a:srgbClr val="000000"/>
                            </a:solidFill>
                            <a:latin typeface="Cambria Math"/>
                            <a:cs typeface="Arial" charset="0"/>
                          </a:rPr>
                        </m:ctrlPr>
                      </m:sSupPr>
                      <m:e>
                        <m:r>
                          <a:rPr lang="en-US" sz="1200" b="1" i="1">
                            <a:solidFill>
                              <a:srgbClr val="000000"/>
                            </a:solidFill>
                            <a:latin typeface="Cambria Math"/>
                            <a:cs typeface="Arial" charset="0"/>
                          </a:rPr>
                          <m:t>𝑹</m:t>
                        </m:r>
                      </m:e>
                      <m:sup>
                        <m:r>
                          <a:rPr lang="en-US" sz="1200" b="1" i="1">
                            <a:solidFill>
                              <a:srgbClr val="000000"/>
                            </a:solidFill>
                            <a:latin typeface="Cambria Math"/>
                            <a:cs typeface="Arial" charset="0"/>
                          </a:rPr>
                          <m:t>′</m:t>
                        </m:r>
                      </m:sup>
                    </m:sSup>
                  </m:oMath>
                </a14:m>
                <a:r>
                  <a:rPr lang="ru-RU" sz="1200" dirty="0" smtClean="0">
                    <a:solidFill>
                      <a:srgbClr val="000000"/>
                    </a:solidFill>
                    <a:latin typeface="Arial" charset="0"/>
                    <a:cs typeface="Arial" charset="0"/>
                  </a:rPr>
                  <a:t> </a:t>
                </a:r>
                <a:r>
                  <a:rPr lang="en-US" sz="1200" dirty="0" smtClean="0">
                    <a:solidFill>
                      <a:srgbClr val="000000"/>
                    </a:solidFill>
                    <a:latin typeface="Arial" charset="0"/>
                    <a:cs typeface="Arial" charset="0"/>
                  </a:rPr>
                  <a:t> </a:t>
                </a:r>
                <a:r>
                  <a:rPr lang="en-US" sz="1000" dirty="0">
                    <a:solidFill>
                      <a:srgbClr val="000000"/>
                    </a:solidFill>
                    <a:latin typeface="Arial" charset="0"/>
                    <a:cs typeface="Arial" charset="0"/>
                  </a:rPr>
                  <a:t>is in equilibrium and must satisfy </a:t>
                </a:r>
              </a:p>
              <a:p>
                <a:pPr>
                  <a:lnSpc>
                    <a:spcPct val="50000"/>
                  </a:lnSpc>
                </a:pPr>
                <a:r>
                  <a:rPr lang="en-US" sz="1000" dirty="0">
                    <a:solidFill>
                      <a:srgbClr val="000000"/>
                    </a:solidFill>
                    <a:latin typeface="Arial" charset="0"/>
                    <a:cs typeface="Arial" charset="0"/>
                  </a:rPr>
                  <a:t>equilibrium </a:t>
                </a:r>
                <a:r>
                  <a:rPr lang="en-US" sz="1000" dirty="0" smtClean="0">
                    <a:solidFill>
                      <a:srgbClr val="000000"/>
                    </a:solidFill>
                    <a:latin typeface="Arial" charset="0"/>
                    <a:cs typeface="Arial" charset="0"/>
                  </a:rPr>
                  <a:t>equation:</a:t>
                </a:r>
                <a:r>
                  <a:rPr lang="en-US" b="1" dirty="0" smtClean="0">
                    <a:solidFill>
                      <a:srgbClr val="000000"/>
                    </a:solidFill>
                    <a:latin typeface="Arial" charset="0"/>
                    <a:cs typeface="Arial" charset="0"/>
                  </a:rPr>
                  <a:t> </a:t>
                </a:r>
                <a:endParaRPr lang="ru-RU" b="1" dirty="0">
                  <a:solidFill>
                    <a:srgbClr val="000000"/>
                  </a:solidFill>
                  <a:latin typeface="Arial" charset="0"/>
                  <a:cs typeface="Arial" charset="0"/>
                </a:endParaRPr>
              </a:p>
            </p:txBody>
          </p:sp>
        </mc:Choice>
        <mc:Fallback xmlns="">
          <p:sp>
            <p:nvSpPr>
              <p:cNvPr id="119" name="Text Box 58"/>
              <p:cNvSpPr txBox="1">
                <a:spLocks noRot="1" noChangeAspect="1" noMove="1" noResize="1" noEditPoints="1" noAdjustHandles="1" noChangeArrowheads="1" noChangeShapeType="1" noTextEdit="1"/>
              </p:cNvSpPr>
              <p:nvPr/>
            </p:nvSpPr>
            <p:spPr bwMode="auto">
              <a:xfrm>
                <a:off x="3267075" y="2860675"/>
                <a:ext cx="5589992" cy="338554"/>
              </a:xfrm>
              <a:prstGeom prst="rect">
                <a:avLst/>
              </a:prstGeom>
              <a:blipFill rotWithShape="1">
                <a:blip r:embed="rId25"/>
                <a:stretch>
                  <a:fillRect t="-19643" b="-3571"/>
                </a:stretch>
              </a:blipFill>
              <a:ln w="9525">
                <a:noFill/>
                <a:miter lim="800000"/>
                <a:headEnd/>
                <a:tailEnd/>
              </a:ln>
            </p:spPr>
            <p:txBody>
              <a:bodyPr/>
              <a:lstStyle/>
              <a:p>
                <a:r>
                  <a:rPr lang="ru-RU">
                    <a:noFill/>
                  </a:rPr>
                  <a:t> </a:t>
                </a:r>
              </a:p>
            </p:txBody>
          </p:sp>
        </mc:Fallback>
      </mc:AlternateContent>
      <p:graphicFrame>
        <p:nvGraphicFramePr>
          <p:cNvPr id="120" name="Object 62"/>
          <p:cNvGraphicFramePr>
            <a:graphicFrameLocks noChangeAspect="1"/>
          </p:cNvGraphicFramePr>
          <p:nvPr>
            <p:extLst>
              <p:ext uri="{D42A27DB-BD31-4B8C-83A1-F6EECF244321}">
                <p14:modId xmlns:p14="http://schemas.microsoft.com/office/powerpoint/2010/main" val="502396739"/>
              </p:ext>
            </p:extLst>
          </p:nvPr>
        </p:nvGraphicFramePr>
        <p:xfrm>
          <a:off x="4070350" y="3213100"/>
          <a:ext cx="1482725" cy="314325"/>
        </p:xfrm>
        <a:graphic>
          <a:graphicData uri="http://schemas.openxmlformats.org/presentationml/2006/ole">
            <mc:AlternateContent xmlns:mc="http://schemas.openxmlformats.org/markup-compatibility/2006">
              <mc:Choice xmlns:v="urn:schemas-microsoft-com:vml" Requires="v">
                <p:oleObj spid="_x0000_s607618" name="Equation" r:id="rId26" imgW="1320480" imgH="253800" progId="Equation.DSMT4">
                  <p:embed/>
                </p:oleObj>
              </mc:Choice>
              <mc:Fallback>
                <p:oleObj name="Equation" r:id="rId26" imgW="1320480" imgH="253800" progId="Equation.DSMT4">
                  <p:embed/>
                  <p:pic>
                    <p:nvPicPr>
                      <p:cNvPr id="0" name=""/>
                      <p:cNvPicPr>
                        <a:picLocks noChangeAspect="1" noChangeArrowheads="1"/>
                      </p:cNvPicPr>
                      <p:nvPr/>
                    </p:nvPicPr>
                    <p:blipFill>
                      <a:blip r:embed="rId27"/>
                      <a:srcRect/>
                      <a:stretch>
                        <a:fillRect/>
                      </a:stretch>
                    </p:blipFill>
                    <p:spPr bwMode="auto">
                      <a:xfrm>
                        <a:off x="4070350" y="3213100"/>
                        <a:ext cx="1482725" cy="314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21" name="Line 61"/>
          <p:cNvSpPr>
            <a:spLocks noChangeShapeType="1"/>
          </p:cNvSpPr>
          <p:nvPr/>
        </p:nvSpPr>
        <p:spPr bwMode="auto">
          <a:xfrm>
            <a:off x="371475" y="2762250"/>
            <a:ext cx="3067050" cy="485775"/>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122" name="Line 62"/>
          <p:cNvSpPr>
            <a:spLocks noChangeShapeType="1"/>
          </p:cNvSpPr>
          <p:nvPr/>
        </p:nvSpPr>
        <p:spPr bwMode="auto">
          <a:xfrm rot="5400000">
            <a:off x="2060575" y="3308350"/>
            <a:ext cx="571500" cy="9525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123" name="AutoShape 64"/>
          <p:cNvSpPr>
            <a:spLocks noChangeArrowheads="1"/>
          </p:cNvSpPr>
          <p:nvPr/>
        </p:nvSpPr>
        <p:spPr bwMode="auto">
          <a:xfrm rot="-8798361">
            <a:off x="1085850" y="2417763"/>
            <a:ext cx="588963" cy="152400"/>
          </a:xfrm>
          <a:prstGeom prst="rightArrow">
            <a:avLst>
              <a:gd name="adj1" fmla="val 50000"/>
              <a:gd name="adj2" fmla="val 96615"/>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24" name="AutoShape 65"/>
          <p:cNvSpPr>
            <a:spLocks noChangeArrowheads="1"/>
          </p:cNvSpPr>
          <p:nvPr/>
        </p:nvSpPr>
        <p:spPr bwMode="auto">
          <a:xfrm rot="-6964164">
            <a:off x="1718470" y="2297906"/>
            <a:ext cx="500062" cy="136525"/>
          </a:xfrm>
          <a:prstGeom prst="rightArrow">
            <a:avLst>
              <a:gd name="adj1" fmla="val 50000"/>
              <a:gd name="adj2" fmla="val 9157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25" name="AutoShape 66"/>
          <p:cNvSpPr>
            <a:spLocks noChangeArrowheads="1"/>
          </p:cNvSpPr>
          <p:nvPr/>
        </p:nvSpPr>
        <p:spPr bwMode="auto">
          <a:xfrm rot="9628763">
            <a:off x="1176338" y="3516313"/>
            <a:ext cx="658812" cy="133350"/>
          </a:xfrm>
          <a:prstGeom prst="rightArrow">
            <a:avLst>
              <a:gd name="adj1" fmla="val 50000"/>
              <a:gd name="adj2" fmla="val 12351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26" name="AutoShape 67"/>
          <p:cNvSpPr>
            <a:spLocks noChangeArrowheads="1"/>
          </p:cNvSpPr>
          <p:nvPr/>
        </p:nvSpPr>
        <p:spPr bwMode="auto">
          <a:xfrm rot="-10269939">
            <a:off x="917575" y="2860675"/>
            <a:ext cx="1152525" cy="171450"/>
          </a:xfrm>
          <a:prstGeom prst="rightArrow">
            <a:avLst>
              <a:gd name="adj1" fmla="val 50000"/>
              <a:gd name="adj2" fmla="val 168056"/>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127" name="Text Box 68"/>
              <p:cNvSpPr txBox="1">
                <a:spLocks noChangeArrowheads="1"/>
              </p:cNvSpPr>
              <p:nvPr/>
            </p:nvSpPr>
            <p:spPr bwMode="auto">
              <a:xfrm>
                <a:off x="3208338" y="3502025"/>
                <a:ext cx="5223931" cy="584775"/>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Since</a:t>
                </a:r>
                <a:r>
                  <a:rPr lang="ru-RU" sz="1000" dirty="0">
                    <a:solidFill>
                      <a:srgbClr val="000000"/>
                    </a:solidFill>
                    <a:latin typeface="Arial" charset="0"/>
                    <a:cs typeface="Arial" charset="0"/>
                  </a:rPr>
                  <a:t> </a:t>
                </a:r>
                <a14:m>
                  <m:oMath xmlns:m="http://schemas.openxmlformats.org/officeDocument/2006/math">
                    <m:sSup>
                      <m:sSupPr>
                        <m:ctrlPr>
                          <a:rPr lang="ru-RU" sz="1100" b="1" i="1">
                            <a:solidFill>
                              <a:srgbClr val="000000"/>
                            </a:solidFill>
                            <a:latin typeface="Cambria Math"/>
                            <a:cs typeface="Arial" charset="0"/>
                          </a:rPr>
                        </m:ctrlPr>
                      </m:sSupPr>
                      <m:e>
                        <m:r>
                          <a:rPr lang="en-US" sz="1100" b="1" i="1">
                            <a:solidFill>
                              <a:srgbClr val="000000"/>
                            </a:solidFill>
                            <a:latin typeface="Cambria Math"/>
                            <a:cs typeface="Arial" charset="0"/>
                          </a:rPr>
                          <m:t>𝑹</m:t>
                        </m:r>
                      </m:e>
                      <m:sup>
                        <m:r>
                          <a:rPr lang="en-US" sz="1100" b="1" i="1">
                            <a:solidFill>
                              <a:srgbClr val="000000"/>
                            </a:solidFill>
                            <a:latin typeface="Cambria Math"/>
                            <a:cs typeface="Arial" charset="0"/>
                          </a:rPr>
                          <m:t>′</m:t>
                        </m:r>
                      </m:sup>
                    </m:sSup>
                  </m:oMath>
                </a14:m>
                <a:r>
                  <a:rPr lang="en-US" sz="1000" dirty="0" smtClean="0">
                    <a:solidFill>
                      <a:srgbClr val="000000"/>
                    </a:solidFill>
                    <a:latin typeface="Arial" charset="0"/>
                    <a:cs typeface="Arial" charset="0"/>
                  </a:rPr>
                  <a:t>=-</a:t>
                </a:r>
                <a:r>
                  <a:rPr lang="en-US" sz="1100" b="1" i="1" dirty="0" smtClean="0">
                    <a:solidFill>
                      <a:srgbClr val="000000"/>
                    </a:solidFill>
                    <a:latin typeface="Times New Roman" pitchFamily="18" charset="0"/>
                    <a:cs typeface="Times New Roman" pitchFamily="18" charset="0"/>
                  </a:rPr>
                  <a:t>R</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 directed along the same line</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then</a:t>
                </a:r>
                <a:r>
                  <a:rPr lang="ru-RU" sz="1000" dirty="0">
                    <a:solidFill>
                      <a:srgbClr val="000000"/>
                    </a:solidFill>
                    <a:latin typeface="Arial" charset="0"/>
                    <a:cs typeface="Arial" charset="0"/>
                  </a:rPr>
                  <a:t> </a:t>
                </a:r>
                <a:r>
                  <a:rPr lang="en-US" sz="1000" i="1" dirty="0">
                    <a:solidFill>
                      <a:srgbClr val="000000"/>
                    </a:solidFill>
                    <a:latin typeface="Arial" charset="0"/>
                    <a:cs typeface="Arial" charset="0"/>
                  </a:rPr>
                  <a:t>M</a:t>
                </a:r>
                <a:r>
                  <a:rPr lang="en-US" sz="1000" i="1" baseline="-25000" dirty="0">
                    <a:solidFill>
                      <a:srgbClr val="000000"/>
                    </a:solidFill>
                    <a:latin typeface="Arial" charset="0"/>
                    <a:cs typeface="Arial" charset="0"/>
                  </a:rPr>
                  <a:t>A</a:t>
                </a:r>
                <a:r>
                  <a:rPr lang="en-US" sz="1000" dirty="0" smtClean="0">
                    <a:solidFill>
                      <a:srgbClr val="000000"/>
                    </a:solidFill>
                    <a:latin typeface="Arial" charset="0"/>
                    <a:cs typeface="Arial" charset="0"/>
                  </a:rPr>
                  <a:t>(</a:t>
                </a:r>
                <a14:m>
                  <m:oMath xmlns:m="http://schemas.openxmlformats.org/officeDocument/2006/math">
                    <m:sSup>
                      <m:sSupPr>
                        <m:ctrlPr>
                          <a:rPr lang="ru-RU" sz="1100" b="1" i="1">
                            <a:solidFill>
                              <a:srgbClr val="000000"/>
                            </a:solidFill>
                            <a:latin typeface="Cambria Math"/>
                            <a:cs typeface="Arial" charset="0"/>
                          </a:rPr>
                        </m:ctrlPr>
                      </m:sSupPr>
                      <m:e>
                        <m:r>
                          <a:rPr lang="en-US" sz="1100" b="1" i="1">
                            <a:solidFill>
                              <a:srgbClr val="000000"/>
                            </a:solidFill>
                            <a:latin typeface="Cambria Math"/>
                            <a:cs typeface="Arial" charset="0"/>
                          </a:rPr>
                          <m:t>𝑹</m:t>
                        </m:r>
                      </m:e>
                      <m:sup>
                        <m:r>
                          <a:rPr lang="en-US" sz="1100" b="1" i="1">
                            <a:solidFill>
                              <a:srgbClr val="000000"/>
                            </a:solidFill>
                            <a:latin typeface="Cambria Math"/>
                            <a:cs typeface="Arial" charset="0"/>
                          </a:rPr>
                          <m:t>′</m:t>
                        </m:r>
                      </m:sup>
                    </m:sSup>
                  </m:oMath>
                </a14:m>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 - </a:t>
                </a:r>
                <a:r>
                  <a:rPr lang="en-US" sz="1000" i="1" dirty="0" smtClean="0">
                    <a:solidFill>
                      <a:srgbClr val="000000"/>
                    </a:solidFill>
                    <a:latin typeface="Arial" charset="0"/>
                    <a:cs typeface="Arial" charset="0"/>
                  </a:rPr>
                  <a:t>M</a:t>
                </a:r>
                <a:r>
                  <a:rPr lang="en-US" sz="1000" i="1" baseline="-25000" dirty="0" smtClean="0">
                    <a:solidFill>
                      <a:srgbClr val="000000"/>
                    </a:solidFill>
                    <a:latin typeface="Arial" charset="0"/>
                    <a:cs typeface="Arial" charset="0"/>
                  </a:rPr>
                  <a:t>A</a:t>
                </a:r>
                <a:r>
                  <a:rPr lang="en-US" sz="1000" dirty="0" smtClean="0">
                    <a:solidFill>
                      <a:srgbClr val="000000"/>
                    </a:solidFill>
                    <a:latin typeface="Arial" charset="0"/>
                    <a:cs typeface="Arial" charset="0"/>
                  </a:rPr>
                  <a:t>(</a:t>
                </a:r>
                <a:r>
                  <a:rPr lang="en-US" sz="1100" b="1" i="1" dirty="0" smtClean="0">
                    <a:solidFill>
                      <a:srgbClr val="000000"/>
                    </a:solidFill>
                    <a:latin typeface="Times New Roman" pitchFamily="18" charset="0"/>
                    <a:cs typeface="Times New Roman" pitchFamily="18" charset="0"/>
                  </a:rPr>
                  <a:t>R</a:t>
                </a:r>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Substitution of this </a:t>
                </a:r>
              </a:p>
              <a:p>
                <a:r>
                  <a:rPr lang="en-US" sz="1000" dirty="0">
                    <a:solidFill>
                      <a:srgbClr val="000000"/>
                    </a:solidFill>
                    <a:latin typeface="Arial" charset="0"/>
                    <a:cs typeface="Arial" charset="0"/>
                  </a:rPr>
                  <a:t>equality into equation </a:t>
                </a:r>
                <a:r>
                  <a:rPr lang="en-US" sz="1000" dirty="0" smtClean="0">
                    <a:solidFill>
                      <a:srgbClr val="000000"/>
                    </a:solidFill>
                    <a:latin typeface="Arial" charset="0"/>
                    <a:cs typeface="Arial" charset="0"/>
                  </a:rPr>
                  <a:t>yields                                                  </a:t>
                </a:r>
                <a:endParaRPr lang="en-US" sz="1000" dirty="0">
                  <a:solidFill>
                    <a:srgbClr val="000000"/>
                  </a:solidFill>
                  <a:latin typeface="Arial" charset="0"/>
                  <a:cs typeface="Arial" charset="0"/>
                </a:endParaRPr>
              </a:p>
              <a:p>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or</a:t>
                </a:r>
                <a:r>
                  <a:rPr lang="ru-RU" sz="1000" dirty="0">
                    <a:solidFill>
                      <a:srgbClr val="000000"/>
                    </a:solidFill>
                    <a:latin typeface="Arial" charset="0"/>
                    <a:cs typeface="Arial" charset="0"/>
                  </a:rPr>
                  <a:t>  </a:t>
                </a:r>
                <a:r>
                  <a:rPr lang="en-US" sz="1000" b="1" dirty="0">
                    <a:solidFill>
                      <a:srgbClr val="000000"/>
                    </a:solidFill>
                    <a:latin typeface="Arial" charset="0"/>
                    <a:cs typeface="Arial" charset="0"/>
                  </a:rPr>
                  <a:t> </a:t>
                </a:r>
                <a:endParaRPr lang="ru-RU" sz="1000" b="1" dirty="0">
                  <a:solidFill>
                    <a:srgbClr val="000000"/>
                  </a:solidFill>
                  <a:latin typeface="Arial" charset="0"/>
                  <a:cs typeface="Arial" charset="0"/>
                </a:endParaRPr>
              </a:p>
            </p:txBody>
          </p:sp>
        </mc:Choice>
        <mc:Fallback xmlns="">
          <p:sp>
            <p:nvSpPr>
              <p:cNvPr id="127" name="Text Box 68"/>
              <p:cNvSpPr txBox="1">
                <a:spLocks noRot="1" noChangeAspect="1" noMove="1" noResize="1" noEditPoints="1" noAdjustHandles="1" noChangeArrowheads="1" noChangeShapeType="1" noTextEdit="1"/>
              </p:cNvSpPr>
              <p:nvPr/>
            </p:nvSpPr>
            <p:spPr bwMode="auto">
              <a:xfrm>
                <a:off x="3208338" y="3502025"/>
                <a:ext cx="5223931" cy="584775"/>
              </a:xfrm>
              <a:prstGeom prst="rect">
                <a:avLst/>
              </a:prstGeom>
              <a:blipFill rotWithShape="1">
                <a:blip r:embed="rId28"/>
                <a:stretch>
                  <a:fillRect b="-1042"/>
                </a:stretch>
              </a:blipFill>
              <a:ln w="9525">
                <a:noFill/>
                <a:miter lim="800000"/>
                <a:headEnd/>
                <a:tailEnd/>
              </a:ln>
            </p:spPr>
            <p:txBody>
              <a:bodyPr/>
              <a:lstStyle/>
              <a:p>
                <a:r>
                  <a:rPr lang="ru-RU">
                    <a:noFill/>
                  </a:rPr>
                  <a:t> </a:t>
                </a:r>
              </a:p>
            </p:txBody>
          </p:sp>
        </mc:Fallback>
      </mc:AlternateContent>
      <p:graphicFrame>
        <p:nvGraphicFramePr>
          <p:cNvPr id="128" name="Object 63"/>
          <p:cNvGraphicFramePr>
            <a:graphicFrameLocks noChangeAspect="1"/>
          </p:cNvGraphicFramePr>
          <p:nvPr>
            <p:extLst>
              <p:ext uri="{D42A27DB-BD31-4B8C-83A1-F6EECF244321}">
                <p14:modId xmlns:p14="http://schemas.microsoft.com/office/powerpoint/2010/main" val="2183621578"/>
              </p:ext>
            </p:extLst>
          </p:nvPr>
        </p:nvGraphicFramePr>
        <p:xfrm>
          <a:off x="4794250" y="3846513"/>
          <a:ext cx="1268413" cy="265112"/>
        </p:xfrm>
        <a:graphic>
          <a:graphicData uri="http://schemas.openxmlformats.org/presentationml/2006/ole">
            <mc:AlternateContent xmlns:mc="http://schemas.openxmlformats.org/markup-compatibility/2006">
              <mc:Choice xmlns:v="urn:schemas-microsoft-com:vml" Requires="v">
                <p:oleObj spid="_x0000_s607619" name="Equation" r:id="rId29" imgW="1130040" imgH="215640" progId="Equation.DSMT4">
                  <p:embed/>
                </p:oleObj>
              </mc:Choice>
              <mc:Fallback>
                <p:oleObj name="Equation" r:id="rId29" imgW="1130040" imgH="215640" progId="Equation.DSMT4">
                  <p:embed/>
                  <p:pic>
                    <p:nvPicPr>
                      <p:cNvPr id="0" name=""/>
                      <p:cNvPicPr>
                        <a:picLocks noChangeAspect="1" noChangeArrowheads="1"/>
                      </p:cNvPicPr>
                      <p:nvPr/>
                    </p:nvPicPr>
                    <p:blipFill>
                      <a:blip r:embed="rId30"/>
                      <a:srcRect/>
                      <a:stretch>
                        <a:fillRect/>
                      </a:stretch>
                    </p:blipFill>
                    <p:spPr bwMode="auto">
                      <a:xfrm>
                        <a:off x="4794250" y="3846513"/>
                        <a:ext cx="1268413" cy="265112"/>
                      </a:xfrm>
                      <a:prstGeom prst="rect">
                        <a:avLst/>
                      </a:prstGeom>
                      <a:noFill/>
                      <a:ln w="9525">
                        <a:solidFill>
                          <a:schemeClr val="tx1"/>
                        </a:solidFill>
                        <a:miter lim="800000"/>
                        <a:headEnd/>
                        <a:tailEnd/>
                      </a:ln>
                      <a:extLst/>
                    </p:spPr>
                  </p:pic>
                </p:oleObj>
              </mc:Fallback>
            </mc:AlternateContent>
          </a:graphicData>
        </a:graphic>
      </p:graphicFrame>
      <p:graphicFrame>
        <p:nvGraphicFramePr>
          <p:cNvPr id="129" name="Object 64"/>
          <p:cNvGraphicFramePr>
            <a:graphicFrameLocks noChangeAspect="1"/>
          </p:cNvGraphicFramePr>
          <p:nvPr>
            <p:extLst>
              <p:ext uri="{D42A27DB-BD31-4B8C-83A1-F6EECF244321}">
                <p14:modId xmlns:p14="http://schemas.microsoft.com/office/powerpoint/2010/main" val="1854686691"/>
              </p:ext>
            </p:extLst>
          </p:nvPr>
        </p:nvGraphicFramePr>
        <p:xfrm>
          <a:off x="6335712" y="3804270"/>
          <a:ext cx="1096963" cy="296863"/>
        </p:xfrm>
        <a:graphic>
          <a:graphicData uri="http://schemas.openxmlformats.org/presentationml/2006/ole">
            <mc:AlternateContent xmlns:mc="http://schemas.openxmlformats.org/markup-compatibility/2006">
              <mc:Choice xmlns:v="urn:schemas-microsoft-com:vml" Requires="v">
                <p:oleObj spid="_x0000_s607620" name="Формула" r:id="rId31" imgW="977760" imgH="241200" progId="Equation.3">
                  <p:embed/>
                </p:oleObj>
              </mc:Choice>
              <mc:Fallback>
                <p:oleObj name="Формула" r:id="rId31" imgW="977760" imgH="241200" progId="Equation.3">
                  <p:embed/>
                  <p:pic>
                    <p:nvPicPr>
                      <p:cNvPr id="0" name=""/>
                      <p:cNvPicPr>
                        <a:picLocks noChangeAspect="1" noChangeArrowheads="1"/>
                      </p:cNvPicPr>
                      <p:nvPr/>
                    </p:nvPicPr>
                    <p:blipFill>
                      <a:blip r:embed="rId32"/>
                      <a:srcRect/>
                      <a:stretch>
                        <a:fillRect/>
                      </a:stretch>
                    </p:blipFill>
                    <p:spPr bwMode="auto">
                      <a:xfrm>
                        <a:off x="6335712" y="3804270"/>
                        <a:ext cx="1096963" cy="296863"/>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130" name="Text Box 78"/>
          <p:cNvSpPr txBox="1">
            <a:spLocks noChangeArrowheads="1"/>
          </p:cNvSpPr>
          <p:nvPr/>
        </p:nvSpPr>
        <p:spPr bwMode="auto">
          <a:xfrm>
            <a:off x="320675" y="4262438"/>
            <a:ext cx="8401050" cy="400050"/>
          </a:xfrm>
          <a:prstGeom prst="rect">
            <a:avLst/>
          </a:prstGeom>
          <a:noFill/>
          <a:ln w="9525">
            <a:noFill/>
            <a:miter lim="800000"/>
            <a:headEnd/>
            <a:tailEnd/>
          </a:ln>
        </p:spPr>
        <p:txBody>
          <a:bodyPr>
            <a:spAutoFit/>
          </a:bodyPr>
          <a:lstStyle/>
          <a:p>
            <a:r>
              <a:rPr lang="en-US" sz="1000" b="1" dirty="0">
                <a:solidFill>
                  <a:srgbClr val="00007D"/>
                </a:solidFill>
                <a:latin typeface="Arial" charset="0"/>
                <a:cs typeface="Arial" charset="0"/>
              </a:rPr>
              <a:t>Examples of </a:t>
            </a:r>
            <a:r>
              <a:rPr lang="en-US" sz="1000" b="1" dirty="0" smtClean="0">
                <a:solidFill>
                  <a:srgbClr val="00007D"/>
                </a:solidFill>
                <a:latin typeface="Arial" charset="0"/>
                <a:cs typeface="Arial" charset="0"/>
              </a:rPr>
              <a:t> the theorem application</a:t>
            </a:r>
            <a:endParaRPr lang="en-US" sz="1000" b="1" dirty="0">
              <a:solidFill>
                <a:srgbClr val="00007D"/>
              </a:solidFill>
              <a:latin typeface="Arial" charset="0"/>
              <a:cs typeface="Arial" charset="0"/>
            </a:endParaRPr>
          </a:p>
          <a:p>
            <a:r>
              <a:rPr lang="en-US" sz="1000" dirty="0">
                <a:solidFill>
                  <a:srgbClr val="000000"/>
                </a:solidFill>
                <a:latin typeface="Arial" charset="0"/>
                <a:cs typeface="Arial" charset="0"/>
              </a:rPr>
              <a:t>1. Determination of a moment about some point when it is difficult to calculate an arm of a </a:t>
            </a:r>
            <a:r>
              <a:rPr lang="en-US" sz="1000" dirty="0" smtClean="0">
                <a:solidFill>
                  <a:srgbClr val="000000"/>
                </a:solidFill>
                <a:latin typeface="Arial" charset="0"/>
                <a:cs typeface="Arial" charset="0"/>
              </a:rPr>
              <a:t>force.</a:t>
            </a:r>
            <a:r>
              <a:rPr lang="ru-RU" sz="1000" dirty="0" smtClean="0">
                <a:solidFill>
                  <a:srgbClr val="000000"/>
                </a:solidFill>
                <a:latin typeface="Arial" charset="0"/>
                <a:cs typeface="Arial" charset="0"/>
              </a:rPr>
              <a:t> </a:t>
            </a:r>
            <a:endParaRPr lang="ru-RU" sz="1000" dirty="0">
              <a:solidFill>
                <a:srgbClr val="000000"/>
              </a:solidFill>
              <a:latin typeface="Arial" charset="0"/>
              <a:cs typeface="Arial" charset="0"/>
            </a:endParaRPr>
          </a:p>
        </p:txBody>
      </p:sp>
      <p:sp>
        <p:nvSpPr>
          <p:cNvPr id="131" name="Rectangle 79"/>
          <p:cNvSpPr>
            <a:spLocks noChangeArrowheads="1"/>
          </p:cNvSpPr>
          <p:nvPr/>
        </p:nvSpPr>
        <p:spPr bwMode="auto">
          <a:xfrm>
            <a:off x="619125" y="5648325"/>
            <a:ext cx="1543050" cy="60325"/>
          </a:xfrm>
          <a:prstGeom prst="rect">
            <a:avLst/>
          </a:prstGeom>
          <a:solidFill>
            <a:srgbClr val="FFFF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32" name="Rectangle 80"/>
          <p:cNvSpPr>
            <a:spLocks noChangeArrowheads="1"/>
          </p:cNvSpPr>
          <p:nvPr/>
        </p:nvSpPr>
        <p:spPr bwMode="auto">
          <a:xfrm rot="5400000">
            <a:off x="1831975" y="5337176"/>
            <a:ext cx="600075" cy="69850"/>
          </a:xfrm>
          <a:prstGeom prst="rect">
            <a:avLst/>
          </a:prstGeom>
          <a:solidFill>
            <a:srgbClr val="FFFF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33" name="Text Box 82"/>
          <p:cNvSpPr txBox="1">
            <a:spLocks noChangeArrowheads="1"/>
          </p:cNvSpPr>
          <p:nvPr/>
        </p:nvSpPr>
        <p:spPr bwMode="auto">
          <a:xfrm>
            <a:off x="343608" y="5510679"/>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134" name="Oval 83"/>
          <p:cNvSpPr>
            <a:spLocks noChangeArrowheads="1"/>
          </p:cNvSpPr>
          <p:nvPr/>
        </p:nvSpPr>
        <p:spPr bwMode="auto">
          <a:xfrm>
            <a:off x="617538" y="5651500"/>
            <a:ext cx="42862" cy="42863"/>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35" name="AutoShape 84"/>
          <p:cNvSpPr>
            <a:spLocks noChangeArrowheads="1"/>
          </p:cNvSpPr>
          <p:nvPr/>
        </p:nvSpPr>
        <p:spPr bwMode="auto">
          <a:xfrm rot="-2042047">
            <a:off x="2058988" y="4859338"/>
            <a:ext cx="500062" cy="136525"/>
          </a:xfrm>
          <a:prstGeom prst="rightArrow">
            <a:avLst>
              <a:gd name="adj1" fmla="val 50000"/>
              <a:gd name="adj2" fmla="val 9157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136" name="Object 65"/>
          <p:cNvGraphicFramePr>
            <a:graphicFrameLocks noChangeAspect="1"/>
          </p:cNvGraphicFramePr>
          <p:nvPr/>
        </p:nvGraphicFramePr>
        <p:xfrm>
          <a:off x="2657475" y="4691063"/>
          <a:ext cx="150813" cy="174625"/>
        </p:xfrm>
        <a:graphic>
          <a:graphicData uri="http://schemas.openxmlformats.org/presentationml/2006/ole">
            <mc:AlternateContent xmlns:mc="http://schemas.openxmlformats.org/markup-compatibility/2006">
              <mc:Choice xmlns:v="urn:schemas-microsoft-com:vml" Requires="v">
                <p:oleObj spid="_x0000_s607621" name="Формула" r:id="rId33" imgW="164957" imgH="190335" progId="Equation.3">
                  <p:embed/>
                </p:oleObj>
              </mc:Choice>
              <mc:Fallback>
                <p:oleObj name="Формула" r:id="rId33" imgW="164957" imgH="190335"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657475" y="4691063"/>
                        <a:ext cx="150813"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37" name="Line 86"/>
          <p:cNvSpPr>
            <a:spLocks noChangeShapeType="1"/>
          </p:cNvSpPr>
          <p:nvPr/>
        </p:nvSpPr>
        <p:spPr bwMode="auto">
          <a:xfrm flipH="1">
            <a:off x="590550" y="4695825"/>
            <a:ext cx="2057400" cy="13716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138" name="Line 87"/>
          <p:cNvSpPr>
            <a:spLocks noChangeShapeType="1"/>
          </p:cNvSpPr>
          <p:nvPr/>
        </p:nvSpPr>
        <p:spPr bwMode="auto">
          <a:xfrm rot="16200000" flipH="1">
            <a:off x="598488" y="5703888"/>
            <a:ext cx="247650" cy="17145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139" name="Object 66"/>
          <p:cNvGraphicFramePr>
            <a:graphicFrameLocks noChangeAspect="1"/>
          </p:cNvGraphicFramePr>
          <p:nvPr/>
        </p:nvGraphicFramePr>
        <p:xfrm>
          <a:off x="758825" y="5722938"/>
          <a:ext cx="115888" cy="163512"/>
        </p:xfrm>
        <a:graphic>
          <a:graphicData uri="http://schemas.openxmlformats.org/presentationml/2006/ole">
            <mc:AlternateContent xmlns:mc="http://schemas.openxmlformats.org/markup-compatibility/2006">
              <mc:Choice xmlns:v="urn:schemas-microsoft-com:vml" Requires="v">
                <p:oleObj spid="_x0000_s607622" name="Формула" r:id="rId35" imgW="126725" imgH="177415" progId="Equation.3">
                  <p:embed/>
                </p:oleObj>
              </mc:Choice>
              <mc:Fallback>
                <p:oleObj name="Формула" r:id="rId35" imgW="126725" imgH="177415"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758825" y="5722938"/>
                        <a:ext cx="115888" cy="1635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0" name="Line 89"/>
          <p:cNvSpPr>
            <a:spLocks noChangeShapeType="1"/>
          </p:cNvSpPr>
          <p:nvPr/>
        </p:nvSpPr>
        <p:spPr bwMode="auto">
          <a:xfrm>
            <a:off x="638175" y="5438775"/>
            <a:ext cx="0" cy="2286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41" name="Line 90"/>
          <p:cNvSpPr>
            <a:spLocks noChangeShapeType="1"/>
          </p:cNvSpPr>
          <p:nvPr/>
        </p:nvSpPr>
        <p:spPr bwMode="auto">
          <a:xfrm>
            <a:off x="2132013" y="5437188"/>
            <a:ext cx="0" cy="2286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42" name="Line 91"/>
          <p:cNvSpPr>
            <a:spLocks noChangeShapeType="1"/>
          </p:cNvSpPr>
          <p:nvPr/>
        </p:nvSpPr>
        <p:spPr bwMode="auto">
          <a:xfrm rot="5400000">
            <a:off x="2235200" y="5549900"/>
            <a:ext cx="0" cy="2286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43" name="Line 92"/>
          <p:cNvSpPr>
            <a:spLocks noChangeShapeType="1"/>
          </p:cNvSpPr>
          <p:nvPr/>
        </p:nvSpPr>
        <p:spPr bwMode="auto">
          <a:xfrm rot="5400000">
            <a:off x="2224088" y="4967288"/>
            <a:ext cx="0" cy="2286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44" name="Line 93"/>
          <p:cNvSpPr>
            <a:spLocks noChangeShapeType="1"/>
          </p:cNvSpPr>
          <p:nvPr/>
        </p:nvSpPr>
        <p:spPr bwMode="auto">
          <a:xfrm>
            <a:off x="638175" y="5534025"/>
            <a:ext cx="148590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145" name="Line 94"/>
          <p:cNvSpPr>
            <a:spLocks noChangeShapeType="1"/>
          </p:cNvSpPr>
          <p:nvPr/>
        </p:nvSpPr>
        <p:spPr bwMode="auto">
          <a:xfrm rot="5400000">
            <a:off x="2027238" y="5370513"/>
            <a:ext cx="53340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146" name="Object 67"/>
          <p:cNvGraphicFramePr>
            <a:graphicFrameLocks noChangeAspect="1"/>
          </p:cNvGraphicFramePr>
          <p:nvPr/>
        </p:nvGraphicFramePr>
        <p:xfrm>
          <a:off x="1109663" y="5395913"/>
          <a:ext cx="115887" cy="128587"/>
        </p:xfrm>
        <a:graphic>
          <a:graphicData uri="http://schemas.openxmlformats.org/presentationml/2006/ole">
            <mc:AlternateContent xmlns:mc="http://schemas.openxmlformats.org/markup-compatibility/2006">
              <mc:Choice xmlns:v="urn:schemas-microsoft-com:vml" Requires="v">
                <p:oleObj spid="_x0000_s607623" name="Формула" r:id="rId37" imgW="126835" imgH="139518" progId="Equation.3">
                  <p:embed/>
                </p:oleObj>
              </mc:Choice>
              <mc:Fallback>
                <p:oleObj name="Формула" r:id="rId37" imgW="126835" imgH="139518"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109663" y="5395913"/>
                        <a:ext cx="115887" cy="1285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47" name="Object 68"/>
          <p:cNvGraphicFramePr>
            <a:graphicFrameLocks noChangeAspect="1"/>
          </p:cNvGraphicFramePr>
          <p:nvPr/>
        </p:nvGraphicFramePr>
        <p:xfrm>
          <a:off x="2346325" y="5272088"/>
          <a:ext cx="115888" cy="163512"/>
        </p:xfrm>
        <a:graphic>
          <a:graphicData uri="http://schemas.openxmlformats.org/presentationml/2006/ole">
            <mc:AlternateContent xmlns:mc="http://schemas.openxmlformats.org/markup-compatibility/2006">
              <mc:Choice xmlns:v="urn:schemas-microsoft-com:vml" Requires="v">
                <p:oleObj spid="_x0000_s607624" name="Формула" r:id="rId39" imgW="126725" imgH="177415" progId="Equation.3">
                  <p:embed/>
                </p:oleObj>
              </mc:Choice>
              <mc:Fallback>
                <p:oleObj name="Формула" r:id="rId39" imgW="126725" imgH="177415"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2346325" y="5272088"/>
                        <a:ext cx="115888" cy="1635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48" name="Freeform 98"/>
          <p:cNvSpPr>
            <a:spLocks/>
          </p:cNvSpPr>
          <p:nvPr/>
        </p:nvSpPr>
        <p:spPr bwMode="auto">
          <a:xfrm>
            <a:off x="2266950" y="4991100"/>
            <a:ext cx="47625" cy="95250"/>
          </a:xfrm>
          <a:custGeom>
            <a:avLst/>
            <a:gdLst>
              <a:gd name="T0" fmla="*/ 0 w 30"/>
              <a:gd name="T1" fmla="*/ 0 h 60"/>
              <a:gd name="T2" fmla="*/ 2147483647 w 30"/>
              <a:gd name="T3" fmla="*/ 2147483647 h 60"/>
              <a:gd name="T4" fmla="*/ 0 60000 65536"/>
              <a:gd name="T5" fmla="*/ 0 60000 65536"/>
              <a:gd name="T6" fmla="*/ 0 w 30"/>
              <a:gd name="T7" fmla="*/ 0 h 60"/>
              <a:gd name="T8" fmla="*/ 30 w 30"/>
              <a:gd name="T9" fmla="*/ 60 h 60"/>
            </a:gdLst>
            <a:ahLst/>
            <a:cxnLst>
              <a:cxn ang="T4">
                <a:pos x="T0" y="T1"/>
              </a:cxn>
              <a:cxn ang="T5">
                <a:pos x="T2" y="T3"/>
              </a:cxn>
            </a:cxnLst>
            <a:rect l="T6" t="T7" r="T8" b="T9"/>
            <a:pathLst>
              <a:path w="30" h="60">
                <a:moveTo>
                  <a:pt x="0" y="0"/>
                </a:moveTo>
                <a:cubicBezTo>
                  <a:pt x="18" y="18"/>
                  <a:pt x="30" y="33"/>
                  <a:pt x="30" y="60"/>
                </a:cubicBezTo>
              </a:path>
            </a:pathLst>
          </a:custGeom>
          <a:noFill/>
          <a:ln w="9525" cap="flat" cmpd="sng">
            <a:solidFill>
              <a:srgbClr val="000000"/>
            </a:solidFill>
            <a:prstDash val="solid"/>
            <a:round/>
            <a:headEnd/>
            <a:tailEnd/>
          </a:ln>
        </p:spPr>
        <p:txBody>
          <a:bodyPr anchor="ctr"/>
          <a:lstStyle/>
          <a:p>
            <a:endParaRPr lang="ru-RU">
              <a:solidFill>
                <a:srgbClr val="000000"/>
              </a:solidFill>
              <a:latin typeface="Arial" charset="0"/>
              <a:cs typeface="Arial" charset="0"/>
            </a:endParaRPr>
          </a:p>
        </p:txBody>
      </p:sp>
      <p:graphicFrame>
        <p:nvGraphicFramePr>
          <p:cNvPr id="149" name="Object 69"/>
          <p:cNvGraphicFramePr>
            <a:graphicFrameLocks noChangeAspect="1"/>
          </p:cNvGraphicFramePr>
          <p:nvPr/>
        </p:nvGraphicFramePr>
        <p:xfrm>
          <a:off x="2338388" y="4911725"/>
          <a:ext cx="139700" cy="127000"/>
        </p:xfrm>
        <a:graphic>
          <a:graphicData uri="http://schemas.openxmlformats.org/presentationml/2006/ole">
            <mc:AlternateContent xmlns:mc="http://schemas.openxmlformats.org/markup-compatibility/2006">
              <mc:Choice xmlns:v="urn:schemas-microsoft-com:vml" Requires="v">
                <p:oleObj spid="_x0000_s607625" name="Формула" r:id="rId41" imgW="152334" imgH="139639" progId="Equation.3">
                  <p:embed/>
                </p:oleObj>
              </mc:Choice>
              <mc:Fallback>
                <p:oleObj name="Формула" r:id="rId41" imgW="152334" imgH="139639"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2338388" y="4911725"/>
                        <a:ext cx="139700" cy="127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0" name="Text Box 100"/>
          <p:cNvSpPr txBox="1">
            <a:spLocks noChangeArrowheads="1"/>
          </p:cNvSpPr>
          <p:nvPr/>
        </p:nvSpPr>
        <p:spPr bwMode="auto">
          <a:xfrm>
            <a:off x="3119438" y="4622800"/>
            <a:ext cx="5686425" cy="415498"/>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Resolve a force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000" dirty="0">
                <a:solidFill>
                  <a:srgbClr val="000000"/>
                </a:solidFill>
                <a:latin typeface="Arial" charset="0"/>
                <a:cs typeface="Arial" charset="0"/>
              </a:rPr>
              <a:t> into components</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1</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and</a:t>
            </a:r>
            <a:r>
              <a:rPr lang="ru-RU" sz="1000" dirty="0" smtClean="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en-US" sz="1000" dirty="0">
                <a:solidFill>
                  <a:srgbClr val="000000"/>
                </a:solidFill>
                <a:latin typeface="Arial" charset="0"/>
                <a:cs typeface="Arial" charset="0"/>
              </a:rPr>
              <a:t>. Then the moment of a force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F</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about the </a:t>
            </a:r>
            <a:r>
              <a:rPr lang="en-US" sz="1000" dirty="0">
                <a:solidFill>
                  <a:srgbClr val="000000"/>
                </a:solidFill>
                <a:latin typeface="Arial" charset="0"/>
                <a:cs typeface="Arial" charset="0"/>
              </a:rPr>
              <a:t>point</a:t>
            </a:r>
            <a:r>
              <a:rPr lang="ru-RU"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may be calculated as a sum of the moments of each force about this </a:t>
            </a:r>
            <a:r>
              <a:rPr lang="en-US" sz="1000" dirty="0" smtClean="0">
                <a:solidFill>
                  <a:srgbClr val="000000"/>
                </a:solidFill>
                <a:latin typeface="Arial" charset="0"/>
                <a:cs typeface="Arial" charset="0"/>
              </a:rPr>
              <a:t>point</a:t>
            </a:r>
            <a:endParaRPr lang="ru-RU" sz="1000" b="1" dirty="0">
              <a:solidFill>
                <a:srgbClr val="000000"/>
              </a:solidFill>
              <a:latin typeface="Arial" charset="0"/>
              <a:cs typeface="Arial" charset="0"/>
            </a:endParaRPr>
          </a:p>
        </p:txBody>
      </p:sp>
      <p:graphicFrame>
        <p:nvGraphicFramePr>
          <p:cNvPr id="151" name="Object 70"/>
          <p:cNvGraphicFramePr>
            <a:graphicFrameLocks noChangeAspect="1"/>
          </p:cNvGraphicFramePr>
          <p:nvPr>
            <p:extLst>
              <p:ext uri="{D42A27DB-BD31-4B8C-83A1-F6EECF244321}">
                <p14:modId xmlns:p14="http://schemas.microsoft.com/office/powerpoint/2010/main" val="3352191274"/>
              </p:ext>
            </p:extLst>
          </p:nvPr>
        </p:nvGraphicFramePr>
        <p:xfrm>
          <a:off x="3241675" y="5029200"/>
          <a:ext cx="2946400" cy="228600"/>
        </p:xfrm>
        <a:graphic>
          <a:graphicData uri="http://schemas.openxmlformats.org/presentationml/2006/ole">
            <mc:AlternateContent xmlns:mc="http://schemas.openxmlformats.org/markup-compatibility/2006">
              <mc:Choice xmlns:v="urn:schemas-microsoft-com:vml" Requires="v">
                <p:oleObj spid="_x0000_s607626" name="Equation" r:id="rId43" imgW="2946240" imgH="228600" progId="Equation.DSMT4">
                  <p:embed/>
                </p:oleObj>
              </mc:Choice>
              <mc:Fallback>
                <p:oleObj name="Equation" r:id="rId43" imgW="2946240" imgH="228600" progId="Equation.DSMT4">
                  <p:embed/>
                  <p:pic>
                    <p:nvPicPr>
                      <p:cNvPr id="0" name=""/>
                      <p:cNvPicPr>
                        <a:picLocks noChangeAspect="1" noChangeArrowheads="1"/>
                      </p:cNvPicPr>
                      <p:nvPr/>
                    </p:nvPicPr>
                    <p:blipFill>
                      <a:blip r:embed="rId44"/>
                      <a:srcRect/>
                      <a:stretch>
                        <a:fillRect/>
                      </a:stretch>
                    </p:blipFill>
                    <p:spPr bwMode="auto">
                      <a:xfrm>
                        <a:off x="3241675" y="5029200"/>
                        <a:ext cx="29464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2" name="AutoShape 102"/>
          <p:cNvSpPr>
            <a:spLocks noChangeArrowheads="1"/>
          </p:cNvSpPr>
          <p:nvPr/>
        </p:nvSpPr>
        <p:spPr bwMode="auto">
          <a:xfrm rot="-2042047">
            <a:off x="2052638" y="4862513"/>
            <a:ext cx="500062" cy="136525"/>
          </a:xfrm>
          <a:prstGeom prst="rightArrow">
            <a:avLst>
              <a:gd name="adj1" fmla="val 50000"/>
              <a:gd name="adj2" fmla="val 91570"/>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153" name="AutoShape 103"/>
          <p:cNvSpPr>
            <a:spLocks noChangeArrowheads="1"/>
          </p:cNvSpPr>
          <p:nvPr/>
        </p:nvSpPr>
        <p:spPr bwMode="auto">
          <a:xfrm>
            <a:off x="2105025" y="5000625"/>
            <a:ext cx="395288" cy="127000"/>
          </a:xfrm>
          <a:prstGeom prst="rightArrow">
            <a:avLst>
              <a:gd name="adj1" fmla="val 50000"/>
              <a:gd name="adj2" fmla="val 7781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54" name="AutoShape 104"/>
          <p:cNvSpPr>
            <a:spLocks noChangeArrowheads="1"/>
          </p:cNvSpPr>
          <p:nvPr/>
        </p:nvSpPr>
        <p:spPr bwMode="auto">
          <a:xfrm rot="-5400000">
            <a:off x="1968500" y="4838701"/>
            <a:ext cx="319087" cy="131762"/>
          </a:xfrm>
          <a:prstGeom prst="rightArrow">
            <a:avLst>
              <a:gd name="adj1" fmla="val 50000"/>
              <a:gd name="adj2" fmla="val 6054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155" name="Object 71"/>
          <p:cNvGraphicFramePr>
            <a:graphicFrameLocks noChangeAspect="1"/>
          </p:cNvGraphicFramePr>
          <p:nvPr/>
        </p:nvGraphicFramePr>
        <p:xfrm>
          <a:off x="2544763" y="5038725"/>
          <a:ext cx="163512" cy="209550"/>
        </p:xfrm>
        <a:graphic>
          <a:graphicData uri="http://schemas.openxmlformats.org/presentationml/2006/ole">
            <mc:AlternateContent xmlns:mc="http://schemas.openxmlformats.org/markup-compatibility/2006">
              <mc:Choice xmlns:v="urn:schemas-microsoft-com:vml" Requires="v">
                <p:oleObj spid="_x0000_s607627" name="Формула" r:id="rId45" imgW="177646" imgH="228402" progId="Equation.3">
                  <p:embed/>
                </p:oleObj>
              </mc:Choice>
              <mc:Fallback>
                <p:oleObj name="Формула" r:id="rId45" imgW="177646" imgH="228402"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2544763" y="5038725"/>
                        <a:ext cx="163512"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56" name="Object 72"/>
          <p:cNvGraphicFramePr>
            <a:graphicFrameLocks noChangeAspect="1"/>
          </p:cNvGraphicFramePr>
          <p:nvPr/>
        </p:nvGraphicFramePr>
        <p:xfrm>
          <a:off x="1862138" y="4699000"/>
          <a:ext cx="174625" cy="209550"/>
        </p:xfrm>
        <a:graphic>
          <a:graphicData uri="http://schemas.openxmlformats.org/presentationml/2006/ole">
            <mc:AlternateContent xmlns:mc="http://schemas.openxmlformats.org/markup-compatibility/2006">
              <mc:Choice xmlns:v="urn:schemas-microsoft-com:vml" Requires="v">
                <p:oleObj spid="_x0000_s607628" name="Формула" r:id="rId47" imgW="190500" imgH="228600" progId="Equation.3">
                  <p:embed/>
                </p:oleObj>
              </mc:Choice>
              <mc:Fallback>
                <p:oleObj name="Формула" r:id="rId47" imgW="190500" imgH="2286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62138" y="4699000"/>
                        <a:ext cx="174625"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57" name="Text Box 107"/>
          <p:cNvSpPr txBox="1">
            <a:spLocks noChangeArrowheads="1"/>
          </p:cNvSpPr>
          <p:nvPr/>
        </p:nvSpPr>
        <p:spPr bwMode="auto">
          <a:xfrm>
            <a:off x="2870729" y="5385859"/>
            <a:ext cx="6143625" cy="708025"/>
          </a:xfrm>
          <a:prstGeom prst="rect">
            <a:avLst/>
          </a:prstGeom>
          <a:noFill/>
          <a:ln w="9525">
            <a:noFill/>
            <a:miter lim="800000"/>
            <a:headEnd/>
            <a:tailEnd/>
          </a:ln>
        </p:spPr>
        <p:txBody>
          <a:bodyPr>
            <a:spAutoFit/>
          </a:bodyPr>
          <a:lstStyle/>
          <a:p>
            <a:r>
              <a:rPr lang="ru-RU" sz="1000" dirty="0">
                <a:solidFill>
                  <a:srgbClr val="000000"/>
                </a:solidFill>
                <a:latin typeface="Arial" charset="0"/>
                <a:cs typeface="Arial" charset="0"/>
              </a:rPr>
              <a:t>2</a:t>
            </a:r>
            <a:r>
              <a:rPr lang="en-US" sz="1000" dirty="0">
                <a:solidFill>
                  <a:srgbClr val="000000"/>
                </a:solidFill>
                <a:latin typeface="Arial" charset="0"/>
                <a:cs typeface="Arial" charset="0"/>
              </a:rPr>
              <a:t>. Proof of the necessity of restrictions for the II and III form of equilibrium </a:t>
            </a:r>
            <a:r>
              <a:rPr lang="en-US" sz="1000" dirty="0" smtClean="0">
                <a:solidFill>
                  <a:srgbClr val="000000"/>
                </a:solidFill>
                <a:latin typeface="Arial" charset="0"/>
                <a:cs typeface="Arial" charset="0"/>
              </a:rPr>
              <a:t>equations.</a:t>
            </a:r>
            <a:endParaRPr lang="en-US" sz="1000" dirty="0">
              <a:solidFill>
                <a:srgbClr val="000000"/>
              </a:solidFill>
              <a:latin typeface="Arial" charset="0"/>
              <a:cs typeface="Arial" charset="0"/>
            </a:endParaRPr>
          </a:p>
          <a:p>
            <a:endParaRPr lang="ru-RU" sz="1000" dirty="0">
              <a:solidFill>
                <a:srgbClr val="000000"/>
              </a:solidFill>
              <a:latin typeface="Arial" charset="0"/>
              <a:cs typeface="Arial" charset="0"/>
            </a:endParaRPr>
          </a:p>
          <a:p>
            <a:r>
              <a:rPr lang="en-US" sz="1000" dirty="0">
                <a:solidFill>
                  <a:srgbClr val="000000"/>
                </a:solidFill>
                <a:latin typeface="Arial" charset="0"/>
                <a:cs typeface="Arial" charset="0"/>
              </a:rPr>
              <a:t>If</a:t>
            </a:r>
            <a:r>
              <a:rPr lang="ru-RU" sz="1000" dirty="0">
                <a:solidFill>
                  <a:srgbClr val="000000"/>
                </a:solidFill>
                <a:latin typeface="Arial" charset="0"/>
                <a:cs typeface="Arial" charset="0"/>
              </a:rPr>
              <a:t> 	 </a:t>
            </a:r>
            <a:r>
              <a:rPr lang="ru-RU" sz="1000" dirty="0" smtClean="0">
                <a:solidFill>
                  <a:srgbClr val="000000"/>
                </a:solidFill>
                <a:latin typeface="Arial" charset="0"/>
                <a:cs typeface="Arial" charset="0"/>
              </a:rPr>
              <a:t>, </a:t>
            </a:r>
            <a:r>
              <a:rPr lang="en-US" sz="1000" dirty="0">
                <a:solidFill>
                  <a:srgbClr val="000000"/>
                </a:solidFill>
                <a:latin typeface="Arial" charset="0"/>
                <a:cs typeface="Arial" charset="0"/>
              </a:rPr>
              <a:t>then the system is reduced to  a resultant. It passes through the point</a:t>
            </a:r>
            <a:r>
              <a:rPr lang="ru-RU" sz="1000" dirty="0">
                <a:solidFill>
                  <a:srgbClr val="000000"/>
                </a:solidFill>
                <a:latin typeface="Arial" charset="0"/>
                <a:cs typeface="Arial" charset="0"/>
              </a:rPr>
              <a:t> </a:t>
            </a:r>
            <a:r>
              <a:rPr lang="en-US" sz="1000" i="1" dirty="0">
                <a:solidFill>
                  <a:srgbClr val="000000"/>
                </a:solidFill>
                <a:latin typeface="Arial" charset="0"/>
                <a:cs typeface="Arial" charset="0"/>
              </a:rPr>
              <a:t>A</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since its moment about this point must be zero</a:t>
            </a:r>
            <a:r>
              <a:rPr lang="ru-RU" sz="1000" dirty="0">
                <a:solidFill>
                  <a:srgbClr val="000000"/>
                </a:solidFill>
                <a:latin typeface="Arial" charset="0"/>
                <a:cs typeface="Arial" charset="0"/>
              </a:rPr>
              <a:t> (</a:t>
            </a:r>
            <a:r>
              <a:rPr lang="en-US" sz="1000" dirty="0" err="1">
                <a:solidFill>
                  <a:srgbClr val="000000"/>
                </a:solidFill>
                <a:latin typeface="Arial" charset="0"/>
                <a:cs typeface="Arial" charset="0"/>
              </a:rPr>
              <a:t>Varignon's</a:t>
            </a:r>
            <a:r>
              <a:rPr lang="en-US" sz="1000" dirty="0">
                <a:solidFill>
                  <a:srgbClr val="000000"/>
                </a:solidFill>
                <a:latin typeface="Arial" charset="0"/>
                <a:cs typeface="Arial" charset="0"/>
              </a:rPr>
              <a:t> Theorem</a:t>
            </a:r>
            <a:r>
              <a:rPr lang="ru-RU" sz="1000" dirty="0">
                <a:solidFill>
                  <a:srgbClr val="000000"/>
                </a:solidFill>
                <a:latin typeface="Arial" charset="0"/>
                <a:cs typeface="Arial" charset="0"/>
              </a:rPr>
              <a:t>).</a:t>
            </a:r>
          </a:p>
        </p:txBody>
      </p:sp>
      <p:graphicFrame>
        <p:nvGraphicFramePr>
          <p:cNvPr id="158" name="Object 73"/>
          <p:cNvGraphicFramePr>
            <a:graphicFrameLocks noChangeAspect="1"/>
          </p:cNvGraphicFramePr>
          <p:nvPr>
            <p:extLst>
              <p:ext uri="{D42A27DB-BD31-4B8C-83A1-F6EECF244321}">
                <p14:modId xmlns:p14="http://schemas.microsoft.com/office/powerpoint/2010/main" val="904548772"/>
              </p:ext>
            </p:extLst>
          </p:nvPr>
        </p:nvGraphicFramePr>
        <p:xfrm>
          <a:off x="3119438" y="5657332"/>
          <a:ext cx="685800" cy="228600"/>
        </p:xfrm>
        <a:graphic>
          <a:graphicData uri="http://schemas.openxmlformats.org/presentationml/2006/ole">
            <mc:AlternateContent xmlns:mc="http://schemas.openxmlformats.org/markup-compatibility/2006">
              <mc:Choice xmlns:v="urn:schemas-microsoft-com:vml" Requires="v">
                <p:oleObj spid="_x0000_s607629" name="Формула" r:id="rId48" imgW="685800" imgH="228600" progId="Equation.3">
                  <p:embed/>
                </p:oleObj>
              </mc:Choice>
              <mc:Fallback>
                <p:oleObj name="Формула" r:id="rId48" imgW="685800" imgH="2286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119438" y="5657332"/>
                        <a:ext cx="685800" cy="2286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graphicFrame>
        <p:nvGraphicFramePr>
          <p:cNvPr id="159" name="Object 74"/>
          <p:cNvGraphicFramePr>
            <a:graphicFrameLocks noChangeAspect="1"/>
          </p:cNvGraphicFramePr>
          <p:nvPr>
            <p:extLst>
              <p:ext uri="{D42A27DB-BD31-4B8C-83A1-F6EECF244321}">
                <p14:modId xmlns:p14="http://schemas.microsoft.com/office/powerpoint/2010/main" val="3705338554"/>
              </p:ext>
            </p:extLst>
          </p:nvPr>
        </p:nvGraphicFramePr>
        <p:xfrm>
          <a:off x="1290638" y="5992813"/>
          <a:ext cx="698500" cy="228600"/>
        </p:xfrm>
        <a:graphic>
          <a:graphicData uri="http://schemas.openxmlformats.org/presentationml/2006/ole">
            <mc:AlternateContent xmlns:mc="http://schemas.openxmlformats.org/markup-compatibility/2006">
              <mc:Choice xmlns:v="urn:schemas-microsoft-com:vml" Requires="v">
                <p:oleObj spid="_x0000_s607630" name="Формула" r:id="rId50" imgW="698500" imgH="228600" progId="Equation.3">
                  <p:embed/>
                </p:oleObj>
              </mc:Choice>
              <mc:Fallback>
                <p:oleObj name="Формула" r:id="rId50" imgW="698500" imgH="22860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1290638" y="5992813"/>
                        <a:ext cx="698500" cy="2286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sp>
        <p:nvSpPr>
          <p:cNvPr id="160" name="Text Box 110"/>
          <p:cNvSpPr txBox="1">
            <a:spLocks noChangeArrowheads="1"/>
          </p:cNvSpPr>
          <p:nvPr/>
        </p:nvSpPr>
        <p:spPr bwMode="auto">
          <a:xfrm>
            <a:off x="193675" y="5994400"/>
            <a:ext cx="5061001" cy="415498"/>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                But if</a:t>
            </a:r>
            <a:r>
              <a:rPr lang="ru-RU" sz="1000" dirty="0">
                <a:solidFill>
                  <a:srgbClr val="000000"/>
                </a:solidFill>
                <a:latin typeface="Arial" charset="0"/>
                <a:cs typeface="Arial" charset="0"/>
              </a:rPr>
              <a:t> 	</a:t>
            </a:r>
            <a:r>
              <a:rPr lang="ru-RU" sz="1000" dirty="0" smtClean="0">
                <a:solidFill>
                  <a:srgbClr val="000000"/>
                </a:solidFill>
                <a:latin typeface="Arial" charset="0"/>
                <a:cs typeface="Arial" charset="0"/>
              </a:rPr>
              <a:t>	, </a:t>
            </a:r>
            <a:r>
              <a:rPr lang="en-US" sz="1000" dirty="0">
                <a:solidFill>
                  <a:srgbClr val="000000"/>
                </a:solidFill>
                <a:latin typeface="Arial" charset="0"/>
                <a:cs typeface="Arial" charset="0"/>
              </a:rPr>
              <a:t>the resultant has to pass through the point</a:t>
            </a:r>
            <a:r>
              <a:rPr lang="ru-RU"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B</a:t>
            </a:r>
            <a:r>
              <a:rPr lang="en-US" sz="1000" i="1" dirty="0">
                <a:solidFill>
                  <a:srgbClr val="000000"/>
                </a:solidFill>
                <a:latin typeface="Arial" charset="0"/>
                <a:cs typeface="Arial" charset="0"/>
              </a:rPr>
              <a:t> </a:t>
            </a:r>
            <a:r>
              <a:rPr lang="en-US" sz="1000" dirty="0">
                <a:solidFill>
                  <a:srgbClr val="000000"/>
                </a:solidFill>
                <a:latin typeface="Arial" charset="0"/>
                <a:cs typeface="Arial" charset="0"/>
              </a:rPr>
              <a:t>as well.</a:t>
            </a:r>
            <a:endParaRPr lang="ru-RU" sz="1000" dirty="0">
              <a:solidFill>
                <a:srgbClr val="000000"/>
              </a:solidFill>
              <a:latin typeface="Arial" charset="0"/>
              <a:cs typeface="Arial" charset="0"/>
            </a:endParaRPr>
          </a:p>
          <a:p>
            <a:endParaRPr lang="ru-RU" sz="1000" b="1" dirty="0">
              <a:solidFill>
                <a:srgbClr val="000000"/>
              </a:solidFill>
              <a:latin typeface="Arial" charset="0"/>
              <a:cs typeface="Arial" charset="0"/>
            </a:endParaRPr>
          </a:p>
        </p:txBody>
      </p:sp>
      <p:sp>
        <p:nvSpPr>
          <p:cNvPr id="161" name="AutoShape 111"/>
          <p:cNvSpPr>
            <a:spLocks noChangeArrowheads="1"/>
          </p:cNvSpPr>
          <p:nvPr/>
        </p:nvSpPr>
        <p:spPr bwMode="auto">
          <a:xfrm>
            <a:off x="7637463" y="6256338"/>
            <a:ext cx="395287" cy="127000"/>
          </a:xfrm>
          <a:prstGeom prst="rightArrow">
            <a:avLst>
              <a:gd name="adj1" fmla="val 50000"/>
              <a:gd name="adj2" fmla="val 7781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62" name="Line 112"/>
          <p:cNvSpPr>
            <a:spLocks noChangeShapeType="1"/>
          </p:cNvSpPr>
          <p:nvPr/>
        </p:nvSpPr>
        <p:spPr bwMode="auto">
          <a:xfrm flipH="1">
            <a:off x="7532688" y="6324600"/>
            <a:ext cx="1028700" cy="9525"/>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163" name="Oval 113"/>
          <p:cNvSpPr>
            <a:spLocks noChangeArrowheads="1"/>
          </p:cNvSpPr>
          <p:nvPr/>
        </p:nvSpPr>
        <p:spPr bwMode="auto">
          <a:xfrm>
            <a:off x="7573963" y="6302375"/>
            <a:ext cx="42862" cy="42863"/>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64" name="Text Box 114"/>
          <p:cNvSpPr txBox="1">
            <a:spLocks noChangeArrowheads="1"/>
          </p:cNvSpPr>
          <p:nvPr/>
        </p:nvSpPr>
        <p:spPr bwMode="auto">
          <a:xfrm>
            <a:off x="7336408" y="6189033"/>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165" name="Text Box 115"/>
          <p:cNvSpPr txBox="1">
            <a:spLocks noChangeArrowheads="1"/>
          </p:cNvSpPr>
          <p:nvPr/>
        </p:nvSpPr>
        <p:spPr bwMode="auto">
          <a:xfrm>
            <a:off x="8452624" y="6207248"/>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B</a:t>
            </a:r>
            <a:endParaRPr lang="ru-RU" sz="1100" b="1" i="1" dirty="0">
              <a:solidFill>
                <a:srgbClr val="000000"/>
              </a:solidFill>
              <a:latin typeface="Times New Roman" pitchFamily="18" charset="0"/>
              <a:cs typeface="Times New Roman" pitchFamily="18" charset="0"/>
            </a:endParaRPr>
          </a:p>
        </p:txBody>
      </p:sp>
      <p:sp>
        <p:nvSpPr>
          <p:cNvPr id="166" name="Oval 116"/>
          <p:cNvSpPr>
            <a:spLocks noChangeArrowheads="1"/>
          </p:cNvSpPr>
          <p:nvPr/>
        </p:nvSpPr>
        <p:spPr bwMode="auto">
          <a:xfrm>
            <a:off x="8458200" y="6300788"/>
            <a:ext cx="42863" cy="42862"/>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aphicFrame>
        <p:nvGraphicFramePr>
          <p:cNvPr id="167" name="Object 75"/>
          <p:cNvGraphicFramePr>
            <a:graphicFrameLocks noChangeAspect="1"/>
          </p:cNvGraphicFramePr>
          <p:nvPr>
            <p:extLst>
              <p:ext uri="{D42A27DB-BD31-4B8C-83A1-F6EECF244321}">
                <p14:modId xmlns:p14="http://schemas.microsoft.com/office/powerpoint/2010/main" val="1778148495"/>
              </p:ext>
            </p:extLst>
          </p:nvPr>
        </p:nvGraphicFramePr>
        <p:xfrm>
          <a:off x="7881937" y="6074319"/>
          <a:ext cx="150813" cy="174625"/>
        </p:xfrm>
        <a:graphic>
          <a:graphicData uri="http://schemas.openxmlformats.org/presentationml/2006/ole">
            <mc:AlternateContent xmlns:mc="http://schemas.openxmlformats.org/markup-compatibility/2006">
              <mc:Choice xmlns:v="urn:schemas-microsoft-com:vml" Requires="v">
                <p:oleObj spid="_x0000_s607631" name="Формула" r:id="rId52" imgW="164957" imgH="190335" progId="Equation.3">
                  <p:embed/>
                </p:oleObj>
              </mc:Choice>
              <mc:Fallback>
                <p:oleObj name="Формула" r:id="rId52" imgW="164957" imgH="190335"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881937" y="6074319"/>
                        <a:ext cx="150813"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68" name="Text Box 118"/>
          <p:cNvSpPr txBox="1">
            <a:spLocks noChangeArrowheads="1"/>
          </p:cNvSpPr>
          <p:nvPr/>
        </p:nvSpPr>
        <p:spPr bwMode="auto">
          <a:xfrm>
            <a:off x="576263" y="6256338"/>
            <a:ext cx="6800850" cy="569387"/>
          </a:xfrm>
          <a:prstGeom prst="rect">
            <a:avLst/>
          </a:prstGeom>
          <a:noFill/>
          <a:ln w="9525">
            <a:noFill/>
            <a:miter lim="800000"/>
            <a:headEnd/>
            <a:tailEnd/>
          </a:ln>
        </p:spPr>
        <p:txBody>
          <a:bodyPr>
            <a:spAutoFit/>
          </a:bodyPr>
          <a:lstStyle/>
          <a:p>
            <a:r>
              <a:rPr lang="en-US" sz="1000" dirty="0">
                <a:solidFill>
                  <a:srgbClr val="00007D"/>
                </a:solidFill>
                <a:latin typeface="Arial" charset="0"/>
                <a:cs typeface="Arial" charset="0"/>
              </a:rPr>
              <a:t>Then the projection </a:t>
            </a:r>
            <a:r>
              <a:rPr lang="en-US" sz="1000" dirty="0" smtClean="0">
                <a:solidFill>
                  <a:srgbClr val="00007D"/>
                </a:solidFill>
                <a:latin typeface="Arial" charset="0"/>
                <a:cs typeface="Arial" charset="0"/>
              </a:rPr>
              <a:t>of a </a:t>
            </a:r>
            <a:r>
              <a:rPr lang="en-US" sz="1000" dirty="0">
                <a:solidFill>
                  <a:srgbClr val="00007D"/>
                </a:solidFill>
                <a:latin typeface="Arial" charset="0"/>
                <a:cs typeface="Arial" charset="0"/>
              </a:rPr>
              <a:t>resultant on an axis perpendicular to</a:t>
            </a:r>
            <a:r>
              <a:rPr lang="ru-RU" sz="1000" dirty="0">
                <a:solidFill>
                  <a:srgbClr val="00007D"/>
                </a:solidFill>
                <a:latin typeface="Arial" charset="0"/>
                <a:cs typeface="Arial" charset="0"/>
              </a:rPr>
              <a:t> </a:t>
            </a:r>
            <a:r>
              <a:rPr lang="en-US" sz="1100" i="1" dirty="0">
                <a:solidFill>
                  <a:srgbClr val="00007D"/>
                </a:solidFill>
                <a:latin typeface="Times New Roman" pitchFamily="18" charset="0"/>
                <a:cs typeface="Times New Roman" pitchFamily="18" charset="0"/>
              </a:rPr>
              <a:t>AB</a:t>
            </a:r>
            <a:r>
              <a:rPr lang="ru-RU" sz="1100" dirty="0">
                <a:solidFill>
                  <a:srgbClr val="00007D"/>
                </a:solidFill>
                <a:latin typeface="Times New Roman" pitchFamily="18" charset="0"/>
                <a:cs typeface="Times New Roman" pitchFamily="18" charset="0"/>
              </a:rPr>
              <a:t>,</a:t>
            </a:r>
            <a:r>
              <a:rPr lang="ru-RU" sz="1000" dirty="0">
                <a:solidFill>
                  <a:srgbClr val="00007D"/>
                </a:solidFill>
                <a:latin typeface="Arial" charset="0"/>
                <a:cs typeface="Arial" charset="0"/>
              </a:rPr>
              <a:t> </a:t>
            </a:r>
            <a:r>
              <a:rPr lang="en-US" sz="1000" dirty="0">
                <a:solidFill>
                  <a:srgbClr val="00007D"/>
                </a:solidFill>
                <a:latin typeface="Arial" charset="0"/>
                <a:cs typeface="Arial" charset="0"/>
              </a:rPr>
              <a:t>and  the moment of a resultant about any point on </a:t>
            </a:r>
            <a:r>
              <a:rPr lang="ru-RU" sz="1000" dirty="0">
                <a:solidFill>
                  <a:srgbClr val="00007D"/>
                </a:solidFill>
                <a:latin typeface="Arial" charset="0"/>
                <a:cs typeface="Arial" charset="0"/>
              </a:rPr>
              <a:t> </a:t>
            </a:r>
            <a:r>
              <a:rPr lang="en-US" sz="1000" i="1" dirty="0">
                <a:solidFill>
                  <a:srgbClr val="00007D"/>
                </a:solidFill>
                <a:latin typeface="Arial" charset="0"/>
                <a:cs typeface="Arial" charset="0"/>
              </a:rPr>
              <a:t>AB</a:t>
            </a:r>
            <a:r>
              <a:rPr lang="ru-RU" sz="1000" dirty="0">
                <a:solidFill>
                  <a:srgbClr val="00007D"/>
                </a:solidFill>
                <a:latin typeface="Arial" charset="0"/>
                <a:cs typeface="Arial" charset="0"/>
              </a:rPr>
              <a:t>, </a:t>
            </a:r>
            <a:r>
              <a:rPr lang="en-US" sz="1000" dirty="0">
                <a:solidFill>
                  <a:srgbClr val="00007D"/>
                </a:solidFill>
                <a:latin typeface="Arial" charset="0"/>
                <a:cs typeface="Arial" charset="0"/>
              </a:rPr>
              <a:t>will be identically equals zero at any value of a resultant</a:t>
            </a:r>
            <a:r>
              <a:rPr lang="ru-RU" sz="1000" dirty="0">
                <a:solidFill>
                  <a:srgbClr val="000000"/>
                </a:solidFill>
                <a:latin typeface="Arial" charset="0"/>
                <a:cs typeface="Arial" charset="0"/>
              </a:rPr>
              <a:t>.</a:t>
            </a:r>
          </a:p>
          <a:p>
            <a:endParaRPr lang="ru-RU" sz="1000" b="1" dirty="0">
              <a:solidFill>
                <a:srgbClr val="000000"/>
              </a:solidFill>
              <a:latin typeface="Arial" charset="0"/>
              <a:cs typeface="Arial" charset="0"/>
            </a:endParaRPr>
          </a:p>
        </p:txBody>
      </p:sp>
      <p:sp>
        <p:nvSpPr>
          <p:cNvPr id="169" name="Line 119"/>
          <p:cNvSpPr>
            <a:spLocks noChangeShapeType="1"/>
          </p:cNvSpPr>
          <p:nvPr/>
        </p:nvSpPr>
        <p:spPr bwMode="auto">
          <a:xfrm flipH="1">
            <a:off x="8239125" y="5961063"/>
            <a:ext cx="0" cy="6858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170" name="Oval 120"/>
          <p:cNvSpPr>
            <a:spLocks noChangeArrowheads="1"/>
          </p:cNvSpPr>
          <p:nvPr/>
        </p:nvSpPr>
        <p:spPr bwMode="auto">
          <a:xfrm>
            <a:off x="8151813" y="6308725"/>
            <a:ext cx="42862" cy="42863"/>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71" name="Text Box 121"/>
          <p:cNvSpPr txBox="1">
            <a:spLocks noChangeArrowheads="1"/>
          </p:cNvSpPr>
          <p:nvPr/>
        </p:nvSpPr>
        <p:spPr bwMode="auto">
          <a:xfrm>
            <a:off x="8010525" y="6319838"/>
            <a:ext cx="279244" cy="261610"/>
          </a:xfrm>
          <a:prstGeom prst="rect">
            <a:avLst/>
          </a:prstGeom>
          <a:noFill/>
          <a:ln w="9525">
            <a:noFill/>
            <a:miter lim="800000"/>
            <a:headEnd/>
            <a:tailEnd/>
          </a:ln>
        </p:spPr>
        <p:txBody>
          <a:bodyPr wrap="none">
            <a:spAutoFit/>
          </a:bodyPr>
          <a:lstStyle/>
          <a:p>
            <a:r>
              <a:rPr lang="ru-RU" sz="1100" b="1" i="1" dirty="0">
                <a:solidFill>
                  <a:srgbClr val="000000"/>
                </a:solidFill>
                <a:latin typeface="Times New Roman" pitchFamily="18" charset="0"/>
                <a:cs typeface="Times New Roman" pitchFamily="18" charset="0"/>
              </a:rPr>
              <a:t>С</a:t>
            </a:r>
          </a:p>
        </p:txBody>
      </p:sp>
      <p:graphicFrame>
        <p:nvGraphicFramePr>
          <p:cNvPr id="172" name="Object 76"/>
          <p:cNvGraphicFramePr>
            <a:graphicFrameLocks noChangeAspect="1"/>
          </p:cNvGraphicFramePr>
          <p:nvPr/>
        </p:nvGraphicFramePr>
        <p:xfrm>
          <a:off x="8251825" y="5946775"/>
          <a:ext cx="115888" cy="128588"/>
        </p:xfrm>
        <a:graphic>
          <a:graphicData uri="http://schemas.openxmlformats.org/presentationml/2006/ole">
            <mc:AlternateContent xmlns:mc="http://schemas.openxmlformats.org/markup-compatibility/2006">
              <mc:Choice xmlns:v="urn:schemas-microsoft-com:vml" Requires="v">
                <p:oleObj spid="_x0000_s607632" name="Формула" r:id="rId53" imgW="126835" imgH="139518" progId="Equation.3">
                  <p:embed/>
                </p:oleObj>
              </mc:Choice>
              <mc:Fallback>
                <p:oleObj name="Формула" r:id="rId53" imgW="126835" imgH="139518"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251825" y="5946775"/>
                        <a:ext cx="115888" cy="1285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3078" name="AutoShape 124">
            <a:hlinkClick r:id="" action="ppaction://hlinkshowjump?jump=nextslide" highlightClick="1"/>
          </p:cNvPr>
          <p:cNvSpPr>
            <a:spLocks noChangeArrowheads="1"/>
          </p:cNvSpPr>
          <p:nvPr/>
        </p:nvSpPr>
        <p:spPr bwMode="auto">
          <a:xfrm>
            <a:off x="4459918" y="523874"/>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3079" name="AutoShape 125">
            <a:hlinkClick r:id="rId5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3080" name="AutoShape 12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3081" name="Oval 12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11</a:t>
            </a:r>
            <a:endParaRPr lang="ru-RU" sz="1000" b="1" dirty="0">
              <a:solidFill>
                <a:srgbClr val="00007D"/>
              </a:solidFill>
              <a:latin typeface="Arial" charset="0"/>
              <a:cs typeface="Arial" charset="0"/>
            </a:endParaRPr>
          </a:p>
        </p:txBody>
      </p:sp>
      <p:pic>
        <p:nvPicPr>
          <p:cNvPr id="83082" name="Picture 15" descr="Z:\Символ НГУ_4.JPG"/>
          <p:cNvPicPr>
            <a:picLocks noChangeAspect="1" noChangeArrowheads="1"/>
          </p:cNvPicPr>
          <p:nvPr/>
        </p:nvPicPr>
        <p:blipFill>
          <a:blip r:embed="rId56"/>
          <a:srcRect/>
          <a:stretch>
            <a:fillRect/>
          </a:stretch>
        </p:blipFill>
        <p:spPr bwMode="auto">
          <a:xfrm>
            <a:off x="7962900" y="6350"/>
            <a:ext cx="857250" cy="719138"/>
          </a:xfrm>
          <a:prstGeom prst="rect">
            <a:avLst/>
          </a:prstGeom>
          <a:noFill/>
          <a:ln w="9525">
            <a:noFill/>
            <a:miter lim="800000"/>
            <a:headEnd/>
            <a:tailEnd/>
          </a:ln>
        </p:spPr>
      </p:pic>
    </p:spTree>
    <p:extLst>
      <p:ext uri="{BB962C8B-B14F-4D97-AF65-F5344CB8AC3E}">
        <p14:creationId xmlns:p14="http://schemas.microsoft.com/office/powerpoint/2010/main" val="14832066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anim calcmode="lin" valueType="num">
                                      <p:cBhvr additive="base">
                                        <p:cTn id="7" dur="500" fill="hold"/>
                                        <p:tgtEl>
                                          <p:spTgt spid="97"/>
                                        </p:tgtEl>
                                        <p:attrNameLst>
                                          <p:attrName>ppt_x</p:attrName>
                                        </p:attrNameLst>
                                      </p:cBhvr>
                                      <p:tavLst>
                                        <p:tav tm="0">
                                          <p:val>
                                            <p:strVal val="#ppt_x"/>
                                          </p:val>
                                        </p:tav>
                                        <p:tav tm="100000">
                                          <p:val>
                                            <p:strVal val="#ppt_x"/>
                                          </p:val>
                                        </p:tav>
                                      </p:tavLst>
                                    </p:anim>
                                    <p:anim calcmode="lin" valueType="num">
                                      <p:cBhvr additive="base">
                                        <p:cTn id="8" dur="500" fill="hold"/>
                                        <p:tgtEl>
                                          <p:spTgt spid="97"/>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9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0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1"/>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4"/>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0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0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0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grpId="1" nodeType="clickEffect">
                                  <p:stCondLst>
                                    <p:cond delay="0"/>
                                  </p:stCondLst>
                                  <p:childTnLst>
                                    <p:animEffect transition="out" filter="dissolve">
                                      <p:cBhvr>
                                        <p:cTn id="36" dur="500"/>
                                        <p:tgtEl>
                                          <p:spTgt spid="99"/>
                                        </p:tgtEl>
                                      </p:cBhvr>
                                    </p:animEffect>
                                    <p:set>
                                      <p:cBhvr>
                                        <p:cTn id="37" dur="1" fill="hold">
                                          <p:stCondLst>
                                            <p:cond delay="499"/>
                                          </p:stCondLst>
                                        </p:cTn>
                                        <p:tgtEl>
                                          <p:spTgt spid="99"/>
                                        </p:tgtEl>
                                        <p:attrNameLst>
                                          <p:attrName>style.visibility</p:attrName>
                                        </p:attrNameLst>
                                      </p:cBhvr>
                                      <p:to>
                                        <p:strVal val="hidden"/>
                                      </p:to>
                                    </p:set>
                                  </p:childTnLst>
                                </p:cTn>
                              </p:par>
                              <p:par>
                                <p:cTn id="38" presetID="9" presetClass="exit" presetSubtype="0" fill="hold" grpId="1" nodeType="withEffect">
                                  <p:stCondLst>
                                    <p:cond delay="0"/>
                                  </p:stCondLst>
                                  <p:childTnLst>
                                    <p:animEffect transition="out" filter="dissolve">
                                      <p:cBhvr>
                                        <p:cTn id="39" dur="500"/>
                                        <p:tgtEl>
                                          <p:spTgt spid="100"/>
                                        </p:tgtEl>
                                      </p:cBhvr>
                                    </p:animEffect>
                                    <p:set>
                                      <p:cBhvr>
                                        <p:cTn id="40" dur="1" fill="hold">
                                          <p:stCondLst>
                                            <p:cond delay="499"/>
                                          </p:stCondLst>
                                        </p:cTn>
                                        <p:tgtEl>
                                          <p:spTgt spid="100"/>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101"/>
                                        </p:tgtEl>
                                      </p:cBhvr>
                                    </p:animEffect>
                                    <p:set>
                                      <p:cBhvr>
                                        <p:cTn id="43" dur="1" fill="hold">
                                          <p:stCondLst>
                                            <p:cond delay="499"/>
                                          </p:stCondLst>
                                        </p:cTn>
                                        <p:tgtEl>
                                          <p:spTgt spid="101"/>
                                        </p:tgtEl>
                                        <p:attrNameLst>
                                          <p:attrName>style.visibility</p:attrName>
                                        </p:attrNameLst>
                                      </p:cBhvr>
                                      <p:to>
                                        <p:strVal val="hidden"/>
                                      </p:to>
                                    </p:set>
                                  </p:childTnLst>
                                </p:cTn>
                              </p:par>
                              <p:par>
                                <p:cTn id="44" presetID="1" presetClass="entr" presetSubtype="0" fill="hold" grpId="0" nodeType="withEffect">
                                  <p:stCondLst>
                                    <p:cond delay="0"/>
                                  </p:stCondLst>
                                  <p:childTnLst>
                                    <p:set>
                                      <p:cBhvr>
                                        <p:cTn id="45" dur="1" fill="hold">
                                          <p:stCondLst>
                                            <p:cond delay="0"/>
                                          </p:stCondLst>
                                        </p:cTn>
                                        <p:tgtEl>
                                          <p:spTgt spid="1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109"/>
                                        </p:tgtEl>
                                        <p:attrNameLst>
                                          <p:attrName>style.visibility</p:attrName>
                                        </p:attrNameLst>
                                      </p:cBhvr>
                                      <p:to>
                                        <p:strVal val="visible"/>
                                      </p:to>
                                    </p:set>
                                  </p:childTnLst>
                                </p:cTn>
                              </p:par>
                            </p:childTnLst>
                          </p:cTn>
                        </p:par>
                        <p:par>
                          <p:cTn id="48" fill="hold">
                            <p:stCondLst>
                              <p:cond delay="500"/>
                            </p:stCondLst>
                            <p:childTnLst>
                              <p:par>
                                <p:cTn id="49" presetID="1" presetClass="entr" presetSubtype="0" fill="hold" grpId="0" nodeType="afterEffect">
                                  <p:stCondLst>
                                    <p:cond delay="0"/>
                                  </p:stCondLst>
                                  <p:childTnLst>
                                    <p:set>
                                      <p:cBhvr>
                                        <p:cTn id="50" dur="1" fill="hold">
                                          <p:stCondLst>
                                            <p:cond delay="0"/>
                                          </p:stCondLst>
                                        </p:cTn>
                                        <p:tgtEl>
                                          <p:spTgt spid="1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112"/>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113"/>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4"/>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1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16"/>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17"/>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11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21"/>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9"/>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12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2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123"/>
                                        </p:tgtEl>
                                        <p:attrNameLst>
                                          <p:attrName>style.visibility</p:attrName>
                                        </p:attrNameLst>
                                      </p:cBhvr>
                                      <p:to>
                                        <p:strVal val="visible"/>
                                      </p:to>
                                    </p:set>
                                  </p:childTnLst>
                                </p:cTn>
                              </p:par>
                              <p:par>
                                <p:cTn id="81" presetID="1" presetClass="entr" presetSubtype="0" fill="hold" grpId="1" nodeType="withEffect">
                                  <p:stCondLst>
                                    <p:cond delay="0"/>
                                  </p:stCondLst>
                                  <p:childTnLst>
                                    <p:set>
                                      <p:cBhvr>
                                        <p:cTn id="82" dur="1" fill="hold">
                                          <p:stCondLst>
                                            <p:cond delay="0"/>
                                          </p:stCondLst>
                                        </p:cTn>
                                        <p:tgtEl>
                                          <p:spTgt spid="123"/>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24"/>
                                        </p:tgtEl>
                                        <p:attrNameLst>
                                          <p:attrName>style.visibility</p:attrName>
                                        </p:attrNameLst>
                                      </p:cBhvr>
                                      <p:to>
                                        <p:strVal val="visible"/>
                                      </p:to>
                                    </p:set>
                                  </p:childTnLst>
                                </p:cTn>
                              </p:par>
                              <p:par>
                                <p:cTn id="85" presetID="1" presetClass="entr" presetSubtype="0" fill="hold" grpId="1" nodeType="withEffect">
                                  <p:stCondLst>
                                    <p:cond delay="0"/>
                                  </p:stCondLst>
                                  <p:childTnLst>
                                    <p:set>
                                      <p:cBhvr>
                                        <p:cTn id="86" dur="1" fill="hold">
                                          <p:stCondLst>
                                            <p:cond delay="0"/>
                                          </p:stCondLst>
                                        </p:cTn>
                                        <p:tgtEl>
                                          <p:spTgt spid="124"/>
                                        </p:tgtEl>
                                        <p:attrNameLst>
                                          <p:attrName>style.visibility</p:attrName>
                                        </p:attrNameLst>
                                      </p:cBhvr>
                                      <p:to>
                                        <p:strVal val="visible"/>
                                      </p:to>
                                    </p:set>
                                  </p:childTnLst>
                                </p:cTn>
                              </p:par>
                              <p:par>
                                <p:cTn id="87" presetID="9" presetClass="exit" presetSubtype="0" fill="hold" grpId="1" nodeType="withEffect">
                                  <p:stCondLst>
                                    <p:cond delay="0"/>
                                  </p:stCondLst>
                                  <p:childTnLst>
                                    <p:animEffect transition="out" filter="dissolve">
                                      <p:cBhvr>
                                        <p:cTn id="88" dur="500"/>
                                        <p:tgtEl>
                                          <p:spTgt spid="102"/>
                                        </p:tgtEl>
                                      </p:cBhvr>
                                    </p:animEffect>
                                    <p:set>
                                      <p:cBhvr>
                                        <p:cTn id="89" dur="1" fill="hold">
                                          <p:stCondLst>
                                            <p:cond delay="499"/>
                                          </p:stCondLst>
                                        </p:cTn>
                                        <p:tgtEl>
                                          <p:spTgt spid="102"/>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125"/>
                                        </p:tgtEl>
                                        <p:attrNameLst>
                                          <p:attrName>style.visibility</p:attrName>
                                        </p:attrNameLst>
                                      </p:cBhvr>
                                      <p:to>
                                        <p:strVal val="visible"/>
                                      </p:to>
                                    </p:set>
                                  </p:childTnLst>
                                </p:cTn>
                              </p:par>
                            </p:childTnLst>
                          </p:cTn>
                        </p:par>
                        <p:par>
                          <p:cTn id="92" fill="hold">
                            <p:stCondLst>
                              <p:cond delay="500"/>
                            </p:stCondLst>
                            <p:childTnLst>
                              <p:par>
                                <p:cTn id="93" presetID="1" presetClass="entr" presetSubtype="0" fill="hold" grpId="0" nodeType="afterEffect">
                                  <p:stCondLst>
                                    <p:cond delay="0"/>
                                  </p:stCondLst>
                                  <p:childTnLst>
                                    <p:set>
                                      <p:cBhvr>
                                        <p:cTn id="94" dur="1" fill="hold">
                                          <p:stCondLst>
                                            <p:cond delay="0"/>
                                          </p:stCondLst>
                                        </p:cTn>
                                        <p:tgtEl>
                                          <p:spTgt spid="126"/>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127"/>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12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129"/>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30"/>
                                        </p:tgtEl>
                                        <p:attrNameLst>
                                          <p:attrName>style.visibility</p:attrName>
                                        </p:attrNameLst>
                                      </p:cBhvr>
                                      <p:to>
                                        <p:strVal val="visible"/>
                                      </p:to>
                                    </p:set>
                                    <p:anim calcmode="lin" valueType="num">
                                      <p:cBhvr additive="base">
                                        <p:cTn id="107" dur="500" fill="hold"/>
                                        <p:tgtEl>
                                          <p:spTgt spid="130"/>
                                        </p:tgtEl>
                                        <p:attrNameLst>
                                          <p:attrName>ppt_x</p:attrName>
                                        </p:attrNameLst>
                                      </p:cBhvr>
                                      <p:tavLst>
                                        <p:tav tm="0">
                                          <p:val>
                                            <p:strVal val="0-#ppt_w/2"/>
                                          </p:val>
                                        </p:tav>
                                        <p:tav tm="100000">
                                          <p:val>
                                            <p:strVal val="#ppt_x"/>
                                          </p:val>
                                        </p:tav>
                                      </p:tavLst>
                                    </p:anim>
                                    <p:anim calcmode="lin" valueType="num">
                                      <p:cBhvr additive="base">
                                        <p:cTn id="108" dur="500" fill="hold"/>
                                        <p:tgtEl>
                                          <p:spTgt spid="130"/>
                                        </p:tgtEl>
                                        <p:attrNameLst>
                                          <p:attrName>ppt_y</p:attrName>
                                        </p:attrNameLst>
                                      </p:cBhvr>
                                      <p:tavLst>
                                        <p:tav tm="0">
                                          <p:val>
                                            <p:strVal val="#ppt_y"/>
                                          </p:val>
                                        </p:tav>
                                        <p:tav tm="100000">
                                          <p:val>
                                            <p:strVal val="#ppt_y"/>
                                          </p:val>
                                        </p:tav>
                                      </p:tavLst>
                                    </p:anim>
                                  </p:childTnLst>
                                </p:cTn>
                              </p:par>
                              <p:par>
                                <p:cTn id="109" presetID="1" presetClass="entr" presetSubtype="0" fill="hold" grpId="0" nodeType="withEffect">
                                  <p:stCondLst>
                                    <p:cond delay="0"/>
                                  </p:stCondLst>
                                  <p:childTnLst>
                                    <p:set>
                                      <p:cBhvr>
                                        <p:cTn id="110" dur="1" fill="hold">
                                          <p:stCondLst>
                                            <p:cond delay="0"/>
                                          </p:stCondLst>
                                        </p:cTn>
                                        <p:tgtEl>
                                          <p:spTgt spid="13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3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35"/>
                                        </p:tgtEl>
                                        <p:attrNameLst>
                                          <p:attrName>style.visibility</p:attrName>
                                        </p:attrNameLst>
                                      </p:cBhvr>
                                      <p:to>
                                        <p:strVal val="visible"/>
                                      </p:to>
                                    </p:set>
                                  </p:childTnLst>
                                </p:cTn>
                              </p:par>
                              <p:par>
                                <p:cTn id="115" presetID="1" presetClass="entr" presetSubtype="0" fill="hold" grpId="1" nodeType="withEffect">
                                  <p:stCondLst>
                                    <p:cond delay="0"/>
                                  </p:stCondLst>
                                  <p:childTnLst>
                                    <p:set>
                                      <p:cBhvr>
                                        <p:cTn id="116" dur="1" fill="hold">
                                          <p:stCondLst>
                                            <p:cond delay="0"/>
                                          </p:stCondLst>
                                        </p:cTn>
                                        <p:tgtEl>
                                          <p:spTgt spid="135"/>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136"/>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139"/>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146"/>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147"/>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149"/>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31"/>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32"/>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37"/>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38"/>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40"/>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41"/>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42"/>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44"/>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45"/>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43"/>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48"/>
                                        </p:tgtEl>
                                        <p:attrNameLst>
                                          <p:attrName>style.visibility</p:attrName>
                                        </p:attrNameLst>
                                      </p:cBhvr>
                                      <p:to>
                                        <p:strVal val="visible"/>
                                      </p:to>
                                    </p:set>
                                  </p:childTnLst>
                                </p:cTn>
                              </p:par>
                            </p:childTnLst>
                          </p:cTn>
                        </p:par>
                      </p:childTnLst>
                    </p:cTn>
                  </p:par>
                  <p:par>
                    <p:cTn id="149" fill="hold">
                      <p:stCondLst>
                        <p:cond delay="indefinite"/>
                      </p:stCondLst>
                      <p:childTnLst>
                        <p:par>
                          <p:cTn id="150" fill="hold">
                            <p:stCondLst>
                              <p:cond delay="0"/>
                            </p:stCondLst>
                            <p:childTnLst>
                              <p:par>
                                <p:cTn id="151" presetID="2" presetClass="entr" presetSubtype="4" fill="hold" grpId="0" nodeType="clickEffect">
                                  <p:stCondLst>
                                    <p:cond delay="0"/>
                                  </p:stCondLst>
                                  <p:childTnLst>
                                    <p:set>
                                      <p:cBhvr>
                                        <p:cTn id="152" dur="1" fill="hold">
                                          <p:stCondLst>
                                            <p:cond delay="0"/>
                                          </p:stCondLst>
                                        </p:cTn>
                                        <p:tgtEl>
                                          <p:spTgt spid="150"/>
                                        </p:tgtEl>
                                        <p:attrNameLst>
                                          <p:attrName>style.visibility</p:attrName>
                                        </p:attrNameLst>
                                      </p:cBhvr>
                                      <p:to>
                                        <p:strVal val="visible"/>
                                      </p:to>
                                    </p:set>
                                    <p:anim calcmode="lin" valueType="num">
                                      <p:cBhvr additive="base">
                                        <p:cTn id="153" dur="500" fill="hold"/>
                                        <p:tgtEl>
                                          <p:spTgt spid="150"/>
                                        </p:tgtEl>
                                        <p:attrNameLst>
                                          <p:attrName>ppt_x</p:attrName>
                                        </p:attrNameLst>
                                      </p:cBhvr>
                                      <p:tavLst>
                                        <p:tav tm="0">
                                          <p:val>
                                            <p:strVal val="#ppt_x"/>
                                          </p:val>
                                        </p:tav>
                                        <p:tav tm="100000">
                                          <p:val>
                                            <p:strVal val="#ppt_x"/>
                                          </p:val>
                                        </p:tav>
                                      </p:tavLst>
                                    </p:anim>
                                    <p:anim calcmode="lin" valueType="num">
                                      <p:cBhvr additive="base">
                                        <p:cTn id="154" dur="500" fill="hold"/>
                                        <p:tgtEl>
                                          <p:spTgt spid="150"/>
                                        </p:tgtEl>
                                        <p:attrNameLst>
                                          <p:attrName>ppt_y</p:attrName>
                                        </p:attrNameLst>
                                      </p:cBhvr>
                                      <p:tavLst>
                                        <p:tav tm="0">
                                          <p:val>
                                            <p:strVal val="1+#ppt_h/2"/>
                                          </p:val>
                                        </p:tav>
                                        <p:tav tm="100000">
                                          <p:val>
                                            <p:strVal val="#ppt_y"/>
                                          </p:val>
                                        </p:tav>
                                      </p:tavLst>
                                    </p:anim>
                                  </p:childTnLst>
                                </p:cTn>
                              </p:par>
                              <p:par>
                                <p:cTn id="155" presetID="1" presetClass="entr" presetSubtype="0" fill="hold" grpId="0" nodeType="withEffect">
                                  <p:stCondLst>
                                    <p:cond delay="0"/>
                                  </p:stCondLst>
                                  <p:childTnLst>
                                    <p:set>
                                      <p:cBhvr>
                                        <p:cTn id="156" dur="1" fill="hold">
                                          <p:stCondLst>
                                            <p:cond delay="0"/>
                                          </p:stCondLst>
                                        </p:cTn>
                                        <p:tgtEl>
                                          <p:spTgt spid="152"/>
                                        </p:tgtEl>
                                        <p:attrNameLst>
                                          <p:attrName>style.visibility</p:attrName>
                                        </p:attrNameLst>
                                      </p:cBhvr>
                                      <p:to>
                                        <p:strVal val="visible"/>
                                      </p:to>
                                    </p:set>
                                  </p:childTnLst>
                                </p:cTn>
                              </p:par>
                              <p:par>
                                <p:cTn id="157" presetID="1" presetClass="entr" presetSubtype="0" fill="hold" grpId="1" nodeType="withEffect">
                                  <p:stCondLst>
                                    <p:cond delay="0"/>
                                  </p:stCondLst>
                                  <p:childTnLst>
                                    <p:set>
                                      <p:cBhvr>
                                        <p:cTn id="158" dur="1" fill="hold">
                                          <p:stCondLst>
                                            <p:cond delay="0"/>
                                          </p:stCondLst>
                                        </p:cTn>
                                        <p:tgtEl>
                                          <p:spTgt spid="152"/>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53"/>
                                        </p:tgtEl>
                                        <p:attrNameLst>
                                          <p:attrName>style.visibility</p:attrName>
                                        </p:attrNameLst>
                                      </p:cBhvr>
                                      <p:to>
                                        <p:strVal val="visible"/>
                                      </p:to>
                                    </p:set>
                                  </p:childTnLst>
                                </p:cTn>
                              </p:par>
                              <p:par>
                                <p:cTn id="161" presetID="1" presetClass="entr" presetSubtype="0" fill="hold" grpId="1" nodeType="withEffect">
                                  <p:stCondLst>
                                    <p:cond delay="0"/>
                                  </p:stCondLst>
                                  <p:childTnLst>
                                    <p:set>
                                      <p:cBhvr>
                                        <p:cTn id="162" dur="1" fill="hold">
                                          <p:stCondLst>
                                            <p:cond delay="0"/>
                                          </p:stCondLst>
                                        </p:cTn>
                                        <p:tgtEl>
                                          <p:spTgt spid="153"/>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154"/>
                                        </p:tgtEl>
                                        <p:attrNameLst>
                                          <p:attrName>style.visibility</p:attrName>
                                        </p:attrNameLst>
                                      </p:cBhvr>
                                      <p:to>
                                        <p:strVal val="visible"/>
                                      </p:to>
                                    </p:set>
                                  </p:childTnLst>
                                </p:cTn>
                              </p:par>
                              <p:par>
                                <p:cTn id="165" presetID="1" presetClass="entr" presetSubtype="0" fill="hold" grpId="1" nodeType="withEffect">
                                  <p:stCondLst>
                                    <p:cond delay="0"/>
                                  </p:stCondLst>
                                  <p:childTnLst>
                                    <p:set>
                                      <p:cBhvr>
                                        <p:cTn id="166" dur="1" fill="hold">
                                          <p:stCondLst>
                                            <p:cond delay="0"/>
                                          </p:stCondLst>
                                        </p:cTn>
                                        <p:tgtEl>
                                          <p:spTgt spid="154"/>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155"/>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156"/>
                                        </p:tgtEl>
                                        <p:attrNameLst>
                                          <p:attrName>style.visibility</p:attrName>
                                        </p:attrNameLst>
                                      </p:cBhvr>
                                      <p:to>
                                        <p:strVal val="visible"/>
                                      </p:to>
                                    </p:set>
                                  </p:childTnLst>
                                </p:cTn>
                              </p:par>
                              <p:par>
                                <p:cTn id="171" presetID="2" presetClass="entr" presetSubtype="4" fill="hold" nodeType="withEffect">
                                  <p:stCondLst>
                                    <p:cond delay="0"/>
                                  </p:stCondLst>
                                  <p:childTnLst>
                                    <p:set>
                                      <p:cBhvr>
                                        <p:cTn id="172" dur="1" fill="hold">
                                          <p:stCondLst>
                                            <p:cond delay="0"/>
                                          </p:stCondLst>
                                        </p:cTn>
                                        <p:tgtEl>
                                          <p:spTgt spid="151"/>
                                        </p:tgtEl>
                                        <p:attrNameLst>
                                          <p:attrName>style.visibility</p:attrName>
                                        </p:attrNameLst>
                                      </p:cBhvr>
                                      <p:to>
                                        <p:strVal val="visible"/>
                                      </p:to>
                                    </p:set>
                                    <p:anim calcmode="lin" valueType="num">
                                      <p:cBhvr additive="base">
                                        <p:cTn id="173" dur="500" fill="hold"/>
                                        <p:tgtEl>
                                          <p:spTgt spid="151"/>
                                        </p:tgtEl>
                                        <p:attrNameLst>
                                          <p:attrName>ppt_x</p:attrName>
                                        </p:attrNameLst>
                                      </p:cBhvr>
                                      <p:tavLst>
                                        <p:tav tm="0">
                                          <p:val>
                                            <p:strVal val="#ppt_x"/>
                                          </p:val>
                                        </p:tav>
                                        <p:tav tm="100000">
                                          <p:val>
                                            <p:strVal val="#ppt_x"/>
                                          </p:val>
                                        </p:tav>
                                      </p:tavLst>
                                    </p:anim>
                                    <p:anim calcmode="lin" valueType="num">
                                      <p:cBhvr additive="base">
                                        <p:cTn id="174" dur="500" fill="hold"/>
                                        <p:tgtEl>
                                          <p:spTgt spid="151"/>
                                        </p:tgtEl>
                                        <p:attrNameLst>
                                          <p:attrName>ppt_y</p:attrName>
                                        </p:attrNameLst>
                                      </p:cBhvr>
                                      <p:tavLst>
                                        <p:tav tm="0">
                                          <p:val>
                                            <p:strVal val="1+#ppt_h/2"/>
                                          </p:val>
                                        </p:tav>
                                        <p:tav tm="100000">
                                          <p:val>
                                            <p:strVal val="#ppt_y"/>
                                          </p:val>
                                        </p:tav>
                                      </p:tavLst>
                                    </p:anim>
                                  </p:childTnLst>
                                </p:cTn>
                              </p:par>
                              <p:par>
                                <p:cTn id="175" presetID="9" presetClass="exit" presetSubtype="0" fill="hold" grpId="2" nodeType="withEffect">
                                  <p:stCondLst>
                                    <p:cond delay="0"/>
                                  </p:stCondLst>
                                  <p:childTnLst>
                                    <p:animEffect transition="out" filter="dissolve">
                                      <p:cBhvr>
                                        <p:cTn id="176" dur="500"/>
                                        <p:tgtEl>
                                          <p:spTgt spid="135"/>
                                        </p:tgtEl>
                                      </p:cBhvr>
                                    </p:animEffect>
                                    <p:set>
                                      <p:cBhvr>
                                        <p:cTn id="177" dur="1" fill="hold">
                                          <p:stCondLst>
                                            <p:cond delay="499"/>
                                          </p:stCondLst>
                                        </p:cTn>
                                        <p:tgtEl>
                                          <p:spTgt spid="135"/>
                                        </p:tgtEl>
                                        <p:attrNameLst>
                                          <p:attrName>style.visibility</p:attrName>
                                        </p:attrNameLst>
                                      </p:cBhvr>
                                      <p:to>
                                        <p:strVal val="hidden"/>
                                      </p:to>
                                    </p:set>
                                  </p:childTnLst>
                                </p:cTn>
                              </p:par>
                            </p:childTnLst>
                          </p:cTn>
                        </p:par>
                      </p:childTnLst>
                    </p:cTn>
                  </p:par>
                  <p:par>
                    <p:cTn id="178" fill="hold">
                      <p:stCondLst>
                        <p:cond delay="indefinite"/>
                      </p:stCondLst>
                      <p:childTnLst>
                        <p:par>
                          <p:cTn id="179" fill="hold">
                            <p:stCondLst>
                              <p:cond delay="0"/>
                            </p:stCondLst>
                            <p:childTnLst>
                              <p:par>
                                <p:cTn id="180" presetID="2" presetClass="entr" presetSubtype="4" fill="hold" grpId="0" nodeType="clickEffect">
                                  <p:stCondLst>
                                    <p:cond delay="0"/>
                                  </p:stCondLst>
                                  <p:childTnLst>
                                    <p:set>
                                      <p:cBhvr>
                                        <p:cTn id="181" dur="1" fill="hold">
                                          <p:stCondLst>
                                            <p:cond delay="0"/>
                                          </p:stCondLst>
                                        </p:cTn>
                                        <p:tgtEl>
                                          <p:spTgt spid="157"/>
                                        </p:tgtEl>
                                        <p:attrNameLst>
                                          <p:attrName>style.visibility</p:attrName>
                                        </p:attrNameLst>
                                      </p:cBhvr>
                                      <p:to>
                                        <p:strVal val="visible"/>
                                      </p:to>
                                    </p:set>
                                    <p:anim calcmode="lin" valueType="num">
                                      <p:cBhvr additive="base">
                                        <p:cTn id="182" dur="500" fill="hold"/>
                                        <p:tgtEl>
                                          <p:spTgt spid="157"/>
                                        </p:tgtEl>
                                        <p:attrNameLst>
                                          <p:attrName>ppt_x</p:attrName>
                                        </p:attrNameLst>
                                      </p:cBhvr>
                                      <p:tavLst>
                                        <p:tav tm="0">
                                          <p:val>
                                            <p:strVal val="#ppt_x"/>
                                          </p:val>
                                        </p:tav>
                                        <p:tav tm="100000">
                                          <p:val>
                                            <p:strVal val="#ppt_x"/>
                                          </p:val>
                                        </p:tav>
                                      </p:tavLst>
                                    </p:anim>
                                    <p:anim calcmode="lin" valueType="num">
                                      <p:cBhvr additive="base">
                                        <p:cTn id="183" dur="500" fill="hold"/>
                                        <p:tgtEl>
                                          <p:spTgt spid="157"/>
                                        </p:tgtEl>
                                        <p:attrNameLst>
                                          <p:attrName>ppt_y</p:attrName>
                                        </p:attrNameLst>
                                      </p:cBhvr>
                                      <p:tavLst>
                                        <p:tav tm="0">
                                          <p:val>
                                            <p:strVal val="1+#ppt_h/2"/>
                                          </p:val>
                                        </p:tav>
                                        <p:tav tm="100000">
                                          <p:val>
                                            <p:strVal val="#ppt_y"/>
                                          </p:val>
                                        </p:tav>
                                      </p:tavLst>
                                    </p:anim>
                                  </p:childTnLst>
                                </p:cTn>
                              </p:par>
                              <p:par>
                                <p:cTn id="184" presetID="2" presetClass="entr" presetSubtype="4" fill="hold" nodeType="withEffect">
                                  <p:stCondLst>
                                    <p:cond delay="0"/>
                                  </p:stCondLst>
                                  <p:childTnLst>
                                    <p:set>
                                      <p:cBhvr>
                                        <p:cTn id="185" dur="1" fill="hold">
                                          <p:stCondLst>
                                            <p:cond delay="0"/>
                                          </p:stCondLst>
                                        </p:cTn>
                                        <p:tgtEl>
                                          <p:spTgt spid="158"/>
                                        </p:tgtEl>
                                        <p:attrNameLst>
                                          <p:attrName>style.visibility</p:attrName>
                                        </p:attrNameLst>
                                      </p:cBhvr>
                                      <p:to>
                                        <p:strVal val="visible"/>
                                      </p:to>
                                    </p:set>
                                    <p:anim calcmode="lin" valueType="num">
                                      <p:cBhvr additive="base">
                                        <p:cTn id="186" dur="500" fill="hold"/>
                                        <p:tgtEl>
                                          <p:spTgt spid="158"/>
                                        </p:tgtEl>
                                        <p:attrNameLst>
                                          <p:attrName>ppt_x</p:attrName>
                                        </p:attrNameLst>
                                      </p:cBhvr>
                                      <p:tavLst>
                                        <p:tav tm="0">
                                          <p:val>
                                            <p:strVal val="#ppt_x"/>
                                          </p:val>
                                        </p:tav>
                                        <p:tav tm="100000">
                                          <p:val>
                                            <p:strVal val="#ppt_x"/>
                                          </p:val>
                                        </p:tav>
                                      </p:tavLst>
                                    </p:anim>
                                    <p:anim calcmode="lin" valueType="num">
                                      <p:cBhvr additive="base">
                                        <p:cTn id="187" dur="500" fill="hold"/>
                                        <p:tgtEl>
                                          <p:spTgt spid="158"/>
                                        </p:tgtEl>
                                        <p:attrNameLst>
                                          <p:attrName>ppt_y</p:attrName>
                                        </p:attrNameLst>
                                      </p:cBhvr>
                                      <p:tavLst>
                                        <p:tav tm="0">
                                          <p:val>
                                            <p:strVal val="1+#ppt_h/2"/>
                                          </p:val>
                                        </p:tav>
                                        <p:tav tm="100000">
                                          <p:val>
                                            <p:strVal val="#ppt_y"/>
                                          </p:val>
                                        </p:tav>
                                      </p:tavLst>
                                    </p:anim>
                                  </p:childTnLst>
                                </p:cTn>
                              </p:par>
                            </p:childTnLst>
                          </p:cTn>
                        </p:par>
                      </p:childTnLst>
                    </p:cTn>
                  </p:par>
                  <p:par>
                    <p:cTn id="188" fill="hold">
                      <p:stCondLst>
                        <p:cond delay="indefinite"/>
                      </p:stCondLst>
                      <p:childTnLst>
                        <p:par>
                          <p:cTn id="189" fill="hold">
                            <p:stCondLst>
                              <p:cond delay="0"/>
                            </p:stCondLst>
                            <p:childTnLst>
                              <p:par>
                                <p:cTn id="190" presetID="1" presetClass="entr" presetSubtype="0" fill="hold" grpId="0" nodeType="clickEffect">
                                  <p:stCondLst>
                                    <p:cond delay="0"/>
                                  </p:stCondLst>
                                  <p:childTnLst>
                                    <p:set>
                                      <p:cBhvr>
                                        <p:cTn id="191" dur="1" fill="hold">
                                          <p:stCondLst>
                                            <p:cond delay="0"/>
                                          </p:stCondLst>
                                        </p:cTn>
                                        <p:tgtEl>
                                          <p:spTgt spid="160"/>
                                        </p:tgtEl>
                                        <p:attrNameLst>
                                          <p:attrName>style.visibility</p:attrName>
                                        </p:attrNameLst>
                                      </p:cBhvr>
                                      <p:to>
                                        <p:strVal val="visible"/>
                                      </p:to>
                                    </p:set>
                                  </p:childTnLst>
                                </p:cTn>
                              </p:par>
                              <p:par>
                                <p:cTn id="192" presetID="1" presetClass="entr" presetSubtype="0" fill="hold" nodeType="withEffect">
                                  <p:stCondLst>
                                    <p:cond delay="0"/>
                                  </p:stCondLst>
                                  <p:childTnLst>
                                    <p:set>
                                      <p:cBhvr>
                                        <p:cTn id="193" dur="1" fill="hold">
                                          <p:stCondLst>
                                            <p:cond delay="0"/>
                                          </p:stCondLst>
                                        </p:cTn>
                                        <p:tgtEl>
                                          <p:spTgt spid="159"/>
                                        </p:tgtEl>
                                        <p:attrNameLst>
                                          <p:attrName>style.visibility</p:attrName>
                                        </p:attrNameLst>
                                      </p:cBhvr>
                                      <p:to>
                                        <p:strVal val="visible"/>
                                      </p:to>
                                    </p:set>
                                  </p:childTnLst>
                                </p:cTn>
                              </p:par>
                              <p:par>
                                <p:cTn id="194" presetID="1" presetClass="entr" presetSubtype="0" fill="hold" grpId="0" nodeType="withEffect">
                                  <p:stCondLst>
                                    <p:cond delay="0"/>
                                  </p:stCondLst>
                                  <p:childTnLst>
                                    <p:set>
                                      <p:cBhvr>
                                        <p:cTn id="195" dur="1" fill="hold">
                                          <p:stCondLst>
                                            <p:cond delay="0"/>
                                          </p:stCondLst>
                                        </p:cTn>
                                        <p:tgtEl>
                                          <p:spTgt spid="161"/>
                                        </p:tgtEl>
                                        <p:attrNameLst>
                                          <p:attrName>style.visibility</p:attrName>
                                        </p:attrNameLst>
                                      </p:cBhvr>
                                      <p:to>
                                        <p:strVal val="visible"/>
                                      </p:to>
                                    </p:set>
                                  </p:childTnLst>
                                </p:cTn>
                              </p:par>
                              <p:par>
                                <p:cTn id="196" presetID="1" presetClass="entr" presetSubtype="0" fill="hold" grpId="1" nodeType="withEffect">
                                  <p:stCondLst>
                                    <p:cond delay="0"/>
                                  </p:stCondLst>
                                  <p:childTnLst>
                                    <p:set>
                                      <p:cBhvr>
                                        <p:cTn id="197" dur="1" fill="hold">
                                          <p:stCondLst>
                                            <p:cond delay="0"/>
                                          </p:stCondLst>
                                        </p:cTn>
                                        <p:tgtEl>
                                          <p:spTgt spid="161"/>
                                        </p:tgtEl>
                                        <p:attrNameLst>
                                          <p:attrName>style.visibility</p:attrName>
                                        </p:attrNameLst>
                                      </p:cBhvr>
                                      <p:to>
                                        <p:strVal val="visible"/>
                                      </p:to>
                                    </p:set>
                                  </p:childTnLst>
                                </p:cTn>
                              </p:par>
                              <p:par>
                                <p:cTn id="198" presetID="1" presetClass="entr" presetSubtype="0" fill="hold" grpId="0" nodeType="withEffect">
                                  <p:stCondLst>
                                    <p:cond delay="0"/>
                                  </p:stCondLst>
                                  <p:childTnLst>
                                    <p:set>
                                      <p:cBhvr>
                                        <p:cTn id="199" dur="1" fill="hold">
                                          <p:stCondLst>
                                            <p:cond delay="0"/>
                                          </p:stCondLst>
                                        </p:cTn>
                                        <p:tgtEl>
                                          <p:spTgt spid="162"/>
                                        </p:tgtEl>
                                        <p:attrNameLst>
                                          <p:attrName>style.visibility</p:attrName>
                                        </p:attrNameLst>
                                      </p:cBhvr>
                                      <p:to>
                                        <p:strVal val="visible"/>
                                      </p:to>
                                    </p:set>
                                  </p:childTnLst>
                                </p:cTn>
                              </p:par>
                              <p:par>
                                <p:cTn id="200" presetID="1" presetClass="entr" presetSubtype="0" fill="hold" grpId="0" nodeType="withEffect">
                                  <p:stCondLst>
                                    <p:cond delay="0"/>
                                  </p:stCondLst>
                                  <p:childTnLst>
                                    <p:set>
                                      <p:cBhvr>
                                        <p:cTn id="201" dur="1" fill="hold">
                                          <p:stCondLst>
                                            <p:cond delay="0"/>
                                          </p:stCondLst>
                                        </p:cTn>
                                        <p:tgtEl>
                                          <p:spTgt spid="163"/>
                                        </p:tgtEl>
                                        <p:attrNameLst>
                                          <p:attrName>style.visibility</p:attrName>
                                        </p:attrNameLst>
                                      </p:cBhvr>
                                      <p:to>
                                        <p:strVal val="visible"/>
                                      </p:to>
                                    </p:set>
                                  </p:childTnLst>
                                </p:cTn>
                              </p:par>
                              <p:par>
                                <p:cTn id="202" presetID="1" presetClass="entr" presetSubtype="0" fill="hold" grpId="0" nodeType="withEffect">
                                  <p:stCondLst>
                                    <p:cond delay="0"/>
                                  </p:stCondLst>
                                  <p:childTnLst>
                                    <p:set>
                                      <p:cBhvr>
                                        <p:cTn id="203" dur="1" fill="hold">
                                          <p:stCondLst>
                                            <p:cond delay="0"/>
                                          </p:stCondLst>
                                        </p:cTn>
                                        <p:tgtEl>
                                          <p:spTgt spid="164"/>
                                        </p:tgtEl>
                                        <p:attrNameLst>
                                          <p:attrName>style.visibility</p:attrName>
                                        </p:attrNameLst>
                                      </p:cBhvr>
                                      <p:to>
                                        <p:strVal val="visible"/>
                                      </p:to>
                                    </p:set>
                                  </p:childTnLst>
                                </p:cTn>
                              </p:par>
                              <p:par>
                                <p:cTn id="204" presetID="1" presetClass="entr" presetSubtype="0" fill="hold" grpId="0" nodeType="withEffect">
                                  <p:stCondLst>
                                    <p:cond delay="0"/>
                                  </p:stCondLst>
                                  <p:childTnLst>
                                    <p:set>
                                      <p:cBhvr>
                                        <p:cTn id="205" dur="1" fill="hold">
                                          <p:stCondLst>
                                            <p:cond delay="0"/>
                                          </p:stCondLst>
                                        </p:cTn>
                                        <p:tgtEl>
                                          <p:spTgt spid="165"/>
                                        </p:tgtEl>
                                        <p:attrNameLst>
                                          <p:attrName>style.visibility</p:attrName>
                                        </p:attrNameLst>
                                      </p:cBhvr>
                                      <p:to>
                                        <p:strVal val="visible"/>
                                      </p:to>
                                    </p:set>
                                  </p:childTnLst>
                                </p:cTn>
                              </p:par>
                              <p:par>
                                <p:cTn id="206" presetID="1" presetClass="entr" presetSubtype="0" fill="hold" grpId="0" nodeType="withEffect">
                                  <p:stCondLst>
                                    <p:cond delay="0"/>
                                  </p:stCondLst>
                                  <p:childTnLst>
                                    <p:set>
                                      <p:cBhvr>
                                        <p:cTn id="207" dur="1" fill="hold">
                                          <p:stCondLst>
                                            <p:cond delay="0"/>
                                          </p:stCondLst>
                                        </p:cTn>
                                        <p:tgtEl>
                                          <p:spTgt spid="166"/>
                                        </p:tgtEl>
                                        <p:attrNameLst>
                                          <p:attrName>style.visibility</p:attrName>
                                        </p:attrNameLst>
                                      </p:cBhvr>
                                      <p:to>
                                        <p:strVal val="visible"/>
                                      </p:to>
                                    </p:set>
                                  </p:childTnLst>
                                </p:cTn>
                              </p:par>
                              <p:par>
                                <p:cTn id="208" presetID="1" presetClass="entr" presetSubtype="0" fill="hold" nodeType="withEffect">
                                  <p:stCondLst>
                                    <p:cond delay="0"/>
                                  </p:stCondLst>
                                  <p:childTnLst>
                                    <p:set>
                                      <p:cBhvr>
                                        <p:cTn id="209" dur="1" fill="hold">
                                          <p:stCondLst>
                                            <p:cond delay="0"/>
                                          </p:stCondLst>
                                        </p:cTn>
                                        <p:tgtEl>
                                          <p:spTgt spid="167"/>
                                        </p:tgtEl>
                                        <p:attrNameLst>
                                          <p:attrName>style.visibility</p:attrName>
                                        </p:attrNameLst>
                                      </p:cBhvr>
                                      <p:to>
                                        <p:strVal val="visible"/>
                                      </p:to>
                                    </p:set>
                                  </p:childTnLst>
                                </p:cTn>
                              </p:par>
                            </p:childTnLst>
                          </p:cTn>
                        </p:par>
                      </p:childTnLst>
                    </p:cTn>
                  </p:par>
                  <p:par>
                    <p:cTn id="210" fill="hold">
                      <p:stCondLst>
                        <p:cond delay="indefinite"/>
                      </p:stCondLst>
                      <p:childTnLst>
                        <p:par>
                          <p:cTn id="211" fill="hold">
                            <p:stCondLst>
                              <p:cond delay="0"/>
                            </p:stCondLst>
                            <p:childTnLst>
                              <p:par>
                                <p:cTn id="212" presetID="1" presetClass="entr" presetSubtype="0" fill="hold" grpId="0" nodeType="clickEffect">
                                  <p:stCondLst>
                                    <p:cond delay="0"/>
                                  </p:stCondLst>
                                  <p:childTnLst>
                                    <p:set>
                                      <p:cBhvr>
                                        <p:cTn id="213" dur="1" fill="hold">
                                          <p:stCondLst>
                                            <p:cond delay="0"/>
                                          </p:stCondLst>
                                        </p:cTn>
                                        <p:tgtEl>
                                          <p:spTgt spid="168"/>
                                        </p:tgtEl>
                                        <p:attrNameLst>
                                          <p:attrName>style.visibility</p:attrName>
                                        </p:attrNameLst>
                                      </p:cBhvr>
                                      <p:to>
                                        <p:strVal val="visible"/>
                                      </p:to>
                                    </p:set>
                                  </p:childTnLst>
                                </p:cTn>
                              </p:par>
                              <p:par>
                                <p:cTn id="214" presetID="1" presetClass="entr" presetSubtype="0" fill="hold" grpId="0" nodeType="withEffect">
                                  <p:stCondLst>
                                    <p:cond delay="0"/>
                                  </p:stCondLst>
                                  <p:childTnLst>
                                    <p:set>
                                      <p:cBhvr>
                                        <p:cTn id="215" dur="1" fill="hold">
                                          <p:stCondLst>
                                            <p:cond delay="0"/>
                                          </p:stCondLst>
                                        </p:cTn>
                                        <p:tgtEl>
                                          <p:spTgt spid="169"/>
                                        </p:tgtEl>
                                        <p:attrNameLst>
                                          <p:attrName>style.visibility</p:attrName>
                                        </p:attrNameLst>
                                      </p:cBhvr>
                                      <p:to>
                                        <p:strVal val="visible"/>
                                      </p:to>
                                    </p:set>
                                  </p:childTnLst>
                                </p:cTn>
                              </p:par>
                              <p:par>
                                <p:cTn id="216" presetID="1" presetClass="entr" presetSubtype="0" fill="hold" grpId="0" nodeType="withEffect">
                                  <p:stCondLst>
                                    <p:cond delay="0"/>
                                  </p:stCondLst>
                                  <p:childTnLst>
                                    <p:set>
                                      <p:cBhvr>
                                        <p:cTn id="217" dur="1" fill="hold">
                                          <p:stCondLst>
                                            <p:cond delay="0"/>
                                          </p:stCondLst>
                                        </p:cTn>
                                        <p:tgtEl>
                                          <p:spTgt spid="170"/>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171"/>
                                        </p:tgtEl>
                                        <p:attrNameLst>
                                          <p:attrName>style.visibility</p:attrName>
                                        </p:attrNameLst>
                                      </p:cBhvr>
                                      <p:to>
                                        <p:strVal val="visible"/>
                                      </p:to>
                                    </p:set>
                                  </p:childTnLst>
                                </p:cTn>
                              </p:par>
                              <p:par>
                                <p:cTn id="220" presetID="1" presetClass="entr" presetSubtype="0" fill="hold" nodeType="withEffect">
                                  <p:stCondLst>
                                    <p:cond delay="0"/>
                                  </p:stCondLst>
                                  <p:childTnLst>
                                    <p:set>
                                      <p:cBhvr>
                                        <p:cTn id="221" dur="1" fill="hold">
                                          <p:stCondLst>
                                            <p:cond delay="0"/>
                                          </p:stCondLst>
                                        </p:cTn>
                                        <p:tgtEl>
                                          <p:spTgt spid="1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p:bldP spid="98" grpId="0" animBg="1"/>
      <p:bldP spid="99" grpId="0" animBg="1"/>
      <p:bldP spid="99" grpId="1" animBg="1"/>
      <p:bldP spid="100" grpId="0" animBg="1"/>
      <p:bldP spid="100" grpId="1" animBg="1"/>
      <p:bldP spid="101" grpId="0" animBg="1"/>
      <p:bldP spid="101" grpId="1" animBg="1"/>
      <p:bldP spid="102" grpId="0" animBg="1"/>
      <p:bldP spid="102" grpId="1" animBg="1"/>
      <p:bldP spid="103" grpId="0"/>
      <p:bldP spid="107" grpId="0" animBg="1"/>
      <p:bldP spid="108" grpId="0"/>
      <p:bldP spid="109" grpId="0" animBg="1"/>
      <p:bldP spid="110" grpId="0" animBg="1"/>
      <p:bldP spid="111" grpId="0" animBg="1"/>
      <p:bldP spid="113" grpId="0" animBg="1"/>
      <p:bldP spid="114" grpId="0"/>
      <p:bldP spid="115" grpId="0"/>
      <p:bldP spid="116" grpId="0" animBg="1"/>
      <p:bldP spid="119" grpId="0"/>
      <p:bldP spid="121" grpId="0" animBg="1"/>
      <p:bldP spid="122" grpId="0" animBg="1"/>
      <p:bldP spid="123" grpId="0" animBg="1"/>
      <p:bldP spid="123" grpId="1" animBg="1"/>
      <p:bldP spid="124" grpId="0" animBg="1"/>
      <p:bldP spid="124" grpId="1" animBg="1"/>
      <p:bldP spid="125" grpId="0" animBg="1"/>
      <p:bldP spid="126" grpId="0" animBg="1"/>
      <p:bldP spid="127" grpId="0"/>
      <p:bldP spid="130" grpId="0"/>
      <p:bldP spid="131" grpId="0" animBg="1"/>
      <p:bldP spid="132" grpId="0" animBg="1"/>
      <p:bldP spid="133" grpId="0"/>
      <p:bldP spid="134" grpId="0" animBg="1"/>
      <p:bldP spid="135" grpId="0" animBg="1"/>
      <p:bldP spid="135" grpId="1" animBg="1"/>
      <p:bldP spid="135" grpId="2" animBg="1"/>
      <p:bldP spid="137" grpId="0" animBg="1"/>
      <p:bldP spid="138" grpId="0" animBg="1"/>
      <p:bldP spid="140" grpId="0" animBg="1"/>
      <p:bldP spid="141" grpId="0" animBg="1"/>
      <p:bldP spid="142" grpId="0" animBg="1"/>
      <p:bldP spid="143" grpId="0" animBg="1"/>
      <p:bldP spid="144" grpId="0" animBg="1"/>
      <p:bldP spid="145" grpId="0" animBg="1"/>
      <p:bldP spid="148" grpId="0" animBg="1"/>
      <p:bldP spid="150" grpId="0"/>
      <p:bldP spid="152" grpId="0" animBg="1"/>
      <p:bldP spid="152" grpId="1" animBg="1"/>
      <p:bldP spid="153" grpId="0" animBg="1"/>
      <p:bldP spid="153" grpId="1" animBg="1"/>
      <p:bldP spid="154" grpId="0" animBg="1"/>
      <p:bldP spid="154" grpId="1" animBg="1"/>
      <p:bldP spid="157" grpId="0"/>
      <p:bldP spid="160" grpId="0"/>
      <p:bldP spid="161" grpId="0" animBg="1"/>
      <p:bldP spid="161" grpId="1" animBg="1"/>
      <p:bldP spid="162" grpId="0" animBg="1"/>
      <p:bldP spid="163" grpId="0" animBg="1"/>
      <p:bldP spid="164" grpId="0"/>
      <p:bldP spid="165" grpId="0"/>
      <p:bldP spid="166" grpId="0" animBg="1"/>
      <p:bldP spid="168" grpId="0"/>
      <p:bldP spid="169" grpId="0" animBg="1"/>
      <p:bldP spid="170" grpId="0" animBg="1"/>
      <p:bldP spid="17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376" name="Freeform 152"/>
          <p:cNvSpPr>
            <a:spLocks/>
          </p:cNvSpPr>
          <p:nvPr/>
        </p:nvSpPr>
        <p:spPr bwMode="auto">
          <a:xfrm rot="-2203248">
            <a:off x="8020050" y="1689100"/>
            <a:ext cx="635000" cy="501650"/>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5" name="Freeform 151"/>
          <p:cNvSpPr>
            <a:spLocks/>
          </p:cNvSpPr>
          <p:nvPr/>
        </p:nvSpPr>
        <p:spPr bwMode="auto">
          <a:xfrm>
            <a:off x="8164513" y="1222375"/>
            <a:ext cx="611187" cy="487363"/>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4" name="Freeform 150"/>
          <p:cNvSpPr>
            <a:spLocks/>
          </p:cNvSpPr>
          <p:nvPr/>
        </p:nvSpPr>
        <p:spPr bwMode="auto">
          <a:xfrm>
            <a:off x="7451725" y="1223963"/>
            <a:ext cx="611188" cy="487362"/>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3" name="Freeform 149"/>
          <p:cNvSpPr>
            <a:spLocks/>
          </p:cNvSpPr>
          <p:nvPr/>
        </p:nvSpPr>
        <p:spPr bwMode="auto">
          <a:xfrm rot="5400000" flipV="1">
            <a:off x="7418388" y="1990725"/>
            <a:ext cx="611187" cy="487363"/>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2" name="Freeform 148"/>
          <p:cNvSpPr>
            <a:spLocks/>
          </p:cNvSpPr>
          <p:nvPr/>
        </p:nvSpPr>
        <p:spPr bwMode="auto">
          <a:xfrm rot="5400000" flipV="1">
            <a:off x="6743700" y="1306513"/>
            <a:ext cx="611188" cy="487362"/>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1" name="Freeform 147"/>
          <p:cNvSpPr>
            <a:spLocks/>
          </p:cNvSpPr>
          <p:nvPr/>
        </p:nvSpPr>
        <p:spPr bwMode="auto">
          <a:xfrm rot="5400000" flipV="1">
            <a:off x="6745288" y="1993900"/>
            <a:ext cx="611187" cy="487363"/>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70" name="Freeform 146"/>
          <p:cNvSpPr>
            <a:spLocks/>
          </p:cNvSpPr>
          <p:nvPr/>
        </p:nvSpPr>
        <p:spPr bwMode="auto">
          <a:xfrm rot="5400000" flipV="1">
            <a:off x="6080125" y="1995488"/>
            <a:ext cx="611188" cy="487362"/>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69" name="Freeform 145"/>
          <p:cNvSpPr>
            <a:spLocks/>
          </p:cNvSpPr>
          <p:nvPr/>
        </p:nvSpPr>
        <p:spPr bwMode="auto">
          <a:xfrm>
            <a:off x="6119813" y="1235075"/>
            <a:ext cx="611187" cy="487363"/>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52" name="Freeform 128"/>
          <p:cNvSpPr>
            <a:spLocks/>
          </p:cNvSpPr>
          <p:nvPr/>
        </p:nvSpPr>
        <p:spPr bwMode="auto">
          <a:xfrm>
            <a:off x="5454650" y="1227138"/>
            <a:ext cx="611188" cy="487362"/>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08340" name="Freeform 116"/>
          <p:cNvSpPr>
            <a:spLocks/>
          </p:cNvSpPr>
          <p:nvPr/>
        </p:nvSpPr>
        <p:spPr bwMode="auto">
          <a:xfrm>
            <a:off x="5503863" y="1714500"/>
            <a:ext cx="611187" cy="487363"/>
          </a:xfrm>
          <a:custGeom>
            <a:avLst/>
            <a:gdLst>
              <a:gd name="T0" fmla="*/ 2147483647 w 385"/>
              <a:gd name="T1" fmla="*/ 0 h 307"/>
              <a:gd name="T2" fmla="*/ 2147483647 w 385"/>
              <a:gd name="T3" fmla="*/ 2147483647 h 307"/>
              <a:gd name="T4" fmla="*/ 2147483647 w 385"/>
              <a:gd name="T5" fmla="*/ 2147483647 h 307"/>
              <a:gd name="T6" fmla="*/ 2147483647 w 385"/>
              <a:gd name="T7" fmla="*/ 2147483647 h 307"/>
              <a:gd name="T8" fmla="*/ 2147483647 w 385"/>
              <a:gd name="T9" fmla="*/ 2147483647 h 307"/>
              <a:gd name="T10" fmla="*/ 2147483647 w 385"/>
              <a:gd name="T11" fmla="*/ 2147483647 h 307"/>
              <a:gd name="T12" fmla="*/ 2147483647 w 385"/>
              <a:gd name="T13" fmla="*/ 2147483647 h 307"/>
              <a:gd name="T14" fmla="*/ 2147483647 w 385"/>
              <a:gd name="T15" fmla="*/ 2147483647 h 307"/>
              <a:gd name="T16" fmla="*/ 2147483647 w 385"/>
              <a:gd name="T17" fmla="*/ 2147483647 h 307"/>
              <a:gd name="T18" fmla="*/ 2147483647 w 385"/>
              <a:gd name="T19" fmla="*/ 2147483647 h 307"/>
              <a:gd name="T20" fmla="*/ 2147483647 w 385"/>
              <a:gd name="T21" fmla="*/ 2147483647 h 307"/>
              <a:gd name="T22" fmla="*/ 2147483647 w 385"/>
              <a:gd name="T23" fmla="*/ 0 h 3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5"/>
              <a:gd name="T37" fmla="*/ 0 h 307"/>
              <a:gd name="T38" fmla="*/ 385 w 385"/>
              <a:gd name="T39" fmla="*/ 307 h 3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5" h="307">
                <a:moveTo>
                  <a:pt x="145" y="0"/>
                </a:moveTo>
                <a:cubicBezTo>
                  <a:pt x="107" y="15"/>
                  <a:pt x="65" y="31"/>
                  <a:pt x="31" y="54"/>
                </a:cubicBezTo>
                <a:cubicBezTo>
                  <a:pt x="12" y="82"/>
                  <a:pt x="9" y="112"/>
                  <a:pt x="1" y="144"/>
                </a:cubicBezTo>
                <a:cubicBezTo>
                  <a:pt x="3" y="174"/>
                  <a:pt x="0" y="205"/>
                  <a:pt x="7" y="234"/>
                </a:cubicBezTo>
                <a:cubicBezTo>
                  <a:pt x="22" y="296"/>
                  <a:pt x="97" y="301"/>
                  <a:pt x="145" y="306"/>
                </a:cubicBezTo>
                <a:cubicBezTo>
                  <a:pt x="197" y="304"/>
                  <a:pt x="249" y="307"/>
                  <a:pt x="301" y="300"/>
                </a:cubicBezTo>
                <a:cubicBezTo>
                  <a:pt x="302" y="300"/>
                  <a:pt x="343" y="254"/>
                  <a:pt x="367" y="246"/>
                </a:cubicBezTo>
                <a:cubicBezTo>
                  <a:pt x="382" y="202"/>
                  <a:pt x="376" y="222"/>
                  <a:pt x="385" y="186"/>
                </a:cubicBezTo>
                <a:cubicBezTo>
                  <a:pt x="383" y="172"/>
                  <a:pt x="384" y="157"/>
                  <a:pt x="379" y="144"/>
                </a:cubicBezTo>
                <a:cubicBezTo>
                  <a:pt x="366" y="109"/>
                  <a:pt x="335" y="116"/>
                  <a:pt x="313" y="84"/>
                </a:cubicBezTo>
                <a:cubicBezTo>
                  <a:pt x="296" y="58"/>
                  <a:pt x="270" y="41"/>
                  <a:pt x="241" y="30"/>
                </a:cubicBezTo>
                <a:cubicBezTo>
                  <a:pt x="225" y="24"/>
                  <a:pt x="156" y="11"/>
                  <a:pt x="145" y="0"/>
                </a:cubicBezTo>
                <a:close/>
              </a:path>
            </a:pathLst>
          </a:custGeom>
          <a:solidFill>
            <a:srgbClr val="CCFFFF"/>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79025" name="Rectangle 4"/>
          <p:cNvSpPr>
            <a:spLocks noChangeArrowheads="1"/>
          </p:cNvSpPr>
          <p:nvPr/>
        </p:nvSpPr>
        <p:spPr bwMode="auto">
          <a:xfrm>
            <a:off x="942975" y="542925"/>
            <a:ext cx="1476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4</a:t>
            </a:r>
            <a:endParaRPr lang="ru-RU" b="1" dirty="0">
              <a:solidFill>
                <a:srgbClr val="FF0000"/>
              </a:solidFill>
              <a:latin typeface="Arial" charset="0"/>
              <a:cs typeface="Arial" charset="0"/>
            </a:endParaRPr>
          </a:p>
        </p:txBody>
      </p:sp>
      <p:sp>
        <p:nvSpPr>
          <p:cNvPr id="14350" name="Rectangle 6"/>
          <p:cNvSpPr>
            <a:spLocks noChangeArrowheads="1"/>
          </p:cNvSpPr>
          <p:nvPr/>
        </p:nvSpPr>
        <p:spPr bwMode="auto">
          <a:xfrm>
            <a:off x="0" y="612775"/>
            <a:ext cx="8863013" cy="1757363"/>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A truss</a:t>
            </a:r>
            <a:r>
              <a:rPr lang="en-US" sz="1000" b="1" dirty="0">
                <a:solidFill>
                  <a:srgbClr val="00007D">
                    <a:lumMod val="60000"/>
                    <a:lumOff val="40000"/>
                  </a:srgbClr>
                </a:solidFill>
                <a:latin typeface="Arial" charset="0"/>
                <a:cs typeface="Arial" charset="0"/>
              </a:rPr>
              <a:t> </a:t>
            </a:r>
            <a:r>
              <a:rPr lang="en-US" sz="1000" dirty="0">
                <a:solidFill>
                  <a:srgbClr val="00007D">
                    <a:lumMod val="60000"/>
                    <a:lumOff val="40000"/>
                  </a:srgbClr>
                </a:solidFill>
                <a:latin typeface="Arial" charset="0"/>
                <a:cs typeface="Arial" charset="0"/>
              </a:rPr>
              <a:t>is a structure that is made of straight, slender bars that are joined together to form a pattern of triangles. </a:t>
            </a:r>
            <a:r>
              <a:rPr lang="en-US" sz="1000" dirty="0">
                <a:solidFill>
                  <a:srgbClr val="000000"/>
                </a:solidFill>
                <a:latin typeface="Arial" charset="0"/>
                <a:cs typeface="Arial" charset="0"/>
              </a:rPr>
              <a:t>Trusses are usually designed to transmit forces. Consider plane trusses.</a:t>
            </a: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Joints</a:t>
            </a:r>
            <a:r>
              <a:rPr lang="en-US" sz="1000" dirty="0">
                <a:solidFill>
                  <a:srgbClr val="FF0000"/>
                </a:solidFill>
                <a:latin typeface="Arial" charset="0"/>
                <a:cs typeface="Arial" charset="0"/>
              </a:rPr>
              <a:t> </a:t>
            </a:r>
            <a:r>
              <a:rPr lang="en-US" sz="1000" dirty="0">
                <a:solidFill>
                  <a:srgbClr val="00007D">
                    <a:lumMod val="60000"/>
                    <a:lumOff val="40000"/>
                  </a:srgbClr>
                </a:solidFill>
                <a:latin typeface="Arial" charset="0"/>
                <a:cs typeface="Arial" charset="0"/>
              </a:rPr>
              <a:t>– points of intersection of the members .</a:t>
            </a:r>
          </a:p>
          <a:p>
            <a:pPr marL="533400" indent="-533400">
              <a:spcBef>
                <a:spcPct val="20000"/>
              </a:spcBef>
              <a:buClr>
                <a:srgbClr val="00007D"/>
              </a:buClr>
              <a:buSzPct val="75000"/>
              <a:buFont typeface="Wingdings" pitchFamily="2" charset="2"/>
              <a:buChar char="n"/>
              <a:defRPr/>
            </a:pPr>
            <a:r>
              <a:rPr lang="en-US" sz="1000" dirty="0">
                <a:solidFill>
                  <a:srgbClr val="00007D">
                    <a:lumMod val="60000"/>
                    <a:lumOff val="40000"/>
                  </a:srgbClr>
                </a:solidFill>
                <a:latin typeface="Arial" charset="0"/>
                <a:cs typeface="Arial" charset="0"/>
              </a:rPr>
              <a:t>The members  are usually riveted or welded to a plate, called </a:t>
            </a:r>
            <a:r>
              <a:rPr lang="en-US" sz="1000" b="1" dirty="0">
                <a:solidFill>
                  <a:srgbClr val="FF0000"/>
                </a:solidFill>
                <a:latin typeface="Arial" charset="0"/>
                <a:cs typeface="Arial" charset="0"/>
              </a:rPr>
              <a:t>a gusset plate.</a:t>
            </a: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Ties</a:t>
            </a:r>
            <a:r>
              <a:rPr lang="ru-RU" sz="1000" dirty="0">
                <a:solidFill>
                  <a:srgbClr val="00007D"/>
                </a:solidFill>
                <a:latin typeface="Arial" charset="0"/>
                <a:cs typeface="Arial" charset="0"/>
              </a:rPr>
              <a:t> – </a:t>
            </a:r>
            <a:r>
              <a:rPr lang="en-US" sz="1000" dirty="0">
                <a:solidFill>
                  <a:srgbClr val="00007D">
                    <a:lumMod val="60000"/>
                    <a:lumOff val="40000"/>
                  </a:srgbClr>
                </a:solidFill>
                <a:latin typeface="Arial" charset="0"/>
                <a:cs typeface="Arial" charset="0"/>
              </a:rPr>
              <a:t>vertical members</a:t>
            </a:r>
            <a:r>
              <a:rPr lang="ru-RU" sz="1000" dirty="0">
                <a:solidFill>
                  <a:srgbClr val="00007D">
                    <a:lumMod val="60000"/>
                    <a:lumOff val="40000"/>
                  </a:srgbClr>
                </a:solidFill>
                <a:latin typeface="Arial" charset="0"/>
                <a:cs typeface="Arial" charset="0"/>
              </a:rPr>
              <a:t>.</a:t>
            </a:r>
            <a:endParaRPr lang="en-US" sz="1000" dirty="0">
              <a:solidFill>
                <a:srgbClr val="00007D">
                  <a:lumMod val="60000"/>
                  <a:lumOff val="40000"/>
                </a:srgbClr>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Diagonals</a:t>
            </a:r>
            <a:r>
              <a:rPr lang="en-US" sz="1000" dirty="0">
                <a:solidFill>
                  <a:srgbClr val="FF0000"/>
                </a:solidFill>
                <a:latin typeface="Arial" charset="0"/>
                <a:cs typeface="Arial" charset="0"/>
              </a:rPr>
              <a:t> </a:t>
            </a:r>
            <a:r>
              <a:rPr lang="en-US" sz="1000" dirty="0">
                <a:solidFill>
                  <a:srgbClr val="00007D">
                    <a:lumMod val="60000"/>
                    <a:lumOff val="40000"/>
                  </a:srgbClr>
                </a:solidFill>
                <a:latin typeface="Arial" charset="0"/>
                <a:cs typeface="Arial" charset="0"/>
              </a:rPr>
              <a:t>- inclined members.</a:t>
            </a:r>
            <a:endParaRPr lang="ru-RU" sz="1000" dirty="0">
              <a:solidFill>
                <a:srgbClr val="00007D">
                  <a:lumMod val="60000"/>
                  <a:lumOff val="40000"/>
                </a:srgbClr>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Span</a:t>
            </a:r>
            <a:r>
              <a:rPr lang="en-US" sz="1000" b="1" dirty="0">
                <a:solidFill>
                  <a:srgbClr val="00007D"/>
                </a:solidFill>
                <a:latin typeface="Arial" charset="0"/>
                <a:cs typeface="Arial" charset="0"/>
              </a:rPr>
              <a:t> </a:t>
            </a:r>
            <a:r>
              <a:rPr lang="en-US" sz="1000" dirty="0">
                <a:solidFill>
                  <a:srgbClr val="00007D">
                    <a:lumMod val="60000"/>
                    <a:lumOff val="40000"/>
                  </a:srgbClr>
                </a:solidFill>
                <a:latin typeface="Arial" charset="0"/>
                <a:cs typeface="Arial" charset="0"/>
              </a:rPr>
              <a:t>– distance between supports (</a:t>
            </a:r>
            <a:r>
              <a:rPr lang="en-US" sz="1200" i="1" dirty="0">
                <a:solidFill>
                  <a:srgbClr val="00007D">
                    <a:lumMod val="60000"/>
                    <a:lumOff val="40000"/>
                  </a:srgbClr>
                </a:solidFill>
                <a:latin typeface="Times New Roman" pitchFamily="18" charset="0"/>
                <a:cs typeface="Arial" charset="0"/>
              </a:rPr>
              <a:t>l</a:t>
            </a:r>
            <a:r>
              <a:rPr lang="en-US" sz="1000" dirty="0">
                <a:solidFill>
                  <a:srgbClr val="00007D">
                    <a:lumMod val="60000"/>
                    <a:lumOff val="40000"/>
                  </a:srgbClr>
                </a:solidFill>
                <a:latin typeface="Arial" charset="0"/>
                <a:cs typeface="Arial" charset="0"/>
              </a:rPr>
              <a:t>)</a:t>
            </a:r>
            <a:r>
              <a:rPr lang="ru-RU" sz="1000" dirty="0">
                <a:solidFill>
                  <a:srgbClr val="00007D">
                    <a:lumMod val="60000"/>
                    <a:lumOff val="40000"/>
                  </a:srgbClr>
                </a:solidFill>
                <a:latin typeface="Arial" charset="0"/>
                <a:cs typeface="Arial" charset="0"/>
              </a:rPr>
              <a:t>.</a:t>
            </a:r>
            <a:endParaRPr lang="en-US" sz="1000" dirty="0">
              <a:solidFill>
                <a:srgbClr val="00007D">
                  <a:lumMod val="60000"/>
                  <a:lumOff val="40000"/>
                </a:srgbClr>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Truss panel length </a:t>
            </a:r>
            <a:r>
              <a:rPr lang="en-US" sz="1000" dirty="0">
                <a:solidFill>
                  <a:srgbClr val="FF0000"/>
                </a:solidFill>
                <a:latin typeface="Arial" charset="0"/>
                <a:cs typeface="Arial" charset="0"/>
              </a:rPr>
              <a:t>- </a:t>
            </a:r>
            <a:r>
              <a:rPr lang="en-US" sz="1000" dirty="0">
                <a:solidFill>
                  <a:srgbClr val="00007D">
                    <a:lumMod val="60000"/>
                    <a:lumOff val="40000"/>
                  </a:srgbClr>
                </a:solidFill>
                <a:latin typeface="Arial" charset="0"/>
                <a:cs typeface="Arial" charset="0"/>
              </a:rPr>
              <a:t>distance between ties </a:t>
            </a:r>
            <a:r>
              <a:rPr lang="en-US" sz="1000" dirty="0">
                <a:solidFill>
                  <a:srgbClr val="9999FF">
                    <a:lumMod val="50000"/>
                  </a:srgbClr>
                </a:solidFill>
                <a:latin typeface="Arial" charset="0"/>
                <a:cs typeface="Arial" charset="0"/>
              </a:rPr>
              <a:t>(</a:t>
            </a:r>
            <a:r>
              <a:rPr lang="en-US" sz="1100" i="1" dirty="0">
                <a:solidFill>
                  <a:srgbClr val="9999FF">
                    <a:lumMod val="50000"/>
                  </a:srgbClr>
                </a:solidFill>
                <a:latin typeface="Times New Roman" pitchFamily="18" charset="0"/>
                <a:cs typeface="Times New Roman" pitchFamily="18" charset="0"/>
              </a:rPr>
              <a:t>d</a:t>
            </a:r>
            <a:r>
              <a:rPr lang="en-US" sz="1000" dirty="0">
                <a:solidFill>
                  <a:srgbClr val="9999FF">
                    <a:lumMod val="50000"/>
                  </a:srgbClr>
                </a:solidFill>
                <a:latin typeface="Arial" charset="0"/>
                <a:cs typeface="Arial" charset="0"/>
              </a:rPr>
              <a:t>)</a:t>
            </a:r>
            <a:r>
              <a:rPr lang="en-US" sz="1000" dirty="0">
                <a:solidFill>
                  <a:srgbClr val="00007D">
                    <a:lumMod val="60000"/>
                    <a:lumOff val="40000"/>
                  </a:srgbClr>
                </a:solidFill>
                <a:latin typeface="Arial" charset="0"/>
                <a:cs typeface="Arial" charset="0"/>
              </a:rPr>
              <a:t>.</a:t>
            </a:r>
            <a:endParaRPr lang="ru-RU" sz="1000" dirty="0">
              <a:solidFill>
                <a:srgbClr val="FF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endParaRPr lang="en-US" sz="1000" dirty="0">
              <a:solidFill>
                <a:srgbClr val="FF0000"/>
              </a:solidFill>
              <a:latin typeface="Arial" charset="0"/>
              <a:cs typeface="Arial" charset="0"/>
            </a:endParaRPr>
          </a:p>
          <a:p>
            <a:pPr marL="533400" indent="-533400">
              <a:spcBef>
                <a:spcPct val="20000"/>
              </a:spcBef>
              <a:buClr>
                <a:srgbClr val="00007D"/>
              </a:buClr>
              <a:buSzPct val="75000"/>
              <a:buFont typeface="Wingdings" pitchFamily="2" charset="2"/>
              <a:buNone/>
              <a:defRPr/>
            </a:pPr>
            <a:r>
              <a:rPr lang="en-US" sz="1000" dirty="0">
                <a:solidFill>
                  <a:srgbClr val="FF0000"/>
                </a:solidFill>
                <a:latin typeface="Arial" charset="0"/>
                <a:cs typeface="Arial" charset="0"/>
              </a:rPr>
              <a:t>	</a:t>
            </a:r>
          </a:p>
          <a:p>
            <a:pPr marL="533400" indent="-533400">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endParaRPr lang="ru-RU" sz="1000" dirty="0">
              <a:solidFill>
                <a:srgbClr val="00007D">
                  <a:lumMod val="60000"/>
                  <a:lumOff val="40000"/>
                </a:srgbClr>
              </a:solidFill>
              <a:latin typeface="Arial" charset="0"/>
              <a:cs typeface="Arial" charset="0"/>
            </a:endParaRPr>
          </a:p>
          <a:p>
            <a:pPr>
              <a:spcBef>
                <a:spcPct val="20000"/>
              </a:spcBef>
              <a:buClr>
                <a:srgbClr val="00007D"/>
              </a:buClr>
              <a:buSzPct val="75000"/>
              <a:defRPr/>
            </a:pPr>
            <a:r>
              <a:rPr lang="ru-RU" sz="1000" dirty="0">
                <a:solidFill>
                  <a:srgbClr val="00007D"/>
                </a:solidFill>
                <a:latin typeface="Arial" charset="0"/>
                <a:cs typeface="Arial" charset="0"/>
              </a:rPr>
              <a:t>	</a:t>
            </a:r>
          </a:p>
          <a:p>
            <a:pPr marL="533400" indent="-533400">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p>
        </p:txBody>
      </p:sp>
      <p:grpSp>
        <p:nvGrpSpPr>
          <p:cNvPr id="79027" name="Group 10"/>
          <p:cNvGrpSpPr>
            <a:grpSpLocks/>
          </p:cNvGrpSpPr>
          <p:nvPr/>
        </p:nvGrpSpPr>
        <p:grpSpPr bwMode="auto">
          <a:xfrm>
            <a:off x="5715000" y="2117725"/>
            <a:ext cx="715963" cy="44450"/>
            <a:chOff x="3246" y="1142"/>
            <a:chExt cx="451" cy="28"/>
          </a:xfrm>
        </p:grpSpPr>
        <p:sp>
          <p:nvSpPr>
            <p:cNvPr id="79145" name="Line 7"/>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46" name="Oval 8"/>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47" name="Oval 9"/>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28" name="Group 11"/>
          <p:cNvGrpSpPr>
            <a:grpSpLocks/>
          </p:cNvGrpSpPr>
          <p:nvPr/>
        </p:nvGrpSpPr>
        <p:grpSpPr bwMode="auto">
          <a:xfrm>
            <a:off x="6384925" y="2116138"/>
            <a:ext cx="715963" cy="44450"/>
            <a:chOff x="3246" y="1142"/>
            <a:chExt cx="451" cy="28"/>
          </a:xfrm>
        </p:grpSpPr>
        <p:sp>
          <p:nvSpPr>
            <p:cNvPr id="79142" name="Line 12"/>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43" name="Oval 13"/>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44" name="Oval 14"/>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29" name="Group 15"/>
          <p:cNvGrpSpPr>
            <a:grpSpLocks/>
          </p:cNvGrpSpPr>
          <p:nvPr/>
        </p:nvGrpSpPr>
        <p:grpSpPr bwMode="auto">
          <a:xfrm>
            <a:off x="7054850" y="2114550"/>
            <a:ext cx="715963" cy="44450"/>
            <a:chOff x="3246" y="1142"/>
            <a:chExt cx="451" cy="28"/>
          </a:xfrm>
        </p:grpSpPr>
        <p:sp>
          <p:nvSpPr>
            <p:cNvPr id="79139" name="Line 16"/>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40" name="Oval 17"/>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41" name="Oval 18"/>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0" name="Group 19"/>
          <p:cNvGrpSpPr>
            <a:grpSpLocks/>
          </p:cNvGrpSpPr>
          <p:nvPr/>
        </p:nvGrpSpPr>
        <p:grpSpPr bwMode="auto">
          <a:xfrm>
            <a:off x="7724775" y="2112963"/>
            <a:ext cx="715963" cy="44450"/>
            <a:chOff x="3246" y="1142"/>
            <a:chExt cx="451" cy="28"/>
          </a:xfrm>
        </p:grpSpPr>
        <p:sp>
          <p:nvSpPr>
            <p:cNvPr id="79136" name="Line 20"/>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37" name="Oval 21"/>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38" name="Oval 22"/>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1" name="Group 23"/>
          <p:cNvGrpSpPr>
            <a:grpSpLocks/>
          </p:cNvGrpSpPr>
          <p:nvPr/>
        </p:nvGrpSpPr>
        <p:grpSpPr bwMode="auto">
          <a:xfrm>
            <a:off x="5713413" y="1444625"/>
            <a:ext cx="715962" cy="44450"/>
            <a:chOff x="3246" y="1142"/>
            <a:chExt cx="451" cy="28"/>
          </a:xfrm>
        </p:grpSpPr>
        <p:sp>
          <p:nvSpPr>
            <p:cNvPr id="79133" name="Line 24"/>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34" name="Oval 25"/>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35" name="Oval 26"/>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2" name="Group 27"/>
          <p:cNvGrpSpPr>
            <a:grpSpLocks/>
          </p:cNvGrpSpPr>
          <p:nvPr/>
        </p:nvGrpSpPr>
        <p:grpSpPr bwMode="auto">
          <a:xfrm>
            <a:off x="6383338" y="1443038"/>
            <a:ext cx="715962" cy="44450"/>
            <a:chOff x="3246" y="1142"/>
            <a:chExt cx="451" cy="28"/>
          </a:xfrm>
        </p:grpSpPr>
        <p:sp>
          <p:nvSpPr>
            <p:cNvPr id="79130" name="Line 28"/>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31" name="Oval 29"/>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32" name="Oval 30"/>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3" name="Group 31"/>
          <p:cNvGrpSpPr>
            <a:grpSpLocks/>
          </p:cNvGrpSpPr>
          <p:nvPr/>
        </p:nvGrpSpPr>
        <p:grpSpPr bwMode="auto">
          <a:xfrm>
            <a:off x="7053263" y="1441450"/>
            <a:ext cx="715962" cy="44450"/>
            <a:chOff x="3246" y="1142"/>
            <a:chExt cx="451" cy="28"/>
          </a:xfrm>
        </p:grpSpPr>
        <p:sp>
          <p:nvSpPr>
            <p:cNvPr id="79127" name="Line 32"/>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28" name="Oval 33"/>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29" name="Oval 34"/>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4" name="Group 35"/>
          <p:cNvGrpSpPr>
            <a:grpSpLocks/>
          </p:cNvGrpSpPr>
          <p:nvPr/>
        </p:nvGrpSpPr>
        <p:grpSpPr bwMode="auto">
          <a:xfrm>
            <a:off x="7723188" y="1439863"/>
            <a:ext cx="715962" cy="44450"/>
            <a:chOff x="3246" y="1142"/>
            <a:chExt cx="451" cy="28"/>
          </a:xfrm>
        </p:grpSpPr>
        <p:sp>
          <p:nvSpPr>
            <p:cNvPr id="79124" name="Line 36"/>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25" name="Oval 37"/>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26" name="Oval 38"/>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5" name="Group 39"/>
          <p:cNvGrpSpPr>
            <a:grpSpLocks/>
          </p:cNvGrpSpPr>
          <p:nvPr/>
        </p:nvGrpSpPr>
        <p:grpSpPr bwMode="auto">
          <a:xfrm rot="-5400000">
            <a:off x="5380832" y="1781969"/>
            <a:ext cx="715962" cy="44450"/>
            <a:chOff x="3246" y="1142"/>
            <a:chExt cx="451" cy="28"/>
          </a:xfrm>
        </p:grpSpPr>
        <p:sp>
          <p:nvSpPr>
            <p:cNvPr id="79121" name="Line 40"/>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22" name="Oval 41"/>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23" name="Oval 42"/>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6" name="Group 43"/>
          <p:cNvGrpSpPr>
            <a:grpSpLocks/>
          </p:cNvGrpSpPr>
          <p:nvPr/>
        </p:nvGrpSpPr>
        <p:grpSpPr bwMode="auto">
          <a:xfrm rot="-5400000">
            <a:off x="6050756" y="1780382"/>
            <a:ext cx="715963" cy="44450"/>
            <a:chOff x="3246" y="1142"/>
            <a:chExt cx="451" cy="28"/>
          </a:xfrm>
        </p:grpSpPr>
        <p:sp>
          <p:nvSpPr>
            <p:cNvPr id="79118" name="Line 44"/>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19" name="Oval 45"/>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20" name="Oval 46"/>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7" name="Group 47"/>
          <p:cNvGrpSpPr>
            <a:grpSpLocks/>
          </p:cNvGrpSpPr>
          <p:nvPr/>
        </p:nvGrpSpPr>
        <p:grpSpPr bwMode="auto">
          <a:xfrm rot="-5400000">
            <a:off x="6715919" y="1778794"/>
            <a:ext cx="715962" cy="44450"/>
            <a:chOff x="3246" y="1142"/>
            <a:chExt cx="451" cy="28"/>
          </a:xfrm>
        </p:grpSpPr>
        <p:sp>
          <p:nvSpPr>
            <p:cNvPr id="79115" name="Line 48"/>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16" name="Oval 49"/>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17" name="Oval 50"/>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8" name="Group 51"/>
          <p:cNvGrpSpPr>
            <a:grpSpLocks/>
          </p:cNvGrpSpPr>
          <p:nvPr/>
        </p:nvGrpSpPr>
        <p:grpSpPr bwMode="auto">
          <a:xfrm rot="-5400000">
            <a:off x="7390606" y="1777207"/>
            <a:ext cx="715963" cy="44450"/>
            <a:chOff x="3246" y="1142"/>
            <a:chExt cx="451" cy="28"/>
          </a:xfrm>
        </p:grpSpPr>
        <p:sp>
          <p:nvSpPr>
            <p:cNvPr id="79112" name="Line 52"/>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13" name="Oval 53"/>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14" name="Oval 54"/>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79039" name="Group 55"/>
          <p:cNvGrpSpPr>
            <a:grpSpLocks/>
          </p:cNvGrpSpPr>
          <p:nvPr/>
        </p:nvGrpSpPr>
        <p:grpSpPr bwMode="auto">
          <a:xfrm rot="-5400000">
            <a:off x="8060532" y="1775619"/>
            <a:ext cx="715962" cy="44450"/>
            <a:chOff x="3246" y="1142"/>
            <a:chExt cx="451" cy="28"/>
          </a:xfrm>
        </p:grpSpPr>
        <p:sp>
          <p:nvSpPr>
            <p:cNvPr id="79109" name="Line 56"/>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110" name="Oval 57"/>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11" name="Oval 58"/>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79040" name="Line 60"/>
          <p:cNvSpPr>
            <a:spLocks noChangeShapeType="1"/>
          </p:cNvSpPr>
          <p:nvPr/>
        </p:nvSpPr>
        <p:spPr bwMode="auto">
          <a:xfrm rot="19333459" flipV="1">
            <a:off x="7640638" y="1752600"/>
            <a:ext cx="892175" cy="10953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08285" name="Oval 61"/>
          <p:cNvSpPr>
            <a:spLocks noChangeArrowheads="1"/>
          </p:cNvSpPr>
          <p:nvPr/>
        </p:nvSpPr>
        <p:spPr bwMode="auto">
          <a:xfrm rot="-2266541">
            <a:off x="6448425" y="3082925"/>
            <a:ext cx="46038" cy="42863"/>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08286" name="Oval 62"/>
          <p:cNvSpPr>
            <a:spLocks noChangeArrowheads="1"/>
          </p:cNvSpPr>
          <p:nvPr/>
        </p:nvSpPr>
        <p:spPr bwMode="auto">
          <a:xfrm rot="-2266541">
            <a:off x="6367463" y="4089400"/>
            <a:ext cx="46037" cy="42863"/>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043" name="Line 63"/>
          <p:cNvSpPr>
            <a:spLocks noChangeShapeType="1"/>
          </p:cNvSpPr>
          <p:nvPr/>
        </p:nvSpPr>
        <p:spPr bwMode="auto">
          <a:xfrm rot="19333459" flipV="1">
            <a:off x="6300788" y="1746250"/>
            <a:ext cx="892175" cy="10953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44" name="Line 64"/>
          <p:cNvSpPr>
            <a:spLocks noChangeShapeType="1"/>
          </p:cNvSpPr>
          <p:nvPr/>
        </p:nvSpPr>
        <p:spPr bwMode="auto">
          <a:xfrm rot="13933459" flipV="1">
            <a:off x="6966744" y="1732757"/>
            <a:ext cx="892175" cy="109537"/>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45" name="Line 65"/>
          <p:cNvSpPr>
            <a:spLocks noChangeShapeType="1"/>
          </p:cNvSpPr>
          <p:nvPr/>
        </p:nvSpPr>
        <p:spPr bwMode="auto">
          <a:xfrm rot="13933459" flipV="1">
            <a:off x="5636419" y="1754982"/>
            <a:ext cx="892175" cy="109537"/>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pSp>
        <p:nvGrpSpPr>
          <p:cNvPr id="308290" name="Group 66"/>
          <p:cNvGrpSpPr>
            <a:grpSpLocks/>
          </p:cNvGrpSpPr>
          <p:nvPr/>
        </p:nvGrpSpPr>
        <p:grpSpPr bwMode="auto">
          <a:xfrm>
            <a:off x="5564188" y="2152650"/>
            <a:ext cx="393700" cy="236538"/>
            <a:chOff x="158" y="2772"/>
            <a:chExt cx="386" cy="227"/>
          </a:xfrm>
        </p:grpSpPr>
        <p:sp>
          <p:nvSpPr>
            <p:cNvPr id="79105" name="AutoShape 67"/>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9106" name="Oval 68"/>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07" name="Rectangle 69"/>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9108" name="Line 70"/>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308295" name="Group 71"/>
          <p:cNvGrpSpPr>
            <a:grpSpLocks/>
          </p:cNvGrpSpPr>
          <p:nvPr/>
        </p:nvGrpSpPr>
        <p:grpSpPr bwMode="auto">
          <a:xfrm>
            <a:off x="8229600" y="2155825"/>
            <a:ext cx="412750" cy="279400"/>
            <a:chOff x="657" y="2976"/>
            <a:chExt cx="386" cy="296"/>
          </a:xfrm>
        </p:grpSpPr>
        <p:sp>
          <p:nvSpPr>
            <p:cNvPr id="79099" name="AutoShape 72"/>
            <p:cNvSpPr>
              <a:spLocks noChangeArrowheads="1"/>
            </p:cNvSpPr>
            <p:nvPr/>
          </p:nvSpPr>
          <p:spPr bwMode="auto">
            <a:xfrm>
              <a:off x="726" y="3021"/>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9100" name="Oval 73"/>
            <p:cNvSpPr>
              <a:spLocks noChangeArrowheads="1"/>
            </p:cNvSpPr>
            <p:nvPr/>
          </p:nvSpPr>
          <p:spPr bwMode="auto">
            <a:xfrm>
              <a:off x="794" y="2976"/>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01" name="Rectangle 74"/>
            <p:cNvSpPr>
              <a:spLocks noChangeArrowheads="1"/>
            </p:cNvSpPr>
            <p:nvPr/>
          </p:nvSpPr>
          <p:spPr bwMode="auto">
            <a:xfrm>
              <a:off x="657" y="3204"/>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9102" name="Line 75"/>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79103" name="Oval 76"/>
            <p:cNvSpPr>
              <a:spLocks noChangeArrowheads="1"/>
            </p:cNvSpPr>
            <p:nvPr/>
          </p:nvSpPr>
          <p:spPr bwMode="auto">
            <a:xfrm>
              <a:off x="748"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9104" name="Oval 77"/>
            <p:cNvSpPr>
              <a:spLocks noChangeArrowheads="1"/>
            </p:cNvSpPr>
            <p:nvPr/>
          </p:nvSpPr>
          <p:spPr bwMode="auto">
            <a:xfrm>
              <a:off x="861"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79048" name="AutoShape 78"/>
          <p:cNvSpPr>
            <a:spLocks noChangeArrowheads="1"/>
          </p:cNvSpPr>
          <p:nvPr/>
        </p:nvSpPr>
        <p:spPr bwMode="auto">
          <a:xfrm>
            <a:off x="6362700" y="2171700"/>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9049" name="AutoShape 79"/>
          <p:cNvSpPr>
            <a:spLocks noChangeArrowheads="1"/>
          </p:cNvSpPr>
          <p:nvPr/>
        </p:nvSpPr>
        <p:spPr bwMode="auto">
          <a:xfrm>
            <a:off x="7037388" y="2160588"/>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9050" name="AutoShape 80"/>
          <p:cNvSpPr>
            <a:spLocks noChangeArrowheads="1"/>
          </p:cNvSpPr>
          <p:nvPr/>
        </p:nvSpPr>
        <p:spPr bwMode="auto">
          <a:xfrm>
            <a:off x="7704138" y="2151063"/>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9051" name="Line 81"/>
          <p:cNvSpPr>
            <a:spLocks noChangeShapeType="1"/>
          </p:cNvSpPr>
          <p:nvPr/>
        </p:nvSpPr>
        <p:spPr bwMode="auto">
          <a:xfrm>
            <a:off x="5743575" y="2198688"/>
            <a:ext cx="0" cy="5334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52" name="Line 82"/>
          <p:cNvSpPr>
            <a:spLocks noChangeShapeType="1"/>
          </p:cNvSpPr>
          <p:nvPr/>
        </p:nvSpPr>
        <p:spPr bwMode="auto">
          <a:xfrm>
            <a:off x="8428038" y="2149475"/>
            <a:ext cx="0" cy="5334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53" name="Line 84"/>
          <p:cNvSpPr>
            <a:spLocks noChangeShapeType="1"/>
          </p:cNvSpPr>
          <p:nvPr/>
        </p:nvSpPr>
        <p:spPr bwMode="auto">
          <a:xfrm>
            <a:off x="5743575" y="2581275"/>
            <a:ext cx="268605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79054" name="Line 85"/>
          <p:cNvSpPr>
            <a:spLocks noChangeShapeType="1"/>
          </p:cNvSpPr>
          <p:nvPr/>
        </p:nvSpPr>
        <p:spPr bwMode="auto">
          <a:xfrm>
            <a:off x="8439150" y="2143125"/>
            <a:ext cx="32385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55" name="Line 86"/>
          <p:cNvSpPr>
            <a:spLocks noChangeShapeType="1"/>
          </p:cNvSpPr>
          <p:nvPr/>
        </p:nvSpPr>
        <p:spPr bwMode="auto">
          <a:xfrm>
            <a:off x="8466138" y="1465263"/>
            <a:ext cx="32385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56" name="Line 87"/>
          <p:cNvSpPr>
            <a:spLocks noChangeShapeType="1"/>
          </p:cNvSpPr>
          <p:nvPr/>
        </p:nvSpPr>
        <p:spPr bwMode="auto">
          <a:xfrm>
            <a:off x="8629650" y="1457325"/>
            <a:ext cx="0" cy="68580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79057" name="Text Box 88"/>
          <p:cNvSpPr txBox="1">
            <a:spLocks noChangeArrowheads="1"/>
          </p:cNvSpPr>
          <p:nvPr/>
        </p:nvSpPr>
        <p:spPr bwMode="auto">
          <a:xfrm>
            <a:off x="5394325" y="2081264"/>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79058" name="Text Box 89"/>
          <p:cNvSpPr txBox="1">
            <a:spLocks noChangeArrowheads="1"/>
          </p:cNvSpPr>
          <p:nvPr/>
        </p:nvSpPr>
        <p:spPr bwMode="auto">
          <a:xfrm>
            <a:off x="8530208" y="2090048"/>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B</a:t>
            </a:r>
            <a:endParaRPr lang="ru-RU" sz="1100" b="1" i="1" dirty="0">
              <a:solidFill>
                <a:srgbClr val="000000"/>
              </a:solidFill>
              <a:latin typeface="Times New Roman" pitchFamily="18" charset="0"/>
              <a:cs typeface="Times New Roman" pitchFamily="18" charset="0"/>
            </a:endParaRPr>
          </a:p>
        </p:txBody>
      </p:sp>
      <p:sp>
        <p:nvSpPr>
          <p:cNvPr id="79059" name="Text Box 90"/>
          <p:cNvSpPr txBox="1">
            <a:spLocks noChangeArrowheads="1"/>
          </p:cNvSpPr>
          <p:nvPr/>
        </p:nvSpPr>
        <p:spPr bwMode="auto">
          <a:xfrm>
            <a:off x="8613775" y="1668463"/>
            <a:ext cx="261610" cy="276999"/>
          </a:xfrm>
          <a:prstGeom prst="rect">
            <a:avLst/>
          </a:prstGeom>
          <a:noFill/>
          <a:ln w="9525">
            <a:noFill/>
            <a:miter lim="800000"/>
            <a:headEnd/>
            <a:tailEnd/>
          </a:ln>
        </p:spPr>
        <p:txBody>
          <a:bodyPr wrap="none">
            <a:spAutoFit/>
          </a:bodyPr>
          <a:lstStyle/>
          <a:p>
            <a:r>
              <a:rPr lang="en-US" sz="1200" i="1" dirty="0">
                <a:solidFill>
                  <a:srgbClr val="000000"/>
                </a:solidFill>
                <a:latin typeface="Times New Roman" pitchFamily="18" charset="0"/>
                <a:cs typeface="Times New Roman" pitchFamily="18" charset="0"/>
              </a:rPr>
              <a:t>h</a:t>
            </a:r>
            <a:endParaRPr lang="ru-RU" sz="1200" i="1" dirty="0">
              <a:solidFill>
                <a:srgbClr val="000000"/>
              </a:solidFill>
              <a:latin typeface="Times New Roman" pitchFamily="18" charset="0"/>
              <a:cs typeface="Times New Roman" pitchFamily="18" charset="0"/>
            </a:endParaRPr>
          </a:p>
        </p:txBody>
      </p:sp>
      <p:sp>
        <p:nvSpPr>
          <p:cNvPr id="79060" name="Text Box 91"/>
          <p:cNvSpPr txBox="1">
            <a:spLocks noChangeArrowheads="1"/>
          </p:cNvSpPr>
          <p:nvPr/>
        </p:nvSpPr>
        <p:spPr bwMode="auto">
          <a:xfrm>
            <a:off x="6802438" y="2352675"/>
            <a:ext cx="241300" cy="274638"/>
          </a:xfrm>
          <a:prstGeom prst="rect">
            <a:avLst/>
          </a:prstGeom>
          <a:noFill/>
          <a:ln w="9525">
            <a:noFill/>
            <a:miter lim="800000"/>
            <a:headEnd/>
            <a:tailEnd/>
          </a:ln>
        </p:spPr>
        <p:txBody>
          <a:bodyPr>
            <a:spAutoFit/>
          </a:bodyPr>
          <a:lstStyle/>
          <a:p>
            <a:r>
              <a:rPr lang="en-US" sz="1200" i="1">
                <a:solidFill>
                  <a:srgbClr val="000000"/>
                </a:solidFill>
                <a:latin typeface="Times New Roman" pitchFamily="18" charset="0"/>
                <a:cs typeface="Arial" charset="0"/>
              </a:rPr>
              <a:t>l</a:t>
            </a:r>
            <a:endParaRPr lang="ru-RU" sz="1000" i="1">
              <a:solidFill>
                <a:srgbClr val="000000"/>
              </a:solidFill>
              <a:latin typeface="Arial" charset="0"/>
              <a:cs typeface="Arial" charset="0"/>
            </a:endParaRPr>
          </a:p>
        </p:txBody>
      </p:sp>
      <p:graphicFrame>
        <p:nvGraphicFramePr>
          <p:cNvPr id="78999" name="Object 2199"/>
          <p:cNvGraphicFramePr>
            <a:graphicFrameLocks noChangeAspect="1"/>
          </p:cNvGraphicFramePr>
          <p:nvPr>
            <p:extLst>
              <p:ext uri="{D42A27DB-BD31-4B8C-83A1-F6EECF244321}">
                <p14:modId xmlns:p14="http://schemas.microsoft.com/office/powerpoint/2010/main" val="308004770"/>
              </p:ext>
            </p:extLst>
          </p:nvPr>
        </p:nvGraphicFramePr>
        <p:xfrm>
          <a:off x="6460331" y="2207902"/>
          <a:ext cx="177800" cy="228600"/>
        </p:xfrm>
        <a:graphic>
          <a:graphicData uri="http://schemas.openxmlformats.org/presentationml/2006/ole">
            <mc:AlternateContent xmlns:mc="http://schemas.openxmlformats.org/markup-compatibility/2006">
              <mc:Choice xmlns:v="urn:schemas-microsoft-com:vml" Requires="v">
                <p:oleObj spid="_x0000_s608433" name="Формула" r:id="rId3" imgW="177646" imgH="228402" progId="Equation.3">
                  <p:embed/>
                </p:oleObj>
              </mc:Choice>
              <mc:Fallback>
                <p:oleObj name="Формула" r:id="rId3" imgW="177646" imgH="228402"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60331" y="2207902"/>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9000" name="Object 2200"/>
          <p:cNvGraphicFramePr>
            <a:graphicFrameLocks noChangeAspect="1"/>
          </p:cNvGraphicFramePr>
          <p:nvPr>
            <p:extLst>
              <p:ext uri="{D42A27DB-BD31-4B8C-83A1-F6EECF244321}">
                <p14:modId xmlns:p14="http://schemas.microsoft.com/office/powerpoint/2010/main" val="436376338"/>
              </p:ext>
            </p:extLst>
          </p:nvPr>
        </p:nvGraphicFramePr>
        <p:xfrm>
          <a:off x="7129224" y="2207453"/>
          <a:ext cx="190500" cy="228600"/>
        </p:xfrm>
        <a:graphic>
          <a:graphicData uri="http://schemas.openxmlformats.org/presentationml/2006/ole">
            <mc:AlternateContent xmlns:mc="http://schemas.openxmlformats.org/markup-compatibility/2006">
              <mc:Choice xmlns:v="urn:schemas-microsoft-com:vml" Requires="v">
                <p:oleObj spid="_x0000_s608434" name="Формула" r:id="rId5" imgW="190500" imgH="228600" progId="Equation.3">
                  <p:embed/>
                </p:oleObj>
              </mc:Choice>
              <mc:Fallback>
                <p:oleObj name="Формула" r:id="rId5"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29224" y="2207453"/>
                        <a:ext cx="1905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9001" name="Object 2201"/>
          <p:cNvGraphicFramePr>
            <a:graphicFrameLocks noChangeAspect="1"/>
          </p:cNvGraphicFramePr>
          <p:nvPr>
            <p:extLst>
              <p:ext uri="{D42A27DB-BD31-4B8C-83A1-F6EECF244321}">
                <p14:modId xmlns:p14="http://schemas.microsoft.com/office/powerpoint/2010/main" val="2345408467"/>
              </p:ext>
            </p:extLst>
          </p:nvPr>
        </p:nvGraphicFramePr>
        <p:xfrm>
          <a:off x="7777164" y="2220853"/>
          <a:ext cx="190500" cy="241300"/>
        </p:xfrm>
        <a:graphic>
          <a:graphicData uri="http://schemas.openxmlformats.org/presentationml/2006/ole">
            <mc:AlternateContent xmlns:mc="http://schemas.openxmlformats.org/markup-compatibility/2006">
              <mc:Choice xmlns:v="urn:schemas-microsoft-com:vml" Requires="v">
                <p:oleObj spid="_x0000_s608435" name="Формула" r:id="rId7" imgW="190417" imgH="241195" progId="Equation.3">
                  <p:embed/>
                </p:oleObj>
              </mc:Choice>
              <mc:Fallback>
                <p:oleObj name="Формула" r:id="rId7" imgW="190417"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777164" y="2220853"/>
                        <a:ext cx="1905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9061" name="Line 95"/>
          <p:cNvSpPr>
            <a:spLocks noChangeShapeType="1"/>
          </p:cNvSpPr>
          <p:nvPr/>
        </p:nvSpPr>
        <p:spPr bwMode="auto">
          <a:xfrm>
            <a:off x="8416925" y="1176338"/>
            <a:ext cx="0" cy="2762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62" name="Line 96"/>
          <p:cNvSpPr>
            <a:spLocks noChangeShapeType="1"/>
          </p:cNvSpPr>
          <p:nvPr/>
        </p:nvSpPr>
        <p:spPr bwMode="auto">
          <a:xfrm>
            <a:off x="7739063" y="1193800"/>
            <a:ext cx="0" cy="2762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9063" name="Line 97"/>
          <p:cNvSpPr>
            <a:spLocks noChangeShapeType="1"/>
          </p:cNvSpPr>
          <p:nvPr/>
        </p:nvSpPr>
        <p:spPr bwMode="auto">
          <a:xfrm>
            <a:off x="7751763" y="1350963"/>
            <a:ext cx="66675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79064" name="Text Box 98"/>
          <p:cNvSpPr txBox="1">
            <a:spLocks noChangeArrowheads="1"/>
          </p:cNvSpPr>
          <p:nvPr/>
        </p:nvSpPr>
        <p:spPr bwMode="auto">
          <a:xfrm>
            <a:off x="7983538" y="1123950"/>
            <a:ext cx="261610" cy="276999"/>
          </a:xfrm>
          <a:prstGeom prst="rect">
            <a:avLst/>
          </a:prstGeom>
          <a:noFill/>
          <a:ln w="9525">
            <a:noFill/>
            <a:miter lim="800000"/>
            <a:headEnd/>
            <a:tailEnd/>
          </a:ln>
        </p:spPr>
        <p:txBody>
          <a:bodyPr wrap="none">
            <a:spAutoFit/>
          </a:bodyPr>
          <a:lstStyle/>
          <a:p>
            <a:r>
              <a:rPr lang="en-US" sz="1200" i="1" dirty="0">
                <a:solidFill>
                  <a:srgbClr val="000000"/>
                </a:solidFill>
                <a:latin typeface="Times New Roman" pitchFamily="18" charset="0"/>
                <a:cs typeface="Times New Roman" pitchFamily="18" charset="0"/>
              </a:rPr>
              <a:t>d</a:t>
            </a:r>
            <a:endParaRPr lang="ru-RU" sz="1200" i="1" dirty="0">
              <a:solidFill>
                <a:srgbClr val="000000"/>
              </a:solidFill>
              <a:latin typeface="Times New Roman" pitchFamily="18" charset="0"/>
              <a:cs typeface="Times New Roman" pitchFamily="18" charset="0"/>
            </a:endParaRPr>
          </a:p>
        </p:txBody>
      </p:sp>
      <p:sp>
        <p:nvSpPr>
          <p:cNvPr id="308323" name="Text Box 99"/>
          <p:cNvSpPr txBox="1">
            <a:spLocks noChangeArrowheads="1"/>
          </p:cNvSpPr>
          <p:nvPr/>
        </p:nvSpPr>
        <p:spPr bwMode="auto">
          <a:xfrm>
            <a:off x="236538" y="2259013"/>
            <a:ext cx="5157787" cy="1322387"/>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defRPr/>
            </a:pPr>
            <a:r>
              <a:rPr lang="en-US" sz="1000" b="1" dirty="0" smtClean="0">
                <a:solidFill>
                  <a:srgbClr val="FF0000"/>
                </a:solidFill>
                <a:cs typeface="Arial" charset="0"/>
              </a:rPr>
              <a:t>The </a:t>
            </a:r>
            <a:r>
              <a:rPr lang="en-US" sz="1000" b="1" dirty="0">
                <a:solidFill>
                  <a:srgbClr val="FF0000"/>
                </a:solidFill>
                <a:cs typeface="Arial" charset="0"/>
              </a:rPr>
              <a:t>analysis of trusses is based on the following three assumptions:</a:t>
            </a:r>
          </a:p>
          <a:p>
            <a:pPr marL="0" indent="0">
              <a:defRPr/>
            </a:pPr>
            <a:r>
              <a:rPr lang="en-US" sz="1000" dirty="0" smtClean="0">
                <a:solidFill>
                  <a:srgbClr val="00007D">
                    <a:lumMod val="60000"/>
                    <a:lumOff val="40000"/>
                  </a:srgbClr>
                </a:solidFill>
                <a:cs typeface="Arial" charset="0"/>
              </a:rPr>
              <a:t>1. The </a:t>
            </a:r>
            <a:r>
              <a:rPr lang="en-US" sz="1000" dirty="0">
                <a:solidFill>
                  <a:srgbClr val="00007D">
                    <a:lumMod val="60000"/>
                    <a:lumOff val="40000"/>
                  </a:srgbClr>
                </a:solidFill>
                <a:cs typeface="Arial" charset="0"/>
              </a:rPr>
              <a:t>weights of the members are negligible. A truss can be classified as </a:t>
            </a:r>
            <a:r>
              <a:rPr lang="en-US" sz="1000" dirty="0" smtClean="0">
                <a:solidFill>
                  <a:srgbClr val="00007D">
                    <a:lumMod val="60000"/>
                    <a:lumOff val="40000"/>
                  </a:srgbClr>
                </a:solidFill>
                <a:cs typeface="Arial" charset="0"/>
              </a:rPr>
              <a:t>a</a:t>
            </a:r>
          </a:p>
          <a:p>
            <a:pPr marL="0" indent="0">
              <a:defRPr/>
            </a:pPr>
            <a:r>
              <a:rPr lang="en-US" sz="1000" dirty="0" smtClean="0">
                <a:solidFill>
                  <a:srgbClr val="00007D">
                    <a:lumMod val="60000"/>
                    <a:lumOff val="40000"/>
                  </a:srgbClr>
                </a:solidFill>
                <a:cs typeface="Arial" charset="0"/>
              </a:rPr>
              <a:t>lightweight structure, meaning that the weights of its </a:t>
            </a:r>
            <a:r>
              <a:rPr lang="en-US" sz="1000" dirty="0">
                <a:solidFill>
                  <a:srgbClr val="00007D">
                    <a:lumMod val="60000"/>
                    <a:lumOff val="40000"/>
                  </a:srgbClr>
                </a:solidFill>
                <a:cs typeface="Arial" charset="0"/>
              </a:rPr>
              <a:t>members are generally</a:t>
            </a:r>
            <a:br>
              <a:rPr lang="en-US" sz="1000" dirty="0">
                <a:solidFill>
                  <a:srgbClr val="00007D">
                    <a:lumMod val="60000"/>
                    <a:lumOff val="40000"/>
                  </a:srgbClr>
                </a:solidFill>
                <a:cs typeface="Arial" charset="0"/>
              </a:rPr>
            </a:br>
            <a:r>
              <a:rPr lang="en-US" sz="1000" dirty="0">
                <a:solidFill>
                  <a:srgbClr val="00007D">
                    <a:lumMod val="60000"/>
                    <a:lumOff val="40000"/>
                  </a:srgbClr>
                </a:solidFill>
                <a:cs typeface="Arial" charset="0"/>
              </a:rPr>
              <a:t>much smaller than the loads that it is designed to carry.</a:t>
            </a:r>
          </a:p>
          <a:p>
            <a:pPr>
              <a:defRPr/>
            </a:pPr>
            <a:r>
              <a:rPr lang="en-US" sz="1000" dirty="0">
                <a:solidFill>
                  <a:schemeClr val="accent1">
                    <a:lumMod val="50000"/>
                  </a:schemeClr>
                </a:solidFill>
                <a:cs typeface="Arial" charset="0"/>
              </a:rPr>
              <a:t>2.</a:t>
            </a:r>
            <a:r>
              <a:rPr lang="en-US" sz="1000" dirty="0">
                <a:solidFill>
                  <a:srgbClr val="000000"/>
                </a:solidFill>
                <a:cs typeface="Arial" charset="0"/>
              </a:rPr>
              <a:t> </a:t>
            </a:r>
            <a:r>
              <a:rPr lang="en-US" sz="1000" dirty="0">
                <a:solidFill>
                  <a:srgbClr val="00007D">
                    <a:lumMod val="60000"/>
                    <a:lumOff val="40000"/>
                  </a:srgbClr>
                </a:solidFill>
                <a:cs typeface="Arial" charset="0"/>
              </a:rPr>
              <a:t>All joints are pins.</a:t>
            </a:r>
            <a:r>
              <a:rPr lang="en-US" sz="1000" dirty="0">
                <a:solidFill>
                  <a:srgbClr val="000000"/>
                </a:solidFill>
                <a:cs typeface="Arial" charset="0"/>
              </a:rPr>
              <a:t> </a:t>
            </a:r>
            <a:endParaRPr lang="en-US" sz="1000" dirty="0" smtClean="0">
              <a:solidFill>
                <a:srgbClr val="000000"/>
              </a:solidFill>
              <a:cs typeface="Arial" charset="0"/>
            </a:endParaRPr>
          </a:p>
          <a:p>
            <a:pPr>
              <a:defRPr/>
            </a:pPr>
            <a:r>
              <a:rPr lang="en-US" sz="1000" dirty="0">
                <a:solidFill>
                  <a:schemeClr val="accent1">
                    <a:lumMod val="50000"/>
                  </a:schemeClr>
                </a:solidFill>
                <a:cs typeface="Arial" charset="0"/>
              </a:rPr>
              <a:t>3.</a:t>
            </a:r>
            <a:r>
              <a:rPr lang="en-US" sz="1000" dirty="0">
                <a:solidFill>
                  <a:srgbClr val="000000"/>
                </a:solidFill>
                <a:cs typeface="Arial" charset="0"/>
              </a:rPr>
              <a:t> </a:t>
            </a:r>
            <a:r>
              <a:rPr lang="en-US" sz="1000" dirty="0">
                <a:solidFill>
                  <a:srgbClr val="00007D">
                    <a:lumMod val="60000"/>
                    <a:lumOff val="40000"/>
                  </a:srgbClr>
                </a:solidFill>
                <a:cs typeface="Arial" charset="0"/>
              </a:rPr>
              <a:t>The applied forces act at the joints</a:t>
            </a:r>
            <a:r>
              <a:rPr lang="en-US" sz="1000" dirty="0" smtClean="0">
                <a:solidFill>
                  <a:srgbClr val="00007D">
                    <a:lumMod val="60000"/>
                    <a:lumOff val="40000"/>
                  </a:srgbClr>
                </a:solidFill>
                <a:cs typeface="Arial" charset="0"/>
              </a:rPr>
              <a:t>.</a:t>
            </a:r>
          </a:p>
          <a:p>
            <a:pPr>
              <a:defRPr/>
            </a:pPr>
            <a:r>
              <a:rPr lang="en-US" sz="1000" dirty="0" smtClean="0">
                <a:solidFill>
                  <a:srgbClr val="000000"/>
                </a:solidFill>
                <a:cs typeface="Arial" charset="0"/>
              </a:rPr>
              <a:t>Therefore</a:t>
            </a:r>
            <a:r>
              <a:rPr lang="en-US" sz="1000" dirty="0">
                <a:solidFill>
                  <a:schemeClr val="tx2"/>
                </a:solidFill>
                <a:cs typeface="Arial" charset="0"/>
              </a:rPr>
              <a:t>,</a:t>
            </a:r>
            <a:r>
              <a:rPr lang="en-US" sz="1000" dirty="0">
                <a:solidFill>
                  <a:srgbClr val="FF0000"/>
                </a:solidFill>
                <a:cs typeface="Arial" charset="0"/>
              </a:rPr>
              <a:t> each member of a truss is a two-force </a:t>
            </a:r>
            <a:r>
              <a:rPr lang="en-US" sz="1000" dirty="0" smtClean="0">
                <a:solidFill>
                  <a:srgbClr val="FF0000"/>
                </a:solidFill>
                <a:cs typeface="Arial" charset="0"/>
              </a:rPr>
              <a:t>body.</a:t>
            </a:r>
            <a:r>
              <a:rPr lang="en-US" sz="1000" dirty="0" smtClean="0">
                <a:solidFill>
                  <a:srgbClr val="000000"/>
                </a:solidFill>
                <a:cs typeface="Arial" charset="0"/>
              </a:rPr>
              <a:t> In </a:t>
            </a:r>
            <a:r>
              <a:rPr lang="en-US" sz="1000" dirty="0">
                <a:solidFill>
                  <a:srgbClr val="000000"/>
                </a:solidFill>
                <a:cs typeface="Arial" charset="0"/>
              </a:rPr>
              <a:t>a two-force body, engineers </a:t>
            </a:r>
            <a:endParaRPr lang="en-US" sz="1000" dirty="0" smtClean="0">
              <a:solidFill>
                <a:srgbClr val="000000"/>
              </a:solidFill>
              <a:cs typeface="Arial" charset="0"/>
            </a:endParaRPr>
          </a:p>
          <a:p>
            <a:pPr>
              <a:defRPr/>
            </a:pPr>
            <a:r>
              <a:rPr lang="en-US" sz="1000" dirty="0" smtClean="0">
                <a:solidFill>
                  <a:srgbClr val="000000"/>
                </a:solidFill>
                <a:cs typeface="Arial" charset="0"/>
              </a:rPr>
              <a:t>commonly </a:t>
            </a:r>
            <a:r>
              <a:rPr lang="en-US" sz="1000" dirty="0">
                <a:solidFill>
                  <a:srgbClr val="000000"/>
                </a:solidFill>
                <a:cs typeface="Arial" charset="0"/>
              </a:rPr>
              <a:t>distinguish between </a:t>
            </a:r>
            <a:r>
              <a:rPr lang="en-US" sz="1000" dirty="0">
                <a:solidFill>
                  <a:srgbClr val="FF0000"/>
                </a:solidFill>
                <a:cs typeface="Arial" charset="0"/>
              </a:rPr>
              <a:t>tension and compression. </a:t>
            </a:r>
            <a:endParaRPr lang="ru-RU" sz="1000" b="1" dirty="0">
              <a:solidFill>
                <a:srgbClr val="000000"/>
              </a:solidFill>
              <a:cs typeface="Arial" charset="0"/>
            </a:endParaRPr>
          </a:p>
        </p:txBody>
      </p:sp>
      <p:sp>
        <p:nvSpPr>
          <p:cNvPr id="308324" name="Text Box 100"/>
          <p:cNvSpPr txBox="1">
            <a:spLocks noChangeArrowheads="1"/>
          </p:cNvSpPr>
          <p:nvPr/>
        </p:nvSpPr>
        <p:spPr bwMode="auto">
          <a:xfrm>
            <a:off x="403225" y="3582988"/>
            <a:ext cx="5649913" cy="708025"/>
          </a:xfrm>
          <a:prstGeom prst="rect">
            <a:avLst/>
          </a:prstGeom>
          <a:noFill/>
          <a:ln w="9525">
            <a:noFill/>
            <a:miter lim="800000"/>
            <a:headEnd/>
            <a:tailEnd/>
          </a:ln>
        </p:spPr>
        <p:txBody>
          <a:bodyPr wrap="none">
            <a:spAutoFit/>
          </a:bodyPr>
          <a:lstStyle/>
          <a:p>
            <a:pPr algn="just" eaLnBrk="0" hangingPunct="0"/>
            <a:r>
              <a:rPr lang="ru-RU" sz="1000" b="1" dirty="0">
                <a:solidFill>
                  <a:srgbClr val="FF0000"/>
                </a:solidFill>
                <a:latin typeface="Arial" charset="0"/>
                <a:cs typeface="Arial" charset="0"/>
              </a:rPr>
              <a:t>■</a:t>
            </a:r>
            <a:r>
              <a:rPr lang="en-US" sz="1000" b="1" dirty="0">
                <a:solidFill>
                  <a:srgbClr val="FF0000"/>
                </a:solidFill>
                <a:latin typeface="Arial" charset="0"/>
                <a:cs typeface="Arial" charset="0"/>
              </a:rPr>
              <a:t>   Method of Joints. </a:t>
            </a:r>
            <a:r>
              <a:rPr lang="en-US" sz="1000" dirty="0">
                <a:solidFill>
                  <a:srgbClr val="000000"/>
                </a:solidFill>
                <a:latin typeface="Arial" charset="0"/>
                <a:cs typeface="Arial" charset="0"/>
              </a:rPr>
              <a:t>When using the method of joints to calculate the forces in the members of </a:t>
            </a:r>
          </a:p>
          <a:p>
            <a:pPr algn="just" eaLnBrk="0" hangingPunct="0"/>
            <a:r>
              <a:rPr lang="en-US" sz="1000" dirty="0">
                <a:solidFill>
                  <a:srgbClr val="000000"/>
                </a:solidFill>
                <a:latin typeface="Arial" charset="0"/>
                <a:cs typeface="Arial" charset="0"/>
              </a:rPr>
              <a:t>a truss the equilibrium equations are applied to individual joints (or pins) of the truss.</a:t>
            </a:r>
          </a:p>
          <a:p>
            <a:pPr algn="just" eaLnBrk="0" hangingPunct="0"/>
            <a:r>
              <a:rPr lang="en-US" sz="1000" dirty="0">
                <a:solidFill>
                  <a:srgbClr val="000000"/>
                </a:solidFill>
                <a:latin typeface="Arial" charset="0"/>
                <a:cs typeface="Arial" charset="0"/>
              </a:rPr>
              <a:t> Because the members are two-force bodies, the forces in the FBD of a joint are concurrent.</a:t>
            </a:r>
          </a:p>
          <a:p>
            <a:pPr algn="just" eaLnBrk="0" hangingPunct="0"/>
            <a:r>
              <a:rPr lang="en-US" sz="1000" dirty="0">
                <a:solidFill>
                  <a:srgbClr val="000000"/>
                </a:solidFill>
                <a:latin typeface="Arial" charset="0"/>
                <a:cs typeface="Arial" charset="0"/>
              </a:rPr>
              <a:t> Consequently, two independent equilibrium equations are available for each joint.</a:t>
            </a:r>
            <a:endParaRPr lang="ru-RU" sz="1000" dirty="0">
              <a:solidFill>
                <a:srgbClr val="00007D"/>
              </a:solidFill>
              <a:latin typeface="Arial" charset="0"/>
              <a:cs typeface="Arial" charset="0"/>
            </a:endParaRPr>
          </a:p>
        </p:txBody>
      </p:sp>
      <p:sp>
        <p:nvSpPr>
          <p:cNvPr id="308325" name="AutoShape 101"/>
          <p:cNvSpPr>
            <a:spLocks noChangeArrowheads="1"/>
          </p:cNvSpPr>
          <p:nvPr/>
        </p:nvSpPr>
        <p:spPr bwMode="auto">
          <a:xfrm>
            <a:off x="5686425" y="1781175"/>
            <a:ext cx="123825" cy="352425"/>
          </a:xfrm>
          <a:prstGeom prst="upArrow">
            <a:avLst>
              <a:gd name="adj1" fmla="val 50000"/>
              <a:gd name="adj2" fmla="val 7115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26" name="Object 2202"/>
          <p:cNvGraphicFramePr>
            <a:graphicFrameLocks noChangeAspect="1"/>
          </p:cNvGraphicFramePr>
          <p:nvPr/>
        </p:nvGraphicFramePr>
        <p:xfrm>
          <a:off x="5834063" y="1903413"/>
          <a:ext cx="215900" cy="228600"/>
        </p:xfrm>
        <a:graphic>
          <a:graphicData uri="http://schemas.openxmlformats.org/presentationml/2006/ole">
            <mc:AlternateContent xmlns:mc="http://schemas.openxmlformats.org/markup-compatibility/2006">
              <mc:Choice xmlns:v="urn:schemas-microsoft-com:vml" Requires="v">
                <p:oleObj spid="_x0000_s608436" name="Формула" r:id="rId9" imgW="215806" imgH="228501" progId="Equation.3">
                  <p:embed/>
                </p:oleObj>
              </mc:Choice>
              <mc:Fallback>
                <p:oleObj name="Формула" r:id="rId9" imgW="215806" imgH="22850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34063" y="1903413"/>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27" name="AutoShape 103"/>
          <p:cNvSpPr>
            <a:spLocks noChangeArrowheads="1"/>
          </p:cNvSpPr>
          <p:nvPr/>
        </p:nvSpPr>
        <p:spPr bwMode="auto">
          <a:xfrm>
            <a:off x="8351838" y="1751013"/>
            <a:ext cx="123825" cy="352425"/>
          </a:xfrm>
          <a:prstGeom prst="upArrow">
            <a:avLst>
              <a:gd name="adj1" fmla="val 50000"/>
              <a:gd name="adj2" fmla="val 7115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28" name="Object 2203"/>
          <p:cNvGraphicFramePr>
            <a:graphicFrameLocks noChangeAspect="1"/>
          </p:cNvGraphicFramePr>
          <p:nvPr/>
        </p:nvGraphicFramePr>
        <p:xfrm>
          <a:off x="8089900" y="1863725"/>
          <a:ext cx="215900" cy="228600"/>
        </p:xfrm>
        <a:graphic>
          <a:graphicData uri="http://schemas.openxmlformats.org/presentationml/2006/ole">
            <mc:AlternateContent xmlns:mc="http://schemas.openxmlformats.org/markup-compatibility/2006">
              <mc:Choice xmlns:v="urn:schemas-microsoft-com:vml" Requires="v">
                <p:oleObj spid="_x0000_s608437" name="Формула" r:id="rId11" imgW="215806" imgH="228501" progId="Equation.3">
                  <p:embed/>
                </p:oleObj>
              </mc:Choice>
              <mc:Fallback>
                <p:oleObj name="Формула" r:id="rId11" imgW="215806" imgH="228501"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089900" y="1863725"/>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29" name="Text Box 105"/>
          <p:cNvSpPr txBox="1">
            <a:spLocks noChangeArrowheads="1"/>
          </p:cNvSpPr>
          <p:nvPr/>
        </p:nvSpPr>
        <p:spPr bwMode="auto">
          <a:xfrm>
            <a:off x="184150" y="4646613"/>
            <a:ext cx="6497638" cy="400050"/>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2</a:t>
            </a:r>
            <a:r>
              <a:rPr lang="en-US" sz="1000" dirty="0">
                <a:solidFill>
                  <a:srgbClr val="000000"/>
                </a:solidFill>
                <a:latin typeface="Arial" charset="0"/>
                <a:cs typeface="Arial" charset="0"/>
              </a:rPr>
              <a:t>. Designate the joints of the truss.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Reactions of the members are designated by two subscripts. The subscripts </a:t>
            </a:r>
          </a:p>
          <a:p>
            <a:r>
              <a:rPr lang="en-US" sz="1000" dirty="0">
                <a:solidFill>
                  <a:srgbClr val="000000"/>
                </a:solidFill>
                <a:latin typeface="Arial" charset="0"/>
                <a:cs typeface="Arial" charset="0"/>
              </a:rPr>
              <a:t>identify the member</a:t>
            </a:r>
            <a:r>
              <a:rPr lang="ru-RU" sz="1000" dirty="0">
                <a:solidFill>
                  <a:srgbClr val="000000"/>
                </a:solidFill>
                <a:latin typeface="Arial" charset="0"/>
                <a:cs typeface="Arial" charset="0"/>
              </a:rPr>
              <a:t>.</a:t>
            </a:r>
            <a:endParaRPr lang="ru-RU" sz="1000" b="1" dirty="0">
              <a:solidFill>
                <a:srgbClr val="000000"/>
              </a:solidFill>
              <a:latin typeface="Arial" charset="0"/>
              <a:cs typeface="Arial" charset="0"/>
            </a:endParaRPr>
          </a:p>
        </p:txBody>
      </p:sp>
      <p:sp>
        <p:nvSpPr>
          <p:cNvPr id="308330" name="Text Box 106"/>
          <p:cNvSpPr txBox="1">
            <a:spLocks noChangeArrowheads="1"/>
          </p:cNvSpPr>
          <p:nvPr/>
        </p:nvSpPr>
        <p:spPr bwMode="auto">
          <a:xfrm>
            <a:off x="184150" y="4964113"/>
            <a:ext cx="6389891" cy="430887"/>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3</a:t>
            </a:r>
            <a:r>
              <a:rPr lang="en-US" sz="1000" dirty="0">
                <a:solidFill>
                  <a:srgbClr val="000000"/>
                </a:solidFill>
                <a:latin typeface="Arial" charset="0"/>
                <a:cs typeface="Arial" charset="0"/>
              </a:rPr>
              <a:t>. Cut out the joint </a:t>
            </a:r>
            <a:r>
              <a:rPr lang="ru-RU"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A</a:t>
            </a:r>
            <a:r>
              <a:rPr lang="en-US" sz="1000" dirty="0">
                <a:solidFill>
                  <a:srgbClr val="000000"/>
                </a:solidFill>
                <a:latin typeface="Arial" charset="0"/>
                <a:cs typeface="Arial" charset="0"/>
              </a:rPr>
              <a:t> (there are two forces in this joint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and replace the action of  the cut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(discarded) joints by </a:t>
            </a:r>
          </a:p>
          <a:p>
            <a:r>
              <a:rPr lang="en-US" sz="1000" dirty="0">
                <a:solidFill>
                  <a:srgbClr val="000000"/>
                </a:solidFill>
                <a:latin typeface="Arial" charset="0"/>
                <a:cs typeface="Arial" charset="0"/>
              </a:rPr>
              <a:t>forces (reactions)</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i="1" baseline="-25000" dirty="0">
                <a:solidFill>
                  <a:srgbClr val="000000"/>
                </a:solidFill>
                <a:latin typeface="Times New Roman" pitchFamily="18" charset="0"/>
                <a:cs typeface="Times New Roman" pitchFamily="18" charset="0"/>
              </a:rPr>
              <a:t>A</a:t>
            </a:r>
            <a:r>
              <a:rPr lang="en-US" sz="1100" baseline="-25000" dirty="0">
                <a:solidFill>
                  <a:srgbClr val="000000"/>
                </a:solidFill>
                <a:latin typeface="Times New Roman" pitchFamily="18" charset="0"/>
                <a:cs typeface="Times New Roman" pitchFamily="18" charset="0"/>
              </a:rPr>
              <a:t>1</a:t>
            </a:r>
            <a:r>
              <a:rPr lang="en-US" sz="1100" dirty="0">
                <a:solidFill>
                  <a:srgbClr val="000000"/>
                </a:solidFill>
                <a:latin typeface="Times New Roman" pitchFamily="18" charset="0"/>
                <a:cs typeface="Times New Roman" pitchFamily="18" charset="0"/>
              </a:rPr>
              <a:t> </a:t>
            </a:r>
            <a:r>
              <a:rPr lang="en-US" sz="1000" dirty="0" smtClean="0">
                <a:solidFill>
                  <a:srgbClr val="000000"/>
                </a:solidFill>
                <a:latin typeface="Arial" charset="0"/>
                <a:cs typeface="Arial" charset="0"/>
              </a:rPr>
              <a:t>and</a:t>
            </a:r>
            <a:r>
              <a:rPr lang="ru-RU" sz="1000" dirty="0" smtClean="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i="1" baseline="-25000" dirty="0">
                <a:solidFill>
                  <a:srgbClr val="000000"/>
                </a:solidFill>
                <a:latin typeface="Times New Roman" pitchFamily="18" charset="0"/>
                <a:cs typeface="Times New Roman" pitchFamily="18" charset="0"/>
              </a:rPr>
              <a:t>A</a:t>
            </a:r>
            <a:r>
              <a:rPr lang="en-US" sz="1100" baseline="-25000" dirty="0">
                <a:solidFill>
                  <a:srgbClr val="000000"/>
                </a:solidFill>
                <a:latin typeface="Times New Roman" pitchFamily="18" charset="0"/>
                <a:cs typeface="Times New Roman" pitchFamily="18" charset="0"/>
              </a:rPr>
              <a:t>6</a:t>
            </a:r>
            <a:r>
              <a:rPr lang="en-US" sz="1100" dirty="0">
                <a:solidFill>
                  <a:srgbClr val="000000"/>
                </a:solidFill>
                <a:latin typeface="Times New Roman" pitchFamily="18" charset="0"/>
                <a:cs typeface="Times New Roman" pitchFamily="18" charset="0"/>
              </a:rPr>
              <a:t>.</a:t>
            </a:r>
            <a:endParaRPr lang="ru-RU" sz="1100" b="1" dirty="0">
              <a:solidFill>
                <a:srgbClr val="000000"/>
              </a:solidFill>
              <a:latin typeface="Times New Roman" pitchFamily="18" charset="0"/>
              <a:cs typeface="Times New Roman" pitchFamily="18" charset="0"/>
            </a:endParaRPr>
          </a:p>
        </p:txBody>
      </p:sp>
      <p:sp>
        <p:nvSpPr>
          <p:cNvPr id="308331" name="Text Box 107"/>
          <p:cNvSpPr txBox="1">
            <a:spLocks noChangeArrowheads="1"/>
          </p:cNvSpPr>
          <p:nvPr/>
        </p:nvSpPr>
        <p:spPr bwMode="auto">
          <a:xfrm>
            <a:off x="5638800" y="12366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1</a:t>
            </a:r>
          </a:p>
        </p:txBody>
      </p:sp>
      <p:sp>
        <p:nvSpPr>
          <p:cNvPr id="308333" name="Text Box 109"/>
          <p:cNvSpPr txBox="1">
            <a:spLocks noChangeArrowheads="1"/>
          </p:cNvSpPr>
          <p:nvPr/>
        </p:nvSpPr>
        <p:spPr bwMode="auto">
          <a:xfrm>
            <a:off x="6273800" y="124301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2</a:t>
            </a:r>
          </a:p>
        </p:txBody>
      </p:sp>
      <p:sp>
        <p:nvSpPr>
          <p:cNvPr id="308334" name="Text Box 110"/>
          <p:cNvSpPr txBox="1">
            <a:spLocks noChangeArrowheads="1"/>
          </p:cNvSpPr>
          <p:nvPr/>
        </p:nvSpPr>
        <p:spPr bwMode="auto">
          <a:xfrm>
            <a:off x="6958013" y="1241425"/>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3</a:t>
            </a:r>
          </a:p>
        </p:txBody>
      </p:sp>
      <p:sp>
        <p:nvSpPr>
          <p:cNvPr id="308335" name="Text Box 111"/>
          <p:cNvSpPr txBox="1">
            <a:spLocks noChangeArrowheads="1"/>
          </p:cNvSpPr>
          <p:nvPr/>
        </p:nvSpPr>
        <p:spPr bwMode="auto">
          <a:xfrm>
            <a:off x="7508875" y="12493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4</a:t>
            </a:r>
          </a:p>
        </p:txBody>
      </p:sp>
      <p:sp>
        <p:nvSpPr>
          <p:cNvPr id="308336" name="Text Box 112"/>
          <p:cNvSpPr txBox="1">
            <a:spLocks noChangeArrowheads="1"/>
          </p:cNvSpPr>
          <p:nvPr/>
        </p:nvSpPr>
        <p:spPr bwMode="auto">
          <a:xfrm>
            <a:off x="8393113" y="1238250"/>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5</a:t>
            </a:r>
          </a:p>
        </p:txBody>
      </p:sp>
      <p:sp>
        <p:nvSpPr>
          <p:cNvPr id="308337" name="Text Box 113"/>
          <p:cNvSpPr txBox="1">
            <a:spLocks noChangeArrowheads="1"/>
          </p:cNvSpPr>
          <p:nvPr/>
        </p:nvSpPr>
        <p:spPr bwMode="auto">
          <a:xfrm>
            <a:off x="6172200" y="209391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6</a:t>
            </a:r>
          </a:p>
        </p:txBody>
      </p:sp>
      <p:sp>
        <p:nvSpPr>
          <p:cNvPr id="308338" name="Text Box 114"/>
          <p:cNvSpPr txBox="1">
            <a:spLocks noChangeArrowheads="1"/>
          </p:cNvSpPr>
          <p:nvPr/>
        </p:nvSpPr>
        <p:spPr bwMode="auto">
          <a:xfrm>
            <a:off x="6846888" y="2092325"/>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7</a:t>
            </a:r>
          </a:p>
        </p:txBody>
      </p:sp>
      <p:sp>
        <p:nvSpPr>
          <p:cNvPr id="308339" name="Text Box 115"/>
          <p:cNvSpPr txBox="1">
            <a:spLocks noChangeArrowheads="1"/>
          </p:cNvSpPr>
          <p:nvPr/>
        </p:nvSpPr>
        <p:spPr bwMode="auto">
          <a:xfrm>
            <a:off x="7540625" y="21002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8</a:t>
            </a:r>
          </a:p>
        </p:txBody>
      </p:sp>
      <p:sp>
        <p:nvSpPr>
          <p:cNvPr id="308341" name="Text Box 117"/>
          <p:cNvSpPr txBox="1">
            <a:spLocks noChangeArrowheads="1"/>
          </p:cNvSpPr>
          <p:nvPr/>
        </p:nvSpPr>
        <p:spPr bwMode="auto">
          <a:xfrm>
            <a:off x="6164764" y="3004162"/>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308342" name="AutoShape 118"/>
          <p:cNvSpPr>
            <a:spLocks noChangeArrowheads="1"/>
          </p:cNvSpPr>
          <p:nvPr/>
        </p:nvSpPr>
        <p:spPr bwMode="auto">
          <a:xfrm>
            <a:off x="6418263" y="3132138"/>
            <a:ext cx="123825" cy="352425"/>
          </a:xfrm>
          <a:prstGeom prst="upArrow">
            <a:avLst>
              <a:gd name="adj1" fmla="val 50000"/>
              <a:gd name="adj2" fmla="val 7115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08343" name="AutoShape 119"/>
          <p:cNvSpPr>
            <a:spLocks noChangeArrowheads="1"/>
          </p:cNvSpPr>
          <p:nvPr/>
        </p:nvSpPr>
        <p:spPr bwMode="auto">
          <a:xfrm>
            <a:off x="6435725" y="2720975"/>
            <a:ext cx="76200" cy="352425"/>
          </a:xfrm>
          <a:prstGeom prst="upArrow">
            <a:avLst>
              <a:gd name="adj1" fmla="val 50000"/>
              <a:gd name="adj2" fmla="val 115625"/>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08344" name="AutoShape 120"/>
          <p:cNvSpPr>
            <a:spLocks noChangeArrowheads="1"/>
          </p:cNvSpPr>
          <p:nvPr/>
        </p:nvSpPr>
        <p:spPr bwMode="auto">
          <a:xfrm rot="5400000">
            <a:off x="6643688" y="2919412"/>
            <a:ext cx="76200" cy="352425"/>
          </a:xfrm>
          <a:prstGeom prst="upArrow">
            <a:avLst>
              <a:gd name="adj1" fmla="val 50000"/>
              <a:gd name="adj2" fmla="val 115625"/>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45" name="Object 2204"/>
          <p:cNvGraphicFramePr>
            <a:graphicFrameLocks noChangeAspect="1"/>
          </p:cNvGraphicFramePr>
          <p:nvPr/>
        </p:nvGraphicFramePr>
        <p:xfrm>
          <a:off x="6537325" y="3225800"/>
          <a:ext cx="215900" cy="228600"/>
        </p:xfrm>
        <a:graphic>
          <a:graphicData uri="http://schemas.openxmlformats.org/presentationml/2006/ole">
            <mc:AlternateContent xmlns:mc="http://schemas.openxmlformats.org/markup-compatibility/2006">
              <mc:Choice xmlns:v="urn:schemas-microsoft-com:vml" Requires="v">
                <p:oleObj spid="_x0000_s608438" name="Формула" r:id="rId13" imgW="215806" imgH="228501" progId="Equation.3">
                  <p:embed/>
                </p:oleObj>
              </mc:Choice>
              <mc:Fallback>
                <p:oleObj name="Формула" r:id="rId13" imgW="215806" imgH="228501"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537325" y="3225800"/>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8346" name="Object 2205"/>
          <p:cNvGraphicFramePr>
            <a:graphicFrameLocks noChangeAspect="1"/>
          </p:cNvGraphicFramePr>
          <p:nvPr/>
        </p:nvGraphicFramePr>
        <p:xfrm>
          <a:off x="6910388" y="2989263"/>
          <a:ext cx="266700" cy="241300"/>
        </p:xfrm>
        <a:graphic>
          <a:graphicData uri="http://schemas.openxmlformats.org/presentationml/2006/ole">
            <mc:AlternateContent xmlns:mc="http://schemas.openxmlformats.org/markup-compatibility/2006">
              <mc:Choice xmlns:v="urn:schemas-microsoft-com:vml" Requires="v">
                <p:oleObj spid="_x0000_s608439" name="Формула" r:id="rId14" imgW="266469" imgH="241091" progId="Equation.3">
                  <p:embed/>
                </p:oleObj>
              </mc:Choice>
              <mc:Fallback>
                <p:oleObj name="Формула" r:id="rId14" imgW="266469" imgH="241091"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910388" y="2989263"/>
                        <a:ext cx="2667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8347" name="Object 2206"/>
          <p:cNvGraphicFramePr>
            <a:graphicFrameLocks noChangeAspect="1"/>
          </p:cNvGraphicFramePr>
          <p:nvPr/>
        </p:nvGraphicFramePr>
        <p:xfrm>
          <a:off x="6569075" y="2727325"/>
          <a:ext cx="241300" cy="228600"/>
        </p:xfrm>
        <a:graphic>
          <a:graphicData uri="http://schemas.openxmlformats.org/presentationml/2006/ole">
            <mc:AlternateContent xmlns:mc="http://schemas.openxmlformats.org/markup-compatibility/2006">
              <mc:Choice xmlns:v="urn:schemas-microsoft-com:vml" Requires="v">
                <p:oleObj spid="_x0000_s608440" name="Формула" r:id="rId16" imgW="241300" imgH="228600" progId="Equation.3">
                  <p:embed/>
                </p:oleObj>
              </mc:Choice>
              <mc:Fallback>
                <p:oleObj name="Формула" r:id="rId16" imgW="241300" imgH="2286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569075" y="2727325"/>
                        <a:ext cx="241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48" name="Text Box 124"/>
          <p:cNvSpPr txBox="1">
            <a:spLocks noChangeArrowheads="1"/>
          </p:cNvSpPr>
          <p:nvPr/>
        </p:nvSpPr>
        <p:spPr bwMode="auto">
          <a:xfrm>
            <a:off x="165100" y="5364163"/>
            <a:ext cx="6292850" cy="569387"/>
          </a:xfrm>
          <a:prstGeom prst="rect">
            <a:avLst/>
          </a:prstGeom>
          <a:noFill/>
          <a:ln w="9525">
            <a:noFill/>
            <a:miter lim="800000"/>
            <a:headEnd/>
            <a:tailEnd/>
          </a:ln>
        </p:spPr>
        <p:txBody>
          <a:bodyPr>
            <a:spAutoFit/>
          </a:bodyPr>
          <a:lstStyle/>
          <a:p>
            <a:pPr eaLnBrk="0" hangingPunct="0"/>
            <a:r>
              <a:rPr lang="ru-RU" sz="1000" dirty="0">
                <a:solidFill>
                  <a:srgbClr val="000000"/>
                </a:solidFill>
                <a:latin typeface="Arial" charset="0"/>
                <a:cs typeface="Arial" charset="0"/>
              </a:rPr>
              <a:t>4</a:t>
            </a:r>
            <a:r>
              <a:rPr lang="en-US" sz="1000" dirty="0">
                <a:solidFill>
                  <a:srgbClr val="000000"/>
                </a:solidFill>
                <a:latin typeface="Arial" charset="0"/>
                <a:cs typeface="Arial" charset="0"/>
              </a:rPr>
              <a:t>. Make up equilibrium equation for joint </a:t>
            </a:r>
            <a:r>
              <a:rPr lang="en-US" sz="1000" i="1" dirty="0">
                <a:solidFill>
                  <a:srgbClr val="000000"/>
                </a:solidFill>
                <a:latin typeface="Arial" charset="0"/>
                <a:cs typeface="Arial" charset="0"/>
              </a:rPr>
              <a:t>A</a:t>
            </a:r>
            <a:r>
              <a:rPr lang="en-US" sz="1000" dirty="0">
                <a:solidFill>
                  <a:srgbClr val="00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 calculate</a:t>
            </a:r>
            <a:r>
              <a:rPr lang="ru-RU" sz="1000" dirty="0">
                <a:solidFill>
                  <a:srgbClr val="000000"/>
                </a:solidFill>
                <a:latin typeface="Arial" charset="0"/>
                <a:cs typeface="Arial" charset="0"/>
              </a:rPr>
              <a:t> </a:t>
            </a:r>
            <a:r>
              <a:rPr lang="en-US" sz="1000" dirty="0" smtClean="0">
                <a:solidFill>
                  <a:srgbClr val="000000"/>
                </a:solidFill>
                <a:latin typeface="Arial" charset="0"/>
                <a:cs typeface="Arial" charset="0"/>
              </a:rPr>
              <a:t>forces </a:t>
            </a:r>
            <a:r>
              <a:rPr lang="en-US" sz="1100" b="1" i="1" dirty="0" smtClean="0">
                <a:solidFill>
                  <a:srgbClr val="000000"/>
                </a:solidFill>
                <a:latin typeface="Times New Roman" pitchFamily="18" charset="0"/>
                <a:cs typeface="Times New Roman" pitchFamily="18" charset="0"/>
              </a:rPr>
              <a:t>S</a:t>
            </a:r>
            <a:r>
              <a:rPr lang="en-US" sz="1100" i="1" baseline="-25000" dirty="0" smtClean="0">
                <a:solidFill>
                  <a:srgbClr val="000000"/>
                </a:solidFill>
                <a:latin typeface="Times New Roman" pitchFamily="18" charset="0"/>
                <a:cs typeface="Times New Roman" pitchFamily="18" charset="0"/>
              </a:rPr>
              <a:t>A</a:t>
            </a:r>
            <a:r>
              <a:rPr lang="en-US" sz="1100" baseline="-25000" dirty="0" smtClean="0">
                <a:solidFill>
                  <a:srgbClr val="000000"/>
                </a:solidFill>
                <a:latin typeface="Times New Roman" pitchFamily="18" charset="0"/>
                <a:cs typeface="Times New Roman" pitchFamily="18" charset="0"/>
              </a:rPr>
              <a:t>1</a:t>
            </a:r>
            <a:r>
              <a:rPr lang="en-US" sz="1000" dirty="0" smtClean="0">
                <a:solidFill>
                  <a:srgbClr val="000000"/>
                </a:solidFill>
                <a:latin typeface="Arial" charset="0"/>
                <a:cs typeface="Arial" charset="0"/>
              </a:rPr>
              <a:t> and</a:t>
            </a:r>
            <a:r>
              <a:rPr lang="ru-RU" sz="1000" dirty="0" smtClean="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i="1" baseline="-25000" dirty="0">
                <a:solidFill>
                  <a:srgbClr val="000000"/>
                </a:solidFill>
                <a:latin typeface="Times New Roman" pitchFamily="18" charset="0"/>
                <a:cs typeface="Times New Roman" pitchFamily="18" charset="0"/>
              </a:rPr>
              <a:t>A</a:t>
            </a:r>
            <a:r>
              <a:rPr lang="en-US" sz="1100" baseline="-25000" dirty="0">
                <a:solidFill>
                  <a:srgbClr val="000000"/>
                </a:solidFill>
                <a:latin typeface="Times New Roman" pitchFamily="18" charset="0"/>
                <a:cs typeface="Times New Roman" pitchFamily="18" charset="0"/>
              </a:rPr>
              <a:t>6</a:t>
            </a:r>
            <a:r>
              <a:rPr lang="en-US" sz="1100" dirty="0">
                <a:solidFill>
                  <a:srgbClr val="000000"/>
                </a:solidFill>
                <a:latin typeface="Times New Roman" pitchFamily="18" charset="0"/>
                <a:cs typeface="Times New Roman" pitchFamily="18" charset="0"/>
              </a:rPr>
              <a:t>.</a:t>
            </a:r>
            <a:r>
              <a:rPr lang="en-US" sz="1000" dirty="0">
                <a:solidFill>
                  <a:srgbClr val="000000"/>
                </a:solidFill>
                <a:latin typeface="Arial" charset="0"/>
                <a:cs typeface="Arial" charset="0"/>
              </a:rPr>
              <a:t> Note that we have assumed the</a:t>
            </a:r>
          </a:p>
          <a:p>
            <a:pPr eaLnBrk="0" hangingPunct="0"/>
            <a:r>
              <a:rPr lang="en-US" sz="1000" dirty="0">
                <a:solidFill>
                  <a:srgbClr val="000000"/>
                </a:solidFill>
                <a:latin typeface="Arial" charset="0"/>
                <a:cs typeface="Arial" charset="0"/>
              </a:rPr>
              <a:t>forces in the members to be tensile. If the solution yields a negative value for a force, the force is compressive.</a:t>
            </a:r>
            <a:endParaRPr lang="ru-RU" sz="1000" b="1" dirty="0">
              <a:solidFill>
                <a:srgbClr val="000000"/>
              </a:solidFill>
              <a:latin typeface="Arial" charset="0"/>
              <a:cs typeface="Arial" charset="0"/>
            </a:endParaRPr>
          </a:p>
        </p:txBody>
      </p:sp>
      <p:graphicFrame>
        <p:nvGraphicFramePr>
          <p:cNvPr id="308349" name="Object 2207"/>
          <p:cNvGraphicFramePr>
            <a:graphicFrameLocks noChangeAspect="1"/>
          </p:cNvGraphicFramePr>
          <p:nvPr>
            <p:extLst>
              <p:ext uri="{D42A27DB-BD31-4B8C-83A1-F6EECF244321}">
                <p14:modId xmlns:p14="http://schemas.microsoft.com/office/powerpoint/2010/main" val="844355207"/>
              </p:ext>
            </p:extLst>
          </p:nvPr>
        </p:nvGraphicFramePr>
        <p:xfrm>
          <a:off x="7235825" y="2847975"/>
          <a:ext cx="1625600" cy="457200"/>
        </p:xfrm>
        <a:graphic>
          <a:graphicData uri="http://schemas.openxmlformats.org/presentationml/2006/ole">
            <mc:AlternateContent xmlns:mc="http://schemas.openxmlformats.org/markup-compatibility/2006">
              <mc:Choice xmlns:v="urn:schemas-microsoft-com:vml" Requires="v">
                <p:oleObj spid="_x0000_s608441" name="Формула" r:id="rId18" imgW="1625600" imgH="457200" progId="Equation.3">
                  <p:embed/>
                </p:oleObj>
              </mc:Choice>
              <mc:Fallback>
                <p:oleObj name="Формула" r:id="rId18" imgW="1625600" imgH="4572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7235825" y="2847975"/>
                        <a:ext cx="1625600" cy="4572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08350" name="Object 2208"/>
          <p:cNvGraphicFramePr>
            <a:graphicFrameLocks noChangeAspect="1"/>
          </p:cNvGraphicFramePr>
          <p:nvPr>
            <p:extLst>
              <p:ext uri="{D42A27DB-BD31-4B8C-83A1-F6EECF244321}">
                <p14:modId xmlns:p14="http://schemas.microsoft.com/office/powerpoint/2010/main" val="453618688"/>
              </p:ext>
            </p:extLst>
          </p:nvPr>
        </p:nvGraphicFramePr>
        <p:xfrm>
          <a:off x="7253288" y="3360738"/>
          <a:ext cx="673100" cy="457200"/>
        </p:xfrm>
        <a:graphic>
          <a:graphicData uri="http://schemas.openxmlformats.org/presentationml/2006/ole">
            <mc:AlternateContent xmlns:mc="http://schemas.openxmlformats.org/markup-compatibility/2006">
              <mc:Choice xmlns:v="urn:schemas-microsoft-com:vml" Requires="v">
                <p:oleObj spid="_x0000_s608442" name="Equation" r:id="rId20" imgW="672840" imgH="457200" progId="Equation.DSMT4">
                  <p:embed/>
                </p:oleObj>
              </mc:Choice>
              <mc:Fallback>
                <p:oleObj name="Equation" r:id="rId20" imgW="672840" imgH="457200" progId="Equation.DSMT4">
                  <p:embed/>
                  <p:pic>
                    <p:nvPicPr>
                      <p:cNvPr id="0" name=""/>
                      <p:cNvPicPr>
                        <a:picLocks noChangeAspect="1" noChangeArrowheads="1"/>
                      </p:cNvPicPr>
                      <p:nvPr/>
                    </p:nvPicPr>
                    <p:blipFill>
                      <a:blip r:embed="rId21"/>
                      <a:srcRect/>
                      <a:stretch>
                        <a:fillRect/>
                      </a:stretch>
                    </p:blipFill>
                    <p:spPr bwMode="auto">
                      <a:xfrm>
                        <a:off x="7253288" y="3360738"/>
                        <a:ext cx="673100" cy="4572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51" name="Text Box 127"/>
          <p:cNvSpPr txBox="1">
            <a:spLocks noChangeArrowheads="1"/>
          </p:cNvSpPr>
          <p:nvPr/>
        </p:nvSpPr>
        <p:spPr bwMode="auto">
          <a:xfrm>
            <a:off x="150813" y="5837238"/>
            <a:ext cx="6303329" cy="415498"/>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5</a:t>
            </a:r>
            <a:r>
              <a:rPr lang="en-US" sz="1000" dirty="0">
                <a:solidFill>
                  <a:srgbClr val="000000"/>
                </a:solidFill>
                <a:latin typeface="Arial" charset="0"/>
                <a:cs typeface="Arial" charset="0"/>
              </a:rPr>
              <a:t>. Cut out the joint </a:t>
            </a:r>
            <a:r>
              <a:rPr lang="ru-RU" sz="1000" dirty="0">
                <a:solidFill>
                  <a:srgbClr val="000000"/>
                </a:solidFill>
                <a:latin typeface="Arial" charset="0"/>
                <a:cs typeface="Arial" charset="0"/>
              </a:rPr>
              <a:t>1</a:t>
            </a:r>
            <a:r>
              <a:rPr lang="en-US" sz="1000" dirty="0">
                <a:solidFill>
                  <a:srgbClr val="000000"/>
                </a:solidFill>
                <a:latin typeface="Arial" charset="0"/>
                <a:cs typeface="Arial" charset="0"/>
              </a:rPr>
              <a:t> (there are two forces in this joint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 replace the action of  the cut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(discarded) joints by </a:t>
            </a:r>
          </a:p>
          <a:p>
            <a:r>
              <a:rPr lang="en-US" sz="1000" dirty="0">
                <a:solidFill>
                  <a:srgbClr val="000000"/>
                </a:solidFill>
                <a:latin typeface="Arial" charset="0"/>
                <a:cs typeface="Arial" charset="0"/>
              </a:rPr>
              <a:t>forces (reactions)</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1</a:t>
            </a:r>
            <a:r>
              <a:rPr lang="en-US" sz="1100" i="1" baseline="-25000" dirty="0">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12 </a:t>
            </a:r>
            <a:r>
              <a:rPr lang="en-US" sz="1100" baseline="-25000" dirty="0" smtClean="0">
                <a:solidFill>
                  <a:srgbClr val="000000"/>
                </a:solidFill>
                <a:latin typeface="Times New Roman" pitchFamily="18" charset="0"/>
                <a:cs typeface="Times New Roman" pitchFamily="18" charset="0"/>
              </a:rPr>
              <a:t> </a:t>
            </a:r>
            <a:r>
              <a:rPr lang="en-US" sz="1000" dirty="0" smtClean="0">
                <a:solidFill>
                  <a:srgbClr val="000000"/>
                </a:solidFill>
                <a:latin typeface="Arial" charset="0"/>
                <a:cs typeface="Arial" charset="0"/>
              </a:rPr>
              <a:t>and</a:t>
            </a:r>
            <a:r>
              <a:rPr lang="ru-RU" sz="1000" dirty="0" smtClean="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1</a:t>
            </a:r>
            <a:r>
              <a:rPr lang="ru-RU" sz="1100" baseline="-25000" dirty="0">
                <a:solidFill>
                  <a:srgbClr val="000000"/>
                </a:solidFill>
                <a:latin typeface="Times New Roman" pitchFamily="18" charset="0"/>
                <a:cs typeface="Times New Roman" pitchFamily="18" charset="0"/>
              </a:rPr>
              <a:t>6</a:t>
            </a:r>
            <a:r>
              <a:rPr lang="en-US" sz="1100" dirty="0">
                <a:solidFill>
                  <a:srgbClr val="000000"/>
                </a:solidFill>
                <a:latin typeface="Times New Roman" pitchFamily="18" charset="0"/>
                <a:cs typeface="Times New Roman" pitchFamily="18" charset="0"/>
              </a:rPr>
              <a:t>.</a:t>
            </a:r>
            <a:endParaRPr lang="ru-RU" sz="1100" dirty="0">
              <a:solidFill>
                <a:srgbClr val="000000"/>
              </a:solidFill>
              <a:latin typeface="Times New Roman" pitchFamily="18" charset="0"/>
              <a:cs typeface="Times New Roman" pitchFamily="18" charset="0"/>
            </a:endParaRPr>
          </a:p>
        </p:txBody>
      </p:sp>
      <p:sp>
        <p:nvSpPr>
          <p:cNvPr id="308353" name="Text Box 129"/>
          <p:cNvSpPr txBox="1">
            <a:spLocks noChangeArrowheads="1"/>
          </p:cNvSpPr>
          <p:nvPr/>
        </p:nvSpPr>
        <p:spPr bwMode="auto">
          <a:xfrm>
            <a:off x="6323013" y="3854450"/>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1</a:t>
            </a:r>
          </a:p>
        </p:txBody>
      </p:sp>
      <p:sp>
        <p:nvSpPr>
          <p:cNvPr id="308354" name="AutoShape 130"/>
          <p:cNvSpPr>
            <a:spLocks noChangeArrowheads="1"/>
          </p:cNvSpPr>
          <p:nvPr/>
        </p:nvSpPr>
        <p:spPr bwMode="auto">
          <a:xfrm rot="5400000">
            <a:off x="6565901" y="3927475"/>
            <a:ext cx="76200" cy="352425"/>
          </a:xfrm>
          <a:prstGeom prst="upArrow">
            <a:avLst>
              <a:gd name="adj1" fmla="val 50000"/>
              <a:gd name="adj2" fmla="val 115625"/>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55" name="Object 2209"/>
          <p:cNvGraphicFramePr>
            <a:graphicFrameLocks noChangeAspect="1"/>
          </p:cNvGraphicFramePr>
          <p:nvPr/>
        </p:nvGraphicFramePr>
        <p:xfrm>
          <a:off x="6556375" y="3775075"/>
          <a:ext cx="228600" cy="228600"/>
        </p:xfrm>
        <a:graphic>
          <a:graphicData uri="http://schemas.openxmlformats.org/presentationml/2006/ole">
            <mc:AlternateContent xmlns:mc="http://schemas.openxmlformats.org/markup-compatibility/2006">
              <mc:Choice xmlns:v="urn:schemas-microsoft-com:vml" Requires="v">
                <p:oleObj spid="_x0000_s608443" name="Формула" r:id="rId22" imgW="228600" imgH="228600" progId="Equation.3">
                  <p:embed/>
                </p:oleObj>
              </mc:Choice>
              <mc:Fallback>
                <p:oleObj name="Формула" r:id="rId22" imgW="228600" imgH="22860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6556375" y="3775075"/>
                        <a:ext cx="2286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56" name="AutoShape 132"/>
          <p:cNvSpPr>
            <a:spLocks noChangeArrowheads="1"/>
          </p:cNvSpPr>
          <p:nvPr/>
        </p:nvSpPr>
        <p:spPr bwMode="auto">
          <a:xfrm flipV="1">
            <a:off x="6348413" y="4138613"/>
            <a:ext cx="76200" cy="352425"/>
          </a:xfrm>
          <a:prstGeom prst="upArrow">
            <a:avLst>
              <a:gd name="adj1" fmla="val 50000"/>
              <a:gd name="adj2" fmla="val 115625"/>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57" name="Object 2210"/>
          <p:cNvGraphicFramePr>
            <a:graphicFrameLocks noChangeAspect="1"/>
          </p:cNvGraphicFramePr>
          <p:nvPr/>
        </p:nvGraphicFramePr>
        <p:xfrm>
          <a:off x="6091238" y="4316413"/>
          <a:ext cx="241300" cy="228600"/>
        </p:xfrm>
        <a:graphic>
          <a:graphicData uri="http://schemas.openxmlformats.org/presentationml/2006/ole">
            <mc:AlternateContent xmlns:mc="http://schemas.openxmlformats.org/markup-compatibility/2006">
              <mc:Choice xmlns:v="urn:schemas-microsoft-com:vml" Requires="v">
                <p:oleObj spid="_x0000_s608444" name="Формула" r:id="rId24" imgW="241300" imgH="228600" progId="Equation.3">
                  <p:embed/>
                </p:oleObj>
              </mc:Choice>
              <mc:Fallback>
                <p:oleObj name="Формула" r:id="rId24" imgW="241300" imgH="2286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6091238" y="4316413"/>
                        <a:ext cx="241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59" name="AutoShape 135"/>
          <p:cNvSpPr>
            <a:spLocks noChangeArrowheads="1"/>
          </p:cNvSpPr>
          <p:nvPr/>
        </p:nvSpPr>
        <p:spPr bwMode="auto">
          <a:xfrm rot="2488185">
            <a:off x="6370638" y="4211638"/>
            <a:ext cx="357187" cy="77787"/>
          </a:xfrm>
          <a:prstGeom prst="rightArrow">
            <a:avLst>
              <a:gd name="adj1" fmla="val 50000"/>
              <a:gd name="adj2" fmla="val 114796"/>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8360" name="Object 2211"/>
          <p:cNvGraphicFramePr>
            <a:graphicFrameLocks noChangeAspect="1"/>
          </p:cNvGraphicFramePr>
          <p:nvPr/>
        </p:nvGraphicFramePr>
        <p:xfrm>
          <a:off x="6726238" y="4271963"/>
          <a:ext cx="228600" cy="241300"/>
        </p:xfrm>
        <a:graphic>
          <a:graphicData uri="http://schemas.openxmlformats.org/presentationml/2006/ole">
            <mc:AlternateContent xmlns:mc="http://schemas.openxmlformats.org/markup-compatibility/2006">
              <mc:Choice xmlns:v="urn:schemas-microsoft-com:vml" Requires="v">
                <p:oleObj spid="_x0000_s608445" name="Формула" r:id="rId26" imgW="228600" imgH="241300" progId="Equation.3">
                  <p:embed/>
                </p:oleObj>
              </mc:Choice>
              <mc:Fallback>
                <p:oleObj name="Формула" r:id="rId26" imgW="228600" imgH="24130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726238" y="4271963"/>
                        <a:ext cx="2286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61" name="Text Box 137"/>
          <p:cNvSpPr txBox="1">
            <a:spLocks noChangeArrowheads="1"/>
          </p:cNvSpPr>
          <p:nvPr/>
        </p:nvSpPr>
        <p:spPr bwMode="auto">
          <a:xfrm>
            <a:off x="150813" y="6211888"/>
            <a:ext cx="6668813" cy="415498"/>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6</a:t>
            </a:r>
            <a:r>
              <a:rPr lang="en-US" sz="1000" dirty="0">
                <a:solidFill>
                  <a:srgbClr val="000000"/>
                </a:solidFill>
                <a:latin typeface="Arial" charset="0"/>
                <a:cs typeface="Arial" charset="0"/>
              </a:rPr>
              <a:t>.  Make up equilibrium equation for joint </a:t>
            </a:r>
            <a:r>
              <a:rPr lang="en-US" sz="1000" i="1" dirty="0">
                <a:solidFill>
                  <a:srgbClr val="000000"/>
                </a:solidFill>
                <a:latin typeface="Arial" charset="0"/>
                <a:cs typeface="Arial" charset="0"/>
              </a:rPr>
              <a:t>1</a:t>
            </a:r>
            <a:r>
              <a:rPr lang="en-US" sz="1000" dirty="0">
                <a:solidFill>
                  <a:srgbClr val="00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 calculate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1</a:t>
            </a:r>
            <a:r>
              <a:rPr lang="ru-RU" sz="1100" baseline="-25000" dirty="0">
                <a:solidFill>
                  <a:srgbClr val="000000"/>
                </a:solidFill>
                <a:latin typeface="Times New Roman" pitchFamily="18" charset="0"/>
                <a:cs typeface="Times New Roman" pitchFamily="18" charset="0"/>
              </a:rPr>
              <a:t>2</a:t>
            </a:r>
            <a:r>
              <a:rPr lang="en-US" sz="1000" dirty="0">
                <a:solidFill>
                  <a:srgbClr val="000000"/>
                </a:solidFill>
                <a:latin typeface="Arial" charset="0"/>
                <a:cs typeface="Arial" charset="0"/>
              </a:rPr>
              <a:t> and</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ru-RU" sz="1100" baseline="-25000" dirty="0">
                <a:solidFill>
                  <a:srgbClr val="000000"/>
                </a:solidFill>
                <a:latin typeface="Times New Roman" pitchFamily="18" charset="0"/>
                <a:cs typeface="Times New Roman" pitchFamily="18" charset="0"/>
              </a:rPr>
              <a:t>1</a:t>
            </a:r>
            <a:r>
              <a:rPr lang="en-US" sz="1100" baseline="-25000" dirty="0">
                <a:solidFill>
                  <a:srgbClr val="000000"/>
                </a:solidFill>
                <a:latin typeface="Times New Roman" pitchFamily="18" charset="0"/>
                <a:cs typeface="Times New Roman" pitchFamily="18" charset="0"/>
              </a:rPr>
              <a:t>6</a:t>
            </a:r>
            <a:r>
              <a:rPr lang="ru-RU" sz="1100" baseline="-25000" dirty="0">
                <a:solidFill>
                  <a:srgbClr val="000000"/>
                </a:solidFill>
                <a:latin typeface="Times New Roman" pitchFamily="18" charset="0"/>
                <a:cs typeface="Times New Roman" pitchFamily="18" charset="0"/>
              </a:rPr>
              <a:t> </a:t>
            </a:r>
            <a:r>
              <a:rPr lang="en-US" sz="1100" baseline="-250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Forces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1</a:t>
            </a:r>
            <a:r>
              <a:rPr lang="en-US" sz="1100" i="1" baseline="-25000" dirty="0">
                <a:solidFill>
                  <a:srgbClr val="000000"/>
                </a:solidFill>
                <a:latin typeface="Times New Roman" pitchFamily="18" charset="0"/>
                <a:cs typeface="Times New Roman" pitchFamily="18" charset="0"/>
              </a:rPr>
              <a:t>A</a:t>
            </a:r>
            <a:r>
              <a:rPr lang="en-US" sz="1000" dirty="0">
                <a:solidFill>
                  <a:srgbClr val="000000"/>
                </a:solidFill>
                <a:latin typeface="Arial" charset="0"/>
                <a:cs typeface="Arial" charset="0"/>
              </a:rPr>
              <a:t> and</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S</a:t>
            </a:r>
            <a:r>
              <a:rPr lang="en-US" sz="1100" i="1" baseline="-25000" dirty="0">
                <a:solidFill>
                  <a:srgbClr val="000000"/>
                </a:solidFill>
                <a:latin typeface="Times New Roman" pitchFamily="18" charset="0"/>
                <a:cs typeface="Times New Roman" pitchFamily="18" charset="0"/>
              </a:rPr>
              <a:t>A</a:t>
            </a:r>
            <a:r>
              <a:rPr lang="en-US" sz="1100" baseline="-25000" dirty="0">
                <a:solidFill>
                  <a:srgbClr val="000000"/>
                </a:solidFill>
                <a:latin typeface="Times New Roman" pitchFamily="18" charset="0"/>
                <a:cs typeface="Times New Roman" pitchFamily="18" charset="0"/>
              </a:rPr>
              <a:t>1</a:t>
            </a:r>
            <a:r>
              <a:rPr lang="en-US" sz="1000" dirty="0">
                <a:solidFill>
                  <a:srgbClr val="000000"/>
                </a:solidFill>
                <a:latin typeface="Arial" charset="0"/>
                <a:cs typeface="Arial" charset="0"/>
              </a:rPr>
              <a:t> are equal in magnitude </a:t>
            </a:r>
          </a:p>
          <a:p>
            <a:r>
              <a:rPr lang="en-US" sz="1000" dirty="0">
                <a:solidFill>
                  <a:srgbClr val="000000"/>
                </a:solidFill>
                <a:latin typeface="Arial" charset="0"/>
                <a:cs typeface="Arial" charset="0"/>
              </a:rPr>
              <a:t>( axiom of action and reaction).</a:t>
            </a:r>
            <a:endParaRPr lang="ru-RU" sz="1000" b="1" dirty="0">
              <a:solidFill>
                <a:srgbClr val="000000"/>
              </a:solidFill>
              <a:latin typeface="Arial" charset="0"/>
              <a:cs typeface="Arial" charset="0"/>
            </a:endParaRPr>
          </a:p>
        </p:txBody>
      </p:sp>
      <p:graphicFrame>
        <p:nvGraphicFramePr>
          <p:cNvPr id="308362" name="Object 2212"/>
          <p:cNvGraphicFramePr>
            <a:graphicFrameLocks noChangeAspect="1"/>
          </p:cNvGraphicFramePr>
          <p:nvPr>
            <p:extLst>
              <p:ext uri="{D42A27DB-BD31-4B8C-83A1-F6EECF244321}">
                <p14:modId xmlns:p14="http://schemas.microsoft.com/office/powerpoint/2010/main" val="1832742171"/>
              </p:ext>
            </p:extLst>
          </p:nvPr>
        </p:nvGraphicFramePr>
        <p:xfrm>
          <a:off x="7069138" y="3979863"/>
          <a:ext cx="2032000" cy="457200"/>
        </p:xfrm>
        <a:graphic>
          <a:graphicData uri="http://schemas.openxmlformats.org/presentationml/2006/ole">
            <mc:AlternateContent xmlns:mc="http://schemas.openxmlformats.org/markup-compatibility/2006">
              <mc:Choice xmlns:v="urn:schemas-microsoft-com:vml" Requires="v">
                <p:oleObj spid="_x0000_s608446" name="Формула" r:id="rId28" imgW="2032000" imgH="457200" progId="Equation.3">
                  <p:embed/>
                </p:oleObj>
              </mc:Choice>
              <mc:Fallback>
                <p:oleObj name="Формула" r:id="rId28" imgW="2032000" imgH="45720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069138" y="3979863"/>
                        <a:ext cx="2032000" cy="4572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08363" name="Object 2213"/>
          <p:cNvGraphicFramePr>
            <a:graphicFrameLocks noChangeAspect="1"/>
          </p:cNvGraphicFramePr>
          <p:nvPr/>
        </p:nvGraphicFramePr>
        <p:xfrm>
          <a:off x="7080250" y="4486275"/>
          <a:ext cx="2006600" cy="812800"/>
        </p:xfrm>
        <a:graphic>
          <a:graphicData uri="http://schemas.openxmlformats.org/presentationml/2006/ole">
            <mc:AlternateContent xmlns:mc="http://schemas.openxmlformats.org/markup-compatibility/2006">
              <mc:Choice xmlns:v="urn:schemas-microsoft-com:vml" Requires="v">
                <p:oleObj spid="_x0000_s608447" name="Формула" r:id="rId30" imgW="2006600" imgH="812800" progId="Equation.3">
                  <p:embed/>
                </p:oleObj>
              </mc:Choice>
              <mc:Fallback>
                <p:oleObj name="Формула" r:id="rId30" imgW="2006600" imgH="81280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080250" y="4486275"/>
                        <a:ext cx="2006600" cy="8128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64" name="Freeform 140"/>
          <p:cNvSpPr>
            <a:spLocks/>
          </p:cNvSpPr>
          <p:nvPr/>
        </p:nvSpPr>
        <p:spPr bwMode="auto">
          <a:xfrm>
            <a:off x="6543675" y="4124325"/>
            <a:ext cx="57150" cy="114300"/>
          </a:xfrm>
          <a:custGeom>
            <a:avLst/>
            <a:gdLst>
              <a:gd name="T0" fmla="*/ 0 w 36"/>
              <a:gd name="T1" fmla="*/ 2147483647 h 72"/>
              <a:gd name="T2" fmla="*/ 2147483647 w 36"/>
              <a:gd name="T3" fmla="*/ 2147483647 h 72"/>
              <a:gd name="T4" fmla="*/ 2147483647 w 36"/>
              <a:gd name="T5" fmla="*/ 0 h 72"/>
              <a:gd name="T6" fmla="*/ 0 60000 65536"/>
              <a:gd name="T7" fmla="*/ 0 60000 65536"/>
              <a:gd name="T8" fmla="*/ 0 60000 65536"/>
              <a:gd name="T9" fmla="*/ 0 w 36"/>
              <a:gd name="T10" fmla="*/ 0 h 72"/>
              <a:gd name="T11" fmla="*/ 36 w 36"/>
              <a:gd name="T12" fmla="*/ 72 h 72"/>
            </a:gdLst>
            <a:ahLst/>
            <a:cxnLst>
              <a:cxn ang="T6">
                <a:pos x="T0" y="T1"/>
              </a:cxn>
              <a:cxn ang="T7">
                <a:pos x="T2" y="T3"/>
              </a:cxn>
              <a:cxn ang="T8">
                <a:pos x="T4" y="T5"/>
              </a:cxn>
            </a:cxnLst>
            <a:rect l="T9" t="T10" r="T11" b="T12"/>
            <a:pathLst>
              <a:path w="36" h="72">
                <a:moveTo>
                  <a:pt x="0" y="72"/>
                </a:moveTo>
                <a:cubicBezTo>
                  <a:pt x="8" y="60"/>
                  <a:pt x="19" y="50"/>
                  <a:pt x="24" y="36"/>
                </a:cubicBezTo>
                <a:cubicBezTo>
                  <a:pt x="28" y="24"/>
                  <a:pt x="36" y="0"/>
                  <a:pt x="36"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08365" name="Object 2214"/>
          <p:cNvGraphicFramePr>
            <a:graphicFrameLocks noChangeAspect="1"/>
          </p:cNvGraphicFramePr>
          <p:nvPr/>
        </p:nvGraphicFramePr>
        <p:xfrm>
          <a:off x="6591300" y="4149725"/>
          <a:ext cx="152400" cy="139700"/>
        </p:xfrm>
        <a:graphic>
          <a:graphicData uri="http://schemas.openxmlformats.org/presentationml/2006/ole">
            <mc:AlternateContent xmlns:mc="http://schemas.openxmlformats.org/markup-compatibility/2006">
              <mc:Choice xmlns:v="urn:schemas-microsoft-com:vml" Requires="v">
                <p:oleObj spid="_x0000_s608448" name="Формула" r:id="rId32" imgW="152334" imgH="139639" progId="Equation.3">
                  <p:embed/>
                </p:oleObj>
              </mc:Choice>
              <mc:Fallback>
                <p:oleObj name="Формула" r:id="rId32" imgW="152334" imgH="139639"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591300" y="4149725"/>
                        <a:ext cx="1524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8366" name="Rectangle 142"/>
          <p:cNvSpPr>
            <a:spLocks noChangeArrowheads="1"/>
          </p:cNvSpPr>
          <p:nvPr/>
        </p:nvSpPr>
        <p:spPr bwMode="auto">
          <a:xfrm>
            <a:off x="187325" y="4249738"/>
            <a:ext cx="5549900" cy="401637"/>
          </a:xfrm>
          <a:prstGeom prst="rect">
            <a:avLst/>
          </a:prstGeom>
          <a:noFill/>
          <a:ln w="9525">
            <a:noFill/>
            <a:miter lim="800000"/>
            <a:headEnd/>
            <a:tailEnd/>
          </a:ln>
        </p:spPr>
        <p:txBody>
          <a:bodyPr>
            <a:spAutoFit/>
          </a:bodyPr>
          <a:lstStyle/>
          <a:p>
            <a:r>
              <a:rPr lang="en-US" sz="1000" b="1" dirty="0">
                <a:solidFill>
                  <a:srgbClr val="FF0000"/>
                </a:solidFill>
                <a:latin typeface="Arial" charset="0"/>
                <a:cs typeface="Arial" charset="0"/>
              </a:rPr>
              <a:t>Sequence of </a:t>
            </a:r>
            <a:r>
              <a:rPr lang="en-US" sz="1000" b="1" dirty="0" smtClean="0">
                <a:solidFill>
                  <a:srgbClr val="FF0000"/>
                </a:solidFill>
                <a:latin typeface="Arial" charset="0"/>
                <a:cs typeface="Arial" charset="0"/>
              </a:rPr>
              <a:t>calculation</a:t>
            </a:r>
            <a:endParaRPr lang="en-US" sz="1000" b="1" dirty="0">
              <a:solidFill>
                <a:srgbClr val="FF0000"/>
              </a:solidFill>
              <a:latin typeface="Arial" charset="0"/>
              <a:cs typeface="Arial" charset="0"/>
            </a:endParaRPr>
          </a:p>
          <a:p>
            <a:r>
              <a:rPr lang="en-US" sz="1000" dirty="0">
                <a:solidFill>
                  <a:srgbClr val="000000"/>
                </a:solidFill>
                <a:latin typeface="Arial" charset="0"/>
                <a:cs typeface="Arial" charset="0"/>
              </a:rPr>
              <a:t>1. Consider a truss as a whole body and determine reactions of supports.</a:t>
            </a:r>
            <a:endParaRPr lang="ru-RU" sz="1000" dirty="0">
              <a:solidFill>
                <a:srgbClr val="000000"/>
              </a:solidFill>
              <a:latin typeface="Arial" charset="0"/>
              <a:cs typeface="Arial" charset="0"/>
            </a:endParaRPr>
          </a:p>
        </p:txBody>
      </p:sp>
      <p:sp>
        <p:nvSpPr>
          <p:cNvPr id="308367" name="Text Box 143"/>
          <p:cNvSpPr txBox="1">
            <a:spLocks noChangeArrowheads="1"/>
          </p:cNvSpPr>
          <p:nvPr/>
        </p:nvSpPr>
        <p:spPr bwMode="auto">
          <a:xfrm>
            <a:off x="6323013" y="5516523"/>
            <a:ext cx="2733675" cy="401638"/>
          </a:xfrm>
          <a:prstGeom prst="rect">
            <a:avLst/>
          </a:prstGeom>
          <a:noFill/>
          <a:ln w="9525" algn="ctr">
            <a:solidFill>
              <a:schemeClr val="tx1"/>
            </a:solidFill>
            <a:miter lim="800000"/>
            <a:headEnd/>
            <a:tailEnd/>
          </a:ln>
        </p:spPr>
        <p:txBody>
          <a:bodyPr wrap="none">
            <a:spAutoFit/>
          </a:bodyPr>
          <a:lstStyle/>
          <a:p>
            <a:r>
              <a:rPr lang="en-US" sz="1000" b="1" dirty="0">
                <a:solidFill>
                  <a:srgbClr val="00007D"/>
                </a:solidFill>
                <a:latin typeface="Arial" charset="0"/>
                <a:cs typeface="Arial" charset="0"/>
              </a:rPr>
              <a:t>Further the process is repeated</a:t>
            </a:r>
            <a:r>
              <a:rPr lang="ru-RU" sz="1000" b="1" dirty="0">
                <a:solidFill>
                  <a:srgbClr val="00007D"/>
                </a:solidFill>
                <a:latin typeface="Arial" charset="0"/>
                <a:cs typeface="Arial" charset="0"/>
              </a:rPr>
              <a:t> </a:t>
            </a:r>
            <a:r>
              <a:rPr lang="en-US" sz="1000" b="1" dirty="0">
                <a:solidFill>
                  <a:srgbClr val="00007D"/>
                </a:solidFill>
                <a:latin typeface="Arial" charset="0"/>
                <a:cs typeface="Arial" charset="0"/>
              </a:rPr>
              <a:t>in defined</a:t>
            </a:r>
          </a:p>
          <a:p>
            <a:r>
              <a:rPr lang="en-US" sz="1000" b="1" dirty="0">
                <a:solidFill>
                  <a:srgbClr val="00007D"/>
                </a:solidFill>
                <a:latin typeface="Arial" charset="0"/>
                <a:cs typeface="Arial" charset="0"/>
              </a:rPr>
              <a:t>order, for example: 2, 6, 7, 3</a:t>
            </a:r>
            <a:r>
              <a:rPr lang="ru-RU" sz="1000" b="1" dirty="0">
                <a:solidFill>
                  <a:srgbClr val="00007D"/>
                </a:solidFill>
                <a:latin typeface="Arial" charset="0"/>
                <a:cs typeface="Arial" charset="0"/>
              </a:rPr>
              <a:t>, 4, 8, 5.</a:t>
            </a:r>
          </a:p>
        </p:txBody>
      </p:sp>
      <p:sp>
        <p:nvSpPr>
          <p:cNvPr id="308368" name="Rectangle 144"/>
          <p:cNvSpPr>
            <a:spLocks noChangeArrowheads="1"/>
          </p:cNvSpPr>
          <p:nvPr/>
        </p:nvSpPr>
        <p:spPr bwMode="auto">
          <a:xfrm>
            <a:off x="6600825" y="6049963"/>
            <a:ext cx="2486025" cy="569387"/>
          </a:xfrm>
          <a:prstGeom prst="rect">
            <a:avLst/>
          </a:prstGeom>
          <a:noFill/>
          <a:ln w="9525">
            <a:noFill/>
            <a:miter lim="800000"/>
            <a:headEnd/>
            <a:tailEnd/>
          </a:ln>
        </p:spPr>
        <p:txBody>
          <a:bodyPr>
            <a:spAutoFit/>
          </a:bodyPr>
          <a:lstStyle/>
          <a:p>
            <a:pPr algn="just"/>
            <a:r>
              <a:rPr lang="en-US" sz="1000" b="1" dirty="0">
                <a:solidFill>
                  <a:srgbClr val="FF0000"/>
                </a:solidFill>
                <a:latin typeface="Arial" charset="0"/>
                <a:cs typeface="Arial" charset="0"/>
              </a:rPr>
              <a:t>The cutting of the last joint</a:t>
            </a:r>
            <a:r>
              <a:rPr lang="ru-RU" sz="1000" b="1" dirty="0">
                <a:solidFill>
                  <a:srgbClr val="FF0000"/>
                </a:solidFill>
                <a:latin typeface="Arial" charset="0"/>
                <a:cs typeface="Arial" charset="0"/>
              </a:rPr>
              <a:t> </a:t>
            </a:r>
            <a:r>
              <a:rPr lang="en-US" sz="1100" b="1" i="1" dirty="0">
                <a:solidFill>
                  <a:srgbClr val="FF0000"/>
                </a:solidFill>
                <a:latin typeface="Times New Roman" pitchFamily="18" charset="0"/>
                <a:cs typeface="Times New Roman" pitchFamily="18" charset="0"/>
              </a:rPr>
              <a:t>B </a:t>
            </a:r>
            <a:r>
              <a:rPr lang="en-US" sz="1000" b="1" dirty="0">
                <a:solidFill>
                  <a:srgbClr val="FF0000"/>
                </a:solidFill>
                <a:latin typeface="Arial" charset="0"/>
                <a:cs typeface="Arial" charset="0"/>
              </a:rPr>
              <a:t>can</a:t>
            </a:r>
            <a:r>
              <a:rPr lang="en-US" sz="1000" b="1" i="1" dirty="0">
                <a:solidFill>
                  <a:srgbClr val="FF0000"/>
                </a:solidFill>
                <a:latin typeface="Arial" charset="0"/>
                <a:cs typeface="Arial" charset="0"/>
              </a:rPr>
              <a:t> </a:t>
            </a:r>
            <a:r>
              <a:rPr lang="en-US" sz="1000" b="1" dirty="0">
                <a:solidFill>
                  <a:srgbClr val="FF0000"/>
                </a:solidFill>
                <a:latin typeface="Arial" charset="0"/>
                <a:cs typeface="Arial" charset="0"/>
              </a:rPr>
              <a:t>be</a:t>
            </a:r>
            <a:r>
              <a:rPr lang="en-US" sz="1000" b="1" i="1" dirty="0">
                <a:solidFill>
                  <a:srgbClr val="FF0000"/>
                </a:solidFill>
                <a:latin typeface="Arial" charset="0"/>
                <a:cs typeface="Arial" charset="0"/>
              </a:rPr>
              <a:t> </a:t>
            </a:r>
            <a:r>
              <a:rPr lang="en-US" sz="1000" b="1" dirty="0">
                <a:solidFill>
                  <a:srgbClr val="FF0000"/>
                </a:solidFill>
                <a:latin typeface="Arial" charset="0"/>
                <a:cs typeface="Arial" charset="0"/>
              </a:rPr>
              <a:t>used as a verification </a:t>
            </a:r>
            <a:r>
              <a:rPr lang="en-US" sz="1000" b="1" dirty="0" smtClean="0">
                <a:solidFill>
                  <a:srgbClr val="FF0000"/>
                </a:solidFill>
                <a:latin typeface="Arial" charset="0"/>
                <a:cs typeface="Arial" charset="0"/>
              </a:rPr>
              <a:t>of the </a:t>
            </a:r>
            <a:r>
              <a:rPr lang="en-US" sz="1000" b="1" dirty="0">
                <a:solidFill>
                  <a:srgbClr val="FF0000"/>
                </a:solidFill>
                <a:latin typeface="Arial" charset="0"/>
                <a:cs typeface="Arial" charset="0"/>
              </a:rPr>
              <a:t>calculation accuracy</a:t>
            </a:r>
            <a:r>
              <a:rPr lang="ru-RU" sz="1000" b="1" dirty="0">
                <a:solidFill>
                  <a:srgbClr val="FF0000"/>
                </a:solidFill>
                <a:latin typeface="Arial" charset="0"/>
                <a:cs typeface="Arial" charset="0"/>
              </a:rPr>
              <a:t>.</a:t>
            </a:r>
            <a:endParaRPr lang="ru-RU" b="1" dirty="0">
              <a:solidFill>
                <a:srgbClr val="FF0000"/>
              </a:solidFill>
              <a:latin typeface="Arial" charset="0"/>
              <a:cs typeface="Arial" charset="0"/>
            </a:endParaRPr>
          </a:p>
        </p:txBody>
      </p:sp>
      <p:sp>
        <p:nvSpPr>
          <p:cNvPr id="79094" name="AutoShape 153">
            <a:hlinkClick r:id="rId3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9095" name="AutoShape 15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9096" name="AutoShape 155">
            <a:hlinkClick r:id="" action="ppaction://hlinkshowjump?jump=nextslide" highlightClick="1"/>
          </p:cNvPr>
          <p:cNvSpPr>
            <a:spLocks noChangeArrowheads="1"/>
          </p:cNvSpPr>
          <p:nvPr/>
        </p:nvSpPr>
        <p:spPr bwMode="auto">
          <a:xfrm>
            <a:off x="2493188" y="523875"/>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9097" name="Oval 15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12</a:t>
            </a:r>
            <a:endParaRPr lang="ru-RU" sz="1000" b="1" dirty="0">
              <a:solidFill>
                <a:srgbClr val="00007D"/>
              </a:solidFill>
              <a:latin typeface="Arial" charset="0"/>
              <a:cs typeface="Arial" charset="0"/>
            </a:endParaRPr>
          </a:p>
        </p:txBody>
      </p:sp>
      <p:pic>
        <p:nvPicPr>
          <p:cNvPr id="79098" name="Picture 15" descr="Z:\Символ НГУ_4.JPG"/>
          <p:cNvPicPr>
            <a:picLocks noChangeAspect="1" noChangeArrowheads="1"/>
          </p:cNvPicPr>
          <p:nvPr/>
        </p:nvPicPr>
        <p:blipFill>
          <a:blip r:embed="rId35"/>
          <a:srcRect/>
          <a:stretch>
            <a:fillRect/>
          </a:stretch>
        </p:blipFill>
        <p:spPr bwMode="auto">
          <a:xfrm>
            <a:off x="8129588" y="41275"/>
            <a:ext cx="900112" cy="757238"/>
          </a:xfrm>
          <a:prstGeom prst="rect">
            <a:avLst/>
          </a:prstGeom>
          <a:noFill/>
          <a:ln w="9525">
            <a:noFill/>
            <a:miter lim="800000"/>
            <a:headEnd/>
            <a:tailEnd/>
          </a:ln>
        </p:spPr>
      </p:pic>
    </p:spTree>
    <p:extLst>
      <p:ext uri="{BB962C8B-B14F-4D97-AF65-F5344CB8AC3E}">
        <p14:creationId xmlns:p14="http://schemas.microsoft.com/office/powerpoint/2010/main" val="13435794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8323"/>
                                        </p:tgtEl>
                                        <p:attrNameLst>
                                          <p:attrName>style.visibility</p:attrName>
                                        </p:attrNameLst>
                                      </p:cBhvr>
                                      <p:to>
                                        <p:strVal val="visible"/>
                                      </p:to>
                                    </p:set>
                                    <p:anim calcmode="lin" valueType="num">
                                      <p:cBhvr additive="base">
                                        <p:cTn id="7" dur="500" fill="hold"/>
                                        <p:tgtEl>
                                          <p:spTgt spid="308323"/>
                                        </p:tgtEl>
                                        <p:attrNameLst>
                                          <p:attrName>ppt_x</p:attrName>
                                        </p:attrNameLst>
                                      </p:cBhvr>
                                      <p:tavLst>
                                        <p:tav tm="0">
                                          <p:val>
                                            <p:strVal val="#ppt_x"/>
                                          </p:val>
                                        </p:tav>
                                        <p:tav tm="100000">
                                          <p:val>
                                            <p:strVal val="#ppt_x"/>
                                          </p:val>
                                        </p:tav>
                                      </p:tavLst>
                                    </p:anim>
                                    <p:anim calcmode="lin" valueType="num">
                                      <p:cBhvr additive="base">
                                        <p:cTn id="8" dur="500" fill="hold"/>
                                        <p:tgtEl>
                                          <p:spTgt spid="308323"/>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8324"/>
                                        </p:tgtEl>
                                        <p:attrNameLst>
                                          <p:attrName>style.visibility</p:attrName>
                                        </p:attrNameLst>
                                      </p:cBhvr>
                                      <p:to>
                                        <p:strVal val="visible"/>
                                      </p:to>
                                    </p:set>
                                    <p:anim calcmode="lin" valueType="num">
                                      <p:cBhvr additive="base">
                                        <p:cTn id="13" dur="500" fill="hold"/>
                                        <p:tgtEl>
                                          <p:spTgt spid="308324"/>
                                        </p:tgtEl>
                                        <p:attrNameLst>
                                          <p:attrName>ppt_x</p:attrName>
                                        </p:attrNameLst>
                                      </p:cBhvr>
                                      <p:tavLst>
                                        <p:tav tm="0">
                                          <p:val>
                                            <p:strVal val="#ppt_x"/>
                                          </p:val>
                                        </p:tav>
                                        <p:tav tm="100000">
                                          <p:val>
                                            <p:strVal val="#ppt_x"/>
                                          </p:val>
                                        </p:tav>
                                      </p:tavLst>
                                    </p:anim>
                                    <p:anim calcmode="lin" valueType="num">
                                      <p:cBhvr additive="base">
                                        <p:cTn id="14" dur="500" fill="hold"/>
                                        <p:tgtEl>
                                          <p:spTgt spid="30832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08366"/>
                                        </p:tgtEl>
                                        <p:attrNameLst>
                                          <p:attrName>style.visibility</p:attrName>
                                        </p:attrNameLst>
                                      </p:cBhvr>
                                      <p:to>
                                        <p:strVal val="visible"/>
                                      </p:to>
                                    </p:set>
                                    <p:anim calcmode="lin" valueType="num">
                                      <p:cBhvr additive="base">
                                        <p:cTn id="19" dur="500" fill="hold"/>
                                        <p:tgtEl>
                                          <p:spTgt spid="308366"/>
                                        </p:tgtEl>
                                        <p:attrNameLst>
                                          <p:attrName>ppt_x</p:attrName>
                                        </p:attrNameLst>
                                      </p:cBhvr>
                                      <p:tavLst>
                                        <p:tav tm="0">
                                          <p:val>
                                            <p:strVal val="#ppt_x"/>
                                          </p:val>
                                        </p:tav>
                                        <p:tav tm="100000">
                                          <p:val>
                                            <p:strVal val="#ppt_x"/>
                                          </p:val>
                                        </p:tav>
                                      </p:tavLst>
                                    </p:anim>
                                    <p:anim calcmode="lin" valueType="num">
                                      <p:cBhvr additive="base">
                                        <p:cTn id="20" dur="500" fill="hold"/>
                                        <p:tgtEl>
                                          <p:spTgt spid="308366"/>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xit" presetSubtype="0" fill="hold" nodeType="clickEffect">
                                  <p:stCondLst>
                                    <p:cond delay="0"/>
                                  </p:stCondLst>
                                  <p:childTnLst>
                                    <p:animEffect transition="out" filter="dissolve">
                                      <p:cBhvr>
                                        <p:cTn id="24" dur="500"/>
                                        <p:tgtEl>
                                          <p:spTgt spid="308290"/>
                                        </p:tgtEl>
                                      </p:cBhvr>
                                    </p:animEffect>
                                    <p:set>
                                      <p:cBhvr>
                                        <p:cTn id="25" dur="1" fill="hold">
                                          <p:stCondLst>
                                            <p:cond delay="499"/>
                                          </p:stCondLst>
                                        </p:cTn>
                                        <p:tgtEl>
                                          <p:spTgt spid="308290"/>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308325"/>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0832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08327"/>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308328"/>
                                        </p:tgtEl>
                                        <p:attrNameLst>
                                          <p:attrName>style.visibility</p:attrName>
                                        </p:attrNameLst>
                                      </p:cBhvr>
                                      <p:to>
                                        <p:strVal val="visible"/>
                                      </p:to>
                                    </p:set>
                                  </p:childTnLst>
                                </p:cTn>
                              </p:par>
                              <p:par>
                                <p:cTn id="34" presetID="9" presetClass="exit" presetSubtype="0" fill="hold" nodeType="withEffect">
                                  <p:stCondLst>
                                    <p:cond delay="0"/>
                                  </p:stCondLst>
                                  <p:childTnLst>
                                    <p:animEffect transition="out" filter="dissolve">
                                      <p:cBhvr>
                                        <p:cTn id="35" dur="500"/>
                                        <p:tgtEl>
                                          <p:spTgt spid="308295"/>
                                        </p:tgtEl>
                                      </p:cBhvr>
                                    </p:animEffect>
                                    <p:set>
                                      <p:cBhvr>
                                        <p:cTn id="36" dur="1" fill="hold">
                                          <p:stCondLst>
                                            <p:cond delay="499"/>
                                          </p:stCondLst>
                                        </p:cTn>
                                        <p:tgtEl>
                                          <p:spTgt spid="308295"/>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nodeType="clickEffect">
                                  <p:stCondLst>
                                    <p:cond delay="0"/>
                                  </p:stCondLst>
                                  <p:childTnLst>
                                    <p:set>
                                      <p:cBhvr>
                                        <p:cTn id="40" dur="1" fill="hold">
                                          <p:stCondLst>
                                            <p:cond delay="0"/>
                                          </p:stCondLst>
                                        </p:cTn>
                                        <p:tgtEl>
                                          <p:spTgt spid="308329"/>
                                        </p:tgtEl>
                                        <p:attrNameLst>
                                          <p:attrName>style.visibility</p:attrName>
                                        </p:attrNameLst>
                                      </p:cBhvr>
                                      <p:to>
                                        <p:strVal val="visible"/>
                                      </p:to>
                                    </p:set>
                                    <p:anim calcmode="lin" valueType="num">
                                      <p:cBhvr additive="base">
                                        <p:cTn id="41" dur="500" fill="hold"/>
                                        <p:tgtEl>
                                          <p:spTgt spid="308329"/>
                                        </p:tgtEl>
                                        <p:attrNameLst>
                                          <p:attrName>ppt_x</p:attrName>
                                        </p:attrNameLst>
                                      </p:cBhvr>
                                      <p:tavLst>
                                        <p:tav tm="0">
                                          <p:val>
                                            <p:strVal val="#ppt_x"/>
                                          </p:val>
                                        </p:tav>
                                        <p:tav tm="100000">
                                          <p:val>
                                            <p:strVal val="#ppt_x"/>
                                          </p:val>
                                        </p:tav>
                                      </p:tavLst>
                                    </p:anim>
                                    <p:anim calcmode="lin" valueType="num">
                                      <p:cBhvr additive="base">
                                        <p:cTn id="42" dur="500" fill="hold"/>
                                        <p:tgtEl>
                                          <p:spTgt spid="308329"/>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1" presetClass="entr" presetSubtype="0" fill="hold" grpId="0" nodeType="afterEffect">
                                  <p:stCondLst>
                                    <p:cond delay="0"/>
                                  </p:stCondLst>
                                  <p:childTnLst>
                                    <p:set>
                                      <p:cBhvr>
                                        <p:cTn id="45" dur="1" fill="hold">
                                          <p:stCondLst>
                                            <p:cond delay="0"/>
                                          </p:stCondLst>
                                        </p:cTn>
                                        <p:tgtEl>
                                          <p:spTgt spid="30833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0833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08334"/>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08335"/>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308336"/>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0833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08338"/>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30833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4" fill="hold" grpId="0" nodeType="clickEffect">
                                  <p:stCondLst>
                                    <p:cond delay="0"/>
                                  </p:stCondLst>
                                  <p:childTnLst>
                                    <p:set>
                                      <p:cBhvr>
                                        <p:cTn id="63" dur="1" fill="hold">
                                          <p:stCondLst>
                                            <p:cond delay="0"/>
                                          </p:stCondLst>
                                        </p:cTn>
                                        <p:tgtEl>
                                          <p:spTgt spid="308330"/>
                                        </p:tgtEl>
                                        <p:attrNameLst>
                                          <p:attrName>style.visibility</p:attrName>
                                        </p:attrNameLst>
                                      </p:cBhvr>
                                      <p:to>
                                        <p:strVal val="visible"/>
                                      </p:to>
                                    </p:set>
                                    <p:anim calcmode="lin" valueType="num">
                                      <p:cBhvr additive="base">
                                        <p:cTn id="64" dur="500" fill="hold"/>
                                        <p:tgtEl>
                                          <p:spTgt spid="308330"/>
                                        </p:tgtEl>
                                        <p:attrNameLst>
                                          <p:attrName>ppt_x</p:attrName>
                                        </p:attrNameLst>
                                      </p:cBhvr>
                                      <p:tavLst>
                                        <p:tav tm="0">
                                          <p:val>
                                            <p:strVal val="#ppt_x"/>
                                          </p:val>
                                        </p:tav>
                                        <p:tav tm="100000">
                                          <p:val>
                                            <p:strVal val="#ppt_x"/>
                                          </p:val>
                                        </p:tav>
                                      </p:tavLst>
                                    </p:anim>
                                    <p:anim calcmode="lin" valueType="num">
                                      <p:cBhvr additive="base">
                                        <p:cTn id="65" dur="500" fill="hold"/>
                                        <p:tgtEl>
                                          <p:spTgt spid="308330"/>
                                        </p:tgtEl>
                                        <p:attrNameLst>
                                          <p:attrName>ppt_y</p:attrName>
                                        </p:attrNameLst>
                                      </p:cBhvr>
                                      <p:tavLst>
                                        <p:tav tm="0">
                                          <p:val>
                                            <p:strVal val="1+#ppt_h/2"/>
                                          </p:val>
                                        </p:tav>
                                        <p:tav tm="100000">
                                          <p:val>
                                            <p:strVal val="#ppt_y"/>
                                          </p:val>
                                        </p:tav>
                                      </p:tavLst>
                                    </p:anim>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308340"/>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08342"/>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08343"/>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08344"/>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08285"/>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08341"/>
                                        </p:tgtEl>
                                        <p:attrNameLst>
                                          <p:attrName>style.visibility</p:attrName>
                                        </p:attrNameLst>
                                      </p:cBhvr>
                                      <p:to>
                                        <p:strVal val="visible"/>
                                      </p:to>
                                    </p:set>
                                  </p:childTnLst>
                                </p:cTn>
                              </p:par>
                              <p:par>
                                <p:cTn id="80" presetID="1" presetClass="entr" presetSubtype="0" fill="hold" nodeType="withEffect">
                                  <p:stCondLst>
                                    <p:cond delay="0"/>
                                  </p:stCondLst>
                                  <p:childTnLst>
                                    <p:set>
                                      <p:cBhvr>
                                        <p:cTn id="81" dur="1" fill="hold">
                                          <p:stCondLst>
                                            <p:cond delay="0"/>
                                          </p:stCondLst>
                                        </p:cTn>
                                        <p:tgtEl>
                                          <p:spTgt spid="308345"/>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308346"/>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08347"/>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grpId="0" nodeType="clickEffect">
                                  <p:stCondLst>
                                    <p:cond delay="0"/>
                                  </p:stCondLst>
                                  <p:childTnLst>
                                    <p:set>
                                      <p:cBhvr>
                                        <p:cTn id="89" dur="1" fill="hold">
                                          <p:stCondLst>
                                            <p:cond delay="0"/>
                                          </p:stCondLst>
                                        </p:cTn>
                                        <p:tgtEl>
                                          <p:spTgt spid="308348"/>
                                        </p:tgtEl>
                                        <p:attrNameLst>
                                          <p:attrName>style.visibility</p:attrName>
                                        </p:attrNameLst>
                                      </p:cBhvr>
                                      <p:to>
                                        <p:strVal val="visible"/>
                                      </p:to>
                                    </p:set>
                                    <p:anim calcmode="lin" valueType="num">
                                      <p:cBhvr additive="base">
                                        <p:cTn id="90" dur="500" fill="hold"/>
                                        <p:tgtEl>
                                          <p:spTgt spid="308348"/>
                                        </p:tgtEl>
                                        <p:attrNameLst>
                                          <p:attrName>ppt_x</p:attrName>
                                        </p:attrNameLst>
                                      </p:cBhvr>
                                      <p:tavLst>
                                        <p:tav tm="0">
                                          <p:val>
                                            <p:strVal val="#ppt_x"/>
                                          </p:val>
                                        </p:tav>
                                        <p:tav tm="100000">
                                          <p:val>
                                            <p:strVal val="#ppt_x"/>
                                          </p:val>
                                        </p:tav>
                                      </p:tavLst>
                                    </p:anim>
                                    <p:anim calcmode="lin" valueType="num">
                                      <p:cBhvr additive="base">
                                        <p:cTn id="91" dur="500" fill="hold"/>
                                        <p:tgtEl>
                                          <p:spTgt spid="308348"/>
                                        </p:tgtEl>
                                        <p:attrNameLst>
                                          <p:attrName>ppt_y</p:attrName>
                                        </p:attrNameLst>
                                      </p:cBhvr>
                                      <p:tavLst>
                                        <p:tav tm="0">
                                          <p:val>
                                            <p:strVal val="1+#ppt_h/2"/>
                                          </p:val>
                                        </p:tav>
                                        <p:tav tm="100000">
                                          <p:val>
                                            <p:strVal val="#ppt_y"/>
                                          </p:val>
                                        </p:tav>
                                      </p:tavLst>
                                    </p:anim>
                                  </p:childTnLst>
                                </p:cTn>
                              </p:par>
                            </p:childTnLst>
                          </p:cTn>
                        </p:par>
                        <p:par>
                          <p:cTn id="92" fill="hold" nodeType="afterGroup">
                            <p:stCondLst>
                              <p:cond delay="500"/>
                            </p:stCondLst>
                            <p:childTnLst>
                              <p:par>
                                <p:cTn id="93" presetID="1" presetClass="entr" presetSubtype="0" fill="hold" nodeType="afterEffect">
                                  <p:stCondLst>
                                    <p:cond delay="0"/>
                                  </p:stCondLst>
                                  <p:childTnLst>
                                    <p:set>
                                      <p:cBhvr>
                                        <p:cTn id="94" dur="1" fill="hold">
                                          <p:stCondLst>
                                            <p:cond delay="0"/>
                                          </p:stCondLst>
                                        </p:cTn>
                                        <p:tgtEl>
                                          <p:spTgt spid="308349"/>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08350"/>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2" presetClass="entr" presetSubtype="4" fill="hold" grpId="0" nodeType="clickEffect">
                                  <p:stCondLst>
                                    <p:cond delay="0"/>
                                  </p:stCondLst>
                                  <p:childTnLst>
                                    <p:set>
                                      <p:cBhvr>
                                        <p:cTn id="100" dur="1" fill="hold">
                                          <p:stCondLst>
                                            <p:cond delay="0"/>
                                          </p:stCondLst>
                                        </p:cTn>
                                        <p:tgtEl>
                                          <p:spTgt spid="308351"/>
                                        </p:tgtEl>
                                        <p:attrNameLst>
                                          <p:attrName>style.visibility</p:attrName>
                                        </p:attrNameLst>
                                      </p:cBhvr>
                                      <p:to>
                                        <p:strVal val="visible"/>
                                      </p:to>
                                    </p:set>
                                    <p:anim calcmode="lin" valueType="num">
                                      <p:cBhvr additive="base">
                                        <p:cTn id="101" dur="500" fill="hold"/>
                                        <p:tgtEl>
                                          <p:spTgt spid="308351"/>
                                        </p:tgtEl>
                                        <p:attrNameLst>
                                          <p:attrName>ppt_x</p:attrName>
                                        </p:attrNameLst>
                                      </p:cBhvr>
                                      <p:tavLst>
                                        <p:tav tm="0">
                                          <p:val>
                                            <p:strVal val="#ppt_x"/>
                                          </p:val>
                                        </p:tav>
                                        <p:tav tm="100000">
                                          <p:val>
                                            <p:strVal val="#ppt_x"/>
                                          </p:val>
                                        </p:tav>
                                      </p:tavLst>
                                    </p:anim>
                                    <p:anim calcmode="lin" valueType="num">
                                      <p:cBhvr additive="base">
                                        <p:cTn id="102" dur="500" fill="hold"/>
                                        <p:tgtEl>
                                          <p:spTgt spid="308351"/>
                                        </p:tgtEl>
                                        <p:attrNameLst>
                                          <p:attrName>ppt_y</p:attrName>
                                        </p:attrNameLst>
                                      </p:cBhvr>
                                      <p:tavLst>
                                        <p:tav tm="0">
                                          <p:val>
                                            <p:strVal val="1+#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08352"/>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08286"/>
                                        </p:tgtEl>
                                        <p:attrNameLst>
                                          <p:attrName>style.visibility</p:attrName>
                                        </p:attrNameLst>
                                      </p:cBhvr>
                                      <p:to>
                                        <p:strVal val="visible"/>
                                      </p:to>
                                    </p:set>
                                  </p:childTnLst>
                                </p:cTn>
                              </p:par>
                            </p:childTnLst>
                          </p:cTn>
                        </p:par>
                        <p:par>
                          <p:cTn id="109" fill="hold" nodeType="afterGroup">
                            <p:stCondLst>
                              <p:cond delay="0"/>
                            </p:stCondLst>
                            <p:childTnLst>
                              <p:par>
                                <p:cTn id="110" presetID="1" presetClass="entr" presetSubtype="0" fill="hold" grpId="0" nodeType="afterEffect">
                                  <p:stCondLst>
                                    <p:cond delay="0"/>
                                  </p:stCondLst>
                                  <p:childTnLst>
                                    <p:set>
                                      <p:cBhvr>
                                        <p:cTn id="111" dur="1" fill="hold">
                                          <p:stCondLst>
                                            <p:cond delay="0"/>
                                          </p:stCondLst>
                                        </p:cTn>
                                        <p:tgtEl>
                                          <p:spTgt spid="308353"/>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0835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08355"/>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30835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308357"/>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08360"/>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08359"/>
                                        </p:tgtEl>
                                        <p:attrNameLst>
                                          <p:attrName>style.visibility</p:attrName>
                                        </p:attrNameLst>
                                      </p:cBhvr>
                                      <p:to>
                                        <p:strVal val="visible"/>
                                      </p:to>
                                    </p:set>
                                  </p:childTnLst>
                                </p:cTn>
                              </p:par>
                            </p:childTnLst>
                          </p:cTn>
                        </p:par>
                      </p:childTnLst>
                    </p:cTn>
                  </p:par>
                  <p:par>
                    <p:cTn id="124" fill="hold" nodeType="clickPar">
                      <p:stCondLst>
                        <p:cond delay="indefinite"/>
                      </p:stCondLst>
                      <p:childTnLst>
                        <p:par>
                          <p:cTn id="125" fill="hold" nodeType="withGroup">
                            <p:stCondLst>
                              <p:cond delay="0"/>
                            </p:stCondLst>
                            <p:childTnLst>
                              <p:par>
                                <p:cTn id="126" presetID="2" presetClass="entr" presetSubtype="4" fill="hold" grpId="0" nodeType="clickEffect">
                                  <p:stCondLst>
                                    <p:cond delay="0"/>
                                  </p:stCondLst>
                                  <p:childTnLst>
                                    <p:set>
                                      <p:cBhvr>
                                        <p:cTn id="127" dur="1" fill="hold">
                                          <p:stCondLst>
                                            <p:cond delay="0"/>
                                          </p:stCondLst>
                                        </p:cTn>
                                        <p:tgtEl>
                                          <p:spTgt spid="308361"/>
                                        </p:tgtEl>
                                        <p:attrNameLst>
                                          <p:attrName>style.visibility</p:attrName>
                                        </p:attrNameLst>
                                      </p:cBhvr>
                                      <p:to>
                                        <p:strVal val="visible"/>
                                      </p:to>
                                    </p:set>
                                    <p:anim calcmode="lin" valueType="num">
                                      <p:cBhvr additive="base">
                                        <p:cTn id="128" dur="500" fill="hold"/>
                                        <p:tgtEl>
                                          <p:spTgt spid="308361"/>
                                        </p:tgtEl>
                                        <p:attrNameLst>
                                          <p:attrName>ppt_x</p:attrName>
                                        </p:attrNameLst>
                                      </p:cBhvr>
                                      <p:tavLst>
                                        <p:tav tm="0">
                                          <p:val>
                                            <p:strVal val="#ppt_x"/>
                                          </p:val>
                                        </p:tav>
                                        <p:tav tm="100000">
                                          <p:val>
                                            <p:strVal val="#ppt_x"/>
                                          </p:val>
                                        </p:tav>
                                      </p:tavLst>
                                    </p:anim>
                                    <p:anim calcmode="lin" valueType="num">
                                      <p:cBhvr additive="base">
                                        <p:cTn id="129" dur="500" fill="hold"/>
                                        <p:tgtEl>
                                          <p:spTgt spid="308361"/>
                                        </p:tgtEl>
                                        <p:attrNameLst>
                                          <p:attrName>ppt_y</p:attrName>
                                        </p:attrNameLst>
                                      </p:cBhvr>
                                      <p:tavLst>
                                        <p:tav tm="0">
                                          <p:val>
                                            <p:strVal val="1+#ppt_h/2"/>
                                          </p:val>
                                        </p:tav>
                                        <p:tav tm="100000">
                                          <p:val>
                                            <p:strVal val="#ppt_y"/>
                                          </p:val>
                                        </p:tav>
                                      </p:tavLst>
                                    </p:anim>
                                  </p:childTnLst>
                                </p:cTn>
                              </p:par>
                            </p:childTnLst>
                          </p:cTn>
                        </p:par>
                        <p:par>
                          <p:cTn id="130" fill="hold" nodeType="afterGroup">
                            <p:stCondLst>
                              <p:cond delay="500"/>
                            </p:stCondLst>
                            <p:childTnLst>
                              <p:par>
                                <p:cTn id="131" presetID="1" presetClass="entr" presetSubtype="0" fill="hold" nodeType="afterEffect">
                                  <p:stCondLst>
                                    <p:cond delay="0"/>
                                  </p:stCondLst>
                                  <p:childTnLst>
                                    <p:set>
                                      <p:cBhvr>
                                        <p:cTn id="132" dur="1" fill="hold">
                                          <p:stCondLst>
                                            <p:cond delay="0"/>
                                          </p:stCondLst>
                                        </p:cTn>
                                        <p:tgtEl>
                                          <p:spTgt spid="308362"/>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308363"/>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08365"/>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308364"/>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2" fill="hold" grpId="0" nodeType="clickEffect">
                                  <p:stCondLst>
                                    <p:cond delay="0"/>
                                  </p:stCondLst>
                                  <p:childTnLst>
                                    <p:set>
                                      <p:cBhvr>
                                        <p:cTn id="142" dur="1" fill="hold">
                                          <p:stCondLst>
                                            <p:cond delay="0"/>
                                          </p:stCondLst>
                                        </p:cTn>
                                        <p:tgtEl>
                                          <p:spTgt spid="308367"/>
                                        </p:tgtEl>
                                        <p:attrNameLst>
                                          <p:attrName>style.visibility</p:attrName>
                                        </p:attrNameLst>
                                      </p:cBhvr>
                                      <p:to>
                                        <p:strVal val="visible"/>
                                      </p:to>
                                    </p:set>
                                    <p:anim calcmode="lin" valueType="num">
                                      <p:cBhvr additive="base">
                                        <p:cTn id="143" dur="500" fill="hold"/>
                                        <p:tgtEl>
                                          <p:spTgt spid="308367"/>
                                        </p:tgtEl>
                                        <p:attrNameLst>
                                          <p:attrName>ppt_x</p:attrName>
                                        </p:attrNameLst>
                                      </p:cBhvr>
                                      <p:tavLst>
                                        <p:tav tm="0">
                                          <p:val>
                                            <p:strVal val="1+#ppt_w/2"/>
                                          </p:val>
                                        </p:tav>
                                        <p:tav tm="100000">
                                          <p:val>
                                            <p:strVal val="#ppt_x"/>
                                          </p:val>
                                        </p:tav>
                                      </p:tavLst>
                                    </p:anim>
                                    <p:anim calcmode="lin" valueType="num">
                                      <p:cBhvr additive="base">
                                        <p:cTn id="144" dur="500" fill="hold"/>
                                        <p:tgtEl>
                                          <p:spTgt spid="308367"/>
                                        </p:tgtEl>
                                        <p:attrNameLst>
                                          <p:attrName>ppt_y</p:attrName>
                                        </p:attrNameLst>
                                      </p:cBhvr>
                                      <p:tavLst>
                                        <p:tav tm="0">
                                          <p:val>
                                            <p:strVal val="#ppt_y"/>
                                          </p:val>
                                        </p:tav>
                                        <p:tav tm="100000">
                                          <p:val>
                                            <p:strVal val="#ppt_y"/>
                                          </p:val>
                                        </p:tav>
                                      </p:tavLst>
                                    </p:anim>
                                  </p:childTnLst>
                                </p:cTn>
                              </p:par>
                            </p:childTnLst>
                          </p:cTn>
                        </p:par>
                      </p:childTnLst>
                    </p:cTn>
                  </p:par>
                  <p:par>
                    <p:cTn id="145" fill="hold" nodeType="clickPar">
                      <p:stCondLst>
                        <p:cond delay="indefinite"/>
                      </p:stCondLst>
                      <p:childTnLst>
                        <p:par>
                          <p:cTn id="146" fill="hold" nodeType="withGroup">
                            <p:stCondLst>
                              <p:cond delay="0"/>
                            </p:stCondLst>
                            <p:childTnLst>
                              <p:par>
                                <p:cTn id="147" presetID="22" presetClass="entr" presetSubtype="4" fill="hold" grpId="0" nodeType="clickEffect">
                                  <p:stCondLst>
                                    <p:cond delay="0"/>
                                  </p:stCondLst>
                                  <p:childTnLst>
                                    <p:set>
                                      <p:cBhvr>
                                        <p:cTn id="148" dur="1" fill="hold">
                                          <p:stCondLst>
                                            <p:cond delay="0"/>
                                          </p:stCondLst>
                                        </p:cTn>
                                        <p:tgtEl>
                                          <p:spTgt spid="308369"/>
                                        </p:tgtEl>
                                        <p:attrNameLst>
                                          <p:attrName>style.visibility</p:attrName>
                                        </p:attrNameLst>
                                      </p:cBhvr>
                                      <p:to>
                                        <p:strVal val="visible"/>
                                      </p:to>
                                    </p:set>
                                    <p:animEffect transition="in" filter="wipe(down)">
                                      <p:cBhvr>
                                        <p:cTn id="149" dur="500"/>
                                        <p:tgtEl>
                                          <p:spTgt spid="308369"/>
                                        </p:tgtEl>
                                      </p:cBhvr>
                                    </p:animEffec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22" presetClass="entr" presetSubtype="4" fill="hold" grpId="0" nodeType="clickEffect">
                                  <p:stCondLst>
                                    <p:cond delay="0"/>
                                  </p:stCondLst>
                                  <p:childTnLst>
                                    <p:set>
                                      <p:cBhvr>
                                        <p:cTn id="153" dur="1" fill="hold">
                                          <p:stCondLst>
                                            <p:cond delay="0"/>
                                          </p:stCondLst>
                                        </p:cTn>
                                        <p:tgtEl>
                                          <p:spTgt spid="308370"/>
                                        </p:tgtEl>
                                        <p:attrNameLst>
                                          <p:attrName>style.visibility</p:attrName>
                                        </p:attrNameLst>
                                      </p:cBhvr>
                                      <p:to>
                                        <p:strVal val="visible"/>
                                      </p:to>
                                    </p:set>
                                    <p:animEffect transition="in" filter="wipe(down)">
                                      <p:cBhvr>
                                        <p:cTn id="154" dur="500"/>
                                        <p:tgtEl>
                                          <p:spTgt spid="308370"/>
                                        </p:tgtEl>
                                      </p:cBhvr>
                                    </p:animEffec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2" presetClass="entr" presetSubtype="4" fill="hold" grpId="0" nodeType="clickEffect">
                                  <p:stCondLst>
                                    <p:cond delay="0"/>
                                  </p:stCondLst>
                                  <p:childTnLst>
                                    <p:set>
                                      <p:cBhvr>
                                        <p:cTn id="158" dur="1" fill="hold">
                                          <p:stCondLst>
                                            <p:cond delay="0"/>
                                          </p:stCondLst>
                                        </p:cTn>
                                        <p:tgtEl>
                                          <p:spTgt spid="308371"/>
                                        </p:tgtEl>
                                        <p:attrNameLst>
                                          <p:attrName>style.visibility</p:attrName>
                                        </p:attrNameLst>
                                      </p:cBhvr>
                                      <p:to>
                                        <p:strVal val="visible"/>
                                      </p:to>
                                    </p:set>
                                    <p:animEffect transition="in" filter="wipe(down)">
                                      <p:cBhvr>
                                        <p:cTn id="159" dur="500"/>
                                        <p:tgtEl>
                                          <p:spTgt spid="308371"/>
                                        </p:tgtEl>
                                      </p:cBhvr>
                                    </p:animEffec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22" presetClass="entr" presetSubtype="4" fill="hold" grpId="0" nodeType="clickEffect">
                                  <p:stCondLst>
                                    <p:cond delay="0"/>
                                  </p:stCondLst>
                                  <p:childTnLst>
                                    <p:set>
                                      <p:cBhvr>
                                        <p:cTn id="163" dur="1" fill="hold">
                                          <p:stCondLst>
                                            <p:cond delay="0"/>
                                          </p:stCondLst>
                                        </p:cTn>
                                        <p:tgtEl>
                                          <p:spTgt spid="308372"/>
                                        </p:tgtEl>
                                        <p:attrNameLst>
                                          <p:attrName>style.visibility</p:attrName>
                                        </p:attrNameLst>
                                      </p:cBhvr>
                                      <p:to>
                                        <p:strVal val="visible"/>
                                      </p:to>
                                    </p:set>
                                    <p:animEffect transition="in" filter="wipe(down)">
                                      <p:cBhvr>
                                        <p:cTn id="164" dur="500"/>
                                        <p:tgtEl>
                                          <p:spTgt spid="308372"/>
                                        </p:tgtEl>
                                      </p:cBhvr>
                                    </p:animEffec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22" presetClass="entr" presetSubtype="4" fill="hold" grpId="0" nodeType="clickEffect">
                                  <p:stCondLst>
                                    <p:cond delay="0"/>
                                  </p:stCondLst>
                                  <p:childTnLst>
                                    <p:set>
                                      <p:cBhvr>
                                        <p:cTn id="168" dur="1" fill="hold">
                                          <p:stCondLst>
                                            <p:cond delay="0"/>
                                          </p:stCondLst>
                                        </p:cTn>
                                        <p:tgtEl>
                                          <p:spTgt spid="308374"/>
                                        </p:tgtEl>
                                        <p:attrNameLst>
                                          <p:attrName>style.visibility</p:attrName>
                                        </p:attrNameLst>
                                      </p:cBhvr>
                                      <p:to>
                                        <p:strVal val="visible"/>
                                      </p:to>
                                    </p:set>
                                    <p:animEffect transition="in" filter="wipe(down)">
                                      <p:cBhvr>
                                        <p:cTn id="169" dur="500"/>
                                        <p:tgtEl>
                                          <p:spTgt spid="308374"/>
                                        </p:tgtEl>
                                      </p:cBhvr>
                                    </p:animEffec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22" presetClass="entr" presetSubtype="4" fill="hold" grpId="0" nodeType="clickEffect">
                                  <p:stCondLst>
                                    <p:cond delay="0"/>
                                  </p:stCondLst>
                                  <p:childTnLst>
                                    <p:set>
                                      <p:cBhvr>
                                        <p:cTn id="173" dur="1" fill="hold">
                                          <p:stCondLst>
                                            <p:cond delay="0"/>
                                          </p:stCondLst>
                                        </p:cTn>
                                        <p:tgtEl>
                                          <p:spTgt spid="308373"/>
                                        </p:tgtEl>
                                        <p:attrNameLst>
                                          <p:attrName>style.visibility</p:attrName>
                                        </p:attrNameLst>
                                      </p:cBhvr>
                                      <p:to>
                                        <p:strVal val="visible"/>
                                      </p:to>
                                    </p:set>
                                    <p:animEffect transition="in" filter="wipe(down)">
                                      <p:cBhvr>
                                        <p:cTn id="174" dur="500"/>
                                        <p:tgtEl>
                                          <p:spTgt spid="308373"/>
                                        </p:tgtEl>
                                      </p:cBhvr>
                                    </p:animEffect>
                                  </p:childTnLst>
                                </p:cTn>
                              </p:par>
                            </p:childTnLst>
                          </p:cTn>
                        </p:par>
                      </p:childTnLst>
                    </p:cTn>
                  </p:par>
                  <p:par>
                    <p:cTn id="175" fill="hold" nodeType="clickPar">
                      <p:stCondLst>
                        <p:cond delay="indefinite"/>
                      </p:stCondLst>
                      <p:childTnLst>
                        <p:par>
                          <p:cTn id="176" fill="hold" nodeType="withGroup">
                            <p:stCondLst>
                              <p:cond delay="0"/>
                            </p:stCondLst>
                            <p:childTnLst>
                              <p:par>
                                <p:cTn id="177" presetID="22" presetClass="entr" presetSubtype="4" fill="hold" grpId="0" nodeType="clickEffect">
                                  <p:stCondLst>
                                    <p:cond delay="0"/>
                                  </p:stCondLst>
                                  <p:childTnLst>
                                    <p:set>
                                      <p:cBhvr>
                                        <p:cTn id="178" dur="1" fill="hold">
                                          <p:stCondLst>
                                            <p:cond delay="0"/>
                                          </p:stCondLst>
                                        </p:cTn>
                                        <p:tgtEl>
                                          <p:spTgt spid="308375"/>
                                        </p:tgtEl>
                                        <p:attrNameLst>
                                          <p:attrName>style.visibility</p:attrName>
                                        </p:attrNameLst>
                                      </p:cBhvr>
                                      <p:to>
                                        <p:strVal val="visible"/>
                                      </p:to>
                                    </p:set>
                                    <p:animEffect transition="in" filter="wipe(down)">
                                      <p:cBhvr>
                                        <p:cTn id="179" dur="500"/>
                                        <p:tgtEl>
                                          <p:spTgt spid="308375"/>
                                        </p:tgtEl>
                                      </p:cBhvr>
                                    </p:animEffect>
                                  </p:childTnLst>
                                </p:cTn>
                              </p:par>
                            </p:childTnLst>
                          </p:cTn>
                        </p:par>
                      </p:childTnLst>
                    </p:cTn>
                  </p:par>
                  <p:par>
                    <p:cTn id="180" fill="hold" nodeType="clickPar">
                      <p:stCondLst>
                        <p:cond delay="indefinite"/>
                      </p:stCondLst>
                      <p:childTnLst>
                        <p:par>
                          <p:cTn id="181" fill="hold" nodeType="withGroup">
                            <p:stCondLst>
                              <p:cond delay="0"/>
                            </p:stCondLst>
                            <p:childTnLst>
                              <p:par>
                                <p:cTn id="182" presetID="1" presetClass="entr" presetSubtype="0" fill="hold" grpId="0" nodeType="clickEffect">
                                  <p:stCondLst>
                                    <p:cond delay="0"/>
                                  </p:stCondLst>
                                  <p:childTnLst>
                                    <p:set>
                                      <p:cBhvr>
                                        <p:cTn id="183" dur="1" fill="hold">
                                          <p:stCondLst>
                                            <p:cond delay="0"/>
                                          </p:stCondLst>
                                        </p:cTn>
                                        <p:tgtEl>
                                          <p:spTgt spid="308368"/>
                                        </p:tgtEl>
                                        <p:attrNameLst>
                                          <p:attrName>style.visibility</p:attrName>
                                        </p:attrNameLst>
                                      </p:cBhvr>
                                      <p:to>
                                        <p:strVal val="visible"/>
                                      </p:to>
                                    </p:se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22" presetClass="entr" presetSubtype="4" fill="hold" grpId="0" nodeType="clickEffect">
                                  <p:stCondLst>
                                    <p:cond delay="0"/>
                                  </p:stCondLst>
                                  <p:childTnLst>
                                    <p:set>
                                      <p:cBhvr>
                                        <p:cTn id="187" dur="1" fill="hold">
                                          <p:stCondLst>
                                            <p:cond delay="0"/>
                                          </p:stCondLst>
                                        </p:cTn>
                                        <p:tgtEl>
                                          <p:spTgt spid="308376"/>
                                        </p:tgtEl>
                                        <p:attrNameLst>
                                          <p:attrName>style.visibility</p:attrName>
                                        </p:attrNameLst>
                                      </p:cBhvr>
                                      <p:to>
                                        <p:strVal val="visible"/>
                                      </p:to>
                                    </p:set>
                                    <p:animEffect transition="in" filter="wipe(down)">
                                      <p:cBhvr>
                                        <p:cTn id="188" dur="500"/>
                                        <p:tgtEl>
                                          <p:spTgt spid="3083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8376" grpId="0" animBg="1"/>
      <p:bldP spid="308375" grpId="0" animBg="1"/>
      <p:bldP spid="308374" grpId="0" animBg="1"/>
      <p:bldP spid="308373" grpId="0" animBg="1"/>
      <p:bldP spid="308372" grpId="0" animBg="1"/>
      <p:bldP spid="308371" grpId="0" animBg="1"/>
      <p:bldP spid="308370" grpId="0" animBg="1"/>
      <p:bldP spid="308369" grpId="0" animBg="1"/>
      <p:bldP spid="308352" grpId="0" animBg="1"/>
      <p:bldP spid="308340" grpId="0" animBg="1"/>
      <p:bldP spid="308285" grpId="0" animBg="1"/>
      <p:bldP spid="308286" grpId="0" animBg="1"/>
      <p:bldP spid="308323" grpId="0"/>
      <p:bldP spid="308324" grpId="0"/>
      <p:bldP spid="308325" grpId="0" animBg="1"/>
      <p:bldP spid="308327" grpId="0" animBg="1"/>
      <p:bldP spid="308330" grpId="0"/>
      <p:bldP spid="308331" grpId="0"/>
      <p:bldP spid="308333" grpId="0"/>
      <p:bldP spid="308334" grpId="0"/>
      <p:bldP spid="308335" grpId="0"/>
      <p:bldP spid="308336" grpId="0"/>
      <p:bldP spid="308337" grpId="0"/>
      <p:bldP spid="308338" grpId="0"/>
      <p:bldP spid="308339" grpId="0"/>
      <p:bldP spid="308341" grpId="0"/>
      <p:bldP spid="308342" grpId="0" animBg="1"/>
      <p:bldP spid="308343" grpId="0" animBg="1"/>
      <p:bldP spid="308344" grpId="0" animBg="1"/>
      <p:bldP spid="308348" grpId="0"/>
      <p:bldP spid="308351" grpId="0"/>
      <p:bldP spid="308353" grpId="0"/>
      <p:bldP spid="308354" grpId="0" animBg="1"/>
      <p:bldP spid="308356" grpId="0" animBg="1"/>
      <p:bldP spid="308359" grpId="0" animBg="1"/>
      <p:bldP spid="308361" grpId="0"/>
      <p:bldP spid="308364" grpId="0" animBg="1"/>
      <p:bldP spid="308366" grpId="0"/>
      <p:bldP spid="308367" grpId="0" animBg="1"/>
      <p:bldP spid="30836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372" name="Freeform 124"/>
          <p:cNvSpPr>
            <a:spLocks/>
          </p:cNvSpPr>
          <p:nvPr/>
        </p:nvSpPr>
        <p:spPr bwMode="auto">
          <a:xfrm>
            <a:off x="6734175" y="2047875"/>
            <a:ext cx="1866900" cy="1603375"/>
          </a:xfrm>
          <a:custGeom>
            <a:avLst/>
            <a:gdLst>
              <a:gd name="T0" fmla="*/ 2147483647 w 1176"/>
              <a:gd name="T1" fmla="*/ 2147483647 h 1010"/>
              <a:gd name="T2" fmla="*/ 2147483647 w 1176"/>
              <a:gd name="T3" fmla="*/ 2147483647 h 1010"/>
              <a:gd name="T4" fmla="*/ 2147483647 w 1176"/>
              <a:gd name="T5" fmla="*/ 2147483647 h 1010"/>
              <a:gd name="T6" fmla="*/ 2147483647 w 1176"/>
              <a:gd name="T7" fmla="*/ 2147483647 h 1010"/>
              <a:gd name="T8" fmla="*/ 2147483647 w 1176"/>
              <a:gd name="T9" fmla="*/ 2147483647 h 1010"/>
              <a:gd name="T10" fmla="*/ 2147483647 w 1176"/>
              <a:gd name="T11" fmla="*/ 2147483647 h 1010"/>
              <a:gd name="T12" fmla="*/ 0 w 1176"/>
              <a:gd name="T13" fmla="*/ 2147483647 h 1010"/>
              <a:gd name="T14" fmla="*/ 2147483647 w 1176"/>
              <a:gd name="T15" fmla="*/ 2147483647 h 1010"/>
              <a:gd name="T16" fmla="*/ 2147483647 w 1176"/>
              <a:gd name="T17" fmla="*/ 2147483647 h 1010"/>
              <a:gd name="T18" fmla="*/ 2147483647 w 1176"/>
              <a:gd name="T19" fmla="*/ 2147483647 h 1010"/>
              <a:gd name="T20" fmla="*/ 2147483647 w 1176"/>
              <a:gd name="T21" fmla="*/ 2147483647 h 1010"/>
              <a:gd name="T22" fmla="*/ 2147483647 w 1176"/>
              <a:gd name="T23" fmla="*/ 2147483647 h 1010"/>
              <a:gd name="T24" fmla="*/ 2147483647 w 1176"/>
              <a:gd name="T25" fmla="*/ 2147483647 h 1010"/>
              <a:gd name="T26" fmla="*/ 2147483647 w 1176"/>
              <a:gd name="T27" fmla="*/ 2147483647 h 1010"/>
              <a:gd name="T28" fmla="*/ 2147483647 w 1176"/>
              <a:gd name="T29" fmla="*/ 2147483647 h 1010"/>
              <a:gd name="T30" fmla="*/ 2147483647 w 1176"/>
              <a:gd name="T31" fmla="*/ 2147483647 h 1010"/>
              <a:gd name="T32" fmla="*/ 2147483647 w 1176"/>
              <a:gd name="T33" fmla="*/ 2147483647 h 1010"/>
              <a:gd name="T34" fmla="*/ 2147483647 w 1176"/>
              <a:gd name="T35" fmla="*/ 2147483647 h 1010"/>
              <a:gd name="T36" fmla="*/ 2147483647 w 1176"/>
              <a:gd name="T37" fmla="*/ 2147483647 h 1010"/>
              <a:gd name="T38" fmla="*/ 2147483647 w 1176"/>
              <a:gd name="T39" fmla="*/ 2147483647 h 1010"/>
              <a:gd name="T40" fmla="*/ 2147483647 w 1176"/>
              <a:gd name="T41" fmla="*/ 2147483647 h 1010"/>
              <a:gd name="T42" fmla="*/ 2147483647 w 1176"/>
              <a:gd name="T43" fmla="*/ 2147483647 h 1010"/>
              <a:gd name="T44" fmla="*/ 2147483647 w 1176"/>
              <a:gd name="T45" fmla="*/ 0 h 1010"/>
              <a:gd name="T46" fmla="*/ 2147483647 w 1176"/>
              <a:gd name="T47" fmla="*/ 2147483647 h 1010"/>
              <a:gd name="T48" fmla="*/ 2147483647 w 1176"/>
              <a:gd name="T49" fmla="*/ 2147483647 h 101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176"/>
              <a:gd name="T76" fmla="*/ 0 h 1010"/>
              <a:gd name="T77" fmla="*/ 1176 w 1176"/>
              <a:gd name="T78" fmla="*/ 1010 h 101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176" h="1010">
                <a:moveTo>
                  <a:pt x="192" y="36"/>
                </a:moveTo>
                <a:cubicBezTo>
                  <a:pt x="173" y="49"/>
                  <a:pt x="157" y="65"/>
                  <a:pt x="138" y="78"/>
                </a:cubicBezTo>
                <a:cubicBezTo>
                  <a:pt x="122" y="102"/>
                  <a:pt x="130" y="94"/>
                  <a:pt x="102" y="114"/>
                </a:cubicBezTo>
                <a:cubicBezTo>
                  <a:pt x="90" y="122"/>
                  <a:pt x="66" y="138"/>
                  <a:pt x="66" y="138"/>
                </a:cubicBezTo>
                <a:cubicBezTo>
                  <a:pt x="38" y="180"/>
                  <a:pt x="54" y="166"/>
                  <a:pt x="24" y="186"/>
                </a:cubicBezTo>
                <a:cubicBezTo>
                  <a:pt x="18" y="210"/>
                  <a:pt x="17" y="214"/>
                  <a:pt x="12" y="240"/>
                </a:cubicBezTo>
                <a:cubicBezTo>
                  <a:pt x="8" y="264"/>
                  <a:pt x="0" y="312"/>
                  <a:pt x="0" y="312"/>
                </a:cubicBezTo>
                <a:cubicBezTo>
                  <a:pt x="2" y="480"/>
                  <a:pt x="2" y="648"/>
                  <a:pt x="6" y="816"/>
                </a:cubicBezTo>
                <a:cubicBezTo>
                  <a:pt x="6" y="832"/>
                  <a:pt x="32" y="864"/>
                  <a:pt x="36" y="870"/>
                </a:cubicBezTo>
                <a:cubicBezTo>
                  <a:pt x="84" y="942"/>
                  <a:pt x="178" y="937"/>
                  <a:pt x="258" y="942"/>
                </a:cubicBezTo>
                <a:cubicBezTo>
                  <a:pt x="422" y="940"/>
                  <a:pt x="607" y="1010"/>
                  <a:pt x="750" y="930"/>
                </a:cubicBezTo>
                <a:cubicBezTo>
                  <a:pt x="829" y="886"/>
                  <a:pt x="873" y="790"/>
                  <a:pt x="954" y="744"/>
                </a:cubicBezTo>
                <a:cubicBezTo>
                  <a:pt x="971" y="735"/>
                  <a:pt x="1002" y="732"/>
                  <a:pt x="1020" y="726"/>
                </a:cubicBezTo>
                <a:cubicBezTo>
                  <a:pt x="1038" y="721"/>
                  <a:pt x="1074" y="708"/>
                  <a:pt x="1074" y="708"/>
                </a:cubicBezTo>
                <a:cubicBezTo>
                  <a:pt x="1080" y="702"/>
                  <a:pt x="1085" y="695"/>
                  <a:pt x="1092" y="690"/>
                </a:cubicBezTo>
                <a:cubicBezTo>
                  <a:pt x="1097" y="686"/>
                  <a:pt x="1105" y="688"/>
                  <a:pt x="1110" y="684"/>
                </a:cubicBezTo>
                <a:cubicBezTo>
                  <a:pt x="1149" y="653"/>
                  <a:pt x="1095" y="675"/>
                  <a:pt x="1140" y="660"/>
                </a:cubicBezTo>
                <a:cubicBezTo>
                  <a:pt x="1154" y="638"/>
                  <a:pt x="1168" y="613"/>
                  <a:pt x="1176" y="588"/>
                </a:cubicBezTo>
                <a:cubicBezTo>
                  <a:pt x="1174" y="440"/>
                  <a:pt x="1176" y="292"/>
                  <a:pt x="1170" y="144"/>
                </a:cubicBezTo>
                <a:cubicBezTo>
                  <a:pt x="1169" y="115"/>
                  <a:pt x="1150" y="93"/>
                  <a:pt x="1128" y="78"/>
                </a:cubicBezTo>
                <a:cubicBezTo>
                  <a:pt x="1108" y="48"/>
                  <a:pt x="1057" y="25"/>
                  <a:pt x="1020" y="24"/>
                </a:cubicBezTo>
                <a:cubicBezTo>
                  <a:pt x="860" y="20"/>
                  <a:pt x="700" y="20"/>
                  <a:pt x="540" y="18"/>
                </a:cubicBezTo>
                <a:cubicBezTo>
                  <a:pt x="506" y="13"/>
                  <a:pt x="472" y="8"/>
                  <a:pt x="438" y="0"/>
                </a:cubicBezTo>
                <a:cubicBezTo>
                  <a:pt x="372" y="2"/>
                  <a:pt x="306" y="1"/>
                  <a:pt x="240" y="6"/>
                </a:cubicBezTo>
                <a:cubicBezTo>
                  <a:pt x="225" y="7"/>
                  <a:pt x="199" y="23"/>
                  <a:pt x="192" y="36"/>
                </a:cubicBezTo>
                <a:close/>
              </a:path>
            </a:pathLst>
          </a:custGeom>
          <a:solidFill>
            <a:srgbClr val="FFFF00"/>
          </a:solid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83984" name="Rectangle 4"/>
          <p:cNvSpPr>
            <a:spLocks noChangeArrowheads="1"/>
          </p:cNvSpPr>
          <p:nvPr/>
        </p:nvSpPr>
        <p:spPr bwMode="auto">
          <a:xfrm>
            <a:off x="952500" y="552450"/>
            <a:ext cx="3528000" cy="200025"/>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Section 4</a:t>
            </a:r>
            <a:r>
              <a:rPr lang="ru-RU" dirty="0" smtClean="0">
                <a:solidFill>
                  <a:srgbClr val="FF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4.2)</a:t>
            </a:r>
          </a:p>
        </p:txBody>
      </p:sp>
      <p:sp>
        <p:nvSpPr>
          <p:cNvPr id="83985" name="Text Box 6"/>
          <p:cNvSpPr txBox="1">
            <a:spLocks noChangeArrowheads="1"/>
          </p:cNvSpPr>
          <p:nvPr/>
        </p:nvSpPr>
        <p:spPr bwMode="auto">
          <a:xfrm>
            <a:off x="155575" y="792163"/>
            <a:ext cx="8566150" cy="400050"/>
          </a:xfrm>
          <a:prstGeom prst="rect">
            <a:avLst/>
          </a:prstGeom>
          <a:noFill/>
          <a:ln w="9525">
            <a:noFill/>
            <a:miter lim="800000"/>
            <a:headEnd/>
            <a:tailEnd/>
          </a:ln>
        </p:spPr>
        <p:txBody>
          <a:bodyPr wrap="none">
            <a:spAutoFit/>
          </a:bodyPr>
          <a:lstStyle/>
          <a:p>
            <a:pPr algn="just" eaLnBrk="0" hangingPunct="0"/>
            <a:r>
              <a:rPr lang="en-US" sz="1000" dirty="0" smtClean="0">
                <a:solidFill>
                  <a:srgbClr val="000000"/>
                </a:solidFill>
                <a:latin typeface="Arial" charset="0"/>
                <a:cs typeface="Arial" charset="0"/>
              </a:rPr>
              <a:t>A truss </a:t>
            </a:r>
            <a:r>
              <a:rPr lang="en-US" sz="1000" dirty="0">
                <a:solidFill>
                  <a:srgbClr val="000000"/>
                </a:solidFill>
                <a:latin typeface="Arial" charset="0"/>
                <a:cs typeface="Arial" charset="0"/>
              </a:rPr>
              <a:t>analysis by the </a:t>
            </a:r>
            <a:r>
              <a:rPr lang="en-US" sz="1000" b="1" dirty="0">
                <a:solidFill>
                  <a:srgbClr val="FF0000"/>
                </a:solidFill>
                <a:latin typeface="Arial" charset="0"/>
                <a:cs typeface="Arial" charset="0"/>
              </a:rPr>
              <a:t>method of joints </a:t>
            </a:r>
            <a:r>
              <a:rPr lang="en-US" sz="1000" dirty="0">
                <a:solidFill>
                  <a:srgbClr val="000000"/>
                </a:solidFill>
                <a:latin typeface="Arial" charset="0"/>
                <a:cs typeface="Arial" charset="0"/>
              </a:rPr>
              <a:t>is based on the FBDs of individual joints. Calculation of </a:t>
            </a:r>
            <a:r>
              <a:rPr lang="en-US" sz="1000" dirty="0" smtClean="0">
                <a:solidFill>
                  <a:srgbClr val="000000"/>
                </a:solidFill>
                <a:latin typeface="Arial" charset="0"/>
                <a:cs typeface="Arial" charset="0"/>
              </a:rPr>
              <a:t>a force   </a:t>
            </a:r>
            <a:r>
              <a:rPr lang="en-US" sz="1000" dirty="0">
                <a:solidFill>
                  <a:srgbClr val="000000"/>
                </a:solidFill>
                <a:latin typeface="Arial" charset="0"/>
                <a:cs typeface="Arial" charset="0"/>
              </a:rPr>
              <a:t>in some member demands analysis</a:t>
            </a:r>
          </a:p>
          <a:p>
            <a:pPr algn="just" eaLnBrk="0" hangingPunct="0"/>
            <a:r>
              <a:rPr lang="en-US" sz="1000" dirty="0">
                <a:solidFill>
                  <a:srgbClr val="000000"/>
                </a:solidFill>
                <a:latin typeface="Arial" charset="0"/>
                <a:cs typeface="Arial" charset="0"/>
              </a:rPr>
              <a:t> of several joints and solution of equilibrium equations for these joints.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Moreover, successive calculations can lead to accumulation of  mistakes.</a:t>
            </a:r>
            <a:endParaRPr lang="ru-RU" sz="1000" dirty="0">
              <a:solidFill>
                <a:srgbClr val="000000"/>
              </a:solidFill>
              <a:latin typeface="Arial" charset="0"/>
              <a:cs typeface="Arial" charset="0"/>
            </a:endParaRPr>
          </a:p>
        </p:txBody>
      </p:sp>
      <p:sp>
        <p:nvSpPr>
          <p:cNvPr id="309255" name="Text Box 7"/>
          <p:cNvSpPr txBox="1">
            <a:spLocks noChangeArrowheads="1"/>
          </p:cNvSpPr>
          <p:nvPr/>
        </p:nvSpPr>
        <p:spPr bwMode="auto">
          <a:xfrm>
            <a:off x="103188" y="1185863"/>
            <a:ext cx="8688387" cy="708025"/>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defRPr/>
            </a:pPr>
            <a:r>
              <a:rPr lang="ru-RU" sz="1000" b="1" dirty="0" smtClean="0">
                <a:solidFill>
                  <a:srgbClr val="FF0000"/>
                </a:solidFill>
                <a:cs typeface="Arial" charset="0"/>
              </a:rPr>
              <a:t>■</a:t>
            </a:r>
            <a:r>
              <a:rPr lang="en-US" sz="1000" dirty="0">
                <a:solidFill>
                  <a:srgbClr val="000000"/>
                </a:solidFill>
                <a:cs typeface="Arial" charset="0"/>
              </a:rPr>
              <a:t> </a:t>
            </a:r>
            <a:r>
              <a:rPr lang="en-US" sz="1000" b="1" dirty="0" smtClean="0">
                <a:solidFill>
                  <a:srgbClr val="FF0000"/>
                </a:solidFill>
                <a:cs typeface="Arial" charset="0"/>
              </a:rPr>
              <a:t>Method </a:t>
            </a:r>
            <a:r>
              <a:rPr lang="en-US" sz="1000" b="1" dirty="0">
                <a:solidFill>
                  <a:srgbClr val="FF0000"/>
                </a:solidFill>
                <a:cs typeface="Arial" charset="0"/>
              </a:rPr>
              <a:t>of </a:t>
            </a:r>
            <a:r>
              <a:rPr lang="en-US" sz="1000" b="1" dirty="0" smtClean="0">
                <a:solidFill>
                  <a:srgbClr val="FF0000"/>
                </a:solidFill>
                <a:cs typeface="Arial" charset="0"/>
              </a:rPr>
              <a:t>Sections (Ritter's Method). </a:t>
            </a:r>
            <a:r>
              <a:rPr lang="en-US" sz="1000" dirty="0" smtClean="0">
                <a:solidFill>
                  <a:srgbClr val="000000"/>
                </a:solidFill>
                <a:cs typeface="Arial" charset="0"/>
              </a:rPr>
              <a:t>Analyzing </a:t>
            </a:r>
            <a:r>
              <a:rPr lang="en-US" sz="1000" dirty="0">
                <a:solidFill>
                  <a:srgbClr val="000000"/>
                </a:solidFill>
                <a:cs typeface="Arial" charset="0"/>
              </a:rPr>
              <a:t>the free-body diagram of a part of a truss that contains </a:t>
            </a:r>
            <a:r>
              <a:rPr lang="en-US" sz="1000" dirty="0" smtClean="0">
                <a:solidFill>
                  <a:srgbClr val="000000"/>
                </a:solidFill>
                <a:cs typeface="Arial" charset="0"/>
              </a:rPr>
              <a:t>two or </a:t>
            </a:r>
            <a:r>
              <a:rPr lang="en-US" sz="1000" dirty="0">
                <a:solidFill>
                  <a:srgbClr val="000000"/>
                </a:solidFill>
                <a:cs typeface="Arial" charset="0"/>
              </a:rPr>
              <a:t>more joints is </a:t>
            </a:r>
            <a:r>
              <a:rPr lang="en-US" sz="1000" dirty="0" smtClean="0">
                <a:solidFill>
                  <a:srgbClr val="000000"/>
                </a:solidFill>
                <a:cs typeface="Arial" charset="0"/>
              </a:rPr>
              <a:t>called</a:t>
            </a:r>
          </a:p>
          <a:p>
            <a:pPr>
              <a:defRPr/>
            </a:pPr>
            <a:r>
              <a:rPr lang="en-US" sz="1000" dirty="0" smtClean="0">
                <a:solidFill>
                  <a:srgbClr val="000000"/>
                </a:solidFill>
                <a:cs typeface="Arial" charset="0"/>
              </a:rPr>
              <a:t> </a:t>
            </a:r>
            <a:r>
              <a:rPr lang="en-US" sz="1000" dirty="0">
                <a:solidFill>
                  <a:srgbClr val="000000"/>
                </a:solidFill>
                <a:cs typeface="Arial" charset="0"/>
              </a:rPr>
              <a:t>the </a:t>
            </a:r>
            <a:r>
              <a:rPr lang="en-US" sz="1000" b="1" dirty="0">
                <a:solidFill>
                  <a:srgbClr val="00007D">
                    <a:lumMod val="60000"/>
                    <a:lumOff val="40000"/>
                  </a:srgbClr>
                </a:solidFill>
                <a:cs typeface="Arial" charset="0"/>
              </a:rPr>
              <a:t>method of sections</a:t>
            </a:r>
            <a:r>
              <a:rPr lang="en-US" sz="1000" i="1" dirty="0">
                <a:solidFill>
                  <a:srgbClr val="000000"/>
                </a:solidFill>
                <a:cs typeface="Arial" charset="0"/>
              </a:rPr>
              <a:t>.</a:t>
            </a:r>
            <a:r>
              <a:rPr lang="en-US" sz="1000" b="1" dirty="0" smtClean="0">
                <a:solidFill>
                  <a:srgbClr val="FF0000"/>
                </a:solidFill>
                <a:cs typeface="Arial" charset="0"/>
              </a:rPr>
              <a:t> </a:t>
            </a:r>
            <a:r>
              <a:rPr lang="en-US" sz="1000" dirty="0">
                <a:solidFill>
                  <a:srgbClr val="000000"/>
                </a:solidFill>
                <a:cs typeface="Arial" charset="0"/>
              </a:rPr>
              <a:t>The FBD for a single </a:t>
            </a:r>
            <a:r>
              <a:rPr lang="en-US" sz="1000" dirty="0" smtClean="0">
                <a:solidFill>
                  <a:srgbClr val="000000"/>
                </a:solidFill>
                <a:cs typeface="Arial" charset="0"/>
              </a:rPr>
              <a:t>joint results </a:t>
            </a:r>
            <a:r>
              <a:rPr lang="en-US" sz="1000" dirty="0">
                <a:solidFill>
                  <a:srgbClr val="000000"/>
                </a:solidFill>
                <a:cs typeface="Arial" charset="0"/>
              </a:rPr>
              <a:t>in a concurrent, coplanar force system (two independent equilibrium equations</a:t>
            </a:r>
            <a:r>
              <a:rPr lang="en-US" sz="1000" dirty="0" smtClean="0">
                <a:solidFill>
                  <a:srgbClr val="000000"/>
                </a:solidFill>
                <a:cs typeface="Arial" charset="0"/>
              </a:rPr>
              <a:t>). </a:t>
            </a:r>
          </a:p>
          <a:p>
            <a:pPr>
              <a:defRPr/>
            </a:pPr>
            <a:r>
              <a:rPr lang="en-US" sz="1000" dirty="0" smtClean="0">
                <a:solidFill>
                  <a:srgbClr val="000000"/>
                </a:solidFill>
                <a:cs typeface="Arial" charset="0"/>
              </a:rPr>
              <a:t>When </a:t>
            </a:r>
            <a:r>
              <a:rPr lang="en-US" sz="1000" dirty="0">
                <a:solidFill>
                  <a:srgbClr val="000000"/>
                </a:solidFill>
                <a:cs typeface="Arial" charset="0"/>
              </a:rPr>
              <a:t>applying the method of sections, the force system will </a:t>
            </a:r>
            <a:r>
              <a:rPr lang="en-US" sz="1000" dirty="0" smtClean="0">
                <a:solidFill>
                  <a:srgbClr val="000000"/>
                </a:solidFill>
                <a:cs typeface="Arial" charset="0"/>
              </a:rPr>
              <a:t>generally be non concurrent</a:t>
            </a:r>
            <a:r>
              <a:rPr lang="en-US" sz="1000" dirty="0">
                <a:solidFill>
                  <a:srgbClr val="000000"/>
                </a:solidFill>
                <a:cs typeface="Arial" charset="0"/>
              </a:rPr>
              <a:t>, coplanar (three independent equilibrium equations). </a:t>
            </a:r>
            <a:endParaRPr lang="ru-RU" sz="1000" dirty="0">
              <a:solidFill>
                <a:srgbClr val="000000"/>
              </a:solidFill>
              <a:cs typeface="Arial" charset="0"/>
            </a:endParaRPr>
          </a:p>
          <a:p>
            <a:pPr eaLnBrk="1" hangingPunct="1">
              <a:defRPr/>
            </a:pPr>
            <a:r>
              <a:rPr lang="en-US" sz="1000" dirty="0" smtClean="0">
                <a:solidFill>
                  <a:srgbClr val="00007D">
                    <a:lumMod val="60000"/>
                    <a:lumOff val="40000"/>
                  </a:srgbClr>
                </a:solidFill>
                <a:cs typeface="Arial" charset="0"/>
              </a:rPr>
              <a:t>This method is based on working out </a:t>
            </a:r>
            <a:r>
              <a:rPr lang="en-US" sz="1000" b="1" dirty="0" smtClean="0">
                <a:solidFill>
                  <a:srgbClr val="00007D">
                    <a:lumMod val="60000"/>
                    <a:lumOff val="40000"/>
                  </a:srgbClr>
                </a:solidFill>
                <a:cs typeface="Arial" charset="0"/>
              </a:rPr>
              <a:t>only one equilibrium equation </a:t>
            </a:r>
            <a:r>
              <a:rPr lang="en-US" sz="1000" dirty="0" smtClean="0">
                <a:solidFill>
                  <a:srgbClr val="00007D">
                    <a:lumMod val="60000"/>
                    <a:lumOff val="40000"/>
                  </a:srgbClr>
                </a:solidFill>
                <a:cs typeface="Arial" charset="0"/>
              </a:rPr>
              <a:t>and using the II or III form of  equilibrium conditions for a coplanar force system.</a:t>
            </a:r>
            <a:r>
              <a:rPr lang="ru-RU" sz="1000" dirty="0" smtClean="0">
                <a:solidFill>
                  <a:srgbClr val="00007D"/>
                </a:solidFill>
                <a:cs typeface="Arial" charset="0"/>
              </a:rPr>
              <a:t> </a:t>
            </a:r>
            <a:endParaRPr lang="ru-RU" sz="1000" dirty="0">
              <a:solidFill>
                <a:srgbClr val="00007D"/>
              </a:solidFill>
              <a:cs typeface="Arial" charset="0"/>
            </a:endParaRPr>
          </a:p>
        </p:txBody>
      </p:sp>
      <p:sp>
        <p:nvSpPr>
          <p:cNvPr id="309256" name="Rectangle 8"/>
          <p:cNvSpPr>
            <a:spLocks noChangeArrowheads="1"/>
          </p:cNvSpPr>
          <p:nvPr/>
        </p:nvSpPr>
        <p:spPr bwMode="auto">
          <a:xfrm>
            <a:off x="152399" y="1979613"/>
            <a:ext cx="4885267" cy="400110"/>
          </a:xfrm>
          <a:prstGeom prst="rect">
            <a:avLst/>
          </a:prstGeom>
          <a:noFill/>
          <a:ln>
            <a:noFill/>
          </a:ln>
          <a:effectLst/>
          <a:extLst/>
        </p:spPr>
        <p:txBody>
          <a:bodyPr wrap="square">
            <a:spAutoFit/>
          </a:bodyPr>
          <a:lstStyle/>
          <a:p>
            <a:pPr>
              <a:defRPr/>
            </a:pPr>
            <a:r>
              <a:rPr lang="en-US" sz="1000" b="1" dirty="0">
                <a:solidFill>
                  <a:srgbClr val="FF0000"/>
                </a:solidFill>
                <a:latin typeface="Arial" charset="0"/>
                <a:cs typeface="Arial" charset="0"/>
              </a:rPr>
              <a:t>Sequence of </a:t>
            </a:r>
            <a:r>
              <a:rPr lang="en-US" sz="1000" b="1" dirty="0" smtClean="0">
                <a:solidFill>
                  <a:srgbClr val="FF0000"/>
                </a:solidFill>
                <a:latin typeface="Arial" charset="0"/>
                <a:cs typeface="Arial" charset="0"/>
              </a:rPr>
              <a:t>calculation</a:t>
            </a:r>
            <a:endParaRPr lang="en-US" sz="1000" b="1" dirty="0">
              <a:solidFill>
                <a:srgbClr val="FF0000"/>
              </a:solidFill>
              <a:latin typeface="Arial" charset="0"/>
              <a:cs typeface="Arial" charset="0"/>
            </a:endParaRPr>
          </a:p>
          <a:p>
            <a:pPr>
              <a:defRPr/>
            </a:pPr>
            <a:r>
              <a:rPr lang="en-US" sz="1000" dirty="0">
                <a:solidFill>
                  <a:srgbClr val="000000"/>
                </a:solidFill>
                <a:latin typeface="Arial" charset="0"/>
                <a:cs typeface="Arial" charset="0"/>
              </a:rPr>
              <a:t>1. Consider a truss as a single whole and determine </a:t>
            </a:r>
            <a:r>
              <a:rPr lang="en-US" sz="1000" b="1" dirty="0">
                <a:solidFill>
                  <a:srgbClr val="00007D">
                    <a:lumMod val="60000"/>
                    <a:lumOff val="40000"/>
                  </a:srgbClr>
                </a:solidFill>
                <a:latin typeface="Arial" charset="0"/>
                <a:cs typeface="Arial" charset="0"/>
              </a:rPr>
              <a:t>reactions of supports.</a:t>
            </a:r>
            <a:endParaRPr lang="ru-RU" sz="1000" b="1" dirty="0">
              <a:solidFill>
                <a:srgbClr val="00007D">
                  <a:lumMod val="60000"/>
                  <a:lumOff val="40000"/>
                </a:srgbClr>
              </a:solidFill>
              <a:latin typeface="Arial" charset="0"/>
              <a:cs typeface="Arial" charset="0"/>
            </a:endParaRPr>
          </a:p>
        </p:txBody>
      </p:sp>
      <p:grpSp>
        <p:nvGrpSpPr>
          <p:cNvPr id="309267" name="Group 19"/>
          <p:cNvGrpSpPr>
            <a:grpSpLocks/>
          </p:cNvGrpSpPr>
          <p:nvPr/>
        </p:nvGrpSpPr>
        <p:grpSpPr bwMode="auto">
          <a:xfrm>
            <a:off x="5724525" y="3108325"/>
            <a:ext cx="715963" cy="44450"/>
            <a:chOff x="3246" y="1142"/>
            <a:chExt cx="451" cy="28"/>
          </a:xfrm>
        </p:grpSpPr>
        <p:sp>
          <p:nvSpPr>
            <p:cNvPr id="84106" name="Line 20"/>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107" name="Oval 21"/>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108" name="Oval 22"/>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89" name="Group 23"/>
          <p:cNvGrpSpPr>
            <a:grpSpLocks/>
          </p:cNvGrpSpPr>
          <p:nvPr/>
        </p:nvGrpSpPr>
        <p:grpSpPr bwMode="auto">
          <a:xfrm>
            <a:off x="6394450" y="3106738"/>
            <a:ext cx="715963" cy="44450"/>
            <a:chOff x="3246" y="1142"/>
            <a:chExt cx="451" cy="28"/>
          </a:xfrm>
        </p:grpSpPr>
        <p:sp>
          <p:nvSpPr>
            <p:cNvPr id="84103" name="Line 24"/>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104" name="Oval 25"/>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105" name="Oval 26"/>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0" name="Group 27"/>
          <p:cNvGrpSpPr>
            <a:grpSpLocks/>
          </p:cNvGrpSpPr>
          <p:nvPr/>
        </p:nvGrpSpPr>
        <p:grpSpPr bwMode="auto">
          <a:xfrm>
            <a:off x="7064375" y="3105150"/>
            <a:ext cx="715963" cy="44450"/>
            <a:chOff x="3246" y="1142"/>
            <a:chExt cx="451" cy="28"/>
          </a:xfrm>
        </p:grpSpPr>
        <p:sp>
          <p:nvSpPr>
            <p:cNvPr id="84100" name="Line 28"/>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101" name="Oval 29"/>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102" name="Oval 30"/>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1" name="Group 31"/>
          <p:cNvGrpSpPr>
            <a:grpSpLocks/>
          </p:cNvGrpSpPr>
          <p:nvPr/>
        </p:nvGrpSpPr>
        <p:grpSpPr bwMode="auto">
          <a:xfrm>
            <a:off x="7734300" y="3103563"/>
            <a:ext cx="715963" cy="44450"/>
            <a:chOff x="3246" y="1142"/>
            <a:chExt cx="451" cy="28"/>
          </a:xfrm>
        </p:grpSpPr>
        <p:sp>
          <p:nvSpPr>
            <p:cNvPr id="84097" name="Line 32"/>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98" name="Oval 33"/>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99" name="Oval 34"/>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309283" name="Group 35"/>
          <p:cNvGrpSpPr>
            <a:grpSpLocks/>
          </p:cNvGrpSpPr>
          <p:nvPr/>
        </p:nvGrpSpPr>
        <p:grpSpPr bwMode="auto">
          <a:xfrm>
            <a:off x="5722938" y="2435225"/>
            <a:ext cx="715962" cy="44450"/>
            <a:chOff x="3246" y="1142"/>
            <a:chExt cx="451" cy="28"/>
          </a:xfrm>
        </p:grpSpPr>
        <p:sp>
          <p:nvSpPr>
            <p:cNvPr id="84094" name="Line 36"/>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95" name="Oval 37"/>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96" name="Oval 38"/>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3" name="Group 39"/>
          <p:cNvGrpSpPr>
            <a:grpSpLocks/>
          </p:cNvGrpSpPr>
          <p:nvPr/>
        </p:nvGrpSpPr>
        <p:grpSpPr bwMode="auto">
          <a:xfrm>
            <a:off x="6392863" y="2433638"/>
            <a:ext cx="715962" cy="44450"/>
            <a:chOff x="3246" y="1142"/>
            <a:chExt cx="451" cy="28"/>
          </a:xfrm>
        </p:grpSpPr>
        <p:sp>
          <p:nvSpPr>
            <p:cNvPr id="84091" name="Line 40"/>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92" name="Oval 41"/>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93" name="Oval 42"/>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4" name="Group 43"/>
          <p:cNvGrpSpPr>
            <a:grpSpLocks/>
          </p:cNvGrpSpPr>
          <p:nvPr/>
        </p:nvGrpSpPr>
        <p:grpSpPr bwMode="auto">
          <a:xfrm>
            <a:off x="7062788" y="2432050"/>
            <a:ext cx="715962" cy="44450"/>
            <a:chOff x="3246" y="1142"/>
            <a:chExt cx="451" cy="28"/>
          </a:xfrm>
        </p:grpSpPr>
        <p:sp>
          <p:nvSpPr>
            <p:cNvPr id="84088" name="Line 44"/>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89" name="Oval 45"/>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90" name="Oval 46"/>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5" name="Group 47"/>
          <p:cNvGrpSpPr>
            <a:grpSpLocks/>
          </p:cNvGrpSpPr>
          <p:nvPr/>
        </p:nvGrpSpPr>
        <p:grpSpPr bwMode="auto">
          <a:xfrm>
            <a:off x="7732713" y="2430463"/>
            <a:ext cx="715962" cy="44450"/>
            <a:chOff x="3246" y="1142"/>
            <a:chExt cx="451" cy="28"/>
          </a:xfrm>
        </p:grpSpPr>
        <p:sp>
          <p:nvSpPr>
            <p:cNvPr id="84085" name="Line 48"/>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86" name="Oval 49"/>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87" name="Oval 50"/>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309299" name="Group 51"/>
          <p:cNvGrpSpPr>
            <a:grpSpLocks/>
          </p:cNvGrpSpPr>
          <p:nvPr/>
        </p:nvGrpSpPr>
        <p:grpSpPr bwMode="auto">
          <a:xfrm rot="-5400000">
            <a:off x="5390357" y="2772569"/>
            <a:ext cx="715962" cy="44450"/>
            <a:chOff x="3246" y="1142"/>
            <a:chExt cx="451" cy="28"/>
          </a:xfrm>
        </p:grpSpPr>
        <p:sp>
          <p:nvSpPr>
            <p:cNvPr id="84082" name="Line 52"/>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83" name="Oval 53"/>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84" name="Oval 54"/>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309303" name="Group 55"/>
          <p:cNvGrpSpPr>
            <a:grpSpLocks/>
          </p:cNvGrpSpPr>
          <p:nvPr/>
        </p:nvGrpSpPr>
        <p:grpSpPr bwMode="auto">
          <a:xfrm rot="-5400000">
            <a:off x="6060281" y="2770982"/>
            <a:ext cx="715963" cy="44450"/>
            <a:chOff x="3246" y="1142"/>
            <a:chExt cx="451" cy="28"/>
          </a:xfrm>
        </p:grpSpPr>
        <p:sp>
          <p:nvSpPr>
            <p:cNvPr id="84079" name="Line 56"/>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80" name="Oval 57"/>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81" name="Oval 58"/>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8" name="Group 59"/>
          <p:cNvGrpSpPr>
            <a:grpSpLocks/>
          </p:cNvGrpSpPr>
          <p:nvPr/>
        </p:nvGrpSpPr>
        <p:grpSpPr bwMode="auto">
          <a:xfrm rot="-5400000">
            <a:off x="6725444" y="2769394"/>
            <a:ext cx="715962" cy="44450"/>
            <a:chOff x="3246" y="1142"/>
            <a:chExt cx="451" cy="28"/>
          </a:xfrm>
        </p:grpSpPr>
        <p:sp>
          <p:nvSpPr>
            <p:cNvPr id="84076" name="Line 60"/>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77" name="Oval 61"/>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78" name="Oval 62"/>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3999" name="Group 63"/>
          <p:cNvGrpSpPr>
            <a:grpSpLocks/>
          </p:cNvGrpSpPr>
          <p:nvPr/>
        </p:nvGrpSpPr>
        <p:grpSpPr bwMode="auto">
          <a:xfrm rot="-5400000">
            <a:off x="7400131" y="2767807"/>
            <a:ext cx="715963" cy="44450"/>
            <a:chOff x="3246" y="1142"/>
            <a:chExt cx="451" cy="28"/>
          </a:xfrm>
        </p:grpSpPr>
        <p:sp>
          <p:nvSpPr>
            <p:cNvPr id="84073" name="Line 64"/>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74" name="Oval 65"/>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75" name="Oval 66"/>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grpSp>
        <p:nvGrpSpPr>
          <p:cNvPr id="84000" name="Group 67"/>
          <p:cNvGrpSpPr>
            <a:grpSpLocks/>
          </p:cNvGrpSpPr>
          <p:nvPr/>
        </p:nvGrpSpPr>
        <p:grpSpPr bwMode="auto">
          <a:xfrm rot="-5400000">
            <a:off x="8070057" y="2766219"/>
            <a:ext cx="715962" cy="44450"/>
            <a:chOff x="3246" y="1142"/>
            <a:chExt cx="451" cy="28"/>
          </a:xfrm>
        </p:grpSpPr>
        <p:sp>
          <p:nvSpPr>
            <p:cNvPr id="84070" name="Line 68"/>
            <p:cNvSpPr>
              <a:spLocks noChangeShapeType="1"/>
            </p:cNvSpPr>
            <p:nvPr/>
          </p:nvSpPr>
          <p:spPr bwMode="auto">
            <a:xfrm>
              <a:off x="3276" y="1158"/>
              <a:ext cx="396"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71" name="Oval 69"/>
            <p:cNvSpPr>
              <a:spLocks noChangeArrowheads="1"/>
            </p:cNvSpPr>
            <p:nvPr/>
          </p:nvSpPr>
          <p:spPr bwMode="auto">
            <a:xfrm>
              <a:off x="3246" y="1143"/>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72" name="Oval 70"/>
            <p:cNvSpPr>
              <a:spLocks noChangeArrowheads="1"/>
            </p:cNvSpPr>
            <p:nvPr/>
          </p:nvSpPr>
          <p:spPr bwMode="auto">
            <a:xfrm>
              <a:off x="3668" y="1142"/>
              <a:ext cx="29" cy="27"/>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84001" name="Line 71"/>
          <p:cNvSpPr>
            <a:spLocks noChangeShapeType="1"/>
          </p:cNvSpPr>
          <p:nvPr/>
        </p:nvSpPr>
        <p:spPr bwMode="auto">
          <a:xfrm rot="19333459" flipV="1">
            <a:off x="7650163" y="2743200"/>
            <a:ext cx="892175" cy="10953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02" name="Line 72"/>
          <p:cNvSpPr>
            <a:spLocks noChangeShapeType="1"/>
          </p:cNvSpPr>
          <p:nvPr/>
        </p:nvSpPr>
        <p:spPr bwMode="auto">
          <a:xfrm rot="19333459" flipV="1">
            <a:off x="6310313" y="2736850"/>
            <a:ext cx="892175" cy="10953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03" name="Line 73"/>
          <p:cNvSpPr>
            <a:spLocks noChangeShapeType="1"/>
          </p:cNvSpPr>
          <p:nvPr/>
        </p:nvSpPr>
        <p:spPr bwMode="auto">
          <a:xfrm rot="13933459" flipV="1">
            <a:off x="6976269" y="2723357"/>
            <a:ext cx="892175" cy="109537"/>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09322" name="Line 74"/>
          <p:cNvSpPr>
            <a:spLocks noChangeShapeType="1"/>
          </p:cNvSpPr>
          <p:nvPr/>
        </p:nvSpPr>
        <p:spPr bwMode="auto">
          <a:xfrm rot="13933459" flipV="1">
            <a:off x="5645944" y="2745582"/>
            <a:ext cx="892175" cy="109537"/>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pSp>
        <p:nvGrpSpPr>
          <p:cNvPr id="309323" name="Group 75"/>
          <p:cNvGrpSpPr>
            <a:grpSpLocks/>
          </p:cNvGrpSpPr>
          <p:nvPr/>
        </p:nvGrpSpPr>
        <p:grpSpPr bwMode="auto">
          <a:xfrm>
            <a:off x="5573713" y="3143250"/>
            <a:ext cx="393700" cy="236538"/>
            <a:chOff x="158" y="2772"/>
            <a:chExt cx="386" cy="227"/>
          </a:xfrm>
        </p:grpSpPr>
        <p:sp>
          <p:nvSpPr>
            <p:cNvPr id="84066" name="AutoShape 76"/>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4067" name="Oval 77"/>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68" name="Rectangle 78"/>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4069" name="Line 79"/>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grpSp>
        <p:nvGrpSpPr>
          <p:cNvPr id="309328" name="Group 80"/>
          <p:cNvGrpSpPr>
            <a:grpSpLocks/>
          </p:cNvGrpSpPr>
          <p:nvPr/>
        </p:nvGrpSpPr>
        <p:grpSpPr bwMode="auto">
          <a:xfrm>
            <a:off x="8239125" y="3146425"/>
            <a:ext cx="412750" cy="279400"/>
            <a:chOff x="657" y="2976"/>
            <a:chExt cx="386" cy="296"/>
          </a:xfrm>
        </p:grpSpPr>
        <p:sp>
          <p:nvSpPr>
            <p:cNvPr id="84060" name="AutoShape 81"/>
            <p:cNvSpPr>
              <a:spLocks noChangeArrowheads="1"/>
            </p:cNvSpPr>
            <p:nvPr/>
          </p:nvSpPr>
          <p:spPr bwMode="auto">
            <a:xfrm>
              <a:off x="726" y="3021"/>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4061" name="Oval 82"/>
            <p:cNvSpPr>
              <a:spLocks noChangeArrowheads="1"/>
            </p:cNvSpPr>
            <p:nvPr/>
          </p:nvSpPr>
          <p:spPr bwMode="auto">
            <a:xfrm>
              <a:off x="794" y="2976"/>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62" name="Rectangle 83"/>
            <p:cNvSpPr>
              <a:spLocks noChangeArrowheads="1"/>
            </p:cNvSpPr>
            <p:nvPr/>
          </p:nvSpPr>
          <p:spPr bwMode="auto">
            <a:xfrm>
              <a:off x="657" y="3204"/>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4063" name="Line 84"/>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4064" name="Oval 85"/>
            <p:cNvSpPr>
              <a:spLocks noChangeArrowheads="1"/>
            </p:cNvSpPr>
            <p:nvPr/>
          </p:nvSpPr>
          <p:spPr bwMode="auto">
            <a:xfrm>
              <a:off x="748"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4065" name="Oval 86"/>
            <p:cNvSpPr>
              <a:spLocks noChangeArrowheads="1"/>
            </p:cNvSpPr>
            <p:nvPr/>
          </p:nvSpPr>
          <p:spPr bwMode="auto">
            <a:xfrm>
              <a:off x="861"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309335" name="AutoShape 87"/>
          <p:cNvSpPr>
            <a:spLocks noChangeArrowheads="1"/>
          </p:cNvSpPr>
          <p:nvPr/>
        </p:nvSpPr>
        <p:spPr bwMode="auto">
          <a:xfrm>
            <a:off x="6375400" y="3162300"/>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4008" name="AutoShape 88"/>
          <p:cNvSpPr>
            <a:spLocks noChangeArrowheads="1"/>
          </p:cNvSpPr>
          <p:nvPr/>
        </p:nvSpPr>
        <p:spPr bwMode="auto">
          <a:xfrm>
            <a:off x="7046913" y="3151188"/>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4009" name="AutoShape 89"/>
          <p:cNvSpPr>
            <a:spLocks noChangeArrowheads="1"/>
          </p:cNvSpPr>
          <p:nvPr/>
        </p:nvSpPr>
        <p:spPr bwMode="auto">
          <a:xfrm>
            <a:off x="7713663" y="3141663"/>
            <a:ext cx="88900" cy="314325"/>
          </a:xfrm>
          <a:prstGeom prst="downArrow">
            <a:avLst>
              <a:gd name="adj1" fmla="val 50000"/>
              <a:gd name="adj2" fmla="val 8839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4010" name="Line 90"/>
          <p:cNvSpPr>
            <a:spLocks noChangeShapeType="1"/>
          </p:cNvSpPr>
          <p:nvPr/>
        </p:nvSpPr>
        <p:spPr bwMode="auto">
          <a:xfrm>
            <a:off x="5753100" y="3189288"/>
            <a:ext cx="0" cy="5334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11" name="Line 91"/>
          <p:cNvSpPr>
            <a:spLocks noChangeShapeType="1"/>
          </p:cNvSpPr>
          <p:nvPr/>
        </p:nvSpPr>
        <p:spPr bwMode="auto">
          <a:xfrm>
            <a:off x="8437563" y="3140075"/>
            <a:ext cx="0" cy="5334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12" name="Line 92"/>
          <p:cNvSpPr>
            <a:spLocks noChangeShapeType="1"/>
          </p:cNvSpPr>
          <p:nvPr/>
        </p:nvSpPr>
        <p:spPr bwMode="auto">
          <a:xfrm>
            <a:off x="5753100" y="3571875"/>
            <a:ext cx="268605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84013" name="Line 93"/>
          <p:cNvSpPr>
            <a:spLocks noChangeShapeType="1"/>
          </p:cNvSpPr>
          <p:nvPr/>
        </p:nvSpPr>
        <p:spPr bwMode="auto">
          <a:xfrm>
            <a:off x="8448675" y="3133725"/>
            <a:ext cx="32385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14" name="Line 94"/>
          <p:cNvSpPr>
            <a:spLocks noChangeShapeType="1"/>
          </p:cNvSpPr>
          <p:nvPr/>
        </p:nvSpPr>
        <p:spPr bwMode="auto">
          <a:xfrm>
            <a:off x="8475663" y="2455863"/>
            <a:ext cx="32385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15" name="Line 95"/>
          <p:cNvSpPr>
            <a:spLocks noChangeShapeType="1"/>
          </p:cNvSpPr>
          <p:nvPr/>
        </p:nvSpPr>
        <p:spPr bwMode="auto">
          <a:xfrm>
            <a:off x="8639175" y="2447925"/>
            <a:ext cx="0" cy="68580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309344" name="Text Box 96"/>
          <p:cNvSpPr txBox="1">
            <a:spLocks noChangeArrowheads="1"/>
          </p:cNvSpPr>
          <p:nvPr/>
        </p:nvSpPr>
        <p:spPr bwMode="auto">
          <a:xfrm>
            <a:off x="5443694" y="3002920"/>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84017" name="Text Box 97"/>
          <p:cNvSpPr txBox="1">
            <a:spLocks noChangeArrowheads="1"/>
          </p:cNvSpPr>
          <p:nvPr/>
        </p:nvSpPr>
        <p:spPr bwMode="auto">
          <a:xfrm>
            <a:off x="8575102" y="3118379"/>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B</a:t>
            </a:r>
            <a:endParaRPr lang="ru-RU" sz="1100" b="1" i="1" dirty="0">
              <a:solidFill>
                <a:srgbClr val="000000"/>
              </a:solidFill>
              <a:latin typeface="Times New Roman" pitchFamily="18" charset="0"/>
              <a:cs typeface="Times New Roman" pitchFamily="18" charset="0"/>
            </a:endParaRPr>
          </a:p>
        </p:txBody>
      </p:sp>
      <p:sp>
        <p:nvSpPr>
          <p:cNvPr id="84018" name="Text Box 98"/>
          <p:cNvSpPr txBox="1">
            <a:spLocks noChangeArrowheads="1"/>
          </p:cNvSpPr>
          <p:nvPr/>
        </p:nvSpPr>
        <p:spPr bwMode="auto">
          <a:xfrm>
            <a:off x="8623300" y="2659063"/>
            <a:ext cx="261610" cy="276999"/>
          </a:xfrm>
          <a:prstGeom prst="rect">
            <a:avLst/>
          </a:prstGeom>
          <a:noFill/>
          <a:ln w="9525">
            <a:noFill/>
            <a:miter lim="800000"/>
            <a:headEnd/>
            <a:tailEnd/>
          </a:ln>
        </p:spPr>
        <p:txBody>
          <a:bodyPr wrap="none">
            <a:spAutoFit/>
          </a:bodyPr>
          <a:lstStyle/>
          <a:p>
            <a:r>
              <a:rPr lang="en-US" sz="1200" i="1" dirty="0">
                <a:solidFill>
                  <a:srgbClr val="000000"/>
                </a:solidFill>
                <a:latin typeface="Times New Roman" pitchFamily="18" charset="0"/>
                <a:cs typeface="Times New Roman" pitchFamily="18" charset="0"/>
              </a:rPr>
              <a:t>h</a:t>
            </a:r>
            <a:endParaRPr lang="ru-RU" sz="1200" i="1" dirty="0">
              <a:solidFill>
                <a:srgbClr val="000000"/>
              </a:solidFill>
              <a:latin typeface="Times New Roman" pitchFamily="18" charset="0"/>
              <a:cs typeface="Times New Roman" pitchFamily="18" charset="0"/>
            </a:endParaRPr>
          </a:p>
        </p:txBody>
      </p:sp>
      <p:sp>
        <p:nvSpPr>
          <p:cNvPr id="84019" name="Text Box 99"/>
          <p:cNvSpPr txBox="1">
            <a:spLocks noChangeArrowheads="1"/>
          </p:cNvSpPr>
          <p:nvPr/>
        </p:nvSpPr>
        <p:spPr bwMode="auto">
          <a:xfrm>
            <a:off x="6811963" y="3343275"/>
            <a:ext cx="241300" cy="274638"/>
          </a:xfrm>
          <a:prstGeom prst="rect">
            <a:avLst/>
          </a:prstGeom>
          <a:noFill/>
          <a:ln w="9525">
            <a:noFill/>
            <a:miter lim="800000"/>
            <a:headEnd/>
            <a:tailEnd/>
          </a:ln>
        </p:spPr>
        <p:txBody>
          <a:bodyPr>
            <a:spAutoFit/>
          </a:bodyPr>
          <a:lstStyle/>
          <a:p>
            <a:r>
              <a:rPr lang="en-US" sz="1200" i="1">
                <a:solidFill>
                  <a:srgbClr val="000000"/>
                </a:solidFill>
                <a:latin typeface="Times New Roman" pitchFamily="18" charset="0"/>
                <a:cs typeface="Arial" charset="0"/>
              </a:rPr>
              <a:t>l</a:t>
            </a:r>
            <a:endParaRPr lang="ru-RU" sz="1000" i="1">
              <a:solidFill>
                <a:srgbClr val="000000"/>
              </a:solidFill>
              <a:latin typeface="Arial" charset="0"/>
              <a:cs typeface="Arial" charset="0"/>
            </a:endParaRPr>
          </a:p>
        </p:txBody>
      </p:sp>
      <p:graphicFrame>
        <p:nvGraphicFramePr>
          <p:cNvPr id="309348" name="Object 2048"/>
          <p:cNvGraphicFramePr>
            <a:graphicFrameLocks noChangeAspect="1"/>
          </p:cNvGraphicFramePr>
          <p:nvPr/>
        </p:nvGraphicFramePr>
        <p:xfrm>
          <a:off x="6511925" y="3200400"/>
          <a:ext cx="177800" cy="228600"/>
        </p:xfrm>
        <a:graphic>
          <a:graphicData uri="http://schemas.openxmlformats.org/presentationml/2006/ole">
            <mc:AlternateContent xmlns:mc="http://schemas.openxmlformats.org/markup-compatibility/2006">
              <mc:Choice xmlns:v="urn:schemas-microsoft-com:vml" Requires="v">
                <p:oleObj spid="_x0000_s610166" name="Формула" r:id="rId4" imgW="177646" imgH="228402" progId="Equation.3">
                  <p:embed/>
                </p:oleObj>
              </mc:Choice>
              <mc:Fallback>
                <p:oleObj name="Формула" r:id="rId4" imgW="177646" imgH="228402"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11925" y="3200400"/>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3969" name="Object 2049"/>
          <p:cNvGraphicFramePr>
            <a:graphicFrameLocks noChangeAspect="1"/>
          </p:cNvGraphicFramePr>
          <p:nvPr/>
        </p:nvGraphicFramePr>
        <p:xfrm>
          <a:off x="7180263" y="3198813"/>
          <a:ext cx="190500" cy="228600"/>
        </p:xfrm>
        <a:graphic>
          <a:graphicData uri="http://schemas.openxmlformats.org/presentationml/2006/ole">
            <mc:AlternateContent xmlns:mc="http://schemas.openxmlformats.org/markup-compatibility/2006">
              <mc:Choice xmlns:v="urn:schemas-microsoft-com:vml" Requires="v">
                <p:oleObj spid="_x0000_s610167" name="Формула" r:id="rId6" imgW="190500" imgH="228600" progId="Equation.3">
                  <p:embed/>
                </p:oleObj>
              </mc:Choice>
              <mc:Fallback>
                <p:oleObj name="Формула" r:id="rId6" imgW="19050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80263" y="3198813"/>
                        <a:ext cx="1905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3970" name="Object 2050"/>
          <p:cNvGraphicFramePr>
            <a:graphicFrameLocks noChangeAspect="1"/>
          </p:cNvGraphicFramePr>
          <p:nvPr/>
        </p:nvGraphicFramePr>
        <p:xfrm>
          <a:off x="7854950" y="3209925"/>
          <a:ext cx="190500" cy="241300"/>
        </p:xfrm>
        <a:graphic>
          <a:graphicData uri="http://schemas.openxmlformats.org/presentationml/2006/ole">
            <mc:AlternateContent xmlns:mc="http://schemas.openxmlformats.org/markup-compatibility/2006">
              <mc:Choice xmlns:v="urn:schemas-microsoft-com:vml" Requires="v">
                <p:oleObj spid="_x0000_s610168" name="Формула" r:id="rId8" imgW="190417" imgH="241195" progId="Equation.3">
                  <p:embed/>
                </p:oleObj>
              </mc:Choice>
              <mc:Fallback>
                <p:oleObj name="Формула" r:id="rId8" imgW="190417" imgH="241195"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854950" y="3209925"/>
                        <a:ext cx="1905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84020" name="Line 103"/>
          <p:cNvSpPr>
            <a:spLocks noChangeShapeType="1"/>
          </p:cNvSpPr>
          <p:nvPr/>
        </p:nvSpPr>
        <p:spPr bwMode="auto">
          <a:xfrm>
            <a:off x="8426450" y="2166938"/>
            <a:ext cx="0" cy="2762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21" name="Line 104"/>
          <p:cNvSpPr>
            <a:spLocks noChangeShapeType="1"/>
          </p:cNvSpPr>
          <p:nvPr/>
        </p:nvSpPr>
        <p:spPr bwMode="auto">
          <a:xfrm>
            <a:off x="7748588" y="2184400"/>
            <a:ext cx="0" cy="2762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4022" name="Line 105"/>
          <p:cNvSpPr>
            <a:spLocks noChangeShapeType="1"/>
          </p:cNvSpPr>
          <p:nvPr/>
        </p:nvSpPr>
        <p:spPr bwMode="auto">
          <a:xfrm>
            <a:off x="7761288" y="2341563"/>
            <a:ext cx="66675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84023" name="Text Box 106"/>
          <p:cNvSpPr txBox="1">
            <a:spLocks noChangeArrowheads="1"/>
          </p:cNvSpPr>
          <p:nvPr/>
        </p:nvSpPr>
        <p:spPr bwMode="auto">
          <a:xfrm>
            <a:off x="7993063" y="2114550"/>
            <a:ext cx="261610" cy="276999"/>
          </a:xfrm>
          <a:prstGeom prst="rect">
            <a:avLst/>
          </a:prstGeom>
          <a:noFill/>
          <a:ln w="9525">
            <a:noFill/>
            <a:miter lim="800000"/>
            <a:headEnd/>
            <a:tailEnd/>
          </a:ln>
        </p:spPr>
        <p:txBody>
          <a:bodyPr wrap="none">
            <a:spAutoFit/>
          </a:bodyPr>
          <a:lstStyle/>
          <a:p>
            <a:r>
              <a:rPr lang="en-US" sz="1200" i="1" dirty="0">
                <a:solidFill>
                  <a:srgbClr val="000000"/>
                </a:solidFill>
                <a:latin typeface="Times New Roman" pitchFamily="18" charset="0"/>
                <a:cs typeface="Times New Roman" pitchFamily="18" charset="0"/>
              </a:rPr>
              <a:t>d</a:t>
            </a:r>
            <a:endParaRPr lang="ru-RU" sz="1200" i="1" dirty="0">
              <a:solidFill>
                <a:srgbClr val="000000"/>
              </a:solidFill>
              <a:latin typeface="Times New Roman" pitchFamily="18" charset="0"/>
              <a:cs typeface="Times New Roman" pitchFamily="18" charset="0"/>
            </a:endParaRPr>
          </a:p>
        </p:txBody>
      </p:sp>
      <p:sp>
        <p:nvSpPr>
          <p:cNvPr id="309355" name="AutoShape 107"/>
          <p:cNvSpPr>
            <a:spLocks noChangeArrowheads="1"/>
          </p:cNvSpPr>
          <p:nvPr/>
        </p:nvSpPr>
        <p:spPr bwMode="auto">
          <a:xfrm>
            <a:off x="5692775" y="2771775"/>
            <a:ext cx="123825" cy="352425"/>
          </a:xfrm>
          <a:prstGeom prst="upArrow">
            <a:avLst>
              <a:gd name="adj1" fmla="val 50000"/>
              <a:gd name="adj2" fmla="val 7115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9356" name="Object 2051"/>
          <p:cNvGraphicFramePr>
            <a:graphicFrameLocks noChangeAspect="1"/>
          </p:cNvGraphicFramePr>
          <p:nvPr/>
        </p:nvGraphicFramePr>
        <p:xfrm>
          <a:off x="5843588" y="2894013"/>
          <a:ext cx="215900" cy="228600"/>
        </p:xfrm>
        <a:graphic>
          <a:graphicData uri="http://schemas.openxmlformats.org/presentationml/2006/ole">
            <mc:AlternateContent xmlns:mc="http://schemas.openxmlformats.org/markup-compatibility/2006">
              <mc:Choice xmlns:v="urn:schemas-microsoft-com:vml" Requires="v">
                <p:oleObj spid="_x0000_s610169" name="Формула" r:id="rId10" imgW="215806" imgH="228501" progId="Equation.3">
                  <p:embed/>
                </p:oleObj>
              </mc:Choice>
              <mc:Fallback>
                <p:oleObj name="Формула" r:id="rId10" imgW="215806" imgH="228501"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843588" y="2894013"/>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357" name="AutoShape 109"/>
          <p:cNvSpPr>
            <a:spLocks noChangeArrowheads="1"/>
          </p:cNvSpPr>
          <p:nvPr/>
        </p:nvSpPr>
        <p:spPr bwMode="auto">
          <a:xfrm>
            <a:off x="8361363" y="2741613"/>
            <a:ext cx="123825" cy="352425"/>
          </a:xfrm>
          <a:prstGeom prst="upArrow">
            <a:avLst>
              <a:gd name="adj1" fmla="val 50000"/>
              <a:gd name="adj2" fmla="val 7115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9358" name="Object 2052"/>
          <p:cNvGraphicFramePr>
            <a:graphicFrameLocks noChangeAspect="1"/>
          </p:cNvGraphicFramePr>
          <p:nvPr/>
        </p:nvGraphicFramePr>
        <p:xfrm>
          <a:off x="8099425" y="2854325"/>
          <a:ext cx="215900" cy="228600"/>
        </p:xfrm>
        <a:graphic>
          <a:graphicData uri="http://schemas.openxmlformats.org/presentationml/2006/ole">
            <mc:AlternateContent xmlns:mc="http://schemas.openxmlformats.org/markup-compatibility/2006">
              <mc:Choice xmlns:v="urn:schemas-microsoft-com:vml" Requires="v">
                <p:oleObj spid="_x0000_s610170" name="Формула" r:id="rId12" imgW="215806" imgH="228501" progId="Equation.3">
                  <p:embed/>
                </p:oleObj>
              </mc:Choice>
              <mc:Fallback>
                <p:oleObj name="Формула" r:id="rId12" imgW="215806" imgH="228501"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099425" y="2854325"/>
                        <a:ext cx="2159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359" name="Text Box 111"/>
          <p:cNvSpPr txBox="1">
            <a:spLocks noChangeArrowheads="1"/>
          </p:cNvSpPr>
          <p:nvPr/>
        </p:nvSpPr>
        <p:spPr bwMode="auto">
          <a:xfrm>
            <a:off x="5648325" y="22272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1</a:t>
            </a:r>
          </a:p>
        </p:txBody>
      </p:sp>
      <p:sp>
        <p:nvSpPr>
          <p:cNvPr id="309360" name="Text Box 112"/>
          <p:cNvSpPr txBox="1">
            <a:spLocks noChangeArrowheads="1"/>
          </p:cNvSpPr>
          <p:nvPr/>
        </p:nvSpPr>
        <p:spPr bwMode="auto">
          <a:xfrm>
            <a:off x="6283325" y="223361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2</a:t>
            </a:r>
          </a:p>
        </p:txBody>
      </p:sp>
      <p:sp>
        <p:nvSpPr>
          <p:cNvPr id="309361" name="Text Box 113"/>
          <p:cNvSpPr txBox="1">
            <a:spLocks noChangeArrowheads="1"/>
          </p:cNvSpPr>
          <p:nvPr/>
        </p:nvSpPr>
        <p:spPr bwMode="auto">
          <a:xfrm>
            <a:off x="6967538" y="2232025"/>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3</a:t>
            </a:r>
          </a:p>
        </p:txBody>
      </p:sp>
      <p:sp>
        <p:nvSpPr>
          <p:cNvPr id="309362" name="Text Box 114"/>
          <p:cNvSpPr txBox="1">
            <a:spLocks noChangeArrowheads="1"/>
          </p:cNvSpPr>
          <p:nvPr/>
        </p:nvSpPr>
        <p:spPr bwMode="auto">
          <a:xfrm>
            <a:off x="7518400" y="22399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4</a:t>
            </a:r>
          </a:p>
        </p:txBody>
      </p:sp>
      <p:sp>
        <p:nvSpPr>
          <p:cNvPr id="309363" name="Text Box 115"/>
          <p:cNvSpPr txBox="1">
            <a:spLocks noChangeArrowheads="1"/>
          </p:cNvSpPr>
          <p:nvPr/>
        </p:nvSpPr>
        <p:spPr bwMode="auto">
          <a:xfrm>
            <a:off x="8402638" y="2228850"/>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5</a:t>
            </a:r>
          </a:p>
        </p:txBody>
      </p:sp>
      <p:sp>
        <p:nvSpPr>
          <p:cNvPr id="309364" name="Text Box 116"/>
          <p:cNvSpPr txBox="1">
            <a:spLocks noChangeArrowheads="1"/>
          </p:cNvSpPr>
          <p:nvPr/>
        </p:nvSpPr>
        <p:spPr bwMode="auto">
          <a:xfrm>
            <a:off x="6181725" y="308451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6</a:t>
            </a:r>
          </a:p>
        </p:txBody>
      </p:sp>
      <p:sp>
        <p:nvSpPr>
          <p:cNvPr id="309365" name="Text Box 117"/>
          <p:cNvSpPr txBox="1">
            <a:spLocks noChangeArrowheads="1"/>
          </p:cNvSpPr>
          <p:nvPr/>
        </p:nvSpPr>
        <p:spPr bwMode="auto">
          <a:xfrm>
            <a:off x="6856413" y="3101975"/>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7</a:t>
            </a:r>
          </a:p>
        </p:txBody>
      </p:sp>
      <p:sp>
        <p:nvSpPr>
          <p:cNvPr id="309366" name="Text Box 118"/>
          <p:cNvSpPr txBox="1">
            <a:spLocks noChangeArrowheads="1"/>
          </p:cNvSpPr>
          <p:nvPr/>
        </p:nvSpPr>
        <p:spPr bwMode="auto">
          <a:xfrm>
            <a:off x="7550150" y="3090863"/>
            <a:ext cx="254000" cy="244475"/>
          </a:xfrm>
          <a:prstGeom prst="rect">
            <a:avLst/>
          </a:prstGeom>
          <a:noFill/>
          <a:ln w="9525">
            <a:noFill/>
            <a:miter lim="800000"/>
            <a:headEnd/>
            <a:tailEnd/>
          </a:ln>
        </p:spPr>
        <p:txBody>
          <a:bodyPr wrap="none">
            <a:spAutoFit/>
          </a:bodyPr>
          <a:lstStyle/>
          <a:p>
            <a:r>
              <a:rPr lang="ru-RU" sz="1000">
                <a:solidFill>
                  <a:srgbClr val="000000"/>
                </a:solidFill>
                <a:latin typeface="Arial" charset="0"/>
                <a:cs typeface="Arial" charset="0"/>
              </a:rPr>
              <a:t>8</a:t>
            </a:r>
          </a:p>
        </p:txBody>
      </p:sp>
      <p:sp>
        <p:nvSpPr>
          <p:cNvPr id="309367" name="Text Box 119"/>
          <p:cNvSpPr txBox="1">
            <a:spLocks noChangeArrowheads="1"/>
          </p:cNvSpPr>
          <p:nvPr/>
        </p:nvSpPr>
        <p:spPr bwMode="auto">
          <a:xfrm>
            <a:off x="152394" y="2470150"/>
            <a:ext cx="5713424" cy="504000"/>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a:defRPr/>
            </a:pPr>
            <a:r>
              <a:rPr lang="ru-RU" sz="1000" dirty="0">
                <a:solidFill>
                  <a:srgbClr val="000000"/>
                </a:solidFill>
                <a:cs typeface="Arial" charset="0"/>
              </a:rPr>
              <a:t>2. </a:t>
            </a:r>
            <a:r>
              <a:rPr lang="en-US" sz="1000" dirty="0" smtClean="0">
                <a:solidFill>
                  <a:srgbClr val="000000"/>
                </a:solidFill>
                <a:cs typeface="Arial" charset="0"/>
              </a:rPr>
              <a:t>Select  </a:t>
            </a:r>
            <a:r>
              <a:rPr lang="en-US" sz="1000" dirty="0">
                <a:solidFill>
                  <a:srgbClr val="000000"/>
                </a:solidFill>
                <a:cs typeface="Arial" charset="0"/>
              </a:rPr>
              <a:t>the part of the truss to be analyzed. </a:t>
            </a:r>
            <a:r>
              <a:rPr lang="en-US" sz="1000" dirty="0" smtClean="0">
                <a:solidFill>
                  <a:srgbClr val="000000"/>
                </a:solidFill>
                <a:cs typeface="Arial" charset="0"/>
              </a:rPr>
              <a:t>Draw section trough the truss in such way that there</a:t>
            </a:r>
          </a:p>
          <a:p>
            <a:pPr algn="just">
              <a:defRPr/>
            </a:pPr>
            <a:r>
              <a:rPr lang="en-US" sz="1000" dirty="0" smtClean="0">
                <a:solidFill>
                  <a:srgbClr val="000000"/>
                </a:solidFill>
                <a:cs typeface="Arial" charset="0"/>
              </a:rPr>
              <a:t> will be </a:t>
            </a:r>
            <a:r>
              <a:rPr lang="en-US" sz="1000" b="1" dirty="0" smtClean="0">
                <a:solidFill>
                  <a:srgbClr val="00007D">
                    <a:lumMod val="60000"/>
                    <a:lumOff val="40000"/>
                  </a:srgbClr>
                </a:solidFill>
                <a:cs typeface="Arial" charset="0"/>
              </a:rPr>
              <a:t>no more than three members </a:t>
            </a:r>
            <a:r>
              <a:rPr lang="en-US" sz="1000" dirty="0" smtClean="0">
                <a:solidFill>
                  <a:srgbClr val="000000"/>
                </a:solidFill>
                <a:cs typeface="Arial" charset="0"/>
              </a:rPr>
              <a:t>in this section (one of these members is to be calculated), </a:t>
            </a:r>
          </a:p>
          <a:p>
            <a:pPr algn="just">
              <a:defRPr/>
            </a:pPr>
            <a:r>
              <a:rPr lang="en-US" sz="1000" dirty="0" smtClean="0">
                <a:solidFill>
                  <a:srgbClr val="000000"/>
                </a:solidFill>
                <a:cs typeface="Arial" charset="0"/>
              </a:rPr>
              <a:t>for example section</a:t>
            </a:r>
            <a:r>
              <a:rPr lang="ru-RU" sz="1000" dirty="0" smtClean="0">
                <a:solidFill>
                  <a:srgbClr val="000000"/>
                </a:solidFill>
                <a:cs typeface="Arial" charset="0"/>
              </a:rPr>
              <a:t> </a:t>
            </a:r>
            <a:r>
              <a:rPr lang="en-US" sz="1000" b="1" dirty="0">
                <a:solidFill>
                  <a:srgbClr val="FF0000"/>
                </a:solidFill>
                <a:cs typeface="Arial" charset="0"/>
              </a:rPr>
              <a:t>I-I</a:t>
            </a:r>
            <a:r>
              <a:rPr lang="en-US" sz="1000" dirty="0">
                <a:solidFill>
                  <a:srgbClr val="000000"/>
                </a:solidFill>
                <a:cs typeface="Arial" charset="0"/>
              </a:rPr>
              <a:t> </a:t>
            </a:r>
            <a:r>
              <a:rPr lang="en-US" sz="1000" dirty="0" smtClean="0">
                <a:solidFill>
                  <a:srgbClr val="000000"/>
                </a:solidFill>
                <a:cs typeface="Arial" charset="0"/>
              </a:rPr>
              <a:t> for determining</a:t>
            </a:r>
            <a:r>
              <a:rPr lang="ru-RU" sz="1000" dirty="0" smtClean="0">
                <a:solidFill>
                  <a:srgbClr val="000000"/>
                </a:solidFill>
                <a:cs typeface="Arial"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23</a:t>
            </a:r>
            <a:r>
              <a:rPr lang="ru-RU" sz="1100" dirty="0">
                <a:solidFill>
                  <a:srgbClr val="000000"/>
                </a:solidFill>
                <a:latin typeface="Times New Roman" pitchFamily="18" charset="0"/>
                <a:cs typeface="Times New Roman" pitchFamily="18" charset="0"/>
              </a:rPr>
              <a:t>.</a:t>
            </a:r>
          </a:p>
          <a:p>
            <a:pPr eaLnBrk="1" hangingPunct="1">
              <a:defRPr/>
            </a:pPr>
            <a:endParaRPr lang="ru-RU" sz="1000" b="1" dirty="0">
              <a:solidFill>
                <a:srgbClr val="000000"/>
              </a:solidFill>
              <a:cs typeface="Arial" charset="0"/>
            </a:endParaRPr>
          </a:p>
        </p:txBody>
      </p:sp>
      <p:sp>
        <p:nvSpPr>
          <p:cNvPr id="309368" name="Line 120"/>
          <p:cNvSpPr>
            <a:spLocks noChangeShapeType="1"/>
          </p:cNvSpPr>
          <p:nvPr/>
        </p:nvSpPr>
        <p:spPr bwMode="auto">
          <a:xfrm>
            <a:off x="6724650" y="2219325"/>
            <a:ext cx="0" cy="1476375"/>
          </a:xfrm>
          <a:prstGeom prst="line">
            <a:avLst/>
          </a:prstGeom>
          <a:noFill/>
          <a:ln w="9525">
            <a:solidFill>
              <a:srgbClr val="FF0000"/>
            </a:solidFill>
            <a:round/>
            <a:headEnd/>
            <a:tailEnd/>
          </a:ln>
        </p:spPr>
        <p:txBody>
          <a:bodyPr anchor="ctr"/>
          <a:lstStyle/>
          <a:p>
            <a:endParaRPr lang="ru-RU">
              <a:solidFill>
                <a:srgbClr val="000000"/>
              </a:solidFill>
              <a:latin typeface="Arial" charset="0"/>
              <a:cs typeface="Arial" charset="0"/>
            </a:endParaRPr>
          </a:p>
        </p:txBody>
      </p:sp>
      <p:sp>
        <p:nvSpPr>
          <p:cNvPr id="309369" name="Text Box 121"/>
          <p:cNvSpPr txBox="1">
            <a:spLocks noChangeArrowheads="1"/>
          </p:cNvSpPr>
          <p:nvPr/>
        </p:nvSpPr>
        <p:spPr bwMode="auto">
          <a:xfrm>
            <a:off x="6518275" y="3678238"/>
            <a:ext cx="219075" cy="244475"/>
          </a:xfrm>
          <a:prstGeom prst="rect">
            <a:avLst/>
          </a:prstGeom>
          <a:noFill/>
          <a:ln w="9525">
            <a:noFill/>
            <a:miter lim="800000"/>
            <a:headEnd/>
            <a:tailEnd/>
          </a:ln>
        </p:spPr>
        <p:txBody>
          <a:bodyPr wrap="none">
            <a:spAutoFit/>
          </a:bodyPr>
          <a:lstStyle/>
          <a:p>
            <a:r>
              <a:rPr lang="en-US" sz="1000" b="1" i="1">
                <a:solidFill>
                  <a:srgbClr val="FF0000"/>
                </a:solidFill>
                <a:latin typeface="Arial" charset="0"/>
                <a:cs typeface="Arial" charset="0"/>
              </a:rPr>
              <a:t>I</a:t>
            </a:r>
            <a:endParaRPr lang="ru-RU" sz="1000" b="1" i="1">
              <a:solidFill>
                <a:srgbClr val="FF0000"/>
              </a:solidFill>
              <a:latin typeface="Arial" charset="0"/>
              <a:cs typeface="Arial" charset="0"/>
            </a:endParaRPr>
          </a:p>
        </p:txBody>
      </p:sp>
      <p:sp>
        <p:nvSpPr>
          <p:cNvPr id="309370" name="Text Box 122"/>
          <p:cNvSpPr txBox="1">
            <a:spLocks noChangeArrowheads="1"/>
          </p:cNvSpPr>
          <p:nvPr/>
        </p:nvSpPr>
        <p:spPr bwMode="auto">
          <a:xfrm>
            <a:off x="6507163" y="2095500"/>
            <a:ext cx="219075" cy="244475"/>
          </a:xfrm>
          <a:prstGeom prst="rect">
            <a:avLst/>
          </a:prstGeom>
          <a:noFill/>
          <a:ln w="9525">
            <a:noFill/>
            <a:miter lim="800000"/>
            <a:headEnd/>
            <a:tailEnd/>
          </a:ln>
        </p:spPr>
        <p:txBody>
          <a:bodyPr wrap="none">
            <a:spAutoFit/>
          </a:bodyPr>
          <a:lstStyle/>
          <a:p>
            <a:r>
              <a:rPr lang="en-US" sz="1000" b="1" i="1">
                <a:solidFill>
                  <a:srgbClr val="FF0000"/>
                </a:solidFill>
                <a:latin typeface="Arial" charset="0"/>
                <a:cs typeface="Arial" charset="0"/>
              </a:rPr>
              <a:t>I</a:t>
            </a:r>
            <a:endParaRPr lang="ru-RU" sz="1000" b="1" i="1">
              <a:solidFill>
                <a:srgbClr val="FF0000"/>
              </a:solidFill>
              <a:latin typeface="Arial" charset="0"/>
              <a:cs typeface="Arial" charset="0"/>
            </a:endParaRPr>
          </a:p>
        </p:txBody>
      </p:sp>
      <p:sp>
        <p:nvSpPr>
          <p:cNvPr id="309371" name="Text Box 123"/>
          <p:cNvSpPr txBox="1">
            <a:spLocks noChangeArrowheads="1"/>
          </p:cNvSpPr>
          <p:nvPr/>
        </p:nvSpPr>
        <p:spPr bwMode="auto">
          <a:xfrm>
            <a:off x="115888" y="3105150"/>
            <a:ext cx="5157181" cy="400110"/>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dirty="0">
                <a:solidFill>
                  <a:srgbClr val="000000"/>
                </a:solidFill>
                <a:cs typeface="Arial" charset="0"/>
              </a:rPr>
              <a:t>3</a:t>
            </a:r>
            <a:r>
              <a:rPr lang="ru-RU" sz="1000" dirty="0" smtClean="0">
                <a:solidFill>
                  <a:srgbClr val="000000"/>
                </a:solidFill>
                <a:cs typeface="Arial" charset="0"/>
              </a:rPr>
              <a:t>.</a:t>
            </a:r>
            <a:r>
              <a:rPr lang="en-US" sz="1000" dirty="0" smtClean="0">
                <a:solidFill>
                  <a:srgbClr val="000000"/>
                </a:solidFill>
                <a:cs typeface="Arial" charset="0"/>
              </a:rPr>
              <a:t> </a:t>
            </a:r>
            <a:r>
              <a:rPr lang="en-US" sz="1000" b="1" dirty="0" smtClean="0">
                <a:solidFill>
                  <a:srgbClr val="00007D">
                    <a:lumMod val="60000"/>
                    <a:lumOff val="40000"/>
                  </a:srgbClr>
                </a:solidFill>
                <a:cs typeface="Arial" charset="0"/>
              </a:rPr>
              <a:t>Having isolated  the one part of the truss</a:t>
            </a:r>
            <a:r>
              <a:rPr lang="en-US" sz="1000" dirty="0" smtClean="0">
                <a:solidFill>
                  <a:srgbClr val="000000"/>
                </a:solidFill>
                <a:cs typeface="Arial" charset="0"/>
              </a:rPr>
              <a:t>, for example the right-hand, we </a:t>
            </a:r>
            <a:r>
              <a:rPr lang="en-US" sz="1000" b="1" dirty="0" smtClean="0">
                <a:solidFill>
                  <a:srgbClr val="00007D">
                    <a:lumMod val="60000"/>
                    <a:lumOff val="40000"/>
                  </a:srgbClr>
                </a:solidFill>
                <a:cs typeface="Arial" charset="0"/>
              </a:rPr>
              <a:t>discard </a:t>
            </a:r>
          </a:p>
          <a:p>
            <a:pPr eaLnBrk="1" hangingPunct="1">
              <a:defRPr/>
            </a:pPr>
            <a:r>
              <a:rPr lang="en-US" sz="1000" b="1" dirty="0" smtClean="0">
                <a:solidFill>
                  <a:srgbClr val="00007D">
                    <a:lumMod val="60000"/>
                    <a:lumOff val="40000"/>
                  </a:srgbClr>
                </a:solidFill>
                <a:cs typeface="Arial" charset="0"/>
              </a:rPr>
              <a:t>another part</a:t>
            </a:r>
            <a:r>
              <a:rPr lang="en-US" sz="1000" dirty="0" smtClean="0">
                <a:solidFill>
                  <a:srgbClr val="000000"/>
                </a:solidFill>
                <a:cs typeface="Arial" charset="0"/>
              </a:rPr>
              <a:t>, for example the left one</a:t>
            </a:r>
            <a:r>
              <a:rPr lang="ru-RU" sz="1000" dirty="0" smtClean="0">
                <a:solidFill>
                  <a:srgbClr val="000000"/>
                </a:solidFill>
                <a:cs typeface="Arial" charset="0"/>
              </a:rPr>
              <a:t>.</a:t>
            </a:r>
            <a:endParaRPr lang="ru-RU" sz="1000" b="1" dirty="0">
              <a:solidFill>
                <a:srgbClr val="000000"/>
              </a:solidFill>
              <a:cs typeface="Arial" charset="0"/>
            </a:endParaRPr>
          </a:p>
        </p:txBody>
      </p:sp>
      <p:sp>
        <p:nvSpPr>
          <p:cNvPr id="309373" name="Text Box 125"/>
          <p:cNvSpPr txBox="1">
            <a:spLocks noChangeArrowheads="1"/>
          </p:cNvSpPr>
          <p:nvPr/>
        </p:nvSpPr>
        <p:spPr bwMode="auto">
          <a:xfrm>
            <a:off x="123825" y="3436938"/>
            <a:ext cx="5516254" cy="415498"/>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dirty="0">
                <a:solidFill>
                  <a:srgbClr val="000000"/>
                </a:solidFill>
                <a:cs typeface="Arial" charset="0"/>
              </a:rPr>
              <a:t>4.</a:t>
            </a:r>
            <a:r>
              <a:rPr lang="en-US" sz="1000" dirty="0">
                <a:solidFill>
                  <a:srgbClr val="000000"/>
                </a:solidFill>
                <a:cs typeface="Arial" charset="0"/>
              </a:rPr>
              <a:t> </a:t>
            </a:r>
            <a:r>
              <a:rPr lang="en-US" sz="1000" dirty="0" smtClean="0">
                <a:solidFill>
                  <a:srgbClr val="000000"/>
                </a:solidFill>
                <a:cs typeface="Arial" charset="0"/>
              </a:rPr>
              <a:t>The action of the discarded part on another portion of the truss  is </a:t>
            </a:r>
            <a:r>
              <a:rPr lang="en-US" sz="1000" b="1" dirty="0" smtClean="0">
                <a:solidFill>
                  <a:srgbClr val="00007D">
                    <a:lumMod val="60000"/>
                    <a:lumOff val="40000"/>
                  </a:srgbClr>
                </a:solidFill>
                <a:cs typeface="Arial" charset="0"/>
              </a:rPr>
              <a:t>replaced by reactions of</a:t>
            </a:r>
          </a:p>
          <a:p>
            <a:pPr eaLnBrk="1" hangingPunct="1">
              <a:defRPr/>
            </a:pPr>
            <a:r>
              <a:rPr lang="en-US" sz="1000" b="1" dirty="0" smtClean="0">
                <a:solidFill>
                  <a:srgbClr val="00007D">
                    <a:lumMod val="60000"/>
                    <a:lumOff val="40000"/>
                  </a:srgbClr>
                </a:solidFill>
                <a:cs typeface="Arial" charset="0"/>
              </a:rPr>
              <a:t>the members</a:t>
            </a:r>
            <a:r>
              <a:rPr lang="ru-RU" sz="1000" dirty="0" smtClean="0">
                <a:solidFill>
                  <a:srgbClr val="00007D">
                    <a:lumMod val="60000"/>
                    <a:lumOff val="40000"/>
                  </a:srgbClr>
                </a:solidFill>
                <a:cs typeface="Arial" charset="0"/>
              </a:rPr>
              <a:t> </a:t>
            </a:r>
            <a:r>
              <a:rPr lang="ru-RU" sz="1000" dirty="0" smtClean="0">
                <a:solidFill>
                  <a:srgbClr val="000000"/>
                </a:solidFill>
                <a:cs typeface="Arial"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32</a:t>
            </a:r>
            <a:r>
              <a:rPr lang="en-US" sz="1100" dirty="0" smtClean="0">
                <a:solidFill>
                  <a:srgbClr val="000000"/>
                </a:solidFill>
                <a:latin typeface="Times New Roman" pitchFamily="18" charset="0"/>
                <a:cs typeface="Times New Roman" pitchFamily="18"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36</a:t>
            </a:r>
            <a:r>
              <a:rPr lang="en-US" sz="1100" dirty="0" smtClean="0">
                <a:solidFill>
                  <a:srgbClr val="000000"/>
                </a:solidFill>
                <a:latin typeface="Times New Roman" pitchFamily="18" charset="0"/>
                <a:cs typeface="Times New Roman" pitchFamily="18" charset="0"/>
              </a:rPr>
              <a:t>  </a:t>
            </a:r>
            <a:r>
              <a:rPr lang="en-US" sz="1000" dirty="0" smtClean="0">
                <a:solidFill>
                  <a:srgbClr val="000000"/>
                </a:solidFill>
                <a:cs typeface="Arial" charset="0"/>
              </a:rPr>
              <a:t>and</a:t>
            </a:r>
            <a:r>
              <a:rPr lang="ru-RU" sz="1000" dirty="0" smtClean="0">
                <a:solidFill>
                  <a:srgbClr val="000000"/>
                </a:solidFill>
                <a:cs typeface="Arial"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76</a:t>
            </a:r>
            <a:r>
              <a:rPr lang="en-US" sz="1000" dirty="0" smtClean="0">
                <a:solidFill>
                  <a:srgbClr val="000000"/>
                </a:solidFill>
                <a:cs typeface="Arial" charset="0"/>
              </a:rPr>
              <a:t> (we have assumed the members to be in tension).</a:t>
            </a:r>
            <a:endParaRPr lang="ru-RU" sz="1000" b="1" dirty="0">
              <a:solidFill>
                <a:srgbClr val="000000"/>
              </a:solidFill>
              <a:cs typeface="Arial" charset="0"/>
            </a:endParaRPr>
          </a:p>
        </p:txBody>
      </p:sp>
      <p:sp>
        <p:nvSpPr>
          <p:cNvPr id="309374" name="Line 126"/>
          <p:cNvSpPr>
            <a:spLocks noChangeShapeType="1"/>
          </p:cNvSpPr>
          <p:nvPr/>
        </p:nvSpPr>
        <p:spPr bwMode="auto">
          <a:xfrm>
            <a:off x="6248400" y="2457450"/>
            <a:ext cx="923925" cy="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09375" name="Line 127"/>
          <p:cNvSpPr>
            <a:spLocks noChangeShapeType="1"/>
          </p:cNvSpPr>
          <p:nvPr/>
        </p:nvSpPr>
        <p:spPr bwMode="auto">
          <a:xfrm>
            <a:off x="6161088" y="3135313"/>
            <a:ext cx="923925" cy="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09376" name="Line 128"/>
          <p:cNvSpPr>
            <a:spLocks noChangeShapeType="1"/>
          </p:cNvSpPr>
          <p:nvPr/>
        </p:nvSpPr>
        <p:spPr bwMode="auto">
          <a:xfrm flipV="1">
            <a:off x="6169025" y="2444750"/>
            <a:ext cx="914400" cy="9525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09377" name="AutoShape 129"/>
          <p:cNvSpPr>
            <a:spLocks noChangeArrowheads="1"/>
          </p:cNvSpPr>
          <p:nvPr/>
        </p:nvSpPr>
        <p:spPr bwMode="auto">
          <a:xfrm flipH="1">
            <a:off x="6648450" y="2409825"/>
            <a:ext cx="400050" cy="88900"/>
          </a:xfrm>
          <a:prstGeom prst="rightArrow">
            <a:avLst>
              <a:gd name="adj1" fmla="val 50000"/>
              <a:gd name="adj2" fmla="val 11250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09378" name="AutoShape 130"/>
          <p:cNvSpPr>
            <a:spLocks noChangeArrowheads="1"/>
          </p:cNvSpPr>
          <p:nvPr/>
        </p:nvSpPr>
        <p:spPr bwMode="auto">
          <a:xfrm flipH="1">
            <a:off x="6675438" y="3084513"/>
            <a:ext cx="400050" cy="88900"/>
          </a:xfrm>
          <a:prstGeom prst="rightArrow">
            <a:avLst>
              <a:gd name="adj1" fmla="val 50000"/>
              <a:gd name="adj2" fmla="val 11250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09379" name="AutoShape 131"/>
          <p:cNvSpPr>
            <a:spLocks noChangeArrowheads="1"/>
          </p:cNvSpPr>
          <p:nvPr/>
        </p:nvSpPr>
        <p:spPr bwMode="auto">
          <a:xfrm rot="18816169" flipH="1">
            <a:off x="6719888" y="2576513"/>
            <a:ext cx="400050" cy="88900"/>
          </a:xfrm>
          <a:prstGeom prst="rightArrow">
            <a:avLst>
              <a:gd name="adj1" fmla="val 50000"/>
              <a:gd name="adj2" fmla="val 11250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09380" name="Object 2053"/>
          <p:cNvGraphicFramePr>
            <a:graphicFrameLocks noGrp="1" noChangeAspect="1"/>
          </p:cNvGraphicFramePr>
          <p:nvPr>
            <p:ph/>
            <p:extLst>
              <p:ext uri="{D42A27DB-BD31-4B8C-83A1-F6EECF244321}">
                <p14:modId xmlns:p14="http://schemas.microsoft.com/office/powerpoint/2010/main" val="3007861954"/>
              </p:ext>
            </p:extLst>
          </p:nvPr>
        </p:nvGraphicFramePr>
        <p:xfrm>
          <a:off x="6665912" y="2009845"/>
          <a:ext cx="239713" cy="268288"/>
        </p:xfrm>
        <a:graphic>
          <a:graphicData uri="http://schemas.openxmlformats.org/presentationml/2006/ole">
            <mc:AlternateContent xmlns:mc="http://schemas.openxmlformats.org/markup-compatibility/2006">
              <mc:Choice xmlns:v="urn:schemas-microsoft-com:vml" Requires="v">
                <p:oleObj spid="_x0000_s610171" name="Формула" r:id="rId14" imgW="215713" imgH="241091" progId="Equation.3">
                  <p:embed/>
                </p:oleObj>
              </mc:Choice>
              <mc:Fallback>
                <p:oleObj name="Формула" r:id="rId14" imgW="215713" imgH="241091" progId="Equation.3">
                  <p:embed/>
                  <p:pic>
                    <p:nvPicPr>
                      <p:cNvPr id="0" name=""/>
                      <p:cNvPicPr>
                        <a:picLocks noGrp="1"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665912" y="2009845"/>
                        <a:ext cx="239713" cy="2682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9385" name="Object 2054"/>
          <p:cNvGraphicFramePr>
            <a:graphicFrameLocks noChangeAspect="1"/>
          </p:cNvGraphicFramePr>
          <p:nvPr/>
        </p:nvGraphicFramePr>
        <p:xfrm>
          <a:off x="6484938" y="2586038"/>
          <a:ext cx="239712" cy="268287"/>
        </p:xfrm>
        <a:graphic>
          <a:graphicData uri="http://schemas.openxmlformats.org/presentationml/2006/ole">
            <mc:AlternateContent xmlns:mc="http://schemas.openxmlformats.org/markup-compatibility/2006">
              <mc:Choice xmlns:v="urn:schemas-microsoft-com:vml" Requires="v">
                <p:oleObj spid="_x0000_s610172" name="Формула" r:id="rId16" imgW="215713" imgH="241091" progId="Equation.3">
                  <p:embed/>
                </p:oleObj>
              </mc:Choice>
              <mc:Fallback>
                <p:oleObj name="Формула" r:id="rId16" imgW="215713" imgH="241091"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484938" y="2586038"/>
                        <a:ext cx="239712" cy="2682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9386" name="Object 2055"/>
          <p:cNvGraphicFramePr>
            <a:graphicFrameLocks noChangeAspect="1"/>
          </p:cNvGraphicFramePr>
          <p:nvPr/>
        </p:nvGraphicFramePr>
        <p:xfrm>
          <a:off x="6829425" y="2870200"/>
          <a:ext cx="254000" cy="268288"/>
        </p:xfrm>
        <a:graphic>
          <a:graphicData uri="http://schemas.openxmlformats.org/presentationml/2006/ole">
            <mc:AlternateContent xmlns:mc="http://schemas.openxmlformats.org/markup-compatibility/2006">
              <mc:Choice xmlns:v="urn:schemas-microsoft-com:vml" Requires="v">
                <p:oleObj spid="_x0000_s610173" name="Формула" r:id="rId18" imgW="228600" imgH="241300" progId="Equation.3">
                  <p:embed/>
                </p:oleObj>
              </mc:Choice>
              <mc:Fallback>
                <p:oleObj name="Формула" r:id="rId18" imgW="228600" imgH="2413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829425" y="2870200"/>
                        <a:ext cx="254000" cy="2682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387" name="Text Box 139"/>
          <p:cNvSpPr txBox="1">
            <a:spLocks noChangeArrowheads="1"/>
          </p:cNvSpPr>
          <p:nvPr/>
        </p:nvSpPr>
        <p:spPr bwMode="auto">
          <a:xfrm>
            <a:off x="112713" y="3759200"/>
            <a:ext cx="5854700" cy="430887"/>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dirty="0">
                <a:solidFill>
                  <a:srgbClr val="000000"/>
                </a:solidFill>
                <a:cs typeface="Arial" charset="0"/>
              </a:rPr>
              <a:t>5</a:t>
            </a:r>
            <a:r>
              <a:rPr lang="ru-RU" sz="1000" dirty="0">
                <a:solidFill>
                  <a:srgbClr val="000000"/>
                </a:solidFill>
                <a:cs typeface="Arial" charset="0"/>
              </a:rPr>
              <a:t>.</a:t>
            </a:r>
            <a:r>
              <a:rPr lang="en-US" sz="1000" dirty="0">
                <a:solidFill>
                  <a:srgbClr val="000000"/>
                </a:solidFill>
                <a:cs typeface="Arial" charset="0"/>
              </a:rPr>
              <a:t> </a:t>
            </a:r>
            <a:r>
              <a:rPr lang="en-US" sz="1000" dirty="0" smtClean="0">
                <a:solidFill>
                  <a:srgbClr val="000000"/>
                </a:solidFill>
                <a:cs typeface="Arial" charset="0"/>
              </a:rPr>
              <a:t>In order to determine unknown force</a:t>
            </a:r>
            <a:r>
              <a:rPr lang="ru-RU" sz="1000" dirty="0" smtClean="0">
                <a:solidFill>
                  <a:srgbClr val="000000"/>
                </a:solidFill>
                <a:cs typeface="Arial" charset="0"/>
              </a:rPr>
              <a:t> </a:t>
            </a:r>
            <a:r>
              <a:rPr lang="en-US" sz="1100" b="1" i="1" dirty="0">
                <a:solidFill>
                  <a:srgbClr val="000000"/>
                </a:solidFill>
                <a:latin typeface="Times New Roman" pitchFamily="18" charset="0"/>
                <a:cs typeface="Times New Roman" pitchFamily="18" charset="0"/>
              </a:rPr>
              <a:t>S</a:t>
            </a:r>
            <a:r>
              <a:rPr lang="en-US" sz="1100" baseline="-25000" dirty="0">
                <a:solidFill>
                  <a:srgbClr val="000000"/>
                </a:solidFill>
                <a:latin typeface="Times New Roman" pitchFamily="18" charset="0"/>
                <a:cs typeface="Times New Roman" pitchFamily="18" charset="0"/>
              </a:rPr>
              <a:t>32</a:t>
            </a:r>
            <a:r>
              <a:rPr lang="ru-RU" sz="1100" baseline="-25000" dirty="0">
                <a:solidFill>
                  <a:srgbClr val="000000"/>
                </a:solidFill>
                <a:latin typeface="Times New Roman" pitchFamily="18" charset="0"/>
                <a:cs typeface="Times New Roman" pitchFamily="18" charset="0"/>
              </a:rPr>
              <a:t> </a:t>
            </a:r>
            <a:r>
              <a:rPr lang="en-US" sz="1000" baseline="-25000" dirty="0" smtClean="0">
                <a:solidFill>
                  <a:srgbClr val="000000"/>
                </a:solidFill>
                <a:cs typeface="Arial" charset="0"/>
              </a:rPr>
              <a:t> </a:t>
            </a:r>
            <a:r>
              <a:rPr lang="en-US" sz="1000" b="1" dirty="0" smtClean="0">
                <a:solidFill>
                  <a:srgbClr val="00007D">
                    <a:lumMod val="60000"/>
                    <a:lumOff val="40000"/>
                  </a:srgbClr>
                </a:solidFill>
                <a:cs typeface="Arial" charset="0"/>
              </a:rPr>
              <a:t>find Ritter's point location</a:t>
            </a:r>
            <a:r>
              <a:rPr lang="en-US" sz="1000" b="1" dirty="0" smtClean="0">
                <a:solidFill>
                  <a:srgbClr val="000000"/>
                </a:solidFill>
                <a:cs typeface="Arial" charset="0"/>
              </a:rPr>
              <a:t>. </a:t>
            </a:r>
            <a:r>
              <a:rPr lang="en-US" sz="1000" dirty="0" smtClean="0">
                <a:solidFill>
                  <a:srgbClr val="000000"/>
                </a:solidFill>
                <a:cs typeface="Arial" charset="0"/>
              </a:rPr>
              <a:t>This is a point of intersection </a:t>
            </a:r>
          </a:p>
          <a:p>
            <a:pPr eaLnBrk="1" hangingPunct="1">
              <a:defRPr/>
            </a:pPr>
            <a:r>
              <a:rPr lang="en-US" sz="1000" dirty="0" smtClean="0">
                <a:solidFill>
                  <a:srgbClr val="000000"/>
                </a:solidFill>
                <a:cs typeface="Arial" charset="0"/>
              </a:rPr>
              <a:t>of two other forces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36</a:t>
            </a:r>
            <a:r>
              <a:rPr lang="en-US" sz="1100" dirty="0" smtClean="0">
                <a:solidFill>
                  <a:srgbClr val="000000"/>
                </a:solidFill>
                <a:latin typeface="Times New Roman" pitchFamily="18" charset="0"/>
                <a:cs typeface="Times New Roman" pitchFamily="18" charset="0"/>
              </a:rPr>
              <a:t> </a:t>
            </a:r>
            <a:r>
              <a:rPr lang="en-US" sz="1000" dirty="0" smtClean="0">
                <a:solidFill>
                  <a:srgbClr val="000000"/>
                </a:solidFill>
                <a:cs typeface="Arial" charset="0"/>
              </a:rPr>
              <a:t>and</a:t>
            </a:r>
            <a:r>
              <a:rPr lang="ru-RU" sz="1000" dirty="0" smtClean="0">
                <a:solidFill>
                  <a:srgbClr val="000000"/>
                </a:solidFill>
                <a:cs typeface="Arial"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76</a:t>
            </a:r>
            <a:r>
              <a:rPr lang="en-US" sz="1100" dirty="0" smtClean="0">
                <a:solidFill>
                  <a:srgbClr val="000000"/>
                </a:solidFill>
                <a:latin typeface="Times New Roman" pitchFamily="18" charset="0"/>
                <a:cs typeface="Times New Roman" pitchFamily="18" charset="0"/>
              </a:rPr>
              <a:t>.</a:t>
            </a:r>
            <a:r>
              <a:rPr lang="ru-RU" sz="1000" dirty="0" smtClean="0">
                <a:solidFill>
                  <a:srgbClr val="000000"/>
                </a:solidFill>
                <a:cs typeface="Arial" charset="0"/>
              </a:rPr>
              <a:t> </a:t>
            </a:r>
            <a:r>
              <a:rPr lang="en-US" sz="1000" dirty="0" smtClean="0">
                <a:solidFill>
                  <a:srgbClr val="000000"/>
                </a:solidFill>
                <a:cs typeface="Arial" charset="0"/>
              </a:rPr>
              <a:t>The Ritter's point for the force </a:t>
            </a:r>
            <a:r>
              <a:rPr lang="en-US" sz="1100" b="1" i="1" dirty="0">
                <a:solidFill>
                  <a:srgbClr val="000000"/>
                </a:solidFill>
                <a:latin typeface="Times New Roman" pitchFamily="18" charset="0"/>
                <a:cs typeface="Times New Roman" pitchFamily="18" charset="0"/>
              </a:rPr>
              <a:t>S</a:t>
            </a:r>
            <a:r>
              <a:rPr lang="ru-RU" sz="1100" baseline="-25000" dirty="0">
                <a:solidFill>
                  <a:srgbClr val="000000"/>
                </a:solidFill>
                <a:latin typeface="Times New Roman" pitchFamily="18" charset="0"/>
                <a:cs typeface="Times New Roman" pitchFamily="18" charset="0"/>
              </a:rPr>
              <a:t>32</a:t>
            </a:r>
            <a:r>
              <a:rPr lang="ru-RU" sz="1100" dirty="0">
                <a:solidFill>
                  <a:srgbClr val="000000"/>
                </a:solidFill>
                <a:latin typeface="Times New Roman" pitchFamily="18" charset="0"/>
                <a:cs typeface="Times New Roman" pitchFamily="18" charset="0"/>
              </a:rPr>
              <a:t> </a:t>
            </a:r>
            <a:r>
              <a:rPr lang="en-US" sz="1000" dirty="0" smtClean="0">
                <a:solidFill>
                  <a:srgbClr val="000000"/>
                </a:solidFill>
                <a:cs typeface="Arial" charset="0"/>
              </a:rPr>
              <a:t>coincides with the joint 6</a:t>
            </a:r>
            <a:r>
              <a:rPr lang="ru-RU" sz="1000" dirty="0" smtClean="0">
                <a:solidFill>
                  <a:srgbClr val="000000"/>
                </a:solidFill>
                <a:cs typeface="Arial" charset="0"/>
              </a:rPr>
              <a:t>.</a:t>
            </a:r>
            <a:endParaRPr lang="ru-RU" sz="1000" b="1" dirty="0">
              <a:solidFill>
                <a:srgbClr val="000000"/>
              </a:solidFill>
              <a:cs typeface="Arial" charset="0"/>
            </a:endParaRPr>
          </a:p>
        </p:txBody>
      </p:sp>
      <p:sp>
        <p:nvSpPr>
          <p:cNvPr id="309388" name="Oval 140"/>
          <p:cNvSpPr>
            <a:spLocks noChangeArrowheads="1"/>
          </p:cNvSpPr>
          <p:nvPr/>
        </p:nvSpPr>
        <p:spPr bwMode="auto">
          <a:xfrm>
            <a:off x="6388100" y="3098800"/>
            <a:ext cx="60325" cy="60325"/>
          </a:xfrm>
          <a:prstGeom prst="ellipse">
            <a:avLst/>
          </a:prstGeom>
          <a:solidFill>
            <a:srgbClr val="00FF00"/>
          </a:solidFill>
          <a:ln w="12700" algn="ctr">
            <a:solidFill>
              <a:srgbClr val="008000"/>
            </a:solidFill>
            <a:round/>
            <a:headEnd/>
            <a:tailEnd/>
          </a:ln>
        </p:spPr>
        <p:txBody>
          <a:bodyPr wrap="none" anchor="ctr"/>
          <a:lstStyle/>
          <a:p>
            <a:endParaRPr lang="ru-RU">
              <a:solidFill>
                <a:srgbClr val="000000"/>
              </a:solidFill>
              <a:latin typeface="Arial" charset="0"/>
              <a:cs typeface="Arial" charset="0"/>
            </a:endParaRPr>
          </a:p>
        </p:txBody>
      </p:sp>
      <p:sp>
        <p:nvSpPr>
          <p:cNvPr id="309389" name="Text Box 141"/>
          <p:cNvSpPr txBox="1">
            <a:spLocks noChangeArrowheads="1"/>
          </p:cNvSpPr>
          <p:nvPr/>
        </p:nvSpPr>
        <p:spPr bwMode="auto">
          <a:xfrm>
            <a:off x="120650" y="4252913"/>
            <a:ext cx="6521337" cy="415498"/>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dirty="0">
                <a:solidFill>
                  <a:srgbClr val="000000"/>
                </a:solidFill>
                <a:cs typeface="Arial" charset="0"/>
              </a:rPr>
              <a:t>6</a:t>
            </a:r>
            <a:r>
              <a:rPr lang="ru-RU" sz="1000" b="1" dirty="0">
                <a:solidFill>
                  <a:srgbClr val="00007D">
                    <a:lumMod val="60000"/>
                    <a:lumOff val="40000"/>
                  </a:srgbClr>
                </a:solidFill>
                <a:cs typeface="Arial" charset="0"/>
              </a:rPr>
              <a:t>.</a:t>
            </a:r>
            <a:r>
              <a:rPr lang="en-US" sz="1000" b="1" dirty="0">
                <a:solidFill>
                  <a:srgbClr val="00007D">
                    <a:lumMod val="60000"/>
                    <a:lumOff val="40000"/>
                  </a:srgbClr>
                </a:solidFill>
                <a:cs typeface="Arial" charset="0"/>
              </a:rPr>
              <a:t> </a:t>
            </a:r>
            <a:r>
              <a:rPr lang="en-US" sz="1000" b="1" dirty="0" smtClean="0">
                <a:solidFill>
                  <a:srgbClr val="00007D">
                    <a:lumMod val="60000"/>
                    <a:lumOff val="40000"/>
                  </a:srgbClr>
                </a:solidFill>
                <a:cs typeface="Arial" charset="0"/>
              </a:rPr>
              <a:t>Considering the moment equation </a:t>
            </a:r>
            <a:r>
              <a:rPr lang="en-US" sz="1000" dirty="0" smtClean="0">
                <a:solidFill>
                  <a:srgbClr val="000000"/>
                </a:solidFill>
                <a:cs typeface="Arial" charset="0"/>
              </a:rPr>
              <a:t>of all forces for the right portion of the truss about </a:t>
            </a:r>
            <a:r>
              <a:rPr lang="en-US" sz="1000" b="1" dirty="0">
                <a:solidFill>
                  <a:srgbClr val="00007D">
                    <a:lumMod val="60000"/>
                    <a:lumOff val="40000"/>
                  </a:srgbClr>
                </a:solidFill>
                <a:cs typeface="Arial" charset="0"/>
              </a:rPr>
              <a:t> </a:t>
            </a:r>
            <a:r>
              <a:rPr lang="en-US" sz="1000" dirty="0">
                <a:solidFill>
                  <a:srgbClr val="000000"/>
                </a:solidFill>
                <a:cs typeface="Arial" charset="0"/>
              </a:rPr>
              <a:t>Ritter's point </a:t>
            </a:r>
            <a:r>
              <a:rPr lang="en-US" sz="1000" dirty="0" smtClean="0">
                <a:solidFill>
                  <a:srgbClr val="000000"/>
                </a:solidFill>
                <a:cs typeface="Arial" charset="0"/>
              </a:rPr>
              <a:t>(joint 6), </a:t>
            </a:r>
          </a:p>
          <a:p>
            <a:pPr eaLnBrk="1" hangingPunct="1">
              <a:defRPr/>
            </a:pPr>
            <a:r>
              <a:rPr lang="en-US" sz="1000" b="1" dirty="0" smtClean="0">
                <a:solidFill>
                  <a:srgbClr val="00007D">
                    <a:lumMod val="60000"/>
                    <a:lumOff val="40000"/>
                  </a:srgbClr>
                </a:solidFill>
                <a:cs typeface="Arial" charset="0"/>
              </a:rPr>
              <a:t>determine unknown force </a:t>
            </a:r>
            <a:r>
              <a:rPr lang="en-US" sz="1000" b="1" i="1" dirty="0" smtClean="0">
                <a:solidFill>
                  <a:srgbClr val="000000"/>
                </a:solidFill>
                <a:cs typeface="Arial" charset="0"/>
              </a:rPr>
              <a:t> </a:t>
            </a:r>
            <a:r>
              <a:rPr lang="en-US" sz="1100" b="1" i="1" dirty="0">
                <a:solidFill>
                  <a:srgbClr val="000000"/>
                </a:solidFill>
                <a:latin typeface="Times New Roman" pitchFamily="18" charset="0"/>
                <a:cs typeface="Times New Roman" pitchFamily="18" charset="0"/>
              </a:rPr>
              <a:t>S</a:t>
            </a:r>
            <a:r>
              <a:rPr lang="ru-RU" sz="1100" baseline="-25000" dirty="0" smtClean="0">
                <a:solidFill>
                  <a:srgbClr val="000000"/>
                </a:solidFill>
                <a:latin typeface="Times New Roman" pitchFamily="18" charset="0"/>
                <a:cs typeface="Times New Roman" pitchFamily="18" charset="0"/>
              </a:rPr>
              <a:t>32</a:t>
            </a:r>
            <a:r>
              <a:rPr lang="en-US" sz="1100" dirty="0" smtClean="0">
                <a:solidFill>
                  <a:srgbClr val="000000"/>
                </a:solidFill>
                <a:latin typeface="Times New Roman" pitchFamily="18" charset="0"/>
                <a:cs typeface="Times New Roman" pitchFamily="18" charset="0"/>
              </a:rPr>
              <a:t>.</a:t>
            </a:r>
            <a:endParaRPr lang="ru-RU" sz="1100" b="1" dirty="0">
              <a:solidFill>
                <a:srgbClr val="000000"/>
              </a:solidFill>
              <a:latin typeface="Times New Roman" pitchFamily="18" charset="0"/>
              <a:cs typeface="Times New Roman" pitchFamily="18" charset="0"/>
            </a:endParaRPr>
          </a:p>
        </p:txBody>
      </p:sp>
      <p:graphicFrame>
        <p:nvGraphicFramePr>
          <p:cNvPr id="309390" name="Object 2056"/>
          <p:cNvGraphicFramePr>
            <a:graphicFrameLocks noChangeAspect="1"/>
          </p:cNvGraphicFramePr>
          <p:nvPr>
            <p:extLst>
              <p:ext uri="{D42A27DB-BD31-4B8C-83A1-F6EECF244321}">
                <p14:modId xmlns:p14="http://schemas.microsoft.com/office/powerpoint/2010/main" val="1802019035"/>
              </p:ext>
            </p:extLst>
          </p:nvPr>
        </p:nvGraphicFramePr>
        <p:xfrm>
          <a:off x="5335588" y="3959225"/>
          <a:ext cx="3771900" cy="317500"/>
        </p:xfrm>
        <a:graphic>
          <a:graphicData uri="http://schemas.openxmlformats.org/presentationml/2006/ole">
            <mc:AlternateContent xmlns:mc="http://schemas.openxmlformats.org/markup-compatibility/2006">
              <mc:Choice xmlns:v="urn:schemas-microsoft-com:vml" Requires="v">
                <p:oleObj spid="_x0000_s610174" name="Equation" r:id="rId20" imgW="3771720" imgH="317160" progId="Equation.DSMT4">
                  <p:embed/>
                </p:oleObj>
              </mc:Choice>
              <mc:Fallback>
                <p:oleObj name="Equation" r:id="rId20" imgW="3771720" imgH="317160" progId="Equation.DSMT4">
                  <p:embed/>
                  <p:pic>
                    <p:nvPicPr>
                      <p:cNvPr id="0" name=""/>
                      <p:cNvPicPr>
                        <a:picLocks noChangeAspect="1" noChangeArrowheads="1"/>
                      </p:cNvPicPr>
                      <p:nvPr/>
                    </p:nvPicPr>
                    <p:blipFill>
                      <a:blip r:embed="rId21"/>
                      <a:srcRect/>
                      <a:stretch>
                        <a:fillRect/>
                      </a:stretch>
                    </p:blipFill>
                    <p:spPr bwMode="auto">
                      <a:xfrm>
                        <a:off x="5335588" y="3959225"/>
                        <a:ext cx="3771900" cy="3175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09391" name="Object 2057"/>
          <p:cNvGraphicFramePr>
            <a:graphicFrameLocks noChangeAspect="1"/>
          </p:cNvGraphicFramePr>
          <p:nvPr>
            <p:extLst>
              <p:ext uri="{D42A27DB-BD31-4B8C-83A1-F6EECF244321}">
                <p14:modId xmlns:p14="http://schemas.microsoft.com/office/powerpoint/2010/main" val="1938863556"/>
              </p:ext>
            </p:extLst>
          </p:nvPr>
        </p:nvGraphicFramePr>
        <p:xfrm>
          <a:off x="7192963" y="4329113"/>
          <a:ext cx="1689100" cy="406400"/>
        </p:xfrm>
        <a:graphic>
          <a:graphicData uri="http://schemas.openxmlformats.org/presentationml/2006/ole">
            <mc:AlternateContent xmlns:mc="http://schemas.openxmlformats.org/markup-compatibility/2006">
              <mc:Choice xmlns:v="urn:schemas-microsoft-com:vml" Requires="v">
                <p:oleObj spid="_x0000_s610175" name="Equation" r:id="rId22" imgW="1688760" imgH="406080" progId="Equation.DSMT4">
                  <p:embed/>
                </p:oleObj>
              </mc:Choice>
              <mc:Fallback>
                <p:oleObj name="Equation" r:id="rId22" imgW="1688760" imgH="406080" progId="Equation.DSMT4">
                  <p:embed/>
                  <p:pic>
                    <p:nvPicPr>
                      <p:cNvPr id="0" name=""/>
                      <p:cNvPicPr>
                        <a:picLocks noChangeAspect="1" noChangeArrowheads="1"/>
                      </p:cNvPicPr>
                      <p:nvPr/>
                    </p:nvPicPr>
                    <p:blipFill>
                      <a:blip r:embed="rId23"/>
                      <a:srcRect/>
                      <a:stretch>
                        <a:fillRect/>
                      </a:stretch>
                    </p:blipFill>
                    <p:spPr bwMode="auto">
                      <a:xfrm>
                        <a:off x="7192963" y="4329113"/>
                        <a:ext cx="1689100" cy="406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392" name="Text Box 144"/>
          <p:cNvSpPr txBox="1">
            <a:spLocks noChangeArrowheads="1"/>
          </p:cNvSpPr>
          <p:nvPr/>
        </p:nvSpPr>
        <p:spPr bwMode="auto">
          <a:xfrm>
            <a:off x="111125" y="4624388"/>
            <a:ext cx="5479385" cy="738664"/>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dirty="0">
                <a:solidFill>
                  <a:srgbClr val="000000"/>
                </a:solidFill>
                <a:cs typeface="Arial" charset="0"/>
              </a:rPr>
              <a:t>7</a:t>
            </a:r>
            <a:r>
              <a:rPr lang="ru-RU" sz="1000" dirty="0" smtClean="0">
                <a:solidFill>
                  <a:srgbClr val="000000"/>
                </a:solidFill>
                <a:cs typeface="Arial" charset="0"/>
              </a:rPr>
              <a:t>.</a:t>
            </a:r>
            <a:r>
              <a:rPr lang="en-US" sz="1000" dirty="0" smtClean="0">
                <a:solidFill>
                  <a:srgbClr val="000000"/>
                </a:solidFill>
                <a:cs typeface="Arial" charset="0"/>
              </a:rPr>
              <a:t> </a:t>
            </a:r>
            <a:r>
              <a:rPr lang="en-US" sz="1000" dirty="0">
                <a:solidFill>
                  <a:srgbClr val="000000"/>
                </a:solidFill>
                <a:cs typeface="Arial" charset="0"/>
              </a:rPr>
              <a:t>In order to determine </a:t>
            </a:r>
            <a:r>
              <a:rPr lang="en-US" sz="1000" dirty="0" smtClean="0">
                <a:solidFill>
                  <a:srgbClr val="000000"/>
                </a:solidFill>
                <a:cs typeface="Arial" charset="0"/>
              </a:rPr>
              <a:t>the unknown </a:t>
            </a:r>
            <a:r>
              <a:rPr lang="en-US" sz="1000" dirty="0">
                <a:solidFill>
                  <a:srgbClr val="000000"/>
                </a:solidFill>
                <a:cs typeface="Arial" charset="0"/>
              </a:rPr>
              <a:t>force</a:t>
            </a:r>
            <a:r>
              <a:rPr lang="ru-RU" sz="1000" dirty="0">
                <a:solidFill>
                  <a:srgbClr val="000000"/>
                </a:solidFill>
                <a:cs typeface="Arial" charset="0"/>
              </a:rPr>
              <a:t> </a:t>
            </a:r>
            <a:r>
              <a:rPr lang="en-US" sz="1100" b="1" i="1" dirty="0">
                <a:solidFill>
                  <a:srgbClr val="000000"/>
                </a:solidFill>
                <a:latin typeface="Times New Roman" pitchFamily="18" charset="0"/>
                <a:cs typeface="Times New Roman" pitchFamily="18" charset="0"/>
              </a:rPr>
              <a:t>S</a:t>
            </a:r>
            <a:r>
              <a:rPr lang="ru-RU" sz="1100" baseline="-25000" dirty="0">
                <a:solidFill>
                  <a:srgbClr val="000000"/>
                </a:solidFill>
                <a:latin typeface="Times New Roman" pitchFamily="18" charset="0"/>
                <a:cs typeface="Times New Roman" pitchFamily="18" charset="0"/>
              </a:rPr>
              <a:t>76 </a:t>
            </a:r>
            <a:r>
              <a:rPr lang="ru-RU" sz="1100" baseline="-25000" dirty="0" smtClean="0">
                <a:solidFill>
                  <a:srgbClr val="000000"/>
                </a:solidFill>
                <a:latin typeface="Times New Roman" pitchFamily="18" charset="0"/>
                <a:cs typeface="Times New Roman" pitchFamily="18" charset="0"/>
              </a:rPr>
              <a:t> </a:t>
            </a:r>
            <a:r>
              <a:rPr lang="en-US" sz="1100" baseline="-25000" dirty="0" smtClean="0">
                <a:solidFill>
                  <a:srgbClr val="000000"/>
                </a:solidFill>
                <a:latin typeface="Times New Roman" pitchFamily="18" charset="0"/>
                <a:cs typeface="Times New Roman" pitchFamily="18" charset="0"/>
              </a:rPr>
              <a:t> </a:t>
            </a:r>
            <a:r>
              <a:rPr lang="en-US" sz="1000" b="1" dirty="0">
                <a:solidFill>
                  <a:srgbClr val="00007D">
                    <a:lumMod val="60000"/>
                    <a:lumOff val="40000"/>
                  </a:srgbClr>
                </a:solidFill>
                <a:cs typeface="Arial" charset="0"/>
              </a:rPr>
              <a:t>find Ritter's point location</a:t>
            </a:r>
            <a:r>
              <a:rPr lang="en-US" sz="1000" b="1" dirty="0">
                <a:solidFill>
                  <a:srgbClr val="000000"/>
                </a:solidFill>
                <a:cs typeface="Arial" charset="0"/>
              </a:rPr>
              <a:t>. </a:t>
            </a:r>
            <a:r>
              <a:rPr lang="en-US" sz="1000" dirty="0">
                <a:solidFill>
                  <a:srgbClr val="000000"/>
                </a:solidFill>
                <a:cs typeface="Arial" charset="0"/>
              </a:rPr>
              <a:t>This is a point of </a:t>
            </a:r>
            <a:endParaRPr lang="en-US" sz="1000" dirty="0" smtClean="0">
              <a:solidFill>
                <a:srgbClr val="000000"/>
              </a:solidFill>
              <a:cs typeface="Arial" charset="0"/>
            </a:endParaRPr>
          </a:p>
          <a:p>
            <a:pPr eaLnBrk="1" hangingPunct="1">
              <a:defRPr/>
            </a:pPr>
            <a:r>
              <a:rPr lang="en-US" sz="1000" dirty="0" smtClean="0">
                <a:solidFill>
                  <a:srgbClr val="000000"/>
                </a:solidFill>
                <a:cs typeface="Arial" charset="0"/>
              </a:rPr>
              <a:t>Intersection of </a:t>
            </a:r>
            <a:r>
              <a:rPr lang="en-US" sz="1000" dirty="0">
                <a:solidFill>
                  <a:srgbClr val="000000"/>
                </a:solidFill>
                <a:cs typeface="Arial" charset="0"/>
              </a:rPr>
              <a:t>two </a:t>
            </a:r>
            <a:r>
              <a:rPr lang="en-US" sz="1000" dirty="0" smtClean="0">
                <a:solidFill>
                  <a:srgbClr val="000000"/>
                </a:solidFill>
                <a:cs typeface="Arial" charset="0"/>
              </a:rPr>
              <a:t> </a:t>
            </a:r>
            <a:r>
              <a:rPr lang="en-US" sz="1000" dirty="0">
                <a:solidFill>
                  <a:srgbClr val="000000"/>
                </a:solidFill>
                <a:cs typeface="Arial" charset="0"/>
              </a:rPr>
              <a:t>forces </a:t>
            </a:r>
            <a:r>
              <a:rPr lang="en-US" sz="1000" dirty="0" smtClean="0">
                <a:solidFill>
                  <a:srgbClr val="000000"/>
                </a:solidFill>
                <a:cs typeface="Arial"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32  </a:t>
            </a:r>
            <a:r>
              <a:rPr lang="en-US" sz="1000" dirty="0" smtClean="0">
                <a:solidFill>
                  <a:srgbClr val="000000"/>
                </a:solidFill>
                <a:cs typeface="Arial" charset="0"/>
              </a:rPr>
              <a:t>and</a:t>
            </a:r>
            <a:r>
              <a:rPr lang="ru-RU" sz="1000" dirty="0" smtClean="0">
                <a:solidFill>
                  <a:srgbClr val="000000"/>
                </a:solidFill>
                <a:cs typeface="Arial" charset="0"/>
              </a:rPr>
              <a:t> </a:t>
            </a:r>
            <a:r>
              <a:rPr lang="en-US" sz="1100" b="1" i="1" dirty="0" smtClean="0">
                <a:solidFill>
                  <a:srgbClr val="000000"/>
                </a:solidFill>
                <a:latin typeface="Times New Roman" pitchFamily="18" charset="0"/>
                <a:cs typeface="Times New Roman" pitchFamily="18" charset="0"/>
              </a:rPr>
              <a:t>S</a:t>
            </a:r>
            <a:r>
              <a:rPr lang="en-US" sz="1100" baseline="-25000" dirty="0" smtClean="0">
                <a:solidFill>
                  <a:srgbClr val="000000"/>
                </a:solidFill>
                <a:latin typeface="Times New Roman" pitchFamily="18" charset="0"/>
                <a:cs typeface="Times New Roman" pitchFamily="18" charset="0"/>
              </a:rPr>
              <a:t>36</a:t>
            </a:r>
            <a:r>
              <a:rPr lang="en-US" sz="1100" dirty="0" smtClean="0">
                <a:solidFill>
                  <a:srgbClr val="000000"/>
                </a:solidFill>
                <a:latin typeface="Times New Roman" pitchFamily="18" charset="0"/>
                <a:cs typeface="Times New Roman" pitchFamily="18" charset="0"/>
              </a:rPr>
              <a:t>.</a:t>
            </a:r>
            <a:r>
              <a:rPr lang="ru-RU" sz="1000" dirty="0" smtClean="0">
                <a:solidFill>
                  <a:srgbClr val="000000"/>
                </a:solidFill>
                <a:cs typeface="Arial" charset="0"/>
              </a:rPr>
              <a:t> </a:t>
            </a:r>
            <a:r>
              <a:rPr lang="en-US" sz="1000" dirty="0">
                <a:solidFill>
                  <a:srgbClr val="000000"/>
                </a:solidFill>
                <a:cs typeface="Arial" charset="0"/>
              </a:rPr>
              <a:t>The Ritter's point </a:t>
            </a:r>
            <a:r>
              <a:rPr lang="en-US" sz="1000" dirty="0" smtClean="0">
                <a:solidFill>
                  <a:srgbClr val="000000"/>
                </a:solidFill>
                <a:cs typeface="Arial" charset="0"/>
              </a:rPr>
              <a:t>for the </a:t>
            </a:r>
            <a:r>
              <a:rPr lang="en-US" sz="1000" dirty="0">
                <a:solidFill>
                  <a:srgbClr val="000000"/>
                </a:solidFill>
                <a:cs typeface="Arial" charset="0"/>
              </a:rPr>
              <a:t>force </a:t>
            </a:r>
            <a:r>
              <a:rPr lang="en-US" sz="1100" b="1" i="1" dirty="0">
                <a:solidFill>
                  <a:srgbClr val="000000"/>
                </a:solidFill>
                <a:latin typeface="Times New Roman" pitchFamily="18" charset="0"/>
                <a:cs typeface="Times New Roman" pitchFamily="18" charset="0"/>
              </a:rPr>
              <a:t>S</a:t>
            </a:r>
            <a:r>
              <a:rPr lang="ru-RU" sz="1100" baseline="-25000" dirty="0">
                <a:solidFill>
                  <a:srgbClr val="000000"/>
                </a:solidFill>
                <a:latin typeface="Times New Roman" pitchFamily="18" charset="0"/>
                <a:cs typeface="Times New Roman" pitchFamily="18" charset="0"/>
              </a:rPr>
              <a:t>76 </a:t>
            </a:r>
            <a:r>
              <a:rPr lang="ru-RU" sz="1100" dirty="0" smtClean="0">
                <a:solidFill>
                  <a:srgbClr val="000000"/>
                </a:solidFill>
                <a:latin typeface="Times New Roman" pitchFamily="18" charset="0"/>
                <a:cs typeface="Times New Roman" pitchFamily="18" charset="0"/>
              </a:rPr>
              <a:t> </a:t>
            </a:r>
            <a:r>
              <a:rPr lang="en-US" sz="1000" dirty="0">
                <a:solidFill>
                  <a:srgbClr val="000000"/>
                </a:solidFill>
                <a:cs typeface="Arial" charset="0"/>
              </a:rPr>
              <a:t>coincides with </a:t>
            </a:r>
            <a:r>
              <a:rPr lang="en-US" sz="1000" dirty="0" smtClean="0">
                <a:solidFill>
                  <a:srgbClr val="000000"/>
                </a:solidFill>
                <a:cs typeface="Arial" charset="0"/>
              </a:rPr>
              <a:t>the</a:t>
            </a:r>
          </a:p>
          <a:p>
            <a:pPr eaLnBrk="1" hangingPunct="1">
              <a:defRPr/>
            </a:pPr>
            <a:r>
              <a:rPr lang="en-US" sz="1000" dirty="0" smtClean="0">
                <a:solidFill>
                  <a:srgbClr val="000000"/>
                </a:solidFill>
                <a:cs typeface="Arial" charset="0"/>
              </a:rPr>
              <a:t> </a:t>
            </a:r>
            <a:r>
              <a:rPr lang="en-US" sz="1000" dirty="0">
                <a:solidFill>
                  <a:srgbClr val="000000"/>
                </a:solidFill>
                <a:cs typeface="Arial" charset="0"/>
              </a:rPr>
              <a:t>joint </a:t>
            </a:r>
            <a:r>
              <a:rPr lang="en-US" sz="1000" dirty="0" smtClean="0">
                <a:solidFill>
                  <a:srgbClr val="000000"/>
                </a:solidFill>
                <a:cs typeface="Arial" charset="0"/>
              </a:rPr>
              <a:t>3</a:t>
            </a:r>
            <a:r>
              <a:rPr lang="ru-RU" sz="1000" dirty="0" smtClean="0">
                <a:solidFill>
                  <a:srgbClr val="000000"/>
                </a:solidFill>
                <a:cs typeface="Arial" charset="0"/>
              </a:rPr>
              <a:t>.</a:t>
            </a:r>
            <a:endParaRPr lang="ru-RU" sz="1000" b="1" dirty="0">
              <a:solidFill>
                <a:srgbClr val="000000"/>
              </a:solidFill>
              <a:cs typeface="Arial" charset="0"/>
            </a:endParaRPr>
          </a:p>
          <a:p>
            <a:pPr eaLnBrk="1" hangingPunct="1">
              <a:defRPr/>
            </a:pPr>
            <a:endParaRPr lang="ru-RU" sz="1000" b="1" dirty="0">
              <a:solidFill>
                <a:srgbClr val="000000"/>
              </a:solidFill>
              <a:cs typeface="Arial" charset="0"/>
            </a:endParaRPr>
          </a:p>
        </p:txBody>
      </p:sp>
      <p:sp>
        <p:nvSpPr>
          <p:cNvPr id="309393" name="Oval 145"/>
          <p:cNvSpPr>
            <a:spLocks noChangeArrowheads="1"/>
          </p:cNvSpPr>
          <p:nvPr/>
        </p:nvSpPr>
        <p:spPr bwMode="auto">
          <a:xfrm>
            <a:off x="7053263" y="2424113"/>
            <a:ext cx="60325" cy="60325"/>
          </a:xfrm>
          <a:prstGeom prst="ellipse">
            <a:avLst/>
          </a:prstGeom>
          <a:solidFill>
            <a:srgbClr val="00FF00"/>
          </a:solidFill>
          <a:ln w="12700" algn="ctr">
            <a:solidFill>
              <a:srgbClr val="008000"/>
            </a:solidFill>
            <a:round/>
            <a:headEnd/>
            <a:tailEnd/>
          </a:ln>
        </p:spPr>
        <p:txBody>
          <a:bodyPr wrap="none" anchor="ctr"/>
          <a:lstStyle/>
          <a:p>
            <a:endParaRPr lang="ru-RU">
              <a:solidFill>
                <a:srgbClr val="000000"/>
              </a:solidFill>
              <a:latin typeface="Arial" charset="0"/>
              <a:cs typeface="Arial" charset="0"/>
            </a:endParaRPr>
          </a:p>
        </p:txBody>
      </p:sp>
      <p:sp>
        <p:nvSpPr>
          <p:cNvPr id="309394" name="Text Box 146"/>
          <p:cNvSpPr txBox="1">
            <a:spLocks noChangeArrowheads="1"/>
          </p:cNvSpPr>
          <p:nvPr/>
        </p:nvSpPr>
        <p:spPr bwMode="auto">
          <a:xfrm>
            <a:off x="90488" y="5108575"/>
            <a:ext cx="6328977" cy="415498"/>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dirty="0">
                <a:solidFill>
                  <a:srgbClr val="000000"/>
                </a:solidFill>
                <a:cs typeface="Arial" charset="0"/>
              </a:rPr>
              <a:t>8.</a:t>
            </a:r>
            <a:r>
              <a:rPr lang="en-US" sz="1000" dirty="0">
                <a:solidFill>
                  <a:srgbClr val="000000"/>
                </a:solidFill>
                <a:cs typeface="Arial" charset="0"/>
              </a:rPr>
              <a:t> </a:t>
            </a:r>
            <a:r>
              <a:rPr lang="en-US" sz="1000" b="1" dirty="0">
                <a:solidFill>
                  <a:srgbClr val="00007D">
                    <a:lumMod val="60000"/>
                    <a:lumOff val="40000"/>
                  </a:srgbClr>
                </a:solidFill>
                <a:cs typeface="Arial" charset="0"/>
              </a:rPr>
              <a:t>Considering  moment </a:t>
            </a:r>
            <a:r>
              <a:rPr lang="en-US" sz="1000" b="1" dirty="0" smtClean="0">
                <a:solidFill>
                  <a:srgbClr val="00007D">
                    <a:lumMod val="60000"/>
                    <a:lumOff val="40000"/>
                  </a:srgbClr>
                </a:solidFill>
                <a:cs typeface="Arial" charset="0"/>
              </a:rPr>
              <a:t>equation </a:t>
            </a:r>
            <a:r>
              <a:rPr lang="en-US" sz="1000" dirty="0" smtClean="0">
                <a:solidFill>
                  <a:srgbClr val="000000"/>
                </a:solidFill>
                <a:cs typeface="Arial" charset="0"/>
              </a:rPr>
              <a:t>of </a:t>
            </a:r>
            <a:r>
              <a:rPr lang="en-US" sz="1000" dirty="0">
                <a:solidFill>
                  <a:srgbClr val="000000"/>
                </a:solidFill>
                <a:cs typeface="Arial" charset="0"/>
              </a:rPr>
              <a:t>all forces for the right portion of the truss about </a:t>
            </a:r>
            <a:r>
              <a:rPr lang="en-US" sz="1000" b="1" dirty="0">
                <a:solidFill>
                  <a:srgbClr val="00007D">
                    <a:lumMod val="60000"/>
                    <a:lumOff val="40000"/>
                  </a:srgbClr>
                </a:solidFill>
                <a:cs typeface="Arial" charset="0"/>
              </a:rPr>
              <a:t> </a:t>
            </a:r>
            <a:r>
              <a:rPr lang="en-US" sz="1000" dirty="0">
                <a:solidFill>
                  <a:srgbClr val="000000"/>
                </a:solidFill>
                <a:cs typeface="Arial" charset="0"/>
              </a:rPr>
              <a:t>Ritter's point (joint </a:t>
            </a:r>
            <a:r>
              <a:rPr lang="en-US" sz="1000" dirty="0" smtClean="0">
                <a:solidFill>
                  <a:srgbClr val="000000"/>
                </a:solidFill>
                <a:cs typeface="Arial" charset="0"/>
              </a:rPr>
              <a:t>3), </a:t>
            </a:r>
            <a:endParaRPr lang="en-US" sz="1000" dirty="0">
              <a:solidFill>
                <a:srgbClr val="000000"/>
              </a:solidFill>
              <a:cs typeface="Arial" charset="0"/>
            </a:endParaRPr>
          </a:p>
          <a:p>
            <a:pPr eaLnBrk="1" hangingPunct="1">
              <a:defRPr/>
            </a:pPr>
            <a:r>
              <a:rPr lang="en-US" sz="1000" b="1" dirty="0">
                <a:solidFill>
                  <a:srgbClr val="00007D">
                    <a:lumMod val="60000"/>
                    <a:lumOff val="40000"/>
                  </a:srgbClr>
                </a:solidFill>
                <a:cs typeface="Arial" charset="0"/>
              </a:rPr>
              <a:t>determine unknown force </a:t>
            </a:r>
            <a:r>
              <a:rPr lang="en-US" sz="1000" b="1" i="1" dirty="0">
                <a:solidFill>
                  <a:srgbClr val="000000"/>
                </a:solidFill>
                <a:cs typeface="Arial" charset="0"/>
              </a:rPr>
              <a:t> </a:t>
            </a:r>
            <a:r>
              <a:rPr lang="en-US" sz="1100" b="1" i="1" dirty="0">
                <a:solidFill>
                  <a:srgbClr val="000000"/>
                </a:solidFill>
                <a:latin typeface="Times New Roman" pitchFamily="18" charset="0"/>
                <a:cs typeface="Times New Roman" pitchFamily="18" charset="0"/>
              </a:rPr>
              <a:t>S</a:t>
            </a:r>
            <a:r>
              <a:rPr lang="ru-RU" sz="1100" baseline="-25000" dirty="0" smtClean="0">
                <a:solidFill>
                  <a:srgbClr val="000000"/>
                </a:solidFill>
                <a:latin typeface="Times New Roman" pitchFamily="18" charset="0"/>
                <a:cs typeface="Times New Roman" pitchFamily="18" charset="0"/>
              </a:rPr>
              <a:t>76</a:t>
            </a:r>
            <a:r>
              <a:rPr lang="ru-RU" sz="1100" dirty="0" smtClean="0">
                <a:solidFill>
                  <a:srgbClr val="000000"/>
                </a:solidFill>
                <a:latin typeface="Times New Roman" pitchFamily="18" charset="0"/>
                <a:cs typeface="Times New Roman" pitchFamily="18" charset="0"/>
              </a:rPr>
              <a:t>.</a:t>
            </a:r>
            <a:endParaRPr lang="ru-RU" sz="1100" b="1" dirty="0">
              <a:solidFill>
                <a:srgbClr val="000000"/>
              </a:solidFill>
              <a:latin typeface="Times New Roman" pitchFamily="18" charset="0"/>
              <a:cs typeface="Times New Roman" pitchFamily="18" charset="0"/>
            </a:endParaRPr>
          </a:p>
        </p:txBody>
      </p:sp>
      <p:graphicFrame>
        <p:nvGraphicFramePr>
          <p:cNvPr id="309395" name="Object 2058"/>
          <p:cNvGraphicFramePr>
            <a:graphicFrameLocks noChangeAspect="1"/>
          </p:cNvGraphicFramePr>
          <p:nvPr>
            <p:extLst>
              <p:ext uri="{D42A27DB-BD31-4B8C-83A1-F6EECF244321}">
                <p14:modId xmlns:p14="http://schemas.microsoft.com/office/powerpoint/2010/main" val="1785244172"/>
              </p:ext>
            </p:extLst>
          </p:nvPr>
        </p:nvGraphicFramePr>
        <p:xfrm>
          <a:off x="5573713" y="4794250"/>
          <a:ext cx="3238500" cy="317500"/>
        </p:xfrm>
        <a:graphic>
          <a:graphicData uri="http://schemas.openxmlformats.org/presentationml/2006/ole">
            <mc:AlternateContent xmlns:mc="http://schemas.openxmlformats.org/markup-compatibility/2006">
              <mc:Choice xmlns:v="urn:schemas-microsoft-com:vml" Requires="v">
                <p:oleObj spid="_x0000_s610176" name="Equation" r:id="rId24" imgW="3238200" imgH="317160" progId="Equation.DSMT4">
                  <p:embed/>
                </p:oleObj>
              </mc:Choice>
              <mc:Fallback>
                <p:oleObj name="Equation" r:id="rId24" imgW="3238200" imgH="317160" progId="Equation.DSMT4">
                  <p:embed/>
                  <p:pic>
                    <p:nvPicPr>
                      <p:cNvPr id="0" name=""/>
                      <p:cNvPicPr>
                        <a:picLocks noChangeAspect="1" noChangeArrowheads="1"/>
                      </p:cNvPicPr>
                      <p:nvPr/>
                    </p:nvPicPr>
                    <p:blipFill>
                      <a:blip r:embed="rId25"/>
                      <a:srcRect/>
                      <a:stretch>
                        <a:fillRect/>
                      </a:stretch>
                    </p:blipFill>
                    <p:spPr bwMode="auto">
                      <a:xfrm>
                        <a:off x="5573713" y="4794250"/>
                        <a:ext cx="3238500" cy="3175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09396" name="Object 2059"/>
          <p:cNvGraphicFramePr>
            <a:graphicFrameLocks noChangeAspect="1"/>
          </p:cNvGraphicFramePr>
          <p:nvPr>
            <p:extLst>
              <p:ext uri="{D42A27DB-BD31-4B8C-83A1-F6EECF244321}">
                <p14:modId xmlns:p14="http://schemas.microsoft.com/office/powerpoint/2010/main" val="795873501"/>
              </p:ext>
            </p:extLst>
          </p:nvPr>
        </p:nvGraphicFramePr>
        <p:xfrm>
          <a:off x="7800975" y="5172075"/>
          <a:ext cx="1041400" cy="355600"/>
        </p:xfrm>
        <a:graphic>
          <a:graphicData uri="http://schemas.openxmlformats.org/presentationml/2006/ole">
            <mc:AlternateContent xmlns:mc="http://schemas.openxmlformats.org/markup-compatibility/2006">
              <mc:Choice xmlns:v="urn:schemas-microsoft-com:vml" Requires="v">
                <p:oleObj spid="_x0000_s610177" name="Формула" r:id="rId26" imgW="1041120" imgH="355320" progId="Equation.3">
                  <p:embed/>
                </p:oleObj>
              </mc:Choice>
              <mc:Fallback>
                <p:oleObj name="Формула" r:id="rId26" imgW="1041120" imgH="355320" progId="Equation.3">
                  <p:embed/>
                  <p:pic>
                    <p:nvPicPr>
                      <p:cNvPr id="0" name=""/>
                      <p:cNvPicPr>
                        <a:picLocks noChangeAspect="1" noChangeArrowheads="1"/>
                      </p:cNvPicPr>
                      <p:nvPr/>
                    </p:nvPicPr>
                    <p:blipFill>
                      <a:blip r:embed="rId27"/>
                      <a:srcRect/>
                      <a:stretch>
                        <a:fillRect/>
                      </a:stretch>
                    </p:blipFill>
                    <p:spPr bwMode="auto">
                      <a:xfrm>
                        <a:off x="7800975" y="5172075"/>
                        <a:ext cx="1041400" cy="355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397" name="Text Box 149"/>
          <p:cNvSpPr txBox="1">
            <a:spLocks noChangeArrowheads="1"/>
          </p:cNvSpPr>
          <p:nvPr/>
        </p:nvSpPr>
        <p:spPr bwMode="auto">
          <a:xfrm>
            <a:off x="100013" y="5470525"/>
            <a:ext cx="5077031" cy="415498"/>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dirty="0">
                <a:solidFill>
                  <a:srgbClr val="000000"/>
                </a:solidFill>
                <a:cs typeface="Arial" charset="0"/>
              </a:rPr>
              <a:t>7.</a:t>
            </a:r>
            <a:r>
              <a:rPr lang="en-US" sz="1000" dirty="0">
                <a:solidFill>
                  <a:srgbClr val="000000"/>
                </a:solidFill>
                <a:cs typeface="Arial" charset="0"/>
              </a:rPr>
              <a:t> </a:t>
            </a:r>
            <a:r>
              <a:rPr lang="en-US" sz="1000" dirty="0" smtClean="0">
                <a:solidFill>
                  <a:srgbClr val="000000"/>
                </a:solidFill>
                <a:cs typeface="Arial" charset="0"/>
              </a:rPr>
              <a:t>In order to determine force </a:t>
            </a:r>
            <a:r>
              <a:rPr lang="en-US" sz="1100" b="1" i="1" dirty="0" smtClean="0">
                <a:solidFill>
                  <a:srgbClr val="000000"/>
                </a:solidFill>
                <a:latin typeface="Times New Roman" pitchFamily="18" charset="0"/>
                <a:cs typeface="Times New Roman" pitchFamily="18" charset="0"/>
              </a:rPr>
              <a:t>S</a:t>
            </a:r>
            <a:r>
              <a:rPr lang="ru-RU" sz="1100" baseline="-25000" dirty="0">
                <a:solidFill>
                  <a:srgbClr val="000000"/>
                </a:solidFill>
                <a:latin typeface="Times New Roman" pitchFamily="18" charset="0"/>
                <a:cs typeface="Times New Roman" pitchFamily="18" charset="0"/>
              </a:rPr>
              <a:t>36 </a:t>
            </a:r>
            <a:r>
              <a:rPr lang="en-US" sz="1100" baseline="-25000" dirty="0" smtClean="0">
                <a:solidFill>
                  <a:srgbClr val="000000"/>
                </a:solidFill>
                <a:latin typeface="Times New Roman" pitchFamily="18" charset="0"/>
                <a:cs typeface="Times New Roman" pitchFamily="18" charset="0"/>
              </a:rPr>
              <a:t> </a:t>
            </a:r>
            <a:r>
              <a:rPr lang="en-US" sz="1000" dirty="0" smtClean="0">
                <a:solidFill>
                  <a:srgbClr val="000000"/>
                </a:solidFill>
                <a:cs typeface="Arial" charset="0"/>
              </a:rPr>
              <a:t>consider </a:t>
            </a:r>
            <a:r>
              <a:rPr lang="en-US" sz="1000" b="1" dirty="0" smtClean="0">
                <a:solidFill>
                  <a:srgbClr val="00007D">
                    <a:lumMod val="60000"/>
                    <a:lumOff val="40000"/>
                  </a:srgbClr>
                </a:solidFill>
                <a:cs typeface="Arial" charset="0"/>
              </a:rPr>
              <a:t>equation of projections on a vertical axis</a:t>
            </a:r>
          </a:p>
          <a:p>
            <a:pPr eaLnBrk="1" hangingPunct="1">
              <a:defRPr/>
            </a:pPr>
            <a:r>
              <a:rPr lang="en-US" sz="1000" dirty="0" smtClean="0">
                <a:solidFill>
                  <a:srgbClr val="000000"/>
                </a:solidFill>
                <a:cs typeface="Arial" charset="0"/>
              </a:rPr>
              <a:t>(Ritter's point is in infinity)</a:t>
            </a:r>
            <a:r>
              <a:rPr lang="ru-RU" sz="1000" dirty="0" smtClean="0">
                <a:solidFill>
                  <a:srgbClr val="000000"/>
                </a:solidFill>
                <a:cs typeface="Arial" charset="0"/>
              </a:rPr>
              <a:t>.</a:t>
            </a:r>
            <a:endParaRPr lang="ru-RU" sz="1000" b="1" dirty="0">
              <a:solidFill>
                <a:srgbClr val="000000"/>
              </a:solidFill>
              <a:cs typeface="Arial" charset="0"/>
            </a:endParaRPr>
          </a:p>
        </p:txBody>
      </p:sp>
      <p:graphicFrame>
        <p:nvGraphicFramePr>
          <p:cNvPr id="309398" name="Object 2060"/>
          <p:cNvGraphicFramePr>
            <a:graphicFrameLocks noChangeAspect="1"/>
          </p:cNvGraphicFramePr>
          <p:nvPr>
            <p:extLst>
              <p:ext uri="{D42A27DB-BD31-4B8C-83A1-F6EECF244321}">
                <p14:modId xmlns:p14="http://schemas.microsoft.com/office/powerpoint/2010/main" val="3214228789"/>
              </p:ext>
            </p:extLst>
          </p:nvPr>
        </p:nvGraphicFramePr>
        <p:xfrm>
          <a:off x="5310188" y="5553075"/>
          <a:ext cx="3530600" cy="317500"/>
        </p:xfrm>
        <a:graphic>
          <a:graphicData uri="http://schemas.openxmlformats.org/presentationml/2006/ole">
            <mc:AlternateContent xmlns:mc="http://schemas.openxmlformats.org/markup-compatibility/2006">
              <mc:Choice xmlns:v="urn:schemas-microsoft-com:vml" Requires="v">
                <p:oleObj spid="_x0000_s610178" name="Equation" r:id="rId28" imgW="3530520" imgH="317160" progId="Equation.DSMT4">
                  <p:embed/>
                </p:oleObj>
              </mc:Choice>
              <mc:Fallback>
                <p:oleObj name="Equation" r:id="rId28" imgW="3530520" imgH="317160" progId="Equation.DSMT4">
                  <p:embed/>
                  <p:pic>
                    <p:nvPicPr>
                      <p:cNvPr id="0" name=""/>
                      <p:cNvPicPr>
                        <a:picLocks noChangeAspect="1" noChangeArrowheads="1"/>
                      </p:cNvPicPr>
                      <p:nvPr/>
                    </p:nvPicPr>
                    <p:blipFill>
                      <a:blip r:embed="rId29"/>
                      <a:srcRect/>
                      <a:stretch>
                        <a:fillRect/>
                      </a:stretch>
                    </p:blipFill>
                    <p:spPr bwMode="auto">
                      <a:xfrm>
                        <a:off x="5310188" y="5553075"/>
                        <a:ext cx="3530600" cy="3175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09399" name="Freeform 151"/>
          <p:cNvSpPr>
            <a:spLocks/>
          </p:cNvSpPr>
          <p:nvPr/>
        </p:nvSpPr>
        <p:spPr bwMode="auto">
          <a:xfrm flipH="1">
            <a:off x="6877050" y="2471738"/>
            <a:ext cx="57150" cy="114300"/>
          </a:xfrm>
          <a:custGeom>
            <a:avLst/>
            <a:gdLst>
              <a:gd name="T0" fmla="*/ 0 w 36"/>
              <a:gd name="T1" fmla="*/ 2147483647 h 72"/>
              <a:gd name="T2" fmla="*/ 2147483647 w 36"/>
              <a:gd name="T3" fmla="*/ 2147483647 h 72"/>
              <a:gd name="T4" fmla="*/ 2147483647 w 36"/>
              <a:gd name="T5" fmla="*/ 0 h 72"/>
              <a:gd name="T6" fmla="*/ 0 60000 65536"/>
              <a:gd name="T7" fmla="*/ 0 60000 65536"/>
              <a:gd name="T8" fmla="*/ 0 60000 65536"/>
              <a:gd name="T9" fmla="*/ 0 w 36"/>
              <a:gd name="T10" fmla="*/ 0 h 72"/>
              <a:gd name="T11" fmla="*/ 36 w 36"/>
              <a:gd name="T12" fmla="*/ 72 h 72"/>
            </a:gdLst>
            <a:ahLst/>
            <a:cxnLst>
              <a:cxn ang="T6">
                <a:pos x="T0" y="T1"/>
              </a:cxn>
              <a:cxn ang="T7">
                <a:pos x="T2" y="T3"/>
              </a:cxn>
              <a:cxn ang="T8">
                <a:pos x="T4" y="T5"/>
              </a:cxn>
            </a:cxnLst>
            <a:rect l="T9" t="T10" r="T11" b="T12"/>
            <a:pathLst>
              <a:path w="36" h="72">
                <a:moveTo>
                  <a:pt x="0" y="72"/>
                </a:moveTo>
                <a:cubicBezTo>
                  <a:pt x="8" y="60"/>
                  <a:pt x="19" y="50"/>
                  <a:pt x="24" y="36"/>
                </a:cubicBezTo>
                <a:cubicBezTo>
                  <a:pt x="28" y="24"/>
                  <a:pt x="36" y="0"/>
                  <a:pt x="36"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09400" name="Object 2061"/>
          <p:cNvGraphicFramePr>
            <a:graphicFrameLocks noChangeAspect="1"/>
          </p:cNvGraphicFramePr>
          <p:nvPr/>
        </p:nvGraphicFramePr>
        <p:xfrm>
          <a:off x="6738938" y="2511425"/>
          <a:ext cx="152400" cy="139700"/>
        </p:xfrm>
        <a:graphic>
          <a:graphicData uri="http://schemas.openxmlformats.org/presentationml/2006/ole">
            <mc:AlternateContent xmlns:mc="http://schemas.openxmlformats.org/markup-compatibility/2006">
              <mc:Choice xmlns:v="urn:schemas-microsoft-com:vml" Requires="v">
                <p:oleObj spid="_x0000_s610179" name="Формула" r:id="rId30" imgW="152334" imgH="139639" progId="Equation.3">
                  <p:embed/>
                </p:oleObj>
              </mc:Choice>
              <mc:Fallback>
                <p:oleObj name="Формула" r:id="rId30" imgW="152334" imgH="139639"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738938" y="2511425"/>
                        <a:ext cx="1524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09401" name="Object 2062"/>
          <p:cNvGraphicFramePr>
            <a:graphicFrameLocks noChangeAspect="1"/>
          </p:cNvGraphicFramePr>
          <p:nvPr>
            <p:extLst>
              <p:ext uri="{D42A27DB-BD31-4B8C-83A1-F6EECF244321}">
                <p14:modId xmlns:p14="http://schemas.microsoft.com/office/powerpoint/2010/main" val="1671699712"/>
              </p:ext>
            </p:extLst>
          </p:nvPr>
        </p:nvGraphicFramePr>
        <p:xfrm>
          <a:off x="7362825" y="6016625"/>
          <a:ext cx="1117600" cy="393700"/>
        </p:xfrm>
        <a:graphic>
          <a:graphicData uri="http://schemas.openxmlformats.org/presentationml/2006/ole">
            <mc:AlternateContent xmlns:mc="http://schemas.openxmlformats.org/markup-compatibility/2006">
              <mc:Choice xmlns:v="urn:schemas-microsoft-com:vml" Requires="v">
                <p:oleObj spid="_x0000_s610180" name="Equation" r:id="rId32" imgW="1117440" imgH="393480" progId="Equation.DSMT4">
                  <p:embed/>
                </p:oleObj>
              </mc:Choice>
              <mc:Fallback>
                <p:oleObj name="Equation" r:id="rId32" imgW="1117440" imgH="393480" progId="Equation.DSMT4">
                  <p:embed/>
                  <p:pic>
                    <p:nvPicPr>
                      <p:cNvPr id="0" name=""/>
                      <p:cNvPicPr>
                        <a:picLocks noChangeAspect="1" noChangeArrowheads="1"/>
                      </p:cNvPicPr>
                      <p:nvPr/>
                    </p:nvPicPr>
                    <p:blipFill>
                      <a:blip r:embed="rId33"/>
                      <a:srcRect/>
                      <a:stretch>
                        <a:fillRect/>
                      </a:stretch>
                    </p:blipFill>
                    <p:spPr bwMode="auto">
                      <a:xfrm>
                        <a:off x="7362825" y="6016625"/>
                        <a:ext cx="1117600" cy="3937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09402" name="Text Box 154"/>
          <p:cNvSpPr txBox="1">
            <a:spLocks noChangeArrowheads="1"/>
          </p:cNvSpPr>
          <p:nvPr/>
        </p:nvSpPr>
        <p:spPr bwMode="auto">
          <a:xfrm>
            <a:off x="252413" y="6005513"/>
            <a:ext cx="6596062" cy="246062"/>
          </a:xfrm>
          <a:prstGeom prst="rect">
            <a:avLst/>
          </a:prstGeom>
          <a:solidFill>
            <a:srgbClr val="CCFFFF"/>
          </a:solidFill>
          <a:ln w="9525">
            <a:noFill/>
            <a:miter lim="800000"/>
            <a:headEnd/>
            <a:tailEnd/>
          </a:ln>
        </p:spPr>
        <p:txBody>
          <a:bodyPr wrap="none">
            <a:spAutoFit/>
          </a:bodyPr>
          <a:lstStyle/>
          <a:p>
            <a:r>
              <a:rPr lang="en-US" sz="1000" b="1" dirty="0">
                <a:solidFill>
                  <a:srgbClr val="00007D"/>
                </a:solidFill>
                <a:latin typeface="Arial" charset="0"/>
                <a:cs typeface="Arial" charset="0"/>
              </a:rPr>
              <a:t>In order to determine other forces draw another section (item 2) and repeat steps described in items </a:t>
            </a:r>
            <a:r>
              <a:rPr lang="en-US" sz="1000" b="1" dirty="0" smtClean="0">
                <a:solidFill>
                  <a:srgbClr val="00007D"/>
                </a:solidFill>
                <a:latin typeface="Arial" charset="0"/>
                <a:cs typeface="Arial" charset="0"/>
              </a:rPr>
              <a:t>3-7</a:t>
            </a:r>
            <a:r>
              <a:rPr lang="en-US" sz="1000" b="1" dirty="0">
                <a:solidFill>
                  <a:srgbClr val="00007D"/>
                </a:solidFill>
                <a:latin typeface="Arial" charset="0"/>
                <a:cs typeface="Arial" charset="0"/>
              </a:rPr>
              <a:t>.</a:t>
            </a:r>
            <a:endParaRPr lang="ru-RU" sz="1000" b="1" dirty="0">
              <a:solidFill>
                <a:srgbClr val="00007D"/>
              </a:solidFill>
              <a:latin typeface="Arial" charset="0"/>
              <a:cs typeface="Arial" charset="0"/>
            </a:endParaRPr>
          </a:p>
        </p:txBody>
      </p:sp>
      <p:sp>
        <p:nvSpPr>
          <p:cNvPr id="84055" name="AutoShape 156">
            <a:hlinkClick r:id="" action="ppaction://hlinkshowjump?jump=nextslide" highlightClick="1"/>
          </p:cNvPr>
          <p:cNvSpPr>
            <a:spLocks noChangeArrowheads="1"/>
          </p:cNvSpPr>
          <p:nvPr/>
        </p:nvSpPr>
        <p:spPr bwMode="auto">
          <a:xfrm>
            <a:off x="4543425"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4056" name="AutoShape 157">
            <a:hlinkClick r:id="rId3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4057" name="AutoShape 158">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4058"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13</a:t>
            </a:r>
            <a:endParaRPr lang="ru-RU" sz="1000" b="1" dirty="0">
              <a:solidFill>
                <a:srgbClr val="00007D"/>
              </a:solidFill>
              <a:latin typeface="Arial" charset="0"/>
              <a:cs typeface="Arial" charset="0"/>
            </a:endParaRPr>
          </a:p>
        </p:txBody>
      </p:sp>
      <p:pic>
        <p:nvPicPr>
          <p:cNvPr id="84059" name="Picture 15" descr="Z:\Символ НГУ_4.JPG"/>
          <p:cNvPicPr>
            <a:picLocks noChangeAspect="1" noChangeArrowheads="1"/>
          </p:cNvPicPr>
          <p:nvPr/>
        </p:nvPicPr>
        <p:blipFill>
          <a:blip r:embed="rId35"/>
          <a:srcRect/>
          <a:stretch>
            <a:fillRect/>
          </a:stretch>
        </p:blipFill>
        <p:spPr bwMode="auto">
          <a:xfrm>
            <a:off x="8115300" y="82550"/>
            <a:ext cx="900113" cy="755650"/>
          </a:xfrm>
          <a:prstGeom prst="rect">
            <a:avLst/>
          </a:prstGeom>
          <a:noFill/>
          <a:ln w="9525">
            <a:noFill/>
            <a:miter lim="800000"/>
            <a:headEnd/>
            <a:tailEnd/>
          </a:ln>
        </p:spPr>
      </p:pic>
    </p:spTree>
    <p:extLst>
      <p:ext uri="{BB962C8B-B14F-4D97-AF65-F5344CB8AC3E}">
        <p14:creationId xmlns:p14="http://schemas.microsoft.com/office/powerpoint/2010/main" val="32956321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09255"/>
                                        </p:tgtEl>
                                        <p:attrNameLst>
                                          <p:attrName>style.visibility</p:attrName>
                                        </p:attrNameLst>
                                      </p:cBhvr>
                                      <p:to>
                                        <p:strVal val="visible"/>
                                      </p:to>
                                    </p:set>
                                    <p:anim calcmode="lin" valueType="num">
                                      <p:cBhvr additive="base">
                                        <p:cTn id="7" dur="500" fill="hold"/>
                                        <p:tgtEl>
                                          <p:spTgt spid="309255"/>
                                        </p:tgtEl>
                                        <p:attrNameLst>
                                          <p:attrName>ppt_x</p:attrName>
                                        </p:attrNameLst>
                                      </p:cBhvr>
                                      <p:tavLst>
                                        <p:tav tm="0">
                                          <p:val>
                                            <p:strVal val="#ppt_x"/>
                                          </p:val>
                                        </p:tav>
                                        <p:tav tm="100000">
                                          <p:val>
                                            <p:strVal val="#ppt_x"/>
                                          </p:val>
                                        </p:tav>
                                      </p:tavLst>
                                    </p:anim>
                                    <p:anim calcmode="lin" valueType="num">
                                      <p:cBhvr additive="base">
                                        <p:cTn id="8" dur="500" fill="hold"/>
                                        <p:tgtEl>
                                          <p:spTgt spid="309255"/>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09256"/>
                                        </p:tgtEl>
                                        <p:attrNameLst>
                                          <p:attrName>style.visibility</p:attrName>
                                        </p:attrNameLst>
                                      </p:cBhvr>
                                      <p:to>
                                        <p:strVal val="visible"/>
                                      </p:to>
                                    </p:set>
                                    <p:anim calcmode="lin" valueType="num">
                                      <p:cBhvr additive="base">
                                        <p:cTn id="13" dur="500" fill="hold"/>
                                        <p:tgtEl>
                                          <p:spTgt spid="309256"/>
                                        </p:tgtEl>
                                        <p:attrNameLst>
                                          <p:attrName>ppt_x</p:attrName>
                                        </p:attrNameLst>
                                      </p:cBhvr>
                                      <p:tavLst>
                                        <p:tav tm="0">
                                          <p:val>
                                            <p:strVal val="#ppt_x"/>
                                          </p:val>
                                        </p:tav>
                                        <p:tav tm="100000">
                                          <p:val>
                                            <p:strVal val="#ppt_x"/>
                                          </p:val>
                                        </p:tav>
                                      </p:tavLst>
                                    </p:anim>
                                    <p:anim calcmode="lin" valueType="num">
                                      <p:cBhvr additive="base">
                                        <p:cTn id="14" dur="500" fill="hold"/>
                                        <p:tgtEl>
                                          <p:spTgt spid="309256"/>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xit" presetSubtype="0" fill="hold" nodeType="clickEffect">
                                  <p:stCondLst>
                                    <p:cond delay="0"/>
                                  </p:stCondLst>
                                  <p:childTnLst>
                                    <p:animEffect transition="out" filter="dissolve">
                                      <p:cBhvr>
                                        <p:cTn id="18" dur="500"/>
                                        <p:tgtEl>
                                          <p:spTgt spid="309323"/>
                                        </p:tgtEl>
                                      </p:cBhvr>
                                    </p:animEffect>
                                    <p:set>
                                      <p:cBhvr>
                                        <p:cTn id="19" dur="1" fill="hold">
                                          <p:stCondLst>
                                            <p:cond delay="499"/>
                                          </p:stCondLst>
                                        </p:cTn>
                                        <p:tgtEl>
                                          <p:spTgt spid="309323"/>
                                        </p:tgtEl>
                                        <p:attrNameLst>
                                          <p:attrName>style.visibility</p:attrName>
                                        </p:attrNameLst>
                                      </p:cBhvr>
                                      <p:to>
                                        <p:strVal val="hidden"/>
                                      </p:to>
                                    </p:set>
                                  </p:childTnLst>
                                </p:cTn>
                              </p:par>
                              <p:par>
                                <p:cTn id="20" presetID="1" presetClass="entr" presetSubtype="0" fill="hold" grpId="0" nodeType="withEffect">
                                  <p:stCondLst>
                                    <p:cond delay="0"/>
                                  </p:stCondLst>
                                  <p:childTnLst>
                                    <p:set>
                                      <p:cBhvr>
                                        <p:cTn id="21" dur="1" fill="hold">
                                          <p:stCondLst>
                                            <p:cond delay="0"/>
                                          </p:stCondLst>
                                        </p:cTn>
                                        <p:tgtEl>
                                          <p:spTgt spid="309355"/>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09356"/>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09357"/>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09358"/>
                                        </p:tgtEl>
                                        <p:attrNameLst>
                                          <p:attrName>style.visibility</p:attrName>
                                        </p:attrNameLst>
                                      </p:cBhvr>
                                      <p:to>
                                        <p:strVal val="visible"/>
                                      </p:to>
                                    </p:set>
                                  </p:childTnLst>
                                </p:cTn>
                              </p:par>
                              <p:par>
                                <p:cTn id="28" presetID="9" presetClass="exit" presetSubtype="0" fill="hold" nodeType="withEffect">
                                  <p:stCondLst>
                                    <p:cond delay="0"/>
                                  </p:stCondLst>
                                  <p:childTnLst>
                                    <p:animEffect transition="out" filter="dissolve">
                                      <p:cBhvr>
                                        <p:cTn id="29" dur="500"/>
                                        <p:tgtEl>
                                          <p:spTgt spid="309328"/>
                                        </p:tgtEl>
                                      </p:cBhvr>
                                    </p:animEffect>
                                    <p:set>
                                      <p:cBhvr>
                                        <p:cTn id="30" dur="1" fill="hold">
                                          <p:stCondLst>
                                            <p:cond delay="499"/>
                                          </p:stCondLst>
                                        </p:cTn>
                                        <p:tgtEl>
                                          <p:spTgt spid="309328"/>
                                        </p:tgtEl>
                                        <p:attrNameLst>
                                          <p:attrName>style.visibility</p:attrName>
                                        </p:attrNameLst>
                                      </p:cBhvr>
                                      <p:to>
                                        <p:strVal val="hidden"/>
                                      </p:to>
                                    </p:set>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0"/>
                                          </p:stCondLst>
                                        </p:cTn>
                                        <p:tgtEl>
                                          <p:spTgt spid="30935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936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09361"/>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09362"/>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09363"/>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09364"/>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09365"/>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09366"/>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09367"/>
                                        </p:tgtEl>
                                        <p:attrNameLst>
                                          <p:attrName>style.visibility</p:attrName>
                                        </p:attrNameLst>
                                      </p:cBhvr>
                                      <p:to>
                                        <p:strVal val="visible"/>
                                      </p:to>
                                    </p:set>
                                    <p:anim calcmode="lin" valueType="num">
                                      <p:cBhvr additive="base">
                                        <p:cTn id="52" dur="500" fill="hold"/>
                                        <p:tgtEl>
                                          <p:spTgt spid="309367"/>
                                        </p:tgtEl>
                                        <p:attrNameLst>
                                          <p:attrName>ppt_x</p:attrName>
                                        </p:attrNameLst>
                                      </p:cBhvr>
                                      <p:tavLst>
                                        <p:tav tm="0">
                                          <p:val>
                                            <p:strVal val="#ppt_x"/>
                                          </p:val>
                                        </p:tav>
                                        <p:tav tm="100000">
                                          <p:val>
                                            <p:strVal val="#ppt_x"/>
                                          </p:val>
                                        </p:tav>
                                      </p:tavLst>
                                    </p:anim>
                                    <p:anim calcmode="lin" valueType="num">
                                      <p:cBhvr additive="base">
                                        <p:cTn id="53" dur="500" fill="hold"/>
                                        <p:tgtEl>
                                          <p:spTgt spid="309367"/>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500"/>
                            </p:stCondLst>
                            <p:childTnLst>
                              <p:par>
                                <p:cTn id="55" presetID="2" presetClass="entr" presetSubtype="4" fill="hold" grpId="0" nodeType="afterEffect">
                                  <p:stCondLst>
                                    <p:cond delay="0"/>
                                  </p:stCondLst>
                                  <p:childTnLst>
                                    <p:set>
                                      <p:cBhvr>
                                        <p:cTn id="56" dur="1" fill="hold">
                                          <p:stCondLst>
                                            <p:cond delay="0"/>
                                          </p:stCondLst>
                                        </p:cTn>
                                        <p:tgtEl>
                                          <p:spTgt spid="309370"/>
                                        </p:tgtEl>
                                        <p:attrNameLst>
                                          <p:attrName>style.visibility</p:attrName>
                                        </p:attrNameLst>
                                      </p:cBhvr>
                                      <p:to>
                                        <p:strVal val="visible"/>
                                      </p:to>
                                    </p:set>
                                    <p:anim calcmode="lin" valueType="num">
                                      <p:cBhvr additive="base">
                                        <p:cTn id="57" dur="500" fill="hold"/>
                                        <p:tgtEl>
                                          <p:spTgt spid="309370"/>
                                        </p:tgtEl>
                                        <p:attrNameLst>
                                          <p:attrName>ppt_x</p:attrName>
                                        </p:attrNameLst>
                                      </p:cBhvr>
                                      <p:tavLst>
                                        <p:tav tm="0">
                                          <p:val>
                                            <p:strVal val="#ppt_x"/>
                                          </p:val>
                                        </p:tav>
                                        <p:tav tm="100000">
                                          <p:val>
                                            <p:strVal val="#ppt_x"/>
                                          </p:val>
                                        </p:tav>
                                      </p:tavLst>
                                    </p:anim>
                                    <p:anim calcmode="lin" valueType="num">
                                      <p:cBhvr additive="base">
                                        <p:cTn id="58" dur="500" fill="hold"/>
                                        <p:tgtEl>
                                          <p:spTgt spid="309370"/>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309368"/>
                                        </p:tgtEl>
                                        <p:attrNameLst>
                                          <p:attrName>style.visibility</p:attrName>
                                        </p:attrNameLst>
                                      </p:cBhvr>
                                      <p:to>
                                        <p:strVal val="visible"/>
                                      </p:to>
                                    </p:set>
                                    <p:anim calcmode="lin" valueType="num">
                                      <p:cBhvr additive="base">
                                        <p:cTn id="61" dur="500" fill="hold"/>
                                        <p:tgtEl>
                                          <p:spTgt spid="309368"/>
                                        </p:tgtEl>
                                        <p:attrNameLst>
                                          <p:attrName>ppt_x</p:attrName>
                                        </p:attrNameLst>
                                      </p:cBhvr>
                                      <p:tavLst>
                                        <p:tav tm="0">
                                          <p:val>
                                            <p:strVal val="#ppt_x"/>
                                          </p:val>
                                        </p:tav>
                                        <p:tav tm="100000">
                                          <p:val>
                                            <p:strVal val="#ppt_x"/>
                                          </p:val>
                                        </p:tav>
                                      </p:tavLst>
                                    </p:anim>
                                    <p:anim calcmode="lin" valueType="num">
                                      <p:cBhvr additive="base">
                                        <p:cTn id="62" dur="500" fill="hold"/>
                                        <p:tgtEl>
                                          <p:spTgt spid="309368"/>
                                        </p:tgtEl>
                                        <p:attrNameLst>
                                          <p:attrName>ppt_y</p:attrName>
                                        </p:attrNameLst>
                                      </p:cBhvr>
                                      <p:tavLst>
                                        <p:tav tm="0">
                                          <p:val>
                                            <p:strVal val="1+#ppt_h/2"/>
                                          </p:val>
                                        </p:tav>
                                        <p:tav tm="100000">
                                          <p:val>
                                            <p:strVal val="#ppt_y"/>
                                          </p:val>
                                        </p:tav>
                                      </p:tavLst>
                                    </p:anim>
                                  </p:childTnLst>
                                </p:cTn>
                              </p:par>
                              <p:par>
                                <p:cTn id="63" presetID="2" presetClass="entr" presetSubtype="4" fill="hold" grpId="0" nodeType="withEffect">
                                  <p:stCondLst>
                                    <p:cond delay="0"/>
                                  </p:stCondLst>
                                  <p:childTnLst>
                                    <p:set>
                                      <p:cBhvr>
                                        <p:cTn id="64" dur="1" fill="hold">
                                          <p:stCondLst>
                                            <p:cond delay="0"/>
                                          </p:stCondLst>
                                        </p:cTn>
                                        <p:tgtEl>
                                          <p:spTgt spid="309369"/>
                                        </p:tgtEl>
                                        <p:attrNameLst>
                                          <p:attrName>style.visibility</p:attrName>
                                        </p:attrNameLst>
                                      </p:cBhvr>
                                      <p:to>
                                        <p:strVal val="visible"/>
                                      </p:to>
                                    </p:set>
                                    <p:anim calcmode="lin" valueType="num">
                                      <p:cBhvr additive="base">
                                        <p:cTn id="65" dur="500" fill="hold"/>
                                        <p:tgtEl>
                                          <p:spTgt spid="309369"/>
                                        </p:tgtEl>
                                        <p:attrNameLst>
                                          <p:attrName>ppt_x</p:attrName>
                                        </p:attrNameLst>
                                      </p:cBhvr>
                                      <p:tavLst>
                                        <p:tav tm="0">
                                          <p:val>
                                            <p:strVal val="#ppt_x"/>
                                          </p:val>
                                        </p:tav>
                                        <p:tav tm="100000">
                                          <p:val>
                                            <p:strVal val="#ppt_x"/>
                                          </p:val>
                                        </p:tav>
                                      </p:tavLst>
                                    </p:anim>
                                    <p:anim calcmode="lin" valueType="num">
                                      <p:cBhvr additive="base">
                                        <p:cTn id="66" dur="500" fill="hold"/>
                                        <p:tgtEl>
                                          <p:spTgt spid="309369"/>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09371"/>
                                        </p:tgtEl>
                                        <p:attrNameLst>
                                          <p:attrName>style.visibility</p:attrName>
                                        </p:attrNameLst>
                                      </p:cBhvr>
                                      <p:to>
                                        <p:strVal val="visible"/>
                                      </p:to>
                                    </p:set>
                                    <p:anim calcmode="lin" valueType="num">
                                      <p:cBhvr additive="base">
                                        <p:cTn id="71" dur="500" fill="hold"/>
                                        <p:tgtEl>
                                          <p:spTgt spid="309371"/>
                                        </p:tgtEl>
                                        <p:attrNameLst>
                                          <p:attrName>ppt_x</p:attrName>
                                        </p:attrNameLst>
                                      </p:cBhvr>
                                      <p:tavLst>
                                        <p:tav tm="0">
                                          <p:val>
                                            <p:strVal val="#ppt_x"/>
                                          </p:val>
                                        </p:tav>
                                        <p:tav tm="100000">
                                          <p:val>
                                            <p:strVal val="#ppt_x"/>
                                          </p:val>
                                        </p:tav>
                                      </p:tavLst>
                                    </p:anim>
                                    <p:anim calcmode="lin" valueType="num">
                                      <p:cBhvr additive="base">
                                        <p:cTn id="72" dur="500" fill="hold"/>
                                        <p:tgtEl>
                                          <p:spTgt spid="309371"/>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09372"/>
                                        </p:tgtEl>
                                        <p:attrNameLst>
                                          <p:attrName>style.visibility</p:attrName>
                                        </p:attrNameLst>
                                      </p:cBhvr>
                                      <p:to>
                                        <p:strVal val="visible"/>
                                      </p:to>
                                    </p:set>
                                  </p:childTnLst>
                                </p:cTn>
                              </p:par>
                            </p:childTnLst>
                          </p:cTn>
                        </p:par>
                        <p:par>
                          <p:cTn id="77" fill="hold" nodeType="afterGroup">
                            <p:stCondLst>
                              <p:cond delay="0"/>
                            </p:stCondLst>
                            <p:childTnLst>
                              <p:par>
                                <p:cTn id="78" presetID="9" presetClass="exit" presetSubtype="0" fill="hold" nodeType="afterEffect">
                                  <p:stCondLst>
                                    <p:cond delay="0"/>
                                  </p:stCondLst>
                                  <p:childTnLst>
                                    <p:animEffect transition="out" filter="dissolve">
                                      <p:cBhvr>
                                        <p:cTn id="79" dur="500"/>
                                        <p:tgtEl>
                                          <p:spTgt spid="309283"/>
                                        </p:tgtEl>
                                      </p:cBhvr>
                                    </p:animEffect>
                                    <p:set>
                                      <p:cBhvr>
                                        <p:cTn id="80" dur="1" fill="hold">
                                          <p:stCondLst>
                                            <p:cond delay="499"/>
                                          </p:stCondLst>
                                        </p:cTn>
                                        <p:tgtEl>
                                          <p:spTgt spid="309283"/>
                                        </p:tgtEl>
                                        <p:attrNameLst>
                                          <p:attrName>style.visibility</p:attrName>
                                        </p:attrNameLst>
                                      </p:cBhvr>
                                      <p:to>
                                        <p:strVal val="hidden"/>
                                      </p:to>
                                    </p:set>
                                  </p:childTnLst>
                                </p:cTn>
                              </p:par>
                              <p:par>
                                <p:cTn id="81" presetID="9" presetClass="exit" presetSubtype="0" fill="hold" nodeType="withEffect">
                                  <p:stCondLst>
                                    <p:cond delay="0"/>
                                  </p:stCondLst>
                                  <p:childTnLst>
                                    <p:animEffect transition="out" filter="dissolve">
                                      <p:cBhvr>
                                        <p:cTn id="82" dur="500"/>
                                        <p:tgtEl>
                                          <p:spTgt spid="309299"/>
                                        </p:tgtEl>
                                      </p:cBhvr>
                                    </p:animEffect>
                                    <p:set>
                                      <p:cBhvr>
                                        <p:cTn id="83" dur="1" fill="hold">
                                          <p:stCondLst>
                                            <p:cond delay="499"/>
                                          </p:stCondLst>
                                        </p:cTn>
                                        <p:tgtEl>
                                          <p:spTgt spid="309299"/>
                                        </p:tgtEl>
                                        <p:attrNameLst>
                                          <p:attrName>style.visibility</p:attrName>
                                        </p:attrNameLst>
                                      </p:cBhvr>
                                      <p:to>
                                        <p:strVal val="hidden"/>
                                      </p:to>
                                    </p:set>
                                  </p:childTnLst>
                                </p:cTn>
                              </p:par>
                              <p:par>
                                <p:cTn id="84" presetID="9" presetClass="exit" presetSubtype="0" fill="hold" grpId="0" nodeType="withEffect">
                                  <p:stCondLst>
                                    <p:cond delay="0"/>
                                  </p:stCondLst>
                                  <p:childTnLst>
                                    <p:animEffect transition="out" filter="dissolve">
                                      <p:cBhvr>
                                        <p:cTn id="85" dur="500"/>
                                        <p:tgtEl>
                                          <p:spTgt spid="309322"/>
                                        </p:tgtEl>
                                      </p:cBhvr>
                                    </p:animEffect>
                                    <p:set>
                                      <p:cBhvr>
                                        <p:cTn id="86" dur="1" fill="hold">
                                          <p:stCondLst>
                                            <p:cond delay="499"/>
                                          </p:stCondLst>
                                        </p:cTn>
                                        <p:tgtEl>
                                          <p:spTgt spid="309322"/>
                                        </p:tgtEl>
                                        <p:attrNameLst>
                                          <p:attrName>style.visibility</p:attrName>
                                        </p:attrNameLst>
                                      </p:cBhvr>
                                      <p:to>
                                        <p:strVal val="hidden"/>
                                      </p:to>
                                    </p:set>
                                  </p:childTnLst>
                                </p:cTn>
                              </p:par>
                              <p:par>
                                <p:cTn id="87" presetID="9" presetClass="exit" presetSubtype="0" fill="hold" nodeType="withEffect">
                                  <p:stCondLst>
                                    <p:cond delay="0"/>
                                  </p:stCondLst>
                                  <p:childTnLst>
                                    <p:animEffect transition="out" filter="dissolve">
                                      <p:cBhvr>
                                        <p:cTn id="88" dur="500"/>
                                        <p:tgtEl>
                                          <p:spTgt spid="309303"/>
                                        </p:tgtEl>
                                      </p:cBhvr>
                                    </p:animEffect>
                                    <p:set>
                                      <p:cBhvr>
                                        <p:cTn id="89" dur="1" fill="hold">
                                          <p:stCondLst>
                                            <p:cond delay="499"/>
                                          </p:stCondLst>
                                        </p:cTn>
                                        <p:tgtEl>
                                          <p:spTgt spid="309303"/>
                                        </p:tgtEl>
                                        <p:attrNameLst>
                                          <p:attrName>style.visibility</p:attrName>
                                        </p:attrNameLst>
                                      </p:cBhvr>
                                      <p:to>
                                        <p:strVal val="hidden"/>
                                      </p:to>
                                    </p:set>
                                  </p:childTnLst>
                                </p:cTn>
                              </p:par>
                              <p:par>
                                <p:cTn id="90" presetID="9" presetClass="exit" presetSubtype="0" fill="hold" nodeType="withEffect">
                                  <p:stCondLst>
                                    <p:cond delay="0"/>
                                  </p:stCondLst>
                                  <p:childTnLst>
                                    <p:animEffect transition="out" filter="dissolve">
                                      <p:cBhvr>
                                        <p:cTn id="91" dur="500"/>
                                        <p:tgtEl>
                                          <p:spTgt spid="309267"/>
                                        </p:tgtEl>
                                      </p:cBhvr>
                                    </p:animEffect>
                                    <p:set>
                                      <p:cBhvr>
                                        <p:cTn id="92" dur="1" fill="hold">
                                          <p:stCondLst>
                                            <p:cond delay="499"/>
                                          </p:stCondLst>
                                        </p:cTn>
                                        <p:tgtEl>
                                          <p:spTgt spid="309267"/>
                                        </p:tgtEl>
                                        <p:attrNameLst>
                                          <p:attrName>style.visibility</p:attrName>
                                        </p:attrNameLst>
                                      </p:cBhvr>
                                      <p:to>
                                        <p:strVal val="hidden"/>
                                      </p:to>
                                    </p:set>
                                  </p:childTnLst>
                                </p:cTn>
                              </p:par>
                              <p:par>
                                <p:cTn id="93" presetID="9" presetClass="exit" presetSubtype="0" fill="hold" grpId="1" nodeType="withEffect">
                                  <p:stCondLst>
                                    <p:cond delay="0"/>
                                  </p:stCondLst>
                                  <p:childTnLst>
                                    <p:animEffect transition="out" filter="dissolve">
                                      <p:cBhvr>
                                        <p:cTn id="94" dur="500"/>
                                        <p:tgtEl>
                                          <p:spTgt spid="309355"/>
                                        </p:tgtEl>
                                      </p:cBhvr>
                                    </p:animEffect>
                                    <p:set>
                                      <p:cBhvr>
                                        <p:cTn id="95" dur="1" fill="hold">
                                          <p:stCondLst>
                                            <p:cond delay="499"/>
                                          </p:stCondLst>
                                        </p:cTn>
                                        <p:tgtEl>
                                          <p:spTgt spid="309355"/>
                                        </p:tgtEl>
                                        <p:attrNameLst>
                                          <p:attrName>style.visibility</p:attrName>
                                        </p:attrNameLst>
                                      </p:cBhvr>
                                      <p:to>
                                        <p:strVal val="hidden"/>
                                      </p:to>
                                    </p:set>
                                  </p:childTnLst>
                                </p:cTn>
                              </p:par>
                              <p:par>
                                <p:cTn id="96" presetID="9" presetClass="exit" presetSubtype="0" fill="hold" grpId="0" nodeType="withEffect">
                                  <p:stCondLst>
                                    <p:cond delay="0"/>
                                  </p:stCondLst>
                                  <p:childTnLst>
                                    <p:animEffect transition="out" filter="dissolve">
                                      <p:cBhvr>
                                        <p:cTn id="97" dur="500"/>
                                        <p:tgtEl>
                                          <p:spTgt spid="309335"/>
                                        </p:tgtEl>
                                      </p:cBhvr>
                                    </p:animEffect>
                                    <p:set>
                                      <p:cBhvr>
                                        <p:cTn id="98" dur="1" fill="hold">
                                          <p:stCondLst>
                                            <p:cond delay="499"/>
                                          </p:stCondLst>
                                        </p:cTn>
                                        <p:tgtEl>
                                          <p:spTgt spid="309335"/>
                                        </p:tgtEl>
                                        <p:attrNameLst>
                                          <p:attrName>style.visibility</p:attrName>
                                        </p:attrNameLst>
                                      </p:cBhvr>
                                      <p:to>
                                        <p:strVal val="hidden"/>
                                      </p:to>
                                    </p:set>
                                  </p:childTnLst>
                                </p:cTn>
                              </p:par>
                              <p:par>
                                <p:cTn id="99" presetID="9" presetClass="exit" presetSubtype="0" fill="hold" nodeType="withEffect">
                                  <p:stCondLst>
                                    <p:cond delay="0"/>
                                  </p:stCondLst>
                                  <p:childTnLst>
                                    <p:animEffect transition="out" filter="dissolve">
                                      <p:cBhvr>
                                        <p:cTn id="100" dur="500"/>
                                        <p:tgtEl>
                                          <p:spTgt spid="309348"/>
                                        </p:tgtEl>
                                      </p:cBhvr>
                                    </p:animEffect>
                                    <p:set>
                                      <p:cBhvr>
                                        <p:cTn id="101" dur="1" fill="hold">
                                          <p:stCondLst>
                                            <p:cond delay="499"/>
                                          </p:stCondLst>
                                        </p:cTn>
                                        <p:tgtEl>
                                          <p:spTgt spid="309348"/>
                                        </p:tgtEl>
                                        <p:attrNameLst>
                                          <p:attrName>style.visibility</p:attrName>
                                        </p:attrNameLst>
                                      </p:cBhvr>
                                      <p:to>
                                        <p:strVal val="hidden"/>
                                      </p:to>
                                    </p:set>
                                  </p:childTnLst>
                                </p:cTn>
                              </p:par>
                              <p:par>
                                <p:cTn id="102" presetID="9" presetClass="exit" presetSubtype="0" fill="hold" nodeType="withEffect">
                                  <p:stCondLst>
                                    <p:cond delay="0"/>
                                  </p:stCondLst>
                                  <p:childTnLst>
                                    <p:animEffect transition="out" filter="dissolve">
                                      <p:cBhvr>
                                        <p:cTn id="103" dur="500"/>
                                        <p:tgtEl>
                                          <p:spTgt spid="309356"/>
                                        </p:tgtEl>
                                      </p:cBhvr>
                                    </p:animEffect>
                                    <p:set>
                                      <p:cBhvr>
                                        <p:cTn id="104" dur="1" fill="hold">
                                          <p:stCondLst>
                                            <p:cond delay="499"/>
                                          </p:stCondLst>
                                        </p:cTn>
                                        <p:tgtEl>
                                          <p:spTgt spid="309356"/>
                                        </p:tgtEl>
                                        <p:attrNameLst>
                                          <p:attrName>style.visibility</p:attrName>
                                        </p:attrNameLst>
                                      </p:cBhvr>
                                      <p:to>
                                        <p:strVal val="hidden"/>
                                      </p:to>
                                    </p:set>
                                  </p:childTnLst>
                                </p:cTn>
                              </p:par>
                              <p:par>
                                <p:cTn id="105" presetID="9" presetClass="exit" presetSubtype="0" fill="hold" grpId="0" nodeType="withEffect">
                                  <p:stCondLst>
                                    <p:cond delay="0"/>
                                  </p:stCondLst>
                                  <p:childTnLst>
                                    <p:animEffect transition="out" filter="dissolve">
                                      <p:cBhvr>
                                        <p:cTn id="106" dur="500"/>
                                        <p:tgtEl>
                                          <p:spTgt spid="309344"/>
                                        </p:tgtEl>
                                      </p:cBhvr>
                                    </p:animEffect>
                                    <p:set>
                                      <p:cBhvr>
                                        <p:cTn id="107" dur="1" fill="hold">
                                          <p:stCondLst>
                                            <p:cond delay="499"/>
                                          </p:stCondLst>
                                        </p:cTn>
                                        <p:tgtEl>
                                          <p:spTgt spid="309344"/>
                                        </p:tgtEl>
                                        <p:attrNameLst>
                                          <p:attrName>style.visibility</p:attrName>
                                        </p:attrNameLst>
                                      </p:cBhvr>
                                      <p:to>
                                        <p:strVal val="hidden"/>
                                      </p:to>
                                    </p:set>
                                  </p:childTnLst>
                                </p:cTn>
                              </p:par>
                              <p:par>
                                <p:cTn id="108" presetID="9" presetClass="exit" presetSubtype="0" fill="hold" grpId="1" nodeType="withEffect">
                                  <p:stCondLst>
                                    <p:cond delay="0"/>
                                  </p:stCondLst>
                                  <p:childTnLst>
                                    <p:animEffect transition="out" filter="dissolve">
                                      <p:cBhvr>
                                        <p:cTn id="109" dur="500"/>
                                        <p:tgtEl>
                                          <p:spTgt spid="309359"/>
                                        </p:tgtEl>
                                      </p:cBhvr>
                                    </p:animEffect>
                                    <p:set>
                                      <p:cBhvr>
                                        <p:cTn id="110" dur="1" fill="hold">
                                          <p:stCondLst>
                                            <p:cond delay="499"/>
                                          </p:stCondLst>
                                        </p:cTn>
                                        <p:tgtEl>
                                          <p:spTgt spid="309359"/>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09373"/>
                                        </p:tgtEl>
                                        <p:attrNameLst>
                                          <p:attrName>style.visibility</p:attrName>
                                        </p:attrNameLst>
                                      </p:cBhvr>
                                      <p:to>
                                        <p:strVal val="visible"/>
                                      </p:to>
                                    </p:set>
                                    <p:anim calcmode="lin" valueType="num">
                                      <p:cBhvr additive="base">
                                        <p:cTn id="115" dur="500" fill="hold"/>
                                        <p:tgtEl>
                                          <p:spTgt spid="309373"/>
                                        </p:tgtEl>
                                        <p:attrNameLst>
                                          <p:attrName>ppt_x</p:attrName>
                                        </p:attrNameLst>
                                      </p:cBhvr>
                                      <p:tavLst>
                                        <p:tav tm="0">
                                          <p:val>
                                            <p:strVal val="#ppt_x"/>
                                          </p:val>
                                        </p:tav>
                                        <p:tav tm="100000">
                                          <p:val>
                                            <p:strVal val="#ppt_x"/>
                                          </p:val>
                                        </p:tav>
                                      </p:tavLst>
                                    </p:anim>
                                    <p:anim calcmode="lin" valueType="num">
                                      <p:cBhvr additive="base">
                                        <p:cTn id="116" dur="500" fill="hold"/>
                                        <p:tgtEl>
                                          <p:spTgt spid="309373"/>
                                        </p:tgtEl>
                                        <p:attrNameLst>
                                          <p:attrName>ppt_y</p:attrName>
                                        </p:attrNameLst>
                                      </p:cBhvr>
                                      <p:tavLst>
                                        <p:tav tm="0">
                                          <p:val>
                                            <p:strVal val="1+#ppt_h/2"/>
                                          </p:val>
                                        </p:tav>
                                        <p:tav tm="100000">
                                          <p:val>
                                            <p:strVal val="#ppt_y"/>
                                          </p:val>
                                        </p:tav>
                                      </p:tavLst>
                                    </p:anim>
                                  </p:childTnLst>
                                </p:cTn>
                              </p:par>
                            </p:childTnLst>
                          </p:cTn>
                        </p:par>
                        <p:par>
                          <p:cTn id="117" fill="hold" nodeType="afterGroup">
                            <p:stCondLst>
                              <p:cond delay="500"/>
                            </p:stCondLst>
                            <p:childTnLst>
                              <p:par>
                                <p:cTn id="118" presetID="1" presetClass="entr" presetSubtype="0" fill="hold" grpId="0" nodeType="afterEffect">
                                  <p:stCondLst>
                                    <p:cond delay="0"/>
                                  </p:stCondLst>
                                  <p:childTnLst>
                                    <p:set>
                                      <p:cBhvr>
                                        <p:cTn id="119" dur="1" fill="hold">
                                          <p:stCondLst>
                                            <p:cond delay="0"/>
                                          </p:stCondLst>
                                        </p:cTn>
                                        <p:tgtEl>
                                          <p:spTgt spid="309376"/>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309374"/>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09375"/>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309377"/>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09379"/>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09378"/>
                                        </p:tgtEl>
                                        <p:attrNameLst>
                                          <p:attrName>style.visibility</p:attrName>
                                        </p:attrNameLst>
                                      </p:cBhvr>
                                      <p:to>
                                        <p:strVal val="visible"/>
                                      </p:to>
                                    </p:set>
                                  </p:childTnLst>
                                </p:cTn>
                              </p:par>
                              <p:par>
                                <p:cTn id="130" presetID="1" presetClass="entr" presetSubtype="0" fill="hold" nodeType="withEffect">
                                  <p:stCondLst>
                                    <p:cond delay="0"/>
                                  </p:stCondLst>
                                  <p:childTnLst>
                                    <p:set>
                                      <p:cBhvr>
                                        <p:cTn id="131" dur="1" fill="hold">
                                          <p:stCondLst>
                                            <p:cond delay="0"/>
                                          </p:stCondLst>
                                        </p:cTn>
                                        <p:tgtEl>
                                          <p:spTgt spid="309380"/>
                                        </p:tgtEl>
                                        <p:attrNameLst>
                                          <p:attrName>style.visibility</p:attrName>
                                        </p:attrNameLst>
                                      </p:cBhvr>
                                      <p:to>
                                        <p:strVal val="visible"/>
                                      </p:to>
                                    </p:set>
                                  </p:childTnLst>
                                </p:cTn>
                              </p:par>
                              <p:par>
                                <p:cTn id="132" presetID="1" presetClass="entr" presetSubtype="0" fill="hold" nodeType="withEffect">
                                  <p:stCondLst>
                                    <p:cond delay="0"/>
                                  </p:stCondLst>
                                  <p:childTnLst>
                                    <p:set>
                                      <p:cBhvr>
                                        <p:cTn id="133" dur="1" fill="hold">
                                          <p:stCondLst>
                                            <p:cond delay="0"/>
                                          </p:stCondLst>
                                        </p:cTn>
                                        <p:tgtEl>
                                          <p:spTgt spid="309385"/>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309386"/>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2" presetClass="entr" presetSubtype="4" fill="hold" grpId="0" nodeType="clickEffect">
                                  <p:stCondLst>
                                    <p:cond delay="0"/>
                                  </p:stCondLst>
                                  <p:childTnLst>
                                    <p:set>
                                      <p:cBhvr>
                                        <p:cTn id="139" dur="1" fill="hold">
                                          <p:stCondLst>
                                            <p:cond delay="0"/>
                                          </p:stCondLst>
                                        </p:cTn>
                                        <p:tgtEl>
                                          <p:spTgt spid="309387"/>
                                        </p:tgtEl>
                                        <p:attrNameLst>
                                          <p:attrName>style.visibility</p:attrName>
                                        </p:attrNameLst>
                                      </p:cBhvr>
                                      <p:to>
                                        <p:strVal val="visible"/>
                                      </p:to>
                                    </p:set>
                                    <p:anim calcmode="lin" valueType="num">
                                      <p:cBhvr additive="base">
                                        <p:cTn id="140" dur="500" fill="hold"/>
                                        <p:tgtEl>
                                          <p:spTgt spid="309387"/>
                                        </p:tgtEl>
                                        <p:attrNameLst>
                                          <p:attrName>ppt_x</p:attrName>
                                        </p:attrNameLst>
                                      </p:cBhvr>
                                      <p:tavLst>
                                        <p:tav tm="0">
                                          <p:val>
                                            <p:strVal val="#ppt_x"/>
                                          </p:val>
                                        </p:tav>
                                        <p:tav tm="100000">
                                          <p:val>
                                            <p:strVal val="#ppt_x"/>
                                          </p:val>
                                        </p:tav>
                                      </p:tavLst>
                                    </p:anim>
                                    <p:anim calcmode="lin" valueType="num">
                                      <p:cBhvr additive="base">
                                        <p:cTn id="141" dur="500" fill="hold"/>
                                        <p:tgtEl>
                                          <p:spTgt spid="309387"/>
                                        </p:tgtEl>
                                        <p:attrNameLst>
                                          <p:attrName>ppt_y</p:attrName>
                                        </p:attrNameLst>
                                      </p:cBhvr>
                                      <p:tavLst>
                                        <p:tav tm="0">
                                          <p:val>
                                            <p:strVal val="1+#ppt_h/2"/>
                                          </p:val>
                                        </p:tav>
                                        <p:tav tm="100000">
                                          <p:val>
                                            <p:strVal val="#ppt_y"/>
                                          </p:val>
                                        </p:tav>
                                      </p:tavLst>
                                    </p:anim>
                                  </p:childTnLst>
                                </p:cTn>
                              </p:par>
                            </p:childTnLst>
                          </p:cTn>
                        </p:par>
                        <p:par>
                          <p:cTn id="142" fill="hold" nodeType="afterGroup">
                            <p:stCondLst>
                              <p:cond delay="500"/>
                            </p:stCondLst>
                            <p:childTnLst>
                              <p:par>
                                <p:cTn id="143" presetID="1" presetClass="entr" presetSubtype="0" fill="hold" grpId="0" nodeType="afterEffect">
                                  <p:stCondLst>
                                    <p:cond delay="0"/>
                                  </p:stCondLst>
                                  <p:childTnLst>
                                    <p:set>
                                      <p:cBhvr>
                                        <p:cTn id="144" dur="1" fill="hold">
                                          <p:stCondLst>
                                            <p:cond delay="0"/>
                                          </p:stCondLst>
                                        </p:cTn>
                                        <p:tgtEl>
                                          <p:spTgt spid="309388"/>
                                        </p:tgtEl>
                                        <p:attrNameLst>
                                          <p:attrName>style.visibility</p:attrName>
                                        </p:attrNameLst>
                                      </p:cBhvr>
                                      <p:to>
                                        <p:strVal val="visible"/>
                                      </p:to>
                                    </p:set>
                                  </p:childTnLst>
                                </p:cTn>
                              </p:par>
                            </p:childTnLst>
                          </p:cTn>
                        </p:par>
                        <p:par>
                          <p:cTn id="145" fill="hold" nodeType="afterGroup">
                            <p:stCondLst>
                              <p:cond delay="500"/>
                            </p:stCondLst>
                            <p:childTnLst>
                              <p:par>
                                <p:cTn id="146" presetID="23" presetClass="emph" presetSubtype="0" fill="hold" grpId="1" nodeType="afterEffect">
                                  <p:stCondLst>
                                    <p:cond delay="500"/>
                                  </p:stCondLst>
                                  <p:childTnLst>
                                    <p:animClr clrSpc="hsl" dir="cw">
                                      <p:cBhvr override="childStyle">
                                        <p:cTn id="147" dur="500" fill="hold"/>
                                        <p:tgtEl>
                                          <p:spTgt spid="309388"/>
                                        </p:tgtEl>
                                        <p:attrNameLst>
                                          <p:attrName>style.color</p:attrName>
                                        </p:attrNameLst>
                                      </p:cBhvr>
                                      <p:by>
                                        <p:hsl h="10842353" s="0" l="0"/>
                                      </p:by>
                                    </p:animClr>
                                    <p:animClr clrSpc="hsl" dir="cw">
                                      <p:cBhvr>
                                        <p:cTn id="148" dur="500" fill="hold"/>
                                        <p:tgtEl>
                                          <p:spTgt spid="309388"/>
                                        </p:tgtEl>
                                        <p:attrNameLst>
                                          <p:attrName>fillcolor</p:attrName>
                                        </p:attrNameLst>
                                      </p:cBhvr>
                                      <p:by>
                                        <p:hsl h="10842353" s="0" l="0"/>
                                      </p:by>
                                    </p:animClr>
                                    <p:animClr clrSpc="hsl" dir="cw">
                                      <p:cBhvr>
                                        <p:cTn id="149" dur="500" fill="hold"/>
                                        <p:tgtEl>
                                          <p:spTgt spid="309388"/>
                                        </p:tgtEl>
                                        <p:attrNameLst>
                                          <p:attrName>stroke.color</p:attrName>
                                        </p:attrNameLst>
                                      </p:cBhvr>
                                      <p:by>
                                        <p:hsl h="10842353" s="0" l="0"/>
                                      </p:by>
                                    </p:animClr>
                                    <p:set>
                                      <p:cBhvr>
                                        <p:cTn id="150" dur="500" fill="hold"/>
                                        <p:tgtEl>
                                          <p:spTgt spid="309388"/>
                                        </p:tgtEl>
                                        <p:attrNameLst>
                                          <p:attrName>fill.type</p:attrName>
                                        </p:attrNameLst>
                                      </p:cBhvr>
                                      <p:to>
                                        <p:strVal val="solid"/>
                                      </p:to>
                                    </p:set>
                                  </p:childTnLst>
                                  <p:subTnLst>
                                    <p:audio>
                                      <p:cMediaNode>
                                        <p:cTn display="0" masterRel="sameClick">
                                          <p:stCondLst>
                                            <p:cond evt="begin" delay="0">
                                              <p:tn val="146"/>
                                            </p:cond>
                                          </p:stCondLst>
                                          <p:endCondLst>
                                            <p:cond evt="onStopAudio" delay="0">
                                              <p:tgtEl>
                                                <p:sldTgt/>
                                              </p:tgtEl>
                                            </p:cond>
                                          </p:endCondLst>
                                        </p:cTn>
                                        <p:tgtEl>
                                          <p:sndTgt r:embed="rId3" name="laser.wav"/>
                                        </p:tgtEl>
                                      </p:cMediaNode>
                                    </p:audio>
                                  </p:subTnLst>
                                </p:cTn>
                              </p:par>
                            </p:childTnLst>
                          </p:cTn>
                        </p:par>
                      </p:childTnLst>
                    </p:cTn>
                  </p:par>
                  <p:par>
                    <p:cTn id="151" fill="hold" nodeType="clickPar">
                      <p:stCondLst>
                        <p:cond delay="indefinite"/>
                      </p:stCondLst>
                      <p:childTnLst>
                        <p:par>
                          <p:cTn id="152" fill="hold" nodeType="withGroup">
                            <p:stCondLst>
                              <p:cond delay="0"/>
                            </p:stCondLst>
                            <p:childTnLst>
                              <p:par>
                                <p:cTn id="153" presetID="2" presetClass="entr" presetSubtype="4" fill="hold" grpId="0" nodeType="clickEffect">
                                  <p:stCondLst>
                                    <p:cond delay="0"/>
                                  </p:stCondLst>
                                  <p:childTnLst>
                                    <p:set>
                                      <p:cBhvr>
                                        <p:cTn id="154" dur="1" fill="hold">
                                          <p:stCondLst>
                                            <p:cond delay="0"/>
                                          </p:stCondLst>
                                        </p:cTn>
                                        <p:tgtEl>
                                          <p:spTgt spid="309389"/>
                                        </p:tgtEl>
                                        <p:attrNameLst>
                                          <p:attrName>style.visibility</p:attrName>
                                        </p:attrNameLst>
                                      </p:cBhvr>
                                      <p:to>
                                        <p:strVal val="visible"/>
                                      </p:to>
                                    </p:set>
                                    <p:anim calcmode="lin" valueType="num">
                                      <p:cBhvr additive="base">
                                        <p:cTn id="155" dur="500" fill="hold"/>
                                        <p:tgtEl>
                                          <p:spTgt spid="309389"/>
                                        </p:tgtEl>
                                        <p:attrNameLst>
                                          <p:attrName>ppt_x</p:attrName>
                                        </p:attrNameLst>
                                      </p:cBhvr>
                                      <p:tavLst>
                                        <p:tav tm="0">
                                          <p:val>
                                            <p:strVal val="#ppt_x"/>
                                          </p:val>
                                        </p:tav>
                                        <p:tav tm="100000">
                                          <p:val>
                                            <p:strVal val="#ppt_x"/>
                                          </p:val>
                                        </p:tav>
                                      </p:tavLst>
                                    </p:anim>
                                    <p:anim calcmode="lin" valueType="num">
                                      <p:cBhvr additive="base">
                                        <p:cTn id="156" dur="500" fill="hold"/>
                                        <p:tgtEl>
                                          <p:spTgt spid="309389"/>
                                        </p:tgtEl>
                                        <p:attrNameLst>
                                          <p:attrName>ppt_y</p:attrName>
                                        </p:attrNameLst>
                                      </p:cBhvr>
                                      <p:tavLst>
                                        <p:tav tm="0">
                                          <p:val>
                                            <p:strVal val="1+#ppt_h/2"/>
                                          </p:val>
                                        </p:tav>
                                        <p:tav tm="100000">
                                          <p:val>
                                            <p:strVal val="#ppt_y"/>
                                          </p:val>
                                        </p:tav>
                                      </p:tavLst>
                                    </p:anim>
                                  </p:childTnLst>
                                </p:cTn>
                              </p:par>
                            </p:childTnLst>
                          </p:cTn>
                        </p:par>
                      </p:childTnLst>
                    </p:cTn>
                  </p:par>
                  <p:par>
                    <p:cTn id="157" fill="hold" nodeType="clickPar">
                      <p:stCondLst>
                        <p:cond delay="indefinite"/>
                      </p:stCondLst>
                      <p:childTnLst>
                        <p:par>
                          <p:cTn id="158" fill="hold" nodeType="withGroup">
                            <p:stCondLst>
                              <p:cond delay="0"/>
                            </p:stCondLst>
                            <p:childTnLst>
                              <p:par>
                                <p:cTn id="159" presetID="1" presetClass="entr" presetSubtype="0" fill="hold" nodeType="clickEffect">
                                  <p:stCondLst>
                                    <p:cond delay="0"/>
                                  </p:stCondLst>
                                  <p:childTnLst>
                                    <p:set>
                                      <p:cBhvr>
                                        <p:cTn id="160" dur="1" fill="hold">
                                          <p:stCondLst>
                                            <p:cond delay="0"/>
                                          </p:stCondLst>
                                        </p:cTn>
                                        <p:tgtEl>
                                          <p:spTgt spid="309390"/>
                                        </p:tgtEl>
                                        <p:attrNameLst>
                                          <p:attrName>style.visibility</p:attrName>
                                        </p:attrNameLst>
                                      </p:cBhvr>
                                      <p:to>
                                        <p:strVal val="visible"/>
                                      </p:to>
                                    </p:se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ntr" presetSubtype="0" fill="hold" nodeType="clickEffect">
                                  <p:stCondLst>
                                    <p:cond delay="0"/>
                                  </p:stCondLst>
                                  <p:childTnLst>
                                    <p:set>
                                      <p:cBhvr>
                                        <p:cTn id="164" dur="1" fill="hold">
                                          <p:stCondLst>
                                            <p:cond delay="0"/>
                                          </p:stCondLst>
                                        </p:cTn>
                                        <p:tgtEl>
                                          <p:spTgt spid="309391"/>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2" presetClass="entr" presetSubtype="4" fill="hold" grpId="0" nodeType="clickEffect">
                                  <p:stCondLst>
                                    <p:cond delay="0"/>
                                  </p:stCondLst>
                                  <p:childTnLst>
                                    <p:set>
                                      <p:cBhvr>
                                        <p:cTn id="168" dur="1" fill="hold">
                                          <p:stCondLst>
                                            <p:cond delay="0"/>
                                          </p:stCondLst>
                                        </p:cTn>
                                        <p:tgtEl>
                                          <p:spTgt spid="309392"/>
                                        </p:tgtEl>
                                        <p:attrNameLst>
                                          <p:attrName>style.visibility</p:attrName>
                                        </p:attrNameLst>
                                      </p:cBhvr>
                                      <p:to>
                                        <p:strVal val="visible"/>
                                      </p:to>
                                    </p:set>
                                    <p:anim calcmode="lin" valueType="num">
                                      <p:cBhvr additive="base">
                                        <p:cTn id="169" dur="500" fill="hold"/>
                                        <p:tgtEl>
                                          <p:spTgt spid="309392"/>
                                        </p:tgtEl>
                                        <p:attrNameLst>
                                          <p:attrName>ppt_x</p:attrName>
                                        </p:attrNameLst>
                                      </p:cBhvr>
                                      <p:tavLst>
                                        <p:tav tm="0">
                                          <p:val>
                                            <p:strVal val="#ppt_x"/>
                                          </p:val>
                                        </p:tav>
                                        <p:tav tm="100000">
                                          <p:val>
                                            <p:strVal val="#ppt_x"/>
                                          </p:val>
                                        </p:tav>
                                      </p:tavLst>
                                    </p:anim>
                                    <p:anim calcmode="lin" valueType="num">
                                      <p:cBhvr additive="base">
                                        <p:cTn id="170" dur="500" fill="hold"/>
                                        <p:tgtEl>
                                          <p:spTgt spid="309392"/>
                                        </p:tgtEl>
                                        <p:attrNameLst>
                                          <p:attrName>ppt_y</p:attrName>
                                        </p:attrNameLst>
                                      </p:cBhvr>
                                      <p:tavLst>
                                        <p:tav tm="0">
                                          <p:val>
                                            <p:strVal val="1+#ppt_h/2"/>
                                          </p:val>
                                        </p:tav>
                                        <p:tav tm="100000">
                                          <p:val>
                                            <p:strVal val="#ppt_y"/>
                                          </p:val>
                                        </p:tav>
                                      </p:tavLst>
                                    </p:anim>
                                  </p:childTnLst>
                                </p:cTn>
                              </p:par>
                            </p:childTnLst>
                          </p:cTn>
                        </p:par>
                        <p:par>
                          <p:cTn id="171" fill="hold" nodeType="afterGroup">
                            <p:stCondLst>
                              <p:cond delay="500"/>
                            </p:stCondLst>
                            <p:childTnLst>
                              <p:par>
                                <p:cTn id="172" presetID="1" presetClass="entr" presetSubtype="0" fill="hold" grpId="0" nodeType="afterEffect">
                                  <p:stCondLst>
                                    <p:cond delay="0"/>
                                  </p:stCondLst>
                                  <p:childTnLst>
                                    <p:set>
                                      <p:cBhvr>
                                        <p:cTn id="173" dur="1" fill="hold">
                                          <p:stCondLst>
                                            <p:cond delay="0"/>
                                          </p:stCondLst>
                                        </p:cTn>
                                        <p:tgtEl>
                                          <p:spTgt spid="309393"/>
                                        </p:tgtEl>
                                        <p:attrNameLst>
                                          <p:attrName>style.visibility</p:attrName>
                                        </p:attrNameLst>
                                      </p:cBhvr>
                                      <p:to>
                                        <p:strVal val="visible"/>
                                      </p:to>
                                    </p:set>
                                  </p:childTnLst>
                                </p:cTn>
                              </p:par>
                            </p:childTnLst>
                          </p:cTn>
                        </p:par>
                        <p:par>
                          <p:cTn id="174" fill="hold" nodeType="afterGroup">
                            <p:stCondLst>
                              <p:cond delay="500"/>
                            </p:stCondLst>
                            <p:childTnLst>
                              <p:par>
                                <p:cTn id="175" presetID="23" presetClass="emph" presetSubtype="0" fill="hold" grpId="1" nodeType="afterEffect">
                                  <p:stCondLst>
                                    <p:cond delay="500"/>
                                  </p:stCondLst>
                                  <p:childTnLst>
                                    <p:animClr clrSpc="hsl" dir="cw">
                                      <p:cBhvr override="childStyle">
                                        <p:cTn id="176" dur="500" fill="hold"/>
                                        <p:tgtEl>
                                          <p:spTgt spid="309393"/>
                                        </p:tgtEl>
                                        <p:attrNameLst>
                                          <p:attrName>style.color</p:attrName>
                                        </p:attrNameLst>
                                      </p:cBhvr>
                                      <p:by>
                                        <p:hsl h="10842353" s="0" l="0"/>
                                      </p:by>
                                    </p:animClr>
                                    <p:animClr clrSpc="hsl" dir="cw">
                                      <p:cBhvr>
                                        <p:cTn id="177" dur="500" fill="hold"/>
                                        <p:tgtEl>
                                          <p:spTgt spid="309393"/>
                                        </p:tgtEl>
                                        <p:attrNameLst>
                                          <p:attrName>fillcolor</p:attrName>
                                        </p:attrNameLst>
                                      </p:cBhvr>
                                      <p:by>
                                        <p:hsl h="10842353" s="0" l="0"/>
                                      </p:by>
                                    </p:animClr>
                                    <p:animClr clrSpc="hsl" dir="cw">
                                      <p:cBhvr>
                                        <p:cTn id="178" dur="500" fill="hold"/>
                                        <p:tgtEl>
                                          <p:spTgt spid="309393"/>
                                        </p:tgtEl>
                                        <p:attrNameLst>
                                          <p:attrName>stroke.color</p:attrName>
                                        </p:attrNameLst>
                                      </p:cBhvr>
                                      <p:by>
                                        <p:hsl h="10842353" s="0" l="0"/>
                                      </p:by>
                                    </p:animClr>
                                    <p:set>
                                      <p:cBhvr>
                                        <p:cTn id="179" dur="500" fill="hold"/>
                                        <p:tgtEl>
                                          <p:spTgt spid="309393"/>
                                        </p:tgtEl>
                                        <p:attrNameLst>
                                          <p:attrName>fill.type</p:attrName>
                                        </p:attrNameLst>
                                      </p:cBhvr>
                                      <p:to>
                                        <p:strVal val="solid"/>
                                      </p:to>
                                    </p:set>
                                  </p:childTnLst>
                                  <p:subTnLst>
                                    <p:audio>
                                      <p:cMediaNode>
                                        <p:cTn display="0" masterRel="sameClick">
                                          <p:stCondLst>
                                            <p:cond evt="begin" delay="0">
                                              <p:tn val="175"/>
                                            </p:cond>
                                          </p:stCondLst>
                                          <p:endCondLst>
                                            <p:cond evt="onStopAudio" delay="0">
                                              <p:tgtEl>
                                                <p:sldTgt/>
                                              </p:tgtEl>
                                            </p:cond>
                                          </p:endCondLst>
                                        </p:cTn>
                                        <p:tgtEl>
                                          <p:sndTgt r:embed="rId3" name="laser.wav"/>
                                        </p:tgtEl>
                                      </p:cMediaNode>
                                    </p:audio>
                                  </p:subTnLst>
                                </p:cTn>
                              </p:par>
                              <p:par>
                                <p:cTn id="180" presetID="9" presetClass="exit" presetSubtype="0" fill="hold" grpId="2" nodeType="withEffect">
                                  <p:stCondLst>
                                    <p:cond delay="500"/>
                                  </p:stCondLst>
                                  <p:childTnLst>
                                    <p:animEffect transition="out" filter="dissolve">
                                      <p:cBhvr>
                                        <p:cTn id="181" dur="500"/>
                                        <p:tgtEl>
                                          <p:spTgt spid="309388"/>
                                        </p:tgtEl>
                                      </p:cBhvr>
                                    </p:animEffect>
                                    <p:set>
                                      <p:cBhvr>
                                        <p:cTn id="182" dur="1" fill="hold">
                                          <p:stCondLst>
                                            <p:cond delay="499"/>
                                          </p:stCondLst>
                                        </p:cTn>
                                        <p:tgtEl>
                                          <p:spTgt spid="309388"/>
                                        </p:tgtEl>
                                        <p:attrNameLst>
                                          <p:attrName>style.visibility</p:attrName>
                                        </p:attrNameLst>
                                      </p:cBhvr>
                                      <p:to>
                                        <p:strVal val="hidden"/>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309394"/>
                                        </p:tgtEl>
                                        <p:attrNameLst>
                                          <p:attrName>style.visibility</p:attrName>
                                        </p:attrNameLst>
                                      </p:cBhvr>
                                      <p:to>
                                        <p:strVal val="visible"/>
                                      </p:to>
                                    </p:set>
                                    <p:anim calcmode="lin" valueType="num">
                                      <p:cBhvr additive="base">
                                        <p:cTn id="187" dur="500" fill="hold"/>
                                        <p:tgtEl>
                                          <p:spTgt spid="309394"/>
                                        </p:tgtEl>
                                        <p:attrNameLst>
                                          <p:attrName>ppt_x</p:attrName>
                                        </p:attrNameLst>
                                      </p:cBhvr>
                                      <p:tavLst>
                                        <p:tav tm="0">
                                          <p:val>
                                            <p:strVal val="#ppt_x"/>
                                          </p:val>
                                        </p:tav>
                                        <p:tav tm="100000">
                                          <p:val>
                                            <p:strVal val="#ppt_x"/>
                                          </p:val>
                                        </p:tav>
                                      </p:tavLst>
                                    </p:anim>
                                    <p:anim calcmode="lin" valueType="num">
                                      <p:cBhvr additive="base">
                                        <p:cTn id="188" dur="500" fill="hold"/>
                                        <p:tgtEl>
                                          <p:spTgt spid="309394"/>
                                        </p:tgtEl>
                                        <p:attrNameLst>
                                          <p:attrName>ppt_y</p:attrName>
                                        </p:attrNameLst>
                                      </p:cBhvr>
                                      <p:tavLst>
                                        <p:tav tm="0">
                                          <p:val>
                                            <p:strVal val="1+#ppt_h/2"/>
                                          </p:val>
                                        </p:tav>
                                        <p:tav tm="100000">
                                          <p:val>
                                            <p:strVal val="#ppt_y"/>
                                          </p:val>
                                        </p:tav>
                                      </p:tavLst>
                                    </p:anim>
                                  </p:childTnLst>
                                </p:cTn>
                              </p:par>
                            </p:childTnLst>
                          </p:cTn>
                        </p:par>
                      </p:childTnLst>
                    </p:cTn>
                  </p:par>
                  <p:par>
                    <p:cTn id="189" fill="hold" nodeType="clickPar">
                      <p:stCondLst>
                        <p:cond delay="indefinite"/>
                      </p:stCondLst>
                      <p:childTnLst>
                        <p:par>
                          <p:cTn id="190" fill="hold" nodeType="withGroup">
                            <p:stCondLst>
                              <p:cond delay="0"/>
                            </p:stCondLst>
                            <p:childTnLst>
                              <p:par>
                                <p:cTn id="191" presetID="1" presetClass="entr" presetSubtype="0" fill="hold" nodeType="clickEffect">
                                  <p:stCondLst>
                                    <p:cond delay="0"/>
                                  </p:stCondLst>
                                  <p:childTnLst>
                                    <p:set>
                                      <p:cBhvr>
                                        <p:cTn id="192" dur="1" fill="hold">
                                          <p:stCondLst>
                                            <p:cond delay="0"/>
                                          </p:stCondLst>
                                        </p:cTn>
                                        <p:tgtEl>
                                          <p:spTgt spid="309395"/>
                                        </p:tgtEl>
                                        <p:attrNameLst>
                                          <p:attrName>style.visibility</p:attrName>
                                        </p:attrNameLst>
                                      </p:cBhvr>
                                      <p:to>
                                        <p:strVal val="visible"/>
                                      </p:to>
                                    </p:se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 presetClass="entr" presetSubtype="0" fill="hold" nodeType="clickEffect">
                                  <p:stCondLst>
                                    <p:cond delay="0"/>
                                  </p:stCondLst>
                                  <p:childTnLst>
                                    <p:set>
                                      <p:cBhvr>
                                        <p:cTn id="196" dur="1" fill="hold">
                                          <p:stCondLst>
                                            <p:cond delay="0"/>
                                          </p:stCondLst>
                                        </p:cTn>
                                        <p:tgtEl>
                                          <p:spTgt spid="309396"/>
                                        </p:tgtEl>
                                        <p:attrNameLst>
                                          <p:attrName>style.visibility</p:attrName>
                                        </p:attrNameLst>
                                      </p:cBhvr>
                                      <p:to>
                                        <p:strVal val="visible"/>
                                      </p:to>
                                    </p:se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2" presetClass="entr" presetSubtype="4" fill="hold" grpId="0" nodeType="clickEffect">
                                  <p:stCondLst>
                                    <p:cond delay="0"/>
                                  </p:stCondLst>
                                  <p:childTnLst>
                                    <p:set>
                                      <p:cBhvr>
                                        <p:cTn id="200" dur="1" fill="hold">
                                          <p:stCondLst>
                                            <p:cond delay="0"/>
                                          </p:stCondLst>
                                        </p:cTn>
                                        <p:tgtEl>
                                          <p:spTgt spid="309397"/>
                                        </p:tgtEl>
                                        <p:attrNameLst>
                                          <p:attrName>style.visibility</p:attrName>
                                        </p:attrNameLst>
                                      </p:cBhvr>
                                      <p:to>
                                        <p:strVal val="visible"/>
                                      </p:to>
                                    </p:set>
                                    <p:anim calcmode="lin" valueType="num">
                                      <p:cBhvr additive="base">
                                        <p:cTn id="201" dur="500" fill="hold"/>
                                        <p:tgtEl>
                                          <p:spTgt spid="309397"/>
                                        </p:tgtEl>
                                        <p:attrNameLst>
                                          <p:attrName>ppt_x</p:attrName>
                                        </p:attrNameLst>
                                      </p:cBhvr>
                                      <p:tavLst>
                                        <p:tav tm="0">
                                          <p:val>
                                            <p:strVal val="#ppt_x"/>
                                          </p:val>
                                        </p:tav>
                                        <p:tav tm="100000">
                                          <p:val>
                                            <p:strVal val="#ppt_x"/>
                                          </p:val>
                                        </p:tav>
                                      </p:tavLst>
                                    </p:anim>
                                    <p:anim calcmode="lin" valueType="num">
                                      <p:cBhvr additive="base">
                                        <p:cTn id="202" dur="500" fill="hold"/>
                                        <p:tgtEl>
                                          <p:spTgt spid="309397"/>
                                        </p:tgtEl>
                                        <p:attrNameLst>
                                          <p:attrName>ppt_y</p:attrName>
                                        </p:attrNameLst>
                                      </p:cBhvr>
                                      <p:tavLst>
                                        <p:tav tm="0">
                                          <p:val>
                                            <p:strVal val="1+#ppt_h/2"/>
                                          </p:val>
                                        </p:tav>
                                        <p:tav tm="100000">
                                          <p:val>
                                            <p:strVal val="#ppt_y"/>
                                          </p:val>
                                        </p:tav>
                                      </p:tavLst>
                                    </p:anim>
                                  </p:childTnLst>
                                </p:cTn>
                              </p:par>
                            </p:childTnLst>
                          </p:cTn>
                        </p:par>
                        <p:par>
                          <p:cTn id="203" fill="hold" nodeType="afterGroup">
                            <p:stCondLst>
                              <p:cond delay="500"/>
                            </p:stCondLst>
                            <p:childTnLst>
                              <p:par>
                                <p:cTn id="204" presetID="6" presetClass="emph" presetSubtype="0" fill="hold" grpId="1" nodeType="afterEffect">
                                  <p:stCondLst>
                                    <p:cond delay="0"/>
                                  </p:stCondLst>
                                  <p:childTnLst>
                                    <p:animScale>
                                      <p:cBhvr>
                                        <p:cTn id="205" dur="2000" fill="hold"/>
                                        <p:tgtEl>
                                          <p:spTgt spid="309374"/>
                                        </p:tgtEl>
                                      </p:cBhvr>
                                      <p:by x="150000" y="150000"/>
                                    </p:animScale>
                                  </p:childTnLst>
                                </p:cTn>
                              </p:par>
                            </p:childTnLst>
                          </p:cTn>
                        </p:par>
                        <p:par>
                          <p:cTn id="206" fill="hold" nodeType="afterGroup">
                            <p:stCondLst>
                              <p:cond delay="2500"/>
                            </p:stCondLst>
                            <p:childTnLst>
                              <p:par>
                                <p:cTn id="207" presetID="6" presetClass="emph" presetSubtype="0" fill="hold" grpId="1" nodeType="afterEffect">
                                  <p:stCondLst>
                                    <p:cond delay="0"/>
                                  </p:stCondLst>
                                  <p:childTnLst>
                                    <p:animScale>
                                      <p:cBhvr>
                                        <p:cTn id="208" dur="2000" fill="hold"/>
                                        <p:tgtEl>
                                          <p:spTgt spid="309375"/>
                                        </p:tgtEl>
                                      </p:cBhvr>
                                      <p:by x="150000" y="150000"/>
                                    </p:animScale>
                                  </p:childTnLst>
                                </p:cTn>
                              </p:par>
                              <p:par>
                                <p:cTn id="209" presetID="9" presetClass="exit" presetSubtype="0" fill="hold" grpId="2" nodeType="withEffect">
                                  <p:stCondLst>
                                    <p:cond delay="0"/>
                                  </p:stCondLst>
                                  <p:childTnLst>
                                    <p:animEffect transition="out" filter="dissolve">
                                      <p:cBhvr>
                                        <p:cTn id="210" dur="500"/>
                                        <p:tgtEl>
                                          <p:spTgt spid="309393"/>
                                        </p:tgtEl>
                                      </p:cBhvr>
                                    </p:animEffect>
                                    <p:set>
                                      <p:cBhvr>
                                        <p:cTn id="211" dur="1" fill="hold">
                                          <p:stCondLst>
                                            <p:cond delay="499"/>
                                          </p:stCondLst>
                                        </p:cTn>
                                        <p:tgtEl>
                                          <p:spTgt spid="309393"/>
                                        </p:tgtEl>
                                        <p:attrNameLst>
                                          <p:attrName>style.visibility</p:attrName>
                                        </p:attrNameLst>
                                      </p:cBhvr>
                                      <p:to>
                                        <p:strVal val="hidden"/>
                                      </p:to>
                                    </p:set>
                                  </p:childTnLst>
                                </p:cTn>
                              </p:par>
                            </p:childTnLst>
                          </p:cTn>
                        </p:par>
                      </p:childTnLst>
                    </p:cTn>
                  </p:par>
                  <p:par>
                    <p:cTn id="212" fill="hold" nodeType="clickPar">
                      <p:stCondLst>
                        <p:cond delay="indefinite"/>
                      </p:stCondLst>
                      <p:childTnLst>
                        <p:par>
                          <p:cTn id="213" fill="hold" nodeType="withGroup">
                            <p:stCondLst>
                              <p:cond delay="0"/>
                            </p:stCondLst>
                            <p:childTnLst>
                              <p:par>
                                <p:cTn id="214" presetID="1" presetClass="entr" presetSubtype="0" fill="hold" nodeType="clickEffect">
                                  <p:stCondLst>
                                    <p:cond delay="0"/>
                                  </p:stCondLst>
                                  <p:childTnLst>
                                    <p:set>
                                      <p:cBhvr>
                                        <p:cTn id="215" dur="1" fill="hold">
                                          <p:stCondLst>
                                            <p:cond delay="0"/>
                                          </p:stCondLst>
                                        </p:cTn>
                                        <p:tgtEl>
                                          <p:spTgt spid="309398"/>
                                        </p:tgtEl>
                                        <p:attrNameLst>
                                          <p:attrName>style.visibility</p:attrName>
                                        </p:attrNameLst>
                                      </p:cBhvr>
                                      <p:to>
                                        <p:strVal val="visible"/>
                                      </p:to>
                                    </p:set>
                                  </p:childTnLst>
                                </p:cTn>
                              </p:par>
                              <p:par>
                                <p:cTn id="216" presetID="1" presetClass="entr" presetSubtype="0" fill="hold" nodeType="withEffect">
                                  <p:stCondLst>
                                    <p:cond delay="0"/>
                                  </p:stCondLst>
                                  <p:childTnLst>
                                    <p:set>
                                      <p:cBhvr>
                                        <p:cTn id="217" dur="1" fill="hold">
                                          <p:stCondLst>
                                            <p:cond delay="0"/>
                                          </p:stCondLst>
                                        </p:cTn>
                                        <p:tgtEl>
                                          <p:spTgt spid="309400"/>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309399"/>
                                        </p:tgtEl>
                                        <p:attrNameLst>
                                          <p:attrName>style.visibility</p:attrName>
                                        </p:attrNameLst>
                                      </p:cBhvr>
                                      <p:to>
                                        <p:strVal val="visible"/>
                                      </p:to>
                                    </p:set>
                                  </p:childTnLst>
                                </p:cTn>
                              </p:par>
                              <p:par>
                                <p:cTn id="220" presetID="1" presetClass="entr" presetSubtype="0" fill="hold" grpId="1" nodeType="withEffect">
                                  <p:stCondLst>
                                    <p:cond delay="0"/>
                                  </p:stCondLst>
                                  <p:childTnLst>
                                    <p:set>
                                      <p:cBhvr>
                                        <p:cTn id="221" dur="1" fill="hold">
                                          <p:stCondLst>
                                            <p:cond delay="0"/>
                                          </p:stCondLst>
                                        </p:cTn>
                                        <p:tgtEl>
                                          <p:spTgt spid="309399"/>
                                        </p:tgtEl>
                                        <p:attrNameLst>
                                          <p:attrName>style.visibility</p:attrName>
                                        </p:attrNameLst>
                                      </p:cBhvr>
                                      <p:to>
                                        <p:strVal val="visible"/>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1" presetClass="entr" presetSubtype="0" fill="hold" nodeType="clickEffect">
                                  <p:stCondLst>
                                    <p:cond delay="0"/>
                                  </p:stCondLst>
                                  <p:childTnLst>
                                    <p:set>
                                      <p:cBhvr>
                                        <p:cTn id="225" dur="1" fill="hold">
                                          <p:stCondLst>
                                            <p:cond delay="0"/>
                                          </p:stCondLst>
                                        </p:cTn>
                                        <p:tgtEl>
                                          <p:spTgt spid="309401"/>
                                        </p:tgtEl>
                                        <p:attrNameLst>
                                          <p:attrName>style.visibility</p:attrName>
                                        </p:attrNameLst>
                                      </p:cBhvr>
                                      <p:to>
                                        <p:strVal val="visible"/>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2" presetClass="entr" presetSubtype="4" fill="hold" grpId="0" nodeType="clickEffect">
                                  <p:stCondLst>
                                    <p:cond delay="0"/>
                                  </p:stCondLst>
                                  <p:childTnLst>
                                    <p:set>
                                      <p:cBhvr>
                                        <p:cTn id="229" dur="1" fill="hold">
                                          <p:stCondLst>
                                            <p:cond delay="0"/>
                                          </p:stCondLst>
                                        </p:cTn>
                                        <p:tgtEl>
                                          <p:spTgt spid="309402"/>
                                        </p:tgtEl>
                                        <p:attrNameLst>
                                          <p:attrName>style.visibility</p:attrName>
                                        </p:attrNameLst>
                                      </p:cBhvr>
                                      <p:to>
                                        <p:strVal val="visible"/>
                                      </p:to>
                                    </p:set>
                                    <p:anim calcmode="lin" valueType="num">
                                      <p:cBhvr additive="base">
                                        <p:cTn id="230" dur="500" fill="hold"/>
                                        <p:tgtEl>
                                          <p:spTgt spid="309402"/>
                                        </p:tgtEl>
                                        <p:attrNameLst>
                                          <p:attrName>ppt_x</p:attrName>
                                        </p:attrNameLst>
                                      </p:cBhvr>
                                      <p:tavLst>
                                        <p:tav tm="0">
                                          <p:val>
                                            <p:strVal val="#ppt_x"/>
                                          </p:val>
                                        </p:tav>
                                        <p:tav tm="100000">
                                          <p:val>
                                            <p:strVal val="#ppt_x"/>
                                          </p:val>
                                        </p:tav>
                                      </p:tavLst>
                                    </p:anim>
                                    <p:anim calcmode="lin" valueType="num">
                                      <p:cBhvr additive="base">
                                        <p:cTn id="231" dur="500" fill="hold"/>
                                        <p:tgtEl>
                                          <p:spTgt spid="30940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372" grpId="0" animBg="1"/>
      <p:bldP spid="309255" grpId="0" autoUpdateAnimBg="0"/>
      <p:bldP spid="309256" grpId="0"/>
      <p:bldP spid="309322" grpId="0" animBg="1"/>
      <p:bldP spid="309335" grpId="0" animBg="1"/>
      <p:bldP spid="309344" grpId="0"/>
      <p:bldP spid="309355" grpId="0" animBg="1"/>
      <p:bldP spid="309355" grpId="1" animBg="1"/>
      <p:bldP spid="309357" grpId="0" animBg="1"/>
      <p:bldP spid="309359" grpId="0"/>
      <p:bldP spid="309359" grpId="1"/>
      <p:bldP spid="309360" grpId="0"/>
      <p:bldP spid="309361" grpId="0"/>
      <p:bldP spid="309362" grpId="0"/>
      <p:bldP spid="309363" grpId="0"/>
      <p:bldP spid="309364" grpId="0"/>
      <p:bldP spid="309365" grpId="0"/>
      <p:bldP spid="309366" grpId="0"/>
      <p:bldP spid="309367" grpId="0"/>
      <p:bldP spid="309368" grpId="0" animBg="1"/>
      <p:bldP spid="309369" grpId="0"/>
      <p:bldP spid="309370" grpId="0"/>
      <p:bldP spid="309371" grpId="0"/>
      <p:bldP spid="309373" grpId="0"/>
      <p:bldP spid="309374" grpId="0" animBg="1"/>
      <p:bldP spid="309374" grpId="1" animBg="1"/>
      <p:bldP spid="309375" grpId="0" animBg="1"/>
      <p:bldP spid="309375" grpId="1" animBg="1"/>
      <p:bldP spid="309376" grpId="0" animBg="1"/>
      <p:bldP spid="309377" grpId="0" animBg="1"/>
      <p:bldP spid="309378" grpId="0" animBg="1"/>
      <p:bldP spid="309379" grpId="0" animBg="1"/>
      <p:bldP spid="309387" grpId="0"/>
      <p:bldP spid="309388" grpId="0" animBg="1"/>
      <p:bldP spid="309388" grpId="1" animBg="1"/>
      <p:bldP spid="309388" grpId="2" animBg="1"/>
      <p:bldP spid="309389" grpId="0"/>
      <p:bldP spid="309392" grpId="0"/>
      <p:bldP spid="309393" grpId="0" animBg="1"/>
      <p:bldP spid="309393" grpId="1" animBg="1"/>
      <p:bldP spid="309393" grpId="2" animBg="1"/>
      <p:bldP spid="309394" grpId="0"/>
      <p:bldP spid="309397" grpId="0"/>
      <p:bldP spid="309399" grpId="0" animBg="1"/>
      <p:bldP spid="309399" grpId="1" animBg="1"/>
      <p:bldP spid="309402"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500" name="Rectangle 156"/>
          <p:cNvSpPr>
            <a:spLocks noChangeArrowheads="1"/>
          </p:cNvSpPr>
          <p:nvPr/>
        </p:nvSpPr>
        <p:spPr bwMode="auto">
          <a:xfrm>
            <a:off x="8001000" y="4543425"/>
            <a:ext cx="914400" cy="1381125"/>
          </a:xfrm>
          <a:prstGeom prst="rect">
            <a:avLst/>
          </a:prstGeom>
          <a:solidFill>
            <a:srgbClr val="CCFFFF"/>
          </a:solidFill>
          <a:ln w="9525" algn="ctr">
            <a:solidFill>
              <a:srgbClr val="99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313476" name="Freeform 132"/>
          <p:cNvSpPr>
            <a:spLocks/>
          </p:cNvSpPr>
          <p:nvPr/>
        </p:nvSpPr>
        <p:spPr bwMode="auto">
          <a:xfrm>
            <a:off x="5370513" y="4860925"/>
            <a:ext cx="2006600" cy="890588"/>
          </a:xfrm>
          <a:custGeom>
            <a:avLst/>
            <a:gdLst>
              <a:gd name="T0" fmla="*/ 2147483647 w 1264"/>
              <a:gd name="T1" fmla="*/ 2147483647 h 561"/>
              <a:gd name="T2" fmla="*/ 2147483647 w 1264"/>
              <a:gd name="T3" fmla="*/ 2147483647 h 561"/>
              <a:gd name="T4" fmla="*/ 2147483647 w 1264"/>
              <a:gd name="T5" fmla="*/ 2147483647 h 561"/>
              <a:gd name="T6" fmla="*/ 2147483647 w 1264"/>
              <a:gd name="T7" fmla="*/ 2147483647 h 561"/>
              <a:gd name="T8" fmla="*/ 2147483647 w 1264"/>
              <a:gd name="T9" fmla="*/ 2147483647 h 561"/>
              <a:gd name="T10" fmla="*/ 2147483647 w 1264"/>
              <a:gd name="T11" fmla="*/ 2147483647 h 561"/>
              <a:gd name="T12" fmla="*/ 2147483647 w 1264"/>
              <a:gd name="T13" fmla="*/ 2147483647 h 561"/>
              <a:gd name="T14" fmla="*/ 2147483647 w 1264"/>
              <a:gd name="T15" fmla="*/ 2147483647 h 561"/>
              <a:gd name="T16" fmla="*/ 2147483647 w 1264"/>
              <a:gd name="T17" fmla="*/ 2147483647 h 561"/>
              <a:gd name="T18" fmla="*/ 2147483647 w 1264"/>
              <a:gd name="T19" fmla="*/ 2147483647 h 561"/>
              <a:gd name="T20" fmla="*/ 2147483647 w 1264"/>
              <a:gd name="T21" fmla="*/ 2147483647 h 561"/>
              <a:gd name="T22" fmla="*/ 2147483647 w 1264"/>
              <a:gd name="T23" fmla="*/ 2147483647 h 561"/>
              <a:gd name="T24" fmla="*/ 2147483647 w 1264"/>
              <a:gd name="T25" fmla="*/ 2147483647 h 561"/>
              <a:gd name="T26" fmla="*/ 2147483647 w 1264"/>
              <a:gd name="T27" fmla="*/ 2147483647 h 561"/>
              <a:gd name="T28" fmla="*/ 2147483647 w 1264"/>
              <a:gd name="T29" fmla="*/ 2147483647 h 561"/>
              <a:gd name="T30" fmla="*/ 2147483647 w 1264"/>
              <a:gd name="T31" fmla="*/ 2147483647 h 561"/>
              <a:gd name="T32" fmla="*/ 2147483647 w 1264"/>
              <a:gd name="T33" fmla="*/ 2147483647 h 561"/>
              <a:gd name="T34" fmla="*/ 2147483647 w 1264"/>
              <a:gd name="T35" fmla="*/ 2147483647 h 561"/>
              <a:gd name="T36" fmla="*/ 2147483647 w 1264"/>
              <a:gd name="T37" fmla="*/ 2147483647 h 561"/>
              <a:gd name="T38" fmla="*/ 2147483647 w 1264"/>
              <a:gd name="T39" fmla="*/ 2147483647 h 56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64"/>
              <a:gd name="T61" fmla="*/ 0 h 561"/>
              <a:gd name="T62" fmla="*/ 1264 w 1264"/>
              <a:gd name="T63" fmla="*/ 561 h 56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64" h="561">
                <a:moveTo>
                  <a:pt x="19" y="286"/>
                </a:moveTo>
                <a:cubicBezTo>
                  <a:pt x="21" y="322"/>
                  <a:pt x="22" y="358"/>
                  <a:pt x="25" y="394"/>
                </a:cubicBezTo>
                <a:cubicBezTo>
                  <a:pt x="27" y="413"/>
                  <a:pt x="35" y="414"/>
                  <a:pt x="43" y="430"/>
                </a:cubicBezTo>
                <a:cubicBezTo>
                  <a:pt x="76" y="495"/>
                  <a:pt x="103" y="526"/>
                  <a:pt x="175" y="550"/>
                </a:cubicBezTo>
                <a:cubicBezTo>
                  <a:pt x="217" y="548"/>
                  <a:pt x="259" y="547"/>
                  <a:pt x="301" y="544"/>
                </a:cubicBezTo>
                <a:cubicBezTo>
                  <a:pt x="309" y="543"/>
                  <a:pt x="319" y="543"/>
                  <a:pt x="325" y="538"/>
                </a:cubicBezTo>
                <a:cubicBezTo>
                  <a:pt x="364" y="504"/>
                  <a:pt x="330" y="496"/>
                  <a:pt x="385" y="478"/>
                </a:cubicBezTo>
                <a:cubicBezTo>
                  <a:pt x="397" y="474"/>
                  <a:pt x="421" y="466"/>
                  <a:pt x="421" y="466"/>
                </a:cubicBezTo>
                <a:cubicBezTo>
                  <a:pt x="483" y="471"/>
                  <a:pt x="531" y="483"/>
                  <a:pt x="589" y="502"/>
                </a:cubicBezTo>
                <a:cubicBezTo>
                  <a:pt x="621" y="513"/>
                  <a:pt x="655" y="536"/>
                  <a:pt x="691" y="538"/>
                </a:cubicBezTo>
                <a:cubicBezTo>
                  <a:pt x="721" y="540"/>
                  <a:pt x="751" y="542"/>
                  <a:pt x="781" y="544"/>
                </a:cubicBezTo>
                <a:cubicBezTo>
                  <a:pt x="809" y="543"/>
                  <a:pt x="1065" y="561"/>
                  <a:pt x="1171" y="526"/>
                </a:cubicBezTo>
                <a:cubicBezTo>
                  <a:pt x="1193" y="497"/>
                  <a:pt x="1193" y="466"/>
                  <a:pt x="1213" y="436"/>
                </a:cubicBezTo>
                <a:cubicBezTo>
                  <a:pt x="1219" y="412"/>
                  <a:pt x="1223" y="396"/>
                  <a:pt x="1237" y="376"/>
                </a:cubicBezTo>
                <a:cubicBezTo>
                  <a:pt x="1246" y="320"/>
                  <a:pt x="1264" y="206"/>
                  <a:pt x="1231" y="160"/>
                </a:cubicBezTo>
                <a:cubicBezTo>
                  <a:pt x="1117" y="0"/>
                  <a:pt x="630" y="70"/>
                  <a:pt x="595" y="70"/>
                </a:cubicBezTo>
                <a:cubicBezTo>
                  <a:pt x="487" y="55"/>
                  <a:pt x="380" y="49"/>
                  <a:pt x="271" y="40"/>
                </a:cubicBezTo>
                <a:cubicBezTo>
                  <a:pt x="147" y="47"/>
                  <a:pt x="144" y="40"/>
                  <a:pt x="55" y="100"/>
                </a:cubicBezTo>
                <a:cubicBezTo>
                  <a:pt x="53" y="106"/>
                  <a:pt x="52" y="112"/>
                  <a:pt x="49" y="118"/>
                </a:cubicBezTo>
                <a:cubicBezTo>
                  <a:pt x="0" y="206"/>
                  <a:pt x="28" y="91"/>
                  <a:pt x="19" y="286"/>
                </a:cubicBezTo>
                <a:close/>
              </a:path>
            </a:pathLst>
          </a:custGeom>
          <a:solidFill>
            <a:srgbClr val="FFFF00"/>
          </a:solidFill>
          <a:ln w="9525" cap="flat" cmpd="sng">
            <a:solidFill>
              <a:srgbClr val="99CCFF"/>
            </a:solidFill>
            <a:prstDash val="dash"/>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13423" name="Freeform 79"/>
          <p:cNvSpPr>
            <a:spLocks/>
          </p:cNvSpPr>
          <p:nvPr/>
        </p:nvSpPr>
        <p:spPr bwMode="auto">
          <a:xfrm>
            <a:off x="315913" y="2244725"/>
            <a:ext cx="2173287" cy="979488"/>
          </a:xfrm>
          <a:custGeom>
            <a:avLst/>
            <a:gdLst>
              <a:gd name="T0" fmla="*/ 2147483647 w 1369"/>
              <a:gd name="T1" fmla="*/ 2147483647 h 617"/>
              <a:gd name="T2" fmla="*/ 2147483647 w 1369"/>
              <a:gd name="T3" fmla="*/ 2147483647 h 617"/>
              <a:gd name="T4" fmla="*/ 2147483647 w 1369"/>
              <a:gd name="T5" fmla="*/ 2147483647 h 617"/>
              <a:gd name="T6" fmla="*/ 2147483647 w 1369"/>
              <a:gd name="T7" fmla="*/ 2147483647 h 617"/>
              <a:gd name="T8" fmla="*/ 2147483647 w 1369"/>
              <a:gd name="T9" fmla="*/ 2147483647 h 617"/>
              <a:gd name="T10" fmla="*/ 2147483647 w 1369"/>
              <a:gd name="T11" fmla="*/ 2147483647 h 617"/>
              <a:gd name="T12" fmla="*/ 2147483647 w 1369"/>
              <a:gd name="T13" fmla="*/ 2147483647 h 617"/>
              <a:gd name="T14" fmla="*/ 2147483647 w 1369"/>
              <a:gd name="T15" fmla="*/ 2147483647 h 617"/>
              <a:gd name="T16" fmla="*/ 2147483647 w 1369"/>
              <a:gd name="T17" fmla="*/ 2147483647 h 617"/>
              <a:gd name="T18" fmla="*/ 2147483647 w 1369"/>
              <a:gd name="T19" fmla="*/ 2147483647 h 617"/>
              <a:gd name="T20" fmla="*/ 2147483647 w 1369"/>
              <a:gd name="T21" fmla="*/ 2147483647 h 617"/>
              <a:gd name="T22" fmla="*/ 2147483647 w 1369"/>
              <a:gd name="T23" fmla="*/ 2147483647 h 617"/>
              <a:gd name="T24" fmla="*/ 2147483647 w 1369"/>
              <a:gd name="T25" fmla="*/ 2147483647 h 617"/>
              <a:gd name="T26" fmla="*/ 2147483647 w 1369"/>
              <a:gd name="T27" fmla="*/ 2147483647 h 617"/>
              <a:gd name="T28" fmla="*/ 2147483647 w 1369"/>
              <a:gd name="T29" fmla="*/ 2147483647 h 617"/>
              <a:gd name="T30" fmla="*/ 2147483647 w 1369"/>
              <a:gd name="T31" fmla="*/ 2147483647 h 617"/>
              <a:gd name="T32" fmla="*/ 2147483647 w 1369"/>
              <a:gd name="T33" fmla="*/ 2147483647 h 617"/>
              <a:gd name="T34" fmla="*/ 2147483647 w 1369"/>
              <a:gd name="T35" fmla="*/ 2147483647 h 617"/>
              <a:gd name="T36" fmla="*/ 2147483647 w 1369"/>
              <a:gd name="T37" fmla="*/ 2147483647 h 617"/>
              <a:gd name="T38" fmla="*/ 2147483647 w 1369"/>
              <a:gd name="T39" fmla="*/ 2147483647 h 617"/>
              <a:gd name="T40" fmla="*/ 2147483647 w 1369"/>
              <a:gd name="T41" fmla="*/ 2147483647 h 617"/>
              <a:gd name="T42" fmla="*/ 2147483647 w 1369"/>
              <a:gd name="T43" fmla="*/ 2147483647 h 617"/>
              <a:gd name="T44" fmla="*/ 2147483647 w 1369"/>
              <a:gd name="T45" fmla="*/ 2147483647 h 617"/>
              <a:gd name="T46" fmla="*/ 2147483647 w 1369"/>
              <a:gd name="T47" fmla="*/ 2147483647 h 617"/>
              <a:gd name="T48" fmla="*/ 2147483647 w 1369"/>
              <a:gd name="T49" fmla="*/ 2147483647 h 617"/>
              <a:gd name="T50" fmla="*/ 2147483647 w 1369"/>
              <a:gd name="T51" fmla="*/ 2147483647 h 617"/>
              <a:gd name="T52" fmla="*/ 2147483647 w 1369"/>
              <a:gd name="T53" fmla="*/ 2147483647 h 617"/>
              <a:gd name="T54" fmla="*/ 2147483647 w 1369"/>
              <a:gd name="T55" fmla="*/ 2147483647 h 617"/>
              <a:gd name="T56" fmla="*/ 2147483647 w 1369"/>
              <a:gd name="T57" fmla="*/ 2147483647 h 617"/>
              <a:gd name="T58" fmla="*/ 2147483647 w 1369"/>
              <a:gd name="T59" fmla="*/ 2147483647 h 617"/>
              <a:gd name="T60" fmla="*/ 2147483647 w 1369"/>
              <a:gd name="T61" fmla="*/ 2147483647 h 61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369"/>
              <a:gd name="T94" fmla="*/ 0 h 617"/>
              <a:gd name="T95" fmla="*/ 1369 w 1369"/>
              <a:gd name="T96" fmla="*/ 617 h 61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369" h="617">
                <a:moveTo>
                  <a:pt x="1265" y="230"/>
                </a:moveTo>
                <a:cubicBezTo>
                  <a:pt x="1238" y="194"/>
                  <a:pt x="1253" y="214"/>
                  <a:pt x="1223" y="170"/>
                </a:cubicBezTo>
                <a:cubicBezTo>
                  <a:pt x="1199" y="134"/>
                  <a:pt x="1188" y="87"/>
                  <a:pt x="1151" y="62"/>
                </a:cubicBezTo>
                <a:cubicBezTo>
                  <a:pt x="1139" y="27"/>
                  <a:pt x="1154" y="59"/>
                  <a:pt x="1127" y="32"/>
                </a:cubicBezTo>
                <a:cubicBezTo>
                  <a:pt x="1095" y="0"/>
                  <a:pt x="1106" y="9"/>
                  <a:pt x="1049" y="2"/>
                </a:cubicBezTo>
                <a:cubicBezTo>
                  <a:pt x="935" y="4"/>
                  <a:pt x="821" y="5"/>
                  <a:pt x="707" y="8"/>
                </a:cubicBezTo>
                <a:cubicBezTo>
                  <a:pt x="640" y="10"/>
                  <a:pt x="571" y="28"/>
                  <a:pt x="503" y="32"/>
                </a:cubicBezTo>
                <a:cubicBezTo>
                  <a:pt x="469" y="49"/>
                  <a:pt x="453" y="51"/>
                  <a:pt x="413" y="56"/>
                </a:cubicBezTo>
                <a:cubicBezTo>
                  <a:pt x="373" y="69"/>
                  <a:pt x="334" y="84"/>
                  <a:pt x="293" y="98"/>
                </a:cubicBezTo>
                <a:cubicBezTo>
                  <a:pt x="286" y="100"/>
                  <a:pt x="281" y="107"/>
                  <a:pt x="275" y="110"/>
                </a:cubicBezTo>
                <a:cubicBezTo>
                  <a:pt x="269" y="113"/>
                  <a:pt x="263" y="114"/>
                  <a:pt x="257" y="116"/>
                </a:cubicBezTo>
                <a:cubicBezTo>
                  <a:pt x="194" y="134"/>
                  <a:pt x="283" y="105"/>
                  <a:pt x="197" y="134"/>
                </a:cubicBezTo>
                <a:cubicBezTo>
                  <a:pt x="191" y="136"/>
                  <a:pt x="179" y="140"/>
                  <a:pt x="179" y="140"/>
                </a:cubicBezTo>
                <a:cubicBezTo>
                  <a:pt x="128" y="191"/>
                  <a:pt x="109" y="189"/>
                  <a:pt x="29" y="200"/>
                </a:cubicBezTo>
                <a:cubicBezTo>
                  <a:pt x="0" y="286"/>
                  <a:pt x="109" y="281"/>
                  <a:pt x="161" y="284"/>
                </a:cubicBezTo>
                <a:cubicBezTo>
                  <a:pt x="194" y="291"/>
                  <a:pt x="233" y="295"/>
                  <a:pt x="263" y="308"/>
                </a:cubicBezTo>
                <a:cubicBezTo>
                  <a:pt x="296" y="322"/>
                  <a:pt x="328" y="345"/>
                  <a:pt x="359" y="362"/>
                </a:cubicBezTo>
                <a:cubicBezTo>
                  <a:pt x="372" y="369"/>
                  <a:pt x="383" y="378"/>
                  <a:pt x="395" y="386"/>
                </a:cubicBezTo>
                <a:cubicBezTo>
                  <a:pt x="402" y="391"/>
                  <a:pt x="405" y="402"/>
                  <a:pt x="413" y="404"/>
                </a:cubicBezTo>
                <a:cubicBezTo>
                  <a:pt x="436" y="410"/>
                  <a:pt x="461" y="408"/>
                  <a:pt x="485" y="410"/>
                </a:cubicBezTo>
                <a:cubicBezTo>
                  <a:pt x="515" y="420"/>
                  <a:pt x="531" y="447"/>
                  <a:pt x="557" y="464"/>
                </a:cubicBezTo>
                <a:cubicBezTo>
                  <a:pt x="579" y="497"/>
                  <a:pt x="556" y="471"/>
                  <a:pt x="587" y="488"/>
                </a:cubicBezTo>
                <a:cubicBezTo>
                  <a:pt x="606" y="499"/>
                  <a:pt x="620" y="519"/>
                  <a:pt x="641" y="524"/>
                </a:cubicBezTo>
                <a:cubicBezTo>
                  <a:pt x="671" y="531"/>
                  <a:pt x="701" y="535"/>
                  <a:pt x="731" y="542"/>
                </a:cubicBezTo>
                <a:cubicBezTo>
                  <a:pt x="785" y="554"/>
                  <a:pt x="834" y="572"/>
                  <a:pt x="887" y="590"/>
                </a:cubicBezTo>
                <a:cubicBezTo>
                  <a:pt x="925" y="603"/>
                  <a:pt x="968" y="604"/>
                  <a:pt x="1007" y="608"/>
                </a:cubicBezTo>
                <a:cubicBezTo>
                  <a:pt x="1066" y="606"/>
                  <a:pt x="1208" y="617"/>
                  <a:pt x="1289" y="590"/>
                </a:cubicBezTo>
                <a:cubicBezTo>
                  <a:pt x="1317" y="548"/>
                  <a:pt x="1301" y="562"/>
                  <a:pt x="1331" y="542"/>
                </a:cubicBezTo>
                <a:cubicBezTo>
                  <a:pt x="1369" y="485"/>
                  <a:pt x="1360" y="397"/>
                  <a:pt x="1313" y="350"/>
                </a:cubicBezTo>
                <a:cubicBezTo>
                  <a:pt x="1307" y="331"/>
                  <a:pt x="1304" y="308"/>
                  <a:pt x="1295" y="290"/>
                </a:cubicBezTo>
                <a:cubicBezTo>
                  <a:pt x="1279" y="259"/>
                  <a:pt x="1265" y="269"/>
                  <a:pt x="1265" y="230"/>
                </a:cubicBezTo>
                <a:close/>
              </a:path>
            </a:pathLst>
          </a:custGeom>
          <a:solidFill>
            <a:srgbClr val="FFFF00"/>
          </a:solidFill>
          <a:ln w="9525" cap="flat" cmpd="sng">
            <a:solidFill>
              <a:srgbClr val="00CCFF"/>
            </a:solidFill>
            <a:prstDash val="dash"/>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13422" name="Freeform 78"/>
          <p:cNvSpPr>
            <a:spLocks/>
          </p:cNvSpPr>
          <p:nvPr/>
        </p:nvSpPr>
        <p:spPr bwMode="auto">
          <a:xfrm>
            <a:off x="2230438" y="2128838"/>
            <a:ext cx="2125662" cy="989012"/>
          </a:xfrm>
          <a:custGeom>
            <a:avLst/>
            <a:gdLst>
              <a:gd name="T0" fmla="*/ 2147483647 w 1339"/>
              <a:gd name="T1" fmla="*/ 2147483647 h 623"/>
              <a:gd name="T2" fmla="*/ 2147483647 w 1339"/>
              <a:gd name="T3" fmla="*/ 2147483647 h 623"/>
              <a:gd name="T4" fmla="*/ 2147483647 w 1339"/>
              <a:gd name="T5" fmla="*/ 2147483647 h 623"/>
              <a:gd name="T6" fmla="*/ 2147483647 w 1339"/>
              <a:gd name="T7" fmla="*/ 2147483647 h 623"/>
              <a:gd name="T8" fmla="*/ 2147483647 w 1339"/>
              <a:gd name="T9" fmla="*/ 2147483647 h 623"/>
              <a:gd name="T10" fmla="*/ 2147483647 w 1339"/>
              <a:gd name="T11" fmla="*/ 2147483647 h 623"/>
              <a:gd name="T12" fmla="*/ 2147483647 w 1339"/>
              <a:gd name="T13" fmla="*/ 2147483647 h 623"/>
              <a:gd name="T14" fmla="*/ 2147483647 w 1339"/>
              <a:gd name="T15" fmla="*/ 2147483647 h 623"/>
              <a:gd name="T16" fmla="*/ 2147483647 w 1339"/>
              <a:gd name="T17" fmla="*/ 2147483647 h 623"/>
              <a:gd name="T18" fmla="*/ 2147483647 w 1339"/>
              <a:gd name="T19" fmla="*/ 2147483647 h 623"/>
              <a:gd name="T20" fmla="*/ 2147483647 w 1339"/>
              <a:gd name="T21" fmla="*/ 2147483647 h 623"/>
              <a:gd name="T22" fmla="*/ 2147483647 w 1339"/>
              <a:gd name="T23" fmla="*/ 2147483647 h 623"/>
              <a:gd name="T24" fmla="*/ 2147483647 w 1339"/>
              <a:gd name="T25" fmla="*/ 2147483647 h 623"/>
              <a:gd name="T26" fmla="*/ 2147483647 w 1339"/>
              <a:gd name="T27" fmla="*/ 2147483647 h 623"/>
              <a:gd name="T28" fmla="*/ 2147483647 w 1339"/>
              <a:gd name="T29" fmla="*/ 2147483647 h 623"/>
              <a:gd name="T30" fmla="*/ 2147483647 w 1339"/>
              <a:gd name="T31" fmla="*/ 2147483647 h 623"/>
              <a:gd name="T32" fmla="*/ 2147483647 w 1339"/>
              <a:gd name="T33" fmla="*/ 2147483647 h 623"/>
              <a:gd name="T34" fmla="*/ 2147483647 w 1339"/>
              <a:gd name="T35" fmla="*/ 2147483647 h 623"/>
              <a:gd name="T36" fmla="*/ 2147483647 w 1339"/>
              <a:gd name="T37" fmla="*/ 2147483647 h 623"/>
              <a:gd name="T38" fmla="*/ 2147483647 w 1339"/>
              <a:gd name="T39" fmla="*/ 2147483647 h 623"/>
              <a:gd name="T40" fmla="*/ 2147483647 w 1339"/>
              <a:gd name="T41" fmla="*/ 2147483647 h 623"/>
              <a:gd name="T42" fmla="*/ 2147483647 w 1339"/>
              <a:gd name="T43" fmla="*/ 2147483647 h 623"/>
              <a:gd name="T44" fmla="*/ 2147483647 w 1339"/>
              <a:gd name="T45" fmla="*/ 2147483647 h 623"/>
              <a:gd name="T46" fmla="*/ 2147483647 w 1339"/>
              <a:gd name="T47" fmla="*/ 2147483647 h 623"/>
              <a:gd name="T48" fmla="*/ 2147483647 w 1339"/>
              <a:gd name="T49" fmla="*/ 2147483647 h 623"/>
              <a:gd name="T50" fmla="*/ 2147483647 w 1339"/>
              <a:gd name="T51" fmla="*/ 2147483647 h 62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39"/>
              <a:gd name="T79" fmla="*/ 0 h 623"/>
              <a:gd name="T80" fmla="*/ 1339 w 1339"/>
              <a:gd name="T81" fmla="*/ 623 h 62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39" h="623">
                <a:moveTo>
                  <a:pt x="71" y="303"/>
                </a:moveTo>
                <a:cubicBezTo>
                  <a:pt x="56" y="259"/>
                  <a:pt x="43" y="210"/>
                  <a:pt x="17" y="171"/>
                </a:cubicBezTo>
                <a:cubicBezTo>
                  <a:pt x="10" y="138"/>
                  <a:pt x="0" y="85"/>
                  <a:pt x="23" y="57"/>
                </a:cubicBezTo>
                <a:cubicBezTo>
                  <a:pt x="53" y="22"/>
                  <a:pt x="95" y="10"/>
                  <a:pt x="137" y="3"/>
                </a:cubicBezTo>
                <a:cubicBezTo>
                  <a:pt x="355" y="5"/>
                  <a:pt x="573" y="0"/>
                  <a:pt x="791" y="9"/>
                </a:cubicBezTo>
                <a:cubicBezTo>
                  <a:pt x="824" y="10"/>
                  <a:pt x="869" y="40"/>
                  <a:pt x="899" y="57"/>
                </a:cubicBezTo>
                <a:cubicBezTo>
                  <a:pt x="952" y="87"/>
                  <a:pt x="1014" y="120"/>
                  <a:pt x="1073" y="135"/>
                </a:cubicBezTo>
                <a:cubicBezTo>
                  <a:pt x="1093" y="148"/>
                  <a:pt x="1112" y="150"/>
                  <a:pt x="1133" y="159"/>
                </a:cubicBezTo>
                <a:cubicBezTo>
                  <a:pt x="1148" y="165"/>
                  <a:pt x="1160" y="177"/>
                  <a:pt x="1175" y="183"/>
                </a:cubicBezTo>
                <a:cubicBezTo>
                  <a:pt x="1185" y="187"/>
                  <a:pt x="1195" y="186"/>
                  <a:pt x="1205" y="189"/>
                </a:cubicBezTo>
                <a:cubicBezTo>
                  <a:pt x="1217" y="192"/>
                  <a:pt x="1241" y="201"/>
                  <a:pt x="1241" y="201"/>
                </a:cubicBezTo>
                <a:cubicBezTo>
                  <a:pt x="1262" y="222"/>
                  <a:pt x="1277" y="246"/>
                  <a:pt x="1289" y="273"/>
                </a:cubicBezTo>
                <a:cubicBezTo>
                  <a:pt x="1294" y="285"/>
                  <a:pt x="1301" y="309"/>
                  <a:pt x="1301" y="309"/>
                </a:cubicBezTo>
                <a:cubicBezTo>
                  <a:pt x="1296" y="509"/>
                  <a:pt x="1339" y="536"/>
                  <a:pt x="1211" y="621"/>
                </a:cubicBezTo>
                <a:cubicBezTo>
                  <a:pt x="1169" y="619"/>
                  <a:pt x="1126" y="623"/>
                  <a:pt x="1085" y="615"/>
                </a:cubicBezTo>
                <a:cubicBezTo>
                  <a:pt x="1071" y="612"/>
                  <a:pt x="1049" y="591"/>
                  <a:pt x="1049" y="591"/>
                </a:cubicBezTo>
                <a:cubicBezTo>
                  <a:pt x="1032" y="565"/>
                  <a:pt x="1006" y="545"/>
                  <a:pt x="989" y="519"/>
                </a:cubicBezTo>
                <a:cubicBezTo>
                  <a:pt x="958" y="473"/>
                  <a:pt x="905" y="393"/>
                  <a:pt x="851" y="375"/>
                </a:cubicBezTo>
                <a:cubicBezTo>
                  <a:pt x="815" y="363"/>
                  <a:pt x="780" y="360"/>
                  <a:pt x="743" y="351"/>
                </a:cubicBezTo>
                <a:cubicBezTo>
                  <a:pt x="711" y="353"/>
                  <a:pt x="679" y="352"/>
                  <a:pt x="647" y="357"/>
                </a:cubicBezTo>
                <a:cubicBezTo>
                  <a:pt x="631" y="359"/>
                  <a:pt x="608" y="381"/>
                  <a:pt x="593" y="387"/>
                </a:cubicBezTo>
                <a:cubicBezTo>
                  <a:pt x="586" y="390"/>
                  <a:pt x="560" y="395"/>
                  <a:pt x="551" y="399"/>
                </a:cubicBezTo>
                <a:cubicBezTo>
                  <a:pt x="530" y="408"/>
                  <a:pt x="513" y="422"/>
                  <a:pt x="491" y="429"/>
                </a:cubicBezTo>
                <a:cubicBezTo>
                  <a:pt x="369" y="426"/>
                  <a:pt x="295" y="431"/>
                  <a:pt x="191" y="405"/>
                </a:cubicBezTo>
                <a:cubicBezTo>
                  <a:pt x="175" y="394"/>
                  <a:pt x="137" y="381"/>
                  <a:pt x="137" y="381"/>
                </a:cubicBezTo>
                <a:cubicBezTo>
                  <a:pt x="113" y="363"/>
                  <a:pt x="95" y="367"/>
                  <a:pt x="95" y="339"/>
                </a:cubicBezTo>
              </a:path>
            </a:pathLst>
          </a:custGeom>
          <a:solidFill>
            <a:srgbClr val="FFFF00"/>
          </a:solidFill>
          <a:ln w="9525" cap="flat" cmpd="sng">
            <a:solidFill>
              <a:srgbClr val="00CCFF"/>
            </a:solidFill>
            <a:prstDash val="dash"/>
            <a:round/>
            <a:headEnd type="none" w="med" len="med"/>
            <a:tailEnd type="none" w="med" len="med"/>
          </a:ln>
        </p:spPr>
        <p:txBody>
          <a:bodyPr anchor="ctr"/>
          <a:lstStyle/>
          <a:p>
            <a:endParaRPr lang="ru-RU">
              <a:solidFill>
                <a:srgbClr val="000000"/>
              </a:solidFill>
              <a:latin typeface="Arial" charset="0"/>
              <a:cs typeface="Arial" charset="0"/>
            </a:endParaRPr>
          </a:p>
        </p:txBody>
      </p:sp>
      <p:grpSp>
        <p:nvGrpSpPr>
          <p:cNvPr id="313392" name="Group 48"/>
          <p:cNvGrpSpPr>
            <a:grpSpLocks/>
          </p:cNvGrpSpPr>
          <p:nvPr/>
        </p:nvGrpSpPr>
        <p:grpSpPr bwMode="auto">
          <a:xfrm rot="5400000">
            <a:off x="20638" y="2524125"/>
            <a:ext cx="612775" cy="288925"/>
            <a:chOff x="2675" y="3113"/>
            <a:chExt cx="386" cy="68"/>
          </a:xfrm>
        </p:grpSpPr>
        <p:sp>
          <p:nvSpPr>
            <p:cNvPr id="80256" name="Rectangle 49"/>
            <p:cNvSpPr>
              <a:spLocks noChangeArrowheads="1"/>
            </p:cNvSpPr>
            <p:nvPr/>
          </p:nvSpPr>
          <p:spPr bwMode="auto">
            <a:xfrm>
              <a:off x="2675" y="3113"/>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57" name="Line 50"/>
            <p:cNvSpPr>
              <a:spLocks noChangeShapeType="1"/>
            </p:cNvSpPr>
            <p:nvPr/>
          </p:nvSpPr>
          <p:spPr bwMode="auto">
            <a:xfrm>
              <a:off x="2675" y="3113"/>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313413" name="Freeform 69"/>
          <p:cNvSpPr>
            <a:spLocks/>
          </p:cNvSpPr>
          <p:nvPr/>
        </p:nvSpPr>
        <p:spPr bwMode="auto">
          <a:xfrm>
            <a:off x="419100" y="2157413"/>
            <a:ext cx="3949700" cy="1023937"/>
          </a:xfrm>
          <a:custGeom>
            <a:avLst/>
            <a:gdLst>
              <a:gd name="T0" fmla="*/ 2147483647 w 2488"/>
              <a:gd name="T1" fmla="*/ 2147483647 h 645"/>
              <a:gd name="T2" fmla="*/ 2147483647 w 2488"/>
              <a:gd name="T3" fmla="*/ 2147483647 h 645"/>
              <a:gd name="T4" fmla="*/ 2147483647 w 2488"/>
              <a:gd name="T5" fmla="*/ 2147483647 h 645"/>
              <a:gd name="T6" fmla="*/ 2147483647 w 2488"/>
              <a:gd name="T7" fmla="*/ 2147483647 h 645"/>
              <a:gd name="T8" fmla="*/ 2147483647 w 2488"/>
              <a:gd name="T9" fmla="*/ 2147483647 h 645"/>
              <a:gd name="T10" fmla="*/ 2147483647 w 2488"/>
              <a:gd name="T11" fmla="*/ 2147483647 h 645"/>
              <a:gd name="T12" fmla="*/ 2147483647 w 2488"/>
              <a:gd name="T13" fmla="*/ 2147483647 h 645"/>
              <a:gd name="T14" fmla="*/ 2147483647 w 2488"/>
              <a:gd name="T15" fmla="*/ 2147483647 h 645"/>
              <a:gd name="T16" fmla="*/ 2147483647 w 2488"/>
              <a:gd name="T17" fmla="*/ 2147483647 h 645"/>
              <a:gd name="T18" fmla="*/ 2147483647 w 2488"/>
              <a:gd name="T19" fmla="*/ 2147483647 h 645"/>
              <a:gd name="T20" fmla="*/ 2147483647 w 2488"/>
              <a:gd name="T21" fmla="*/ 2147483647 h 645"/>
              <a:gd name="T22" fmla="*/ 2147483647 w 2488"/>
              <a:gd name="T23" fmla="*/ 2147483647 h 645"/>
              <a:gd name="T24" fmla="*/ 2147483647 w 2488"/>
              <a:gd name="T25" fmla="*/ 2147483647 h 645"/>
              <a:gd name="T26" fmla="*/ 2147483647 w 2488"/>
              <a:gd name="T27" fmla="*/ 2147483647 h 645"/>
              <a:gd name="T28" fmla="*/ 2147483647 w 2488"/>
              <a:gd name="T29" fmla="*/ 2147483647 h 645"/>
              <a:gd name="T30" fmla="*/ 2147483647 w 2488"/>
              <a:gd name="T31" fmla="*/ 2147483647 h 645"/>
              <a:gd name="T32" fmla="*/ 2147483647 w 2488"/>
              <a:gd name="T33" fmla="*/ 2147483647 h 645"/>
              <a:gd name="T34" fmla="*/ 2147483647 w 2488"/>
              <a:gd name="T35" fmla="*/ 2147483647 h 645"/>
              <a:gd name="T36" fmla="*/ 2147483647 w 2488"/>
              <a:gd name="T37" fmla="*/ 2147483647 h 645"/>
              <a:gd name="T38" fmla="*/ 2147483647 w 2488"/>
              <a:gd name="T39" fmla="*/ 2147483647 h 645"/>
              <a:gd name="T40" fmla="*/ 2147483647 w 2488"/>
              <a:gd name="T41" fmla="*/ 2147483647 h 645"/>
              <a:gd name="T42" fmla="*/ 2147483647 w 2488"/>
              <a:gd name="T43" fmla="*/ 2147483647 h 645"/>
              <a:gd name="T44" fmla="*/ 2147483647 w 2488"/>
              <a:gd name="T45" fmla="*/ 2147483647 h 645"/>
              <a:gd name="T46" fmla="*/ 2147483647 w 2488"/>
              <a:gd name="T47" fmla="*/ 2147483647 h 645"/>
              <a:gd name="T48" fmla="*/ 2147483647 w 2488"/>
              <a:gd name="T49" fmla="*/ 2147483647 h 645"/>
              <a:gd name="T50" fmla="*/ 2147483647 w 2488"/>
              <a:gd name="T51" fmla="*/ 2147483647 h 645"/>
              <a:gd name="T52" fmla="*/ 2147483647 w 2488"/>
              <a:gd name="T53" fmla="*/ 2147483647 h 645"/>
              <a:gd name="T54" fmla="*/ 2147483647 w 2488"/>
              <a:gd name="T55" fmla="*/ 2147483647 h 645"/>
              <a:gd name="T56" fmla="*/ 2147483647 w 2488"/>
              <a:gd name="T57" fmla="*/ 2147483647 h 645"/>
              <a:gd name="T58" fmla="*/ 2147483647 w 2488"/>
              <a:gd name="T59" fmla="*/ 2147483647 h 645"/>
              <a:gd name="T60" fmla="*/ 2147483647 w 2488"/>
              <a:gd name="T61" fmla="*/ 2147483647 h 645"/>
              <a:gd name="T62" fmla="*/ 2147483647 w 2488"/>
              <a:gd name="T63" fmla="*/ 2147483647 h 645"/>
              <a:gd name="T64" fmla="*/ 2147483647 w 2488"/>
              <a:gd name="T65" fmla="*/ 2147483647 h 645"/>
              <a:gd name="T66" fmla="*/ 2147483647 w 2488"/>
              <a:gd name="T67" fmla="*/ 2147483647 h 645"/>
              <a:gd name="T68" fmla="*/ 2147483647 w 2488"/>
              <a:gd name="T69" fmla="*/ 2147483647 h 645"/>
              <a:gd name="T70" fmla="*/ 2147483647 w 2488"/>
              <a:gd name="T71" fmla="*/ 2147483647 h 645"/>
              <a:gd name="T72" fmla="*/ 2147483647 w 2488"/>
              <a:gd name="T73" fmla="*/ 2147483647 h 645"/>
              <a:gd name="T74" fmla="*/ 2147483647 w 2488"/>
              <a:gd name="T75" fmla="*/ 2147483647 h 645"/>
              <a:gd name="T76" fmla="*/ 2147483647 w 2488"/>
              <a:gd name="T77" fmla="*/ 2147483647 h 6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88"/>
              <a:gd name="T118" fmla="*/ 0 h 645"/>
              <a:gd name="T119" fmla="*/ 2488 w 2488"/>
              <a:gd name="T120" fmla="*/ 645 h 6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88" h="645">
                <a:moveTo>
                  <a:pt x="24" y="237"/>
                </a:moveTo>
                <a:cubicBezTo>
                  <a:pt x="105" y="229"/>
                  <a:pt x="181" y="197"/>
                  <a:pt x="258" y="171"/>
                </a:cubicBezTo>
                <a:cubicBezTo>
                  <a:pt x="288" y="161"/>
                  <a:pt x="412" y="143"/>
                  <a:pt x="444" y="141"/>
                </a:cubicBezTo>
                <a:cubicBezTo>
                  <a:pt x="610" y="129"/>
                  <a:pt x="776" y="129"/>
                  <a:pt x="942" y="123"/>
                </a:cubicBezTo>
                <a:cubicBezTo>
                  <a:pt x="1010" y="116"/>
                  <a:pt x="1078" y="106"/>
                  <a:pt x="1146" y="99"/>
                </a:cubicBezTo>
                <a:cubicBezTo>
                  <a:pt x="1552" y="112"/>
                  <a:pt x="1979" y="0"/>
                  <a:pt x="2346" y="183"/>
                </a:cubicBezTo>
                <a:cubicBezTo>
                  <a:pt x="2374" y="224"/>
                  <a:pt x="2418" y="245"/>
                  <a:pt x="2448" y="285"/>
                </a:cubicBezTo>
                <a:cubicBezTo>
                  <a:pt x="2452" y="297"/>
                  <a:pt x="2456" y="309"/>
                  <a:pt x="2460" y="321"/>
                </a:cubicBezTo>
                <a:cubicBezTo>
                  <a:pt x="2462" y="327"/>
                  <a:pt x="2466" y="339"/>
                  <a:pt x="2466" y="339"/>
                </a:cubicBezTo>
                <a:cubicBezTo>
                  <a:pt x="2462" y="447"/>
                  <a:pt x="2488" y="497"/>
                  <a:pt x="2424" y="561"/>
                </a:cubicBezTo>
                <a:cubicBezTo>
                  <a:pt x="2410" y="602"/>
                  <a:pt x="2430" y="553"/>
                  <a:pt x="2394" y="597"/>
                </a:cubicBezTo>
                <a:cubicBezTo>
                  <a:pt x="2390" y="602"/>
                  <a:pt x="2392" y="611"/>
                  <a:pt x="2388" y="615"/>
                </a:cubicBezTo>
                <a:cubicBezTo>
                  <a:pt x="2378" y="625"/>
                  <a:pt x="2352" y="639"/>
                  <a:pt x="2352" y="639"/>
                </a:cubicBezTo>
                <a:cubicBezTo>
                  <a:pt x="2324" y="637"/>
                  <a:pt x="2296" y="638"/>
                  <a:pt x="2268" y="633"/>
                </a:cubicBezTo>
                <a:cubicBezTo>
                  <a:pt x="2261" y="632"/>
                  <a:pt x="2257" y="624"/>
                  <a:pt x="2250" y="621"/>
                </a:cubicBezTo>
                <a:cubicBezTo>
                  <a:pt x="2233" y="613"/>
                  <a:pt x="2214" y="609"/>
                  <a:pt x="2196" y="603"/>
                </a:cubicBezTo>
                <a:cubicBezTo>
                  <a:pt x="2190" y="601"/>
                  <a:pt x="2178" y="597"/>
                  <a:pt x="2178" y="597"/>
                </a:cubicBezTo>
                <a:cubicBezTo>
                  <a:pt x="2150" y="555"/>
                  <a:pt x="2187" y="606"/>
                  <a:pt x="2142" y="561"/>
                </a:cubicBezTo>
                <a:cubicBezTo>
                  <a:pt x="2120" y="539"/>
                  <a:pt x="2103" y="513"/>
                  <a:pt x="2076" y="495"/>
                </a:cubicBezTo>
                <a:cubicBezTo>
                  <a:pt x="2074" y="489"/>
                  <a:pt x="2074" y="481"/>
                  <a:pt x="2070" y="477"/>
                </a:cubicBezTo>
                <a:cubicBezTo>
                  <a:pt x="2060" y="467"/>
                  <a:pt x="2034" y="453"/>
                  <a:pt x="2034" y="453"/>
                </a:cubicBezTo>
                <a:cubicBezTo>
                  <a:pt x="2020" y="432"/>
                  <a:pt x="2007" y="419"/>
                  <a:pt x="1986" y="405"/>
                </a:cubicBezTo>
                <a:cubicBezTo>
                  <a:pt x="1976" y="374"/>
                  <a:pt x="1939" y="349"/>
                  <a:pt x="1908" y="339"/>
                </a:cubicBezTo>
                <a:cubicBezTo>
                  <a:pt x="1870" y="341"/>
                  <a:pt x="1831" y="338"/>
                  <a:pt x="1794" y="345"/>
                </a:cubicBezTo>
                <a:cubicBezTo>
                  <a:pt x="1782" y="347"/>
                  <a:pt x="1771" y="374"/>
                  <a:pt x="1764" y="381"/>
                </a:cubicBezTo>
                <a:cubicBezTo>
                  <a:pt x="1738" y="407"/>
                  <a:pt x="1699" y="438"/>
                  <a:pt x="1668" y="459"/>
                </a:cubicBezTo>
                <a:cubicBezTo>
                  <a:pt x="1651" y="471"/>
                  <a:pt x="1626" y="478"/>
                  <a:pt x="1608" y="489"/>
                </a:cubicBezTo>
                <a:cubicBezTo>
                  <a:pt x="1577" y="508"/>
                  <a:pt x="1549" y="530"/>
                  <a:pt x="1518" y="549"/>
                </a:cubicBezTo>
                <a:cubicBezTo>
                  <a:pt x="1490" y="566"/>
                  <a:pt x="1447" y="573"/>
                  <a:pt x="1416" y="585"/>
                </a:cubicBezTo>
                <a:cubicBezTo>
                  <a:pt x="1359" y="606"/>
                  <a:pt x="1310" y="633"/>
                  <a:pt x="1248" y="645"/>
                </a:cubicBezTo>
                <a:cubicBezTo>
                  <a:pt x="1148" y="642"/>
                  <a:pt x="1067" y="638"/>
                  <a:pt x="972" y="627"/>
                </a:cubicBezTo>
                <a:cubicBezTo>
                  <a:pt x="846" y="595"/>
                  <a:pt x="718" y="560"/>
                  <a:pt x="600" y="507"/>
                </a:cubicBezTo>
                <a:cubicBezTo>
                  <a:pt x="542" y="481"/>
                  <a:pt x="464" y="470"/>
                  <a:pt x="402" y="447"/>
                </a:cubicBezTo>
                <a:cubicBezTo>
                  <a:pt x="371" y="435"/>
                  <a:pt x="338" y="413"/>
                  <a:pt x="306" y="405"/>
                </a:cubicBezTo>
                <a:cubicBezTo>
                  <a:pt x="269" y="396"/>
                  <a:pt x="227" y="392"/>
                  <a:pt x="192" y="375"/>
                </a:cubicBezTo>
                <a:cubicBezTo>
                  <a:pt x="138" y="348"/>
                  <a:pt x="84" y="334"/>
                  <a:pt x="24" y="327"/>
                </a:cubicBezTo>
                <a:cubicBezTo>
                  <a:pt x="6" y="301"/>
                  <a:pt x="0" y="300"/>
                  <a:pt x="18" y="255"/>
                </a:cubicBezTo>
                <a:cubicBezTo>
                  <a:pt x="20" y="249"/>
                  <a:pt x="34" y="255"/>
                  <a:pt x="36" y="249"/>
                </a:cubicBezTo>
                <a:cubicBezTo>
                  <a:pt x="38" y="244"/>
                  <a:pt x="28" y="241"/>
                  <a:pt x="24" y="237"/>
                </a:cubicBezTo>
                <a:close/>
              </a:path>
            </a:pathLst>
          </a:custGeom>
          <a:solidFill>
            <a:srgbClr val="CCFFFF"/>
          </a:solidFill>
          <a:ln w="9525" cap="flat" cmpd="sng">
            <a:solidFill>
              <a:srgbClr val="00CCFF"/>
            </a:solidFill>
            <a:prstDash val="dash"/>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80169" name="Rectangle 4"/>
          <p:cNvSpPr>
            <a:spLocks noChangeArrowheads="1"/>
          </p:cNvSpPr>
          <p:nvPr/>
        </p:nvSpPr>
        <p:spPr bwMode="auto">
          <a:xfrm>
            <a:off x="933450" y="552450"/>
            <a:ext cx="3384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4</a:t>
            </a:r>
            <a:r>
              <a:rPr lang="ru-RU" sz="1600" dirty="0" smtClean="0">
                <a:solidFill>
                  <a:srgbClr val="FF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4.</a:t>
            </a:r>
            <a:r>
              <a:rPr lang="en-US" sz="1800" dirty="0">
                <a:solidFill>
                  <a:srgbClr val="FF0000"/>
                </a:solidFill>
                <a:latin typeface="Arial" charset="0"/>
                <a:cs typeface="Arial" charset="0"/>
              </a:rPr>
              <a:t>3</a:t>
            </a:r>
            <a:r>
              <a:rPr lang="ru-RU" sz="1800" dirty="0">
                <a:solidFill>
                  <a:srgbClr val="FF0000"/>
                </a:solidFill>
                <a:latin typeface="Arial" charset="0"/>
                <a:cs typeface="Arial" charset="0"/>
              </a:rPr>
              <a:t>)</a:t>
            </a:r>
          </a:p>
        </p:txBody>
      </p:sp>
      <p:sp>
        <p:nvSpPr>
          <p:cNvPr id="17418" name="Text Box 6"/>
          <p:cNvSpPr txBox="1">
            <a:spLocks noChangeArrowheads="1"/>
          </p:cNvSpPr>
          <p:nvPr/>
        </p:nvSpPr>
        <p:spPr bwMode="auto">
          <a:xfrm>
            <a:off x="117475" y="754063"/>
            <a:ext cx="9026525" cy="1338828"/>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b="1" dirty="0">
                <a:solidFill>
                  <a:srgbClr val="FF0000"/>
                </a:solidFill>
                <a:cs typeface="Arial" charset="0"/>
              </a:rPr>
              <a:t>■</a:t>
            </a:r>
            <a:r>
              <a:rPr lang="en-US" sz="1000" b="1" dirty="0">
                <a:solidFill>
                  <a:srgbClr val="FF0000"/>
                </a:solidFill>
                <a:cs typeface="Arial" charset="0"/>
              </a:rPr>
              <a:t>  Equilibrium of Systems of </a:t>
            </a:r>
            <a:r>
              <a:rPr lang="en-US" sz="1000" b="1" dirty="0" smtClean="0">
                <a:solidFill>
                  <a:srgbClr val="FF0000"/>
                </a:solidFill>
                <a:cs typeface="Arial" charset="0"/>
              </a:rPr>
              <a:t>Bodies</a:t>
            </a:r>
            <a:r>
              <a:rPr lang="ru-RU" sz="1000" b="1" dirty="0" smtClean="0">
                <a:solidFill>
                  <a:srgbClr val="FF0000"/>
                </a:solidFill>
                <a:cs typeface="Arial" charset="0"/>
              </a:rPr>
              <a:t>. </a:t>
            </a:r>
            <a:r>
              <a:rPr lang="en-US" sz="1000" dirty="0">
                <a:solidFill>
                  <a:srgbClr val="00007D">
                    <a:lumMod val="60000"/>
                    <a:lumOff val="40000"/>
                  </a:srgbClr>
                </a:solidFill>
                <a:cs typeface="Arial" charset="0"/>
              </a:rPr>
              <a:t>In many cases the static solution of engineering structures is reduced to an investigation of systems </a:t>
            </a:r>
            <a:endParaRPr lang="en-US" sz="1000" dirty="0" smtClean="0">
              <a:solidFill>
                <a:srgbClr val="00007D">
                  <a:lumMod val="60000"/>
                  <a:lumOff val="40000"/>
                </a:srgbClr>
              </a:solidFill>
              <a:cs typeface="Arial" charset="0"/>
            </a:endParaRPr>
          </a:p>
          <a:p>
            <a:pPr eaLnBrk="1" hangingPunct="1">
              <a:defRPr/>
            </a:pPr>
            <a:r>
              <a:rPr lang="en-US" sz="1000" dirty="0" smtClean="0">
                <a:solidFill>
                  <a:srgbClr val="00007D">
                    <a:lumMod val="60000"/>
                    <a:lumOff val="40000"/>
                  </a:srgbClr>
                </a:solidFill>
                <a:cs typeface="Arial" charset="0"/>
              </a:rPr>
              <a:t>of </a:t>
            </a:r>
            <a:r>
              <a:rPr lang="en-US" sz="1000" dirty="0">
                <a:solidFill>
                  <a:srgbClr val="00007D">
                    <a:lumMod val="60000"/>
                    <a:lumOff val="40000"/>
                  </a:srgbClr>
                </a:solidFill>
                <a:cs typeface="Arial" charset="0"/>
              </a:rPr>
              <a:t>connected </a:t>
            </a:r>
            <a:r>
              <a:rPr lang="en-US" sz="1000" dirty="0" smtClean="0">
                <a:solidFill>
                  <a:srgbClr val="00007D">
                    <a:lumMod val="60000"/>
                    <a:lumOff val="40000"/>
                  </a:srgbClr>
                </a:solidFill>
                <a:cs typeface="Arial" charset="0"/>
              </a:rPr>
              <a:t>bodies</a:t>
            </a:r>
            <a:r>
              <a:rPr lang="en-US" sz="1000" dirty="0">
                <a:solidFill>
                  <a:srgbClr val="00007D">
                    <a:lumMod val="60000"/>
                    <a:lumOff val="40000"/>
                  </a:srgbClr>
                </a:solidFill>
                <a:cs typeface="Arial" charset="0"/>
              </a:rPr>
              <a:t> </a:t>
            </a:r>
            <a:r>
              <a:rPr lang="en-US" sz="1000" dirty="0" smtClean="0">
                <a:solidFill>
                  <a:srgbClr val="00007D">
                    <a:lumMod val="60000"/>
                    <a:lumOff val="40000"/>
                  </a:srgbClr>
                </a:solidFill>
                <a:cs typeface="Arial" charset="0"/>
              </a:rPr>
              <a:t>(beams, trusses). The number of unknown constraints may be greater then the number of equilibrium equations for a given mechanical structure.</a:t>
            </a:r>
            <a:r>
              <a:rPr lang="ru-RU" sz="1000" dirty="0" smtClean="0">
                <a:solidFill>
                  <a:srgbClr val="00007D"/>
                </a:solidFill>
                <a:cs typeface="Arial" charset="0"/>
              </a:rPr>
              <a:t> </a:t>
            </a:r>
            <a:r>
              <a:rPr lang="en-US" sz="1000" dirty="0">
                <a:solidFill>
                  <a:srgbClr val="00007D">
                    <a:lumMod val="60000"/>
                    <a:lumOff val="40000"/>
                  </a:srgbClr>
                </a:solidFill>
                <a:cs typeface="Arial" charset="0"/>
              </a:rPr>
              <a:t>If the number of unknown quantities is greater than the number of </a:t>
            </a:r>
            <a:r>
              <a:rPr lang="en-US" sz="1000" dirty="0" smtClean="0">
                <a:solidFill>
                  <a:srgbClr val="00007D">
                    <a:lumMod val="60000"/>
                    <a:lumOff val="40000"/>
                  </a:srgbClr>
                </a:solidFill>
                <a:cs typeface="Arial" charset="0"/>
              </a:rPr>
              <a:t>equilibrium equations</a:t>
            </a:r>
            <a:r>
              <a:rPr lang="en-US" sz="1000" dirty="0">
                <a:solidFill>
                  <a:srgbClr val="00007D">
                    <a:lumMod val="60000"/>
                    <a:lumOff val="40000"/>
                  </a:srgbClr>
                </a:solidFill>
                <a:cs typeface="Arial" charset="0"/>
              </a:rPr>
              <a:t>, the problem is </a:t>
            </a:r>
            <a:r>
              <a:rPr lang="en-US" sz="1000" b="1" dirty="0">
                <a:solidFill>
                  <a:srgbClr val="00007D">
                    <a:lumMod val="60000"/>
                    <a:lumOff val="40000"/>
                  </a:srgbClr>
                </a:solidFill>
                <a:cs typeface="Arial" charset="0"/>
              </a:rPr>
              <a:t>statically indeterminate</a:t>
            </a:r>
            <a:r>
              <a:rPr lang="en-US" sz="1000" b="1" dirty="0" smtClean="0">
                <a:solidFill>
                  <a:srgbClr val="00007D">
                    <a:lumMod val="60000"/>
                    <a:lumOff val="40000"/>
                  </a:srgbClr>
                </a:solidFill>
                <a:cs typeface="Arial" charset="0"/>
              </a:rPr>
              <a:t>. A degree of static Indeterminateness for a plane  is</a:t>
            </a:r>
          </a:p>
          <a:p>
            <a:pPr eaLnBrk="1" hangingPunct="1">
              <a:defRPr/>
            </a:pPr>
            <a:endParaRPr lang="ru-RU" sz="1000" b="1" dirty="0">
              <a:solidFill>
                <a:srgbClr val="00007D">
                  <a:lumMod val="60000"/>
                  <a:lumOff val="40000"/>
                </a:srgbClr>
              </a:solidFill>
              <a:cs typeface="Arial" charset="0"/>
            </a:endParaRPr>
          </a:p>
          <a:p>
            <a:pPr eaLnBrk="1" hangingPunct="1">
              <a:defRPr/>
            </a:pPr>
            <a:r>
              <a:rPr lang="en-US" sz="1000" dirty="0" smtClean="0">
                <a:solidFill>
                  <a:srgbClr val="00007D">
                    <a:lumMod val="60000"/>
                    <a:lumOff val="40000"/>
                  </a:srgbClr>
                </a:solidFill>
                <a:cs typeface="Arial" charset="0"/>
              </a:rPr>
              <a:t>where</a:t>
            </a:r>
            <a:r>
              <a:rPr lang="ru-RU" sz="1000" i="1" dirty="0" smtClean="0">
                <a:solidFill>
                  <a:srgbClr val="00007D">
                    <a:lumMod val="60000"/>
                    <a:lumOff val="40000"/>
                  </a:srgbClr>
                </a:solidFill>
                <a:cs typeface="Arial" charset="0"/>
              </a:rPr>
              <a:t> </a:t>
            </a:r>
            <a:r>
              <a:rPr lang="en-US" sz="1100" i="1" dirty="0" smtClean="0">
                <a:solidFill>
                  <a:srgbClr val="00007D">
                    <a:lumMod val="60000"/>
                    <a:lumOff val="40000"/>
                  </a:srgbClr>
                </a:solidFill>
                <a:latin typeface="Times New Roman" pitchFamily="18" charset="0"/>
                <a:cs typeface="Times New Roman" pitchFamily="18" charset="0"/>
              </a:rPr>
              <a:t>B</a:t>
            </a:r>
            <a:r>
              <a:rPr lang="en-US" sz="1000" i="1" dirty="0" smtClean="0">
                <a:solidFill>
                  <a:srgbClr val="00007D">
                    <a:lumMod val="60000"/>
                    <a:lumOff val="40000"/>
                  </a:srgbClr>
                </a:solidFill>
                <a:cs typeface="Arial" charset="0"/>
              </a:rPr>
              <a:t> </a:t>
            </a:r>
            <a:r>
              <a:rPr lang="ru-RU" sz="1000" dirty="0" smtClean="0">
                <a:solidFill>
                  <a:srgbClr val="00007D">
                    <a:lumMod val="60000"/>
                    <a:lumOff val="40000"/>
                  </a:srgbClr>
                </a:solidFill>
                <a:cs typeface="Arial" charset="0"/>
              </a:rPr>
              <a:t>–</a:t>
            </a:r>
            <a:r>
              <a:rPr lang="en-US" sz="1000" dirty="0" smtClean="0">
                <a:solidFill>
                  <a:srgbClr val="00007D">
                    <a:lumMod val="60000"/>
                    <a:lumOff val="40000"/>
                  </a:srgbClr>
                </a:solidFill>
                <a:cs typeface="Arial" charset="0"/>
              </a:rPr>
              <a:t> number of solid bodies</a:t>
            </a:r>
            <a:r>
              <a:rPr lang="ru-RU" sz="1000" dirty="0" smtClean="0">
                <a:solidFill>
                  <a:srgbClr val="00007D">
                    <a:lumMod val="60000"/>
                    <a:lumOff val="40000"/>
                  </a:srgbClr>
                </a:solidFill>
                <a:cs typeface="Arial" charset="0"/>
              </a:rPr>
              <a:t>, </a:t>
            </a:r>
            <a:r>
              <a:rPr lang="en-US" sz="1100" i="1" dirty="0" smtClean="0">
                <a:solidFill>
                  <a:srgbClr val="00007D">
                    <a:lumMod val="60000"/>
                    <a:lumOff val="40000"/>
                  </a:srgbClr>
                </a:solidFill>
                <a:latin typeface="Times New Roman" pitchFamily="18" charset="0"/>
                <a:cs typeface="Times New Roman" pitchFamily="18" charset="0"/>
              </a:rPr>
              <a:t>F</a:t>
            </a:r>
            <a:r>
              <a:rPr lang="en-US" sz="1000" dirty="0" smtClean="0">
                <a:solidFill>
                  <a:srgbClr val="00007D">
                    <a:lumMod val="60000"/>
                    <a:lumOff val="40000"/>
                  </a:srgbClr>
                </a:solidFill>
                <a:cs typeface="Arial" charset="0"/>
              </a:rPr>
              <a:t> - number of fixed supports (rigid clamps)</a:t>
            </a:r>
            <a:r>
              <a:rPr lang="ru-RU" sz="1000" dirty="0" smtClean="0">
                <a:solidFill>
                  <a:srgbClr val="00007D">
                    <a:lumMod val="60000"/>
                    <a:lumOff val="40000"/>
                  </a:srgbClr>
                </a:solidFill>
                <a:cs typeface="Arial" charset="0"/>
              </a:rPr>
              <a:t>,</a:t>
            </a:r>
            <a:r>
              <a:rPr lang="en-US" sz="1000" dirty="0" smtClean="0">
                <a:solidFill>
                  <a:srgbClr val="00007D">
                    <a:lumMod val="60000"/>
                    <a:lumOff val="40000"/>
                  </a:srgbClr>
                </a:solidFill>
                <a:cs typeface="Arial" charset="0"/>
              </a:rPr>
              <a:t> </a:t>
            </a:r>
            <a:r>
              <a:rPr lang="en-US" sz="1100" i="1" dirty="0" smtClean="0">
                <a:solidFill>
                  <a:srgbClr val="00007D">
                    <a:lumMod val="60000"/>
                    <a:lumOff val="40000"/>
                  </a:srgbClr>
                </a:solidFill>
                <a:latin typeface="Times New Roman" pitchFamily="18" charset="0"/>
                <a:cs typeface="Times New Roman" pitchFamily="18" charset="0"/>
              </a:rPr>
              <a:t>P</a:t>
            </a:r>
            <a:r>
              <a:rPr lang="en-US" sz="1000" dirty="0" smtClean="0">
                <a:solidFill>
                  <a:srgbClr val="00007D">
                    <a:lumMod val="60000"/>
                    <a:lumOff val="40000"/>
                  </a:srgbClr>
                </a:solidFill>
                <a:cs typeface="Arial" charset="0"/>
              </a:rPr>
              <a:t> - number of cylindrical pins, </a:t>
            </a:r>
            <a:r>
              <a:rPr lang="en-US" sz="1100" i="1" dirty="0" smtClean="0">
                <a:solidFill>
                  <a:srgbClr val="00007D">
                    <a:lumMod val="60000"/>
                    <a:lumOff val="40000"/>
                  </a:srgbClr>
                </a:solidFill>
                <a:latin typeface="Times New Roman" pitchFamily="18" charset="0"/>
                <a:cs typeface="Times New Roman" pitchFamily="18" charset="0"/>
              </a:rPr>
              <a:t>MP</a:t>
            </a:r>
            <a:r>
              <a:rPr lang="en-US" sz="1000" dirty="0" smtClean="0">
                <a:solidFill>
                  <a:srgbClr val="00007D">
                    <a:lumMod val="60000"/>
                    <a:lumOff val="40000"/>
                  </a:srgbClr>
                </a:solidFill>
                <a:cs typeface="Arial" charset="0"/>
              </a:rPr>
              <a:t> - number of moved cylindrical pins.</a:t>
            </a:r>
            <a:endParaRPr lang="en-US" sz="1000" dirty="0">
              <a:solidFill>
                <a:srgbClr val="00007D">
                  <a:lumMod val="60000"/>
                  <a:lumOff val="40000"/>
                </a:srgbClr>
              </a:solidFill>
              <a:cs typeface="Arial" charset="0"/>
            </a:endParaRPr>
          </a:p>
          <a:p>
            <a:pPr eaLnBrk="1" hangingPunct="1">
              <a:defRPr/>
            </a:pPr>
            <a:r>
              <a:rPr lang="en-US" sz="1000" dirty="0">
                <a:solidFill>
                  <a:srgbClr val="00007D"/>
                </a:solidFill>
                <a:cs typeface="Arial" charset="0"/>
              </a:rPr>
              <a:t>		    </a:t>
            </a:r>
            <a:r>
              <a:rPr lang="ru-RU" sz="1000" dirty="0">
                <a:solidFill>
                  <a:srgbClr val="00007D"/>
                </a:solidFill>
                <a:cs typeface="Arial" charset="0"/>
              </a:rPr>
              <a:t>            </a:t>
            </a:r>
          </a:p>
          <a:p>
            <a:pPr eaLnBrk="1" hangingPunct="1">
              <a:defRPr/>
            </a:pPr>
            <a:r>
              <a:rPr lang="ru-RU" sz="1000" dirty="0">
                <a:solidFill>
                  <a:srgbClr val="00007D"/>
                </a:solidFill>
                <a:cs typeface="Arial" charset="0"/>
              </a:rPr>
              <a:t>		                </a:t>
            </a:r>
            <a:endParaRPr lang="en-US" sz="1000" dirty="0">
              <a:solidFill>
                <a:srgbClr val="00007D"/>
              </a:solidFill>
              <a:cs typeface="Arial" charset="0"/>
            </a:endParaRPr>
          </a:p>
        </p:txBody>
      </p:sp>
      <p:graphicFrame>
        <p:nvGraphicFramePr>
          <p:cNvPr id="80130" name="Object 4354"/>
          <p:cNvGraphicFramePr>
            <a:graphicFrameLocks noChangeAspect="1"/>
          </p:cNvGraphicFramePr>
          <p:nvPr>
            <p:extLst>
              <p:ext uri="{D42A27DB-BD31-4B8C-83A1-F6EECF244321}">
                <p14:modId xmlns:p14="http://schemas.microsoft.com/office/powerpoint/2010/main" val="3325743369"/>
              </p:ext>
            </p:extLst>
          </p:nvPr>
        </p:nvGraphicFramePr>
        <p:xfrm>
          <a:off x="2981325" y="1274763"/>
          <a:ext cx="2155825" cy="241300"/>
        </p:xfrm>
        <a:graphic>
          <a:graphicData uri="http://schemas.openxmlformats.org/presentationml/2006/ole">
            <mc:AlternateContent xmlns:mc="http://schemas.openxmlformats.org/markup-compatibility/2006">
              <mc:Choice xmlns:v="urn:schemas-microsoft-com:vml" Requires="v">
                <p:oleObj spid="_x0000_s611262" name="Equation" r:id="rId3" imgW="1815840" imgH="203040" progId="Equation.DSMT4">
                  <p:embed/>
                </p:oleObj>
              </mc:Choice>
              <mc:Fallback>
                <p:oleObj name="Equation" r:id="rId3" imgW="1815840" imgH="203040" progId="Equation.DSMT4">
                  <p:embed/>
                  <p:pic>
                    <p:nvPicPr>
                      <p:cNvPr id="0" name=""/>
                      <p:cNvPicPr>
                        <a:picLocks noChangeAspect="1" noChangeArrowheads="1"/>
                      </p:cNvPicPr>
                      <p:nvPr/>
                    </p:nvPicPr>
                    <p:blipFill>
                      <a:blip r:embed="rId4"/>
                      <a:srcRect/>
                      <a:stretch>
                        <a:fillRect/>
                      </a:stretch>
                    </p:blipFill>
                    <p:spPr bwMode="auto">
                      <a:xfrm>
                        <a:off x="2981325" y="1274763"/>
                        <a:ext cx="2155825"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pSp>
        <p:nvGrpSpPr>
          <p:cNvPr id="313358" name="Group 14"/>
          <p:cNvGrpSpPr>
            <a:grpSpLocks/>
          </p:cNvGrpSpPr>
          <p:nvPr/>
        </p:nvGrpSpPr>
        <p:grpSpPr bwMode="auto">
          <a:xfrm>
            <a:off x="244477" y="2536825"/>
            <a:ext cx="2006600" cy="574675"/>
            <a:chOff x="3226" y="3771"/>
            <a:chExt cx="1264" cy="362"/>
          </a:xfrm>
        </p:grpSpPr>
        <p:sp>
          <p:nvSpPr>
            <p:cNvPr id="80253" name="Rectangle 15"/>
            <p:cNvSpPr>
              <a:spLocks noChangeArrowheads="1"/>
            </p:cNvSpPr>
            <p:nvPr/>
          </p:nvSpPr>
          <p:spPr bwMode="auto">
            <a:xfrm>
              <a:off x="3333" y="3771"/>
              <a:ext cx="1157" cy="91"/>
            </a:xfrm>
            <a:prstGeom prst="rect">
              <a:avLst/>
            </a:prstGeom>
            <a:solidFill>
              <a:srgbClr val="92D05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0254" name="AutoShape 16"/>
            <p:cNvSpPr>
              <a:spLocks noChangeArrowheads="1"/>
            </p:cNvSpPr>
            <p:nvPr/>
          </p:nvSpPr>
          <p:spPr bwMode="auto">
            <a:xfrm rot="16200000" flipH="1">
              <a:off x="4244" y="3931"/>
              <a:ext cx="312" cy="91"/>
            </a:xfrm>
            <a:prstGeom prst="rightArrow">
              <a:avLst>
                <a:gd name="adj1" fmla="val 50000"/>
                <a:gd name="adj2" fmla="val 85714"/>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80255" name="Text Box 17"/>
            <p:cNvSpPr txBox="1">
              <a:spLocks noChangeArrowheads="1"/>
            </p:cNvSpPr>
            <p:nvPr/>
          </p:nvSpPr>
          <p:spPr bwMode="auto">
            <a:xfrm>
              <a:off x="3226" y="3828"/>
              <a:ext cx="176" cy="174"/>
            </a:xfrm>
            <a:prstGeom prst="rect">
              <a:avLst/>
            </a:prstGeom>
            <a:noFill/>
            <a:ln w="9525">
              <a:noFill/>
              <a:miter lim="800000"/>
              <a:headEnd/>
              <a:tailEnd/>
            </a:ln>
          </p:spPr>
          <p:txBody>
            <a:bodyPr wrap="none">
              <a:spAutoFit/>
            </a:bodyPr>
            <a:lstStyle/>
            <a:p>
              <a:pPr algn="r"/>
              <a:r>
                <a:rPr lang="en-US" sz="1200" i="1" dirty="0">
                  <a:solidFill>
                    <a:srgbClr val="000000"/>
                  </a:solidFill>
                  <a:latin typeface="Times New Roman" pitchFamily="18" charset="0"/>
                  <a:cs typeface="Times New Roman" pitchFamily="18" charset="0"/>
                </a:rPr>
                <a:t>A</a:t>
              </a:r>
              <a:endParaRPr lang="ru-RU" sz="1200" i="1" dirty="0">
                <a:solidFill>
                  <a:srgbClr val="000000"/>
                </a:solidFill>
                <a:latin typeface="Times New Roman" pitchFamily="18" charset="0"/>
                <a:cs typeface="Times New Roman" pitchFamily="18" charset="0"/>
              </a:endParaRPr>
            </a:p>
          </p:txBody>
        </p:sp>
      </p:grpSp>
      <p:grpSp>
        <p:nvGrpSpPr>
          <p:cNvPr id="313416" name="Group 72"/>
          <p:cNvGrpSpPr>
            <a:grpSpLocks/>
          </p:cNvGrpSpPr>
          <p:nvPr/>
        </p:nvGrpSpPr>
        <p:grpSpPr bwMode="auto">
          <a:xfrm>
            <a:off x="28575" y="2047881"/>
            <a:ext cx="854075" cy="901701"/>
            <a:chOff x="1110" y="3036"/>
            <a:chExt cx="538" cy="568"/>
          </a:xfrm>
        </p:grpSpPr>
        <p:sp>
          <p:nvSpPr>
            <p:cNvPr id="80250" name="AutoShape 20"/>
            <p:cNvSpPr>
              <a:spLocks noChangeArrowheads="1"/>
            </p:cNvSpPr>
            <p:nvPr/>
          </p:nvSpPr>
          <p:spPr bwMode="auto">
            <a:xfrm rot="5400000" flipH="1" flipV="1">
              <a:off x="1204" y="3182"/>
              <a:ext cx="312" cy="91"/>
            </a:xfrm>
            <a:prstGeom prst="rightArrow">
              <a:avLst>
                <a:gd name="adj1" fmla="val 50000"/>
                <a:gd name="adj2" fmla="val 85714"/>
              </a:avLst>
            </a:prstGeom>
            <a:solidFill>
              <a:srgbClr val="0000FF"/>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80251" name="AutoShape 21"/>
            <p:cNvSpPr>
              <a:spLocks noChangeArrowheads="1"/>
            </p:cNvSpPr>
            <p:nvPr/>
          </p:nvSpPr>
          <p:spPr bwMode="auto">
            <a:xfrm rot="10800000" flipH="1" flipV="1">
              <a:off x="1336" y="3344"/>
              <a:ext cx="312" cy="91"/>
            </a:xfrm>
            <a:prstGeom prst="rightArrow">
              <a:avLst>
                <a:gd name="adj1" fmla="val 50000"/>
                <a:gd name="adj2" fmla="val 85714"/>
              </a:avLst>
            </a:prstGeom>
            <a:solidFill>
              <a:srgbClr val="0000FF"/>
            </a:solidFill>
            <a:ln w="9525">
              <a:solidFill>
                <a:schemeClr val="tx1"/>
              </a:solidFill>
              <a:miter lim="800000"/>
              <a:headEnd/>
              <a:tailEnd/>
            </a:ln>
          </p:spPr>
          <p:txBody>
            <a:bodyPr wrap="none" anchor="ctr"/>
            <a:lstStyle/>
            <a:p>
              <a:pPr algn="ctr"/>
              <a:endParaRPr lang="ru-RU" sz="1800">
                <a:solidFill>
                  <a:srgbClr val="000000"/>
                </a:solidFill>
                <a:latin typeface="Arial" charset="0"/>
                <a:cs typeface="Arial" charset="0"/>
              </a:endParaRPr>
            </a:p>
          </p:txBody>
        </p:sp>
        <p:sp>
          <p:nvSpPr>
            <p:cNvPr id="80252" name="AutoShape 22"/>
            <p:cNvSpPr>
              <a:spLocks noChangeArrowheads="1"/>
            </p:cNvSpPr>
            <p:nvPr/>
          </p:nvSpPr>
          <p:spPr bwMode="auto">
            <a:xfrm rot="10800000" flipV="1">
              <a:off x="1223" y="3208"/>
              <a:ext cx="249" cy="249"/>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w 21600"/>
                <a:gd name="T11" fmla="*/ 0 h 21600"/>
                <a:gd name="T12" fmla="*/ 0 60000 65536"/>
                <a:gd name="T13" fmla="*/ 0 60000 65536"/>
                <a:gd name="T14" fmla="*/ 0 60000 65536"/>
                <a:gd name="T15" fmla="*/ 0 60000 65536"/>
                <a:gd name="T16" fmla="*/ 0 60000 65536"/>
                <a:gd name="T17" fmla="*/ 0 60000 65536"/>
                <a:gd name="T18" fmla="*/ 3123 w 21600"/>
                <a:gd name="T19" fmla="*/ 3123 h 21600"/>
                <a:gd name="T20" fmla="*/ 18477 w 21600"/>
                <a:gd name="T21" fmla="*/ 18477 h 21600"/>
              </a:gdLst>
              <a:ahLst/>
              <a:cxnLst>
                <a:cxn ang="T12">
                  <a:pos x="T0" y="T1"/>
                </a:cxn>
                <a:cxn ang="T13">
                  <a:pos x="T2" y="T3"/>
                </a:cxn>
                <a:cxn ang="T14">
                  <a:pos x="T4" y="T5"/>
                </a:cxn>
                <a:cxn ang="T15">
                  <a:pos x="T6" y="T7"/>
                </a:cxn>
                <a:cxn ang="T16">
                  <a:pos x="T8" y="T9"/>
                </a:cxn>
                <a:cxn ang="T17">
                  <a:pos x="T10" y="T11"/>
                </a:cxn>
              </a:cxnLst>
              <a:rect l="T18" t="T19" r="T20" b="T21"/>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80131" name="Object 4355"/>
            <p:cNvGraphicFramePr>
              <a:graphicFrameLocks noChangeAspect="1"/>
            </p:cNvGraphicFramePr>
            <p:nvPr>
              <p:extLst>
                <p:ext uri="{D42A27DB-BD31-4B8C-83A1-F6EECF244321}">
                  <p14:modId xmlns:p14="http://schemas.microsoft.com/office/powerpoint/2010/main" val="1286378288"/>
                </p:ext>
              </p:extLst>
            </p:nvPr>
          </p:nvGraphicFramePr>
          <p:xfrm>
            <a:off x="1422" y="3452"/>
            <a:ext cx="160" cy="152"/>
          </p:xfrm>
          <a:graphic>
            <a:graphicData uri="http://schemas.openxmlformats.org/presentationml/2006/ole">
              <mc:AlternateContent xmlns:mc="http://schemas.openxmlformats.org/markup-compatibility/2006">
                <mc:Choice xmlns:v="urn:schemas-microsoft-com:vml" Requires="v">
                  <p:oleObj spid="_x0000_s611263" name="Формула" r:id="rId5" imgW="253890" imgH="241195" progId="Equation.3">
                    <p:embed/>
                  </p:oleObj>
                </mc:Choice>
                <mc:Fallback>
                  <p:oleObj name="Формула" r:id="rId5" imgW="253890" imgH="241195"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422" y="3452"/>
                          <a:ext cx="160"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0132" name="Object 4356"/>
            <p:cNvGraphicFramePr>
              <a:graphicFrameLocks noChangeAspect="1"/>
            </p:cNvGraphicFramePr>
            <p:nvPr/>
          </p:nvGraphicFramePr>
          <p:xfrm>
            <a:off x="1448" y="3036"/>
            <a:ext cx="160" cy="160"/>
          </p:xfrm>
          <a:graphic>
            <a:graphicData uri="http://schemas.openxmlformats.org/presentationml/2006/ole">
              <mc:AlternateContent xmlns:mc="http://schemas.openxmlformats.org/markup-compatibility/2006">
                <mc:Choice xmlns:v="urn:schemas-microsoft-com:vml" Requires="v">
                  <p:oleObj spid="_x0000_s611264" name="Формула" r:id="rId7" imgW="253780" imgH="253780" progId="Equation.3">
                    <p:embed/>
                  </p:oleObj>
                </mc:Choice>
                <mc:Fallback>
                  <p:oleObj name="Формула" r:id="rId7" imgW="253780" imgH="2537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448" y="3036"/>
                          <a:ext cx="160" cy="16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80133" name="Object 4357"/>
            <p:cNvGraphicFramePr>
              <a:graphicFrameLocks noChangeAspect="1"/>
            </p:cNvGraphicFramePr>
            <p:nvPr/>
          </p:nvGraphicFramePr>
          <p:xfrm>
            <a:off x="1110" y="3050"/>
            <a:ext cx="160" cy="136"/>
          </p:xfrm>
          <a:graphic>
            <a:graphicData uri="http://schemas.openxmlformats.org/presentationml/2006/ole">
              <mc:AlternateContent xmlns:mc="http://schemas.openxmlformats.org/markup-compatibility/2006">
                <mc:Choice xmlns:v="urn:schemas-microsoft-com:vml" Requires="v">
                  <p:oleObj spid="_x0000_s611265" name="Формула" r:id="rId9" imgW="253780" imgH="215713" progId="Equation.3">
                    <p:embed/>
                  </p:oleObj>
                </mc:Choice>
                <mc:Fallback>
                  <p:oleObj name="Формула" r:id="rId9" imgW="253780" imgH="215713"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10" y="3050"/>
                          <a:ext cx="160" cy="13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313371" name="Rectangle 27"/>
          <p:cNvSpPr>
            <a:spLocks noChangeArrowheads="1"/>
          </p:cNvSpPr>
          <p:nvPr/>
        </p:nvSpPr>
        <p:spPr bwMode="auto">
          <a:xfrm>
            <a:off x="2393950" y="2525713"/>
            <a:ext cx="1836738" cy="144462"/>
          </a:xfrm>
          <a:prstGeom prst="rect">
            <a:avLst/>
          </a:prstGeom>
          <a:solidFill>
            <a:srgbClr val="92D05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372" name="AutoShape 28"/>
          <p:cNvSpPr>
            <a:spLocks noChangeArrowheads="1"/>
          </p:cNvSpPr>
          <p:nvPr/>
        </p:nvSpPr>
        <p:spPr bwMode="auto">
          <a:xfrm rot="16200000" flipH="1">
            <a:off x="3810794" y="2799557"/>
            <a:ext cx="495300" cy="144462"/>
          </a:xfrm>
          <a:prstGeom prst="rightArrow">
            <a:avLst>
              <a:gd name="adj1" fmla="val 50000"/>
              <a:gd name="adj2" fmla="val 85715"/>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313389" name="Text Box 45"/>
          <p:cNvSpPr txBox="1">
            <a:spLocks noChangeArrowheads="1"/>
          </p:cNvSpPr>
          <p:nvPr/>
        </p:nvSpPr>
        <p:spPr bwMode="auto">
          <a:xfrm>
            <a:off x="3448051" y="2679700"/>
            <a:ext cx="279243" cy="276999"/>
          </a:xfrm>
          <a:prstGeom prst="rect">
            <a:avLst/>
          </a:prstGeom>
          <a:noFill/>
          <a:ln w="9525">
            <a:noFill/>
            <a:miter lim="800000"/>
            <a:headEnd/>
            <a:tailEnd/>
          </a:ln>
        </p:spPr>
        <p:txBody>
          <a:bodyPr wrap="none">
            <a:spAutoFit/>
          </a:bodyPr>
          <a:lstStyle/>
          <a:p>
            <a:pPr algn="r"/>
            <a:r>
              <a:rPr lang="en-US" sz="1200" i="1" dirty="0">
                <a:solidFill>
                  <a:srgbClr val="000000"/>
                </a:solidFill>
                <a:latin typeface="Times New Roman" pitchFamily="18" charset="0"/>
                <a:cs typeface="Times New Roman" pitchFamily="18" charset="0"/>
              </a:rPr>
              <a:t>B</a:t>
            </a:r>
            <a:endParaRPr lang="ru-RU" sz="1200" i="1" dirty="0">
              <a:solidFill>
                <a:srgbClr val="000000"/>
              </a:solidFill>
              <a:latin typeface="Times New Roman" pitchFamily="18" charset="0"/>
              <a:cs typeface="Times New Roman" pitchFamily="18" charset="0"/>
            </a:endParaRPr>
          </a:p>
        </p:txBody>
      </p:sp>
      <p:graphicFrame>
        <p:nvGraphicFramePr>
          <p:cNvPr id="313390" name="Object 4358"/>
          <p:cNvGraphicFramePr>
            <a:graphicFrameLocks noChangeAspect="1"/>
          </p:cNvGraphicFramePr>
          <p:nvPr>
            <p:extLst>
              <p:ext uri="{D42A27DB-BD31-4B8C-83A1-F6EECF244321}">
                <p14:modId xmlns:p14="http://schemas.microsoft.com/office/powerpoint/2010/main" val="1783734217"/>
              </p:ext>
            </p:extLst>
          </p:nvPr>
        </p:nvGraphicFramePr>
        <p:xfrm>
          <a:off x="5400675" y="1939925"/>
          <a:ext cx="1935163" cy="201613"/>
        </p:xfrm>
        <a:graphic>
          <a:graphicData uri="http://schemas.openxmlformats.org/presentationml/2006/ole">
            <mc:AlternateContent xmlns:mc="http://schemas.openxmlformats.org/markup-compatibility/2006">
              <mc:Choice xmlns:v="urn:schemas-microsoft-com:vml" Requires="v">
                <p:oleObj spid="_x0000_s611266" name="Equation" r:id="rId11" imgW="1714320" imgH="177480" progId="Equation.DSMT4">
                  <p:embed/>
                </p:oleObj>
              </mc:Choice>
              <mc:Fallback>
                <p:oleObj name="Equation" r:id="rId11" imgW="1714320" imgH="177480" progId="Equation.DSMT4">
                  <p:embed/>
                  <p:pic>
                    <p:nvPicPr>
                      <p:cNvPr id="0" name=""/>
                      <p:cNvPicPr>
                        <a:picLocks noChangeAspect="1" noChangeArrowheads="1"/>
                      </p:cNvPicPr>
                      <p:nvPr/>
                    </p:nvPicPr>
                    <p:blipFill>
                      <a:blip r:embed="rId12"/>
                      <a:srcRect/>
                      <a:stretch>
                        <a:fillRect/>
                      </a:stretch>
                    </p:blipFill>
                    <p:spPr bwMode="auto">
                      <a:xfrm>
                        <a:off x="5400675" y="1939925"/>
                        <a:ext cx="1935163" cy="201613"/>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3391" name="Text Box 47"/>
          <p:cNvSpPr txBox="1">
            <a:spLocks noChangeArrowheads="1"/>
          </p:cNvSpPr>
          <p:nvPr/>
        </p:nvSpPr>
        <p:spPr bwMode="auto">
          <a:xfrm>
            <a:off x="4308475" y="2144713"/>
            <a:ext cx="1863011" cy="246221"/>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1. </a:t>
            </a:r>
            <a:r>
              <a:rPr lang="en-US" sz="1000" dirty="0">
                <a:solidFill>
                  <a:srgbClr val="000000"/>
                </a:solidFill>
                <a:latin typeface="Arial" charset="0"/>
                <a:cs typeface="Arial" charset="0"/>
              </a:rPr>
              <a:t>Select </a:t>
            </a:r>
            <a:r>
              <a:rPr lang="en-US" sz="1000" dirty="0" smtClean="0">
                <a:solidFill>
                  <a:srgbClr val="000000"/>
                </a:solidFill>
                <a:latin typeface="Arial" charset="0"/>
                <a:cs typeface="Arial" charset="0"/>
              </a:rPr>
              <a:t> the whole </a:t>
            </a:r>
            <a:r>
              <a:rPr lang="en-US" sz="1000" dirty="0">
                <a:solidFill>
                  <a:srgbClr val="000000"/>
                </a:solidFill>
                <a:latin typeface="Arial" charset="0"/>
                <a:cs typeface="Arial" charset="0"/>
              </a:rPr>
              <a:t>structure</a:t>
            </a:r>
            <a:r>
              <a:rPr lang="ru-RU" sz="1000" dirty="0">
                <a:solidFill>
                  <a:srgbClr val="000000"/>
                </a:solidFill>
                <a:latin typeface="Arial" charset="0"/>
                <a:cs typeface="Arial" charset="0"/>
              </a:rPr>
              <a:t>.</a:t>
            </a:r>
          </a:p>
        </p:txBody>
      </p:sp>
      <p:sp>
        <p:nvSpPr>
          <p:cNvPr id="313400" name="AutoShape 56"/>
          <p:cNvSpPr>
            <a:spLocks noChangeArrowheads="1"/>
          </p:cNvSpPr>
          <p:nvPr/>
        </p:nvSpPr>
        <p:spPr bwMode="auto">
          <a:xfrm rot="16200000" flipH="1">
            <a:off x="3810794" y="2799557"/>
            <a:ext cx="495300" cy="144462"/>
          </a:xfrm>
          <a:prstGeom prst="rightArrow">
            <a:avLst>
              <a:gd name="adj1" fmla="val 50000"/>
              <a:gd name="adj2" fmla="val 85715"/>
            </a:avLst>
          </a:prstGeom>
          <a:solidFill>
            <a:srgbClr val="FF0000"/>
          </a:solidFill>
          <a:ln w="9525">
            <a:solidFill>
              <a:schemeClr val="tx1"/>
            </a:solidFill>
            <a:miter lim="800000"/>
            <a:headEnd/>
            <a:tailEnd/>
          </a:ln>
        </p:spPr>
        <p:txBody>
          <a:bodyPr vert="eaVert" wrap="none" anchor="ctr"/>
          <a:lstStyle/>
          <a:p>
            <a:pPr algn="ctr"/>
            <a:endParaRPr lang="ru-RU" sz="1800">
              <a:solidFill>
                <a:srgbClr val="000000"/>
              </a:solidFill>
              <a:latin typeface="Arial" charset="0"/>
              <a:cs typeface="Arial" charset="0"/>
            </a:endParaRPr>
          </a:p>
        </p:txBody>
      </p:sp>
      <p:sp>
        <p:nvSpPr>
          <p:cNvPr id="313401" name="Text Box 57"/>
          <p:cNvSpPr txBox="1">
            <a:spLocks noChangeArrowheads="1"/>
          </p:cNvSpPr>
          <p:nvPr/>
        </p:nvSpPr>
        <p:spPr bwMode="auto">
          <a:xfrm>
            <a:off x="2292430" y="2606675"/>
            <a:ext cx="287258" cy="276999"/>
          </a:xfrm>
          <a:prstGeom prst="rect">
            <a:avLst/>
          </a:prstGeom>
          <a:noFill/>
          <a:ln w="9525">
            <a:noFill/>
            <a:miter lim="800000"/>
            <a:headEnd/>
            <a:tailEnd/>
          </a:ln>
        </p:spPr>
        <p:txBody>
          <a:bodyPr wrap="none">
            <a:spAutoFit/>
          </a:bodyPr>
          <a:lstStyle/>
          <a:p>
            <a:pPr algn="r"/>
            <a:r>
              <a:rPr lang="ru-RU" sz="1200" i="1" dirty="0">
                <a:solidFill>
                  <a:srgbClr val="000000"/>
                </a:solidFill>
                <a:latin typeface="Times New Roman" pitchFamily="18" charset="0"/>
                <a:cs typeface="Times New Roman" pitchFamily="18" charset="0"/>
              </a:rPr>
              <a:t>С</a:t>
            </a:r>
          </a:p>
        </p:txBody>
      </p:sp>
      <p:sp>
        <p:nvSpPr>
          <p:cNvPr id="313402" name="Oval 58"/>
          <p:cNvSpPr>
            <a:spLocks noChangeArrowheads="1"/>
          </p:cNvSpPr>
          <p:nvPr/>
        </p:nvSpPr>
        <p:spPr bwMode="auto">
          <a:xfrm>
            <a:off x="2266950" y="2543175"/>
            <a:ext cx="114300" cy="114300"/>
          </a:xfrm>
          <a:prstGeom prst="ellipse">
            <a:avLst/>
          </a:prstGeom>
          <a:solidFill>
            <a:srgbClr val="C0C0C0"/>
          </a:solidFill>
          <a:ln w="6350"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13403" name="Group 59"/>
          <p:cNvGrpSpPr>
            <a:grpSpLocks/>
          </p:cNvGrpSpPr>
          <p:nvPr/>
        </p:nvGrpSpPr>
        <p:grpSpPr bwMode="auto">
          <a:xfrm>
            <a:off x="3086100" y="2679700"/>
            <a:ext cx="612775" cy="469900"/>
            <a:chOff x="657" y="2976"/>
            <a:chExt cx="386" cy="296"/>
          </a:xfrm>
        </p:grpSpPr>
        <p:sp>
          <p:nvSpPr>
            <p:cNvPr id="80244" name="AutoShape 60"/>
            <p:cNvSpPr>
              <a:spLocks noChangeArrowheads="1"/>
            </p:cNvSpPr>
            <p:nvPr/>
          </p:nvSpPr>
          <p:spPr bwMode="auto">
            <a:xfrm>
              <a:off x="726" y="3021"/>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0245" name="Oval 61"/>
            <p:cNvSpPr>
              <a:spLocks noChangeArrowheads="1"/>
            </p:cNvSpPr>
            <p:nvPr/>
          </p:nvSpPr>
          <p:spPr bwMode="auto">
            <a:xfrm>
              <a:off x="794" y="2976"/>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0246" name="Rectangle 62"/>
            <p:cNvSpPr>
              <a:spLocks noChangeArrowheads="1"/>
            </p:cNvSpPr>
            <p:nvPr/>
          </p:nvSpPr>
          <p:spPr bwMode="auto">
            <a:xfrm>
              <a:off x="657" y="3204"/>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47" name="Line 63"/>
            <p:cNvSpPr>
              <a:spLocks noChangeShapeType="1"/>
            </p:cNvSpPr>
            <p:nvPr/>
          </p:nvSpPr>
          <p:spPr bwMode="auto">
            <a:xfrm>
              <a:off x="657" y="3204"/>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sp>
          <p:nvSpPr>
            <p:cNvPr id="80248" name="Oval 64"/>
            <p:cNvSpPr>
              <a:spLocks noChangeArrowheads="1"/>
            </p:cNvSpPr>
            <p:nvPr/>
          </p:nvSpPr>
          <p:spPr bwMode="auto">
            <a:xfrm>
              <a:off x="748"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0249" name="Oval 65"/>
            <p:cNvSpPr>
              <a:spLocks noChangeArrowheads="1"/>
            </p:cNvSpPr>
            <p:nvPr/>
          </p:nvSpPr>
          <p:spPr bwMode="auto">
            <a:xfrm>
              <a:off x="861" y="3135"/>
              <a:ext cx="68" cy="68"/>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grpSp>
      <p:sp>
        <p:nvSpPr>
          <p:cNvPr id="313411" name="Rectangle 67"/>
          <p:cNvSpPr>
            <a:spLocks noChangeArrowheads="1"/>
          </p:cNvSpPr>
          <p:nvPr/>
        </p:nvSpPr>
        <p:spPr bwMode="auto">
          <a:xfrm>
            <a:off x="117475" y="1727200"/>
            <a:ext cx="6877050" cy="276999"/>
          </a:xfrm>
          <a:prstGeom prst="rect">
            <a:avLst/>
          </a:prstGeom>
          <a:noFill/>
          <a:ln>
            <a:noFill/>
          </a:ln>
          <a:effectLst/>
          <a:extLst/>
        </p:spPr>
        <p:txBody>
          <a:bodyPr>
            <a:spAutoFit/>
          </a:bodyPr>
          <a:lstStyle/>
          <a:p>
            <a:pPr>
              <a:defRPr/>
            </a:pPr>
            <a:r>
              <a:rPr lang="en-US" sz="1000" b="1" dirty="0">
                <a:solidFill>
                  <a:srgbClr val="00007D">
                    <a:lumMod val="60000"/>
                    <a:lumOff val="40000"/>
                  </a:srgbClr>
                </a:solidFill>
                <a:latin typeface="Arial" charset="0"/>
                <a:cs typeface="Arial" charset="0"/>
              </a:rPr>
              <a:t>Only statically determinate problems</a:t>
            </a:r>
            <a:r>
              <a:rPr lang="ru-RU" sz="1000" b="1" dirty="0">
                <a:solidFill>
                  <a:srgbClr val="00007D">
                    <a:lumMod val="60000"/>
                    <a:lumOff val="40000"/>
                  </a:srgbClr>
                </a:solidFill>
                <a:latin typeface="Arial" charset="0"/>
                <a:cs typeface="Arial" charset="0"/>
              </a:rPr>
              <a:t> (</a:t>
            </a:r>
            <a:r>
              <a:rPr lang="en-US" sz="1200" b="1" i="1" dirty="0">
                <a:solidFill>
                  <a:srgbClr val="00007D">
                    <a:lumMod val="60000"/>
                    <a:lumOff val="40000"/>
                  </a:srgbClr>
                </a:solidFill>
                <a:latin typeface="Times New Roman" pitchFamily="18" charset="0"/>
                <a:cs typeface="Times New Roman" pitchFamily="18" charset="0"/>
              </a:rPr>
              <a:t>n</a:t>
            </a:r>
            <a:r>
              <a:rPr lang="en-US" sz="1000" b="1" dirty="0">
                <a:solidFill>
                  <a:srgbClr val="00007D">
                    <a:lumMod val="60000"/>
                    <a:lumOff val="40000"/>
                  </a:srgbClr>
                </a:solidFill>
                <a:latin typeface="Arial" charset="0"/>
                <a:cs typeface="Arial" charset="0"/>
              </a:rPr>
              <a:t> = 0)  are considered in statics</a:t>
            </a:r>
            <a:r>
              <a:rPr lang="ru-RU" sz="1000" dirty="0">
                <a:solidFill>
                  <a:srgbClr val="00007D"/>
                </a:solidFill>
                <a:latin typeface="Arial" charset="0"/>
                <a:cs typeface="Arial" charset="0"/>
              </a:rPr>
              <a:t>.</a:t>
            </a:r>
            <a:endParaRPr lang="ru-RU" dirty="0">
              <a:solidFill>
                <a:srgbClr val="000000"/>
              </a:solidFill>
              <a:latin typeface="Arial" charset="0"/>
              <a:cs typeface="Arial" charset="0"/>
            </a:endParaRPr>
          </a:p>
        </p:txBody>
      </p:sp>
      <p:sp>
        <p:nvSpPr>
          <p:cNvPr id="313414" name="Text Box 70"/>
          <p:cNvSpPr txBox="1">
            <a:spLocks noChangeArrowheads="1"/>
          </p:cNvSpPr>
          <p:nvPr/>
        </p:nvSpPr>
        <p:spPr bwMode="auto">
          <a:xfrm>
            <a:off x="4306888" y="2324100"/>
            <a:ext cx="3587750" cy="246063"/>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2. </a:t>
            </a:r>
            <a:r>
              <a:rPr lang="en-US" sz="1000" dirty="0">
                <a:solidFill>
                  <a:srgbClr val="000000"/>
                </a:solidFill>
                <a:latin typeface="Arial" charset="0"/>
                <a:cs typeface="Arial" charset="0"/>
              </a:rPr>
              <a:t>Remove constraints and replace them by their reactions</a:t>
            </a:r>
            <a:r>
              <a:rPr lang="ru-RU" sz="1000" dirty="0">
                <a:solidFill>
                  <a:srgbClr val="000000"/>
                </a:solidFill>
                <a:latin typeface="Arial" charset="0"/>
                <a:cs typeface="Arial" charset="0"/>
              </a:rPr>
              <a:t>.</a:t>
            </a:r>
          </a:p>
        </p:txBody>
      </p:sp>
      <p:sp>
        <p:nvSpPr>
          <p:cNvPr id="313417" name="AutoShape 73"/>
          <p:cNvSpPr>
            <a:spLocks noChangeArrowheads="1"/>
          </p:cNvSpPr>
          <p:nvPr/>
        </p:nvSpPr>
        <p:spPr bwMode="auto">
          <a:xfrm>
            <a:off x="3305175" y="2209800"/>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418" name="Object 4359"/>
          <p:cNvGraphicFramePr>
            <a:graphicFrameLocks noChangeAspect="1"/>
          </p:cNvGraphicFramePr>
          <p:nvPr/>
        </p:nvGraphicFramePr>
        <p:xfrm>
          <a:off x="3460750" y="2228850"/>
          <a:ext cx="203200" cy="228600"/>
        </p:xfrm>
        <a:graphic>
          <a:graphicData uri="http://schemas.openxmlformats.org/presentationml/2006/ole">
            <mc:AlternateContent xmlns:mc="http://schemas.openxmlformats.org/markup-compatibility/2006">
              <mc:Choice xmlns:v="urn:schemas-microsoft-com:vml" Requires="v">
                <p:oleObj spid="_x0000_s611267" name="Формула" r:id="rId13" imgW="203112" imgH="228501" progId="Equation.3">
                  <p:embed/>
                </p:oleObj>
              </mc:Choice>
              <mc:Fallback>
                <p:oleObj name="Формула" r:id="rId13" imgW="203112" imgH="228501"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460750" y="2228850"/>
                        <a:ext cx="2032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19" name="Text Box 75"/>
          <p:cNvSpPr txBox="1">
            <a:spLocks noChangeArrowheads="1"/>
          </p:cNvSpPr>
          <p:nvPr/>
        </p:nvSpPr>
        <p:spPr bwMode="auto">
          <a:xfrm>
            <a:off x="4305300" y="2484438"/>
            <a:ext cx="4932761" cy="723275"/>
          </a:xfrm>
          <a:prstGeom prst="rect">
            <a:avLst/>
          </a:prstGeom>
          <a:noFill/>
          <a:ln w="9525">
            <a:noFill/>
            <a:miter lim="800000"/>
            <a:headEnd/>
            <a:tailEnd/>
          </a:ln>
        </p:spPr>
        <p:txBody>
          <a:bodyPr wrap="none">
            <a:spAutoFit/>
          </a:bodyPr>
          <a:lstStyle/>
          <a:p>
            <a:pPr algn="just"/>
            <a:r>
              <a:rPr lang="ru-RU" sz="1000" dirty="0">
                <a:solidFill>
                  <a:srgbClr val="000000"/>
                </a:solidFill>
                <a:latin typeface="Arial" charset="0"/>
                <a:cs typeface="Arial" charset="0"/>
              </a:rPr>
              <a:t>3. </a:t>
            </a:r>
            <a:r>
              <a:rPr lang="en-US" sz="1000" dirty="0">
                <a:solidFill>
                  <a:srgbClr val="000000"/>
                </a:solidFill>
                <a:latin typeface="Arial" charset="0"/>
                <a:cs typeface="Arial" charset="0"/>
              </a:rPr>
              <a:t>The number of unknown reactions is 4, the number of independent equations is 3.</a:t>
            </a:r>
          </a:p>
          <a:p>
            <a:pPr algn="just"/>
            <a:r>
              <a:rPr lang="en-US" sz="1000" dirty="0">
                <a:solidFill>
                  <a:srgbClr val="000000"/>
                </a:solidFill>
                <a:latin typeface="Arial" charset="0"/>
                <a:cs typeface="Arial" charset="0"/>
              </a:rPr>
              <a:t>It means that the structure must be divided into two separate parts. The action</a:t>
            </a:r>
          </a:p>
          <a:p>
            <a:pPr algn="just"/>
            <a:r>
              <a:rPr lang="en-US" sz="1000" dirty="0">
                <a:solidFill>
                  <a:srgbClr val="000000"/>
                </a:solidFill>
                <a:latin typeface="Arial" charset="0"/>
                <a:cs typeface="Arial" charset="0"/>
              </a:rPr>
              <a:t> of a pin </a:t>
            </a:r>
            <a:r>
              <a:rPr lang="en-US" sz="1100" i="1" dirty="0">
                <a:solidFill>
                  <a:srgbClr val="000000"/>
                </a:solidFill>
                <a:latin typeface="Times New Roman" pitchFamily="18" charset="0"/>
                <a:cs typeface="Times New Roman" pitchFamily="18" charset="0"/>
              </a:rPr>
              <a:t>C</a:t>
            </a:r>
            <a:r>
              <a:rPr lang="en-US" sz="1000" dirty="0">
                <a:solidFill>
                  <a:srgbClr val="000000"/>
                </a:solidFill>
                <a:latin typeface="Arial" charset="0"/>
                <a:cs typeface="Arial" charset="0"/>
              </a:rPr>
              <a:t> is replaced by its reactions.</a:t>
            </a:r>
          </a:p>
          <a:p>
            <a:pPr algn="just"/>
            <a:endParaRPr lang="ru-RU" sz="1000" dirty="0">
              <a:solidFill>
                <a:srgbClr val="000000"/>
              </a:solidFill>
              <a:latin typeface="Arial" charset="0"/>
              <a:cs typeface="Arial" charset="0"/>
            </a:endParaRPr>
          </a:p>
        </p:txBody>
      </p:sp>
      <p:sp>
        <p:nvSpPr>
          <p:cNvPr id="313425" name="AutoShape 81"/>
          <p:cNvSpPr>
            <a:spLocks noChangeArrowheads="1"/>
          </p:cNvSpPr>
          <p:nvPr/>
        </p:nvSpPr>
        <p:spPr bwMode="auto">
          <a:xfrm>
            <a:off x="2293938" y="2103438"/>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26" name="AutoShape 82"/>
          <p:cNvSpPr>
            <a:spLocks noChangeArrowheads="1"/>
          </p:cNvSpPr>
          <p:nvPr/>
        </p:nvSpPr>
        <p:spPr bwMode="auto">
          <a:xfrm flipV="1">
            <a:off x="2227263" y="2617788"/>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27" name="AutoShape 83"/>
          <p:cNvSpPr>
            <a:spLocks noChangeArrowheads="1"/>
          </p:cNvSpPr>
          <p:nvPr/>
        </p:nvSpPr>
        <p:spPr bwMode="auto">
          <a:xfrm rot="16200000" flipV="1">
            <a:off x="2520951" y="2320925"/>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28" name="AutoShape 84"/>
          <p:cNvSpPr>
            <a:spLocks noChangeArrowheads="1"/>
          </p:cNvSpPr>
          <p:nvPr/>
        </p:nvSpPr>
        <p:spPr bwMode="auto">
          <a:xfrm rot="5400000" flipH="1" flipV="1">
            <a:off x="2033588" y="2405062"/>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429" name="Object 4360"/>
          <p:cNvGraphicFramePr>
            <a:graphicFrameLocks noChangeAspect="1"/>
          </p:cNvGraphicFramePr>
          <p:nvPr/>
        </p:nvGraphicFramePr>
        <p:xfrm>
          <a:off x="2592388" y="2268538"/>
          <a:ext cx="241300" cy="241300"/>
        </p:xfrm>
        <a:graphic>
          <a:graphicData uri="http://schemas.openxmlformats.org/presentationml/2006/ole">
            <mc:AlternateContent xmlns:mc="http://schemas.openxmlformats.org/markup-compatibility/2006">
              <mc:Choice xmlns:v="urn:schemas-microsoft-com:vml" Requires="v">
                <p:oleObj spid="_x0000_s611268" name="Формула" r:id="rId15" imgW="241195" imgH="241195" progId="Equation.3">
                  <p:embed/>
                </p:oleObj>
              </mc:Choice>
              <mc:Fallback>
                <p:oleObj name="Формула" r:id="rId15" imgW="241195" imgH="241195"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592388" y="2268538"/>
                        <a:ext cx="2413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30" name="Object 4361"/>
          <p:cNvGraphicFramePr>
            <a:graphicFrameLocks noChangeAspect="1"/>
          </p:cNvGraphicFramePr>
          <p:nvPr/>
        </p:nvGraphicFramePr>
        <p:xfrm>
          <a:off x="1885950" y="2314575"/>
          <a:ext cx="241300" cy="241300"/>
        </p:xfrm>
        <a:graphic>
          <a:graphicData uri="http://schemas.openxmlformats.org/presentationml/2006/ole">
            <mc:AlternateContent xmlns:mc="http://schemas.openxmlformats.org/markup-compatibility/2006">
              <mc:Choice xmlns:v="urn:schemas-microsoft-com:vml" Requires="v">
                <p:oleObj spid="_x0000_s611269" name="Формула" r:id="rId17" imgW="241195" imgH="241195" progId="Equation.3">
                  <p:embed/>
                </p:oleObj>
              </mc:Choice>
              <mc:Fallback>
                <p:oleObj name="Формула" r:id="rId17" imgW="241195" imgH="241195"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85950" y="2314575"/>
                        <a:ext cx="2413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31" name="Object 4362"/>
          <p:cNvGraphicFramePr>
            <a:graphicFrameLocks noChangeAspect="1"/>
          </p:cNvGraphicFramePr>
          <p:nvPr>
            <p:extLst>
              <p:ext uri="{D42A27DB-BD31-4B8C-83A1-F6EECF244321}">
                <p14:modId xmlns:p14="http://schemas.microsoft.com/office/powerpoint/2010/main" val="3768472200"/>
              </p:ext>
            </p:extLst>
          </p:nvPr>
        </p:nvGraphicFramePr>
        <p:xfrm>
          <a:off x="2393950" y="1942341"/>
          <a:ext cx="241300" cy="254000"/>
        </p:xfrm>
        <a:graphic>
          <a:graphicData uri="http://schemas.openxmlformats.org/presentationml/2006/ole">
            <mc:AlternateContent xmlns:mc="http://schemas.openxmlformats.org/markup-compatibility/2006">
              <mc:Choice xmlns:v="urn:schemas-microsoft-com:vml" Requires="v">
                <p:oleObj spid="_x0000_s611270" name="Формула" r:id="rId19" imgW="241195" imgH="253890" progId="Equation.3">
                  <p:embed/>
                </p:oleObj>
              </mc:Choice>
              <mc:Fallback>
                <p:oleObj name="Формула" r:id="rId19" imgW="241195" imgH="25389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393950" y="1942341"/>
                        <a:ext cx="2413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32" name="Object 4363"/>
          <p:cNvGraphicFramePr>
            <a:graphicFrameLocks noChangeAspect="1"/>
          </p:cNvGraphicFramePr>
          <p:nvPr/>
        </p:nvGraphicFramePr>
        <p:xfrm>
          <a:off x="2387600" y="2857500"/>
          <a:ext cx="241300" cy="254000"/>
        </p:xfrm>
        <a:graphic>
          <a:graphicData uri="http://schemas.openxmlformats.org/presentationml/2006/ole">
            <mc:AlternateContent xmlns:mc="http://schemas.openxmlformats.org/markup-compatibility/2006">
              <mc:Choice xmlns:v="urn:schemas-microsoft-com:vml" Requires="v">
                <p:oleObj spid="_x0000_s611271" name="Формула" r:id="rId21" imgW="241195" imgH="253890" progId="Equation.3">
                  <p:embed/>
                </p:oleObj>
              </mc:Choice>
              <mc:Fallback>
                <p:oleObj name="Формула" r:id="rId21" imgW="241195" imgH="25389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387600" y="2857500"/>
                        <a:ext cx="2413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33" name="Text Box 89"/>
          <p:cNvSpPr txBox="1">
            <a:spLocks noChangeArrowheads="1"/>
          </p:cNvSpPr>
          <p:nvPr/>
        </p:nvSpPr>
        <p:spPr bwMode="auto">
          <a:xfrm>
            <a:off x="0" y="3273425"/>
            <a:ext cx="9263063" cy="723275"/>
          </a:xfrm>
          <a:prstGeom prst="rect">
            <a:avLst/>
          </a:prstGeom>
          <a:noFill/>
          <a:ln w="9525">
            <a:noFill/>
            <a:miter lim="800000"/>
            <a:headEnd/>
            <a:tailEnd/>
          </a:ln>
        </p:spPr>
        <p:txBody>
          <a:bodyPr>
            <a:spAutoFit/>
          </a:bodyPr>
          <a:lstStyle/>
          <a:p>
            <a:pPr algn="just"/>
            <a:r>
              <a:rPr lang="ru-RU" sz="1000" dirty="0">
                <a:solidFill>
                  <a:srgbClr val="000000"/>
                </a:solidFill>
                <a:latin typeface="Arial" charset="0"/>
                <a:cs typeface="Arial" charset="0"/>
              </a:rPr>
              <a:t>4</a:t>
            </a:r>
            <a:r>
              <a:rPr lang="ru-RU" sz="1000" dirty="0" smtClean="0">
                <a:solidFill>
                  <a:srgbClr val="000000"/>
                </a:solidFill>
                <a:latin typeface="Arial" charset="0"/>
                <a:cs typeface="Arial" charset="0"/>
              </a:rPr>
              <a:t>.</a:t>
            </a:r>
            <a:r>
              <a:rPr lang="en-US" sz="1000" dirty="0" smtClean="0">
                <a:solidFill>
                  <a:srgbClr val="000000"/>
                </a:solidFill>
                <a:latin typeface="Arial" charset="0"/>
                <a:cs typeface="Arial" charset="0"/>
              </a:rPr>
              <a:t> The number </a:t>
            </a:r>
            <a:r>
              <a:rPr lang="en-US" sz="1000" dirty="0">
                <a:solidFill>
                  <a:srgbClr val="000000"/>
                </a:solidFill>
                <a:latin typeface="Arial" charset="0"/>
                <a:cs typeface="Arial" charset="0"/>
              </a:rPr>
              <a:t>of unknown </a:t>
            </a:r>
            <a:r>
              <a:rPr lang="en-US" sz="1000" dirty="0" smtClean="0">
                <a:solidFill>
                  <a:srgbClr val="000000"/>
                </a:solidFill>
                <a:latin typeface="Arial" charset="0"/>
                <a:cs typeface="Arial" charset="0"/>
              </a:rPr>
              <a:t>reactions equals</a:t>
            </a:r>
            <a:r>
              <a:rPr lang="ru-RU" sz="1000" dirty="0" smtClean="0">
                <a:solidFill>
                  <a:srgbClr val="000000"/>
                </a:solidFill>
                <a:latin typeface="Arial" charset="0"/>
                <a:cs typeface="Arial" charset="0"/>
              </a:rPr>
              <a:t> </a:t>
            </a:r>
            <a:r>
              <a:rPr lang="en-US" sz="1000" dirty="0">
                <a:solidFill>
                  <a:srgbClr val="000000"/>
                </a:solidFill>
                <a:latin typeface="Arial" charset="0"/>
                <a:cs typeface="Arial" charset="0"/>
              </a:rPr>
              <a:t>8</a:t>
            </a:r>
            <a:r>
              <a:rPr lang="ru-RU" sz="1000" dirty="0">
                <a:solidFill>
                  <a:srgbClr val="000000"/>
                </a:solidFill>
                <a:latin typeface="Arial" charset="0"/>
                <a:cs typeface="Arial" charset="0"/>
              </a:rPr>
              <a:t>, </a:t>
            </a:r>
            <a:r>
              <a:rPr lang="en-US" sz="1000" dirty="0" smtClean="0">
                <a:solidFill>
                  <a:srgbClr val="000000"/>
                </a:solidFill>
                <a:latin typeface="Arial" charset="0"/>
                <a:cs typeface="Arial" charset="0"/>
              </a:rPr>
              <a:t>the number </a:t>
            </a:r>
            <a:r>
              <a:rPr lang="en-US" sz="1000" dirty="0">
                <a:solidFill>
                  <a:srgbClr val="000000"/>
                </a:solidFill>
                <a:latin typeface="Arial" charset="0"/>
                <a:cs typeface="Arial" charset="0"/>
              </a:rPr>
              <a:t>of independent equations</a:t>
            </a:r>
            <a:r>
              <a:rPr lang="ru-RU" sz="1000" dirty="0">
                <a:solidFill>
                  <a:srgbClr val="000000"/>
                </a:solidFill>
                <a:latin typeface="Arial" charset="0"/>
                <a:cs typeface="Arial" charset="0"/>
              </a:rPr>
              <a:t> </a:t>
            </a:r>
            <a:endParaRPr lang="en-US" sz="1000" dirty="0" smtClean="0">
              <a:solidFill>
                <a:srgbClr val="000000"/>
              </a:solidFill>
              <a:latin typeface="Arial" charset="0"/>
              <a:cs typeface="Arial" charset="0"/>
            </a:endParaRPr>
          </a:p>
          <a:p>
            <a:pPr algn="just"/>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for </a:t>
            </a:r>
            <a:r>
              <a:rPr lang="en-US" sz="1000" dirty="0" smtClean="0">
                <a:solidFill>
                  <a:srgbClr val="000000"/>
                </a:solidFill>
                <a:latin typeface="Arial" charset="0"/>
                <a:cs typeface="Arial" charset="0"/>
              </a:rPr>
              <a:t>both parts </a:t>
            </a:r>
            <a:r>
              <a:rPr lang="ru-RU" sz="1000" dirty="0" smtClean="0">
                <a:solidFill>
                  <a:srgbClr val="000000"/>
                </a:solidFill>
                <a:latin typeface="Arial" charset="0"/>
                <a:cs typeface="Arial" charset="0"/>
              </a:rPr>
              <a:t> </a:t>
            </a:r>
            <a:r>
              <a:rPr lang="en-US" sz="1000" dirty="0" smtClean="0">
                <a:solidFill>
                  <a:srgbClr val="000000"/>
                </a:solidFill>
                <a:latin typeface="Arial" charset="0"/>
                <a:cs typeface="Arial" charset="0"/>
              </a:rPr>
              <a:t>is</a:t>
            </a:r>
            <a:r>
              <a:rPr lang="ru-RU" sz="1000" dirty="0" smtClean="0">
                <a:solidFill>
                  <a:srgbClr val="000000"/>
                </a:solidFill>
                <a:latin typeface="Arial" charset="0"/>
                <a:cs typeface="Arial" charset="0"/>
              </a:rPr>
              <a:t> </a:t>
            </a:r>
            <a:r>
              <a:rPr lang="en-US" sz="1000" dirty="0" smtClean="0">
                <a:solidFill>
                  <a:srgbClr val="000000"/>
                </a:solidFill>
                <a:latin typeface="Arial" charset="0"/>
                <a:cs typeface="Arial" charset="0"/>
              </a:rPr>
              <a:t> </a:t>
            </a:r>
            <a:r>
              <a:rPr lang="ru-RU" sz="1000" dirty="0">
                <a:solidFill>
                  <a:srgbClr val="000000"/>
                </a:solidFill>
                <a:latin typeface="Arial" charset="0"/>
                <a:cs typeface="Arial" charset="0"/>
              </a:rPr>
              <a:t>3</a:t>
            </a:r>
            <a:r>
              <a:rPr lang="en-US" sz="1000" dirty="0">
                <a:solidFill>
                  <a:srgbClr val="000000"/>
                </a:solidFill>
                <a:latin typeface="Arial" charset="0"/>
                <a:cs typeface="Arial" charset="0"/>
              </a:rPr>
              <a:t>·</a:t>
            </a:r>
            <a:r>
              <a:rPr lang="ru-RU" sz="1000" dirty="0">
                <a:solidFill>
                  <a:srgbClr val="000000"/>
                </a:solidFill>
                <a:latin typeface="Arial" charset="0"/>
                <a:cs typeface="Arial" charset="0"/>
              </a:rPr>
              <a:t>2 = 6.</a:t>
            </a:r>
            <a:r>
              <a:rPr lang="en-US" sz="1000" dirty="0">
                <a:solidFill>
                  <a:srgbClr val="000000"/>
                </a:solidFill>
                <a:latin typeface="Arial" charset="0"/>
                <a:cs typeface="Arial" charset="0"/>
              </a:rPr>
              <a:t> The reactions of the internal constraint (pin </a:t>
            </a:r>
            <a:r>
              <a:rPr lang="en-US" sz="1100" i="1" dirty="0">
                <a:solidFill>
                  <a:srgbClr val="000000"/>
                </a:solidFill>
                <a:latin typeface="Times New Roman" pitchFamily="18" charset="0"/>
                <a:cs typeface="Times New Roman" pitchFamily="18" charset="0"/>
              </a:rPr>
              <a:t>C</a:t>
            </a:r>
            <a:r>
              <a:rPr lang="en-US" sz="1000" dirty="0">
                <a:solidFill>
                  <a:srgbClr val="000000"/>
                </a:solidFill>
                <a:latin typeface="Arial" charset="0"/>
                <a:cs typeface="Arial" charset="0"/>
              </a:rPr>
              <a:t>) will constitute </a:t>
            </a:r>
          </a:p>
          <a:p>
            <a:pPr algn="just"/>
            <a:r>
              <a:rPr lang="en-US" sz="1000" dirty="0">
                <a:solidFill>
                  <a:srgbClr val="000000"/>
                </a:solidFill>
                <a:latin typeface="Arial" charset="0"/>
                <a:cs typeface="Arial" charset="0"/>
              </a:rPr>
              <a:t>pairs of forces equal in magnitude and opposite in sense in accordance</a:t>
            </a:r>
          </a:p>
          <a:p>
            <a:pPr algn="just"/>
            <a:r>
              <a:rPr lang="en-US" sz="1000" dirty="0">
                <a:solidFill>
                  <a:srgbClr val="000000"/>
                </a:solidFill>
                <a:latin typeface="Arial" charset="0"/>
                <a:cs typeface="Arial" charset="0"/>
              </a:rPr>
              <a:t>with the axiom of action and reaction</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Hence, </a:t>
            </a:r>
            <a:r>
              <a:rPr lang="en-US" sz="1000" dirty="0">
                <a:solidFill>
                  <a:srgbClr val="000000"/>
                </a:solidFill>
                <a:latin typeface="Arial" charset="0"/>
                <a:cs typeface="Arial" charset="0"/>
              </a:rPr>
              <a:t>we have six unknown </a:t>
            </a:r>
            <a:r>
              <a:rPr lang="en-US" sz="1000" dirty="0" smtClean="0">
                <a:solidFill>
                  <a:srgbClr val="000000"/>
                </a:solidFill>
                <a:latin typeface="Arial" charset="0"/>
                <a:cs typeface="Arial" charset="0"/>
              </a:rPr>
              <a:t>reactions.</a:t>
            </a:r>
            <a:endParaRPr lang="ru-RU" sz="1000" dirty="0">
              <a:solidFill>
                <a:srgbClr val="000000"/>
              </a:solidFill>
              <a:latin typeface="Arial" charset="0"/>
              <a:cs typeface="Arial" charset="0"/>
            </a:endParaRPr>
          </a:p>
        </p:txBody>
      </p:sp>
      <p:sp>
        <p:nvSpPr>
          <p:cNvPr id="313434" name="Line 90"/>
          <p:cNvSpPr>
            <a:spLocks noChangeShapeType="1"/>
          </p:cNvSpPr>
          <p:nvPr/>
        </p:nvSpPr>
        <p:spPr bwMode="auto">
          <a:xfrm>
            <a:off x="466725" y="2724150"/>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35" name="Line 91"/>
          <p:cNvSpPr>
            <a:spLocks noChangeShapeType="1"/>
          </p:cNvSpPr>
          <p:nvPr/>
        </p:nvSpPr>
        <p:spPr bwMode="auto">
          <a:xfrm>
            <a:off x="2112963" y="2693988"/>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36" name="Line 92"/>
          <p:cNvSpPr>
            <a:spLocks noChangeShapeType="1"/>
          </p:cNvSpPr>
          <p:nvPr/>
        </p:nvSpPr>
        <p:spPr bwMode="auto">
          <a:xfrm>
            <a:off x="2292350" y="2692400"/>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37" name="Line 93"/>
          <p:cNvSpPr>
            <a:spLocks noChangeShapeType="1"/>
          </p:cNvSpPr>
          <p:nvPr/>
        </p:nvSpPr>
        <p:spPr bwMode="auto">
          <a:xfrm>
            <a:off x="2357438" y="2671763"/>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38" name="Line 94"/>
          <p:cNvSpPr>
            <a:spLocks noChangeShapeType="1"/>
          </p:cNvSpPr>
          <p:nvPr/>
        </p:nvSpPr>
        <p:spPr bwMode="auto">
          <a:xfrm>
            <a:off x="3375025" y="2689225"/>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39" name="Line 95"/>
          <p:cNvSpPr>
            <a:spLocks noChangeShapeType="1"/>
          </p:cNvSpPr>
          <p:nvPr/>
        </p:nvSpPr>
        <p:spPr bwMode="auto">
          <a:xfrm>
            <a:off x="4059238" y="2716213"/>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40" name="Line 96"/>
          <p:cNvSpPr>
            <a:spLocks noChangeShapeType="1"/>
          </p:cNvSpPr>
          <p:nvPr/>
        </p:nvSpPr>
        <p:spPr bwMode="auto">
          <a:xfrm>
            <a:off x="466725" y="3171825"/>
            <a:ext cx="163830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313441" name="Line 97"/>
          <p:cNvSpPr>
            <a:spLocks noChangeShapeType="1"/>
          </p:cNvSpPr>
          <p:nvPr/>
        </p:nvSpPr>
        <p:spPr bwMode="auto">
          <a:xfrm>
            <a:off x="2105025" y="3171825"/>
            <a:ext cx="187325"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313442" name="Line 98"/>
          <p:cNvSpPr>
            <a:spLocks noChangeShapeType="1"/>
          </p:cNvSpPr>
          <p:nvPr/>
        </p:nvSpPr>
        <p:spPr bwMode="auto">
          <a:xfrm>
            <a:off x="2352675" y="3171825"/>
            <a:ext cx="102870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313443" name="Line 99"/>
          <p:cNvSpPr>
            <a:spLocks noChangeShapeType="1"/>
          </p:cNvSpPr>
          <p:nvPr/>
        </p:nvSpPr>
        <p:spPr bwMode="auto">
          <a:xfrm>
            <a:off x="3379788" y="3176588"/>
            <a:ext cx="67945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80201" name="Text Box 100"/>
          <p:cNvSpPr txBox="1">
            <a:spLocks noChangeArrowheads="1"/>
          </p:cNvSpPr>
          <p:nvPr/>
        </p:nvSpPr>
        <p:spPr bwMode="auto">
          <a:xfrm>
            <a:off x="565150" y="1878013"/>
            <a:ext cx="184150" cy="396875"/>
          </a:xfrm>
          <a:prstGeom prst="rect">
            <a:avLst/>
          </a:prstGeom>
          <a:noFill/>
          <a:ln w="9525">
            <a:noFill/>
            <a:miter lim="800000"/>
            <a:headEnd/>
            <a:tailEnd/>
          </a:ln>
        </p:spPr>
        <p:txBody>
          <a:bodyPr wrap="none">
            <a:spAutoFit/>
          </a:bodyPr>
          <a:lstStyle/>
          <a:p>
            <a:endParaRPr lang="ru-RU">
              <a:solidFill>
                <a:srgbClr val="000000"/>
              </a:solidFill>
              <a:latin typeface="Arial" charset="0"/>
              <a:cs typeface="Arial" charset="0"/>
            </a:endParaRPr>
          </a:p>
        </p:txBody>
      </p:sp>
      <p:graphicFrame>
        <p:nvGraphicFramePr>
          <p:cNvPr id="313446" name="Object 4364"/>
          <p:cNvGraphicFramePr>
            <a:graphicFrameLocks noChangeAspect="1"/>
          </p:cNvGraphicFramePr>
          <p:nvPr/>
        </p:nvGraphicFramePr>
        <p:xfrm>
          <a:off x="1049338" y="2986088"/>
          <a:ext cx="127000" cy="139700"/>
        </p:xfrm>
        <a:graphic>
          <a:graphicData uri="http://schemas.openxmlformats.org/presentationml/2006/ole">
            <mc:AlternateContent xmlns:mc="http://schemas.openxmlformats.org/markup-compatibility/2006">
              <mc:Choice xmlns:v="urn:schemas-microsoft-com:vml" Requires="v">
                <p:oleObj spid="_x0000_s611272" name="Формула" r:id="rId23" imgW="126835" imgH="139518" progId="Equation.3">
                  <p:embed/>
                </p:oleObj>
              </mc:Choice>
              <mc:Fallback>
                <p:oleObj name="Формула" r:id="rId23" imgW="126835" imgH="139518"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049338" y="2986088"/>
                        <a:ext cx="1270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47" name="Object 4365"/>
          <p:cNvGraphicFramePr>
            <a:graphicFrameLocks noChangeAspect="1"/>
          </p:cNvGraphicFramePr>
          <p:nvPr/>
        </p:nvGraphicFramePr>
        <p:xfrm>
          <a:off x="2847975" y="2994025"/>
          <a:ext cx="127000" cy="177800"/>
        </p:xfrm>
        <a:graphic>
          <a:graphicData uri="http://schemas.openxmlformats.org/presentationml/2006/ole">
            <mc:AlternateContent xmlns:mc="http://schemas.openxmlformats.org/markup-compatibility/2006">
              <mc:Choice xmlns:v="urn:schemas-microsoft-com:vml" Requires="v">
                <p:oleObj spid="_x0000_s611273" name="Формула" r:id="rId25" imgW="126725" imgH="177415" progId="Equation.3">
                  <p:embed/>
                </p:oleObj>
              </mc:Choice>
              <mc:Fallback>
                <p:oleObj name="Формула" r:id="rId25" imgW="126725" imgH="177415"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847975" y="2994025"/>
                        <a:ext cx="1270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48" name="Object 4366"/>
          <p:cNvGraphicFramePr>
            <a:graphicFrameLocks noChangeAspect="1"/>
          </p:cNvGraphicFramePr>
          <p:nvPr/>
        </p:nvGraphicFramePr>
        <p:xfrm>
          <a:off x="3738563" y="3021013"/>
          <a:ext cx="114300" cy="139700"/>
        </p:xfrm>
        <a:graphic>
          <a:graphicData uri="http://schemas.openxmlformats.org/presentationml/2006/ole">
            <mc:AlternateContent xmlns:mc="http://schemas.openxmlformats.org/markup-compatibility/2006">
              <mc:Choice xmlns:v="urn:schemas-microsoft-com:vml" Requires="v">
                <p:oleObj spid="_x0000_s611274" name="Формула" r:id="rId27" imgW="114201" imgH="139579" progId="Equation.3">
                  <p:embed/>
                </p:oleObj>
              </mc:Choice>
              <mc:Fallback>
                <p:oleObj name="Формула" r:id="rId27" imgW="114201" imgH="139579"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3738563" y="3021013"/>
                        <a:ext cx="1143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49" name="Object 4367"/>
          <p:cNvGraphicFramePr>
            <a:graphicFrameLocks noChangeAspect="1"/>
          </p:cNvGraphicFramePr>
          <p:nvPr/>
        </p:nvGraphicFramePr>
        <p:xfrm>
          <a:off x="2152650" y="2952750"/>
          <a:ext cx="139700" cy="177800"/>
        </p:xfrm>
        <a:graphic>
          <a:graphicData uri="http://schemas.openxmlformats.org/presentationml/2006/ole">
            <mc:AlternateContent xmlns:mc="http://schemas.openxmlformats.org/markup-compatibility/2006">
              <mc:Choice xmlns:v="urn:schemas-microsoft-com:vml" Requires="v">
                <p:oleObj spid="_x0000_s611275" name="Формула" r:id="rId29" imgW="139579" imgH="177646" progId="Equation.3">
                  <p:embed/>
                </p:oleObj>
              </mc:Choice>
              <mc:Fallback>
                <p:oleObj name="Формула" r:id="rId29" imgW="139579" imgH="177646"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152650" y="2952750"/>
                        <a:ext cx="1397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50" name="Object 4368"/>
          <p:cNvGraphicFramePr>
            <a:graphicFrameLocks noChangeAspect="1"/>
          </p:cNvGraphicFramePr>
          <p:nvPr>
            <p:extLst>
              <p:ext uri="{D42A27DB-BD31-4B8C-83A1-F6EECF244321}">
                <p14:modId xmlns:p14="http://schemas.microsoft.com/office/powerpoint/2010/main" val="779236294"/>
              </p:ext>
            </p:extLst>
          </p:nvPr>
        </p:nvGraphicFramePr>
        <p:xfrm>
          <a:off x="4940300" y="3121025"/>
          <a:ext cx="2082800" cy="673100"/>
        </p:xfrm>
        <a:graphic>
          <a:graphicData uri="http://schemas.openxmlformats.org/presentationml/2006/ole">
            <mc:AlternateContent xmlns:mc="http://schemas.openxmlformats.org/markup-compatibility/2006">
              <mc:Choice xmlns:v="urn:schemas-microsoft-com:vml" Requires="v">
                <p:oleObj spid="_x0000_s611276" name="Equation" r:id="rId31" imgW="2082600" imgH="672840" progId="Equation.DSMT4">
                  <p:embed/>
                </p:oleObj>
              </mc:Choice>
              <mc:Fallback>
                <p:oleObj name="Equation" r:id="rId31" imgW="2082600" imgH="672840" progId="Equation.DSMT4">
                  <p:embed/>
                  <p:pic>
                    <p:nvPicPr>
                      <p:cNvPr id="0" name=""/>
                      <p:cNvPicPr>
                        <a:picLocks noChangeAspect="1" noChangeArrowheads="1"/>
                      </p:cNvPicPr>
                      <p:nvPr/>
                    </p:nvPicPr>
                    <p:blipFill>
                      <a:blip r:embed="rId32"/>
                      <a:srcRect/>
                      <a:stretch>
                        <a:fillRect/>
                      </a:stretch>
                    </p:blipFill>
                    <p:spPr bwMode="auto">
                      <a:xfrm>
                        <a:off x="4940300" y="3121025"/>
                        <a:ext cx="2082800" cy="6731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13451" name="Object 4369"/>
          <p:cNvGraphicFramePr>
            <a:graphicFrameLocks noChangeAspect="1"/>
          </p:cNvGraphicFramePr>
          <p:nvPr>
            <p:extLst>
              <p:ext uri="{D42A27DB-BD31-4B8C-83A1-F6EECF244321}">
                <p14:modId xmlns:p14="http://schemas.microsoft.com/office/powerpoint/2010/main" val="3428154916"/>
              </p:ext>
            </p:extLst>
          </p:nvPr>
        </p:nvGraphicFramePr>
        <p:xfrm>
          <a:off x="4502150" y="3878263"/>
          <a:ext cx="2844800" cy="787400"/>
        </p:xfrm>
        <a:graphic>
          <a:graphicData uri="http://schemas.openxmlformats.org/presentationml/2006/ole">
            <mc:AlternateContent xmlns:mc="http://schemas.openxmlformats.org/markup-compatibility/2006">
              <mc:Choice xmlns:v="urn:schemas-microsoft-com:vml" Requires="v">
                <p:oleObj spid="_x0000_s611277" name="Формула" r:id="rId33" imgW="2844800" imgH="787400" progId="Equation.3">
                  <p:embed/>
                </p:oleObj>
              </mc:Choice>
              <mc:Fallback>
                <p:oleObj name="Формула" r:id="rId33" imgW="2844800" imgH="7874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4502150" y="3878263"/>
                        <a:ext cx="2844800" cy="7874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13452" name="Object 4370"/>
          <p:cNvGraphicFramePr>
            <a:graphicFrameLocks noChangeAspect="1"/>
          </p:cNvGraphicFramePr>
          <p:nvPr>
            <p:extLst>
              <p:ext uri="{D42A27DB-BD31-4B8C-83A1-F6EECF244321}">
                <p14:modId xmlns:p14="http://schemas.microsoft.com/office/powerpoint/2010/main" val="4074583402"/>
              </p:ext>
            </p:extLst>
          </p:nvPr>
        </p:nvGraphicFramePr>
        <p:xfrm>
          <a:off x="7197725" y="3336925"/>
          <a:ext cx="1701800" cy="508000"/>
        </p:xfrm>
        <a:graphic>
          <a:graphicData uri="http://schemas.openxmlformats.org/presentationml/2006/ole">
            <mc:AlternateContent xmlns:mc="http://schemas.openxmlformats.org/markup-compatibility/2006">
              <mc:Choice xmlns:v="urn:schemas-microsoft-com:vml" Requires="v">
                <p:oleObj spid="_x0000_s611278" name="Equation" r:id="rId35" imgW="1701720" imgH="507960" progId="Equation.DSMT4">
                  <p:embed/>
                </p:oleObj>
              </mc:Choice>
              <mc:Fallback>
                <p:oleObj name="Equation" r:id="rId35" imgW="1701720" imgH="507960" progId="Equation.DSMT4">
                  <p:embed/>
                  <p:pic>
                    <p:nvPicPr>
                      <p:cNvPr id="0" name=""/>
                      <p:cNvPicPr>
                        <a:picLocks noChangeAspect="1" noChangeArrowheads="1"/>
                      </p:cNvPicPr>
                      <p:nvPr/>
                    </p:nvPicPr>
                    <p:blipFill>
                      <a:blip r:embed="rId36"/>
                      <a:srcRect/>
                      <a:stretch>
                        <a:fillRect/>
                      </a:stretch>
                    </p:blipFill>
                    <p:spPr bwMode="auto">
                      <a:xfrm>
                        <a:off x="7197725" y="3336925"/>
                        <a:ext cx="1701800" cy="508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53" name="Object 4371"/>
          <p:cNvGraphicFramePr>
            <a:graphicFrameLocks noChangeAspect="1"/>
          </p:cNvGraphicFramePr>
          <p:nvPr/>
        </p:nvGraphicFramePr>
        <p:xfrm>
          <a:off x="1839913" y="2827338"/>
          <a:ext cx="165100" cy="228600"/>
        </p:xfrm>
        <a:graphic>
          <a:graphicData uri="http://schemas.openxmlformats.org/presentationml/2006/ole">
            <mc:AlternateContent xmlns:mc="http://schemas.openxmlformats.org/markup-compatibility/2006">
              <mc:Choice xmlns:v="urn:schemas-microsoft-com:vml" Requires="v">
                <p:oleObj spid="_x0000_s611279" name="Формула" r:id="rId37" imgW="165028" imgH="228501" progId="Equation.3">
                  <p:embed/>
                </p:oleObj>
              </mc:Choice>
              <mc:Fallback>
                <p:oleObj name="Формула" r:id="rId37" imgW="165028" imgH="228501"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839913" y="2827338"/>
                        <a:ext cx="1651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54" name="Object 4372"/>
          <p:cNvGraphicFramePr>
            <a:graphicFrameLocks noChangeAspect="1"/>
          </p:cNvGraphicFramePr>
          <p:nvPr/>
        </p:nvGraphicFramePr>
        <p:xfrm>
          <a:off x="4165600" y="2921000"/>
          <a:ext cx="177800" cy="228600"/>
        </p:xfrm>
        <a:graphic>
          <a:graphicData uri="http://schemas.openxmlformats.org/presentationml/2006/ole">
            <mc:AlternateContent xmlns:mc="http://schemas.openxmlformats.org/markup-compatibility/2006">
              <mc:Choice xmlns:v="urn:schemas-microsoft-com:vml" Requires="v">
                <p:oleObj spid="_x0000_s611280" name="Формула" r:id="rId39" imgW="177646" imgH="228402" progId="Equation.3">
                  <p:embed/>
                </p:oleObj>
              </mc:Choice>
              <mc:Fallback>
                <p:oleObj name="Формула" r:id="rId39" imgW="177646" imgH="228402"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4165600" y="2921000"/>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55" name="Text Box 111"/>
          <p:cNvSpPr txBox="1">
            <a:spLocks noChangeArrowheads="1"/>
          </p:cNvSpPr>
          <p:nvPr/>
        </p:nvSpPr>
        <p:spPr bwMode="auto">
          <a:xfrm>
            <a:off x="0" y="4052888"/>
            <a:ext cx="4376738" cy="723275"/>
          </a:xfrm>
          <a:prstGeom prst="rect">
            <a:avLst/>
          </a:prstGeom>
          <a:noFill/>
          <a:ln w="9525">
            <a:noFill/>
            <a:miter lim="800000"/>
            <a:headEnd/>
            <a:tailEnd/>
          </a:ln>
        </p:spPr>
        <p:txBody>
          <a:bodyPr>
            <a:spAutoFit/>
          </a:bodyPr>
          <a:lstStyle/>
          <a:p>
            <a:r>
              <a:rPr lang="ru-RU" sz="1000" dirty="0">
                <a:solidFill>
                  <a:srgbClr val="000000"/>
                </a:solidFill>
                <a:latin typeface="Arial" charset="0"/>
                <a:cs typeface="Arial" charset="0"/>
              </a:rPr>
              <a:t>5. </a:t>
            </a:r>
            <a:r>
              <a:rPr lang="en-US" sz="1000" dirty="0">
                <a:solidFill>
                  <a:srgbClr val="000000"/>
                </a:solidFill>
                <a:latin typeface="Arial" charset="0"/>
                <a:cs typeface="Arial" charset="0"/>
              </a:rPr>
              <a:t>Write six equations of equilibrium: three equations for the left-hand part of </a:t>
            </a:r>
            <a:r>
              <a:rPr lang="en-US" sz="1000" dirty="0" smtClean="0">
                <a:solidFill>
                  <a:srgbClr val="000000"/>
                </a:solidFill>
                <a:latin typeface="Arial" charset="0"/>
                <a:cs typeface="Arial" charset="0"/>
              </a:rPr>
              <a:t>the structure </a:t>
            </a:r>
            <a:r>
              <a:rPr lang="en-US" sz="1000" dirty="0">
                <a:solidFill>
                  <a:srgbClr val="000000"/>
                </a:solidFill>
                <a:latin typeface="Arial" charset="0"/>
                <a:cs typeface="Arial" charset="0"/>
              </a:rPr>
              <a:t>(</a:t>
            </a:r>
            <a:r>
              <a:rPr lang="en-US" sz="1100" i="1" dirty="0">
                <a:solidFill>
                  <a:srgbClr val="000000"/>
                </a:solidFill>
                <a:latin typeface="Times New Roman" pitchFamily="18" charset="0"/>
                <a:cs typeface="Times New Roman" pitchFamily="18" charset="0"/>
              </a:rPr>
              <a:t>AC</a:t>
            </a:r>
            <a:r>
              <a:rPr lang="en-US" sz="1000" dirty="0">
                <a:solidFill>
                  <a:srgbClr val="000000"/>
                </a:solidFill>
                <a:latin typeface="Arial" charset="0"/>
                <a:cs typeface="Arial" charset="0"/>
              </a:rPr>
              <a:t>), and three </a:t>
            </a:r>
            <a:r>
              <a:rPr lang="en-US" sz="1000" dirty="0" smtClean="0">
                <a:solidFill>
                  <a:srgbClr val="000000"/>
                </a:solidFill>
                <a:latin typeface="Arial" charset="0"/>
                <a:cs typeface="Arial" charset="0"/>
              </a:rPr>
              <a:t>for </a:t>
            </a:r>
            <a:r>
              <a:rPr lang="en-US" sz="1000" dirty="0">
                <a:solidFill>
                  <a:srgbClr val="000000"/>
                </a:solidFill>
                <a:latin typeface="Arial" charset="0"/>
                <a:cs typeface="Arial" charset="0"/>
              </a:rPr>
              <a:t>the </a:t>
            </a:r>
            <a:r>
              <a:rPr lang="en-US" sz="1000" dirty="0" smtClean="0">
                <a:solidFill>
                  <a:srgbClr val="000000"/>
                </a:solidFill>
                <a:latin typeface="Arial" charset="0"/>
                <a:cs typeface="Arial" charset="0"/>
              </a:rPr>
              <a:t>right part </a:t>
            </a:r>
            <a:r>
              <a:rPr lang="en-US" sz="1000" dirty="0">
                <a:solidFill>
                  <a:srgbClr val="000000"/>
                </a:solidFill>
                <a:latin typeface="Arial" charset="0"/>
                <a:cs typeface="Arial" charset="0"/>
              </a:rPr>
              <a:t>(</a:t>
            </a:r>
            <a:r>
              <a:rPr lang="en-US" sz="1100" i="1" dirty="0">
                <a:solidFill>
                  <a:srgbClr val="000000"/>
                </a:solidFill>
                <a:latin typeface="Times New Roman" pitchFamily="18" charset="0"/>
                <a:cs typeface="Times New Roman" pitchFamily="18" charset="0"/>
              </a:rPr>
              <a:t>B</a:t>
            </a:r>
            <a:r>
              <a:rPr lang="en-US" sz="1000" i="1" dirty="0">
                <a:solidFill>
                  <a:srgbClr val="000000"/>
                </a:solidFill>
                <a:latin typeface="Arial" charset="0"/>
                <a:cs typeface="Arial" charset="0"/>
              </a:rPr>
              <a:t>C</a:t>
            </a:r>
            <a:r>
              <a:rPr lang="en-US" sz="1000" dirty="0">
                <a:solidFill>
                  <a:srgbClr val="000000"/>
                </a:solidFill>
                <a:latin typeface="Arial" charset="0"/>
                <a:cs typeface="Arial" charset="0"/>
              </a:rPr>
              <a:t>). Solving the system of six equations we can determine all six unknown quantities.</a:t>
            </a:r>
            <a:endParaRPr lang="ru-RU" sz="1000" dirty="0">
              <a:solidFill>
                <a:srgbClr val="000000"/>
              </a:solidFill>
              <a:latin typeface="Arial" charset="0"/>
              <a:cs typeface="Arial" charset="0"/>
            </a:endParaRPr>
          </a:p>
          <a:p>
            <a:endParaRPr lang="ru-RU" sz="1000" dirty="0">
              <a:solidFill>
                <a:srgbClr val="000000"/>
              </a:solidFill>
              <a:latin typeface="Arial" charset="0"/>
              <a:cs typeface="Arial" charset="0"/>
            </a:endParaRPr>
          </a:p>
        </p:txBody>
      </p:sp>
      <p:sp>
        <p:nvSpPr>
          <p:cNvPr id="313456" name="Text Box 112"/>
          <p:cNvSpPr txBox="1">
            <a:spLocks noChangeArrowheads="1"/>
          </p:cNvSpPr>
          <p:nvPr/>
        </p:nvSpPr>
        <p:spPr bwMode="auto">
          <a:xfrm>
            <a:off x="11113" y="4638675"/>
            <a:ext cx="6842125" cy="430887"/>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b="1" dirty="0">
                <a:solidFill>
                  <a:srgbClr val="FF0000"/>
                </a:solidFill>
                <a:cs typeface="Arial" charset="0"/>
              </a:rPr>
              <a:t>■</a:t>
            </a:r>
            <a:r>
              <a:rPr lang="en-US" sz="1000" b="1" dirty="0">
                <a:solidFill>
                  <a:srgbClr val="FF0000"/>
                </a:solidFill>
                <a:cs typeface="Arial" charset="0"/>
              </a:rPr>
              <a:t>  </a:t>
            </a:r>
            <a:r>
              <a:rPr lang="en-US" sz="1000" b="1" dirty="0" smtClean="0">
                <a:solidFill>
                  <a:srgbClr val="FF0000"/>
                </a:solidFill>
                <a:cs typeface="Arial" charset="0"/>
              </a:rPr>
              <a:t>Equilibrium of Lever</a:t>
            </a:r>
            <a:r>
              <a:rPr lang="ru-RU" sz="1000" b="1" dirty="0" smtClean="0">
                <a:solidFill>
                  <a:srgbClr val="FF0000"/>
                </a:solidFill>
                <a:cs typeface="Arial" charset="0"/>
              </a:rPr>
              <a:t>. </a:t>
            </a:r>
            <a:r>
              <a:rPr lang="en-US" sz="1000" b="1" dirty="0" smtClean="0">
                <a:solidFill>
                  <a:srgbClr val="FF0000"/>
                </a:solidFill>
                <a:cs typeface="Arial" charset="0"/>
              </a:rPr>
              <a:t>Lever</a:t>
            </a:r>
            <a:r>
              <a:rPr lang="ru-RU" sz="1000" b="1" dirty="0" smtClean="0">
                <a:solidFill>
                  <a:srgbClr val="FF0000"/>
                </a:solidFill>
                <a:cs typeface="Arial" charset="0"/>
              </a:rPr>
              <a:t> </a:t>
            </a:r>
            <a:r>
              <a:rPr lang="ru-RU" sz="1000" b="1" dirty="0">
                <a:solidFill>
                  <a:srgbClr val="00007D"/>
                </a:solidFill>
                <a:cs typeface="Arial" charset="0"/>
              </a:rPr>
              <a:t>– </a:t>
            </a:r>
            <a:r>
              <a:rPr lang="en-US" sz="1000" b="1" dirty="0" smtClean="0">
                <a:solidFill>
                  <a:srgbClr val="00007D">
                    <a:lumMod val="60000"/>
                    <a:lumOff val="40000"/>
                  </a:srgbClr>
                </a:solidFill>
                <a:cs typeface="Arial" charset="0"/>
              </a:rPr>
              <a:t>solid body with one fixed point</a:t>
            </a:r>
            <a:r>
              <a:rPr lang="ru-RU" sz="1000" dirty="0" smtClean="0">
                <a:solidFill>
                  <a:srgbClr val="00007D"/>
                </a:solidFill>
                <a:cs typeface="Arial" charset="0"/>
              </a:rPr>
              <a:t>.</a:t>
            </a:r>
            <a:r>
              <a:rPr lang="en-US" sz="1000" dirty="0" smtClean="0">
                <a:solidFill>
                  <a:srgbClr val="00007D"/>
                </a:solidFill>
                <a:cs typeface="Arial" charset="0"/>
              </a:rPr>
              <a:t> For a plane case it has one degree of freedom</a:t>
            </a:r>
            <a:r>
              <a:rPr lang="ru-RU" sz="1000" dirty="0" smtClean="0">
                <a:solidFill>
                  <a:srgbClr val="000000"/>
                </a:solidFill>
                <a:cs typeface="Arial" charset="0"/>
              </a:rPr>
              <a:t> </a:t>
            </a:r>
            <a:endParaRPr lang="en-US" sz="1000" dirty="0" smtClean="0">
              <a:solidFill>
                <a:srgbClr val="000000"/>
              </a:solidFill>
              <a:cs typeface="Arial" charset="0"/>
            </a:endParaRPr>
          </a:p>
          <a:p>
            <a:pPr eaLnBrk="1" hangingPunct="1">
              <a:defRPr/>
            </a:pPr>
            <a:r>
              <a:rPr lang="ru-RU" sz="1000" dirty="0" smtClean="0">
                <a:solidFill>
                  <a:srgbClr val="000000"/>
                </a:solidFill>
                <a:cs typeface="Arial" charset="0"/>
              </a:rPr>
              <a:t>(</a:t>
            </a:r>
            <a:r>
              <a:rPr lang="en-US" sz="1200" i="1" dirty="0">
                <a:solidFill>
                  <a:srgbClr val="000000"/>
                </a:solidFill>
                <a:latin typeface="Times New Roman" pitchFamily="18" charset="0"/>
                <a:cs typeface="Times New Roman" pitchFamily="18" charset="0"/>
              </a:rPr>
              <a:t>w</a:t>
            </a:r>
            <a:r>
              <a:rPr lang="en-US" sz="1200" dirty="0">
                <a:solidFill>
                  <a:srgbClr val="000000"/>
                </a:solidFill>
                <a:latin typeface="Times New Roman" pitchFamily="18" charset="0"/>
                <a:cs typeface="Times New Roman" pitchFamily="18" charset="0"/>
              </a:rPr>
              <a:t> = </a:t>
            </a:r>
            <a:r>
              <a:rPr lang="ru-RU" sz="1200" dirty="0">
                <a:solidFill>
                  <a:srgbClr val="000000"/>
                </a:solidFill>
                <a:latin typeface="Times New Roman" pitchFamily="18" charset="0"/>
                <a:cs typeface="Times New Roman" pitchFamily="18" charset="0"/>
              </a:rPr>
              <a:t>–</a:t>
            </a:r>
            <a:r>
              <a:rPr lang="en-US" sz="1200" dirty="0">
                <a:solidFill>
                  <a:srgbClr val="000000"/>
                </a:solidFill>
                <a:latin typeface="Times New Roman" pitchFamily="18" charset="0"/>
                <a:cs typeface="Times New Roman" pitchFamily="18" charset="0"/>
              </a:rPr>
              <a:t> </a:t>
            </a:r>
            <a:r>
              <a:rPr lang="en-US" sz="1200" i="1" dirty="0">
                <a:solidFill>
                  <a:srgbClr val="000000"/>
                </a:solidFill>
                <a:latin typeface="Times New Roman" pitchFamily="18" charset="0"/>
                <a:cs typeface="Times New Roman" pitchFamily="18" charset="0"/>
              </a:rPr>
              <a:t>n</a:t>
            </a:r>
            <a:r>
              <a:rPr lang="en-US" sz="1200" dirty="0">
                <a:solidFill>
                  <a:srgbClr val="000000"/>
                </a:solidFill>
                <a:latin typeface="Times New Roman" pitchFamily="18" charset="0"/>
                <a:cs typeface="Times New Roman" pitchFamily="18" charset="0"/>
              </a:rPr>
              <a:t> = </a:t>
            </a:r>
            <a:r>
              <a:rPr lang="en-US" sz="1200" dirty="0" smtClean="0">
                <a:solidFill>
                  <a:srgbClr val="000000"/>
                </a:solidFill>
                <a:latin typeface="Times New Roman" pitchFamily="18" charset="0"/>
                <a:cs typeface="Times New Roman" pitchFamily="18" charset="0"/>
              </a:rPr>
              <a:t>3</a:t>
            </a:r>
            <a:r>
              <a:rPr lang="en-US" sz="1200" i="1" dirty="0" smtClean="0">
                <a:solidFill>
                  <a:srgbClr val="000000"/>
                </a:solidFill>
                <a:latin typeface="Times New Roman" pitchFamily="18" charset="0"/>
                <a:cs typeface="Times New Roman" pitchFamily="18" charset="0"/>
              </a:rPr>
              <a:t>B</a:t>
            </a:r>
            <a:r>
              <a:rPr lang="ru-RU" sz="1200" dirty="0" smtClean="0">
                <a:solidFill>
                  <a:srgbClr val="000000"/>
                </a:solidFill>
                <a:latin typeface="Times New Roman" pitchFamily="18" charset="0"/>
                <a:cs typeface="Times New Roman" pitchFamily="18" charset="0"/>
              </a:rPr>
              <a:t> </a:t>
            </a:r>
            <a:r>
              <a:rPr lang="ru-RU" sz="1200" dirty="0">
                <a:solidFill>
                  <a:srgbClr val="000000"/>
                </a:solidFill>
                <a:latin typeface="Times New Roman" pitchFamily="18" charset="0"/>
                <a:cs typeface="Times New Roman" pitchFamily="18" charset="0"/>
              </a:rPr>
              <a:t>– </a:t>
            </a:r>
            <a:r>
              <a:rPr lang="ru-RU" sz="1200" dirty="0" smtClean="0">
                <a:solidFill>
                  <a:srgbClr val="000000"/>
                </a:solidFill>
                <a:latin typeface="Times New Roman" pitchFamily="18" charset="0"/>
                <a:cs typeface="Times New Roman" pitchFamily="18" charset="0"/>
              </a:rPr>
              <a:t>3</a:t>
            </a:r>
            <a:r>
              <a:rPr lang="en-US" sz="1200" i="1" dirty="0" smtClean="0">
                <a:solidFill>
                  <a:srgbClr val="000000"/>
                </a:solidFill>
                <a:latin typeface="Times New Roman" pitchFamily="18" charset="0"/>
                <a:cs typeface="Times New Roman" pitchFamily="18" charset="0"/>
              </a:rPr>
              <a:t>F</a:t>
            </a:r>
            <a:r>
              <a:rPr lang="ru-RU" sz="1200" dirty="0" smtClean="0">
                <a:solidFill>
                  <a:srgbClr val="000000"/>
                </a:solidFill>
                <a:latin typeface="Times New Roman" pitchFamily="18" charset="0"/>
                <a:cs typeface="Times New Roman" pitchFamily="18" charset="0"/>
              </a:rPr>
              <a:t> </a:t>
            </a:r>
            <a:r>
              <a:rPr lang="ru-RU" sz="1200" dirty="0">
                <a:solidFill>
                  <a:srgbClr val="000000"/>
                </a:solidFill>
                <a:latin typeface="Times New Roman" pitchFamily="18" charset="0"/>
                <a:cs typeface="Times New Roman" pitchFamily="18" charset="0"/>
              </a:rPr>
              <a:t>– </a:t>
            </a:r>
            <a:r>
              <a:rPr lang="ru-RU" sz="1200" dirty="0" smtClean="0">
                <a:solidFill>
                  <a:srgbClr val="000000"/>
                </a:solidFill>
                <a:latin typeface="Times New Roman" pitchFamily="18" charset="0"/>
                <a:cs typeface="Times New Roman" pitchFamily="18" charset="0"/>
              </a:rPr>
              <a:t>2</a:t>
            </a:r>
            <a:r>
              <a:rPr lang="en-US" sz="1200" i="1" dirty="0" smtClean="0">
                <a:solidFill>
                  <a:srgbClr val="000000"/>
                </a:solidFill>
                <a:latin typeface="Times New Roman" pitchFamily="18" charset="0"/>
                <a:cs typeface="Times New Roman" pitchFamily="18" charset="0"/>
              </a:rPr>
              <a:t>P</a:t>
            </a:r>
            <a:r>
              <a:rPr lang="ru-RU" sz="1200" dirty="0" smtClean="0">
                <a:solidFill>
                  <a:srgbClr val="000000"/>
                </a:solidFill>
                <a:latin typeface="Times New Roman" pitchFamily="18" charset="0"/>
                <a:cs typeface="Times New Roman" pitchFamily="18" charset="0"/>
              </a:rPr>
              <a:t> </a:t>
            </a:r>
            <a:r>
              <a:rPr lang="ru-RU" sz="1200" dirty="0">
                <a:solidFill>
                  <a:srgbClr val="000000"/>
                </a:solidFill>
                <a:latin typeface="Times New Roman" pitchFamily="18" charset="0"/>
                <a:cs typeface="Times New Roman" pitchFamily="18" charset="0"/>
              </a:rPr>
              <a:t>– </a:t>
            </a:r>
            <a:r>
              <a:rPr lang="en-US" sz="1200" i="1" dirty="0" smtClean="0">
                <a:solidFill>
                  <a:srgbClr val="000000"/>
                </a:solidFill>
                <a:latin typeface="Times New Roman" pitchFamily="18" charset="0"/>
                <a:cs typeface="Times New Roman" pitchFamily="18" charset="0"/>
              </a:rPr>
              <a:t>MP</a:t>
            </a:r>
            <a:r>
              <a:rPr lang="ru-RU" sz="1200" dirty="0" smtClean="0">
                <a:solidFill>
                  <a:srgbClr val="000000"/>
                </a:solidFill>
                <a:latin typeface="Times New Roman" pitchFamily="18" charset="0"/>
                <a:cs typeface="Times New Roman" pitchFamily="18" charset="0"/>
              </a:rPr>
              <a:t> = </a:t>
            </a:r>
            <a:r>
              <a:rPr lang="ru-RU" sz="1200" dirty="0">
                <a:solidFill>
                  <a:srgbClr val="000000"/>
                </a:solidFill>
                <a:latin typeface="Times New Roman" pitchFamily="18" charset="0"/>
                <a:cs typeface="Times New Roman" pitchFamily="18" charset="0"/>
              </a:rPr>
              <a:t>3</a:t>
            </a:r>
            <a:r>
              <a:rPr lang="en-US" sz="1200" dirty="0">
                <a:solidFill>
                  <a:srgbClr val="000000"/>
                </a:solidFill>
                <a:latin typeface="Times New Roman" pitchFamily="18" charset="0"/>
                <a:cs typeface="Times New Roman" pitchFamily="18" charset="0"/>
              </a:rPr>
              <a:t>·</a:t>
            </a:r>
            <a:r>
              <a:rPr lang="ru-RU" sz="1200" dirty="0">
                <a:solidFill>
                  <a:srgbClr val="000000"/>
                </a:solidFill>
                <a:latin typeface="Times New Roman" pitchFamily="18" charset="0"/>
                <a:cs typeface="Times New Roman" pitchFamily="18" charset="0"/>
              </a:rPr>
              <a:t>1 – 3</a:t>
            </a:r>
            <a:r>
              <a:rPr lang="en-US" sz="1200" dirty="0">
                <a:solidFill>
                  <a:srgbClr val="000000"/>
                </a:solidFill>
                <a:latin typeface="Times New Roman" pitchFamily="18" charset="0"/>
                <a:cs typeface="Times New Roman" pitchFamily="18" charset="0"/>
              </a:rPr>
              <a:t>·</a:t>
            </a:r>
            <a:r>
              <a:rPr lang="ru-RU" sz="1200" dirty="0">
                <a:solidFill>
                  <a:srgbClr val="000000"/>
                </a:solidFill>
                <a:latin typeface="Times New Roman" pitchFamily="18" charset="0"/>
                <a:cs typeface="Times New Roman" pitchFamily="18" charset="0"/>
              </a:rPr>
              <a:t>0 – 2</a:t>
            </a:r>
            <a:r>
              <a:rPr lang="en-US" sz="1200" dirty="0">
                <a:solidFill>
                  <a:srgbClr val="000000"/>
                </a:solidFill>
                <a:latin typeface="Times New Roman" pitchFamily="18" charset="0"/>
                <a:cs typeface="Times New Roman" pitchFamily="18" charset="0"/>
              </a:rPr>
              <a:t>·</a:t>
            </a:r>
            <a:r>
              <a:rPr lang="ru-RU" sz="1200" dirty="0">
                <a:solidFill>
                  <a:srgbClr val="000000"/>
                </a:solidFill>
                <a:latin typeface="Times New Roman" pitchFamily="18" charset="0"/>
                <a:cs typeface="Times New Roman" pitchFamily="18" charset="0"/>
              </a:rPr>
              <a:t>1 – 0 = </a:t>
            </a:r>
            <a:r>
              <a:rPr lang="ru-RU" sz="1200" dirty="0" smtClean="0">
                <a:solidFill>
                  <a:srgbClr val="000000"/>
                </a:solidFill>
                <a:latin typeface="Times New Roman" pitchFamily="18" charset="0"/>
                <a:cs typeface="Times New Roman" pitchFamily="18" charset="0"/>
              </a:rPr>
              <a:t>1</a:t>
            </a:r>
            <a:r>
              <a:rPr lang="ru-RU" sz="1000" dirty="0" smtClean="0">
                <a:solidFill>
                  <a:srgbClr val="000000"/>
                </a:solidFill>
                <a:cs typeface="Arial" charset="0"/>
              </a:rPr>
              <a:t>)</a:t>
            </a:r>
            <a:r>
              <a:rPr lang="en-US" sz="1000" dirty="0" smtClean="0">
                <a:solidFill>
                  <a:srgbClr val="000000"/>
                </a:solidFill>
                <a:cs typeface="Arial" charset="0"/>
              </a:rPr>
              <a:t>. It can be in equilibrium only at certain active forces</a:t>
            </a:r>
            <a:r>
              <a:rPr lang="ru-RU" sz="1000" dirty="0" smtClean="0">
                <a:solidFill>
                  <a:srgbClr val="000000"/>
                </a:solidFill>
                <a:cs typeface="Arial" charset="0"/>
              </a:rPr>
              <a:t>.</a:t>
            </a:r>
            <a:endParaRPr lang="en-US" sz="1000" dirty="0">
              <a:solidFill>
                <a:srgbClr val="000000"/>
              </a:solidFill>
              <a:cs typeface="Arial" charset="0"/>
            </a:endParaRPr>
          </a:p>
        </p:txBody>
      </p:sp>
      <p:sp>
        <p:nvSpPr>
          <p:cNvPr id="313457" name="Rectangle 113"/>
          <p:cNvSpPr>
            <a:spLocks noChangeArrowheads="1"/>
          </p:cNvSpPr>
          <p:nvPr/>
        </p:nvSpPr>
        <p:spPr bwMode="auto">
          <a:xfrm>
            <a:off x="5619750" y="5476875"/>
            <a:ext cx="1533525" cy="104775"/>
          </a:xfrm>
          <a:prstGeom prst="rect">
            <a:avLst/>
          </a:prstGeom>
          <a:solidFill>
            <a:srgbClr val="92D05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313458" name="Group 114"/>
          <p:cNvGrpSpPr>
            <a:grpSpLocks/>
          </p:cNvGrpSpPr>
          <p:nvPr/>
        </p:nvGrpSpPr>
        <p:grpSpPr bwMode="auto">
          <a:xfrm>
            <a:off x="5864225" y="5591175"/>
            <a:ext cx="393700" cy="236538"/>
            <a:chOff x="158" y="2772"/>
            <a:chExt cx="386" cy="227"/>
          </a:xfrm>
        </p:grpSpPr>
        <p:sp>
          <p:nvSpPr>
            <p:cNvPr id="80240" name="AutoShape 115"/>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80241" name="Oval 116"/>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80242" name="Rectangle 117"/>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43" name="Line 118"/>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313463" name="AutoShape 119"/>
          <p:cNvSpPr>
            <a:spLocks noChangeArrowheads="1"/>
          </p:cNvSpPr>
          <p:nvPr/>
        </p:nvSpPr>
        <p:spPr bwMode="auto">
          <a:xfrm>
            <a:off x="5572125" y="5038725"/>
            <a:ext cx="117475" cy="457200"/>
          </a:xfrm>
          <a:prstGeom prst="downArrow">
            <a:avLst>
              <a:gd name="adj1" fmla="val 50000"/>
              <a:gd name="adj2" fmla="val 9729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64" name="AutoShape 120"/>
          <p:cNvSpPr>
            <a:spLocks noChangeArrowheads="1"/>
          </p:cNvSpPr>
          <p:nvPr/>
        </p:nvSpPr>
        <p:spPr bwMode="auto">
          <a:xfrm>
            <a:off x="7112000" y="5132388"/>
            <a:ext cx="98425" cy="342900"/>
          </a:xfrm>
          <a:prstGeom prst="downArrow">
            <a:avLst>
              <a:gd name="adj1" fmla="val 50000"/>
              <a:gd name="adj2" fmla="val 8709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465" name="Object 4373"/>
          <p:cNvGraphicFramePr>
            <a:graphicFrameLocks noChangeAspect="1"/>
          </p:cNvGraphicFramePr>
          <p:nvPr/>
        </p:nvGraphicFramePr>
        <p:xfrm>
          <a:off x="5724525" y="5168900"/>
          <a:ext cx="165100" cy="228600"/>
        </p:xfrm>
        <a:graphic>
          <a:graphicData uri="http://schemas.openxmlformats.org/presentationml/2006/ole">
            <mc:AlternateContent xmlns:mc="http://schemas.openxmlformats.org/markup-compatibility/2006">
              <mc:Choice xmlns:v="urn:schemas-microsoft-com:vml" Requires="v">
                <p:oleObj spid="_x0000_s611281" name="Формула" r:id="rId41" imgW="165028" imgH="228501" progId="Equation.3">
                  <p:embed/>
                </p:oleObj>
              </mc:Choice>
              <mc:Fallback>
                <p:oleObj name="Формула" r:id="rId41" imgW="165028" imgH="228501"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5724525" y="5168900"/>
                        <a:ext cx="1651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66" name="Object 4374"/>
          <p:cNvGraphicFramePr>
            <a:graphicFrameLocks noChangeAspect="1"/>
          </p:cNvGraphicFramePr>
          <p:nvPr/>
        </p:nvGraphicFramePr>
        <p:xfrm>
          <a:off x="6878638" y="5186363"/>
          <a:ext cx="177800" cy="228600"/>
        </p:xfrm>
        <a:graphic>
          <a:graphicData uri="http://schemas.openxmlformats.org/presentationml/2006/ole">
            <mc:AlternateContent xmlns:mc="http://schemas.openxmlformats.org/markup-compatibility/2006">
              <mc:Choice xmlns:v="urn:schemas-microsoft-com:vml" Requires="v">
                <p:oleObj spid="_x0000_s611282" name="Формула" r:id="rId42" imgW="177646" imgH="228402" progId="Equation.3">
                  <p:embed/>
                </p:oleObj>
              </mc:Choice>
              <mc:Fallback>
                <p:oleObj name="Формула" r:id="rId42" imgW="177646" imgH="228402"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878638" y="5186363"/>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67" name="Line 123"/>
          <p:cNvSpPr>
            <a:spLocks noChangeShapeType="1"/>
          </p:cNvSpPr>
          <p:nvPr/>
        </p:nvSpPr>
        <p:spPr bwMode="auto">
          <a:xfrm>
            <a:off x="5627688" y="5541963"/>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68" name="Line 124"/>
          <p:cNvSpPr>
            <a:spLocks noChangeShapeType="1"/>
          </p:cNvSpPr>
          <p:nvPr/>
        </p:nvSpPr>
        <p:spPr bwMode="auto">
          <a:xfrm>
            <a:off x="7159625" y="5473700"/>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69" name="Line 125"/>
          <p:cNvSpPr>
            <a:spLocks noChangeShapeType="1"/>
          </p:cNvSpPr>
          <p:nvPr/>
        </p:nvSpPr>
        <p:spPr bwMode="auto">
          <a:xfrm>
            <a:off x="5618163" y="5961063"/>
            <a:ext cx="428625"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313470" name="Line 126"/>
          <p:cNvSpPr>
            <a:spLocks noChangeShapeType="1"/>
          </p:cNvSpPr>
          <p:nvPr/>
        </p:nvSpPr>
        <p:spPr bwMode="auto">
          <a:xfrm>
            <a:off x="6045200" y="5559425"/>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aphicFrame>
        <p:nvGraphicFramePr>
          <p:cNvPr id="313471" name="Object 4375"/>
          <p:cNvGraphicFramePr>
            <a:graphicFrameLocks noChangeAspect="1"/>
          </p:cNvGraphicFramePr>
          <p:nvPr/>
        </p:nvGraphicFramePr>
        <p:xfrm>
          <a:off x="5753100" y="5813425"/>
          <a:ext cx="127000" cy="139700"/>
        </p:xfrm>
        <a:graphic>
          <a:graphicData uri="http://schemas.openxmlformats.org/presentationml/2006/ole">
            <mc:AlternateContent xmlns:mc="http://schemas.openxmlformats.org/markup-compatibility/2006">
              <mc:Choice xmlns:v="urn:schemas-microsoft-com:vml" Requires="v">
                <p:oleObj spid="_x0000_s611283" name="Формула" r:id="rId43" imgW="126835" imgH="139518" progId="Equation.3">
                  <p:embed/>
                </p:oleObj>
              </mc:Choice>
              <mc:Fallback>
                <p:oleObj name="Формула" r:id="rId43" imgW="126835" imgH="139518"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753100" y="5813425"/>
                        <a:ext cx="1270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72" name="Text Box 128"/>
          <p:cNvSpPr txBox="1">
            <a:spLocks noChangeArrowheads="1"/>
          </p:cNvSpPr>
          <p:nvPr/>
        </p:nvSpPr>
        <p:spPr bwMode="auto">
          <a:xfrm>
            <a:off x="5772385" y="5508625"/>
            <a:ext cx="271228" cy="261610"/>
          </a:xfrm>
          <a:prstGeom prst="rect">
            <a:avLst/>
          </a:prstGeom>
          <a:noFill/>
          <a:ln w="9525">
            <a:noFill/>
            <a:miter lim="800000"/>
            <a:headEnd/>
            <a:tailEnd/>
          </a:ln>
        </p:spPr>
        <p:txBody>
          <a:bodyPr wrap="none">
            <a:spAutoFit/>
          </a:bodyPr>
          <a:lstStyle/>
          <a:p>
            <a:pPr algn="r"/>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313473" name="Line 129"/>
          <p:cNvSpPr>
            <a:spLocks noChangeShapeType="1"/>
          </p:cNvSpPr>
          <p:nvPr/>
        </p:nvSpPr>
        <p:spPr bwMode="auto">
          <a:xfrm>
            <a:off x="6046788" y="5957888"/>
            <a:ext cx="1106487"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313474" name="Object 4376"/>
          <p:cNvGraphicFramePr>
            <a:graphicFrameLocks noChangeAspect="1"/>
          </p:cNvGraphicFramePr>
          <p:nvPr/>
        </p:nvGraphicFramePr>
        <p:xfrm>
          <a:off x="6561138" y="5783263"/>
          <a:ext cx="127000" cy="177800"/>
        </p:xfrm>
        <a:graphic>
          <a:graphicData uri="http://schemas.openxmlformats.org/presentationml/2006/ole">
            <mc:AlternateContent xmlns:mc="http://schemas.openxmlformats.org/markup-compatibility/2006">
              <mc:Choice xmlns:v="urn:schemas-microsoft-com:vml" Requires="v">
                <p:oleObj spid="_x0000_s611284" name="Формула" r:id="rId44" imgW="126725" imgH="177415" progId="Equation.3">
                  <p:embed/>
                </p:oleObj>
              </mc:Choice>
              <mc:Fallback>
                <p:oleObj name="Формула" r:id="rId44" imgW="126725" imgH="177415"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561138" y="5783263"/>
                        <a:ext cx="1270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75" name="Text Box 131"/>
          <p:cNvSpPr txBox="1">
            <a:spLocks noChangeArrowheads="1"/>
          </p:cNvSpPr>
          <p:nvPr/>
        </p:nvSpPr>
        <p:spPr bwMode="auto">
          <a:xfrm>
            <a:off x="11113" y="5123392"/>
            <a:ext cx="7032625" cy="246062"/>
          </a:xfrm>
          <a:prstGeom prst="rect">
            <a:avLst/>
          </a:prstGeom>
          <a:noFill/>
          <a:ln w="9525">
            <a:noFill/>
            <a:miter lim="800000"/>
            <a:headEnd/>
            <a:tailEnd/>
          </a:ln>
        </p:spPr>
        <p:txBody>
          <a:bodyPr>
            <a:spAutoFit/>
          </a:bodyPr>
          <a:lstStyle/>
          <a:p>
            <a:r>
              <a:rPr lang="ru-RU" sz="1000" b="1" dirty="0">
                <a:solidFill>
                  <a:srgbClr val="FF0000"/>
                </a:solidFill>
                <a:latin typeface="Arial" charset="0"/>
                <a:cs typeface="Arial" charset="0"/>
              </a:rPr>
              <a:t>■</a:t>
            </a:r>
            <a:r>
              <a:rPr lang="en-US" sz="1000" b="1" dirty="0">
                <a:solidFill>
                  <a:srgbClr val="FF0000"/>
                </a:solidFill>
                <a:latin typeface="Arial" charset="0"/>
                <a:cs typeface="Arial" charset="0"/>
              </a:rPr>
              <a:t>    Equilibrium </a:t>
            </a:r>
            <a:r>
              <a:rPr lang="en-US" sz="1000" b="1" dirty="0" smtClean="0">
                <a:solidFill>
                  <a:srgbClr val="FF0000"/>
                </a:solidFill>
                <a:latin typeface="Arial" charset="0"/>
                <a:cs typeface="Arial" charset="0"/>
              </a:rPr>
              <a:t>Equations </a:t>
            </a:r>
            <a:r>
              <a:rPr lang="en-US" sz="1000" b="1" dirty="0">
                <a:solidFill>
                  <a:srgbClr val="FF0000"/>
                </a:solidFill>
                <a:latin typeface="Arial" charset="0"/>
                <a:cs typeface="Arial" charset="0"/>
              </a:rPr>
              <a:t>for </a:t>
            </a:r>
            <a:r>
              <a:rPr lang="en-US" sz="1000" b="1" dirty="0" smtClean="0">
                <a:solidFill>
                  <a:srgbClr val="FF0000"/>
                </a:solidFill>
                <a:latin typeface="Arial" charset="0"/>
                <a:cs typeface="Arial" charset="0"/>
              </a:rPr>
              <a:t>Lever</a:t>
            </a:r>
            <a:r>
              <a:rPr lang="en-US" sz="1000" b="1" dirty="0">
                <a:solidFill>
                  <a:srgbClr val="FF0000"/>
                </a:solidFill>
                <a:latin typeface="Arial" charset="0"/>
                <a:cs typeface="Arial" charset="0"/>
              </a:rPr>
              <a:t>.</a:t>
            </a:r>
            <a:r>
              <a:rPr lang="en-US" sz="1000" dirty="0">
                <a:solidFill>
                  <a:srgbClr val="000000"/>
                </a:solidFill>
                <a:latin typeface="Arial" charset="0"/>
                <a:cs typeface="Arial" charset="0"/>
              </a:rPr>
              <a:t>			</a:t>
            </a:r>
          </a:p>
        </p:txBody>
      </p:sp>
      <p:sp>
        <p:nvSpPr>
          <p:cNvPr id="313477" name="AutoShape 133"/>
          <p:cNvSpPr>
            <a:spLocks noChangeArrowheads="1"/>
          </p:cNvSpPr>
          <p:nvPr/>
        </p:nvSpPr>
        <p:spPr bwMode="auto">
          <a:xfrm rot="16200000" flipV="1">
            <a:off x="6224588" y="5348287"/>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478" name="Object 4377"/>
          <p:cNvGraphicFramePr>
            <a:graphicFrameLocks noChangeAspect="1"/>
          </p:cNvGraphicFramePr>
          <p:nvPr/>
        </p:nvGraphicFramePr>
        <p:xfrm>
          <a:off x="6165850" y="5257800"/>
          <a:ext cx="254000" cy="241300"/>
        </p:xfrm>
        <a:graphic>
          <a:graphicData uri="http://schemas.openxmlformats.org/presentationml/2006/ole">
            <mc:AlternateContent xmlns:mc="http://schemas.openxmlformats.org/markup-compatibility/2006">
              <mc:Choice xmlns:v="urn:schemas-microsoft-com:vml" Requires="v">
                <p:oleObj spid="_x0000_s611285" name="Формула" r:id="rId45" imgW="253890" imgH="241195" progId="Equation.3">
                  <p:embed/>
                </p:oleObj>
              </mc:Choice>
              <mc:Fallback>
                <p:oleObj name="Формула" r:id="rId45" imgW="253890" imgH="241195"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6165850" y="5257800"/>
                        <a:ext cx="2540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79" name="AutoShape 135"/>
          <p:cNvSpPr>
            <a:spLocks noChangeArrowheads="1"/>
          </p:cNvSpPr>
          <p:nvPr/>
        </p:nvSpPr>
        <p:spPr bwMode="auto">
          <a:xfrm>
            <a:off x="5988050" y="5130800"/>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480" name="Object 4378"/>
          <p:cNvGraphicFramePr>
            <a:graphicFrameLocks noChangeAspect="1"/>
          </p:cNvGraphicFramePr>
          <p:nvPr/>
        </p:nvGraphicFramePr>
        <p:xfrm>
          <a:off x="6096000" y="4953000"/>
          <a:ext cx="254000" cy="254000"/>
        </p:xfrm>
        <a:graphic>
          <a:graphicData uri="http://schemas.openxmlformats.org/presentationml/2006/ole">
            <mc:AlternateContent xmlns:mc="http://schemas.openxmlformats.org/markup-compatibility/2006">
              <mc:Choice xmlns:v="urn:schemas-microsoft-com:vml" Requires="v">
                <p:oleObj spid="_x0000_s611286" name="Формула" r:id="rId47" imgW="253780" imgH="253780" progId="Equation.3">
                  <p:embed/>
                </p:oleObj>
              </mc:Choice>
              <mc:Fallback>
                <p:oleObj name="Формула" r:id="rId47" imgW="253780" imgH="25378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6096000" y="4953000"/>
                        <a:ext cx="2540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81" name="Object 4379"/>
          <p:cNvGraphicFramePr>
            <a:graphicFrameLocks noChangeAspect="1"/>
          </p:cNvGraphicFramePr>
          <p:nvPr>
            <p:extLst>
              <p:ext uri="{D42A27DB-BD31-4B8C-83A1-F6EECF244321}">
                <p14:modId xmlns:p14="http://schemas.microsoft.com/office/powerpoint/2010/main" val="3679644311"/>
              </p:ext>
            </p:extLst>
          </p:nvPr>
        </p:nvGraphicFramePr>
        <p:xfrm>
          <a:off x="157163" y="5670550"/>
          <a:ext cx="1701800" cy="787400"/>
        </p:xfrm>
        <a:graphic>
          <a:graphicData uri="http://schemas.openxmlformats.org/presentationml/2006/ole">
            <mc:AlternateContent xmlns:mc="http://schemas.openxmlformats.org/markup-compatibility/2006">
              <mc:Choice xmlns:v="urn:schemas-microsoft-com:vml" Requires="v">
                <p:oleObj spid="_x0000_s611287" name="Формула" r:id="rId49" imgW="1701800" imgH="787400" progId="Equation.3">
                  <p:embed/>
                </p:oleObj>
              </mc:Choice>
              <mc:Fallback>
                <p:oleObj name="Формула" r:id="rId49" imgW="1701800" imgH="78740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57163" y="5670550"/>
                        <a:ext cx="1701800" cy="7874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3482" name="Rectangle 138"/>
          <p:cNvSpPr>
            <a:spLocks noChangeArrowheads="1"/>
          </p:cNvSpPr>
          <p:nvPr/>
        </p:nvSpPr>
        <p:spPr bwMode="auto">
          <a:xfrm>
            <a:off x="152400" y="5656263"/>
            <a:ext cx="1714500" cy="552450"/>
          </a:xfrm>
          <a:prstGeom prst="rect">
            <a:avLst/>
          </a:prstGeom>
          <a:solidFill>
            <a:srgbClr val="99CCFF">
              <a:alpha val="50195"/>
            </a:srgbClr>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83" name="Text Box 139"/>
          <p:cNvSpPr txBox="1">
            <a:spLocks noChangeArrowheads="1"/>
          </p:cNvSpPr>
          <p:nvPr/>
        </p:nvSpPr>
        <p:spPr bwMode="auto">
          <a:xfrm>
            <a:off x="1965325" y="5325969"/>
            <a:ext cx="3502025" cy="648000"/>
          </a:xfrm>
          <a:prstGeom prst="rect">
            <a:avLst/>
          </a:prstGeom>
          <a:noFill/>
          <a:ln w="9525" algn="ctr">
            <a:solidFill>
              <a:schemeClr val="tx1"/>
            </a:solidFill>
            <a:miter lim="800000"/>
            <a:headEnd/>
            <a:tailEnd/>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en-US" sz="1000" b="1" dirty="0">
                <a:solidFill>
                  <a:srgbClr val="00007D"/>
                </a:solidFill>
                <a:cs typeface="Arial" charset="0"/>
              </a:rPr>
              <a:t>In many cases the calculation of  reactions  is not the objective, and the ratio of the given forces is determined from the last equation, which is called </a:t>
            </a:r>
            <a:r>
              <a:rPr lang="en-US" sz="1000" b="1" dirty="0" smtClean="0">
                <a:solidFill>
                  <a:srgbClr val="00007D"/>
                </a:solidFill>
                <a:cs typeface="Arial" charset="0"/>
              </a:rPr>
              <a:t>the equilibrium  </a:t>
            </a:r>
            <a:r>
              <a:rPr lang="en-US" sz="1000" b="1" dirty="0">
                <a:solidFill>
                  <a:srgbClr val="00007D"/>
                </a:solidFill>
                <a:cs typeface="Arial" charset="0"/>
              </a:rPr>
              <a:t>equation </a:t>
            </a:r>
            <a:r>
              <a:rPr lang="en-US" sz="1000" b="1" dirty="0" smtClean="0">
                <a:solidFill>
                  <a:srgbClr val="00007D"/>
                </a:solidFill>
                <a:cs typeface="Arial" charset="0"/>
              </a:rPr>
              <a:t>for a </a:t>
            </a:r>
            <a:r>
              <a:rPr lang="en-US" sz="1000" b="1" dirty="0">
                <a:solidFill>
                  <a:srgbClr val="00007D"/>
                </a:solidFill>
                <a:cs typeface="Arial" charset="0"/>
              </a:rPr>
              <a:t>lever.</a:t>
            </a:r>
          </a:p>
          <a:p>
            <a:pPr algn="just" eaLnBrk="1" hangingPunct="1">
              <a:defRPr/>
            </a:pPr>
            <a:endParaRPr lang="ru-RU" sz="1000" b="1" dirty="0">
              <a:solidFill>
                <a:srgbClr val="00007D"/>
              </a:solidFill>
              <a:cs typeface="Arial" charset="0"/>
            </a:endParaRPr>
          </a:p>
        </p:txBody>
      </p:sp>
      <p:sp>
        <p:nvSpPr>
          <p:cNvPr id="313484" name="Text Box 140"/>
          <p:cNvSpPr txBox="1">
            <a:spLocks noChangeArrowheads="1"/>
          </p:cNvSpPr>
          <p:nvPr/>
        </p:nvSpPr>
        <p:spPr bwMode="auto">
          <a:xfrm>
            <a:off x="1943100" y="6044406"/>
            <a:ext cx="5434013" cy="246063"/>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dirty="0" smtClean="0">
                <a:solidFill>
                  <a:srgbClr val="000000"/>
                </a:solidFill>
                <a:cs typeface="Arial" charset="0"/>
              </a:rPr>
              <a:t>Equilibrium  </a:t>
            </a:r>
            <a:r>
              <a:rPr lang="en-US" sz="1000" dirty="0">
                <a:solidFill>
                  <a:srgbClr val="000000"/>
                </a:solidFill>
                <a:cs typeface="Arial" charset="0"/>
              </a:rPr>
              <a:t>equations for lever</a:t>
            </a:r>
            <a:r>
              <a:rPr lang="ru-RU" sz="1000" dirty="0" smtClean="0">
                <a:solidFill>
                  <a:srgbClr val="000000"/>
                </a:solidFill>
                <a:cs typeface="Arial" charset="0"/>
              </a:rPr>
              <a:t> </a:t>
            </a:r>
            <a:r>
              <a:rPr lang="en-US" sz="1000" dirty="0">
                <a:solidFill>
                  <a:srgbClr val="000000"/>
                </a:solidFill>
                <a:cs typeface="Arial" charset="0"/>
              </a:rPr>
              <a:t>is used in </a:t>
            </a:r>
            <a:r>
              <a:rPr lang="en-US" sz="1000" b="1" dirty="0">
                <a:solidFill>
                  <a:srgbClr val="00007D">
                    <a:lumMod val="60000"/>
                    <a:lumOff val="40000"/>
                  </a:srgbClr>
                </a:solidFill>
                <a:cs typeface="Arial" charset="0"/>
              </a:rPr>
              <a:t>breast </a:t>
            </a:r>
            <a:r>
              <a:rPr lang="en-US" sz="1000" b="1" dirty="0" smtClean="0">
                <a:solidFill>
                  <a:srgbClr val="00007D">
                    <a:lumMod val="60000"/>
                    <a:lumOff val="40000"/>
                  </a:srgbClr>
                </a:solidFill>
                <a:cs typeface="Arial" charset="0"/>
              </a:rPr>
              <a:t>wall calculating </a:t>
            </a:r>
            <a:r>
              <a:rPr lang="en-US" sz="1000" b="1" dirty="0">
                <a:solidFill>
                  <a:srgbClr val="00007D">
                    <a:lumMod val="60000"/>
                    <a:lumOff val="40000"/>
                  </a:srgbClr>
                </a:solidFill>
                <a:cs typeface="Arial" charset="0"/>
              </a:rPr>
              <a:t>and </a:t>
            </a:r>
            <a:r>
              <a:rPr lang="en-US" sz="1000" b="1" dirty="0" smtClean="0">
                <a:solidFill>
                  <a:srgbClr val="00007D">
                    <a:lumMod val="60000"/>
                    <a:lumOff val="40000"/>
                  </a:srgbClr>
                </a:solidFill>
                <a:cs typeface="Arial" charset="0"/>
              </a:rPr>
              <a:t>in load overturning</a:t>
            </a:r>
            <a:r>
              <a:rPr lang="ru-RU" sz="1000" b="1" dirty="0" smtClean="0">
                <a:solidFill>
                  <a:srgbClr val="00007D"/>
                </a:solidFill>
                <a:cs typeface="Arial" charset="0"/>
              </a:rPr>
              <a:t>.</a:t>
            </a:r>
            <a:endParaRPr lang="ru-RU" sz="1000" dirty="0">
              <a:solidFill>
                <a:srgbClr val="000000"/>
              </a:solidFill>
              <a:cs typeface="Arial" charset="0"/>
            </a:endParaRPr>
          </a:p>
        </p:txBody>
      </p:sp>
      <p:sp>
        <p:nvSpPr>
          <p:cNvPr id="313485" name="Rectangle 141"/>
          <p:cNvSpPr>
            <a:spLocks noChangeArrowheads="1"/>
          </p:cNvSpPr>
          <p:nvPr/>
        </p:nvSpPr>
        <p:spPr bwMode="auto">
          <a:xfrm>
            <a:off x="8029575" y="4724400"/>
            <a:ext cx="485775" cy="1200150"/>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nvGrpSpPr>
          <p:cNvPr id="313486" name="Group 142"/>
          <p:cNvGrpSpPr>
            <a:grpSpLocks/>
          </p:cNvGrpSpPr>
          <p:nvPr/>
        </p:nvGrpSpPr>
        <p:grpSpPr bwMode="auto">
          <a:xfrm>
            <a:off x="7791450" y="5932488"/>
            <a:ext cx="946150" cy="288925"/>
            <a:chOff x="2675" y="3113"/>
            <a:chExt cx="386" cy="68"/>
          </a:xfrm>
        </p:grpSpPr>
        <p:sp>
          <p:nvSpPr>
            <p:cNvPr id="80238" name="Rectangle 143"/>
            <p:cNvSpPr>
              <a:spLocks noChangeArrowheads="1"/>
            </p:cNvSpPr>
            <p:nvPr/>
          </p:nvSpPr>
          <p:spPr bwMode="auto">
            <a:xfrm>
              <a:off x="2675" y="3113"/>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39" name="Line 144"/>
            <p:cNvSpPr>
              <a:spLocks noChangeShapeType="1"/>
            </p:cNvSpPr>
            <p:nvPr/>
          </p:nvSpPr>
          <p:spPr bwMode="auto">
            <a:xfrm>
              <a:off x="2675" y="3113"/>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313489" name="AutoShape 145"/>
          <p:cNvSpPr>
            <a:spLocks noChangeArrowheads="1"/>
          </p:cNvSpPr>
          <p:nvPr/>
        </p:nvSpPr>
        <p:spPr bwMode="auto">
          <a:xfrm>
            <a:off x="8218488" y="5360988"/>
            <a:ext cx="117475" cy="457200"/>
          </a:xfrm>
          <a:prstGeom prst="downArrow">
            <a:avLst>
              <a:gd name="adj1" fmla="val 50000"/>
              <a:gd name="adj2" fmla="val 9729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90" name="AutoShape 146"/>
          <p:cNvSpPr>
            <a:spLocks noChangeArrowheads="1"/>
          </p:cNvSpPr>
          <p:nvPr/>
        </p:nvSpPr>
        <p:spPr bwMode="auto">
          <a:xfrm rot="5400000">
            <a:off x="8653462" y="4692651"/>
            <a:ext cx="98425" cy="342900"/>
          </a:xfrm>
          <a:prstGeom prst="downArrow">
            <a:avLst>
              <a:gd name="adj1" fmla="val 50000"/>
              <a:gd name="adj2" fmla="val 8709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3491" name="Text Box 147"/>
          <p:cNvSpPr txBox="1">
            <a:spLocks noChangeArrowheads="1"/>
          </p:cNvSpPr>
          <p:nvPr/>
        </p:nvSpPr>
        <p:spPr bwMode="auto">
          <a:xfrm>
            <a:off x="7799622" y="5640388"/>
            <a:ext cx="271228" cy="261610"/>
          </a:xfrm>
          <a:prstGeom prst="rect">
            <a:avLst/>
          </a:prstGeom>
          <a:noFill/>
          <a:ln w="9525">
            <a:noFill/>
            <a:miter lim="800000"/>
            <a:headEnd/>
            <a:tailEnd/>
          </a:ln>
        </p:spPr>
        <p:txBody>
          <a:bodyPr wrap="none">
            <a:spAutoFit/>
          </a:bodyPr>
          <a:lstStyle/>
          <a:p>
            <a:pPr algn="r"/>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313492" name="Line 148"/>
          <p:cNvSpPr>
            <a:spLocks noChangeShapeType="1"/>
          </p:cNvSpPr>
          <p:nvPr/>
        </p:nvSpPr>
        <p:spPr bwMode="auto">
          <a:xfrm rot="-5400000">
            <a:off x="8174832" y="5388769"/>
            <a:ext cx="1039812"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313493" name="Object 4380"/>
          <p:cNvGraphicFramePr>
            <a:graphicFrameLocks noChangeAspect="1"/>
          </p:cNvGraphicFramePr>
          <p:nvPr/>
        </p:nvGraphicFramePr>
        <p:xfrm>
          <a:off x="8702675" y="5248275"/>
          <a:ext cx="127000" cy="177800"/>
        </p:xfrm>
        <a:graphic>
          <a:graphicData uri="http://schemas.openxmlformats.org/presentationml/2006/ole">
            <mc:AlternateContent xmlns:mc="http://schemas.openxmlformats.org/markup-compatibility/2006">
              <mc:Choice xmlns:v="urn:schemas-microsoft-com:vml" Requires="v">
                <p:oleObj spid="_x0000_s611288" name="Формула" r:id="rId51" imgW="126725" imgH="177415" progId="Equation.3">
                  <p:embed/>
                </p:oleObj>
              </mc:Choice>
              <mc:Fallback>
                <p:oleObj name="Формула" r:id="rId51" imgW="126725" imgH="177415"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8702675" y="5248275"/>
                        <a:ext cx="1270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94" name="Object 4381"/>
          <p:cNvGraphicFramePr>
            <a:graphicFrameLocks noChangeAspect="1"/>
          </p:cNvGraphicFramePr>
          <p:nvPr/>
        </p:nvGraphicFramePr>
        <p:xfrm>
          <a:off x="8113713" y="5983288"/>
          <a:ext cx="127000" cy="139700"/>
        </p:xfrm>
        <a:graphic>
          <a:graphicData uri="http://schemas.openxmlformats.org/presentationml/2006/ole">
            <mc:AlternateContent xmlns:mc="http://schemas.openxmlformats.org/markup-compatibility/2006">
              <mc:Choice xmlns:v="urn:schemas-microsoft-com:vml" Requires="v">
                <p:oleObj spid="_x0000_s611289" name="Формула" r:id="rId52" imgW="126835" imgH="139518" progId="Equation.3">
                  <p:embed/>
                </p:oleObj>
              </mc:Choice>
              <mc:Fallback>
                <p:oleObj name="Формула" r:id="rId52" imgW="126835" imgH="139518"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8113713" y="5983288"/>
                        <a:ext cx="1270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495" name="Line 151"/>
          <p:cNvSpPr>
            <a:spLocks noChangeShapeType="1"/>
          </p:cNvSpPr>
          <p:nvPr/>
        </p:nvSpPr>
        <p:spPr bwMode="auto">
          <a:xfrm>
            <a:off x="8029575" y="5683250"/>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96" name="Line 152"/>
          <p:cNvSpPr>
            <a:spLocks noChangeShapeType="1"/>
          </p:cNvSpPr>
          <p:nvPr/>
        </p:nvSpPr>
        <p:spPr bwMode="auto">
          <a:xfrm>
            <a:off x="8281988" y="5672138"/>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3497" name="Line 153"/>
          <p:cNvSpPr>
            <a:spLocks noChangeShapeType="1"/>
          </p:cNvSpPr>
          <p:nvPr/>
        </p:nvSpPr>
        <p:spPr bwMode="auto">
          <a:xfrm flipV="1">
            <a:off x="8034338" y="6143625"/>
            <a:ext cx="238125"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313498" name="Object 4382"/>
          <p:cNvGraphicFramePr>
            <a:graphicFrameLocks noChangeAspect="1"/>
          </p:cNvGraphicFramePr>
          <p:nvPr/>
        </p:nvGraphicFramePr>
        <p:xfrm>
          <a:off x="8648700" y="4565650"/>
          <a:ext cx="177800" cy="228600"/>
        </p:xfrm>
        <a:graphic>
          <a:graphicData uri="http://schemas.openxmlformats.org/presentationml/2006/ole">
            <mc:AlternateContent xmlns:mc="http://schemas.openxmlformats.org/markup-compatibility/2006">
              <mc:Choice xmlns:v="urn:schemas-microsoft-com:vml" Requires="v">
                <p:oleObj spid="_x0000_s611290" name="Формула" r:id="rId53" imgW="177646" imgH="228402" progId="Equation.3">
                  <p:embed/>
                </p:oleObj>
              </mc:Choice>
              <mc:Fallback>
                <p:oleObj name="Формула" r:id="rId53" imgW="177646" imgH="228402"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8648700" y="4565650"/>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3499" name="Object 4383"/>
          <p:cNvGraphicFramePr>
            <a:graphicFrameLocks noChangeAspect="1"/>
          </p:cNvGraphicFramePr>
          <p:nvPr/>
        </p:nvGraphicFramePr>
        <p:xfrm>
          <a:off x="8323263" y="5434013"/>
          <a:ext cx="165100" cy="228600"/>
        </p:xfrm>
        <a:graphic>
          <a:graphicData uri="http://schemas.openxmlformats.org/presentationml/2006/ole">
            <mc:AlternateContent xmlns:mc="http://schemas.openxmlformats.org/markup-compatibility/2006">
              <mc:Choice xmlns:v="urn:schemas-microsoft-com:vml" Requires="v">
                <p:oleObj spid="_x0000_s611291" name="Формула" r:id="rId54" imgW="165028" imgH="228501" progId="Equation.3">
                  <p:embed/>
                </p:oleObj>
              </mc:Choice>
              <mc:Fallback>
                <p:oleObj name="Формула" r:id="rId54" imgW="165028" imgH="228501"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8323263" y="5434013"/>
                        <a:ext cx="1651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501" name="AutoShape 157"/>
          <p:cNvSpPr>
            <a:spLocks noChangeArrowheads="1"/>
          </p:cNvSpPr>
          <p:nvPr/>
        </p:nvSpPr>
        <p:spPr bwMode="auto">
          <a:xfrm rot="16200000" flipV="1">
            <a:off x="8194676" y="5699125"/>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502" name="Object 4384"/>
          <p:cNvGraphicFramePr>
            <a:graphicFrameLocks noChangeAspect="1"/>
          </p:cNvGraphicFramePr>
          <p:nvPr/>
        </p:nvGraphicFramePr>
        <p:xfrm>
          <a:off x="8393113" y="5980113"/>
          <a:ext cx="254000" cy="241300"/>
        </p:xfrm>
        <a:graphic>
          <a:graphicData uri="http://schemas.openxmlformats.org/presentationml/2006/ole">
            <mc:AlternateContent xmlns:mc="http://schemas.openxmlformats.org/markup-compatibility/2006">
              <mc:Choice xmlns:v="urn:schemas-microsoft-com:vml" Requires="v">
                <p:oleObj spid="_x0000_s611292" name="Формула" r:id="rId55" imgW="253890" imgH="241195" progId="Equation.3">
                  <p:embed/>
                </p:oleObj>
              </mc:Choice>
              <mc:Fallback>
                <p:oleObj name="Формула" r:id="rId55" imgW="253890" imgH="241195"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8393113" y="5980113"/>
                        <a:ext cx="2540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503" name="AutoShape 159"/>
          <p:cNvSpPr>
            <a:spLocks noChangeArrowheads="1"/>
          </p:cNvSpPr>
          <p:nvPr/>
        </p:nvSpPr>
        <p:spPr bwMode="auto">
          <a:xfrm>
            <a:off x="7958138" y="5481638"/>
            <a:ext cx="133350" cy="447675"/>
          </a:xfrm>
          <a:prstGeom prst="upArrow">
            <a:avLst>
              <a:gd name="adj1" fmla="val 50000"/>
              <a:gd name="adj2" fmla="val 83929"/>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3504" name="Object 4385"/>
          <p:cNvGraphicFramePr>
            <a:graphicFrameLocks noChangeAspect="1"/>
          </p:cNvGraphicFramePr>
          <p:nvPr/>
        </p:nvGraphicFramePr>
        <p:xfrm>
          <a:off x="7742238" y="5408613"/>
          <a:ext cx="254000" cy="254000"/>
        </p:xfrm>
        <a:graphic>
          <a:graphicData uri="http://schemas.openxmlformats.org/presentationml/2006/ole">
            <mc:AlternateContent xmlns:mc="http://schemas.openxmlformats.org/markup-compatibility/2006">
              <mc:Choice xmlns:v="urn:schemas-microsoft-com:vml" Requires="v">
                <p:oleObj spid="_x0000_s611293" name="Формула" r:id="rId56" imgW="253780" imgH="253780" progId="Equation.3">
                  <p:embed/>
                </p:oleObj>
              </mc:Choice>
              <mc:Fallback>
                <p:oleObj name="Формула" r:id="rId56" imgW="253780" imgH="25378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742238" y="5408613"/>
                        <a:ext cx="2540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3505" name="Text Box 161"/>
          <p:cNvSpPr txBox="1">
            <a:spLocks noChangeArrowheads="1"/>
          </p:cNvSpPr>
          <p:nvPr/>
        </p:nvSpPr>
        <p:spPr bwMode="auto">
          <a:xfrm>
            <a:off x="1866900" y="6229820"/>
            <a:ext cx="6365845" cy="430887"/>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en-US" sz="1000" b="1" dirty="0" smtClean="0">
                <a:solidFill>
                  <a:srgbClr val="FF0000"/>
                </a:solidFill>
                <a:cs typeface="Arial" charset="0"/>
              </a:rPr>
              <a:t>Overturning Stability Condition.</a:t>
            </a:r>
            <a:r>
              <a:rPr lang="ru-RU" sz="1000" b="1" dirty="0" smtClean="0">
                <a:solidFill>
                  <a:srgbClr val="FF0000"/>
                </a:solidFill>
                <a:cs typeface="Arial" charset="0"/>
              </a:rPr>
              <a:t> </a:t>
            </a:r>
            <a:r>
              <a:rPr lang="en-US" sz="1000" dirty="0" smtClean="0">
                <a:solidFill>
                  <a:schemeClr val="accent1">
                    <a:lumMod val="75000"/>
                  </a:schemeClr>
                </a:solidFill>
                <a:cs typeface="Arial" charset="0"/>
              </a:rPr>
              <a:t>A</a:t>
            </a:r>
            <a:r>
              <a:rPr lang="en-US" sz="1000" b="1" dirty="0" smtClean="0">
                <a:solidFill>
                  <a:schemeClr val="accent1">
                    <a:lumMod val="75000"/>
                  </a:schemeClr>
                </a:solidFill>
                <a:cs typeface="Arial" charset="0"/>
              </a:rPr>
              <a:t> r</a:t>
            </a:r>
            <a:r>
              <a:rPr lang="en-US" sz="1000" dirty="0" smtClean="0">
                <a:solidFill>
                  <a:srgbClr val="00007D">
                    <a:lumMod val="60000"/>
                    <a:lumOff val="40000"/>
                  </a:srgbClr>
                </a:solidFill>
                <a:cs typeface="Arial" charset="0"/>
              </a:rPr>
              <a:t>etentive moment of a force </a:t>
            </a:r>
            <a:r>
              <a:rPr lang="en-US" sz="1100" b="1" i="1" dirty="0" smtClean="0">
                <a:solidFill>
                  <a:srgbClr val="00007D">
                    <a:lumMod val="60000"/>
                    <a:lumOff val="40000"/>
                  </a:srgbClr>
                </a:solidFill>
                <a:latin typeface="Times New Roman" pitchFamily="18" charset="0"/>
                <a:cs typeface="Times New Roman" pitchFamily="18" charset="0"/>
              </a:rPr>
              <a:t>F</a:t>
            </a:r>
            <a:r>
              <a:rPr lang="en-US" sz="1100" b="1" baseline="-25000" dirty="0" smtClean="0">
                <a:solidFill>
                  <a:srgbClr val="00007D">
                    <a:lumMod val="60000"/>
                    <a:lumOff val="40000"/>
                  </a:srgbClr>
                </a:solidFill>
                <a:latin typeface="Times New Roman" pitchFamily="18" charset="0"/>
                <a:cs typeface="Times New Roman" pitchFamily="18" charset="0"/>
              </a:rPr>
              <a:t>1 </a:t>
            </a:r>
            <a:r>
              <a:rPr lang="en-US" sz="1000" baseline="-25000" dirty="0" smtClean="0">
                <a:solidFill>
                  <a:srgbClr val="00007D">
                    <a:lumMod val="60000"/>
                    <a:lumOff val="40000"/>
                  </a:srgbClr>
                </a:solidFill>
                <a:cs typeface="Arial" charset="0"/>
              </a:rPr>
              <a:t> </a:t>
            </a:r>
            <a:r>
              <a:rPr lang="en-US" sz="1000" dirty="0" smtClean="0">
                <a:solidFill>
                  <a:srgbClr val="00007D">
                    <a:lumMod val="60000"/>
                    <a:lumOff val="40000"/>
                  </a:srgbClr>
                </a:solidFill>
                <a:cs typeface="Arial" charset="0"/>
              </a:rPr>
              <a:t>about fixed point (</a:t>
            </a:r>
            <a:r>
              <a:rPr lang="en-US" sz="1100" i="1" dirty="0" smtClean="0">
                <a:solidFill>
                  <a:srgbClr val="00007D">
                    <a:lumMod val="60000"/>
                    <a:lumOff val="40000"/>
                  </a:srgbClr>
                </a:solidFill>
                <a:latin typeface="Times New Roman" pitchFamily="18" charset="0"/>
                <a:cs typeface="Times New Roman" pitchFamily="18" charset="0"/>
              </a:rPr>
              <a:t>A</a:t>
            </a:r>
            <a:r>
              <a:rPr lang="en-US" sz="1000" dirty="0" smtClean="0">
                <a:solidFill>
                  <a:srgbClr val="00007D">
                    <a:lumMod val="60000"/>
                    <a:lumOff val="40000"/>
                  </a:srgbClr>
                </a:solidFill>
                <a:cs typeface="Arial" charset="0"/>
              </a:rPr>
              <a:t>) is to be greater then</a:t>
            </a:r>
            <a:endParaRPr lang="ru-RU" sz="1000" dirty="0">
              <a:solidFill>
                <a:srgbClr val="00007D">
                  <a:lumMod val="60000"/>
                  <a:lumOff val="40000"/>
                </a:srgbClr>
              </a:solidFill>
              <a:cs typeface="Arial" charset="0"/>
            </a:endParaRPr>
          </a:p>
          <a:p>
            <a:pPr algn="just" eaLnBrk="1" hangingPunct="1">
              <a:defRPr/>
            </a:pPr>
            <a:r>
              <a:rPr lang="en-US" sz="1000" dirty="0" smtClean="0">
                <a:solidFill>
                  <a:srgbClr val="00007D">
                    <a:lumMod val="60000"/>
                    <a:lumOff val="40000"/>
                  </a:srgbClr>
                </a:solidFill>
                <a:cs typeface="Arial" charset="0"/>
              </a:rPr>
              <a:t> the overturning </a:t>
            </a:r>
            <a:r>
              <a:rPr lang="en-US" sz="1000" dirty="0">
                <a:solidFill>
                  <a:srgbClr val="00007D">
                    <a:lumMod val="60000"/>
                    <a:lumOff val="40000"/>
                  </a:srgbClr>
                </a:solidFill>
                <a:cs typeface="Arial" charset="0"/>
              </a:rPr>
              <a:t>moment of a force </a:t>
            </a:r>
            <a:r>
              <a:rPr lang="en-US" sz="1100" b="1" i="1" dirty="0" smtClean="0">
                <a:solidFill>
                  <a:srgbClr val="00007D">
                    <a:lumMod val="60000"/>
                    <a:lumOff val="40000"/>
                  </a:srgbClr>
                </a:solidFill>
                <a:latin typeface="Times New Roman" pitchFamily="18" charset="0"/>
                <a:cs typeface="Times New Roman" pitchFamily="18" charset="0"/>
              </a:rPr>
              <a:t>F</a:t>
            </a:r>
            <a:r>
              <a:rPr lang="en-US" sz="1100" b="1" baseline="-25000" dirty="0">
                <a:solidFill>
                  <a:srgbClr val="00007D">
                    <a:lumMod val="60000"/>
                    <a:lumOff val="40000"/>
                  </a:srgbClr>
                </a:solidFill>
                <a:latin typeface="Times New Roman" pitchFamily="18" charset="0"/>
                <a:cs typeface="Times New Roman" pitchFamily="18" charset="0"/>
              </a:rPr>
              <a:t>2</a:t>
            </a:r>
            <a:r>
              <a:rPr lang="en-US" sz="1100" baseline="-25000" dirty="0" smtClean="0">
                <a:solidFill>
                  <a:srgbClr val="00007D">
                    <a:lumMod val="60000"/>
                    <a:lumOff val="40000"/>
                  </a:srgbClr>
                </a:solidFill>
                <a:latin typeface="Times New Roman" pitchFamily="18" charset="0"/>
                <a:cs typeface="Times New Roman" pitchFamily="18" charset="0"/>
              </a:rPr>
              <a:t> </a:t>
            </a:r>
            <a:r>
              <a:rPr lang="en-US" sz="1000" baseline="-25000" dirty="0" smtClean="0">
                <a:solidFill>
                  <a:srgbClr val="00007D">
                    <a:lumMod val="60000"/>
                    <a:lumOff val="40000"/>
                  </a:srgbClr>
                </a:solidFill>
                <a:cs typeface="Arial" charset="0"/>
              </a:rPr>
              <a:t> </a:t>
            </a:r>
            <a:r>
              <a:rPr lang="en-US" sz="1000" dirty="0" smtClean="0">
                <a:solidFill>
                  <a:srgbClr val="00007D">
                    <a:lumMod val="60000"/>
                    <a:lumOff val="40000"/>
                  </a:srgbClr>
                </a:solidFill>
                <a:cs typeface="Arial" charset="0"/>
              </a:rPr>
              <a:t>about  the same point.</a:t>
            </a:r>
            <a:endParaRPr lang="ru-RU" sz="1000" dirty="0">
              <a:solidFill>
                <a:srgbClr val="00007D">
                  <a:lumMod val="60000"/>
                  <a:lumOff val="40000"/>
                </a:srgbClr>
              </a:solidFill>
              <a:cs typeface="Arial" charset="0"/>
            </a:endParaRPr>
          </a:p>
        </p:txBody>
      </p:sp>
      <p:graphicFrame>
        <p:nvGraphicFramePr>
          <p:cNvPr id="313506" name="Object 4386"/>
          <p:cNvGraphicFramePr>
            <a:graphicFrameLocks noChangeAspect="1"/>
          </p:cNvGraphicFramePr>
          <p:nvPr>
            <p:extLst>
              <p:ext uri="{D42A27DB-BD31-4B8C-83A1-F6EECF244321}">
                <p14:modId xmlns:p14="http://schemas.microsoft.com/office/powerpoint/2010/main" val="330078114"/>
              </p:ext>
            </p:extLst>
          </p:nvPr>
        </p:nvGraphicFramePr>
        <p:xfrm>
          <a:off x="7388225" y="4179888"/>
          <a:ext cx="1549400" cy="285750"/>
        </p:xfrm>
        <a:graphic>
          <a:graphicData uri="http://schemas.openxmlformats.org/presentationml/2006/ole">
            <mc:AlternateContent xmlns:mc="http://schemas.openxmlformats.org/markup-compatibility/2006">
              <mc:Choice xmlns:v="urn:schemas-microsoft-com:vml" Requires="v">
                <p:oleObj spid="_x0000_s611294" name="Equation" r:id="rId57" imgW="1307880" imgH="241200" progId="Equation.DSMT4">
                  <p:embed/>
                </p:oleObj>
              </mc:Choice>
              <mc:Fallback>
                <p:oleObj name="Equation" r:id="rId57" imgW="1307880" imgH="241200" progId="Equation.DSMT4">
                  <p:embed/>
                  <p:pic>
                    <p:nvPicPr>
                      <p:cNvPr id="0" name=""/>
                      <p:cNvPicPr>
                        <a:picLocks noChangeAspect="1" noChangeArrowheads="1"/>
                      </p:cNvPicPr>
                      <p:nvPr/>
                    </p:nvPicPr>
                    <p:blipFill>
                      <a:blip r:embed="rId58"/>
                      <a:srcRect/>
                      <a:stretch>
                        <a:fillRect/>
                      </a:stretch>
                    </p:blipFill>
                    <p:spPr bwMode="auto">
                      <a:xfrm>
                        <a:off x="7388225" y="4179888"/>
                        <a:ext cx="1549400" cy="28575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3507" name="Line 163"/>
          <p:cNvSpPr>
            <a:spLocks noChangeShapeType="1"/>
          </p:cNvSpPr>
          <p:nvPr/>
        </p:nvSpPr>
        <p:spPr bwMode="auto">
          <a:xfrm rot="5400000">
            <a:off x="8742363" y="5681663"/>
            <a:ext cx="0" cy="49530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80233" name="AutoShape 165">
            <a:hlinkClick r:id="" action="ppaction://hlinkshowjump?jump=nextslide" highlightClick="1"/>
          </p:cNvPr>
          <p:cNvSpPr>
            <a:spLocks noChangeArrowheads="1"/>
          </p:cNvSpPr>
          <p:nvPr/>
        </p:nvSpPr>
        <p:spPr bwMode="auto">
          <a:xfrm>
            <a:off x="4417000"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34" name="AutoShape 166">
            <a:hlinkClick r:id="rId59"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35" name="AutoShape 16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80236" name="Oval 16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14</a:t>
            </a:r>
            <a:endParaRPr lang="ru-RU" sz="1000" b="1" dirty="0">
              <a:solidFill>
                <a:srgbClr val="00007D"/>
              </a:solidFill>
              <a:latin typeface="Arial" charset="0"/>
              <a:cs typeface="Arial" charset="0"/>
            </a:endParaRPr>
          </a:p>
        </p:txBody>
      </p:sp>
      <p:pic>
        <p:nvPicPr>
          <p:cNvPr id="80237" name="Picture 15" descr="Z:\Символ НГУ_4.JPG"/>
          <p:cNvPicPr>
            <a:picLocks noChangeAspect="1" noChangeArrowheads="1"/>
          </p:cNvPicPr>
          <p:nvPr/>
        </p:nvPicPr>
        <p:blipFill>
          <a:blip r:embed="rId60"/>
          <a:srcRect/>
          <a:stretch>
            <a:fillRect/>
          </a:stretch>
        </p:blipFill>
        <p:spPr bwMode="auto">
          <a:xfrm>
            <a:off x="8115300" y="82550"/>
            <a:ext cx="900113" cy="755650"/>
          </a:xfrm>
          <a:prstGeom prst="rect">
            <a:avLst/>
          </a:prstGeom>
          <a:noFill/>
          <a:ln w="9525">
            <a:noFill/>
            <a:miter lim="800000"/>
            <a:headEnd/>
            <a:tailEnd/>
          </a:ln>
        </p:spPr>
      </p:pic>
    </p:spTree>
    <p:extLst>
      <p:ext uri="{BB962C8B-B14F-4D97-AF65-F5344CB8AC3E}">
        <p14:creationId xmlns:p14="http://schemas.microsoft.com/office/powerpoint/2010/main" val="11633661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13411"/>
                                        </p:tgtEl>
                                        <p:attrNameLst>
                                          <p:attrName>style.visibility</p:attrName>
                                        </p:attrNameLst>
                                      </p:cBhvr>
                                      <p:to>
                                        <p:strVal val="visible"/>
                                      </p:to>
                                    </p:set>
                                    <p:anim calcmode="lin" valueType="num">
                                      <p:cBhvr additive="base">
                                        <p:cTn id="7" dur="500" fill="hold"/>
                                        <p:tgtEl>
                                          <p:spTgt spid="313411"/>
                                        </p:tgtEl>
                                        <p:attrNameLst>
                                          <p:attrName>ppt_x</p:attrName>
                                        </p:attrNameLst>
                                      </p:cBhvr>
                                      <p:tavLst>
                                        <p:tav tm="0">
                                          <p:val>
                                            <p:strVal val="#ppt_x"/>
                                          </p:val>
                                        </p:tav>
                                        <p:tav tm="100000">
                                          <p:val>
                                            <p:strVal val="#ppt_x"/>
                                          </p:val>
                                        </p:tav>
                                      </p:tavLst>
                                    </p:anim>
                                    <p:anim calcmode="lin" valueType="num">
                                      <p:cBhvr additive="base">
                                        <p:cTn id="8" dur="500" fill="hold"/>
                                        <p:tgtEl>
                                          <p:spTgt spid="313411"/>
                                        </p:tgtEl>
                                        <p:attrNameLst>
                                          <p:attrName>ppt_y</p:attrName>
                                        </p:attrNameLst>
                                      </p:cBhvr>
                                      <p:tavLst>
                                        <p:tav tm="0">
                                          <p:val>
                                            <p:strVal val="1+#ppt_h/2"/>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13390"/>
                                        </p:tgtEl>
                                        <p:attrNameLst>
                                          <p:attrName>style.visibility</p:attrName>
                                        </p:attrNameLst>
                                      </p:cBhvr>
                                      <p:to>
                                        <p:strVal val="visible"/>
                                      </p:to>
                                    </p:set>
                                    <p:anim calcmode="lin" valueType="num">
                                      <p:cBhvr additive="base">
                                        <p:cTn id="11" dur="500" fill="hold"/>
                                        <p:tgtEl>
                                          <p:spTgt spid="313390"/>
                                        </p:tgtEl>
                                        <p:attrNameLst>
                                          <p:attrName>ppt_x</p:attrName>
                                        </p:attrNameLst>
                                      </p:cBhvr>
                                      <p:tavLst>
                                        <p:tav tm="0">
                                          <p:val>
                                            <p:strVal val="1+#ppt_w/2"/>
                                          </p:val>
                                        </p:tav>
                                        <p:tav tm="100000">
                                          <p:val>
                                            <p:strVal val="#ppt_x"/>
                                          </p:val>
                                        </p:tav>
                                      </p:tavLst>
                                    </p:anim>
                                    <p:anim calcmode="lin" valueType="num">
                                      <p:cBhvr additive="base">
                                        <p:cTn id="12" dur="500" fill="hold"/>
                                        <p:tgtEl>
                                          <p:spTgt spid="313390"/>
                                        </p:tgtEl>
                                        <p:attrNameLst>
                                          <p:attrName>ppt_y</p:attrName>
                                        </p:attrNameLst>
                                      </p:cBhvr>
                                      <p:tavLst>
                                        <p:tav tm="0">
                                          <p:val>
                                            <p:strVal val="#ppt_y"/>
                                          </p:val>
                                        </p:tav>
                                        <p:tav tm="100000">
                                          <p:val>
                                            <p:strVal val="#ppt_y"/>
                                          </p:val>
                                        </p:tav>
                                      </p:tavLst>
                                    </p:anim>
                                  </p:childTnLst>
                                </p:cTn>
                              </p:par>
                              <p:par>
                                <p:cTn id="13" presetID="1" presetClass="entr" presetSubtype="0" fill="hold" nodeType="withEffect">
                                  <p:stCondLst>
                                    <p:cond delay="0"/>
                                  </p:stCondLst>
                                  <p:childTnLst>
                                    <p:set>
                                      <p:cBhvr>
                                        <p:cTn id="14" dur="1" fill="hold">
                                          <p:stCondLst>
                                            <p:cond delay="0"/>
                                          </p:stCondLst>
                                        </p:cTn>
                                        <p:tgtEl>
                                          <p:spTgt spid="31335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337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337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338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1339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340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340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340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1340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1339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13413"/>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13414"/>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9" presetClass="exit" presetSubtype="0" fill="hold" nodeType="clickEffect">
                                  <p:stCondLst>
                                    <p:cond delay="0"/>
                                  </p:stCondLst>
                                  <p:childTnLst>
                                    <p:animEffect transition="out" filter="dissolve">
                                      <p:cBhvr>
                                        <p:cTn id="44" dur="500"/>
                                        <p:tgtEl>
                                          <p:spTgt spid="313392"/>
                                        </p:tgtEl>
                                      </p:cBhvr>
                                    </p:animEffect>
                                    <p:set>
                                      <p:cBhvr>
                                        <p:cTn id="45" dur="1" fill="hold">
                                          <p:stCondLst>
                                            <p:cond delay="499"/>
                                          </p:stCondLst>
                                        </p:cTn>
                                        <p:tgtEl>
                                          <p:spTgt spid="313392"/>
                                        </p:tgtEl>
                                        <p:attrNameLst>
                                          <p:attrName>style.visibility</p:attrName>
                                        </p:attrNameLst>
                                      </p:cBhvr>
                                      <p:to>
                                        <p:strVal val="hidden"/>
                                      </p:to>
                                    </p:set>
                                  </p:childTnLst>
                                </p:cTn>
                              </p:par>
                              <p:par>
                                <p:cTn id="46" presetID="9" presetClass="exit" presetSubtype="0" fill="hold" nodeType="withEffect">
                                  <p:stCondLst>
                                    <p:cond delay="0"/>
                                  </p:stCondLst>
                                  <p:childTnLst>
                                    <p:animEffect transition="out" filter="dissolve">
                                      <p:cBhvr>
                                        <p:cTn id="47" dur="500"/>
                                        <p:tgtEl>
                                          <p:spTgt spid="313403"/>
                                        </p:tgtEl>
                                      </p:cBhvr>
                                    </p:animEffect>
                                    <p:set>
                                      <p:cBhvr>
                                        <p:cTn id="48" dur="1" fill="hold">
                                          <p:stCondLst>
                                            <p:cond delay="499"/>
                                          </p:stCondLst>
                                        </p:cTn>
                                        <p:tgtEl>
                                          <p:spTgt spid="313403"/>
                                        </p:tgtEl>
                                        <p:attrNameLst>
                                          <p:attrName>style.visibility</p:attrName>
                                        </p:attrNameLst>
                                      </p:cBhvr>
                                      <p:to>
                                        <p:strVal val="hidden"/>
                                      </p:to>
                                    </p:set>
                                  </p:childTnLst>
                                </p:cTn>
                              </p:par>
                            </p:childTnLst>
                          </p:cTn>
                        </p:par>
                        <p:par>
                          <p:cTn id="49" fill="hold" nodeType="afterGroup">
                            <p:stCondLst>
                              <p:cond delay="500"/>
                            </p:stCondLst>
                            <p:childTnLst>
                              <p:par>
                                <p:cTn id="50" presetID="1" presetClass="entr" presetSubtype="0" fill="hold" nodeType="afterEffect">
                                  <p:stCondLst>
                                    <p:cond delay="0"/>
                                  </p:stCondLst>
                                  <p:childTnLst>
                                    <p:set>
                                      <p:cBhvr>
                                        <p:cTn id="51" dur="1" fill="hold">
                                          <p:stCondLst>
                                            <p:cond delay="0"/>
                                          </p:stCondLst>
                                        </p:cTn>
                                        <p:tgtEl>
                                          <p:spTgt spid="313416"/>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313417"/>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13418"/>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1341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9" presetClass="exit" presetSubtype="0" fill="hold" grpId="1" nodeType="clickEffect">
                                  <p:stCondLst>
                                    <p:cond delay="0"/>
                                  </p:stCondLst>
                                  <p:childTnLst>
                                    <p:animEffect transition="out" filter="dissolve">
                                      <p:cBhvr>
                                        <p:cTn id="63" dur="500"/>
                                        <p:tgtEl>
                                          <p:spTgt spid="313413"/>
                                        </p:tgtEl>
                                      </p:cBhvr>
                                    </p:animEffect>
                                    <p:set>
                                      <p:cBhvr>
                                        <p:cTn id="64" dur="1" fill="hold">
                                          <p:stCondLst>
                                            <p:cond delay="499"/>
                                          </p:stCondLst>
                                        </p:cTn>
                                        <p:tgtEl>
                                          <p:spTgt spid="313413"/>
                                        </p:tgtEl>
                                        <p:attrNameLst>
                                          <p:attrName>style.visibility</p:attrName>
                                        </p:attrNameLst>
                                      </p:cBhvr>
                                      <p:to>
                                        <p:strVal val="hidden"/>
                                      </p:to>
                                    </p:set>
                                  </p:childTnLst>
                                </p:cTn>
                              </p:par>
                            </p:childTnLst>
                          </p:cTn>
                        </p:par>
                        <p:par>
                          <p:cTn id="65" fill="hold" nodeType="afterGroup">
                            <p:stCondLst>
                              <p:cond delay="500"/>
                            </p:stCondLst>
                            <p:childTnLst>
                              <p:par>
                                <p:cTn id="66" presetID="1" presetClass="entr" presetSubtype="0" fill="hold" grpId="0" nodeType="afterEffect">
                                  <p:stCondLst>
                                    <p:cond delay="0"/>
                                  </p:stCondLst>
                                  <p:childTnLst>
                                    <p:set>
                                      <p:cBhvr>
                                        <p:cTn id="67" dur="1" fill="hold">
                                          <p:stCondLst>
                                            <p:cond delay="0"/>
                                          </p:stCondLst>
                                        </p:cTn>
                                        <p:tgtEl>
                                          <p:spTgt spid="313423"/>
                                        </p:tgtEl>
                                        <p:attrNameLst>
                                          <p:attrName>style.visibility</p:attrName>
                                        </p:attrNameLst>
                                      </p:cBhvr>
                                      <p:to>
                                        <p:strVal val="visible"/>
                                      </p:to>
                                    </p:set>
                                  </p:childTnLst>
                                </p:cTn>
                              </p:par>
                            </p:childTnLst>
                          </p:cTn>
                        </p:par>
                        <p:par>
                          <p:cTn id="68" fill="hold" nodeType="afterGroup">
                            <p:stCondLst>
                              <p:cond delay="500"/>
                            </p:stCondLst>
                            <p:childTnLst>
                              <p:par>
                                <p:cTn id="69" presetID="1" presetClass="entr" presetSubtype="0" fill="hold" grpId="0" nodeType="afterEffect">
                                  <p:stCondLst>
                                    <p:cond delay="0"/>
                                  </p:stCondLst>
                                  <p:childTnLst>
                                    <p:set>
                                      <p:cBhvr>
                                        <p:cTn id="70" dur="1" fill="hold">
                                          <p:stCondLst>
                                            <p:cond delay="0"/>
                                          </p:stCondLst>
                                        </p:cTn>
                                        <p:tgtEl>
                                          <p:spTgt spid="313422"/>
                                        </p:tgtEl>
                                        <p:attrNameLst>
                                          <p:attrName>style.visibility</p:attrName>
                                        </p:attrNameLst>
                                      </p:cBhvr>
                                      <p:to>
                                        <p:strVal val="visible"/>
                                      </p:to>
                                    </p:set>
                                  </p:childTnLst>
                                </p:cTn>
                              </p:par>
                              <p:par>
                                <p:cTn id="71" presetID="9" presetClass="exit" presetSubtype="0" fill="hold" grpId="1" nodeType="withEffect">
                                  <p:stCondLst>
                                    <p:cond delay="0"/>
                                  </p:stCondLst>
                                  <p:childTnLst>
                                    <p:animEffect transition="out" filter="dissolve">
                                      <p:cBhvr>
                                        <p:cTn id="72" dur="500"/>
                                        <p:tgtEl>
                                          <p:spTgt spid="313402"/>
                                        </p:tgtEl>
                                      </p:cBhvr>
                                    </p:animEffect>
                                    <p:set>
                                      <p:cBhvr>
                                        <p:cTn id="73" dur="1" fill="hold">
                                          <p:stCondLst>
                                            <p:cond delay="499"/>
                                          </p:stCondLst>
                                        </p:cTn>
                                        <p:tgtEl>
                                          <p:spTgt spid="313402"/>
                                        </p:tgtEl>
                                        <p:attrNameLst>
                                          <p:attrName>style.visibility</p:attrName>
                                        </p:attrNameLst>
                                      </p:cBhvr>
                                      <p:to>
                                        <p:strVal val="hidden"/>
                                      </p:to>
                                    </p:set>
                                  </p:childTnLst>
                                </p:cTn>
                              </p:par>
                              <p:par>
                                <p:cTn id="74" presetID="1" presetClass="entr" presetSubtype="0" fill="hold" grpId="0" nodeType="withEffect">
                                  <p:stCondLst>
                                    <p:cond delay="0"/>
                                  </p:stCondLst>
                                  <p:childTnLst>
                                    <p:set>
                                      <p:cBhvr>
                                        <p:cTn id="75" dur="1" fill="hold">
                                          <p:stCondLst>
                                            <p:cond delay="0"/>
                                          </p:stCondLst>
                                        </p:cTn>
                                        <p:tgtEl>
                                          <p:spTgt spid="313425"/>
                                        </p:tgtEl>
                                        <p:attrNameLst>
                                          <p:attrName>style.visibility</p:attrName>
                                        </p:attrNameLst>
                                      </p:cBhvr>
                                      <p:to>
                                        <p:strVal val="visible"/>
                                      </p:to>
                                    </p:set>
                                  </p:childTnLst>
                                </p:cTn>
                              </p:par>
                              <p:par>
                                <p:cTn id="76" presetID="1" presetClass="entr" presetSubtype="0" fill="hold" grpId="1" nodeType="withEffect">
                                  <p:stCondLst>
                                    <p:cond delay="0"/>
                                  </p:stCondLst>
                                  <p:childTnLst>
                                    <p:set>
                                      <p:cBhvr>
                                        <p:cTn id="77" dur="1" fill="hold">
                                          <p:stCondLst>
                                            <p:cond delay="0"/>
                                          </p:stCondLst>
                                        </p:cTn>
                                        <p:tgtEl>
                                          <p:spTgt spid="313425"/>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13426"/>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13427"/>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13428"/>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13429"/>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13430"/>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313431"/>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313432"/>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13433"/>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313434"/>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13440"/>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13441"/>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13435"/>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313436"/>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313437"/>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313442"/>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13438"/>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13443"/>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313439"/>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313446"/>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13447"/>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313448"/>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13449"/>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13453"/>
                                        </p:tgtEl>
                                        <p:attrNameLst>
                                          <p:attrName>style.visibility</p:attrName>
                                        </p:attrNameLst>
                                      </p:cBhvr>
                                      <p:to>
                                        <p:strVal val="visible"/>
                                      </p:to>
                                    </p:set>
                                  </p:childTnLst>
                                </p:cTn>
                              </p:par>
                              <p:par>
                                <p:cTn id="128" presetID="1" presetClass="entr" presetSubtype="0" fill="hold" nodeType="withEffect">
                                  <p:stCondLst>
                                    <p:cond delay="0"/>
                                  </p:stCondLst>
                                  <p:childTnLst>
                                    <p:set>
                                      <p:cBhvr>
                                        <p:cTn id="129" dur="1" fill="hold">
                                          <p:stCondLst>
                                            <p:cond delay="0"/>
                                          </p:stCondLst>
                                        </p:cTn>
                                        <p:tgtEl>
                                          <p:spTgt spid="313454"/>
                                        </p:tgtEl>
                                        <p:attrNameLst>
                                          <p:attrName>style.visibility</p:attrName>
                                        </p:attrNameLst>
                                      </p:cBhvr>
                                      <p:to>
                                        <p:strVal val="visible"/>
                                      </p:to>
                                    </p:se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2" presetClass="entr" presetSubtype="4" fill="hold" nodeType="clickEffect">
                                  <p:stCondLst>
                                    <p:cond delay="0"/>
                                  </p:stCondLst>
                                  <p:childTnLst>
                                    <p:set>
                                      <p:cBhvr>
                                        <p:cTn id="133" dur="1" fill="hold">
                                          <p:stCondLst>
                                            <p:cond delay="0"/>
                                          </p:stCondLst>
                                        </p:cTn>
                                        <p:tgtEl>
                                          <p:spTgt spid="313450"/>
                                        </p:tgtEl>
                                        <p:attrNameLst>
                                          <p:attrName>style.visibility</p:attrName>
                                        </p:attrNameLst>
                                      </p:cBhvr>
                                      <p:to>
                                        <p:strVal val="visible"/>
                                      </p:to>
                                    </p:set>
                                    <p:anim calcmode="lin" valueType="num">
                                      <p:cBhvr additive="base">
                                        <p:cTn id="134" dur="500" fill="hold"/>
                                        <p:tgtEl>
                                          <p:spTgt spid="313450"/>
                                        </p:tgtEl>
                                        <p:attrNameLst>
                                          <p:attrName>ppt_x</p:attrName>
                                        </p:attrNameLst>
                                      </p:cBhvr>
                                      <p:tavLst>
                                        <p:tav tm="0">
                                          <p:val>
                                            <p:strVal val="#ppt_x"/>
                                          </p:val>
                                        </p:tav>
                                        <p:tav tm="100000">
                                          <p:val>
                                            <p:strVal val="#ppt_x"/>
                                          </p:val>
                                        </p:tav>
                                      </p:tavLst>
                                    </p:anim>
                                    <p:anim calcmode="lin" valueType="num">
                                      <p:cBhvr additive="base">
                                        <p:cTn id="135" dur="500" fill="hold"/>
                                        <p:tgtEl>
                                          <p:spTgt spid="313450"/>
                                        </p:tgtEl>
                                        <p:attrNameLst>
                                          <p:attrName>ppt_y</p:attrName>
                                        </p:attrNameLst>
                                      </p:cBhvr>
                                      <p:tavLst>
                                        <p:tav tm="0">
                                          <p:val>
                                            <p:strVal val="1+#ppt_h/2"/>
                                          </p:val>
                                        </p:tav>
                                        <p:tav tm="100000">
                                          <p:val>
                                            <p:strVal val="#ppt_y"/>
                                          </p:val>
                                        </p:tav>
                                      </p:tavLst>
                                    </p:anim>
                                  </p:childTnLst>
                                </p:cTn>
                              </p:par>
                            </p:childTnLst>
                          </p:cTn>
                        </p:par>
                        <p:par>
                          <p:cTn id="136" fill="hold" nodeType="afterGroup">
                            <p:stCondLst>
                              <p:cond delay="500"/>
                            </p:stCondLst>
                            <p:childTnLst>
                              <p:par>
                                <p:cTn id="137" presetID="2" presetClass="entr" presetSubtype="4" fill="hold" nodeType="afterEffect">
                                  <p:stCondLst>
                                    <p:cond delay="0"/>
                                  </p:stCondLst>
                                  <p:childTnLst>
                                    <p:set>
                                      <p:cBhvr>
                                        <p:cTn id="138" dur="1" fill="hold">
                                          <p:stCondLst>
                                            <p:cond delay="0"/>
                                          </p:stCondLst>
                                        </p:cTn>
                                        <p:tgtEl>
                                          <p:spTgt spid="313451"/>
                                        </p:tgtEl>
                                        <p:attrNameLst>
                                          <p:attrName>style.visibility</p:attrName>
                                        </p:attrNameLst>
                                      </p:cBhvr>
                                      <p:to>
                                        <p:strVal val="visible"/>
                                      </p:to>
                                    </p:set>
                                    <p:anim calcmode="lin" valueType="num">
                                      <p:cBhvr additive="base">
                                        <p:cTn id="139" dur="500" fill="hold"/>
                                        <p:tgtEl>
                                          <p:spTgt spid="313451"/>
                                        </p:tgtEl>
                                        <p:attrNameLst>
                                          <p:attrName>ppt_x</p:attrName>
                                        </p:attrNameLst>
                                      </p:cBhvr>
                                      <p:tavLst>
                                        <p:tav tm="0">
                                          <p:val>
                                            <p:strVal val="#ppt_x"/>
                                          </p:val>
                                        </p:tav>
                                        <p:tav tm="100000">
                                          <p:val>
                                            <p:strVal val="#ppt_x"/>
                                          </p:val>
                                        </p:tav>
                                      </p:tavLst>
                                    </p:anim>
                                    <p:anim calcmode="lin" valueType="num">
                                      <p:cBhvr additive="base">
                                        <p:cTn id="140" dur="500" fill="hold"/>
                                        <p:tgtEl>
                                          <p:spTgt spid="313451"/>
                                        </p:tgtEl>
                                        <p:attrNameLst>
                                          <p:attrName>ppt_y</p:attrName>
                                        </p:attrNameLst>
                                      </p:cBhvr>
                                      <p:tavLst>
                                        <p:tav tm="0">
                                          <p:val>
                                            <p:strVal val="1+#ppt_h/2"/>
                                          </p:val>
                                        </p:tav>
                                        <p:tav tm="100000">
                                          <p:val>
                                            <p:strVal val="#ppt_y"/>
                                          </p:val>
                                        </p:tav>
                                      </p:tavLst>
                                    </p:anim>
                                  </p:childTnLst>
                                </p:cTn>
                              </p:par>
                              <p:par>
                                <p:cTn id="141" presetID="1" presetClass="entr" presetSubtype="0" fill="hold" nodeType="withEffect">
                                  <p:stCondLst>
                                    <p:cond delay="0"/>
                                  </p:stCondLst>
                                  <p:childTnLst>
                                    <p:set>
                                      <p:cBhvr>
                                        <p:cTn id="142" dur="1" fill="hold">
                                          <p:stCondLst>
                                            <p:cond delay="0"/>
                                          </p:stCondLst>
                                        </p:cTn>
                                        <p:tgtEl>
                                          <p:spTgt spid="313452"/>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313455"/>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13456"/>
                                        </p:tgtEl>
                                        <p:attrNameLst>
                                          <p:attrName>style.visibility</p:attrName>
                                        </p:attrNameLst>
                                      </p:cBhvr>
                                      <p:to>
                                        <p:strVal val="visible"/>
                                      </p:to>
                                    </p:set>
                                    <p:anim calcmode="lin" valueType="num">
                                      <p:cBhvr additive="base">
                                        <p:cTn id="151" dur="500" fill="hold"/>
                                        <p:tgtEl>
                                          <p:spTgt spid="313456"/>
                                        </p:tgtEl>
                                        <p:attrNameLst>
                                          <p:attrName>ppt_x</p:attrName>
                                        </p:attrNameLst>
                                      </p:cBhvr>
                                      <p:tavLst>
                                        <p:tav tm="0">
                                          <p:val>
                                            <p:strVal val="#ppt_x"/>
                                          </p:val>
                                        </p:tav>
                                        <p:tav tm="100000">
                                          <p:val>
                                            <p:strVal val="#ppt_x"/>
                                          </p:val>
                                        </p:tav>
                                      </p:tavLst>
                                    </p:anim>
                                    <p:anim calcmode="lin" valueType="num">
                                      <p:cBhvr additive="base">
                                        <p:cTn id="152" dur="500" fill="hold"/>
                                        <p:tgtEl>
                                          <p:spTgt spid="313456"/>
                                        </p:tgtEl>
                                        <p:attrNameLst>
                                          <p:attrName>ppt_y</p:attrName>
                                        </p:attrNameLst>
                                      </p:cBhvr>
                                      <p:tavLst>
                                        <p:tav tm="0">
                                          <p:val>
                                            <p:strVal val="1+#ppt_h/2"/>
                                          </p:val>
                                        </p:tav>
                                        <p:tav tm="100000">
                                          <p:val>
                                            <p:strVal val="#ppt_y"/>
                                          </p:val>
                                        </p:tav>
                                      </p:tavLst>
                                    </p:anim>
                                  </p:childTnLst>
                                </p:cTn>
                              </p:par>
                              <p:par>
                                <p:cTn id="153" presetID="1" presetClass="entr" presetSubtype="0" fill="hold" nodeType="withEffect">
                                  <p:stCondLst>
                                    <p:cond delay="0"/>
                                  </p:stCondLst>
                                  <p:childTnLst>
                                    <p:set>
                                      <p:cBhvr>
                                        <p:cTn id="154" dur="1" fill="hold">
                                          <p:stCondLst>
                                            <p:cond delay="0"/>
                                          </p:stCondLst>
                                        </p:cTn>
                                        <p:tgtEl>
                                          <p:spTgt spid="313458"/>
                                        </p:tgtEl>
                                        <p:attrNameLst>
                                          <p:attrName>style.visibility</p:attrName>
                                        </p:attrNameLst>
                                      </p:cBhvr>
                                      <p:to>
                                        <p:strVal val="visible"/>
                                      </p:to>
                                    </p:set>
                                  </p:childTnLst>
                                </p:cTn>
                              </p:par>
                              <p:par>
                                <p:cTn id="155" presetID="1" presetClass="entr" presetSubtype="0" fill="hold" nodeType="withEffect">
                                  <p:stCondLst>
                                    <p:cond delay="0"/>
                                  </p:stCondLst>
                                  <p:childTnLst>
                                    <p:set>
                                      <p:cBhvr>
                                        <p:cTn id="156" dur="1" fill="hold">
                                          <p:stCondLst>
                                            <p:cond delay="0"/>
                                          </p:stCondLst>
                                        </p:cTn>
                                        <p:tgtEl>
                                          <p:spTgt spid="313465"/>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313466"/>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313467"/>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313468"/>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313469"/>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313470"/>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13471"/>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313472"/>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313473"/>
                                        </p:tgtEl>
                                        <p:attrNameLst>
                                          <p:attrName>style.visibility</p:attrName>
                                        </p:attrNameLst>
                                      </p:cBhvr>
                                      <p:to>
                                        <p:strVal val="visible"/>
                                      </p:to>
                                    </p:set>
                                  </p:childTnLst>
                                </p:cTn>
                              </p:par>
                              <p:par>
                                <p:cTn id="173" presetID="1" presetClass="entr" presetSubtype="0" fill="hold" nodeType="withEffect">
                                  <p:stCondLst>
                                    <p:cond delay="0"/>
                                  </p:stCondLst>
                                  <p:childTnLst>
                                    <p:set>
                                      <p:cBhvr>
                                        <p:cTn id="174" dur="1" fill="hold">
                                          <p:stCondLst>
                                            <p:cond delay="0"/>
                                          </p:stCondLst>
                                        </p:cTn>
                                        <p:tgtEl>
                                          <p:spTgt spid="313474"/>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313457"/>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313463"/>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313464"/>
                                        </p:tgtEl>
                                        <p:attrNameLst>
                                          <p:attrName>style.visibility</p:attrName>
                                        </p:attrNameLst>
                                      </p:cBhvr>
                                      <p:to>
                                        <p:strVal val="visible"/>
                                      </p:to>
                                    </p:se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2" presetClass="entr" presetSubtype="4" fill="hold" grpId="0" nodeType="clickEffect">
                                  <p:stCondLst>
                                    <p:cond delay="0"/>
                                  </p:stCondLst>
                                  <p:childTnLst>
                                    <p:set>
                                      <p:cBhvr>
                                        <p:cTn id="184" dur="1" fill="hold">
                                          <p:stCondLst>
                                            <p:cond delay="0"/>
                                          </p:stCondLst>
                                        </p:cTn>
                                        <p:tgtEl>
                                          <p:spTgt spid="313475"/>
                                        </p:tgtEl>
                                        <p:attrNameLst>
                                          <p:attrName>style.visibility</p:attrName>
                                        </p:attrNameLst>
                                      </p:cBhvr>
                                      <p:to>
                                        <p:strVal val="visible"/>
                                      </p:to>
                                    </p:set>
                                    <p:anim calcmode="lin" valueType="num">
                                      <p:cBhvr additive="base">
                                        <p:cTn id="185" dur="500" fill="hold"/>
                                        <p:tgtEl>
                                          <p:spTgt spid="313475"/>
                                        </p:tgtEl>
                                        <p:attrNameLst>
                                          <p:attrName>ppt_x</p:attrName>
                                        </p:attrNameLst>
                                      </p:cBhvr>
                                      <p:tavLst>
                                        <p:tav tm="0">
                                          <p:val>
                                            <p:strVal val="#ppt_x"/>
                                          </p:val>
                                        </p:tav>
                                        <p:tav tm="100000">
                                          <p:val>
                                            <p:strVal val="#ppt_x"/>
                                          </p:val>
                                        </p:tav>
                                      </p:tavLst>
                                    </p:anim>
                                    <p:anim calcmode="lin" valueType="num">
                                      <p:cBhvr additive="base">
                                        <p:cTn id="186" dur="500" fill="hold"/>
                                        <p:tgtEl>
                                          <p:spTgt spid="313475"/>
                                        </p:tgtEl>
                                        <p:attrNameLst>
                                          <p:attrName>ppt_y</p:attrName>
                                        </p:attrNameLst>
                                      </p:cBhvr>
                                      <p:tavLst>
                                        <p:tav tm="0">
                                          <p:val>
                                            <p:strVal val="1+#ppt_h/2"/>
                                          </p:val>
                                        </p:tav>
                                        <p:tav tm="100000">
                                          <p:val>
                                            <p:strVal val="#ppt_y"/>
                                          </p:val>
                                        </p:tav>
                                      </p:tavLst>
                                    </p:anim>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313476"/>
                                        </p:tgtEl>
                                        <p:attrNameLst>
                                          <p:attrName>style.visibility</p:attrName>
                                        </p:attrNameLst>
                                      </p:cBhvr>
                                      <p:to>
                                        <p:strVal val="visible"/>
                                      </p:to>
                                    </p:set>
                                  </p:childTnLst>
                                </p:cTn>
                              </p:par>
                            </p:childTnLst>
                          </p:cTn>
                        </p:par>
                      </p:childTnLst>
                    </p:cTn>
                  </p:par>
                  <p:par>
                    <p:cTn id="191" fill="hold" nodeType="clickPar">
                      <p:stCondLst>
                        <p:cond delay="indefinite"/>
                      </p:stCondLst>
                      <p:childTnLst>
                        <p:par>
                          <p:cTn id="192" fill="hold" nodeType="withGroup">
                            <p:stCondLst>
                              <p:cond delay="0"/>
                            </p:stCondLst>
                            <p:childTnLst>
                              <p:par>
                                <p:cTn id="193" presetID="9" presetClass="exit" presetSubtype="0" fill="hold" nodeType="clickEffect">
                                  <p:stCondLst>
                                    <p:cond delay="0"/>
                                  </p:stCondLst>
                                  <p:childTnLst>
                                    <p:animEffect transition="out" filter="dissolve">
                                      <p:cBhvr>
                                        <p:cTn id="194" dur="500"/>
                                        <p:tgtEl>
                                          <p:spTgt spid="313458"/>
                                        </p:tgtEl>
                                      </p:cBhvr>
                                    </p:animEffect>
                                    <p:set>
                                      <p:cBhvr>
                                        <p:cTn id="195" dur="1" fill="hold">
                                          <p:stCondLst>
                                            <p:cond delay="499"/>
                                          </p:stCondLst>
                                        </p:cTn>
                                        <p:tgtEl>
                                          <p:spTgt spid="313458"/>
                                        </p:tgtEl>
                                        <p:attrNameLst>
                                          <p:attrName>style.visibility</p:attrName>
                                        </p:attrNameLst>
                                      </p:cBhvr>
                                      <p:to>
                                        <p:strVal val="hidden"/>
                                      </p:to>
                                    </p:set>
                                  </p:childTnLst>
                                </p:cTn>
                              </p:par>
                              <p:par>
                                <p:cTn id="196" presetID="1" presetClass="entr" presetSubtype="0" fill="hold" grpId="0" nodeType="withEffect">
                                  <p:stCondLst>
                                    <p:cond delay="0"/>
                                  </p:stCondLst>
                                  <p:childTnLst>
                                    <p:set>
                                      <p:cBhvr>
                                        <p:cTn id="197" dur="1" fill="hold">
                                          <p:stCondLst>
                                            <p:cond delay="0"/>
                                          </p:stCondLst>
                                        </p:cTn>
                                        <p:tgtEl>
                                          <p:spTgt spid="313477"/>
                                        </p:tgtEl>
                                        <p:attrNameLst>
                                          <p:attrName>style.visibility</p:attrName>
                                        </p:attrNameLst>
                                      </p:cBhvr>
                                      <p:to>
                                        <p:strVal val="visible"/>
                                      </p:to>
                                    </p:set>
                                  </p:childTnLst>
                                </p:cTn>
                              </p:par>
                              <p:par>
                                <p:cTn id="198" presetID="1" presetClass="entr" presetSubtype="0" fill="hold" nodeType="withEffect">
                                  <p:stCondLst>
                                    <p:cond delay="0"/>
                                  </p:stCondLst>
                                  <p:childTnLst>
                                    <p:set>
                                      <p:cBhvr>
                                        <p:cTn id="199" dur="1" fill="hold">
                                          <p:stCondLst>
                                            <p:cond delay="0"/>
                                          </p:stCondLst>
                                        </p:cTn>
                                        <p:tgtEl>
                                          <p:spTgt spid="313478"/>
                                        </p:tgtEl>
                                        <p:attrNameLst>
                                          <p:attrName>style.visibility</p:attrName>
                                        </p:attrNameLst>
                                      </p:cBhvr>
                                      <p:to>
                                        <p:strVal val="visible"/>
                                      </p:to>
                                    </p:set>
                                  </p:childTnLst>
                                </p:cTn>
                              </p:par>
                              <p:par>
                                <p:cTn id="200" presetID="1" presetClass="entr" presetSubtype="0" fill="hold" grpId="0" nodeType="withEffect">
                                  <p:stCondLst>
                                    <p:cond delay="0"/>
                                  </p:stCondLst>
                                  <p:childTnLst>
                                    <p:set>
                                      <p:cBhvr>
                                        <p:cTn id="201" dur="1" fill="hold">
                                          <p:stCondLst>
                                            <p:cond delay="0"/>
                                          </p:stCondLst>
                                        </p:cTn>
                                        <p:tgtEl>
                                          <p:spTgt spid="313479"/>
                                        </p:tgtEl>
                                        <p:attrNameLst>
                                          <p:attrName>style.visibility</p:attrName>
                                        </p:attrNameLst>
                                      </p:cBhvr>
                                      <p:to>
                                        <p:strVal val="visible"/>
                                      </p:to>
                                    </p:set>
                                  </p:childTnLst>
                                </p:cTn>
                              </p:par>
                              <p:par>
                                <p:cTn id="202" presetID="1" presetClass="entr" presetSubtype="0" fill="hold" grpId="1" nodeType="withEffect">
                                  <p:stCondLst>
                                    <p:cond delay="0"/>
                                  </p:stCondLst>
                                  <p:childTnLst>
                                    <p:set>
                                      <p:cBhvr>
                                        <p:cTn id="203" dur="1" fill="hold">
                                          <p:stCondLst>
                                            <p:cond delay="0"/>
                                          </p:stCondLst>
                                        </p:cTn>
                                        <p:tgtEl>
                                          <p:spTgt spid="313479"/>
                                        </p:tgtEl>
                                        <p:attrNameLst>
                                          <p:attrName>style.visibility</p:attrName>
                                        </p:attrNameLst>
                                      </p:cBhvr>
                                      <p:to>
                                        <p:strVal val="visible"/>
                                      </p:to>
                                    </p:set>
                                  </p:childTnLst>
                                </p:cTn>
                              </p:par>
                              <p:par>
                                <p:cTn id="204" presetID="1" presetClass="entr" presetSubtype="0" fill="hold" nodeType="withEffect">
                                  <p:stCondLst>
                                    <p:cond delay="0"/>
                                  </p:stCondLst>
                                  <p:childTnLst>
                                    <p:set>
                                      <p:cBhvr>
                                        <p:cTn id="205" dur="1" fill="hold">
                                          <p:stCondLst>
                                            <p:cond delay="0"/>
                                          </p:stCondLst>
                                        </p:cTn>
                                        <p:tgtEl>
                                          <p:spTgt spid="313480"/>
                                        </p:tgtEl>
                                        <p:attrNameLst>
                                          <p:attrName>style.visibility</p:attrName>
                                        </p:attrNameLst>
                                      </p:cBhvr>
                                      <p:to>
                                        <p:strVal val="visible"/>
                                      </p:to>
                                    </p:se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2" presetClass="entr" presetSubtype="4" fill="hold" nodeType="clickEffect">
                                  <p:stCondLst>
                                    <p:cond delay="0"/>
                                  </p:stCondLst>
                                  <p:childTnLst>
                                    <p:set>
                                      <p:cBhvr>
                                        <p:cTn id="209" dur="1" fill="hold">
                                          <p:stCondLst>
                                            <p:cond delay="0"/>
                                          </p:stCondLst>
                                        </p:cTn>
                                        <p:tgtEl>
                                          <p:spTgt spid="313481"/>
                                        </p:tgtEl>
                                        <p:attrNameLst>
                                          <p:attrName>style.visibility</p:attrName>
                                        </p:attrNameLst>
                                      </p:cBhvr>
                                      <p:to>
                                        <p:strVal val="visible"/>
                                      </p:to>
                                    </p:set>
                                    <p:anim calcmode="lin" valueType="num">
                                      <p:cBhvr additive="base">
                                        <p:cTn id="210" dur="500" fill="hold"/>
                                        <p:tgtEl>
                                          <p:spTgt spid="313481"/>
                                        </p:tgtEl>
                                        <p:attrNameLst>
                                          <p:attrName>ppt_x</p:attrName>
                                        </p:attrNameLst>
                                      </p:cBhvr>
                                      <p:tavLst>
                                        <p:tav tm="0">
                                          <p:val>
                                            <p:strVal val="#ppt_x"/>
                                          </p:val>
                                        </p:tav>
                                        <p:tav tm="100000">
                                          <p:val>
                                            <p:strVal val="#ppt_x"/>
                                          </p:val>
                                        </p:tav>
                                      </p:tavLst>
                                    </p:anim>
                                    <p:anim calcmode="lin" valueType="num">
                                      <p:cBhvr additive="base">
                                        <p:cTn id="211" dur="500" fill="hold"/>
                                        <p:tgtEl>
                                          <p:spTgt spid="313481"/>
                                        </p:tgtEl>
                                        <p:attrNameLst>
                                          <p:attrName>ppt_y</p:attrName>
                                        </p:attrNameLst>
                                      </p:cBhvr>
                                      <p:tavLst>
                                        <p:tav tm="0">
                                          <p:val>
                                            <p:strVal val="1+#ppt_h/2"/>
                                          </p:val>
                                        </p:tav>
                                        <p:tav tm="100000">
                                          <p:val>
                                            <p:strVal val="#ppt_y"/>
                                          </p:val>
                                        </p:tav>
                                      </p:tavLst>
                                    </p:anim>
                                  </p:childTnLst>
                                </p:cTn>
                              </p:par>
                            </p:childTnLst>
                          </p:cTn>
                        </p:par>
                      </p:childTnLst>
                    </p:cTn>
                  </p:par>
                  <p:par>
                    <p:cTn id="212" fill="hold" nodeType="clickPar">
                      <p:stCondLst>
                        <p:cond delay="indefinite"/>
                      </p:stCondLst>
                      <p:childTnLst>
                        <p:par>
                          <p:cTn id="213" fill="hold" nodeType="withGroup">
                            <p:stCondLst>
                              <p:cond delay="0"/>
                            </p:stCondLst>
                            <p:childTnLst>
                              <p:par>
                                <p:cTn id="214" presetID="2" presetClass="entr" presetSubtype="4" fill="hold" grpId="0" nodeType="clickEffect">
                                  <p:stCondLst>
                                    <p:cond delay="0"/>
                                  </p:stCondLst>
                                  <p:childTnLst>
                                    <p:set>
                                      <p:cBhvr>
                                        <p:cTn id="215" dur="1" fill="hold">
                                          <p:stCondLst>
                                            <p:cond delay="0"/>
                                          </p:stCondLst>
                                        </p:cTn>
                                        <p:tgtEl>
                                          <p:spTgt spid="313483"/>
                                        </p:tgtEl>
                                        <p:attrNameLst>
                                          <p:attrName>style.visibility</p:attrName>
                                        </p:attrNameLst>
                                      </p:cBhvr>
                                      <p:to>
                                        <p:strVal val="visible"/>
                                      </p:to>
                                    </p:set>
                                    <p:anim calcmode="lin" valueType="num">
                                      <p:cBhvr additive="base">
                                        <p:cTn id="216" dur="500" fill="hold"/>
                                        <p:tgtEl>
                                          <p:spTgt spid="313483"/>
                                        </p:tgtEl>
                                        <p:attrNameLst>
                                          <p:attrName>ppt_x</p:attrName>
                                        </p:attrNameLst>
                                      </p:cBhvr>
                                      <p:tavLst>
                                        <p:tav tm="0">
                                          <p:val>
                                            <p:strVal val="#ppt_x"/>
                                          </p:val>
                                        </p:tav>
                                        <p:tav tm="100000">
                                          <p:val>
                                            <p:strVal val="#ppt_x"/>
                                          </p:val>
                                        </p:tav>
                                      </p:tavLst>
                                    </p:anim>
                                    <p:anim calcmode="lin" valueType="num">
                                      <p:cBhvr additive="base">
                                        <p:cTn id="217" dur="500" fill="hold"/>
                                        <p:tgtEl>
                                          <p:spTgt spid="313483"/>
                                        </p:tgtEl>
                                        <p:attrNameLst>
                                          <p:attrName>ppt_y</p:attrName>
                                        </p:attrNameLst>
                                      </p:cBhvr>
                                      <p:tavLst>
                                        <p:tav tm="0">
                                          <p:val>
                                            <p:strVal val="1+#ppt_h/2"/>
                                          </p:val>
                                        </p:tav>
                                        <p:tav tm="100000">
                                          <p:val>
                                            <p:strVal val="#ppt_y"/>
                                          </p:val>
                                        </p:tav>
                                      </p:tavLst>
                                    </p:anim>
                                  </p:childTnLst>
                                </p:cTn>
                              </p:par>
                            </p:childTnLst>
                          </p:cTn>
                        </p:par>
                        <p:par>
                          <p:cTn id="218" fill="hold" nodeType="afterGroup">
                            <p:stCondLst>
                              <p:cond delay="500"/>
                            </p:stCondLst>
                            <p:childTnLst>
                              <p:par>
                                <p:cTn id="219" presetID="2" presetClass="entr" presetSubtype="4" fill="hold" grpId="0" nodeType="afterEffect">
                                  <p:stCondLst>
                                    <p:cond delay="0"/>
                                  </p:stCondLst>
                                  <p:childTnLst>
                                    <p:set>
                                      <p:cBhvr>
                                        <p:cTn id="220" dur="1" fill="hold">
                                          <p:stCondLst>
                                            <p:cond delay="0"/>
                                          </p:stCondLst>
                                        </p:cTn>
                                        <p:tgtEl>
                                          <p:spTgt spid="313482"/>
                                        </p:tgtEl>
                                        <p:attrNameLst>
                                          <p:attrName>style.visibility</p:attrName>
                                        </p:attrNameLst>
                                      </p:cBhvr>
                                      <p:to>
                                        <p:strVal val="visible"/>
                                      </p:to>
                                    </p:set>
                                    <p:anim calcmode="lin" valueType="num">
                                      <p:cBhvr additive="base">
                                        <p:cTn id="221" dur="500" fill="hold"/>
                                        <p:tgtEl>
                                          <p:spTgt spid="313482"/>
                                        </p:tgtEl>
                                        <p:attrNameLst>
                                          <p:attrName>ppt_x</p:attrName>
                                        </p:attrNameLst>
                                      </p:cBhvr>
                                      <p:tavLst>
                                        <p:tav tm="0">
                                          <p:val>
                                            <p:strVal val="#ppt_x"/>
                                          </p:val>
                                        </p:tav>
                                        <p:tav tm="100000">
                                          <p:val>
                                            <p:strVal val="#ppt_x"/>
                                          </p:val>
                                        </p:tav>
                                      </p:tavLst>
                                    </p:anim>
                                    <p:anim calcmode="lin" valueType="num">
                                      <p:cBhvr additive="base">
                                        <p:cTn id="222" dur="500" fill="hold"/>
                                        <p:tgtEl>
                                          <p:spTgt spid="313482"/>
                                        </p:tgtEl>
                                        <p:attrNameLst>
                                          <p:attrName>ppt_y</p:attrName>
                                        </p:attrNameLst>
                                      </p:cBhvr>
                                      <p:tavLst>
                                        <p:tav tm="0">
                                          <p:val>
                                            <p:strVal val="1+#ppt_h/2"/>
                                          </p:val>
                                        </p:tav>
                                        <p:tav tm="100000">
                                          <p:val>
                                            <p:strVal val="#ppt_y"/>
                                          </p:val>
                                        </p:tav>
                                      </p:tavLst>
                                    </p:anim>
                                  </p:childTnLst>
                                </p:cTn>
                              </p:par>
                            </p:childTnLst>
                          </p:cTn>
                        </p:par>
                      </p:childTnLst>
                    </p:cTn>
                  </p:par>
                  <p:par>
                    <p:cTn id="223" fill="hold" nodeType="clickPar">
                      <p:stCondLst>
                        <p:cond delay="indefinite"/>
                      </p:stCondLst>
                      <p:childTnLst>
                        <p:par>
                          <p:cTn id="224" fill="hold" nodeType="withGroup">
                            <p:stCondLst>
                              <p:cond delay="0"/>
                            </p:stCondLst>
                            <p:childTnLst>
                              <p:par>
                                <p:cTn id="225" presetID="2" presetClass="entr" presetSubtype="4" fill="hold" grpId="0" nodeType="clickEffect">
                                  <p:stCondLst>
                                    <p:cond delay="0"/>
                                  </p:stCondLst>
                                  <p:childTnLst>
                                    <p:set>
                                      <p:cBhvr>
                                        <p:cTn id="226" dur="1" fill="hold">
                                          <p:stCondLst>
                                            <p:cond delay="0"/>
                                          </p:stCondLst>
                                        </p:cTn>
                                        <p:tgtEl>
                                          <p:spTgt spid="313484"/>
                                        </p:tgtEl>
                                        <p:attrNameLst>
                                          <p:attrName>style.visibility</p:attrName>
                                        </p:attrNameLst>
                                      </p:cBhvr>
                                      <p:to>
                                        <p:strVal val="visible"/>
                                      </p:to>
                                    </p:set>
                                    <p:anim calcmode="lin" valueType="num">
                                      <p:cBhvr additive="base">
                                        <p:cTn id="227" dur="500" fill="hold"/>
                                        <p:tgtEl>
                                          <p:spTgt spid="313484"/>
                                        </p:tgtEl>
                                        <p:attrNameLst>
                                          <p:attrName>ppt_x</p:attrName>
                                        </p:attrNameLst>
                                      </p:cBhvr>
                                      <p:tavLst>
                                        <p:tav tm="0">
                                          <p:val>
                                            <p:strVal val="#ppt_x"/>
                                          </p:val>
                                        </p:tav>
                                        <p:tav tm="100000">
                                          <p:val>
                                            <p:strVal val="#ppt_x"/>
                                          </p:val>
                                        </p:tav>
                                      </p:tavLst>
                                    </p:anim>
                                    <p:anim calcmode="lin" valueType="num">
                                      <p:cBhvr additive="base">
                                        <p:cTn id="228" dur="500" fill="hold"/>
                                        <p:tgtEl>
                                          <p:spTgt spid="313484"/>
                                        </p:tgtEl>
                                        <p:attrNameLst>
                                          <p:attrName>ppt_y</p:attrName>
                                        </p:attrNameLst>
                                      </p:cBhvr>
                                      <p:tavLst>
                                        <p:tav tm="0">
                                          <p:val>
                                            <p:strVal val="1+#ppt_h/2"/>
                                          </p:val>
                                        </p:tav>
                                        <p:tav tm="100000">
                                          <p:val>
                                            <p:strVal val="#ppt_y"/>
                                          </p:val>
                                        </p:tav>
                                      </p:tavLst>
                                    </p:anim>
                                  </p:childTnLst>
                                </p:cTn>
                              </p:par>
                              <p:par>
                                <p:cTn id="229" presetID="1" presetClass="entr" presetSubtype="0" fill="hold" grpId="0" nodeType="withEffect">
                                  <p:stCondLst>
                                    <p:cond delay="0"/>
                                  </p:stCondLst>
                                  <p:childTnLst>
                                    <p:set>
                                      <p:cBhvr>
                                        <p:cTn id="230" dur="1" fill="hold">
                                          <p:stCondLst>
                                            <p:cond delay="0"/>
                                          </p:stCondLst>
                                        </p:cTn>
                                        <p:tgtEl>
                                          <p:spTgt spid="313485"/>
                                        </p:tgtEl>
                                        <p:attrNameLst>
                                          <p:attrName>style.visibility</p:attrName>
                                        </p:attrNameLst>
                                      </p:cBhvr>
                                      <p:to>
                                        <p:strVal val="visible"/>
                                      </p:to>
                                    </p:set>
                                  </p:childTnLst>
                                </p:cTn>
                              </p:par>
                              <p:par>
                                <p:cTn id="231" presetID="1" presetClass="entr" presetSubtype="0" fill="hold" nodeType="withEffect">
                                  <p:stCondLst>
                                    <p:cond delay="0"/>
                                  </p:stCondLst>
                                  <p:childTnLst>
                                    <p:set>
                                      <p:cBhvr>
                                        <p:cTn id="232" dur="1" fill="hold">
                                          <p:stCondLst>
                                            <p:cond delay="0"/>
                                          </p:stCondLst>
                                        </p:cTn>
                                        <p:tgtEl>
                                          <p:spTgt spid="313486"/>
                                        </p:tgtEl>
                                        <p:attrNameLst>
                                          <p:attrName>style.visibility</p:attrName>
                                        </p:attrNameLst>
                                      </p:cBhvr>
                                      <p:to>
                                        <p:strVal val="visible"/>
                                      </p:to>
                                    </p:set>
                                  </p:childTnLst>
                                </p:cTn>
                              </p:par>
                              <p:par>
                                <p:cTn id="233" presetID="1" presetClass="entr" presetSubtype="0" fill="hold" grpId="0" nodeType="withEffect">
                                  <p:stCondLst>
                                    <p:cond delay="0"/>
                                  </p:stCondLst>
                                  <p:childTnLst>
                                    <p:set>
                                      <p:cBhvr>
                                        <p:cTn id="234" dur="1" fill="hold">
                                          <p:stCondLst>
                                            <p:cond delay="0"/>
                                          </p:stCondLst>
                                        </p:cTn>
                                        <p:tgtEl>
                                          <p:spTgt spid="313489"/>
                                        </p:tgtEl>
                                        <p:attrNameLst>
                                          <p:attrName>style.visibility</p:attrName>
                                        </p:attrNameLst>
                                      </p:cBhvr>
                                      <p:to>
                                        <p:strVal val="visible"/>
                                      </p:to>
                                    </p:set>
                                  </p:childTnLst>
                                </p:cTn>
                              </p:par>
                              <p:par>
                                <p:cTn id="235" presetID="1" presetClass="entr" presetSubtype="0" fill="hold" grpId="0" nodeType="withEffect">
                                  <p:stCondLst>
                                    <p:cond delay="0"/>
                                  </p:stCondLst>
                                  <p:childTnLst>
                                    <p:set>
                                      <p:cBhvr>
                                        <p:cTn id="236" dur="1" fill="hold">
                                          <p:stCondLst>
                                            <p:cond delay="0"/>
                                          </p:stCondLst>
                                        </p:cTn>
                                        <p:tgtEl>
                                          <p:spTgt spid="313490"/>
                                        </p:tgtEl>
                                        <p:attrNameLst>
                                          <p:attrName>style.visibility</p:attrName>
                                        </p:attrNameLst>
                                      </p:cBhvr>
                                      <p:to>
                                        <p:strVal val="visible"/>
                                      </p:to>
                                    </p:set>
                                  </p:childTnLst>
                                </p:cTn>
                              </p:par>
                              <p:par>
                                <p:cTn id="237" presetID="1" presetClass="entr" presetSubtype="0" fill="hold" nodeType="withEffect">
                                  <p:stCondLst>
                                    <p:cond delay="0"/>
                                  </p:stCondLst>
                                  <p:childTnLst>
                                    <p:set>
                                      <p:cBhvr>
                                        <p:cTn id="238" dur="1" fill="hold">
                                          <p:stCondLst>
                                            <p:cond delay="0"/>
                                          </p:stCondLst>
                                        </p:cTn>
                                        <p:tgtEl>
                                          <p:spTgt spid="313491"/>
                                        </p:tgtEl>
                                        <p:attrNameLst>
                                          <p:attrName>style.visibility</p:attrName>
                                        </p:attrNameLst>
                                      </p:cBhvr>
                                      <p:to>
                                        <p:strVal val="visible"/>
                                      </p:to>
                                    </p:set>
                                  </p:childTnLst>
                                </p:cTn>
                              </p:par>
                              <p:par>
                                <p:cTn id="239" presetID="1" presetClass="entr" presetSubtype="0" fill="hold" grpId="0" nodeType="withEffect">
                                  <p:stCondLst>
                                    <p:cond delay="0"/>
                                  </p:stCondLst>
                                  <p:childTnLst>
                                    <p:set>
                                      <p:cBhvr>
                                        <p:cTn id="240" dur="1" fill="hold">
                                          <p:stCondLst>
                                            <p:cond delay="0"/>
                                          </p:stCondLst>
                                        </p:cTn>
                                        <p:tgtEl>
                                          <p:spTgt spid="313492"/>
                                        </p:tgtEl>
                                        <p:attrNameLst>
                                          <p:attrName>style.visibility</p:attrName>
                                        </p:attrNameLst>
                                      </p:cBhvr>
                                      <p:to>
                                        <p:strVal val="visible"/>
                                      </p:to>
                                    </p:set>
                                  </p:childTnLst>
                                </p:cTn>
                              </p:par>
                              <p:par>
                                <p:cTn id="241" presetID="1" presetClass="entr" presetSubtype="0" fill="hold" nodeType="withEffect">
                                  <p:stCondLst>
                                    <p:cond delay="0"/>
                                  </p:stCondLst>
                                  <p:childTnLst>
                                    <p:set>
                                      <p:cBhvr>
                                        <p:cTn id="242" dur="1" fill="hold">
                                          <p:stCondLst>
                                            <p:cond delay="0"/>
                                          </p:stCondLst>
                                        </p:cTn>
                                        <p:tgtEl>
                                          <p:spTgt spid="313493"/>
                                        </p:tgtEl>
                                        <p:attrNameLst>
                                          <p:attrName>style.visibility</p:attrName>
                                        </p:attrNameLst>
                                      </p:cBhvr>
                                      <p:to>
                                        <p:strVal val="visible"/>
                                      </p:to>
                                    </p:set>
                                  </p:childTnLst>
                                </p:cTn>
                              </p:par>
                              <p:par>
                                <p:cTn id="243" presetID="1" presetClass="entr" presetSubtype="0" fill="hold" nodeType="withEffect">
                                  <p:stCondLst>
                                    <p:cond delay="0"/>
                                  </p:stCondLst>
                                  <p:childTnLst>
                                    <p:set>
                                      <p:cBhvr>
                                        <p:cTn id="244" dur="1" fill="hold">
                                          <p:stCondLst>
                                            <p:cond delay="0"/>
                                          </p:stCondLst>
                                        </p:cTn>
                                        <p:tgtEl>
                                          <p:spTgt spid="313494"/>
                                        </p:tgtEl>
                                        <p:attrNameLst>
                                          <p:attrName>style.visibility</p:attrName>
                                        </p:attrNameLst>
                                      </p:cBhvr>
                                      <p:to>
                                        <p:strVal val="visible"/>
                                      </p:to>
                                    </p:set>
                                  </p:childTnLst>
                                </p:cTn>
                              </p:par>
                              <p:par>
                                <p:cTn id="245" presetID="1" presetClass="entr" presetSubtype="0" fill="hold" grpId="0" nodeType="withEffect">
                                  <p:stCondLst>
                                    <p:cond delay="0"/>
                                  </p:stCondLst>
                                  <p:childTnLst>
                                    <p:set>
                                      <p:cBhvr>
                                        <p:cTn id="246" dur="1" fill="hold">
                                          <p:stCondLst>
                                            <p:cond delay="0"/>
                                          </p:stCondLst>
                                        </p:cTn>
                                        <p:tgtEl>
                                          <p:spTgt spid="313495"/>
                                        </p:tgtEl>
                                        <p:attrNameLst>
                                          <p:attrName>style.visibility</p:attrName>
                                        </p:attrNameLst>
                                      </p:cBhvr>
                                      <p:to>
                                        <p:strVal val="visible"/>
                                      </p:to>
                                    </p:set>
                                  </p:childTnLst>
                                </p:cTn>
                              </p:par>
                              <p:par>
                                <p:cTn id="247" presetID="1" presetClass="entr" presetSubtype="0" fill="hold" grpId="0" nodeType="withEffect">
                                  <p:stCondLst>
                                    <p:cond delay="0"/>
                                  </p:stCondLst>
                                  <p:childTnLst>
                                    <p:set>
                                      <p:cBhvr>
                                        <p:cTn id="248" dur="1" fill="hold">
                                          <p:stCondLst>
                                            <p:cond delay="0"/>
                                          </p:stCondLst>
                                        </p:cTn>
                                        <p:tgtEl>
                                          <p:spTgt spid="313496"/>
                                        </p:tgtEl>
                                        <p:attrNameLst>
                                          <p:attrName>style.visibility</p:attrName>
                                        </p:attrNameLst>
                                      </p:cBhvr>
                                      <p:to>
                                        <p:strVal val="visible"/>
                                      </p:to>
                                    </p:set>
                                  </p:childTnLst>
                                </p:cTn>
                              </p:par>
                              <p:par>
                                <p:cTn id="249" presetID="1" presetClass="entr" presetSubtype="0" fill="hold" grpId="0" nodeType="withEffect">
                                  <p:stCondLst>
                                    <p:cond delay="0"/>
                                  </p:stCondLst>
                                  <p:childTnLst>
                                    <p:set>
                                      <p:cBhvr>
                                        <p:cTn id="250" dur="1" fill="hold">
                                          <p:stCondLst>
                                            <p:cond delay="0"/>
                                          </p:stCondLst>
                                        </p:cTn>
                                        <p:tgtEl>
                                          <p:spTgt spid="313497"/>
                                        </p:tgtEl>
                                        <p:attrNameLst>
                                          <p:attrName>style.visibility</p:attrName>
                                        </p:attrNameLst>
                                      </p:cBhvr>
                                      <p:to>
                                        <p:strVal val="visible"/>
                                      </p:to>
                                    </p:set>
                                  </p:childTnLst>
                                </p:cTn>
                              </p:par>
                              <p:par>
                                <p:cTn id="251" presetID="1" presetClass="entr" presetSubtype="0" fill="hold" nodeType="withEffect">
                                  <p:stCondLst>
                                    <p:cond delay="0"/>
                                  </p:stCondLst>
                                  <p:childTnLst>
                                    <p:set>
                                      <p:cBhvr>
                                        <p:cTn id="252" dur="1" fill="hold">
                                          <p:stCondLst>
                                            <p:cond delay="0"/>
                                          </p:stCondLst>
                                        </p:cTn>
                                        <p:tgtEl>
                                          <p:spTgt spid="313498"/>
                                        </p:tgtEl>
                                        <p:attrNameLst>
                                          <p:attrName>style.visibility</p:attrName>
                                        </p:attrNameLst>
                                      </p:cBhvr>
                                      <p:to>
                                        <p:strVal val="visible"/>
                                      </p:to>
                                    </p:set>
                                  </p:childTnLst>
                                </p:cTn>
                              </p:par>
                              <p:par>
                                <p:cTn id="253" presetID="1" presetClass="entr" presetSubtype="0" fill="hold" nodeType="withEffect">
                                  <p:stCondLst>
                                    <p:cond delay="0"/>
                                  </p:stCondLst>
                                  <p:childTnLst>
                                    <p:set>
                                      <p:cBhvr>
                                        <p:cTn id="254" dur="1" fill="hold">
                                          <p:stCondLst>
                                            <p:cond delay="0"/>
                                          </p:stCondLst>
                                        </p:cTn>
                                        <p:tgtEl>
                                          <p:spTgt spid="313499"/>
                                        </p:tgtEl>
                                        <p:attrNameLst>
                                          <p:attrName>style.visibility</p:attrName>
                                        </p:attrNameLst>
                                      </p:cBhvr>
                                      <p:to>
                                        <p:strVal val="visible"/>
                                      </p:to>
                                    </p:set>
                                  </p:childTnLst>
                                </p:cTn>
                              </p:par>
                              <p:par>
                                <p:cTn id="255" presetID="1" presetClass="entr" presetSubtype="0" fill="hold" grpId="0" nodeType="withEffect">
                                  <p:stCondLst>
                                    <p:cond delay="0"/>
                                  </p:stCondLst>
                                  <p:childTnLst>
                                    <p:set>
                                      <p:cBhvr>
                                        <p:cTn id="256" dur="1" fill="hold">
                                          <p:stCondLst>
                                            <p:cond delay="0"/>
                                          </p:stCondLst>
                                        </p:cTn>
                                        <p:tgtEl>
                                          <p:spTgt spid="313507"/>
                                        </p:tgtEl>
                                        <p:attrNameLst>
                                          <p:attrName>style.visibility</p:attrName>
                                        </p:attrNameLst>
                                      </p:cBhvr>
                                      <p:to>
                                        <p:strVal val="visible"/>
                                      </p:to>
                                    </p:set>
                                  </p:childTnLst>
                                </p:cTn>
                              </p:par>
                            </p:childTnLst>
                          </p:cTn>
                        </p:par>
                      </p:childTnLst>
                    </p:cTn>
                  </p:par>
                  <p:par>
                    <p:cTn id="257" fill="hold" nodeType="clickPar">
                      <p:stCondLst>
                        <p:cond delay="indefinite"/>
                      </p:stCondLst>
                      <p:childTnLst>
                        <p:par>
                          <p:cTn id="258" fill="hold" nodeType="withGroup">
                            <p:stCondLst>
                              <p:cond delay="0"/>
                            </p:stCondLst>
                            <p:childTnLst>
                              <p:par>
                                <p:cTn id="259" presetID="1" presetClass="entr" presetSubtype="0" fill="hold" grpId="0" nodeType="clickEffect">
                                  <p:stCondLst>
                                    <p:cond delay="0"/>
                                  </p:stCondLst>
                                  <p:childTnLst>
                                    <p:set>
                                      <p:cBhvr>
                                        <p:cTn id="260" dur="1" fill="hold">
                                          <p:stCondLst>
                                            <p:cond delay="0"/>
                                          </p:stCondLst>
                                        </p:cTn>
                                        <p:tgtEl>
                                          <p:spTgt spid="313500"/>
                                        </p:tgtEl>
                                        <p:attrNameLst>
                                          <p:attrName>style.visibility</p:attrName>
                                        </p:attrNameLst>
                                      </p:cBhvr>
                                      <p:to>
                                        <p:strVal val="visible"/>
                                      </p:to>
                                    </p:set>
                                  </p:childTnLst>
                                </p:cTn>
                              </p:par>
                            </p:childTnLst>
                          </p:cTn>
                        </p:par>
                      </p:childTnLst>
                    </p:cTn>
                  </p:par>
                  <p:par>
                    <p:cTn id="261" fill="hold" nodeType="clickPar">
                      <p:stCondLst>
                        <p:cond delay="indefinite"/>
                      </p:stCondLst>
                      <p:childTnLst>
                        <p:par>
                          <p:cTn id="262" fill="hold" nodeType="withGroup">
                            <p:stCondLst>
                              <p:cond delay="0"/>
                            </p:stCondLst>
                            <p:childTnLst>
                              <p:par>
                                <p:cTn id="263" presetID="9" presetClass="exit" presetSubtype="0" fill="hold" nodeType="clickEffect">
                                  <p:stCondLst>
                                    <p:cond delay="0"/>
                                  </p:stCondLst>
                                  <p:childTnLst>
                                    <p:animEffect transition="out" filter="dissolve">
                                      <p:cBhvr>
                                        <p:cTn id="264" dur="500"/>
                                        <p:tgtEl>
                                          <p:spTgt spid="313486"/>
                                        </p:tgtEl>
                                      </p:cBhvr>
                                    </p:animEffect>
                                    <p:set>
                                      <p:cBhvr>
                                        <p:cTn id="265" dur="1" fill="hold">
                                          <p:stCondLst>
                                            <p:cond delay="499"/>
                                          </p:stCondLst>
                                        </p:cTn>
                                        <p:tgtEl>
                                          <p:spTgt spid="313486"/>
                                        </p:tgtEl>
                                        <p:attrNameLst>
                                          <p:attrName>style.visibility</p:attrName>
                                        </p:attrNameLst>
                                      </p:cBhvr>
                                      <p:to>
                                        <p:strVal val="hidden"/>
                                      </p:to>
                                    </p:set>
                                  </p:childTnLst>
                                </p:cTn>
                              </p:par>
                              <p:par>
                                <p:cTn id="266" presetID="1" presetClass="entr" presetSubtype="0" fill="hold" grpId="0" nodeType="withEffect">
                                  <p:stCondLst>
                                    <p:cond delay="0"/>
                                  </p:stCondLst>
                                  <p:childTnLst>
                                    <p:set>
                                      <p:cBhvr>
                                        <p:cTn id="267" dur="1" fill="hold">
                                          <p:stCondLst>
                                            <p:cond delay="0"/>
                                          </p:stCondLst>
                                        </p:cTn>
                                        <p:tgtEl>
                                          <p:spTgt spid="313501"/>
                                        </p:tgtEl>
                                        <p:attrNameLst>
                                          <p:attrName>style.visibility</p:attrName>
                                        </p:attrNameLst>
                                      </p:cBhvr>
                                      <p:to>
                                        <p:strVal val="visible"/>
                                      </p:to>
                                    </p:set>
                                  </p:childTnLst>
                                </p:cTn>
                              </p:par>
                              <p:par>
                                <p:cTn id="268" presetID="1" presetClass="entr" presetSubtype="0" fill="hold" nodeType="withEffect">
                                  <p:stCondLst>
                                    <p:cond delay="0"/>
                                  </p:stCondLst>
                                  <p:childTnLst>
                                    <p:set>
                                      <p:cBhvr>
                                        <p:cTn id="269" dur="1" fill="hold">
                                          <p:stCondLst>
                                            <p:cond delay="0"/>
                                          </p:stCondLst>
                                        </p:cTn>
                                        <p:tgtEl>
                                          <p:spTgt spid="313502"/>
                                        </p:tgtEl>
                                        <p:attrNameLst>
                                          <p:attrName>style.visibility</p:attrName>
                                        </p:attrNameLst>
                                      </p:cBhvr>
                                      <p:to>
                                        <p:strVal val="visible"/>
                                      </p:to>
                                    </p:set>
                                  </p:childTnLst>
                                </p:cTn>
                              </p:par>
                              <p:par>
                                <p:cTn id="270" presetID="1" presetClass="entr" presetSubtype="0" fill="hold" grpId="0" nodeType="withEffect">
                                  <p:stCondLst>
                                    <p:cond delay="0"/>
                                  </p:stCondLst>
                                  <p:childTnLst>
                                    <p:set>
                                      <p:cBhvr>
                                        <p:cTn id="271" dur="1" fill="hold">
                                          <p:stCondLst>
                                            <p:cond delay="0"/>
                                          </p:stCondLst>
                                        </p:cTn>
                                        <p:tgtEl>
                                          <p:spTgt spid="313503"/>
                                        </p:tgtEl>
                                        <p:attrNameLst>
                                          <p:attrName>style.visibility</p:attrName>
                                        </p:attrNameLst>
                                      </p:cBhvr>
                                      <p:to>
                                        <p:strVal val="visible"/>
                                      </p:to>
                                    </p:set>
                                  </p:childTnLst>
                                </p:cTn>
                              </p:par>
                              <p:par>
                                <p:cTn id="272" presetID="1" presetClass="entr" presetSubtype="0" fill="hold" grpId="1" nodeType="withEffect">
                                  <p:stCondLst>
                                    <p:cond delay="0"/>
                                  </p:stCondLst>
                                  <p:childTnLst>
                                    <p:set>
                                      <p:cBhvr>
                                        <p:cTn id="273" dur="1" fill="hold">
                                          <p:stCondLst>
                                            <p:cond delay="0"/>
                                          </p:stCondLst>
                                        </p:cTn>
                                        <p:tgtEl>
                                          <p:spTgt spid="313503"/>
                                        </p:tgtEl>
                                        <p:attrNameLst>
                                          <p:attrName>style.visibility</p:attrName>
                                        </p:attrNameLst>
                                      </p:cBhvr>
                                      <p:to>
                                        <p:strVal val="visible"/>
                                      </p:to>
                                    </p:set>
                                  </p:childTnLst>
                                </p:cTn>
                              </p:par>
                              <p:par>
                                <p:cTn id="274" presetID="1" presetClass="entr" presetSubtype="0" fill="hold" nodeType="withEffect">
                                  <p:stCondLst>
                                    <p:cond delay="0"/>
                                  </p:stCondLst>
                                  <p:childTnLst>
                                    <p:set>
                                      <p:cBhvr>
                                        <p:cTn id="275" dur="1" fill="hold">
                                          <p:stCondLst>
                                            <p:cond delay="0"/>
                                          </p:stCondLst>
                                        </p:cTn>
                                        <p:tgtEl>
                                          <p:spTgt spid="313504"/>
                                        </p:tgtEl>
                                        <p:attrNameLst>
                                          <p:attrName>style.visibility</p:attrName>
                                        </p:attrNameLst>
                                      </p:cBhvr>
                                      <p:to>
                                        <p:strVal val="visible"/>
                                      </p:to>
                                    </p:set>
                                  </p:childTnLst>
                                </p:cTn>
                              </p:par>
                            </p:childTnLst>
                          </p:cTn>
                        </p:par>
                      </p:childTnLst>
                    </p:cTn>
                  </p:par>
                  <p:par>
                    <p:cTn id="276" fill="hold" nodeType="clickPar">
                      <p:stCondLst>
                        <p:cond delay="indefinite"/>
                      </p:stCondLst>
                      <p:childTnLst>
                        <p:par>
                          <p:cTn id="277" fill="hold" nodeType="withGroup">
                            <p:stCondLst>
                              <p:cond delay="0"/>
                            </p:stCondLst>
                            <p:childTnLst>
                              <p:par>
                                <p:cTn id="278" presetID="2" presetClass="entr" presetSubtype="4" fill="hold" grpId="0" nodeType="clickEffect">
                                  <p:stCondLst>
                                    <p:cond delay="0"/>
                                  </p:stCondLst>
                                  <p:childTnLst>
                                    <p:set>
                                      <p:cBhvr>
                                        <p:cTn id="279" dur="1" fill="hold">
                                          <p:stCondLst>
                                            <p:cond delay="0"/>
                                          </p:stCondLst>
                                        </p:cTn>
                                        <p:tgtEl>
                                          <p:spTgt spid="313505"/>
                                        </p:tgtEl>
                                        <p:attrNameLst>
                                          <p:attrName>style.visibility</p:attrName>
                                        </p:attrNameLst>
                                      </p:cBhvr>
                                      <p:to>
                                        <p:strVal val="visible"/>
                                      </p:to>
                                    </p:set>
                                    <p:anim calcmode="lin" valueType="num">
                                      <p:cBhvr additive="base">
                                        <p:cTn id="280" dur="500" fill="hold"/>
                                        <p:tgtEl>
                                          <p:spTgt spid="313505"/>
                                        </p:tgtEl>
                                        <p:attrNameLst>
                                          <p:attrName>ppt_x</p:attrName>
                                        </p:attrNameLst>
                                      </p:cBhvr>
                                      <p:tavLst>
                                        <p:tav tm="0">
                                          <p:val>
                                            <p:strVal val="#ppt_x"/>
                                          </p:val>
                                        </p:tav>
                                        <p:tav tm="100000">
                                          <p:val>
                                            <p:strVal val="#ppt_x"/>
                                          </p:val>
                                        </p:tav>
                                      </p:tavLst>
                                    </p:anim>
                                    <p:anim calcmode="lin" valueType="num">
                                      <p:cBhvr additive="base">
                                        <p:cTn id="281" dur="500" fill="hold"/>
                                        <p:tgtEl>
                                          <p:spTgt spid="313505"/>
                                        </p:tgtEl>
                                        <p:attrNameLst>
                                          <p:attrName>ppt_y</p:attrName>
                                        </p:attrNameLst>
                                      </p:cBhvr>
                                      <p:tavLst>
                                        <p:tav tm="0">
                                          <p:val>
                                            <p:strVal val="1+#ppt_h/2"/>
                                          </p:val>
                                        </p:tav>
                                        <p:tav tm="100000">
                                          <p:val>
                                            <p:strVal val="#ppt_y"/>
                                          </p:val>
                                        </p:tav>
                                      </p:tavLst>
                                    </p:anim>
                                  </p:childTnLst>
                                </p:cTn>
                              </p:par>
                            </p:childTnLst>
                          </p:cTn>
                        </p:par>
                        <p:par>
                          <p:cTn id="282" fill="hold" nodeType="afterGroup">
                            <p:stCondLst>
                              <p:cond delay="500"/>
                            </p:stCondLst>
                            <p:childTnLst>
                              <p:par>
                                <p:cTn id="283" presetID="2" presetClass="entr" presetSubtype="4" fill="hold" nodeType="afterEffect">
                                  <p:stCondLst>
                                    <p:cond delay="0"/>
                                  </p:stCondLst>
                                  <p:childTnLst>
                                    <p:set>
                                      <p:cBhvr>
                                        <p:cTn id="284" dur="1" fill="hold">
                                          <p:stCondLst>
                                            <p:cond delay="0"/>
                                          </p:stCondLst>
                                        </p:cTn>
                                        <p:tgtEl>
                                          <p:spTgt spid="313506"/>
                                        </p:tgtEl>
                                        <p:attrNameLst>
                                          <p:attrName>style.visibility</p:attrName>
                                        </p:attrNameLst>
                                      </p:cBhvr>
                                      <p:to>
                                        <p:strVal val="visible"/>
                                      </p:to>
                                    </p:set>
                                    <p:anim calcmode="lin" valueType="num">
                                      <p:cBhvr additive="base">
                                        <p:cTn id="285" dur="500" fill="hold"/>
                                        <p:tgtEl>
                                          <p:spTgt spid="313506"/>
                                        </p:tgtEl>
                                        <p:attrNameLst>
                                          <p:attrName>ppt_x</p:attrName>
                                        </p:attrNameLst>
                                      </p:cBhvr>
                                      <p:tavLst>
                                        <p:tav tm="0">
                                          <p:val>
                                            <p:strVal val="#ppt_x"/>
                                          </p:val>
                                        </p:tav>
                                        <p:tav tm="100000">
                                          <p:val>
                                            <p:strVal val="#ppt_x"/>
                                          </p:val>
                                        </p:tav>
                                      </p:tavLst>
                                    </p:anim>
                                    <p:anim calcmode="lin" valueType="num">
                                      <p:cBhvr additive="base">
                                        <p:cTn id="286" dur="500" fill="hold"/>
                                        <p:tgtEl>
                                          <p:spTgt spid="3135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500" grpId="0" animBg="1"/>
      <p:bldP spid="313476" grpId="0" animBg="1"/>
      <p:bldP spid="313423" grpId="0" animBg="1"/>
      <p:bldP spid="313422" grpId="0" animBg="1"/>
      <p:bldP spid="313413" grpId="0" animBg="1"/>
      <p:bldP spid="313413" grpId="1" animBg="1"/>
      <p:bldP spid="313371" grpId="0" animBg="1"/>
      <p:bldP spid="313372" grpId="0" animBg="1"/>
      <p:bldP spid="313389" grpId="0"/>
      <p:bldP spid="313391" grpId="0"/>
      <p:bldP spid="313400" grpId="0" animBg="1"/>
      <p:bldP spid="313401" grpId="0"/>
      <p:bldP spid="313402" grpId="0" animBg="1"/>
      <p:bldP spid="313402" grpId="1" animBg="1"/>
      <p:bldP spid="313411" grpId="0"/>
      <p:bldP spid="313414" grpId="0"/>
      <p:bldP spid="313417" grpId="0" animBg="1"/>
      <p:bldP spid="313419" grpId="0"/>
      <p:bldP spid="313425" grpId="0" animBg="1"/>
      <p:bldP spid="313425" grpId="1" animBg="1"/>
      <p:bldP spid="313426" grpId="0" animBg="1"/>
      <p:bldP spid="313427" grpId="0" animBg="1"/>
      <p:bldP spid="313428" grpId="0" animBg="1"/>
      <p:bldP spid="313433" grpId="0"/>
      <p:bldP spid="313434" grpId="0" animBg="1"/>
      <p:bldP spid="313435" grpId="0" animBg="1"/>
      <p:bldP spid="313436" grpId="0" animBg="1"/>
      <p:bldP spid="313437" grpId="0" animBg="1"/>
      <p:bldP spid="313438" grpId="0" animBg="1"/>
      <p:bldP spid="313439" grpId="0" animBg="1"/>
      <p:bldP spid="313440" grpId="0" animBg="1"/>
      <p:bldP spid="313441" grpId="0" animBg="1"/>
      <p:bldP spid="313442" grpId="0" animBg="1"/>
      <p:bldP spid="313443" grpId="0" animBg="1"/>
      <p:bldP spid="313455" grpId="0"/>
      <p:bldP spid="313456" grpId="0"/>
      <p:bldP spid="313457" grpId="0" animBg="1"/>
      <p:bldP spid="313463" grpId="0" animBg="1"/>
      <p:bldP spid="313464" grpId="0" animBg="1"/>
      <p:bldP spid="313467" grpId="0" animBg="1"/>
      <p:bldP spid="313468" grpId="0" animBg="1"/>
      <p:bldP spid="313469" grpId="0" animBg="1"/>
      <p:bldP spid="313470" grpId="0" animBg="1"/>
      <p:bldP spid="313472" grpId="0"/>
      <p:bldP spid="313473" grpId="0" animBg="1"/>
      <p:bldP spid="313475" grpId="0"/>
      <p:bldP spid="313477" grpId="0" animBg="1"/>
      <p:bldP spid="313479" grpId="0" animBg="1"/>
      <p:bldP spid="313479" grpId="1" animBg="1"/>
      <p:bldP spid="313482" grpId="0" animBg="1"/>
      <p:bldP spid="313483" grpId="0" animBg="1"/>
      <p:bldP spid="313484" grpId="0"/>
      <p:bldP spid="313485" grpId="0" animBg="1"/>
      <p:bldP spid="313489" grpId="0" animBg="1"/>
      <p:bldP spid="313490" grpId="0" animBg="1"/>
      <p:bldP spid="313492" grpId="0" animBg="1"/>
      <p:bldP spid="313495" grpId="0" animBg="1"/>
      <p:bldP spid="313496" grpId="0" animBg="1"/>
      <p:bldP spid="313497" grpId="0" animBg="1"/>
      <p:bldP spid="313501" grpId="0" animBg="1"/>
      <p:bldP spid="313503" grpId="0" animBg="1"/>
      <p:bldP spid="313503" grpId="1" animBg="1"/>
      <p:bldP spid="313505" grpId="0"/>
      <p:bldP spid="31350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16301" y="1081851"/>
            <a:ext cx="8244000" cy="324000"/>
          </a:xfrm>
          <a:prstGeom prst="rect">
            <a:avLst/>
          </a:prstGeom>
          <a:solidFill>
            <a:srgbClr val="FFC000"/>
          </a:solidFill>
          <a:ln>
            <a:noFill/>
          </a:ln>
          <a:effectLst/>
          <a:extLst/>
        </p:spPr>
        <p:txBody>
          <a:bodyPr/>
          <a:lstStyle/>
          <a:p>
            <a:pPr>
              <a:lnSpc>
                <a:spcPct val="80000"/>
              </a:lnSpc>
              <a:spcBef>
                <a:spcPct val="20000"/>
              </a:spcBef>
              <a:buClr>
                <a:srgbClr val="00007D"/>
              </a:buClr>
              <a:buSzPct val="75000"/>
              <a:buFont typeface="Wingdings" pitchFamily="2" charset="2"/>
              <a:buNone/>
              <a:defRPr/>
            </a:pPr>
            <a:r>
              <a:rPr lang="en-US" sz="1000" b="1" dirty="0" smtClean="0">
                <a:solidFill>
                  <a:srgbClr val="CACAFF">
                    <a:lumMod val="25000"/>
                  </a:srgbClr>
                </a:solidFill>
                <a:latin typeface="Arial" charset="0"/>
                <a:cs typeface="Arial" charset="0"/>
              </a:rPr>
              <a:t>The </a:t>
            </a:r>
            <a:r>
              <a:rPr lang="en-US" sz="1000" b="1" dirty="0">
                <a:solidFill>
                  <a:srgbClr val="CACAFF">
                    <a:lumMod val="25000"/>
                  </a:srgbClr>
                </a:solidFill>
                <a:latin typeface="Arial" charset="0"/>
                <a:cs typeface="Arial" charset="0"/>
              </a:rPr>
              <a:t>moment of a force about a center is the product of the force magnitude and the length of the moment arm taken with appropriate sign.</a:t>
            </a:r>
            <a:endParaRPr lang="ru-RU" sz="1000" b="1" dirty="0">
              <a:solidFill>
                <a:srgbClr val="CACAFF">
                  <a:lumMod val="25000"/>
                </a:srgbClr>
              </a:solidFill>
              <a:latin typeface="Arial" charset="0"/>
              <a:cs typeface="Arial" charset="0"/>
            </a:endParaRPr>
          </a:p>
          <a:p>
            <a:pPr>
              <a:lnSpc>
                <a:spcPct val="80000"/>
              </a:lnSpc>
              <a:spcBef>
                <a:spcPct val="20000"/>
              </a:spcBef>
              <a:buClr>
                <a:srgbClr val="00007D"/>
              </a:buClr>
              <a:buSzPct val="75000"/>
              <a:buFont typeface="Wingdings" pitchFamily="2" charset="2"/>
              <a:buNone/>
              <a:defRPr/>
            </a:pPr>
            <a:endParaRPr lang="ru-RU" sz="1200" b="1" dirty="0">
              <a:solidFill>
                <a:srgbClr val="CACAFF">
                  <a:lumMod val="25000"/>
                </a:srgbClr>
              </a:solidFill>
              <a:latin typeface="Arial" charset="0"/>
              <a:cs typeface="Arial" charset="0"/>
            </a:endParaRPr>
          </a:p>
        </p:txBody>
      </p:sp>
      <p:sp>
        <p:nvSpPr>
          <p:cNvPr id="262161" name="Text Box 17"/>
          <p:cNvSpPr txBox="1">
            <a:spLocks noChangeArrowheads="1"/>
          </p:cNvSpPr>
          <p:nvPr/>
        </p:nvSpPr>
        <p:spPr bwMode="auto">
          <a:xfrm>
            <a:off x="321767" y="1454342"/>
            <a:ext cx="8244000" cy="252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b="1" dirty="0">
                <a:solidFill>
                  <a:srgbClr val="CACAFF">
                    <a:lumMod val="25000"/>
                  </a:srgbClr>
                </a:solidFill>
                <a:cs typeface="Arial" charset="0"/>
              </a:rPr>
              <a:t>The perpendicular distance from the point to the line of action of a force is called the moment arm of this force about the center.</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3549" y="1785145"/>
            <a:ext cx="8236560" cy="246221"/>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CACAFF">
                    <a:lumMod val="25000"/>
                  </a:srgbClr>
                </a:solidFill>
                <a:latin typeface="Arial" charset="0"/>
                <a:cs typeface="Arial" charset="0"/>
              </a:rPr>
              <a:t>The moment of a force does not change if the point of </a:t>
            </a:r>
            <a:r>
              <a:rPr lang="en-US" sz="1000" b="1" dirty="0" smtClean="0">
                <a:solidFill>
                  <a:srgbClr val="CACAFF">
                    <a:lumMod val="25000"/>
                  </a:srgbClr>
                </a:solidFill>
                <a:latin typeface="Arial" charset="0"/>
                <a:cs typeface="Arial" charset="0"/>
              </a:rPr>
              <a:t>application of </a:t>
            </a:r>
            <a:r>
              <a:rPr lang="en-US" sz="1000" b="1" dirty="0">
                <a:solidFill>
                  <a:srgbClr val="CACAFF">
                    <a:lumMod val="25000"/>
                  </a:srgbClr>
                </a:solidFill>
                <a:latin typeface="Arial" charset="0"/>
                <a:cs typeface="Arial" charset="0"/>
              </a:rPr>
              <a:t>the force is transferred along its line of action.</a:t>
            </a:r>
            <a:endParaRPr lang="ru-RU" sz="1000" b="1" dirty="0">
              <a:solidFill>
                <a:srgbClr val="CACAFF">
                  <a:lumMod val="25000"/>
                </a:srgbClr>
              </a:solidFill>
              <a:latin typeface="Arial" charset="0"/>
              <a:cs typeface="Arial" charset="0"/>
            </a:endParaRPr>
          </a:p>
        </p:txBody>
      </p:sp>
      <p:sp>
        <p:nvSpPr>
          <p:cNvPr id="262241" name="Text Box 97"/>
          <p:cNvSpPr txBox="1">
            <a:spLocks noChangeArrowheads="1"/>
          </p:cNvSpPr>
          <p:nvPr/>
        </p:nvSpPr>
        <p:spPr bwMode="auto">
          <a:xfrm>
            <a:off x="344856" y="2251119"/>
            <a:ext cx="8244000" cy="324000"/>
          </a:xfrm>
          <a:prstGeom prst="rect">
            <a:avLst/>
          </a:prstGeom>
          <a:solidFill>
            <a:srgbClr val="FFC000"/>
          </a:solidFill>
          <a:ln w="9525">
            <a:noFill/>
            <a:miter lim="800000"/>
            <a:headEnd/>
            <a:tailEnd/>
          </a:ln>
        </p:spPr>
        <p:txBody>
          <a:bodyPr wrap="square">
            <a:spAutoFit/>
          </a:bodyPr>
          <a:lstStyle/>
          <a:p>
            <a:r>
              <a:rPr lang="en-US" sz="1000" b="1" dirty="0">
                <a:solidFill>
                  <a:srgbClr val="CACAFF">
                    <a:lumMod val="25000"/>
                  </a:srgbClr>
                </a:solidFill>
                <a:latin typeface="Arial" charset="0"/>
                <a:cs typeface="Arial" charset="0"/>
              </a:rPr>
              <a:t>A force couple is a system of two parallel forces </a:t>
            </a:r>
            <a:r>
              <a:rPr lang="en-US" sz="1000" b="1" dirty="0" smtClean="0">
                <a:solidFill>
                  <a:srgbClr val="CACAFF">
                    <a:lumMod val="25000"/>
                  </a:srgbClr>
                </a:solidFill>
                <a:latin typeface="Arial" charset="0"/>
                <a:cs typeface="Arial" charset="0"/>
              </a:rPr>
              <a:t>of the </a:t>
            </a:r>
            <a:r>
              <a:rPr lang="en-US" sz="1000" b="1" dirty="0">
                <a:solidFill>
                  <a:srgbClr val="CACAFF">
                    <a:lumMod val="25000"/>
                  </a:srgbClr>
                </a:solidFill>
                <a:latin typeface="Arial" charset="0"/>
                <a:cs typeface="Arial" charset="0"/>
              </a:rPr>
              <a:t>same magnitude and opposite sense.</a:t>
            </a:r>
            <a:endParaRPr lang="ru-RU" sz="1000" b="1" dirty="0">
              <a:solidFill>
                <a:srgbClr val="CACAFF">
                  <a:lumMod val="25000"/>
                </a:srgbClr>
              </a:solidFill>
              <a:latin typeface="Arial" charset="0"/>
              <a:cs typeface="Arial" charset="0"/>
            </a:endParaRPr>
          </a:p>
          <a:p>
            <a:endParaRPr lang="ru-RU" sz="1000" dirty="0">
              <a:solidFill>
                <a:srgbClr val="00007D"/>
              </a:solidFill>
              <a:latin typeface="Arial" charset="0"/>
              <a:cs typeface="Arial" charset="0"/>
            </a:endParaRPr>
          </a:p>
        </p:txBody>
      </p:sp>
      <p:sp>
        <p:nvSpPr>
          <p:cNvPr id="262244" name="Text Box 100"/>
          <p:cNvSpPr txBox="1">
            <a:spLocks noChangeArrowheads="1"/>
          </p:cNvSpPr>
          <p:nvPr/>
        </p:nvSpPr>
        <p:spPr bwMode="auto">
          <a:xfrm>
            <a:off x="333549" y="3356109"/>
            <a:ext cx="8280000" cy="396000"/>
          </a:xfrm>
          <a:prstGeom prst="rect">
            <a:avLst/>
          </a:prstGeom>
          <a:solidFill>
            <a:srgbClr val="FFC000"/>
          </a:solidFill>
          <a:ln w="9525">
            <a:noFill/>
            <a:miter lim="800000"/>
            <a:headEnd/>
            <a:tailEnd/>
          </a:ln>
        </p:spPr>
        <p:txBody>
          <a:bodyPr>
            <a:spAutoFit/>
          </a:bodyPr>
          <a:lstStyle/>
          <a:p>
            <a:r>
              <a:rPr lang="en-US" sz="1000" b="1" dirty="0">
                <a:solidFill>
                  <a:srgbClr val="CACAFF">
                    <a:lumMod val="25000"/>
                  </a:srgbClr>
                </a:solidFill>
                <a:latin typeface="Arial" charset="0"/>
                <a:cs typeface="Arial" charset="0"/>
              </a:rPr>
              <a:t>The moment of a couple is defined as a quantity equal to the product of the magnitude of one of the forces of the couple and the perpendicular distance between the forces, taken with the appropriate sign.</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51972" y="4023082"/>
            <a:ext cx="8280000" cy="288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CACAFF">
                    <a:lumMod val="25000"/>
                  </a:srgbClr>
                </a:solidFill>
                <a:latin typeface="Arial" charset="0"/>
                <a:cs typeface="Arial" charset="0"/>
              </a:rPr>
              <a:t>A couple can be replaced by any other couple of the same moment lying in the same plane without altering the external effect.</a:t>
            </a:r>
            <a:endParaRPr lang="ru-RU" sz="1000" b="1" dirty="0">
              <a:solidFill>
                <a:srgbClr val="CACAFF">
                  <a:lumMod val="25000"/>
                </a:srgbClr>
              </a:solidFill>
              <a:latin typeface="Arial" charset="0"/>
              <a:cs typeface="Arial" charset="0"/>
            </a:endParaRPr>
          </a:p>
          <a:p>
            <a:pPr marL="342900" indent="-342900"/>
            <a:endParaRPr lang="ru-RU" sz="1000" b="1" dirty="0">
              <a:solidFill>
                <a:srgbClr val="CACAFF">
                  <a:lumMod val="25000"/>
                </a:srgbClr>
              </a:solidFill>
              <a:latin typeface="Arial" charset="0"/>
              <a:cs typeface="Arial" charset="0"/>
            </a:endParaRPr>
          </a:p>
          <a:p>
            <a:pPr marL="342900" indent="-342900"/>
            <a:endParaRPr lang="ru-RU" sz="1000"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44856" y="2809727"/>
            <a:ext cx="8244000" cy="288000"/>
          </a:xfrm>
          <a:prstGeom prst="rect">
            <a:avLst/>
          </a:prstGeom>
          <a:solidFill>
            <a:srgbClr val="FFC000"/>
          </a:solidFill>
          <a:ln w="9525">
            <a:noFill/>
            <a:miter lim="800000"/>
            <a:headEnd/>
            <a:tailEnd/>
          </a:ln>
        </p:spPr>
        <p:txBody>
          <a:bodyPr wrap="square">
            <a:spAutoFit/>
          </a:bodyPr>
          <a:lstStyle/>
          <a:p>
            <a:r>
              <a:rPr lang="en-US" sz="1000" b="1" dirty="0">
                <a:solidFill>
                  <a:srgbClr val="CACAFF">
                    <a:lumMod val="25000"/>
                  </a:srgbClr>
                </a:solidFill>
                <a:latin typeface="Arial" charset="0"/>
                <a:cs typeface="Arial" charset="0"/>
              </a:rPr>
              <a:t>A force system constituting a couple is not in equilibrium.</a:t>
            </a:r>
            <a:endParaRPr lang="ru-RU" sz="1000" b="1" dirty="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7D"/>
              </a:solidFill>
              <a:latin typeface="Arial" charset="0"/>
              <a:cs typeface="Arial" charset="0"/>
            </a:endParaRP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441493" y="565567"/>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15</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1" y="449679"/>
            <a:ext cx="3302242"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Sections 3-4</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1" name="Text Box 103"/>
          <p:cNvSpPr txBox="1">
            <a:spLocks noChangeArrowheads="1"/>
          </p:cNvSpPr>
          <p:nvPr/>
        </p:nvSpPr>
        <p:spPr bwMode="auto">
          <a:xfrm>
            <a:off x="321767" y="4604604"/>
            <a:ext cx="8280000" cy="432000"/>
          </a:xfrm>
          <a:prstGeom prst="rect">
            <a:avLst/>
          </a:prstGeom>
          <a:solidFill>
            <a:srgbClr val="FFC000"/>
          </a:solidFill>
          <a:ln w="9525">
            <a:noFill/>
            <a:miter lim="800000"/>
            <a:headEnd/>
            <a:tailEnd/>
          </a:ln>
        </p:spPr>
        <p:txBody>
          <a:bodyPr wrap="square">
            <a:spAutoFit/>
          </a:bodyPr>
          <a:lstStyle/>
          <a:p>
            <a:r>
              <a:rPr lang="en-US" sz="1000" b="1" dirty="0">
                <a:solidFill>
                  <a:srgbClr val="CACAFF">
                    <a:lumMod val="25000"/>
                  </a:srgbClr>
                </a:solidFill>
                <a:latin typeface="Arial" charset="0"/>
                <a:cs typeface="Arial" charset="0"/>
              </a:rPr>
              <a:t>The external effect of a couple on a rigid body remains the same if the couple is transferred from a given plane into any other parallel plane.</a:t>
            </a:r>
            <a:endParaRPr lang="ru-RU" sz="1000" b="1" dirty="0">
              <a:solidFill>
                <a:srgbClr val="CACAFF">
                  <a:lumMod val="25000"/>
                </a:srgbClr>
              </a:solidFill>
              <a:latin typeface="Arial" charset="0"/>
              <a:cs typeface="Arial" charset="0"/>
            </a:endParaRPr>
          </a:p>
          <a:p>
            <a:pPr marL="342900" indent="-342900"/>
            <a:endParaRPr lang="ru-RU" sz="1000" b="1"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4" name="Text Box 100"/>
          <p:cNvSpPr txBox="1">
            <a:spLocks noChangeArrowheads="1"/>
          </p:cNvSpPr>
          <p:nvPr/>
        </p:nvSpPr>
        <p:spPr bwMode="auto">
          <a:xfrm>
            <a:off x="351972" y="5159418"/>
            <a:ext cx="8280000" cy="396000"/>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The algebraic sum of the moments of the forces of a couple about any point in its plane of action is independent of the location of that point and is equal to the moment of the couple</a:t>
            </a:r>
            <a:r>
              <a:rPr lang="en-US" sz="1000" b="1" dirty="0" smtClean="0">
                <a:solidFill>
                  <a:srgbClr val="CACAFF">
                    <a:lumMod val="25000"/>
                  </a:srgbClr>
                </a:solidFill>
                <a:latin typeface="Arial" charset="0"/>
                <a:cs typeface="Arial" charset="0"/>
              </a:rPr>
              <a:t>.</a:t>
            </a:r>
            <a:endParaRPr lang="ru-RU" sz="1000" b="1" dirty="0" smtClean="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2" name="Text Box 100"/>
          <p:cNvSpPr txBox="1">
            <a:spLocks noChangeArrowheads="1"/>
          </p:cNvSpPr>
          <p:nvPr/>
        </p:nvSpPr>
        <p:spPr bwMode="auto">
          <a:xfrm>
            <a:off x="351972" y="5709353"/>
            <a:ext cx="8280000" cy="504000"/>
          </a:xfrm>
          <a:prstGeom prst="rect">
            <a:avLst/>
          </a:prstGeom>
          <a:solidFill>
            <a:srgbClr val="FFC000"/>
          </a:solidFill>
          <a:ln w="9525">
            <a:noFill/>
            <a:miter lim="800000"/>
            <a:headEnd/>
            <a:tailEnd/>
          </a:ln>
        </p:spPr>
        <p:txBody>
          <a:bodyPr>
            <a:spAutoFit/>
          </a:bodyPr>
          <a:lstStyle/>
          <a:p>
            <a:r>
              <a:rPr lang="en-US" sz="1000" b="1" dirty="0">
                <a:solidFill>
                  <a:srgbClr val="CACAFF">
                    <a:lumMod val="25000"/>
                  </a:srgbClr>
                </a:solidFill>
                <a:latin typeface="Arial" charset="0"/>
                <a:cs typeface="Arial" charset="0"/>
              </a:rPr>
              <a:t>A system of coplanar couples is equivalent to a single couple lying in the same plane the moment of which equals the algebraic sum of the moments of the component couples.</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Tree>
    <p:extLst>
      <p:ext uri="{BB962C8B-B14F-4D97-AF65-F5344CB8AC3E}">
        <p14:creationId xmlns:p14="http://schemas.microsoft.com/office/powerpoint/2010/main" val="35771180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24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62247"/>
                                        </p:tgtEl>
                                        <p:attrNameLst>
                                          <p:attrName>style.visibility</p:attrName>
                                        </p:attrNameLst>
                                      </p:cBhvr>
                                      <p:to>
                                        <p:strVal val="visible"/>
                                      </p:to>
                                    </p:set>
                                    <p:anim calcmode="lin" valueType="num">
                                      <p:cBhvr additive="base">
                                        <p:cTn id="27" dur="500" fill="hold"/>
                                        <p:tgtEl>
                                          <p:spTgt spid="262247"/>
                                        </p:tgtEl>
                                        <p:attrNameLst>
                                          <p:attrName>ppt_x</p:attrName>
                                        </p:attrNameLst>
                                      </p:cBhvr>
                                      <p:tavLst>
                                        <p:tav tm="0">
                                          <p:val>
                                            <p:strVal val="#ppt_x"/>
                                          </p:val>
                                        </p:tav>
                                        <p:tav tm="100000">
                                          <p:val>
                                            <p:strVal val="#ppt_x"/>
                                          </p:val>
                                        </p:tav>
                                      </p:tavLst>
                                    </p:anim>
                                    <p:anim calcmode="lin" valueType="num">
                                      <p:cBhvr additive="base">
                                        <p:cTn id="28"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21"/>
                                        </p:tgtEl>
                                        <p:attrNameLst>
                                          <p:attrName>style.visibility</p:attrName>
                                        </p:attrNameLst>
                                      </p:cBhvr>
                                      <p:to>
                                        <p:strVal val="visible"/>
                                      </p:to>
                                    </p:set>
                                    <p:anim calcmode="lin" valueType="num">
                                      <p:cBhvr additive="base">
                                        <p:cTn id="33" dur="500" fill="hold"/>
                                        <p:tgtEl>
                                          <p:spTgt spid="21"/>
                                        </p:tgtEl>
                                        <p:attrNameLst>
                                          <p:attrName>ppt_x</p:attrName>
                                        </p:attrNameLst>
                                      </p:cBhvr>
                                      <p:tavLst>
                                        <p:tav tm="0">
                                          <p:val>
                                            <p:strVal val="#ppt_x"/>
                                          </p:val>
                                        </p:tav>
                                        <p:tav tm="100000">
                                          <p:val>
                                            <p:strVal val="#ppt_x"/>
                                          </p:val>
                                        </p:tav>
                                      </p:tavLst>
                                    </p:anim>
                                    <p:anim calcmode="lin" valueType="num">
                                      <p:cBhvr additive="base">
                                        <p:cTn id="34"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241" grpId="0" animBg="1"/>
      <p:bldP spid="262244" grpId="0" animBg="1"/>
      <p:bldP spid="262247" grpId="0" animBg="1"/>
      <p:bldP spid="262254" grpId="0" animBg="1"/>
      <p:bldP spid="21" grpId="0" animBg="1"/>
      <p:bldP spid="24" grpId="0" animBg="1"/>
      <p:bldP spid="2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262161" name="Text Box 17"/>
          <p:cNvSpPr txBox="1">
            <a:spLocks noChangeArrowheads="1"/>
          </p:cNvSpPr>
          <p:nvPr/>
        </p:nvSpPr>
        <p:spPr bwMode="auto">
          <a:xfrm>
            <a:off x="331308" y="1113204"/>
            <a:ext cx="8172000" cy="360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000" b="1" dirty="0">
                <a:solidFill>
                  <a:srgbClr val="CACAFF">
                    <a:lumMod val="25000"/>
                  </a:srgbClr>
                </a:solidFill>
                <a:cs typeface="Arial" charset="0"/>
              </a:rPr>
              <a:t>For a coplanar system of couples to be in equilibrium it is necessary and sufficient for the algebraic sum of their moments to be </a:t>
            </a:r>
            <a:r>
              <a:rPr lang="en-US" sz="1000" b="1" dirty="0" smtClean="0">
                <a:solidFill>
                  <a:srgbClr val="CACAFF">
                    <a:lumMod val="25000"/>
                  </a:srgbClr>
                </a:solidFill>
                <a:cs typeface="Arial" charset="0"/>
              </a:rPr>
              <a:t>zero.</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1308" y="1517816"/>
            <a:ext cx="8208000" cy="400110"/>
          </a:xfrm>
          <a:prstGeom prst="rect">
            <a:avLst/>
          </a:prstGeom>
          <a:solidFill>
            <a:srgbClr val="FFC000"/>
          </a:solidFill>
          <a:ln w="9525">
            <a:noFill/>
            <a:miter lim="800000"/>
            <a:headEnd/>
            <a:tailEnd/>
          </a:ln>
        </p:spPr>
        <p:txBody>
          <a:bodyPr wrap="square">
            <a:spAutoFit/>
          </a:bodyPr>
          <a:lstStyle/>
          <a:p>
            <a:r>
              <a:rPr lang="en-US" sz="1000" b="1" dirty="0">
                <a:solidFill>
                  <a:srgbClr val="CACAFF">
                    <a:lumMod val="25000"/>
                  </a:srgbClr>
                </a:solidFill>
                <a:latin typeface="Arial" charset="0"/>
                <a:cs typeface="Arial" charset="0"/>
              </a:rPr>
              <a:t>Force acting on a rigid body can be moved parallel to its line of action to any point of the body, if we add a couple of a moment equal to the moment of the force about the point to which it is translated.</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17954" y="2099554"/>
            <a:ext cx="8202887" cy="576000"/>
          </a:xfrm>
          <a:prstGeom prst="rect">
            <a:avLst/>
          </a:prstGeom>
          <a:solidFill>
            <a:srgbClr val="FFC000"/>
          </a:solidFill>
          <a:ln w="9525">
            <a:noFill/>
            <a:miter lim="800000"/>
            <a:headEnd/>
            <a:tailEnd/>
          </a:ln>
        </p:spPr>
        <p:txBody>
          <a:bodyPr wrap="none">
            <a:spAutoFit/>
          </a:bodyPr>
          <a:lstStyle/>
          <a:p>
            <a:r>
              <a:rPr lang="en-US" sz="1000" b="1" dirty="0" smtClean="0">
                <a:solidFill>
                  <a:srgbClr val="CACAFF">
                    <a:lumMod val="25000"/>
                  </a:srgbClr>
                </a:solidFill>
                <a:latin typeface="Arial" charset="0"/>
                <a:cs typeface="Arial" charset="0"/>
              </a:rPr>
              <a:t>The geometrical sum of all the forces of the given system is called the principal vector of the system.</a:t>
            </a:r>
            <a:endParaRPr lang="ru-RU" sz="1000" b="1" dirty="0" smtClean="0">
              <a:solidFill>
                <a:srgbClr val="CACAFF">
                  <a:lumMod val="25000"/>
                </a:srgbClr>
              </a:solidFill>
              <a:latin typeface="Arial" charset="0"/>
              <a:cs typeface="Arial" charset="0"/>
            </a:endParaRPr>
          </a:p>
          <a:p>
            <a:r>
              <a:rPr lang="en-US" sz="1000" b="1" dirty="0" smtClean="0">
                <a:solidFill>
                  <a:srgbClr val="CACAFF">
                    <a:lumMod val="25000"/>
                  </a:srgbClr>
                </a:solidFill>
                <a:latin typeface="Arial" charset="0"/>
                <a:cs typeface="Arial" charset="0"/>
              </a:rPr>
              <a:t>The sum of the moments of all the forces of the system about some center is called the principal moment of the force system about </a:t>
            </a:r>
          </a:p>
          <a:p>
            <a:r>
              <a:rPr lang="en-US" sz="1000" b="1" dirty="0" smtClean="0">
                <a:solidFill>
                  <a:srgbClr val="CACAFF">
                    <a:lumMod val="25000"/>
                  </a:srgbClr>
                </a:solidFill>
                <a:latin typeface="Arial" charset="0"/>
                <a:cs typeface="Arial" charset="0"/>
              </a:rPr>
              <a:t>this center.</a:t>
            </a:r>
            <a:endParaRPr lang="ru-RU" sz="1000" b="1" dirty="0" smtClean="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12841" y="2814075"/>
            <a:ext cx="8208000" cy="61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Any system of coplanar forces can be reduced to an arbitrary </a:t>
            </a:r>
            <a:r>
              <a:rPr lang="en-US" sz="1000" b="1" dirty="0" smtClean="0">
                <a:solidFill>
                  <a:srgbClr val="CACAFF">
                    <a:lumMod val="25000"/>
                  </a:srgbClr>
                </a:solidFill>
                <a:latin typeface="Arial" charset="0"/>
                <a:cs typeface="Arial" charset="0"/>
              </a:rPr>
              <a:t>center </a:t>
            </a:r>
            <a:r>
              <a:rPr lang="en-US" sz="1000" b="1" dirty="0">
                <a:solidFill>
                  <a:srgbClr val="CACAFF">
                    <a:lumMod val="25000"/>
                  </a:srgbClr>
                </a:solidFill>
                <a:latin typeface="Arial" charset="0"/>
                <a:cs typeface="Arial" charset="0"/>
              </a:rPr>
              <a:t>in such a way that it is replaced by a single force equal to the principal vector of the system and applied at the </a:t>
            </a:r>
            <a:r>
              <a:rPr lang="en-US" sz="1000" b="1" dirty="0" smtClean="0">
                <a:solidFill>
                  <a:srgbClr val="CACAFF">
                    <a:lumMod val="25000"/>
                  </a:srgbClr>
                </a:solidFill>
                <a:latin typeface="Arial" charset="0"/>
                <a:cs typeface="Arial" charset="0"/>
              </a:rPr>
              <a:t>center </a:t>
            </a:r>
            <a:r>
              <a:rPr lang="en-US" sz="1000" b="1" dirty="0">
                <a:solidFill>
                  <a:srgbClr val="CACAFF">
                    <a:lumMod val="25000"/>
                  </a:srgbClr>
                </a:solidFill>
                <a:latin typeface="Arial" charset="0"/>
                <a:cs typeface="Arial" charset="0"/>
              </a:rPr>
              <a:t>of reduction and a single couple of </a:t>
            </a:r>
            <a:r>
              <a:rPr lang="en-US" sz="1000" b="1" dirty="0" smtClean="0">
                <a:solidFill>
                  <a:srgbClr val="CACAFF">
                    <a:lumMod val="25000"/>
                  </a:srgbClr>
                </a:solidFill>
                <a:latin typeface="Arial" charset="0"/>
                <a:cs typeface="Arial" charset="0"/>
              </a:rPr>
              <a:t>the moment </a:t>
            </a:r>
            <a:r>
              <a:rPr lang="en-US" sz="1000" b="1" dirty="0">
                <a:solidFill>
                  <a:srgbClr val="CACAFF">
                    <a:lumMod val="25000"/>
                  </a:srgbClr>
                </a:solidFill>
                <a:latin typeface="Arial" charset="0"/>
                <a:cs typeface="Arial" charset="0"/>
              </a:rPr>
              <a:t>equal to the principal moment of the system about </a:t>
            </a:r>
            <a:r>
              <a:rPr lang="en-US" sz="1000" b="1" dirty="0" smtClean="0">
                <a:solidFill>
                  <a:srgbClr val="CACAFF">
                    <a:lumMod val="25000"/>
                  </a:srgbClr>
                </a:solidFill>
                <a:latin typeface="Arial" charset="0"/>
                <a:cs typeface="Arial" charset="0"/>
              </a:rPr>
              <a:t>a center </a:t>
            </a:r>
            <a:r>
              <a:rPr lang="en-US" sz="1000" b="1" dirty="0">
                <a:solidFill>
                  <a:srgbClr val="CACAFF">
                    <a:lumMod val="25000"/>
                  </a:srgbClr>
                </a:solidFill>
                <a:latin typeface="Arial" charset="0"/>
                <a:cs typeface="Arial" charset="0"/>
              </a:rPr>
              <a:t>of reduction.</a:t>
            </a:r>
            <a:endParaRPr lang="ru-RU" sz="1000" b="1" dirty="0">
              <a:solidFill>
                <a:srgbClr val="CACAFF">
                  <a:lumMod val="25000"/>
                </a:srgbClr>
              </a:solidFill>
              <a:latin typeface="Arial" charset="0"/>
              <a:cs typeface="Arial" charset="0"/>
            </a:endParaRPr>
          </a:p>
          <a:p>
            <a:pPr marL="342900" indent="-342900" algn="just"/>
            <a:endParaRPr lang="ru-RU" sz="1000" b="1" dirty="0">
              <a:solidFill>
                <a:srgbClr val="CACAFF">
                  <a:lumMod val="25000"/>
                </a:srgbClr>
              </a:solidFill>
              <a:latin typeface="Arial" charset="0"/>
              <a:cs typeface="Arial" charset="0"/>
            </a:endParaRPr>
          </a:p>
          <a:p>
            <a:pPr marL="342900" indent="-342900" algn="just"/>
            <a:r>
              <a:rPr lang="ru-RU" sz="1000" dirty="0" smtClean="0">
                <a:solidFill>
                  <a:srgbClr val="CACAFF">
                    <a:lumMod val="25000"/>
                  </a:srgbClr>
                </a:solidFill>
                <a:latin typeface="Arial" charset="0"/>
                <a:cs typeface="Arial" charset="0"/>
              </a:rPr>
              <a:t> </a:t>
            </a:r>
          </a:p>
          <a:p>
            <a:pPr marL="342900" indent="-342900" algn="just"/>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04594" y="3539174"/>
            <a:ext cx="8244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For any given coplanar force system to be in equilibrium it is necessary and sufficient for the sums of the projections of all the forces on each of the two coordinate axes and the sum of the moments of all the forces about any point in the plane to be separately zero.</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31308" y="4751333"/>
            <a:ext cx="8244000" cy="396000"/>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For any given coplanar force system to be in equilibrium it is necessary and sufficient for the sums of the moment of all the forces about any three non-collinear points to be zero.</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80325" y="5350096"/>
            <a:ext cx="8208000" cy="396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moment of the resultant of coplanar forces about any center is equal to the algebraic sum of the moments of the component forces about that center.</a:t>
            </a:r>
            <a:endParaRPr lang="ru-RU" sz="1000" b="1" dirty="0">
              <a:solidFill>
                <a:srgbClr val="CACAFF">
                  <a:lumMod val="25000"/>
                </a:srgbClr>
              </a:solidFill>
              <a:latin typeface="Arial" charset="0"/>
              <a:cs typeface="Arial" charset="0"/>
            </a:endParaRPr>
          </a:p>
          <a:p>
            <a:pPr marL="342900" indent="-342900"/>
            <a:endParaRPr lang="ru-RU" sz="1000" b="1" dirty="0">
              <a:solidFill>
                <a:srgbClr val="CACAFF">
                  <a:lumMod val="25000"/>
                </a:srgbClr>
              </a:solidFill>
              <a:latin typeface="Arial" charset="0"/>
              <a:cs typeface="Arial" charset="0"/>
            </a:endParaRPr>
          </a:p>
          <a:p>
            <a:pPr marL="342900" indent="-342900"/>
            <a:endParaRPr lang="ru-RU" sz="1000"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09607" y="4067618"/>
            <a:ext cx="8244000" cy="61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For any given coplanar force system to be in equilibrium it is necessary and sufficient for the sums of the moments of all the forces about any two points and the sum of the projections of all the forces on any axis not perpendicular to the straight line connecting these point to be separately zero.</a:t>
            </a:r>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478242"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16</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0" y="429419"/>
            <a:ext cx="3337261"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Sections 3-4</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1" name="Text Box 100"/>
          <p:cNvSpPr txBox="1">
            <a:spLocks noChangeArrowheads="1"/>
          </p:cNvSpPr>
          <p:nvPr/>
        </p:nvSpPr>
        <p:spPr bwMode="auto">
          <a:xfrm>
            <a:off x="338138" y="5850076"/>
            <a:ext cx="8280000" cy="707886"/>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Problems in which the number of unknown reactions is greater than the number of equilibrium equations are called statically indeterminate, and the corresponding systems of bodies are called statically indeterminate. The difference between </a:t>
            </a:r>
            <a:r>
              <a:rPr lang="en-US" sz="1000" b="1" dirty="0" smtClean="0">
                <a:solidFill>
                  <a:srgbClr val="CACAFF">
                    <a:lumMod val="25000"/>
                  </a:srgbClr>
                </a:solidFill>
                <a:latin typeface="Arial" charset="0"/>
                <a:cs typeface="Arial" charset="0"/>
              </a:rPr>
              <a:t>the number </a:t>
            </a:r>
            <a:r>
              <a:rPr lang="en-US" sz="1000" b="1" dirty="0">
                <a:solidFill>
                  <a:srgbClr val="CACAFF">
                    <a:lumMod val="25000"/>
                  </a:srgbClr>
                </a:solidFill>
                <a:latin typeface="Arial" charset="0"/>
                <a:cs typeface="Arial" charset="0"/>
              </a:rPr>
              <a:t>of unknown quantities </a:t>
            </a:r>
            <a:r>
              <a:rPr lang="en-US" sz="1000" b="1" dirty="0" smtClean="0">
                <a:solidFill>
                  <a:srgbClr val="CACAFF">
                    <a:lumMod val="25000"/>
                  </a:srgbClr>
                </a:solidFill>
                <a:latin typeface="Arial" charset="0"/>
                <a:cs typeface="Arial" charset="0"/>
              </a:rPr>
              <a:t>and the  </a:t>
            </a:r>
            <a:r>
              <a:rPr lang="en-US" sz="1000" b="1" dirty="0">
                <a:solidFill>
                  <a:srgbClr val="CACAFF">
                    <a:lumMod val="25000"/>
                  </a:srgbClr>
                </a:solidFill>
                <a:latin typeface="Arial" charset="0"/>
                <a:cs typeface="Arial" charset="0"/>
              </a:rPr>
              <a:t>number of equilibrium equations is </a:t>
            </a:r>
            <a:r>
              <a:rPr lang="en-US" sz="1000" b="1" dirty="0" smtClean="0">
                <a:solidFill>
                  <a:srgbClr val="CACAFF">
                    <a:lumMod val="25000"/>
                  </a:srgbClr>
                </a:solidFill>
                <a:latin typeface="Arial" charset="0"/>
                <a:cs typeface="Arial" charset="0"/>
              </a:rPr>
              <a:t>called a </a:t>
            </a:r>
            <a:r>
              <a:rPr lang="en-US" sz="1000" b="1" dirty="0">
                <a:solidFill>
                  <a:srgbClr val="CACAFF">
                    <a:lumMod val="25000"/>
                  </a:srgbClr>
                </a:solidFill>
                <a:latin typeface="Arial" charset="0"/>
                <a:cs typeface="Arial" charset="0"/>
              </a:rPr>
              <a:t>degree of the static indeterminateness.</a:t>
            </a:r>
            <a:endParaRPr lang="ru-RU" sz="1000" b="1" dirty="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p:txBody>
      </p:sp>
    </p:spTree>
    <p:extLst>
      <p:ext uri="{BB962C8B-B14F-4D97-AF65-F5344CB8AC3E}">
        <p14:creationId xmlns:p14="http://schemas.microsoft.com/office/powerpoint/2010/main" val="22867504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470" name="Rectangle 102"/>
          <p:cNvSpPr>
            <a:spLocks noChangeArrowheads="1"/>
          </p:cNvSpPr>
          <p:nvPr/>
        </p:nvSpPr>
        <p:spPr bwMode="auto">
          <a:xfrm>
            <a:off x="5800725" y="5599113"/>
            <a:ext cx="671513" cy="465137"/>
          </a:xfrm>
          <a:prstGeom prst="rect">
            <a:avLst/>
          </a:prstGeom>
          <a:solidFill>
            <a:srgbClr val="CCFFFF"/>
          </a:solidFill>
          <a:ln w="9525" algn="ctr">
            <a:solidFill>
              <a:srgbClr val="99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314420" name="Rectangle 52"/>
          <p:cNvSpPr>
            <a:spLocks noChangeArrowheads="1"/>
          </p:cNvSpPr>
          <p:nvPr/>
        </p:nvSpPr>
        <p:spPr bwMode="auto">
          <a:xfrm>
            <a:off x="6318250" y="4017963"/>
            <a:ext cx="409575" cy="285750"/>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3" name="Rectangle 25"/>
          <p:cNvSpPr>
            <a:spLocks noChangeArrowheads="1"/>
          </p:cNvSpPr>
          <p:nvPr/>
        </p:nvSpPr>
        <p:spPr bwMode="auto">
          <a:xfrm>
            <a:off x="590550" y="3071813"/>
            <a:ext cx="671513" cy="347662"/>
          </a:xfrm>
          <a:prstGeom prst="rect">
            <a:avLst/>
          </a:prstGeom>
          <a:solidFill>
            <a:srgbClr val="CCFFFF"/>
          </a:solidFill>
          <a:ln w="9525" algn="ctr">
            <a:solidFill>
              <a:srgbClr val="99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72550" name="Rectangle 4"/>
          <p:cNvSpPr>
            <a:spLocks noChangeArrowheads="1"/>
          </p:cNvSpPr>
          <p:nvPr/>
        </p:nvSpPr>
        <p:spPr bwMode="auto">
          <a:xfrm>
            <a:off x="923925" y="542924"/>
            <a:ext cx="1368000" cy="180000"/>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ru-RU" b="1" dirty="0" smtClean="0">
                <a:solidFill>
                  <a:srgbClr val="FF0000"/>
                </a:solidFill>
                <a:latin typeface="Arial" charset="0"/>
                <a:cs typeface="Arial" charset="0"/>
              </a:rPr>
              <a:t>5</a:t>
            </a:r>
            <a:endParaRPr lang="ru-RU" b="1" dirty="0">
              <a:solidFill>
                <a:srgbClr val="FF0000"/>
              </a:solidFill>
              <a:latin typeface="Arial" charset="0"/>
              <a:cs typeface="Arial" charset="0"/>
            </a:endParaRPr>
          </a:p>
        </p:txBody>
      </p:sp>
      <p:sp>
        <p:nvSpPr>
          <p:cNvPr id="19463" name="Text Box 7"/>
          <p:cNvSpPr txBox="1">
            <a:spLocks noChangeArrowheads="1"/>
          </p:cNvSpPr>
          <p:nvPr/>
        </p:nvSpPr>
        <p:spPr bwMode="auto">
          <a:xfrm>
            <a:off x="117475" y="735013"/>
            <a:ext cx="8802688" cy="1815882"/>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b="1" dirty="0">
                <a:solidFill>
                  <a:srgbClr val="FF0000"/>
                </a:solidFill>
                <a:cs typeface="Arial" charset="0"/>
              </a:rPr>
              <a:t>■</a:t>
            </a:r>
            <a:r>
              <a:rPr lang="en-US" sz="1000" b="1" dirty="0">
                <a:solidFill>
                  <a:srgbClr val="FF0000"/>
                </a:solidFill>
                <a:cs typeface="Arial" charset="0"/>
              </a:rPr>
              <a:t>  Sliding </a:t>
            </a:r>
            <a:r>
              <a:rPr lang="en-US" sz="1000" b="1" dirty="0" smtClean="0">
                <a:solidFill>
                  <a:srgbClr val="FF0000"/>
                </a:solidFill>
                <a:cs typeface="Arial" charset="0"/>
              </a:rPr>
              <a:t>Friction. </a:t>
            </a:r>
            <a:r>
              <a:rPr lang="en-US" sz="1000" dirty="0" smtClean="0">
                <a:solidFill>
                  <a:srgbClr val="000000"/>
                </a:solidFill>
                <a:cs typeface="Arial" charset="0"/>
              </a:rPr>
              <a:t>When </a:t>
            </a:r>
            <a:r>
              <a:rPr lang="en-US" sz="1000" dirty="0">
                <a:solidFill>
                  <a:srgbClr val="000000"/>
                </a:solidFill>
                <a:cs typeface="Arial" charset="0"/>
              </a:rPr>
              <a:t>two bodies tend to slide on each other, a resisting force appears at their surface of contact which opposes their relative motion. This force is called sliding friction.</a:t>
            </a:r>
            <a:endParaRPr lang="ru-RU" sz="1000" dirty="0">
              <a:solidFill>
                <a:srgbClr val="000000"/>
              </a:solidFill>
              <a:cs typeface="Arial" charset="0"/>
            </a:endParaRPr>
          </a:p>
          <a:p>
            <a:pPr eaLnBrk="1" hangingPunct="1">
              <a:defRPr/>
            </a:pPr>
            <a:r>
              <a:rPr lang="en-US" sz="1000" b="1" dirty="0" smtClean="0">
                <a:solidFill>
                  <a:srgbClr val="00007D">
                    <a:lumMod val="60000"/>
                    <a:lumOff val="40000"/>
                  </a:srgbClr>
                </a:solidFill>
                <a:cs typeface="Arial" charset="0"/>
              </a:rPr>
              <a:t>The </a:t>
            </a:r>
            <a:r>
              <a:rPr lang="en-US" sz="1000" b="1" dirty="0">
                <a:solidFill>
                  <a:srgbClr val="00007D">
                    <a:lumMod val="60000"/>
                    <a:lumOff val="40000"/>
                  </a:srgbClr>
                </a:solidFill>
                <a:cs typeface="Arial" charset="0"/>
              </a:rPr>
              <a:t>laws of sliding friction can be formulated as follows</a:t>
            </a:r>
            <a:r>
              <a:rPr lang="en-US" sz="1000" b="1" dirty="0" smtClean="0">
                <a:solidFill>
                  <a:srgbClr val="00007D">
                    <a:lumMod val="60000"/>
                    <a:lumOff val="40000"/>
                  </a:srgbClr>
                </a:solidFill>
                <a:cs typeface="Arial" charset="0"/>
              </a:rPr>
              <a:t>:</a:t>
            </a:r>
            <a:endParaRPr lang="en-US" sz="1000" b="1" dirty="0">
              <a:solidFill>
                <a:srgbClr val="00007D">
                  <a:lumMod val="60000"/>
                  <a:lumOff val="40000"/>
                </a:srgbClr>
              </a:solidFill>
              <a:cs typeface="Arial" charset="0"/>
            </a:endParaRPr>
          </a:p>
          <a:p>
            <a:pPr marL="228600" indent="-228600" eaLnBrk="1" hangingPunct="1">
              <a:buFontTx/>
              <a:buAutoNum type="arabicPeriod"/>
              <a:defRPr/>
            </a:pPr>
            <a:r>
              <a:rPr lang="en-US" sz="1000" dirty="0" smtClean="0">
                <a:solidFill>
                  <a:srgbClr val="000000"/>
                </a:solidFill>
                <a:cs typeface="Arial" charset="0"/>
              </a:rPr>
              <a:t>When </a:t>
            </a:r>
            <a:r>
              <a:rPr lang="en-US" sz="1000" dirty="0">
                <a:solidFill>
                  <a:srgbClr val="000000"/>
                </a:solidFill>
                <a:cs typeface="Arial" charset="0"/>
              </a:rPr>
              <a:t>two bodies tend to slide on each other, a frictional force is developed at the surface of contact, the magnitude of which can have any value from zero to a maximum value which is called limiting </a:t>
            </a:r>
            <a:r>
              <a:rPr lang="en-US" sz="1000" dirty="0" smtClean="0">
                <a:solidFill>
                  <a:srgbClr val="000000"/>
                </a:solidFill>
                <a:cs typeface="Arial" charset="0"/>
              </a:rPr>
              <a:t>friction</a:t>
            </a:r>
          </a:p>
          <a:p>
            <a:pPr marL="228600" indent="-228600" eaLnBrk="1" hangingPunct="1">
              <a:buFontTx/>
              <a:buAutoNum type="arabicPeriod"/>
              <a:defRPr/>
            </a:pPr>
            <a:endParaRPr lang="en-US" sz="1000" dirty="0" smtClean="0">
              <a:solidFill>
                <a:srgbClr val="000000"/>
              </a:solidFill>
              <a:cs typeface="Arial" charset="0"/>
            </a:endParaRPr>
          </a:p>
          <a:p>
            <a:pPr marL="228600" indent="-228600" eaLnBrk="1" hangingPunct="1">
              <a:buFontTx/>
              <a:buAutoNum type="arabicPeriod"/>
              <a:defRPr/>
            </a:pPr>
            <a:r>
              <a:rPr lang="en-US" sz="1000" dirty="0" smtClean="0">
                <a:solidFill>
                  <a:srgbClr val="000000"/>
                </a:solidFill>
                <a:cs typeface="Arial" charset="0"/>
              </a:rPr>
              <a:t>The limiting </a:t>
            </a:r>
            <a:r>
              <a:rPr lang="en-US" sz="1000" dirty="0">
                <a:solidFill>
                  <a:srgbClr val="000000"/>
                </a:solidFill>
                <a:cs typeface="Arial" charset="0"/>
              </a:rPr>
              <a:t>friction is equal in magnitude to the product of the coefficient of static friction (or friction of rest) and the normal pressure or normal </a:t>
            </a:r>
            <a:r>
              <a:rPr lang="en-US" sz="1000" dirty="0" smtClean="0">
                <a:solidFill>
                  <a:srgbClr val="000000"/>
                </a:solidFill>
                <a:cs typeface="Arial" charset="0"/>
              </a:rPr>
              <a:t>reaction.</a:t>
            </a:r>
          </a:p>
          <a:p>
            <a:pPr eaLnBrk="1" hangingPunct="1">
              <a:defRPr/>
            </a:pPr>
            <a:r>
              <a:rPr lang="ru-RU" sz="1000" dirty="0" smtClean="0">
                <a:solidFill>
                  <a:srgbClr val="000000"/>
                </a:solidFill>
                <a:cs typeface="Arial" charset="0"/>
              </a:rPr>
              <a:t> </a:t>
            </a:r>
            <a:r>
              <a:rPr lang="en-US" sz="1000" dirty="0" smtClean="0">
                <a:solidFill>
                  <a:srgbClr val="000000"/>
                </a:solidFill>
                <a:cs typeface="Arial" charset="0"/>
              </a:rPr>
              <a:t>3</a:t>
            </a:r>
            <a:r>
              <a:rPr lang="en-US" sz="1000" dirty="0">
                <a:solidFill>
                  <a:srgbClr val="000000"/>
                </a:solidFill>
                <a:cs typeface="Arial" charset="0"/>
              </a:rPr>
              <a:t>. The coefficient of static friction </a:t>
            </a:r>
            <a:r>
              <a:rPr lang="en-US" sz="1200" i="1" dirty="0" smtClean="0">
                <a:solidFill>
                  <a:srgbClr val="000000"/>
                </a:solidFill>
                <a:latin typeface="Times New Roman" pitchFamily="18" charset="0"/>
                <a:cs typeface="Times New Roman" pitchFamily="18" charset="0"/>
              </a:rPr>
              <a:t>f</a:t>
            </a:r>
            <a:r>
              <a:rPr lang="en-US" sz="1200" i="1" dirty="0" smtClean="0">
                <a:solidFill>
                  <a:srgbClr val="000000"/>
                </a:solidFill>
                <a:cs typeface="Arial" charset="0"/>
              </a:rPr>
              <a:t> </a:t>
            </a:r>
            <a:r>
              <a:rPr lang="en-US" sz="1000" dirty="0">
                <a:solidFill>
                  <a:srgbClr val="000000"/>
                </a:solidFill>
                <a:cs typeface="Arial" charset="0"/>
              </a:rPr>
              <a:t>is a dimensionless quantity which is determined experimentally and depends on the material of the contacting bodies and the conditions of their surfaces.</a:t>
            </a:r>
            <a:endParaRPr lang="ru-RU" sz="1000" dirty="0">
              <a:solidFill>
                <a:srgbClr val="000000"/>
              </a:solidFill>
              <a:cs typeface="Arial" charset="0"/>
            </a:endParaRPr>
          </a:p>
          <a:p>
            <a:pPr eaLnBrk="1" hangingPunct="1">
              <a:defRPr/>
            </a:pPr>
            <a:r>
              <a:rPr lang="en-US" sz="1000" dirty="0" smtClean="0">
                <a:solidFill>
                  <a:srgbClr val="000000"/>
                </a:solidFill>
                <a:cs typeface="Arial" charset="0"/>
              </a:rPr>
              <a:t>4</a:t>
            </a:r>
            <a:r>
              <a:rPr lang="en-US" sz="1000" dirty="0">
                <a:solidFill>
                  <a:srgbClr val="000000"/>
                </a:solidFill>
                <a:cs typeface="Arial" charset="0"/>
              </a:rPr>
              <a:t>. Within broad limits, the value of limiting friction does not depend on the area of the surface of contact.</a:t>
            </a:r>
            <a:r>
              <a:rPr lang="ru-RU" sz="1000" dirty="0" smtClean="0">
                <a:solidFill>
                  <a:srgbClr val="000000"/>
                </a:solidFill>
                <a:cs typeface="Arial" charset="0"/>
              </a:rPr>
              <a:t> </a:t>
            </a:r>
            <a:endParaRPr lang="en-US" sz="1000" dirty="0">
              <a:solidFill>
                <a:srgbClr val="000000"/>
              </a:solidFill>
              <a:cs typeface="Arial" charset="0"/>
            </a:endParaRPr>
          </a:p>
        </p:txBody>
      </p:sp>
      <p:graphicFrame>
        <p:nvGraphicFramePr>
          <p:cNvPr id="72517" name="Object 3909"/>
          <p:cNvGraphicFramePr>
            <a:graphicFrameLocks noChangeAspect="1"/>
          </p:cNvGraphicFramePr>
          <p:nvPr>
            <p:extLst>
              <p:ext uri="{D42A27DB-BD31-4B8C-83A1-F6EECF244321}">
                <p14:modId xmlns:p14="http://schemas.microsoft.com/office/powerpoint/2010/main" val="2503037233"/>
              </p:ext>
            </p:extLst>
          </p:nvPr>
        </p:nvGraphicFramePr>
        <p:xfrm>
          <a:off x="3708400" y="1388954"/>
          <a:ext cx="927100" cy="254000"/>
        </p:xfrm>
        <a:graphic>
          <a:graphicData uri="http://schemas.openxmlformats.org/presentationml/2006/ole">
            <mc:AlternateContent xmlns:mc="http://schemas.openxmlformats.org/markup-compatibility/2006">
              <mc:Choice xmlns:v="urn:schemas-microsoft-com:vml" Requires="v">
                <p:oleObj spid="_x0000_s1471490" name="Equation" r:id="rId3" imgW="927000" imgH="253800" progId="Equation.DSMT4">
                  <p:embed/>
                </p:oleObj>
              </mc:Choice>
              <mc:Fallback>
                <p:oleObj name="Equation" r:id="rId3" imgW="927000" imgH="253800" progId="Equation.DSMT4">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08400" y="1388954"/>
                        <a:ext cx="9271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72518" name="Object 3910"/>
          <p:cNvGraphicFramePr>
            <a:graphicFrameLocks noChangeAspect="1"/>
          </p:cNvGraphicFramePr>
          <p:nvPr>
            <p:extLst>
              <p:ext uri="{D42A27DB-BD31-4B8C-83A1-F6EECF244321}">
                <p14:modId xmlns:p14="http://schemas.microsoft.com/office/powerpoint/2010/main" val="778462278"/>
              </p:ext>
            </p:extLst>
          </p:nvPr>
        </p:nvGraphicFramePr>
        <p:xfrm>
          <a:off x="6392896" y="1388954"/>
          <a:ext cx="698500" cy="254000"/>
        </p:xfrm>
        <a:graphic>
          <a:graphicData uri="http://schemas.openxmlformats.org/presentationml/2006/ole">
            <mc:AlternateContent xmlns:mc="http://schemas.openxmlformats.org/markup-compatibility/2006">
              <mc:Choice xmlns:v="urn:schemas-microsoft-com:vml" Requires="v">
                <p:oleObj spid="_x0000_s1471491" name="Equation" r:id="rId5" imgW="698400" imgH="253800" progId="Equation.DSMT4">
                  <p:embed/>
                </p:oleObj>
              </mc:Choice>
              <mc:Fallback>
                <p:oleObj name="Equation" r:id="rId5" imgW="698400" imgH="253800" progId="Equation.DSMT4">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92896" y="1388954"/>
                        <a:ext cx="6985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4378" name="Text Box 10"/>
          <p:cNvSpPr txBox="1">
            <a:spLocks noChangeArrowheads="1"/>
          </p:cNvSpPr>
          <p:nvPr/>
        </p:nvSpPr>
        <p:spPr bwMode="auto">
          <a:xfrm>
            <a:off x="125413" y="2438400"/>
            <a:ext cx="8802687" cy="430887"/>
          </a:xfrm>
          <a:prstGeom prst="rect">
            <a:avLst/>
          </a:prstGeom>
          <a:noFill/>
          <a:ln w="9525">
            <a:noFill/>
            <a:miter lim="800000"/>
            <a:headEnd/>
            <a:tailEnd/>
          </a:ln>
        </p:spPr>
        <p:txBody>
          <a:bodyPr>
            <a:spAutoFit/>
          </a:bodyPr>
          <a:lstStyle/>
          <a:p>
            <a:r>
              <a:rPr lang="en-US" sz="1000" b="1" dirty="0">
                <a:solidFill>
                  <a:srgbClr val="FF0000"/>
                </a:solidFill>
                <a:latin typeface="Arial" charset="0"/>
                <a:cs typeface="Arial" charset="0"/>
              </a:rPr>
              <a:t>Methods of the </a:t>
            </a:r>
            <a:r>
              <a:rPr lang="en-US" sz="1000" b="1" dirty="0" smtClean="0">
                <a:solidFill>
                  <a:srgbClr val="FF0000"/>
                </a:solidFill>
                <a:latin typeface="Arial" charset="0"/>
                <a:cs typeface="Arial" charset="0"/>
              </a:rPr>
              <a:t>Friction Coefficient Testing</a:t>
            </a:r>
            <a:r>
              <a:rPr lang="en-US" sz="1000" b="1" dirty="0">
                <a:solidFill>
                  <a:srgbClr val="FF0000"/>
                </a:solidFill>
                <a:latin typeface="Arial" charset="0"/>
                <a:cs typeface="Arial" charset="0"/>
              </a:rPr>
              <a:t>.</a:t>
            </a:r>
          </a:p>
          <a:p>
            <a:r>
              <a:rPr lang="ru-RU" sz="1000" dirty="0" smtClean="0">
                <a:solidFill>
                  <a:srgbClr val="000000"/>
                </a:solidFill>
                <a:latin typeface="Arial" charset="0"/>
                <a:cs typeface="Arial" charset="0"/>
              </a:rPr>
              <a:t>1</a:t>
            </a:r>
            <a:r>
              <a:rPr lang="ru-RU" sz="1000" dirty="0">
                <a:solidFill>
                  <a:srgbClr val="000000"/>
                </a:solidFill>
                <a:latin typeface="Arial" charset="0"/>
                <a:cs typeface="Arial" charset="0"/>
              </a:rPr>
              <a:t>.</a:t>
            </a:r>
            <a:r>
              <a:rPr lang="ru-RU" sz="1000" b="1" dirty="0">
                <a:solidFill>
                  <a:srgbClr val="FF0000"/>
                </a:solidFill>
                <a:latin typeface="Arial" charset="0"/>
                <a:cs typeface="Arial" charset="0"/>
              </a:rPr>
              <a:t> </a:t>
            </a:r>
            <a:r>
              <a:rPr lang="en-US" sz="1000" dirty="0">
                <a:solidFill>
                  <a:srgbClr val="000000"/>
                </a:solidFill>
                <a:latin typeface="Arial" charset="0"/>
                <a:cs typeface="Arial" charset="0"/>
              </a:rPr>
              <a:t>Shear force changes from zero to its </a:t>
            </a:r>
            <a:r>
              <a:rPr lang="en-US" sz="1000" dirty="0" smtClean="0">
                <a:solidFill>
                  <a:srgbClr val="000000"/>
                </a:solidFill>
                <a:latin typeface="Arial" charset="0"/>
                <a:cs typeface="Arial" charset="0"/>
              </a:rPr>
              <a:t>maximum</a:t>
            </a:r>
            <a:r>
              <a:rPr lang="ru-RU" sz="1000" dirty="0" smtClean="0">
                <a:solidFill>
                  <a:srgbClr val="000000"/>
                </a:solidFill>
                <a:latin typeface="Arial" charset="0"/>
                <a:cs typeface="Arial" charset="0"/>
              </a:rPr>
              <a:t> </a:t>
            </a:r>
            <a:r>
              <a:rPr lang="ru-RU" sz="1100" dirty="0">
                <a:solidFill>
                  <a:srgbClr val="000000"/>
                </a:solidFill>
                <a:latin typeface="Times New Roman" pitchFamily="18" charset="0"/>
                <a:cs typeface="Times New Roman" pitchFamily="18" charset="0"/>
              </a:rPr>
              <a:t>0</a:t>
            </a:r>
            <a:r>
              <a:rPr lang="en-US" sz="1100" dirty="0">
                <a:solidFill>
                  <a:srgbClr val="000000"/>
                </a:solidFill>
                <a:latin typeface="Times New Roman" pitchFamily="18" charset="0"/>
                <a:cs typeface="Times New Roman" pitchFamily="18" charset="0"/>
              </a:rPr>
              <a:t> ≤ </a:t>
            </a:r>
            <a:r>
              <a:rPr lang="en-US" sz="1100" i="1" dirty="0">
                <a:solidFill>
                  <a:srgbClr val="000000"/>
                </a:solidFill>
                <a:latin typeface="Times New Roman" pitchFamily="18" charset="0"/>
                <a:cs typeface="Times New Roman" pitchFamily="18" charset="0"/>
              </a:rPr>
              <a:t>T</a:t>
            </a:r>
            <a:r>
              <a:rPr lang="en-US" sz="11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T</a:t>
            </a:r>
            <a:r>
              <a:rPr lang="en-US" sz="1100" baseline="30000" dirty="0" err="1">
                <a:solidFill>
                  <a:srgbClr val="000000"/>
                </a:solidFill>
                <a:latin typeface="Times New Roman" pitchFamily="18" charset="0"/>
                <a:cs typeface="Times New Roman" pitchFamily="18" charset="0"/>
              </a:rPr>
              <a:t>max</a:t>
            </a:r>
            <a:r>
              <a:rPr lang="en-US" sz="1100" dirty="0">
                <a:solidFill>
                  <a:srgbClr val="000000"/>
                </a:solidFill>
                <a:latin typeface="Times New Roman" pitchFamily="18" charset="0"/>
                <a:cs typeface="Times New Roman" pitchFamily="18" charset="0"/>
              </a:rPr>
              <a:t>, (0 ≤ </a:t>
            </a:r>
            <a:r>
              <a:rPr lang="en-US" sz="1100" i="1" dirty="0">
                <a:solidFill>
                  <a:srgbClr val="000000"/>
                </a:solidFill>
                <a:latin typeface="Times New Roman" pitchFamily="18" charset="0"/>
                <a:cs typeface="Times New Roman" pitchFamily="18" charset="0"/>
              </a:rPr>
              <a:t>P</a:t>
            </a:r>
            <a:r>
              <a:rPr lang="en-US" sz="11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P</a:t>
            </a:r>
            <a:r>
              <a:rPr lang="en-US" sz="1100" i="1" baseline="30000" dirty="0" err="1">
                <a:solidFill>
                  <a:srgbClr val="000000"/>
                </a:solidFill>
                <a:latin typeface="Times New Roman" pitchFamily="18" charset="0"/>
                <a:cs typeface="Times New Roman" pitchFamily="18" charset="0"/>
              </a:rPr>
              <a:t>max</a:t>
            </a:r>
            <a:r>
              <a:rPr lang="en-US" sz="1100" dirty="0">
                <a:solidFill>
                  <a:srgbClr val="000000"/>
                </a:solidFill>
                <a:latin typeface="Times New Roman" pitchFamily="18" charset="0"/>
                <a:cs typeface="Times New Roman" pitchFamily="18" charset="0"/>
              </a:rPr>
              <a:t>).</a:t>
            </a:r>
          </a:p>
        </p:txBody>
      </p:sp>
      <p:sp>
        <p:nvSpPr>
          <p:cNvPr id="314379" name="Rectangle 11"/>
          <p:cNvSpPr>
            <a:spLocks noChangeArrowheads="1"/>
          </p:cNvSpPr>
          <p:nvPr/>
        </p:nvSpPr>
        <p:spPr bwMode="auto">
          <a:xfrm>
            <a:off x="433388" y="3429000"/>
            <a:ext cx="1104900" cy="180975"/>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4380" name="Line 12"/>
          <p:cNvSpPr>
            <a:spLocks noChangeShapeType="1"/>
          </p:cNvSpPr>
          <p:nvPr/>
        </p:nvSpPr>
        <p:spPr bwMode="auto">
          <a:xfrm>
            <a:off x="423863" y="3429000"/>
            <a:ext cx="111442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382" name="Line 14"/>
          <p:cNvSpPr>
            <a:spLocks noChangeShapeType="1"/>
          </p:cNvSpPr>
          <p:nvPr/>
        </p:nvSpPr>
        <p:spPr bwMode="auto">
          <a:xfrm>
            <a:off x="1171575" y="3390900"/>
            <a:ext cx="98107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383" name="Oval 15"/>
          <p:cNvSpPr>
            <a:spLocks noChangeArrowheads="1"/>
          </p:cNvSpPr>
          <p:nvPr/>
        </p:nvSpPr>
        <p:spPr bwMode="auto">
          <a:xfrm>
            <a:off x="2076450" y="3381375"/>
            <a:ext cx="190500" cy="180975"/>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14384" name="Group 16"/>
          <p:cNvGrpSpPr>
            <a:grpSpLocks/>
          </p:cNvGrpSpPr>
          <p:nvPr/>
        </p:nvGrpSpPr>
        <p:grpSpPr bwMode="auto">
          <a:xfrm flipV="1">
            <a:off x="1987550" y="3286125"/>
            <a:ext cx="393700" cy="236538"/>
            <a:chOff x="158" y="2772"/>
            <a:chExt cx="386" cy="227"/>
          </a:xfrm>
        </p:grpSpPr>
        <p:sp>
          <p:nvSpPr>
            <p:cNvPr id="72625" name="AutoShape 17"/>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2626" name="Oval 18"/>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2627" name="Rectangle 19"/>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2628" name="Line 20"/>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314389" name="Line 21"/>
          <p:cNvSpPr>
            <a:spLocks noChangeShapeType="1"/>
          </p:cNvSpPr>
          <p:nvPr/>
        </p:nvSpPr>
        <p:spPr bwMode="auto">
          <a:xfrm rot="5400000">
            <a:off x="2074863" y="3660775"/>
            <a:ext cx="38100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390" name="AutoShape 22"/>
          <p:cNvSpPr>
            <a:spLocks noChangeArrowheads="1"/>
          </p:cNvSpPr>
          <p:nvPr/>
        </p:nvSpPr>
        <p:spPr bwMode="auto">
          <a:xfrm>
            <a:off x="1938338" y="3848100"/>
            <a:ext cx="657225" cy="476250"/>
          </a:xfrm>
          <a:prstGeom prst="triangle">
            <a:avLst>
              <a:gd name="adj" fmla="val 50000"/>
            </a:avLst>
          </a:prstGeom>
          <a:no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1" name="Rectangle 23"/>
          <p:cNvSpPr>
            <a:spLocks noChangeArrowheads="1"/>
          </p:cNvSpPr>
          <p:nvPr/>
        </p:nvSpPr>
        <p:spPr bwMode="auto">
          <a:xfrm>
            <a:off x="704850" y="3376613"/>
            <a:ext cx="457200" cy="42862"/>
          </a:xfrm>
          <a:prstGeom prst="rect">
            <a:avLst/>
          </a:prstGeom>
          <a:solidFill>
            <a:srgbClr val="993300"/>
          </a:solidFill>
          <a:ln w="9525" algn="ctr">
            <a:solidFill>
              <a:srgbClr val="993300"/>
            </a:solidFill>
            <a:miter lim="800000"/>
            <a:headEnd/>
            <a:tailEnd/>
          </a:ln>
        </p:spPr>
        <p:txBody>
          <a:bodyPr wrap="none" anchor="ctr"/>
          <a:lstStyle/>
          <a:p>
            <a:endParaRPr lang="ru-RU">
              <a:solidFill>
                <a:srgbClr val="000000"/>
              </a:solidFill>
              <a:latin typeface="Arial" charset="0"/>
              <a:cs typeface="Arial" charset="0"/>
            </a:endParaRPr>
          </a:p>
        </p:txBody>
      </p:sp>
      <p:sp>
        <p:nvSpPr>
          <p:cNvPr id="314381" name="Rectangle 13"/>
          <p:cNvSpPr>
            <a:spLocks noChangeArrowheads="1"/>
          </p:cNvSpPr>
          <p:nvPr/>
        </p:nvSpPr>
        <p:spPr bwMode="auto">
          <a:xfrm>
            <a:off x="728663" y="3124200"/>
            <a:ext cx="409575" cy="285750"/>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2" name="AutoShape 24"/>
          <p:cNvSpPr>
            <a:spLocks noChangeArrowheads="1"/>
          </p:cNvSpPr>
          <p:nvPr/>
        </p:nvSpPr>
        <p:spPr bwMode="auto">
          <a:xfrm>
            <a:off x="2033588" y="4052888"/>
            <a:ext cx="471487" cy="261937"/>
          </a:xfrm>
          <a:prstGeom prst="triangle">
            <a:avLst>
              <a:gd name="adj" fmla="val 50000"/>
            </a:avLst>
          </a:prstGeom>
          <a:solidFill>
            <a:srgbClr val="FFFF00"/>
          </a:solidFill>
          <a:ln w="9525" algn="ctr">
            <a:solidFill>
              <a:srgbClr val="FFCC99"/>
            </a:solidFill>
            <a:miter lim="800000"/>
            <a:headEnd/>
            <a:tailEnd/>
          </a:ln>
        </p:spPr>
        <p:txBody>
          <a:bodyPr wrap="none" anchor="ctr"/>
          <a:lstStyle/>
          <a:p>
            <a:endParaRPr lang="ru-RU">
              <a:solidFill>
                <a:srgbClr val="000000"/>
              </a:solidFill>
              <a:latin typeface="Arial" charset="0"/>
              <a:cs typeface="Arial" charset="0"/>
            </a:endParaRPr>
          </a:p>
        </p:txBody>
      </p:sp>
      <p:sp>
        <p:nvSpPr>
          <p:cNvPr id="314394" name="AutoShape 26"/>
          <p:cNvSpPr>
            <a:spLocks noChangeArrowheads="1"/>
          </p:cNvSpPr>
          <p:nvPr/>
        </p:nvSpPr>
        <p:spPr bwMode="auto">
          <a:xfrm>
            <a:off x="1171575" y="3338513"/>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5" name="AutoShape 27"/>
          <p:cNvSpPr>
            <a:spLocks noChangeArrowheads="1"/>
          </p:cNvSpPr>
          <p:nvPr/>
        </p:nvSpPr>
        <p:spPr bwMode="auto">
          <a:xfrm rot="-5400000">
            <a:off x="727075" y="3575050"/>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6" name="AutoShape 28"/>
          <p:cNvSpPr>
            <a:spLocks noChangeArrowheads="1"/>
          </p:cNvSpPr>
          <p:nvPr/>
        </p:nvSpPr>
        <p:spPr bwMode="auto">
          <a:xfrm rot="5400000" flipV="1">
            <a:off x="839788" y="3306762"/>
            <a:ext cx="171450" cy="98425"/>
          </a:xfrm>
          <a:prstGeom prst="rightArrow">
            <a:avLst>
              <a:gd name="adj1" fmla="val 50000"/>
              <a:gd name="adj2" fmla="val 4354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397" name="AutoShape 29"/>
          <p:cNvSpPr>
            <a:spLocks noChangeArrowheads="1"/>
          </p:cNvSpPr>
          <p:nvPr/>
        </p:nvSpPr>
        <p:spPr bwMode="auto">
          <a:xfrm flipH="1">
            <a:off x="498475" y="3379788"/>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398" name="Object 3911"/>
          <p:cNvGraphicFramePr>
            <a:graphicFrameLocks noChangeAspect="1"/>
          </p:cNvGraphicFramePr>
          <p:nvPr/>
        </p:nvGraphicFramePr>
        <p:xfrm>
          <a:off x="336550" y="3111500"/>
          <a:ext cx="317500" cy="254000"/>
        </p:xfrm>
        <a:graphic>
          <a:graphicData uri="http://schemas.openxmlformats.org/presentationml/2006/ole">
            <mc:AlternateContent xmlns:mc="http://schemas.openxmlformats.org/markup-compatibility/2006">
              <mc:Choice xmlns:v="urn:schemas-microsoft-com:vml" Requires="v">
                <p:oleObj spid="_x0000_s1471492" name="Equation" r:id="rId7" imgW="317160" imgH="253800" progId="Equation.DSMT4">
                  <p:embed/>
                </p:oleObj>
              </mc:Choice>
              <mc:Fallback>
                <p:oleObj name="Equation" r:id="rId7" imgW="317160" imgH="253800" progId="Equation.DSMT4">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36550" y="3111500"/>
                        <a:ext cx="3175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399" name="Object 3912"/>
          <p:cNvGraphicFramePr>
            <a:graphicFrameLocks noChangeAspect="1"/>
          </p:cNvGraphicFramePr>
          <p:nvPr/>
        </p:nvGraphicFramePr>
        <p:xfrm>
          <a:off x="1360488" y="3113088"/>
          <a:ext cx="342900" cy="266700"/>
        </p:xfrm>
        <a:graphic>
          <a:graphicData uri="http://schemas.openxmlformats.org/presentationml/2006/ole">
            <mc:AlternateContent xmlns:mc="http://schemas.openxmlformats.org/markup-compatibility/2006">
              <mc:Choice xmlns:v="urn:schemas-microsoft-com:vml" Requires="v">
                <p:oleObj spid="_x0000_s1471493" name="Формула" r:id="rId9" imgW="342603" imgH="266469" progId="Equation.3">
                  <p:embed/>
                </p:oleObj>
              </mc:Choice>
              <mc:Fallback>
                <p:oleObj name="Формула" r:id="rId9" imgW="342603" imgH="266469"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360488" y="3113088"/>
                        <a:ext cx="342900" cy="266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00" name="Object 3913"/>
          <p:cNvGraphicFramePr>
            <a:graphicFrameLocks noChangeAspect="1"/>
          </p:cNvGraphicFramePr>
          <p:nvPr>
            <p:extLst>
              <p:ext uri="{D42A27DB-BD31-4B8C-83A1-F6EECF244321}">
                <p14:modId xmlns:p14="http://schemas.microsoft.com/office/powerpoint/2010/main" val="810372159"/>
              </p:ext>
            </p:extLst>
          </p:nvPr>
        </p:nvGraphicFramePr>
        <p:xfrm>
          <a:off x="2595563" y="2982912"/>
          <a:ext cx="1866900" cy="533400"/>
        </p:xfrm>
        <a:graphic>
          <a:graphicData uri="http://schemas.openxmlformats.org/presentationml/2006/ole">
            <mc:AlternateContent xmlns:mc="http://schemas.openxmlformats.org/markup-compatibility/2006">
              <mc:Choice xmlns:v="urn:schemas-microsoft-com:vml" Requires="v">
                <p:oleObj spid="_x0000_s1471494" name="Equation" r:id="rId11" imgW="1866600" imgH="533160" progId="Equation.DSMT4">
                  <p:embed/>
                </p:oleObj>
              </mc:Choice>
              <mc:Fallback>
                <p:oleObj name="Equation" r:id="rId11" imgW="1866600" imgH="533160" progId="Equation.DSMT4">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595563" y="2982912"/>
                        <a:ext cx="1866900" cy="533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01" name="Object 3914"/>
          <p:cNvGraphicFramePr>
            <a:graphicFrameLocks noChangeAspect="1"/>
          </p:cNvGraphicFramePr>
          <p:nvPr>
            <p:extLst>
              <p:ext uri="{D42A27DB-BD31-4B8C-83A1-F6EECF244321}">
                <p14:modId xmlns:p14="http://schemas.microsoft.com/office/powerpoint/2010/main" val="3795279079"/>
              </p:ext>
            </p:extLst>
          </p:nvPr>
        </p:nvGraphicFramePr>
        <p:xfrm>
          <a:off x="2970213" y="3503613"/>
          <a:ext cx="1181100" cy="914400"/>
        </p:xfrm>
        <a:graphic>
          <a:graphicData uri="http://schemas.openxmlformats.org/presentationml/2006/ole">
            <mc:AlternateContent xmlns:mc="http://schemas.openxmlformats.org/markup-compatibility/2006">
              <mc:Choice xmlns:v="urn:schemas-microsoft-com:vml" Requires="v">
                <p:oleObj spid="_x0000_s1471495" name="Формула" r:id="rId13" imgW="1181100" imgH="914400" progId="Equation.3">
                  <p:embed/>
                </p:oleObj>
              </mc:Choice>
              <mc:Fallback>
                <p:oleObj name="Формула" r:id="rId13" imgW="1181100" imgH="9144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970213" y="3503613"/>
                        <a:ext cx="1181100" cy="9144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14402" name="Object 3915"/>
          <p:cNvGraphicFramePr>
            <a:graphicFrameLocks noChangeAspect="1"/>
          </p:cNvGraphicFramePr>
          <p:nvPr>
            <p:extLst>
              <p:ext uri="{D42A27DB-BD31-4B8C-83A1-F6EECF244321}">
                <p14:modId xmlns:p14="http://schemas.microsoft.com/office/powerpoint/2010/main" val="2873951447"/>
              </p:ext>
            </p:extLst>
          </p:nvPr>
        </p:nvGraphicFramePr>
        <p:xfrm>
          <a:off x="660266" y="3708401"/>
          <a:ext cx="177800" cy="203200"/>
        </p:xfrm>
        <a:graphic>
          <a:graphicData uri="http://schemas.openxmlformats.org/presentationml/2006/ole">
            <mc:AlternateContent xmlns:mc="http://schemas.openxmlformats.org/markup-compatibility/2006">
              <mc:Choice xmlns:v="urn:schemas-microsoft-com:vml" Requires="v">
                <p:oleObj spid="_x0000_s1471496" name="Формула" r:id="rId15" imgW="177569" imgH="202936" progId="Equation.3">
                  <p:embed/>
                </p:oleObj>
              </mc:Choice>
              <mc:Fallback>
                <p:oleObj name="Формула" r:id="rId15" imgW="177569" imgH="20293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60266" y="3708401"/>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03" name="Object 3916"/>
          <p:cNvGraphicFramePr>
            <a:graphicFrameLocks noChangeAspect="1"/>
          </p:cNvGraphicFramePr>
          <p:nvPr/>
        </p:nvGraphicFramePr>
        <p:xfrm>
          <a:off x="963613" y="3170238"/>
          <a:ext cx="177800" cy="203200"/>
        </p:xfrm>
        <a:graphic>
          <a:graphicData uri="http://schemas.openxmlformats.org/presentationml/2006/ole">
            <mc:AlternateContent xmlns:mc="http://schemas.openxmlformats.org/markup-compatibility/2006">
              <mc:Choice xmlns:v="urn:schemas-microsoft-com:vml" Requires="v">
                <p:oleObj spid="_x0000_s1471497" name="Формула" r:id="rId17" imgW="177569" imgH="202936" progId="Equation.3">
                  <p:embed/>
                </p:oleObj>
              </mc:Choice>
              <mc:Fallback>
                <p:oleObj name="Формула" r:id="rId17" imgW="177569" imgH="202936"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63613" y="3170238"/>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04" name="Object 3917"/>
          <p:cNvGraphicFramePr>
            <a:graphicFrameLocks noChangeAspect="1"/>
          </p:cNvGraphicFramePr>
          <p:nvPr/>
        </p:nvGraphicFramePr>
        <p:xfrm>
          <a:off x="2282825" y="4092575"/>
          <a:ext cx="355600" cy="203200"/>
        </p:xfrm>
        <a:graphic>
          <a:graphicData uri="http://schemas.openxmlformats.org/presentationml/2006/ole">
            <mc:AlternateContent xmlns:mc="http://schemas.openxmlformats.org/markup-compatibility/2006">
              <mc:Choice xmlns:v="urn:schemas-microsoft-com:vml" Requires="v">
                <p:oleObj spid="_x0000_s1471498" name="Формула" r:id="rId19" imgW="355292" imgH="203024" progId="Equation.3">
                  <p:embed/>
                </p:oleObj>
              </mc:Choice>
              <mc:Fallback>
                <p:oleObj name="Формула" r:id="rId19" imgW="355292" imgH="203024"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282825" y="4092575"/>
                        <a:ext cx="3556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05" name="AutoShape 37"/>
          <p:cNvSpPr>
            <a:spLocks noChangeArrowheads="1"/>
          </p:cNvSpPr>
          <p:nvPr/>
        </p:nvSpPr>
        <p:spPr bwMode="auto">
          <a:xfrm rot="5400000" flipV="1">
            <a:off x="2171701" y="4267200"/>
            <a:ext cx="171450" cy="98425"/>
          </a:xfrm>
          <a:prstGeom prst="rightArrow">
            <a:avLst>
              <a:gd name="adj1" fmla="val 50000"/>
              <a:gd name="adj2" fmla="val 4354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06" name="Text Box 38"/>
          <p:cNvSpPr txBox="1">
            <a:spLocks noChangeArrowheads="1"/>
          </p:cNvSpPr>
          <p:nvPr/>
        </p:nvSpPr>
        <p:spPr bwMode="auto">
          <a:xfrm>
            <a:off x="146050" y="2805113"/>
            <a:ext cx="5852884" cy="261610"/>
          </a:xfrm>
          <a:prstGeom prst="rect">
            <a:avLst/>
          </a:prstGeom>
          <a:noFill/>
          <a:ln w="9525">
            <a:noFill/>
            <a:miter lim="800000"/>
            <a:headEnd/>
            <a:tailEnd/>
          </a:ln>
        </p:spPr>
        <p:txBody>
          <a:bodyPr wrap="none">
            <a:spAutoFit/>
          </a:bodyPr>
          <a:lstStyle/>
          <a:p>
            <a:r>
              <a:rPr lang="ru-RU" sz="1000" dirty="0">
                <a:solidFill>
                  <a:srgbClr val="000000"/>
                </a:solidFill>
                <a:latin typeface="Arial" charset="0"/>
                <a:cs typeface="Arial" charset="0"/>
              </a:rPr>
              <a:t>2. </a:t>
            </a:r>
            <a:r>
              <a:rPr lang="en-US" sz="1000" dirty="0">
                <a:solidFill>
                  <a:srgbClr val="000000"/>
                </a:solidFill>
                <a:latin typeface="Arial" charset="0"/>
                <a:cs typeface="Arial" charset="0"/>
              </a:rPr>
              <a:t>Normal pressure changes from some initial value to minimal </a:t>
            </a:r>
            <a:r>
              <a:rPr lang="en-US" sz="1000" dirty="0" smtClean="0">
                <a:solidFill>
                  <a:srgbClr val="000000"/>
                </a:solidFill>
                <a:latin typeface="Arial" charset="0"/>
                <a:cs typeface="Arial" charset="0"/>
              </a:rPr>
              <a:t>value </a:t>
            </a:r>
            <a:r>
              <a:rPr lang="ru-RU" sz="1000" dirty="0" smtClean="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N</a:t>
            </a:r>
            <a:r>
              <a:rPr lang="en-US" sz="1100" baseline="-25000" dirty="0">
                <a:solidFill>
                  <a:srgbClr val="000000"/>
                </a:solidFill>
                <a:latin typeface="Times New Roman" pitchFamily="18" charset="0"/>
                <a:cs typeface="Times New Roman" pitchFamily="18" charset="0"/>
              </a:rPr>
              <a:t>0</a:t>
            </a:r>
            <a:r>
              <a:rPr lang="en-US" sz="1100" dirty="0">
                <a:solidFill>
                  <a:srgbClr val="000000"/>
                </a:solidFill>
                <a:latin typeface="Times New Roman" pitchFamily="18" charset="0"/>
                <a:cs typeface="Times New Roman" pitchFamily="18" charset="0"/>
              </a:rPr>
              <a:t> ≥ </a:t>
            </a:r>
            <a:r>
              <a:rPr lang="en-US" sz="1100" i="1" dirty="0">
                <a:solidFill>
                  <a:srgbClr val="000000"/>
                </a:solidFill>
                <a:latin typeface="Times New Roman" pitchFamily="18" charset="0"/>
                <a:cs typeface="Times New Roman" pitchFamily="18" charset="0"/>
              </a:rPr>
              <a:t>N</a:t>
            </a:r>
            <a:r>
              <a:rPr lang="en-US" sz="11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N</a:t>
            </a:r>
            <a:r>
              <a:rPr lang="en-US" sz="1100" baseline="30000" dirty="0" err="1">
                <a:solidFill>
                  <a:srgbClr val="000000"/>
                </a:solidFill>
                <a:latin typeface="Times New Roman" pitchFamily="18" charset="0"/>
                <a:cs typeface="Times New Roman" pitchFamily="18" charset="0"/>
              </a:rPr>
              <a:t>min</a:t>
            </a:r>
            <a:r>
              <a:rPr lang="en-US" sz="1100" i="1" dirty="0">
                <a:solidFill>
                  <a:srgbClr val="000000"/>
                </a:solidFill>
                <a:latin typeface="Times New Roman" pitchFamily="18" charset="0"/>
                <a:cs typeface="Times New Roman" pitchFamily="18" charset="0"/>
              </a:rPr>
              <a:t> </a:t>
            </a:r>
            <a:r>
              <a:rPr lang="en-US" sz="1100" dirty="0">
                <a:solidFill>
                  <a:srgbClr val="000000"/>
                </a:solidFill>
                <a:latin typeface="Times New Roman" pitchFamily="18" charset="0"/>
                <a:cs typeface="Times New Roman" pitchFamily="18" charset="0"/>
              </a:rPr>
              <a:t>(</a:t>
            </a:r>
            <a:r>
              <a:rPr lang="en-US" sz="1100" i="1" dirty="0">
                <a:solidFill>
                  <a:srgbClr val="000000"/>
                </a:solidFill>
                <a:latin typeface="Times New Roman" pitchFamily="18" charset="0"/>
                <a:cs typeface="Times New Roman" pitchFamily="18" charset="0"/>
              </a:rPr>
              <a:t>G</a:t>
            </a:r>
            <a:r>
              <a:rPr lang="en-US" sz="1100" baseline="-25000" dirty="0">
                <a:solidFill>
                  <a:srgbClr val="000000"/>
                </a:solidFill>
                <a:latin typeface="Times New Roman" pitchFamily="18" charset="0"/>
                <a:cs typeface="Times New Roman" pitchFamily="18" charset="0"/>
              </a:rPr>
              <a:t>0</a:t>
            </a:r>
            <a:r>
              <a:rPr lang="en-US" sz="1100" dirty="0">
                <a:solidFill>
                  <a:srgbClr val="000000"/>
                </a:solidFill>
                <a:latin typeface="Times New Roman" pitchFamily="18" charset="0"/>
                <a:cs typeface="Times New Roman" pitchFamily="18" charset="0"/>
              </a:rPr>
              <a:t> ≥ </a:t>
            </a:r>
            <a:r>
              <a:rPr lang="en-US" sz="1100" i="1" dirty="0">
                <a:solidFill>
                  <a:srgbClr val="000000"/>
                </a:solidFill>
                <a:latin typeface="Times New Roman" pitchFamily="18" charset="0"/>
                <a:cs typeface="Times New Roman" pitchFamily="18" charset="0"/>
              </a:rPr>
              <a:t>G</a:t>
            </a:r>
            <a:r>
              <a:rPr lang="en-US" sz="11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G</a:t>
            </a:r>
            <a:r>
              <a:rPr lang="en-US" sz="1100" baseline="30000" dirty="0" err="1">
                <a:solidFill>
                  <a:srgbClr val="000000"/>
                </a:solidFill>
                <a:latin typeface="Times New Roman" pitchFamily="18" charset="0"/>
                <a:cs typeface="Times New Roman" pitchFamily="18" charset="0"/>
              </a:rPr>
              <a:t>min</a:t>
            </a:r>
            <a:r>
              <a:rPr lang="en-US" sz="1100" dirty="0">
                <a:solidFill>
                  <a:srgbClr val="000000"/>
                </a:solidFill>
                <a:latin typeface="Times New Roman" pitchFamily="18" charset="0"/>
                <a:cs typeface="Times New Roman" pitchFamily="18" charset="0"/>
              </a:rPr>
              <a:t>).</a:t>
            </a:r>
          </a:p>
        </p:txBody>
      </p:sp>
      <p:sp>
        <p:nvSpPr>
          <p:cNvPr id="314407" name="Rectangle 39"/>
          <p:cNvSpPr>
            <a:spLocks noChangeArrowheads="1"/>
          </p:cNvSpPr>
          <p:nvPr/>
        </p:nvSpPr>
        <p:spPr bwMode="auto">
          <a:xfrm>
            <a:off x="4856163" y="3051175"/>
            <a:ext cx="671512" cy="347663"/>
          </a:xfrm>
          <a:prstGeom prst="rect">
            <a:avLst/>
          </a:prstGeom>
          <a:solidFill>
            <a:srgbClr val="CCFFFF"/>
          </a:solidFill>
          <a:ln w="9525" algn="ctr">
            <a:solidFill>
              <a:srgbClr val="99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314408" name="Rectangle 40"/>
          <p:cNvSpPr>
            <a:spLocks noChangeArrowheads="1"/>
          </p:cNvSpPr>
          <p:nvPr/>
        </p:nvSpPr>
        <p:spPr bwMode="auto">
          <a:xfrm>
            <a:off x="4699000" y="3408363"/>
            <a:ext cx="1104900" cy="180975"/>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4409" name="Line 41"/>
          <p:cNvSpPr>
            <a:spLocks noChangeShapeType="1"/>
          </p:cNvSpPr>
          <p:nvPr/>
        </p:nvSpPr>
        <p:spPr bwMode="auto">
          <a:xfrm>
            <a:off x="4689475" y="3408363"/>
            <a:ext cx="111442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410" name="Line 42"/>
          <p:cNvSpPr>
            <a:spLocks noChangeShapeType="1"/>
          </p:cNvSpPr>
          <p:nvPr/>
        </p:nvSpPr>
        <p:spPr bwMode="auto">
          <a:xfrm>
            <a:off x="5437188" y="3370263"/>
            <a:ext cx="98107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411" name="Oval 43"/>
          <p:cNvSpPr>
            <a:spLocks noChangeArrowheads="1"/>
          </p:cNvSpPr>
          <p:nvPr/>
        </p:nvSpPr>
        <p:spPr bwMode="auto">
          <a:xfrm>
            <a:off x="6342063" y="3360738"/>
            <a:ext cx="190500" cy="180975"/>
          </a:xfrm>
          <a:prstGeom prst="ellipse">
            <a:avLst/>
          </a:prstGeom>
          <a:no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14412" name="Group 44"/>
          <p:cNvGrpSpPr>
            <a:grpSpLocks/>
          </p:cNvGrpSpPr>
          <p:nvPr/>
        </p:nvGrpSpPr>
        <p:grpSpPr bwMode="auto">
          <a:xfrm flipV="1">
            <a:off x="6253163" y="3265488"/>
            <a:ext cx="393700" cy="236537"/>
            <a:chOff x="158" y="2772"/>
            <a:chExt cx="386" cy="227"/>
          </a:xfrm>
        </p:grpSpPr>
        <p:sp>
          <p:nvSpPr>
            <p:cNvPr id="72621" name="AutoShape 45"/>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2622" name="Oval 46"/>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2623" name="Rectangle 47"/>
            <p:cNvSpPr>
              <a:spLocks noChangeArrowheads="1"/>
            </p:cNvSpPr>
            <p:nvPr/>
          </p:nvSpPr>
          <p:spPr bwMode="auto">
            <a:xfrm>
              <a:off x="158" y="2931"/>
              <a:ext cx="386" cy="68"/>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2624" name="Line 48"/>
            <p:cNvSpPr>
              <a:spLocks noChangeShapeType="1"/>
            </p:cNvSpPr>
            <p:nvPr/>
          </p:nvSpPr>
          <p:spPr bwMode="auto">
            <a:xfrm>
              <a:off x="158" y="2931"/>
              <a:ext cx="386" cy="0"/>
            </a:xfrm>
            <a:prstGeom prst="line">
              <a:avLst/>
            </a:prstGeom>
            <a:noFill/>
            <a:ln w="9525">
              <a:solidFill>
                <a:schemeClr val="tx1"/>
              </a:solidFill>
              <a:round/>
              <a:headEnd/>
              <a:tailEnd/>
            </a:ln>
          </p:spPr>
          <p:txBody>
            <a:bodyPr/>
            <a:lstStyle/>
            <a:p>
              <a:endParaRPr lang="ru-RU">
                <a:solidFill>
                  <a:srgbClr val="000000"/>
                </a:solidFill>
                <a:latin typeface="Arial" charset="0"/>
                <a:cs typeface="Arial" charset="0"/>
              </a:endParaRPr>
            </a:p>
          </p:txBody>
        </p:sp>
      </p:grpSp>
      <p:sp>
        <p:nvSpPr>
          <p:cNvPr id="314417" name="Line 49"/>
          <p:cNvSpPr>
            <a:spLocks noChangeShapeType="1"/>
          </p:cNvSpPr>
          <p:nvPr/>
        </p:nvSpPr>
        <p:spPr bwMode="auto">
          <a:xfrm rot="5400000">
            <a:off x="6340475" y="3640138"/>
            <a:ext cx="38100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418" name="AutoShape 50"/>
          <p:cNvSpPr>
            <a:spLocks noChangeArrowheads="1"/>
          </p:cNvSpPr>
          <p:nvPr/>
        </p:nvSpPr>
        <p:spPr bwMode="auto">
          <a:xfrm>
            <a:off x="6203950" y="3827463"/>
            <a:ext cx="657225" cy="476250"/>
          </a:xfrm>
          <a:prstGeom prst="triangle">
            <a:avLst>
              <a:gd name="adj" fmla="val 50000"/>
            </a:avLst>
          </a:prstGeom>
          <a:no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19" name="Rectangle 51"/>
          <p:cNvSpPr>
            <a:spLocks noChangeArrowheads="1"/>
          </p:cNvSpPr>
          <p:nvPr/>
        </p:nvSpPr>
        <p:spPr bwMode="auto">
          <a:xfrm>
            <a:off x="4970463" y="3355975"/>
            <a:ext cx="457200" cy="42863"/>
          </a:xfrm>
          <a:prstGeom prst="rect">
            <a:avLst/>
          </a:prstGeom>
          <a:solidFill>
            <a:srgbClr val="993300"/>
          </a:solidFill>
          <a:ln w="9525" algn="ctr">
            <a:solidFill>
              <a:srgbClr val="993300"/>
            </a:solidFill>
            <a:miter lim="800000"/>
            <a:headEnd/>
            <a:tailEnd/>
          </a:ln>
        </p:spPr>
        <p:txBody>
          <a:bodyPr wrap="none" anchor="ctr"/>
          <a:lstStyle/>
          <a:p>
            <a:endParaRPr lang="ru-RU">
              <a:solidFill>
                <a:srgbClr val="000000"/>
              </a:solidFill>
              <a:latin typeface="Arial" charset="0"/>
              <a:cs typeface="Arial" charset="0"/>
            </a:endParaRPr>
          </a:p>
        </p:txBody>
      </p:sp>
      <p:sp>
        <p:nvSpPr>
          <p:cNvPr id="314421" name="AutoShape 53"/>
          <p:cNvSpPr>
            <a:spLocks noChangeArrowheads="1"/>
          </p:cNvSpPr>
          <p:nvPr/>
        </p:nvSpPr>
        <p:spPr bwMode="auto">
          <a:xfrm>
            <a:off x="5003800" y="3098800"/>
            <a:ext cx="357188" cy="261938"/>
          </a:xfrm>
          <a:prstGeom prst="triangle">
            <a:avLst>
              <a:gd name="adj" fmla="val 50000"/>
            </a:avLst>
          </a:prstGeom>
          <a:solidFill>
            <a:srgbClr val="FFFF00"/>
          </a:solidFill>
          <a:ln w="9525" algn="ctr">
            <a:solidFill>
              <a:srgbClr val="FFCC99"/>
            </a:solidFill>
            <a:miter lim="800000"/>
            <a:headEnd/>
            <a:tailEnd/>
          </a:ln>
        </p:spPr>
        <p:txBody>
          <a:bodyPr wrap="none" anchor="ctr"/>
          <a:lstStyle/>
          <a:p>
            <a:endParaRPr lang="ru-RU">
              <a:solidFill>
                <a:srgbClr val="000000"/>
              </a:solidFill>
              <a:latin typeface="Arial" charset="0"/>
              <a:cs typeface="Arial" charset="0"/>
            </a:endParaRPr>
          </a:p>
        </p:txBody>
      </p:sp>
      <p:sp>
        <p:nvSpPr>
          <p:cNvPr id="314422" name="AutoShape 54"/>
          <p:cNvSpPr>
            <a:spLocks noChangeArrowheads="1"/>
          </p:cNvSpPr>
          <p:nvPr/>
        </p:nvSpPr>
        <p:spPr bwMode="auto">
          <a:xfrm>
            <a:off x="5437188" y="3317875"/>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23" name="AutoShape 55"/>
          <p:cNvSpPr>
            <a:spLocks noChangeArrowheads="1"/>
          </p:cNvSpPr>
          <p:nvPr/>
        </p:nvSpPr>
        <p:spPr bwMode="auto">
          <a:xfrm rot="-5400000">
            <a:off x="4992688" y="3554413"/>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24" name="AutoShape 56"/>
          <p:cNvSpPr>
            <a:spLocks noChangeArrowheads="1"/>
          </p:cNvSpPr>
          <p:nvPr/>
        </p:nvSpPr>
        <p:spPr bwMode="auto">
          <a:xfrm rot="5400000" flipV="1">
            <a:off x="5095876" y="3286125"/>
            <a:ext cx="171450" cy="98425"/>
          </a:xfrm>
          <a:prstGeom prst="rightArrow">
            <a:avLst>
              <a:gd name="adj1" fmla="val 50000"/>
              <a:gd name="adj2" fmla="val 4354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25" name="AutoShape 57"/>
          <p:cNvSpPr>
            <a:spLocks noChangeArrowheads="1"/>
          </p:cNvSpPr>
          <p:nvPr/>
        </p:nvSpPr>
        <p:spPr bwMode="auto">
          <a:xfrm flipH="1">
            <a:off x="4764088" y="3359150"/>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426" name="Object 3918"/>
          <p:cNvGraphicFramePr>
            <a:graphicFrameLocks noChangeAspect="1"/>
          </p:cNvGraphicFramePr>
          <p:nvPr/>
        </p:nvGraphicFramePr>
        <p:xfrm>
          <a:off x="4602163" y="3090863"/>
          <a:ext cx="317500" cy="254000"/>
        </p:xfrm>
        <a:graphic>
          <a:graphicData uri="http://schemas.openxmlformats.org/presentationml/2006/ole">
            <mc:AlternateContent xmlns:mc="http://schemas.openxmlformats.org/markup-compatibility/2006">
              <mc:Choice xmlns:v="urn:schemas-microsoft-com:vml" Requires="v">
                <p:oleObj spid="_x0000_s1471499" name="Equation" r:id="rId21" imgW="317160" imgH="253800" progId="Equation.DSMT4">
                  <p:embed/>
                </p:oleObj>
              </mc:Choice>
              <mc:Fallback>
                <p:oleObj name="Equation" r:id="rId21" imgW="317160" imgH="253800" progId="Equation.DSMT4">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602163" y="3090863"/>
                        <a:ext cx="3175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27" name="Object 3919"/>
          <p:cNvGraphicFramePr>
            <a:graphicFrameLocks noChangeAspect="1"/>
          </p:cNvGraphicFramePr>
          <p:nvPr/>
        </p:nvGraphicFramePr>
        <p:xfrm>
          <a:off x="5721350" y="3130550"/>
          <a:ext cx="152400" cy="190500"/>
        </p:xfrm>
        <a:graphic>
          <a:graphicData uri="http://schemas.openxmlformats.org/presentationml/2006/ole">
            <mc:AlternateContent xmlns:mc="http://schemas.openxmlformats.org/markup-compatibility/2006">
              <mc:Choice xmlns:v="urn:schemas-microsoft-com:vml" Requires="v">
                <p:oleObj spid="_x0000_s1471500" name="Формула" r:id="rId23" imgW="152334" imgH="190417" progId="Equation.3">
                  <p:embed/>
                </p:oleObj>
              </mc:Choice>
              <mc:Fallback>
                <p:oleObj name="Формула" r:id="rId23" imgW="152334" imgH="190417"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721350" y="3130550"/>
                        <a:ext cx="1524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28" name="Object 3920"/>
          <p:cNvGraphicFramePr>
            <a:graphicFrameLocks noChangeAspect="1"/>
          </p:cNvGraphicFramePr>
          <p:nvPr/>
        </p:nvGraphicFramePr>
        <p:xfrm>
          <a:off x="6864350" y="2932113"/>
          <a:ext cx="1868488" cy="533400"/>
        </p:xfrm>
        <a:graphic>
          <a:graphicData uri="http://schemas.openxmlformats.org/presentationml/2006/ole">
            <mc:AlternateContent xmlns:mc="http://schemas.openxmlformats.org/markup-compatibility/2006">
              <mc:Choice xmlns:v="urn:schemas-microsoft-com:vml" Requires="v">
                <p:oleObj spid="_x0000_s1471501" name="Equation" r:id="rId25" imgW="1866600" imgH="533160" progId="Equation.DSMT4">
                  <p:embed/>
                </p:oleObj>
              </mc:Choice>
              <mc:Fallback>
                <p:oleObj name="Equation" r:id="rId25" imgW="1866600" imgH="533160" progId="Equation.DSMT4">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864350" y="2932113"/>
                        <a:ext cx="1868488" cy="5334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29" name="Object 3921"/>
          <p:cNvGraphicFramePr>
            <a:graphicFrameLocks noChangeAspect="1"/>
          </p:cNvGraphicFramePr>
          <p:nvPr>
            <p:extLst>
              <p:ext uri="{D42A27DB-BD31-4B8C-83A1-F6EECF244321}">
                <p14:modId xmlns:p14="http://schemas.microsoft.com/office/powerpoint/2010/main" val="383037452"/>
              </p:ext>
            </p:extLst>
          </p:nvPr>
        </p:nvGraphicFramePr>
        <p:xfrm>
          <a:off x="6943725" y="3476625"/>
          <a:ext cx="1193800" cy="927100"/>
        </p:xfrm>
        <a:graphic>
          <a:graphicData uri="http://schemas.openxmlformats.org/presentationml/2006/ole">
            <mc:AlternateContent xmlns:mc="http://schemas.openxmlformats.org/markup-compatibility/2006">
              <mc:Choice xmlns:v="urn:schemas-microsoft-com:vml" Requires="v">
                <p:oleObj spid="_x0000_s1471502" name="Формула" r:id="rId27" imgW="1193800" imgH="927100" progId="Equation.3">
                  <p:embed/>
                </p:oleObj>
              </mc:Choice>
              <mc:Fallback>
                <p:oleObj name="Формула" r:id="rId27" imgW="1193800" imgH="92710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6943725" y="3476625"/>
                        <a:ext cx="1193800" cy="9271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14430" name="Object 3922"/>
          <p:cNvGraphicFramePr>
            <a:graphicFrameLocks noChangeAspect="1"/>
          </p:cNvGraphicFramePr>
          <p:nvPr/>
        </p:nvGraphicFramePr>
        <p:xfrm>
          <a:off x="5208588" y="3582988"/>
          <a:ext cx="355600" cy="215900"/>
        </p:xfrm>
        <a:graphic>
          <a:graphicData uri="http://schemas.openxmlformats.org/presentationml/2006/ole">
            <mc:AlternateContent xmlns:mc="http://schemas.openxmlformats.org/markup-compatibility/2006">
              <mc:Choice xmlns:v="urn:schemas-microsoft-com:vml" Requires="v">
                <p:oleObj spid="_x0000_s1471503" name="Формула" r:id="rId29" imgW="355292" imgH="215713" progId="Equation.3">
                  <p:embed/>
                </p:oleObj>
              </mc:Choice>
              <mc:Fallback>
                <p:oleObj name="Формула" r:id="rId29" imgW="355292" imgH="215713"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208588" y="3582988"/>
                        <a:ext cx="35560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31" name="Object 3923"/>
          <p:cNvGraphicFramePr>
            <a:graphicFrameLocks noChangeAspect="1"/>
          </p:cNvGraphicFramePr>
          <p:nvPr/>
        </p:nvGraphicFramePr>
        <p:xfrm>
          <a:off x="5207000" y="3114675"/>
          <a:ext cx="355600" cy="215900"/>
        </p:xfrm>
        <a:graphic>
          <a:graphicData uri="http://schemas.openxmlformats.org/presentationml/2006/ole">
            <mc:AlternateContent xmlns:mc="http://schemas.openxmlformats.org/markup-compatibility/2006">
              <mc:Choice xmlns:v="urn:schemas-microsoft-com:vml" Requires="v">
                <p:oleObj spid="_x0000_s1471504" name="Формула" r:id="rId31" imgW="355292" imgH="215713" progId="Equation.3">
                  <p:embed/>
                </p:oleObj>
              </mc:Choice>
              <mc:Fallback>
                <p:oleObj name="Формула" r:id="rId31" imgW="355292" imgH="215713"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207000" y="3114675"/>
                        <a:ext cx="35560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32" name="Object 3924"/>
          <p:cNvGraphicFramePr>
            <a:graphicFrameLocks noChangeAspect="1"/>
          </p:cNvGraphicFramePr>
          <p:nvPr/>
        </p:nvGraphicFramePr>
        <p:xfrm>
          <a:off x="6557963" y="4068763"/>
          <a:ext cx="165100" cy="190500"/>
        </p:xfrm>
        <a:graphic>
          <a:graphicData uri="http://schemas.openxmlformats.org/presentationml/2006/ole">
            <mc:AlternateContent xmlns:mc="http://schemas.openxmlformats.org/markup-compatibility/2006">
              <mc:Choice xmlns:v="urn:schemas-microsoft-com:vml" Requires="v">
                <p:oleObj spid="_x0000_s1471505" name="Формула" r:id="rId33" imgW="164957" imgH="190335" progId="Equation.3">
                  <p:embed/>
                </p:oleObj>
              </mc:Choice>
              <mc:Fallback>
                <p:oleObj name="Формула" r:id="rId33" imgW="164957" imgH="190335"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557963" y="4068763"/>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33" name="AutoShape 65"/>
          <p:cNvSpPr>
            <a:spLocks noChangeArrowheads="1"/>
          </p:cNvSpPr>
          <p:nvPr/>
        </p:nvSpPr>
        <p:spPr bwMode="auto">
          <a:xfrm rot="5400000" flipV="1">
            <a:off x="6437313" y="4246562"/>
            <a:ext cx="171450" cy="98425"/>
          </a:xfrm>
          <a:prstGeom prst="rightArrow">
            <a:avLst>
              <a:gd name="adj1" fmla="val 50000"/>
              <a:gd name="adj2" fmla="val 4354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314434" name="Text Box 66"/>
              <p:cNvSpPr txBox="1">
                <a:spLocks noChangeArrowheads="1"/>
              </p:cNvSpPr>
              <p:nvPr/>
            </p:nvSpPr>
            <p:spPr bwMode="auto">
              <a:xfrm>
                <a:off x="142874" y="4419600"/>
                <a:ext cx="7776927" cy="261610"/>
              </a:xfrm>
              <a:prstGeom prst="rect">
                <a:avLst/>
              </a:prstGeom>
              <a:noFill/>
              <a:ln w="9525">
                <a:noFill/>
                <a:miter lim="800000"/>
                <a:headEnd/>
                <a:tailEnd/>
              </a:ln>
            </p:spPr>
            <p:txBody>
              <a:bodyPr wrap="square">
                <a:spAutoFit/>
              </a:bodyPr>
              <a:lstStyle/>
              <a:p>
                <a:r>
                  <a:rPr lang="en-US" sz="1000" dirty="0">
                    <a:solidFill>
                      <a:srgbClr val="000000"/>
                    </a:solidFill>
                    <a:latin typeface="Arial" charset="0"/>
                    <a:cs typeface="Arial" charset="0"/>
                  </a:rPr>
                  <a:t>3</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Shear force and normal pressure change </a:t>
                </a:r>
                <a:r>
                  <a:rPr lang="en-US" sz="1000" dirty="0" smtClean="0">
                    <a:solidFill>
                      <a:srgbClr val="000000"/>
                    </a:solidFill>
                    <a:latin typeface="Arial" charset="0"/>
                    <a:cs typeface="Arial" charset="0"/>
                  </a:rPr>
                  <a:t>when the </a:t>
                </a:r>
                <a:r>
                  <a:rPr lang="en-US" sz="1000" dirty="0">
                    <a:solidFill>
                      <a:srgbClr val="000000"/>
                    </a:solidFill>
                    <a:latin typeface="Arial" charset="0"/>
                    <a:cs typeface="Arial" charset="0"/>
                  </a:rPr>
                  <a:t>angle </a:t>
                </a:r>
                <a:r>
                  <a:rPr lang="en-US" sz="1000" dirty="0" smtClean="0">
                    <a:solidFill>
                      <a:srgbClr val="000000"/>
                    </a:solidFill>
                    <a:latin typeface="Arial" charset="0"/>
                    <a:cs typeface="Arial" charset="0"/>
                  </a:rPr>
                  <a:t>of the </a:t>
                </a:r>
                <a:r>
                  <a:rPr lang="en-US" sz="1000" dirty="0">
                    <a:solidFill>
                      <a:srgbClr val="000000"/>
                    </a:solidFill>
                    <a:latin typeface="Arial" charset="0"/>
                    <a:cs typeface="Arial" charset="0"/>
                  </a:rPr>
                  <a:t>plane inclination changes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from zero to </a:t>
                </a:r>
                <a:r>
                  <a:rPr lang="en-US" sz="1000" dirty="0" smtClean="0">
                    <a:solidFill>
                      <a:srgbClr val="000000"/>
                    </a:solidFill>
                    <a:latin typeface="Arial" charset="0"/>
                    <a:cs typeface="Arial" charset="0"/>
                  </a:rPr>
                  <a:t>maximum:</a:t>
                </a:r>
                <a:r>
                  <a:rPr lang="ru-RU" sz="1000" dirty="0" smtClean="0">
                    <a:solidFill>
                      <a:srgbClr val="000000"/>
                    </a:solidFill>
                    <a:latin typeface="Arial" charset="0"/>
                    <a:cs typeface="Arial" charset="0"/>
                  </a:rPr>
                  <a:t> </a:t>
                </a:r>
                <a:r>
                  <a:rPr lang="en-US" sz="1000" dirty="0" smtClean="0">
                    <a:solidFill>
                      <a:srgbClr val="000000"/>
                    </a:solidFill>
                    <a:latin typeface="Arial" charset="0"/>
                    <a:cs typeface="Arial" charset="0"/>
                  </a:rPr>
                  <a:t> </a:t>
                </a:r>
                <a:r>
                  <a:rPr lang="en-US" sz="1100" dirty="0" smtClean="0">
                    <a:solidFill>
                      <a:srgbClr val="000000"/>
                    </a:solidFill>
                    <a:latin typeface="Times New Roman" pitchFamily="18" charset="0"/>
                    <a:cs typeface="Times New Roman" pitchFamily="18" charset="0"/>
                  </a:rPr>
                  <a:t>0 </a:t>
                </a:r>
                <a14:m>
                  <m:oMath xmlns:m="http://schemas.openxmlformats.org/officeDocument/2006/math">
                    <m:r>
                      <a:rPr lang="en-US" sz="1100" i="1" smtClean="0">
                        <a:solidFill>
                          <a:srgbClr val="000000"/>
                        </a:solidFill>
                        <a:latin typeface="Cambria Math"/>
                        <a:ea typeface="Cambria Math"/>
                        <a:cs typeface="Times New Roman" pitchFamily="18" charset="0"/>
                      </a:rPr>
                      <m:t>≤</m:t>
                    </m:r>
                  </m:oMath>
                </a14:m>
                <a:r>
                  <a:rPr lang="en-US" sz="1100" dirty="0" smtClean="0">
                    <a:solidFill>
                      <a:srgbClr val="000000"/>
                    </a:solidFill>
                    <a:latin typeface="Times New Roman" pitchFamily="18" charset="0"/>
                    <a:cs typeface="Times New Roman" pitchFamily="18" charset="0"/>
                  </a:rPr>
                  <a:t> </a:t>
                </a:r>
                <a:r>
                  <a:rPr lang="el-GR" sz="1100" i="1" dirty="0" smtClean="0">
                    <a:solidFill>
                      <a:srgbClr val="000000"/>
                    </a:solidFill>
                    <a:latin typeface="Times New Roman" pitchFamily="18" charset="0"/>
                    <a:cs typeface="Times New Roman" pitchFamily="18" charset="0"/>
                  </a:rPr>
                  <a:t>φ</a:t>
                </a:r>
                <a14:m>
                  <m:oMath xmlns:m="http://schemas.openxmlformats.org/officeDocument/2006/math">
                    <m:r>
                      <a:rPr lang="el-GR" sz="1100" i="1" dirty="0" smtClean="0">
                        <a:solidFill>
                          <a:srgbClr val="000000"/>
                        </a:solidFill>
                        <a:latin typeface="Cambria Math"/>
                        <a:ea typeface="Cambria Math"/>
                        <a:cs typeface="Times New Roman" pitchFamily="18" charset="0"/>
                      </a:rPr>
                      <m:t>≤</m:t>
                    </m:r>
                  </m:oMath>
                </a14:m>
                <a:r>
                  <a:rPr lang="en-US" sz="1100" dirty="0" smtClean="0">
                    <a:solidFill>
                      <a:srgbClr val="000000"/>
                    </a:solidFill>
                    <a:latin typeface="Times New Roman" pitchFamily="18" charset="0"/>
                    <a:cs typeface="Times New Roman" pitchFamily="18" charset="0"/>
                  </a:rPr>
                  <a:t>  </a:t>
                </a:r>
                <a:r>
                  <a:rPr lang="el-GR" sz="1100" i="1" dirty="0">
                    <a:solidFill>
                      <a:srgbClr val="000000"/>
                    </a:solidFill>
                    <a:latin typeface="Times New Roman" pitchFamily="18" charset="0"/>
                    <a:cs typeface="Times New Roman" pitchFamily="18" charset="0"/>
                  </a:rPr>
                  <a:t>φ</a:t>
                </a:r>
                <a:r>
                  <a:rPr lang="en-US" sz="1100" i="1" baseline="30000" dirty="0">
                    <a:solidFill>
                      <a:srgbClr val="000000"/>
                    </a:solidFill>
                    <a:latin typeface="Times New Roman" pitchFamily="18" charset="0"/>
                    <a:cs typeface="Times New Roman" pitchFamily="18" charset="0"/>
                  </a:rPr>
                  <a:t>max</a:t>
                </a:r>
                <a:r>
                  <a:rPr lang="en-US" sz="1100" i="1" dirty="0">
                    <a:solidFill>
                      <a:srgbClr val="000000"/>
                    </a:solidFill>
                    <a:latin typeface="Times New Roman" pitchFamily="18" charset="0"/>
                    <a:cs typeface="Times New Roman" pitchFamily="18" charset="0"/>
                  </a:rPr>
                  <a:t> </a:t>
                </a:r>
                <a:r>
                  <a:rPr lang="en-US" sz="1100" dirty="0">
                    <a:solidFill>
                      <a:srgbClr val="000000"/>
                    </a:solidFill>
                    <a:latin typeface="Times New Roman" pitchFamily="18" charset="0"/>
                    <a:cs typeface="Times New Roman" pitchFamily="18" charset="0"/>
                  </a:rPr>
                  <a:t>.</a:t>
                </a:r>
              </a:p>
            </p:txBody>
          </p:sp>
        </mc:Choice>
        <mc:Fallback xmlns="">
          <p:sp>
            <p:nvSpPr>
              <p:cNvPr id="314434" name="Text Box 66"/>
              <p:cNvSpPr txBox="1">
                <a:spLocks noRot="1" noChangeAspect="1" noMove="1" noResize="1" noEditPoints="1" noAdjustHandles="1" noChangeArrowheads="1" noChangeShapeType="1" noTextEdit="1"/>
              </p:cNvSpPr>
              <p:nvPr/>
            </p:nvSpPr>
            <p:spPr bwMode="auto">
              <a:xfrm>
                <a:off x="142874" y="4419600"/>
                <a:ext cx="7776927" cy="261610"/>
              </a:xfrm>
              <a:prstGeom prst="rect">
                <a:avLst/>
              </a:prstGeom>
              <a:blipFill rotWithShape="1">
                <a:blip r:embed="rId35"/>
                <a:stretch>
                  <a:fillRect b="-16279"/>
                </a:stretch>
              </a:blipFill>
              <a:ln w="9525">
                <a:noFill/>
                <a:miter lim="800000"/>
                <a:headEnd/>
                <a:tailEnd/>
              </a:ln>
            </p:spPr>
            <p:txBody>
              <a:bodyPr/>
              <a:lstStyle/>
              <a:p>
                <a:r>
                  <a:rPr lang="uk-UA">
                    <a:noFill/>
                  </a:rPr>
                  <a:t> </a:t>
                </a:r>
              </a:p>
            </p:txBody>
          </p:sp>
        </mc:Fallback>
      </mc:AlternateContent>
      <p:sp>
        <p:nvSpPr>
          <p:cNvPr id="314435" name="Rectangle 67"/>
          <p:cNvSpPr>
            <a:spLocks noChangeArrowheads="1"/>
          </p:cNvSpPr>
          <p:nvPr/>
        </p:nvSpPr>
        <p:spPr bwMode="auto">
          <a:xfrm rot="1276498">
            <a:off x="314325" y="5413375"/>
            <a:ext cx="1104900" cy="180975"/>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4436" name="Line 68"/>
          <p:cNvSpPr>
            <a:spLocks noChangeShapeType="1"/>
          </p:cNvSpPr>
          <p:nvPr/>
        </p:nvSpPr>
        <p:spPr bwMode="auto">
          <a:xfrm rot="1276498">
            <a:off x="338138" y="5418138"/>
            <a:ext cx="111442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437" name="Rectangle 69"/>
          <p:cNvSpPr>
            <a:spLocks noChangeArrowheads="1"/>
          </p:cNvSpPr>
          <p:nvPr/>
        </p:nvSpPr>
        <p:spPr bwMode="auto">
          <a:xfrm rot="1276498">
            <a:off x="600075" y="5056188"/>
            <a:ext cx="671513" cy="347662"/>
          </a:xfrm>
          <a:prstGeom prst="rect">
            <a:avLst/>
          </a:prstGeom>
          <a:solidFill>
            <a:srgbClr val="CCFFFF"/>
          </a:solidFill>
          <a:ln w="9525" algn="ctr">
            <a:solidFill>
              <a:srgbClr val="99CCFF"/>
            </a:solidFill>
            <a:prstDash val="dash"/>
            <a:miter lim="800000"/>
            <a:headEnd/>
            <a:tailEnd/>
          </a:ln>
        </p:spPr>
        <p:txBody>
          <a:bodyPr wrap="none" anchor="ctr"/>
          <a:lstStyle/>
          <a:p>
            <a:endParaRPr lang="ru-RU">
              <a:solidFill>
                <a:srgbClr val="000000"/>
              </a:solidFill>
              <a:latin typeface="Arial" charset="0"/>
              <a:cs typeface="Arial" charset="0"/>
            </a:endParaRPr>
          </a:p>
        </p:txBody>
      </p:sp>
      <p:sp>
        <p:nvSpPr>
          <p:cNvPr id="314439" name="Rectangle 71"/>
          <p:cNvSpPr>
            <a:spLocks noChangeArrowheads="1"/>
          </p:cNvSpPr>
          <p:nvPr/>
        </p:nvSpPr>
        <p:spPr bwMode="auto">
          <a:xfrm rot="1276498">
            <a:off x="652463" y="5354638"/>
            <a:ext cx="457200" cy="42862"/>
          </a:xfrm>
          <a:prstGeom prst="rect">
            <a:avLst/>
          </a:prstGeom>
          <a:solidFill>
            <a:srgbClr val="993300"/>
          </a:solidFill>
          <a:ln w="9525" algn="ctr">
            <a:solidFill>
              <a:srgbClr val="993300"/>
            </a:solidFill>
            <a:miter lim="800000"/>
            <a:headEnd/>
            <a:tailEnd/>
          </a:ln>
        </p:spPr>
        <p:txBody>
          <a:bodyPr wrap="none" anchor="ctr"/>
          <a:lstStyle/>
          <a:p>
            <a:endParaRPr lang="ru-RU">
              <a:solidFill>
                <a:srgbClr val="000000"/>
              </a:solidFill>
              <a:latin typeface="Arial" charset="0"/>
              <a:cs typeface="Arial" charset="0"/>
            </a:endParaRPr>
          </a:p>
        </p:txBody>
      </p:sp>
      <p:sp>
        <p:nvSpPr>
          <p:cNvPr id="314438" name="Rectangle 70"/>
          <p:cNvSpPr>
            <a:spLocks noChangeArrowheads="1"/>
          </p:cNvSpPr>
          <p:nvPr/>
        </p:nvSpPr>
        <p:spPr bwMode="auto">
          <a:xfrm rot="1276498">
            <a:off x="730250" y="5095875"/>
            <a:ext cx="409575" cy="285750"/>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40" name="AutoShape 72"/>
          <p:cNvSpPr>
            <a:spLocks noChangeArrowheads="1"/>
          </p:cNvSpPr>
          <p:nvPr/>
        </p:nvSpPr>
        <p:spPr bwMode="auto">
          <a:xfrm rot="-4123502">
            <a:off x="617538" y="5554663"/>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41" name="AutoShape 73"/>
          <p:cNvSpPr>
            <a:spLocks noChangeArrowheads="1"/>
          </p:cNvSpPr>
          <p:nvPr/>
        </p:nvSpPr>
        <p:spPr bwMode="auto">
          <a:xfrm rot="1276498" flipH="1">
            <a:off x="503238" y="5268913"/>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43" name="AutoShape 75"/>
          <p:cNvSpPr>
            <a:spLocks noChangeArrowheads="1"/>
          </p:cNvSpPr>
          <p:nvPr/>
        </p:nvSpPr>
        <p:spPr bwMode="auto">
          <a:xfrm rot="5400000" flipV="1">
            <a:off x="857251" y="5286375"/>
            <a:ext cx="171450" cy="98425"/>
          </a:xfrm>
          <a:prstGeom prst="rightArrow">
            <a:avLst>
              <a:gd name="adj1" fmla="val 50000"/>
              <a:gd name="adj2" fmla="val 4354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444" name="Object 3925"/>
          <p:cNvGraphicFramePr>
            <a:graphicFrameLocks noChangeAspect="1"/>
          </p:cNvGraphicFramePr>
          <p:nvPr/>
        </p:nvGraphicFramePr>
        <p:xfrm>
          <a:off x="742950" y="5102225"/>
          <a:ext cx="177800" cy="203200"/>
        </p:xfrm>
        <a:graphic>
          <a:graphicData uri="http://schemas.openxmlformats.org/presentationml/2006/ole">
            <mc:AlternateContent xmlns:mc="http://schemas.openxmlformats.org/markup-compatibility/2006">
              <mc:Choice xmlns:v="urn:schemas-microsoft-com:vml" Requires="v">
                <p:oleObj spid="_x0000_s1471506" name="Формула" r:id="rId36" imgW="177569" imgH="202936" progId="Equation.3">
                  <p:embed/>
                </p:oleObj>
              </mc:Choice>
              <mc:Fallback>
                <p:oleObj name="Формула" r:id="rId36" imgW="177569" imgH="202936"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742950" y="5102225"/>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45" name="Object 3926"/>
          <p:cNvGraphicFramePr>
            <a:graphicFrameLocks noChangeAspect="1"/>
          </p:cNvGraphicFramePr>
          <p:nvPr>
            <p:extLst>
              <p:ext uri="{D42A27DB-BD31-4B8C-83A1-F6EECF244321}">
                <p14:modId xmlns:p14="http://schemas.microsoft.com/office/powerpoint/2010/main" val="2774644631"/>
              </p:ext>
            </p:extLst>
          </p:nvPr>
        </p:nvGraphicFramePr>
        <p:xfrm>
          <a:off x="373063" y="4957763"/>
          <a:ext cx="317500" cy="254000"/>
        </p:xfrm>
        <a:graphic>
          <a:graphicData uri="http://schemas.openxmlformats.org/presentationml/2006/ole">
            <mc:AlternateContent xmlns:mc="http://schemas.openxmlformats.org/markup-compatibility/2006">
              <mc:Choice xmlns:v="urn:schemas-microsoft-com:vml" Requires="v">
                <p:oleObj spid="_x0000_s1471507" name="Equation" r:id="rId37" imgW="317160" imgH="253800" progId="Equation.DSMT4">
                  <p:embed/>
                </p:oleObj>
              </mc:Choice>
              <mc:Fallback>
                <p:oleObj name="Equation" r:id="rId37" imgW="317160" imgH="253800" progId="Equation.DSMT4">
                  <p:embed/>
                  <p:pic>
                    <p:nvPicPr>
                      <p:cNvPr id="0" name=""/>
                      <p:cNvPicPr>
                        <a:picLocks noChangeAspect="1" noChangeArrowheads="1"/>
                      </p:cNvPicPr>
                      <p:nvPr/>
                    </p:nvPicPr>
                    <p:blipFill>
                      <a:blip r:embed="rId38"/>
                      <a:srcRect/>
                      <a:stretch>
                        <a:fillRect/>
                      </a:stretch>
                    </p:blipFill>
                    <p:spPr bwMode="auto">
                      <a:xfrm>
                        <a:off x="373063" y="4957763"/>
                        <a:ext cx="3175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46" name="Object 3927"/>
          <p:cNvGraphicFramePr>
            <a:graphicFrameLocks noChangeAspect="1"/>
          </p:cNvGraphicFramePr>
          <p:nvPr/>
        </p:nvGraphicFramePr>
        <p:xfrm>
          <a:off x="573088" y="5380038"/>
          <a:ext cx="177800" cy="203200"/>
        </p:xfrm>
        <a:graphic>
          <a:graphicData uri="http://schemas.openxmlformats.org/presentationml/2006/ole">
            <mc:AlternateContent xmlns:mc="http://schemas.openxmlformats.org/markup-compatibility/2006">
              <mc:Choice xmlns:v="urn:schemas-microsoft-com:vml" Requires="v">
                <p:oleObj spid="_x0000_s1471508" name="Формула" r:id="rId39" imgW="177569" imgH="202936" progId="Equation.3">
                  <p:embed/>
                </p:oleObj>
              </mc:Choice>
              <mc:Fallback>
                <p:oleObj name="Формула" r:id="rId39" imgW="177569" imgH="20293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73088" y="5380038"/>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47" name="Line 79"/>
          <p:cNvSpPr>
            <a:spLocks noChangeShapeType="1"/>
          </p:cNvSpPr>
          <p:nvPr/>
        </p:nvSpPr>
        <p:spPr bwMode="auto">
          <a:xfrm flipH="1" flipV="1">
            <a:off x="439738" y="5622925"/>
            <a:ext cx="981075" cy="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4449" name="Freeform 81"/>
          <p:cNvSpPr>
            <a:spLocks/>
          </p:cNvSpPr>
          <p:nvPr/>
        </p:nvSpPr>
        <p:spPr bwMode="auto">
          <a:xfrm>
            <a:off x="1136650" y="5524500"/>
            <a:ext cx="42863" cy="96838"/>
          </a:xfrm>
          <a:custGeom>
            <a:avLst/>
            <a:gdLst>
              <a:gd name="T0" fmla="*/ 2147483647 w 26"/>
              <a:gd name="T1" fmla="*/ 2147483647 h 54"/>
              <a:gd name="T2" fmla="*/ 2147483647 w 26"/>
              <a:gd name="T3" fmla="*/ 2147483647 h 54"/>
              <a:gd name="T4" fmla="*/ 2147483647 w 26"/>
              <a:gd name="T5" fmla="*/ 2147483647 h 54"/>
              <a:gd name="T6" fmla="*/ 2147483647 w 26"/>
              <a:gd name="T7" fmla="*/ 0 h 54"/>
              <a:gd name="T8" fmla="*/ 0 60000 65536"/>
              <a:gd name="T9" fmla="*/ 0 60000 65536"/>
              <a:gd name="T10" fmla="*/ 0 60000 65536"/>
              <a:gd name="T11" fmla="*/ 0 60000 65536"/>
              <a:gd name="T12" fmla="*/ 0 w 26"/>
              <a:gd name="T13" fmla="*/ 0 h 54"/>
              <a:gd name="T14" fmla="*/ 26 w 26"/>
              <a:gd name="T15" fmla="*/ 54 h 54"/>
            </a:gdLst>
            <a:ahLst/>
            <a:cxnLst>
              <a:cxn ang="T8">
                <a:pos x="T0" y="T1"/>
              </a:cxn>
              <a:cxn ang="T9">
                <a:pos x="T2" y="T3"/>
              </a:cxn>
              <a:cxn ang="T10">
                <a:pos x="T4" y="T5"/>
              </a:cxn>
              <a:cxn ang="T11">
                <a:pos x="T6" y="T7"/>
              </a:cxn>
            </a:cxnLst>
            <a:rect l="T12" t="T13" r="T14" b="T15"/>
            <a:pathLst>
              <a:path w="26" h="54">
                <a:moveTo>
                  <a:pt x="1" y="54"/>
                </a:moveTo>
                <a:cubicBezTo>
                  <a:pt x="2" y="36"/>
                  <a:pt x="0" y="36"/>
                  <a:pt x="7" y="25"/>
                </a:cubicBezTo>
                <a:cubicBezTo>
                  <a:pt x="8" y="17"/>
                  <a:pt x="9" y="16"/>
                  <a:pt x="16" y="12"/>
                </a:cubicBezTo>
                <a:cubicBezTo>
                  <a:pt x="19" y="7"/>
                  <a:pt x="22" y="4"/>
                  <a:pt x="26"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14450" name="Object 3928"/>
          <p:cNvGraphicFramePr>
            <a:graphicFrameLocks noChangeAspect="1"/>
          </p:cNvGraphicFramePr>
          <p:nvPr/>
        </p:nvGraphicFramePr>
        <p:xfrm>
          <a:off x="954088" y="5476875"/>
          <a:ext cx="139700" cy="165100"/>
        </p:xfrm>
        <a:graphic>
          <a:graphicData uri="http://schemas.openxmlformats.org/presentationml/2006/ole">
            <mc:AlternateContent xmlns:mc="http://schemas.openxmlformats.org/markup-compatibility/2006">
              <mc:Choice xmlns:v="urn:schemas-microsoft-com:vml" Requires="v">
                <p:oleObj spid="_x0000_s1471509" name="Формула" r:id="rId40" imgW="139579" imgH="164957" progId="Equation.3">
                  <p:embed/>
                </p:oleObj>
              </mc:Choice>
              <mc:Fallback>
                <p:oleObj name="Формула" r:id="rId40" imgW="139579" imgH="164957"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954088" y="5476875"/>
                        <a:ext cx="139700" cy="165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52" name="Line 84"/>
          <p:cNvSpPr>
            <a:spLocks noChangeShapeType="1"/>
          </p:cNvSpPr>
          <p:nvPr/>
        </p:nvSpPr>
        <p:spPr bwMode="auto">
          <a:xfrm>
            <a:off x="1077913" y="5480050"/>
            <a:ext cx="485775" cy="200025"/>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314453" name="Line 85"/>
          <p:cNvSpPr>
            <a:spLocks noChangeShapeType="1"/>
          </p:cNvSpPr>
          <p:nvPr/>
        </p:nvSpPr>
        <p:spPr bwMode="auto">
          <a:xfrm rot="-5400000">
            <a:off x="780256" y="5079207"/>
            <a:ext cx="447675" cy="179388"/>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314454" name="Object 3929"/>
          <p:cNvGraphicFramePr>
            <a:graphicFrameLocks noChangeAspect="1"/>
          </p:cNvGraphicFramePr>
          <p:nvPr>
            <p:extLst>
              <p:ext uri="{D42A27DB-BD31-4B8C-83A1-F6EECF244321}">
                <p14:modId xmlns:p14="http://schemas.microsoft.com/office/powerpoint/2010/main" val="823122848"/>
              </p:ext>
            </p:extLst>
          </p:nvPr>
        </p:nvGraphicFramePr>
        <p:xfrm>
          <a:off x="1709738" y="4760913"/>
          <a:ext cx="2197100" cy="533400"/>
        </p:xfrm>
        <a:graphic>
          <a:graphicData uri="http://schemas.openxmlformats.org/presentationml/2006/ole">
            <mc:AlternateContent xmlns:mc="http://schemas.openxmlformats.org/markup-compatibility/2006">
              <mc:Choice xmlns:v="urn:schemas-microsoft-com:vml" Requires="v">
                <p:oleObj spid="_x0000_s1471510" name="Equation" r:id="rId42" imgW="2197080" imgH="533160" progId="Equation.DSMT4">
                  <p:embed/>
                </p:oleObj>
              </mc:Choice>
              <mc:Fallback>
                <p:oleObj name="Equation" r:id="rId42" imgW="2197080" imgH="533160" progId="Equation.DSMT4">
                  <p:embed/>
                  <p:pic>
                    <p:nvPicPr>
                      <p:cNvPr id="0" name=""/>
                      <p:cNvPicPr>
                        <a:picLocks noChangeAspect="1" noChangeArrowheads="1"/>
                      </p:cNvPicPr>
                      <p:nvPr/>
                    </p:nvPicPr>
                    <p:blipFill>
                      <a:blip r:embed="rId43"/>
                      <a:srcRect/>
                      <a:stretch>
                        <a:fillRect/>
                      </a:stretch>
                    </p:blipFill>
                    <p:spPr bwMode="auto">
                      <a:xfrm>
                        <a:off x="1709738" y="4760913"/>
                        <a:ext cx="2197100" cy="533400"/>
                      </a:xfrm>
                      <a:prstGeom prst="rect">
                        <a:avLst/>
                      </a:prstGeom>
                      <a:noFill/>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14455" name="Object 3930"/>
          <p:cNvGraphicFramePr>
            <a:graphicFrameLocks noChangeAspect="1"/>
          </p:cNvGraphicFramePr>
          <p:nvPr>
            <p:extLst>
              <p:ext uri="{D42A27DB-BD31-4B8C-83A1-F6EECF244321}">
                <p14:modId xmlns:p14="http://schemas.microsoft.com/office/powerpoint/2010/main" val="1755118186"/>
              </p:ext>
            </p:extLst>
          </p:nvPr>
        </p:nvGraphicFramePr>
        <p:xfrm>
          <a:off x="1679575" y="5337175"/>
          <a:ext cx="2425700" cy="977900"/>
        </p:xfrm>
        <a:graphic>
          <a:graphicData uri="http://schemas.openxmlformats.org/presentationml/2006/ole">
            <mc:AlternateContent xmlns:mc="http://schemas.openxmlformats.org/markup-compatibility/2006">
              <mc:Choice xmlns:v="urn:schemas-microsoft-com:vml" Requires="v">
                <p:oleObj spid="_x0000_s1471511" name="Equation" r:id="rId44" imgW="2425700" imgH="977900" progId="Equation.DSMT4">
                  <p:embed/>
                </p:oleObj>
              </mc:Choice>
              <mc:Fallback>
                <p:oleObj name="Equation" r:id="rId44" imgW="2425700" imgH="977900" progId="Equation.DSMT4">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1679575" y="5337175"/>
                        <a:ext cx="2425700" cy="9779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4456" name="Text Box 88"/>
          <p:cNvSpPr txBox="1">
            <a:spLocks noRot="1" noChangeAspect="1" noMove="1" noResize="1" noEditPoints="1" noAdjustHandles="1" noChangeArrowheads="1" noChangeShapeType="1" noTextEdit="1"/>
          </p:cNvSpPr>
          <p:nvPr/>
        </p:nvSpPr>
        <p:spPr bwMode="auto">
          <a:xfrm>
            <a:off x="4171950" y="4589463"/>
            <a:ext cx="5106988" cy="753476"/>
          </a:xfrm>
          <a:prstGeom prst="rect">
            <a:avLst/>
          </a:prstGeom>
          <a:blipFill rotWithShape="1">
            <a:blip r:embed="rId46">
              <a:extLst>
                <a:ext uri="{BEBA8EAE-BF5A-486C-A8C5-ECC9F3942E4B}">
                  <a14:imgProps xmlns:a14="http://schemas.microsoft.com/office/drawing/2010/main">
                    <a14:imgLayer r:embed="rId47">
                      <a14:imgEffect>
                        <a14:sharpenSoften amount="50000"/>
                      </a14:imgEffect>
                    </a14:imgLayer>
                  </a14:imgProps>
                </a:ext>
              </a:extLst>
            </a:blip>
            <a:stretch>
              <a:fillRect b="-3252"/>
            </a:stretch>
          </a:blipFill>
          <a:ln>
            <a:noFill/>
          </a:ln>
          <a:effectLst/>
          <a:extLst/>
        </p:spPr>
        <p:txBody>
          <a:bodyPr/>
          <a:lstStyle/>
          <a:p>
            <a:pPr>
              <a:defRPr/>
            </a:pPr>
            <a:r>
              <a:rPr lang="ru-RU">
                <a:noFill/>
                <a:latin typeface="Arial" charset="0"/>
                <a:cs typeface="Arial" charset="0"/>
              </a:rPr>
              <a:t> </a:t>
            </a:r>
          </a:p>
        </p:txBody>
      </p:sp>
      <p:graphicFrame>
        <p:nvGraphicFramePr>
          <p:cNvPr id="314457" name="Object 3931"/>
          <p:cNvGraphicFramePr>
            <a:graphicFrameLocks noChangeAspect="1"/>
          </p:cNvGraphicFramePr>
          <p:nvPr>
            <p:extLst>
              <p:ext uri="{D42A27DB-BD31-4B8C-83A1-F6EECF244321}">
                <p14:modId xmlns:p14="http://schemas.microsoft.com/office/powerpoint/2010/main" val="1290367252"/>
              </p:ext>
            </p:extLst>
          </p:nvPr>
        </p:nvGraphicFramePr>
        <p:xfrm>
          <a:off x="4432300" y="5337175"/>
          <a:ext cx="1054100" cy="254000"/>
        </p:xfrm>
        <a:graphic>
          <a:graphicData uri="http://schemas.openxmlformats.org/presentationml/2006/ole">
            <mc:AlternateContent xmlns:mc="http://schemas.openxmlformats.org/markup-compatibility/2006">
              <mc:Choice xmlns:v="urn:schemas-microsoft-com:vml" Requires="v">
                <p:oleObj spid="_x0000_s1471512" name="Equation" r:id="rId48" imgW="1054080" imgH="253800" progId="Equation.DSMT4">
                  <p:embed/>
                </p:oleObj>
              </mc:Choice>
              <mc:Fallback>
                <p:oleObj name="Equation" r:id="rId48" imgW="1054080" imgH="253800" progId="Equation.DSMT4">
                  <p:embed/>
                  <p:pic>
                    <p:nvPicPr>
                      <p:cNvPr id="0" name=""/>
                      <p:cNvPicPr>
                        <a:picLocks noChangeAspect="1" noChangeArrowheads="1"/>
                      </p:cNvPicPr>
                      <p:nvPr/>
                    </p:nvPicPr>
                    <p:blipFill>
                      <a:blip r:embed="rId49"/>
                      <a:srcRect/>
                      <a:stretch>
                        <a:fillRect/>
                      </a:stretch>
                    </p:blipFill>
                    <p:spPr bwMode="auto">
                      <a:xfrm>
                        <a:off x="4432300" y="5337175"/>
                        <a:ext cx="10541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4459" name="Rectangle 91"/>
          <p:cNvSpPr>
            <a:spLocks noChangeArrowheads="1"/>
          </p:cNvSpPr>
          <p:nvPr/>
        </p:nvSpPr>
        <p:spPr bwMode="auto">
          <a:xfrm>
            <a:off x="5602288" y="6073775"/>
            <a:ext cx="1104900" cy="180975"/>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4460" name="Line 92"/>
          <p:cNvSpPr>
            <a:spLocks noChangeShapeType="1"/>
          </p:cNvSpPr>
          <p:nvPr/>
        </p:nvSpPr>
        <p:spPr bwMode="auto">
          <a:xfrm>
            <a:off x="5592763" y="6073775"/>
            <a:ext cx="111442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4461" name="Rectangle 93"/>
          <p:cNvSpPr>
            <a:spLocks noChangeArrowheads="1"/>
          </p:cNvSpPr>
          <p:nvPr/>
        </p:nvSpPr>
        <p:spPr bwMode="auto">
          <a:xfrm>
            <a:off x="5938838" y="5781675"/>
            <a:ext cx="409575" cy="285750"/>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62" name="AutoShape 94"/>
          <p:cNvSpPr>
            <a:spLocks noChangeArrowheads="1"/>
          </p:cNvSpPr>
          <p:nvPr/>
        </p:nvSpPr>
        <p:spPr bwMode="auto">
          <a:xfrm rot="5400000" flipV="1">
            <a:off x="5948363" y="6053138"/>
            <a:ext cx="371475" cy="136525"/>
          </a:xfrm>
          <a:prstGeom prst="rightArrow">
            <a:avLst>
              <a:gd name="adj1" fmla="val 50000"/>
              <a:gd name="adj2" fmla="val 6802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63" name="AutoShape 95"/>
          <p:cNvSpPr>
            <a:spLocks noChangeArrowheads="1"/>
          </p:cNvSpPr>
          <p:nvPr/>
        </p:nvSpPr>
        <p:spPr bwMode="auto">
          <a:xfrm flipV="1">
            <a:off x="6348413" y="5995988"/>
            <a:ext cx="361950" cy="107950"/>
          </a:xfrm>
          <a:prstGeom prst="rightArrow">
            <a:avLst>
              <a:gd name="adj1" fmla="val 50000"/>
              <a:gd name="adj2" fmla="val 83824"/>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4464" name="AutoShape 96"/>
          <p:cNvSpPr>
            <a:spLocks noChangeArrowheads="1"/>
          </p:cNvSpPr>
          <p:nvPr/>
        </p:nvSpPr>
        <p:spPr bwMode="auto">
          <a:xfrm rot="-5400000">
            <a:off x="5943600" y="5848350"/>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465" name="Object 3932"/>
          <p:cNvGraphicFramePr>
            <a:graphicFrameLocks noChangeAspect="1"/>
          </p:cNvGraphicFramePr>
          <p:nvPr/>
        </p:nvGraphicFramePr>
        <p:xfrm>
          <a:off x="6059488" y="5427663"/>
          <a:ext cx="177800" cy="203200"/>
        </p:xfrm>
        <a:graphic>
          <a:graphicData uri="http://schemas.openxmlformats.org/presentationml/2006/ole">
            <mc:AlternateContent xmlns:mc="http://schemas.openxmlformats.org/markup-compatibility/2006">
              <mc:Choice xmlns:v="urn:schemas-microsoft-com:vml" Requires="v">
                <p:oleObj spid="_x0000_s1471513" name="Формула" r:id="rId50" imgW="177569" imgH="202936" progId="Equation.3">
                  <p:embed/>
                </p:oleObj>
              </mc:Choice>
              <mc:Fallback>
                <p:oleObj name="Формула" r:id="rId50" imgW="177569" imgH="202936"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59488" y="5427663"/>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66" name="AutoShape 98"/>
          <p:cNvSpPr>
            <a:spLocks noChangeArrowheads="1"/>
          </p:cNvSpPr>
          <p:nvPr/>
        </p:nvSpPr>
        <p:spPr bwMode="auto">
          <a:xfrm flipH="1">
            <a:off x="5734050" y="6015038"/>
            <a:ext cx="381000" cy="88900"/>
          </a:xfrm>
          <a:prstGeom prst="rightArrow">
            <a:avLst>
              <a:gd name="adj1" fmla="val 50000"/>
              <a:gd name="adj2" fmla="val 1071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467" name="Object 3933"/>
          <p:cNvGraphicFramePr>
            <a:graphicFrameLocks noChangeAspect="1"/>
          </p:cNvGraphicFramePr>
          <p:nvPr/>
        </p:nvGraphicFramePr>
        <p:xfrm>
          <a:off x="5429250" y="5842000"/>
          <a:ext cx="317500" cy="254000"/>
        </p:xfrm>
        <a:graphic>
          <a:graphicData uri="http://schemas.openxmlformats.org/presentationml/2006/ole">
            <mc:AlternateContent xmlns:mc="http://schemas.openxmlformats.org/markup-compatibility/2006">
              <mc:Choice xmlns:v="urn:schemas-microsoft-com:vml" Requires="v">
                <p:oleObj spid="_x0000_s1471514" name="Equation" r:id="rId51" imgW="317160" imgH="253800" progId="Equation.DSMT4">
                  <p:embed/>
                </p:oleObj>
              </mc:Choice>
              <mc:Fallback>
                <p:oleObj name="Equation" r:id="rId51" imgW="317160" imgH="253800" progId="Equation.DSMT4">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5429250" y="5842000"/>
                        <a:ext cx="3175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68" name="Object 3934"/>
          <p:cNvGraphicFramePr>
            <a:graphicFrameLocks noChangeAspect="1"/>
          </p:cNvGraphicFramePr>
          <p:nvPr/>
        </p:nvGraphicFramePr>
        <p:xfrm>
          <a:off x="6238875" y="6226175"/>
          <a:ext cx="177800" cy="203200"/>
        </p:xfrm>
        <a:graphic>
          <a:graphicData uri="http://schemas.openxmlformats.org/presentationml/2006/ole">
            <mc:AlternateContent xmlns:mc="http://schemas.openxmlformats.org/markup-compatibility/2006">
              <mc:Choice xmlns:v="urn:schemas-microsoft-com:vml" Requires="v">
                <p:oleObj spid="_x0000_s1471515" name="Формула" r:id="rId53" imgW="177569" imgH="202936" progId="Equation.3">
                  <p:embed/>
                </p:oleObj>
              </mc:Choice>
              <mc:Fallback>
                <p:oleObj name="Формула" r:id="rId53" imgW="177569" imgH="202936"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238875" y="6226175"/>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4469" name="Object 3935"/>
          <p:cNvGraphicFramePr>
            <a:graphicFrameLocks noChangeAspect="1"/>
          </p:cNvGraphicFramePr>
          <p:nvPr/>
        </p:nvGraphicFramePr>
        <p:xfrm>
          <a:off x="6510338" y="5776913"/>
          <a:ext cx="152400" cy="190500"/>
        </p:xfrm>
        <a:graphic>
          <a:graphicData uri="http://schemas.openxmlformats.org/presentationml/2006/ole">
            <mc:AlternateContent xmlns:mc="http://schemas.openxmlformats.org/markup-compatibility/2006">
              <mc:Choice xmlns:v="urn:schemas-microsoft-com:vml" Requires="v">
                <p:oleObj spid="_x0000_s1471516" name="Формула" r:id="rId54" imgW="152334" imgH="190417" progId="Equation.3">
                  <p:embed/>
                </p:oleObj>
              </mc:Choice>
              <mc:Fallback>
                <p:oleObj name="Формула" r:id="rId54" imgW="152334" imgH="190417"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510338" y="5776913"/>
                        <a:ext cx="1524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71" name="AutoShape 103"/>
          <p:cNvSpPr>
            <a:spLocks noChangeArrowheads="1"/>
          </p:cNvSpPr>
          <p:nvPr/>
        </p:nvSpPr>
        <p:spPr bwMode="auto">
          <a:xfrm flipH="1">
            <a:off x="5735638" y="6013450"/>
            <a:ext cx="381000" cy="88900"/>
          </a:xfrm>
          <a:prstGeom prst="rightArrow">
            <a:avLst>
              <a:gd name="adj1" fmla="val 50000"/>
              <a:gd name="adj2" fmla="val 107143"/>
            </a:avLst>
          </a:prstGeom>
          <a:solidFill>
            <a:srgbClr val="0000FF">
              <a:alpha val="0"/>
            </a:srgbClr>
          </a:solidFill>
          <a:ln w="9525" algn="ctr">
            <a:solidFill>
              <a:schemeClr val="bg2"/>
            </a:solidFill>
            <a:miter lim="800000"/>
            <a:headEnd/>
            <a:tailEnd/>
          </a:ln>
        </p:spPr>
        <p:txBody>
          <a:bodyPr wrap="none" anchor="ctr"/>
          <a:lstStyle/>
          <a:p>
            <a:endParaRPr lang="ru-RU">
              <a:solidFill>
                <a:srgbClr val="000000"/>
              </a:solidFill>
              <a:latin typeface="Arial" charset="0"/>
              <a:cs typeface="Arial" charset="0"/>
            </a:endParaRPr>
          </a:p>
        </p:txBody>
      </p:sp>
      <p:sp>
        <p:nvSpPr>
          <p:cNvPr id="314472" name="AutoShape 104"/>
          <p:cNvSpPr>
            <a:spLocks noChangeArrowheads="1"/>
          </p:cNvSpPr>
          <p:nvPr/>
        </p:nvSpPr>
        <p:spPr bwMode="auto">
          <a:xfrm rot="-5400000">
            <a:off x="5942013" y="5849938"/>
            <a:ext cx="381000" cy="88900"/>
          </a:xfrm>
          <a:prstGeom prst="rightArrow">
            <a:avLst>
              <a:gd name="adj1" fmla="val 50000"/>
              <a:gd name="adj2" fmla="val 107143"/>
            </a:avLst>
          </a:prstGeom>
          <a:solidFill>
            <a:srgbClr val="0000FF">
              <a:alpha val="0"/>
            </a:srgbClr>
          </a:solidFill>
          <a:ln w="9525" algn="ctr">
            <a:solidFill>
              <a:schemeClr val="bg2"/>
            </a:solidFill>
            <a:miter lim="800000"/>
            <a:headEnd/>
            <a:tailEnd/>
          </a:ln>
        </p:spPr>
        <p:txBody>
          <a:bodyPr wrap="none" anchor="ctr"/>
          <a:lstStyle/>
          <a:p>
            <a:endParaRPr lang="ru-RU">
              <a:solidFill>
                <a:srgbClr val="000000"/>
              </a:solidFill>
              <a:latin typeface="Arial" charset="0"/>
              <a:cs typeface="Arial" charset="0"/>
            </a:endParaRPr>
          </a:p>
        </p:txBody>
      </p:sp>
      <p:sp>
        <p:nvSpPr>
          <p:cNvPr id="314473" name="AutoShape 105"/>
          <p:cNvSpPr>
            <a:spLocks noChangeArrowheads="1"/>
          </p:cNvSpPr>
          <p:nvPr/>
        </p:nvSpPr>
        <p:spPr bwMode="auto">
          <a:xfrm rot="-8397973">
            <a:off x="5661025" y="5845175"/>
            <a:ext cx="549275" cy="88900"/>
          </a:xfrm>
          <a:prstGeom prst="rightArrow">
            <a:avLst>
              <a:gd name="adj1" fmla="val 50000"/>
              <a:gd name="adj2" fmla="val 154464"/>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4474" name="Object 3936"/>
          <p:cNvGraphicFramePr>
            <a:graphicFrameLocks noChangeAspect="1"/>
          </p:cNvGraphicFramePr>
          <p:nvPr/>
        </p:nvGraphicFramePr>
        <p:xfrm>
          <a:off x="5611813" y="5492750"/>
          <a:ext cx="355600" cy="203200"/>
        </p:xfrm>
        <a:graphic>
          <a:graphicData uri="http://schemas.openxmlformats.org/presentationml/2006/ole">
            <mc:AlternateContent xmlns:mc="http://schemas.openxmlformats.org/markup-compatibility/2006">
              <mc:Choice xmlns:v="urn:schemas-microsoft-com:vml" Requires="v">
                <p:oleObj spid="_x0000_s1471517" name="Формула" r:id="rId55" imgW="355292" imgH="203024" progId="Equation.3">
                  <p:embed/>
                </p:oleObj>
              </mc:Choice>
              <mc:Fallback>
                <p:oleObj name="Формула" r:id="rId55" imgW="355292" imgH="203024"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5611813" y="5492750"/>
                        <a:ext cx="3556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75" name="Line 107"/>
          <p:cNvSpPr>
            <a:spLocks noChangeShapeType="1"/>
          </p:cNvSpPr>
          <p:nvPr/>
        </p:nvSpPr>
        <p:spPr bwMode="auto">
          <a:xfrm>
            <a:off x="5737225" y="5708650"/>
            <a:ext cx="396875" cy="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4476" name="Line 108"/>
          <p:cNvSpPr>
            <a:spLocks noChangeShapeType="1"/>
          </p:cNvSpPr>
          <p:nvPr/>
        </p:nvSpPr>
        <p:spPr bwMode="auto">
          <a:xfrm flipV="1">
            <a:off x="5729288" y="5705475"/>
            <a:ext cx="0" cy="357188"/>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4477" name="Freeform 109"/>
          <p:cNvSpPr>
            <a:spLocks/>
          </p:cNvSpPr>
          <p:nvPr/>
        </p:nvSpPr>
        <p:spPr bwMode="auto">
          <a:xfrm>
            <a:off x="6024563" y="5888038"/>
            <a:ext cx="104775" cy="65087"/>
          </a:xfrm>
          <a:custGeom>
            <a:avLst/>
            <a:gdLst>
              <a:gd name="T0" fmla="*/ 0 w 58"/>
              <a:gd name="T1" fmla="*/ 2147483647 h 29"/>
              <a:gd name="T2" fmla="*/ 2147483647 w 58"/>
              <a:gd name="T3" fmla="*/ 2147483647 h 29"/>
              <a:gd name="T4" fmla="*/ 2147483647 w 58"/>
              <a:gd name="T5" fmla="*/ 2147483647 h 29"/>
              <a:gd name="T6" fmla="*/ 0 60000 65536"/>
              <a:gd name="T7" fmla="*/ 0 60000 65536"/>
              <a:gd name="T8" fmla="*/ 0 60000 65536"/>
              <a:gd name="T9" fmla="*/ 0 w 58"/>
              <a:gd name="T10" fmla="*/ 0 h 29"/>
              <a:gd name="T11" fmla="*/ 58 w 58"/>
              <a:gd name="T12" fmla="*/ 29 h 29"/>
            </a:gdLst>
            <a:ahLst/>
            <a:cxnLst>
              <a:cxn ang="T6">
                <a:pos x="T0" y="T1"/>
              </a:cxn>
              <a:cxn ang="T7">
                <a:pos x="T2" y="T3"/>
              </a:cxn>
              <a:cxn ang="T8">
                <a:pos x="T4" y="T5"/>
              </a:cxn>
            </a:cxnLst>
            <a:rect l="T9" t="T10" r="T11" b="T12"/>
            <a:pathLst>
              <a:path w="58" h="29">
                <a:moveTo>
                  <a:pt x="0" y="29"/>
                </a:moveTo>
                <a:cubicBezTo>
                  <a:pt x="6" y="17"/>
                  <a:pt x="14" y="9"/>
                  <a:pt x="27" y="7"/>
                </a:cubicBezTo>
                <a:cubicBezTo>
                  <a:pt x="34" y="4"/>
                  <a:pt x="53" y="0"/>
                  <a:pt x="58" y="5"/>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14478" name="Object 3937"/>
          <p:cNvGraphicFramePr>
            <a:graphicFrameLocks noChangeAspect="1"/>
          </p:cNvGraphicFramePr>
          <p:nvPr/>
        </p:nvGraphicFramePr>
        <p:xfrm>
          <a:off x="5978525" y="5786438"/>
          <a:ext cx="123825" cy="146050"/>
        </p:xfrm>
        <a:graphic>
          <a:graphicData uri="http://schemas.openxmlformats.org/presentationml/2006/ole">
            <mc:AlternateContent xmlns:mc="http://schemas.openxmlformats.org/markup-compatibility/2006">
              <mc:Choice xmlns:v="urn:schemas-microsoft-com:vml" Requires="v">
                <p:oleObj spid="_x0000_s1471518" name="Формула" r:id="rId57" imgW="139579" imgH="164957" progId="Equation.3">
                  <p:embed/>
                </p:oleObj>
              </mc:Choice>
              <mc:Fallback>
                <p:oleObj name="Формула" r:id="rId57" imgW="139579" imgH="164957"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5978525" y="5786438"/>
                        <a:ext cx="123825" cy="146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4479" name="Text Box 111"/>
          <p:cNvSpPr txBox="1">
            <a:spLocks noRot="1" noChangeAspect="1" noMove="1" noResize="1" noEditPoints="1" noAdjustHandles="1" noChangeArrowheads="1" noChangeShapeType="1" noTextEdit="1"/>
          </p:cNvSpPr>
          <p:nvPr/>
        </p:nvSpPr>
        <p:spPr bwMode="auto">
          <a:xfrm>
            <a:off x="6572251" y="5240920"/>
            <a:ext cx="2480166" cy="569836"/>
          </a:xfrm>
          <a:prstGeom prst="rect">
            <a:avLst/>
          </a:prstGeom>
          <a:blipFill rotWithShape="1">
            <a:blip r:embed="rId59">
              <a:extLst>
                <a:ext uri="{BEBA8EAE-BF5A-486C-A8C5-ECC9F3942E4B}">
                  <a14:imgProps xmlns:a14="http://schemas.microsoft.com/office/drawing/2010/main">
                    <a14:imgLayer r:embed="rId60">
                      <a14:imgEffect>
                        <a14:sharpenSoften amount="50000"/>
                      </a14:imgEffect>
                    </a14:imgLayer>
                  </a14:imgProps>
                </a:ext>
              </a:extLst>
            </a:blip>
            <a:stretch>
              <a:fillRect b="-4301"/>
            </a:stretch>
          </a:blipFill>
          <a:ln>
            <a:noFill/>
          </a:ln>
          <a:effectLst/>
          <a:extLst/>
        </p:spPr>
        <p:txBody>
          <a:bodyPr/>
          <a:lstStyle/>
          <a:p>
            <a:pPr>
              <a:defRPr/>
            </a:pPr>
            <a:r>
              <a:rPr lang="ru-RU">
                <a:noFill/>
                <a:latin typeface="Arial" charset="0"/>
                <a:cs typeface="Arial" charset="0"/>
              </a:rPr>
              <a:t> </a:t>
            </a:r>
          </a:p>
        </p:txBody>
      </p:sp>
      <p:graphicFrame>
        <p:nvGraphicFramePr>
          <p:cNvPr id="314480" name="Object 3938"/>
          <p:cNvGraphicFramePr>
            <a:graphicFrameLocks noChangeAspect="1"/>
          </p:cNvGraphicFramePr>
          <p:nvPr>
            <p:extLst>
              <p:ext uri="{D42A27DB-BD31-4B8C-83A1-F6EECF244321}">
                <p14:modId xmlns:p14="http://schemas.microsoft.com/office/powerpoint/2010/main" val="4159361713"/>
              </p:ext>
            </p:extLst>
          </p:nvPr>
        </p:nvGraphicFramePr>
        <p:xfrm>
          <a:off x="6823075" y="5830888"/>
          <a:ext cx="1905000" cy="508000"/>
        </p:xfrm>
        <a:graphic>
          <a:graphicData uri="http://schemas.openxmlformats.org/presentationml/2006/ole">
            <mc:AlternateContent xmlns:mc="http://schemas.openxmlformats.org/markup-compatibility/2006">
              <mc:Choice xmlns:v="urn:schemas-microsoft-com:vml" Requires="v">
                <p:oleObj spid="_x0000_s1471519" name="Equation" r:id="rId61" imgW="1904760" imgH="507960" progId="Equation.DSMT4">
                  <p:embed/>
                </p:oleObj>
              </mc:Choice>
              <mc:Fallback>
                <p:oleObj name="Equation" r:id="rId61" imgW="1904760" imgH="507960" progId="Equation.DSMT4">
                  <p:embed/>
                  <p:pic>
                    <p:nvPicPr>
                      <p:cNvPr id="0" name=""/>
                      <p:cNvPicPr>
                        <a:picLocks noChangeAspect="1" noChangeArrowheads="1"/>
                      </p:cNvPicPr>
                      <p:nvPr/>
                    </p:nvPicPr>
                    <p:blipFill>
                      <a:blip r:embed="rId62"/>
                      <a:srcRect/>
                      <a:stretch>
                        <a:fillRect/>
                      </a:stretch>
                    </p:blipFill>
                    <p:spPr bwMode="auto">
                      <a:xfrm>
                        <a:off x="6823075" y="5830888"/>
                        <a:ext cx="1905000" cy="508000"/>
                      </a:xfrm>
                      <a:prstGeom prst="rect">
                        <a:avLst/>
                      </a:prstGeom>
                      <a:pattFill prst="pct50">
                        <a:fgClr>
                          <a:srgbClr val="FFFF99"/>
                        </a:fgClr>
                        <a:bgClr>
                          <a:schemeClr val="bg1"/>
                        </a:bgClr>
                      </a:pattFill>
                      <a:ln w="9525">
                        <a:solidFill>
                          <a:schemeClr val="bg2"/>
                        </a:solidFill>
                        <a:miter lim="800000"/>
                        <a:headEnd/>
                        <a:tailEnd/>
                      </a:ln>
                    </p:spPr>
                  </p:pic>
                </p:oleObj>
              </mc:Fallback>
            </mc:AlternateContent>
          </a:graphicData>
        </a:graphic>
      </p:graphicFrame>
      <p:sp>
        <p:nvSpPr>
          <p:cNvPr id="314481" name="Text Box 113"/>
          <p:cNvSpPr txBox="1">
            <a:spLocks noRot="1" noChangeAspect="1" noMove="1" noResize="1" noEditPoints="1" noAdjustHandles="1" noChangeArrowheads="1" noChangeShapeType="1" noTextEdit="1"/>
          </p:cNvSpPr>
          <p:nvPr/>
        </p:nvSpPr>
        <p:spPr bwMode="auto">
          <a:xfrm>
            <a:off x="2259013" y="6343650"/>
            <a:ext cx="6565900" cy="400110"/>
          </a:xfrm>
          <a:prstGeom prst="rect">
            <a:avLst/>
          </a:prstGeom>
          <a:blipFill rotWithShape="1">
            <a:blip r:embed="rId63">
              <a:extLst>
                <a:ext uri="{BEBA8EAE-BF5A-486C-A8C5-ECC9F3942E4B}">
                  <a14:imgProps xmlns:a14="http://schemas.microsoft.com/office/drawing/2010/main">
                    <a14:imgLayer r:embed="rId64">
                      <a14:imgEffect>
                        <a14:sharpenSoften amount="50000"/>
                      </a14:imgEffect>
                    </a14:imgLayer>
                  </a14:imgProps>
                </a:ext>
              </a:extLst>
            </a:blip>
            <a:stretch>
              <a:fillRect b="-6154"/>
            </a:stretch>
          </a:blipFill>
          <a:ln>
            <a:noFill/>
          </a:ln>
          <a:effectLst/>
          <a:extLst/>
        </p:spPr>
        <p:txBody>
          <a:bodyPr/>
          <a:lstStyle/>
          <a:p>
            <a:pPr>
              <a:defRPr/>
            </a:pPr>
            <a:r>
              <a:rPr lang="ru-RU">
                <a:noFill/>
                <a:latin typeface="Arial" charset="0"/>
                <a:cs typeface="Arial" charset="0"/>
              </a:rPr>
              <a:t> </a:t>
            </a:r>
          </a:p>
        </p:txBody>
      </p:sp>
      <p:sp>
        <p:nvSpPr>
          <p:cNvPr id="314482" name="Oval 114"/>
          <p:cNvSpPr>
            <a:spLocks noChangeArrowheads="1"/>
          </p:cNvSpPr>
          <p:nvPr/>
        </p:nvSpPr>
        <p:spPr bwMode="auto">
          <a:xfrm>
            <a:off x="5734050" y="5648325"/>
            <a:ext cx="828675" cy="142875"/>
          </a:xfrm>
          <a:prstGeom prst="ellipse">
            <a:avLst/>
          </a:prstGeom>
          <a:noFill/>
          <a:ln w="9525" algn="ctr">
            <a:solidFill>
              <a:schemeClr val="tx1"/>
            </a:solidFill>
            <a:prstDash val="dash"/>
            <a:round/>
            <a:headEnd/>
            <a:tailEnd/>
          </a:ln>
        </p:spPr>
        <p:txBody>
          <a:bodyPr wrap="none" anchor="ctr"/>
          <a:lstStyle/>
          <a:p>
            <a:endParaRPr lang="ru-RU">
              <a:solidFill>
                <a:srgbClr val="000000"/>
              </a:solidFill>
              <a:latin typeface="Arial" charset="0"/>
              <a:cs typeface="Arial" charset="0"/>
            </a:endParaRPr>
          </a:p>
        </p:txBody>
      </p:sp>
      <p:sp>
        <p:nvSpPr>
          <p:cNvPr id="314483" name="Line 115"/>
          <p:cNvSpPr>
            <a:spLocks noChangeShapeType="1"/>
          </p:cNvSpPr>
          <p:nvPr/>
        </p:nvSpPr>
        <p:spPr bwMode="auto">
          <a:xfrm flipV="1">
            <a:off x="6143625" y="5734050"/>
            <a:ext cx="419100" cy="3333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4484" name="Text Box 116"/>
          <p:cNvSpPr txBox="1">
            <a:spLocks noChangeArrowheads="1"/>
          </p:cNvSpPr>
          <p:nvPr/>
        </p:nvSpPr>
        <p:spPr bwMode="auto">
          <a:xfrm>
            <a:off x="1574800" y="4438742"/>
            <a:ext cx="4052888" cy="1461939"/>
          </a:xfrm>
          <a:prstGeom prst="rect">
            <a:avLst/>
          </a:prstGeom>
          <a:pattFill prst="pct50">
            <a:fgClr>
              <a:srgbClr val="CCFFFF"/>
            </a:fgClr>
            <a:bgClr>
              <a:schemeClr val="bg1"/>
            </a:bgClr>
          </a:pattFill>
          <a:ln w="19050" algn="ctr">
            <a:solidFill>
              <a:srgbClr val="0000FF"/>
            </a:solidFill>
            <a:miter lim="800000"/>
            <a:headEnd/>
            <a:tailEnd/>
          </a:ln>
        </p:spPr>
        <p:txBody>
          <a:bodyPr>
            <a:spAutoFit/>
          </a:bodyPr>
          <a:lstStyle/>
          <a:p>
            <a:r>
              <a:rPr lang="en-US" sz="1000" dirty="0">
                <a:solidFill>
                  <a:srgbClr val="000000"/>
                </a:solidFill>
                <a:latin typeface="Arial" charset="0"/>
                <a:cs typeface="Arial" charset="0"/>
              </a:rPr>
              <a:t>Active forces</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G</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T</a:t>
            </a:r>
            <a:r>
              <a:rPr lang="ru-RU"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at alias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can be replaced by resultant</a:t>
            </a:r>
            <a:r>
              <a:rPr lang="ru-RU" sz="1000" dirty="0">
                <a:solidFill>
                  <a:srgbClr val="000000"/>
                </a:solidFill>
                <a:latin typeface="Arial" charset="0"/>
                <a:cs typeface="Arial" charset="0"/>
              </a:rPr>
              <a:t> </a:t>
            </a:r>
            <a:r>
              <a:rPr lang="en-US" sz="1100" b="1" i="1" dirty="0" smtClean="0">
                <a:solidFill>
                  <a:srgbClr val="000000"/>
                </a:solidFill>
                <a:latin typeface="Times New Roman" pitchFamily="18" charset="0"/>
                <a:cs typeface="Times New Roman" pitchFamily="18" charset="0"/>
              </a:rPr>
              <a:t>P</a:t>
            </a:r>
            <a:r>
              <a:rPr lang="en-US" sz="1000" b="1" i="1" dirty="0" smtClean="0">
                <a:solidFill>
                  <a:srgbClr val="000000"/>
                </a:solidFill>
                <a:latin typeface="Arial" charset="0"/>
                <a:cs typeface="Arial" charset="0"/>
              </a:rPr>
              <a:t> </a:t>
            </a:r>
            <a:r>
              <a:rPr lang="en-US" sz="1000" dirty="0" smtClean="0">
                <a:solidFill>
                  <a:srgbClr val="000000"/>
                </a:solidFill>
                <a:latin typeface="Arial" charset="0"/>
                <a:cs typeface="Arial" charset="0"/>
              </a:rPr>
              <a:t>(it is not shown)</a:t>
            </a:r>
            <a:r>
              <a:rPr lang="ru-RU" sz="1000" dirty="0" smtClean="0">
                <a:solidFill>
                  <a:srgbClr val="000000"/>
                </a:solidFill>
                <a:latin typeface="Arial" charset="0"/>
                <a:cs typeface="Arial" charset="0"/>
              </a:rPr>
              <a:t>, </a:t>
            </a:r>
            <a:r>
              <a:rPr lang="en-US" sz="1000" dirty="0">
                <a:solidFill>
                  <a:srgbClr val="000000"/>
                </a:solidFill>
                <a:latin typeface="Arial" charset="0"/>
                <a:cs typeface="Arial" charset="0"/>
              </a:rPr>
              <a:t>which has the deviation angle</a:t>
            </a:r>
            <a:r>
              <a:rPr lang="ru-RU" sz="1000" dirty="0">
                <a:solidFill>
                  <a:srgbClr val="000000"/>
                </a:solidFill>
                <a:latin typeface="Arial" charset="0"/>
                <a:cs typeface="Arial" charset="0"/>
              </a:rPr>
              <a:t> </a:t>
            </a:r>
            <a:r>
              <a:rPr lang="el-GR" sz="1000" i="1" dirty="0">
                <a:solidFill>
                  <a:srgbClr val="000000"/>
                </a:solidFill>
                <a:latin typeface="Arial" charset="0"/>
                <a:cs typeface="Arial" charset="0"/>
              </a:rPr>
              <a:t>α</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It can be shown that </a:t>
            </a:r>
            <a:r>
              <a:rPr lang="en-US" sz="1000" b="1" dirty="0">
                <a:solidFill>
                  <a:srgbClr val="FF0000"/>
                </a:solidFill>
                <a:latin typeface="Arial" charset="0"/>
                <a:cs typeface="Arial" charset="0"/>
              </a:rPr>
              <a:t>the state of equilibrium is possible only if this force is within the cone of </a:t>
            </a:r>
            <a:r>
              <a:rPr lang="en-US" sz="1000" b="1" dirty="0" smtClean="0">
                <a:solidFill>
                  <a:srgbClr val="FF0000"/>
                </a:solidFill>
                <a:latin typeface="Arial" charset="0"/>
                <a:cs typeface="Arial" charset="0"/>
              </a:rPr>
              <a:t>friction.</a:t>
            </a:r>
            <a:endParaRPr lang="ru-RU" sz="1000" b="1" dirty="0">
              <a:solidFill>
                <a:srgbClr val="FF0000"/>
              </a:solidFill>
              <a:latin typeface="Arial" charset="0"/>
              <a:cs typeface="Arial" charset="0"/>
            </a:endParaRPr>
          </a:p>
          <a:p>
            <a:r>
              <a:rPr lang="en-US" sz="1000" dirty="0">
                <a:solidFill>
                  <a:srgbClr val="000000"/>
                </a:solidFill>
                <a:latin typeface="Arial" charset="0"/>
                <a:cs typeface="Arial" charset="0"/>
              </a:rPr>
              <a:t>Equilibrium condition along </a:t>
            </a:r>
            <a:r>
              <a:rPr lang="en-US" sz="1100" i="1" dirty="0" smtClean="0">
                <a:solidFill>
                  <a:srgbClr val="000000"/>
                </a:solidFill>
                <a:latin typeface="Times New Roman" pitchFamily="18" charset="0"/>
                <a:cs typeface="Times New Roman" pitchFamily="18" charset="0"/>
              </a:rPr>
              <a:t>x</a:t>
            </a:r>
            <a:r>
              <a:rPr lang="en-US" sz="1000" dirty="0" smtClean="0">
                <a:solidFill>
                  <a:srgbClr val="000000"/>
                </a:solidFill>
                <a:latin typeface="Arial" charset="0"/>
                <a:cs typeface="Arial" charset="0"/>
              </a:rPr>
              <a:t>-axis </a:t>
            </a:r>
            <a:r>
              <a:rPr lang="en-US" sz="1000" i="1" dirty="0" smtClean="0">
                <a:solidFill>
                  <a:srgbClr val="000000"/>
                </a:solidFill>
                <a:latin typeface="Arial" charset="0"/>
                <a:cs typeface="Arial" charset="0"/>
              </a:rPr>
              <a:t> </a:t>
            </a:r>
            <a:r>
              <a:rPr lang="en-US" sz="1200" i="1" dirty="0" err="1">
                <a:solidFill>
                  <a:srgbClr val="000000"/>
                </a:solidFill>
                <a:latin typeface="Times New Roman" pitchFamily="18" charset="0"/>
                <a:cs typeface="Times New Roman" pitchFamily="18" charset="0"/>
              </a:rPr>
              <a:t>P</a:t>
            </a:r>
            <a:r>
              <a:rPr lang="en-US" sz="1200" dirty="0" err="1">
                <a:solidFill>
                  <a:srgbClr val="000000"/>
                </a:solidFill>
                <a:latin typeface="Times New Roman" pitchFamily="18" charset="0"/>
                <a:cs typeface="Times New Roman" pitchFamily="18" charset="0"/>
              </a:rPr>
              <a:t>sin</a:t>
            </a:r>
            <a:r>
              <a:rPr lang="el-GR" sz="1200" i="1" dirty="0">
                <a:solidFill>
                  <a:srgbClr val="000000"/>
                </a:solidFill>
                <a:latin typeface="Times New Roman" pitchFamily="18" charset="0"/>
                <a:cs typeface="Times New Roman" pitchFamily="18" charset="0"/>
              </a:rPr>
              <a:t>α</a:t>
            </a:r>
            <a:r>
              <a:rPr lang="en-US" sz="1200" dirty="0">
                <a:solidFill>
                  <a:srgbClr val="000000"/>
                </a:solidFill>
                <a:latin typeface="Times New Roman" pitchFamily="18" charset="0"/>
                <a:cs typeface="Times New Roman" pitchFamily="18" charset="0"/>
              </a:rPr>
              <a:t> ≤ </a:t>
            </a:r>
            <a:r>
              <a:rPr lang="en-US" sz="1200" i="1" dirty="0" err="1">
                <a:solidFill>
                  <a:srgbClr val="000000"/>
                </a:solidFill>
                <a:latin typeface="Times New Roman" pitchFamily="18" charset="0"/>
                <a:cs typeface="Times New Roman" pitchFamily="18" charset="0"/>
              </a:rPr>
              <a:t>F</a:t>
            </a:r>
            <a:r>
              <a:rPr lang="en-US" sz="1200" baseline="-25000" dirty="0" err="1">
                <a:solidFill>
                  <a:srgbClr val="000000"/>
                </a:solidFill>
                <a:latin typeface="Times New Roman" pitchFamily="18" charset="0"/>
                <a:cs typeface="Times New Roman" pitchFamily="18" charset="0"/>
              </a:rPr>
              <a:t>fr</a:t>
            </a:r>
            <a:r>
              <a:rPr lang="en-US" sz="1200" baseline="30000" dirty="0" err="1">
                <a:solidFill>
                  <a:srgbClr val="000000"/>
                </a:solidFill>
                <a:latin typeface="Times New Roman" pitchFamily="18" charset="0"/>
                <a:cs typeface="Times New Roman" pitchFamily="18" charset="0"/>
              </a:rPr>
              <a:t>max</a:t>
            </a:r>
            <a:r>
              <a:rPr lang="en-US" sz="1000" dirty="0">
                <a:solidFill>
                  <a:srgbClr val="000000"/>
                </a:solidFill>
                <a:latin typeface="Arial" charset="0"/>
                <a:cs typeface="Arial" charset="0"/>
              </a:rPr>
              <a:t>.</a:t>
            </a:r>
          </a:p>
          <a:p>
            <a:r>
              <a:rPr lang="en-US" sz="1000" dirty="0">
                <a:solidFill>
                  <a:srgbClr val="000000"/>
                </a:solidFill>
                <a:latin typeface="Arial" charset="0"/>
                <a:cs typeface="Arial" charset="0"/>
              </a:rPr>
              <a:t>From equilibrium equation along </a:t>
            </a:r>
            <a:r>
              <a:rPr lang="en-US" sz="1100" i="1" dirty="0" smtClean="0">
                <a:solidFill>
                  <a:srgbClr val="000000"/>
                </a:solidFill>
                <a:latin typeface="Times New Roman" pitchFamily="18" charset="0"/>
                <a:cs typeface="Times New Roman" pitchFamily="18" charset="0"/>
              </a:rPr>
              <a:t>y</a:t>
            </a:r>
            <a:r>
              <a:rPr lang="en-US" sz="1000" dirty="0" smtClean="0">
                <a:solidFill>
                  <a:srgbClr val="000000"/>
                </a:solidFill>
                <a:latin typeface="Arial" charset="0"/>
                <a:cs typeface="Arial" charset="0"/>
              </a:rPr>
              <a:t>-axis </a:t>
            </a:r>
            <a:r>
              <a:rPr lang="en-US" sz="1000" i="1" dirty="0" smtClean="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N</a:t>
            </a:r>
            <a:r>
              <a:rPr lang="en-US" sz="11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P</a:t>
            </a:r>
            <a:r>
              <a:rPr lang="en-US" sz="1100" dirty="0" err="1">
                <a:solidFill>
                  <a:srgbClr val="000000"/>
                </a:solidFill>
                <a:latin typeface="Times New Roman" pitchFamily="18" charset="0"/>
                <a:cs typeface="Times New Roman" pitchFamily="18" charset="0"/>
              </a:rPr>
              <a:t>cos</a:t>
            </a:r>
            <a:r>
              <a:rPr lang="el-GR" sz="1100" i="1" dirty="0">
                <a:solidFill>
                  <a:srgbClr val="000000"/>
                </a:solidFill>
                <a:latin typeface="Times New Roman" pitchFamily="18" charset="0"/>
                <a:cs typeface="Times New Roman" pitchFamily="18" charset="0"/>
              </a:rPr>
              <a:t>α</a:t>
            </a:r>
            <a:r>
              <a:rPr lang="en-US" sz="1100" dirty="0">
                <a:solidFill>
                  <a:srgbClr val="000000"/>
                </a:solidFill>
                <a:latin typeface="Times New Roman" pitchFamily="18" charset="0"/>
                <a:cs typeface="Times New Roman" pitchFamily="18" charset="0"/>
              </a:rPr>
              <a:t>.</a:t>
            </a:r>
          </a:p>
          <a:p>
            <a:r>
              <a:rPr lang="en-US" sz="1000" dirty="0">
                <a:solidFill>
                  <a:srgbClr val="000000"/>
                </a:solidFill>
                <a:latin typeface="Arial" charset="0"/>
                <a:cs typeface="Arial" charset="0"/>
              </a:rPr>
              <a:t>Maximum force of </a:t>
            </a:r>
            <a:r>
              <a:rPr lang="en-US" sz="1000" dirty="0" smtClean="0">
                <a:solidFill>
                  <a:srgbClr val="000000"/>
                </a:solidFill>
                <a:latin typeface="Arial" charset="0"/>
                <a:cs typeface="Arial" charset="0"/>
              </a:rPr>
              <a:t>friction</a:t>
            </a:r>
            <a:r>
              <a:rPr lang="en-US" sz="1000" i="1" dirty="0" smtClean="0">
                <a:solidFill>
                  <a:srgbClr val="000000"/>
                </a:solidFill>
                <a:latin typeface="Arial" charset="0"/>
                <a:cs typeface="Arial" charset="0"/>
              </a:rPr>
              <a:t> </a:t>
            </a:r>
            <a:r>
              <a:rPr lang="en-US" sz="1100" i="1" dirty="0" err="1">
                <a:solidFill>
                  <a:srgbClr val="000000"/>
                </a:solidFill>
                <a:latin typeface="Times New Roman" pitchFamily="18" charset="0"/>
                <a:cs typeface="Times New Roman" pitchFamily="18" charset="0"/>
              </a:rPr>
              <a:t>F</a:t>
            </a:r>
            <a:r>
              <a:rPr lang="en-US" sz="1100" baseline="-25000" dirty="0" err="1">
                <a:solidFill>
                  <a:srgbClr val="000000"/>
                </a:solidFill>
                <a:latin typeface="Times New Roman" pitchFamily="18" charset="0"/>
                <a:cs typeface="Times New Roman" pitchFamily="18" charset="0"/>
              </a:rPr>
              <a:t>fr</a:t>
            </a:r>
            <a:r>
              <a:rPr lang="en-US" sz="1100" baseline="30000" dirty="0" err="1">
                <a:solidFill>
                  <a:srgbClr val="000000"/>
                </a:solidFill>
                <a:latin typeface="Times New Roman" pitchFamily="18" charset="0"/>
                <a:cs typeface="Times New Roman" pitchFamily="18" charset="0"/>
              </a:rPr>
              <a:t>max</a:t>
            </a:r>
            <a:r>
              <a:rPr lang="ru-RU" sz="1100" dirty="0">
                <a:solidFill>
                  <a:srgbClr val="000000"/>
                </a:solidFill>
                <a:latin typeface="Times New Roman" pitchFamily="18" charset="0"/>
                <a:cs typeface="Times New Roman" pitchFamily="18" charset="0"/>
              </a:rPr>
              <a:t> =</a:t>
            </a:r>
            <a:r>
              <a:rPr lang="en-US" sz="1100" dirty="0">
                <a:solidFill>
                  <a:srgbClr val="000000"/>
                </a:solidFill>
                <a:latin typeface="Times New Roman" pitchFamily="18" charset="0"/>
                <a:cs typeface="Times New Roman" pitchFamily="18" charset="0"/>
              </a:rPr>
              <a:t> </a:t>
            </a:r>
            <a:r>
              <a:rPr lang="en-US" sz="1100" i="1" dirty="0" err="1">
                <a:solidFill>
                  <a:srgbClr val="000000"/>
                </a:solidFill>
                <a:latin typeface="Times New Roman" pitchFamily="18" charset="0"/>
                <a:cs typeface="Times New Roman" pitchFamily="18" charset="0"/>
              </a:rPr>
              <a:t>fN</a:t>
            </a:r>
            <a:r>
              <a:rPr lang="en-US" sz="1100" dirty="0">
                <a:solidFill>
                  <a:srgbClr val="000000"/>
                </a:solidFill>
                <a:latin typeface="Times New Roman" pitchFamily="18" charset="0"/>
                <a:cs typeface="Times New Roman" pitchFamily="18" charset="0"/>
              </a:rPr>
              <a:t> = </a:t>
            </a:r>
            <a:r>
              <a:rPr lang="en-US" sz="1100" dirty="0" err="1">
                <a:solidFill>
                  <a:srgbClr val="000000"/>
                </a:solidFill>
                <a:latin typeface="Times New Roman" pitchFamily="18" charset="0"/>
                <a:cs typeface="Times New Roman" pitchFamily="18" charset="0"/>
              </a:rPr>
              <a:t>tg</a:t>
            </a:r>
            <a:r>
              <a:rPr lang="el-GR" sz="1100" i="1" dirty="0">
                <a:solidFill>
                  <a:srgbClr val="000000"/>
                </a:solidFill>
                <a:latin typeface="Times New Roman" pitchFamily="18" charset="0"/>
                <a:cs typeface="Times New Roman" pitchFamily="18" charset="0"/>
              </a:rPr>
              <a:t>φ</a:t>
            </a:r>
            <a:r>
              <a:rPr lang="en-US" sz="1100" i="1" dirty="0">
                <a:solidFill>
                  <a:srgbClr val="000000"/>
                </a:solidFill>
                <a:latin typeface="Times New Roman" pitchFamily="18" charset="0"/>
                <a:cs typeface="Times New Roman" pitchFamily="18" charset="0"/>
              </a:rPr>
              <a:t>N</a:t>
            </a:r>
            <a:r>
              <a:rPr lang="en-US" sz="1100" dirty="0">
                <a:solidFill>
                  <a:srgbClr val="000000"/>
                </a:solidFill>
                <a:latin typeface="Times New Roman" pitchFamily="18" charset="0"/>
                <a:cs typeface="Times New Roman" pitchFamily="18" charset="0"/>
              </a:rPr>
              <a:t> = </a:t>
            </a:r>
            <a:r>
              <a:rPr lang="en-US" sz="1100" dirty="0" err="1">
                <a:solidFill>
                  <a:srgbClr val="000000"/>
                </a:solidFill>
                <a:latin typeface="Times New Roman" pitchFamily="18" charset="0"/>
                <a:cs typeface="Times New Roman" pitchFamily="18" charset="0"/>
              </a:rPr>
              <a:t>tg</a:t>
            </a:r>
            <a:r>
              <a:rPr lang="el-GR" sz="1100" i="1" dirty="0">
                <a:solidFill>
                  <a:srgbClr val="000000"/>
                </a:solidFill>
                <a:latin typeface="Times New Roman" pitchFamily="18" charset="0"/>
                <a:cs typeface="Times New Roman" pitchFamily="18" charset="0"/>
              </a:rPr>
              <a:t>φ</a:t>
            </a:r>
            <a:r>
              <a:rPr lang="en-US" sz="1100" i="1" dirty="0" err="1">
                <a:solidFill>
                  <a:srgbClr val="000000"/>
                </a:solidFill>
                <a:latin typeface="Times New Roman" pitchFamily="18" charset="0"/>
                <a:cs typeface="Times New Roman" pitchFamily="18" charset="0"/>
              </a:rPr>
              <a:t>P</a:t>
            </a:r>
            <a:r>
              <a:rPr lang="en-US" sz="1100" dirty="0" err="1">
                <a:solidFill>
                  <a:srgbClr val="000000"/>
                </a:solidFill>
                <a:latin typeface="Times New Roman" pitchFamily="18" charset="0"/>
                <a:cs typeface="Times New Roman" pitchFamily="18" charset="0"/>
              </a:rPr>
              <a:t>cos</a:t>
            </a:r>
            <a:r>
              <a:rPr lang="el-GR" sz="1100" i="1" dirty="0">
                <a:solidFill>
                  <a:srgbClr val="000000"/>
                </a:solidFill>
                <a:latin typeface="Times New Roman" pitchFamily="18" charset="0"/>
                <a:cs typeface="Times New Roman" pitchFamily="18" charset="0"/>
              </a:rPr>
              <a:t>α</a:t>
            </a:r>
            <a:r>
              <a:rPr lang="ru-RU" sz="1100" dirty="0">
                <a:solidFill>
                  <a:srgbClr val="000000"/>
                </a:solidFill>
                <a:latin typeface="Times New Roman" pitchFamily="18" charset="0"/>
                <a:cs typeface="Times New Roman" pitchFamily="18" charset="0"/>
              </a:rPr>
              <a:t>.</a:t>
            </a:r>
            <a:endParaRPr lang="en-US" sz="1100" dirty="0">
              <a:solidFill>
                <a:srgbClr val="000000"/>
              </a:solidFill>
              <a:latin typeface="Times New Roman" pitchFamily="18" charset="0"/>
              <a:cs typeface="Times New Roman" pitchFamily="18" charset="0"/>
            </a:endParaRPr>
          </a:p>
          <a:p>
            <a:r>
              <a:rPr lang="en-US" sz="1000" dirty="0">
                <a:solidFill>
                  <a:srgbClr val="000000"/>
                </a:solidFill>
                <a:latin typeface="Arial" charset="0"/>
                <a:cs typeface="Arial" charset="0"/>
              </a:rPr>
              <a:t>Then</a:t>
            </a:r>
            <a:r>
              <a:rPr lang="ru-RU" sz="1000" dirty="0">
                <a:solidFill>
                  <a:srgbClr val="000000"/>
                </a:solidFill>
                <a:latin typeface="Arial" charset="0"/>
                <a:cs typeface="Arial" charset="0"/>
              </a:rPr>
              <a:t> </a:t>
            </a:r>
            <a:r>
              <a:rPr lang="en-US" sz="1100" i="1" dirty="0" err="1">
                <a:solidFill>
                  <a:srgbClr val="000000"/>
                </a:solidFill>
                <a:latin typeface="Times New Roman" pitchFamily="18" charset="0"/>
                <a:cs typeface="Times New Roman" pitchFamily="18" charset="0"/>
              </a:rPr>
              <a:t>P</a:t>
            </a:r>
            <a:r>
              <a:rPr lang="en-US" sz="1100" dirty="0" err="1">
                <a:solidFill>
                  <a:srgbClr val="000000"/>
                </a:solidFill>
                <a:latin typeface="Times New Roman" pitchFamily="18" charset="0"/>
                <a:cs typeface="Times New Roman" pitchFamily="18" charset="0"/>
              </a:rPr>
              <a:t>sin</a:t>
            </a:r>
            <a:r>
              <a:rPr lang="el-GR" sz="1100" i="1" dirty="0">
                <a:solidFill>
                  <a:srgbClr val="000000"/>
                </a:solidFill>
                <a:latin typeface="Times New Roman" pitchFamily="18" charset="0"/>
                <a:cs typeface="Times New Roman" pitchFamily="18" charset="0"/>
              </a:rPr>
              <a:t>α</a:t>
            </a:r>
            <a:r>
              <a:rPr lang="en-US" sz="1100" dirty="0">
                <a:solidFill>
                  <a:srgbClr val="000000"/>
                </a:solidFill>
                <a:latin typeface="Times New Roman" pitchFamily="18" charset="0"/>
                <a:cs typeface="Times New Roman" pitchFamily="18" charset="0"/>
              </a:rPr>
              <a:t> ≤ </a:t>
            </a:r>
            <a:r>
              <a:rPr lang="en-US" sz="1100" dirty="0" err="1">
                <a:solidFill>
                  <a:srgbClr val="000000"/>
                </a:solidFill>
                <a:latin typeface="Times New Roman" pitchFamily="18" charset="0"/>
                <a:cs typeface="Times New Roman" pitchFamily="18" charset="0"/>
              </a:rPr>
              <a:t>tg</a:t>
            </a:r>
            <a:r>
              <a:rPr lang="el-GR" sz="1100" i="1" dirty="0">
                <a:solidFill>
                  <a:srgbClr val="000000"/>
                </a:solidFill>
                <a:latin typeface="Times New Roman" pitchFamily="18" charset="0"/>
                <a:cs typeface="Times New Roman" pitchFamily="18" charset="0"/>
              </a:rPr>
              <a:t>φ</a:t>
            </a:r>
            <a:r>
              <a:rPr lang="en-US" sz="1100" i="1" dirty="0" err="1">
                <a:solidFill>
                  <a:srgbClr val="000000"/>
                </a:solidFill>
                <a:latin typeface="Times New Roman" pitchFamily="18" charset="0"/>
                <a:cs typeface="Times New Roman" pitchFamily="18" charset="0"/>
              </a:rPr>
              <a:t>P</a:t>
            </a:r>
            <a:r>
              <a:rPr lang="en-US" sz="1100" dirty="0" err="1">
                <a:solidFill>
                  <a:srgbClr val="000000"/>
                </a:solidFill>
                <a:latin typeface="Times New Roman" pitchFamily="18" charset="0"/>
                <a:cs typeface="Times New Roman" pitchFamily="18" charset="0"/>
              </a:rPr>
              <a:t>cos</a:t>
            </a:r>
            <a:r>
              <a:rPr lang="el-GR" sz="1100" i="1" dirty="0">
                <a:solidFill>
                  <a:srgbClr val="000000"/>
                </a:solidFill>
                <a:latin typeface="Times New Roman" pitchFamily="18" charset="0"/>
                <a:cs typeface="Times New Roman" pitchFamily="18" charset="0"/>
              </a:rPr>
              <a:t>α</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whence</a:t>
            </a:r>
            <a:r>
              <a:rPr lang="ru-RU" sz="1000" dirty="0">
                <a:solidFill>
                  <a:srgbClr val="000000"/>
                </a:solidFill>
                <a:latin typeface="Arial" charset="0"/>
                <a:cs typeface="Arial" charset="0"/>
              </a:rPr>
              <a:t> </a:t>
            </a:r>
            <a:r>
              <a:rPr lang="en-US" sz="1100" dirty="0" err="1">
                <a:solidFill>
                  <a:srgbClr val="000000"/>
                </a:solidFill>
                <a:latin typeface="Times New Roman" pitchFamily="18" charset="0"/>
                <a:cs typeface="Times New Roman" pitchFamily="18" charset="0"/>
              </a:rPr>
              <a:t>tg</a:t>
            </a:r>
            <a:r>
              <a:rPr lang="el-GR" sz="1100" i="1" dirty="0">
                <a:solidFill>
                  <a:srgbClr val="000000"/>
                </a:solidFill>
                <a:latin typeface="Times New Roman" pitchFamily="18" charset="0"/>
                <a:cs typeface="Times New Roman" pitchFamily="18" charset="0"/>
              </a:rPr>
              <a:t>α</a:t>
            </a:r>
            <a:r>
              <a:rPr lang="en-US" sz="1100" dirty="0">
                <a:solidFill>
                  <a:srgbClr val="000000"/>
                </a:solidFill>
                <a:latin typeface="Times New Roman" pitchFamily="18" charset="0"/>
                <a:cs typeface="Times New Roman" pitchFamily="18" charset="0"/>
              </a:rPr>
              <a:t> ≤ </a:t>
            </a:r>
            <a:r>
              <a:rPr lang="en-US" sz="1100" dirty="0" err="1">
                <a:solidFill>
                  <a:srgbClr val="000000"/>
                </a:solidFill>
                <a:latin typeface="Times New Roman" pitchFamily="18" charset="0"/>
                <a:cs typeface="Times New Roman" pitchFamily="18" charset="0"/>
              </a:rPr>
              <a:t>tg</a:t>
            </a:r>
            <a:r>
              <a:rPr lang="el-GR" sz="1100" i="1" dirty="0">
                <a:solidFill>
                  <a:srgbClr val="000000"/>
                </a:solidFill>
                <a:latin typeface="Times New Roman" pitchFamily="18" charset="0"/>
                <a:cs typeface="Times New Roman" pitchFamily="18" charset="0"/>
              </a:rPr>
              <a:t>φ</a:t>
            </a:r>
            <a:r>
              <a:rPr lang="ru-RU" sz="1100" dirty="0">
                <a:solidFill>
                  <a:srgbClr val="000000"/>
                </a:solidFill>
                <a:latin typeface="Times New Roman" pitchFamily="18" charset="0"/>
                <a:cs typeface="Times New Roman" pitchFamily="18" charset="0"/>
              </a:rPr>
              <a:t> </a:t>
            </a:r>
            <a:r>
              <a:rPr lang="en-US" sz="1000" dirty="0">
                <a:solidFill>
                  <a:srgbClr val="000000"/>
                </a:solidFill>
                <a:latin typeface="Times New Roman" pitchFamily="18" charset="0"/>
                <a:cs typeface="Times New Roman" pitchFamily="18" charset="0"/>
              </a:rPr>
              <a:t>or</a:t>
            </a:r>
            <a:r>
              <a:rPr lang="ru-RU" sz="1000" dirty="0">
                <a:solidFill>
                  <a:srgbClr val="000000"/>
                </a:solidFill>
                <a:latin typeface="Arial" charset="0"/>
                <a:cs typeface="Arial" charset="0"/>
              </a:rPr>
              <a:t> </a:t>
            </a:r>
            <a:r>
              <a:rPr lang="el-GR" sz="1200" b="1" i="1" dirty="0">
                <a:solidFill>
                  <a:srgbClr val="FF0000"/>
                </a:solidFill>
                <a:latin typeface="Times New Roman" pitchFamily="18" charset="0"/>
                <a:cs typeface="Times New Roman" pitchFamily="18" charset="0"/>
              </a:rPr>
              <a:t>α</a:t>
            </a:r>
            <a:r>
              <a:rPr lang="ru-RU" sz="1200" b="1" dirty="0">
                <a:solidFill>
                  <a:srgbClr val="FF0000"/>
                </a:solidFill>
                <a:latin typeface="Times New Roman" pitchFamily="18" charset="0"/>
                <a:cs typeface="Times New Roman" pitchFamily="18" charset="0"/>
              </a:rPr>
              <a:t> </a:t>
            </a:r>
            <a:r>
              <a:rPr lang="el-GR" sz="1200" b="1" dirty="0">
                <a:solidFill>
                  <a:srgbClr val="FF0000"/>
                </a:solidFill>
                <a:latin typeface="Times New Roman" pitchFamily="18" charset="0"/>
                <a:cs typeface="Times New Roman" pitchFamily="18" charset="0"/>
              </a:rPr>
              <a:t>≤</a:t>
            </a:r>
            <a:r>
              <a:rPr lang="ru-RU" sz="1200" b="1" dirty="0">
                <a:solidFill>
                  <a:srgbClr val="FF0000"/>
                </a:solidFill>
                <a:latin typeface="Times New Roman" pitchFamily="18" charset="0"/>
                <a:cs typeface="Times New Roman" pitchFamily="18" charset="0"/>
              </a:rPr>
              <a:t> </a:t>
            </a:r>
            <a:r>
              <a:rPr lang="el-GR" sz="1400" b="1" i="1" dirty="0">
                <a:solidFill>
                  <a:srgbClr val="FF0000"/>
                </a:solidFill>
                <a:latin typeface="Times New Roman" pitchFamily="18" charset="0"/>
                <a:cs typeface="Times New Roman" pitchFamily="18" charset="0"/>
              </a:rPr>
              <a:t>φ</a:t>
            </a:r>
            <a:r>
              <a:rPr lang="ru-RU" sz="1000" i="1" dirty="0">
                <a:solidFill>
                  <a:srgbClr val="FF0000"/>
                </a:solidFill>
                <a:latin typeface="Times New Roman" pitchFamily="18" charset="0"/>
                <a:cs typeface="Times New Roman" pitchFamily="18" charset="0"/>
              </a:rPr>
              <a:t>.</a:t>
            </a:r>
            <a:endParaRPr lang="ru-RU" sz="1000" dirty="0">
              <a:solidFill>
                <a:srgbClr val="FF0000"/>
              </a:solidFill>
              <a:latin typeface="Arial" charset="0"/>
              <a:cs typeface="Arial" charset="0"/>
            </a:endParaRPr>
          </a:p>
        </p:txBody>
      </p:sp>
      <p:sp>
        <p:nvSpPr>
          <p:cNvPr id="72616" name="AutoShape 120">
            <a:hlinkClick r:id="" action="ppaction://noaction"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2617" name="AutoShape 121">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2618" name="AutoShape 122">
            <a:hlinkClick r:id="" action="ppaction://hlinkshowjump?jump=nextslide" highlightClick="1"/>
          </p:cNvPr>
          <p:cNvSpPr>
            <a:spLocks noChangeArrowheads="1"/>
          </p:cNvSpPr>
          <p:nvPr/>
        </p:nvSpPr>
        <p:spPr bwMode="auto">
          <a:xfrm>
            <a:off x="2387849" y="542924"/>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2619" name="Oval 12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17</a:t>
            </a:r>
            <a:endParaRPr lang="ru-RU" sz="1000" b="1" dirty="0">
              <a:solidFill>
                <a:srgbClr val="00007D"/>
              </a:solidFill>
              <a:latin typeface="Arial" charset="0"/>
              <a:cs typeface="Arial" charset="0"/>
            </a:endParaRPr>
          </a:p>
        </p:txBody>
      </p:sp>
      <p:pic>
        <p:nvPicPr>
          <p:cNvPr id="72620" name="Picture 15" descr="Z:\Символ НГУ_4.JPG"/>
          <p:cNvPicPr>
            <a:picLocks noChangeAspect="1" noChangeArrowheads="1"/>
          </p:cNvPicPr>
          <p:nvPr/>
        </p:nvPicPr>
        <p:blipFill>
          <a:blip r:embed="rId65"/>
          <a:srcRect/>
          <a:stretch>
            <a:fillRect/>
          </a:stretch>
        </p:blipFill>
        <p:spPr bwMode="auto">
          <a:xfrm>
            <a:off x="8129588" y="15875"/>
            <a:ext cx="900112" cy="755650"/>
          </a:xfrm>
          <a:prstGeom prst="rect">
            <a:avLst/>
          </a:prstGeom>
          <a:noFill/>
          <a:ln w="9525">
            <a:noFill/>
            <a:miter lim="800000"/>
            <a:headEnd/>
            <a:tailEnd/>
          </a:ln>
        </p:spPr>
      </p:pic>
    </p:spTree>
    <p:extLst>
      <p:ext uri="{BB962C8B-B14F-4D97-AF65-F5344CB8AC3E}">
        <p14:creationId xmlns:p14="http://schemas.microsoft.com/office/powerpoint/2010/main" val="34610426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437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438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1438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1439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437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438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43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438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438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439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439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4405"/>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1440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14393"/>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xit" presetSubtype="0" fill="hold" grpId="1" nodeType="clickEffect">
                                  <p:stCondLst>
                                    <p:cond delay="0"/>
                                  </p:stCondLst>
                                  <p:childTnLst>
                                    <p:animEffect transition="out" filter="dissolve">
                                      <p:cBhvr>
                                        <p:cTn id="38" dur="500"/>
                                        <p:tgtEl>
                                          <p:spTgt spid="314379"/>
                                        </p:tgtEl>
                                      </p:cBhvr>
                                    </p:animEffect>
                                    <p:set>
                                      <p:cBhvr>
                                        <p:cTn id="39" dur="1" fill="hold">
                                          <p:stCondLst>
                                            <p:cond delay="499"/>
                                          </p:stCondLst>
                                        </p:cTn>
                                        <p:tgtEl>
                                          <p:spTgt spid="314379"/>
                                        </p:tgtEl>
                                        <p:attrNameLst>
                                          <p:attrName>style.visibility</p:attrName>
                                        </p:attrNameLst>
                                      </p:cBhvr>
                                      <p:to>
                                        <p:strVal val="hidden"/>
                                      </p:to>
                                    </p:set>
                                  </p:childTnLst>
                                </p:cTn>
                              </p:par>
                              <p:par>
                                <p:cTn id="40" presetID="9" presetClass="exit" presetSubtype="0" fill="hold" grpId="1" nodeType="withEffect">
                                  <p:stCondLst>
                                    <p:cond delay="0"/>
                                  </p:stCondLst>
                                  <p:childTnLst>
                                    <p:animEffect transition="out" filter="dissolve">
                                      <p:cBhvr>
                                        <p:cTn id="41" dur="500"/>
                                        <p:tgtEl>
                                          <p:spTgt spid="314380"/>
                                        </p:tgtEl>
                                      </p:cBhvr>
                                    </p:animEffect>
                                    <p:set>
                                      <p:cBhvr>
                                        <p:cTn id="42" dur="1" fill="hold">
                                          <p:stCondLst>
                                            <p:cond delay="499"/>
                                          </p:stCondLst>
                                        </p:cTn>
                                        <p:tgtEl>
                                          <p:spTgt spid="31438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14394"/>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1440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14402"/>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14395"/>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1439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14398"/>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1439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14396"/>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314400"/>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14401"/>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14406"/>
                                        </p:tgtEl>
                                        <p:attrNameLst>
                                          <p:attrName>style.visibility</p:attrName>
                                        </p:attrNameLst>
                                      </p:cBhvr>
                                      <p:to>
                                        <p:strVal val="visible"/>
                                      </p:to>
                                    </p:set>
                                    <p:anim calcmode="lin" valueType="num">
                                      <p:cBhvr additive="base">
                                        <p:cTn id="73" dur="500" fill="hold"/>
                                        <p:tgtEl>
                                          <p:spTgt spid="314406"/>
                                        </p:tgtEl>
                                        <p:attrNameLst>
                                          <p:attrName>ppt_x</p:attrName>
                                        </p:attrNameLst>
                                      </p:cBhvr>
                                      <p:tavLst>
                                        <p:tav tm="0">
                                          <p:val>
                                            <p:strVal val="#ppt_x"/>
                                          </p:val>
                                        </p:tav>
                                        <p:tav tm="100000">
                                          <p:val>
                                            <p:strVal val="#ppt_x"/>
                                          </p:val>
                                        </p:tav>
                                      </p:tavLst>
                                    </p:anim>
                                    <p:anim calcmode="lin" valueType="num">
                                      <p:cBhvr additive="base">
                                        <p:cTn id="74" dur="500" fill="hold"/>
                                        <p:tgtEl>
                                          <p:spTgt spid="314406"/>
                                        </p:tgtEl>
                                        <p:attrNameLst>
                                          <p:attrName>ppt_y</p:attrName>
                                        </p:attrNameLst>
                                      </p:cBhvr>
                                      <p:tavLst>
                                        <p:tav tm="0">
                                          <p:val>
                                            <p:strVal val="1+#ppt_h/2"/>
                                          </p:val>
                                        </p:tav>
                                        <p:tav tm="100000">
                                          <p:val>
                                            <p:strVal val="#ppt_y"/>
                                          </p:val>
                                        </p:tav>
                                      </p:tavLst>
                                    </p:anim>
                                  </p:childTnLst>
                                </p:cTn>
                              </p:par>
                              <p:par>
                                <p:cTn id="75" presetID="1" presetClass="entr" presetSubtype="0" fill="hold" nodeType="withEffect">
                                  <p:stCondLst>
                                    <p:cond delay="0"/>
                                  </p:stCondLst>
                                  <p:childTnLst>
                                    <p:set>
                                      <p:cBhvr>
                                        <p:cTn id="76" dur="1" fill="hold">
                                          <p:stCondLst>
                                            <p:cond delay="0"/>
                                          </p:stCondLst>
                                        </p:cTn>
                                        <p:tgtEl>
                                          <p:spTgt spid="31441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1442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14419"/>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14408"/>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1440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14410"/>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1441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14417"/>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14418"/>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14421"/>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14433"/>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14432"/>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14407"/>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9" presetClass="exit" presetSubtype="0" fill="hold" grpId="1" nodeType="clickEffect">
                                  <p:stCondLst>
                                    <p:cond delay="0"/>
                                  </p:stCondLst>
                                  <p:childTnLst>
                                    <p:animEffect transition="out" filter="dissolve">
                                      <p:cBhvr>
                                        <p:cTn id="106" dur="500"/>
                                        <p:tgtEl>
                                          <p:spTgt spid="314408"/>
                                        </p:tgtEl>
                                      </p:cBhvr>
                                    </p:animEffect>
                                    <p:set>
                                      <p:cBhvr>
                                        <p:cTn id="107" dur="1" fill="hold">
                                          <p:stCondLst>
                                            <p:cond delay="499"/>
                                          </p:stCondLst>
                                        </p:cTn>
                                        <p:tgtEl>
                                          <p:spTgt spid="314408"/>
                                        </p:tgtEl>
                                        <p:attrNameLst>
                                          <p:attrName>style.visibility</p:attrName>
                                        </p:attrNameLst>
                                      </p:cBhvr>
                                      <p:to>
                                        <p:strVal val="hidden"/>
                                      </p:to>
                                    </p:set>
                                  </p:childTnLst>
                                </p:cTn>
                              </p:par>
                              <p:par>
                                <p:cTn id="108" presetID="9" presetClass="exit" presetSubtype="0" fill="hold" grpId="1" nodeType="withEffect">
                                  <p:stCondLst>
                                    <p:cond delay="0"/>
                                  </p:stCondLst>
                                  <p:childTnLst>
                                    <p:animEffect transition="out" filter="dissolve">
                                      <p:cBhvr>
                                        <p:cTn id="109" dur="500"/>
                                        <p:tgtEl>
                                          <p:spTgt spid="314409"/>
                                        </p:tgtEl>
                                      </p:cBhvr>
                                    </p:animEffect>
                                    <p:set>
                                      <p:cBhvr>
                                        <p:cTn id="110" dur="1" fill="hold">
                                          <p:stCondLst>
                                            <p:cond delay="499"/>
                                          </p:stCondLst>
                                        </p:cTn>
                                        <p:tgtEl>
                                          <p:spTgt spid="314409"/>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314422"/>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314431"/>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314430"/>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314423"/>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1442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1442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1442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14424"/>
                                        </p:tgtEl>
                                        <p:attrNameLst>
                                          <p:attrName>style.visibility</p:attrName>
                                        </p:attrNameLst>
                                      </p:cBhvr>
                                      <p:to>
                                        <p:strVal val="visible"/>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1" presetClass="entr" presetSubtype="0" fill="hold" nodeType="clickEffect">
                                  <p:stCondLst>
                                    <p:cond delay="0"/>
                                  </p:stCondLst>
                                  <p:childTnLst>
                                    <p:set>
                                      <p:cBhvr>
                                        <p:cTn id="132" dur="1" fill="hold">
                                          <p:stCondLst>
                                            <p:cond delay="0"/>
                                          </p:stCondLst>
                                        </p:cTn>
                                        <p:tgtEl>
                                          <p:spTgt spid="314428"/>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nodeType="clickEffect">
                                  <p:stCondLst>
                                    <p:cond delay="0"/>
                                  </p:stCondLst>
                                  <p:childTnLst>
                                    <p:set>
                                      <p:cBhvr>
                                        <p:cTn id="136" dur="1" fill="hold">
                                          <p:stCondLst>
                                            <p:cond delay="0"/>
                                          </p:stCondLst>
                                        </p:cTn>
                                        <p:tgtEl>
                                          <p:spTgt spid="314429"/>
                                        </p:tgtEl>
                                        <p:attrNameLst>
                                          <p:attrName>style.visibility</p:attrName>
                                        </p:attrNameLst>
                                      </p:cBhvr>
                                      <p:to>
                                        <p:strVal val="visible"/>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314434"/>
                                        </p:tgtEl>
                                        <p:attrNameLst>
                                          <p:attrName>style.visibility</p:attrName>
                                        </p:attrNameLst>
                                      </p:cBhvr>
                                      <p:to>
                                        <p:strVal val="visible"/>
                                      </p:to>
                                    </p:set>
                                    <p:anim calcmode="lin" valueType="num">
                                      <p:cBhvr additive="base">
                                        <p:cTn id="141" dur="500" fill="hold"/>
                                        <p:tgtEl>
                                          <p:spTgt spid="314434"/>
                                        </p:tgtEl>
                                        <p:attrNameLst>
                                          <p:attrName>ppt_x</p:attrName>
                                        </p:attrNameLst>
                                      </p:cBhvr>
                                      <p:tavLst>
                                        <p:tav tm="0">
                                          <p:val>
                                            <p:strVal val="#ppt_x"/>
                                          </p:val>
                                        </p:tav>
                                        <p:tav tm="100000">
                                          <p:val>
                                            <p:strVal val="#ppt_x"/>
                                          </p:val>
                                        </p:tav>
                                      </p:tavLst>
                                    </p:anim>
                                    <p:anim calcmode="lin" valueType="num">
                                      <p:cBhvr additive="base">
                                        <p:cTn id="142" dur="500" fill="hold"/>
                                        <p:tgtEl>
                                          <p:spTgt spid="314434"/>
                                        </p:tgtEl>
                                        <p:attrNameLst>
                                          <p:attrName>ppt_y</p:attrName>
                                        </p:attrNameLst>
                                      </p:cBhvr>
                                      <p:tavLst>
                                        <p:tav tm="0">
                                          <p:val>
                                            <p:strVal val="1+#ppt_h/2"/>
                                          </p:val>
                                        </p:tav>
                                        <p:tav tm="100000">
                                          <p:val>
                                            <p:strVal val="#ppt_y"/>
                                          </p:val>
                                        </p:tav>
                                      </p:tavLst>
                                    </p:anim>
                                  </p:childTnLst>
                                </p:cTn>
                              </p:par>
                            </p:childTnLst>
                          </p:cTn>
                        </p:par>
                        <p:par>
                          <p:cTn id="143" fill="hold" nodeType="afterGroup">
                            <p:stCondLst>
                              <p:cond delay="500"/>
                            </p:stCondLst>
                            <p:childTnLst>
                              <p:par>
                                <p:cTn id="144" presetID="1" presetClass="entr" presetSubtype="0" fill="hold" nodeType="afterEffect">
                                  <p:stCondLst>
                                    <p:cond delay="0"/>
                                  </p:stCondLst>
                                  <p:childTnLst>
                                    <p:set>
                                      <p:cBhvr>
                                        <p:cTn id="145" dur="1" fill="hold">
                                          <p:stCondLst>
                                            <p:cond delay="0"/>
                                          </p:stCondLst>
                                        </p:cTn>
                                        <p:tgtEl>
                                          <p:spTgt spid="314450"/>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314438"/>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314435"/>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314436"/>
                                        </p:tgtEl>
                                        <p:attrNameLst>
                                          <p:attrName>style.visibility</p:attrName>
                                        </p:attrNameLst>
                                      </p:cBhvr>
                                      <p:to>
                                        <p:strVal val="visible"/>
                                      </p:to>
                                    </p:set>
                                  </p:childTnLst>
                                </p:cTn>
                              </p:par>
                              <p:par>
                                <p:cTn id="152" presetID="1" presetClass="entr" presetSubtype="0" fill="hold" grpId="0" nodeType="withEffect">
                                  <p:stCondLst>
                                    <p:cond delay="0"/>
                                  </p:stCondLst>
                                  <p:childTnLst>
                                    <p:set>
                                      <p:cBhvr>
                                        <p:cTn id="153" dur="1" fill="hold">
                                          <p:stCondLst>
                                            <p:cond delay="0"/>
                                          </p:stCondLst>
                                        </p:cTn>
                                        <p:tgtEl>
                                          <p:spTgt spid="314439"/>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314452"/>
                                        </p:tgtEl>
                                        <p:attrNameLst>
                                          <p:attrName>style.visibility</p:attrName>
                                        </p:attrNameLst>
                                      </p:cBhvr>
                                      <p:to>
                                        <p:strVal val="visible"/>
                                      </p:to>
                                    </p:set>
                                  </p:childTnLst>
                                </p:cTn>
                              </p:par>
                              <p:par>
                                <p:cTn id="156" presetID="1" presetClass="entr" presetSubtype="0" fill="hold" grpId="0" nodeType="withEffect">
                                  <p:stCondLst>
                                    <p:cond delay="0"/>
                                  </p:stCondLst>
                                  <p:childTnLst>
                                    <p:set>
                                      <p:cBhvr>
                                        <p:cTn id="157" dur="1" fill="hold">
                                          <p:stCondLst>
                                            <p:cond delay="0"/>
                                          </p:stCondLst>
                                        </p:cTn>
                                        <p:tgtEl>
                                          <p:spTgt spid="314453"/>
                                        </p:tgtEl>
                                        <p:attrNameLst>
                                          <p:attrName>style.visibility</p:attrName>
                                        </p:attrNameLst>
                                      </p:cBhvr>
                                      <p:to>
                                        <p:strVal val="visible"/>
                                      </p:to>
                                    </p:set>
                                  </p:childTnLst>
                                </p:cTn>
                              </p:par>
                              <p:par>
                                <p:cTn id="158" presetID="1" presetClass="entr" presetSubtype="0" fill="hold" grpId="0" nodeType="withEffect">
                                  <p:stCondLst>
                                    <p:cond delay="0"/>
                                  </p:stCondLst>
                                  <p:childTnLst>
                                    <p:set>
                                      <p:cBhvr>
                                        <p:cTn id="159" dur="1" fill="hold">
                                          <p:stCondLst>
                                            <p:cond delay="0"/>
                                          </p:stCondLst>
                                        </p:cTn>
                                        <p:tgtEl>
                                          <p:spTgt spid="314449"/>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314450"/>
                                        </p:tgtEl>
                                        <p:attrNameLst>
                                          <p:attrName>style.visibility</p:attrName>
                                        </p:attrNameLst>
                                      </p:cBhvr>
                                      <p:to>
                                        <p:strVal val="visible"/>
                                      </p:to>
                                    </p:set>
                                  </p:childTnLst>
                                </p:cTn>
                              </p:par>
                              <p:par>
                                <p:cTn id="162" presetID="1" presetClass="entr" presetSubtype="0" fill="hold" grpId="0" nodeType="withEffect">
                                  <p:stCondLst>
                                    <p:cond delay="0"/>
                                  </p:stCondLst>
                                  <p:childTnLst>
                                    <p:set>
                                      <p:cBhvr>
                                        <p:cTn id="163" dur="1" fill="hold">
                                          <p:stCondLst>
                                            <p:cond delay="0"/>
                                          </p:stCondLst>
                                        </p:cTn>
                                        <p:tgtEl>
                                          <p:spTgt spid="314447"/>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grpId="0" nodeType="clickEffect">
                                  <p:stCondLst>
                                    <p:cond delay="0"/>
                                  </p:stCondLst>
                                  <p:childTnLst>
                                    <p:set>
                                      <p:cBhvr>
                                        <p:cTn id="167" dur="1" fill="hold">
                                          <p:stCondLst>
                                            <p:cond delay="0"/>
                                          </p:stCondLst>
                                        </p:cTn>
                                        <p:tgtEl>
                                          <p:spTgt spid="314437"/>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9" presetClass="exit" presetSubtype="0" fill="hold" grpId="1" nodeType="clickEffect">
                                  <p:stCondLst>
                                    <p:cond delay="0"/>
                                  </p:stCondLst>
                                  <p:childTnLst>
                                    <p:animEffect transition="out" filter="dissolve">
                                      <p:cBhvr>
                                        <p:cTn id="171" dur="500"/>
                                        <p:tgtEl>
                                          <p:spTgt spid="314435"/>
                                        </p:tgtEl>
                                      </p:cBhvr>
                                    </p:animEffect>
                                    <p:set>
                                      <p:cBhvr>
                                        <p:cTn id="172" dur="1" fill="hold">
                                          <p:stCondLst>
                                            <p:cond delay="499"/>
                                          </p:stCondLst>
                                        </p:cTn>
                                        <p:tgtEl>
                                          <p:spTgt spid="314435"/>
                                        </p:tgtEl>
                                        <p:attrNameLst>
                                          <p:attrName>style.visibility</p:attrName>
                                        </p:attrNameLst>
                                      </p:cBhvr>
                                      <p:to>
                                        <p:strVal val="hidden"/>
                                      </p:to>
                                    </p:set>
                                  </p:childTnLst>
                                </p:cTn>
                              </p:par>
                              <p:par>
                                <p:cTn id="173" presetID="9" presetClass="exit" presetSubtype="0" fill="hold" grpId="1" nodeType="withEffect">
                                  <p:stCondLst>
                                    <p:cond delay="0"/>
                                  </p:stCondLst>
                                  <p:childTnLst>
                                    <p:animEffect transition="out" filter="dissolve">
                                      <p:cBhvr>
                                        <p:cTn id="174" dur="500"/>
                                        <p:tgtEl>
                                          <p:spTgt spid="314436"/>
                                        </p:tgtEl>
                                      </p:cBhvr>
                                    </p:animEffect>
                                    <p:set>
                                      <p:cBhvr>
                                        <p:cTn id="175" dur="1" fill="hold">
                                          <p:stCondLst>
                                            <p:cond delay="499"/>
                                          </p:stCondLst>
                                        </p:cTn>
                                        <p:tgtEl>
                                          <p:spTgt spid="314436"/>
                                        </p:tgtEl>
                                        <p:attrNameLst>
                                          <p:attrName>style.visibility</p:attrName>
                                        </p:attrNameLst>
                                      </p:cBhvr>
                                      <p:to>
                                        <p:strVal val="hidden"/>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grpId="0" nodeType="clickEffect">
                                  <p:stCondLst>
                                    <p:cond delay="0"/>
                                  </p:stCondLst>
                                  <p:childTnLst>
                                    <p:set>
                                      <p:cBhvr>
                                        <p:cTn id="179" dur="1" fill="hold">
                                          <p:stCondLst>
                                            <p:cond delay="0"/>
                                          </p:stCondLst>
                                        </p:cTn>
                                        <p:tgtEl>
                                          <p:spTgt spid="314441"/>
                                        </p:tgtEl>
                                        <p:attrNameLst>
                                          <p:attrName>style.visibility</p:attrName>
                                        </p:attrNameLst>
                                      </p:cBhvr>
                                      <p:to>
                                        <p:strVal val="visible"/>
                                      </p:to>
                                    </p:set>
                                  </p:childTnLst>
                                </p:cTn>
                              </p:par>
                              <p:par>
                                <p:cTn id="180" presetID="1" presetClass="entr" presetSubtype="0" fill="hold" grpId="0" nodeType="withEffect">
                                  <p:stCondLst>
                                    <p:cond delay="0"/>
                                  </p:stCondLst>
                                  <p:childTnLst>
                                    <p:set>
                                      <p:cBhvr>
                                        <p:cTn id="181" dur="1" fill="hold">
                                          <p:stCondLst>
                                            <p:cond delay="0"/>
                                          </p:stCondLst>
                                        </p:cTn>
                                        <p:tgtEl>
                                          <p:spTgt spid="314440"/>
                                        </p:tgtEl>
                                        <p:attrNameLst>
                                          <p:attrName>style.visibility</p:attrName>
                                        </p:attrNameLst>
                                      </p:cBhvr>
                                      <p:to>
                                        <p:strVal val="visible"/>
                                      </p:to>
                                    </p:set>
                                  </p:childTnLst>
                                </p:cTn>
                              </p:par>
                              <p:par>
                                <p:cTn id="182" presetID="1" presetClass="entr" presetSubtype="0" fill="hold" nodeType="withEffect">
                                  <p:stCondLst>
                                    <p:cond delay="0"/>
                                  </p:stCondLst>
                                  <p:childTnLst>
                                    <p:set>
                                      <p:cBhvr>
                                        <p:cTn id="183" dur="1" fill="hold">
                                          <p:stCondLst>
                                            <p:cond delay="0"/>
                                          </p:stCondLst>
                                        </p:cTn>
                                        <p:tgtEl>
                                          <p:spTgt spid="314446"/>
                                        </p:tgtEl>
                                        <p:attrNameLst>
                                          <p:attrName>style.visibility</p:attrName>
                                        </p:attrNameLst>
                                      </p:cBhvr>
                                      <p:to>
                                        <p:strVal val="visible"/>
                                      </p:to>
                                    </p:set>
                                  </p:childTnLst>
                                </p:cTn>
                              </p:par>
                              <p:par>
                                <p:cTn id="184" presetID="1" presetClass="entr" presetSubtype="0" fill="hold" nodeType="withEffect">
                                  <p:stCondLst>
                                    <p:cond delay="0"/>
                                  </p:stCondLst>
                                  <p:childTnLst>
                                    <p:set>
                                      <p:cBhvr>
                                        <p:cTn id="185" dur="1" fill="hold">
                                          <p:stCondLst>
                                            <p:cond delay="0"/>
                                          </p:stCondLst>
                                        </p:cTn>
                                        <p:tgtEl>
                                          <p:spTgt spid="314444"/>
                                        </p:tgtEl>
                                        <p:attrNameLst>
                                          <p:attrName>style.visibility</p:attrName>
                                        </p:attrNameLst>
                                      </p:cBhvr>
                                      <p:to>
                                        <p:strVal val="visible"/>
                                      </p:to>
                                    </p:set>
                                  </p:childTnLst>
                                </p:cTn>
                              </p:par>
                              <p:par>
                                <p:cTn id="186" presetID="1" presetClass="entr" presetSubtype="0" fill="hold" grpId="0" nodeType="withEffect">
                                  <p:stCondLst>
                                    <p:cond delay="0"/>
                                  </p:stCondLst>
                                  <p:childTnLst>
                                    <p:set>
                                      <p:cBhvr>
                                        <p:cTn id="187" dur="1" fill="hold">
                                          <p:stCondLst>
                                            <p:cond delay="0"/>
                                          </p:stCondLst>
                                        </p:cTn>
                                        <p:tgtEl>
                                          <p:spTgt spid="314443"/>
                                        </p:tgtEl>
                                        <p:attrNameLst>
                                          <p:attrName>style.visibility</p:attrName>
                                        </p:attrNameLst>
                                      </p:cBhvr>
                                      <p:to>
                                        <p:strVal val="visible"/>
                                      </p:to>
                                    </p:set>
                                  </p:childTnLst>
                                </p:cTn>
                              </p:par>
                              <p:par>
                                <p:cTn id="188" presetID="1" presetClass="entr" presetSubtype="0" fill="hold" nodeType="withEffect">
                                  <p:stCondLst>
                                    <p:cond delay="0"/>
                                  </p:stCondLst>
                                  <p:childTnLst>
                                    <p:set>
                                      <p:cBhvr>
                                        <p:cTn id="189" dur="1" fill="hold">
                                          <p:stCondLst>
                                            <p:cond delay="0"/>
                                          </p:stCondLst>
                                        </p:cTn>
                                        <p:tgtEl>
                                          <p:spTgt spid="314445"/>
                                        </p:tgtEl>
                                        <p:attrNameLst>
                                          <p:attrName>style.visibility</p:attrName>
                                        </p:attrNameLst>
                                      </p:cBhvr>
                                      <p:to>
                                        <p:strVal val="visible"/>
                                      </p:to>
                                    </p:se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nodeType="clickEffect">
                                  <p:stCondLst>
                                    <p:cond delay="0"/>
                                  </p:stCondLst>
                                  <p:childTnLst>
                                    <p:set>
                                      <p:cBhvr>
                                        <p:cTn id="193" dur="1" fill="hold">
                                          <p:stCondLst>
                                            <p:cond delay="0"/>
                                          </p:stCondLst>
                                        </p:cTn>
                                        <p:tgtEl>
                                          <p:spTgt spid="314454"/>
                                        </p:tgtEl>
                                        <p:attrNameLst>
                                          <p:attrName>style.visibility</p:attrName>
                                        </p:attrNameLst>
                                      </p:cBhvr>
                                      <p:to>
                                        <p:strVal val="visible"/>
                                      </p:to>
                                    </p:se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1" presetClass="entr" presetSubtype="0" fill="hold" nodeType="clickEffect">
                                  <p:stCondLst>
                                    <p:cond delay="0"/>
                                  </p:stCondLst>
                                  <p:childTnLst>
                                    <p:set>
                                      <p:cBhvr>
                                        <p:cTn id="197" dur="1" fill="hold">
                                          <p:stCondLst>
                                            <p:cond delay="0"/>
                                          </p:stCondLst>
                                        </p:cTn>
                                        <p:tgtEl>
                                          <p:spTgt spid="314455"/>
                                        </p:tgtEl>
                                        <p:attrNameLst>
                                          <p:attrName>style.visibility</p:attrName>
                                        </p:attrNameLst>
                                      </p:cBhvr>
                                      <p:to>
                                        <p:strVal val="visible"/>
                                      </p:to>
                                    </p:se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2" presetClass="entr" presetSubtype="4" fill="hold" nodeType="clickEffect">
                                  <p:stCondLst>
                                    <p:cond delay="0"/>
                                  </p:stCondLst>
                                  <p:childTnLst>
                                    <p:set>
                                      <p:cBhvr>
                                        <p:cTn id="201" dur="1" fill="hold">
                                          <p:stCondLst>
                                            <p:cond delay="0"/>
                                          </p:stCondLst>
                                        </p:cTn>
                                        <p:tgtEl>
                                          <p:spTgt spid="314456"/>
                                        </p:tgtEl>
                                        <p:attrNameLst>
                                          <p:attrName>style.visibility</p:attrName>
                                        </p:attrNameLst>
                                      </p:cBhvr>
                                      <p:to>
                                        <p:strVal val="visible"/>
                                      </p:to>
                                    </p:set>
                                    <p:anim calcmode="lin" valueType="num">
                                      <p:cBhvr additive="base">
                                        <p:cTn id="202" dur="500" fill="hold"/>
                                        <p:tgtEl>
                                          <p:spTgt spid="314456"/>
                                        </p:tgtEl>
                                        <p:attrNameLst>
                                          <p:attrName>ppt_x</p:attrName>
                                        </p:attrNameLst>
                                      </p:cBhvr>
                                      <p:tavLst>
                                        <p:tav tm="0">
                                          <p:val>
                                            <p:strVal val="#ppt_x"/>
                                          </p:val>
                                        </p:tav>
                                        <p:tav tm="100000">
                                          <p:val>
                                            <p:strVal val="#ppt_x"/>
                                          </p:val>
                                        </p:tav>
                                      </p:tavLst>
                                    </p:anim>
                                    <p:anim calcmode="lin" valueType="num">
                                      <p:cBhvr additive="base">
                                        <p:cTn id="203" dur="500" fill="hold"/>
                                        <p:tgtEl>
                                          <p:spTgt spid="314456"/>
                                        </p:tgtEl>
                                        <p:attrNameLst>
                                          <p:attrName>ppt_y</p:attrName>
                                        </p:attrNameLst>
                                      </p:cBhvr>
                                      <p:tavLst>
                                        <p:tav tm="0">
                                          <p:val>
                                            <p:strVal val="1+#ppt_h/2"/>
                                          </p:val>
                                        </p:tav>
                                        <p:tav tm="100000">
                                          <p:val>
                                            <p:strVal val="#ppt_y"/>
                                          </p:val>
                                        </p:tav>
                                      </p:tavLst>
                                    </p:anim>
                                  </p:childTnLst>
                                </p:cTn>
                              </p:par>
                              <p:par>
                                <p:cTn id="204" presetID="1" presetClass="entr" presetSubtype="0" fill="hold" nodeType="withEffect">
                                  <p:stCondLst>
                                    <p:cond delay="0"/>
                                  </p:stCondLst>
                                  <p:childTnLst>
                                    <p:set>
                                      <p:cBhvr>
                                        <p:cTn id="205" dur="1" fill="hold">
                                          <p:stCondLst>
                                            <p:cond delay="0"/>
                                          </p:stCondLst>
                                        </p:cTn>
                                        <p:tgtEl>
                                          <p:spTgt spid="314457"/>
                                        </p:tgtEl>
                                        <p:attrNameLst>
                                          <p:attrName>style.visibility</p:attrName>
                                        </p:attrNameLst>
                                      </p:cBhvr>
                                      <p:to>
                                        <p:strVal val="visible"/>
                                      </p:to>
                                    </p:set>
                                  </p:childTnLst>
                                </p:cTn>
                              </p:par>
                              <p:par>
                                <p:cTn id="206" presetID="1" presetClass="entr" presetSubtype="0" fill="hold" grpId="0" nodeType="withEffect">
                                  <p:stCondLst>
                                    <p:cond delay="0"/>
                                  </p:stCondLst>
                                  <p:childTnLst>
                                    <p:set>
                                      <p:cBhvr>
                                        <p:cTn id="207" dur="1" fill="hold">
                                          <p:stCondLst>
                                            <p:cond delay="0"/>
                                          </p:stCondLst>
                                        </p:cTn>
                                        <p:tgtEl>
                                          <p:spTgt spid="314459"/>
                                        </p:tgtEl>
                                        <p:attrNameLst>
                                          <p:attrName>style.visibility</p:attrName>
                                        </p:attrNameLst>
                                      </p:cBhvr>
                                      <p:to>
                                        <p:strVal val="visible"/>
                                      </p:to>
                                    </p:set>
                                  </p:childTnLst>
                                </p:cTn>
                              </p:par>
                              <p:par>
                                <p:cTn id="208" presetID="1" presetClass="entr" presetSubtype="0" fill="hold" grpId="0" nodeType="withEffect">
                                  <p:stCondLst>
                                    <p:cond delay="0"/>
                                  </p:stCondLst>
                                  <p:childTnLst>
                                    <p:set>
                                      <p:cBhvr>
                                        <p:cTn id="209" dur="1" fill="hold">
                                          <p:stCondLst>
                                            <p:cond delay="0"/>
                                          </p:stCondLst>
                                        </p:cTn>
                                        <p:tgtEl>
                                          <p:spTgt spid="314460"/>
                                        </p:tgtEl>
                                        <p:attrNameLst>
                                          <p:attrName>style.visibility</p:attrName>
                                        </p:attrNameLst>
                                      </p:cBhvr>
                                      <p:to>
                                        <p:strVal val="visible"/>
                                      </p:to>
                                    </p:set>
                                  </p:childTnLst>
                                </p:cTn>
                              </p:par>
                              <p:par>
                                <p:cTn id="210" presetID="1" presetClass="entr" presetSubtype="0" fill="hold" grpId="0" nodeType="withEffect">
                                  <p:stCondLst>
                                    <p:cond delay="0"/>
                                  </p:stCondLst>
                                  <p:childTnLst>
                                    <p:set>
                                      <p:cBhvr>
                                        <p:cTn id="211" dur="1" fill="hold">
                                          <p:stCondLst>
                                            <p:cond delay="0"/>
                                          </p:stCondLst>
                                        </p:cTn>
                                        <p:tgtEl>
                                          <p:spTgt spid="314461"/>
                                        </p:tgtEl>
                                        <p:attrNameLst>
                                          <p:attrName>style.visibility</p:attrName>
                                        </p:attrNameLst>
                                      </p:cBhvr>
                                      <p:to>
                                        <p:strVal val="visible"/>
                                      </p:to>
                                    </p:set>
                                  </p:childTnLst>
                                </p:cTn>
                              </p:par>
                              <p:par>
                                <p:cTn id="212" presetID="1" presetClass="entr" presetSubtype="0" fill="hold" grpId="0" nodeType="withEffect">
                                  <p:stCondLst>
                                    <p:cond delay="0"/>
                                  </p:stCondLst>
                                  <p:childTnLst>
                                    <p:set>
                                      <p:cBhvr>
                                        <p:cTn id="213" dur="1" fill="hold">
                                          <p:stCondLst>
                                            <p:cond delay="0"/>
                                          </p:stCondLst>
                                        </p:cTn>
                                        <p:tgtEl>
                                          <p:spTgt spid="314462"/>
                                        </p:tgtEl>
                                        <p:attrNameLst>
                                          <p:attrName>style.visibility</p:attrName>
                                        </p:attrNameLst>
                                      </p:cBhvr>
                                      <p:to>
                                        <p:strVal val="visible"/>
                                      </p:to>
                                    </p:set>
                                  </p:childTnLst>
                                </p:cTn>
                              </p:par>
                              <p:par>
                                <p:cTn id="214" presetID="1" presetClass="entr" presetSubtype="0" fill="hold" grpId="0" nodeType="withEffect">
                                  <p:stCondLst>
                                    <p:cond delay="0"/>
                                  </p:stCondLst>
                                  <p:childTnLst>
                                    <p:set>
                                      <p:cBhvr>
                                        <p:cTn id="215" dur="1" fill="hold">
                                          <p:stCondLst>
                                            <p:cond delay="0"/>
                                          </p:stCondLst>
                                        </p:cTn>
                                        <p:tgtEl>
                                          <p:spTgt spid="314463"/>
                                        </p:tgtEl>
                                        <p:attrNameLst>
                                          <p:attrName>style.visibility</p:attrName>
                                        </p:attrNameLst>
                                      </p:cBhvr>
                                      <p:to>
                                        <p:strVal val="visible"/>
                                      </p:to>
                                    </p:set>
                                  </p:childTnLst>
                                </p:cTn>
                              </p:par>
                              <p:par>
                                <p:cTn id="216" presetID="1" presetClass="entr" presetSubtype="0" fill="hold" nodeType="withEffect">
                                  <p:stCondLst>
                                    <p:cond delay="0"/>
                                  </p:stCondLst>
                                  <p:childTnLst>
                                    <p:set>
                                      <p:cBhvr>
                                        <p:cTn id="217" dur="1" fill="hold">
                                          <p:stCondLst>
                                            <p:cond delay="0"/>
                                          </p:stCondLst>
                                        </p:cTn>
                                        <p:tgtEl>
                                          <p:spTgt spid="314468"/>
                                        </p:tgtEl>
                                        <p:attrNameLst>
                                          <p:attrName>style.visibility</p:attrName>
                                        </p:attrNameLst>
                                      </p:cBhvr>
                                      <p:to>
                                        <p:strVal val="visible"/>
                                      </p:to>
                                    </p:se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 presetClass="entr" presetSubtype="0" fill="hold" grpId="0" nodeType="clickEffect">
                                  <p:stCondLst>
                                    <p:cond delay="0"/>
                                  </p:stCondLst>
                                  <p:childTnLst>
                                    <p:set>
                                      <p:cBhvr>
                                        <p:cTn id="221" dur="1" fill="hold">
                                          <p:stCondLst>
                                            <p:cond delay="0"/>
                                          </p:stCondLst>
                                        </p:cTn>
                                        <p:tgtEl>
                                          <p:spTgt spid="314470"/>
                                        </p:tgtEl>
                                        <p:attrNameLst>
                                          <p:attrName>style.visibility</p:attrName>
                                        </p:attrNameLst>
                                      </p:cBhvr>
                                      <p:to>
                                        <p:strVal val="visible"/>
                                      </p:to>
                                    </p:set>
                                  </p:childTnLst>
                                </p:cTn>
                              </p:par>
                            </p:childTnLst>
                          </p:cTn>
                        </p:par>
                      </p:childTnLst>
                    </p:cTn>
                  </p:par>
                  <p:par>
                    <p:cTn id="222" fill="hold" nodeType="clickPar">
                      <p:stCondLst>
                        <p:cond delay="indefinite"/>
                      </p:stCondLst>
                      <p:childTnLst>
                        <p:par>
                          <p:cTn id="223" fill="hold" nodeType="withGroup">
                            <p:stCondLst>
                              <p:cond delay="0"/>
                            </p:stCondLst>
                            <p:childTnLst>
                              <p:par>
                                <p:cTn id="224" presetID="9" presetClass="exit" presetSubtype="0" fill="hold" grpId="1" nodeType="clickEffect">
                                  <p:stCondLst>
                                    <p:cond delay="0"/>
                                  </p:stCondLst>
                                  <p:childTnLst>
                                    <p:animEffect transition="out" filter="dissolve">
                                      <p:cBhvr>
                                        <p:cTn id="225" dur="500"/>
                                        <p:tgtEl>
                                          <p:spTgt spid="314459"/>
                                        </p:tgtEl>
                                      </p:cBhvr>
                                    </p:animEffect>
                                    <p:set>
                                      <p:cBhvr>
                                        <p:cTn id="226" dur="1" fill="hold">
                                          <p:stCondLst>
                                            <p:cond delay="499"/>
                                          </p:stCondLst>
                                        </p:cTn>
                                        <p:tgtEl>
                                          <p:spTgt spid="314459"/>
                                        </p:tgtEl>
                                        <p:attrNameLst>
                                          <p:attrName>style.visibility</p:attrName>
                                        </p:attrNameLst>
                                      </p:cBhvr>
                                      <p:to>
                                        <p:strVal val="hidden"/>
                                      </p:to>
                                    </p:set>
                                  </p:childTnLst>
                                </p:cTn>
                              </p:par>
                              <p:par>
                                <p:cTn id="227" presetID="9" presetClass="exit" presetSubtype="0" fill="hold" grpId="1" nodeType="withEffect">
                                  <p:stCondLst>
                                    <p:cond delay="0"/>
                                  </p:stCondLst>
                                  <p:childTnLst>
                                    <p:animEffect transition="out" filter="dissolve">
                                      <p:cBhvr>
                                        <p:cTn id="228" dur="500"/>
                                        <p:tgtEl>
                                          <p:spTgt spid="314460"/>
                                        </p:tgtEl>
                                      </p:cBhvr>
                                    </p:animEffect>
                                    <p:set>
                                      <p:cBhvr>
                                        <p:cTn id="229" dur="1" fill="hold">
                                          <p:stCondLst>
                                            <p:cond delay="499"/>
                                          </p:stCondLst>
                                        </p:cTn>
                                        <p:tgtEl>
                                          <p:spTgt spid="314460"/>
                                        </p:tgtEl>
                                        <p:attrNameLst>
                                          <p:attrName>style.visibility</p:attrName>
                                        </p:attrNameLst>
                                      </p:cBhvr>
                                      <p:to>
                                        <p:strVal val="hidden"/>
                                      </p:to>
                                    </p:set>
                                  </p:childTnLst>
                                </p:cTn>
                              </p:par>
                              <p:par>
                                <p:cTn id="230" presetID="1" presetClass="entr" presetSubtype="0" fill="hold" grpId="0" nodeType="withEffect">
                                  <p:stCondLst>
                                    <p:cond delay="0"/>
                                  </p:stCondLst>
                                  <p:childTnLst>
                                    <p:set>
                                      <p:cBhvr>
                                        <p:cTn id="231" dur="1" fill="hold">
                                          <p:stCondLst>
                                            <p:cond delay="0"/>
                                          </p:stCondLst>
                                        </p:cTn>
                                        <p:tgtEl>
                                          <p:spTgt spid="314464"/>
                                        </p:tgtEl>
                                        <p:attrNameLst>
                                          <p:attrName>style.visibility</p:attrName>
                                        </p:attrNameLst>
                                      </p:cBhvr>
                                      <p:to>
                                        <p:strVal val="visible"/>
                                      </p:to>
                                    </p:set>
                                  </p:childTnLst>
                                </p:cTn>
                              </p:par>
                              <p:par>
                                <p:cTn id="232" presetID="1" presetClass="entr" presetSubtype="0" fill="hold" nodeType="withEffect">
                                  <p:stCondLst>
                                    <p:cond delay="0"/>
                                  </p:stCondLst>
                                  <p:childTnLst>
                                    <p:set>
                                      <p:cBhvr>
                                        <p:cTn id="233" dur="1" fill="hold">
                                          <p:stCondLst>
                                            <p:cond delay="0"/>
                                          </p:stCondLst>
                                        </p:cTn>
                                        <p:tgtEl>
                                          <p:spTgt spid="314465"/>
                                        </p:tgtEl>
                                        <p:attrNameLst>
                                          <p:attrName>style.visibility</p:attrName>
                                        </p:attrNameLst>
                                      </p:cBhvr>
                                      <p:to>
                                        <p:strVal val="visible"/>
                                      </p:to>
                                    </p:set>
                                  </p:childTnLst>
                                </p:cTn>
                              </p:par>
                              <p:par>
                                <p:cTn id="234" presetID="1" presetClass="entr" presetSubtype="0" fill="hold" grpId="0" nodeType="withEffect">
                                  <p:stCondLst>
                                    <p:cond delay="0"/>
                                  </p:stCondLst>
                                  <p:childTnLst>
                                    <p:set>
                                      <p:cBhvr>
                                        <p:cTn id="235" dur="1" fill="hold">
                                          <p:stCondLst>
                                            <p:cond delay="0"/>
                                          </p:stCondLst>
                                        </p:cTn>
                                        <p:tgtEl>
                                          <p:spTgt spid="314466"/>
                                        </p:tgtEl>
                                        <p:attrNameLst>
                                          <p:attrName>style.visibility</p:attrName>
                                        </p:attrNameLst>
                                      </p:cBhvr>
                                      <p:to>
                                        <p:strVal val="visible"/>
                                      </p:to>
                                    </p:set>
                                  </p:childTnLst>
                                </p:cTn>
                              </p:par>
                              <p:par>
                                <p:cTn id="236" presetID="1" presetClass="entr" presetSubtype="0" fill="hold" nodeType="withEffect">
                                  <p:stCondLst>
                                    <p:cond delay="0"/>
                                  </p:stCondLst>
                                  <p:childTnLst>
                                    <p:set>
                                      <p:cBhvr>
                                        <p:cTn id="237" dur="1" fill="hold">
                                          <p:stCondLst>
                                            <p:cond delay="0"/>
                                          </p:stCondLst>
                                        </p:cTn>
                                        <p:tgtEl>
                                          <p:spTgt spid="314467"/>
                                        </p:tgtEl>
                                        <p:attrNameLst>
                                          <p:attrName>style.visibility</p:attrName>
                                        </p:attrNameLst>
                                      </p:cBhvr>
                                      <p:to>
                                        <p:strVal val="visible"/>
                                      </p:to>
                                    </p:set>
                                  </p:childTnLst>
                                </p:cTn>
                              </p:par>
                              <p:par>
                                <p:cTn id="238" presetID="1" presetClass="entr" presetSubtype="0" fill="hold" nodeType="withEffect">
                                  <p:stCondLst>
                                    <p:cond delay="0"/>
                                  </p:stCondLst>
                                  <p:childTnLst>
                                    <p:set>
                                      <p:cBhvr>
                                        <p:cTn id="239" dur="1" fill="hold">
                                          <p:stCondLst>
                                            <p:cond delay="0"/>
                                          </p:stCondLst>
                                        </p:cTn>
                                        <p:tgtEl>
                                          <p:spTgt spid="314469"/>
                                        </p:tgtEl>
                                        <p:attrNameLst>
                                          <p:attrName>style.visibility</p:attrName>
                                        </p:attrNameLst>
                                      </p:cBhvr>
                                      <p:to>
                                        <p:strVal val="visible"/>
                                      </p:to>
                                    </p:set>
                                  </p:childTnLst>
                                </p:cTn>
                              </p:par>
                            </p:childTnLst>
                          </p:cTn>
                        </p:par>
                      </p:childTnLst>
                    </p:cTn>
                  </p:par>
                  <p:par>
                    <p:cTn id="240" fill="hold" nodeType="clickPar">
                      <p:stCondLst>
                        <p:cond delay="indefinite"/>
                      </p:stCondLst>
                      <p:childTnLst>
                        <p:par>
                          <p:cTn id="241" fill="hold" nodeType="withGroup">
                            <p:stCondLst>
                              <p:cond delay="0"/>
                            </p:stCondLst>
                            <p:childTnLst>
                              <p:par>
                                <p:cTn id="242" presetID="9" presetClass="exit" presetSubtype="0" fill="hold" grpId="1" nodeType="clickEffect">
                                  <p:stCondLst>
                                    <p:cond delay="0"/>
                                  </p:stCondLst>
                                  <p:childTnLst>
                                    <p:animEffect transition="out" filter="dissolve">
                                      <p:cBhvr>
                                        <p:cTn id="243" dur="500"/>
                                        <p:tgtEl>
                                          <p:spTgt spid="314466"/>
                                        </p:tgtEl>
                                      </p:cBhvr>
                                    </p:animEffect>
                                    <p:set>
                                      <p:cBhvr>
                                        <p:cTn id="244" dur="1" fill="hold">
                                          <p:stCondLst>
                                            <p:cond delay="499"/>
                                          </p:stCondLst>
                                        </p:cTn>
                                        <p:tgtEl>
                                          <p:spTgt spid="314466"/>
                                        </p:tgtEl>
                                        <p:attrNameLst>
                                          <p:attrName>style.visibility</p:attrName>
                                        </p:attrNameLst>
                                      </p:cBhvr>
                                      <p:to>
                                        <p:strVal val="hidden"/>
                                      </p:to>
                                    </p:set>
                                  </p:childTnLst>
                                </p:cTn>
                              </p:par>
                              <p:par>
                                <p:cTn id="245" presetID="9" presetClass="exit" presetSubtype="0" fill="hold" grpId="1" nodeType="withEffect">
                                  <p:stCondLst>
                                    <p:cond delay="0"/>
                                  </p:stCondLst>
                                  <p:childTnLst>
                                    <p:animEffect transition="out" filter="dissolve">
                                      <p:cBhvr>
                                        <p:cTn id="246" dur="500"/>
                                        <p:tgtEl>
                                          <p:spTgt spid="314464"/>
                                        </p:tgtEl>
                                      </p:cBhvr>
                                    </p:animEffect>
                                    <p:set>
                                      <p:cBhvr>
                                        <p:cTn id="247" dur="1" fill="hold">
                                          <p:stCondLst>
                                            <p:cond delay="499"/>
                                          </p:stCondLst>
                                        </p:cTn>
                                        <p:tgtEl>
                                          <p:spTgt spid="314464"/>
                                        </p:tgtEl>
                                        <p:attrNameLst>
                                          <p:attrName>style.visibility</p:attrName>
                                        </p:attrNameLst>
                                      </p:cBhvr>
                                      <p:to>
                                        <p:strVal val="hidden"/>
                                      </p:to>
                                    </p:set>
                                  </p:childTnLst>
                                </p:cTn>
                              </p:par>
                              <p:par>
                                <p:cTn id="248" presetID="1" presetClass="entr" presetSubtype="0" fill="hold" grpId="0" nodeType="withEffect">
                                  <p:stCondLst>
                                    <p:cond delay="0"/>
                                  </p:stCondLst>
                                  <p:childTnLst>
                                    <p:set>
                                      <p:cBhvr>
                                        <p:cTn id="249" dur="1" fill="hold">
                                          <p:stCondLst>
                                            <p:cond delay="0"/>
                                          </p:stCondLst>
                                        </p:cTn>
                                        <p:tgtEl>
                                          <p:spTgt spid="314471"/>
                                        </p:tgtEl>
                                        <p:attrNameLst>
                                          <p:attrName>style.visibility</p:attrName>
                                        </p:attrNameLst>
                                      </p:cBhvr>
                                      <p:to>
                                        <p:strVal val="visible"/>
                                      </p:to>
                                    </p:set>
                                  </p:childTnLst>
                                </p:cTn>
                              </p:par>
                              <p:par>
                                <p:cTn id="250" presetID="1" presetClass="entr" presetSubtype="0" fill="hold" grpId="0" nodeType="withEffect">
                                  <p:stCondLst>
                                    <p:cond delay="0"/>
                                  </p:stCondLst>
                                  <p:childTnLst>
                                    <p:set>
                                      <p:cBhvr>
                                        <p:cTn id="251" dur="1" fill="hold">
                                          <p:stCondLst>
                                            <p:cond delay="0"/>
                                          </p:stCondLst>
                                        </p:cTn>
                                        <p:tgtEl>
                                          <p:spTgt spid="314472"/>
                                        </p:tgtEl>
                                        <p:attrNameLst>
                                          <p:attrName>style.visibility</p:attrName>
                                        </p:attrNameLst>
                                      </p:cBhvr>
                                      <p:to>
                                        <p:strVal val="visible"/>
                                      </p:to>
                                    </p:set>
                                  </p:childTnLst>
                                </p:cTn>
                              </p:par>
                            </p:childTnLst>
                          </p:cTn>
                        </p:par>
                        <p:par>
                          <p:cTn id="252" fill="hold" nodeType="afterGroup">
                            <p:stCondLst>
                              <p:cond delay="500"/>
                            </p:stCondLst>
                            <p:childTnLst>
                              <p:par>
                                <p:cTn id="253" presetID="1" presetClass="entr" presetSubtype="0" fill="hold" grpId="0" nodeType="afterEffect">
                                  <p:stCondLst>
                                    <p:cond delay="0"/>
                                  </p:stCondLst>
                                  <p:childTnLst>
                                    <p:set>
                                      <p:cBhvr>
                                        <p:cTn id="254" dur="1" fill="hold">
                                          <p:stCondLst>
                                            <p:cond delay="0"/>
                                          </p:stCondLst>
                                        </p:cTn>
                                        <p:tgtEl>
                                          <p:spTgt spid="314473"/>
                                        </p:tgtEl>
                                        <p:attrNameLst>
                                          <p:attrName>style.visibility</p:attrName>
                                        </p:attrNameLst>
                                      </p:cBhvr>
                                      <p:to>
                                        <p:strVal val="visible"/>
                                      </p:to>
                                    </p:set>
                                  </p:childTnLst>
                                </p:cTn>
                              </p:par>
                              <p:par>
                                <p:cTn id="255" presetID="1" presetClass="entr" presetSubtype="0" fill="hold" nodeType="withEffect">
                                  <p:stCondLst>
                                    <p:cond delay="0"/>
                                  </p:stCondLst>
                                  <p:childTnLst>
                                    <p:set>
                                      <p:cBhvr>
                                        <p:cTn id="256" dur="1" fill="hold">
                                          <p:stCondLst>
                                            <p:cond delay="0"/>
                                          </p:stCondLst>
                                        </p:cTn>
                                        <p:tgtEl>
                                          <p:spTgt spid="314474"/>
                                        </p:tgtEl>
                                        <p:attrNameLst>
                                          <p:attrName>style.visibility</p:attrName>
                                        </p:attrNameLst>
                                      </p:cBhvr>
                                      <p:to>
                                        <p:strVal val="visible"/>
                                      </p:to>
                                    </p:set>
                                  </p:childTnLst>
                                </p:cTn>
                              </p:par>
                              <p:par>
                                <p:cTn id="257" presetID="1" presetClass="entr" presetSubtype="0" fill="hold" grpId="0" nodeType="withEffect">
                                  <p:stCondLst>
                                    <p:cond delay="0"/>
                                  </p:stCondLst>
                                  <p:childTnLst>
                                    <p:set>
                                      <p:cBhvr>
                                        <p:cTn id="258" dur="1" fill="hold">
                                          <p:stCondLst>
                                            <p:cond delay="0"/>
                                          </p:stCondLst>
                                        </p:cTn>
                                        <p:tgtEl>
                                          <p:spTgt spid="314475"/>
                                        </p:tgtEl>
                                        <p:attrNameLst>
                                          <p:attrName>style.visibility</p:attrName>
                                        </p:attrNameLst>
                                      </p:cBhvr>
                                      <p:to>
                                        <p:strVal val="visible"/>
                                      </p:to>
                                    </p:set>
                                  </p:childTnLst>
                                </p:cTn>
                              </p:par>
                              <p:par>
                                <p:cTn id="259" presetID="1" presetClass="entr" presetSubtype="0" fill="hold" grpId="0" nodeType="withEffect">
                                  <p:stCondLst>
                                    <p:cond delay="0"/>
                                  </p:stCondLst>
                                  <p:childTnLst>
                                    <p:set>
                                      <p:cBhvr>
                                        <p:cTn id="260" dur="1" fill="hold">
                                          <p:stCondLst>
                                            <p:cond delay="0"/>
                                          </p:stCondLst>
                                        </p:cTn>
                                        <p:tgtEl>
                                          <p:spTgt spid="314476"/>
                                        </p:tgtEl>
                                        <p:attrNameLst>
                                          <p:attrName>style.visibility</p:attrName>
                                        </p:attrNameLst>
                                      </p:cBhvr>
                                      <p:to>
                                        <p:strVal val="visible"/>
                                      </p:to>
                                    </p:set>
                                  </p:childTnLst>
                                </p:cTn>
                              </p:par>
                              <p:par>
                                <p:cTn id="261" presetID="1" presetClass="entr" presetSubtype="0" fill="hold" grpId="0" nodeType="withEffect">
                                  <p:stCondLst>
                                    <p:cond delay="0"/>
                                  </p:stCondLst>
                                  <p:childTnLst>
                                    <p:set>
                                      <p:cBhvr>
                                        <p:cTn id="262" dur="1" fill="hold">
                                          <p:stCondLst>
                                            <p:cond delay="0"/>
                                          </p:stCondLst>
                                        </p:cTn>
                                        <p:tgtEl>
                                          <p:spTgt spid="314477"/>
                                        </p:tgtEl>
                                        <p:attrNameLst>
                                          <p:attrName>style.visibility</p:attrName>
                                        </p:attrNameLst>
                                      </p:cBhvr>
                                      <p:to>
                                        <p:strVal val="visible"/>
                                      </p:to>
                                    </p:set>
                                  </p:childTnLst>
                                </p:cTn>
                              </p:par>
                              <p:par>
                                <p:cTn id="263" presetID="1" presetClass="entr" presetSubtype="0" fill="hold" nodeType="withEffect">
                                  <p:stCondLst>
                                    <p:cond delay="0"/>
                                  </p:stCondLst>
                                  <p:childTnLst>
                                    <p:set>
                                      <p:cBhvr>
                                        <p:cTn id="264" dur="1" fill="hold">
                                          <p:stCondLst>
                                            <p:cond delay="0"/>
                                          </p:stCondLst>
                                        </p:cTn>
                                        <p:tgtEl>
                                          <p:spTgt spid="314478"/>
                                        </p:tgtEl>
                                        <p:attrNameLst>
                                          <p:attrName>style.visibility</p:attrName>
                                        </p:attrNameLst>
                                      </p:cBhvr>
                                      <p:to>
                                        <p:strVal val="visible"/>
                                      </p:to>
                                    </p:set>
                                  </p:childTnLst>
                                </p:cTn>
                              </p:par>
                            </p:childTnLst>
                          </p:cTn>
                        </p:par>
                      </p:childTnLst>
                    </p:cTn>
                  </p:par>
                  <p:par>
                    <p:cTn id="265" fill="hold" nodeType="clickPar">
                      <p:stCondLst>
                        <p:cond delay="indefinite"/>
                      </p:stCondLst>
                      <p:childTnLst>
                        <p:par>
                          <p:cTn id="266" fill="hold" nodeType="withGroup">
                            <p:stCondLst>
                              <p:cond delay="0"/>
                            </p:stCondLst>
                            <p:childTnLst>
                              <p:par>
                                <p:cTn id="267" presetID="2" presetClass="entr" presetSubtype="4" fill="hold" nodeType="clickEffect">
                                  <p:stCondLst>
                                    <p:cond delay="0"/>
                                  </p:stCondLst>
                                  <p:childTnLst>
                                    <p:set>
                                      <p:cBhvr>
                                        <p:cTn id="268" dur="1" fill="hold">
                                          <p:stCondLst>
                                            <p:cond delay="0"/>
                                          </p:stCondLst>
                                        </p:cTn>
                                        <p:tgtEl>
                                          <p:spTgt spid="314479"/>
                                        </p:tgtEl>
                                        <p:attrNameLst>
                                          <p:attrName>style.visibility</p:attrName>
                                        </p:attrNameLst>
                                      </p:cBhvr>
                                      <p:to>
                                        <p:strVal val="visible"/>
                                      </p:to>
                                    </p:set>
                                    <p:anim calcmode="lin" valueType="num">
                                      <p:cBhvr additive="base">
                                        <p:cTn id="269" dur="500" fill="hold"/>
                                        <p:tgtEl>
                                          <p:spTgt spid="314479"/>
                                        </p:tgtEl>
                                        <p:attrNameLst>
                                          <p:attrName>ppt_x</p:attrName>
                                        </p:attrNameLst>
                                      </p:cBhvr>
                                      <p:tavLst>
                                        <p:tav tm="0">
                                          <p:val>
                                            <p:strVal val="#ppt_x"/>
                                          </p:val>
                                        </p:tav>
                                        <p:tav tm="100000">
                                          <p:val>
                                            <p:strVal val="#ppt_x"/>
                                          </p:val>
                                        </p:tav>
                                      </p:tavLst>
                                    </p:anim>
                                    <p:anim calcmode="lin" valueType="num">
                                      <p:cBhvr additive="base">
                                        <p:cTn id="270" dur="500" fill="hold"/>
                                        <p:tgtEl>
                                          <p:spTgt spid="314479"/>
                                        </p:tgtEl>
                                        <p:attrNameLst>
                                          <p:attrName>ppt_y</p:attrName>
                                        </p:attrNameLst>
                                      </p:cBhvr>
                                      <p:tavLst>
                                        <p:tav tm="0">
                                          <p:val>
                                            <p:strVal val="1+#ppt_h/2"/>
                                          </p:val>
                                        </p:tav>
                                        <p:tav tm="100000">
                                          <p:val>
                                            <p:strVal val="#ppt_y"/>
                                          </p:val>
                                        </p:tav>
                                      </p:tavLst>
                                    </p:anim>
                                  </p:childTnLst>
                                </p:cTn>
                              </p:par>
                              <p:par>
                                <p:cTn id="271" presetID="2" presetClass="entr" presetSubtype="4" fill="hold" nodeType="withEffect">
                                  <p:stCondLst>
                                    <p:cond delay="0"/>
                                  </p:stCondLst>
                                  <p:childTnLst>
                                    <p:set>
                                      <p:cBhvr>
                                        <p:cTn id="272" dur="1" fill="hold">
                                          <p:stCondLst>
                                            <p:cond delay="0"/>
                                          </p:stCondLst>
                                        </p:cTn>
                                        <p:tgtEl>
                                          <p:spTgt spid="314480"/>
                                        </p:tgtEl>
                                        <p:attrNameLst>
                                          <p:attrName>style.visibility</p:attrName>
                                        </p:attrNameLst>
                                      </p:cBhvr>
                                      <p:to>
                                        <p:strVal val="visible"/>
                                      </p:to>
                                    </p:set>
                                    <p:anim calcmode="lin" valueType="num">
                                      <p:cBhvr additive="base">
                                        <p:cTn id="273" dur="500" fill="hold"/>
                                        <p:tgtEl>
                                          <p:spTgt spid="314480"/>
                                        </p:tgtEl>
                                        <p:attrNameLst>
                                          <p:attrName>ppt_x</p:attrName>
                                        </p:attrNameLst>
                                      </p:cBhvr>
                                      <p:tavLst>
                                        <p:tav tm="0">
                                          <p:val>
                                            <p:strVal val="#ppt_x"/>
                                          </p:val>
                                        </p:tav>
                                        <p:tav tm="100000">
                                          <p:val>
                                            <p:strVal val="#ppt_x"/>
                                          </p:val>
                                        </p:tav>
                                      </p:tavLst>
                                    </p:anim>
                                    <p:anim calcmode="lin" valueType="num">
                                      <p:cBhvr additive="base">
                                        <p:cTn id="274" dur="500" fill="hold"/>
                                        <p:tgtEl>
                                          <p:spTgt spid="314480"/>
                                        </p:tgtEl>
                                        <p:attrNameLst>
                                          <p:attrName>ppt_y</p:attrName>
                                        </p:attrNameLst>
                                      </p:cBhvr>
                                      <p:tavLst>
                                        <p:tav tm="0">
                                          <p:val>
                                            <p:strVal val="1+#ppt_h/2"/>
                                          </p:val>
                                        </p:tav>
                                        <p:tav tm="100000">
                                          <p:val>
                                            <p:strVal val="#ppt_y"/>
                                          </p:val>
                                        </p:tav>
                                      </p:tavLst>
                                    </p:anim>
                                  </p:childTnLst>
                                </p:cTn>
                              </p:par>
                            </p:childTnLst>
                          </p:cTn>
                        </p:par>
                      </p:childTnLst>
                    </p:cTn>
                  </p:par>
                  <p:par>
                    <p:cTn id="275" fill="hold" nodeType="clickPar">
                      <p:stCondLst>
                        <p:cond delay="indefinite"/>
                      </p:stCondLst>
                      <p:childTnLst>
                        <p:par>
                          <p:cTn id="276" fill="hold" nodeType="withGroup">
                            <p:stCondLst>
                              <p:cond delay="0"/>
                            </p:stCondLst>
                            <p:childTnLst>
                              <p:par>
                                <p:cTn id="277" presetID="2" presetClass="entr" presetSubtype="4" fill="hold" nodeType="clickEffect">
                                  <p:stCondLst>
                                    <p:cond delay="0"/>
                                  </p:stCondLst>
                                  <p:childTnLst>
                                    <p:set>
                                      <p:cBhvr>
                                        <p:cTn id="278" dur="1" fill="hold">
                                          <p:stCondLst>
                                            <p:cond delay="0"/>
                                          </p:stCondLst>
                                        </p:cTn>
                                        <p:tgtEl>
                                          <p:spTgt spid="314481"/>
                                        </p:tgtEl>
                                        <p:attrNameLst>
                                          <p:attrName>style.visibility</p:attrName>
                                        </p:attrNameLst>
                                      </p:cBhvr>
                                      <p:to>
                                        <p:strVal val="visible"/>
                                      </p:to>
                                    </p:set>
                                    <p:anim calcmode="lin" valueType="num">
                                      <p:cBhvr additive="base">
                                        <p:cTn id="279" dur="500" fill="hold"/>
                                        <p:tgtEl>
                                          <p:spTgt spid="314481"/>
                                        </p:tgtEl>
                                        <p:attrNameLst>
                                          <p:attrName>ppt_x</p:attrName>
                                        </p:attrNameLst>
                                      </p:cBhvr>
                                      <p:tavLst>
                                        <p:tav tm="0">
                                          <p:val>
                                            <p:strVal val="#ppt_x"/>
                                          </p:val>
                                        </p:tav>
                                        <p:tav tm="100000">
                                          <p:val>
                                            <p:strVal val="#ppt_x"/>
                                          </p:val>
                                        </p:tav>
                                      </p:tavLst>
                                    </p:anim>
                                    <p:anim calcmode="lin" valueType="num">
                                      <p:cBhvr additive="base">
                                        <p:cTn id="280" dur="500" fill="hold"/>
                                        <p:tgtEl>
                                          <p:spTgt spid="314481"/>
                                        </p:tgtEl>
                                        <p:attrNameLst>
                                          <p:attrName>ppt_y</p:attrName>
                                        </p:attrNameLst>
                                      </p:cBhvr>
                                      <p:tavLst>
                                        <p:tav tm="0">
                                          <p:val>
                                            <p:strVal val="1+#ppt_h/2"/>
                                          </p:val>
                                        </p:tav>
                                        <p:tav tm="100000">
                                          <p:val>
                                            <p:strVal val="#ppt_y"/>
                                          </p:val>
                                        </p:tav>
                                      </p:tavLst>
                                    </p:anim>
                                  </p:childTnLst>
                                </p:cTn>
                              </p:par>
                            </p:childTnLst>
                          </p:cTn>
                        </p:par>
                        <p:par>
                          <p:cTn id="281" fill="hold" nodeType="afterGroup">
                            <p:stCondLst>
                              <p:cond delay="500"/>
                            </p:stCondLst>
                            <p:childTnLst>
                              <p:par>
                                <p:cTn id="282" presetID="1" presetClass="entr" presetSubtype="0" fill="hold" grpId="0" nodeType="afterEffect">
                                  <p:stCondLst>
                                    <p:cond delay="0"/>
                                  </p:stCondLst>
                                  <p:childTnLst>
                                    <p:set>
                                      <p:cBhvr>
                                        <p:cTn id="283" dur="1" fill="hold">
                                          <p:stCondLst>
                                            <p:cond delay="0"/>
                                          </p:stCondLst>
                                        </p:cTn>
                                        <p:tgtEl>
                                          <p:spTgt spid="314482"/>
                                        </p:tgtEl>
                                        <p:attrNameLst>
                                          <p:attrName>style.visibility</p:attrName>
                                        </p:attrNameLst>
                                      </p:cBhvr>
                                      <p:to>
                                        <p:strVal val="visible"/>
                                      </p:to>
                                    </p:set>
                                  </p:childTnLst>
                                </p:cTn>
                              </p:par>
                              <p:par>
                                <p:cTn id="284" presetID="1" presetClass="entr" presetSubtype="0" fill="hold" grpId="0" nodeType="withEffect">
                                  <p:stCondLst>
                                    <p:cond delay="0"/>
                                  </p:stCondLst>
                                  <p:childTnLst>
                                    <p:set>
                                      <p:cBhvr>
                                        <p:cTn id="285" dur="1" fill="hold">
                                          <p:stCondLst>
                                            <p:cond delay="0"/>
                                          </p:stCondLst>
                                        </p:cTn>
                                        <p:tgtEl>
                                          <p:spTgt spid="314483"/>
                                        </p:tgtEl>
                                        <p:attrNameLst>
                                          <p:attrName>style.visibility</p:attrName>
                                        </p:attrNameLst>
                                      </p:cBhvr>
                                      <p:to>
                                        <p:strVal val="visible"/>
                                      </p:to>
                                    </p:set>
                                  </p:childTnLst>
                                </p:cTn>
                              </p:par>
                            </p:childTnLst>
                          </p:cTn>
                        </p:par>
                      </p:childTnLst>
                    </p:cTn>
                  </p:par>
                  <p:par>
                    <p:cTn id="286" fill="hold" nodeType="clickPar">
                      <p:stCondLst>
                        <p:cond delay="indefinite"/>
                      </p:stCondLst>
                      <p:childTnLst>
                        <p:par>
                          <p:cTn id="287" fill="hold" nodeType="withGroup">
                            <p:stCondLst>
                              <p:cond delay="0"/>
                            </p:stCondLst>
                            <p:childTnLst>
                              <p:par>
                                <p:cTn id="288" presetID="2" presetClass="entr" presetSubtype="4" fill="hold" grpId="0" nodeType="clickEffect">
                                  <p:stCondLst>
                                    <p:cond delay="0"/>
                                  </p:stCondLst>
                                  <p:childTnLst>
                                    <p:set>
                                      <p:cBhvr>
                                        <p:cTn id="289" dur="1" fill="hold">
                                          <p:stCondLst>
                                            <p:cond delay="0"/>
                                          </p:stCondLst>
                                        </p:cTn>
                                        <p:tgtEl>
                                          <p:spTgt spid="314484"/>
                                        </p:tgtEl>
                                        <p:attrNameLst>
                                          <p:attrName>style.visibility</p:attrName>
                                        </p:attrNameLst>
                                      </p:cBhvr>
                                      <p:to>
                                        <p:strVal val="visible"/>
                                      </p:to>
                                    </p:set>
                                    <p:anim calcmode="lin" valueType="num">
                                      <p:cBhvr additive="base">
                                        <p:cTn id="290" dur="500" fill="hold"/>
                                        <p:tgtEl>
                                          <p:spTgt spid="314484"/>
                                        </p:tgtEl>
                                        <p:attrNameLst>
                                          <p:attrName>ppt_x</p:attrName>
                                        </p:attrNameLst>
                                      </p:cBhvr>
                                      <p:tavLst>
                                        <p:tav tm="0">
                                          <p:val>
                                            <p:strVal val="#ppt_x"/>
                                          </p:val>
                                        </p:tav>
                                        <p:tav tm="100000">
                                          <p:val>
                                            <p:strVal val="#ppt_x"/>
                                          </p:val>
                                        </p:tav>
                                      </p:tavLst>
                                    </p:anim>
                                    <p:anim calcmode="lin" valueType="num">
                                      <p:cBhvr additive="base">
                                        <p:cTn id="291" dur="500" fill="hold"/>
                                        <p:tgtEl>
                                          <p:spTgt spid="31448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4470" grpId="0" animBg="1"/>
      <p:bldP spid="314420" grpId="0" animBg="1"/>
      <p:bldP spid="314393" grpId="0" animBg="1"/>
      <p:bldP spid="314378" grpId="0"/>
      <p:bldP spid="314379" grpId="0" animBg="1"/>
      <p:bldP spid="314379" grpId="1" animBg="1"/>
      <p:bldP spid="314380" grpId="0" animBg="1"/>
      <p:bldP spid="314380" grpId="1" animBg="1"/>
      <p:bldP spid="314382" grpId="0" animBg="1"/>
      <p:bldP spid="314383" grpId="0" animBg="1"/>
      <p:bldP spid="314389" grpId="0" animBg="1"/>
      <p:bldP spid="314390" grpId="0" animBg="1"/>
      <p:bldP spid="314391" grpId="0" animBg="1"/>
      <p:bldP spid="314381" grpId="0" animBg="1"/>
      <p:bldP spid="314392" grpId="0" animBg="1"/>
      <p:bldP spid="314394" grpId="0" animBg="1"/>
      <p:bldP spid="314395" grpId="0" animBg="1"/>
      <p:bldP spid="314396" grpId="0" animBg="1"/>
      <p:bldP spid="314397" grpId="0" animBg="1"/>
      <p:bldP spid="314405" grpId="0" animBg="1"/>
      <p:bldP spid="314406" grpId="0"/>
      <p:bldP spid="314407" grpId="0" animBg="1"/>
      <p:bldP spid="314408" grpId="0" animBg="1"/>
      <p:bldP spid="314408" grpId="1" animBg="1"/>
      <p:bldP spid="314409" grpId="0" animBg="1"/>
      <p:bldP spid="314409" grpId="1" animBg="1"/>
      <p:bldP spid="314410" grpId="0" animBg="1"/>
      <p:bldP spid="314411" grpId="0" animBg="1"/>
      <p:bldP spid="314417" grpId="0" animBg="1"/>
      <p:bldP spid="314418" grpId="0" animBg="1"/>
      <p:bldP spid="314419" grpId="0" animBg="1"/>
      <p:bldP spid="314421" grpId="0" animBg="1"/>
      <p:bldP spid="314422" grpId="0" animBg="1"/>
      <p:bldP spid="314423" grpId="0" animBg="1"/>
      <p:bldP spid="314424" grpId="0" animBg="1"/>
      <p:bldP spid="314425" grpId="0" animBg="1"/>
      <p:bldP spid="314433" grpId="0" animBg="1"/>
      <p:bldP spid="314434" grpId="0"/>
      <p:bldP spid="314435" grpId="0" animBg="1"/>
      <p:bldP spid="314435" grpId="1" animBg="1"/>
      <p:bldP spid="314436" grpId="0" animBg="1"/>
      <p:bldP spid="314436" grpId="1" animBg="1"/>
      <p:bldP spid="314437" grpId="0" animBg="1"/>
      <p:bldP spid="314439" grpId="0" animBg="1"/>
      <p:bldP spid="314438" grpId="0" animBg="1"/>
      <p:bldP spid="314440" grpId="0" animBg="1"/>
      <p:bldP spid="314441" grpId="0" animBg="1"/>
      <p:bldP spid="314443" grpId="0" animBg="1"/>
      <p:bldP spid="314447" grpId="0" animBg="1"/>
      <p:bldP spid="314449" grpId="0" animBg="1"/>
      <p:bldP spid="314452" grpId="0" animBg="1"/>
      <p:bldP spid="314453" grpId="0" animBg="1"/>
      <p:bldP spid="314459" grpId="0" animBg="1"/>
      <p:bldP spid="314459" grpId="1" animBg="1"/>
      <p:bldP spid="314460" grpId="0" animBg="1"/>
      <p:bldP spid="314460" grpId="1" animBg="1"/>
      <p:bldP spid="314461" grpId="0" animBg="1"/>
      <p:bldP spid="314462" grpId="0" animBg="1"/>
      <p:bldP spid="314463" grpId="0" animBg="1"/>
      <p:bldP spid="314464" grpId="0" animBg="1"/>
      <p:bldP spid="314464" grpId="1" animBg="1"/>
      <p:bldP spid="314466" grpId="0" animBg="1"/>
      <p:bldP spid="314466" grpId="1" animBg="1"/>
      <p:bldP spid="314471" grpId="0" animBg="1"/>
      <p:bldP spid="314472" grpId="0" animBg="1"/>
      <p:bldP spid="314473" grpId="0" animBg="1"/>
      <p:bldP spid="314475" grpId="0" animBg="1"/>
      <p:bldP spid="314476" grpId="0" animBg="1"/>
      <p:bldP spid="314477" grpId="0" animBg="1"/>
      <p:bldP spid="314482" grpId="0" animBg="1"/>
      <p:bldP spid="314483" grpId="0" animBg="1"/>
      <p:bldP spid="314484"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432" name="Rectangle 40"/>
          <p:cNvSpPr>
            <a:spLocks noChangeArrowheads="1"/>
          </p:cNvSpPr>
          <p:nvPr/>
        </p:nvSpPr>
        <p:spPr bwMode="auto">
          <a:xfrm rot="-5400000">
            <a:off x="933451" y="3400425"/>
            <a:ext cx="114300" cy="885825"/>
          </a:xfrm>
          <a:prstGeom prst="rect">
            <a:avLst/>
          </a:prstGeom>
          <a:solidFill>
            <a:srgbClr val="C0C0C0">
              <a:alpha val="25098"/>
            </a:srgbClr>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5431" name="Rectangle 39"/>
          <p:cNvSpPr>
            <a:spLocks noChangeArrowheads="1"/>
          </p:cNvSpPr>
          <p:nvPr/>
        </p:nvSpPr>
        <p:spPr bwMode="auto">
          <a:xfrm>
            <a:off x="403225" y="2565400"/>
            <a:ext cx="133350" cy="1333500"/>
          </a:xfrm>
          <a:prstGeom prst="rect">
            <a:avLst/>
          </a:prstGeom>
          <a:solidFill>
            <a:srgbClr val="C0C0C0">
              <a:alpha val="25098"/>
            </a:srgbClr>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5417" name="Freeform 25"/>
          <p:cNvSpPr>
            <a:spLocks/>
          </p:cNvSpPr>
          <p:nvPr/>
        </p:nvSpPr>
        <p:spPr bwMode="auto">
          <a:xfrm>
            <a:off x="542925" y="2619375"/>
            <a:ext cx="1117600" cy="1166813"/>
          </a:xfrm>
          <a:custGeom>
            <a:avLst/>
            <a:gdLst>
              <a:gd name="T0" fmla="*/ 2147483647 w 704"/>
              <a:gd name="T1" fmla="*/ 2147483647 h 735"/>
              <a:gd name="T2" fmla="*/ 2147483647 w 704"/>
              <a:gd name="T3" fmla="*/ 2147483647 h 735"/>
              <a:gd name="T4" fmla="*/ 2147483647 w 704"/>
              <a:gd name="T5" fmla="*/ 2147483647 h 735"/>
              <a:gd name="T6" fmla="*/ 0 w 704"/>
              <a:gd name="T7" fmla="*/ 2147483647 h 735"/>
              <a:gd name="T8" fmla="*/ 2147483647 w 704"/>
              <a:gd name="T9" fmla="*/ 2147483647 h 735"/>
              <a:gd name="T10" fmla="*/ 2147483647 w 704"/>
              <a:gd name="T11" fmla="*/ 2147483647 h 735"/>
              <a:gd name="T12" fmla="*/ 2147483647 w 704"/>
              <a:gd name="T13" fmla="*/ 2147483647 h 735"/>
              <a:gd name="T14" fmla="*/ 2147483647 w 704"/>
              <a:gd name="T15" fmla="*/ 2147483647 h 735"/>
              <a:gd name="T16" fmla="*/ 2147483647 w 704"/>
              <a:gd name="T17" fmla="*/ 2147483647 h 735"/>
              <a:gd name="T18" fmla="*/ 2147483647 w 704"/>
              <a:gd name="T19" fmla="*/ 2147483647 h 735"/>
              <a:gd name="T20" fmla="*/ 2147483647 w 704"/>
              <a:gd name="T21" fmla="*/ 2147483647 h 735"/>
              <a:gd name="T22" fmla="*/ 2147483647 w 704"/>
              <a:gd name="T23" fmla="*/ 2147483647 h 735"/>
              <a:gd name="T24" fmla="*/ 2147483647 w 704"/>
              <a:gd name="T25" fmla="*/ 2147483647 h 735"/>
              <a:gd name="T26" fmla="*/ 2147483647 w 704"/>
              <a:gd name="T27" fmla="*/ 2147483647 h 735"/>
              <a:gd name="T28" fmla="*/ 2147483647 w 704"/>
              <a:gd name="T29" fmla="*/ 2147483647 h 735"/>
              <a:gd name="T30" fmla="*/ 2147483647 w 704"/>
              <a:gd name="T31" fmla="*/ 2147483647 h 735"/>
              <a:gd name="T32" fmla="*/ 2147483647 w 704"/>
              <a:gd name="T33" fmla="*/ 2147483647 h 735"/>
              <a:gd name="T34" fmla="*/ 2147483647 w 704"/>
              <a:gd name="T35" fmla="*/ 2147483647 h 735"/>
              <a:gd name="T36" fmla="*/ 2147483647 w 704"/>
              <a:gd name="T37" fmla="*/ 2147483647 h 735"/>
              <a:gd name="T38" fmla="*/ 2147483647 w 704"/>
              <a:gd name="T39" fmla="*/ 2147483647 h 735"/>
              <a:gd name="T40" fmla="*/ 2147483647 w 704"/>
              <a:gd name="T41" fmla="*/ 2147483647 h 735"/>
              <a:gd name="T42" fmla="*/ 2147483647 w 704"/>
              <a:gd name="T43" fmla="*/ 2147483647 h 735"/>
              <a:gd name="T44" fmla="*/ 2147483647 w 704"/>
              <a:gd name="T45" fmla="*/ 0 h 735"/>
              <a:gd name="T46" fmla="*/ 2147483647 w 704"/>
              <a:gd name="T47" fmla="*/ 2147483647 h 735"/>
              <a:gd name="T48" fmla="*/ 2147483647 w 704"/>
              <a:gd name="T49" fmla="*/ 2147483647 h 73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4"/>
              <a:gd name="T76" fmla="*/ 0 h 735"/>
              <a:gd name="T77" fmla="*/ 704 w 704"/>
              <a:gd name="T78" fmla="*/ 735 h 73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4" h="735">
                <a:moveTo>
                  <a:pt x="132" y="18"/>
                </a:moveTo>
                <a:cubicBezTo>
                  <a:pt x="82" y="35"/>
                  <a:pt x="107" y="23"/>
                  <a:pt x="60" y="54"/>
                </a:cubicBezTo>
                <a:cubicBezTo>
                  <a:pt x="54" y="58"/>
                  <a:pt x="42" y="66"/>
                  <a:pt x="42" y="66"/>
                </a:cubicBezTo>
                <a:cubicBezTo>
                  <a:pt x="29" y="86"/>
                  <a:pt x="13" y="94"/>
                  <a:pt x="0" y="114"/>
                </a:cubicBezTo>
                <a:cubicBezTo>
                  <a:pt x="4" y="157"/>
                  <a:pt x="10" y="249"/>
                  <a:pt x="36" y="288"/>
                </a:cubicBezTo>
                <a:cubicBezTo>
                  <a:pt x="55" y="317"/>
                  <a:pt x="46" y="299"/>
                  <a:pt x="60" y="342"/>
                </a:cubicBezTo>
                <a:cubicBezTo>
                  <a:pt x="76" y="391"/>
                  <a:pt x="91" y="425"/>
                  <a:pt x="120" y="468"/>
                </a:cubicBezTo>
                <a:cubicBezTo>
                  <a:pt x="148" y="510"/>
                  <a:pt x="100" y="462"/>
                  <a:pt x="138" y="504"/>
                </a:cubicBezTo>
                <a:cubicBezTo>
                  <a:pt x="166" y="536"/>
                  <a:pt x="198" y="564"/>
                  <a:pt x="228" y="594"/>
                </a:cubicBezTo>
                <a:cubicBezTo>
                  <a:pt x="233" y="599"/>
                  <a:pt x="234" y="607"/>
                  <a:pt x="240" y="612"/>
                </a:cubicBezTo>
                <a:cubicBezTo>
                  <a:pt x="245" y="616"/>
                  <a:pt x="252" y="615"/>
                  <a:pt x="258" y="618"/>
                </a:cubicBezTo>
                <a:cubicBezTo>
                  <a:pt x="264" y="621"/>
                  <a:pt x="270" y="625"/>
                  <a:pt x="276" y="630"/>
                </a:cubicBezTo>
                <a:cubicBezTo>
                  <a:pt x="307" y="656"/>
                  <a:pt x="333" y="680"/>
                  <a:pt x="372" y="690"/>
                </a:cubicBezTo>
                <a:cubicBezTo>
                  <a:pt x="402" y="710"/>
                  <a:pt x="438" y="712"/>
                  <a:pt x="468" y="732"/>
                </a:cubicBezTo>
                <a:cubicBezTo>
                  <a:pt x="566" y="725"/>
                  <a:pt x="572" y="735"/>
                  <a:pt x="630" y="666"/>
                </a:cubicBezTo>
                <a:cubicBezTo>
                  <a:pt x="644" y="650"/>
                  <a:pt x="659" y="614"/>
                  <a:pt x="666" y="600"/>
                </a:cubicBezTo>
                <a:cubicBezTo>
                  <a:pt x="674" y="584"/>
                  <a:pt x="690" y="552"/>
                  <a:pt x="690" y="552"/>
                </a:cubicBezTo>
                <a:cubicBezTo>
                  <a:pt x="704" y="467"/>
                  <a:pt x="690" y="401"/>
                  <a:pt x="648" y="330"/>
                </a:cubicBezTo>
                <a:cubicBezTo>
                  <a:pt x="641" y="302"/>
                  <a:pt x="633" y="291"/>
                  <a:pt x="612" y="270"/>
                </a:cubicBezTo>
                <a:cubicBezTo>
                  <a:pt x="588" y="197"/>
                  <a:pt x="516" y="114"/>
                  <a:pt x="462" y="60"/>
                </a:cubicBezTo>
                <a:cubicBezTo>
                  <a:pt x="454" y="52"/>
                  <a:pt x="442" y="53"/>
                  <a:pt x="432" y="48"/>
                </a:cubicBezTo>
                <a:cubicBezTo>
                  <a:pt x="404" y="34"/>
                  <a:pt x="389" y="21"/>
                  <a:pt x="360" y="12"/>
                </a:cubicBezTo>
                <a:cubicBezTo>
                  <a:pt x="348" y="8"/>
                  <a:pt x="324" y="0"/>
                  <a:pt x="324" y="0"/>
                </a:cubicBezTo>
                <a:cubicBezTo>
                  <a:pt x="284" y="2"/>
                  <a:pt x="244" y="3"/>
                  <a:pt x="204" y="6"/>
                </a:cubicBezTo>
                <a:cubicBezTo>
                  <a:pt x="184" y="7"/>
                  <a:pt x="153" y="18"/>
                  <a:pt x="132" y="18"/>
                </a:cubicBezTo>
                <a:close/>
              </a:path>
            </a:pathLst>
          </a:custGeom>
          <a:solidFill>
            <a:srgbClr val="FFFF00"/>
          </a:solidFill>
          <a:ln w="9525" cap="flat" cmpd="sng">
            <a:solidFill>
              <a:srgbClr val="99CCFF"/>
            </a:solidFill>
            <a:prstDash val="dash"/>
            <a:round/>
            <a:headEnd type="none" w="med" len="med"/>
            <a:tailEnd type="none" w="med" len="med"/>
          </a:ln>
        </p:spPr>
        <p:txBody>
          <a:bodyPr anchor="ctr"/>
          <a:lstStyle/>
          <a:p>
            <a:endParaRPr lang="ru-RU">
              <a:solidFill>
                <a:srgbClr val="000000"/>
              </a:solidFill>
              <a:latin typeface="Arial" charset="0"/>
              <a:cs typeface="Arial" charset="0"/>
            </a:endParaRPr>
          </a:p>
        </p:txBody>
      </p:sp>
      <p:grpSp>
        <p:nvGrpSpPr>
          <p:cNvPr id="315410" name="Group 18"/>
          <p:cNvGrpSpPr>
            <a:grpSpLocks/>
          </p:cNvGrpSpPr>
          <p:nvPr/>
        </p:nvGrpSpPr>
        <p:grpSpPr bwMode="auto">
          <a:xfrm>
            <a:off x="812800" y="2816225"/>
            <a:ext cx="212725" cy="468313"/>
            <a:chOff x="512" y="1774"/>
            <a:chExt cx="134" cy="295"/>
          </a:xfrm>
        </p:grpSpPr>
        <p:sp>
          <p:nvSpPr>
            <p:cNvPr id="69240" name="Rectangle 16"/>
            <p:cNvSpPr>
              <a:spLocks noChangeArrowheads="1"/>
            </p:cNvSpPr>
            <p:nvPr/>
          </p:nvSpPr>
          <p:spPr bwMode="auto">
            <a:xfrm>
              <a:off x="601" y="1925"/>
              <a:ext cx="32" cy="144"/>
            </a:xfrm>
            <a:prstGeom prst="rect">
              <a:avLst/>
            </a:prstGeom>
            <a:solidFill>
              <a:srgbClr val="FFCC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41" name="Rectangle 14"/>
            <p:cNvSpPr>
              <a:spLocks noChangeArrowheads="1"/>
            </p:cNvSpPr>
            <p:nvPr/>
          </p:nvSpPr>
          <p:spPr bwMode="auto">
            <a:xfrm>
              <a:off x="590" y="1834"/>
              <a:ext cx="56" cy="144"/>
            </a:xfrm>
            <a:prstGeom prst="rect">
              <a:avLst/>
            </a:prstGeom>
            <a:solidFill>
              <a:srgbClr val="FFCC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42" name="Oval 15"/>
            <p:cNvSpPr>
              <a:spLocks noChangeArrowheads="1"/>
            </p:cNvSpPr>
            <p:nvPr/>
          </p:nvSpPr>
          <p:spPr bwMode="auto">
            <a:xfrm>
              <a:off x="590" y="1774"/>
              <a:ext cx="56" cy="56"/>
            </a:xfrm>
            <a:prstGeom prst="ellipse">
              <a:avLst/>
            </a:prstGeom>
            <a:solidFill>
              <a:srgbClr val="FFCC99"/>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69243" name="Rectangle 17"/>
            <p:cNvSpPr>
              <a:spLocks noChangeArrowheads="1"/>
            </p:cNvSpPr>
            <p:nvPr/>
          </p:nvSpPr>
          <p:spPr bwMode="auto">
            <a:xfrm rot="2783830" flipV="1">
              <a:off x="553" y="1836"/>
              <a:ext cx="27" cy="110"/>
            </a:xfrm>
            <a:prstGeom prst="rect">
              <a:avLst/>
            </a:prstGeom>
            <a:solidFill>
              <a:srgbClr val="FFCC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69180" name="Rectangle 4"/>
          <p:cNvSpPr>
            <a:spLocks noChangeArrowheads="1"/>
          </p:cNvSpPr>
          <p:nvPr/>
        </p:nvSpPr>
        <p:spPr bwMode="auto">
          <a:xfrm>
            <a:off x="952500" y="542924"/>
            <a:ext cx="3528000" cy="252000"/>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5</a:t>
            </a:r>
            <a:r>
              <a:rPr lang="ru-RU" sz="16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5.2)</a:t>
            </a:r>
          </a:p>
        </p:txBody>
      </p:sp>
      <p:sp>
        <p:nvSpPr>
          <p:cNvPr id="20488" name="Text Box 6"/>
          <p:cNvSpPr txBox="1">
            <a:spLocks noChangeArrowheads="1"/>
          </p:cNvSpPr>
          <p:nvPr/>
        </p:nvSpPr>
        <p:spPr bwMode="auto">
          <a:xfrm>
            <a:off x="101600" y="1029681"/>
            <a:ext cx="9012237" cy="553998"/>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ru-RU" sz="1000" b="1" dirty="0">
                <a:solidFill>
                  <a:srgbClr val="FF0000"/>
                </a:solidFill>
                <a:cs typeface="Arial" charset="0"/>
              </a:rPr>
              <a:t>■</a:t>
            </a:r>
            <a:r>
              <a:rPr lang="en-US" sz="1000" b="1" dirty="0">
                <a:solidFill>
                  <a:srgbClr val="FF0000"/>
                </a:solidFill>
                <a:cs typeface="Arial" charset="0"/>
              </a:rPr>
              <a:t>  </a:t>
            </a:r>
            <a:r>
              <a:rPr lang="en-US" sz="1000" b="1" dirty="0" smtClean="0">
                <a:solidFill>
                  <a:srgbClr val="FF0000"/>
                </a:solidFill>
                <a:cs typeface="Arial" charset="0"/>
              </a:rPr>
              <a:t>Equilibrium with friction</a:t>
            </a:r>
            <a:r>
              <a:rPr lang="ru-RU" sz="1000" b="1" dirty="0" smtClean="0">
                <a:solidFill>
                  <a:srgbClr val="FF0000"/>
                </a:solidFill>
                <a:cs typeface="Arial" charset="0"/>
              </a:rPr>
              <a:t>. </a:t>
            </a:r>
            <a:r>
              <a:rPr lang="en-US" sz="1000" dirty="0">
                <a:solidFill>
                  <a:schemeClr val="tx2"/>
                </a:solidFill>
                <a:cs typeface="Arial" charset="0"/>
              </a:rPr>
              <a:t>The problems usually are limited  by considering conditions when the motion is impending. We add forces of friction to the active forces and reactions of  absolutely smooth </a:t>
            </a:r>
            <a:r>
              <a:rPr lang="en-US" sz="1000" dirty="0" smtClean="0">
                <a:solidFill>
                  <a:schemeClr val="tx2"/>
                </a:solidFill>
                <a:cs typeface="Arial" charset="0"/>
              </a:rPr>
              <a:t>supports. The </a:t>
            </a:r>
            <a:r>
              <a:rPr lang="en-US" sz="1000" dirty="0" smtClean="0">
                <a:solidFill>
                  <a:srgbClr val="000000"/>
                </a:solidFill>
                <a:cs typeface="Arial" charset="0"/>
              </a:rPr>
              <a:t>known equilibrium equations are then written taking into account that the </a:t>
            </a:r>
            <a:r>
              <a:rPr lang="en-US" sz="1000" b="1" dirty="0" smtClean="0">
                <a:solidFill>
                  <a:srgbClr val="00007D">
                    <a:lumMod val="60000"/>
                    <a:lumOff val="40000"/>
                  </a:srgbClr>
                </a:solidFill>
                <a:cs typeface="Arial" charset="0"/>
              </a:rPr>
              <a:t>frictional forces acquire their maximum values (friction of impending motion)</a:t>
            </a:r>
            <a:r>
              <a:rPr lang="ru-RU" sz="1000" dirty="0" smtClean="0">
                <a:solidFill>
                  <a:srgbClr val="000000"/>
                </a:solidFill>
                <a:cs typeface="Arial" charset="0"/>
              </a:rPr>
              <a:t>.</a:t>
            </a:r>
            <a:endParaRPr lang="en-US" sz="1000" dirty="0">
              <a:solidFill>
                <a:srgbClr val="000000"/>
              </a:solidFill>
              <a:cs typeface="Arial" charset="0"/>
            </a:endParaRPr>
          </a:p>
        </p:txBody>
      </p:sp>
      <p:sp>
        <p:nvSpPr>
          <p:cNvPr id="315399" name="Text Box 7"/>
          <p:cNvSpPr txBox="1">
            <a:spLocks noRot="1" noChangeAspect="1" noMove="1" noResize="1" noEditPoints="1" noAdjustHandles="1" noChangeArrowheads="1" noChangeShapeType="1" noTextEdit="1"/>
          </p:cNvSpPr>
          <p:nvPr/>
        </p:nvSpPr>
        <p:spPr bwMode="auto">
          <a:xfrm>
            <a:off x="131763" y="1685925"/>
            <a:ext cx="8731249" cy="553998"/>
          </a:xfrm>
          <a:prstGeom prst="rect">
            <a:avLst/>
          </a:prstGeom>
          <a:blipFill rotWithShape="1">
            <a:blip r:embed="rId3"/>
            <a:stretch>
              <a:fillRect b="-4444"/>
            </a:stretch>
          </a:blipFill>
          <a:ln>
            <a:noFill/>
          </a:ln>
          <a:effectLst/>
          <a:extLst/>
        </p:spPr>
        <p:txBody>
          <a:bodyPr/>
          <a:lstStyle/>
          <a:p>
            <a:pPr>
              <a:defRPr/>
            </a:pPr>
            <a:r>
              <a:rPr lang="ru-RU">
                <a:noFill/>
                <a:latin typeface="Arial" charset="0"/>
                <a:cs typeface="Arial" charset="0"/>
              </a:rPr>
              <a:t> </a:t>
            </a:r>
          </a:p>
        </p:txBody>
      </p:sp>
      <p:sp>
        <p:nvSpPr>
          <p:cNvPr id="315400" name="Text Box 8"/>
          <p:cNvSpPr txBox="1">
            <a:spLocks noChangeArrowheads="1"/>
          </p:cNvSpPr>
          <p:nvPr/>
        </p:nvSpPr>
        <p:spPr bwMode="auto">
          <a:xfrm>
            <a:off x="1466850" y="2316163"/>
            <a:ext cx="6886575" cy="400050"/>
          </a:xfrm>
          <a:prstGeom prst="rect">
            <a:avLst/>
          </a:prstGeom>
          <a:noFill/>
          <a:ln w="9525">
            <a:noFill/>
            <a:miter lim="800000"/>
            <a:headEnd/>
            <a:tailEnd/>
          </a:ln>
        </p:spPr>
        <p:txBody>
          <a:bodyPr>
            <a:spAutoFit/>
          </a:bodyPr>
          <a:lstStyle/>
          <a:p>
            <a:pPr marL="342900" indent="-342900"/>
            <a:r>
              <a:rPr lang="ru-RU" sz="1000" dirty="0">
                <a:solidFill>
                  <a:srgbClr val="000000"/>
                </a:solidFill>
                <a:latin typeface="Arial" charset="0"/>
                <a:cs typeface="Arial" charset="0"/>
              </a:rPr>
              <a:t>1. </a:t>
            </a:r>
            <a:r>
              <a:rPr lang="en-US" sz="1000" dirty="0" smtClean="0">
                <a:solidFill>
                  <a:srgbClr val="000000"/>
                </a:solidFill>
                <a:latin typeface="Arial" charset="0"/>
                <a:cs typeface="Arial" charset="0"/>
              </a:rPr>
              <a:t>Choose the </a:t>
            </a:r>
            <a:r>
              <a:rPr lang="en-US" sz="1000" dirty="0">
                <a:solidFill>
                  <a:srgbClr val="000000"/>
                </a:solidFill>
                <a:latin typeface="Arial" charset="0"/>
                <a:cs typeface="Arial" charset="0"/>
              </a:rPr>
              <a:t>object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man and ladder</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remove constraints (supports) and replace them by reactions of smooth support</a:t>
            </a:r>
            <a:r>
              <a:rPr lang="ru-RU" sz="1000" dirty="0">
                <a:solidFill>
                  <a:srgbClr val="000000"/>
                </a:solidFill>
                <a:latin typeface="Arial" charset="0"/>
                <a:cs typeface="Arial" charset="0"/>
              </a:rPr>
              <a:t>.</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315401" name="Rectangle 9"/>
          <p:cNvSpPr>
            <a:spLocks noChangeArrowheads="1"/>
          </p:cNvSpPr>
          <p:nvPr/>
        </p:nvSpPr>
        <p:spPr bwMode="auto">
          <a:xfrm>
            <a:off x="409575" y="2568575"/>
            <a:ext cx="133350" cy="1333500"/>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5402" name="Rectangle 10"/>
          <p:cNvSpPr>
            <a:spLocks noChangeArrowheads="1"/>
          </p:cNvSpPr>
          <p:nvPr/>
        </p:nvSpPr>
        <p:spPr bwMode="auto">
          <a:xfrm rot="-5400000">
            <a:off x="933451" y="3406775"/>
            <a:ext cx="114300" cy="885825"/>
          </a:xfrm>
          <a:prstGeom prst="rect">
            <a:avLst/>
          </a:prstGeom>
          <a:solidFill>
            <a:srgbClr val="C0C0C0"/>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315403" name="Rectangle 11"/>
          <p:cNvSpPr>
            <a:spLocks noChangeArrowheads="1"/>
          </p:cNvSpPr>
          <p:nvPr/>
        </p:nvSpPr>
        <p:spPr bwMode="auto">
          <a:xfrm rot="3042635">
            <a:off x="332581" y="3264695"/>
            <a:ext cx="1266825" cy="42862"/>
          </a:xfrm>
          <a:prstGeom prst="rect">
            <a:avLst/>
          </a:prstGeom>
          <a:solidFill>
            <a:srgbClr val="FFCC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5404" name="Line 12"/>
          <p:cNvSpPr>
            <a:spLocks noChangeShapeType="1"/>
          </p:cNvSpPr>
          <p:nvPr/>
        </p:nvSpPr>
        <p:spPr bwMode="auto">
          <a:xfrm>
            <a:off x="542925" y="2557463"/>
            <a:ext cx="0" cy="12287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5405" name="Line 13"/>
          <p:cNvSpPr>
            <a:spLocks noChangeShapeType="1"/>
          </p:cNvSpPr>
          <p:nvPr/>
        </p:nvSpPr>
        <p:spPr bwMode="auto">
          <a:xfrm>
            <a:off x="542925" y="3784600"/>
            <a:ext cx="885825"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5415" name="Text Box 23"/>
          <p:cNvSpPr txBox="1">
            <a:spLocks noChangeArrowheads="1"/>
          </p:cNvSpPr>
          <p:nvPr/>
        </p:nvSpPr>
        <p:spPr bwMode="auto">
          <a:xfrm>
            <a:off x="1184275" y="3787775"/>
            <a:ext cx="271228" cy="261610"/>
          </a:xfrm>
          <a:prstGeom prst="rect">
            <a:avLst/>
          </a:prstGeom>
          <a:noFill/>
          <a:ln w="9525">
            <a:noFill/>
            <a:miter lim="800000"/>
            <a:headEnd/>
            <a:tailEnd/>
          </a:ln>
        </p:spPr>
        <p:txBody>
          <a:bodyPr wrap="none">
            <a:spAutoFit/>
          </a:bodyPr>
          <a:lstStyle/>
          <a:p>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315416" name="Text Box 24"/>
          <p:cNvSpPr txBox="1">
            <a:spLocks noChangeArrowheads="1"/>
          </p:cNvSpPr>
          <p:nvPr/>
        </p:nvSpPr>
        <p:spPr bwMode="auto">
          <a:xfrm>
            <a:off x="258763" y="2709863"/>
            <a:ext cx="271228" cy="261610"/>
          </a:xfrm>
          <a:prstGeom prst="rect">
            <a:avLst/>
          </a:prstGeom>
          <a:noFill/>
          <a:ln w="9525">
            <a:noFill/>
            <a:miter lim="800000"/>
            <a:headEnd/>
            <a:tailEnd/>
          </a:ln>
        </p:spPr>
        <p:txBody>
          <a:bodyPr wrap="none">
            <a:spAutoFit/>
          </a:bodyPr>
          <a:lstStyle/>
          <a:p>
            <a:r>
              <a:rPr lang="en-US" sz="1100" i="1" dirty="0">
                <a:solidFill>
                  <a:srgbClr val="000000"/>
                </a:solidFill>
                <a:latin typeface="Times New Roman" pitchFamily="18" charset="0"/>
                <a:cs typeface="Times New Roman" pitchFamily="18" charset="0"/>
              </a:rPr>
              <a:t>B</a:t>
            </a:r>
            <a:endParaRPr lang="ru-RU" sz="1100" i="1" dirty="0">
              <a:solidFill>
                <a:srgbClr val="000000"/>
              </a:solidFill>
              <a:latin typeface="Times New Roman" pitchFamily="18" charset="0"/>
              <a:cs typeface="Times New Roman" pitchFamily="18" charset="0"/>
            </a:endParaRPr>
          </a:p>
        </p:txBody>
      </p:sp>
      <p:sp>
        <p:nvSpPr>
          <p:cNvPr id="315418" name="AutoShape 26"/>
          <p:cNvSpPr>
            <a:spLocks noChangeArrowheads="1"/>
          </p:cNvSpPr>
          <p:nvPr/>
        </p:nvSpPr>
        <p:spPr bwMode="auto">
          <a:xfrm>
            <a:off x="552450" y="2743200"/>
            <a:ext cx="333375" cy="88900"/>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5419" name="AutoShape 27"/>
          <p:cNvSpPr>
            <a:spLocks noChangeArrowheads="1"/>
          </p:cNvSpPr>
          <p:nvPr/>
        </p:nvSpPr>
        <p:spPr bwMode="auto">
          <a:xfrm rot="-5400000">
            <a:off x="1179512" y="3570288"/>
            <a:ext cx="333375" cy="88900"/>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5421" name="Object 2597"/>
          <p:cNvGraphicFramePr>
            <a:graphicFrameLocks noChangeAspect="1"/>
          </p:cNvGraphicFramePr>
          <p:nvPr/>
        </p:nvGraphicFramePr>
        <p:xfrm>
          <a:off x="1412875" y="3476625"/>
          <a:ext cx="241300" cy="228600"/>
        </p:xfrm>
        <a:graphic>
          <a:graphicData uri="http://schemas.openxmlformats.org/presentationml/2006/ole">
            <mc:AlternateContent xmlns:mc="http://schemas.openxmlformats.org/markup-compatibility/2006">
              <mc:Choice xmlns:v="urn:schemas-microsoft-com:vml" Requires="v">
                <p:oleObj spid="_x0000_s612372" name="Формула" r:id="rId4" imgW="241300" imgH="228600" progId="Equation.3">
                  <p:embed/>
                </p:oleObj>
              </mc:Choice>
              <mc:Fallback>
                <p:oleObj name="Формула" r:id="rId4" imgW="24130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2875" y="3476625"/>
                        <a:ext cx="241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5422" name="Object 2598"/>
          <p:cNvGraphicFramePr>
            <a:graphicFrameLocks noChangeAspect="1"/>
          </p:cNvGraphicFramePr>
          <p:nvPr/>
        </p:nvGraphicFramePr>
        <p:xfrm>
          <a:off x="687388" y="2493963"/>
          <a:ext cx="241300" cy="228600"/>
        </p:xfrm>
        <a:graphic>
          <a:graphicData uri="http://schemas.openxmlformats.org/presentationml/2006/ole">
            <mc:AlternateContent xmlns:mc="http://schemas.openxmlformats.org/markup-compatibility/2006">
              <mc:Choice xmlns:v="urn:schemas-microsoft-com:vml" Requires="v">
                <p:oleObj spid="_x0000_s612373" name="Формула" r:id="rId6" imgW="241300" imgH="228600" progId="Equation.3">
                  <p:embed/>
                </p:oleObj>
              </mc:Choice>
              <mc:Fallback>
                <p:oleObj name="Формула" r:id="rId6" imgW="24130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7388" y="2493963"/>
                        <a:ext cx="241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23" name="Text Box 31"/>
          <p:cNvSpPr txBox="1">
            <a:spLocks noChangeArrowheads="1"/>
          </p:cNvSpPr>
          <p:nvPr/>
        </p:nvSpPr>
        <p:spPr bwMode="auto">
          <a:xfrm>
            <a:off x="1457325" y="2486025"/>
            <a:ext cx="7677150" cy="415498"/>
          </a:xfrm>
          <a:prstGeom prst="rect">
            <a:avLst/>
          </a:prstGeom>
          <a:noFill/>
          <a:ln w="9525">
            <a:noFill/>
            <a:miter lim="800000"/>
            <a:headEnd/>
            <a:tailEnd/>
          </a:ln>
        </p:spPr>
        <p:txBody>
          <a:bodyPr>
            <a:spAutoFit/>
          </a:bodyPr>
          <a:lstStyle/>
          <a:p>
            <a:pPr marL="342900" indent="-342900"/>
            <a:r>
              <a:rPr lang="en-US" sz="1000" dirty="0">
                <a:solidFill>
                  <a:srgbClr val="000000"/>
                </a:solidFill>
                <a:latin typeface="Arial" charset="0"/>
                <a:cs typeface="Arial" charset="0"/>
              </a:rPr>
              <a:t>2</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Add active forces</a:t>
            </a:r>
            <a:r>
              <a:rPr lang="ru-RU" sz="1000" dirty="0">
                <a:solidFill>
                  <a:srgbClr val="000000"/>
                </a:solidFill>
                <a:latin typeface="Arial" charset="0"/>
                <a:cs typeface="Arial" charset="0"/>
              </a:rPr>
              <a:t> ( </a:t>
            </a:r>
            <a:r>
              <a:rPr lang="en-US" sz="1000" dirty="0">
                <a:solidFill>
                  <a:srgbClr val="000000"/>
                </a:solidFill>
                <a:latin typeface="Arial" charset="0"/>
                <a:cs typeface="Arial" charset="0"/>
              </a:rPr>
              <a:t>force of weight</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G</a:t>
            </a:r>
            <a:r>
              <a:rPr lang="ru-RU" sz="1000" dirty="0" smtClean="0">
                <a:solidFill>
                  <a:srgbClr val="000000"/>
                </a:solidFill>
                <a:latin typeface="Arial" charset="0"/>
                <a:cs typeface="Arial" charset="0"/>
              </a:rPr>
              <a:t>).</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315424" name="AutoShape 32"/>
          <p:cNvSpPr>
            <a:spLocks noChangeArrowheads="1"/>
          </p:cNvSpPr>
          <p:nvPr/>
        </p:nvSpPr>
        <p:spPr bwMode="auto">
          <a:xfrm rot="5400000" flipV="1">
            <a:off x="806450" y="3159126"/>
            <a:ext cx="333375" cy="88900"/>
          </a:xfrm>
          <a:prstGeom prst="rightArrow">
            <a:avLst>
              <a:gd name="adj1" fmla="val 50000"/>
              <a:gd name="adj2" fmla="val 9375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5425" name="Object 2599"/>
          <p:cNvGraphicFramePr>
            <a:graphicFrameLocks noChangeAspect="1"/>
          </p:cNvGraphicFramePr>
          <p:nvPr/>
        </p:nvGraphicFramePr>
        <p:xfrm>
          <a:off x="1052513" y="3049588"/>
          <a:ext cx="177800" cy="203200"/>
        </p:xfrm>
        <a:graphic>
          <a:graphicData uri="http://schemas.openxmlformats.org/presentationml/2006/ole">
            <mc:AlternateContent xmlns:mc="http://schemas.openxmlformats.org/markup-compatibility/2006">
              <mc:Choice xmlns:v="urn:schemas-microsoft-com:vml" Requires="v">
                <p:oleObj spid="_x0000_s612374" name="Формула" r:id="rId8" imgW="177569" imgH="202936" progId="Equation.3">
                  <p:embed/>
                </p:oleObj>
              </mc:Choice>
              <mc:Fallback>
                <p:oleObj name="Формула" r:id="rId8" imgW="177569" imgH="20293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52513" y="3049588"/>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26" name="Text Box 34"/>
          <p:cNvSpPr txBox="1">
            <a:spLocks noChangeArrowheads="1"/>
          </p:cNvSpPr>
          <p:nvPr/>
        </p:nvSpPr>
        <p:spPr bwMode="auto">
          <a:xfrm>
            <a:off x="1457325" y="2646363"/>
            <a:ext cx="7877175" cy="415498"/>
          </a:xfrm>
          <a:prstGeom prst="rect">
            <a:avLst/>
          </a:prstGeom>
          <a:noFill/>
          <a:ln w="9525">
            <a:noFill/>
            <a:miter lim="800000"/>
            <a:headEnd/>
            <a:tailEnd/>
          </a:ln>
        </p:spPr>
        <p:txBody>
          <a:bodyPr>
            <a:spAutoFit/>
          </a:bodyPr>
          <a:lstStyle/>
          <a:p>
            <a:pPr marL="342900" indent="-342900"/>
            <a:r>
              <a:rPr lang="ru-RU" sz="1000" dirty="0">
                <a:solidFill>
                  <a:srgbClr val="000000"/>
                </a:solidFill>
                <a:latin typeface="Arial" charset="0"/>
                <a:cs typeface="Arial" charset="0"/>
              </a:rPr>
              <a:t>3. </a:t>
            </a:r>
            <a:r>
              <a:rPr lang="en-US" sz="1000" dirty="0">
                <a:solidFill>
                  <a:srgbClr val="000000"/>
                </a:solidFill>
                <a:latin typeface="Arial" charset="0"/>
                <a:cs typeface="Arial" charset="0"/>
              </a:rPr>
              <a:t>Add forces of friction  at points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A</a:t>
            </a:r>
            <a:r>
              <a:rPr lang="en-US" sz="1000" dirty="0">
                <a:solidFill>
                  <a:srgbClr val="000000"/>
                </a:solidFill>
                <a:latin typeface="Arial" charset="0"/>
                <a:cs typeface="Arial" charset="0"/>
              </a:rPr>
              <a:t> and </a:t>
            </a:r>
            <a:r>
              <a:rPr lang="ru-RU" sz="1000" dirty="0">
                <a:solidFill>
                  <a:srgbClr val="000000"/>
                </a:solidFill>
                <a:latin typeface="Arial" charset="0"/>
                <a:cs typeface="Arial" charset="0"/>
              </a:rPr>
              <a:t> </a:t>
            </a:r>
            <a:r>
              <a:rPr lang="en-US" sz="1100" i="1" dirty="0">
                <a:solidFill>
                  <a:srgbClr val="000000"/>
                </a:solidFill>
                <a:latin typeface="Times New Roman" pitchFamily="18" charset="0"/>
                <a:cs typeface="Times New Roman" pitchFamily="18" charset="0"/>
              </a:rPr>
              <a:t>B</a:t>
            </a:r>
            <a:r>
              <a:rPr lang="en-US" sz="1000" i="1" dirty="0">
                <a:solidFill>
                  <a:srgbClr val="000000"/>
                </a:solidFill>
                <a:latin typeface="Arial" charset="0"/>
                <a:cs typeface="Arial" charset="0"/>
              </a:rPr>
              <a:t> </a:t>
            </a:r>
            <a:r>
              <a:rPr lang="en-US" sz="1000" dirty="0">
                <a:solidFill>
                  <a:srgbClr val="000000"/>
                </a:solidFill>
                <a:latin typeface="Arial" charset="0"/>
                <a:cs typeface="Arial" charset="0"/>
              </a:rPr>
              <a:t>of the ladder which are opposite in direction to the force which tend to move a ladder</a:t>
            </a:r>
            <a:r>
              <a:rPr lang="ru-RU" sz="1000" dirty="0">
                <a:solidFill>
                  <a:srgbClr val="000000"/>
                </a:solidFill>
                <a:latin typeface="Arial" charset="0"/>
                <a:cs typeface="Arial" charset="0"/>
              </a:rPr>
              <a:t>.</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315427" name="AutoShape 35"/>
          <p:cNvSpPr>
            <a:spLocks noChangeArrowheads="1"/>
          </p:cNvSpPr>
          <p:nvPr/>
        </p:nvSpPr>
        <p:spPr bwMode="auto">
          <a:xfrm rot="-5400000">
            <a:off x="387350" y="2578101"/>
            <a:ext cx="333375" cy="88900"/>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5428" name="AutoShape 36"/>
          <p:cNvSpPr>
            <a:spLocks noChangeArrowheads="1"/>
          </p:cNvSpPr>
          <p:nvPr/>
        </p:nvSpPr>
        <p:spPr bwMode="auto">
          <a:xfrm flipH="1">
            <a:off x="1008063" y="3732213"/>
            <a:ext cx="333375" cy="88900"/>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5429" name="Object 2600"/>
          <p:cNvGraphicFramePr>
            <a:graphicFrameLocks noChangeAspect="1"/>
          </p:cNvGraphicFramePr>
          <p:nvPr/>
        </p:nvGraphicFramePr>
        <p:xfrm>
          <a:off x="865188" y="3471863"/>
          <a:ext cx="228600" cy="254000"/>
        </p:xfrm>
        <a:graphic>
          <a:graphicData uri="http://schemas.openxmlformats.org/presentationml/2006/ole">
            <mc:AlternateContent xmlns:mc="http://schemas.openxmlformats.org/markup-compatibility/2006">
              <mc:Choice xmlns:v="urn:schemas-microsoft-com:vml" Requires="v">
                <p:oleObj spid="_x0000_s612375" name="Equation" r:id="rId10" imgW="228600" imgH="253800" progId="Equation.DSMT4">
                  <p:embed/>
                </p:oleObj>
              </mc:Choice>
              <mc:Fallback>
                <p:oleObj name="Equation" r:id="rId10" imgW="228600" imgH="25380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65188" y="3471863"/>
                        <a:ext cx="2286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5430" name="Object 2601"/>
          <p:cNvGraphicFramePr>
            <a:graphicFrameLocks noChangeAspect="1"/>
          </p:cNvGraphicFramePr>
          <p:nvPr>
            <p:extLst>
              <p:ext uri="{D42A27DB-BD31-4B8C-83A1-F6EECF244321}">
                <p14:modId xmlns:p14="http://schemas.microsoft.com/office/powerpoint/2010/main" val="2924687958"/>
              </p:ext>
            </p:extLst>
          </p:nvPr>
        </p:nvGraphicFramePr>
        <p:xfrm>
          <a:off x="345281" y="2262188"/>
          <a:ext cx="228600" cy="254000"/>
        </p:xfrm>
        <a:graphic>
          <a:graphicData uri="http://schemas.openxmlformats.org/presentationml/2006/ole">
            <mc:AlternateContent xmlns:mc="http://schemas.openxmlformats.org/markup-compatibility/2006">
              <mc:Choice xmlns:v="urn:schemas-microsoft-com:vml" Requires="v">
                <p:oleObj spid="_x0000_s612376" name="Equation" r:id="rId12" imgW="228600" imgH="253800" progId="Equation.DSMT4">
                  <p:embed/>
                </p:oleObj>
              </mc:Choice>
              <mc:Fallback>
                <p:oleObj name="Equation" r:id="rId12" imgW="228600" imgH="25380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5281" y="2262188"/>
                        <a:ext cx="2286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34" name="Freeform 42"/>
          <p:cNvSpPr>
            <a:spLocks/>
          </p:cNvSpPr>
          <p:nvPr/>
        </p:nvSpPr>
        <p:spPr bwMode="auto">
          <a:xfrm>
            <a:off x="547688" y="2986088"/>
            <a:ext cx="147637" cy="47625"/>
          </a:xfrm>
          <a:custGeom>
            <a:avLst/>
            <a:gdLst>
              <a:gd name="T0" fmla="*/ 0 w 93"/>
              <a:gd name="T1" fmla="*/ 2147483647 h 30"/>
              <a:gd name="T2" fmla="*/ 2147483647 w 93"/>
              <a:gd name="T3" fmla="*/ 2147483647 h 30"/>
              <a:gd name="T4" fmla="*/ 2147483647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15435" name="Object 2602"/>
          <p:cNvGraphicFramePr>
            <a:graphicFrameLocks noChangeAspect="1"/>
          </p:cNvGraphicFramePr>
          <p:nvPr/>
        </p:nvGraphicFramePr>
        <p:xfrm>
          <a:off x="593725" y="3052763"/>
          <a:ext cx="152400" cy="139700"/>
        </p:xfrm>
        <a:graphic>
          <a:graphicData uri="http://schemas.openxmlformats.org/presentationml/2006/ole">
            <mc:AlternateContent xmlns:mc="http://schemas.openxmlformats.org/markup-compatibility/2006">
              <mc:Choice xmlns:v="urn:schemas-microsoft-com:vml" Requires="v">
                <p:oleObj spid="_x0000_s612377" name="Формула" r:id="rId14" imgW="152334" imgH="139639" progId="Equation.3">
                  <p:embed/>
                </p:oleObj>
              </mc:Choice>
              <mc:Fallback>
                <p:oleObj name="Формула" r:id="rId14" imgW="152334" imgH="13963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93725" y="3052763"/>
                        <a:ext cx="1524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36" name="Text Box 44"/>
          <p:cNvSpPr txBox="1">
            <a:spLocks noChangeArrowheads="1"/>
          </p:cNvSpPr>
          <p:nvPr/>
        </p:nvSpPr>
        <p:spPr bwMode="auto">
          <a:xfrm>
            <a:off x="1466850" y="2873375"/>
            <a:ext cx="1301750" cy="554038"/>
          </a:xfrm>
          <a:prstGeom prst="rect">
            <a:avLst/>
          </a:prstGeom>
          <a:noFill/>
          <a:ln w="9525">
            <a:noFill/>
            <a:miter lim="800000"/>
            <a:headEnd/>
            <a:tailEnd/>
          </a:ln>
        </p:spPr>
        <p:txBody>
          <a:bodyPr>
            <a:spAutoFit/>
          </a:bodyPr>
          <a:lstStyle/>
          <a:p>
            <a:pPr marL="342900" indent="-342900"/>
            <a:r>
              <a:rPr lang="ru-RU" sz="1000" dirty="0">
                <a:solidFill>
                  <a:srgbClr val="000000"/>
                </a:solidFill>
                <a:latin typeface="Arial" charset="0"/>
                <a:cs typeface="Arial" charset="0"/>
              </a:rPr>
              <a:t>4. </a:t>
            </a:r>
            <a:r>
              <a:rPr lang="en-US" sz="1000" dirty="0">
                <a:solidFill>
                  <a:srgbClr val="000000"/>
                </a:solidFill>
                <a:latin typeface="Arial" charset="0"/>
                <a:cs typeface="Arial" charset="0"/>
              </a:rPr>
              <a:t>Write equilibrium </a:t>
            </a:r>
            <a:r>
              <a:rPr lang="en-US" sz="1000" dirty="0" smtClean="0">
                <a:solidFill>
                  <a:srgbClr val="000000"/>
                </a:solidFill>
                <a:latin typeface="Arial" charset="0"/>
                <a:cs typeface="Arial" charset="0"/>
              </a:rPr>
              <a:t>equations</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graphicFrame>
        <p:nvGraphicFramePr>
          <p:cNvPr id="315437" name="Object 2603"/>
          <p:cNvGraphicFramePr>
            <a:graphicFrameLocks noChangeAspect="1"/>
          </p:cNvGraphicFramePr>
          <p:nvPr/>
        </p:nvGraphicFramePr>
        <p:xfrm>
          <a:off x="3013075" y="3001963"/>
          <a:ext cx="3505200" cy="927100"/>
        </p:xfrm>
        <a:graphic>
          <a:graphicData uri="http://schemas.openxmlformats.org/presentationml/2006/ole">
            <mc:AlternateContent xmlns:mc="http://schemas.openxmlformats.org/markup-compatibility/2006">
              <mc:Choice xmlns:v="urn:schemas-microsoft-com:vml" Requires="v">
                <p:oleObj spid="_x0000_s612378" name="Equation" r:id="rId16" imgW="3504960" imgH="927000" progId="Equation.DSMT4">
                  <p:embed/>
                </p:oleObj>
              </mc:Choice>
              <mc:Fallback>
                <p:oleObj name="Equation" r:id="rId16" imgW="3504960" imgH="92700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013075" y="3001963"/>
                        <a:ext cx="3505200" cy="9271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38" name="Text Box 46"/>
          <p:cNvSpPr txBox="1">
            <a:spLocks noChangeArrowheads="1"/>
          </p:cNvSpPr>
          <p:nvPr/>
        </p:nvSpPr>
        <p:spPr bwMode="auto">
          <a:xfrm>
            <a:off x="6473825" y="3160713"/>
            <a:ext cx="2752725" cy="554037"/>
          </a:xfrm>
          <a:prstGeom prst="rect">
            <a:avLst/>
          </a:prstGeom>
          <a:noFill/>
          <a:ln w="9525">
            <a:noFill/>
            <a:miter lim="800000"/>
            <a:headEnd/>
            <a:tailEnd/>
          </a:ln>
        </p:spPr>
        <p:txBody>
          <a:bodyPr>
            <a:spAutoFit/>
          </a:bodyPr>
          <a:lstStyle/>
          <a:p>
            <a:pPr marL="342900" indent="-342900"/>
            <a:r>
              <a:rPr lang="en-US" sz="1000" dirty="0">
                <a:solidFill>
                  <a:srgbClr val="000000"/>
                </a:solidFill>
                <a:latin typeface="Arial" charset="0"/>
                <a:cs typeface="Arial" charset="0"/>
              </a:rPr>
              <a:t>5</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Add expressions </a:t>
            </a:r>
          </a:p>
          <a:p>
            <a:pPr marL="342900" indent="-342900"/>
            <a:r>
              <a:rPr lang="en-US" sz="1000" dirty="0">
                <a:solidFill>
                  <a:srgbClr val="000000"/>
                </a:solidFill>
                <a:latin typeface="Arial" charset="0"/>
                <a:cs typeface="Arial" charset="0"/>
              </a:rPr>
              <a:t>for forces of </a:t>
            </a:r>
            <a:r>
              <a:rPr lang="en-US" sz="1000" dirty="0" smtClean="0">
                <a:solidFill>
                  <a:srgbClr val="000000"/>
                </a:solidFill>
                <a:latin typeface="Arial" charset="0"/>
                <a:cs typeface="Arial" charset="0"/>
              </a:rPr>
              <a:t>friction</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graphicFrame>
        <p:nvGraphicFramePr>
          <p:cNvPr id="315439" name="Object 2604"/>
          <p:cNvGraphicFramePr>
            <a:graphicFrameLocks noChangeAspect="1"/>
          </p:cNvGraphicFramePr>
          <p:nvPr>
            <p:extLst>
              <p:ext uri="{D42A27DB-BD31-4B8C-83A1-F6EECF244321}">
                <p14:modId xmlns:p14="http://schemas.microsoft.com/office/powerpoint/2010/main" val="724138797"/>
              </p:ext>
            </p:extLst>
          </p:nvPr>
        </p:nvGraphicFramePr>
        <p:xfrm>
          <a:off x="8027988" y="3144838"/>
          <a:ext cx="762000" cy="533400"/>
        </p:xfrm>
        <a:graphic>
          <a:graphicData uri="http://schemas.openxmlformats.org/presentationml/2006/ole">
            <mc:AlternateContent xmlns:mc="http://schemas.openxmlformats.org/markup-compatibility/2006">
              <mc:Choice xmlns:v="urn:schemas-microsoft-com:vml" Requires="v">
                <p:oleObj spid="_x0000_s612379" name="Equation" r:id="rId18" imgW="761760" imgH="533160" progId="Equation.DSMT4">
                  <p:embed/>
                </p:oleObj>
              </mc:Choice>
              <mc:Fallback>
                <p:oleObj name="Equation" r:id="rId18" imgW="761760" imgH="533160" progId="Equation.DSMT4">
                  <p:embed/>
                  <p:pic>
                    <p:nvPicPr>
                      <p:cNvPr id="0" name=""/>
                      <p:cNvPicPr>
                        <a:picLocks noChangeAspect="1" noChangeArrowheads="1"/>
                      </p:cNvPicPr>
                      <p:nvPr/>
                    </p:nvPicPr>
                    <p:blipFill>
                      <a:blip r:embed="rId19"/>
                      <a:srcRect/>
                      <a:stretch>
                        <a:fillRect/>
                      </a:stretch>
                    </p:blipFill>
                    <p:spPr bwMode="auto">
                      <a:xfrm>
                        <a:off x="8027988" y="3144838"/>
                        <a:ext cx="762000" cy="533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40" name="Text Box 48"/>
          <p:cNvSpPr txBox="1">
            <a:spLocks noChangeArrowheads="1"/>
          </p:cNvSpPr>
          <p:nvPr/>
        </p:nvSpPr>
        <p:spPr bwMode="auto">
          <a:xfrm>
            <a:off x="119063" y="4165600"/>
            <a:ext cx="2533650" cy="707886"/>
          </a:xfrm>
          <a:prstGeom prst="rect">
            <a:avLst/>
          </a:prstGeom>
          <a:noFill/>
          <a:ln w="9525">
            <a:noFill/>
            <a:miter lim="800000"/>
            <a:headEnd/>
            <a:tailEnd/>
          </a:ln>
        </p:spPr>
        <p:txBody>
          <a:bodyPr>
            <a:spAutoFit/>
          </a:bodyPr>
          <a:lstStyle/>
          <a:p>
            <a:pPr marL="342900" indent="-342900"/>
            <a:r>
              <a:rPr lang="ru-RU" sz="1000" dirty="0">
                <a:solidFill>
                  <a:srgbClr val="000000"/>
                </a:solidFill>
                <a:latin typeface="Arial" charset="0"/>
                <a:cs typeface="Arial" charset="0"/>
              </a:rPr>
              <a:t>6. </a:t>
            </a:r>
            <a:r>
              <a:rPr lang="en-US" sz="1000" dirty="0">
                <a:solidFill>
                  <a:srgbClr val="000000"/>
                </a:solidFill>
                <a:latin typeface="Arial" charset="0"/>
                <a:cs typeface="Arial" charset="0"/>
              </a:rPr>
              <a:t>Substitution of these expressions into equilibrium equations and simple transformations </a:t>
            </a:r>
            <a:r>
              <a:rPr lang="en-US" sz="1000" dirty="0" smtClean="0">
                <a:solidFill>
                  <a:srgbClr val="000000"/>
                </a:solidFill>
                <a:latin typeface="Arial" charset="0"/>
                <a:cs typeface="Arial" charset="0"/>
              </a:rPr>
              <a:t>yields</a:t>
            </a:r>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graphicFrame>
        <p:nvGraphicFramePr>
          <p:cNvPr id="315441" name="Object 2605"/>
          <p:cNvGraphicFramePr>
            <a:graphicFrameLocks noChangeAspect="1"/>
          </p:cNvGraphicFramePr>
          <p:nvPr/>
        </p:nvGraphicFramePr>
        <p:xfrm>
          <a:off x="2782888" y="4033838"/>
          <a:ext cx="2679700" cy="863600"/>
        </p:xfrm>
        <a:graphic>
          <a:graphicData uri="http://schemas.openxmlformats.org/presentationml/2006/ole">
            <mc:AlternateContent xmlns:mc="http://schemas.openxmlformats.org/markup-compatibility/2006">
              <mc:Choice xmlns:v="urn:schemas-microsoft-com:vml" Requires="v">
                <p:oleObj spid="_x0000_s612380" name="Формула" r:id="rId20" imgW="2679700" imgH="863600" progId="Equation.3">
                  <p:embed/>
                </p:oleObj>
              </mc:Choice>
              <mc:Fallback>
                <p:oleObj name="Формула" r:id="rId20" imgW="2679700" imgH="86360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82888" y="4033838"/>
                        <a:ext cx="2679700" cy="863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42" name="Text Box 50"/>
          <p:cNvSpPr txBox="1">
            <a:spLocks noChangeArrowheads="1"/>
          </p:cNvSpPr>
          <p:nvPr/>
        </p:nvSpPr>
        <p:spPr bwMode="auto">
          <a:xfrm>
            <a:off x="5575300" y="4078288"/>
            <a:ext cx="1895475" cy="707886"/>
          </a:xfrm>
          <a:prstGeom prst="rect">
            <a:avLst/>
          </a:prstGeom>
          <a:noFill/>
          <a:ln w="9525">
            <a:noFill/>
            <a:miter lim="800000"/>
            <a:headEnd/>
            <a:tailEnd/>
          </a:ln>
        </p:spPr>
        <p:txBody>
          <a:bodyPr>
            <a:spAutoFit/>
          </a:bodyPr>
          <a:lstStyle/>
          <a:p>
            <a:pPr marL="342900" indent="-342900" algn="just"/>
            <a:r>
              <a:rPr lang="ru-RU" sz="1000" dirty="0">
                <a:solidFill>
                  <a:srgbClr val="000000"/>
                </a:solidFill>
                <a:latin typeface="Arial" charset="0"/>
                <a:cs typeface="Arial" charset="0"/>
              </a:rPr>
              <a:t>7. </a:t>
            </a:r>
            <a:r>
              <a:rPr lang="en-US" sz="1000" dirty="0">
                <a:solidFill>
                  <a:srgbClr val="000000"/>
                </a:solidFill>
                <a:latin typeface="Arial" charset="0"/>
                <a:cs typeface="Arial" charset="0"/>
              </a:rPr>
              <a:t>Solution of the first </a:t>
            </a:r>
            <a:r>
              <a:rPr lang="en-US" sz="1000" dirty="0" smtClean="0">
                <a:solidFill>
                  <a:srgbClr val="000000"/>
                </a:solidFill>
                <a:latin typeface="Arial" charset="0"/>
                <a:cs typeface="Arial" charset="0"/>
              </a:rPr>
              <a:t>two equations </a:t>
            </a:r>
            <a:r>
              <a:rPr lang="en-US" sz="1000" dirty="0">
                <a:solidFill>
                  <a:srgbClr val="000000"/>
                </a:solidFill>
                <a:latin typeface="Arial" charset="0"/>
                <a:cs typeface="Arial" charset="0"/>
              </a:rPr>
              <a:t>yields normal </a:t>
            </a:r>
            <a:r>
              <a:rPr lang="en-US" sz="1000" dirty="0" smtClean="0">
                <a:solidFill>
                  <a:srgbClr val="000000"/>
                </a:solidFill>
                <a:latin typeface="Arial" charset="0"/>
                <a:cs typeface="Arial" charset="0"/>
              </a:rPr>
              <a:t>reactions</a:t>
            </a:r>
            <a:endParaRPr lang="en-US" sz="1000" dirty="0">
              <a:solidFill>
                <a:srgbClr val="000000"/>
              </a:solidFill>
              <a:latin typeface="Arial" charset="0"/>
              <a:cs typeface="Arial" charset="0"/>
            </a:endParaRPr>
          </a:p>
          <a:p>
            <a:pPr marL="342900" indent="-342900" algn="just"/>
            <a:endParaRPr lang="ru-RU" sz="1000" dirty="0">
              <a:solidFill>
                <a:srgbClr val="000000"/>
              </a:solidFill>
              <a:latin typeface="Arial" charset="0"/>
              <a:cs typeface="Arial" charset="0"/>
            </a:endParaRPr>
          </a:p>
        </p:txBody>
      </p:sp>
      <p:graphicFrame>
        <p:nvGraphicFramePr>
          <p:cNvPr id="315443" name="Object 2606"/>
          <p:cNvGraphicFramePr>
            <a:graphicFrameLocks noChangeAspect="1"/>
          </p:cNvGraphicFramePr>
          <p:nvPr>
            <p:extLst>
              <p:ext uri="{D42A27DB-BD31-4B8C-83A1-F6EECF244321}">
                <p14:modId xmlns:p14="http://schemas.microsoft.com/office/powerpoint/2010/main" val="3424679784"/>
              </p:ext>
            </p:extLst>
          </p:nvPr>
        </p:nvGraphicFramePr>
        <p:xfrm>
          <a:off x="7758112" y="3821113"/>
          <a:ext cx="1104900" cy="889000"/>
        </p:xfrm>
        <a:graphic>
          <a:graphicData uri="http://schemas.openxmlformats.org/presentationml/2006/ole">
            <mc:AlternateContent xmlns:mc="http://schemas.openxmlformats.org/markup-compatibility/2006">
              <mc:Choice xmlns:v="urn:schemas-microsoft-com:vml" Requires="v">
                <p:oleObj spid="_x0000_s612381" name="Формула" r:id="rId22" imgW="1104900" imgH="889000" progId="Equation.3">
                  <p:embed/>
                </p:oleObj>
              </mc:Choice>
              <mc:Fallback>
                <p:oleObj name="Формула" r:id="rId22" imgW="1104900" imgH="88900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758112" y="3821113"/>
                        <a:ext cx="1104900" cy="8890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5444" name="Text Box 52"/>
          <p:cNvSpPr txBox="1">
            <a:spLocks noChangeArrowheads="1"/>
          </p:cNvSpPr>
          <p:nvPr/>
        </p:nvSpPr>
        <p:spPr bwMode="auto">
          <a:xfrm>
            <a:off x="134938" y="4905375"/>
            <a:ext cx="7562850" cy="549275"/>
          </a:xfrm>
          <a:prstGeom prst="rect">
            <a:avLst/>
          </a:prstGeom>
          <a:noFill/>
          <a:ln w="9525">
            <a:noFill/>
            <a:miter lim="800000"/>
            <a:headEnd/>
            <a:tailEnd/>
          </a:ln>
        </p:spPr>
        <p:txBody>
          <a:bodyPr>
            <a:spAutoFit/>
          </a:bodyPr>
          <a:lstStyle/>
          <a:p>
            <a:pPr marL="342900" indent="-342900"/>
            <a:r>
              <a:rPr lang="ru-RU" sz="1000" dirty="0">
                <a:solidFill>
                  <a:srgbClr val="000000"/>
                </a:solidFill>
                <a:latin typeface="Arial" charset="0"/>
                <a:cs typeface="Arial" charset="0"/>
              </a:rPr>
              <a:t>8. </a:t>
            </a:r>
            <a:r>
              <a:rPr lang="en-US" sz="1000" dirty="0">
                <a:solidFill>
                  <a:srgbClr val="000000"/>
                </a:solidFill>
                <a:latin typeface="Arial" charset="0"/>
                <a:cs typeface="Arial" charset="0"/>
              </a:rPr>
              <a:t>Substitution of </a:t>
            </a:r>
            <a:r>
              <a:rPr lang="en-US" sz="1000" dirty="0" smtClean="0">
                <a:solidFill>
                  <a:srgbClr val="000000"/>
                </a:solidFill>
                <a:latin typeface="Arial" charset="0"/>
                <a:cs typeface="Arial" charset="0"/>
              </a:rPr>
              <a:t>the equations </a:t>
            </a:r>
            <a:r>
              <a:rPr lang="en-US" sz="1000" dirty="0">
                <a:solidFill>
                  <a:srgbClr val="000000"/>
                </a:solidFill>
                <a:latin typeface="Arial" charset="0"/>
                <a:cs typeface="Arial" charset="0"/>
              </a:rPr>
              <a:t>for normal reactions into the third equilibrium equation</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makes it possible to find the </a:t>
            </a:r>
            <a:r>
              <a:rPr lang="en-US" sz="1000" dirty="0" smtClean="0">
                <a:solidFill>
                  <a:srgbClr val="000000"/>
                </a:solidFill>
                <a:latin typeface="Arial" charset="0"/>
                <a:cs typeface="Arial" charset="0"/>
              </a:rPr>
              <a:t>limiting</a:t>
            </a:r>
          </a:p>
          <a:p>
            <a:pPr marL="342900" indent="-342900"/>
            <a:r>
              <a:rPr lang="en-US" sz="1000" dirty="0" smtClean="0">
                <a:solidFill>
                  <a:srgbClr val="000000"/>
                </a:solidFill>
                <a:latin typeface="Arial" charset="0"/>
                <a:cs typeface="Arial" charset="0"/>
              </a:rPr>
              <a:t>inclination </a:t>
            </a:r>
            <a:r>
              <a:rPr lang="en-US" sz="1000" dirty="0">
                <a:solidFill>
                  <a:srgbClr val="000000"/>
                </a:solidFill>
                <a:latin typeface="Arial" charset="0"/>
                <a:cs typeface="Arial" charset="0"/>
              </a:rPr>
              <a:t>angle </a:t>
            </a:r>
            <a:r>
              <a:rPr lang="el-GR" sz="1000" i="1" dirty="0" smtClean="0">
                <a:solidFill>
                  <a:srgbClr val="000000"/>
                </a:solidFill>
                <a:latin typeface="Arial" charset="0"/>
                <a:cs typeface="Arial" charset="0"/>
              </a:rPr>
              <a:t>α</a:t>
            </a:r>
            <a:endParaRPr lang="en-US"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315446" name="Text Box 54"/>
          <p:cNvSpPr txBox="1">
            <a:spLocks noChangeArrowheads="1"/>
          </p:cNvSpPr>
          <p:nvPr/>
        </p:nvSpPr>
        <p:spPr bwMode="auto">
          <a:xfrm>
            <a:off x="101600" y="5256213"/>
            <a:ext cx="6373813" cy="1354137"/>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ru-RU" sz="1000" b="1" dirty="0">
                <a:solidFill>
                  <a:srgbClr val="FF0000"/>
                </a:solidFill>
                <a:cs typeface="Arial" charset="0"/>
              </a:rPr>
              <a:t>■</a:t>
            </a:r>
            <a:r>
              <a:rPr lang="en-US" sz="1000" b="1" dirty="0">
                <a:solidFill>
                  <a:srgbClr val="FF0000"/>
                </a:solidFill>
                <a:cs typeface="Arial" charset="0"/>
              </a:rPr>
              <a:t>  </a:t>
            </a:r>
            <a:r>
              <a:rPr lang="en-US" sz="1000" b="1" dirty="0" smtClean="0">
                <a:solidFill>
                  <a:srgbClr val="FF0000"/>
                </a:solidFill>
                <a:cs typeface="Arial" charset="0"/>
              </a:rPr>
              <a:t>Determination of the equilibrium band</a:t>
            </a:r>
            <a:r>
              <a:rPr lang="ru-RU" sz="1000" b="1" dirty="0" smtClean="0">
                <a:solidFill>
                  <a:srgbClr val="FF0000"/>
                </a:solidFill>
                <a:cs typeface="Arial" charset="0"/>
              </a:rPr>
              <a:t>. </a:t>
            </a:r>
            <a:r>
              <a:rPr lang="en-US" sz="1000" dirty="0" smtClean="0">
                <a:cs typeface="Arial" charset="0"/>
              </a:rPr>
              <a:t>The problem is solved for the specific man</a:t>
            </a:r>
            <a:r>
              <a:rPr lang="en-US" sz="1000" dirty="0">
                <a:cs typeface="Arial" charset="0"/>
              </a:rPr>
              <a:t>'</a:t>
            </a:r>
            <a:r>
              <a:rPr lang="en-US" sz="1000" dirty="0" smtClean="0">
                <a:cs typeface="Arial" charset="0"/>
              </a:rPr>
              <a:t>s location</a:t>
            </a:r>
            <a:r>
              <a:rPr lang="ru-RU" sz="1000" dirty="0" smtClean="0">
                <a:cs typeface="Arial" charset="0"/>
              </a:rPr>
              <a:t>,</a:t>
            </a:r>
            <a:endParaRPr lang="ru-RU" sz="1000" dirty="0">
              <a:cs typeface="Arial" charset="0"/>
            </a:endParaRPr>
          </a:p>
          <a:p>
            <a:pPr algn="just" eaLnBrk="1" hangingPunct="1">
              <a:defRPr/>
            </a:pPr>
            <a:r>
              <a:rPr lang="en-US" sz="1000" dirty="0" smtClean="0">
                <a:solidFill>
                  <a:srgbClr val="000000"/>
                </a:solidFill>
                <a:cs typeface="Arial" charset="0"/>
              </a:rPr>
              <a:t>angle of inclination corresponds to the </a:t>
            </a:r>
            <a:r>
              <a:rPr lang="en-US" sz="1000" b="1" dirty="0" smtClean="0">
                <a:solidFill>
                  <a:srgbClr val="00007D">
                    <a:lumMod val="60000"/>
                    <a:lumOff val="40000"/>
                  </a:srgbClr>
                </a:solidFill>
                <a:cs typeface="Arial" charset="0"/>
              </a:rPr>
              <a:t>impending motion</a:t>
            </a:r>
            <a:r>
              <a:rPr lang="ru-RU" sz="1000" dirty="0" smtClean="0">
                <a:solidFill>
                  <a:srgbClr val="000000"/>
                </a:solidFill>
                <a:cs typeface="Arial" charset="0"/>
              </a:rPr>
              <a:t> (</a:t>
            </a:r>
            <a:r>
              <a:rPr lang="en-US" sz="1000" dirty="0" smtClean="0">
                <a:solidFill>
                  <a:srgbClr val="000000"/>
                </a:solidFill>
                <a:cs typeface="Arial" charset="0"/>
              </a:rPr>
              <a:t>limiting forces of friction are used</a:t>
            </a:r>
            <a:r>
              <a:rPr lang="ru-RU" sz="1000" dirty="0" smtClean="0">
                <a:solidFill>
                  <a:srgbClr val="000000"/>
                </a:solidFill>
                <a:cs typeface="Arial" charset="0"/>
              </a:rPr>
              <a:t>). </a:t>
            </a:r>
            <a:endParaRPr lang="en-US" sz="1000" dirty="0" smtClean="0">
              <a:solidFill>
                <a:srgbClr val="000000"/>
              </a:solidFill>
              <a:cs typeface="Arial" charset="0"/>
            </a:endParaRPr>
          </a:p>
          <a:p>
            <a:pPr algn="just" eaLnBrk="1" hangingPunct="1">
              <a:defRPr/>
            </a:pPr>
            <a:r>
              <a:rPr lang="en-US" sz="1000" dirty="0" smtClean="0">
                <a:solidFill>
                  <a:srgbClr val="000000"/>
                </a:solidFill>
                <a:cs typeface="Arial" charset="0"/>
              </a:rPr>
              <a:t>Define the man</a:t>
            </a:r>
            <a:r>
              <a:rPr lang="en-US" sz="1000" dirty="0">
                <a:solidFill>
                  <a:srgbClr val="000000"/>
                </a:solidFill>
                <a:cs typeface="Arial" charset="0"/>
              </a:rPr>
              <a:t>'</a:t>
            </a:r>
            <a:r>
              <a:rPr lang="en-US" sz="1000" dirty="0" smtClean="0">
                <a:solidFill>
                  <a:srgbClr val="000000"/>
                </a:solidFill>
                <a:cs typeface="Arial" charset="0"/>
              </a:rPr>
              <a:t>s possible </a:t>
            </a:r>
            <a:r>
              <a:rPr lang="en-US" sz="1000" dirty="0">
                <a:solidFill>
                  <a:srgbClr val="000000"/>
                </a:solidFill>
                <a:cs typeface="Arial" charset="0"/>
              </a:rPr>
              <a:t>equilibrium </a:t>
            </a:r>
            <a:r>
              <a:rPr lang="en-US" sz="1000" dirty="0" smtClean="0">
                <a:solidFill>
                  <a:srgbClr val="000000"/>
                </a:solidFill>
                <a:cs typeface="Arial" charset="0"/>
              </a:rPr>
              <a:t>band</a:t>
            </a:r>
            <a:r>
              <a:rPr lang="ru-RU" sz="1000" dirty="0" smtClean="0">
                <a:solidFill>
                  <a:srgbClr val="000000"/>
                </a:solidFill>
                <a:cs typeface="Arial" charset="0"/>
              </a:rPr>
              <a:t> </a:t>
            </a:r>
            <a:r>
              <a:rPr lang="en-US" sz="1000" dirty="0" smtClean="0">
                <a:solidFill>
                  <a:srgbClr val="000000"/>
                </a:solidFill>
                <a:cs typeface="Arial" charset="0"/>
              </a:rPr>
              <a:t>on the ladder by making use of the notion of the angle of </a:t>
            </a:r>
            <a:endParaRPr lang="uk-UA" sz="1000" dirty="0" smtClean="0">
              <a:solidFill>
                <a:srgbClr val="000000"/>
              </a:solidFill>
              <a:cs typeface="Arial" charset="0"/>
            </a:endParaRPr>
          </a:p>
          <a:p>
            <a:pPr algn="just" eaLnBrk="1" hangingPunct="1">
              <a:defRPr/>
            </a:pPr>
            <a:r>
              <a:rPr lang="en-US" sz="1000" dirty="0" smtClean="0">
                <a:solidFill>
                  <a:srgbClr val="000000"/>
                </a:solidFill>
                <a:cs typeface="Arial" charset="0"/>
              </a:rPr>
              <a:t>friction, formed by the rough surface, and the theorem of three forces.</a:t>
            </a:r>
            <a:endParaRPr lang="ru-RU" sz="1000" dirty="0">
              <a:solidFill>
                <a:srgbClr val="000000"/>
              </a:solidFill>
              <a:cs typeface="Arial" charset="0"/>
            </a:endParaRPr>
          </a:p>
          <a:p>
            <a:pPr algn="just" eaLnBrk="1" hangingPunct="1">
              <a:defRPr/>
            </a:pPr>
            <a:r>
              <a:rPr lang="en-US" sz="1000" dirty="0" smtClean="0">
                <a:solidFill>
                  <a:srgbClr val="000000"/>
                </a:solidFill>
                <a:cs typeface="Arial" charset="0"/>
              </a:rPr>
              <a:t>It is sufficient</a:t>
            </a:r>
            <a:r>
              <a:rPr lang="uk-UA" sz="1000" dirty="0" smtClean="0">
                <a:solidFill>
                  <a:srgbClr val="000000"/>
                </a:solidFill>
                <a:cs typeface="Arial" charset="0"/>
              </a:rPr>
              <a:t> (</a:t>
            </a:r>
            <a:r>
              <a:rPr lang="en-US" sz="1000" dirty="0" smtClean="0">
                <a:solidFill>
                  <a:srgbClr val="000000"/>
                </a:solidFill>
                <a:cs typeface="Arial" charset="0"/>
              </a:rPr>
              <a:t>taking into account coefficients of friction</a:t>
            </a:r>
            <a:r>
              <a:rPr lang="uk-UA" sz="1000" dirty="0" smtClean="0">
                <a:solidFill>
                  <a:srgbClr val="000000"/>
                </a:solidFill>
                <a:cs typeface="Arial" charset="0"/>
              </a:rPr>
              <a:t>)</a:t>
            </a:r>
            <a:r>
              <a:rPr lang="en-US" sz="1000" dirty="0" smtClean="0">
                <a:solidFill>
                  <a:srgbClr val="000000"/>
                </a:solidFill>
                <a:cs typeface="Arial" charset="0"/>
              </a:rPr>
              <a:t> to determine angles of </a:t>
            </a:r>
            <a:r>
              <a:rPr lang="en-US" sz="1000" dirty="0">
                <a:solidFill>
                  <a:srgbClr val="000000"/>
                </a:solidFill>
                <a:cs typeface="Arial" charset="0"/>
              </a:rPr>
              <a:t>friction</a:t>
            </a:r>
            <a:r>
              <a:rPr lang="en-US" sz="1000" dirty="0" smtClean="0">
                <a:solidFill>
                  <a:srgbClr val="000000"/>
                </a:solidFill>
                <a:cs typeface="Arial" charset="0"/>
              </a:rPr>
              <a:t>, which define the</a:t>
            </a:r>
          </a:p>
          <a:p>
            <a:pPr algn="just" eaLnBrk="1" hangingPunct="1">
              <a:defRPr/>
            </a:pPr>
            <a:r>
              <a:rPr lang="en-US" sz="1000" dirty="0" smtClean="0">
                <a:solidFill>
                  <a:srgbClr val="000000"/>
                </a:solidFill>
                <a:cs typeface="Arial" charset="0"/>
              </a:rPr>
              <a:t>limiting positions of the complete reactions</a:t>
            </a:r>
            <a:r>
              <a:rPr lang="en-US" sz="1000" dirty="0">
                <a:solidFill>
                  <a:srgbClr val="000000"/>
                </a:solidFill>
                <a:cs typeface="Arial" charset="0"/>
              </a:rPr>
              <a:t>,</a:t>
            </a:r>
            <a:r>
              <a:rPr lang="en-US" sz="1000" dirty="0" smtClean="0">
                <a:solidFill>
                  <a:srgbClr val="000000"/>
                </a:solidFill>
                <a:cs typeface="Arial" charset="0"/>
              </a:rPr>
              <a:t> and draw the cones of friction.</a:t>
            </a:r>
            <a:r>
              <a:rPr lang="ru-RU" sz="1000" dirty="0" smtClean="0">
                <a:solidFill>
                  <a:srgbClr val="000000"/>
                </a:solidFill>
                <a:cs typeface="Arial" charset="0"/>
              </a:rPr>
              <a:t> </a:t>
            </a:r>
            <a:r>
              <a:rPr lang="en-US" sz="1000" dirty="0" smtClean="0">
                <a:solidFill>
                  <a:srgbClr val="000000"/>
                </a:solidFill>
                <a:cs typeface="Arial" charset="0"/>
              </a:rPr>
              <a:t>The total area of the cones </a:t>
            </a:r>
          </a:p>
          <a:p>
            <a:pPr algn="just" eaLnBrk="1" hangingPunct="1">
              <a:defRPr/>
            </a:pPr>
            <a:r>
              <a:rPr lang="en-US" sz="1000" dirty="0" smtClean="0">
                <a:solidFill>
                  <a:srgbClr val="000000"/>
                </a:solidFill>
                <a:cs typeface="Arial" charset="0"/>
              </a:rPr>
              <a:t>defines </a:t>
            </a:r>
            <a:r>
              <a:rPr lang="en-US" sz="1000" dirty="0">
                <a:solidFill>
                  <a:srgbClr val="000000"/>
                </a:solidFill>
                <a:cs typeface="Arial" charset="0"/>
              </a:rPr>
              <a:t>man's</a:t>
            </a:r>
            <a:r>
              <a:rPr lang="en-US" sz="1000" dirty="0" smtClean="0">
                <a:solidFill>
                  <a:srgbClr val="000000"/>
                </a:solidFill>
                <a:cs typeface="Arial" charset="0"/>
              </a:rPr>
              <a:t> </a:t>
            </a:r>
            <a:r>
              <a:rPr lang="en-US" sz="1000" dirty="0">
                <a:solidFill>
                  <a:srgbClr val="000000"/>
                </a:solidFill>
                <a:cs typeface="Arial" charset="0"/>
              </a:rPr>
              <a:t>equilibrium </a:t>
            </a:r>
            <a:r>
              <a:rPr lang="en-US" sz="1000" dirty="0" smtClean="0">
                <a:solidFill>
                  <a:srgbClr val="000000"/>
                </a:solidFill>
                <a:cs typeface="Arial" charset="0"/>
              </a:rPr>
              <a:t>band. </a:t>
            </a:r>
            <a:r>
              <a:rPr lang="ru-RU" sz="1000" dirty="0" smtClean="0">
                <a:solidFill>
                  <a:srgbClr val="000000"/>
                </a:solidFill>
                <a:cs typeface="Arial" charset="0"/>
              </a:rPr>
              <a:t> </a:t>
            </a:r>
            <a:r>
              <a:rPr lang="en-US" sz="1000" dirty="0" smtClean="0">
                <a:solidFill>
                  <a:srgbClr val="000000"/>
                </a:solidFill>
                <a:cs typeface="Arial" charset="0"/>
              </a:rPr>
              <a:t>It is obvious that for the  man</a:t>
            </a:r>
            <a:r>
              <a:rPr lang="en-US" sz="1000" dirty="0">
                <a:solidFill>
                  <a:srgbClr val="000000"/>
                </a:solidFill>
                <a:cs typeface="Arial" charset="0"/>
              </a:rPr>
              <a:t>'</a:t>
            </a:r>
            <a:r>
              <a:rPr lang="en-US" sz="1000" dirty="0" smtClean="0">
                <a:solidFill>
                  <a:srgbClr val="000000"/>
                </a:solidFill>
                <a:cs typeface="Arial" charset="0"/>
              </a:rPr>
              <a:t>s higher location it is necessary  to decrease</a:t>
            </a:r>
          </a:p>
          <a:p>
            <a:pPr algn="just" eaLnBrk="1" hangingPunct="1">
              <a:defRPr/>
            </a:pPr>
            <a:r>
              <a:rPr lang="en-US" sz="1000" dirty="0" smtClean="0">
                <a:solidFill>
                  <a:srgbClr val="000000"/>
                </a:solidFill>
                <a:cs typeface="Arial" charset="0"/>
              </a:rPr>
              <a:t> the angle of inclination.</a:t>
            </a:r>
            <a:endParaRPr lang="en-US" sz="1000" dirty="0">
              <a:solidFill>
                <a:srgbClr val="000000"/>
              </a:solidFill>
              <a:cs typeface="Arial" charset="0"/>
            </a:endParaRPr>
          </a:p>
        </p:txBody>
      </p:sp>
      <p:grpSp>
        <p:nvGrpSpPr>
          <p:cNvPr id="315487" name="Group 95"/>
          <p:cNvGrpSpPr>
            <a:grpSpLocks/>
          </p:cNvGrpSpPr>
          <p:nvPr/>
        </p:nvGrpSpPr>
        <p:grpSpPr bwMode="auto">
          <a:xfrm>
            <a:off x="6011863" y="5102225"/>
            <a:ext cx="1733550" cy="1652588"/>
            <a:chOff x="3966" y="3245"/>
            <a:chExt cx="1091" cy="1041"/>
          </a:xfrm>
        </p:grpSpPr>
        <p:sp>
          <p:nvSpPr>
            <p:cNvPr id="69211" name="AutoShape 66"/>
            <p:cNvSpPr>
              <a:spLocks noChangeArrowheads="1"/>
            </p:cNvSpPr>
            <p:nvPr/>
          </p:nvSpPr>
          <p:spPr bwMode="auto">
            <a:xfrm rot="5400000" flipV="1">
              <a:off x="4220" y="3212"/>
              <a:ext cx="660" cy="774"/>
            </a:xfrm>
            <a:prstGeom prst="triangle">
              <a:avLst>
                <a:gd name="adj" fmla="val 50000"/>
              </a:avLst>
            </a:prstGeom>
            <a:solidFill>
              <a:srgbClr val="CCFFCC">
                <a:alpha val="49019"/>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9212" name="AutoShape 65"/>
            <p:cNvSpPr>
              <a:spLocks noChangeArrowheads="1"/>
            </p:cNvSpPr>
            <p:nvPr/>
          </p:nvSpPr>
          <p:spPr bwMode="auto">
            <a:xfrm flipV="1">
              <a:off x="4338" y="3306"/>
              <a:ext cx="690" cy="894"/>
            </a:xfrm>
            <a:prstGeom prst="triangle">
              <a:avLst>
                <a:gd name="adj" fmla="val 50000"/>
              </a:avLst>
            </a:prstGeom>
            <a:solidFill>
              <a:srgbClr val="FFFF00">
                <a:alpha val="49019"/>
              </a:srgbClr>
            </a:solidFill>
            <a:ln w="9525">
              <a:noFill/>
              <a:miter lim="800000"/>
              <a:headEnd/>
              <a:tailEnd/>
            </a:ln>
          </p:spPr>
          <p:txBody>
            <a:bodyPr wrap="none" anchor="ctr"/>
            <a:lstStyle/>
            <a:p>
              <a:endParaRPr lang="ru-RU">
                <a:solidFill>
                  <a:srgbClr val="000000"/>
                </a:solidFill>
                <a:latin typeface="Arial" charset="0"/>
                <a:cs typeface="Arial" charset="0"/>
              </a:endParaRPr>
            </a:p>
          </p:txBody>
        </p:sp>
        <p:grpSp>
          <p:nvGrpSpPr>
            <p:cNvPr id="69213" name="Group 55"/>
            <p:cNvGrpSpPr>
              <a:grpSpLocks/>
            </p:cNvGrpSpPr>
            <p:nvPr/>
          </p:nvGrpSpPr>
          <p:grpSpPr bwMode="auto">
            <a:xfrm>
              <a:off x="4303" y="3537"/>
              <a:ext cx="134" cy="295"/>
              <a:chOff x="512" y="1774"/>
              <a:chExt cx="134" cy="295"/>
            </a:xfrm>
          </p:grpSpPr>
          <p:sp>
            <p:nvSpPr>
              <p:cNvPr id="69236" name="Rectangle 56"/>
              <p:cNvSpPr>
                <a:spLocks noChangeArrowheads="1"/>
              </p:cNvSpPr>
              <p:nvPr/>
            </p:nvSpPr>
            <p:spPr bwMode="auto">
              <a:xfrm>
                <a:off x="601" y="1925"/>
                <a:ext cx="32" cy="144"/>
              </a:xfrm>
              <a:prstGeom prst="rect">
                <a:avLst/>
              </a:prstGeom>
              <a:solidFill>
                <a:srgbClr val="FFCC99">
                  <a:alpha val="25098"/>
                </a:srgbClr>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37" name="Rectangle 57"/>
              <p:cNvSpPr>
                <a:spLocks noChangeArrowheads="1"/>
              </p:cNvSpPr>
              <p:nvPr/>
            </p:nvSpPr>
            <p:spPr bwMode="auto">
              <a:xfrm>
                <a:off x="590" y="1834"/>
                <a:ext cx="56" cy="144"/>
              </a:xfrm>
              <a:prstGeom prst="rect">
                <a:avLst/>
              </a:prstGeom>
              <a:solidFill>
                <a:srgbClr val="FFCC99">
                  <a:alpha val="25098"/>
                </a:srgbClr>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38" name="Oval 58"/>
              <p:cNvSpPr>
                <a:spLocks noChangeArrowheads="1"/>
              </p:cNvSpPr>
              <p:nvPr/>
            </p:nvSpPr>
            <p:spPr bwMode="auto">
              <a:xfrm>
                <a:off x="590" y="1774"/>
                <a:ext cx="56" cy="56"/>
              </a:xfrm>
              <a:prstGeom prst="ellipse">
                <a:avLst/>
              </a:prstGeom>
              <a:solidFill>
                <a:srgbClr val="FFCC99">
                  <a:alpha val="25098"/>
                </a:srgbClr>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69239" name="Rectangle 59"/>
              <p:cNvSpPr>
                <a:spLocks noChangeArrowheads="1"/>
              </p:cNvSpPr>
              <p:nvPr/>
            </p:nvSpPr>
            <p:spPr bwMode="auto">
              <a:xfrm rot="2783830" flipV="1">
                <a:off x="553" y="1836"/>
                <a:ext cx="27" cy="110"/>
              </a:xfrm>
              <a:prstGeom prst="rect">
                <a:avLst/>
              </a:prstGeom>
              <a:solidFill>
                <a:srgbClr val="FFCC99">
                  <a:alpha val="25098"/>
                </a:srgbClr>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graphicFrame>
          <p:nvGraphicFramePr>
            <p:cNvPr id="69167" name="Object 2607"/>
            <p:cNvGraphicFramePr>
              <a:graphicFrameLocks noChangeAspect="1"/>
            </p:cNvGraphicFramePr>
            <p:nvPr/>
          </p:nvGraphicFramePr>
          <p:xfrm>
            <a:off x="4454" y="3726"/>
            <a:ext cx="112" cy="128"/>
          </p:xfrm>
          <a:graphic>
            <a:graphicData uri="http://schemas.openxmlformats.org/presentationml/2006/ole">
              <mc:AlternateContent xmlns:mc="http://schemas.openxmlformats.org/markup-compatibility/2006">
                <mc:Choice xmlns:v="urn:schemas-microsoft-com:vml" Requires="v">
                  <p:oleObj spid="_x0000_s612382" name="Формула" r:id="rId24" imgW="177569" imgH="202936" progId="Equation.3">
                    <p:embed/>
                  </p:oleObj>
                </mc:Choice>
                <mc:Fallback>
                  <p:oleObj name="Формула" r:id="rId24" imgW="177569" imgH="202936"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54" y="3726"/>
                          <a:ext cx="112" cy="1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9214" name="Rectangle 61"/>
            <p:cNvSpPr>
              <a:spLocks noChangeArrowheads="1"/>
            </p:cNvSpPr>
            <p:nvPr/>
          </p:nvSpPr>
          <p:spPr bwMode="auto">
            <a:xfrm rot="3042635">
              <a:off x="4031" y="3873"/>
              <a:ext cx="798" cy="27"/>
            </a:xfrm>
            <a:prstGeom prst="rect">
              <a:avLst/>
            </a:prstGeom>
            <a:solidFill>
              <a:srgbClr val="FFCC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15" name="AutoShape 62"/>
            <p:cNvSpPr>
              <a:spLocks noChangeArrowheads="1"/>
            </p:cNvSpPr>
            <p:nvPr/>
          </p:nvSpPr>
          <p:spPr bwMode="auto">
            <a:xfrm rot="5400000" flipV="1">
              <a:off x="4305" y="3771"/>
              <a:ext cx="210" cy="56"/>
            </a:xfrm>
            <a:prstGeom prst="rightArrow">
              <a:avLst>
                <a:gd name="adj1" fmla="val 50000"/>
                <a:gd name="adj2" fmla="val 9375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16" name="Rectangle 63"/>
            <p:cNvSpPr>
              <a:spLocks noChangeArrowheads="1"/>
            </p:cNvSpPr>
            <p:nvPr/>
          </p:nvSpPr>
          <p:spPr bwMode="auto">
            <a:xfrm>
              <a:off x="4079" y="3435"/>
              <a:ext cx="84" cy="840"/>
            </a:xfrm>
            <a:prstGeom prst="rect">
              <a:avLst/>
            </a:prstGeom>
            <a:solidFill>
              <a:srgbClr val="C0C0C0">
                <a:alpha val="25098"/>
              </a:srgbClr>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69217" name="Rectangle 64"/>
            <p:cNvSpPr>
              <a:spLocks noChangeArrowheads="1"/>
            </p:cNvSpPr>
            <p:nvPr/>
          </p:nvSpPr>
          <p:spPr bwMode="auto">
            <a:xfrm rot="-5400000">
              <a:off x="4409" y="3963"/>
              <a:ext cx="72" cy="558"/>
            </a:xfrm>
            <a:prstGeom prst="rect">
              <a:avLst/>
            </a:prstGeom>
            <a:solidFill>
              <a:srgbClr val="C0C0C0">
                <a:alpha val="25098"/>
              </a:srgbClr>
            </a:solidFill>
            <a:ln w="9525" algn="ctr">
              <a:solidFill>
                <a:srgbClr val="C0C0C0"/>
              </a:solidFill>
              <a:miter lim="800000"/>
              <a:headEnd/>
              <a:tailEnd/>
            </a:ln>
          </p:spPr>
          <p:txBody>
            <a:bodyPr wrap="none" anchor="ctr"/>
            <a:lstStyle/>
            <a:p>
              <a:endParaRPr lang="ru-RU">
                <a:solidFill>
                  <a:srgbClr val="000000"/>
                </a:solidFill>
                <a:latin typeface="Arial" charset="0"/>
                <a:cs typeface="Arial" charset="0"/>
              </a:endParaRPr>
            </a:p>
          </p:txBody>
        </p:sp>
        <p:sp>
          <p:nvSpPr>
            <p:cNvPr id="69218" name="Line 68"/>
            <p:cNvSpPr>
              <a:spLocks noChangeShapeType="1"/>
            </p:cNvSpPr>
            <p:nvPr/>
          </p:nvSpPr>
          <p:spPr bwMode="auto">
            <a:xfrm flipV="1">
              <a:off x="4680" y="3312"/>
              <a:ext cx="0" cy="882"/>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69219" name="Line 69"/>
            <p:cNvSpPr>
              <a:spLocks noChangeShapeType="1"/>
            </p:cNvSpPr>
            <p:nvPr/>
          </p:nvSpPr>
          <p:spPr bwMode="auto">
            <a:xfrm rot="5400000" flipV="1">
              <a:off x="4541" y="3203"/>
              <a:ext cx="0" cy="774"/>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69220" name="Line 70"/>
            <p:cNvSpPr>
              <a:spLocks noChangeShapeType="1"/>
            </p:cNvSpPr>
            <p:nvPr/>
          </p:nvSpPr>
          <p:spPr bwMode="auto">
            <a:xfrm rot="5400000" flipV="1">
              <a:off x="4381" y="3355"/>
              <a:ext cx="336" cy="792"/>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69221" name="Line 71"/>
            <p:cNvSpPr>
              <a:spLocks noChangeShapeType="1"/>
            </p:cNvSpPr>
            <p:nvPr/>
          </p:nvSpPr>
          <p:spPr bwMode="auto">
            <a:xfrm rot="-5400000">
              <a:off x="4428" y="3006"/>
              <a:ext cx="318" cy="858"/>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69222" name="Line 73"/>
            <p:cNvSpPr>
              <a:spLocks noChangeShapeType="1"/>
            </p:cNvSpPr>
            <p:nvPr/>
          </p:nvSpPr>
          <p:spPr bwMode="auto">
            <a:xfrm rot="5400000" flipH="1">
              <a:off x="4072" y="3580"/>
              <a:ext cx="882" cy="342"/>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69223" name="AutoShape 74"/>
            <p:cNvSpPr>
              <a:spLocks noChangeArrowheads="1"/>
            </p:cNvSpPr>
            <p:nvPr/>
          </p:nvSpPr>
          <p:spPr bwMode="auto">
            <a:xfrm rot="-1329981">
              <a:off x="4163" y="3533"/>
              <a:ext cx="210" cy="56"/>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24" name="AutoShape 75"/>
            <p:cNvSpPr>
              <a:spLocks noChangeArrowheads="1"/>
            </p:cNvSpPr>
            <p:nvPr/>
          </p:nvSpPr>
          <p:spPr bwMode="auto">
            <a:xfrm rot="-6485775">
              <a:off x="4528" y="4054"/>
              <a:ext cx="210" cy="56"/>
            </a:xfrm>
            <a:prstGeom prst="rightArrow">
              <a:avLst>
                <a:gd name="adj1" fmla="val 50000"/>
                <a:gd name="adj2" fmla="val 93750"/>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9225" name="Line 76"/>
            <p:cNvSpPr>
              <a:spLocks noChangeShapeType="1"/>
            </p:cNvSpPr>
            <p:nvPr/>
          </p:nvSpPr>
          <p:spPr bwMode="auto">
            <a:xfrm rot="5400000" flipH="1">
              <a:off x="4071" y="3579"/>
              <a:ext cx="882" cy="342"/>
            </a:xfrm>
            <a:prstGeom prst="line">
              <a:avLst/>
            </a:prstGeom>
            <a:noFill/>
            <a:ln w="9525">
              <a:solidFill>
                <a:srgbClr val="0000FF"/>
              </a:solidFill>
              <a:prstDash val="dash"/>
              <a:round/>
              <a:headEnd/>
              <a:tailEnd/>
            </a:ln>
          </p:spPr>
          <p:txBody>
            <a:bodyPr anchor="ctr"/>
            <a:lstStyle/>
            <a:p>
              <a:endParaRPr lang="ru-RU">
                <a:solidFill>
                  <a:srgbClr val="000000"/>
                </a:solidFill>
                <a:latin typeface="Arial" charset="0"/>
                <a:cs typeface="Arial" charset="0"/>
              </a:endParaRPr>
            </a:p>
          </p:txBody>
        </p:sp>
        <p:sp>
          <p:nvSpPr>
            <p:cNvPr id="69226" name="Line 77"/>
            <p:cNvSpPr>
              <a:spLocks noChangeShapeType="1"/>
            </p:cNvSpPr>
            <p:nvPr/>
          </p:nvSpPr>
          <p:spPr bwMode="auto">
            <a:xfrm rot="-5400000">
              <a:off x="4421" y="3011"/>
              <a:ext cx="318" cy="858"/>
            </a:xfrm>
            <a:prstGeom prst="line">
              <a:avLst/>
            </a:prstGeom>
            <a:noFill/>
            <a:ln w="9525">
              <a:solidFill>
                <a:srgbClr val="0000FF"/>
              </a:solidFill>
              <a:prstDash val="dash"/>
              <a:round/>
              <a:headEnd/>
              <a:tailEnd/>
            </a:ln>
          </p:spPr>
          <p:txBody>
            <a:bodyPr anchor="ctr"/>
            <a:lstStyle/>
            <a:p>
              <a:endParaRPr lang="ru-RU">
                <a:solidFill>
                  <a:srgbClr val="000000"/>
                </a:solidFill>
                <a:latin typeface="Arial" charset="0"/>
                <a:cs typeface="Arial" charset="0"/>
              </a:endParaRPr>
            </a:p>
          </p:txBody>
        </p:sp>
        <p:sp>
          <p:nvSpPr>
            <p:cNvPr id="69227" name="Line 78"/>
            <p:cNvSpPr>
              <a:spLocks noChangeShapeType="1"/>
            </p:cNvSpPr>
            <p:nvPr/>
          </p:nvSpPr>
          <p:spPr bwMode="auto">
            <a:xfrm flipV="1">
              <a:off x="4415" y="3323"/>
              <a:ext cx="0" cy="882"/>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69228" name="Text Box 79"/>
            <p:cNvSpPr txBox="1">
              <a:spLocks noChangeArrowheads="1"/>
            </p:cNvSpPr>
            <p:nvPr/>
          </p:nvSpPr>
          <p:spPr bwMode="auto">
            <a:xfrm>
              <a:off x="4723" y="4071"/>
              <a:ext cx="171" cy="165"/>
            </a:xfrm>
            <a:prstGeom prst="rect">
              <a:avLst/>
            </a:prstGeom>
            <a:noFill/>
            <a:ln w="9525">
              <a:noFill/>
              <a:miter lim="800000"/>
              <a:headEnd/>
              <a:tailEnd/>
            </a:ln>
          </p:spPr>
          <p:txBody>
            <a:bodyPr wrap="none">
              <a:spAutoFit/>
            </a:bodyPr>
            <a:lstStyle/>
            <a:p>
              <a:r>
                <a:rPr lang="en-US" sz="1100" i="1" dirty="0">
                  <a:solidFill>
                    <a:srgbClr val="000000"/>
                  </a:solidFill>
                  <a:latin typeface="Times New Roman" pitchFamily="18" charset="0"/>
                  <a:cs typeface="Times New Roman" pitchFamily="18" charset="0"/>
                </a:rPr>
                <a:t>A</a:t>
              </a:r>
              <a:endParaRPr lang="ru-RU" sz="1100" i="1" dirty="0">
                <a:solidFill>
                  <a:srgbClr val="000000"/>
                </a:solidFill>
                <a:latin typeface="Times New Roman" pitchFamily="18" charset="0"/>
                <a:cs typeface="Times New Roman" pitchFamily="18" charset="0"/>
              </a:endParaRPr>
            </a:p>
          </p:txBody>
        </p:sp>
        <p:sp>
          <p:nvSpPr>
            <p:cNvPr id="69229" name="Text Box 80"/>
            <p:cNvSpPr txBox="1">
              <a:spLocks noChangeArrowheads="1"/>
            </p:cNvSpPr>
            <p:nvPr/>
          </p:nvSpPr>
          <p:spPr bwMode="auto">
            <a:xfrm>
              <a:off x="3966" y="3524"/>
              <a:ext cx="171" cy="165"/>
            </a:xfrm>
            <a:prstGeom prst="rect">
              <a:avLst/>
            </a:prstGeom>
            <a:noFill/>
            <a:ln w="9525">
              <a:noFill/>
              <a:miter lim="800000"/>
              <a:headEnd/>
              <a:tailEnd/>
            </a:ln>
          </p:spPr>
          <p:txBody>
            <a:bodyPr wrap="none">
              <a:spAutoFit/>
            </a:bodyPr>
            <a:lstStyle/>
            <a:p>
              <a:r>
                <a:rPr lang="en-US" sz="1100" i="1" dirty="0">
                  <a:solidFill>
                    <a:srgbClr val="000000"/>
                  </a:solidFill>
                  <a:latin typeface="Times New Roman" pitchFamily="18" charset="0"/>
                  <a:cs typeface="Times New Roman" pitchFamily="18" charset="0"/>
                </a:rPr>
                <a:t>B</a:t>
              </a:r>
              <a:endParaRPr lang="ru-RU" sz="1100" i="1" dirty="0">
                <a:solidFill>
                  <a:srgbClr val="000000"/>
                </a:solidFill>
                <a:latin typeface="Times New Roman" pitchFamily="18" charset="0"/>
                <a:cs typeface="Times New Roman" pitchFamily="18" charset="0"/>
              </a:endParaRPr>
            </a:p>
          </p:txBody>
        </p:sp>
        <p:sp>
          <p:nvSpPr>
            <p:cNvPr id="69230" name="Freeform 81"/>
            <p:cNvSpPr>
              <a:spLocks/>
            </p:cNvSpPr>
            <p:nvPr/>
          </p:nvSpPr>
          <p:spPr bwMode="auto">
            <a:xfrm>
              <a:off x="4160" y="3680"/>
              <a:ext cx="93" cy="30"/>
            </a:xfrm>
            <a:custGeom>
              <a:avLst/>
              <a:gdLst>
                <a:gd name="T0" fmla="*/ 0 w 93"/>
                <a:gd name="T1" fmla="*/ 30 h 30"/>
                <a:gd name="T2" fmla="*/ 66 w 93"/>
                <a:gd name="T3" fmla="*/ 18 h 30"/>
                <a:gd name="T4" fmla="*/ 93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69168" name="Object 2608"/>
            <p:cNvGraphicFramePr>
              <a:graphicFrameLocks noChangeAspect="1"/>
            </p:cNvGraphicFramePr>
            <p:nvPr/>
          </p:nvGraphicFramePr>
          <p:xfrm>
            <a:off x="4189" y="3722"/>
            <a:ext cx="96" cy="88"/>
          </p:xfrm>
          <a:graphic>
            <a:graphicData uri="http://schemas.openxmlformats.org/presentationml/2006/ole">
              <mc:AlternateContent xmlns:mc="http://schemas.openxmlformats.org/markup-compatibility/2006">
                <mc:Choice xmlns:v="urn:schemas-microsoft-com:vml" Requires="v">
                  <p:oleObj spid="_x0000_s612383" name="Формула" r:id="rId25" imgW="152334" imgH="139639" progId="Equation.3">
                    <p:embed/>
                  </p:oleObj>
                </mc:Choice>
                <mc:Fallback>
                  <p:oleObj name="Формула" r:id="rId25" imgW="152334" imgH="13963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89" y="3722"/>
                          <a:ext cx="96"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9231" name="Freeform 83"/>
            <p:cNvSpPr>
              <a:spLocks/>
            </p:cNvSpPr>
            <p:nvPr/>
          </p:nvSpPr>
          <p:spPr bwMode="auto">
            <a:xfrm rot="-5400000">
              <a:off x="4405" y="3523"/>
              <a:ext cx="93" cy="30"/>
            </a:xfrm>
            <a:custGeom>
              <a:avLst/>
              <a:gdLst>
                <a:gd name="T0" fmla="*/ 0 w 93"/>
                <a:gd name="T1" fmla="*/ 30 h 30"/>
                <a:gd name="T2" fmla="*/ 66 w 93"/>
                <a:gd name="T3" fmla="*/ 18 h 30"/>
                <a:gd name="T4" fmla="*/ 93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rgbClr val="008000"/>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69232" name="Freeform 84"/>
            <p:cNvSpPr>
              <a:spLocks/>
            </p:cNvSpPr>
            <p:nvPr/>
          </p:nvSpPr>
          <p:spPr bwMode="auto">
            <a:xfrm rot="5400000" flipV="1">
              <a:off x="4404" y="3630"/>
              <a:ext cx="93" cy="30"/>
            </a:xfrm>
            <a:custGeom>
              <a:avLst/>
              <a:gdLst>
                <a:gd name="T0" fmla="*/ 0 w 93"/>
                <a:gd name="T1" fmla="*/ 30 h 30"/>
                <a:gd name="T2" fmla="*/ 66 w 93"/>
                <a:gd name="T3" fmla="*/ 18 h 30"/>
                <a:gd name="T4" fmla="*/ 93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rgbClr val="008000"/>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69233" name="Freeform 85"/>
            <p:cNvSpPr>
              <a:spLocks/>
            </p:cNvSpPr>
            <p:nvPr/>
          </p:nvSpPr>
          <p:spPr bwMode="auto">
            <a:xfrm flipV="1">
              <a:off x="4691" y="3917"/>
              <a:ext cx="93" cy="30"/>
            </a:xfrm>
            <a:custGeom>
              <a:avLst/>
              <a:gdLst>
                <a:gd name="T0" fmla="*/ 0 w 93"/>
                <a:gd name="T1" fmla="*/ 30 h 30"/>
                <a:gd name="T2" fmla="*/ 66 w 93"/>
                <a:gd name="T3" fmla="*/ 18 h 30"/>
                <a:gd name="T4" fmla="*/ 93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rgbClr val="008000"/>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69234" name="Freeform 86"/>
            <p:cNvSpPr>
              <a:spLocks/>
            </p:cNvSpPr>
            <p:nvPr/>
          </p:nvSpPr>
          <p:spPr bwMode="auto">
            <a:xfrm flipH="1" flipV="1">
              <a:off x="4582" y="3916"/>
              <a:ext cx="93" cy="30"/>
            </a:xfrm>
            <a:custGeom>
              <a:avLst/>
              <a:gdLst>
                <a:gd name="T0" fmla="*/ 0 w 93"/>
                <a:gd name="T1" fmla="*/ 30 h 30"/>
                <a:gd name="T2" fmla="*/ 66 w 93"/>
                <a:gd name="T3" fmla="*/ 18 h 30"/>
                <a:gd name="T4" fmla="*/ 93 w 93"/>
                <a:gd name="T5" fmla="*/ 0 h 30"/>
                <a:gd name="T6" fmla="*/ 0 60000 65536"/>
                <a:gd name="T7" fmla="*/ 0 60000 65536"/>
                <a:gd name="T8" fmla="*/ 0 60000 65536"/>
                <a:gd name="T9" fmla="*/ 0 w 93"/>
                <a:gd name="T10" fmla="*/ 0 h 30"/>
                <a:gd name="T11" fmla="*/ 93 w 93"/>
                <a:gd name="T12" fmla="*/ 30 h 30"/>
              </a:gdLst>
              <a:ahLst/>
              <a:cxnLst>
                <a:cxn ang="T6">
                  <a:pos x="T0" y="T1"/>
                </a:cxn>
                <a:cxn ang="T7">
                  <a:pos x="T2" y="T3"/>
                </a:cxn>
                <a:cxn ang="T8">
                  <a:pos x="T4" y="T5"/>
                </a:cxn>
              </a:cxnLst>
              <a:rect l="T9" t="T10" r="T11" b="T12"/>
              <a:pathLst>
                <a:path w="93" h="30">
                  <a:moveTo>
                    <a:pt x="0" y="30"/>
                  </a:moveTo>
                  <a:cubicBezTo>
                    <a:pt x="23" y="27"/>
                    <a:pt x="43" y="21"/>
                    <a:pt x="66" y="18"/>
                  </a:cubicBezTo>
                  <a:cubicBezTo>
                    <a:pt x="90" y="10"/>
                    <a:pt x="79" y="14"/>
                    <a:pt x="93" y="0"/>
                  </a:cubicBezTo>
                </a:path>
              </a:pathLst>
            </a:custGeom>
            <a:noFill/>
            <a:ln w="9525" cap="flat" cmpd="sng">
              <a:solidFill>
                <a:srgbClr val="008000"/>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69169" name="Object 2609"/>
            <p:cNvGraphicFramePr>
              <a:graphicFrameLocks noChangeAspect="1"/>
            </p:cNvGraphicFramePr>
            <p:nvPr/>
          </p:nvGraphicFramePr>
          <p:xfrm>
            <a:off x="4697" y="3781"/>
            <a:ext cx="111" cy="118"/>
          </p:xfrm>
          <a:graphic>
            <a:graphicData uri="http://schemas.openxmlformats.org/presentationml/2006/ole">
              <mc:AlternateContent xmlns:mc="http://schemas.openxmlformats.org/markup-compatibility/2006">
                <mc:Choice xmlns:v="urn:schemas-microsoft-com:vml" Requires="v">
                  <p:oleObj spid="_x0000_s612384" name="Формула" r:id="rId26" imgW="203024" imgH="215713" progId="Equation.3">
                    <p:embed/>
                  </p:oleObj>
                </mc:Choice>
                <mc:Fallback>
                  <p:oleObj name="Формула" r:id="rId26" imgW="203024" imgH="215713"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697" y="3781"/>
                          <a:ext cx="111" cy="11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9170" name="Object 2610"/>
            <p:cNvGraphicFramePr>
              <a:graphicFrameLocks noChangeAspect="1"/>
            </p:cNvGraphicFramePr>
            <p:nvPr/>
          </p:nvGraphicFramePr>
          <p:xfrm>
            <a:off x="4570" y="3774"/>
            <a:ext cx="110" cy="117"/>
          </p:xfrm>
          <a:graphic>
            <a:graphicData uri="http://schemas.openxmlformats.org/presentationml/2006/ole">
              <mc:AlternateContent xmlns:mc="http://schemas.openxmlformats.org/markup-compatibility/2006">
                <mc:Choice xmlns:v="urn:schemas-microsoft-com:vml" Requires="v">
                  <p:oleObj spid="_x0000_s612385" name="Формула" r:id="rId28" imgW="203024" imgH="215713" progId="Equation.3">
                    <p:embed/>
                  </p:oleObj>
                </mc:Choice>
                <mc:Fallback>
                  <p:oleObj name="Формула" r:id="rId28" imgW="203024" imgH="215713"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570" y="3774"/>
                          <a:ext cx="110" cy="11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9171" name="Object 2611"/>
            <p:cNvGraphicFramePr>
              <a:graphicFrameLocks noChangeAspect="1"/>
            </p:cNvGraphicFramePr>
            <p:nvPr/>
          </p:nvGraphicFramePr>
          <p:xfrm>
            <a:off x="4467" y="3455"/>
            <a:ext cx="111" cy="118"/>
          </p:xfrm>
          <a:graphic>
            <a:graphicData uri="http://schemas.openxmlformats.org/presentationml/2006/ole">
              <mc:AlternateContent xmlns:mc="http://schemas.openxmlformats.org/markup-compatibility/2006">
                <mc:Choice xmlns:v="urn:schemas-microsoft-com:vml" Requires="v">
                  <p:oleObj spid="_x0000_s612386" name="Формула" r:id="rId29" imgW="203024" imgH="215713" progId="Equation.3">
                    <p:embed/>
                  </p:oleObj>
                </mc:Choice>
                <mc:Fallback>
                  <p:oleObj name="Формула" r:id="rId29" imgW="203024" imgH="215713"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4467" y="3455"/>
                          <a:ext cx="111" cy="11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9172" name="Object 2612"/>
            <p:cNvGraphicFramePr>
              <a:graphicFrameLocks noChangeAspect="1"/>
            </p:cNvGraphicFramePr>
            <p:nvPr/>
          </p:nvGraphicFramePr>
          <p:xfrm>
            <a:off x="4484" y="3586"/>
            <a:ext cx="105" cy="112"/>
          </p:xfrm>
          <a:graphic>
            <a:graphicData uri="http://schemas.openxmlformats.org/presentationml/2006/ole">
              <mc:AlternateContent xmlns:mc="http://schemas.openxmlformats.org/markup-compatibility/2006">
                <mc:Choice xmlns:v="urn:schemas-microsoft-com:vml" Requires="v">
                  <p:oleObj spid="_x0000_s612387" name="Формула" r:id="rId31" imgW="203024" imgH="215713" progId="Equation.3">
                    <p:embed/>
                  </p:oleObj>
                </mc:Choice>
                <mc:Fallback>
                  <p:oleObj name="Формула" r:id="rId31" imgW="203024" imgH="215713"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4484" y="3586"/>
                          <a:ext cx="105"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9235" name="Line 72"/>
            <p:cNvSpPr>
              <a:spLocks noChangeShapeType="1"/>
            </p:cNvSpPr>
            <p:nvPr/>
          </p:nvSpPr>
          <p:spPr bwMode="auto">
            <a:xfrm rot="-5400000">
              <a:off x="4385" y="3533"/>
              <a:ext cx="960" cy="384"/>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69173" name="Object 2613"/>
            <p:cNvGraphicFramePr>
              <a:graphicFrameLocks noChangeAspect="1"/>
            </p:cNvGraphicFramePr>
            <p:nvPr/>
          </p:nvGraphicFramePr>
          <p:xfrm>
            <a:off x="4671" y="3965"/>
            <a:ext cx="136" cy="144"/>
          </p:xfrm>
          <a:graphic>
            <a:graphicData uri="http://schemas.openxmlformats.org/presentationml/2006/ole">
              <mc:AlternateContent xmlns:mc="http://schemas.openxmlformats.org/markup-compatibility/2006">
                <mc:Choice xmlns:v="urn:schemas-microsoft-com:vml" Requires="v">
                  <p:oleObj spid="_x0000_s612388" name="Формула" r:id="rId32" imgW="215806" imgH="228501" progId="Equation.3">
                    <p:embed/>
                  </p:oleObj>
                </mc:Choice>
                <mc:Fallback>
                  <p:oleObj name="Формула" r:id="rId32" imgW="215806" imgH="228501"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4671" y="3965"/>
                          <a:ext cx="136"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9174" name="Object 2614"/>
            <p:cNvGraphicFramePr>
              <a:graphicFrameLocks noChangeAspect="1"/>
            </p:cNvGraphicFramePr>
            <p:nvPr/>
          </p:nvGraphicFramePr>
          <p:xfrm>
            <a:off x="4196" y="3376"/>
            <a:ext cx="136" cy="144"/>
          </p:xfrm>
          <a:graphic>
            <a:graphicData uri="http://schemas.openxmlformats.org/presentationml/2006/ole">
              <mc:AlternateContent xmlns:mc="http://schemas.openxmlformats.org/markup-compatibility/2006">
                <mc:Choice xmlns:v="urn:schemas-microsoft-com:vml" Requires="v">
                  <p:oleObj spid="_x0000_s612389" name="Формула" r:id="rId34" imgW="215806" imgH="228501" progId="Equation.3">
                    <p:embed/>
                  </p:oleObj>
                </mc:Choice>
                <mc:Fallback>
                  <p:oleObj name="Формула" r:id="rId34" imgW="215806" imgH="228501"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4196" y="3376"/>
                          <a:ext cx="136" cy="14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315445" name="Object 2615"/>
          <p:cNvGraphicFramePr>
            <a:graphicFrameLocks noChangeAspect="1"/>
          </p:cNvGraphicFramePr>
          <p:nvPr>
            <p:extLst>
              <p:ext uri="{D42A27DB-BD31-4B8C-83A1-F6EECF244321}">
                <p14:modId xmlns:p14="http://schemas.microsoft.com/office/powerpoint/2010/main" val="2716536941"/>
              </p:ext>
            </p:extLst>
          </p:nvPr>
        </p:nvGraphicFramePr>
        <p:xfrm>
          <a:off x="7845425" y="4791466"/>
          <a:ext cx="1016000" cy="444500"/>
        </p:xfrm>
        <a:graphic>
          <a:graphicData uri="http://schemas.openxmlformats.org/presentationml/2006/ole">
            <mc:AlternateContent xmlns:mc="http://schemas.openxmlformats.org/markup-compatibility/2006">
              <mc:Choice xmlns:v="urn:schemas-microsoft-com:vml" Requires="v">
                <p:oleObj spid="_x0000_s612390" name="Equation" r:id="rId36" imgW="1015920" imgH="444240" progId="Equation.DSMT4">
                  <p:embed/>
                </p:oleObj>
              </mc:Choice>
              <mc:Fallback>
                <p:oleObj name="Equation" r:id="rId36" imgW="1015920" imgH="444240" progId="Equation.DSMT4">
                  <p:embed/>
                  <p:pic>
                    <p:nvPicPr>
                      <p:cNvPr id="0" name=""/>
                      <p:cNvPicPr>
                        <a:picLocks noChangeAspect="1" noChangeArrowheads="1"/>
                      </p:cNvPicPr>
                      <p:nvPr/>
                    </p:nvPicPr>
                    <p:blipFill>
                      <a:blip r:embed="rId37"/>
                      <a:srcRect/>
                      <a:stretch>
                        <a:fillRect/>
                      </a:stretch>
                    </p:blipFill>
                    <p:spPr bwMode="auto">
                      <a:xfrm>
                        <a:off x="7845425" y="4791466"/>
                        <a:ext cx="1016000" cy="4445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69206" name="AutoShape 97">
            <a:hlinkClick r:id="" action="ppaction://hlinkshowjump?jump=nextslide" highlightClick="1"/>
          </p:cNvPr>
          <p:cNvSpPr>
            <a:spLocks noChangeArrowheads="1"/>
          </p:cNvSpPr>
          <p:nvPr/>
        </p:nvSpPr>
        <p:spPr bwMode="auto">
          <a:xfrm>
            <a:off x="4568308"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9207" name="AutoShape 98">
            <a:hlinkClick r:id="rId3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9208" name="AutoShape 9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9209" name="Oval 100"/>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18</a:t>
            </a:r>
            <a:endParaRPr lang="ru-RU" sz="1000" b="1" dirty="0">
              <a:solidFill>
                <a:srgbClr val="00007D"/>
              </a:solidFill>
              <a:latin typeface="Arial" charset="0"/>
              <a:cs typeface="Arial" charset="0"/>
            </a:endParaRPr>
          </a:p>
        </p:txBody>
      </p:sp>
      <p:pic>
        <p:nvPicPr>
          <p:cNvPr id="69210" name="Picture 15" descr="Z:\Символ НГУ_4.JPG"/>
          <p:cNvPicPr>
            <a:picLocks noChangeAspect="1" noChangeArrowheads="1"/>
          </p:cNvPicPr>
          <p:nvPr/>
        </p:nvPicPr>
        <p:blipFill>
          <a:blip r:embed="rId39"/>
          <a:srcRect/>
          <a:stretch>
            <a:fillRect/>
          </a:stretch>
        </p:blipFill>
        <p:spPr bwMode="auto">
          <a:xfrm>
            <a:off x="8115300" y="82550"/>
            <a:ext cx="900113" cy="755650"/>
          </a:xfrm>
          <a:prstGeom prst="rect">
            <a:avLst/>
          </a:prstGeom>
          <a:noFill/>
          <a:ln w="9525">
            <a:noFill/>
            <a:miter lim="800000"/>
            <a:headEnd/>
            <a:tailEnd/>
          </a:ln>
        </p:spPr>
      </p:pic>
    </p:spTree>
    <p:extLst>
      <p:ext uri="{BB962C8B-B14F-4D97-AF65-F5344CB8AC3E}">
        <p14:creationId xmlns:p14="http://schemas.microsoft.com/office/powerpoint/2010/main" val="31791766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15399"/>
                                        </p:tgtEl>
                                        <p:attrNameLst>
                                          <p:attrName>style.visibility</p:attrName>
                                        </p:attrNameLst>
                                      </p:cBhvr>
                                      <p:to>
                                        <p:strVal val="visible"/>
                                      </p:to>
                                    </p:set>
                                    <p:anim calcmode="lin" valueType="num">
                                      <p:cBhvr additive="base">
                                        <p:cTn id="7" dur="500" fill="hold"/>
                                        <p:tgtEl>
                                          <p:spTgt spid="315399"/>
                                        </p:tgtEl>
                                        <p:attrNameLst>
                                          <p:attrName>ppt_x</p:attrName>
                                        </p:attrNameLst>
                                      </p:cBhvr>
                                      <p:tavLst>
                                        <p:tav tm="0">
                                          <p:val>
                                            <p:strVal val="#ppt_x"/>
                                          </p:val>
                                        </p:tav>
                                        <p:tav tm="100000">
                                          <p:val>
                                            <p:strVal val="#ppt_x"/>
                                          </p:val>
                                        </p:tav>
                                      </p:tavLst>
                                    </p:anim>
                                    <p:anim calcmode="lin" valueType="num">
                                      <p:cBhvr additive="base">
                                        <p:cTn id="8" dur="500" fill="hold"/>
                                        <p:tgtEl>
                                          <p:spTgt spid="315399"/>
                                        </p:tgtEl>
                                        <p:attrNameLst>
                                          <p:attrName>ppt_y</p:attrName>
                                        </p:attrNameLst>
                                      </p:cBhvr>
                                      <p:tavLst>
                                        <p:tav tm="0">
                                          <p:val>
                                            <p:strVal val="1+#ppt_h/2"/>
                                          </p:val>
                                        </p:tav>
                                        <p:tav tm="100000">
                                          <p:val>
                                            <p:strVal val="#ppt_y"/>
                                          </p:val>
                                        </p:tav>
                                      </p:tavLst>
                                    </p:anim>
                                  </p:childTnLst>
                                </p:cTn>
                              </p:par>
                              <p:par>
                                <p:cTn id="9" presetID="1" presetClass="entr" presetSubtype="0" fill="hold" grpId="0" nodeType="withEffect">
                                  <p:stCondLst>
                                    <p:cond delay="0"/>
                                  </p:stCondLst>
                                  <p:childTnLst>
                                    <p:set>
                                      <p:cBhvr>
                                        <p:cTn id="10" dur="1" fill="hold">
                                          <p:stCondLst>
                                            <p:cond delay="0"/>
                                          </p:stCondLst>
                                        </p:cTn>
                                        <p:tgtEl>
                                          <p:spTgt spid="31540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1540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540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540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540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1541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54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54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543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543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15400"/>
                                        </p:tgtEl>
                                        <p:attrNameLst>
                                          <p:attrName>style.visibility</p:attrName>
                                        </p:attrNameLst>
                                      </p:cBhvr>
                                      <p:to>
                                        <p:strVal val="visible"/>
                                      </p:to>
                                    </p:set>
                                    <p:anim calcmode="lin" valueType="num">
                                      <p:cBhvr additive="base">
                                        <p:cTn id="33" dur="500" fill="hold"/>
                                        <p:tgtEl>
                                          <p:spTgt spid="315400"/>
                                        </p:tgtEl>
                                        <p:attrNameLst>
                                          <p:attrName>ppt_x</p:attrName>
                                        </p:attrNameLst>
                                      </p:cBhvr>
                                      <p:tavLst>
                                        <p:tav tm="0">
                                          <p:val>
                                            <p:strVal val="#ppt_x"/>
                                          </p:val>
                                        </p:tav>
                                        <p:tav tm="100000">
                                          <p:val>
                                            <p:strVal val="#ppt_x"/>
                                          </p:val>
                                        </p:tav>
                                      </p:tavLst>
                                    </p:anim>
                                    <p:anim calcmode="lin" valueType="num">
                                      <p:cBhvr additive="base">
                                        <p:cTn id="34" dur="500" fill="hold"/>
                                        <p:tgtEl>
                                          <p:spTgt spid="315400"/>
                                        </p:tgtEl>
                                        <p:attrNameLst>
                                          <p:attrName>ppt_y</p:attrName>
                                        </p:attrNameLst>
                                      </p:cBhvr>
                                      <p:tavLst>
                                        <p:tav tm="0">
                                          <p:val>
                                            <p:strVal val="1+#ppt_h/2"/>
                                          </p:val>
                                        </p:tav>
                                        <p:tav tm="100000">
                                          <p:val>
                                            <p:strVal val="#ppt_y"/>
                                          </p:val>
                                        </p:tav>
                                      </p:tavLst>
                                    </p:anim>
                                  </p:childTnLst>
                                </p:cTn>
                              </p:par>
                            </p:childTnLst>
                          </p:cTn>
                        </p:par>
                        <p:par>
                          <p:cTn id="35" fill="hold" nodeType="afterGroup">
                            <p:stCondLst>
                              <p:cond delay="500"/>
                            </p:stCondLst>
                            <p:childTnLst>
                              <p:par>
                                <p:cTn id="36" presetID="1" presetClass="entr" presetSubtype="0" fill="hold" grpId="0" nodeType="afterEffect">
                                  <p:stCondLst>
                                    <p:cond delay="0"/>
                                  </p:stCondLst>
                                  <p:childTnLst>
                                    <p:set>
                                      <p:cBhvr>
                                        <p:cTn id="37" dur="1" fill="hold">
                                          <p:stCondLst>
                                            <p:cond delay="0"/>
                                          </p:stCondLst>
                                        </p:cTn>
                                        <p:tgtEl>
                                          <p:spTgt spid="315417"/>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xit" presetSubtype="0" fill="hold" grpId="1" nodeType="clickEffect">
                                  <p:stCondLst>
                                    <p:cond delay="0"/>
                                  </p:stCondLst>
                                  <p:childTnLst>
                                    <p:animEffect transition="out" filter="dissolve">
                                      <p:cBhvr>
                                        <p:cTn id="41" dur="500"/>
                                        <p:tgtEl>
                                          <p:spTgt spid="315401"/>
                                        </p:tgtEl>
                                      </p:cBhvr>
                                    </p:animEffect>
                                    <p:set>
                                      <p:cBhvr>
                                        <p:cTn id="42" dur="1" fill="hold">
                                          <p:stCondLst>
                                            <p:cond delay="499"/>
                                          </p:stCondLst>
                                        </p:cTn>
                                        <p:tgtEl>
                                          <p:spTgt spid="315401"/>
                                        </p:tgtEl>
                                        <p:attrNameLst>
                                          <p:attrName>style.visibility</p:attrName>
                                        </p:attrNameLst>
                                      </p:cBhvr>
                                      <p:to>
                                        <p:strVal val="hidden"/>
                                      </p:to>
                                    </p:set>
                                  </p:childTnLst>
                                </p:cTn>
                              </p:par>
                              <p:par>
                                <p:cTn id="43" presetID="9" presetClass="exit" presetSubtype="0" fill="hold" grpId="1" nodeType="withEffect">
                                  <p:stCondLst>
                                    <p:cond delay="0"/>
                                  </p:stCondLst>
                                  <p:childTnLst>
                                    <p:animEffect transition="out" filter="dissolve">
                                      <p:cBhvr>
                                        <p:cTn id="44" dur="500"/>
                                        <p:tgtEl>
                                          <p:spTgt spid="315404"/>
                                        </p:tgtEl>
                                      </p:cBhvr>
                                    </p:animEffect>
                                    <p:set>
                                      <p:cBhvr>
                                        <p:cTn id="45" dur="1" fill="hold">
                                          <p:stCondLst>
                                            <p:cond delay="499"/>
                                          </p:stCondLst>
                                        </p:cTn>
                                        <p:tgtEl>
                                          <p:spTgt spid="315404"/>
                                        </p:tgtEl>
                                        <p:attrNameLst>
                                          <p:attrName>style.visibility</p:attrName>
                                        </p:attrNameLst>
                                      </p:cBhvr>
                                      <p:to>
                                        <p:strVal val="hidden"/>
                                      </p:to>
                                    </p:set>
                                  </p:childTnLst>
                                </p:cTn>
                              </p:par>
                              <p:par>
                                <p:cTn id="46" presetID="9" presetClass="exit" presetSubtype="0" fill="hold" grpId="1" nodeType="withEffect">
                                  <p:stCondLst>
                                    <p:cond delay="0"/>
                                  </p:stCondLst>
                                  <p:childTnLst>
                                    <p:animEffect transition="out" filter="dissolve">
                                      <p:cBhvr>
                                        <p:cTn id="47" dur="500"/>
                                        <p:tgtEl>
                                          <p:spTgt spid="315402"/>
                                        </p:tgtEl>
                                      </p:cBhvr>
                                    </p:animEffect>
                                    <p:set>
                                      <p:cBhvr>
                                        <p:cTn id="48" dur="1" fill="hold">
                                          <p:stCondLst>
                                            <p:cond delay="499"/>
                                          </p:stCondLst>
                                        </p:cTn>
                                        <p:tgtEl>
                                          <p:spTgt spid="315402"/>
                                        </p:tgtEl>
                                        <p:attrNameLst>
                                          <p:attrName>style.visibility</p:attrName>
                                        </p:attrNameLst>
                                      </p:cBhvr>
                                      <p:to>
                                        <p:strVal val="hidden"/>
                                      </p:to>
                                    </p:set>
                                  </p:childTnLst>
                                </p:cTn>
                              </p:par>
                              <p:par>
                                <p:cTn id="49" presetID="9" presetClass="exit" presetSubtype="0" fill="hold" grpId="1" nodeType="withEffect">
                                  <p:stCondLst>
                                    <p:cond delay="0"/>
                                  </p:stCondLst>
                                  <p:childTnLst>
                                    <p:animEffect transition="out" filter="dissolve">
                                      <p:cBhvr>
                                        <p:cTn id="50" dur="500"/>
                                        <p:tgtEl>
                                          <p:spTgt spid="315405"/>
                                        </p:tgtEl>
                                      </p:cBhvr>
                                    </p:animEffect>
                                    <p:set>
                                      <p:cBhvr>
                                        <p:cTn id="51" dur="1" fill="hold">
                                          <p:stCondLst>
                                            <p:cond delay="499"/>
                                          </p:stCondLst>
                                        </p:cTn>
                                        <p:tgtEl>
                                          <p:spTgt spid="315405"/>
                                        </p:tgtEl>
                                        <p:attrNameLst>
                                          <p:attrName>style.visibility</p:attrName>
                                        </p:attrNameLst>
                                      </p:cBhvr>
                                      <p:to>
                                        <p:strVal val="hidden"/>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15418"/>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15419"/>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315421"/>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15422"/>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15432"/>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15431"/>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2" presetClass="entr" presetSubtype="4" fill="hold" grpId="0" nodeType="clickEffect">
                                  <p:stCondLst>
                                    <p:cond delay="0"/>
                                  </p:stCondLst>
                                  <p:childTnLst>
                                    <p:set>
                                      <p:cBhvr>
                                        <p:cTn id="69" dur="1" fill="hold">
                                          <p:stCondLst>
                                            <p:cond delay="0"/>
                                          </p:stCondLst>
                                        </p:cTn>
                                        <p:tgtEl>
                                          <p:spTgt spid="315423"/>
                                        </p:tgtEl>
                                        <p:attrNameLst>
                                          <p:attrName>style.visibility</p:attrName>
                                        </p:attrNameLst>
                                      </p:cBhvr>
                                      <p:to>
                                        <p:strVal val="visible"/>
                                      </p:to>
                                    </p:set>
                                    <p:anim calcmode="lin" valueType="num">
                                      <p:cBhvr additive="base">
                                        <p:cTn id="70" dur="500" fill="hold"/>
                                        <p:tgtEl>
                                          <p:spTgt spid="315423"/>
                                        </p:tgtEl>
                                        <p:attrNameLst>
                                          <p:attrName>ppt_x</p:attrName>
                                        </p:attrNameLst>
                                      </p:cBhvr>
                                      <p:tavLst>
                                        <p:tav tm="0">
                                          <p:val>
                                            <p:strVal val="#ppt_x"/>
                                          </p:val>
                                        </p:tav>
                                        <p:tav tm="100000">
                                          <p:val>
                                            <p:strVal val="#ppt_x"/>
                                          </p:val>
                                        </p:tav>
                                      </p:tavLst>
                                    </p:anim>
                                    <p:anim calcmode="lin" valueType="num">
                                      <p:cBhvr additive="base">
                                        <p:cTn id="71" dur="500" fill="hold"/>
                                        <p:tgtEl>
                                          <p:spTgt spid="315423"/>
                                        </p:tgtEl>
                                        <p:attrNameLst>
                                          <p:attrName>ppt_y</p:attrName>
                                        </p:attrNameLst>
                                      </p:cBhvr>
                                      <p:tavLst>
                                        <p:tav tm="0">
                                          <p:val>
                                            <p:strVal val="1+#ppt_h/2"/>
                                          </p:val>
                                        </p:tav>
                                        <p:tav tm="100000">
                                          <p:val>
                                            <p:strVal val="#ppt_y"/>
                                          </p:val>
                                        </p:tav>
                                      </p:tavLst>
                                    </p:anim>
                                  </p:childTnLst>
                                </p:cTn>
                              </p:par>
                              <p:par>
                                <p:cTn id="72" presetID="1" presetClass="entr" presetSubtype="0" fill="hold" grpId="0" nodeType="withEffect">
                                  <p:stCondLst>
                                    <p:cond delay="0"/>
                                  </p:stCondLst>
                                  <p:childTnLst>
                                    <p:set>
                                      <p:cBhvr>
                                        <p:cTn id="73" dur="1" fill="hold">
                                          <p:stCondLst>
                                            <p:cond delay="0"/>
                                          </p:stCondLst>
                                        </p:cTn>
                                        <p:tgtEl>
                                          <p:spTgt spid="315424"/>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15425"/>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2" presetClass="entr" presetSubtype="4" fill="hold" grpId="0" nodeType="clickEffect">
                                  <p:stCondLst>
                                    <p:cond delay="0"/>
                                  </p:stCondLst>
                                  <p:childTnLst>
                                    <p:set>
                                      <p:cBhvr>
                                        <p:cTn id="79" dur="1" fill="hold">
                                          <p:stCondLst>
                                            <p:cond delay="0"/>
                                          </p:stCondLst>
                                        </p:cTn>
                                        <p:tgtEl>
                                          <p:spTgt spid="315426"/>
                                        </p:tgtEl>
                                        <p:attrNameLst>
                                          <p:attrName>style.visibility</p:attrName>
                                        </p:attrNameLst>
                                      </p:cBhvr>
                                      <p:to>
                                        <p:strVal val="visible"/>
                                      </p:to>
                                    </p:set>
                                    <p:anim calcmode="lin" valueType="num">
                                      <p:cBhvr additive="base">
                                        <p:cTn id="80" dur="500" fill="hold"/>
                                        <p:tgtEl>
                                          <p:spTgt spid="315426"/>
                                        </p:tgtEl>
                                        <p:attrNameLst>
                                          <p:attrName>ppt_x</p:attrName>
                                        </p:attrNameLst>
                                      </p:cBhvr>
                                      <p:tavLst>
                                        <p:tav tm="0">
                                          <p:val>
                                            <p:strVal val="#ppt_x"/>
                                          </p:val>
                                        </p:tav>
                                        <p:tav tm="100000">
                                          <p:val>
                                            <p:strVal val="#ppt_x"/>
                                          </p:val>
                                        </p:tav>
                                      </p:tavLst>
                                    </p:anim>
                                    <p:anim calcmode="lin" valueType="num">
                                      <p:cBhvr additive="base">
                                        <p:cTn id="81" dur="500" fill="hold"/>
                                        <p:tgtEl>
                                          <p:spTgt spid="315426"/>
                                        </p:tgtEl>
                                        <p:attrNameLst>
                                          <p:attrName>ppt_y</p:attrName>
                                        </p:attrNameLst>
                                      </p:cBhvr>
                                      <p:tavLst>
                                        <p:tav tm="0">
                                          <p:val>
                                            <p:strVal val="1+#ppt_h/2"/>
                                          </p:val>
                                        </p:tav>
                                        <p:tav tm="100000">
                                          <p:val>
                                            <p:strVal val="#ppt_y"/>
                                          </p:val>
                                        </p:tav>
                                      </p:tavLst>
                                    </p:anim>
                                  </p:childTnLst>
                                </p:cTn>
                              </p:par>
                              <p:par>
                                <p:cTn id="82" presetID="1" presetClass="entr" presetSubtype="0" fill="hold" grpId="0" nodeType="withEffect">
                                  <p:stCondLst>
                                    <p:cond delay="0"/>
                                  </p:stCondLst>
                                  <p:childTnLst>
                                    <p:set>
                                      <p:cBhvr>
                                        <p:cTn id="83" dur="1" fill="hold">
                                          <p:stCondLst>
                                            <p:cond delay="0"/>
                                          </p:stCondLst>
                                        </p:cTn>
                                        <p:tgtEl>
                                          <p:spTgt spid="315427"/>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15428"/>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15429"/>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315430"/>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ntr" presetSubtype="4" fill="hold" grpId="0" nodeType="clickEffect">
                                  <p:stCondLst>
                                    <p:cond delay="0"/>
                                  </p:stCondLst>
                                  <p:childTnLst>
                                    <p:set>
                                      <p:cBhvr>
                                        <p:cTn id="93" dur="1" fill="hold">
                                          <p:stCondLst>
                                            <p:cond delay="0"/>
                                          </p:stCondLst>
                                        </p:cTn>
                                        <p:tgtEl>
                                          <p:spTgt spid="315436"/>
                                        </p:tgtEl>
                                        <p:attrNameLst>
                                          <p:attrName>style.visibility</p:attrName>
                                        </p:attrNameLst>
                                      </p:cBhvr>
                                      <p:to>
                                        <p:strVal val="visible"/>
                                      </p:to>
                                    </p:set>
                                    <p:anim calcmode="lin" valueType="num">
                                      <p:cBhvr additive="base">
                                        <p:cTn id="94" dur="500" fill="hold"/>
                                        <p:tgtEl>
                                          <p:spTgt spid="315436"/>
                                        </p:tgtEl>
                                        <p:attrNameLst>
                                          <p:attrName>ppt_x</p:attrName>
                                        </p:attrNameLst>
                                      </p:cBhvr>
                                      <p:tavLst>
                                        <p:tav tm="0">
                                          <p:val>
                                            <p:strVal val="#ppt_x"/>
                                          </p:val>
                                        </p:tav>
                                        <p:tav tm="100000">
                                          <p:val>
                                            <p:strVal val="#ppt_x"/>
                                          </p:val>
                                        </p:tav>
                                      </p:tavLst>
                                    </p:anim>
                                    <p:anim calcmode="lin" valueType="num">
                                      <p:cBhvr additive="base">
                                        <p:cTn id="95" dur="500" fill="hold"/>
                                        <p:tgtEl>
                                          <p:spTgt spid="315436"/>
                                        </p:tgtEl>
                                        <p:attrNameLst>
                                          <p:attrName>ppt_y</p:attrName>
                                        </p:attrNameLst>
                                      </p:cBhvr>
                                      <p:tavLst>
                                        <p:tav tm="0">
                                          <p:val>
                                            <p:strVal val="1+#ppt_h/2"/>
                                          </p:val>
                                        </p:tav>
                                        <p:tav tm="100000">
                                          <p:val>
                                            <p:strVal val="#ppt_y"/>
                                          </p:val>
                                        </p:tav>
                                      </p:tavLst>
                                    </p:anim>
                                  </p:childTnLst>
                                </p:cTn>
                              </p:par>
                            </p:childTnLst>
                          </p:cTn>
                        </p:par>
                        <p:par>
                          <p:cTn id="96" fill="hold" nodeType="afterGroup">
                            <p:stCondLst>
                              <p:cond delay="500"/>
                            </p:stCondLst>
                            <p:childTnLst>
                              <p:par>
                                <p:cTn id="97" presetID="1" presetClass="entr" presetSubtype="0" fill="hold" nodeType="afterEffect">
                                  <p:stCondLst>
                                    <p:cond delay="0"/>
                                  </p:stCondLst>
                                  <p:childTnLst>
                                    <p:set>
                                      <p:cBhvr>
                                        <p:cTn id="98" dur="1" fill="hold">
                                          <p:stCondLst>
                                            <p:cond delay="0"/>
                                          </p:stCondLst>
                                        </p:cTn>
                                        <p:tgtEl>
                                          <p:spTgt spid="31543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15438"/>
                                        </p:tgtEl>
                                        <p:attrNameLst>
                                          <p:attrName>style.visibility</p:attrName>
                                        </p:attrNameLst>
                                      </p:cBhvr>
                                      <p:to>
                                        <p:strVal val="visible"/>
                                      </p:to>
                                    </p:set>
                                    <p:anim calcmode="lin" valueType="num">
                                      <p:cBhvr additive="base">
                                        <p:cTn id="103" dur="500" fill="hold"/>
                                        <p:tgtEl>
                                          <p:spTgt spid="315438"/>
                                        </p:tgtEl>
                                        <p:attrNameLst>
                                          <p:attrName>ppt_x</p:attrName>
                                        </p:attrNameLst>
                                      </p:cBhvr>
                                      <p:tavLst>
                                        <p:tav tm="0">
                                          <p:val>
                                            <p:strVal val="#ppt_x"/>
                                          </p:val>
                                        </p:tav>
                                        <p:tav tm="100000">
                                          <p:val>
                                            <p:strVal val="#ppt_x"/>
                                          </p:val>
                                        </p:tav>
                                      </p:tavLst>
                                    </p:anim>
                                    <p:anim calcmode="lin" valueType="num">
                                      <p:cBhvr additive="base">
                                        <p:cTn id="104" dur="500" fill="hold"/>
                                        <p:tgtEl>
                                          <p:spTgt spid="315438"/>
                                        </p:tgtEl>
                                        <p:attrNameLst>
                                          <p:attrName>ppt_y</p:attrName>
                                        </p:attrNameLst>
                                      </p:cBhvr>
                                      <p:tavLst>
                                        <p:tav tm="0">
                                          <p:val>
                                            <p:strVal val="1+#ppt_h/2"/>
                                          </p:val>
                                        </p:tav>
                                        <p:tav tm="100000">
                                          <p:val>
                                            <p:strVal val="#ppt_y"/>
                                          </p:val>
                                        </p:tav>
                                      </p:tavLst>
                                    </p:anim>
                                  </p:childTnLst>
                                </p:cTn>
                              </p:par>
                            </p:childTnLst>
                          </p:cTn>
                        </p:par>
                        <p:par>
                          <p:cTn id="105" fill="hold" nodeType="afterGroup">
                            <p:stCondLst>
                              <p:cond delay="500"/>
                            </p:stCondLst>
                            <p:childTnLst>
                              <p:par>
                                <p:cTn id="106" presetID="1" presetClass="entr" presetSubtype="0" fill="hold" nodeType="afterEffect">
                                  <p:stCondLst>
                                    <p:cond delay="0"/>
                                  </p:stCondLst>
                                  <p:childTnLst>
                                    <p:set>
                                      <p:cBhvr>
                                        <p:cTn id="107" dur="1" fill="hold">
                                          <p:stCondLst>
                                            <p:cond delay="0"/>
                                          </p:stCondLst>
                                        </p:cTn>
                                        <p:tgtEl>
                                          <p:spTgt spid="315439"/>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 presetClass="entr" presetSubtype="4" fill="hold" grpId="0" nodeType="clickEffect">
                                  <p:stCondLst>
                                    <p:cond delay="0"/>
                                  </p:stCondLst>
                                  <p:childTnLst>
                                    <p:set>
                                      <p:cBhvr>
                                        <p:cTn id="111" dur="1" fill="hold">
                                          <p:stCondLst>
                                            <p:cond delay="0"/>
                                          </p:stCondLst>
                                        </p:cTn>
                                        <p:tgtEl>
                                          <p:spTgt spid="315440"/>
                                        </p:tgtEl>
                                        <p:attrNameLst>
                                          <p:attrName>style.visibility</p:attrName>
                                        </p:attrNameLst>
                                      </p:cBhvr>
                                      <p:to>
                                        <p:strVal val="visible"/>
                                      </p:to>
                                    </p:set>
                                    <p:anim calcmode="lin" valueType="num">
                                      <p:cBhvr additive="base">
                                        <p:cTn id="112" dur="500" fill="hold"/>
                                        <p:tgtEl>
                                          <p:spTgt spid="315440"/>
                                        </p:tgtEl>
                                        <p:attrNameLst>
                                          <p:attrName>ppt_x</p:attrName>
                                        </p:attrNameLst>
                                      </p:cBhvr>
                                      <p:tavLst>
                                        <p:tav tm="0">
                                          <p:val>
                                            <p:strVal val="#ppt_x"/>
                                          </p:val>
                                        </p:tav>
                                        <p:tav tm="100000">
                                          <p:val>
                                            <p:strVal val="#ppt_x"/>
                                          </p:val>
                                        </p:tav>
                                      </p:tavLst>
                                    </p:anim>
                                    <p:anim calcmode="lin" valueType="num">
                                      <p:cBhvr additive="base">
                                        <p:cTn id="113" dur="500" fill="hold"/>
                                        <p:tgtEl>
                                          <p:spTgt spid="315440"/>
                                        </p:tgtEl>
                                        <p:attrNameLst>
                                          <p:attrName>ppt_y</p:attrName>
                                        </p:attrNameLst>
                                      </p:cBhvr>
                                      <p:tavLst>
                                        <p:tav tm="0">
                                          <p:val>
                                            <p:strVal val="1+#ppt_h/2"/>
                                          </p:val>
                                        </p:tav>
                                        <p:tav tm="100000">
                                          <p:val>
                                            <p:strVal val="#ppt_y"/>
                                          </p:val>
                                        </p:tav>
                                      </p:tavLst>
                                    </p:anim>
                                  </p:childTnLst>
                                </p:cTn>
                              </p:par>
                            </p:childTnLst>
                          </p:cTn>
                        </p:par>
                        <p:par>
                          <p:cTn id="114" fill="hold" nodeType="afterGroup">
                            <p:stCondLst>
                              <p:cond delay="500"/>
                            </p:stCondLst>
                            <p:childTnLst>
                              <p:par>
                                <p:cTn id="115" presetID="1" presetClass="entr" presetSubtype="0" fill="hold" nodeType="afterEffect">
                                  <p:stCondLst>
                                    <p:cond delay="0"/>
                                  </p:stCondLst>
                                  <p:childTnLst>
                                    <p:set>
                                      <p:cBhvr>
                                        <p:cTn id="116" dur="1" fill="hold">
                                          <p:stCondLst>
                                            <p:cond delay="0"/>
                                          </p:stCondLst>
                                        </p:cTn>
                                        <p:tgtEl>
                                          <p:spTgt spid="315441"/>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315442"/>
                                        </p:tgtEl>
                                        <p:attrNameLst>
                                          <p:attrName>style.visibility</p:attrName>
                                        </p:attrNameLst>
                                      </p:cBhvr>
                                      <p:to>
                                        <p:strVal val="visible"/>
                                      </p:to>
                                    </p:set>
                                    <p:anim calcmode="lin" valueType="num">
                                      <p:cBhvr additive="base">
                                        <p:cTn id="121" dur="500" fill="hold"/>
                                        <p:tgtEl>
                                          <p:spTgt spid="315442"/>
                                        </p:tgtEl>
                                        <p:attrNameLst>
                                          <p:attrName>ppt_x</p:attrName>
                                        </p:attrNameLst>
                                      </p:cBhvr>
                                      <p:tavLst>
                                        <p:tav tm="0">
                                          <p:val>
                                            <p:strVal val="#ppt_x"/>
                                          </p:val>
                                        </p:tav>
                                        <p:tav tm="100000">
                                          <p:val>
                                            <p:strVal val="#ppt_x"/>
                                          </p:val>
                                        </p:tav>
                                      </p:tavLst>
                                    </p:anim>
                                    <p:anim calcmode="lin" valueType="num">
                                      <p:cBhvr additive="base">
                                        <p:cTn id="122" dur="500" fill="hold"/>
                                        <p:tgtEl>
                                          <p:spTgt spid="315442"/>
                                        </p:tgtEl>
                                        <p:attrNameLst>
                                          <p:attrName>ppt_y</p:attrName>
                                        </p:attrNameLst>
                                      </p:cBhvr>
                                      <p:tavLst>
                                        <p:tav tm="0">
                                          <p:val>
                                            <p:strVal val="1+#ppt_h/2"/>
                                          </p:val>
                                        </p:tav>
                                        <p:tav tm="100000">
                                          <p:val>
                                            <p:strVal val="#ppt_y"/>
                                          </p:val>
                                        </p:tav>
                                      </p:tavLst>
                                    </p:anim>
                                  </p:childTnLst>
                                </p:cTn>
                              </p:par>
                            </p:childTnLst>
                          </p:cTn>
                        </p:par>
                        <p:par>
                          <p:cTn id="123" fill="hold" nodeType="afterGroup">
                            <p:stCondLst>
                              <p:cond delay="500"/>
                            </p:stCondLst>
                            <p:childTnLst>
                              <p:par>
                                <p:cTn id="124" presetID="1" presetClass="entr" presetSubtype="0" fill="hold" nodeType="afterEffect">
                                  <p:stCondLst>
                                    <p:cond delay="0"/>
                                  </p:stCondLst>
                                  <p:childTnLst>
                                    <p:set>
                                      <p:cBhvr>
                                        <p:cTn id="125" dur="1" fill="hold">
                                          <p:stCondLst>
                                            <p:cond delay="0"/>
                                          </p:stCondLst>
                                        </p:cTn>
                                        <p:tgtEl>
                                          <p:spTgt spid="315443"/>
                                        </p:tgtEl>
                                        <p:attrNameLst>
                                          <p:attrName>style.visibility</p:attrName>
                                        </p:attrNameLst>
                                      </p:cBhvr>
                                      <p:to>
                                        <p:strVal val="visible"/>
                                      </p:to>
                                    </p:set>
                                  </p:childTnLst>
                                </p:cTn>
                              </p:par>
                            </p:childTnLst>
                          </p:cTn>
                        </p:par>
                      </p:childTnLst>
                    </p:cTn>
                  </p:par>
                  <p:par>
                    <p:cTn id="126" fill="hold" nodeType="clickPar">
                      <p:stCondLst>
                        <p:cond delay="indefinite"/>
                      </p:stCondLst>
                      <p:childTnLst>
                        <p:par>
                          <p:cTn id="127" fill="hold" nodeType="withGroup">
                            <p:stCondLst>
                              <p:cond delay="0"/>
                            </p:stCondLst>
                            <p:childTnLst>
                              <p:par>
                                <p:cTn id="128" presetID="2" presetClass="entr" presetSubtype="4" fill="hold" grpId="0" nodeType="clickEffect">
                                  <p:stCondLst>
                                    <p:cond delay="0"/>
                                  </p:stCondLst>
                                  <p:childTnLst>
                                    <p:set>
                                      <p:cBhvr>
                                        <p:cTn id="129" dur="1" fill="hold">
                                          <p:stCondLst>
                                            <p:cond delay="0"/>
                                          </p:stCondLst>
                                        </p:cTn>
                                        <p:tgtEl>
                                          <p:spTgt spid="315444"/>
                                        </p:tgtEl>
                                        <p:attrNameLst>
                                          <p:attrName>style.visibility</p:attrName>
                                        </p:attrNameLst>
                                      </p:cBhvr>
                                      <p:to>
                                        <p:strVal val="visible"/>
                                      </p:to>
                                    </p:set>
                                    <p:anim calcmode="lin" valueType="num">
                                      <p:cBhvr additive="base">
                                        <p:cTn id="130" dur="500" fill="hold"/>
                                        <p:tgtEl>
                                          <p:spTgt spid="315444"/>
                                        </p:tgtEl>
                                        <p:attrNameLst>
                                          <p:attrName>ppt_x</p:attrName>
                                        </p:attrNameLst>
                                      </p:cBhvr>
                                      <p:tavLst>
                                        <p:tav tm="0">
                                          <p:val>
                                            <p:strVal val="#ppt_x"/>
                                          </p:val>
                                        </p:tav>
                                        <p:tav tm="100000">
                                          <p:val>
                                            <p:strVal val="#ppt_x"/>
                                          </p:val>
                                        </p:tav>
                                      </p:tavLst>
                                    </p:anim>
                                    <p:anim calcmode="lin" valueType="num">
                                      <p:cBhvr additive="base">
                                        <p:cTn id="131" dur="500" fill="hold"/>
                                        <p:tgtEl>
                                          <p:spTgt spid="315444"/>
                                        </p:tgtEl>
                                        <p:attrNameLst>
                                          <p:attrName>ppt_y</p:attrName>
                                        </p:attrNameLst>
                                      </p:cBhvr>
                                      <p:tavLst>
                                        <p:tav tm="0">
                                          <p:val>
                                            <p:strVal val="1+#ppt_h/2"/>
                                          </p:val>
                                        </p:tav>
                                        <p:tav tm="100000">
                                          <p:val>
                                            <p:strVal val="#ppt_y"/>
                                          </p:val>
                                        </p:tav>
                                      </p:tavLst>
                                    </p:anim>
                                  </p:childTnLst>
                                </p:cTn>
                              </p:par>
                            </p:childTnLst>
                          </p:cTn>
                        </p:par>
                        <p:par>
                          <p:cTn id="132" fill="hold" nodeType="afterGroup">
                            <p:stCondLst>
                              <p:cond delay="500"/>
                            </p:stCondLst>
                            <p:childTnLst>
                              <p:par>
                                <p:cTn id="133" presetID="1" presetClass="entr" presetSubtype="0" fill="hold" nodeType="afterEffect">
                                  <p:stCondLst>
                                    <p:cond delay="0"/>
                                  </p:stCondLst>
                                  <p:childTnLst>
                                    <p:set>
                                      <p:cBhvr>
                                        <p:cTn id="134" dur="1" fill="hold">
                                          <p:stCondLst>
                                            <p:cond delay="0"/>
                                          </p:stCondLst>
                                        </p:cTn>
                                        <p:tgtEl>
                                          <p:spTgt spid="315445"/>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315446"/>
                                        </p:tgtEl>
                                        <p:attrNameLst>
                                          <p:attrName>style.visibility</p:attrName>
                                        </p:attrNameLst>
                                      </p:cBhvr>
                                      <p:to>
                                        <p:strVal val="visible"/>
                                      </p:to>
                                    </p:set>
                                    <p:anim calcmode="lin" valueType="num">
                                      <p:cBhvr additive="base">
                                        <p:cTn id="139" dur="500" fill="hold"/>
                                        <p:tgtEl>
                                          <p:spTgt spid="315446"/>
                                        </p:tgtEl>
                                        <p:attrNameLst>
                                          <p:attrName>ppt_x</p:attrName>
                                        </p:attrNameLst>
                                      </p:cBhvr>
                                      <p:tavLst>
                                        <p:tav tm="0">
                                          <p:val>
                                            <p:strVal val="#ppt_x"/>
                                          </p:val>
                                        </p:tav>
                                        <p:tav tm="100000">
                                          <p:val>
                                            <p:strVal val="#ppt_x"/>
                                          </p:val>
                                        </p:tav>
                                      </p:tavLst>
                                    </p:anim>
                                    <p:anim calcmode="lin" valueType="num">
                                      <p:cBhvr additive="base">
                                        <p:cTn id="140" dur="500" fill="hold"/>
                                        <p:tgtEl>
                                          <p:spTgt spid="315446"/>
                                        </p:tgtEl>
                                        <p:attrNameLst>
                                          <p:attrName>ppt_y</p:attrName>
                                        </p:attrNameLst>
                                      </p:cBhvr>
                                      <p:tavLst>
                                        <p:tav tm="0">
                                          <p:val>
                                            <p:strVal val="1+#ppt_h/2"/>
                                          </p:val>
                                        </p:tav>
                                        <p:tav tm="100000">
                                          <p:val>
                                            <p:strVal val="#ppt_y"/>
                                          </p:val>
                                        </p:tav>
                                      </p:tavLst>
                                    </p:anim>
                                  </p:childTnLst>
                                </p:cTn>
                              </p:par>
                            </p:childTnLst>
                          </p:cTn>
                        </p:par>
                        <p:par>
                          <p:cTn id="141" fill="hold" nodeType="afterGroup">
                            <p:stCondLst>
                              <p:cond delay="500"/>
                            </p:stCondLst>
                            <p:childTnLst>
                              <p:par>
                                <p:cTn id="142" presetID="1" presetClass="entr" presetSubtype="0" fill="hold" nodeType="afterEffect">
                                  <p:stCondLst>
                                    <p:cond delay="0"/>
                                  </p:stCondLst>
                                  <p:childTnLst>
                                    <p:set>
                                      <p:cBhvr>
                                        <p:cTn id="143" dur="1" fill="hold">
                                          <p:stCondLst>
                                            <p:cond delay="0"/>
                                          </p:stCondLst>
                                        </p:cTn>
                                        <p:tgtEl>
                                          <p:spTgt spid="3154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432" grpId="0" animBg="1"/>
      <p:bldP spid="315431" grpId="0" animBg="1"/>
      <p:bldP spid="315417" grpId="0" animBg="1"/>
      <p:bldP spid="315400" grpId="0"/>
      <p:bldP spid="315401" grpId="0" animBg="1"/>
      <p:bldP spid="315401" grpId="1" animBg="1"/>
      <p:bldP spid="315402" grpId="0" animBg="1"/>
      <p:bldP spid="315402" grpId="1" animBg="1"/>
      <p:bldP spid="315403" grpId="0" animBg="1"/>
      <p:bldP spid="315404" grpId="0" animBg="1"/>
      <p:bldP spid="315404" grpId="1" animBg="1"/>
      <p:bldP spid="315405" grpId="0" animBg="1"/>
      <p:bldP spid="315405" grpId="1" animBg="1"/>
      <p:bldP spid="315415" grpId="0"/>
      <p:bldP spid="315416" grpId="0"/>
      <p:bldP spid="315418" grpId="0" animBg="1"/>
      <p:bldP spid="315419" grpId="0" animBg="1"/>
      <p:bldP spid="315423" grpId="0"/>
      <p:bldP spid="315424" grpId="0" animBg="1"/>
      <p:bldP spid="315426" grpId="0"/>
      <p:bldP spid="315427" grpId="0" animBg="1"/>
      <p:bldP spid="315428" grpId="0" animBg="1"/>
      <p:bldP spid="315434" grpId="0" animBg="1"/>
      <p:bldP spid="315436" grpId="0"/>
      <p:bldP spid="315438" grpId="0"/>
      <p:bldP spid="315440" grpId="0"/>
      <p:bldP spid="315442" grpId="0"/>
      <p:bldP spid="315444" grpId="0"/>
      <p:bldP spid="31544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34" name="Oval 18"/>
          <p:cNvSpPr>
            <a:spLocks noChangeArrowheads="1"/>
          </p:cNvSpPr>
          <p:nvPr/>
        </p:nvSpPr>
        <p:spPr bwMode="auto">
          <a:xfrm>
            <a:off x="466725" y="1857375"/>
            <a:ext cx="942975" cy="942975"/>
          </a:xfrm>
          <a:prstGeom prst="ellipse">
            <a:avLst/>
          </a:prstGeom>
          <a:solidFill>
            <a:srgbClr val="CCFFFF"/>
          </a:solidFill>
          <a:ln w="9525" algn="ctr">
            <a:solidFill>
              <a:srgbClr val="99CCFF"/>
            </a:solidFill>
            <a:prstDash val="dash"/>
            <a:round/>
            <a:headEnd/>
            <a:tailEnd/>
          </a:ln>
        </p:spPr>
        <p:txBody>
          <a:bodyPr wrap="none" anchor="ctr"/>
          <a:lstStyle/>
          <a:p>
            <a:endParaRPr lang="ru-RU">
              <a:solidFill>
                <a:srgbClr val="000000"/>
              </a:solidFill>
              <a:latin typeface="Arial" charset="0"/>
              <a:cs typeface="Arial" charset="0"/>
            </a:endParaRPr>
          </a:p>
        </p:txBody>
      </p:sp>
      <p:sp>
        <p:nvSpPr>
          <p:cNvPr id="316436" name="Oval 20"/>
          <p:cNvSpPr>
            <a:spLocks noChangeArrowheads="1"/>
          </p:cNvSpPr>
          <p:nvPr/>
        </p:nvSpPr>
        <p:spPr bwMode="auto">
          <a:xfrm rot="1040248">
            <a:off x="677863" y="2441575"/>
            <a:ext cx="528637" cy="450850"/>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22409" name="Rectangle 4"/>
          <p:cNvSpPr>
            <a:spLocks noChangeArrowheads="1"/>
          </p:cNvSpPr>
          <p:nvPr/>
        </p:nvSpPr>
        <p:spPr bwMode="auto">
          <a:xfrm>
            <a:off x="990600" y="533400"/>
            <a:ext cx="3276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5</a:t>
            </a:r>
            <a:r>
              <a:rPr lang="ru-RU" sz="16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5.3</a:t>
            </a:r>
            <a:r>
              <a:rPr lang="ru-RU" dirty="0">
                <a:solidFill>
                  <a:srgbClr val="FF0000"/>
                </a:solidFill>
                <a:latin typeface="Arial" charset="0"/>
                <a:cs typeface="Arial" charset="0"/>
              </a:rPr>
              <a:t>)</a:t>
            </a:r>
          </a:p>
        </p:txBody>
      </p:sp>
      <p:sp>
        <p:nvSpPr>
          <p:cNvPr id="21510" name="Text Box 6"/>
          <p:cNvSpPr txBox="1">
            <a:spLocks noRot="1" noChangeAspect="1" noMove="1" noResize="1" noEditPoints="1" noAdjustHandles="1" noChangeArrowheads="1" noChangeShapeType="1" noTextEdit="1"/>
          </p:cNvSpPr>
          <p:nvPr/>
        </p:nvSpPr>
        <p:spPr bwMode="auto">
          <a:xfrm>
            <a:off x="117475" y="733425"/>
            <a:ext cx="8802688" cy="723275"/>
          </a:xfrm>
          <a:prstGeom prst="rect">
            <a:avLst/>
          </a:prstGeom>
          <a:blipFill rotWithShape="1">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a:blipFill>
          <a:ln>
            <a:noFill/>
          </a:ln>
          <a:effectLst/>
          <a:extLst/>
        </p:spPr>
        <p:txBody>
          <a:bodyPr/>
          <a:lstStyle/>
          <a:p>
            <a:pPr>
              <a:defRPr/>
            </a:pPr>
            <a:r>
              <a:rPr lang="ru-RU">
                <a:noFill/>
                <a:latin typeface="Arial" charset="0"/>
                <a:cs typeface="Arial" charset="0"/>
              </a:rPr>
              <a:t> </a:t>
            </a:r>
          </a:p>
        </p:txBody>
      </p:sp>
      <p:graphicFrame>
        <p:nvGraphicFramePr>
          <p:cNvPr id="316423" name="Object 896"/>
          <p:cNvGraphicFramePr>
            <a:graphicFrameLocks noChangeAspect="1"/>
          </p:cNvGraphicFramePr>
          <p:nvPr>
            <p:extLst>
              <p:ext uri="{D42A27DB-BD31-4B8C-83A1-F6EECF244321}">
                <p14:modId xmlns:p14="http://schemas.microsoft.com/office/powerpoint/2010/main" val="1995567726"/>
              </p:ext>
            </p:extLst>
          </p:nvPr>
        </p:nvGraphicFramePr>
        <p:xfrm>
          <a:off x="6105525" y="3302530"/>
          <a:ext cx="990600" cy="241300"/>
        </p:xfrm>
        <a:graphic>
          <a:graphicData uri="http://schemas.openxmlformats.org/presentationml/2006/ole">
            <mc:AlternateContent xmlns:mc="http://schemas.openxmlformats.org/markup-compatibility/2006">
              <mc:Choice xmlns:v="urn:schemas-microsoft-com:vml" Requires="v">
                <p:oleObj spid="_x0000_s616195" name="Equation" r:id="rId5" imgW="990360" imgH="241200" progId="Equation.DSMT4">
                  <p:embed/>
                </p:oleObj>
              </mc:Choice>
              <mc:Fallback>
                <p:oleObj name="Equation" r:id="rId5" imgW="990360" imgH="241200" progId="Equation.DSMT4">
                  <p:embed/>
                  <p:pic>
                    <p:nvPicPr>
                      <p:cNvPr id="0" name=""/>
                      <p:cNvPicPr>
                        <a:picLocks noChangeAspect="1" noChangeArrowheads="1"/>
                      </p:cNvPicPr>
                      <p:nvPr/>
                    </p:nvPicPr>
                    <p:blipFill>
                      <a:blip r:embed="rId6"/>
                      <a:srcRect/>
                      <a:stretch>
                        <a:fillRect/>
                      </a:stretch>
                    </p:blipFill>
                    <p:spPr bwMode="auto">
                      <a:xfrm>
                        <a:off x="6105525" y="3302530"/>
                        <a:ext cx="9906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16424" name="Object 897"/>
          <p:cNvGraphicFramePr>
            <a:graphicFrameLocks noChangeAspect="1"/>
          </p:cNvGraphicFramePr>
          <p:nvPr>
            <p:extLst>
              <p:ext uri="{D42A27DB-BD31-4B8C-83A1-F6EECF244321}">
                <p14:modId xmlns:p14="http://schemas.microsoft.com/office/powerpoint/2010/main" val="952989157"/>
              </p:ext>
            </p:extLst>
          </p:nvPr>
        </p:nvGraphicFramePr>
        <p:xfrm>
          <a:off x="3949278" y="3735551"/>
          <a:ext cx="812800" cy="241300"/>
        </p:xfrm>
        <a:graphic>
          <a:graphicData uri="http://schemas.openxmlformats.org/presentationml/2006/ole">
            <mc:AlternateContent xmlns:mc="http://schemas.openxmlformats.org/markup-compatibility/2006">
              <mc:Choice xmlns:v="urn:schemas-microsoft-com:vml" Requires="v">
                <p:oleObj spid="_x0000_s616196" name="Equation" r:id="rId7" imgW="812520" imgH="241200" progId="Equation.DSMT4">
                  <p:embed/>
                </p:oleObj>
              </mc:Choice>
              <mc:Fallback>
                <p:oleObj name="Equation" r:id="rId7" imgW="812520" imgH="241200" progId="Equation.DSMT4">
                  <p:embed/>
                  <p:pic>
                    <p:nvPicPr>
                      <p:cNvPr id="0" name=""/>
                      <p:cNvPicPr>
                        <a:picLocks noChangeAspect="1" noChangeArrowheads="1"/>
                      </p:cNvPicPr>
                      <p:nvPr/>
                    </p:nvPicPr>
                    <p:blipFill>
                      <a:blip r:embed="rId8"/>
                      <a:srcRect/>
                      <a:stretch>
                        <a:fillRect/>
                      </a:stretch>
                    </p:blipFill>
                    <p:spPr bwMode="auto">
                      <a:xfrm>
                        <a:off x="3949278" y="3735551"/>
                        <a:ext cx="8128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6426" name="Rectangle 10"/>
          <p:cNvSpPr>
            <a:spLocks noChangeArrowheads="1"/>
          </p:cNvSpPr>
          <p:nvPr/>
        </p:nvSpPr>
        <p:spPr bwMode="auto">
          <a:xfrm>
            <a:off x="361950" y="2743200"/>
            <a:ext cx="1200150" cy="266700"/>
          </a:xfrm>
          <a:prstGeom prst="rect">
            <a:avLst/>
          </a:prstGeom>
          <a:solidFill>
            <a:srgbClr val="C0C0C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316427" name="Line 11"/>
          <p:cNvSpPr>
            <a:spLocks noChangeShapeType="1"/>
          </p:cNvSpPr>
          <p:nvPr/>
        </p:nvSpPr>
        <p:spPr bwMode="auto">
          <a:xfrm>
            <a:off x="371475" y="2743200"/>
            <a:ext cx="1162050" cy="0"/>
          </a:xfrm>
          <a:prstGeom prst="line">
            <a:avLst/>
          </a:prstGeom>
          <a:noFill/>
          <a:ln w="9525">
            <a:solidFill>
              <a:schemeClr val="tx1"/>
            </a:solidFill>
            <a:round/>
            <a:headEnd/>
            <a:tailEnd/>
          </a:ln>
        </p:spPr>
        <p:txBody>
          <a:bodyPr anchor="ctr"/>
          <a:lstStyle/>
          <a:p>
            <a:endParaRPr lang="ru-RU" dirty="0">
              <a:solidFill>
                <a:srgbClr val="000000"/>
              </a:solidFill>
              <a:latin typeface="Arial" charset="0"/>
              <a:cs typeface="Arial" charset="0"/>
            </a:endParaRPr>
          </a:p>
        </p:txBody>
      </p:sp>
      <p:sp>
        <p:nvSpPr>
          <p:cNvPr id="22413" name="Oval 9"/>
          <p:cNvSpPr>
            <a:spLocks noChangeArrowheads="1"/>
          </p:cNvSpPr>
          <p:nvPr/>
        </p:nvSpPr>
        <p:spPr bwMode="auto">
          <a:xfrm>
            <a:off x="514350" y="1952625"/>
            <a:ext cx="847725" cy="847725"/>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22414" name="AutoShape 13"/>
          <p:cNvSpPr>
            <a:spLocks noChangeArrowheads="1"/>
          </p:cNvSpPr>
          <p:nvPr/>
        </p:nvSpPr>
        <p:spPr bwMode="auto">
          <a:xfrm>
            <a:off x="923925" y="2314575"/>
            <a:ext cx="371475" cy="133350"/>
          </a:xfrm>
          <a:prstGeom prst="rightArrow">
            <a:avLst>
              <a:gd name="adj1" fmla="val 50000"/>
              <a:gd name="adj2" fmla="val 6964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22415" name="AutoShape 14"/>
          <p:cNvSpPr>
            <a:spLocks noChangeArrowheads="1"/>
          </p:cNvSpPr>
          <p:nvPr/>
        </p:nvSpPr>
        <p:spPr bwMode="auto">
          <a:xfrm rot="5400000">
            <a:off x="741362" y="2493963"/>
            <a:ext cx="371475" cy="133350"/>
          </a:xfrm>
          <a:prstGeom prst="rightArrow">
            <a:avLst>
              <a:gd name="adj1" fmla="val 50000"/>
              <a:gd name="adj2" fmla="val 6964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6431" name="Text Box 15"/>
          <p:cNvSpPr txBox="1">
            <a:spLocks noChangeArrowheads="1"/>
          </p:cNvSpPr>
          <p:nvPr/>
        </p:nvSpPr>
        <p:spPr bwMode="auto">
          <a:xfrm>
            <a:off x="1639887" y="2915180"/>
            <a:ext cx="7159625" cy="1661993"/>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b="1" dirty="0" smtClean="0">
                <a:solidFill>
                  <a:srgbClr val="00007D">
                    <a:lumMod val="60000"/>
                    <a:lumOff val="40000"/>
                  </a:srgbClr>
                </a:solidFill>
                <a:cs typeface="Arial" charset="0"/>
              </a:rPr>
              <a:t>The Basic Laws of </a:t>
            </a:r>
            <a:r>
              <a:rPr lang="en-US" sz="1000" b="1" dirty="0">
                <a:solidFill>
                  <a:srgbClr val="00007D">
                    <a:lumMod val="60000"/>
                    <a:lumOff val="40000"/>
                  </a:srgbClr>
                </a:solidFill>
                <a:cs typeface="Arial" charset="0"/>
              </a:rPr>
              <a:t>Rolling </a:t>
            </a:r>
            <a:r>
              <a:rPr lang="en-US" sz="1000" b="1" dirty="0" smtClean="0">
                <a:solidFill>
                  <a:srgbClr val="00007D">
                    <a:lumMod val="60000"/>
                    <a:lumOff val="40000"/>
                  </a:srgbClr>
                </a:solidFill>
                <a:cs typeface="Arial" charset="0"/>
              </a:rPr>
              <a:t>Friction</a:t>
            </a:r>
            <a:endParaRPr lang="en-US" sz="900" i="1" dirty="0">
              <a:solidFill>
                <a:schemeClr val="tx2"/>
              </a:solidFill>
              <a:cs typeface="Arial" charset="0"/>
            </a:endParaRPr>
          </a:p>
          <a:p>
            <a:pPr eaLnBrk="1" hangingPunct="1">
              <a:defRPr/>
            </a:pPr>
            <a:r>
              <a:rPr lang="en-US" sz="1000" dirty="0">
                <a:solidFill>
                  <a:srgbClr val="000000"/>
                </a:solidFill>
                <a:cs typeface="Arial" charset="0"/>
              </a:rPr>
              <a:t>1.</a:t>
            </a:r>
            <a:r>
              <a:rPr lang="ru-RU" sz="1000" dirty="0">
                <a:solidFill>
                  <a:srgbClr val="000000"/>
                </a:solidFill>
                <a:cs typeface="Arial" charset="0"/>
              </a:rPr>
              <a:t> </a:t>
            </a:r>
            <a:r>
              <a:rPr lang="en-US" sz="1000" dirty="0" smtClean="0">
                <a:solidFill>
                  <a:srgbClr val="000000"/>
                </a:solidFill>
                <a:cs typeface="Arial" charset="0"/>
              </a:rPr>
              <a:t>A moment </a:t>
            </a:r>
            <a:r>
              <a:rPr lang="en-US" sz="1000" dirty="0">
                <a:solidFill>
                  <a:srgbClr val="000000"/>
                </a:solidFill>
                <a:cs typeface="Arial" charset="0"/>
              </a:rPr>
              <a:t>of resistance to </a:t>
            </a:r>
            <a:r>
              <a:rPr lang="en-US" sz="1000" dirty="0" smtClean="0">
                <a:solidFill>
                  <a:srgbClr val="000000"/>
                </a:solidFill>
                <a:cs typeface="Arial" charset="0"/>
              </a:rPr>
              <a:t>rolling is always opposite </a:t>
            </a:r>
            <a:r>
              <a:rPr lang="en-US" sz="1000" dirty="0">
                <a:solidFill>
                  <a:srgbClr val="000000"/>
                </a:solidFill>
                <a:cs typeface="Arial" charset="0"/>
              </a:rPr>
              <a:t>in direction to the </a:t>
            </a:r>
            <a:r>
              <a:rPr lang="en-US" sz="1000" dirty="0" smtClean="0">
                <a:solidFill>
                  <a:srgbClr val="000000"/>
                </a:solidFill>
                <a:cs typeface="Arial" charset="0"/>
              </a:rPr>
              <a:t>forces </a:t>
            </a:r>
            <a:r>
              <a:rPr lang="en-US" sz="1000" dirty="0">
                <a:solidFill>
                  <a:srgbClr val="000000"/>
                </a:solidFill>
                <a:cs typeface="Arial" charset="0"/>
              </a:rPr>
              <a:t>which tend to </a:t>
            </a:r>
            <a:r>
              <a:rPr lang="en-US" sz="1000" dirty="0" smtClean="0">
                <a:solidFill>
                  <a:srgbClr val="000000"/>
                </a:solidFill>
                <a:cs typeface="Arial" charset="0"/>
              </a:rPr>
              <a:t>turn </a:t>
            </a:r>
            <a:r>
              <a:rPr lang="en-US" sz="1000" dirty="0">
                <a:solidFill>
                  <a:srgbClr val="000000"/>
                </a:solidFill>
                <a:cs typeface="Arial" charset="0"/>
              </a:rPr>
              <a:t>a </a:t>
            </a:r>
            <a:r>
              <a:rPr lang="en-US" sz="1000" dirty="0" smtClean="0">
                <a:solidFill>
                  <a:srgbClr val="000000"/>
                </a:solidFill>
                <a:cs typeface="Arial" charset="0"/>
              </a:rPr>
              <a:t>roller</a:t>
            </a:r>
            <a:r>
              <a:rPr lang="ru-RU" sz="1000" dirty="0" smtClean="0">
                <a:solidFill>
                  <a:srgbClr val="000000"/>
                </a:solidFill>
                <a:cs typeface="Arial" charset="0"/>
              </a:rPr>
              <a:t>.</a:t>
            </a:r>
            <a:endParaRPr lang="ru-RU" sz="1000" dirty="0">
              <a:solidFill>
                <a:srgbClr val="000000"/>
              </a:solidFill>
              <a:cs typeface="Arial" charset="0"/>
            </a:endParaRPr>
          </a:p>
          <a:p>
            <a:pPr eaLnBrk="1" hangingPunct="1">
              <a:defRPr/>
            </a:pPr>
            <a:r>
              <a:rPr lang="ru-RU" sz="1000" dirty="0">
                <a:solidFill>
                  <a:srgbClr val="000000"/>
                </a:solidFill>
                <a:cs typeface="Arial" charset="0"/>
              </a:rPr>
              <a:t>2. </a:t>
            </a:r>
            <a:r>
              <a:rPr lang="en-US" sz="1000" dirty="0" smtClean="0">
                <a:solidFill>
                  <a:srgbClr val="000000"/>
                </a:solidFill>
                <a:cs typeface="Arial" charset="0"/>
              </a:rPr>
              <a:t>A moment </a:t>
            </a:r>
            <a:r>
              <a:rPr lang="en-US" sz="1000" dirty="0">
                <a:solidFill>
                  <a:srgbClr val="000000"/>
                </a:solidFill>
                <a:cs typeface="Arial" charset="0"/>
              </a:rPr>
              <a:t>of resistance to rolling </a:t>
            </a:r>
            <a:r>
              <a:rPr lang="en-US" sz="1000" dirty="0" smtClean="0">
                <a:solidFill>
                  <a:srgbClr val="000000"/>
                </a:solidFill>
                <a:cs typeface="Arial" charset="0"/>
              </a:rPr>
              <a:t>changes from zero to its maximum value</a:t>
            </a:r>
            <a:endParaRPr lang="en-US" sz="1000" dirty="0">
              <a:solidFill>
                <a:srgbClr val="000000"/>
              </a:solidFill>
              <a:cs typeface="Arial" charset="0"/>
            </a:endParaRPr>
          </a:p>
          <a:p>
            <a:pPr eaLnBrk="1" hangingPunct="1">
              <a:defRPr/>
            </a:pPr>
            <a:endParaRPr lang="en-US" sz="1000" dirty="0">
              <a:solidFill>
                <a:srgbClr val="000000"/>
              </a:solidFill>
              <a:cs typeface="Arial" charset="0"/>
            </a:endParaRPr>
          </a:p>
          <a:p>
            <a:pPr eaLnBrk="1" hangingPunct="1">
              <a:defRPr/>
            </a:pPr>
            <a:r>
              <a:rPr lang="en-US" sz="1000" dirty="0" smtClean="0">
                <a:solidFill>
                  <a:srgbClr val="000000"/>
                </a:solidFill>
                <a:cs typeface="Arial" charset="0"/>
              </a:rPr>
              <a:t>3. A maximal moment </a:t>
            </a:r>
            <a:r>
              <a:rPr lang="en-US" sz="1000" dirty="0">
                <a:solidFill>
                  <a:srgbClr val="000000"/>
                </a:solidFill>
                <a:cs typeface="Arial" charset="0"/>
              </a:rPr>
              <a:t>of resistance to rolling </a:t>
            </a:r>
            <a:r>
              <a:rPr lang="en-US" sz="1000" dirty="0" smtClean="0">
                <a:solidFill>
                  <a:srgbClr val="000000"/>
                </a:solidFill>
                <a:cs typeface="Arial" charset="0"/>
              </a:rPr>
              <a:t>is proportional to</a:t>
            </a:r>
            <a:r>
              <a:rPr lang="en-US" sz="1000" dirty="0">
                <a:solidFill>
                  <a:srgbClr val="000000"/>
                </a:solidFill>
                <a:cs typeface="Arial" charset="0"/>
              </a:rPr>
              <a:t> the coefficient of rolling </a:t>
            </a:r>
            <a:r>
              <a:rPr lang="en-US" sz="1000" dirty="0" smtClean="0">
                <a:solidFill>
                  <a:srgbClr val="000000"/>
                </a:solidFill>
                <a:cs typeface="Arial" charset="0"/>
              </a:rPr>
              <a:t>friction and the </a:t>
            </a:r>
          </a:p>
          <a:p>
            <a:pPr eaLnBrk="1" hangingPunct="1">
              <a:defRPr/>
            </a:pPr>
            <a:r>
              <a:rPr lang="en-US" sz="1000" dirty="0" smtClean="0">
                <a:solidFill>
                  <a:srgbClr val="000000"/>
                </a:solidFill>
                <a:cs typeface="Arial" charset="0"/>
              </a:rPr>
              <a:t>normal </a:t>
            </a:r>
            <a:r>
              <a:rPr lang="en-US" sz="1000" dirty="0">
                <a:solidFill>
                  <a:srgbClr val="000000"/>
                </a:solidFill>
                <a:cs typeface="Arial" charset="0"/>
              </a:rPr>
              <a:t>pressure or normal </a:t>
            </a:r>
            <a:r>
              <a:rPr lang="en-US" sz="1000" dirty="0" smtClean="0">
                <a:solidFill>
                  <a:srgbClr val="000000"/>
                </a:solidFill>
                <a:cs typeface="Arial" charset="0"/>
              </a:rPr>
              <a:t>reaction</a:t>
            </a:r>
            <a:endParaRPr lang="ru-RU" sz="1000" dirty="0">
              <a:solidFill>
                <a:srgbClr val="000000"/>
              </a:solidFill>
              <a:cs typeface="Arial" charset="0"/>
            </a:endParaRPr>
          </a:p>
          <a:p>
            <a:pPr eaLnBrk="1" hangingPunct="1">
              <a:defRPr/>
            </a:pPr>
            <a:endParaRPr lang="ru-RU" sz="1000" dirty="0">
              <a:solidFill>
                <a:srgbClr val="000000"/>
              </a:solidFill>
              <a:cs typeface="Arial" charset="0"/>
            </a:endParaRPr>
          </a:p>
          <a:p>
            <a:pPr eaLnBrk="1" hangingPunct="1">
              <a:defRPr/>
            </a:pPr>
            <a:r>
              <a:rPr lang="en-US" sz="1000" dirty="0" smtClean="0">
                <a:solidFill>
                  <a:srgbClr val="000000"/>
                </a:solidFill>
                <a:cs typeface="Arial" charset="0"/>
              </a:rPr>
              <a:t>4. For the given bodies in contact the coefficient </a:t>
            </a:r>
            <a:r>
              <a:rPr lang="en-US" sz="1000" dirty="0">
                <a:solidFill>
                  <a:srgbClr val="000000"/>
                </a:solidFill>
                <a:cs typeface="Arial" charset="0"/>
              </a:rPr>
              <a:t>of rolling friction </a:t>
            </a:r>
            <a:r>
              <a:rPr lang="en-US" sz="1000" dirty="0" smtClean="0">
                <a:solidFill>
                  <a:srgbClr val="000000"/>
                </a:solidFill>
                <a:cs typeface="Arial" charset="0"/>
              </a:rPr>
              <a:t>is constant</a:t>
            </a:r>
            <a:r>
              <a:rPr lang="ru-RU" sz="1000" dirty="0" smtClean="0">
                <a:solidFill>
                  <a:srgbClr val="000000"/>
                </a:solidFill>
                <a:cs typeface="Arial" charset="0"/>
              </a:rPr>
              <a:t> </a:t>
            </a:r>
            <a:r>
              <a:rPr lang="ru-RU" sz="1000" dirty="0">
                <a:solidFill>
                  <a:srgbClr val="000000"/>
                </a:solidFill>
                <a:cs typeface="Arial" charset="0"/>
              </a:rPr>
              <a:t>(</a:t>
            </a:r>
            <a:r>
              <a:rPr lang="en-US" sz="1200" i="1" dirty="0">
                <a:solidFill>
                  <a:srgbClr val="000000"/>
                </a:solidFill>
                <a:latin typeface="Times New Roman" pitchFamily="18" charset="0"/>
                <a:cs typeface="Times New Roman" pitchFamily="18" charset="0"/>
              </a:rPr>
              <a:t>f</a:t>
            </a:r>
            <a:r>
              <a:rPr lang="ru-RU" sz="1050" dirty="0">
                <a:solidFill>
                  <a:srgbClr val="000000"/>
                </a:solidFill>
                <a:latin typeface="Times New Roman" pitchFamily="18" charset="0"/>
                <a:cs typeface="Times New Roman" pitchFamily="18" charset="0"/>
              </a:rPr>
              <a:t>к</a:t>
            </a:r>
            <a:r>
              <a:rPr lang="en-US" sz="1000" dirty="0">
                <a:solidFill>
                  <a:srgbClr val="000000"/>
                </a:solidFill>
                <a:cs typeface="Arial" charset="0"/>
              </a:rPr>
              <a:t> = </a:t>
            </a:r>
            <a:r>
              <a:rPr lang="en-US" sz="1000" i="1" dirty="0" err="1">
                <a:solidFill>
                  <a:srgbClr val="000000"/>
                </a:solidFill>
                <a:cs typeface="Arial" charset="0"/>
              </a:rPr>
              <a:t>const</a:t>
            </a:r>
            <a:r>
              <a:rPr lang="en-US" sz="1000" dirty="0">
                <a:solidFill>
                  <a:srgbClr val="000000"/>
                </a:solidFill>
                <a:cs typeface="Arial" charset="0"/>
              </a:rPr>
              <a:t>).</a:t>
            </a:r>
          </a:p>
          <a:p>
            <a:pPr eaLnBrk="1" hangingPunct="1">
              <a:defRPr/>
            </a:pPr>
            <a:r>
              <a:rPr lang="ru-RU" sz="1000" dirty="0" smtClean="0">
                <a:solidFill>
                  <a:srgbClr val="000000"/>
                </a:solidFill>
                <a:cs typeface="Arial" charset="0"/>
              </a:rPr>
              <a:t> </a:t>
            </a:r>
            <a:endParaRPr lang="en-US" sz="1000" dirty="0">
              <a:solidFill>
                <a:srgbClr val="000000"/>
              </a:solidFill>
              <a:cs typeface="Arial" charset="0"/>
            </a:endParaRPr>
          </a:p>
          <a:p>
            <a:pPr eaLnBrk="1" hangingPunct="1">
              <a:defRPr/>
            </a:pPr>
            <a:endParaRPr lang="ru-RU" sz="1000" dirty="0">
              <a:solidFill>
                <a:srgbClr val="000000"/>
              </a:solidFill>
              <a:cs typeface="Arial" charset="0"/>
            </a:endParaRPr>
          </a:p>
        </p:txBody>
      </p:sp>
      <p:graphicFrame>
        <p:nvGraphicFramePr>
          <p:cNvPr id="22402" name="Object 898"/>
          <p:cNvGraphicFramePr>
            <a:graphicFrameLocks noChangeAspect="1"/>
          </p:cNvGraphicFramePr>
          <p:nvPr/>
        </p:nvGraphicFramePr>
        <p:xfrm>
          <a:off x="709613" y="2439988"/>
          <a:ext cx="177800" cy="203200"/>
        </p:xfrm>
        <a:graphic>
          <a:graphicData uri="http://schemas.openxmlformats.org/presentationml/2006/ole">
            <mc:AlternateContent xmlns:mc="http://schemas.openxmlformats.org/markup-compatibility/2006">
              <mc:Choice xmlns:v="urn:schemas-microsoft-com:vml" Requires="v">
                <p:oleObj spid="_x0000_s616197" name="Формула" r:id="rId9" imgW="177569" imgH="202936" progId="Equation.3">
                  <p:embed/>
                </p:oleObj>
              </mc:Choice>
              <mc:Fallback>
                <p:oleObj name="Формула" r:id="rId9" imgW="177569" imgH="202936"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09613" y="2439988"/>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22403" name="Object 899"/>
          <p:cNvGraphicFramePr>
            <a:graphicFrameLocks noChangeAspect="1"/>
          </p:cNvGraphicFramePr>
          <p:nvPr>
            <p:extLst>
              <p:ext uri="{D42A27DB-BD31-4B8C-83A1-F6EECF244321}">
                <p14:modId xmlns:p14="http://schemas.microsoft.com/office/powerpoint/2010/main" val="4088058944"/>
              </p:ext>
            </p:extLst>
          </p:nvPr>
        </p:nvGraphicFramePr>
        <p:xfrm>
          <a:off x="1077913" y="2138362"/>
          <a:ext cx="165100" cy="190500"/>
        </p:xfrm>
        <a:graphic>
          <a:graphicData uri="http://schemas.openxmlformats.org/presentationml/2006/ole">
            <mc:AlternateContent xmlns:mc="http://schemas.openxmlformats.org/markup-compatibility/2006">
              <mc:Choice xmlns:v="urn:schemas-microsoft-com:vml" Requires="v">
                <p:oleObj spid="_x0000_s616198" name="Формула" r:id="rId11" imgW="164957" imgH="190335" progId="Equation.3">
                  <p:embed/>
                </p:oleObj>
              </mc:Choice>
              <mc:Fallback>
                <p:oleObj name="Формула" r:id="rId11" imgW="164957" imgH="190335"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77913" y="2138362"/>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35" name="Rectangle 19"/>
          <p:cNvSpPr>
            <a:spLocks noChangeArrowheads="1"/>
          </p:cNvSpPr>
          <p:nvPr/>
        </p:nvSpPr>
        <p:spPr bwMode="auto">
          <a:xfrm>
            <a:off x="344488" y="2779713"/>
            <a:ext cx="1200150" cy="266700"/>
          </a:xfrm>
          <a:prstGeom prst="rect">
            <a:avLst/>
          </a:prstGeom>
          <a:solidFill>
            <a:srgbClr val="C0C0C0">
              <a:alpha val="20000"/>
            </a:srgbClr>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316437" name="AutoShape 21"/>
          <p:cNvSpPr>
            <a:spLocks noChangeArrowheads="1"/>
          </p:cNvSpPr>
          <p:nvPr/>
        </p:nvSpPr>
        <p:spPr bwMode="auto">
          <a:xfrm rot="16200000" flipV="1">
            <a:off x="825500" y="2911476"/>
            <a:ext cx="371475" cy="133350"/>
          </a:xfrm>
          <a:prstGeom prst="rightArrow">
            <a:avLst>
              <a:gd name="adj1" fmla="val 50000"/>
              <a:gd name="adj2" fmla="val 696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6438" name="Line 22"/>
          <p:cNvSpPr>
            <a:spLocks noChangeShapeType="1"/>
          </p:cNvSpPr>
          <p:nvPr/>
        </p:nvSpPr>
        <p:spPr bwMode="auto">
          <a:xfrm>
            <a:off x="1008063" y="2036763"/>
            <a:ext cx="0" cy="10668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6439" name="AutoShape 23"/>
          <p:cNvSpPr>
            <a:spLocks noChangeArrowheads="1"/>
          </p:cNvSpPr>
          <p:nvPr/>
        </p:nvSpPr>
        <p:spPr bwMode="auto">
          <a:xfrm rot="10800000" flipV="1">
            <a:off x="611188" y="2719388"/>
            <a:ext cx="371475" cy="133350"/>
          </a:xfrm>
          <a:prstGeom prst="rightArrow">
            <a:avLst>
              <a:gd name="adj1" fmla="val 50000"/>
              <a:gd name="adj2" fmla="val 69643"/>
            </a:avLst>
          </a:prstGeom>
          <a:solidFill>
            <a:srgbClr val="0000FF"/>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6440" name="Object 900"/>
          <p:cNvGraphicFramePr>
            <a:graphicFrameLocks noChangeAspect="1"/>
          </p:cNvGraphicFramePr>
          <p:nvPr/>
        </p:nvGraphicFramePr>
        <p:xfrm>
          <a:off x="1058863" y="2998788"/>
          <a:ext cx="177800" cy="203200"/>
        </p:xfrm>
        <a:graphic>
          <a:graphicData uri="http://schemas.openxmlformats.org/presentationml/2006/ole">
            <mc:AlternateContent xmlns:mc="http://schemas.openxmlformats.org/markup-compatibility/2006">
              <mc:Choice xmlns:v="urn:schemas-microsoft-com:vml" Requires="v">
                <p:oleObj spid="_x0000_s616199" name="Формула" r:id="rId13" imgW="177569" imgH="202936" progId="Equation.3">
                  <p:embed/>
                </p:oleObj>
              </mc:Choice>
              <mc:Fallback>
                <p:oleObj name="Формула" r:id="rId13" imgW="177569" imgH="202936"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58863" y="2998788"/>
                        <a:ext cx="177800" cy="203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6441" name="Object 901"/>
          <p:cNvGraphicFramePr>
            <a:graphicFrameLocks noChangeAspect="1"/>
          </p:cNvGraphicFramePr>
          <p:nvPr/>
        </p:nvGraphicFramePr>
        <p:xfrm>
          <a:off x="590550" y="2876550"/>
          <a:ext cx="215900" cy="254000"/>
        </p:xfrm>
        <a:graphic>
          <a:graphicData uri="http://schemas.openxmlformats.org/presentationml/2006/ole">
            <mc:AlternateContent xmlns:mc="http://schemas.openxmlformats.org/markup-compatibility/2006">
              <mc:Choice xmlns:v="urn:schemas-microsoft-com:vml" Requires="v">
                <p:oleObj spid="_x0000_s616200" name="Equation" r:id="rId15" imgW="215640" imgH="253800" progId="Equation.DSMT4">
                  <p:embed/>
                </p:oleObj>
              </mc:Choice>
              <mc:Fallback>
                <p:oleObj name="Equation" r:id="rId15" imgW="215640" imgH="253800" progId="Equation.DSMT4">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90550" y="2876550"/>
                        <a:ext cx="215900" cy="254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42" name="Text Box 26"/>
          <p:cNvSpPr txBox="1">
            <a:spLocks noRot="1" noChangeAspect="1" noMove="1" noResize="1" noEditPoints="1" noAdjustHandles="1" noChangeArrowheads="1" noChangeShapeType="1" noTextEdit="1"/>
          </p:cNvSpPr>
          <p:nvPr/>
        </p:nvSpPr>
        <p:spPr bwMode="auto">
          <a:xfrm>
            <a:off x="1754981" y="4538060"/>
            <a:ext cx="5851282" cy="538545"/>
          </a:xfrm>
          <a:prstGeom prst="rect">
            <a:avLst/>
          </a:prstGeom>
          <a:blipFill rotWithShape="1">
            <a:blip r:embed="rId17">
              <a:extLst>
                <a:ext uri="{BEBA8EAE-BF5A-486C-A8C5-ECC9F3942E4B}">
                  <a14:imgProps xmlns:a14="http://schemas.microsoft.com/office/drawing/2010/main">
                    <a14:imgLayer r:embed="rId18">
                      <a14:imgEffect>
                        <a14:sharpenSoften amount="50000"/>
                      </a14:imgEffect>
                    </a14:imgLayer>
                  </a14:imgProps>
                </a:ext>
              </a:extLst>
            </a:blip>
            <a:stretch>
              <a:fillRect b="-2247"/>
            </a:stretch>
          </a:blipFill>
          <a:ln>
            <a:noFill/>
          </a:ln>
          <a:effectLst/>
          <a:extLst/>
        </p:spPr>
        <p:txBody>
          <a:bodyPr/>
          <a:lstStyle/>
          <a:p>
            <a:pPr>
              <a:defRPr/>
            </a:pPr>
            <a:r>
              <a:rPr lang="ru-RU">
                <a:noFill/>
                <a:latin typeface="Arial" charset="0"/>
                <a:cs typeface="Arial" charset="0"/>
              </a:rPr>
              <a:t> </a:t>
            </a:r>
          </a:p>
        </p:txBody>
      </p:sp>
      <p:sp>
        <p:nvSpPr>
          <p:cNvPr id="22422" name="Line 12"/>
          <p:cNvSpPr>
            <a:spLocks noChangeShapeType="1"/>
          </p:cNvSpPr>
          <p:nvPr/>
        </p:nvSpPr>
        <p:spPr bwMode="auto">
          <a:xfrm>
            <a:off x="923925" y="1847850"/>
            <a:ext cx="0" cy="10668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6444" name="Line 28"/>
          <p:cNvSpPr>
            <a:spLocks noChangeShapeType="1"/>
          </p:cNvSpPr>
          <p:nvPr/>
        </p:nvSpPr>
        <p:spPr bwMode="auto">
          <a:xfrm>
            <a:off x="676275" y="2095500"/>
            <a:ext cx="247650" cy="0"/>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sp>
        <p:nvSpPr>
          <p:cNvPr id="316445" name="Line 29"/>
          <p:cNvSpPr>
            <a:spLocks noChangeShapeType="1"/>
          </p:cNvSpPr>
          <p:nvPr/>
        </p:nvSpPr>
        <p:spPr bwMode="auto">
          <a:xfrm flipH="1">
            <a:off x="1008063" y="2097088"/>
            <a:ext cx="247650" cy="0"/>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316446" name="Object 902"/>
          <p:cNvGraphicFramePr>
            <a:graphicFrameLocks noChangeAspect="1"/>
          </p:cNvGraphicFramePr>
          <p:nvPr/>
        </p:nvGraphicFramePr>
        <p:xfrm>
          <a:off x="923925" y="1838325"/>
          <a:ext cx="190500" cy="215900"/>
        </p:xfrm>
        <a:graphic>
          <a:graphicData uri="http://schemas.openxmlformats.org/presentationml/2006/ole">
            <mc:AlternateContent xmlns:mc="http://schemas.openxmlformats.org/markup-compatibility/2006">
              <mc:Choice xmlns:v="urn:schemas-microsoft-com:vml" Requires="v">
                <p:oleObj spid="_x0000_s616201" name="Формула" r:id="rId19" imgW="190335" imgH="215713" progId="Equation.3">
                  <p:embed/>
                </p:oleObj>
              </mc:Choice>
              <mc:Fallback>
                <p:oleObj name="Формула" r:id="rId19" imgW="190335" imgH="215713"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23925" y="1838325"/>
                        <a:ext cx="19050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425" name="AutoShape 32">
            <a:hlinkClick r:id="" action="ppaction://hlinkshowjump?jump=nextslide" highlightClick="1"/>
          </p:cNvPr>
          <p:cNvSpPr>
            <a:spLocks noChangeArrowheads="1"/>
          </p:cNvSpPr>
          <p:nvPr/>
        </p:nvSpPr>
        <p:spPr bwMode="auto">
          <a:xfrm>
            <a:off x="4403074" y="512973"/>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22426" name="AutoShape 33">
            <a:hlinkClick r:id="rId21"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22427" name="AutoShape 3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22428" name="Oval 35"/>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19</a:t>
            </a:r>
            <a:endParaRPr lang="ru-RU" sz="1000" b="1" dirty="0">
              <a:solidFill>
                <a:srgbClr val="00007D"/>
              </a:solidFill>
              <a:latin typeface="Arial" charset="0"/>
              <a:cs typeface="Arial" charset="0"/>
            </a:endParaRPr>
          </a:p>
        </p:txBody>
      </p:sp>
      <p:pic>
        <p:nvPicPr>
          <p:cNvPr id="22429" name="Picture 15" descr="Z:\Символ НГУ_4.JPG"/>
          <p:cNvPicPr>
            <a:picLocks noChangeAspect="1" noChangeArrowheads="1"/>
          </p:cNvPicPr>
          <p:nvPr/>
        </p:nvPicPr>
        <p:blipFill>
          <a:blip r:embed="rId22"/>
          <a:srcRect/>
          <a:stretch>
            <a:fillRect/>
          </a:stretch>
        </p:blipFill>
        <p:spPr bwMode="auto">
          <a:xfrm>
            <a:off x="8115300" y="15875"/>
            <a:ext cx="900113" cy="755650"/>
          </a:xfrm>
          <a:prstGeom prst="rect">
            <a:avLst/>
          </a:prstGeom>
          <a:noFill/>
          <a:ln w="9525">
            <a:noFill/>
            <a:miter lim="800000"/>
            <a:headEnd/>
            <a:tailEnd/>
          </a:ln>
        </p:spPr>
      </p:pic>
      <p:sp>
        <p:nvSpPr>
          <p:cNvPr id="2" name="Прямоугольник 1"/>
          <p:cNvSpPr>
            <a:spLocks noRot="1" noChangeAspect="1" noMove="1" noResize="1" noEditPoints="1" noAdjustHandles="1" noChangeArrowheads="1" noChangeShapeType="1" noTextEdit="1"/>
          </p:cNvSpPr>
          <p:nvPr/>
        </p:nvSpPr>
        <p:spPr>
          <a:xfrm>
            <a:off x="1533525" y="1262695"/>
            <a:ext cx="4572000" cy="750334"/>
          </a:xfrm>
          <a:prstGeom prst="rect">
            <a:avLst/>
          </a:prstGeom>
          <a:blipFill rotWithShape="1">
            <a:blip r:embed="rId23">
              <a:extLst>
                <a:ext uri="{BEBA8EAE-BF5A-486C-A8C5-ECC9F3942E4B}">
                  <a14:imgProps xmlns:a14="http://schemas.microsoft.com/office/drawing/2010/main">
                    <a14:imgLayer r:embed="rId24">
                      <a14:imgEffect>
                        <a14:sharpenSoften amount="50000"/>
                      </a14:imgEffect>
                    </a14:imgLayer>
                  </a14:imgProps>
                </a:ext>
              </a:extLst>
            </a:blip>
            <a:stretch>
              <a:fillRect b="-813"/>
            </a:stretch>
          </a:blipFill>
        </p:spPr>
        <p:txBody>
          <a:bodyPr/>
          <a:lstStyle/>
          <a:p>
            <a:pPr>
              <a:defRPr/>
            </a:pPr>
            <a:r>
              <a:rPr lang="ru-RU">
                <a:noFill/>
                <a:latin typeface="Arial" charset="0"/>
                <a:cs typeface="Arial" charset="0"/>
              </a:rPr>
              <a:t> </a:t>
            </a:r>
          </a:p>
        </p:txBody>
      </p:sp>
      <p:sp>
        <p:nvSpPr>
          <p:cNvPr id="5" name="Прямоугольник 4"/>
          <p:cNvSpPr>
            <a:spLocks noRot="1" noChangeAspect="1" noMove="1" noResize="1" noEditPoints="1" noAdjustHandles="1" noChangeArrowheads="1" noChangeShapeType="1" noTextEdit="1"/>
          </p:cNvSpPr>
          <p:nvPr/>
        </p:nvSpPr>
        <p:spPr>
          <a:xfrm>
            <a:off x="3993939" y="1921131"/>
            <a:ext cx="4572000" cy="903837"/>
          </a:xfrm>
          <a:prstGeom prst="rect">
            <a:avLst/>
          </a:prstGeom>
          <a:blipFill rotWithShape="1">
            <a:blip r:embed="rId25">
              <a:extLst>
                <a:ext uri="{BEBA8EAE-BF5A-486C-A8C5-ECC9F3942E4B}">
                  <a14:imgProps xmlns:a14="http://schemas.microsoft.com/office/drawing/2010/main">
                    <a14:imgLayer r:embed="rId26">
                      <a14:imgEffect>
                        <a14:sharpenSoften amount="50000"/>
                      </a14:imgEffect>
                    </a14:imgLayer>
                  </a14:imgProps>
                </a:ext>
              </a:extLst>
            </a:blip>
            <a:stretch>
              <a:fillRect/>
            </a:stretch>
          </a:blipFill>
        </p:spPr>
        <p:txBody>
          <a:bodyPr/>
          <a:lstStyle/>
          <a:p>
            <a:pPr>
              <a:defRPr/>
            </a:pPr>
            <a:r>
              <a:rPr lang="ru-RU">
                <a:noFill/>
                <a:latin typeface="Arial" charset="0"/>
                <a:cs typeface="Arial" charset="0"/>
              </a:rPr>
              <a:t> </a:t>
            </a:r>
          </a:p>
        </p:txBody>
      </p:sp>
      <p:pic>
        <p:nvPicPr>
          <p:cNvPr id="615733" name="Picture 309"/>
          <p:cNvPicPr>
            <a:picLocks noChangeAspect="1" noChangeArrowheads="1"/>
          </p:cNvPicPr>
          <p:nvPr/>
        </p:nvPicPr>
        <p:blipFill>
          <a:blip r:embed="rId27">
            <a:extLst>
              <a:ext uri="{BEBA8EAE-BF5A-486C-A8C5-ECC9F3942E4B}">
                <a14:imgProps xmlns:a14="http://schemas.microsoft.com/office/drawing/2010/main">
                  <a14:imgLayer r:embed="rId28">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677334" y="2777596"/>
            <a:ext cx="219075" cy="23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5734" name="Picture 310"/>
          <p:cNvPicPr>
            <a:picLocks noChangeAspect="1" noChangeArrowheads="1"/>
          </p:cNvPicPr>
          <p:nvPr/>
        </p:nvPicPr>
        <p:blipFill>
          <a:blip r:embed="rId29">
            <a:extLst>
              <a:ext uri="{BEBA8EAE-BF5A-486C-A8C5-ECC9F3942E4B}">
                <a14:imgProps xmlns:a14="http://schemas.microsoft.com/office/drawing/2010/main">
                  <a14:imgLayer r:embed="rId30">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1108489" y="2719388"/>
            <a:ext cx="219075" cy="238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154090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643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9" presetClass="exit" presetSubtype="0" fill="hold" grpId="0" nodeType="clickEffect">
                                  <p:stCondLst>
                                    <p:cond delay="0"/>
                                  </p:stCondLst>
                                  <p:childTnLst>
                                    <p:animEffect transition="out" filter="dissolve">
                                      <p:cBhvr>
                                        <p:cTn id="10" dur="500"/>
                                        <p:tgtEl>
                                          <p:spTgt spid="316426"/>
                                        </p:tgtEl>
                                      </p:cBhvr>
                                    </p:animEffect>
                                    <p:set>
                                      <p:cBhvr>
                                        <p:cTn id="11" dur="1" fill="hold">
                                          <p:stCondLst>
                                            <p:cond delay="499"/>
                                          </p:stCondLst>
                                        </p:cTn>
                                        <p:tgtEl>
                                          <p:spTgt spid="316426"/>
                                        </p:tgtEl>
                                        <p:attrNameLst>
                                          <p:attrName>style.visibility</p:attrName>
                                        </p:attrNameLst>
                                      </p:cBhvr>
                                      <p:to>
                                        <p:strVal val="hidden"/>
                                      </p:to>
                                    </p:set>
                                  </p:childTnLst>
                                </p:cTn>
                              </p:par>
                              <p:par>
                                <p:cTn id="12" presetID="9" presetClass="exit" presetSubtype="0" fill="hold" grpId="0" nodeType="withEffect">
                                  <p:stCondLst>
                                    <p:cond delay="0"/>
                                  </p:stCondLst>
                                  <p:childTnLst>
                                    <p:animEffect transition="out" filter="dissolve">
                                      <p:cBhvr>
                                        <p:cTn id="13" dur="500"/>
                                        <p:tgtEl>
                                          <p:spTgt spid="316427"/>
                                        </p:tgtEl>
                                      </p:cBhvr>
                                    </p:animEffect>
                                    <p:set>
                                      <p:cBhvr>
                                        <p:cTn id="14" dur="1" fill="hold">
                                          <p:stCondLst>
                                            <p:cond delay="499"/>
                                          </p:stCondLst>
                                        </p:cTn>
                                        <p:tgtEl>
                                          <p:spTgt spid="31642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1643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9" presetClass="exit" presetSubtype="0" fill="hold" grpId="1" nodeType="clickEffect">
                                  <p:stCondLst>
                                    <p:cond delay="0"/>
                                  </p:stCondLst>
                                  <p:childTnLst>
                                    <p:animEffect transition="out" filter="dissolve">
                                      <p:cBhvr>
                                        <p:cTn id="22" dur="500"/>
                                        <p:tgtEl>
                                          <p:spTgt spid="316436"/>
                                        </p:tgtEl>
                                      </p:cBhvr>
                                    </p:animEffect>
                                    <p:set>
                                      <p:cBhvr>
                                        <p:cTn id="23" dur="1" fill="hold">
                                          <p:stCondLst>
                                            <p:cond delay="499"/>
                                          </p:stCondLst>
                                        </p:cTn>
                                        <p:tgtEl>
                                          <p:spTgt spid="316436"/>
                                        </p:tgtEl>
                                        <p:attrNameLst>
                                          <p:attrName>style.visibility</p:attrName>
                                        </p:attrNameLst>
                                      </p:cBhvr>
                                      <p:to>
                                        <p:strVal val="hidden"/>
                                      </p:to>
                                    </p:set>
                                  </p:childTnLst>
                                </p:cTn>
                              </p:par>
                            </p:childTnLst>
                          </p:cTn>
                        </p:par>
                        <p:par>
                          <p:cTn id="24" fill="hold" nodeType="afterGroup">
                            <p:stCondLst>
                              <p:cond delay="500"/>
                            </p:stCondLst>
                            <p:childTnLst>
                              <p:par>
                                <p:cTn id="25" presetID="1" presetClass="entr" presetSubtype="0" fill="hold" grpId="0" nodeType="afterEffect">
                                  <p:stCondLst>
                                    <p:cond delay="0"/>
                                  </p:stCondLst>
                                  <p:childTnLst>
                                    <p:set>
                                      <p:cBhvr>
                                        <p:cTn id="26" dur="1" fill="hold">
                                          <p:stCondLst>
                                            <p:cond delay="0"/>
                                          </p:stCondLst>
                                        </p:cTn>
                                        <p:tgtEl>
                                          <p:spTgt spid="3164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6438"/>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1644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1643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16441"/>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1643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16431"/>
                                        </p:tgtEl>
                                        <p:attrNameLst>
                                          <p:attrName>style.visibility</p:attrName>
                                        </p:attrNameLst>
                                      </p:cBhvr>
                                      <p:to>
                                        <p:strVal val="visible"/>
                                      </p:to>
                                    </p:set>
                                    <p:anim calcmode="lin" valueType="num">
                                      <p:cBhvr additive="base">
                                        <p:cTn id="45" dur="500" fill="hold"/>
                                        <p:tgtEl>
                                          <p:spTgt spid="316431"/>
                                        </p:tgtEl>
                                        <p:attrNameLst>
                                          <p:attrName>ppt_x</p:attrName>
                                        </p:attrNameLst>
                                      </p:cBhvr>
                                      <p:tavLst>
                                        <p:tav tm="0">
                                          <p:val>
                                            <p:strVal val="#ppt_x"/>
                                          </p:val>
                                        </p:tav>
                                        <p:tav tm="100000">
                                          <p:val>
                                            <p:strVal val="#ppt_x"/>
                                          </p:val>
                                        </p:tav>
                                      </p:tavLst>
                                    </p:anim>
                                    <p:anim calcmode="lin" valueType="num">
                                      <p:cBhvr additive="base">
                                        <p:cTn id="46" dur="500" fill="hold"/>
                                        <p:tgtEl>
                                          <p:spTgt spid="316431"/>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16423"/>
                                        </p:tgtEl>
                                        <p:attrNameLst>
                                          <p:attrName>style.visibility</p:attrName>
                                        </p:attrNameLst>
                                      </p:cBhvr>
                                      <p:to>
                                        <p:strVal val="visible"/>
                                      </p:to>
                                    </p:set>
                                    <p:anim calcmode="lin" valueType="num">
                                      <p:cBhvr additive="base">
                                        <p:cTn id="49" dur="500" fill="hold"/>
                                        <p:tgtEl>
                                          <p:spTgt spid="316423"/>
                                        </p:tgtEl>
                                        <p:attrNameLst>
                                          <p:attrName>ppt_x</p:attrName>
                                        </p:attrNameLst>
                                      </p:cBhvr>
                                      <p:tavLst>
                                        <p:tav tm="0">
                                          <p:val>
                                            <p:strVal val="#ppt_x"/>
                                          </p:val>
                                        </p:tav>
                                        <p:tav tm="100000">
                                          <p:val>
                                            <p:strVal val="#ppt_x"/>
                                          </p:val>
                                        </p:tav>
                                      </p:tavLst>
                                    </p:anim>
                                    <p:anim calcmode="lin" valueType="num">
                                      <p:cBhvr additive="base">
                                        <p:cTn id="50" dur="500" fill="hold"/>
                                        <p:tgtEl>
                                          <p:spTgt spid="31642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16424"/>
                                        </p:tgtEl>
                                        <p:attrNameLst>
                                          <p:attrName>style.visibility</p:attrName>
                                        </p:attrNameLst>
                                      </p:cBhvr>
                                      <p:to>
                                        <p:strVal val="visible"/>
                                      </p:to>
                                    </p:set>
                                    <p:anim calcmode="lin" valueType="num">
                                      <p:cBhvr additive="base">
                                        <p:cTn id="53" dur="500" fill="hold"/>
                                        <p:tgtEl>
                                          <p:spTgt spid="316424"/>
                                        </p:tgtEl>
                                        <p:attrNameLst>
                                          <p:attrName>ppt_x</p:attrName>
                                        </p:attrNameLst>
                                      </p:cBhvr>
                                      <p:tavLst>
                                        <p:tav tm="0">
                                          <p:val>
                                            <p:strVal val="#ppt_x"/>
                                          </p:val>
                                        </p:tav>
                                        <p:tav tm="100000">
                                          <p:val>
                                            <p:strVal val="#ppt_x"/>
                                          </p:val>
                                        </p:tav>
                                      </p:tavLst>
                                    </p:anim>
                                    <p:anim calcmode="lin" valueType="num">
                                      <p:cBhvr additive="base">
                                        <p:cTn id="54" dur="500" fill="hold"/>
                                        <p:tgtEl>
                                          <p:spTgt spid="316424"/>
                                        </p:tgtEl>
                                        <p:attrNameLst>
                                          <p:attrName>ppt_y</p:attrName>
                                        </p:attrNameLst>
                                      </p:cBhvr>
                                      <p:tavLst>
                                        <p:tav tm="0">
                                          <p:val>
                                            <p:strVal val="1+#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nodeType="clickEffect">
                                  <p:stCondLst>
                                    <p:cond delay="0"/>
                                  </p:stCondLst>
                                  <p:childTnLst>
                                    <p:set>
                                      <p:cBhvr>
                                        <p:cTn id="58" dur="1" fill="hold">
                                          <p:stCondLst>
                                            <p:cond delay="0"/>
                                          </p:stCondLst>
                                        </p:cTn>
                                        <p:tgtEl>
                                          <p:spTgt spid="316442"/>
                                        </p:tgtEl>
                                        <p:attrNameLst>
                                          <p:attrName>style.visibility</p:attrName>
                                        </p:attrNameLst>
                                      </p:cBhvr>
                                      <p:to>
                                        <p:strVal val="visible"/>
                                      </p:to>
                                    </p:set>
                                    <p:anim calcmode="lin" valueType="num">
                                      <p:cBhvr additive="base">
                                        <p:cTn id="59" dur="500" fill="hold"/>
                                        <p:tgtEl>
                                          <p:spTgt spid="316442"/>
                                        </p:tgtEl>
                                        <p:attrNameLst>
                                          <p:attrName>ppt_x</p:attrName>
                                        </p:attrNameLst>
                                      </p:cBhvr>
                                      <p:tavLst>
                                        <p:tav tm="0">
                                          <p:val>
                                            <p:strVal val="#ppt_x"/>
                                          </p:val>
                                        </p:tav>
                                        <p:tav tm="100000">
                                          <p:val>
                                            <p:strVal val="#ppt_x"/>
                                          </p:val>
                                        </p:tav>
                                      </p:tavLst>
                                    </p:anim>
                                    <p:anim calcmode="lin" valueType="num">
                                      <p:cBhvr additive="base">
                                        <p:cTn id="60" dur="500" fill="hold"/>
                                        <p:tgtEl>
                                          <p:spTgt spid="316442"/>
                                        </p:tgtEl>
                                        <p:attrNameLst>
                                          <p:attrName>ppt_y</p:attrName>
                                        </p:attrNameLst>
                                      </p:cBhvr>
                                      <p:tavLst>
                                        <p:tav tm="0">
                                          <p:val>
                                            <p:strVal val="1+#ppt_h/2"/>
                                          </p:val>
                                        </p:tav>
                                        <p:tav tm="100000">
                                          <p:val>
                                            <p:strVal val="#ppt_y"/>
                                          </p:val>
                                        </p:tav>
                                      </p:tavLst>
                                    </p:anim>
                                  </p:childTnLst>
                                </p:cTn>
                              </p:par>
                              <p:par>
                                <p:cTn id="61" presetID="1" presetClass="entr" presetSubtype="0" fill="hold" nodeType="withEffect">
                                  <p:stCondLst>
                                    <p:cond delay="0"/>
                                  </p:stCondLst>
                                  <p:childTnLst>
                                    <p:set>
                                      <p:cBhvr>
                                        <p:cTn id="62" dur="1" fill="hold">
                                          <p:stCondLst>
                                            <p:cond delay="0"/>
                                          </p:stCondLst>
                                        </p:cTn>
                                        <p:tgtEl>
                                          <p:spTgt spid="31644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644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164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6434" grpId="0" animBg="1"/>
      <p:bldP spid="316436" grpId="0" animBg="1"/>
      <p:bldP spid="316436" grpId="1" animBg="1"/>
      <p:bldP spid="316426" grpId="0" animBg="1"/>
      <p:bldP spid="316427" grpId="0" animBg="1"/>
      <p:bldP spid="316431" grpId="0"/>
      <p:bldP spid="316435" grpId="0" animBg="1"/>
      <p:bldP spid="316437" grpId="0" animBg="1"/>
      <p:bldP spid="316438" grpId="0" animBg="1"/>
      <p:bldP spid="316439" grpId="0" animBg="1"/>
      <p:bldP spid="316444" grpId="0" animBg="1"/>
      <p:bldP spid="316445"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93767" y="1010992"/>
            <a:ext cx="8172000" cy="396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defRPr/>
            </a:pPr>
            <a:r>
              <a:rPr lang="en-US" sz="1200" b="1" dirty="0" smtClean="0">
                <a:solidFill>
                  <a:srgbClr val="CACAFF">
                    <a:lumMod val="25000"/>
                  </a:srgbClr>
                </a:solidFill>
                <a:latin typeface="Arial" charset="0"/>
                <a:cs typeface="Arial" charset="0"/>
              </a:rPr>
              <a:t>When </a:t>
            </a:r>
            <a:r>
              <a:rPr lang="en-US" sz="1200" b="1" dirty="0">
                <a:solidFill>
                  <a:srgbClr val="CACAFF">
                    <a:lumMod val="25000"/>
                  </a:srgbClr>
                </a:solidFill>
                <a:latin typeface="Arial" charset="0"/>
                <a:cs typeface="Arial" charset="0"/>
              </a:rPr>
              <a:t>two bodies tend to slide on each other, a frictional force is developed at the surface of contact, the magnitude </a:t>
            </a:r>
            <a:r>
              <a:rPr lang="en-US" sz="1200" b="1" dirty="0" smtClean="0">
                <a:solidFill>
                  <a:srgbClr val="CACAFF">
                    <a:lumMod val="25000"/>
                  </a:srgbClr>
                </a:solidFill>
                <a:latin typeface="Arial" charset="0"/>
                <a:cs typeface="Arial" charset="0"/>
              </a:rPr>
              <a:t>of which </a:t>
            </a:r>
            <a:r>
              <a:rPr lang="en-US" sz="1200" b="1" dirty="0">
                <a:solidFill>
                  <a:srgbClr val="CACAFF">
                    <a:lumMod val="25000"/>
                  </a:srgbClr>
                </a:solidFill>
                <a:latin typeface="Arial" charset="0"/>
                <a:cs typeface="Arial" charset="0"/>
              </a:rPr>
              <a:t>can have any value from zero to a maximum value which is called limiting friction.</a:t>
            </a:r>
            <a:endParaRPr lang="ru-RU" sz="12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61936" y="1443832"/>
            <a:ext cx="8208000" cy="615553"/>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eaLnBrk="1" hangingPunct="1">
              <a:defRPr/>
            </a:pPr>
            <a:r>
              <a:rPr lang="en-US" sz="1200" b="1" dirty="0">
                <a:solidFill>
                  <a:srgbClr val="CACAFF">
                    <a:lumMod val="25000"/>
                  </a:srgbClr>
                </a:solidFill>
                <a:cs typeface="Arial" charset="0"/>
              </a:rPr>
              <a:t>Limiting of sliding friction is equal in magnitude to the product of the coefficient of static friction (or friction of rest) and the normal pressure or normal reaction.</a:t>
            </a:r>
            <a:endParaRPr lang="ru-RU" sz="1200" b="1" dirty="0">
              <a:solidFill>
                <a:srgbClr val="CACAFF">
                  <a:lumMod val="25000"/>
                </a:srgbClr>
              </a:solidFill>
              <a:cs typeface="Arial" charset="0"/>
            </a:endParaRPr>
          </a:p>
          <a:p>
            <a:pPr marL="0" indent="0" eaLnBrk="1" hangingPunct="1">
              <a:defRPr/>
            </a:pPr>
            <a:endParaRPr lang="ru-RU" sz="1000" dirty="0">
              <a:solidFill>
                <a:srgbClr val="000000"/>
              </a:solidFill>
              <a:cs typeface="Arial" charset="0"/>
            </a:endParaRPr>
          </a:p>
        </p:txBody>
      </p:sp>
      <p:sp>
        <p:nvSpPr>
          <p:cNvPr id="262175" name="Text Box 31"/>
          <p:cNvSpPr txBox="1">
            <a:spLocks noChangeArrowheads="1"/>
          </p:cNvSpPr>
          <p:nvPr/>
        </p:nvSpPr>
        <p:spPr bwMode="auto">
          <a:xfrm>
            <a:off x="380325" y="2108960"/>
            <a:ext cx="8208000" cy="615553"/>
          </a:xfrm>
          <a:prstGeom prst="rect">
            <a:avLst/>
          </a:prstGeom>
          <a:solidFill>
            <a:srgbClr val="FFC000"/>
          </a:solidFill>
          <a:ln w="9525">
            <a:noFill/>
            <a:miter lim="800000"/>
            <a:headEnd/>
            <a:tailEnd/>
          </a:ln>
        </p:spPr>
        <p:txBody>
          <a:bodyPr wrap="square">
            <a:spAutoFit/>
          </a:bodyPr>
          <a:lstStyle/>
          <a:p>
            <a:r>
              <a:rPr lang="en-US" sz="1200" b="1" dirty="0">
                <a:solidFill>
                  <a:srgbClr val="CACAFF">
                    <a:lumMod val="25000"/>
                  </a:srgbClr>
                </a:solidFill>
                <a:latin typeface="Arial" charset="0"/>
                <a:cs typeface="Arial" charset="0"/>
              </a:rPr>
              <a:t>The coefficient of static </a:t>
            </a:r>
            <a:r>
              <a:rPr lang="en-US" sz="1200" b="1" dirty="0" smtClean="0">
                <a:solidFill>
                  <a:srgbClr val="CACAFF">
                    <a:lumMod val="25000"/>
                  </a:srgbClr>
                </a:solidFill>
                <a:latin typeface="Arial" charset="0"/>
                <a:cs typeface="Arial" charset="0"/>
              </a:rPr>
              <a:t> friction  is </a:t>
            </a:r>
            <a:r>
              <a:rPr lang="en-US" sz="1200" b="1" dirty="0">
                <a:solidFill>
                  <a:srgbClr val="CACAFF">
                    <a:lumMod val="25000"/>
                  </a:srgbClr>
                </a:solidFill>
                <a:latin typeface="Arial" charset="0"/>
                <a:cs typeface="Arial" charset="0"/>
              </a:rPr>
              <a:t>a dimensionless quantity which is determined experimentally and depends on the material of the contacting bodies and the conditions of their surfaces.</a:t>
            </a:r>
            <a:endParaRPr lang="ru-RU" sz="12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191" name="Text Box 47"/>
          <p:cNvSpPr txBox="1">
            <a:spLocks noChangeArrowheads="1"/>
          </p:cNvSpPr>
          <p:nvPr/>
        </p:nvSpPr>
        <p:spPr bwMode="auto">
          <a:xfrm>
            <a:off x="374245" y="2820173"/>
            <a:ext cx="8208000" cy="432000"/>
          </a:xfrm>
          <a:prstGeom prst="rect">
            <a:avLst/>
          </a:prstGeom>
          <a:solidFill>
            <a:srgbClr val="FFC000"/>
          </a:solidFill>
          <a:ln w="9525">
            <a:noFill/>
            <a:miter lim="800000"/>
            <a:headEnd/>
            <a:tailEnd/>
          </a:ln>
        </p:spPr>
        <p:txBody>
          <a:bodyPr wrap="square">
            <a:spAutoFit/>
          </a:bodyPr>
          <a:lstStyle/>
          <a:p>
            <a:pPr marL="342900" indent="-342900"/>
            <a:r>
              <a:rPr lang="en-US" sz="1200" b="1" dirty="0">
                <a:solidFill>
                  <a:srgbClr val="CACAFF">
                    <a:lumMod val="25000"/>
                  </a:srgbClr>
                </a:solidFill>
                <a:latin typeface="Arial" charset="0"/>
                <a:cs typeface="Arial" charset="0"/>
              </a:rPr>
              <a:t>Within broad limits, the value of limiting friction does not depend on the area of the surface of contact.</a:t>
            </a:r>
            <a:endParaRPr lang="ru-RU" sz="12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13646" y="3416535"/>
            <a:ext cx="8280000" cy="504000"/>
          </a:xfrm>
          <a:prstGeom prst="rect">
            <a:avLst/>
          </a:prstGeom>
          <a:solidFill>
            <a:srgbClr val="FFC000"/>
          </a:solidFill>
          <a:ln w="9525">
            <a:noFill/>
            <a:miter lim="800000"/>
            <a:headEnd/>
            <a:tailEnd/>
          </a:ln>
        </p:spPr>
        <p:txBody>
          <a:bodyPr wrap="square">
            <a:spAutoFit/>
          </a:bodyPr>
          <a:lstStyle/>
          <a:p>
            <a:pPr algn="just"/>
            <a:r>
              <a:rPr lang="en-US" sz="1200" b="1" dirty="0" smtClean="0">
                <a:solidFill>
                  <a:srgbClr val="CACAFF">
                    <a:lumMod val="25000"/>
                  </a:srgbClr>
                </a:solidFill>
                <a:latin typeface="Arial" charset="0"/>
                <a:cs typeface="Arial" charset="0"/>
              </a:rPr>
              <a:t>When a system is in equilibrium, a resultant reaction passes anywhere within the angle of friction (cone of friction) depending on the applied forces.</a:t>
            </a:r>
            <a:endParaRPr lang="ru-RU" sz="1200" b="1" dirty="0" smtClean="0">
              <a:solidFill>
                <a:srgbClr val="CACAFF">
                  <a:lumMod val="25000"/>
                </a:srgbClr>
              </a:solidFill>
              <a:latin typeface="Arial" charset="0"/>
              <a:cs typeface="Arial" charset="0"/>
            </a:endParaRPr>
          </a:p>
          <a:p>
            <a:pPr marL="342900" indent="-342900"/>
            <a:r>
              <a:rPr lang="ru-RU" sz="1000"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11172" y="3996075"/>
            <a:ext cx="8277153" cy="360000"/>
          </a:xfrm>
          <a:prstGeom prst="rect">
            <a:avLst/>
          </a:prstGeom>
          <a:solidFill>
            <a:srgbClr val="FFC000"/>
          </a:solidFill>
          <a:ln w="9525">
            <a:noFill/>
            <a:miter lim="800000"/>
            <a:headEnd/>
            <a:tailEnd/>
          </a:ln>
        </p:spPr>
        <p:txBody>
          <a:bodyPr wrap="square">
            <a:spAutoFit/>
          </a:bodyPr>
          <a:lstStyle/>
          <a:p>
            <a:r>
              <a:rPr lang="en-US" sz="1200" b="1" dirty="0" smtClean="0">
                <a:solidFill>
                  <a:srgbClr val="CACAFF">
                    <a:lumMod val="25000"/>
                  </a:srgbClr>
                </a:solidFill>
                <a:latin typeface="Arial" charset="0"/>
                <a:cs typeface="Arial" charset="0"/>
              </a:rPr>
              <a:t>A rolling friction is defined as the  resistance offered by a surface  to a body rolling on it.</a:t>
            </a:r>
          </a:p>
          <a:p>
            <a:endParaRPr lang="ru-RU" sz="1000" b="1" dirty="0">
              <a:solidFill>
                <a:srgbClr val="CACAFF">
                  <a:lumMod val="25000"/>
                </a:srgbClr>
              </a:solidFill>
              <a:latin typeface="Arial" charset="0"/>
              <a:cs typeface="Arial" charset="0"/>
            </a:endParaRPr>
          </a:p>
          <a:p>
            <a:endParaRPr lang="ru-RU" sz="1000" dirty="0">
              <a:solidFill>
                <a:srgbClr val="00007D"/>
              </a:solidFill>
              <a:latin typeface="Arial" charset="0"/>
              <a:cs typeface="Arial" charset="0"/>
            </a:endParaRPr>
          </a:p>
        </p:txBody>
      </p:sp>
      <p:sp>
        <p:nvSpPr>
          <p:cNvPr id="262244" name="Text Box 100"/>
          <p:cNvSpPr txBox="1">
            <a:spLocks noChangeArrowheads="1"/>
          </p:cNvSpPr>
          <p:nvPr/>
        </p:nvSpPr>
        <p:spPr bwMode="auto">
          <a:xfrm>
            <a:off x="338138" y="4913565"/>
            <a:ext cx="8280000" cy="540000"/>
          </a:xfrm>
          <a:prstGeom prst="rect">
            <a:avLst/>
          </a:prstGeom>
          <a:solidFill>
            <a:srgbClr val="FFC000"/>
          </a:solidFill>
          <a:ln w="9525">
            <a:noFill/>
            <a:miter lim="800000"/>
            <a:headEnd/>
            <a:tailEnd/>
          </a:ln>
        </p:spPr>
        <p:txBody>
          <a:bodyPr>
            <a:spAutoFit/>
          </a:bodyPr>
          <a:lstStyle/>
          <a:p>
            <a:r>
              <a:rPr lang="en-US" sz="1200" b="1" dirty="0" smtClean="0">
                <a:solidFill>
                  <a:srgbClr val="CACAFF">
                    <a:lumMod val="25000"/>
                  </a:srgbClr>
                </a:solidFill>
                <a:latin typeface="Arial" charset="0"/>
                <a:cs typeface="Arial" charset="0"/>
              </a:rPr>
              <a:t> </a:t>
            </a:r>
          </a:p>
          <a:p>
            <a:r>
              <a:rPr lang="en-US" sz="1200" b="1" dirty="0" smtClean="0">
                <a:solidFill>
                  <a:srgbClr val="CACAFF">
                    <a:lumMod val="25000"/>
                  </a:srgbClr>
                </a:solidFill>
                <a:latin typeface="Arial" charset="0"/>
                <a:cs typeface="Arial" charset="0"/>
              </a:rPr>
              <a:t>A moment </a:t>
            </a:r>
            <a:r>
              <a:rPr lang="en-US" sz="1200" b="1" dirty="0">
                <a:solidFill>
                  <a:srgbClr val="CACAFF">
                    <a:lumMod val="25000"/>
                  </a:srgbClr>
                </a:solidFill>
                <a:latin typeface="Arial" charset="0"/>
                <a:cs typeface="Arial" charset="0"/>
              </a:rPr>
              <a:t>of resistance to rolling changes from zero to its maximum value</a:t>
            </a:r>
            <a:r>
              <a:rPr lang="en-US" sz="1200" dirty="0">
                <a:solidFill>
                  <a:srgbClr val="000000"/>
                </a:solidFill>
                <a:latin typeface="Arial" charset="0"/>
                <a:cs typeface="Arial" charset="0"/>
              </a:rPr>
              <a:t>.</a:t>
            </a:r>
            <a:r>
              <a:rPr lang="ru-RU" sz="1200" dirty="0">
                <a:solidFill>
                  <a:srgbClr val="000000"/>
                </a:solidFill>
                <a:latin typeface="Arial" charset="0"/>
                <a:cs typeface="Arial" charset="0"/>
              </a:rPr>
              <a:t> </a:t>
            </a:r>
            <a:endParaRPr lang="ru-RU" sz="1200" b="1" dirty="0">
              <a:solidFill>
                <a:srgbClr val="CACAFF">
                  <a:lumMod val="25000"/>
                </a:srgbClr>
              </a:solidFill>
              <a:latin typeface="Arial" charset="0"/>
              <a:cs typeface="Arial" charset="0"/>
            </a:endParaRPr>
          </a:p>
          <a:p>
            <a:r>
              <a:rPr lang="en-US"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38138" y="5542633"/>
            <a:ext cx="8280000" cy="432000"/>
          </a:xfrm>
          <a:prstGeom prst="rect">
            <a:avLst/>
          </a:prstGeom>
          <a:solidFill>
            <a:srgbClr val="FFC000"/>
          </a:solidFill>
          <a:ln w="9525">
            <a:noFill/>
            <a:miter lim="800000"/>
            <a:headEnd/>
            <a:tailEnd/>
          </a:ln>
        </p:spPr>
        <p:txBody>
          <a:bodyPr wrap="square">
            <a:spAutoFit/>
          </a:bodyPr>
          <a:lstStyle/>
          <a:p>
            <a:pPr algn="just"/>
            <a:r>
              <a:rPr lang="en-US" sz="1200" b="1" dirty="0" smtClean="0">
                <a:solidFill>
                  <a:srgbClr val="CACAFF">
                    <a:lumMod val="25000"/>
                  </a:srgbClr>
                </a:solidFill>
                <a:latin typeface="Arial" charset="0"/>
                <a:cs typeface="Arial" charset="0"/>
              </a:rPr>
              <a:t>A maximal </a:t>
            </a:r>
            <a:r>
              <a:rPr lang="en-US" sz="1200" b="1" dirty="0">
                <a:solidFill>
                  <a:srgbClr val="CACAFF">
                    <a:lumMod val="25000"/>
                  </a:srgbClr>
                </a:solidFill>
                <a:latin typeface="Arial" charset="0"/>
                <a:cs typeface="Arial" charset="0"/>
              </a:rPr>
              <a:t>moment of resistance to rolling is proportional to the coefficient of rolling friction and the normal pressure or normal </a:t>
            </a:r>
            <a:r>
              <a:rPr lang="en-US" sz="1200" b="1" dirty="0" smtClean="0">
                <a:solidFill>
                  <a:srgbClr val="CACAFF">
                    <a:lumMod val="25000"/>
                  </a:srgbClr>
                </a:solidFill>
                <a:latin typeface="Arial" charset="0"/>
                <a:cs typeface="Arial" charset="0"/>
              </a:rPr>
              <a:t>reaction.</a:t>
            </a:r>
            <a:endParaRPr lang="en-US" sz="1200" b="1" dirty="0">
              <a:solidFill>
                <a:srgbClr val="CACAFF">
                  <a:lumMod val="25000"/>
                </a:srgbClr>
              </a:solidFill>
              <a:latin typeface="Arial" charset="0"/>
              <a:cs typeface="Arial" charset="0"/>
            </a:endParaRPr>
          </a:p>
          <a:p>
            <a:pPr marL="342900" indent="-342900"/>
            <a:endParaRPr lang="ru-RU" sz="1000" b="1" dirty="0">
              <a:solidFill>
                <a:srgbClr val="CACAFF">
                  <a:lumMod val="25000"/>
                </a:srgbClr>
              </a:solidFill>
              <a:latin typeface="Arial" charset="0"/>
              <a:cs typeface="Arial" charset="0"/>
            </a:endParaRPr>
          </a:p>
          <a:p>
            <a:pPr marL="342900" indent="-342900"/>
            <a:endParaRPr lang="ru-RU" sz="1000"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44325" y="4468096"/>
            <a:ext cx="8244000" cy="360000"/>
          </a:xfrm>
          <a:prstGeom prst="rect">
            <a:avLst/>
          </a:prstGeom>
          <a:solidFill>
            <a:srgbClr val="FFC000"/>
          </a:solidFill>
          <a:ln w="9525">
            <a:noFill/>
            <a:miter lim="800000"/>
            <a:headEnd/>
            <a:tailEnd/>
          </a:ln>
        </p:spPr>
        <p:txBody>
          <a:bodyPr wrap="square">
            <a:spAutoFit/>
          </a:bodyPr>
          <a:lstStyle/>
          <a:p>
            <a:pPr>
              <a:defRPr/>
            </a:pPr>
            <a:r>
              <a:rPr lang="ru-RU" sz="1000" dirty="0" smtClean="0">
                <a:solidFill>
                  <a:srgbClr val="000000"/>
                </a:solidFill>
                <a:latin typeface="Arial" charset="0"/>
                <a:cs typeface="Arial" charset="0"/>
              </a:rPr>
              <a:t> </a:t>
            </a:r>
            <a:r>
              <a:rPr lang="en-US" sz="1200" b="1" dirty="0" smtClean="0">
                <a:solidFill>
                  <a:srgbClr val="000000"/>
                </a:solidFill>
                <a:latin typeface="Arial" charset="0"/>
                <a:cs typeface="Arial" charset="0"/>
              </a:rPr>
              <a:t>A m</a:t>
            </a:r>
            <a:r>
              <a:rPr lang="en-US" sz="1200" b="1" dirty="0" smtClean="0">
                <a:solidFill>
                  <a:srgbClr val="CACAFF">
                    <a:lumMod val="25000"/>
                  </a:srgbClr>
                </a:solidFill>
                <a:latin typeface="Arial" charset="0"/>
                <a:cs typeface="Arial" charset="0"/>
              </a:rPr>
              <a:t>oment </a:t>
            </a:r>
            <a:r>
              <a:rPr lang="en-US" sz="1200" b="1" dirty="0">
                <a:solidFill>
                  <a:srgbClr val="CACAFF">
                    <a:lumMod val="25000"/>
                  </a:srgbClr>
                </a:solidFill>
                <a:latin typeface="Arial" charset="0"/>
                <a:cs typeface="Arial" charset="0"/>
              </a:rPr>
              <a:t>of resistance to rolling is always opposite in direction to the forces which tend to turn a roller</a:t>
            </a:r>
            <a:r>
              <a:rPr lang="ru-RU" sz="1200" b="1" dirty="0">
                <a:solidFill>
                  <a:srgbClr val="CACAFF">
                    <a:lumMod val="25000"/>
                  </a:srgbClr>
                </a:solidFill>
                <a:latin typeface="Arial" charset="0"/>
                <a:cs typeface="Arial" charset="0"/>
              </a:rPr>
              <a:t>.</a:t>
            </a:r>
          </a:p>
          <a:p>
            <a:pPr>
              <a:defRPr/>
            </a:pPr>
            <a:endParaRPr lang="ru-RU" sz="1000" dirty="0">
              <a:solidFill>
                <a:srgbClr val="000000"/>
              </a:solidFill>
              <a:latin typeface="Arial" charset="0"/>
              <a:cs typeface="Arial" charset="0"/>
            </a:endParaRPr>
          </a:p>
          <a:p>
            <a:pPr>
              <a:defRPr/>
            </a:pPr>
            <a:r>
              <a:rPr lang="ru-RU" sz="1200" b="1" dirty="0" smtClean="0">
                <a:solidFill>
                  <a:srgbClr val="CACAFF">
                    <a:lumMod val="25000"/>
                  </a:srgbClr>
                </a:solidFill>
                <a:latin typeface="Arial" charset="0"/>
                <a:cs typeface="Arial" charset="0"/>
              </a:rPr>
              <a:t>          </a:t>
            </a:r>
            <a:r>
              <a:rPr lang="ru-RU" sz="1000" dirty="0" smtClean="0">
                <a:solidFill>
                  <a:srgbClr val="000000"/>
                </a:solidFill>
                <a:latin typeface="Arial" charset="0"/>
                <a:cs typeface="Arial" charset="0"/>
              </a:rPr>
              <a:t>                       </a:t>
            </a:r>
            <a:r>
              <a:rPr lang="ru-RU" sz="1000" dirty="0">
                <a:solidFill>
                  <a:srgbClr val="000000"/>
                </a:solidFill>
                <a:latin typeface="Arial" charset="0"/>
                <a:cs typeface="Arial" charset="0"/>
              </a:rPr>
              <a:t>. </a:t>
            </a: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20</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66940" y="6031275"/>
            <a:ext cx="8208000" cy="360000"/>
          </a:xfrm>
          <a:prstGeom prst="rect">
            <a:avLst/>
          </a:prstGeom>
          <a:solidFill>
            <a:srgbClr val="FFC000"/>
          </a:solidFill>
          <a:ln w="9525">
            <a:noFill/>
            <a:miter lim="800000"/>
            <a:headEnd/>
            <a:tailEnd/>
          </a:ln>
        </p:spPr>
        <p:txBody>
          <a:bodyPr wrap="square">
            <a:spAutoFit/>
          </a:bodyPr>
          <a:lstStyle/>
          <a:p>
            <a:r>
              <a:rPr lang="ru-RU" sz="1000" dirty="0" smtClean="0">
                <a:solidFill>
                  <a:srgbClr val="000000"/>
                </a:solidFill>
                <a:latin typeface="Arial" charset="0"/>
                <a:cs typeface="Arial" charset="0"/>
              </a:rPr>
              <a:t> </a:t>
            </a:r>
            <a:r>
              <a:rPr lang="en-US" sz="1200" b="1" dirty="0" smtClean="0">
                <a:solidFill>
                  <a:srgbClr val="CACAFF">
                    <a:lumMod val="25000"/>
                  </a:srgbClr>
                </a:solidFill>
                <a:latin typeface="Arial" charset="0"/>
                <a:cs typeface="Arial" charset="0"/>
              </a:rPr>
              <a:t>For the given bodies in contact coefficient of rolling friction is constant.</a:t>
            </a:r>
          </a:p>
          <a:p>
            <a:endParaRPr lang="ru-RU" sz="1000" b="1" dirty="0">
              <a:solidFill>
                <a:srgbClr val="CACAFF">
                  <a:lumMod val="25000"/>
                </a:srgbClr>
              </a:solidFill>
              <a:latin typeface="Arial" charset="0"/>
              <a:cs typeface="Arial" charset="0"/>
            </a:endParaRPr>
          </a:p>
          <a:p>
            <a:pPr>
              <a:defRPr/>
            </a:pPr>
            <a:r>
              <a:rPr lang="ru-RU" sz="1000" dirty="0" smtClean="0">
                <a:solidFill>
                  <a:srgbClr val="000000"/>
                </a:solidFill>
                <a:latin typeface="Arial" charset="0"/>
                <a:cs typeface="Arial" charset="0"/>
              </a:rPr>
              <a:t>                    . </a:t>
            </a:r>
          </a:p>
          <a:p>
            <a:endParaRPr lang="ru-RU" sz="1000" b="1" dirty="0" smtClean="0">
              <a:solidFill>
                <a:srgbClr val="CACAFF">
                  <a:lumMod val="25000"/>
                </a:srgbClr>
              </a:solidFill>
              <a:latin typeface="Arial" charset="0"/>
              <a:cs typeface="Arial" charset="0"/>
            </a:endParaRPr>
          </a:p>
          <a:p>
            <a:r>
              <a:rPr lang="en-US" sz="12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80218"/>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5</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31805736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385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915816" y="552729"/>
            <a:ext cx="5814031" cy="79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3859" name="Picture 3"/>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7017" y="1344729"/>
            <a:ext cx="2171414" cy="12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3860" name="Picture 4"/>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86155" y="2917398"/>
            <a:ext cx="5473138" cy="14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73861" name="Picture 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233726" y="5843691"/>
            <a:ext cx="4756935"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27998151"/>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530" name="Freeform 90"/>
          <p:cNvSpPr>
            <a:spLocks/>
          </p:cNvSpPr>
          <p:nvPr/>
        </p:nvSpPr>
        <p:spPr bwMode="auto">
          <a:xfrm rot="13784165" flipH="1">
            <a:off x="6419850" y="3697288"/>
            <a:ext cx="85725" cy="76200"/>
          </a:xfrm>
          <a:custGeom>
            <a:avLst/>
            <a:gdLst>
              <a:gd name="T0" fmla="*/ 0 w 138"/>
              <a:gd name="T1" fmla="*/ 2147483647 h 26"/>
              <a:gd name="T2" fmla="*/ 2147483647 w 138"/>
              <a:gd name="T3" fmla="*/ 2147483647 h 26"/>
              <a:gd name="T4" fmla="*/ 2147483647 w 138"/>
              <a:gd name="T5" fmla="*/ 0 h 26"/>
              <a:gd name="T6" fmla="*/ 0 60000 65536"/>
              <a:gd name="T7" fmla="*/ 0 60000 65536"/>
              <a:gd name="T8" fmla="*/ 0 60000 65536"/>
              <a:gd name="T9" fmla="*/ 0 w 138"/>
              <a:gd name="T10" fmla="*/ 0 h 26"/>
              <a:gd name="T11" fmla="*/ 138 w 138"/>
              <a:gd name="T12" fmla="*/ 26 h 26"/>
            </a:gdLst>
            <a:ahLst/>
            <a:cxnLst>
              <a:cxn ang="T6">
                <a:pos x="T0" y="T1"/>
              </a:cxn>
              <a:cxn ang="T7">
                <a:pos x="T2" y="T3"/>
              </a:cxn>
              <a:cxn ang="T8">
                <a:pos x="T4" y="T5"/>
              </a:cxn>
            </a:cxnLst>
            <a:rect l="T9" t="T10" r="T11" b="T12"/>
            <a:pathLst>
              <a:path w="138" h="26">
                <a:moveTo>
                  <a:pt x="0" y="12"/>
                </a:moveTo>
                <a:cubicBezTo>
                  <a:pt x="41" y="26"/>
                  <a:pt x="62" y="23"/>
                  <a:pt x="108" y="18"/>
                </a:cubicBezTo>
                <a:cubicBezTo>
                  <a:pt x="131" y="10"/>
                  <a:pt x="122" y="16"/>
                  <a:pt x="138" y="0"/>
                </a:cubicBezTo>
              </a:path>
            </a:pathLst>
          </a:custGeom>
          <a:noFill/>
          <a:ln w="9525" cap="flat" cmpd="sng">
            <a:solidFill>
              <a:srgbClr val="008000"/>
            </a:solidFill>
            <a:prstDash val="sysDot"/>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317529" name="Line 89"/>
          <p:cNvSpPr>
            <a:spLocks noChangeShapeType="1"/>
          </p:cNvSpPr>
          <p:nvPr/>
        </p:nvSpPr>
        <p:spPr bwMode="auto">
          <a:xfrm flipV="1">
            <a:off x="6142038" y="3703638"/>
            <a:ext cx="419100" cy="371475"/>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77363" name="Rectangle 4"/>
          <p:cNvSpPr>
            <a:spLocks noChangeArrowheads="1"/>
          </p:cNvSpPr>
          <p:nvPr/>
        </p:nvSpPr>
        <p:spPr bwMode="auto">
          <a:xfrm>
            <a:off x="933450" y="552450"/>
            <a:ext cx="1476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6</a:t>
            </a:r>
            <a:endParaRPr lang="ru-RU" b="1" dirty="0">
              <a:solidFill>
                <a:srgbClr val="FF0000"/>
              </a:solidFill>
              <a:latin typeface="Arial" charset="0"/>
              <a:cs typeface="Arial" charset="0"/>
            </a:endParaRPr>
          </a:p>
        </p:txBody>
      </p:sp>
      <p:sp>
        <p:nvSpPr>
          <p:cNvPr id="22534" name="Rectangle 6"/>
          <p:cNvSpPr>
            <a:spLocks noChangeArrowheads="1"/>
          </p:cNvSpPr>
          <p:nvPr/>
        </p:nvSpPr>
        <p:spPr bwMode="auto">
          <a:xfrm>
            <a:off x="131763" y="806450"/>
            <a:ext cx="8440737" cy="887413"/>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Char char="n"/>
              <a:defRPr/>
            </a:pPr>
            <a:r>
              <a:rPr lang="en-US" sz="1200" b="1" dirty="0">
                <a:solidFill>
                  <a:srgbClr val="FF0000"/>
                </a:solidFill>
                <a:latin typeface="Arial" charset="0"/>
                <a:cs typeface="Arial" charset="0"/>
              </a:rPr>
              <a:t>Arbitrary Force System in Space </a:t>
            </a:r>
            <a:r>
              <a:rPr lang="ru-RU" sz="1000" b="1" dirty="0">
                <a:solidFill>
                  <a:srgbClr val="000000"/>
                </a:solidFill>
                <a:latin typeface="Arial" charset="0"/>
                <a:cs typeface="Arial" charset="0"/>
              </a:rPr>
              <a:t>– </a:t>
            </a:r>
            <a:r>
              <a:rPr lang="en-US" sz="1000" b="1" dirty="0">
                <a:solidFill>
                  <a:schemeClr val="accent1">
                    <a:lumMod val="50000"/>
                  </a:schemeClr>
                </a:solidFill>
                <a:latin typeface="Arial" charset="0"/>
                <a:cs typeface="Arial" charset="0"/>
              </a:rPr>
              <a:t>forces  are not coplanar and their lines of action don’t intersect in one point</a:t>
            </a:r>
            <a:r>
              <a:rPr lang="ru-RU" sz="1000" b="1" dirty="0">
                <a:solidFill>
                  <a:schemeClr val="accent1">
                    <a:lumMod val="50000"/>
                  </a:schemeClr>
                </a:solidFill>
                <a:latin typeface="Arial" charset="0"/>
                <a:cs typeface="Arial" charset="0"/>
              </a:rPr>
              <a:t>. </a:t>
            </a:r>
          </a:p>
          <a:p>
            <a:pPr marL="533400" indent="-533400">
              <a:lnSpc>
                <a:spcPct val="80000"/>
              </a:lnSpc>
              <a:spcBef>
                <a:spcPct val="20000"/>
              </a:spcBef>
              <a:buClr>
                <a:srgbClr val="00007D"/>
              </a:buClr>
              <a:buSzPct val="75000"/>
              <a:buFont typeface="Wingdings" pitchFamily="2" charset="2"/>
              <a:buNone/>
              <a:defRPr/>
            </a:pPr>
            <a:r>
              <a:rPr lang="en-US" sz="1000" i="1" dirty="0">
                <a:solidFill>
                  <a:srgbClr val="000000"/>
                </a:solidFill>
                <a:latin typeface="Arial" charset="0"/>
                <a:cs typeface="Arial" charset="0"/>
              </a:rPr>
              <a:t>Elaborate some of the concepts introduced before:</a:t>
            </a:r>
            <a:endParaRPr lang="ru-RU" sz="1000" i="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AutoNum type="arabicPeriod"/>
              <a:defRPr/>
            </a:pPr>
            <a:r>
              <a:rPr lang="en-US" sz="1000" b="1" dirty="0">
                <a:solidFill>
                  <a:srgbClr val="00007D">
                    <a:lumMod val="60000"/>
                    <a:lumOff val="40000"/>
                  </a:srgbClr>
                </a:solidFill>
                <a:latin typeface="Arial" charset="0"/>
                <a:cs typeface="Arial" charset="0"/>
              </a:rPr>
              <a:t>Vector Expression of the Moment of a Force about a Centre</a:t>
            </a:r>
            <a:r>
              <a:rPr lang="ru-RU" sz="1000" b="1" dirty="0">
                <a:solidFill>
                  <a:srgbClr val="00007D">
                    <a:lumMod val="60000"/>
                    <a:lumOff val="40000"/>
                  </a:srgbClr>
                </a:solidFill>
                <a:latin typeface="Arial" charset="0"/>
                <a:cs typeface="Arial" charset="0"/>
              </a:rPr>
              <a:t>.</a:t>
            </a:r>
          </a:p>
          <a:p>
            <a:pPr marL="533400" indent="-533400">
              <a:lnSpc>
                <a:spcPct val="80000"/>
              </a:lnSpc>
              <a:spcBef>
                <a:spcPct val="20000"/>
              </a:spcBef>
              <a:buClr>
                <a:srgbClr val="00007D"/>
              </a:buClr>
              <a:buSzPct val="75000"/>
              <a:buFont typeface="Wingdings" pitchFamily="2" charset="2"/>
              <a:buAutoNum type="arabicPeriod"/>
              <a:defRPr/>
            </a:pPr>
            <a:r>
              <a:rPr lang="en-US" sz="1000" b="1" dirty="0">
                <a:solidFill>
                  <a:srgbClr val="00007D">
                    <a:lumMod val="60000"/>
                    <a:lumOff val="40000"/>
                  </a:srgbClr>
                </a:solidFill>
                <a:latin typeface="Arial" charset="0"/>
                <a:cs typeface="Arial" charset="0"/>
              </a:rPr>
              <a:t>Moment of a Force With Respect to an Axis</a:t>
            </a:r>
            <a:r>
              <a:rPr lang="ru-RU" sz="1000" dirty="0">
                <a:solidFill>
                  <a:srgbClr val="00007D">
                    <a:lumMod val="60000"/>
                    <a:lumOff val="40000"/>
                  </a:srgbClr>
                </a:solidFill>
                <a:latin typeface="Arial" charset="0"/>
                <a:cs typeface="Arial" charset="0"/>
              </a:rPr>
              <a:t>.</a:t>
            </a:r>
            <a:endParaRPr lang="en-US" sz="1000" dirty="0">
              <a:solidFill>
                <a:srgbClr val="00007D">
                  <a:lumMod val="60000"/>
                  <a:lumOff val="40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AutoNum type="arabicPeriod"/>
              <a:defRPr/>
            </a:pPr>
            <a:r>
              <a:rPr lang="en-US" sz="1000" b="1" dirty="0">
                <a:solidFill>
                  <a:srgbClr val="00007D">
                    <a:lumMod val="60000"/>
                    <a:lumOff val="40000"/>
                  </a:srgbClr>
                </a:solidFill>
                <a:latin typeface="Arial" charset="0"/>
                <a:cs typeface="Arial" charset="0"/>
              </a:rPr>
              <a:t>Vector Expression of the Moment of a Couple.</a:t>
            </a:r>
            <a:r>
              <a:rPr lang="ru-RU" sz="1000" dirty="0">
                <a:solidFill>
                  <a:srgbClr val="FF0000"/>
                </a:solidFill>
                <a:latin typeface="Arial" charset="0"/>
                <a:cs typeface="Arial" charset="0"/>
              </a:rPr>
              <a:t> </a:t>
            </a:r>
            <a:endParaRPr lang="en-US" sz="1000" dirty="0">
              <a:solidFill>
                <a:srgbClr val="FF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317447" name="Rectangle 7"/>
          <p:cNvSpPr>
            <a:spLocks noRot="1" noChangeAspect="1" noMove="1" noResize="1" noEditPoints="1" noAdjustHandles="1" noChangeArrowheads="1" noChangeShapeType="1" noTextEdit="1"/>
          </p:cNvSpPr>
          <p:nvPr/>
        </p:nvSpPr>
        <p:spPr bwMode="auto">
          <a:xfrm>
            <a:off x="139700" y="1557338"/>
            <a:ext cx="8659813" cy="592137"/>
          </a:xfrm>
          <a:prstGeom prst="rect">
            <a:avLst/>
          </a:prstGeom>
          <a:blipFill rotWithShape="1">
            <a:blip r:embed="rId3"/>
            <a:stretch>
              <a:fillRect b="-62245"/>
            </a:stretch>
          </a:blipFill>
          <a:ln>
            <a:noFill/>
          </a:ln>
          <a:effectLst/>
          <a:extLst/>
        </p:spPr>
        <p:txBody>
          <a:bodyPr/>
          <a:lstStyle/>
          <a:p>
            <a:pPr>
              <a:defRPr/>
            </a:pPr>
            <a:r>
              <a:rPr lang="ru-RU">
                <a:noFill/>
                <a:latin typeface="Arial" charset="0"/>
                <a:cs typeface="Arial" charset="0"/>
              </a:rPr>
              <a:t> </a:t>
            </a:r>
          </a:p>
        </p:txBody>
      </p:sp>
      <p:graphicFrame>
        <p:nvGraphicFramePr>
          <p:cNvPr id="317448" name="Object 4620"/>
          <p:cNvGraphicFramePr>
            <a:graphicFrameLocks noChangeAspect="1"/>
          </p:cNvGraphicFramePr>
          <p:nvPr>
            <p:extLst>
              <p:ext uri="{D42A27DB-BD31-4B8C-83A1-F6EECF244321}">
                <p14:modId xmlns:p14="http://schemas.microsoft.com/office/powerpoint/2010/main" val="4141408329"/>
              </p:ext>
            </p:extLst>
          </p:nvPr>
        </p:nvGraphicFramePr>
        <p:xfrm>
          <a:off x="7439025" y="1784350"/>
          <a:ext cx="990600" cy="241300"/>
        </p:xfrm>
        <a:graphic>
          <a:graphicData uri="http://schemas.openxmlformats.org/presentationml/2006/ole">
            <mc:AlternateContent xmlns:mc="http://schemas.openxmlformats.org/markup-compatibility/2006">
              <mc:Choice xmlns:v="urn:schemas-microsoft-com:vml" Requires="v">
                <p:oleObj spid="_x0000_s616856" name="Equation" r:id="rId4" imgW="990360" imgH="241200" progId="Equation.DSMT4">
                  <p:embed/>
                </p:oleObj>
              </mc:Choice>
              <mc:Fallback>
                <p:oleObj name="Equation" r:id="rId4" imgW="990360" imgH="241200" progId="Equation.DSMT4">
                  <p:embed/>
                  <p:pic>
                    <p:nvPicPr>
                      <p:cNvPr id="0" name=""/>
                      <p:cNvPicPr>
                        <a:picLocks noChangeAspect="1" noChangeArrowheads="1"/>
                      </p:cNvPicPr>
                      <p:nvPr/>
                    </p:nvPicPr>
                    <p:blipFill>
                      <a:blip r:embed="rId5"/>
                      <a:srcRect/>
                      <a:stretch>
                        <a:fillRect/>
                      </a:stretch>
                    </p:blipFill>
                    <p:spPr bwMode="auto">
                      <a:xfrm>
                        <a:off x="7439025" y="1784350"/>
                        <a:ext cx="9906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pSp>
        <p:nvGrpSpPr>
          <p:cNvPr id="317458" name="Group 18"/>
          <p:cNvGrpSpPr>
            <a:grpSpLocks/>
          </p:cNvGrpSpPr>
          <p:nvPr/>
        </p:nvGrpSpPr>
        <p:grpSpPr bwMode="auto">
          <a:xfrm>
            <a:off x="5800725" y="2401888"/>
            <a:ext cx="2487613" cy="960437"/>
            <a:chOff x="3654" y="1513"/>
            <a:chExt cx="1567" cy="605"/>
          </a:xfrm>
        </p:grpSpPr>
        <p:sp>
          <p:nvSpPr>
            <p:cNvPr id="77422" name="AutoShape 9"/>
            <p:cNvSpPr>
              <a:spLocks noChangeArrowheads="1"/>
            </p:cNvSpPr>
            <p:nvPr/>
          </p:nvSpPr>
          <p:spPr bwMode="auto">
            <a:xfrm>
              <a:off x="3654" y="1746"/>
              <a:ext cx="1566" cy="372"/>
            </a:xfrm>
            <a:prstGeom prst="parallelogram">
              <a:avLst>
                <a:gd name="adj" fmla="val 105242"/>
              </a:avLst>
            </a:prstGeom>
            <a:solidFill>
              <a:srgbClr val="92D05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7423" name="AutoShape 10"/>
            <p:cNvSpPr>
              <a:spLocks noChangeArrowheads="1"/>
            </p:cNvSpPr>
            <p:nvPr/>
          </p:nvSpPr>
          <p:spPr bwMode="auto">
            <a:xfrm rot="8254655">
              <a:off x="3810" y="1884"/>
              <a:ext cx="384" cy="78"/>
            </a:xfrm>
            <a:prstGeom prst="rightArrow">
              <a:avLst>
                <a:gd name="adj1" fmla="val 50000"/>
                <a:gd name="adj2" fmla="val 12307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7424" name="Oval 11"/>
            <p:cNvSpPr>
              <a:spLocks noChangeArrowheads="1"/>
            </p:cNvSpPr>
            <p:nvPr/>
          </p:nvSpPr>
          <p:spPr bwMode="auto">
            <a:xfrm>
              <a:off x="4797" y="1956"/>
              <a:ext cx="35" cy="32"/>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77425" name="Line 12"/>
            <p:cNvSpPr>
              <a:spLocks noChangeShapeType="1"/>
            </p:cNvSpPr>
            <p:nvPr/>
          </p:nvSpPr>
          <p:spPr bwMode="auto">
            <a:xfrm flipH="1" flipV="1">
              <a:off x="4140" y="1800"/>
              <a:ext cx="660" cy="168"/>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77325" name="Object 4621"/>
            <p:cNvGraphicFramePr>
              <a:graphicFrameLocks noChangeAspect="1"/>
            </p:cNvGraphicFramePr>
            <p:nvPr/>
          </p:nvGraphicFramePr>
          <p:xfrm>
            <a:off x="4040" y="1926"/>
            <a:ext cx="104" cy="120"/>
          </p:xfrm>
          <a:graphic>
            <a:graphicData uri="http://schemas.openxmlformats.org/presentationml/2006/ole">
              <mc:AlternateContent xmlns:mc="http://schemas.openxmlformats.org/markup-compatibility/2006">
                <mc:Choice xmlns:v="urn:schemas-microsoft-com:vml" Requires="v">
                  <p:oleObj spid="_x0000_s616857" name="Формула" r:id="rId6" imgW="164957" imgH="190335" progId="Equation.3">
                    <p:embed/>
                  </p:oleObj>
                </mc:Choice>
                <mc:Fallback>
                  <p:oleObj name="Формула" r:id="rId6" imgW="164957" imgH="190335"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40" y="1926"/>
                          <a:ext cx="104"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7326" name="Object 4622"/>
            <p:cNvGraphicFramePr>
              <a:graphicFrameLocks noChangeAspect="1"/>
            </p:cNvGraphicFramePr>
            <p:nvPr/>
          </p:nvGraphicFramePr>
          <p:xfrm>
            <a:off x="4495" y="1769"/>
            <a:ext cx="80" cy="96"/>
          </p:xfrm>
          <a:graphic>
            <a:graphicData uri="http://schemas.openxmlformats.org/presentationml/2006/ole">
              <mc:AlternateContent xmlns:mc="http://schemas.openxmlformats.org/markup-compatibility/2006">
                <mc:Choice xmlns:v="urn:schemas-microsoft-com:vml" Requires="v">
                  <p:oleObj spid="_x0000_s616858" name="Формула" r:id="rId8" imgW="126835" imgH="152202" progId="Equation.3">
                    <p:embed/>
                  </p:oleObj>
                </mc:Choice>
                <mc:Fallback>
                  <p:oleObj name="Формула" r:id="rId8" imgW="126835" imgH="152202"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495" y="1769"/>
                          <a:ext cx="80" cy="96"/>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7327" name="Object 4623"/>
            <p:cNvGraphicFramePr>
              <a:graphicFrameLocks noChangeAspect="1"/>
            </p:cNvGraphicFramePr>
            <p:nvPr/>
          </p:nvGraphicFramePr>
          <p:xfrm>
            <a:off x="4864" y="1838"/>
            <a:ext cx="96" cy="112"/>
          </p:xfrm>
          <a:graphic>
            <a:graphicData uri="http://schemas.openxmlformats.org/presentationml/2006/ole">
              <mc:AlternateContent xmlns:mc="http://schemas.openxmlformats.org/markup-compatibility/2006">
                <mc:Choice xmlns:v="urn:schemas-microsoft-com:vml" Requires="v">
                  <p:oleObj spid="_x0000_s616859" name="Формула" r:id="rId10" imgW="152202" imgH="177569" progId="Equation.3">
                    <p:embed/>
                  </p:oleObj>
                </mc:Choice>
                <mc:Fallback>
                  <p:oleObj name="Формула" r:id="rId10" imgW="152202" imgH="177569"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864" y="1838"/>
                          <a:ext cx="96"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7426" name="AutoShape 16"/>
            <p:cNvSpPr>
              <a:spLocks noChangeArrowheads="1"/>
            </p:cNvSpPr>
            <p:nvPr/>
          </p:nvSpPr>
          <p:spPr bwMode="auto">
            <a:xfrm>
              <a:off x="4776" y="1536"/>
              <a:ext cx="72" cy="420"/>
            </a:xfrm>
            <a:prstGeom prst="upArrow">
              <a:avLst>
                <a:gd name="adj1" fmla="val 50000"/>
                <a:gd name="adj2" fmla="val 145833"/>
              </a:avLst>
            </a:prstGeom>
            <a:solidFill>
              <a:srgbClr val="993366"/>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77328" name="Object 4624"/>
            <p:cNvGraphicFramePr>
              <a:graphicFrameLocks noChangeAspect="1"/>
            </p:cNvGraphicFramePr>
            <p:nvPr/>
          </p:nvGraphicFramePr>
          <p:xfrm>
            <a:off x="4893" y="1513"/>
            <a:ext cx="328" cy="152"/>
          </p:xfrm>
          <a:graphic>
            <a:graphicData uri="http://schemas.openxmlformats.org/presentationml/2006/ole">
              <mc:AlternateContent xmlns:mc="http://schemas.openxmlformats.org/markup-compatibility/2006">
                <mc:Choice xmlns:v="urn:schemas-microsoft-com:vml" Requires="v">
                  <p:oleObj spid="_x0000_s616860" name="Формула" r:id="rId12" imgW="520474" imgH="241195" progId="Equation.3">
                    <p:embed/>
                  </p:oleObj>
                </mc:Choice>
                <mc:Fallback>
                  <p:oleObj name="Формула" r:id="rId12" imgW="520474" imgH="241195"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93" y="1513"/>
                          <a:ext cx="328" cy="15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aphicFrame>
        <p:nvGraphicFramePr>
          <p:cNvPr id="317460" name="Object 4625"/>
          <p:cNvGraphicFramePr>
            <a:graphicFrameLocks noChangeAspect="1"/>
          </p:cNvGraphicFramePr>
          <p:nvPr>
            <p:extLst>
              <p:ext uri="{D42A27DB-BD31-4B8C-83A1-F6EECF244321}">
                <p14:modId xmlns:p14="http://schemas.microsoft.com/office/powerpoint/2010/main" val="3705260246"/>
              </p:ext>
            </p:extLst>
          </p:nvPr>
        </p:nvGraphicFramePr>
        <p:xfrm>
          <a:off x="4487863" y="2530475"/>
          <a:ext cx="1701800" cy="241300"/>
        </p:xfrm>
        <a:graphic>
          <a:graphicData uri="http://schemas.openxmlformats.org/presentationml/2006/ole">
            <mc:AlternateContent xmlns:mc="http://schemas.openxmlformats.org/markup-compatibility/2006">
              <mc:Choice xmlns:v="urn:schemas-microsoft-com:vml" Requires="v">
                <p:oleObj spid="_x0000_s616861" name="Equation" r:id="rId14" imgW="1701720" imgH="241200" progId="Equation.DSMT4">
                  <p:embed/>
                </p:oleObj>
              </mc:Choice>
              <mc:Fallback>
                <p:oleObj name="Equation" r:id="rId14" imgW="1701720" imgH="241200" progId="Equation.DSMT4">
                  <p:embed/>
                  <p:pic>
                    <p:nvPicPr>
                      <p:cNvPr id="0" name=""/>
                      <p:cNvPicPr>
                        <a:picLocks noChangeAspect="1" noChangeArrowheads="1"/>
                      </p:cNvPicPr>
                      <p:nvPr/>
                    </p:nvPicPr>
                    <p:blipFill>
                      <a:blip r:embed="rId15"/>
                      <a:srcRect/>
                      <a:stretch>
                        <a:fillRect/>
                      </a:stretch>
                    </p:blipFill>
                    <p:spPr bwMode="auto">
                      <a:xfrm>
                        <a:off x="4487863" y="2530475"/>
                        <a:ext cx="17018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7461" name="Line 21"/>
          <p:cNvSpPr>
            <a:spLocks noChangeShapeType="1"/>
          </p:cNvSpPr>
          <p:nvPr/>
        </p:nvSpPr>
        <p:spPr bwMode="auto">
          <a:xfrm flipH="1" flipV="1">
            <a:off x="6419850" y="3028950"/>
            <a:ext cx="1209675" cy="1143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17462" name="Freeform 22"/>
          <p:cNvSpPr>
            <a:spLocks/>
          </p:cNvSpPr>
          <p:nvPr/>
        </p:nvSpPr>
        <p:spPr bwMode="auto">
          <a:xfrm>
            <a:off x="6524625" y="2909888"/>
            <a:ext cx="233363" cy="46037"/>
          </a:xfrm>
          <a:custGeom>
            <a:avLst/>
            <a:gdLst>
              <a:gd name="T0" fmla="*/ 0 w 138"/>
              <a:gd name="T1" fmla="*/ 2147483647 h 26"/>
              <a:gd name="T2" fmla="*/ 2147483647 w 138"/>
              <a:gd name="T3" fmla="*/ 2147483647 h 26"/>
              <a:gd name="T4" fmla="*/ 2147483647 w 138"/>
              <a:gd name="T5" fmla="*/ 0 h 26"/>
              <a:gd name="T6" fmla="*/ 0 60000 65536"/>
              <a:gd name="T7" fmla="*/ 0 60000 65536"/>
              <a:gd name="T8" fmla="*/ 0 60000 65536"/>
              <a:gd name="T9" fmla="*/ 0 w 138"/>
              <a:gd name="T10" fmla="*/ 0 h 26"/>
              <a:gd name="T11" fmla="*/ 138 w 138"/>
              <a:gd name="T12" fmla="*/ 26 h 26"/>
            </a:gdLst>
            <a:ahLst/>
            <a:cxnLst>
              <a:cxn ang="T6">
                <a:pos x="T0" y="T1"/>
              </a:cxn>
              <a:cxn ang="T7">
                <a:pos x="T2" y="T3"/>
              </a:cxn>
              <a:cxn ang="T8">
                <a:pos x="T4" y="T5"/>
              </a:cxn>
            </a:cxnLst>
            <a:rect l="T9" t="T10" r="T11" b="T12"/>
            <a:pathLst>
              <a:path w="138" h="26">
                <a:moveTo>
                  <a:pt x="0" y="12"/>
                </a:moveTo>
                <a:cubicBezTo>
                  <a:pt x="41" y="26"/>
                  <a:pt x="62" y="23"/>
                  <a:pt x="108" y="18"/>
                </a:cubicBezTo>
                <a:cubicBezTo>
                  <a:pt x="131" y="10"/>
                  <a:pt x="122" y="16"/>
                  <a:pt x="138"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17463" name="Object 4626"/>
          <p:cNvGraphicFramePr>
            <a:graphicFrameLocks noChangeAspect="1"/>
          </p:cNvGraphicFramePr>
          <p:nvPr/>
        </p:nvGraphicFramePr>
        <p:xfrm>
          <a:off x="6678613" y="2936875"/>
          <a:ext cx="111125" cy="131763"/>
        </p:xfrm>
        <a:graphic>
          <a:graphicData uri="http://schemas.openxmlformats.org/presentationml/2006/ole">
            <mc:AlternateContent xmlns:mc="http://schemas.openxmlformats.org/markup-compatibility/2006">
              <mc:Choice xmlns:v="urn:schemas-microsoft-com:vml" Requires="v">
                <p:oleObj spid="_x0000_s616862" name="Формула" r:id="rId16" imgW="139579" imgH="164957" progId="Equation.3">
                  <p:embed/>
                </p:oleObj>
              </mc:Choice>
              <mc:Fallback>
                <p:oleObj name="Формула" r:id="rId16" imgW="139579" imgH="164957"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678613" y="2936875"/>
                        <a:ext cx="111125" cy="13176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64" name="Object 4627"/>
          <p:cNvGraphicFramePr>
            <a:graphicFrameLocks noChangeAspect="1"/>
          </p:cNvGraphicFramePr>
          <p:nvPr/>
        </p:nvGraphicFramePr>
        <p:xfrm>
          <a:off x="6724650" y="3044825"/>
          <a:ext cx="130175" cy="180975"/>
        </p:xfrm>
        <a:graphic>
          <a:graphicData uri="http://schemas.openxmlformats.org/presentationml/2006/ole">
            <mc:AlternateContent xmlns:mc="http://schemas.openxmlformats.org/markup-compatibility/2006">
              <mc:Choice xmlns:v="urn:schemas-microsoft-com:vml" Requires="v">
                <p:oleObj spid="_x0000_s616863" name="Формула" r:id="rId18" imgW="126725" imgH="177415" progId="Equation.3">
                  <p:embed/>
                </p:oleObj>
              </mc:Choice>
              <mc:Fallback>
                <p:oleObj name="Формула" r:id="rId18" imgW="126725" imgH="177415"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724650" y="3044825"/>
                        <a:ext cx="130175" cy="18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465" name="Line 25"/>
          <p:cNvSpPr>
            <a:spLocks noChangeShapeType="1"/>
          </p:cNvSpPr>
          <p:nvPr/>
        </p:nvSpPr>
        <p:spPr bwMode="auto">
          <a:xfrm flipH="1" flipV="1">
            <a:off x="6481763" y="2968625"/>
            <a:ext cx="117475" cy="14288"/>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sp>
        <p:nvSpPr>
          <p:cNvPr id="317466" name="Line 26"/>
          <p:cNvSpPr>
            <a:spLocks noChangeShapeType="1"/>
          </p:cNvSpPr>
          <p:nvPr/>
        </p:nvSpPr>
        <p:spPr bwMode="auto">
          <a:xfrm flipH="1">
            <a:off x="6546850" y="2982913"/>
            <a:ext cx="60325" cy="58737"/>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sp>
        <p:nvSpPr>
          <p:cNvPr id="317472" name="Text Box 32"/>
          <p:cNvSpPr txBox="1">
            <a:spLocks noRot="1" noChangeAspect="1" noMove="1" noResize="1" noEditPoints="1" noAdjustHandles="1" noChangeArrowheads="1" noChangeShapeType="1" noTextEdit="1"/>
          </p:cNvSpPr>
          <p:nvPr/>
        </p:nvSpPr>
        <p:spPr bwMode="auto">
          <a:xfrm>
            <a:off x="201613" y="2517458"/>
            <a:ext cx="4205510" cy="246221"/>
          </a:xfrm>
          <a:prstGeom prst="rect">
            <a:avLst/>
          </a:prstGeom>
          <a:blipFill rotWithShape="1">
            <a:blip r:embed="rId20"/>
            <a:stretch>
              <a:fillRect b="-10000"/>
            </a:stretch>
          </a:blipFill>
          <a:ln>
            <a:noFill/>
          </a:ln>
          <a:effectLst/>
          <a:extLst/>
        </p:spPr>
        <p:txBody>
          <a:bodyPr/>
          <a:lstStyle/>
          <a:p>
            <a:pPr>
              <a:defRPr/>
            </a:pPr>
            <a:r>
              <a:rPr lang="ru-RU">
                <a:noFill/>
                <a:latin typeface="Arial" charset="0"/>
                <a:cs typeface="Arial" charset="0"/>
              </a:rPr>
              <a:t> </a:t>
            </a:r>
          </a:p>
        </p:txBody>
      </p:sp>
      <p:graphicFrame>
        <p:nvGraphicFramePr>
          <p:cNvPr id="317473" name="Object 4628"/>
          <p:cNvGraphicFramePr>
            <a:graphicFrameLocks noChangeAspect="1"/>
          </p:cNvGraphicFramePr>
          <p:nvPr/>
        </p:nvGraphicFramePr>
        <p:xfrm>
          <a:off x="6567488" y="2601913"/>
          <a:ext cx="157162" cy="168275"/>
        </p:xfrm>
        <a:graphic>
          <a:graphicData uri="http://schemas.openxmlformats.org/presentationml/2006/ole">
            <mc:AlternateContent xmlns:mc="http://schemas.openxmlformats.org/markup-compatibility/2006">
              <mc:Choice xmlns:v="urn:schemas-microsoft-com:vml" Requires="v">
                <p:oleObj spid="_x0000_s616864" name="Формула" r:id="rId21" imgW="152268" imgH="164957" progId="Equation.3">
                  <p:embed/>
                </p:oleObj>
              </mc:Choice>
              <mc:Fallback>
                <p:oleObj name="Формула" r:id="rId21" imgW="152268" imgH="164957"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567488" y="2601913"/>
                        <a:ext cx="157162" cy="168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74" name="Object 4629"/>
          <p:cNvGraphicFramePr>
            <a:graphicFrameLocks noChangeAspect="1"/>
          </p:cNvGraphicFramePr>
          <p:nvPr/>
        </p:nvGraphicFramePr>
        <p:xfrm>
          <a:off x="5946775" y="3162300"/>
          <a:ext cx="157163" cy="168275"/>
        </p:xfrm>
        <a:graphic>
          <a:graphicData uri="http://schemas.openxmlformats.org/presentationml/2006/ole">
            <mc:AlternateContent xmlns:mc="http://schemas.openxmlformats.org/markup-compatibility/2006">
              <mc:Choice xmlns:v="urn:schemas-microsoft-com:vml" Requires="v">
                <p:oleObj spid="_x0000_s616865" name="Формула" r:id="rId23" imgW="152268" imgH="164957" progId="Equation.3">
                  <p:embed/>
                </p:oleObj>
              </mc:Choice>
              <mc:Fallback>
                <p:oleObj name="Формула" r:id="rId23" imgW="152268" imgH="164957"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946775" y="3162300"/>
                        <a:ext cx="157163" cy="168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17480" name="Group 40"/>
          <p:cNvGrpSpPr>
            <a:grpSpLocks/>
          </p:cNvGrpSpPr>
          <p:nvPr/>
        </p:nvGrpSpPr>
        <p:grpSpPr bwMode="auto">
          <a:xfrm>
            <a:off x="6103938" y="2857500"/>
            <a:ext cx="1554162" cy="403225"/>
            <a:chOff x="3818" y="2157"/>
            <a:chExt cx="979" cy="254"/>
          </a:xfrm>
        </p:grpSpPr>
        <p:sp>
          <p:nvSpPr>
            <p:cNvPr id="77419" name="Line 36"/>
            <p:cNvSpPr>
              <a:spLocks noChangeShapeType="1"/>
            </p:cNvSpPr>
            <p:nvPr/>
          </p:nvSpPr>
          <p:spPr bwMode="auto">
            <a:xfrm>
              <a:off x="4116" y="2157"/>
              <a:ext cx="681" cy="177"/>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77420" name="Line 37"/>
            <p:cNvSpPr>
              <a:spLocks noChangeShapeType="1"/>
            </p:cNvSpPr>
            <p:nvPr/>
          </p:nvSpPr>
          <p:spPr bwMode="auto">
            <a:xfrm flipV="1">
              <a:off x="3818" y="2333"/>
              <a:ext cx="957" cy="78"/>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77421" name="Line 38"/>
            <p:cNvSpPr>
              <a:spLocks noChangeShapeType="1"/>
            </p:cNvSpPr>
            <p:nvPr/>
          </p:nvSpPr>
          <p:spPr bwMode="auto">
            <a:xfrm flipV="1">
              <a:off x="3829" y="2161"/>
              <a:ext cx="282" cy="243"/>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grpSp>
      <p:sp>
        <p:nvSpPr>
          <p:cNvPr id="317481" name="Rectangle 41"/>
          <p:cNvSpPr>
            <a:spLocks noRot="1" noChangeAspect="1" noMove="1" noResize="1" noEditPoints="1" noAdjustHandles="1" noChangeArrowheads="1" noChangeShapeType="1" noTextEdit="1"/>
          </p:cNvSpPr>
          <p:nvPr/>
        </p:nvSpPr>
        <p:spPr bwMode="auto">
          <a:xfrm>
            <a:off x="138113" y="2927350"/>
            <a:ext cx="5688012" cy="592138"/>
          </a:xfrm>
          <a:prstGeom prst="rect">
            <a:avLst/>
          </a:prstGeom>
          <a:blipFill rotWithShape="1">
            <a:blip r:embed="rId25"/>
            <a:stretch>
              <a:fillRect b="-94845"/>
            </a:stretch>
          </a:blipFill>
          <a:ln>
            <a:noFill/>
          </a:ln>
          <a:effectLst/>
          <a:extLst/>
        </p:spPr>
        <p:txBody>
          <a:bodyPr/>
          <a:lstStyle/>
          <a:p>
            <a:pPr>
              <a:defRPr/>
            </a:pPr>
            <a:r>
              <a:rPr lang="ru-RU">
                <a:noFill/>
                <a:latin typeface="Arial" charset="0"/>
                <a:cs typeface="Arial" charset="0"/>
              </a:rPr>
              <a:t> </a:t>
            </a:r>
          </a:p>
        </p:txBody>
      </p:sp>
      <p:sp>
        <p:nvSpPr>
          <p:cNvPr id="317483" name="AutoShape 43"/>
          <p:cNvSpPr>
            <a:spLocks noChangeArrowheads="1"/>
          </p:cNvSpPr>
          <p:nvPr/>
        </p:nvSpPr>
        <p:spPr bwMode="auto">
          <a:xfrm>
            <a:off x="5789613" y="4151313"/>
            <a:ext cx="2486025" cy="590550"/>
          </a:xfrm>
          <a:prstGeom prst="parallelogram">
            <a:avLst>
              <a:gd name="adj" fmla="val 105242"/>
            </a:avLst>
          </a:prstGeom>
          <a:solidFill>
            <a:srgbClr val="92D05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7484" name="AutoShape 44"/>
          <p:cNvSpPr>
            <a:spLocks noChangeArrowheads="1"/>
          </p:cNvSpPr>
          <p:nvPr/>
        </p:nvSpPr>
        <p:spPr bwMode="auto">
          <a:xfrm rot="8254655">
            <a:off x="6037263" y="4370388"/>
            <a:ext cx="609600" cy="123825"/>
          </a:xfrm>
          <a:prstGeom prst="rightArrow">
            <a:avLst>
              <a:gd name="adj1" fmla="val 50000"/>
              <a:gd name="adj2" fmla="val 123077"/>
            </a:avLst>
          </a:prstGeom>
          <a:solidFill>
            <a:srgbClr val="666699"/>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7485" name="Oval 45"/>
          <p:cNvSpPr>
            <a:spLocks noChangeArrowheads="1"/>
          </p:cNvSpPr>
          <p:nvPr/>
        </p:nvSpPr>
        <p:spPr bwMode="auto">
          <a:xfrm>
            <a:off x="7604125" y="4484688"/>
            <a:ext cx="55563" cy="50800"/>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aphicFrame>
        <p:nvGraphicFramePr>
          <p:cNvPr id="317487" name="Object 4630"/>
          <p:cNvGraphicFramePr>
            <a:graphicFrameLocks noChangeAspect="1"/>
          </p:cNvGraphicFramePr>
          <p:nvPr/>
        </p:nvGraphicFramePr>
        <p:xfrm>
          <a:off x="6078538" y="3656013"/>
          <a:ext cx="165100" cy="190500"/>
        </p:xfrm>
        <a:graphic>
          <a:graphicData uri="http://schemas.openxmlformats.org/presentationml/2006/ole">
            <mc:AlternateContent xmlns:mc="http://schemas.openxmlformats.org/markup-compatibility/2006">
              <mc:Choice xmlns:v="urn:schemas-microsoft-com:vml" Requires="v">
                <p:oleObj spid="_x0000_s616866" name="Формула" r:id="rId26" imgW="164957" imgH="190335" progId="Equation.3">
                  <p:embed/>
                </p:oleObj>
              </mc:Choice>
              <mc:Fallback>
                <p:oleObj name="Формула" r:id="rId26" imgW="164957" imgH="190335"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78538" y="3656013"/>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89" name="Object 4631"/>
          <p:cNvGraphicFramePr>
            <a:graphicFrameLocks noChangeAspect="1"/>
          </p:cNvGraphicFramePr>
          <p:nvPr/>
        </p:nvGraphicFramePr>
        <p:xfrm>
          <a:off x="7681913" y="4373563"/>
          <a:ext cx="152400" cy="177800"/>
        </p:xfrm>
        <a:graphic>
          <a:graphicData uri="http://schemas.openxmlformats.org/presentationml/2006/ole">
            <mc:AlternateContent xmlns:mc="http://schemas.openxmlformats.org/markup-compatibility/2006">
              <mc:Choice xmlns:v="urn:schemas-microsoft-com:vml" Requires="v">
                <p:oleObj spid="_x0000_s616867" name="Формула" r:id="rId27" imgW="152202" imgH="177569" progId="Equation.3">
                  <p:embed/>
                </p:oleObj>
              </mc:Choice>
              <mc:Fallback>
                <p:oleObj name="Формула" r:id="rId27" imgW="152202" imgH="177569"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81913" y="4373563"/>
                        <a:ext cx="1524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91" name="Object 4632"/>
          <p:cNvGraphicFramePr>
            <a:graphicFrameLocks noChangeAspect="1"/>
          </p:cNvGraphicFramePr>
          <p:nvPr/>
        </p:nvGraphicFramePr>
        <p:xfrm>
          <a:off x="7693025" y="3921125"/>
          <a:ext cx="495300" cy="228600"/>
        </p:xfrm>
        <a:graphic>
          <a:graphicData uri="http://schemas.openxmlformats.org/presentationml/2006/ole">
            <mc:AlternateContent xmlns:mc="http://schemas.openxmlformats.org/markup-compatibility/2006">
              <mc:Choice xmlns:v="urn:schemas-microsoft-com:vml" Requires="v">
                <p:oleObj spid="_x0000_s616868" name="Формула" r:id="rId28" imgW="495085" imgH="228501" progId="Equation.3">
                  <p:embed/>
                </p:oleObj>
              </mc:Choice>
              <mc:Fallback>
                <p:oleObj name="Формула" r:id="rId28" imgW="495085" imgH="228501"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693025" y="3921125"/>
                        <a:ext cx="495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492" name="Line 52"/>
          <p:cNvSpPr>
            <a:spLocks noChangeShapeType="1"/>
          </p:cNvSpPr>
          <p:nvPr/>
        </p:nvSpPr>
        <p:spPr bwMode="auto">
          <a:xfrm flipH="1" flipV="1">
            <a:off x="6408738" y="4408488"/>
            <a:ext cx="1209675" cy="1143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7495" name="Object 4633"/>
          <p:cNvGraphicFramePr>
            <a:graphicFrameLocks noChangeAspect="1"/>
          </p:cNvGraphicFramePr>
          <p:nvPr/>
        </p:nvGraphicFramePr>
        <p:xfrm>
          <a:off x="6634163" y="4391025"/>
          <a:ext cx="155575" cy="219075"/>
        </p:xfrm>
        <a:graphic>
          <a:graphicData uri="http://schemas.openxmlformats.org/presentationml/2006/ole">
            <mc:AlternateContent xmlns:mc="http://schemas.openxmlformats.org/markup-compatibility/2006">
              <mc:Choice xmlns:v="urn:schemas-microsoft-com:vml" Requires="v">
                <p:oleObj spid="_x0000_s616869" name="Формула" r:id="rId30" imgW="152268" imgH="215713" progId="Equation.3">
                  <p:embed/>
                </p:oleObj>
              </mc:Choice>
              <mc:Fallback>
                <p:oleObj name="Формула" r:id="rId30" imgW="152268" imgH="215713"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634163" y="4391025"/>
                        <a:ext cx="155575" cy="2190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496" name="Line 56"/>
          <p:cNvSpPr>
            <a:spLocks noChangeShapeType="1"/>
          </p:cNvSpPr>
          <p:nvPr/>
        </p:nvSpPr>
        <p:spPr bwMode="auto">
          <a:xfrm flipH="1" flipV="1">
            <a:off x="6470650" y="4348163"/>
            <a:ext cx="117475" cy="14287"/>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sp>
        <p:nvSpPr>
          <p:cNvPr id="317497" name="Line 57"/>
          <p:cNvSpPr>
            <a:spLocks noChangeShapeType="1"/>
          </p:cNvSpPr>
          <p:nvPr/>
        </p:nvSpPr>
        <p:spPr bwMode="auto">
          <a:xfrm flipH="1">
            <a:off x="6535738" y="4362450"/>
            <a:ext cx="60325" cy="58738"/>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graphicFrame>
        <p:nvGraphicFramePr>
          <p:cNvPr id="317498" name="Object 4634"/>
          <p:cNvGraphicFramePr>
            <a:graphicFrameLocks noChangeAspect="1"/>
          </p:cNvGraphicFramePr>
          <p:nvPr/>
        </p:nvGraphicFramePr>
        <p:xfrm>
          <a:off x="6607175" y="4146550"/>
          <a:ext cx="130175" cy="142875"/>
        </p:xfrm>
        <a:graphic>
          <a:graphicData uri="http://schemas.openxmlformats.org/presentationml/2006/ole">
            <mc:AlternateContent xmlns:mc="http://schemas.openxmlformats.org/markup-compatibility/2006">
              <mc:Choice xmlns:v="urn:schemas-microsoft-com:vml" Requires="v">
                <p:oleObj spid="_x0000_s616870" name="Формула" r:id="rId32" imgW="126835" imgH="139518" progId="Equation.3">
                  <p:embed/>
                </p:oleObj>
              </mc:Choice>
              <mc:Fallback>
                <p:oleObj name="Формула" r:id="rId32" imgW="126835" imgH="139518"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607175" y="4146550"/>
                        <a:ext cx="130175"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499" name="Object 4635"/>
          <p:cNvGraphicFramePr>
            <a:graphicFrameLocks noChangeAspect="1"/>
          </p:cNvGraphicFramePr>
          <p:nvPr/>
        </p:nvGraphicFramePr>
        <p:xfrm>
          <a:off x="5986463" y="4535488"/>
          <a:ext cx="130175" cy="180975"/>
        </p:xfrm>
        <a:graphic>
          <a:graphicData uri="http://schemas.openxmlformats.org/presentationml/2006/ole">
            <mc:AlternateContent xmlns:mc="http://schemas.openxmlformats.org/markup-compatibility/2006">
              <mc:Choice xmlns:v="urn:schemas-microsoft-com:vml" Requires="v">
                <p:oleObj spid="_x0000_s616871" name="Формула" r:id="rId34" imgW="126725" imgH="177415" progId="Equation.3">
                  <p:embed/>
                </p:oleObj>
              </mc:Choice>
              <mc:Fallback>
                <p:oleObj name="Формула" r:id="rId34" imgW="126725" imgH="177415"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986463" y="4535488"/>
                        <a:ext cx="130175" cy="18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17536" name="Group 96"/>
          <p:cNvGrpSpPr>
            <a:grpSpLocks/>
          </p:cNvGrpSpPr>
          <p:nvPr/>
        </p:nvGrpSpPr>
        <p:grpSpPr bwMode="auto">
          <a:xfrm>
            <a:off x="6121400" y="4243388"/>
            <a:ext cx="1519238" cy="396875"/>
            <a:chOff x="3856" y="2673"/>
            <a:chExt cx="957" cy="250"/>
          </a:xfrm>
        </p:grpSpPr>
        <p:sp>
          <p:nvSpPr>
            <p:cNvPr id="77416" name="Line 61"/>
            <p:cNvSpPr>
              <a:spLocks noChangeShapeType="1"/>
            </p:cNvSpPr>
            <p:nvPr/>
          </p:nvSpPr>
          <p:spPr bwMode="auto">
            <a:xfrm>
              <a:off x="4130" y="2675"/>
              <a:ext cx="681" cy="177"/>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77417" name="Line 62"/>
            <p:cNvSpPr>
              <a:spLocks noChangeShapeType="1"/>
            </p:cNvSpPr>
            <p:nvPr/>
          </p:nvSpPr>
          <p:spPr bwMode="auto">
            <a:xfrm flipV="1">
              <a:off x="3856" y="2845"/>
              <a:ext cx="957" cy="78"/>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77418" name="Line 63"/>
            <p:cNvSpPr>
              <a:spLocks noChangeShapeType="1"/>
            </p:cNvSpPr>
            <p:nvPr/>
          </p:nvSpPr>
          <p:spPr bwMode="auto">
            <a:xfrm flipV="1">
              <a:off x="3861" y="2673"/>
              <a:ext cx="282" cy="243"/>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grpSp>
      <p:sp>
        <p:nvSpPr>
          <p:cNvPr id="317504" name="AutoShape 64"/>
          <p:cNvSpPr>
            <a:spLocks noChangeArrowheads="1"/>
          </p:cNvSpPr>
          <p:nvPr/>
        </p:nvSpPr>
        <p:spPr bwMode="auto">
          <a:xfrm>
            <a:off x="5759450" y="5521325"/>
            <a:ext cx="2486025" cy="590550"/>
          </a:xfrm>
          <a:prstGeom prst="parallelogram">
            <a:avLst>
              <a:gd name="adj" fmla="val 105242"/>
            </a:avLst>
          </a:prstGeom>
          <a:solidFill>
            <a:srgbClr val="92D05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7505" name="AutoShape 65"/>
          <p:cNvSpPr>
            <a:spLocks noChangeArrowheads="1"/>
          </p:cNvSpPr>
          <p:nvPr/>
        </p:nvSpPr>
        <p:spPr bwMode="auto">
          <a:xfrm rot="8254655">
            <a:off x="6007100" y="5740400"/>
            <a:ext cx="609600" cy="123825"/>
          </a:xfrm>
          <a:prstGeom prst="rightArrow">
            <a:avLst>
              <a:gd name="adj1" fmla="val 50000"/>
              <a:gd name="adj2" fmla="val 123077"/>
            </a:avLst>
          </a:prstGeom>
          <a:solidFill>
            <a:schemeClr val="hlink"/>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7506" name="Oval 66"/>
          <p:cNvSpPr>
            <a:spLocks noChangeArrowheads="1"/>
          </p:cNvSpPr>
          <p:nvPr/>
        </p:nvSpPr>
        <p:spPr bwMode="auto">
          <a:xfrm>
            <a:off x="7573963" y="5854700"/>
            <a:ext cx="55562" cy="50800"/>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aphicFrame>
        <p:nvGraphicFramePr>
          <p:cNvPr id="317508" name="Object 4636"/>
          <p:cNvGraphicFramePr>
            <a:graphicFrameLocks noChangeAspect="1"/>
          </p:cNvGraphicFramePr>
          <p:nvPr/>
        </p:nvGraphicFramePr>
        <p:xfrm>
          <a:off x="6372225" y="5807075"/>
          <a:ext cx="165100" cy="190500"/>
        </p:xfrm>
        <a:graphic>
          <a:graphicData uri="http://schemas.openxmlformats.org/presentationml/2006/ole">
            <mc:AlternateContent xmlns:mc="http://schemas.openxmlformats.org/markup-compatibility/2006">
              <mc:Choice xmlns:v="urn:schemas-microsoft-com:vml" Requires="v">
                <p:oleObj spid="_x0000_s616872" name="Формула" r:id="rId36" imgW="164957" imgH="190335" progId="Equation.3">
                  <p:embed/>
                </p:oleObj>
              </mc:Choice>
              <mc:Fallback>
                <p:oleObj name="Формула" r:id="rId36" imgW="164957" imgH="190335"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72225" y="5807075"/>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510" name="Object 4637"/>
          <p:cNvGraphicFramePr>
            <a:graphicFrameLocks noChangeAspect="1"/>
          </p:cNvGraphicFramePr>
          <p:nvPr/>
        </p:nvGraphicFramePr>
        <p:xfrm>
          <a:off x="7670800" y="5791200"/>
          <a:ext cx="152400" cy="177800"/>
        </p:xfrm>
        <a:graphic>
          <a:graphicData uri="http://schemas.openxmlformats.org/presentationml/2006/ole">
            <mc:AlternateContent xmlns:mc="http://schemas.openxmlformats.org/markup-compatibility/2006">
              <mc:Choice xmlns:v="urn:schemas-microsoft-com:vml" Requires="v">
                <p:oleObj spid="_x0000_s616873" name="Формула" r:id="rId37" imgW="152202" imgH="177569" progId="Equation.3">
                  <p:embed/>
                </p:oleObj>
              </mc:Choice>
              <mc:Fallback>
                <p:oleObj name="Формула" r:id="rId37" imgW="152202" imgH="177569"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70800" y="5791200"/>
                        <a:ext cx="1524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11" name="AutoShape 71"/>
          <p:cNvSpPr>
            <a:spLocks noChangeArrowheads="1"/>
          </p:cNvSpPr>
          <p:nvPr/>
        </p:nvSpPr>
        <p:spPr bwMode="auto">
          <a:xfrm rot="2096857">
            <a:off x="7700963" y="5411788"/>
            <a:ext cx="112712" cy="552450"/>
          </a:xfrm>
          <a:prstGeom prst="upArrow">
            <a:avLst>
              <a:gd name="adj1" fmla="val 50000"/>
              <a:gd name="adj2" fmla="val 122536"/>
            </a:avLst>
          </a:prstGeom>
          <a:solidFill>
            <a:srgbClr val="993366"/>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7512" name="Object 4638"/>
          <p:cNvGraphicFramePr>
            <a:graphicFrameLocks noChangeAspect="1"/>
          </p:cNvGraphicFramePr>
          <p:nvPr/>
        </p:nvGraphicFramePr>
        <p:xfrm>
          <a:off x="7926388" y="5294313"/>
          <a:ext cx="520700" cy="241300"/>
        </p:xfrm>
        <a:graphic>
          <a:graphicData uri="http://schemas.openxmlformats.org/presentationml/2006/ole">
            <mc:AlternateContent xmlns:mc="http://schemas.openxmlformats.org/markup-compatibility/2006">
              <mc:Choice xmlns:v="urn:schemas-microsoft-com:vml" Requires="v">
                <p:oleObj spid="_x0000_s616874" name="Формула" r:id="rId38" imgW="520474" imgH="241195" progId="Equation.3">
                  <p:embed/>
                </p:oleObj>
              </mc:Choice>
              <mc:Fallback>
                <p:oleObj name="Формула" r:id="rId38" imgW="520474" imgH="241195"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926388" y="5294313"/>
                        <a:ext cx="520700" cy="2413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13" name="Line 73"/>
          <p:cNvSpPr>
            <a:spLocks noChangeShapeType="1"/>
          </p:cNvSpPr>
          <p:nvPr/>
        </p:nvSpPr>
        <p:spPr bwMode="auto">
          <a:xfrm flipH="1" flipV="1">
            <a:off x="6378575" y="5778500"/>
            <a:ext cx="1209675" cy="1143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7516" name="Object 4639"/>
          <p:cNvGraphicFramePr>
            <a:graphicFrameLocks noChangeAspect="1"/>
          </p:cNvGraphicFramePr>
          <p:nvPr/>
        </p:nvGraphicFramePr>
        <p:xfrm>
          <a:off x="6627813" y="5761038"/>
          <a:ext cx="157162" cy="220662"/>
        </p:xfrm>
        <a:graphic>
          <a:graphicData uri="http://schemas.openxmlformats.org/presentationml/2006/ole">
            <mc:AlternateContent xmlns:mc="http://schemas.openxmlformats.org/markup-compatibility/2006">
              <mc:Choice xmlns:v="urn:schemas-microsoft-com:vml" Requires="v">
                <p:oleObj spid="_x0000_s616875" name="Формула" r:id="rId39" imgW="152268" imgH="215713" progId="Equation.3">
                  <p:embed/>
                </p:oleObj>
              </mc:Choice>
              <mc:Fallback>
                <p:oleObj name="Формула" r:id="rId39" imgW="152268" imgH="215713"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627813" y="5761038"/>
                        <a:ext cx="157162" cy="2206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17" name="Line 77"/>
          <p:cNvSpPr>
            <a:spLocks noChangeShapeType="1"/>
          </p:cNvSpPr>
          <p:nvPr/>
        </p:nvSpPr>
        <p:spPr bwMode="auto">
          <a:xfrm flipH="1" flipV="1">
            <a:off x="6440488" y="5718175"/>
            <a:ext cx="117475" cy="14288"/>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sp>
        <p:nvSpPr>
          <p:cNvPr id="317518" name="Line 78"/>
          <p:cNvSpPr>
            <a:spLocks noChangeShapeType="1"/>
          </p:cNvSpPr>
          <p:nvPr/>
        </p:nvSpPr>
        <p:spPr bwMode="auto">
          <a:xfrm flipH="1">
            <a:off x="6505575" y="5732463"/>
            <a:ext cx="60325" cy="58737"/>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graphicFrame>
        <p:nvGraphicFramePr>
          <p:cNvPr id="317519" name="Object 4640"/>
          <p:cNvGraphicFramePr>
            <a:graphicFrameLocks noChangeAspect="1"/>
          </p:cNvGraphicFramePr>
          <p:nvPr/>
        </p:nvGraphicFramePr>
        <p:xfrm>
          <a:off x="6535738" y="4775200"/>
          <a:ext cx="157162" cy="168275"/>
        </p:xfrm>
        <a:graphic>
          <a:graphicData uri="http://schemas.openxmlformats.org/presentationml/2006/ole">
            <mc:AlternateContent xmlns:mc="http://schemas.openxmlformats.org/markup-compatibility/2006">
              <mc:Choice xmlns:v="urn:schemas-microsoft-com:vml" Requires="v">
                <p:oleObj spid="_x0000_s616876" name="Формула" r:id="rId40" imgW="152268" imgH="164957" progId="Equation.3">
                  <p:embed/>
                </p:oleObj>
              </mc:Choice>
              <mc:Fallback>
                <p:oleObj name="Формула" r:id="rId40" imgW="152268" imgH="164957"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535738" y="4775200"/>
                        <a:ext cx="157162" cy="168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520" name="Object 4641"/>
          <p:cNvGraphicFramePr>
            <a:graphicFrameLocks noChangeAspect="1"/>
          </p:cNvGraphicFramePr>
          <p:nvPr/>
        </p:nvGraphicFramePr>
        <p:xfrm>
          <a:off x="5924550" y="5464175"/>
          <a:ext cx="157163" cy="168275"/>
        </p:xfrm>
        <a:graphic>
          <a:graphicData uri="http://schemas.openxmlformats.org/presentationml/2006/ole">
            <mc:AlternateContent xmlns:mc="http://schemas.openxmlformats.org/markup-compatibility/2006">
              <mc:Choice xmlns:v="urn:schemas-microsoft-com:vml" Requires="v">
                <p:oleObj spid="_x0000_s616877" name="Формула" r:id="rId41" imgW="152268" imgH="164957" progId="Equation.3">
                  <p:embed/>
                </p:oleObj>
              </mc:Choice>
              <mc:Fallback>
                <p:oleObj name="Формула" r:id="rId41" imgW="152268" imgH="164957"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924550" y="5464175"/>
                        <a:ext cx="157163" cy="1682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21" name="Line 81"/>
          <p:cNvSpPr>
            <a:spLocks noChangeShapeType="1"/>
          </p:cNvSpPr>
          <p:nvPr/>
        </p:nvSpPr>
        <p:spPr bwMode="auto">
          <a:xfrm>
            <a:off x="6535738" y="5607050"/>
            <a:ext cx="1081087" cy="280988"/>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317522" name="Line 82"/>
          <p:cNvSpPr>
            <a:spLocks noChangeShapeType="1"/>
          </p:cNvSpPr>
          <p:nvPr/>
        </p:nvSpPr>
        <p:spPr bwMode="auto">
          <a:xfrm flipV="1">
            <a:off x="6062663" y="5886450"/>
            <a:ext cx="1519237" cy="123825"/>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317523" name="Line 83"/>
          <p:cNvSpPr>
            <a:spLocks noChangeShapeType="1"/>
          </p:cNvSpPr>
          <p:nvPr/>
        </p:nvSpPr>
        <p:spPr bwMode="auto">
          <a:xfrm flipV="1">
            <a:off x="6080125" y="5613400"/>
            <a:ext cx="447675" cy="385763"/>
          </a:xfrm>
          <a:prstGeom prst="line">
            <a:avLst/>
          </a:prstGeom>
          <a:noFill/>
          <a:ln w="19050">
            <a:solidFill>
              <a:srgbClr val="FFFF00"/>
            </a:solidFill>
            <a:prstDash val="dash"/>
            <a:round/>
            <a:headEnd/>
            <a:tailEnd/>
          </a:ln>
        </p:spPr>
        <p:txBody>
          <a:bodyPr anchor="ctr"/>
          <a:lstStyle/>
          <a:p>
            <a:endParaRPr lang="ru-RU">
              <a:solidFill>
                <a:srgbClr val="000000"/>
              </a:solidFill>
              <a:latin typeface="Arial" charset="0"/>
              <a:cs typeface="Arial" charset="0"/>
            </a:endParaRPr>
          </a:p>
        </p:txBody>
      </p:sp>
      <p:sp>
        <p:nvSpPr>
          <p:cNvPr id="317524" name="Line 84"/>
          <p:cNvSpPr>
            <a:spLocks noChangeShapeType="1"/>
          </p:cNvSpPr>
          <p:nvPr/>
        </p:nvSpPr>
        <p:spPr bwMode="auto">
          <a:xfrm flipV="1">
            <a:off x="7629525" y="3609975"/>
            <a:ext cx="0" cy="89535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317525" name="AutoShape 85"/>
          <p:cNvSpPr>
            <a:spLocks noChangeArrowheads="1"/>
          </p:cNvSpPr>
          <p:nvPr/>
        </p:nvSpPr>
        <p:spPr bwMode="auto">
          <a:xfrm rot="7434377">
            <a:off x="5961856" y="3718719"/>
            <a:ext cx="763588" cy="146050"/>
          </a:xfrm>
          <a:prstGeom prst="rightArrow">
            <a:avLst>
              <a:gd name="adj1" fmla="val 50000"/>
              <a:gd name="adj2" fmla="val 13070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7526" name="Object 4642"/>
          <p:cNvGraphicFramePr>
            <a:graphicFrameLocks noChangeAspect="1"/>
          </p:cNvGraphicFramePr>
          <p:nvPr/>
        </p:nvGraphicFramePr>
        <p:xfrm>
          <a:off x="6327775" y="4464050"/>
          <a:ext cx="177800" cy="228600"/>
        </p:xfrm>
        <a:graphic>
          <a:graphicData uri="http://schemas.openxmlformats.org/presentationml/2006/ole">
            <mc:AlternateContent xmlns:mc="http://schemas.openxmlformats.org/markup-compatibility/2006">
              <mc:Choice xmlns:v="urn:schemas-microsoft-com:vml" Requires="v">
                <p:oleObj spid="_x0000_s616878" name="Формула" r:id="rId42" imgW="177646" imgH="228402" progId="Equation.3">
                  <p:embed/>
                </p:oleObj>
              </mc:Choice>
              <mc:Fallback>
                <p:oleObj name="Формула" r:id="rId42" imgW="177646" imgH="228402"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327775" y="4464050"/>
                        <a:ext cx="1778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27" name="Line 87"/>
          <p:cNvSpPr>
            <a:spLocks noChangeShapeType="1"/>
          </p:cNvSpPr>
          <p:nvPr/>
        </p:nvSpPr>
        <p:spPr bwMode="auto">
          <a:xfrm>
            <a:off x="6134100" y="4086225"/>
            <a:ext cx="0" cy="542925"/>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317528" name="Line 88"/>
          <p:cNvSpPr>
            <a:spLocks noChangeShapeType="1"/>
          </p:cNvSpPr>
          <p:nvPr/>
        </p:nvSpPr>
        <p:spPr bwMode="auto">
          <a:xfrm>
            <a:off x="6561138" y="3494088"/>
            <a:ext cx="0" cy="733425"/>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7531" name="Object 4643"/>
          <p:cNvGraphicFramePr>
            <a:graphicFrameLocks noChangeAspect="1"/>
          </p:cNvGraphicFramePr>
          <p:nvPr/>
        </p:nvGraphicFramePr>
        <p:xfrm>
          <a:off x="6397625" y="3703638"/>
          <a:ext cx="122238" cy="111125"/>
        </p:xfrm>
        <a:graphic>
          <a:graphicData uri="http://schemas.openxmlformats.org/presentationml/2006/ole">
            <mc:AlternateContent xmlns:mc="http://schemas.openxmlformats.org/markup-compatibility/2006">
              <mc:Choice xmlns:v="urn:schemas-microsoft-com:vml" Requires="v">
                <p:oleObj spid="_x0000_s616879" name="Формула" r:id="rId44" imgW="152334" imgH="139639" progId="Equation.3">
                  <p:embed/>
                </p:oleObj>
              </mc:Choice>
              <mc:Fallback>
                <p:oleObj name="Формула" r:id="rId44" imgW="152334" imgH="139639"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6397625" y="3703638"/>
                        <a:ext cx="122238" cy="1111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532" name="Object 4644"/>
          <p:cNvGraphicFramePr>
            <a:graphicFrameLocks noChangeAspect="1"/>
          </p:cNvGraphicFramePr>
          <p:nvPr/>
        </p:nvGraphicFramePr>
        <p:xfrm>
          <a:off x="7693025" y="3556000"/>
          <a:ext cx="101600" cy="101600"/>
        </p:xfrm>
        <a:graphic>
          <a:graphicData uri="http://schemas.openxmlformats.org/presentationml/2006/ole">
            <mc:AlternateContent xmlns:mc="http://schemas.openxmlformats.org/markup-compatibility/2006">
              <mc:Choice xmlns:v="urn:schemas-microsoft-com:vml" Requires="v">
                <p:oleObj spid="_x0000_s616880" name="Формула" r:id="rId46" imgW="126725" imgH="126725" progId="Equation.3">
                  <p:embed/>
                </p:oleObj>
              </mc:Choice>
              <mc:Fallback>
                <p:oleObj name="Формула" r:id="rId46" imgW="126725" imgH="126725"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7693025" y="3556000"/>
                        <a:ext cx="101600" cy="101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33" name="Rectangle 93"/>
          <p:cNvSpPr>
            <a:spLocks noChangeArrowheads="1"/>
          </p:cNvSpPr>
          <p:nvPr/>
        </p:nvSpPr>
        <p:spPr bwMode="auto">
          <a:xfrm>
            <a:off x="7610475" y="4000500"/>
            <a:ext cx="50800" cy="485775"/>
          </a:xfrm>
          <a:prstGeom prst="rect">
            <a:avLst/>
          </a:prstGeom>
          <a:solidFill>
            <a:srgbClr val="80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7534" name="Object 4645"/>
          <p:cNvGraphicFramePr>
            <a:graphicFrameLocks noChangeAspect="1"/>
          </p:cNvGraphicFramePr>
          <p:nvPr>
            <p:extLst>
              <p:ext uri="{D42A27DB-BD31-4B8C-83A1-F6EECF244321}">
                <p14:modId xmlns:p14="http://schemas.microsoft.com/office/powerpoint/2010/main" val="1871801549"/>
              </p:ext>
            </p:extLst>
          </p:nvPr>
        </p:nvGraphicFramePr>
        <p:xfrm>
          <a:off x="2343150" y="3703638"/>
          <a:ext cx="977900" cy="241300"/>
        </p:xfrm>
        <a:graphic>
          <a:graphicData uri="http://schemas.openxmlformats.org/presentationml/2006/ole">
            <mc:AlternateContent xmlns:mc="http://schemas.openxmlformats.org/markup-compatibility/2006">
              <mc:Choice xmlns:v="urn:schemas-microsoft-com:vml" Requires="v">
                <p:oleObj spid="_x0000_s616881" name="Equation" r:id="rId48" imgW="977760" imgH="241200" progId="Equation.DSMT4">
                  <p:embed/>
                </p:oleObj>
              </mc:Choice>
              <mc:Fallback>
                <p:oleObj name="Equation" r:id="rId48" imgW="977760" imgH="241200" progId="Equation.DSMT4">
                  <p:embed/>
                  <p:pic>
                    <p:nvPicPr>
                      <p:cNvPr id="0" name=""/>
                      <p:cNvPicPr>
                        <a:picLocks noChangeAspect="1" noChangeArrowheads="1"/>
                      </p:cNvPicPr>
                      <p:nvPr/>
                    </p:nvPicPr>
                    <p:blipFill>
                      <a:blip r:embed="rId49"/>
                      <a:srcRect/>
                      <a:stretch>
                        <a:fillRect/>
                      </a:stretch>
                    </p:blipFill>
                    <p:spPr bwMode="auto">
                      <a:xfrm>
                        <a:off x="2343150" y="3703638"/>
                        <a:ext cx="9779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7543" name="Rectangle 103"/>
          <p:cNvSpPr>
            <a:spLocks noRot="1" noChangeAspect="1" noMove="1" noResize="1" noEditPoints="1" noAdjustHandles="1" noChangeArrowheads="1" noChangeShapeType="1" noTextEdit="1"/>
          </p:cNvSpPr>
          <p:nvPr/>
        </p:nvSpPr>
        <p:spPr bwMode="auto">
          <a:xfrm>
            <a:off x="88900" y="4076701"/>
            <a:ext cx="5688013" cy="592137"/>
          </a:xfrm>
          <a:prstGeom prst="rect">
            <a:avLst/>
          </a:prstGeom>
          <a:blipFill rotWithShape="1">
            <a:blip r:embed="rId50"/>
            <a:stretch>
              <a:fillRect b="-306186"/>
            </a:stretch>
          </a:blipFill>
          <a:ln>
            <a:noFill/>
          </a:ln>
          <a:effectLst/>
          <a:extLst/>
        </p:spPr>
        <p:txBody>
          <a:bodyPr/>
          <a:lstStyle/>
          <a:p>
            <a:pPr>
              <a:defRPr/>
            </a:pPr>
            <a:r>
              <a:rPr lang="ru-RU">
                <a:noFill/>
                <a:latin typeface="Arial" charset="0"/>
                <a:cs typeface="Arial" charset="0"/>
              </a:rPr>
              <a:t> </a:t>
            </a:r>
          </a:p>
        </p:txBody>
      </p:sp>
      <p:sp>
        <p:nvSpPr>
          <p:cNvPr id="317544" name="AutoShape 104"/>
          <p:cNvSpPr>
            <a:spLocks noChangeArrowheads="1"/>
          </p:cNvSpPr>
          <p:nvPr/>
        </p:nvSpPr>
        <p:spPr bwMode="auto">
          <a:xfrm rot="7208644">
            <a:off x="5905500" y="5165726"/>
            <a:ext cx="777875" cy="146050"/>
          </a:xfrm>
          <a:prstGeom prst="rightArrow">
            <a:avLst>
              <a:gd name="adj1" fmla="val 50000"/>
              <a:gd name="adj2" fmla="val 13315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7545" name="Object 4646"/>
          <p:cNvGraphicFramePr>
            <a:graphicFrameLocks noChangeAspect="1"/>
          </p:cNvGraphicFramePr>
          <p:nvPr/>
        </p:nvGraphicFramePr>
        <p:xfrm>
          <a:off x="6110288" y="4926013"/>
          <a:ext cx="165100" cy="190500"/>
        </p:xfrm>
        <a:graphic>
          <a:graphicData uri="http://schemas.openxmlformats.org/presentationml/2006/ole">
            <mc:AlternateContent xmlns:mc="http://schemas.openxmlformats.org/markup-compatibility/2006">
              <mc:Choice xmlns:v="urn:schemas-microsoft-com:vml" Requires="v">
                <p:oleObj spid="_x0000_s616882" name="Формула" r:id="rId51" imgW="164957" imgH="190335" progId="Equation.3">
                  <p:embed/>
                </p:oleObj>
              </mc:Choice>
              <mc:Fallback>
                <p:oleObj name="Формула" r:id="rId51" imgW="164957" imgH="190335"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10288" y="4926013"/>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46" name="Line 106"/>
          <p:cNvSpPr>
            <a:spLocks noChangeShapeType="1"/>
          </p:cNvSpPr>
          <p:nvPr/>
        </p:nvSpPr>
        <p:spPr bwMode="auto">
          <a:xfrm flipH="1">
            <a:off x="6089650" y="5561013"/>
            <a:ext cx="9525" cy="428625"/>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317547" name="Line 107"/>
          <p:cNvSpPr>
            <a:spLocks noChangeShapeType="1"/>
          </p:cNvSpPr>
          <p:nvPr/>
        </p:nvSpPr>
        <p:spPr bwMode="auto">
          <a:xfrm>
            <a:off x="6511925" y="4945063"/>
            <a:ext cx="4763" cy="642937"/>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7550" name="Object 4647"/>
          <p:cNvGraphicFramePr>
            <a:graphicFrameLocks noChangeAspect="1"/>
          </p:cNvGraphicFramePr>
          <p:nvPr/>
        </p:nvGraphicFramePr>
        <p:xfrm>
          <a:off x="6591300" y="5502275"/>
          <a:ext cx="130175" cy="142875"/>
        </p:xfrm>
        <a:graphic>
          <a:graphicData uri="http://schemas.openxmlformats.org/presentationml/2006/ole">
            <mc:AlternateContent xmlns:mc="http://schemas.openxmlformats.org/markup-compatibility/2006">
              <mc:Choice xmlns:v="urn:schemas-microsoft-com:vml" Requires="v">
                <p:oleObj spid="_x0000_s616883" name="Формула" r:id="rId52" imgW="126835" imgH="139518" progId="Equation.3">
                  <p:embed/>
                </p:oleObj>
              </mc:Choice>
              <mc:Fallback>
                <p:oleObj name="Формула" r:id="rId52" imgW="126835" imgH="139518"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591300" y="5502275"/>
                        <a:ext cx="130175" cy="142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551" name="Object 4648"/>
          <p:cNvGraphicFramePr>
            <a:graphicFrameLocks noChangeAspect="1"/>
          </p:cNvGraphicFramePr>
          <p:nvPr/>
        </p:nvGraphicFramePr>
        <p:xfrm>
          <a:off x="5932488" y="5935663"/>
          <a:ext cx="130175" cy="180975"/>
        </p:xfrm>
        <a:graphic>
          <a:graphicData uri="http://schemas.openxmlformats.org/presentationml/2006/ole">
            <mc:AlternateContent xmlns:mc="http://schemas.openxmlformats.org/markup-compatibility/2006">
              <mc:Choice xmlns:v="urn:schemas-microsoft-com:vml" Requires="v">
                <p:oleObj spid="_x0000_s616884" name="Формула" r:id="rId53" imgW="126725" imgH="177415" progId="Equation.3">
                  <p:embed/>
                </p:oleObj>
              </mc:Choice>
              <mc:Fallback>
                <p:oleObj name="Формула" r:id="rId53" imgW="126725" imgH="177415"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932488" y="5935663"/>
                        <a:ext cx="130175" cy="18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52" name="Rectangle 112"/>
          <p:cNvSpPr>
            <a:spLocks noChangeArrowheads="1"/>
          </p:cNvSpPr>
          <p:nvPr/>
        </p:nvSpPr>
        <p:spPr bwMode="auto">
          <a:xfrm>
            <a:off x="7570788" y="5400675"/>
            <a:ext cx="50800" cy="485775"/>
          </a:xfrm>
          <a:prstGeom prst="rect">
            <a:avLst/>
          </a:prstGeom>
          <a:solidFill>
            <a:srgbClr val="80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7553" name="Line 113"/>
          <p:cNvSpPr>
            <a:spLocks noChangeShapeType="1"/>
          </p:cNvSpPr>
          <p:nvPr/>
        </p:nvSpPr>
        <p:spPr bwMode="auto">
          <a:xfrm flipV="1">
            <a:off x="7594600" y="4979988"/>
            <a:ext cx="0" cy="89535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317554" name="Object 4649"/>
          <p:cNvGraphicFramePr>
            <a:graphicFrameLocks noChangeAspect="1"/>
          </p:cNvGraphicFramePr>
          <p:nvPr/>
        </p:nvGraphicFramePr>
        <p:xfrm>
          <a:off x="7653338" y="4940300"/>
          <a:ext cx="101600" cy="101600"/>
        </p:xfrm>
        <a:graphic>
          <a:graphicData uri="http://schemas.openxmlformats.org/presentationml/2006/ole">
            <mc:AlternateContent xmlns:mc="http://schemas.openxmlformats.org/markup-compatibility/2006">
              <mc:Choice xmlns:v="urn:schemas-microsoft-com:vml" Requires="v">
                <p:oleObj spid="_x0000_s616885" name="Формула" r:id="rId54" imgW="126725" imgH="126725" progId="Equation.3">
                  <p:embed/>
                </p:oleObj>
              </mc:Choice>
              <mc:Fallback>
                <p:oleObj name="Формула" r:id="rId54" imgW="126725" imgH="126725"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7653338" y="4940300"/>
                        <a:ext cx="101600" cy="101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55" name="Line 115"/>
          <p:cNvSpPr>
            <a:spLocks noChangeShapeType="1"/>
          </p:cNvSpPr>
          <p:nvPr/>
        </p:nvSpPr>
        <p:spPr bwMode="auto">
          <a:xfrm>
            <a:off x="6496050" y="4905375"/>
            <a:ext cx="1109663" cy="990600"/>
          </a:xfrm>
          <a:prstGeom prst="line">
            <a:avLst/>
          </a:prstGeom>
          <a:noFill/>
          <a:ln w="19050">
            <a:solidFill>
              <a:srgbClr val="993366"/>
            </a:solidFill>
            <a:prstDash val="dash"/>
            <a:round/>
            <a:headEnd/>
            <a:tailEnd/>
          </a:ln>
        </p:spPr>
        <p:txBody>
          <a:bodyPr anchor="ctr"/>
          <a:lstStyle/>
          <a:p>
            <a:endParaRPr lang="ru-RU">
              <a:solidFill>
                <a:srgbClr val="000000"/>
              </a:solidFill>
              <a:latin typeface="Arial" charset="0"/>
              <a:cs typeface="Arial" charset="0"/>
            </a:endParaRPr>
          </a:p>
        </p:txBody>
      </p:sp>
      <p:sp>
        <p:nvSpPr>
          <p:cNvPr id="317556" name="Line 116"/>
          <p:cNvSpPr>
            <a:spLocks noChangeShapeType="1"/>
          </p:cNvSpPr>
          <p:nvPr/>
        </p:nvSpPr>
        <p:spPr bwMode="auto">
          <a:xfrm>
            <a:off x="6094413" y="5565775"/>
            <a:ext cx="1514475" cy="338138"/>
          </a:xfrm>
          <a:prstGeom prst="line">
            <a:avLst/>
          </a:prstGeom>
          <a:noFill/>
          <a:ln w="19050">
            <a:solidFill>
              <a:srgbClr val="993366"/>
            </a:solidFill>
            <a:prstDash val="dash"/>
            <a:round/>
            <a:headEnd/>
            <a:tailEnd/>
          </a:ln>
        </p:spPr>
        <p:txBody>
          <a:bodyPr anchor="ctr"/>
          <a:lstStyle/>
          <a:p>
            <a:endParaRPr lang="ru-RU">
              <a:solidFill>
                <a:srgbClr val="000000"/>
              </a:solidFill>
              <a:latin typeface="Arial" charset="0"/>
              <a:cs typeface="Arial" charset="0"/>
            </a:endParaRPr>
          </a:p>
        </p:txBody>
      </p:sp>
      <p:sp>
        <p:nvSpPr>
          <p:cNvPr id="317557" name="Line 117"/>
          <p:cNvSpPr>
            <a:spLocks noChangeShapeType="1"/>
          </p:cNvSpPr>
          <p:nvPr/>
        </p:nvSpPr>
        <p:spPr bwMode="auto">
          <a:xfrm flipV="1">
            <a:off x="6107113" y="4906963"/>
            <a:ext cx="390525" cy="647700"/>
          </a:xfrm>
          <a:prstGeom prst="line">
            <a:avLst/>
          </a:prstGeom>
          <a:noFill/>
          <a:ln w="19050">
            <a:solidFill>
              <a:srgbClr val="993366"/>
            </a:solidFill>
            <a:prstDash val="dash"/>
            <a:round/>
            <a:headEnd/>
            <a:tailEnd/>
          </a:ln>
        </p:spPr>
        <p:txBody>
          <a:bodyPr anchor="ctr"/>
          <a:lstStyle/>
          <a:p>
            <a:endParaRPr lang="ru-RU">
              <a:solidFill>
                <a:srgbClr val="000000"/>
              </a:solidFill>
              <a:latin typeface="Arial" charset="0"/>
              <a:cs typeface="Arial" charset="0"/>
            </a:endParaRPr>
          </a:p>
        </p:txBody>
      </p:sp>
      <p:sp>
        <p:nvSpPr>
          <p:cNvPr id="317558" name="Line 118"/>
          <p:cNvSpPr>
            <a:spLocks noChangeShapeType="1"/>
          </p:cNvSpPr>
          <p:nvPr/>
        </p:nvSpPr>
        <p:spPr bwMode="auto">
          <a:xfrm flipH="1" flipV="1">
            <a:off x="7600950" y="5391150"/>
            <a:ext cx="304800" cy="76200"/>
          </a:xfrm>
          <a:prstGeom prst="line">
            <a:avLst/>
          </a:prstGeom>
          <a:noFill/>
          <a:ln w="9525">
            <a:solidFill>
              <a:srgbClr val="008000"/>
            </a:solidFill>
            <a:prstDash val="dash"/>
            <a:round/>
            <a:headEnd/>
            <a:tailEnd/>
          </a:ln>
        </p:spPr>
        <p:txBody>
          <a:bodyPr anchor="ctr"/>
          <a:lstStyle/>
          <a:p>
            <a:endParaRPr lang="ru-RU">
              <a:solidFill>
                <a:srgbClr val="000000"/>
              </a:solidFill>
              <a:latin typeface="Arial" charset="0"/>
              <a:cs typeface="Arial" charset="0"/>
            </a:endParaRPr>
          </a:p>
        </p:txBody>
      </p:sp>
      <p:sp>
        <p:nvSpPr>
          <p:cNvPr id="317559" name="Line 119"/>
          <p:cNvSpPr>
            <a:spLocks noChangeShapeType="1"/>
          </p:cNvSpPr>
          <p:nvPr/>
        </p:nvSpPr>
        <p:spPr bwMode="auto">
          <a:xfrm flipH="1" flipV="1">
            <a:off x="7594600" y="5470525"/>
            <a:ext cx="119063" cy="28575"/>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sp>
        <p:nvSpPr>
          <p:cNvPr id="317560" name="Line 120"/>
          <p:cNvSpPr>
            <a:spLocks noChangeShapeType="1"/>
          </p:cNvSpPr>
          <p:nvPr/>
        </p:nvSpPr>
        <p:spPr bwMode="auto">
          <a:xfrm flipH="1">
            <a:off x="7716838" y="5416550"/>
            <a:ext cx="4762" cy="90488"/>
          </a:xfrm>
          <a:prstGeom prst="line">
            <a:avLst/>
          </a:prstGeom>
          <a:noFill/>
          <a:ln w="9525">
            <a:solidFill>
              <a:schemeClr val="tx1"/>
            </a:solidFill>
            <a:prstDash val="sysDot"/>
            <a:round/>
            <a:headEnd/>
            <a:tailEnd/>
          </a:ln>
        </p:spPr>
        <p:txBody>
          <a:bodyPr anchor="ctr"/>
          <a:lstStyle/>
          <a:p>
            <a:endParaRPr lang="ru-RU">
              <a:solidFill>
                <a:srgbClr val="000000"/>
              </a:solidFill>
              <a:latin typeface="Arial" charset="0"/>
              <a:cs typeface="Arial" charset="0"/>
            </a:endParaRPr>
          </a:p>
        </p:txBody>
      </p:sp>
      <p:graphicFrame>
        <p:nvGraphicFramePr>
          <p:cNvPr id="317561" name="Object 4650"/>
          <p:cNvGraphicFramePr>
            <a:graphicFrameLocks noChangeAspect="1"/>
          </p:cNvGraphicFramePr>
          <p:nvPr/>
        </p:nvGraphicFramePr>
        <p:xfrm>
          <a:off x="7096125" y="5205413"/>
          <a:ext cx="495300" cy="228600"/>
        </p:xfrm>
        <a:graphic>
          <a:graphicData uri="http://schemas.openxmlformats.org/presentationml/2006/ole">
            <mc:AlternateContent xmlns:mc="http://schemas.openxmlformats.org/markup-compatibility/2006">
              <mc:Choice xmlns:v="urn:schemas-microsoft-com:vml" Requires="v">
                <p:oleObj spid="_x0000_s616886" name="Формула" r:id="rId55" imgW="495085" imgH="228501" progId="Equation.3">
                  <p:embed/>
                </p:oleObj>
              </mc:Choice>
              <mc:Fallback>
                <p:oleObj name="Формула" r:id="rId55" imgW="495085" imgH="228501"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7096125" y="5205413"/>
                        <a:ext cx="4953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7562" name="Line 122"/>
          <p:cNvSpPr>
            <a:spLocks noChangeShapeType="1"/>
          </p:cNvSpPr>
          <p:nvPr/>
        </p:nvSpPr>
        <p:spPr bwMode="auto">
          <a:xfrm flipH="1" flipV="1">
            <a:off x="6300788" y="5262563"/>
            <a:ext cx="1290637" cy="61912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7563" name="Object 4651"/>
          <p:cNvGraphicFramePr>
            <a:graphicFrameLocks noChangeAspect="1"/>
          </p:cNvGraphicFramePr>
          <p:nvPr/>
        </p:nvGraphicFramePr>
        <p:xfrm>
          <a:off x="6699250" y="5291138"/>
          <a:ext cx="130175" cy="180975"/>
        </p:xfrm>
        <a:graphic>
          <a:graphicData uri="http://schemas.openxmlformats.org/presentationml/2006/ole">
            <mc:AlternateContent xmlns:mc="http://schemas.openxmlformats.org/markup-compatibility/2006">
              <mc:Choice xmlns:v="urn:schemas-microsoft-com:vml" Requires="v">
                <p:oleObj spid="_x0000_s616887" name="Формула" r:id="rId56" imgW="126725" imgH="177415" progId="Equation.3">
                  <p:embed/>
                </p:oleObj>
              </mc:Choice>
              <mc:Fallback>
                <p:oleObj name="Формула" r:id="rId56" imgW="126725" imgH="177415"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6699250" y="5291138"/>
                        <a:ext cx="130175" cy="18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7564" name="Object 4652"/>
          <p:cNvGraphicFramePr>
            <a:graphicFrameLocks noChangeAspect="1"/>
          </p:cNvGraphicFramePr>
          <p:nvPr>
            <p:extLst>
              <p:ext uri="{D42A27DB-BD31-4B8C-83A1-F6EECF244321}">
                <p14:modId xmlns:p14="http://schemas.microsoft.com/office/powerpoint/2010/main" val="1084206061"/>
              </p:ext>
            </p:extLst>
          </p:nvPr>
        </p:nvGraphicFramePr>
        <p:xfrm>
          <a:off x="4010025" y="4437063"/>
          <a:ext cx="1346200" cy="241300"/>
        </p:xfrm>
        <a:graphic>
          <a:graphicData uri="http://schemas.openxmlformats.org/presentationml/2006/ole">
            <mc:AlternateContent xmlns:mc="http://schemas.openxmlformats.org/markup-compatibility/2006">
              <mc:Choice xmlns:v="urn:schemas-microsoft-com:vml" Requires="v">
                <p:oleObj spid="_x0000_s616888" name="Equation" r:id="rId57" imgW="1346040" imgH="241200" progId="Equation.DSMT4">
                  <p:embed/>
                </p:oleObj>
              </mc:Choice>
              <mc:Fallback>
                <p:oleObj name="Equation" r:id="rId57" imgW="1346040" imgH="241200" progId="Equation.DSMT4">
                  <p:embed/>
                  <p:pic>
                    <p:nvPicPr>
                      <p:cNvPr id="0" name=""/>
                      <p:cNvPicPr>
                        <a:picLocks noChangeAspect="1" noChangeArrowheads="1"/>
                      </p:cNvPicPr>
                      <p:nvPr/>
                    </p:nvPicPr>
                    <p:blipFill>
                      <a:blip r:embed="rId58"/>
                      <a:srcRect/>
                      <a:stretch>
                        <a:fillRect/>
                      </a:stretch>
                    </p:blipFill>
                    <p:spPr bwMode="auto">
                      <a:xfrm>
                        <a:off x="4010025" y="4437063"/>
                        <a:ext cx="1346200" cy="241300"/>
                      </a:xfrm>
                      <a:prstGeom prst="rect">
                        <a:avLst/>
                      </a:prstGeom>
                      <a:noFill/>
                      <a:ln w="9525">
                        <a:solidFill>
                          <a:schemeClr val="tx1"/>
                        </a:solidFill>
                        <a:miter lim="800000"/>
                        <a:headEnd/>
                        <a:tailEnd/>
                      </a:ln>
                      <a:extLst/>
                    </p:spPr>
                  </p:pic>
                </p:oleObj>
              </mc:Fallback>
            </mc:AlternateContent>
          </a:graphicData>
        </a:graphic>
      </p:graphicFrame>
      <p:graphicFrame>
        <p:nvGraphicFramePr>
          <p:cNvPr id="317565" name="Object 4653"/>
          <p:cNvGraphicFramePr>
            <a:graphicFrameLocks noChangeAspect="1"/>
          </p:cNvGraphicFramePr>
          <p:nvPr>
            <p:extLst>
              <p:ext uri="{D42A27DB-BD31-4B8C-83A1-F6EECF244321}">
                <p14:modId xmlns:p14="http://schemas.microsoft.com/office/powerpoint/2010/main" val="3457861541"/>
              </p:ext>
            </p:extLst>
          </p:nvPr>
        </p:nvGraphicFramePr>
        <p:xfrm>
          <a:off x="3795713" y="4786313"/>
          <a:ext cx="1371600" cy="241300"/>
        </p:xfrm>
        <a:graphic>
          <a:graphicData uri="http://schemas.openxmlformats.org/presentationml/2006/ole">
            <mc:AlternateContent xmlns:mc="http://schemas.openxmlformats.org/markup-compatibility/2006">
              <mc:Choice xmlns:v="urn:schemas-microsoft-com:vml" Requires="v">
                <p:oleObj spid="_x0000_s616889" name="Equation" r:id="rId59" imgW="1371600" imgH="241200" progId="Equation.DSMT4">
                  <p:embed/>
                </p:oleObj>
              </mc:Choice>
              <mc:Fallback>
                <p:oleObj name="Equation" r:id="rId59" imgW="1371600" imgH="241200" progId="Equation.DSMT4">
                  <p:embed/>
                  <p:pic>
                    <p:nvPicPr>
                      <p:cNvPr id="0" name=""/>
                      <p:cNvPicPr>
                        <a:picLocks noChangeAspect="1" noChangeArrowheads="1"/>
                      </p:cNvPicPr>
                      <p:nvPr/>
                    </p:nvPicPr>
                    <p:blipFill>
                      <a:blip r:embed="rId60"/>
                      <a:srcRect/>
                      <a:stretch>
                        <a:fillRect/>
                      </a:stretch>
                    </p:blipFill>
                    <p:spPr bwMode="auto">
                      <a:xfrm>
                        <a:off x="3795713" y="4786313"/>
                        <a:ext cx="1371600" cy="2413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17566" name="Object 4654"/>
          <p:cNvGraphicFramePr>
            <a:graphicFrameLocks noChangeAspect="1"/>
          </p:cNvGraphicFramePr>
          <p:nvPr>
            <p:extLst>
              <p:ext uri="{D42A27DB-BD31-4B8C-83A1-F6EECF244321}">
                <p14:modId xmlns:p14="http://schemas.microsoft.com/office/powerpoint/2010/main" val="453973295"/>
              </p:ext>
            </p:extLst>
          </p:nvPr>
        </p:nvGraphicFramePr>
        <p:xfrm>
          <a:off x="2155825" y="5143500"/>
          <a:ext cx="1219200" cy="266700"/>
        </p:xfrm>
        <a:graphic>
          <a:graphicData uri="http://schemas.openxmlformats.org/presentationml/2006/ole">
            <mc:AlternateContent xmlns:mc="http://schemas.openxmlformats.org/markup-compatibility/2006">
              <mc:Choice xmlns:v="urn:schemas-microsoft-com:vml" Requires="v">
                <p:oleObj spid="_x0000_s616890" name="Equation" r:id="rId61" imgW="1218960" imgH="266400" progId="Equation.DSMT4">
                  <p:embed/>
                </p:oleObj>
              </mc:Choice>
              <mc:Fallback>
                <p:oleObj name="Equation" r:id="rId61" imgW="1218960" imgH="266400" progId="Equation.DSMT4">
                  <p:embed/>
                  <p:pic>
                    <p:nvPicPr>
                      <p:cNvPr id="0" name=""/>
                      <p:cNvPicPr>
                        <a:picLocks noChangeAspect="1" noChangeArrowheads="1"/>
                      </p:cNvPicPr>
                      <p:nvPr/>
                    </p:nvPicPr>
                    <p:blipFill>
                      <a:blip r:embed="rId62"/>
                      <a:srcRect/>
                      <a:stretch>
                        <a:fillRect/>
                      </a:stretch>
                    </p:blipFill>
                    <p:spPr bwMode="auto">
                      <a:xfrm>
                        <a:off x="2155825" y="5143500"/>
                        <a:ext cx="1219200" cy="2667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17567" name="Object 4655"/>
          <p:cNvGraphicFramePr>
            <a:graphicFrameLocks noChangeAspect="1"/>
          </p:cNvGraphicFramePr>
          <p:nvPr>
            <p:extLst>
              <p:ext uri="{D42A27DB-BD31-4B8C-83A1-F6EECF244321}">
                <p14:modId xmlns:p14="http://schemas.microsoft.com/office/powerpoint/2010/main" val="52576086"/>
              </p:ext>
            </p:extLst>
          </p:nvPr>
        </p:nvGraphicFramePr>
        <p:xfrm>
          <a:off x="2690813" y="5738813"/>
          <a:ext cx="1397000" cy="241300"/>
        </p:xfrm>
        <a:graphic>
          <a:graphicData uri="http://schemas.openxmlformats.org/presentationml/2006/ole">
            <mc:AlternateContent xmlns:mc="http://schemas.openxmlformats.org/markup-compatibility/2006">
              <mc:Choice xmlns:v="urn:schemas-microsoft-com:vml" Requires="v">
                <p:oleObj spid="_x0000_s616891" name="Equation" r:id="rId63" imgW="1396800" imgH="241200" progId="Equation.DSMT4">
                  <p:embed/>
                </p:oleObj>
              </mc:Choice>
              <mc:Fallback>
                <p:oleObj name="Equation" r:id="rId63" imgW="1396800" imgH="241200" progId="Equation.DSMT4">
                  <p:embed/>
                  <p:pic>
                    <p:nvPicPr>
                      <p:cNvPr id="0" name=""/>
                      <p:cNvPicPr>
                        <a:picLocks noChangeAspect="1" noChangeArrowheads="1"/>
                      </p:cNvPicPr>
                      <p:nvPr/>
                    </p:nvPicPr>
                    <p:blipFill>
                      <a:blip r:embed="rId64"/>
                      <a:srcRect/>
                      <a:stretch>
                        <a:fillRect/>
                      </a:stretch>
                    </p:blipFill>
                    <p:spPr bwMode="auto">
                      <a:xfrm>
                        <a:off x="2690813" y="5738813"/>
                        <a:ext cx="13970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17568" name="Freeform 128"/>
          <p:cNvSpPr>
            <a:spLocks/>
          </p:cNvSpPr>
          <p:nvPr/>
        </p:nvSpPr>
        <p:spPr bwMode="auto">
          <a:xfrm flipV="1">
            <a:off x="7570788" y="5689600"/>
            <a:ext cx="147637" cy="42863"/>
          </a:xfrm>
          <a:custGeom>
            <a:avLst/>
            <a:gdLst>
              <a:gd name="T0" fmla="*/ 0 w 138"/>
              <a:gd name="T1" fmla="*/ 2147483647 h 26"/>
              <a:gd name="T2" fmla="*/ 2147483647 w 138"/>
              <a:gd name="T3" fmla="*/ 2147483647 h 26"/>
              <a:gd name="T4" fmla="*/ 2147483647 w 138"/>
              <a:gd name="T5" fmla="*/ 0 h 26"/>
              <a:gd name="T6" fmla="*/ 0 60000 65536"/>
              <a:gd name="T7" fmla="*/ 0 60000 65536"/>
              <a:gd name="T8" fmla="*/ 0 60000 65536"/>
              <a:gd name="T9" fmla="*/ 0 w 138"/>
              <a:gd name="T10" fmla="*/ 0 h 26"/>
              <a:gd name="T11" fmla="*/ 138 w 138"/>
              <a:gd name="T12" fmla="*/ 26 h 26"/>
            </a:gdLst>
            <a:ahLst/>
            <a:cxnLst>
              <a:cxn ang="T6">
                <a:pos x="T0" y="T1"/>
              </a:cxn>
              <a:cxn ang="T7">
                <a:pos x="T2" y="T3"/>
              </a:cxn>
              <a:cxn ang="T8">
                <a:pos x="T4" y="T5"/>
              </a:cxn>
            </a:cxnLst>
            <a:rect l="T9" t="T10" r="T11" b="T12"/>
            <a:pathLst>
              <a:path w="138" h="26">
                <a:moveTo>
                  <a:pt x="0" y="12"/>
                </a:moveTo>
                <a:cubicBezTo>
                  <a:pt x="41" y="26"/>
                  <a:pt x="62" y="23"/>
                  <a:pt x="108" y="18"/>
                </a:cubicBezTo>
                <a:cubicBezTo>
                  <a:pt x="131" y="10"/>
                  <a:pt x="122" y="16"/>
                  <a:pt x="138" y="0"/>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317569" name="Object 4656"/>
          <p:cNvGraphicFramePr>
            <a:graphicFrameLocks noChangeAspect="1"/>
          </p:cNvGraphicFramePr>
          <p:nvPr/>
        </p:nvGraphicFramePr>
        <p:xfrm>
          <a:off x="7653338" y="5545138"/>
          <a:ext cx="100012" cy="131762"/>
        </p:xfrm>
        <a:graphic>
          <a:graphicData uri="http://schemas.openxmlformats.org/presentationml/2006/ole">
            <mc:AlternateContent xmlns:mc="http://schemas.openxmlformats.org/markup-compatibility/2006">
              <mc:Choice xmlns:v="urn:schemas-microsoft-com:vml" Requires="v">
                <p:oleObj spid="_x0000_s616892" name="Формула" r:id="rId65" imgW="126780" imgH="164814" progId="Equation.3">
                  <p:embed/>
                </p:oleObj>
              </mc:Choice>
              <mc:Fallback>
                <p:oleObj name="Формула" r:id="rId65" imgW="126780" imgH="164814"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7653338" y="5545138"/>
                        <a:ext cx="100012" cy="1317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7410" name="AutoShape 130">
            <a:hlinkClick r:id="rId6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7411" name="AutoShape 131">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7412" name="AutoShape 132">
            <a:hlinkClick r:id="" action="ppaction://hlinkshowjump?jump=nextslide" highlightClick="1"/>
          </p:cNvPr>
          <p:cNvSpPr>
            <a:spLocks noChangeArrowheads="1"/>
          </p:cNvSpPr>
          <p:nvPr/>
        </p:nvSpPr>
        <p:spPr bwMode="auto">
          <a:xfrm>
            <a:off x="2504616" y="573088"/>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7413" name="Oval 13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21</a:t>
            </a:r>
            <a:endParaRPr lang="ru-RU" sz="1000" b="1" dirty="0">
              <a:solidFill>
                <a:srgbClr val="00007D"/>
              </a:solidFill>
              <a:latin typeface="Arial" charset="0"/>
              <a:cs typeface="Arial" charset="0"/>
            </a:endParaRPr>
          </a:p>
        </p:txBody>
      </p:sp>
      <p:pic>
        <p:nvPicPr>
          <p:cNvPr id="77414" name="Picture 15" descr="Z:\Символ НГУ_4.JPG"/>
          <p:cNvPicPr>
            <a:picLocks noChangeAspect="1" noChangeArrowheads="1"/>
          </p:cNvPicPr>
          <p:nvPr/>
        </p:nvPicPr>
        <p:blipFill>
          <a:blip r:embed="rId68"/>
          <a:srcRect/>
          <a:stretch>
            <a:fillRect/>
          </a:stretch>
        </p:blipFill>
        <p:spPr bwMode="auto">
          <a:xfrm>
            <a:off x="8121650" y="34925"/>
            <a:ext cx="901700" cy="757238"/>
          </a:xfrm>
          <a:prstGeom prst="rect">
            <a:avLst/>
          </a:prstGeom>
          <a:noFill/>
          <a:ln w="9525">
            <a:noFill/>
            <a:miter lim="800000"/>
            <a:headEnd/>
            <a:tailEnd/>
          </a:ln>
        </p:spPr>
      </p:pic>
    </p:spTree>
    <p:extLst>
      <p:ext uri="{BB962C8B-B14F-4D97-AF65-F5344CB8AC3E}">
        <p14:creationId xmlns:p14="http://schemas.microsoft.com/office/powerpoint/2010/main" val="2458047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317447"/>
                                        </p:tgtEl>
                                        <p:attrNameLst>
                                          <p:attrName>style.visibility</p:attrName>
                                        </p:attrNameLst>
                                      </p:cBhvr>
                                      <p:to>
                                        <p:strVal val="visible"/>
                                      </p:to>
                                    </p:set>
                                    <p:anim calcmode="lin" valueType="num">
                                      <p:cBhvr additive="base">
                                        <p:cTn id="7" dur="500" fill="hold"/>
                                        <p:tgtEl>
                                          <p:spTgt spid="317447"/>
                                        </p:tgtEl>
                                        <p:attrNameLst>
                                          <p:attrName>ppt_x</p:attrName>
                                        </p:attrNameLst>
                                      </p:cBhvr>
                                      <p:tavLst>
                                        <p:tav tm="0">
                                          <p:val>
                                            <p:strVal val="#ppt_x"/>
                                          </p:val>
                                        </p:tav>
                                        <p:tav tm="100000">
                                          <p:val>
                                            <p:strVal val="#ppt_x"/>
                                          </p:val>
                                        </p:tav>
                                      </p:tavLst>
                                    </p:anim>
                                    <p:anim calcmode="lin" valueType="num">
                                      <p:cBhvr additive="base">
                                        <p:cTn id="8" dur="500" fill="hold"/>
                                        <p:tgtEl>
                                          <p:spTgt spid="31744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17448"/>
                                        </p:tgtEl>
                                        <p:attrNameLst>
                                          <p:attrName>style.visibility</p:attrName>
                                        </p:attrNameLst>
                                      </p:cBhvr>
                                      <p:to>
                                        <p:strVal val="visible"/>
                                      </p:to>
                                    </p:set>
                                    <p:anim calcmode="lin" valueType="num">
                                      <p:cBhvr additive="base">
                                        <p:cTn id="11" dur="500" fill="hold"/>
                                        <p:tgtEl>
                                          <p:spTgt spid="317448"/>
                                        </p:tgtEl>
                                        <p:attrNameLst>
                                          <p:attrName>ppt_x</p:attrName>
                                        </p:attrNameLst>
                                      </p:cBhvr>
                                      <p:tavLst>
                                        <p:tav tm="0">
                                          <p:val>
                                            <p:strVal val="#ppt_x"/>
                                          </p:val>
                                        </p:tav>
                                        <p:tav tm="100000">
                                          <p:val>
                                            <p:strVal val="#ppt_x"/>
                                          </p:val>
                                        </p:tav>
                                      </p:tavLst>
                                    </p:anim>
                                    <p:anim calcmode="lin" valueType="num">
                                      <p:cBhvr additive="base">
                                        <p:cTn id="12" dur="500" fill="hold"/>
                                        <p:tgtEl>
                                          <p:spTgt spid="317448"/>
                                        </p:tgtEl>
                                        <p:attrNameLst>
                                          <p:attrName>ppt_y</p:attrName>
                                        </p:attrNameLst>
                                      </p:cBhvr>
                                      <p:tavLst>
                                        <p:tav tm="0">
                                          <p:val>
                                            <p:strVal val="1+#ppt_h/2"/>
                                          </p:val>
                                        </p:tav>
                                        <p:tav tm="100000">
                                          <p:val>
                                            <p:strVal val="#ppt_y"/>
                                          </p:val>
                                        </p:tav>
                                      </p:tavLst>
                                    </p:anim>
                                  </p:childTnLst>
                                </p:cTn>
                              </p:par>
                            </p:childTnLst>
                          </p:cTn>
                        </p:par>
                        <p:par>
                          <p:cTn id="13" fill="hold" nodeType="afterGroup">
                            <p:stCondLst>
                              <p:cond delay="500"/>
                            </p:stCondLst>
                            <p:childTnLst>
                              <p:par>
                                <p:cTn id="14" presetID="1" presetClass="entr" presetSubtype="0" fill="hold" nodeType="afterEffect">
                                  <p:stCondLst>
                                    <p:cond delay="0"/>
                                  </p:stCondLst>
                                  <p:childTnLst>
                                    <p:set>
                                      <p:cBhvr>
                                        <p:cTn id="15" dur="1" fill="hold">
                                          <p:stCondLst>
                                            <p:cond delay="0"/>
                                          </p:stCondLst>
                                        </p:cTn>
                                        <p:tgtEl>
                                          <p:spTgt spid="317458"/>
                                        </p:tgtEl>
                                        <p:attrNameLst>
                                          <p:attrName>style.visibility</p:attrName>
                                        </p:attrNameLst>
                                      </p:cBhvr>
                                      <p:to>
                                        <p:strVal val="visible"/>
                                      </p:to>
                                    </p:set>
                                  </p:childTnLst>
                                </p:cTn>
                              </p:par>
                              <p:par>
                                <p:cTn id="16" presetID="2" presetClass="entr" presetSubtype="4" fill="hold" nodeType="withEffect">
                                  <p:stCondLst>
                                    <p:cond delay="0"/>
                                  </p:stCondLst>
                                  <p:childTnLst>
                                    <p:set>
                                      <p:cBhvr>
                                        <p:cTn id="17" dur="1" fill="hold">
                                          <p:stCondLst>
                                            <p:cond delay="0"/>
                                          </p:stCondLst>
                                        </p:cTn>
                                        <p:tgtEl>
                                          <p:spTgt spid="317460"/>
                                        </p:tgtEl>
                                        <p:attrNameLst>
                                          <p:attrName>style.visibility</p:attrName>
                                        </p:attrNameLst>
                                      </p:cBhvr>
                                      <p:to>
                                        <p:strVal val="visible"/>
                                      </p:to>
                                    </p:set>
                                    <p:anim calcmode="lin" valueType="num">
                                      <p:cBhvr additive="base">
                                        <p:cTn id="18" dur="500" fill="hold"/>
                                        <p:tgtEl>
                                          <p:spTgt spid="317460"/>
                                        </p:tgtEl>
                                        <p:attrNameLst>
                                          <p:attrName>ppt_x</p:attrName>
                                        </p:attrNameLst>
                                      </p:cBhvr>
                                      <p:tavLst>
                                        <p:tav tm="0">
                                          <p:val>
                                            <p:strVal val="#ppt_x"/>
                                          </p:val>
                                        </p:tav>
                                        <p:tav tm="100000">
                                          <p:val>
                                            <p:strVal val="#ppt_x"/>
                                          </p:val>
                                        </p:tav>
                                      </p:tavLst>
                                    </p:anim>
                                    <p:anim calcmode="lin" valueType="num">
                                      <p:cBhvr additive="base">
                                        <p:cTn id="19" dur="500" fill="hold"/>
                                        <p:tgtEl>
                                          <p:spTgt spid="317460"/>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1000"/>
                            </p:stCondLst>
                            <p:childTnLst>
                              <p:par>
                                <p:cTn id="21" presetID="1" presetClass="entr" presetSubtype="0" fill="hold" grpId="0" nodeType="afterEffect">
                                  <p:stCondLst>
                                    <p:cond delay="0"/>
                                  </p:stCondLst>
                                  <p:childTnLst>
                                    <p:set>
                                      <p:cBhvr>
                                        <p:cTn id="22" dur="1" fill="hold">
                                          <p:stCondLst>
                                            <p:cond delay="0"/>
                                          </p:stCondLst>
                                        </p:cTn>
                                        <p:tgtEl>
                                          <p:spTgt spid="31746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746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1746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1746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746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746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nodeType="clickEffect">
                                  <p:stCondLst>
                                    <p:cond delay="0"/>
                                  </p:stCondLst>
                                  <p:childTnLst>
                                    <p:set>
                                      <p:cBhvr>
                                        <p:cTn id="36" dur="1" fill="hold">
                                          <p:stCondLst>
                                            <p:cond delay="0"/>
                                          </p:stCondLst>
                                        </p:cTn>
                                        <p:tgtEl>
                                          <p:spTgt spid="317472"/>
                                        </p:tgtEl>
                                        <p:attrNameLst>
                                          <p:attrName>style.visibility</p:attrName>
                                        </p:attrNameLst>
                                      </p:cBhvr>
                                      <p:to>
                                        <p:strVal val="visible"/>
                                      </p:to>
                                    </p:set>
                                    <p:anim calcmode="lin" valueType="num">
                                      <p:cBhvr additive="base">
                                        <p:cTn id="37" dur="500" fill="hold"/>
                                        <p:tgtEl>
                                          <p:spTgt spid="317472"/>
                                        </p:tgtEl>
                                        <p:attrNameLst>
                                          <p:attrName>ppt_x</p:attrName>
                                        </p:attrNameLst>
                                      </p:cBhvr>
                                      <p:tavLst>
                                        <p:tav tm="0">
                                          <p:val>
                                            <p:strVal val="#ppt_x"/>
                                          </p:val>
                                        </p:tav>
                                        <p:tav tm="100000">
                                          <p:val>
                                            <p:strVal val="#ppt_x"/>
                                          </p:val>
                                        </p:tav>
                                      </p:tavLst>
                                    </p:anim>
                                    <p:anim calcmode="lin" valueType="num">
                                      <p:cBhvr additive="base">
                                        <p:cTn id="38" dur="500" fill="hold"/>
                                        <p:tgtEl>
                                          <p:spTgt spid="317472"/>
                                        </p:tgtEl>
                                        <p:attrNameLst>
                                          <p:attrName>ppt_y</p:attrName>
                                        </p:attrNameLst>
                                      </p:cBhvr>
                                      <p:tavLst>
                                        <p:tav tm="0">
                                          <p:val>
                                            <p:strVal val="1+#ppt_h/2"/>
                                          </p:val>
                                        </p:tav>
                                        <p:tav tm="100000">
                                          <p:val>
                                            <p:strVal val="#ppt_y"/>
                                          </p:val>
                                        </p:tav>
                                      </p:tavLst>
                                    </p:anim>
                                  </p:childTnLst>
                                </p:cTn>
                              </p:par>
                              <p:par>
                                <p:cTn id="39" presetID="1" presetClass="entr" presetSubtype="0" fill="hold" nodeType="withEffect">
                                  <p:stCondLst>
                                    <p:cond delay="0"/>
                                  </p:stCondLst>
                                  <p:childTnLst>
                                    <p:set>
                                      <p:cBhvr>
                                        <p:cTn id="40" dur="1" fill="hold">
                                          <p:stCondLst>
                                            <p:cond delay="0"/>
                                          </p:stCondLst>
                                        </p:cTn>
                                        <p:tgtEl>
                                          <p:spTgt spid="31747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1747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1748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1751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nodeType="clickEffect">
                                  <p:stCondLst>
                                    <p:cond delay="0"/>
                                  </p:stCondLst>
                                  <p:childTnLst>
                                    <p:set>
                                      <p:cBhvr>
                                        <p:cTn id="50" dur="1" fill="hold">
                                          <p:stCondLst>
                                            <p:cond delay="0"/>
                                          </p:stCondLst>
                                        </p:cTn>
                                        <p:tgtEl>
                                          <p:spTgt spid="317481"/>
                                        </p:tgtEl>
                                        <p:attrNameLst>
                                          <p:attrName>style.visibility</p:attrName>
                                        </p:attrNameLst>
                                      </p:cBhvr>
                                      <p:to>
                                        <p:strVal val="visible"/>
                                      </p:to>
                                    </p:set>
                                    <p:anim calcmode="lin" valueType="num">
                                      <p:cBhvr additive="base">
                                        <p:cTn id="51" dur="500" fill="hold"/>
                                        <p:tgtEl>
                                          <p:spTgt spid="317481"/>
                                        </p:tgtEl>
                                        <p:attrNameLst>
                                          <p:attrName>ppt_x</p:attrName>
                                        </p:attrNameLst>
                                      </p:cBhvr>
                                      <p:tavLst>
                                        <p:tav tm="0">
                                          <p:val>
                                            <p:strVal val="#ppt_x"/>
                                          </p:val>
                                        </p:tav>
                                        <p:tav tm="100000">
                                          <p:val>
                                            <p:strVal val="#ppt_x"/>
                                          </p:val>
                                        </p:tav>
                                      </p:tavLst>
                                    </p:anim>
                                    <p:anim calcmode="lin" valueType="num">
                                      <p:cBhvr additive="base">
                                        <p:cTn id="52" dur="500" fill="hold"/>
                                        <p:tgtEl>
                                          <p:spTgt spid="317481"/>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17534"/>
                                        </p:tgtEl>
                                        <p:attrNameLst>
                                          <p:attrName>style.visibility</p:attrName>
                                        </p:attrNameLst>
                                      </p:cBhvr>
                                      <p:to>
                                        <p:strVal val="visible"/>
                                      </p:to>
                                    </p:set>
                                    <p:anim calcmode="lin" valueType="num">
                                      <p:cBhvr additive="base">
                                        <p:cTn id="55" dur="500" fill="hold"/>
                                        <p:tgtEl>
                                          <p:spTgt spid="317534"/>
                                        </p:tgtEl>
                                        <p:attrNameLst>
                                          <p:attrName>ppt_x</p:attrName>
                                        </p:attrNameLst>
                                      </p:cBhvr>
                                      <p:tavLst>
                                        <p:tav tm="0">
                                          <p:val>
                                            <p:strVal val="#ppt_x"/>
                                          </p:val>
                                        </p:tav>
                                        <p:tav tm="100000">
                                          <p:val>
                                            <p:strVal val="#ppt_x"/>
                                          </p:val>
                                        </p:tav>
                                      </p:tavLst>
                                    </p:anim>
                                    <p:anim calcmode="lin" valueType="num">
                                      <p:cBhvr additive="base">
                                        <p:cTn id="56" dur="500" fill="hold"/>
                                        <p:tgtEl>
                                          <p:spTgt spid="317534"/>
                                        </p:tgtEl>
                                        <p:attrNameLst>
                                          <p:attrName>ppt_y</p:attrName>
                                        </p:attrNameLst>
                                      </p:cBhvr>
                                      <p:tavLst>
                                        <p:tav tm="0">
                                          <p:val>
                                            <p:strVal val="1+#ppt_h/2"/>
                                          </p:val>
                                        </p:tav>
                                        <p:tav tm="100000">
                                          <p:val>
                                            <p:strVal val="#ppt_y"/>
                                          </p:val>
                                        </p:tav>
                                      </p:tavLst>
                                    </p:anim>
                                  </p:childTnLst>
                                </p:cTn>
                              </p:par>
                            </p:childTnLst>
                          </p:cTn>
                        </p:par>
                        <p:par>
                          <p:cTn id="57" fill="hold" nodeType="afterGroup">
                            <p:stCondLst>
                              <p:cond delay="500"/>
                            </p:stCondLst>
                            <p:childTnLst>
                              <p:par>
                                <p:cTn id="58" presetID="1" presetClass="entr" presetSubtype="0" fill="hold" grpId="0" nodeType="afterEffect">
                                  <p:stCondLst>
                                    <p:cond delay="0"/>
                                  </p:stCondLst>
                                  <p:childTnLst>
                                    <p:set>
                                      <p:cBhvr>
                                        <p:cTn id="59" dur="1" fill="hold">
                                          <p:stCondLst>
                                            <p:cond delay="0"/>
                                          </p:stCondLst>
                                        </p:cTn>
                                        <p:tgtEl>
                                          <p:spTgt spid="317530"/>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17495"/>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17497"/>
                                        </p:tgtEl>
                                        <p:attrNameLst>
                                          <p:attrName>style.visibility</p:attrName>
                                        </p:attrNameLst>
                                      </p:cBhvr>
                                      <p:to>
                                        <p:strVal val="visible"/>
                                      </p:to>
                                    </p:set>
                                  </p:childTnLst>
                                </p:cTn>
                              </p:par>
                              <p:par>
                                <p:cTn id="64" presetID="1" presetClass="entr" presetSubtype="0" fill="hold" grpId="0" nodeType="withEffect">
                                  <p:stCondLst>
                                    <p:cond delay="0"/>
                                  </p:stCondLst>
                                  <p:childTnLst>
                                    <p:set>
                                      <p:cBhvr>
                                        <p:cTn id="65" dur="1" fill="hold">
                                          <p:stCondLst>
                                            <p:cond delay="0"/>
                                          </p:stCondLst>
                                        </p:cTn>
                                        <p:tgtEl>
                                          <p:spTgt spid="31749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17498"/>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17499"/>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17492"/>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17531"/>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17525"/>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17484"/>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17483"/>
                                        </p:tgtEl>
                                        <p:attrNameLst>
                                          <p:attrName>style.visibility</p:attrName>
                                        </p:attrNameLst>
                                      </p:cBhvr>
                                      <p:to>
                                        <p:strVal val="visible"/>
                                      </p:to>
                                    </p:set>
                                  </p:childTnLst>
                                </p:cTn>
                              </p:par>
                              <p:par>
                                <p:cTn id="80" presetID="1" presetClass="entr" presetSubtype="0" fill="hold" nodeType="withEffect">
                                  <p:stCondLst>
                                    <p:cond delay="0"/>
                                  </p:stCondLst>
                                  <p:childTnLst>
                                    <p:set>
                                      <p:cBhvr>
                                        <p:cTn id="81" dur="1" fill="hold">
                                          <p:stCondLst>
                                            <p:cond delay="0"/>
                                          </p:stCondLst>
                                        </p:cTn>
                                        <p:tgtEl>
                                          <p:spTgt spid="317532"/>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17527"/>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17528"/>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317529"/>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317524"/>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317487"/>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17531"/>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17533"/>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17526"/>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317489"/>
                                        </p:tgtEl>
                                        <p:attrNameLst>
                                          <p:attrName>style.visibility</p:attrName>
                                        </p:attrNameLst>
                                      </p:cBhvr>
                                      <p:to>
                                        <p:strVal val="visible"/>
                                      </p:to>
                                    </p:set>
                                  </p:childTnLst>
                                </p:cTn>
                              </p:par>
                              <p:par>
                                <p:cTn id="100" presetID="1" presetClass="entr" presetSubtype="0" fill="hold" nodeType="withEffect">
                                  <p:stCondLst>
                                    <p:cond delay="0"/>
                                  </p:stCondLst>
                                  <p:childTnLst>
                                    <p:set>
                                      <p:cBhvr>
                                        <p:cTn id="101" dur="1" fill="hold">
                                          <p:stCondLst>
                                            <p:cond delay="0"/>
                                          </p:stCondLst>
                                        </p:cTn>
                                        <p:tgtEl>
                                          <p:spTgt spid="317491"/>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17485"/>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317536"/>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4" fill="hold" nodeType="clickEffect">
                                  <p:stCondLst>
                                    <p:cond delay="0"/>
                                  </p:stCondLst>
                                  <p:childTnLst>
                                    <p:set>
                                      <p:cBhvr>
                                        <p:cTn id="109" dur="1" fill="hold">
                                          <p:stCondLst>
                                            <p:cond delay="0"/>
                                          </p:stCondLst>
                                        </p:cTn>
                                        <p:tgtEl>
                                          <p:spTgt spid="317543"/>
                                        </p:tgtEl>
                                        <p:attrNameLst>
                                          <p:attrName>style.visibility</p:attrName>
                                        </p:attrNameLst>
                                      </p:cBhvr>
                                      <p:to>
                                        <p:strVal val="visible"/>
                                      </p:to>
                                    </p:set>
                                    <p:anim calcmode="lin" valueType="num">
                                      <p:cBhvr additive="base">
                                        <p:cTn id="110" dur="500" fill="hold"/>
                                        <p:tgtEl>
                                          <p:spTgt spid="317543"/>
                                        </p:tgtEl>
                                        <p:attrNameLst>
                                          <p:attrName>ppt_x</p:attrName>
                                        </p:attrNameLst>
                                      </p:cBhvr>
                                      <p:tavLst>
                                        <p:tav tm="0">
                                          <p:val>
                                            <p:strVal val="#ppt_x"/>
                                          </p:val>
                                        </p:tav>
                                        <p:tav tm="100000">
                                          <p:val>
                                            <p:strVal val="#ppt_x"/>
                                          </p:val>
                                        </p:tav>
                                      </p:tavLst>
                                    </p:anim>
                                    <p:anim calcmode="lin" valueType="num">
                                      <p:cBhvr additive="base">
                                        <p:cTn id="111" dur="500" fill="hold"/>
                                        <p:tgtEl>
                                          <p:spTgt spid="317543"/>
                                        </p:tgtEl>
                                        <p:attrNameLst>
                                          <p:attrName>ppt_y</p:attrName>
                                        </p:attrNameLst>
                                      </p:cBhvr>
                                      <p:tavLst>
                                        <p:tav tm="0">
                                          <p:val>
                                            <p:strVal val="1+#ppt_h/2"/>
                                          </p:val>
                                        </p:tav>
                                        <p:tav tm="100000">
                                          <p:val>
                                            <p:strVal val="#ppt_y"/>
                                          </p:val>
                                        </p:tav>
                                      </p:tavLst>
                                    </p:anim>
                                  </p:childTnLst>
                                </p:cTn>
                              </p:par>
                              <p:par>
                                <p:cTn id="112" presetID="1" presetClass="entr" presetSubtype="0" fill="hold" nodeType="withEffect">
                                  <p:stCondLst>
                                    <p:cond delay="0"/>
                                  </p:stCondLst>
                                  <p:childTnLst>
                                    <p:set>
                                      <p:cBhvr>
                                        <p:cTn id="113" dur="1" fill="hold">
                                          <p:stCondLst>
                                            <p:cond delay="0"/>
                                          </p:stCondLst>
                                        </p:cTn>
                                        <p:tgtEl>
                                          <p:spTgt spid="317519"/>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17520"/>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317516"/>
                                        </p:tgtEl>
                                        <p:attrNameLst>
                                          <p:attrName>style.visibility</p:attrName>
                                        </p:attrNameLst>
                                      </p:cBhvr>
                                      <p:to>
                                        <p:strVal val="visible"/>
                                      </p:to>
                                    </p:set>
                                  </p:childTnLst>
                                </p:cTn>
                              </p:par>
                              <p:par>
                                <p:cTn id="118" presetID="1" presetClass="entr" presetSubtype="0" fill="hold" grpId="0" nodeType="withEffect">
                                  <p:stCondLst>
                                    <p:cond delay="0"/>
                                  </p:stCondLst>
                                  <p:childTnLst>
                                    <p:set>
                                      <p:cBhvr>
                                        <p:cTn id="119" dur="1" fill="hold">
                                          <p:stCondLst>
                                            <p:cond delay="0"/>
                                          </p:stCondLst>
                                        </p:cTn>
                                        <p:tgtEl>
                                          <p:spTgt spid="317517"/>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317513"/>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17504"/>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317511"/>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17512"/>
                                        </p:tgtEl>
                                        <p:attrNameLst>
                                          <p:attrName>style.visibility</p:attrName>
                                        </p:attrNameLst>
                                      </p:cBhvr>
                                      <p:to>
                                        <p:strVal val="visible"/>
                                      </p:to>
                                    </p:set>
                                  </p:childTnLst>
                                </p:cTn>
                              </p:par>
                              <p:par>
                                <p:cTn id="128" presetID="1" presetClass="entr" presetSubtype="0" fill="hold" nodeType="withEffect">
                                  <p:stCondLst>
                                    <p:cond delay="0"/>
                                  </p:stCondLst>
                                  <p:childTnLst>
                                    <p:set>
                                      <p:cBhvr>
                                        <p:cTn id="129" dur="1" fill="hold">
                                          <p:stCondLst>
                                            <p:cond delay="0"/>
                                          </p:stCondLst>
                                        </p:cTn>
                                        <p:tgtEl>
                                          <p:spTgt spid="317510"/>
                                        </p:tgtEl>
                                        <p:attrNameLst>
                                          <p:attrName>style.visibility</p:attrName>
                                        </p:attrNameLst>
                                      </p:cBhvr>
                                      <p:to>
                                        <p:strVal val="visible"/>
                                      </p:to>
                                    </p:set>
                                  </p:childTnLst>
                                </p:cTn>
                              </p:par>
                              <p:par>
                                <p:cTn id="130" presetID="1" presetClass="entr" presetSubtype="0" fill="hold" nodeType="withEffect">
                                  <p:stCondLst>
                                    <p:cond delay="0"/>
                                  </p:stCondLst>
                                  <p:childTnLst>
                                    <p:set>
                                      <p:cBhvr>
                                        <p:cTn id="131" dur="1" fill="hold">
                                          <p:stCondLst>
                                            <p:cond delay="0"/>
                                          </p:stCondLst>
                                        </p:cTn>
                                        <p:tgtEl>
                                          <p:spTgt spid="317508"/>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17523"/>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317521"/>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317522"/>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317505"/>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317506"/>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317544"/>
                                        </p:tgtEl>
                                        <p:attrNameLst>
                                          <p:attrName>style.visibility</p:attrName>
                                        </p:attrNameLst>
                                      </p:cBhvr>
                                      <p:to>
                                        <p:strVal val="visible"/>
                                      </p:to>
                                    </p:set>
                                  </p:childTnLst>
                                </p:cTn>
                              </p:par>
                              <p:par>
                                <p:cTn id="144" presetID="1" presetClass="entr" presetSubtype="0" fill="hold" nodeType="withEffect">
                                  <p:stCondLst>
                                    <p:cond delay="0"/>
                                  </p:stCondLst>
                                  <p:childTnLst>
                                    <p:set>
                                      <p:cBhvr>
                                        <p:cTn id="145" dur="1" fill="hold">
                                          <p:stCondLst>
                                            <p:cond delay="0"/>
                                          </p:stCondLst>
                                        </p:cTn>
                                        <p:tgtEl>
                                          <p:spTgt spid="317545"/>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317546"/>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317547"/>
                                        </p:tgtEl>
                                        <p:attrNameLst>
                                          <p:attrName>style.visibility</p:attrName>
                                        </p:attrNameLst>
                                      </p:cBhvr>
                                      <p:to>
                                        <p:strVal val="visible"/>
                                      </p:to>
                                    </p:set>
                                  </p:childTnLst>
                                </p:cTn>
                              </p:par>
                              <p:par>
                                <p:cTn id="150" presetID="1" presetClass="entr" presetSubtype="0" fill="hold" nodeType="withEffect">
                                  <p:stCondLst>
                                    <p:cond delay="0"/>
                                  </p:stCondLst>
                                  <p:childTnLst>
                                    <p:set>
                                      <p:cBhvr>
                                        <p:cTn id="151" dur="1" fill="hold">
                                          <p:stCondLst>
                                            <p:cond delay="0"/>
                                          </p:stCondLst>
                                        </p:cTn>
                                        <p:tgtEl>
                                          <p:spTgt spid="317550"/>
                                        </p:tgtEl>
                                        <p:attrNameLst>
                                          <p:attrName>style.visibility</p:attrName>
                                        </p:attrNameLst>
                                      </p:cBhvr>
                                      <p:to>
                                        <p:strVal val="visible"/>
                                      </p:to>
                                    </p:set>
                                  </p:childTnLst>
                                </p:cTn>
                              </p:par>
                              <p:par>
                                <p:cTn id="152" presetID="1" presetClass="entr" presetSubtype="0" fill="hold" nodeType="withEffect">
                                  <p:stCondLst>
                                    <p:cond delay="0"/>
                                  </p:stCondLst>
                                  <p:childTnLst>
                                    <p:set>
                                      <p:cBhvr>
                                        <p:cTn id="153" dur="1" fill="hold">
                                          <p:stCondLst>
                                            <p:cond delay="0"/>
                                          </p:stCondLst>
                                        </p:cTn>
                                        <p:tgtEl>
                                          <p:spTgt spid="317551"/>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317552"/>
                                        </p:tgtEl>
                                        <p:attrNameLst>
                                          <p:attrName>style.visibility</p:attrName>
                                        </p:attrNameLst>
                                      </p:cBhvr>
                                      <p:to>
                                        <p:strVal val="visible"/>
                                      </p:to>
                                    </p:set>
                                  </p:childTnLst>
                                </p:cTn>
                              </p:par>
                              <p:par>
                                <p:cTn id="156" presetID="1" presetClass="entr" presetSubtype="0" fill="hold" grpId="0" nodeType="withEffect">
                                  <p:stCondLst>
                                    <p:cond delay="0"/>
                                  </p:stCondLst>
                                  <p:childTnLst>
                                    <p:set>
                                      <p:cBhvr>
                                        <p:cTn id="157" dur="1" fill="hold">
                                          <p:stCondLst>
                                            <p:cond delay="0"/>
                                          </p:stCondLst>
                                        </p:cTn>
                                        <p:tgtEl>
                                          <p:spTgt spid="317553"/>
                                        </p:tgtEl>
                                        <p:attrNameLst>
                                          <p:attrName>style.visibility</p:attrName>
                                        </p:attrNameLst>
                                      </p:cBhvr>
                                      <p:to>
                                        <p:strVal val="visible"/>
                                      </p:to>
                                    </p:set>
                                  </p:childTnLst>
                                </p:cTn>
                              </p:par>
                              <p:par>
                                <p:cTn id="158" presetID="1" presetClass="entr" presetSubtype="0" fill="hold" nodeType="withEffect">
                                  <p:stCondLst>
                                    <p:cond delay="0"/>
                                  </p:stCondLst>
                                  <p:childTnLst>
                                    <p:set>
                                      <p:cBhvr>
                                        <p:cTn id="159" dur="1" fill="hold">
                                          <p:stCondLst>
                                            <p:cond delay="0"/>
                                          </p:stCondLst>
                                        </p:cTn>
                                        <p:tgtEl>
                                          <p:spTgt spid="317554"/>
                                        </p:tgtEl>
                                        <p:attrNameLst>
                                          <p:attrName>style.visibility</p:attrName>
                                        </p:attrNameLst>
                                      </p:cBhvr>
                                      <p:to>
                                        <p:strVal val="visible"/>
                                      </p:to>
                                    </p:set>
                                  </p:childTnLst>
                                </p:cTn>
                              </p:par>
                              <p:par>
                                <p:cTn id="160" presetID="1" presetClass="entr" presetSubtype="0" fill="hold" grpId="0" nodeType="withEffect">
                                  <p:stCondLst>
                                    <p:cond delay="0"/>
                                  </p:stCondLst>
                                  <p:childTnLst>
                                    <p:set>
                                      <p:cBhvr>
                                        <p:cTn id="161" dur="1" fill="hold">
                                          <p:stCondLst>
                                            <p:cond delay="0"/>
                                          </p:stCondLst>
                                        </p:cTn>
                                        <p:tgtEl>
                                          <p:spTgt spid="317555"/>
                                        </p:tgtEl>
                                        <p:attrNameLst>
                                          <p:attrName>style.visibility</p:attrName>
                                        </p:attrNameLst>
                                      </p:cBhvr>
                                      <p:to>
                                        <p:strVal val="visible"/>
                                      </p:to>
                                    </p:set>
                                  </p:childTnLst>
                                </p:cTn>
                              </p:par>
                              <p:par>
                                <p:cTn id="162" presetID="1" presetClass="entr" presetSubtype="0" fill="hold" grpId="0" nodeType="withEffect">
                                  <p:stCondLst>
                                    <p:cond delay="0"/>
                                  </p:stCondLst>
                                  <p:childTnLst>
                                    <p:set>
                                      <p:cBhvr>
                                        <p:cTn id="163" dur="1" fill="hold">
                                          <p:stCondLst>
                                            <p:cond delay="0"/>
                                          </p:stCondLst>
                                        </p:cTn>
                                        <p:tgtEl>
                                          <p:spTgt spid="317556"/>
                                        </p:tgtEl>
                                        <p:attrNameLst>
                                          <p:attrName>style.visibility</p:attrName>
                                        </p:attrNameLst>
                                      </p:cBhvr>
                                      <p:to>
                                        <p:strVal val="visible"/>
                                      </p:to>
                                    </p:set>
                                  </p:childTnLst>
                                </p:cTn>
                              </p:par>
                              <p:par>
                                <p:cTn id="164" presetID="1" presetClass="entr" presetSubtype="0" fill="hold" grpId="0" nodeType="withEffect">
                                  <p:stCondLst>
                                    <p:cond delay="0"/>
                                  </p:stCondLst>
                                  <p:childTnLst>
                                    <p:set>
                                      <p:cBhvr>
                                        <p:cTn id="165" dur="1" fill="hold">
                                          <p:stCondLst>
                                            <p:cond delay="0"/>
                                          </p:stCondLst>
                                        </p:cTn>
                                        <p:tgtEl>
                                          <p:spTgt spid="317557"/>
                                        </p:tgtEl>
                                        <p:attrNameLst>
                                          <p:attrName>style.visibility</p:attrName>
                                        </p:attrNameLst>
                                      </p:cBhvr>
                                      <p:to>
                                        <p:strVal val="visible"/>
                                      </p:to>
                                    </p:set>
                                  </p:childTnLst>
                                </p:cTn>
                              </p:par>
                              <p:par>
                                <p:cTn id="166" presetID="1" presetClass="entr" presetSubtype="0" fill="hold" grpId="0" nodeType="withEffect">
                                  <p:stCondLst>
                                    <p:cond delay="0"/>
                                  </p:stCondLst>
                                  <p:childTnLst>
                                    <p:set>
                                      <p:cBhvr>
                                        <p:cTn id="167" dur="1" fill="hold">
                                          <p:stCondLst>
                                            <p:cond delay="0"/>
                                          </p:stCondLst>
                                        </p:cTn>
                                        <p:tgtEl>
                                          <p:spTgt spid="317558"/>
                                        </p:tgtEl>
                                        <p:attrNameLst>
                                          <p:attrName>style.visibility</p:attrName>
                                        </p:attrNameLst>
                                      </p:cBhvr>
                                      <p:to>
                                        <p:strVal val="visible"/>
                                      </p:to>
                                    </p:set>
                                  </p:childTnLst>
                                </p:cTn>
                              </p:par>
                              <p:par>
                                <p:cTn id="168" presetID="1" presetClass="entr" presetSubtype="0" fill="hold" grpId="0" nodeType="withEffect">
                                  <p:stCondLst>
                                    <p:cond delay="0"/>
                                  </p:stCondLst>
                                  <p:childTnLst>
                                    <p:set>
                                      <p:cBhvr>
                                        <p:cTn id="169" dur="1" fill="hold">
                                          <p:stCondLst>
                                            <p:cond delay="0"/>
                                          </p:stCondLst>
                                        </p:cTn>
                                        <p:tgtEl>
                                          <p:spTgt spid="317559"/>
                                        </p:tgtEl>
                                        <p:attrNameLst>
                                          <p:attrName>style.visibility</p:attrName>
                                        </p:attrNameLst>
                                      </p:cBhvr>
                                      <p:to>
                                        <p:strVal val="visible"/>
                                      </p:to>
                                    </p:set>
                                  </p:childTnLst>
                                </p:cTn>
                              </p:par>
                              <p:par>
                                <p:cTn id="170" presetID="1" presetClass="entr" presetSubtype="0" fill="hold" grpId="0" nodeType="withEffect">
                                  <p:stCondLst>
                                    <p:cond delay="0"/>
                                  </p:stCondLst>
                                  <p:childTnLst>
                                    <p:set>
                                      <p:cBhvr>
                                        <p:cTn id="171" dur="1" fill="hold">
                                          <p:stCondLst>
                                            <p:cond delay="0"/>
                                          </p:stCondLst>
                                        </p:cTn>
                                        <p:tgtEl>
                                          <p:spTgt spid="317560"/>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317561"/>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317562"/>
                                        </p:tgtEl>
                                        <p:attrNameLst>
                                          <p:attrName>style.visibility</p:attrName>
                                        </p:attrNameLst>
                                      </p:cBhvr>
                                      <p:to>
                                        <p:strVal val="visible"/>
                                      </p:to>
                                    </p:set>
                                  </p:childTnLst>
                                </p:cTn>
                              </p:par>
                              <p:par>
                                <p:cTn id="176" presetID="1" presetClass="entr" presetSubtype="0" fill="hold" nodeType="withEffect">
                                  <p:stCondLst>
                                    <p:cond delay="0"/>
                                  </p:stCondLst>
                                  <p:childTnLst>
                                    <p:set>
                                      <p:cBhvr>
                                        <p:cTn id="177" dur="1" fill="hold">
                                          <p:stCondLst>
                                            <p:cond delay="0"/>
                                          </p:stCondLst>
                                        </p:cTn>
                                        <p:tgtEl>
                                          <p:spTgt spid="317563"/>
                                        </p:tgtEl>
                                        <p:attrNameLst>
                                          <p:attrName>style.visibility</p:attrName>
                                        </p:attrNameLst>
                                      </p:cBhvr>
                                      <p:to>
                                        <p:strVal val="visible"/>
                                      </p:to>
                                    </p:set>
                                  </p:childTnLst>
                                </p:cTn>
                              </p:par>
                              <p:par>
                                <p:cTn id="178" presetID="2" presetClass="entr" presetSubtype="4" fill="hold" nodeType="withEffect">
                                  <p:stCondLst>
                                    <p:cond delay="0"/>
                                  </p:stCondLst>
                                  <p:childTnLst>
                                    <p:set>
                                      <p:cBhvr>
                                        <p:cTn id="179" dur="1" fill="hold">
                                          <p:stCondLst>
                                            <p:cond delay="0"/>
                                          </p:stCondLst>
                                        </p:cTn>
                                        <p:tgtEl>
                                          <p:spTgt spid="317564"/>
                                        </p:tgtEl>
                                        <p:attrNameLst>
                                          <p:attrName>style.visibility</p:attrName>
                                        </p:attrNameLst>
                                      </p:cBhvr>
                                      <p:to>
                                        <p:strVal val="visible"/>
                                      </p:to>
                                    </p:set>
                                    <p:anim calcmode="lin" valueType="num">
                                      <p:cBhvr additive="base">
                                        <p:cTn id="180" dur="500" fill="hold"/>
                                        <p:tgtEl>
                                          <p:spTgt spid="317564"/>
                                        </p:tgtEl>
                                        <p:attrNameLst>
                                          <p:attrName>ppt_x</p:attrName>
                                        </p:attrNameLst>
                                      </p:cBhvr>
                                      <p:tavLst>
                                        <p:tav tm="0">
                                          <p:val>
                                            <p:strVal val="#ppt_x"/>
                                          </p:val>
                                        </p:tav>
                                        <p:tav tm="100000">
                                          <p:val>
                                            <p:strVal val="#ppt_x"/>
                                          </p:val>
                                        </p:tav>
                                      </p:tavLst>
                                    </p:anim>
                                    <p:anim calcmode="lin" valueType="num">
                                      <p:cBhvr additive="base">
                                        <p:cTn id="181" dur="500" fill="hold"/>
                                        <p:tgtEl>
                                          <p:spTgt spid="317564"/>
                                        </p:tgtEl>
                                        <p:attrNameLst>
                                          <p:attrName>ppt_y</p:attrName>
                                        </p:attrNameLst>
                                      </p:cBhvr>
                                      <p:tavLst>
                                        <p:tav tm="0">
                                          <p:val>
                                            <p:strVal val="1+#ppt_h/2"/>
                                          </p:val>
                                        </p:tav>
                                        <p:tav tm="100000">
                                          <p:val>
                                            <p:strVal val="#ppt_y"/>
                                          </p:val>
                                        </p:tav>
                                      </p:tavLst>
                                    </p:anim>
                                  </p:childTnLst>
                                </p:cTn>
                              </p:par>
                              <p:par>
                                <p:cTn id="182" presetID="2" presetClass="entr" presetSubtype="4" fill="hold" nodeType="withEffect">
                                  <p:stCondLst>
                                    <p:cond delay="0"/>
                                  </p:stCondLst>
                                  <p:childTnLst>
                                    <p:set>
                                      <p:cBhvr>
                                        <p:cTn id="183" dur="1" fill="hold">
                                          <p:stCondLst>
                                            <p:cond delay="0"/>
                                          </p:stCondLst>
                                        </p:cTn>
                                        <p:tgtEl>
                                          <p:spTgt spid="317565"/>
                                        </p:tgtEl>
                                        <p:attrNameLst>
                                          <p:attrName>style.visibility</p:attrName>
                                        </p:attrNameLst>
                                      </p:cBhvr>
                                      <p:to>
                                        <p:strVal val="visible"/>
                                      </p:to>
                                    </p:set>
                                    <p:anim calcmode="lin" valueType="num">
                                      <p:cBhvr additive="base">
                                        <p:cTn id="184" dur="500" fill="hold"/>
                                        <p:tgtEl>
                                          <p:spTgt spid="317565"/>
                                        </p:tgtEl>
                                        <p:attrNameLst>
                                          <p:attrName>ppt_x</p:attrName>
                                        </p:attrNameLst>
                                      </p:cBhvr>
                                      <p:tavLst>
                                        <p:tav tm="0">
                                          <p:val>
                                            <p:strVal val="#ppt_x"/>
                                          </p:val>
                                        </p:tav>
                                        <p:tav tm="100000">
                                          <p:val>
                                            <p:strVal val="#ppt_x"/>
                                          </p:val>
                                        </p:tav>
                                      </p:tavLst>
                                    </p:anim>
                                    <p:anim calcmode="lin" valueType="num">
                                      <p:cBhvr additive="base">
                                        <p:cTn id="185" dur="500" fill="hold"/>
                                        <p:tgtEl>
                                          <p:spTgt spid="317565"/>
                                        </p:tgtEl>
                                        <p:attrNameLst>
                                          <p:attrName>ppt_y</p:attrName>
                                        </p:attrNameLst>
                                      </p:cBhvr>
                                      <p:tavLst>
                                        <p:tav tm="0">
                                          <p:val>
                                            <p:strVal val="1+#ppt_h/2"/>
                                          </p:val>
                                        </p:tav>
                                        <p:tav tm="100000">
                                          <p:val>
                                            <p:strVal val="#ppt_y"/>
                                          </p:val>
                                        </p:tav>
                                      </p:tavLst>
                                    </p:anim>
                                  </p:childTnLst>
                                </p:cTn>
                              </p:par>
                              <p:par>
                                <p:cTn id="186" presetID="2" presetClass="entr" presetSubtype="4" fill="hold" nodeType="withEffect">
                                  <p:stCondLst>
                                    <p:cond delay="0"/>
                                  </p:stCondLst>
                                  <p:childTnLst>
                                    <p:set>
                                      <p:cBhvr>
                                        <p:cTn id="187" dur="1" fill="hold">
                                          <p:stCondLst>
                                            <p:cond delay="0"/>
                                          </p:stCondLst>
                                        </p:cTn>
                                        <p:tgtEl>
                                          <p:spTgt spid="317566"/>
                                        </p:tgtEl>
                                        <p:attrNameLst>
                                          <p:attrName>style.visibility</p:attrName>
                                        </p:attrNameLst>
                                      </p:cBhvr>
                                      <p:to>
                                        <p:strVal val="visible"/>
                                      </p:to>
                                    </p:set>
                                    <p:anim calcmode="lin" valueType="num">
                                      <p:cBhvr additive="base">
                                        <p:cTn id="188" dur="500" fill="hold"/>
                                        <p:tgtEl>
                                          <p:spTgt spid="317566"/>
                                        </p:tgtEl>
                                        <p:attrNameLst>
                                          <p:attrName>ppt_x</p:attrName>
                                        </p:attrNameLst>
                                      </p:cBhvr>
                                      <p:tavLst>
                                        <p:tav tm="0">
                                          <p:val>
                                            <p:strVal val="#ppt_x"/>
                                          </p:val>
                                        </p:tav>
                                        <p:tav tm="100000">
                                          <p:val>
                                            <p:strVal val="#ppt_x"/>
                                          </p:val>
                                        </p:tav>
                                      </p:tavLst>
                                    </p:anim>
                                    <p:anim calcmode="lin" valueType="num">
                                      <p:cBhvr additive="base">
                                        <p:cTn id="189" dur="500" fill="hold"/>
                                        <p:tgtEl>
                                          <p:spTgt spid="317566"/>
                                        </p:tgtEl>
                                        <p:attrNameLst>
                                          <p:attrName>ppt_y</p:attrName>
                                        </p:attrNameLst>
                                      </p:cBhvr>
                                      <p:tavLst>
                                        <p:tav tm="0">
                                          <p:val>
                                            <p:strVal val="1+#ppt_h/2"/>
                                          </p:val>
                                        </p:tav>
                                        <p:tav tm="100000">
                                          <p:val>
                                            <p:strVal val="#ppt_y"/>
                                          </p:val>
                                        </p:tav>
                                      </p:tavLst>
                                    </p:anim>
                                  </p:childTnLst>
                                </p:cTn>
                              </p:par>
                              <p:par>
                                <p:cTn id="190" presetID="2" presetClass="entr" presetSubtype="4" fill="hold" nodeType="withEffect">
                                  <p:stCondLst>
                                    <p:cond delay="0"/>
                                  </p:stCondLst>
                                  <p:childTnLst>
                                    <p:set>
                                      <p:cBhvr>
                                        <p:cTn id="191" dur="1" fill="hold">
                                          <p:stCondLst>
                                            <p:cond delay="0"/>
                                          </p:stCondLst>
                                        </p:cTn>
                                        <p:tgtEl>
                                          <p:spTgt spid="317567"/>
                                        </p:tgtEl>
                                        <p:attrNameLst>
                                          <p:attrName>style.visibility</p:attrName>
                                        </p:attrNameLst>
                                      </p:cBhvr>
                                      <p:to>
                                        <p:strVal val="visible"/>
                                      </p:to>
                                    </p:set>
                                    <p:anim calcmode="lin" valueType="num">
                                      <p:cBhvr additive="base">
                                        <p:cTn id="192" dur="500" fill="hold"/>
                                        <p:tgtEl>
                                          <p:spTgt spid="317567"/>
                                        </p:tgtEl>
                                        <p:attrNameLst>
                                          <p:attrName>ppt_x</p:attrName>
                                        </p:attrNameLst>
                                      </p:cBhvr>
                                      <p:tavLst>
                                        <p:tav tm="0">
                                          <p:val>
                                            <p:strVal val="#ppt_x"/>
                                          </p:val>
                                        </p:tav>
                                        <p:tav tm="100000">
                                          <p:val>
                                            <p:strVal val="#ppt_x"/>
                                          </p:val>
                                        </p:tav>
                                      </p:tavLst>
                                    </p:anim>
                                    <p:anim calcmode="lin" valueType="num">
                                      <p:cBhvr additive="base">
                                        <p:cTn id="193" dur="500" fill="hold"/>
                                        <p:tgtEl>
                                          <p:spTgt spid="317567"/>
                                        </p:tgtEl>
                                        <p:attrNameLst>
                                          <p:attrName>ppt_y</p:attrName>
                                        </p:attrNameLst>
                                      </p:cBhvr>
                                      <p:tavLst>
                                        <p:tav tm="0">
                                          <p:val>
                                            <p:strVal val="1+#ppt_h/2"/>
                                          </p:val>
                                        </p:tav>
                                        <p:tav tm="100000">
                                          <p:val>
                                            <p:strVal val="#ppt_y"/>
                                          </p:val>
                                        </p:tav>
                                      </p:tavLst>
                                    </p:anim>
                                  </p:childTnLst>
                                </p:cTn>
                              </p:par>
                            </p:childTnLst>
                          </p:cTn>
                        </p:par>
                        <p:par>
                          <p:cTn id="194" fill="hold" nodeType="afterGroup">
                            <p:stCondLst>
                              <p:cond delay="500"/>
                            </p:stCondLst>
                            <p:childTnLst>
                              <p:par>
                                <p:cTn id="195" presetID="1" presetClass="entr" presetSubtype="0" fill="hold" grpId="0" nodeType="afterEffect">
                                  <p:stCondLst>
                                    <p:cond delay="0"/>
                                  </p:stCondLst>
                                  <p:childTnLst>
                                    <p:set>
                                      <p:cBhvr>
                                        <p:cTn id="196" dur="1" fill="hold">
                                          <p:stCondLst>
                                            <p:cond delay="0"/>
                                          </p:stCondLst>
                                        </p:cTn>
                                        <p:tgtEl>
                                          <p:spTgt spid="317568"/>
                                        </p:tgtEl>
                                        <p:attrNameLst>
                                          <p:attrName>style.visibility</p:attrName>
                                        </p:attrNameLst>
                                      </p:cBhvr>
                                      <p:to>
                                        <p:strVal val="visible"/>
                                      </p:to>
                                    </p:set>
                                  </p:childTnLst>
                                </p:cTn>
                              </p:par>
                            </p:childTnLst>
                          </p:cTn>
                        </p:par>
                        <p:par>
                          <p:cTn id="197" fill="hold" nodeType="afterGroup">
                            <p:stCondLst>
                              <p:cond delay="500"/>
                            </p:stCondLst>
                            <p:childTnLst>
                              <p:par>
                                <p:cTn id="198" presetID="1" presetClass="entr" presetSubtype="0" fill="hold" grpId="1" nodeType="afterEffect">
                                  <p:stCondLst>
                                    <p:cond delay="0"/>
                                  </p:stCondLst>
                                  <p:childTnLst>
                                    <p:set>
                                      <p:cBhvr>
                                        <p:cTn id="199" dur="1" fill="hold">
                                          <p:stCondLst>
                                            <p:cond delay="0"/>
                                          </p:stCondLst>
                                        </p:cTn>
                                        <p:tgtEl>
                                          <p:spTgt spid="317568"/>
                                        </p:tgtEl>
                                        <p:attrNameLst>
                                          <p:attrName>style.visibility</p:attrName>
                                        </p:attrNameLst>
                                      </p:cBhvr>
                                      <p:to>
                                        <p:strVal val="visible"/>
                                      </p:to>
                                    </p:set>
                                  </p:childTnLst>
                                </p:cTn>
                              </p:par>
                              <p:par>
                                <p:cTn id="200" presetID="1" presetClass="entr" presetSubtype="0" fill="hold" nodeType="withEffect">
                                  <p:stCondLst>
                                    <p:cond delay="0"/>
                                  </p:stCondLst>
                                  <p:childTnLst>
                                    <p:set>
                                      <p:cBhvr>
                                        <p:cTn id="201" dur="1" fill="hold">
                                          <p:stCondLst>
                                            <p:cond delay="0"/>
                                          </p:stCondLst>
                                        </p:cTn>
                                        <p:tgtEl>
                                          <p:spTgt spid="3175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30" grpId="0" animBg="1"/>
      <p:bldP spid="317529" grpId="0" animBg="1"/>
      <p:bldP spid="317461" grpId="0" animBg="1"/>
      <p:bldP spid="317462" grpId="0" animBg="1"/>
      <p:bldP spid="317465" grpId="0" animBg="1"/>
      <p:bldP spid="317466" grpId="0" animBg="1"/>
      <p:bldP spid="317483" grpId="0" animBg="1"/>
      <p:bldP spid="317484" grpId="0" animBg="1"/>
      <p:bldP spid="317485" grpId="0" animBg="1"/>
      <p:bldP spid="317492" grpId="0" animBg="1"/>
      <p:bldP spid="317496" grpId="0" animBg="1"/>
      <p:bldP spid="317497" grpId="0" animBg="1"/>
      <p:bldP spid="317504" grpId="0" animBg="1"/>
      <p:bldP spid="317505" grpId="0" animBg="1"/>
      <p:bldP spid="317506" grpId="0" animBg="1"/>
      <p:bldP spid="317511" grpId="0" animBg="1"/>
      <p:bldP spid="317513" grpId="0" animBg="1"/>
      <p:bldP spid="317517" grpId="0" animBg="1"/>
      <p:bldP spid="317518" grpId="0" animBg="1"/>
      <p:bldP spid="317521" grpId="0" animBg="1"/>
      <p:bldP spid="317522" grpId="0" animBg="1"/>
      <p:bldP spid="317523" grpId="0" animBg="1"/>
      <p:bldP spid="317524" grpId="0" animBg="1"/>
      <p:bldP spid="317525" grpId="0" animBg="1"/>
      <p:bldP spid="317527" grpId="0" animBg="1"/>
      <p:bldP spid="317528" grpId="0" animBg="1"/>
      <p:bldP spid="317533" grpId="0" animBg="1"/>
      <p:bldP spid="317544" grpId="0" animBg="1"/>
      <p:bldP spid="317546" grpId="0" animBg="1"/>
      <p:bldP spid="317547" grpId="0" animBg="1"/>
      <p:bldP spid="317552" grpId="0" animBg="1"/>
      <p:bldP spid="317553" grpId="0" animBg="1"/>
      <p:bldP spid="317555" grpId="0" animBg="1"/>
      <p:bldP spid="317556" grpId="0" animBg="1"/>
      <p:bldP spid="317557" grpId="0" animBg="1"/>
      <p:bldP spid="317558" grpId="0" animBg="1"/>
      <p:bldP spid="317559" grpId="0" animBg="1"/>
      <p:bldP spid="317560" grpId="0" animBg="1"/>
      <p:bldP spid="317562" grpId="0" animBg="1"/>
      <p:bldP spid="317568" grpId="0" animBg="1"/>
      <p:bldP spid="317568" grpId="1"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5"/>
          <p:cNvSpPr>
            <a:spLocks noChangeArrowheads="1"/>
          </p:cNvSpPr>
          <p:nvPr/>
        </p:nvSpPr>
        <p:spPr bwMode="auto">
          <a:xfrm>
            <a:off x="142875" y="768350"/>
            <a:ext cx="7205663" cy="2628000"/>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gn="just">
              <a:spcBef>
                <a:spcPct val="20000"/>
              </a:spcBef>
              <a:buClr>
                <a:srgbClr val="00007D"/>
              </a:buClr>
              <a:buSzPct val="75000"/>
              <a:buFont typeface="Wingdings" pitchFamily="2" charset="2"/>
              <a:buChar char="n"/>
              <a:defRPr/>
            </a:pPr>
            <a:r>
              <a:rPr lang="en-US" sz="1200" b="1" dirty="0">
                <a:solidFill>
                  <a:srgbClr val="FF0000"/>
                </a:solidFill>
                <a:latin typeface="Arial" charset="0"/>
                <a:cs typeface="Arial" charset="0"/>
              </a:rPr>
              <a:t>Moment of Couples in Space.</a:t>
            </a:r>
            <a:r>
              <a:rPr lang="en-US" sz="1200" dirty="0">
                <a:solidFill>
                  <a:srgbClr val="FF0000"/>
                </a:solidFill>
                <a:latin typeface="Arial" charset="0"/>
                <a:cs typeface="Arial" charset="0"/>
              </a:rPr>
              <a:t> </a:t>
            </a:r>
            <a:r>
              <a:rPr lang="en-US" sz="1000" dirty="0">
                <a:solidFill>
                  <a:srgbClr val="000000"/>
                </a:solidFill>
                <a:latin typeface="Arial" charset="0"/>
                <a:cs typeface="Arial" charset="0"/>
              </a:rPr>
              <a:t>The action of a couple on a body is characterized by the magnitude </a:t>
            </a:r>
          </a:p>
          <a:p>
            <a:pPr algn="just">
              <a:spcBef>
                <a:spcPct val="20000"/>
              </a:spcBef>
              <a:buClr>
                <a:srgbClr val="00007D"/>
              </a:buClr>
              <a:buSzPct val="75000"/>
              <a:defRPr/>
            </a:pPr>
            <a:r>
              <a:rPr lang="en-US" sz="1000" dirty="0" smtClean="0">
                <a:solidFill>
                  <a:srgbClr val="000000"/>
                </a:solidFill>
                <a:latin typeface="Arial" charset="0"/>
                <a:cs typeface="Arial" charset="0"/>
              </a:rPr>
              <a:t>                of </a:t>
            </a:r>
            <a:r>
              <a:rPr lang="en-US" sz="1000" dirty="0">
                <a:solidFill>
                  <a:srgbClr val="000000"/>
                </a:solidFill>
                <a:latin typeface="Arial" charset="0"/>
                <a:cs typeface="Arial" charset="0"/>
              </a:rPr>
              <a:t>the couple's moment, the aspect of the plane of action, and the sense of rotation in that plane. </a:t>
            </a:r>
          </a:p>
          <a:p>
            <a:pPr marL="533400" indent="-533400" algn="just">
              <a:spcBef>
                <a:spcPct val="20000"/>
              </a:spcBef>
              <a:buClr>
                <a:srgbClr val="00007D"/>
              </a:buClr>
              <a:buSzPct val="75000"/>
              <a:buFont typeface="Wingdings" pitchFamily="2" charset="2"/>
              <a:buChar char="n"/>
              <a:defRPr/>
            </a:pPr>
            <a:r>
              <a:rPr lang="en-US" sz="1000" b="1" dirty="0">
                <a:solidFill>
                  <a:srgbClr val="00007D">
                    <a:lumMod val="60000"/>
                    <a:lumOff val="40000"/>
                  </a:srgbClr>
                </a:solidFill>
                <a:latin typeface="Arial" charset="0"/>
                <a:cs typeface="Arial" charset="0"/>
              </a:rPr>
              <a:t>The moment of a couple is denoted by a vector whose modulus is equal to the magnitude of the couple's moment, normal to the plane of action in the direction from which the rotation would be observed as counterclockwise</a:t>
            </a:r>
            <a:endParaRPr lang="ru-RU" sz="1000" b="1" dirty="0">
              <a:solidFill>
                <a:srgbClr val="00007D">
                  <a:lumMod val="60000"/>
                  <a:lumOff val="40000"/>
                </a:srgbClr>
              </a:solidFill>
              <a:latin typeface="Arial" charset="0"/>
              <a:cs typeface="Arial" charset="0"/>
            </a:endParaRPr>
          </a:p>
          <a:p>
            <a:pPr marL="533400" indent="-533400" algn="just">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p>
          <a:p>
            <a:pPr marL="533400" indent="-533400" algn="just">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Theorems for Couples In </a:t>
            </a:r>
            <a:r>
              <a:rPr lang="en-US" sz="1000" b="1" dirty="0" smtClean="0">
                <a:solidFill>
                  <a:srgbClr val="FF0000"/>
                </a:solidFill>
                <a:latin typeface="Arial" charset="0"/>
                <a:cs typeface="Arial" charset="0"/>
              </a:rPr>
              <a:t>Space.</a:t>
            </a:r>
            <a:r>
              <a:rPr lang="ru-RU" sz="1000" b="1" dirty="0" smtClean="0">
                <a:solidFill>
                  <a:srgbClr val="FF0000"/>
                </a:solidFill>
                <a:latin typeface="Arial" charset="0"/>
                <a:cs typeface="Arial" charset="0"/>
              </a:rPr>
              <a:t> </a:t>
            </a:r>
            <a:endParaRPr lang="en-US" sz="1000" b="1" dirty="0">
              <a:solidFill>
                <a:srgbClr val="FF0000"/>
              </a:solidFill>
              <a:latin typeface="Arial" charset="0"/>
              <a:cs typeface="Arial" charset="0"/>
            </a:endParaRPr>
          </a:p>
          <a:p>
            <a:pPr marL="533400" indent="-533400" algn="just">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Translation of a couple</a:t>
            </a:r>
            <a:r>
              <a:rPr lang="ru-RU" sz="1000" b="1" dirty="0">
                <a:solidFill>
                  <a:srgbClr val="FF0000"/>
                </a:solidFill>
                <a:latin typeface="Arial" charset="0"/>
                <a:cs typeface="Arial" charset="0"/>
              </a:rPr>
              <a:t> </a:t>
            </a:r>
            <a:r>
              <a:rPr lang="ru-RU" sz="1000" dirty="0">
                <a:solidFill>
                  <a:srgbClr val="00007D"/>
                </a:solidFill>
                <a:latin typeface="Arial" charset="0"/>
                <a:cs typeface="Arial" charset="0"/>
              </a:rPr>
              <a:t>– </a:t>
            </a:r>
            <a:r>
              <a:rPr lang="en-US" sz="1000" b="1" dirty="0">
                <a:solidFill>
                  <a:srgbClr val="00007D">
                    <a:lumMod val="60000"/>
                    <a:lumOff val="40000"/>
                  </a:srgbClr>
                </a:solidFill>
                <a:latin typeface="Arial" charset="0"/>
                <a:cs typeface="Arial" charset="0"/>
              </a:rPr>
              <a:t>The external effect of a couple on a rigid body remains the same if the couple is transferred from a given plane into any other parallel plane.</a:t>
            </a:r>
            <a:endParaRPr lang="ru-RU" sz="1000" b="1" dirty="0">
              <a:solidFill>
                <a:srgbClr val="00007D">
                  <a:lumMod val="60000"/>
                  <a:lumOff val="40000"/>
                </a:srgbClr>
              </a:solidFill>
              <a:latin typeface="Arial" charset="0"/>
              <a:cs typeface="Arial" charset="0"/>
            </a:endParaRPr>
          </a:p>
          <a:p>
            <a:pPr marL="533400" indent="-533400" algn="just">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Equivalence of couples</a:t>
            </a:r>
            <a:r>
              <a:rPr lang="ru-RU" sz="1000" dirty="0">
                <a:solidFill>
                  <a:srgbClr val="00007D"/>
                </a:solidFill>
                <a:latin typeface="Arial" charset="0"/>
                <a:cs typeface="Arial" charset="0"/>
              </a:rPr>
              <a:t> – </a:t>
            </a:r>
            <a:r>
              <a:rPr lang="en-US" sz="1000" b="1" dirty="0">
                <a:solidFill>
                  <a:srgbClr val="00007D">
                    <a:lumMod val="60000"/>
                    <a:lumOff val="40000"/>
                  </a:srgbClr>
                </a:solidFill>
                <a:latin typeface="Arial" charset="0"/>
                <a:cs typeface="Arial" charset="0"/>
              </a:rPr>
              <a:t>a couple can be replaced by any other couple of the same moment.</a:t>
            </a:r>
            <a:endParaRPr lang="ru-RU" sz="1000" dirty="0">
              <a:solidFill>
                <a:srgbClr val="00007D"/>
              </a:solidFill>
              <a:latin typeface="Arial" charset="0"/>
              <a:cs typeface="Arial" charset="0"/>
            </a:endParaRPr>
          </a:p>
          <a:p>
            <a:pPr marL="533400" indent="-533400" algn="just">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Composition of couples in space</a:t>
            </a:r>
            <a:r>
              <a:rPr lang="ru-RU" sz="1000" b="1" dirty="0">
                <a:solidFill>
                  <a:srgbClr val="FF0000"/>
                </a:solidFill>
                <a:latin typeface="Arial" charset="0"/>
                <a:cs typeface="Arial" charset="0"/>
              </a:rPr>
              <a:t> </a:t>
            </a:r>
            <a:r>
              <a:rPr lang="ru-RU" sz="1000" b="1" dirty="0">
                <a:solidFill>
                  <a:srgbClr val="00007D">
                    <a:lumMod val="60000"/>
                    <a:lumOff val="40000"/>
                  </a:srgbClr>
                </a:solidFill>
                <a:latin typeface="Arial" charset="0"/>
                <a:cs typeface="Arial" charset="0"/>
              </a:rPr>
              <a:t>–</a:t>
            </a:r>
            <a:r>
              <a:rPr lang="en-US" sz="1000" b="1" dirty="0">
                <a:solidFill>
                  <a:srgbClr val="00007D">
                    <a:lumMod val="60000"/>
                    <a:lumOff val="40000"/>
                  </a:srgbClr>
                </a:solidFill>
                <a:latin typeface="Arial" charset="0"/>
                <a:cs typeface="Arial" charset="0"/>
              </a:rPr>
              <a:t> any system of couples acting on a rigid body is equivalent to a single couple with a moment equal to the geometrical sum of the moments of the component couples.</a:t>
            </a:r>
            <a:endParaRPr lang="ru-RU" sz="1000" b="1" dirty="0">
              <a:solidFill>
                <a:srgbClr val="00007D">
                  <a:lumMod val="60000"/>
                  <a:lumOff val="40000"/>
                </a:srgbClr>
              </a:solidFill>
              <a:latin typeface="Arial" charset="0"/>
              <a:cs typeface="Arial" charset="0"/>
            </a:endParaRPr>
          </a:p>
          <a:p>
            <a:pPr marL="533400" indent="-533400" algn="just">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Conditions of the couple's </a:t>
            </a:r>
            <a:r>
              <a:rPr lang="en-US" sz="1000" b="1" dirty="0" smtClean="0">
                <a:solidFill>
                  <a:srgbClr val="FF0000"/>
                </a:solidFill>
                <a:latin typeface="Arial" charset="0"/>
                <a:cs typeface="Arial" charset="0"/>
              </a:rPr>
              <a:t>equilibrium</a:t>
            </a:r>
            <a:r>
              <a:rPr lang="ru-RU" sz="1000" dirty="0" smtClean="0">
                <a:solidFill>
                  <a:srgbClr val="00007D"/>
                </a:solidFill>
                <a:latin typeface="Arial" charset="0"/>
                <a:cs typeface="Arial" charset="0"/>
              </a:rPr>
              <a:t> </a:t>
            </a:r>
            <a:endParaRPr lang="ru-RU" sz="1000" dirty="0">
              <a:solidFill>
                <a:srgbClr val="00007D"/>
              </a:solidFill>
              <a:latin typeface="Arial" charset="0"/>
              <a:cs typeface="Arial" charset="0"/>
            </a:endParaRPr>
          </a:p>
        </p:txBody>
      </p:sp>
      <p:graphicFrame>
        <p:nvGraphicFramePr>
          <p:cNvPr id="318471" name="Object 2754"/>
          <p:cNvGraphicFramePr>
            <a:graphicFrameLocks noChangeAspect="1"/>
          </p:cNvGraphicFramePr>
          <p:nvPr>
            <p:extLst>
              <p:ext uri="{D42A27DB-BD31-4B8C-83A1-F6EECF244321}">
                <p14:modId xmlns:p14="http://schemas.microsoft.com/office/powerpoint/2010/main" val="247213729"/>
              </p:ext>
            </p:extLst>
          </p:nvPr>
        </p:nvGraphicFramePr>
        <p:xfrm>
          <a:off x="3752850" y="3059113"/>
          <a:ext cx="1009650" cy="260350"/>
        </p:xfrm>
        <a:graphic>
          <a:graphicData uri="http://schemas.openxmlformats.org/presentationml/2006/ole">
            <mc:AlternateContent xmlns:mc="http://schemas.openxmlformats.org/markup-compatibility/2006">
              <mc:Choice xmlns:v="urn:schemas-microsoft-com:vml" Requires="v">
                <p:oleObj spid="_x0000_s617715" name="Equation" r:id="rId3" imgW="838080" imgH="215640" progId="Equation.DSMT4">
                  <p:embed/>
                </p:oleObj>
              </mc:Choice>
              <mc:Fallback>
                <p:oleObj name="Equation" r:id="rId3" imgW="838080" imgH="215640" progId="Equation.DSMT4">
                  <p:embed/>
                  <p:pic>
                    <p:nvPicPr>
                      <p:cNvPr id="0" name=""/>
                      <p:cNvPicPr>
                        <a:picLocks noChangeAspect="1" noChangeArrowheads="1"/>
                      </p:cNvPicPr>
                      <p:nvPr/>
                    </p:nvPicPr>
                    <p:blipFill>
                      <a:blip r:embed="rId4"/>
                      <a:srcRect/>
                      <a:stretch>
                        <a:fillRect/>
                      </a:stretch>
                    </p:blipFill>
                    <p:spPr bwMode="auto">
                      <a:xfrm>
                        <a:off x="3752850" y="3059113"/>
                        <a:ext cx="1009650" cy="260350"/>
                      </a:xfrm>
                      <a:prstGeom prst="rect">
                        <a:avLst/>
                      </a:prstGeom>
                      <a:pattFill prst="pct5">
                        <a:fgClr>
                          <a:srgbClr val="FFFF99"/>
                        </a:fgClr>
                        <a:bgClr>
                          <a:schemeClr val="bg1"/>
                        </a:bgClr>
                      </a:pattFill>
                      <a:ln w="9525">
                        <a:solidFill>
                          <a:schemeClr val="tx1"/>
                        </a:solidFill>
                        <a:miter lim="800000"/>
                        <a:headEnd/>
                        <a:tailEnd/>
                      </a:ln>
                    </p:spPr>
                  </p:pic>
                </p:oleObj>
              </mc:Fallback>
            </mc:AlternateContent>
          </a:graphicData>
        </a:graphic>
      </p:graphicFrame>
      <p:sp>
        <p:nvSpPr>
          <p:cNvPr id="70361" name="Rectangle 8"/>
          <p:cNvSpPr>
            <a:spLocks noChangeArrowheads="1"/>
          </p:cNvSpPr>
          <p:nvPr/>
        </p:nvSpPr>
        <p:spPr bwMode="auto">
          <a:xfrm>
            <a:off x="962025" y="561975"/>
            <a:ext cx="3456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6</a:t>
            </a:r>
            <a:r>
              <a:rPr lang="ru-RU" sz="16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smtClean="0">
                <a:solidFill>
                  <a:srgbClr val="FF0000"/>
                </a:solidFill>
                <a:latin typeface="Arial" charset="0"/>
                <a:cs typeface="Arial" charset="0"/>
              </a:rPr>
              <a:t>continuation</a:t>
            </a:r>
            <a:r>
              <a:rPr lang="en-US" sz="1800" dirty="0">
                <a:solidFill>
                  <a:srgbClr val="FF0000"/>
                </a:solidFill>
                <a:latin typeface="Arial" charset="0"/>
                <a:cs typeface="Arial" charset="0"/>
              </a:rPr>
              <a:t> </a:t>
            </a:r>
            <a:r>
              <a:rPr lang="ru-RU" sz="1800" dirty="0" smtClean="0">
                <a:solidFill>
                  <a:srgbClr val="FF0000"/>
                </a:solidFill>
                <a:latin typeface="Arial" charset="0"/>
                <a:cs typeface="Arial" charset="0"/>
              </a:rPr>
              <a:t>– </a:t>
            </a:r>
            <a:r>
              <a:rPr lang="ru-RU" sz="1800" dirty="0">
                <a:solidFill>
                  <a:srgbClr val="FF0000"/>
                </a:solidFill>
                <a:latin typeface="Arial" charset="0"/>
                <a:cs typeface="Arial" charset="0"/>
              </a:rPr>
              <a:t>6.</a:t>
            </a:r>
            <a:r>
              <a:rPr lang="en-US" sz="1800" dirty="0">
                <a:solidFill>
                  <a:srgbClr val="FF0000"/>
                </a:solidFill>
                <a:latin typeface="Arial" charset="0"/>
                <a:cs typeface="Arial" charset="0"/>
              </a:rPr>
              <a:t>2</a:t>
            </a:r>
            <a:r>
              <a:rPr lang="ru-RU" sz="1800" dirty="0">
                <a:solidFill>
                  <a:srgbClr val="FF0000"/>
                </a:solidFill>
                <a:latin typeface="Arial" charset="0"/>
                <a:cs typeface="Arial" charset="0"/>
              </a:rPr>
              <a:t>)</a:t>
            </a:r>
          </a:p>
        </p:txBody>
      </p:sp>
      <p:graphicFrame>
        <p:nvGraphicFramePr>
          <p:cNvPr id="318474" name="Object 2755"/>
          <p:cNvGraphicFramePr>
            <a:graphicFrameLocks noChangeAspect="1"/>
          </p:cNvGraphicFramePr>
          <p:nvPr>
            <p:extLst>
              <p:ext uri="{D42A27DB-BD31-4B8C-83A1-F6EECF244321}">
                <p14:modId xmlns:p14="http://schemas.microsoft.com/office/powerpoint/2010/main" val="1571119952"/>
              </p:ext>
            </p:extLst>
          </p:nvPr>
        </p:nvGraphicFramePr>
        <p:xfrm>
          <a:off x="2795588" y="1657350"/>
          <a:ext cx="1131887" cy="214313"/>
        </p:xfrm>
        <a:graphic>
          <a:graphicData uri="http://schemas.openxmlformats.org/presentationml/2006/ole">
            <mc:AlternateContent xmlns:mc="http://schemas.openxmlformats.org/markup-compatibility/2006">
              <mc:Choice xmlns:v="urn:schemas-microsoft-com:vml" Requires="v">
                <p:oleObj spid="_x0000_s617716" name="Equation" r:id="rId5" imgW="939600" imgH="177480" progId="Equation.DSMT4">
                  <p:embed/>
                </p:oleObj>
              </mc:Choice>
              <mc:Fallback>
                <p:oleObj name="Equation" r:id="rId5" imgW="939600" imgH="177480" progId="Equation.DSMT4">
                  <p:embed/>
                  <p:pic>
                    <p:nvPicPr>
                      <p:cNvPr id="0" name=""/>
                      <p:cNvPicPr>
                        <a:picLocks noChangeAspect="1" noChangeArrowheads="1"/>
                      </p:cNvPicPr>
                      <p:nvPr/>
                    </p:nvPicPr>
                    <p:blipFill>
                      <a:blip r:embed="rId6"/>
                      <a:srcRect/>
                      <a:stretch>
                        <a:fillRect/>
                      </a:stretch>
                    </p:blipFill>
                    <p:spPr bwMode="auto">
                      <a:xfrm>
                        <a:off x="2795588" y="1657350"/>
                        <a:ext cx="1131887" cy="214313"/>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70362" name="AutoShape 11"/>
          <p:cNvSpPr>
            <a:spLocks noChangeArrowheads="1"/>
          </p:cNvSpPr>
          <p:nvPr/>
        </p:nvSpPr>
        <p:spPr bwMode="auto">
          <a:xfrm>
            <a:off x="7277100" y="1238250"/>
            <a:ext cx="1676400" cy="419100"/>
          </a:xfrm>
          <a:prstGeom prst="parallelogram">
            <a:avLst>
              <a:gd name="adj" fmla="val 100000"/>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0363" name="AutoShape 12"/>
          <p:cNvSpPr>
            <a:spLocks noChangeArrowheads="1"/>
          </p:cNvSpPr>
          <p:nvPr/>
        </p:nvSpPr>
        <p:spPr bwMode="auto">
          <a:xfrm>
            <a:off x="7896225" y="1533525"/>
            <a:ext cx="523875" cy="88900"/>
          </a:xfrm>
          <a:prstGeom prst="rightArrow">
            <a:avLst>
              <a:gd name="adj1" fmla="val 50000"/>
              <a:gd name="adj2" fmla="val 14732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0364" name="AutoShape 13"/>
          <p:cNvSpPr>
            <a:spLocks noChangeArrowheads="1"/>
          </p:cNvSpPr>
          <p:nvPr/>
        </p:nvSpPr>
        <p:spPr bwMode="auto">
          <a:xfrm flipH="1">
            <a:off x="7742238" y="1255713"/>
            <a:ext cx="523875" cy="88900"/>
          </a:xfrm>
          <a:prstGeom prst="rightArrow">
            <a:avLst>
              <a:gd name="adj1" fmla="val 50000"/>
              <a:gd name="adj2" fmla="val 14732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0365" name="Line 14"/>
          <p:cNvSpPr>
            <a:spLocks noChangeShapeType="1"/>
          </p:cNvSpPr>
          <p:nvPr/>
        </p:nvSpPr>
        <p:spPr bwMode="auto">
          <a:xfrm flipV="1">
            <a:off x="7905750" y="1295400"/>
            <a:ext cx="314325" cy="30480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70366" name="AutoShape 15"/>
          <p:cNvSpPr>
            <a:spLocks noChangeArrowheads="1"/>
          </p:cNvSpPr>
          <p:nvPr/>
        </p:nvSpPr>
        <p:spPr bwMode="auto">
          <a:xfrm>
            <a:off x="8010525" y="838200"/>
            <a:ext cx="104775" cy="600075"/>
          </a:xfrm>
          <a:prstGeom prst="upArrow">
            <a:avLst>
              <a:gd name="adj1" fmla="val 50000"/>
              <a:gd name="adj2" fmla="val 143182"/>
            </a:avLst>
          </a:prstGeom>
          <a:solidFill>
            <a:srgbClr val="993366"/>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70340" name="Object 2756"/>
          <p:cNvGraphicFramePr>
            <a:graphicFrameLocks noChangeAspect="1"/>
          </p:cNvGraphicFramePr>
          <p:nvPr/>
        </p:nvGraphicFramePr>
        <p:xfrm>
          <a:off x="8261350" y="1714500"/>
          <a:ext cx="165100" cy="190500"/>
        </p:xfrm>
        <a:graphic>
          <a:graphicData uri="http://schemas.openxmlformats.org/presentationml/2006/ole">
            <mc:AlternateContent xmlns:mc="http://schemas.openxmlformats.org/markup-compatibility/2006">
              <mc:Choice xmlns:v="urn:schemas-microsoft-com:vml" Requires="v">
                <p:oleObj spid="_x0000_s617717" name="Формула" r:id="rId7" imgW="164957" imgH="190335" progId="Equation.3">
                  <p:embed/>
                </p:oleObj>
              </mc:Choice>
              <mc:Fallback>
                <p:oleObj name="Формула" r:id="rId7" imgW="164957" imgH="19033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61350" y="1714500"/>
                        <a:ext cx="1651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0341" name="Object 2757"/>
          <p:cNvGraphicFramePr>
            <a:graphicFrameLocks noChangeAspect="1"/>
          </p:cNvGraphicFramePr>
          <p:nvPr/>
        </p:nvGraphicFramePr>
        <p:xfrm>
          <a:off x="7707313" y="989013"/>
          <a:ext cx="203200" cy="190500"/>
        </p:xfrm>
        <a:graphic>
          <a:graphicData uri="http://schemas.openxmlformats.org/presentationml/2006/ole">
            <mc:AlternateContent xmlns:mc="http://schemas.openxmlformats.org/markup-compatibility/2006">
              <mc:Choice xmlns:v="urn:schemas-microsoft-com:vml" Requires="v">
                <p:oleObj spid="_x0000_s617718" name="Формула" r:id="rId9" imgW="203112" imgH="190417" progId="Equation.3">
                  <p:embed/>
                </p:oleObj>
              </mc:Choice>
              <mc:Fallback>
                <p:oleObj name="Формула" r:id="rId9" imgW="203112" imgH="190417"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707313" y="989013"/>
                        <a:ext cx="203200" cy="1905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0342" name="Object 2758"/>
          <p:cNvGraphicFramePr>
            <a:graphicFrameLocks noChangeAspect="1"/>
          </p:cNvGraphicFramePr>
          <p:nvPr/>
        </p:nvGraphicFramePr>
        <p:xfrm>
          <a:off x="8148638" y="1338263"/>
          <a:ext cx="139700" cy="177800"/>
        </p:xfrm>
        <a:graphic>
          <a:graphicData uri="http://schemas.openxmlformats.org/presentationml/2006/ole">
            <mc:AlternateContent xmlns:mc="http://schemas.openxmlformats.org/markup-compatibility/2006">
              <mc:Choice xmlns:v="urn:schemas-microsoft-com:vml" Requires="v">
                <p:oleObj spid="_x0000_s617719" name="Формула" r:id="rId11" imgW="139579" imgH="177646" progId="Equation.3">
                  <p:embed/>
                </p:oleObj>
              </mc:Choice>
              <mc:Fallback>
                <p:oleObj name="Формула" r:id="rId11" imgW="139579" imgH="177646"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148638" y="1338263"/>
                        <a:ext cx="139700" cy="177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0343" name="Object 2759"/>
          <p:cNvGraphicFramePr>
            <a:graphicFrameLocks noChangeAspect="1"/>
          </p:cNvGraphicFramePr>
          <p:nvPr/>
        </p:nvGraphicFramePr>
        <p:xfrm>
          <a:off x="8218488" y="788988"/>
          <a:ext cx="647700" cy="228600"/>
        </p:xfrm>
        <a:graphic>
          <a:graphicData uri="http://schemas.openxmlformats.org/presentationml/2006/ole">
            <mc:AlternateContent xmlns:mc="http://schemas.openxmlformats.org/markup-compatibility/2006">
              <mc:Choice xmlns:v="urn:schemas-microsoft-com:vml" Requires="v">
                <p:oleObj spid="_x0000_s617720" name="Формула" r:id="rId13" imgW="647700" imgH="228600" progId="Equation.3">
                  <p:embed/>
                </p:oleObj>
              </mc:Choice>
              <mc:Fallback>
                <p:oleObj name="Формула" r:id="rId13" imgW="647700" imgH="2286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8218488" y="788988"/>
                        <a:ext cx="64770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484" name="Rectangle 20"/>
          <p:cNvSpPr>
            <a:spLocks noChangeArrowheads="1"/>
          </p:cNvSpPr>
          <p:nvPr/>
        </p:nvSpPr>
        <p:spPr bwMode="auto">
          <a:xfrm>
            <a:off x="590550" y="3219450"/>
            <a:ext cx="5311775" cy="708025"/>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Consider the next three basic problems:</a:t>
            </a:r>
            <a:endParaRPr lang="ru-RU" sz="1000" dirty="0">
              <a:solidFill>
                <a:srgbClr val="000000"/>
              </a:solidFill>
              <a:latin typeface="Arial" charset="0"/>
              <a:cs typeface="Arial" charset="0"/>
            </a:endParaRPr>
          </a:p>
          <a:p>
            <a:r>
              <a:rPr lang="ru-RU" sz="1000" dirty="0">
                <a:solidFill>
                  <a:schemeClr val="accent5">
                    <a:lumMod val="50000"/>
                  </a:schemeClr>
                </a:solidFill>
                <a:latin typeface="Arial" charset="0"/>
                <a:cs typeface="Arial" charset="0"/>
              </a:rPr>
              <a:t>1. </a:t>
            </a:r>
            <a:r>
              <a:rPr lang="en-US" sz="1000" dirty="0">
                <a:solidFill>
                  <a:schemeClr val="accent5">
                    <a:lumMod val="50000"/>
                  </a:schemeClr>
                </a:solidFill>
                <a:latin typeface="Arial" charset="0"/>
                <a:cs typeface="Arial" charset="0"/>
              </a:rPr>
              <a:t>How </a:t>
            </a:r>
            <a:r>
              <a:rPr lang="en-US" sz="1000" dirty="0" smtClean="0">
                <a:solidFill>
                  <a:schemeClr val="accent5">
                    <a:lumMod val="50000"/>
                  </a:schemeClr>
                </a:solidFill>
                <a:latin typeface="Arial" charset="0"/>
                <a:cs typeface="Arial" charset="0"/>
              </a:rPr>
              <a:t>can one </a:t>
            </a:r>
            <a:r>
              <a:rPr lang="en-US" sz="1000" dirty="0">
                <a:solidFill>
                  <a:schemeClr val="accent5">
                    <a:lumMod val="50000"/>
                  </a:schemeClr>
                </a:solidFill>
                <a:latin typeface="Arial" charset="0"/>
                <a:cs typeface="Arial" charset="0"/>
              </a:rPr>
              <a:t>simplify the force system?</a:t>
            </a:r>
          </a:p>
          <a:p>
            <a:r>
              <a:rPr lang="ru-RU" sz="1000" dirty="0">
                <a:solidFill>
                  <a:schemeClr val="accent5">
                    <a:lumMod val="50000"/>
                  </a:schemeClr>
                </a:solidFill>
                <a:latin typeface="Arial" charset="0"/>
                <a:cs typeface="Arial" charset="0"/>
              </a:rPr>
              <a:t>2. </a:t>
            </a:r>
            <a:r>
              <a:rPr lang="en-US" sz="1000" dirty="0">
                <a:solidFill>
                  <a:schemeClr val="accent5">
                    <a:lumMod val="50000"/>
                  </a:schemeClr>
                </a:solidFill>
                <a:latin typeface="Arial" charset="0"/>
                <a:cs typeface="Arial" charset="0"/>
              </a:rPr>
              <a:t>What is the simplest form of a system?</a:t>
            </a:r>
          </a:p>
          <a:p>
            <a:r>
              <a:rPr lang="ru-RU" sz="1000" dirty="0">
                <a:solidFill>
                  <a:schemeClr val="accent5">
                    <a:lumMod val="50000"/>
                  </a:schemeClr>
                </a:solidFill>
                <a:latin typeface="Arial" charset="0"/>
                <a:cs typeface="Arial" charset="0"/>
              </a:rPr>
              <a:t>3. </a:t>
            </a:r>
            <a:r>
              <a:rPr lang="en-US" sz="1000" dirty="0">
                <a:solidFill>
                  <a:schemeClr val="accent5">
                    <a:lumMod val="50000"/>
                  </a:schemeClr>
                </a:solidFill>
                <a:latin typeface="Arial" charset="0"/>
                <a:cs typeface="Arial" charset="0"/>
              </a:rPr>
              <a:t>What are the equilibrium conditions of a system?</a:t>
            </a:r>
            <a:endParaRPr lang="ru-RU" sz="1000" dirty="0">
              <a:solidFill>
                <a:schemeClr val="accent5">
                  <a:lumMod val="50000"/>
                </a:schemeClr>
              </a:solidFill>
              <a:latin typeface="Arial" charset="0"/>
              <a:cs typeface="Arial" charset="0"/>
            </a:endParaRPr>
          </a:p>
        </p:txBody>
      </p:sp>
      <p:sp>
        <p:nvSpPr>
          <p:cNvPr id="318485" name="Freeform 21"/>
          <p:cNvSpPr>
            <a:spLocks/>
          </p:cNvSpPr>
          <p:nvPr/>
        </p:nvSpPr>
        <p:spPr bwMode="auto">
          <a:xfrm>
            <a:off x="3513138" y="4799013"/>
            <a:ext cx="2122487" cy="1685925"/>
          </a:xfrm>
          <a:custGeom>
            <a:avLst/>
            <a:gdLst>
              <a:gd name="T0" fmla="*/ 2147483647 w 1337"/>
              <a:gd name="T1" fmla="*/ 2147483647 h 1062"/>
              <a:gd name="T2" fmla="*/ 2147483647 w 1337"/>
              <a:gd name="T3" fmla="*/ 2147483647 h 1062"/>
              <a:gd name="T4" fmla="*/ 2147483647 w 1337"/>
              <a:gd name="T5" fmla="*/ 2147483647 h 1062"/>
              <a:gd name="T6" fmla="*/ 2147483647 w 1337"/>
              <a:gd name="T7" fmla="*/ 2147483647 h 1062"/>
              <a:gd name="T8" fmla="*/ 2147483647 w 1337"/>
              <a:gd name="T9" fmla="*/ 0 h 1062"/>
              <a:gd name="T10" fmla="*/ 2147483647 w 1337"/>
              <a:gd name="T11" fmla="*/ 2147483647 h 1062"/>
              <a:gd name="T12" fmla="*/ 2147483647 w 1337"/>
              <a:gd name="T13" fmla="*/ 2147483647 h 1062"/>
              <a:gd name="T14" fmla="*/ 2147483647 w 1337"/>
              <a:gd name="T15" fmla="*/ 2147483647 h 1062"/>
              <a:gd name="T16" fmla="*/ 2147483647 w 1337"/>
              <a:gd name="T17" fmla="*/ 2147483647 h 1062"/>
              <a:gd name="T18" fmla="*/ 2147483647 w 1337"/>
              <a:gd name="T19" fmla="*/ 2147483647 h 1062"/>
              <a:gd name="T20" fmla="*/ 2147483647 w 1337"/>
              <a:gd name="T21" fmla="*/ 2147483647 h 1062"/>
              <a:gd name="T22" fmla="*/ 2147483647 w 1337"/>
              <a:gd name="T23" fmla="*/ 2147483647 h 1062"/>
              <a:gd name="T24" fmla="*/ 2147483647 w 1337"/>
              <a:gd name="T25" fmla="*/ 2147483647 h 1062"/>
              <a:gd name="T26" fmla="*/ 2147483647 w 1337"/>
              <a:gd name="T27" fmla="*/ 2147483647 h 1062"/>
              <a:gd name="T28" fmla="*/ 2147483647 w 1337"/>
              <a:gd name="T29" fmla="*/ 2147483647 h 1062"/>
              <a:gd name="T30" fmla="*/ 2147483647 w 1337"/>
              <a:gd name="T31" fmla="*/ 2147483647 h 1062"/>
              <a:gd name="T32" fmla="*/ 2147483647 w 1337"/>
              <a:gd name="T33" fmla="*/ 2147483647 h 1062"/>
              <a:gd name="T34" fmla="*/ 2147483647 w 1337"/>
              <a:gd name="T35" fmla="*/ 2147483647 h 1062"/>
              <a:gd name="T36" fmla="*/ 2147483647 w 1337"/>
              <a:gd name="T37" fmla="*/ 2147483647 h 1062"/>
              <a:gd name="T38" fmla="*/ 2147483647 w 1337"/>
              <a:gd name="T39" fmla="*/ 2147483647 h 1062"/>
              <a:gd name="T40" fmla="*/ 2147483647 w 1337"/>
              <a:gd name="T41" fmla="*/ 2147483647 h 1062"/>
              <a:gd name="T42" fmla="*/ 2147483647 w 1337"/>
              <a:gd name="T43" fmla="*/ 2147483647 h 1062"/>
              <a:gd name="T44" fmla="*/ 2147483647 w 1337"/>
              <a:gd name="T45" fmla="*/ 2147483647 h 1062"/>
              <a:gd name="T46" fmla="*/ 2147483647 w 1337"/>
              <a:gd name="T47" fmla="*/ 2147483647 h 1062"/>
              <a:gd name="T48" fmla="*/ 2147483647 w 1337"/>
              <a:gd name="T49" fmla="*/ 2147483647 h 1062"/>
              <a:gd name="T50" fmla="*/ 0 w 1337"/>
              <a:gd name="T51" fmla="*/ 2147483647 h 1062"/>
              <a:gd name="T52" fmla="*/ 2147483647 w 1337"/>
              <a:gd name="T53" fmla="*/ 2147483647 h 1062"/>
              <a:gd name="T54" fmla="*/ 2147483647 w 1337"/>
              <a:gd name="T55" fmla="*/ 2147483647 h 1062"/>
              <a:gd name="T56" fmla="*/ 2147483647 w 1337"/>
              <a:gd name="T57" fmla="*/ 2147483647 h 1062"/>
              <a:gd name="T58" fmla="*/ 2147483647 w 1337"/>
              <a:gd name="T59" fmla="*/ 2147483647 h 10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7"/>
              <a:gd name="T91" fmla="*/ 0 h 1062"/>
              <a:gd name="T92" fmla="*/ 1337 w 1337"/>
              <a:gd name="T93" fmla="*/ 1062 h 10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7" h="1062">
                <a:moveTo>
                  <a:pt x="48" y="510"/>
                </a:moveTo>
                <a:cubicBezTo>
                  <a:pt x="60" y="428"/>
                  <a:pt x="96" y="354"/>
                  <a:pt x="144" y="288"/>
                </a:cubicBezTo>
                <a:cubicBezTo>
                  <a:pt x="174" y="247"/>
                  <a:pt x="188" y="200"/>
                  <a:pt x="222" y="162"/>
                </a:cubicBezTo>
                <a:cubicBezTo>
                  <a:pt x="269" y="109"/>
                  <a:pt x="329" y="49"/>
                  <a:pt x="396" y="24"/>
                </a:cubicBezTo>
                <a:cubicBezTo>
                  <a:pt x="437" y="9"/>
                  <a:pt x="485" y="5"/>
                  <a:pt x="528" y="0"/>
                </a:cubicBezTo>
                <a:cubicBezTo>
                  <a:pt x="640" y="7"/>
                  <a:pt x="714" y="33"/>
                  <a:pt x="822" y="60"/>
                </a:cubicBezTo>
                <a:cubicBezTo>
                  <a:pt x="877" y="74"/>
                  <a:pt x="932" y="80"/>
                  <a:pt x="984" y="102"/>
                </a:cubicBezTo>
                <a:cubicBezTo>
                  <a:pt x="1013" y="114"/>
                  <a:pt x="1038" y="134"/>
                  <a:pt x="1068" y="144"/>
                </a:cubicBezTo>
                <a:cubicBezTo>
                  <a:pt x="1106" y="201"/>
                  <a:pt x="1135" y="260"/>
                  <a:pt x="1170" y="318"/>
                </a:cubicBezTo>
                <a:cubicBezTo>
                  <a:pt x="1208" y="382"/>
                  <a:pt x="1260" y="438"/>
                  <a:pt x="1284" y="510"/>
                </a:cubicBezTo>
                <a:cubicBezTo>
                  <a:pt x="1298" y="683"/>
                  <a:pt x="1337" y="933"/>
                  <a:pt x="1110" y="978"/>
                </a:cubicBezTo>
                <a:cubicBezTo>
                  <a:pt x="1047" y="1016"/>
                  <a:pt x="985" y="1025"/>
                  <a:pt x="912" y="1032"/>
                </a:cubicBezTo>
                <a:cubicBezTo>
                  <a:pt x="791" y="1062"/>
                  <a:pt x="709" y="1047"/>
                  <a:pt x="570" y="1044"/>
                </a:cubicBezTo>
                <a:cubicBezTo>
                  <a:pt x="565" y="1043"/>
                  <a:pt x="523" y="1035"/>
                  <a:pt x="516" y="1032"/>
                </a:cubicBezTo>
                <a:cubicBezTo>
                  <a:pt x="472" y="1013"/>
                  <a:pt x="438" y="982"/>
                  <a:pt x="390" y="972"/>
                </a:cubicBezTo>
                <a:cubicBezTo>
                  <a:pt x="382" y="968"/>
                  <a:pt x="374" y="965"/>
                  <a:pt x="366" y="960"/>
                </a:cubicBezTo>
                <a:cubicBezTo>
                  <a:pt x="358" y="955"/>
                  <a:pt x="351" y="947"/>
                  <a:pt x="342" y="942"/>
                </a:cubicBezTo>
                <a:cubicBezTo>
                  <a:pt x="333" y="937"/>
                  <a:pt x="322" y="934"/>
                  <a:pt x="312" y="930"/>
                </a:cubicBezTo>
                <a:cubicBezTo>
                  <a:pt x="304" y="926"/>
                  <a:pt x="296" y="922"/>
                  <a:pt x="288" y="918"/>
                </a:cubicBezTo>
                <a:cubicBezTo>
                  <a:pt x="267" y="906"/>
                  <a:pt x="257" y="890"/>
                  <a:pt x="234" y="882"/>
                </a:cubicBezTo>
                <a:cubicBezTo>
                  <a:pt x="223" y="871"/>
                  <a:pt x="209" y="863"/>
                  <a:pt x="198" y="852"/>
                </a:cubicBezTo>
                <a:cubicBezTo>
                  <a:pt x="177" y="831"/>
                  <a:pt x="164" y="809"/>
                  <a:pt x="138" y="792"/>
                </a:cubicBezTo>
                <a:cubicBezTo>
                  <a:pt x="105" y="743"/>
                  <a:pt x="148" y="799"/>
                  <a:pt x="108" y="768"/>
                </a:cubicBezTo>
                <a:cubicBezTo>
                  <a:pt x="8" y="691"/>
                  <a:pt x="125" y="764"/>
                  <a:pt x="42" y="714"/>
                </a:cubicBezTo>
                <a:cubicBezTo>
                  <a:pt x="40" y="711"/>
                  <a:pt x="15" y="679"/>
                  <a:pt x="12" y="672"/>
                </a:cubicBezTo>
                <a:cubicBezTo>
                  <a:pt x="7" y="660"/>
                  <a:pt x="0" y="636"/>
                  <a:pt x="0" y="636"/>
                </a:cubicBezTo>
                <a:cubicBezTo>
                  <a:pt x="2" y="620"/>
                  <a:pt x="1" y="603"/>
                  <a:pt x="6" y="588"/>
                </a:cubicBezTo>
                <a:cubicBezTo>
                  <a:pt x="11" y="574"/>
                  <a:pt x="22" y="564"/>
                  <a:pt x="30" y="552"/>
                </a:cubicBezTo>
                <a:cubicBezTo>
                  <a:pt x="34" y="546"/>
                  <a:pt x="42" y="534"/>
                  <a:pt x="42" y="534"/>
                </a:cubicBezTo>
                <a:cubicBezTo>
                  <a:pt x="44" y="526"/>
                  <a:pt x="48" y="510"/>
                  <a:pt x="48" y="510"/>
                </a:cubicBezTo>
                <a:close/>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graphicFrame>
        <p:nvGraphicFramePr>
          <p:cNvPr id="318486" name="Object 2760"/>
          <p:cNvGraphicFramePr>
            <a:graphicFrameLocks noChangeAspect="1"/>
          </p:cNvGraphicFramePr>
          <p:nvPr/>
        </p:nvGraphicFramePr>
        <p:xfrm>
          <a:off x="711200" y="5143500"/>
          <a:ext cx="163513" cy="209550"/>
        </p:xfrm>
        <a:graphic>
          <a:graphicData uri="http://schemas.openxmlformats.org/presentationml/2006/ole">
            <mc:AlternateContent xmlns:mc="http://schemas.openxmlformats.org/markup-compatibility/2006">
              <mc:Choice xmlns:v="urn:schemas-microsoft-com:vml" Requires="v">
                <p:oleObj spid="_x0000_s617721" name="Формула" r:id="rId15" imgW="177646" imgH="228402" progId="Equation.3">
                  <p:embed/>
                </p:oleObj>
              </mc:Choice>
              <mc:Fallback>
                <p:oleObj name="Формула" r:id="rId15" imgW="177646" imgH="228402"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11200" y="5143500"/>
                        <a:ext cx="163513"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488" name="Rectangle 24"/>
          <p:cNvSpPr>
            <a:spLocks noRot="1" noChangeAspect="1" noMove="1" noResize="1" noEditPoints="1" noAdjustHandles="1" noChangeArrowheads="1" noChangeShapeType="1" noTextEdit="1"/>
          </p:cNvSpPr>
          <p:nvPr/>
        </p:nvSpPr>
        <p:spPr bwMode="auto">
          <a:xfrm>
            <a:off x="364331" y="3811587"/>
            <a:ext cx="8420100" cy="720000"/>
          </a:xfrm>
          <a:prstGeom prst="rect">
            <a:avLst/>
          </a:prstGeom>
          <a:blipFill rotWithShape="1">
            <a:blip r:embed="rId17"/>
            <a:stretch>
              <a:fillRect b="-5085"/>
            </a:stretch>
          </a:blipFill>
          <a:ln>
            <a:noFill/>
          </a:ln>
          <a:effectLst/>
          <a:extLst/>
        </p:spPr>
        <p:txBody>
          <a:bodyPr/>
          <a:lstStyle/>
          <a:p>
            <a:pPr>
              <a:defRPr/>
            </a:pPr>
            <a:r>
              <a:rPr lang="ru-RU" dirty="0">
                <a:noFill/>
                <a:latin typeface="Arial" charset="0"/>
                <a:cs typeface="Arial" charset="0"/>
              </a:rPr>
              <a:t> </a:t>
            </a:r>
          </a:p>
        </p:txBody>
      </p:sp>
      <p:sp>
        <p:nvSpPr>
          <p:cNvPr id="318489" name="Freeform 25"/>
          <p:cNvSpPr>
            <a:spLocks/>
          </p:cNvSpPr>
          <p:nvPr/>
        </p:nvSpPr>
        <p:spPr bwMode="auto">
          <a:xfrm>
            <a:off x="885825" y="4829175"/>
            <a:ext cx="2122488" cy="1685925"/>
          </a:xfrm>
          <a:custGeom>
            <a:avLst/>
            <a:gdLst>
              <a:gd name="T0" fmla="*/ 2147483647 w 1337"/>
              <a:gd name="T1" fmla="*/ 2147483647 h 1062"/>
              <a:gd name="T2" fmla="*/ 2147483647 w 1337"/>
              <a:gd name="T3" fmla="*/ 2147483647 h 1062"/>
              <a:gd name="T4" fmla="*/ 2147483647 w 1337"/>
              <a:gd name="T5" fmla="*/ 2147483647 h 1062"/>
              <a:gd name="T6" fmla="*/ 2147483647 w 1337"/>
              <a:gd name="T7" fmla="*/ 2147483647 h 1062"/>
              <a:gd name="T8" fmla="*/ 2147483647 w 1337"/>
              <a:gd name="T9" fmla="*/ 0 h 1062"/>
              <a:gd name="T10" fmla="*/ 2147483647 w 1337"/>
              <a:gd name="T11" fmla="*/ 2147483647 h 1062"/>
              <a:gd name="T12" fmla="*/ 2147483647 w 1337"/>
              <a:gd name="T13" fmla="*/ 2147483647 h 1062"/>
              <a:gd name="T14" fmla="*/ 2147483647 w 1337"/>
              <a:gd name="T15" fmla="*/ 2147483647 h 1062"/>
              <a:gd name="T16" fmla="*/ 2147483647 w 1337"/>
              <a:gd name="T17" fmla="*/ 2147483647 h 1062"/>
              <a:gd name="T18" fmla="*/ 2147483647 w 1337"/>
              <a:gd name="T19" fmla="*/ 2147483647 h 1062"/>
              <a:gd name="T20" fmla="*/ 2147483647 w 1337"/>
              <a:gd name="T21" fmla="*/ 2147483647 h 1062"/>
              <a:gd name="T22" fmla="*/ 2147483647 w 1337"/>
              <a:gd name="T23" fmla="*/ 2147483647 h 1062"/>
              <a:gd name="T24" fmla="*/ 2147483647 w 1337"/>
              <a:gd name="T25" fmla="*/ 2147483647 h 1062"/>
              <a:gd name="T26" fmla="*/ 2147483647 w 1337"/>
              <a:gd name="T27" fmla="*/ 2147483647 h 1062"/>
              <a:gd name="T28" fmla="*/ 2147483647 w 1337"/>
              <a:gd name="T29" fmla="*/ 2147483647 h 1062"/>
              <a:gd name="T30" fmla="*/ 2147483647 w 1337"/>
              <a:gd name="T31" fmla="*/ 2147483647 h 1062"/>
              <a:gd name="T32" fmla="*/ 2147483647 w 1337"/>
              <a:gd name="T33" fmla="*/ 2147483647 h 1062"/>
              <a:gd name="T34" fmla="*/ 2147483647 w 1337"/>
              <a:gd name="T35" fmla="*/ 2147483647 h 1062"/>
              <a:gd name="T36" fmla="*/ 2147483647 w 1337"/>
              <a:gd name="T37" fmla="*/ 2147483647 h 1062"/>
              <a:gd name="T38" fmla="*/ 2147483647 w 1337"/>
              <a:gd name="T39" fmla="*/ 2147483647 h 1062"/>
              <a:gd name="T40" fmla="*/ 2147483647 w 1337"/>
              <a:gd name="T41" fmla="*/ 2147483647 h 1062"/>
              <a:gd name="T42" fmla="*/ 2147483647 w 1337"/>
              <a:gd name="T43" fmla="*/ 2147483647 h 1062"/>
              <a:gd name="T44" fmla="*/ 2147483647 w 1337"/>
              <a:gd name="T45" fmla="*/ 2147483647 h 1062"/>
              <a:gd name="T46" fmla="*/ 2147483647 w 1337"/>
              <a:gd name="T47" fmla="*/ 2147483647 h 1062"/>
              <a:gd name="T48" fmla="*/ 2147483647 w 1337"/>
              <a:gd name="T49" fmla="*/ 2147483647 h 1062"/>
              <a:gd name="T50" fmla="*/ 0 w 1337"/>
              <a:gd name="T51" fmla="*/ 2147483647 h 1062"/>
              <a:gd name="T52" fmla="*/ 2147483647 w 1337"/>
              <a:gd name="T53" fmla="*/ 2147483647 h 1062"/>
              <a:gd name="T54" fmla="*/ 2147483647 w 1337"/>
              <a:gd name="T55" fmla="*/ 2147483647 h 1062"/>
              <a:gd name="T56" fmla="*/ 2147483647 w 1337"/>
              <a:gd name="T57" fmla="*/ 2147483647 h 1062"/>
              <a:gd name="T58" fmla="*/ 2147483647 w 1337"/>
              <a:gd name="T59" fmla="*/ 2147483647 h 106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337"/>
              <a:gd name="T91" fmla="*/ 0 h 1062"/>
              <a:gd name="T92" fmla="*/ 1337 w 1337"/>
              <a:gd name="T93" fmla="*/ 1062 h 106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337" h="1062">
                <a:moveTo>
                  <a:pt x="48" y="510"/>
                </a:moveTo>
                <a:cubicBezTo>
                  <a:pt x="60" y="428"/>
                  <a:pt x="96" y="354"/>
                  <a:pt x="144" y="288"/>
                </a:cubicBezTo>
                <a:cubicBezTo>
                  <a:pt x="174" y="247"/>
                  <a:pt x="188" y="200"/>
                  <a:pt x="222" y="162"/>
                </a:cubicBezTo>
                <a:cubicBezTo>
                  <a:pt x="269" y="109"/>
                  <a:pt x="329" y="49"/>
                  <a:pt x="396" y="24"/>
                </a:cubicBezTo>
                <a:cubicBezTo>
                  <a:pt x="437" y="9"/>
                  <a:pt x="485" y="5"/>
                  <a:pt x="528" y="0"/>
                </a:cubicBezTo>
                <a:cubicBezTo>
                  <a:pt x="640" y="7"/>
                  <a:pt x="714" y="33"/>
                  <a:pt x="822" y="60"/>
                </a:cubicBezTo>
                <a:cubicBezTo>
                  <a:pt x="877" y="74"/>
                  <a:pt x="932" y="80"/>
                  <a:pt x="984" y="102"/>
                </a:cubicBezTo>
                <a:cubicBezTo>
                  <a:pt x="1013" y="114"/>
                  <a:pt x="1038" y="134"/>
                  <a:pt x="1068" y="144"/>
                </a:cubicBezTo>
                <a:cubicBezTo>
                  <a:pt x="1106" y="201"/>
                  <a:pt x="1135" y="260"/>
                  <a:pt x="1170" y="318"/>
                </a:cubicBezTo>
                <a:cubicBezTo>
                  <a:pt x="1208" y="382"/>
                  <a:pt x="1260" y="438"/>
                  <a:pt x="1284" y="510"/>
                </a:cubicBezTo>
                <a:cubicBezTo>
                  <a:pt x="1298" y="683"/>
                  <a:pt x="1337" y="933"/>
                  <a:pt x="1110" y="978"/>
                </a:cubicBezTo>
                <a:cubicBezTo>
                  <a:pt x="1047" y="1016"/>
                  <a:pt x="985" y="1025"/>
                  <a:pt x="912" y="1032"/>
                </a:cubicBezTo>
                <a:cubicBezTo>
                  <a:pt x="791" y="1062"/>
                  <a:pt x="709" y="1047"/>
                  <a:pt x="570" y="1044"/>
                </a:cubicBezTo>
                <a:cubicBezTo>
                  <a:pt x="565" y="1043"/>
                  <a:pt x="523" y="1035"/>
                  <a:pt x="516" y="1032"/>
                </a:cubicBezTo>
                <a:cubicBezTo>
                  <a:pt x="472" y="1013"/>
                  <a:pt x="438" y="982"/>
                  <a:pt x="390" y="972"/>
                </a:cubicBezTo>
                <a:cubicBezTo>
                  <a:pt x="382" y="968"/>
                  <a:pt x="374" y="965"/>
                  <a:pt x="366" y="960"/>
                </a:cubicBezTo>
                <a:cubicBezTo>
                  <a:pt x="358" y="955"/>
                  <a:pt x="351" y="947"/>
                  <a:pt x="342" y="942"/>
                </a:cubicBezTo>
                <a:cubicBezTo>
                  <a:pt x="333" y="937"/>
                  <a:pt x="322" y="934"/>
                  <a:pt x="312" y="930"/>
                </a:cubicBezTo>
                <a:cubicBezTo>
                  <a:pt x="304" y="926"/>
                  <a:pt x="296" y="922"/>
                  <a:pt x="288" y="918"/>
                </a:cubicBezTo>
                <a:cubicBezTo>
                  <a:pt x="267" y="906"/>
                  <a:pt x="257" y="890"/>
                  <a:pt x="234" y="882"/>
                </a:cubicBezTo>
                <a:cubicBezTo>
                  <a:pt x="223" y="871"/>
                  <a:pt x="209" y="863"/>
                  <a:pt x="198" y="852"/>
                </a:cubicBezTo>
                <a:cubicBezTo>
                  <a:pt x="177" y="831"/>
                  <a:pt x="164" y="809"/>
                  <a:pt x="138" y="792"/>
                </a:cubicBezTo>
                <a:cubicBezTo>
                  <a:pt x="105" y="743"/>
                  <a:pt x="148" y="799"/>
                  <a:pt x="108" y="768"/>
                </a:cubicBezTo>
                <a:cubicBezTo>
                  <a:pt x="8" y="691"/>
                  <a:pt x="125" y="764"/>
                  <a:pt x="42" y="714"/>
                </a:cubicBezTo>
                <a:cubicBezTo>
                  <a:pt x="40" y="711"/>
                  <a:pt x="15" y="679"/>
                  <a:pt x="12" y="672"/>
                </a:cubicBezTo>
                <a:cubicBezTo>
                  <a:pt x="7" y="660"/>
                  <a:pt x="0" y="636"/>
                  <a:pt x="0" y="636"/>
                </a:cubicBezTo>
                <a:cubicBezTo>
                  <a:pt x="2" y="620"/>
                  <a:pt x="1" y="603"/>
                  <a:pt x="6" y="588"/>
                </a:cubicBezTo>
                <a:cubicBezTo>
                  <a:pt x="11" y="574"/>
                  <a:pt x="22" y="564"/>
                  <a:pt x="30" y="552"/>
                </a:cubicBezTo>
                <a:cubicBezTo>
                  <a:pt x="34" y="546"/>
                  <a:pt x="42" y="534"/>
                  <a:pt x="42" y="534"/>
                </a:cubicBezTo>
                <a:cubicBezTo>
                  <a:pt x="44" y="526"/>
                  <a:pt x="48" y="510"/>
                  <a:pt x="48" y="510"/>
                </a:cubicBezTo>
                <a:close/>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sp>
        <p:nvSpPr>
          <p:cNvPr id="318490" name="AutoShape 26"/>
          <p:cNvSpPr>
            <a:spLocks noChangeArrowheads="1"/>
          </p:cNvSpPr>
          <p:nvPr/>
        </p:nvSpPr>
        <p:spPr bwMode="auto">
          <a:xfrm flipH="1">
            <a:off x="1419225" y="4953000"/>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491" name="AutoShape 27"/>
          <p:cNvSpPr>
            <a:spLocks noChangeArrowheads="1"/>
          </p:cNvSpPr>
          <p:nvPr/>
        </p:nvSpPr>
        <p:spPr bwMode="auto">
          <a:xfrm rot="20141727" flipH="1">
            <a:off x="608013" y="5360988"/>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492" name="AutoShape 28"/>
          <p:cNvSpPr>
            <a:spLocks noChangeArrowheads="1"/>
          </p:cNvSpPr>
          <p:nvPr/>
        </p:nvSpPr>
        <p:spPr bwMode="auto">
          <a:xfrm rot="2970374" flipH="1">
            <a:off x="2301875" y="5540375"/>
            <a:ext cx="638175" cy="104775"/>
          </a:xfrm>
          <a:prstGeom prst="rightArrow">
            <a:avLst>
              <a:gd name="adj1" fmla="val 50000"/>
              <a:gd name="adj2" fmla="val 152273"/>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493" name="Oval 29"/>
          <p:cNvSpPr>
            <a:spLocks noChangeArrowheads="1"/>
          </p:cNvSpPr>
          <p:nvPr/>
        </p:nvSpPr>
        <p:spPr bwMode="auto">
          <a:xfrm>
            <a:off x="1905000" y="5981700"/>
            <a:ext cx="42863" cy="42863"/>
          </a:xfrm>
          <a:prstGeom prst="ellipse">
            <a:avLst/>
          </a:prstGeom>
          <a:solidFill>
            <a:srgbClr val="3366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18494" name="Text Box 30"/>
          <p:cNvSpPr txBox="1">
            <a:spLocks noChangeArrowheads="1"/>
          </p:cNvSpPr>
          <p:nvPr/>
        </p:nvSpPr>
        <p:spPr bwMode="auto">
          <a:xfrm>
            <a:off x="1727200" y="6021388"/>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graphicFrame>
        <p:nvGraphicFramePr>
          <p:cNvPr id="318495" name="Object 2761"/>
          <p:cNvGraphicFramePr>
            <a:graphicFrameLocks noChangeAspect="1"/>
          </p:cNvGraphicFramePr>
          <p:nvPr>
            <p:extLst>
              <p:ext uri="{D42A27DB-BD31-4B8C-83A1-F6EECF244321}">
                <p14:modId xmlns:p14="http://schemas.microsoft.com/office/powerpoint/2010/main" val="1512376039"/>
              </p:ext>
            </p:extLst>
          </p:nvPr>
        </p:nvGraphicFramePr>
        <p:xfrm>
          <a:off x="1674018" y="4629150"/>
          <a:ext cx="166688" cy="200025"/>
        </p:xfrm>
        <a:graphic>
          <a:graphicData uri="http://schemas.openxmlformats.org/presentationml/2006/ole">
            <mc:AlternateContent xmlns:mc="http://schemas.openxmlformats.org/markup-compatibility/2006">
              <mc:Choice xmlns:v="urn:schemas-microsoft-com:vml" Requires="v">
                <p:oleObj spid="_x0000_s617722" name="Формула" r:id="rId18" imgW="190500" imgH="228600" progId="Equation.3">
                  <p:embed/>
                </p:oleObj>
              </mc:Choice>
              <mc:Fallback>
                <p:oleObj name="Формула" r:id="rId18" imgW="190500" imgH="2286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674018" y="4629150"/>
                        <a:ext cx="166688" cy="200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8496" name="Object 2762"/>
          <p:cNvGraphicFramePr>
            <a:graphicFrameLocks noChangeAspect="1"/>
          </p:cNvGraphicFramePr>
          <p:nvPr/>
        </p:nvGraphicFramePr>
        <p:xfrm>
          <a:off x="1244600" y="5967413"/>
          <a:ext cx="176213" cy="228600"/>
        </p:xfrm>
        <a:graphic>
          <a:graphicData uri="http://schemas.openxmlformats.org/presentationml/2006/ole">
            <mc:AlternateContent xmlns:mc="http://schemas.openxmlformats.org/markup-compatibility/2006">
              <mc:Choice xmlns:v="urn:schemas-microsoft-com:vml" Requires="v">
                <p:oleObj spid="_x0000_s617723" name="Формула" r:id="rId20" imgW="215806" imgH="279279" progId="Equation.3">
                  <p:embed/>
                </p:oleObj>
              </mc:Choice>
              <mc:Fallback>
                <p:oleObj name="Формула" r:id="rId20" imgW="215806" imgH="279279"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244600" y="5967413"/>
                        <a:ext cx="176213"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8497" name="Object 2763"/>
          <p:cNvGraphicFramePr>
            <a:graphicFrameLocks noChangeAspect="1"/>
          </p:cNvGraphicFramePr>
          <p:nvPr/>
        </p:nvGraphicFramePr>
        <p:xfrm>
          <a:off x="2686050" y="5362575"/>
          <a:ext cx="180975" cy="228600"/>
        </p:xfrm>
        <a:graphic>
          <a:graphicData uri="http://schemas.openxmlformats.org/presentationml/2006/ole">
            <mc:AlternateContent xmlns:mc="http://schemas.openxmlformats.org/markup-compatibility/2006">
              <mc:Choice xmlns:v="urn:schemas-microsoft-com:vml" Requires="v">
                <p:oleObj spid="_x0000_s617724" name="Формула" r:id="rId22" imgW="190417" imgH="241195" progId="Equation.3">
                  <p:embed/>
                </p:oleObj>
              </mc:Choice>
              <mc:Fallback>
                <p:oleObj name="Формула" r:id="rId22" imgW="190417" imgH="241195"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686050" y="5362575"/>
                        <a:ext cx="180975"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498" name="AutoShape 34"/>
          <p:cNvSpPr>
            <a:spLocks noChangeArrowheads="1"/>
          </p:cNvSpPr>
          <p:nvPr/>
        </p:nvSpPr>
        <p:spPr bwMode="auto">
          <a:xfrm rot="20141727" flipH="1">
            <a:off x="601663" y="536416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18499" name="AutoShape 35"/>
          <p:cNvSpPr>
            <a:spLocks noChangeArrowheads="1"/>
          </p:cNvSpPr>
          <p:nvPr/>
        </p:nvSpPr>
        <p:spPr bwMode="auto">
          <a:xfrm rot="20141727" flipH="1">
            <a:off x="601663" y="536416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500" name="AutoShape 36"/>
          <p:cNvSpPr>
            <a:spLocks noChangeArrowheads="1"/>
          </p:cNvSpPr>
          <p:nvPr/>
        </p:nvSpPr>
        <p:spPr bwMode="auto">
          <a:xfrm rot="9341727" flipH="1">
            <a:off x="1914525" y="581501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8501" name="Object 2764"/>
          <p:cNvGraphicFramePr>
            <a:graphicFrameLocks noChangeAspect="1"/>
          </p:cNvGraphicFramePr>
          <p:nvPr/>
        </p:nvGraphicFramePr>
        <p:xfrm>
          <a:off x="2076450" y="5603875"/>
          <a:ext cx="196850" cy="228600"/>
        </p:xfrm>
        <a:graphic>
          <a:graphicData uri="http://schemas.openxmlformats.org/presentationml/2006/ole">
            <mc:AlternateContent xmlns:mc="http://schemas.openxmlformats.org/markup-compatibility/2006">
              <mc:Choice xmlns:v="urn:schemas-microsoft-com:vml" Requires="v">
                <p:oleObj spid="_x0000_s617725" name="Формула" r:id="rId24" imgW="241195" imgH="279279" progId="Equation.3">
                  <p:embed/>
                </p:oleObj>
              </mc:Choice>
              <mc:Fallback>
                <p:oleObj name="Формула" r:id="rId24" imgW="241195" imgH="279279"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076450" y="5603875"/>
                        <a:ext cx="196850" cy="2286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02" name="AutoShape 38"/>
          <p:cNvSpPr>
            <a:spLocks noChangeArrowheads="1"/>
          </p:cNvSpPr>
          <p:nvPr/>
        </p:nvSpPr>
        <p:spPr bwMode="auto">
          <a:xfrm flipH="1">
            <a:off x="1422400" y="495141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8503" name="Object 2765"/>
          <p:cNvGraphicFramePr>
            <a:graphicFrameLocks noChangeAspect="1"/>
          </p:cNvGraphicFramePr>
          <p:nvPr/>
        </p:nvGraphicFramePr>
        <p:xfrm>
          <a:off x="1330325" y="5681663"/>
          <a:ext cx="200025" cy="244475"/>
        </p:xfrm>
        <a:graphic>
          <a:graphicData uri="http://schemas.openxmlformats.org/presentationml/2006/ole">
            <mc:AlternateContent xmlns:mc="http://schemas.openxmlformats.org/markup-compatibility/2006">
              <mc:Choice xmlns:v="urn:schemas-microsoft-com:vml" Requires="v">
                <p:oleObj spid="_x0000_s617726" name="Формула" r:id="rId26" imgW="228600" imgH="279400" progId="Equation.3">
                  <p:embed/>
                </p:oleObj>
              </mc:Choice>
              <mc:Fallback>
                <p:oleObj name="Формула" r:id="rId26" imgW="228600" imgH="27940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330325" y="5681663"/>
                        <a:ext cx="200025" cy="244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04" name="AutoShape 40"/>
          <p:cNvSpPr>
            <a:spLocks noChangeArrowheads="1"/>
          </p:cNvSpPr>
          <p:nvPr/>
        </p:nvSpPr>
        <p:spPr bwMode="auto">
          <a:xfrm flipH="1">
            <a:off x="1411288" y="4954588"/>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505" name="AutoShape 41"/>
          <p:cNvSpPr>
            <a:spLocks noChangeArrowheads="1"/>
          </p:cNvSpPr>
          <p:nvPr/>
        </p:nvSpPr>
        <p:spPr bwMode="auto">
          <a:xfrm>
            <a:off x="1947863" y="5953125"/>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8506" name="Object 2766"/>
          <p:cNvGraphicFramePr>
            <a:graphicFrameLocks noChangeAspect="1"/>
          </p:cNvGraphicFramePr>
          <p:nvPr/>
        </p:nvGraphicFramePr>
        <p:xfrm>
          <a:off x="2487613" y="5759450"/>
          <a:ext cx="222250" cy="244475"/>
        </p:xfrm>
        <a:graphic>
          <a:graphicData uri="http://schemas.openxmlformats.org/presentationml/2006/ole">
            <mc:AlternateContent xmlns:mc="http://schemas.openxmlformats.org/markup-compatibility/2006">
              <mc:Choice xmlns:v="urn:schemas-microsoft-com:vml" Requires="v">
                <p:oleObj spid="_x0000_s617727" name="Формула" r:id="rId28" imgW="253890" imgH="279279" progId="Equation.3">
                  <p:embed/>
                </p:oleObj>
              </mc:Choice>
              <mc:Fallback>
                <p:oleObj name="Формула" r:id="rId28" imgW="253890" imgH="279279"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487613" y="5759450"/>
                        <a:ext cx="222250" cy="244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18507" name="Object 2767"/>
          <p:cNvGraphicFramePr>
            <a:graphicFrameLocks noChangeAspect="1"/>
          </p:cNvGraphicFramePr>
          <p:nvPr/>
        </p:nvGraphicFramePr>
        <p:xfrm>
          <a:off x="1509713" y="5308600"/>
          <a:ext cx="217487" cy="277813"/>
        </p:xfrm>
        <a:graphic>
          <a:graphicData uri="http://schemas.openxmlformats.org/presentationml/2006/ole">
            <mc:AlternateContent xmlns:mc="http://schemas.openxmlformats.org/markup-compatibility/2006">
              <mc:Choice xmlns:v="urn:schemas-microsoft-com:vml" Requires="v">
                <p:oleObj spid="_x0000_s617728" name="Формула" r:id="rId30" imgW="228501" imgH="291973" progId="Equation.3">
                  <p:embed/>
                </p:oleObj>
              </mc:Choice>
              <mc:Fallback>
                <p:oleObj name="Формула" r:id="rId30" imgW="228501" imgH="291973"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509713" y="5308600"/>
                        <a:ext cx="217487" cy="2778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08" name="AutoShape 44"/>
          <p:cNvSpPr>
            <a:spLocks noChangeArrowheads="1"/>
          </p:cNvSpPr>
          <p:nvPr/>
        </p:nvSpPr>
        <p:spPr bwMode="auto">
          <a:xfrm rot="2970374" flipH="1">
            <a:off x="2305050" y="5548313"/>
            <a:ext cx="638175" cy="104775"/>
          </a:xfrm>
          <a:prstGeom prst="rightArrow">
            <a:avLst>
              <a:gd name="adj1" fmla="val 50000"/>
              <a:gd name="adj2" fmla="val 15227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18509" name="AutoShape 45"/>
          <p:cNvSpPr>
            <a:spLocks noChangeArrowheads="1"/>
          </p:cNvSpPr>
          <p:nvPr/>
        </p:nvSpPr>
        <p:spPr bwMode="auto">
          <a:xfrm rot="2970374" flipH="1">
            <a:off x="2303463" y="5541963"/>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510" name="AutoShape 46"/>
          <p:cNvSpPr>
            <a:spLocks noChangeArrowheads="1"/>
          </p:cNvSpPr>
          <p:nvPr/>
        </p:nvSpPr>
        <p:spPr bwMode="auto">
          <a:xfrm rot="13770374" flipH="1">
            <a:off x="1835150" y="6211888"/>
            <a:ext cx="638175" cy="104775"/>
          </a:xfrm>
          <a:prstGeom prst="rightArrow">
            <a:avLst>
              <a:gd name="adj1" fmla="val 50000"/>
              <a:gd name="adj2" fmla="val 152273"/>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8511" name="Object 2768"/>
          <p:cNvGraphicFramePr>
            <a:graphicFrameLocks noChangeAspect="1"/>
          </p:cNvGraphicFramePr>
          <p:nvPr/>
        </p:nvGraphicFramePr>
        <p:xfrm>
          <a:off x="2335213" y="6154738"/>
          <a:ext cx="241300" cy="277812"/>
        </p:xfrm>
        <a:graphic>
          <a:graphicData uri="http://schemas.openxmlformats.org/presentationml/2006/ole">
            <mc:AlternateContent xmlns:mc="http://schemas.openxmlformats.org/markup-compatibility/2006">
              <mc:Choice xmlns:v="urn:schemas-microsoft-com:vml" Requires="v">
                <p:oleObj spid="_x0000_s617729" name="Формула" r:id="rId32" imgW="253890" imgH="291973" progId="Equation.3">
                  <p:embed/>
                </p:oleObj>
              </mc:Choice>
              <mc:Fallback>
                <p:oleObj name="Формула" r:id="rId32" imgW="253890" imgH="291973"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335213" y="6154738"/>
                        <a:ext cx="241300" cy="2778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12" name="Line 48"/>
          <p:cNvSpPr>
            <a:spLocks noChangeShapeType="1"/>
          </p:cNvSpPr>
          <p:nvPr/>
        </p:nvSpPr>
        <p:spPr bwMode="auto">
          <a:xfrm flipV="1">
            <a:off x="395288" y="4795838"/>
            <a:ext cx="1881187" cy="852487"/>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18513" name="Line 49"/>
          <p:cNvSpPr>
            <a:spLocks noChangeShapeType="1"/>
          </p:cNvSpPr>
          <p:nvPr/>
        </p:nvSpPr>
        <p:spPr bwMode="auto">
          <a:xfrm flipV="1">
            <a:off x="860425" y="4999038"/>
            <a:ext cx="1700213" cy="14287"/>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18514" name="Line 50"/>
          <p:cNvSpPr>
            <a:spLocks noChangeShapeType="1"/>
          </p:cNvSpPr>
          <p:nvPr/>
        </p:nvSpPr>
        <p:spPr bwMode="auto">
          <a:xfrm>
            <a:off x="1949450" y="4816475"/>
            <a:ext cx="1081088" cy="125730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18515" name="Line 51"/>
          <p:cNvSpPr>
            <a:spLocks noChangeShapeType="1"/>
          </p:cNvSpPr>
          <p:nvPr/>
        </p:nvSpPr>
        <p:spPr bwMode="auto">
          <a:xfrm flipV="1">
            <a:off x="1155700" y="5546725"/>
            <a:ext cx="1790700" cy="814388"/>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318516" name="Line 52"/>
          <p:cNvSpPr>
            <a:spLocks noChangeShapeType="1"/>
          </p:cNvSpPr>
          <p:nvPr/>
        </p:nvSpPr>
        <p:spPr bwMode="auto">
          <a:xfrm flipV="1">
            <a:off x="1192213" y="6002338"/>
            <a:ext cx="1700212" cy="14287"/>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318517" name="Line 53"/>
          <p:cNvSpPr>
            <a:spLocks noChangeShapeType="1"/>
          </p:cNvSpPr>
          <p:nvPr/>
        </p:nvSpPr>
        <p:spPr bwMode="auto">
          <a:xfrm>
            <a:off x="1300163" y="5267325"/>
            <a:ext cx="1081087" cy="1257300"/>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sp>
        <p:nvSpPr>
          <p:cNvPr id="318518" name="Line 54"/>
          <p:cNvSpPr>
            <a:spLocks noChangeShapeType="1"/>
          </p:cNvSpPr>
          <p:nvPr/>
        </p:nvSpPr>
        <p:spPr bwMode="auto">
          <a:xfrm rot="16200000" flipV="1">
            <a:off x="1377156" y="5331619"/>
            <a:ext cx="862013" cy="390525"/>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8519" name="Object 2769"/>
          <p:cNvGraphicFramePr>
            <a:graphicFrameLocks noChangeAspect="1"/>
          </p:cNvGraphicFramePr>
          <p:nvPr/>
        </p:nvGraphicFramePr>
        <p:xfrm>
          <a:off x="1776413" y="5289550"/>
          <a:ext cx="146050" cy="204788"/>
        </p:xfrm>
        <a:graphic>
          <a:graphicData uri="http://schemas.openxmlformats.org/presentationml/2006/ole">
            <mc:AlternateContent xmlns:mc="http://schemas.openxmlformats.org/markup-compatibility/2006">
              <mc:Choice xmlns:v="urn:schemas-microsoft-com:vml" Requires="v">
                <p:oleObj spid="_x0000_s617730" name="Формула" r:id="rId34" imgW="152268" imgH="215713" progId="Equation.3">
                  <p:embed/>
                </p:oleObj>
              </mc:Choice>
              <mc:Fallback>
                <p:oleObj name="Формула" r:id="rId34" imgW="152268" imgH="215713"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776413" y="5289550"/>
                        <a:ext cx="146050" cy="2047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20" name="Line 56"/>
          <p:cNvSpPr>
            <a:spLocks noChangeShapeType="1"/>
          </p:cNvSpPr>
          <p:nvPr/>
        </p:nvSpPr>
        <p:spPr bwMode="auto">
          <a:xfrm rot="16200000" flipV="1">
            <a:off x="1514475" y="5505451"/>
            <a:ext cx="1004887" cy="4762"/>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8521" name="Object 2770"/>
          <p:cNvGraphicFramePr>
            <a:graphicFrameLocks noChangeAspect="1"/>
          </p:cNvGraphicFramePr>
          <p:nvPr/>
        </p:nvGraphicFramePr>
        <p:xfrm>
          <a:off x="2035175" y="5287963"/>
          <a:ext cx="169863" cy="204787"/>
        </p:xfrm>
        <a:graphic>
          <a:graphicData uri="http://schemas.openxmlformats.org/presentationml/2006/ole">
            <mc:AlternateContent xmlns:mc="http://schemas.openxmlformats.org/markup-compatibility/2006">
              <mc:Choice xmlns:v="urn:schemas-microsoft-com:vml" Requires="v">
                <p:oleObj spid="_x0000_s617731" name="Формула" r:id="rId36" imgW="177569" imgH="215619" progId="Equation.3">
                  <p:embed/>
                </p:oleObj>
              </mc:Choice>
              <mc:Fallback>
                <p:oleObj name="Формула" r:id="rId36" imgW="177569" imgH="215619"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2035175" y="5287963"/>
                        <a:ext cx="169863" cy="2047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22" name="Line 58"/>
          <p:cNvSpPr>
            <a:spLocks noChangeShapeType="1"/>
          </p:cNvSpPr>
          <p:nvPr/>
        </p:nvSpPr>
        <p:spPr bwMode="auto">
          <a:xfrm rot="-5400000">
            <a:off x="1991519" y="5471319"/>
            <a:ext cx="519113" cy="600075"/>
          </a:xfrm>
          <a:prstGeom prst="line">
            <a:avLst/>
          </a:prstGeom>
          <a:noFill/>
          <a:ln w="9525">
            <a:solidFill>
              <a:srgbClr val="993300"/>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8523" name="Object 2771"/>
          <p:cNvGraphicFramePr>
            <a:graphicFrameLocks noChangeAspect="1"/>
          </p:cNvGraphicFramePr>
          <p:nvPr/>
        </p:nvGraphicFramePr>
        <p:xfrm>
          <a:off x="2219325" y="5462588"/>
          <a:ext cx="158750" cy="215900"/>
        </p:xfrm>
        <a:graphic>
          <a:graphicData uri="http://schemas.openxmlformats.org/presentationml/2006/ole">
            <mc:AlternateContent xmlns:mc="http://schemas.openxmlformats.org/markup-compatibility/2006">
              <mc:Choice xmlns:v="urn:schemas-microsoft-com:vml" Requires="v">
                <p:oleObj spid="_x0000_s617732" name="Формула" r:id="rId38" imgW="165028" imgH="228501" progId="Equation.3">
                  <p:embed/>
                </p:oleObj>
              </mc:Choice>
              <mc:Fallback>
                <p:oleObj name="Формула" r:id="rId38" imgW="165028" imgH="228501"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219325" y="5462588"/>
                        <a:ext cx="158750" cy="2159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8524" name="Text Box 60"/>
          <p:cNvSpPr txBox="1">
            <a:spLocks noRot="1" noChangeAspect="1" noMove="1" noResize="1" noEditPoints="1" noAdjustHandles="1" noChangeArrowheads="1" noChangeShapeType="1" noTextEdit="1"/>
          </p:cNvSpPr>
          <p:nvPr/>
        </p:nvSpPr>
        <p:spPr bwMode="auto">
          <a:xfrm>
            <a:off x="2531874" y="4505365"/>
            <a:ext cx="6441187" cy="553998"/>
          </a:xfrm>
          <a:prstGeom prst="rect">
            <a:avLst/>
          </a:prstGeom>
          <a:blipFill rotWithShape="1">
            <a:blip r:embed="rId40">
              <a:extLst>
                <a:ext uri="{BEBA8EAE-BF5A-486C-A8C5-ECC9F3942E4B}">
                  <a14:imgProps xmlns:a14="http://schemas.microsoft.com/office/drawing/2010/main">
                    <a14:imgLayer r:embed="rId41">
                      <a14:imgEffect>
                        <a14:sharpenSoften amount="50000"/>
                      </a14:imgEffect>
                      <a14:imgEffect>
                        <a14:brightnessContrast contrast="-40000"/>
                      </a14:imgEffect>
                    </a14:imgLayer>
                  </a14:imgProps>
                </a:ext>
              </a:extLst>
            </a:blip>
            <a:stretch>
              <a:fillRect b="-2151"/>
            </a:stretch>
          </a:blipFill>
          <a:ln w="9525" algn="ctr">
            <a:solidFill>
              <a:schemeClr val="tx1"/>
            </a:solidFill>
            <a:miter lim="800000"/>
            <a:headEnd/>
            <a:tailEnd/>
          </a:ln>
          <a:effectLst/>
          <a:extLst/>
        </p:spPr>
        <p:txBody>
          <a:bodyPr/>
          <a:lstStyle/>
          <a:p>
            <a:pPr>
              <a:defRPr/>
            </a:pPr>
            <a:r>
              <a:rPr lang="ru-RU">
                <a:noFill/>
                <a:latin typeface="Arial" charset="0"/>
                <a:cs typeface="Arial" charset="0"/>
              </a:rPr>
              <a:t> </a:t>
            </a:r>
          </a:p>
        </p:txBody>
      </p:sp>
      <p:sp>
        <p:nvSpPr>
          <p:cNvPr id="318525" name="AutoShape 61"/>
          <p:cNvSpPr>
            <a:spLocks noChangeArrowheads="1"/>
          </p:cNvSpPr>
          <p:nvPr/>
        </p:nvSpPr>
        <p:spPr bwMode="auto">
          <a:xfrm rot="-10269939">
            <a:off x="3800475" y="5829300"/>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527" name="Oval 63"/>
          <p:cNvSpPr>
            <a:spLocks noChangeArrowheads="1"/>
          </p:cNvSpPr>
          <p:nvPr/>
        </p:nvSpPr>
        <p:spPr bwMode="auto">
          <a:xfrm>
            <a:off x="4933950" y="5976938"/>
            <a:ext cx="42863" cy="42862"/>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18528" name="Text Box 64"/>
          <p:cNvSpPr txBox="1">
            <a:spLocks noChangeArrowheads="1"/>
          </p:cNvSpPr>
          <p:nvPr/>
        </p:nvSpPr>
        <p:spPr bwMode="auto">
          <a:xfrm>
            <a:off x="4797425" y="6096000"/>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graphicFrame>
        <p:nvGraphicFramePr>
          <p:cNvPr id="318529" name="Object 2772"/>
          <p:cNvGraphicFramePr>
            <a:graphicFrameLocks noChangeAspect="1"/>
          </p:cNvGraphicFramePr>
          <p:nvPr>
            <p:extLst>
              <p:ext uri="{D42A27DB-BD31-4B8C-83A1-F6EECF244321}">
                <p14:modId xmlns:p14="http://schemas.microsoft.com/office/powerpoint/2010/main" val="104267700"/>
              </p:ext>
            </p:extLst>
          </p:nvPr>
        </p:nvGraphicFramePr>
        <p:xfrm>
          <a:off x="3948113" y="5454650"/>
          <a:ext cx="225425" cy="228600"/>
        </p:xfrm>
        <a:graphic>
          <a:graphicData uri="http://schemas.openxmlformats.org/presentationml/2006/ole">
            <mc:AlternateContent xmlns:mc="http://schemas.openxmlformats.org/markup-compatibility/2006">
              <mc:Choice xmlns:v="urn:schemas-microsoft-com:vml" Requires="v">
                <p:oleObj spid="_x0000_s617733" name="Equation" r:id="rId42" imgW="203040" imgH="190440" progId="Equation.DSMT4">
                  <p:embed/>
                </p:oleObj>
              </mc:Choice>
              <mc:Fallback>
                <p:oleObj name="Equation" r:id="rId42" imgW="203040" imgH="190440" progId="Equation.DSMT4">
                  <p:embed/>
                  <p:pic>
                    <p:nvPicPr>
                      <p:cNvPr id="0" name=""/>
                      <p:cNvPicPr>
                        <a:picLocks noChangeAspect="1" noChangeArrowheads="1"/>
                      </p:cNvPicPr>
                      <p:nvPr/>
                    </p:nvPicPr>
                    <p:blipFill>
                      <a:blip r:embed="rId43"/>
                      <a:srcRect/>
                      <a:stretch>
                        <a:fillRect/>
                      </a:stretch>
                    </p:blipFill>
                    <p:spPr bwMode="auto">
                      <a:xfrm>
                        <a:off x="3948113" y="5454650"/>
                        <a:ext cx="225425"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8530" name="Object 2773"/>
          <p:cNvGraphicFramePr>
            <a:graphicFrameLocks noChangeAspect="1"/>
          </p:cNvGraphicFramePr>
          <p:nvPr>
            <p:extLst>
              <p:ext uri="{D42A27DB-BD31-4B8C-83A1-F6EECF244321}">
                <p14:modId xmlns:p14="http://schemas.microsoft.com/office/powerpoint/2010/main" val="1697865933"/>
              </p:ext>
            </p:extLst>
          </p:nvPr>
        </p:nvGraphicFramePr>
        <p:xfrm>
          <a:off x="4976813" y="5280025"/>
          <a:ext cx="280987" cy="290513"/>
        </p:xfrm>
        <a:graphic>
          <a:graphicData uri="http://schemas.openxmlformats.org/presentationml/2006/ole">
            <mc:AlternateContent xmlns:mc="http://schemas.openxmlformats.org/markup-compatibility/2006">
              <mc:Choice xmlns:v="urn:schemas-microsoft-com:vml" Requires="v">
                <p:oleObj spid="_x0000_s617734" name="Equation" r:id="rId44" imgW="253800" imgH="241200" progId="Equation.DSMT4">
                  <p:embed/>
                </p:oleObj>
              </mc:Choice>
              <mc:Fallback>
                <p:oleObj name="Equation" r:id="rId44" imgW="253800" imgH="241200" progId="Equation.DSMT4">
                  <p:embed/>
                  <p:pic>
                    <p:nvPicPr>
                      <p:cNvPr id="0" name=""/>
                      <p:cNvPicPr>
                        <a:picLocks noChangeAspect="1" noChangeArrowheads="1"/>
                      </p:cNvPicPr>
                      <p:nvPr/>
                    </p:nvPicPr>
                    <p:blipFill>
                      <a:blip r:embed="rId45"/>
                      <a:srcRect/>
                      <a:stretch>
                        <a:fillRect/>
                      </a:stretch>
                    </p:blipFill>
                    <p:spPr bwMode="auto">
                      <a:xfrm>
                        <a:off x="4976813" y="5280025"/>
                        <a:ext cx="280987" cy="290513"/>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8531" name="AutoShape 67"/>
          <p:cNvSpPr>
            <a:spLocks noChangeArrowheads="1"/>
          </p:cNvSpPr>
          <p:nvPr/>
        </p:nvSpPr>
        <p:spPr bwMode="auto">
          <a:xfrm>
            <a:off x="3019425" y="5810250"/>
            <a:ext cx="428625" cy="1809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8532" name="Text Box 68"/>
          <p:cNvSpPr txBox="1">
            <a:spLocks noChangeArrowheads="1"/>
          </p:cNvSpPr>
          <p:nvPr/>
        </p:nvSpPr>
        <p:spPr bwMode="auto">
          <a:xfrm>
            <a:off x="5588000" y="4557713"/>
            <a:ext cx="3338513" cy="1784350"/>
          </a:xfrm>
          <a:prstGeom prst="rect">
            <a:avLst/>
          </a:prstGeom>
          <a:solidFill>
            <a:srgbClr val="92D050"/>
          </a:solidFill>
          <a:ln w="9525" algn="ctr">
            <a:solidFill>
              <a:schemeClr val="tx1"/>
            </a:solidFill>
            <a:miter lim="800000"/>
            <a:headEnd/>
            <a:tailEnd/>
          </a:ln>
        </p:spPr>
        <p:txBody>
          <a:bodyPr>
            <a:spAutoFit/>
          </a:bodyPr>
          <a:lstStyle/>
          <a:p>
            <a:r>
              <a:rPr lang="en-US" sz="1000" b="1" dirty="0">
                <a:solidFill>
                  <a:srgbClr val="FF0000"/>
                </a:solidFill>
                <a:latin typeface="Arial" charset="0"/>
                <a:cs typeface="Arial" charset="0"/>
              </a:rPr>
              <a:t>Any system of forces can be reduced to an arbitrary center and replaced by a single force, equal to the principal vector of the system applied at the center of reduction, and a couple with a moment, equal to the principal moment of the system with respect to this </a:t>
            </a:r>
            <a:r>
              <a:rPr lang="en-US" sz="1000" b="1" dirty="0" smtClean="0">
                <a:solidFill>
                  <a:srgbClr val="FF0000"/>
                </a:solidFill>
                <a:latin typeface="Arial" charset="0"/>
                <a:cs typeface="Arial" charset="0"/>
              </a:rPr>
              <a:t>center</a:t>
            </a:r>
            <a:endParaRPr lang="ru-RU" sz="1000" b="1" dirty="0">
              <a:solidFill>
                <a:srgbClr val="FF0000"/>
              </a:solidFill>
              <a:latin typeface="Arial" charset="0"/>
              <a:cs typeface="Arial" charset="0"/>
            </a:endParaRPr>
          </a:p>
          <a:p>
            <a:endParaRPr lang="ru-RU" sz="1000" b="1" dirty="0">
              <a:solidFill>
                <a:srgbClr val="FF0000"/>
              </a:solidFill>
              <a:latin typeface="Arial" charset="0"/>
              <a:cs typeface="Arial" charset="0"/>
            </a:endParaRPr>
          </a:p>
          <a:p>
            <a:r>
              <a:rPr lang="ru-RU" sz="1000" b="1" dirty="0">
                <a:solidFill>
                  <a:srgbClr val="FF0000"/>
                </a:solidFill>
                <a:latin typeface="Arial" charset="0"/>
                <a:cs typeface="Arial" charset="0"/>
              </a:rPr>
              <a:t>	         - </a:t>
            </a:r>
            <a:r>
              <a:rPr lang="en-US" sz="1000" b="1" dirty="0">
                <a:solidFill>
                  <a:srgbClr val="FF0000"/>
                </a:solidFill>
                <a:latin typeface="Arial" charset="0"/>
                <a:cs typeface="Arial" charset="0"/>
              </a:rPr>
              <a:t>principle vector</a:t>
            </a:r>
            <a:r>
              <a:rPr lang="ru-RU" sz="1000" b="1" dirty="0">
                <a:solidFill>
                  <a:srgbClr val="FF0000"/>
                </a:solidFill>
                <a:latin typeface="Arial" charset="0"/>
                <a:cs typeface="Arial" charset="0"/>
              </a:rPr>
              <a:t>,</a:t>
            </a:r>
          </a:p>
          <a:p>
            <a:endParaRPr lang="ru-RU" sz="1000" b="1" dirty="0">
              <a:solidFill>
                <a:srgbClr val="FF0000"/>
              </a:solidFill>
              <a:latin typeface="Arial" charset="0"/>
              <a:cs typeface="Arial" charset="0"/>
            </a:endParaRPr>
          </a:p>
          <a:p>
            <a:r>
              <a:rPr lang="ru-RU" sz="1000" b="1" dirty="0">
                <a:solidFill>
                  <a:srgbClr val="FF0000"/>
                </a:solidFill>
                <a:latin typeface="Arial" charset="0"/>
                <a:cs typeface="Arial" charset="0"/>
              </a:rPr>
              <a:t>	                    - </a:t>
            </a:r>
            <a:r>
              <a:rPr lang="en-US" sz="1000" b="1" dirty="0">
                <a:solidFill>
                  <a:srgbClr val="FF0000"/>
                </a:solidFill>
                <a:latin typeface="Arial" charset="0"/>
                <a:cs typeface="Arial" charset="0"/>
              </a:rPr>
              <a:t>principle moment</a:t>
            </a:r>
            <a:r>
              <a:rPr lang="ru-RU" sz="1000" b="1" dirty="0">
                <a:solidFill>
                  <a:srgbClr val="FF0000"/>
                </a:solidFill>
                <a:latin typeface="Arial" charset="0"/>
                <a:cs typeface="Arial" charset="0"/>
              </a:rPr>
              <a:t>.</a:t>
            </a:r>
          </a:p>
          <a:p>
            <a:endParaRPr lang="ru-RU" sz="1000" b="1" dirty="0">
              <a:solidFill>
                <a:srgbClr val="FF0000"/>
              </a:solidFill>
              <a:latin typeface="Arial" charset="0"/>
              <a:cs typeface="Arial" charset="0"/>
            </a:endParaRPr>
          </a:p>
        </p:txBody>
      </p:sp>
      <p:graphicFrame>
        <p:nvGraphicFramePr>
          <p:cNvPr id="318533" name="Object 2774"/>
          <p:cNvGraphicFramePr>
            <a:graphicFrameLocks noChangeAspect="1"/>
          </p:cNvGraphicFramePr>
          <p:nvPr>
            <p:extLst>
              <p:ext uri="{D42A27DB-BD31-4B8C-83A1-F6EECF244321}">
                <p14:modId xmlns:p14="http://schemas.microsoft.com/office/powerpoint/2010/main" val="2774947260"/>
              </p:ext>
            </p:extLst>
          </p:nvPr>
        </p:nvGraphicFramePr>
        <p:xfrm>
          <a:off x="6070600" y="5645150"/>
          <a:ext cx="622300" cy="254000"/>
        </p:xfrm>
        <a:graphic>
          <a:graphicData uri="http://schemas.openxmlformats.org/presentationml/2006/ole">
            <mc:AlternateContent xmlns:mc="http://schemas.openxmlformats.org/markup-compatibility/2006">
              <mc:Choice xmlns:v="urn:schemas-microsoft-com:vml" Requires="v">
                <p:oleObj spid="_x0000_s617735" name="Equation" r:id="rId46" imgW="622080" imgH="253800" progId="Equation.DSMT4">
                  <p:embed/>
                </p:oleObj>
              </mc:Choice>
              <mc:Fallback>
                <p:oleObj name="Equation" r:id="rId46" imgW="622080" imgH="253800" progId="Equation.DSMT4">
                  <p:embed/>
                  <p:pic>
                    <p:nvPicPr>
                      <p:cNvPr id="0" name=""/>
                      <p:cNvPicPr>
                        <a:picLocks noChangeAspect="1" noChangeArrowheads="1"/>
                      </p:cNvPicPr>
                      <p:nvPr/>
                    </p:nvPicPr>
                    <p:blipFill>
                      <a:blip r:embed="rId47"/>
                      <a:srcRect/>
                      <a:stretch>
                        <a:fillRect/>
                      </a:stretch>
                    </p:blipFill>
                    <p:spPr bwMode="auto">
                      <a:xfrm>
                        <a:off x="6070600" y="5645150"/>
                        <a:ext cx="622300" cy="2540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318534" name="Object 2775"/>
          <p:cNvGraphicFramePr>
            <a:graphicFrameLocks noChangeAspect="1"/>
          </p:cNvGraphicFramePr>
          <p:nvPr>
            <p:extLst>
              <p:ext uri="{D42A27DB-BD31-4B8C-83A1-F6EECF244321}">
                <p14:modId xmlns:p14="http://schemas.microsoft.com/office/powerpoint/2010/main" val="2835819566"/>
              </p:ext>
            </p:extLst>
          </p:nvPr>
        </p:nvGraphicFramePr>
        <p:xfrm>
          <a:off x="6027738" y="5973763"/>
          <a:ext cx="1181100" cy="241300"/>
        </p:xfrm>
        <a:graphic>
          <a:graphicData uri="http://schemas.openxmlformats.org/presentationml/2006/ole">
            <mc:AlternateContent xmlns:mc="http://schemas.openxmlformats.org/markup-compatibility/2006">
              <mc:Choice xmlns:v="urn:schemas-microsoft-com:vml" Requires="v">
                <p:oleObj spid="_x0000_s617736" name="Формула" r:id="rId48" imgW="1180588" imgH="241195" progId="Equation.3">
                  <p:embed/>
                </p:oleObj>
              </mc:Choice>
              <mc:Fallback>
                <p:oleObj name="Формула" r:id="rId48" imgW="1180588" imgH="241195"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6027738" y="5973763"/>
                        <a:ext cx="1181100" cy="2413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318545" name="AutoShape 81"/>
          <p:cNvSpPr>
            <a:spLocks noChangeArrowheads="1"/>
          </p:cNvSpPr>
          <p:nvPr/>
        </p:nvSpPr>
        <p:spPr bwMode="auto">
          <a:xfrm rot="-6315307">
            <a:off x="4472781" y="5526882"/>
            <a:ext cx="765175" cy="157162"/>
          </a:xfrm>
          <a:prstGeom prst="rightArrow">
            <a:avLst>
              <a:gd name="adj1" fmla="val 50000"/>
              <a:gd name="adj2" fmla="val 121718"/>
            </a:avLst>
          </a:prstGeom>
          <a:solidFill>
            <a:srgbClr val="993366"/>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0401" name="AutoShape 84">
            <a:hlinkClick r:id="" action="ppaction://hlinkshowjump?jump=nextslide" highlightClick="1"/>
          </p:cNvPr>
          <p:cNvSpPr>
            <a:spLocks noChangeArrowheads="1"/>
          </p:cNvSpPr>
          <p:nvPr/>
        </p:nvSpPr>
        <p:spPr bwMode="auto">
          <a:xfrm>
            <a:off x="4511675" y="580824"/>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0402" name="AutoShape 85">
            <a:hlinkClick r:id="rId50"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0403" name="AutoShape 8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0404" name="Oval 8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22</a:t>
            </a:r>
            <a:endParaRPr lang="ru-RU" sz="1000" b="1" dirty="0">
              <a:solidFill>
                <a:srgbClr val="00007D"/>
              </a:solidFill>
              <a:latin typeface="Arial" charset="0"/>
              <a:cs typeface="Arial" charset="0"/>
            </a:endParaRPr>
          </a:p>
        </p:txBody>
      </p:sp>
      <p:pic>
        <p:nvPicPr>
          <p:cNvPr id="70405" name="Picture 15" descr="Z:\Символ НГУ_4.JPG"/>
          <p:cNvPicPr>
            <a:picLocks noChangeAspect="1" noChangeArrowheads="1"/>
          </p:cNvPicPr>
          <p:nvPr/>
        </p:nvPicPr>
        <p:blipFill>
          <a:blip r:embed="rId51"/>
          <a:srcRect/>
          <a:stretch>
            <a:fillRect/>
          </a:stretch>
        </p:blipFill>
        <p:spPr bwMode="auto">
          <a:xfrm>
            <a:off x="8118475" y="34925"/>
            <a:ext cx="900113" cy="755650"/>
          </a:xfrm>
          <a:prstGeom prst="rect">
            <a:avLst/>
          </a:prstGeom>
          <a:noFill/>
          <a:ln w="9525">
            <a:noFill/>
            <a:miter lim="800000"/>
            <a:headEnd/>
            <a:tailEnd/>
          </a:ln>
        </p:spPr>
      </p:pic>
    </p:spTree>
    <p:extLst>
      <p:ext uri="{BB962C8B-B14F-4D97-AF65-F5344CB8AC3E}">
        <p14:creationId xmlns:p14="http://schemas.microsoft.com/office/powerpoint/2010/main" val="3803688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1847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847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8484"/>
                                        </p:tgtEl>
                                        <p:attrNameLst>
                                          <p:attrName>style.visibility</p:attrName>
                                        </p:attrNameLst>
                                      </p:cBhvr>
                                      <p:to>
                                        <p:strVal val="visible"/>
                                      </p:to>
                                    </p:set>
                                    <p:anim calcmode="lin" valueType="num">
                                      <p:cBhvr additive="base">
                                        <p:cTn id="13" dur="500" fill="hold"/>
                                        <p:tgtEl>
                                          <p:spTgt spid="318484"/>
                                        </p:tgtEl>
                                        <p:attrNameLst>
                                          <p:attrName>ppt_x</p:attrName>
                                        </p:attrNameLst>
                                      </p:cBhvr>
                                      <p:tavLst>
                                        <p:tav tm="0">
                                          <p:val>
                                            <p:strVal val="#ppt_x"/>
                                          </p:val>
                                        </p:tav>
                                        <p:tav tm="100000">
                                          <p:val>
                                            <p:strVal val="#ppt_x"/>
                                          </p:val>
                                        </p:tav>
                                      </p:tavLst>
                                    </p:anim>
                                    <p:anim calcmode="lin" valueType="num">
                                      <p:cBhvr additive="base">
                                        <p:cTn id="14" dur="500" fill="hold"/>
                                        <p:tgtEl>
                                          <p:spTgt spid="31848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184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18489"/>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1849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1849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849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1848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1849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849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849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1849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1851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1851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18514"/>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0" presetClass="path" presetSubtype="0" accel="50000" decel="50000" fill="hold" grpId="1" nodeType="clickEffect">
                                  <p:stCondLst>
                                    <p:cond delay="0"/>
                                  </p:stCondLst>
                                  <p:childTnLst>
                                    <p:animMotion origin="layout" path="M 1.11111E-6 -2.96296E-6 L 0.0776 0.10695 " pathEditMode="relative" rAng="0" ptsTypes="AA">
                                      <p:cBhvr>
                                        <p:cTn id="46" dur="2000" fill="hold"/>
                                        <p:tgtEl>
                                          <p:spTgt spid="318491"/>
                                        </p:tgtEl>
                                        <p:attrNameLst>
                                          <p:attrName>ppt_x</p:attrName>
                                          <p:attrName>ppt_y</p:attrName>
                                        </p:attrNameLst>
                                      </p:cBhvr>
                                      <p:rCtr x="3872" y="5347"/>
                                    </p:animMotion>
                                  </p:childTnLst>
                                </p:cTn>
                              </p:par>
                              <p:par>
                                <p:cTn id="47" presetID="1" presetClass="entr" presetSubtype="0" fill="hold" grpId="0" nodeType="withEffect">
                                  <p:stCondLst>
                                    <p:cond delay="0"/>
                                  </p:stCondLst>
                                  <p:childTnLst>
                                    <p:set>
                                      <p:cBhvr>
                                        <p:cTn id="48" dur="1" fill="hold">
                                          <p:stCondLst>
                                            <p:cond delay="0"/>
                                          </p:stCondLst>
                                        </p:cTn>
                                        <p:tgtEl>
                                          <p:spTgt spid="318498"/>
                                        </p:tgtEl>
                                        <p:attrNameLst>
                                          <p:attrName>style.visibility</p:attrName>
                                        </p:attrNameLst>
                                      </p:cBhvr>
                                      <p:to>
                                        <p:strVal val="visible"/>
                                      </p:to>
                                    </p:set>
                                  </p:childTnLst>
                                </p:cTn>
                              </p:par>
                            </p:childTnLst>
                          </p:cTn>
                        </p:par>
                        <p:par>
                          <p:cTn id="49" fill="hold" nodeType="afterGroup">
                            <p:stCondLst>
                              <p:cond delay="2000"/>
                            </p:stCondLst>
                            <p:childTnLst>
                              <p:par>
                                <p:cTn id="50" presetID="1" presetClass="entr" presetSubtype="0" fill="hold" nodeType="afterEffect">
                                  <p:stCondLst>
                                    <p:cond delay="0"/>
                                  </p:stCondLst>
                                  <p:childTnLst>
                                    <p:set>
                                      <p:cBhvr>
                                        <p:cTn id="51" dur="1" fill="hold">
                                          <p:stCondLst>
                                            <p:cond delay="0"/>
                                          </p:stCondLst>
                                        </p:cTn>
                                        <p:tgtEl>
                                          <p:spTgt spid="318496"/>
                                        </p:tgtEl>
                                        <p:attrNameLst>
                                          <p:attrName>style.visibility</p:attrName>
                                        </p:attrNameLst>
                                      </p:cBhvr>
                                      <p:to>
                                        <p:strVal val="visible"/>
                                      </p:to>
                                    </p:set>
                                  </p:childTnLst>
                                </p:cTn>
                              </p:par>
                            </p:childTnLst>
                          </p:cTn>
                        </p:par>
                        <p:par>
                          <p:cTn id="52" fill="hold" nodeType="afterGroup">
                            <p:stCondLst>
                              <p:cond delay="2000"/>
                            </p:stCondLst>
                            <p:childTnLst>
                              <p:par>
                                <p:cTn id="53" presetID="1" presetClass="entr" presetSubtype="0" fill="hold" grpId="0" nodeType="afterEffect">
                                  <p:stCondLst>
                                    <p:cond delay="0"/>
                                  </p:stCondLst>
                                  <p:childTnLst>
                                    <p:set>
                                      <p:cBhvr>
                                        <p:cTn id="54" dur="1" fill="hold">
                                          <p:stCondLst>
                                            <p:cond delay="499"/>
                                          </p:stCondLst>
                                        </p:cTn>
                                        <p:tgtEl>
                                          <p:spTgt spid="31850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18499"/>
                                        </p:tgtEl>
                                        <p:attrNameLst>
                                          <p:attrName>style.visibility</p:attrName>
                                        </p:attrNameLst>
                                      </p:cBhvr>
                                      <p:to>
                                        <p:strVal val="visible"/>
                                      </p:to>
                                    </p:set>
                                  </p:childTnLst>
                                </p:cTn>
                              </p:par>
                            </p:childTnLst>
                          </p:cTn>
                        </p:par>
                        <p:par>
                          <p:cTn id="57" fill="hold" nodeType="afterGroup">
                            <p:stCondLst>
                              <p:cond delay="2500"/>
                            </p:stCondLst>
                            <p:childTnLst>
                              <p:par>
                                <p:cTn id="58" presetID="1" presetClass="entr" presetSubtype="0" fill="hold" nodeType="afterEffect">
                                  <p:stCondLst>
                                    <p:cond delay="0"/>
                                  </p:stCondLst>
                                  <p:childTnLst>
                                    <p:set>
                                      <p:cBhvr>
                                        <p:cTn id="59" dur="1" fill="hold">
                                          <p:stCondLst>
                                            <p:cond delay="0"/>
                                          </p:stCondLst>
                                        </p:cTn>
                                        <p:tgtEl>
                                          <p:spTgt spid="318501"/>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318515"/>
                                        </p:tgtEl>
                                        <p:attrNameLst>
                                          <p:attrName>style.visibility</p:attrName>
                                        </p:attrNameLst>
                                      </p:cBhvr>
                                      <p:to>
                                        <p:strVal val="visible"/>
                                      </p:to>
                                    </p:set>
                                  </p:childTnLst>
                                </p:cTn>
                              </p:par>
                              <p:par>
                                <p:cTn id="62" presetID="1" presetClass="entr" presetSubtype="0" fill="hold" grpId="0" nodeType="withEffect">
                                  <p:stCondLst>
                                    <p:cond delay="0"/>
                                  </p:stCondLst>
                                  <p:childTnLst>
                                    <p:set>
                                      <p:cBhvr>
                                        <p:cTn id="63" dur="1" fill="hold">
                                          <p:stCondLst>
                                            <p:cond delay="0"/>
                                          </p:stCondLst>
                                        </p:cTn>
                                        <p:tgtEl>
                                          <p:spTgt spid="318518"/>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18519"/>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0" presetClass="path" presetSubtype="0" accel="50000" decel="50000" fill="hold" grpId="1" nodeType="clickEffect">
                                  <p:stCondLst>
                                    <p:cond delay="0"/>
                                  </p:stCondLst>
                                  <p:childTnLst>
                                    <p:animMotion origin="layout" path="M -4.16667E-6 -0.00069 L -0.0151 0.14584 " pathEditMode="relative" ptsTypes="AA">
                                      <p:cBhvr>
                                        <p:cTn id="69" dur="2000" fill="hold"/>
                                        <p:tgtEl>
                                          <p:spTgt spid="318490"/>
                                        </p:tgtEl>
                                        <p:attrNameLst>
                                          <p:attrName>ppt_x</p:attrName>
                                          <p:attrName>ppt_y</p:attrName>
                                        </p:attrNameLst>
                                      </p:cBhvr>
                                    </p:animMotion>
                                  </p:childTnLst>
                                </p:cTn>
                              </p:par>
                              <p:par>
                                <p:cTn id="70" presetID="1" presetClass="entr" presetSubtype="0" fill="hold" grpId="0" nodeType="withEffect">
                                  <p:stCondLst>
                                    <p:cond delay="0"/>
                                  </p:stCondLst>
                                  <p:childTnLst>
                                    <p:set>
                                      <p:cBhvr>
                                        <p:cTn id="71" dur="1" fill="hold">
                                          <p:stCondLst>
                                            <p:cond delay="0"/>
                                          </p:stCondLst>
                                        </p:cTn>
                                        <p:tgtEl>
                                          <p:spTgt spid="318502"/>
                                        </p:tgtEl>
                                        <p:attrNameLst>
                                          <p:attrName>style.visibility</p:attrName>
                                        </p:attrNameLst>
                                      </p:cBhvr>
                                      <p:to>
                                        <p:strVal val="visible"/>
                                      </p:to>
                                    </p:set>
                                  </p:childTnLst>
                                </p:cTn>
                              </p:par>
                            </p:childTnLst>
                          </p:cTn>
                        </p:par>
                        <p:par>
                          <p:cTn id="72" fill="hold" nodeType="afterGroup">
                            <p:stCondLst>
                              <p:cond delay="2000"/>
                            </p:stCondLst>
                            <p:childTnLst>
                              <p:par>
                                <p:cTn id="73" presetID="1" presetClass="entr" presetSubtype="0" fill="hold" nodeType="afterEffect">
                                  <p:stCondLst>
                                    <p:cond delay="0"/>
                                  </p:stCondLst>
                                  <p:childTnLst>
                                    <p:set>
                                      <p:cBhvr>
                                        <p:cTn id="74" dur="1" fill="hold">
                                          <p:stCondLst>
                                            <p:cond delay="0"/>
                                          </p:stCondLst>
                                        </p:cTn>
                                        <p:tgtEl>
                                          <p:spTgt spid="318503"/>
                                        </p:tgtEl>
                                        <p:attrNameLst>
                                          <p:attrName>style.visibility</p:attrName>
                                        </p:attrNameLst>
                                      </p:cBhvr>
                                      <p:to>
                                        <p:strVal val="visible"/>
                                      </p:to>
                                    </p:set>
                                  </p:childTnLst>
                                </p:cTn>
                              </p:par>
                            </p:childTnLst>
                          </p:cTn>
                        </p:par>
                        <p:par>
                          <p:cTn id="75" fill="hold" nodeType="afterGroup">
                            <p:stCondLst>
                              <p:cond delay="2000"/>
                            </p:stCondLst>
                            <p:childTnLst>
                              <p:par>
                                <p:cTn id="76" presetID="1" presetClass="entr" presetSubtype="0" fill="hold" grpId="0" nodeType="afterEffect">
                                  <p:stCondLst>
                                    <p:cond delay="0"/>
                                  </p:stCondLst>
                                  <p:childTnLst>
                                    <p:set>
                                      <p:cBhvr>
                                        <p:cTn id="77" dur="1" fill="hold">
                                          <p:stCondLst>
                                            <p:cond delay="0"/>
                                          </p:stCondLst>
                                        </p:cTn>
                                        <p:tgtEl>
                                          <p:spTgt spid="318504"/>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318505"/>
                                        </p:tgtEl>
                                        <p:attrNameLst>
                                          <p:attrName>style.visibility</p:attrName>
                                        </p:attrNameLst>
                                      </p:cBhvr>
                                      <p:to>
                                        <p:strVal val="visible"/>
                                      </p:to>
                                    </p:set>
                                  </p:childTnLst>
                                </p:cTn>
                              </p:par>
                            </p:childTnLst>
                          </p:cTn>
                        </p:par>
                        <p:par>
                          <p:cTn id="80" fill="hold" nodeType="afterGroup">
                            <p:stCondLst>
                              <p:cond delay="2000"/>
                            </p:stCondLst>
                            <p:childTnLst>
                              <p:par>
                                <p:cTn id="81" presetID="1" presetClass="entr" presetSubtype="0" fill="hold" nodeType="afterEffect">
                                  <p:stCondLst>
                                    <p:cond delay="0"/>
                                  </p:stCondLst>
                                  <p:childTnLst>
                                    <p:set>
                                      <p:cBhvr>
                                        <p:cTn id="82" dur="1" fill="hold">
                                          <p:stCondLst>
                                            <p:cond delay="0"/>
                                          </p:stCondLst>
                                        </p:cTn>
                                        <p:tgtEl>
                                          <p:spTgt spid="318506"/>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18516"/>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1852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18521"/>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0" presetClass="path" presetSubtype="0" accel="50000" decel="50000" fill="hold" grpId="1" nodeType="clickEffect">
                                  <p:stCondLst>
                                    <p:cond delay="0"/>
                                  </p:stCondLst>
                                  <p:childTnLst>
                                    <p:animMotion origin="layout" path="M 0.00087 0.00046 L -0.10069 0.02199 " pathEditMode="relative" rAng="0" ptsTypes="AA">
                                      <p:cBhvr>
                                        <p:cTn id="92" dur="2000" fill="hold"/>
                                        <p:tgtEl>
                                          <p:spTgt spid="318492"/>
                                        </p:tgtEl>
                                        <p:attrNameLst>
                                          <p:attrName>ppt_x</p:attrName>
                                          <p:attrName>ppt_y</p:attrName>
                                        </p:attrNameLst>
                                      </p:cBhvr>
                                      <p:rCtr x="-5087" y="1065"/>
                                    </p:animMotion>
                                  </p:childTnLst>
                                </p:cTn>
                              </p:par>
                              <p:par>
                                <p:cTn id="93" presetID="1" presetClass="entr" presetSubtype="0" fill="hold" grpId="0" nodeType="withEffect">
                                  <p:stCondLst>
                                    <p:cond delay="0"/>
                                  </p:stCondLst>
                                  <p:childTnLst>
                                    <p:set>
                                      <p:cBhvr>
                                        <p:cTn id="94" dur="1" fill="hold">
                                          <p:stCondLst>
                                            <p:cond delay="0"/>
                                          </p:stCondLst>
                                        </p:cTn>
                                        <p:tgtEl>
                                          <p:spTgt spid="318508"/>
                                        </p:tgtEl>
                                        <p:attrNameLst>
                                          <p:attrName>style.visibility</p:attrName>
                                        </p:attrNameLst>
                                      </p:cBhvr>
                                      <p:to>
                                        <p:strVal val="visible"/>
                                      </p:to>
                                    </p:set>
                                  </p:childTnLst>
                                </p:cTn>
                              </p:par>
                            </p:childTnLst>
                          </p:cTn>
                        </p:par>
                        <p:par>
                          <p:cTn id="95" fill="hold" nodeType="afterGroup">
                            <p:stCondLst>
                              <p:cond delay="2000"/>
                            </p:stCondLst>
                            <p:childTnLst>
                              <p:par>
                                <p:cTn id="96" presetID="1" presetClass="entr" presetSubtype="0" fill="hold" nodeType="afterEffect">
                                  <p:stCondLst>
                                    <p:cond delay="0"/>
                                  </p:stCondLst>
                                  <p:childTnLst>
                                    <p:set>
                                      <p:cBhvr>
                                        <p:cTn id="97" dur="1" fill="hold">
                                          <p:stCondLst>
                                            <p:cond delay="0"/>
                                          </p:stCondLst>
                                        </p:cTn>
                                        <p:tgtEl>
                                          <p:spTgt spid="318507"/>
                                        </p:tgtEl>
                                        <p:attrNameLst>
                                          <p:attrName>style.visibility</p:attrName>
                                        </p:attrNameLst>
                                      </p:cBhvr>
                                      <p:to>
                                        <p:strVal val="visible"/>
                                      </p:to>
                                    </p:set>
                                  </p:childTnLst>
                                </p:cTn>
                              </p:par>
                            </p:childTnLst>
                          </p:cTn>
                        </p:par>
                        <p:par>
                          <p:cTn id="98" fill="hold" nodeType="afterGroup">
                            <p:stCondLst>
                              <p:cond delay="2000"/>
                            </p:stCondLst>
                            <p:childTnLst>
                              <p:par>
                                <p:cTn id="99" presetID="1" presetClass="entr" presetSubtype="0" fill="hold" grpId="0" nodeType="afterEffect">
                                  <p:stCondLst>
                                    <p:cond delay="0"/>
                                  </p:stCondLst>
                                  <p:childTnLst>
                                    <p:set>
                                      <p:cBhvr>
                                        <p:cTn id="100" dur="1" fill="hold">
                                          <p:stCondLst>
                                            <p:cond delay="0"/>
                                          </p:stCondLst>
                                        </p:cTn>
                                        <p:tgtEl>
                                          <p:spTgt spid="31850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18510"/>
                                        </p:tgtEl>
                                        <p:attrNameLst>
                                          <p:attrName>style.visibility</p:attrName>
                                        </p:attrNameLst>
                                      </p:cBhvr>
                                      <p:to>
                                        <p:strVal val="visible"/>
                                      </p:to>
                                    </p:set>
                                  </p:childTnLst>
                                </p:cTn>
                              </p:par>
                            </p:childTnLst>
                          </p:cTn>
                        </p:par>
                        <p:par>
                          <p:cTn id="103" fill="hold" nodeType="afterGroup">
                            <p:stCondLst>
                              <p:cond delay="2000"/>
                            </p:stCondLst>
                            <p:childTnLst>
                              <p:par>
                                <p:cTn id="104" presetID="1" presetClass="entr" presetSubtype="0" fill="hold" nodeType="afterEffect">
                                  <p:stCondLst>
                                    <p:cond delay="0"/>
                                  </p:stCondLst>
                                  <p:childTnLst>
                                    <p:set>
                                      <p:cBhvr>
                                        <p:cTn id="105" dur="1" fill="hold">
                                          <p:stCondLst>
                                            <p:cond delay="0"/>
                                          </p:stCondLst>
                                        </p:cTn>
                                        <p:tgtEl>
                                          <p:spTgt spid="318511"/>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318517"/>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318522"/>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318523"/>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18485"/>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18528"/>
                                        </p:tgtEl>
                                        <p:attrNameLst>
                                          <p:attrName>style.visibility</p:attrName>
                                        </p:attrNameLst>
                                      </p:cBhvr>
                                      <p:to>
                                        <p:strVal val="visible"/>
                                      </p:to>
                                    </p:set>
                                  </p:childTnLst>
                                </p:cTn>
                              </p:par>
                              <p:par>
                                <p:cTn id="116" presetID="2" presetClass="entr" presetSubtype="4" fill="hold" nodeType="withEffect">
                                  <p:stCondLst>
                                    <p:cond delay="0"/>
                                  </p:stCondLst>
                                  <p:childTnLst>
                                    <p:set>
                                      <p:cBhvr>
                                        <p:cTn id="117" dur="1" fill="hold">
                                          <p:stCondLst>
                                            <p:cond delay="0"/>
                                          </p:stCondLst>
                                        </p:cTn>
                                        <p:tgtEl>
                                          <p:spTgt spid="318524"/>
                                        </p:tgtEl>
                                        <p:attrNameLst>
                                          <p:attrName>style.visibility</p:attrName>
                                        </p:attrNameLst>
                                      </p:cBhvr>
                                      <p:to>
                                        <p:strVal val="visible"/>
                                      </p:to>
                                    </p:set>
                                    <p:anim calcmode="lin" valueType="num">
                                      <p:cBhvr additive="base">
                                        <p:cTn id="118" dur="500" fill="hold"/>
                                        <p:tgtEl>
                                          <p:spTgt spid="318524"/>
                                        </p:tgtEl>
                                        <p:attrNameLst>
                                          <p:attrName>ppt_x</p:attrName>
                                        </p:attrNameLst>
                                      </p:cBhvr>
                                      <p:tavLst>
                                        <p:tav tm="0">
                                          <p:val>
                                            <p:strVal val="#ppt_x"/>
                                          </p:val>
                                        </p:tav>
                                        <p:tav tm="100000">
                                          <p:val>
                                            <p:strVal val="#ppt_x"/>
                                          </p:val>
                                        </p:tav>
                                      </p:tavLst>
                                    </p:anim>
                                    <p:anim calcmode="lin" valueType="num">
                                      <p:cBhvr additive="base">
                                        <p:cTn id="119" dur="500" fill="hold"/>
                                        <p:tgtEl>
                                          <p:spTgt spid="318524"/>
                                        </p:tgtEl>
                                        <p:attrNameLst>
                                          <p:attrName>ppt_y</p:attrName>
                                        </p:attrNameLst>
                                      </p:cBhvr>
                                      <p:tavLst>
                                        <p:tav tm="0">
                                          <p:val>
                                            <p:strVal val="1+#ppt_h/2"/>
                                          </p:val>
                                        </p:tav>
                                        <p:tav tm="100000">
                                          <p:val>
                                            <p:strVal val="#ppt_y"/>
                                          </p:val>
                                        </p:tav>
                                      </p:tavLst>
                                    </p:anim>
                                  </p:childTnLst>
                                </p:cTn>
                              </p:par>
                              <p:par>
                                <p:cTn id="120" presetID="1" presetClass="entr" presetSubtype="0" fill="hold" grpId="0" nodeType="withEffect">
                                  <p:stCondLst>
                                    <p:cond delay="0"/>
                                  </p:stCondLst>
                                  <p:childTnLst>
                                    <p:set>
                                      <p:cBhvr>
                                        <p:cTn id="121" dur="1" fill="hold">
                                          <p:stCondLst>
                                            <p:cond delay="0"/>
                                          </p:stCondLst>
                                        </p:cTn>
                                        <p:tgtEl>
                                          <p:spTgt spid="318525"/>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318529"/>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18530"/>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18527"/>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18531"/>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318545"/>
                                        </p:tgtEl>
                                        <p:attrNameLst>
                                          <p:attrName>style.visibility</p:attrName>
                                        </p:attrNameLst>
                                      </p:cBhvr>
                                      <p:to>
                                        <p:strVal val="visible"/>
                                      </p:to>
                                    </p:se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 presetClass="entr" presetSubtype="0" fill="hold" grpId="0" nodeType="clickEffect">
                                  <p:stCondLst>
                                    <p:cond delay="0"/>
                                  </p:stCondLst>
                                  <p:childTnLst>
                                    <p:set>
                                      <p:cBhvr>
                                        <p:cTn id="135" dur="1" fill="hold">
                                          <p:stCondLst>
                                            <p:cond delay="0"/>
                                          </p:stCondLst>
                                        </p:cTn>
                                        <p:tgtEl>
                                          <p:spTgt spid="318532"/>
                                        </p:tgtEl>
                                        <p:attrNameLst>
                                          <p:attrName>style.visibility</p:attrName>
                                        </p:attrNameLst>
                                      </p:cBhvr>
                                      <p:to>
                                        <p:strVal val="visible"/>
                                      </p:to>
                                    </p:set>
                                  </p:childTnLst>
                                </p:cTn>
                              </p:par>
                              <p:par>
                                <p:cTn id="136" presetID="9" presetClass="exit" presetSubtype="0" fill="hold" nodeType="withEffect">
                                  <p:stCondLst>
                                    <p:cond delay="0"/>
                                  </p:stCondLst>
                                  <p:childTnLst>
                                    <p:animEffect transition="out" filter="dissolve">
                                      <p:cBhvr>
                                        <p:cTn id="137" dur="500"/>
                                        <p:tgtEl>
                                          <p:spTgt spid="318524"/>
                                        </p:tgtEl>
                                      </p:cBhvr>
                                    </p:animEffect>
                                    <p:set>
                                      <p:cBhvr>
                                        <p:cTn id="138" dur="1" fill="hold">
                                          <p:stCondLst>
                                            <p:cond delay="499"/>
                                          </p:stCondLst>
                                        </p:cTn>
                                        <p:tgtEl>
                                          <p:spTgt spid="318524"/>
                                        </p:tgtEl>
                                        <p:attrNameLst>
                                          <p:attrName>style.visibility</p:attrName>
                                        </p:attrNameLst>
                                      </p:cBhvr>
                                      <p:to>
                                        <p:strVal val="hidden"/>
                                      </p:to>
                                    </p:set>
                                  </p:childTnLst>
                                </p:cTn>
                              </p:par>
                              <p:par>
                                <p:cTn id="139" presetID="1" presetClass="entr" presetSubtype="0" fill="hold" nodeType="withEffect">
                                  <p:stCondLst>
                                    <p:cond delay="0"/>
                                  </p:stCondLst>
                                  <p:childTnLst>
                                    <p:set>
                                      <p:cBhvr>
                                        <p:cTn id="140" dur="1" fill="hold">
                                          <p:stCondLst>
                                            <p:cond delay="0"/>
                                          </p:stCondLst>
                                        </p:cTn>
                                        <p:tgtEl>
                                          <p:spTgt spid="318533"/>
                                        </p:tgtEl>
                                        <p:attrNameLst>
                                          <p:attrName>style.visibility</p:attrName>
                                        </p:attrNameLst>
                                      </p:cBhvr>
                                      <p:to>
                                        <p:strVal val="visible"/>
                                      </p:to>
                                    </p:set>
                                  </p:childTnLst>
                                </p:cTn>
                              </p:par>
                              <p:par>
                                <p:cTn id="141" presetID="1" presetClass="entr" presetSubtype="0" fill="hold" nodeType="withEffect">
                                  <p:stCondLst>
                                    <p:cond delay="0"/>
                                  </p:stCondLst>
                                  <p:childTnLst>
                                    <p:set>
                                      <p:cBhvr>
                                        <p:cTn id="142" dur="1" fill="hold">
                                          <p:stCondLst>
                                            <p:cond delay="0"/>
                                          </p:stCondLst>
                                        </p:cTn>
                                        <p:tgtEl>
                                          <p:spTgt spid="3185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84" grpId="0"/>
      <p:bldP spid="318485" grpId="0" animBg="1"/>
      <p:bldP spid="318489" grpId="0" animBg="1"/>
      <p:bldP spid="318490" grpId="0" animBg="1"/>
      <p:bldP spid="318490" grpId="1" animBg="1"/>
      <p:bldP spid="318491" grpId="0" animBg="1"/>
      <p:bldP spid="318491" grpId="1" animBg="1"/>
      <p:bldP spid="318492" grpId="0" animBg="1"/>
      <p:bldP spid="318492" grpId="1" animBg="1"/>
      <p:bldP spid="318493" grpId="0" animBg="1"/>
      <p:bldP spid="318494" grpId="0"/>
      <p:bldP spid="318498" grpId="0" animBg="1"/>
      <p:bldP spid="318499" grpId="0" animBg="1"/>
      <p:bldP spid="318500" grpId="0" animBg="1"/>
      <p:bldP spid="318502" grpId="0" animBg="1"/>
      <p:bldP spid="318504" grpId="0" animBg="1"/>
      <p:bldP spid="318505" grpId="0" animBg="1"/>
      <p:bldP spid="318508" grpId="0" animBg="1"/>
      <p:bldP spid="318509" grpId="0" animBg="1"/>
      <p:bldP spid="318510" grpId="0" animBg="1"/>
      <p:bldP spid="318512" grpId="0" animBg="1"/>
      <p:bldP spid="318513" grpId="0" animBg="1"/>
      <p:bldP spid="318514" grpId="0" animBg="1"/>
      <p:bldP spid="318515" grpId="0" animBg="1"/>
      <p:bldP spid="318516" grpId="0" animBg="1"/>
      <p:bldP spid="318517" grpId="0" animBg="1"/>
      <p:bldP spid="318518" grpId="0" animBg="1"/>
      <p:bldP spid="318520" grpId="0" animBg="1"/>
      <p:bldP spid="318522" grpId="0" animBg="1"/>
      <p:bldP spid="318525" grpId="0" animBg="1"/>
      <p:bldP spid="318527" grpId="0" animBg="1"/>
      <p:bldP spid="318528" grpId="0"/>
      <p:bldP spid="318531" grpId="0" animBg="1"/>
      <p:bldP spid="318532" grpId="0" animBg="1"/>
      <p:bldP spid="3185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427" name="Rectangle 4"/>
          <p:cNvSpPr>
            <a:spLocks noChangeArrowheads="1"/>
          </p:cNvSpPr>
          <p:nvPr/>
        </p:nvSpPr>
        <p:spPr bwMode="auto">
          <a:xfrm>
            <a:off x="914400" y="533400"/>
            <a:ext cx="2952750" cy="238125"/>
          </a:xfrm>
          <a:prstGeom prst="rect">
            <a:avLst/>
          </a:prstGeom>
          <a:noFill/>
          <a:ln w="9525">
            <a:noFill/>
            <a:miter lim="800000"/>
            <a:headEnd/>
            <a:tailEnd/>
          </a:ln>
        </p:spPr>
        <p:txBody>
          <a:bodyPr anchor="ctr"/>
          <a:lstStyle/>
          <a:p>
            <a:endParaRPr lang="ru-RU" dirty="0">
              <a:solidFill>
                <a:srgbClr val="000000"/>
              </a:solidFill>
              <a:latin typeface="Arial" charset="0"/>
              <a:cs typeface="Arial" charset="0"/>
            </a:endParaRPr>
          </a:p>
        </p:txBody>
      </p:sp>
      <p:sp>
        <p:nvSpPr>
          <p:cNvPr id="319494" name="Rectangle 6"/>
          <p:cNvSpPr>
            <a:spLocks noRot="1" noChangeAspect="1" noMove="1" noResize="1" noEditPoints="1" noAdjustHandles="1" noChangeArrowheads="1" noChangeShapeType="1" noTextEdit="1"/>
          </p:cNvSpPr>
          <p:nvPr/>
        </p:nvSpPr>
        <p:spPr bwMode="auto">
          <a:xfrm>
            <a:off x="-15875" y="4571530"/>
            <a:ext cx="8967788" cy="563562"/>
          </a:xfrm>
          <a:prstGeom prst="rect">
            <a:avLst/>
          </a:prstGeom>
          <a:blipFill rotWithShape="1">
            <a:blip r:embed="rId3"/>
            <a:stretch>
              <a:fillRect/>
            </a:stretch>
          </a:blipFill>
          <a:ln>
            <a:noFill/>
          </a:ln>
          <a:effectLst/>
          <a:extLst/>
        </p:spPr>
        <p:txBody>
          <a:bodyPr/>
          <a:lstStyle/>
          <a:p>
            <a:pPr>
              <a:defRPr/>
            </a:pPr>
            <a:r>
              <a:rPr lang="ru-RU" dirty="0">
                <a:noFill/>
                <a:latin typeface="Arial" charset="0"/>
                <a:cs typeface="Arial" charset="0"/>
              </a:rPr>
              <a:t> </a:t>
            </a:r>
          </a:p>
        </p:txBody>
      </p:sp>
      <p:graphicFrame>
        <p:nvGraphicFramePr>
          <p:cNvPr id="319495" name="Object 4734"/>
          <p:cNvGraphicFramePr>
            <a:graphicFrameLocks noChangeAspect="1"/>
          </p:cNvGraphicFramePr>
          <p:nvPr>
            <p:extLst>
              <p:ext uri="{D42A27DB-BD31-4B8C-83A1-F6EECF244321}">
                <p14:modId xmlns:p14="http://schemas.microsoft.com/office/powerpoint/2010/main" val="1359426997"/>
              </p:ext>
            </p:extLst>
          </p:nvPr>
        </p:nvGraphicFramePr>
        <p:xfrm>
          <a:off x="6021209" y="4727942"/>
          <a:ext cx="1003300" cy="292100"/>
        </p:xfrm>
        <a:graphic>
          <a:graphicData uri="http://schemas.openxmlformats.org/presentationml/2006/ole">
            <mc:AlternateContent xmlns:mc="http://schemas.openxmlformats.org/markup-compatibility/2006">
              <mc:Choice xmlns:v="urn:schemas-microsoft-com:vml" Requires="v">
                <p:oleObj spid="_x0000_s618904" name="Equation" r:id="rId4" imgW="1002960" imgH="291960" progId="Equation.DSMT4">
                  <p:embed/>
                </p:oleObj>
              </mc:Choice>
              <mc:Fallback>
                <p:oleObj name="Equation" r:id="rId4" imgW="1002960" imgH="291960" progId="Equation.DSMT4">
                  <p:embed/>
                  <p:pic>
                    <p:nvPicPr>
                      <p:cNvPr id="0" name=""/>
                      <p:cNvPicPr>
                        <a:picLocks noChangeAspect="1" noChangeArrowheads="1"/>
                      </p:cNvPicPr>
                      <p:nvPr/>
                    </p:nvPicPr>
                    <p:blipFill>
                      <a:blip r:embed="rId5"/>
                      <a:srcRect/>
                      <a:stretch>
                        <a:fillRect/>
                      </a:stretch>
                    </p:blipFill>
                    <p:spPr bwMode="auto">
                      <a:xfrm>
                        <a:off x="6021209" y="4727942"/>
                        <a:ext cx="1003300" cy="2921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graphicFrame>
        <p:nvGraphicFramePr>
          <p:cNvPr id="319496" name="Object 4735"/>
          <p:cNvGraphicFramePr>
            <a:graphicFrameLocks noChangeAspect="1"/>
          </p:cNvGraphicFramePr>
          <p:nvPr>
            <p:extLst>
              <p:ext uri="{D42A27DB-BD31-4B8C-83A1-F6EECF244321}">
                <p14:modId xmlns:p14="http://schemas.microsoft.com/office/powerpoint/2010/main" val="4292729312"/>
              </p:ext>
            </p:extLst>
          </p:nvPr>
        </p:nvGraphicFramePr>
        <p:xfrm>
          <a:off x="7165975" y="4605338"/>
          <a:ext cx="1409700" cy="254000"/>
        </p:xfrm>
        <a:graphic>
          <a:graphicData uri="http://schemas.openxmlformats.org/presentationml/2006/ole">
            <mc:AlternateContent xmlns:mc="http://schemas.openxmlformats.org/markup-compatibility/2006">
              <mc:Choice xmlns:v="urn:schemas-microsoft-com:vml" Requires="v">
                <p:oleObj spid="_x0000_s618905" name="Equation" r:id="rId6" imgW="1409400" imgH="253800" progId="Equation.DSMT4">
                  <p:embed/>
                </p:oleObj>
              </mc:Choice>
              <mc:Fallback>
                <p:oleObj name="Equation" r:id="rId6" imgW="1409400" imgH="253800" progId="Equation.DSMT4">
                  <p:embed/>
                  <p:pic>
                    <p:nvPicPr>
                      <p:cNvPr id="0" name=""/>
                      <p:cNvPicPr>
                        <a:picLocks noChangeAspect="1" noChangeArrowheads="1"/>
                      </p:cNvPicPr>
                      <p:nvPr/>
                    </p:nvPicPr>
                    <p:blipFill>
                      <a:blip r:embed="rId7"/>
                      <a:srcRect/>
                      <a:stretch>
                        <a:fillRect/>
                      </a:stretch>
                    </p:blipFill>
                    <p:spPr bwMode="auto">
                      <a:xfrm>
                        <a:off x="7165975" y="4605338"/>
                        <a:ext cx="1409700" cy="254000"/>
                      </a:xfrm>
                      <a:prstGeom prst="rect">
                        <a:avLst/>
                      </a:prstGeom>
                      <a:pattFill prst="pct50">
                        <a:fgClr>
                          <a:srgbClr val="FFFF00"/>
                        </a:fgClr>
                        <a:bgClr>
                          <a:schemeClr val="bg1"/>
                        </a:bgClr>
                      </a:pattFill>
                      <a:ln w="9525">
                        <a:solidFill>
                          <a:schemeClr val="tx1"/>
                        </a:solidFill>
                        <a:miter lim="800000"/>
                        <a:headEnd/>
                        <a:tailEnd/>
                      </a:ln>
                    </p:spPr>
                  </p:pic>
                </p:oleObj>
              </mc:Fallback>
            </mc:AlternateContent>
          </a:graphicData>
        </a:graphic>
      </p:graphicFrame>
      <p:sp>
        <p:nvSpPr>
          <p:cNvPr id="319497" name="Rectangle 9"/>
          <p:cNvSpPr>
            <a:spLocks noChangeArrowheads="1"/>
          </p:cNvSpPr>
          <p:nvPr/>
        </p:nvSpPr>
        <p:spPr bwMode="auto">
          <a:xfrm>
            <a:off x="-15875" y="4935538"/>
            <a:ext cx="8967787" cy="252412"/>
          </a:xfrm>
          <a:prstGeom prst="rect">
            <a:avLst/>
          </a:prstGeom>
          <a:noFill/>
          <a:ln w="9525">
            <a:noFill/>
            <a:miter lim="800000"/>
            <a:headEnd/>
            <a:tailEnd/>
          </a:ln>
        </p:spPr>
        <p:txBody>
          <a:bodyPr/>
          <a:lstStyle/>
          <a:p>
            <a:pPr marL="533400" indent="-533400">
              <a:spcBef>
                <a:spcPct val="20000"/>
              </a:spcBef>
              <a:buClr>
                <a:srgbClr val="00007D"/>
              </a:buClr>
              <a:buSzPct val="75000"/>
              <a:buFont typeface="Wingdings" pitchFamily="2" charset="2"/>
              <a:buChar char="n"/>
            </a:pPr>
            <a:r>
              <a:rPr lang="en-US" sz="1000" b="1" dirty="0" smtClean="0">
                <a:solidFill>
                  <a:srgbClr val="FF0000"/>
                </a:solidFill>
                <a:latin typeface="Arial" charset="0"/>
                <a:cs typeface="Arial" charset="0"/>
              </a:rPr>
              <a:t>Hence, </a:t>
            </a:r>
            <a:r>
              <a:rPr lang="en-US" sz="1000" b="1" dirty="0">
                <a:solidFill>
                  <a:srgbClr val="FF0000"/>
                </a:solidFill>
                <a:latin typeface="Arial" charset="0"/>
                <a:cs typeface="Arial" charset="0"/>
              </a:rPr>
              <a:t>we have six equilibrium </a:t>
            </a:r>
            <a:r>
              <a:rPr lang="en-US" sz="1000" b="1" dirty="0" smtClean="0">
                <a:solidFill>
                  <a:srgbClr val="FF0000"/>
                </a:solidFill>
                <a:latin typeface="Arial" charset="0"/>
                <a:cs typeface="Arial" charset="0"/>
              </a:rPr>
              <a:t>equations</a:t>
            </a:r>
            <a:r>
              <a:rPr lang="ru-RU" sz="1000" dirty="0" smtClean="0">
                <a:solidFill>
                  <a:srgbClr val="00007D"/>
                </a:solidFill>
                <a:latin typeface="Arial" charset="0"/>
                <a:cs typeface="Arial" charset="0"/>
              </a:rPr>
              <a:t> </a:t>
            </a:r>
            <a:r>
              <a:rPr lang="ru-RU" sz="1000" b="1" dirty="0" smtClean="0">
                <a:solidFill>
                  <a:srgbClr val="FF0000"/>
                </a:solidFill>
                <a:latin typeface="Arial" charset="0"/>
                <a:cs typeface="Arial" charset="0"/>
              </a:rPr>
              <a:t> </a:t>
            </a:r>
            <a:r>
              <a:rPr lang="ru-RU" sz="1000" b="1" dirty="0" smtClean="0">
                <a:solidFill>
                  <a:srgbClr val="000000"/>
                </a:solidFill>
                <a:latin typeface="Arial" charset="0"/>
                <a:cs typeface="Arial" charset="0"/>
              </a:rPr>
              <a:t> </a:t>
            </a:r>
            <a:endParaRPr lang="ru-RU" sz="1000" dirty="0">
              <a:solidFill>
                <a:srgbClr val="00007D"/>
              </a:solidFill>
              <a:latin typeface="Arial" charset="0"/>
              <a:cs typeface="Arial" charset="0"/>
            </a:endParaRPr>
          </a:p>
        </p:txBody>
      </p:sp>
      <p:graphicFrame>
        <p:nvGraphicFramePr>
          <p:cNvPr id="319498" name="Object 4736"/>
          <p:cNvGraphicFramePr>
            <a:graphicFrameLocks noChangeAspect="1"/>
          </p:cNvGraphicFramePr>
          <p:nvPr>
            <p:extLst>
              <p:ext uri="{D42A27DB-BD31-4B8C-83A1-F6EECF244321}">
                <p14:modId xmlns:p14="http://schemas.microsoft.com/office/powerpoint/2010/main" val="3650325821"/>
              </p:ext>
            </p:extLst>
          </p:nvPr>
        </p:nvGraphicFramePr>
        <p:xfrm>
          <a:off x="7134225" y="4935538"/>
          <a:ext cx="1574800" cy="711200"/>
        </p:xfrm>
        <a:graphic>
          <a:graphicData uri="http://schemas.openxmlformats.org/presentationml/2006/ole">
            <mc:AlternateContent xmlns:mc="http://schemas.openxmlformats.org/markup-compatibility/2006">
              <mc:Choice xmlns:v="urn:schemas-microsoft-com:vml" Requires="v">
                <p:oleObj spid="_x0000_s618906" name="Формула" r:id="rId8" imgW="1574800" imgH="711200" progId="Equation.3">
                  <p:embed/>
                </p:oleObj>
              </mc:Choice>
              <mc:Fallback>
                <p:oleObj name="Формула" r:id="rId8" imgW="1574800" imgH="711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134225" y="4935538"/>
                        <a:ext cx="1574800" cy="711200"/>
                      </a:xfrm>
                      <a:prstGeom prst="rect">
                        <a:avLst/>
                      </a:prstGeom>
                      <a:pattFill prst="pct50">
                        <a:fgClr>
                          <a:srgbClr val="FFFF00"/>
                        </a:fgClr>
                        <a:bgClr>
                          <a:schemeClr val="bg1"/>
                        </a:bgClr>
                      </a:pattFill>
                      <a:ln w="19050">
                        <a:solidFill>
                          <a:srgbClr val="FF0000"/>
                        </a:solidFill>
                        <a:miter lim="800000"/>
                        <a:headEnd/>
                        <a:tailEnd/>
                      </a:ln>
                    </p:spPr>
                  </p:pic>
                </p:oleObj>
              </mc:Fallback>
            </mc:AlternateContent>
          </a:graphicData>
        </a:graphic>
      </p:graphicFrame>
      <p:sp>
        <p:nvSpPr>
          <p:cNvPr id="75430" name="Rectangle 16"/>
          <p:cNvSpPr>
            <a:spLocks noChangeArrowheads="1"/>
          </p:cNvSpPr>
          <p:nvPr/>
        </p:nvSpPr>
        <p:spPr bwMode="auto">
          <a:xfrm>
            <a:off x="914400" y="474000"/>
            <a:ext cx="1332000" cy="288000"/>
          </a:xfrm>
          <a:prstGeom prst="rect">
            <a:avLst/>
          </a:prstGeom>
          <a:solidFill>
            <a:srgbClr val="FFFF00"/>
          </a:solid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r>
              <a:rPr lang="en-US" b="1" dirty="0" smtClean="0">
                <a:solidFill>
                  <a:srgbClr val="FF0000"/>
                </a:solidFill>
                <a:latin typeface="Arial" charset="0"/>
                <a:cs typeface="Arial" charset="0"/>
              </a:rPr>
              <a:t>Section 7</a:t>
            </a:r>
            <a:endParaRPr lang="ru-RU" dirty="0">
              <a:solidFill>
                <a:srgbClr val="000000"/>
              </a:solidFill>
              <a:latin typeface="Arial" charset="0"/>
              <a:cs typeface="Arial" charset="0"/>
            </a:endParaRPr>
          </a:p>
        </p:txBody>
      </p:sp>
      <p:graphicFrame>
        <p:nvGraphicFramePr>
          <p:cNvPr id="75393" name="Object 4737"/>
          <p:cNvGraphicFramePr>
            <a:graphicFrameLocks noChangeAspect="1"/>
          </p:cNvGraphicFramePr>
          <p:nvPr>
            <p:extLst>
              <p:ext uri="{D42A27DB-BD31-4B8C-83A1-F6EECF244321}">
                <p14:modId xmlns:p14="http://schemas.microsoft.com/office/powerpoint/2010/main" val="2393578642"/>
              </p:ext>
            </p:extLst>
          </p:nvPr>
        </p:nvGraphicFramePr>
        <p:xfrm>
          <a:off x="1470025" y="902843"/>
          <a:ext cx="5664200" cy="357188"/>
        </p:xfrm>
        <a:graphic>
          <a:graphicData uri="http://schemas.openxmlformats.org/presentationml/2006/ole">
            <mc:AlternateContent xmlns:mc="http://schemas.openxmlformats.org/markup-compatibility/2006">
              <mc:Choice xmlns:v="urn:schemas-microsoft-com:vml" Requires="v">
                <p:oleObj spid="_x0000_s618907" name="Equation" r:id="rId10" imgW="4635360" imgH="291960" progId="Equation.DSMT4">
                  <p:embed/>
                </p:oleObj>
              </mc:Choice>
              <mc:Fallback>
                <p:oleObj name="Equation" r:id="rId10" imgW="4635360" imgH="291960" progId="Equation.DSMT4">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70025" y="902843"/>
                        <a:ext cx="5664200" cy="35718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graphicFrame>
        <p:nvGraphicFramePr>
          <p:cNvPr id="75394" name="Object 4738"/>
          <p:cNvGraphicFramePr>
            <a:graphicFrameLocks noChangeAspect="1"/>
          </p:cNvGraphicFramePr>
          <p:nvPr>
            <p:extLst>
              <p:ext uri="{D42A27DB-BD31-4B8C-83A1-F6EECF244321}">
                <p14:modId xmlns:p14="http://schemas.microsoft.com/office/powerpoint/2010/main" val="1763189328"/>
              </p:ext>
            </p:extLst>
          </p:nvPr>
        </p:nvGraphicFramePr>
        <p:xfrm>
          <a:off x="901700" y="1317625"/>
          <a:ext cx="6376988" cy="358775"/>
        </p:xfrm>
        <a:graphic>
          <a:graphicData uri="http://schemas.openxmlformats.org/presentationml/2006/ole">
            <mc:AlternateContent xmlns:mc="http://schemas.openxmlformats.org/markup-compatibility/2006">
              <mc:Choice xmlns:v="urn:schemas-microsoft-com:vml" Requires="v">
                <p:oleObj spid="_x0000_s618908" name="Equation" r:id="rId12" imgW="5219640" imgH="291960" progId="Equation.DSMT4">
                  <p:embed/>
                </p:oleObj>
              </mc:Choice>
              <mc:Fallback>
                <p:oleObj name="Equation" r:id="rId12" imgW="5219640" imgH="291960" progId="Equation.DSMT4">
                  <p:embed/>
                  <p:pic>
                    <p:nvPicPr>
                      <p:cNvPr id="0" name=""/>
                      <p:cNvPicPr>
                        <a:picLocks noChangeAspect="1" noChangeArrowheads="1"/>
                      </p:cNvPicPr>
                      <p:nvPr/>
                    </p:nvPicPr>
                    <p:blipFill>
                      <a:blip r:embed="rId13"/>
                      <a:srcRect/>
                      <a:stretch>
                        <a:fillRect/>
                      </a:stretch>
                    </p:blipFill>
                    <p:spPr bwMode="auto">
                      <a:xfrm>
                        <a:off x="901700" y="1317625"/>
                        <a:ext cx="6376988" cy="35877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319507" name="Text Box 19"/>
          <p:cNvSpPr txBox="1">
            <a:spLocks noChangeArrowheads="1"/>
          </p:cNvSpPr>
          <p:nvPr/>
        </p:nvSpPr>
        <p:spPr bwMode="auto">
          <a:xfrm>
            <a:off x="338138" y="1781175"/>
            <a:ext cx="1012825" cy="708025"/>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whence the</a:t>
            </a:r>
          </a:p>
          <a:p>
            <a:pPr algn="ctr"/>
            <a:r>
              <a:rPr lang="en-US" sz="1000" dirty="0">
                <a:solidFill>
                  <a:srgbClr val="000000"/>
                </a:solidFill>
                <a:latin typeface="Arial" charset="0"/>
                <a:cs typeface="Arial" charset="0"/>
              </a:rPr>
              <a:t> projections </a:t>
            </a:r>
          </a:p>
          <a:p>
            <a:pPr algn="ctr"/>
            <a:r>
              <a:rPr lang="en-US" sz="1000" dirty="0">
                <a:solidFill>
                  <a:srgbClr val="000000"/>
                </a:solidFill>
                <a:latin typeface="Arial" charset="0"/>
                <a:cs typeface="Arial" charset="0"/>
              </a:rPr>
              <a:t>of the principle</a:t>
            </a:r>
          </a:p>
          <a:p>
            <a:pPr algn="ctr"/>
            <a:r>
              <a:rPr lang="en-US" sz="1000" dirty="0">
                <a:solidFill>
                  <a:srgbClr val="000000"/>
                </a:solidFill>
                <a:latin typeface="Arial" charset="0"/>
                <a:cs typeface="Arial" charset="0"/>
              </a:rPr>
              <a:t> vector </a:t>
            </a:r>
            <a:r>
              <a:rPr lang="en-US" sz="1000" dirty="0" smtClean="0">
                <a:solidFill>
                  <a:srgbClr val="000000"/>
                </a:solidFill>
                <a:latin typeface="Arial" charset="0"/>
                <a:cs typeface="Arial" charset="0"/>
              </a:rPr>
              <a:t>are</a:t>
            </a:r>
            <a:endParaRPr lang="ru-RU" sz="1000" dirty="0">
              <a:solidFill>
                <a:srgbClr val="000000"/>
              </a:solidFill>
              <a:latin typeface="Arial" charset="0"/>
              <a:cs typeface="Arial" charset="0"/>
            </a:endParaRPr>
          </a:p>
        </p:txBody>
      </p:sp>
      <p:graphicFrame>
        <p:nvGraphicFramePr>
          <p:cNvPr id="319508" name="Object 4739"/>
          <p:cNvGraphicFramePr>
            <a:graphicFrameLocks noChangeAspect="1"/>
          </p:cNvGraphicFramePr>
          <p:nvPr>
            <p:extLst>
              <p:ext uri="{D42A27DB-BD31-4B8C-83A1-F6EECF244321}">
                <p14:modId xmlns:p14="http://schemas.microsoft.com/office/powerpoint/2010/main" val="3279438834"/>
              </p:ext>
            </p:extLst>
          </p:nvPr>
        </p:nvGraphicFramePr>
        <p:xfrm>
          <a:off x="1647825" y="1670050"/>
          <a:ext cx="838200" cy="927100"/>
        </p:xfrm>
        <a:graphic>
          <a:graphicData uri="http://schemas.openxmlformats.org/presentationml/2006/ole">
            <mc:AlternateContent xmlns:mc="http://schemas.openxmlformats.org/markup-compatibility/2006">
              <mc:Choice xmlns:v="urn:schemas-microsoft-com:vml" Requires="v">
                <p:oleObj spid="_x0000_s618909" name="Equation" r:id="rId14" imgW="838080" imgH="927000" progId="Equation.DSMT4">
                  <p:embed/>
                </p:oleObj>
              </mc:Choice>
              <mc:Fallback>
                <p:oleObj name="Equation" r:id="rId14" imgW="838080" imgH="927000" progId="Equation.DSMT4">
                  <p:embed/>
                  <p:pic>
                    <p:nvPicPr>
                      <p:cNvPr id="0" name=""/>
                      <p:cNvPicPr>
                        <a:picLocks noChangeAspect="1" noChangeArrowheads="1"/>
                      </p:cNvPicPr>
                      <p:nvPr/>
                    </p:nvPicPr>
                    <p:blipFill>
                      <a:blip r:embed="rId15"/>
                      <a:srcRect/>
                      <a:stretch>
                        <a:fillRect/>
                      </a:stretch>
                    </p:blipFill>
                    <p:spPr bwMode="auto">
                      <a:xfrm>
                        <a:off x="1647825" y="1670050"/>
                        <a:ext cx="838200" cy="927100"/>
                      </a:xfrm>
                      <a:prstGeom prst="rect">
                        <a:avLst/>
                      </a:prstGeom>
                      <a:pattFill prst="pct50">
                        <a:fgClr>
                          <a:srgbClr val="FFFF00"/>
                        </a:fgClr>
                        <a:bgClr>
                          <a:schemeClr val="bg1"/>
                        </a:bgClr>
                      </a:pattFill>
                      <a:ln w="15875">
                        <a:solidFill>
                          <a:srgbClr val="FF0000"/>
                        </a:solidFill>
                        <a:miter lim="800000"/>
                        <a:headEnd/>
                        <a:tailEnd/>
                      </a:ln>
                    </p:spPr>
                  </p:pic>
                </p:oleObj>
              </mc:Fallback>
            </mc:AlternateContent>
          </a:graphicData>
        </a:graphic>
      </p:graphicFrame>
      <p:sp>
        <p:nvSpPr>
          <p:cNvPr id="319509" name="Text Box 21"/>
          <p:cNvSpPr txBox="1">
            <a:spLocks noChangeArrowheads="1"/>
          </p:cNvSpPr>
          <p:nvPr/>
        </p:nvSpPr>
        <p:spPr bwMode="auto">
          <a:xfrm>
            <a:off x="5945367" y="1846263"/>
            <a:ext cx="1079142" cy="400110"/>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Module of the</a:t>
            </a:r>
          </a:p>
          <a:p>
            <a:pPr algn="ctr"/>
            <a:r>
              <a:rPr lang="en-US" sz="1000" dirty="0">
                <a:solidFill>
                  <a:srgbClr val="000000"/>
                </a:solidFill>
                <a:latin typeface="Arial" charset="0"/>
                <a:cs typeface="Arial" charset="0"/>
              </a:rPr>
              <a:t> principle </a:t>
            </a:r>
            <a:r>
              <a:rPr lang="en-US" sz="1000" dirty="0" smtClean="0">
                <a:solidFill>
                  <a:srgbClr val="000000"/>
                </a:solidFill>
                <a:latin typeface="Arial" charset="0"/>
                <a:cs typeface="Arial" charset="0"/>
              </a:rPr>
              <a:t>vector</a:t>
            </a:r>
            <a:endParaRPr lang="ru-RU" sz="1000" dirty="0">
              <a:solidFill>
                <a:srgbClr val="000000"/>
              </a:solidFill>
              <a:latin typeface="Arial" charset="0"/>
              <a:cs typeface="Arial" charset="0"/>
            </a:endParaRPr>
          </a:p>
        </p:txBody>
      </p:sp>
      <p:graphicFrame>
        <p:nvGraphicFramePr>
          <p:cNvPr id="319510" name="Object 4740"/>
          <p:cNvGraphicFramePr>
            <a:graphicFrameLocks noChangeAspect="1"/>
          </p:cNvGraphicFramePr>
          <p:nvPr>
            <p:extLst>
              <p:ext uri="{D42A27DB-BD31-4B8C-83A1-F6EECF244321}">
                <p14:modId xmlns:p14="http://schemas.microsoft.com/office/powerpoint/2010/main" val="3984886795"/>
              </p:ext>
            </p:extLst>
          </p:nvPr>
        </p:nvGraphicFramePr>
        <p:xfrm>
          <a:off x="7267575" y="1858963"/>
          <a:ext cx="1473200" cy="342900"/>
        </p:xfrm>
        <a:graphic>
          <a:graphicData uri="http://schemas.openxmlformats.org/presentationml/2006/ole">
            <mc:AlternateContent xmlns:mc="http://schemas.openxmlformats.org/markup-compatibility/2006">
              <mc:Choice xmlns:v="urn:schemas-microsoft-com:vml" Requires="v">
                <p:oleObj spid="_x0000_s618910" name="Equation" r:id="rId16" imgW="1473120" imgH="342720" progId="Equation.DSMT4">
                  <p:embed/>
                </p:oleObj>
              </mc:Choice>
              <mc:Fallback>
                <p:oleObj name="Equation" r:id="rId16" imgW="1473120" imgH="342720" progId="Equation.DSMT4">
                  <p:embed/>
                  <p:pic>
                    <p:nvPicPr>
                      <p:cNvPr id="0" name=""/>
                      <p:cNvPicPr>
                        <a:picLocks noChangeAspect="1" noChangeArrowheads="1"/>
                      </p:cNvPicPr>
                      <p:nvPr/>
                    </p:nvPicPr>
                    <p:blipFill>
                      <a:blip r:embed="rId17"/>
                      <a:srcRect/>
                      <a:stretch>
                        <a:fillRect/>
                      </a:stretch>
                    </p:blipFill>
                    <p:spPr bwMode="auto">
                      <a:xfrm>
                        <a:off x="7267575" y="1858963"/>
                        <a:ext cx="1473200" cy="342900"/>
                      </a:xfrm>
                      <a:prstGeom prst="rect">
                        <a:avLst/>
                      </a:prstGeom>
                      <a:solidFill>
                        <a:srgbClr val="FFFF99"/>
                      </a:solidFill>
                      <a:ln w="9525">
                        <a:solidFill>
                          <a:schemeClr val="tx1"/>
                        </a:solidFill>
                        <a:miter lim="800000"/>
                        <a:headEnd/>
                        <a:tailEnd/>
                      </a:ln>
                    </p:spPr>
                  </p:pic>
                </p:oleObj>
              </mc:Fallback>
            </mc:AlternateContent>
          </a:graphicData>
        </a:graphic>
      </p:graphicFrame>
      <p:sp>
        <p:nvSpPr>
          <p:cNvPr id="319511" name="Text Box 23"/>
          <p:cNvSpPr txBox="1">
            <a:spLocks noChangeArrowheads="1"/>
          </p:cNvSpPr>
          <p:nvPr/>
        </p:nvSpPr>
        <p:spPr bwMode="auto">
          <a:xfrm>
            <a:off x="2600325" y="1770063"/>
            <a:ext cx="1157288" cy="554037"/>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Direction cosines</a:t>
            </a:r>
          </a:p>
          <a:p>
            <a:pPr algn="ctr"/>
            <a:r>
              <a:rPr lang="en-US" sz="1000" dirty="0">
                <a:solidFill>
                  <a:srgbClr val="000000"/>
                </a:solidFill>
                <a:latin typeface="Arial" charset="0"/>
                <a:cs typeface="Arial" charset="0"/>
              </a:rPr>
              <a:t>of the principle </a:t>
            </a:r>
          </a:p>
          <a:p>
            <a:pPr algn="ctr"/>
            <a:r>
              <a:rPr lang="en-US" sz="1000" dirty="0" smtClean="0">
                <a:solidFill>
                  <a:srgbClr val="000000"/>
                </a:solidFill>
                <a:latin typeface="Arial" charset="0"/>
                <a:cs typeface="Arial" charset="0"/>
              </a:rPr>
              <a:t>vector</a:t>
            </a:r>
            <a:endParaRPr lang="ru-RU" sz="1000" dirty="0">
              <a:solidFill>
                <a:srgbClr val="000000"/>
              </a:solidFill>
              <a:latin typeface="Arial" charset="0"/>
              <a:cs typeface="Arial" charset="0"/>
            </a:endParaRPr>
          </a:p>
        </p:txBody>
      </p:sp>
      <p:graphicFrame>
        <p:nvGraphicFramePr>
          <p:cNvPr id="319512" name="Object 4741"/>
          <p:cNvGraphicFramePr>
            <a:graphicFrameLocks noChangeAspect="1"/>
          </p:cNvGraphicFramePr>
          <p:nvPr/>
        </p:nvGraphicFramePr>
        <p:xfrm>
          <a:off x="3768725" y="1706563"/>
          <a:ext cx="2066925" cy="855662"/>
        </p:xfrm>
        <a:graphic>
          <a:graphicData uri="http://schemas.openxmlformats.org/presentationml/2006/ole">
            <mc:AlternateContent xmlns:mc="http://schemas.openxmlformats.org/markup-compatibility/2006">
              <mc:Choice xmlns:v="urn:schemas-microsoft-com:vml" Requires="v">
                <p:oleObj spid="_x0000_s618911" name="Equation" r:id="rId18" imgW="2361960" imgH="977760" progId="Equation.DSMT4">
                  <p:embed/>
                </p:oleObj>
              </mc:Choice>
              <mc:Fallback>
                <p:oleObj name="Equation" r:id="rId18" imgW="2361960" imgH="97776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768725" y="1706563"/>
                        <a:ext cx="2066925" cy="855662"/>
                      </a:xfrm>
                      <a:prstGeom prst="rect">
                        <a:avLst/>
                      </a:prstGeom>
                      <a:solidFill>
                        <a:srgbClr val="FFFF99"/>
                      </a:solidFill>
                      <a:ln w="9525">
                        <a:solidFill>
                          <a:schemeClr val="tx1"/>
                        </a:solidFill>
                        <a:miter lim="800000"/>
                        <a:headEnd/>
                        <a:tailEnd/>
                      </a:ln>
                    </p:spPr>
                  </p:pic>
                </p:oleObj>
              </mc:Fallback>
            </mc:AlternateContent>
          </a:graphicData>
        </a:graphic>
      </p:graphicFrame>
      <p:sp>
        <p:nvSpPr>
          <p:cNvPr id="319513" name="Rectangle 25"/>
          <p:cNvSpPr>
            <a:spLocks noChangeArrowheads="1"/>
          </p:cNvSpPr>
          <p:nvPr/>
        </p:nvSpPr>
        <p:spPr bwMode="auto">
          <a:xfrm>
            <a:off x="0" y="2587986"/>
            <a:ext cx="8412163" cy="252000"/>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Char char="n"/>
            </a:pPr>
            <a:r>
              <a:rPr lang="en-US" sz="1000" b="1" dirty="0" smtClean="0">
                <a:solidFill>
                  <a:srgbClr val="FF0000"/>
                </a:solidFill>
                <a:latin typeface="Arial" charset="0"/>
                <a:cs typeface="Arial" charset="0"/>
              </a:rPr>
              <a:t>Analytical Determination </a:t>
            </a:r>
            <a:r>
              <a:rPr lang="en-US" sz="1000" b="1" dirty="0">
                <a:solidFill>
                  <a:srgbClr val="FF0000"/>
                </a:solidFill>
                <a:latin typeface="Arial" charset="0"/>
                <a:cs typeface="Arial" charset="0"/>
              </a:rPr>
              <a:t>of the </a:t>
            </a:r>
            <a:r>
              <a:rPr lang="en-US" sz="1000" b="1" dirty="0" smtClean="0">
                <a:solidFill>
                  <a:srgbClr val="FF0000"/>
                </a:solidFill>
                <a:latin typeface="Arial" charset="0"/>
                <a:cs typeface="Arial" charset="0"/>
              </a:rPr>
              <a:t>Principle Moment.  </a:t>
            </a:r>
            <a:r>
              <a:rPr lang="en-US" sz="1000" dirty="0">
                <a:solidFill>
                  <a:schemeClr val="tx2"/>
                </a:solidFill>
                <a:latin typeface="Arial" charset="0"/>
                <a:cs typeface="Arial" charset="0"/>
              </a:rPr>
              <a:t>B</a:t>
            </a:r>
            <a:r>
              <a:rPr lang="en-US" sz="1000" dirty="0" smtClean="0">
                <a:solidFill>
                  <a:srgbClr val="000000"/>
                </a:solidFill>
                <a:latin typeface="Arial" charset="0"/>
                <a:cs typeface="Arial" charset="0"/>
              </a:rPr>
              <a:t>y </a:t>
            </a:r>
            <a:r>
              <a:rPr lang="en-US" sz="1000" dirty="0">
                <a:solidFill>
                  <a:srgbClr val="000000"/>
                </a:solidFill>
                <a:latin typeface="Arial" charset="0"/>
                <a:cs typeface="Arial" charset="0"/>
              </a:rPr>
              <a:t>using its projections on coordinate </a:t>
            </a:r>
            <a:r>
              <a:rPr lang="en-US" sz="1000" dirty="0" smtClean="0">
                <a:solidFill>
                  <a:srgbClr val="000000"/>
                </a:solidFill>
                <a:latin typeface="Arial" charset="0"/>
                <a:cs typeface="Arial" charset="0"/>
              </a:rPr>
              <a:t>axis</a:t>
            </a:r>
            <a:endParaRPr lang="ru-RU" sz="900" dirty="0">
              <a:solidFill>
                <a:srgbClr val="000000"/>
              </a:solidFill>
              <a:latin typeface="Arial" charset="0"/>
              <a:cs typeface="Arial" charset="0"/>
            </a:endParaRPr>
          </a:p>
        </p:txBody>
      </p:sp>
      <p:graphicFrame>
        <p:nvGraphicFramePr>
          <p:cNvPr id="319514" name="Object 4742"/>
          <p:cNvGraphicFramePr>
            <a:graphicFrameLocks noChangeAspect="1"/>
          </p:cNvGraphicFramePr>
          <p:nvPr>
            <p:extLst>
              <p:ext uri="{D42A27DB-BD31-4B8C-83A1-F6EECF244321}">
                <p14:modId xmlns:p14="http://schemas.microsoft.com/office/powerpoint/2010/main" val="938709823"/>
              </p:ext>
            </p:extLst>
          </p:nvPr>
        </p:nvGraphicFramePr>
        <p:xfrm>
          <a:off x="1630363" y="3095992"/>
          <a:ext cx="6099175" cy="311150"/>
        </p:xfrm>
        <a:graphic>
          <a:graphicData uri="http://schemas.openxmlformats.org/presentationml/2006/ole">
            <mc:AlternateContent xmlns:mc="http://schemas.openxmlformats.org/markup-compatibility/2006">
              <mc:Choice xmlns:v="urn:schemas-microsoft-com:vml" Requires="v">
                <p:oleObj spid="_x0000_s618912" name="Формула" r:id="rId20" imgW="4991100" imgH="254000" progId="Equation.3">
                  <p:embed/>
                </p:oleObj>
              </mc:Choice>
              <mc:Fallback>
                <p:oleObj name="Формула" r:id="rId20" imgW="4991100" imgH="25400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630363" y="3095992"/>
                        <a:ext cx="6099175" cy="3111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graphicFrame>
        <p:nvGraphicFramePr>
          <p:cNvPr id="319515" name="Object 4743"/>
          <p:cNvGraphicFramePr>
            <a:graphicFrameLocks noChangeAspect="1"/>
          </p:cNvGraphicFramePr>
          <p:nvPr>
            <p:extLst>
              <p:ext uri="{D42A27DB-BD31-4B8C-83A1-F6EECF244321}">
                <p14:modId xmlns:p14="http://schemas.microsoft.com/office/powerpoint/2010/main" val="1756849035"/>
              </p:ext>
            </p:extLst>
          </p:nvPr>
        </p:nvGraphicFramePr>
        <p:xfrm>
          <a:off x="1474788" y="2760663"/>
          <a:ext cx="6423025" cy="311150"/>
        </p:xfrm>
        <a:graphic>
          <a:graphicData uri="http://schemas.openxmlformats.org/presentationml/2006/ole">
            <mc:AlternateContent xmlns:mc="http://schemas.openxmlformats.org/markup-compatibility/2006">
              <mc:Choice xmlns:v="urn:schemas-microsoft-com:vml" Requires="v">
                <p:oleObj spid="_x0000_s618913" name="Equation" r:id="rId22" imgW="5257800" imgH="253800" progId="Equation.DSMT4">
                  <p:embed/>
                </p:oleObj>
              </mc:Choice>
              <mc:Fallback>
                <p:oleObj name="Equation" r:id="rId22" imgW="5257800" imgH="253800" progId="Equation.DSMT4">
                  <p:embed/>
                  <p:pic>
                    <p:nvPicPr>
                      <p:cNvPr id="0" name=""/>
                      <p:cNvPicPr>
                        <a:picLocks noChangeAspect="1" noChangeArrowheads="1"/>
                      </p:cNvPicPr>
                      <p:nvPr/>
                    </p:nvPicPr>
                    <p:blipFill>
                      <a:blip r:embed="rId23"/>
                      <a:srcRect/>
                      <a:stretch>
                        <a:fillRect/>
                      </a:stretch>
                    </p:blipFill>
                    <p:spPr bwMode="auto">
                      <a:xfrm>
                        <a:off x="1474788" y="2760663"/>
                        <a:ext cx="6423025" cy="31115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00"/>
                            </a:solidFill>
                          </a14:hiddenFill>
                        </a:ext>
                      </a:extLst>
                    </p:spPr>
                  </p:pic>
                </p:oleObj>
              </mc:Fallback>
            </mc:AlternateContent>
          </a:graphicData>
        </a:graphic>
      </p:graphicFrame>
      <p:sp>
        <p:nvSpPr>
          <p:cNvPr id="319516" name="Text Box 28"/>
          <p:cNvSpPr txBox="1">
            <a:spLocks noChangeArrowheads="1"/>
          </p:cNvSpPr>
          <p:nvPr/>
        </p:nvSpPr>
        <p:spPr bwMode="auto">
          <a:xfrm>
            <a:off x="502243" y="3625850"/>
            <a:ext cx="1157688" cy="553998"/>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whence the</a:t>
            </a:r>
          </a:p>
          <a:p>
            <a:pPr algn="ctr"/>
            <a:r>
              <a:rPr lang="en-US" sz="1000" dirty="0">
                <a:solidFill>
                  <a:srgbClr val="000000"/>
                </a:solidFill>
                <a:latin typeface="Arial" charset="0"/>
                <a:cs typeface="Arial" charset="0"/>
              </a:rPr>
              <a:t>projections of the</a:t>
            </a:r>
          </a:p>
          <a:p>
            <a:pPr algn="ctr"/>
            <a:r>
              <a:rPr lang="en-US" sz="1000" dirty="0">
                <a:solidFill>
                  <a:srgbClr val="000000"/>
                </a:solidFill>
                <a:latin typeface="Arial" charset="0"/>
                <a:cs typeface="Arial" charset="0"/>
              </a:rPr>
              <a:t>principle </a:t>
            </a:r>
            <a:r>
              <a:rPr lang="en-US" sz="1000" dirty="0" smtClean="0">
                <a:solidFill>
                  <a:srgbClr val="000000"/>
                </a:solidFill>
                <a:latin typeface="Arial" charset="0"/>
                <a:cs typeface="Arial" charset="0"/>
              </a:rPr>
              <a:t>moment</a:t>
            </a:r>
            <a:endParaRPr lang="ru-RU" sz="1000" dirty="0">
              <a:solidFill>
                <a:srgbClr val="000000"/>
              </a:solidFill>
              <a:latin typeface="Arial" charset="0"/>
              <a:cs typeface="Arial" charset="0"/>
            </a:endParaRPr>
          </a:p>
        </p:txBody>
      </p:sp>
      <p:graphicFrame>
        <p:nvGraphicFramePr>
          <p:cNvPr id="319517" name="Object 4744"/>
          <p:cNvGraphicFramePr>
            <a:graphicFrameLocks noChangeAspect="1"/>
          </p:cNvGraphicFramePr>
          <p:nvPr>
            <p:extLst>
              <p:ext uri="{D42A27DB-BD31-4B8C-83A1-F6EECF244321}">
                <p14:modId xmlns:p14="http://schemas.microsoft.com/office/powerpoint/2010/main" val="2801377958"/>
              </p:ext>
            </p:extLst>
          </p:nvPr>
        </p:nvGraphicFramePr>
        <p:xfrm>
          <a:off x="1768475" y="3617913"/>
          <a:ext cx="863600" cy="787400"/>
        </p:xfrm>
        <a:graphic>
          <a:graphicData uri="http://schemas.openxmlformats.org/presentationml/2006/ole">
            <mc:AlternateContent xmlns:mc="http://schemas.openxmlformats.org/markup-compatibility/2006">
              <mc:Choice xmlns:v="urn:schemas-microsoft-com:vml" Requires="v">
                <p:oleObj spid="_x0000_s618914" name="Equation" r:id="rId24" imgW="863280" imgH="787320" progId="Equation.DSMT4">
                  <p:embed/>
                </p:oleObj>
              </mc:Choice>
              <mc:Fallback>
                <p:oleObj name="Equation" r:id="rId24" imgW="863280" imgH="787320" progId="Equation.DSMT4">
                  <p:embed/>
                  <p:pic>
                    <p:nvPicPr>
                      <p:cNvPr id="0" name=""/>
                      <p:cNvPicPr>
                        <a:picLocks noChangeAspect="1" noChangeArrowheads="1"/>
                      </p:cNvPicPr>
                      <p:nvPr/>
                    </p:nvPicPr>
                    <p:blipFill>
                      <a:blip r:embed="rId25"/>
                      <a:srcRect/>
                      <a:stretch>
                        <a:fillRect/>
                      </a:stretch>
                    </p:blipFill>
                    <p:spPr bwMode="auto">
                      <a:xfrm>
                        <a:off x="1768475" y="3617913"/>
                        <a:ext cx="863600" cy="787400"/>
                      </a:xfrm>
                      <a:prstGeom prst="rect">
                        <a:avLst/>
                      </a:prstGeom>
                      <a:pattFill prst="pct50">
                        <a:fgClr>
                          <a:srgbClr val="FFFF00"/>
                        </a:fgClr>
                        <a:bgClr>
                          <a:schemeClr val="bg1"/>
                        </a:bgClr>
                      </a:pattFill>
                      <a:ln w="15875">
                        <a:solidFill>
                          <a:srgbClr val="FF0000"/>
                        </a:solidFill>
                        <a:miter lim="800000"/>
                        <a:headEnd/>
                        <a:tailEnd/>
                      </a:ln>
                    </p:spPr>
                  </p:pic>
                </p:oleObj>
              </mc:Fallback>
            </mc:AlternateContent>
          </a:graphicData>
        </a:graphic>
      </p:graphicFrame>
      <p:sp>
        <p:nvSpPr>
          <p:cNvPr id="319518" name="Text Box 30"/>
          <p:cNvSpPr txBox="1">
            <a:spLocks noChangeArrowheads="1"/>
          </p:cNvSpPr>
          <p:nvPr/>
        </p:nvSpPr>
        <p:spPr bwMode="auto">
          <a:xfrm>
            <a:off x="6059488" y="3702050"/>
            <a:ext cx="1228725" cy="401638"/>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Module of the</a:t>
            </a:r>
          </a:p>
          <a:p>
            <a:pPr algn="ctr"/>
            <a:r>
              <a:rPr lang="en-US" sz="1000" dirty="0">
                <a:solidFill>
                  <a:srgbClr val="000000"/>
                </a:solidFill>
                <a:latin typeface="Arial" charset="0"/>
                <a:cs typeface="Arial" charset="0"/>
              </a:rPr>
              <a:t> principle </a:t>
            </a:r>
            <a:r>
              <a:rPr lang="en-US" sz="1000" dirty="0" smtClean="0">
                <a:solidFill>
                  <a:srgbClr val="000000"/>
                </a:solidFill>
                <a:latin typeface="Arial" charset="0"/>
                <a:cs typeface="Arial" charset="0"/>
              </a:rPr>
              <a:t>moment</a:t>
            </a:r>
            <a:endParaRPr lang="ru-RU" sz="1000" dirty="0">
              <a:solidFill>
                <a:srgbClr val="000000"/>
              </a:solidFill>
              <a:latin typeface="Arial" charset="0"/>
              <a:cs typeface="Arial" charset="0"/>
            </a:endParaRPr>
          </a:p>
        </p:txBody>
      </p:sp>
      <p:graphicFrame>
        <p:nvGraphicFramePr>
          <p:cNvPr id="319519" name="Object 4745"/>
          <p:cNvGraphicFramePr>
            <a:graphicFrameLocks noChangeAspect="1"/>
          </p:cNvGraphicFramePr>
          <p:nvPr>
            <p:extLst>
              <p:ext uri="{D42A27DB-BD31-4B8C-83A1-F6EECF244321}">
                <p14:modId xmlns:p14="http://schemas.microsoft.com/office/powerpoint/2010/main" val="415210742"/>
              </p:ext>
            </p:extLst>
          </p:nvPr>
        </p:nvGraphicFramePr>
        <p:xfrm>
          <a:off x="7405688" y="3736975"/>
          <a:ext cx="1485900" cy="304800"/>
        </p:xfrm>
        <a:graphic>
          <a:graphicData uri="http://schemas.openxmlformats.org/presentationml/2006/ole">
            <mc:AlternateContent xmlns:mc="http://schemas.openxmlformats.org/markup-compatibility/2006">
              <mc:Choice xmlns:v="urn:schemas-microsoft-com:vml" Requires="v">
                <p:oleObj spid="_x0000_s618915" name="Equation" r:id="rId26" imgW="1485720" imgH="304560" progId="Equation.DSMT4">
                  <p:embed/>
                </p:oleObj>
              </mc:Choice>
              <mc:Fallback>
                <p:oleObj name="Equation" r:id="rId26" imgW="1485720" imgH="304560" progId="Equation.DSMT4">
                  <p:embed/>
                  <p:pic>
                    <p:nvPicPr>
                      <p:cNvPr id="0" name=""/>
                      <p:cNvPicPr>
                        <a:picLocks noChangeAspect="1" noChangeArrowheads="1"/>
                      </p:cNvPicPr>
                      <p:nvPr/>
                    </p:nvPicPr>
                    <p:blipFill>
                      <a:blip r:embed="rId27"/>
                      <a:srcRect/>
                      <a:stretch>
                        <a:fillRect/>
                      </a:stretch>
                    </p:blipFill>
                    <p:spPr bwMode="auto">
                      <a:xfrm>
                        <a:off x="7405688" y="3736975"/>
                        <a:ext cx="1485900" cy="304800"/>
                      </a:xfrm>
                      <a:prstGeom prst="rect">
                        <a:avLst/>
                      </a:prstGeom>
                      <a:solidFill>
                        <a:srgbClr val="FFFF99"/>
                      </a:solidFill>
                      <a:ln w="9525">
                        <a:solidFill>
                          <a:schemeClr val="tx1"/>
                        </a:solidFill>
                        <a:miter lim="800000"/>
                        <a:headEnd/>
                        <a:tailEnd/>
                      </a:ln>
                    </p:spPr>
                  </p:pic>
                </p:oleObj>
              </mc:Fallback>
            </mc:AlternateContent>
          </a:graphicData>
        </a:graphic>
      </p:graphicFrame>
      <p:sp>
        <p:nvSpPr>
          <p:cNvPr id="319520" name="Text Box 32"/>
          <p:cNvSpPr txBox="1">
            <a:spLocks noChangeArrowheads="1"/>
          </p:cNvSpPr>
          <p:nvPr/>
        </p:nvSpPr>
        <p:spPr bwMode="auto">
          <a:xfrm>
            <a:off x="2709862" y="3617738"/>
            <a:ext cx="1157288" cy="708025"/>
          </a:xfrm>
          <a:prstGeom prst="rect">
            <a:avLst/>
          </a:prstGeom>
          <a:noFill/>
          <a:ln w="9525">
            <a:noFill/>
            <a:miter lim="800000"/>
            <a:headEnd/>
            <a:tailEnd/>
          </a:ln>
        </p:spPr>
        <p:txBody>
          <a:bodyPr wrap="none">
            <a:spAutoFit/>
          </a:bodyPr>
          <a:lstStyle/>
          <a:p>
            <a:pPr algn="ctr"/>
            <a:r>
              <a:rPr lang="en-US" sz="1000" dirty="0">
                <a:solidFill>
                  <a:srgbClr val="000000"/>
                </a:solidFill>
                <a:latin typeface="Arial" charset="0"/>
                <a:cs typeface="Arial" charset="0"/>
              </a:rPr>
              <a:t>Direction cosines</a:t>
            </a:r>
          </a:p>
          <a:p>
            <a:pPr algn="ctr"/>
            <a:r>
              <a:rPr lang="en-US" sz="1000" dirty="0">
                <a:solidFill>
                  <a:srgbClr val="000000"/>
                </a:solidFill>
                <a:latin typeface="Arial" charset="0"/>
                <a:cs typeface="Arial" charset="0"/>
              </a:rPr>
              <a:t>of the principle </a:t>
            </a:r>
          </a:p>
          <a:p>
            <a:pPr algn="ctr"/>
            <a:r>
              <a:rPr lang="en-US" sz="1000" dirty="0" smtClean="0">
                <a:solidFill>
                  <a:srgbClr val="000000"/>
                </a:solidFill>
                <a:latin typeface="Arial" charset="0"/>
                <a:cs typeface="Arial" charset="0"/>
              </a:rPr>
              <a:t>moment</a:t>
            </a:r>
            <a:endParaRPr lang="ru-RU" sz="1000" dirty="0">
              <a:solidFill>
                <a:srgbClr val="000000"/>
              </a:solidFill>
              <a:latin typeface="Arial" charset="0"/>
              <a:cs typeface="Arial" charset="0"/>
            </a:endParaRPr>
          </a:p>
          <a:p>
            <a:pPr algn="ctr"/>
            <a:endParaRPr lang="ru-RU" sz="1000" dirty="0">
              <a:solidFill>
                <a:srgbClr val="000000"/>
              </a:solidFill>
              <a:latin typeface="Arial" charset="0"/>
              <a:cs typeface="Arial" charset="0"/>
            </a:endParaRPr>
          </a:p>
        </p:txBody>
      </p:sp>
      <p:graphicFrame>
        <p:nvGraphicFramePr>
          <p:cNvPr id="319521" name="Object 4746"/>
          <p:cNvGraphicFramePr>
            <a:graphicFrameLocks noChangeAspect="1"/>
          </p:cNvGraphicFramePr>
          <p:nvPr>
            <p:extLst>
              <p:ext uri="{D42A27DB-BD31-4B8C-83A1-F6EECF244321}">
                <p14:modId xmlns:p14="http://schemas.microsoft.com/office/powerpoint/2010/main" val="2421752895"/>
              </p:ext>
            </p:extLst>
          </p:nvPr>
        </p:nvGraphicFramePr>
        <p:xfrm>
          <a:off x="3868738" y="3617738"/>
          <a:ext cx="2190750" cy="860425"/>
        </p:xfrm>
        <a:graphic>
          <a:graphicData uri="http://schemas.openxmlformats.org/presentationml/2006/ole">
            <mc:AlternateContent xmlns:mc="http://schemas.openxmlformats.org/markup-compatibility/2006">
              <mc:Choice xmlns:v="urn:schemas-microsoft-com:vml" Requires="v">
                <p:oleObj spid="_x0000_s618916" name="Equation" r:id="rId28" imgW="2628720" imgH="1028520" progId="Equation.DSMT4">
                  <p:embed/>
                </p:oleObj>
              </mc:Choice>
              <mc:Fallback>
                <p:oleObj name="Equation" r:id="rId28" imgW="2628720" imgH="1028520" progId="Equation.DSMT4">
                  <p:embed/>
                  <p:pic>
                    <p:nvPicPr>
                      <p:cNvPr id="0" name=""/>
                      <p:cNvPicPr>
                        <a:picLocks noChangeAspect="1" noChangeArrowheads="1"/>
                      </p:cNvPicPr>
                      <p:nvPr/>
                    </p:nvPicPr>
                    <p:blipFill>
                      <a:blip r:embed="rId29"/>
                      <a:srcRect/>
                      <a:stretch>
                        <a:fillRect/>
                      </a:stretch>
                    </p:blipFill>
                    <p:spPr bwMode="auto">
                      <a:xfrm>
                        <a:off x="3868738" y="3617738"/>
                        <a:ext cx="2190750" cy="860425"/>
                      </a:xfrm>
                      <a:prstGeom prst="rect">
                        <a:avLst/>
                      </a:prstGeom>
                      <a:solidFill>
                        <a:srgbClr val="FFFF99"/>
                      </a:solidFill>
                      <a:ln w="9525">
                        <a:solidFill>
                          <a:schemeClr val="tx1"/>
                        </a:solidFill>
                        <a:miter lim="800000"/>
                        <a:headEnd/>
                        <a:tailEnd/>
                      </a:ln>
                    </p:spPr>
                  </p:pic>
                </p:oleObj>
              </mc:Fallback>
            </mc:AlternateContent>
          </a:graphicData>
        </a:graphic>
      </p:graphicFrame>
      <p:sp>
        <p:nvSpPr>
          <p:cNvPr id="319522" name="Rectangle 34"/>
          <p:cNvSpPr>
            <a:spLocks noChangeArrowheads="1"/>
          </p:cNvSpPr>
          <p:nvPr/>
        </p:nvSpPr>
        <p:spPr bwMode="auto">
          <a:xfrm>
            <a:off x="196850" y="5327650"/>
            <a:ext cx="1754188" cy="971550"/>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gn="ctr">
              <a:spcBef>
                <a:spcPct val="20000"/>
              </a:spcBef>
              <a:buClr>
                <a:srgbClr val="00007D"/>
              </a:buClr>
              <a:buSzPct val="75000"/>
              <a:defRPr/>
            </a:pPr>
            <a:r>
              <a:rPr lang="en-US" sz="1000" b="1" dirty="0">
                <a:solidFill>
                  <a:srgbClr val="FF0000"/>
                </a:solidFill>
                <a:latin typeface="Arial" charset="0"/>
                <a:cs typeface="Arial" charset="0"/>
              </a:rPr>
              <a:t>The cases of</a:t>
            </a:r>
          </a:p>
          <a:p>
            <a:pPr algn="ctr">
              <a:spcBef>
                <a:spcPct val="20000"/>
              </a:spcBef>
              <a:buClr>
                <a:srgbClr val="00007D"/>
              </a:buClr>
              <a:buSzPct val="75000"/>
              <a:defRPr/>
            </a:pPr>
            <a:r>
              <a:rPr lang="en-US" sz="1000" b="1" dirty="0">
                <a:solidFill>
                  <a:srgbClr val="FF0000"/>
                </a:solidFill>
                <a:latin typeface="Arial" charset="0"/>
                <a:cs typeface="Arial" charset="0"/>
              </a:rPr>
              <a:t>reduction of the </a:t>
            </a:r>
          </a:p>
          <a:p>
            <a:pPr algn="ctr">
              <a:spcBef>
                <a:spcPct val="20000"/>
              </a:spcBef>
              <a:buClr>
                <a:srgbClr val="00007D"/>
              </a:buClr>
              <a:buSzPct val="75000"/>
              <a:defRPr/>
            </a:pPr>
            <a:r>
              <a:rPr lang="en-US" sz="1000" b="1" dirty="0">
                <a:solidFill>
                  <a:srgbClr val="FF0000"/>
                </a:solidFill>
                <a:latin typeface="Arial" charset="0"/>
                <a:cs typeface="Arial" charset="0"/>
              </a:rPr>
              <a:t>spatial force </a:t>
            </a:r>
            <a:r>
              <a:rPr lang="en-US" sz="1000" b="1" dirty="0" smtClean="0">
                <a:solidFill>
                  <a:srgbClr val="FF0000"/>
                </a:solidFill>
                <a:latin typeface="Arial" charset="0"/>
                <a:cs typeface="Arial" charset="0"/>
              </a:rPr>
              <a:t>system</a:t>
            </a:r>
            <a:endParaRPr lang="en-US" sz="1000" b="1" dirty="0">
              <a:solidFill>
                <a:srgbClr val="FF0000"/>
              </a:solidFill>
              <a:latin typeface="Arial" charset="0"/>
              <a:cs typeface="Arial" charset="0"/>
            </a:endParaRPr>
          </a:p>
          <a:p>
            <a:pPr marL="533400" indent="-533400">
              <a:spcBef>
                <a:spcPct val="20000"/>
              </a:spcBef>
              <a:buClr>
                <a:srgbClr val="00007D"/>
              </a:buClr>
              <a:buSzPct val="75000"/>
              <a:buFont typeface="Wingdings" pitchFamily="2" charset="2"/>
              <a:buNone/>
              <a:defRPr/>
            </a:pPr>
            <a:endParaRPr lang="ru-RU" sz="1000" dirty="0">
              <a:solidFill>
                <a:srgbClr val="00007D"/>
              </a:solidFill>
              <a:latin typeface="Arial" charset="0"/>
              <a:cs typeface="Arial" charset="0"/>
            </a:endParaRPr>
          </a:p>
        </p:txBody>
      </p:sp>
      <p:graphicFrame>
        <p:nvGraphicFramePr>
          <p:cNvPr id="319637" name="Group 149"/>
          <p:cNvGraphicFramePr>
            <a:graphicFrameLocks noGrp="1"/>
          </p:cNvGraphicFramePr>
          <p:nvPr/>
        </p:nvGraphicFramePr>
        <p:xfrm>
          <a:off x="1990725" y="5230813"/>
          <a:ext cx="4981575" cy="1463610"/>
        </p:xfrm>
        <a:graphic>
          <a:graphicData uri="http://schemas.openxmlformats.org/drawingml/2006/table">
            <a:tbl>
              <a:tblPr/>
              <a:tblGrid>
                <a:gridCol w="261938"/>
                <a:gridCol w="512762"/>
                <a:gridCol w="582613"/>
                <a:gridCol w="1673413"/>
                <a:gridCol w="1950849"/>
              </a:tblGrid>
              <a:tr h="237731">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Additional condition</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The simplest form of a system</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3946">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smtClean="0">
                          <a:ln>
                            <a:noFill/>
                          </a:ln>
                          <a:solidFill>
                            <a:schemeClr val="tx1"/>
                          </a:solidFill>
                          <a:effectLst/>
                          <a:latin typeface="Arial" charset="0"/>
                        </a:rPr>
                        <a:t>1</a:t>
                      </a: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Equilibrium conditions</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r>
              <a:tr h="243946">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smtClean="0">
                          <a:ln>
                            <a:noFill/>
                          </a:ln>
                          <a:solidFill>
                            <a:schemeClr val="tx1"/>
                          </a:solidFill>
                          <a:effectLst/>
                          <a:latin typeface="Arial" charset="0"/>
                        </a:rPr>
                        <a:t>2</a:t>
                      </a: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Resultant</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r>
              <a:tr h="243946">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smtClean="0">
                          <a:ln>
                            <a:noFill/>
                          </a:ln>
                          <a:solidFill>
                            <a:schemeClr val="tx1"/>
                          </a:solidFill>
                          <a:effectLst/>
                          <a:latin typeface="Arial" charset="0"/>
                        </a:rPr>
                        <a:t>3</a:t>
                      </a: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A force couple</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43946">
                <a:tc rowSpan="2">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sz="1000" b="0" i="0" u="none" strike="noStrike" cap="none" normalizeH="0" baseline="0" smtClean="0">
                          <a:ln>
                            <a:noFill/>
                          </a:ln>
                          <a:solidFill>
                            <a:schemeClr val="tx1"/>
                          </a:solidFill>
                          <a:effectLst/>
                          <a:latin typeface="Arial" charset="0"/>
                        </a:rPr>
                        <a:t>4</a:t>
                      </a:r>
                    </a:p>
                  </a:txBody>
                  <a:tcPr marT="45740" marB="4574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rowSpan="2">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rowSpan="2">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00"/>
                    </a:solidFill>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Resultant</a:t>
                      </a: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solidFill>
                  </a:tcPr>
                </a:tc>
              </a:tr>
              <a:tr h="243946">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sz="1000" b="0" i="0" u="none" strike="noStrike" cap="none" normalizeH="0" baseline="0" dirty="0" smtClean="0">
                        <a:ln>
                          <a:noFill/>
                        </a:ln>
                        <a:solidFill>
                          <a:schemeClr val="tx1"/>
                        </a:solidFill>
                        <a:effectLst/>
                        <a:latin typeface="Arial" charset="0"/>
                      </a:endParaRPr>
                    </a:p>
                  </a:txBody>
                  <a:tcPr marT="45740" marB="4574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sz="1000" b="0" i="0" u="none" strike="noStrike" cap="none" normalizeH="0" baseline="0" dirty="0" smtClean="0">
                          <a:ln>
                            <a:noFill/>
                          </a:ln>
                          <a:solidFill>
                            <a:schemeClr val="tx1"/>
                          </a:solidFill>
                          <a:effectLst/>
                          <a:latin typeface="Arial" charset="0"/>
                        </a:rPr>
                        <a:t>Force-and-couple (wrench</a:t>
                      </a:r>
                      <a:r>
                        <a:rPr kumimoji="0" lang="ru-RU" sz="1000" b="0" i="0" u="none" strike="noStrike" cap="none" normalizeH="0" baseline="0" dirty="0" smtClean="0">
                          <a:ln>
                            <a:noFill/>
                          </a:ln>
                          <a:solidFill>
                            <a:schemeClr val="tx1"/>
                          </a:solidFill>
                          <a:effectLst/>
                          <a:latin typeface="Arial" charset="0"/>
                        </a:rPr>
                        <a:t>)</a:t>
                      </a:r>
                    </a:p>
                  </a:txBody>
                  <a:tcPr marT="45740" marB="4574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graphicFrame>
        <p:nvGraphicFramePr>
          <p:cNvPr id="319569" name="Object 4747"/>
          <p:cNvGraphicFramePr>
            <a:graphicFrameLocks noChangeAspect="1"/>
          </p:cNvGraphicFramePr>
          <p:nvPr/>
        </p:nvGraphicFramePr>
        <p:xfrm>
          <a:off x="2254250" y="5478463"/>
          <a:ext cx="495300" cy="228600"/>
        </p:xfrm>
        <a:graphic>
          <a:graphicData uri="http://schemas.openxmlformats.org/presentationml/2006/ole">
            <mc:AlternateContent xmlns:mc="http://schemas.openxmlformats.org/markup-compatibility/2006">
              <mc:Choice xmlns:v="urn:schemas-microsoft-com:vml" Requires="v">
                <p:oleObj spid="_x0000_s618917" name="Equation" r:id="rId30" imgW="495000" imgH="228600" progId="Equation.DSMT4">
                  <p:embed/>
                </p:oleObj>
              </mc:Choice>
              <mc:Fallback>
                <p:oleObj name="Equation" r:id="rId30" imgW="495000" imgH="228600" progId="Equation.DSMT4">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254250" y="5478463"/>
                        <a:ext cx="495300" cy="228600"/>
                      </a:xfrm>
                      <a:prstGeom prst="rect">
                        <a:avLst/>
                      </a:prstGeom>
                      <a:noFill/>
                      <a:ln>
                        <a:noFill/>
                      </a:ln>
                      <a:extLst/>
                    </p:spPr>
                  </p:pic>
                </p:oleObj>
              </mc:Fallback>
            </mc:AlternateContent>
          </a:graphicData>
        </a:graphic>
      </p:graphicFrame>
      <p:graphicFrame>
        <p:nvGraphicFramePr>
          <p:cNvPr id="319570" name="Object 4748"/>
          <p:cNvGraphicFramePr>
            <a:graphicFrameLocks noChangeAspect="1"/>
          </p:cNvGraphicFramePr>
          <p:nvPr/>
        </p:nvGraphicFramePr>
        <p:xfrm>
          <a:off x="2773363" y="5491163"/>
          <a:ext cx="549275" cy="219075"/>
        </p:xfrm>
        <a:graphic>
          <a:graphicData uri="http://schemas.openxmlformats.org/presentationml/2006/ole">
            <mc:AlternateContent xmlns:mc="http://schemas.openxmlformats.org/markup-compatibility/2006">
              <mc:Choice xmlns:v="urn:schemas-microsoft-com:vml" Requires="v">
                <p:oleObj spid="_x0000_s618918" name="Формула" r:id="rId32" imgW="520700" imgH="228600" progId="Equation.3">
                  <p:embed/>
                </p:oleObj>
              </mc:Choice>
              <mc:Fallback>
                <p:oleObj name="Формула" r:id="rId32" imgW="520700" imgH="2286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773363" y="5491163"/>
                        <a:ext cx="549275" cy="219075"/>
                      </a:xfrm>
                      <a:prstGeom prst="rect">
                        <a:avLst/>
                      </a:prstGeom>
                      <a:noFill/>
                      <a:ln>
                        <a:noFill/>
                      </a:ln>
                      <a:extLst/>
                    </p:spPr>
                  </p:pic>
                </p:oleObj>
              </mc:Fallback>
            </mc:AlternateContent>
          </a:graphicData>
        </a:graphic>
      </p:graphicFrame>
      <p:graphicFrame>
        <p:nvGraphicFramePr>
          <p:cNvPr id="319574" name="Object 4749"/>
          <p:cNvGraphicFramePr>
            <a:graphicFrameLocks noChangeAspect="1"/>
          </p:cNvGraphicFramePr>
          <p:nvPr/>
        </p:nvGraphicFramePr>
        <p:xfrm>
          <a:off x="2262188" y="5724525"/>
          <a:ext cx="495300" cy="228600"/>
        </p:xfrm>
        <a:graphic>
          <a:graphicData uri="http://schemas.openxmlformats.org/presentationml/2006/ole">
            <mc:AlternateContent xmlns:mc="http://schemas.openxmlformats.org/markup-compatibility/2006">
              <mc:Choice xmlns:v="urn:schemas-microsoft-com:vml" Requires="v">
                <p:oleObj spid="_x0000_s618919" name="Equation" r:id="rId34" imgW="495000" imgH="228600" progId="Equation.DSMT4">
                  <p:embed/>
                </p:oleObj>
              </mc:Choice>
              <mc:Fallback>
                <p:oleObj name="Equation" r:id="rId34" imgW="495000" imgH="228600" progId="Equation.DSMT4">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262188" y="5724525"/>
                        <a:ext cx="495300"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75" name="Object 4750"/>
          <p:cNvGraphicFramePr>
            <a:graphicFrameLocks noChangeAspect="1"/>
          </p:cNvGraphicFramePr>
          <p:nvPr/>
        </p:nvGraphicFramePr>
        <p:xfrm>
          <a:off x="2781300" y="5727700"/>
          <a:ext cx="549275" cy="219075"/>
        </p:xfrm>
        <a:graphic>
          <a:graphicData uri="http://schemas.openxmlformats.org/presentationml/2006/ole">
            <mc:AlternateContent xmlns:mc="http://schemas.openxmlformats.org/markup-compatibility/2006">
              <mc:Choice xmlns:v="urn:schemas-microsoft-com:vml" Requires="v">
                <p:oleObj spid="_x0000_s618920" name="Формула" r:id="rId36" imgW="520700" imgH="228600" progId="Equation.3">
                  <p:embed/>
                </p:oleObj>
              </mc:Choice>
              <mc:Fallback>
                <p:oleObj name="Формула" r:id="rId36" imgW="520700" imgH="2286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781300" y="5727700"/>
                        <a:ext cx="549275" cy="219075"/>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76" name="Object 4751"/>
          <p:cNvGraphicFramePr>
            <a:graphicFrameLocks noChangeAspect="1"/>
          </p:cNvGraphicFramePr>
          <p:nvPr/>
        </p:nvGraphicFramePr>
        <p:xfrm>
          <a:off x="2773363" y="5964238"/>
          <a:ext cx="552450" cy="228600"/>
        </p:xfrm>
        <a:graphic>
          <a:graphicData uri="http://schemas.openxmlformats.org/presentationml/2006/ole">
            <mc:AlternateContent xmlns:mc="http://schemas.openxmlformats.org/markup-compatibility/2006">
              <mc:Choice xmlns:v="urn:schemas-microsoft-com:vml" Requires="v">
                <p:oleObj spid="_x0000_s618921" name="Формула" r:id="rId37" imgW="533169" imgH="228501" progId="Equation.3">
                  <p:embed/>
                </p:oleObj>
              </mc:Choice>
              <mc:Fallback>
                <p:oleObj name="Формула" r:id="rId37" imgW="533169" imgH="228501"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773363" y="5964238"/>
                        <a:ext cx="552450"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79" name="Object 4752"/>
          <p:cNvGraphicFramePr>
            <a:graphicFrameLocks noChangeAspect="1"/>
          </p:cNvGraphicFramePr>
          <p:nvPr/>
        </p:nvGraphicFramePr>
        <p:xfrm>
          <a:off x="2262188" y="5962650"/>
          <a:ext cx="506412" cy="228600"/>
        </p:xfrm>
        <a:graphic>
          <a:graphicData uri="http://schemas.openxmlformats.org/presentationml/2006/ole">
            <mc:AlternateContent xmlns:mc="http://schemas.openxmlformats.org/markup-compatibility/2006">
              <mc:Choice xmlns:v="urn:schemas-microsoft-com:vml" Requires="v">
                <p:oleObj spid="_x0000_s618922" name="Equation" r:id="rId39" imgW="495000" imgH="228600" progId="Equation.DSMT4">
                  <p:embed/>
                </p:oleObj>
              </mc:Choice>
              <mc:Fallback>
                <p:oleObj name="Equation" r:id="rId39" imgW="495000" imgH="228600" progId="Equation.DSMT4">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2262188" y="5962650"/>
                        <a:ext cx="506412"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80" name="Object 4753"/>
          <p:cNvGraphicFramePr>
            <a:graphicFrameLocks noChangeAspect="1"/>
          </p:cNvGraphicFramePr>
          <p:nvPr/>
        </p:nvGraphicFramePr>
        <p:xfrm>
          <a:off x="2251075" y="6284913"/>
          <a:ext cx="495300" cy="228600"/>
        </p:xfrm>
        <a:graphic>
          <a:graphicData uri="http://schemas.openxmlformats.org/presentationml/2006/ole">
            <mc:AlternateContent xmlns:mc="http://schemas.openxmlformats.org/markup-compatibility/2006">
              <mc:Choice xmlns:v="urn:schemas-microsoft-com:vml" Requires="v">
                <p:oleObj spid="_x0000_s618923" name="Equation" r:id="rId41" imgW="495000" imgH="228600" progId="Equation.DSMT4">
                  <p:embed/>
                </p:oleObj>
              </mc:Choice>
              <mc:Fallback>
                <p:oleObj name="Equation" r:id="rId41" imgW="495000" imgH="228600" progId="Equation.DSMT4">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2251075" y="6284913"/>
                        <a:ext cx="495300"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81" name="Object 4754"/>
          <p:cNvGraphicFramePr>
            <a:graphicFrameLocks noChangeAspect="1"/>
          </p:cNvGraphicFramePr>
          <p:nvPr/>
        </p:nvGraphicFramePr>
        <p:xfrm>
          <a:off x="2781300" y="6286500"/>
          <a:ext cx="533400" cy="228600"/>
        </p:xfrm>
        <a:graphic>
          <a:graphicData uri="http://schemas.openxmlformats.org/presentationml/2006/ole">
            <mc:AlternateContent xmlns:mc="http://schemas.openxmlformats.org/markup-compatibility/2006">
              <mc:Choice xmlns:v="urn:schemas-microsoft-com:vml" Requires="v">
                <p:oleObj spid="_x0000_s618924" name="Формула" r:id="rId43" imgW="533169" imgH="228501" progId="Equation.3">
                  <p:embed/>
                </p:oleObj>
              </mc:Choice>
              <mc:Fallback>
                <p:oleObj name="Формула" r:id="rId43" imgW="533169" imgH="228501"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2781300" y="6286500"/>
                        <a:ext cx="533400" cy="2286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93" name="Object 4755"/>
          <p:cNvGraphicFramePr>
            <a:graphicFrameLocks noChangeAspect="1"/>
          </p:cNvGraphicFramePr>
          <p:nvPr/>
        </p:nvGraphicFramePr>
        <p:xfrm>
          <a:off x="2405063" y="5226050"/>
          <a:ext cx="228600" cy="215900"/>
        </p:xfrm>
        <a:graphic>
          <a:graphicData uri="http://schemas.openxmlformats.org/presentationml/2006/ole">
            <mc:AlternateContent xmlns:mc="http://schemas.openxmlformats.org/markup-compatibility/2006">
              <mc:Choice xmlns:v="urn:schemas-microsoft-com:vml" Requires="v">
                <p:oleObj spid="_x0000_s618925" name="Equation" r:id="rId45" imgW="228600" imgH="215640" progId="Equation.DSMT4">
                  <p:embed/>
                </p:oleObj>
              </mc:Choice>
              <mc:Fallback>
                <p:oleObj name="Equation" r:id="rId45" imgW="228600" imgH="215640" progId="Equation.DSMT4">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2405063" y="5226050"/>
                        <a:ext cx="228600" cy="2159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594" name="Object 4756"/>
          <p:cNvGraphicFramePr>
            <a:graphicFrameLocks noChangeAspect="1"/>
          </p:cNvGraphicFramePr>
          <p:nvPr/>
        </p:nvGraphicFramePr>
        <p:xfrm>
          <a:off x="2895600" y="5241925"/>
          <a:ext cx="282575" cy="219075"/>
        </p:xfrm>
        <a:graphic>
          <a:graphicData uri="http://schemas.openxmlformats.org/presentationml/2006/ole">
            <mc:AlternateContent xmlns:mc="http://schemas.openxmlformats.org/markup-compatibility/2006">
              <mc:Choice xmlns:v="urn:schemas-microsoft-com:vml" Requires="v">
                <p:oleObj spid="_x0000_s618926" name="Формула" r:id="rId47" imgW="266584" imgH="228501" progId="Equation.3">
                  <p:embed/>
                </p:oleObj>
              </mc:Choice>
              <mc:Fallback>
                <p:oleObj name="Формула" r:id="rId47" imgW="266584" imgH="228501"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2895600" y="5241925"/>
                        <a:ext cx="282575" cy="219075"/>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19" name="Object 4757"/>
          <p:cNvGraphicFramePr>
            <a:graphicFrameLocks noChangeAspect="1"/>
          </p:cNvGraphicFramePr>
          <p:nvPr/>
        </p:nvGraphicFramePr>
        <p:xfrm>
          <a:off x="3779838" y="6188075"/>
          <a:ext cx="673100" cy="266700"/>
        </p:xfrm>
        <a:graphic>
          <a:graphicData uri="http://schemas.openxmlformats.org/presentationml/2006/ole">
            <mc:AlternateContent xmlns:mc="http://schemas.openxmlformats.org/markup-compatibility/2006">
              <mc:Choice xmlns:v="urn:schemas-microsoft-com:vml" Requires="v">
                <p:oleObj spid="_x0000_s618927" name="Equation" r:id="rId49" imgW="672840" imgH="266400" progId="Equation.DSMT4">
                  <p:embed/>
                </p:oleObj>
              </mc:Choice>
              <mc:Fallback>
                <p:oleObj name="Equation" r:id="rId49" imgW="672840" imgH="266400" progId="Equation.DSMT4">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3779838" y="6188075"/>
                        <a:ext cx="673100" cy="2667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20" name="Object 4758"/>
          <p:cNvGraphicFramePr>
            <a:graphicFrameLocks noChangeAspect="1"/>
          </p:cNvGraphicFramePr>
          <p:nvPr>
            <p:extLst>
              <p:ext uri="{D42A27DB-BD31-4B8C-83A1-F6EECF244321}">
                <p14:modId xmlns:p14="http://schemas.microsoft.com/office/powerpoint/2010/main" val="3311042289"/>
              </p:ext>
            </p:extLst>
          </p:nvPr>
        </p:nvGraphicFramePr>
        <p:xfrm>
          <a:off x="3794919" y="6424612"/>
          <a:ext cx="673100" cy="266700"/>
        </p:xfrm>
        <a:graphic>
          <a:graphicData uri="http://schemas.openxmlformats.org/presentationml/2006/ole">
            <mc:AlternateContent xmlns:mc="http://schemas.openxmlformats.org/markup-compatibility/2006">
              <mc:Choice xmlns:v="urn:schemas-microsoft-com:vml" Requires="v">
                <p:oleObj spid="_x0000_s618928" name="Equation" r:id="rId51" imgW="672840" imgH="266400" progId="Equation.DSMT4">
                  <p:embed/>
                </p:oleObj>
              </mc:Choice>
              <mc:Fallback>
                <p:oleObj name="Equation" r:id="rId51" imgW="672840" imgH="266400" progId="Equation.DSMT4">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3794919" y="6424612"/>
                        <a:ext cx="673100" cy="2667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9621" name="Line 133"/>
          <p:cNvSpPr>
            <a:spLocks noChangeShapeType="1"/>
          </p:cNvSpPr>
          <p:nvPr/>
        </p:nvSpPr>
        <p:spPr bwMode="auto">
          <a:xfrm flipV="1">
            <a:off x="4019550" y="6515100"/>
            <a:ext cx="152400" cy="85725"/>
          </a:xfrm>
          <a:prstGeom prst="line">
            <a:avLst/>
          </a:prstGeom>
          <a:noFill/>
          <a:ln w="9525">
            <a:solidFill>
              <a:srgbClr val="FF0000"/>
            </a:solidFill>
            <a:round/>
            <a:headEnd/>
            <a:tailEnd/>
          </a:ln>
        </p:spPr>
        <p:txBody>
          <a:bodyPr anchor="ctr"/>
          <a:lstStyle/>
          <a:p>
            <a:endParaRPr lang="ru-RU">
              <a:solidFill>
                <a:srgbClr val="000000"/>
              </a:solidFill>
              <a:latin typeface="Arial" charset="0"/>
              <a:cs typeface="Arial" charset="0"/>
            </a:endParaRPr>
          </a:p>
        </p:txBody>
      </p:sp>
      <p:sp>
        <p:nvSpPr>
          <p:cNvPr id="319628" name="AutoShape 140"/>
          <p:cNvSpPr>
            <a:spLocks noChangeArrowheads="1"/>
          </p:cNvSpPr>
          <p:nvPr/>
        </p:nvSpPr>
        <p:spPr bwMode="auto">
          <a:xfrm>
            <a:off x="6772275" y="6238875"/>
            <a:ext cx="361950" cy="16192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9629" name="AutoShape 141"/>
          <p:cNvSpPr>
            <a:spLocks noChangeArrowheads="1"/>
          </p:cNvSpPr>
          <p:nvPr/>
        </p:nvSpPr>
        <p:spPr bwMode="auto">
          <a:xfrm rot="-5400000">
            <a:off x="7506495" y="5885656"/>
            <a:ext cx="519112" cy="123825"/>
          </a:xfrm>
          <a:prstGeom prst="rightArrow">
            <a:avLst>
              <a:gd name="adj1" fmla="val 50000"/>
              <a:gd name="adj2" fmla="val 10480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9630" name="Object 4759"/>
          <p:cNvGraphicFramePr>
            <a:graphicFrameLocks noChangeAspect="1"/>
          </p:cNvGraphicFramePr>
          <p:nvPr/>
        </p:nvGraphicFramePr>
        <p:xfrm>
          <a:off x="7870825" y="5624513"/>
          <a:ext cx="228600" cy="215900"/>
        </p:xfrm>
        <a:graphic>
          <a:graphicData uri="http://schemas.openxmlformats.org/presentationml/2006/ole">
            <mc:AlternateContent xmlns:mc="http://schemas.openxmlformats.org/markup-compatibility/2006">
              <mc:Choice xmlns:v="urn:schemas-microsoft-com:vml" Requires="v">
                <p:oleObj spid="_x0000_s618929" name="Equation" r:id="rId53" imgW="228600" imgH="215640" progId="Equation.DSMT4">
                  <p:embed/>
                </p:oleObj>
              </mc:Choice>
              <mc:Fallback>
                <p:oleObj name="Equation" r:id="rId53" imgW="228600" imgH="215640" progId="Equation.DSMT4">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7870825" y="5624513"/>
                        <a:ext cx="228600" cy="2159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9631" name="AutoShape 143"/>
          <p:cNvSpPr>
            <a:spLocks noChangeArrowheads="1"/>
          </p:cNvSpPr>
          <p:nvPr/>
        </p:nvSpPr>
        <p:spPr bwMode="auto">
          <a:xfrm rot="9038036">
            <a:off x="7285038" y="6275388"/>
            <a:ext cx="519112" cy="123825"/>
          </a:xfrm>
          <a:prstGeom prst="rightArrow">
            <a:avLst>
              <a:gd name="adj1" fmla="val 50000"/>
              <a:gd name="adj2" fmla="val 104808"/>
            </a:avLst>
          </a:prstGeom>
          <a:solidFill>
            <a:srgbClr val="993366"/>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9632" name="Object 4760"/>
          <p:cNvGraphicFramePr>
            <a:graphicFrameLocks noChangeAspect="1"/>
          </p:cNvGraphicFramePr>
          <p:nvPr/>
        </p:nvGraphicFramePr>
        <p:xfrm>
          <a:off x="7261225" y="6091238"/>
          <a:ext cx="282575" cy="219075"/>
        </p:xfrm>
        <a:graphic>
          <a:graphicData uri="http://schemas.openxmlformats.org/presentationml/2006/ole">
            <mc:AlternateContent xmlns:mc="http://schemas.openxmlformats.org/markup-compatibility/2006">
              <mc:Choice xmlns:v="urn:schemas-microsoft-com:vml" Requires="v">
                <p:oleObj spid="_x0000_s618930" name="Формула" r:id="rId55" imgW="266584" imgH="228501" progId="Equation.3">
                  <p:embed/>
                </p:oleObj>
              </mc:Choice>
              <mc:Fallback>
                <p:oleObj name="Формула" r:id="rId55" imgW="266584" imgH="228501"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261225" y="6091238"/>
                        <a:ext cx="282575" cy="219075"/>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33" name="Object 4761"/>
          <p:cNvGraphicFramePr>
            <a:graphicFrameLocks noChangeAspect="1"/>
          </p:cNvGraphicFramePr>
          <p:nvPr/>
        </p:nvGraphicFramePr>
        <p:xfrm>
          <a:off x="7829550" y="6200775"/>
          <a:ext cx="160338" cy="158750"/>
        </p:xfrm>
        <a:graphic>
          <a:graphicData uri="http://schemas.openxmlformats.org/presentationml/2006/ole">
            <mc:AlternateContent xmlns:mc="http://schemas.openxmlformats.org/markup-compatibility/2006">
              <mc:Choice xmlns:v="urn:schemas-microsoft-com:vml" Requires="v">
                <p:oleObj spid="_x0000_s618931" name="Формула" r:id="rId56" imgW="152268" imgH="164957" progId="Equation.3">
                  <p:embed/>
                </p:oleObj>
              </mc:Choice>
              <mc:Fallback>
                <p:oleObj name="Формула" r:id="rId56" imgW="152268" imgH="164957"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7829550" y="6200775"/>
                        <a:ext cx="160338" cy="15875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9634" name="Oval 146"/>
          <p:cNvSpPr>
            <a:spLocks noChangeArrowheads="1"/>
          </p:cNvSpPr>
          <p:nvPr/>
        </p:nvSpPr>
        <p:spPr bwMode="auto">
          <a:xfrm>
            <a:off x="7729538" y="6191250"/>
            <a:ext cx="65087" cy="65088"/>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19635" name="Oval 147"/>
          <p:cNvSpPr>
            <a:spLocks noChangeArrowheads="1"/>
          </p:cNvSpPr>
          <p:nvPr/>
        </p:nvSpPr>
        <p:spPr bwMode="auto">
          <a:xfrm>
            <a:off x="8328025" y="6199188"/>
            <a:ext cx="65088" cy="65087"/>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19638" name="Line 150"/>
          <p:cNvSpPr>
            <a:spLocks noChangeShapeType="1"/>
          </p:cNvSpPr>
          <p:nvPr/>
        </p:nvSpPr>
        <p:spPr bwMode="auto">
          <a:xfrm flipV="1">
            <a:off x="7591425" y="6048375"/>
            <a:ext cx="161925" cy="8572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9639" name="Line 151"/>
          <p:cNvSpPr>
            <a:spLocks noChangeShapeType="1"/>
          </p:cNvSpPr>
          <p:nvPr/>
        </p:nvSpPr>
        <p:spPr bwMode="auto">
          <a:xfrm flipV="1">
            <a:off x="7589838" y="6140450"/>
            <a:ext cx="0" cy="15875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319640" name="AutoShape 152"/>
          <p:cNvSpPr>
            <a:spLocks noChangeArrowheads="1"/>
          </p:cNvSpPr>
          <p:nvPr/>
        </p:nvSpPr>
        <p:spPr bwMode="auto">
          <a:xfrm rot="5400000" flipV="1">
            <a:off x="7504906" y="6449219"/>
            <a:ext cx="519113" cy="123825"/>
          </a:xfrm>
          <a:prstGeom prst="rightArrow">
            <a:avLst>
              <a:gd name="adj1" fmla="val 50000"/>
              <a:gd name="adj2" fmla="val 10480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19641" name="AutoShape 153"/>
          <p:cNvSpPr>
            <a:spLocks noChangeArrowheads="1"/>
          </p:cNvSpPr>
          <p:nvPr/>
        </p:nvSpPr>
        <p:spPr bwMode="auto">
          <a:xfrm rot="-5400000">
            <a:off x="8098631" y="5877719"/>
            <a:ext cx="519113" cy="123825"/>
          </a:xfrm>
          <a:prstGeom prst="rightArrow">
            <a:avLst>
              <a:gd name="adj1" fmla="val 50000"/>
              <a:gd name="adj2" fmla="val 104808"/>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19642" name="Object 4762"/>
          <p:cNvGraphicFramePr>
            <a:graphicFrameLocks noChangeAspect="1"/>
          </p:cNvGraphicFramePr>
          <p:nvPr/>
        </p:nvGraphicFramePr>
        <p:xfrm>
          <a:off x="7812088" y="6519863"/>
          <a:ext cx="660400" cy="215900"/>
        </p:xfrm>
        <a:graphic>
          <a:graphicData uri="http://schemas.openxmlformats.org/presentationml/2006/ole">
            <mc:AlternateContent xmlns:mc="http://schemas.openxmlformats.org/markup-compatibility/2006">
              <mc:Choice xmlns:v="urn:schemas-microsoft-com:vml" Requires="v">
                <p:oleObj spid="_x0000_s618932" name="Equation" r:id="rId58" imgW="660240" imgH="215640" progId="Equation.DSMT4">
                  <p:embed/>
                </p:oleObj>
              </mc:Choice>
              <mc:Fallback>
                <p:oleObj name="Equation" r:id="rId58" imgW="660240" imgH="215640" progId="Equation.DSMT4">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7812088" y="6519863"/>
                        <a:ext cx="660400" cy="2159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43" name="Object 4763"/>
          <p:cNvGraphicFramePr>
            <a:graphicFrameLocks noChangeAspect="1"/>
          </p:cNvGraphicFramePr>
          <p:nvPr/>
        </p:nvGraphicFramePr>
        <p:xfrm>
          <a:off x="8450263" y="5622925"/>
          <a:ext cx="571500" cy="215900"/>
        </p:xfrm>
        <a:graphic>
          <a:graphicData uri="http://schemas.openxmlformats.org/presentationml/2006/ole">
            <mc:AlternateContent xmlns:mc="http://schemas.openxmlformats.org/markup-compatibility/2006">
              <mc:Choice xmlns:v="urn:schemas-microsoft-com:vml" Requires="v">
                <p:oleObj spid="_x0000_s618933" name="Equation" r:id="rId60" imgW="571320" imgH="215640" progId="Equation.DSMT4">
                  <p:embed/>
                </p:oleObj>
              </mc:Choice>
              <mc:Fallback>
                <p:oleObj name="Equation" r:id="rId60" imgW="571320" imgH="215640" progId="Equation.DSMT4">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8450263" y="5622925"/>
                        <a:ext cx="571500" cy="21590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9644" name="Line 156"/>
          <p:cNvSpPr>
            <a:spLocks noChangeShapeType="1"/>
          </p:cNvSpPr>
          <p:nvPr/>
        </p:nvSpPr>
        <p:spPr bwMode="auto">
          <a:xfrm>
            <a:off x="7766050" y="6229350"/>
            <a:ext cx="587375" cy="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19645" name="Object 4764"/>
          <p:cNvGraphicFramePr>
            <a:graphicFrameLocks noChangeAspect="1"/>
          </p:cNvGraphicFramePr>
          <p:nvPr/>
        </p:nvGraphicFramePr>
        <p:xfrm>
          <a:off x="8370888" y="6199188"/>
          <a:ext cx="160337" cy="158750"/>
        </p:xfrm>
        <a:graphic>
          <a:graphicData uri="http://schemas.openxmlformats.org/presentationml/2006/ole">
            <mc:AlternateContent xmlns:mc="http://schemas.openxmlformats.org/markup-compatibility/2006">
              <mc:Choice xmlns:v="urn:schemas-microsoft-com:vml" Requires="v">
                <p:oleObj spid="_x0000_s618934" name="Формула" r:id="rId62" imgW="152268" imgH="164957" progId="Equation.3">
                  <p:embed/>
                </p:oleObj>
              </mc:Choice>
              <mc:Fallback>
                <p:oleObj name="Формула" r:id="rId62" imgW="152268" imgH="164957"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8370888" y="6199188"/>
                        <a:ext cx="160337" cy="158750"/>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46" name="Object 4765"/>
          <p:cNvGraphicFramePr>
            <a:graphicFrameLocks noChangeAspect="1"/>
          </p:cNvGraphicFramePr>
          <p:nvPr/>
        </p:nvGraphicFramePr>
        <p:xfrm>
          <a:off x="8556625" y="5891213"/>
          <a:ext cx="547688" cy="363537"/>
        </p:xfrm>
        <a:graphic>
          <a:graphicData uri="http://schemas.openxmlformats.org/presentationml/2006/ole">
            <mc:AlternateContent xmlns:mc="http://schemas.openxmlformats.org/markup-compatibility/2006">
              <mc:Choice xmlns:v="urn:schemas-microsoft-com:vml" Requires="v">
                <p:oleObj spid="_x0000_s618935" name="Equation" r:id="rId64" imgW="609480" imgH="444240" progId="Equation.DSMT4">
                  <p:embed/>
                </p:oleObj>
              </mc:Choice>
              <mc:Fallback>
                <p:oleObj name="Equation" r:id="rId64" imgW="609480" imgH="444240" progId="Equation.DSMT4">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8556625" y="5891213"/>
                        <a:ext cx="547688" cy="363537"/>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49" name="Object 4766"/>
          <p:cNvGraphicFramePr>
            <a:graphicFrameLocks noChangeAspect="1"/>
          </p:cNvGraphicFramePr>
          <p:nvPr/>
        </p:nvGraphicFramePr>
        <p:xfrm>
          <a:off x="8004175" y="6061075"/>
          <a:ext cx="125413" cy="144463"/>
        </p:xfrm>
        <a:graphic>
          <a:graphicData uri="http://schemas.openxmlformats.org/presentationml/2006/ole">
            <mc:AlternateContent xmlns:mc="http://schemas.openxmlformats.org/markup-compatibility/2006">
              <mc:Choice xmlns:v="urn:schemas-microsoft-com:vml" Requires="v">
                <p:oleObj spid="_x0000_s618936" name="Формула" r:id="rId66" imgW="139579" imgH="177646" progId="Equation.3">
                  <p:embed/>
                </p:oleObj>
              </mc:Choice>
              <mc:Fallback>
                <p:oleObj name="Формула" r:id="rId66" imgW="139579" imgH="177646" progId="Equation.3">
                  <p:embed/>
                  <p:pic>
                    <p:nvPicPr>
                      <p:cNvPr id="0" name=""/>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8004175" y="6061075"/>
                        <a:ext cx="125413" cy="144463"/>
                      </a:xfrm>
                      <a:prstGeom prst="rect">
                        <a:avLst/>
                      </a:prstGeom>
                      <a:noFill/>
                      <a:ln>
                        <a:noFill/>
                      </a:ln>
                      <a:extLst>
                        <a:ext uri="{909E8E84-426E-40DD-AFC4-6F175D3DCCD1}">
                          <a14:hiddenFill xmlns:a14="http://schemas.microsoft.com/office/drawing/2010/main">
                            <a:solidFill>
                              <a:srgbClr val="FFFF00"/>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19650" name="Text Box 162"/>
          <p:cNvSpPr txBox="1">
            <a:spLocks noChangeArrowheads="1"/>
          </p:cNvSpPr>
          <p:nvPr/>
        </p:nvSpPr>
        <p:spPr bwMode="auto">
          <a:xfrm>
            <a:off x="2709862" y="3095992"/>
            <a:ext cx="3594100" cy="1631950"/>
          </a:xfrm>
          <a:prstGeom prst="rect">
            <a:avLst/>
          </a:prstGeom>
          <a:solidFill>
            <a:schemeClr val="accent1"/>
          </a:solidFill>
          <a:ln w="9525" algn="ctr">
            <a:solidFill>
              <a:srgbClr val="FF0000"/>
            </a:solidFill>
            <a:miter lim="800000"/>
            <a:headEnd/>
            <a:tailEnd/>
          </a:ln>
        </p:spPr>
        <p:txBody>
          <a:bodyPr>
            <a:spAutoFit/>
          </a:bodyPr>
          <a:lstStyle/>
          <a:p>
            <a:pPr algn="ctr"/>
            <a:r>
              <a:rPr lang="en-US" sz="1000" b="1" dirty="0">
                <a:solidFill>
                  <a:srgbClr val="000000"/>
                </a:solidFill>
                <a:latin typeface="Arial" charset="0"/>
                <a:cs typeface="Arial" charset="0"/>
              </a:rPr>
              <a:t>Condition of the </a:t>
            </a:r>
            <a:r>
              <a:rPr lang="en-US" sz="1000" b="1" dirty="0" smtClean="0">
                <a:solidFill>
                  <a:srgbClr val="000000"/>
                </a:solidFill>
                <a:latin typeface="Arial" charset="0"/>
                <a:cs typeface="Arial" charset="0"/>
              </a:rPr>
              <a:t>System </a:t>
            </a:r>
            <a:r>
              <a:rPr lang="en-US" sz="1000" b="1" dirty="0">
                <a:solidFill>
                  <a:srgbClr val="000000"/>
                </a:solidFill>
                <a:latin typeface="Arial" charset="0"/>
                <a:cs typeface="Arial" charset="0"/>
              </a:rPr>
              <a:t>R</a:t>
            </a:r>
            <a:r>
              <a:rPr lang="en-US" sz="1000" b="1" dirty="0" smtClean="0">
                <a:solidFill>
                  <a:srgbClr val="000000"/>
                </a:solidFill>
                <a:latin typeface="Arial" charset="0"/>
                <a:cs typeface="Arial" charset="0"/>
              </a:rPr>
              <a:t>eduction </a:t>
            </a:r>
            <a:r>
              <a:rPr lang="en-US" sz="1000" b="1" dirty="0">
                <a:solidFill>
                  <a:srgbClr val="000000"/>
                </a:solidFill>
                <a:latin typeface="Arial" charset="0"/>
                <a:cs typeface="Arial" charset="0"/>
              </a:rPr>
              <a:t>to a </a:t>
            </a:r>
            <a:r>
              <a:rPr lang="en-US" sz="1000" b="1" dirty="0" smtClean="0">
                <a:solidFill>
                  <a:srgbClr val="000000"/>
                </a:solidFill>
                <a:latin typeface="Arial" charset="0"/>
                <a:cs typeface="Arial" charset="0"/>
              </a:rPr>
              <a:t>Resultant</a:t>
            </a:r>
            <a:endParaRPr lang="en-US" sz="1000" b="1"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r>
              <a:rPr lang="en-US" sz="1000" dirty="0">
                <a:solidFill>
                  <a:srgbClr val="000000"/>
                </a:solidFill>
                <a:latin typeface="Arial" charset="0"/>
                <a:cs typeface="Arial" charset="0"/>
              </a:rPr>
              <a:t>In analytical (coordinate)</a:t>
            </a:r>
            <a:r>
              <a:rPr lang="ru-RU" sz="1000" dirty="0">
                <a:solidFill>
                  <a:srgbClr val="000000"/>
                </a:solidFill>
                <a:latin typeface="Arial" charset="0"/>
                <a:cs typeface="Arial" charset="0"/>
              </a:rPr>
              <a:t> </a:t>
            </a:r>
            <a:r>
              <a:rPr lang="en-US" sz="1000" dirty="0" smtClean="0">
                <a:solidFill>
                  <a:srgbClr val="000000"/>
                </a:solidFill>
                <a:latin typeface="Arial" charset="0"/>
                <a:cs typeface="Arial" charset="0"/>
              </a:rPr>
              <a:t>form</a:t>
            </a:r>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ru-RU" sz="1000" dirty="0">
              <a:solidFill>
                <a:srgbClr val="000000"/>
              </a:solidFill>
              <a:latin typeface="Arial" charset="0"/>
              <a:cs typeface="Arial" charset="0"/>
            </a:endParaRPr>
          </a:p>
        </p:txBody>
      </p:sp>
      <p:graphicFrame>
        <p:nvGraphicFramePr>
          <p:cNvPr id="319651" name="Object 4767"/>
          <p:cNvGraphicFramePr>
            <a:graphicFrameLocks noChangeAspect="1"/>
          </p:cNvGraphicFramePr>
          <p:nvPr>
            <p:extLst>
              <p:ext uri="{D42A27DB-BD31-4B8C-83A1-F6EECF244321}">
                <p14:modId xmlns:p14="http://schemas.microsoft.com/office/powerpoint/2010/main" val="1042099070"/>
              </p:ext>
            </p:extLst>
          </p:nvPr>
        </p:nvGraphicFramePr>
        <p:xfrm>
          <a:off x="3332163" y="3317875"/>
          <a:ext cx="2374900" cy="266700"/>
        </p:xfrm>
        <a:graphic>
          <a:graphicData uri="http://schemas.openxmlformats.org/presentationml/2006/ole">
            <mc:AlternateContent xmlns:mc="http://schemas.openxmlformats.org/markup-compatibility/2006">
              <mc:Choice xmlns:v="urn:schemas-microsoft-com:vml" Requires="v">
                <p:oleObj spid="_x0000_s618937" name="Equation" r:id="rId68" imgW="2374560" imgH="266400" progId="Equation.DSMT4">
                  <p:embed/>
                </p:oleObj>
              </mc:Choice>
              <mc:Fallback>
                <p:oleObj name="Equation" r:id="rId68" imgW="2374560" imgH="266400" progId="Equation.DSMT4">
                  <p:embed/>
                  <p:pic>
                    <p:nvPicPr>
                      <p:cNvPr id="0" name=""/>
                      <p:cNvPicPr>
                        <a:picLocks noChangeAspect="1" noChangeArrowheads="1"/>
                      </p:cNvPicPr>
                      <p:nvPr/>
                    </p:nvPicPr>
                    <p:blipFill>
                      <a:blip r:embed="rId69"/>
                      <a:srcRect/>
                      <a:stretch>
                        <a:fillRect/>
                      </a:stretch>
                    </p:blipFill>
                    <p:spPr bwMode="auto">
                      <a:xfrm>
                        <a:off x="3332163" y="3317875"/>
                        <a:ext cx="2374900" cy="2667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54" name="Object 4768"/>
          <p:cNvGraphicFramePr>
            <a:graphicFrameLocks noChangeAspect="1"/>
          </p:cNvGraphicFramePr>
          <p:nvPr>
            <p:extLst>
              <p:ext uri="{D42A27DB-BD31-4B8C-83A1-F6EECF244321}">
                <p14:modId xmlns:p14="http://schemas.microsoft.com/office/powerpoint/2010/main" val="3988713405"/>
              </p:ext>
            </p:extLst>
          </p:nvPr>
        </p:nvGraphicFramePr>
        <p:xfrm>
          <a:off x="3465513" y="3638550"/>
          <a:ext cx="2006600" cy="266700"/>
        </p:xfrm>
        <a:graphic>
          <a:graphicData uri="http://schemas.openxmlformats.org/presentationml/2006/ole">
            <mc:AlternateContent xmlns:mc="http://schemas.openxmlformats.org/markup-compatibility/2006">
              <mc:Choice xmlns:v="urn:schemas-microsoft-com:vml" Requires="v">
                <p:oleObj spid="_x0000_s618938" name="Equation" r:id="rId70" imgW="2006280" imgH="266400" progId="Equation.DSMT4">
                  <p:embed/>
                </p:oleObj>
              </mc:Choice>
              <mc:Fallback>
                <p:oleObj name="Equation" r:id="rId70" imgW="2006280" imgH="266400" progId="Equation.DSMT4">
                  <p:embed/>
                  <p:pic>
                    <p:nvPicPr>
                      <p:cNvPr id="0" name=""/>
                      <p:cNvPicPr>
                        <a:picLocks noChangeAspect="1" noChangeArrowheads="1"/>
                      </p:cNvPicPr>
                      <p:nvPr/>
                    </p:nvPicPr>
                    <p:blipFill>
                      <a:blip r:embed="rId71"/>
                      <a:srcRect/>
                      <a:stretch>
                        <a:fillRect/>
                      </a:stretch>
                    </p:blipFill>
                    <p:spPr bwMode="auto">
                      <a:xfrm>
                        <a:off x="3465513" y="3638550"/>
                        <a:ext cx="2006600" cy="2667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55" name="Object 4769"/>
          <p:cNvGraphicFramePr>
            <a:graphicFrameLocks noChangeAspect="1"/>
          </p:cNvGraphicFramePr>
          <p:nvPr>
            <p:extLst>
              <p:ext uri="{D42A27DB-BD31-4B8C-83A1-F6EECF244321}">
                <p14:modId xmlns:p14="http://schemas.microsoft.com/office/powerpoint/2010/main" val="1744254729"/>
              </p:ext>
            </p:extLst>
          </p:nvPr>
        </p:nvGraphicFramePr>
        <p:xfrm>
          <a:off x="2786856" y="3929214"/>
          <a:ext cx="3517900" cy="266700"/>
        </p:xfrm>
        <a:graphic>
          <a:graphicData uri="http://schemas.openxmlformats.org/presentationml/2006/ole">
            <mc:AlternateContent xmlns:mc="http://schemas.openxmlformats.org/markup-compatibility/2006">
              <mc:Choice xmlns:v="urn:schemas-microsoft-com:vml" Requires="v">
                <p:oleObj spid="_x0000_s618939" name="Equation" r:id="rId72" imgW="3517560" imgH="266400" progId="Equation.DSMT4">
                  <p:embed/>
                </p:oleObj>
              </mc:Choice>
              <mc:Fallback>
                <p:oleObj name="Equation" r:id="rId72" imgW="3517560" imgH="266400" progId="Equation.DSMT4">
                  <p:embed/>
                  <p:pic>
                    <p:nvPicPr>
                      <p:cNvPr id="0" name=""/>
                      <p:cNvPicPr>
                        <a:picLocks noChangeAspect="1" noChangeArrowheads="1"/>
                      </p:cNvPicPr>
                      <p:nvPr/>
                    </p:nvPicPr>
                    <p:blipFill>
                      <a:blip r:embed="rId73"/>
                      <a:srcRect/>
                      <a:stretch>
                        <a:fillRect/>
                      </a:stretch>
                    </p:blipFill>
                    <p:spPr bwMode="auto">
                      <a:xfrm>
                        <a:off x="2786856" y="3929214"/>
                        <a:ext cx="3517900" cy="2667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graphicFrame>
        <p:nvGraphicFramePr>
          <p:cNvPr id="319658" name="Object 4770"/>
          <p:cNvGraphicFramePr>
            <a:graphicFrameLocks noChangeAspect="1"/>
          </p:cNvGraphicFramePr>
          <p:nvPr>
            <p:extLst>
              <p:ext uri="{D42A27DB-BD31-4B8C-83A1-F6EECF244321}">
                <p14:modId xmlns:p14="http://schemas.microsoft.com/office/powerpoint/2010/main" val="3490894322"/>
              </p:ext>
            </p:extLst>
          </p:nvPr>
        </p:nvGraphicFramePr>
        <p:xfrm>
          <a:off x="3254375" y="4408488"/>
          <a:ext cx="2641600" cy="292100"/>
        </p:xfrm>
        <a:graphic>
          <a:graphicData uri="http://schemas.openxmlformats.org/presentationml/2006/ole">
            <mc:AlternateContent xmlns:mc="http://schemas.openxmlformats.org/markup-compatibility/2006">
              <mc:Choice xmlns:v="urn:schemas-microsoft-com:vml" Requires="v">
                <p:oleObj spid="_x0000_s618940" name="Equation" r:id="rId74" imgW="2641320" imgH="291960" progId="Equation.DSMT4">
                  <p:embed/>
                </p:oleObj>
              </mc:Choice>
              <mc:Fallback>
                <p:oleObj name="Equation" r:id="rId74" imgW="2641320" imgH="291960" progId="Equation.DSMT4">
                  <p:embed/>
                  <p:pic>
                    <p:nvPicPr>
                      <p:cNvPr id="0" name=""/>
                      <p:cNvPicPr>
                        <a:picLocks noChangeAspect="1" noChangeArrowheads="1"/>
                      </p:cNvPicPr>
                      <p:nvPr/>
                    </p:nvPicPr>
                    <p:blipFill>
                      <a:blip r:embed="rId75"/>
                      <a:srcRect/>
                      <a:stretch>
                        <a:fillRect/>
                      </a:stretch>
                    </p:blipFill>
                    <p:spPr bwMode="auto">
                      <a:xfrm>
                        <a:off x="3254375" y="4408488"/>
                        <a:ext cx="2641600" cy="292100"/>
                      </a:xfrm>
                      <a:prstGeom prst="rect">
                        <a:avLst/>
                      </a:prstGeom>
                      <a:solidFill>
                        <a:schemeClr val="bg1"/>
                      </a:solidFill>
                      <a:ln>
                        <a:noFill/>
                      </a:ln>
                      <a:extLs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75492" name="AutoShape 171">
            <a:hlinkClick r:id="rId76"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5493" name="AutoShape 172">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5494" name="AutoShape 173">
            <a:hlinkClick r:id="" action="ppaction://hlinkshowjump?jump=nextslide" highlightClick="1"/>
          </p:cNvPr>
          <p:cNvSpPr>
            <a:spLocks noChangeArrowheads="1"/>
          </p:cNvSpPr>
          <p:nvPr/>
        </p:nvSpPr>
        <p:spPr bwMode="auto">
          <a:xfrm>
            <a:off x="2314575"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5495" name="Oval 17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23</a:t>
            </a:r>
            <a:endParaRPr lang="ru-RU" sz="1000" b="1" dirty="0">
              <a:solidFill>
                <a:srgbClr val="00007D"/>
              </a:solidFill>
              <a:latin typeface="Arial" charset="0"/>
              <a:cs typeface="Arial" charset="0"/>
            </a:endParaRPr>
          </a:p>
        </p:txBody>
      </p:sp>
      <p:pic>
        <p:nvPicPr>
          <p:cNvPr id="75496" name="Picture 15" descr="Z:\Символ НГУ_4.JPG"/>
          <p:cNvPicPr>
            <a:picLocks noChangeAspect="1" noChangeArrowheads="1"/>
          </p:cNvPicPr>
          <p:nvPr/>
        </p:nvPicPr>
        <p:blipFill>
          <a:blip r:embed="rId77"/>
          <a:srcRect/>
          <a:stretch>
            <a:fillRect/>
          </a:stretch>
        </p:blipFill>
        <p:spPr bwMode="auto">
          <a:xfrm>
            <a:off x="8129588" y="15875"/>
            <a:ext cx="900112" cy="755650"/>
          </a:xfrm>
          <a:prstGeom prst="rect">
            <a:avLst/>
          </a:prstGeom>
          <a:noFill/>
          <a:ln w="9525">
            <a:noFill/>
            <a:miter lim="800000"/>
            <a:headEnd/>
            <a:tailEnd/>
          </a:ln>
        </p:spPr>
      </p:pic>
    </p:spTree>
    <p:extLst>
      <p:ext uri="{BB962C8B-B14F-4D97-AF65-F5344CB8AC3E}">
        <p14:creationId xmlns:p14="http://schemas.microsoft.com/office/powerpoint/2010/main" val="33160442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950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1950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195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195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950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1951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1951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1951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951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1951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1951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1952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1952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1951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19519"/>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19494"/>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19495"/>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1949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19497"/>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19498"/>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1952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19569"/>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19570"/>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19574"/>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19575"/>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1957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19579"/>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19580"/>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19581"/>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19593"/>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19594"/>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9619"/>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19620"/>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1963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19621"/>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319628"/>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319630"/>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1962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19631"/>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19632"/>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19633"/>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19634"/>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19638"/>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19639"/>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19640"/>
                                        </p:tgtEl>
                                        <p:attrNameLst>
                                          <p:attrName>style.visibility</p:attrName>
                                        </p:attrNameLst>
                                      </p:cBhvr>
                                      <p:to>
                                        <p:strVal val="visible"/>
                                      </p:to>
                                    </p:set>
                                  </p:childTnLst>
                                </p:cTn>
                              </p:par>
                              <p:par>
                                <p:cTn id="109" presetID="9" presetClass="exit" presetSubtype="0" fill="hold" grpId="1" nodeType="withEffect">
                                  <p:stCondLst>
                                    <p:cond delay="0"/>
                                  </p:stCondLst>
                                  <p:childTnLst>
                                    <p:animEffect transition="out" filter="dissolve">
                                      <p:cBhvr>
                                        <p:cTn id="110" dur="500"/>
                                        <p:tgtEl>
                                          <p:spTgt spid="319631"/>
                                        </p:tgtEl>
                                      </p:cBhvr>
                                    </p:animEffect>
                                    <p:set>
                                      <p:cBhvr>
                                        <p:cTn id="111" dur="1" fill="hold">
                                          <p:stCondLst>
                                            <p:cond delay="499"/>
                                          </p:stCondLst>
                                        </p:cTn>
                                        <p:tgtEl>
                                          <p:spTgt spid="319631"/>
                                        </p:tgtEl>
                                        <p:attrNameLst>
                                          <p:attrName>style.visibility</p:attrName>
                                        </p:attrNameLst>
                                      </p:cBhvr>
                                      <p:to>
                                        <p:strVal val="hidden"/>
                                      </p:to>
                                    </p:set>
                                  </p:childTnLst>
                                </p:cTn>
                              </p:par>
                              <p:par>
                                <p:cTn id="112" presetID="9" presetClass="exit" presetSubtype="0" fill="hold" grpId="1" nodeType="withEffect">
                                  <p:stCondLst>
                                    <p:cond delay="0"/>
                                  </p:stCondLst>
                                  <p:childTnLst>
                                    <p:animEffect transition="out" filter="dissolve">
                                      <p:cBhvr>
                                        <p:cTn id="113" dur="500"/>
                                        <p:tgtEl>
                                          <p:spTgt spid="319639"/>
                                        </p:tgtEl>
                                      </p:cBhvr>
                                    </p:animEffect>
                                    <p:set>
                                      <p:cBhvr>
                                        <p:cTn id="114" dur="1" fill="hold">
                                          <p:stCondLst>
                                            <p:cond delay="499"/>
                                          </p:stCondLst>
                                        </p:cTn>
                                        <p:tgtEl>
                                          <p:spTgt spid="319639"/>
                                        </p:tgtEl>
                                        <p:attrNameLst>
                                          <p:attrName>style.visibility</p:attrName>
                                        </p:attrNameLst>
                                      </p:cBhvr>
                                      <p:to>
                                        <p:strVal val="hidden"/>
                                      </p:to>
                                    </p:set>
                                  </p:childTnLst>
                                </p:cTn>
                              </p:par>
                              <p:par>
                                <p:cTn id="115" presetID="9" presetClass="exit" presetSubtype="0" fill="hold" grpId="1" nodeType="withEffect">
                                  <p:stCondLst>
                                    <p:cond delay="0"/>
                                  </p:stCondLst>
                                  <p:childTnLst>
                                    <p:animEffect transition="out" filter="dissolve">
                                      <p:cBhvr>
                                        <p:cTn id="116" dur="500"/>
                                        <p:tgtEl>
                                          <p:spTgt spid="319638"/>
                                        </p:tgtEl>
                                      </p:cBhvr>
                                    </p:animEffect>
                                    <p:set>
                                      <p:cBhvr>
                                        <p:cTn id="117" dur="1" fill="hold">
                                          <p:stCondLst>
                                            <p:cond delay="499"/>
                                          </p:stCondLst>
                                        </p:cTn>
                                        <p:tgtEl>
                                          <p:spTgt spid="319638"/>
                                        </p:tgtEl>
                                        <p:attrNameLst>
                                          <p:attrName>style.visibility</p:attrName>
                                        </p:attrNameLst>
                                      </p:cBhvr>
                                      <p:to>
                                        <p:strVal val="hidden"/>
                                      </p:to>
                                    </p:set>
                                  </p:childTnLst>
                                </p:cTn>
                              </p:par>
                              <p:par>
                                <p:cTn id="118" presetID="9" presetClass="exit" presetSubtype="0" fill="hold" nodeType="withEffect">
                                  <p:stCondLst>
                                    <p:cond delay="0"/>
                                  </p:stCondLst>
                                  <p:childTnLst>
                                    <p:animEffect transition="out" filter="dissolve">
                                      <p:cBhvr>
                                        <p:cTn id="119" dur="500"/>
                                        <p:tgtEl>
                                          <p:spTgt spid="319632"/>
                                        </p:tgtEl>
                                      </p:cBhvr>
                                    </p:animEffect>
                                    <p:set>
                                      <p:cBhvr>
                                        <p:cTn id="120" dur="1" fill="hold">
                                          <p:stCondLst>
                                            <p:cond delay="499"/>
                                          </p:stCondLst>
                                        </p:cTn>
                                        <p:tgtEl>
                                          <p:spTgt spid="319632"/>
                                        </p:tgtEl>
                                        <p:attrNameLst>
                                          <p:attrName>style.visibility</p:attrName>
                                        </p:attrNameLst>
                                      </p:cBhvr>
                                      <p:to>
                                        <p:strVal val="hidden"/>
                                      </p:to>
                                    </p:set>
                                  </p:childTnLst>
                                </p:cTn>
                              </p:par>
                              <p:par>
                                <p:cTn id="121" presetID="1" presetClass="entr" presetSubtype="0" fill="hold" grpId="0" nodeType="withEffect">
                                  <p:stCondLst>
                                    <p:cond delay="0"/>
                                  </p:stCondLst>
                                  <p:childTnLst>
                                    <p:set>
                                      <p:cBhvr>
                                        <p:cTn id="122" dur="1" fill="hold">
                                          <p:stCondLst>
                                            <p:cond delay="0"/>
                                          </p:stCondLst>
                                        </p:cTn>
                                        <p:tgtEl>
                                          <p:spTgt spid="319641"/>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19642"/>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19643"/>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19635"/>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319644"/>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319645"/>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319646"/>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19649"/>
                                        </p:tgtEl>
                                        <p:attrNameLst>
                                          <p:attrName>style.visibility</p:attrName>
                                        </p:attrNameLst>
                                      </p:cBhvr>
                                      <p:to>
                                        <p:strVal val="visible"/>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9" presetClass="exit" presetSubtype="0" fill="hold" grpId="1" nodeType="clickEffect">
                                  <p:stCondLst>
                                    <p:cond delay="0"/>
                                  </p:stCondLst>
                                  <p:childTnLst>
                                    <p:animEffect transition="out" filter="dissolve">
                                      <p:cBhvr>
                                        <p:cTn id="140" dur="500"/>
                                        <p:tgtEl>
                                          <p:spTgt spid="319629"/>
                                        </p:tgtEl>
                                      </p:cBhvr>
                                    </p:animEffect>
                                    <p:set>
                                      <p:cBhvr>
                                        <p:cTn id="141" dur="1" fill="hold">
                                          <p:stCondLst>
                                            <p:cond delay="499"/>
                                          </p:stCondLst>
                                        </p:cTn>
                                        <p:tgtEl>
                                          <p:spTgt spid="319629"/>
                                        </p:tgtEl>
                                        <p:attrNameLst>
                                          <p:attrName>style.visibility</p:attrName>
                                        </p:attrNameLst>
                                      </p:cBhvr>
                                      <p:to>
                                        <p:strVal val="hidden"/>
                                      </p:to>
                                    </p:set>
                                  </p:childTnLst>
                                </p:cTn>
                              </p:par>
                              <p:par>
                                <p:cTn id="142" presetID="9" presetClass="exit" presetSubtype="0" fill="hold" grpId="1" nodeType="withEffect">
                                  <p:stCondLst>
                                    <p:cond delay="0"/>
                                  </p:stCondLst>
                                  <p:childTnLst>
                                    <p:animEffect transition="out" filter="dissolve">
                                      <p:cBhvr>
                                        <p:cTn id="143" dur="500"/>
                                        <p:tgtEl>
                                          <p:spTgt spid="319640"/>
                                        </p:tgtEl>
                                      </p:cBhvr>
                                    </p:animEffect>
                                    <p:set>
                                      <p:cBhvr>
                                        <p:cTn id="144" dur="1" fill="hold">
                                          <p:stCondLst>
                                            <p:cond delay="499"/>
                                          </p:stCondLst>
                                        </p:cTn>
                                        <p:tgtEl>
                                          <p:spTgt spid="319640"/>
                                        </p:tgtEl>
                                        <p:attrNameLst>
                                          <p:attrName>style.visibility</p:attrName>
                                        </p:attrNameLst>
                                      </p:cBhvr>
                                      <p:to>
                                        <p:strVal val="hidden"/>
                                      </p:to>
                                    </p:set>
                                  </p:childTnLst>
                                </p:cTn>
                              </p:par>
                              <p:par>
                                <p:cTn id="145" presetID="9" presetClass="exit" presetSubtype="0" fill="hold" nodeType="withEffect">
                                  <p:stCondLst>
                                    <p:cond delay="0"/>
                                  </p:stCondLst>
                                  <p:childTnLst>
                                    <p:animEffect transition="out" filter="dissolve">
                                      <p:cBhvr>
                                        <p:cTn id="146" dur="500"/>
                                        <p:tgtEl>
                                          <p:spTgt spid="319630"/>
                                        </p:tgtEl>
                                      </p:cBhvr>
                                    </p:animEffect>
                                    <p:set>
                                      <p:cBhvr>
                                        <p:cTn id="147" dur="1" fill="hold">
                                          <p:stCondLst>
                                            <p:cond delay="499"/>
                                          </p:stCondLst>
                                        </p:cTn>
                                        <p:tgtEl>
                                          <p:spTgt spid="319630"/>
                                        </p:tgtEl>
                                        <p:attrNameLst>
                                          <p:attrName>style.visibility</p:attrName>
                                        </p:attrNameLst>
                                      </p:cBhvr>
                                      <p:to>
                                        <p:strVal val="hidden"/>
                                      </p:to>
                                    </p:set>
                                  </p:childTnLst>
                                </p:cTn>
                              </p:par>
                              <p:par>
                                <p:cTn id="148" presetID="9" presetClass="exit" presetSubtype="0" fill="hold" nodeType="withEffect">
                                  <p:stCondLst>
                                    <p:cond delay="0"/>
                                  </p:stCondLst>
                                  <p:childTnLst>
                                    <p:animEffect transition="out" filter="dissolve">
                                      <p:cBhvr>
                                        <p:cTn id="149" dur="500"/>
                                        <p:tgtEl>
                                          <p:spTgt spid="319642"/>
                                        </p:tgtEl>
                                      </p:cBhvr>
                                    </p:animEffect>
                                    <p:set>
                                      <p:cBhvr>
                                        <p:cTn id="150" dur="1" fill="hold">
                                          <p:stCondLst>
                                            <p:cond delay="499"/>
                                          </p:stCondLst>
                                        </p:cTn>
                                        <p:tgtEl>
                                          <p:spTgt spid="319642"/>
                                        </p:tgtEl>
                                        <p:attrNameLst>
                                          <p:attrName>style.visibility</p:attrName>
                                        </p:attrNameLst>
                                      </p:cBhvr>
                                      <p:to>
                                        <p:strVal val="hidden"/>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2" presetClass="entr" presetSubtype="4" fill="hold" grpId="0" nodeType="clickEffect">
                                  <p:stCondLst>
                                    <p:cond delay="0"/>
                                  </p:stCondLst>
                                  <p:childTnLst>
                                    <p:set>
                                      <p:cBhvr>
                                        <p:cTn id="154" dur="1" fill="hold">
                                          <p:stCondLst>
                                            <p:cond delay="0"/>
                                          </p:stCondLst>
                                        </p:cTn>
                                        <p:tgtEl>
                                          <p:spTgt spid="319650"/>
                                        </p:tgtEl>
                                        <p:attrNameLst>
                                          <p:attrName>style.visibility</p:attrName>
                                        </p:attrNameLst>
                                      </p:cBhvr>
                                      <p:to>
                                        <p:strVal val="visible"/>
                                      </p:to>
                                    </p:set>
                                    <p:anim calcmode="lin" valueType="num">
                                      <p:cBhvr additive="base">
                                        <p:cTn id="155" dur="500" fill="hold"/>
                                        <p:tgtEl>
                                          <p:spTgt spid="319650"/>
                                        </p:tgtEl>
                                        <p:attrNameLst>
                                          <p:attrName>ppt_x</p:attrName>
                                        </p:attrNameLst>
                                      </p:cBhvr>
                                      <p:tavLst>
                                        <p:tav tm="0">
                                          <p:val>
                                            <p:strVal val="#ppt_x"/>
                                          </p:val>
                                        </p:tav>
                                        <p:tav tm="100000">
                                          <p:val>
                                            <p:strVal val="#ppt_x"/>
                                          </p:val>
                                        </p:tav>
                                      </p:tavLst>
                                    </p:anim>
                                    <p:anim calcmode="lin" valueType="num">
                                      <p:cBhvr additive="base">
                                        <p:cTn id="156" dur="500" fill="hold"/>
                                        <p:tgtEl>
                                          <p:spTgt spid="319650"/>
                                        </p:tgtEl>
                                        <p:attrNameLst>
                                          <p:attrName>ppt_y</p:attrName>
                                        </p:attrNameLst>
                                      </p:cBhvr>
                                      <p:tavLst>
                                        <p:tav tm="0">
                                          <p:val>
                                            <p:strVal val="1+#ppt_h/2"/>
                                          </p:val>
                                        </p:tav>
                                        <p:tav tm="100000">
                                          <p:val>
                                            <p:strVal val="#ppt_y"/>
                                          </p:val>
                                        </p:tav>
                                      </p:tavLst>
                                    </p:anim>
                                  </p:childTnLst>
                                </p:cTn>
                              </p:par>
                              <p:par>
                                <p:cTn id="157" presetID="2" presetClass="entr" presetSubtype="4" fill="hold" nodeType="withEffect">
                                  <p:stCondLst>
                                    <p:cond delay="0"/>
                                  </p:stCondLst>
                                  <p:childTnLst>
                                    <p:set>
                                      <p:cBhvr>
                                        <p:cTn id="158" dur="1" fill="hold">
                                          <p:stCondLst>
                                            <p:cond delay="0"/>
                                          </p:stCondLst>
                                        </p:cTn>
                                        <p:tgtEl>
                                          <p:spTgt spid="319651"/>
                                        </p:tgtEl>
                                        <p:attrNameLst>
                                          <p:attrName>style.visibility</p:attrName>
                                        </p:attrNameLst>
                                      </p:cBhvr>
                                      <p:to>
                                        <p:strVal val="visible"/>
                                      </p:to>
                                    </p:set>
                                    <p:anim calcmode="lin" valueType="num">
                                      <p:cBhvr additive="base">
                                        <p:cTn id="159" dur="500" fill="hold"/>
                                        <p:tgtEl>
                                          <p:spTgt spid="319651"/>
                                        </p:tgtEl>
                                        <p:attrNameLst>
                                          <p:attrName>ppt_x</p:attrName>
                                        </p:attrNameLst>
                                      </p:cBhvr>
                                      <p:tavLst>
                                        <p:tav tm="0">
                                          <p:val>
                                            <p:strVal val="#ppt_x"/>
                                          </p:val>
                                        </p:tav>
                                        <p:tav tm="100000">
                                          <p:val>
                                            <p:strVal val="#ppt_x"/>
                                          </p:val>
                                        </p:tav>
                                      </p:tavLst>
                                    </p:anim>
                                    <p:anim calcmode="lin" valueType="num">
                                      <p:cBhvr additive="base">
                                        <p:cTn id="160" dur="500" fill="hold"/>
                                        <p:tgtEl>
                                          <p:spTgt spid="319651"/>
                                        </p:tgtEl>
                                        <p:attrNameLst>
                                          <p:attrName>ppt_y</p:attrName>
                                        </p:attrNameLst>
                                      </p:cBhvr>
                                      <p:tavLst>
                                        <p:tav tm="0">
                                          <p:val>
                                            <p:strVal val="1+#ppt_h/2"/>
                                          </p:val>
                                        </p:tav>
                                        <p:tav tm="100000">
                                          <p:val>
                                            <p:strVal val="#ppt_y"/>
                                          </p:val>
                                        </p:tav>
                                      </p:tavLst>
                                    </p:anim>
                                  </p:childTnLst>
                                </p:cTn>
                              </p:par>
                              <p:par>
                                <p:cTn id="161" presetID="2" presetClass="entr" presetSubtype="4" fill="hold" nodeType="withEffect">
                                  <p:stCondLst>
                                    <p:cond delay="0"/>
                                  </p:stCondLst>
                                  <p:childTnLst>
                                    <p:set>
                                      <p:cBhvr>
                                        <p:cTn id="162" dur="1" fill="hold">
                                          <p:stCondLst>
                                            <p:cond delay="0"/>
                                          </p:stCondLst>
                                        </p:cTn>
                                        <p:tgtEl>
                                          <p:spTgt spid="319654"/>
                                        </p:tgtEl>
                                        <p:attrNameLst>
                                          <p:attrName>style.visibility</p:attrName>
                                        </p:attrNameLst>
                                      </p:cBhvr>
                                      <p:to>
                                        <p:strVal val="visible"/>
                                      </p:to>
                                    </p:set>
                                    <p:anim calcmode="lin" valueType="num">
                                      <p:cBhvr additive="base">
                                        <p:cTn id="163" dur="500" fill="hold"/>
                                        <p:tgtEl>
                                          <p:spTgt spid="319654"/>
                                        </p:tgtEl>
                                        <p:attrNameLst>
                                          <p:attrName>ppt_x</p:attrName>
                                        </p:attrNameLst>
                                      </p:cBhvr>
                                      <p:tavLst>
                                        <p:tav tm="0">
                                          <p:val>
                                            <p:strVal val="#ppt_x"/>
                                          </p:val>
                                        </p:tav>
                                        <p:tav tm="100000">
                                          <p:val>
                                            <p:strVal val="#ppt_x"/>
                                          </p:val>
                                        </p:tav>
                                      </p:tavLst>
                                    </p:anim>
                                    <p:anim calcmode="lin" valueType="num">
                                      <p:cBhvr additive="base">
                                        <p:cTn id="164" dur="500" fill="hold"/>
                                        <p:tgtEl>
                                          <p:spTgt spid="319654"/>
                                        </p:tgtEl>
                                        <p:attrNameLst>
                                          <p:attrName>ppt_y</p:attrName>
                                        </p:attrNameLst>
                                      </p:cBhvr>
                                      <p:tavLst>
                                        <p:tav tm="0">
                                          <p:val>
                                            <p:strVal val="1+#ppt_h/2"/>
                                          </p:val>
                                        </p:tav>
                                        <p:tav tm="100000">
                                          <p:val>
                                            <p:strVal val="#ppt_y"/>
                                          </p:val>
                                        </p:tav>
                                      </p:tavLst>
                                    </p:anim>
                                  </p:childTnLst>
                                </p:cTn>
                              </p:par>
                              <p:par>
                                <p:cTn id="165" presetID="2" presetClass="entr" presetSubtype="4" fill="hold" nodeType="withEffect">
                                  <p:stCondLst>
                                    <p:cond delay="0"/>
                                  </p:stCondLst>
                                  <p:childTnLst>
                                    <p:set>
                                      <p:cBhvr>
                                        <p:cTn id="166" dur="1" fill="hold">
                                          <p:stCondLst>
                                            <p:cond delay="0"/>
                                          </p:stCondLst>
                                        </p:cTn>
                                        <p:tgtEl>
                                          <p:spTgt spid="319655"/>
                                        </p:tgtEl>
                                        <p:attrNameLst>
                                          <p:attrName>style.visibility</p:attrName>
                                        </p:attrNameLst>
                                      </p:cBhvr>
                                      <p:to>
                                        <p:strVal val="visible"/>
                                      </p:to>
                                    </p:set>
                                    <p:anim calcmode="lin" valueType="num">
                                      <p:cBhvr additive="base">
                                        <p:cTn id="167" dur="500" fill="hold"/>
                                        <p:tgtEl>
                                          <p:spTgt spid="319655"/>
                                        </p:tgtEl>
                                        <p:attrNameLst>
                                          <p:attrName>ppt_x</p:attrName>
                                        </p:attrNameLst>
                                      </p:cBhvr>
                                      <p:tavLst>
                                        <p:tav tm="0">
                                          <p:val>
                                            <p:strVal val="#ppt_x"/>
                                          </p:val>
                                        </p:tav>
                                        <p:tav tm="100000">
                                          <p:val>
                                            <p:strVal val="#ppt_x"/>
                                          </p:val>
                                        </p:tav>
                                      </p:tavLst>
                                    </p:anim>
                                    <p:anim calcmode="lin" valueType="num">
                                      <p:cBhvr additive="base">
                                        <p:cTn id="168" dur="500" fill="hold"/>
                                        <p:tgtEl>
                                          <p:spTgt spid="319655"/>
                                        </p:tgtEl>
                                        <p:attrNameLst>
                                          <p:attrName>ppt_y</p:attrName>
                                        </p:attrNameLst>
                                      </p:cBhvr>
                                      <p:tavLst>
                                        <p:tav tm="0">
                                          <p:val>
                                            <p:strVal val="1+#ppt_h/2"/>
                                          </p:val>
                                        </p:tav>
                                        <p:tav tm="100000">
                                          <p:val>
                                            <p:strVal val="#ppt_y"/>
                                          </p:val>
                                        </p:tav>
                                      </p:tavLst>
                                    </p:anim>
                                  </p:childTnLst>
                                </p:cTn>
                              </p:par>
                              <p:par>
                                <p:cTn id="169" presetID="2" presetClass="entr" presetSubtype="4" fill="hold" nodeType="withEffect">
                                  <p:stCondLst>
                                    <p:cond delay="0"/>
                                  </p:stCondLst>
                                  <p:childTnLst>
                                    <p:set>
                                      <p:cBhvr>
                                        <p:cTn id="170" dur="1" fill="hold">
                                          <p:stCondLst>
                                            <p:cond delay="0"/>
                                          </p:stCondLst>
                                        </p:cTn>
                                        <p:tgtEl>
                                          <p:spTgt spid="319658"/>
                                        </p:tgtEl>
                                        <p:attrNameLst>
                                          <p:attrName>style.visibility</p:attrName>
                                        </p:attrNameLst>
                                      </p:cBhvr>
                                      <p:to>
                                        <p:strVal val="visible"/>
                                      </p:to>
                                    </p:set>
                                    <p:anim calcmode="lin" valueType="num">
                                      <p:cBhvr additive="base">
                                        <p:cTn id="171" dur="500" fill="hold"/>
                                        <p:tgtEl>
                                          <p:spTgt spid="319658"/>
                                        </p:tgtEl>
                                        <p:attrNameLst>
                                          <p:attrName>ppt_x</p:attrName>
                                        </p:attrNameLst>
                                      </p:cBhvr>
                                      <p:tavLst>
                                        <p:tav tm="0">
                                          <p:val>
                                            <p:strVal val="#ppt_x"/>
                                          </p:val>
                                        </p:tav>
                                        <p:tav tm="100000">
                                          <p:val>
                                            <p:strVal val="#ppt_x"/>
                                          </p:val>
                                        </p:tav>
                                      </p:tavLst>
                                    </p:anim>
                                    <p:anim calcmode="lin" valueType="num">
                                      <p:cBhvr additive="base">
                                        <p:cTn id="172" dur="500" fill="hold"/>
                                        <p:tgtEl>
                                          <p:spTgt spid="3196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9497" grpId="0"/>
      <p:bldP spid="319507" grpId="0"/>
      <p:bldP spid="319509" grpId="0"/>
      <p:bldP spid="319511" grpId="0"/>
      <p:bldP spid="319513" grpId="0"/>
      <p:bldP spid="319516" grpId="0"/>
      <p:bldP spid="319518" grpId="0"/>
      <p:bldP spid="319520" grpId="0"/>
      <p:bldP spid="319522" grpId="0"/>
      <p:bldP spid="319621" grpId="0" animBg="1"/>
      <p:bldP spid="319628" grpId="0" animBg="1"/>
      <p:bldP spid="319629" grpId="0" animBg="1"/>
      <p:bldP spid="319629" grpId="1" animBg="1"/>
      <p:bldP spid="319631" grpId="0" animBg="1"/>
      <p:bldP spid="319631" grpId="1" animBg="1"/>
      <p:bldP spid="319634" grpId="0" animBg="1"/>
      <p:bldP spid="319635" grpId="0" animBg="1"/>
      <p:bldP spid="319638" grpId="0" animBg="1"/>
      <p:bldP spid="319638" grpId="1" animBg="1"/>
      <p:bldP spid="319639" grpId="0" animBg="1"/>
      <p:bldP spid="319639" grpId="1" animBg="1"/>
      <p:bldP spid="319640" grpId="0" animBg="1"/>
      <p:bldP spid="319640" grpId="1" animBg="1"/>
      <p:bldP spid="319641" grpId="0" animBg="1"/>
      <p:bldP spid="319644" grpId="0" animBg="1"/>
      <p:bldP spid="31965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4"/>
          <p:cNvSpPr>
            <a:spLocks noChangeArrowheads="1"/>
          </p:cNvSpPr>
          <p:nvPr/>
        </p:nvSpPr>
        <p:spPr bwMode="auto">
          <a:xfrm>
            <a:off x="942975" y="533400"/>
            <a:ext cx="3384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7</a:t>
            </a:r>
            <a:r>
              <a:rPr lang="ru-RU" sz="18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7.2)</a:t>
            </a:r>
          </a:p>
        </p:txBody>
      </p:sp>
      <p:sp>
        <p:nvSpPr>
          <p:cNvPr id="108546" name="Rectangle 6"/>
          <p:cNvSpPr>
            <a:spLocks noChangeArrowheads="1"/>
          </p:cNvSpPr>
          <p:nvPr/>
        </p:nvSpPr>
        <p:spPr bwMode="auto">
          <a:xfrm>
            <a:off x="0" y="642938"/>
            <a:ext cx="8936038" cy="677862"/>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r>
              <a:rPr lang="en-US" sz="1000" b="1" dirty="0">
                <a:solidFill>
                  <a:srgbClr val="FF0000"/>
                </a:solidFill>
                <a:latin typeface="Arial" charset="0"/>
                <a:cs typeface="Arial" charset="0"/>
              </a:rPr>
              <a:t>Thus, the necessary and sufficient conditions for the equilibrium of any force system in space are that the sums of the projections of all the forces on each of three coordinate axes and the sums of the moments of all the forces about those axes must separately vanish.</a:t>
            </a:r>
            <a:endParaRPr lang="ru-RU" sz="1000" b="1" dirty="0">
              <a:solidFill>
                <a:srgbClr val="FF0000"/>
              </a:solidFill>
              <a:latin typeface="Arial" charset="0"/>
              <a:cs typeface="Arial" charset="0"/>
            </a:endParaRPr>
          </a:p>
        </p:txBody>
      </p:sp>
      <p:sp>
        <p:nvSpPr>
          <p:cNvPr id="108547" name="Text Box 20"/>
          <p:cNvSpPr txBox="1">
            <a:spLocks noChangeArrowheads="1"/>
          </p:cNvSpPr>
          <p:nvPr/>
        </p:nvSpPr>
        <p:spPr bwMode="auto">
          <a:xfrm>
            <a:off x="4851400" y="1220788"/>
            <a:ext cx="184150" cy="244475"/>
          </a:xfrm>
          <a:prstGeom prst="rect">
            <a:avLst/>
          </a:prstGeom>
          <a:noFill/>
          <a:ln w="9525">
            <a:noFill/>
            <a:miter lim="800000"/>
            <a:headEnd/>
            <a:tailEnd/>
          </a:ln>
        </p:spPr>
        <p:txBody>
          <a:bodyPr wrap="none">
            <a:spAutoFit/>
          </a:bodyPr>
          <a:lstStyle/>
          <a:p>
            <a:endParaRPr lang="ru-RU" sz="1000">
              <a:solidFill>
                <a:srgbClr val="000000"/>
              </a:solidFill>
              <a:latin typeface="Arial" charset="0"/>
              <a:cs typeface="Arial" charset="0"/>
            </a:endParaRPr>
          </a:p>
        </p:txBody>
      </p:sp>
      <p:sp>
        <p:nvSpPr>
          <p:cNvPr id="320533" name="Text Box 21"/>
          <p:cNvSpPr txBox="1">
            <a:spLocks noChangeArrowheads="1"/>
          </p:cNvSpPr>
          <p:nvPr/>
        </p:nvSpPr>
        <p:spPr bwMode="auto">
          <a:xfrm>
            <a:off x="641350" y="1265238"/>
            <a:ext cx="7143750" cy="400050"/>
          </a:xfrm>
          <a:prstGeom prst="rect">
            <a:avLst/>
          </a:prstGeom>
          <a:noFill/>
          <a:ln w="9525">
            <a:noFill/>
            <a:miter lim="800000"/>
            <a:headEnd/>
            <a:tailEnd/>
          </a:ln>
        </p:spPr>
        <p:txBody>
          <a:bodyPr wrap="none">
            <a:spAutoFit/>
          </a:bodyPr>
          <a:lstStyle/>
          <a:p>
            <a:pPr eaLnBrk="0" hangingPunct="0"/>
            <a:r>
              <a:rPr lang="en-US" sz="1000">
                <a:solidFill>
                  <a:srgbClr val="000000"/>
                </a:solidFill>
                <a:latin typeface="Arial" charset="0"/>
                <a:cs typeface="Arial" charset="0"/>
              </a:rPr>
              <a:t>The first three of the equations express the conditions necessary for the body to have no translational motion parallel to the </a:t>
            </a:r>
          </a:p>
          <a:p>
            <a:pPr eaLnBrk="0" hangingPunct="0"/>
            <a:r>
              <a:rPr lang="en-US" sz="1000">
                <a:solidFill>
                  <a:srgbClr val="000000"/>
                </a:solidFill>
                <a:latin typeface="Arial" charset="0"/>
                <a:cs typeface="Arial" charset="0"/>
              </a:rPr>
              <a:t>coordinate axes. The latter three equations express the conditions of no rotation about the axes. </a:t>
            </a:r>
          </a:p>
        </p:txBody>
      </p:sp>
      <p:sp>
        <p:nvSpPr>
          <p:cNvPr id="320539" name="Text Box 27"/>
          <p:cNvSpPr txBox="1">
            <a:spLocks noRot="1" noChangeAspect="1" noMove="1" noResize="1" noEditPoints="1" noAdjustHandles="1" noChangeArrowheads="1" noChangeShapeType="1" noTextEdit="1"/>
          </p:cNvSpPr>
          <p:nvPr/>
        </p:nvSpPr>
        <p:spPr bwMode="auto">
          <a:xfrm>
            <a:off x="771050" y="1681304"/>
            <a:ext cx="7074373" cy="272767"/>
          </a:xfrm>
          <a:prstGeom prst="rect">
            <a:avLst/>
          </a:prstGeom>
          <a:blipFill rotWithShape="1">
            <a:blip r:embed="rId2"/>
            <a:stretch>
              <a:fillRect b="-6667"/>
            </a:stretch>
          </a:blipFill>
          <a:ln>
            <a:noFill/>
          </a:ln>
          <a:effectLst/>
          <a:extLst/>
        </p:spPr>
        <p:txBody>
          <a:bodyPr/>
          <a:lstStyle/>
          <a:p>
            <a:pPr>
              <a:defRPr/>
            </a:pPr>
            <a:r>
              <a:rPr lang="ru-RU">
                <a:noFill/>
                <a:latin typeface="Arial" charset="0"/>
                <a:cs typeface="Arial" charset="0"/>
              </a:rPr>
              <a:t> </a:t>
            </a:r>
          </a:p>
        </p:txBody>
      </p:sp>
      <p:sp>
        <p:nvSpPr>
          <p:cNvPr id="320541" name="Text Box 29"/>
          <p:cNvSpPr txBox="1">
            <a:spLocks noRot="1" noChangeAspect="1" noMove="1" noResize="1" noEditPoints="1" noAdjustHandles="1" noChangeArrowheads="1" noChangeShapeType="1" noTextEdit="1"/>
          </p:cNvSpPr>
          <p:nvPr/>
        </p:nvSpPr>
        <p:spPr bwMode="auto">
          <a:xfrm>
            <a:off x="866775" y="1965690"/>
            <a:ext cx="7255512" cy="432000"/>
          </a:xfrm>
          <a:prstGeom prst="rect">
            <a:avLst/>
          </a:prstGeom>
          <a:blipFill rotWithShape="1">
            <a:blip r:embed="rId3"/>
            <a:stretch>
              <a:fillRect t="-1408" b="-4225"/>
            </a:stretch>
          </a:blipFill>
          <a:ln>
            <a:noFill/>
          </a:ln>
          <a:effectLst/>
          <a:extLst/>
        </p:spPr>
        <p:txBody>
          <a:bodyPr/>
          <a:lstStyle/>
          <a:p>
            <a:pPr>
              <a:defRPr/>
            </a:pPr>
            <a:r>
              <a:rPr lang="ru-RU">
                <a:noFill/>
                <a:latin typeface="Arial" charset="0"/>
                <a:cs typeface="Arial" charset="0"/>
              </a:rPr>
              <a:t> </a:t>
            </a:r>
          </a:p>
        </p:txBody>
      </p:sp>
      <p:sp>
        <p:nvSpPr>
          <p:cNvPr id="320545" name="Text Box 33"/>
          <p:cNvSpPr txBox="1">
            <a:spLocks noChangeArrowheads="1"/>
          </p:cNvSpPr>
          <p:nvPr/>
        </p:nvSpPr>
        <p:spPr bwMode="auto">
          <a:xfrm>
            <a:off x="203200" y="2459038"/>
            <a:ext cx="8702675" cy="708025"/>
          </a:xfrm>
          <a:prstGeom prst="rect">
            <a:avLst/>
          </a:prstGeom>
          <a:noFill/>
          <a:ln w="9525">
            <a:noFill/>
            <a:miter lim="800000"/>
            <a:headEnd/>
            <a:tailEnd/>
          </a:ln>
        </p:spPr>
        <p:txBody>
          <a:bodyPr wrap="none">
            <a:spAutoFit/>
          </a:bodyPr>
          <a:lstStyle/>
          <a:p>
            <a:r>
              <a:rPr lang="en-US" sz="1000" b="1">
                <a:solidFill>
                  <a:srgbClr val="FF0000"/>
                </a:solidFill>
                <a:latin typeface="Arial" charset="0"/>
                <a:cs typeface="Arial" charset="0"/>
              </a:rPr>
              <a:t>Hence, the necessary and sufficient conditions for the equilibrium of a system of parallel forces in space are that the sum of the projections </a:t>
            </a:r>
          </a:p>
          <a:p>
            <a:r>
              <a:rPr lang="en-US" sz="1000" b="1">
                <a:solidFill>
                  <a:srgbClr val="FF0000"/>
                </a:solidFill>
                <a:latin typeface="Arial" charset="0"/>
                <a:cs typeface="Arial" charset="0"/>
              </a:rPr>
              <a:t>of all the forces on the coordinate axis parallel to the forces and the sums of the moments of all the forces about the other two coordinate </a:t>
            </a:r>
          </a:p>
          <a:p>
            <a:r>
              <a:rPr lang="en-US" sz="1000" b="1">
                <a:solidFill>
                  <a:srgbClr val="FF0000"/>
                </a:solidFill>
                <a:latin typeface="Arial" charset="0"/>
                <a:cs typeface="Arial" charset="0"/>
              </a:rPr>
              <a:t>axes must separately vanish.</a:t>
            </a:r>
            <a:endParaRPr lang="ru-RU" sz="1000" b="1">
              <a:solidFill>
                <a:srgbClr val="FF0000"/>
              </a:solidFill>
              <a:latin typeface="Arial" charset="0"/>
              <a:cs typeface="Arial" charset="0"/>
            </a:endParaRPr>
          </a:p>
          <a:p>
            <a:endParaRPr lang="ru-RU" sz="1000">
              <a:solidFill>
                <a:srgbClr val="000000"/>
              </a:solidFill>
              <a:latin typeface="Arial" charset="0"/>
              <a:cs typeface="Arial" charset="0"/>
            </a:endParaRPr>
          </a:p>
        </p:txBody>
      </p:sp>
      <p:sp>
        <p:nvSpPr>
          <p:cNvPr id="320553" name="Text Box 41"/>
          <p:cNvSpPr txBox="1">
            <a:spLocks noChangeArrowheads="1"/>
          </p:cNvSpPr>
          <p:nvPr/>
        </p:nvSpPr>
        <p:spPr bwMode="auto">
          <a:xfrm>
            <a:off x="3487738" y="2933700"/>
            <a:ext cx="5432425" cy="246063"/>
          </a:xfrm>
          <a:prstGeom prst="rect">
            <a:avLst/>
          </a:prstGeom>
          <a:noFill/>
          <a:ln w="9525">
            <a:noFill/>
            <a:miter lim="800000"/>
            <a:headEnd/>
            <a:tailEnd/>
          </a:ln>
        </p:spPr>
        <p:txBody>
          <a:bodyPr>
            <a:spAutoFit/>
          </a:bodyPr>
          <a:lstStyle/>
          <a:p>
            <a:r>
              <a:rPr lang="ru-RU" sz="1000">
                <a:solidFill>
                  <a:srgbClr val="000000"/>
                </a:solidFill>
                <a:latin typeface="Arial" charset="0"/>
                <a:cs typeface="Arial" charset="0"/>
              </a:rPr>
              <a:t> </a:t>
            </a:r>
          </a:p>
        </p:txBody>
      </p:sp>
      <p:sp>
        <p:nvSpPr>
          <p:cNvPr id="108553" name="AutoShape 80">
            <a:hlinkClick r:id="" action="ppaction://hlinkshowjump?jump=nextslide" highlightClick="1"/>
          </p:cNvPr>
          <p:cNvSpPr>
            <a:spLocks noChangeArrowheads="1"/>
          </p:cNvSpPr>
          <p:nvPr/>
        </p:nvSpPr>
        <p:spPr bwMode="auto">
          <a:xfrm>
            <a:off x="4400550"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08554" name="AutoShape 81">
            <a:hlinkClick r:id="rId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08555" name="AutoShape 82">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08556" name="Oval 8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24</a:t>
            </a:r>
            <a:endParaRPr lang="ru-RU" sz="1000" b="1" dirty="0">
              <a:solidFill>
                <a:srgbClr val="00007D"/>
              </a:solidFill>
              <a:latin typeface="Arial" charset="0"/>
              <a:cs typeface="Arial" charset="0"/>
            </a:endParaRPr>
          </a:p>
        </p:txBody>
      </p:sp>
      <p:pic>
        <p:nvPicPr>
          <p:cNvPr id="108557" name="Picture 15" descr="Z:\Символ НГУ_4.JPG"/>
          <p:cNvPicPr>
            <a:picLocks noChangeAspect="1" noChangeArrowheads="1"/>
          </p:cNvPicPr>
          <p:nvPr/>
        </p:nvPicPr>
        <p:blipFill>
          <a:blip r:embed="rId5"/>
          <a:srcRect/>
          <a:stretch>
            <a:fillRect/>
          </a:stretch>
        </p:blipFill>
        <p:spPr bwMode="auto">
          <a:xfrm>
            <a:off x="8115300" y="15875"/>
            <a:ext cx="900113" cy="755650"/>
          </a:xfrm>
          <a:prstGeom prst="rect">
            <a:avLst/>
          </a:prstGeom>
          <a:noFill/>
          <a:ln w="9525">
            <a:noFill/>
            <a:miter lim="800000"/>
            <a:headEnd/>
            <a:tailEnd/>
          </a:ln>
        </p:spPr>
      </p:pic>
    </p:spTree>
    <p:extLst>
      <p:ext uri="{BB962C8B-B14F-4D97-AF65-F5344CB8AC3E}">
        <p14:creationId xmlns:p14="http://schemas.microsoft.com/office/powerpoint/2010/main" val="4198517455"/>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0533"/>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2053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2054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20545"/>
                                        </p:tgtEl>
                                        <p:attrNameLst>
                                          <p:attrName>style.visibility</p:attrName>
                                        </p:attrNameLst>
                                      </p:cBhvr>
                                      <p:to>
                                        <p:strVal val="visible"/>
                                      </p:to>
                                    </p:set>
                                    <p:anim calcmode="lin" valueType="num">
                                      <p:cBhvr additive="base">
                                        <p:cTn id="19" dur="500" fill="hold"/>
                                        <p:tgtEl>
                                          <p:spTgt spid="320545"/>
                                        </p:tgtEl>
                                        <p:attrNameLst>
                                          <p:attrName>ppt_x</p:attrName>
                                        </p:attrNameLst>
                                      </p:cBhvr>
                                      <p:tavLst>
                                        <p:tav tm="0">
                                          <p:val>
                                            <p:strVal val="#ppt_x"/>
                                          </p:val>
                                        </p:tav>
                                        <p:tav tm="100000">
                                          <p:val>
                                            <p:strVal val="#ppt_x"/>
                                          </p:val>
                                        </p:tav>
                                      </p:tavLst>
                                    </p:anim>
                                    <p:anim calcmode="lin" valueType="num">
                                      <p:cBhvr additive="base">
                                        <p:cTn id="20" dur="500" fill="hold"/>
                                        <p:tgtEl>
                                          <p:spTgt spid="320545"/>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20553"/>
                                        </p:tgtEl>
                                        <p:attrNameLst>
                                          <p:attrName>style.visibility</p:attrName>
                                        </p:attrNameLst>
                                      </p:cBhvr>
                                      <p:to>
                                        <p:strVal val="visible"/>
                                      </p:to>
                                    </p:set>
                                    <p:anim calcmode="lin" valueType="num">
                                      <p:cBhvr additive="base">
                                        <p:cTn id="25" dur="500" fill="hold"/>
                                        <p:tgtEl>
                                          <p:spTgt spid="320553"/>
                                        </p:tgtEl>
                                        <p:attrNameLst>
                                          <p:attrName>ppt_x</p:attrName>
                                        </p:attrNameLst>
                                      </p:cBhvr>
                                      <p:tavLst>
                                        <p:tav tm="0">
                                          <p:val>
                                            <p:strVal val="#ppt_x"/>
                                          </p:val>
                                        </p:tav>
                                        <p:tav tm="100000">
                                          <p:val>
                                            <p:strVal val="#ppt_x"/>
                                          </p:val>
                                        </p:tav>
                                      </p:tavLst>
                                    </p:anim>
                                    <p:anim calcmode="lin" valueType="num">
                                      <p:cBhvr additive="base">
                                        <p:cTn id="26" dur="500" fill="hold"/>
                                        <p:tgtEl>
                                          <p:spTgt spid="32055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0533" grpId="0"/>
      <p:bldP spid="320545" grpId="0"/>
      <p:bldP spid="32055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15" name="Rectangle 4"/>
          <p:cNvSpPr>
            <a:spLocks noChangeArrowheads="1"/>
          </p:cNvSpPr>
          <p:nvPr/>
        </p:nvSpPr>
        <p:spPr bwMode="auto">
          <a:xfrm>
            <a:off x="981075" y="523875"/>
            <a:ext cx="3384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7</a:t>
            </a:r>
            <a:r>
              <a:rPr lang="ru-RU" dirty="0" smtClean="0">
                <a:solidFill>
                  <a:srgbClr val="FF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7.</a:t>
            </a:r>
            <a:r>
              <a:rPr lang="en-US" sz="1800" dirty="0">
                <a:solidFill>
                  <a:srgbClr val="FF0000"/>
                </a:solidFill>
                <a:latin typeface="Arial" charset="0"/>
                <a:cs typeface="Arial" charset="0"/>
              </a:rPr>
              <a:t>3</a:t>
            </a:r>
            <a:r>
              <a:rPr lang="ru-RU" sz="1800" dirty="0">
                <a:solidFill>
                  <a:srgbClr val="FF0000"/>
                </a:solidFill>
                <a:latin typeface="Arial" charset="0"/>
                <a:cs typeface="Arial" charset="0"/>
              </a:rPr>
              <a:t>)</a:t>
            </a:r>
          </a:p>
        </p:txBody>
      </p:sp>
      <p:sp>
        <p:nvSpPr>
          <p:cNvPr id="55216" name="Rectangle 6"/>
          <p:cNvSpPr>
            <a:spLocks noChangeArrowheads="1"/>
          </p:cNvSpPr>
          <p:nvPr/>
        </p:nvSpPr>
        <p:spPr bwMode="auto">
          <a:xfrm>
            <a:off x="7938" y="622300"/>
            <a:ext cx="8821737" cy="630238"/>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endParaRPr lang="ru-RU" sz="1000" b="1">
              <a:solidFill>
                <a:srgbClr val="000000"/>
              </a:solidFill>
              <a:latin typeface="Arial" charset="0"/>
              <a:cs typeface="Arial" charset="0"/>
            </a:endParaRPr>
          </a:p>
        </p:txBody>
      </p:sp>
      <p:sp>
        <p:nvSpPr>
          <p:cNvPr id="321556" name="Freeform 20"/>
          <p:cNvSpPr>
            <a:spLocks/>
          </p:cNvSpPr>
          <p:nvPr/>
        </p:nvSpPr>
        <p:spPr bwMode="auto">
          <a:xfrm>
            <a:off x="542925" y="4733925"/>
            <a:ext cx="2286000" cy="1525588"/>
          </a:xfrm>
          <a:custGeom>
            <a:avLst/>
            <a:gdLst>
              <a:gd name="T0" fmla="*/ 0 w 1440"/>
              <a:gd name="T1" fmla="*/ 2147483647 h 961"/>
              <a:gd name="T2" fmla="*/ 2147483647 w 1440"/>
              <a:gd name="T3" fmla="*/ 2147483647 h 961"/>
              <a:gd name="T4" fmla="*/ 2147483647 w 1440"/>
              <a:gd name="T5" fmla="*/ 2147483647 h 961"/>
              <a:gd name="T6" fmla="*/ 2147483647 w 1440"/>
              <a:gd name="T7" fmla="*/ 2147483647 h 961"/>
              <a:gd name="T8" fmla="*/ 2147483647 w 1440"/>
              <a:gd name="T9" fmla="*/ 0 h 961"/>
              <a:gd name="T10" fmla="*/ 2147483647 w 1440"/>
              <a:gd name="T11" fmla="*/ 2147483647 h 961"/>
              <a:gd name="T12" fmla="*/ 2147483647 w 1440"/>
              <a:gd name="T13" fmla="*/ 2147483647 h 961"/>
              <a:gd name="T14" fmla="*/ 2147483647 w 1440"/>
              <a:gd name="T15" fmla="*/ 2147483647 h 961"/>
              <a:gd name="T16" fmla="*/ 2147483647 w 1440"/>
              <a:gd name="T17" fmla="*/ 2147483647 h 961"/>
              <a:gd name="T18" fmla="*/ 2147483647 w 1440"/>
              <a:gd name="T19" fmla="*/ 2147483647 h 961"/>
              <a:gd name="T20" fmla="*/ 2147483647 w 1440"/>
              <a:gd name="T21" fmla="*/ 2147483647 h 961"/>
              <a:gd name="T22" fmla="*/ 2147483647 w 1440"/>
              <a:gd name="T23" fmla="*/ 2147483647 h 961"/>
              <a:gd name="T24" fmla="*/ 2147483647 w 1440"/>
              <a:gd name="T25" fmla="*/ 2147483647 h 961"/>
              <a:gd name="T26" fmla="*/ 2147483647 w 1440"/>
              <a:gd name="T27" fmla="*/ 2147483647 h 961"/>
              <a:gd name="T28" fmla="*/ 2147483647 w 1440"/>
              <a:gd name="T29" fmla="*/ 2147483647 h 961"/>
              <a:gd name="T30" fmla="*/ 2147483647 w 1440"/>
              <a:gd name="T31" fmla="*/ 2147483647 h 961"/>
              <a:gd name="T32" fmla="*/ 2147483647 w 1440"/>
              <a:gd name="T33" fmla="*/ 2147483647 h 961"/>
              <a:gd name="T34" fmla="*/ 2147483647 w 1440"/>
              <a:gd name="T35" fmla="*/ 2147483647 h 961"/>
              <a:gd name="T36" fmla="*/ 2147483647 w 1440"/>
              <a:gd name="T37" fmla="*/ 2147483647 h 961"/>
              <a:gd name="T38" fmla="*/ 2147483647 w 1440"/>
              <a:gd name="T39" fmla="*/ 2147483647 h 961"/>
              <a:gd name="T40" fmla="*/ 2147483647 w 1440"/>
              <a:gd name="T41" fmla="*/ 2147483647 h 961"/>
              <a:gd name="T42" fmla="*/ 2147483647 w 1440"/>
              <a:gd name="T43" fmla="*/ 2147483647 h 961"/>
              <a:gd name="T44" fmla="*/ 0 w 1440"/>
              <a:gd name="T45" fmla="*/ 2147483647 h 9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0"/>
              <a:gd name="T70" fmla="*/ 0 h 961"/>
              <a:gd name="T71" fmla="*/ 1440 w 1440"/>
              <a:gd name="T72" fmla="*/ 961 h 9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0" h="961">
                <a:moveTo>
                  <a:pt x="0" y="480"/>
                </a:moveTo>
                <a:cubicBezTo>
                  <a:pt x="9" y="385"/>
                  <a:pt x="18" y="297"/>
                  <a:pt x="78" y="222"/>
                </a:cubicBezTo>
                <a:cubicBezTo>
                  <a:pt x="102" y="150"/>
                  <a:pt x="171" y="99"/>
                  <a:pt x="228" y="54"/>
                </a:cubicBezTo>
                <a:cubicBezTo>
                  <a:pt x="276" y="15"/>
                  <a:pt x="224" y="56"/>
                  <a:pt x="288" y="24"/>
                </a:cubicBezTo>
                <a:cubicBezTo>
                  <a:pt x="304" y="16"/>
                  <a:pt x="336" y="0"/>
                  <a:pt x="336" y="0"/>
                </a:cubicBezTo>
                <a:cubicBezTo>
                  <a:pt x="532" y="2"/>
                  <a:pt x="728" y="2"/>
                  <a:pt x="924" y="6"/>
                </a:cubicBezTo>
                <a:cubicBezTo>
                  <a:pt x="1061" y="9"/>
                  <a:pt x="1184" y="127"/>
                  <a:pt x="1308" y="168"/>
                </a:cubicBezTo>
                <a:cubicBezTo>
                  <a:pt x="1347" y="207"/>
                  <a:pt x="1351" y="262"/>
                  <a:pt x="1368" y="312"/>
                </a:cubicBezTo>
                <a:cubicBezTo>
                  <a:pt x="1402" y="415"/>
                  <a:pt x="1414" y="524"/>
                  <a:pt x="1440" y="630"/>
                </a:cubicBezTo>
                <a:cubicBezTo>
                  <a:pt x="1438" y="692"/>
                  <a:pt x="1438" y="754"/>
                  <a:pt x="1434" y="816"/>
                </a:cubicBezTo>
                <a:cubicBezTo>
                  <a:pt x="1432" y="858"/>
                  <a:pt x="1400" y="882"/>
                  <a:pt x="1368" y="900"/>
                </a:cubicBezTo>
                <a:cubicBezTo>
                  <a:pt x="1296" y="941"/>
                  <a:pt x="1255" y="952"/>
                  <a:pt x="1170" y="960"/>
                </a:cubicBezTo>
                <a:cubicBezTo>
                  <a:pt x="1050" y="958"/>
                  <a:pt x="930" y="961"/>
                  <a:pt x="810" y="954"/>
                </a:cubicBezTo>
                <a:cubicBezTo>
                  <a:pt x="798" y="953"/>
                  <a:pt x="790" y="941"/>
                  <a:pt x="780" y="936"/>
                </a:cubicBezTo>
                <a:cubicBezTo>
                  <a:pt x="748" y="920"/>
                  <a:pt x="712" y="910"/>
                  <a:pt x="678" y="900"/>
                </a:cubicBezTo>
                <a:cubicBezTo>
                  <a:pt x="590" y="875"/>
                  <a:pt x="502" y="856"/>
                  <a:pt x="414" y="834"/>
                </a:cubicBezTo>
                <a:cubicBezTo>
                  <a:pt x="373" y="824"/>
                  <a:pt x="354" y="804"/>
                  <a:pt x="318" y="792"/>
                </a:cubicBezTo>
                <a:cubicBezTo>
                  <a:pt x="294" y="774"/>
                  <a:pt x="281" y="763"/>
                  <a:pt x="252" y="756"/>
                </a:cubicBezTo>
                <a:cubicBezTo>
                  <a:pt x="228" y="732"/>
                  <a:pt x="200" y="705"/>
                  <a:pt x="174" y="684"/>
                </a:cubicBezTo>
                <a:cubicBezTo>
                  <a:pt x="156" y="670"/>
                  <a:pt x="114" y="648"/>
                  <a:pt x="114" y="648"/>
                </a:cubicBezTo>
                <a:cubicBezTo>
                  <a:pt x="82" y="600"/>
                  <a:pt x="124" y="658"/>
                  <a:pt x="84" y="618"/>
                </a:cubicBezTo>
                <a:cubicBezTo>
                  <a:pt x="62" y="596"/>
                  <a:pt x="50" y="569"/>
                  <a:pt x="24" y="552"/>
                </a:cubicBezTo>
                <a:cubicBezTo>
                  <a:pt x="18" y="540"/>
                  <a:pt x="6" y="498"/>
                  <a:pt x="0" y="486"/>
                </a:cubicBezTo>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sp>
        <p:nvSpPr>
          <p:cNvPr id="321557" name="AutoShape 21"/>
          <p:cNvSpPr>
            <a:spLocks noChangeArrowheads="1"/>
          </p:cNvSpPr>
          <p:nvPr/>
        </p:nvSpPr>
        <p:spPr bwMode="auto">
          <a:xfrm rot="-6964164">
            <a:off x="1502570" y="4720431"/>
            <a:ext cx="500062" cy="136525"/>
          </a:xfrm>
          <a:prstGeom prst="rightArrow">
            <a:avLst>
              <a:gd name="adj1" fmla="val 50000"/>
              <a:gd name="adj2" fmla="val 9157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58" name="AutoShape 22"/>
          <p:cNvSpPr>
            <a:spLocks noChangeArrowheads="1"/>
          </p:cNvSpPr>
          <p:nvPr/>
        </p:nvSpPr>
        <p:spPr bwMode="auto">
          <a:xfrm rot="-8794761">
            <a:off x="879475" y="4849813"/>
            <a:ext cx="588963" cy="152400"/>
          </a:xfrm>
          <a:prstGeom prst="rightArrow">
            <a:avLst>
              <a:gd name="adj1" fmla="val 50000"/>
              <a:gd name="adj2" fmla="val 96615"/>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59" name="AutoShape 23"/>
          <p:cNvSpPr>
            <a:spLocks noChangeArrowheads="1"/>
          </p:cNvSpPr>
          <p:nvPr/>
        </p:nvSpPr>
        <p:spPr bwMode="auto">
          <a:xfrm rot="9628763">
            <a:off x="960438" y="5948363"/>
            <a:ext cx="658812" cy="133350"/>
          </a:xfrm>
          <a:prstGeom prst="rightArrow">
            <a:avLst>
              <a:gd name="adj1" fmla="val 50000"/>
              <a:gd name="adj2" fmla="val 12351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60" name="AutoShape 24"/>
          <p:cNvSpPr>
            <a:spLocks noChangeArrowheads="1"/>
          </p:cNvSpPr>
          <p:nvPr/>
        </p:nvSpPr>
        <p:spPr bwMode="auto">
          <a:xfrm rot="-10269939">
            <a:off x="690563" y="5281613"/>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61" name="Text Box 25"/>
          <p:cNvSpPr txBox="1">
            <a:spLocks noChangeArrowheads="1"/>
          </p:cNvSpPr>
          <p:nvPr/>
        </p:nvSpPr>
        <p:spPr bwMode="auto">
          <a:xfrm>
            <a:off x="1922463" y="2936875"/>
            <a:ext cx="6532558" cy="600164"/>
          </a:xfrm>
          <a:prstGeom prst="rect">
            <a:avLst/>
          </a:prstGeom>
          <a:noFill/>
          <a:ln>
            <a:noFill/>
          </a:ln>
          <a:effectLst/>
          <a:extLst/>
        </p:spPr>
        <p:txBody>
          <a:bodyPr wrap="none">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b="1" dirty="0" smtClean="0">
                <a:solidFill>
                  <a:schemeClr val="accent5">
                    <a:lumMod val="25000"/>
                  </a:schemeClr>
                </a:solidFill>
                <a:cs typeface="Arial" charset="0"/>
              </a:rPr>
              <a:t>Proof:</a:t>
            </a:r>
            <a:r>
              <a:rPr lang="en-US" sz="1000" dirty="0" smtClean="0">
                <a:solidFill>
                  <a:srgbClr val="000000"/>
                </a:solidFill>
                <a:cs typeface="Arial" charset="0"/>
              </a:rPr>
              <a:t> Let there be acting on a rigid body a force system</a:t>
            </a:r>
            <a:r>
              <a:rPr lang="ru-RU" sz="1000" dirty="0" smtClean="0">
                <a:solidFill>
                  <a:srgbClr val="000000"/>
                </a:solidFill>
                <a:cs typeface="Arial"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1</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ru-RU" sz="1100" dirty="0">
                <a:solidFill>
                  <a:srgbClr val="000000"/>
                </a:solidFill>
                <a:latin typeface="Times New Roman" pitchFamily="18" charset="0"/>
                <a:cs typeface="Times New Roman" pitchFamily="18" charset="0"/>
              </a:rPr>
              <a:t>, </a:t>
            </a:r>
            <a:r>
              <a:rPr lang="en-US" sz="1100" b="1" i="1" dirty="0" smtClean="0">
                <a:solidFill>
                  <a:srgbClr val="000000"/>
                </a:solidFill>
                <a:latin typeface="Times New Roman" pitchFamily="18" charset="0"/>
                <a:cs typeface="Times New Roman" pitchFamily="18" charset="0"/>
              </a:rPr>
              <a:t>F</a:t>
            </a:r>
            <a:r>
              <a:rPr lang="ru-RU" sz="1100" baseline="-25000" dirty="0" smtClean="0">
                <a:solidFill>
                  <a:srgbClr val="000000"/>
                </a:solidFill>
                <a:latin typeface="Times New Roman" pitchFamily="18" charset="0"/>
                <a:cs typeface="Times New Roman" pitchFamily="18" charset="0"/>
              </a:rPr>
              <a:t>3</a:t>
            </a:r>
            <a:r>
              <a:rPr lang="en-US" sz="1100" dirty="0" smtClean="0">
                <a:solidFill>
                  <a:srgbClr val="000000"/>
                </a:solidFill>
                <a:latin typeface="Times New Roman" pitchFamily="18" charset="0"/>
                <a:cs typeface="Times New Roman" pitchFamily="18" charset="0"/>
              </a:rPr>
              <a:t> …</a:t>
            </a:r>
            <a:r>
              <a:rPr lang="en-US" sz="1100" b="1" i="1" dirty="0" err="1" smtClean="0">
                <a:solidFill>
                  <a:srgbClr val="000000"/>
                </a:solidFill>
                <a:latin typeface="Times New Roman" pitchFamily="18" charset="0"/>
                <a:cs typeface="Times New Roman" pitchFamily="18" charset="0"/>
              </a:rPr>
              <a:t>F</a:t>
            </a:r>
            <a:r>
              <a:rPr lang="en-US" sz="1000" i="1" dirty="0" err="1" smtClean="0">
                <a:solidFill>
                  <a:srgbClr val="000000"/>
                </a:solidFill>
                <a:latin typeface="Times New Roman" pitchFamily="18" charset="0"/>
                <a:cs typeface="Times New Roman" pitchFamily="18" charset="0"/>
              </a:rPr>
              <a:t>n</a:t>
            </a:r>
            <a:r>
              <a:rPr lang="en-US" sz="1100" b="1" i="1" dirty="0" smtClean="0">
                <a:solidFill>
                  <a:srgbClr val="000000"/>
                </a:solidFill>
                <a:latin typeface="Times New Roman" pitchFamily="18" charset="0"/>
                <a:cs typeface="Times New Roman" pitchFamily="18" charset="0"/>
              </a:rPr>
              <a:t>  </a:t>
            </a:r>
            <a:r>
              <a:rPr lang="en-US" sz="1000" dirty="0" smtClean="0">
                <a:solidFill>
                  <a:srgbClr val="000000"/>
                </a:solidFill>
                <a:cs typeface="Arial" charset="0"/>
              </a:rPr>
              <a:t>which can be reduced to a resultant </a:t>
            </a:r>
            <a:r>
              <a:rPr lang="en-US" sz="1100" b="1" i="1" dirty="0" smtClean="0">
                <a:solidFill>
                  <a:srgbClr val="000000"/>
                </a:solidFill>
                <a:latin typeface="Times New Roman" pitchFamily="18" charset="0"/>
                <a:cs typeface="Times New Roman" pitchFamily="18" charset="0"/>
              </a:rPr>
              <a:t>R</a:t>
            </a:r>
            <a:endParaRPr lang="ru-RU" sz="1100" dirty="0">
              <a:solidFill>
                <a:srgbClr val="000000"/>
              </a:solidFill>
              <a:latin typeface="Times New Roman" pitchFamily="18" charset="0"/>
              <a:cs typeface="Times New Roman" pitchFamily="18" charset="0"/>
            </a:endParaRPr>
          </a:p>
          <a:p>
            <a:pPr eaLnBrk="1" hangingPunct="1">
              <a:defRPr/>
            </a:pPr>
            <a:r>
              <a:rPr lang="en-US" sz="1000" dirty="0" smtClean="0">
                <a:solidFill>
                  <a:srgbClr val="000000"/>
                </a:solidFill>
                <a:cs typeface="Arial" charset="0"/>
              </a:rPr>
              <a:t>applied </a:t>
            </a:r>
            <a:r>
              <a:rPr lang="en-US" sz="1000" dirty="0">
                <a:solidFill>
                  <a:srgbClr val="000000"/>
                </a:solidFill>
                <a:cs typeface="Arial" charset="0"/>
              </a:rPr>
              <a:t>at some point </a:t>
            </a:r>
            <a:r>
              <a:rPr lang="en-US" sz="1100" i="1" dirty="0" smtClean="0">
                <a:solidFill>
                  <a:srgbClr val="000000"/>
                </a:solidFill>
                <a:latin typeface="Times New Roman" pitchFamily="18" charset="0"/>
                <a:cs typeface="Times New Roman" pitchFamily="18" charset="0"/>
              </a:rPr>
              <a:t>O</a:t>
            </a:r>
            <a:r>
              <a:rPr lang="en-US" sz="1000" i="1" dirty="0" smtClean="0">
                <a:solidFill>
                  <a:srgbClr val="000000"/>
                </a:solidFill>
                <a:cs typeface="Arial" charset="0"/>
              </a:rPr>
              <a:t>.</a:t>
            </a:r>
            <a:endParaRPr lang="ru-RU" sz="1000" i="1" dirty="0">
              <a:solidFill>
                <a:srgbClr val="000000"/>
              </a:solidFill>
              <a:cs typeface="Arial" charset="0"/>
            </a:endParaRPr>
          </a:p>
          <a:p>
            <a:pPr eaLnBrk="1" hangingPunct="1">
              <a:defRPr/>
            </a:pPr>
            <a:r>
              <a:rPr lang="en-US" sz="1000" dirty="0" smtClean="0">
                <a:solidFill>
                  <a:srgbClr val="000000"/>
                </a:solidFill>
                <a:cs typeface="Arial" charset="0"/>
              </a:rPr>
              <a:t>This system isn't in equilibrium</a:t>
            </a:r>
            <a:r>
              <a:rPr lang="ru-RU" sz="1000" dirty="0" smtClean="0">
                <a:solidFill>
                  <a:srgbClr val="000000"/>
                </a:solidFill>
                <a:cs typeface="Arial" charset="0"/>
              </a:rPr>
              <a:t> </a:t>
            </a:r>
            <a:r>
              <a:rPr lang="ru-RU" sz="1000" dirty="0">
                <a:solidFill>
                  <a:srgbClr val="000000"/>
                </a:solidFill>
                <a:cs typeface="Arial" charset="0"/>
              </a:rPr>
              <a:t>(</a:t>
            </a:r>
            <a:r>
              <a:rPr lang="en-US" sz="1100" b="1" i="1" dirty="0">
                <a:solidFill>
                  <a:srgbClr val="000000"/>
                </a:solidFill>
                <a:latin typeface="Times New Roman" pitchFamily="18" charset="0"/>
                <a:cs typeface="Times New Roman" pitchFamily="18" charset="0"/>
              </a:rPr>
              <a:t>R</a:t>
            </a:r>
            <a:r>
              <a:rPr lang="en-US" sz="1100" dirty="0">
                <a:solidFill>
                  <a:srgbClr val="000000"/>
                </a:solidFill>
                <a:latin typeface="Times New Roman" pitchFamily="18" charset="0"/>
                <a:cs typeface="Times New Roman" pitchFamily="18" charset="0"/>
              </a:rPr>
              <a:t> ≠ 0</a:t>
            </a:r>
            <a:r>
              <a:rPr lang="en-US" sz="1000" dirty="0" smtClean="0">
                <a:solidFill>
                  <a:srgbClr val="000000"/>
                </a:solidFill>
                <a:cs typeface="Arial" charset="0"/>
              </a:rPr>
              <a:t>).</a:t>
            </a:r>
            <a:endParaRPr lang="ru-RU" i="1" dirty="0">
              <a:solidFill>
                <a:srgbClr val="000000"/>
              </a:solidFill>
              <a:cs typeface="Arial" charset="0"/>
            </a:endParaRPr>
          </a:p>
        </p:txBody>
      </p:sp>
      <p:graphicFrame>
        <p:nvGraphicFramePr>
          <p:cNvPr id="321562" name="Object 1957"/>
          <p:cNvGraphicFramePr>
            <a:graphicFrameLocks noChangeAspect="1"/>
          </p:cNvGraphicFramePr>
          <p:nvPr/>
        </p:nvGraphicFramePr>
        <p:xfrm>
          <a:off x="768350" y="6019800"/>
          <a:ext cx="163513" cy="209550"/>
        </p:xfrm>
        <a:graphic>
          <a:graphicData uri="http://schemas.openxmlformats.org/presentationml/2006/ole">
            <mc:AlternateContent xmlns:mc="http://schemas.openxmlformats.org/markup-compatibility/2006">
              <mc:Choice xmlns:v="urn:schemas-microsoft-com:vml" Requires="v">
                <p:oleObj spid="_x0000_s620364" name="Формула" r:id="rId3" imgW="177646" imgH="228402" progId="Equation.3">
                  <p:embed/>
                </p:oleObj>
              </mc:Choice>
              <mc:Fallback>
                <p:oleObj name="Формула" r:id="rId3" imgW="177646" imgH="228402"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8350" y="6019800"/>
                        <a:ext cx="163513"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1563" name="Object 1958"/>
          <p:cNvGraphicFramePr>
            <a:graphicFrameLocks noChangeAspect="1"/>
          </p:cNvGraphicFramePr>
          <p:nvPr/>
        </p:nvGraphicFramePr>
        <p:xfrm>
          <a:off x="790575" y="4418013"/>
          <a:ext cx="174625" cy="209550"/>
        </p:xfrm>
        <a:graphic>
          <a:graphicData uri="http://schemas.openxmlformats.org/presentationml/2006/ole">
            <mc:AlternateContent xmlns:mc="http://schemas.openxmlformats.org/markup-compatibility/2006">
              <mc:Choice xmlns:v="urn:schemas-microsoft-com:vml" Requires="v">
                <p:oleObj spid="_x0000_s620365" name="Формула" r:id="rId5" imgW="190500" imgH="228600" progId="Equation.3">
                  <p:embed/>
                </p:oleObj>
              </mc:Choice>
              <mc:Fallback>
                <p:oleObj name="Формула" r:id="rId5" imgW="190500" imgH="2286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0575" y="4418013"/>
                        <a:ext cx="174625"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1564" name="Object 1959"/>
          <p:cNvGraphicFramePr>
            <a:graphicFrameLocks noChangeAspect="1"/>
          </p:cNvGraphicFramePr>
          <p:nvPr/>
        </p:nvGraphicFramePr>
        <p:xfrm>
          <a:off x="1665288" y="4383088"/>
          <a:ext cx="174625" cy="220662"/>
        </p:xfrm>
        <a:graphic>
          <a:graphicData uri="http://schemas.openxmlformats.org/presentationml/2006/ole">
            <mc:AlternateContent xmlns:mc="http://schemas.openxmlformats.org/markup-compatibility/2006">
              <mc:Choice xmlns:v="urn:schemas-microsoft-com:vml" Requires="v">
                <p:oleObj spid="_x0000_s620366" name="Формула" r:id="rId7" imgW="190417" imgH="241195" progId="Equation.3">
                  <p:embed/>
                </p:oleObj>
              </mc:Choice>
              <mc:Fallback>
                <p:oleObj name="Формула" r:id="rId7" imgW="190417" imgH="241195"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65288" y="4383088"/>
                        <a:ext cx="174625" cy="2206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1565" name="Oval 29"/>
          <p:cNvSpPr>
            <a:spLocks noChangeArrowheads="1"/>
          </p:cNvSpPr>
          <p:nvPr/>
        </p:nvSpPr>
        <p:spPr bwMode="auto">
          <a:xfrm>
            <a:off x="2057400" y="6053138"/>
            <a:ext cx="42863" cy="42862"/>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1566" name="Text Box 30"/>
          <p:cNvSpPr txBox="1">
            <a:spLocks noChangeArrowheads="1"/>
          </p:cNvSpPr>
          <p:nvPr/>
        </p:nvSpPr>
        <p:spPr bwMode="auto">
          <a:xfrm>
            <a:off x="1855743" y="5881058"/>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sp>
        <p:nvSpPr>
          <p:cNvPr id="321567" name="AutoShape 31"/>
          <p:cNvSpPr>
            <a:spLocks noChangeArrowheads="1"/>
          </p:cNvSpPr>
          <p:nvPr/>
        </p:nvSpPr>
        <p:spPr bwMode="auto">
          <a:xfrm rot="9628763">
            <a:off x="958850" y="5946775"/>
            <a:ext cx="658813" cy="133350"/>
          </a:xfrm>
          <a:prstGeom prst="rightArrow">
            <a:avLst>
              <a:gd name="adj1" fmla="val 50000"/>
              <a:gd name="adj2" fmla="val 123512"/>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1568" name="AutoShape 32"/>
          <p:cNvSpPr>
            <a:spLocks noChangeArrowheads="1"/>
          </p:cNvSpPr>
          <p:nvPr/>
        </p:nvSpPr>
        <p:spPr bwMode="auto">
          <a:xfrm rot="-8798361">
            <a:off x="858838" y="4838700"/>
            <a:ext cx="588962" cy="152400"/>
          </a:xfrm>
          <a:prstGeom prst="rightArrow">
            <a:avLst>
              <a:gd name="adj1" fmla="val 50000"/>
              <a:gd name="adj2" fmla="val 96615"/>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1569" name="AutoShape 33"/>
          <p:cNvSpPr>
            <a:spLocks noChangeArrowheads="1"/>
          </p:cNvSpPr>
          <p:nvPr/>
        </p:nvSpPr>
        <p:spPr bwMode="auto">
          <a:xfrm rot="-6964164">
            <a:off x="1500981" y="4718844"/>
            <a:ext cx="500063" cy="136525"/>
          </a:xfrm>
          <a:prstGeom prst="rightArrow">
            <a:avLst>
              <a:gd name="adj1" fmla="val 50000"/>
              <a:gd name="adj2" fmla="val 91570"/>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21570" name="Object 1960"/>
          <p:cNvGraphicFramePr>
            <a:graphicFrameLocks noChangeAspect="1"/>
          </p:cNvGraphicFramePr>
          <p:nvPr/>
        </p:nvGraphicFramePr>
        <p:xfrm>
          <a:off x="1112838" y="5060950"/>
          <a:ext cx="150812" cy="174625"/>
        </p:xfrm>
        <a:graphic>
          <a:graphicData uri="http://schemas.openxmlformats.org/presentationml/2006/ole">
            <mc:AlternateContent xmlns:mc="http://schemas.openxmlformats.org/markup-compatibility/2006">
              <mc:Choice xmlns:v="urn:schemas-microsoft-com:vml" Requires="v">
                <p:oleObj spid="_x0000_s620367" name="Формула" r:id="rId9" imgW="164957" imgH="190335" progId="Equation.3">
                  <p:embed/>
                </p:oleObj>
              </mc:Choice>
              <mc:Fallback>
                <p:oleObj name="Формула" r:id="rId9" imgW="164957" imgH="190335"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12838" y="5060950"/>
                        <a:ext cx="150812"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1571" name="Oval 35"/>
          <p:cNvSpPr>
            <a:spLocks noChangeArrowheads="1"/>
          </p:cNvSpPr>
          <p:nvPr/>
        </p:nvSpPr>
        <p:spPr bwMode="auto">
          <a:xfrm>
            <a:off x="1846263" y="5451475"/>
            <a:ext cx="42862" cy="42863"/>
          </a:xfrm>
          <a:prstGeom prst="ellipse">
            <a:avLst/>
          </a:prstGeom>
          <a:solidFill>
            <a:srgbClr val="0000FF"/>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1572" name="Text Box 36"/>
          <p:cNvSpPr txBox="1">
            <a:spLocks noChangeArrowheads="1"/>
          </p:cNvSpPr>
          <p:nvPr/>
        </p:nvSpPr>
        <p:spPr bwMode="auto">
          <a:xfrm>
            <a:off x="1785938" y="5151438"/>
            <a:ext cx="282575" cy="244475"/>
          </a:xfrm>
          <a:prstGeom prst="rect">
            <a:avLst/>
          </a:prstGeom>
          <a:noFill/>
          <a:ln w="9525">
            <a:noFill/>
            <a:miter lim="800000"/>
            <a:headEnd/>
            <a:tailEnd/>
          </a:ln>
        </p:spPr>
        <p:txBody>
          <a:bodyPr wrap="none">
            <a:spAutoFit/>
          </a:bodyPr>
          <a:lstStyle/>
          <a:p>
            <a:r>
              <a:rPr lang="en-US" sz="1000" b="1" i="1">
                <a:solidFill>
                  <a:srgbClr val="000000"/>
                </a:solidFill>
                <a:latin typeface="Arial" charset="0"/>
                <a:cs typeface="Arial" charset="0"/>
              </a:rPr>
              <a:t>O</a:t>
            </a:r>
            <a:endParaRPr lang="ru-RU" sz="1000" b="1" i="1">
              <a:solidFill>
                <a:srgbClr val="000000"/>
              </a:solidFill>
              <a:latin typeface="Arial" charset="0"/>
              <a:cs typeface="Arial" charset="0"/>
            </a:endParaRPr>
          </a:p>
        </p:txBody>
      </p:sp>
      <p:sp>
        <p:nvSpPr>
          <p:cNvPr id="321573" name="Text Box 37"/>
          <p:cNvSpPr txBox="1">
            <a:spLocks noChangeArrowheads="1"/>
          </p:cNvSpPr>
          <p:nvPr/>
        </p:nvSpPr>
        <p:spPr bwMode="auto">
          <a:xfrm>
            <a:off x="2184400" y="3481388"/>
            <a:ext cx="4156907" cy="276999"/>
          </a:xfrm>
          <a:prstGeom prst="rect">
            <a:avLst/>
          </a:prstGeom>
          <a:noFill/>
          <a:ln w="9525">
            <a:noFill/>
            <a:miter lim="800000"/>
            <a:headEnd/>
            <a:tailEnd/>
          </a:ln>
        </p:spPr>
        <p:txBody>
          <a:bodyPr wrap="none">
            <a:spAutoFit/>
          </a:bodyPr>
          <a:lstStyle/>
          <a:p>
            <a:r>
              <a:rPr lang="en-US" sz="1000" dirty="0" smtClean="0">
                <a:solidFill>
                  <a:srgbClr val="000000"/>
                </a:solidFill>
                <a:latin typeface="Arial" charset="0"/>
                <a:cs typeface="Arial" charset="0"/>
              </a:rPr>
              <a:t>Let us apply at this point an equilibrant force</a:t>
            </a:r>
            <a:r>
              <a:rPr lang="ru-RU" sz="1000" dirty="0">
                <a:solidFill>
                  <a:srgbClr val="000000"/>
                </a:solidFill>
                <a:latin typeface="Arial" charset="0"/>
                <a:cs typeface="Arial" charset="0"/>
              </a:rPr>
              <a:t> </a:t>
            </a:r>
            <a:r>
              <a:rPr lang="en-US" sz="1200" b="1" i="1" dirty="0" smtClean="0">
                <a:solidFill>
                  <a:srgbClr val="000000"/>
                </a:solidFill>
                <a:latin typeface="Times New Roman" pitchFamily="18" charset="0"/>
                <a:cs typeface="Times New Roman" pitchFamily="18" charset="0"/>
              </a:rPr>
              <a:t>-R</a:t>
            </a:r>
            <a:r>
              <a:rPr lang="en-US" sz="1000" b="1" i="1" dirty="0" smtClean="0">
                <a:solidFill>
                  <a:srgbClr val="000000"/>
                </a:solidFill>
                <a:latin typeface="Arial" charset="0"/>
                <a:cs typeface="Arial" charset="0"/>
              </a:rPr>
              <a:t> </a:t>
            </a:r>
            <a:r>
              <a:rPr lang="en-US" sz="1000" b="1" i="1" dirty="0">
                <a:solidFill>
                  <a:srgbClr val="000000"/>
                </a:solidFill>
                <a:latin typeface="Arial" charset="0"/>
                <a:cs typeface="Arial" charset="0"/>
              </a:rPr>
              <a:t>(</a:t>
            </a:r>
            <a:r>
              <a:rPr lang="en-US" sz="1000" i="1" dirty="0">
                <a:solidFill>
                  <a:srgbClr val="000000"/>
                </a:solidFill>
                <a:latin typeface="Arial" charset="0"/>
                <a:cs typeface="Arial" charset="0"/>
              </a:rPr>
              <a:t>axiom of two forces )</a:t>
            </a:r>
            <a:r>
              <a:rPr lang="ru-RU" sz="1000" dirty="0">
                <a:solidFill>
                  <a:srgbClr val="000000"/>
                </a:solidFill>
                <a:latin typeface="Arial" charset="0"/>
                <a:cs typeface="Arial" charset="0"/>
              </a:rPr>
              <a:t>.</a:t>
            </a:r>
          </a:p>
        </p:txBody>
      </p:sp>
      <p:sp>
        <p:nvSpPr>
          <p:cNvPr id="321574" name="AutoShape 38"/>
          <p:cNvSpPr>
            <a:spLocks noChangeArrowheads="1"/>
          </p:cNvSpPr>
          <p:nvPr/>
        </p:nvSpPr>
        <p:spPr bwMode="auto">
          <a:xfrm rot="530061">
            <a:off x="1898650" y="5470525"/>
            <a:ext cx="1152525" cy="171450"/>
          </a:xfrm>
          <a:prstGeom prst="rightArrow">
            <a:avLst>
              <a:gd name="adj1" fmla="val 50000"/>
              <a:gd name="adj2" fmla="val 168056"/>
            </a:avLst>
          </a:prstGeom>
          <a:solidFill>
            <a:srgbClr val="9933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321575" name="Object 1961"/>
          <p:cNvGraphicFramePr>
            <a:graphicFrameLocks noChangeAspect="1"/>
          </p:cNvGraphicFramePr>
          <p:nvPr>
            <p:extLst>
              <p:ext uri="{D42A27DB-BD31-4B8C-83A1-F6EECF244321}">
                <p14:modId xmlns:p14="http://schemas.microsoft.com/office/powerpoint/2010/main" val="398210114"/>
              </p:ext>
            </p:extLst>
          </p:nvPr>
        </p:nvGraphicFramePr>
        <p:xfrm>
          <a:off x="2351088" y="5278438"/>
          <a:ext cx="185737" cy="174625"/>
        </p:xfrm>
        <a:graphic>
          <a:graphicData uri="http://schemas.openxmlformats.org/presentationml/2006/ole">
            <mc:AlternateContent xmlns:mc="http://schemas.openxmlformats.org/markup-compatibility/2006">
              <mc:Choice xmlns:v="urn:schemas-microsoft-com:vml" Requires="v">
                <p:oleObj spid="_x0000_s620368" name="Формула" r:id="rId11" imgW="203112" imgH="190417" progId="Equation.3">
                  <p:embed/>
                </p:oleObj>
              </mc:Choice>
              <mc:Fallback>
                <p:oleObj name="Формула" r:id="rId11" imgW="203112" imgH="190417"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51088" y="5278438"/>
                        <a:ext cx="185737"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1576" name="Object 1962"/>
          <p:cNvGraphicFramePr>
            <a:graphicFrameLocks noChangeAspect="1"/>
          </p:cNvGraphicFramePr>
          <p:nvPr/>
        </p:nvGraphicFramePr>
        <p:xfrm>
          <a:off x="2228850" y="5724525"/>
          <a:ext cx="522288" cy="174625"/>
        </p:xfrm>
        <a:graphic>
          <a:graphicData uri="http://schemas.openxmlformats.org/presentationml/2006/ole">
            <mc:AlternateContent xmlns:mc="http://schemas.openxmlformats.org/markup-compatibility/2006">
              <mc:Choice xmlns:v="urn:schemas-microsoft-com:vml" Requires="v">
                <p:oleObj spid="_x0000_s620369" name="Формула" r:id="rId13" imgW="571252" imgH="190417" progId="Equation.3">
                  <p:embed/>
                </p:oleObj>
              </mc:Choice>
              <mc:Fallback>
                <p:oleObj name="Формула" r:id="rId13" imgW="571252" imgH="190417"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228850" y="5724525"/>
                        <a:ext cx="522288" cy="174625"/>
                      </a:xfrm>
                      <a:prstGeom prst="rect">
                        <a:avLst/>
                      </a:prstGeom>
                      <a:solidFill>
                        <a:srgbClr val="FFFF99"/>
                      </a:solidFill>
                      <a:ln w="9525">
                        <a:solidFill>
                          <a:schemeClr val="tx1"/>
                        </a:solidFill>
                        <a:miter lim="800000"/>
                        <a:headEnd/>
                        <a:tailEnd/>
                      </a:ln>
                    </p:spPr>
                  </p:pic>
                </p:oleObj>
              </mc:Fallback>
            </mc:AlternateContent>
          </a:graphicData>
        </a:graphic>
      </p:graphicFrame>
      <p:sp>
        <p:nvSpPr>
          <p:cNvPr id="321577" name="Text Box 41"/>
          <p:cNvSpPr txBox="1">
            <a:spLocks noChangeArrowheads="1"/>
          </p:cNvSpPr>
          <p:nvPr/>
        </p:nvSpPr>
        <p:spPr bwMode="auto">
          <a:xfrm>
            <a:off x="2134153" y="3758387"/>
            <a:ext cx="6421951" cy="484748"/>
          </a:xfrm>
          <a:prstGeom prst="rect">
            <a:avLst/>
          </a:prstGeom>
          <a:noFill/>
          <a:ln w="9525">
            <a:noFill/>
            <a:miter lim="800000"/>
            <a:headEnd/>
            <a:tailEnd/>
          </a:ln>
        </p:spPr>
        <p:txBody>
          <a:bodyPr wrap="none">
            <a:spAutoFit/>
          </a:bodyPr>
          <a:lstStyle/>
          <a:p>
            <a:pPr>
              <a:lnSpc>
                <a:spcPct val="50000"/>
              </a:lnSpc>
            </a:pPr>
            <a:endParaRPr lang="en-US" sz="1000" dirty="0" smtClean="0">
              <a:solidFill>
                <a:srgbClr val="000000"/>
              </a:solidFill>
              <a:latin typeface="Arial" charset="0"/>
              <a:cs typeface="Arial" charset="0"/>
            </a:endParaRPr>
          </a:p>
          <a:p>
            <a:pPr>
              <a:lnSpc>
                <a:spcPct val="50000"/>
              </a:lnSpc>
            </a:pPr>
            <a:endParaRPr lang="en-US" sz="1000" dirty="0" smtClean="0">
              <a:solidFill>
                <a:srgbClr val="000000"/>
              </a:solidFill>
              <a:latin typeface="Arial" charset="0"/>
              <a:cs typeface="Arial" charset="0"/>
            </a:endParaRPr>
          </a:p>
          <a:p>
            <a:pPr>
              <a:lnSpc>
                <a:spcPct val="50000"/>
              </a:lnSpc>
            </a:pPr>
            <a:r>
              <a:rPr lang="en-US" sz="1000" dirty="0" smtClean="0">
                <a:solidFill>
                  <a:srgbClr val="000000"/>
                </a:solidFill>
                <a:latin typeface="Arial" charset="0"/>
                <a:cs typeface="Arial" charset="0"/>
              </a:rPr>
              <a:t>The </a:t>
            </a:r>
            <a:r>
              <a:rPr lang="en-US" sz="1000" dirty="0">
                <a:solidFill>
                  <a:srgbClr val="000000"/>
                </a:solidFill>
                <a:latin typeface="Arial" charset="0"/>
                <a:cs typeface="Arial" charset="0"/>
              </a:rPr>
              <a:t>given force system</a:t>
            </a:r>
            <a:r>
              <a:rPr lang="ru-RU" sz="1000" dirty="0">
                <a:solidFill>
                  <a:srgbClr val="000000"/>
                </a:solidFill>
                <a:latin typeface="Arial" charset="0"/>
                <a:cs typeface="Arial" charset="0"/>
              </a:rPr>
              <a:t> </a:t>
            </a:r>
            <a:r>
              <a:rPr lang="en-US" sz="1000" dirty="0" smtClean="0">
                <a:solidFill>
                  <a:srgbClr val="000000"/>
                </a:solidFill>
                <a:latin typeface="Arial" charset="0"/>
                <a:cs typeface="Arial" charset="0"/>
              </a:rPr>
              <a:t> </a:t>
            </a:r>
            <a:r>
              <a:rPr lang="en-US" sz="1100" b="1" i="1" dirty="0" smtClean="0">
                <a:solidFill>
                  <a:srgbClr val="000000"/>
                </a:solidFill>
                <a:latin typeface="Times New Roman" pitchFamily="18" charset="0"/>
                <a:cs typeface="Times New Roman" pitchFamily="18" charset="0"/>
              </a:rPr>
              <a:t>F</a:t>
            </a:r>
            <a:r>
              <a:rPr lang="en-US" sz="1100" baseline="-25000" dirty="0" smtClean="0">
                <a:solidFill>
                  <a:srgbClr val="000000"/>
                </a:solidFill>
                <a:latin typeface="Times New Roman" pitchFamily="18" charset="0"/>
                <a:cs typeface="Times New Roman" pitchFamily="18" charset="0"/>
              </a:rPr>
              <a:t>1</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en-US" sz="1100" baseline="-25000" dirty="0">
                <a:solidFill>
                  <a:srgbClr val="000000"/>
                </a:solidFill>
                <a:latin typeface="Times New Roman" pitchFamily="18" charset="0"/>
                <a:cs typeface="Times New Roman" pitchFamily="18" charset="0"/>
              </a:rPr>
              <a:t>2</a:t>
            </a:r>
            <a:r>
              <a:rPr lang="ru-RU" sz="1100" dirty="0">
                <a:solidFill>
                  <a:srgbClr val="000000"/>
                </a:solidFill>
                <a:latin typeface="Times New Roman" pitchFamily="18" charset="0"/>
                <a:cs typeface="Times New Roman" pitchFamily="18" charset="0"/>
              </a:rPr>
              <a:t>, </a:t>
            </a:r>
            <a:r>
              <a:rPr lang="en-US" sz="1100" b="1" i="1" dirty="0">
                <a:solidFill>
                  <a:srgbClr val="000000"/>
                </a:solidFill>
                <a:latin typeface="Times New Roman" pitchFamily="18" charset="0"/>
                <a:cs typeface="Times New Roman" pitchFamily="18" charset="0"/>
              </a:rPr>
              <a:t>F</a:t>
            </a:r>
            <a:r>
              <a:rPr lang="ru-RU" sz="1100" baseline="-25000" dirty="0">
                <a:solidFill>
                  <a:srgbClr val="000000"/>
                </a:solidFill>
                <a:latin typeface="Times New Roman" pitchFamily="18" charset="0"/>
                <a:cs typeface="Times New Roman" pitchFamily="18" charset="0"/>
              </a:rPr>
              <a:t>3</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now equilibrant   </a:t>
            </a:r>
            <a:r>
              <a:rPr lang="en-US" sz="1000" dirty="0">
                <a:solidFill>
                  <a:srgbClr val="000000"/>
                </a:solidFill>
                <a:latin typeface="Arial" charset="0"/>
                <a:cs typeface="Arial" charset="0"/>
              </a:rPr>
              <a:t>force </a:t>
            </a:r>
            <a:r>
              <a:rPr lang="en-US" sz="1100" b="1" i="1" dirty="0" smtClean="0">
                <a:solidFill>
                  <a:srgbClr val="000000"/>
                </a:solidFill>
                <a:latin typeface="Times New Roman" pitchFamily="18" charset="0"/>
                <a:cs typeface="Times New Roman" pitchFamily="18" charset="0"/>
              </a:rPr>
              <a:t>-R </a:t>
            </a:r>
            <a:r>
              <a:rPr lang="en-US" sz="1000" dirty="0" smtClean="0">
                <a:solidFill>
                  <a:srgbClr val="000000"/>
                </a:solidFill>
                <a:latin typeface="Arial" charset="0"/>
                <a:cs typeface="Arial" charset="0"/>
              </a:rPr>
              <a:t> </a:t>
            </a:r>
            <a:r>
              <a:rPr lang="en-US" sz="1000" dirty="0">
                <a:solidFill>
                  <a:srgbClr val="000000"/>
                </a:solidFill>
                <a:latin typeface="Arial" charset="0"/>
                <a:cs typeface="Arial" charset="0"/>
              </a:rPr>
              <a:t>will </a:t>
            </a:r>
            <a:r>
              <a:rPr lang="en-US" sz="1000" dirty="0" smtClean="0">
                <a:solidFill>
                  <a:srgbClr val="000000"/>
                </a:solidFill>
                <a:latin typeface="Arial" charset="0"/>
                <a:cs typeface="Arial" charset="0"/>
              </a:rPr>
              <a:t>be  </a:t>
            </a:r>
            <a:r>
              <a:rPr lang="en-US" sz="1000" dirty="0">
                <a:solidFill>
                  <a:srgbClr val="000000"/>
                </a:solidFill>
                <a:latin typeface="Arial" charset="0"/>
                <a:cs typeface="Arial" charset="0"/>
              </a:rPr>
              <a:t>in equilibrium and will satisfy </a:t>
            </a:r>
          </a:p>
          <a:p>
            <a:pPr>
              <a:lnSpc>
                <a:spcPct val="50000"/>
              </a:lnSpc>
            </a:pPr>
            <a:r>
              <a:rPr lang="en-US" sz="1000" dirty="0">
                <a:solidFill>
                  <a:srgbClr val="000000"/>
                </a:solidFill>
                <a:latin typeface="Arial" charset="0"/>
                <a:cs typeface="Arial" charset="0"/>
              </a:rPr>
              <a:t>all equilibrium conditions</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in </a:t>
            </a:r>
            <a:r>
              <a:rPr lang="en-US" sz="1000" dirty="0" smtClean="0">
                <a:solidFill>
                  <a:srgbClr val="000000"/>
                </a:solidFill>
                <a:latin typeface="Arial" charset="0"/>
                <a:cs typeface="Arial" charset="0"/>
              </a:rPr>
              <a:t>particular</a:t>
            </a:r>
            <a:r>
              <a:rPr lang="en-US" b="1" dirty="0" smtClean="0">
                <a:solidFill>
                  <a:srgbClr val="000000"/>
                </a:solidFill>
                <a:latin typeface="Arial" charset="0"/>
                <a:cs typeface="Arial" charset="0"/>
              </a:rPr>
              <a:t> </a:t>
            </a:r>
            <a:endParaRPr lang="ru-RU" b="1" dirty="0">
              <a:solidFill>
                <a:srgbClr val="000000"/>
              </a:solidFill>
              <a:latin typeface="Arial" charset="0"/>
              <a:cs typeface="Arial" charset="0"/>
            </a:endParaRPr>
          </a:p>
        </p:txBody>
      </p:sp>
      <p:graphicFrame>
        <p:nvGraphicFramePr>
          <p:cNvPr id="321578" name="Object 1963"/>
          <p:cNvGraphicFramePr>
            <a:graphicFrameLocks noChangeAspect="1"/>
          </p:cNvGraphicFramePr>
          <p:nvPr>
            <p:extLst>
              <p:ext uri="{D42A27DB-BD31-4B8C-83A1-F6EECF244321}">
                <p14:modId xmlns:p14="http://schemas.microsoft.com/office/powerpoint/2010/main" val="2494421923"/>
              </p:ext>
            </p:extLst>
          </p:nvPr>
        </p:nvGraphicFramePr>
        <p:xfrm>
          <a:off x="4078578" y="4440818"/>
          <a:ext cx="1482725" cy="312737"/>
        </p:xfrm>
        <a:graphic>
          <a:graphicData uri="http://schemas.openxmlformats.org/presentationml/2006/ole">
            <mc:AlternateContent xmlns:mc="http://schemas.openxmlformats.org/markup-compatibility/2006">
              <mc:Choice xmlns:v="urn:schemas-microsoft-com:vml" Requires="v">
                <p:oleObj spid="_x0000_s620370" name="Equation" r:id="rId15" imgW="1320480" imgH="253800" progId="Equation.DSMT4">
                  <p:embed/>
                </p:oleObj>
              </mc:Choice>
              <mc:Fallback>
                <p:oleObj name="Equation" r:id="rId15" imgW="1320480" imgH="253800" progId="Equation.DSMT4">
                  <p:embed/>
                  <p:pic>
                    <p:nvPicPr>
                      <p:cNvPr id="0" name=""/>
                      <p:cNvPicPr>
                        <a:picLocks noChangeAspect="1" noChangeArrowheads="1"/>
                      </p:cNvPicPr>
                      <p:nvPr/>
                    </p:nvPicPr>
                    <p:blipFill>
                      <a:blip r:embed="rId16"/>
                      <a:srcRect/>
                      <a:stretch>
                        <a:fillRect/>
                      </a:stretch>
                    </p:blipFill>
                    <p:spPr bwMode="auto">
                      <a:xfrm>
                        <a:off x="4078578" y="4440818"/>
                        <a:ext cx="1482725" cy="3127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1579" name="Line 43"/>
          <p:cNvSpPr>
            <a:spLocks noChangeShapeType="1"/>
          </p:cNvSpPr>
          <p:nvPr/>
        </p:nvSpPr>
        <p:spPr bwMode="auto">
          <a:xfrm>
            <a:off x="161925" y="5191125"/>
            <a:ext cx="3067050" cy="485775"/>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21580" name="Line 44"/>
          <p:cNvSpPr>
            <a:spLocks noChangeShapeType="1"/>
          </p:cNvSpPr>
          <p:nvPr/>
        </p:nvSpPr>
        <p:spPr bwMode="auto">
          <a:xfrm rot="5400000">
            <a:off x="1851025" y="5737225"/>
            <a:ext cx="571500" cy="95250"/>
          </a:xfrm>
          <a:prstGeom prst="line">
            <a:avLst/>
          </a:prstGeom>
          <a:noFill/>
          <a:ln w="9525">
            <a:solidFill>
              <a:srgbClr val="FF0000"/>
            </a:solidFill>
            <a:prstDash val="dash"/>
            <a:round/>
            <a:headEnd/>
            <a:tailEnd/>
          </a:ln>
        </p:spPr>
        <p:txBody>
          <a:bodyPr anchor="ctr"/>
          <a:lstStyle/>
          <a:p>
            <a:endParaRPr lang="ru-RU">
              <a:solidFill>
                <a:srgbClr val="000000"/>
              </a:solidFill>
              <a:latin typeface="Arial" charset="0"/>
              <a:cs typeface="Arial" charset="0"/>
            </a:endParaRPr>
          </a:p>
        </p:txBody>
      </p:sp>
      <p:sp>
        <p:nvSpPr>
          <p:cNvPr id="321581" name="AutoShape 45"/>
          <p:cNvSpPr>
            <a:spLocks noChangeArrowheads="1"/>
          </p:cNvSpPr>
          <p:nvPr/>
        </p:nvSpPr>
        <p:spPr bwMode="auto">
          <a:xfrm rot="-8798361">
            <a:off x="876300" y="4846638"/>
            <a:ext cx="588963" cy="152400"/>
          </a:xfrm>
          <a:prstGeom prst="rightArrow">
            <a:avLst>
              <a:gd name="adj1" fmla="val 50000"/>
              <a:gd name="adj2" fmla="val 96615"/>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82" name="AutoShape 46"/>
          <p:cNvSpPr>
            <a:spLocks noChangeArrowheads="1"/>
          </p:cNvSpPr>
          <p:nvPr/>
        </p:nvSpPr>
        <p:spPr bwMode="auto">
          <a:xfrm rot="-6964164">
            <a:off x="1508920" y="4726781"/>
            <a:ext cx="500062" cy="136525"/>
          </a:xfrm>
          <a:prstGeom prst="rightArrow">
            <a:avLst>
              <a:gd name="adj1" fmla="val 50000"/>
              <a:gd name="adj2" fmla="val 91570"/>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83" name="AutoShape 47"/>
          <p:cNvSpPr>
            <a:spLocks noChangeArrowheads="1"/>
          </p:cNvSpPr>
          <p:nvPr/>
        </p:nvSpPr>
        <p:spPr bwMode="auto">
          <a:xfrm rot="9628763">
            <a:off x="966788" y="5945188"/>
            <a:ext cx="658812" cy="133350"/>
          </a:xfrm>
          <a:prstGeom prst="rightArrow">
            <a:avLst>
              <a:gd name="adj1" fmla="val 50000"/>
              <a:gd name="adj2" fmla="val 123512"/>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1584" name="AutoShape 48"/>
          <p:cNvSpPr>
            <a:spLocks noChangeArrowheads="1"/>
          </p:cNvSpPr>
          <p:nvPr/>
        </p:nvSpPr>
        <p:spPr bwMode="auto">
          <a:xfrm rot="-10269939">
            <a:off x="708025" y="5289550"/>
            <a:ext cx="1152525" cy="171450"/>
          </a:xfrm>
          <a:prstGeom prst="rightArrow">
            <a:avLst>
              <a:gd name="adj1" fmla="val 50000"/>
              <a:gd name="adj2" fmla="val 168056"/>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1585" name="Text Box 49"/>
          <p:cNvSpPr txBox="1">
            <a:spLocks noChangeArrowheads="1"/>
          </p:cNvSpPr>
          <p:nvPr/>
        </p:nvSpPr>
        <p:spPr bwMode="auto">
          <a:xfrm>
            <a:off x="3228975" y="5016500"/>
            <a:ext cx="5315879" cy="723275"/>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Since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 force</a:t>
            </a:r>
            <a:r>
              <a:rPr lang="ru-RU" sz="1000" dirty="0">
                <a:solidFill>
                  <a:srgbClr val="000000"/>
                </a:solidFill>
                <a:latin typeface="Arial" charset="0"/>
                <a:cs typeface="Arial" charset="0"/>
              </a:rPr>
              <a:t> </a:t>
            </a:r>
            <a:r>
              <a:rPr lang="en-US" sz="1000" i="1" dirty="0">
                <a:solidFill>
                  <a:srgbClr val="000000"/>
                </a:solidFill>
                <a:latin typeface="Arial" charset="0"/>
                <a:cs typeface="Arial" charset="0"/>
              </a:rPr>
              <a:t>R</a:t>
            </a:r>
            <a:r>
              <a:rPr lang="en-US" sz="1000" dirty="0">
                <a:solidFill>
                  <a:srgbClr val="000000"/>
                </a:solidFill>
                <a:latin typeface="Arial" charset="0"/>
                <a:cs typeface="Arial" charset="0"/>
              </a:rPr>
              <a:t>’ is equal to the resultant</a:t>
            </a:r>
            <a:r>
              <a:rPr lang="ru-RU" sz="1000" dirty="0">
                <a:solidFill>
                  <a:srgbClr val="000000"/>
                </a:solidFill>
                <a:latin typeface="Arial" charset="0"/>
                <a:cs typeface="Arial" charset="0"/>
              </a:rPr>
              <a:t> </a:t>
            </a:r>
            <a:r>
              <a:rPr lang="en-US" sz="1000" i="1" dirty="0">
                <a:solidFill>
                  <a:srgbClr val="000000"/>
                </a:solidFill>
                <a:latin typeface="Arial" charset="0"/>
                <a:cs typeface="Arial" charset="0"/>
              </a:rPr>
              <a:t>R</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directed along the same line and has</a:t>
            </a:r>
          </a:p>
          <a:p>
            <a:r>
              <a:rPr lang="en-US" sz="1000" dirty="0">
                <a:solidFill>
                  <a:srgbClr val="000000"/>
                </a:solidFill>
                <a:latin typeface="Arial" charset="0"/>
                <a:cs typeface="Arial" charset="0"/>
              </a:rPr>
              <a:t> opposite sense</a:t>
            </a:r>
            <a:r>
              <a:rPr lang="ru-RU" sz="1000" dirty="0">
                <a:solidFill>
                  <a:srgbClr val="000000"/>
                </a:solidFill>
                <a:latin typeface="Arial" charset="0"/>
                <a:cs typeface="Arial" charset="0"/>
              </a:rPr>
              <a:t> </a:t>
            </a:r>
            <a:r>
              <a:rPr lang="en-US" sz="1100" b="1" i="1" dirty="0">
                <a:solidFill>
                  <a:srgbClr val="000000"/>
                </a:solidFill>
                <a:latin typeface="Times New Roman" pitchFamily="18" charset="0"/>
                <a:cs typeface="Times New Roman" pitchFamily="18" charset="0"/>
              </a:rPr>
              <a:t>M</a:t>
            </a:r>
            <a:r>
              <a:rPr lang="en-US" sz="1100" i="1" baseline="-25000" dirty="0">
                <a:solidFill>
                  <a:srgbClr val="000000"/>
                </a:solidFill>
                <a:latin typeface="Times New Roman" pitchFamily="18" charset="0"/>
                <a:cs typeface="Times New Roman" pitchFamily="18" charset="0"/>
              </a:rPr>
              <a:t>A</a:t>
            </a:r>
            <a:r>
              <a:rPr lang="en-US" sz="1100" dirty="0" smtClean="0">
                <a:solidFill>
                  <a:srgbClr val="000000"/>
                </a:solidFill>
                <a:latin typeface="Times New Roman" pitchFamily="18" charset="0"/>
                <a:cs typeface="Times New Roman" pitchFamily="18" charset="0"/>
              </a:rPr>
              <a:t>( </a:t>
            </a:r>
            <a:r>
              <a:rPr lang="en-US" sz="1100" b="1" i="1" dirty="0" smtClean="0">
                <a:solidFill>
                  <a:srgbClr val="000000"/>
                </a:solidFill>
                <a:latin typeface="Times New Roman" pitchFamily="18" charset="0"/>
                <a:cs typeface="Times New Roman" pitchFamily="18" charset="0"/>
              </a:rPr>
              <a:t>-R   </a:t>
            </a:r>
            <a:r>
              <a:rPr lang="en-US" sz="1100" dirty="0" smtClean="0">
                <a:solidFill>
                  <a:srgbClr val="000000"/>
                </a:solidFill>
                <a:latin typeface="Times New Roman" pitchFamily="18" charset="0"/>
                <a:cs typeface="Times New Roman" pitchFamily="18" charset="0"/>
              </a:rPr>
              <a:t>) </a:t>
            </a:r>
            <a:r>
              <a:rPr lang="en-US" sz="1100" dirty="0">
                <a:solidFill>
                  <a:srgbClr val="000000"/>
                </a:solidFill>
                <a:latin typeface="Times New Roman" pitchFamily="18" charset="0"/>
                <a:cs typeface="Times New Roman" pitchFamily="18" charset="0"/>
              </a:rPr>
              <a:t>= - </a:t>
            </a:r>
            <a:r>
              <a:rPr lang="en-US" sz="1100" b="1" i="1" dirty="0">
                <a:solidFill>
                  <a:srgbClr val="000000"/>
                </a:solidFill>
                <a:latin typeface="Times New Roman" pitchFamily="18" charset="0"/>
                <a:cs typeface="Times New Roman" pitchFamily="18" charset="0"/>
              </a:rPr>
              <a:t>M</a:t>
            </a:r>
            <a:r>
              <a:rPr lang="en-US" sz="1100" i="1" baseline="-25000" dirty="0">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a:t>
            </a:r>
            <a:r>
              <a:rPr lang="en-US" sz="1100" b="1" i="1" dirty="0">
                <a:solidFill>
                  <a:srgbClr val="000000"/>
                </a:solidFill>
                <a:latin typeface="Times New Roman" pitchFamily="18" charset="0"/>
                <a:cs typeface="Times New Roman" pitchFamily="18" charset="0"/>
              </a:rPr>
              <a:t>R</a:t>
            </a:r>
            <a:r>
              <a:rPr lang="en-US" sz="1100" dirty="0">
                <a:solidFill>
                  <a:srgbClr val="000000"/>
                </a:solidFill>
                <a:latin typeface="Times New Roman" pitchFamily="18" charset="0"/>
                <a:cs typeface="Times New Roman" pitchFamily="18" charset="0"/>
              </a:rPr>
              <a:t>)</a:t>
            </a:r>
            <a:r>
              <a:rPr lang="en-US" sz="1000" dirty="0">
                <a:solidFill>
                  <a:srgbClr val="000000"/>
                </a:solidFill>
                <a:latin typeface="Arial" charset="0"/>
                <a:cs typeface="Arial" charset="0"/>
              </a:rPr>
              <a:t>. Substituting this expression in the previous equation,</a:t>
            </a:r>
          </a:p>
          <a:p>
            <a:r>
              <a:rPr lang="en-US" sz="1000" dirty="0">
                <a:solidFill>
                  <a:srgbClr val="000000"/>
                </a:solidFill>
                <a:latin typeface="Arial" charset="0"/>
                <a:cs typeface="Arial" charset="0"/>
              </a:rPr>
              <a:t>we </a:t>
            </a:r>
            <a:r>
              <a:rPr lang="en-US" sz="1000" dirty="0" smtClean="0">
                <a:solidFill>
                  <a:srgbClr val="000000"/>
                </a:solidFill>
                <a:latin typeface="Arial" charset="0"/>
                <a:cs typeface="Arial" charset="0"/>
              </a:rPr>
              <a:t>find                                                  </a:t>
            </a:r>
            <a:endParaRPr lang="en-US" sz="1000" dirty="0">
              <a:solidFill>
                <a:srgbClr val="000000"/>
              </a:solidFill>
              <a:latin typeface="Arial" charset="0"/>
              <a:cs typeface="Arial" charset="0"/>
            </a:endParaRPr>
          </a:p>
          <a:p>
            <a:r>
              <a:rPr lang="en-US" sz="1000" dirty="0">
                <a:solidFill>
                  <a:srgbClr val="000000"/>
                </a:solidFill>
                <a:latin typeface="Arial" charset="0"/>
                <a:cs typeface="Arial" charset="0"/>
              </a:rPr>
              <a:t>			  or</a:t>
            </a:r>
            <a:r>
              <a:rPr lang="ru-RU" sz="1000" dirty="0">
                <a:solidFill>
                  <a:srgbClr val="000000"/>
                </a:solidFill>
                <a:latin typeface="Arial" charset="0"/>
                <a:cs typeface="Arial" charset="0"/>
              </a:rPr>
              <a:t>  </a:t>
            </a:r>
            <a:r>
              <a:rPr lang="en-US" sz="1000" b="1" dirty="0">
                <a:solidFill>
                  <a:srgbClr val="000000"/>
                </a:solidFill>
                <a:latin typeface="Arial" charset="0"/>
                <a:cs typeface="Arial" charset="0"/>
              </a:rPr>
              <a:t> </a:t>
            </a:r>
            <a:endParaRPr lang="ru-RU" sz="1000" b="1" dirty="0">
              <a:solidFill>
                <a:srgbClr val="000000"/>
              </a:solidFill>
              <a:latin typeface="Arial" charset="0"/>
              <a:cs typeface="Arial" charset="0"/>
            </a:endParaRPr>
          </a:p>
        </p:txBody>
      </p:sp>
      <p:graphicFrame>
        <p:nvGraphicFramePr>
          <p:cNvPr id="321586" name="Object 1964"/>
          <p:cNvGraphicFramePr>
            <a:graphicFrameLocks noChangeAspect="1"/>
          </p:cNvGraphicFramePr>
          <p:nvPr>
            <p:extLst>
              <p:ext uri="{D42A27DB-BD31-4B8C-83A1-F6EECF244321}">
                <p14:modId xmlns:p14="http://schemas.microsoft.com/office/powerpoint/2010/main" val="2891582389"/>
              </p:ext>
            </p:extLst>
          </p:nvPr>
        </p:nvGraphicFramePr>
        <p:xfrm>
          <a:off x="4222750" y="5443538"/>
          <a:ext cx="1382713" cy="314325"/>
        </p:xfrm>
        <a:graphic>
          <a:graphicData uri="http://schemas.openxmlformats.org/presentationml/2006/ole">
            <mc:AlternateContent xmlns:mc="http://schemas.openxmlformats.org/markup-compatibility/2006">
              <mc:Choice xmlns:v="urn:schemas-microsoft-com:vml" Requires="v">
                <p:oleObj spid="_x0000_s620371" name="Equation" r:id="rId17" imgW="1231560" imgH="253800" progId="Equation.DSMT4">
                  <p:embed/>
                </p:oleObj>
              </mc:Choice>
              <mc:Fallback>
                <p:oleObj name="Equation" r:id="rId17" imgW="1231560" imgH="253800" progId="Equation.DSMT4">
                  <p:embed/>
                  <p:pic>
                    <p:nvPicPr>
                      <p:cNvPr id="0" name=""/>
                      <p:cNvPicPr>
                        <a:picLocks noChangeAspect="1" noChangeArrowheads="1"/>
                      </p:cNvPicPr>
                      <p:nvPr/>
                    </p:nvPicPr>
                    <p:blipFill>
                      <a:blip r:embed="rId18"/>
                      <a:srcRect/>
                      <a:stretch>
                        <a:fillRect/>
                      </a:stretch>
                    </p:blipFill>
                    <p:spPr bwMode="auto">
                      <a:xfrm>
                        <a:off x="4222750" y="5443538"/>
                        <a:ext cx="1382713" cy="3143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1587" name="Object 1965"/>
          <p:cNvGraphicFramePr>
            <a:graphicFrameLocks noChangeAspect="1"/>
          </p:cNvGraphicFramePr>
          <p:nvPr>
            <p:extLst>
              <p:ext uri="{D42A27DB-BD31-4B8C-83A1-F6EECF244321}">
                <p14:modId xmlns:p14="http://schemas.microsoft.com/office/powerpoint/2010/main" val="745861514"/>
              </p:ext>
            </p:extLst>
          </p:nvPr>
        </p:nvGraphicFramePr>
        <p:xfrm>
          <a:off x="6467475" y="5435600"/>
          <a:ext cx="1211263" cy="314325"/>
        </p:xfrm>
        <a:graphic>
          <a:graphicData uri="http://schemas.openxmlformats.org/presentationml/2006/ole">
            <mc:AlternateContent xmlns:mc="http://schemas.openxmlformats.org/markup-compatibility/2006">
              <mc:Choice xmlns:v="urn:schemas-microsoft-com:vml" Requires="v">
                <p:oleObj spid="_x0000_s620372" name="Equation" r:id="rId19" imgW="1079280" imgH="253800" progId="Equation.DSMT4">
                  <p:embed/>
                </p:oleObj>
              </mc:Choice>
              <mc:Fallback>
                <p:oleObj name="Equation" r:id="rId19" imgW="1079280" imgH="253800" progId="Equation.DSMT4">
                  <p:embed/>
                  <p:pic>
                    <p:nvPicPr>
                      <p:cNvPr id="0" name=""/>
                      <p:cNvPicPr>
                        <a:picLocks noChangeAspect="1" noChangeArrowheads="1"/>
                      </p:cNvPicPr>
                      <p:nvPr/>
                    </p:nvPicPr>
                    <p:blipFill>
                      <a:blip r:embed="rId20"/>
                      <a:srcRect/>
                      <a:stretch>
                        <a:fillRect/>
                      </a:stretch>
                    </p:blipFill>
                    <p:spPr bwMode="auto">
                      <a:xfrm>
                        <a:off x="6467475" y="5435600"/>
                        <a:ext cx="1211263" cy="314325"/>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1588" name="Text Box 52"/>
          <p:cNvSpPr txBox="1">
            <a:spLocks noChangeArrowheads="1"/>
          </p:cNvSpPr>
          <p:nvPr/>
        </p:nvSpPr>
        <p:spPr bwMode="auto">
          <a:xfrm>
            <a:off x="3328988" y="6053138"/>
            <a:ext cx="2981907" cy="246221"/>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Projecting this vector equation on any axis we get</a:t>
            </a:r>
            <a:endParaRPr lang="ru-RU" sz="1000" dirty="0">
              <a:solidFill>
                <a:srgbClr val="000000"/>
              </a:solidFill>
              <a:latin typeface="Arial" charset="0"/>
              <a:cs typeface="Arial" charset="0"/>
            </a:endParaRPr>
          </a:p>
        </p:txBody>
      </p:sp>
      <p:graphicFrame>
        <p:nvGraphicFramePr>
          <p:cNvPr id="321589" name="Object 1966"/>
          <p:cNvGraphicFramePr>
            <a:graphicFrameLocks noChangeAspect="1"/>
          </p:cNvGraphicFramePr>
          <p:nvPr>
            <p:extLst>
              <p:ext uri="{D42A27DB-BD31-4B8C-83A1-F6EECF244321}">
                <p14:modId xmlns:p14="http://schemas.microsoft.com/office/powerpoint/2010/main" val="3153370243"/>
              </p:ext>
            </p:extLst>
          </p:nvPr>
        </p:nvGraphicFramePr>
        <p:xfrm>
          <a:off x="6624638" y="6029325"/>
          <a:ext cx="1182687" cy="314325"/>
        </p:xfrm>
        <a:graphic>
          <a:graphicData uri="http://schemas.openxmlformats.org/presentationml/2006/ole">
            <mc:AlternateContent xmlns:mc="http://schemas.openxmlformats.org/markup-compatibility/2006">
              <mc:Choice xmlns:v="urn:schemas-microsoft-com:vml" Requires="v">
                <p:oleObj spid="_x0000_s620373" name="Equation" r:id="rId21" imgW="1054080" imgH="253800" progId="Equation.DSMT4">
                  <p:embed/>
                </p:oleObj>
              </mc:Choice>
              <mc:Fallback>
                <p:oleObj name="Equation" r:id="rId21" imgW="1054080" imgH="253800" progId="Equation.DSMT4">
                  <p:embed/>
                  <p:pic>
                    <p:nvPicPr>
                      <p:cNvPr id="0" name=""/>
                      <p:cNvPicPr>
                        <a:picLocks noChangeAspect="1" noChangeArrowheads="1"/>
                      </p:cNvPicPr>
                      <p:nvPr/>
                    </p:nvPicPr>
                    <p:blipFill>
                      <a:blip r:embed="rId22"/>
                      <a:srcRect/>
                      <a:stretch>
                        <a:fillRect/>
                      </a:stretch>
                    </p:blipFill>
                    <p:spPr bwMode="auto">
                      <a:xfrm>
                        <a:off x="6624638" y="6029325"/>
                        <a:ext cx="1182687" cy="314325"/>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55241" name="AutoShape 55">
            <a:hlinkClick r:id="rId2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55242" name="AutoShape 5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55243" name="AutoShape 57">
            <a:hlinkClick r:id="" action="ppaction://hlinkshowjump?jump=nextslide" highlightClick="1"/>
          </p:cNvPr>
          <p:cNvSpPr>
            <a:spLocks noChangeArrowheads="1"/>
          </p:cNvSpPr>
          <p:nvPr/>
        </p:nvSpPr>
        <p:spPr bwMode="auto">
          <a:xfrm>
            <a:off x="4400550"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55244" name="Oval 5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25</a:t>
            </a:r>
            <a:endParaRPr lang="ru-RU" sz="1000" b="1" dirty="0">
              <a:solidFill>
                <a:srgbClr val="00007D"/>
              </a:solidFill>
              <a:latin typeface="Arial" charset="0"/>
              <a:cs typeface="Arial" charset="0"/>
            </a:endParaRPr>
          </a:p>
        </p:txBody>
      </p:sp>
      <p:pic>
        <p:nvPicPr>
          <p:cNvPr id="55245" name="Picture 15" descr="Z:\Символ НГУ_4.JPG"/>
          <p:cNvPicPr>
            <a:picLocks noChangeAspect="1" noChangeArrowheads="1"/>
          </p:cNvPicPr>
          <p:nvPr/>
        </p:nvPicPr>
        <p:blipFill>
          <a:blip r:embed="rId24"/>
          <a:srcRect/>
          <a:stretch>
            <a:fillRect/>
          </a:stretch>
        </p:blipFill>
        <p:spPr bwMode="auto">
          <a:xfrm>
            <a:off x="8115300" y="82550"/>
            <a:ext cx="900113" cy="755650"/>
          </a:xfrm>
          <a:prstGeom prst="rect">
            <a:avLst/>
          </a:prstGeom>
          <a:noFill/>
          <a:ln w="9525">
            <a:noFill/>
            <a:miter lim="800000"/>
            <a:headEnd/>
            <a:tailEnd/>
          </a:ln>
        </p:spPr>
      </p:pic>
      <p:sp>
        <p:nvSpPr>
          <p:cNvPr id="3" name="Прямоугольник 2"/>
          <p:cNvSpPr/>
          <p:nvPr/>
        </p:nvSpPr>
        <p:spPr>
          <a:xfrm>
            <a:off x="2052638" y="976313"/>
            <a:ext cx="4572000" cy="2012859"/>
          </a:xfrm>
          <a:prstGeom prst="rect">
            <a:avLst/>
          </a:prstGeom>
        </p:spPr>
        <p:txBody>
          <a:bodyPr>
            <a:spAutoFit/>
          </a:bodyPr>
          <a:lstStyle/>
          <a:p>
            <a:pPr marL="533400" indent="-533400">
              <a:lnSpc>
                <a:spcPct val="80000"/>
              </a:lnSpc>
              <a:spcBef>
                <a:spcPct val="20000"/>
              </a:spcBef>
              <a:buClr>
                <a:srgbClr val="00007D"/>
              </a:buClr>
              <a:buSzPct val="75000"/>
              <a:defRPr/>
            </a:pPr>
            <a:endParaRPr lang="ru-RU" sz="1000" b="1" dirty="0">
              <a:solidFill>
                <a:srgbClr val="000000"/>
              </a:solidFill>
              <a:latin typeface="Arial" charset="0"/>
              <a:cs typeface="Arial" charset="0"/>
            </a:endParaRPr>
          </a:p>
          <a:p>
            <a:pPr algn="ctr">
              <a:spcBef>
                <a:spcPct val="20000"/>
              </a:spcBef>
              <a:buClr>
                <a:srgbClr val="00007D"/>
              </a:buClr>
              <a:buSzPct val="75000"/>
              <a:defRPr/>
            </a:pPr>
            <a:r>
              <a:rPr lang="en-US" sz="1400" b="1" dirty="0" err="1">
                <a:solidFill>
                  <a:srgbClr val="FF0000"/>
                </a:solidFill>
                <a:latin typeface="Arial" charset="0"/>
                <a:cs typeface="Arial" charset="0"/>
              </a:rPr>
              <a:t>Varignon's</a:t>
            </a:r>
            <a:r>
              <a:rPr lang="en-US" sz="1400" b="1" dirty="0">
                <a:solidFill>
                  <a:srgbClr val="FF0000"/>
                </a:solidFill>
                <a:latin typeface="Arial" charset="0"/>
                <a:cs typeface="Arial" charset="0"/>
              </a:rPr>
              <a:t> </a:t>
            </a:r>
            <a:r>
              <a:rPr lang="en-US" sz="1400" b="1" dirty="0" smtClean="0">
                <a:solidFill>
                  <a:srgbClr val="FF0000"/>
                </a:solidFill>
                <a:latin typeface="Arial" charset="0"/>
                <a:cs typeface="Arial" charset="0"/>
              </a:rPr>
              <a:t>Theorem</a:t>
            </a:r>
            <a:r>
              <a:rPr lang="en-US" sz="1000" dirty="0">
                <a:solidFill>
                  <a:srgbClr val="00007D"/>
                </a:solidFill>
                <a:latin typeface="Arial" charset="0"/>
                <a:cs typeface="Arial" charset="0"/>
              </a:rPr>
              <a:t>	</a:t>
            </a:r>
          </a:p>
          <a:p>
            <a:pPr marL="533400" indent="-533400" algn="ctr">
              <a:spcBef>
                <a:spcPct val="20000"/>
              </a:spcBef>
              <a:buClr>
                <a:srgbClr val="00007D"/>
              </a:buClr>
              <a:buSzPct val="75000"/>
              <a:buFont typeface="Wingdings" pitchFamily="2" charset="2"/>
              <a:buChar char="n"/>
              <a:defRPr/>
            </a:pPr>
            <a:endParaRPr lang="en-US" sz="1000" dirty="0">
              <a:solidFill>
                <a:srgbClr val="00007D"/>
              </a:solidFill>
              <a:latin typeface="Arial" charset="0"/>
              <a:cs typeface="Arial" charset="0"/>
            </a:endParaRPr>
          </a:p>
          <a:p>
            <a:pPr>
              <a:spcBef>
                <a:spcPct val="20000"/>
              </a:spcBef>
              <a:buClr>
                <a:srgbClr val="00007D"/>
              </a:buClr>
              <a:buSzPct val="75000"/>
              <a:defRPr/>
            </a:pPr>
            <a:r>
              <a:rPr lang="en-US" sz="1000" b="1" dirty="0" smtClean="0">
                <a:solidFill>
                  <a:srgbClr val="00007D"/>
                </a:solidFill>
                <a:latin typeface="Arial" charset="0"/>
                <a:cs typeface="Arial" charset="0"/>
              </a:rPr>
              <a:t>	If </a:t>
            </a:r>
            <a:r>
              <a:rPr lang="en-US" sz="1000" b="1" dirty="0">
                <a:solidFill>
                  <a:srgbClr val="00007D"/>
                </a:solidFill>
                <a:latin typeface="Arial" charset="0"/>
                <a:cs typeface="Arial" charset="0"/>
              </a:rPr>
              <a:t>a given force system has a resultant, </a:t>
            </a:r>
          </a:p>
          <a:p>
            <a:pPr>
              <a:spcBef>
                <a:spcPct val="20000"/>
              </a:spcBef>
              <a:buClr>
                <a:srgbClr val="00007D"/>
              </a:buClr>
              <a:buSzPct val="75000"/>
              <a:defRPr/>
            </a:pPr>
            <a:r>
              <a:rPr lang="en-US" sz="1000" b="1" dirty="0" smtClean="0">
                <a:solidFill>
                  <a:srgbClr val="00007D"/>
                </a:solidFill>
                <a:latin typeface="Arial" charset="0"/>
                <a:cs typeface="Arial" charset="0"/>
              </a:rPr>
              <a:t>- the </a:t>
            </a:r>
            <a:r>
              <a:rPr lang="en-US" sz="1000" b="1" dirty="0">
                <a:solidFill>
                  <a:srgbClr val="00007D"/>
                </a:solidFill>
                <a:latin typeface="Arial" charset="0"/>
                <a:cs typeface="Arial" charset="0"/>
              </a:rPr>
              <a:t>moment of that resultant with respect to any center is equal to the geometrical sum of the moments of the component forces with respect to the same </a:t>
            </a:r>
            <a:r>
              <a:rPr lang="en-US" sz="1000" b="1" dirty="0" smtClean="0">
                <a:solidFill>
                  <a:srgbClr val="00007D"/>
                </a:solidFill>
                <a:latin typeface="Arial" charset="0"/>
                <a:cs typeface="Arial" charset="0"/>
              </a:rPr>
              <a:t>center;</a:t>
            </a:r>
            <a:endParaRPr lang="en-US" sz="1000" b="1" dirty="0">
              <a:solidFill>
                <a:srgbClr val="00007D"/>
              </a:solidFill>
              <a:latin typeface="Arial" charset="0"/>
              <a:cs typeface="Arial" charset="0"/>
            </a:endParaRPr>
          </a:p>
          <a:p>
            <a:pPr>
              <a:spcBef>
                <a:spcPct val="20000"/>
              </a:spcBef>
              <a:buClr>
                <a:srgbClr val="00007D"/>
              </a:buClr>
              <a:buSzPct val="75000"/>
              <a:defRPr/>
            </a:pPr>
            <a:r>
              <a:rPr lang="en-US" sz="1000" b="1" dirty="0" smtClean="0">
                <a:solidFill>
                  <a:srgbClr val="00007D"/>
                </a:solidFill>
                <a:latin typeface="Arial" charset="0"/>
                <a:cs typeface="Arial" charset="0"/>
              </a:rPr>
              <a:t>- the </a:t>
            </a:r>
            <a:r>
              <a:rPr lang="en-US" sz="1000" b="1" dirty="0">
                <a:solidFill>
                  <a:srgbClr val="00007D"/>
                </a:solidFill>
                <a:latin typeface="Arial" charset="0"/>
                <a:cs typeface="Arial" charset="0"/>
              </a:rPr>
              <a:t>moment of that resultant with respect to any axis is equal to the algebraic sum of the moments of the component forces with respect to the same axis.</a:t>
            </a:r>
            <a:endParaRPr lang="ru-RU" sz="1000" b="1" dirty="0">
              <a:solidFill>
                <a:srgbClr val="00007D"/>
              </a:solidFill>
              <a:latin typeface="Arial" charset="0"/>
              <a:cs typeface="Arial" charset="0"/>
            </a:endParaRPr>
          </a:p>
          <a:p>
            <a:pPr marL="533400" indent="-533400">
              <a:spcBef>
                <a:spcPct val="20000"/>
              </a:spcBef>
              <a:buClr>
                <a:srgbClr val="00007D"/>
              </a:buClr>
              <a:buSzPct val="75000"/>
              <a:buFont typeface="Wingdings" pitchFamily="2" charset="2"/>
              <a:buChar char="n"/>
              <a:defRPr/>
            </a:pPr>
            <a:endParaRPr lang="ru-RU" sz="1000" dirty="0">
              <a:solidFill>
                <a:srgbClr val="00007D"/>
              </a:solidFill>
              <a:latin typeface="Arial" charset="0"/>
              <a:cs typeface="Arial" charset="0"/>
            </a:endParaRPr>
          </a:p>
        </p:txBody>
      </p:sp>
      <p:graphicFrame>
        <p:nvGraphicFramePr>
          <p:cNvPr id="44" name="Object 1961"/>
          <p:cNvGraphicFramePr>
            <a:graphicFrameLocks noChangeAspect="1"/>
          </p:cNvGraphicFramePr>
          <p:nvPr>
            <p:extLst>
              <p:ext uri="{D42A27DB-BD31-4B8C-83A1-F6EECF244321}">
                <p14:modId xmlns:p14="http://schemas.microsoft.com/office/powerpoint/2010/main" val="398210114"/>
              </p:ext>
            </p:extLst>
          </p:nvPr>
        </p:nvGraphicFramePr>
        <p:xfrm>
          <a:off x="2334177" y="5277058"/>
          <a:ext cx="185737" cy="174625"/>
        </p:xfrm>
        <a:graphic>
          <a:graphicData uri="http://schemas.openxmlformats.org/presentationml/2006/ole">
            <mc:AlternateContent xmlns:mc="http://schemas.openxmlformats.org/markup-compatibility/2006">
              <mc:Choice xmlns:v="urn:schemas-microsoft-com:vml" Requires="v">
                <p:oleObj spid="_x0000_s620374" name="Формула" r:id="rId25" imgW="203112" imgH="190417" progId="Equation.3">
                  <p:embed/>
                </p:oleObj>
              </mc:Choice>
              <mc:Fallback>
                <p:oleObj name="Формула" r:id="rId25" imgW="203112" imgH="190417"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34177" y="5277058"/>
                        <a:ext cx="185737"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317336752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withEffect">
                                  <p:stCondLst>
                                    <p:cond delay="0"/>
                                  </p:stCondLst>
                                  <p:childTnLst>
                                    <p:set>
                                      <p:cBhvr>
                                        <p:cTn id="6" dur="1" fill="hold">
                                          <p:stCondLst>
                                            <p:cond delay="0"/>
                                          </p:stCondLst>
                                        </p:cTn>
                                        <p:tgtEl>
                                          <p:spTgt spid="32155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155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155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2155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2156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156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2156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156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2156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1568"/>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21561"/>
                                        </p:tgtEl>
                                        <p:attrNameLst>
                                          <p:attrName>style.visibility</p:attrName>
                                        </p:attrNameLst>
                                      </p:cBhvr>
                                      <p:to>
                                        <p:strVal val="visible"/>
                                      </p:to>
                                    </p:set>
                                  </p:childTnLst>
                                </p:cTn>
                              </p:par>
                              <p:par>
                                <p:cTn id="29" presetID="9" presetClass="exit" presetSubtype="0" fill="hold" grpId="1" nodeType="withEffect">
                                  <p:stCondLst>
                                    <p:cond delay="0"/>
                                  </p:stCondLst>
                                  <p:childTnLst>
                                    <p:animEffect transition="out" filter="dissolve">
                                      <p:cBhvr>
                                        <p:cTn id="30" dur="500"/>
                                        <p:tgtEl>
                                          <p:spTgt spid="321557"/>
                                        </p:tgtEl>
                                      </p:cBhvr>
                                    </p:animEffect>
                                    <p:set>
                                      <p:cBhvr>
                                        <p:cTn id="31" dur="1" fill="hold">
                                          <p:stCondLst>
                                            <p:cond delay="499"/>
                                          </p:stCondLst>
                                        </p:cTn>
                                        <p:tgtEl>
                                          <p:spTgt spid="321557"/>
                                        </p:tgtEl>
                                        <p:attrNameLst>
                                          <p:attrName>style.visibility</p:attrName>
                                        </p:attrNameLst>
                                      </p:cBhvr>
                                      <p:to>
                                        <p:strVal val="hidden"/>
                                      </p:to>
                                    </p:set>
                                  </p:childTnLst>
                                </p:cTn>
                              </p:par>
                              <p:par>
                                <p:cTn id="32" presetID="9" presetClass="exit" presetSubtype="0" fill="hold" grpId="1" nodeType="withEffect">
                                  <p:stCondLst>
                                    <p:cond delay="0"/>
                                  </p:stCondLst>
                                  <p:childTnLst>
                                    <p:animEffect transition="out" filter="dissolve">
                                      <p:cBhvr>
                                        <p:cTn id="33" dur="500"/>
                                        <p:tgtEl>
                                          <p:spTgt spid="321558"/>
                                        </p:tgtEl>
                                      </p:cBhvr>
                                    </p:animEffect>
                                    <p:set>
                                      <p:cBhvr>
                                        <p:cTn id="34" dur="1" fill="hold">
                                          <p:stCondLst>
                                            <p:cond delay="499"/>
                                          </p:stCondLst>
                                        </p:cTn>
                                        <p:tgtEl>
                                          <p:spTgt spid="321558"/>
                                        </p:tgtEl>
                                        <p:attrNameLst>
                                          <p:attrName>style.visibility</p:attrName>
                                        </p:attrNameLst>
                                      </p:cBhvr>
                                      <p:to>
                                        <p:strVal val="hidden"/>
                                      </p:to>
                                    </p:set>
                                  </p:childTnLst>
                                </p:cTn>
                              </p:par>
                              <p:par>
                                <p:cTn id="35" presetID="9" presetClass="exit" presetSubtype="0" fill="hold" grpId="1" nodeType="withEffect">
                                  <p:stCondLst>
                                    <p:cond delay="0"/>
                                  </p:stCondLst>
                                  <p:childTnLst>
                                    <p:animEffect transition="out" filter="dissolve">
                                      <p:cBhvr>
                                        <p:cTn id="36" dur="500"/>
                                        <p:tgtEl>
                                          <p:spTgt spid="321559"/>
                                        </p:tgtEl>
                                      </p:cBhvr>
                                    </p:animEffect>
                                    <p:set>
                                      <p:cBhvr>
                                        <p:cTn id="37" dur="1" fill="hold">
                                          <p:stCondLst>
                                            <p:cond delay="499"/>
                                          </p:stCondLst>
                                        </p:cTn>
                                        <p:tgtEl>
                                          <p:spTgt spid="321559"/>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32156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21567"/>
                                        </p:tgtEl>
                                        <p:attrNameLst>
                                          <p:attrName>style.visibility</p:attrName>
                                        </p:attrNameLst>
                                      </p:cBhvr>
                                      <p:to>
                                        <p:strVal val="visible"/>
                                      </p:to>
                                    </p:set>
                                  </p:childTnLst>
                                </p:cTn>
                              </p:par>
                            </p:childTnLst>
                          </p:cTn>
                        </p:par>
                        <p:par>
                          <p:cTn id="42" fill="hold" nodeType="afterGroup">
                            <p:stCondLst>
                              <p:cond delay="500"/>
                            </p:stCondLst>
                            <p:childTnLst>
                              <p:par>
                                <p:cTn id="43" presetID="1" presetClass="entr" presetSubtype="0" fill="hold" grpId="0" nodeType="afterEffect">
                                  <p:stCondLst>
                                    <p:cond delay="0"/>
                                  </p:stCondLst>
                                  <p:childTnLst>
                                    <p:set>
                                      <p:cBhvr>
                                        <p:cTn id="44" dur="1" fill="hold">
                                          <p:stCondLst>
                                            <p:cond delay="0"/>
                                          </p:stCondLst>
                                        </p:cTn>
                                        <p:tgtEl>
                                          <p:spTgt spid="321560"/>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157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1571"/>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21572"/>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1573"/>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21574"/>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2157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157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21579"/>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2157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157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21580"/>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21581"/>
                                        </p:tgtEl>
                                        <p:attrNameLst>
                                          <p:attrName>style.visibility</p:attrName>
                                        </p:attrNameLst>
                                      </p:cBhvr>
                                      <p:to>
                                        <p:strVal val="visible"/>
                                      </p:to>
                                    </p:set>
                                  </p:childTnLst>
                                </p:cTn>
                              </p:par>
                              <p:par>
                                <p:cTn id="75" presetID="1" presetClass="entr" presetSubtype="0" fill="hold" grpId="1" nodeType="withEffect">
                                  <p:stCondLst>
                                    <p:cond delay="0"/>
                                  </p:stCondLst>
                                  <p:childTnLst>
                                    <p:set>
                                      <p:cBhvr>
                                        <p:cTn id="76" dur="1" fill="hold">
                                          <p:stCondLst>
                                            <p:cond delay="0"/>
                                          </p:stCondLst>
                                        </p:cTn>
                                        <p:tgtEl>
                                          <p:spTgt spid="32158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21582"/>
                                        </p:tgtEl>
                                        <p:attrNameLst>
                                          <p:attrName>style.visibility</p:attrName>
                                        </p:attrNameLst>
                                      </p:cBhvr>
                                      <p:to>
                                        <p:strVal val="visible"/>
                                      </p:to>
                                    </p:set>
                                  </p:childTnLst>
                                </p:cTn>
                              </p:par>
                              <p:par>
                                <p:cTn id="79" presetID="1" presetClass="entr" presetSubtype="0" fill="hold" grpId="1" nodeType="withEffect">
                                  <p:stCondLst>
                                    <p:cond delay="0"/>
                                  </p:stCondLst>
                                  <p:childTnLst>
                                    <p:set>
                                      <p:cBhvr>
                                        <p:cTn id="80" dur="1" fill="hold">
                                          <p:stCondLst>
                                            <p:cond delay="0"/>
                                          </p:stCondLst>
                                        </p:cTn>
                                        <p:tgtEl>
                                          <p:spTgt spid="321582"/>
                                        </p:tgtEl>
                                        <p:attrNameLst>
                                          <p:attrName>style.visibility</p:attrName>
                                        </p:attrNameLst>
                                      </p:cBhvr>
                                      <p:to>
                                        <p:strVal val="visible"/>
                                      </p:to>
                                    </p:set>
                                  </p:childTnLst>
                                </p:cTn>
                              </p:par>
                              <p:par>
                                <p:cTn id="81" presetID="9" presetClass="exit" presetSubtype="0" fill="hold" grpId="1" nodeType="withEffect">
                                  <p:stCondLst>
                                    <p:cond delay="0"/>
                                  </p:stCondLst>
                                  <p:childTnLst>
                                    <p:animEffect transition="out" filter="dissolve">
                                      <p:cBhvr>
                                        <p:cTn id="82" dur="500"/>
                                        <p:tgtEl>
                                          <p:spTgt spid="321560"/>
                                        </p:tgtEl>
                                      </p:cBhvr>
                                    </p:animEffect>
                                    <p:set>
                                      <p:cBhvr>
                                        <p:cTn id="83" dur="1" fill="hold">
                                          <p:stCondLst>
                                            <p:cond delay="499"/>
                                          </p:stCondLst>
                                        </p:cTn>
                                        <p:tgtEl>
                                          <p:spTgt spid="321560"/>
                                        </p:tgtEl>
                                        <p:attrNameLst>
                                          <p:attrName>style.visibility</p:attrName>
                                        </p:attrNameLst>
                                      </p:cBhvr>
                                      <p:to>
                                        <p:strVal val="hidden"/>
                                      </p:to>
                                    </p:set>
                                  </p:childTnLst>
                                </p:cTn>
                              </p:par>
                              <p:par>
                                <p:cTn id="84" presetID="1" presetClass="entr" presetSubtype="0" fill="hold" grpId="0" nodeType="withEffect">
                                  <p:stCondLst>
                                    <p:cond delay="0"/>
                                  </p:stCondLst>
                                  <p:childTnLst>
                                    <p:set>
                                      <p:cBhvr>
                                        <p:cTn id="85" dur="1" fill="hold">
                                          <p:stCondLst>
                                            <p:cond delay="0"/>
                                          </p:stCondLst>
                                        </p:cTn>
                                        <p:tgtEl>
                                          <p:spTgt spid="321583"/>
                                        </p:tgtEl>
                                        <p:attrNameLst>
                                          <p:attrName>style.visibility</p:attrName>
                                        </p:attrNameLst>
                                      </p:cBhvr>
                                      <p:to>
                                        <p:strVal val="visible"/>
                                      </p:to>
                                    </p:set>
                                  </p:childTnLst>
                                </p:cTn>
                              </p:par>
                            </p:childTnLst>
                          </p:cTn>
                        </p:par>
                        <p:par>
                          <p:cTn id="86" fill="hold" nodeType="afterGroup">
                            <p:stCondLst>
                              <p:cond delay="500"/>
                            </p:stCondLst>
                            <p:childTnLst>
                              <p:par>
                                <p:cTn id="87" presetID="1" presetClass="entr" presetSubtype="0" fill="hold" grpId="0" nodeType="afterEffect">
                                  <p:stCondLst>
                                    <p:cond delay="0"/>
                                  </p:stCondLst>
                                  <p:childTnLst>
                                    <p:set>
                                      <p:cBhvr>
                                        <p:cTn id="88" dur="1" fill="hold">
                                          <p:stCondLst>
                                            <p:cond delay="0"/>
                                          </p:stCondLst>
                                        </p:cTn>
                                        <p:tgtEl>
                                          <p:spTgt spid="321584"/>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21585"/>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21586"/>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21587"/>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2158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158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1556" grpId="0" animBg="1"/>
      <p:bldP spid="321557" grpId="0" animBg="1"/>
      <p:bldP spid="321557" grpId="1" animBg="1"/>
      <p:bldP spid="321558" grpId="0" animBg="1"/>
      <p:bldP spid="321558" grpId="1" animBg="1"/>
      <p:bldP spid="321559" grpId="0" animBg="1"/>
      <p:bldP spid="321559" grpId="1" animBg="1"/>
      <p:bldP spid="321560" grpId="0" animBg="1"/>
      <p:bldP spid="321560" grpId="1" animBg="1"/>
      <p:bldP spid="321561" grpId="0"/>
      <p:bldP spid="321565" grpId="0" animBg="1"/>
      <p:bldP spid="321566" grpId="0"/>
      <p:bldP spid="321567" grpId="0" animBg="1"/>
      <p:bldP spid="321568" grpId="0" animBg="1"/>
      <p:bldP spid="321569" grpId="0" animBg="1"/>
      <p:bldP spid="321571" grpId="0" animBg="1"/>
      <p:bldP spid="321572" grpId="0"/>
      <p:bldP spid="321573" grpId="0"/>
      <p:bldP spid="321574" grpId="0" animBg="1"/>
      <p:bldP spid="321577" grpId="0"/>
      <p:bldP spid="321579" grpId="0" animBg="1"/>
      <p:bldP spid="321580" grpId="0" animBg="1"/>
      <p:bldP spid="321581" grpId="0" animBg="1"/>
      <p:bldP spid="321581" grpId="1" animBg="1"/>
      <p:bldP spid="321582" grpId="0" animBg="1"/>
      <p:bldP spid="321582" grpId="1" animBg="1"/>
      <p:bldP spid="321583" grpId="0" animBg="1"/>
      <p:bldP spid="321584" grpId="0" animBg="1"/>
      <p:bldP spid="321585" grpId="0"/>
      <p:bldP spid="32158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93767" y="1010992"/>
            <a:ext cx="8172000" cy="396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defRPr/>
            </a:pPr>
            <a:r>
              <a:rPr lang="en-US" sz="1200" b="1" dirty="0">
                <a:solidFill>
                  <a:srgbClr val="CACAFF">
                    <a:lumMod val="25000"/>
                  </a:srgbClr>
                </a:solidFill>
                <a:latin typeface="Arial" charset="0"/>
                <a:cs typeface="Arial" charset="0"/>
              </a:rPr>
              <a:t>The moment of a force about a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is equal to the vector product of the radius vector from the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to the point of application of the force, and the force itself.</a:t>
            </a:r>
            <a:endParaRPr lang="ru-RU" sz="1200" b="1" dirty="0" smtClean="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61936" y="1561998"/>
            <a:ext cx="8208000" cy="615553"/>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200" b="1" dirty="0">
                <a:solidFill>
                  <a:srgbClr val="CACAFF">
                    <a:lumMod val="25000"/>
                  </a:srgbClr>
                </a:solidFill>
                <a:cs typeface="Arial" charset="0"/>
              </a:rPr>
              <a:t>The moment of a force about an axis is an algebraic quantity equal to the moment of the projection of that force on a plane normal to the axis with respect to the point of intersection of the axis and the plane.</a:t>
            </a:r>
            <a:endParaRPr lang="ru-RU" sz="1200" b="1" dirty="0" smtClean="0">
              <a:solidFill>
                <a:srgbClr val="CACAFF">
                  <a:lumMod val="25000"/>
                </a:srgbClr>
              </a:solidFill>
              <a:cs typeface="Arial" charset="0"/>
            </a:endParaRPr>
          </a:p>
          <a:p>
            <a:pPr marL="0" indent="0" algn="just" eaLnBrk="1" hangingPunct="1">
              <a:defRPr/>
            </a:pPr>
            <a:endParaRPr lang="ru-RU" sz="1000" dirty="0">
              <a:solidFill>
                <a:srgbClr val="000000"/>
              </a:solidFill>
              <a:cs typeface="Arial" charset="0"/>
            </a:endParaRPr>
          </a:p>
        </p:txBody>
      </p:sp>
      <p:sp>
        <p:nvSpPr>
          <p:cNvPr id="262175" name="Text Box 31"/>
          <p:cNvSpPr txBox="1">
            <a:spLocks noChangeArrowheads="1"/>
          </p:cNvSpPr>
          <p:nvPr/>
        </p:nvSpPr>
        <p:spPr bwMode="auto">
          <a:xfrm>
            <a:off x="362325" y="2268229"/>
            <a:ext cx="8208000" cy="430887"/>
          </a:xfrm>
          <a:prstGeom prst="rect">
            <a:avLst/>
          </a:prstGeom>
          <a:solidFill>
            <a:srgbClr val="FFC000"/>
          </a:solidFill>
          <a:ln w="9525">
            <a:noFill/>
            <a:miter lim="800000"/>
            <a:headEnd/>
            <a:tailEnd/>
          </a:ln>
        </p:spPr>
        <p:txBody>
          <a:bodyPr wrap="square">
            <a:spAutoFit/>
          </a:bodyPr>
          <a:lstStyle/>
          <a:p>
            <a:r>
              <a:rPr lang="en-US" sz="1200" b="1" dirty="0">
                <a:solidFill>
                  <a:srgbClr val="CACAFF">
                    <a:lumMod val="25000"/>
                  </a:srgbClr>
                </a:solidFill>
                <a:latin typeface="Arial" charset="0"/>
                <a:cs typeface="Arial" charset="0"/>
              </a:rPr>
              <a:t>The moment of a force with respect to an axis is zero if the force and the axis are coplanar.</a:t>
            </a:r>
            <a:endParaRPr lang="ru-RU" sz="1200" b="1" dirty="0" smtClean="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191" name="Text Box 47"/>
          <p:cNvSpPr txBox="1">
            <a:spLocks noChangeArrowheads="1"/>
          </p:cNvSpPr>
          <p:nvPr/>
        </p:nvSpPr>
        <p:spPr bwMode="auto">
          <a:xfrm>
            <a:off x="380769" y="2778131"/>
            <a:ext cx="8208000" cy="540000"/>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moment of a force with respect to an axis is equal to the projection on that axis of the vector denoting the moment of that force with respect to any point on the given axis.</a:t>
            </a:r>
            <a:endParaRPr lang="ru-RU" sz="1200" b="1" dirty="0" smtClean="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38138" y="3437555"/>
            <a:ext cx="8244000" cy="540000"/>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Any system of couples acting on a rigid body is equivalent to a single couple with a moment equal to the geometrical sum of the moments of the component couples.</a:t>
            </a:r>
            <a:endParaRPr lang="ru-RU" sz="1200" b="1" dirty="0" smtClean="0">
              <a:solidFill>
                <a:srgbClr val="CACAFF">
                  <a:lumMod val="25000"/>
                </a:srgbClr>
              </a:solidFill>
              <a:latin typeface="Arial" charset="0"/>
              <a:cs typeface="Arial" charset="0"/>
            </a:endParaRPr>
          </a:p>
          <a:p>
            <a:pPr marL="342900" indent="-342900"/>
            <a:r>
              <a:rPr lang="ru-RU" sz="1000"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46192" y="4069648"/>
            <a:ext cx="8277153" cy="504000"/>
          </a:xfrm>
          <a:prstGeom prst="rect">
            <a:avLst/>
          </a:prstGeom>
          <a:solidFill>
            <a:srgbClr val="FFC000"/>
          </a:solidFill>
          <a:ln w="9525">
            <a:noFill/>
            <a:miter lim="800000"/>
            <a:headEnd/>
            <a:tailEnd/>
          </a:ln>
        </p:spPr>
        <p:txBody>
          <a:bodyPr wrap="square">
            <a:spAutoFit/>
          </a:bodyPr>
          <a:lstStyle/>
          <a:p>
            <a:r>
              <a:rPr lang="en-US" sz="1200" b="1" dirty="0" smtClean="0">
                <a:solidFill>
                  <a:srgbClr val="CACAFF">
                    <a:lumMod val="25000"/>
                  </a:srgbClr>
                </a:solidFill>
                <a:latin typeface="Arial" charset="0"/>
                <a:cs typeface="Arial" charset="0"/>
              </a:rPr>
              <a:t>For </a:t>
            </a:r>
            <a:r>
              <a:rPr lang="en-US" sz="1200" b="1" dirty="0">
                <a:solidFill>
                  <a:srgbClr val="CACAFF">
                    <a:lumMod val="25000"/>
                  </a:srgbClr>
                </a:solidFill>
                <a:latin typeface="Arial" charset="0"/>
                <a:cs typeface="Arial" charset="0"/>
              </a:rPr>
              <a:t>a </a:t>
            </a:r>
            <a:r>
              <a:rPr lang="en-US" sz="1200" b="1" dirty="0" smtClean="0">
                <a:solidFill>
                  <a:srgbClr val="CACAFF">
                    <a:lumMod val="25000"/>
                  </a:srgbClr>
                </a:solidFill>
                <a:latin typeface="Arial" charset="0"/>
                <a:cs typeface="Arial" charset="0"/>
              </a:rPr>
              <a:t>spatial </a:t>
            </a:r>
            <a:r>
              <a:rPr lang="en-US" sz="1200" b="1" dirty="0">
                <a:solidFill>
                  <a:srgbClr val="CACAFF">
                    <a:lumMod val="25000"/>
                  </a:srgbClr>
                </a:solidFill>
                <a:latin typeface="Arial" charset="0"/>
                <a:cs typeface="Arial" charset="0"/>
              </a:rPr>
              <a:t>system of couples to be in equilibrium it is necessary and sufficient for the </a:t>
            </a:r>
            <a:r>
              <a:rPr lang="en-US" sz="1200" b="1" dirty="0" smtClean="0">
                <a:solidFill>
                  <a:srgbClr val="CACAFF">
                    <a:lumMod val="25000"/>
                  </a:srgbClr>
                </a:solidFill>
                <a:latin typeface="Arial" charset="0"/>
                <a:cs typeface="Arial" charset="0"/>
              </a:rPr>
              <a:t>geometric </a:t>
            </a:r>
            <a:r>
              <a:rPr lang="en-US" sz="1200" b="1" dirty="0">
                <a:solidFill>
                  <a:srgbClr val="CACAFF">
                    <a:lumMod val="25000"/>
                  </a:srgbClr>
                </a:solidFill>
                <a:latin typeface="Arial" charset="0"/>
                <a:cs typeface="Arial" charset="0"/>
              </a:rPr>
              <a:t>sum of their moments to be </a:t>
            </a:r>
            <a:r>
              <a:rPr lang="en-US" sz="1200" b="1" dirty="0" smtClean="0">
                <a:solidFill>
                  <a:srgbClr val="CACAFF">
                    <a:lumMod val="25000"/>
                  </a:srgbClr>
                </a:solidFill>
                <a:latin typeface="Arial" charset="0"/>
                <a:cs typeface="Arial" charset="0"/>
              </a:rPr>
              <a:t>zero. </a:t>
            </a:r>
          </a:p>
          <a:p>
            <a:endParaRPr lang="ru-RU" sz="1000" b="1" dirty="0">
              <a:solidFill>
                <a:srgbClr val="CACAFF">
                  <a:lumMod val="25000"/>
                </a:srgbClr>
              </a:solidFill>
              <a:latin typeface="Arial" charset="0"/>
              <a:cs typeface="Arial" charset="0"/>
            </a:endParaRPr>
          </a:p>
          <a:p>
            <a:endParaRPr lang="ru-RU" sz="1000" dirty="0">
              <a:solidFill>
                <a:srgbClr val="00007D"/>
              </a:solidFill>
              <a:latin typeface="Arial" charset="0"/>
              <a:cs typeface="Arial" charset="0"/>
            </a:endParaRPr>
          </a:p>
        </p:txBody>
      </p:sp>
      <p:sp>
        <p:nvSpPr>
          <p:cNvPr id="262247" name="Text Box 103"/>
          <p:cNvSpPr txBox="1">
            <a:spLocks noChangeArrowheads="1"/>
          </p:cNvSpPr>
          <p:nvPr/>
        </p:nvSpPr>
        <p:spPr bwMode="auto">
          <a:xfrm>
            <a:off x="357767" y="5448040"/>
            <a:ext cx="8244000" cy="720000"/>
          </a:xfrm>
          <a:prstGeom prst="rect">
            <a:avLst/>
          </a:prstGeom>
          <a:solidFill>
            <a:srgbClr val="FFC000"/>
          </a:solidFill>
          <a:ln w="9525">
            <a:noFill/>
            <a:miter lim="800000"/>
            <a:headEnd/>
            <a:tailEnd/>
          </a:ln>
        </p:spPr>
        <p:txBody>
          <a:bodyPr wrap="square">
            <a:spAutoFit/>
          </a:bodyPr>
          <a:lstStyle/>
          <a:p>
            <a:r>
              <a:rPr lang="en-US" sz="1200" b="1" dirty="0">
                <a:solidFill>
                  <a:srgbClr val="CACAFF">
                    <a:lumMod val="25000"/>
                  </a:srgbClr>
                </a:solidFill>
                <a:latin typeface="Arial" charset="0"/>
                <a:cs typeface="Arial" charset="0"/>
              </a:rPr>
              <a:t>The necessary and sufficient conditions for the equilibrium of any force system in space are that the sums of the projections of all the forces on each of three coordinate axes and the sums of the moments of all the forces about those axes must separately vanish.</a:t>
            </a:r>
          </a:p>
          <a:p>
            <a:pPr marL="342900" indent="-342900"/>
            <a:endParaRPr lang="ru-RU" sz="1000" b="1" dirty="0">
              <a:solidFill>
                <a:srgbClr val="CACAFF">
                  <a:lumMod val="25000"/>
                </a:srgbClr>
              </a:solidFill>
              <a:latin typeface="Arial" charset="0"/>
              <a:cs typeface="Arial" charset="0"/>
            </a:endParaRPr>
          </a:p>
          <a:p>
            <a:pPr marL="342900" indent="-342900"/>
            <a:endParaRPr lang="ru-RU" sz="1000"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44325" y="4663405"/>
            <a:ext cx="8244000" cy="684000"/>
          </a:xfrm>
          <a:prstGeom prst="rect">
            <a:avLst/>
          </a:prstGeom>
          <a:solidFill>
            <a:srgbClr val="FFC000"/>
          </a:solidFill>
          <a:ln w="9525">
            <a:noFill/>
            <a:miter lim="800000"/>
            <a:headEnd/>
            <a:tailEnd/>
          </a:ln>
        </p:spPr>
        <p:txBody>
          <a:bodyPr wrap="square">
            <a:spAutoFit/>
          </a:bodyPr>
          <a:lstStyle/>
          <a:p>
            <a:pPr algn="just">
              <a:defRPr/>
            </a:pPr>
            <a:r>
              <a:rPr lang="ru-RU" sz="1000" dirty="0" smtClean="0">
                <a:solidFill>
                  <a:srgbClr val="000000"/>
                </a:solidFill>
                <a:latin typeface="Arial" charset="0"/>
                <a:cs typeface="Arial" charset="0"/>
              </a:rPr>
              <a:t> </a:t>
            </a:r>
            <a:r>
              <a:rPr lang="en-US" sz="1200" b="1" dirty="0">
                <a:solidFill>
                  <a:srgbClr val="CACAFF">
                    <a:lumMod val="25000"/>
                  </a:srgbClr>
                </a:solidFill>
                <a:latin typeface="Arial"/>
                <a:cs typeface="Arial" charset="0"/>
              </a:rPr>
              <a:t>Any system of forces can be reduced to an arbitrary center and replaced by a single force, equal to the principal vector of the system applied at the center of reduction, and a couple with a moment, equal to the principal moment of the system with respect to this center.</a:t>
            </a:r>
            <a:endParaRPr lang="ru-RU" sz="1200" b="1" dirty="0" smtClean="0">
              <a:solidFill>
                <a:srgbClr val="CACAFF">
                  <a:lumMod val="25000"/>
                </a:srgbClr>
              </a:solidFill>
              <a:latin typeface="Arial"/>
              <a:cs typeface="Arial" charset="0"/>
            </a:endParaRPr>
          </a:p>
          <a:p>
            <a:pPr>
              <a:defRPr/>
            </a:pPr>
            <a:endParaRPr lang="ru-RU" sz="1200" b="1" dirty="0">
              <a:solidFill>
                <a:srgbClr val="CACAFF">
                  <a:lumMod val="25000"/>
                </a:srgbClr>
              </a:solidFill>
              <a:latin typeface="Arial"/>
              <a:cs typeface="Arial" charset="0"/>
            </a:endParaRPr>
          </a:p>
          <a:p>
            <a:pPr>
              <a:defRPr/>
            </a:pPr>
            <a:r>
              <a:rPr lang="ru-RU" sz="1200" b="1" dirty="0" smtClean="0">
                <a:solidFill>
                  <a:srgbClr val="CACAFF">
                    <a:lumMod val="25000"/>
                  </a:srgbClr>
                </a:solidFill>
                <a:latin typeface="Arial" charset="0"/>
                <a:cs typeface="Arial" charset="0"/>
              </a:rPr>
              <a:t>          </a:t>
            </a:r>
            <a:r>
              <a:rPr lang="ru-RU" sz="1000" dirty="0" smtClean="0">
                <a:solidFill>
                  <a:srgbClr val="000000"/>
                </a:solidFill>
                <a:latin typeface="Arial" charset="0"/>
                <a:cs typeface="Arial" charset="0"/>
              </a:rPr>
              <a:t>                       </a:t>
            </a:r>
            <a:r>
              <a:rPr lang="ru-RU" sz="1000" dirty="0">
                <a:solidFill>
                  <a:srgbClr val="000000"/>
                </a:solidFill>
                <a:latin typeface="Arial" charset="0"/>
                <a:cs typeface="Arial" charset="0"/>
              </a:rPr>
              <a:t>. </a:t>
            </a:r>
          </a:p>
          <a:p>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26</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2" y="480218"/>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7</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375713676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62247"/>
                                        </p:tgtEl>
                                        <p:attrNameLst>
                                          <p:attrName>style.visibility</p:attrName>
                                        </p:attrNameLst>
                                      </p:cBhvr>
                                      <p:to>
                                        <p:strVal val="visible"/>
                                      </p:to>
                                    </p:set>
                                    <p:anim calcmode="lin" valueType="num">
                                      <p:cBhvr additive="base">
                                        <p:cTn id="31" dur="500" fill="hold"/>
                                        <p:tgtEl>
                                          <p:spTgt spid="262247"/>
                                        </p:tgtEl>
                                        <p:attrNameLst>
                                          <p:attrName>ppt_x</p:attrName>
                                        </p:attrNameLst>
                                      </p:cBhvr>
                                      <p:tavLst>
                                        <p:tav tm="0">
                                          <p:val>
                                            <p:strVal val="#ppt_x"/>
                                          </p:val>
                                        </p:tav>
                                        <p:tav tm="100000">
                                          <p:val>
                                            <p:strVal val="#ppt_x"/>
                                          </p:val>
                                        </p:tav>
                                      </p:tavLst>
                                    </p:anim>
                                    <p:anim calcmode="lin" valueType="num">
                                      <p:cBhvr additive="base">
                                        <p:cTn id="32"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7" grpId="0" animBg="1"/>
      <p:bldP spid="26225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65" name="Rectangle 4"/>
          <p:cNvSpPr>
            <a:spLocks noChangeArrowheads="1"/>
          </p:cNvSpPr>
          <p:nvPr/>
        </p:nvSpPr>
        <p:spPr bwMode="auto">
          <a:xfrm>
            <a:off x="923925" y="552450"/>
            <a:ext cx="1332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8</a:t>
            </a:r>
            <a:endParaRPr lang="ru-RU" sz="1800" b="1" dirty="0">
              <a:solidFill>
                <a:srgbClr val="FF0000"/>
              </a:solidFill>
              <a:latin typeface="Arial" charset="0"/>
              <a:cs typeface="Arial" charset="0"/>
            </a:endParaRPr>
          </a:p>
        </p:txBody>
      </p:sp>
      <p:sp>
        <p:nvSpPr>
          <p:cNvPr id="27652" name="Rectangle 6"/>
          <p:cNvSpPr>
            <a:spLocks noChangeArrowheads="1"/>
          </p:cNvSpPr>
          <p:nvPr/>
        </p:nvSpPr>
        <p:spPr bwMode="auto">
          <a:xfrm>
            <a:off x="7938" y="622300"/>
            <a:ext cx="8936037" cy="630238"/>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95000"/>
              </a:lnSpc>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Composition of Parallel Forces. </a:t>
            </a:r>
            <a:r>
              <a:rPr lang="en-US" sz="1000" dirty="0">
                <a:solidFill>
                  <a:srgbClr val="000000"/>
                </a:solidFill>
                <a:latin typeface="Arial" charset="0"/>
                <a:cs typeface="Arial" charset="0"/>
              </a:rPr>
              <a:t>It can proved the following two theorems: </a:t>
            </a:r>
            <a:r>
              <a:rPr lang="en-US" sz="1000" b="1" dirty="0">
                <a:solidFill>
                  <a:srgbClr val="00007D">
                    <a:lumMod val="60000"/>
                    <a:lumOff val="40000"/>
                  </a:srgbClr>
                </a:solidFill>
                <a:latin typeface="Arial" charset="0"/>
                <a:cs typeface="Arial" charset="0"/>
              </a:rPr>
              <a:t>1) the resultant of two parallel forces of the same sense is equal to the sum of their magnitudes, parallel to them, and is of same sense; the line of action of the resultant is between the points of application of the component forces, its distances from the points being inversely proportional to the magnitudes of the forces.</a:t>
            </a:r>
          </a:p>
          <a:p>
            <a:pPr marL="533400" indent="-533400">
              <a:lnSpc>
                <a:spcPct val="95000"/>
              </a:lnSpc>
              <a:spcBef>
                <a:spcPct val="20000"/>
              </a:spcBef>
              <a:buClr>
                <a:srgbClr val="00007D"/>
              </a:buClr>
              <a:buSzPct val="75000"/>
              <a:buFont typeface="Wingdings" pitchFamily="2" charset="2"/>
              <a:buChar char="n"/>
              <a:defRPr/>
            </a:pPr>
            <a:r>
              <a:rPr lang="en-US" sz="1000" b="1" dirty="0">
                <a:solidFill>
                  <a:srgbClr val="00007D">
                    <a:lumMod val="60000"/>
                    <a:lumOff val="40000"/>
                  </a:srgbClr>
                </a:solidFill>
                <a:latin typeface="Arial" charset="0"/>
                <a:cs typeface="Arial" charset="0"/>
              </a:rPr>
              <a:t>2) the resultant of two parallel forces of opposite sense is equal in magnitude to the difference between their magnitudes, parallel to them, and has the same sense as the greater force; the line of action of the resultant lies on the extension of the line segment connecting the points of application of the component forces, its distances from the points being inversely proportional to the forces</a:t>
            </a:r>
            <a:r>
              <a:rPr lang="en-US" sz="1000" dirty="0">
                <a:solidFill>
                  <a:srgbClr val="000000"/>
                </a:solidFill>
                <a:latin typeface="Arial" charset="0"/>
                <a:cs typeface="Arial" charset="0"/>
              </a:rPr>
              <a:t>.</a:t>
            </a:r>
            <a:endParaRPr lang="ru-RU" sz="1000" dirty="0">
              <a:solidFill>
                <a:srgbClr val="000000"/>
              </a:solidFill>
              <a:latin typeface="Arial" charset="0"/>
              <a:cs typeface="Arial" charset="0"/>
            </a:endParaRPr>
          </a:p>
          <a:p>
            <a:pPr marL="533400" indent="-533400">
              <a:lnSpc>
                <a:spcPct val="95000"/>
              </a:lnSpc>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r>
              <a:rPr lang="en-US" sz="1000" dirty="0" smtClean="0">
                <a:solidFill>
                  <a:srgbClr val="00007D"/>
                </a:solidFill>
                <a:latin typeface="Arial" charset="0"/>
                <a:cs typeface="Arial" charset="0"/>
              </a:rPr>
              <a:t>By a</a:t>
            </a:r>
            <a:r>
              <a:rPr lang="en-US" sz="1000" dirty="0" smtClean="0">
                <a:solidFill>
                  <a:srgbClr val="000000"/>
                </a:solidFill>
                <a:latin typeface="Arial" charset="0"/>
                <a:cs typeface="Arial" charset="0"/>
              </a:rPr>
              <a:t>dding </a:t>
            </a:r>
            <a:r>
              <a:rPr lang="en-US" sz="1000" dirty="0">
                <a:solidFill>
                  <a:srgbClr val="000000"/>
                </a:solidFill>
                <a:latin typeface="Arial" charset="0"/>
                <a:cs typeface="Arial" charset="0"/>
              </a:rPr>
              <a:t>pairwise all the forces we obtain one force</a:t>
            </a:r>
            <a:r>
              <a:rPr lang="en-US" sz="1000" dirty="0" smtClean="0">
                <a:solidFill>
                  <a:srgbClr val="000000"/>
                </a:solidFill>
                <a:latin typeface="Arial" charset="0"/>
                <a:cs typeface="Arial" charset="0"/>
              </a:rPr>
              <a:t>, the </a:t>
            </a:r>
            <a:r>
              <a:rPr lang="en-US" sz="1000" dirty="0">
                <a:solidFill>
                  <a:srgbClr val="000000"/>
                </a:solidFill>
                <a:latin typeface="Arial" charset="0"/>
                <a:cs typeface="Arial" charset="0"/>
              </a:rPr>
              <a:t>resultant</a:t>
            </a:r>
            <a:r>
              <a:rPr lang="ru-RU" sz="1000" dirty="0">
                <a:solidFill>
                  <a:srgbClr val="000000"/>
                </a:solidFill>
                <a:latin typeface="Arial" charset="0"/>
                <a:cs typeface="Arial" charset="0"/>
              </a:rPr>
              <a:t> </a:t>
            </a:r>
            <a:r>
              <a:rPr lang="en-US" sz="1000" b="1" i="1" dirty="0">
                <a:solidFill>
                  <a:srgbClr val="000000"/>
                </a:solidFill>
                <a:latin typeface="Arial" charset="0"/>
                <a:cs typeface="Arial" charset="0"/>
              </a:rPr>
              <a:t>R</a:t>
            </a:r>
            <a:r>
              <a:rPr lang="en-US" sz="1000" dirty="0">
                <a:solidFill>
                  <a:srgbClr val="000000"/>
                </a:solidFill>
                <a:latin typeface="Arial" charset="0"/>
                <a:cs typeface="Arial" charset="0"/>
              </a:rPr>
              <a:t>:</a:t>
            </a:r>
            <a:r>
              <a:rPr lang="ru-RU" sz="1000" dirty="0">
                <a:solidFill>
                  <a:srgbClr val="000000"/>
                </a:solidFill>
                <a:latin typeface="Arial" charset="0"/>
                <a:cs typeface="Arial" charset="0"/>
              </a:rPr>
              <a:t> </a:t>
            </a:r>
            <a:endParaRPr lang="en-US" sz="1000" dirty="0">
              <a:solidFill>
                <a:srgbClr val="000000"/>
              </a:solidFill>
              <a:latin typeface="Arial" charset="0"/>
              <a:cs typeface="Arial" charset="0"/>
            </a:endParaRPr>
          </a:p>
          <a:p>
            <a:pPr marL="533400" indent="-533400">
              <a:lnSpc>
                <a:spcPct val="95000"/>
              </a:lnSpc>
              <a:spcBef>
                <a:spcPct val="20000"/>
              </a:spcBef>
              <a:buClr>
                <a:srgbClr val="00007D"/>
              </a:buClr>
              <a:buSzPct val="75000"/>
              <a:buFont typeface="Wingdings" pitchFamily="2" charset="2"/>
              <a:buNone/>
              <a:defRPr/>
            </a:pPr>
            <a:r>
              <a:rPr lang="en-US" sz="1000" dirty="0">
                <a:solidFill>
                  <a:srgbClr val="000000"/>
                </a:solidFill>
                <a:latin typeface="Arial" charset="0"/>
                <a:cs typeface="Arial" charset="0"/>
              </a:rPr>
              <a:t>	</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If the given forces are rotated through the same angle and added, we obtain the resultant of the same magnitude but differently directed. The </a:t>
            </a:r>
            <a:r>
              <a:rPr lang="en-US" sz="1000" dirty="0" smtClean="0">
                <a:solidFill>
                  <a:srgbClr val="000000"/>
                </a:solidFill>
                <a:latin typeface="Arial" charset="0"/>
                <a:cs typeface="Arial" charset="0"/>
              </a:rPr>
              <a:t>line of action of </a:t>
            </a:r>
            <a:r>
              <a:rPr lang="en-US" sz="1000" dirty="0">
                <a:solidFill>
                  <a:srgbClr val="000000"/>
                </a:solidFill>
                <a:latin typeface="Arial" charset="0"/>
                <a:cs typeface="Arial" charset="0"/>
              </a:rPr>
              <a:t>a resultant of parallel forces always passes through a certain point, regardless of the direction of the forces.</a:t>
            </a:r>
            <a:endParaRPr lang="ru-RU" sz="900" dirty="0">
              <a:solidFill>
                <a:srgbClr val="000000"/>
              </a:solidFill>
              <a:latin typeface="Arial" charset="0"/>
              <a:cs typeface="Arial" charset="0"/>
            </a:endParaRPr>
          </a:p>
        </p:txBody>
      </p:sp>
      <p:graphicFrame>
        <p:nvGraphicFramePr>
          <p:cNvPr id="67542" name="Object 3030"/>
          <p:cNvGraphicFramePr>
            <a:graphicFrameLocks noChangeAspect="1"/>
          </p:cNvGraphicFramePr>
          <p:nvPr>
            <p:extLst>
              <p:ext uri="{D42A27DB-BD31-4B8C-83A1-F6EECF244321}">
                <p14:modId xmlns:p14="http://schemas.microsoft.com/office/powerpoint/2010/main" val="1837234271"/>
              </p:ext>
            </p:extLst>
          </p:nvPr>
        </p:nvGraphicFramePr>
        <p:xfrm>
          <a:off x="4643438" y="1697038"/>
          <a:ext cx="635000" cy="254000"/>
        </p:xfrm>
        <a:graphic>
          <a:graphicData uri="http://schemas.openxmlformats.org/presentationml/2006/ole">
            <mc:AlternateContent xmlns:mc="http://schemas.openxmlformats.org/markup-compatibility/2006">
              <mc:Choice xmlns:v="urn:schemas-microsoft-com:vml" Requires="v">
                <p:oleObj spid="_x0000_s621051" name="Equation" r:id="rId3" imgW="634680" imgH="253800" progId="Equation.DSMT4">
                  <p:embed/>
                </p:oleObj>
              </mc:Choice>
              <mc:Fallback>
                <p:oleObj name="Equation" r:id="rId3" imgW="634680" imgH="253800" progId="Equation.DSMT4">
                  <p:embed/>
                  <p:pic>
                    <p:nvPicPr>
                      <p:cNvPr id="0" name=""/>
                      <p:cNvPicPr>
                        <a:picLocks noChangeAspect="1" noChangeArrowheads="1"/>
                      </p:cNvPicPr>
                      <p:nvPr/>
                    </p:nvPicPr>
                    <p:blipFill>
                      <a:blip r:embed="rId4"/>
                      <a:srcRect/>
                      <a:stretch>
                        <a:fillRect/>
                      </a:stretch>
                    </p:blipFill>
                    <p:spPr bwMode="auto">
                      <a:xfrm>
                        <a:off x="4643438" y="1697038"/>
                        <a:ext cx="6350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2568" name="Text Box 8"/>
          <p:cNvSpPr txBox="1">
            <a:spLocks noChangeArrowheads="1"/>
          </p:cNvSpPr>
          <p:nvPr/>
        </p:nvSpPr>
        <p:spPr bwMode="auto">
          <a:xfrm>
            <a:off x="2587625" y="2244725"/>
            <a:ext cx="6340475" cy="708025"/>
          </a:xfrm>
          <a:prstGeom prst="rect">
            <a:avLst/>
          </a:prstGeom>
          <a:noFill/>
          <a:ln>
            <a:noFill/>
          </a:ln>
          <a:effectLst/>
          <a:extLst/>
        </p:spPr>
        <p:txBody>
          <a:bodyPr>
            <a:spAutoFit/>
          </a:bodyPr>
          <a:lstStyle>
            <a:lvl1pPr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en-US" sz="1000" b="1" dirty="0" smtClean="0">
                <a:solidFill>
                  <a:srgbClr val="00007D">
                    <a:lumMod val="60000"/>
                    <a:lumOff val="40000"/>
                  </a:srgbClr>
                </a:solidFill>
                <a:cs typeface="Arial" charset="0"/>
              </a:rPr>
              <a:t>The point</a:t>
            </a:r>
            <a:r>
              <a:rPr lang="en-US" sz="1000" b="1" dirty="0">
                <a:solidFill>
                  <a:srgbClr val="00007D">
                    <a:lumMod val="60000"/>
                    <a:lumOff val="40000"/>
                  </a:srgbClr>
                </a:solidFill>
                <a:cs typeface="Arial" charset="0"/>
              </a:rPr>
              <a:t>, through </a:t>
            </a:r>
            <a:r>
              <a:rPr lang="en-US" sz="1000" b="1" dirty="0" smtClean="0">
                <a:solidFill>
                  <a:srgbClr val="00007D">
                    <a:lumMod val="60000"/>
                    <a:lumOff val="40000"/>
                  </a:srgbClr>
                </a:solidFill>
                <a:cs typeface="Arial" charset="0"/>
              </a:rPr>
              <a:t>which the line </a:t>
            </a:r>
            <a:r>
              <a:rPr lang="en-US" sz="1000" b="1" dirty="0">
                <a:solidFill>
                  <a:srgbClr val="00007D">
                    <a:lumMod val="60000"/>
                    <a:lumOff val="40000"/>
                  </a:srgbClr>
                </a:solidFill>
                <a:cs typeface="Arial" charset="0"/>
              </a:rPr>
              <a:t>of action of </a:t>
            </a:r>
            <a:r>
              <a:rPr lang="en-US" sz="1000" b="1" dirty="0" smtClean="0">
                <a:solidFill>
                  <a:srgbClr val="00007D">
                    <a:lumMod val="60000"/>
                    <a:lumOff val="40000"/>
                  </a:srgbClr>
                </a:solidFill>
                <a:cs typeface="Arial" charset="0"/>
              </a:rPr>
              <a:t>the resultant of a system of parallel forces passes, </a:t>
            </a:r>
            <a:r>
              <a:rPr lang="en-US" sz="1000" b="1" dirty="0">
                <a:solidFill>
                  <a:srgbClr val="00007D">
                    <a:lumMod val="60000"/>
                    <a:lumOff val="40000"/>
                  </a:srgbClr>
                </a:solidFill>
                <a:cs typeface="Arial" charset="0"/>
              </a:rPr>
              <a:t>no </a:t>
            </a:r>
            <a:r>
              <a:rPr lang="en-US" sz="1000" b="1" dirty="0" smtClean="0">
                <a:solidFill>
                  <a:srgbClr val="00007D">
                    <a:lumMod val="60000"/>
                    <a:lumOff val="40000"/>
                  </a:srgbClr>
                </a:solidFill>
                <a:cs typeface="Arial" charset="0"/>
              </a:rPr>
              <a:t>matter how </a:t>
            </a:r>
            <a:r>
              <a:rPr lang="en-US" sz="1000" b="1" dirty="0">
                <a:solidFill>
                  <a:srgbClr val="00007D">
                    <a:lumMod val="60000"/>
                    <a:lumOff val="40000"/>
                  </a:srgbClr>
                </a:solidFill>
                <a:cs typeface="Arial" charset="0"/>
              </a:rPr>
              <a:t>those forces are </a:t>
            </a:r>
            <a:r>
              <a:rPr lang="en-US" sz="1000" b="1" dirty="0" smtClean="0">
                <a:solidFill>
                  <a:srgbClr val="00007D">
                    <a:lumMod val="60000"/>
                    <a:lumOff val="40000"/>
                  </a:srgbClr>
                </a:solidFill>
                <a:cs typeface="Arial" charset="0"/>
              </a:rPr>
              <a:t>rotated about their points of application through the same angle in the same direction, is called </a:t>
            </a:r>
            <a:r>
              <a:rPr lang="en-US" sz="1000" b="1" dirty="0" smtClean="0">
                <a:solidFill>
                  <a:srgbClr val="FF0000"/>
                </a:solidFill>
                <a:cs typeface="Arial" charset="0"/>
              </a:rPr>
              <a:t>the center of parallel forces</a:t>
            </a:r>
            <a:r>
              <a:rPr lang="ru-RU" sz="1000" b="1" dirty="0" smtClean="0">
                <a:solidFill>
                  <a:srgbClr val="FF0000"/>
                </a:solidFill>
                <a:cs typeface="Arial" charset="0"/>
              </a:rPr>
              <a:t>.</a:t>
            </a:r>
            <a:endParaRPr lang="ru-RU" sz="1000" b="1" dirty="0">
              <a:solidFill>
                <a:srgbClr val="FF0000"/>
              </a:solidFill>
              <a:cs typeface="Arial" charset="0"/>
            </a:endParaRPr>
          </a:p>
          <a:p>
            <a:pPr eaLnBrk="1" hangingPunct="1">
              <a:defRPr/>
            </a:pPr>
            <a:endParaRPr lang="ru-RU" sz="1000" b="1" dirty="0">
              <a:solidFill>
                <a:srgbClr val="FF0000"/>
              </a:solidFill>
              <a:cs typeface="Arial" charset="0"/>
            </a:endParaRPr>
          </a:p>
        </p:txBody>
      </p:sp>
      <p:sp>
        <p:nvSpPr>
          <p:cNvPr id="67568" name="Freeform 9"/>
          <p:cNvSpPr>
            <a:spLocks/>
          </p:cNvSpPr>
          <p:nvPr/>
        </p:nvSpPr>
        <p:spPr bwMode="auto">
          <a:xfrm>
            <a:off x="333375" y="2486025"/>
            <a:ext cx="2286000" cy="1525588"/>
          </a:xfrm>
          <a:custGeom>
            <a:avLst/>
            <a:gdLst>
              <a:gd name="T0" fmla="*/ 0 w 1440"/>
              <a:gd name="T1" fmla="*/ 2147483647 h 961"/>
              <a:gd name="T2" fmla="*/ 2147483647 w 1440"/>
              <a:gd name="T3" fmla="*/ 2147483647 h 961"/>
              <a:gd name="T4" fmla="*/ 2147483647 w 1440"/>
              <a:gd name="T5" fmla="*/ 2147483647 h 961"/>
              <a:gd name="T6" fmla="*/ 2147483647 w 1440"/>
              <a:gd name="T7" fmla="*/ 2147483647 h 961"/>
              <a:gd name="T8" fmla="*/ 2147483647 w 1440"/>
              <a:gd name="T9" fmla="*/ 0 h 961"/>
              <a:gd name="T10" fmla="*/ 2147483647 w 1440"/>
              <a:gd name="T11" fmla="*/ 2147483647 h 961"/>
              <a:gd name="T12" fmla="*/ 2147483647 w 1440"/>
              <a:gd name="T13" fmla="*/ 2147483647 h 961"/>
              <a:gd name="T14" fmla="*/ 2147483647 w 1440"/>
              <a:gd name="T15" fmla="*/ 2147483647 h 961"/>
              <a:gd name="T16" fmla="*/ 2147483647 w 1440"/>
              <a:gd name="T17" fmla="*/ 2147483647 h 961"/>
              <a:gd name="T18" fmla="*/ 2147483647 w 1440"/>
              <a:gd name="T19" fmla="*/ 2147483647 h 961"/>
              <a:gd name="T20" fmla="*/ 2147483647 w 1440"/>
              <a:gd name="T21" fmla="*/ 2147483647 h 961"/>
              <a:gd name="T22" fmla="*/ 2147483647 w 1440"/>
              <a:gd name="T23" fmla="*/ 2147483647 h 961"/>
              <a:gd name="T24" fmla="*/ 2147483647 w 1440"/>
              <a:gd name="T25" fmla="*/ 2147483647 h 961"/>
              <a:gd name="T26" fmla="*/ 2147483647 w 1440"/>
              <a:gd name="T27" fmla="*/ 2147483647 h 961"/>
              <a:gd name="T28" fmla="*/ 2147483647 w 1440"/>
              <a:gd name="T29" fmla="*/ 2147483647 h 961"/>
              <a:gd name="T30" fmla="*/ 2147483647 w 1440"/>
              <a:gd name="T31" fmla="*/ 2147483647 h 961"/>
              <a:gd name="T32" fmla="*/ 2147483647 w 1440"/>
              <a:gd name="T33" fmla="*/ 2147483647 h 961"/>
              <a:gd name="T34" fmla="*/ 2147483647 w 1440"/>
              <a:gd name="T35" fmla="*/ 2147483647 h 961"/>
              <a:gd name="T36" fmla="*/ 2147483647 w 1440"/>
              <a:gd name="T37" fmla="*/ 2147483647 h 961"/>
              <a:gd name="T38" fmla="*/ 2147483647 w 1440"/>
              <a:gd name="T39" fmla="*/ 2147483647 h 961"/>
              <a:gd name="T40" fmla="*/ 2147483647 w 1440"/>
              <a:gd name="T41" fmla="*/ 2147483647 h 961"/>
              <a:gd name="T42" fmla="*/ 2147483647 w 1440"/>
              <a:gd name="T43" fmla="*/ 2147483647 h 961"/>
              <a:gd name="T44" fmla="*/ 0 w 1440"/>
              <a:gd name="T45" fmla="*/ 2147483647 h 96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0"/>
              <a:gd name="T70" fmla="*/ 0 h 961"/>
              <a:gd name="T71" fmla="*/ 1440 w 1440"/>
              <a:gd name="T72" fmla="*/ 961 h 96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0" h="961">
                <a:moveTo>
                  <a:pt x="0" y="480"/>
                </a:moveTo>
                <a:cubicBezTo>
                  <a:pt x="9" y="385"/>
                  <a:pt x="18" y="297"/>
                  <a:pt x="78" y="222"/>
                </a:cubicBezTo>
                <a:cubicBezTo>
                  <a:pt x="102" y="150"/>
                  <a:pt x="171" y="99"/>
                  <a:pt x="228" y="54"/>
                </a:cubicBezTo>
                <a:cubicBezTo>
                  <a:pt x="276" y="15"/>
                  <a:pt x="224" y="56"/>
                  <a:pt x="288" y="24"/>
                </a:cubicBezTo>
                <a:cubicBezTo>
                  <a:pt x="304" y="16"/>
                  <a:pt x="336" y="0"/>
                  <a:pt x="336" y="0"/>
                </a:cubicBezTo>
                <a:cubicBezTo>
                  <a:pt x="532" y="2"/>
                  <a:pt x="728" y="2"/>
                  <a:pt x="924" y="6"/>
                </a:cubicBezTo>
                <a:cubicBezTo>
                  <a:pt x="1061" y="9"/>
                  <a:pt x="1184" y="127"/>
                  <a:pt x="1308" y="168"/>
                </a:cubicBezTo>
                <a:cubicBezTo>
                  <a:pt x="1347" y="207"/>
                  <a:pt x="1351" y="262"/>
                  <a:pt x="1368" y="312"/>
                </a:cubicBezTo>
                <a:cubicBezTo>
                  <a:pt x="1402" y="415"/>
                  <a:pt x="1414" y="524"/>
                  <a:pt x="1440" y="630"/>
                </a:cubicBezTo>
                <a:cubicBezTo>
                  <a:pt x="1438" y="692"/>
                  <a:pt x="1438" y="754"/>
                  <a:pt x="1434" y="816"/>
                </a:cubicBezTo>
                <a:cubicBezTo>
                  <a:pt x="1432" y="858"/>
                  <a:pt x="1400" y="882"/>
                  <a:pt x="1368" y="900"/>
                </a:cubicBezTo>
                <a:cubicBezTo>
                  <a:pt x="1296" y="941"/>
                  <a:pt x="1255" y="952"/>
                  <a:pt x="1170" y="960"/>
                </a:cubicBezTo>
                <a:cubicBezTo>
                  <a:pt x="1050" y="958"/>
                  <a:pt x="930" y="961"/>
                  <a:pt x="810" y="954"/>
                </a:cubicBezTo>
                <a:cubicBezTo>
                  <a:pt x="798" y="953"/>
                  <a:pt x="790" y="941"/>
                  <a:pt x="780" y="936"/>
                </a:cubicBezTo>
                <a:cubicBezTo>
                  <a:pt x="748" y="920"/>
                  <a:pt x="712" y="910"/>
                  <a:pt x="678" y="900"/>
                </a:cubicBezTo>
                <a:cubicBezTo>
                  <a:pt x="590" y="875"/>
                  <a:pt x="502" y="856"/>
                  <a:pt x="414" y="834"/>
                </a:cubicBezTo>
                <a:cubicBezTo>
                  <a:pt x="373" y="824"/>
                  <a:pt x="354" y="804"/>
                  <a:pt x="318" y="792"/>
                </a:cubicBezTo>
                <a:cubicBezTo>
                  <a:pt x="294" y="774"/>
                  <a:pt x="281" y="763"/>
                  <a:pt x="252" y="756"/>
                </a:cubicBezTo>
                <a:cubicBezTo>
                  <a:pt x="228" y="732"/>
                  <a:pt x="200" y="705"/>
                  <a:pt x="174" y="684"/>
                </a:cubicBezTo>
                <a:cubicBezTo>
                  <a:pt x="156" y="670"/>
                  <a:pt x="114" y="648"/>
                  <a:pt x="114" y="648"/>
                </a:cubicBezTo>
                <a:cubicBezTo>
                  <a:pt x="82" y="600"/>
                  <a:pt x="124" y="658"/>
                  <a:pt x="84" y="618"/>
                </a:cubicBezTo>
                <a:cubicBezTo>
                  <a:pt x="62" y="596"/>
                  <a:pt x="50" y="569"/>
                  <a:pt x="24" y="552"/>
                </a:cubicBezTo>
                <a:cubicBezTo>
                  <a:pt x="18" y="540"/>
                  <a:pt x="6" y="498"/>
                  <a:pt x="0" y="486"/>
                </a:cubicBezTo>
              </a:path>
            </a:pathLst>
          </a:custGeom>
          <a:solidFill>
            <a:srgbClr val="FFFF00"/>
          </a:solidFill>
          <a:ln w="9525" cap="flat" cmpd="sng">
            <a:solidFill>
              <a:schemeClr val="tx1"/>
            </a:solidFill>
            <a:prstDash val="solid"/>
            <a:round/>
            <a:headEnd/>
            <a:tailEnd/>
          </a:ln>
        </p:spPr>
        <p:txBody>
          <a:bodyPr anchor="ctr"/>
          <a:lstStyle/>
          <a:p>
            <a:endParaRPr lang="ru-RU">
              <a:solidFill>
                <a:srgbClr val="000000"/>
              </a:solidFill>
              <a:latin typeface="Arial" charset="0"/>
              <a:cs typeface="Arial" charset="0"/>
            </a:endParaRPr>
          </a:p>
        </p:txBody>
      </p:sp>
      <p:graphicFrame>
        <p:nvGraphicFramePr>
          <p:cNvPr id="67543" name="Object 3031"/>
          <p:cNvGraphicFramePr>
            <a:graphicFrameLocks noChangeAspect="1"/>
          </p:cNvGraphicFramePr>
          <p:nvPr/>
        </p:nvGraphicFramePr>
        <p:xfrm>
          <a:off x="806450" y="3067050"/>
          <a:ext cx="163513" cy="209550"/>
        </p:xfrm>
        <a:graphic>
          <a:graphicData uri="http://schemas.openxmlformats.org/presentationml/2006/ole">
            <mc:AlternateContent xmlns:mc="http://schemas.openxmlformats.org/markup-compatibility/2006">
              <mc:Choice xmlns:v="urn:schemas-microsoft-com:vml" Requires="v">
                <p:oleObj spid="_x0000_s621052" name="Формула" r:id="rId5" imgW="177646" imgH="228402" progId="Equation.3">
                  <p:embed/>
                </p:oleObj>
              </mc:Choice>
              <mc:Fallback>
                <p:oleObj name="Формула" r:id="rId5" imgW="177646" imgH="22840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06450" y="3067050"/>
                        <a:ext cx="163513"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571" name="AutoShape 11"/>
          <p:cNvSpPr>
            <a:spLocks noChangeArrowheads="1"/>
          </p:cNvSpPr>
          <p:nvPr/>
        </p:nvSpPr>
        <p:spPr bwMode="auto">
          <a:xfrm rot="5400000">
            <a:off x="519907" y="2810669"/>
            <a:ext cx="515937" cy="123825"/>
          </a:xfrm>
          <a:prstGeom prst="rightArrow">
            <a:avLst>
              <a:gd name="adj1" fmla="val 50000"/>
              <a:gd name="adj2" fmla="val 10416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67544" name="Object 3032"/>
          <p:cNvGraphicFramePr>
            <a:graphicFrameLocks noChangeAspect="1"/>
          </p:cNvGraphicFramePr>
          <p:nvPr/>
        </p:nvGraphicFramePr>
        <p:xfrm>
          <a:off x="1743075" y="3055938"/>
          <a:ext cx="174625" cy="209550"/>
        </p:xfrm>
        <a:graphic>
          <a:graphicData uri="http://schemas.openxmlformats.org/presentationml/2006/ole">
            <mc:AlternateContent xmlns:mc="http://schemas.openxmlformats.org/markup-compatibility/2006">
              <mc:Choice xmlns:v="urn:schemas-microsoft-com:vml" Requires="v">
                <p:oleObj spid="_x0000_s621053" name="Формула" r:id="rId7" imgW="190500" imgH="228600" progId="Equation.3">
                  <p:embed/>
                </p:oleObj>
              </mc:Choice>
              <mc:Fallback>
                <p:oleObj name="Формула" r:id="rId7" imgW="1905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743075" y="3055938"/>
                        <a:ext cx="174625"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573" name="AutoShape 13"/>
          <p:cNvSpPr>
            <a:spLocks noChangeArrowheads="1"/>
          </p:cNvSpPr>
          <p:nvPr/>
        </p:nvSpPr>
        <p:spPr bwMode="auto">
          <a:xfrm rot="5400000">
            <a:off x="1456531" y="2823369"/>
            <a:ext cx="496888" cy="114300"/>
          </a:xfrm>
          <a:prstGeom prst="rightArrow">
            <a:avLst>
              <a:gd name="adj1" fmla="val 50000"/>
              <a:gd name="adj2" fmla="val 108681"/>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67545" name="Object 3033"/>
          <p:cNvGraphicFramePr>
            <a:graphicFrameLocks noChangeAspect="1"/>
          </p:cNvGraphicFramePr>
          <p:nvPr/>
        </p:nvGraphicFramePr>
        <p:xfrm>
          <a:off x="1485900" y="3811588"/>
          <a:ext cx="174625" cy="222250"/>
        </p:xfrm>
        <a:graphic>
          <a:graphicData uri="http://schemas.openxmlformats.org/presentationml/2006/ole">
            <mc:AlternateContent xmlns:mc="http://schemas.openxmlformats.org/markup-compatibility/2006">
              <mc:Choice xmlns:v="urn:schemas-microsoft-com:vml" Requires="v">
                <p:oleObj spid="_x0000_s621054" name="Формула" r:id="rId9" imgW="190417" imgH="241195" progId="Equation.3">
                  <p:embed/>
                </p:oleObj>
              </mc:Choice>
              <mc:Fallback>
                <p:oleObj name="Формула" r:id="rId9" imgW="190417" imgH="241195"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485900" y="3811588"/>
                        <a:ext cx="174625" cy="222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575" name="AutoShape 15"/>
          <p:cNvSpPr>
            <a:spLocks noChangeArrowheads="1"/>
          </p:cNvSpPr>
          <p:nvPr/>
        </p:nvSpPr>
        <p:spPr bwMode="auto">
          <a:xfrm rot="5400000">
            <a:off x="1186656" y="3563144"/>
            <a:ext cx="506413" cy="123825"/>
          </a:xfrm>
          <a:prstGeom prst="rightArrow">
            <a:avLst>
              <a:gd name="adj1" fmla="val 50000"/>
              <a:gd name="adj2" fmla="val 102244"/>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aphicFrame>
        <p:nvGraphicFramePr>
          <p:cNvPr id="67546" name="Object 3034"/>
          <p:cNvGraphicFramePr>
            <a:graphicFrameLocks noChangeAspect="1"/>
          </p:cNvGraphicFramePr>
          <p:nvPr/>
        </p:nvGraphicFramePr>
        <p:xfrm>
          <a:off x="1017588" y="3441700"/>
          <a:ext cx="150812" cy="174625"/>
        </p:xfrm>
        <a:graphic>
          <a:graphicData uri="http://schemas.openxmlformats.org/presentationml/2006/ole">
            <mc:AlternateContent xmlns:mc="http://schemas.openxmlformats.org/markup-compatibility/2006">
              <mc:Choice xmlns:v="urn:schemas-microsoft-com:vml" Requires="v">
                <p:oleObj spid="_x0000_s621055" name="Формула" r:id="rId11" imgW="164957" imgH="190335" progId="Equation.3">
                  <p:embed/>
                </p:oleObj>
              </mc:Choice>
              <mc:Fallback>
                <p:oleObj name="Формула" r:id="rId11" imgW="164957" imgH="190335"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017588" y="3441700"/>
                        <a:ext cx="150812"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579" name="AutoShape 19"/>
          <p:cNvSpPr>
            <a:spLocks noChangeArrowheads="1"/>
          </p:cNvSpPr>
          <p:nvPr/>
        </p:nvSpPr>
        <p:spPr bwMode="auto">
          <a:xfrm rot="5400000">
            <a:off x="708025" y="3451226"/>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7573" name="Line 20"/>
          <p:cNvSpPr>
            <a:spLocks noChangeShapeType="1"/>
          </p:cNvSpPr>
          <p:nvPr/>
        </p:nvSpPr>
        <p:spPr bwMode="auto">
          <a:xfrm>
            <a:off x="1276350" y="2476500"/>
            <a:ext cx="0" cy="1771650"/>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2583" name="AutoShape 23"/>
          <p:cNvSpPr>
            <a:spLocks noChangeArrowheads="1"/>
          </p:cNvSpPr>
          <p:nvPr/>
        </p:nvSpPr>
        <p:spPr bwMode="auto">
          <a:xfrm rot="2721694">
            <a:off x="1348582" y="3496469"/>
            <a:ext cx="515937" cy="123825"/>
          </a:xfrm>
          <a:prstGeom prst="rightArrow">
            <a:avLst>
              <a:gd name="adj1" fmla="val 50000"/>
              <a:gd name="adj2" fmla="val 10416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2584" name="AutoShape 24"/>
          <p:cNvSpPr>
            <a:spLocks noChangeArrowheads="1"/>
          </p:cNvSpPr>
          <p:nvPr/>
        </p:nvSpPr>
        <p:spPr bwMode="auto">
          <a:xfrm rot="2739294">
            <a:off x="1116012" y="3306763"/>
            <a:ext cx="1152525" cy="171450"/>
          </a:xfrm>
          <a:prstGeom prst="rightArrow">
            <a:avLst>
              <a:gd name="adj1" fmla="val 50000"/>
              <a:gd name="adj2" fmla="val 168056"/>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2585" name="AutoShape 25"/>
          <p:cNvSpPr>
            <a:spLocks noChangeArrowheads="1"/>
          </p:cNvSpPr>
          <p:nvPr/>
        </p:nvSpPr>
        <p:spPr bwMode="auto">
          <a:xfrm rot="2721694">
            <a:off x="1632744" y="2751931"/>
            <a:ext cx="515938" cy="123825"/>
          </a:xfrm>
          <a:prstGeom prst="rightArrow">
            <a:avLst>
              <a:gd name="adj1" fmla="val 50000"/>
              <a:gd name="adj2" fmla="val 10416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2586" name="AutoShape 26"/>
          <p:cNvSpPr>
            <a:spLocks noChangeArrowheads="1"/>
          </p:cNvSpPr>
          <p:nvPr/>
        </p:nvSpPr>
        <p:spPr bwMode="auto">
          <a:xfrm rot="2721694">
            <a:off x="713582" y="2724944"/>
            <a:ext cx="515937" cy="123825"/>
          </a:xfrm>
          <a:prstGeom prst="rightArrow">
            <a:avLst>
              <a:gd name="adj1" fmla="val 50000"/>
              <a:gd name="adj2" fmla="val 104167"/>
            </a:avLst>
          </a:prstGeom>
          <a:solidFill>
            <a:srgbClr val="FF00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2587" name="Line 27"/>
          <p:cNvSpPr>
            <a:spLocks noChangeShapeType="1"/>
          </p:cNvSpPr>
          <p:nvPr/>
        </p:nvSpPr>
        <p:spPr bwMode="auto">
          <a:xfrm>
            <a:off x="814388" y="2506663"/>
            <a:ext cx="1441450" cy="14509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aphicFrame>
        <p:nvGraphicFramePr>
          <p:cNvPr id="322590" name="Object 3035"/>
          <p:cNvGraphicFramePr>
            <a:graphicFrameLocks noChangeAspect="1"/>
          </p:cNvGraphicFramePr>
          <p:nvPr/>
        </p:nvGraphicFramePr>
        <p:xfrm>
          <a:off x="1027113" y="2982913"/>
          <a:ext cx="163512" cy="209550"/>
        </p:xfrm>
        <a:graphic>
          <a:graphicData uri="http://schemas.openxmlformats.org/presentationml/2006/ole">
            <mc:AlternateContent xmlns:mc="http://schemas.openxmlformats.org/markup-compatibility/2006">
              <mc:Choice xmlns:v="urn:schemas-microsoft-com:vml" Requires="v">
                <p:oleObj spid="_x0000_s621056" name="Формула" r:id="rId13" imgW="177646" imgH="228402" progId="Equation.3">
                  <p:embed/>
                </p:oleObj>
              </mc:Choice>
              <mc:Fallback>
                <p:oleObj name="Формула" r:id="rId13" imgW="177646" imgH="22840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7113" y="2982913"/>
                        <a:ext cx="163512"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591" name="Object 3036"/>
          <p:cNvGraphicFramePr>
            <a:graphicFrameLocks noChangeAspect="1"/>
          </p:cNvGraphicFramePr>
          <p:nvPr/>
        </p:nvGraphicFramePr>
        <p:xfrm>
          <a:off x="2103438" y="2965450"/>
          <a:ext cx="174625" cy="209550"/>
        </p:xfrm>
        <a:graphic>
          <a:graphicData uri="http://schemas.openxmlformats.org/presentationml/2006/ole">
            <mc:AlternateContent xmlns:mc="http://schemas.openxmlformats.org/markup-compatibility/2006">
              <mc:Choice xmlns:v="urn:schemas-microsoft-com:vml" Requires="v">
                <p:oleObj spid="_x0000_s621057" name="Формула" r:id="rId14" imgW="190500" imgH="228600" progId="Equation.3">
                  <p:embed/>
                </p:oleObj>
              </mc:Choice>
              <mc:Fallback>
                <p:oleObj name="Формула" r:id="rId14" imgW="1905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03438" y="2965450"/>
                        <a:ext cx="174625" cy="209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592" name="Object 3037"/>
          <p:cNvGraphicFramePr>
            <a:graphicFrameLocks noChangeAspect="1"/>
          </p:cNvGraphicFramePr>
          <p:nvPr/>
        </p:nvGraphicFramePr>
        <p:xfrm>
          <a:off x="1811338" y="3733800"/>
          <a:ext cx="174625" cy="222250"/>
        </p:xfrm>
        <a:graphic>
          <a:graphicData uri="http://schemas.openxmlformats.org/presentationml/2006/ole">
            <mc:AlternateContent xmlns:mc="http://schemas.openxmlformats.org/markup-compatibility/2006">
              <mc:Choice xmlns:v="urn:schemas-microsoft-com:vml" Requires="v">
                <p:oleObj spid="_x0000_s621058" name="Формула" r:id="rId15" imgW="190417" imgH="241195" progId="Equation.3">
                  <p:embed/>
                </p:oleObj>
              </mc:Choice>
              <mc:Fallback>
                <p:oleObj name="Формула" r:id="rId15" imgW="190417" imgH="241195"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811338" y="3733800"/>
                        <a:ext cx="174625" cy="222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593" name="Object 3038"/>
          <p:cNvGraphicFramePr>
            <a:graphicFrameLocks noChangeAspect="1"/>
          </p:cNvGraphicFramePr>
          <p:nvPr/>
        </p:nvGraphicFramePr>
        <p:xfrm>
          <a:off x="1993900" y="3357563"/>
          <a:ext cx="150813" cy="174625"/>
        </p:xfrm>
        <a:graphic>
          <a:graphicData uri="http://schemas.openxmlformats.org/presentationml/2006/ole">
            <mc:AlternateContent xmlns:mc="http://schemas.openxmlformats.org/markup-compatibility/2006">
              <mc:Choice xmlns:v="urn:schemas-microsoft-com:vml" Requires="v">
                <p:oleObj spid="_x0000_s621059" name="Формула" r:id="rId16" imgW="164957" imgH="190335" progId="Equation.3">
                  <p:embed/>
                </p:oleObj>
              </mc:Choice>
              <mc:Fallback>
                <p:oleObj name="Формула" r:id="rId16" imgW="164957" imgH="190335"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993900" y="3357563"/>
                        <a:ext cx="150813" cy="1746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594" name="AutoShape 34"/>
          <p:cNvSpPr>
            <a:spLocks noChangeArrowheads="1"/>
          </p:cNvSpPr>
          <p:nvPr/>
        </p:nvSpPr>
        <p:spPr bwMode="auto">
          <a:xfrm rot="5400000">
            <a:off x="518319" y="2809081"/>
            <a:ext cx="515938" cy="123825"/>
          </a:xfrm>
          <a:prstGeom prst="rightArrow">
            <a:avLst>
              <a:gd name="adj1" fmla="val 50000"/>
              <a:gd name="adj2" fmla="val 104167"/>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2595" name="AutoShape 35"/>
          <p:cNvSpPr>
            <a:spLocks noChangeArrowheads="1"/>
          </p:cNvSpPr>
          <p:nvPr/>
        </p:nvSpPr>
        <p:spPr bwMode="auto">
          <a:xfrm rot="5400000">
            <a:off x="1454944" y="2821782"/>
            <a:ext cx="496887" cy="114300"/>
          </a:xfrm>
          <a:prstGeom prst="rightArrow">
            <a:avLst>
              <a:gd name="adj1" fmla="val 50000"/>
              <a:gd name="adj2" fmla="val 108680"/>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2596" name="AutoShape 36"/>
          <p:cNvSpPr>
            <a:spLocks noChangeArrowheads="1"/>
          </p:cNvSpPr>
          <p:nvPr/>
        </p:nvSpPr>
        <p:spPr bwMode="auto">
          <a:xfrm rot="5400000">
            <a:off x="1185070" y="3561556"/>
            <a:ext cx="506412" cy="123825"/>
          </a:xfrm>
          <a:prstGeom prst="rightArrow">
            <a:avLst>
              <a:gd name="adj1" fmla="val 50000"/>
              <a:gd name="adj2" fmla="val 102243"/>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322597" name="AutoShape 37"/>
          <p:cNvSpPr>
            <a:spLocks noChangeArrowheads="1"/>
          </p:cNvSpPr>
          <p:nvPr/>
        </p:nvSpPr>
        <p:spPr bwMode="auto">
          <a:xfrm rot="5400000">
            <a:off x="706437" y="3452813"/>
            <a:ext cx="1152525" cy="171450"/>
          </a:xfrm>
          <a:prstGeom prst="rightArrow">
            <a:avLst>
              <a:gd name="adj1" fmla="val 50000"/>
              <a:gd name="adj2" fmla="val 168056"/>
            </a:avLst>
          </a:prstGeom>
          <a:solidFill>
            <a:srgbClr val="FF0000">
              <a:alpha val="0"/>
            </a:srgbClr>
          </a:solidFill>
          <a:ln w="9525" algn="ctr">
            <a:solidFill>
              <a:srgbClr val="FF0000"/>
            </a:solidFill>
            <a:miter lim="800000"/>
            <a:headEnd/>
            <a:tailEnd/>
          </a:ln>
        </p:spPr>
        <p:txBody>
          <a:bodyPr wrap="none" anchor="ctr"/>
          <a:lstStyle/>
          <a:p>
            <a:endParaRPr lang="ru-RU">
              <a:solidFill>
                <a:srgbClr val="000000"/>
              </a:solidFill>
              <a:latin typeface="Arial" charset="0"/>
              <a:cs typeface="Arial" charset="0"/>
            </a:endParaRPr>
          </a:p>
        </p:txBody>
      </p:sp>
      <p:sp>
        <p:nvSpPr>
          <p:cNvPr id="67583" name="Oval 38"/>
          <p:cNvSpPr>
            <a:spLocks noChangeArrowheads="1"/>
          </p:cNvSpPr>
          <p:nvPr/>
        </p:nvSpPr>
        <p:spPr bwMode="auto">
          <a:xfrm>
            <a:off x="1250950" y="2951163"/>
            <a:ext cx="65088" cy="65087"/>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2599" name="Text Box 39"/>
          <p:cNvSpPr txBox="1">
            <a:spLocks noChangeArrowheads="1"/>
          </p:cNvSpPr>
          <p:nvPr/>
        </p:nvSpPr>
        <p:spPr bwMode="auto">
          <a:xfrm>
            <a:off x="1281113" y="2789238"/>
            <a:ext cx="287258" cy="261610"/>
          </a:xfrm>
          <a:prstGeom prst="rect">
            <a:avLst/>
          </a:prstGeom>
          <a:noFill/>
          <a:ln w="9525">
            <a:noFill/>
            <a:miter lim="800000"/>
            <a:headEnd/>
            <a:tailEnd/>
          </a:ln>
        </p:spPr>
        <p:txBody>
          <a:bodyPr wrap="none">
            <a:spAutoFit/>
          </a:bodyPr>
          <a:lstStyle/>
          <a:p>
            <a:r>
              <a:rPr lang="ru-RU" sz="1100" b="1" i="1" dirty="0">
                <a:solidFill>
                  <a:srgbClr val="000000"/>
                </a:solidFill>
                <a:latin typeface="Times New Roman" pitchFamily="18" charset="0"/>
                <a:cs typeface="Times New Roman" pitchFamily="18" charset="0"/>
              </a:rPr>
              <a:t>С</a:t>
            </a:r>
          </a:p>
        </p:txBody>
      </p:sp>
      <p:sp>
        <p:nvSpPr>
          <p:cNvPr id="322600" name="Text Box 40"/>
          <p:cNvSpPr txBox="1">
            <a:spLocks noChangeArrowheads="1"/>
          </p:cNvSpPr>
          <p:nvPr/>
        </p:nvSpPr>
        <p:spPr bwMode="auto">
          <a:xfrm>
            <a:off x="2446338" y="2700338"/>
            <a:ext cx="6637337" cy="554037"/>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In order to determine the location of the center of parallel forces use the </a:t>
            </a:r>
            <a:r>
              <a:rPr lang="en-US" sz="1000" dirty="0" err="1">
                <a:solidFill>
                  <a:srgbClr val="000000"/>
                </a:solidFill>
                <a:latin typeface="Arial" charset="0"/>
                <a:cs typeface="Arial" charset="0"/>
              </a:rPr>
              <a:t>Varignon's</a:t>
            </a:r>
            <a:r>
              <a:rPr lang="en-US" sz="1000" dirty="0">
                <a:solidFill>
                  <a:srgbClr val="000000"/>
                </a:solidFill>
                <a:latin typeface="Arial" charset="0"/>
                <a:cs typeface="Arial" charset="0"/>
              </a:rPr>
              <a:t> </a:t>
            </a:r>
            <a:r>
              <a:rPr lang="en-US" sz="1000" dirty="0" smtClean="0">
                <a:solidFill>
                  <a:srgbClr val="000000"/>
                </a:solidFill>
                <a:latin typeface="Arial" charset="0"/>
                <a:cs typeface="Arial" charset="0"/>
              </a:rPr>
              <a:t>Theorem</a:t>
            </a:r>
            <a:r>
              <a:rPr lang="en-US" sz="1000" dirty="0">
                <a:solidFill>
                  <a:srgbClr val="00007D"/>
                </a:solidFill>
                <a:latin typeface="Arial" charset="0"/>
                <a:cs typeface="Arial" charset="0"/>
              </a:rPr>
              <a:t>	</a:t>
            </a:r>
          </a:p>
          <a:p>
            <a:r>
              <a:rPr lang="en-US" sz="1000" dirty="0">
                <a:solidFill>
                  <a:srgbClr val="000000"/>
                </a:solidFill>
                <a:latin typeface="Arial" charset="0"/>
                <a:cs typeface="Arial" charset="0"/>
              </a:rPr>
              <a:t> </a:t>
            </a:r>
          </a:p>
          <a:p>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         or</a:t>
            </a:r>
            <a:endParaRPr lang="ru-RU" sz="1000" dirty="0">
              <a:solidFill>
                <a:srgbClr val="000000"/>
              </a:solidFill>
              <a:latin typeface="Arial" charset="0"/>
              <a:cs typeface="Arial" charset="0"/>
            </a:endParaRPr>
          </a:p>
        </p:txBody>
      </p:sp>
      <p:graphicFrame>
        <p:nvGraphicFramePr>
          <p:cNvPr id="322601" name="Object 3039"/>
          <p:cNvGraphicFramePr>
            <a:graphicFrameLocks noChangeAspect="1"/>
          </p:cNvGraphicFramePr>
          <p:nvPr>
            <p:extLst>
              <p:ext uri="{D42A27DB-BD31-4B8C-83A1-F6EECF244321}">
                <p14:modId xmlns:p14="http://schemas.microsoft.com/office/powerpoint/2010/main" val="2410039941"/>
              </p:ext>
            </p:extLst>
          </p:nvPr>
        </p:nvGraphicFramePr>
        <p:xfrm>
          <a:off x="2817813" y="2933700"/>
          <a:ext cx="1182687" cy="298450"/>
        </p:xfrm>
        <a:graphic>
          <a:graphicData uri="http://schemas.openxmlformats.org/presentationml/2006/ole">
            <mc:AlternateContent xmlns:mc="http://schemas.openxmlformats.org/markup-compatibility/2006">
              <mc:Choice xmlns:v="urn:schemas-microsoft-com:vml" Requires="v">
                <p:oleObj spid="_x0000_s621060" name="Equation" r:id="rId17" imgW="1054080" imgH="241200" progId="Equation.DSMT4">
                  <p:embed/>
                </p:oleObj>
              </mc:Choice>
              <mc:Fallback>
                <p:oleObj name="Equation" r:id="rId17" imgW="1054080" imgH="241200" progId="Equation.DSMT4">
                  <p:embed/>
                  <p:pic>
                    <p:nvPicPr>
                      <p:cNvPr id="0" name=""/>
                      <p:cNvPicPr>
                        <a:picLocks noChangeAspect="1" noChangeArrowheads="1"/>
                      </p:cNvPicPr>
                      <p:nvPr/>
                    </p:nvPicPr>
                    <p:blipFill>
                      <a:blip r:embed="rId18"/>
                      <a:srcRect/>
                      <a:stretch>
                        <a:fillRect/>
                      </a:stretch>
                    </p:blipFill>
                    <p:spPr bwMode="auto">
                      <a:xfrm>
                        <a:off x="2817813" y="2933700"/>
                        <a:ext cx="1182687" cy="29845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2602" name="Oval 42"/>
          <p:cNvSpPr>
            <a:spLocks noChangeArrowheads="1"/>
          </p:cNvSpPr>
          <p:nvPr/>
        </p:nvSpPr>
        <p:spPr bwMode="auto">
          <a:xfrm>
            <a:off x="496888" y="4044950"/>
            <a:ext cx="65087" cy="65088"/>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2603" name="Text Box 43"/>
          <p:cNvSpPr txBox="1">
            <a:spLocks noChangeArrowheads="1"/>
          </p:cNvSpPr>
          <p:nvPr/>
        </p:nvSpPr>
        <p:spPr bwMode="auto">
          <a:xfrm>
            <a:off x="231775" y="3902075"/>
            <a:ext cx="279244" cy="261610"/>
          </a:xfrm>
          <a:prstGeom prst="rect">
            <a:avLst/>
          </a:prstGeom>
          <a:noFill/>
          <a:ln w="9525">
            <a:noFill/>
            <a:miter lim="800000"/>
            <a:headEnd/>
            <a:tailEnd/>
          </a:ln>
        </p:spPr>
        <p:txBody>
          <a:bodyPr wrap="none">
            <a:spAutoFit/>
          </a:bodyPr>
          <a:lstStyle/>
          <a:p>
            <a:r>
              <a:rPr lang="en-US" sz="1100" b="1" i="1" dirty="0">
                <a:solidFill>
                  <a:srgbClr val="000000"/>
                </a:solidFill>
                <a:latin typeface="Times New Roman" pitchFamily="18" charset="0"/>
                <a:cs typeface="Times New Roman" pitchFamily="18" charset="0"/>
              </a:rPr>
              <a:t>A</a:t>
            </a:r>
            <a:endParaRPr lang="ru-RU" sz="1100" b="1" i="1" dirty="0">
              <a:solidFill>
                <a:srgbClr val="000000"/>
              </a:solidFill>
              <a:latin typeface="Times New Roman" pitchFamily="18" charset="0"/>
              <a:cs typeface="Times New Roman" pitchFamily="18" charset="0"/>
            </a:endParaRPr>
          </a:p>
        </p:txBody>
      </p:sp>
      <p:graphicFrame>
        <p:nvGraphicFramePr>
          <p:cNvPr id="322604" name="Object 3040"/>
          <p:cNvGraphicFramePr>
            <a:graphicFrameLocks noChangeAspect="1"/>
          </p:cNvGraphicFramePr>
          <p:nvPr>
            <p:extLst>
              <p:ext uri="{D42A27DB-BD31-4B8C-83A1-F6EECF244321}">
                <p14:modId xmlns:p14="http://schemas.microsoft.com/office/powerpoint/2010/main" val="3986692037"/>
              </p:ext>
            </p:extLst>
          </p:nvPr>
        </p:nvGraphicFramePr>
        <p:xfrm>
          <a:off x="5083175" y="2944813"/>
          <a:ext cx="1092200" cy="254000"/>
        </p:xfrm>
        <a:graphic>
          <a:graphicData uri="http://schemas.openxmlformats.org/presentationml/2006/ole">
            <mc:AlternateContent xmlns:mc="http://schemas.openxmlformats.org/markup-compatibility/2006">
              <mc:Choice xmlns:v="urn:schemas-microsoft-com:vml" Requires="v">
                <p:oleObj spid="_x0000_s621061" name="Equation" r:id="rId19" imgW="1091880" imgH="253800" progId="Equation.DSMT4">
                  <p:embed/>
                </p:oleObj>
              </mc:Choice>
              <mc:Fallback>
                <p:oleObj name="Equation" r:id="rId19" imgW="1091880" imgH="253800" progId="Equation.DSMT4">
                  <p:embed/>
                  <p:pic>
                    <p:nvPicPr>
                      <p:cNvPr id="0" name=""/>
                      <p:cNvPicPr>
                        <a:picLocks noChangeAspect="1" noChangeArrowheads="1"/>
                      </p:cNvPicPr>
                      <p:nvPr/>
                    </p:nvPicPr>
                    <p:blipFill>
                      <a:blip r:embed="rId20"/>
                      <a:srcRect/>
                      <a:stretch>
                        <a:fillRect/>
                      </a:stretch>
                    </p:blipFill>
                    <p:spPr bwMode="auto">
                      <a:xfrm>
                        <a:off x="5083175" y="2944813"/>
                        <a:ext cx="10922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2605" name="Line 45"/>
          <p:cNvSpPr>
            <a:spLocks noChangeShapeType="1"/>
          </p:cNvSpPr>
          <p:nvPr/>
        </p:nvSpPr>
        <p:spPr bwMode="auto">
          <a:xfrm flipV="1">
            <a:off x="542925" y="2619375"/>
            <a:ext cx="247650" cy="1428750"/>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sp>
        <p:nvSpPr>
          <p:cNvPr id="322606" name="Line 46"/>
          <p:cNvSpPr>
            <a:spLocks noChangeShapeType="1"/>
          </p:cNvSpPr>
          <p:nvPr/>
        </p:nvSpPr>
        <p:spPr bwMode="auto">
          <a:xfrm flipV="1">
            <a:off x="554038" y="2657475"/>
            <a:ext cx="1150937" cy="1408113"/>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sp>
        <p:nvSpPr>
          <p:cNvPr id="322607" name="Line 47"/>
          <p:cNvSpPr>
            <a:spLocks noChangeShapeType="1"/>
          </p:cNvSpPr>
          <p:nvPr/>
        </p:nvSpPr>
        <p:spPr bwMode="auto">
          <a:xfrm flipV="1">
            <a:off x="561975" y="3395663"/>
            <a:ext cx="876300" cy="676275"/>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sp>
        <p:nvSpPr>
          <p:cNvPr id="322608" name="Line 48"/>
          <p:cNvSpPr>
            <a:spLocks noChangeShapeType="1"/>
          </p:cNvSpPr>
          <p:nvPr/>
        </p:nvSpPr>
        <p:spPr bwMode="auto">
          <a:xfrm flipV="1">
            <a:off x="547688" y="3000375"/>
            <a:ext cx="723900" cy="1052513"/>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322609" name="Object 3041"/>
          <p:cNvGraphicFramePr>
            <a:graphicFrameLocks noChangeAspect="1"/>
          </p:cNvGraphicFramePr>
          <p:nvPr/>
        </p:nvGraphicFramePr>
        <p:xfrm>
          <a:off x="538163" y="3162300"/>
          <a:ext cx="115887" cy="198438"/>
        </p:xfrm>
        <a:graphic>
          <a:graphicData uri="http://schemas.openxmlformats.org/presentationml/2006/ole">
            <mc:AlternateContent xmlns:mc="http://schemas.openxmlformats.org/markup-compatibility/2006">
              <mc:Choice xmlns:v="urn:schemas-microsoft-com:vml" Requires="v">
                <p:oleObj spid="_x0000_s621062" name="Формула" r:id="rId21" imgW="126780" imgH="215526" progId="Equation.3">
                  <p:embed/>
                </p:oleObj>
              </mc:Choice>
              <mc:Fallback>
                <p:oleObj name="Формула" r:id="rId21" imgW="126780" imgH="215526"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8163" y="3162300"/>
                        <a:ext cx="115887" cy="1984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610" name="Object 3042"/>
          <p:cNvGraphicFramePr>
            <a:graphicFrameLocks noChangeAspect="1"/>
          </p:cNvGraphicFramePr>
          <p:nvPr/>
        </p:nvGraphicFramePr>
        <p:xfrm>
          <a:off x="1487488" y="2894013"/>
          <a:ext cx="139700" cy="198437"/>
        </p:xfrm>
        <a:graphic>
          <a:graphicData uri="http://schemas.openxmlformats.org/presentationml/2006/ole">
            <mc:AlternateContent xmlns:mc="http://schemas.openxmlformats.org/markup-compatibility/2006">
              <mc:Choice xmlns:v="urn:schemas-microsoft-com:vml" Requires="v">
                <p:oleObj spid="_x0000_s621063" name="Формула" r:id="rId23" imgW="152268" imgH="215713" progId="Equation.3">
                  <p:embed/>
                </p:oleObj>
              </mc:Choice>
              <mc:Fallback>
                <p:oleObj name="Формула" r:id="rId23" imgW="152268" imgH="215713"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487488" y="2894013"/>
                        <a:ext cx="139700" cy="1984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611" name="Object 3043"/>
          <p:cNvGraphicFramePr>
            <a:graphicFrameLocks noChangeAspect="1"/>
          </p:cNvGraphicFramePr>
          <p:nvPr/>
        </p:nvGraphicFramePr>
        <p:xfrm>
          <a:off x="1038225" y="3638550"/>
          <a:ext cx="128588" cy="211138"/>
        </p:xfrm>
        <a:graphic>
          <a:graphicData uri="http://schemas.openxmlformats.org/presentationml/2006/ole">
            <mc:AlternateContent xmlns:mc="http://schemas.openxmlformats.org/markup-compatibility/2006">
              <mc:Choice xmlns:v="urn:schemas-microsoft-com:vml" Requires="v">
                <p:oleObj spid="_x0000_s621064" name="Формула" r:id="rId25" imgW="139700" imgH="228600" progId="Equation.3">
                  <p:embed/>
                </p:oleObj>
              </mc:Choice>
              <mc:Fallback>
                <p:oleObj name="Формула" r:id="rId25" imgW="139700" imgH="22860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1038225" y="3638550"/>
                        <a:ext cx="128588" cy="211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2612" name="Object 3044"/>
          <p:cNvGraphicFramePr>
            <a:graphicFrameLocks noChangeAspect="1"/>
          </p:cNvGraphicFramePr>
          <p:nvPr/>
        </p:nvGraphicFramePr>
        <p:xfrm>
          <a:off x="747713" y="3308350"/>
          <a:ext cx="163512" cy="211138"/>
        </p:xfrm>
        <a:graphic>
          <a:graphicData uri="http://schemas.openxmlformats.org/presentationml/2006/ole">
            <mc:AlternateContent xmlns:mc="http://schemas.openxmlformats.org/markup-compatibility/2006">
              <mc:Choice xmlns:v="urn:schemas-microsoft-com:vml" Requires="v">
                <p:oleObj spid="_x0000_s621065" name="Формула" r:id="rId27" imgW="177646" imgH="228402" progId="Equation.3">
                  <p:embed/>
                </p:oleObj>
              </mc:Choice>
              <mc:Fallback>
                <p:oleObj name="Формула" r:id="rId27" imgW="177646" imgH="228402"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47713" y="3308350"/>
                        <a:ext cx="163512" cy="211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2613" name="Text Box 53"/>
          <p:cNvSpPr txBox="1">
            <a:spLocks noChangeArrowheads="1"/>
          </p:cNvSpPr>
          <p:nvPr/>
        </p:nvSpPr>
        <p:spPr bwMode="auto">
          <a:xfrm>
            <a:off x="2792413" y="3248025"/>
            <a:ext cx="6069290" cy="615553"/>
          </a:xfrm>
          <a:prstGeom prst="rect">
            <a:avLst/>
          </a:prstGeom>
          <a:noFill/>
          <a:ln w="9525">
            <a:noFill/>
            <a:miter lim="800000"/>
            <a:headEnd/>
            <a:tailEnd/>
          </a:ln>
        </p:spPr>
        <p:txBody>
          <a:bodyPr wrap="none">
            <a:spAutoFit/>
          </a:bodyPr>
          <a:lstStyle/>
          <a:p>
            <a:r>
              <a:rPr lang="en-US" sz="1000" dirty="0">
                <a:solidFill>
                  <a:srgbClr val="000000"/>
                </a:solidFill>
                <a:latin typeface="Arial" charset="0"/>
                <a:cs typeface="Arial" charset="0"/>
              </a:rPr>
              <a:t>All forces can be represented as the product of their magnitudes and unit vector</a:t>
            </a:r>
            <a:r>
              <a:rPr lang="ru-RU" sz="1000" dirty="0">
                <a:solidFill>
                  <a:srgbClr val="000000"/>
                </a:solidFill>
                <a:latin typeface="Arial" charset="0"/>
                <a:cs typeface="Arial" charset="0"/>
              </a:rPr>
              <a:t> </a:t>
            </a:r>
            <a:r>
              <a:rPr lang="en-US" sz="1400" b="1" i="1" dirty="0">
                <a:solidFill>
                  <a:srgbClr val="000000"/>
                </a:solidFill>
                <a:latin typeface="Times New Roman" pitchFamily="18" charset="0"/>
                <a:cs typeface="Arial" charset="0"/>
              </a:rPr>
              <a:t>e </a:t>
            </a:r>
            <a:r>
              <a:rPr lang="en-US" sz="1200" dirty="0">
                <a:solidFill>
                  <a:srgbClr val="000000"/>
                </a:solidFill>
                <a:latin typeface="Times New Roman" pitchFamily="18" charset="0"/>
                <a:cs typeface="Arial" charset="0"/>
              </a:rPr>
              <a:t>parallel</a:t>
            </a:r>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to the </a:t>
            </a:r>
            <a:r>
              <a:rPr lang="en-US" sz="1000" dirty="0" smtClean="0">
                <a:solidFill>
                  <a:srgbClr val="000000"/>
                </a:solidFill>
                <a:latin typeface="Arial" charset="0"/>
                <a:cs typeface="Arial" charset="0"/>
              </a:rPr>
              <a:t>forces</a:t>
            </a:r>
            <a:endParaRPr lang="ru-RU" sz="1000" dirty="0">
              <a:solidFill>
                <a:srgbClr val="000000"/>
              </a:solidFill>
              <a:latin typeface="Arial" charset="0"/>
              <a:cs typeface="Arial" charset="0"/>
            </a:endParaRPr>
          </a:p>
          <a:p>
            <a:endParaRPr lang="ru-RU" sz="1000" dirty="0">
              <a:solidFill>
                <a:srgbClr val="000000"/>
              </a:solidFill>
              <a:latin typeface="Arial" charset="0"/>
              <a:cs typeface="Arial" charset="0"/>
            </a:endParaRPr>
          </a:p>
          <a:p>
            <a:r>
              <a:rPr lang="ru-RU" sz="1000" dirty="0">
                <a:solidFill>
                  <a:srgbClr val="000000"/>
                </a:solidFill>
                <a:latin typeface="Arial" charset="0"/>
                <a:cs typeface="Arial" charset="0"/>
              </a:rPr>
              <a:t>		   </a:t>
            </a:r>
            <a:r>
              <a:rPr lang="en-US" sz="1000" dirty="0">
                <a:solidFill>
                  <a:srgbClr val="000000"/>
                </a:solidFill>
                <a:latin typeface="Arial" charset="0"/>
                <a:cs typeface="Arial" charset="0"/>
              </a:rPr>
              <a:t>and</a:t>
            </a:r>
            <a:r>
              <a:rPr lang="ru-RU" sz="1000" dirty="0">
                <a:solidFill>
                  <a:srgbClr val="000000"/>
                </a:solidFill>
                <a:latin typeface="Arial" charset="0"/>
                <a:cs typeface="Arial" charset="0"/>
              </a:rPr>
              <a:t>	                  </a:t>
            </a:r>
          </a:p>
        </p:txBody>
      </p:sp>
      <p:graphicFrame>
        <p:nvGraphicFramePr>
          <p:cNvPr id="322614" name="Object 3045"/>
          <p:cNvGraphicFramePr>
            <a:graphicFrameLocks noChangeAspect="1"/>
          </p:cNvGraphicFramePr>
          <p:nvPr>
            <p:extLst>
              <p:ext uri="{D42A27DB-BD31-4B8C-83A1-F6EECF244321}">
                <p14:modId xmlns:p14="http://schemas.microsoft.com/office/powerpoint/2010/main" val="1265286157"/>
              </p:ext>
            </p:extLst>
          </p:nvPr>
        </p:nvGraphicFramePr>
        <p:xfrm>
          <a:off x="3948113" y="3544888"/>
          <a:ext cx="558800" cy="241300"/>
        </p:xfrm>
        <a:graphic>
          <a:graphicData uri="http://schemas.openxmlformats.org/presentationml/2006/ole">
            <mc:AlternateContent xmlns:mc="http://schemas.openxmlformats.org/markup-compatibility/2006">
              <mc:Choice xmlns:v="urn:schemas-microsoft-com:vml" Requires="v">
                <p:oleObj spid="_x0000_s621066" name="Формула" r:id="rId29" imgW="558558" imgH="241195" progId="Equation.3">
                  <p:embed/>
                </p:oleObj>
              </mc:Choice>
              <mc:Fallback>
                <p:oleObj name="Формула" r:id="rId29" imgW="558558" imgH="241195"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948113" y="3544888"/>
                        <a:ext cx="558800" cy="2413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2615" name="Text Box 55"/>
          <p:cNvSpPr txBox="1">
            <a:spLocks noChangeArrowheads="1"/>
          </p:cNvSpPr>
          <p:nvPr/>
        </p:nvSpPr>
        <p:spPr bwMode="auto">
          <a:xfrm>
            <a:off x="2703513" y="3817938"/>
            <a:ext cx="6108700" cy="246062"/>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Then the previous formula will </a:t>
            </a:r>
            <a:r>
              <a:rPr lang="en-US" sz="1000" dirty="0" smtClean="0">
                <a:solidFill>
                  <a:srgbClr val="000000"/>
                </a:solidFill>
                <a:latin typeface="Arial" charset="0"/>
                <a:cs typeface="Arial" charset="0"/>
              </a:rPr>
              <a:t>be </a:t>
            </a:r>
            <a:r>
              <a:rPr lang="ru-RU" sz="1000" dirty="0" smtClean="0">
                <a:solidFill>
                  <a:srgbClr val="000000"/>
                </a:solidFill>
                <a:latin typeface="Arial" charset="0"/>
                <a:cs typeface="Arial" charset="0"/>
              </a:rPr>
              <a:t>                                            </a:t>
            </a:r>
            <a:r>
              <a:rPr lang="en-US" sz="1000" dirty="0">
                <a:solidFill>
                  <a:srgbClr val="000000"/>
                </a:solidFill>
                <a:latin typeface="Arial" charset="0"/>
                <a:cs typeface="Arial" charset="0"/>
              </a:rPr>
              <a:t>, or </a:t>
            </a:r>
            <a:r>
              <a:rPr lang="en-US" sz="1000" dirty="0" smtClean="0">
                <a:solidFill>
                  <a:srgbClr val="000000"/>
                </a:solidFill>
                <a:latin typeface="Arial" charset="0"/>
                <a:cs typeface="Arial" charset="0"/>
              </a:rPr>
              <a:t>by rearranging</a:t>
            </a:r>
            <a:endParaRPr lang="ru-RU" sz="1000" dirty="0">
              <a:solidFill>
                <a:srgbClr val="000000"/>
              </a:solidFill>
              <a:latin typeface="Arial" charset="0"/>
              <a:cs typeface="Arial" charset="0"/>
            </a:endParaRPr>
          </a:p>
        </p:txBody>
      </p:sp>
      <p:graphicFrame>
        <p:nvGraphicFramePr>
          <p:cNvPr id="322616" name="Object 3046"/>
          <p:cNvGraphicFramePr>
            <a:graphicFrameLocks noChangeAspect="1"/>
          </p:cNvGraphicFramePr>
          <p:nvPr/>
        </p:nvGraphicFramePr>
        <p:xfrm>
          <a:off x="4684713" y="3852863"/>
          <a:ext cx="1536700" cy="228600"/>
        </p:xfrm>
        <a:graphic>
          <a:graphicData uri="http://schemas.openxmlformats.org/presentationml/2006/ole">
            <mc:AlternateContent xmlns:mc="http://schemas.openxmlformats.org/markup-compatibility/2006">
              <mc:Choice xmlns:v="urn:schemas-microsoft-com:vml" Requires="v">
                <p:oleObj spid="_x0000_s621067" name="Формула" r:id="rId31" imgW="1536700" imgH="228600" progId="Equation.3">
                  <p:embed/>
                </p:oleObj>
              </mc:Choice>
              <mc:Fallback>
                <p:oleObj name="Формула" r:id="rId31" imgW="1536700" imgH="228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4684713" y="3852863"/>
                        <a:ext cx="15367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22617" name="Object 3047"/>
          <p:cNvGraphicFramePr>
            <a:graphicFrameLocks noChangeAspect="1"/>
          </p:cNvGraphicFramePr>
          <p:nvPr>
            <p:extLst>
              <p:ext uri="{D42A27DB-BD31-4B8C-83A1-F6EECF244321}">
                <p14:modId xmlns:p14="http://schemas.microsoft.com/office/powerpoint/2010/main" val="4240915113"/>
              </p:ext>
            </p:extLst>
          </p:nvPr>
        </p:nvGraphicFramePr>
        <p:xfrm>
          <a:off x="5630863" y="3486150"/>
          <a:ext cx="1181100" cy="254000"/>
        </p:xfrm>
        <a:graphic>
          <a:graphicData uri="http://schemas.openxmlformats.org/presentationml/2006/ole">
            <mc:AlternateContent xmlns:mc="http://schemas.openxmlformats.org/markup-compatibility/2006">
              <mc:Choice xmlns:v="urn:schemas-microsoft-com:vml" Requires="v">
                <p:oleObj spid="_x0000_s621068" name="Equation" r:id="rId33" imgW="1180800" imgH="253800" progId="Equation.DSMT4">
                  <p:embed/>
                </p:oleObj>
              </mc:Choice>
              <mc:Fallback>
                <p:oleObj name="Equation" r:id="rId33" imgW="1180800" imgH="253800" progId="Equation.DSMT4">
                  <p:embed/>
                  <p:pic>
                    <p:nvPicPr>
                      <p:cNvPr id="0" name=""/>
                      <p:cNvPicPr>
                        <a:picLocks noChangeAspect="1" noChangeArrowheads="1"/>
                      </p:cNvPicPr>
                      <p:nvPr/>
                    </p:nvPicPr>
                    <p:blipFill>
                      <a:blip r:embed="rId34"/>
                      <a:srcRect/>
                      <a:stretch>
                        <a:fillRect/>
                      </a:stretch>
                    </p:blipFill>
                    <p:spPr bwMode="auto">
                      <a:xfrm>
                        <a:off x="5630863" y="3486150"/>
                        <a:ext cx="1181100" cy="254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22618" name="Object 3048"/>
          <p:cNvGraphicFramePr>
            <a:graphicFrameLocks noChangeAspect="1"/>
          </p:cNvGraphicFramePr>
          <p:nvPr>
            <p:extLst>
              <p:ext uri="{D42A27DB-BD31-4B8C-83A1-F6EECF244321}">
                <p14:modId xmlns:p14="http://schemas.microsoft.com/office/powerpoint/2010/main" val="3900274000"/>
              </p:ext>
            </p:extLst>
          </p:nvPr>
        </p:nvGraphicFramePr>
        <p:xfrm>
          <a:off x="7300913" y="3829050"/>
          <a:ext cx="1638300" cy="241300"/>
        </p:xfrm>
        <a:graphic>
          <a:graphicData uri="http://schemas.openxmlformats.org/presentationml/2006/ole">
            <mc:AlternateContent xmlns:mc="http://schemas.openxmlformats.org/markup-compatibility/2006">
              <mc:Choice xmlns:v="urn:schemas-microsoft-com:vml" Requires="v">
                <p:oleObj spid="_x0000_s621069" name="Equation" r:id="rId35" imgW="1638000" imgH="241200" progId="Equation.DSMT4">
                  <p:embed/>
                </p:oleObj>
              </mc:Choice>
              <mc:Fallback>
                <p:oleObj name="Equation" r:id="rId35" imgW="1638000" imgH="241200" progId="Equation.DSMT4">
                  <p:embed/>
                  <p:pic>
                    <p:nvPicPr>
                      <p:cNvPr id="0" name=""/>
                      <p:cNvPicPr>
                        <a:picLocks noChangeAspect="1" noChangeArrowheads="1"/>
                      </p:cNvPicPr>
                      <p:nvPr/>
                    </p:nvPicPr>
                    <p:blipFill>
                      <a:blip r:embed="rId36"/>
                      <a:srcRect/>
                      <a:stretch>
                        <a:fillRect/>
                      </a:stretch>
                    </p:blipFill>
                    <p:spPr bwMode="auto">
                      <a:xfrm>
                        <a:off x="7300913" y="3829050"/>
                        <a:ext cx="1638300" cy="241300"/>
                      </a:xfrm>
                      <a:prstGeom prst="rect">
                        <a:avLst/>
                      </a:prstGeom>
                      <a:solidFill>
                        <a:schemeClr val="bg1"/>
                      </a:solidFill>
                      <a:ln w="9525">
                        <a:solidFill>
                          <a:schemeClr val="tx1"/>
                        </a:solidFill>
                        <a:miter lim="800000"/>
                        <a:headEnd/>
                        <a:tailEnd/>
                      </a:ln>
                    </p:spPr>
                  </p:pic>
                </p:oleObj>
              </mc:Fallback>
            </mc:AlternateContent>
          </a:graphicData>
        </a:graphic>
      </p:graphicFrame>
      <p:sp>
        <p:nvSpPr>
          <p:cNvPr id="322619" name="Text Box 59"/>
          <p:cNvSpPr txBox="1">
            <a:spLocks noChangeArrowheads="1"/>
          </p:cNvSpPr>
          <p:nvPr/>
        </p:nvSpPr>
        <p:spPr bwMode="auto">
          <a:xfrm>
            <a:off x="263525" y="4330700"/>
            <a:ext cx="8528050" cy="244475"/>
          </a:xfrm>
          <a:prstGeom prst="rect">
            <a:avLst/>
          </a:prstGeom>
          <a:noFill/>
          <a:ln w="9525">
            <a:noFill/>
            <a:miter lim="800000"/>
            <a:headEnd/>
            <a:tailEnd/>
          </a:ln>
        </p:spPr>
        <p:txBody>
          <a:bodyPr>
            <a:spAutoFit/>
          </a:bodyPr>
          <a:lstStyle/>
          <a:p>
            <a:r>
              <a:rPr lang="en-US" sz="1000">
                <a:solidFill>
                  <a:srgbClr val="000000"/>
                </a:solidFill>
                <a:latin typeface="Arial" charset="0"/>
                <a:cs typeface="Arial" charset="0"/>
              </a:rPr>
              <a:t>From the last equation we have</a:t>
            </a:r>
            <a:r>
              <a:rPr lang="ru-RU" sz="1000">
                <a:solidFill>
                  <a:srgbClr val="000000"/>
                </a:solidFill>
                <a:latin typeface="Arial" charset="0"/>
                <a:cs typeface="Arial" charset="0"/>
              </a:rPr>
              <a:t>   	        </a:t>
            </a:r>
            <a:r>
              <a:rPr lang="en-US" sz="1000">
                <a:solidFill>
                  <a:srgbClr val="000000"/>
                </a:solidFill>
                <a:latin typeface="Arial" charset="0"/>
                <a:cs typeface="Arial" charset="0"/>
              </a:rPr>
              <a:t>or</a:t>
            </a:r>
            <a:r>
              <a:rPr lang="ru-RU" sz="1000">
                <a:solidFill>
                  <a:srgbClr val="000000"/>
                </a:solidFill>
                <a:latin typeface="Arial" charset="0"/>
                <a:cs typeface="Arial" charset="0"/>
              </a:rPr>
              <a:t> 	</a:t>
            </a:r>
          </a:p>
        </p:txBody>
      </p:sp>
      <p:graphicFrame>
        <p:nvGraphicFramePr>
          <p:cNvPr id="322620" name="Object 3049"/>
          <p:cNvGraphicFramePr>
            <a:graphicFrameLocks noChangeAspect="1"/>
          </p:cNvGraphicFramePr>
          <p:nvPr/>
        </p:nvGraphicFramePr>
        <p:xfrm>
          <a:off x="2255838" y="4371975"/>
          <a:ext cx="1028700" cy="228600"/>
        </p:xfrm>
        <a:graphic>
          <a:graphicData uri="http://schemas.openxmlformats.org/presentationml/2006/ole">
            <mc:AlternateContent xmlns:mc="http://schemas.openxmlformats.org/markup-compatibility/2006">
              <mc:Choice xmlns:v="urn:schemas-microsoft-com:vml" Requires="v">
                <p:oleObj spid="_x0000_s621070" name="Формула" r:id="rId37" imgW="1028700" imgH="228600" progId="Equation.3">
                  <p:embed/>
                </p:oleObj>
              </mc:Choice>
              <mc:Fallback>
                <p:oleObj name="Формула" r:id="rId37" imgW="1028700" imgH="228600"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2255838" y="4371975"/>
                        <a:ext cx="1028700"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22621" name="Object 3050"/>
          <p:cNvGraphicFramePr>
            <a:graphicFrameLocks noChangeAspect="1"/>
          </p:cNvGraphicFramePr>
          <p:nvPr>
            <p:extLst>
              <p:ext uri="{D42A27DB-BD31-4B8C-83A1-F6EECF244321}">
                <p14:modId xmlns:p14="http://schemas.microsoft.com/office/powerpoint/2010/main" val="2384966990"/>
              </p:ext>
            </p:extLst>
          </p:nvPr>
        </p:nvGraphicFramePr>
        <p:xfrm>
          <a:off x="3706813" y="4260850"/>
          <a:ext cx="774700" cy="482600"/>
        </p:xfrm>
        <a:graphic>
          <a:graphicData uri="http://schemas.openxmlformats.org/presentationml/2006/ole">
            <mc:AlternateContent xmlns:mc="http://schemas.openxmlformats.org/markup-compatibility/2006">
              <mc:Choice xmlns:v="urn:schemas-microsoft-com:vml" Requires="v">
                <p:oleObj spid="_x0000_s621071" name="Equation" r:id="rId39" imgW="774360" imgH="482400" progId="Equation.DSMT4">
                  <p:embed/>
                </p:oleObj>
              </mc:Choice>
              <mc:Fallback>
                <p:oleObj name="Equation" r:id="rId39" imgW="774360" imgH="482400" progId="Equation.DSMT4">
                  <p:embed/>
                  <p:pic>
                    <p:nvPicPr>
                      <p:cNvPr id="0" name=""/>
                      <p:cNvPicPr>
                        <a:picLocks noChangeAspect="1" noChangeArrowheads="1"/>
                      </p:cNvPicPr>
                      <p:nvPr/>
                    </p:nvPicPr>
                    <p:blipFill>
                      <a:blip r:embed="rId40"/>
                      <a:srcRect/>
                      <a:stretch>
                        <a:fillRect/>
                      </a:stretch>
                    </p:blipFill>
                    <p:spPr bwMode="auto">
                      <a:xfrm>
                        <a:off x="3706813" y="4260850"/>
                        <a:ext cx="774700" cy="482600"/>
                      </a:xfrm>
                      <a:prstGeom prst="rect">
                        <a:avLst/>
                      </a:prstGeom>
                      <a:pattFill prst="ltDnDiag">
                        <a:fgClr>
                          <a:srgbClr val="FFFF00"/>
                        </a:fgClr>
                        <a:bgClr>
                          <a:schemeClr val="bg1"/>
                        </a:bgClr>
                      </a:pattFill>
                      <a:ln w="9525">
                        <a:solidFill>
                          <a:schemeClr val="tx1"/>
                        </a:solidFill>
                        <a:miter lim="800000"/>
                        <a:headEnd/>
                        <a:tailEnd/>
                      </a:ln>
                    </p:spPr>
                  </p:pic>
                </p:oleObj>
              </mc:Fallback>
            </mc:AlternateContent>
          </a:graphicData>
        </a:graphic>
      </p:graphicFrame>
      <p:sp>
        <p:nvSpPr>
          <p:cNvPr id="322622" name="Text Box 62"/>
          <p:cNvSpPr txBox="1">
            <a:spLocks noChangeArrowheads="1"/>
          </p:cNvSpPr>
          <p:nvPr/>
        </p:nvSpPr>
        <p:spPr bwMode="auto">
          <a:xfrm>
            <a:off x="242888" y="4833938"/>
            <a:ext cx="8528050" cy="246062"/>
          </a:xfrm>
          <a:prstGeom prst="rect">
            <a:avLst/>
          </a:prstGeom>
          <a:noFill/>
          <a:ln w="9525">
            <a:noFill/>
            <a:miter lim="800000"/>
            <a:headEnd/>
            <a:tailEnd/>
          </a:ln>
        </p:spPr>
        <p:txBody>
          <a:bodyPr>
            <a:spAutoFit/>
          </a:bodyPr>
          <a:lstStyle/>
          <a:p>
            <a:r>
              <a:rPr lang="en-US" sz="1000">
                <a:solidFill>
                  <a:srgbClr val="000000"/>
                </a:solidFill>
                <a:latin typeface="Arial" charset="0"/>
                <a:cs typeface="Arial" charset="0"/>
              </a:rPr>
              <a:t>We thus obtain the following equations which specify the coordinates of the center of parallel forces:</a:t>
            </a:r>
            <a:r>
              <a:rPr lang="ru-RU" sz="1000">
                <a:solidFill>
                  <a:srgbClr val="000000"/>
                </a:solidFill>
                <a:latin typeface="Arial" charset="0"/>
                <a:cs typeface="Arial" charset="0"/>
              </a:rPr>
              <a:t>	</a:t>
            </a:r>
          </a:p>
        </p:txBody>
      </p:sp>
      <p:graphicFrame>
        <p:nvGraphicFramePr>
          <p:cNvPr id="322623" name="Object 3051"/>
          <p:cNvGraphicFramePr>
            <a:graphicFrameLocks noChangeAspect="1"/>
          </p:cNvGraphicFramePr>
          <p:nvPr>
            <p:extLst>
              <p:ext uri="{D42A27DB-BD31-4B8C-83A1-F6EECF244321}">
                <p14:modId xmlns:p14="http://schemas.microsoft.com/office/powerpoint/2010/main" val="1529904427"/>
              </p:ext>
            </p:extLst>
          </p:nvPr>
        </p:nvGraphicFramePr>
        <p:xfrm>
          <a:off x="3795713" y="5084763"/>
          <a:ext cx="2755900" cy="482600"/>
        </p:xfrm>
        <a:graphic>
          <a:graphicData uri="http://schemas.openxmlformats.org/presentationml/2006/ole">
            <mc:AlternateContent xmlns:mc="http://schemas.openxmlformats.org/markup-compatibility/2006">
              <mc:Choice xmlns:v="urn:schemas-microsoft-com:vml" Requires="v">
                <p:oleObj spid="_x0000_s621072" name="Equation" r:id="rId41" imgW="2755800" imgH="482400" progId="Equation.DSMT4">
                  <p:embed/>
                </p:oleObj>
              </mc:Choice>
              <mc:Fallback>
                <p:oleObj name="Equation" r:id="rId41" imgW="2755800" imgH="482400" progId="Equation.DSMT4">
                  <p:embed/>
                  <p:pic>
                    <p:nvPicPr>
                      <p:cNvPr id="0" name=""/>
                      <p:cNvPicPr>
                        <a:picLocks noChangeAspect="1" noChangeArrowheads="1"/>
                      </p:cNvPicPr>
                      <p:nvPr/>
                    </p:nvPicPr>
                    <p:blipFill>
                      <a:blip r:embed="rId42"/>
                      <a:srcRect/>
                      <a:stretch>
                        <a:fillRect/>
                      </a:stretch>
                    </p:blipFill>
                    <p:spPr bwMode="auto">
                      <a:xfrm>
                        <a:off x="3795713" y="5084763"/>
                        <a:ext cx="2755900" cy="482600"/>
                      </a:xfrm>
                      <a:prstGeom prst="rect">
                        <a:avLst/>
                      </a:prstGeom>
                      <a:pattFill prst="ltDnDiag">
                        <a:fgClr>
                          <a:srgbClr val="FFFF00"/>
                        </a:fgClr>
                        <a:bgClr>
                          <a:schemeClr val="bg1"/>
                        </a:bgClr>
                      </a:pattFill>
                      <a:ln w="9525">
                        <a:solidFill>
                          <a:schemeClr val="tx1"/>
                        </a:solidFill>
                        <a:miter lim="800000"/>
                        <a:headEnd/>
                        <a:tailEnd/>
                      </a:ln>
                    </p:spPr>
                  </p:pic>
                </p:oleObj>
              </mc:Fallback>
            </mc:AlternateContent>
          </a:graphicData>
        </a:graphic>
      </p:graphicFrame>
      <p:sp>
        <p:nvSpPr>
          <p:cNvPr id="322624" name="Rectangle 64"/>
          <p:cNvSpPr>
            <a:spLocks noChangeArrowheads="1"/>
          </p:cNvSpPr>
          <p:nvPr/>
        </p:nvSpPr>
        <p:spPr bwMode="auto">
          <a:xfrm>
            <a:off x="84138" y="5392738"/>
            <a:ext cx="8936037" cy="630237"/>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95000"/>
              </a:lnSpc>
              <a:spcBef>
                <a:spcPct val="20000"/>
              </a:spcBef>
              <a:buClr>
                <a:srgbClr val="00007D"/>
              </a:buClr>
              <a:buSzPct val="75000"/>
              <a:buFont typeface="Wingdings" pitchFamily="2" charset="2"/>
              <a:buChar char="n"/>
              <a:defRPr/>
            </a:pPr>
            <a:r>
              <a:rPr lang="en-US" sz="1000" b="1" dirty="0">
                <a:solidFill>
                  <a:srgbClr val="FF0000"/>
                </a:solidFill>
                <a:latin typeface="Arial" charset="0"/>
                <a:cs typeface="Arial" charset="0"/>
              </a:rPr>
              <a:t>Center of gravity of a body </a:t>
            </a:r>
            <a:r>
              <a:rPr lang="en-US" sz="1000" b="1" dirty="0">
                <a:solidFill>
                  <a:srgbClr val="00007D">
                    <a:lumMod val="60000"/>
                    <a:lumOff val="40000"/>
                  </a:srgbClr>
                </a:solidFill>
                <a:latin typeface="Arial" charset="0"/>
                <a:cs typeface="Arial" charset="0"/>
              </a:rPr>
              <a:t>is a point</a:t>
            </a:r>
            <a:r>
              <a:rPr lang="ru-RU" sz="1000" b="1" dirty="0">
                <a:solidFill>
                  <a:srgbClr val="00007D">
                    <a:lumMod val="60000"/>
                    <a:lumOff val="40000"/>
                  </a:srgbClr>
                </a:solidFill>
                <a:latin typeface="Arial" charset="0"/>
                <a:cs typeface="Arial" charset="0"/>
              </a:rPr>
              <a:t> </a:t>
            </a:r>
            <a:r>
              <a:rPr lang="en-US" sz="1000" b="1" dirty="0">
                <a:solidFill>
                  <a:srgbClr val="00007D">
                    <a:lumMod val="60000"/>
                    <a:lumOff val="40000"/>
                  </a:srgbClr>
                </a:solidFill>
                <a:latin typeface="Arial" charset="0"/>
                <a:cs typeface="Arial" charset="0"/>
              </a:rPr>
              <a:t>through which the resultant of the gravity forces acting on the particles of the body passes, regardless of how the body is oriented in space.</a:t>
            </a:r>
            <a:endParaRPr lang="ru-RU" sz="1000" b="1" dirty="0">
              <a:solidFill>
                <a:srgbClr val="00007D">
                  <a:lumMod val="60000"/>
                  <a:lumOff val="40000"/>
                </a:srgbClr>
              </a:solidFill>
              <a:latin typeface="Arial" charset="0"/>
              <a:cs typeface="Arial" charset="0"/>
            </a:endParaRPr>
          </a:p>
          <a:p>
            <a:pPr marL="533400" indent="-533400">
              <a:lnSpc>
                <a:spcPct val="95000"/>
              </a:lnSpc>
              <a:spcBef>
                <a:spcPct val="20000"/>
              </a:spcBef>
              <a:buClr>
                <a:srgbClr val="00007D"/>
              </a:buClr>
              <a:buSzPct val="75000"/>
              <a:buFont typeface="Wingdings" pitchFamily="2" charset="2"/>
              <a:buNone/>
              <a:defRPr/>
            </a:pPr>
            <a:r>
              <a:rPr lang="ru-RU" sz="1000" dirty="0">
                <a:solidFill>
                  <a:srgbClr val="00007D"/>
                </a:solidFill>
                <a:latin typeface="Arial" charset="0"/>
                <a:cs typeface="Arial" charset="0"/>
              </a:rPr>
              <a:t>	</a:t>
            </a:r>
            <a:r>
              <a:rPr lang="en-US" sz="1000" dirty="0">
                <a:solidFill>
                  <a:srgbClr val="000000"/>
                </a:solidFill>
                <a:latin typeface="Arial" charset="0"/>
                <a:cs typeface="Arial" charset="0"/>
              </a:rPr>
              <a:t>We use the following assumptions:</a:t>
            </a:r>
            <a:r>
              <a:rPr lang="ru-RU" sz="1000" dirty="0">
                <a:solidFill>
                  <a:srgbClr val="000000"/>
                </a:solidFill>
                <a:latin typeface="Arial" charset="0"/>
                <a:cs typeface="Arial" charset="0"/>
              </a:rPr>
              <a:t> </a:t>
            </a:r>
            <a:endParaRPr lang="en-US" sz="1000" dirty="0">
              <a:solidFill>
                <a:srgbClr val="000000"/>
              </a:solidFill>
              <a:latin typeface="Arial" charset="0"/>
              <a:cs typeface="Arial" charset="0"/>
            </a:endParaRPr>
          </a:p>
          <a:p>
            <a:pPr marL="533400" indent="-533400" algn="just">
              <a:lnSpc>
                <a:spcPct val="95000"/>
              </a:lnSpc>
              <a:spcBef>
                <a:spcPct val="20000"/>
              </a:spcBef>
              <a:buClr>
                <a:srgbClr val="00007D"/>
              </a:buClr>
              <a:buSzPct val="75000"/>
              <a:defRPr/>
            </a:pPr>
            <a:r>
              <a:rPr lang="en-US" sz="1000" dirty="0">
                <a:solidFill>
                  <a:srgbClr val="000000"/>
                </a:solidFill>
                <a:latin typeface="Arial" charset="0"/>
                <a:cs typeface="Arial" charset="0"/>
              </a:rPr>
              <a:t> 	</a:t>
            </a:r>
            <a:r>
              <a:rPr lang="en-US" sz="1000" b="1" dirty="0">
                <a:solidFill>
                  <a:srgbClr val="00007D">
                    <a:lumMod val="60000"/>
                    <a:lumOff val="40000"/>
                  </a:srgbClr>
                </a:solidFill>
                <a:latin typeface="Arial" charset="0"/>
                <a:cs typeface="Arial" charset="0"/>
              </a:rPr>
              <a:t>1 A body is very small as compared with the earth's radius and the gravity forces of its particles may be regarded as parallel to each other. 	</a:t>
            </a:r>
          </a:p>
          <a:p>
            <a:pPr marL="533400" indent="-533400" algn="just">
              <a:lnSpc>
                <a:spcPct val="95000"/>
              </a:lnSpc>
              <a:spcBef>
                <a:spcPct val="20000"/>
              </a:spcBef>
              <a:buClr>
                <a:srgbClr val="00007D"/>
              </a:buClr>
              <a:buSzPct val="75000"/>
              <a:defRPr/>
            </a:pPr>
            <a:r>
              <a:rPr lang="en-US" sz="1000" b="1" dirty="0">
                <a:solidFill>
                  <a:srgbClr val="00007D">
                    <a:lumMod val="60000"/>
                    <a:lumOff val="40000"/>
                  </a:srgbClr>
                </a:solidFill>
                <a:latin typeface="Arial" charset="0"/>
                <a:cs typeface="Arial" charset="0"/>
              </a:rPr>
              <a:t>	2. A free fall acceleration is constant</a:t>
            </a:r>
            <a:r>
              <a:rPr lang="ru-RU" sz="1000" b="1" dirty="0">
                <a:solidFill>
                  <a:srgbClr val="00007D">
                    <a:lumMod val="60000"/>
                    <a:lumOff val="40000"/>
                  </a:srgbClr>
                </a:solidFill>
                <a:latin typeface="Arial" charset="0"/>
                <a:cs typeface="Arial" charset="0"/>
              </a:rPr>
              <a:t> </a:t>
            </a:r>
            <a:r>
              <a:rPr lang="en-US" sz="1200" b="1" i="1" dirty="0">
                <a:solidFill>
                  <a:srgbClr val="00007D">
                    <a:lumMod val="60000"/>
                    <a:lumOff val="40000"/>
                  </a:srgbClr>
                </a:solidFill>
                <a:latin typeface="Times New Roman" pitchFamily="18" charset="0"/>
                <a:cs typeface="Times New Roman" pitchFamily="18" charset="0"/>
              </a:rPr>
              <a:t>g</a:t>
            </a:r>
            <a:r>
              <a:rPr lang="en-US" sz="1000" b="1" i="1" dirty="0">
                <a:solidFill>
                  <a:srgbClr val="00007D">
                    <a:lumMod val="60000"/>
                    <a:lumOff val="40000"/>
                  </a:srgbClr>
                </a:solidFill>
                <a:latin typeface="Arial" charset="0"/>
                <a:cs typeface="Arial" charset="0"/>
              </a:rPr>
              <a:t> </a:t>
            </a:r>
            <a:r>
              <a:rPr lang="en-US" sz="1000" b="1" dirty="0">
                <a:solidFill>
                  <a:srgbClr val="00007D">
                    <a:lumMod val="60000"/>
                    <a:lumOff val="40000"/>
                  </a:srgbClr>
                </a:solidFill>
                <a:latin typeface="Arial" charset="0"/>
                <a:cs typeface="Arial" charset="0"/>
              </a:rPr>
              <a:t>= const.</a:t>
            </a:r>
            <a:r>
              <a:rPr lang="ru-RU" sz="1000" b="1" dirty="0">
                <a:solidFill>
                  <a:srgbClr val="00007D">
                    <a:lumMod val="60000"/>
                    <a:lumOff val="40000"/>
                  </a:srgbClr>
                </a:solidFill>
                <a:latin typeface="Arial" charset="0"/>
                <a:cs typeface="Arial" charset="0"/>
              </a:rPr>
              <a:t>	</a:t>
            </a:r>
            <a:endParaRPr lang="en-US" sz="1000" b="1" dirty="0">
              <a:solidFill>
                <a:srgbClr val="00007D">
                  <a:lumMod val="60000"/>
                  <a:lumOff val="40000"/>
                </a:srgbClr>
              </a:solidFill>
              <a:latin typeface="Arial" charset="0"/>
              <a:cs typeface="Arial" charset="0"/>
            </a:endParaRPr>
          </a:p>
          <a:p>
            <a:pPr marL="533400" indent="-533400" algn="just">
              <a:lnSpc>
                <a:spcPct val="95000"/>
              </a:lnSpc>
              <a:spcBef>
                <a:spcPct val="20000"/>
              </a:spcBef>
              <a:buClr>
                <a:srgbClr val="00007D"/>
              </a:buClr>
              <a:buSzPct val="75000"/>
              <a:buFont typeface="Wingdings" pitchFamily="2" charset="2"/>
              <a:buNone/>
              <a:defRPr/>
            </a:pPr>
            <a:r>
              <a:rPr lang="en-US" sz="1000" b="1" dirty="0">
                <a:solidFill>
                  <a:srgbClr val="00007D">
                    <a:lumMod val="60000"/>
                    <a:lumOff val="40000"/>
                  </a:srgbClr>
                </a:solidFill>
                <a:latin typeface="Arial" charset="0"/>
                <a:cs typeface="Arial" charset="0"/>
              </a:rPr>
              <a:t>	</a:t>
            </a:r>
            <a:r>
              <a:rPr lang="ru-RU" sz="1000" b="1" dirty="0">
                <a:solidFill>
                  <a:srgbClr val="00007D">
                    <a:lumMod val="60000"/>
                    <a:lumOff val="40000"/>
                  </a:srgbClr>
                </a:solidFill>
                <a:latin typeface="Arial" charset="0"/>
                <a:cs typeface="Arial" charset="0"/>
              </a:rPr>
              <a:t>3. </a:t>
            </a:r>
            <a:r>
              <a:rPr lang="en-US" sz="1000" b="1" dirty="0">
                <a:solidFill>
                  <a:srgbClr val="00007D">
                    <a:lumMod val="60000"/>
                    <a:lumOff val="40000"/>
                  </a:srgbClr>
                </a:solidFill>
                <a:latin typeface="Arial" charset="0"/>
                <a:cs typeface="Arial" charset="0"/>
              </a:rPr>
              <a:t>A body is homogeneous and solid</a:t>
            </a:r>
            <a:r>
              <a:rPr lang="ru-RU" sz="1000" b="1" dirty="0">
                <a:solidFill>
                  <a:srgbClr val="00007D">
                    <a:lumMod val="60000"/>
                    <a:lumOff val="40000"/>
                  </a:srgbClr>
                </a:solidFill>
                <a:latin typeface="Arial" charset="0"/>
                <a:cs typeface="Arial" charset="0"/>
              </a:rPr>
              <a:t>.  </a:t>
            </a:r>
          </a:p>
        </p:txBody>
      </p:sp>
      <mc:AlternateContent xmlns:mc="http://schemas.openxmlformats.org/markup-compatibility/2006" xmlns:a14="http://schemas.microsoft.com/office/drawing/2010/main">
        <mc:Choice Requires="a14">
          <p:sp>
            <p:nvSpPr>
              <p:cNvPr id="322625" name="Text Box 65"/>
              <p:cNvSpPr txBox="1">
                <a:spLocks noChangeArrowheads="1"/>
              </p:cNvSpPr>
              <p:nvPr/>
            </p:nvSpPr>
            <p:spPr bwMode="auto">
              <a:xfrm>
                <a:off x="2217737" y="3730535"/>
                <a:ext cx="6710363" cy="1200329"/>
              </a:xfrm>
              <a:prstGeom prst="rect">
                <a:avLst/>
              </a:prstGeom>
              <a:solidFill>
                <a:srgbClr val="CC99FF"/>
              </a:solidFill>
              <a:ln w="9525" algn="ctr">
                <a:solidFill>
                  <a:schemeClr val="tx1"/>
                </a:solidFill>
                <a:miter lim="800000"/>
                <a:headEnd/>
                <a:tailEnd/>
              </a:ln>
            </p:spPr>
            <p:txBody>
              <a:bodyPr>
                <a:spAutoFit/>
              </a:bodyPr>
              <a:lstStyle/>
              <a:p>
                <a:r>
                  <a:rPr lang="en-US" sz="1000" dirty="0" smtClean="0">
                    <a:solidFill>
                      <a:srgbClr val="000000"/>
                    </a:solidFill>
                    <a:latin typeface="Arial" charset="0"/>
                    <a:cs typeface="Arial" charset="0"/>
                  </a:rPr>
                  <a:t>Taking into account these assumptions for the location of the center of gravity one can use formulas for the center of parallel forces</a:t>
                </a:r>
              </a:p>
              <a:p>
                <a:r>
                  <a:rPr lang="en-US" sz="1000" dirty="0">
                    <a:solidFill>
                      <a:srgbClr val="000000"/>
                    </a:solidFill>
                    <a:latin typeface="Arial" charset="0"/>
                    <a:cs typeface="Arial" charset="0"/>
                  </a:rPr>
                  <a:t>					</a:t>
                </a:r>
                <a:endParaRPr lang="ru-RU"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endParaRPr lang="en-US" sz="1000" dirty="0">
                  <a:solidFill>
                    <a:srgbClr val="000000"/>
                  </a:solidFill>
                  <a:latin typeface="Arial" charset="0"/>
                  <a:cs typeface="Arial" charset="0"/>
                </a:endParaRPr>
              </a:p>
              <a:p>
                <a:r>
                  <a:rPr lang="en-US" sz="1000" dirty="0">
                    <a:solidFill>
                      <a:srgbClr val="000000"/>
                    </a:solidFill>
                    <a:latin typeface="Arial" charset="0"/>
                    <a:cs typeface="Arial" charset="0"/>
                  </a:rPr>
                  <a:t>where</a:t>
                </a:r>
                <a:r>
                  <a:rPr lang="ru-RU" sz="1000" dirty="0">
                    <a:solidFill>
                      <a:srgbClr val="000000"/>
                    </a:solidFill>
                    <a:latin typeface="Arial" charset="0"/>
                    <a:cs typeface="Arial" charset="0"/>
                  </a:rPr>
                  <a:t> </a:t>
                </a:r>
                <a:r>
                  <a:rPr lang="ru-RU" sz="1200" dirty="0" smtClean="0">
                    <a:solidFill>
                      <a:srgbClr val="000000"/>
                    </a:solidFill>
                    <a:latin typeface="Arial" charset="0"/>
                    <a:cs typeface="Arial" charset="0"/>
                  </a:rPr>
                  <a:t>∆</a:t>
                </a:r>
                <a14:m>
                  <m:oMath xmlns:m="http://schemas.openxmlformats.org/officeDocument/2006/math">
                    <m:sSub>
                      <m:sSubPr>
                        <m:ctrlPr>
                          <a:rPr lang="ru-RU" sz="1200" i="1" smtClean="0">
                            <a:solidFill>
                              <a:srgbClr val="000000"/>
                            </a:solidFill>
                            <a:latin typeface="Cambria Math"/>
                            <a:cs typeface="Arial" charset="0"/>
                          </a:rPr>
                        </m:ctrlPr>
                      </m:sSubPr>
                      <m:e>
                        <m:r>
                          <a:rPr lang="en-US" sz="1200" b="0" i="1" smtClean="0">
                            <a:solidFill>
                              <a:srgbClr val="000000"/>
                            </a:solidFill>
                            <a:latin typeface="Cambria Math"/>
                            <a:cs typeface="Arial" charset="0"/>
                          </a:rPr>
                          <m:t>𝐺</m:t>
                        </m:r>
                      </m:e>
                      <m:sub>
                        <m:r>
                          <a:rPr lang="en-US" sz="1200" b="0" i="1" smtClean="0">
                            <a:solidFill>
                              <a:srgbClr val="000000"/>
                            </a:solidFill>
                            <a:latin typeface="Cambria Math"/>
                            <a:cs typeface="Arial" charset="0"/>
                          </a:rPr>
                          <m:t>𝑖</m:t>
                        </m:r>
                      </m:sub>
                    </m:sSub>
                    <m:r>
                      <a:rPr lang="en-US" sz="1200" b="0" i="1" smtClean="0">
                        <a:solidFill>
                          <a:srgbClr val="000000"/>
                        </a:solidFill>
                        <a:latin typeface="Cambria Math"/>
                        <a:cs typeface="Arial" charset="0"/>
                      </a:rPr>
                      <m:t> </m:t>
                    </m:r>
                  </m:oMath>
                </a14:m>
                <a:r>
                  <a:rPr lang="en-US" sz="1000" dirty="0" smtClean="0">
                    <a:solidFill>
                      <a:srgbClr val="000000"/>
                    </a:solidFill>
                    <a:latin typeface="Arial" charset="0"/>
                    <a:cs typeface="Arial" charset="0"/>
                    <a:sym typeface="Symbol" pitchFamily="18" charset="2"/>
                  </a:rPr>
                  <a:t>are </a:t>
                </a:r>
                <a:r>
                  <a:rPr lang="en-US" sz="1000" dirty="0">
                    <a:solidFill>
                      <a:srgbClr val="000000"/>
                    </a:solidFill>
                    <a:latin typeface="Arial" charset="0"/>
                    <a:cs typeface="Arial" charset="0"/>
                    <a:sym typeface="Symbol" pitchFamily="18" charset="2"/>
                  </a:rPr>
                  <a:t>the forces of gravity of the elemental volumes</a:t>
                </a:r>
                <a:r>
                  <a:rPr lang="ru-RU" sz="1000" dirty="0">
                    <a:solidFill>
                      <a:srgbClr val="000000"/>
                    </a:solidFill>
                    <a:latin typeface="Arial" charset="0"/>
                    <a:cs typeface="Arial" charset="0"/>
                    <a:sym typeface="Symbol" pitchFamily="18" charset="2"/>
                  </a:rPr>
                  <a:t>.</a:t>
                </a:r>
              </a:p>
              <a:p>
                <a:endParaRPr lang="ru-RU" sz="1000" dirty="0">
                  <a:solidFill>
                    <a:srgbClr val="000000"/>
                  </a:solidFill>
                  <a:latin typeface="Arial" charset="0"/>
                  <a:cs typeface="Arial" charset="0"/>
                </a:endParaRPr>
              </a:p>
            </p:txBody>
          </p:sp>
        </mc:Choice>
        <mc:Fallback xmlns="">
          <p:sp>
            <p:nvSpPr>
              <p:cNvPr id="322625" name="Text Box 65"/>
              <p:cNvSpPr txBox="1">
                <a:spLocks noRot="1" noChangeAspect="1" noMove="1" noResize="1" noEditPoints="1" noAdjustHandles="1" noChangeArrowheads="1" noChangeShapeType="1" noTextEdit="1"/>
              </p:cNvSpPr>
              <p:nvPr/>
            </p:nvSpPr>
            <p:spPr bwMode="auto">
              <a:xfrm>
                <a:off x="2217737" y="3730535"/>
                <a:ext cx="6710363" cy="1200329"/>
              </a:xfrm>
              <a:prstGeom prst="rect">
                <a:avLst/>
              </a:prstGeom>
              <a:blipFill rotWithShape="1">
                <a:blip r:embed="rId43"/>
                <a:stretch>
                  <a:fillRect/>
                </a:stretch>
              </a:blipFill>
              <a:ln w="9525" algn="ctr">
                <a:solidFill>
                  <a:schemeClr val="tx1"/>
                </a:solidFill>
                <a:miter lim="800000"/>
                <a:headEnd/>
                <a:tailEnd/>
              </a:ln>
            </p:spPr>
            <p:txBody>
              <a:bodyPr/>
              <a:lstStyle/>
              <a:p>
                <a:r>
                  <a:rPr lang="ru-RU">
                    <a:noFill/>
                  </a:rPr>
                  <a:t> </a:t>
                </a:r>
              </a:p>
            </p:txBody>
          </p:sp>
        </mc:Fallback>
      </mc:AlternateContent>
      <p:graphicFrame>
        <p:nvGraphicFramePr>
          <p:cNvPr id="322626" name="Object 3052"/>
          <p:cNvGraphicFramePr>
            <a:graphicFrameLocks noChangeAspect="1"/>
          </p:cNvGraphicFramePr>
          <p:nvPr>
            <p:extLst>
              <p:ext uri="{D42A27DB-BD31-4B8C-83A1-F6EECF244321}">
                <p14:modId xmlns:p14="http://schemas.microsoft.com/office/powerpoint/2010/main" val="387088984"/>
              </p:ext>
            </p:extLst>
          </p:nvPr>
        </p:nvGraphicFramePr>
        <p:xfrm>
          <a:off x="3314700" y="4003675"/>
          <a:ext cx="3111500" cy="482600"/>
        </p:xfrm>
        <a:graphic>
          <a:graphicData uri="http://schemas.openxmlformats.org/presentationml/2006/ole">
            <mc:AlternateContent xmlns:mc="http://schemas.openxmlformats.org/markup-compatibility/2006">
              <mc:Choice xmlns:v="urn:schemas-microsoft-com:vml" Requires="v">
                <p:oleObj spid="_x0000_s621073" name="Equation" r:id="rId44" imgW="3111480" imgH="482400" progId="Equation.DSMT4">
                  <p:embed/>
                </p:oleObj>
              </mc:Choice>
              <mc:Fallback>
                <p:oleObj name="Equation" r:id="rId44" imgW="3111480" imgH="482400" progId="Equation.DSMT4">
                  <p:embed/>
                  <p:pic>
                    <p:nvPicPr>
                      <p:cNvPr id="0" name=""/>
                      <p:cNvPicPr>
                        <a:picLocks noChangeAspect="1" noChangeArrowheads="1"/>
                      </p:cNvPicPr>
                      <p:nvPr/>
                    </p:nvPicPr>
                    <p:blipFill>
                      <a:blip r:embed="rId45"/>
                      <a:srcRect/>
                      <a:stretch>
                        <a:fillRect/>
                      </a:stretch>
                    </p:blipFill>
                    <p:spPr bwMode="auto">
                      <a:xfrm>
                        <a:off x="3314700" y="4003675"/>
                        <a:ext cx="3111500" cy="482600"/>
                      </a:xfrm>
                      <a:prstGeom prst="rect">
                        <a:avLst/>
                      </a:prstGeom>
                      <a:solidFill>
                        <a:schemeClr val="bg1"/>
                      </a:solidFill>
                      <a:ln w="9525">
                        <a:solidFill>
                          <a:schemeClr val="tx1"/>
                        </a:solidFill>
                        <a:miter lim="800000"/>
                        <a:headEnd/>
                        <a:tailEnd/>
                      </a:ln>
                    </p:spPr>
                  </p:pic>
                </p:oleObj>
              </mc:Fallback>
            </mc:AlternateContent>
          </a:graphicData>
        </a:graphic>
      </p:graphicFrame>
      <p:sp>
        <p:nvSpPr>
          <p:cNvPr id="114702" name="AutoShape 69">
            <a:hlinkClick r:id="rId46"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14703" name="AutoShape 7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14704" name="AutoShape 71">
            <a:hlinkClick r:id="" action="ppaction://hlinkshowjump?jump=nextslide" highlightClick="1"/>
          </p:cNvPr>
          <p:cNvSpPr>
            <a:spLocks noChangeArrowheads="1"/>
          </p:cNvSpPr>
          <p:nvPr/>
        </p:nvSpPr>
        <p:spPr bwMode="auto">
          <a:xfrm>
            <a:off x="2346192" y="53340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14705" name="Oval 7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27</a:t>
            </a:r>
            <a:endParaRPr lang="ru-RU" sz="1000" b="1" dirty="0">
              <a:solidFill>
                <a:srgbClr val="00007D"/>
              </a:solidFill>
              <a:latin typeface="Arial" charset="0"/>
              <a:cs typeface="Arial" charset="0"/>
            </a:endParaRPr>
          </a:p>
        </p:txBody>
      </p:sp>
      <p:pic>
        <p:nvPicPr>
          <p:cNvPr id="114706" name="Picture 15" descr="Z:\Символ НГУ_4.JPG"/>
          <p:cNvPicPr>
            <a:picLocks noChangeAspect="1" noChangeArrowheads="1"/>
          </p:cNvPicPr>
          <p:nvPr/>
        </p:nvPicPr>
        <p:blipFill>
          <a:blip r:embed="rId47"/>
          <a:srcRect/>
          <a:stretch>
            <a:fillRect/>
          </a:stretch>
        </p:blipFill>
        <p:spPr bwMode="auto">
          <a:xfrm>
            <a:off x="8120063" y="15875"/>
            <a:ext cx="900112" cy="755650"/>
          </a:xfrm>
          <a:prstGeom prst="rect">
            <a:avLst/>
          </a:prstGeom>
          <a:noFill/>
          <a:ln w="9525">
            <a:noFill/>
            <a:miter lim="800000"/>
            <a:headEnd/>
            <a:tailEnd/>
          </a:ln>
        </p:spPr>
      </p:pic>
    </p:spTree>
    <p:extLst>
      <p:ext uri="{BB962C8B-B14F-4D97-AF65-F5344CB8AC3E}">
        <p14:creationId xmlns:p14="http://schemas.microsoft.com/office/powerpoint/2010/main" val="3746859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2568"/>
                                        </p:tgtEl>
                                        <p:attrNameLst>
                                          <p:attrName>style.visibility</p:attrName>
                                        </p:attrNameLst>
                                      </p:cBhvr>
                                      <p:to>
                                        <p:strVal val="visible"/>
                                      </p:to>
                                    </p:set>
                                    <p:anim calcmode="lin" valueType="num">
                                      <p:cBhvr additive="base">
                                        <p:cTn id="7" dur="500" fill="hold"/>
                                        <p:tgtEl>
                                          <p:spTgt spid="322568"/>
                                        </p:tgtEl>
                                        <p:attrNameLst>
                                          <p:attrName>ppt_x</p:attrName>
                                        </p:attrNameLst>
                                      </p:cBhvr>
                                      <p:tavLst>
                                        <p:tav tm="0">
                                          <p:val>
                                            <p:strVal val="#ppt_x"/>
                                          </p:val>
                                        </p:tav>
                                        <p:tav tm="100000">
                                          <p:val>
                                            <p:strVal val="#ppt_x"/>
                                          </p:val>
                                        </p:tav>
                                      </p:tavLst>
                                    </p:anim>
                                    <p:anim calcmode="lin" valueType="num">
                                      <p:cBhvr additive="base">
                                        <p:cTn id="8" dur="500" fill="hold"/>
                                        <p:tgtEl>
                                          <p:spTgt spid="322568"/>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grpId="0" nodeType="afterEffect">
                                  <p:stCondLst>
                                    <p:cond delay="0"/>
                                  </p:stCondLst>
                                  <p:childTnLst>
                                    <p:set>
                                      <p:cBhvr>
                                        <p:cTn id="11" dur="1" fill="hold">
                                          <p:stCondLst>
                                            <p:cond delay="499"/>
                                          </p:stCondLst>
                                        </p:cTn>
                                        <p:tgtEl>
                                          <p:spTgt spid="322583"/>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499"/>
                                          </p:stCondLst>
                                        </p:cTn>
                                        <p:tgtEl>
                                          <p:spTgt spid="322584"/>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499"/>
                                          </p:stCondLst>
                                        </p:cTn>
                                        <p:tgtEl>
                                          <p:spTgt spid="322585"/>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499"/>
                                          </p:stCondLst>
                                        </p:cTn>
                                        <p:tgtEl>
                                          <p:spTgt spid="322586"/>
                                        </p:tgtEl>
                                        <p:attrNameLst>
                                          <p:attrName>style.visibility</p:attrName>
                                        </p:attrNameLst>
                                      </p:cBhvr>
                                      <p:to>
                                        <p:strVal val="visible"/>
                                      </p:to>
                                    </p:set>
                                  </p:childTnLst>
                                </p:cTn>
                              </p:par>
                              <p:par>
                                <p:cTn id="18" presetID="9" presetClass="exit" presetSubtype="0" fill="hold" grpId="0" nodeType="withEffect">
                                  <p:stCondLst>
                                    <p:cond delay="0"/>
                                  </p:stCondLst>
                                  <p:childTnLst>
                                    <p:animEffect transition="out" filter="dissolve">
                                      <p:cBhvr>
                                        <p:cTn id="19" dur="500"/>
                                        <p:tgtEl>
                                          <p:spTgt spid="322571"/>
                                        </p:tgtEl>
                                      </p:cBhvr>
                                    </p:animEffect>
                                    <p:set>
                                      <p:cBhvr>
                                        <p:cTn id="20" dur="1" fill="hold">
                                          <p:stCondLst>
                                            <p:cond delay="499"/>
                                          </p:stCondLst>
                                        </p:cTn>
                                        <p:tgtEl>
                                          <p:spTgt spid="322571"/>
                                        </p:tgtEl>
                                        <p:attrNameLst>
                                          <p:attrName>style.visibility</p:attrName>
                                        </p:attrNameLst>
                                      </p:cBhvr>
                                      <p:to>
                                        <p:strVal val="hidden"/>
                                      </p:to>
                                    </p:set>
                                  </p:childTnLst>
                                </p:cTn>
                              </p:par>
                              <p:par>
                                <p:cTn id="21" presetID="9" presetClass="exit" presetSubtype="0" fill="hold" grpId="0" nodeType="withEffect">
                                  <p:stCondLst>
                                    <p:cond delay="0"/>
                                  </p:stCondLst>
                                  <p:childTnLst>
                                    <p:animEffect transition="out" filter="dissolve">
                                      <p:cBhvr>
                                        <p:cTn id="22" dur="500"/>
                                        <p:tgtEl>
                                          <p:spTgt spid="322573"/>
                                        </p:tgtEl>
                                      </p:cBhvr>
                                    </p:animEffect>
                                    <p:set>
                                      <p:cBhvr>
                                        <p:cTn id="23" dur="1" fill="hold">
                                          <p:stCondLst>
                                            <p:cond delay="499"/>
                                          </p:stCondLst>
                                        </p:cTn>
                                        <p:tgtEl>
                                          <p:spTgt spid="322573"/>
                                        </p:tgtEl>
                                        <p:attrNameLst>
                                          <p:attrName>style.visibility</p:attrName>
                                        </p:attrNameLst>
                                      </p:cBhvr>
                                      <p:to>
                                        <p:strVal val="hidden"/>
                                      </p:to>
                                    </p:set>
                                  </p:childTnLst>
                                </p:cTn>
                              </p:par>
                              <p:par>
                                <p:cTn id="24" presetID="9" presetClass="exit" presetSubtype="0" fill="hold" grpId="0" nodeType="withEffect">
                                  <p:stCondLst>
                                    <p:cond delay="0"/>
                                  </p:stCondLst>
                                  <p:childTnLst>
                                    <p:animEffect transition="out" filter="dissolve">
                                      <p:cBhvr>
                                        <p:cTn id="25" dur="500"/>
                                        <p:tgtEl>
                                          <p:spTgt spid="322575"/>
                                        </p:tgtEl>
                                      </p:cBhvr>
                                    </p:animEffect>
                                    <p:set>
                                      <p:cBhvr>
                                        <p:cTn id="26" dur="1" fill="hold">
                                          <p:stCondLst>
                                            <p:cond delay="499"/>
                                          </p:stCondLst>
                                        </p:cTn>
                                        <p:tgtEl>
                                          <p:spTgt spid="322575"/>
                                        </p:tgtEl>
                                        <p:attrNameLst>
                                          <p:attrName>style.visibility</p:attrName>
                                        </p:attrNameLst>
                                      </p:cBhvr>
                                      <p:to>
                                        <p:strVal val="hidden"/>
                                      </p:to>
                                    </p:set>
                                  </p:childTnLst>
                                </p:cTn>
                              </p:par>
                              <p:par>
                                <p:cTn id="27" presetID="9" presetClass="exit" presetSubtype="0" fill="hold" grpId="0" nodeType="withEffect">
                                  <p:stCondLst>
                                    <p:cond delay="0"/>
                                  </p:stCondLst>
                                  <p:childTnLst>
                                    <p:animEffect transition="out" filter="dissolve">
                                      <p:cBhvr>
                                        <p:cTn id="28" dur="500"/>
                                        <p:tgtEl>
                                          <p:spTgt spid="322579"/>
                                        </p:tgtEl>
                                      </p:cBhvr>
                                    </p:animEffect>
                                    <p:set>
                                      <p:cBhvr>
                                        <p:cTn id="29" dur="1" fill="hold">
                                          <p:stCondLst>
                                            <p:cond delay="499"/>
                                          </p:stCondLst>
                                        </p:cTn>
                                        <p:tgtEl>
                                          <p:spTgt spid="322579"/>
                                        </p:tgtEl>
                                        <p:attrNameLst>
                                          <p:attrName>style.visibility</p:attrName>
                                        </p:attrNameLst>
                                      </p:cBhvr>
                                      <p:to>
                                        <p:strVal val="hidden"/>
                                      </p:to>
                                    </p:set>
                                  </p:childTnLst>
                                </p:cTn>
                              </p:par>
                            </p:childTnLst>
                          </p:cTn>
                        </p:par>
                        <p:par>
                          <p:cTn id="30" fill="hold" nodeType="afterGroup">
                            <p:stCondLst>
                              <p:cond delay="1000"/>
                            </p:stCondLst>
                            <p:childTnLst>
                              <p:par>
                                <p:cTn id="31" presetID="1" presetClass="entr" presetSubtype="0" fill="hold" grpId="0" nodeType="afterEffect">
                                  <p:stCondLst>
                                    <p:cond delay="0"/>
                                  </p:stCondLst>
                                  <p:childTnLst>
                                    <p:set>
                                      <p:cBhvr>
                                        <p:cTn id="32" dur="1" fill="hold">
                                          <p:stCondLst>
                                            <p:cond delay="0"/>
                                          </p:stCondLst>
                                        </p:cTn>
                                        <p:tgtEl>
                                          <p:spTgt spid="32258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22590"/>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259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2259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259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2259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2259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2259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259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2259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22600"/>
                                        </p:tgtEl>
                                        <p:attrNameLst>
                                          <p:attrName>style.visibility</p:attrName>
                                        </p:attrNameLst>
                                      </p:cBhvr>
                                      <p:to>
                                        <p:strVal val="visible"/>
                                      </p:to>
                                    </p:set>
                                    <p:anim calcmode="lin" valueType="num">
                                      <p:cBhvr additive="base">
                                        <p:cTn id="55" dur="500" fill="hold"/>
                                        <p:tgtEl>
                                          <p:spTgt spid="322600"/>
                                        </p:tgtEl>
                                        <p:attrNameLst>
                                          <p:attrName>ppt_x</p:attrName>
                                        </p:attrNameLst>
                                      </p:cBhvr>
                                      <p:tavLst>
                                        <p:tav tm="0">
                                          <p:val>
                                            <p:strVal val="#ppt_x"/>
                                          </p:val>
                                        </p:tav>
                                        <p:tav tm="100000">
                                          <p:val>
                                            <p:strVal val="#ppt_x"/>
                                          </p:val>
                                        </p:tav>
                                      </p:tavLst>
                                    </p:anim>
                                    <p:anim calcmode="lin" valueType="num">
                                      <p:cBhvr additive="base">
                                        <p:cTn id="56" dur="500" fill="hold"/>
                                        <p:tgtEl>
                                          <p:spTgt spid="322600"/>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22601"/>
                                        </p:tgtEl>
                                        <p:attrNameLst>
                                          <p:attrName>style.visibility</p:attrName>
                                        </p:attrNameLst>
                                      </p:cBhvr>
                                      <p:to>
                                        <p:strVal val="visible"/>
                                      </p:to>
                                    </p:set>
                                    <p:anim calcmode="lin" valueType="num">
                                      <p:cBhvr additive="base">
                                        <p:cTn id="59" dur="500" fill="hold"/>
                                        <p:tgtEl>
                                          <p:spTgt spid="322601"/>
                                        </p:tgtEl>
                                        <p:attrNameLst>
                                          <p:attrName>ppt_x</p:attrName>
                                        </p:attrNameLst>
                                      </p:cBhvr>
                                      <p:tavLst>
                                        <p:tav tm="0">
                                          <p:val>
                                            <p:strVal val="#ppt_x"/>
                                          </p:val>
                                        </p:tav>
                                        <p:tav tm="100000">
                                          <p:val>
                                            <p:strVal val="#ppt_x"/>
                                          </p:val>
                                        </p:tav>
                                      </p:tavLst>
                                    </p:anim>
                                    <p:anim calcmode="lin" valueType="num">
                                      <p:cBhvr additive="base">
                                        <p:cTn id="60" dur="500" fill="hold"/>
                                        <p:tgtEl>
                                          <p:spTgt spid="322601"/>
                                        </p:tgtEl>
                                        <p:attrNameLst>
                                          <p:attrName>ppt_y</p:attrName>
                                        </p:attrNameLst>
                                      </p:cBhvr>
                                      <p:tavLst>
                                        <p:tav tm="0">
                                          <p:val>
                                            <p:strVal val="1+#ppt_h/2"/>
                                          </p:val>
                                        </p:tav>
                                        <p:tav tm="100000">
                                          <p:val>
                                            <p:strVal val="#ppt_y"/>
                                          </p:val>
                                        </p:tav>
                                      </p:tavLst>
                                    </p:anim>
                                  </p:childTnLst>
                                </p:cTn>
                              </p:par>
                              <p:par>
                                <p:cTn id="61" presetID="1" presetClass="entr" presetSubtype="0" fill="hold" grpId="0" nodeType="withEffect">
                                  <p:stCondLst>
                                    <p:cond delay="0"/>
                                  </p:stCondLst>
                                  <p:childTnLst>
                                    <p:set>
                                      <p:cBhvr>
                                        <p:cTn id="62" dur="1" fill="hold">
                                          <p:stCondLst>
                                            <p:cond delay="0"/>
                                          </p:stCondLst>
                                        </p:cTn>
                                        <p:tgtEl>
                                          <p:spTgt spid="32260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22602"/>
                                        </p:tgtEl>
                                        <p:attrNameLst>
                                          <p:attrName>style.visibility</p:attrName>
                                        </p:attrNameLst>
                                      </p:cBhvr>
                                      <p:to>
                                        <p:strVal val="visible"/>
                                      </p:to>
                                    </p:set>
                                  </p:childTnLst>
                                </p:cTn>
                              </p:par>
                              <p:par>
                                <p:cTn id="65" presetID="2" presetClass="entr" presetSubtype="4" fill="hold" nodeType="withEffect">
                                  <p:stCondLst>
                                    <p:cond delay="0"/>
                                  </p:stCondLst>
                                  <p:childTnLst>
                                    <p:set>
                                      <p:cBhvr>
                                        <p:cTn id="66" dur="1" fill="hold">
                                          <p:stCondLst>
                                            <p:cond delay="0"/>
                                          </p:stCondLst>
                                        </p:cTn>
                                        <p:tgtEl>
                                          <p:spTgt spid="322604"/>
                                        </p:tgtEl>
                                        <p:attrNameLst>
                                          <p:attrName>style.visibility</p:attrName>
                                        </p:attrNameLst>
                                      </p:cBhvr>
                                      <p:to>
                                        <p:strVal val="visible"/>
                                      </p:to>
                                    </p:set>
                                    <p:anim calcmode="lin" valueType="num">
                                      <p:cBhvr additive="base">
                                        <p:cTn id="67" dur="500" fill="hold"/>
                                        <p:tgtEl>
                                          <p:spTgt spid="322604"/>
                                        </p:tgtEl>
                                        <p:attrNameLst>
                                          <p:attrName>ppt_x</p:attrName>
                                        </p:attrNameLst>
                                      </p:cBhvr>
                                      <p:tavLst>
                                        <p:tav tm="0">
                                          <p:val>
                                            <p:strVal val="#ppt_x"/>
                                          </p:val>
                                        </p:tav>
                                        <p:tav tm="100000">
                                          <p:val>
                                            <p:strVal val="#ppt_x"/>
                                          </p:val>
                                        </p:tav>
                                      </p:tavLst>
                                    </p:anim>
                                    <p:anim calcmode="lin" valueType="num">
                                      <p:cBhvr additive="base">
                                        <p:cTn id="68" dur="500" fill="hold"/>
                                        <p:tgtEl>
                                          <p:spTgt spid="322604"/>
                                        </p:tgtEl>
                                        <p:attrNameLst>
                                          <p:attrName>ppt_y</p:attrName>
                                        </p:attrNameLst>
                                      </p:cBhvr>
                                      <p:tavLst>
                                        <p:tav tm="0">
                                          <p:val>
                                            <p:strVal val="1+#ppt_h/2"/>
                                          </p:val>
                                        </p:tav>
                                        <p:tav tm="100000">
                                          <p:val>
                                            <p:strVal val="#ppt_y"/>
                                          </p:val>
                                        </p:tav>
                                      </p:tavLst>
                                    </p:anim>
                                  </p:childTnLst>
                                </p:cTn>
                              </p:par>
                              <p:par>
                                <p:cTn id="69" presetID="1" presetClass="entr" presetSubtype="0" fill="hold" grpId="0" nodeType="withEffect">
                                  <p:stCondLst>
                                    <p:cond delay="0"/>
                                  </p:stCondLst>
                                  <p:childTnLst>
                                    <p:set>
                                      <p:cBhvr>
                                        <p:cTn id="70" dur="1" fill="hold">
                                          <p:stCondLst>
                                            <p:cond delay="0"/>
                                          </p:stCondLst>
                                        </p:cTn>
                                        <p:tgtEl>
                                          <p:spTgt spid="32260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22606"/>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22607"/>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22608"/>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22609"/>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22610"/>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22611"/>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22612"/>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22613"/>
                                        </p:tgtEl>
                                        <p:attrNameLst>
                                          <p:attrName>style.visibility</p:attrName>
                                        </p:attrNameLst>
                                      </p:cBhvr>
                                      <p:to>
                                        <p:strVal val="visible"/>
                                      </p:to>
                                    </p:set>
                                    <p:anim calcmode="lin" valueType="num">
                                      <p:cBhvr additive="base">
                                        <p:cTn id="89" dur="500" fill="hold"/>
                                        <p:tgtEl>
                                          <p:spTgt spid="322613"/>
                                        </p:tgtEl>
                                        <p:attrNameLst>
                                          <p:attrName>ppt_x</p:attrName>
                                        </p:attrNameLst>
                                      </p:cBhvr>
                                      <p:tavLst>
                                        <p:tav tm="0">
                                          <p:val>
                                            <p:strVal val="#ppt_x"/>
                                          </p:val>
                                        </p:tav>
                                        <p:tav tm="100000">
                                          <p:val>
                                            <p:strVal val="#ppt_x"/>
                                          </p:val>
                                        </p:tav>
                                      </p:tavLst>
                                    </p:anim>
                                    <p:anim calcmode="lin" valueType="num">
                                      <p:cBhvr additive="base">
                                        <p:cTn id="90" dur="500" fill="hold"/>
                                        <p:tgtEl>
                                          <p:spTgt spid="322613"/>
                                        </p:tgtEl>
                                        <p:attrNameLst>
                                          <p:attrName>ppt_y</p:attrName>
                                        </p:attrNameLst>
                                      </p:cBhvr>
                                      <p:tavLst>
                                        <p:tav tm="0">
                                          <p:val>
                                            <p:strVal val="1+#ppt_h/2"/>
                                          </p:val>
                                        </p:tav>
                                        <p:tav tm="100000">
                                          <p:val>
                                            <p:strVal val="#ppt_y"/>
                                          </p:val>
                                        </p:tav>
                                      </p:tavLst>
                                    </p:anim>
                                  </p:childTnLst>
                                </p:cTn>
                              </p:par>
                              <p:par>
                                <p:cTn id="91" presetID="2" presetClass="entr" presetSubtype="4" fill="hold" nodeType="withEffect">
                                  <p:stCondLst>
                                    <p:cond delay="0"/>
                                  </p:stCondLst>
                                  <p:childTnLst>
                                    <p:set>
                                      <p:cBhvr>
                                        <p:cTn id="92" dur="1" fill="hold">
                                          <p:stCondLst>
                                            <p:cond delay="0"/>
                                          </p:stCondLst>
                                        </p:cTn>
                                        <p:tgtEl>
                                          <p:spTgt spid="322614"/>
                                        </p:tgtEl>
                                        <p:attrNameLst>
                                          <p:attrName>style.visibility</p:attrName>
                                        </p:attrNameLst>
                                      </p:cBhvr>
                                      <p:to>
                                        <p:strVal val="visible"/>
                                      </p:to>
                                    </p:set>
                                    <p:anim calcmode="lin" valueType="num">
                                      <p:cBhvr additive="base">
                                        <p:cTn id="93" dur="500" fill="hold"/>
                                        <p:tgtEl>
                                          <p:spTgt spid="322614"/>
                                        </p:tgtEl>
                                        <p:attrNameLst>
                                          <p:attrName>ppt_x</p:attrName>
                                        </p:attrNameLst>
                                      </p:cBhvr>
                                      <p:tavLst>
                                        <p:tav tm="0">
                                          <p:val>
                                            <p:strVal val="#ppt_x"/>
                                          </p:val>
                                        </p:tav>
                                        <p:tav tm="100000">
                                          <p:val>
                                            <p:strVal val="#ppt_x"/>
                                          </p:val>
                                        </p:tav>
                                      </p:tavLst>
                                    </p:anim>
                                    <p:anim calcmode="lin" valueType="num">
                                      <p:cBhvr additive="base">
                                        <p:cTn id="94" dur="500" fill="hold"/>
                                        <p:tgtEl>
                                          <p:spTgt spid="322614"/>
                                        </p:tgtEl>
                                        <p:attrNameLst>
                                          <p:attrName>ppt_y</p:attrName>
                                        </p:attrNameLst>
                                      </p:cBhvr>
                                      <p:tavLst>
                                        <p:tav tm="0">
                                          <p:val>
                                            <p:strVal val="1+#ppt_h/2"/>
                                          </p:val>
                                        </p:tav>
                                        <p:tav tm="100000">
                                          <p:val>
                                            <p:strVal val="#ppt_y"/>
                                          </p:val>
                                        </p:tav>
                                      </p:tavLst>
                                    </p:anim>
                                  </p:childTnLst>
                                </p:cTn>
                              </p:par>
                              <p:par>
                                <p:cTn id="95" presetID="2" presetClass="entr" presetSubtype="4" fill="hold" nodeType="withEffect">
                                  <p:stCondLst>
                                    <p:cond delay="0"/>
                                  </p:stCondLst>
                                  <p:childTnLst>
                                    <p:set>
                                      <p:cBhvr>
                                        <p:cTn id="96" dur="1" fill="hold">
                                          <p:stCondLst>
                                            <p:cond delay="0"/>
                                          </p:stCondLst>
                                        </p:cTn>
                                        <p:tgtEl>
                                          <p:spTgt spid="322617"/>
                                        </p:tgtEl>
                                        <p:attrNameLst>
                                          <p:attrName>style.visibility</p:attrName>
                                        </p:attrNameLst>
                                      </p:cBhvr>
                                      <p:to>
                                        <p:strVal val="visible"/>
                                      </p:to>
                                    </p:set>
                                    <p:anim calcmode="lin" valueType="num">
                                      <p:cBhvr additive="base">
                                        <p:cTn id="97" dur="500" fill="hold"/>
                                        <p:tgtEl>
                                          <p:spTgt spid="322617"/>
                                        </p:tgtEl>
                                        <p:attrNameLst>
                                          <p:attrName>ppt_x</p:attrName>
                                        </p:attrNameLst>
                                      </p:cBhvr>
                                      <p:tavLst>
                                        <p:tav tm="0">
                                          <p:val>
                                            <p:strVal val="#ppt_x"/>
                                          </p:val>
                                        </p:tav>
                                        <p:tav tm="100000">
                                          <p:val>
                                            <p:strVal val="#ppt_x"/>
                                          </p:val>
                                        </p:tav>
                                      </p:tavLst>
                                    </p:anim>
                                    <p:anim calcmode="lin" valueType="num">
                                      <p:cBhvr additive="base">
                                        <p:cTn id="98" dur="500" fill="hold"/>
                                        <p:tgtEl>
                                          <p:spTgt spid="322617"/>
                                        </p:tgtEl>
                                        <p:attrNameLst>
                                          <p:attrName>ppt_y</p:attrName>
                                        </p:attrNameLst>
                                      </p:cBhvr>
                                      <p:tavLst>
                                        <p:tav tm="0">
                                          <p:val>
                                            <p:strVal val="1+#ppt_h/2"/>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322615"/>
                                        </p:tgtEl>
                                        <p:attrNameLst>
                                          <p:attrName>style.visibility</p:attrName>
                                        </p:attrNameLst>
                                      </p:cBhvr>
                                      <p:to>
                                        <p:strVal val="visible"/>
                                      </p:to>
                                    </p:set>
                                    <p:anim calcmode="lin" valueType="num">
                                      <p:cBhvr additive="base">
                                        <p:cTn id="103" dur="500" fill="hold"/>
                                        <p:tgtEl>
                                          <p:spTgt spid="322615"/>
                                        </p:tgtEl>
                                        <p:attrNameLst>
                                          <p:attrName>ppt_x</p:attrName>
                                        </p:attrNameLst>
                                      </p:cBhvr>
                                      <p:tavLst>
                                        <p:tav tm="0">
                                          <p:val>
                                            <p:strVal val="#ppt_x"/>
                                          </p:val>
                                        </p:tav>
                                        <p:tav tm="100000">
                                          <p:val>
                                            <p:strVal val="#ppt_x"/>
                                          </p:val>
                                        </p:tav>
                                      </p:tavLst>
                                    </p:anim>
                                    <p:anim calcmode="lin" valueType="num">
                                      <p:cBhvr additive="base">
                                        <p:cTn id="104" dur="500" fill="hold"/>
                                        <p:tgtEl>
                                          <p:spTgt spid="322615"/>
                                        </p:tgtEl>
                                        <p:attrNameLst>
                                          <p:attrName>ppt_y</p:attrName>
                                        </p:attrNameLst>
                                      </p:cBhvr>
                                      <p:tavLst>
                                        <p:tav tm="0">
                                          <p:val>
                                            <p:strVal val="1+#ppt_h/2"/>
                                          </p:val>
                                        </p:tav>
                                        <p:tav tm="100000">
                                          <p:val>
                                            <p:strVal val="#ppt_y"/>
                                          </p:val>
                                        </p:tav>
                                      </p:tavLst>
                                    </p:anim>
                                  </p:childTnLst>
                                </p:cTn>
                              </p:par>
                              <p:par>
                                <p:cTn id="105" presetID="2" presetClass="entr" presetSubtype="4" fill="hold" nodeType="withEffect">
                                  <p:stCondLst>
                                    <p:cond delay="0"/>
                                  </p:stCondLst>
                                  <p:childTnLst>
                                    <p:set>
                                      <p:cBhvr>
                                        <p:cTn id="106" dur="1" fill="hold">
                                          <p:stCondLst>
                                            <p:cond delay="0"/>
                                          </p:stCondLst>
                                        </p:cTn>
                                        <p:tgtEl>
                                          <p:spTgt spid="322616"/>
                                        </p:tgtEl>
                                        <p:attrNameLst>
                                          <p:attrName>style.visibility</p:attrName>
                                        </p:attrNameLst>
                                      </p:cBhvr>
                                      <p:to>
                                        <p:strVal val="visible"/>
                                      </p:to>
                                    </p:set>
                                    <p:anim calcmode="lin" valueType="num">
                                      <p:cBhvr additive="base">
                                        <p:cTn id="107" dur="500" fill="hold"/>
                                        <p:tgtEl>
                                          <p:spTgt spid="322616"/>
                                        </p:tgtEl>
                                        <p:attrNameLst>
                                          <p:attrName>ppt_x</p:attrName>
                                        </p:attrNameLst>
                                      </p:cBhvr>
                                      <p:tavLst>
                                        <p:tav tm="0">
                                          <p:val>
                                            <p:strVal val="#ppt_x"/>
                                          </p:val>
                                        </p:tav>
                                        <p:tav tm="100000">
                                          <p:val>
                                            <p:strVal val="#ppt_x"/>
                                          </p:val>
                                        </p:tav>
                                      </p:tavLst>
                                    </p:anim>
                                    <p:anim calcmode="lin" valueType="num">
                                      <p:cBhvr additive="base">
                                        <p:cTn id="108" dur="500" fill="hold"/>
                                        <p:tgtEl>
                                          <p:spTgt spid="322616"/>
                                        </p:tgtEl>
                                        <p:attrNameLst>
                                          <p:attrName>ppt_y</p:attrName>
                                        </p:attrNameLst>
                                      </p:cBhvr>
                                      <p:tavLst>
                                        <p:tav tm="0">
                                          <p:val>
                                            <p:strVal val="1+#ppt_h/2"/>
                                          </p:val>
                                        </p:tav>
                                        <p:tav tm="100000">
                                          <p:val>
                                            <p:strVal val="#ppt_y"/>
                                          </p:val>
                                        </p:tav>
                                      </p:tavLst>
                                    </p:anim>
                                  </p:childTnLst>
                                </p:cTn>
                              </p:par>
                              <p:par>
                                <p:cTn id="109" presetID="2" presetClass="entr" presetSubtype="4" fill="hold" nodeType="withEffect">
                                  <p:stCondLst>
                                    <p:cond delay="0"/>
                                  </p:stCondLst>
                                  <p:childTnLst>
                                    <p:set>
                                      <p:cBhvr>
                                        <p:cTn id="110" dur="1" fill="hold">
                                          <p:stCondLst>
                                            <p:cond delay="0"/>
                                          </p:stCondLst>
                                        </p:cTn>
                                        <p:tgtEl>
                                          <p:spTgt spid="322618"/>
                                        </p:tgtEl>
                                        <p:attrNameLst>
                                          <p:attrName>style.visibility</p:attrName>
                                        </p:attrNameLst>
                                      </p:cBhvr>
                                      <p:to>
                                        <p:strVal val="visible"/>
                                      </p:to>
                                    </p:set>
                                    <p:anim calcmode="lin" valueType="num">
                                      <p:cBhvr additive="base">
                                        <p:cTn id="111" dur="500" fill="hold"/>
                                        <p:tgtEl>
                                          <p:spTgt spid="322618"/>
                                        </p:tgtEl>
                                        <p:attrNameLst>
                                          <p:attrName>ppt_x</p:attrName>
                                        </p:attrNameLst>
                                      </p:cBhvr>
                                      <p:tavLst>
                                        <p:tav tm="0">
                                          <p:val>
                                            <p:strVal val="#ppt_x"/>
                                          </p:val>
                                        </p:tav>
                                        <p:tav tm="100000">
                                          <p:val>
                                            <p:strVal val="#ppt_x"/>
                                          </p:val>
                                        </p:tav>
                                      </p:tavLst>
                                    </p:anim>
                                    <p:anim calcmode="lin" valueType="num">
                                      <p:cBhvr additive="base">
                                        <p:cTn id="112" dur="500" fill="hold"/>
                                        <p:tgtEl>
                                          <p:spTgt spid="322618"/>
                                        </p:tgtEl>
                                        <p:attrNameLst>
                                          <p:attrName>ppt_y</p:attrName>
                                        </p:attrNameLst>
                                      </p:cBhvr>
                                      <p:tavLst>
                                        <p:tav tm="0">
                                          <p:val>
                                            <p:strVal val="1+#ppt_h/2"/>
                                          </p:val>
                                        </p:tav>
                                        <p:tav tm="100000">
                                          <p:val>
                                            <p:strVal val="#ppt_y"/>
                                          </p:val>
                                        </p:tav>
                                      </p:tavLst>
                                    </p:anim>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22619"/>
                                        </p:tgtEl>
                                        <p:attrNameLst>
                                          <p:attrName>style.visibility</p:attrName>
                                        </p:attrNameLst>
                                      </p:cBhvr>
                                      <p:to>
                                        <p:strVal val="visible"/>
                                      </p:to>
                                    </p:set>
                                    <p:anim calcmode="lin" valueType="num">
                                      <p:cBhvr additive="base">
                                        <p:cTn id="117" dur="500" fill="hold"/>
                                        <p:tgtEl>
                                          <p:spTgt spid="322619"/>
                                        </p:tgtEl>
                                        <p:attrNameLst>
                                          <p:attrName>ppt_x</p:attrName>
                                        </p:attrNameLst>
                                      </p:cBhvr>
                                      <p:tavLst>
                                        <p:tav tm="0">
                                          <p:val>
                                            <p:strVal val="#ppt_x"/>
                                          </p:val>
                                        </p:tav>
                                        <p:tav tm="100000">
                                          <p:val>
                                            <p:strVal val="#ppt_x"/>
                                          </p:val>
                                        </p:tav>
                                      </p:tavLst>
                                    </p:anim>
                                    <p:anim calcmode="lin" valueType="num">
                                      <p:cBhvr additive="base">
                                        <p:cTn id="118" dur="500" fill="hold"/>
                                        <p:tgtEl>
                                          <p:spTgt spid="322619"/>
                                        </p:tgtEl>
                                        <p:attrNameLst>
                                          <p:attrName>ppt_y</p:attrName>
                                        </p:attrNameLst>
                                      </p:cBhvr>
                                      <p:tavLst>
                                        <p:tav tm="0">
                                          <p:val>
                                            <p:strVal val="1+#ppt_h/2"/>
                                          </p:val>
                                        </p:tav>
                                        <p:tav tm="100000">
                                          <p:val>
                                            <p:strVal val="#ppt_y"/>
                                          </p:val>
                                        </p:tav>
                                      </p:tavLst>
                                    </p:anim>
                                  </p:childTnLst>
                                </p:cTn>
                              </p:par>
                              <p:par>
                                <p:cTn id="119" presetID="2" presetClass="entr" presetSubtype="4" fill="hold" nodeType="withEffect">
                                  <p:stCondLst>
                                    <p:cond delay="0"/>
                                  </p:stCondLst>
                                  <p:childTnLst>
                                    <p:set>
                                      <p:cBhvr>
                                        <p:cTn id="120" dur="1" fill="hold">
                                          <p:stCondLst>
                                            <p:cond delay="0"/>
                                          </p:stCondLst>
                                        </p:cTn>
                                        <p:tgtEl>
                                          <p:spTgt spid="322620"/>
                                        </p:tgtEl>
                                        <p:attrNameLst>
                                          <p:attrName>style.visibility</p:attrName>
                                        </p:attrNameLst>
                                      </p:cBhvr>
                                      <p:to>
                                        <p:strVal val="visible"/>
                                      </p:to>
                                    </p:set>
                                    <p:anim calcmode="lin" valueType="num">
                                      <p:cBhvr additive="base">
                                        <p:cTn id="121" dur="500" fill="hold"/>
                                        <p:tgtEl>
                                          <p:spTgt spid="322620"/>
                                        </p:tgtEl>
                                        <p:attrNameLst>
                                          <p:attrName>ppt_x</p:attrName>
                                        </p:attrNameLst>
                                      </p:cBhvr>
                                      <p:tavLst>
                                        <p:tav tm="0">
                                          <p:val>
                                            <p:strVal val="#ppt_x"/>
                                          </p:val>
                                        </p:tav>
                                        <p:tav tm="100000">
                                          <p:val>
                                            <p:strVal val="#ppt_x"/>
                                          </p:val>
                                        </p:tav>
                                      </p:tavLst>
                                    </p:anim>
                                    <p:anim calcmode="lin" valueType="num">
                                      <p:cBhvr additive="base">
                                        <p:cTn id="122" dur="500" fill="hold"/>
                                        <p:tgtEl>
                                          <p:spTgt spid="322620"/>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322621"/>
                                        </p:tgtEl>
                                        <p:attrNameLst>
                                          <p:attrName>style.visibility</p:attrName>
                                        </p:attrNameLst>
                                      </p:cBhvr>
                                      <p:to>
                                        <p:strVal val="visible"/>
                                      </p:to>
                                    </p:set>
                                    <p:anim calcmode="lin" valueType="num">
                                      <p:cBhvr additive="base">
                                        <p:cTn id="125" dur="500" fill="hold"/>
                                        <p:tgtEl>
                                          <p:spTgt spid="322621"/>
                                        </p:tgtEl>
                                        <p:attrNameLst>
                                          <p:attrName>ppt_x</p:attrName>
                                        </p:attrNameLst>
                                      </p:cBhvr>
                                      <p:tavLst>
                                        <p:tav tm="0">
                                          <p:val>
                                            <p:strVal val="#ppt_x"/>
                                          </p:val>
                                        </p:tav>
                                        <p:tav tm="100000">
                                          <p:val>
                                            <p:strVal val="#ppt_x"/>
                                          </p:val>
                                        </p:tav>
                                      </p:tavLst>
                                    </p:anim>
                                    <p:anim calcmode="lin" valueType="num">
                                      <p:cBhvr additive="base">
                                        <p:cTn id="126" dur="500" fill="hold"/>
                                        <p:tgtEl>
                                          <p:spTgt spid="322621"/>
                                        </p:tgtEl>
                                        <p:attrNameLst>
                                          <p:attrName>ppt_y</p:attrName>
                                        </p:attrNameLst>
                                      </p:cBhvr>
                                      <p:tavLst>
                                        <p:tav tm="0">
                                          <p:val>
                                            <p:strVal val="1+#ppt_h/2"/>
                                          </p:val>
                                        </p:tav>
                                        <p:tav tm="100000">
                                          <p:val>
                                            <p:strVal val="#ppt_y"/>
                                          </p:val>
                                        </p:tav>
                                      </p:tavLst>
                                    </p:anim>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322622"/>
                                        </p:tgtEl>
                                        <p:attrNameLst>
                                          <p:attrName>style.visibility</p:attrName>
                                        </p:attrNameLst>
                                      </p:cBhvr>
                                      <p:to>
                                        <p:strVal val="visible"/>
                                      </p:to>
                                    </p:set>
                                    <p:anim calcmode="lin" valueType="num">
                                      <p:cBhvr additive="base">
                                        <p:cTn id="131" dur="500" fill="hold"/>
                                        <p:tgtEl>
                                          <p:spTgt spid="322622"/>
                                        </p:tgtEl>
                                        <p:attrNameLst>
                                          <p:attrName>ppt_x</p:attrName>
                                        </p:attrNameLst>
                                      </p:cBhvr>
                                      <p:tavLst>
                                        <p:tav tm="0">
                                          <p:val>
                                            <p:strVal val="#ppt_x"/>
                                          </p:val>
                                        </p:tav>
                                        <p:tav tm="100000">
                                          <p:val>
                                            <p:strVal val="#ppt_x"/>
                                          </p:val>
                                        </p:tav>
                                      </p:tavLst>
                                    </p:anim>
                                    <p:anim calcmode="lin" valueType="num">
                                      <p:cBhvr additive="base">
                                        <p:cTn id="132" dur="500" fill="hold"/>
                                        <p:tgtEl>
                                          <p:spTgt spid="322622"/>
                                        </p:tgtEl>
                                        <p:attrNameLst>
                                          <p:attrName>ppt_y</p:attrName>
                                        </p:attrNameLst>
                                      </p:cBhvr>
                                      <p:tavLst>
                                        <p:tav tm="0">
                                          <p:val>
                                            <p:strVal val="1+#ppt_h/2"/>
                                          </p:val>
                                        </p:tav>
                                        <p:tav tm="100000">
                                          <p:val>
                                            <p:strVal val="#ppt_y"/>
                                          </p:val>
                                        </p:tav>
                                      </p:tavLst>
                                    </p:anim>
                                  </p:childTnLst>
                                </p:cTn>
                              </p:par>
                              <p:par>
                                <p:cTn id="133" presetID="2" presetClass="entr" presetSubtype="4" fill="hold" nodeType="withEffect">
                                  <p:stCondLst>
                                    <p:cond delay="0"/>
                                  </p:stCondLst>
                                  <p:childTnLst>
                                    <p:set>
                                      <p:cBhvr>
                                        <p:cTn id="134" dur="1" fill="hold">
                                          <p:stCondLst>
                                            <p:cond delay="0"/>
                                          </p:stCondLst>
                                        </p:cTn>
                                        <p:tgtEl>
                                          <p:spTgt spid="322623"/>
                                        </p:tgtEl>
                                        <p:attrNameLst>
                                          <p:attrName>style.visibility</p:attrName>
                                        </p:attrNameLst>
                                      </p:cBhvr>
                                      <p:to>
                                        <p:strVal val="visible"/>
                                      </p:to>
                                    </p:set>
                                    <p:anim calcmode="lin" valueType="num">
                                      <p:cBhvr additive="base">
                                        <p:cTn id="135" dur="500" fill="hold"/>
                                        <p:tgtEl>
                                          <p:spTgt spid="322623"/>
                                        </p:tgtEl>
                                        <p:attrNameLst>
                                          <p:attrName>ppt_x</p:attrName>
                                        </p:attrNameLst>
                                      </p:cBhvr>
                                      <p:tavLst>
                                        <p:tav tm="0">
                                          <p:val>
                                            <p:strVal val="#ppt_x"/>
                                          </p:val>
                                        </p:tav>
                                        <p:tav tm="100000">
                                          <p:val>
                                            <p:strVal val="#ppt_x"/>
                                          </p:val>
                                        </p:tav>
                                      </p:tavLst>
                                    </p:anim>
                                    <p:anim calcmode="lin" valueType="num">
                                      <p:cBhvr additive="base">
                                        <p:cTn id="136" dur="500" fill="hold"/>
                                        <p:tgtEl>
                                          <p:spTgt spid="322623"/>
                                        </p:tgtEl>
                                        <p:attrNameLst>
                                          <p:attrName>ppt_y</p:attrName>
                                        </p:attrNameLst>
                                      </p:cBhvr>
                                      <p:tavLst>
                                        <p:tav tm="0">
                                          <p:val>
                                            <p:strVal val="1+#ppt_h/2"/>
                                          </p:val>
                                        </p:tav>
                                        <p:tav tm="100000">
                                          <p:val>
                                            <p:strVal val="#ppt_y"/>
                                          </p:val>
                                        </p:tav>
                                      </p:tavLst>
                                    </p:anim>
                                  </p:childTnLst>
                                </p:cTn>
                              </p:par>
                            </p:childTnLst>
                          </p:cTn>
                        </p:par>
                      </p:childTnLst>
                    </p:cTn>
                  </p:par>
                  <p:par>
                    <p:cTn id="137" fill="hold" nodeType="clickPar">
                      <p:stCondLst>
                        <p:cond delay="indefinite"/>
                      </p:stCondLst>
                      <p:childTnLst>
                        <p:par>
                          <p:cTn id="138" fill="hold" nodeType="withGroup">
                            <p:stCondLst>
                              <p:cond delay="0"/>
                            </p:stCondLst>
                            <p:childTnLst>
                              <p:par>
                                <p:cTn id="139" presetID="2" presetClass="entr" presetSubtype="4" fill="hold" grpId="0" nodeType="clickEffect">
                                  <p:stCondLst>
                                    <p:cond delay="0"/>
                                  </p:stCondLst>
                                  <p:childTnLst>
                                    <p:set>
                                      <p:cBhvr>
                                        <p:cTn id="140" dur="1" fill="hold">
                                          <p:stCondLst>
                                            <p:cond delay="0"/>
                                          </p:stCondLst>
                                        </p:cTn>
                                        <p:tgtEl>
                                          <p:spTgt spid="322624"/>
                                        </p:tgtEl>
                                        <p:attrNameLst>
                                          <p:attrName>style.visibility</p:attrName>
                                        </p:attrNameLst>
                                      </p:cBhvr>
                                      <p:to>
                                        <p:strVal val="visible"/>
                                      </p:to>
                                    </p:set>
                                    <p:anim calcmode="lin" valueType="num">
                                      <p:cBhvr additive="base">
                                        <p:cTn id="141" dur="500" fill="hold"/>
                                        <p:tgtEl>
                                          <p:spTgt spid="322624"/>
                                        </p:tgtEl>
                                        <p:attrNameLst>
                                          <p:attrName>ppt_x</p:attrName>
                                        </p:attrNameLst>
                                      </p:cBhvr>
                                      <p:tavLst>
                                        <p:tav tm="0">
                                          <p:val>
                                            <p:strVal val="#ppt_x"/>
                                          </p:val>
                                        </p:tav>
                                        <p:tav tm="100000">
                                          <p:val>
                                            <p:strVal val="#ppt_x"/>
                                          </p:val>
                                        </p:tav>
                                      </p:tavLst>
                                    </p:anim>
                                    <p:anim calcmode="lin" valueType="num">
                                      <p:cBhvr additive="base">
                                        <p:cTn id="142" dur="500" fill="hold"/>
                                        <p:tgtEl>
                                          <p:spTgt spid="322624"/>
                                        </p:tgtEl>
                                        <p:attrNameLst>
                                          <p:attrName>ppt_y</p:attrName>
                                        </p:attrNameLst>
                                      </p:cBhvr>
                                      <p:tavLst>
                                        <p:tav tm="0">
                                          <p:val>
                                            <p:strVal val="1+#ppt_h/2"/>
                                          </p:val>
                                        </p:tav>
                                        <p:tav tm="100000">
                                          <p:val>
                                            <p:strVal val="#ppt_y"/>
                                          </p:val>
                                        </p:tav>
                                      </p:tavLst>
                                    </p:anim>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322625"/>
                                        </p:tgtEl>
                                        <p:attrNameLst>
                                          <p:attrName>style.visibility</p:attrName>
                                        </p:attrNameLst>
                                      </p:cBhvr>
                                      <p:to>
                                        <p:strVal val="visible"/>
                                      </p:to>
                                    </p:set>
                                    <p:anim calcmode="lin" valueType="num">
                                      <p:cBhvr additive="base">
                                        <p:cTn id="147" dur="500" fill="hold"/>
                                        <p:tgtEl>
                                          <p:spTgt spid="322625"/>
                                        </p:tgtEl>
                                        <p:attrNameLst>
                                          <p:attrName>ppt_x</p:attrName>
                                        </p:attrNameLst>
                                      </p:cBhvr>
                                      <p:tavLst>
                                        <p:tav tm="0">
                                          <p:val>
                                            <p:strVal val="#ppt_x"/>
                                          </p:val>
                                        </p:tav>
                                        <p:tav tm="100000">
                                          <p:val>
                                            <p:strVal val="#ppt_x"/>
                                          </p:val>
                                        </p:tav>
                                      </p:tavLst>
                                    </p:anim>
                                    <p:anim calcmode="lin" valueType="num">
                                      <p:cBhvr additive="base">
                                        <p:cTn id="148" dur="500" fill="hold"/>
                                        <p:tgtEl>
                                          <p:spTgt spid="322625"/>
                                        </p:tgtEl>
                                        <p:attrNameLst>
                                          <p:attrName>ppt_y</p:attrName>
                                        </p:attrNameLst>
                                      </p:cBhvr>
                                      <p:tavLst>
                                        <p:tav tm="0">
                                          <p:val>
                                            <p:strVal val="1+#ppt_h/2"/>
                                          </p:val>
                                        </p:tav>
                                        <p:tav tm="100000">
                                          <p:val>
                                            <p:strVal val="#ppt_y"/>
                                          </p:val>
                                        </p:tav>
                                      </p:tavLst>
                                    </p:anim>
                                  </p:childTnLst>
                                </p:cTn>
                              </p:par>
                              <p:par>
                                <p:cTn id="149" presetID="2" presetClass="entr" presetSubtype="4" fill="hold" nodeType="withEffect">
                                  <p:stCondLst>
                                    <p:cond delay="0"/>
                                  </p:stCondLst>
                                  <p:childTnLst>
                                    <p:set>
                                      <p:cBhvr>
                                        <p:cTn id="150" dur="1" fill="hold">
                                          <p:stCondLst>
                                            <p:cond delay="0"/>
                                          </p:stCondLst>
                                        </p:cTn>
                                        <p:tgtEl>
                                          <p:spTgt spid="322626"/>
                                        </p:tgtEl>
                                        <p:attrNameLst>
                                          <p:attrName>style.visibility</p:attrName>
                                        </p:attrNameLst>
                                      </p:cBhvr>
                                      <p:to>
                                        <p:strVal val="visible"/>
                                      </p:to>
                                    </p:set>
                                    <p:anim calcmode="lin" valueType="num">
                                      <p:cBhvr additive="base">
                                        <p:cTn id="151" dur="500" fill="hold"/>
                                        <p:tgtEl>
                                          <p:spTgt spid="322626"/>
                                        </p:tgtEl>
                                        <p:attrNameLst>
                                          <p:attrName>ppt_x</p:attrName>
                                        </p:attrNameLst>
                                      </p:cBhvr>
                                      <p:tavLst>
                                        <p:tav tm="0">
                                          <p:val>
                                            <p:strVal val="#ppt_x"/>
                                          </p:val>
                                        </p:tav>
                                        <p:tav tm="100000">
                                          <p:val>
                                            <p:strVal val="#ppt_x"/>
                                          </p:val>
                                        </p:tav>
                                      </p:tavLst>
                                    </p:anim>
                                    <p:anim calcmode="lin" valueType="num">
                                      <p:cBhvr additive="base">
                                        <p:cTn id="152" dur="500" fill="hold"/>
                                        <p:tgtEl>
                                          <p:spTgt spid="3226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8" grpId="0"/>
      <p:bldP spid="322571" grpId="0" animBg="1"/>
      <p:bldP spid="322573" grpId="0" animBg="1"/>
      <p:bldP spid="322575" grpId="0" animBg="1"/>
      <p:bldP spid="322579" grpId="0" animBg="1"/>
      <p:bldP spid="322583" grpId="0" animBg="1"/>
      <p:bldP spid="322584" grpId="0" animBg="1"/>
      <p:bldP spid="322585" grpId="0" animBg="1"/>
      <p:bldP spid="322586" grpId="0" animBg="1"/>
      <p:bldP spid="322587" grpId="0" animBg="1"/>
      <p:bldP spid="322594" grpId="0" animBg="1"/>
      <p:bldP spid="322595" grpId="0" animBg="1"/>
      <p:bldP spid="322596" grpId="0" animBg="1"/>
      <p:bldP spid="322597" grpId="0" animBg="1"/>
      <p:bldP spid="322599" grpId="0"/>
      <p:bldP spid="322600" grpId="0"/>
      <p:bldP spid="322602" grpId="0" animBg="1"/>
      <p:bldP spid="322603" grpId="0"/>
      <p:bldP spid="322605" grpId="0" animBg="1"/>
      <p:bldP spid="322606" grpId="0" animBg="1"/>
      <p:bldP spid="322607" grpId="0" animBg="1"/>
      <p:bldP spid="322608" grpId="0" animBg="1"/>
      <p:bldP spid="322613" grpId="0"/>
      <p:bldP spid="322615" grpId="0"/>
      <p:bldP spid="322619" grpId="0"/>
      <p:bldP spid="322622" grpId="0"/>
      <p:bldP spid="322624" grpId="0"/>
      <p:bldP spid="322625"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3685" name="Group 101"/>
          <p:cNvGrpSpPr>
            <a:grpSpLocks/>
          </p:cNvGrpSpPr>
          <p:nvPr/>
        </p:nvGrpSpPr>
        <p:grpSpPr bwMode="auto">
          <a:xfrm>
            <a:off x="4600575" y="3709988"/>
            <a:ext cx="1757363" cy="1395412"/>
            <a:chOff x="2898" y="2337"/>
            <a:chExt cx="1107" cy="879"/>
          </a:xfrm>
        </p:grpSpPr>
        <p:sp>
          <p:nvSpPr>
            <p:cNvPr id="115728" name="Oval 70"/>
            <p:cNvSpPr>
              <a:spLocks noChangeArrowheads="1"/>
            </p:cNvSpPr>
            <p:nvPr/>
          </p:nvSpPr>
          <p:spPr bwMode="auto">
            <a:xfrm>
              <a:off x="2901" y="2361"/>
              <a:ext cx="900" cy="840"/>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115729" name="AutoShape 72"/>
            <p:cNvSpPr>
              <a:spLocks noChangeArrowheads="1"/>
            </p:cNvSpPr>
            <p:nvPr/>
          </p:nvSpPr>
          <p:spPr bwMode="auto">
            <a:xfrm>
              <a:off x="3348" y="2790"/>
              <a:ext cx="510" cy="426"/>
            </a:xfrm>
            <a:prstGeom prst="rtTriangle">
              <a:avLst/>
            </a:prstGeom>
            <a:solidFill>
              <a:schemeClr val="bg1"/>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15730" name="AutoShape 73"/>
            <p:cNvSpPr>
              <a:spLocks noChangeArrowheads="1"/>
            </p:cNvSpPr>
            <p:nvPr/>
          </p:nvSpPr>
          <p:spPr bwMode="auto">
            <a:xfrm flipV="1">
              <a:off x="3341" y="2363"/>
              <a:ext cx="510" cy="426"/>
            </a:xfrm>
            <a:prstGeom prst="rtTriangle">
              <a:avLst/>
            </a:prstGeom>
            <a:solidFill>
              <a:schemeClr val="bg1"/>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115731" name="Line 74"/>
            <p:cNvSpPr>
              <a:spLocks noChangeShapeType="1"/>
            </p:cNvSpPr>
            <p:nvPr/>
          </p:nvSpPr>
          <p:spPr bwMode="auto">
            <a:xfrm>
              <a:off x="3354" y="2784"/>
              <a:ext cx="648"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115732" name="Line 75"/>
            <p:cNvSpPr>
              <a:spLocks noChangeShapeType="1"/>
            </p:cNvSpPr>
            <p:nvPr/>
          </p:nvSpPr>
          <p:spPr bwMode="auto">
            <a:xfrm flipV="1">
              <a:off x="3348" y="2496"/>
              <a:ext cx="336" cy="29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33" name="Line 76"/>
            <p:cNvSpPr>
              <a:spLocks noChangeShapeType="1"/>
            </p:cNvSpPr>
            <p:nvPr/>
          </p:nvSpPr>
          <p:spPr bwMode="auto">
            <a:xfrm>
              <a:off x="3353" y="2783"/>
              <a:ext cx="327" cy="282"/>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34" name="AutoShape 77"/>
            <p:cNvSpPr>
              <a:spLocks noChangeArrowheads="1"/>
            </p:cNvSpPr>
            <p:nvPr/>
          </p:nvSpPr>
          <p:spPr bwMode="auto">
            <a:xfrm rot="-7128783">
              <a:off x="3507" y="2462"/>
              <a:ext cx="75" cy="438"/>
            </a:xfrm>
            <a:prstGeom prst="triangle">
              <a:avLst>
                <a:gd name="adj" fmla="val 50000"/>
              </a:avLst>
            </a:prstGeom>
            <a:solidFill>
              <a:srgbClr val="FF99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15735" name="Freeform 79"/>
            <p:cNvSpPr>
              <a:spLocks/>
            </p:cNvSpPr>
            <p:nvPr/>
          </p:nvSpPr>
          <p:spPr bwMode="auto">
            <a:xfrm>
              <a:off x="3526" y="2712"/>
              <a:ext cx="12" cy="69"/>
            </a:xfrm>
            <a:custGeom>
              <a:avLst/>
              <a:gdLst>
                <a:gd name="T0" fmla="*/ 0 w 12"/>
                <a:gd name="T1" fmla="*/ 0 h 69"/>
                <a:gd name="T2" fmla="*/ 12 w 12"/>
                <a:gd name="T3" fmla="*/ 69 h 69"/>
                <a:gd name="T4" fmla="*/ 0 60000 65536"/>
                <a:gd name="T5" fmla="*/ 0 60000 65536"/>
                <a:gd name="T6" fmla="*/ 0 w 12"/>
                <a:gd name="T7" fmla="*/ 0 h 69"/>
                <a:gd name="T8" fmla="*/ 12 w 12"/>
                <a:gd name="T9" fmla="*/ 69 h 69"/>
              </a:gdLst>
              <a:ahLst/>
              <a:cxnLst>
                <a:cxn ang="T4">
                  <a:pos x="T0" y="T1"/>
                </a:cxn>
                <a:cxn ang="T5">
                  <a:pos x="T2" y="T3"/>
                </a:cxn>
              </a:cxnLst>
              <a:rect l="T6" t="T7" r="T8" b="T9"/>
              <a:pathLst>
                <a:path w="12" h="69">
                  <a:moveTo>
                    <a:pt x="0" y="0"/>
                  </a:moveTo>
                  <a:cubicBezTo>
                    <a:pt x="9" y="27"/>
                    <a:pt x="12" y="36"/>
                    <a:pt x="12" y="69"/>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115736" name="Freeform 80"/>
            <p:cNvSpPr>
              <a:spLocks/>
            </p:cNvSpPr>
            <p:nvPr/>
          </p:nvSpPr>
          <p:spPr bwMode="auto">
            <a:xfrm>
              <a:off x="3538" y="2661"/>
              <a:ext cx="27" cy="32"/>
            </a:xfrm>
            <a:custGeom>
              <a:avLst/>
              <a:gdLst>
                <a:gd name="T0" fmla="*/ 0 w 12"/>
                <a:gd name="T1" fmla="*/ 0 h 69"/>
                <a:gd name="T2" fmla="*/ 39958 w 12"/>
                <a:gd name="T3" fmla="*/ 0 h 69"/>
                <a:gd name="T4" fmla="*/ 0 60000 65536"/>
                <a:gd name="T5" fmla="*/ 0 60000 65536"/>
                <a:gd name="T6" fmla="*/ 0 w 12"/>
                <a:gd name="T7" fmla="*/ 0 h 69"/>
                <a:gd name="T8" fmla="*/ 12 w 12"/>
                <a:gd name="T9" fmla="*/ 69 h 69"/>
              </a:gdLst>
              <a:ahLst/>
              <a:cxnLst>
                <a:cxn ang="T4">
                  <a:pos x="T0" y="T1"/>
                </a:cxn>
                <a:cxn ang="T5">
                  <a:pos x="T2" y="T3"/>
                </a:cxn>
              </a:cxnLst>
              <a:rect l="T6" t="T7" r="T8" b="T9"/>
              <a:pathLst>
                <a:path w="12" h="69">
                  <a:moveTo>
                    <a:pt x="0" y="0"/>
                  </a:moveTo>
                  <a:cubicBezTo>
                    <a:pt x="9" y="27"/>
                    <a:pt x="12" y="36"/>
                    <a:pt x="12" y="69"/>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73665" name="Object 4033"/>
            <p:cNvGraphicFramePr>
              <a:graphicFrameLocks noChangeAspect="1"/>
            </p:cNvGraphicFramePr>
            <p:nvPr/>
          </p:nvGraphicFramePr>
          <p:xfrm>
            <a:off x="3542" y="2698"/>
            <a:ext cx="74" cy="87"/>
          </p:xfrm>
          <a:graphic>
            <a:graphicData uri="http://schemas.openxmlformats.org/presentationml/2006/ole">
              <mc:AlternateContent xmlns:mc="http://schemas.openxmlformats.org/markup-compatibility/2006">
                <mc:Choice xmlns:v="urn:schemas-microsoft-com:vml" Requires="v">
                  <p:oleObj spid="_x0000_s622273" name="Формула" r:id="rId3" imgW="139579" imgH="164957" progId="Equation.3">
                    <p:embed/>
                  </p:oleObj>
                </mc:Choice>
                <mc:Fallback>
                  <p:oleObj name="Формула" r:id="rId3" imgW="139579" imgH="164957"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42" y="2698"/>
                          <a:ext cx="74" cy="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66" name="Object 4034"/>
            <p:cNvGraphicFramePr>
              <a:graphicFrameLocks noChangeAspect="1"/>
            </p:cNvGraphicFramePr>
            <p:nvPr/>
          </p:nvGraphicFramePr>
          <p:xfrm>
            <a:off x="3479" y="2449"/>
            <a:ext cx="144" cy="128"/>
          </p:xfrm>
          <a:graphic>
            <a:graphicData uri="http://schemas.openxmlformats.org/presentationml/2006/ole">
              <mc:AlternateContent xmlns:mc="http://schemas.openxmlformats.org/markup-compatibility/2006">
                <mc:Choice xmlns:v="urn:schemas-microsoft-com:vml" Requires="v">
                  <p:oleObj spid="_x0000_s622274" name="Формула" r:id="rId5" imgW="228501" imgH="203112" progId="Equation.3">
                    <p:embed/>
                  </p:oleObj>
                </mc:Choice>
                <mc:Fallback>
                  <p:oleObj name="Формула" r:id="rId5" imgW="228501" imgH="203112"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9" y="2449"/>
                          <a:ext cx="144" cy="1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67" name="Object 4035"/>
            <p:cNvGraphicFramePr>
              <a:graphicFrameLocks noChangeAspect="1"/>
            </p:cNvGraphicFramePr>
            <p:nvPr/>
          </p:nvGraphicFramePr>
          <p:xfrm>
            <a:off x="3925" y="2673"/>
            <a:ext cx="80" cy="88"/>
          </p:xfrm>
          <a:graphic>
            <a:graphicData uri="http://schemas.openxmlformats.org/presentationml/2006/ole">
              <mc:AlternateContent xmlns:mc="http://schemas.openxmlformats.org/markup-compatibility/2006">
                <mc:Choice xmlns:v="urn:schemas-microsoft-com:vml" Requires="v">
                  <p:oleObj spid="_x0000_s622275" name="Формула" r:id="rId7" imgW="126835" imgH="139518" progId="Equation.3">
                    <p:embed/>
                  </p:oleObj>
                </mc:Choice>
                <mc:Fallback>
                  <p:oleObj name="Формула" r:id="rId7" imgW="126835" imgH="13951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25" y="2673"/>
                          <a:ext cx="80"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68" name="Object 4036"/>
            <p:cNvGraphicFramePr>
              <a:graphicFrameLocks noChangeAspect="1"/>
            </p:cNvGraphicFramePr>
            <p:nvPr/>
          </p:nvGraphicFramePr>
          <p:xfrm>
            <a:off x="3382" y="2532"/>
            <a:ext cx="96" cy="104"/>
          </p:xfrm>
          <a:graphic>
            <a:graphicData uri="http://schemas.openxmlformats.org/presentationml/2006/ole">
              <mc:AlternateContent xmlns:mc="http://schemas.openxmlformats.org/markup-compatibility/2006">
                <mc:Choice xmlns:v="urn:schemas-microsoft-com:vml" Requires="v">
                  <p:oleObj spid="_x0000_s622276" name="Формула" r:id="rId9" imgW="152268" imgH="164957" progId="Equation.3">
                    <p:embed/>
                  </p:oleObj>
                </mc:Choice>
                <mc:Fallback>
                  <p:oleObj name="Формула" r:id="rId9" imgW="152268" imgH="164957"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382" y="2532"/>
                          <a:ext cx="96"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737" name="Line 87"/>
            <p:cNvSpPr>
              <a:spLocks noChangeShapeType="1"/>
            </p:cNvSpPr>
            <p:nvPr/>
          </p:nvSpPr>
          <p:spPr bwMode="auto">
            <a:xfrm flipH="1">
              <a:off x="3522" y="2556"/>
              <a:ext cx="18" cy="13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38" name="Line 88"/>
            <p:cNvSpPr>
              <a:spLocks noChangeShapeType="1"/>
            </p:cNvSpPr>
            <p:nvPr/>
          </p:nvSpPr>
          <p:spPr bwMode="auto">
            <a:xfrm>
              <a:off x="3648" y="2622"/>
              <a:ext cx="0" cy="25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39" name="Line 89"/>
            <p:cNvSpPr>
              <a:spLocks noChangeShapeType="1"/>
            </p:cNvSpPr>
            <p:nvPr/>
          </p:nvSpPr>
          <p:spPr bwMode="auto">
            <a:xfrm>
              <a:off x="3359" y="2639"/>
              <a:ext cx="0" cy="258"/>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40" name="Line 90"/>
            <p:cNvSpPr>
              <a:spLocks noChangeShapeType="1"/>
            </p:cNvSpPr>
            <p:nvPr/>
          </p:nvSpPr>
          <p:spPr bwMode="auto">
            <a:xfrm>
              <a:off x="3360" y="2874"/>
              <a:ext cx="294"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73669" name="Object 4037"/>
            <p:cNvGraphicFramePr>
              <a:graphicFrameLocks noChangeAspect="1"/>
            </p:cNvGraphicFramePr>
            <p:nvPr/>
          </p:nvGraphicFramePr>
          <p:xfrm>
            <a:off x="3516" y="2866"/>
            <a:ext cx="80" cy="88"/>
          </p:xfrm>
          <a:graphic>
            <a:graphicData uri="http://schemas.openxmlformats.org/presentationml/2006/ole">
              <mc:AlternateContent xmlns:mc="http://schemas.openxmlformats.org/markup-compatibility/2006">
                <mc:Choice xmlns:v="urn:schemas-microsoft-com:vml" Requires="v">
                  <p:oleObj spid="_x0000_s622277" name="Формула" r:id="rId11" imgW="126835" imgH="139518" progId="Equation.3">
                    <p:embed/>
                  </p:oleObj>
                </mc:Choice>
                <mc:Fallback>
                  <p:oleObj name="Формула" r:id="rId11" imgW="126835" imgH="139518"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16" y="2866"/>
                          <a:ext cx="80"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741" name="Freeform 94"/>
            <p:cNvSpPr>
              <a:spLocks/>
            </p:cNvSpPr>
            <p:nvPr/>
          </p:nvSpPr>
          <p:spPr bwMode="auto">
            <a:xfrm flipV="1">
              <a:off x="3441" y="2789"/>
              <a:ext cx="12" cy="69"/>
            </a:xfrm>
            <a:custGeom>
              <a:avLst/>
              <a:gdLst>
                <a:gd name="T0" fmla="*/ 0 w 12"/>
                <a:gd name="T1" fmla="*/ 0 h 69"/>
                <a:gd name="T2" fmla="*/ 12 w 12"/>
                <a:gd name="T3" fmla="*/ 69 h 69"/>
                <a:gd name="T4" fmla="*/ 0 60000 65536"/>
                <a:gd name="T5" fmla="*/ 0 60000 65536"/>
                <a:gd name="T6" fmla="*/ 0 w 12"/>
                <a:gd name="T7" fmla="*/ 0 h 69"/>
                <a:gd name="T8" fmla="*/ 12 w 12"/>
                <a:gd name="T9" fmla="*/ 69 h 69"/>
              </a:gdLst>
              <a:ahLst/>
              <a:cxnLst>
                <a:cxn ang="T4">
                  <a:pos x="T0" y="T1"/>
                </a:cxn>
                <a:cxn ang="T5">
                  <a:pos x="T2" y="T3"/>
                </a:cxn>
              </a:cxnLst>
              <a:rect l="T6" t="T7" r="T8" b="T9"/>
              <a:pathLst>
                <a:path w="12" h="69">
                  <a:moveTo>
                    <a:pt x="0" y="0"/>
                  </a:moveTo>
                  <a:cubicBezTo>
                    <a:pt x="9" y="27"/>
                    <a:pt x="12" y="36"/>
                    <a:pt x="12" y="69"/>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115742" name="Freeform 95"/>
            <p:cNvSpPr>
              <a:spLocks/>
            </p:cNvSpPr>
            <p:nvPr/>
          </p:nvSpPr>
          <p:spPr bwMode="auto">
            <a:xfrm>
              <a:off x="3442" y="2708"/>
              <a:ext cx="12" cy="69"/>
            </a:xfrm>
            <a:custGeom>
              <a:avLst/>
              <a:gdLst>
                <a:gd name="T0" fmla="*/ 0 w 12"/>
                <a:gd name="T1" fmla="*/ 0 h 69"/>
                <a:gd name="T2" fmla="*/ 12 w 12"/>
                <a:gd name="T3" fmla="*/ 69 h 69"/>
                <a:gd name="T4" fmla="*/ 0 60000 65536"/>
                <a:gd name="T5" fmla="*/ 0 60000 65536"/>
                <a:gd name="T6" fmla="*/ 0 w 12"/>
                <a:gd name="T7" fmla="*/ 0 h 69"/>
                <a:gd name="T8" fmla="*/ 12 w 12"/>
                <a:gd name="T9" fmla="*/ 69 h 69"/>
              </a:gdLst>
              <a:ahLst/>
              <a:cxnLst>
                <a:cxn ang="T4">
                  <a:pos x="T0" y="T1"/>
                </a:cxn>
                <a:cxn ang="T5">
                  <a:pos x="T2" y="T3"/>
                </a:cxn>
              </a:cxnLst>
              <a:rect l="T6" t="T7" r="T8" b="T9"/>
              <a:pathLst>
                <a:path w="12" h="69">
                  <a:moveTo>
                    <a:pt x="0" y="0"/>
                  </a:moveTo>
                  <a:cubicBezTo>
                    <a:pt x="9" y="27"/>
                    <a:pt x="12" y="36"/>
                    <a:pt x="12" y="69"/>
                  </a:cubicBezTo>
                </a:path>
              </a:pathLst>
            </a:custGeom>
            <a:no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graphicFrame>
          <p:nvGraphicFramePr>
            <p:cNvPr id="73670" name="Object 4038"/>
            <p:cNvGraphicFramePr>
              <a:graphicFrameLocks noChangeAspect="1"/>
            </p:cNvGraphicFramePr>
            <p:nvPr/>
          </p:nvGraphicFramePr>
          <p:xfrm>
            <a:off x="3453" y="2785"/>
            <a:ext cx="77" cy="71"/>
          </p:xfrm>
          <a:graphic>
            <a:graphicData uri="http://schemas.openxmlformats.org/presentationml/2006/ole">
              <mc:AlternateContent xmlns:mc="http://schemas.openxmlformats.org/markup-compatibility/2006">
                <mc:Choice xmlns:v="urn:schemas-microsoft-com:vml" Requires="v">
                  <p:oleObj spid="_x0000_s622278" name="Формула" r:id="rId12" imgW="152334" imgH="139639" progId="Equation.3">
                    <p:embed/>
                  </p:oleObj>
                </mc:Choice>
                <mc:Fallback>
                  <p:oleObj name="Формула" r:id="rId12" imgW="152334" imgH="139639"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453" y="2785"/>
                          <a:ext cx="77" cy="7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71" name="Object 4039"/>
            <p:cNvGraphicFramePr>
              <a:graphicFrameLocks noChangeAspect="1"/>
            </p:cNvGraphicFramePr>
            <p:nvPr/>
          </p:nvGraphicFramePr>
          <p:xfrm>
            <a:off x="3456" y="2720"/>
            <a:ext cx="77" cy="71"/>
          </p:xfrm>
          <a:graphic>
            <a:graphicData uri="http://schemas.openxmlformats.org/presentationml/2006/ole">
              <mc:AlternateContent xmlns:mc="http://schemas.openxmlformats.org/markup-compatibility/2006">
                <mc:Choice xmlns:v="urn:schemas-microsoft-com:vml" Requires="v">
                  <p:oleObj spid="_x0000_s622279" name="Формула" r:id="rId14" imgW="152334" imgH="139639" progId="Equation.3">
                    <p:embed/>
                  </p:oleObj>
                </mc:Choice>
                <mc:Fallback>
                  <p:oleObj name="Формула" r:id="rId14" imgW="152334" imgH="139639"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456" y="2720"/>
                          <a:ext cx="77" cy="71"/>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743" name="Rectangle 71"/>
            <p:cNvSpPr>
              <a:spLocks noChangeArrowheads="1"/>
            </p:cNvSpPr>
            <p:nvPr/>
          </p:nvSpPr>
          <p:spPr bwMode="auto">
            <a:xfrm>
              <a:off x="2898" y="2337"/>
              <a:ext cx="456" cy="876"/>
            </a:xfrm>
            <a:prstGeom prst="rect">
              <a:avLst/>
            </a:prstGeom>
            <a:solidFill>
              <a:schemeClr val="bg1"/>
            </a:solidFill>
            <a:ln w="9525">
              <a:noFill/>
              <a:miter lim="800000"/>
              <a:headEnd/>
              <a:tailEnd/>
            </a:ln>
          </p:spPr>
          <p:txBody>
            <a:bodyPr wrap="none" anchor="ctr"/>
            <a:lstStyle/>
            <a:p>
              <a:endParaRPr lang="ru-RU">
                <a:solidFill>
                  <a:srgbClr val="000000"/>
                </a:solidFill>
                <a:latin typeface="Arial" charset="0"/>
                <a:cs typeface="Arial" charset="0"/>
              </a:endParaRPr>
            </a:p>
          </p:txBody>
        </p:sp>
      </p:grpSp>
      <p:sp>
        <p:nvSpPr>
          <p:cNvPr id="73698" name="Rectangle 5"/>
          <p:cNvSpPr>
            <a:spLocks noChangeArrowheads="1"/>
          </p:cNvSpPr>
          <p:nvPr/>
        </p:nvSpPr>
        <p:spPr bwMode="auto">
          <a:xfrm>
            <a:off x="866775" y="533400"/>
            <a:ext cx="3348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a:t>
            </a:r>
            <a:r>
              <a:rPr lang="en-US" sz="1800" b="1" dirty="0">
                <a:solidFill>
                  <a:srgbClr val="FF0000"/>
                </a:solidFill>
                <a:latin typeface="Arial" charset="0"/>
                <a:cs typeface="Arial" charset="0"/>
              </a:rPr>
              <a:t> </a:t>
            </a:r>
            <a:r>
              <a:rPr lang="en-US" b="1" dirty="0" smtClean="0">
                <a:solidFill>
                  <a:srgbClr val="FF0000"/>
                </a:solidFill>
                <a:latin typeface="Arial" charset="0"/>
                <a:cs typeface="Arial" charset="0"/>
              </a:rPr>
              <a:t>8</a:t>
            </a:r>
            <a:r>
              <a:rPr lang="ru-RU" sz="18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a:t>
            </a:r>
            <a:r>
              <a:rPr lang="en-US" sz="1800" dirty="0">
                <a:solidFill>
                  <a:srgbClr val="FF0000"/>
                </a:solidFill>
                <a:latin typeface="Arial" charset="0"/>
                <a:cs typeface="Arial" charset="0"/>
              </a:rPr>
              <a:t>8</a:t>
            </a:r>
            <a:r>
              <a:rPr lang="ru-RU" sz="1800" dirty="0">
                <a:solidFill>
                  <a:srgbClr val="FF0000"/>
                </a:solidFill>
                <a:latin typeface="Arial" charset="0"/>
                <a:cs typeface="Arial" charset="0"/>
              </a:rPr>
              <a:t>.2)</a:t>
            </a:r>
          </a:p>
        </p:txBody>
      </p:sp>
      <p:sp>
        <p:nvSpPr>
          <p:cNvPr id="73699" name="Rectangle 7"/>
          <p:cNvSpPr>
            <a:spLocks noChangeArrowheads="1"/>
          </p:cNvSpPr>
          <p:nvPr/>
        </p:nvSpPr>
        <p:spPr bwMode="auto">
          <a:xfrm>
            <a:off x="0" y="761999"/>
            <a:ext cx="8936038" cy="492125"/>
          </a:xfrm>
          <a:prstGeom prst="rect">
            <a:avLst/>
          </a:prstGeom>
          <a:noFill/>
          <a:ln w="9525">
            <a:noFill/>
            <a:miter lim="800000"/>
            <a:headEnd/>
            <a:tailEnd/>
          </a:ln>
        </p:spPr>
        <p:txBody>
          <a:bodyPr/>
          <a:lstStyle/>
          <a:p>
            <a:pPr marL="533400" indent="-533400">
              <a:spcBef>
                <a:spcPct val="20000"/>
              </a:spcBef>
              <a:buClr>
                <a:srgbClr val="00007D"/>
              </a:buClr>
              <a:buSzPct val="75000"/>
              <a:buFont typeface="Wingdings" pitchFamily="2" charset="2"/>
              <a:buChar char="n"/>
            </a:pPr>
            <a:r>
              <a:rPr lang="en-US" sz="1000" b="1" dirty="0" smtClean="0">
                <a:solidFill>
                  <a:schemeClr val="accent5">
                    <a:lumMod val="25000"/>
                  </a:schemeClr>
                </a:solidFill>
                <a:latin typeface="Arial" charset="0"/>
                <a:cs typeface="Arial" charset="0"/>
              </a:rPr>
              <a:t>Determining </a:t>
            </a:r>
            <a:r>
              <a:rPr lang="en-US" sz="1000" b="1" dirty="0">
                <a:solidFill>
                  <a:schemeClr val="accent5">
                    <a:lumMod val="25000"/>
                  </a:schemeClr>
                </a:solidFill>
                <a:latin typeface="Arial" charset="0"/>
                <a:cs typeface="Arial" charset="0"/>
              </a:rPr>
              <a:t>the </a:t>
            </a:r>
            <a:r>
              <a:rPr lang="en-US" sz="1000" b="1" dirty="0" smtClean="0">
                <a:solidFill>
                  <a:schemeClr val="accent5">
                    <a:lumMod val="25000"/>
                  </a:schemeClr>
                </a:solidFill>
                <a:latin typeface="Arial" charset="0"/>
                <a:cs typeface="Arial" charset="0"/>
              </a:rPr>
              <a:t>Location </a:t>
            </a:r>
            <a:r>
              <a:rPr lang="en-US" sz="1000" b="1" dirty="0">
                <a:solidFill>
                  <a:schemeClr val="accent5">
                    <a:lumMod val="25000"/>
                  </a:schemeClr>
                </a:solidFill>
                <a:latin typeface="Arial" charset="0"/>
                <a:cs typeface="Arial" charset="0"/>
              </a:rPr>
              <a:t>of the Center of Gravity of Bodies.  </a:t>
            </a:r>
            <a:r>
              <a:rPr lang="en-US" sz="1000" dirty="0">
                <a:solidFill>
                  <a:srgbClr val="000000"/>
                </a:solidFill>
                <a:latin typeface="Arial" charset="0"/>
                <a:cs typeface="Arial" charset="0"/>
              </a:rPr>
              <a:t>Divide a body into infinitesimal elements </a:t>
            </a:r>
            <a:r>
              <a:rPr lang="en-US" altLang="ru-RU" sz="1100" i="1" dirty="0" err="1">
                <a:solidFill>
                  <a:srgbClr val="000000"/>
                </a:solidFill>
                <a:latin typeface="Times New Roman" pitchFamily="18" charset="0"/>
                <a:cs typeface="Times New Roman" pitchFamily="18" charset="0"/>
              </a:rPr>
              <a:t>dV</a:t>
            </a:r>
            <a:r>
              <a:rPr lang="en-US" altLang="ru-RU" sz="1100" i="1" dirty="0">
                <a:solidFill>
                  <a:srgbClr val="000000"/>
                </a:solidFill>
                <a:latin typeface="Times New Roman" pitchFamily="18" charset="0"/>
                <a:cs typeface="Times New Roman" pitchFamily="18" charset="0"/>
              </a:rPr>
              <a:t> = </a:t>
            </a:r>
            <a:r>
              <a:rPr lang="en-US" altLang="ru-RU" sz="1100" i="1" dirty="0" err="1">
                <a:solidFill>
                  <a:srgbClr val="000000"/>
                </a:solidFill>
                <a:latin typeface="Times New Roman" pitchFamily="18" charset="0"/>
                <a:cs typeface="Times New Roman" pitchFamily="18" charset="0"/>
              </a:rPr>
              <a:t>dxdydz</a:t>
            </a:r>
            <a:r>
              <a:rPr lang="en-US" altLang="ru-RU" sz="900" dirty="0">
                <a:solidFill>
                  <a:srgbClr val="000000"/>
                </a:solidFill>
                <a:latin typeface="Arial" charset="0"/>
                <a:cs typeface="Arial" charset="0"/>
              </a:rPr>
              <a:t>. </a:t>
            </a:r>
            <a:r>
              <a:rPr lang="en-US" altLang="ru-RU" sz="1000" dirty="0">
                <a:solidFill>
                  <a:srgbClr val="000000"/>
                </a:solidFill>
                <a:latin typeface="Arial" charset="0"/>
                <a:cs typeface="Arial" charset="0"/>
              </a:rPr>
              <a:t>The weight of this volume </a:t>
            </a:r>
            <a:r>
              <a:rPr lang="en-US" altLang="ru-RU" sz="1000" dirty="0" smtClean="0">
                <a:solidFill>
                  <a:srgbClr val="000000"/>
                </a:solidFill>
                <a:latin typeface="Arial" charset="0"/>
                <a:cs typeface="Arial" charset="0"/>
              </a:rPr>
              <a:t>is    </a:t>
            </a:r>
            <a:r>
              <a:rPr lang="ru-RU" altLang="ru-RU" sz="1000" dirty="0" smtClean="0">
                <a:solidFill>
                  <a:srgbClr val="000000"/>
                </a:solidFill>
                <a:latin typeface="Arial" charset="0"/>
                <a:cs typeface="Arial" charset="0"/>
              </a:rPr>
              <a:t> </a:t>
            </a:r>
            <a:r>
              <a:rPr lang="en-US" altLang="ru-RU" sz="1100" i="1" dirty="0" err="1">
                <a:solidFill>
                  <a:srgbClr val="000000"/>
                </a:solidFill>
                <a:latin typeface="Times New Roman" pitchFamily="18" charset="0"/>
                <a:cs typeface="Times New Roman" pitchFamily="18" charset="0"/>
              </a:rPr>
              <a:t>dG</a:t>
            </a:r>
            <a:r>
              <a:rPr lang="en-US" altLang="ru-RU" sz="1100" dirty="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i="1" dirty="0" err="1">
                <a:solidFill>
                  <a:srgbClr val="000000"/>
                </a:solidFill>
                <a:latin typeface="Times New Roman" pitchFamily="18" charset="0"/>
                <a:cs typeface="Times New Roman" pitchFamily="18" charset="0"/>
                <a:sym typeface="Symbol" pitchFamily="18" charset="2"/>
              </a:rPr>
              <a:t>dV</a:t>
            </a:r>
            <a:r>
              <a:rPr lang="ru-RU" altLang="ru-RU" sz="1000" dirty="0">
                <a:solidFill>
                  <a:srgbClr val="000000"/>
                </a:solidFill>
                <a:latin typeface="Arial" charset="0"/>
                <a:cs typeface="Arial" charset="0"/>
                <a:sym typeface="Symbol" pitchFamily="18" charset="2"/>
              </a:rPr>
              <a:t>, </a:t>
            </a:r>
            <a:r>
              <a:rPr lang="en-US" altLang="ru-RU" sz="1000" dirty="0">
                <a:solidFill>
                  <a:srgbClr val="000000"/>
                </a:solidFill>
                <a:latin typeface="Arial" charset="0"/>
                <a:cs typeface="Arial" charset="0"/>
                <a:sym typeface="Symbol" pitchFamily="18" charset="2"/>
              </a:rPr>
              <a:t>where</a:t>
            </a:r>
            <a:r>
              <a:rPr lang="ru-RU" altLang="ru-RU" sz="1000" dirty="0">
                <a:solidFill>
                  <a:srgbClr val="000000"/>
                </a:solidFill>
                <a:latin typeface="Arial" charset="0"/>
                <a:cs typeface="Arial" charset="0"/>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a:t>
            </a:r>
            <a:r>
              <a:rPr lang="ru-RU" altLang="ru-RU" sz="1000" i="1" dirty="0">
                <a:solidFill>
                  <a:srgbClr val="000000"/>
                </a:solidFill>
                <a:latin typeface="Arial" charset="0"/>
                <a:cs typeface="Arial" charset="0"/>
                <a:sym typeface="Symbol" pitchFamily="18" charset="2"/>
              </a:rPr>
              <a:t> =</a:t>
            </a:r>
            <a:r>
              <a:rPr lang="en-US" altLang="ru-RU" sz="1000" i="1" dirty="0" err="1">
                <a:solidFill>
                  <a:srgbClr val="000000"/>
                </a:solidFill>
                <a:latin typeface="Arial" charset="0"/>
                <a:cs typeface="Arial" charset="0"/>
                <a:sym typeface="Symbol" pitchFamily="18" charset="2"/>
              </a:rPr>
              <a:t>const</a:t>
            </a:r>
            <a:r>
              <a:rPr lang="en-US" altLang="ru-RU" sz="1000" i="1" dirty="0">
                <a:solidFill>
                  <a:srgbClr val="000000"/>
                </a:solidFill>
                <a:latin typeface="Arial" charset="0"/>
                <a:cs typeface="Arial" charset="0"/>
                <a:sym typeface="Symbol" pitchFamily="18" charset="2"/>
              </a:rPr>
              <a:t> </a:t>
            </a:r>
            <a:r>
              <a:rPr lang="ru-RU" altLang="ru-RU" sz="1000" i="1" dirty="0">
                <a:solidFill>
                  <a:srgbClr val="000000"/>
                </a:solidFill>
                <a:latin typeface="Arial" charset="0"/>
                <a:cs typeface="Arial" charset="0"/>
                <a:sym typeface="Symbol" pitchFamily="18" charset="2"/>
              </a:rPr>
              <a:t>– </a:t>
            </a:r>
            <a:r>
              <a:rPr lang="en-US" altLang="ru-RU" sz="1000" dirty="0">
                <a:solidFill>
                  <a:srgbClr val="000000"/>
                </a:solidFill>
                <a:latin typeface="Arial" charset="0"/>
                <a:cs typeface="Arial" charset="0"/>
                <a:sym typeface="Symbol" pitchFamily="18" charset="2"/>
              </a:rPr>
              <a:t>specific weight</a:t>
            </a:r>
            <a:r>
              <a:rPr lang="ru-RU" altLang="ru-RU" sz="1000" i="1" dirty="0">
                <a:solidFill>
                  <a:srgbClr val="000000"/>
                </a:solidFill>
                <a:latin typeface="Arial" charset="0"/>
                <a:cs typeface="Arial" charset="0"/>
                <a:sym typeface="Symbol" pitchFamily="18" charset="2"/>
              </a:rPr>
              <a:t>.</a:t>
            </a:r>
            <a:r>
              <a:rPr lang="en-US" altLang="ru-RU" sz="1000" dirty="0">
                <a:solidFill>
                  <a:srgbClr val="000000"/>
                </a:solidFill>
                <a:latin typeface="Arial" charset="0"/>
                <a:cs typeface="Arial" charset="0"/>
                <a:sym typeface="Symbol" pitchFamily="18" charset="2"/>
              </a:rPr>
              <a:t> Replace </a:t>
            </a:r>
            <a:r>
              <a:rPr lang="ru-RU" altLang="ru-RU" sz="1000" dirty="0">
                <a:solidFill>
                  <a:srgbClr val="000000"/>
                </a:solidFill>
                <a:latin typeface="Arial" charset="0"/>
                <a:cs typeface="Arial" charset="0"/>
                <a:sym typeface="Symbol" pitchFamily="18" charset="2"/>
              </a:rPr>
              <a:t> </a:t>
            </a:r>
            <a:r>
              <a:rPr lang="en-US" sz="1000" dirty="0">
                <a:solidFill>
                  <a:srgbClr val="000000"/>
                </a:solidFill>
                <a:latin typeface="Arial" charset="0"/>
                <a:cs typeface="Arial" charset="0"/>
              </a:rPr>
              <a:t>summations of </a:t>
            </a:r>
            <a:r>
              <a:rPr lang="en-US" sz="1000" dirty="0" smtClean="0">
                <a:solidFill>
                  <a:srgbClr val="000000"/>
                </a:solidFill>
                <a:latin typeface="Arial" charset="0"/>
                <a:cs typeface="Arial" charset="0"/>
              </a:rPr>
              <a:t>discrete </a:t>
            </a:r>
            <a:r>
              <a:rPr lang="en-US" sz="1000" dirty="0">
                <a:solidFill>
                  <a:srgbClr val="000000"/>
                </a:solidFill>
                <a:latin typeface="Arial" charset="0"/>
                <a:cs typeface="Arial" charset="0"/>
              </a:rPr>
              <a:t>forces of weight </a:t>
            </a:r>
            <a:r>
              <a:rPr lang="ru-RU" altLang="ru-RU" sz="1100" i="1" dirty="0">
                <a:solidFill>
                  <a:srgbClr val="000000"/>
                </a:solidFill>
                <a:latin typeface="Times New Roman" pitchFamily="18" charset="0"/>
                <a:cs typeface="Times New Roman" pitchFamily="18" charset="0"/>
                <a:sym typeface="Symbol" pitchFamily="18" charset="2"/>
              </a:rPr>
              <a:t></a:t>
            </a:r>
            <a:r>
              <a:rPr lang="en-US" altLang="ru-RU" sz="1100" i="1" dirty="0" err="1">
                <a:solidFill>
                  <a:srgbClr val="000000"/>
                </a:solidFill>
                <a:latin typeface="Times New Roman" pitchFamily="18" charset="0"/>
                <a:cs typeface="Times New Roman" pitchFamily="18" charset="0"/>
                <a:sym typeface="Symbol" pitchFamily="18" charset="2"/>
              </a:rPr>
              <a:t>G</a:t>
            </a:r>
            <a:r>
              <a:rPr lang="en-US" altLang="ru-RU" sz="1100" i="1" baseline="-25000" dirty="0" err="1">
                <a:solidFill>
                  <a:srgbClr val="000000"/>
                </a:solidFill>
                <a:latin typeface="Times New Roman" pitchFamily="18" charset="0"/>
                <a:cs typeface="Times New Roman" pitchFamily="18" charset="0"/>
                <a:sym typeface="Symbol" pitchFamily="18" charset="2"/>
              </a:rPr>
              <a:t>i</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000" dirty="0">
                <a:solidFill>
                  <a:srgbClr val="000000"/>
                </a:solidFill>
                <a:latin typeface="Arial" charset="0"/>
                <a:cs typeface="Arial" charset="0"/>
                <a:sym typeface="Symbol" pitchFamily="18" charset="2"/>
              </a:rPr>
              <a:t>by integrals over volume of a </a:t>
            </a:r>
            <a:r>
              <a:rPr lang="en-US" altLang="ru-RU" sz="1000" dirty="0" smtClean="0">
                <a:solidFill>
                  <a:srgbClr val="000000"/>
                </a:solidFill>
                <a:latin typeface="Arial" charset="0"/>
                <a:cs typeface="Arial" charset="0"/>
                <a:sym typeface="Symbol" pitchFamily="18" charset="2"/>
              </a:rPr>
              <a:t>body</a:t>
            </a:r>
            <a:r>
              <a:rPr lang="ru-RU" altLang="ru-RU" sz="1000" dirty="0" smtClean="0">
                <a:solidFill>
                  <a:srgbClr val="000000"/>
                </a:solidFill>
                <a:latin typeface="Arial" charset="0"/>
                <a:cs typeface="Arial" charset="0"/>
              </a:rPr>
              <a:t>, </a:t>
            </a:r>
            <a:r>
              <a:rPr lang="en-US" altLang="ru-RU" sz="1000" dirty="0">
                <a:solidFill>
                  <a:srgbClr val="000000"/>
                </a:solidFill>
                <a:latin typeface="Arial" charset="0"/>
                <a:cs typeface="Arial" charset="0"/>
              </a:rPr>
              <a:t>for </a:t>
            </a:r>
            <a:r>
              <a:rPr lang="en-US" altLang="ru-RU" sz="1000" dirty="0" smtClean="0">
                <a:solidFill>
                  <a:srgbClr val="000000"/>
                </a:solidFill>
                <a:latin typeface="Arial" charset="0"/>
                <a:cs typeface="Arial" charset="0"/>
              </a:rPr>
              <a:t>instants</a:t>
            </a:r>
            <a:r>
              <a:rPr lang="ru-RU" altLang="ru-RU" sz="900" dirty="0" smtClean="0">
                <a:solidFill>
                  <a:srgbClr val="000000"/>
                </a:solidFill>
                <a:latin typeface="Arial" charset="0"/>
                <a:cs typeface="Arial" charset="0"/>
              </a:rPr>
              <a:t> </a:t>
            </a:r>
            <a:endParaRPr lang="en-US" altLang="ru-RU" sz="900" dirty="0">
              <a:solidFill>
                <a:srgbClr val="000000"/>
              </a:solidFill>
              <a:latin typeface="Arial" charset="0"/>
              <a:cs typeface="Arial" charset="0"/>
            </a:endParaRPr>
          </a:p>
          <a:p>
            <a:pPr marL="533400" indent="-533400">
              <a:spcBef>
                <a:spcPct val="20000"/>
              </a:spcBef>
              <a:buClr>
                <a:srgbClr val="00007D"/>
              </a:buClr>
              <a:buSzPct val="75000"/>
              <a:buFont typeface="Wingdings" pitchFamily="2" charset="2"/>
              <a:buChar char="n"/>
            </a:pPr>
            <a:endParaRPr lang="ru-RU" sz="900" dirty="0">
              <a:solidFill>
                <a:srgbClr val="000000"/>
              </a:solidFill>
              <a:latin typeface="Arial" charset="0"/>
              <a:cs typeface="Arial" charset="0"/>
            </a:endParaRPr>
          </a:p>
        </p:txBody>
      </p:sp>
      <p:graphicFrame>
        <p:nvGraphicFramePr>
          <p:cNvPr id="73672" name="Object 4040"/>
          <p:cNvGraphicFramePr>
            <a:graphicFrameLocks noChangeAspect="1"/>
          </p:cNvGraphicFramePr>
          <p:nvPr>
            <p:extLst>
              <p:ext uri="{D42A27DB-BD31-4B8C-83A1-F6EECF244321}">
                <p14:modId xmlns:p14="http://schemas.microsoft.com/office/powerpoint/2010/main" val="405975618"/>
              </p:ext>
            </p:extLst>
          </p:nvPr>
        </p:nvGraphicFramePr>
        <p:xfrm>
          <a:off x="447675" y="1279525"/>
          <a:ext cx="2247900" cy="736600"/>
        </p:xfrm>
        <a:graphic>
          <a:graphicData uri="http://schemas.openxmlformats.org/presentationml/2006/ole">
            <mc:AlternateContent xmlns:mc="http://schemas.openxmlformats.org/markup-compatibility/2006">
              <mc:Choice xmlns:v="urn:schemas-microsoft-com:vml" Requires="v">
                <p:oleObj spid="_x0000_s622280" name="Equation" r:id="rId16" imgW="2247840" imgH="736560" progId="Equation.DSMT4">
                  <p:embed/>
                </p:oleObj>
              </mc:Choice>
              <mc:Fallback>
                <p:oleObj name="Equation" r:id="rId16" imgW="2247840" imgH="736560" progId="Equation.DSMT4">
                  <p:embed/>
                  <p:pic>
                    <p:nvPicPr>
                      <p:cNvPr id="0" name=""/>
                      <p:cNvPicPr>
                        <a:picLocks noChangeAspect="1" noChangeArrowheads="1"/>
                      </p:cNvPicPr>
                      <p:nvPr/>
                    </p:nvPicPr>
                    <p:blipFill>
                      <a:blip r:embed="rId17"/>
                      <a:srcRect/>
                      <a:stretch>
                        <a:fillRect/>
                      </a:stretch>
                    </p:blipFill>
                    <p:spPr bwMode="auto">
                      <a:xfrm>
                        <a:off x="447675" y="1279525"/>
                        <a:ext cx="2247900" cy="736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3593" name="Object 4041"/>
          <p:cNvGraphicFramePr>
            <a:graphicFrameLocks noChangeAspect="1"/>
          </p:cNvGraphicFramePr>
          <p:nvPr>
            <p:extLst>
              <p:ext uri="{D42A27DB-BD31-4B8C-83A1-F6EECF244321}">
                <p14:modId xmlns:p14="http://schemas.microsoft.com/office/powerpoint/2010/main" val="976305180"/>
              </p:ext>
            </p:extLst>
          </p:nvPr>
        </p:nvGraphicFramePr>
        <p:xfrm>
          <a:off x="7288213" y="1296988"/>
          <a:ext cx="774700" cy="736600"/>
        </p:xfrm>
        <a:graphic>
          <a:graphicData uri="http://schemas.openxmlformats.org/presentationml/2006/ole">
            <mc:AlternateContent xmlns:mc="http://schemas.openxmlformats.org/markup-compatibility/2006">
              <mc:Choice xmlns:v="urn:schemas-microsoft-com:vml" Requires="v">
                <p:oleObj spid="_x0000_s622281" name="Equation" r:id="rId18" imgW="774360" imgH="736560" progId="Equation.DSMT4">
                  <p:embed/>
                </p:oleObj>
              </mc:Choice>
              <mc:Fallback>
                <p:oleObj name="Equation" r:id="rId18" imgW="774360" imgH="736560" progId="Equation.DSMT4">
                  <p:embed/>
                  <p:pic>
                    <p:nvPicPr>
                      <p:cNvPr id="0" name=""/>
                      <p:cNvPicPr>
                        <a:picLocks noChangeAspect="1" noChangeArrowheads="1"/>
                      </p:cNvPicPr>
                      <p:nvPr/>
                    </p:nvPicPr>
                    <p:blipFill>
                      <a:blip r:embed="rId19"/>
                      <a:srcRect/>
                      <a:stretch>
                        <a:fillRect/>
                      </a:stretch>
                    </p:blipFill>
                    <p:spPr bwMode="auto">
                      <a:xfrm>
                        <a:off x="7288213" y="1296988"/>
                        <a:ext cx="7747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23594" name="Object 4042"/>
          <p:cNvGraphicFramePr>
            <a:graphicFrameLocks noChangeAspect="1"/>
          </p:cNvGraphicFramePr>
          <p:nvPr>
            <p:extLst>
              <p:ext uri="{D42A27DB-BD31-4B8C-83A1-F6EECF244321}">
                <p14:modId xmlns:p14="http://schemas.microsoft.com/office/powerpoint/2010/main" val="279351309"/>
              </p:ext>
            </p:extLst>
          </p:nvPr>
        </p:nvGraphicFramePr>
        <p:xfrm>
          <a:off x="8201025" y="1295400"/>
          <a:ext cx="736600" cy="736600"/>
        </p:xfrm>
        <a:graphic>
          <a:graphicData uri="http://schemas.openxmlformats.org/presentationml/2006/ole">
            <mc:AlternateContent xmlns:mc="http://schemas.openxmlformats.org/markup-compatibility/2006">
              <mc:Choice xmlns:v="urn:schemas-microsoft-com:vml" Requires="v">
                <p:oleObj spid="_x0000_s622282" name="Equation" r:id="rId20" imgW="736560" imgH="736560" progId="Equation.DSMT4">
                  <p:embed/>
                </p:oleObj>
              </mc:Choice>
              <mc:Fallback>
                <p:oleObj name="Equation" r:id="rId20" imgW="736560" imgH="736560" progId="Equation.DSMT4">
                  <p:embed/>
                  <p:pic>
                    <p:nvPicPr>
                      <p:cNvPr id="0" name=""/>
                      <p:cNvPicPr>
                        <a:picLocks noChangeAspect="1" noChangeArrowheads="1"/>
                      </p:cNvPicPr>
                      <p:nvPr/>
                    </p:nvPicPr>
                    <p:blipFill>
                      <a:blip r:embed="rId21"/>
                      <a:srcRect/>
                      <a:stretch>
                        <a:fillRect/>
                      </a:stretch>
                    </p:blipFill>
                    <p:spPr bwMode="auto">
                      <a:xfrm>
                        <a:off x="8201025" y="1295400"/>
                        <a:ext cx="7366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3595" name="Text Box 11"/>
          <p:cNvSpPr txBox="1">
            <a:spLocks noChangeArrowheads="1"/>
          </p:cNvSpPr>
          <p:nvPr/>
        </p:nvSpPr>
        <p:spPr bwMode="auto">
          <a:xfrm>
            <a:off x="355600" y="2011363"/>
            <a:ext cx="5227638" cy="276999"/>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Similarly for an area of the constant thickness (</a:t>
            </a:r>
            <a:r>
              <a:rPr lang="en-US" sz="1100" i="1" dirty="0">
                <a:solidFill>
                  <a:srgbClr val="000000"/>
                </a:solidFill>
                <a:latin typeface="Times New Roman" pitchFamily="18" charset="0"/>
                <a:cs typeface="Times New Roman" pitchFamily="18" charset="0"/>
              </a:rPr>
              <a:t>H</a:t>
            </a:r>
            <a:r>
              <a:rPr lang="en-US" sz="1000" dirty="0">
                <a:solidFill>
                  <a:srgbClr val="000000"/>
                </a:solidFill>
                <a:latin typeface="Arial" charset="0"/>
                <a:cs typeface="Arial" charset="0"/>
              </a:rPr>
              <a:t> =</a:t>
            </a:r>
            <a:r>
              <a:rPr lang="en-US" sz="1000" i="1" dirty="0" err="1">
                <a:solidFill>
                  <a:srgbClr val="000000"/>
                </a:solidFill>
                <a:latin typeface="Arial" charset="0"/>
                <a:cs typeface="Arial" charset="0"/>
              </a:rPr>
              <a:t>const</a:t>
            </a:r>
            <a:r>
              <a:rPr lang="en-US" sz="1000" dirty="0">
                <a:solidFill>
                  <a:srgbClr val="000000"/>
                </a:solidFill>
                <a:latin typeface="Arial" charset="0"/>
                <a:cs typeface="Arial" charset="0"/>
              </a:rPr>
              <a:t> ), </a:t>
            </a:r>
            <a:r>
              <a:rPr lang="en-US" sz="1200" i="1" dirty="0" err="1">
                <a:solidFill>
                  <a:srgbClr val="000000"/>
                </a:solidFill>
                <a:latin typeface="Times New Roman" pitchFamily="18" charset="0"/>
                <a:cs typeface="Times New Roman" pitchFamily="18" charset="0"/>
              </a:rPr>
              <a:t>dV</a:t>
            </a:r>
            <a:r>
              <a:rPr lang="en-US" sz="1200" i="1" dirty="0">
                <a:solidFill>
                  <a:srgbClr val="000000"/>
                </a:solidFill>
                <a:latin typeface="Times New Roman" pitchFamily="18" charset="0"/>
                <a:cs typeface="Times New Roman" pitchFamily="18" charset="0"/>
              </a:rPr>
              <a:t> = </a:t>
            </a:r>
            <a:r>
              <a:rPr lang="en-US" sz="1200" i="1" dirty="0" err="1">
                <a:solidFill>
                  <a:srgbClr val="000000"/>
                </a:solidFill>
                <a:latin typeface="Times New Roman" pitchFamily="18" charset="0"/>
                <a:cs typeface="Times New Roman" pitchFamily="18" charset="0"/>
              </a:rPr>
              <a:t>Hdxdy</a:t>
            </a:r>
            <a:r>
              <a:rPr lang="ru-RU" sz="1200" i="1" dirty="0">
                <a:solidFill>
                  <a:srgbClr val="000000"/>
                </a:solidFill>
                <a:latin typeface="Times New Roman" pitchFamily="18" charset="0"/>
                <a:cs typeface="Times New Roman" pitchFamily="18" charset="0"/>
              </a:rPr>
              <a:t> = </a:t>
            </a:r>
            <a:r>
              <a:rPr lang="en-US" sz="1200" i="1" dirty="0" err="1" smtClean="0">
                <a:solidFill>
                  <a:srgbClr val="000000"/>
                </a:solidFill>
                <a:latin typeface="Times New Roman" pitchFamily="18" charset="0"/>
                <a:cs typeface="Times New Roman" pitchFamily="18" charset="0"/>
              </a:rPr>
              <a:t>HdS</a:t>
            </a:r>
            <a:r>
              <a:rPr lang="en-US" sz="1200" dirty="0">
                <a:solidFill>
                  <a:srgbClr val="000000"/>
                </a:solidFill>
                <a:latin typeface="Times New Roman" pitchFamily="18" charset="0"/>
                <a:cs typeface="Times New Roman" pitchFamily="18" charset="0"/>
              </a:rPr>
              <a:t>.</a:t>
            </a:r>
            <a:r>
              <a:rPr lang="en-US" sz="1200" dirty="0" smtClean="0">
                <a:solidFill>
                  <a:srgbClr val="000000"/>
                </a:solidFill>
                <a:latin typeface="Times New Roman" pitchFamily="18" charset="0"/>
                <a:cs typeface="Times New Roman" pitchFamily="18" charset="0"/>
              </a:rPr>
              <a:t> </a:t>
            </a:r>
            <a:endParaRPr lang="ru-RU" sz="1200" dirty="0">
              <a:solidFill>
                <a:srgbClr val="000000"/>
              </a:solidFill>
              <a:latin typeface="Times New Roman" pitchFamily="18" charset="0"/>
              <a:cs typeface="Times New Roman" pitchFamily="18" charset="0"/>
            </a:endParaRPr>
          </a:p>
        </p:txBody>
      </p:sp>
      <p:graphicFrame>
        <p:nvGraphicFramePr>
          <p:cNvPr id="323596" name="Object 4043"/>
          <p:cNvGraphicFramePr>
            <a:graphicFrameLocks noChangeAspect="1"/>
          </p:cNvGraphicFramePr>
          <p:nvPr>
            <p:extLst>
              <p:ext uri="{D42A27DB-BD31-4B8C-83A1-F6EECF244321}">
                <p14:modId xmlns:p14="http://schemas.microsoft.com/office/powerpoint/2010/main" val="3559327869"/>
              </p:ext>
            </p:extLst>
          </p:nvPr>
        </p:nvGraphicFramePr>
        <p:xfrm>
          <a:off x="7326313" y="2097088"/>
          <a:ext cx="736600" cy="736600"/>
        </p:xfrm>
        <a:graphic>
          <a:graphicData uri="http://schemas.openxmlformats.org/presentationml/2006/ole">
            <mc:AlternateContent xmlns:mc="http://schemas.openxmlformats.org/markup-compatibility/2006">
              <mc:Choice xmlns:v="urn:schemas-microsoft-com:vml" Requires="v">
                <p:oleObj spid="_x0000_s622283" name="Equation" r:id="rId22" imgW="736560" imgH="736560" progId="Equation.DSMT4">
                  <p:embed/>
                </p:oleObj>
              </mc:Choice>
              <mc:Fallback>
                <p:oleObj name="Equation" r:id="rId22" imgW="736560" imgH="736560" progId="Equation.DSMT4">
                  <p:embed/>
                  <p:pic>
                    <p:nvPicPr>
                      <p:cNvPr id="0" name=""/>
                      <p:cNvPicPr>
                        <a:picLocks noChangeAspect="1" noChangeArrowheads="1"/>
                      </p:cNvPicPr>
                      <p:nvPr/>
                    </p:nvPicPr>
                    <p:blipFill>
                      <a:blip r:embed="rId23"/>
                      <a:srcRect/>
                      <a:stretch>
                        <a:fillRect/>
                      </a:stretch>
                    </p:blipFill>
                    <p:spPr bwMode="auto">
                      <a:xfrm>
                        <a:off x="7326313" y="2097088"/>
                        <a:ext cx="7366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23597" name="Object 4044"/>
          <p:cNvGraphicFramePr>
            <a:graphicFrameLocks noChangeAspect="1"/>
          </p:cNvGraphicFramePr>
          <p:nvPr>
            <p:extLst>
              <p:ext uri="{D42A27DB-BD31-4B8C-83A1-F6EECF244321}">
                <p14:modId xmlns:p14="http://schemas.microsoft.com/office/powerpoint/2010/main" val="1289256230"/>
              </p:ext>
            </p:extLst>
          </p:nvPr>
        </p:nvGraphicFramePr>
        <p:xfrm>
          <a:off x="8210550" y="2105025"/>
          <a:ext cx="736600" cy="736600"/>
        </p:xfrm>
        <a:graphic>
          <a:graphicData uri="http://schemas.openxmlformats.org/presentationml/2006/ole">
            <mc:AlternateContent xmlns:mc="http://schemas.openxmlformats.org/markup-compatibility/2006">
              <mc:Choice xmlns:v="urn:schemas-microsoft-com:vml" Requires="v">
                <p:oleObj spid="_x0000_s622284" name="Equation" r:id="rId24" imgW="736560" imgH="736560" progId="Equation.DSMT4">
                  <p:embed/>
                </p:oleObj>
              </mc:Choice>
              <mc:Fallback>
                <p:oleObj name="Equation" r:id="rId24" imgW="736560" imgH="736560" progId="Equation.DSMT4">
                  <p:embed/>
                  <p:pic>
                    <p:nvPicPr>
                      <p:cNvPr id="0" name=""/>
                      <p:cNvPicPr>
                        <a:picLocks noChangeAspect="1" noChangeArrowheads="1"/>
                      </p:cNvPicPr>
                      <p:nvPr/>
                    </p:nvPicPr>
                    <p:blipFill>
                      <a:blip r:embed="rId25"/>
                      <a:srcRect/>
                      <a:stretch>
                        <a:fillRect/>
                      </a:stretch>
                    </p:blipFill>
                    <p:spPr bwMode="auto">
                      <a:xfrm>
                        <a:off x="8210550" y="2105025"/>
                        <a:ext cx="7366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23598" name="Object 4045"/>
          <p:cNvGraphicFramePr>
            <a:graphicFrameLocks noChangeAspect="1"/>
          </p:cNvGraphicFramePr>
          <p:nvPr>
            <p:extLst>
              <p:ext uri="{D42A27DB-BD31-4B8C-83A1-F6EECF244321}">
                <p14:modId xmlns:p14="http://schemas.microsoft.com/office/powerpoint/2010/main" val="3008865543"/>
              </p:ext>
            </p:extLst>
          </p:nvPr>
        </p:nvGraphicFramePr>
        <p:xfrm>
          <a:off x="6399213" y="1296988"/>
          <a:ext cx="762000" cy="736600"/>
        </p:xfrm>
        <a:graphic>
          <a:graphicData uri="http://schemas.openxmlformats.org/presentationml/2006/ole">
            <mc:AlternateContent xmlns:mc="http://schemas.openxmlformats.org/markup-compatibility/2006">
              <mc:Choice xmlns:v="urn:schemas-microsoft-com:vml" Requires="v">
                <p:oleObj spid="_x0000_s622285" name="Equation" r:id="rId26" imgW="761760" imgH="736560" progId="Equation.DSMT4">
                  <p:embed/>
                </p:oleObj>
              </mc:Choice>
              <mc:Fallback>
                <p:oleObj name="Equation" r:id="rId26" imgW="761760" imgH="736560" progId="Equation.DSMT4">
                  <p:embed/>
                  <p:pic>
                    <p:nvPicPr>
                      <p:cNvPr id="0" name=""/>
                      <p:cNvPicPr>
                        <a:picLocks noChangeAspect="1" noChangeArrowheads="1"/>
                      </p:cNvPicPr>
                      <p:nvPr/>
                    </p:nvPicPr>
                    <p:blipFill>
                      <a:blip r:embed="rId27"/>
                      <a:srcRect/>
                      <a:stretch>
                        <a:fillRect/>
                      </a:stretch>
                    </p:blipFill>
                    <p:spPr bwMode="auto">
                      <a:xfrm>
                        <a:off x="6399213" y="1296988"/>
                        <a:ext cx="7620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3599" name="Text Box 15"/>
          <p:cNvSpPr txBox="1">
            <a:spLocks noChangeArrowheads="1"/>
          </p:cNvSpPr>
          <p:nvPr/>
        </p:nvSpPr>
        <p:spPr bwMode="auto">
          <a:xfrm>
            <a:off x="2697163" y="1524000"/>
            <a:ext cx="3892550" cy="246063"/>
          </a:xfrm>
          <a:prstGeom prst="rect">
            <a:avLst/>
          </a:prstGeom>
          <a:noFill/>
          <a:ln w="9525">
            <a:noFill/>
            <a:miter lim="800000"/>
            <a:headEnd/>
            <a:tailEnd/>
          </a:ln>
        </p:spPr>
        <p:txBody>
          <a:bodyPr>
            <a:spAutoFit/>
          </a:bodyPr>
          <a:lstStyle/>
          <a:p>
            <a:r>
              <a:rPr lang="en-US" sz="1000" dirty="0">
                <a:solidFill>
                  <a:srgbClr val="000000"/>
                </a:solidFill>
                <a:latin typeface="Arial" charset="0"/>
                <a:cs typeface="Arial" charset="0"/>
              </a:rPr>
              <a:t>For all three coordinates we have the similar </a:t>
            </a:r>
            <a:r>
              <a:rPr lang="en-US" sz="1000" dirty="0" smtClean="0">
                <a:solidFill>
                  <a:srgbClr val="000000"/>
                </a:solidFill>
                <a:latin typeface="Arial" charset="0"/>
                <a:cs typeface="Arial" charset="0"/>
              </a:rPr>
              <a:t>equations</a:t>
            </a:r>
            <a:endParaRPr lang="ru-RU" sz="1000" dirty="0">
              <a:solidFill>
                <a:srgbClr val="000000"/>
              </a:solidFill>
              <a:latin typeface="Arial" charset="0"/>
              <a:cs typeface="Arial" charset="0"/>
            </a:endParaRPr>
          </a:p>
        </p:txBody>
      </p:sp>
      <p:sp>
        <p:nvSpPr>
          <p:cNvPr id="323600" name="Text Box 16"/>
          <p:cNvSpPr txBox="1">
            <a:spLocks noChangeArrowheads="1"/>
          </p:cNvSpPr>
          <p:nvPr/>
        </p:nvSpPr>
        <p:spPr bwMode="auto">
          <a:xfrm>
            <a:off x="1373188" y="2886075"/>
            <a:ext cx="4252912" cy="461665"/>
          </a:xfrm>
          <a:prstGeom prst="rect">
            <a:avLst/>
          </a:prstGeom>
          <a:noFill/>
          <a:ln w="9525">
            <a:noFill/>
            <a:miter lim="800000"/>
            <a:headEnd/>
            <a:tailEnd/>
          </a:ln>
        </p:spPr>
        <p:txBody>
          <a:bodyPr>
            <a:spAutoFit/>
          </a:bodyPr>
          <a:lstStyle/>
          <a:p>
            <a:r>
              <a:rPr lang="en-US" sz="1000" dirty="0" smtClean="0">
                <a:solidFill>
                  <a:srgbClr val="000000"/>
                </a:solidFill>
                <a:latin typeface="Arial" charset="0"/>
                <a:cs typeface="Arial" charset="0"/>
              </a:rPr>
              <a:t>For a </a:t>
            </a:r>
            <a:r>
              <a:rPr lang="en-US" sz="1000" dirty="0">
                <a:solidFill>
                  <a:srgbClr val="000000"/>
                </a:solidFill>
                <a:latin typeface="Arial" charset="0"/>
                <a:cs typeface="Arial" charset="0"/>
              </a:rPr>
              <a:t>liner body (curve) of the constant transverse section (</a:t>
            </a:r>
            <a:r>
              <a:rPr lang="en-US" sz="1200" i="1" dirty="0">
                <a:solidFill>
                  <a:srgbClr val="000000"/>
                </a:solidFill>
                <a:latin typeface="Times New Roman" pitchFamily="18" charset="0"/>
                <a:cs typeface="Times New Roman" pitchFamily="18" charset="0"/>
              </a:rPr>
              <a:t>S</a:t>
            </a:r>
            <a:r>
              <a:rPr lang="en-US" sz="1200" dirty="0">
                <a:solidFill>
                  <a:srgbClr val="000000"/>
                </a:solidFill>
                <a:latin typeface="Times New Roman" pitchFamily="18" charset="0"/>
                <a:cs typeface="Times New Roman" pitchFamily="18" charset="0"/>
              </a:rPr>
              <a:t> </a:t>
            </a:r>
            <a:r>
              <a:rPr lang="en-US" sz="1000" dirty="0">
                <a:solidFill>
                  <a:srgbClr val="000000"/>
                </a:solidFill>
                <a:latin typeface="Arial" charset="0"/>
                <a:cs typeface="Arial" charset="0"/>
              </a:rPr>
              <a:t>= </a:t>
            </a:r>
            <a:r>
              <a:rPr lang="en-US" sz="1000" dirty="0" err="1">
                <a:solidFill>
                  <a:srgbClr val="000000"/>
                </a:solidFill>
                <a:latin typeface="Arial" charset="0"/>
                <a:cs typeface="Arial" charset="0"/>
              </a:rPr>
              <a:t>const</a:t>
            </a:r>
            <a:r>
              <a:rPr lang="ru-RU" sz="1000" dirty="0">
                <a:solidFill>
                  <a:srgbClr val="000000"/>
                </a:solidFill>
                <a:latin typeface="Arial" charset="0"/>
                <a:cs typeface="Arial" charset="0"/>
              </a:rPr>
              <a:t>,</a:t>
            </a:r>
            <a:r>
              <a:rPr lang="en-US" sz="1000" dirty="0">
                <a:solidFill>
                  <a:srgbClr val="000000"/>
                </a:solidFill>
                <a:latin typeface="Arial" charset="0"/>
                <a:cs typeface="Arial" charset="0"/>
              </a:rPr>
              <a:t> </a:t>
            </a:r>
            <a:endParaRPr lang="ru-RU" sz="1000" dirty="0">
              <a:solidFill>
                <a:srgbClr val="000000"/>
              </a:solidFill>
              <a:latin typeface="Arial" charset="0"/>
              <a:cs typeface="Arial" charset="0"/>
            </a:endParaRPr>
          </a:p>
          <a:p>
            <a:r>
              <a:rPr lang="en-US" sz="1000" dirty="0">
                <a:solidFill>
                  <a:srgbClr val="000000"/>
                </a:solidFill>
                <a:latin typeface="Arial" charset="0"/>
                <a:cs typeface="Arial" charset="0"/>
              </a:rPr>
              <a:t>axis is a plane curve),  </a:t>
            </a:r>
            <a:r>
              <a:rPr lang="en-US" sz="1200" i="1" dirty="0" err="1">
                <a:solidFill>
                  <a:srgbClr val="000000"/>
                </a:solidFill>
                <a:latin typeface="Times New Roman" pitchFamily="18" charset="0"/>
                <a:cs typeface="Times New Roman" pitchFamily="18" charset="0"/>
              </a:rPr>
              <a:t>dV</a:t>
            </a:r>
            <a:r>
              <a:rPr lang="en-US" sz="1200" i="1" dirty="0">
                <a:solidFill>
                  <a:srgbClr val="000000"/>
                </a:solidFill>
                <a:latin typeface="Times New Roman" pitchFamily="18" charset="0"/>
                <a:cs typeface="Times New Roman" pitchFamily="18" charset="0"/>
              </a:rPr>
              <a:t> = </a:t>
            </a:r>
            <a:r>
              <a:rPr lang="en-US" sz="1200" i="1" dirty="0" err="1" smtClean="0">
                <a:solidFill>
                  <a:srgbClr val="000000"/>
                </a:solidFill>
                <a:latin typeface="Times New Roman" pitchFamily="18" charset="0"/>
                <a:cs typeface="Times New Roman" pitchFamily="18" charset="0"/>
              </a:rPr>
              <a:t>SdL</a:t>
            </a:r>
            <a:r>
              <a:rPr lang="en-US" sz="1000" i="1" dirty="0" smtClean="0">
                <a:solidFill>
                  <a:srgbClr val="000000"/>
                </a:solidFill>
                <a:latin typeface="Arial" charset="0"/>
                <a:cs typeface="Arial" charset="0"/>
              </a:rPr>
              <a:t>.</a:t>
            </a:r>
            <a:r>
              <a:rPr lang="en-US" sz="1000" dirty="0" smtClean="0">
                <a:solidFill>
                  <a:srgbClr val="000000"/>
                </a:solidFill>
                <a:latin typeface="Arial" charset="0"/>
                <a:cs typeface="Arial" charset="0"/>
              </a:rPr>
              <a:t> </a:t>
            </a:r>
            <a:endParaRPr lang="ru-RU" sz="1000" dirty="0">
              <a:solidFill>
                <a:srgbClr val="000000"/>
              </a:solidFill>
              <a:latin typeface="Arial" charset="0"/>
              <a:cs typeface="Arial" charset="0"/>
            </a:endParaRPr>
          </a:p>
        </p:txBody>
      </p:sp>
      <p:graphicFrame>
        <p:nvGraphicFramePr>
          <p:cNvPr id="323601" name="Object 4046"/>
          <p:cNvGraphicFramePr>
            <a:graphicFrameLocks noChangeAspect="1"/>
          </p:cNvGraphicFramePr>
          <p:nvPr>
            <p:extLst>
              <p:ext uri="{D42A27DB-BD31-4B8C-83A1-F6EECF244321}">
                <p14:modId xmlns:p14="http://schemas.microsoft.com/office/powerpoint/2010/main" val="129088831"/>
              </p:ext>
            </p:extLst>
          </p:nvPr>
        </p:nvGraphicFramePr>
        <p:xfrm>
          <a:off x="5657850" y="2114550"/>
          <a:ext cx="1536700" cy="736600"/>
        </p:xfrm>
        <a:graphic>
          <a:graphicData uri="http://schemas.openxmlformats.org/presentationml/2006/ole">
            <mc:AlternateContent xmlns:mc="http://schemas.openxmlformats.org/markup-compatibility/2006">
              <mc:Choice xmlns:v="urn:schemas-microsoft-com:vml" Requires="v">
                <p:oleObj spid="_x0000_s622286" name="Equation" r:id="rId28" imgW="1536480" imgH="736560" progId="Equation.DSMT4">
                  <p:embed/>
                </p:oleObj>
              </mc:Choice>
              <mc:Fallback>
                <p:oleObj name="Equation" r:id="rId28" imgW="1536480" imgH="736560" progId="Equation.DSMT4">
                  <p:embed/>
                  <p:pic>
                    <p:nvPicPr>
                      <p:cNvPr id="0" name=""/>
                      <p:cNvPicPr>
                        <a:picLocks noChangeAspect="1" noChangeArrowheads="1"/>
                      </p:cNvPicPr>
                      <p:nvPr/>
                    </p:nvPicPr>
                    <p:blipFill>
                      <a:blip r:embed="rId29"/>
                      <a:srcRect/>
                      <a:stretch>
                        <a:fillRect/>
                      </a:stretch>
                    </p:blipFill>
                    <p:spPr bwMode="auto">
                      <a:xfrm>
                        <a:off x="5657850" y="2114550"/>
                        <a:ext cx="1536700" cy="736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23602" name="Object 4047"/>
          <p:cNvGraphicFramePr>
            <a:graphicFrameLocks noChangeAspect="1"/>
          </p:cNvGraphicFramePr>
          <p:nvPr>
            <p:extLst>
              <p:ext uri="{D42A27DB-BD31-4B8C-83A1-F6EECF244321}">
                <p14:modId xmlns:p14="http://schemas.microsoft.com/office/powerpoint/2010/main" val="2801544745"/>
              </p:ext>
            </p:extLst>
          </p:nvPr>
        </p:nvGraphicFramePr>
        <p:xfrm>
          <a:off x="5684838" y="2903538"/>
          <a:ext cx="1308100" cy="736600"/>
        </p:xfrm>
        <a:graphic>
          <a:graphicData uri="http://schemas.openxmlformats.org/presentationml/2006/ole">
            <mc:AlternateContent xmlns:mc="http://schemas.openxmlformats.org/markup-compatibility/2006">
              <mc:Choice xmlns:v="urn:schemas-microsoft-com:vml" Requires="v">
                <p:oleObj spid="_x0000_s622287" name="Equation" r:id="rId30" imgW="1307880" imgH="736560" progId="Equation.DSMT4">
                  <p:embed/>
                </p:oleObj>
              </mc:Choice>
              <mc:Fallback>
                <p:oleObj name="Equation" r:id="rId30" imgW="1307880" imgH="736560" progId="Equation.DSMT4">
                  <p:embed/>
                  <p:pic>
                    <p:nvPicPr>
                      <p:cNvPr id="0" name=""/>
                      <p:cNvPicPr>
                        <a:picLocks noChangeAspect="1" noChangeArrowheads="1"/>
                      </p:cNvPicPr>
                      <p:nvPr/>
                    </p:nvPicPr>
                    <p:blipFill>
                      <a:blip r:embed="rId31"/>
                      <a:srcRect/>
                      <a:stretch>
                        <a:fillRect/>
                      </a:stretch>
                    </p:blipFill>
                    <p:spPr bwMode="auto">
                      <a:xfrm>
                        <a:off x="5684838" y="2903538"/>
                        <a:ext cx="1308100" cy="736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23603" name="Object 4048"/>
          <p:cNvGraphicFramePr>
            <a:graphicFrameLocks noChangeAspect="1"/>
          </p:cNvGraphicFramePr>
          <p:nvPr>
            <p:extLst>
              <p:ext uri="{D42A27DB-BD31-4B8C-83A1-F6EECF244321}">
                <p14:modId xmlns:p14="http://schemas.microsoft.com/office/powerpoint/2010/main" val="364190844"/>
              </p:ext>
            </p:extLst>
          </p:nvPr>
        </p:nvGraphicFramePr>
        <p:xfrm>
          <a:off x="7331075" y="2882900"/>
          <a:ext cx="736600" cy="736600"/>
        </p:xfrm>
        <a:graphic>
          <a:graphicData uri="http://schemas.openxmlformats.org/presentationml/2006/ole">
            <mc:AlternateContent xmlns:mc="http://schemas.openxmlformats.org/markup-compatibility/2006">
              <mc:Choice xmlns:v="urn:schemas-microsoft-com:vml" Requires="v">
                <p:oleObj spid="_x0000_s622288" name="Equation" r:id="rId32" imgW="736560" imgH="736560" progId="Equation.DSMT4">
                  <p:embed/>
                </p:oleObj>
              </mc:Choice>
              <mc:Fallback>
                <p:oleObj name="Equation" r:id="rId32" imgW="736560" imgH="736560" progId="Equation.DSMT4">
                  <p:embed/>
                  <p:pic>
                    <p:nvPicPr>
                      <p:cNvPr id="0" name=""/>
                      <p:cNvPicPr>
                        <a:picLocks noChangeAspect="1" noChangeArrowheads="1"/>
                      </p:cNvPicPr>
                      <p:nvPr/>
                    </p:nvPicPr>
                    <p:blipFill>
                      <a:blip r:embed="rId33"/>
                      <a:srcRect/>
                      <a:stretch>
                        <a:fillRect/>
                      </a:stretch>
                    </p:blipFill>
                    <p:spPr bwMode="auto">
                      <a:xfrm>
                        <a:off x="7331075" y="2882900"/>
                        <a:ext cx="7366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graphicFrame>
        <p:nvGraphicFramePr>
          <p:cNvPr id="323604" name="Object 4049"/>
          <p:cNvGraphicFramePr>
            <a:graphicFrameLocks noChangeAspect="1"/>
          </p:cNvGraphicFramePr>
          <p:nvPr>
            <p:extLst>
              <p:ext uri="{D42A27DB-BD31-4B8C-83A1-F6EECF244321}">
                <p14:modId xmlns:p14="http://schemas.microsoft.com/office/powerpoint/2010/main" val="2581545346"/>
              </p:ext>
            </p:extLst>
          </p:nvPr>
        </p:nvGraphicFramePr>
        <p:xfrm>
          <a:off x="8205788" y="2890838"/>
          <a:ext cx="736600" cy="736600"/>
        </p:xfrm>
        <a:graphic>
          <a:graphicData uri="http://schemas.openxmlformats.org/presentationml/2006/ole">
            <mc:AlternateContent xmlns:mc="http://schemas.openxmlformats.org/markup-compatibility/2006">
              <mc:Choice xmlns:v="urn:schemas-microsoft-com:vml" Requires="v">
                <p:oleObj spid="_x0000_s622289" name="Equation" r:id="rId34" imgW="736560" imgH="736560" progId="Equation.DSMT4">
                  <p:embed/>
                </p:oleObj>
              </mc:Choice>
              <mc:Fallback>
                <p:oleObj name="Equation" r:id="rId34" imgW="736560" imgH="736560" progId="Equation.DSMT4">
                  <p:embed/>
                  <p:pic>
                    <p:nvPicPr>
                      <p:cNvPr id="0" name=""/>
                      <p:cNvPicPr>
                        <a:picLocks noChangeAspect="1" noChangeArrowheads="1"/>
                      </p:cNvPicPr>
                      <p:nvPr/>
                    </p:nvPicPr>
                    <p:blipFill>
                      <a:blip r:embed="rId35"/>
                      <a:srcRect/>
                      <a:stretch>
                        <a:fillRect/>
                      </a:stretch>
                    </p:blipFill>
                    <p:spPr bwMode="auto">
                      <a:xfrm>
                        <a:off x="8205788" y="2890838"/>
                        <a:ext cx="736600" cy="7366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3605" name="Rectangle 21"/>
          <p:cNvSpPr>
            <a:spLocks noChangeArrowheads="1"/>
          </p:cNvSpPr>
          <p:nvPr/>
        </p:nvSpPr>
        <p:spPr bwMode="auto">
          <a:xfrm>
            <a:off x="160338" y="3213100"/>
            <a:ext cx="5278437" cy="677863"/>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endParaRPr lang="ru-RU" sz="1000" b="1" dirty="0">
              <a:solidFill>
                <a:schemeClr val="accent5">
                  <a:lumMod val="25000"/>
                </a:scheme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r>
              <a:rPr lang="en-US" sz="1000" b="1" dirty="0">
                <a:solidFill>
                  <a:schemeClr val="accent5">
                    <a:lumMod val="25000"/>
                  </a:schemeClr>
                </a:solidFill>
                <a:latin typeface="Arial" charset="0"/>
                <a:cs typeface="Arial" charset="0"/>
              </a:rPr>
              <a:t>Center of Gravity of Some Homogeneous </a:t>
            </a:r>
            <a:r>
              <a:rPr lang="en-US" sz="1000" b="1" dirty="0" smtClean="0">
                <a:solidFill>
                  <a:schemeClr val="accent5">
                    <a:lumMod val="25000"/>
                  </a:schemeClr>
                </a:solidFill>
                <a:latin typeface="Arial" charset="0"/>
                <a:cs typeface="Arial" charset="0"/>
              </a:rPr>
              <a:t>Bodies.</a:t>
            </a:r>
            <a:endParaRPr lang="en-US"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r>
              <a:rPr lang="en-US" sz="1000" b="1" dirty="0">
                <a:solidFill>
                  <a:srgbClr val="000000"/>
                </a:solidFill>
                <a:latin typeface="Arial" charset="0"/>
                <a:cs typeface="Arial" charset="0"/>
              </a:rPr>
              <a:t>Rectangular Area:  </a:t>
            </a:r>
            <a:r>
              <a:rPr lang="en-US" sz="1200" i="1" dirty="0" err="1" smtClean="0">
                <a:solidFill>
                  <a:srgbClr val="000000"/>
                </a:solidFill>
                <a:latin typeface="Times New Roman" pitchFamily="18" charset="0"/>
                <a:cs typeface="Times New Roman" pitchFamily="18" charset="0"/>
              </a:rPr>
              <a:t>dS</a:t>
            </a:r>
            <a:r>
              <a:rPr lang="en-US" sz="1200" i="1" dirty="0" smtClean="0">
                <a:solidFill>
                  <a:srgbClr val="000000"/>
                </a:solidFill>
                <a:latin typeface="Times New Roman" pitchFamily="18" charset="0"/>
                <a:cs typeface="Times New Roman" pitchFamily="18" charset="0"/>
              </a:rPr>
              <a:t>=</a:t>
            </a:r>
            <a:r>
              <a:rPr lang="en-US" sz="1200" i="1" dirty="0" err="1" smtClean="0">
                <a:solidFill>
                  <a:srgbClr val="000000"/>
                </a:solidFill>
                <a:latin typeface="Times New Roman" pitchFamily="18" charset="0"/>
                <a:cs typeface="Times New Roman" pitchFamily="18" charset="0"/>
              </a:rPr>
              <a:t>bdy</a:t>
            </a:r>
            <a:r>
              <a:rPr lang="en-US" sz="1200" i="1" dirty="0" smtClean="0">
                <a:solidFill>
                  <a:srgbClr val="000000"/>
                </a:solidFill>
                <a:latin typeface="Times New Roman" pitchFamily="18" charset="0"/>
                <a:cs typeface="Times New Roman" pitchFamily="18" charset="0"/>
              </a:rPr>
              <a:t>.</a:t>
            </a:r>
            <a:endParaRPr lang="ru-RU" sz="1200" b="1" dirty="0">
              <a:solidFill>
                <a:srgbClr val="000000"/>
              </a:solidFill>
              <a:latin typeface="Times New Roman" pitchFamily="18" charset="0"/>
              <a:cs typeface="Times New Roman" pitchFamily="18" charset="0"/>
            </a:endParaRPr>
          </a:p>
          <a:p>
            <a:pPr marL="533400" indent="-533400">
              <a:lnSpc>
                <a:spcPct val="80000"/>
              </a:lnSpc>
              <a:spcBef>
                <a:spcPct val="20000"/>
              </a:spcBef>
              <a:buClr>
                <a:srgbClr val="00007D"/>
              </a:buClr>
              <a:buSzPct val="75000"/>
              <a:buFont typeface="Wingdings" pitchFamily="2" charset="2"/>
              <a:buChar char="n"/>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endParaRPr lang="en-US"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pPr>
            <a:endParaRPr lang="ru-RU" sz="900" dirty="0">
              <a:solidFill>
                <a:srgbClr val="000000"/>
              </a:solidFill>
              <a:latin typeface="Arial" charset="0"/>
              <a:cs typeface="Arial" charset="0"/>
            </a:endParaRPr>
          </a:p>
        </p:txBody>
      </p:sp>
      <p:graphicFrame>
        <p:nvGraphicFramePr>
          <p:cNvPr id="323606" name="Object 4050"/>
          <p:cNvGraphicFramePr>
            <a:graphicFrameLocks noChangeAspect="1"/>
          </p:cNvGraphicFramePr>
          <p:nvPr>
            <p:extLst>
              <p:ext uri="{D42A27DB-BD31-4B8C-83A1-F6EECF244321}">
                <p14:modId xmlns:p14="http://schemas.microsoft.com/office/powerpoint/2010/main" val="4133580592"/>
              </p:ext>
            </p:extLst>
          </p:nvPr>
        </p:nvGraphicFramePr>
        <p:xfrm>
          <a:off x="1731963" y="3840163"/>
          <a:ext cx="2794000" cy="863600"/>
        </p:xfrm>
        <a:graphic>
          <a:graphicData uri="http://schemas.openxmlformats.org/presentationml/2006/ole">
            <mc:AlternateContent xmlns:mc="http://schemas.openxmlformats.org/markup-compatibility/2006">
              <mc:Choice xmlns:v="urn:schemas-microsoft-com:vml" Requires="v">
                <p:oleObj spid="_x0000_s622290" name="Equation" r:id="rId36" imgW="2793960" imgH="863280" progId="Equation.DSMT4">
                  <p:embed/>
                </p:oleObj>
              </mc:Choice>
              <mc:Fallback>
                <p:oleObj name="Equation" r:id="rId36" imgW="2793960" imgH="863280" progId="Equation.DSMT4">
                  <p:embed/>
                  <p:pic>
                    <p:nvPicPr>
                      <p:cNvPr id="0" name=""/>
                      <p:cNvPicPr>
                        <a:picLocks noChangeAspect="1" noChangeArrowheads="1"/>
                      </p:cNvPicPr>
                      <p:nvPr/>
                    </p:nvPicPr>
                    <p:blipFill>
                      <a:blip r:embed="rId37"/>
                      <a:srcRect/>
                      <a:stretch>
                        <a:fillRect/>
                      </a:stretch>
                    </p:blipFill>
                    <p:spPr bwMode="auto">
                      <a:xfrm>
                        <a:off x="1731963" y="3840163"/>
                        <a:ext cx="2794000" cy="863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pSp>
        <p:nvGrpSpPr>
          <p:cNvPr id="323607" name="Group 23"/>
          <p:cNvGrpSpPr>
            <a:grpSpLocks/>
          </p:cNvGrpSpPr>
          <p:nvPr/>
        </p:nvGrpSpPr>
        <p:grpSpPr bwMode="auto">
          <a:xfrm>
            <a:off x="419100" y="3571875"/>
            <a:ext cx="1281113" cy="1571625"/>
            <a:chOff x="264" y="2250"/>
            <a:chExt cx="807" cy="990"/>
          </a:xfrm>
        </p:grpSpPr>
        <p:sp>
          <p:nvSpPr>
            <p:cNvPr id="115712" name="Line 24"/>
            <p:cNvSpPr>
              <a:spLocks noChangeShapeType="1"/>
            </p:cNvSpPr>
            <p:nvPr/>
          </p:nvSpPr>
          <p:spPr bwMode="auto">
            <a:xfrm>
              <a:off x="270" y="3048"/>
              <a:ext cx="744"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115713" name="Line 25"/>
            <p:cNvSpPr>
              <a:spLocks noChangeShapeType="1"/>
            </p:cNvSpPr>
            <p:nvPr/>
          </p:nvSpPr>
          <p:spPr bwMode="auto">
            <a:xfrm rot="-5400000">
              <a:off x="-97" y="2675"/>
              <a:ext cx="744"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115714" name="Line 26"/>
            <p:cNvSpPr>
              <a:spLocks noChangeShapeType="1"/>
            </p:cNvSpPr>
            <p:nvPr/>
          </p:nvSpPr>
          <p:spPr bwMode="auto">
            <a:xfrm>
              <a:off x="270" y="2394"/>
              <a:ext cx="69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15" name="Line 27"/>
            <p:cNvSpPr>
              <a:spLocks noChangeShapeType="1"/>
            </p:cNvSpPr>
            <p:nvPr/>
          </p:nvSpPr>
          <p:spPr bwMode="auto">
            <a:xfrm>
              <a:off x="888" y="2394"/>
              <a:ext cx="0" cy="654"/>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73683" name="Object 4051"/>
            <p:cNvGraphicFramePr>
              <a:graphicFrameLocks noChangeAspect="1"/>
            </p:cNvGraphicFramePr>
            <p:nvPr/>
          </p:nvGraphicFramePr>
          <p:xfrm>
            <a:off x="950" y="2662"/>
            <a:ext cx="80" cy="112"/>
          </p:xfrm>
          <a:graphic>
            <a:graphicData uri="http://schemas.openxmlformats.org/presentationml/2006/ole">
              <mc:AlternateContent xmlns:mc="http://schemas.openxmlformats.org/markup-compatibility/2006">
                <mc:Choice xmlns:v="urn:schemas-microsoft-com:vml" Requires="v">
                  <p:oleObj spid="_x0000_s622291" name="Формула" r:id="rId38" imgW="126725" imgH="177415" progId="Equation.3">
                    <p:embed/>
                  </p:oleObj>
                </mc:Choice>
                <mc:Fallback>
                  <p:oleObj name="Формула" r:id="rId38" imgW="126725" imgH="177415"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950" y="2662"/>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115716" name="Group 29"/>
            <p:cNvGrpSpPr>
              <a:grpSpLocks/>
            </p:cNvGrpSpPr>
            <p:nvPr/>
          </p:nvGrpSpPr>
          <p:grpSpPr bwMode="auto">
            <a:xfrm>
              <a:off x="270" y="2394"/>
              <a:ext cx="372" cy="654"/>
              <a:chOff x="1512" y="2460"/>
              <a:chExt cx="372" cy="654"/>
            </a:xfrm>
          </p:grpSpPr>
          <p:sp>
            <p:nvSpPr>
              <p:cNvPr id="115726" name="Rectangle 30"/>
              <p:cNvSpPr>
                <a:spLocks noChangeArrowheads="1"/>
              </p:cNvSpPr>
              <p:nvPr/>
            </p:nvSpPr>
            <p:spPr bwMode="auto">
              <a:xfrm>
                <a:off x="1512" y="2460"/>
                <a:ext cx="372" cy="654"/>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115727" name="Rectangle 31"/>
              <p:cNvSpPr>
                <a:spLocks noChangeArrowheads="1"/>
              </p:cNvSpPr>
              <p:nvPr/>
            </p:nvSpPr>
            <p:spPr bwMode="auto">
              <a:xfrm>
                <a:off x="1512" y="2622"/>
                <a:ext cx="372" cy="56"/>
              </a:xfrm>
              <a:prstGeom prst="rect">
                <a:avLst/>
              </a:prstGeom>
              <a:solidFill>
                <a:srgbClr val="FF99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115717" name="Line 32"/>
            <p:cNvSpPr>
              <a:spLocks noChangeShapeType="1"/>
            </p:cNvSpPr>
            <p:nvPr/>
          </p:nvSpPr>
          <p:spPr bwMode="auto">
            <a:xfrm flipV="1">
              <a:off x="269" y="2556"/>
              <a:ext cx="499" cy="1"/>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18" name="Line 33"/>
            <p:cNvSpPr>
              <a:spLocks noChangeShapeType="1"/>
            </p:cNvSpPr>
            <p:nvPr/>
          </p:nvSpPr>
          <p:spPr bwMode="auto">
            <a:xfrm flipV="1">
              <a:off x="268" y="2612"/>
              <a:ext cx="501"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19" name="Line 34"/>
            <p:cNvSpPr>
              <a:spLocks noChangeShapeType="1"/>
            </p:cNvSpPr>
            <p:nvPr/>
          </p:nvSpPr>
          <p:spPr bwMode="auto">
            <a:xfrm>
              <a:off x="731" y="2615"/>
              <a:ext cx="0" cy="432"/>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73684" name="Object 4052"/>
            <p:cNvGraphicFramePr>
              <a:graphicFrameLocks noChangeAspect="1"/>
            </p:cNvGraphicFramePr>
            <p:nvPr/>
          </p:nvGraphicFramePr>
          <p:xfrm>
            <a:off x="767" y="2779"/>
            <a:ext cx="88" cy="104"/>
          </p:xfrm>
          <a:graphic>
            <a:graphicData uri="http://schemas.openxmlformats.org/presentationml/2006/ole">
              <mc:AlternateContent xmlns:mc="http://schemas.openxmlformats.org/markup-compatibility/2006">
                <mc:Choice xmlns:v="urn:schemas-microsoft-com:vml" Requires="v">
                  <p:oleObj spid="_x0000_s622292" name="Формула" r:id="rId40" imgW="139579" imgH="164957" progId="Equation.3">
                    <p:embed/>
                  </p:oleObj>
                </mc:Choice>
                <mc:Fallback>
                  <p:oleObj name="Формула" r:id="rId40" imgW="139579" imgH="164957"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767" y="2779"/>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720" name="Line 36"/>
            <p:cNvSpPr>
              <a:spLocks noChangeShapeType="1"/>
            </p:cNvSpPr>
            <p:nvPr/>
          </p:nvSpPr>
          <p:spPr bwMode="auto">
            <a:xfrm>
              <a:off x="729" y="2456"/>
              <a:ext cx="1" cy="104"/>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73685" name="Object 4053"/>
            <p:cNvGraphicFramePr>
              <a:graphicFrameLocks noChangeAspect="1"/>
            </p:cNvGraphicFramePr>
            <p:nvPr/>
          </p:nvGraphicFramePr>
          <p:xfrm>
            <a:off x="762" y="2518"/>
            <a:ext cx="128" cy="128"/>
          </p:xfrm>
          <a:graphic>
            <a:graphicData uri="http://schemas.openxmlformats.org/presentationml/2006/ole">
              <mc:AlternateContent xmlns:mc="http://schemas.openxmlformats.org/markup-compatibility/2006">
                <mc:Choice xmlns:v="urn:schemas-microsoft-com:vml" Requires="v">
                  <p:oleObj spid="_x0000_s622293" name="Формула" r:id="rId42" imgW="203024" imgH="203024" progId="Equation.3">
                    <p:embed/>
                  </p:oleObj>
                </mc:Choice>
                <mc:Fallback>
                  <p:oleObj name="Формула" r:id="rId42" imgW="203024" imgH="203024"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762" y="2518"/>
                          <a:ext cx="128" cy="1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86" name="Object 4054"/>
            <p:cNvGraphicFramePr>
              <a:graphicFrameLocks noChangeAspect="1"/>
            </p:cNvGraphicFramePr>
            <p:nvPr/>
          </p:nvGraphicFramePr>
          <p:xfrm>
            <a:off x="320" y="2250"/>
            <a:ext cx="88" cy="104"/>
          </p:xfrm>
          <a:graphic>
            <a:graphicData uri="http://schemas.openxmlformats.org/presentationml/2006/ole">
              <mc:AlternateContent xmlns:mc="http://schemas.openxmlformats.org/markup-compatibility/2006">
                <mc:Choice xmlns:v="urn:schemas-microsoft-com:vml" Requires="v">
                  <p:oleObj spid="_x0000_s622294" name="Формула" r:id="rId44" imgW="139579" imgH="164957" progId="Equation.3">
                    <p:embed/>
                  </p:oleObj>
                </mc:Choice>
                <mc:Fallback>
                  <p:oleObj name="Формула" r:id="rId44" imgW="139579" imgH="164957"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20" y="2250"/>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15721" name="AutoShape 39"/>
            <p:cNvSpPr>
              <a:spLocks noChangeAspect="1" noChangeArrowheads="1" noTextEdit="1"/>
            </p:cNvSpPr>
            <p:nvPr/>
          </p:nvSpPr>
          <p:spPr bwMode="auto">
            <a:xfrm>
              <a:off x="991" y="2949"/>
              <a:ext cx="80" cy="88"/>
            </a:xfrm>
            <a:prstGeom prst="rect">
              <a:avLst/>
            </a:prstGeom>
            <a:noFill/>
            <a:ln w="9525">
              <a:noFill/>
              <a:miter lim="800000"/>
              <a:headEnd/>
              <a:tailEnd/>
            </a:ln>
          </p:spPr>
          <p:txBody>
            <a:bodyPr/>
            <a:lstStyle/>
            <a:p>
              <a:endParaRPr lang="ru-RU">
                <a:solidFill>
                  <a:srgbClr val="000000"/>
                </a:solidFill>
                <a:latin typeface="Arial" charset="0"/>
                <a:cs typeface="Arial" charset="0"/>
              </a:endParaRPr>
            </a:p>
          </p:txBody>
        </p:sp>
        <p:sp>
          <p:nvSpPr>
            <p:cNvPr id="115722" name="Rectangle 40"/>
            <p:cNvSpPr>
              <a:spLocks noChangeArrowheads="1"/>
            </p:cNvSpPr>
            <p:nvPr/>
          </p:nvSpPr>
          <p:spPr bwMode="auto">
            <a:xfrm>
              <a:off x="1010" y="2927"/>
              <a:ext cx="43" cy="115"/>
            </a:xfrm>
            <a:prstGeom prst="rect">
              <a:avLst/>
            </a:prstGeom>
            <a:noFill/>
            <a:ln w="9525">
              <a:noFill/>
              <a:miter lim="800000"/>
              <a:headEnd/>
              <a:tailEnd/>
            </a:ln>
          </p:spPr>
          <p:txBody>
            <a:bodyPr wrap="none" lIns="0" tIns="0" rIns="0" bIns="0">
              <a:spAutoFit/>
            </a:bodyPr>
            <a:lstStyle/>
            <a:p>
              <a:r>
                <a:rPr lang="ru-RU" sz="1200" i="1">
                  <a:solidFill>
                    <a:srgbClr val="000000"/>
                  </a:solidFill>
                  <a:latin typeface="Times New Roman" pitchFamily="18" charset="0"/>
                  <a:cs typeface="Arial" charset="0"/>
                </a:rPr>
                <a:t>x</a:t>
              </a:r>
              <a:endParaRPr lang="ru-RU">
                <a:solidFill>
                  <a:srgbClr val="000000"/>
                </a:solidFill>
                <a:latin typeface="Arial" charset="0"/>
                <a:cs typeface="Arial" charset="0"/>
              </a:endParaRPr>
            </a:p>
          </p:txBody>
        </p:sp>
        <p:sp>
          <p:nvSpPr>
            <p:cNvPr id="115723" name="Line 41"/>
            <p:cNvSpPr>
              <a:spLocks noChangeShapeType="1"/>
            </p:cNvSpPr>
            <p:nvPr/>
          </p:nvSpPr>
          <p:spPr bwMode="auto">
            <a:xfrm>
              <a:off x="264" y="3180"/>
              <a:ext cx="378"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115724" name="Line 42"/>
            <p:cNvSpPr>
              <a:spLocks noChangeShapeType="1"/>
            </p:cNvSpPr>
            <p:nvPr/>
          </p:nvSpPr>
          <p:spPr bwMode="auto">
            <a:xfrm>
              <a:off x="270" y="2946"/>
              <a:ext cx="0" cy="29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115725" name="Line 43"/>
            <p:cNvSpPr>
              <a:spLocks noChangeShapeType="1"/>
            </p:cNvSpPr>
            <p:nvPr/>
          </p:nvSpPr>
          <p:spPr bwMode="auto">
            <a:xfrm>
              <a:off x="641" y="2933"/>
              <a:ext cx="0" cy="29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aphicFrame>
          <p:nvGraphicFramePr>
            <p:cNvPr id="73687" name="Object 4055"/>
            <p:cNvGraphicFramePr>
              <a:graphicFrameLocks noChangeAspect="1"/>
            </p:cNvGraphicFramePr>
            <p:nvPr/>
          </p:nvGraphicFramePr>
          <p:xfrm>
            <a:off x="427" y="3075"/>
            <a:ext cx="80" cy="112"/>
          </p:xfrm>
          <a:graphic>
            <a:graphicData uri="http://schemas.openxmlformats.org/presentationml/2006/ole">
              <mc:AlternateContent xmlns:mc="http://schemas.openxmlformats.org/markup-compatibility/2006">
                <mc:Choice xmlns:v="urn:schemas-microsoft-com:vml" Requires="v">
                  <p:oleObj spid="_x0000_s622295" name="Формула" r:id="rId46" imgW="126725" imgH="177415" progId="Equation.3">
                    <p:embed/>
                  </p:oleObj>
                </mc:Choice>
                <mc:Fallback>
                  <p:oleObj name="Формула" r:id="rId46" imgW="126725" imgH="177415"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427" y="3075"/>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23629" name="Group 45"/>
          <p:cNvGrpSpPr>
            <a:grpSpLocks/>
          </p:cNvGrpSpPr>
          <p:nvPr/>
        </p:nvGrpSpPr>
        <p:grpSpPr bwMode="auto">
          <a:xfrm>
            <a:off x="417513" y="5237163"/>
            <a:ext cx="1281112" cy="1571625"/>
            <a:chOff x="263" y="3299"/>
            <a:chExt cx="807" cy="990"/>
          </a:xfrm>
        </p:grpSpPr>
        <p:sp>
          <p:nvSpPr>
            <p:cNvPr id="73713" name="Line 46"/>
            <p:cNvSpPr>
              <a:spLocks noChangeShapeType="1"/>
            </p:cNvSpPr>
            <p:nvPr/>
          </p:nvSpPr>
          <p:spPr bwMode="auto">
            <a:xfrm>
              <a:off x="275" y="3995"/>
              <a:ext cx="0" cy="29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3714" name="AutoShape 47"/>
            <p:cNvSpPr>
              <a:spLocks noChangeArrowheads="1"/>
            </p:cNvSpPr>
            <p:nvPr/>
          </p:nvSpPr>
          <p:spPr bwMode="auto">
            <a:xfrm>
              <a:off x="276" y="3438"/>
              <a:ext cx="360" cy="654"/>
            </a:xfrm>
            <a:prstGeom prst="triangle">
              <a:avLst>
                <a:gd name="adj" fmla="val 50000"/>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73715" name="Line 48"/>
            <p:cNvSpPr>
              <a:spLocks noChangeShapeType="1"/>
            </p:cNvSpPr>
            <p:nvPr/>
          </p:nvSpPr>
          <p:spPr bwMode="auto">
            <a:xfrm>
              <a:off x="269" y="4097"/>
              <a:ext cx="744"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73716" name="Line 49"/>
            <p:cNvSpPr>
              <a:spLocks noChangeShapeType="1"/>
            </p:cNvSpPr>
            <p:nvPr/>
          </p:nvSpPr>
          <p:spPr bwMode="auto">
            <a:xfrm rot="-5400000">
              <a:off x="-98" y="3724"/>
              <a:ext cx="744"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73717" name="Line 50"/>
            <p:cNvSpPr>
              <a:spLocks noChangeShapeType="1"/>
            </p:cNvSpPr>
            <p:nvPr/>
          </p:nvSpPr>
          <p:spPr bwMode="auto">
            <a:xfrm>
              <a:off x="269" y="3443"/>
              <a:ext cx="690"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3718" name="Line 51"/>
            <p:cNvSpPr>
              <a:spLocks noChangeShapeType="1"/>
            </p:cNvSpPr>
            <p:nvPr/>
          </p:nvSpPr>
          <p:spPr bwMode="auto">
            <a:xfrm>
              <a:off x="887" y="3443"/>
              <a:ext cx="0" cy="654"/>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73688" name="Object 4056"/>
            <p:cNvGraphicFramePr>
              <a:graphicFrameLocks noChangeAspect="1"/>
            </p:cNvGraphicFramePr>
            <p:nvPr/>
          </p:nvGraphicFramePr>
          <p:xfrm>
            <a:off x="949" y="3711"/>
            <a:ext cx="80" cy="112"/>
          </p:xfrm>
          <a:graphic>
            <a:graphicData uri="http://schemas.openxmlformats.org/presentationml/2006/ole">
              <mc:AlternateContent xmlns:mc="http://schemas.openxmlformats.org/markup-compatibility/2006">
                <mc:Choice xmlns:v="urn:schemas-microsoft-com:vml" Requires="v">
                  <p:oleObj spid="_x0000_s622296" name="Формула" r:id="rId48" imgW="126725" imgH="177415" progId="Equation.3">
                    <p:embed/>
                  </p:oleObj>
                </mc:Choice>
                <mc:Fallback>
                  <p:oleObj name="Формула" r:id="rId48" imgW="126725" imgH="177415"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949" y="3711"/>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3719" name="Line 53"/>
            <p:cNvSpPr>
              <a:spLocks noChangeShapeType="1"/>
            </p:cNvSpPr>
            <p:nvPr/>
          </p:nvSpPr>
          <p:spPr bwMode="auto">
            <a:xfrm flipV="1">
              <a:off x="271" y="3599"/>
              <a:ext cx="499" cy="1"/>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3720" name="Line 54"/>
            <p:cNvSpPr>
              <a:spLocks noChangeShapeType="1"/>
            </p:cNvSpPr>
            <p:nvPr/>
          </p:nvSpPr>
          <p:spPr bwMode="auto">
            <a:xfrm flipV="1">
              <a:off x="267" y="3661"/>
              <a:ext cx="501" cy="0"/>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73721" name="Line 55"/>
            <p:cNvSpPr>
              <a:spLocks noChangeShapeType="1"/>
            </p:cNvSpPr>
            <p:nvPr/>
          </p:nvSpPr>
          <p:spPr bwMode="auto">
            <a:xfrm>
              <a:off x="730" y="3664"/>
              <a:ext cx="0" cy="432"/>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73689" name="Object 4057"/>
            <p:cNvGraphicFramePr>
              <a:graphicFrameLocks noChangeAspect="1"/>
            </p:cNvGraphicFramePr>
            <p:nvPr/>
          </p:nvGraphicFramePr>
          <p:xfrm>
            <a:off x="766" y="3828"/>
            <a:ext cx="88" cy="104"/>
          </p:xfrm>
          <a:graphic>
            <a:graphicData uri="http://schemas.openxmlformats.org/presentationml/2006/ole">
              <mc:AlternateContent xmlns:mc="http://schemas.openxmlformats.org/markup-compatibility/2006">
                <mc:Choice xmlns:v="urn:schemas-microsoft-com:vml" Requires="v">
                  <p:oleObj spid="_x0000_s622297" name="Формула" r:id="rId49" imgW="139579" imgH="164957" progId="Equation.3">
                    <p:embed/>
                  </p:oleObj>
                </mc:Choice>
                <mc:Fallback>
                  <p:oleObj name="Формула" r:id="rId49" imgW="139579" imgH="164957"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766" y="3828"/>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3722" name="Line 57"/>
            <p:cNvSpPr>
              <a:spLocks noChangeShapeType="1"/>
            </p:cNvSpPr>
            <p:nvPr/>
          </p:nvSpPr>
          <p:spPr bwMode="auto">
            <a:xfrm>
              <a:off x="728" y="3505"/>
              <a:ext cx="1" cy="104"/>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73690" name="Object 4058"/>
            <p:cNvGraphicFramePr>
              <a:graphicFrameLocks noChangeAspect="1"/>
            </p:cNvGraphicFramePr>
            <p:nvPr/>
          </p:nvGraphicFramePr>
          <p:xfrm>
            <a:off x="761" y="3567"/>
            <a:ext cx="128" cy="128"/>
          </p:xfrm>
          <a:graphic>
            <a:graphicData uri="http://schemas.openxmlformats.org/presentationml/2006/ole">
              <mc:AlternateContent xmlns:mc="http://schemas.openxmlformats.org/markup-compatibility/2006">
                <mc:Choice xmlns:v="urn:schemas-microsoft-com:vml" Requires="v">
                  <p:oleObj spid="_x0000_s622298" name="Формула" r:id="rId50" imgW="203024" imgH="203024" progId="Equation.3">
                    <p:embed/>
                  </p:oleObj>
                </mc:Choice>
                <mc:Fallback>
                  <p:oleObj name="Формула" r:id="rId50" imgW="203024" imgH="203024"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761" y="3567"/>
                          <a:ext cx="128" cy="12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73691" name="Object 4059"/>
            <p:cNvGraphicFramePr>
              <a:graphicFrameLocks noChangeAspect="1"/>
            </p:cNvGraphicFramePr>
            <p:nvPr/>
          </p:nvGraphicFramePr>
          <p:xfrm>
            <a:off x="319" y="3299"/>
            <a:ext cx="88" cy="104"/>
          </p:xfrm>
          <a:graphic>
            <a:graphicData uri="http://schemas.openxmlformats.org/presentationml/2006/ole">
              <mc:AlternateContent xmlns:mc="http://schemas.openxmlformats.org/markup-compatibility/2006">
                <mc:Choice xmlns:v="urn:schemas-microsoft-com:vml" Requires="v">
                  <p:oleObj spid="_x0000_s622299" name="Формула" r:id="rId51" imgW="139579" imgH="164957" progId="Equation.3">
                    <p:embed/>
                  </p:oleObj>
                </mc:Choice>
                <mc:Fallback>
                  <p:oleObj name="Формула" r:id="rId51" imgW="139579" imgH="164957"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19" y="3299"/>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3723" name="AutoShape 60"/>
            <p:cNvSpPr>
              <a:spLocks noChangeAspect="1" noChangeArrowheads="1" noTextEdit="1"/>
            </p:cNvSpPr>
            <p:nvPr/>
          </p:nvSpPr>
          <p:spPr bwMode="auto">
            <a:xfrm>
              <a:off x="990" y="3998"/>
              <a:ext cx="80" cy="88"/>
            </a:xfrm>
            <a:prstGeom prst="rect">
              <a:avLst/>
            </a:prstGeom>
            <a:noFill/>
            <a:ln w="9525">
              <a:noFill/>
              <a:miter lim="800000"/>
              <a:headEnd/>
              <a:tailEnd/>
            </a:ln>
          </p:spPr>
          <p:txBody>
            <a:bodyPr/>
            <a:lstStyle/>
            <a:p>
              <a:endParaRPr lang="ru-RU">
                <a:solidFill>
                  <a:srgbClr val="000000"/>
                </a:solidFill>
                <a:latin typeface="Arial" charset="0"/>
                <a:cs typeface="Arial" charset="0"/>
              </a:endParaRPr>
            </a:p>
          </p:txBody>
        </p:sp>
        <p:sp>
          <p:nvSpPr>
            <p:cNvPr id="73724" name="Rectangle 61"/>
            <p:cNvSpPr>
              <a:spLocks noChangeArrowheads="1"/>
            </p:cNvSpPr>
            <p:nvPr/>
          </p:nvSpPr>
          <p:spPr bwMode="auto">
            <a:xfrm>
              <a:off x="1009" y="3976"/>
              <a:ext cx="43" cy="115"/>
            </a:xfrm>
            <a:prstGeom prst="rect">
              <a:avLst/>
            </a:prstGeom>
            <a:noFill/>
            <a:ln w="9525">
              <a:noFill/>
              <a:miter lim="800000"/>
              <a:headEnd/>
              <a:tailEnd/>
            </a:ln>
          </p:spPr>
          <p:txBody>
            <a:bodyPr wrap="none" lIns="0" tIns="0" rIns="0" bIns="0">
              <a:spAutoFit/>
            </a:bodyPr>
            <a:lstStyle/>
            <a:p>
              <a:r>
                <a:rPr lang="ru-RU" sz="1200" i="1">
                  <a:solidFill>
                    <a:srgbClr val="000000"/>
                  </a:solidFill>
                  <a:latin typeface="Times New Roman" pitchFamily="18" charset="0"/>
                  <a:cs typeface="Arial" charset="0"/>
                </a:rPr>
                <a:t>x</a:t>
              </a:r>
              <a:endParaRPr lang="ru-RU">
                <a:solidFill>
                  <a:srgbClr val="000000"/>
                </a:solidFill>
                <a:latin typeface="Arial" charset="0"/>
                <a:cs typeface="Arial" charset="0"/>
              </a:endParaRPr>
            </a:p>
          </p:txBody>
        </p:sp>
        <p:sp>
          <p:nvSpPr>
            <p:cNvPr id="73725" name="Line 62"/>
            <p:cNvSpPr>
              <a:spLocks noChangeShapeType="1"/>
            </p:cNvSpPr>
            <p:nvPr/>
          </p:nvSpPr>
          <p:spPr bwMode="auto">
            <a:xfrm>
              <a:off x="263" y="4229"/>
              <a:ext cx="378"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73726" name="Line 63"/>
            <p:cNvSpPr>
              <a:spLocks noChangeShapeType="1"/>
            </p:cNvSpPr>
            <p:nvPr/>
          </p:nvSpPr>
          <p:spPr bwMode="auto">
            <a:xfrm>
              <a:off x="646" y="3982"/>
              <a:ext cx="0" cy="29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aphicFrame>
          <p:nvGraphicFramePr>
            <p:cNvPr id="73692" name="Object 4060"/>
            <p:cNvGraphicFramePr>
              <a:graphicFrameLocks noChangeAspect="1"/>
            </p:cNvGraphicFramePr>
            <p:nvPr/>
          </p:nvGraphicFramePr>
          <p:xfrm>
            <a:off x="426" y="4124"/>
            <a:ext cx="80" cy="112"/>
          </p:xfrm>
          <a:graphic>
            <a:graphicData uri="http://schemas.openxmlformats.org/presentationml/2006/ole">
              <mc:AlternateContent xmlns:mc="http://schemas.openxmlformats.org/markup-compatibility/2006">
                <mc:Choice xmlns:v="urn:schemas-microsoft-com:vml" Requires="v">
                  <p:oleObj spid="_x0000_s622300" name="Формула" r:id="rId52" imgW="126725" imgH="177415" progId="Equation.3">
                    <p:embed/>
                  </p:oleObj>
                </mc:Choice>
                <mc:Fallback>
                  <p:oleObj name="Формула" r:id="rId52" imgW="126725" imgH="177415"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426" y="4124"/>
                          <a:ext cx="80"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73727" name="Rectangle 65"/>
            <p:cNvSpPr>
              <a:spLocks noChangeArrowheads="1"/>
            </p:cNvSpPr>
            <p:nvPr/>
          </p:nvSpPr>
          <p:spPr bwMode="auto">
            <a:xfrm>
              <a:off x="402" y="3603"/>
              <a:ext cx="108" cy="57"/>
            </a:xfrm>
            <a:prstGeom prst="rect">
              <a:avLst/>
            </a:prstGeom>
            <a:solidFill>
              <a:srgbClr val="FF99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grpSp>
      <p:sp>
        <p:nvSpPr>
          <p:cNvPr id="323650" name="Rectangle 66"/>
          <p:cNvSpPr>
            <a:spLocks noChangeArrowheads="1"/>
          </p:cNvSpPr>
          <p:nvPr/>
        </p:nvSpPr>
        <p:spPr bwMode="auto">
          <a:xfrm>
            <a:off x="1139825" y="4906963"/>
            <a:ext cx="2363788" cy="392112"/>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r>
              <a:rPr lang="en-US" sz="1000" b="1" dirty="0">
                <a:solidFill>
                  <a:srgbClr val="000000"/>
                </a:solidFill>
                <a:latin typeface="Arial" charset="0"/>
                <a:cs typeface="Arial" charset="0"/>
              </a:rPr>
              <a:t>Triangular Area: </a:t>
            </a:r>
            <a:endParaRPr lang="en-US"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pPr>
            <a:endParaRPr lang="ru-RU" sz="900" dirty="0">
              <a:solidFill>
                <a:srgbClr val="000000"/>
              </a:solidFill>
              <a:latin typeface="Arial" charset="0"/>
              <a:cs typeface="Arial" charset="0"/>
            </a:endParaRPr>
          </a:p>
        </p:txBody>
      </p:sp>
      <p:graphicFrame>
        <p:nvGraphicFramePr>
          <p:cNvPr id="323651" name="Object 4061"/>
          <p:cNvGraphicFramePr>
            <a:graphicFrameLocks noChangeAspect="1"/>
          </p:cNvGraphicFramePr>
          <p:nvPr>
            <p:extLst>
              <p:ext uri="{D42A27DB-BD31-4B8C-83A1-F6EECF244321}">
                <p14:modId xmlns:p14="http://schemas.microsoft.com/office/powerpoint/2010/main" val="241686399"/>
              </p:ext>
            </p:extLst>
          </p:nvPr>
        </p:nvGraphicFramePr>
        <p:xfrm>
          <a:off x="1720850" y="5340350"/>
          <a:ext cx="4699000" cy="1041400"/>
        </p:xfrm>
        <a:graphic>
          <a:graphicData uri="http://schemas.openxmlformats.org/presentationml/2006/ole">
            <mc:AlternateContent xmlns:mc="http://schemas.openxmlformats.org/markup-compatibility/2006">
              <mc:Choice xmlns:v="urn:schemas-microsoft-com:vml" Requires="v">
                <p:oleObj spid="_x0000_s622301" name="Equation" r:id="rId53" imgW="4698720" imgH="1041120" progId="Equation.DSMT4">
                  <p:embed/>
                </p:oleObj>
              </mc:Choice>
              <mc:Fallback>
                <p:oleObj name="Equation" r:id="rId53" imgW="4698720" imgH="1041120" progId="Equation.DSMT4">
                  <p:embed/>
                  <p:pic>
                    <p:nvPicPr>
                      <p:cNvPr id="0" name=""/>
                      <p:cNvPicPr>
                        <a:picLocks noChangeAspect="1" noChangeArrowheads="1"/>
                      </p:cNvPicPr>
                      <p:nvPr/>
                    </p:nvPicPr>
                    <p:blipFill>
                      <a:blip r:embed="rId54"/>
                      <a:srcRect/>
                      <a:stretch>
                        <a:fillRect/>
                      </a:stretch>
                    </p:blipFill>
                    <p:spPr bwMode="auto">
                      <a:xfrm>
                        <a:off x="1720850" y="5340350"/>
                        <a:ext cx="4699000" cy="10414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graphicFrame>
        <p:nvGraphicFramePr>
          <p:cNvPr id="323652" name="Object 4062"/>
          <p:cNvGraphicFramePr>
            <a:graphicFrameLocks noChangeAspect="1"/>
          </p:cNvGraphicFramePr>
          <p:nvPr>
            <p:extLst>
              <p:ext uri="{D42A27DB-BD31-4B8C-83A1-F6EECF244321}">
                <p14:modId xmlns:p14="http://schemas.microsoft.com/office/powerpoint/2010/main" val="19993529"/>
              </p:ext>
            </p:extLst>
          </p:nvPr>
        </p:nvGraphicFramePr>
        <p:xfrm>
          <a:off x="2784475" y="4895850"/>
          <a:ext cx="3378200" cy="419100"/>
        </p:xfrm>
        <a:graphic>
          <a:graphicData uri="http://schemas.openxmlformats.org/presentationml/2006/ole">
            <mc:AlternateContent xmlns:mc="http://schemas.openxmlformats.org/markup-compatibility/2006">
              <mc:Choice xmlns:v="urn:schemas-microsoft-com:vml" Requires="v">
                <p:oleObj spid="_x0000_s622302" name="Equation" r:id="rId55" imgW="3377880" imgH="419040" progId="Equation.DSMT4">
                  <p:embed/>
                </p:oleObj>
              </mc:Choice>
              <mc:Fallback>
                <p:oleObj name="Equation" r:id="rId55" imgW="3377880" imgH="419040" progId="Equation.DSMT4">
                  <p:embed/>
                  <p:pic>
                    <p:nvPicPr>
                      <p:cNvPr id="0" name=""/>
                      <p:cNvPicPr>
                        <a:picLocks noChangeAspect="1" noChangeArrowheads="1"/>
                      </p:cNvPicPr>
                      <p:nvPr/>
                    </p:nvPicPr>
                    <p:blipFill>
                      <a:blip r:embed="rId56"/>
                      <a:srcRect/>
                      <a:stretch>
                        <a:fillRect/>
                      </a:stretch>
                    </p:blipFill>
                    <p:spPr bwMode="auto">
                      <a:xfrm>
                        <a:off x="2784475" y="4895850"/>
                        <a:ext cx="3378200" cy="419100"/>
                      </a:xfrm>
                      <a:prstGeom prst="rect">
                        <a:avLst/>
                      </a:prstGeom>
                      <a:noFill/>
                      <a:ln>
                        <a:noFill/>
                      </a:ln>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Lst>
                    </p:spPr>
                  </p:pic>
                </p:oleObj>
              </mc:Fallback>
            </mc:AlternateContent>
          </a:graphicData>
        </a:graphic>
      </p:graphicFrame>
      <p:sp>
        <p:nvSpPr>
          <p:cNvPr id="323653" name="Rectangle 69"/>
          <p:cNvSpPr>
            <a:spLocks noChangeArrowheads="1"/>
          </p:cNvSpPr>
          <p:nvPr/>
        </p:nvSpPr>
        <p:spPr bwMode="auto">
          <a:xfrm>
            <a:off x="4700588" y="3505200"/>
            <a:ext cx="2363787" cy="392113"/>
          </a:xfrm>
          <a:prstGeom prst="rect">
            <a:avLst/>
          </a:prstGeom>
          <a:noFill/>
          <a:ln w="9525">
            <a:noFill/>
            <a:miter lim="800000"/>
            <a:headEnd/>
            <a:tailEnd/>
          </a:ln>
        </p:spPr>
        <p:txBody>
          <a:bodyPr/>
          <a:lstStyle/>
          <a:p>
            <a:pPr marL="533400" indent="-533400">
              <a:lnSpc>
                <a:spcPct val="80000"/>
              </a:lnSpc>
              <a:spcBef>
                <a:spcPct val="20000"/>
              </a:spcBef>
              <a:buClr>
                <a:srgbClr val="00007D"/>
              </a:buClr>
              <a:buSzPct val="75000"/>
              <a:buFont typeface="Wingdings" pitchFamily="2" charset="2"/>
              <a:buNone/>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Char char="n"/>
            </a:pPr>
            <a:r>
              <a:rPr lang="en-US" sz="1000" b="1" dirty="0" smtClean="0">
                <a:solidFill>
                  <a:srgbClr val="000000"/>
                </a:solidFill>
                <a:latin typeface="Arial" charset="0"/>
                <a:cs typeface="Arial" charset="0"/>
              </a:rPr>
              <a:t>Circular </a:t>
            </a:r>
            <a:r>
              <a:rPr lang="en-US" sz="1000" b="1" dirty="0">
                <a:solidFill>
                  <a:srgbClr val="000000"/>
                </a:solidFill>
                <a:latin typeface="Arial" charset="0"/>
                <a:cs typeface="Arial" charset="0"/>
              </a:rPr>
              <a:t>Sector: </a:t>
            </a:r>
            <a:endParaRPr lang="en-US"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pPr>
            <a:endParaRPr lang="ru-RU" sz="900" dirty="0">
              <a:solidFill>
                <a:srgbClr val="000000"/>
              </a:solidFill>
              <a:latin typeface="Arial" charset="0"/>
              <a:cs typeface="Arial" charset="0"/>
            </a:endParaRPr>
          </a:p>
        </p:txBody>
      </p:sp>
      <p:graphicFrame>
        <p:nvGraphicFramePr>
          <p:cNvPr id="323668" name="Object 4063"/>
          <p:cNvGraphicFramePr>
            <a:graphicFrameLocks noChangeAspect="1"/>
          </p:cNvGraphicFramePr>
          <p:nvPr/>
        </p:nvGraphicFramePr>
        <p:xfrm>
          <a:off x="6642100" y="3695700"/>
          <a:ext cx="1625600" cy="393700"/>
        </p:xfrm>
        <a:graphic>
          <a:graphicData uri="http://schemas.openxmlformats.org/presentationml/2006/ole">
            <mc:AlternateContent xmlns:mc="http://schemas.openxmlformats.org/markup-compatibility/2006">
              <mc:Choice xmlns:v="urn:schemas-microsoft-com:vml" Requires="v">
                <p:oleObj spid="_x0000_s622303" name="Equation" r:id="rId57" imgW="1625600" imgH="393700" progId="Equation.DSMT4">
                  <p:embed/>
                </p:oleObj>
              </mc:Choice>
              <mc:Fallback>
                <p:oleObj name="Equation" r:id="rId57" imgW="1625600" imgH="393700" progId="Equation.DSMT4">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6642100" y="3695700"/>
                        <a:ext cx="1625600" cy="393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323677" name="Object 4064"/>
          <p:cNvGraphicFramePr>
            <a:graphicFrameLocks noChangeAspect="1"/>
          </p:cNvGraphicFramePr>
          <p:nvPr/>
        </p:nvGraphicFramePr>
        <p:xfrm>
          <a:off x="6546850" y="4200525"/>
          <a:ext cx="2416175" cy="1724025"/>
        </p:xfrm>
        <a:graphic>
          <a:graphicData uri="http://schemas.openxmlformats.org/presentationml/2006/ole">
            <mc:AlternateContent xmlns:mc="http://schemas.openxmlformats.org/markup-compatibility/2006">
              <mc:Choice xmlns:v="urn:schemas-microsoft-com:vml" Requires="v">
                <p:oleObj spid="_x0000_s622304" name="Equation" r:id="rId59" imgW="2311400" imgH="1676400" progId="Equation.DSMT4">
                  <p:embed/>
                </p:oleObj>
              </mc:Choice>
              <mc:Fallback>
                <p:oleObj name="Equation" r:id="rId59" imgW="2311400" imgH="1676400" progId="Equation.DSMT4">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6546850" y="4200525"/>
                        <a:ext cx="2416175" cy="17240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99"/>
                            </a:solidFill>
                          </a14:hiddenFill>
                        </a:ext>
                      </a:extLst>
                    </p:spPr>
                  </p:pic>
                </p:oleObj>
              </mc:Fallback>
            </mc:AlternateContent>
          </a:graphicData>
        </a:graphic>
      </p:graphicFrame>
      <p:sp>
        <p:nvSpPr>
          <p:cNvPr id="73708" name="AutoShape 103">
            <a:hlinkClick r:id="rId61"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3709" name="AutoShape 10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3710" name="AutoShape 105">
            <a:hlinkClick r:id="" action="ppaction://hlinkshowjump?jump=nextslide" highlightClick="1"/>
          </p:cNvPr>
          <p:cNvSpPr>
            <a:spLocks noChangeArrowheads="1"/>
          </p:cNvSpPr>
          <p:nvPr/>
        </p:nvSpPr>
        <p:spPr bwMode="auto">
          <a:xfrm>
            <a:off x="4260248" y="538163"/>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73711" name="Oval 10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28</a:t>
            </a:r>
            <a:endParaRPr lang="ru-RU" sz="1000" b="1" dirty="0">
              <a:solidFill>
                <a:srgbClr val="00007D"/>
              </a:solidFill>
              <a:latin typeface="Arial" charset="0"/>
              <a:cs typeface="Arial" charset="0"/>
            </a:endParaRPr>
          </a:p>
        </p:txBody>
      </p:sp>
      <p:pic>
        <p:nvPicPr>
          <p:cNvPr id="73712" name="Picture 15" descr="Z:\Символ НГУ_4.JPG"/>
          <p:cNvPicPr>
            <a:picLocks noChangeAspect="1" noChangeArrowheads="1"/>
          </p:cNvPicPr>
          <p:nvPr/>
        </p:nvPicPr>
        <p:blipFill>
          <a:blip r:embed="rId62"/>
          <a:srcRect/>
          <a:stretch>
            <a:fillRect/>
          </a:stretch>
        </p:blipFill>
        <p:spPr bwMode="auto">
          <a:xfrm>
            <a:off x="8129588" y="-3175"/>
            <a:ext cx="900112" cy="755650"/>
          </a:xfrm>
          <a:prstGeom prst="rect">
            <a:avLst/>
          </a:prstGeom>
          <a:noFill/>
          <a:ln w="9525">
            <a:noFill/>
            <a:miter lim="800000"/>
            <a:headEnd/>
            <a:tailEnd/>
          </a:ln>
        </p:spPr>
      </p:pic>
    </p:spTree>
    <p:extLst>
      <p:ext uri="{BB962C8B-B14F-4D97-AF65-F5344CB8AC3E}">
        <p14:creationId xmlns:p14="http://schemas.microsoft.com/office/powerpoint/2010/main" val="12833150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3599"/>
                                        </p:tgtEl>
                                        <p:attrNameLst>
                                          <p:attrName>style.visibility</p:attrName>
                                        </p:attrNameLst>
                                      </p:cBhvr>
                                      <p:to>
                                        <p:strVal val="visible"/>
                                      </p:to>
                                    </p:set>
                                    <p:anim calcmode="lin" valueType="num">
                                      <p:cBhvr additive="base">
                                        <p:cTn id="7" dur="500" fill="hold"/>
                                        <p:tgtEl>
                                          <p:spTgt spid="323599"/>
                                        </p:tgtEl>
                                        <p:attrNameLst>
                                          <p:attrName>ppt_x</p:attrName>
                                        </p:attrNameLst>
                                      </p:cBhvr>
                                      <p:tavLst>
                                        <p:tav tm="0">
                                          <p:val>
                                            <p:strVal val="#ppt_x"/>
                                          </p:val>
                                        </p:tav>
                                        <p:tav tm="100000">
                                          <p:val>
                                            <p:strVal val="#ppt_x"/>
                                          </p:val>
                                        </p:tav>
                                      </p:tavLst>
                                    </p:anim>
                                    <p:anim calcmode="lin" valueType="num">
                                      <p:cBhvr additive="base">
                                        <p:cTn id="8" dur="500" fill="hold"/>
                                        <p:tgtEl>
                                          <p:spTgt spid="32359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3598"/>
                                        </p:tgtEl>
                                        <p:attrNameLst>
                                          <p:attrName>style.visibility</p:attrName>
                                        </p:attrNameLst>
                                      </p:cBhvr>
                                      <p:to>
                                        <p:strVal val="visible"/>
                                      </p:to>
                                    </p:set>
                                    <p:anim calcmode="lin" valueType="num">
                                      <p:cBhvr additive="base">
                                        <p:cTn id="11" dur="500" fill="hold"/>
                                        <p:tgtEl>
                                          <p:spTgt spid="323598"/>
                                        </p:tgtEl>
                                        <p:attrNameLst>
                                          <p:attrName>ppt_x</p:attrName>
                                        </p:attrNameLst>
                                      </p:cBhvr>
                                      <p:tavLst>
                                        <p:tav tm="0">
                                          <p:val>
                                            <p:strVal val="#ppt_x"/>
                                          </p:val>
                                        </p:tav>
                                        <p:tav tm="100000">
                                          <p:val>
                                            <p:strVal val="#ppt_x"/>
                                          </p:val>
                                        </p:tav>
                                      </p:tavLst>
                                    </p:anim>
                                    <p:anim calcmode="lin" valueType="num">
                                      <p:cBhvr additive="base">
                                        <p:cTn id="12" dur="500" fill="hold"/>
                                        <p:tgtEl>
                                          <p:spTgt spid="32359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23593"/>
                                        </p:tgtEl>
                                        <p:attrNameLst>
                                          <p:attrName>style.visibility</p:attrName>
                                        </p:attrNameLst>
                                      </p:cBhvr>
                                      <p:to>
                                        <p:strVal val="visible"/>
                                      </p:to>
                                    </p:set>
                                    <p:anim calcmode="lin" valueType="num">
                                      <p:cBhvr additive="base">
                                        <p:cTn id="15" dur="500" fill="hold"/>
                                        <p:tgtEl>
                                          <p:spTgt spid="323593"/>
                                        </p:tgtEl>
                                        <p:attrNameLst>
                                          <p:attrName>ppt_x</p:attrName>
                                        </p:attrNameLst>
                                      </p:cBhvr>
                                      <p:tavLst>
                                        <p:tav tm="0">
                                          <p:val>
                                            <p:strVal val="#ppt_x"/>
                                          </p:val>
                                        </p:tav>
                                        <p:tav tm="100000">
                                          <p:val>
                                            <p:strVal val="#ppt_x"/>
                                          </p:val>
                                        </p:tav>
                                      </p:tavLst>
                                    </p:anim>
                                    <p:anim calcmode="lin" valueType="num">
                                      <p:cBhvr additive="base">
                                        <p:cTn id="16" dur="500" fill="hold"/>
                                        <p:tgtEl>
                                          <p:spTgt spid="32359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323594"/>
                                        </p:tgtEl>
                                        <p:attrNameLst>
                                          <p:attrName>style.visibility</p:attrName>
                                        </p:attrNameLst>
                                      </p:cBhvr>
                                      <p:to>
                                        <p:strVal val="visible"/>
                                      </p:to>
                                    </p:set>
                                    <p:anim calcmode="lin" valueType="num">
                                      <p:cBhvr additive="base">
                                        <p:cTn id="19" dur="500" fill="hold"/>
                                        <p:tgtEl>
                                          <p:spTgt spid="323594"/>
                                        </p:tgtEl>
                                        <p:attrNameLst>
                                          <p:attrName>ppt_x</p:attrName>
                                        </p:attrNameLst>
                                      </p:cBhvr>
                                      <p:tavLst>
                                        <p:tav tm="0">
                                          <p:val>
                                            <p:strVal val="#ppt_x"/>
                                          </p:val>
                                        </p:tav>
                                        <p:tav tm="100000">
                                          <p:val>
                                            <p:strVal val="#ppt_x"/>
                                          </p:val>
                                        </p:tav>
                                      </p:tavLst>
                                    </p:anim>
                                    <p:anim calcmode="lin" valueType="num">
                                      <p:cBhvr additive="base">
                                        <p:cTn id="20" dur="500" fill="hold"/>
                                        <p:tgtEl>
                                          <p:spTgt spid="32359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23595"/>
                                        </p:tgtEl>
                                        <p:attrNameLst>
                                          <p:attrName>style.visibility</p:attrName>
                                        </p:attrNameLst>
                                      </p:cBhvr>
                                      <p:to>
                                        <p:strVal val="visible"/>
                                      </p:to>
                                    </p:set>
                                    <p:anim calcmode="lin" valueType="num">
                                      <p:cBhvr additive="base">
                                        <p:cTn id="25" dur="500" fill="hold"/>
                                        <p:tgtEl>
                                          <p:spTgt spid="323595"/>
                                        </p:tgtEl>
                                        <p:attrNameLst>
                                          <p:attrName>ppt_x</p:attrName>
                                        </p:attrNameLst>
                                      </p:cBhvr>
                                      <p:tavLst>
                                        <p:tav tm="0">
                                          <p:val>
                                            <p:strVal val="#ppt_x"/>
                                          </p:val>
                                        </p:tav>
                                        <p:tav tm="100000">
                                          <p:val>
                                            <p:strVal val="#ppt_x"/>
                                          </p:val>
                                        </p:tav>
                                      </p:tavLst>
                                    </p:anim>
                                    <p:anim calcmode="lin" valueType="num">
                                      <p:cBhvr additive="base">
                                        <p:cTn id="26" dur="500" fill="hold"/>
                                        <p:tgtEl>
                                          <p:spTgt spid="323595"/>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23601"/>
                                        </p:tgtEl>
                                        <p:attrNameLst>
                                          <p:attrName>style.visibility</p:attrName>
                                        </p:attrNameLst>
                                      </p:cBhvr>
                                      <p:to>
                                        <p:strVal val="visible"/>
                                      </p:to>
                                    </p:set>
                                    <p:anim calcmode="lin" valueType="num">
                                      <p:cBhvr additive="base">
                                        <p:cTn id="29" dur="500" fill="hold"/>
                                        <p:tgtEl>
                                          <p:spTgt spid="323601"/>
                                        </p:tgtEl>
                                        <p:attrNameLst>
                                          <p:attrName>ppt_x</p:attrName>
                                        </p:attrNameLst>
                                      </p:cBhvr>
                                      <p:tavLst>
                                        <p:tav tm="0">
                                          <p:val>
                                            <p:strVal val="#ppt_x"/>
                                          </p:val>
                                        </p:tav>
                                        <p:tav tm="100000">
                                          <p:val>
                                            <p:strVal val="#ppt_x"/>
                                          </p:val>
                                        </p:tav>
                                      </p:tavLst>
                                    </p:anim>
                                    <p:anim calcmode="lin" valueType="num">
                                      <p:cBhvr additive="base">
                                        <p:cTn id="30" dur="500" fill="hold"/>
                                        <p:tgtEl>
                                          <p:spTgt spid="323601"/>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23596"/>
                                        </p:tgtEl>
                                        <p:attrNameLst>
                                          <p:attrName>style.visibility</p:attrName>
                                        </p:attrNameLst>
                                      </p:cBhvr>
                                      <p:to>
                                        <p:strVal val="visible"/>
                                      </p:to>
                                    </p:set>
                                    <p:anim calcmode="lin" valueType="num">
                                      <p:cBhvr additive="base">
                                        <p:cTn id="33" dur="500" fill="hold"/>
                                        <p:tgtEl>
                                          <p:spTgt spid="323596"/>
                                        </p:tgtEl>
                                        <p:attrNameLst>
                                          <p:attrName>ppt_x</p:attrName>
                                        </p:attrNameLst>
                                      </p:cBhvr>
                                      <p:tavLst>
                                        <p:tav tm="0">
                                          <p:val>
                                            <p:strVal val="#ppt_x"/>
                                          </p:val>
                                        </p:tav>
                                        <p:tav tm="100000">
                                          <p:val>
                                            <p:strVal val="#ppt_x"/>
                                          </p:val>
                                        </p:tav>
                                      </p:tavLst>
                                    </p:anim>
                                    <p:anim calcmode="lin" valueType="num">
                                      <p:cBhvr additive="base">
                                        <p:cTn id="34" dur="500" fill="hold"/>
                                        <p:tgtEl>
                                          <p:spTgt spid="323596"/>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23597"/>
                                        </p:tgtEl>
                                        <p:attrNameLst>
                                          <p:attrName>style.visibility</p:attrName>
                                        </p:attrNameLst>
                                      </p:cBhvr>
                                      <p:to>
                                        <p:strVal val="visible"/>
                                      </p:to>
                                    </p:set>
                                    <p:anim calcmode="lin" valueType="num">
                                      <p:cBhvr additive="base">
                                        <p:cTn id="37" dur="500" fill="hold"/>
                                        <p:tgtEl>
                                          <p:spTgt spid="323597"/>
                                        </p:tgtEl>
                                        <p:attrNameLst>
                                          <p:attrName>ppt_x</p:attrName>
                                        </p:attrNameLst>
                                      </p:cBhvr>
                                      <p:tavLst>
                                        <p:tav tm="0">
                                          <p:val>
                                            <p:strVal val="#ppt_x"/>
                                          </p:val>
                                        </p:tav>
                                        <p:tav tm="100000">
                                          <p:val>
                                            <p:strVal val="#ppt_x"/>
                                          </p:val>
                                        </p:tav>
                                      </p:tavLst>
                                    </p:anim>
                                    <p:anim calcmode="lin" valueType="num">
                                      <p:cBhvr additive="base">
                                        <p:cTn id="38" dur="500" fill="hold"/>
                                        <p:tgtEl>
                                          <p:spTgt spid="323597"/>
                                        </p:tgtEl>
                                        <p:attrNameLst>
                                          <p:attrName>ppt_y</p:attrName>
                                        </p:attrNameLst>
                                      </p:cBhvr>
                                      <p:tavLst>
                                        <p:tav tm="0">
                                          <p:val>
                                            <p:strVal val="1+#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3600"/>
                                        </p:tgtEl>
                                        <p:attrNameLst>
                                          <p:attrName>style.visibility</p:attrName>
                                        </p:attrNameLst>
                                      </p:cBhvr>
                                      <p:to>
                                        <p:strVal val="visible"/>
                                      </p:to>
                                    </p:set>
                                    <p:anim calcmode="lin" valueType="num">
                                      <p:cBhvr additive="base">
                                        <p:cTn id="43" dur="500" fill="hold"/>
                                        <p:tgtEl>
                                          <p:spTgt spid="323600"/>
                                        </p:tgtEl>
                                        <p:attrNameLst>
                                          <p:attrName>ppt_x</p:attrName>
                                        </p:attrNameLst>
                                      </p:cBhvr>
                                      <p:tavLst>
                                        <p:tav tm="0">
                                          <p:val>
                                            <p:strVal val="#ppt_x"/>
                                          </p:val>
                                        </p:tav>
                                        <p:tav tm="100000">
                                          <p:val>
                                            <p:strVal val="#ppt_x"/>
                                          </p:val>
                                        </p:tav>
                                      </p:tavLst>
                                    </p:anim>
                                    <p:anim calcmode="lin" valueType="num">
                                      <p:cBhvr additive="base">
                                        <p:cTn id="44" dur="500" fill="hold"/>
                                        <p:tgtEl>
                                          <p:spTgt spid="32360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23602"/>
                                        </p:tgtEl>
                                        <p:attrNameLst>
                                          <p:attrName>style.visibility</p:attrName>
                                        </p:attrNameLst>
                                      </p:cBhvr>
                                      <p:to>
                                        <p:strVal val="visible"/>
                                      </p:to>
                                    </p:set>
                                    <p:anim calcmode="lin" valueType="num">
                                      <p:cBhvr additive="base">
                                        <p:cTn id="47" dur="500" fill="hold"/>
                                        <p:tgtEl>
                                          <p:spTgt spid="323602"/>
                                        </p:tgtEl>
                                        <p:attrNameLst>
                                          <p:attrName>ppt_x</p:attrName>
                                        </p:attrNameLst>
                                      </p:cBhvr>
                                      <p:tavLst>
                                        <p:tav tm="0">
                                          <p:val>
                                            <p:strVal val="#ppt_x"/>
                                          </p:val>
                                        </p:tav>
                                        <p:tav tm="100000">
                                          <p:val>
                                            <p:strVal val="#ppt_x"/>
                                          </p:val>
                                        </p:tav>
                                      </p:tavLst>
                                    </p:anim>
                                    <p:anim calcmode="lin" valueType="num">
                                      <p:cBhvr additive="base">
                                        <p:cTn id="48" dur="500" fill="hold"/>
                                        <p:tgtEl>
                                          <p:spTgt spid="323602"/>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23603"/>
                                        </p:tgtEl>
                                        <p:attrNameLst>
                                          <p:attrName>style.visibility</p:attrName>
                                        </p:attrNameLst>
                                      </p:cBhvr>
                                      <p:to>
                                        <p:strVal val="visible"/>
                                      </p:to>
                                    </p:set>
                                    <p:anim calcmode="lin" valueType="num">
                                      <p:cBhvr additive="base">
                                        <p:cTn id="51" dur="500" fill="hold"/>
                                        <p:tgtEl>
                                          <p:spTgt spid="323603"/>
                                        </p:tgtEl>
                                        <p:attrNameLst>
                                          <p:attrName>ppt_x</p:attrName>
                                        </p:attrNameLst>
                                      </p:cBhvr>
                                      <p:tavLst>
                                        <p:tav tm="0">
                                          <p:val>
                                            <p:strVal val="#ppt_x"/>
                                          </p:val>
                                        </p:tav>
                                        <p:tav tm="100000">
                                          <p:val>
                                            <p:strVal val="#ppt_x"/>
                                          </p:val>
                                        </p:tav>
                                      </p:tavLst>
                                    </p:anim>
                                    <p:anim calcmode="lin" valueType="num">
                                      <p:cBhvr additive="base">
                                        <p:cTn id="52" dur="500" fill="hold"/>
                                        <p:tgtEl>
                                          <p:spTgt spid="32360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23604"/>
                                        </p:tgtEl>
                                        <p:attrNameLst>
                                          <p:attrName>style.visibility</p:attrName>
                                        </p:attrNameLst>
                                      </p:cBhvr>
                                      <p:to>
                                        <p:strVal val="visible"/>
                                      </p:to>
                                    </p:set>
                                    <p:anim calcmode="lin" valueType="num">
                                      <p:cBhvr additive="base">
                                        <p:cTn id="55" dur="500" fill="hold"/>
                                        <p:tgtEl>
                                          <p:spTgt spid="323604"/>
                                        </p:tgtEl>
                                        <p:attrNameLst>
                                          <p:attrName>ppt_x</p:attrName>
                                        </p:attrNameLst>
                                      </p:cBhvr>
                                      <p:tavLst>
                                        <p:tav tm="0">
                                          <p:val>
                                            <p:strVal val="#ppt_x"/>
                                          </p:val>
                                        </p:tav>
                                        <p:tav tm="100000">
                                          <p:val>
                                            <p:strVal val="#ppt_x"/>
                                          </p:val>
                                        </p:tav>
                                      </p:tavLst>
                                    </p:anim>
                                    <p:anim calcmode="lin" valueType="num">
                                      <p:cBhvr additive="base">
                                        <p:cTn id="56" dur="500" fill="hold"/>
                                        <p:tgtEl>
                                          <p:spTgt spid="323604"/>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23605"/>
                                        </p:tgtEl>
                                        <p:attrNameLst>
                                          <p:attrName>style.visibility</p:attrName>
                                        </p:attrNameLst>
                                      </p:cBhvr>
                                      <p:to>
                                        <p:strVal val="visible"/>
                                      </p:to>
                                    </p:set>
                                    <p:anim calcmode="lin" valueType="num">
                                      <p:cBhvr additive="base">
                                        <p:cTn id="61" dur="500" fill="hold"/>
                                        <p:tgtEl>
                                          <p:spTgt spid="323605"/>
                                        </p:tgtEl>
                                        <p:attrNameLst>
                                          <p:attrName>ppt_x</p:attrName>
                                        </p:attrNameLst>
                                      </p:cBhvr>
                                      <p:tavLst>
                                        <p:tav tm="0">
                                          <p:val>
                                            <p:strVal val="#ppt_x"/>
                                          </p:val>
                                        </p:tav>
                                        <p:tav tm="100000">
                                          <p:val>
                                            <p:strVal val="#ppt_x"/>
                                          </p:val>
                                        </p:tav>
                                      </p:tavLst>
                                    </p:anim>
                                    <p:anim calcmode="lin" valueType="num">
                                      <p:cBhvr additive="base">
                                        <p:cTn id="62" dur="500" fill="hold"/>
                                        <p:tgtEl>
                                          <p:spTgt spid="323605"/>
                                        </p:tgtEl>
                                        <p:attrNameLst>
                                          <p:attrName>ppt_y</p:attrName>
                                        </p:attrNameLst>
                                      </p:cBhvr>
                                      <p:tavLst>
                                        <p:tav tm="0">
                                          <p:val>
                                            <p:strVal val="1+#ppt_h/2"/>
                                          </p:val>
                                        </p:tav>
                                        <p:tav tm="100000">
                                          <p:val>
                                            <p:strVal val="#ppt_y"/>
                                          </p:val>
                                        </p:tav>
                                      </p:tavLst>
                                    </p:anim>
                                  </p:childTnLst>
                                </p:cTn>
                              </p:par>
                            </p:childTnLst>
                          </p:cTn>
                        </p:par>
                        <p:par>
                          <p:cTn id="63" fill="hold" nodeType="afterGroup">
                            <p:stCondLst>
                              <p:cond delay="500"/>
                            </p:stCondLst>
                            <p:childTnLst>
                              <p:par>
                                <p:cTn id="64" presetID="1" presetClass="entr" presetSubtype="0" fill="hold" nodeType="afterEffect">
                                  <p:stCondLst>
                                    <p:cond delay="0"/>
                                  </p:stCondLst>
                                  <p:childTnLst>
                                    <p:set>
                                      <p:cBhvr>
                                        <p:cTn id="65" dur="1" fill="hold">
                                          <p:stCondLst>
                                            <p:cond delay="0"/>
                                          </p:stCondLst>
                                        </p:cTn>
                                        <p:tgtEl>
                                          <p:spTgt spid="323607"/>
                                        </p:tgtEl>
                                        <p:attrNameLst>
                                          <p:attrName>style.visibility</p:attrName>
                                        </p:attrNameLst>
                                      </p:cBhvr>
                                      <p:to>
                                        <p:strVal val="visible"/>
                                      </p:to>
                                    </p:set>
                                  </p:childTnLst>
                                </p:cTn>
                              </p:par>
                              <p:par>
                                <p:cTn id="66" presetID="2" presetClass="entr" presetSubtype="4" fill="hold" nodeType="withEffect">
                                  <p:stCondLst>
                                    <p:cond delay="0"/>
                                  </p:stCondLst>
                                  <p:childTnLst>
                                    <p:set>
                                      <p:cBhvr>
                                        <p:cTn id="67" dur="1" fill="hold">
                                          <p:stCondLst>
                                            <p:cond delay="0"/>
                                          </p:stCondLst>
                                        </p:cTn>
                                        <p:tgtEl>
                                          <p:spTgt spid="323606"/>
                                        </p:tgtEl>
                                        <p:attrNameLst>
                                          <p:attrName>style.visibility</p:attrName>
                                        </p:attrNameLst>
                                      </p:cBhvr>
                                      <p:to>
                                        <p:strVal val="visible"/>
                                      </p:to>
                                    </p:set>
                                    <p:anim calcmode="lin" valueType="num">
                                      <p:cBhvr additive="base">
                                        <p:cTn id="68" dur="500" fill="hold"/>
                                        <p:tgtEl>
                                          <p:spTgt spid="323606"/>
                                        </p:tgtEl>
                                        <p:attrNameLst>
                                          <p:attrName>ppt_x</p:attrName>
                                        </p:attrNameLst>
                                      </p:cBhvr>
                                      <p:tavLst>
                                        <p:tav tm="0">
                                          <p:val>
                                            <p:strVal val="#ppt_x"/>
                                          </p:val>
                                        </p:tav>
                                        <p:tav tm="100000">
                                          <p:val>
                                            <p:strVal val="#ppt_x"/>
                                          </p:val>
                                        </p:tav>
                                      </p:tavLst>
                                    </p:anim>
                                    <p:anim calcmode="lin" valueType="num">
                                      <p:cBhvr additive="base">
                                        <p:cTn id="69" dur="500" fill="hold"/>
                                        <p:tgtEl>
                                          <p:spTgt spid="323606"/>
                                        </p:tgtEl>
                                        <p:attrNameLst>
                                          <p:attrName>ppt_y</p:attrName>
                                        </p:attrNameLst>
                                      </p:cBhvr>
                                      <p:tavLst>
                                        <p:tav tm="0">
                                          <p:val>
                                            <p:strVal val="1+#ppt_h/2"/>
                                          </p:val>
                                        </p:tav>
                                        <p:tav tm="100000">
                                          <p:val>
                                            <p:strVal val="#ppt_y"/>
                                          </p:val>
                                        </p:tav>
                                      </p:tavLst>
                                    </p:anim>
                                  </p:childTnLst>
                                </p:cTn>
                              </p:par>
                            </p:childTnLst>
                          </p:cTn>
                        </p:par>
                      </p:childTnLst>
                    </p:cTn>
                  </p:par>
                  <p:par>
                    <p:cTn id="70" fill="hold" nodeType="clickPar">
                      <p:stCondLst>
                        <p:cond delay="indefinite"/>
                      </p:stCondLst>
                      <p:childTnLst>
                        <p:par>
                          <p:cTn id="71" fill="hold" nodeType="withGroup">
                            <p:stCondLst>
                              <p:cond delay="0"/>
                            </p:stCondLst>
                            <p:childTnLst>
                              <p:par>
                                <p:cTn id="72" presetID="2" presetClass="entr" presetSubtype="4" fill="hold" grpId="0" nodeType="clickEffect">
                                  <p:stCondLst>
                                    <p:cond delay="0"/>
                                  </p:stCondLst>
                                  <p:childTnLst>
                                    <p:set>
                                      <p:cBhvr>
                                        <p:cTn id="73" dur="1" fill="hold">
                                          <p:stCondLst>
                                            <p:cond delay="0"/>
                                          </p:stCondLst>
                                        </p:cTn>
                                        <p:tgtEl>
                                          <p:spTgt spid="323650"/>
                                        </p:tgtEl>
                                        <p:attrNameLst>
                                          <p:attrName>style.visibility</p:attrName>
                                        </p:attrNameLst>
                                      </p:cBhvr>
                                      <p:to>
                                        <p:strVal val="visible"/>
                                      </p:to>
                                    </p:set>
                                    <p:anim calcmode="lin" valueType="num">
                                      <p:cBhvr additive="base">
                                        <p:cTn id="74" dur="500" fill="hold"/>
                                        <p:tgtEl>
                                          <p:spTgt spid="323650"/>
                                        </p:tgtEl>
                                        <p:attrNameLst>
                                          <p:attrName>ppt_x</p:attrName>
                                        </p:attrNameLst>
                                      </p:cBhvr>
                                      <p:tavLst>
                                        <p:tav tm="0">
                                          <p:val>
                                            <p:strVal val="#ppt_x"/>
                                          </p:val>
                                        </p:tav>
                                        <p:tav tm="100000">
                                          <p:val>
                                            <p:strVal val="#ppt_x"/>
                                          </p:val>
                                        </p:tav>
                                      </p:tavLst>
                                    </p:anim>
                                    <p:anim calcmode="lin" valueType="num">
                                      <p:cBhvr additive="base">
                                        <p:cTn id="75" dur="500" fill="hold"/>
                                        <p:tgtEl>
                                          <p:spTgt spid="323650"/>
                                        </p:tgtEl>
                                        <p:attrNameLst>
                                          <p:attrName>ppt_y</p:attrName>
                                        </p:attrNameLst>
                                      </p:cBhvr>
                                      <p:tavLst>
                                        <p:tav tm="0">
                                          <p:val>
                                            <p:strVal val="1+#ppt_h/2"/>
                                          </p:val>
                                        </p:tav>
                                        <p:tav tm="100000">
                                          <p:val>
                                            <p:strVal val="#ppt_y"/>
                                          </p:val>
                                        </p:tav>
                                      </p:tavLst>
                                    </p:anim>
                                  </p:childTnLst>
                                </p:cTn>
                              </p:par>
                            </p:childTnLst>
                          </p:cTn>
                        </p:par>
                        <p:par>
                          <p:cTn id="76" fill="hold" nodeType="afterGroup">
                            <p:stCondLst>
                              <p:cond delay="500"/>
                            </p:stCondLst>
                            <p:childTnLst>
                              <p:par>
                                <p:cTn id="77" presetID="1" presetClass="entr" presetSubtype="0" fill="hold" nodeType="afterEffect">
                                  <p:stCondLst>
                                    <p:cond delay="0"/>
                                  </p:stCondLst>
                                  <p:childTnLst>
                                    <p:set>
                                      <p:cBhvr>
                                        <p:cTn id="78" dur="1" fill="hold">
                                          <p:stCondLst>
                                            <p:cond delay="0"/>
                                          </p:stCondLst>
                                        </p:cTn>
                                        <p:tgtEl>
                                          <p:spTgt spid="323629"/>
                                        </p:tgtEl>
                                        <p:attrNameLst>
                                          <p:attrName>style.visibility</p:attrName>
                                        </p:attrNameLst>
                                      </p:cBhvr>
                                      <p:to>
                                        <p:strVal val="visible"/>
                                      </p:to>
                                    </p:set>
                                  </p:childTnLst>
                                </p:cTn>
                              </p:par>
                              <p:par>
                                <p:cTn id="79" presetID="2" presetClass="entr" presetSubtype="4" fill="hold" nodeType="withEffect">
                                  <p:stCondLst>
                                    <p:cond delay="0"/>
                                  </p:stCondLst>
                                  <p:childTnLst>
                                    <p:set>
                                      <p:cBhvr>
                                        <p:cTn id="80" dur="1" fill="hold">
                                          <p:stCondLst>
                                            <p:cond delay="0"/>
                                          </p:stCondLst>
                                        </p:cTn>
                                        <p:tgtEl>
                                          <p:spTgt spid="323651"/>
                                        </p:tgtEl>
                                        <p:attrNameLst>
                                          <p:attrName>style.visibility</p:attrName>
                                        </p:attrNameLst>
                                      </p:cBhvr>
                                      <p:to>
                                        <p:strVal val="visible"/>
                                      </p:to>
                                    </p:set>
                                    <p:anim calcmode="lin" valueType="num">
                                      <p:cBhvr additive="base">
                                        <p:cTn id="81" dur="500" fill="hold"/>
                                        <p:tgtEl>
                                          <p:spTgt spid="323651"/>
                                        </p:tgtEl>
                                        <p:attrNameLst>
                                          <p:attrName>ppt_x</p:attrName>
                                        </p:attrNameLst>
                                      </p:cBhvr>
                                      <p:tavLst>
                                        <p:tav tm="0">
                                          <p:val>
                                            <p:strVal val="#ppt_x"/>
                                          </p:val>
                                        </p:tav>
                                        <p:tav tm="100000">
                                          <p:val>
                                            <p:strVal val="#ppt_x"/>
                                          </p:val>
                                        </p:tav>
                                      </p:tavLst>
                                    </p:anim>
                                    <p:anim calcmode="lin" valueType="num">
                                      <p:cBhvr additive="base">
                                        <p:cTn id="82" dur="500" fill="hold"/>
                                        <p:tgtEl>
                                          <p:spTgt spid="323651"/>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323652"/>
                                        </p:tgtEl>
                                        <p:attrNameLst>
                                          <p:attrName>style.visibility</p:attrName>
                                        </p:attrNameLst>
                                      </p:cBhvr>
                                      <p:to>
                                        <p:strVal val="visible"/>
                                      </p:to>
                                    </p:set>
                                    <p:anim calcmode="lin" valueType="num">
                                      <p:cBhvr additive="base">
                                        <p:cTn id="85" dur="500" fill="hold"/>
                                        <p:tgtEl>
                                          <p:spTgt spid="323652"/>
                                        </p:tgtEl>
                                        <p:attrNameLst>
                                          <p:attrName>ppt_x</p:attrName>
                                        </p:attrNameLst>
                                      </p:cBhvr>
                                      <p:tavLst>
                                        <p:tav tm="0">
                                          <p:val>
                                            <p:strVal val="#ppt_x"/>
                                          </p:val>
                                        </p:tav>
                                        <p:tav tm="100000">
                                          <p:val>
                                            <p:strVal val="#ppt_x"/>
                                          </p:val>
                                        </p:tav>
                                      </p:tavLst>
                                    </p:anim>
                                    <p:anim calcmode="lin" valueType="num">
                                      <p:cBhvr additive="base">
                                        <p:cTn id="86" dur="500" fill="hold"/>
                                        <p:tgtEl>
                                          <p:spTgt spid="323652"/>
                                        </p:tgtEl>
                                        <p:attrNameLst>
                                          <p:attrName>ppt_y</p:attrName>
                                        </p:attrNameLst>
                                      </p:cBhvr>
                                      <p:tavLst>
                                        <p:tav tm="0">
                                          <p:val>
                                            <p:strVal val="1+#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323653"/>
                                        </p:tgtEl>
                                        <p:attrNameLst>
                                          <p:attrName>style.visibility</p:attrName>
                                        </p:attrNameLst>
                                      </p:cBhvr>
                                      <p:to>
                                        <p:strVal val="visible"/>
                                      </p:to>
                                    </p:set>
                                    <p:anim calcmode="lin" valueType="num">
                                      <p:cBhvr additive="base">
                                        <p:cTn id="91" dur="500" fill="hold"/>
                                        <p:tgtEl>
                                          <p:spTgt spid="323653"/>
                                        </p:tgtEl>
                                        <p:attrNameLst>
                                          <p:attrName>ppt_x</p:attrName>
                                        </p:attrNameLst>
                                      </p:cBhvr>
                                      <p:tavLst>
                                        <p:tav tm="0">
                                          <p:val>
                                            <p:strVal val="#ppt_x"/>
                                          </p:val>
                                        </p:tav>
                                        <p:tav tm="100000">
                                          <p:val>
                                            <p:strVal val="#ppt_x"/>
                                          </p:val>
                                        </p:tav>
                                      </p:tavLst>
                                    </p:anim>
                                    <p:anim calcmode="lin" valueType="num">
                                      <p:cBhvr additive="base">
                                        <p:cTn id="92" dur="500" fill="hold"/>
                                        <p:tgtEl>
                                          <p:spTgt spid="323653"/>
                                        </p:tgtEl>
                                        <p:attrNameLst>
                                          <p:attrName>ppt_y</p:attrName>
                                        </p:attrNameLst>
                                      </p:cBhvr>
                                      <p:tavLst>
                                        <p:tav tm="0">
                                          <p:val>
                                            <p:strVal val="1+#ppt_h/2"/>
                                          </p:val>
                                        </p:tav>
                                        <p:tav tm="100000">
                                          <p:val>
                                            <p:strVal val="#ppt_y"/>
                                          </p:val>
                                        </p:tav>
                                      </p:tavLst>
                                    </p:anim>
                                  </p:childTnLst>
                                </p:cTn>
                              </p:par>
                              <p:par>
                                <p:cTn id="93" presetID="1" presetClass="entr" presetSubtype="0" fill="hold" nodeType="withEffect">
                                  <p:stCondLst>
                                    <p:cond delay="0"/>
                                  </p:stCondLst>
                                  <p:childTnLst>
                                    <p:set>
                                      <p:cBhvr>
                                        <p:cTn id="94" dur="1" fill="hold">
                                          <p:stCondLst>
                                            <p:cond delay="0"/>
                                          </p:stCondLst>
                                        </p:cTn>
                                        <p:tgtEl>
                                          <p:spTgt spid="323668"/>
                                        </p:tgtEl>
                                        <p:attrNameLst>
                                          <p:attrName>style.visibility</p:attrName>
                                        </p:attrNameLst>
                                      </p:cBhvr>
                                      <p:to>
                                        <p:strVal val="visible"/>
                                      </p:to>
                                    </p:set>
                                  </p:childTnLst>
                                </p:cTn>
                              </p:par>
                              <p:par>
                                <p:cTn id="95" presetID="2" presetClass="entr" presetSubtype="4" fill="hold" nodeType="withEffect">
                                  <p:stCondLst>
                                    <p:cond delay="0"/>
                                  </p:stCondLst>
                                  <p:childTnLst>
                                    <p:set>
                                      <p:cBhvr>
                                        <p:cTn id="96" dur="1" fill="hold">
                                          <p:stCondLst>
                                            <p:cond delay="0"/>
                                          </p:stCondLst>
                                        </p:cTn>
                                        <p:tgtEl>
                                          <p:spTgt spid="323677"/>
                                        </p:tgtEl>
                                        <p:attrNameLst>
                                          <p:attrName>style.visibility</p:attrName>
                                        </p:attrNameLst>
                                      </p:cBhvr>
                                      <p:to>
                                        <p:strVal val="visible"/>
                                      </p:to>
                                    </p:set>
                                    <p:anim calcmode="lin" valueType="num">
                                      <p:cBhvr additive="base">
                                        <p:cTn id="97" dur="500" fill="hold"/>
                                        <p:tgtEl>
                                          <p:spTgt spid="323677"/>
                                        </p:tgtEl>
                                        <p:attrNameLst>
                                          <p:attrName>ppt_x</p:attrName>
                                        </p:attrNameLst>
                                      </p:cBhvr>
                                      <p:tavLst>
                                        <p:tav tm="0">
                                          <p:val>
                                            <p:strVal val="#ppt_x"/>
                                          </p:val>
                                        </p:tav>
                                        <p:tav tm="100000">
                                          <p:val>
                                            <p:strVal val="#ppt_x"/>
                                          </p:val>
                                        </p:tav>
                                      </p:tavLst>
                                    </p:anim>
                                    <p:anim calcmode="lin" valueType="num">
                                      <p:cBhvr additive="base">
                                        <p:cTn id="98" dur="500" fill="hold"/>
                                        <p:tgtEl>
                                          <p:spTgt spid="323677"/>
                                        </p:tgtEl>
                                        <p:attrNameLst>
                                          <p:attrName>ppt_y</p:attrName>
                                        </p:attrNameLst>
                                      </p:cBhvr>
                                      <p:tavLst>
                                        <p:tav tm="0">
                                          <p:val>
                                            <p:strVal val="1+#ppt_h/2"/>
                                          </p:val>
                                        </p:tav>
                                        <p:tav tm="100000">
                                          <p:val>
                                            <p:strVal val="#ppt_y"/>
                                          </p:val>
                                        </p:tav>
                                      </p:tavLst>
                                    </p:anim>
                                  </p:childTnLst>
                                </p:cTn>
                              </p:par>
                              <p:par>
                                <p:cTn id="99" presetID="1" presetClass="entr" presetSubtype="0" fill="hold" nodeType="withEffect">
                                  <p:stCondLst>
                                    <p:cond delay="0"/>
                                  </p:stCondLst>
                                  <p:childTnLst>
                                    <p:set>
                                      <p:cBhvr>
                                        <p:cTn id="100" dur="1" fill="hold">
                                          <p:stCondLst>
                                            <p:cond delay="0"/>
                                          </p:stCondLst>
                                        </p:cTn>
                                        <p:tgtEl>
                                          <p:spTgt spid="32368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595" grpId="0"/>
      <p:bldP spid="323599" grpId="0"/>
      <p:bldP spid="323600" grpId="0"/>
      <p:bldP spid="323605" grpId="0"/>
      <p:bldP spid="323650" grpId="0"/>
      <p:bldP spid="323653"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988" name="Rectangle 5"/>
          <p:cNvSpPr>
            <a:spLocks noChangeArrowheads="1"/>
          </p:cNvSpPr>
          <p:nvPr/>
        </p:nvSpPr>
        <p:spPr bwMode="auto">
          <a:xfrm>
            <a:off x="952500" y="514350"/>
            <a:ext cx="3492000" cy="200025"/>
          </a:xfrm>
          <a:prstGeom prst="rect">
            <a:avLst/>
          </a:prstGeom>
          <a:solidFill>
            <a:srgbClr val="FFFF00"/>
          </a:solidFill>
          <a:ln w="9525">
            <a:noFill/>
            <a:miter lim="800000"/>
            <a:headEnd/>
            <a:tailEnd/>
          </a:ln>
        </p:spPr>
        <p:txBody>
          <a:bodyPr anchor="ctr"/>
          <a:lstStyle/>
          <a:p>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8</a:t>
            </a:r>
            <a:r>
              <a:rPr lang="ru-RU" sz="1800" dirty="0" smtClean="0">
                <a:solidFill>
                  <a:srgbClr val="000000"/>
                </a:solidFill>
                <a:latin typeface="Arial" charset="0"/>
                <a:cs typeface="Arial" charset="0"/>
              </a:rPr>
              <a:t> </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continuation</a:t>
            </a:r>
            <a:r>
              <a:rPr lang="ru-RU" sz="1800" dirty="0">
                <a:solidFill>
                  <a:srgbClr val="FF0000"/>
                </a:solidFill>
                <a:latin typeface="Arial" charset="0"/>
                <a:cs typeface="Arial" charset="0"/>
              </a:rPr>
              <a:t> – </a:t>
            </a:r>
            <a:r>
              <a:rPr lang="en-US" sz="1800" dirty="0">
                <a:solidFill>
                  <a:srgbClr val="FF0000"/>
                </a:solidFill>
                <a:latin typeface="Arial" charset="0"/>
                <a:cs typeface="Arial" charset="0"/>
              </a:rPr>
              <a:t>8</a:t>
            </a:r>
            <a:r>
              <a:rPr lang="ru-RU" sz="1800" dirty="0">
                <a:solidFill>
                  <a:srgbClr val="FF0000"/>
                </a:solidFill>
                <a:latin typeface="Arial" charset="0"/>
                <a:cs typeface="Arial" charset="0"/>
              </a:rPr>
              <a:t>.</a:t>
            </a:r>
            <a:r>
              <a:rPr lang="en-US" sz="1800" dirty="0">
                <a:solidFill>
                  <a:srgbClr val="FF0000"/>
                </a:solidFill>
                <a:latin typeface="Arial" charset="0"/>
                <a:cs typeface="Arial" charset="0"/>
              </a:rPr>
              <a:t>3</a:t>
            </a:r>
            <a:r>
              <a:rPr lang="ru-RU" sz="1800" dirty="0">
                <a:solidFill>
                  <a:srgbClr val="FF0000"/>
                </a:solidFill>
                <a:latin typeface="Arial" charset="0"/>
                <a:cs typeface="Arial" charset="0"/>
              </a:rPr>
              <a:t>)</a:t>
            </a:r>
          </a:p>
        </p:txBody>
      </p:sp>
      <p:sp>
        <p:nvSpPr>
          <p:cNvPr id="29700" name="Rectangle 7"/>
          <p:cNvSpPr>
            <a:spLocks noChangeArrowheads="1"/>
          </p:cNvSpPr>
          <p:nvPr/>
        </p:nvSpPr>
        <p:spPr bwMode="auto">
          <a:xfrm>
            <a:off x="0" y="585788"/>
            <a:ext cx="8936038" cy="677862"/>
          </a:xfrm>
          <a:prstGeom prst="rect">
            <a:avLst/>
          </a:prstGeom>
          <a:no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spcBef>
                <a:spcPct val="20000"/>
              </a:spcBef>
              <a:buClr>
                <a:srgbClr val="00007D"/>
              </a:buClr>
              <a:buSzPct val="75000"/>
              <a:buFont typeface="Wingdings" pitchFamily="2" charset="2"/>
              <a:buChar char="n"/>
              <a:defRPr/>
            </a:pPr>
            <a:r>
              <a:rPr lang="en-US" sz="1000" b="1" dirty="0">
                <a:solidFill>
                  <a:srgbClr val="000000"/>
                </a:solidFill>
                <a:latin typeface="Arial" charset="0"/>
                <a:cs typeface="Arial" charset="0"/>
              </a:rPr>
              <a:t> </a:t>
            </a:r>
            <a:r>
              <a:rPr lang="en-US" sz="1200" b="1" dirty="0">
                <a:solidFill>
                  <a:srgbClr val="FF0000"/>
                </a:solidFill>
                <a:latin typeface="Arial" charset="0"/>
                <a:cs typeface="Arial" charset="0"/>
              </a:rPr>
              <a:t>Methods of Determining </a:t>
            </a:r>
            <a:r>
              <a:rPr lang="en-US" sz="1200" b="1" dirty="0" smtClean="0">
                <a:solidFill>
                  <a:srgbClr val="FF0000"/>
                </a:solidFill>
                <a:latin typeface="Arial" charset="0"/>
                <a:cs typeface="Arial" charset="0"/>
              </a:rPr>
              <a:t>the </a:t>
            </a:r>
            <a:r>
              <a:rPr lang="en-US" sz="1200" b="1" dirty="0">
                <a:solidFill>
                  <a:srgbClr val="FF0000"/>
                </a:solidFill>
                <a:latin typeface="Arial" charset="0"/>
                <a:cs typeface="Arial" charset="0"/>
              </a:rPr>
              <a:t>Location of the Center of Gravity of Bodies.</a:t>
            </a:r>
            <a:r>
              <a:rPr lang="ru-RU" sz="1200" b="1" dirty="0">
                <a:solidFill>
                  <a:srgbClr val="FF0000"/>
                </a:solidFill>
                <a:latin typeface="Arial" charset="0"/>
                <a:cs typeface="Arial" charset="0"/>
              </a:rPr>
              <a:t> </a:t>
            </a:r>
          </a:p>
          <a:p>
            <a:pPr marL="533400" indent="-533400">
              <a:spcBef>
                <a:spcPct val="20000"/>
              </a:spcBef>
              <a:buClr>
                <a:srgbClr val="00007D"/>
              </a:buClr>
              <a:buSzPct val="75000"/>
              <a:buFont typeface="Wingdings" pitchFamily="2" charset="2"/>
              <a:buNone/>
              <a:defRPr/>
            </a:pPr>
            <a:r>
              <a:rPr lang="ru-RU" sz="900" dirty="0">
                <a:solidFill>
                  <a:srgbClr val="000000"/>
                </a:solidFill>
                <a:latin typeface="Arial" charset="0"/>
                <a:cs typeface="Arial" charset="0"/>
              </a:rPr>
              <a:t>	</a:t>
            </a:r>
            <a:r>
              <a:rPr lang="ru-RU" sz="1000" b="1" dirty="0">
                <a:solidFill>
                  <a:srgbClr val="FF0000"/>
                </a:solidFill>
                <a:latin typeface="Arial" charset="0"/>
                <a:cs typeface="Arial" charset="0"/>
              </a:rPr>
              <a:t>1.  </a:t>
            </a:r>
            <a:r>
              <a:rPr lang="en-US" sz="1000" b="1" dirty="0">
                <a:solidFill>
                  <a:srgbClr val="FF0000"/>
                </a:solidFill>
                <a:latin typeface="Arial" charset="0"/>
                <a:cs typeface="Arial" charset="0"/>
              </a:rPr>
              <a:t>Method of Division. </a:t>
            </a:r>
            <a:r>
              <a:rPr lang="en-US" sz="1000" dirty="0">
                <a:solidFill>
                  <a:srgbClr val="00007D">
                    <a:lumMod val="60000"/>
                    <a:lumOff val="40000"/>
                  </a:srgbClr>
                </a:solidFill>
                <a:latin typeface="Arial" charset="0"/>
                <a:cs typeface="Arial" charset="0"/>
              </a:rPr>
              <a:t>A body is divided into </a:t>
            </a:r>
            <a:r>
              <a:rPr lang="en-US" sz="1000" dirty="0" smtClean="0">
                <a:solidFill>
                  <a:srgbClr val="00007D">
                    <a:lumMod val="60000"/>
                    <a:lumOff val="40000"/>
                  </a:srgbClr>
                </a:solidFill>
                <a:latin typeface="Arial" charset="0"/>
                <a:cs typeface="Arial" charset="0"/>
              </a:rPr>
              <a:t>finite </a:t>
            </a:r>
            <a:r>
              <a:rPr lang="en-US" sz="1000" dirty="0">
                <a:solidFill>
                  <a:srgbClr val="00007D">
                    <a:lumMod val="60000"/>
                    <a:lumOff val="40000"/>
                  </a:srgbClr>
                </a:solidFill>
                <a:latin typeface="Arial" charset="0"/>
                <a:cs typeface="Arial" charset="0"/>
              </a:rPr>
              <a:t>elements, for each of which the center of gravity is known.</a:t>
            </a:r>
            <a:r>
              <a:rPr lang="ru-RU" sz="900" dirty="0">
                <a:solidFill>
                  <a:srgbClr val="00007D">
                    <a:lumMod val="60000"/>
                    <a:lumOff val="40000"/>
                  </a:srgbClr>
                </a:solidFill>
                <a:latin typeface="Arial" charset="0"/>
                <a:cs typeface="Arial" charset="0"/>
              </a:rPr>
              <a:t> </a:t>
            </a:r>
          </a:p>
        </p:txBody>
      </p:sp>
      <p:sp>
        <p:nvSpPr>
          <p:cNvPr id="67990" name="Rectangle 8"/>
          <p:cNvSpPr>
            <a:spLocks noChangeArrowheads="1"/>
          </p:cNvSpPr>
          <p:nvPr/>
        </p:nvSpPr>
        <p:spPr bwMode="auto">
          <a:xfrm>
            <a:off x="533400" y="1533525"/>
            <a:ext cx="295275" cy="779463"/>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7991" name="Rectangle 9"/>
          <p:cNvSpPr>
            <a:spLocks noChangeArrowheads="1"/>
          </p:cNvSpPr>
          <p:nvPr/>
        </p:nvSpPr>
        <p:spPr bwMode="auto">
          <a:xfrm rot="5400000">
            <a:off x="1072357" y="1775619"/>
            <a:ext cx="300037" cy="771525"/>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324618" name="Rectangle 10"/>
          <p:cNvSpPr>
            <a:spLocks noChangeArrowheads="1"/>
          </p:cNvSpPr>
          <p:nvPr/>
        </p:nvSpPr>
        <p:spPr bwMode="auto">
          <a:xfrm>
            <a:off x="752475" y="2019300"/>
            <a:ext cx="142875" cy="288925"/>
          </a:xfrm>
          <a:prstGeom prst="rect">
            <a:avLst/>
          </a:prstGeom>
          <a:solidFill>
            <a:srgbClr val="FFCC99"/>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7993" name="Line 11"/>
          <p:cNvSpPr>
            <a:spLocks noChangeShapeType="1"/>
          </p:cNvSpPr>
          <p:nvPr/>
        </p:nvSpPr>
        <p:spPr bwMode="auto">
          <a:xfrm>
            <a:off x="533400" y="2312988"/>
            <a:ext cx="1508125"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sp>
        <p:nvSpPr>
          <p:cNvPr id="67994" name="Line 12"/>
          <p:cNvSpPr>
            <a:spLocks noChangeShapeType="1"/>
          </p:cNvSpPr>
          <p:nvPr/>
        </p:nvSpPr>
        <p:spPr bwMode="auto">
          <a:xfrm rot="-5400000">
            <a:off x="63500" y="1831976"/>
            <a:ext cx="955675" cy="0"/>
          </a:xfrm>
          <a:prstGeom prst="line">
            <a:avLst/>
          </a:prstGeom>
          <a:noFill/>
          <a:ln w="9525">
            <a:solidFill>
              <a:srgbClr val="339966"/>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67977" name="Object 1417"/>
          <p:cNvGraphicFramePr>
            <a:graphicFrameLocks noChangeAspect="1"/>
          </p:cNvGraphicFramePr>
          <p:nvPr/>
        </p:nvGraphicFramePr>
        <p:xfrm>
          <a:off x="1908175" y="2120900"/>
          <a:ext cx="127000" cy="139700"/>
        </p:xfrm>
        <a:graphic>
          <a:graphicData uri="http://schemas.openxmlformats.org/presentationml/2006/ole">
            <mc:AlternateContent xmlns:mc="http://schemas.openxmlformats.org/markup-compatibility/2006">
              <mc:Choice xmlns:v="urn:schemas-microsoft-com:vml" Requires="v">
                <p:oleObj spid="_x0000_s622912" name="Формула" r:id="rId3" imgW="126835" imgH="139518" progId="Equation.3">
                  <p:embed/>
                </p:oleObj>
              </mc:Choice>
              <mc:Fallback>
                <p:oleObj name="Формула" r:id="rId3" imgW="126835" imgH="139518"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8175" y="2120900"/>
                        <a:ext cx="127000" cy="1397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7978" name="Object 1418"/>
          <p:cNvGraphicFramePr>
            <a:graphicFrameLocks noChangeAspect="1"/>
          </p:cNvGraphicFramePr>
          <p:nvPr/>
        </p:nvGraphicFramePr>
        <p:xfrm>
          <a:off x="623888" y="1296988"/>
          <a:ext cx="139700" cy="165100"/>
        </p:xfrm>
        <a:graphic>
          <a:graphicData uri="http://schemas.openxmlformats.org/presentationml/2006/ole">
            <mc:AlternateContent xmlns:mc="http://schemas.openxmlformats.org/markup-compatibility/2006">
              <mc:Choice xmlns:v="urn:schemas-microsoft-com:vml" Requires="v">
                <p:oleObj spid="_x0000_s622913" name="Формула" r:id="rId5" imgW="139579" imgH="164957" progId="Equation.3">
                  <p:embed/>
                </p:oleObj>
              </mc:Choice>
              <mc:Fallback>
                <p:oleObj name="Формула" r:id="rId5" imgW="139579" imgH="164957"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3888" y="1296988"/>
                        <a:ext cx="139700" cy="1651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24623" name="Line 15"/>
          <p:cNvSpPr>
            <a:spLocks noChangeShapeType="1"/>
          </p:cNvSpPr>
          <p:nvPr/>
        </p:nvSpPr>
        <p:spPr bwMode="auto">
          <a:xfrm>
            <a:off x="533400" y="1533525"/>
            <a:ext cx="285750" cy="77152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24" name="Line 16"/>
          <p:cNvSpPr>
            <a:spLocks noChangeShapeType="1"/>
          </p:cNvSpPr>
          <p:nvPr/>
        </p:nvSpPr>
        <p:spPr bwMode="auto">
          <a:xfrm flipH="1">
            <a:off x="541338" y="1531938"/>
            <a:ext cx="285750" cy="77152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25" name="Line 17"/>
          <p:cNvSpPr>
            <a:spLocks noChangeShapeType="1"/>
          </p:cNvSpPr>
          <p:nvPr/>
        </p:nvSpPr>
        <p:spPr bwMode="auto">
          <a:xfrm>
            <a:off x="828675" y="2009775"/>
            <a:ext cx="771525" cy="2952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26" name="Line 18"/>
          <p:cNvSpPr>
            <a:spLocks noChangeShapeType="1"/>
          </p:cNvSpPr>
          <p:nvPr/>
        </p:nvSpPr>
        <p:spPr bwMode="auto">
          <a:xfrm flipV="1">
            <a:off x="846138" y="2017713"/>
            <a:ext cx="771525" cy="2952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27" name="Oval 19"/>
          <p:cNvSpPr>
            <a:spLocks noChangeArrowheads="1"/>
          </p:cNvSpPr>
          <p:nvPr/>
        </p:nvSpPr>
        <p:spPr bwMode="auto">
          <a:xfrm>
            <a:off x="904875" y="1485900"/>
            <a:ext cx="219075" cy="219075"/>
          </a:xfrm>
          <a:prstGeom prst="ellipse">
            <a:avLst/>
          </a:prstGeom>
          <a:solidFill>
            <a:srgbClr val="CCFFFF"/>
          </a:solidFill>
          <a:ln w="9525" algn="ctr">
            <a:solidFill>
              <a:schemeClr val="tx1"/>
            </a:solidFill>
            <a:round/>
            <a:headEnd/>
            <a:tailEnd/>
          </a:ln>
        </p:spPr>
        <p:txBody>
          <a:bodyPr wrap="none" anchor="ctr"/>
          <a:lstStyle/>
          <a:p>
            <a:pPr algn="ctr"/>
            <a:r>
              <a:rPr lang="en-US" sz="800">
                <a:solidFill>
                  <a:srgbClr val="000000"/>
                </a:solidFill>
                <a:latin typeface="Arial" charset="0"/>
                <a:cs typeface="Arial" charset="0"/>
              </a:rPr>
              <a:t>1</a:t>
            </a:r>
            <a:endParaRPr lang="ru-RU" sz="800">
              <a:solidFill>
                <a:srgbClr val="000000"/>
              </a:solidFill>
              <a:latin typeface="Arial" charset="0"/>
              <a:cs typeface="Arial" charset="0"/>
            </a:endParaRPr>
          </a:p>
        </p:txBody>
      </p:sp>
      <p:sp>
        <p:nvSpPr>
          <p:cNvPr id="324628" name="Oval 20"/>
          <p:cNvSpPr>
            <a:spLocks noChangeArrowheads="1"/>
          </p:cNvSpPr>
          <p:nvPr/>
        </p:nvSpPr>
        <p:spPr bwMode="auto">
          <a:xfrm>
            <a:off x="1455738" y="1712913"/>
            <a:ext cx="219075" cy="219075"/>
          </a:xfrm>
          <a:prstGeom prst="ellipse">
            <a:avLst/>
          </a:prstGeom>
          <a:solidFill>
            <a:srgbClr val="CCFFFF"/>
          </a:solidFill>
          <a:ln w="9525" algn="ctr">
            <a:solidFill>
              <a:schemeClr val="tx1"/>
            </a:solidFill>
            <a:round/>
            <a:headEnd/>
            <a:tailEnd/>
          </a:ln>
        </p:spPr>
        <p:txBody>
          <a:bodyPr wrap="none" anchor="ctr"/>
          <a:lstStyle/>
          <a:p>
            <a:pPr algn="ctr"/>
            <a:r>
              <a:rPr lang="en-US" sz="800">
                <a:solidFill>
                  <a:srgbClr val="000000"/>
                </a:solidFill>
                <a:latin typeface="Arial" charset="0"/>
                <a:cs typeface="Arial" charset="0"/>
              </a:rPr>
              <a:t>2</a:t>
            </a:r>
            <a:endParaRPr lang="ru-RU" sz="800">
              <a:solidFill>
                <a:srgbClr val="000000"/>
              </a:solidFill>
              <a:latin typeface="Arial" charset="0"/>
              <a:cs typeface="Arial" charset="0"/>
            </a:endParaRPr>
          </a:p>
        </p:txBody>
      </p:sp>
      <p:sp>
        <p:nvSpPr>
          <p:cNvPr id="324636" name="Oval 28"/>
          <p:cNvSpPr>
            <a:spLocks noChangeArrowheads="1"/>
          </p:cNvSpPr>
          <p:nvPr/>
        </p:nvSpPr>
        <p:spPr bwMode="auto">
          <a:xfrm>
            <a:off x="660400" y="1908175"/>
            <a:ext cx="42863" cy="42863"/>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4637" name="Oval 29"/>
          <p:cNvSpPr>
            <a:spLocks noChangeArrowheads="1"/>
          </p:cNvSpPr>
          <p:nvPr/>
        </p:nvSpPr>
        <p:spPr bwMode="auto">
          <a:xfrm>
            <a:off x="1204913" y="2141538"/>
            <a:ext cx="42862" cy="42862"/>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24640" name="Group 32"/>
          <p:cNvGrpSpPr>
            <a:grpSpLocks/>
          </p:cNvGrpSpPr>
          <p:nvPr/>
        </p:nvGrpSpPr>
        <p:grpSpPr bwMode="auto">
          <a:xfrm>
            <a:off x="314325" y="2330450"/>
            <a:ext cx="901700" cy="271463"/>
            <a:chOff x="810" y="1342"/>
            <a:chExt cx="568" cy="171"/>
          </a:xfrm>
        </p:grpSpPr>
        <p:sp>
          <p:nvSpPr>
            <p:cNvPr id="68046" name="Line 25"/>
            <p:cNvSpPr>
              <a:spLocks noChangeShapeType="1"/>
            </p:cNvSpPr>
            <p:nvPr/>
          </p:nvSpPr>
          <p:spPr bwMode="auto">
            <a:xfrm>
              <a:off x="948" y="1506"/>
              <a:ext cx="430"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sp>
          <p:nvSpPr>
            <p:cNvPr id="68047" name="Line 26"/>
            <p:cNvSpPr>
              <a:spLocks noChangeShapeType="1"/>
            </p:cNvSpPr>
            <p:nvPr/>
          </p:nvSpPr>
          <p:spPr bwMode="auto">
            <a:xfrm>
              <a:off x="810" y="1408"/>
              <a:ext cx="130" cy="0"/>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sp>
          <p:nvSpPr>
            <p:cNvPr id="68048" name="Line 27"/>
            <p:cNvSpPr>
              <a:spLocks noChangeShapeType="1"/>
            </p:cNvSpPr>
            <p:nvPr/>
          </p:nvSpPr>
          <p:spPr bwMode="auto">
            <a:xfrm flipH="1">
              <a:off x="1047" y="1413"/>
              <a:ext cx="130" cy="0"/>
            </a:xfrm>
            <a:prstGeom prst="line">
              <a:avLst/>
            </a:prstGeom>
            <a:noFill/>
            <a:ln w="9525">
              <a:solidFill>
                <a:schemeClr val="tx1"/>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67979" name="Object 1419"/>
            <p:cNvGraphicFramePr>
              <a:graphicFrameLocks noChangeAspect="1"/>
            </p:cNvGraphicFramePr>
            <p:nvPr/>
          </p:nvGraphicFramePr>
          <p:xfrm>
            <a:off x="946" y="1342"/>
            <a:ext cx="86" cy="112"/>
          </p:xfrm>
          <a:graphic>
            <a:graphicData uri="http://schemas.openxmlformats.org/presentationml/2006/ole">
              <mc:AlternateContent xmlns:mc="http://schemas.openxmlformats.org/markup-compatibility/2006">
                <mc:Choice xmlns:v="urn:schemas-microsoft-com:vml" Requires="v">
                  <p:oleObj spid="_x0000_s622914" name="Формула" r:id="rId7" imgW="164885" imgH="215619" progId="Equation.3">
                    <p:embed/>
                  </p:oleObj>
                </mc:Choice>
                <mc:Fallback>
                  <p:oleObj name="Формула" r:id="rId7" imgW="164885" imgH="21561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46" y="1342"/>
                          <a:ext cx="86"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7980" name="Object 1420"/>
            <p:cNvGraphicFramePr>
              <a:graphicFrameLocks noChangeAspect="1"/>
            </p:cNvGraphicFramePr>
            <p:nvPr/>
          </p:nvGraphicFramePr>
          <p:xfrm>
            <a:off x="1129" y="1393"/>
            <a:ext cx="99" cy="120"/>
          </p:xfrm>
          <a:graphic>
            <a:graphicData uri="http://schemas.openxmlformats.org/presentationml/2006/ole">
              <mc:AlternateContent xmlns:mc="http://schemas.openxmlformats.org/markup-compatibility/2006">
                <mc:Choice xmlns:v="urn:schemas-microsoft-com:vml" Requires="v">
                  <p:oleObj spid="_x0000_s622915" name="Формула" r:id="rId9" imgW="177569" imgH="215619" progId="Equation.3">
                    <p:embed/>
                  </p:oleObj>
                </mc:Choice>
                <mc:Fallback>
                  <p:oleObj name="Формула" r:id="rId9" imgW="177569" imgH="215619"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129" y="1393"/>
                          <a:ext cx="99"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324644" name="Group 36"/>
          <p:cNvGrpSpPr>
            <a:grpSpLocks/>
          </p:cNvGrpSpPr>
          <p:nvPr/>
        </p:nvGrpSpPr>
        <p:grpSpPr bwMode="auto">
          <a:xfrm>
            <a:off x="533400" y="1938338"/>
            <a:ext cx="693738" cy="709612"/>
            <a:chOff x="948" y="1095"/>
            <a:chExt cx="437" cy="447"/>
          </a:xfrm>
        </p:grpSpPr>
        <p:sp>
          <p:nvSpPr>
            <p:cNvPr id="68043" name="Line 21"/>
            <p:cNvSpPr>
              <a:spLocks noChangeShapeType="1"/>
            </p:cNvSpPr>
            <p:nvPr/>
          </p:nvSpPr>
          <p:spPr bwMode="auto">
            <a:xfrm>
              <a:off x="948" y="1326"/>
              <a:ext cx="0" cy="216"/>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68044" name="Line 22"/>
            <p:cNvSpPr>
              <a:spLocks noChangeShapeType="1"/>
            </p:cNvSpPr>
            <p:nvPr/>
          </p:nvSpPr>
          <p:spPr bwMode="auto">
            <a:xfrm>
              <a:off x="1043" y="1095"/>
              <a:ext cx="0" cy="35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68045" name="Line 23"/>
            <p:cNvSpPr>
              <a:spLocks noChangeShapeType="1"/>
            </p:cNvSpPr>
            <p:nvPr/>
          </p:nvSpPr>
          <p:spPr bwMode="auto">
            <a:xfrm>
              <a:off x="1385" y="1233"/>
              <a:ext cx="0" cy="306"/>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grpSp>
      <p:graphicFrame>
        <p:nvGraphicFramePr>
          <p:cNvPr id="324645" name="Object 1421"/>
          <p:cNvGraphicFramePr>
            <a:graphicFrameLocks noChangeAspect="1"/>
          </p:cNvGraphicFramePr>
          <p:nvPr>
            <p:extLst>
              <p:ext uri="{D42A27DB-BD31-4B8C-83A1-F6EECF244321}">
                <p14:modId xmlns:p14="http://schemas.microsoft.com/office/powerpoint/2010/main" val="813113931"/>
              </p:ext>
            </p:extLst>
          </p:nvPr>
        </p:nvGraphicFramePr>
        <p:xfrm>
          <a:off x="2206625" y="1193800"/>
          <a:ext cx="1663700" cy="508000"/>
        </p:xfrm>
        <a:graphic>
          <a:graphicData uri="http://schemas.openxmlformats.org/presentationml/2006/ole">
            <mc:AlternateContent xmlns:mc="http://schemas.openxmlformats.org/markup-compatibility/2006">
              <mc:Choice xmlns:v="urn:schemas-microsoft-com:vml" Requires="v">
                <p:oleObj spid="_x0000_s622916" name="Equation" r:id="rId11" imgW="1663560" imgH="507960" progId="Equation.DSMT4">
                  <p:embed/>
                </p:oleObj>
              </mc:Choice>
              <mc:Fallback>
                <p:oleObj name="Equation" r:id="rId11" imgW="1663560" imgH="507960" progId="Equation.DSMT4">
                  <p:embed/>
                  <p:pic>
                    <p:nvPicPr>
                      <p:cNvPr id="0" name=""/>
                      <p:cNvPicPr>
                        <a:picLocks noChangeAspect="1" noChangeArrowheads="1"/>
                      </p:cNvPicPr>
                      <p:nvPr/>
                    </p:nvPicPr>
                    <p:blipFill>
                      <a:blip r:embed="rId12"/>
                      <a:srcRect/>
                      <a:stretch>
                        <a:fillRect/>
                      </a:stretch>
                    </p:blipFill>
                    <p:spPr bwMode="auto">
                      <a:xfrm>
                        <a:off x="2206625" y="1193800"/>
                        <a:ext cx="1663700" cy="508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4646" name="Text Box 38"/>
          <p:cNvSpPr txBox="1">
            <a:spLocks noChangeArrowheads="1"/>
          </p:cNvSpPr>
          <p:nvPr/>
        </p:nvSpPr>
        <p:spPr bwMode="auto">
          <a:xfrm>
            <a:off x="3922713" y="1150938"/>
            <a:ext cx="4930775" cy="554037"/>
          </a:xfrm>
          <a:prstGeom prst="rect">
            <a:avLst/>
          </a:prstGeom>
          <a:noFill/>
          <a:ln>
            <a:noFill/>
          </a:ln>
          <a:effectLst/>
          <a:extLst/>
        </p:spPr>
        <p:txBody>
          <a:bodyPr wrap="non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ru-RU" sz="1000" b="1" dirty="0">
                <a:solidFill>
                  <a:srgbClr val="FF0000"/>
                </a:solidFill>
                <a:cs typeface="Arial" charset="0"/>
              </a:rPr>
              <a:t>2. </a:t>
            </a:r>
            <a:r>
              <a:rPr lang="en-US" sz="1000" b="1" dirty="0" smtClean="0">
                <a:solidFill>
                  <a:srgbClr val="FF0000"/>
                </a:solidFill>
                <a:cs typeface="Arial" charset="0"/>
              </a:rPr>
              <a:t>Method of Supplementation. </a:t>
            </a:r>
            <a:r>
              <a:rPr lang="en-US" sz="1000" dirty="0" smtClean="0">
                <a:solidFill>
                  <a:srgbClr val="00007D">
                    <a:lumMod val="60000"/>
                    <a:lumOff val="40000"/>
                  </a:srgbClr>
                </a:solidFill>
                <a:cs typeface="Arial" charset="0"/>
              </a:rPr>
              <a:t>This method is a special case of the method </a:t>
            </a:r>
            <a:r>
              <a:rPr lang="en-US" sz="1000" dirty="0">
                <a:solidFill>
                  <a:srgbClr val="00007D">
                    <a:lumMod val="60000"/>
                    <a:lumOff val="40000"/>
                  </a:srgbClr>
                </a:solidFill>
                <a:cs typeface="Arial" charset="0"/>
              </a:rPr>
              <a:t>of </a:t>
            </a:r>
            <a:endParaRPr lang="en-US" sz="1000" dirty="0" smtClean="0">
              <a:solidFill>
                <a:srgbClr val="00007D">
                  <a:lumMod val="60000"/>
                  <a:lumOff val="40000"/>
                </a:srgbClr>
              </a:solidFill>
              <a:cs typeface="Arial" charset="0"/>
            </a:endParaRPr>
          </a:p>
          <a:p>
            <a:pPr algn="just" eaLnBrk="1" hangingPunct="1">
              <a:defRPr/>
            </a:pPr>
            <a:r>
              <a:rPr lang="en-US" sz="1000" dirty="0" smtClean="0">
                <a:solidFill>
                  <a:srgbClr val="00007D">
                    <a:lumMod val="60000"/>
                    <a:lumOff val="40000"/>
                  </a:srgbClr>
                </a:solidFill>
                <a:cs typeface="Arial" charset="0"/>
              </a:rPr>
              <a:t>division and it is used to locate</a:t>
            </a:r>
            <a:r>
              <a:rPr lang="ru-RU" sz="1000" dirty="0" smtClean="0">
                <a:solidFill>
                  <a:srgbClr val="00007D">
                    <a:lumMod val="60000"/>
                    <a:lumOff val="40000"/>
                  </a:srgbClr>
                </a:solidFill>
                <a:cs typeface="Arial" charset="0"/>
              </a:rPr>
              <a:t> </a:t>
            </a:r>
            <a:r>
              <a:rPr lang="en-US" sz="1000" dirty="0" smtClean="0">
                <a:solidFill>
                  <a:srgbClr val="00007D">
                    <a:lumMod val="60000"/>
                    <a:lumOff val="40000"/>
                  </a:srgbClr>
                </a:solidFill>
                <a:cs typeface="Arial" charset="0"/>
              </a:rPr>
              <a:t> the centers of gravity of bodies with holes or cavities</a:t>
            </a:r>
          </a:p>
          <a:p>
            <a:pPr algn="just" eaLnBrk="1" hangingPunct="1">
              <a:defRPr/>
            </a:pPr>
            <a:r>
              <a:rPr lang="en-US" sz="1000" dirty="0" smtClean="0">
                <a:solidFill>
                  <a:srgbClr val="00007D">
                    <a:lumMod val="60000"/>
                    <a:lumOff val="40000"/>
                  </a:srgbClr>
                </a:solidFill>
                <a:cs typeface="Arial" charset="0"/>
              </a:rPr>
              <a:t> taking the areas of the latters with a negative sign.</a:t>
            </a:r>
            <a:r>
              <a:rPr lang="ru-RU" sz="1000" dirty="0" smtClean="0">
                <a:solidFill>
                  <a:srgbClr val="00007D">
                    <a:lumMod val="60000"/>
                    <a:lumOff val="40000"/>
                  </a:srgbClr>
                </a:solidFill>
                <a:cs typeface="Arial" charset="0"/>
              </a:rPr>
              <a:t> </a:t>
            </a:r>
            <a:endParaRPr lang="ru-RU" sz="1000" dirty="0">
              <a:solidFill>
                <a:srgbClr val="00007D">
                  <a:lumMod val="60000"/>
                  <a:lumOff val="40000"/>
                </a:srgbClr>
              </a:solidFill>
              <a:cs typeface="Arial" charset="0"/>
            </a:endParaRPr>
          </a:p>
        </p:txBody>
      </p:sp>
      <p:grpSp>
        <p:nvGrpSpPr>
          <p:cNvPr id="324672" name="Group 64"/>
          <p:cNvGrpSpPr>
            <a:grpSpLocks/>
          </p:cNvGrpSpPr>
          <p:nvPr/>
        </p:nvGrpSpPr>
        <p:grpSpPr bwMode="auto">
          <a:xfrm>
            <a:off x="2370138" y="1781175"/>
            <a:ext cx="1539875" cy="1012825"/>
            <a:chOff x="1571" y="1152"/>
            <a:chExt cx="970" cy="638"/>
          </a:xfrm>
        </p:grpSpPr>
        <p:sp>
          <p:nvSpPr>
            <p:cNvPr id="68039" name="Rectangle 39"/>
            <p:cNvSpPr>
              <a:spLocks noChangeArrowheads="1"/>
            </p:cNvSpPr>
            <p:nvPr/>
          </p:nvSpPr>
          <p:spPr bwMode="auto">
            <a:xfrm>
              <a:off x="1577" y="1295"/>
              <a:ext cx="834" cy="491"/>
            </a:xfrm>
            <a:prstGeom prst="rect">
              <a:avLst/>
            </a:prstGeom>
            <a:solidFill>
              <a:srgbClr val="FFFF00"/>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8040" name="Rectangle 40"/>
            <p:cNvSpPr>
              <a:spLocks noChangeArrowheads="1"/>
            </p:cNvSpPr>
            <p:nvPr/>
          </p:nvSpPr>
          <p:spPr bwMode="auto">
            <a:xfrm rot="5400000">
              <a:off x="1982" y="1310"/>
              <a:ext cx="189" cy="258"/>
            </a:xfrm>
            <a:prstGeom prst="rect">
              <a:avLst/>
            </a:prstGeom>
            <a:solidFill>
              <a:schemeClr val="bg1"/>
            </a:solidFill>
            <a:ln w="9525" algn="ctr">
              <a:solidFill>
                <a:schemeClr val="tx1"/>
              </a:solidFill>
              <a:miter lim="800000"/>
              <a:headEnd/>
              <a:tailEnd/>
            </a:ln>
          </p:spPr>
          <p:txBody>
            <a:bodyPr wrap="none" anchor="ctr"/>
            <a:lstStyle/>
            <a:p>
              <a:endParaRPr lang="ru-RU">
                <a:solidFill>
                  <a:srgbClr val="000000"/>
                </a:solidFill>
                <a:latin typeface="Arial" charset="0"/>
                <a:cs typeface="Arial" charset="0"/>
              </a:endParaRPr>
            </a:p>
          </p:txBody>
        </p:sp>
        <p:sp>
          <p:nvSpPr>
            <p:cNvPr id="68041" name="Line 42"/>
            <p:cNvSpPr>
              <a:spLocks noChangeShapeType="1"/>
            </p:cNvSpPr>
            <p:nvPr/>
          </p:nvSpPr>
          <p:spPr bwMode="auto">
            <a:xfrm rot="-5400000">
              <a:off x="1275" y="1489"/>
              <a:ext cx="602" cy="0"/>
            </a:xfrm>
            <a:prstGeom prst="line">
              <a:avLst/>
            </a:prstGeom>
            <a:noFill/>
            <a:ln w="9525">
              <a:solidFill>
                <a:srgbClr val="339966"/>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67982" name="Object 1422"/>
            <p:cNvGraphicFramePr>
              <a:graphicFrameLocks noChangeAspect="1"/>
            </p:cNvGraphicFramePr>
            <p:nvPr/>
          </p:nvGraphicFramePr>
          <p:xfrm>
            <a:off x="1628" y="1152"/>
            <a:ext cx="88" cy="104"/>
          </p:xfrm>
          <a:graphic>
            <a:graphicData uri="http://schemas.openxmlformats.org/presentationml/2006/ole">
              <mc:AlternateContent xmlns:mc="http://schemas.openxmlformats.org/markup-compatibility/2006">
                <mc:Choice xmlns:v="urn:schemas-microsoft-com:vml" Requires="v">
                  <p:oleObj spid="_x0000_s622917" name="Формула" r:id="rId13" imgW="139579" imgH="164957" progId="Equation.3">
                    <p:embed/>
                  </p:oleObj>
                </mc:Choice>
                <mc:Fallback>
                  <p:oleObj name="Формула" r:id="rId13" imgW="139579" imgH="164957"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28" y="1152"/>
                          <a:ext cx="88" cy="104"/>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8042" name="Line 62"/>
            <p:cNvSpPr>
              <a:spLocks noChangeShapeType="1"/>
            </p:cNvSpPr>
            <p:nvPr/>
          </p:nvSpPr>
          <p:spPr bwMode="auto">
            <a:xfrm>
              <a:off x="1571" y="1786"/>
              <a:ext cx="950" cy="0"/>
            </a:xfrm>
            <a:prstGeom prst="line">
              <a:avLst/>
            </a:prstGeom>
            <a:noFill/>
            <a:ln w="9525">
              <a:solidFill>
                <a:srgbClr val="008000"/>
              </a:solidFill>
              <a:round/>
              <a:headEnd/>
              <a:tailEnd type="triangle" w="med" len="med"/>
            </a:ln>
          </p:spPr>
          <p:txBody>
            <a:bodyPr anchor="ctr"/>
            <a:lstStyle/>
            <a:p>
              <a:endParaRPr lang="ru-RU">
                <a:solidFill>
                  <a:srgbClr val="000000"/>
                </a:solidFill>
                <a:latin typeface="Arial" charset="0"/>
                <a:cs typeface="Arial" charset="0"/>
              </a:endParaRPr>
            </a:p>
          </p:txBody>
        </p:sp>
        <p:graphicFrame>
          <p:nvGraphicFramePr>
            <p:cNvPr id="67983" name="Object 1423"/>
            <p:cNvGraphicFramePr>
              <a:graphicFrameLocks noChangeAspect="1"/>
            </p:cNvGraphicFramePr>
            <p:nvPr/>
          </p:nvGraphicFramePr>
          <p:xfrm>
            <a:off x="2461" y="1629"/>
            <a:ext cx="80" cy="88"/>
          </p:xfrm>
          <a:graphic>
            <a:graphicData uri="http://schemas.openxmlformats.org/presentationml/2006/ole">
              <mc:AlternateContent xmlns:mc="http://schemas.openxmlformats.org/markup-compatibility/2006">
                <mc:Choice xmlns:v="urn:schemas-microsoft-com:vml" Requires="v">
                  <p:oleObj spid="_x0000_s622918" name="Формула" r:id="rId14" imgW="126835" imgH="139518" progId="Equation.3">
                    <p:embed/>
                  </p:oleObj>
                </mc:Choice>
                <mc:Fallback>
                  <p:oleObj name="Формула" r:id="rId14" imgW="126835" imgH="139518"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61" y="1629"/>
                          <a:ext cx="80" cy="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
        <p:nvSpPr>
          <p:cNvPr id="324656" name="Oval 48"/>
          <p:cNvSpPr>
            <a:spLocks noChangeArrowheads="1"/>
          </p:cNvSpPr>
          <p:nvPr/>
        </p:nvSpPr>
        <p:spPr bwMode="auto">
          <a:xfrm>
            <a:off x="2481263" y="2205038"/>
            <a:ext cx="219075" cy="219075"/>
          </a:xfrm>
          <a:prstGeom prst="ellipse">
            <a:avLst/>
          </a:prstGeom>
          <a:solidFill>
            <a:srgbClr val="CCFFFF"/>
          </a:solidFill>
          <a:ln w="9525" algn="ctr">
            <a:solidFill>
              <a:schemeClr val="tx1"/>
            </a:solidFill>
            <a:round/>
            <a:headEnd/>
            <a:tailEnd/>
          </a:ln>
        </p:spPr>
        <p:txBody>
          <a:bodyPr wrap="none" anchor="ctr"/>
          <a:lstStyle/>
          <a:p>
            <a:pPr algn="ctr"/>
            <a:r>
              <a:rPr lang="en-US" sz="800">
                <a:solidFill>
                  <a:srgbClr val="000000"/>
                </a:solidFill>
                <a:latin typeface="Arial" charset="0"/>
                <a:cs typeface="Arial" charset="0"/>
              </a:rPr>
              <a:t>1</a:t>
            </a:r>
            <a:endParaRPr lang="ru-RU" sz="800">
              <a:solidFill>
                <a:srgbClr val="000000"/>
              </a:solidFill>
              <a:latin typeface="Arial" charset="0"/>
              <a:cs typeface="Arial" charset="0"/>
            </a:endParaRPr>
          </a:p>
        </p:txBody>
      </p:sp>
      <p:sp>
        <p:nvSpPr>
          <p:cNvPr id="324653" name="Line 45"/>
          <p:cNvSpPr>
            <a:spLocks noChangeShapeType="1"/>
          </p:cNvSpPr>
          <p:nvPr/>
        </p:nvSpPr>
        <p:spPr bwMode="auto">
          <a:xfrm flipH="1">
            <a:off x="2378075" y="2003425"/>
            <a:ext cx="1320800" cy="785813"/>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73" name="Line 65"/>
          <p:cNvSpPr>
            <a:spLocks noChangeShapeType="1"/>
          </p:cNvSpPr>
          <p:nvPr/>
        </p:nvSpPr>
        <p:spPr bwMode="auto">
          <a:xfrm flipH="1" flipV="1">
            <a:off x="2386013" y="2005013"/>
            <a:ext cx="1314450" cy="776287"/>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58" name="Oval 50"/>
          <p:cNvSpPr>
            <a:spLocks noChangeArrowheads="1"/>
          </p:cNvSpPr>
          <p:nvPr/>
        </p:nvSpPr>
        <p:spPr bwMode="auto">
          <a:xfrm>
            <a:off x="3011488" y="2363788"/>
            <a:ext cx="42862" cy="42862"/>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4654" name="Line 46"/>
          <p:cNvSpPr>
            <a:spLocks noChangeShapeType="1"/>
          </p:cNvSpPr>
          <p:nvPr/>
        </p:nvSpPr>
        <p:spPr bwMode="auto">
          <a:xfrm>
            <a:off x="2973388" y="2090738"/>
            <a:ext cx="403225" cy="2952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74" name="Line 66"/>
          <p:cNvSpPr>
            <a:spLocks noChangeShapeType="1"/>
          </p:cNvSpPr>
          <p:nvPr/>
        </p:nvSpPr>
        <p:spPr bwMode="auto">
          <a:xfrm flipV="1">
            <a:off x="2971800" y="2085975"/>
            <a:ext cx="403225" cy="2952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57" name="Oval 49"/>
          <p:cNvSpPr>
            <a:spLocks noChangeArrowheads="1"/>
          </p:cNvSpPr>
          <p:nvPr/>
        </p:nvSpPr>
        <p:spPr bwMode="auto">
          <a:xfrm>
            <a:off x="3124200" y="1978025"/>
            <a:ext cx="219075" cy="219075"/>
          </a:xfrm>
          <a:prstGeom prst="ellipse">
            <a:avLst/>
          </a:prstGeom>
          <a:solidFill>
            <a:srgbClr val="CCFFFF"/>
          </a:solidFill>
          <a:ln w="9525" algn="ctr">
            <a:solidFill>
              <a:schemeClr val="tx1"/>
            </a:solidFill>
            <a:round/>
            <a:headEnd/>
            <a:tailEnd/>
          </a:ln>
        </p:spPr>
        <p:txBody>
          <a:bodyPr wrap="none" anchor="ctr"/>
          <a:lstStyle/>
          <a:p>
            <a:pPr algn="ctr"/>
            <a:r>
              <a:rPr lang="en-US" sz="800">
                <a:solidFill>
                  <a:srgbClr val="000000"/>
                </a:solidFill>
                <a:latin typeface="Arial" charset="0"/>
                <a:cs typeface="Arial" charset="0"/>
              </a:rPr>
              <a:t>2</a:t>
            </a:r>
            <a:endParaRPr lang="ru-RU" sz="800">
              <a:solidFill>
                <a:srgbClr val="000000"/>
              </a:solidFill>
              <a:latin typeface="Arial" charset="0"/>
              <a:cs typeface="Arial" charset="0"/>
            </a:endParaRPr>
          </a:p>
        </p:txBody>
      </p:sp>
      <p:sp>
        <p:nvSpPr>
          <p:cNvPr id="324675" name="Oval 67"/>
          <p:cNvSpPr>
            <a:spLocks noChangeArrowheads="1"/>
          </p:cNvSpPr>
          <p:nvPr/>
        </p:nvSpPr>
        <p:spPr bwMode="auto">
          <a:xfrm>
            <a:off x="3146425" y="2216150"/>
            <a:ext cx="42863" cy="42863"/>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24681" name="Group 73"/>
          <p:cNvGrpSpPr>
            <a:grpSpLocks/>
          </p:cNvGrpSpPr>
          <p:nvPr/>
        </p:nvGrpSpPr>
        <p:grpSpPr bwMode="auto">
          <a:xfrm>
            <a:off x="2373313" y="2252663"/>
            <a:ext cx="800100" cy="885825"/>
            <a:chOff x="1495" y="1419"/>
            <a:chExt cx="504" cy="558"/>
          </a:xfrm>
        </p:grpSpPr>
        <p:sp>
          <p:nvSpPr>
            <p:cNvPr id="68034" name="Line 53"/>
            <p:cNvSpPr>
              <a:spLocks noChangeShapeType="1"/>
            </p:cNvSpPr>
            <p:nvPr/>
          </p:nvSpPr>
          <p:spPr bwMode="auto">
            <a:xfrm>
              <a:off x="1504" y="1950"/>
              <a:ext cx="493"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aphicFrame>
          <p:nvGraphicFramePr>
            <p:cNvPr id="67984" name="Object 1424"/>
            <p:cNvGraphicFramePr>
              <a:graphicFrameLocks noChangeAspect="1"/>
            </p:cNvGraphicFramePr>
            <p:nvPr/>
          </p:nvGraphicFramePr>
          <p:xfrm>
            <a:off x="1637" y="1735"/>
            <a:ext cx="86" cy="112"/>
          </p:xfrm>
          <a:graphic>
            <a:graphicData uri="http://schemas.openxmlformats.org/presentationml/2006/ole">
              <mc:AlternateContent xmlns:mc="http://schemas.openxmlformats.org/markup-compatibility/2006">
                <mc:Choice xmlns:v="urn:schemas-microsoft-com:vml" Requires="v">
                  <p:oleObj spid="_x0000_s622919" name="Формула" r:id="rId15" imgW="164885" imgH="215619" progId="Equation.3">
                    <p:embed/>
                  </p:oleObj>
                </mc:Choice>
                <mc:Fallback>
                  <p:oleObj name="Формула" r:id="rId15" imgW="164885" imgH="215619"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37" y="1735"/>
                          <a:ext cx="86" cy="11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7985" name="Object 1425"/>
            <p:cNvGraphicFramePr>
              <a:graphicFrameLocks noChangeAspect="1"/>
            </p:cNvGraphicFramePr>
            <p:nvPr/>
          </p:nvGraphicFramePr>
          <p:xfrm>
            <a:off x="1664" y="1830"/>
            <a:ext cx="99" cy="120"/>
          </p:xfrm>
          <a:graphic>
            <a:graphicData uri="http://schemas.openxmlformats.org/presentationml/2006/ole">
              <mc:AlternateContent xmlns:mc="http://schemas.openxmlformats.org/markup-compatibility/2006">
                <mc:Choice xmlns:v="urn:schemas-microsoft-com:vml" Requires="v">
                  <p:oleObj spid="_x0000_s622920" name="Формула" r:id="rId16" imgW="177569" imgH="215619" progId="Equation.3">
                    <p:embed/>
                  </p:oleObj>
                </mc:Choice>
                <mc:Fallback>
                  <p:oleObj name="Формула" r:id="rId16" imgW="177569" imgH="215619"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64" y="1830"/>
                          <a:ext cx="99" cy="12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8035" name="Line 59"/>
            <p:cNvSpPr>
              <a:spLocks noChangeShapeType="1"/>
            </p:cNvSpPr>
            <p:nvPr/>
          </p:nvSpPr>
          <p:spPr bwMode="auto">
            <a:xfrm>
              <a:off x="1499" y="1761"/>
              <a:ext cx="0" cy="216"/>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68036" name="Line 60"/>
            <p:cNvSpPr>
              <a:spLocks noChangeShapeType="1"/>
            </p:cNvSpPr>
            <p:nvPr/>
          </p:nvSpPr>
          <p:spPr bwMode="auto">
            <a:xfrm flipH="1">
              <a:off x="1997" y="1419"/>
              <a:ext cx="2" cy="555"/>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68037" name="Line 61"/>
            <p:cNvSpPr>
              <a:spLocks noChangeShapeType="1"/>
            </p:cNvSpPr>
            <p:nvPr/>
          </p:nvSpPr>
          <p:spPr bwMode="auto">
            <a:xfrm>
              <a:off x="1911" y="1514"/>
              <a:ext cx="0" cy="384"/>
            </a:xfrm>
            <a:prstGeom prst="line">
              <a:avLst/>
            </a:prstGeom>
            <a:noFill/>
            <a:ln w="9525">
              <a:solidFill>
                <a:schemeClr val="tx1"/>
              </a:solidFill>
              <a:round/>
              <a:headEnd/>
              <a:tailEnd/>
            </a:ln>
          </p:spPr>
          <p:txBody>
            <a:bodyPr anchor="ctr"/>
            <a:lstStyle/>
            <a:p>
              <a:endParaRPr lang="ru-RU">
                <a:solidFill>
                  <a:srgbClr val="000000"/>
                </a:solidFill>
                <a:latin typeface="Arial" charset="0"/>
                <a:cs typeface="Arial" charset="0"/>
              </a:endParaRPr>
            </a:p>
          </p:txBody>
        </p:sp>
        <p:sp>
          <p:nvSpPr>
            <p:cNvPr id="68038" name="Line 68"/>
            <p:cNvSpPr>
              <a:spLocks noChangeShapeType="1"/>
            </p:cNvSpPr>
            <p:nvPr/>
          </p:nvSpPr>
          <p:spPr bwMode="auto">
            <a:xfrm>
              <a:off x="1495" y="1855"/>
              <a:ext cx="414" cy="0"/>
            </a:xfrm>
            <a:prstGeom prst="line">
              <a:avLst/>
            </a:prstGeom>
            <a:noFill/>
            <a:ln w="9525">
              <a:solidFill>
                <a:schemeClr val="tx1"/>
              </a:solidFill>
              <a:round/>
              <a:headEnd type="triangle" w="med" len="med"/>
              <a:tailEnd type="triangle" w="med" len="med"/>
            </a:ln>
          </p:spPr>
          <p:txBody>
            <a:bodyPr anchor="ctr"/>
            <a:lstStyle/>
            <a:p>
              <a:endParaRPr lang="ru-RU">
                <a:solidFill>
                  <a:srgbClr val="000000"/>
                </a:solidFill>
                <a:latin typeface="Arial" charset="0"/>
                <a:cs typeface="Arial" charset="0"/>
              </a:endParaRPr>
            </a:p>
          </p:txBody>
        </p:sp>
      </p:grpSp>
      <p:graphicFrame>
        <p:nvGraphicFramePr>
          <p:cNvPr id="324682" name="Object 1426"/>
          <p:cNvGraphicFramePr>
            <a:graphicFrameLocks noChangeAspect="1"/>
          </p:cNvGraphicFramePr>
          <p:nvPr>
            <p:extLst>
              <p:ext uri="{D42A27DB-BD31-4B8C-83A1-F6EECF244321}">
                <p14:modId xmlns:p14="http://schemas.microsoft.com/office/powerpoint/2010/main" val="3431902389"/>
              </p:ext>
            </p:extLst>
          </p:nvPr>
        </p:nvGraphicFramePr>
        <p:xfrm>
          <a:off x="5780088" y="2211388"/>
          <a:ext cx="1866900" cy="508000"/>
        </p:xfrm>
        <a:graphic>
          <a:graphicData uri="http://schemas.openxmlformats.org/presentationml/2006/ole">
            <mc:AlternateContent xmlns:mc="http://schemas.openxmlformats.org/markup-compatibility/2006">
              <mc:Choice xmlns:v="urn:schemas-microsoft-com:vml" Requires="v">
                <p:oleObj spid="_x0000_s622921" name="Equation" r:id="rId17" imgW="1866600" imgH="507960" progId="Equation.DSMT4">
                  <p:embed/>
                </p:oleObj>
              </mc:Choice>
              <mc:Fallback>
                <p:oleObj name="Equation" r:id="rId17" imgW="1866600" imgH="507960" progId="Equation.DSMT4">
                  <p:embed/>
                  <p:pic>
                    <p:nvPicPr>
                      <p:cNvPr id="0" name=""/>
                      <p:cNvPicPr>
                        <a:picLocks noChangeAspect="1" noChangeArrowheads="1"/>
                      </p:cNvPicPr>
                      <p:nvPr/>
                    </p:nvPicPr>
                    <p:blipFill>
                      <a:blip r:embed="rId18"/>
                      <a:srcRect/>
                      <a:stretch>
                        <a:fillRect/>
                      </a:stretch>
                    </p:blipFill>
                    <p:spPr bwMode="auto">
                      <a:xfrm>
                        <a:off x="5780088" y="2211388"/>
                        <a:ext cx="1866900" cy="508000"/>
                      </a:xfrm>
                      <a:prstGeom prst="rect">
                        <a:avLst/>
                      </a:prstGeom>
                      <a:pattFill prst="pct50">
                        <a:fgClr>
                          <a:srgbClr val="FFFF99"/>
                        </a:fgClr>
                        <a:bgClr>
                          <a:schemeClr val="bg1"/>
                        </a:bgClr>
                      </a:pattFill>
                      <a:ln w="9525">
                        <a:solidFill>
                          <a:schemeClr val="tx1"/>
                        </a:solidFill>
                        <a:miter lim="800000"/>
                        <a:headEnd/>
                        <a:tailEnd/>
                      </a:ln>
                    </p:spPr>
                  </p:pic>
                </p:oleObj>
              </mc:Fallback>
            </mc:AlternateContent>
          </a:graphicData>
        </a:graphic>
      </p:graphicFrame>
      <p:sp>
        <p:nvSpPr>
          <p:cNvPr id="324683" name="Text Box 75"/>
          <p:cNvSpPr txBox="1">
            <a:spLocks noChangeArrowheads="1"/>
          </p:cNvSpPr>
          <p:nvPr/>
        </p:nvSpPr>
        <p:spPr bwMode="auto">
          <a:xfrm>
            <a:off x="254000" y="3219450"/>
            <a:ext cx="8645525" cy="400110"/>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ru-RU" sz="1000" b="1" dirty="0">
                <a:solidFill>
                  <a:srgbClr val="FF0000"/>
                </a:solidFill>
                <a:cs typeface="Arial" charset="0"/>
              </a:rPr>
              <a:t>3. </a:t>
            </a:r>
            <a:r>
              <a:rPr lang="en-US" sz="1000" b="1" dirty="0" smtClean="0">
                <a:solidFill>
                  <a:srgbClr val="FF0000"/>
                </a:solidFill>
                <a:cs typeface="Arial" charset="0"/>
              </a:rPr>
              <a:t>Method of Symmetry. </a:t>
            </a:r>
            <a:r>
              <a:rPr lang="en-US" sz="1000" dirty="0" smtClean="0">
                <a:solidFill>
                  <a:srgbClr val="00007D">
                    <a:lumMod val="60000"/>
                    <a:lumOff val="40000"/>
                  </a:srgbClr>
                </a:solidFill>
                <a:cs typeface="Arial" charset="0"/>
              </a:rPr>
              <a:t>By </a:t>
            </a:r>
            <a:r>
              <a:rPr lang="en-US" sz="1000" dirty="0">
                <a:solidFill>
                  <a:srgbClr val="00007D">
                    <a:lumMod val="60000"/>
                    <a:lumOff val="40000"/>
                  </a:srgbClr>
                </a:solidFill>
                <a:cs typeface="Arial" charset="0"/>
              </a:rPr>
              <a:t>virtue of the properties of symmetry, the center of gravity of homogeneous </a:t>
            </a:r>
          </a:p>
          <a:p>
            <a:pPr algn="just" eaLnBrk="1" hangingPunct="1">
              <a:defRPr/>
            </a:pPr>
            <a:r>
              <a:rPr lang="en-US" sz="1000" dirty="0">
                <a:solidFill>
                  <a:srgbClr val="00007D">
                    <a:lumMod val="60000"/>
                    <a:lumOff val="40000"/>
                  </a:srgbClr>
                </a:solidFill>
                <a:cs typeface="Arial" charset="0"/>
              </a:rPr>
              <a:t>bodies is coincident with their center of symmetry.</a:t>
            </a:r>
            <a:endParaRPr lang="ru-RU" sz="1000" dirty="0">
              <a:solidFill>
                <a:srgbClr val="00007D">
                  <a:lumMod val="60000"/>
                  <a:lumOff val="40000"/>
                </a:srgbClr>
              </a:solidFill>
              <a:cs typeface="Arial" charset="0"/>
            </a:endParaRPr>
          </a:p>
        </p:txBody>
      </p:sp>
      <p:sp>
        <p:nvSpPr>
          <p:cNvPr id="324684" name="Text Box 76"/>
          <p:cNvSpPr txBox="1">
            <a:spLocks noRot="1" noChangeAspect="1" noMove="1" noResize="1" noEditPoints="1" noAdjustHandles="1" noChangeArrowheads="1" noChangeShapeType="1" noTextEdit="1"/>
          </p:cNvSpPr>
          <p:nvPr/>
        </p:nvSpPr>
        <p:spPr bwMode="auto">
          <a:xfrm>
            <a:off x="4089400" y="2735263"/>
            <a:ext cx="4658776" cy="430887"/>
          </a:xfrm>
          <a:prstGeom prst="rect">
            <a:avLst/>
          </a:prstGeom>
          <a:blipFill rotWithShape="1">
            <a:blip r:embed="rId19"/>
            <a:stretch>
              <a:fillRect t="-1429" b="-5714"/>
            </a:stretch>
          </a:blipFill>
          <a:ln>
            <a:noFill/>
          </a:ln>
          <a:effectLst/>
          <a:extLst/>
        </p:spPr>
        <p:txBody>
          <a:bodyPr/>
          <a:lstStyle/>
          <a:p>
            <a:pPr>
              <a:defRPr/>
            </a:pPr>
            <a:r>
              <a:rPr lang="ru-RU">
                <a:noFill/>
                <a:latin typeface="Arial" charset="0"/>
                <a:cs typeface="Arial" charset="0"/>
              </a:rPr>
              <a:t> </a:t>
            </a:r>
          </a:p>
        </p:txBody>
      </p:sp>
      <p:graphicFrame>
        <p:nvGraphicFramePr>
          <p:cNvPr id="324685" name="Object 1427"/>
          <p:cNvGraphicFramePr>
            <a:graphicFrameLocks noChangeAspect="1"/>
          </p:cNvGraphicFramePr>
          <p:nvPr>
            <p:extLst>
              <p:ext uri="{D42A27DB-BD31-4B8C-83A1-F6EECF244321}">
                <p14:modId xmlns:p14="http://schemas.microsoft.com/office/powerpoint/2010/main" val="1689930292"/>
              </p:ext>
            </p:extLst>
          </p:nvPr>
        </p:nvGraphicFramePr>
        <p:xfrm>
          <a:off x="6870700" y="3143250"/>
          <a:ext cx="1054100" cy="431800"/>
        </p:xfrm>
        <a:graphic>
          <a:graphicData uri="http://schemas.openxmlformats.org/presentationml/2006/ole">
            <mc:AlternateContent xmlns:mc="http://schemas.openxmlformats.org/markup-compatibility/2006">
              <mc:Choice xmlns:v="urn:schemas-microsoft-com:vml" Requires="v">
                <p:oleObj spid="_x0000_s622922" name="Equation" r:id="rId20" imgW="1054080" imgH="431640" progId="Equation.DSMT4">
                  <p:embed/>
                </p:oleObj>
              </mc:Choice>
              <mc:Fallback>
                <p:oleObj name="Equation" r:id="rId20" imgW="1054080" imgH="431640" progId="Equation.DSMT4">
                  <p:embed/>
                  <p:pic>
                    <p:nvPicPr>
                      <p:cNvPr id="0" name=""/>
                      <p:cNvPicPr>
                        <a:picLocks noChangeAspect="1" noChangeArrowheads="1"/>
                      </p:cNvPicPr>
                      <p:nvPr/>
                    </p:nvPicPr>
                    <p:blipFill>
                      <a:blip r:embed="rId21"/>
                      <a:srcRect/>
                      <a:stretch>
                        <a:fillRect/>
                      </a:stretch>
                    </p:blipFill>
                    <p:spPr bwMode="auto">
                      <a:xfrm>
                        <a:off x="6870700" y="3143250"/>
                        <a:ext cx="1054100" cy="431800"/>
                      </a:xfrm>
                      <a:prstGeom prst="rect">
                        <a:avLst/>
                      </a:prstGeom>
                      <a:solidFill>
                        <a:srgbClr val="FF0000"/>
                      </a:solidFill>
                      <a:ln w="9525">
                        <a:solidFill>
                          <a:schemeClr val="tx1"/>
                        </a:solidFill>
                        <a:miter lim="800000"/>
                        <a:headEnd/>
                        <a:tailEnd/>
                      </a:ln>
                    </p:spPr>
                  </p:pic>
                </p:oleObj>
              </mc:Fallback>
            </mc:AlternateContent>
          </a:graphicData>
        </a:graphic>
      </p:graphicFrame>
      <p:sp>
        <p:nvSpPr>
          <p:cNvPr id="324686" name="Text Box 78"/>
          <p:cNvSpPr txBox="1">
            <a:spLocks noChangeArrowheads="1"/>
          </p:cNvSpPr>
          <p:nvPr/>
        </p:nvSpPr>
        <p:spPr bwMode="auto">
          <a:xfrm>
            <a:off x="242888" y="3703638"/>
            <a:ext cx="8645525" cy="246062"/>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eaLnBrk="1" hangingPunct="1">
              <a:defRPr/>
            </a:pPr>
            <a:r>
              <a:rPr lang="ru-RU" sz="1000" b="1" dirty="0">
                <a:solidFill>
                  <a:srgbClr val="FF0000"/>
                </a:solidFill>
                <a:cs typeface="Arial" charset="0"/>
              </a:rPr>
              <a:t>4</a:t>
            </a:r>
            <a:r>
              <a:rPr lang="ru-RU" sz="1000" dirty="0">
                <a:solidFill>
                  <a:srgbClr val="FF0000"/>
                </a:solidFill>
                <a:cs typeface="Arial" charset="0"/>
              </a:rPr>
              <a:t>.</a:t>
            </a:r>
            <a:r>
              <a:rPr lang="ru-RU" sz="1000" b="1" dirty="0">
                <a:solidFill>
                  <a:srgbClr val="FF0000"/>
                </a:solidFill>
                <a:cs typeface="Arial" charset="0"/>
              </a:rPr>
              <a:t> </a:t>
            </a:r>
            <a:r>
              <a:rPr lang="en-US" sz="1000" b="1" dirty="0" smtClean="0">
                <a:solidFill>
                  <a:srgbClr val="FF0000"/>
                </a:solidFill>
                <a:cs typeface="Arial" charset="0"/>
              </a:rPr>
              <a:t>Method of Integration.</a:t>
            </a:r>
            <a:r>
              <a:rPr lang="ru-RU" sz="1000" dirty="0" smtClean="0">
                <a:solidFill>
                  <a:srgbClr val="000000"/>
                </a:solidFill>
                <a:cs typeface="Arial" charset="0"/>
              </a:rPr>
              <a:t> </a:t>
            </a:r>
            <a:r>
              <a:rPr lang="en-US" sz="1000" dirty="0" smtClean="0">
                <a:solidFill>
                  <a:srgbClr val="00007D">
                    <a:lumMod val="60000"/>
                    <a:lumOff val="40000"/>
                  </a:srgbClr>
                </a:solidFill>
                <a:cs typeface="Arial" charset="0"/>
              </a:rPr>
              <a:t>See  the previous examples</a:t>
            </a:r>
            <a:r>
              <a:rPr lang="ru-RU" sz="1000" dirty="0" smtClean="0">
                <a:solidFill>
                  <a:srgbClr val="00007D">
                    <a:lumMod val="60000"/>
                    <a:lumOff val="40000"/>
                  </a:srgbClr>
                </a:solidFill>
                <a:cs typeface="Arial" charset="0"/>
              </a:rPr>
              <a:t>.</a:t>
            </a:r>
            <a:endParaRPr lang="ru-RU" sz="1000" dirty="0">
              <a:solidFill>
                <a:srgbClr val="00007D">
                  <a:lumMod val="60000"/>
                  <a:lumOff val="40000"/>
                </a:srgbClr>
              </a:solidFill>
              <a:cs typeface="Arial" charset="0"/>
            </a:endParaRPr>
          </a:p>
        </p:txBody>
      </p:sp>
      <p:sp>
        <p:nvSpPr>
          <p:cNvPr id="324687" name="Text Box 79"/>
          <p:cNvSpPr txBox="1">
            <a:spLocks noChangeArrowheads="1"/>
          </p:cNvSpPr>
          <p:nvPr/>
        </p:nvSpPr>
        <p:spPr bwMode="auto">
          <a:xfrm>
            <a:off x="207963" y="4029075"/>
            <a:ext cx="8645525" cy="860425"/>
          </a:xfrm>
          <a:prstGeom prst="rect">
            <a:avLst/>
          </a:prstGeom>
          <a:noFill/>
          <a:ln>
            <a:noFill/>
          </a:ln>
          <a:effectLst/>
          <a:extLst/>
        </p:spPr>
        <p:txBody>
          <a:bodyPr>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algn="just" eaLnBrk="1" hangingPunct="1">
              <a:defRPr/>
            </a:pPr>
            <a:r>
              <a:rPr lang="ru-RU" sz="1000" b="1" dirty="0">
                <a:solidFill>
                  <a:srgbClr val="FF0000"/>
                </a:solidFill>
                <a:cs typeface="Arial" charset="0"/>
              </a:rPr>
              <a:t>5. </a:t>
            </a:r>
            <a:r>
              <a:rPr lang="en-US" sz="1000" b="1" dirty="0" smtClean="0">
                <a:solidFill>
                  <a:srgbClr val="FF0000"/>
                </a:solidFill>
                <a:cs typeface="Arial" charset="0"/>
              </a:rPr>
              <a:t>Experimental Method (The Method of Suspension).</a:t>
            </a:r>
            <a:r>
              <a:rPr lang="ru-RU" sz="1000" dirty="0" smtClean="0">
                <a:solidFill>
                  <a:srgbClr val="000000"/>
                </a:solidFill>
                <a:cs typeface="Arial" charset="0"/>
              </a:rPr>
              <a:t> </a:t>
            </a:r>
            <a:r>
              <a:rPr lang="en-US" sz="1000" dirty="0" smtClean="0">
                <a:solidFill>
                  <a:srgbClr val="00007D">
                    <a:lumMod val="60000"/>
                    <a:lumOff val="40000"/>
                  </a:srgbClr>
                </a:solidFill>
                <a:cs typeface="Arial" charset="0"/>
              </a:rPr>
              <a:t>The center of gravity of composite non-homogeneous body can be determined experimentally. In the method of suspension the body is suspended by strings attached to different points. The direction of the string supporting the body will each time give the direction of gravitational force. The point of intersection of these directions locates the center of gravity of the body.</a:t>
            </a:r>
          </a:p>
          <a:p>
            <a:pPr eaLnBrk="1" hangingPunct="1">
              <a:defRPr/>
            </a:pPr>
            <a:endParaRPr lang="ru-RU" sz="1000" dirty="0">
              <a:solidFill>
                <a:srgbClr val="000000"/>
              </a:solidFill>
              <a:cs typeface="Arial" charset="0"/>
            </a:endParaRPr>
          </a:p>
        </p:txBody>
      </p:sp>
      <p:grpSp>
        <p:nvGrpSpPr>
          <p:cNvPr id="324691" name="Group 83"/>
          <p:cNvGrpSpPr>
            <a:grpSpLocks/>
          </p:cNvGrpSpPr>
          <p:nvPr/>
        </p:nvGrpSpPr>
        <p:grpSpPr bwMode="auto">
          <a:xfrm>
            <a:off x="1279525" y="5143500"/>
            <a:ext cx="1060450" cy="1514475"/>
            <a:chOff x="806" y="3252"/>
            <a:chExt cx="668" cy="954"/>
          </a:xfrm>
          <a:solidFill>
            <a:srgbClr val="FFFF00"/>
          </a:solidFill>
        </p:grpSpPr>
        <p:sp>
          <p:nvSpPr>
            <p:cNvPr id="68032" name="Freeform 80"/>
            <p:cNvSpPr>
              <a:spLocks/>
            </p:cNvSpPr>
            <p:nvPr/>
          </p:nvSpPr>
          <p:spPr bwMode="auto">
            <a:xfrm rot="-2808983">
              <a:off x="750" y="3358"/>
              <a:ext cx="780" cy="668"/>
            </a:xfrm>
            <a:custGeom>
              <a:avLst/>
              <a:gdLst>
                <a:gd name="T0" fmla="*/ 18 w 780"/>
                <a:gd name="T1" fmla="*/ 590 h 668"/>
                <a:gd name="T2" fmla="*/ 0 w 780"/>
                <a:gd name="T3" fmla="*/ 524 h 668"/>
                <a:gd name="T4" fmla="*/ 48 w 780"/>
                <a:gd name="T5" fmla="*/ 344 h 668"/>
                <a:gd name="T6" fmla="*/ 210 w 780"/>
                <a:gd name="T7" fmla="*/ 176 h 668"/>
                <a:gd name="T8" fmla="*/ 252 w 780"/>
                <a:gd name="T9" fmla="*/ 140 h 668"/>
                <a:gd name="T10" fmla="*/ 372 w 780"/>
                <a:gd name="T11" fmla="*/ 80 h 668"/>
                <a:gd name="T12" fmla="*/ 414 w 780"/>
                <a:gd name="T13" fmla="*/ 50 h 668"/>
                <a:gd name="T14" fmla="*/ 600 w 780"/>
                <a:gd name="T15" fmla="*/ 2 h 668"/>
                <a:gd name="T16" fmla="*/ 654 w 780"/>
                <a:gd name="T17" fmla="*/ 8 h 668"/>
                <a:gd name="T18" fmla="*/ 702 w 780"/>
                <a:gd name="T19" fmla="*/ 56 h 668"/>
                <a:gd name="T20" fmla="*/ 780 w 780"/>
                <a:gd name="T21" fmla="*/ 146 h 668"/>
                <a:gd name="T22" fmla="*/ 768 w 780"/>
                <a:gd name="T23" fmla="*/ 200 h 668"/>
                <a:gd name="T24" fmla="*/ 750 w 780"/>
                <a:gd name="T25" fmla="*/ 212 h 668"/>
                <a:gd name="T26" fmla="*/ 726 w 780"/>
                <a:gd name="T27" fmla="*/ 248 h 668"/>
                <a:gd name="T28" fmla="*/ 672 w 780"/>
                <a:gd name="T29" fmla="*/ 278 h 668"/>
                <a:gd name="T30" fmla="*/ 528 w 780"/>
                <a:gd name="T31" fmla="*/ 320 h 668"/>
                <a:gd name="T32" fmla="*/ 414 w 780"/>
                <a:gd name="T33" fmla="*/ 566 h 668"/>
                <a:gd name="T34" fmla="*/ 216 w 780"/>
                <a:gd name="T35" fmla="*/ 668 h 668"/>
                <a:gd name="T36" fmla="*/ 102 w 780"/>
                <a:gd name="T37" fmla="*/ 662 h 668"/>
                <a:gd name="T38" fmla="*/ 18 w 780"/>
                <a:gd name="T39" fmla="*/ 626 h 668"/>
                <a:gd name="T40" fmla="*/ 18 w 780"/>
                <a:gd name="T41" fmla="*/ 590 h 6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0"/>
                <a:gd name="T64" fmla="*/ 0 h 668"/>
                <a:gd name="T65" fmla="*/ 780 w 780"/>
                <a:gd name="T66" fmla="*/ 668 h 6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0" h="668">
                  <a:moveTo>
                    <a:pt x="18" y="590"/>
                  </a:moveTo>
                  <a:cubicBezTo>
                    <a:pt x="3" y="544"/>
                    <a:pt x="8" y="566"/>
                    <a:pt x="0" y="524"/>
                  </a:cubicBezTo>
                  <a:cubicBezTo>
                    <a:pt x="5" y="442"/>
                    <a:pt x="3" y="404"/>
                    <a:pt x="48" y="344"/>
                  </a:cubicBezTo>
                  <a:cubicBezTo>
                    <a:pt x="67" y="286"/>
                    <a:pt x="150" y="196"/>
                    <a:pt x="210" y="176"/>
                  </a:cubicBezTo>
                  <a:cubicBezTo>
                    <a:pt x="225" y="165"/>
                    <a:pt x="237" y="151"/>
                    <a:pt x="252" y="140"/>
                  </a:cubicBezTo>
                  <a:cubicBezTo>
                    <a:pt x="289" y="114"/>
                    <a:pt x="333" y="102"/>
                    <a:pt x="372" y="80"/>
                  </a:cubicBezTo>
                  <a:cubicBezTo>
                    <a:pt x="378" y="77"/>
                    <a:pt x="412" y="51"/>
                    <a:pt x="414" y="50"/>
                  </a:cubicBezTo>
                  <a:cubicBezTo>
                    <a:pt x="470" y="18"/>
                    <a:pt x="537" y="8"/>
                    <a:pt x="600" y="2"/>
                  </a:cubicBezTo>
                  <a:cubicBezTo>
                    <a:pt x="618" y="4"/>
                    <a:pt x="638" y="0"/>
                    <a:pt x="654" y="8"/>
                  </a:cubicBezTo>
                  <a:cubicBezTo>
                    <a:pt x="674" y="19"/>
                    <a:pt x="686" y="40"/>
                    <a:pt x="702" y="56"/>
                  </a:cubicBezTo>
                  <a:cubicBezTo>
                    <a:pt x="732" y="86"/>
                    <a:pt x="761" y="107"/>
                    <a:pt x="780" y="146"/>
                  </a:cubicBezTo>
                  <a:cubicBezTo>
                    <a:pt x="776" y="164"/>
                    <a:pt x="776" y="183"/>
                    <a:pt x="768" y="200"/>
                  </a:cubicBezTo>
                  <a:cubicBezTo>
                    <a:pt x="765" y="207"/>
                    <a:pt x="755" y="207"/>
                    <a:pt x="750" y="212"/>
                  </a:cubicBezTo>
                  <a:cubicBezTo>
                    <a:pt x="741" y="223"/>
                    <a:pt x="734" y="236"/>
                    <a:pt x="726" y="248"/>
                  </a:cubicBezTo>
                  <a:cubicBezTo>
                    <a:pt x="707" y="276"/>
                    <a:pt x="694" y="267"/>
                    <a:pt x="672" y="278"/>
                  </a:cubicBezTo>
                  <a:cubicBezTo>
                    <a:pt x="629" y="300"/>
                    <a:pt x="576" y="310"/>
                    <a:pt x="528" y="320"/>
                  </a:cubicBezTo>
                  <a:cubicBezTo>
                    <a:pt x="429" y="386"/>
                    <a:pt x="469" y="483"/>
                    <a:pt x="414" y="566"/>
                  </a:cubicBezTo>
                  <a:cubicBezTo>
                    <a:pt x="381" y="615"/>
                    <a:pt x="270" y="654"/>
                    <a:pt x="216" y="668"/>
                  </a:cubicBezTo>
                  <a:cubicBezTo>
                    <a:pt x="178" y="666"/>
                    <a:pt x="140" y="665"/>
                    <a:pt x="102" y="662"/>
                  </a:cubicBezTo>
                  <a:cubicBezTo>
                    <a:pt x="72" y="659"/>
                    <a:pt x="46" y="635"/>
                    <a:pt x="18" y="626"/>
                  </a:cubicBezTo>
                  <a:cubicBezTo>
                    <a:pt x="10" y="602"/>
                    <a:pt x="10" y="614"/>
                    <a:pt x="18" y="590"/>
                  </a:cubicBezTo>
                  <a:close/>
                </a:path>
              </a:pathLst>
            </a:custGeom>
            <a:grp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68033" name="Line 82"/>
            <p:cNvSpPr>
              <a:spLocks noChangeShapeType="1"/>
            </p:cNvSpPr>
            <p:nvPr/>
          </p:nvSpPr>
          <p:spPr bwMode="auto">
            <a:xfrm>
              <a:off x="1122" y="3252"/>
              <a:ext cx="0" cy="954"/>
            </a:xfrm>
            <a:prstGeom prst="line">
              <a:avLst/>
            </a:prstGeom>
            <a:grp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pSp>
      <p:sp>
        <p:nvSpPr>
          <p:cNvPr id="324689" name="Oval 81"/>
          <p:cNvSpPr>
            <a:spLocks noChangeArrowheads="1"/>
          </p:cNvSpPr>
          <p:nvPr/>
        </p:nvSpPr>
        <p:spPr bwMode="auto">
          <a:xfrm>
            <a:off x="1763713" y="5310188"/>
            <a:ext cx="42862" cy="42862"/>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grpSp>
        <p:nvGrpSpPr>
          <p:cNvPr id="324692" name="Group 84"/>
          <p:cNvGrpSpPr>
            <a:grpSpLocks/>
          </p:cNvGrpSpPr>
          <p:nvPr/>
        </p:nvGrpSpPr>
        <p:grpSpPr bwMode="auto">
          <a:xfrm rot="4094641">
            <a:off x="2297113" y="4846637"/>
            <a:ext cx="1060450" cy="1514475"/>
            <a:chOff x="806" y="3252"/>
            <a:chExt cx="668" cy="954"/>
          </a:xfrm>
          <a:solidFill>
            <a:srgbClr val="FFFF00"/>
          </a:solidFill>
        </p:grpSpPr>
        <p:sp>
          <p:nvSpPr>
            <p:cNvPr id="68030" name="Freeform 85"/>
            <p:cNvSpPr>
              <a:spLocks/>
            </p:cNvSpPr>
            <p:nvPr/>
          </p:nvSpPr>
          <p:spPr bwMode="auto">
            <a:xfrm rot="-2808983">
              <a:off x="750" y="3358"/>
              <a:ext cx="780" cy="668"/>
            </a:xfrm>
            <a:custGeom>
              <a:avLst/>
              <a:gdLst>
                <a:gd name="T0" fmla="*/ 18 w 780"/>
                <a:gd name="T1" fmla="*/ 590 h 668"/>
                <a:gd name="T2" fmla="*/ 0 w 780"/>
                <a:gd name="T3" fmla="*/ 524 h 668"/>
                <a:gd name="T4" fmla="*/ 48 w 780"/>
                <a:gd name="T5" fmla="*/ 344 h 668"/>
                <a:gd name="T6" fmla="*/ 210 w 780"/>
                <a:gd name="T7" fmla="*/ 176 h 668"/>
                <a:gd name="T8" fmla="*/ 252 w 780"/>
                <a:gd name="T9" fmla="*/ 140 h 668"/>
                <a:gd name="T10" fmla="*/ 372 w 780"/>
                <a:gd name="T11" fmla="*/ 80 h 668"/>
                <a:gd name="T12" fmla="*/ 414 w 780"/>
                <a:gd name="T13" fmla="*/ 50 h 668"/>
                <a:gd name="T14" fmla="*/ 600 w 780"/>
                <a:gd name="T15" fmla="*/ 2 h 668"/>
                <a:gd name="T16" fmla="*/ 654 w 780"/>
                <a:gd name="T17" fmla="*/ 8 h 668"/>
                <a:gd name="T18" fmla="*/ 702 w 780"/>
                <a:gd name="T19" fmla="*/ 56 h 668"/>
                <a:gd name="T20" fmla="*/ 780 w 780"/>
                <a:gd name="T21" fmla="*/ 146 h 668"/>
                <a:gd name="T22" fmla="*/ 768 w 780"/>
                <a:gd name="T23" fmla="*/ 200 h 668"/>
                <a:gd name="T24" fmla="*/ 750 w 780"/>
                <a:gd name="T25" fmla="*/ 212 h 668"/>
                <a:gd name="T26" fmla="*/ 726 w 780"/>
                <a:gd name="T27" fmla="*/ 248 h 668"/>
                <a:gd name="T28" fmla="*/ 672 w 780"/>
                <a:gd name="T29" fmla="*/ 278 h 668"/>
                <a:gd name="T30" fmla="*/ 528 w 780"/>
                <a:gd name="T31" fmla="*/ 320 h 668"/>
                <a:gd name="T32" fmla="*/ 414 w 780"/>
                <a:gd name="T33" fmla="*/ 566 h 668"/>
                <a:gd name="T34" fmla="*/ 216 w 780"/>
                <a:gd name="T35" fmla="*/ 668 h 668"/>
                <a:gd name="T36" fmla="*/ 102 w 780"/>
                <a:gd name="T37" fmla="*/ 662 h 668"/>
                <a:gd name="T38" fmla="*/ 18 w 780"/>
                <a:gd name="T39" fmla="*/ 626 h 668"/>
                <a:gd name="T40" fmla="*/ 18 w 780"/>
                <a:gd name="T41" fmla="*/ 590 h 66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80"/>
                <a:gd name="T64" fmla="*/ 0 h 668"/>
                <a:gd name="T65" fmla="*/ 780 w 780"/>
                <a:gd name="T66" fmla="*/ 668 h 66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80" h="668">
                  <a:moveTo>
                    <a:pt x="18" y="590"/>
                  </a:moveTo>
                  <a:cubicBezTo>
                    <a:pt x="3" y="544"/>
                    <a:pt x="8" y="566"/>
                    <a:pt x="0" y="524"/>
                  </a:cubicBezTo>
                  <a:cubicBezTo>
                    <a:pt x="5" y="442"/>
                    <a:pt x="3" y="404"/>
                    <a:pt x="48" y="344"/>
                  </a:cubicBezTo>
                  <a:cubicBezTo>
                    <a:pt x="67" y="286"/>
                    <a:pt x="150" y="196"/>
                    <a:pt x="210" y="176"/>
                  </a:cubicBezTo>
                  <a:cubicBezTo>
                    <a:pt x="225" y="165"/>
                    <a:pt x="237" y="151"/>
                    <a:pt x="252" y="140"/>
                  </a:cubicBezTo>
                  <a:cubicBezTo>
                    <a:pt x="289" y="114"/>
                    <a:pt x="333" y="102"/>
                    <a:pt x="372" y="80"/>
                  </a:cubicBezTo>
                  <a:cubicBezTo>
                    <a:pt x="378" y="77"/>
                    <a:pt x="412" y="51"/>
                    <a:pt x="414" y="50"/>
                  </a:cubicBezTo>
                  <a:cubicBezTo>
                    <a:pt x="470" y="18"/>
                    <a:pt x="537" y="8"/>
                    <a:pt x="600" y="2"/>
                  </a:cubicBezTo>
                  <a:cubicBezTo>
                    <a:pt x="618" y="4"/>
                    <a:pt x="638" y="0"/>
                    <a:pt x="654" y="8"/>
                  </a:cubicBezTo>
                  <a:cubicBezTo>
                    <a:pt x="674" y="19"/>
                    <a:pt x="686" y="40"/>
                    <a:pt x="702" y="56"/>
                  </a:cubicBezTo>
                  <a:cubicBezTo>
                    <a:pt x="732" y="86"/>
                    <a:pt x="761" y="107"/>
                    <a:pt x="780" y="146"/>
                  </a:cubicBezTo>
                  <a:cubicBezTo>
                    <a:pt x="776" y="164"/>
                    <a:pt x="776" y="183"/>
                    <a:pt x="768" y="200"/>
                  </a:cubicBezTo>
                  <a:cubicBezTo>
                    <a:pt x="765" y="207"/>
                    <a:pt x="755" y="207"/>
                    <a:pt x="750" y="212"/>
                  </a:cubicBezTo>
                  <a:cubicBezTo>
                    <a:pt x="741" y="223"/>
                    <a:pt x="734" y="236"/>
                    <a:pt x="726" y="248"/>
                  </a:cubicBezTo>
                  <a:cubicBezTo>
                    <a:pt x="707" y="276"/>
                    <a:pt x="694" y="267"/>
                    <a:pt x="672" y="278"/>
                  </a:cubicBezTo>
                  <a:cubicBezTo>
                    <a:pt x="629" y="300"/>
                    <a:pt x="576" y="310"/>
                    <a:pt x="528" y="320"/>
                  </a:cubicBezTo>
                  <a:cubicBezTo>
                    <a:pt x="429" y="386"/>
                    <a:pt x="469" y="483"/>
                    <a:pt x="414" y="566"/>
                  </a:cubicBezTo>
                  <a:cubicBezTo>
                    <a:pt x="381" y="615"/>
                    <a:pt x="270" y="654"/>
                    <a:pt x="216" y="668"/>
                  </a:cubicBezTo>
                  <a:cubicBezTo>
                    <a:pt x="178" y="666"/>
                    <a:pt x="140" y="665"/>
                    <a:pt x="102" y="662"/>
                  </a:cubicBezTo>
                  <a:cubicBezTo>
                    <a:pt x="72" y="659"/>
                    <a:pt x="46" y="635"/>
                    <a:pt x="18" y="626"/>
                  </a:cubicBezTo>
                  <a:cubicBezTo>
                    <a:pt x="10" y="602"/>
                    <a:pt x="10" y="614"/>
                    <a:pt x="18" y="590"/>
                  </a:cubicBezTo>
                  <a:close/>
                </a:path>
              </a:pathLst>
            </a:custGeom>
            <a:grpFill/>
            <a:ln w="9525" cap="flat" cmpd="sng">
              <a:solidFill>
                <a:schemeClr val="tx1"/>
              </a:solidFill>
              <a:prstDash val="solid"/>
              <a:round/>
              <a:headEnd type="none" w="med" len="med"/>
              <a:tailEnd type="none" w="med" len="med"/>
            </a:ln>
          </p:spPr>
          <p:txBody>
            <a:bodyPr anchor="ctr"/>
            <a:lstStyle/>
            <a:p>
              <a:endParaRPr lang="ru-RU">
                <a:solidFill>
                  <a:srgbClr val="000000"/>
                </a:solidFill>
                <a:latin typeface="Arial" charset="0"/>
                <a:cs typeface="Arial" charset="0"/>
              </a:endParaRPr>
            </a:p>
          </p:txBody>
        </p:sp>
        <p:sp>
          <p:nvSpPr>
            <p:cNvPr id="68031" name="Line 86"/>
            <p:cNvSpPr>
              <a:spLocks noChangeShapeType="1"/>
            </p:cNvSpPr>
            <p:nvPr/>
          </p:nvSpPr>
          <p:spPr bwMode="auto">
            <a:xfrm>
              <a:off x="1122" y="3252"/>
              <a:ext cx="0" cy="954"/>
            </a:xfrm>
            <a:prstGeom prst="line">
              <a:avLst/>
            </a:prstGeom>
            <a:grp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grpSp>
      <p:sp>
        <p:nvSpPr>
          <p:cNvPr id="324695" name="Oval 87"/>
          <p:cNvSpPr>
            <a:spLocks noChangeArrowheads="1"/>
          </p:cNvSpPr>
          <p:nvPr/>
        </p:nvSpPr>
        <p:spPr bwMode="auto">
          <a:xfrm>
            <a:off x="2724150" y="5280025"/>
            <a:ext cx="42863" cy="42863"/>
          </a:xfrm>
          <a:prstGeom prst="ellipse">
            <a:avLst/>
          </a:prstGeom>
          <a:solidFill>
            <a:srgbClr val="FF00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324696" name="Line 88"/>
          <p:cNvSpPr>
            <a:spLocks noChangeShapeType="1"/>
          </p:cNvSpPr>
          <p:nvPr/>
        </p:nvSpPr>
        <p:spPr bwMode="auto">
          <a:xfrm>
            <a:off x="2743200" y="5143500"/>
            <a:ext cx="0" cy="942975"/>
          </a:xfrm>
          <a:prstGeom prst="line">
            <a:avLst/>
          </a:prstGeom>
          <a:noFill/>
          <a:ln w="9525">
            <a:solidFill>
              <a:schemeClr val="tx1"/>
            </a:solidFill>
            <a:prstDash val="dash"/>
            <a:round/>
            <a:headEnd/>
            <a:tailEnd/>
          </a:ln>
        </p:spPr>
        <p:txBody>
          <a:bodyPr anchor="ctr"/>
          <a:lstStyle/>
          <a:p>
            <a:endParaRPr lang="ru-RU">
              <a:solidFill>
                <a:srgbClr val="000000"/>
              </a:solidFill>
              <a:latin typeface="Arial" charset="0"/>
              <a:cs typeface="Arial" charset="0"/>
            </a:endParaRPr>
          </a:p>
        </p:txBody>
      </p:sp>
      <p:sp>
        <p:nvSpPr>
          <p:cNvPr id="324697" name="Oval 89"/>
          <p:cNvSpPr>
            <a:spLocks noChangeArrowheads="1"/>
          </p:cNvSpPr>
          <p:nvPr/>
        </p:nvSpPr>
        <p:spPr bwMode="auto">
          <a:xfrm>
            <a:off x="2722563" y="5583238"/>
            <a:ext cx="42862" cy="42862"/>
          </a:xfrm>
          <a:prstGeom prst="ellipse">
            <a:avLst/>
          </a:prstGeom>
          <a:solidFill>
            <a:srgbClr val="FFFF00"/>
          </a:solidFill>
          <a:ln w="9525" algn="ctr">
            <a:solidFill>
              <a:schemeClr val="tx1"/>
            </a:solidFill>
            <a:round/>
            <a:headEnd/>
            <a:tailEnd/>
          </a:ln>
        </p:spPr>
        <p:txBody>
          <a:bodyPr wrap="none" anchor="ctr"/>
          <a:lstStyle/>
          <a:p>
            <a:endParaRPr lang="ru-RU">
              <a:solidFill>
                <a:srgbClr val="000000"/>
              </a:solidFill>
              <a:latin typeface="Arial" charset="0"/>
              <a:cs typeface="Arial" charset="0"/>
            </a:endParaRPr>
          </a:p>
        </p:txBody>
      </p:sp>
      <p:sp>
        <p:nvSpPr>
          <p:cNvPr id="68026" name="AutoShape 91">
            <a:hlinkClick r:id="rId2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8027" name="AutoShape 92">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8028" name="Oval 9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29</a:t>
            </a:r>
            <a:endParaRPr lang="ru-RU" sz="1000" b="1" dirty="0">
              <a:solidFill>
                <a:srgbClr val="00007D"/>
              </a:solidFill>
              <a:latin typeface="Arial" charset="0"/>
              <a:cs typeface="Arial" charset="0"/>
            </a:endParaRPr>
          </a:p>
        </p:txBody>
      </p:sp>
      <p:pic>
        <p:nvPicPr>
          <p:cNvPr id="68029" name="Picture 15" descr="Z:\Символ НГУ_4.JPG"/>
          <p:cNvPicPr>
            <a:picLocks noChangeAspect="1" noChangeArrowheads="1"/>
          </p:cNvPicPr>
          <p:nvPr/>
        </p:nvPicPr>
        <p:blipFill>
          <a:blip r:embed="rId23"/>
          <a:srcRect/>
          <a:stretch>
            <a:fillRect/>
          </a:stretch>
        </p:blipFill>
        <p:spPr bwMode="auto">
          <a:xfrm>
            <a:off x="8115300" y="6350"/>
            <a:ext cx="900113" cy="755650"/>
          </a:xfrm>
          <a:prstGeom prst="rect">
            <a:avLst/>
          </a:prstGeom>
          <a:noFill/>
          <a:ln w="9525">
            <a:noFill/>
            <a:miter lim="800000"/>
            <a:headEnd/>
            <a:tailEnd/>
          </a:ln>
        </p:spPr>
      </p:pic>
      <p:pic>
        <p:nvPicPr>
          <p:cNvPr id="622758" name="Picture 166"/>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533986" y="514350"/>
            <a:ext cx="285750" cy="219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9418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xit" presetSubtype="16" fill="hold" grpId="0" nodeType="clickEffect">
                                  <p:stCondLst>
                                    <p:cond delay="0"/>
                                  </p:stCondLst>
                                  <p:childTnLst>
                                    <p:animEffect transition="out" filter="box(in)">
                                      <p:cBhvr>
                                        <p:cTn id="6" dur="500"/>
                                        <p:tgtEl>
                                          <p:spTgt spid="324618"/>
                                        </p:tgtEl>
                                      </p:cBhvr>
                                    </p:animEffect>
                                    <p:set>
                                      <p:cBhvr>
                                        <p:cTn id="7" dur="1" fill="hold">
                                          <p:stCondLst>
                                            <p:cond delay="499"/>
                                          </p:stCondLst>
                                        </p:cTn>
                                        <p:tgtEl>
                                          <p:spTgt spid="324618"/>
                                        </p:tgtEl>
                                        <p:attrNameLst>
                                          <p:attrName>style.visibility</p:attrName>
                                        </p:attrNameLst>
                                      </p:cBhvr>
                                      <p:to>
                                        <p:strVal val="hidden"/>
                                      </p:to>
                                    </p:se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32462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2462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2462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46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246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4628"/>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4640"/>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464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463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4637"/>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nodeType="clickEffect">
                                  <p:stCondLst>
                                    <p:cond delay="0"/>
                                  </p:stCondLst>
                                  <p:childTnLst>
                                    <p:set>
                                      <p:cBhvr>
                                        <p:cTn id="32" dur="1" fill="hold">
                                          <p:stCondLst>
                                            <p:cond delay="0"/>
                                          </p:stCondLst>
                                        </p:cTn>
                                        <p:tgtEl>
                                          <p:spTgt spid="32464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24646"/>
                                        </p:tgtEl>
                                        <p:attrNameLst>
                                          <p:attrName>style.visibility</p:attrName>
                                        </p:attrNameLst>
                                      </p:cBhvr>
                                      <p:to>
                                        <p:strVal val="visible"/>
                                      </p:to>
                                    </p:set>
                                    <p:anim calcmode="lin" valueType="num">
                                      <p:cBhvr additive="base">
                                        <p:cTn id="37" dur="500" fill="hold"/>
                                        <p:tgtEl>
                                          <p:spTgt spid="324646"/>
                                        </p:tgtEl>
                                        <p:attrNameLst>
                                          <p:attrName>ppt_x</p:attrName>
                                        </p:attrNameLst>
                                      </p:cBhvr>
                                      <p:tavLst>
                                        <p:tav tm="0">
                                          <p:val>
                                            <p:strVal val="#ppt_x"/>
                                          </p:val>
                                        </p:tav>
                                        <p:tav tm="100000">
                                          <p:val>
                                            <p:strVal val="#ppt_x"/>
                                          </p:val>
                                        </p:tav>
                                      </p:tavLst>
                                    </p:anim>
                                    <p:anim calcmode="lin" valueType="num">
                                      <p:cBhvr additive="base">
                                        <p:cTn id="38" dur="500" fill="hold"/>
                                        <p:tgtEl>
                                          <p:spTgt spid="324646"/>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24672"/>
                                        </p:tgtEl>
                                        <p:attrNameLst>
                                          <p:attrName>style.visibility</p:attrName>
                                        </p:attrNameLst>
                                      </p:cBhvr>
                                      <p:to>
                                        <p:strVal val="visible"/>
                                      </p:to>
                                    </p:set>
                                    <p:anim calcmode="lin" valueType="num">
                                      <p:cBhvr additive="base">
                                        <p:cTn id="41" dur="500" fill="hold"/>
                                        <p:tgtEl>
                                          <p:spTgt spid="324672"/>
                                        </p:tgtEl>
                                        <p:attrNameLst>
                                          <p:attrName>ppt_x</p:attrName>
                                        </p:attrNameLst>
                                      </p:cBhvr>
                                      <p:tavLst>
                                        <p:tav tm="0">
                                          <p:val>
                                            <p:strVal val="#ppt_x"/>
                                          </p:val>
                                        </p:tav>
                                        <p:tav tm="100000">
                                          <p:val>
                                            <p:strVal val="#ppt_x"/>
                                          </p:val>
                                        </p:tav>
                                      </p:tavLst>
                                    </p:anim>
                                    <p:anim calcmode="lin" valueType="num">
                                      <p:cBhvr additive="base">
                                        <p:cTn id="42" dur="500" fill="hold"/>
                                        <p:tgtEl>
                                          <p:spTgt spid="324672"/>
                                        </p:tgtEl>
                                        <p:attrNameLst>
                                          <p:attrName>ppt_y</p:attrName>
                                        </p:attrNameLst>
                                      </p:cBhvr>
                                      <p:tavLst>
                                        <p:tav tm="0">
                                          <p:val>
                                            <p:strVal val="1+#ppt_h/2"/>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2465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465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24653"/>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2467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2465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32465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2467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2467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4681"/>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24682"/>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nodeType="clickEffect">
                                  <p:stCondLst>
                                    <p:cond delay="0"/>
                                  </p:stCondLst>
                                  <p:childTnLst>
                                    <p:set>
                                      <p:cBhvr>
                                        <p:cTn id="68" dur="1" fill="hold">
                                          <p:stCondLst>
                                            <p:cond delay="0"/>
                                          </p:stCondLst>
                                        </p:cTn>
                                        <p:tgtEl>
                                          <p:spTgt spid="324684"/>
                                        </p:tgtEl>
                                        <p:attrNameLst>
                                          <p:attrName>style.visibility</p:attrName>
                                        </p:attrNameLst>
                                      </p:cBhvr>
                                      <p:to>
                                        <p:strVal val="visible"/>
                                      </p:to>
                                    </p:set>
                                    <p:anim calcmode="lin" valueType="num">
                                      <p:cBhvr additive="base">
                                        <p:cTn id="69" dur="500" fill="hold"/>
                                        <p:tgtEl>
                                          <p:spTgt spid="324684"/>
                                        </p:tgtEl>
                                        <p:attrNameLst>
                                          <p:attrName>ppt_x</p:attrName>
                                        </p:attrNameLst>
                                      </p:cBhvr>
                                      <p:tavLst>
                                        <p:tav tm="0">
                                          <p:val>
                                            <p:strVal val="#ppt_x"/>
                                          </p:val>
                                        </p:tav>
                                        <p:tav tm="100000">
                                          <p:val>
                                            <p:strVal val="#ppt_x"/>
                                          </p:val>
                                        </p:tav>
                                      </p:tavLst>
                                    </p:anim>
                                    <p:anim calcmode="lin" valueType="num">
                                      <p:cBhvr additive="base">
                                        <p:cTn id="70" dur="500" fill="hold"/>
                                        <p:tgtEl>
                                          <p:spTgt spid="324684"/>
                                        </p:tgtEl>
                                        <p:attrNameLst>
                                          <p:attrName>ppt_y</p:attrName>
                                        </p:attrNameLst>
                                      </p:cBhvr>
                                      <p:tavLst>
                                        <p:tav tm="0">
                                          <p:val>
                                            <p:strVal val="1+#ppt_h/2"/>
                                          </p:val>
                                        </p:tav>
                                        <p:tav tm="100000">
                                          <p:val>
                                            <p:strVal val="#ppt_y"/>
                                          </p:val>
                                        </p:tav>
                                      </p:tavLst>
                                    </p:anim>
                                  </p:childTnLst>
                                </p:cTn>
                              </p:par>
                              <p:par>
                                <p:cTn id="71" presetID="1" presetClass="entr" presetSubtype="0" fill="hold" nodeType="withEffect">
                                  <p:stCondLst>
                                    <p:cond delay="0"/>
                                  </p:stCondLst>
                                  <p:childTnLst>
                                    <p:set>
                                      <p:cBhvr>
                                        <p:cTn id="72" dur="1" fill="hold">
                                          <p:stCondLst>
                                            <p:cond delay="0"/>
                                          </p:stCondLst>
                                        </p:cTn>
                                        <p:tgtEl>
                                          <p:spTgt spid="324685"/>
                                        </p:tgtEl>
                                        <p:attrNameLst>
                                          <p:attrName>style.visibility</p:attrName>
                                        </p:attrNameLst>
                                      </p:cBhvr>
                                      <p:to>
                                        <p:strVal val="visible"/>
                                      </p:to>
                                    </p:set>
                                  </p:childTnLst>
                                </p:cTn>
                              </p:par>
                            </p:childTnLst>
                          </p:cTn>
                        </p:par>
                        <p:par>
                          <p:cTn id="73" fill="hold" nodeType="afterGroup">
                            <p:stCondLst>
                              <p:cond delay="500"/>
                            </p:stCondLst>
                            <p:childTnLst>
                              <p:par>
                                <p:cTn id="74" presetID="49" presetClass="exit" presetSubtype="0" accel="100000" fill="hold" nodeType="afterEffect">
                                  <p:stCondLst>
                                    <p:cond delay="0"/>
                                  </p:stCondLst>
                                  <p:childTnLst>
                                    <p:anim calcmode="lin" valueType="num">
                                      <p:cBhvr>
                                        <p:cTn id="75" dur="3000"/>
                                        <p:tgtEl>
                                          <p:spTgt spid="324685"/>
                                        </p:tgtEl>
                                        <p:attrNameLst>
                                          <p:attrName>ppt_w</p:attrName>
                                        </p:attrNameLst>
                                      </p:cBhvr>
                                      <p:tavLst>
                                        <p:tav tm="0">
                                          <p:val>
                                            <p:strVal val="ppt_w"/>
                                          </p:val>
                                        </p:tav>
                                        <p:tav tm="100000">
                                          <p:val>
                                            <p:fltVal val="0"/>
                                          </p:val>
                                        </p:tav>
                                      </p:tavLst>
                                    </p:anim>
                                    <p:anim calcmode="lin" valueType="num">
                                      <p:cBhvr>
                                        <p:cTn id="76" dur="3000"/>
                                        <p:tgtEl>
                                          <p:spTgt spid="324685"/>
                                        </p:tgtEl>
                                        <p:attrNameLst>
                                          <p:attrName>ppt_h</p:attrName>
                                        </p:attrNameLst>
                                      </p:cBhvr>
                                      <p:tavLst>
                                        <p:tav tm="0">
                                          <p:val>
                                            <p:strVal val="ppt_h"/>
                                          </p:val>
                                        </p:tav>
                                        <p:tav tm="100000">
                                          <p:val>
                                            <p:fltVal val="0"/>
                                          </p:val>
                                        </p:tav>
                                      </p:tavLst>
                                    </p:anim>
                                    <p:anim calcmode="lin" valueType="num">
                                      <p:cBhvr>
                                        <p:cTn id="77" dur="3000"/>
                                        <p:tgtEl>
                                          <p:spTgt spid="324685"/>
                                        </p:tgtEl>
                                        <p:attrNameLst>
                                          <p:attrName>style.rotation</p:attrName>
                                        </p:attrNameLst>
                                      </p:cBhvr>
                                      <p:tavLst>
                                        <p:tav tm="0">
                                          <p:val>
                                            <p:fltVal val="0"/>
                                          </p:val>
                                        </p:tav>
                                        <p:tav tm="100000">
                                          <p:val>
                                            <p:fltVal val="360"/>
                                          </p:val>
                                        </p:tav>
                                      </p:tavLst>
                                    </p:anim>
                                    <p:animEffect transition="out" filter="fade">
                                      <p:cBhvr>
                                        <p:cTn id="78" dur="3000"/>
                                        <p:tgtEl>
                                          <p:spTgt spid="324685"/>
                                        </p:tgtEl>
                                      </p:cBhvr>
                                    </p:animEffect>
                                    <p:set>
                                      <p:cBhvr>
                                        <p:cTn id="79" dur="1" fill="hold">
                                          <p:stCondLst>
                                            <p:cond delay="2999"/>
                                          </p:stCondLst>
                                        </p:cTn>
                                        <p:tgtEl>
                                          <p:spTgt spid="324685"/>
                                        </p:tgtEl>
                                        <p:attrNameLst>
                                          <p:attrName>style.visibility</p:attrName>
                                        </p:attrNameLst>
                                      </p:cBhvr>
                                      <p:to>
                                        <p:strVal val="hidden"/>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324683"/>
                                        </p:tgtEl>
                                        <p:attrNameLst>
                                          <p:attrName>style.visibility</p:attrName>
                                        </p:attrNameLst>
                                      </p:cBhvr>
                                      <p:to>
                                        <p:strVal val="visible"/>
                                      </p:to>
                                    </p:set>
                                    <p:anim calcmode="lin" valueType="num">
                                      <p:cBhvr additive="base">
                                        <p:cTn id="84" dur="500" fill="hold"/>
                                        <p:tgtEl>
                                          <p:spTgt spid="324683"/>
                                        </p:tgtEl>
                                        <p:attrNameLst>
                                          <p:attrName>ppt_x</p:attrName>
                                        </p:attrNameLst>
                                      </p:cBhvr>
                                      <p:tavLst>
                                        <p:tav tm="0">
                                          <p:val>
                                            <p:strVal val="#ppt_x"/>
                                          </p:val>
                                        </p:tav>
                                        <p:tav tm="100000">
                                          <p:val>
                                            <p:strVal val="#ppt_x"/>
                                          </p:val>
                                        </p:tav>
                                      </p:tavLst>
                                    </p:anim>
                                    <p:anim calcmode="lin" valueType="num">
                                      <p:cBhvr additive="base">
                                        <p:cTn id="85" dur="500" fill="hold"/>
                                        <p:tgtEl>
                                          <p:spTgt spid="324683"/>
                                        </p:tgtEl>
                                        <p:attrNameLst>
                                          <p:attrName>ppt_y</p:attrName>
                                        </p:attrNameLst>
                                      </p:cBhvr>
                                      <p:tavLst>
                                        <p:tav tm="0">
                                          <p:val>
                                            <p:strVal val="1+#ppt_h/2"/>
                                          </p:val>
                                        </p:tav>
                                        <p:tav tm="100000">
                                          <p:val>
                                            <p:strVal val="#ppt_y"/>
                                          </p:val>
                                        </p:tav>
                                      </p:tavLst>
                                    </p:anim>
                                  </p:childTnLst>
                                </p:cTn>
                              </p:par>
                            </p:childTnLst>
                          </p:cTn>
                        </p:par>
                      </p:childTnLst>
                    </p:cTn>
                  </p:par>
                  <p:par>
                    <p:cTn id="86" fill="hold" nodeType="clickPar">
                      <p:stCondLst>
                        <p:cond delay="indefinite"/>
                      </p:stCondLst>
                      <p:childTnLst>
                        <p:par>
                          <p:cTn id="87" fill="hold" nodeType="withGroup">
                            <p:stCondLst>
                              <p:cond delay="0"/>
                            </p:stCondLst>
                            <p:childTnLst>
                              <p:par>
                                <p:cTn id="88" presetID="2" presetClass="entr" presetSubtype="4" fill="hold" grpId="0" nodeType="clickEffect">
                                  <p:stCondLst>
                                    <p:cond delay="0"/>
                                  </p:stCondLst>
                                  <p:childTnLst>
                                    <p:set>
                                      <p:cBhvr>
                                        <p:cTn id="89" dur="1" fill="hold">
                                          <p:stCondLst>
                                            <p:cond delay="0"/>
                                          </p:stCondLst>
                                        </p:cTn>
                                        <p:tgtEl>
                                          <p:spTgt spid="324686"/>
                                        </p:tgtEl>
                                        <p:attrNameLst>
                                          <p:attrName>style.visibility</p:attrName>
                                        </p:attrNameLst>
                                      </p:cBhvr>
                                      <p:to>
                                        <p:strVal val="visible"/>
                                      </p:to>
                                    </p:set>
                                    <p:anim calcmode="lin" valueType="num">
                                      <p:cBhvr additive="base">
                                        <p:cTn id="90" dur="500" fill="hold"/>
                                        <p:tgtEl>
                                          <p:spTgt spid="324686"/>
                                        </p:tgtEl>
                                        <p:attrNameLst>
                                          <p:attrName>ppt_x</p:attrName>
                                        </p:attrNameLst>
                                      </p:cBhvr>
                                      <p:tavLst>
                                        <p:tav tm="0">
                                          <p:val>
                                            <p:strVal val="#ppt_x"/>
                                          </p:val>
                                        </p:tav>
                                        <p:tav tm="100000">
                                          <p:val>
                                            <p:strVal val="#ppt_x"/>
                                          </p:val>
                                        </p:tav>
                                      </p:tavLst>
                                    </p:anim>
                                    <p:anim calcmode="lin" valueType="num">
                                      <p:cBhvr additive="base">
                                        <p:cTn id="91" dur="500" fill="hold"/>
                                        <p:tgtEl>
                                          <p:spTgt spid="324686"/>
                                        </p:tgtEl>
                                        <p:attrNameLst>
                                          <p:attrName>ppt_y</p:attrName>
                                        </p:attrNameLst>
                                      </p:cBhvr>
                                      <p:tavLst>
                                        <p:tav tm="0">
                                          <p:val>
                                            <p:strVal val="1+#ppt_h/2"/>
                                          </p:val>
                                        </p:tav>
                                        <p:tav tm="100000">
                                          <p:val>
                                            <p:strVal val="#ppt_y"/>
                                          </p:val>
                                        </p:tav>
                                      </p:tavLst>
                                    </p:anim>
                                  </p:childTnLst>
                                </p:cTn>
                              </p:par>
                            </p:childTnLst>
                          </p:cTn>
                        </p:par>
                      </p:childTnLst>
                    </p:cTn>
                  </p:par>
                  <p:par>
                    <p:cTn id="92" fill="hold" nodeType="clickPar">
                      <p:stCondLst>
                        <p:cond delay="indefinite"/>
                      </p:stCondLst>
                      <p:childTnLst>
                        <p:par>
                          <p:cTn id="93" fill="hold" nodeType="withGroup">
                            <p:stCondLst>
                              <p:cond delay="0"/>
                            </p:stCondLst>
                            <p:childTnLst>
                              <p:par>
                                <p:cTn id="94" presetID="2" presetClass="entr" presetSubtype="4" fill="hold" grpId="0" nodeType="clickEffect">
                                  <p:stCondLst>
                                    <p:cond delay="0"/>
                                  </p:stCondLst>
                                  <p:childTnLst>
                                    <p:set>
                                      <p:cBhvr>
                                        <p:cTn id="95" dur="1" fill="hold">
                                          <p:stCondLst>
                                            <p:cond delay="0"/>
                                          </p:stCondLst>
                                        </p:cTn>
                                        <p:tgtEl>
                                          <p:spTgt spid="324687"/>
                                        </p:tgtEl>
                                        <p:attrNameLst>
                                          <p:attrName>style.visibility</p:attrName>
                                        </p:attrNameLst>
                                      </p:cBhvr>
                                      <p:to>
                                        <p:strVal val="visible"/>
                                      </p:to>
                                    </p:set>
                                    <p:anim calcmode="lin" valueType="num">
                                      <p:cBhvr additive="base">
                                        <p:cTn id="96" dur="500" fill="hold"/>
                                        <p:tgtEl>
                                          <p:spTgt spid="324687"/>
                                        </p:tgtEl>
                                        <p:attrNameLst>
                                          <p:attrName>ppt_x</p:attrName>
                                        </p:attrNameLst>
                                      </p:cBhvr>
                                      <p:tavLst>
                                        <p:tav tm="0">
                                          <p:val>
                                            <p:strVal val="#ppt_x"/>
                                          </p:val>
                                        </p:tav>
                                        <p:tav tm="100000">
                                          <p:val>
                                            <p:strVal val="#ppt_x"/>
                                          </p:val>
                                        </p:tav>
                                      </p:tavLst>
                                    </p:anim>
                                    <p:anim calcmode="lin" valueType="num">
                                      <p:cBhvr additive="base">
                                        <p:cTn id="97" dur="500" fill="hold"/>
                                        <p:tgtEl>
                                          <p:spTgt spid="324687"/>
                                        </p:tgtEl>
                                        <p:attrNameLst>
                                          <p:attrName>ppt_y</p:attrName>
                                        </p:attrNameLst>
                                      </p:cBhvr>
                                      <p:tavLst>
                                        <p:tav tm="0">
                                          <p:val>
                                            <p:strVal val="1+#ppt_h/2"/>
                                          </p:val>
                                        </p:tav>
                                        <p:tav tm="100000">
                                          <p:val>
                                            <p:strVal val="#ppt_y"/>
                                          </p:val>
                                        </p:tav>
                                      </p:tavLst>
                                    </p:anim>
                                  </p:childTnLst>
                                </p:cTn>
                              </p:par>
                              <p:par>
                                <p:cTn id="98" presetID="1" presetClass="entr" presetSubtype="0" fill="hold" grpId="0" nodeType="withEffect">
                                  <p:stCondLst>
                                    <p:cond delay="0"/>
                                  </p:stCondLst>
                                  <p:childTnLst>
                                    <p:set>
                                      <p:cBhvr>
                                        <p:cTn id="99" dur="1" fill="hold">
                                          <p:stCondLst>
                                            <p:cond delay="0"/>
                                          </p:stCondLst>
                                        </p:cTn>
                                        <p:tgtEl>
                                          <p:spTgt spid="324689"/>
                                        </p:tgtEl>
                                        <p:attrNameLst>
                                          <p:attrName>style.visibility</p:attrName>
                                        </p:attrNameLst>
                                      </p:cBhvr>
                                      <p:to>
                                        <p:strVal val="visible"/>
                                      </p:to>
                                    </p:se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nodeType="clickEffect">
                                  <p:stCondLst>
                                    <p:cond delay="0"/>
                                  </p:stCondLst>
                                  <p:childTnLst>
                                    <p:set>
                                      <p:cBhvr>
                                        <p:cTn id="103" dur="1" fill="hold">
                                          <p:stCondLst>
                                            <p:cond delay="0"/>
                                          </p:stCondLst>
                                        </p:cTn>
                                        <p:tgtEl>
                                          <p:spTgt spid="324691"/>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324692"/>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324696"/>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24695"/>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246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18" grpId="0" animBg="1"/>
      <p:bldP spid="324623" grpId="0" animBg="1"/>
      <p:bldP spid="324624" grpId="0" animBg="1"/>
      <p:bldP spid="324625" grpId="0" animBg="1"/>
      <p:bldP spid="324626" grpId="0" animBg="1"/>
      <p:bldP spid="324627" grpId="0" animBg="1"/>
      <p:bldP spid="324628" grpId="0" animBg="1"/>
      <p:bldP spid="324636" grpId="0" animBg="1"/>
      <p:bldP spid="324637" grpId="0" animBg="1"/>
      <p:bldP spid="324646" grpId="0"/>
      <p:bldP spid="324656" grpId="0" animBg="1"/>
      <p:bldP spid="324653" grpId="0" animBg="1"/>
      <p:bldP spid="324673" grpId="0" animBg="1"/>
      <p:bldP spid="324658" grpId="0" animBg="1"/>
      <p:bldP spid="324654" grpId="0" animBg="1"/>
      <p:bldP spid="324674" grpId="0" animBg="1"/>
      <p:bldP spid="324657" grpId="0" animBg="1"/>
      <p:bldP spid="324675" grpId="0" animBg="1"/>
      <p:bldP spid="324683" grpId="0"/>
      <p:bldP spid="324686" grpId="0"/>
      <p:bldP spid="324687" grpId="0"/>
      <p:bldP spid="324689" grpId="0" animBg="1"/>
      <p:bldP spid="324695" grpId="0" animBg="1"/>
      <p:bldP spid="324696" grpId="0" animBg="1"/>
      <p:bldP spid="32469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09194" y="1374452"/>
            <a:ext cx="8280000" cy="540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defRPr/>
            </a:pPr>
            <a:r>
              <a:rPr lang="en-US" sz="1200" b="1" dirty="0" smtClean="0">
                <a:solidFill>
                  <a:srgbClr val="CACAFF">
                    <a:lumMod val="25000"/>
                  </a:srgbClr>
                </a:solidFill>
                <a:latin typeface="Arial" charset="0"/>
                <a:cs typeface="Arial" charset="0"/>
              </a:rPr>
              <a:t>The </a:t>
            </a:r>
            <a:r>
              <a:rPr lang="en-US" sz="1200" b="1" dirty="0">
                <a:solidFill>
                  <a:srgbClr val="CACAFF">
                    <a:lumMod val="25000"/>
                  </a:srgbClr>
                </a:solidFill>
                <a:latin typeface="Arial" charset="0"/>
                <a:cs typeface="Arial" charset="0"/>
              </a:rPr>
              <a:t>resultant of two parallel forces of the same sense is equal to the sum of their magnitudes, parallel to them, and is of </a:t>
            </a:r>
            <a:r>
              <a:rPr lang="en-US" sz="1200" b="1" dirty="0" smtClean="0">
                <a:solidFill>
                  <a:srgbClr val="CACAFF">
                    <a:lumMod val="25000"/>
                  </a:srgbClr>
                </a:solidFill>
                <a:latin typeface="Arial" charset="0"/>
                <a:cs typeface="Arial" charset="0"/>
              </a:rPr>
              <a:t>the same </a:t>
            </a:r>
            <a:r>
              <a:rPr lang="en-US" sz="1200" b="1" dirty="0">
                <a:solidFill>
                  <a:srgbClr val="CACAFF">
                    <a:lumMod val="25000"/>
                  </a:srgbClr>
                </a:solidFill>
                <a:latin typeface="Arial" charset="0"/>
                <a:cs typeface="Arial" charset="0"/>
              </a:rPr>
              <a:t>sense; the line of action of the resultant is between the points of application of the component forces, its distances from the points being inversely proportional to the magnitudes of the forces.</a:t>
            </a:r>
            <a:endParaRPr lang="ru-RU" sz="12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defRPr/>
            </a:pPr>
            <a:endParaRPr lang="ru-RU" sz="10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07935" y="1970766"/>
            <a:ext cx="8280000" cy="984885"/>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200" b="1" dirty="0">
                <a:solidFill>
                  <a:srgbClr val="CACAFF">
                    <a:lumMod val="25000"/>
                  </a:srgbClr>
                </a:solidFill>
                <a:cs typeface="Arial" charset="0"/>
              </a:rPr>
              <a:t>The resultant of two parallel forces of opposite sense is equal in magnitude to the difference between their magnitudes, parallel to them, and has the same sense as the greater force; the line of action of the resultant lies on the extension of the line segment connecting the points of application of the component forces, its distances from the points being inversely proportional to the forces.</a:t>
            </a:r>
            <a:endParaRPr lang="ru-RU" sz="1200" b="1" dirty="0">
              <a:solidFill>
                <a:srgbClr val="CACAFF">
                  <a:lumMod val="25000"/>
                </a:srgbClr>
              </a:solidFill>
              <a:cs typeface="Arial" charset="0"/>
            </a:endParaRPr>
          </a:p>
          <a:p>
            <a:pPr marL="0" indent="0" algn="just" eaLnBrk="1" hangingPunct="1">
              <a:defRPr/>
            </a:pPr>
            <a:endParaRPr lang="ru-RU" sz="1000" dirty="0">
              <a:solidFill>
                <a:srgbClr val="000000"/>
              </a:solidFill>
              <a:cs typeface="Arial" charset="0"/>
            </a:endParaRPr>
          </a:p>
        </p:txBody>
      </p:sp>
      <p:sp>
        <p:nvSpPr>
          <p:cNvPr id="63013" name="Rectangle 27"/>
          <p:cNvSpPr>
            <a:spLocks noChangeArrowheads="1"/>
          </p:cNvSpPr>
          <p:nvPr/>
        </p:nvSpPr>
        <p:spPr bwMode="auto">
          <a:xfrm>
            <a:off x="1026190" y="487362"/>
            <a:ext cx="3024439"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8</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62191" name="Text Box 47"/>
          <p:cNvSpPr txBox="1">
            <a:spLocks noChangeArrowheads="1"/>
          </p:cNvSpPr>
          <p:nvPr/>
        </p:nvSpPr>
        <p:spPr bwMode="auto">
          <a:xfrm>
            <a:off x="290109" y="3154224"/>
            <a:ext cx="8285691" cy="800219"/>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point, through which the action line of the resultant of a system of parallel forces passes, no matter how those forces are rotated about their points of application through the same angle in the same direction, is called the center of parallel forces</a:t>
            </a:r>
            <a:r>
              <a:rPr lang="ru-RU" sz="1200" b="1" dirty="0">
                <a:solidFill>
                  <a:srgbClr val="CACAFF">
                    <a:lumMod val="25000"/>
                  </a:srgbClr>
                </a:solidFill>
                <a:latin typeface="Arial" charset="0"/>
                <a:cs typeface="Arial" charset="0"/>
              </a:rPr>
              <a:t>.</a:t>
            </a:r>
          </a:p>
          <a:p>
            <a:pPr marL="342900" indent="-342900"/>
            <a:endParaRPr lang="ru-RU" sz="1000" b="1" dirty="0">
              <a:solidFill>
                <a:srgbClr val="CACAFF">
                  <a:lumMod val="25000"/>
                </a:srgbClr>
              </a:solidFill>
              <a:latin typeface="Arial" charset="0"/>
              <a:cs typeface="Arial" charset="0"/>
            </a:endParaRPr>
          </a:p>
        </p:txBody>
      </p:sp>
      <p:sp>
        <p:nvSpPr>
          <p:cNvPr id="262212" name="Text Box 68"/>
          <p:cNvSpPr txBox="1">
            <a:spLocks noChangeArrowheads="1"/>
          </p:cNvSpPr>
          <p:nvPr/>
        </p:nvSpPr>
        <p:spPr bwMode="auto">
          <a:xfrm>
            <a:off x="327194" y="4057841"/>
            <a:ext cx="8280000" cy="615553"/>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Center of gravity of a body is a point</a:t>
            </a:r>
            <a:r>
              <a:rPr lang="ru-RU" sz="1200" b="1" dirty="0">
                <a:solidFill>
                  <a:srgbClr val="CACAFF">
                    <a:lumMod val="25000"/>
                  </a:srgbClr>
                </a:solidFill>
                <a:latin typeface="Arial" charset="0"/>
                <a:cs typeface="Arial" charset="0"/>
              </a:rPr>
              <a:t> </a:t>
            </a:r>
            <a:r>
              <a:rPr lang="en-US" sz="1200" b="1" dirty="0">
                <a:solidFill>
                  <a:srgbClr val="CACAFF">
                    <a:lumMod val="25000"/>
                  </a:srgbClr>
                </a:solidFill>
                <a:latin typeface="Arial" charset="0"/>
                <a:cs typeface="Arial" charset="0"/>
              </a:rPr>
              <a:t>through which the resultant of the gravity forces acting on the particles of the body passes, regardless of how the body is oriented in </a:t>
            </a:r>
            <a:r>
              <a:rPr lang="en-US" sz="1200" b="1" dirty="0" smtClean="0">
                <a:solidFill>
                  <a:srgbClr val="CACAFF">
                    <a:lumMod val="25000"/>
                  </a:srgbClr>
                </a:solidFill>
                <a:latin typeface="Arial" charset="0"/>
                <a:cs typeface="Arial" charset="0"/>
              </a:rPr>
              <a:t>space.</a:t>
            </a:r>
            <a:endParaRPr lang="ru-RU" sz="1200" b="1" dirty="0">
              <a:solidFill>
                <a:srgbClr val="CACAFF">
                  <a:lumMod val="25000"/>
                </a:srgbClr>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38138" y="5002230"/>
            <a:ext cx="8277153" cy="1224000"/>
          </a:xfrm>
          <a:prstGeom prst="rect">
            <a:avLst/>
          </a:prstGeom>
          <a:solidFill>
            <a:srgbClr val="FFC000"/>
          </a:solidFill>
          <a:ln w="9525">
            <a:noFill/>
            <a:miter lim="800000"/>
            <a:headEnd/>
            <a:tailEnd/>
          </a:ln>
        </p:spPr>
        <p:txBody>
          <a:bodyPr wrap="square">
            <a:spAutoFit/>
          </a:bodyPr>
          <a:lstStyle/>
          <a:p>
            <a:r>
              <a:rPr lang="en-US" sz="1200" b="1" dirty="0" smtClean="0">
                <a:solidFill>
                  <a:srgbClr val="CACAFF">
                    <a:lumMod val="25000"/>
                  </a:srgbClr>
                </a:solidFill>
                <a:latin typeface="Arial" charset="0"/>
                <a:cs typeface="Arial" charset="0"/>
              </a:rPr>
              <a:t>There exist five methods for determining the location of the center of gravity: </a:t>
            </a:r>
          </a:p>
          <a:p>
            <a:pPr marL="228600" indent="-228600">
              <a:buFontTx/>
              <a:buAutoNum type="arabicPeriod"/>
            </a:pPr>
            <a:r>
              <a:rPr lang="en-US" sz="1200" b="1" dirty="0" smtClean="0">
                <a:solidFill>
                  <a:srgbClr val="CACAFF">
                    <a:lumMod val="25000"/>
                  </a:srgbClr>
                </a:solidFill>
                <a:latin typeface="Arial" charset="0"/>
                <a:cs typeface="Arial" charset="0"/>
              </a:rPr>
              <a:t>Method </a:t>
            </a:r>
            <a:r>
              <a:rPr lang="en-US" sz="1200" b="1" dirty="0">
                <a:solidFill>
                  <a:srgbClr val="CACAFF">
                    <a:lumMod val="25000"/>
                  </a:srgbClr>
                </a:solidFill>
                <a:latin typeface="Arial" charset="0"/>
                <a:cs typeface="Arial" charset="0"/>
              </a:rPr>
              <a:t>of </a:t>
            </a:r>
            <a:r>
              <a:rPr lang="en-US" sz="1200" b="1" dirty="0" smtClean="0">
                <a:solidFill>
                  <a:srgbClr val="CACAFF">
                    <a:lumMod val="25000"/>
                  </a:srgbClr>
                </a:solidFill>
                <a:latin typeface="Arial" charset="0"/>
                <a:cs typeface="Arial" charset="0"/>
              </a:rPr>
              <a:t>Division;</a:t>
            </a:r>
          </a:p>
          <a:p>
            <a:pPr marL="228600" indent="-228600">
              <a:buFontTx/>
              <a:buAutoNum type="arabicPeriod"/>
            </a:pPr>
            <a:r>
              <a:rPr lang="en-US" sz="1200" b="1" dirty="0" smtClean="0">
                <a:solidFill>
                  <a:srgbClr val="CACAFF">
                    <a:lumMod val="25000"/>
                  </a:srgbClr>
                </a:solidFill>
                <a:latin typeface="Arial" charset="0"/>
                <a:cs typeface="Arial" charset="0"/>
              </a:rPr>
              <a:t>Method </a:t>
            </a:r>
            <a:r>
              <a:rPr lang="en-US" sz="1200" b="1" dirty="0">
                <a:solidFill>
                  <a:srgbClr val="CACAFF">
                    <a:lumMod val="25000"/>
                  </a:srgbClr>
                </a:solidFill>
                <a:latin typeface="Arial" charset="0"/>
                <a:cs typeface="Arial" charset="0"/>
              </a:rPr>
              <a:t>of </a:t>
            </a:r>
            <a:r>
              <a:rPr lang="en-US" sz="1200" b="1" dirty="0" smtClean="0">
                <a:solidFill>
                  <a:srgbClr val="CACAFF">
                    <a:lumMod val="25000"/>
                  </a:srgbClr>
                </a:solidFill>
                <a:latin typeface="Arial" charset="0"/>
                <a:cs typeface="Arial" charset="0"/>
              </a:rPr>
              <a:t>Supplementation;</a:t>
            </a:r>
          </a:p>
          <a:p>
            <a:pPr marL="228600" indent="-228600">
              <a:buFontTx/>
              <a:buAutoNum type="arabicPeriod"/>
            </a:pPr>
            <a:r>
              <a:rPr lang="en-US" sz="1200" b="1" dirty="0" smtClean="0">
                <a:solidFill>
                  <a:srgbClr val="CACAFF">
                    <a:lumMod val="25000"/>
                  </a:srgbClr>
                </a:solidFill>
                <a:latin typeface="Arial" charset="0"/>
                <a:cs typeface="Arial" charset="0"/>
              </a:rPr>
              <a:t>Method </a:t>
            </a:r>
            <a:r>
              <a:rPr lang="en-US" sz="1200" b="1" dirty="0">
                <a:solidFill>
                  <a:srgbClr val="CACAFF">
                    <a:lumMod val="25000"/>
                  </a:srgbClr>
                </a:solidFill>
                <a:latin typeface="Arial" charset="0"/>
                <a:cs typeface="Arial" charset="0"/>
              </a:rPr>
              <a:t>of </a:t>
            </a:r>
            <a:r>
              <a:rPr lang="en-US" sz="1200" b="1" dirty="0" smtClean="0">
                <a:solidFill>
                  <a:srgbClr val="CACAFF">
                    <a:lumMod val="25000"/>
                  </a:srgbClr>
                </a:solidFill>
                <a:latin typeface="Arial" charset="0"/>
                <a:cs typeface="Arial" charset="0"/>
              </a:rPr>
              <a:t>Symmetry;</a:t>
            </a:r>
          </a:p>
          <a:p>
            <a:pPr marL="228600" indent="-228600">
              <a:buFontTx/>
              <a:buAutoNum type="arabicPeriod"/>
            </a:pPr>
            <a:r>
              <a:rPr lang="en-US" sz="1200" b="1" dirty="0" smtClean="0">
                <a:solidFill>
                  <a:srgbClr val="CACAFF">
                    <a:lumMod val="25000"/>
                  </a:srgbClr>
                </a:solidFill>
                <a:latin typeface="Arial" charset="0"/>
                <a:cs typeface="Arial" charset="0"/>
              </a:rPr>
              <a:t>Method </a:t>
            </a:r>
            <a:r>
              <a:rPr lang="en-US" sz="1200" b="1" dirty="0">
                <a:solidFill>
                  <a:srgbClr val="CACAFF">
                    <a:lumMod val="25000"/>
                  </a:srgbClr>
                </a:solidFill>
                <a:latin typeface="Arial" charset="0"/>
                <a:cs typeface="Arial" charset="0"/>
              </a:rPr>
              <a:t>of </a:t>
            </a:r>
            <a:r>
              <a:rPr lang="en-US" sz="1200" b="1" dirty="0" smtClean="0">
                <a:solidFill>
                  <a:srgbClr val="CACAFF">
                    <a:lumMod val="25000"/>
                  </a:srgbClr>
                </a:solidFill>
                <a:latin typeface="Arial" charset="0"/>
                <a:cs typeface="Arial" charset="0"/>
              </a:rPr>
              <a:t>Integration;</a:t>
            </a:r>
          </a:p>
          <a:p>
            <a:pPr marL="228600" indent="-228600">
              <a:buFontTx/>
              <a:buAutoNum type="arabicPeriod"/>
            </a:pPr>
            <a:r>
              <a:rPr lang="en-US" sz="1200" b="1" dirty="0" smtClean="0">
                <a:solidFill>
                  <a:srgbClr val="CACAFF">
                    <a:lumMod val="25000"/>
                  </a:srgbClr>
                </a:solidFill>
                <a:latin typeface="Arial" charset="0"/>
                <a:cs typeface="Arial" charset="0"/>
              </a:rPr>
              <a:t>Experimental </a:t>
            </a:r>
            <a:r>
              <a:rPr lang="en-US" sz="1200" b="1" dirty="0">
                <a:solidFill>
                  <a:srgbClr val="CACAFF">
                    <a:lumMod val="25000"/>
                  </a:srgbClr>
                </a:solidFill>
                <a:latin typeface="Arial" charset="0"/>
                <a:cs typeface="Arial" charset="0"/>
              </a:rPr>
              <a:t>Method (The Method of Suspension).</a:t>
            </a:r>
            <a:r>
              <a:rPr lang="en-US" sz="1200" b="1" dirty="0" smtClean="0">
                <a:solidFill>
                  <a:srgbClr val="CACAFF">
                    <a:lumMod val="25000"/>
                  </a:srgbClr>
                </a:solidFill>
                <a:latin typeface="Arial" charset="0"/>
                <a:cs typeface="Arial" charset="0"/>
              </a:rPr>
              <a:t> </a:t>
            </a:r>
          </a:p>
          <a:p>
            <a:pPr marL="228600" indent="-228600">
              <a:buFontTx/>
              <a:buAutoNum type="arabicPeriod"/>
            </a:pPr>
            <a:endParaRPr lang="en-US" sz="1000" b="1" dirty="0" smtClean="0">
              <a:solidFill>
                <a:srgbClr val="FF0000"/>
              </a:solidFill>
              <a:latin typeface="Arial" charset="0"/>
              <a:cs typeface="Arial" charset="0"/>
            </a:endParaRPr>
          </a:p>
          <a:p>
            <a:pPr marL="228600" indent="-228600">
              <a:buFontTx/>
              <a:buAutoNum type="arabicPeriod"/>
            </a:pPr>
            <a:endParaRPr lang="en-US" sz="1000" b="1" dirty="0" smtClean="0">
              <a:solidFill>
                <a:srgbClr val="CACAFF">
                  <a:lumMod val="25000"/>
                </a:srgbClr>
              </a:solidFill>
              <a:latin typeface="Arial" charset="0"/>
              <a:cs typeface="Arial" charset="0"/>
            </a:endParaRPr>
          </a:p>
          <a:p>
            <a:endParaRPr lang="en-US" sz="1000" b="1" dirty="0" smtClean="0">
              <a:solidFill>
                <a:srgbClr val="CACAFF">
                  <a:lumMod val="25000"/>
                </a:srgbClr>
              </a:solidFill>
              <a:latin typeface="Arial" charset="0"/>
              <a:cs typeface="Arial" charset="0"/>
            </a:endParaRPr>
          </a:p>
          <a:p>
            <a:endParaRPr lang="ru-RU" sz="1000" b="1" dirty="0">
              <a:solidFill>
                <a:srgbClr val="CACAFF">
                  <a:lumMod val="25000"/>
                </a:srgb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193996" y="6032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30</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Tree>
    <p:extLst>
      <p:ext uri="{BB962C8B-B14F-4D97-AF65-F5344CB8AC3E}">
        <p14:creationId xmlns:p14="http://schemas.microsoft.com/office/powerpoint/2010/main" val="34047084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9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2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91" grpId="0" animBg="1"/>
      <p:bldP spid="262212" grpId="0" animBg="1"/>
      <p:bldP spid="262241"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normAutofit fontScale="90000"/>
          </a:bodyPr>
          <a:lstStyle/>
          <a:p>
            <a:r>
              <a:rPr lang="ru-RU" dirty="0"/>
              <a:t/>
            </a:r>
            <a:br>
              <a:rPr lang="ru-RU" dirty="0"/>
            </a:br>
            <a:endParaRPr lang="ru-RU" dirty="0"/>
          </a:p>
        </p:txBody>
      </p:sp>
      <p:sp>
        <p:nvSpPr>
          <p:cNvPr id="3" name="Объект 2"/>
          <p:cNvSpPr>
            <a:spLocks noGrp="1"/>
          </p:cNvSpPr>
          <p:nvPr>
            <p:ph idx="1"/>
          </p:nvPr>
        </p:nvSpPr>
        <p:spPr>
          <a:xfrm>
            <a:off x="335903" y="583163"/>
            <a:ext cx="8229600" cy="5904000"/>
          </a:xfrm>
        </p:spPr>
        <p:txBody>
          <a:bodyPr>
            <a:normAutofit fontScale="25000" lnSpcReduction="20000"/>
          </a:bodyPr>
          <a:lstStyle/>
          <a:p>
            <a:pPr marL="0" indent="269875">
              <a:buNone/>
            </a:pPr>
            <a:r>
              <a:rPr lang="uk-UA" sz="4200" dirty="0">
                <a:latin typeface="Times New Roman" panose="02020603050405020304" pitchFamily="18" charset="0"/>
                <a:cs typeface="Times New Roman" panose="02020603050405020304" pitchFamily="18" charset="0"/>
              </a:rPr>
              <a:t>УДК </a:t>
            </a:r>
            <a:r>
              <a:rPr lang="ru-RU" sz="4200" dirty="0" smtClean="0">
                <a:latin typeface="Times New Roman" panose="02020603050405020304" pitchFamily="18" charset="0"/>
                <a:cs typeface="Times New Roman" panose="02020603050405020304" pitchFamily="18" charset="0"/>
              </a:rPr>
              <a:t>531</a:t>
            </a:r>
            <a:r>
              <a:rPr lang="uk-UA" sz="4200" dirty="0" smtClean="0">
                <a:latin typeface="Times New Roman" panose="02020603050405020304" pitchFamily="18" charset="0"/>
                <a:cs typeface="Times New Roman" panose="02020603050405020304" pitchFamily="18" charset="0"/>
              </a:rPr>
              <a:t>(075.8</a:t>
            </a:r>
            <a:r>
              <a:rPr lang="uk-UA" sz="4200" dirty="0">
                <a:latin typeface="Times New Roman" panose="02020603050405020304" pitchFamily="18" charset="0"/>
                <a:cs typeface="Times New Roman" panose="02020603050405020304" pitchFamily="18" charset="0"/>
              </a:rPr>
              <a:t>) </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ББК </a:t>
            </a:r>
            <a:r>
              <a:rPr lang="ru-RU" sz="4200" dirty="0" smtClean="0">
                <a:latin typeface="Times New Roman" panose="02020603050405020304" pitchFamily="18" charset="0"/>
                <a:cs typeface="Times New Roman" panose="02020603050405020304" pitchFamily="18" charset="0"/>
              </a:rPr>
              <a:t>22.21я73 </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Д </a:t>
            </a:r>
            <a:r>
              <a:rPr lang="ru-RU" sz="4200" dirty="0">
                <a:latin typeface="Times New Roman" panose="02020603050405020304" pitchFamily="18" charset="0"/>
                <a:cs typeface="Times New Roman" panose="02020603050405020304" pitchFamily="18" charset="0"/>
              </a:rPr>
              <a:t>64</a:t>
            </a:r>
          </a:p>
          <a:p>
            <a:pPr marL="0" indent="269875" algn="just">
              <a:buNone/>
            </a:pPr>
            <a:r>
              <a:rPr lang="uk-UA" sz="4200" dirty="0" smtClean="0">
                <a:latin typeface="Times New Roman" panose="02020603050405020304" pitchFamily="18" charset="0"/>
                <a:cs typeface="Times New Roman" panose="02020603050405020304" pitchFamily="18" charset="0"/>
              </a:rPr>
              <a:t>Затверджено вченою </a:t>
            </a:r>
            <a:r>
              <a:rPr lang="uk-UA" sz="4200" dirty="0">
                <a:latin typeface="Times New Roman" panose="02020603050405020304" pitchFamily="18" charset="0"/>
                <a:cs typeface="Times New Roman" panose="02020603050405020304" pitchFamily="18" charset="0"/>
              </a:rPr>
              <a:t>радою Державного вищого навчального закладу </a:t>
            </a:r>
            <a:r>
              <a:rPr lang="uk-UA" sz="4200" dirty="0" smtClean="0">
                <a:latin typeface="Times New Roman" panose="02020603050405020304" pitchFamily="18" charset="0"/>
                <a:cs typeface="Times New Roman" panose="02020603050405020304" pitchFamily="18" charset="0"/>
              </a:rPr>
              <a:t>«</a:t>
            </a:r>
            <a:r>
              <a:rPr lang="uk-UA" sz="4200" dirty="0">
                <a:latin typeface="Times New Roman" panose="02020603050405020304" pitchFamily="18" charset="0"/>
                <a:cs typeface="Times New Roman" panose="02020603050405020304" pitchFamily="18" charset="0"/>
              </a:rPr>
              <a:t>Національний гірничий університет» як </a:t>
            </a:r>
            <a:r>
              <a:rPr lang="uk-UA" sz="4200" dirty="0" smtClean="0">
                <a:latin typeface="Times New Roman" panose="02020603050405020304" pitchFamily="18" charset="0"/>
                <a:cs typeface="Times New Roman" panose="02020603050405020304" pitchFamily="18" charset="0"/>
              </a:rPr>
              <a:t>підручник </a:t>
            </a:r>
            <a:r>
              <a:rPr lang="uk-UA" sz="4200" dirty="0">
                <a:latin typeface="Times New Roman" panose="02020603050405020304" pitchFamily="18" charset="0"/>
                <a:cs typeface="Times New Roman" panose="02020603050405020304" pitchFamily="18" charset="0"/>
              </a:rPr>
              <a:t>для </a:t>
            </a:r>
            <a:r>
              <a:rPr lang="uk-UA" sz="4200" dirty="0" smtClean="0">
                <a:latin typeface="Times New Roman" panose="02020603050405020304" pitchFamily="18" charset="0"/>
                <a:cs typeface="Times New Roman" panose="02020603050405020304" pitchFamily="18" charset="0"/>
              </a:rPr>
              <a:t>здобувачів вищої освіти за галуззю знань 14 Електрична інженерія спеціальності 141 Електроенергетика, електротехніка та електромеханіка (протокол </a:t>
            </a:r>
            <a:r>
              <a:rPr lang="uk-UA" sz="4200" dirty="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14   від 20.10.15</a:t>
            </a:r>
            <a:r>
              <a:rPr lang="uk-UA" sz="4200" dirty="0">
                <a:latin typeface="Times New Roman" panose="02020603050405020304" pitchFamily="18" charset="0"/>
                <a:cs typeface="Times New Roman" panose="02020603050405020304" pitchFamily="18" charset="0"/>
              </a:rPr>
              <a:t>).</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 </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	Рецензенти:</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О.С. </a:t>
            </a:r>
            <a:r>
              <a:rPr lang="uk-UA" sz="4200" dirty="0" err="1" smtClean="0">
                <a:latin typeface="Times New Roman" panose="02020603050405020304" pitchFamily="18" charset="0"/>
                <a:cs typeface="Times New Roman" panose="02020603050405020304" pitchFamily="18" charset="0"/>
              </a:rPr>
              <a:t>Бешта</a:t>
            </a:r>
            <a:r>
              <a:rPr lang="uk-UA" sz="4200" dirty="0" smtClean="0">
                <a:latin typeface="Times New Roman" panose="02020603050405020304" pitchFamily="18" charset="0"/>
                <a:cs typeface="Times New Roman" panose="02020603050405020304" pitchFamily="18" charset="0"/>
              </a:rPr>
              <a:t>, член-кореспондент НАН України, </a:t>
            </a:r>
            <a:r>
              <a:rPr lang="uk-UA" sz="4200" dirty="0" err="1" smtClean="0">
                <a:latin typeface="Times New Roman" panose="02020603050405020304" pitchFamily="18" charset="0"/>
                <a:cs typeface="Times New Roman" panose="02020603050405020304" pitchFamily="18" charset="0"/>
              </a:rPr>
              <a:t>д.т.н</a:t>
            </a:r>
            <a:r>
              <a:rPr lang="uk-UA" sz="4200" dirty="0" smtClean="0">
                <a:latin typeface="Times New Roman" panose="02020603050405020304" pitchFamily="18" charset="0"/>
                <a:cs typeface="Times New Roman" panose="02020603050405020304" pitchFamily="18" charset="0"/>
              </a:rPr>
              <a:t>, </a:t>
            </a:r>
            <a:r>
              <a:rPr lang="uk-UA" sz="4200" dirty="0">
                <a:latin typeface="Times New Roman" panose="02020603050405020304" pitchFamily="18" charset="0"/>
                <a:cs typeface="Times New Roman" panose="02020603050405020304" pitchFamily="18" charset="0"/>
              </a:rPr>
              <a:t>професор, завідувач кафедри </a:t>
            </a:r>
            <a:r>
              <a:rPr lang="uk-UA" sz="4200" dirty="0" smtClean="0">
                <a:latin typeface="Times New Roman" panose="02020603050405020304" pitchFamily="18" charset="0"/>
                <a:cs typeface="Times New Roman" panose="02020603050405020304" pitchFamily="18" charset="0"/>
              </a:rPr>
              <a:t>електроприводу </a:t>
            </a:r>
            <a:r>
              <a:rPr lang="uk-UA" sz="4200" dirty="0">
                <a:latin typeface="Times New Roman" panose="02020603050405020304" pitchFamily="18" charset="0"/>
                <a:cs typeface="Times New Roman" panose="02020603050405020304" pitchFamily="18" charset="0"/>
              </a:rPr>
              <a:t>Державного вищого навчального закладу </a:t>
            </a:r>
            <a:r>
              <a:rPr lang="uk-UA" sz="4200" dirty="0" smtClean="0">
                <a:latin typeface="Times New Roman" panose="02020603050405020304" pitchFamily="18" charset="0"/>
                <a:cs typeface="Times New Roman" panose="02020603050405020304" pitchFamily="18" charset="0"/>
              </a:rPr>
              <a:t>«Національний гірничий університет»;</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О.Б. Іванов, </a:t>
            </a:r>
            <a:r>
              <a:rPr lang="uk-UA" sz="4200" dirty="0" err="1" smtClean="0">
                <a:latin typeface="Times New Roman" panose="02020603050405020304" pitchFamily="18" charset="0"/>
                <a:cs typeface="Times New Roman" panose="02020603050405020304" pitchFamily="18" charset="0"/>
              </a:rPr>
              <a:t>к.т.н</a:t>
            </a:r>
            <a:r>
              <a:rPr lang="uk-UA" sz="4200" dirty="0" smtClean="0">
                <a:latin typeface="Times New Roman" panose="02020603050405020304" pitchFamily="18" charset="0"/>
                <a:cs typeface="Times New Roman" panose="02020603050405020304" pitchFamily="18" charset="0"/>
              </a:rPr>
              <a:t>., </a:t>
            </a:r>
            <a:r>
              <a:rPr lang="uk-UA" sz="4200" dirty="0">
                <a:latin typeface="Times New Roman" panose="02020603050405020304" pitchFamily="18" charset="0"/>
                <a:cs typeface="Times New Roman" panose="02020603050405020304" pitchFamily="18" charset="0"/>
              </a:rPr>
              <a:t>професор, </a:t>
            </a:r>
            <a:r>
              <a:rPr lang="uk-UA" sz="4200" dirty="0" smtClean="0">
                <a:latin typeface="Times New Roman" panose="02020603050405020304" pitchFamily="18" charset="0"/>
                <a:cs typeface="Times New Roman" panose="02020603050405020304" pitchFamily="18" charset="0"/>
              </a:rPr>
              <a:t>директор інституту електроенергетики Державного вищого навчального закладу «Національний </a:t>
            </a:r>
            <a:r>
              <a:rPr lang="uk-UA" sz="4200" dirty="0">
                <a:latin typeface="Times New Roman" panose="02020603050405020304" pitchFamily="18" charset="0"/>
                <a:cs typeface="Times New Roman" panose="02020603050405020304" pitchFamily="18" charset="0"/>
              </a:rPr>
              <a:t>гірничий університет</a:t>
            </a:r>
            <a:r>
              <a:rPr lang="uk-UA" sz="4200" b="1" dirty="0" smtClean="0">
                <a:latin typeface="Times New Roman" panose="02020603050405020304" pitchFamily="18" charset="0"/>
                <a:cs typeface="Times New Roman" panose="02020603050405020304" pitchFamily="18" charset="0"/>
              </a:rPr>
              <a:t>».</a:t>
            </a:r>
            <a:endParaRPr lang="en-US" sz="4200" b="1" dirty="0" smtClean="0">
              <a:latin typeface="Times New Roman" panose="02020603050405020304" pitchFamily="18" charset="0"/>
              <a:cs typeface="Times New Roman" panose="02020603050405020304" pitchFamily="18" charset="0"/>
            </a:endParaRPr>
          </a:p>
          <a:p>
            <a:pPr marL="0" indent="269875">
              <a:buNone/>
            </a:pPr>
            <a:endParaRPr lang="ru-RU" sz="4200" b="1" dirty="0">
              <a:latin typeface="Times New Roman" panose="02020603050405020304" pitchFamily="18" charset="0"/>
              <a:cs typeface="Times New Roman" panose="02020603050405020304" pitchFamily="18" charset="0"/>
            </a:endParaRPr>
          </a:p>
          <a:p>
            <a:pPr marL="0" indent="269875">
              <a:buNone/>
            </a:pPr>
            <a:r>
              <a:rPr lang="uk-UA" sz="4200" b="1" dirty="0">
                <a:latin typeface="Times New Roman" panose="02020603050405020304" pitchFamily="18" charset="0"/>
                <a:cs typeface="Times New Roman" panose="02020603050405020304" pitchFamily="18" charset="0"/>
              </a:rPr>
              <a:t> </a:t>
            </a:r>
            <a:r>
              <a:rPr lang="en-US" sz="4200" b="1" dirty="0" err="1" smtClean="0">
                <a:latin typeface="Times New Roman" panose="02020603050405020304" pitchFamily="18" charset="0"/>
                <a:cs typeface="Times New Roman" panose="02020603050405020304" pitchFamily="18" charset="0"/>
              </a:rPr>
              <a:t>Dolgov</a:t>
            </a:r>
            <a:r>
              <a:rPr lang="uk-UA" sz="4200" b="1" dirty="0" smtClean="0">
                <a:latin typeface="Times New Roman" panose="02020603050405020304" pitchFamily="18" charset="0"/>
                <a:cs typeface="Times New Roman" panose="02020603050405020304" pitchFamily="18" charset="0"/>
              </a:rPr>
              <a:t>, </a:t>
            </a:r>
            <a:r>
              <a:rPr lang="en-US" sz="4200" b="1" dirty="0" smtClean="0">
                <a:latin typeface="Times New Roman" panose="02020603050405020304" pitchFamily="18" charset="0"/>
                <a:cs typeface="Times New Roman" panose="02020603050405020304" pitchFamily="18" charset="0"/>
              </a:rPr>
              <a:t>A</a:t>
            </a:r>
            <a:r>
              <a:rPr lang="uk-UA" sz="4200" b="1" dirty="0" smtClean="0">
                <a:latin typeface="Times New Roman" panose="02020603050405020304" pitchFamily="18" charset="0"/>
                <a:cs typeface="Times New Roman" panose="02020603050405020304" pitchFamily="18" charset="0"/>
              </a:rPr>
              <a:t>.</a:t>
            </a:r>
            <a:r>
              <a:rPr lang="en-US" sz="4200" b="1" dirty="0">
                <a:latin typeface="Times New Roman" panose="02020603050405020304" pitchFamily="18" charset="0"/>
                <a:cs typeface="Times New Roman" panose="02020603050405020304" pitchFamily="18" charset="0"/>
              </a:rPr>
              <a:t>M</a:t>
            </a:r>
            <a:r>
              <a:rPr lang="uk-UA" sz="4200" b="1" dirty="0">
                <a:latin typeface="Times New Roman" panose="02020603050405020304" pitchFamily="18" charset="0"/>
                <a:cs typeface="Times New Roman" panose="02020603050405020304" pitchFamily="18" charset="0"/>
              </a:rPr>
              <a:t>.</a:t>
            </a:r>
            <a:endParaRPr lang="ru-RU" sz="4200" b="1" dirty="0">
              <a:latin typeface="Times New Roman" panose="02020603050405020304" pitchFamily="18" charset="0"/>
              <a:cs typeface="Times New Roman" panose="02020603050405020304" pitchFamily="18" charset="0"/>
            </a:endParaRPr>
          </a:p>
          <a:p>
            <a:pPr marL="0" indent="269875">
              <a:buNone/>
            </a:pPr>
            <a:r>
              <a:rPr lang="uk-UA" sz="4200" b="1" dirty="0" smtClean="0">
                <a:latin typeface="Times New Roman" panose="02020603050405020304" pitchFamily="18" charset="0"/>
                <a:cs typeface="Times New Roman" panose="02020603050405020304" pitchFamily="18" charset="0"/>
              </a:rPr>
              <a:t> </a:t>
            </a:r>
            <a:r>
              <a:rPr lang="en-US" sz="4200" b="1" dirty="0">
                <a:latin typeface="Times New Roman" panose="02020603050405020304" pitchFamily="18" charset="0"/>
                <a:cs typeface="Times New Roman" panose="02020603050405020304" pitchFamily="18" charset="0"/>
              </a:rPr>
              <a:t>Theoretical </a:t>
            </a:r>
            <a:r>
              <a:rPr lang="en-US" sz="4200" b="1" dirty="0" smtClean="0">
                <a:latin typeface="Times New Roman" panose="02020603050405020304" pitchFamily="18" charset="0"/>
                <a:cs typeface="Times New Roman" panose="02020603050405020304" pitchFamily="18" charset="0"/>
              </a:rPr>
              <a:t>mechanics [electronic </a:t>
            </a:r>
            <a:r>
              <a:rPr lang="en-US" sz="4200" b="1" dirty="0">
                <a:latin typeface="Times New Roman" panose="02020603050405020304" pitchFamily="18" charset="0"/>
                <a:cs typeface="Times New Roman" panose="02020603050405020304" pitchFamily="18" charset="0"/>
              </a:rPr>
              <a:t>resource</a:t>
            </a:r>
            <a:r>
              <a:rPr lang="en-US" sz="4200" b="1" dirty="0" smtClean="0">
                <a:latin typeface="Times New Roman" panose="02020603050405020304" pitchFamily="18" charset="0"/>
                <a:cs typeface="Times New Roman" panose="02020603050405020304" pitchFamily="18" charset="0"/>
              </a:rPr>
              <a:t>] : </a:t>
            </a:r>
            <a:r>
              <a:rPr lang="en-US" sz="4200" b="1" dirty="0">
                <a:latin typeface="Times New Roman" panose="02020603050405020304" pitchFamily="18" charset="0"/>
                <a:cs typeface="Times New Roman" panose="02020603050405020304" pitchFamily="18" charset="0"/>
              </a:rPr>
              <a:t>electronic textbook </a:t>
            </a:r>
            <a:r>
              <a:rPr lang="en-US" sz="4200" b="1" dirty="0" smtClean="0">
                <a:latin typeface="Times New Roman" panose="02020603050405020304" pitchFamily="18" charset="0"/>
                <a:cs typeface="Times New Roman" panose="02020603050405020304" pitchFamily="18" charset="0"/>
              </a:rPr>
              <a:t> /  A.M.</a:t>
            </a:r>
            <a:r>
              <a:rPr lang="uk-UA" sz="4200" b="1" dirty="0" smtClean="0">
                <a:latin typeface="Times New Roman" panose="02020603050405020304" pitchFamily="18" charset="0"/>
                <a:cs typeface="Times New Roman" panose="02020603050405020304" pitchFamily="18" charset="0"/>
              </a:rPr>
              <a:t> </a:t>
            </a:r>
            <a:r>
              <a:rPr lang="en-US" sz="4200" b="1" dirty="0" err="1" smtClean="0">
                <a:latin typeface="Times New Roman" panose="02020603050405020304" pitchFamily="18" charset="0"/>
                <a:cs typeface="Times New Roman" panose="02020603050405020304" pitchFamily="18" charset="0"/>
              </a:rPr>
              <a:t>Dolgov</a:t>
            </a:r>
            <a:r>
              <a:rPr lang="en-US" sz="4200" b="1" dirty="0" smtClean="0">
                <a:latin typeface="Times New Roman" panose="02020603050405020304" pitchFamily="18" charset="0"/>
                <a:cs typeface="Times New Roman" panose="02020603050405020304" pitchFamily="18" charset="0"/>
              </a:rPr>
              <a:t> ; </a:t>
            </a:r>
            <a:r>
              <a:rPr lang="en-US" sz="4200" b="1" dirty="0">
                <a:latin typeface="Times New Roman" panose="02020603050405020304" pitchFamily="18" charset="0"/>
                <a:cs typeface="Times New Roman" panose="02020603050405020304" pitchFamily="18" charset="0"/>
              </a:rPr>
              <a:t>Ministry of Education and Science of Ukraine, National Mining University. </a:t>
            </a:r>
            <a:r>
              <a:rPr lang="uk-UA" sz="4200" b="1" dirty="0">
                <a:latin typeface="Times New Roman" panose="02020603050405020304" pitchFamily="18" charset="0"/>
                <a:cs typeface="Times New Roman" panose="02020603050405020304" pitchFamily="18" charset="0"/>
              </a:rPr>
              <a:t>–</a:t>
            </a:r>
            <a:r>
              <a:rPr lang="en-US" sz="4200" b="1" dirty="0" smtClean="0">
                <a:latin typeface="Times New Roman" panose="02020603050405020304" pitchFamily="18" charset="0"/>
                <a:cs typeface="Times New Roman" panose="02020603050405020304" pitchFamily="18" charset="0"/>
              </a:rPr>
              <a:t> Dnipropetrovs'k  : NMU</a:t>
            </a:r>
            <a:r>
              <a:rPr lang="en-US" sz="4200" b="1" dirty="0">
                <a:latin typeface="Times New Roman" panose="02020603050405020304" pitchFamily="18" charset="0"/>
                <a:cs typeface="Times New Roman" panose="02020603050405020304" pitchFamily="18" charset="0"/>
              </a:rPr>
              <a:t>, 2015</a:t>
            </a:r>
            <a:r>
              <a:rPr lang="en-US" sz="4200" b="1" dirty="0" smtClean="0">
                <a:latin typeface="Times New Roman" panose="02020603050405020304" pitchFamily="18" charset="0"/>
                <a:cs typeface="Times New Roman" panose="02020603050405020304" pitchFamily="18" charset="0"/>
              </a:rPr>
              <a:t>. </a:t>
            </a:r>
            <a:r>
              <a:rPr lang="uk-UA" sz="4200" b="1" dirty="0">
                <a:latin typeface="Times New Roman" panose="02020603050405020304" pitchFamily="18" charset="0"/>
                <a:cs typeface="Times New Roman" panose="02020603050405020304" pitchFamily="18" charset="0"/>
              </a:rPr>
              <a:t>–</a:t>
            </a:r>
            <a:r>
              <a:rPr lang="en-US" sz="4200" b="1" dirty="0" smtClean="0">
                <a:latin typeface="Times New Roman" panose="02020603050405020304" pitchFamily="18" charset="0"/>
                <a:cs typeface="Times New Roman" panose="02020603050405020304" pitchFamily="18" charset="0"/>
              </a:rPr>
              <a:t> </a:t>
            </a:r>
            <a:r>
              <a:rPr lang="en-US" sz="4200" b="1" dirty="0">
                <a:latin typeface="Times New Roman" panose="02020603050405020304" pitchFamily="18" charset="0"/>
                <a:cs typeface="Times New Roman" panose="02020603050405020304" pitchFamily="18" charset="0"/>
              </a:rPr>
              <a:t>124 p.</a:t>
            </a:r>
            <a:r>
              <a:rPr lang="uk-UA" sz="4200" b="1" dirty="0" smtClean="0">
                <a:latin typeface="Times New Roman" panose="02020603050405020304" pitchFamily="18" charset="0"/>
                <a:cs typeface="Times New Roman" panose="02020603050405020304" pitchFamily="18" charset="0"/>
              </a:rPr>
              <a:t> </a:t>
            </a:r>
            <a:endParaRPr lang="en-US" sz="4200" b="1" dirty="0" smtClean="0">
              <a:latin typeface="Times New Roman" panose="02020603050405020304" pitchFamily="18" charset="0"/>
              <a:cs typeface="Times New Roman" panose="02020603050405020304" pitchFamily="18" charset="0"/>
            </a:endParaRPr>
          </a:p>
          <a:p>
            <a:pPr marL="0" indent="269875">
              <a:buNone/>
            </a:pPr>
            <a:r>
              <a:rPr lang="uk-UA" sz="4200" b="1" dirty="0" smtClean="0">
                <a:latin typeface="Times New Roman" panose="02020603050405020304" pitchFamily="18" charset="0"/>
                <a:cs typeface="Times New Roman" panose="02020603050405020304" pitchFamily="18" charset="0"/>
              </a:rPr>
              <a:t>      </a:t>
            </a:r>
          </a:p>
          <a:p>
            <a:pPr marL="0" lvl="0" indent="269875" algn="just">
              <a:buNone/>
            </a:pPr>
            <a:r>
              <a:rPr lang="en-US" sz="4200" dirty="0">
                <a:latin typeface="Times New Roman" panose="02020603050405020304" pitchFamily="18" charset="0"/>
                <a:cs typeface="Times New Roman" panose="02020603050405020304" pitchFamily="18" charset="0"/>
              </a:rPr>
              <a:t> The content of the electronic textbook corresponds to the educational and vocational training program for the applicants of higher education in </a:t>
            </a:r>
            <a:r>
              <a:rPr lang="en-US" sz="4200" dirty="0" smtClean="0">
                <a:latin typeface="Times New Roman" panose="02020603050405020304" pitchFamily="18" charset="0"/>
                <a:cs typeface="Times New Roman" panose="02020603050405020304" pitchFamily="18" charset="0"/>
              </a:rPr>
              <a:t>the specialty 141 Electric</a:t>
            </a:r>
            <a:r>
              <a:rPr lang="uk-UA" sz="4200" dirty="0" smtClean="0">
                <a:latin typeface="Times New Roman" panose="02020603050405020304" pitchFamily="18" charset="0"/>
                <a:cs typeface="Times New Roman" panose="02020603050405020304" pitchFamily="18" charset="0"/>
              </a:rPr>
              <a:t> </a:t>
            </a:r>
            <a:r>
              <a:rPr lang="en-US" sz="4200" dirty="0">
                <a:latin typeface="Times New Roman" panose="02020603050405020304" pitchFamily="18" charset="0"/>
                <a:cs typeface="Times New Roman" panose="02020603050405020304" pitchFamily="18" charset="0"/>
              </a:rPr>
              <a:t>power engineering, </a:t>
            </a:r>
            <a:r>
              <a:rPr lang="en-US" sz="4200" dirty="0" err="1">
                <a:latin typeface="Times New Roman" panose="02020603050405020304" pitchFamily="18" charset="0"/>
                <a:cs typeface="Times New Roman" panose="02020603050405020304" pitchFamily="18" charset="0"/>
              </a:rPr>
              <a:t>Electrotechnics</a:t>
            </a:r>
            <a:r>
              <a:rPr lang="en-US" sz="4200" dirty="0">
                <a:latin typeface="Times New Roman" panose="02020603050405020304" pitchFamily="18" charset="0"/>
                <a:cs typeface="Times New Roman" panose="02020603050405020304" pitchFamily="18" charset="0"/>
              </a:rPr>
              <a:t> and</a:t>
            </a:r>
            <a:r>
              <a:rPr lang="uk-UA" sz="4200" dirty="0">
                <a:latin typeface="Times New Roman" panose="02020603050405020304" pitchFamily="18" charset="0"/>
                <a:cs typeface="Times New Roman" panose="02020603050405020304" pitchFamily="18" charset="0"/>
              </a:rPr>
              <a:t> </a:t>
            </a:r>
            <a:r>
              <a:rPr lang="en-US" sz="4200" dirty="0" err="1">
                <a:latin typeface="Times New Roman" panose="02020603050405020304" pitchFamily="18" charset="0"/>
                <a:cs typeface="Times New Roman" panose="02020603050405020304" pitchFamily="18" charset="0"/>
              </a:rPr>
              <a:t>Electromechanics</a:t>
            </a:r>
            <a:r>
              <a:rPr lang="en-US" sz="4200" dirty="0">
                <a:latin typeface="Times New Roman" panose="02020603050405020304" pitchFamily="18" charset="0"/>
                <a:cs typeface="Times New Roman" panose="02020603050405020304" pitchFamily="18" charset="0"/>
              </a:rPr>
              <a:t>, in particular - discipline </a:t>
            </a:r>
            <a:r>
              <a:rPr lang="uk-UA" sz="4200" dirty="0" smtClean="0">
                <a:latin typeface="Times New Roman" panose="02020603050405020304" pitchFamily="18" charset="0"/>
                <a:cs typeface="Times New Roman" panose="02020603050405020304" pitchFamily="18" charset="0"/>
              </a:rPr>
              <a:t>«</a:t>
            </a:r>
            <a:r>
              <a:rPr lang="en-US" sz="4200" dirty="0" smtClean="0">
                <a:latin typeface="Times New Roman" panose="02020603050405020304" pitchFamily="18" charset="0"/>
                <a:cs typeface="Times New Roman" panose="02020603050405020304" pitchFamily="18" charset="0"/>
              </a:rPr>
              <a:t>Theoretical Mechanics</a:t>
            </a:r>
            <a:r>
              <a:rPr lang="uk-UA" sz="4200" dirty="0" smtClean="0">
                <a:latin typeface="Times New Roman" panose="02020603050405020304" pitchFamily="18" charset="0"/>
                <a:cs typeface="Times New Roman" panose="02020603050405020304" pitchFamily="18" charset="0"/>
              </a:rPr>
              <a:t>»</a:t>
            </a:r>
            <a:r>
              <a:rPr lang="en-US" sz="4200" dirty="0" smtClean="0">
                <a:latin typeface="Times New Roman" panose="02020603050405020304" pitchFamily="18" charset="0"/>
                <a:cs typeface="Times New Roman" panose="02020603050405020304" pitchFamily="18" charset="0"/>
              </a:rPr>
              <a:t>. </a:t>
            </a:r>
            <a:r>
              <a:rPr lang="en-US" sz="4200" dirty="0">
                <a:latin typeface="Times New Roman" panose="02020603050405020304" pitchFamily="18" charset="0"/>
                <a:cs typeface="Times New Roman" panose="02020603050405020304" pitchFamily="18" charset="0"/>
              </a:rPr>
              <a:t>The basic notions of Statics, Kinematics and Dynamics are considered</a:t>
            </a:r>
            <a:r>
              <a:rPr lang="uk-UA" sz="4200" dirty="0">
                <a:latin typeface="Times New Roman" panose="02020603050405020304" pitchFamily="18" charset="0"/>
                <a:cs typeface="Times New Roman" panose="02020603050405020304" pitchFamily="18" charset="0"/>
              </a:rPr>
              <a:t>. </a:t>
            </a:r>
            <a:r>
              <a:rPr lang="en-US" sz="4200" dirty="0">
                <a:latin typeface="Times New Roman" panose="02020603050405020304" pitchFamily="18" charset="0"/>
                <a:cs typeface="Times New Roman" panose="02020603050405020304" pitchFamily="18" charset="0"/>
              </a:rPr>
              <a:t>Examples of practical problem solutions are represented</a:t>
            </a:r>
            <a:r>
              <a:rPr lang="uk-UA" sz="4200" dirty="0" smtClean="0">
                <a:latin typeface="Times New Roman" panose="02020603050405020304" pitchFamily="18" charset="0"/>
                <a:cs typeface="Times New Roman" panose="02020603050405020304" pitchFamily="18" charset="0"/>
              </a:rPr>
              <a:t>.</a:t>
            </a:r>
            <a:endParaRPr lang="en-US" sz="4200" dirty="0" smtClean="0">
              <a:latin typeface="Times New Roman" panose="02020603050405020304" pitchFamily="18" charset="0"/>
              <a:cs typeface="Times New Roman" panose="02020603050405020304" pitchFamily="18" charset="0"/>
            </a:endParaRPr>
          </a:p>
          <a:p>
            <a:pPr marL="0" indent="269875" algn="just">
              <a:buNone/>
            </a:pPr>
            <a:endParaRPr lang="en-US" sz="4200" dirty="0">
              <a:latin typeface="Times New Roman" panose="02020603050405020304" pitchFamily="18" charset="0"/>
              <a:cs typeface="Times New Roman" panose="02020603050405020304" pitchFamily="18" charset="0"/>
            </a:endParaRPr>
          </a:p>
          <a:p>
            <a:pPr marL="0" indent="269875" algn="just">
              <a:buNone/>
            </a:pPr>
            <a:r>
              <a:rPr lang="uk-UA" sz="4200" b="1" dirty="0" err="1" smtClean="0">
                <a:latin typeface="Times New Roman" panose="02020603050405020304" pitchFamily="18" charset="0"/>
                <a:cs typeface="Times New Roman" panose="02020603050405020304" pitchFamily="18" charset="0"/>
              </a:rPr>
              <a:t>Долгов</a:t>
            </a:r>
            <a:r>
              <a:rPr lang="uk-UA" sz="4200" b="1" dirty="0" smtClean="0">
                <a:latin typeface="Times New Roman" panose="02020603050405020304" pitchFamily="18" charset="0"/>
                <a:cs typeface="Times New Roman" panose="02020603050405020304" pitchFamily="18" charset="0"/>
              </a:rPr>
              <a:t>, О.М.</a:t>
            </a:r>
          </a:p>
          <a:p>
            <a:pPr marL="0" indent="536575" algn="just">
              <a:buNone/>
            </a:pPr>
            <a:r>
              <a:rPr lang="uk-UA" sz="4200" b="1" dirty="0" smtClean="0">
                <a:latin typeface="Times New Roman" panose="02020603050405020304" pitchFamily="18" charset="0"/>
                <a:cs typeface="Times New Roman" panose="02020603050405020304" pitchFamily="18" charset="0"/>
              </a:rPr>
              <a:t>Теоретична механіка </a:t>
            </a:r>
            <a:r>
              <a:rPr lang="en-US" sz="4200" b="1" dirty="0" smtClean="0">
                <a:latin typeface="Times New Roman" panose="02020603050405020304" pitchFamily="18" charset="0"/>
                <a:cs typeface="Times New Roman" panose="02020603050405020304" pitchFamily="18" charset="0"/>
              </a:rPr>
              <a:t>[</a:t>
            </a:r>
            <a:r>
              <a:rPr lang="uk-UA" sz="4200" b="1" dirty="0" smtClean="0">
                <a:latin typeface="Times New Roman" panose="02020603050405020304" pitchFamily="18" charset="0"/>
                <a:cs typeface="Times New Roman" panose="02020603050405020304" pitchFamily="18" charset="0"/>
              </a:rPr>
              <a:t>електронний ресурс</a:t>
            </a:r>
            <a:r>
              <a:rPr lang="en-US" sz="4200" b="1" dirty="0" smtClean="0">
                <a:latin typeface="Times New Roman" panose="02020603050405020304" pitchFamily="18" charset="0"/>
                <a:cs typeface="Times New Roman" panose="02020603050405020304" pitchFamily="18" charset="0"/>
              </a:rPr>
              <a:t>]</a:t>
            </a:r>
            <a:r>
              <a:rPr lang="uk-UA" sz="4200" b="1" dirty="0" smtClean="0">
                <a:latin typeface="Times New Roman" panose="02020603050405020304" pitchFamily="18" charset="0"/>
                <a:cs typeface="Times New Roman" panose="02020603050405020304" pitchFamily="18" charset="0"/>
              </a:rPr>
              <a:t> : електронний підручник / О.М. </a:t>
            </a:r>
            <a:r>
              <a:rPr lang="uk-UA" sz="4200" b="1" dirty="0" err="1" smtClean="0">
                <a:latin typeface="Times New Roman" panose="02020603050405020304" pitchFamily="18" charset="0"/>
                <a:cs typeface="Times New Roman" panose="02020603050405020304" pitchFamily="18" charset="0"/>
              </a:rPr>
              <a:t>Долгов</a:t>
            </a:r>
            <a:r>
              <a:rPr lang="uk-UA" sz="4200" b="1" dirty="0" smtClean="0">
                <a:latin typeface="Times New Roman" panose="02020603050405020304" pitchFamily="18" charset="0"/>
                <a:cs typeface="Times New Roman" panose="02020603050405020304" pitchFamily="18" charset="0"/>
              </a:rPr>
              <a:t> ; Міністерство освіти і науки України, Національний гірничий університет. – Дніпропетровськ  : НГУ,</a:t>
            </a:r>
            <a:r>
              <a:rPr lang="en-US" sz="4200" b="1" dirty="0" smtClean="0">
                <a:latin typeface="Times New Roman" panose="02020603050405020304" pitchFamily="18" charset="0"/>
                <a:cs typeface="Times New Roman" panose="02020603050405020304" pitchFamily="18" charset="0"/>
              </a:rPr>
              <a:t> </a:t>
            </a:r>
            <a:r>
              <a:rPr lang="uk-UA" sz="4200" b="1" dirty="0" smtClean="0">
                <a:latin typeface="Times New Roman" panose="02020603050405020304" pitchFamily="18" charset="0"/>
                <a:cs typeface="Times New Roman" panose="02020603050405020304" pitchFamily="18" charset="0"/>
              </a:rPr>
              <a:t>2015. – 124</a:t>
            </a:r>
            <a:r>
              <a:rPr lang="en-US" sz="4200" b="1" dirty="0" smtClean="0">
                <a:latin typeface="Times New Roman" panose="02020603050405020304" pitchFamily="18" charset="0"/>
                <a:cs typeface="Times New Roman" panose="02020603050405020304" pitchFamily="18" charset="0"/>
              </a:rPr>
              <a:t> </a:t>
            </a:r>
            <a:r>
              <a:rPr lang="uk-UA" sz="4200" b="1" dirty="0" smtClean="0">
                <a:latin typeface="Times New Roman" panose="02020603050405020304" pitchFamily="18" charset="0"/>
                <a:cs typeface="Times New Roman" panose="02020603050405020304" pitchFamily="18" charset="0"/>
              </a:rPr>
              <a:t>с.    </a:t>
            </a:r>
            <a:endParaRPr lang="en-US" sz="4200" b="1" dirty="0">
              <a:latin typeface="Times New Roman" panose="02020603050405020304" pitchFamily="18" charset="0"/>
              <a:cs typeface="Times New Roman" panose="02020603050405020304" pitchFamily="18" charset="0"/>
            </a:endParaRPr>
          </a:p>
          <a:p>
            <a:pPr marL="0" indent="536575" algn="just">
              <a:buNone/>
            </a:pPr>
            <a:endParaRPr lang="en-US" sz="4200" dirty="0" smtClean="0">
              <a:latin typeface="Times New Roman" panose="02020603050405020304" pitchFamily="18" charset="0"/>
              <a:cs typeface="Times New Roman" panose="02020603050405020304" pitchFamily="18" charset="0"/>
            </a:endParaRPr>
          </a:p>
          <a:p>
            <a:pPr marL="0" lvl="0" indent="269875" algn="just">
              <a:buNone/>
            </a:pPr>
            <a:r>
              <a:rPr lang="uk-UA" sz="4200" dirty="0" smtClean="0">
                <a:latin typeface="Times New Roman" panose="02020603050405020304" pitchFamily="18" charset="0"/>
                <a:cs typeface="Times New Roman" panose="02020603050405020304" pitchFamily="18" charset="0"/>
              </a:rPr>
              <a:t>Зміст електронного підручника відповідає освітньо-професійній програмі підготовки здобувачів вищої освіти за спеціальністю 141 Електроенергетика, електротехніка та електромеханіка, зокрема – дисципліні «Теоретична механіка». </a:t>
            </a:r>
            <a:r>
              <a:rPr lang="uk-UA" sz="4400" dirty="0">
                <a:solidFill>
                  <a:prstClr val="black"/>
                </a:solidFill>
                <a:latin typeface="Times New Roman" panose="02020603050405020304" pitchFamily="18" charset="0"/>
                <a:cs typeface="Times New Roman" panose="02020603050405020304" pitchFamily="18" charset="0"/>
              </a:rPr>
              <a:t>Розглянуто базові питання статики, кінематики і динаміки. Наведено приклади розв’язування практичних </a:t>
            </a:r>
            <a:r>
              <a:rPr lang="uk-UA" sz="4400" dirty="0" smtClean="0">
                <a:solidFill>
                  <a:prstClr val="black"/>
                </a:solidFill>
                <a:latin typeface="Times New Roman" panose="02020603050405020304" pitchFamily="18" charset="0"/>
                <a:cs typeface="Times New Roman" panose="02020603050405020304" pitchFamily="18" charset="0"/>
              </a:rPr>
              <a:t>задач</a:t>
            </a:r>
            <a:r>
              <a:rPr lang="en-US" sz="4400" dirty="0" smtClean="0">
                <a:solidFill>
                  <a:prstClr val="black"/>
                </a:solidFill>
                <a:latin typeface="Times New Roman" panose="02020603050405020304" pitchFamily="18" charset="0"/>
                <a:cs typeface="Times New Roman" panose="02020603050405020304" pitchFamily="18" charset="0"/>
              </a:rPr>
              <a:t>.</a:t>
            </a:r>
          </a:p>
          <a:p>
            <a:pPr marL="0" lvl="0" indent="269875" algn="just">
              <a:buNone/>
            </a:pPr>
            <a:endParaRPr lang="en-US" sz="4400" dirty="0" smtClean="0">
              <a:solidFill>
                <a:prstClr val="black"/>
              </a:solidFill>
              <a:latin typeface="Times New Roman" panose="02020603050405020304" pitchFamily="18" charset="0"/>
              <a:cs typeface="Times New Roman" panose="02020603050405020304" pitchFamily="18" charset="0"/>
            </a:endParaRPr>
          </a:p>
          <a:p>
            <a:pPr marL="0" indent="269875">
              <a:buNone/>
            </a:pPr>
            <a:r>
              <a:rPr lang="uk-UA" sz="4200" dirty="0" smtClean="0">
                <a:latin typeface="Times New Roman" panose="02020603050405020304" pitchFamily="18" charset="0"/>
                <a:cs typeface="Times New Roman" panose="02020603050405020304" pitchFamily="18" charset="0"/>
              </a:rPr>
              <a:t>							УДК </a:t>
            </a:r>
            <a:r>
              <a:rPr lang="ru-RU" sz="4200" dirty="0" smtClean="0">
                <a:latin typeface="Times New Roman" panose="02020603050405020304" pitchFamily="18" charset="0"/>
                <a:cs typeface="Times New Roman" panose="02020603050405020304" pitchFamily="18" charset="0"/>
              </a:rPr>
              <a:t>531</a:t>
            </a:r>
            <a:r>
              <a:rPr lang="uk-UA" sz="4200" dirty="0" smtClean="0">
                <a:latin typeface="Times New Roman" panose="02020603050405020304" pitchFamily="18" charset="0"/>
                <a:cs typeface="Times New Roman" panose="02020603050405020304" pitchFamily="18" charset="0"/>
              </a:rPr>
              <a:t>(075.8)</a:t>
            </a:r>
            <a:endParaRPr lang="ru-RU" sz="4200" dirty="0" smtClean="0">
              <a:latin typeface="Times New Roman" panose="02020603050405020304" pitchFamily="18" charset="0"/>
              <a:cs typeface="Times New Roman" panose="02020603050405020304" pitchFamily="18" charset="0"/>
            </a:endParaRPr>
          </a:p>
          <a:p>
            <a:pPr marL="0" indent="269875">
              <a:buNone/>
            </a:pPr>
            <a:r>
              <a:rPr lang="uk-UA" sz="4200" dirty="0" smtClean="0">
                <a:latin typeface="Times New Roman" panose="02020603050405020304" pitchFamily="18" charset="0"/>
                <a:cs typeface="Times New Roman" panose="02020603050405020304" pitchFamily="18" charset="0"/>
              </a:rPr>
              <a:t>							ББК </a:t>
            </a:r>
            <a:r>
              <a:rPr lang="ru-RU" sz="4200" dirty="0" smtClean="0">
                <a:latin typeface="Times New Roman" panose="02020603050405020304" pitchFamily="18" charset="0"/>
                <a:cs typeface="Times New Roman" panose="02020603050405020304" pitchFamily="18" charset="0"/>
              </a:rPr>
              <a:t>22.21я73</a:t>
            </a:r>
            <a:endParaRPr lang="ru-RU" sz="4200" dirty="0">
              <a:latin typeface="Times New Roman" panose="02020603050405020304" pitchFamily="18" charset="0"/>
              <a:cs typeface="Times New Roman" panose="02020603050405020304" pitchFamily="18" charset="0"/>
            </a:endParaRPr>
          </a:p>
          <a:p>
            <a:pPr marL="0" indent="269875">
              <a:buNone/>
            </a:pPr>
            <a:r>
              <a:rPr lang="ru-RU" sz="4200" dirty="0">
                <a:latin typeface="Times New Roman" panose="02020603050405020304" pitchFamily="18" charset="0"/>
                <a:cs typeface="Times New Roman" panose="02020603050405020304" pitchFamily="18" charset="0"/>
              </a:rPr>
              <a:t> </a:t>
            </a:r>
          </a:p>
          <a:p>
            <a:pPr marL="0" indent="269875">
              <a:buNone/>
            </a:pPr>
            <a:r>
              <a:rPr lang="ru-RU" sz="4200" dirty="0">
                <a:latin typeface="Times New Roman" panose="02020603050405020304" pitchFamily="18" charset="0"/>
                <a:cs typeface="Times New Roman" panose="02020603050405020304" pitchFamily="18" charset="0"/>
              </a:rPr>
              <a:t> </a:t>
            </a:r>
            <a:r>
              <a:rPr lang="ru-RU" sz="4200" dirty="0" smtClean="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sym typeface="Symbol"/>
              </a:rPr>
              <a:t></a:t>
            </a:r>
            <a:r>
              <a:rPr lang="uk-UA" sz="4200" dirty="0" smtClean="0">
                <a:latin typeface="Times New Roman" panose="02020603050405020304" pitchFamily="18" charset="0"/>
                <a:cs typeface="Times New Roman" panose="02020603050405020304" pitchFamily="18" charset="0"/>
              </a:rPr>
              <a:t> </a:t>
            </a:r>
            <a:r>
              <a:rPr lang="uk-UA" sz="4200" dirty="0">
                <a:latin typeface="Times New Roman" panose="02020603050405020304" pitchFamily="18" charset="0"/>
                <a:cs typeface="Times New Roman" panose="02020603050405020304" pitchFamily="18" charset="0"/>
              </a:rPr>
              <a:t>О.М. </a:t>
            </a:r>
            <a:r>
              <a:rPr lang="uk-UA" sz="4200" dirty="0" err="1">
                <a:latin typeface="Times New Roman" panose="02020603050405020304" pitchFamily="18" charset="0"/>
                <a:cs typeface="Times New Roman" panose="02020603050405020304" pitchFamily="18" charset="0"/>
              </a:rPr>
              <a:t>Долгов</a:t>
            </a:r>
            <a:r>
              <a:rPr lang="uk-UA" sz="4200" dirty="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2015</a:t>
            </a:r>
            <a:endParaRPr lang="ru-RU" sz="4200" dirty="0">
              <a:latin typeface="Times New Roman" panose="02020603050405020304" pitchFamily="18" charset="0"/>
              <a:cs typeface="Times New Roman" panose="02020603050405020304" pitchFamily="18" charset="0"/>
            </a:endParaRPr>
          </a:p>
          <a:p>
            <a:pPr marL="0" indent="269875">
              <a:buNone/>
            </a:pPr>
            <a:r>
              <a:rPr lang="en-US" sz="4200" dirty="0" smtClean="0">
                <a:latin typeface="Times New Roman" panose="02020603050405020304" pitchFamily="18" charset="0"/>
                <a:cs typeface="Times New Roman" panose="02020603050405020304" pitchFamily="18" charset="0"/>
                <a:sym typeface="Symbol"/>
              </a:rPr>
              <a:t>					                       </a:t>
            </a:r>
            <a:r>
              <a:rPr lang="uk-UA" sz="4200" dirty="0" smtClean="0">
                <a:latin typeface="Times New Roman" panose="02020603050405020304" pitchFamily="18" charset="0"/>
                <a:cs typeface="Times New Roman" panose="02020603050405020304" pitchFamily="18" charset="0"/>
                <a:sym typeface="Symbol"/>
              </a:rPr>
              <a:t></a:t>
            </a:r>
            <a:r>
              <a:rPr lang="uk-UA" sz="4200" dirty="0" smtClean="0">
                <a:latin typeface="Times New Roman" panose="02020603050405020304" pitchFamily="18" charset="0"/>
                <a:cs typeface="Times New Roman" panose="02020603050405020304" pitchFamily="18" charset="0"/>
              </a:rPr>
              <a:t> </a:t>
            </a:r>
            <a:r>
              <a:rPr lang="uk-UA" sz="4200" dirty="0">
                <a:latin typeface="Times New Roman" panose="02020603050405020304" pitchFamily="18" charset="0"/>
                <a:cs typeface="Times New Roman" panose="02020603050405020304" pitchFamily="18" charset="0"/>
              </a:rPr>
              <a:t>Державний ВНЗ «Національний гірничий</a:t>
            </a:r>
            <a:endParaRPr lang="ru-RU" sz="4200" dirty="0">
              <a:latin typeface="Times New Roman" panose="02020603050405020304" pitchFamily="18" charset="0"/>
              <a:cs typeface="Times New Roman" panose="02020603050405020304" pitchFamily="18" charset="0"/>
            </a:endParaRPr>
          </a:p>
          <a:p>
            <a:pPr marL="0" indent="269875">
              <a:buNone/>
            </a:pPr>
            <a:r>
              <a:rPr lang="uk-UA" sz="4200" dirty="0">
                <a:latin typeface="Times New Roman" panose="02020603050405020304" pitchFamily="18" charset="0"/>
                <a:cs typeface="Times New Roman" panose="02020603050405020304" pitchFamily="18" charset="0"/>
              </a:rPr>
              <a:t>      </a:t>
            </a:r>
            <a:r>
              <a:rPr lang="en-US" sz="4200" dirty="0" smtClean="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університет</a:t>
            </a:r>
            <a:r>
              <a:rPr lang="uk-UA" sz="4200" dirty="0">
                <a:latin typeface="Times New Roman" panose="02020603050405020304" pitchFamily="18" charset="0"/>
                <a:cs typeface="Times New Roman" panose="02020603050405020304" pitchFamily="18" charset="0"/>
              </a:rPr>
              <a:t>», </a:t>
            </a:r>
            <a:r>
              <a:rPr lang="uk-UA" sz="4200" dirty="0" smtClean="0">
                <a:latin typeface="Times New Roman" panose="02020603050405020304" pitchFamily="18" charset="0"/>
                <a:cs typeface="Times New Roman" panose="02020603050405020304" pitchFamily="18" charset="0"/>
              </a:rPr>
              <a:t>201</a:t>
            </a:r>
            <a:r>
              <a:rPr lang="en-US" sz="4200" dirty="0" smtClean="0">
                <a:latin typeface="Times New Roman" panose="02020603050405020304" pitchFamily="18" charset="0"/>
                <a:cs typeface="Times New Roman" panose="02020603050405020304" pitchFamily="18" charset="0"/>
              </a:rPr>
              <a:t>5</a:t>
            </a:r>
            <a:endParaRPr lang="ru-RU" sz="4200" dirty="0">
              <a:latin typeface="Times New Roman" panose="02020603050405020304" pitchFamily="18" charset="0"/>
              <a:cs typeface="Times New Roman" panose="02020603050405020304" pitchFamily="18" charset="0"/>
            </a:endParaRPr>
          </a:p>
          <a:p>
            <a:pPr marL="0" indent="0">
              <a:buNone/>
            </a:pPr>
            <a:endParaRPr lang="ru-RU" dirty="0"/>
          </a:p>
        </p:txBody>
      </p:sp>
    </p:spTree>
    <p:extLst>
      <p:ext uri="{BB962C8B-B14F-4D97-AF65-F5344CB8AC3E}">
        <p14:creationId xmlns:p14="http://schemas.microsoft.com/office/powerpoint/2010/main" val="3500351700"/>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2452643" y="1828800"/>
            <a:ext cx="6956277" cy="2209800"/>
          </a:xfrm>
        </p:spPr>
        <p:txBody>
          <a:bodyPr/>
          <a:lstStyle/>
          <a:p>
            <a:r>
              <a:rPr lang="en-US" sz="3600" b="1" dirty="0" smtClean="0">
                <a:solidFill>
                  <a:srgbClr val="FF0000"/>
                </a:solidFill>
              </a:rPr>
              <a:t>THEORETICAL</a:t>
            </a:r>
            <a:r>
              <a:rPr lang="ru-RU" sz="4000" b="1" dirty="0" smtClean="0">
                <a:solidFill>
                  <a:srgbClr val="FF0000"/>
                </a:solidFill>
              </a:rPr>
              <a:t> </a:t>
            </a:r>
            <a:r>
              <a:rPr lang="en-US" sz="3600" b="1" dirty="0" smtClean="0">
                <a:solidFill>
                  <a:srgbClr val="FF0000"/>
                </a:solidFill>
              </a:rPr>
              <a:t>MECHANICS</a:t>
            </a:r>
            <a:r>
              <a:rPr lang="ru-RU" sz="4000" b="1" dirty="0" smtClean="0">
                <a:solidFill>
                  <a:srgbClr val="FF0000"/>
                </a:solidFill>
              </a:rPr>
              <a:t> </a:t>
            </a:r>
            <a:r>
              <a:rPr lang="ru-RU" altLang="ru-RU" sz="4000" dirty="0" smtClean="0"/>
              <a:t> </a:t>
            </a:r>
            <a:endParaRPr lang="ru-RU" altLang="ru-RU" sz="4000" dirty="0"/>
          </a:p>
        </p:txBody>
      </p:sp>
      <p:sp>
        <p:nvSpPr>
          <p:cNvPr id="2051" name="Rectangle 3"/>
          <p:cNvSpPr>
            <a:spLocks noGrp="1" noChangeArrowheads="1"/>
          </p:cNvSpPr>
          <p:nvPr>
            <p:ph type="subTitle" idx="1"/>
          </p:nvPr>
        </p:nvSpPr>
        <p:spPr>
          <a:xfrm>
            <a:off x="3957153" y="4093799"/>
            <a:ext cx="3672000" cy="719138"/>
          </a:xfrm>
          <a:solidFill>
            <a:srgbClr val="009900"/>
          </a:solidFill>
        </p:spPr>
        <p:txBody>
          <a:bodyPr/>
          <a:lstStyle/>
          <a:p>
            <a:r>
              <a:rPr lang="en-US" sz="3200" b="1" dirty="0" smtClean="0">
                <a:solidFill>
                  <a:schemeClr val="bg2"/>
                </a:solidFill>
              </a:rPr>
              <a:t>Part II Kinematics</a:t>
            </a:r>
            <a:endParaRPr lang="ru-RU" sz="3200" b="1" dirty="0">
              <a:solidFill>
                <a:schemeClr val="bg2"/>
              </a:solidFill>
            </a:endParaRPr>
          </a:p>
          <a:p>
            <a:endParaRPr lang="ru-RU" altLang="ru-RU" sz="3000" dirty="0"/>
          </a:p>
        </p:txBody>
      </p:sp>
      <p:pic>
        <p:nvPicPr>
          <p:cNvPr id="12" name="Picture 15" descr="Z:\Символ НГУ_4.JPG"/>
          <p:cNvPicPr>
            <a:picLocks noChangeAspect="1" noChangeArrowheads="1"/>
          </p:cNvPicPr>
          <p:nvPr/>
        </p:nvPicPr>
        <p:blipFill>
          <a:blip r:embed="rId2" cstate="print">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37577" y="143039"/>
            <a:ext cx="1101967" cy="9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4338" name="Picture 2"/>
          <p:cNvPicPr>
            <a:picLocks noChangeAspect="1" noChangeArrowheads="1"/>
          </p:cNvPicPr>
          <p:nvPr/>
        </p:nvPicPr>
        <p:blipFill>
          <a:blip r:embed="rId4">
            <a:duotone>
              <a:prstClr val="black"/>
              <a:schemeClr val="accent5">
                <a:tint val="45000"/>
                <a:satMod val="400000"/>
              </a:schemeClr>
            </a:duotone>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1237908" y="4449076"/>
            <a:ext cx="2509160" cy="194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4339" name="Picture 3"/>
          <p:cNvPicPr>
            <a:picLocks noChangeAspect="1" noChangeArrowheads="1"/>
          </p:cNvPicPr>
          <p:nvPr/>
        </p:nvPicPr>
        <p:blipFill rotWithShape="1">
          <a:blip r:embed="rId6">
            <a:duotone>
              <a:prstClr val="black"/>
              <a:schemeClr val="accent5">
                <a:tint val="45000"/>
                <a:satMod val="400000"/>
              </a:schemeClr>
            </a:duotone>
            <a:extLst>
              <a:ext uri="{BEBA8EAE-BF5A-486C-A8C5-ECC9F3942E4B}">
                <a14:imgProps xmlns:a14="http://schemas.microsoft.com/office/drawing/2010/main">
                  <a14:imgLayer r:embed="rId7">
                    <a14:imgEffect>
                      <a14:sharpenSoften amount="25000"/>
                    </a14:imgEffect>
                  </a14:imgLayer>
                </a14:imgProps>
              </a:ext>
              <a:ext uri="{28A0092B-C50C-407E-A947-70E740481C1C}">
                <a14:useLocalDpi xmlns:a14="http://schemas.microsoft.com/office/drawing/2010/main" val="0"/>
              </a:ext>
            </a:extLst>
          </a:blip>
          <a:srcRect b="3103"/>
          <a:stretch/>
        </p:blipFill>
        <p:spPr bwMode="auto">
          <a:xfrm>
            <a:off x="5735378" y="4865464"/>
            <a:ext cx="3304165" cy="16046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4340" name="Picture 4"/>
          <p:cNvPicPr>
            <a:picLocks noChangeAspect="1" noChangeArrowheads="1"/>
          </p:cNvPicPr>
          <p:nvPr/>
        </p:nvPicPr>
        <p:blipFill rotWithShape="1">
          <a:blip r:embed="rId8">
            <a:duotone>
              <a:prstClr val="black"/>
              <a:schemeClr val="accent5">
                <a:tint val="45000"/>
                <a:satMod val="400000"/>
              </a:schemeClr>
            </a:duotone>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val="0"/>
              </a:ext>
            </a:extLst>
          </a:blip>
          <a:srcRect l="11459"/>
          <a:stretch/>
        </p:blipFill>
        <p:spPr bwMode="auto">
          <a:xfrm>
            <a:off x="132351" y="231997"/>
            <a:ext cx="2360137" cy="29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84665959"/>
      </p:ext>
    </p:extLst>
  </p:cSld>
  <p:clrMapOvr>
    <a:masterClrMapping/>
  </p:clrMapOvr>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669600" y="900000"/>
            <a:ext cx="7674398" cy="854370"/>
          </a:xfrm>
        </p:spPr>
        <p:txBody>
          <a:bodyPr/>
          <a:lstStyle/>
          <a:p>
            <a:pPr algn="just"/>
            <a:r>
              <a:rPr lang="en-US" sz="1200" dirty="0" smtClean="0"/>
              <a:t>Content </a:t>
            </a:r>
            <a:r>
              <a:rPr lang="en-US" sz="1200" dirty="0"/>
              <a:t>of </a:t>
            </a:r>
            <a:r>
              <a:rPr lang="en-US" sz="1200" dirty="0" smtClean="0"/>
              <a:t>the part II corresponds </a:t>
            </a:r>
            <a:r>
              <a:rPr lang="en-US" sz="1200" dirty="0"/>
              <a:t>to the educational and vocational program on  Electric power engineering, </a:t>
            </a:r>
            <a:r>
              <a:rPr lang="en-US" sz="1200" dirty="0" err="1"/>
              <a:t>Electrotechnics</a:t>
            </a:r>
            <a:r>
              <a:rPr lang="en-US" sz="1200" dirty="0"/>
              <a:t> and </a:t>
            </a:r>
            <a:r>
              <a:rPr lang="en-US" sz="1200" dirty="0" err="1"/>
              <a:t>Electromechanics</a:t>
            </a:r>
            <a:r>
              <a:rPr lang="en-US" sz="1200" dirty="0"/>
              <a:t>, particularly,  to the subject of Theoretical Mechanics. Notions of </a:t>
            </a:r>
            <a:r>
              <a:rPr lang="en-US" sz="1200" dirty="0" smtClean="0"/>
              <a:t>Kinematics </a:t>
            </a:r>
            <a:r>
              <a:rPr lang="en-US" sz="1200" dirty="0"/>
              <a:t>are considered. Examples of practical problem solutions are represented.</a:t>
            </a:r>
            <a:br>
              <a:rPr lang="en-US" sz="1200" dirty="0"/>
            </a:br>
            <a:endParaRPr lang="ru-RU" altLang="ru-RU" sz="1200" dirty="0"/>
          </a:p>
        </p:txBody>
      </p:sp>
      <p:sp>
        <p:nvSpPr>
          <p:cNvPr id="102403" name="Rectangle 3"/>
          <p:cNvSpPr>
            <a:spLocks noGrp="1" noChangeArrowheads="1"/>
          </p:cNvSpPr>
          <p:nvPr>
            <p:ph type="body" sz="half" idx="1"/>
          </p:nvPr>
        </p:nvSpPr>
        <p:spPr>
          <a:xfrm>
            <a:off x="449263" y="1811064"/>
            <a:ext cx="8002587" cy="2916000"/>
          </a:xfrm>
        </p:spPr>
        <p:txBody>
          <a:bodyPr/>
          <a:lstStyle/>
          <a:p>
            <a:pPr algn="just">
              <a:lnSpc>
                <a:spcPct val="80000"/>
              </a:lnSpc>
            </a:pPr>
            <a:r>
              <a:rPr lang="en-US" altLang="ru-RU" sz="1200" b="1" dirty="0" smtClean="0">
                <a:hlinkClick r:id="rId2" action="ppaction://hlinksldjump"/>
              </a:rPr>
              <a:t>Section</a:t>
            </a:r>
            <a:r>
              <a:rPr lang="ru-RU" altLang="ru-RU" sz="1200" b="1" dirty="0" smtClean="0">
                <a:hlinkClick r:id="rId2" action="ppaction://hlinksldjump"/>
              </a:rPr>
              <a:t> </a:t>
            </a:r>
            <a:r>
              <a:rPr lang="ru-RU" altLang="ru-RU" sz="1200" b="1" dirty="0">
                <a:hlinkClick r:id="rId2" action="ppaction://hlinksldjump"/>
              </a:rPr>
              <a:t>1</a:t>
            </a:r>
            <a:r>
              <a:rPr lang="ru-RU" altLang="ru-RU" sz="1200" dirty="0" smtClean="0">
                <a:hlinkClick r:id="rId2" action="ppaction://hlinksldjump"/>
              </a:rPr>
              <a:t>.</a:t>
            </a:r>
            <a:r>
              <a:rPr lang="ru-RU" altLang="ru-RU" sz="1200" dirty="0" smtClean="0"/>
              <a:t> </a:t>
            </a:r>
            <a:r>
              <a:rPr lang="en-US" sz="1200" dirty="0" smtClean="0"/>
              <a:t>Kinematic of Particle.</a:t>
            </a:r>
            <a:r>
              <a:rPr lang="en-US" sz="1200" dirty="0"/>
              <a:t> Methods of Describing Motion of a Particle</a:t>
            </a:r>
            <a:r>
              <a:rPr lang="ru-RU" altLang="ru-RU" sz="1200" dirty="0" smtClean="0"/>
              <a:t>. </a:t>
            </a:r>
            <a:r>
              <a:rPr lang="en-US" altLang="ru-RU" sz="1200" dirty="0" smtClean="0"/>
              <a:t>Equation of Motion</a:t>
            </a:r>
            <a:r>
              <a:rPr lang="ru-RU" altLang="ru-RU" sz="1200" dirty="0" smtClean="0"/>
              <a:t>. </a:t>
            </a:r>
            <a:r>
              <a:rPr lang="en-US" altLang="ru-RU" sz="1200" dirty="0" smtClean="0"/>
              <a:t>Path</a:t>
            </a:r>
            <a:r>
              <a:rPr lang="ru-RU" altLang="ru-RU" sz="1200" dirty="0" smtClean="0"/>
              <a:t>. </a:t>
            </a:r>
            <a:r>
              <a:rPr lang="en-US" sz="1200" dirty="0"/>
              <a:t>Velocity of a </a:t>
            </a:r>
            <a:r>
              <a:rPr lang="en-US" sz="1200" dirty="0" smtClean="0"/>
              <a:t>Particle</a:t>
            </a:r>
            <a:r>
              <a:rPr lang="ru-RU" altLang="ru-RU" sz="1200" dirty="0" smtClean="0"/>
              <a:t>.</a:t>
            </a:r>
            <a:r>
              <a:rPr lang="en-US" altLang="ru-RU" sz="1200" dirty="0"/>
              <a:t> Acceleration</a:t>
            </a:r>
            <a:r>
              <a:rPr lang="en-US" sz="1200" dirty="0"/>
              <a:t> of a Particle</a:t>
            </a:r>
            <a:r>
              <a:rPr lang="ru-RU" altLang="ru-RU" sz="1200" dirty="0"/>
              <a:t>. </a:t>
            </a:r>
            <a:r>
              <a:rPr lang="en-US" sz="1200" dirty="0"/>
              <a:t>Uniformly Variable Motion</a:t>
            </a:r>
            <a:r>
              <a:rPr lang="ru-RU" altLang="ru-RU" sz="1200" dirty="0"/>
              <a:t>. </a:t>
            </a:r>
            <a:r>
              <a:rPr lang="en-US" sz="1200" dirty="0"/>
              <a:t>Some Special Cases of Particle Motion</a:t>
            </a:r>
            <a:r>
              <a:rPr lang="ru-RU" altLang="ru-RU" sz="1200" dirty="0"/>
              <a:t>.</a:t>
            </a:r>
          </a:p>
          <a:p>
            <a:pPr algn="just">
              <a:lnSpc>
                <a:spcPct val="80000"/>
              </a:lnSpc>
            </a:pPr>
            <a:r>
              <a:rPr lang="en-US" altLang="ru-RU" sz="1200" b="1" dirty="0" smtClean="0">
                <a:solidFill>
                  <a:srgbClr val="000000"/>
                </a:solidFill>
                <a:hlinkClick r:id="rId2" action="ppaction://hlinksldjump"/>
              </a:rPr>
              <a:t>Section </a:t>
            </a:r>
            <a:r>
              <a:rPr lang="en-US" altLang="ru-RU" sz="1200" b="1" dirty="0" smtClean="0">
                <a:hlinkClick r:id="rId2" action="ppaction://hlinksldjump"/>
              </a:rPr>
              <a:t> </a:t>
            </a:r>
            <a:r>
              <a:rPr lang="en-US" altLang="ru-RU" sz="1200" b="1" u="sng" dirty="0" smtClean="0">
                <a:solidFill>
                  <a:schemeClr val="accent2">
                    <a:lumMod val="75000"/>
                  </a:schemeClr>
                </a:solidFill>
              </a:rPr>
              <a:t>2</a:t>
            </a:r>
            <a:r>
              <a:rPr lang="ru-RU" altLang="ru-RU" sz="1200" dirty="0" smtClean="0"/>
              <a:t>. </a:t>
            </a:r>
            <a:r>
              <a:rPr lang="en-US" altLang="ru-RU" sz="1200" dirty="0"/>
              <a:t>Kinematics of a Rigid Body</a:t>
            </a:r>
            <a:r>
              <a:rPr lang="ru-RU" altLang="ru-RU" sz="1200" dirty="0"/>
              <a:t>.  </a:t>
            </a:r>
            <a:r>
              <a:rPr lang="en-US" altLang="ru-RU" sz="1200" dirty="0"/>
              <a:t>Kinds of Motion</a:t>
            </a:r>
            <a:r>
              <a:rPr lang="ru-RU" altLang="ru-RU" sz="1200" dirty="0"/>
              <a:t>. </a:t>
            </a:r>
            <a:r>
              <a:rPr lang="en-US" altLang="ru-RU" sz="1200" dirty="0"/>
              <a:t>Translational Motion</a:t>
            </a:r>
            <a:r>
              <a:rPr lang="ru-RU" altLang="ru-RU" sz="1200" dirty="0"/>
              <a:t>. </a:t>
            </a:r>
          </a:p>
          <a:p>
            <a:pPr marL="357188" indent="0" algn="just">
              <a:buNone/>
            </a:pPr>
            <a:r>
              <a:rPr lang="en-US" altLang="ru-RU" sz="1200" dirty="0" smtClean="0"/>
              <a:t>Rotational Motion. </a:t>
            </a:r>
            <a:r>
              <a:rPr lang="en-US" sz="1200" dirty="0"/>
              <a:t>Angular Velocity and Angular </a:t>
            </a:r>
            <a:r>
              <a:rPr lang="en-US" sz="1200" dirty="0" smtClean="0"/>
              <a:t>Acceleration</a:t>
            </a:r>
            <a:r>
              <a:rPr lang="ru-RU" altLang="ru-RU" sz="1200" dirty="0" smtClean="0"/>
              <a:t>. </a:t>
            </a:r>
            <a:r>
              <a:rPr lang="en-US" sz="1200" dirty="0"/>
              <a:t>Uniformly Variable </a:t>
            </a:r>
            <a:r>
              <a:rPr lang="en-US" sz="1200" dirty="0" smtClean="0"/>
              <a:t>Rotational Motion</a:t>
            </a:r>
            <a:r>
              <a:rPr lang="ru-RU" altLang="ru-RU" sz="1200" dirty="0" smtClean="0"/>
              <a:t>. </a:t>
            </a:r>
            <a:r>
              <a:rPr lang="en-US" sz="1200" dirty="0"/>
              <a:t>Velocities and Accelerations of the Points of a Rotating </a:t>
            </a:r>
            <a:r>
              <a:rPr lang="en-US" sz="1200" dirty="0" smtClean="0"/>
              <a:t>Body</a:t>
            </a:r>
            <a:r>
              <a:rPr lang="ru-RU" altLang="ru-RU" sz="1200" dirty="0" smtClean="0"/>
              <a:t>.</a:t>
            </a:r>
            <a:r>
              <a:rPr lang="en-US" altLang="ru-RU" sz="1200" dirty="0" smtClean="0"/>
              <a:t> </a:t>
            </a:r>
            <a:r>
              <a:rPr lang="en-US" altLang="ru-RU" sz="1200" dirty="0"/>
              <a:t>Vector </a:t>
            </a:r>
            <a:r>
              <a:rPr lang="en-US" altLang="ru-RU" sz="1200" dirty="0" smtClean="0"/>
              <a:t>Representation </a:t>
            </a:r>
            <a:r>
              <a:rPr lang="en-US" altLang="ru-RU" sz="1200" dirty="0"/>
              <a:t>of the </a:t>
            </a:r>
            <a:r>
              <a:rPr lang="en-US" altLang="ru-RU" sz="1200" dirty="0" smtClean="0"/>
              <a:t>Velocity  and Acceleration of a Point </a:t>
            </a:r>
            <a:r>
              <a:rPr lang="en-US" altLang="ru-RU" sz="1200" dirty="0"/>
              <a:t>in </a:t>
            </a:r>
            <a:r>
              <a:rPr lang="en-US" altLang="ru-RU" sz="1200" dirty="0" smtClean="0"/>
              <a:t>Rotational Motion.</a:t>
            </a:r>
            <a:r>
              <a:rPr lang="ru-RU" altLang="ru-RU" sz="1200" dirty="0" smtClean="0"/>
              <a:t> </a:t>
            </a:r>
            <a:r>
              <a:rPr lang="en-US" altLang="ru-RU" sz="1200" dirty="0" smtClean="0"/>
              <a:t>Euler's Formula</a:t>
            </a:r>
            <a:r>
              <a:rPr lang="ru-RU" altLang="ru-RU" sz="1200" dirty="0" smtClean="0"/>
              <a:t>. </a:t>
            </a:r>
            <a:r>
              <a:rPr lang="en-US" altLang="ru-RU" sz="1200" dirty="0">
                <a:solidFill>
                  <a:schemeClr val="tx2"/>
                </a:solidFill>
              </a:rPr>
              <a:t>Transformation of </a:t>
            </a:r>
            <a:r>
              <a:rPr lang="en-US" altLang="ru-RU" sz="1200" dirty="0" smtClean="0">
                <a:solidFill>
                  <a:schemeClr val="tx2"/>
                </a:solidFill>
              </a:rPr>
              <a:t>Rotational Motions</a:t>
            </a:r>
            <a:r>
              <a:rPr lang="ru-RU" altLang="ru-RU" sz="1200" dirty="0" smtClean="0"/>
              <a:t>.</a:t>
            </a:r>
            <a:endParaRPr lang="ru-RU" altLang="ru-RU" sz="1200" dirty="0"/>
          </a:p>
          <a:p>
            <a:pPr algn="just"/>
            <a:r>
              <a:rPr lang="en-US" altLang="ru-RU" sz="1200" b="1" dirty="0">
                <a:solidFill>
                  <a:srgbClr val="000000"/>
                </a:solidFill>
                <a:hlinkClick r:id="rId2" action="ppaction://hlinksldjump"/>
              </a:rPr>
              <a:t>Section </a:t>
            </a:r>
            <a:r>
              <a:rPr lang="en-US" altLang="ru-RU" sz="1200" b="1" u="sng" dirty="0" smtClean="0">
                <a:solidFill>
                  <a:schemeClr val="accent2">
                    <a:lumMod val="75000"/>
                  </a:schemeClr>
                </a:solidFill>
              </a:rPr>
              <a:t>3</a:t>
            </a:r>
            <a:r>
              <a:rPr lang="ru-RU" altLang="ru-RU" sz="1200" dirty="0" smtClean="0"/>
              <a:t>. </a:t>
            </a:r>
            <a:r>
              <a:rPr lang="en-US" altLang="ru-RU" sz="1200" dirty="0" smtClean="0"/>
              <a:t>Plane Motion of a Rigid Body</a:t>
            </a:r>
            <a:r>
              <a:rPr lang="ru-RU" altLang="ru-RU" sz="1200" dirty="0" smtClean="0"/>
              <a:t>. </a:t>
            </a:r>
            <a:r>
              <a:rPr lang="en-US" altLang="ru-RU" sz="1200" dirty="0"/>
              <a:t>Resolution of the </a:t>
            </a:r>
            <a:r>
              <a:rPr lang="en-US" altLang="ru-RU" sz="1200" dirty="0" smtClean="0"/>
              <a:t>Plane Motion </a:t>
            </a:r>
            <a:r>
              <a:rPr lang="en-US" altLang="ru-RU" sz="1200" dirty="0"/>
              <a:t>into </a:t>
            </a:r>
            <a:r>
              <a:rPr lang="en-US" altLang="ru-RU" sz="1200" dirty="0" smtClean="0"/>
              <a:t>Translation </a:t>
            </a:r>
            <a:r>
              <a:rPr lang="en-US" altLang="ru-RU" sz="1200" dirty="0"/>
              <a:t>and </a:t>
            </a:r>
            <a:r>
              <a:rPr lang="en-US" altLang="ru-RU" sz="1200" dirty="0" smtClean="0"/>
              <a:t>Rotation</a:t>
            </a:r>
            <a:r>
              <a:rPr lang="ru-RU" altLang="ru-RU" sz="1200" dirty="0" smtClean="0"/>
              <a:t>. </a:t>
            </a:r>
            <a:r>
              <a:rPr lang="en-US" altLang="ru-RU" sz="1200" dirty="0" smtClean="0"/>
              <a:t>Equations of Plane Motion</a:t>
            </a:r>
            <a:r>
              <a:rPr lang="ru-RU" altLang="ru-RU" sz="1200" dirty="0" smtClean="0"/>
              <a:t>. </a:t>
            </a:r>
            <a:r>
              <a:rPr lang="en-US" sz="1200" dirty="0"/>
              <a:t>Determination of </a:t>
            </a:r>
            <a:r>
              <a:rPr lang="en-US" sz="1200" dirty="0" smtClean="0"/>
              <a:t>the </a:t>
            </a:r>
            <a:r>
              <a:rPr lang="en-US" sz="1200" dirty="0"/>
              <a:t>Velocity</a:t>
            </a:r>
            <a:r>
              <a:rPr lang="en-US" sz="1200" b="1" dirty="0"/>
              <a:t> </a:t>
            </a:r>
            <a:r>
              <a:rPr lang="en-US" sz="1200" dirty="0"/>
              <a:t>of a Point of a </a:t>
            </a:r>
            <a:r>
              <a:rPr lang="en-US" sz="1200" dirty="0" smtClean="0"/>
              <a:t>Body</a:t>
            </a:r>
            <a:r>
              <a:rPr lang="ru-RU" altLang="ru-RU" sz="1200" dirty="0" smtClean="0"/>
              <a:t>. </a:t>
            </a:r>
            <a:r>
              <a:rPr lang="en-US" sz="1200" dirty="0"/>
              <a:t>Instantaneous Centre of Zero </a:t>
            </a:r>
            <a:r>
              <a:rPr lang="en-US" sz="1200" dirty="0" smtClean="0"/>
              <a:t>Velocity</a:t>
            </a:r>
            <a:r>
              <a:rPr lang="en-US" sz="1200" dirty="0"/>
              <a:t>.</a:t>
            </a:r>
            <a:endParaRPr lang="ru-RU" altLang="ru-RU" sz="1200" dirty="0"/>
          </a:p>
          <a:p>
            <a:pPr algn="just"/>
            <a:r>
              <a:rPr lang="en-US" altLang="ru-RU" sz="1200" b="1" dirty="0">
                <a:solidFill>
                  <a:srgbClr val="000000"/>
                </a:solidFill>
                <a:hlinkClick r:id="rId2" action="ppaction://hlinksldjump"/>
              </a:rPr>
              <a:t>Section </a:t>
            </a:r>
            <a:r>
              <a:rPr lang="en-US" altLang="ru-RU" sz="1200" b="1" dirty="0" smtClean="0">
                <a:hlinkClick r:id="rId3" action="ppaction://hlinksldjump"/>
              </a:rPr>
              <a:t>4</a:t>
            </a:r>
            <a:r>
              <a:rPr lang="ru-RU" altLang="ru-RU" sz="1200" dirty="0" smtClean="0">
                <a:hlinkClick r:id="rId3" action="ppaction://hlinksldjump"/>
              </a:rPr>
              <a:t>.</a:t>
            </a:r>
            <a:r>
              <a:rPr lang="en-US" altLang="ru-RU" sz="1200" dirty="0" smtClean="0">
                <a:hlinkClick r:id="rId3" action="ppaction://hlinksldjump"/>
              </a:rPr>
              <a:t> </a:t>
            </a:r>
            <a:r>
              <a:rPr lang="en-US" sz="1200" dirty="0" smtClean="0"/>
              <a:t> </a:t>
            </a:r>
            <a:r>
              <a:rPr lang="en-US" sz="1200" dirty="0"/>
              <a:t>Determination of the Velocity of a Point of a Body </a:t>
            </a:r>
            <a:r>
              <a:rPr lang="en-US" sz="1200" dirty="0" smtClean="0"/>
              <a:t>Using the </a:t>
            </a:r>
            <a:r>
              <a:rPr lang="en-US" sz="1200" dirty="0"/>
              <a:t>Instantaneous Centre of Zero </a:t>
            </a:r>
            <a:r>
              <a:rPr lang="en-US" sz="1200" dirty="0" smtClean="0"/>
              <a:t>Velocity</a:t>
            </a:r>
            <a:r>
              <a:rPr lang="en-US" sz="1200" dirty="0"/>
              <a:t>.</a:t>
            </a:r>
            <a:r>
              <a:rPr lang="ru-RU" altLang="ru-RU" sz="1200" dirty="0" smtClean="0"/>
              <a:t> </a:t>
            </a:r>
            <a:r>
              <a:rPr lang="en-US" sz="1200" dirty="0"/>
              <a:t>Determination of the Acceleration of a Point of a </a:t>
            </a:r>
            <a:r>
              <a:rPr lang="en-US" sz="1200" dirty="0" smtClean="0"/>
              <a:t>Body</a:t>
            </a:r>
            <a:r>
              <a:rPr lang="ru-RU" altLang="ru-RU" sz="1200" dirty="0" smtClean="0"/>
              <a:t>.  </a:t>
            </a:r>
            <a:endParaRPr lang="ru-RU" altLang="ru-RU" sz="1200" dirty="0"/>
          </a:p>
          <a:p>
            <a:pPr algn="just">
              <a:lnSpc>
                <a:spcPct val="80000"/>
              </a:lnSpc>
            </a:pPr>
            <a:r>
              <a:rPr lang="en-US" altLang="ru-RU" sz="1200" b="1" dirty="0">
                <a:solidFill>
                  <a:srgbClr val="000000"/>
                </a:solidFill>
                <a:hlinkClick r:id="rId2" action="ppaction://hlinksldjump"/>
              </a:rPr>
              <a:t>Section </a:t>
            </a:r>
            <a:r>
              <a:rPr lang="en-US" altLang="ru-RU" sz="1200" b="1" u="sng" dirty="0" smtClean="0">
                <a:solidFill>
                  <a:schemeClr val="bg1">
                    <a:lumMod val="50000"/>
                  </a:schemeClr>
                </a:solidFill>
              </a:rPr>
              <a:t>5</a:t>
            </a:r>
            <a:r>
              <a:rPr lang="ru-RU" altLang="ru-RU" sz="1200" b="1" dirty="0" smtClean="0">
                <a:hlinkClick r:id="rId4" action="ppaction://hlinksldjump"/>
              </a:rPr>
              <a:t>.</a:t>
            </a:r>
            <a:r>
              <a:rPr lang="ru-RU" altLang="ru-RU" sz="1200" dirty="0" smtClean="0">
                <a:hlinkClick r:id="rId4" action="ppaction://hlinksldjump"/>
              </a:rPr>
              <a:t> </a:t>
            </a:r>
            <a:r>
              <a:rPr lang="en-US" sz="1200" dirty="0" smtClean="0"/>
              <a:t>Resultant Motion of a Particle</a:t>
            </a:r>
            <a:r>
              <a:rPr lang="ru-RU" altLang="ru-RU" sz="1200" dirty="0" smtClean="0"/>
              <a:t>. </a:t>
            </a:r>
            <a:r>
              <a:rPr lang="en-US" sz="1200" dirty="0"/>
              <a:t>Composition of </a:t>
            </a:r>
            <a:r>
              <a:rPr lang="en-US" sz="1200" dirty="0" smtClean="0"/>
              <a:t>Velocities in Resultant Motion</a:t>
            </a:r>
            <a:r>
              <a:rPr lang="ru-RU" altLang="ru-RU" sz="1200" dirty="0" smtClean="0"/>
              <a:t>. </a:t>
            </a:r>
            <a:r>
              <a:rPr lang="en-US" sz="1200" dirty="0" smtClean="0"/>
              <a:t>Coriolis Theorem</a:t>
            </a:r>
            <a:r>
              <a:rPr lang="ru-RU" altLang="ru-RU" sz="1200" dirty="0" smtClean="0"/>
              <a:t>. </a:t>
            </a:r>
            <a:r>
              <a:rPr lang="en-US" altLang="ru-RU" sz="1200" dirty="0" smtClean="0"/>
              <a:t>Coriolis Acceleration.</a:t>
            </a:r>
            <a:endParaRPr lang="ru-RU" altLang="ru-RU" sz="1200" dirty="0"/>
          </a:p>
          <a:p>
            <a:pPr algn="just">
              <a:lnSpc>
                <a:spcPct val="80000"/>
              </a:lnSpc>
            </a:pPr>
            <a:r>
              <a:rPr lang="en-US" altLang="ru-RU" sz="1200" b="1" dirty="0">
                <a:solidFill>
                  <a:srgbClr val="000000"/>
                </a:solidFill>
                <a:hlinkClick r:id="rId2" action="ppaction://hlinksldjump"/>
              </a:rPr>
              <a:t>Section </a:t>
            </a:r>
            <a:r>
              <a:rPr lang="en-US" altLang="ru-RU" sz="1200" b="1" dirty="0" smtClean="0">
                <a:hlinkClick r:id="rId5" action="ppaction://hlinksldjump"/>
              </a:rPr>
              <a:t>6</a:t>
            </a:r>
            <a:r>
              <a:rPr lang="ru-RU" altLang="ru-RU" sz="1200" b="1" dirty="0" smtClean="0">
                <a:hlinkClick r:id="rId5" action="ppaction://hlinksldjump"/>
              </a:rPr>
              <a:t>. </a:t>
            </a:r>
            <a:r>
              <a:rPr lang="en-US" sz="1200" dirty="0"/>
              <a:t>Resultant Motion of a </a:t>
            </a:r>
            <a:r>
              <a:rPr lang="en-US" sz="1200" dirty="0" smtClean="0"/>
              <a:t>Body</a:t>
            </a:r>
            <a:r>
              <a:rPr lang="ru-RU" altLang="ru-RU" sz="1200" dirty="0" smtClean="0"/>
              <a:t>.  </a:t>
            </a:r>
            <a:r>
              <a:rPr lang="en-US" altLang="ru-RU" sz="1200" dirty="0" smtClean="0"/>
              <a:t>Composition of Translations</a:t>
            </a:r>
            <a:r>
              <a:rPr lang="ru-RU" altLang="ru-RU" sz="1200" dirty="0" smtClean="0"/>
              <a:t>.</a:t>
            </a:r>
            <a:r>
              <a:rPr lang="en-US" altLang="ru-RU" sz="1200" dirty="0" smtClean="0"/>
              <a:t> Composition of Rotations.</a:t>
            </a:r>
            <a:r>
              <a:rPr lang="ru-RU" altLang="ru-RU" sz="1200" dirty="0" smtClean="0"/>
              <a:t> </a:t>
            </a:r>
            <a:r>
              <a:rPr lang="en-US" altLang="ru-RU" sz="1200" dirty="0"/>
              <a:t>Composition of </a:t>
            </a:r>
            <a:r>
              <a:rPr lang="en-US" altLang="ru-RU" sz="1200" dirty="0" smtClean="0"/>
              <a:t>Translation and Rotation</a:t>
            </a:r>
            <a:r>
              <a:rPr lang="ru-RU" altLang="ru-RU" sz="1200" dirty="0" smtClean="0"/>
              <a:t>.</a:t>
            </a:r>
            <a:endParaRPr lang="ru-RU" altLang="ru-RU" sz="1200" dirty="0"/>
          </a:p>
        </p:txBody>
      </p:sp>
      <mc:AlternateContent xmlns:mc="http://schemas.openxmlformats.org/markup-compatibility/2006" xmlns:a14="http://schemas.microsoft.com/office/drawing/2010/main">
        <mc:Choice Requires="a14">
          <p:sp>
            <p:nvSpPr>
              <p:cNvPr id="102410" name="Text Box 10"/>
              <p:cNvSpPr txBox="1">
                <a:spLocks noChangeArrowheads="1"/>
              </p:cNvSpPr>
              <p:nvPr/>
            </p:nvSpPr>
            <p:spPr bwMode="auto">
              <a:xfrm>
                <a:off x="449263" y="4727064"/>
                <a:ext cx="8424862" cy="1735475"/>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lgn="ctr">
                  <a:lnSpc>
                    <a:spcPct val="80000"/>
                  </a:lnSpc>
                </a:pPr>
                <a:r>
                  <a:rPr lang="en-US" sz="1200" b="1" dirty="0">
                    <a:solidFill>
                      <a:srgbClr val="000000"/>
                    </a:solidFill>
                  </a:rPr>
                  <a:t>REFERENCES</a:t>
                </a:r>
              </a:p>
              <a:p>
                <a:pPr marL="228600" indent="-228600">
                  <a:lnSpc>
                    <a:spcPct val="80000"/>
                  </a:lnSpc>
                  <a:buAutoNum type="arabicPeriod"/>
                </a:pPr>
                <a:r>
                  <a:rPr lang="ru-RU" sz="1200" dirty="0" smtClean="0">
                    <a:latin typeface="Arial" panose="020B0604020202020204" pitchFamily="34" charset="0"/>
                    <a:cs typeface="Arial" panose="020B0604020202020204" pitchFamily="34" charset="0"/>
                  </a:rPr>
                  <a:t>Бондаренко </a:t>
                </a:r>
                <a:r>
                  <a:rPr lang="ru-RU" sz="1200" dirty="0">
                    <a:latin typeface="Arial" panose="020B0604020202020204" pitchFamily="34" charset="0"/>
                    <a:cs typeface="Arial" panose="020B0604020202020204" pitchFamily="34" charset="0"/>
                  </a:rPr>
                  <a:t>А.Н. «Курс лекций по теоретической механике. </a:t>
                </a:r>
                <a:r>
                  <a:rPr lang="ru-RU" sz="1200" dirty="0" smtClean="0">
                    <a:latin typeface="Arial" panose="020B0604020202020204" pitchFamily="34" charset="0"/>
                    <a:cs typeface="Arial" panose="020B0604020202020204" pitchFamily="34" charset="0"/>
                  </a:rPr>
                  <a:t>Кинематика»,  </a:t>
                </a:r>
                <a:r>
                  <a:rPr lang="ru-RU" sz="1200" dirty="0">
                    <a:latin typeface="Arial" panose="020B0604020202020204" pitchFamily="34" charset="0"/>
                    <a:cs typeface="Arial" panose="020B0604020202020204" pitchFamily="34" charset="0"/>
                  </a:rPr>
                  <a:t>Москва – 2007, </a:t>
                </a:r>
                <a:r>
                  <a:rPr lang="en-US" sz="1200" b="1" u="sng" dirty="0" smtClean="0">
                    <a:solidFill>
                      <a:srgbClr val="0000CC"/>
                    </a:solidFill>
                    <a:latin typeface="Arial" panose="020B0604020202020204" pitchFamily="34" charset="0"/>
                    <a:cs typeface="Arial" panose="020B0604020202020204" pitchFamily="34" charset="0"/>
                  </a:rPr>
                  <a:t> </a:t>
                </a:r>
                <a:r>
                  <a:rPr lang="ru-RU" sz="1200" b="1" dirty="0" smtClean="0">
                    <a:latin typeface="Arial" panose="020B0604020202020204" pitchFamily="34" charset="0"/>
                    <a:cs typeface="Arial" panose="020B0604020202020204" pitchFamily="34" charset="0"/>
                  </a:rPr>
                  <a:t> </a:t>
                </a:r>
                <a:r>
                  <a:rPr lang="ru-RU" sz="1200" b="1" u="sng" dirty="0">
                    <a:solidFill>
                      <a:schemeClr val="accent5">
                        <a:lumMod val="50000"/>
                      </a:schemeClr>
                    </a:solidFill>
                    <a:latin typeface="Arial" panose="020B0604020202020204" pitchFamily="34" charset="0"/>
                    <a:cs typeface="Arial" panose="020B0604020202020204" pitchFamily="34" charset="0"/>
                    <a:hlinkClick r:id="rId6"/>
                  </a:rPr>
                  <a:t>www.miit.ru/institut/ipss/faculties/trm/main.htm</a:t>
                </a:r>
                <a:r>
                  <a:rPr lang="en-US" sz="1200" b="1" dirty="0">
                    <a:latin typeface="Arial" panose="020B0604020202020204" pitchFamily="34" charset="0"/>
                    <a:cs typeface="Arial" panose="020B0604020202020204" pitchFamily="34" charset="0"/>
                  </a:rPr>
                  <a:t> </a:t>
                </a:r>
                <a:endParaRPr lang="ru-RU" sz="1200" b="1" dirty="0" smtClean="0">
                  <a:latin typeface="Arial" panose="020B0604020202020204" pitchFamily="34" charset="0"/>
                  <a:cs typeface="Arial" panose="020B0604020202020204" pitchFamily="34" charset="0"/>
                </a:endParaRPr>
              </a:p>
              <a:p>
                <a:pPr marL="228600" indent="-228600">
                  <a:lnSpc>
                    <a:spcPct val="80000"/>
                  </a:lnSpc>
                  <a:buAutoNum type="arabicPeriod"/>
                </a:pPr>
                <a:r>
                  <a:rPr lang="en-US" sz="1200" dirty="0" err="1" smtClean="0">
                    <a:solidFill>
                      <a:srgbClr val="000000"/>
                    </a:solidFill>
                  </a:rPr>
                  <a:t>Targ</a:t>
                </a:r>
                <a:r>
                  <a:rPr lang="en-US" sz="1200" dirty="0">
                    <a:solidFill>
                      <a:srgbClr val="000000"/>
                    </a:solidFill>
                  </a:rPr>
                  <a:t>. Theoretical Mechanics. A Short Course.  </a:t>
                </a:r>
                <a14:m>
                  <m:oMath xmlns:m="http://schemas.openxmlformats.org/officeDocument/2006/math">
                    <m:r>
                      <a:rPr lang="en-US" sz="1200">
                        <a:solidFill>
                          <a:srgbClr val="000000"/>
                        </a:solidFill>
                        <a:latin typeface="Cambria Math"/>
                      </a:rPr>
                      <m:t>– </m:t>
                    </m:r>
                  </m:oMath>
                </a14:m>
                <a:r>
                  <a:rPr lang="en-US" sz="1200" dirty="0">
                    <a:solidFill>
                      <a:srgbClr val="000000"/>
                    </a:solidFill>
                  </a:rPr>
                  <a:t>Moscow: Foreign Languages Publishing House,</a:t>
                </a:r>
                <a14:m>
                  <m:oMath xmlns:m="http://schemas.openxmlformats.org/officeDocument/2006/math">
                    <m:r>
                      <a:rPr lang="en-US" sz="1200">
                        <a:solidFill>
                          <a:srgbClr val="000000"/>
                        </a:solidFill>
                        <a:latin typeface="Cambria Math"/>
                      </a:rPr>
                      <m:t> –</m:t>
                    </m:r>
                  </m:oMath>
                </a14:m>
                <a:r>
                  <a:rPr lang="en-US" sz="1200" dirty="0">
                    <a:solidFill>
                      <a:srgbClr val="000000"/>
                    </a:solidFill>
                  </a:rPr>
                  <a:t> 421 p.</a:t>
                </a:r>
              </a:p>
              <a:p>
                <a:pPr marL="0" indent="0">
                  <a:lnSpc>
                    <a:spcPct val="80000"/>
                  </a:lnSpc>
                </a:pPr>
                <a:r>
                  <a:rPr lang="en-US" sz="1200" dirty="0" smtClean="0">
                    <a:solidFill>
                      <a:srgbClr val="000000"/>
                    </a:solidFill>
                  </a:rPr>
                  <a:t>3. </a:t>
                </a:r>
                <a:r>
                  <a:rPr lang="en-US" sz="1200" dirty="0">
                    <a:solidFill>
                      <a:srgbClr val="000000"/>
                    </a:solidFill>
                  </a:rPr>
                  <a:t>I.V. </a:t>
                </a:r>
                <a:r>
                  <a:rPr lang="en-US" sz="1200" dirty="0" err="1">
                    <a:solidFill>
                      <a:srgbClr val="000000"/>
                    </a:solidFill>
                  </a:rPr>
                  <a:t>Meschersky</a:t>
                </a:r>
                <a:r>
                  <a:rPr lang="en-US" sz="1200" dirty="0">
                    <a:solidFill>
                      <a:srgbClr val="000000"/>
                    </a:solidFill>
                  </a:rPr>
                  <a:t>. Collection of  Problems in Theoretical Mechanics. – Moscow: The Higher School Publishing House, - 304 p.</a:t>
                </a:r>
              </a:p>
              <a:p>
                <a:pPr marL="0" indent="0"/>
                <a:r>
                  <a:rPr lang="en-US" sz="1200" dirty="0" smtClean="0">
                    <a:solidFill>
                      <a:srgbClr val="000000"/>
                    </a:solidFill>
                  </a:rPr>
                  <a:t>4. </a:t>
                </a:r>
                <a:r>
                  <a:rPr lang="en-US" sz="1200" dirty="0">
                    <a:solidFill>
                      <a:srgbClr val="000000"/>
                    </a:solidFill>
                  </a:rPr>
                  <a:t>A. </a:t>
                </a:r>
                <a:r>
                  <a:rPr lang="en-US" sz="1200" dirty="0" err="1">
                    <a:solidFill>
                      <a:srgbClr val="000000"/>
                    </a:solidFill>
                  </a:rPr>
                  <a:t>Pytel</a:t>
                </a:r>
                <a:r>
                  <a:rPr lang="en-US" sz="1200" dirty="0">
                    <a:solidFill>
                      <a:srgbClr val="000000"/>
                    </a:solidFill>
                  </a:rPr>
                  <a:t>, J. </a:t>
                </a:r>
                <a:r>
                  <a:rPr lang="en-US" sz="1200" dirty="0" err="1">
                    <a:solidFill>
                      <a:srgbClr val="000000"/>
                    </a:solidFill>
                  </a:rPr>
                  <a:t>Kiusalaas</a:t>
                </a:r>
                <a:r>
                  <a:rPr lang="en-US" sz="1200" dirty="0">
                    <a:solidFill>
                      <a:srgbClr val="000000"/>
                    </a:solidFill>
                  </a:rPr>
                  <a:t>. Engineering Mechanics: </a:t>
                </a:r>
                <a:r>
                  <a:rPr lang="en-US" sz="1200" dirty="0" smtClean="0">
                    <a:solidFill>
                      <a:srgbClr val="000000"/>
                    </a:solidFill>
                  </a:rPr>
                  <a:t>Dynamics, </a:t>
                </a:r>
                <a:r>
                  <a:rPr lang="en-US" sz="1200" dirty="0">
                    <a:solidFill>
                      <a:srgbClr val="000000"/>
                    </a:solidFill>
                  </a:rPr>
                  <a:t>Third Edition, </a:t>
                </a:r>
                <a:r>
                  <a:rPr lang="en-US" sz="1200" dirty="0" err="1">
                    <a:solidFill>
                      <a:srgbClr val="000000"/>
                    </a:solidFill>
                  </a:rPr>
                  <a:t>Cengage</a:t>
                </a:r>
                <a:r>
                  <a:rPr lang="en-US" sz="1200" dirty="0">
                    <a:solidFill>
                      <a:srgbClr val="000000"/>
                    </a:solidFill>
                  </a:rPr>
                  <a:t> </a:t>
                </a:r>
                <a:r>
                  <a:rPr lang="en-US" sz="1200" dirty="0" smtClean="0">
                    <a:solidFill>
                      <a:srgbClr val="000000"/>
                    </a:solidFill>
                  </a:rPr>
                  <a:t>Learning, 200, First </a:t>
                </a:r>
                <a:r>
                  <a:rPr lang="en-US" sz="1200" dirty="0">
                    <a:solidFill>
                      <a:srgbClr val="000000"/>
                    </a:solidFill>
                  </a:rPr>
                  <a:t>Stamford Place, Suite 400, Stamford, CT 06902, USA, - </a:t>
                </a:r>
                <a:r>
                  <a:rPr lang="ru-RU" sz="1200" dirty="0" smtClean="0">
                    <a:solidFill>
                      <a:srgbClr val="000000"/>
                    </a:solidFill>
                  </a:rPr>
                  <a:t>673</a:t>
                </a:r>
                <a:r>
                  <a:rPr lang="en-US" sz="1200" dirty="0" smtClean="0">
                    <a:solidFill>
                      <a:srgbClr val="000000"/>
                    </a:solidFill>
                  </a:rPr>
                  <a:t> </a:t>
                </a:r>
                <a:r>
                  <a:rPr lang="en-US" sz="1200" dirty="0">
                    <a:solidFill>
                      <a:srgbClr val="000000"/>
                    </a:solidFill>
                  </a:rPr>
                  <a:t>p.</a:t>
                </a:r>
              </a:p>
              <a:p>
                <a:pPr marL="0" indent="0"/>
                <a:endParaRPr lang="en-US" sz="1200" dirty="0">
                  <a:solidFill>
                    <a:srgbClr val="000000"/>
                  </a:solidFill>
                </a:endParaRPr>
              </a:p>
              <a:p>
                <a:endParaRPr lang="ru-RU" altLang="ru-RU" sz="1200" dirty="0">
                  <a:solidFill>
                    <a:srgbClr val="000000"/>
                  </a:solidFill>
                </a:endParaRPr>
              </a:p>
            </p:txBody>
          </p:sp>
        </mc:Choice>
        <mc:Fallback xmlns="">
          <p:sp>
            <p:nvSpPr>
              <p:cNvPr id="102410" name="Text Box 10"/>
              <p:cNvSpPr txBox="1">
                <a:spLocks noRot="1" noChangeAspect="1" noMove="1" noResize="1" noEditPoints="1" noAdjustHandles="1" noChangeArrowheads="1" noChangeShapeType="1" noTextEdit="1"/>
              </p:cNvSpPr>
              <p:nvPr/>
            </p:nvSpPr>
            <p:spPr bwMode="auto">
              <a:xfrm>
                <a:off x="449263" y="4727064"/>
                <a:ext cx="8424862" cy="1735475"/>
              </a:xfrm>
              <a:prstGeom prst="rect">
                <a:avLst/>
              </a:prstGeom>
              <a:blipFill rotWithShape="1">
                <a:blip r:embed="rId7"/>
                <a:stretch>
                  <a:fillRect l="-72" t="-245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pic>
        <p:nvPicPr>
          <p:cNvPr id="8" name="Picture 15" descr="Z:\Символ НГУ_4.JPG"/>
          <p:cNvPicPr>
            <a:picLocks noChangeAspect="1" noChangeArrowheads="1"/>
          </p:cNvPicPr>
          <p:nvPr/>
        </p:nvPicPr>
        <p:blipFill>
          <a:blip r:embed="rId8" cstate="print">
            <a:extLst>
              <a:ext uri="{BEBA8EAE-BF5A-486C-A8C5-ECC9F3942E4B}">
                <a14:imgProps xmlns:a14="http://schemas.microsoft.com/office/drawing/2010/main">
                  <a14:imgLayer r:embed="rId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23661" y="0"/>
            <a:ext cx="1020339"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162" name="Picture 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76262" y="521710"/>
            <a:ext cx="8297863"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ii</a:t>
            </a:r>
            <a:endParaRPr lang="ru-RU" altLang="ru-RU" sz="1000" b="1" dirty="0">
              <a:solidFill>
                <a:srgbClr val="00007D"/>
              </a:solidFill>
              <a:latin typeface="Arial" charset="0"/>
            </a:endParaRPr>
          </a:p>
        </p:txBody>
      </p:sp>
    </p:spTree>
    <p:extLst>
      <p:ext uri="{BB962C8B-B14F-4D97-AF65-F5344CB8AC3E}">
        <p14:creationId xmlns:p14="http://schemas.microsoft.com/office/powerpoint/2010/main" val="1354221275"/>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a:xfrm>
            <a:off x="915988" y="417220"/>
            <a:ext cx="1368000" cy="216000"/>
          </a:xfrm>
          <a:solidFill>
            <a:srgbClr val="FFFF00"/>
          </a:solidFill>
        </p:spPr>
        <p:txBody>
          <a:bodyPr/>
          <a:lstStyle/>
          <a:p>
            <a:r>
              <a:rPr lang="en-US" sz="2000" b="1" dirty="0">
                <a:solidFill>
                  <a:srgbClr val="FF0000"/>
                </a:solidFill>
                <a:latin typeface="Arial" charset="0"/>
                <a:cs typeface="Arial" charset="0"/>
              </a:rPr>
              <a:t>Section </a:t>
            </a:r>
            <a:r>
              <a:rPr lang="ru-RU" altLang="ru-RU" sz="2000" b="1" dirty="0" smtClean="0">
                <a:solidFill>
                  <a:srgbClr val="FF0000"/>
                </a:solidFill>
              </a:rPr>
              <a:t>1</a:t>
            </a:r>
            <a:endParaRPr lang="ru-RU" altLang="ru-RU" sz="2000" b="1" dirty="0">
              <a:solidFill>
                <a:srgbClr val="FF0000"/>
              </a:solidFill>
            </a:endParaRPr>
          </a:p>
        </p:txBody>
      </p:sp>
      <p:sp>
        <p:nvSpPr>
          <p:cNvPr id="236547" name="Rectangle 3"/>
          <p:cNvSpPr>
            <a:spLocks noGrp="1" noChangeArrowheads="1"/>
          </p:cNvSpPr>
          <p:nvPr>
            <p:ph type="body" sz="half" idx="1"/>
          </p:nvPr>
        </p:nvSpPr>
        <p:spPr>
          <a:xfrm>
            <a:off x="-1921" y="598666"/>
            <a:ext cx="9305925" cy="2074863"/>
          </a:xfrm>
        </p:spPr>
        <p:txBody>
          <a:bodyPr/>
          <a:lstStyle/>
          <a:p>
            <a:r>
              <a:rPr lang="en-US" sz="1000" b="1" dirty="0">
                <a:solidFill>
                  <a:srgbClr val="FF0000"/>
                </a:solidFill>
              </a:rPr>
              <a:t>Kinematics</a:t>
            </a:r>
            <a:r>
              <a:rPr lang="en-US" sz="1000" dirty="0"/>
              <a:t> </a:t>
            </a:r>
            <a:r>
              <a:rPr lang="en-US" sz="1000" dirty="0" smtClean="0"/>
              <a:t> </a:t>
            </a:r>
            <a:r>
              <a:rPr lang="en-US" sz="1000" b="1" dirty="0" smtClean="0">
                <a:solidFill>
                  <a:srgbClr val="FF0000"/>
                </a:solidFill>
              </a:rPr>
              <a:t>of a Particle. Kinematics</a:t>
            </a:r>
            <a:r>
              <a:rPr lang="en-US" sz="1000" dirty="0" smtClean="0">
                <a:solidFill>
                  <a:srgbClr val="FF0000"/>
                </a:solidFill>
              </a:rPr>
              <a:t> </a:t>
            </a:r>
            <a:r>
              <a:rPr lang="en-US" sz="1000" dirty="0"/>
              <a:t>is a part of mechanics which treats of </a:t>
            </a:r>
            <a:endParaRPr lang="en-US" sz="1000" dirty="0" smtClean="0"/>
          </a:p>
          <a:p>
            <a:pPr marL="0" indent="0">
              <a:buNone/>
            </a:pPr>
            <a:r>
              <a:rPr lang="en-US" sz="1000" dirty="0" smtClean="0"/>
              <a:t>          the geometrical </a:t>
            </a:r>
            <a:r>
              <a:rPr lang="en-US" sz="1000" dirty="0"/>
              <a:t>aspects of the </a:t>
            </a:r>
            <a:r>
              <a:rPr lang="en-US" sz="1000" dirty="0" smtClean="0"/>
              <a:t>bodies</a:t>
            </a:r>
            <a:r>
              <a:rPr lang="uk-UA" sz="1000" dirty="0" smtClean="0"/>
              <a:t>’</a:t>
            </a:r>
            <a:r>
              <a:rPr lang="en-US" sz="1000" dirty="0" smtClean="0"/>
              <a:t> motion, </a:t>
            </a:r>
            <a:r>
              <a:rPr lang="en-US" sz="1000" dirty="0"/>
              <a:t>without taking into account their </a:t>
            </a:r>
            <a:endParaRPr lang="en-US" sz="1000" dirty="0" smtClean="0"/>
          </a:p>
          <a:p>
            <a:pPr marL="0" indent="0">
              <a:buNone/>
            </a:pPr>
            <a:r>
              <a:rPr lang="en-US" sz="1000" dirty="0" smtClean="0"/>
              <a:t>          inertia, i.e</a:t>
            </a:r>
            <a:r>
              <a:rPr lang="en-US" sz="1000" dirty="0"/>
              <a:t>., mass or the forces acting on them.</a:t>
            </a:r>
            <a:endParaRPr lang="ru-RU" sz="1000" dirty="0"/>
          </a:p>
          <a:p>
            <a:r>
              <a:rPr lang="en-US" sz="1000" dirty="0"/>
              <a:t>By </a:t>
            </a:r>
            <a:r>
              <a:rPr lang="en-US" sz="1000" b="1" dirty="0">
                <a:solidFill>
                  <a:srgbClr val="FF0000"/>
                </a:solidFill>
              </a:rPr>
              <a:t>motion</a:t>
            </a:r>
            <a:r>
              <a:rPr lang="en-US" sz="1000" dirty="0"/>
              <a:t> in Kinematics</a:t>
            </a:r>
            <a:r>
              <a:rPr lang="en-US" sz="1000" b="1" dirty="0"/>
              <a:t> </a:t>
            </a:r>
            <a:r>
              <a:rPr lang="en-US" sz="1000" dirty="0"/>
              <a:t>is meant the relative displacement </a:t>
            </a:r>
            <a:endParaRPr lang="en-US" sz="1000" dirty="0" smtClean="0"/>
          </a:p>
          <a:p>
            <a:pPr marL="0" indent="0">
              <a:buNone/>
            </a:pPr>
            <a:r>
              <a:rPr lang="en-US" sz="1000" dirty="0" smtClean="0"/>
              <a:t>          with </a:t>
            </a:r>
            <a:r>
              <a:rPr lang="en-US" sz="1000" dirty="0"/>
              <a:t>time of a body in space with respect to other bodies.</a:t>
            </a:r>
            <a:endParaRPr lang="ru-RU" sz="1000" dirty="0"/>
          </a:p>
          <a:p>
            <a:r>
              <a:rPr lang="en-US" sz="1000" dirty="0" smtClean="0"/>
              <a:t>We  </a:t>
            </a:r>
            <a:r>
              <a:rPr lang="en-US" sz="1000" dirty="0"/>
              <a:t>start the study of Kinematics with an investigation of </a:t>
            </a:r>
            <a:r>
              <a:rPr lang="en-US" sz="1000" dirty="0" smtClean="0"/>
              <a:t>the   </a:t>
            </a:r>
          </a:p>
          <a:p>
            <a:pPr marL="0" indent="0">
              <a:buNone/>
            </a:pPr>
            <a:r>
              <a:rPr lang="en-US" sz="1000" dirty="0" smtClean="0"/>
              <a:t>          </a:t>
            </a:r>
            <a:r>
              <a:rPr lang="en-US" sz="1000" dirty="0"/>
              <a:t>simplest object - </a:t>
            </a:r>
            <a:r>
              <a:rPr lang="en-US" sz="1000" b="1" dirty="0">
                <a:solidFill>
                  <a:srgbClr val="FF0000"/>
                </a:solidFill>
              </a:rPr>
              <a:t>a particle</a:t>
            </a:r>
            <a:r>
              <a:rPr lang="en-US" sz="1000" dirty="0"/>
              <a:t>, proceeding later to the examination of the Kinematics of rigid body.</a:t>
            </a:r>
            <a:endParaRPr lang="ru-RU" altLang="ru-RU" sz="1000" dirty="0"/>
          </a:p>
          <a:p>
            <a:r>
              <a:rPr lang="en-US" sz="1000" b="1" dirty="0">
                <a:solidFill>
                  <a:srgbClr val="FF0000"/>
                </a:solidFill>
              </a:rPr>
              <a:t>To </a:t>
            </a:r>
            <a:r>
              <a:rPr lang="en-US" sz="1000" b="1" dirty="0" smtClean="0">
                <a:solidFill>
                  <a:srgbClr val="FF0000"/>
                </a:solidFill>
              </a:rPr>
              <a:t>describe </a:t>
            </a:r>
            <a:r>
              <a:rPr lang="en-US" sz="1000" b="1" dirty="0">
                <a:solidFill>
                  <a:srgbClr val="FF0000"/>
                </a:solidFill>
              </a:rPr>
              <a:t>the </a:t>
            </a:r>
            <a:r>
              <a:rPr lang="en-US" sz="1000" b="1" dirty="0" smtClean="0">
                <a:solidFill>
                  <a:srgbClr val="FF0000"/>
                </a:solidFill>
              </a:rPr>
              <a:t>motion</a:t>
            </a:r>
            <a:r>
              <a:rPr lang="en-US" sz="1000" dirty="0" smtClean="0"/>
              <a:t> </a:t>
            </a:r>
            <a:r>
              <a:rPr lang="en-US" sz="1000" dirty="0"/>
              <a:t>of a given body means to specify the position of that body relative to a given frame of reference for any moment of time.</a:t>
            </a:r>
            <a:endParaRPr lang="ru-RU" sz="1000" dirty="0"/>
          </a:p>
          <a:p>
            <a:r>
              <a:rPr lang="en-US" altLang="ru-RU" sz="1000" dirty="0" smtClean="0"/>
              <a:t>The continuous curve described by a particle moving with respect to a given frame of reference is called the </a:t>
            </a:r>
            <a:r>
              <a:rPr lang="en-US" altLang="ru-RU" sz="1000" b="1" dirty="0" smtClean="0">
                <a:solidFill>
                  <a:srgbClr val="FF0000"/>
                </a:solidFill>
              </a:rPr>
              <a:t>path</a:t>
            </a:r>
            <a:r>
              <a:rPr lang="en-US" altLang="ru-RU" sz="1000" dirty="0" smtClean="0"/>
              <a:t> of that particle</a:t>
            </a:r>
            <a:r>
              <a:rPr lang="ru-RU" altLang="ru-RU" sz="1000" dirty="0" smtClean="0"/>
              <a:t>.</a:t>
            </a:r>
            <a:endParaRPr lang="ru-RU" altLang="ru-RU" sz="1000" dirty="0"/>
          </a:p>
        </p:txBody>
      </p:sp>
      <p:sp>
        <p:nvSpPr>
          <p:cNvPr id="236571" name="Rectangle 27"/>
          <p:cNvSpPr>
            <a:spLocks noChangeArrowheads="1"/>
          </p:cNvSpPr>
          <p:nvPr/>
        </p:nvSpPr>
        <p:spPr bwMode="auto">
          <a:xfrm>
            <a:off x="4476750" y="977265"/>
            <a:ext cx="4536000" cy="642937"/>
          </a:xfrm>
          <a:prstGeom prst="rect">
            <a:avLst/>
          </a:prstGeom>
          <a:pattFill prst="pct75">
            <a:fgClr>
              <a:srgbClr val="CCFFFF"/>
            </a:fgClr>
            <a:bgClr>
              <a:schemeClr val="bg1"/>
            </a:bgClr>
          </a:pattFill>
          <a:ln w="9525">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236573" name="Rectangle 29"/>
          <p:cNvSpPr>
            <a:spLocks noChangeArrowheads="1"/>
          </p:cNvSpPr>
          <p:nvPr/>
        </p:nvSpPr>
        <p:spPr bwMode="auto">
          <a:xfrm>
            <a:off x="4575969" y="1098550"/>
            <a:ext cx="1908175" cy="269875"/>
          </a:xfrm>
          <a:prstGeom prst="rect">
            <a:avLst/>
          </a:prstGeom>
          <a:pattFill prst="pct50">
            <a:fgClr>
              <a:schemeClr val="accent1"/>
            </a:fgClr>
            <a:bgClr>
              <a:schemeClr val="bg1"/>
            </a:bgClr>
          </a:pattFill>
          <a:ln w="9525">
            <a:solidFill>
              <a:schemeClr val="tx1"/>
            </a:solidFill>
            <a:miter lim="800000"/>
            <a:headEnd/>
            <a:tailEnd/>
          </a:ln>
          <a:effectLst/>
          <a:extLst/>
        </p:spPr>
        <p:txBody>
          <a:bodyPr wrap="none" anchor="ctr"/>
          <a:lstStyle/>
          <a:p>
            <a:pPr algn="ctr"/>
            <a:r>
              <a:rPr lang="en-US" altLang="ru-RU" sz="1200" b="1" dirty="0" smtClean="0">
                <a:solidFill>
                  <a:srgbClr val="000000"/>
                </a:solidFill>
                <a:latin typeface="Arial" charset="0"/>
              </a:rPr>
              <a:t>Kinematics of a Particle</a:t>
            </a:r>
            <a:r>
              <a:rPr lang="ru-RU" altLang="ru-RU" sz="1200" b="1" dirty="0" smtClean="0">
                <a:solidFill>
                  <a:srgbClr val="000000"/>
                </a:solidFill>
                <a:latin typeface="Arial" charset="0"/>
              </a:rPr>
              <a:t> </a:t>
            </a:r>
            <a:endParaRPr lang="ru-RU" altLang="ru-RU" sz="1200" b="1" dirty="0">
              <a:solidFill>
                <a:srgbClr val="000000"/>
              </a:solidFill>
              <a:latin typeface="Arial" charset="0"/>
            </a:endParaRPr>
          </a:p>
        </p:txBody>
      </p:sp>
      <p:sp>
        <p:nvSpPr>
          <p:cNvPr id="236574" name="Rectangle 30"/>
          <p:cNvSpPr>
            <a:spLocks noChangeArrowheads="1"/>
          </p:cNvSpPr>
          <p:nvPr/>
        </p:nvSpPr>
        <p:spPr bwMode="auto">
          <a:xfrm>
            <a:off x="5135161" y="661353"/>
            <a:ext cx="2519363" cy="315912"/>
          </a:xfrm>
          <a:prstGeom prst="rect">
            <a:avLst/>
          </a:prstGeom>
          <a:pattFill prst="pct50">
            <a:fgClr>
              <a:srgbClr val="FFFF00"/>
            </a:fgClr>
            <a:bgClr>
              <a:schemeClr val="bg1"/>
            </a:bgClr>
          </a:pattFill>
          <a:ln w="9525">
            <a:solidFill>
              <a:schemeClr val="tx1"/>
            </a:solidFill>
            <a:miter lim="800000"/>
            <a:headEnd/>
            <a:tailEnd/>
          </a:ln>
          <a:effectLst/>
          <a:extLst/>
        </p:spPr>
        <p:txBody>
          <a:bodyPr wrap="none" anchor="ctr"/>
          <a:lstStyle/>
          <a:p>
            <a:pPr algn="ctr"/>
            <a:r>
              <a:rPr lang="en-US" altLang="ru-RU" sz="1400" b="1" dirty="0" smtClean="0">
                <a:solidFill>
                  <a:srgbClr val="FF0000"/>
                </a:solidFill>
                <a:latin typeface="Arial" charset="0"/>
              </a:rPr>
              <a:t>Kinematics</a:t>
            </a:r>
            <a:endParaRPr lang="ru-RU" altLang="ru-RU" sz="1800" dirty="0">
              <a:solidFill>
                <a:srgbClr val="000000"/>
              </a:solidFill>
              <a:latin typeface="Arial" charset="0"/>
            </a:endParaRPr>
          </a:p>
        </p:txBody>
      </p:sp>
      <p:sp>
        <p:nvSpPr>
          <p:cNvPr id="236575" name="Rectangle 31"/>
          <p:cNvSpPr>
            <a:spLocks noChangeArrowheads="1"/>
          </p:cNvSpPr>
          <p:nvPr/>
        </p:nvSpPr>
        <p:spPr bwMode="auto">
          <a:xfrm>
            <a:off x="6637338" y="1124037"/>
            <a:ext cx="2311400" cy="277813"/>
          </a:xfrm>
          <a:prstGeom prst="rect">
            <a:avLst/>
          </a:prstGeom>
          <a:pattFill prst="pct50">
            <a:fgClr>
              <a:schemeClr val="accent1"/>
            </a:fgClr>
            <a:bgClr>
              <a:schemeClr val="bg1"/>
            </a:bgClr>
          </a:pattFill>
          <a:ln w="9525">
            <a:solidFill>
              <a:schemeClr val="tx1"/>
            </a:solidFill>
            <a:miter lim="800000"/>
            <a:headEnd/>
            <a:tailEnd/>
          </a:ln>
          <a:effectLst/>
          <a:extLst/>
        </p:spPr>
        <p:txBody>
          <a:bodyPr wrap="none" anchor="ctr"/>
          <a:lstStyle/>
          <a:p>
            <a:pPr algn="ctr"/>
            <a:r>
              <a:rPr lang="en-US" altLang="ru-RU" sz="1200" b="1" dirty="0" smtClean="0">
                <a:solidFill>
                  <a:srgbClr val="000000"/>
                </a:solidFill>
                <a:latin typeface="Arial" charset="0"/>
              </a:rPr>
              <a:t>Kinematics of a Rigid Body</a:t>
            </a:r>
            <a:r>
              <a:rPr lang="ru-RU" altLang="ru-RU" sz="1200" b="1" dirty="0" smtClean="0">
                <a:solidFill>
                  <a:srgbClr val="000000"/>
                </a:solidFill>
                <a:latin typeface="Arial" charset="0"/>
              </a:rPr>
              <a:t> </a:t>
            </a:r>
            <a:endParaRPr lang="ru-RU" altLang="ru-RU" sz="1200" b="1" dirty="0">
              <a:solidFill>
                <a:srgbClr val="000000"/>
              </a:solidFill>
              <a:latin typeface="Arial" charset="0"/>
            </a:endParaRPr>
          </a:p>
        </p:txBody>
      </p:sp>
      <p:sp>
        <p:nvSpPr>
          <p:cNvPr id="236576" name="Line 32"/>
          <p:cNvSpPr>
            <a:spLocks noChangeShapeType="1"/>
          </p:cNvSpPr>
          <p:nvPr/>
        </p:nvSpPr>
        <p:spPr bwMode="auto">
          <a:xfrm>
            <a:off x="5692775" y="1368425"/>
            <a:ext cx="0" cy="1349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sp>
        <p:nvSpPr>
          <p:cNvPr id="236577" name="Line 33"/>
          <p:cNvSpPr>
            <a:spLocks noChangeShapeType="1"/>
          </p:cNvSpPr>
          <p:nvPr/>
        </p:nvSpPr>
        <p:spPr bwMode="auto">
          <a:xfrm>
            <a:off x="5692775" y="1522413"/>
            <a:ext cx="16922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sp>
        <p:nvSpPr>
          <p:cNvPr id="236578" name="Line 34"/>
          <p:cNvSpPr>
            <a:spLocks noChangeShapeType="1"/>
          </p:cNvSpPr>
          <p:nvPr/>
        </p:nvSpPr>
        <p:spPr bwMode="auto">
          <a:xfrm flipV="1">
            <a:off x="7385050" y="1377950"/>
            <a:ext cx="0" cy="1349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nvGrpSpPr>
          <p:cNvPr id="236635" name="Group 91"/>
          <p:cNvGrpSpPr>
            <a:grpSpLocks/>
          </p:cNvGrpSpPr>
          <p:nvPr/>
        </p:nvGrpSpPr>
        <p:grpSpPr bwMode="auto">
          <a:xfrm>
            <a:off x="601663" y="2906713"/>
            <a:ext cx="1781175" cy="1314450"/>
            <a:chOff x="379" y="1945"/>
            <a:chExt cx="1122" cy="828"/>
          </a:xfrm>
        </p:grpSpPr>
        <p:sp>
          <p:nvSpPr>
            <p:cNvPr id="236582" name="Line 38"/>
            <p:cNvSpPr>
              <a:spLocks noChangeShapeType="1"/>
            </p:cNvSpPr>
            <p:nvPr/>
          </p:nvSpPr>
          <p:spPr bwMode="auto">
            <a:xfrm>
              <a:off x="546" y="2634"/>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83" name="Line 39"/>
            <p:cNvSpPr>
              <a:spLocks noChangeShapeType="1"/>
            </p:cNvSpPr>
            <p:nvPr/>
          </p:nvSpPr>
          <p:spPr bwMode="auto">
            <a:xfrm rot="-5400000">
              <a:off x="419" y="2501"/>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84" name="Line 40"/>
            <p:cNvSpPr>
              <a:spLocks noChangeShapeType="1"/>
            </p:cNvSpPr>
            <p:nvPr/>
          </p:nvSpPr>
          <p:spPr bwMode="auto">
            <a:xfrm rot="-5400000" flipH="1" flipV="1">
              <a:off x="415" y="2629"/>
              <a:ext cx="144" cy="144"/>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85" name="Oval 41"/>
            <p:cNvSpPr>
              <a:spLocks noChangeArrowheads="1"/>
            </p:cNvSpPr>
            <p:nvPr/>
          </p:nvSpPr>
          <p:spPr bwMode="auto">
            <a:xfrm>
              <a:off x="912" y="2082"/>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586" name="Oval 42"/>
            <p:cNvSpPr>
              <a:spLocks noChangeArrowheads="1"/>
            </p:cNvSpPr>
            <p:nvPr/>
          </p:nvSpPr>
          <p:spPr bwMode="auto">
            <a:xfrm>
              <a:off x="545" y="2615"/>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588" name="Line 44"/>
            <p:cNvSpPr>
              <a:spLocks noChangeShapeType="1"/>
            </p:cNvSpPr>
            <p:nvPr/>
          </p:nvSpPr>
          <p:spPr bwMode="auto">
            <a:xfrm flipV="1">
              <a:off x="564" y="2118"/>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90" name="Freeform 46"/>
            <p:cNvSpPr>
              <a:spLocks/>
            </p:cNvSpPr>
            <p:nvPr/>
          </p:nvSpPr>
          <p:spPr bwMode="auto">
            <a:xfrm>
              <a:off x="588" y="1986"/>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91" name="Text Box 47"/>
            <p:cNvSpPr txBox="1">
              <a:spLocks noChangeArrowheads="1"/>
            </p:cNvSpPr>
            <p:nvPr/>
          </p:nvSpPr>
          <p:spPr bwMode="auto">
            <a:xfrm>
              <a:off x="980" y="1981"/>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M</a:t>
              </a:r>
              <a:endParaRPr lang="ru-RU" altLang="ru-RU" sz="1000" i="1">
                <a:solidFill>
                  <a:srgbClr val="000000"/>
                </a:solidFill>
                <a:latin typeface="Arial" charset="0"/>
              </a:endParaRPr>
            </a:p>
          </p:txBody>
        </p:sp>
        <p:sp>
          <p:nvSpPr>
            <p:cNvPr id="236592" name="Text Box 48"/>
            <p:cNvSpPr txBox="1">
              <a:spLocks noChangeArrowheads="1"/>
            </p:cNvSpPr>
            <p:nvPr/>
          </p:nvSpPr>
          <p:spPr bwMode="auto">
            <a:xfrm>
              <a:off x="379" y="2508"/>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O</a:t>
              </a:r>
              <a:endParaRPr lang="ru-RU" altLang="ru-RU" sz="1000" i="1">
                <a:solidFill>
                  <a:srgbClr val="000000"/>
                </a:solidFill>
                <a:latin typeface="Arial" charset="0"/>
              </a:endParaRPr>
            </a:p>
          </p:txBody>
        </p:sp>
        <p:graphicFrame>
          <p:nvGraphicFramePr>
            <p:cNvPr id="236593" name="Object 49"/>
            <p:cNvGraphicFramePr>
              <a:graphicFrameLocks noChangeAspect="1"/>
            </p:cNvGraphicFramePr>
            <p:nvPr/>
          </p:nvGraphicFramePr>
          <p:xfrm>
            <a:off x="674" y="2208"/>
            <a:ext cx="80" cy="96"/>
          </p:xfrm>
          <a:graphic>
            <a:graphicData uri="http://schemas.openxmlformats.org/presentationml/2006/ole">
              <mc:AlternateContent xmlns:mc="http://schemas.openxmlformats.org/markup-compatibility/2006">
                <mc:Choice xmlns:v="urn:schemas-microsoft-com:vml" Requires="v">
                  <p:oleObj spid="_x0000_s624321" name="Формула" r:id="rId3" imgW="126720" imgH="152280" progId="Equation.3">
                    <p:embed/>
                  </p:oleObj>
                </mc:Choice>
                <mc:Fallback>
                  <p:oleObj name="Формула" r:id="rId3" imgW="126720" imgH="1522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4" y="2208"/>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594" name="Object 50"/>
            <p:cNvGraphicFramePr>
              <a:graphicFrameLocks noChangeAspect="1"/>
            </p:cNvGraphicFramePr>
            <p:nvPr>
              <p:extLst>
                <p:ext uri="{D42A27DB-BD31-4B8C-83A1-F6EECF244321}">
                  <p14:modId xmlns:p14="http://schemas.microsoft.com/office/powerpoint/2010/main" val="3643213766"/>
                </p:ext>
              </p:extLst>
            </p:nvPr>
          </p:nvGraphicFramePr>
          <p:xfrm>
            <a:off x="1149" y="1945"/>
            <a:ext cx="352" cy="128"/>
          </p:xfrm>
          <a:graphic>
            <a:graphicData uri="http://schemas.openxmlformats.org/presentationml/2006/ole">
              <mc:AlternateContent xmlns:mc="http://schemas.openxmlformats.org/markup-compatibility/2006">
                <mc:Choice xmlns:v="urn:schemas-microsoft-com:vml" Requires="v">
                  <p:oleObj spid="_x0000_s624322" name="Equation" r:id="rId5" imgW="558720" imgH="203040" progId="Equation.DSMT4">
                    <p:embed/>
                  </p:oleObj>
                </mc:Choice>
                <mc:Fallback>
                  <p:oleObj name="Equation" r:id="rId5" imgW="558720" imgH="203040" progId="Equation.DSMT4">
                    <p:embed/>
                    <p:pic>
                      <p:nvPicPr>
                        <p:cNvPr id="0" name=""/>
                        <p:cNvPicPr>
                          <a:picLocks noChangeAspect="1" noChangeArrowheads="1"/>
                        </p:cNvPicPr>
                        <p:nvPr/>
                      </p:nvPicPr>
                      <p:blipFill>
                        <a:blip r:embed="rId6"/>
                        <a:srcRect/>
                        <a:stretch>
                          <a:fillRect/>
                        </a:stretch>
                      </p:blipFill>
                      <p:spPr bwMode="auto">
                        <a:xfrm>
                          <a:off x="1149" y="1945"/>
                          <a:ext cx="352" cy="128"/>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sp>
        <p:nvSpPr>
          <p:cNvPr id="236612" name="Text Box 68"/>
          <p:cNvSpPr txBox="1">
            <a:spLocks noChangeArrowheads="1"/>
          </p:cNvSpPr>
          <p:nvPr/>
        </p:nvSpPr>
        <p:spPr bwMode="auto">
          <a:xfrm>
            <a:off x="3552825" y="2622391"/>
            <a:ext cx="21964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Coordinates of  a particle are given</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grpSp>
        <p:nvGrpSpPr>
          <p:cNvPr id="236616" name="Group 72"/>
          <p:cNvGrpSpPr>
            <a:grpSpLocks/>
          </p:cNvGrpSpPr>
          <p:nvPr/>
        </p:nvGrpSpPr>
        <p:grpSpPr bwMode="auto">
          <a:xfrm>
            <a:off x="3249613" y="2863850"/>
            <a:ext cx="2176462" cy="1641475"/>
            <a:chOff x="2047" y="1846"/>
            <a:chExt cx="1371" cy="1034"/>
          </a:xfrm>
        </p:grpSpPr>
        <p:sp>
          <p:nvSpPr>
            <p:cNvPr id="236595" name="Line 51"/>
            <p:cNvSpPr>
              <a:spLocks noChangeShapeType="1"/>
            </p:cNvSpPr>
            <p:nvPr/>
          </p:nvSpPr>
          <p:spPr bwMode="auto">
            <a:xfrm>
              <a:off x="2357" y="2621"/>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96" name="Line 52"/>
            <p:cNvSpPr>
              <a:spLocks noChangeShapeType="1"/>
            </p:cNvSpPr>
            <p:nvPr/>
          </p:nvSpPr>
          <p:spPr bwMode="auto">
            <a:xfrm rot="-5400000">
              <a:off x="1990" y="2248"/>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97" name="Line 53"/>
            <p:cNvSpPr>
              <a:spLocks noChangeShapeType="1"/>
            </p:cNvSpPr>
            <p:nvPr/>
          </p:nvSpPr>
          <p:spPr bwMode="auto">
            <a:xfrm rot="-5400000" flipH="1" flipV="1">
              <a:off x="2106" y="2616"/>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598" name="Oval 54"/>
            <p:cNvSpPr>
              <a:spLocks noChangeArrowheads="1"/>
            </p:cNvSpPr>
            <p:nvPr/>
          </p:nvSpPr>
          <p:spPr bwMode="auto">
            <a:xfrm>
              <a:off x="2723" y="206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599" name="Oval 55"/>
            <p:cNvSpPr>
              <a:spLocks noChangeArrowheads="1"/>
            </p:cNvSpPr>
            <p:nvPr/>
          </p:nvSpPr>
          <p:spPr bwMode="auto">
            <a:xfrm>
              <a:off x="2356" y="2602"/>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601" name="Freeform 57"/>
            <p:cNvSpPr>
              <a:spLocks/>
            </p:cNvSpPr>
            <p:nvPr/>
          </p:nvSpPr>
          <p:spPr bwMode="auto">
            <a:xfrm>
              <a:off x="2399" y="1973"/>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02" name="Text Box 58"/>
            <p:cNvSpPr txBox="1">
              <a:spLocks noChangeArrowheads="1"/>
            </p:cNvSpPr>
            <p:nvPr/>
          </p:nvSpPr>
          <p:spPr bwMode="auto">
            <a:xfrm>
              <a:off x="2791" y="1968"/>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M</a:t>
              </a:r>
              <a:endParaRPr lang="ru-RU" altLang="ru-RU" sz="1000" i="1">
                <a:solidFill>
                  <a:srgbClr val="000000"/>
                </a:solidFill>
                <a:latin typeface="Arial" charset="0"/>
              </a:endParaRPr>
            </a:p>
          </p:txBody>
        </p:sp>
        <p:sp>
          <p:nvSpPr>
            <p:cNvPr id="236603" name="Text Box 59"/>
            <p:cNvSpPr txBox="1">
              <a:spLocks noChangeArrowheads="1"/>
            </p:cNvSpPr>
            <p:nvPr/>
          </p:nvSpPr>
          <p:spPr bwMode="auto">
            <a:xfrm>
              <a:off x="2190" y="2495"/>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O</a:t>
              </a:r>
              <a:endParaRPr lang="ru-RU" altLang="ru-RU" sz="1000" i="1">
                <a:solidFill>
                  <a:srgbClr val="000000"/>
                </a:solidFill>
                <a:latin typeface="Arial" charset="0"/>
              </a:endParaRPr>
            </a:p>
          </p:txBody>
        </p:sp>
        <p:graphicFrame>
          <p:nvGraphicFramePr>
            <p:cNvPr id="236604" name="Object 60"/>
            <p:cNvGraphicFramePr>
              <a:graphicFrameLocks noChangeAspect="1"/>
            </p:cNvGraphicFramePr>
            <p:nvPr/>
          </p:nvGraphicFramePr>
          <p:xfrm>
            <a:off x="2047" y="2757"/>
            <a:ext cx="80" cy="88"/>
          </p:xfrm>
          <a:graphic>
            <a:graphicData uri="http://schemas.openxmlformats.org/presentationml/2006/ole">
              <mc:AlternateContent xmlns:mc="http://schemas.openxmlformats.org/markup-compatibility/2006">
                <mc:Choice xmlns:v="urn:schemas-microsoft-com:vml" Requires="v">
                  <p:oleObj spid="_x0000_s624323" name="Формула" r:id="rId7" imgW="126720" imgH="139680" progId="Equation.3">
                    <p:embed/>
                  </p:oleObj>
                </mc:Choice>
                <mc:Fallback>
                  <p:oleObj name="Формула" r:id="rId7" imgW="126720" imgH="1396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47" y="2757"/>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05" name="Object 61"/>
            <p:cNvGraphicFramePr>
              <a:graphicFrameLocks noChangeAspect="1"/>
            </p:cNvGraphicFramePr>
            <p:nvPr>
              <p:extLst>
                <p:ext uri="{D42A27DB-BD31-4B8C-83A1-F6EECF244321}">
                  <p14:modId xmlns:p14="http://schemas.microsoft.com/office/powerpoint/2010/main" val="1938168828"/>
                </p:ext>
              </p:extLst>
            </p:nvPr>
          </p:nvGraphicFramePr>
          <p:xfrm>
            <a:off x="3058" y="1860"/>
            <a:ext cx="360" cy="416"/>
          </p:xfrm>
          <a:graphic>
            <a:graphicData uri="http://schemas.openxmlformats.org/presentationml/2006/ole">
              <mc:AlternateContent xmlns:mc="http://schemas.openxmlformats.org/markup-compatibility/2006">
                <mc:Choice xmlns:v="urn:schemas-microsoft-com:vml" Requires="v">
                  <p:oleObj spid="_x0000_s624324" name="Формула" r:id="rId9" imgW="571320" imgH="660240" progId="Equation.3">
                    <p:embed/>
                  </p:oleObj>
                </mc:Choice>
                <mc:Fallback>
                  <p:oleObj name="Формула" r:id="rId9" imgW="571320" imgH="6602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058" y="1860"/>
                          <a:ext cx="360" cy="416"/>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6606" name="Object 62"/>
            <p:cNvGraphicFramePr>
              <a:graphicFrameLocks noChangeAspect="1"/>
            </p:cNvGraphicFramePr>
            <p:nvPr/>
          </p:nvGraphicFramePr>
          <p:xfrm>
            <a:off x="2820" y="2624"/>
            <a:ext cx="80" cy="88"/>
          </p:xfrm>
          <a:graphic>
            <a:graphicData uri="http://schemas.openxmlformats.org/presentationml/2006/ole">
              <mc:AlternateContent xmlns:mc="http://schemas.openxmlformats.org/markup-compatibility/2006">
                <mc:Choice xmlns:v="urn:schemas-microsoft-com:vml" Requires="v">
                  <p:oleObj spid="_x0000_s624325" name="Формула" r:id="rId11" imgW="126720" imgH="139680" progId="Equation.3">
                    <p:embed/>
                  </p:oleObj>
                </mc:Choice>
                <mc:Fallback>
                  <p:oleObj name="Формула" r:id="rId11" imgW="126720" imgH="1396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0" y="2624"/>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07" name="Object 63"/>
            <p:cNvGraphicFramePr>
              <a:graphicFrameLocks noChangeAspect="1"/>
            </p:cNvGraphicFramePr>
            <p:nvPr/>
          </p:nvGraphicFramePr>
          <p:xfrm>
            <a:off x="3145" y="2549"/>
            <a:ext cx="88" cy="104"/>
          </p:xfrm>
          <a:graphic>
            <a:graphicData uri="http://schemas.openxmlformats.org/presentationml/2006/ole">
              <mc:AlternateContent xmlns:mc="http://schemas.openxmlformats.org/markup-compatibility/2006">
                <mc:Choice xmlns:v="urn:schemas-microsoft-com:vml" Requires="v">
                  <p:oleObj spid="_x0000_s624326" name="Формула" r:id="rId13" imgW="139680" imgH="164880" progId="Equation.3">
                    <p:embed/>
                  </p:oleObj>
                </mc:Choice>
                <mc:Fallback>
                  <p:oleObj name="Формула" r:id="rId13" imgW="139680" imgH="1648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45" y="2549"/>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08" name="Object 64"/>
            <p:cNvGraphicFramePr>
              <a:graphicFrameLocks noChangeAspect="1"/>
            </p:cNvGraphicFramePr>
            <p:nvPr/>
          </p:nvGraphicFramePr>
          <p:xfrm>
            <a:off x="2496" y="2734"/>
            <a:ext cx="88" cy="104"/>
          </p:xfrm>
          <a:graphic>
            <a:graphicData uri="http://schemas.openxmlformats.org/presentationml/2006/ole">
              <mc:AlternateContent xmlns:mc="http://schemas.openxmlformats.org/markup-compatibility/2006">
                <mc:Choice xmlns:v="urn:schemas-microsoft-com:vml" Requires="v">
                  <p:oleObj spid="_x0000_s624327" name="Формула" r:id="rId15" imgW="139680" imgH="164880" progId="Equation.3">
                    <p:embed/>
                  </p:oleObj>
                </mc:Choice>
                <mc:Fallback>
                  <p:oleObj name="Формула" r:id="rId15" imgW="139680" imgH="16488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496" y="273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10" name="Object 66"/>
            <p:cNvGraphicFramePr>
              <a:graphicFrameLocks noChangeAspect="1"/>
            </p:cNvGraphicFramePr>
            <p:nvPr/>
          </p:nvGraphicFramePr>
          <p:xfrm>
            <a:off x="2428" y="1846"/>
            <a:ext cx="80" cy="80"/>
          </p:xfrm>
          <a:graphic>
            <a:graphicData uri="http://schemas.openxmlformats.org/presentationml/2006/ole">
              <mc:AlternateContent xmlns:mc="http://schemas.openxmlformats.org/markup-compatibility/2006">
                <mc:Choice xmlns:v="urn:schemas-microsoft-com:vml" Requires="v">
                  <p:oleObj spid="_x0000_s624328" name="Формула" r:id="rId17" imgW="126720" imgH="126720" progId="Equation.3">
                    <p:embed/>
                  </p:oleObj>
                </mc:Choice>
                <mc:Fallback>
                  <p:oleObj name="Формула" r:id="rId17" imgW="126720" imgH="12672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428" y="1846"/>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11" name="Object 67"/>
            <p:cNvGraphicFramePr>
              <a:graphicFrameLocks noChangeAspect="1"/>
            </p:cNvGraphicFramePr>
            <p:nvPr/>
          </p:nvGraphicFramePr>
          <p:xfrm>
            <a:off x="2649" y="2391"/>
            <a:ext cx="80" cy="80"/>
          </p:xfrm>
          <a:graphic>
            <a:graphicData uri="http://schemas.openxmlformats.org/presentationml/2006/ole">
              <mc:AlternateContent xmlns:mc="http://schemas.openxmlformats.org/markup-compatibility/2006">
                <mc:Choice xmlns:v="urn:schemas-microsoft-com:vml" Requires="v">
                  <p:oleObj spid="_x0000_s624329" name="Формула" r:id="rId19" imgW="126720" imgH="126720" progId="Equation.3">
                    <p:embed/>
                  </p:oleObj>
                </mc:Choice>
                <mc:Fallback>
                  <p:oleObj name="Формула" r:id="rId19" imgW="126720" imgH="12672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649" y="2391"/>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13" name="Line 69"/>
            <p:cNvSpPr>
              <a:spLocks noChangeShapeType="1"/>
            </p:cNvSpPr>
            <p:nvPr/>
          </p:nvSpPr>
          <p:spPr bwMode="auto">
            <a:xfrm>
              <a:off x="2736" y="2091"/>
              <a:ext cx="0" cy="6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14" name="Line 70"/>
            <p:cNvSpPr>
              <a:spLocks noChangeShapeType="1"/>
            </p:cNvSpPr>
            <p:nvPr/>
          </p:nvSpPr>
          <p:spPr bwMode="auto">
            <a:xfrm flipV="1">
              <a:off x="2736" y="2616"/>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15" name="Line 71"/>
            <p:cNvSpPr>
              <a:spLocks noChangeShapeType="1"/>
            </p:cNvSpPr>
            <p:nvPr/>
          </p:nvSpPr>
          <p:spPr bwMode="auto">
            <a:xfrm flipH="1">
              <a:off x="2274" y="2706"/>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236617" name="Text Box 73"/>
          <p:cNvSpPr txBox="1">
            <a:spLocks noChangeArrowheads="1"/>
          </p:cNvSpPr>
          <p:nvPr/>
        </p:nvSpPr>
        <p:spPr bwMode="auto">
          <a:xfrm>
            <a:off x="6041496" y="2622390"/>
            <a:ext cx="27029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 law of the motion and a path are given</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grpSp>
        <p:nvGrpSpPr>
          <p:cNvPr id="236671" name="Group 127"/>
          <p:cNvGrpSpPr>
            <a:grpSpLocks/>
          </p:cNvGrpSpPr>
          <p:nvPr/>
        </p:nvGrpSpPr>
        <p:grpSpPr bwMode="auto">
          <a:xfrm>
            <a:off x="6562725" y="3630613"/>
            <a:ext cx="636588" cy="646112"/>
            <a:chOff x="4128" y="2347"/>
            <a:chExt cx="401" cy="407"/>
          </a:xfrm>
        </p:grpSpPr>
        <p:sp>
          <p:nvSpPr>
            <p:cNvPr id="236618" name="Line 74"/>
            <p:cNvSpPr>
              <a:spLocks noChangeShapeType="1"/>
            </p:cNvSpPr>
            <p:nvPr/>
          </p:nvSpPr>
          <p:spPr bwMode="auto">
            <a:xfrm>
              <a:off x="4259" y="2615"/>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19" name="Line 75"/>
            <p:cNvSpPr>
              <a:spLocks noChangeShapeType="1"/>
            </p:cNvSpPr>
            <p:nvPr/>
          </p:nvSpPr>
          <p:spPr bwMode="auto">
            <a:xfrm rot="-5400000">
              <a:off x="4132" y="2482"/>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20" name="Line 76"/>
            <p:cNvSpPr>
              <a:spLocks noChangeShapeType="1"/>
            </p:cNvSpPr>
            <p:nvPr/>
          </p:nvSpPr>
          <p:spPr bwMode="auto">
            <a:xfrm rot="-5400000" flipH="1" flipV="1">
              <a:off x="4128" y="2610"/>
              <a:ext cx="144" cy="144"/>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236672" name="Group 128"/>
          <p:cNvGrpSpPr>
            <a:grpSpLocks/>
          </p:cNvGrpSpPr>
          <p:nvPr/>
        </p:nvGrpSpPr>
        <p:grpSpPr bwMode="auto">
          <a:xfrm>
            <a:off x="6496050" y="2914650"/>
            <a:ext cx="2247900" cy="1185863"/>
            <a:chOff x="4092" y="1896"/>
            <a:chExt cx="1416" cy="747"/>
          </a:xfrm>
        </p:grpSpPr>
        <p:graphicFrame>
          <p:nvGraphicFramePr>
            <p:cNvPr id="236628" name="Object 84"/>
            <p:cNvGraphicFramePr>
              <a:graphicFrameLocks noChangeAspect="1"/>
            </p:cNvGraphicFramePr>
            <p:nvPr>
              <p:extLst>
                <p:ext uri="{D42A27DB-BD31-4B8C-83A1-F6EECF244321}">
                  <p14:modId xmlns:p14="http://schemas.microsoft.com/office/powerpoint/2010/main" val="1841571022"/>
                </p:ext>
              </p:extLst>
            </p:nvPr>
          </p:nvGraphicFramePr>
          <p:xfrm>
            <a:off x="4964" y="1896"/>
            <a:ext cx="544" cy="272"/>
          </p:xfrm>
          <a:graphic>
            <a:graphicData uri="http://schemas.openxmlformats.org/presentationml/2006/ole">
              <mc:AlternateContent xmlns:mc="http://schemas.openxmlformats.org/markup-compatibility/2006">
                <mc:Choice xmlns:v="urn:schemas-microsoft-com:vml" Requires="v">
                  <p:oleObj spid="_x0000_s624330" name="Формула" r:id="rId20" imgW="863280" imgH="431640" progId="Equation.3">
                    <p:embed/>
                  </p:oleObj>
                </mc:Choice>
                <mc:Fallback>
                  <p:oleObj name="Формула" r:id="rId20" imgW="863280" imgH="431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964" y="1896"/>
                          <a:ext cx="544" cy="272"/>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6621" name="Oval 77"/>
            <p:cNvSpPr>
              <a:spLocks noChangeArrowheads="1"/>
            </p:cNvSpPr>
            <p:nvPr/>
          </p:nvSpPr>
          <p:spPr bwMode="auto">
            <a:xfrm>
              <a:off x="4625" y="2063"/>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622" name="Oval 78"/>
            <p:cNvSpPr>
              <a:spLocks noChangeArrowheads="1"/>
            </p:cNvSpPr>
            <p:nvPr/>
          </p:nvSpPr>
          <p:spPr bwMode="auto">
            <a:xfrm>
              <a:off x="4258" y="259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624" name="Freeform 80"/>
            <p:cNvSpPr>
              <a:spLocks/>
            </p:cNvSpPr>
            <p:nvPr/>
          </p:nvSpPr>
          <p:spPr bwMode="auto">
            <a:xfrm>
              <a:off x="4301" y="1967"/>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25" name="Text Box 81"/>
            <p:cNvSpPr txBox="1">
              <a:spLocks noChangeArrowheads="1"/>
            </p:cNvSpPr>
            <p:nvPr/>
          </p:nvSpPr>
          <p:spPr bwMode="auto">
            <a:xfrm>
              <a:off x="4693" y="1962"/>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M</a:t>
              </a:r>
              <a:endParaRPr lang="ru-RU" altLang="ru-RU" sz="1000" i="1">
                <a:solidFill>
                  <a:srgbClr val="000000"/>
                </a:solidFill>
                <a:latin typeface="Arial" charset="0"/>
              </a:endParaRPr>
            </a:p>
          </p:txBody>
        </p:sp>
        <p:sp>
          <p:nvSpPr>
            <p:cNvPr id="236626" name="Text Box 82"/>
            <p:cNvSpPr txBox="1">
              <a:spLocks noChangeArrowheads="1"/>
            </p:cNvSpPr>
            <p:nvPr/>
          </p:nvSpPr>
          <p:spPr bwMode="auto">
            <a:xfrm>
              <a:off x="4092" y="2489"/>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O</a:t>
              </a:r>
              <a:endParaRPr lang="ru-RU" altLang="ru-RU" sz="1000" i="1">
                <a:solidFill>
                  <a:srgbClr val="000000"/>
                </a:solidFill>
                <a:latin typeface="Arial" charset="0"/>
              </a:endParaRPr>
            </a:p>
          </p:txBody>
        </p:sp>
        <p:graphicFrame>
          <p:nvGraphicFramePr>
            <p:cNvPr id="236627" name="Object 83"/>
            <p:cNvGraphicFramePr>
              <a:graphicFrameLocks noChangeAspect="1"/>
            </p:cNvGraphicFramePr>
            <p:nvPr/>
          </p:nvGraphicFramePr>
          <p:xfrm>
            <a:off x="4523" y="1953"/>
            <a:ext cx="72" cy="88"/>
          </p:xfrm>
          <a:graphic>
            <a:graphicData uri="http://schemas.openxmlformats.org/presentationml/2006/ole">
              <mc:AlternateContent xmlns:mc="http://schemas.openxmlformats.org/markup-compatibility/2006">
                <mc:Choice xmlns:v="urn:schemas-microsoft-com:vml" Requires="v">
                  <p:oleObj spid="_x0000_s624331" name="Формула" r:id="rId22" imgW="114120" imgH="139680" progId="Equation.3">
                    <p:embed/>
                  </p:oleObj>
                </mc:Choice>
                <mc:Fallback>
                  <p:oleObj name="Формула" r:id="rId22" imgW="114120" imgH="13968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4523" y="1953"/>
                          <a:ext cx="72"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29" name="Oval 85"/>
            <p:cNvSpPr>
              <a:spLocks noChangeArrowheads="1"/>
            </p:cNvSpPr>
            <p:nvPr/>
          </p:nvSpPr>
          <p:spPr bwMode="auto">
            <a:xfrm>
              <a:off x="4389" y="197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236630" name="Object 86"/>
            <p:cNvGraphicFramePr>
              <a:graphicFrameLocks noChangeAspect="1"/>
            </p:cNvGraphicFramePr>
            <p:nvPr/>
          </p:nvGraphicFramePr>
          <p:xfrm>
            <a:off x="4292" y="1976"/>
            <a:ext cx="112" cy="136"/>
          </p:xfrm>
          <a:graphic>
            <a:graphicData uri="http://schemas.openxmlformats.org/presentationml/2006/ole">
              <mc:AlternateContent xmlns:mc="http://schemas.openxmlformats.org/markup-compatibility/2006">
                <mc:Choice xmlns:v="urn:schemas-microsoft-com:vml" Requires="v">
                  <p:oleObj spid="_x0000_s624332" name="Формула" r:id="rId24" imgW="177480" imgH="215640" progId="Equation.3">
                    <p:embed/>
                  </p:oleObj>
                </mc:Choice>
                <mc:Fallback>
                  <p:oleObj name="Формула" r:id="rId24" imgW="177480" imgH="21564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4292" y="1976"/>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31" name="Object 87"/>
            <p:cNvGraphicFramePr>
              <a:graphicFrameLocks noChangeAspect="1"/>
            </p:cNvGraphicFramePr>
            <p:nvPr/>
          </p:nvGraphicFramePr>
          <p:xfrm>
            <a:off x="4316" y="1910"/>
            <a:ext cx="184" cy="88"/>
          </p:xfrm>
          <a:graphic>
            <a:graphicData uri="http://schemas.openxmlformats.org/presentationml/2006/ole">
              <mc:AlternateContent xmlns:mc="http://schemas.openxmlformats.org/markup-compatibility/2006">
                <mc:Choice xmlns:v="urn:schemas-microsoft-com:vml" Requires="v">
                  <p:oleObj spid="_x0000_s624333" name="Формула" r:id="rId26" imgW="291960" imgH="139680" progId="Equation.3">
                    <p:embed/>
                  </p:oleObj>
                </mc:Choice>
                <mc:Fallback>
                  <p:oleObj name="Формула" r:id="rId26" imgW="291960" imgH="13968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316" y="1910"/>
                          <a:ext cx="184"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6634" name="Text Box 90"/>
          <p:cNvSpPr txBox="1">
            <a:spLocks noChangeArrowheads="1"/>
          </p:cNvSpPr>
          <p:nvPr/>
        </p:nvSpPr>
        <p:spPr bwMode="auto">
          <a:xfrm>
            <a:off x="143746" y="2107898"/>
            <a:ext cx="770448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en-US" altLang="ru-RU" sz="1000" b="1" dirty="0" smtClean="0">
              <a:solidFill>
                <a:srgbClr val="000000"/>
              </a:solidFill>
              <a:latin typeface="Arial" charset="0"/>
            </a:endParaRPr>
          </a:p>
          <a:p>
            <a:r>
              <a:rPr lang="en-US" altLang="ru-RU" sz="1000" b="1" dirty="0" smtClean="0">
                <a:solidFill>
                  <a:srgbClr val="000000"/>
                </a:solidFill>
                <a:latin typeface="Arial" charset="0"/>
              </a:rPr>
              <a:t>There are three methods of describing motion of a particle</a:t>
            </a:r>
            <a:r>
              <a:rPr lang="en-US" altLang="ru-RU" sz="1000" dirty="0" smtClean="0">
                <a:solidFill>
                  <a:srgbClr val="000000"/>
                </a:solidFill>
                <a:latin typeface="Arial" charset="0"/>
              </a:rPr>
              <a:t>:</a:t>
            </a:r>
            <a:endParaRPr lang="ru-RU" altLang="ru-RU" sz="1000" dirty="0">
              <a:solidFill>
                <a:srgbClr val="000000"/>
              </a:solidFill>
              <a:latin typeface="Arial" charset="0"/>
            </a:endParaRPr>
          </a:p>
          <a:p>
            <a:pPr algn="ctr"/>
            <a:r>
              <a:rPr lang="en-US" altLang="ru-RU" sz="1000" b="1" dirty="0" smtClean="0">
                <a:solidFill>
                  <a:srgbClr val="FF0000"/>
                </a:solidFill>
                <a:latin typeface="Arial" charset="0"/>
              </a:rPr>
              <a:t>               Vector method</a:t>
            </a:r>
            <a:r>
              <a:rPr lang="ru-RU" altLang="ru-RU" sz="1000" b="1" dirty="0">
                <a:solidFill>
                  <a:srgbClr val="FF0000"/>
                </a:solidFill>
                <a:latin typeface="Arial" charset="0"/>
              </a:rPr>
              <a:t>			</a:t>
            </a:r>
            <a:r>
              <a:rPr lang="en-US" altLang="ru-RU" sz="1000" b="1" dirty="0" smtClean="0">
                <a:solidFill>
                  <a:srgbClr val="FF0000"/>
                </a:solidFill>
                <a:latin typeface="Arial" charset="0"/>
              </a:rPr>
              <a:t>Coordinate method</a:t>
            </a:r>
            <a:r>
              <a:rPr lang="ru-RU" altLang="ru-RU" sz="1000" b="1" dirty="0" smtClean="0">
                <a:solidFill>
                  <a:srgbClr val="FF0000"/>
                </a:solidFill>
                <a:latin typeface="Arial" charset="0"/>
              </a:rPr>
              <a:t> </a:t>
            </a:r>
            <a:r>
              <a:rPr lang="ru-RU" altLang="ru-RU" sz="1000" b="1" dirty="0">
                <a:solidFill>
                  <a:srgbClr val="FF0000"/>
                </a:solidFill>
                <a:latin typeface="Arial" charset="0"/>
              </a:rPr>
              <a:t>		</a:t>
            </a:r>
            <a:r>
              <a:rPr lang="en-US" sz="1000" b="1" dirty="0">
                <a:solidFill>
                  <a:srgbClr val="FF0000"/>
                </a:solidFill>
                <a:latin typeface="Arial" charset="0"/>
              </a:rPr>
              <a:t>Natural </a:t>
            </a:r>
            <a:r>
              <a:rPr lang="en-US" sz="1000" b="1" dirty="0" smtClean="0">
                <a:solidFill>
                  <a:srgbClr val="FF0000"/>
                </a:solidFill>
                <a:latin typeface="Arial" charset="0"/>
              </a:rPr>
              <a:t>method</a:t>
            </a:r>
            <a:endParaRPr lang="ru-RU" altLang="ru-RU" sz="1000" b="1" dirty="0">
              <a:solidFill>
                <a:srgbClr val="FF0000"/>
              </a:solidFill>
              <a:latin typeface="Arial" charset="0"/>
            </a:endParaRPr>
          </a:p>
          <a:p>
            <a:r>
              <a:rPr lang="en-US" altLang="ru-RU" sz="1000" dirty="0" smtClean="0">
                <a:solidFill>
                  <a:srgbClr val="000000"/>
                </a:solidFill>
                <a:latin typeface="Arial" charset="0"/>
              </a:rPr>
              <a:t>The magnitude </a:t>
            </a:r>
            <a:r>
              <a:rPr lang="en-US" altLang="ru-RU" sz="1000" dirty="0">
                <a:solidFill>
                  <a:srgbClr val="000000"/>
                </a:solidFill>
                <a:latin typeface="Arial" charset="0"/>
              </a:rPr>
              <a:t>and direction of the radius </a:t>
            </a:r>
            <a:r>
              <a:rPr lang="en-US" altLang="ru-RU" sz="1000" dirty="0" smtClean="0">
                <a:solidFill>
                  <a:srgbClr val="000000"/>
                </a:solidFill>
                <a:latin typeface="Arial" charset="0"/>
              </a:rPr>
              <a:t>vector are given.    </a:t>
            </a:r>
            <a:endParaRPr lang="ru-RU" altLang="ru-RU" sz="1000" dirty="0">
              <a:solidFill>
                <a:srgbClr val="000000"/>
              </a:solidFill>
              <a:latin typeface="Arial" charset="0"/>
            </a:endParaRPr>
          </a:p>
        </p:txBody>
      </p:sp>
      <p:sp>
        <p:nvSpPr>
          <p:cNvPr id="236636" name="Text Box 92"/>
          <p:cNvSpPr txBox="1">
            <a:spLocks noChangeArrowheads="1"/>
          </p:cNvSpPr>
          <p:nvPr/>
        </p:nvSpPr>
        <p:spPr bwMode="auto">
          <a:xfrm>
            <a:off x="0" y="4467225"/>
            <a:ext cx="286488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These methods are equivalent and related.</a:t>
            </a:r>
            <a:endParaRPr lang="en-US" altLang="ru-RU" sz="1000" dirty="0">
              <a:solidFill>
                <a:srgbClr val="000000"/>
              </a:solidFill>
              <a:latin typeface="Arial" charset="0"/>
            </a:endParaRPr>
          </a:p>
          <a:p>
            <a:r>
              <a:rPr lang="en-US" altLang="ru-RU" sz="1000" dirty="0">
                <a:solidFill>
                  <a:srgbClr val="000000"/>
                </a:solidFill>
                <a:latin typeface="Arial" charset="0"/>
              </a:rPr>
              <a:t>1. </a:t>
            </a:r>
            <a:r>
              <a:rPr lang="en-US" altLang="ru-RU" sz="1000" dirty="0" smtClean="0">
                <a:solidFill>
                  <a:srgbClr val="000000"/>
                </a:solidFill>
                <a:latin typeface="Arial" charset="0"/>
              </a:rPr>
              <a:t>Vector and coordinate method</a:t>
            </a:r>
            <a:r>
              <a:rPr lang="ru-RU" altLang="ru-RU" sz="1000" dirty="0" smtClean="0">
                <a:solidFill>
                  <a:srgbClr val="000000"/>
                </a:solidFill>
                <a:latin typeface="Arial" charset="0"/>
              </a:rPr>
              <a:t> </a:t>
            </a:r>
            <a:r>
              <a:rPr lang="ru-RU" altLang="ru-RU" sz="1000" dirty="0">
                <a:solidFill>
                  <a:srgbClr val="000000"/>
                </a:solidFill>
                <a:latin typeface="Arial" charset="0"/>
              </a:rPr>
              <a:t>– </a:t>
            </a:r>
            <a:r>
              <a:rPr lang="en-US" altLang="ru-RU" sz="1000" dirty="0" smtClean="0">
                <a:solidFill>
                  <a:srgbClr val="000000"/>
                </a:solidFill>
                <a:latin typeface="Arial" charset="0"/>
              </a:rPr>
              <a:t>by equation</a:t>
            </a:r>
            <a:endParaRPr lang="ru-RU" alt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236637" name="Object 93"/>
          <p:cNvGraphicFramePr>
            <a:graphicFrameLocks noChangeAspect="1"/>
          </p:cNvGraphicFramePr>
          <p:nvPr>
            <p:extLst>
              <p:ext uri="{D42A27DB-BD31-4B8C-83A1-F6EECF244321}">
                <p14:modId xmlns:p14="http://schemas.microsoft.com/office/powerpoint/2010/main" val="2393958222"/>
              </p:ext>
            </p:extLst>
          </p:nvPr>
        </p:nvGraphicFramePr>
        <p:xfrm>
          <a:off x="3003550" y="4705350"/>
          <a:ext cx="1727200" cy="228600"/>
        </p:xfrm>
        <a:graphic>
          <a:graphicData uri="http://schemas.openxmlformats.org/presentationml/2006/ole">
            <mc:AlternateContent xmlns:mc="http://schemas.openxmlformats.org/markup-compatibility/2006">
              <mc:Choice xmlns:v="urn:schemas-microsoft-com:vml" Requires="v">
                <p:oleObj spid="_x0000_s624334" name="Equation" r:id="rId28" imgW="1726920" imgH="228600" progId="Equation.DSMT4">
                  <p:embed/>
                </p:oleObj>
              </mc:Choice>
              <mc:Fallback>
                <p:oleObj name="Equation" r:id="rId28" imgW="1726920" imgH="228600" progId="Equation.DSMT4">
                  <p:embed/>
                  <p:pic>
                    <p:nvPicPr>
                      <p:cNvPr id="0" name=""/>
                      <p:cNvPicPr>
                        <a:picLocks noChangeAspect="1" noChangeArrowheads="1"/>
                      </p:cNvPicPr>
                      <p:nvPr/>
                    </p:nvPicPr>
                    <p:blipFill>
                      <a:blip r:embed="rId29"/>
                      <a:srcRect/>
                      <a:stretch>
                        <a:fillRect/>
                      </a:stretch>
                    </p:blipFill>
                    <p:spPr bwMode="auto">
                      <a:xfrm>
                        <a:off x="3003550" y="4705350"/>
                        <a:ext cx="17272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236646" name="Group 102"/>
          <p:cNvGrpSpPr>
            <a:grpSpLocks/>
          </p:cNvGrpSpPr>
          <p:nvPr/>
        </p:nvGrpSpPr>
        <p:grpSpPr bwMode="auto">
          <a:xfrm>
            <a:off x="3567113" y="3276600"/>
            <a:ext cx="757237" cy="979488"/>
            <a:chOff x="2247" y="2106"/>
            <a:chExt cx="477" cy="617"/>
          </a:xfrm>
        </p:grpSpPr>
        <p:sp>
          <p:nvSpPr>
            <p:cNvPr id="236638" name="Line 94"/>
            <p:cNvSpPr>
              <a:spLocks noChangeShapeType="1"/>
            </p:cNvSpPr>
            <p:nvPr/>
          </p:nvSpPr>
          <p:spPr bwMode="auto">
            <a:xfrm flipV="1">
              <a:off x="2370" y="2106"/>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39" name="Line 95"/>
            <p:cNvSpPr>
              <a:spLocks noChangeShapeType="1"/>
            </p:cNvSpPr>
            <p:nvPr/>
          </p:nvSpPr>
          <p:spPr bwMode="auto">
            <a:xfrm>
              <a:off x="2388" y="2616"/>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40" name="Line 96"/>
            <p:cNvSpPr>
              <a:spLocks noChangeShapeType="1"/>
            </p:cNvSpPr>
            <p:nvPr/>
          </p:nvSpPr>
          <p:spPr bwMode="auto">
            <a:xfrm rot="-5400000">
              <a:off x="2321" y="2573"/>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41" name="Line 97"/>
            <p:cNvSpPr>
              <a:spLocks noChangeShapeType="1"/>
            </p:cNvSpPr>
            <p:nvPr/>
          </p:nvSpPr>
          <p:spPr bwMode="auto">
            <a:xfrm rot="-5400000" flipH="1" flipV="1">
              <a:off x="2305" y="2629"/>
              <a:ext cx="54" cy="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236642" name="Object 98"/>
            <p:cNvGraphicFramePr>
              <a:graphicFrameLocks noChangeAspect="1"/>
            </p:cNvGraphicFramePr>
            <p:nvPr/>
          </p:nvGraphicFramePr>
          <p:xfrm>
            <a:off x="2492" y="2250"/>
            <a:ext cx="80" cy="96"/>
          </p:xfrm>
          <a:graphic>
            <a:graphicData uri="http://schemas.openxmlformats.org/presentationml/2006/ole">
              <mc:AlternateContent xmlns:mc="http://schemas.openxmlformats.org/markup-compatibility/2006">
                <mc:Choice xmlns:v="urn:schemas-microsoft-com:vml" Requires="v">
                  <p:oleObj spid="_x0000_s624335" name="Формула" r:id="rId30" imgW="126720" imgH="152280" progId="Equation.3">
                    <p:embed/>
                  </p:oleObj>
                </mc:Choice>
                <mc:Fallback>
                  <p:oleObj name="Формула" r:id="rId30" imgW="126720" imgH="15228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492" y="2250"/>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43" name="Object 99"/>
            <p:cNvGraphicFramePr>
              <a:graphicFrameLocks noChangeAspect="1"/>
            </p:cNvGraphicFramePr>
            <p:nvPr/>
          </p:nvGraphicFramePr>
          <p:xfrm>
            <a:off x="2247" y="2603"/>
            <a:ext cx="64" cy="120"/>
          </p:xfrm>
          <a:graphic>
            <a:graphicData uri="http://schemas.openxmlformats.org/presentationml/2006/ole">
              <mc:AlternateContent xmlns:mc="http://schemas.openxmlformats.org/markup-compatibility/2006">
                <mc:Choice xmlns:v="urn:schemas-microsoft-com:vml" Requires="v">
                  <p:oleObj spid="_x0000_s624336" name="Формула" r:id="rId32" imgW="101520" imgH="190440" progId="Equation.3">
                    <p:embed/>
                  </p:oleObj>
                </mc:Choice>
                <mc:Fallback>
                  <p:oleObj name="Формула" r:id="rId32" imgW="101520" imgH="19044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2247" y="2603"/>
                          <a:ext cx="6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44" name="Object 100"/>
            <p:cNvGraphicFramePr>
              <a:graphicFrameLocks noChangeAspect="1"/>
            </p:cNvGraphicFramePr>
            <p:nvPr/>
          </p:nvGraphicFramePr>
          <p:xfrm>
            <a:off x="2479" y="2493"/>
            <a:ext cx="80" cy="136"/>
          </p:xfrm>
          <a:graphic>
            <a:graphicData uri="http://schemas.openxmlformats.org/presentationml/2006/ole">
              <mc:AlternateContent xmlns:mc="http://schemas.openxmlformats.org/markup-compatibility/2006">
                <mc:Choice xmlns:v="urn:schemas-microsoft-com:vml" Requires="v">
                  <p:oleObj spid="_x0000_s624337" name="Формула" r:id="rId34" imgW="126720" imgH="215640" progId="Equation.3">
                    <p:embed/>
                  </p:oleObj>
                </mc:Choice>
                <mc:Fallback>
                  <p:oleObj name="Формула" r:id="rId34" imgW="126720" imgH="21564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479" y="2493"/>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45" name="Object 101"/>
            <p:cNvGraphicFramePr>
              <a:graphicFrameLocks noChangeAspect="1"/>
            </p:cNvGraphicFramePr>
            <p:nvPr/>
          </p:nvGraphicFramePr>
          <p:xfrm>
            <a:off x="2366" y="2424"/>
            <a:ext cx="88" cy="128"/>
          </p:xfrm>
          <a:graphic>
            <a:graphicData uri="http://schemas.openxmlformats.org/presentationml/2006/ole">
              <mc:AlternateContent xmlns:mc="http://schemas.openxmlformats.org/markup-compatibility/2006">
                <mc:Choice xmlns:v="urn:schemas-microsoft-com:vml" Requires="v">
                  <p:oleObj spid="_x0000_s624338" name="Формула" r:id="rId36" imgW="139680" imgH="203040" progId="Equation.3">
                    <p:embed/>
                  </p:oleObj>
                </mc:Choice>
                <mc:Fallback>
                  <p:oleObj name="Формула" r:id="rId36" imgW="139680" imgH="2030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2366" y="2424"/>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6647" name="Text Box 103"/>
          <p:cNvSpPr txBox="1">
            <a:spLocks noChangeArrowheads="1"/>
          </p:cNvSpPr>
          <p:nvPr/>
        </p:nvSpPr>
        <p:spPr bwMode="auto">
          <a:xfrm>
            <a:off x="4962525" y="4484688"/>
            <a:ext cx="291458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a:t>
            </a:r>
            <a:r>
              <a:rPr lang="en-US" altLang="ru-RU" sz="1000" dirty="0" smtClean="0">
                <a:solidFill>
                  <a:srgbClr val="000000"/>
                </a:solidFill>
                <a:latin typeface="Arial" charset="0"/>
              </a:rPr>
              <a:t>Coordinate and natural method</a:t>
            </a:r>
            <a:r>
              <a:rPr lang="ru-RU" altLang="ru-RU" sz="1000" dirty="0" smtClean="0">
                <a:solidFill>
                  <a:srgbClr val="000000"/>
                </a:solidFill>
                <a:latin typeface="Arial" charset="0"/>
              </a:rPr>
              <a:t> –</a:t>
            </a:r>
            <a:r>
              <a:rPr lang="en-US" altLang="ru-RU" sz="1000" dirty="0" smtClean="0">
                <a:solidFill>
                  <a:srgbClr val="000000"/>
                </a:solidFill>
                <a:latin typeface="Arial" charset="0"/>
              </a:rPr>
              <a:t> by equation</a:t>
            </a:r>
            <a:endParaRPr lang="ru-RU" alt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236648" name="Object 104"/>
          <p:cNvGraphicFramePr>
            <a:graphicFrameLocks noChangeAspect="1"/>
          </p:cNvGraphicFramePr>
          <p:nvPr>
            <p:extLst>
              <p:ext uri="{D42A27DB-BD31-4B8C-83A1-F6EECF244321}">
                <p14:modId xmlns:p14="http://schemas.microsoft.com/office/powerpoint/2010/main" val="448120335"/>
              </p:ext>
            </p:extLst>
          </p:nvPr>
        </p:nvGraphicFramePr>
        <p:xfrm>
          <a:off x="7564438" y="4240213"/>
          <a:ext cx="1384300" cy="279400"/>
        </p:xfrm>
        <a:graphic>
          <a:graphicData uri="http://schemas.openxmlformats.org/presentationml/2006/ole">
            <mc:AlternateContent xmlns:mc="http://schemas.openxmlformats.org/markup-compatibility/2006">
              <mc:Choice xmlns:v="urn:schemas-microsoft-com:vml" Requires="v">
                <p:oleObj spid="_x0000_s624339" name="Equation" r:id="rId38" imgW="1384200" imgH="279360" progId="Equation.DSMT4">
                  <p:embed/>
                </p:oleObj>
              </mc:Choice>
              <mc:Fallback>
                <p:oleObj name="Equation" r:id="rId38" imgW="1384200" imgH="279360" progId="Equation.DSMT4">
                  <p:embed/>
                  <p:pic>
                    <p:nvPicPr>
                      <p:cNvPr id="0" name=""/>
                      <p:cNvPicPr>
                        <a:picLocks noChangeAspect="1" noChangeArrowheads="1"/>
                      </p:cNvPicPr>
                      <p:nvPr/>
                    </p:nvPicPr>
                    <p:blipFill>
                      <a:blip r:embed="rId39"/>
                      <a:srcRect/>
                      <a:stretch>
                        <a:fillRect/>
                      </a:stretch>
                    </p:blipFill>
                    <p:spPr bwMode="auto">
                      <a:xfrm>
                        <a:off x="7564438" y="4240213"/>
                        <a:ext cx="1384300" cy="279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50" name="Object 106"/>
          <p:cNvGraphicFramePr>
            <a:graphicFrameLocks noChangeAspect="1"/>
          </p:cNvGraphicFramePr>
          <p:nvPr>
            <p:extLst>
              <p:ext uri="{D42A27DB-BD31-4B8C-83A1-F6EECF244321}">
                <p14:modId xmlns:p14="http://schemas.microsoft.com/office/powerpoint/2010/main" val="2519810381"/>
              </p:ext>
            </p:extLst>
          </p:nvPr>
        </p:nvGraphicFramePr>
        <p:xfrm>
          <a:off x="7489825" y="4702175"/>
          <a:ext cx="1473200" cy="304800"/>
        </p:xfrm>
        <a:graphic>
          <a:graphicData uri="http://schemas.openxmlformats.org/presentationml/2006/ole">
            <mc:AlternateContent xmlns:mc="http://schemas.openxmlformats.org/markup-compatibility/2006">
              <mc:Choice xmlns:v="urn:schemas-microsoft-com:vml" Requires="v">
                <p:oleObj spid="_x0000_s624340" name="Equation" r:id="rId40" imgW="1473120" imgH="304560" progId="Equation.DSMT4">
                  <p:embed/>
                </p:oleObj>
              </mc:Choice>
              <mc:Fallback>
                <p:oleObj name="Equation" r:id="rId40" imgW="1473120" imgH="304560" progId="Equation.DSMT4">
                  <p:embed/>
                  <p:pic>
                    <p:nvPicPr>
                      <p:cNvPr id="0" name=""/>
                      <p:cNvPicPr>
                        <a:picLocks noChangeAspect="1" noChangeArrowheads="1"/>
                      </p:cNvPicPr>
                      <p:nvPr/>
                    </p:nvPicPr>
                    <p:blipFill>
                      <a:blip r:embed="rId41"/>
                      <a:srcRect/>
                      <a:stretch>
                        <a:fillRect/>
                      </a:stretch>
                    </p:blipFill>
                    <p:spPr bwMode="auto">
                      <a:xfrm>
                        <a:off x="7489825" y="4702175"/>
                        <a:ext cx="1473200" cy="304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236670" name="Group 126"/>
          <p:cNvGrpSpPr>
            <a:grpSpLocks/>
          </p:cNvGrpSpPr>
          <p:nvPr/>
        </p:nvGrpSpPr>
        <p:grpSpPr bwMode="auto">
          <a:xfrm>
            <a:off x="6276975" y="2825750"/>
            <a:ext cx="1882775" cy="1641475"/>
            <a:chOff x="2160" y="3261"/>
            <a:chExt cx="1186" cy="1034"/>
          </a:xfrm>
        </p:grpSpPr>
        <p:sp>
          <p:nvSpPr>
            <p:cNvPr id="236652" name="Line 108"/>
            <p:cNvSpPr>
              <a:spLocks noChangeShapeType="1"/>
            </p:cNvSpPr>
            <p:nvPr/>
          </p:nvSpPr>
          <p:spPr bwMode="auto">
            <a:xfrm>
              <a:off x="2470" y="4036"/>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53" name="Line 109"/>
            <p:cNvSpPr>
              <a:spLocks noChangeShapeType="1"/>
            </p:cNvSpPr>
            <p:nvPr/>
          </p:nvSpPr>
          <p:spPr bwMode="auto">
            <a:xfrm rot="-5400000">
              <a:off x="2103" y="3663"/>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54" name="Line 110"/>
            <p:cNvSpPr>
              <a:spLocks noChangeShapeType="1"/>
            </p:cNvSpPr>
            <p:nvPr/>
          </p:nvSpPr>
          <p:spPr bwMode="auto">
            <a:xfrm rot="-5400000" flipH="1" flipV="1">
              <a:off x="2219" y="4031"/>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236660" name="Object 116"/>
            <p:cNvGraphicFramePr>
              <a:graphicFrameLocks noChangeAspect="1"/>
            </p:cNvGraphicFramePr>
            <p:nvPr/>
          </p:nvGraphicFramePr>
          <p:xfrm>
            <a:off x="2160" y="4172"/>
            <a:ext cx="80" cy="88"/>
          </p:xfrm>
          <a:graphic>
            <a:graphicData uri="http://schemas.openxmlformats.org/presentationml/2006/ole">
              <mc:AlternateContent xmlns:mc="http://schemas.openxmlformats.org/markup-compatibility/2006">
                <mc:Choice xmlns:v="urn:schemas-microsoft-com:vml" Requires="v">
                  <p:oleObj spid="_x0000_s624341" name="Формула" r:id="rId42" imgW="126720" imgH="139680" progId="Equation.3">
                    <p:embed/>
                  </p:oleObj>
                </mc:Choice>
                <mc:Fallback>
                  <p:oleObj name="Формула" r:id="rId42" imgW="126720" imgH="1396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160" y="4172"/>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62" name="Object 118"/>
            <p:cNvGraphicFramePr>
              <a:graphicFrameLocks noChangeAspect="1"/>
            </p:cNvGraphicFramePr>
            <p:nvPr/>
          </p:nvGraphicFramePr>
          <p:xfrm>
            <a:off x="2933" y="4039"/>
            <a:ext cx="80" cy="88"/>
          </p:xfrm>
          <a:graphic>
            <a:graphicData uri="http://schemas.openxmlformats.org/presentationml/2006/ole">
              <mc:AlternateContent xmlns:mc="http://schemas.openxmlformats.org/markup-compatibility/2006">
                <mc:Choice xmlns:v="urn:schemas-microsoft-com:vml" Requires="v">
                  <p:oleObj spid="_x0000_s624342" name="Формула" r:id="rId43" imgW="126720" imgH="139680" progId="Equation.3">
                    <p:embed/>
                  </p:oleObj>
                </mc:Choice>
                <mc:Fallback>
                  <p:oleObj name="Формула" r:id="rId43" imgW="126720" imgH="1396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933" y="4039"/>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63" name="Object 119"/>
            <p:cNvGraphicFramePr>
              <a:graphicFrameLocks noChangeAspect="1"/>
            </p:cNvGraphicFramePr>
            <p:nvPr/>
          </p:nvGraphicFramePr>
          <p:xfrm>
            <a:off x="3258" y="3964"/>
            <a:ext cx="88" cy="104"/>
          </p:xfrm>
          <a:graphic>
            <a:graphicData uri="http://schemas.openxmlformats.org/presentationml/2006/ole">
              <mc:AlternateContent xmlns:mc="http://schemas.openxmlformats.org/markup-compatibility/2006">
                <mc:Choice xmlns:v="urn:schemas-microsoft-com:vml" Requires="v">
                  <p:oleObj spid="_x0000_s624343" name="Формула" r:id="rId44" imgW="139680" imgH="164880" progId="Equation.3">
                    <p:embed/>
                  </p:oleObj>
                </mc:Choice>
                <mc:Fallback>
                  <p:oleObj name="Формула" r:id="rId44" imgW="139680" imgH="1648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258" y="396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64" name="Object 120"/>
            <p:cNvGraphicFramePr>
              <a:graphicFrameLocks noChangeAspect="1"/>
            </p:cNvGraphicFramePr>
            <p:nvPr/>
          </p:nvGraphicFramePr>
          <p:xfrm>
            <a:off x="2609" y="4149"/>
            <a:ext cx="88" cy="104"/>
          </p:xfrm>
          <a:graphic>
            <a:graphicData uri="http://schemas.openxmlformats.org/presentationml/2006/ole">
              <mc:AlternateContent xmlns:mc="http://schemas.openxmlformats.org/markup-compatibility/2006">
                <mc:Choice xmlns:v="urn:schemas-microsoft-com:vml" Requires="v">
                  <p:oleObj spid="_x0000_s624344" name="Формула" r:id="rId45" imgW="139680" imgH="164880" progId="Equation.3">
                    <p:embed/>
                  </p:oleObj>
                </mc:Choice>
                <mc:Fallback>
                  <p:oleObj name="Формула" r:id="rId45" imgW="139680" imgH="16488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609" y="4149"/>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65" name="Object 121"/>
            <p:cNvGraphicFramePr>
              <a:graphicFrameLocks noChangeAspect="1"/>
            </p:cNvGraphicFramePr>
            <p:nvPr/>
          </p:nvGraphicFramePr>
          <p:xfrm>
            <a:off x="2541" y="3261"/>
            <a:ext cx="80" cy="80"/>
          </p:xfrm>
          <a:graphic>
            <a:graphicData uri="http://schemas.openxmlformats.org/presentationml/2006/ole">
              <mc:AlternateContent xmlns:mc="http://schemas.openxmlformats.org/markup-compatibility/2006">
                <mc:Choice xmlns:v="urn:schemas-microsoft-com:vml" Requires="v">
                  <p:oleObj spid="_x0000_s624345" name="Формула" r:id="rId46" imgW="126720" imgH="126720" progId="Equation.3">
                    <p:embed/>
                  </p:oleObj>
                </mc:Choice>
                <mc:Fallback>
                  <p:oleObj name="Формула" r:id="rId46" imgW="126720" imgH="12672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41" y="3261"/>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66" name="Object 122"/>
            <p:cNvGraphicFramePr>
              <a:graphicFrameLocks noChangeAspect="1"/>
            </p:cNvGraphicFramePr>
            <p:nvPr/>
          </p:nvGraphicFramePr>
          <p:xfrm>
            <a:off x="2762" y="3806"/>
            <a:ext cx="80" cy="80"/>
          </p:xfrm>
          <a:graphic>
            <a:graphicData uri="http://schemas.openxmlformats.org/presentationml/2006/ole">
              <mc:AlternateContent xmlns:mc="http://schemas.openxmlformats.org/markup-compatibility/2006">
                <mc:Choice xmlns:v="urn:schemas-microsoft-com:vml" Requires="v">
                  <p:oleObj spid="_x0000_s624346" name="Формула" r:id="rId47" imgW="126720" imgH="126720" progId="Equation.3">
                    <p:embed/>
                  </p:oleObj>
                </mc:Choice>
                <mc:Fallback>
                  <p:oleObj name="Формула" r:id="rId47" imgW="126720" imgH="12672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762" y="3806"/>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67" name="Line 123"/>
            <p:cNvSpPr>
              <a:spLocks noChangeShapeType="1"/>
            </p:cNvSpPr>
            <p:nvPr/>
          </p:nvSpPr>
          <p:spPr bwMode="auto">
            <a:xfrm>
              <a:off x="2849" y="3506"/>
              <a:ext cx="0" cy="6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68" name="Line 124"/>
            <p:cNvSpPr>
              <a:spLocks noChangeShapeType="1"/>
            </p:cNvSpPr>
            <p:nvPr/>
          </p:nvSpPr>
          <p:spPr bwMode="auto">
            <a:xfrm flipV="1">
              <a:off x="2849" y="4031"/>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69" name="Line 125"/>
            <p:cNvSpPr>
              <a:spLocks noChangeShapeType="1"/>
            </p:cNvSpPr>
            <p:nvPr/>
          </p:nvSpPr>
          <p:spPr bwMode="auto">
            <a:xfrm flipH="1">
              <a:off x="2387" y="4121"/>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236687" name="Group 143"/>
          <p:cNvGrpSpPr>
            <a:grpSpLocks/>
          </p:cNvGrpSpPr>
          <p:nvPr/>
        </p:nvGrpSpPr>
        <p:grpSpPr bwMode="auto">
          <a:xfrm>
            <a:off x="8299450" y="3424238"/>
            <a:ext cx="558800" cy="704850"/>
            <a:chOff x="5228" y="2217"/>
            <a:chExt cx="352" cy="444"/>
          </a:xfrm>
        </p:grpSpPr>
        <p:grpSp>
          <p:nvGrpSpPr>
            <p:cNvPr id="236683" name="Group 139"/>
            <p:cNvGrpSpPr>
              <a:grpSpLocks/>
            </p:cNvGrpSpPr>
            <p:nvPr/>
          </p:nvGrpSpPr>
          <p:grpSpPr bwMode="auto">
            <a:xfrm>
              <a:off x="5228" y="2217"/>
              <a:ext cx="352" cy="399"/>
              <a:chOff x="5226" y="2201"/>
              <a:chExt cx="352" cy="399"/>
            </a:xfrm>
          </p:grpSpPr>
          <p:sp>
            <p:nvSpPr>
              <p:cNvPr id="236649" name="AutoShape 105"/>
              <p:cNvSpPr>
                <a:spLocks noChangeArrowheads="1"/>
              </p:cNvSpPr>
              <p:nvPr/>
            </p:nvSpPr>
            <p:spPr bwMode="auto">
              <a:xfrm>
                <a:off x="5226" y="2316"/>
                <a:ext cx="204" cy="204"/>
              </a:xfrm>
              <a:prstGeom prst="cube">
                <a:avLst>
                  <a:gd name="adj" fmla="val 25000"/>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236673" name="Object 129"/>
              <p:cNvGraphicFramePr>
                <a:graphicFrameLocks noChangeAspect="1"/>
              </p:cNvGraphicFramePr>
              <p:nvPr/>
            </p:nvGraphicFramePr>
            <p:xfrm>
              <a:off x="5406" y="2488"/>
              <a:ext cx="120" cy="112"/>
            </p:xfrm>
            <a:graphic>
              <a:graphicData uri="http://schemas.openxmlformats.org/presentationml/2006/ole">
                <mc:AlternateContent xmlns:mc="http://schemas.openxmlformats.org/markup-compatibility/2006">
                  <mc:Choice xmlns:v="urn:schemas-microsoft-com:vml" Requires="v">
                    <p:oleObj spid="_x0000_s624347" name="Формула" r:id="rId48" imgW="190440" imgH="177480" progId="Equation.3">
                      <p:embed/>
                    </p:oleObj>
                  </mc:Choice>
                  <mc:Fallback>
                    <p:oleObj name="Формула" r:id="rId48" imgW="190440" imgH="17748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5406" y="2488"/>
                            <a:ext cx="120"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675" name="Object 131"/>
              <p:cNvGraphicFramePr>
                <a:graphicFrameLocks noChangeAspect="1"/>
              </p:cNvGraphicFramePr>
              <p:nvPr/>
            </p:nvGraphicFramePr>
            <p:xfrm>
              <a:off x="5458" y="2318"/>
              <a:ext cx="120" cy="112"/>
            </p:xfrm>
            <a:graphic>
              <a:graphicData uri="http://schemas.openxmlformats.org/presentationml/2006/ole">
                <mc:AlternateContent xmlns:mc="http://schemas.openxmlformats.org/markup-compatibility/2006">
                  <mc:Choice xmlns:v="urn:schemas-microsoft-com:vml" Requires="v">
                    <p:oleObj spid="_x0000_s624348" name="Формула" r:id="rId50" imgW="190440" imgH="177480" progId="Equation.3">
                      <p:embed/>
                    </p:oleObj>
                  </mc:Choice>
                  <mc:Fallback>
                    <p:oleObj name="Формула" r:id="rId50" imgW="190440" imgH="17748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5458" y="2318"/>
                            <a:ext cx="120"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76" name="Line 132"/>
              <p:cNvSpPr>
                <a:spLocks noChangeShapeType="1"/>
              </p:cNvSpPr>
              <p:nvPr/>
            </p:nvSpPr>
            <p:spPr bwMode="auto">
              <a:xfrm>
                <a:off x="5278" y="2314"/>
                <a:ext cx="0" cy="1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77" name="Line 133"/>
              <p:cNvSpPr>
                <a:spLocks noChangeShapeType="1"/>
              </p:cNvSpPr>
              <p:nvPr/>
            </p:nvSpPr>
            <p:spPr bwMode="auto">
              <a:xfrm rot="-5400000">
                <a:off x="5353" y="2387"/>
                <a:ext cx="0" cy="16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78" name="Line 134"/>
              <p:cNvSpPr>
                <a:spLocks noChangeShapeType="1"/>
              </p:cNvSpPr>
              <p:nvPr/>
            </p:nvSpPr>
            <p:spPr bwMode="auto">
              <a:xfrm rot="-5400000">
                <a:off x="5227" y="2465"/>
                <a:ext cx="52" cy="4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6679" name="Line 135"/>
              <p:cNvSpPr>
                <a:spLocks noChangeShapeType="1"/>
              </p:cNvSpPr>
              <p:nvPr/>
            </p:nvSpPr>
            <p:spPr bwMode="auto">
              <a:xfrm flipV="1">
                <a:off x="5276" y="2368"/>
                <a:ext cx="98" cy="98"/>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236680" name="Object 136"/>
              <p:cNvGraphicFramePr>
                <a:graphicFrameLocks noChangeAspect="1"/>
              </p:cNvGraphicFramePr>
              <p:nvPr/>
            </p:nvGraphicFramePr>
            <p:xfrm>
              <a:off x="5297" y="2201"/>
              <a:ext cx="120" cy="112"/>
            </p:xfrm>
            <a:graphic>
              <a:graphicData uri="http://schemas.openxmlformats.org/presentationml/2006/ole">
                <mc:AlternateContent xmlns:mc="http://schemas.openxmlformats.org/markup-compatibility/2006">
                  <mc:Choice xmlns:v="urn:schemas-microsoft-com:vml" Requires="v">
                    <p:oleObj spid="_x0000_s624349" name="Формула" r:id="rId52" imgW="190440" imgH="177480" progId="Equation.3">
                      <p:embed/>
                    </p:oleObj>
                  </mc:Choice>
                  <mc:Fallback>
                    <p:oleObj name="Формула" r:id="rId52" imgW="190440" imgH="17748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5297" y="2201"/>
                            <a:ext cx="120"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82" name="Line 138"/>
              <p:cNvSpPr>
                <a:spLocks noChangeShapeType="1"/>
              </p:cNvSpPr>
              <p:nvPr/>
            </p:nvSpPr>
            <p:spPr bwMode="auto">
              <a:xfrm flipH="1">
                <a:off x="5330" y="2298"/>
                <a:ext cx="18" cy="1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236685" name="Group 141"/>
            <p:cNvGrpSpPr>
              <a:grpSpLocks noChangeAspect="1"/>
            </p:cNvGrpSpPr>
            <p:nvPr/>
          </p:nvGrpSpPr>
          <p:grpSpPr bwMode="auto">
            <a:xfrm>
              <a:off x="5251" y="2533"/>
              <a:ext cx="128" cy="128"/>
              <a:chOff x="5251" y="2533"/>
              <a:chExt cx="128" cy="128"/>
            </a:xfrm>
          </p:grpSpPr>
          <p:sp>
            <p:nvSpPr>
              <p:cNvPr id="236684" name="AutoShape 140"/>
              <p:cNvSpPr>
                <a:spLocks noChangeAspect="1" noChangeArrowheads="1" noTextEdit="1"/>
              </p:cNvSpPr>
              <p:nvPr/>
            </p:nvSpPr>
            <p:spPr bwMode="auto">
              <a:xfrm>
                <a:off x="5251" y="2533"/>
                <a:ext cx="128"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solidFill>
                    <a:srgbClr val="000000"/>
                  </a:solidFill>
                  <a:latin typeface="Arial" charset="0"/>
                </a:endParaRPr>
              </a:p>
            </p:txBody>
          </p:sp>
          <p:sp>
            <p:nvSpPr>
              <p:cNvPr id="236686" name="Rectangle 142"/>
              <p:cNvSpPr>
                <a:spLocks noChangeArrowheads="1"/>
              </p:cNvSpPr>
              <p:nvPr/>
            </p:nvSpPr>
            <p:spPr bwMode="auto">
              <a:xfrm>
                <a:off x="5266" y="2535"/>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ru-RU" altLang="ru-RU" sz="1200" i="1">
                    <a:solidFill>
                      <a:srgbClr val="000000"/>
                    </a:solidFill>
                    <a:latin typeface="Times New Roman" pitchFamily="18" charset="0"/>
                  </a:rPr>
                  <a:t>dy</a:t>
                </a:r>
                <a:endParaRPr lang="ru-RU" altLang="ru-RU">
                  <a:solidFill>
                    <a:srgbClr val="000000"/>
                  </a:solidFill>
                  <a:latin typeface="Arial" charset="0"/>
                </a:endParaRPr>
              </a:p>
            </p:txBody>
          </p:sp>
        </p:grpSp>
      </p:grpSp>
      <p:sp>
        <p:nvSpPr>
          <p:cNvPr id="236688" name="Text Box 144"/>
          <p:cNvSpPr txBox="1">
            <a:spLocks noChangeArrowheads="1"/>
          </p:cNvSpPr>
          <p:nvPr/>
        </p:nvSpPr>
        <p:spPr bwMode="auto">
          <a:xfrm>
            <a:off x="0" y="4978400"/>
            <a:ext cx="94179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latin typeface="Arial" charset="0"/>
              </a:rPr>
              <a:t>3</a:t>
            </a:r>
            <a:r>
              <a:rPr lang="en-US" altLang="ru-RU" sz="1000" dirty="0" smtClean="0">
                <a:solidFill>
                  <a:srgbClr val="000000"/>
                </a:solidFill>
                <a:latin typeface="Arial" charset="0"/>
              </a:rPr>
              <a:t>. To obtain the equation of the </a:t>
            </a:r>
            <a:r>
              <a:rPr lang="en-US" altLang="ru-RU" sz="1000" dirty="0">
                <a:solidFill>
                  <a:srgbClr val="000000"/>
                </a:solidFill>
                <a:latin typeface="Arial" charset="0"/>
              </a:rPr>
              <a:t>path of a </a:t>
            </a:r>
            <a:r>
              <a:rPr lang="en-US" altLang="ru-RU" sz="1000" dirty="0" smtClean="0">
                <a:solidFill>
                  <a:srgbClr val="000000"/>
                </a:solidFill>
                <a:latin typeface="Arial" charset="0"/>
              </a:rPr>
              <a:t>particle in their coordinates time </a:t>
            </a:r>
            <a:r>
              <a:rPr lang="en-US" altLang="ru-RU" sz="1000" i="1" dirty="0" smtClean="0">
                <a:solidFill>
                  <a:srgbClr val="000000"/>
                </a:solidFill>
                <a:latin typeface="Arial" charset="0"/>
              </a:rPr>
              <a:t>t </a:t>
            </a:r>
            <a:r>
              <a:rPr lang="en-US" altLang="ru-RU" sz="1000" dirty="0" smtClean="0">
                <a:solidFill>
                  <a:srgbClr val="000000"/>
                </a:solidFill>
                <a:latin typeface="Arial" charset="0"/>
              </a:rPr>
              <a:t>must be eliminated from the equations of motion.</a:t>
            </a:r>
            <a:r>
              <a:rPr lang="ru-RU" altLang="ru-RU" sz="1000" dirty="0">
                <a:solidFill>
                  <a:srgbClr val="000000"/>
                </a:solidFill>
                <a:latin typeface="Arial" charset="0"/>
              </a:rPr>
              <a:t>			</a:t>
            </a:r>
          </a:p>
        </p:txBody>
      </p:sp>
      <p:graphicFrame>
        <p:nvGraphicFramePr>
          <p:cNvPr id="236689" name="Object 145"/>
          <p:cNvGraphicFramePr>
            <a:graphicFrameLocks noChangeAspect="1"/>
          </p:cNvGraphicFramePr>
          <p:nvPr/>
        </p:nvGraphicFramePr>
        <p:xfrm>
          <a:off x="1649413" y="5221288"/>
          <a:ext cx="1612900" cy="660400"/>
        </p:xfrm>
        <a:graphic>
          <a:graphicData uri="http://schemas.openxmlformats.org/presentationml/2006/ole">
            <mc:AlternateContent xmlns:mc="http://schemas.openxmlformats.org/markup-compatibility/2006">
              <mc:Choice xmlns:v="urn:schemas-microsoft-com:vml" Requires="v">
                <p:oleObj spid="_x0000_s624350" name="Формула" r:id="rId54" imgW="1612800" imgH="660240" progId="Equation.3">
                  <p:embed/>
                </p:oleObj>
              </mc:Choice>
              <mc:Fallback>
                <p:oleObj name="Формула" r:id="rId54" imgW="1612800" imgH="66024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1649413" y="5221288"/>
                        <a:ext cx="1612900" cy="660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90" name="Text Box 146"/>
          <p:cNvSpPr txBox="1">
            <a:spLocks noChangeArrowheads="1"/>
          </p:cNvSpPr>
          <p:nvPr/>
        </p:nvSpPr>
        <p:spPr bwMode="auto">
          <a:xfrm>
            <a:off x="3517900" y="5183188"/>
            <a:ext cx="391645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 last two equations represent equations</a:t>
            </a:r>
            <a:r>
              <a:rPr lang="ru-RU" altLang="ru-RU" sz="1000" dirty="0" smtClean="0">
                <a:solidFill>
                  <a:srgbClr val="000000"/>
                </a:solidFill>
                <a:latin typeface="Arial" charset="0"/>
              </a:rPr>
              <a:t> </a:t>
            </a:r>
            <a:r>
              <a:rPr lang="en-US" altLang="ru-RU" sz="1000" dirty="0" smtClean="0">
                <a:solidFill>
                  <a:srgbClr val="000000"/>
                </a:solidFill>
                <a:latin typeface="Arial" charset="0"/>
              </a:rPr>
              <a:t>of</a:t>
            </a:r>
            <a:r>
              <a:rPr lang="ru-RU" altLang="ru-RU" sz="1000" dirty="0" smtClean="0">
                <a:solidFill>
                  <a:srgbClr val="000000"/>
                </a:solidFill>
                <a:latin typeface="Arial" charset="0"/>
              </a:rPr>
              <a:t> </a:t>
            </a:r>
            <a:r>
              <a:rPr lang="en-US" altLang="ru-RU" sz="1000" dirty="0">
                <a:solidFill>
                  <a:srgbClr val="000000"/>
                </a:solidFill>
                <a:latin typeface="Arial" charset="0"/>
              </a:rPr>
              <a:t>surfaces whose line</a:t>
            </a:r>
            <a:endParaRPr lang="ru-RU" altLang="ru-RU" sz="1000" dirty="0">
              <a:solidFill>
                <a:srgbClr val="000000"/>
              </a:solidFill>
              <a:latin typeface="Arial" charset="0"/>
            </a:endParaRPr>
          </a:p>
          <a:p>
            <a:r>
              <a:rPr lang="en-US" altLang="ru-RU" sz="1000" dirty="0" smtClean="0">
                <a:solidFill>
                  <a:srgbClr val="000000"/>
                </a:solidFill>
                <a:latin typeface="Arial" charset="0"/>
              </a:rPr>
              <a:t>of intersection is the path of a particle</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graphicFrame>
        <p:nvGraphicFramePr>
          <p:cNvPr id="236691" name="Object 147"/>
          <p:cNvGraphicFramePr>
            <a:graphicFrameLocks noChangeAspect="1"/>
          </p:cNvGraphicFramePr>
          <p:nvPr>
            <p:extLst>
              <p:ext uri="{D42A27DB-BD31-4B8C-83A1-F6EECF244321}">
                <p14:modId xmlns:p14="http://schemas.microsoft.com/office/powerpoint/2010/main" val="2597725897"/>
              </p:ext>
            </p:extLst>
          </p:nvPr>
        </p:nvGraphicFramePr>
        <p:xfrm>
          <a:off x="7642225" y="5426075"/>
          <a:ext cx="673100" cy="457200"/>
        </p:xfrm>
        <a:graphic>
          <a:graphicData uri="http://schemas.openxmlformats.org/presentationml/2006/ole">
            <mc:AlternateContent xmlns:mc="http://schemas.openxmlformats.org/markup-compatibility/2006">
              <mc:Choice xmlns:v="urn:schemas-microsoft-com:vml" Requires="v">
                <p:oleObj spid="_x0000_s624351" name="Формула" r:id="rId56" imgW="672840" imgH="457200" progId="Equation.3">
                  <p:embed/>
                </p:oleObj>
              </mc:Choice>
              <mc:Fallback>
                <p:oleObj name="Формула" r:id="rId56" imgW="672840" imgH="457200"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7642225" y="5426075"/>
                        <a:ext cx="6731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6692" name="Text Box 148"/>
          <p:cNvSpPr txBox="1">
            <a:spLocks noChangeArrowheads="1"/>
          </p:cNvSpPr>
          <p:nvPr/>
        </p:nvSpPr>
        <p:spPr bwMode="auto">
          <a:xfrm>
            <a:off x="170628" y="5588741"/>
            <a:ext cx="7088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rgbClr val="00007D">
                    <a:lumMod val="60000"/>
                    <a:lumOff val="40000"/>
                  </a:srgbClr>
                </a:solidFill>
                <a:latin typeface="Arial" charset="0"/>
              </a:rPr>
              <a:t>Example</a:t>
            </a:r>
            <a:endParaRPr lang="ru-RU" altLang="ru-RU" sz="1000" b="1" dirty="0">
              <a:solidFill>
                <a:srgbClr val="00007D">
                  <a:lumMod val="60000"/>
                  <a:lumOff val="40000"/>
                </a:srgbClr>
              </a:solidFill>
              <a:latin typeface="Arial" charset="0"/>
            </a:endParaRPr>
          </a:p>
          <a:p>
            <a:endParaRPr lang="ru-RU" altLang="ru-RU" sz="1000" dirty="0">
              <a:solidFill>
                <a:srgbClr val="000000"/>
              </a:solidFill>
              <a:latin typeface="Arial" charset="0"/>
            </a:endParaRPr>
          </a:p>
        </p:txBody>
      </p:sp>
      <p:graphicFrame>
        <p:nvGraphicFramePr>
          <p:cNvPr id="236693" name="Object 149"/>
          <p:cNvGraphicFramePr>
            <a:graphicFrameLocks noChangeAspect="1"/>
          </p:cNvGraphicFramePr>
          <p:nvPr>
            <p:extLst>
              <p:ext uri="{D42A27DB-BD31-4B8C-83A1-F6EECF244321}">
                <p14:modId xmlns:p14="http://schemas.microsoft.com/office/powerpoint/2010/main" val="2764767394"/>
              </p:ext>
            </p:extLst>
          </p:nvPr>
        </p:nvGraphicFramePr>
        <p:xfrm>
          <a:off x="787400" y="5969000"/>
          <a:ext cx="2705100" cy="660400"/>
        </p:xfrm>
        <a:graphic>
          <a:graphicData uri="http://schemas.openxmlformats.org/presentationml/2006/ole">
            <mc:AlternateContent xmlns:mc="http://schemas.openxmlformats.org/markup-compatibility/2006">
              <mc:Choice xmlns:v="urn:schemas-microsoft-com:vml" Requires="v">
                <p:oleObj spid="_x0000_s624352" name="Equation" r:id="rId58" imgW="2705040" imgH="660240" progId="Equation.DSMT4">
                  <p:embed/>
                </p:oleObj>
              </mc:Choice>
              <mc:Fallback>
                <p:oleObj name="Equation" r:id="rId58" imgW="2705040" imgH="660240" progId="Equation.DSMT4">
                  <p:embed/>
                  <p:pic>
                    <p:nvPicPr>
                      <p:cNvPr id="0" name=""/>
                      <p:cNvPicPr>
                        <a:picLocks noChangeAspect="1" noChangeArrowheads="1"/>
                      </p:cNvPicPr>
                      <p:nvPr/>
                    </p:nvPicPr>
                    <p:blipFill>
                      <a:blip r:embed="rId59"/>
                      <a:srcRect/>
                      <a:stretch>
                        <a:fillRect/>
                      </a:stretch>
                    </p:blipFill>
                    <p:spPr bwMode="auto">
                      <a:xfrm>
                        <a:off x="787400" y="5969000"/>
                        <a:ext cx="2705100" cy="660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694" name="Text Box 150"/>
          <p:cNvSpPr txBox="1">
            <a:spLocks noChangeArrowheads="1"/>
          </p:cNvSpPr>
          <p:nvPr/>
        </p:nvSpPr>
        <p:spPr bwMode="auto">
          <a:xfrm>
            <a:off x="3529861" y="5918200"/>
            <a:ext cx="5362365"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solidFill>
                  <a:srgbClr val="000000"/>
                </a:solidFill>
                <a:latin typeface="Arial" charset="0"/>
              </a:rPr>
              <a:t>The last two equations represent </a:t>
            </a:r>
            <a:r>
              <a:rPr lang="en-US" altLang="ru-RU" sz="1000" dirty="0" smtClean="0">
                <a:solidFill>
                  <a:srgbClr val="00007D">
                    <a:lumMod val="60000"/>
                    <a:lumOff val="40000"/>
                  </a:srgbClr>
                </a:solidFill>
                <a:latin typeface="Arial" charset="0"/>
              </a:rPr>
              <a:t>equations of the cylindrical surface </a:t>
            </a:r>
            <a:r>
              <a:rPr lang="en-US" altLang="ru-RU" sz="1000" dirty="0" smtClean="0">
                <a:solidFill>
                  <a:srgbClr val="000000"/>
                </a:solidFill>
                <a:latin typeface="Arial" charset="0"/>
              </a:rPr>
              <a:t>of the radius </a:t>
            </a:r>
            <a:r>
              <a:rPr lang="ru-RU" altLang="ru-RU" sz="1000" dirty="0" smtClean="0">
                <a:solidFill>
                  <a:srgbClr val="000000"/>
                </a:solidFill>
                <a:latin typeface="Arial" charset="0"/>
              </a:rPr>
              <a:t> </a:t>
            </a:r>
            <a:r>
              <a:rPr lang="en-US" altLang="ru-RU" sz="1100" i="1" dirty="0">
                <a:solidFill>
                  <a:srgbClr val="000000"/>
                </a:solidFill>
                <a:latin typeface="Times New Roman" pitchFamily="18" charset="0"/>
                <a:cs typeface="Times New Roman" pitchFamily="18" charset="0"/>
              </a:rPr>
              <a:t>R</a:t>
            </a:r>
            <a:r>
              <a:rPr lang="en-US" altLang="ru-RU" sz="1000" dirty="0">
                <a:solidFill>
                  <a:srgbClr val="000000"/>
                </a:solidFill>
                <a:latin typeface="Arial" charset="0"/>
              </a:rPr>
              <a:t>  </a:t>
            </a:r>
            <a:r>
              <a:rPr lang="en-US" altLang="ru-RU" sz="1000" dirty="0" smtClean="0">
                <a:solidFill>
                  <a:srgbClr val="000000"/>
                </a:solidFill>
                <a:latin typeface="Arial" charset="0"/>
              </a:rPr>
              <a:t>with</a:t>
            </a:r>
          </a:p>
          <a:p>
            <a:pPr algn="just"/>
            <a:r>
              <a:rPr lang="en-US" altLang="ru-RU" sz="1000" dirty="0" smtClean="0">
                <a:solidFill>
                  <a:srgbClr val="000000"/>
                </a:solidFill>
                <a:latin typeface="Arial" charset="0"/>
              </a:rPr>
              <a:t> </a:t>
            </a:r>
            <a:r>
              <a:rPr lang="en-US" altLang="ru-RU" sz="1000" dirty="0" err="1" smtClean="0">
                <a:solidFill>
                  <a:srgbClr val="000000"/>
                </a:solidFill>
                <a:latin typeface="Arial" charset="0"/>
              </a:rPr>
              <a:t>generatrix</a:t>
            </a:r>
            <a:r>
              <a:rPr lang="ru-RU" altLang="ru-RU" sz="1000" dirty="0" smtClean="0">
                <a:solidFill>
                  <a:srgbClr val="000000"/>
                </a:solidFill>
                <a:latin typeface="Arial" charset="0"/>
              </a:rPr>
              <a:t> </a:t>
            </a:r>
            <a:r>
              <a:rPr lang="en-US" altLang="ru-RU" sz="1000" dirty="0" smtClean="0">
                <a:solidFill>
                  <a:srgbClr val="000000"/>
                </a:solidFill>
                <a:latin typeface="Arial" charset="0"/>
              </a:rPr>
              <a:t>parallel to the axis</a:t>
            </a:r>
            <a:r>
              <a:rPr lang="ru-RU" altLang="ru-RU" sz="1000" dirty="0" smtClean="0">
                <a:solidFill>
                  <a:srgbClr val="000000"/>
                </a:solidFill>
                <a:latin typeface="Arial" charset="0"/>
              </a:rPr>
              <a:t> </a:t>
            </a:r>
            <a:r>
              <a:rPr lang="en-US" altLang="ru-RU" sz="1100" i="1" dirty="0" smtClean="0">
                <a:solidFill>
                  <a:srgbClr val="000000"/>
                </a:solidFill>
                <a:latin typeface="Times New Roman" pitchFamily="18" charset="0"/>
                <a:cs typeface="Times New Roman" pitchFamily="18" charset="0"/>
              </a:rPr>
              <a:t>z</a:t>
            </a:r>
            <a:r>
              <a:rPr lang="en-US" altLang="ru-RU" sz="11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charset="0"/>
              </a:rPr>
              <a:t>and a </a:t>
            </a:r>
            <a:r>
              <a:rPr lang="en-US" altLang="ru-RU" sz="1000" dirty="0" smtClean="0">
                <a:solidFill>
                  <a:srgbClr val="00007D">
                    <a:lumMod val="60000"/>
                    <a:lumOff val="40000"/>
                  </a:srgbClr>
                </a:solidFill>
                <a:latin typeface="Arial" charset="0"/>
              </a:rPr>
              <a:t>plane</a:t>
            </a:r>
            <a:r>
              <a:rPr lang="ru-RU" altLang="ru-RU" sz="1000" dirty="0" smtClean="0">
                <a:solidFill>
                  <a:srgbClr val="000000"/>
                </a:solidFill>
                <a:latin typeface="Arial" charset="0"/>
              </a:rPr>
              <a:t> </a:t>
            </a:r>
            <a:r>
              <a:rPr lang="en-US" altLang="ru-RU" sz="1000" dirty="0" smtClean="0">
                <a:solidFill>
                  <a:srgbClr val="000000"/>
                </a:solidFill>
                <a:latin typeface="Arial" charset="0"/>
              </a:rPr>
              <a:t>parallel to the plane </a:t>
            </a:r>
            <a:r>
              <a:rPr lang="en-US" altLang="ru-RU" sz="1100" i="1" dirty="0" smtClean="0">
                <a:solidFill>
                  <a:srgbClr val="000000"/>
                </a:solidFill>
                <a:latin typeface="Times New Roman" pitchFamily="18" charset="0"/>
                <a:cs typeface="Times New Roman" pitchFamily="18" charset="0"/>
              </a:rPr>
              <a:t>Oxy</a:t>
            </a:r>
            <a:r>
              <a:rPr lang="ru-RU" altLang="ru-RU" sz="1000" dirty="0" smtClean="0">
                <a:solidFill>
                  <a:srgbClr val="000000"/>
                </a:solidFill>
                <a:latin typeface="Arial" charset="0"/>
              </a:rPr>
              <a:t> </a:t>
            </a:r>
            <a:r>
              <a:rPr lang="en-US" altLang="ru-RU" sz="1000" dirty="0" smtClean="0">
                <a:solidFill>
                  <a:srgbClr val="000000"/>
                </a:solidFill>
                <a:latin typeface="Arial" charset="0"/>
              </a:rPr>
              <a:t>which is shifted along</a:t>
            </a:r>
          </a:p>
          <a:p>
            <a:pPr algn="just"/>
            <a:r>
              <a:rPr lang="en-US" altLang="ru-RU" sz="1000" dirty="0" smtClean="0">
                <a:solidFill>
                  <a:srgbClr val="000000"/>
                </a:solidFill>
                <a:latin typeface="Arial" charset="0"/>
              </a:rPr>
              <a:t> the axis</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z</a:t>
            </a:r>
            <a:r>
              <a:rPr lang="en-US" altLang="ru-RU" sz="1000" dirty="0">
                <a:solidFill>
                  <a:srgbClr val="000000"/>
                </a:solidFill>
                <a:latin typeface="Arial" charset="0"/>
              </a:rPr>
              <a:t> </a:t>
            </a:r>
            <a:r>
              <a:rPr lang="en-US" altLang="ru-RU" sz="1000" dirty="0" smtClean="0">
                <a:solidFill>
                  <a:srgbClr val="000000"/>
                </a:solidFill>
                <a:latin typeface="Arial" charset="0"/>
              </a:rPr>
              <a:t> by </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c</a:t>
            </a:r>
            <a:r>
              <a:rPr lang="en-US" altLang="ru-RU" sz="1200" dirty="0">
                <a:solidFill>
                  <a:srgbClr val="000000"/>
                </a:solidFill>
                <a:latin typeface="Times New Roman" pitchFamily="18" charset="0"/>
                <a:cs typeface="Times New Roman" pitchFamily="18" charset="0"/>
              </a:rPr>
              <a:t>.</a:t>
            </a:r>
            <a:r>
              <a:rPr lang="ru-RU" altLang="ru-RU" sz="1000" dirty="0">
                <a:solidFill>
                  <a:srgbClr val="000000"/>
                </a:solidFill>
                <a:latin typeface="Arial" charset="0"/>
              </a:rPr>
              <a:t> </a:t>
            </a:r>
            <a:r>
              <a:rPr lang="en-US" altLang="ru-RU" sz="1000" dirty="0" smtClean="0">
                <a:solidFill>
                  <a:srgbClr val="000000"/>
                </a:solidFill>
                <a:latin typeface="Arial" charset="0"/>
              </a:rPr>
              <a:t>The line of intersection of these surfaces </a:t>
            </a:r>
            <a:r>
              <a:rPr lang="ru-RU" altLang="ru-RU" sz="1000" dirty="0" smtClean="0">
                <a:solidFill>
                  <a:srgbClr val="000000"/>
                </a:solidFill>
                <a:latin typeface="Arial" charset="0"/>
              </a:rPr>
              <a:t>(</a:t>
            </a:r>
            <a:r>
              <a:rPr lang="en-US" altLang="ru-RU" sz="1000" dirty="0" smtClean="0">
                <a:solidFill>
                  <a:srgbClr val="000000"/>
                </a:solidFill>
                <a:latin typeface="Arial" charset="0"/>
              </a:rPr>
              <a:t>circumference of the radius </a:t>
            </a:r>
            <a:r>
              <a:rPr lang="en-US" altLang="ru-RU" sz="1100" i="1" dirty="0" smtClean="0">
                <a:solidFill>
                  <a:srgbClr val="000000"/>
                </a:solidFill>
                <a:latin typeface="Times New Roman" pitchFamily="18" charset="0"/>
                <a:cs typeface="Times New Roman" pitchFamily="18" charset="0"/>
              </a:rPr>
              <a:t>R</a:t>
            </a:r>
            <a:r>
              <a:rPr lang="ru-RU" altLang="ru-RU" sz="1000" dirty="0">
                <a:solidFill>
                  <a:srgbClr val="000000"/>
                </a:solidFill>
                <a:latin typeface="Arial" charset="0"/>
              </a:rPr>
              <a:t>) </a:t>
            </a:r>
            <a:r>
              <a:rPr lang="en-US" altLang="ru-RU" sz="1000" dirty="0" smtClean="0">
                <a:solidFill>
                  <a:srgbClr val="000000"/>
                </a:solidFill>
                <a:latin typeface="Arial" charset="0"/>
              </a:rPr>
              <a:t>is</a:t>
            </a:r>
          </a:p>
          <a:p>
            <a:pPr algn="just"/>
            <a:r>
              <a:rPr lang="ru-RU" altLang="ru-RU" sz="1000" dirty="0" smtClean="0">
                <a:solidFill>
                  <a:srgbClr val="000000"/>
                </a:solidFill>
                <a:latin typeface="Arial" charset="0"/>
              </a:rPr>
              <a:t> </a:t>
            </a:r>
            <a:r>
              <a:rPr lang="en-US" altLang="ru-RU" sz="1000" dirty="0" smtClean="0">
                <a:solidFill>
                  <a:srgbClr val="000000"/>
                </a:solidFill>
                <a:latin typeface="Arial" charset="0"/>
              </a:rPr>
              <a:t>a path of the particle</a:t>
            </a:r>
            <a:r>
              <a:rPr lang="ru-RU" altLang="ru-RU" sz="1000" dirty="0" smtClean="0">
                <a:solidFill>
                  <a:srgbClr val="000000"/>
                </a:solidFill>
                <a:latin typeface="Arial" charset="0"/>
              </a:rPr>
              <a:t>.</a:t>
            </a:r>
            <a:endParaRPr lang="ru-RU" altLang="ru-RU" sz="1000" dirty="0">
              <a:solidFill>
                <a:srgbClr val="000000"/>
              </a:solidFill>
              <a:latin typeface="Arial" charset="0"/>
            </a:endParaRPr>
          </a:p>
          <a:p>
            <a:pPr algn="just"/>
            <a:endParaRPr lang="ru-RU" altLang="ru-RU" sz="1000" dirty="0">
              <a:solidFill>
                <a:srgbClr val="000000"/>
              </a:solidFill>
              <a:latin typeface="Arial" charset="0"/>
            </a:endParaRPr>
          </a:p>
        </p:txBody>
      </p:sp>
      <p:sp>
        <p:nvSpPr>
          <p:cNvPr id="236695" name="AutoShape 151"/>
          <p:cNvSpPr>
            <a:spLocks noChangeArrowheads="1"/>
          </p:cNvSpPr>
          <p:nvPr/>
        </p:nvSpPr>
        <p:spPr bwMode="auto">
          <a:xfrm>
            <a:off x="3381375" y="3171825"/>
            <a:ext cx="762000" cy="990600"/>
          </a:xfrm>
          <a:prstGeom prst="can">
            <a:avLst>
              <a:gd name="adj" fmla="val 32500"/>
            </a:avLst>
          </a:prstGeom>
          <a:solidFill>
            <a:srgbClr val="00FFFF">
              <a:alpha val="30000"/>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696" name="AutoShape 152"/>
          <p:cNvSpPr>
            <a:spLocks noChangeArrowheads="1"/>
          </p:cNvSpPr>
          <p:nvPr/>
        </p:nvSpPr>
        <p:spPr bwMode="auto">
          <a:xfrm>
            <a:off x="2819400" y="3448050"/>
            <a:ext cx="1866900" cy="466725"/>
          </a:xfrm>
          <a:prstGeom prst="parallelogram">
            <a:avLst>
              <a:gd name="adj" fmla="val 100000"/>
            </a:avLst>
          </a:prstGeom>
          <a:solidFill>
            <a:srgbClr val="CCFFFF">
              <a:alpha val="30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698" name="Oval 154"/>
          <p:cNvSpPr>
            <a:spLocks noChangeArrowheads="1"/>
          </p:cNvSpPr>
          <p:nvPr/>
        </p:nvSpPr>
        <p:spPr bwMode="auto">
          <a:xfrm>
            <a:off x="3381375" y="3581400"/>
            <a:ext cx="752475" cy="209550"/>
          </a:xfrm>
          <a:prstGeom prst="ellipse">
            <a:avLst/>
          </a:prstGeom>
          <a:solidFill>
            <a:srgbClr val="00FFFF">
              <a:alpha val="67999"/>
            </a:srgbClr>
          </a:solidFill>
          <a:ln w="9525" algn="ctr">
            <a:solidFill>
              <a:srgbClr val="00008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700" name="AutoShape 156"/>
          <p:cNvSpPr>
            <a:spLocks noChangeArrowheads="1"/>
          </p:cNvSpPr>
          <p:nvPr/>
        </p:nvSpPr>
        <p:spPr bwMode="auto">
          <a:xfrm flipH="1">
            <a:off x="4581525" y="3371850"/>
            <a:ext cx="1381125" cy="259080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alpha val="24001"/>
            </a:srgbClr>
          </a:solidFill>
          <a:ln w="317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6701" name="AutoShape 157">
            <a:hlinkClick r:id="rId60" action="ppaction://hlinksldjump" highlightClick="1"/>
          </p:cNvPr>
          <p:cNvSpPr>
            <a:spLocks noChangeArrowheads="1"/>
          </p:cNvSpPr>
          <p:nvPr/>
        </p:nvSpPr>
        <p:spPr bwMode="auto">
          <a:xfrm>
            <a:off x="576261" y="422826"/>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236702" name="AutoShape 158">
            <a:hlinkClick r:id="" action="ppaction://hlinkshowjump?jump=nextslide" highlightClick="1"/>
          </p:cNvPr>
          <p:cNvSpPr>
            <a:spLocks noChangeArrowheads="1"/>
          </p:cNvSpPr>
          <p:nvPr/>
        </p:nvSpPr>
        <p:spPr bwMode="auto">
          <a:xfrm>
            <a:off x="2426809" y="422826"/>
            <a:ext cx="288000" cy="216000"/>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236703"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a:solidFill>
                  <a:srgbClr val="00007D"/>
                </a:solidFill>
                <a:latin typeface="Arial" charset="0"/>
              </a:rPr>
              <a:t>1</a:t>
            </a:r>
            <a:endParaRPr lang="ru-RU" altLang="ru-RU" sz="1000" b="1">
              <a:solidFill>
                <a:srgbClr val="00007D"/>
              </a:solidFill>
              <a:latin typeface="Arial" charset="0"/>
            </a:endParaRPr>
          </a:p>
        </p:txBody>
      </p:sp>
      <p:pic>
        <p:nvPicPr>
          <p:cNvPr id="117" name="Picture 15" descr="Z:\Символ НГУ_4.JPG"/>
          <p:cNvPicPr>
            <a:picLocks noChangeAspect="1" noChangeArrowheads="1"/>
          </p:cNvPicPr>
          <p:nvPr/>
        </p:nvPicPr>
        <p:blipFill>
          <a:blip r:embed="rId61" cstate="print">
            <a:extLst>
              <a:ext uri="{BEBA8EAE-BF5A-486C-A8C5-ECC9F3942E4B}">
                <a14:imgProps xmlns:a14="http://schemas.microsoft.com/office/drawing/2010/main">
                  <a14:imgLayer r:embed="rId6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23661" y="0"/>
            <a:ext cx="1020339"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343592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634"/>
                                        </p:tgtEl>
                                        <p:attrNameLst>
                                          <p:attrName>style.visibility</p:attrName>
                                        </p:attrNameLst>
                                      </p:cBhvr>
                                      <p:to>
                                        <p:strVal val="visible"/>
                                      </p:to>
                                    </p:set>
                                    <p:anim calcmode="lin" valueType="num">
                                      <p:cBhvr additive="base">
                                        <p:cTn id="7" dur="500" fill="hold"/>
                                        <p:tgtEl>
                                          <p:spTgt spid="236634"/>
                                        </p:tgtEl>
                                        <p:attrNameLst>
                                          <p:attrName>ppt_x</p:attrName>
                                        </p:attrNameLst>
                                      </p:cBhvr>
                                      <p:tavLst>
                                        <p:tav tm="0">
                                          <p:val>
                                            <p:strVal val="#ppt_x"/>
                                          </p:val>
                                        </p:tav>
                                        <p:tav tm="100000">
                                          <p:val>
                                            <p:strVal val="#ppt_x"/>
                                          </p:val>
                                        </p:tav>
                                      </p:tavLst>
                                    </p:anim>
                                    <p:anim calcmode="lin" valueType="num">
                                      <p:cBhvr additive="base">
                                        <p:cTn id="8" dur="500" fill="hold"/>
                                        <p:tgtEl>
                                          <p:spTgt spid="236634"/>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236635"/>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36612"/>
                                        </p:tgtEl>
                                        <p:attrNameLst>
                                          <p:attrName>style.visibility</p:attrName>
                                        </p:attrNameLst>
                                      </p:cBhvr>
                                      <p:to>
                                        <p:strVal val="visible"/>
                                      </p:to>
                                    </p:set>
                                  </p:childTnLst>
                                </p:cTn>
                              </p:par>
                              <p:par>
                                <p:cTn id="16" presetID="1" presetClass="entr" presetSubtype="0" fill="hold" nodeType="withEffect">
                                  <p:stCondLst>
                                    <p:cond delay="0"/>
                                  </p:stCondLst>
                                  <p:childTnLst>
                                    <p:set>
                                      <p:cBhvr>
                                        <p:cTn id="17" dur="1" fill="hold">
                                          <p:stCondLst>
                                            <p:cond delay="0"/>
                                          </p:stCondLst>
                                        </p:cTn>
                                        <p:tgtEl>
                                          <p:spTgt spid="236616"/>
                                        </p:tgtEl>
                                        <p:attrNameLst>
                                          <p:attrName>style.visibility</p:attrName>
                                        </p:attrNameLst>
                                      </p:cBhvr>
                                      <p:to>
                                        <p:strVal val="visible"/>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36617"/>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36672"/>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236671"/>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236636"/>
                                        </p:tgtEl>
                                        <p:attrNameLst>
                                          <p:attrName>style.visibility</p:attrName>
                                        </p:attrNameLst>
                                      </p:cBhvr>
                                      <p:to>
                                        <p:strVal val="visible"/>
                                      </p:to>
                                    </p:set>
                                    <p:anim calcmode="lin" valueType="num">
                                      <p:cBhvr additive="base">
                                        <p:cTn id="30" dur="500" fill="hold"/>
                                        <p:tgtEl>
                                          <p:spTgt spid="236636"/>
                                        </p:tgtEl>
                                        <p:attrNameLst>
                                          <p:attrName>ppt_x</p:attrName>
                                        </p:attrNameLst>
                                      </p:cBhvr>
                                      <p:tavLst>
                                        <p:tav tm="0">
                                          <p:val>
                                            <p:strVal val="#ppt_x"/>
                                          </p:val>
                                        </p:tav>
                                        <p:tav tm="100000">
                                          <p:val>
                                            <p:strVal val="#ppt_x"/>
                                          </p:val>
                                        </p:tav>
                                      </p:tavLst>
                                    </p:anim>
                                    <p:anim calcmode="lin" valueType="num">
                                      <p:cBhvr additive="base">
                                        <p:cTn id="31" dur="500" fill="hold"/>
                                        <p:tgtEl>
                                          <p:spTgt spid="236636"/>
                                        </p:tgtEl>
                                        <p:attrNameLst>
                                          <p:attrName>ppt_y</p:attrName>
                                        </p:attrNameLst>
                                      </p:cBhvr>
                                      <p:tavLst>
                                        <p:tav tm="0">
                                          <p:val>
                                            <p:strVal val="1+#ppt_h/2"/>
                                          </p:val>
                                        </p:tav>
                                        <p:tav tm="100000">
                                          <p:val>
                                            <p:strVal val="#ppt_y"/>
                                          </p:val>
                                        </p:tav>
                                      </p:tavLst>
                                    </p:anim>
                                  </p:childTnLst>
                                </p:cTn>
                              </p:par>
                            </p:childTnLst>
                          </p:cTn>
                        </p:par>
                        <p:par>
                          <p:cTn id="32" fill="hold" nodeType="afterGroup">
                            <p:stCondLst>
                              <p:cond delay="500"/>
                            </p:stCondLst>
                            <p:childTnLst>
                              <p:par>
                                <p:cTn id="33" presetID="1" presetClass="entr" presetSubtype="0" fill="hold" nodeType="afterEffect">
                                  <p:stCondLst>
                                    <p:cond delay="0"/>
                                  </p:stCondLst>
                                  <p:childTnLst>
                                    <p:set>
                                      <p:cBhvr>
                                        <p:cTn id="34" dur="1" fill="hold">
                                          <p:stCondLst>
                                            <p:cond delay="0"/>
                                          </p:stCondLst>
                                        </p:cTn>
                                        <p:tgtEl>
                                          <p:spTgt spid="23664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3663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36647"/>
                                        </p:tgtEl>
                                        <p:attrNameLst>
                                          <p:attrName>style.visibility</p:attrName>
                                        </p:attrNameLst>
                                      </p:cBhvr>
                                      <p:to>
                                        <p:strVal val="visible"/>
                                      </p:to>
                                    </p:set>
                                    <p:anim calcmode="lin" valueType="num">
                                      <p:cBhvr additive="base">
                                        <p:cTn id="41" dur="500" fill="hold"/>
                                        <p:tgtEl>
                                          <p:spTgt spid="236647"/>
                                        </p:tgtEl>
                                        <p:attrNameLst>
                                          <p:attrName>ppt_x</p:attrName>
                                        </p:attrNameLst>
                                      </p:cBhvr>
                                      <p:tavLst>
                                        <p:tav tm="0">
                                          <p:val>
                                            <p:strVal val="#ppt_x"/>
                                          </p:val>
                                        </p:tav>
                                        <p:tav tm="100000">
                                          <p:val>
                                            <p:strVal val="#ppt_x"/>
                                          </p:val>
                                        </p:tav>
                                      </p:tavLst>
                                    </p:anim>
                                    <p:anim calcmode="lin" valueType="num">
                                      <p:cBhvr additive="base">
                                        <p:cTn id="42" dur="500" fill="hold"/>
                                        <p:tgtEl>
                                          <p:spTgt spid="236647"/>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1" presetClass="entr" presetSubtype="0" fill="hold" nodeType="afterEffect">
                                  <p:stCondLst>
                                    <p:cond delay="0"/>
                                  </p:stCondLst>
                                  <p:childTnLst>
                                    <p:set>
                                      <p:cBhvr>
                                        <p:cTn id="45" dur="1" fill="hold">
                                          <p:stCondLst>
                                            <p:cond delay="0"/>
                                          </p:stCondLst>
                                        </p:cTn>
                                        <p:tgtEl>
                                          <p:spTgt spid="236648"/>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236650"/>
                                        </p:tgtEl>
                                        <p:attrNameLst>
                                          <p:attrName>style.visibility</p:attrName>
                                        </p:attrNameLst>
                                      </p:cBhvr>
                                      <p:to>
                                        <p:strVal val="visible"/>
                                      </p:to>
                                    </p:set>
                                  </p:childTnLst>
                                </p:cTn>
                              </p:par>
                              <p:par>
                                <p:cTn id="48" presetID="9" presetClass="exit" presetSubtype="0" fill="hold" nodeType="withEffect">
                                  <p:stCondLst>
                                    <p:cond delay="0"/>
                                  </p:stCondLst>
                                  <p:childTnLst>
                                    <p:animEffect transition="out" filter="dissolve">
                                      <p:cBhvr>
                                        <p:cTn id="49" dur="500"/>
                                        <p:tgtEl>
                                          <p:spTgt spid="236671"/>
                                        </p:tgtEl>
                                      </p:cBhvr>
                                    </p:animEffect>
                                    <p:set>
                                      <p:cBhvr>
                                        <p:cTn id="50" dur="1" fill="hold">
                                          <p:stCondLst>
                                            <p:cond delay="499"/>
                                          </p:stCondLst>
                                        </p:cTn>
                                        <p:tgtEl>
                                          <p:spTgt spid="236671"/>
                                        </p:tgtEl>
                                        <p:attrNameLst>
                                          <p:attrName>style.visibility</p:attrName>
                                        </p:attrNameLst>
                                      </p:cBhvr>
                                      <p:to>
                                        <p:strVal val="hidden"/>
                                      </p:to>
                                    </p:set>
                                  </p:childTnLst>
                                </p:cTn>
                              </p:par>
                              <p:par>
                                <p:cTn id="51" presetID="1" presetClass="entr" presetSubtype="0" fill="hold" nodeType="withEffect">
                                  <p:stCondLst>
                                    <p:cond delay="0"/>
                                  </p:stCondLst>
                                  <p:childTnLst>
                                    <p:set>
                                      <p:cBhvr>
                                        <p:cTn id="52" dur="1" fill="hold">
                                          <p:stCondLst>
                                            <p:cond delay="0"/>
                                          </p:stCondLst>
                                        </p:cTn>
                                        <p:tgtEl>
                                          <p:spTgt spid="236670"/>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36687"/>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36688"/>
                                        </p:tgtEl>
                                        <p:attrNameLst>
                                          <p:attrName>style.visibility</p:attrName>
                                        </p:attrNameLst>
                                      </p:cBhvr>
                                      <p:to>
                                        <p:strVal val="visible"/>
                                      </p:to>
                                    </p:set>
                                    <p:anim calcmode="lin" valueType="num">
                                      <p:cBhvr additive="base">
                                        <p:cTn id="59" dur="500" fill="hold"/>
                                        <p:tgtEl>
                                          <p:spTgt spid="236688"/>
                                        </p:tgtEl>
                                        <p:attrNameLst>
                                          <p:attrName>ppt_x</p:attrName>
                                        </p:attrNameLst>
                                      </p:cBhvr>
                                      <p:tavLst>
                                        <p:tav tm="0">
                                          <p:val>
                                            <p:strVal val="#ppt_x"/>
                                          </p:val>
                                        </p:tav>
                                        <p:tav tm="100000">
                                          <p:val>
                                            <p:strVal val="#ppt_x"/>
                                          </p:val>
                                        </p:tav>
                                      </p:tavLst>
                                    </p:anim>
                                    <p:anim calcmode="lin" valueType="num">
                                      <p:cBhvr additive="base">
                                        <p:cTn id="60" dur="500" fill="hold"/>
                                        <p:tgtEl>
                                          <p:spTgt spid="236688"/>
                                        </p:tgtEl>
                                        <p:attrNameLst>
                                          <p:attrName>ppt_y</p:attrName>
                                        </p:attrNameLst>
                                      </p:cBhvr>
                                      <p:tavLst>
                                        <p:tav tm="0">
                                          <p:val>
                                            <p:strVal val="1+#ppt_h/2"/>
                                          </p:val>
                                        </p:tav>
                                        <p:tav tm="100000">
                                          <p:val>
                                            <p:strVal val="#ppt_y"/>
                                          </p:val>
                                        </p:tav>
                                      </p:tavLst>
                                    </p:anim>
                                  </p:childTnLst>
                                </p:cTn>
                              </p:par>
                            </p:childTnLst>
                          </p:cTn>
                        </p:par>
                        <p:par>
                          <p:cTn id="61" fill="hold" nodeType="afterGroup">
                            <p:stCondLst>
                              <p:cond delay="500"/>
                            </p:stCondLst>
                            <p:childTnLst>
                              <p:par>
                                <p:cTn id="62" presetID="1" presetClass="entr" presetSubtype="0" fill="hold" nodeType="afterEffect">
                                  <p:stCondLst>
                                    <p:cond delay="0"/>
                                  </p:stCondLst>
                                  <p:childTnLst>
                                    <p:set>
                                      <p:cBhvr>
                                        <p:cTn id="63" dur="1" fill="hold">
                                          <p:stCondLst>
                                            <p:cond delay="0"/>
                                          </p:stCondLst>
                                        </p:cTn>
                                        <p:tgtEl>
                                          <p:spTgt spid="236689"/>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236690"/>
                                        </p:tgtEl>
                                        <p:attrNameLst>
                                          <p:attrName>style.visibility</p:attrName>
                                        </p:attrNameLst>
                                      </p:cBhvr>
                                      <p:to>
                                        <p:strVal val="visible"/>
                                      </p:to>
                                    </p:set>
                                    <p:anim calcmode="lin" valueType="num">
                                      <p:cBhvr additive="base">
                                        <p:cTn id="68" dur="500" fill="hold"/>
                                        <p:tgtEl>
                                          <p:spTgt spid="236690"/>
                                        </p:tgtEl>
                                        <p:attrNameLst>
                                          <p:attrName>ppt_x</p:attrName>
                                        </p:attrNameLst>
                                      </p:cBhvr>
                                      <p:tavLst>
                                        <p:tav tm="0">
                                          <p:val>
                                            <p:strVal val="#ppt_x"/>
                                          </p:val>
                                        </p:tav>
                                        <p:tav tm="100000">
                                          <p:val>
                                            <p:strVal val="#ppt_x"/>
                                          </p:val>
                                        </p:tav>
                                      </p:tavLst>
                                    </p:anim>
                                    <p:anim calcmode="lin" valueType="num">
                                      <p:cBhvr additive="base">
                                        <p:cTn id="69" dur="500" fill="hold"/>
                                        <p:tgtEl>
                                          <p:spTgt spid="236690"/>
                                        </p:tgtEl>
                                        <p:attrNameLst>
                                          <p:attrName>ppt_y</p:attrName>
                                        </p:attrNameLst>
                                      </p:cBhvr>
                                      <p:tavLst>
                                        <p:tav tm="0">
                                          <p:val>
                                            <p:strVal val="1+#ppt_h/2"/>
                                          </p:val>
                                        </p:tav>
                                        <p:tav tm="100000">
                                          <p:val>
                                            <p:strVal val="#ppt_y"/>
                                          </p:val>
                                        </p:tav>
                                      </p:tavLst>
                                    </p:anim>
                                  </p:childTnLst>
                                </p:cTn>
                              </p:par>
                            </p:childTnLst>
                          </p:cTn>
                        </p:par>
                        <p:par>
                          <p:cTn id="70" fill="hold" nodeType="afterGroup">
                            <p:stCondLst>
                              <p:cond delay="500"/>
                            </p:stCondLst>
                            <p:childTnLst>
                              <p:par>
                                <p:cTn id="71" presetID="1" presetClass="entr" presetSubtype="0" fill="hold" nodeType="afterEffect">
                                  <p:stCondLst>
                                    <p:cond delay="0"/>
                                  </p:stCondLst>
                                  <p:childTnLst>
                                    <p:set>
                                      <p:cBhvr>
                                        <p:cTn id="72" dur="1" fill="hold">
                                          <p:stCondLst>
                                            <p:cond delay="0"/>
                                          </p:stCondLst>
                                        </p:cTn>
                                        <p:tgtEl>
                                          <p:spTgt spid="236691"/>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236692"/>
                                        </p:tgtEl>
                                        <p:attrNameLst>
                                          <p:attrName>style.visibility</p:attrName>
                                        </p:attrNameLst>
                                      </p:cBhvr>
                                      <p:to>
                                        <p:strVal val="visible"/>
                                      </p:to>
                                    </p:set>
                                    <p:anim calcmode="lin" valueType="num">
                                      <p:cBhvr additive="base">
                                        <p:cTn id="77" dur="500" fill="hold"/>
                                        <p:tgtEl>
                                          <p:spTgt spid="236692"/>
                                        </p:tgtEl>
                                        <p:attrNameLst>
                                          <p:attrName>ppt_x</p:attrName>
                                        </p:attrNameLst>
                                      </p:cBhvr>
                                      <p:tavLst>
                                        <p:tav tm="0">
                                          <p:val>
                                            <p:strVal val="#ppt_x"/>
                                          </p:val>
                                        </p:tav>
                                        <p:tav tm="100000">
                                          <p:val>
                                            <p:strVal val="#ppt_x"/>
                                          </p:val>
                                        </p:tav>
                                      </p:tavLst>
                                    </p:anim>
                                    <p:anim calcmode="lin" valueType="num">
                                      <p:cBhvr additive="base">
                                        <p:cTn id="78" dur="500" fill="hold"/>
                                        <p:tgtEl>
                                          <p:spTgt spid="236692"/>
                                        </p:tgtEl>
                                        <p:attrNameLst>
                                          <p:attrName>ppt_y</p:attrName>
                                        </p:attrNameLst>
                                      </p:cBhvr>
                                      <p:tavLst>
                                        <p:tav tm="0">
                                          <p:val>
                                            <p:strVal val="1+#ppt_h/2"/>
                                          </p:val>
                                        </p:tav>
                                        <p:tav tm="100000">
                                          <p:val>
                                            <p:strVal val="#ppt_y"/>
                                          </p:val>
                                        </p:tav>
                                      </p:tavLst>
                                    </p:anim>
                                  </p:childTnLst>
                                </p:cTn>
                              </p:par>
                            </p:childTnLst>
                          </p:cTn>
                        </p:par>
                        <p:par>
                          <p:cTn id="79" fill="hold" nodeType="afterGroup">
                            <p:stCondLst>
                              <p:cond delay="500"/>
                            </p:stCondLst>
                            <p:childTnLst>
                              <p:par>
                                <p:cTn id="80" presetID="1" presetClass="entr" presetSubtype="0" fill="hold" nodeType="afterEffect">
                                  <p:stCondLst>
                                    <p:cond delay="0"/>
                                  </p:stCondLst>
                                  <p:childTnLst>
                                    <p:set>
                                      <p:cBhvr>
                                        <p:cTn id="81" dur="1" fill="hold">
                                          <p:stCondLst>
                                            <p:cond delay="0"/>
                                          </p:stCondLst>
                                        </p:cTn>
                                        <p:tgtEl>
                                          <p:spTgt spid="236693"/>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236694"/>
                                        </p:tgtEl>
                                        <p:attrNameLst>
                                          <p:attrName>style.visibility</p:attrName>
                                        </p:attrNameLst>
                                      </p:cBhvr>
                                      <p:to>
                                        <p:strVal val="visible"/>
                                      </p:to>
                                    </p:set>
                                    <p:anim calcmode="lin" valueType="num">
                                      <p:cBhvr additive="base">
                                        <p:cTn id="86" dur="500" fill="hold"/>
                                        <p:tgtEl>
                                          <p:spTgt spid="236694"/>
                                        </p:tgtEl>
                                        <p:attrNameLst>
                                          <p:attrName>ppt_x</p:attrName>
                                        </p:attrNameLst>
                                      </p:cBhvr>
                                      <p:tavLst>
                                        <p:tav tm="0">
                                          <p:val>
                                            <p:strVal val="#ppt_x"/>
                                          </p:val>
                                        </p:tav>
                                        <p:tav tm="100000">
                                          <p:val>
                                            <p:strVal val="#ppt_x"/>
                                          </p:val>
                                        </p:tav>
                                      </p:tavLst>
                                    </p:anim>
                                    <p:anim calcmode="lin" valueType="num">
                                      <p:cBhvr additive="base">
                                        <p:cTn id="87" dur="500" fill="hold"/>
                                        <p:tgtEl>
                                          <p:spTgt spid="236694"/>
                                        </p:tgtEl>
                                        <p:attrNameLst>
                                          <p:attrName>ppt_y</p:attrName>
                                        </p:attrNameLst>
                                      </p:cBhvr>
                                      <p:tavLst>
                                        <p:tav tm="0">
                                          <p:val>
                                            <p:strVal val="1+#ppt_h/2"/>
                                          </p:val>
                                        </p:tav>
                                        <p:tav tm="100000">
                                          <p:val>
                                            <p:strVal val="#ppt_y"/>
                                          </p:val>
                                        </p:tav>
                                      </p:tavLst>
                                    </p:anim>
                                  </p:childTnLst>
                                </p:cTn>
                              </p:par>
                            </p:childTnLst>
                          </p:cTn>
                        </p:par>
                        <p:par>
                          <p:cTn id="88" fill="hold" nodeType="afterGroup">
                            <p:stCondLst>
                              <p:cond delay="500"/>
                            </p:stCondLst>
                            <p:childTnLst>
                              <p:par>
                                <p:cTn id="89" presetID="1" presetClass="entr" presetSubtype="0" fill="hold" grpId="0" nodeType="afterEffect">
                                  <p:stCondLst>
                                    <p:cond delay="0"/>
                                  </p:stCondLst>
                                  <p:childTnLst>
                                    <p:set>
                                      <p:cBhvr>
                                        <p:cTn id="90" dur="1" fill="hold">
                                          <p:stCondLst>
                                            <p:cond delay="0"/>
                                          </p:stCondLst>
                                        </p:cTn>
                                        <p:tgtEl>
                                          <p:spTgt spid="236695"/>
                                        </p:tgtEl>
                                        <p:attrNameLst>
                                          <p:attrName>style.visibility</p:attrName>
                                        </p:attrNameLst>
                                      </p:cBhvr>
                                      <p:to>
                                        <p:strVal val="visible"/>
                                      </p:to>
                                    </p:set>
                                  </p:childTnLst>
                                </p:cTn>
                              </p:par>
                            </p:childTnLst>
                          </p:cTn>
                        </p:par>
                        <p:par>
                          <p:cTn id="91" fill="hold" nodeType="afterGroup">
                            <p:stCondLst>
                              <p:cond delay="500"/>
                            </p:stCondLst>
                            <p:childTnLst>
                              <p:par>
                                <p:cTn id="92" presetID="1" presetClass="entr" presetSubtype="0" fill="hold" grpId="0" nodeType="afterEffect">
                                  <p:stCondLst>
                                    <p:cond delay="0"/>
                                  </p:stCondLst>
                                  <p:childTnLst>
                                    <p:set>
                                      <p:cBhvr>
                                        <p:cTn id="93" dur="1" fill="hold">
                                          <p:stCondLst>
                                            <p:cond delay="0"/>
                                          </p:stCondLst>
                                        </p:cTn>
                                        <p:tgtEl>
                                          <p:spTgt spid="236696"/>
                                        </p:tgtEl>
                                        <p:attrNameLst>
                                          <p:attrName>style.visibility</p:attrName>
                                        </p:attrNameLst>
                                      </p:cBhvr>
                                      <p:to>
                                        <p:strVal val="visible"/>
                                      </p:to>
                                    </p:set>
                                  </p:childTnLst>
                                </p:cTn>
                              </p:par>
                            </p:childTnLst>
                          </p:cTn>
                        </p:par>
                        <p:par>
                          <p:cTn id="94" fill="hold" nodeType="afterGroup">
                            <p:stCondLst>
                              <p:cond delay="500"/>
                            </p:stCondLst>
                            <p:childTnLst>
                              <p:par>
                                <p:cTn id="95" presetID="1" presetClass="entr" presetSubtype="0" fill="hold" grpId="0" nodeType="afterEffect">
                                  <p:stCondLst>
                                    <p:cond delay="0"/>
                                  </p:stCondLst>
                                  <p:childTnLst>
                                    <p:set>
                                      <p:cBhvr>
                                        <p:cTn id="96" dur="1" fill="hold">
                                          <p:stCondLst>
                                            <p:cond delay="0"/>
                                          </p:stCondLst>
                                        </p:cTn>
                                        <p:tgtEl>
                                          <p:spTgt spid="236698"/>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2367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612" grpId="0"/>
      <p:bldP spid="236617" grpId="0"/>
      <p:bldP spid="236634" grpId="0"/>
      <p:bldP spid="236636" grpId="0"/>
      <p:bldP spid="236647" grpId="0"/>
      <p:bldP spid="236688" grpId="0"/>
      <p:bldP spid="236690" grpId="0"/>
      <p:bldP spid="236692" grpId="0"/>
      <p:bldP spid="236694" grpId="0"/>
      <p:bldP spid="236695" grpId="0" animBg="1"/>
      <p:bldP spid="236696" grpId="0" animBg="1"/>
      <p:bldP spid="236698" grpId="0" animBg="1"/>
      <p:bldP spid="23670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a:xfrm>
            <a:off x="912813" y="495225"/>
            <a:ext cx="3432175" cy="324000"/>
          </a:xfrm>
          <a:solidFill>
            <a:srgbClr val="FFFF00"/>
          </a:solidFill>
        </p:spPr>
        <p:txBody>
          <a:bodyPr/>
          <a:lstStyle/>
          <a:p>
            <a:r>
              <a:rPr lang="en-US" sz="2000" b="1" dirty="0">
                <a:solidFill>
                  <a:srgbClr val="FF0000"/>
                </a:solidFill>
                <a:latin typeface="Arial" charset="0"/>
                <a:cs typeface="Arial" charset="0"/>
              </a:rPr>
              <a:t>Section </a:t>
            </a:r>
            <a:r>
              <a:rPr lang="en-US" altLang="ru-RU" sz="2000" b="1" dirty="0" smtClean="0">
                <a:solidFill>
                  <a:srgbClr val="FF0000"/>
                </a:solidFill>
              </a:rPr>
              <a:t>1</a:t>
            </a:r>
            <a:r>
              <a:rPr lang="en-US" altLang="ru-RU" sz="2000" dirty="0" smtClean="0">
                <a:solidFill>
                  <a:srgbClr val="FF0000"/>
                </a:solidFill>
              </a:rPr>
              <a:t> </a:t>
            </a:r>
            <a:r>
              <a:rPr lang="ru-RU" altLang="ru-RU" sz="1800" dirty="0" smtClean="0">
                <a:solidFill>
                  <a:srgbClr val="FF0000"/>
                </a:solidFill>
              </a:rPr>
              <a:t>(</a:t>
            </a:r>
            <a:r>
              <a:rPr lang="en-US" altLang="ru-RU" sz="1800" dirty="0" smtClean="0">
                <a:solidFill>
                  <a:srgbClr val="FF0000"/>
                </a:solidFill>
              </a:rPr>
              <a:t>continuation </a:t>
            </a:r>
            <a:r>
              <a:rPr lang="ru-RU" altLang="ru-RU" sz="1800" dirty="0" smtClean="0">
                <a:solidFill>
                  <a:srgbClr val="FF0000"/>
                </a:solidFill>
              </a:rPr>
              <a:t>– </a:t>
            </a:r>
            <a:r>
              <a:rPr lang="ru-RU" altLang="ru-RU" sz="1800" dirty="0">
                <a:solidFill>
                  <a:srgbClr val="FF0000"/>
                </a:solidFill>
              </a:rPr>
              <a:t>1.</a:t>
            </a:r>
            <a:r>
              <a:rPr lang="en-US" altLang="ru-RU" sz="1800" dirty="0">
                <a:solidFill>
                  <a:srgbClr val="FF0000"/>
                </a:solidFill>
              </a:rPr>
              <a:t>2</a:t>
            </a:r>
            <a:r>
              <a:rPr lang="ru-RU" altLang="ru-RU" sz="1800" dirty="0">
                <a:solidFill>
                  <a:srgbClr val="FF0000"/>
                </a:solidFill>
              </a:rPr>
              <a:t>)</a:t>
            </a:r>
          </a:p>
        </p:txBody>
      </p:sp>
      <p:sp>
        <p:nvSpPr>
          <p:cNvPr id="237690" name="Rectangle 122"/>
          <p:cNvSpPr>
            <a:spLocks noGrp="1" noChangeArrowheads="1"/>
          </p:cNvSpPr>
          <p:nvPr>
            <p:ph type="body" sz="half" idx="1"/>
          </p:nvPr>
        </p:nvSpPr>
        <p:spPr>
          <a:xfrm>
            <a:off x="333375" y="841375"/>
            <a:ext cx="7800975" cy="1008063"/>
          </a:xfrm>
          <a:noFill/>
          <a:ln/>
        </p:spPr>
        <p:txBody>
          <a:bodyPr/>
          <a:lstStyle/>
          <a:p>
            <a:r>
              <a:rPr lang="en-US" sz="1000" b="1" dirty="0" smtClean="0">
                <a:solidFill>
                  <a:srgbClr val="FF0000"/>
                </a:solidFill>
              </a:rPr>
              <a:t>Velocity</a:t>
            </a:r>
            <a:r>
              <a:rPr lang="en-US" sz="1000" dirty="0" smtClean="0"/>
              <a:t> </a:t>
            </a:r>
            <a:r>
              <a:rPr lang="en-US" sz="1000" b="1" dirty="0" smtClean="0">
                <a:solidFill>
                  <a:schemeClr val="bg2">
                    <a:lumMod val="60000"/>
                    <a:lumOff val="40000"/>
                  </a:schemeClr>
                </a:solidFill>
              </a:rPr>
              <a:t>of a particle </a:t>
            </a:r>
            <a:r>
              <a:rPr lang="en-US" sz="1000" b="1" dirty="0">
                <a:solidFill>
                  <a:schemeClr val="bg2">
                    <a:lumMod val="60000"/>
                    <a:lumOff val="40000"/>
                  </a:schemeClr>
                </a:solidFill>
              </a:rPr>
              <a:t>characterizes the time rate of change </a:t>
            </a:r>
            <a:r>
              <a:rPr lang="en-US" sz="1000" b="1" dirty="0" smtClean="0">
                <a:solidFill>
                  <a:schemeClr val="bg2">
                    <a:lumMod val="60000"/>
                    <a:lumOff val="40000"/>
                  </a:schemeClr>
                </a:solidFill>
              </a:rPr>
              <a:t>of its displacement </a:t>
            </a:r>
            <a:r>
              <a:rPr lang="en-US" sz="1000" b="1" dirty="0">
                <a:solidFill>
                  <a:schemeClr val="bg2">
                    <a:lumMod val="60000"/>
                    <a:lumOff val="40000"/>
                  </a:schemeClr>
                </a:solidFill>
              </a:rPr>
              <a:t>in magnitude and direction</a:t>
            </a:r>
            <a:r>
              <a:rPr lang="en-US" sz="1000" dirty="0"/>
              <a:t>. </a:t>
            </a:r>
            <a:endParaRPr lang="ru-RU" altLang="ru-RU" sz="1000" dirty="0"/>
          </a:p>
        </p:txBody>
      </p:sp>
      <p:sp>
        <p:nvSpPr>
          <p:cNvPr id="237605" name="Rectangle 37"/>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07" name="Rectangle 39"/>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09" name="Rectangle 4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51" name="Rectangle 8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53" name="Rectangle 8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55" name="Rectangle 87"/>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66" name="Rectangle 9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73" name="Rectangle 10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75" name="Rectangle 10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77" name="Rectangle 10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latin typeface="Arial" charset="0"/>
            </a:endParaRPr>
          </a:p>
        </p:txBody>
      </p:sp>
      <p:sp>
        <p:nvSpPr>
          <p:cNvPr id="237691" name="Text Box 123"/>
          <p:cNvSpPr txBox="1">
            <a:spLocks noChangeArrowheads="1"/>
          </p:cNvSpPr>
          <p:nvPr/>
        </p:nvSpPr>
        <p:spPr bwMode="auto">
          <a:xfrm>
            <a:off x="152400" y="1039813"/>
            <a:ext cx="508184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rgbClr val="000000"/>
                </a:solidFill>
                <a:latin typeface="Arial" charset="0"/>
              </a:rPr>
              <a:t>Three methods of describing motion define the methods of determining velocity.</a:t>
            </a:r>
            <a:endParaRPr lang="ru-RU" altLang="ru-RU" sz="1000" dirty="0">
              <a:solidFill>
                <a:srgbClr val="000000"/>
              </a:solidFill>
              <a:latin typeface="Arial" charset="0"/>
            </a:endParaRPr>
          </a:p>
          <a:p>
            <a:r>
              <a:rPr lang="en-US" altLang="ru-RU" sz="1000" b="1" dirty="0">
                <a:solidFill>
                  <a:srgbClr val="FF0000"/>
                </a:solidFill>
                <a:latin typeface="Arial" charset="0"/>
              </a:rPr>
              <a:t>Vector </a:t>
            </a:r>
            <a:r>
              <a:rPr lang="en-US" altLang="ru-RU" sz="1000" b="1" dirty="0" smtClean="0">
                <a:solidFill>
                  <a:srgbClr val="FF0000"/>
                </a:solidFill>
                <a:latin typeface="Arial" charset="0"/>
              </a:rPr>
              <a:t>method. </a:t>
            </a:r>
            <a:r>
              <a:rPr lang="ru-RU" altLang="ru-RU" sz="1000" b="1" dirty="0" smtClean="0">
                <a:solidFill>
                  <a:srgbClr val="FF0000"/>
                </a:solidFill>
                <a:latin typeface="Arial" charset="0"/>
              </a:rPr>
              <a:t> </a:t>
            </a:r>
            <a:r>
              <a:rPr lang="en-US" altLang="ru-RU" sz="1000" dirty="0" smtClean="0">
                <a:solidFill>
                  <a:srgbClr val="000000"/>
                </a:solidFill>
                <a:latin typeface="Arial" charset="0"/>
              </a:rPr>
              <a:t>Consider a location of the particle at two instants</a:t>
            </a:r>
            <a:r>
              <a:rPr lang="ru-RU" altLang="ru-RU" sz="1000" dirty="0" smtClean="0">
                <a:solidFill>
                  <a:srgbClr val="000000"/>
                </a:solidFill>
                <a:latin typeface="Arial" charset="0"/>
              </a:rPr>
              <a:t> </a:t>
            </a:r>
            <a:r>
              <a:rPr lang="en-US" altLang="ru-RU" sz="1100" i="1" dirty="0">
                <a:solidFill>
                  <a:srgbClr val="000000"/>
                </a:solidFill>
                <a:latin typeface="Times New Roman" pitchFamily="18" charset="0"/>
                <a:cs typeface="Times New Roman" pitchFamily="18" charset="0"/>
              </a:rPr>
              <a:t>t</a:t>
            </a:r>
            <a:r>
              <a:rPr lang="en-US" altLang="ru-RU" sz="1100" dirty="0">
                <a:solidFill>
                  <a:srgbClr val="000000"/>
                </a:solidFill>
                <a:latin typeface="Times New Roman" pitchFamily="18" charset="0"/>
                <a:cs typeface="Times New Roman" pitchFamily="18" charset="0"/>
              </a:rPr>
              <a:t> </a:t>
            </a:r>
            <a:r>
              <a:rPr lang="en-US" altLang="ru-RU" sz="1000" dirty="0" smtClean="0">
                <a:solidFill>
                  <a:srgbClr val="000000"/>
                </a:solidFill>
                <a:latin typeface="Arial" charset="0"/>
              </a:rPr>
              <a:t>and</a:t>
            </a:r>
            <a:r>
              <a:rPr lang="ru-RU" altLang="ru-RU" sz="1000" dirty="0" smtClean="0">
                <a:solidFill>
                  <a:srgbClr val="000000"/>
                </a:solidFill>
                <a:latin typeface="Arial" charset="0"/>
              </a:rPr>
              <a:t> </a:t>
            </a:r>
            <a:r>
              <a:rPr lang="en-US" altLang="ru-RU" sz="1100" i="1" dirty="0">
                <a:solidFill>
                  <a:srgbClr val="000000"/>
                </a:solidFill>
                <a:latin typeface="Times New Roman" pitchFamily="18" charset="0"/>
                <a:cs typeface="Times New Roman" pitchFamily="18" charset="0"/>
              </a:rPr>
              <a:t>t</a:t>
            </a:r>
            <a:r>
              <a:rPr lang="en-US" altLang="ru-RU" sz="1100" baseline="-25000" dirty="0">
                <a:solidFill>
                  <a:srgbClr val="000000"/>
                </a:solidFill>
                <a:latin typeface="Times New Roman" pitchFamily="18" charset="0"/>
                <a:cs typeface="Times New Roman" pitchFamily="18" charset="0"/>
              </a:rPr>
              <a:t>1</a:t>
            </a:r>
            <a:r>
              <a:rPr lang="en-US" altLang="ru-RU" sz="1100" dirty="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t</a:t>
            </a:r>
            <a:r>
              <a:rPr lang="en-US" altLang="ru-RU" sz="1100" dirty="0">
                <a:solidFill>
                  <a:srgbClr val="000000"/>
                </a:solidFill>
                <a:latin typeface="Times New Roman" pitchFamily="18" charset="0"/>
                <a:cs typeface="Times New Roman" pitchFamily="18" charset="0"/>
              </a:rPr>
              <a:t> + </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i="1" dirty="0" smtClean="0">
                <a:solidFill>
                  <a:srgbClr val="000000"/>
                </a:solidFill>
                <a:latin typeface="Times New Roman" pitchFamily="18" charset="0"/>
                <a:cs typeface="Times New Roman" pitchFamily="18" charset="0"/>
                <a:sym typeface="Symbol" pitchFamily="18" charset="2"/>
              </a:rPr>
              <a:t>t</a:t>
            </a:r>
            <a:r>
              <a:rPr lang="en-US" altLang="ru-RU" sz="1100" dirty="0">
                <a:solidFill>
                  <a:srgbClr val="000000"/>
                </a:solidFill>
                <a:latin typeface="Times New Roman" pitchFamily="18" charset="0"/>
                <a:cs typeface="Times New Roman" pitchFamily="18" charset="0"/>
                <a:sym typeface="Symbol" pitchFamily="18" charset="2"/>
              </a:rPr>
              <a:t>.</a:t>
            </a:r>
          </a:p>
        </p:txBody>
      </p:sp>
      <p:graphicFrame>
        <p:nvGraphicFramePr>
          <p:cNvPr id="237703" name="Object 135"/>
          <p:cNvGraphicFramePr>
            <a:graphicFrameLocks noChangeAspect="1"/>
          </p:cNvGraphicFramePr>
          <p:nvPr>
            <p:extLst>
              <p:ext uri="{D42A27DB-BD31-4B8C-83A1-F6EECF244321}">
                <p14:modId xmlns:p14="http://schemas.microsoft.com/office/powerpoint/2010/main" val="2007915330"/>
              </p:ext>
            </p:extLst>
          </p:nvPr>
        </p:nvGraphicFramePr>
        <p:xfrm>
          <a:off x="1779588" y="1458913"/>
          <a:ext cx="1600200" cy="431800"/>
        </p:xfrm>
        <a:graphic>
          <a:graphicData uri="http://schemas.openxmlformats.org/presentationml/2006/ole">
            <mc:AlternateContent xmlns:mc="http://schemas.openxmlformats.org/markup-compatibility/2006">
              <mc:Choice xmlns:v="urn:schemas-microsoft-com:vml" Requires="v">
                <p:oleObj spid="_x0000_s625376" name="Equation" r:id="rId3" imgW="1600200" imgH="431640" progId="Equation.DSMT4">
                  <p:embed/>
                </p:oleObj>
              </mc:Choice>
              <mc:Fallback>
                <p:oleObj name="Equation" r:id="rId3" imgW="1600200" imgH="431640" progId="Equation.DSMT4">
                  <p:embed/>
                  <p:pic>
                    <p:nvPicPr>
                      <p:cNvPr id="0" name=""/>
                      <p:cNvPicPr>
                        <a:picLocks noChangeAspect="1" noChangeArrowheads="1"/>
                      </p:cNvPicPr>
                      <p:nvPr/>
                    </p:nvPicPr>
                    <p:blipFill>
                      <a:blip r:embed="rId4"/>
                      <a:srcRect/>
                      <a:stretch>
                        <a:fillRect/>
                      </a:stretch>
                    </p:blipFill>
                    <p:spPr bwMode="auto">
                      <a:xfrm>
                        <a:off x="1779588" y="1458913"/>
                        <a:ext cx="16002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07" name="Object 139"/>
          <p:cNvGraphicFramePr>
            <a:graphicFrameLocks noChangeAspect="1"/>
          </p:cNvGraphicFramePr>
          <p:nvPr>
            <p:extLst>
              <p:ext uri="{D42A27DB-BD31-4B8C-83A1-F6EECF244321}">
                <p14:modId xmlns:p14="http://schemas.microsoft.com/office/powerpoint/2010/main" val="3609266139"/>
              </p:ext>
            </p:extLst>
          </p:nvPr>
        </p:nvGraphicFramePr>
        <p:xfrm>
          <a:off x="3546475" y="1457325"/>
          <a:ext cx="596900" cy="393700"/>
        </p:xfrm>
        <a:graphic>
          <a:graphicData uri="http://schemas.openxmlformats.org/presentationml/2006/ole">
            <mc:AlternateContent xmlns:mc="http://schemas.openxmlformats.org/markup-compatibility/2006">
              <mc:Choice xmlns:v="urn:schemas-microsoft-com:vml" Requires="v">
                <p:oleObj spid="_x0000_s625377" name="Equation" r:id="rId5" imgW="596880" imgH="393480" progId="Equation.DSMT4">
                  <p:embed/>
                </p:oleObj>
              </mc:Choice>
              <mc:Fallback>
                <p:oleObj name="Equation" r:id="rId5" imgW="596880" imgH="393480" progId="Equation.DSMT4">
                  <p:embed/>
                  <p:pic>
                    <p:nvPicPr>
                      <p:cNvPr id="0" name=""/>
                      <p:cNvPicPr>
                        <a:picLocks noChangeAspect="1" noChangeArrowheads="1"/>
                      </p:cNvPicPr>
                      <p:nvPr/>
                    </p:nvPicPr>
                    <p:blipFill>
                      <a:blip r:embed="rId6"/>
                      <a:srcRect/>
                      <a:stretch>
                        <a:fillRect/>
                      </a:stretch>
                    </p:blipFill>
                    <p:spPr bwMode="auto">
                      <a:xfrm>
                        <a:off x="3546475" y="1457325"/>
                        <a:ext cx="5969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7722" name="Group 154"/>
          <p:cNvGrpSpPr>
            <a:grpSpLocks/>
          </p:cNvGrpSpPr>
          <p:nvPr/>
        </p:nvGrpSpPr>
        <p:grpSpPr bwMode="auto">
          <a:xfrm>
            <a:off x="104775" y="1411288"/>
            <a:ext cx="1463675" cy="1362075"/>
            <a:chOff x="3235" y="1159"/>
            <a:chExt cx="922" cy="858"/>
          </a:xfrm>
        </p:grpSpPr>
        <p:sp>
          <p:nvSpPr>
            <p:cNvPr id="237693" name="Line 125"/>
            <p:cNvSpPr>
              <a:spLocks noChangeShapeType="1"/>
            </p:cNvSpPr>
            <p:nvPr/>
          </p:nvSpPr>
          <p:spPr bwMode="auto">
            <a:xfrm>
              <a:off x="3402" y="1878"/>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694" name="Line 126"/>
            <p:cNvSpPr>
              <a:spLocks noChangeShapeType="1"/>
            </p:cNvSpPr>
            <p:nvPr/>
          </p:nvSpPr>
          <p:spPr bwMode="auto">
            <a:xfrm rot="-5400000">
              <a:off x="3275" y="1745"/>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695" name="Line 127"/>
            <p:cNvSpPr>
              <a:spLocks noChangeShapeType="1"/>
            </p:cNvSpPr>
            <p:nvPr/>
          </p:nvSpPr>
          <p:spPr bwMode="auto">
            <a:xfrm rot="-5400000" flipH="1" flipV="1">
              <a:off x="3271" y="1873"/>
              <a:ext cx="144" cy="144"/>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696" name="Oval 128"/>
            <p:cNvSpPr>
              <a:spLocks noChangeArrowheads="1"/>
            </p:cNvSpPr>
            <p:nvPr/>
          </p:nvSpPr>
          <p:spPr bwMode="auto">
            <a:xfrm>
              <a:off x="3768" y="132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697" name="Oval 129"/>
            <p:cNvSpPr>
              <a:spLocks noChangeArrowheads="1"/>
            </p:cNvSpPr>
            <p:nvPr/>
          </p:nvSpPr>
          <p:spPr bwMode="auto">
            <a:xfrm>
              <a:off x="3401" y="185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698" name="Line 130"/>
            <p:cNvSpPr>
              <a:spLocks noChangeShapeType="1"/>
            </p:cNvSpPr>
            <p:nvPr/>
          </p:nvSpPr>
          <p:spPr bwMode="auto">
            <a:xfrm flipV="1">
              <a:off x="3420" y="1362"/>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699" name="Freeform 131"/>
            <p:cNvSpPr>
              <a:spLocks/>
            </p:cNvSpPr>
            <p:nvPr/>
          </p:nvSpPr>
          <p:spPr bwMode="auto">
            <a:xfrm>
              <a:off x="3444" y="1230"/>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00" name="Text Box 132"/>
            <p:cNvSpPr txBox="1">
              <a:spLocks noChangeArrowheads="1"/>
            </p:cNvSpPr>
            <p:nvPr/>
          </p:nvSpPr>
          <p:spPr bwMode="auto">
            <a:xfrm>
              <a:off x="3716" y="1159"/>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237701" name="Text Box 133"/>
            <p:cNvSpPr txBox="1">
              <a:spLocks noChangeArrowheads="1"/>
            </p:cNvSpPr>
            <p:nvPr/>
          </p:nvSpPr>
          <p:spPr bwMode="auto">
            <a:xfrm>
              <a:off x="3235" y="1752"/>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graphicFrame>
          <p:nvGraphicFramePr>
            <p:cNvPr id="237702" name="Object 134"/>
            <p:cNvGraphicFramePr>
              <a:graphicFrameLocks noChangeAspect="1"/>
            </p:cNvGraphicFramePr>
            <p:nvPr/>
          </p:nvGraphicFramePr>
          <p:xfrm>
            <a:off x="3530" y="1452"/>
            <a:ext cx="80" cy="96"/>
          </p:xfrm>
          <a:graphic>
            <a:graphicData uri="http://schemas.openxmlformats.org/presentationml/2006/ole">
              <mc:AlternateContent xmlns:mc="http://schemas.openxmlformats.org/markup-compatibility/2006">
                <mc:Choice xmlns:v="urn:schemas-microsoft-com:vml" Requires="v">
                  <p:oleObj spid="_x0000_s625378" name="Формула" r:id="rId7" imgW="126720" imgH="152280" progId="Equation.3">
                    <p:embed/>
                  </p:oleObj>
                </mc:Choice>
                <mc:Fallback>
                  <p:oleObj name="Формула" r:id="rId7" imgW="126720" imgH="1522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30" y="1452"/>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04" name="Oval 136"/>
            <p:cNvSpPr>
              <a:spLocks noChangeArrowheads="1"/>
            </p:cNvSpPr>
            <p:nvPr/>
          </p:nvSpPr>
          <p:spPr bwMode="auto">
            <a:xfrm>
              <a:off x="3929" y="145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705" name="Text Box 137"/>
            <p:cNvSpPr txBox="1">
              <a:spLocks noChangeArrowheads="1"/>
            </p:cNvSpPr>
            <p:nvPr/>
          </p:nvSpPr>
          <p:spPr bwMode="auto">
            <a:xfrm>
              <a:off x="3943" y="1404"/>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M</a:t>
              </a:r>
              <a:r>
                <a:rPr lang="en-US" altLang="ru-RU" sz="1000" baseline="-25000">
                  <a:solidFill>
                    <a:srgbClr val="000000"/>
                  </a:solidFill>
                  <a:latin typeface="Arial" charset="0"/>
                </a:rPr>
                <a:t>1</a:t>
              </a:r>
              <a:endParaRPr lang="ru-RU" altLang="ru-RU" sz="1000" baseline="-25000">
                <a:solidFill>
                  <a:srgbClr val="000000"/>
                </a:solidFill>
                <a:latin typeface="Arial" charset="0"/>
              </a:endParaRPr>
            </a:p>
          </p:txBody>
        </p:sp>
        <p:sp>
          <p:nvSpPr>
            <p:cNvPr id="237706" name="Line 138"/>
            <p:cNvSpPr>
              <a:spLocks noChangeShapeType="1"/>
            </p:cNvSpPr>
            <p:nvPr/>
          </p:nvSpPr>
          <p:spPr bwMode="auto">
            <a:xfrm flipV="1">
              <a:off x="3420" y="1482"/>
              <a:ext cx="516" cy="3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237708" name="Object 140"/>
            <p:cNvGraphicFramePr>
              <a:graphicFrameLocks noChangeAspect="1"/>
            </p:cNvGraphicFramePr>
            <p:nvPr/>
          </p:nvGraphicFramePr>
          <p:xfrm>
            <a:off x="3679" y="1677"/>
            <a:ext cx="80" cy="136"/>
          </p:xfrm>
          <a:graphic>
            <a:graphicData uri="http://schemas.openxmlformats.org/presentationml/2006/ole">
              <mc:AlternateContent xmlns:mc="http://schemas.openxmlformats.org/markup-compatibility/2006">
                <mc:Choice xmlns:v="urn:schemas-microsoft-com:vml" Requires="v">
                  <p:oleObj spid="_x0000_s625379" name="Формула" r:id="rId9" imgW="126720" imgH="215640" progId="Equation.3">
                    <p:embed/>
                  </p:oleObj>
                </mc:Choice>
                <mc:Fallback>
                  <p:oleObj name="Формула" r:id="rId9" imgW="12672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679" y="1677"/>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09" name="Object 141"/>
            <p:cNvGraphicFramePr>
              <a:graphicFrameLocks noChangeAspect="1"/>
            </p:cNvGraphicFramePr>
            <p:nvPr/>
          </p:nvGraphicFramePr>
          <p:xfrm>
            <a:off x="3737" y="1411"/>
            <a:ext cx="144" cy="104"/>
          </p:xfrm>
          <a:graphic>
            <a:graphicData uri="http://schemas.openxmlformats.org/presentationml/2006/ole">
              <mc:AlternateContent xmlns:mc="http://schemas.openxmlformats.org/markup-compatibility/2006">
                <mc:Choice xmlns:v="urn:schemas-microsoft-com:vml" Requires="v">
                  <p:oleObj spid="_x0000_s625380" name="Формула" r:id="rId11" imgW="228600" imgH="164880" progId="Equation.3">
                    <p:embed/>
                  </p:oleObj>
                </mc:Choice>
                <mc:Fallback>
                  <p:oleObj name="Формула" r:id="rId11" imgW="228600" imgH="1648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737" y="1411"/>
                          <a:ext cx="14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10" name="Line 142"/>
            <p:cNvSpPr>
              <a:spLocks noChangeShapeType="1"/>
            </p:cNvSpPr>
            <p:nvPr/>
          </p:nvSpPr>
          <p:spPr bwMode="auto">
            <a:xfrm>
              <a:off x="3798" y="1356"/>
              <a:ext cx="138" cy="1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237712" name="Text Box 144"/>
          <p:cNvSpPr txBox="1">
            <a:spLocks noChangeArrowheads="1"/>
          </p:cNvSpPr>
          <p:nvPr/>
        </p:nvSpPr>
        <p:spPr bwMode="auto">
          <a:xfrm>
            <a:off x="4260850" y="1439863"/>
            <a:ext cx="462915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solidFill>
                  <a:srgbClr val="000000"/>
                </a:solidFill>
                <a:latin typeface="Arial" charset="0"/>
              </a:rPr>
              <a:t>The </a:t>
            </a:r>
            <a:r>
              <a:rPr lang="en-US" sz="1000" dirty="0">
                <a:solidFill>
                  <a:srgbClr val="000000"/>
                </a:solidFill>
                <a:latin typeface="Arial" charset="0"/>
              </a:rPr>
              <a:t>average velocity of the particle during the given </a:t>
            </a:r>
            <a:r>
              <a:rPr lang="en-US" sz="1000" dirty="0" smtClean="0">
                <a:solidFill>
                  <a:srgbClr val="000000"/>
                </a:solidFill>
                <a:latin typeface="Arial" charset="0"/>
              </a:rPr>
              <a:t>time interval </a:t>
            </a:r>
            <a:r>
              <a:rPr lang="en-US" sz="1000" i="1" dirty="0">
                <a:solidFill>
                  <a:srgbClr val="000000"/>
                </a:solidFill>
                <a:latin typeface="Arial" charset="0"/>
              </a:rPr>
              <a:t>∆</a:t>
            </a:r>
            <a:r>
              <a:rPr lang="en-US" sz="1000" i="1" dirty="0" smtClean="0">
                <a:solidFill>
                  <a:srgbClr val="000000"/>
                </a:solidFill>
                <a:latin typeface="Arial" charset="0"/>
              </a:rPr>
              <a:t>t </a:t>
            </a:r>
            <a:r>
              <a:rPr lang="en-US" sz="1000" dirty="0" smtClean="0">
                <a:solidFill>
                  <a:srgbClr val="000000"/>
                </a:solidFill>
                <a:latin typeface="Arial" charset="0"/>
              </a:rPr>
              <a:t>is directed along  </a:t>
            </a:r>
            <a:r>
              <a:rPr lang="en-US" sz="1000" dirty="0">
                <a:solidFill>
                  <a:srgbClr val="000000"/>
                </a:solidFill>
                <a:latin typeface="Arial" charset="0"/>
              </a:rPr>
              <a:t>the secant</a:t>
            </a:r>
            <a:r>
              <a:rPr lang="en-US" sz="1000" b="1" dirty="0">
                <a:solidFill>
                  <a:srgbClr val="000000"/>
                </a:solidFill>
                <a:latin typeface="Arial" charset="0"/>
              </a:rPr>
              <a:t> </a:t>
            </a:r>
            <a:r>
              <a:rPr lang="en-US" sz="1100" i="1" dirty="0" smtClean="0">
                <a:solidFill>
                  <a:srgbClr val="000000"/>
                </a:solidFill>
                <a:latin typeface="Times New Roman" pitchFamily="18" charset="0"/>
                <a:cs typeface="Times New Roman" pitchFamily="18" charset="0"/>
              </a:rPr>
              <a:t>MM</a:t>
            </a:r>
            <a:r>
              <a:rPr lang="en-US" sz="1100" i="1" baseline="-25000" dirty="0" smtClean="0">
                <a:solidFill>
                  <a:srgbClr val="000000"/>
                </a:solidFill>
                <a:latin typeface="Times New Roman" pitchFamily="18" charset="0"/>
                <a:cs typeface="Times New Roman" pitchFamily="18" charset="0"/>
              </a:rPr>
              <a:t>1</a:t>
            </a:r>
            <a:r>
              <a:rPr lang="en-US" sz="1000" i="1" dirty="0" smtClean="0">
                <a:solidFill>
                  <a:srgbClr val="000000"/>
                </a:solidFill>
                <a:latin typeface="Arial" charset="0"/>
              </a:rPr>
              <a:t>.</a:t>
            </a:r>
            <a:endParaRPr lang="ru-RU" altLang="ru-RU" sz="1000" i="1" dirty="0">
              <a:solidFill>
                <a:srgbClr val="000000"/>
              </a:solidFill>
              <a:latin typeface="Arial" charset="0"/>
              <a:sym typeface="Symbol" pitchFamily="18" charset="2"/>
            </a:endParaRPr>
          </a:p>
        </p:txBody>
      </p:sp>
      <p:graphicFrame>
        <p:nvGraphicFramePr>
          <p:cNvPr id="237713" name="Object 145"/>
          <p:cNvGraphicFramePr>
            <a:graphicFrameLocks noChangeAspect="1"/>
          </p:cNvGraphicFramePr>
          <p:nvPr>
            <p:extLst>
              <p:ext uri="{D42A27DB-BD31-4B8C-83A1-F6EECF244321}">
                <p14:modId xmlns:p14="http://schemas.microsoft.com/office/powerpoint/2010/main" val="3377569218"/>
              </p:ext>
            </p:extLst>
          </p:nvPr>
        </p:nvGraphicFramePr>
        <p:xfrm>
          <a:off x="7996238" y="1865313"/>
          <a:ext cx="1028700" cy="393700"/>
        </p:xfrm>
        <a:graphic>
          <a:graphicData uri="http://schemas.openxmlformats.org/presentationml/2006/ole">
            <mc:AlternateContent xmlns:mc="http://schemas.openxmlformats.org/markup-compatibility/2006">
              <mc:Choice xmlns:v="urn:schemas-microsoft-com:vml" Requires="v">
                <p:oleObj spid="_x0000_s625381" name="Equation" r:id="rId13" imgW="1028520" imgH="393480" progId="Equation.DSMT4">
                  <p:embed/>
                </p:oleObj>
              </mc:Choice>
              <mc:Fallback>
                <p:oleObj name="Equation" r:id="rId13" imgW="1028520" imgH="393480" progId="Equation.DSMT4">
                  <p:embed/>
                  <p:pic>
                    <p:nvPicPr>
                      <p:cNvPr id="0" name=""/>
                      <p:cNvPicPr>
                        <a:picLocks noChangeAspect="1" noChangeArrowheads="1"/>
                      </p:cNvPicPr>
                      <p:nvPr/>
                    </p:nvPicPr>
                    <p:blipFill>
                      <a:blip r:embed="rId14"/>
                      <a:srcRect/>
                      <a:stretch>
                        <a:fillRect/>
                      </a:stretch>
                    </p:blipFill>
                    <p:spPr bwMode="auto">
                      <a:xfrm>
                        <a:off x="7996238" y="1865313"/>
                        <a:ext cx="10287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14" name="Text Box 146"/>
          <p:cNvSpPr txBox="1">
            <a:spLocks noChangeArrowheads="1"/>
          </p:cNvSpPr>
          <p:nvPr/>
        </p:nvSpPr>
        <p:spPr bwMode="auto">
          <a:xfrm>
            <a:off x="2363788" y="2257425"/>
            <a:ext cx="6186487" cy="1031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smtClean="0">
                <a:solidFill>
                  <a:srgbClr val="00007D">
                    <a:lumMod val="60000"/>
                    <a:lumOff val="40000"/>
                  </a:srgbClr>
                </a:solidFill>
                <a:latin typeface="Arial" charset="0"/>
              </a:rPr>
              <a:t>The </a:t>
            </a:r>
            <a:r>
              <a:rPr lang="en-US" sz="1000" b="1" dirty="0">
                <a:solidFill>
                  <a:srgbClr val="00007D">
                    <a:lumMod val="60000"/>
                    <a:lumOff val="40000"/>
                  </a:srgbClr>
                </a:solidFill>
                <a:latin typeface="Arial" charset="0"/>
              </a:rPr>
              <a:t>vector of instantaneous velocity of a particle is equal to the first derivative of the radius vector of the particle with respect to </a:t>
            </a:r>
            <a:r>
              <a:rPr lang="en-US" sz="1000" b="1" dirty="0" smtClean="0">
                <a:solidFill>
                  <a:srgbClr val="00007D">
                    <a:lumMod val="60000"/>
                    <a:lumOff val="40000"/>
                  </a:srgbClr>
                </a:solidFill>
                <a:latin typeface="Arial" charset="0"/>
              </a:rPr>
              <a:t>time.</a:t>
            </a:r>
            <a:r>
              <a:rPr lang="en-US" sz="1000" dirty="0">
                <a:solidFill>
                  <a:srgbClr val="000000"/>
                </a:solidFill>
                <a:latin typeface="Arial" charset="0"/>
              </a:rPr>
              <a:t> As the limiting direction of the secant</a:t>
            </a:r>
            <a:r>
              <a:rPr lang="en-US" sz="1000" b="1" dirty="0">
                <a:solidFill>
                  <a:srgbClr val="000000"/>
                </a:solidFill>
                <a:latin typeface="Arial" charset="0"/>
              </a:rPr>
              <a:t> </a:t>
            </a:r>
            <a:r>
              <a:rPr lang="en-US" sz="1100" i="1" dirty="0">
                <a:solidFill>
                  <a:srgbClr val="000000"/>
                </a:solidFill>
                <a:latin typeface="Times New Roman" pitchFamily="18" charset="0"/>
                <a:cs typeface="Times New Roman" pitchFamily="18" charset="0"/>
              </a:rPr>
              <a:t>MM</a:t>
            </a:r>
            <a:r>
              <a:rPr lang="en-US" sz="1100" i="1" baseline="-25000" dirty="0">
                <a:solidFill>
                  <a:srgbClr val="000000"/>
                </a:solidFill>
                <a:latin typeface="Times New Roman" pitchFamily="18" charset="0"/>
                <a:cs typeface="Times New Roman" pitchFamily="18" charset="0"/>
              </a:rPr>
              <a:t>1</a:t>
            </a:r>
            <a:r>
              <a:rPr lang="en-US" sz="1100" dirty="0">
                <a:solidFill>
                  <a:srgbClr val="000000"/>
                </a:solidFill>
                <a:latin typeface="Times New Roman" pitchFamily="18" charset="0"/>
                <a:cs typeface="Times New Roman" pitchFamily="18" charset="0"/>
              </a:rPr>
              <a:t> </a:t>
            </a:r>
            <a:r>
              <a:rPr lang="en-US" sz="1000" dirty="0">
                <a:solidFill>
                  <a:srgbClr val="000000"/>
                </a:solidFill>
                <a:latin typeface="Arial" charset="0"/>
              </a:rPr>
              <a:t>is a tangent, the vector of instantaneous velocity is tangent to the path of the particle in the direction of motion.</a:t>
            </a:r>
            <a:endParaRPr lang="ru-RU" sz="1000" dirty="0">
              <a:solidFill>
                <a:srgbClr val="000000"/>
              </a:solidFill>
              <a:latin typeface="Arial" charset="0"/>
            </a:endParaRPr>
          </a:p>
          <a:p>
            <a:r>
              <a:rPr lang="en-US" sz="1000" dirty="0">
                <a:solidFill>
                  <a:srgbClr val="000000"/>
                </a:solidFill>
                <a:latin typeface="Arial" charset="0"/>
              </a:rPr>
              <a:t> </a:t>
            </a:r>
            <a:endParaRPr lang="ru-RU" sz="1000" dirty="0">
              <a:solidFill>
                <a:srgbClr val="000000"/>
              </a:solidFill>
              <a:latin typeface="Arial" charset="0"/>
            </a:endParaRPr>
          </a:p>
          <a:p>
            <a:endParaRPr lang="ru-RU" sz="1000" b="1" dirty="0">
              <a:solidFill>
                <a:srgbClr val="00007D">
                  <a:lumMod val="60000"/>
                  <a:lumOff val="40000"/>
                </a:srgbClr>
              </a:solidFill>
              <a:latin typeface="Arial" charset="0"/>
            </a:endParaRPr>
          </a:p>
          <a:p>
            <a:endParaRPr lang="ru-RU" altLang="ru-RU" sz="1000" dirty="0">
              <a:solidFill>
                <a:srgbClr val="000000"/>
              </a:solidFill>
              <a:latin typeface="Arial" charset="0"/>
              <a:sym typeface="Symbol" pitchFamily="18" charset="2"/>
            </a:endParaRPr>
          </a:p>
        </p:txBody>
      </p:sp>
      <p:grpSp>
        <p:nvGrpSpPr>
          <p:cNvPr id="237723" name="Group 155"/>
          <p:cNvGrpSpPr>
            <a:grpSpLocks/>
          </p:cNvGrpSpPr>
          <p:nvPr/>
        </p:nvGrpSpPr>
        <p:grpSpPr bwMode="auto">
          <a:xfrm>
            <a:off x="1200150" y="1876425"/>
            <a:ext cx="463550" cy="228600"/>
            <a:chOff x="756" y="1446"/>
            <a:chExt cx="292" cy="144"/>
          </a:xfrm>
        </p:grpSpPr>
        <p:sp>
          <p:nvSpPr>
            <p:cNvPr id="237715" name="AutoShape 147"/>
            <p:cNvSpPr>
              <a:spLocks noChangeArrowheads="1"/>
            </p:cNvSpPr>
            <p:nvPr/>
          </p:nvSpPr>
          <p:spPr bwMode="auto">
            <a:xfrm rot="2261655">
              <a:off x="756" y="1530"/>
              <a:ext cx="276" cy="56"/>
            </a:xfrm>
            <a:prstGeom prst="rightArrow">
              <a:avLst>
                <a:gd name="adj1" fmla="val 50000"/>
                <a:gd name="adj2" fmla="val 123214"/>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237716" name="Object 148"/>
            <p:cNvGraphicFramePr>
              <a:graphicFrameLocks noChangeAspect="1"/>
            </p:cNvGraphicFramePr>
            <p:nvPr>
              <p:extLst>
                <p:ext uri="{D42A27DB-BD31-4B8C-83A1-F6EECF244321}">
                  <p14:modId xmlns:p14="http://schemas.microsoft.com/office/powerpoint/2010/main" val="3627450469"/>
                </p:ext>
              </p:extLst>
            </p:nvPr>
          </p:nvGraphicFramePr>
          <p:xfrm>
            <a:off x="920" y="1446"/>
            <a:ext cx="128" cy="144"/>
          </p:xfrm>
          <a:graphic>
            <a:graphicData uri="http://schemas.openxmlformats.org/presentationml/2006/ole">
              <mc:AlternateContent xmlns:mc="http://schemas.openxmlformats.org/markup-compatibility/2006">
                <mc:Choice xmlns:v="urn:schemas-microsoft-com:vml" Requires="v">
                  <p:oleObj spid="_x0000_s625382" name="Equation" r:id="rId15" imgW="203040" imgH="228600" progId="Equation.DSMT4">
                    <p:embed/>
                  </p:oleObj>
                </mc:Choice>
                <mc:Fallback>
                  <p:oleObj name="Equation" r:id="rId15" imgW="203040" imgH="228600" progId="Equation.DSMT4">
                    <p:embed/>
                    <p:pic>
                      <p:nvPicPr>
                        <p:cNvPr id="0" name=""/>
                        <p:cNvPicPr>
                          <a:picLocks noChangeAspect="1" noChangeArrowheads="1"/>
                        </p:cNvPicPr>
                        <p:nvPr/>
                      </p:nvPicPr>
                      <p:blipFill>
                        <a:blip r:embed="rId16"/>
                        <a:srcRect/>
                        <a:stretch>
                          <a:fillRect/>
                        </a:stretch>
                      </p:blipFill>
                      <p:spPr bwMode="auto">
                        <a:xfrm>
                          <a:off x="920" y="1446"/>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7717" name="Text Box 149"/>
          <p:cNvSpPr txBox="1">
            <a:spLocks noChangeArrowheads="1"/>
          </p:cNvSpPr>
          <p:nvPr/>
        </p:nvSpPr>
        <p:spPr bwMode="auto">
          <a:xfrm>
            <a:off x="1790700" y="1931988"/>
            <a:ext cx="26416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Consider the limit at </a:t>
            </a:r>
            <a:r>
              <a:rPr lang="ru-RU" altLang="ru-RU" sz="1000" i="1" dirty="0" smtClean="0">
                <a:solidFill>
                  <a:srgbClr val="000000"/>
                </a:solidFill>
                <a:latin typeface="Arial" charset="0"/>
                <a:sym typeface="Symbol" pitchFamily="18" charset="2"/>
              </a:rPr>
              <a:t></a:t>
            </a:r>
            <a:r>
              <a:rPr lang="en-US" altLang="ru-RU" sz="1000" i="1" dirty="0" smtClean="0">
                <a:solidFill>
                  <a:srgbClr val="000000"/>
                </a:solidFill>
                <a:latin typeface="Arial" charset="0"/>
                <a:sym typeface="Symbol" pitchFamily="18" charset="2"/>
              </a:rPr>
              <a:t>t</a:t>
            </a:r>
            <a:r>
              <a:rPr lang="ru-RU" altLang="ru-RU" sz="1000" i="1" dirty="0" smtClean="0">
                <a:solidFill>
                  <a:srgbClr val="000000"/>
                </a:solidFill>
                <a:latin typeface="Arial" charset="0"/>
                <a:sym typeface="Symbol" pitchFamily="18" charset="2"/>
              </a:rPr>
              <a:t> </a:t>
            </a:r>
            <a:r>
              <a:rPr lang="ru-RU" altLang="ru-RU" sz="1000" dirty="0" smtClean="0">
                <a:solidFill>
                  <a:srgbClr val="000000"/>
                </a:solidFill>
                <a:latin typeface="Arial" charset="0"/>
                <a:sym typeface="Symbol" pitchFamily="18" charset="2"/>
              </a:rPr>
              <a:t> 0</a:t>
            </a:r>
            <a:r>
              <a:rPr lang="en-US" altLang="ru-RU" sz="1000" dirty="0" smtClean="0">
                <a:solidFill>
                  <a:srgbClr val="000000"/>
                </a:solidFill>
                <a:latin typeface="Arial" charset="0"/>
                <a:sym typeface="Symbol" pitchFamily="18" charset="2"/>
              </a:rPr>
              <a:t>.</a:t>
            </a:r>
            <a:endParaRPr lang="ru-RU" altLang="ru-RU" sz="1000" i="1" dirty="0">
              <a:solidFill>
                <a:srgbClr val="000000"/>
              </a:solidFill>
              <a:latin typeface="Arial" charset="0"/>
              <a:sym typeface="Symbol" pitchFamily="18" charset="2"/>
            </a:endParaRPr>
          </a:p>
        </p:txBody>
      </p:sp>
      <p:graphicFrame>
        <p:nvGraphicFramePr>
          <p:cNvPr id="237719" name="Object 151"/>
          <p:cNvGraphicFramePr>
            <a:graphicFrameLocks noChangeAspect="1"/>
          </p:cNvGraphicFramePr>
          <p:nvPr>
            <p:extLst>
              <p:ext uri="{D42A27DB-BD31-4B8C-83A1-F6EECF244321}">
                <p14:modId xmlns:p14="http://schemas.microsoft.com/office/powerpoint/2010/main" val="815540731"/>
              </p:ext>
            </p:extLst>
          </p:nvPr>
        </p:nvGraphicFramePr>
        <p:xfrm>
          <a:off x="4318000" y="1835150"/>
          <a:ext cx="914400" cy="393700"/>
        </p:xfrm>
        <a:graphic>
          <a:graphicData uri="http://schemas.openxmlformats.org/presentationml/2006/ole">
            <mc:AlternateContent xmlns:mc="http://schemas.openxmlformats.org/markup-compatibility/2006">
              <mc:Choice xmlns:v="urn:schemas-microsoft-com:vml" Requires="v">
                <p:oleObj spid="_x0000_s625383" name="Equation" r:id="rId17" imgW="914400" imgH="393480" progId="Equation.DSMT4">
                  <p:embed/>
                </p:oleObj>
              </mc:Choice>
              <mc:Fallback>
                <p:oleObj name="Equation" r:id="rId17" imgW="914400" imgH="393480" progId="Equation.DSMT4">
                  <p:embed/>
                  <p:pic>
                    <p:nvPicPr>
                      <p:cNvPr id="0" name=""/>
                      <p:cNvPicPr>
                        <a:picLocks noChangeAspect="1" noChangeArrowheads="1"/>
                      </p:cNvPicPr>
                      <p:nvPr/>
                    </p:nvPicPr>
                    <p:blipFill>
                      <a:blip r:embed="rId18"/>
                      <a:srcRect/>
                      <a:stretch>
                        <a:fillRect/>
                      </a:stretch>
                    </p:blipFill>
                    <p:spPr bwMode="auto">
                      <a:xfrm>
                        <a:off x="4318000" y="1835150"/>
                        <a:ext cx="9144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20" name="Object 152"/>
          <p:cNvGraphicFramePr>
            <a:graphicFrameLocks noChangeAspect="1"/>
          </p:cNvGraphicFramePr>
          <p:nvPr>
            <p:extLst>
              <p:ext uri="{D42A27DB-BD31-4B8C-83A1-F6EECF244321}">
                <p14:modId xmlns:p14="http://schemas.microsoft.com/office/powerpoint/2010/main" val="3916514930"/>
              </p:ext>
            </p:extLst>
          </p:nvPr>
        </p:nvGraphicFramePr>
        <p:xfrm>
          <a:off x="1749425" y="2187575"/>
          <a:ext cx="508000" cy="393700"/>
        </p:xfrm>
        <a:graphic>
          <a:graphicData uri="http://schemas.openxmlformats.org/presentationml/2006/ole">
            <mc:AlternateContent xmlns:mc="http://schemas.openxmlformats.org/markup-compatibility/2006">
              <mc:Choice xmlns:v="urn:schemas-microsoft-com:vml" Requires="v">
                <p:oleObj spid="_x0000_s625384" name="Equation" r:id="rId19" imgW="507960" imgH="393480" progId="Equation.DSMT4">
                  <p:embed/>
                </p:oleObj>
              </mc:Choice>
              <mc:Fallback>
                <p:oleObj name="Equation" r:id="rId19" imgW="507960" imgH="393480" progId="Equation.DSMT4">
                  <p:embed/>
                  <p:pic>
                    <p:nvPicPr>
                      <p:cNvPr id="0" name=""/>
                      <p:cNvPicPr>
                        <a:picLocks noChangeAspect="1" noChangeArrowheads="1"/>
                      </p:cNvPicPr>
                      <p:nvPr/>
                    </p:nvPicPr>
                    <p:blipFill>
                      <a:blip r:embed="rId20"/>
                      <a:srcRect/>
                      <a:stretch>
                        <a:fillRect/>
                      </a:stretch>
                    </p:blipFill>
                    <p:spPr bwMode="auto">
                      <a:xfrm>
                        <a:off x="1749425" y="2187575"/>
                        <a:ext cx="508000" cy="3937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237721" name="AutoShape 153"/>
          <p:cNvSpPr>
            <a:spLocks noChangeArrowheads="1"/>
          </p:cNvSpPr>
          <p:nvPr/>
        </p:nvSpPr>
        <p:spPr bwMode="auto">
          <a:xfrm rot="1169039">
            <a:off x="960438" y="1731963"/>
            <a:ext cx="438150" cy="88900"/>
          </a:xfrm>
          <a:prstGeom prst="rightArrow">
            <a:avLst>
              <a:gd name="adj1" fmla="val 50000"/>
              <a:gd name="adj2" fmla="val 12321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237724" name="Object 156"/>
          <p:cNvGraphicFramePr>
            <a:graphicFrameLocks noChangeAspect="1"/>
          </p:cNvGraphicFramePr>
          <p:nvPr/>
        </p:nvGraphicFramePr>
        <p:xfrm>
          <a:off x="1174750" y="1603375"/>
          <a:ext cx="127000" cy="165100"/>
        </p:xfrm>
        <a:graphic>
          <a:graphicData uri="http://schemas.openxmlformats.org/presentationml/2006/ole">
            <mc:AlternateContent xmlns:mc="http://schemas.openxmlformats.org/markup-compatibility/2006">
              <mc:Choice xmlns:v="urn:schemas-microsoft-com:vml" Requires="v">
                <p:oleObj spid="_x0000_s625385" name="Формула" r:id="rId21" imgW="126720" imgH="164880" progId="Equation.3">
                  <p:embed/>
                </p:oleObj>
              </mc:Choice>
              <mc:Fallback>
                <p:oleObj name="Формула" r:id="rId21" imgW="126720" imgH="16488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174750" y="1603375"/>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25" name="Text Box 157"/>
          <p:cNvSpPr txBox="1">
            <a:spLocks noChangeArrowheads="1"/>
          </p:cNvSpPr>
          <p:nvPr/>
        </p:nvSpPr>
        <p:spPr bwMode="auto">
          <a:xfrm>
            <a:off x="4385196" y="1415283"/>
            <a:ext cx="422433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dirty="0" smtClean="0">
                <a:solidFill>
                  <a:srgbClr val="000000"/>
                </a:solidFill>
                <a:latin typeface="Arial" charset="0"/>
                <a:sym typeface="Symbol" pitchFamily="18" charset="2"/>
              </a:rPr>
              <a:t>.</a:t>
            </a:r>
            <a:endParaRPr lang="ru-RU" altLang="ru-RU" sz="1000" i="1" dirty="0">
              <a:solidFill>
                <a:srgbClr val="000000"/>
              </a:solidFill>
              <a:latin typeface="Arial" charset="0"/>
              <a:sym typeface="Symbol" pitchFamily="18" charset="2"/>
            </a:endParaRPr>
          </a:p>
        </p:txBody>
      </p:sp>
      <p:graphicFrame>
        <p:nvGraphicFramePr>
          <p:cNvPr id="237726" name="Object 158"/>
          <p:cNvGraphicFramePr>
            <a:graphicFrameLocks noChangeAspect="1"/>
          </p:cNvGraphicFramePr>
          <p:nvPr>
            <p:extLst>
              <p:ext uri="{D42A27DB-BD31-4B8C-83A1-F6EECF244321}">
                <p14:modId xmlns:p14="http://schemas.microsoft.com/office/powerpoint/2010/main" val="3476115928"/>
              </p:ext>
            </p:extLst>
          </p:nvPr>
        </p:nvGraphicFramePr>
        <p:xfrm>
          <a:off x="3708400" y="2776538"/>
          <a:ext cx="1727200" cy="228600"/>
        </p:xfrm>
        <a:graphic>
          <a:graphicData uri="http://schemas.openxmlformats.org/presentationml/2006/ole">
            <mc:AlternateContent xmlns:mc="http://schemas.openxmlformats.org/markup-compatibility/2006">
              <mc:Choice xmlns:v="urn:schemas-microsoft-com:vml" Requires="v">
                <p:oleObj spid="_x0000_s625386" name="Equation" r:id="rId23" imgW="1726920" imgH="228600" progId="Equation.DSMT4">
                  <p:embed/>
                </p:oleObj>
              </mc:Choice>
              <mc:Fallback>
                <p:oleObj name="Equation" r:id="rId23" imgW="1726920" imgH="228600" progId="Equation.DSMT4">
                  <p:embed/>
                  <p:pic>
                    <p:nvPicPr>
                      <p:cNvPr id="0" name=""/>
                      <p:cNvPicPr>
                        <a:picLocks noChangeAspect="1" noChangeArrowheads="1"/>
                      </p:cNvPicPr>
                      <p:nvPr/>
                    </p:nvPicPr>
                    <p:blipFill>
                      <a:blip r:embed="rId24"/>
                      <a:srcRect/>
                      <a:stretch>
                        <a:fillRect/>
                      </a:stretch>
                    </p:blipFill>
                    <p:spPr bwMode="auto">
                      <a:xfrm>
                        <a:off x="3708400" y="2776538"/>
                        <a:ext cx="17272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7" name="Object 169"/>
          <p:cNvGraphicFramePr>
            <a:graphicFrameLocks noChangeAspect="1"/>
          </p:cNvGraphicFramePr>
          <p:nvPr>
            <p:extLst>
              <p:ext uri="{D42A27DB-BD31-4B8C-83A1-F6EECF244321}">
                <p14:modId xmlns:p14="http://schemas.microsoft.com/office/powerpoint/2010/main" val="2538633476"/>
              </p:ext>
            </p:extLst>
          </p:nvPr>
        </p:nvGraphicFramePr>
        <p:xfrm>
          <a:off x="5276850" y="3219381"/>
          <a:ext cx="698500" cy="736600"/>
        </p:xfrm>
        <a:graphic>
          <a:graphicData uri="http://schemas.openxmlformats.org/presentationml/2006/ole">
            <mc:AlternateContent xmlns:mc="http://schemas.openxmlformats.org/markup-compatibility/2006">
              <mc:Choice xmlns:v="urn:schemas-microsoft-com:vml" Requires="v">
                <p:oleObj spid="_x0000_s625387" name="Формула" r:id="rId25" imgW="698400" imgH="736560" progId="Equation.3">
                  <p:embed/>
                </p:oleObj>
              </mc:Choice>
              <mc:Fallback>
                <p:oleObj name="Формула" r:id="rId25" imgW="698400" imgH="73656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276850" y="3219381"/>
                        <a:ext cx="698500" cy="736600"/>
                      </a:xfrm>
                      <a:prstGeom prst="rect">
                        <a:avLst/>
                      </a:prstGeom>
                      <a:pattFill prst="pct50">
                        <a:fgClr>
                          <a:srgbClr val="FFFF99"/>
                        </a:fgClr>
                        <a:bgClr>
                          <a:schemeClr val="bg1"/>
                        </a:bgClr>
                      </a:pattFill>
                      <a:ln w="9525">
                        <a:solidFill>
                          <a:srgbClr val="000080"/>
                        </a:solidFill>
                        <a:miter lim="800000"/>
                        <a:headEnd/>
                        <a:tailEnd/>
                      </a:ln>
                      <a:effectLst/>
                      <a:extLst/>
                    </p:spPr>
                  </p:pic>
                </p:oleObj>
              </mc:Fallback>
            </mc:AlternateContent>
          </a:graphicData>
        </a:graphic>
      </p:graphicFrame>
      <p:sp>
        <p:nvSpPr>
          <p:cNvPr id="237747" name="Text Box 179"/>
          <p:cNvSpPr txBox="1">
            <a:spLocks noChangeArrowheads="1"/>
          </p:cNvSpPr>
          <p:nvPr/>
        </p:nvSpPr>
        <p:spPr bwMode="auto">
          <a:xfrm>
            <a:off x="419100" y="2745654"/>
            <a:ext cx="344713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dirty="0">
                <a:solidFill>
                  <a:srgbClr val="FF0000"/>
                </a:solidFill>
                <a:latin typeface="Arial" charset="0"/>
              </a:rPr>
              <a:t>Coordinate </a:t>
            </a:r>
            <a:r>
              <a:rPr lang="en-US" altLang="ru-RU" sz="1000" b="1" dirty="0" smtClean="0">
                <a:solidFill>
                  <a:srgbClr val="FF0000"/>
                </a:solidFill>
                <a:latin typeface="Arial" charset="0"/>
              </a:rPr>
              <a:t>method. </a:t>
            </a:r>
            <a:r>
              <a:rPr lang="en-US" altLang="ru-RU" sz="1000" dirty="0" smtClean="0">
                <a:solidFill>
                  <a:srgbClr val="000000"/>
                </a:solidFill>
                <a:latin typeface="Arial" charset="0"/>
                <a:sym typeface="Symbol" pitchFamily="18" charset="2"/>
              </a:rPr>
              <a:t>The radius-vector of a particle is</a:t>
            </a:r>
            <a:endParaRPr lang="ru-RU" altLang="ru-RU" sz="1000" i="1" dirty="0">
              <a:solidFill>
                <a:srgbClr val="000000"/>
              </a:solidFill>
              <a:latin typeface="Arial" charset="0"/>
              <a:sym typeface="Symbol" pitchFamily="18" charset="2"/>
            </a:endParaRPr>
          </a:p>
        </p:txBody>
      </p:sp>
      <p:grpSp>
        <p:nvGrpSpPr>
          <p:cNvPr id="237761" name="Group 193"/>
          <p:cNvGrpSpPr>
            <a:grpSpLocks/>
          </p:cNvGrpSpPr>
          <p:nvPr/>
        </p:nvGrpSpPr>
        <p:grpSpPr bwMode="auto">
          <a:xfrm>
            <a:off x="144463" y="2911475"/>
            <a:ext cx="1882775" cy="1641475"/>
            <a:chOff x="2425" y="1126"/>
            <a:chExt cx="1186" cy="1034"/>
          </a:xfrm>
        </p:grpSpPr>
        <p:sp>
          <p:nvSpPr>
            <p:cNvPr id="237728" name="Line 160"/>
            <p:cNvSpPr>
              <a:spLocks noChangeShapeType="1"/>
            </p:cNvSpPr>
            <p:nvPr/>
          </p:nvSpPr>
          <p:spPr bwMode="auto">
            <a:xfrm>
              <a:off x="2735" y="1901"/>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29" name="Line 161"/>
            <p:cNvSpPr>
              <a:spLocks noChangeShapeType="1"/>
            </p:cNvSpPr>
            <p:nvPr/>
          </p:nvSpPr>
          <p:spPr bwMode="auto">
            <a:xfrm rot="-5400000">
              <a:off x="2368" y="1528"/>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30" name="Line 162"/>
            <p:cNvSpPr>
              <a:spLocks noChangeShapeType="1"/>
            </p:cNvSpPr>
            <p:nvPr/>
          </p:nvSpPr>
          <p:spPr bwMode="auto">
            <a:xfrm rot="-5400000" flipH="1" flipV="1">
              <a:off x="2484" y="1896"/>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31" name="Oval 163"/>
            <p:cNvSpPr>
              <a:spLocks noChangeArrowheads="1"/>
            </p:cNvSpPr>
            <p:nvPr/>
          </p:nvSpPr>
          <p:spPr bwMode="auto">
            <a:xfrm>
              <a:off x="3101" y="134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732" name="Oval 164"/>
            <p:cNvSpPr>
              <a:spLocks noChangeArrowheads="1"/>
            </p:cNvSpPr>
            <p:nvPr/>
          </p:nvSpPr>
          <p:spPr bwMode="auto">
            <a:xfrm>
              <a:off x="2734" y="1882"/>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733" name="Freeform 165"/>
            <p:cNvSpPr>
              <a:spLocks/>
            </p:cNvSpPr>
            <p:nvPr/>
          </p:nvSpPr>
          <p:spPr bwMode="auto">
            <a:xfrm>
              <a:off x="2777" y="1253"/>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34" name="Text Box 166"/>
            <p:cNvSpPr txBox="1">
              <a:spLocks noChangeArrowheads="1"/>
            </p:cNvSpPr>
            <p:nvPr/>
          </p:nvSpPr>
          <p:spPr bwMode="auto">
            <a:xfrm>
              <a:off x="3127" y="1216"/>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237735" name="Text Box 167"/>
            <p:cNvSpPr txBox="1">
              <a:spLocks noChangeArrowheads="1"/>
            </p:cNvSpPr>
            <p:nvPr/>
          </p:nvSpPr>
          <p:spPr bwMode="auto">
            <a:xfrm>
              <a:off x="2568" y="1775"/>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graphicFrame>
          <p:nvGraphicFramePr>
            <p:cNvPr id="237736" name="Object 168"/>
            <p:cNvGraphicFramePr>
              <a:graphicFrameLocks noChangeAspect="1"/>
            </p:cNvGraphicFramePr>
            <p:nvPr/>
          </p:nvGraphicFramePr>
          <p:xfrm>
            <a:off x="2425" y="2037"/>
            <a:ext cx="80" cy="88"/>
          </p:xfrm>
          <a:graphic>
            <a:graphicData uri="http://schemas.openxmlformats.org/presentationml/2006/ole">
              <mc:AlternateContent xmlns:mc="http://schemas.openxmlformats.org/markup-compatibility/2006">
                <mc:Choice xmlns:v="urn:schemas-microsoft-com:vml" Requires="v">
                  <p:oleObj spid="_x0000_s625388" name="Формула" r:id="rId27" imgW="126720" imgH="139680" progId="Equation.3">
                    <p:embed/>
                  </p:oleObj>
                </mc:Choice>
                <mc:Fallback>
                  <p:oleObj name="Формула" r:id="rId27" imgW="126720" imgH="1396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425" y="2037"/>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8" name="Object 170"/>
            <p:cNvGraphicFramePr>
              <a:graphicFrameLocks noChangeAspect="1"/>
            </p:cNvGraphicFramePr>
            <p:nvPr/>
          </p:nvGraphicFramePr>
          <p:xfrm>
            <a:off x="3198" y="1904"/>
            <a:ext cx="80" cy="88"/>
          </p:xfrm>
          <a:graphic>
            <a:graphicData uri="http://schemas.openxmlformats.org/presentationml/2006/ole">
              <mc:AlternateContent xmlns:mc="http://schemas.openxmlformats.org/markup-compatibility/2006">
                <mc:Choice xmlns:v="urn:schemas-microsoft-com:vml" Requires="v">
                  <p:oleObj spid="_x0000_s625389" name="Формула" r:id="rId29" imgW="126720" imgH="139680" progId="Equation.3">
                    <p:embed/>
                  </p:oleObj>
                </mc:Choice>
                <mc:Fallback>
                  <p:oleObj name="Формула" r:id="rId29" imgW="126720" imgH="13968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3198" y="1904"/>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9" name="Object 171"/>
            <p:cNvGraphicFramePr>
              <a:graphicFrameLocks noChangeAspect="1"/>
            </p:cNvGraphicFramePr>
            <p:nvPr/>
          </p:nvGraphicFramePr>
          <p:xfrm>
            <a:off x="3523" y="1829"/>
            <a:ext cx="88" cy="104"/>
          </p:xfrm>
          <a:graphic>
            <a:graphicData uri="http://schemas.openxmlformats.org/presentationml/2006/ole">
              <mc:AlternateContent xmlns:mc="http://schemas.openxmlformats.org/markup-compatibility/2006">
                <mc:Choice xmlns:v="urn:schemas-microsoft-com:vml" Requires="v">
                  <p:oleObj spid="_x0000_s625390" name="Формула" r:id="rId31" imgW="139680" imgH="164880" progId="Equation.3">
                    <p:embed/>
                  </p:oleObj>
                </mc:Choice>
                <mc:Fallback>
                  <p:oleObj name="Формула" r:id="rId31" imgW="139680" imgH="16488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3523" y="1829"/>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0" name="Object 172"/>
            <p:cNvGraphicFramePr>
              <a:graphicFrameLocks noChangeAspect="1"/>
            </p:cNvGraphicFramePr>
            <p:nvPr/>
          </p:nvGraphicFramePr>
          <p:xfrm>
            <a:off x="2874" y="2014"/>
            <a:ext cx="88" cy="104"/>
          </p:xfrm>
          <a:graphic>
            <a:graphicData uri="http://schemas.openxmlformats.org/presentationml/2006/ole">
              <mc:AlternateContent xmlns:mc="http://schemas.openxmlformats.org/markup-compatibility/2006">
                <mc:Choice xmlns:v="urn:schemas-microsoft-com:vml" Requires="v">
                  <p:oleObj spid="_x0000_s625391" name="Формула" r:id="rId33" imgW="139680" imgH="164880" progId="Equation.3">
                    <p:embed/>
                  </p:oleObj>
                </mc:Choice>
                <mc:Fallback>
                  <p:oleObj name="Формула" r:id="rId33" imgW="139680" imgH="16488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2874" y="201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1" name="Object 173"/>
            <p:cNvGraphicFramePr>
              <a:graphicFrameLocks noChangeAspect="1"/>
            </p:cNvGraphicFramePr>
            <p:nvPr/>
          </p:nvGraphicFramePr>
          <p:xfrm>
            <a:off x="2806" y="1126"/>
            <a:ext cx="80" cy="80"/>
          </p:xfrm>
          <a:graphic>
            <a:graphicData uri="http://schemas.openxmlformats.org/presentationml/2006/ole">
              <mc:AlternateContent xmlns:mc="http://schemas.openxmlformats.org/markup-compatibility/2006">
                <mc:Choice xmlns:v="urn:schemas-microsoft-com:vml" Requires="v">
                  <p:oleObj spid="_x0000_s625392" name="Формула" r:id="rId35" imgW="126720" imgH="126720" progId="Equation.3">
                    <p:embed/>
                  </p:oleObj>
                </mc:Choice>
                <mc:Fallback>
                  <p:oleObj name="Формула" r:id="rId35" imgW="126720" imgH="12672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806" y="1126"/>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2" name="Object 174"/>
            <p:cNvGraphicFramePr>
              <a:graphicFrameLocks noChangeAspect="1"/>
            </p:cNvGraphicFramePr>
            <p:nvPr/>
          </p:nvGraphicFramePr>
          <p:xfrm>
            <a:off x="3027" y="1671"/>
            <a:ext cx="80" cy="80"/>
          </p:xfrm>
          <a:graphic>
            <a:graphicData uri="http://schemas.openxmlformats.org/presentationml/2006/ole">
              <mc:AlternateContent xmlns:mc="http://schemas.openxmlformats.org/markup-compatibility/2006">
                <mc:Choice xmlns:v="urn:schemas-microsoft-com:vml" Requires="v">
                  <p:oleObj spid="_x0000_s625393" name="Формула" r:id="rId37" imgW="126720" imgH="126720" progId="Equation.3">
                    <p:embed/>
                  </p:oleObj>
                </mc:Choice>
                <mc:Fallback>
                  <p:oleObj name="Формула" r:id="rId37" imgW="126720" imgH="12672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3027" y="1671"/>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43" name="Line 175"/>
            <p:cNvSpPr>
              <a:spLocks noChangeShapeType="1"/>
            </p:cNvSpPr>
            <p:nvPr/>
          </p:nvSpPr>
          <p:spPr bwMode="auto">
            <a:xfrm>
              <a:off x="3114" y="1371"/>
              <a:ext cx="0" cy="6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44" name="Line 176"/>
            <p:cNvSpPr>
              <a:spLocks noChangeShapeType="1"/>
            </p:cNvSpPr>
            <p:nvPr/>
          </p:nvSpPr>
          <p:spPr bwMode="auto">
            <a:xfrm flipV="1">
              <a:off x="3114" y="1896"/>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45" name="Line 177"/>
            <p:cNvSpPr>
              <a:spLocks noChangeShapeType="1"/>
            </p:cNvSpPr>
            <p:nvPr/>
          </p:nvSpPr>
          <p:spPr bwMode="auto">
            <a:xfrm flipH="1">
              <a:off x="2652" y="1986"/>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237748" name="Group 180"/>
            <p:cNvGrpSpPr>
              <a:grpSpLocks/>
            </p:cNvGrpSpPr>
            <p:nvPr/>
          </p:nvGrpSpPr>
          <p:grpSpPr bwMode="auto">
            <a:xfrm>
              <a:off x="2625" y="1386"/>
              <a:ext cx="477" cy="617"/>
              <a:chOff x="2247" y="2106"/>
              <a:chExt cx="477" cy="617"/>
            </a:xfrm>
          </p:grpSpPr>
          <p:sp>
            <p:nvSpPr>
              <p:cNvPr id="237749" name="Line 181"/>
              <p:cNvSpPr>
                <a:spLocks noChangeShapeType="1"/>
              </p:cNvSpPr>
              <p:nvPr/>
            </p:nvSpPr>
            <p:spPr bwMode="auto">
              <a:xfrm flipV="1">
                <a:off x="2370" y="2106"/>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50" name="Line 182"/>
              <p:cNvSpPr>
                <a:spLocks noChangeShapeType="1"/>
              </p:cNvSpPr>
              <p:nvPr/>
            </p:nvSpPr>
            <p:spPr bwMode="auto">
              <a:xfrm>
                <a:off x="2388" y="2616"/>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51" name="Line 183"/>
              <p:cNvSpPr>
                <a:spLocks noChangeShapeType="1"/>
              </p:cNvSpPr>
              <p:nvPr/>
            </p:nvSpPr>
            <p:spPr bwMode="auto">
              <a:xfrm rot="-5400000">
                <a:off x="2321" y="2573"/>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237752" name="Line 184"/>
              <p:cNvSpPr>
                <a:spLocks noChangeShapeType="1"/>
              </p:cNvSpPr>
              <p:nvPr/>
            </p:nvSpPr>
            <p:spPr bwMode="auto">
              <a:xfrm rot="-5400000" flipH="1" flipV="1">
                <a:off x="2305" y="2629"/>
                <a:ext cx="54" cy="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237753" name="Object 185"/>
              <p:cNvGraphicFramePr>
                <a:graphicFrameLocks noChangeAspect="1"/>
              </p:cNvGraphicFramePr>
              <p:nvPr/>
            </p:nvGraphicFramePr>
            <p:xfrm>
              <a:off x="2492" y="2250"/>
              <a:ext cx="80" cy="96"/>
            </p:xfrm>
            <a:graphic>
              <a:graphicData uri="http://schemas.openxmlformats.org/presentationml/2006/ole">
                <mc:AlternateContent xmlns:mc="http://schemas.openxmlformats.org/markup-compatibility/2006">
                  <mc:Choice xmlns:v="urn:schemas-microsoft-com:vml" Requires="v">
                    <p:oleObj spid="_x0000_s625394" name="Формула" r:id="rId38" imgW="126720" imgH="152280" progId="Equation.3">
                      <p:embed/>
                    </p:oleObj>
                  </mc:Choice>
                  <mc:Fallback>
                    <p:oleObj name="Формула" r:id="rId38" imgW="126720" imgH="15228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492" y="2250"/>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4" name="Object 186"/>
              <p:cNvGraphicFramePr>
                <a:graphicFrameLocks noChangeAspect="1"/>
              </p:cNvGraphicFramePr>
              <p:nvPr/>
            </p:nvGraphicFramePr>
            <p:xfrm>
              <a:off x="2247" y="2603"/>
              <a:ext cx="64" cy="120"/>
            </p:xfrm>
            <a:graphic>
              <a:graphicData uri="http://schemas.openxmlformats.org/presentationml/2006/ole">
                <mc:AlternateContent xmlns:mc="http://schemas.openxmlformats.org/markup-compatibility/2006">
                  <mc:Choice xmlns:v="urn:schemas-microsoft-com:vml" Requires="v">
                    <p:oleObj spid="_x0000_s625395" name="Формула" r:id="rId40" imgW="101520" imgH="190440" progId="Equation.3">
                      <p:embed/>
                    </p:oleObj>
                  </mc:Choice>
                  <mc:Fallback>
                    <p:oleObj name="Формула" r:id="rId40" imgW="101520" imgH="1904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247" y="2603"/>
                            <a:ext cx="6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5" name="Object 187"/>
              <p:cNvGraphicFramePr>
                <a:graphicFrameLocks noChangeAspect="1"/>
              </p:cNvGraphicFramePr>
              <p:nvPr/>
            </p:nvGraphicFramePr>
            <p:xfrm>
              <a:off x="2479" y="2493"/>
              <a:ext cx="80" cy="136"/>
            </p:xfrm>
            <a:graphic>
              <a:graphicData uri="http://schemas.openxmlformats.org/presentationml/2006/ole">
                <mc:AlternateContent xmlns:mc="http://schemas.openxmlformats.org/markup-compatibility/2006">
                  <mc:Choice xmlns:v="urn:schemas-microsoft-com:vml" Requires="v">
                    <p:oleObj spid="_x0000_s625396" name="Формула" r:id="rId42" imgW="126720" imgH="215640" progId="Equation.3">
                      <p:embed/>
                    </p:oleObj>
                  </mc:Choice>
                  <mc:Fallback>
                    <p:oleObj name="Формула" r:id="rId42" imgW="126720" imgH="2156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479" y="2493"/>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6" name="Object 188"/>
              <p:cNvGraphicFramePr>
                <a:graphicFrameLocks noChangeAspect="1"/>
              </p:cNvGraphicFramePr>
              <p:nvPr/>
            </p:nvGraphicFramePr>
            <p:xfrm>
              <a:off x="2366" y="2424"/>
              <a:ext cx="88" cy="128"/>
            </p:xfrm>
            <a:graphic>
              <a:graphicData uri="http://schemas.openxmlformats.org/presentationml/2006/ole">
                <mc:AlternateContent xmlns:mc="http://schemas.openxmlformats.org/markup-compatibility/2006">
                  <mc:Choice xmlns:v="urn:schemas-microsoft-com:vml" Requires="v">
                    <p:oleObj spid="_x0000_s625397" name="Формула" r:id="rId44" imgW="139680" imgH="203040" progId="Equation.3">
                      <p:embed/>
                    </p:oleObj>
                  </mc:Choice>
                  <mc:Fallback>
                    <p:oleObj name="Формула" r:id="rId44" imgW="139680" imgH="20304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2366" y="2424"/>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aphicFrame>
        <p:nvGraphicFramePr>
          <p:cNvPr id="237759" name="Object 191"/>
          <p:cNvGraphicFramePr>
            <a:graphicFrameLocks noChangeAspect="1"/>
          </p:cNvGraphicFramePr>
          <p:nvPr>
            <p:extLst>
              <p:ext uri="{D42A27DB-BD31-4B8C-83A1-F6EECF244321}">
                <p14:modId xmlns:p14="http://schemas.microsoft.com/office/powerpoint/2010/main" val="2361401947"/>
              </p:ext>
            </p:extLst>
          </p:nvPr>
        </p:nvGraphicFramePr>
        <p:xfrm>
          <a:off x="1870075" y="3213100"/>
          <a:ext cx="2463800" cy="812800"/>
        </p:xfrm>
        <a:graphic>
          <a:graphicData uri="http://schemas.openxmlformats.org/presentationml/2006/ole">
            <mc:AlternateContent xmlns:mc="http://schemas.openxmlformats.org/markup-compatibility/2006">
              <mc:Choice xmlns:v="urn:schemas-microsoft-com:vml" Requires="v">
                <p:oleObj spid="_x0000_s625398" name="Equation" r:id="rId46" imgW="2463480" imgH="812520" progId="Equation.DSMT4">
                  <p:embed/>
                </p:oleObj>
              </mc:Choice>
              <mc:Fallback>
                <p:oleObj name="Equation" r:id="rId46" imgW="2463480" imgH="812520" progId="Equation.DSMT4">
                  <p:embed/>
                  <p:pic>
                    <p:nvPicPr>
                      <p:cNvPr id="0" name=""/>
                      <p:cNvPicPr>
                        <a:picLocks noChangeAspect="1" noChangeArrowheads="1"/>
                      </p:cNvPicPr>
                      <p:nvPr/>
                    </p:nvPicPr>
                    <p:blipFill>
                      <a:blip r:embed="rId47"/>
                      <a:srcRect/>
                      <a:stretch>
                        <a:fillRect/>
                      </a:stretch>
                    </p:blipFill>
                    <p:spPr bwMode="auto">
                      <a:xfrm>
                        <a:off x="1870075" y="3213100"/>
                        <a:ext cx="2463800" cy="812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60" name="AutoShape 192"/>
          <p:cNvSpPr>
            <a:spLocks noChangeArrowheads="1"/>
          </p:cNvSpPr>
          <p:nvPr/>
        </p:nvSpPr>
        <p:spPr bwMode="auto">
          <a:xfrm>
            <a:off x="1276350" y="3251200"/>
            <a:ext cx="314325" cy="88900"/>
          </a:xfrm>
          <a:prstGeom prst="rightArrow">
            <a:avLst>
              <a:gd name="adj1" fmla="val 50000"/>
              <a:gd name="adj2" fmla="val 8839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762" name="AutoShape 194"/>
          <p:cNvSpPr>
            <a:spLocks noChangeArrowheads="1"/>
          </p:cNvSpPr>
          <p:nvPr/>
        </p:nvSpPr>
        <p:spPr bwMode="auto">
          <a:xfrm rot="-5400000">
            <a:off x="1103313" y="3087688"/>
            <a:ext cx="266700" cy="88900"/>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237763" name="AutoShape 195"/>
          <p:cNvSpPr>
            <a:spLocks noChangeArrowheads="1"/>
          </p:cNvSpPr>
          <p:nvPr/>
        </p:nvSpPr>
        <p:spPr bwMode="auto">
          <a:xfrm rot="-13442066">
            <a:off x="987425" y="3368675"/>
            <a:ext cx="266700" cy="88900"/>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237764" name="Object 196"/>
          <p:cNvGraphicFramePr>
            <a:graphicFrameLocks noChangeAspect="1"/>
          </p:cNvGraphicFramePr>
          <p:nvPr/>
        </p:nvGraphicFramePr>
        <p:xfrm>
          <a:off x="1079500" y="3419475"/>
          <a:ext cx="165100" cy="228600"/>
        </p:xfrm>
        <a:graphic>
          <a:graphicData uri="http://schemas.openxmlformats.org/presentationml/2006/ole">
            <mc:AlternateContent xmlns:mc="http://schemas.openxmlformats.org/markup-compatibility/2006">
              <mc:Choice xmlns:v="urn:schemas-microsoft-com:vml" Requires="v">
                <p:oleObj spid="_x0000_s625399" name="Формула" r:id="rId48" imgW="164880" imgH="228600" progId="Equation.3">
                  <p:embed/>
                </p:oleObj>
              </mc:Choice>
              <mc:Fallback>
                <p:oleObj name="Формула" r:id="rId48" imgW="164880" imgH="2286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1079500" y="3419475"/>
                        <a:ext cx="1651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65" name="Object 197"/>
          <p:cNvGraphicFramePr>
            <a:graphicFrameLocks noChangeAspect="1"/>
          </p:cNvGraphicFramePr>
          <p:nvPr/>
        </p:nvGraphicFramePr>
        <p:xfrm>
          <a:off x="1601788" y="3249613"/>
          <a:ext cx="165100" cy="241300"/>
        </p:xfrm>
        <a:graphic>
          <a:graphicData uri="http://schemas.openxmlformats.org/presentationml/2006/ole">
            <mc:AlternateContent xmlns:mc="http://schemas.openxmlformats.org/markup-compatibility/2006">
              <mc:Choice xmlns:v="urn:schemas-microsoft-com:vml" Requires="v">
                <p:oleObj spid="_x0000_s625400" name="Формула" r:id="rId50" imgW="164880" imgH="241200" progId="Equation.3">
                  <p:embed/>
                </p:oleObj>
              </mc:Choice>
              <mc:Fallback>
                <p:oleObj name="Формула" r:id="rId50" imgW="164880" imgH="24120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1601788" y="3249613"/>
                        <a:ext cx="1651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66" name="Object 198"/>
          <p:cNvGraphicFramePr>
            <a:graphicFrameLocks noChangeAspect="1"/>
          </p:cNvGraphicFramePr>
          <p:nvPr/>
        </p:nvGraphicFramePr>
        <p:xfrm>
          <a:off x="1304925" y="2917825"/>
          <a:ext cx="165100" cy="215900"/>
        </p:xfrm>
        <a:graphic>
          <a:graphicData uri="http://schemas.openxmlformats.org/presentationml/2006/ole">
            <mc:AlternateContent xmlns:mc="http://schemas.openxmlformats.org/markup-compatibility/2006">
              <mc:Choice xmlns:v="urn:schemas-microsoft-com:vml" Requires="v">
                <p:oleObj spid="_x0000_s625401" name="Формула" r:id="rId52" imgW="164880" imgH="215640" progId="Equation.3">
                  <p:embed/>
                </p:oleObj>
              </mc:Choice>
              <mc:Fallback>
                <p:oleObj name="Формула" r:id="rId52" imgW="164880" imgH="21564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1304925" y="2917825"/>
                        <a:ext cx="1651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67" name="Object 199"/>
          <p:cNvGraphicFramePr>
            <a:graphicFrameLocks noChangeAspect="1"/>
          </p:cNvGraphicFramePr>
          <p:nvPr>
            <p:extLst>
              <p:ext uri="{D42A27DB-BD31-4B8C-83A1-F6EECF244321}">
                <p14:modId xmlns:p14="http://schemas.microsoft.com/office/powerpoint/2010/main" val="3964630581"/>
              </p:ext>
            </p:extLst>
          </p:nvPr>
        </p:nvGraphicFramePr>
        <p:xfrm>
          <a:off x="7291388" y="3322638"/>
          <a:ext cx="457200" cy="698500"/>
        </p:xfrm>
        <a:graphic>
          <a:graphicData uri="http://schemas.openxmlformats.org/presentationml/2006/ole">
            <mc:AlternateContent xmlns:mc="http://schemas.openxmlformats.org/markup-compatibility/2006">
              <mc:Choice xmlns:v="urn:schemas-microsoft-com:vml" Requires="v">
                <p:oleObj spid="_x0000_s625402" name="Equation" r:id="rId54" imgW="457200" imgH="698400" progId="Equation.DSMT4">
                  <p:embed/>
                </p:oleObj>
              </mc:Choice>
              <mc:Fallback>
                <p:oleObj name="Equation" r:id="rId54" imgW="457200" imgH="698400" progId="Equation.DSMT4">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7291388" y="3322638"/>
                        <a:ext cx="457200" cy="698500"/>
                      </a:xfrm>
                      <a:prstGeom prst="rect">
                        <a:avLst/>
                      </a:prstGeom>
                      <a:pattFill prst="pct50">
                        <a:fgClr>
                          <a:srgbClr val="FFFF99"/>
                        </a:fgClr>
                        <a:bgClr>
                          <a:schemeClr val="bg1"/>
                        </a:bgClr>
                      </a:pattFill>
                      <a:ln w="9525">
                        <a:solidFill>
                          <a:srgbClr val="009900"/>
                        </a:solidFill>
                        <a:miter lim="800000"/>
                        <a:headEnd/>
                        <a:tailEnd/>
                      </a:ln>
                      <a:effectLst/>
                      <a:extLst/>
                    </p:spPr>
                  </p:pic>
                </p:oleObj>
              </mc:Fallback>
            </mc:AlternateContent>
          </a:graphicData>
        </a:graphic>
      </p:graphicFrame>
      <p:sp>
        <p:nvSpPr>
          <p:cNvPr id="237768" name="Text Box 200"/>
          <p:cNvSpPr txBox="1">
            <a:spLocks noChangeArrowheads="1"/>
          </p:cNvSpPr>
          <p:nvPr/>
        </p:nvSpPr>
        <p:spPr bwMode="auto">
          <a:xfrm>
            <a:off x="6153750" y="3265488"/>
            <a:ext cx="108715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b="1" dirty="0" smtClean="0">
                <a:solidFill>
                  <a:schemeClr val="accent5">
                    <a:lumMod val="25000"/>
                  </a:schemeClr>
                </a:solidFill>
                <a:latin typeface="Arial" charset="0"/>
              </a:rPr>
              <a:t>Projections</a:t>
            </a:r>
          </a:p>
          <a:p>
            <a:pPr algn="just"/>
            <a:r>
              <a:rPr lang="en-US" altLang="ru-RU" sz="1000" b="1" dirty="0" smtClean="0">
                <a:solidFill>
                  <a:schemeClr val="accent5">
                    <a:lumMod val="25000"/>
                  </a:schemeClr>
                </a:solidFill>
                <a:latin typeface="Arial" charset="0"/>
              </a:rPr>
              <a:t> of the velocity</a:t>
            </a:r>
            <a:endParaRPr lang="ru-RU" altLang="ru-RU" sz="1000" b="1" dirty="0">
              <a:solidFill>
                <a:schemeClr val="accent5">
                  <a:lumMod val="25000"/>
                </a:schemeClr>
              </a:solidFill>
              <a:latin typeface="Arial" charset="0"/>
            </a:endParaRPr>
          </a:p>
          <a:p>
            <a:pPr algn="just"/>
            <a:r>
              <a:rPr lang="en-US" altLang="ru-RU" sz="1000" b="1" dirty="0" smtClean="0">
                <a:solidFill>
                  <a:schemeClr val="accent5">
                    <a:lumMod val="25000"/>
                  </a:schemeClr>
                </a:solidFill>
                <a:latin typeface="Arial" charset="0"/>
                <a:sym typeface="Symbol" pitchFamily="18" charset="2"/>
              </a:rPr>
              <a:t>on coordinate </a:t>
            </a:r>
          </a:p>
          <a:p>
            <a:pPr algn="just"/>
            <a:r>
              <a:rPr lang="en-US" altLang="ru-RU" sz="1000" b="1" dirty="0" smtClean="0">
                <a:solidFill>
                  <a:schemeClr val="accent5">
                    <a:lumMod val="25000"/>
                  </a:schemeClr>
                </a:solidFill>
                <a:latin typeface="Arial" charset="0"/>
                <a:sym typeface="Symbol" pitchFamily="18" charset="2"/>
              </a:rPr>
              <a:t>axis</a:t>
            </a:r>
            <a:endParaRPr lang="ru-RU" altLang="ru-RU" sz="1000" b="1" dirty="0">
              <a:solidFill>
                <a:schemeClr val="accent5">
                  <a:lumMod val="25000"/>
                </a:schemeClr>
              </a:solidFill>
              <a:latin typeface="Arial" charset="0"/>
              <a:sym typeface="Symbol" pitchFamily="18" charset="2"/>
            </a:endParaRPr>
          </a:p>
        </p:txBody>
      </p:sp>
      <p:graphicFrame>
        <p:nvGraphicFramePr>
          <p:cNvPr id="237769" name="Object 201"/>
          <p:cNvGraphicFramePr>
            <a:graphicFrameLocks noChangeAspect="1"/>
          </p:cNvGraphicFramePr>
          <p:nvPr>
            <p:extLst>
              <p:ext uri="{D42A27DB-BD31-4B8C-83A1-F6EECF244321}">
                <p14:modId xmlns:p14="http://schemas.microsoft.com/office/powerpoint/2010/main" val="3387515482"/>
              </p:ext>
            </p:extLst>
          </p:nvPr>
        </p:nvGraphicFramePr>
        <p:xfrm>
          <a:off x="7959725" y="2990850"/>
          <a:ext cx="965200" cy="1282700"/>
        </p:xfrm>
        <a:graphic>
          <a:graphicData uri="http://schemas.openxmlformats.org/presentationml/2006/ole">
            <mc:AlternateContent xmlns:mc="http://schemas.openxmlformats.org/markup-compatibility/2006">
              <mc:Choice xmlns:v="urn:schemas-microsoft-com:vml" Requires="v">
                <p:oleObj spid="_x0000_s625403" name="Equation" r:id="rId56" imgW="965160" imgH="1282680" progId="Equation.DSMT4">
                  <p:embed/>
                </p:oleObj>
              </mc:Choice>
              <mc:Fallback>
                <p:oleObj name="Equation" r:id="rId56" imgW="965160" imgH="1282680" progId="Equation.DSMT4">
                  <p:embed/>
                  <p:pic>
                    <p:nvPicPr>
                      <p:cNvPr id="0" name=""/>
                      <p:cNvPicPr>
                        <a:picLocks noChangeAspect="1" noChangeArrowheads="1"/>
                      </p:cNvPicPr>
                      <p:nvPr/>
                    </p:nvPicPr>
                    <p:blipFill>
                      <a:blip r:embed="rId57"/>
                      <a:srcRect/>
                      <a:stretch>
                        <a:fillRect/>
                      </a:stretch>
                    </p:blipFill>
                    <p:spPr bwMode="auto">
                      <a:xfrm>
                        <a:off x="7959725" y="2990850"/>
                        <a:ext cx="965200" cy="1282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7771" name="Object 203"/>
          <p:cNvGraphicFramePr>
            <a:graphicFrameLocks noChangeAspect="1"/>
          </p:cNvGraphicFramePr>
          <p:nvPr/>
        </p:nvGraphicFramePr>
        <p:xfrm>
          <a:off x="4895850" y="4562475"/>
          <a:ext cx="850900" cy="203200"/>
        </p:xfrm>
        <a:graphic>
          <a:graphicData uri="http://schemas.openxmlformats.org/presentationml/2006/ole">
            <mc:AlternateContent xmlns:mc="http://schemas.openxmlformats.org/markup-compatibility/2006">
              <mc:Choice xmlns:v="urn:schemas-microsoft-com:vml" Requires="v">
                <p:oleObj spid="_x0000_s625404" name="Формула" r:id="rId58" imgW="850680" imgH="203040" progId="Equation.3">
                  <p:embed/>
                </p:oleObj>
              </mc:Choice>
              <mc:Fallback>
                <p:oleObj name="Формула" r:id="rId58" imgW="850680" imgH="203040"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4895850" y="4562475"/>
                        <a:ext cx="850900" cy="203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81" name="Text Box 213"/>
          <p:cNvSpPr txBox="1">
            <a:spLocks noChangeArrowheads="1"/>
          </p:cNvSpPr>
          <p:nvPr/>
        </p:nvSpPr>
        <p:spPr bwMode="auto">
          <a:xfrm>
            <a:off x="382588" y="4519613"/>
            <a:ext cx="426632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dirty="0" smtClean="0">
                <a:solidFill>
                  <a:srgbClr val="FF0000"/>
                </a:solidFill>
                <a:latin typeface="Arial" charset="0"/>
              </a:rPr>
              <a:t>Natural method. </a:t>
            </a:r>
            <a:r>
              <a:rPr lang="en-US" altLang="ru-RU" sz="1000" dirty="0" smtClean="0">
                <a:solidFill>
                  <a:srgbClr val="000000"/>
                </a:solidFill>
                <a:latin typeface="Arial" charset="0"/>
              </a:rPr>
              <a:t>Consider  the radius-vector as a</a:t>
            </a:r>
            <a:r>
              <a:rPr lang="ru-RU" altLang="ru-RU" sz="1000" dirty="0" smtClean="0">
                <a:solidFill>
                  <a:srgbClr val="000000"/>
                </a:solidFill>
                <a:latin typeface="Arial" charset="0"/>
              </a:rPr>
              <a:t> </a:t>
            </a:r>
            <a:r>
              <a:rPr lang="en-US" altLang="ru-RU" sz="1000" dirty="0" smtClean="0">
                <a:solidFill>
                  <a:srgbClr val="000000"/>
                </a:solidFill>
                <a:latin typeface="Arial" charset="0"/>
              </a:rPr>
              <a:t>combined function</a:t>
            </a:r>
            <a:endParaRPr lang="ru-RU" altLang="ru-RU" sz="1000" i="1" dirty="0">
              <a:solidFill>
                <a:srgbClr val="000000"/>
              </a:solidFill>
              <a:latin typeface="Arial" charset="0"/>
              <a:sym typeface="Symbol" pitchFamily="18" charset="2"/>
            </a:endParaRPr>
          </a:p>
        </p:txBody>
      </p:sp>
      <p:grpSp>
        <p:nvGrpSpPr>
          <p:cNvPr id="237793" name="Group 225"/>
          <p:cNvGrpSpPr>
            <a:grpSpLocks/>
          </p:cNvGrpSpPr>
          <p:nvPr/>
        </p:nvGrpSpPr>
        <p:grpSpPr bwMode="auto">
          <a:xfrm>
            <a:off x="66675" y="4956176"/>
            <a:ext cx="1189038" cy="1181101"/>
            <a:chOff x="4080" y="1190"/>
            <a:chExt cx="749" cy="744"/>
          </a:xfrm>
        </p:grpSpPr>
        <p:sp>
          <p:nvSpPr>
            <p:cNvPr id="237772" name="Oval 204"/>
            <p:cNvSpPr>
              <a:spLocks noChangeArrowheads="1"/>
            </p:cNvSpPr>
            <p:nvPr/>
          </p:nvSpPr>
          <p:spPr bwMode="auto">
            <a:xfrm>
              <a:off x="4613" y="1343"/>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237773" name="Oval 205"/>
            <p:cNvSpPr>
              <a:spLocks noChangeArrowheads="1"/>
            </p:cNvSpPr>
            <p:nvPr/>
          </p:nvSpPr>
          <p:spPr bwMode="auto">
            <a:xfrm>
              <a:off x="4246" y="187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237774" name="Freeform 206"/>
            <p:cNvSpPr>
              <a:spLocks/>
            </p:cNvSpPr>
            <p:nvPr/>
          </p:nvSpPr>
          <p:spPr bwMode="auto">
            <a:xfrm>
              <a:off x="4289" y="1247"/>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775" name="Text Box 207"/>
            <p:cNvSpPr txBox="1">
              <a:spLocks noChangeArrowheads="1"/>
            </p:cNvSpPr>
            <p:nvPr/>
          </p:nvSpPr>
          <p:spPr bwMode="auto">
            <a:xfrm>
              <a:off x="4549" y="1194"/>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237776" name="Text Box 208"/>
            <p:cNvSpPr txBox="1">
              <a:spLocks noChangeArrowheads="1"/>
            </p:cNvSpPr>
            <p:nvPr/>
          </p:nvSpPr>
          <p:spPr bwMode="auto">
            <a:xfrm>
              <a:off x="4080" y="1769"/>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graphicFrame>
          <p:nvGraphicFramePr>
            <p:cNvPr id="237777" name="Object 209"/>
            <p:cNvGraphicFramePr>
              <a:graphicFrameLocks noChangeAspect="1"/>
            </p:cNvGraphicFramePr>
            <p:nvPr/>
          </p:nvGraphicFramePr>
          <p:xfrm>
            <a:off x="4511" y="1233"/>
            <a:ext cx="72" cy="88"/>
          </p:xfrm>
          <a:graphic>
            <a:graphicData uri="http://schemas.openxmlformats.org/presentationml/2006/ole">
              <mc:AlternateContent xmlns:mc="http://schemas.openxmlformats.org/markup-compatibility/2006">
                <mc:Choice xmlns:v="urn:schemas-microsoft-com:vml" Requires="v">
                  <p:oleObj spid="_x0000_s625405" name="Формула" r:id="rId60" imgW="114120" imgH="139680" progId="Equation.3">
                    <p:embed/>
                  </p:oleObj>
                </mc:Choice>
                <mc:Fallback>
                  <p:oleObj name="Формула" r:id="rId60" imgW="114120" imgH="139680" progId="Equation.3">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4511" y="1233"/>
                          <a:ext cx="72"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78" name="Oval 210"/>
            <p:cNvSpPr>
              <a:spLocks noChangeArrowheads="1"/>
            </p:cNvSpPr>
            <p:nvPr/>
          </p:nvSpPr>
          <p:spPr bwMode="auto">
            <a:xfrm>
              <a:off x="4377" y="125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237779" name="Object 211"/>
            <p:cNvGraphicFramePr>
              <a:graphicFrameLocks noChangeAspect="1"/>
            </p:cNvGraphicFramePr>
            <p:nvPr/>
          </p:nvGraphicFramePr>
          <p:xfrm>
            <a:off x="4280" y="1256"/>
            <a:ext cx="112" cy="136"/>
          </p:xfrm>
          <a:graphic>
            <a:graphicData uri="http://schemas.openxmlformats.org/presentationml/2006/ole">
              <mc:AlternateContent xmlns:mc="http://schemas.openxmlformats.org/markup-compatibility/2006">
                <mc:Choice xmlns:v="urn:schemas-microsoft-com:vml" Requires="v">
                  <p:oleObj spid="_x0000_s625406" name="Формула" r:id="rId62" imgW="177480" imgH="215640" progId="Equation.3">
                    <p:embed/>
                  </p:oleObj>
                </mc:Choice>
                <mc:Fallback>
                  <p:oleObj name="Формула" r:id="rId62" imgW="177480" imgH="215640"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4280" y="1256"/>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80" name="Object 212"/>
            <p:cNvGraphicFramePr>
              <a:graphicFrameLocks noChangeAspect="1"/>
            </p:cNvGraphicFramePr>
            <p:nvPr/>
          </p:nvGraphicFramePr>
          <p:xfrm>
            <a:off x="4304" y="1190"/>
            <a:ext cx="184" cy="88"/>
          </p:xfrm>
          <a:graphic>
            <a:graphicData uri="http://schemas.openxmlformats.org/presentationml/2006/ole">
              <mc:AlternateContent xmlns:mc="http://schemas.openxmlformats.org/markup-compatibility/2006">
                <mc:Choice xmlns:v="urn:schemas-microsoft-com:vml" Requires="v">
                  <p:oleObj spid="_x0000_s625407" name="Формула" r:id="rId64" imgW="291960" imgH="139680" progId="Equation.3">
                    <p:embed/>
                  </p:oleObj>
                </mc:Choice>
                <mc:Fallback>
                  <p:oleObj name="Формула" r:id="rId64" imgW="291960" imgH="139680"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4304" y="1190"/>
                          <a:ext cx="184"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82" name="Line 214"/>
            <p:cNvSpPr>
              <a:spLocks noChangeShapeType="1"/>
            </p:cNvSpPr>
            <p:nvPr/>
          </p:nvSpPr>
          <p:spPr bwMode="auto">
            <a:xfrm flipV="1">
              <a:off x="4272" y="1380"/>
              <a:ext cx="342" cy="5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237783" name="Object 215"/>
            <p:cNvGraphicFramePr>
              <a:graphicFrameLocks noChangeAspect="1"/>
            </p:cNvGraphicFramePr>
            <p:nvPr/>
          </p:nvGraphicFramePr>
          <p:xfrm>
            <a:off x="4346" y="1548"/>
            <a:ext cx="80" cy="96"/>
          </p:xfrm>
          <a:graphic>
            <a:graphicData uri="http://schemas.openxmlformats.org/presentationml/2006/ole">
              <mc:AlternateContent xmlns:mc="http://schemas.openxmlformats.org/markup-compatibility/2006">
                <mc:Choice xmlns:v="urn:schemas-microsoft-com:vml" Requires="v">
                  <p:oleObj spid="_x0000_s625408" name="Формула" r:id="rId66" imgW="126720" imgH="152280" progId="Equation.3">
                    <p:embed/>
                  </p:oleObj>
                </mc:Choice>
                <mc:Fallback>
                  <p:oleObj name="Формула" r:id="rId66" imgW="126720" imgH="152280" progId="Equation.3">
                    <p:embed/>
                    <p:pic>
                      <p:nvPicPr>
                        <p:cNvPr id="0" name=""/>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4346" y="1548"/>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237784" name="Object 216"/>
          <p:cNvGraphicFramePr>
            <a:graphicFrameLocks noChangeAspect="1"/>
          </p:cNvGraphicFramePr>
          <p:nvPr/>
        </p:nvGraphicFramePr>
        <p:xfrm>
          <a:off x="6457950" y="4562475"/>
          <a:ext cx="1574800" cy="393700"/>
        </p:xfrm>
        <a:graphic>
          <a:graphicData uri="http://schemas.openxmlformats.org/presentationml/2006/ole">
            <mc:AlternateContent xmlns:mc="http://schemas.openxmlformats.org/markup-compatibility/2006">
              <mc:Choice xmlns:v="urn:schemas-microsoft-com:vml" Requires="v">
                <p:oleObj spid="_x0000_s625409" name="Формула" r:id="rId68" imgW="1574640" imgH="393480" progId="Equation.3">
                  <p:embed/>
                </p:oleObj>
              </mc:Choice>
              <mc:Fallback>
                <p:oleObj name="Формула" r:id="rId68" imgW="1574640" imgH="393480" progId="Equation.3">
                  <p:embed/>
                  <p:pic>
                    <p:nvPicPr>
                      <p:cNvPr id="0" name=""/>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6457950" y="4562475"/>
                        <a:ext cx="15748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85" name="Text Box 217"/>
          <p:cNvSpPr txBox="1">
            <a:spLocks noChangeArrowheads="1"/>
          </p:cNvSpPr>
          <p:nvPr/>
        </p:nvSpPr>
        <p:spPr bwMode="auto">
          <a:xfrm>
            <a:off x="1757363" y="4756150"/>
            <a:ext cx="112242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Derivative of the</a:t>
            </a:r>
          </a:p>
          <a:p>
            <a:r>
              <a:rPr lang="en-US" altLang="ru-RU" sz="1000" dirty="0" smtClean="0">
                <a:solidFill>
                  <a:srgbClr val="000000"/>
                </a:solidFill>
                <a:latin typeface="Arial" charset="0"/>
              </a:rPr>
              <a:t> radius-vector is</a:t>
            </a:r>
            <a:endParaRPr lang="ru-RU" altLang="ru-RU" sz="1000" i="1" dirty="0">
              <a:solidFill>
                <a:srgbClr val="000000"/>
              </a:solidFill>
              <a:latin typeface="Arial" charset="0"/>
              <a:sym typeface="Symbol" pitchFamily="18" charset="2"/>
            </a:endParaRPr>
          </a:p>
        </p:txBody>
      </p:sp>
      <p:graphicFrame>
        <p:nvGraphicFramePr>
          <p:cNvPr id="237786" name="Object 218"/>
          <p:cNvGraphicFramePr>
            <a:graphicFrameLocks noChangeAspect="1"/>
          </p:cNvGraphicFramePr>
          <p:nvPr>
            <p:extLst>
              <p:ext uri="{D42A27DB-BD31-4B8C-83A1-F6EECF244321}">
                <p14:modId xmlns:p14="http://schemas.microsoft.com/office/powerpoint/2010/main" val="1985823080"/>
              </p:ext>
            </p:extLst>
          </p:nvPr>
        </p:nvGraphicFramePr>
        <p:xfrm>
          <a:off x="2989263" y="4743450"/>
          <a:ext cx="1054100" cy="431800"/>
        </p:xfrm>
        <a:graphic>
          <a:graphicData uri="http://schemas.openxmlformats.org/presentationml/2006/ole">
            <mc:AlternateContent xmlns:mc="http://schemas.openxmlformats.org/markup-compatibility/2006">
              <mc:Choice xmlns:v="urn:schemas-microsoft-com:vml" Requires="v">
                <p:oleObj spid="_x0000_s625410" name="Equation" r:id="rId70" imgW="1054080" imgH="431640" progId="Equation.DSMT4">
                  <p:embed/>
                </p:oleObj>
              </mc:Choice>
              <mc:Fallback>
                <p:oleObj name="Equation" r:id="rId70" imgW="1054080" imgH="431640" progId="Equation.DSMT4">
                  <p:embed/>
                  <p:pic>
                    <p:nvPicPr>
                      <p:cNvPr id="0" name=""/>
                      <p:cNvPicPr>
                        <a:picLocks noChangeAspect="1" noChangeArrowheads="1"/>
                      </p:cNvPicPr>
                      <p:nvPr/>
                    </p:nvPicPr>
                    <p:blipFill>
                      <a:blip r:embed="rId71"/>
                      <a:srcRect/>
                      <a:stretch>
                        <a:fillRect/>
                      </a:stretch>
                    </p:blipFill>
                    <p:spPr bwMode="auto">
                      <a:xfrm>
                        <a:off x="2989263" y="4743450"/>
                        <a:ext cx="10541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7797" name="Group 229"/>
          <p:cNvGrpSpPr>
            <a:grpSpLocks/>
          </p:cNvGrpSpPr>
          <p:nvPr/>
        </p:nvGrpSpPr>
        <p:grpSpPr bwMode="auto">
          <a:xfrm>
            <a:off x="381000" y="5108575"/>
            <a:ext cx="1216025" cy="958850"/>
            <a:chOff x="4278" y="1286"/>
            <a:chExt cx="766" cy="604"/>
          </a:xfrm>
        </p:grpSpPr>
        <p:sp>
          <p:nvSpPr>
            <p:cNvPr id="237788" name="Line 220"/>
            <p:cNvSpPr>
              <a:spLocks noChangeShapeType="1"/>
            </p:cNvSpPr>
            <p:nvPr/>
          </p:nvSpPr>
          <p:spPr bwMode="auto">
            <a:xfrm flipV="1">
              <a:off x="4278" y="1482"/>
              <a:ext cx="498" cy="4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789" name="Oval 221"/>
            <p:cNvSpPr>
              <a:spLocks noChangeArrowheads="1"/>
            </p:cNvSpPr>
            <p:nvPr/>
          </p:nvSpPr>
          <p:spPr bwMode="auto">
            <a:xfrm>
              <a:off x="4770" y="1452"/>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237791" name="Line 223"/>
            <p:cNvSpPr>
              <a:spLocks noChangeShapeType="1"/>
            </p:cNvSpPr>
            <p:nvPr/>
          </p:nvSpPr>
          <p:spPr bwMode="auto">
            <a:xfrm>
              <a:off x="4644" y="1380"/>
              <a:ext cx="132" cy="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792" name="Text Box 224"/>
            <p:cNvSpPr txBox="1">
              <a:spLocks noChangeArrowheads="1"/>
            </p:cNvSpPr>
            <p:nvPr/>
          </p:nvSpPr>
          <p:spPr bwMode="auto">
            <a:xfrm>
              <a:off x="4830" y="1415"/>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ru-RU" altLang="ru-RU" sz="1000" baseline="-25000" dirty="0">
                  <a:solidFill>
                    <a:srgbClr val="000000"/>
                  </a:solidFill>
                  <a:latin typeface="Times New Roman" pitchFamily="18" charset="0"/>
                  <a:cs typeface="Times New Roman" pitchFamily="18" charset="0"/>
                </a:rPr>
                <a:t>1</a:t>
              </a:r>
            </a:p>
          </p:txBody>
        </p:sp>
        <p:graphicFrame>
          <p:nvGraphicFramePr>
            <p:cNvPr id="237794" name="Object 226"/>
            <p:cNvGraphicFramePr>
              <a:graphicFrameLocks noChangeAspect="1"/>
            </p:cNvGraphicFramePr>
            <p:nvPr/>
          </p:nvGraphicFramePr>
          <p:xfrm>
            <a:off x="4514" y="1660"/>
            <a:ext cx="80" cy="136"/>
          </p:xfrm>
          <a:graphic>
            <a:graphicData uri="http://schemas.openxmlformats.org/presentationml/2006/ole">
              <mc:AlternateContent xmlns:mc="http://schemas.openxmlformats.org/markup-compatibility/2006">
                <mc:Choice xmlns:v="urn:schemas-microsoft-com:vml" Requires="v">
                  <p:oleObj spid="_x0000_s625411" name="Формула" r:id="rId72" imgW="126720" imgH="215640" progId="Equation.3">
                    <p:embed/>
                  </p:oleObj>
                </mc:Choice>
                <mc:Fallback>
                  <p:oleObj name="Формула" r:id="rId72" imgW="126720" imgH="215640" progId="Equation.3">
                    <p:embed/>
                    <p:pic>
                      <p:nvPicPr>
                        <p:cNvPr id="0" name=""/>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4514" y="1660"/>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95" name="Object 227"/>
            <p:cNvGraphicFramePr>
              <a:graphicFrameLocks noChangeAspect="1"/>
            </p:cNvGraphicFramePr>
            <p:nvPr/>
          </p:nvGraphicFramePr>
          <p:xfrm>
            <a:off x="4577" y="1417"/>
            <a:ext cx="144" cy="104"/>
          </p:xfrm>
          <a:graphic>
            <a:graphicData uri="http://schemas.openxmlformats.org/presentationml/2006/ole">
              <mc:AlternateContent xmlns:mc="http://schemas.openxmlformats.org/markup-compatibility/2006">
                <mc:Choice xmlns:v="urn:schemas-microsoft-com:vml" Requires="v">
                  <p:oleObj spid="_x0000_s625412" name="Формула" r:id="rId74" imgW="228600" imgH="164880" progId="Equation.3">
                    <p:embed/>
                  </p:oleObj>
                </mc:Choice>
                <mc:Fallback>
                  <p:oleObj name="Формула" r:id="rId74" imgW="228600" imgH="164880" progId="Equation.3">
                    <p:embed/>
                    <p:pic>
                      <p:nvPicPr>
                        <p:cNvPr id="0" name=""/>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4577" y="1417"/>
                          <a:ext cx="14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96" name="Object 228"/>
            <p:cNvGraphicFramePr>
              <a:graphicFrameLocks noChangeAspect="1"/>
            </p:cNvGraphicFramePr>
            <p:nvPr/>
          </p:nvGraphicFramePr>
          <p:xfrm>
            <a:off x="4718" y="1286"/>
            <a:ext cx="136" cy="112"/>
          </p:xfrm>
          <a:graphic>
            <a:graphicData uri="http://schemas.openxmlformats.org/presentationml/2006/ole">
              <mc:AlternateContent xmlns:mc="http://schemas.openxmlformats.org/markup-compatibility/2006">
                <mc:Choice xmlns:v="urn:schemas-microsoft-com:vml" Requires="v">
                  <p:oleObj spid="_x0000_s625413" name="Формула" r:id="rId76" imgW="215640" imgH="177480" progId="Equation.3">
                    <p:embed/>
                  </p:oleObj>
                </mc:Choice>
                <mc:Fallback>
                  <p:oleObj name="Формула" r:id="rId76" imgW="215640" imgH="177480" progId="Equation.3">
                    <p:embed/>
                    <p:pic>
                      <p:nvPicPr>
                        <p:cNvPr id="0" name=""/>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4718" y="1286"/>
                          <a:ext cx="13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7798" name="Text Box 230"/>
          <p:cNvSpPr txBox="1">
            <a:spLocks noChangeArrowheads="1"/>
          </p:cNvSpPr>
          <p:nvPr/>
        </p:nvSpPr>
        <p:spPr bwMode="auto">
          <a:xfrm>
            <a:off x="4914900" y="4926013"/>
            <a:ext cx="3975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The limiting position of t</a:t>
            </a:r>
            <a:r>
              <a:rPr lang="en-US" sz="1000" dirty="0" smtClean="0">
                <a:solidFill>
                  <a:srgbClr val="000000"/>
                </a:solidFill>
                <a:latin typeface="Arial" charset="0"/>
              </a:rPr>
              <a:t>he </a:t>
            </a:r>
            <a:r>
              <a:rPr lang="en-US" sz="1000" dirty="0">
                <a:solidFill>
                  <a:srgbClr val="000000"/>
                </a:solidFill>
                <a:latin typeface="Arial" charset="0"/>
              </a:rPr>
              <a:t>increase in velocity in the time interval </a:t>
            </a:r>
            <a:r>
              <a:rPr lang="en-US" sz="1000" i="1" dirty="0">
                <a:solidFill>
                  <a:srgbClr val="000000"/>
                </a:solidFill>
                <a:latin typeface="Arial" charset="0"/>
              </a:rPr>
              <a:t>∆t </a:t>
            </a:r>
            <a:r>
              <a:rPr lang="en-US" sz="1000" dirty="0" smtClean="0">
                <a:solidFill>
                  <a:srgbClr val="000000"/>
                </a:solidFill>
                <a:latin typeface="Arial" charset="0"/>
              </a:rPr>
              <a:t>is a tangent to the path of the particle</a:t>
            </a:r>
            <a:r>
              <a:rPr lang="ru-RU" altLang="ru-RU" sz="1000" dirty="0" smtClean="0">
                <a:solidFill>
                  <a:srgbClr val="000000"/>
                </a:solidFill>
                <a:latin typeface="Arial" charset="0"/>
                <a:sym typeface="Symbol" pitchFamily="18" charset="2"/>
              </a:rPr>
              <a:t>.</a:t>
            </a:r>
            <a:endParaRPr lang="ru-RU" altLang="ru-RU" sz="1000" dirty="0">
              <a:solidFill>
                <a:srgbClr val="000000"/>
              </a:solidFill>
              <a:latin typeface="Arial" charset="0"/>
              <a:sym typeface="Symbol" pitchFamily="18" charset="2"/>
            </a:endParaRPr>
          </a:p>
        </p:txBody>
      </p:sp>
      <p:graphicFrame>
        <p:nvGraphicFramePr>
          <p:cNvPr id="237799" name="Object 231"/>
          <p:cNvGraphicFramePr>
            <a:graphicFrameLocks noChangeAspect="1"/>
          </p:cNvGraphicFramePr>
          <p:nvPr>
            <p:extLst>
              <p:ext uri="{D42A27DB-BD31-4B8C-83A1-F6EECF244321}">
                <p14:modId xmlns:p14="http://schemas.microsoft.com/office/powerpoint/2010/main" val="3808284280"/>
              </p:ext>
            </p:extLst>
          </p:nvPr>
        </p:nvGraphicFramePr>
        <p:xfrm>
          <a:off x="4090988" y="5318125"/>
          <a:ext cx="2732087" cy="481013"/>
        </p:xfrm>
        <a:graphic>
          <a:graphicData uri="http://schemas.openxmlformats.org/presentationml/2006/ole">
            <mc:AlternateContent xmlns:mc="http://schemas.openxmlformats.org/markup-compatibility/2006">
              <mc:Choice xmlns:v="urn:schemas-microsoft-com:vml" Requires="v">
                <p:oleObj spid="_x0000_s625414" name="Equation" r:id="rId78" imgW="5194080" imgH="914400" progId="Equation.DSMT4">
                  <p:embed/>
                </p:oleObj>
              </mc:Choice>
              <mc:Fallback>
                <p:oleObj name="Equation" r:id="rId78" imgW="5194080" imgH="914400" progId="Equation.DSMT4">
                  <p:embed/>
                  <p:pic>
                    <p:nvPicPr>
                      <p:cNvPr id="0" name=""/>
                      <p:cNvPicPr>
                        <a:picLocks noChangeAspect="1" noChangeArrowheads="1"/>
                      </p:cNvPicPr>
                      <p:nvPr/>
                    </p:nvPicPr>
                    <p:blipFill>
                      <a:blip r:embed="rId79"/>
                      <a:srcRect/>
                      <a:stretch>
                        <a:fillRect/>
                      </a:stretch>
                    </p:blipFill>
                    <p:spPr bwMode="auto">
                      <a:xfrm>
                        <a:off x="4090988" y="5318125"/>
                        <a:ext cx="2732087" cy="481013"/>
                      </a:xfrm>
                      <a:prstGeom prst="rect">
                        <a:avLst/>
                      </a:prstGeom>
                      <a:noFill/>
                      <a:ln w="9525">
                        <a:solidFill>
                          <a:schemeClr val="tx1"/>
                        </a:solidFill>
                        <a:miter lim="800000"/>
                        <a:headEnd/>
                        <a:tailEnd/>
                      </a:ln>
                      <a:effectLst/>
                      <a:extLst/>
                    </p:spPr>
                  </p:pic>
                </p:oleObj>
              </mc:Fallback>
            </mc:AlternateContent>
          </a:graphicData>
        </a:graphic>
      </p:graphicFrame>
      <p:grpSp>
        <p:nvGrpSpPr>
          <p:cNvPr id="237815" name="Group 247"/>
          <p:cNvGrpSpPr>
            <a:grpSpLocks/>
          </p:cNvGrpSpPr>
          <p:nvPr/>
        </p:nvGrpSpPr>
        <p:grpSpPr bwMode="auto">
          <a:xfrm>
            <a:off x="7086600" y="6000750"/>
            <a:ext cx="930275" cy="733425"/>
            <a:chOff x="4788" y="3684"/>
            <a:chExt cx="586" cy="462"/>
          </a:xfrm>
        </p:grpSpPr>
        <p:sp>
          <p:nvSpPr>
            <p:cNvPr id="237802" name="Freeform 234"/>
            <p:cNvSpPr>
              <a:spLocks/>
            </p:cNvSpPr>
            <p:nvPr/>
          </p:nvSpPr>
          <p:spPr bwMode="auto">
            <a:xfrm>
              <a:off x="5094" y="3684"/>
              <a:ext cx="186" cy="258"/>
            </a:xfrm>
            <a:custGeom>
              <a:avLst/>
              <a:gdLst>
                <a:gd name="T0" fmla="*/ 0 w 270"/>
                <a:gd name="T1" fmla="*/ 0 h 258"/>
                <a:gd name="T2" fmla="*/ 168 w 270"/>
                <a:gd name="T3" fmla="*/ 108 h 258"/>
                <a:gd name="T4" fmla="*/ 270 w 270"/>
                <a:gd name="T5" fmla="*/ 258 h 258"/>
              </a:gdLst>
              <a:ahLst/>
              <a:cxnLst>
                <a:cxn ang="0">
                  <a:pos x="T0" y="T1"/>
                </a:cxn>
                <a:cxn ang="0">
                  <a:pos x="T2" y="T3"/>
                </a:cxn>
                <a:cxn ang="0">
                  <a:pos x="T4" y="T5"/>
                </a:cxn>
              </a:cxnLst>
              <a:rect l="0" t="0" r="r" b="b"/>
              <a:pathLst>
                <a:path w="270" h="258">
                  <a:moveTo>
                    <a:pt x="0" y="0"/>
                  </a:moveTo>
                  <a:cubicBezTo>
                    <a:pt x="61" y="32"/>
                    <a:pt x="123" y="65"/>
                    <a:pt x="168" y="108"/>
                  </a:cubicBezTo>
                  <a:cubicBezTo>
                    <a:pt x="213" y="151"/>
                    <a:pt x="257" y="235"/>
                    <a:pt x="270" y="258"/>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03" name="Line 235"/>
            <p:cNvSpPr>
              <a:spLocks noChangeShapeType="1"/>
            </p:cNvSpPr>
            <p:nvPr/>
          </p:nvSpPr>
          <p:spPr bwMode="auto">
            <a:xfrm flipV="1">
              <a:off x="4788" y="3684"/>
              <a:ext cx="306" cy="45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04" name="Line 236"/>
            <p:cNvSpPr>
              <a:spLocks noChangeShapeType="1"/>
            </p:cNvSpPr>
            <p:nvPr/>
          </p:nvSpPr>
          <p:spPr bwMode="auto">
            <a:xfrm flipV="1">
              <a:off x="4788" y="3948"/>
              <a:ext cx="486" cy="19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05" name="Line 237"/>
            <p:cNvSpPr>
              <a:spLocks noChangeShapeType="1"/>
            </p:cNvSpPr>
            <p:nvPr/>
          </p:nvSpPr>
          <p:spPr bwMode="auto">
            <a:xfrm>
              <a:off x="5088" y="3684"/>
              <a:ext cx="186" cy="27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06" name="Line 238"/>
            <p:cNvSpPr>
              <a:spLocks noChangeShapeType="1"/>
            </p:cNvSpPr>
            <p:nvPr/>
          </p:nvSpPr>
          <p:spPr bwMode="auto">
            <a:xfrm flipV="1">
              <a:off x="4788" y="3822"/>
              <a:ext cx="390" cy="312"/>
            </a:xfrm>
            <a:prstGeom prst="line">
              <a:avLst/>
            </a:prstGeom>
            <a:noFill/>
            <a:ln w="9525">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08" name="Freeform 240"/>
            <p:cNvSpPr>
              <a:spLocks/>
            </p:cNvSpPr>
            <p:nvPr/>
          </p:nvSpPr>
          <p:spPr bwMode="auto">
            <a:xfrm>
              <a:off x="4893" y="3981"/>
              <a:ext cx="72" cy="90"/>
            </a:xfrm>
            <a:custGeom>
              <a:avLst/>
              <a:gdLst>
                <a:gd name="T0" fmla="*/ 0 w 96"/>
                <a:gd name="T1" fmla="*/ 0 h 159"/>
                <a:gd name="T2" fmla="*/ 69 w 96"/>
                <a:gd name="T3" fmla="*/ 90 h 159"/>
                <a:gd name="T4" fmla="*/ 96 w 96"/>
                <a:gd name="T5" fmla="*/ 159 h 159"/>
              </a:gdLst>
              <a:ahLst/>
              <a:cxnLst>
                <a:cxn ang="0">
                  <a:pos x="T0" y="T1"/>
                </a:cxn>
                <a:cxn ang="0">
                  <a:pos x="T2" y="T3"/>
                </a:cxn>
                <a:cxn ang="0">
                  <a:pos x="T4" y="T5"/>
                </a:cxn>
              </a:cxnLst>
              <a:rect l="0" t="0" r="r" b="b"/>
              <a:pathLst>
                <a:path w="96" h="159">
                  <a:moveTo>
                    <a:pt x="0" y="0"/>
                  </a:moveTo>
                  <a:cubicBezTo>
                    <a:pt x="26" y="32"/>
                    <a:pt x="53" y="64"/>
                    <a:pt x="69" y="90"/>
                  </a:cubicBezTo>
                  <a:cubicBezTo>
                    <a:pt x="85" y="116"/>
                    <a:pt x="93" y="148"/>
                    <a:pt x="96" y="159"/>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237809" name="Object 241"/>
            <p:cNvGraphicFramePr>
              <a:graphicFrameLocks noChangeAspect="1"/>
            </p:cNvGraphicFramePr>
            <p:nvPr/>
          </p:nvGraphicFramePr>
          <p:xfrm>
            <a:off x="5032" y="3758"/>
            <a:ext cx="136" cy="104"/>
          </p:xfrm>
          <a:graphic>
            <a:graphicData uri="http://schemas.openxmlformats.org/presentationml/2006/ole">
              <mc:AlternateContent xmlns:mc="http://schemas.openxmlformats.org/markup-compatibility/2006">
                <mc:Choice xmlns:v="urn:schemas-microsoft-com:vml" Requires="v">
                  <p:oleObj spid="_x0000_s625415" name="Формула" r:id="rId80" imgW="215640" imgH="164880" progId="Equation.3">
                    <p:embed/>
                  </p:oleObj>
                </mc:Choice>
                <mc:Fallback>
                  <p:oleObj name="Формула" r:id="rId80" imgW="215640" imgH="164880" progId="Equation.3">
                    <p:embed/>
                    <p:pic>
                      <p:nvPicPr>
                        <p:cNvPr id="0" name=""/>
                        <p:cNvPicPr>
                          <a:picLocks noChangeAspect="1" noChangeArrowheads="1"/>
                        </p:cNvPicPr>
                        <p:nvPr/>
                      </p:nvPicPr>
                      <p:blipFill>
                        <a:blip r:embed="rId81">
                          <a:extLst>
                            <a:ext uri="{28A0092B-C50C-407E-A947-70E740481C1C}">
                              <a14:useLocalDpi xmlns:a14="http://schemas.microsoft.com/office/drawing/2010/main" val="0"/>
                            </a:ext>
                          </a:extLst>
                        </a:blip>
                        <a:srcRect/>
                        <a:stretch>
                          <a:fillRect/>
                        </a:stretch>
                      </p:blipFill>
                      <p:spPr bwMode="auto">
                        <a:xfrm>
                          <a:off x="5032" y="3758"/>
                          <a:ext cx="136"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10" name="Object 242"/>
            <p:cNvGraphicFramePr>
              <a:graphicFrameLocks noChangeAspect="1"/>
            </p:cNvGraphicFramePr>
            <p:nvPr/>
          </p:nvGraphicFramePr>
          <p:xfrm>
            <a:off x="5238" y="3705"/>
            <a:ext cx="136" cy="112"/>
          </p:xfrm>
          <a:graphic>
            <a:graphicData uri="http://schemas.openxmlformats.org/presentationml/2006/ole">
              <mc:AlternateContent xmlns:mc="http://schemas.openxmlformats.org/markup-compatibility/2006">
                <mc:Choice xmlns:v="urn:schemas-microsoft-com:vml" Requires="v">
                  <p:oleObj spid="_x0000_s625416" name="Equation" r:id="rId82" imgW="215640" imgH="177480" progId="Equation.DSMT4">
                    <p:embed/>
                  </p:oleObj>
                </mc:Choice>
                <mc:Fallback>
                  <p:oleObj name="Equation" r:id="rId82" imgW="215640" imgH="177480" progId="Equation.DSMT4">
                    <p:embed/>
                    <p:pic>
                      <p:nvPicPr>
                        <p:cNvPr id="0" name=""/>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5238" y="3705"/>
                          <a:ext cx="13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11" name="Object 243"/>
            <p:cNvGraphicFramePr>
              <a:graphicFrameLocks noChangeAspect="1"/>
            </p:cNvGraphicFramePr>
            <p:nvPr>
              <p:extLst>
                <p:ext uri="{D42A27DB-BD31-4B8C-83A1-F6EECF244321}">
                  <p14:modId xmlns:p14="http://schemas.microsoft.com/office/powerpoint/2010/main" val="2891329106"/>
                </p:ext>
              </p:extLst>
            </p:nvPr>
          </p:nvGraphicFramePr>
          <p:xfrm>
            <a:off x="4838" y="3804"/>
            <a:ext cx="59" cy="68"/>
          </p:xfrm>
          <a:graphic>
            <a:graphicData uri="http://schemas.openxmlformats.org/presentationml/2006/ole">
              <mc:AlternateContent xmlns:mc="http://schemas.openxmlformats.org/markup-compatibility/2006">
                <mc:Choice xmlns:v="urn:schemas-microsoft-com:vml" Requires="v">
                  <p:oleObj spid="_x0000_s625417" name="Equation" r:id="rId84" imgW="177480" imgH="203040" progId="Equation.DSMT4">
                    <p:embed/>
                  </p:oleObj>
                </mc:Choice>
                <mc:Fallback>
                  <p:oleObj name="Equation" r:id="rId84" imgW="177480" imgH="203040" progId="Equation.DSMT4">
                    <p:embed/>
                    <p:pic>
                      <p:nvPicPr>
                        <p:cNvPr id="0" name=""/>
                        <p:cNvPicPr>
                          <a:picLocks noChangeAspect="1" noChangeArrowheads="1"/>
                        </p:cNvPicPr>
                        <p:nvPr/>
                      </p:nvPicPr>
                      <p:blipFill>
                        <a:blip r:embed="rId85"/>
                        <a:srcRect/>
                        <a:stretch>
                          <a:fillRect/>
                        </a:stretch>
                      </p:blipFill>
                      <p:spPr bwMode="auto">
                        <a:xfrm>
                          <a:off x="4838" y="3804"/>
                          <a:ext cx="59" cy="6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12" name="Object 244"/>
            <p:cNvGraphicFramePr>
              <a:graphicFrameLocks noChangeAspect="1"/>
            </p:cNvGraphicFramePr>
            <p:nvPr>
              <p:extLst>
                <p:ext uri="{D42A27DB-BD31-4B8C-83A1-F6EECF244321}">
                  <p14:modId xmlns:p14="http://schemas.microsoft.com/office/powerpoint/2010/main" val="1653851682"/>
                </p:ext>
              </p:extLst>
            </p:nvPr>
          </p:nvGraphicFramePr>
          <p:xfrm>
            <a:off x="5070" y="3993"/>
            <a:ext cx="76" cy="153"/>
          </p:xfrm>
          <a:graphic>
            <a:graphicData uri="http://schemas.openxmlformats.org/presentationml/2006/ole">
              <mc:AlternateContent xmlns:mc="http://schemas.openxmlformats.org/markup-compatibility/2006">
                <mc:Choice xmlns:v="urn:schemas-microsoft-com:vml" Requires="v">
                  <p:oleObj spid="_x0000_s625418" name="Equation" r:id="rId86" imgW="190440" imgH="380880" progId="Equation.DSMT4">
                    <p:embed/>
                  </p:oleObj>
                </mc:Choice>
                <mc:Fallback>
                  <p:oleObj name="Equation" r:id="rId86" imgW="190440" imgH="380880" progId="Equation.DSMT4">
                    <p:embed/>
                    <p:pic>
                      <p:nvPicPr>
                        <p:cNvPr id="0" name=""/>
                        <p:cNvPicPr>
                          <a:picLocks noChangeAspect="1" noChangeArrowheads="1"/>
                        </p:cNvPicPr>
                        <p:nvPr/>
                      </p:nvPicPr>
                      <p:blipFill>
                        <a:blip r:embed="rId87"/>
                        <a:srcRect/>
                        <a:stretch>
                          <a:fillRect/>
                        </a:stretch>
                      </p:blipFill>
                      <p:spPr bwMode="auto">
                        <a:xfrm>
                          <a:off x="5070" y="3993"/>
                          <a:ext cx="76" cy="1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13" name="Object 245"/>
            <p:cNvGraphicFramePr>
              <a:graphicFrameLocks noChangeAspect="1"/>
            </p:cNvGraphicFramePr>
            <p:nvPr/>
          </p:nvGraphicFramePr>
          <p:xfrm>
            <a:off x="4913" y="3918"/>
            <a:ext cx="160" cy="128"/>
          </p:xfrm>
          <a:graphic>
            <a:graphicData uri="http://schemas.openxmlformats.org/presentationml/2006/ole">
              <mc:AlternateContent xmlns:mc="http://schemas.openxmlformats.org/markup-compatibility/2006">
                <mc:Choice xmlns:v="urn:schemas-microsoft-com:vml" Requires="v">
                  <p:oleObj spid="_x0000_s625419" name="Формула" r:id="rId88" imgW="253800" imgH="203040" progId="Equation.3">
                    <p:embed/>
                  </p:oleObj>
                </mc:Choice>
                <mc:Fallback>
                  <p:oleObj name="Формула" r:id="rId88" imgW="253800" imgH="203040" progId="Equation.3">
                    <p:embed/>
                    <p:pic>
                      <p:nvPicPr>
                        <p:cNvPr id="0" name=""/>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4913" y="3918"/>
                          <a:ext cx="160"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7816" name="Text Box 248"/>
          <p:cNvSpPr txBox="1">
            <a:spLocks noChangeArrowheads="1"/>
          </p:cNvSpPr>
          <p:nvPr/>
        </p:nvSpPr>
        <p:spPr bwMode="auto">
          <a:xfrm>
            <a:off x="962025" y="5772150"/>
            <a:ext cx="4733925" cy="969496"/>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000" dirty="0" smtClean="0">
                <a:solidFill>
                  <a:srgbClr val="000000"/>
                </a:solidFill>
                <a:latin typeface="Arial" charset="0"/>
              </a:rPr>
              <a:t>Thus, the derivative</a:t>
            </a:r>
            <a:r>
              <a:rPr lang="en-US" altLang="ru-RU" sz="1000" dirty="0">
                <a:solidFill>
                  <a:srgbClr val="000000"/>
                </a:solidFill>
                <a:latin typeface="Arial" charset="0"/>
                <a:sym typeface="Symbol" pitchFamily="18" charset="2"/>
              </a:rPr>
              <a:t> of the radius-vector with respect to the arc coordinate</a:t>
            </a:r>
            <a:r>
              <a:rPr lang="ru-RU" altLang="ru-RU" sz="1000" dirty="0" smtClean="0">
                <a:solidFill>
                  <a:srgbClr val="000000"/>
                </a:solidFill>
                <a:latin typeface="Arial" charset="0"/>
              </a:rPr>
              <a:t> </a:t>
            </a:r>
            <a:r>
              <a:rPr lang="en-US" altLang="ru-RU" sz="1000" dirty="0" smtClean="0">
                <a:solidFill>
                  <a:srgbClr val="000000"/>
                </a:solidFill>
                <a:latin typeface="Arial" charset="0"/>
              </a:rPr>
              <a:t>is a unit vector directed along the tangent to the path</a:t>
            </a:r>
            <a:r>
              <a:rPr lang="ru-RU" altLang="ru-RU" sz="1000" dirty="0" smtClean="0">
                <a:solidFill>
                  <a:srgbClr val="000000"/>
                </a:solidFill>
                <a:latin typeface="Arial" charset="0"/>
              </a:rPr>
              <a:t>.</a:t>
            </a:r>
            <a:endParaRPr lang="en-US" altLang="ru-RU" sz="1000" dirty="0">
              <a:solidFill>
                <a:srgbClr val="000000"/>
              </a:solidFill>
              <a:latin typeface="Arial" charset="0"/>
            </a:endParaRPr>
          </a:p>
          <a:p>
            <a:pPr>
              <a:spcBef>
                <a:spcPct val="50000"/>
              </a:spcBef>
            </a:pPr>
            <a:r>
              <a:rPr lang="en-US" altLang="ru-RU" sz="1000" b="1" dirty="0" smtClean="0">
                <a:solidFill>
                  <a:srgbClr val="00007D"/>
                </a:solidFill>
                <a:latin typeface="Arial" charset="0"/>
              </a:rPr>
              <a:t>The velocity vector is</a:t>
            </a:r>
            <a:r>
              <a:rPr lang="ru-RU" altLang="ru-RU" sz="1000" dirty="0">
                <a:solidFill>
                  <a:srgbClr val="000000"/>
                </a:solidFill>
                <a:latin typeface="Arial" charset="0"/>
              </a:rPr>
              <a:t>	        </a:t>
            </a:r>
            <a:r>
              <a:rPr lang="en-US" altLang="ru-RU" sz="1000" b="1" dirty="0" smtClean="0">
                <a:solidFill>
                  <a:schemeClr val="accent5">
                    <a:lumMod val="25000"/>
                  </a:schemeClr>
                </a:solidFill>
                <a:latin typeface="Arial" charset="0"/>
              </a:rPr>
              <a:t>The tangent projection of the velocity is</a:t>
            </a:r>
            <a:endParaRPr lang="en-US" altLang="ru-RU" sz="1000" b="1" dirty="0">
              <a:solidFill>
                <a:srgbClr val="000000"/>
              </a:solidFill>
              <a:latin typeface="Arial" charset="0"/>
            </a:endParaRPr>
          </a:p>
          <a:p>
            <a:pPr>
              <a:lnSpc>
                <a:spcPct val="85000"/>
              </a:lnSpc>
              <a:spcBef>
                <a:spcPct val="50000"/>
              </a:spcBef>
            </a:pPr>
            <a:r>
              <a:rPr lang="en-US" altLang="ru-RU" sz="1000" dirty="0" smtClean="0">
                <a:solidFill>
                  <a:srgbClr val="000000"/>
                </a:solidFill>
                <a:latin typeface="Arial" charset="0"/>
              </a:rPr>
              <a:t>At</a:t>
            </a:r>
            <a:r>
              <a:rPr lang="ru-RU" altLang="ru-RU" sz="1000" dirty="0" smtClean="0">
                <a:solidFill>
                  <a:srgbClr val="000000"/>
                </a:solidFill>
                <a:latin typeface="Arial" charset="0"/>
              </a:rPr>
              <a:t>              </a:t>
            </a:r>
            <a:r>
              <a:rPr lang="en-US" altLang="ru-RU" sz="1000" dirty="0" smtClean="0">
                <a:solidFill>
                  <a:srgbClr val="000000"/>
                </a:solidFill>
                <a:latin typeface="Arial" charset="0"/>
              </a:rPr>
              <a:t> the velocity is directed</a:t>
            </a:r>
            <a:r>
              <a:rPr lang="ru-RU" altLang="ru-RU" sz="1000" dirty="0" smtClean="0">
                <a:solidFill>
                  <a:srgbClr val="000000"/>
                </a:solidFill>
                <a:latin typeface="Arial" charset="0"/>
              </a:rPr>
              <a:t> </a:t>
            </a:r>
            <a:r>
              <a:rPr lang="en-US" altLang="ru-RU" sz="1000" dirty="0" smtClean="0">
                <a:solidFill>
                  <a:srgbClr val="000000"/>
                </a:solidFill>
                <a:latin typeface="Arial" charset="0"/>
              </a:rPr>
              <a:t>towards  the increase of the arc coordinate,</a:t>
            </a:r>
            <a:r>
              <a:rPr lang="ru-RU" altLang="ru-RU" sz="1000" dirty="0" smtClean="0">
                <a:solidFill>
                  <a:srgbClr val="000000"/>
                </a:solidFill>
                <a:latin typeface="Arial" charset="0"/>
              </a:rPr>
              <a:t> </a:t>
            </a:r>
            <a:r>
              <a:rPr lang="en-US" altLang="ru-RU" sz="1000" dirty="0" smtClean="0">
                <a:solidFill>
                  <a:srgbClr val="000000"/>
                </a:solidFill>
                <a:latin typeface="Arial" charset="0"/>
              </a:rPr>
              <a:t>otherwise</a:t>
            </a:r>
            <a:r>
              <a:rPr lang="ru-RU" altLang="ru-RU" sz="1000" dirty="0" smtClean="0">
                <a:solidFill>
                  <a:srgbClr val="000000"/>
                </a:solidFill>
                <a:latin typeface="Arial" charset="0"/>
              </a:rPr>
              <a:t> –</a:t>
            </a:r>
            <a:r>
              <a:rPr lang="en-US" altLang="ru-RU" sz="1000" dirty="0" smtClean="0">
                <a:solidFill>
                  <a:srgbClr val="000000"/>
                </a:solidFill>
                <a:latin typeface="Arial" charset="0"/>
              </a:rPr>
              <a:t> in</a:t>
            </a:r>
            <a:r>
              <a:rPr lang="ru-RU" altLang="ru-RU" sz="1000" dirty="0" smtClean="0">
                <a:solidFill>
                  <a:srgbClr val="000000"/>
                </a:solidFill>
                <a:latin typeface="Arial" charset="0"/>
              </a:rPr>
              <a:t> </a:t>
            </a:r>
            <a:r>
              <a:rPr lang="en-US" altLang="ru-RU" sz="1000" dirty="0" smtClean="0">
                <a:solidFill>
                  <a:srgbClr val="000000"/>
                </a:solidFill>
                <a:latin typeface="Arial" charset="0"/>
              </a:rPr>
              <a:t>the opposite direction</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sp>
        <p:nvSpPr>
          <p:cNvPr id="237817" name="Text Box 249"/>
          <p:cNvSpPr txBox="1">
            <a:spLocks noChangeArrowheads="1"/>
          </p:cNvSpPr>
          <p:nvPr/>
        </p:nvSpPr>
        <p:spPr bwMode="auto">
          <a:xfrm>
            <a:off x="2101851" y="5218152"/>
            <a:ext cx="217011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sym typeface="Symbol" pitchFamily="18" charset="2"/>
              </a:rPr>
              <a:t>The first derivative of the radius-vector with respect to the arc coordinate is</a:t>
            </a:r>
            <a:r>
              <a:rPr lang="ru-RU" altLang="ru-RU" sz="1000" dirty="0" smtClean="0">
                <a:solidFill>
                  <a:srgbClr val="000000"/>
                </a:solidFill>
                <a:latin typeface="Arial" charset="0"/>
                <a:sym typeface="Symbol" pitchFamily="18" charset="2"/>
              </a:rPr>
              <a:t> 1</a:t>
            </a:r>
            <a:r>
              <a:rPr lang="en-US" altLang="ru-RU" sz="1000" dirty="0" smtClean="0">
                <a:solidFill>
                  <a:srgbClr val="000000"/>
                </a:solidFill>
                <a:latin typeface="Arial" charset="0"/>
                <a:sym typeface="Symbol" pitchFamily="18" charset="2"/>
              </a:rPr>
              <a:t>.</a:t>
            </a:r>
            <a:endParaRPr lang="ru-RU" altLang="ru-RU" sz="1000" dirty="0">
              <a:solidFill>
                <a:srgbClr val="000000"/>
              </a:solidFill>
              <a:latin typeface="Arial" charset="0"/>
            </a:endParaRPr>
          </a:p>
        </p:txBody>
      </p:sp>
      <p:graphicFrame>
        <p:nvGraphicFramePr>
          <p:cNvPr id="237818" name="Object 250"/>
          <p:cNvGraphicFramePr>
            <a:graphicFrameLocks noChangeAspect="1"/>
          </p:cNvGraphicFramePr>
          <p:nvPr>
            <p:extLst>
              <p:ext uri="{D42A27DB-BD31-4B8C-83A1-F6EECF244321}">
                <p14:modId xmlns:p14="http://schemas.microsoft.com/office/powerpoint/2010/main" val="3504566579"/>
              </p:ext>
            </p:extLst>
          </p:nvPr>
        </p:nvGraphicFramePr>
        <p:xfrm>
          <a:off x="2636838" y="6164263"/>
          <a:ext cx="469900" cy="196850"/>
        </p:xfrm>
        <a:graphic>
          <a:graphicData uri="http://schemas.openxmlformats.org/presentationml/2006/ole">
            <mc:AlternateContent xmlns:mc="http://schemas.openxmlformats.org/markup-compatibility/2006">
              <mc:Choice xmlns:v="urn:schemas-microsoft-com:vml" Requires="v">
                <p:oleObj spid="_x0000_s625420" name="Формула" r:id="rId90" imgW="469800" imgH="177480" progId="Equation.3">
                  <p:embed/>
                </p:oleObj>
              </mc:Choice>
              <mc:Fallback>
                <p:oleObj name="Формула" r:id="rId90" imgW="469800" imgH="177480" progId="Equation.3">
                  <p:embed/>
                  <p:pic>
                    <p:nvPicPr>
                      <p:cNvPr id="0" name=""/>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2636838" y="6164263"/>
                        <a:ext cx="469900" cy="19685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aphicFrame>
        <p:nvGraphicFramePr>
          <p:cNvPr id="237819" name="Object 251"/>
          <p:cNvGraphicFramePr>
            <a:graphicFrameLocks noChangeAspect="1"/>
          </p:cNvGraphicFramePr>
          <p:nvPr>
            <p:extLst>
              <p:ext uri="{D42A27DB-BD31-4B8C-83A1-F6EECF244321}">
                <p14:modId xmlns:p14="http://schemas.microsoft.com/office/powerpoint/2010/main" val="2986520475"/>
              </p:ext>
            </p:extLst>
          </p:nvPr>
        </p:nvGraphicFramePr>
        <p:xfrm>
          <a:off x="6020594" y="6164266"/>
          <a:ext cx="419100" cy="255588"/>
        </p:xfrm>
        <a:graphic>
          <a:graphicData uri="http://schemas.openxmlformats.org/presentationml/2006/ole">
            <mc:AlternateContent xmlns:mc="http://schemas.openxmlformats.org/markup-compatibility/2006">
              <mc:Choice xmlns:v="urn:schemas-microsoft-com:vml" Requires="v">
                <p:oleObj spid="_x0000_s625421" name="Формула" r:id="rId92" imgW="419040" imgH="228600" progId="Equation.3">
                  <p:embed/>
                </p:oleObj>
              </mc:Choice>
              <mc:Fallback>
                <p:oleObj name="Формула" r:id="rId92" imgW="419040" imgH="228600" progId="Equation.3">
                  <p:embed/>
                  <p:pic>
                    <p:nvPicPr>
                      <p:cNvPr id="0" name=""/>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6020594" y="6164266"/>
                        <a:ext cx="419100" cy="255588"/>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237827" name="Group 259"/>
          <p:cNvGrpSpPr>
            <a:grpSpLocks/>
          </p:cNvGrpSpPr>
          <p:nvPr/>
        </p:nvGrpSpPr>
        <p:grpSpPr bwMode="auto">
          <a:xfrm>
            <a:off x="266701" y="4948238"/>
            <a:ext cx="1666875" cy="666750"/>
            <a:chOff x="4206" y="1185"/>
            <a:chExt cx="1050" cy="420"/>
          </a:xfrm>
        </p:grpSpPr>
        <p:graphicFrame>
          <p:nvGraphicFramePr>
            <p:cNvPr id="237824" name="Object 256"/>
            <p:cNvGraphicFramePr>
              <a:graphicFrameLocks noChangeAspect="1"/>
            </p:cNvGraphicFramePr>
            <p:nvPr/>
          </p:nvGraphicFramePr>
          <p:xfrm>
            <a:off x="4676" y="1250"/>
            <a:ext cx="80" cy="104"/>
          </p:xfrm>
          <a:graphic>
            <a:graphicData uri="http://schemas.openxmlformats.org/presentationml/2006/ole">
              <mc:AlternateContent xmlns:mc="http://schemas.openxmlformats.org/markup-compatibility/2006">
                <mc:Choice xmlns:v="urn:schemas-microsoft-com:vml" Requires="v">
                  <p:oleObj spid="_x0000_s625422" name="Формула" r:id="rId94" imgW="126720" imgH="164880" progId="Equation.3">
                    <p:embed/>
                  </p:oleObj>
                </mc:Choice>
                <mc:Fallback>
                  <p:oleObj name="Формула" r:id="rId94" imgW="126720" imgH="164880" progId="Equation.3">
                    <p:embed/>
                    <p:pic>
                      <p:nvPicPr>
                        <p:cNvPr id="0" name=""/>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4676" y="1250"/>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7826" name="Group 258"/>
            <p:cNvGrpSpPr>
              <a:grpSpLocks/>
            </p:cNvGrpSpPr>
            <p:nvPr/>
          </p:nvGrpSpPr>
          <p:grpSpPr bwMode="auto">
            <a:xfrm>
              <a:off x="4206" y="1185"/>
              <a:ext cx="1050" cy="420"/>
              <a:chOff x="4206" y="1185"/>
              <a:chExt cx="1050" cy="420"/>
            </a:xfrm>
          </p:grpSpPr>
          <p:sp>
            <p:nvSpPr>
              <p:cNvPr id="237823" name="AutoShape 255"/>
              <p:cNvSpPr>
                <a:spLocks noChangeArrowheads="1"/>
              </p:cNvSpPr>
              <p:nvPr/>
            </p:nvSpPr>
            <p:spPr bwMode="auto">
              <a:xfrm rot="1228822">
                <a:off x="4623" y="1378"/>
                <a:ext cx="267" cy="56"/>
              </a:xfrm>
              <a:prstGeom prst="rightArrow">
                <a:avLst>
                  <a:gd name="adj1" fmla="val 50000"/>
                  <a:gd name="adj2" fmla="val 119196"/>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237820" name="Line 252"/>
              <p:cNvSpPr>
                <a:spLocks noChangeShapeType="1"/>
              </p:cNvSpPr>
              <p:nvPr/>
            </p:nvSpPr>
            <p:spPr bwMode="auto">
              <a:xfrm>
                <a:off x="4206" y="1185"/>
                <a:ext cx="1050" cy="42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237822" name="Line 254"/>
              <p:cNvSpPr>
                <a:spLocks noChangeShapeType="1"/>
              </p:cNvSpPr>
              <p:nvPr/>
            </p:nvSpPr>
            <p:spPr bwMode="auto">
              <a:xfrm>
                <a:off x="4629" y="1359"/>
                <a:ext cx="120" cy="42"/>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237825" name="Object 257"/>
              <p:cNvGraphicFramePr>
                <a:graphicFrameLocks noChangeAspect="1"/>
              </p:cNvGraphicFramePr>
              <p:nvPr/>
            </p:nvGraphicFramePr>
            <p:xfrm>
              <a:off x="4855" y="1333"/>
              <a:ext cx="80" cy="104"/>
            </p:xfrm>
            <a:graphic>
              <a:graphicData uri="http://schemas.openxmlformats.org/presentationml/2006/ole">
                <mc:AlternateContent xmlns:mc="http://schemas.openxmlformats.org/markup-compatibility/2006">
                  <mc:Choice xmlns:v="urn:schemas-microsoft-com:vml" Requires="v">
                    <p:oleObj spid="_x0000_s625423" name="Формула" r:id="rId96" imgW="126720" imgH="164880" progId="Equation.3">
                      <p:embed/>
                    </p:oleObj>
                  </mc:Choice>
                  <mc:Fallback>
                    <p:oleObj name="Формула" r:id="rId96" imgW="126720" imgH="164880" progId="Equation.3">
                      <p:embed/>
                      <p:pic>
                        <p:nvPicPr>
                          <p:cNvPr id="0" name=""/>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4855" y="1333"/>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aphicFrame>
        <p:nvGraphicFramePr>
          <p:cNvPr id="237828" name="Object 260"/>
          <p:cNvGraphicFramePr>
            <a:graphicFrameLocks noChangeAspect="1"/>
          </p:cNvGraphicFramePr>
          <p:nvPr>
            <p:extLst>
              <p:ext uri="{D42A27DB-BD31-4B8C-83A1-F6EECF244321}">
                <p14:modId xmlns:p14="http://schemas.microsoft.com/office/powerpoint/2010/main" val="2343302568"/>
              </p:ext>
            </p:extLst>
          </p:nvPr>
        </p:nvGraphicFramePr>
        <p:xfrm>
          <a:off x="1276364" y="6376759"/>
          <a:ext cx="355600" cy="160337"/>
        </p:xfrm>
        <a:graphic>
          <a:graphicData uri="http://schemas.openxmlformats.org/presentationml/2006/ole">
            <mc:AlternateContent xmlns:mc="http://schemas.openxmlformats.org/markup-compatibility/2006">
              <mc:Choice xmlns:v="urn:schemas-microsoft-com:vml" Requires="v">
                <p:oleObj spid="_x0000_s625424" name="Формула" r:id="rId98" imgW="355320" imgH="177480" progId="Equation.3">
                  <p:embed/>
                </p:oleObj>
              </mc:Choice>
              <mc:Fallback>
                <p:oleObj name="Формула" r:id="rId98" imgW="355320" imgH="177480" progId="Equation.3">
                  <p:embed/>
                  <p:pic>
                    <p:nvPicPr>
                      <p:cNvPr id="0" name=""/>
                      <p:cNvPicPr>
                        <a:picLocks noChangeAspect="1" noChangeArrowheads="1"/>
                      </p:cNvPicPr>
                      <p:nvPr/>
                    </p:nvPicPr>
                    <p:blipFill>
                      <a:blip r:embed="rId99">
                        <a:extLst>
                          <a:ext uri="{28A0092B-C50C-407E-A947-70E740481C1C}">
                            <a14:useLocalDpi xmlns:a14="http://schemas.microsoft.com/office/drawing/2010/main" val="0"/>
                          </a:ext>
                        </a:extLst>
                      </a:blip>
                      <a:srcRect/>
                      <a:stretch>
                        <a:fillRect/>
                      </a:stretch>
                    </p:blipFill>
                    <p:spPr bwMode="auto">
                      <a:xfrm>
                        <a:off x="1276364" y="6376759"/>
                        <a:ext cx="355600" cy="160337"/>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69" name="Text Box 301"/>
          <p:cNvSpPr txBox="1">
            <a:spLocks noChangeArrowheads="1"/>
          </p:cNvSpPr>
          <p:nvPr/>
        </p:nvSpPr>
        <p:spPr bwMode="auto">
          <a:xfrm>
            <a:off x="1826278" y="3009026"/>
            <a:ext cx="345960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By using vector method of determining velocity we obtain</a:t>
            </a:r>
            <a:endParaRPr lang="ru-RU" altLang="ru-RU" sz="1000" dirty="0">
              <a:solidFill>
                <a:srgbClr val="000000"/>
              </a:solidFill>
              <a:latin typeface="Arial" charset="0"/>
            </a:endParaRPr>
          </a:p>
        </p:txBody>
      </p:sp>
      <p:sp>
        <p:nvSpPr>
          <p:cNvPr id="237870" name="Text Box 302"/>
          <p:cNvSpPr txBox="1">
            <a:spLocks noChangeArrowheads="1"/>
          </p:cNvSpPr>
          <p:nvPr/>
        </p:nvSpPr>
        <p:spPr bwMode="auto">
          <a:xfrm>
            <a:off x="5592763" y="4286250"/>
            <a:ext cx="29129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Use vector method of the velocity determination</a:t>
            </a:r>
            <a:endParaRPr lang="ru-RU" altLang="ru-RU" sz="1000" dirty="0">
              <a:solidFill>
                <a:srgbClr val="000000"/>
              </a:solidFill>
              <a:latin typeface="Arial" charset="0"/>
            </a:endParaRPr>
          </a:p>
        </p:txBody>
      </p:sp>
      <p:sp>
        <p:nvSpPr>
          <p:cNvPr id="237872" name="Text Box 304"/>
          <p:cNvSpPr txBox="1">
            <a:spLocks noChangeArrowheads="1"/>
          </p:cNvSpPr>
          <p:nvPr/>
        </p:nvSpPr>
        <p:spPr bwMode="auto">
          <a:xfrm>
            <a:off x="4271963" y="3203575"/>
            <a:ext cx="107914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rgbClr val="00007D"/>
                </a:solidFill>
                <a:latin typeface="Arial" charset="0"/>
              </a:rPr>
              <a:t>Components</a:t>
            </a:r>
            <a:endParaRPr lang="ru-RU" altLang="ru-RU" sz="1000" b="1" dirty="0">
              <a:solidFill>
                <a:srgbClr val="00007D"/>
              </a:solidFill>
              <a:latin typeface="Arial" charset="0"/>
            </a:endParaRPr>
          </a:p>
          <a:p>
            <a:r>
              <a:rPr lang="en-US" altLang="ru-RU" sz="1000" b="1" dirty="0" smtClean="0">
                <a:solidFill>
                  <a:srgbClr val="00007D"/>
                </a:solidFill>
                <a:latin typeface="Arial" charset="0"/>
              </a:rPr>
              <a:t>of the velocity </a:t>
            </a:r>
          </a:p>
          <a:p>
            <a:r>
              <a:rPr lang="en-US" altLang="ru-RU" sz="1000" b="1" dirty="0" smtClean="0">
                <a:solidFill>
                  <a:srgbClr val="00007D"/>
                </a:solidFill>
                <a:latin typeface="Arial" charset="0"/>
              </a:rPr>
              <a:t>vector</a:t>
            </a:r>
            <a:endParaRPr lang="ru-RU" altLang="ru-RU" sz="1000" b="1" i="1" dirty="0">
              <a:solidFill>
                <a:srgbClr val="00007D"/>
              </a:solidFill>
              <a:latin typeface="Arial" charset="0"/>
              <a:sym typeface="Symbol" pitchFamily="18" charset="2"/>
            </a:endParaRPr>
          </a:p>
        </p:txBody>
      </p:sp>
      <p:sp>
        <p:nvSpPr>
          <p:cNvPr id="237875" name="AutoShape 307">
            <a:hlinkClick r:id="rId100"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237876" name="AutoShape 308">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237878" name="AutoShape 310">
            <a:hlinkClick r:id="" action="ppaction://hlinkshowjump?jump=nextslide" highlightClick="1"/>
          </p:cNvPr>
          <p:cNvSpPr>
            <a:spLocks noChangeArrowheads="1"/>
          </p:cNvSpPr>
          <p:nvPr/>
        </p:nvSpPr>
        <p:spPr bwMode="auto">
          <a:xfrm>
            <a:off x="4385196" y="538163"/>
            <a:ext cx="285750" cy="219075"/>
          </a:xfrm>
          <a:prstGeom prst="actionButtonForwardNext">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237879" name="Oval 31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a:solidFill>
                  <a:srgbClr val="00007D"/>
                </a:solidFill>
                <a:latin typeface="Arial" charset="0"/>
              </a:rPr>
              <a:t>2</a:t>
            </a:r>
            <a:endParaRPr lang="ru-RU" altLang="ru-RU" sz="1000" b="1" dirty="0">
              <a:solidFill>
                <a:srgbClr val="00007D"/>
              </a:solidFill>
              <a:latin typeface="Arial" charset="0"/>
            </a:endParaRPr>
          </a:p>
        </p:txBody>
      </p:sp>
      <p:pic>
        <p:nvPicPr>
          <p:cNvPr id="149" name="Picture 15" descr="Z:\Символ НГУ_4.JPG"/>
          <p:cNvPicPr>
            <a:picLocks noChangeAspect="1" noChangeArrowheads="1"/>
          </p:cNvPicPr>
          <p:nvPr/>
        </p:nvPicPr>
        <p:blipFill>
          <a:blip r:embed="rId101">
            <a:extLst>
              <a:ext uri="{BEBA8EAE-BF5A-486C-A8C5-ECC9F3942E4B}">
                <a14:imgProps xmlns:a14="http://schemas.microsoft.com/office/drawing/2010/main">
                  <a14:imgLayer r:embed="rId10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633637" y="67987"/>
            <a:ext cx="1428479" cy="126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675667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7691"/>
                                        </p:tgtEl>
                                        <p:attrNameLst>
                                          <p:attrName>style.visibility</p:attrName>
                                        </p:attrNameLst>
                                      </p:cBhvr>
                                      <p:to>
                                        <p:strVal val="visible"/>
                                      </p:to>
                                    </p:set>
                                    <p:anim calcmode="lin" valueType="num">
                                      <p:cBhvr additive="base">
                                        <p:cTn id="7" dur="500" fill="hold"/>
                                        <p:tgtEl>
                                          <p:spTgt spid="237691"/>
                                        </p:tgtEl>
                                        <p:attrNameLst>
                                          <p:attrName>ppt_x</p:attrName>
                                        </p:attrNameLst>
                                      </p:cBhvr>
                                      <p:tavLst>
                                        <p:tav tm="0">
                                          <p:val>
                                            <p:strVal val="#ppt_x"/>
                                          </p:val>
                                        </p:tav>
                                        <p:tav tm="100000">
                                          <p:val>
                                            <p:strVal val="#ppt_x"/>
                                          </p:val>
                                        </p:tav>
                                      </p:tavLst>
                                    </p:anim>
                                    <p:anim calcmode="lin" valueType="num">
                                      <p:cBhvr additive="base">
                                        <p:cTn id="8" dur="500" fill="hold"/>
                                        <p:tgtEl>
                                          <p:spTgt spid="23769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237722"/>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2377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nodeType="clickEffect">
                                  <p:stCondLst>
                                    <p:cond delay="0"/>
                                  </p:stCondLst>
                                  <p:childTnLst>
                                    <p:set>
                                      <p:cBhvr>
                                        <p:cTn id="17" dur="1" fill="hold">
                                          <p:stCondLst>
                                            <p:cond delay="0"/>
                                          </p:stCondLst>
                                        </p:cTn>
                                        <p:tgtEl>
                                          <p:spTgt spid="237707"/>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23771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37723"/>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23772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37717"/>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237719"/>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2377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23772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237714"/>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237721"/>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237724"/>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237747"/>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237726"/>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237761"/>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237869"/>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237759"/>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37760"/>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237762"/>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37763"/>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237760"/>
                                        </p:tgtEl>
                                        <p:attrNameLst>
                                          <p:attrName>style.visibility</p:attrName>
                                        </p:attrNameLst>
                                      </p:cBhvr>
                                      <p:to>
                                        <p:strVal val="visible"/>
                                      </p:to>
                                    </p:set>
                                  </p:childTnLst>
                                </p:cTn>
                              </p:par>
                              <p:par>
                                <p:cTn id="64" presetID="1" presetClass="entr" presetSubtype="0" fill="hold" grpId="1" nodeType="withEffect">
                                  <p:stCondLst>
                                    <p:cond delay="0"/>
                                  </p:stCondLst>
                                  <p:childTnLst>
                                    <p:set>
                                      <p:cBhvr>
                                        <p:cTn id="65" dur="1" fill="hold">
                                          <p:stCondLst>
                                            <p:cond delay="0"/>
                                          </p:stCondLst>
                                        </p:cTn>
                                        <p:tgtEl>
                                          <p:spTgt spid="237763"/>
                                        </p:tgtEl>
                                        <p:attrNameLst>
                                          <p:attrName>style.visibility</p:attrName>
                                        </p:attrNameLst>
                                      </p:cBhvr>
                                      <p:to>
                                        <p:strVal val="visible"/>
                                      </p:to>
                                    </p:set>
                                  </p:childTnLst>
                                </p:cTn>
                              </p:par>
                              <p:par>
                                <p:cTn id="66" presetID="1" presetClass="entr" presetSubtype="0" fill="hold" grpId="1" nodeType="withEffect">
                                  <p:stCondLst>
                                    <p:cond delay="0"/>
                                  </p:stCondLst>
                                  <p:childTnLst>
                                    <p:set>
                                      <p:cBhvr>
                                        <p:cTn id="67" dur="1" fill="hold">
                                          <p:stCondLst>
                                            <p:cond delay="0"/>
                                          </p:stCondLst>
                                        </p:cTn>
                                        <p:tgtEl>
                                          <p:spTgt spid="23776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237764"/>
                                        </p:tgtEl>
                                        <p:attrNameLst>
                                          <p:attrName>style.visibility</p:attrName>
                                        </p:attrNameLst>
                                      </p:cBhvr>
                                      <p:to>
                                        <p:strVal val="visible"/>
                                      </p:to>
                                    </p:set>
                                  </p:childTnLst>
                                </p:cTn>
                              </p:par>
                              <p:par>
                                <p:cTn id="70" presetID="1" presetClass="entr" presetSubtype="0" fill="hold" nodeType="withEffect">
                                  <p:stCondLst>
                                    <p:cond delay="0"/>
                                  </p:stCondLst>
                                  <p:childTnLst>
                                    <p:set>
                                      <p:cBhvr>
                                        <p:cTn id="71" dur="1" fill="hold">
                                          <p:stCondLst>
                                            <p:cond delay="0"/>
                                          </p:stCondLst>
                                        </p:cTn>
                                        <p:tgtEl>
                                          <p:spTgt spid="237765"/>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237766"/>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237872"/>
                                        </p:tgtEl>
                                        <p:attrNameLst>
                                          <p:attrName>style.visibility</p:attrName>
                                        </p:attrNameLst>
                                      </p:cBhvr>
                                      <p:to>
                                        <p:strVal val="visible"/>
                                      </p:to>
                                    </p:set>
                                  </p:childTnLst>
                                </p:cTn>
                              </p:par>
                            </p:childTnLst>
                          </p:cTn>
                        </p:par>
                        <p:par>
                          <p:cTn id="78" fill="hold" nodeType="afterGroup">
                            <p:stCondLst>
                              <p:cond delay="0"/>
                            </p:stCondLst>
                            <p:childTnLst>
                              <p:par>
                                <p:cTn id="79" presetID="1" presetClass="entr" presetSubtype="0" fill="hold" nodeType="afterEffect">
                                  <p:stCondLst>
                                    <p:cond delay="0"/>
                                  </p:stCondLst>
                                  <p:childTnLst>
                                    <p:set>
                                      <p:cBhvr>
                                        <p:cTn id="80" dur="1" fill="hold">
                                          <p:stCondLst>
                                            <p:cond delay="0"/>
                                          </p:stCondLst>
                                        </p:cTn>
                                        <p:tgtEl>
                                          <p:spTgt spid="237737"/>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237767"/>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3776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7769"/>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237781"/>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237771"/>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237793"/>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23787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237784"/>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237785"/>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237786"/>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237797"/>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237798"/>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237817"/>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237799"/>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237815"/>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237816"/>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237818"/>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237819"/>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237828"/>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9" presetClass="exit" presetSubtype="0" fill="hold" nodeType="clickEffect">
                                  <p:stCondLst>
                                    <p:cond delay="0"/>
                                  </p:stCondLst>
                                  <p:childTnLst>
                                    <p:animEffect transition="out" filter="dissolve">
                                      <p:cBhvr>
                                        <p:cTn id="136" dur="500"/>
                                        <p:tgtEl>
                                          <p:spTgt spid="237797"/>
                                        </p:tgtEl>
                                      </p:cBhvr>
                                    </p:animEffect>
                                    <p:set>
                                      <p:cBhvr>
                                        <p:cTn id="137" dur="1" fill="hold">
                                          <p:stCondLst>
                                            <p:cond delay="499"/>
                                          </p:stCondLst>
                                        </p:cTn>
                                        <p:tgtEl>
                                          <p:spTgt spid="237797"/>
                                        </p:tgtEl>
                                        <p:attrNameLst>
                                          <p:attrName>style.visibility</p:attrName>
                                        </p:attrNameLst>
                                      </p:cBhvr>
                                      <p:to>
                                        <p:strVal val="hidden"/>
                                      </p:to>
                                    </p:set>
                                  </p:childTnLst>
                                </p:cTn>
                              </p:par>
                              <p:par>
                                <p:cTn id="138" presetID="1" presetClass="entr" presetSubtype="0" fill="hold" nodeType="withEffect">
                                  <p:stCondLst>
                                    <p:cond delay="0"/>
                                  </p:stCondLst>
                                  <p:childTnLst>
                                    <p:set>
                                      <p:cBhvr>
                                        <p:cTn id="139" dur="1" fill="hold">
                                          <p:stCondLst>
                                            <p:cond delay="0"/>
                                          </p:stCondLst>
                                        </p:cTn>
                                        <p:tgtEl>
                                          <p:spTgt spid="237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691" grpId="0"/>
      <p:bldP spid="237712" grpId="0"/>
      <p:bldP spid="237714" grpId="0"/>
      <p:bldP spid="237717" grpId="0"/>
      <p:bldP spid="237721" grpId="0" animBg="1"/>
      <p:bldP spid="237725" grpId="0"/>
      <p:bldP spid="237747" grpId="0"/>
      <p:bldP spid="237760" grpId="0" animBg="1"/>
      <p:bldP spid="237760" grpId="1" animBg="1"/>
      <p:bldP spid="237762" grpId="0" animBg="1"/>
      <p:bldP spid="237762" grpId="1" animBg="1"/>
      <p:bldP spid="237763" grpId="0" animBg="1"/>
      <p:bldP spid="237763" grpId="1" animBg="1"/>
      <p:bldP spid="237768" grpId="0"/>
      <p:bldP spid="237781" grpId="0"/>
      <p:bldP spid="237785" grpId="0"/>
      <p:bldP spid="237798" grpId="0"/>
      <p:bldP spid="237816" grpId="0"/>
      <p:bldP spid="237817" grpId="0"/>
      <p:bldP spid="237869" grpId="0"/>
      <p:bldP spid="237870" grpId="0"/>
      <p:bldP spid="237872"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2757" name="Group 197"/>
          <p:cNvGrpSpPr>
            <a:grpSpLocks/>
          </p:cNvGrpSpPr>
          <p:nvPr/>
        </p:nvGrpSpPr>
        <p:grpSpPr bwMode="auto">
          <a:xfrm>
            <a:off x="928687" y="5210191"/>
            <a:ext cx="649288" cy="165100"/>
            <a:chOff x="-525" y="3276"/>
            <a:chExt cx="409" cy="104"/>
          </a:xfrm>
        </p:grpSpPr>
        <p:sp>
          <p:nvSpPr>
            <p:cNvPr id="322687" name="AutoShape 127"/>
            <p:cNvSpPr>
              <a:spLocks noChangeArrowheads="1"/>
            </p:cNvSpPr>
            <p:nvPr/>
          </p:nvSpPr>
          <p:spPr bwMode="auto">
            <a:xfrm rot="1228822">
              <a:off x="-525" y="3306"/>
              <a:ext cx="267" cy="56"/>
            </a:xfrm>
            <a:prstGeom prst="rightArrow">
              <a:avLst>
                <a:gd name="adj1" fmla="val 50000"/>
                <a:gd name="adj2" fmla="val 119196"/>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690" name="Object 130"/>
            <p:cNvGraphicFramePr>
              <a:graphicFrameLocks noChangeAspect="1"/>
            </p:cNvGraphicFramePr>
            <p:nvPr>
              <p:extLst>
                <p:ext uri="{D42A27DB-BD31-4B8C-83A1-F6EECF244321}">
                  <p14:modId xmlns:p14="http://schemas.microsoft.com/office/powerpoint/2010/main" val="2879895653"/>
                </p:ext>
              </p:extLst>
            </p:nvPr>
          </p:nvGraphicFramePr>
          <p:xfrm>
            <a:off x="-196" y="3276"/>
            <a:ext cx="80" cy="104"/>
          </p:xfrm>
          <a:graphic>
            <a:graphicData uri="http://schemas.openxmlformats.org/presentationml/2006/ole">
              <mc:AlternateContent xmlns:mc="http://schemas.openxmlformats.org/markup-compatibility/2006">
                <mc:Choice xmlns:v="urn:schemas-microsoft-com:vml" Requires="v">
                  <p:oleObj spid="_x0000_s625731" name="Формула" r:id="rId3" imgW="126720" imgH="164880" progId="Equation.3">
                    <p:embed/>
                  </p:oleObj>
                </mc:Choice>
                <mc:Fallback>
                  <p:oleObj name="Формула" r:id="rId3" imgW="126720" imgH="1648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6" y="3276"/>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2565" name="Rectangle 5"/>
          <p:cNvSpPr>
            <a:spLocks noGrp="1" noChangeArrowheads="1"/>
          </p:cNvSpPr>
          <p:nvPr>
            <p:ph type="title"/>
          </p:nvPr>
        </p:nvSpPr>
        <p:spPr>
          <a:xfrm>
            <a:off x="925513" y="523509"/>
            <a:ext cx="3348038" cy="288000"/>
          </a:xfrm>
          <a:solidFill>
            <a:srgbClr val="FFFF00"/>
          </a:solidFill>
          <a:ln/>
        </p:spPr>
        <p:txBody>
          <a:bodyPr/>
          <a:lstStyle/>
          <a:p>
            <a:r>
              <a:rPr lang="en-US" sz="2000" b="1" dirty="0" smtClean="0">
                <a:solidFill>
                  <a:srgbClr val="FF0000"/>
                </a:solidFill>
                <a:latin typeface="Arial" charset="0"/>
                <a:cs typeface="Arial" charset="0"/>
              </a:rPr>
              <a:t>Section </a:t>
            </a:r>
            <a:r>
              <a:rPr lang="en-US" altLang="ru-RU" sz="2000" b="1" dirty="0" smtClean="0">
                <a:solidFill>
                  <a:srgbClr val="FF0000"/>
                </a:solidFill>
              </a:rPr>
              <a:t>1</a:t>
            </a:r>
            <a:r>
              <a:rPr lang="en-US" altLang="ru-RU" sz="1800" b="1" dirty="0" smtClean="0">
                <a:solidFill>
                  <a:srgbClr val="FF0000"/>
                </a:solidFill>
              </a:rPr>
              <a:t> </a:t>
            </a:r>
            <a:r>
              <a:rPr lang="en-US" altLang="ru-RU" sz="1800" dirty="0" smtClean="0">
                <a:solidFill>
                  <a:srgbClr val="FF0000"/>
                </a:solidFill>
              </a:rPr>
              <a:t>(continuation </a:t>
            </a:r>
            <a:r>
              <a:rPr lang="en-US" altLang="ru-RU" sz="1800" dirty="0">
                <a:solidFill>
                  <a:srgbClr val="FF0000"/>
                </a:solidFill>
              </a:rPr>
              <a:t>– </a:t>
            </a:r>
            <a:r>
              <a:rPr lang="en-US" altLang="ru-RU" sz="1800" dirty="0" smtClean="0">
                <a:solidFill>
                  <a:srgbClr val="FF0000"/>
                </a:solidFill>
              </a:rPr>
              <a:t>1.3)</a:t>
            </a:r>
            <a:endParaRPr lang="ru-RU" altLang="ru-RU" sz="1800" dirty="0">
              <a:solidFill>
                <a:srgbClr val="FF0000"/>
              </a:solidFill>
            </a:endParaRPr>
          </a:p>
        </p:txBody>
      </p:sp>
      <p:sp>
        <p:nvSpPr>
          <p:cNvPr id="322567" name="Rectangle 7"/>
          <p:cNvSpPr>
            <a:spLocks noChangeArrowheads="1"/>
          </p:cNvSpPr>
          <p:nvPr/>
        </p:nvSpPr>
        <p:spPr bwMode="auto">
          <a:xfrm>
            <a:off x="209550" y="963613"/>
            <a:ext cx="738187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a:solidFill>
                  <a:srgbClr val="FF0000"/>
                </a:solidFill>
              </a:rPr>
              <a:t>Acceleration</a:t>
            </a:r>
            <a:r>
              <a:rPr lang="en-US" sz="1000" b="1" dirty="0">
                <a:solidFill>
                  <a:srgbClr val="00007D">
                    <a:lumMod val="60000"/>
                    <a:lumOff val="40000"/>
                  </a:srgbClr>
                </a:solidFill>
              </a:rPr>
              <a:t> characterizes the time rate of change of velocity in magnitude and </a:t>
            </a:r>
            <a:r>
              <a:rPr lang="en-US" sz="1000" b="1" dirty="0" smtClean="0">
                <a:solidFill>
                  <a:srgbClr val="00007D">
                    <a:lumMod val="60000"/>
                    <a:lumOff val="40000"/>
                  </a:srgbClr>
                </a:solidFill>
              </a:rPr>
              <a:t>direction.</a:t>
            </a:r>
            <a:endParaRPr lang="ru-RU" altLang="ru-RU" sz="1000" b="1" dirty="0">
              <a:solidFill>
                <a:srgbClr val="00007D">
                  <a:lumMod val="60000"/>
                  <a:lumOff val="40000"/>
                </a:srgbClr>
              </a:solidFill>
            </a:endParaRPr>
          </a:p>
        </p:txBody>
      </p:sp>
      <p:sp>
        <p:nvSpPr>
          <p:cNvPr id="322568" name="Text Box 8"/>
          <p:cNvSpPr txBox="1">
            <a:spLocks noChangeArrowheads="1"/>
          </p:cNvSpPr>
          <p:nvPr/>
        </p:nvSpPr>
        <p:spPr bwMode="auto">
          <a:xfrm>
            <a:off x="150813" y="1171575"/>
            <a:ext cx="84820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a:solidFill>
                  <a:srgbClr val="000000"/>
                </a:solidFill>
                <a:latin typeface="Arial" charset="0"/>
              </a:rPr>
              <a:t>Three methods of describing motion define the methods of determining </a:t>
            </a:r>
            <a:r>
              <a:rPr lang="en-US" altLang="ru-RU" sz="1000" b="1" dirty="0" smtClean="0">
                <a:solidFill>
                  <a:srgbClr val="000000"/>
                </a:solidFill>
                <a:latin typeface="Arial" charset="0"/>
              </a:rPr>
              <a:t>acceleration.</a:t>
            </a:r>
            <a:endParaRPr lang="ru-RU" altLang="ru-RU" sz="1000" dirty="0">
              <a:solidFill>
                <a:srgbClr val="000000"/>
              </a:solidFill>
              <a:latin typeface="Arial" charset="0"/>
            </a:endParaRPr>
          </a:p>
          <a:p>
            <a:r>
              <a:rPr lang="en-US" altLang="ru-RU" sz="1000" b="1" dirty="0" smtClean="0">
                <a:solidFill>
                  <a:srgbClr val="FF0000"/>
                </a:solidFill>
                <a:latin typeface="Arial" charset="0"/>
              </a:rPr>
              <a:t>Vector </a:t>
            </a:r>
            <a:r>
              <a:rPr lang="en-US" altLang="ru-RU" sz="1000" b="1" dirty="0">
                <a:solidFill>
                  <a:srgbClr val="FF0000"/>
                </a:solidFill>
                <a:latin typeface="Arial" charset="0"/>
              </a:rPr>
              <a:t>method: </a:t>
            </a:r>
            <a:r>
              <a:rPr lang="en-US" altLang="ru-RU" sz="1000" dirty="0">
                <a:solidFill>
                  <a:srgbClr val="000000"/>
                </a:solidFill>
                <a:latin typeface="Arial" charset="0"/>
              </a:rPr>
              <a:t>Consider location of the particle at two instants</a:t>
            </a:r>
            <a:r>
              <a:rPr lang="ru-RU" altLang="ru-RU" sz="1000" dirty="0">
                <a:solidFill>
                  <a:srgbClr val="000000"/>
                </a:solidFill>
                <a:latin typeface="Arial" charset="0"/>
              </a:rPr>
              <a:t> </a:t>
            </a:r>
            <a:r>
              <a:rPr lang="en-US" altLang="ru-RU" sz="1000" i="1" dirty="0">
                <a:solidFill>
                  <a:srgbClr val="000000"/>
                </a:solidFill>
                <a:latin typeface="Arial" charset="0"/>
              </a:rPr>
              <a:t>t</a:t>
            </a:r>
            <a:r>
              <a:rPr lang="en-US" altLang="ru-RU" sz="1000" dirty="0">
                <a:solidFill>
                  <a:srgbClr val="000000"/>
                </a:solidFill>
                <a:latin typeface="Arial" charset="0"/>
              </a:rPr>
              <a:t> and</a:t>
            </a:r>
            <a:r>
              <a:rPr lang="ru-RU" altLang="ru-RU" sz="1000" dirty="0">
                <a:solidFill>
                  <a:srgbClr val="000000"/>
                </a:solidFill>
                <a:latin typeface="Arial" charset="0"/>
              </a:rPr>
              <a:t> </a:t>
            </a:r>
            <a:r>
              <a:rPr lang="en-US" altLang="ru-RU" sz="1000" i="1" dirty="0">
                <a:solidFill>
                  <a:srgbClr val="000000"/>
                </a:solidFill>
                <a:latin typeface="Arial" charset="0"/>
              </a:rPr>
              <a:t>t</a:t>
            </a:r>
            <a:r>
              <a:rPr lang="en-US" altLang="ru-RU" sz="1000" baseline="-25000" dirty="0">
                <a:solidFill>
                  <a:srgbClr val="000000"/>
                </a:solidFill>
                <a:latin typeface="Arial" charset="0"/>
              </a:rPr>
              <a:t>1</a:t>
            </a:r>
            <a:r>
              <a:rPr lang="en-US" altLang="ru-RU" sz="1000" dirty="0">
                <a:solidFill>
                  <a:srgbClr val="000000"/>
                </a:solidFill>
                <a:latin typeface="Arial" charset="0"/>
              </a:rPr>
              <a:t>= </a:t>
            </a:r>
            <a:r>
              <a:rPr lang="en-US" altLang="ru-RU" sz="1000" i="1" dirty="0">
                <a:solidFill>
                  <a:srgbClr val="000000"/>
                </a:solidFill>
                <a:latin typeface="Arial" charset="0"/>
              </a:rPr>
              <a:t>t</a:t>
            </a:r>
            <a:r>
              <a:rPr lang="en-US" altLang="ru-RU" sz="1000" dirty="0">
                <a:solidFill>
                  <a:srgbClr val="000000"/>
                </a:solidFill>
                <a:latin typeface="Arial" charset="0"/>
              </a:rPr>
              <a:t> + </a:t>
            </a:r>
            <a:r>
              <a:rPr lang="en-US" altLang="ru-RU" sz="1000" i="1" dirty="0">
                <a:solidFill>
                  <a:srgbClr val="000000"/>
                </a:solidFill>
                <a:latin typeface="Arial" charset="0"/>
                <a:sym typeface="Symbol" pitchFamily="18" charset="2"/>
              </a:rPr>
              <a:t></a:t>
            </a:r>
            <a:r>
              <a:rPr lang="en-US" altLang="ru-RU" sz="1000" i="1" dirty="0" smtClean="0">
                <a:solidFill>
                  <a:srgbClr val="000000"/>
                </a:solidFill>
                <a:latin typeface="Arial" charset="0"/>
                <a:sym typeface="Symbol" pitchFamily="18" charset="2"/>
              </a:rPr>
              <a:t>t</a:t>
            </a:r>
            <a:endParaRPr lang="en-US" altLang="ru-RU" sz="1000" dirty="0">
              <a:solidFill>
                <a:srgbClr val="000000"/>
              </a:solidFill>
              <a:latin typeface="Arial" charset="0"/>
              <a:sym typeface="Symbol" pitchFamily="18" charset="2"/>
            </a:endParaRPr>
          </a:p>
        </p:txBody>
      </p:sp>
      <p:graphicFrame>
        <p:nvGraphicFramePr>
          <p:cNvPr id="322569" name="Object 9"/>
          <p:cNvGraphicFramePr>
            <a:graphicFrameLocks noChangeAspect="1"/>
          </p:cNvGraphicFramePr>
          <p:nvPr>
            <p:extLst>
              <p:ext uri="{D42A27DB-BD31-4B8C-83A1-F6EECF244321}">
                <p14:modId xmlns:p14="http://schemas.microsoft.com/office/powerpoint/2010/main" val="2873927676"/>
              </p:ext>
            </p:extLst>
          </p:nvPr>
        </p:nvGraphicFramePr>
        <p:xfrm>
          <a:off x="6661150" y="1209675"/>
          <a:ext cx="1625600" cy="431800"/>
        </p:xfrm>
        <a:graphic>
          <a:graphicData uri="http://schemas.openxmlformats.org/presentationml/2006/ole">
            <mc:AlternateContent xmlns:mc="http://schemas.openxmlformats.org/markup-compatibility/2006">
              <mc:Choice xmlns:v="urn:schemas-microsoft-com:vml" Requires="v">
                <p:oleObj spid="_x0000_s625732" name="Equation" r:id="rId5" imgW="1625400" imgH="431640" progId="Equation.DSMT4">
                  <p:embed/>
                </p:oleObj>
              </mc:Choice>
              <mc:Fallback>
                <p:oleObj name="Equation" r:id="rId5" imgW="1625400" imgH="431640" progId="Equation.DSMT4">
                  <p:embed/>
                  <p:pic>
                    <p:nvPicPr>
                      <p:cNvPr id="0" name=""/>
                      <p:cNvPicPr>
                        <a:picLocks noChangeAspect="1" noChangeArrowheads="1"/>
                      </p:cNvPicPr>
                      <p:nvPr/>
                    </p:nvPicPr>
                    <p:blipFill>
                      <a:blip r:embed="rId6"/>
                      <a:srcRect/>
                      <a:stretch>
                        <a:fillRect/>
                      </a:stretch>
                    </p:blipFill>
                    <p:spPr bwMode="auto">
                      <a:xfrm>
                        <a:off x="6661150" y="1209675"/>
                        <a:ext cx="16256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70" name="AutoShape 10"/>
          <p:cNvSpPr>
            <a:spLocks noChangeArrowheads="1"/>
          </p:cNvSpPr>
          <p:nvPr/>
        </p:nvSpPr>
        <p:spPr bwMode="auto">
          <a:xfrm rot="1169039">
            <a:off x="1025525" y="1844675"/>
            <a:ext cx="438150" cy="88900"/>
          </a:xfrm>
          <a:prstGeom prst="rightArrow">
            <a:avLst>
              <a:gd name="adj1" fmla="val 50000"/>
              <a:gd name="adj2" fmla="val 12321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571" name="Object 11"/>
          <p:cNvGraphicFramePr>
            <a:graphicFrameLocks noChangeAspect="1"/>
          </p:cNvGraphicFramePr>
          <p:nvPr/>
        </p:nvGraphicFramePr>
        <p:xfrm>
          <a:off x="1230313" y="1668463"/>
          <a:ext cx="127000" cy="165100"/>
        </p:xfrm>
        <a:graphic>
          <a:graphicData uri="http://schemas.openxmlformats.org/presentationml/2006/ole">
            <mc:AlternateContent xmlns:mc="http://schemas.openxmlformats.org/markup-compatibility/2006">
              <mc:Choice xmlns:v="urn:schemas-microsoft-com:vml" Requires="v">
                <p:oleObj spid="_x0000_s625733" name="Формула" r:id="rId7" imgW="126720" imgH="164880" progId="Equation.3">
                  <p:embed/>
                </p:oleObj>
              </mc:Choice>
              <mc:Fallback>
                <p:oleObj name="Формула" r:id="rId7" imgW="126720" imgH="1648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30313" y="1668463"/>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72" name="AutoShape 12"/>
          <p:cNvSpPr>
            <a:spLocks noChangeArrowheads="1"/>
          </p:cNvSpPr>
          <p:nvPr/>
        </p:nvSpPr>
        <p:spPr bwMode="auto">
          <a:xfrm rot="4023032">
            <a:off x="1088231" y="2316957"/>
            <a:ext cx="661987" cy="88900"/>
          </a:xfrm>
          <a:prstGeom prst="rightArrow">
            <a:avLst>
              <a:gd name="adj1" fmla="val 50000"/>
              <a:gd name="adj2" fmla="val 18616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pSp>
        <p:nvGrpSpPr>
          <p:cNvPr id="322759" name="Group 199"/>
          <p:cNvGrpSpPr>
            <a:grpSpLocks/>
          </p:cNvGrpSpPr>
          <p:nvPr/>
        </p:nvGrpSpPr>
        <p:grpSpPr bwMode="auto">
          <a:xfrm>
            <a:off x="1652588" y="1657350"/>
            <a:ext cx="665162" cy="823913"/>
            <a:chOff x="1041" y="1044"/>
            <a:chExt cx="419" cy="519"/>
          </a:xfrm>
        </p:grpSpPr>
        <p:sp>
          <p:nvSpPr>
            <p:cNvPr id="322573" name="AutoShape 13"/>
            <p:cNvSpPr>
              <a:spLocks noChangeArrowheads="1"/>
            </p:cNvSpPr>
            <p:nvPr/>
          </p:nvSpPr>
          <p:spPr bwMode="auto">
            <a:xfrm rot="1169039">
              <a:off x="1066" y="1130"/>
              <a:ext cx="254" cy="56"/>
            </a:xfrm>
            <a:prstGeom prst="rightArrow">
              <a:avLst>
                <a:gd name="adj1" fmla="val 50000"/>
                <a:gd name="adj2" fmla="val 11339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574" name="AutoShape 14"/>
            <p:cNvSpPr>
              <a:spLocks noChangeArrowheads="1"/>
            </p:cNvSpPr>
            <p:nvPr/>
          </p:nvSpPr>
          <p:spPr bwMode="auto">
            <a:xfrm rot="4023032">
              <a:off x="939" y="1311"/>
              <a:ext cx="448" cy="56"/>
            </a:xfrm>
            <a:prstGeom prst="rightArrow">
              <a:avLst>
                <a:gd name="adj1" fmla="val 50000"/>
                <a:gd name="adj2" fmla="val 200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575" name="Object 15"/>
            <p:cNvGraphicFramePr>
              <a:graphicFrameLocks noChangeAspect="1"/>
            </p:cNvGraphicFramePr>
            <p:nvPr/>
          </p:nvGraphicFramePr>
          <p:xfrm>
            <a:off x="1230" y="1044"/>
            <a:ext cx="80" cy="104"/>
          </p:xfrm>
          <a:graphic>
            <a:graphicData uri="http://schemas.openxmlformats.org/presentationml/2006/ole">
              <mc:AlternateContent xmlns:mc="http://schemas.openxmlformats.org/markup-compatibility/2006">
                <mc:Choice xmlns:v="urn:schemas-microsoft-com:vml" Requires="v">
                  <p:oleObj spid="_x0000_s625734" name="Формула" r:id="rId9" imgW="126720" imgH="164880" progId="Equation.3">
                    <p:embed/>
                  </p:oleObj>
                </mc:Choice>
                <mc:Fallback>
                  <p:oleObj name="Формула" r:id="rId9" imgW="126720" imgH="1648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230" y="1044"/>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576" name="Object 16"/>
            <p:cNvGraphicFramePr>
              <a:graphicFrameLocks noChangeAspect="1"/>
            </p:cNvGraphicFramePr>
            <p:nvPr/>
          </p:nvGraphicFramePr>
          <p:xfrm>
            <a:off x="1041" y="1297"/>
            <a:ext cx="96" cy="136"/>
          </p:xfrm>
          <a:graphic>
            <a:graphicData uri="http://schemas.openxmlformats.org/presentationml/2006/ole">
              <mc:AlternateContent xmlns:mc="http://schemas.openxmlformats.org/markup-compatibility/2006">
                <mc:Choice xmlns:v="urn:schemas-microsoft-com:vml" Requires="v">
                  <p:oleObj spid="_x0000_s625735" name="Формула" r:id="rId10" imgW="152280" imgH="215640" progId="Equation.3">
                    <p:embed/>
                  </p:oleObj>
                </mc:Choice>
                <mc:Fallback>
                  <p:oleObj name="Формула" r:id="rId10" imgW="152280" imgH="2156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041" y="1297"/>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77" name="AutoShape 17"/>
            <p:cNvSpPr>
              <a:spLocks noChangeArrowheads="1"/>
            </p:cNvSpPr>
            <p:nvPr/>
          </p:nvSpPr>
          <p:spPr bwMode="auto">
            <a:xfrm rot="5786234">
              <a:off x="1107" y="1348"/>
              <a:ext cx="347" cy="53"/>
            </a:xfrm>
            <a:prstGeom prst="rightArrow">
              <a:avLst>
                <a:gd name="adj1" fmla="val 50000"/>
                <a:gd name="adj2" fmla="val 163679"/>
              </a:avLst>
            </a:prstGeom>
            <a:solidFill>
              <a:srgbClr val="00CC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578" name="Object 18"/>
            <p:cNvGraphicFramePr>
              <a:graphicFrameLocks noChangeAspect="1"/>
            </p:cNvGraphicFramePr>
            <p:nvPr/>
          </p:nvGraphicFramePr>
          <p:xfrm>
            <a:off x="1316" y="1302"/>
            <a:ext cx="144" cy="112"/>
          </p:xfrm>
          <a:graphic>
            <a:graphicData uri="http://schemas.openxmlformats.org/presentationml/2006/ole">
              <mc:AlternateContent xmlns:mc="http://schemas.openxmlformats.org/markup-compatibility/2006">
                <mc:Choice xmlns:v="urn:schemas-microsoft-com:vml" Requires="v">
                  <p:oleObj spid="_x0000_s625736" name="Формула" r:id="rId12" imgW="228600" imgH="177480" progId="Equation.3">
                    <p:embed/>
                  </p:oleObj>
                </mc:Choice>
                <mc:Fallback>
                  <p:oleObj name="Формула" r:id="rId12" imgW="228600" imgH="17748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316" y="1302"/>
                          <a:ext cx="144"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2579" name="Group 19"/>
          <p:cNvGrpSpPr>
            <a:grpSpLocks/>
          </p:cNvGrpSpPr>
          <p:nvPr/>
        </p:nvGrpSpPr>
        <p:grpSpPr bwMode="auto">
          <a:xfrm>
            <a:off x="149228" y="1512888"/>
            <a:ext cx="1463676" cy="1362075"/>
            <a:chOff x="3235" y="1159"/>
            <a:chExt cx="922" cy="858"/>
          </a:xfrm>
        </p:grpSpPr>
        <p:sp>
          <p:nvSpPr>
            <p:cNvPr id="322580" name="Line 20"/>
            <p:cNvSpPr>
              <a:spLocks noChangeShapeType="1"/>
            </p:cNvSpPr>
            <p:nvPr/>
          </p:nvSpPr>
          <p:spPr bwMode="auto">
            <a:xfrm>
              <a:off x="3402" y="1878"/>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581" name="Line 21"/>
            <p:cNvSpPr>
              <a:spLocks noChangeShapeType="1"/>
            </p:cNvSpPr>
            <p:nvPr/>
          </p:nvSpPr>
          <p:spPr bwMode="auto">
            <a:xfrm rot="-5400000">
              <a:off x="3275" y="1745"/>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582" name="Line 22"/>
            <p:cNvSpPr>
              <a:spLocks noChangeShapeType="1"/>
            </p:cNvSpPr>
            <p:nvPr/>
          </p:nvSpPr>
          <p:spPr bwMode="auto">
            <a:xfrm rot="-5400000" flipH="1" flipV="1">
              <a:off x="3271" y="1873"/>
              <a:ext cx="144" cy="144"/>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583" name="Oval 23"/>
            <p:cNvSpPr>
              <a:spLocks noChangeArrowheads="1"/>
            </p:cNvSpPr>
            <p:nvPr/>
          </p:nvSpPr>
          <p:spPr bwMode="auto">
            <a:xfrm>
              <a:off x="3768" y="132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584" name="Oval 24"/>
            <p:cNvSpPr>
              <a:spLocks noChangeArrowheads="1"/>
            </p:cNvSpPr>
            <p:nvPr/>
          </p:nvSpPr>
          <p:spPr bwMode="auto">
            <a:xfrm>
              <a:off x="3401" y="185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585" name="Line 25"/>
            <p:cNvSpPr>
              <a:spLocks noChangeShapeType="1"/>
            </p:cNvSpPr>
            <p:nvPr/>
          </p:nvSpPr>
          <p:spPr bwMode="auto">
            <a:xfrm flipV="1">
              <a:off x="3420" y="1362"/>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586" name="Freeform 26"/>
            <p:cNvSpPr>
              <a:spLocks/>
            </p:cNvSpPr>
            <p:nvPr/>
          </p:nvSpPr>
          <p:spPr bwMode="auto">
            <a:xfrm>
              <a:off x="3444" y="1230"/>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587" name="Text Box 27"/>
            <p:cNvSpPr txBox="1">
              <a:spLocks noChangeArrowheads="1"/>
            </p:cNvSpPr>
            <p:nvPr/>
          </p:nvSpPr>
          <p:spPr bwMode="auto">
            <a:xfrm>
              <a:off x="3716" y="1159"/>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322588" name="Text Box 28"/>
            <p:cNvSpPr txBox="1">
              <a:spLocks noChangeArrowheads="1"/>
            </p:cNvSpPr>
            <p:nvPr/>
          </p:nvSpPr>
          <p:spPr bwMode="auto">
            <a:xfrm>
              <a:off x="3235" y="1752"/>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Arial" charset="0"/>
                </a:rPr>
                <a:t>O</a:t>
              </a:r>
              <a:endParaRPr lang="ru-RU" altLang="ru-RU" sz="1000" i="1" dirty="0">
                <a:solidFill>
                  <a:srgbClr val="000000"/>
                </a:solidFill>
                <a:latin typeface="Arial" charset="0"/>
              </a:endParaRPr>
            </a:p>
          </p:txBody>
        </p:sp>
        <p:graphicFrame>
          <p:nvGraphicFramePr>
            <p:cNvPr id="322589" name="Object 29"/>
            <p:cNvGraphicFramePr>
              <a:graphicFrameLocks noChangeAspect="1"/>
            </p:cNvGraphicFramePr>
            <p:nvPr/>
          </p:nvGraphicFramePr>
          <p:xfrm>
            <a:off x="3530" y="1452"/>
            <a:ext cx="80" cy="96"/>
          </p:xfrm>
          <a:graphic>
            <a:graphicData uri="http://schemas.openxmlformats.org/presentationml/2006/ole">
              <mc:AlternateContent xmlns:mc="http://schemas.openxmlformats.org/markup-compatibility/2006">
                <mc:Choice xmlns:v="urn:schemas-microsoft-com:vml" Requires="v">
                  <p:oleObj spid="_x0000_s625737" name="Формула" r:id="rId14" imgW="126720" imgH="152280" progId="Equation.3">
                    <p:embed/>
                  </p:oleObj>
                </mc:Choice>
                <mc:Fallback>
                  <p:oleObj name="Формула" r:id="rId14" imgW="126720" imgH="15228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530" y="1452"/>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90" name="Oval 30"/>
            <p:cNvSpPr>
              <a:spLocks noChangeArrowheads="1"/>
            </p:cNvSpPr>
            <p:nvPr/>
          </p:nvSpPr>
          <p:spPr bwMode="auto">
            <a:xfrm>
              <a:off x="3929" y="145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591" name="Text Box 31"/>
            <p:cNvSpPr txBox="1">
              <a:spLocks noChangeArrowheads="1"/>
            </p:cNvSpPr>
            <p:nvPr/>
          </p:nvSpPr>
          <p:spPr bwMode="auto">
            <a:xfrm>
              <a:off x="3943" y="1404"/>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smtClean="0">
                  <a:solidFill>
                    <a:srgbClr val="000000"/>
                  </a:solidFill>
                  <a:latin typeface="Times New Roman" pitchFamily="18" charset="0"/>
                  <a:cs typeface="Times New Roman" pitchFamily="18" charset="0"/>
                </a:rPr>
                <a:t>M</a:t>
              </a:r>
              <a:r>
                <a:rPr lang="en-US" altLang="ru-RU" sz="1000" baseline="-25000" dirty="0" smtClean="0">
                  <a:solidFill>
                    <a:srgbClr val="000000"/>
                  </a:solidFill>
                  <a:latin typeface="Times New Roman" pitchFamily="18" charset="0"/>
                  <a:cs typeface="Times New Roman" pitchFamily="18" charset="0"/>
                </a:rPr>
                <a:t>1</a:t>
              </a:r>
              <a:endParaRPr lang="ru-RU" altLang="ru-RU" sz="1000" baseline="-25000" dirty="0">
                <a:solidFill>
                  <a:srgbClr val="000000"/>
                </a:solidFill>
                <a:latin typeface="Times New Roman" pitchFamily="18" charset="0"/>
                <a:cs typeface="Times New Roman" pitchFamily="18" charset="0"/>
              </a:endParaRPr>
            </a:p>
          </p:txBody>
        </p:sp>
        <p:sp>
          <p:nvSpPr>
            <p:cNvPr id="322592" name="Line 32"/>
            <p:cNvSpPr>
              <a:spLocks noChangeShapeType="1"/>
            </p:cNvSpPr>
            <p:nvPr/>
          </p:nvSpPr>
          <p:spPr bwMode="auto">
            <a:xfrm flipV="1">
              <a:off x="3420" y="1482"/>
              <a:ext cx="516" cy="3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593" name="Object 33"/>
            <p:cNvGraphicFramePr>
              <a:graphicFrameLocks noChangeAspect="1"/>
            </p:cNvGraphicFramePr>
            <p:nvPr/>
          </p:nvGraphicFramePr>
          <p:xfrm>
            <a:off x="3679" y="1677"/>
            <a:ext cx="80" cy="136"/>
          </p:xfrm>
          <a:graphic>
            <a:graphicData uri="http://schemas.openxmlformats.org/presentationml/2006/ole">
              <mc:AlternateContent xmlns:mc="http://schemas.openxmlformats.org/markup-compatibility/2006">
                <mc:Choice xmlns:v="urn:schemas-microsoft-com:vml" Requires="v">
                  <p:oleObj spid="_x0000_s625738" name="Формула" r:id="rId16" imgW="126720" imgH="215640" progId="Equation.3">
                    <p:embed/>
                  </p:oleObj>
                </mc:Choice>
                <mc:Fallback>
                  <p:oleObj name="Формула" r:id="rId16" imgW="126720" imgH="21564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79" y="1677"/>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594" name="Object 34"/>
            <p:cNvGraphicFramePr>
              <a:graphicFrameLocks noChangeAspect="1"/>
            </p:cNvGraphicFramePr>
            <p:nvPr>
              <p:extLst>
                <p:ext uri="{D42A27DB-BD31-4B8C-83A1-F6EECF244321}">
                  <p14:modId xmlns:p14="http://schemas.microsoft.com/office/powerpoint/2010/main" val="119598870"/>
                </p:ext>
              </p:extLst>
            </p:nvPr>
          </p:nvGraphicFramePr>
          <p:xfrm>
            <a:off x="3767" y="1409"/>
            <a:ext cx="144" cy="104"/>
          </p:xfrm>
          <a:graphic>
            <a:graphicData uri="http://schemas.openxmlformats.org/presentationml/2006/ole">
              <mc:AlternateContent xmlns:mc="http://schemas.openxmlformats.org/markup-compatibility/2006">
                <mc:Choice xmlns:v="urn:schemas-microsoft-com:vml" Requires="v">
                  <p:oleObj spid="_x0000_s625739" name="Equation" r:id="rId18" imgW="228600" imgH="164880" progId="Equation.DSMT4">
                    <p:embed/>
                  </p:oleObj>
                </mc:Choice>
                <mc:Fallback>
                  <p:oleObj name="Equation" r:id="rId18" imgW="228600" imgH="164880" progId="Equation.DSMT4">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767" y="1409"/>
                          <a:ext cx="14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95" name="Line 35"/>
            <p:cNvSpPr>
              <a:spLocks noChangeShapeType="1"/>
            </p:cNvSpPr>
            <p:nvPr/>
          </p:nvSpPr>
          <p:spPr bwMode="auto">
            <a:xfrm>
              <a:off x="3798" y="1356"/>
              <a:ext cx="138" cy="1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182" name="Text Box 31"/>
            <p:cNvSpPr txBox="1">
              <a:spLocks noChangeArrowheads="1"/>
            </p:cNvSpPr>
            <p:nvPr/>
          </p:nvSpPr>
          <p:spPr bwMode="auto">
            <a:xfrm>
              <a:off x="3560" y="1159"/>
              <a:ext cx="214"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smtClean="0">
                  <a:solidFill>
                    <a:srgbClr val="000000"/>
                  </a:solidFill>
                  <a:latin typeface="Times New Roman" pitchFamily="18" charset="0"/>
                  <a:cs typeface="Times New Roman" pitchFamily="18" charset="0"/>
                </a:rPr>
                <a:t>M</a:t>
              </a:r>
              <a:r>
                <a:rPr lang="en-US" altLang="ru-RU" sz="1000" baseline="-25000" dirty="0">
                  <a:solidFill>
                    <a:srgbClr val="000000"/>
                  </a:solidFill>
                  <a:latin typeface="Times New Roman" pitchFamily="18" charset="0"/>
                  <a:cs typeface="Times New Roman" pitchFamily="18" charset="0"/>
                </a:rPr>
                <a:t>2</a:t>
              </a:r>
              <a:endParaRPr lang="ru-RU" altLang="ru-RU" sz="1000" baseline="-25000" dirty="0">
                <a:solidFill>
                  <a:srgbClr val="000000"/>
                </a:solidFill>
                <a:latin typeface="Times New Roman" pitchFamily="18" charset="0"/>
                <a:cs typeface="Times New Roman" pitchFamily="18" charset="0"/>
              </a:endParaRPr>
            </a:p>
          </p:txBody>
        </p:sp>
      </p:grpSp>
      <p:graphicFrame>
        <p:nvGraphicFramePr>
          <p:cNvPr id="322596" name="Object 36"/>
          <p:cNvGraphicFramePr>
            <a:graphicFrameLocks noChangeAspect="1"/>
          </p:cNvGraphicFramePr>
          <p:nvPr/>
        </p:nvGraphicFramePr>
        <p:xfrm>
          <a:off x="1500188" y="2182813"/>
          <a:ext cx="152400" cy="215900"/>
        </p:xfrm>
        <a:graphic>
          <a:graphicData uri="http://schemas.openxmlformats.org/presentationml/2006/ole">
            <mc:AlternateContent xmlns:mc="http://schemas.openxmlformats.org/markup-compatibility/2006">
              <mc:Choice xmlns:v="urn:schemas-microsoft-com:vml" Requires="v">
                <p:oleObj spid="_x0000_s625740" name="Формула" r:id="rId20" imgW="152280" imgH="215640" progId="Equation.3">
                  <p:embed/>
                </p:oleObj>
              </mc:Choice>
              <mc:Fallback>
                <p:oleObj name="Формула" r:id="rId20" imgW="152280" imgH="215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500188" y="2182813"/>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597" name="Object 37"/>
          <p:cNvGraphicFramePr>
            <a:graphicFrameLocks noChangeAspect="1"/>
          </p:cNvGraphicFramePr>
          <p:nvPr>
            <p:extLst>
              <p:ext uri="{D42A27DB-BD31-4B8C-83A1-F6EECF244321}">
                <p14:modId xmlns:p14="http://schemas.microsoft.com/office/powerpoint/2010/main" val="2184750364"/>
              </p:ext>
            </p:extLst>
          </p:nvPr>
        </p:nvGraphicFramePr>
        <p:xfrm>
          <a:off x="2336800" y="1635125"/>
          <a:ext cx="609600" cy="393700"/>
        </p:xfrm>
        <a:graphic>
          <a:graphicData uri="http://schemas.openxmlformats.org/presentationml/2006/ole">
            <mc:AlternateContent xmlns:mc="http://schemas.openxmlformats.org/markup-compatibility/2006">
              <mc:Choice xmlns:v="urn:schemas-microsoft-com:vml" Requires="v">
                <p:oleObj spid="_x0000_s625741" name="Equation" r:id="rId22" imgW="609480" imgH="393480" progId="Equation.DSMT4">
                  <p:embed/>
                </p:oleObj>
              </mc:Choice>
              <mc:Fallback>
                <p:oleObj name="Equation" r:id="rId22" imgW="609480" imgH="393480" progId="Equation.DSMT4">
                  <p:embed/>
                  <p:pic>
                    <p:nvPicPr>
                      <p:cNvPr id="0" name=""/>
                      <p:cNvPicPr>
                        <a:picLocks noChangeAspect="1" noChangeArrowheads="1"/>
                      </p:cNvPicPr>
                      <p:nvPr/>
                    </p:nvPicPr>
                    <p:blipFill>
                      <a:blip r:embed="rId23"/>
                      <a:srcRect/>
                      <a:stretch>
                        <a:fillRect/>
                      </a:stretch>
                    </p:blipFill>
                    <p:spPr bwMode="auto">
                      <a:xfrm>
                        <a:off x="2336800" y="1635125"/>
                        <a:ext cx="6096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598" name="Text Box 38"/>
          <p:cNvSpPr txBox="1">
            <a:spLocks noChangeArrowheads="1"/>
          </p:cNvSpPr>
          <p:nvPr/>
        </p:nvSpPr>
        <p:spPr bwMode="auto">
          <a:xfrm>
            <a:off x="2962275" y="1646238"/>
            <a:ext cx="6134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smtClean="0">
                <a:solidFill>
                  <a:srgbClr val="000000"/>
                </a:solidFill>
                <a:latin typeface="Arial" charset="0"/>
              </a:rPr>
              <a:t>The </a:t>
            </a:r>
            <a:r>
              <a:rPr lang="en-US" sz="1000" dirty="0">
                <a:solidFill>
                  <a:srgbClr val="000000"/>
                </a:solidFill>
                <a:latin typeface="Arial" charset="0"/>
              </a:rPr>
              <a:t>average </a:t>
            </a:r>
            <a:r>
              <a:rPr lang="en-US" sz="1000" dirty="0" smtClean="0">
                <a:solidFill>
                  <a:srgbClr val="000000"/>
                </a:solidFill>
                <a:latin typeface="Arial" charset="0"/>
              </a:rPr>
              <a:t>acceleration </a:t>
            </a:r>
            <a:r>
              <a:rPr lang="en-US" sz="1000" dirty="0">
                <a:solidFill>
                  <a:srgbClr val="000000"/>
                </a:solidFill>
                <a:latin typeface="Arial" charset="0"/>
              </a:rPr>
              <a:t>of the particle during the given time interval </a:t>
            </a:r>
            <a:r>
              <a:rPr lang="en-US" sz="1000" i="1" dirty="0">
                <a:solidFill>
                  <a:srgbClr val="000000"/>
                </a:solidFill>
                <a:latin typeface="Arial" charset="0"/>
              </a:rPr>
              <a:t>∆t </a:t>
            </a:r>
            <a:r>
              <a:rPr lang="en-US" sz="1000" dirty="0">
                <a:solidFill>
                  <a:srgbClr val="000000"/>
                </a:solidFill>
                <a:latin typeface="Arial" charset="0"/>
              </a:rPr>
              <a:t>is directed</a:t>
            </a:r>
            <a:r>
              <a:rPr lang="ru-RU" altLang="ru-RU" sz="1000" dirty="0" smtClean="0">
                <a:solidFill>
                  <a:srgbClr val="000000"/>
                </a:solidFill>
                <a:latin typeface="Arial" charset="0"/>
                <a:sym typeface="Symbol" pitchFamily="18" charset="2"/>
              </a:rPr>
              <a:t> </a:t>
            </a:r>
            <a:r>
              <a:rPr lang="en-US" sz="1000" dirty="0">
                <a:solidFill>
                  <a:srgbClr val="000000"/>
                </a:solidFill>
                <a:latin typeface="Arial" charset="0"/>
              </a:rPr>
              <a:t>towards the inside of the </a:t>
            </a:r>
            <a:r>
              <a:rPr lang="en-US" sz="1000" dirty="0" smtClean="0">
                <a:solidFill>
                  <a:srgbClr val="000000"/>
                </a:solidFill>
                <a:latin typeface="Arial" charset="0"/>
              </a:rPr>
              <a:t>path</a:t>
            </a:r>
            <a:r>
              <a:rPr lang="ru-RU" altLang="ru-RU" sz="1000" dirty="0" smtClean="0">
                <a:solidFill>
                  <a:srgbClr val="000000"/>
                </a:solidFill>
                <a:latin typeface="Arial" charset="0"/>
                <a:sym typeface="Symbol" pitchFamily="18" charset="2"/>
              </a:rPr>
              <a:t>.</a:t>
            </a:r>
            <a:endParaRPr lang="ru-RU" altLang="ru-RU" sz="1000" dirty="0">
              <a:solidFill>
                <a:srgbClr val="000000"/>
              </a:solidFill>
              <a:latin typeface="Arial" charset="0"/>
              <a:sym typeface="Symbol" pitchFamily="18" charset="2"/>
            </a:endParaRPr>
          </a:p>
        </p:txBody>
      </p:sp>
      <p:sp>
        <p:nvSpPr>
          <p:cNvPr id="322599" name="Text Box 39"/>
          <p:cNvSpPr txBox="1">
            <a:spLocks noChangeArrowheads="1"/>
          </p:cNvSpPr>
          <p:nvPr/>
        </p:nvSpPr>
        <p:spPr bwMode="auto">
          <a:xfrm>
            <a:off x="3346331" y="1973263"/>
            <a:ext cx="172996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Consider the limit at </a:t>
            </a:r>
            <a:r>
              <a:rPr lang="ru-RU" altLang="ru-RU" sz="1000" i="1" dirty="0">
                <a:solidFill>
                  <a:srgbClr val="000000"/>
                </a:solidFill>
                <a:latin typeface="Arial" charset="0"/>
                <a:sym typeface="Symbol" pitchFamily="18" charset="2"/>
              </a:rPr>
              <a:t></a:t>
            </a:r>
            <a:r>
              <a:rPr lang="en-US" altLang="ru-RU" sz="1000" i="1" dirty="0">
                <a:solidFill>
                  <a:srgbClr val="000000"/>
                </a:solidFill>
                <a:latin typeface="Arial" charset="0"/>
                <a:sym typeface="Symbol" pitchFamily="18" charset="2"/>
              </a:rPr>
              <a:t>t</a:t>
            </a:r>
            <a:r>
              <a:rPr lang="ru-RU" altLang="ru-RU" sz="1000" i="1" dirty="0">
                <a:solidFill>
                  <a:srgbClr val="000000"/>
                </a:solidFill>
                <a:latin typeface="Arial" charset="0"/>
                <a:sym typeface="Symbol" pitchFamily="18" charset="2"/>
              </a:rPr>
              <a:t> </a:t>
            </a:r>
            <a:r>
              <a:rPr lang="ru-RU" altLang="ru-RU" sz="1000" dirty="0">
                <a:solidFill>
                  <a:srgbClr val="000000"/>
                </a:solidFill>
                <a:latin typeface="Arial" charset="0"/>
                <a:sym typeface="Symbol" pitchFamily="18" charset="2"/>
              </a:rPr>
              <a:t> </a:t>
            </a:r>
            <a:r>
              <a:rPr lang="ru-RU" altLang="ru-RU" sz="1000" dirty="0" smtClean="0">
                <a:solidFill>
                  <a:srgbClr val="000000"/>
                </a:solidFill>
                <a:latin typeface="Arial" charset="0"/>
                <a:sym typeface="Symbol" pitchFamily="18" charset="2"/>
              </a:rPr>
              <a:t>0</a:t>
            </a:r>
            <a:endParaRPr lang="ru-RU" altLang="ru-RU" sz="1000" i="1" dirty="0">
              <a:solidFill>
                <a:srgbClr val="000000"/>
              </a:solidFill>
              <a:latin typeface="Arial" charset="0"/>
              <a:sym typeface="Symbol" pitchFamily="18" charset="2"/>
            </a:endParaRPr>
          </a:p>
          <a:p>
            <a:endParaRPr lang="ru-RU" altLang="ru-RU" sz="1000" dirty="0">
              <a:solidFill>
                <a:srgbClr val="000000"/>
              </a:solidFill>
              <a:latin typeface="Arial" charset="0"/>
              <a:sym typeface="Symbol" pitchFamily="18" charset="2"/>
            </a:endParaRPr>
          </a:p>
        </p:txBody>
      </p:sp>
      <p:graphicFrame>
        <p:nvGraphicFramePr>
          <p:cNvPr id="322600" name="Object 40"/>
          <p:cNvGraphicFramePr>
            <a:graphicFrameLocks noChangeAspect="1"/>
          </p:cNvGraphicFramePr>
          <p:nvPr>
            <p:extLst>
              <p:ext uri="{D42A27DB-BD31-4B8C-83A1-F6EECF244321}">
                <p14:modId xmlns:p14="http://schemas.microsoft.com/office/powerpoint/2010/main" val="1061552630"/>
              </p:ext>
            </p:extLst>
          </p:nvPr>
        </p:nvGraphicFramePr>
        <p:xfrm>
          <a:off x="2384425" y="2190750"/>
          <a:ext cx="927100" cy="419100"/>
        </p:xfrm>
        <a:graphic>
          <a:graphicData uri="http://schemas.openxmlformats.org/presentationml/2006/ole">
            <mc:AlternateContent xmlns:mc="http://schemas.openxmlformats.org/markup-compatibility/2006">
              <mc:Choice xmlns:v="urn:schemas-microsoft-com:vml" Requires="v">
                <p:oleObj spid="_x0000_s625742" name="Equation" r:id="rId24" imgW="927000" imgH="419040" progId="Equation.DSMT4">
                  <p:embed/>
                </p:oleObj>
              </mc:Choice>
              <mc:Fallback>
                <p:oleObj name="Equation" r:id="rId24" imgW="927000" imgH="419040" progId="Equation.DSMT4">
                  <p:embed/>
                  <p:pic>
                    <p:nvPicPr>
                      <p:cNvPr id="0" name=""/>
                      <p:cNvPicPr>
                        <a:picLocks noChangeAspect="1" noChangeArrowheads="1"/>
                      </p:cNvPicPr>
                      <p:nvPr/>
                    </p:nvPicPr>
                    <p:blipFill>
                      <a:blip r:embed="rId25"/>
                      <a:srcRect/>
                      <a:stretch>
                        <a:fillRect/>
                      </a:stretch>
                    </p:blipFill>
                    <p:spPr bwMode="auto">
                      <a:xfrm>
                        <a:off x="2384425" y="2190750"/>
                        <a:ext cx="927100" cy="4191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graphicFrame>
        <p:nvGraphicFramePr>
          <p:cNvPr id="322602" name="Object 42"/>
          <p:cNvGraphicFramePr>
            <a:graphicFrameLocks noChangeAspect="1"/>
          </p:cNvGraphicFramePr>
          <p:nvPr>
            <p:extLst>
              <p:ext uri="{D42A27DB-BD31-4B8C-83A1-F6EECF244321}">
                <p14:modId xmlns:p14="http://schemas.microsoft.com/office/powerpoint/2010/main" val="3867650696"/>
              </p:ext>
            </p:extLst>
          </p:nvPr>
        </p:nvGraphicFramePr>
        <p:xfrm>
          <a:off x="5159375" y="1882775"/>
          <a:ext cx="927100" cy="393700"/>
        </p:xfrm>
        <a:graphic>
          <a:graphicData uri="http://schemas.openxmlformats.org/presentationml/2006/ole">
            <mc:AlternateContent xmlns:mc="http://schemas.openxmlformats.org/markup-compatibility/2006">
              <mc:Choice xmlns:v="urn:schemas-microsoft-com:vml" Requires="v">
                <p:oleObj spid="_x0000_s625743" name="Equation" r:id="rId26" imgW="927000" imgH="393480" progId="Equation.DSMT4">
                  <p:embed/>
                </p:oleObj>
              </mc:Choice>
              <mc:Fallback>
                <p:oleObj name="Equation" r:id="rId26" imgW="927000" imgH="393480" progId="Equation.DSMT4">
                  <p:embed/>
                  <p:pic>
                    <p:nvPicPr>
                      <p:cNvPr id="0" name=""/>
                      <p:cNvPicPr>
                        <a:picLocks noChangeAspect="1" noChangeArrowheads="1"/>
                      </p:cNvPicPr>
                      <p:nvPr/>
                    </p:nvPicPr>
                    <p:blipFill>
                      <a:blip r:embed="rId27"/>
                      <a:srcRect/>
                      <a:stretch>
                        <a:fillRect/>
                      </a:stretch>
                    </p:blipFill>
                    <p:spPr bwMode="auto">
                      <a:xfrm>
                        <a:off x="5159375" y="1882775"/>
                        <a:ext cx="9271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03" name="Object 43"/>
          <p:cNvGraphicFramePr>
            <a:graphicFrameLocks noChangeAspect="1"/>
          </p:cNvGraphicFramePr>
          <p:nvPr>
            <p:extLst>
              <p:ext uri="{D42A27DB-BD31-4B8C-83A1-F6EECF244321}">
                <p14:modId xmlns:p14="http://schemas.microsoft.com/office/powerpoint/2010/main" val="172575977"/>
              </p:ext>
            </p:extLst>
          </p:nvPr>
        </p:nvGraphicFramePr>
        <p:xfrm>
          <a:off x="6234113" y="1884363"/>
          <a:ext cx="1028700" cy="393700"/>
        </p:xfrm>
        <a:graphic>
          <a:graphicData uri="http://schemas.openxmlformats.org/presentationml/2006/ole">
            <mc:AlternateContent xmlns:mc="http://schemas.openxmlformats.org/markup-compatibility/2006">
              <mc:Choice xmlns:v="urn:schemas-microsoft-com:vml" Requires="v">
                <p:oleObj spid="_x0000_s625744" name="Equation" r:id="rId28" imgW="1028520" imgH="393480" progId="Equation.DSMT4">
                  <p:embed/>
                </p:oleObj>
              </mc:Choice>
              <mc:Fallback>
                <p:oleObj name="Equation" r:id="rId28" imgW="1028520" imgH="393480" progId="Equation.DSMT4">
                  <p:embed/>
                  <p:pic>
                    <p:nvPicPr>
                      <p:cNvPr id="0" name=""/>
                      <p:cNvPicPr>
                        <a:picLocks noChangeAspect="1" noChangeArrowheads="1"/>
                      </p:cNvPicPr>
                      <p:nvPr/>
                    </p:nvPicPr>
                    <p:blipFill>
                      <a:blip r:embed="rId29"/>
                      <a:srcRect/>
                      <a:stretch>
                        <a:fillRect/>
                      </a:stretch>
                    </p:blipFill>
                    <p:spPr bwMode="auto">
                      <a:xfrm>
                        <a:off x="6234113" y="1884363"/>
                        <a:ext cx="10287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04" name="Text Box 44"/>
          <p:cNvSpPr txBox="1">
            <a:spLocks noChangeArrowheads="1"/>
          </p:cNvSpPr>
          <p:nvPr/>
        </p:nvSpPr>
        <p:spPr bwMode="auto">
          <a:xfrm>
            <a:off x="3320991" y="2213889"/>
            <a:ext cx="5205412"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latin typeface="Arial" charset="0"/>
              </a:rPr>
              <a:t> </a:t>
            </a:r>
            <a:r>
              <a:rPr lang="en-US" sz="1000" dirty="0">
                <a:solidFill>
                  <a:srgbClr val="000000"/>
                </a:solidFill>
                <a:latin typeface="Arial" charset="0"/>
              </a:rPr>
              <a:t>In general case, </a:t>
            </a:r>
            <a:r>
              <a:rPr lang="en-US" sz="1000" b="1" dirty="0">
                <a:solidFill>
                  <a:srgbClr val="FF0000"/>
                </a:solidFill>
                <a:latin typeface="Arial" charset="0"/>
              </a:rPr>
              <a:t>the acceleration vector  </a:t>
            </a:r>
            <a:r>
              <a:rPr lang="en-US" sz="1000" dirty="0">
                <a:solidFill>
                  <a:srgbClr val="000000"/>
                </a:solidFill>
                <a:latin typeface="Arial" charset="0"/>
              </a:rPr>
              <a:t>lies </a:t>
            </a:r>
            <a:r>
              <a:rPr lang="en-US" sz="1000" b="1" dirty="0">
                <a:solidFill>
                  <a:srgbClr val="FF0000"/>
                </a:solidFill>
                <a:latin typeface="Arial" charset="0"/>
              </a:rPr>
              <a:t>in the osculating plane </a:t>
            </a:r>
            <a:r>
              <a:rPr lang="en-US" sz="1000" dirty="0">
                <a:solidFill>
                  <a:srgbClr val="000000"/>
                </a:solidFill>
                <a:latin typeface="Arial" charset="0"/>
              </a:rPr>
              <a:t>and is directed towards the inside of the curve</a:t>
            </a:r>
            <a:r>
              <a:rPr lang="en-US" sz="1000" dirty="0" smtClean="0">
                <a:solidFill>
                  <a:srgbClr val="000000"/>
                </a:solidFill>
                <a:latin typeface="Arial" charset="0"/>
              </a:rPr>
              <a:t>. </a:t>
            </a:r>
            <a:r>
              <a:rPr lang="en-US" sz="1000" dirty="0">
                <a:solidFill>
                  <a:srgbClr val="000000"/>
                </a:solidFill>
                <a:latin typeface="Arial" charset="0"/>
              </a:rPr>
              <a:t>The osculating plane trough a point </a:t>
            </a:r>
            <a:r>
              <a:rPr lang="en-US" sz="1000" i="1" dirty="0">
                <a:solidFill>
                  <a:srgbClr val="000000"/>
                </a:solidFill>
                <a:latin typeface="Times New Roman" pitchFamily="18" charset="0"/>
                <a:cs typeface="Times New Roman" pitchFamily="18" charset="0"/>
              </a:rPr>
              <a:t>M</a:t>
            </a:r>
            <a:r>
              <a:rPr lang="en-US" sz="1000" dirty="0">
                <a:solidFill>
                  <a:srgbClr val="000000"/>
                </a:solidFill>
                <a:latin typeface="Arial" charset="0"/>
              </a:rPr>
              <a:t> on a curve may be defined as the limiting position of a plane trough points </a:t>
            </a:r>
            <a:r>
              <a:rPr lang="en-US" sz="1000" i="1" dirty="0">
                <a:solidFill>
                  <a:srgbClr val="000000"/>
                </a:solidFill>
                <a:latin typeface="Times New Roman" pitchFamily="18" charset="0"/>
                <a:cs typeface="Times New Roman" pitchFamily="18" charset="0"/>
              </a:rPr>
              <a:t>M, M</a:t>
            </a:r>
            <a:r>
              <a:rPr lang="en-US" sz="1000" baseline="-25000" dirty="0">
                <a:solidFill>
                  <a:srgbClr val="000000"/>
                </a:solidFill>
                <a:latin typeface="Times New Roman" pitchFamily="18" charset="0"/>
                <a:cs typeface="Times New Roman" pitchFamily="18" charset="0"/>
              </a:rPr>
              <a:t>1</a:t>
            </a:r>
            <a:r>
              <a:rPr lang="en-US" sz="1000" dirty="0">
                <a:solidFill>
                  <a:srgbClr val="000000"/>
                </a:solidFill>
                <a:latin typeface="Times New Roman" pitchFamily="18" charset="0"/>
                <a:cs typeface="Times New Roman" pitchFamily="18" charset="0"/>
              </a:rPr>
              <a:t> </a:t>
            </a:r>
            <a:r>
              <a:rPr lang="en-US" sz="1000" dirty="0">
                <a:solidFill>
                  <a:srgbClr val="000000"/>
                </a:solidFill>
                <a:latin typeface="Arial" charset="0"/>
              </a:rPr>
              <a:t>and</a:t>
            </a:r>
            <a:r>
              <a:rPr lang="en-US" sz="1000" b="1" dirty="0">
                <a:solidFill>
                  <a:srgbClr val="000000"/>
                </a:solidFill>
                <a:latin typeface="Arial" charset="0"/>
              </a:rPr>
              <a:t> </a:t>
            </a:r>
            <a:r>
              <a:rPr lang="en-US" sz="1000" i="1" dirty="0">
                <a:solidFill>
                  <a:srgbClr val="000000"/>
                </a:solidFill>
                <a:latin typeface="Times New Roman" pitchFamily="18" charset="0"/>
                <a:cs typeface="Times New Roman" pitchFamily="18" charset="0"/>
              </a:rPr>
              <a:t>M</a:t>
            </a:r>
            <a:r>
              <a:rPr lang="en-US" sz="1000" i="1" baseline="-25000" dirty="0">
                <a:solidFill>
                  <a:srgbClr val="000000"/>
                </a:solidFill>
                <a:latin typeface="Times New Roman" pitchFamily="18" charset="0"/>
                <a:cs typeface="Times New Roman" pitchFamily="18" charset="0"/>
              </a:rPr>
              <a:t>2</a:t>
            </a:r>
            <a:r>
              <a:rPr lang="en-US" sz="1000" dirty="0">
                <a:solidFill>
                  <a:srgbClr val="000000"/>
                </a:solidFill>
                <a:latin typeface="Arial" charset="0"/>
              </a:rPr>
              <a:t> of the given curve when points </a:t>
            </a:r>
            <a:r>
              <a:rPr lang="en-US" sz="1000" i="1" dirty="0">
                <a:solidFill>
                  <a:srgbClr val="000000"/>
                </a:solidFill>
                <a:latin typeface="Times New Roman" pitchFamily="18" charset="0"/>
                <a:cs typeface="Times New Roman" pitchFamily="18" charset="0"/>
              </a:rPr>
              <a:t>M</a:t>
            </a:r>
            <a:r>
              <a:rPr lang="en-US" sz="1000" baseline="-25000" dirty="0">
                <a:solidFill>
                  <a:srgbClr val="000000"/>
                </a:solidFill>
                <a:latin typeface="Times New Roman" pitchFamily="18" charset="0"/>
                <a:cs typeface="Times New Roman" pitchFamily="18" charset="0"/>
              </a:rPr>
              <a:t>1</a:t>
            </a:r>
            <a:r>
              <a:rPr lang="en-US" sz="1000" baseline="-25000" dirty="0">
                <a:solidFill>
                  <a:srgbClr val="000000"/>
                </a:solidFill>
                <a:latin typeface="Arial" charset="0"/>
              </a:rPr>
              <a:t>  </a:t>
            </a:r>
            <a:r>
              <a:rPr lang="en-US" sz="1000" dirty="0">
                <a:solidFill>
                  <a:srgbClr val="000000"/>
                </a:solidFill>
                <a:latin typeface="Arial" charset="0"/>
              </a:rPr>
              <a:t>and</a:t>
            </a:r>
            <a:r>
              <a:rPr lang="en-US" sz="1000" i="1" dirty="0">
                <a:solidFill>
                  <a:srgbClr val="000000"/>
                </a:solidFill>
                <a:latin typeface="Arial" charset="0"/>
              </a:rPr>
              <a:t> </a:t>
            </a:r>
            <a:r>
              <a:rPr lang="en-US" sz="1000" i="1" dirty="0">
                <a:solidFill>
                  <a:srgbClr val="000000"/>
                </a:solidFill>
                <a:latin typeface="Times New Roman" pitchFamily="18" charset="0"/>
                <a:cs typeface="Times New Roman" pitchFamily="18" charset="0"/>
              </a:rPr>
              <a:t>M</a:t>
            </a:r>
            <a:r>
              <a:rPr lang="en-US" sz="1000" i="1" baseline="-25000" dirty="0">
                <a:solidFill>
                  <a:srgbClr val="000000"/>
                </a:solidFill>
                <a:latin typeface="Times New Roman" pitchFamily="18" charset="0"/>
                <a:cs typeface="Times New Roman" pitchFamily="18" charset="0"/>
              </a:rPr>
              <a:t>2</a:t>
            </a:r>
            <a:r>
              <a:rPr lang="en-US" sz="1000" dirty="0">
                <a:solidFill>
                  <a:srgbClr val="000000"/>
                </a:solidFill>
                <a:latin typeface="Arial" charset="0"/>
              </a:rPr>
              <a:t> </a:t>
            </a:r>
            <a:r>
              <a:rPr lang="en-US" sz="1000" dirty="0" smtClean="0">
                <a:solidFill>
                  <a:srgbClr val="000000"/>
                </a:solidFill>
                <a:latin typeface="Arial" charset="0"/>
              </a:rPr>
              <a:t>tend </a:t>
            </a:r>
            <a:r>
              <a:rPr lang="en-US" sz="1000" dirty="0">
                <a:solidFill>
                  <a:srgbClr val="000000"/>
                </a:solidFill>
                <a:latin typeface="Arial" charset="0"/>
              </a:rPr>
              <a:t>to </a:t>
            </a:r>
            <a:r>
              <a:rPr lang="en-US" sz="1000" i="1" dirty="0">
                <a:solidFill>
                  <a:srgbClr val="000000"/>
                </a:solidFill>
                <a:latin typeface="Times New Roman" pitchFamily="18" charset="0"/>
                <a:cs typeface="Times New Roman" pitchFamily="18" charset="0"/>
              </a:rPr>
              <a:t>M.</a:t>
            </a:r>
            <a:endParaRPr lang="ru-RU" sz="1000" dirty="0">
              <a:solidFill>
                <a:srgbClr val="000000"/>
              </a:solidFill>
              <a:latin typeface="Times New Roman" pitchFamily="18" charset="0"/>
              <a:cs typeface="Times New Roman" pitchFamily="18" charset="0"/>
            </a:endParaRPr>
          </a:p>
          <a:p>
            <a:pPr>
              <a:buFontTx/>
              <a:buChar char="-"/>
            </a:pPr>
            <a:endParaRPr lang="ru-RU" sz="1000" dirty="0">
              <a:solidFill>
                <a:srgbClr val="000000"/>
              </a:solidFill>
              <a:latin typeface="Arial" charset="0"/>
            </a:endParaRPr>
          </a:p>
        </p:txBody>
      </p:sp>
      <p:sp>
        <p:nvSpPr>
          <p:cNvPr id="322605" name="Text Box 45"/>
          <p:cNvSpPr txBox="1">
            <a:spLocks noChangeArrowheads="1"/>
          </p:cNvSpPr>
          <p:nvPr/>
        </p:nvSpPr>
        <p:spPr bwMode="auto">
          <a:xfrm>
            <a:off x="254000" y="2884488"/>
            <a:ext cx="848201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a:solidFill>
                  <a:srgbClr val="FF0000"/>
                </a:solidFill>
                <a:latin typeface="Arial" charset="0"/>
              </a:rPr>
              <a:t>Coordinate </a:t>
            </a:r>
            <a:r>
              <a:rPr lang="en-US" altLang="ru-RU" sz="1000" b="1" dirty="0" smtClean="0">
                <a:solidFill>
                  <a:srgbClr val="FF0000"/>
                </a:solidFill>
                <a:latin typeface="Arial" charset="0"/>
              </a:rPr>
              <a:t>method.</a:t>
            </a:r>
            <a:r>
              <a:rPr lang="ru-RU" altLang="ru-RU" sz="1000" b="1" dirty="0" smtClean="0">
                <a:solidFill>
                  <a:srgbClr val="FF0000"/>
                </a:solidFill>
                <a:latin typeface="Arial" charset="0"/>
              </a:rPr>
              <a:t> </a:t>
            </a:r>
            <a:r>
              <a:rPr lang="en-US" altLang="ru-RU" sz="1000" dirty="0">
                <a:solidFill>
                  <a:srgbClr val="000000"/>
                </a:solidFill>
                <a:latin typeface="Arial" charset="0"/>
                <a:sym typeface="Symbol" pitchFamily="18" charset="2"/>
              </a:rPr>
              <a:t>The radius-vector of a particle is</a:t>
            </a:r>
          </a:p>
        </p:txBody>
      </p:sp>
      <p:graphicFrame>
        <p:nvGraphicFramePr>
          <p:cNvPr id="322606" name="Object 46"/>
          <p:cNvGraphicFramePr>
            <a:graphicFrameLocks noChangeAspect="1"/>
          </p:cNvGraphicFramePr>
          <p:nvPr>
            <p:extLst>
              <p:ext uri="{D42A27DB-BD31-4B8C-83A1-F6EECF244321}">
                <p14:modId xmlns:p14="http://schemas.microsoft.com/office/powerpoint/2010/main" val="3677978041"/>
              </p:ext>
            </p:extLst>
          </p:nvPr>
        </p:nvGraphicFramePr>
        <p:xfrm>
          <a:off x="3448050" y="2900363"/>
          <a:ext cx="1727200" cy="228600"/>
        </p:xfrm>
        <a:graphic>
          <a:graphicData uri="http://schemas.openxmlformats.org/presentationml/2006/ole">
            <mc:AlternateContent xmlns:mc="http://schemas.openxmlformats.org/markup-compatibility/2006">
              <mc:Choice xmlns:v="urn:schemas-microsoft-com:vml" Requires="v">
                <p:oleObj spid="_x0000_s625745" name="Equation" r:id="rId30" imgW="1726920" imgH="228600" progId="Equation.DSMT4">
                  <p:embed/>
                </p:oleObj>
              </mc:Choice>
              <mc:Fallback>
                <p:oleObj name="Equation" r:id="rId30" imgW="1726920" imgH="228600" progId="Equation.DSMT4">
                  <p:embed/>
                  <p:pic>
                    <p:nvPicPr>
                      <p:cNvPr id="0" name=""/>
                      <p:cNvPicPr>
                        <a:picLocks noChangeAspect="1" noChangeArrowheads="1"/>
                      </p:cNvPicPr>
                      <p:nvPr/>
                    </p:nvPicPr>
                    <p:blipFill>
                      <a:blip r:embed="rId31"/>
                      <a:srcRect/>
                      <a:stretch>
                        <a:fillRect/>
                      </a:stretch>
                    </p:blipFill>
                    <p:spPr bwMode="auto">
                      <a:xfrm>
                        <a:off x="3448050" y="2900363"/>
                        <a:ext cx="17272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07" name="Object 47"/>
          <p:cNvGraphicFramePr>
            <a:graphicFrameLocks noChangeAspect="1"/>
          </p:cNvGraphicFramePr>
          <p:nvPr>
            <p:extLst>
              <p:ext uri="{D42A27DB-BD31-4B8C-83A1-F6EECF244321}">
                <p14:modId xmlns:p14="http://schemas.microsoft.com/office/powerpoint/2010/main" val="2094948782"/>
              </p:ext>
            </p:extLst>
          </p:nvPr>
        </p:nvGraphicFramePr>
        <p:xfrm>
          <a:off x="1725613" y="3225800"/>
          <a:ext cx="2641600" cy="838200"/>
        </p:xfrm>
        <a:graphic>
          <a:graphicData uri="http://schemas.openxmlformats.org/presentationml/2006/ole">
            <mc:AlternateContent xmlns:mc="http://schemas.openxmlformats.org/markup-compatibility/2006">
              <mc:Choice xmlns:v="urn:schemas-microsoft-com:vml" Requires="v">
                <p:oleObj spid="_x0000_s625746" name="Equation" r:id="rId32" imgW="2641320" imgH="838080" progId="Equation.DSMT4">
                  <p:embed/>
                </p:oleObj>
              </mc:Choice>
              <mc:Fallback>
                <p:oleObj name="Equation" r:id="rId32" imgW="2641320" imgH="838080" progId="Equation.DSMT4">
                  <p:embed/>
                  <p:pic>
                    <p:nvPicPr>
                      <p:cNvPr id="0" name=""/>
                      <p:cNvPicPr>
                        <a:picLocks noChangeAspect="1" noChangeArrowheads="1"/>
                      </p:cNvPicPr>
                      <p:nvPr/>
                    </p:nvPicPr>
                    <p:blipFill>
                      <a:blip r:embed="rId33"/>
                      <a:srcRect/>
                      <a:stretch>
                        <a:fillRect/>
                      </a:stretch>
                    </p:blipFill>
                    <p:spPr bwMode="auto">
                      <a:xfrm>
                        <a:off x="1725613" y="3225800"/>
                        <a:ext cx="2641600" cy="838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2608" name="Group 48"/>
          <p:cNvGrpSpPr>
            <a:grpSpLocks/>
          </p:cNvGrpSpPr>
          <p:nvPr/>
        </p:nvGrpSpPr>
        <p:grpSpPr bwMode="auto">
          <a:xfrm>
            <a:off x="76200" y="3109913"/>
            <a:ext cx="1882775" cy="1641475"/>
            <a:chOff x="2425" y="1126"/>
            <a:chExt cx="1186" cy="1034"/>
          </a:xfrm>
        </p:grpSpPr>
        <p:sp>
          <p:nvSpPr>
            <p:cNvPr id="322609" name="Line 49"/>
            <p:cNvSpPr>
              <a:spLocks noChangeShapeType="1"/>
            </p:cNvSpPr>
            <p:nvPr/>
          </p:nvSpPr>
          <p:spPr bwMode="auto">
            <a:xfrm>
              <a:off x="2735" y="1901"/>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10" name="Line 50"/>
            <p:cNvSpPr>
              <a:spLocks noChangeShapeType="1"/>
            </p:cNvSpPr>
            <p:nvPr/>
          </p:nvSpPr>
          <p:spPr bwMode="auto">
            <a:xfrm rot="-5400000">
              <a:off x="2368" y="1528"/>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11" name="Line 51"/>
            <p:cNvSpPr>
              <a:spLocks noChangeShapeType="1"/>
            </p:cNvSpPr>
            <p:nvPr/>
          </p:nvSpPr>
          <p:spPr bwMode="auto">
            <a:xfrm rot="-5400000" flipH="1" flipV="1">
              <a:off x="2484" y="1896"/>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12" name="Oval 52"/>
            <p:cNvSpPr>
              <a:spLocks noChangeArrowheads="1"/>
            </p:cNvSpPr>
            <p:nvPr/>
          </p:nvSpPr>
          <p:spPr bwMode="auto">
            <a:xfrm>
              <a:off x="3101" y="134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13" name="Oval 53"/>
            <p:cNvSpPr>
              <a:spLocks noChangeArrowheads="1"/>
            </p:cNvSpPr>
            <p:nvPr/>
          </p:nvSpPr>
          <p:spPr bwMode="auto">
            <a:xfrm>
              <a:off x="2734" y="1882"/>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14" name="Freeform 54"/>
            <p:cNvSpPr>
              <a:spLocks/>
            </p:cNvSpPr>
            <p:nvPr/>
          </p:nvSpPr>
          <p:spPr bwMode="auto">
            <a:xfrm>
              <a:off x="2777" y="1253"/>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15" name="Text Box 55"/>
            <p:cNvSpPr txBox="1">
              <a:spLocks noChangeArrowheads="1"/>
            </p:cNvSpPr>
            <p:nvPr/>
          </p:nvSpPr>
          <p:spPr bwMode="auto">
            <a:xfrm>
              <a:off x="3127" y="1216"/>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322616" name="Text Box 56"/>
            <p:cNvSpPr txBox="1">
              <a:spLocks noChangeArrowheads="1"/>
            </p:cNvSpPr>
            <p:nvPr/>
          </p:nvSpPr>
          <p:spPr bwMode="auto">
            <a:xfrm>
              <a:off x="2568" y="1775"/>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Arial" charset="0"/>
                </a:rPr>
                <a:t>O</a:t>
              </a:r>
              <a:endParaRPr lang="ru-RU" altLang="ru-RU" sz="1000" i="1" dirty="0">
                <a:solidFill>
                  <a:srgbClr val="000000"/>
                </a:solidFill>
                <a:latin typeface="Arial" charset="0"/>
              </a:endParaRPr>
            </a:p>
          </p:txBody>
        </p:sp>
        <p:graphicFrame>
          <p:nvGraphicFramePr>
            <p:cNvPr id="322617" name="Object 57"/>
            <p:cNvGraphicFramePr>
              <a:graphicFrameLocks noChangeAspect="1"/>
            </p:cNvGraphicFramePr>
            <p:nvPr/>
          </p:nvGraphicFramePr>
          <p:xfrm>
            <a:off x="2425" y="2037"/>
            <a:ext cx="80" cy="88"/>
          </p:xfrm>
          <a:graphic>
            <a:graphicData uri="http://schemas.openxmlformats.org/presentationml/2006/ole">
              <mc:AlternateContent xmlns:mc="http://schemas.openxmlformats.org/markup-compatibility/2006">
                <mc:Choice xmlns:v="urn:schemas-microsoft-com:vml" Requires="v">
                  <p:oleObj spid="_x0000_s625747" name="Формула" r:id="rId34" imgW="126720" imgH="139680" progId="Equation.3">
                    <p:embed/>
                  </p:oleObj>
                </mc:Choice>
                <mc:Fallback>
                  <p:oleObj name="Формула" r:id="rId34" imgW="126720" imgH="13968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425" y="2037"/>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18" name="Object 58"/>
            <p:cNvGraphicFramePr>
              <a:graphicFrameLocks noChangeAspect="1"/>
            </p:cNvGraphicFramePr>
            <p:nvPr/>
          </p:nvGraphicFramePr>
          <p:xfrm>
            <a:off x="3198" y="1904"/>
            <a:ext cx="80" cy="88"/>
          </p:xfrm>
          <a:graphic>
            <a:graphicData uri="http://schemas.openxmlformats.org/presentationml/2006/ole">
              <mc:AlternateContent xmlns:mc="http://schemas.openxmlformats.org/markup-compatibility/2006">
                <mc:Choice xmlns:v="urn:schemas-microsoft-com:vml" Requires="v">
                  <p:oleObj spid="_x0000_s625748" name="Формула" r:id="rId36" imgW="126720" imgH="139680" progId="Equation.3">
                    <p:embed/>
                  </p:oleObj>
                </mc:Choice>
                <mc:Fallback>
                  <p:oleObj name="Формула" r:id="rId36" imgW="126720" imgH="13968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198" y="1904"/>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19" name="Object 59"/>
            <p:cNvGraphicFramePr>
              <a:graphicFrameLocks noChangeAspect="1"/>
            </p:cNvGraphicFramePr>
            <p:nvPr/>
          </p:nvGraphicFramePr>
          <p:xfrm>
            <a:off x="3523" y="1829"/>
            <a:ext cx="88" cy="104"/>
          </p:xfrm>
          <a:graphic>
            <a:graphicData uri="http://schemas.openxmlformats.org/presentationml/2006/ole">
              <mc:AlternateContent xmlns:mc="http://schemas.openxmlformats.org/markup-compatibility/2006">
                <mc:Choice xmlns:v="urn:schemas-microsoft-com:vml" Requires="v">
                  <p:oleObj spid="_x0000_s625749" name="Формула" r:id="rId38" imgW="139680" imgH="164880" progId="Equation.3">
                    <p:embed/>
                  </p:oleObj>
                </mc:Choice>
                <mc:Fallback>
                  <p:oleObj name="Формула" r:id="rId38" imgW="139680" imgH="16488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523" y="1829"/>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20" name="Object 60"/>
            <p:cNvGraphicFramePr>
              <a:graphicFrameLocks noChangeAspect="1"/>
            </p:cNvGraphicFramePr>
            <p:nvPr/>
          </p:nvGraphicFramePr>
          <p:xfrm>
            <a:off x="2874" y="2014"/>
            <a:ext cx="88" cy="104"/>
          </p:xfrm>
          <a:graphic>
            <a:graphicData uri="http://schemas.openxmlformats.org/presentationml/2006/ole">
              <mc:AlternateContent xmlns:mc="http://schemas.openxmlformats.org/markup-compatibility/2006">
                <mc:Choice xmlns:v="urn:schemas-microsoft-com:vml" Requires="v">
                  <p:oleObj spid="_x0000_s625750" name="Формула" r:id="rId40" imgW="139680" imgH="164880" progId="Equation.3">
                    <p:embed/>
                  </p:oleObj>
                </mc:Choice>
                <mc:Fallback>
                  <p:oleObj name="Формула" r:id="rId40" imgW="139680" imgH="16488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874" y="201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21" name="Object 61"/>
            <p:cNvGraphicFramePr>
              <a:graphicFrameLocks noChangeAspect="1"/>
            </p:cNvGraphicFramePr>
            <p:nvPr/>
          </p:nvGraphicFramePr>
          <p:xfrm>
            <a:off x="2806" y="1126"/>
            <a:ext cx="80" cy="80"/>
          </p:xfrm>
          <a:graphic>
            <a:graphicData uri="http://schemas.openxmlformats.org/presentationml/2006/ole">
              <mc:AlternateContent xmlns:mc="http://schemas.openxmlformats.org/markup-compatibility/2006">
                <mc:Choice xmlns:v="urn:schemas-microsoft-com:vml" Requires="v">
                  <p:oleObj spid="_x0000_s625751" name="Формула" r:id="rId42" imgW="126720" imgH="126720" progId="Equation.3">
                    <p:embed/>
                  </p:oleObj>
                </mc:Choice>
                <mc:Fallback>
                  <p:oleObj name="Формула" r:id="rId42" imgW="126720" imgH="12672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806" y="1126"/>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22" name="Object 62"/>
            <p:cNvGraphicFramePr>
              <a:graphicFrameLocks noChangeAspect="1"/>
            </p:cNvGraphicFramePr>
            <p:nvPr/>
          </p:nvGraphicFramePr>
          <p:xfrm>
            <a:off x="3027" y="1671"/>
            <a:ext cx="80" cy="80"/>
          </p:xfrm>
          <a:graphic>
            <a:graphicData uri="http://schemas.openxmlformats.org/presentationml/2006/ole">
              <mc:AlternateContent xmlns:mc="http://schemas.openxmlformats.org/markup-compatibility/2006">
                <mc:Choice xmlns:v="urn:schemas-microsoft-com:vml" Requires="v">
                  <p:oleObj spid="_x0000_s625752" name="Формула" r:id="rId44" imgW="126720" imgH="126720" progId="Equation.3">
                    <p:embed/>
                  </p:oleObj>
                </mc:Choice>
                <mc:Fallback>
                  <p:oleObj name="Формула" r:id="rId44" imgW="126720" imgH="12672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3027" y="1671"/>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23" name="Line 63"/>
            <p:cNvSpPr>
              <a:spLocks noChangeShapeType="1"/>
            </p:cNvSpPr>
            <p:nvPr/>
          </p:nvSpPr>
          <p:spPr bwMode="auto">
            <a:xfrm>
              <a:off x="3114" y="1371"/>
              <a:ext cx="0" cy="6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24" name="Line 64"/>
            <p:cNvSpPr>
              <a:spLocks noChangeShapeType="1"/>
            </p:cNvSpPr>
            <p:nvPr/>
          </p:nvSpPr>
          <p:spPr bwMode="auto">
            <a:xfrm flipV="1">
              <a:off x="3114" y="1896"/>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25" name="Line 65"/>
            <p:cNvSpPr>
              <a:spLocks noChangeShapeType="1"/>
            </p:cNvSpPr>
            <p:nvPr/>
          </p:nvSpPr>
          <p:spPr bwMode="auto">
            <a:xfrm flipH="1">
              <a:off x="2652" y="1986"/>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nvGrpSpPr>
            <p:cNvPr id="322626" name="Group 66"/>
            <p:cNvGrpSpPr>
              <a:grpSpLocks/>
            </p:cNvGrpSpPr>
            <p:nvPr/>
          </p:nvGrpSpPr>
          <p:grpSpPr bwMode="auto">
            <a:xfrm>
              <a:off x="2625" y="1386"/>
              <a:ext cx="477" cy="617"/>
              <a:chOff x="2247" y="2106"/>
              <a:chExt cx="477" cy="617"/>
            </a:xfrm>
          </p:grpSpPr>
          <p:sp>
            <p:nvSpPr>
              <p:cNvPr id="322627" name="Line 67"/>
              <p:cNvSpPr>
                <a:spLocks noChangeShapeType="1"/>
              </p:cNvSpPr>
              <p:nvPr/>
            </p:nvSpPr>
            <p:spPr bwMode="auto">
              <a:xfrm flipV="1">
                <a:off x="2370" y="2106"/>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28" name="Line 68"/>
              <p:cNvSpPr>
                <a:spLocks noChangeShapeType="1"/>
              </p:cNvSpPr>
              <p:nvPr/>
            </p:nvSpPr>
            <p:spPr bwMode="auto">
              <a:xfrm>
                <a:off x="2388" y="2616"/>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29" name="Line 69"/>
              <p:cNvSpPr>
                <a:spLocks noChangeShapeType="1"/>
              </p:cNvSpPr>
              <p:nvPr/>
            </p:nvSpPr>
            <p:spPr bwMode="auto">
              <a:xfrm rot="-5400000">
                <a:off x="2321" y="2573"/>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30" name="Line 70"/>
              <p:cNvSpPr>
                <a:spLocks noChangeShapeType="1"/>
              </p:cNvSpPr>
              <p:nvPr/>
            </p:nvSpPr>
            <p:spPr bwMode="auto">
              <a:xfrm rot="-5400000" flipH="1" flipV="1">
                <a:off x="2305" y="2629"/>
                <a:ext cx="54" cy="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631" name="Object 71"/>
              <p:cNvGraphicFramePr>
                <a:graphicFrameLocks noChangeAspect="1"/>
              </p:cNvGraphicFramePr>
              <p:nvPr/>
            </p:nvGraphicFramePr>
            <p:xfrm>
              <a:off x="2492" y="2250"/>
              <a:ext cx="80" cy="96"/>
            </p:xfrm>
            <a:graphic>
              <a:graphicData uri="http://schemas.openxmlformats.org/presentationml/2006/ole">
                <mc:AlternateContent xmlns:mc="http://schemas.openxmlformats.org/markup-compatibility/2006">
                  <mc:Choice xmlns:v="urn:schemas-microsoft-com:vml" Requires="v">
                    <p:oleObj spid="_x0000_s625753" name="Формула" r:id="rId45" imgW="126720" imgH="152280" progId="Equation.3">
                      <p:embed/>
                    </p:oleObj>
                  </mc:Choice>
                  <mc:Fallback>
                    <p:oleObj name="Формула" r:id="rId45" imgW="126720" imgH="152280"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2492" y="2250"/>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32" name="Object 72"/>
              <p:cNvGraphicFramePr>
                <a:graphicFrameLocks noChangeAspect="1"/>
              </p:cNvGraphicFramePr>
              <p:nvPr/>
            </p:nvGraphicFramePr>
            <p:xfrm>
              <a:off x="2247" y="2603"/>
              <a:ext cx="64" cy="120"/>
            </p:xfrm>
            <a:graphic>
              <a:graphicData uri="http://schemas.openxmlformats.org/presentationml/2006/ole">
                <mc:AlternateContent xmlns:mc="http://schemas.openxmlformats.org/markup-compatibility/2006">
                  <mc:Choice xmlns:v="urn:schemas-microsoft-com:vml" Requires="v">
                    <p:oleObj spid="_x0000_s625754" name="Формула" r:id="rId47" imgW="101520" imgH="190440" progId="Equation.3">
                      <p:embed/>
                    </p:oleObj>
                  </mc:Choice>
                  <mc:Fallback>
                    <p:oleObj name="Формула" r:id="rId47" imgW="101520" imgH="19044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2247" y="2603"/>
                            <a:ext cx="6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33" name="Object 73"/>
              <p:cNvGraphicFramePr>
                <a:graphicFrameLocks noChangeAspect="1"/>
              </p:cNvGraphicFramePr>
              <p:nvPr/>
            </p:nvGraphicFramePr>
            <p:xfrm>
              <a:off x="2479" y="2493"/>
              <a:ext cx="80" cy="136"/>
            </p:xfrm>
            <a:graphic>
              <a:graphicData uri="http://schemas.openxmlformats.org/presentationml/2006/ole">
                <mc:AlternateContent xmlns:mc="http://schemas.openxmlformats.org/markup-compatibility/2006">
                  <mc:Choice xmlns:v="urn:schemas-microsoft-com:vml" Requires="v">
                    <p:oleObj spid="_x0000_s625755" name="Формула" r:id="rId49" imgW="126720" imgH="215640" progId="Equation.3">
                      <p:embed/>
                    </p:oleObj>
                  </mc:Choice>
                  <mc:Fallback>
                    <p:oleObj name="Формула" r:id="rId49" imgW="126720" imgH="21564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2479" y="2493"/>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34" name="Object 74"/>
              <p:cNvGraphicFramePr>
                <a:graphicFrameLocks noChangeAspect="1"/>
              </p:cNvGraphicFramePr>
              <p:nvPr/>
            </p:nvGraphicFramePr>
            <p:xfrm>
              <a:off x="2366" y="2424"/>
              <a:ext cx="88" cy="128"/>
            </p:xfrm>
            <a:graphic>
              <a:graphicData uri="http://schemas.openxmlformats.org/presentationml/2006/ole">
                <mc:AlternateContent xmlns:mc="http://schemas.openxmlformats.org/markup-compatibility/2006">
                  <mc:Choice xmlns:v="urn:schemas-microsoft-com:vml" Requires="v">
                    <p:oleObj spid="_x0000_s625756" name="Формула" r:id="rId51" imgW="139680" imgH="203040" progId="Equation.3">
                      <p:embed/>
                    </p:oleObj>
                  </mc:Choice>
                  <mc:Fallback>
                    <p:oleObj name="Формула" r:id="rId51" imgW="139680" imgH="203040"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2366" y="2424"/>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322635" name="AutoShape 75"/>
          <p:cNvSpPr>
            <a:spLocks noChangeArrowheads="1"/>
          </p:cNvSpPr>
          <p:nvPr/>
        </p:nvSpPr>
        <p:spPr bwMode="auto">
          <a:xfrm>
            <a:off x="1208088" y="3468688"/>
            <a:ext cx="314325" cy="88900"/>
          </a:xfrm>
          <a:prstGeom prst="rightArrow">
            <a:avLst>
              <a:gd name="adj1" fmla="val 50000"/>
              <a:gd name="adj2" fmla="val 8839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36" name="AutoShape 76"/>
          <p:cNvSpPr>
            <a:spLocks noChangeArrowheads="1"/>
          </p:cNvSpPr>
          <p:nvPr/>
        </p:nvSpPr>
        <p:spPr bwMode="auto">
          <a:xfrm rot="-5400000">
            <a:off x="1035050" y="3286125"/>
            <a:ext cx="266700" cy="88900"/>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37" name="AutoShape 77"/>
          <p:cNvSpPr>
            <a:spLocks noChangeArrowheads="1"/>
          </p:cNvSpPr>
          <p:nvPr/>
        </p:nvSpPr>
        <p:spPr bwMode="auto">
          <a:xfrm rot="-13442066">
            <a:off x="919163" y="3567113"/>
            <a:ext cx="266700" cy="88900"/>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638" name="Object 78"/>
          <p:cNvGraphicFramePr>
            <a:graphicFrameLocks noChangeAspect="1"/>
          </p:cNvGraphicFramePr>
          <p:nvPr/>
        </p:nvGraphicFramePr>
        <p:xfrm>
          <a:off x="998538" y="3617913"/>
          <a:ext cx="190500" cy="228600"/>
        </p:xfrm>
        <a:graphic>
          <a:graphicData uri="http://schemas.openxmlformats.org/presentationml/2006/ole">
            <mc:AlternateContent xmlns:mc="http://schemas.openxmlformats.org/markup-compatibility/2006">
              <mc:Choice xmlns:v="urn:schemas-microsoft-com:vml" Requires="v">
                <p:oleObj spid="_x0000_s625757" name="Формула" r:id="rId53" imgW="190440" imgH="228600" progId="Equation.3">
                  <p:embed/>
                </p:oleObj>
              </mc:Choice>
              <mc:Fallback>
                <p:oleObj name="Формула" r:id="rId53" imgW="190440" imgH="228600"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998538" y="3617913"/>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39" name="Object 79"/>
          <p:cNvGraphicFramePr>
            <a:graphicFrameLocks noChangeAspect="1"/>
          </p:cNvGraphicFramePr>
          <p:nvPr/>
        </p:nvGraphicFramePr>
        <p:xfrm>
          <a:off x="1520825" y="3448050"/>
          <a:ext cx="190500" cy="241300"/>
        </p:xfrm>
        <a:graphic>
          <a:graphicData uri="http://schemas.openxmlformats.org/presentationml/2006/ole">
            <mc:AlternateContent xmlns:mc="http://schemas.openxmlformats.org/markup-compatibility/2006">
              <mc:Choice xmlns:v="urn:schemas-microsoft-com:vml" Requires="v">
                <p:oleObj spid="_x0000_s625758" name="Формула" r:id="rId55" imgW="190440" imgH="241200" progId="Equation.3">
                  <p:embed/>
                </p:oleObj>
              </mc:Choice>
              <mc:Fallback>
                <p:oleObj name="Формула" r:id="rId55" imgW="190440" imgH="241200"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1520825" y="3448050"/>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40" name="Object 80"/>
          <p:cNvGraphicFramePr>
            <a:graphicFrameLocks noChangeAspect="1"/>
          </p:cNvGraphicFramePr>
          <p:nvPr/>
        </p:nvGraphicFramePr>
        <p:xfrm>
          <a:off x="1230313" y="3116263"/>
          <a:ext cx="177800" cy="215900"/>
        </p:xfrm>
        <a:graphic>
          <a:graphicData uri="http://schemas.openxmlformats.org/presentationml/2006/ole">
            <mc:AlternateContent xmlns:mc="http://schemas.openxmlformats.org/markup-compatibility/2006">
              <mc:Choice xmlns:v="urn:schemas-microsoft-com:vml" Requires="v">
                <p:oleObj spid="_x0000_s625759" name="Формула" r:id="rId57" imgW="177480" imgH="215640" progId="Equation.3">
                  <p:embed/>
                </p:oleObj>
              </mc:Choice>
              <mc:Fallback>
                <p:oleObj name="Формула" r:id="rId57" imgW="177480" imgH="215640"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1230313" y="3116263"/>
                        <a:ext cx="1778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41" name="Object 81"/>
          <p:cNvGraphicFramePr>
            <a:graphicFrameLocks noChangeAspect="1"/>
          </p:cNvGraphicFramePr>
          <p:nvPr>
            <p:extLst>
              <p:ext uri="{D42A27DB-BD31-4B8C-83A1-F6EECF244321}">
                <p14:modId xmlns:p14="http://schemas.microsoft.com/office/powerpoint/2010/main" val="4099385734"/>
              </p:ext>
            </p:extLst>
          </p:nvPr>
        </p:nvGraphicFramePr>
        <p:xfrm>
          <a:off x="5542155" y="3290888"/>
          <a:ext cx="546100" cy="736600"/>
        </p:xfrm>
        <a:graphic>
          <a:graphicData uri="http://schemas.openxmlformats.org/presentationml/2006/ole">
            <mc:AlternateContent xmlns:mc="http://schemas.openxmlformats.org/markup-compatibility/2006">
              <mc:Choice xmlns:v="urn:schemas-microsoft-com:vml" Requires="v">
                <p:oleObj spid="_x0000_s625760" name="Формула" r:id="rId59" imgW="545760" imgH="736560" progId="Equation.3">
                  <p:embed/>
                </p:oleObj>
              </mc:Choice>
              <mc:Fallback>
                <p:oleObj name="Формула" r:id="rId59" imgW="545760" imgH="736560"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5542155" y="3290888"/>
                        <a:ext cx="546100" cy="7366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graphicFrame>
        <p:nvGraphicFramePr>
          <p:cNvPr id="322642" name="Object 82"/>
          <p:cNvGraphicFramePr>
            <a:graphicFrameLocks noChangeAspect="1"/>
          </p:cNvGraphicFramePr>
          <p:nvPr>
            <p:extLst>
              <p:ext uri="{D42A27DB-BD31-4B8C-83A1-F6EECF244321}">
                <p14:modId xmlns:p14="http://schemas.microsoft.com/office/powerpoint/2010/main" val="3797013072"/>
              </p:ext>
            </p:extLst>
          </p:nvPr>
        </p:nvGraphicFramePr>
        <p:xfrm>
          <a:off x="7332663" y="3252788"/>
          <a:ext cx="495300" cy="698500"/>
        </p:xfrm>
        <a:graphic>
          <a:graphicData uri="http://schemas.openxmlformats.org/presentationml/2006/ole">
            <mc:AlternateContent xmlns:mc="http://schemas.openxmlformats.org/markup-compatibility/2006">
              <mc:Choice xmlns:v="urn:schemas-microsoft-com:vml" Requires="v">
                <p:oleObj spid="_x0000_s625761" name="Equation" r:id="rId61" imgW="495000" imgH="698400" progId="Equation.DSMT4">
                  <p:embed/>
                </p:oleObj>
              </mc:Choice>
              <mc:Fallback>
                <p:oleObj name="Equation" r:id="rId61" imgW="495000" imgH="698400" progId="Equation.DSMT4">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7332663" y="3252788"/>
                        <a:ext cx="495300" cy="698500"/>
                      </a:xfrm>
                      <a:prstGeom prst="rect">
                        <a:avLst/>
                      </a:prstGeom>
                      <a:pattFill prst="pct50">
                        <a:fgClr>
                          <a:srgbClr val="FFFF99"/>
                        </a:fgClr>
                        <a:bgClr>
                          <a:schemeClr val="bg1"/>
                        </a:bgClr>
                      </a:pattFill>
                      <a:ln w="9525">
                        <a:solidFill>
                          <a:srgbClr val="008000"/>
                        </a:solidFill>
                        <a:miter lim="800000"/>
                        <a:headEnd/>
                        <a:tailEnd/>
                      </a:ln>
                      <a:effectLst/>
                      <a:extLst/>
                    </p:spPr>
                  </p:pic>
                </p:oleObj>
              </mc:Fallback>
            </mc:AlternateContent>
          </a:graphicData>
        </a:graphic>
      </p:graphicFrame>
      <p:sp>
        <p:nvSpPr>
          <p:cNvPr id="322643" name="Text Box 83"/>
          <p:cNvSpPr txBox="1">
            <a:spLocks noChangeArrowheads="1"/>
          </p:cNvSpPr>
          <p:nvPr/>
        </p:nvSpPr>
        <p:spPr bwMode="auto">
          <a:xfrm>
            <a:off x="6143625" y="3194591"/>
            <a:ext cx="1066318"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chemeClr val="accent5">
                    <a:lumMod val="25000"/>
                  </a:schemeClr>
                </a:solidFill>
                <a:latin typeface="Arial" charset="0"/>
              </a:rPr>
              <a:t>Projections</a:t>
            </a:r>
          </a:p>
          <a:p>
            <a:r>
              <a:rPr lang="en-US" altLang="ru-RU" sz="1000" b="1" dirty="0">
                <a:solidFill>
                  <a:schemeClr val="accent5">
                    <a:lumMod val="25000"/>
                  </a:schemeClr>
                </a:solidFill>
                <a:latin typeface="Arial" charset="0"/>
              </a:rPr>
              <a:t> of the </a:t>
            </a:r>
            <a:endParaRPr lang="en-US" altLang="ru-RU" sz="1000" b="1" dirty="0" smtClean="0">
              <a:solidFill>
                <a:schemeClr val="accent5">
                  <a:lumMod val="25000"/>
                </a:schemeClr>
              </a:solidFill>
              <a:latin typeface="Arial" charset="0"/>
            </a:endParaRPr>
          </a:p>
          <a:p>
            <a:r>
              <a:rPr lang="en-US" altLang="ru-RU" sz="1000" b="1" dirty="0" smtClean="0">
                <a:solidFill>
                  <a:schemeClr val="accent5">
                    <a:lumMod val="25000"/>
                  </a:schemeClr>
                </a:solidFill>
                <a:latin typeface="Arial" charset="0"/>
              </a:rPr>
              <a:t>acceleration</a:t>
            </a:r>
            <a:endParaRPr lang="ru-RU" altLang="ru-RU" sz="1000" b="1" dirty="0">
              <a:solidFill>
                <a:schemeClr val="accent5">
                  <a:lumMod val="25000"/>
                </a:schemeClr>
              </a:solidFill>
              <a:latin typeface="Arial" charset="0"/>
            </a:endParaRPr>
          </a:p>
          <a:p>
            <a:r>
              <a:rPr lang="en-US" altLang="ru-RU" sz="1000" b="1" dirty="0">
                <a:solidFill>
                  <a:schemeClr val="accent5">
                    <a:lumMod val="25000"/>
                  </a:schemeClr>
                </a:solidFill>
                <a:latin typeface="Arial" charset="0"/>
                <a:sym typeface="Symbol" pitchFamily="18" charset="2"/>
              </a:rPr>
              <a:t>on coordinate </a:t>
            </a:r>
          </a:p>
          <a:p>
            <a:r>
              <a:rPr lang="en-US" altLang="ru-RU" sz="1000" b="1" dirty="0" smtClean="0">
                <a:solidFill>
                  <a:schemeClr val="accent5">
                    <a:lumMod val="25000"/>
                  </a:schemeClr>
                </a:solidFill>
                <a:latin typeface="Arial" charset="0"/>
                <a:sym typeface="Symbol" pitchFamily="18" charset="2"/>
              </a:rPr>
              <a:t>axis</a:t>
            </a:r>
            <a:endParaRPr lang="ru-RU" altLang="ru-RU" sz="1000" b="1" dirty="0">
              <a:solidFill>
                <a:schemeClr val="accent5">
                  <a:lumMod val="25000"/>
                </a:schemeClr>
              </a:solidFill>
              <a:latin typeface="Arial" charset="0"/>
              <a:sym typeface="Symbol" pitchFamily="18" charset="2"/>
            </a:endParaRPr>
          </a:p>
          <a:p>
            <a:endParaRPr lang="ru-RU" altLang="ru-RU" sz="1000" b="1" i="1" dirty="0">
              <a:solidFill>
                <a:schemeClr val="accent5">
                  <a:lumMod val="25000"/>
                </a:schemeClr>
              </a:solidFill>
              <a:latin typeface="Arial" charset="0"/>
              <a:sym typeface="Symbol" pitchFamily="18" charset="2"/>
            </a:endParaRPr>
          </a:p>
        </p:txBody>
      </p:sp>
      <p:graphicFrame>
        <p:nvGraphicFramePr>
          <p:cNvPr id="322644" name="Object 84"/>
          <p:cNvGraphicFramePr>
            <a:graphicFrameLocks noChangeAspect="1"/>
          </p:cNvGraphicFramePr>
          <p:nvPr>
            <p:extLst>
              <p:ext uri="{D42A27DB-BD31-4B8C-83A1-F6EECF244321}">
                <p14:modId xmlns:p14="http://schemas.microsoft.com/office/powerpoint/2010/main" val="4126598963"/>
              </p:ext>
            </p:extLst>
          </p:nvPr>
        </p:nvGraphicFramePr>
        <p:xfrm>
          <a:off x="7962900" y="3114675"/>
          <a:ext cx="977900" cy="1282700"/>
        </p:xfrm>
        <a:graphic>
          <a:graphicData uri="http://schemas.openxmlformats.org/presentationml/2006/ole">
            <mc:AlternateContent xmlns:mc="http://schemas.openxmlformats.org/markup-compatibility/2006">
              <mc:Choice xmlns:v="urn:schemas-microsoft-com:vml" Requires="v">
                <p:oleObj spid="_x0000_s625762" name="Equation" r:id="rId63" imgW="977760" imgH="1282680" progId="Equation.DSMT4">
                  <p:embed/>
                </p:oleObj>
              </mc:Choice>
              <mc:Fallback>
                <p:oleObj name="Equation" r:id="rId63" imgW="977760" imgH="1282680" progId="Equation.DSMT4">
                  <p:embed/>
                  <p:pic>
                    <p:nvPicPr>
                      <p:cNvPr id="0" name=""/>
                      <p:cNvPicPr>
                        <a:picLocks noChangeAspect="1" noChangeArrowheads="1"/>
                      </p:cNvPicPr>
                      <p:nvPr/>
                    </p:nvPicPr>
                    <p:blipFill>
                      <a:blip r:embed="rId64"/>
                      <a:srcRect/>
                      <a:stretch>
                        <a:fillRect/>
                      </a:stretch>
                    </p:blipFill>
                    <p:spPr bwMode="auto">
                      <a:xfrm>
                        <a:off x="7962900" y="3114675"/>
                        <a:ext cx="977900" cy="1282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645" name="Text Box 85"/>
          <p:cNvSpPr txBox="1">
            <a:spLocks noChangeArrowheads="1"/>
          </p:cNvSpPr>
          <p:nvPr/>
        </p:nvSpPr>
        <p:spPr bwMode="auto">
          <a:xfrm>
            <a:off x="4405312" y="3219589"/>
            <a:ext cx="968535"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rgbClr val="00007D"/>
                </a:solidFill>
                <a:latin typeface="Arial" charset="0"/>
              </a:rPr>
              <a:t>Components</a:t>
            </a:r>
            <a:endParaRPr lang="ru-RU" altLang="ru-RU" sz="1000" b="1" dirty="0">
              <a:solidFill>
                <a:srgbClr val="00007D"/>
              </a:solidFill>
              <a:latin typeface="Arial" charset="0"/>
            </a:endParaRPr>
          </a:p>
          <a:p>
            <a:r>
              <a:rPr lang="en-US" altLang="ru-RU" sz="1000" b="1" dirty="0" smtClean="0">
                <a:solidFill>
                  <a:srgbClr val="00007D"/>
                </a:solidFill>
                <a:latin typeface="Arial" charset="0"/>
              </a:rPr>
              <a:t>of the </a:t>
            </a:r>
          </a:p>
          <a:p>
            <a:r>
              <a:rPr lang="en-US" altLang="ru-RU" sz="1000" b="1" dirty="0" smtClean="0">
                <a:solidFill>
                  <a:srgbClr val="00007D"/>
                </a:solidFill>
                <a:latin typeface="Arial" charset="0"/>
              </a:rPr>
              <a:t>acceleration </a:t>
            </a:r>
            <a:endParaRPr lang="en-US" altLang="ru-RU" sz="1000" b="1" dirty="0">
              <a:solidFill>
                <a:srgbClr val="00007D"/>
              </a:solidFill>
              <a:latin typeface="Arial" charset="0"/>
            </a:endParaRPr>
          </a:p>
          <a:p>
            <a:r>
              <a:rPr lang="en-US" altLang="ru-RU" sz="1000" b="1" dirty="0" smtClean="0">
                <a:solidFill>
                  <a:srgbClr val="00007D"/>
                </a:solidFill>
                <a:latin typeface="Arial" charset="0"/>
              </a:rPr>
              <a:t>vector</a:t>
            </a:r>
            <a:endParaRPr lang="ru-RU" altLang="ru-RU" sz="1000" b="1" i="1" dirty="0">
              <a:solidFill>
                <a:srgbClr val="00007D"/>
              </a:solidFill>
              <a:latin typeface="Arial" charset="0"/>
              <a:sym typeface="Symbol" pitchFamily="18" charset="2"/>
            </a:endParaRPr>
          </a:p>
          <a:p>
            <a:endParaRPr lang="ru-RU" altLang="ru-RU" sz="1000" b="1" i="1" dirty="0">
              <a:solidFill>
                <a:srgbClr val="FF0000"/>
              </a:solidFill>
              <a:latin typeface="Arial" charset="0"/>
              <a:sym typeface="Symbol" pitchFamily="18" charset="2"/>
            </a:endParaRPr>
          </a:p>
        </p:txBody>
      </p:sp>
      <p:sp>
        <p:nvSpPr>
          <p:cNvPr id="322646" name="Text Box 86"/>
          <p:cNvSpPr txBox="1">
            <a:spLocks noChangeArrowheads="1"/>
          </p:cNvSpPr>
          <p:nvPr/>
        </p:nvSpPr>
        <p:spPr bwMode="auto">
          <a:xfrm>
            <a:off x="552450" y="4628277"/>
            <a:ext cx="856773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a:solidFill>
                  <a:srgbClr val="FF0000"/>
                </a:solidFill>
                <a:latin typeface="Arial" charset="0"/>
              </a:rPr>
              <a:t>Natural </a:t>
            </a:r>
            <a:r>
              <a:rPr lang="en-US" sz="1000" b="1" dirty="0" smtClean="0">
                <a:solidFill>
                  <a:srgbClr val="FF0000"/>
                </a:solidFill>
                <a:latin typeface="Arial" charset="0"/>
              </a:rPr>
              <a:t>method.</a:t>
            </a:r>
            <a:r>
              <a:rPr lang="ru-RU" altLang="ru-RU" sz="1000" dirty="0" smtClean="0">
                <a:solidFill>
                  <a:srgbClr val="000000"/>
                </a:solidFill>
                <a:latin typeface="Arial" charset="0"/>
              </a:rPr>
              <a:t> </a:t>
            </a:r>
            <a:r>
              <a:rPr lang="en-US" altLang="ru-RU" sz="1000" dirty="0" smtClean="0">
                <a:solidFill>
                  <a:srgbClr val="000000"/>
                </a:solidFill>
                <a:latin typeface="Arial" charset="0"/>
              </a:rPr>
              <a:t>Use the vector expression of the acceleration and formula for the vector velocity in natural method of describing motion</a:t>
            </a:r>
            <a:r>
              <a:rPr lang="ru-RU"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2647" name="Object 87"/>
          <p:cNvGraphicFramePr>
            <a:graphicFrameLocks noChangeAspect="1"/>
          </p:cNvGraphicFramePr>
          <p:nvPr>
            <p:extLst>
              <p:ext uri="{D42A27DB-BD31-4B8C-83A1-F6EECF244321}">
                <p14:modId xmlns:p14="http://schemas.microsoft.com/office/powerpoint/2010/main" val="767639289"/>
              </p:ext>
            </p:extLst>
          </p:nvPr>
        </p:nvGraphicFramePr>
        <p:xfrm>
          <a:off x="8397875" y="4637088"/>
          <a:ext cx="469900" cy="196850"/>
        </p:xfrm>
        <a:graphic>
          <a:graphicData uri="http://schemas.openxmlformats.org/presentationml/2006/ole">
            <mc:AlternateContent xmlns:mc="http://schemas.openxmlformats.org/markup-compatibility/2006">
              <mc:Choice xmlns:v="urn:schemas-microsoft-com:vml" Requires="v">
                <p:oleObj spid="_x0000_s625763" name="Формула" r:id="rId65" imgW="469800" imgH="177480" progId="Equation.3">
                  <p:embed/>
                </p:oleObj>
              </mc:Choice>
              <mc:Fallback>
                <p:oleObj name="Формула" r:id="rId65" imgW="469800" imgH="177480"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8397875" y="4637088"/>
                        <a:ext cx="469900" cy="1968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48" name="Object 88"/>
          <p:cNvGraphicFramePr>
            <a:graphicFrameLocks noChangeAspect="1"/>
          </p:cNvGraphicFramePr>
          <p:nvPr>
            <p:extLst>
              <p:ext uri="{D42A27DB-BD31-4B8C-83A1-F6EECF244321}">
                <p14:modId xmlns:p14="http://schemas.microsoft.com/office/powerpoint/2010/main" val="3412373112"/>
              </p:ext>
            </p:extLst>
          </p:nvPr>
        </p:nvGraphicFramePr>
        <p:xfrm>
          <a:off x="1659892" y="4916208"/>
          <a:ext cx="1892300" cy="393700"/>
        </p:xfrm>
        <a:graphic>
          <a:graphicData uri="http://schemas.openxmlformats.org/presentationml/2006/ole">
            <mc:AlternateContent xmlns:mc="http://schemas.openxmlformats.org/markup-compatibility/2006">
              <mc:Choice xmlns:v="urn:schemas-microsoft-com:vml" Requires="v">
                <p:oleObj spid="_x0000_s625764" name="Формула" r:id="rId67" imgW="1892160" imgH="393480" progId="Equation.3">
                  <p:embed/>
                </p:oleObj>
              </mc:Choice>
              <mc:Fallback>
                <p:oleObj name="Формула" r:id="rId67" imgW="1892160" imgH="393480"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1659892" y="4916208"/>
                        <a:ext cx="18923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2664" name="Group 104"/>
          <p:cNvGrpSpPr>
            <a:grpSpLocks/>
          </p:cNvGrpSpPr>
          <p:nvPr/>
        </p:nvGrpSpPr>
        <p:grpSpPr bwMode="auto">
          <a:xfrm>
            <a:off x="66675" y="4956176"/>
            <a:ext cx="1189038" cy="1181101"/>
            <a:chOff x="4080" y="1190"/>
            <a:chExt cx="749" cy="744"/>
          </a:xfrm>
        </p:grpSpPr>
        <p:sp>
          <p:nvSpPr>
            <p:cNvPr id="322665" name="Oval 105"/>
            <p:cNvSpPr>
              <a:spLocks noChangeArrowheads="1"/>
            </p:cNvSpPr>
            <p:nvPr/>
          </p:nvSpPr>
          <p:spPr bwMode="auto">
            <a:xfrm>
              <a:off x="4613" y="1343"/>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66" name="Oval 106"/>
            <p:cNvSpPr>
              <a:spLocks noChangeArrowheads="1"/>
            </p:cNvSpPr>
            <p:nvPr/>
          </p:nvSpPr>
          <p:spPr bwMode="auto">
            <a:xfrm>
              <a:off x="4246" y="187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67" name="Freeform 107"/>
            <p:cNvSpPr>
              <a:spLocks/>
            </p:cNvSpPr>
            <p:nvPr/>
          </p:nvSpPr>
          <p:spPr bwMode="auto">
            <a:xfrm>
              <a:off x="4289" y="1247"/>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68" name="Text Box 108"/>
            <p:cNvSpPr txBox="1">
              <a:spLocks noChangeArrowheads="1"/>
            </p:cNvSpPr>
            <p:nvPr/>
          </p:nvSpPr>
          <p:spPr bwMode="auto">
            <a:xfrm>
              <a:off x="4549" y="1194"/>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322669" name="Text Box 109"/>
            <p:cNvSpPr txBox="1">
              <a:spLocks noChangeArrowheads="1"/>
            </p:cNvSpPr>
            <p:nvPr/>
          </p:nvSpPr>
          <p:spPr bwMode="auto">
            <a:xfrm>
              <a:off x="4080" y="1769"/>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graphicFrame>
          <p:nvGraphicFramePr>
            <p:cNvPr id="322670" name="Object 110"/>
            <p:cNvGraphicFramePr>
              <a:graphicFrameLocks noChangeAspect="1"/>
            </p:cNvGraphicFramePr>
            <p:nvPr/>
          </p:nvGraphicFramePr>
          <p:xfrm>
            <a:off x="4511" y="1233"/>
            <a:ext cx="72" cy="88"/>
          </p:xfrm>
          <a:graphic>
            <a:graphicData uri="http://schemas.openxmlformats.org/presentationml/2006/ole">
              <mc:AlternateContent xmlns:mc="http://schemas.openxmlformats.org/markup-compatibility/2006">
                <mc:Choice xmlns:v="urn:schemas-microsoft-com:vml" Requires="v">
                  <p:oleObj spid="_x0000_s625765" name="Формула" r:id="rId69" imgW="114120" imgH="139680" progId="Equation.3">
                    <p:embed/>
                  </p:oleObj>
                </mc:Choice>
                <mc:Fallback>
                  <p:oleObj name="Формула" r:id="rId69" imgW="114120" imgH="139680" progId="Equation.3">
                    <p:embed/>
                    <p:pic>
                      <p:nvPicPr>
                        <p:cNvPr id="0" name=""/>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4511" y="1233"/>
                          <a:ext cx="72"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71" name="Oval 111"/>
            <p:cNvSpPr>
              <a:spLocks noChangeArrowheads="1"/>
            </p:cNvSpPr>
            <p:nvPr/>
          </p:nvSpPr>
          <p:spPr bwMode="auto">
            <a:xfrm>
              <a:off x="4377" y="125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672" name="Object 112"/>
            <p:cNvGraphicFramePr>
              <a:graphicFrameLocks noChangeAspect="1"/>
            </p:cNvGraphicFramePr>
            <p:nvPr/>
          </p:nvGraphicFramePr>
          <p:xfrm>
            <a:off x="4280" y="1256"/>
            <a:ext cx="112" cy="136"/>
          </p:xfrm>
          <a:graphic>
            <a:graphicData uri="http://schemas.openxmlformats.org/presentationml/2006/ole">
              <mc:AlternateContent xmlns:mc="http://schemas.openxmlformats.org/markup-compatibility/2006">
                <mc:Choice xmlns:v="urn:schemas-microsoft-com:vml" Requires="v">
                  <p:oleObj spid="_x0000_s625766" name="Формула" r:id="rId71" imgW="177480" imgH="215640" progId="Equation.3">
                    <p:embed/>
                  </p:oleObj>
                </mc:Choice>
                <mc:Fallback>
                  <p:oleObj name="Формула" r:id="rId71" imgW="177480" imgH="215640" progId="Equation.3">
                    <p:embed/>
                    <p:pic>
                      <p:nvPicPr>
                        <p:cNvPr id="0" name=""/>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4280" y="1256"/>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73" name="Object 113"/>
            <p:cNvGraphicFramePr>
              <a:graphicFrameLocks noChangeAspect="1"/>
            </p:cNvGraphicFramePr>
            <p:nvPr/>
          </p:nvGraphicFramePr>
          <p:xfrm>
            <a:off x="4304" y="1190"/>
            <a:ext cx="184" cy="88"/>
          </p:xfrm>
          <a:graphic>
            <a:graphicData uri="http://schemas.openxmlformats.org/presentationml/2006/ole">
              <mc:AlternateContent xmlns:mc="http://schemas.openxmlformats.org/markup-compatibility/2006">
                <mc:Choice xmlns:v="urn:schemas-microsoft-com:vml" Requires="v">
                  <p:oleObj spid="_x0000_s625767" name="Формула" r:id="rId73" imgW="291960" imgH="139680" progId="Equation.3">
                    <p:embed/>
                  </p:oleObj>
                </mc:Choice>
                <mc:Fallback>
                  <p:oleObj name="Формула" r:id="rId73" imgW="291960" imgH="139680" progId="Equation.3">
                    <p:embed/>
                    <p:pic>
                      <p:nvPicPr>
                        <p:cNvPr id="0" name=""/>
                        <p:cNvPicPr>
                          <a:picLocks noChangeAspect="1" noChangeArrowheads="1"/>
                        </p:cNvPicPr>
                        <p:nvPr/>
                      </p:nvPicPr>
                      <p:blipFill>
                        <a:blip r:embed="rId74">
                          <a:extLst>
                            <a:ext uri="{28A0092B-C50C-407E-A947-70E740481C1C}">
                              <a14:useLocalDpi xmlns:a14="http://schemas.microsoft.com/office/drawing/2010/main" val="0"/>
                            </a:ext>
                          </a:extLst>
                        </a:blip>
                        <a:srcRect/>
                        <a:stretch>
                          <a:fillRect/>
                        </a:stretch>
                      </p:blipFill>
                      <p:spPr bwMode="auto">
                        <a:xfrm>
                          <a:off x="4304" y="1190"/>
                          <a:ext cx="184"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74" name="Line 114"/>
            <p:cNvSpPr>
              <a:spLocks noChangeShapeType="1"/>
            </p:cNvSpPr>
            <p:nvPr/>
          </p:nvSpPr>
          <p:spPr bwMode="auto">
            <a:xfrm flipV="1">
              <a:off x="4272" y="1380"/>
              <a:ext cx="342" cy="5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675" name="Object 115"/>
            <p:cNvGraphicFramePr>
              <a:graphicFrameLocks noChangeAspect="1"/>
            </p:cNvGraphicFramePr>
            <p:nvPr/>
          </p:nvGraphicFramePr>
          <p:xfrm>
            <a:off x="4346" y="1548"/>
            <a:ext cx="80" cy="96"/>
          </p:xfrm>
          <a:graphic>
            <a:graphicData uri="http://schemas.openxmlformats.org/presentationml/2006/ole">
              <mc:AlternateContent xmlns:mc="http://schemas.openxmlformats.org/markup-compatibility/2006">
                <mc:Choice xmlns:v="urn:schemas-microsoft-com:vml" Requires="v">
                  <p:oleObj spid="_x0000_s625768" name="Формула" r:id="rId75" imgW="126720" imgH="152280" progId="Equation.3">
                    <p:embed/>
                  </p:oleObj>
                </mc:Choice>
                <mc:Fallback>
                  <p:oleObj name="Формула" r:id="rId75" imgW="126720" imgH="152280" progId="Equation.3">
                    <p:embed/>
                    <p:pic>
                      <p:nvPicPr>
                        <p:cNvPr id="0" name=""/>
                        <p:cNvPicPr>
                          <a:picLocks noChangeAspect="1" noChangeArrowheads="1"/>
                        </p:cNvPicPr>
                        <p:nvPr/>
                      </p:nvPicPr>
                      <p:blipFill>
                        <a:blip r:embed="rId76">
                          <a:extLst>
                            <a:ext uri="{28A0092B-C50C-407E-A947-70E740481C1C}">
                              <a14:useLocalDpi xmlns:a14="http://schemas.microsoft.com/office/drawing/2010/main" val="0"/>
                            </a:ext>
                          </a:extLst>
                        </a:blip>
                        <a:srcRect/>
                        <a:stretch>
                          <a:fillRect/>
                        </a:stretch>
                      </p:blipFill>
                      <p:spPr bwMode="auto">
                        <a:xfrm>
                          <a:off x="4346" y="1548"/>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2676" name="Group 116"/>
          <p:cNvGrpSpPr>
            <a:grpSpLocks/>
          </p:cNvGrpSpPr>
          <p:nvPr/>
        </p:nvGrpSpPr>
        <p:grpSpPr bwMode="auto">
          <a:xfrm>
            <a:off x="381000" y="5108575"/>
            <a:ext cx="1216025" cy="958850"/>
            <a:chOff x="4278" y="1286"/>
            <a:chExt cx="766" cy="604"/>
          </a:xfrm>
        </p:grpSpPr>
        <p:sp>
          <p:nvSpPr>
            <p:cNvPr id="322677" name="Line 117"/>
            <p:cNvSpPr>
              <a:spLocks noChangeShapeType="1"/>
            </p:cNvSpPr>
            <p:nvPr/>
          </p:nvSpPr>
          <p:spPr bwMode="auto">
            <a:xfrm flipV="1">
              <a:off x="4278" y="1482"/>
              <a:ext cx="498" cy="4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78" name="Oval 118"/>
            <p:cNvSpPr>
              <a:spLocks noChangeArrowheads="1"/>
            </p:cNvSpPr>
            <p:nvPr/>
          </p:nvSpPr>
          <p:spPr bwMode="auto">
            <a:xfrm>
              <a:off x="4770" y="1452"/>
              <a:ext cx="35" cy="3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679" name="Line 119"/>
            <p:cNvSpPr>
              <a:spLocks noChangeShapeType="1"/>
            </p:cNvSpPr>
            <p:nvPr/>
          </p:nvSpPr>
          <p:spPr bwMode="auto">
            <a:xfrm>
              <a:off x="4644" y="1380"/>
              <a:ext cx="132" cy="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680" name="Text Box 120"/>
            <p:cNvSpPr txBox="1">
              <a:spLocks noChangeArrowheads="1"/>
            </p:cNvSpPr>
            <p:nvPr/>
          </p:nvSpPr>
          <p:spPr bwMode="auto">
            <a:xfrm>
              <a:off x="4830" y="1415"/>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ru-RU" altLang="ru-RU" sz="1000" baseline="-25000" dirty="0">
                  <a:solidFill>
                    <a:srgbClr val="000000"/>
                  </a:solidFill>
                  <a:latin typeface="Times New Roman" pitchFamily="18" charset="0"/>
                  <a:cs typeface="Times New Roman" pitchFamily="18" charset="0"/>
                </a:rPr>
                <a:t>1</a:t>
              </a:r>
            </a:p>
          </p:txBody>
        </p:sp>
        <p:graphicFrame>
          <p:nvGraphicFramePr>
            <p:cNvPr id="322681" name="Object 121"/>
            <p:cNvGraphicFramePr>
              <a:graphicFrameLocks noChangeAspect="1"/>
            </p:cNvGraphicFramePr>
            <p:nvPr/>
          </p:nvGraphicFramePr>
          <p:xfrm>
            <a:off x="4514" y="1660"/>
            <a:ext cx="80" cy="136"/>
          </p:xfrm>
          <a:graphic>
            <a:graphicData uri="http://schemas.openxmlformats.org/presentationml/2006/ole">
              <mc:AlternateContent xmlns:mc="http://schemas.openxmlformats.org/markup-compatibility/2006">
                <mc:Choice xmlns:v="urn:schemas-microsoft-com:vml" Requires="v">
                  <p:oleObj spid="_x0000_s625769" name="Формула" r:id="rId77" imgW="126720" imgH="215640" progId="Equation.3">
                    <p:embed/>
                  </p:oleObj>
                </mc:Choice>
                <mc:Fallback>
                  <p:oleObj name="Формула" r:id="rId77" imgW="126720" imgH="215640" progId="Equation.3">
                    <p:embed/>
                    <p:pic>
                      <p:nvPicPr>
                        <p:cNvPr id="0" name=""/>
                        <p:cNvPicPr>
                          <a:picLocks noChangeAspect="1" noChangeArrowheads="1"/>
                        </p:cNvPicPr>
                        <p:nvPr/>
                      </p:nvPicPr>
                      <p:blipFill>
                        <a:blip r:embed="rId78">
                          <a:extLst>
                            <a:ext uri="{28A0092B-C50C-407E-A947-70E740481C1C}">
                              <a14:useLocalDpi xmlns:a14="http://schemas.microsoft.com/office/drawing/2010/main" val="0"/>
                            </a:ext>
                          </a:extLst>
                        </a:blip>
                        <a:srcRect/>
                        <a:stretch>
                          <a:fillRect/>
                        </a:stretch>
                      </p:blipFill>
                      <p:spPr bwMode="auto">
                        <a:xfrm>
                          <a:off x="4514" y="1660"/>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82" name="Object 122"/>
            <p:cNvGraphicFramePr>
              <a:graphicFrameLocks noChangeAspect="1"/>
            </p:cNvGraphicFramePr>
            <p:nvPr/>
          </p:nvGraphicFramePr>
          <p:xfrm>
            <a:off x="4577" y="1417"/>
            <a:ext cx="144" cy="104"/>
          </p:xfrm>
          <a:graphic>
            <a:graphicData uri="http://schemas.openxmlformats.org/presentationml/2006/ole">
              <mc:AlternateContent xmlns:mc="http://schemas.openxmlformats.org/markup-compatibility/2006">
                <mc:Choice xmlns:v="urn:schemas-microsoft-com:vml" Requires="v">
                  <p:oleObj spid="_x0000_s625770" name="Формула" r:id="rId79" imgW="228600" imgH="164880" progId="Equation.3">
                    <p:embed/>
                  </p:oleObj>
                </mc:Choice>
                <mc:Fallback>
                  <p:oleObj name="Формула" r:id="rId79" imgW="228600" imgH="164880" progId="Equation.3">
                    <p:embed/>
                    <p:pic>
                      <p:nvPicPr>
                        <p:cNvPr id="0" name=""/>
                        <p:cNvPicPr>
                          <a:picLocks noChangeAspect="1" noChangeArrowheads="1"/>
                        </p:cNvPicPr>
                        <p:nvPr/>
                      </p:nvPicPr>
                      <p:blipFill>
                        <a:blip r:embed="rId80">
                          <a:extLst>
                            <a:ext uri="{28A0092B-C50C-407E-A947-70E740481C1C}">
                              <a14:useLocalDpi xmlns:a14="http://schemas.microsoft.com/office/drawing/2010/main" val="0"/>
                            </a:ext>
                          </a:extLst>
                        </a:blip>
                        <a:srcRect/>
                        <a:stretch>
                          <a:fillRect/>
                        </a:stretch>
                      </p:blipFill>
                      <p:spPr bwMode="auto">
                        <a:xfrm>
                          <a:off x="4577" y="1417"/>
                          <a:ext cx="14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683" name="Object 123"/>
            <p:cNvGraphicFramePr>
              <a:graphicFrameLocks noChangeAspect="1"/>
            </p:cNvGraphicFramePr>
            <p:nvPr/>
          </p:nvGraphicFramePr>
          <p:xfrm>
            <a:off x="4718" y="1286"/>
            <a:ext cx="136" cy="112"/>
          </p:xfrm>
          <a:graphic>
            <a:graphicData uri="http://schemas.openxmlformats.org/presentationml/2006/ole">
              <mc:AlternateContent xmlns:mc="http://schemas.openxmlformats.org/markup-compatibility/2006">
                <mc:Choice xmlns:v="urn:schemas-microsoft-com:vml" Requires="v">
                  <p:oleObj spid="_x0000_s625771" name="Формула" r:id="rId81" imgW="215640" imgH="177480" progId="Equation.3">
                    <p:embed/>
                  </p:oleObj>
                </mc:Choice>
                <mc:Fallback>
                  <p:oleObj name="Формула" r:id="rId81" imgW="215640" imgH="177480" progId="Equation.3">
                    <p:embed/>
                    <p:pic>
                      <p:nvPicPr>
                        <p:cNvPr id="0" name=""/>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4718" y="1286"/>
                          <a:ext cx="13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2758" name="Group 198"/>
          <p:cNvGrpSpPr>
            <a:grpSpLocks/>
          </p:cNvGrpSpPr>
          <p:nvPr/>
        </p:nvGrpSpPr>
        <p:grpSpPr bwMode="auto">
          <a:xfrm>
            <a:off x="177800" y="4913313"/>
            <a:ext cx="1666875" cy="666750"/>
            <a:chOff x="-1146" y="2009"/>
            <a:chExt cx="1050" cy="420"/>
          </a:xfrm>
        </p:grpSpPr>
        <p:sp>
          <p:nvSpPr>
            <p:cNvPr id="322688" name="Line 128"/>
            <p:cNvSpPr>
              <a:spLocks noChangeShapeType="1"/>
            </p:cNvSpPr>
            <p:nvPr/>
          </p:nvSpPr>
          <p:spPr bwMode="auto">
            <a:xfrm>
              <a:off x="-1146" y="2009"/>
              <a:ext cx="1050" cy="42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nvGrpSpPr>
            <p:cNvPr id="322755" name="Group 195"/>
            <p:cNvGrpSpPr>
              <a:grpSpLocks/>
            </p:cNvGrpSpPr>
            <p:nvPr/>
          </p:nvGrpSpPr>
          <p:grpSpPr bwMode="auto">
            <a:xfrm>
              <a:off x="-675" y="2116"/>
              <a:ext cx="151" cy="127"/>
              <a:chOff x="-741" y="2380"/>
              <a:chExt cx="151" cy="127"/>
            </a:xfrm>
          </p:grpSpPr>
          <p:graphicFrame>
            <p:nvGraphicFramePr>
              <p:cNvPr id="322685" name="Object 125"/>
              <p:cNvGraphicFramePr>
                <a:graphicFrameLocks noChangeAspect="1"/>
              </p:cNvGraphicFramePr>
              <p:nvPr/>
            </p:nvGraphicFramePr>
            <p:xfrm>
              <a:off x="-670" y="2380"/>
              <a:ext cx="80" cy="104"/>
            </p:xfrm>
            <a:graphic>
              <a:graphicData uri="http://schemas.openxmlformats.org/presentationml/2006/ole">
                <mc:AlternateContent xmlns:mc="http://schemas.openxmlformats.org/markup-compatibility/2006">
                  <mc:Choice xmlns:v="urn:schemas-microsoft-com:vml" Requires="v">
                    <p:oleObj spid="_x0000_s625772" name="Формула" r:id="rId83" imgW="126720" imgH="164880" progId="Equation.3">
                      <p:embed/>
                    </p:oleObj>
                  </mc:Choice>
                  <mc:Fallback>
                    <p:oleObj name="Формула" r:id="rId83" imgW="126720" imgH="164880" progId="Equation.3">
                      <p:embed/>
                      <p:pic>
                        <p:nvPicPr>
                          <p:cNvPr id="0" name=""/>
                          <p:cNvPicPr>
                            <a:picLocks noChangeAspect="1" noChangeArrowheads="1"/>
                          </p:cNvPicPr>
                          <p:nvPr/>
                        </p:nvPicPr>
                        <p:blipFill>
                          <a:blip r:embed="rId84">
                            <a:extLst>
                              <a:ext uri="{28A0092B-C50C-407E-A947-70E740481C1C}">
                                <a14:useLocalDpi xmlns:a14="http://schemas.microsoft.com/office/drawing/2010/main" val="0"/>
                              </a:ext>
                            </a:extLst>
                          </a:blip>
                          <a:srcRect/>
                          <a:stretch>
                            <a:fillRect/>
                          </a:stretch>
                        </p:blipFill>
                        <p:spPr bwMode="auto">
                          <a:xfrm>
                            <a:off x="-670" y="2380"/>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89" name="Line 129"/>
              <p:cNvSpPr>
                <a:spLocks noChangeShapeType="1"/>
              </p:cNvSpPr>
              <p:nvPr/>
            </p:nvSpPr>
            <p:spPr bwMode="auto">
              <a:xfrm>
                <a:off x="-741" y="2465"/>
                <a:ext cx="120" cy="42"/>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grpSp>
      <p:graphicFrame>
        <p:nvGraphicFramePr>
          <p:cNvPr id="322691" name="Object 131"/>
          <p:cNvGraphicFramePr>
            <a:graphicFrameLocks noChangeAspect="1"/>
          </p:cNvGraphicFramePr>
          <p:nvPr>
            <p:extLst>
              <p:ext uri="{D42A27DB-BD31-4B8C-83A1-F6EECF244321}">
                <p14:modId xmlns:p14="http://schemas.microsoft.com/office/powerpoint/2010/main" val="3764485898"/>
              </p:ext>
            </p:extLst>
          </p:nvPr>
        </p:nvGraphicFramePr>
        <p:xfrm>
          <a:off x="4103688" y="5330825"/>
          <a:ext cx="2603500" cy="498475"/>
        </p:xfrm>
        <a:graphic>
          <a:graphicData uri="http://schemas.openxmlformats.org/presentationml/2006/ole">
            <mc:AlternateContent xmlns:mc="http://schemas.openxmlformats.org/markup-compatibility/2006">
              <mc:Choice xmlns:v="urn:schemas-microsoft-com:vml" Requires="v">
                <p:oleObj spid="_x0000_s625773" name="Формула" r:id="rId85" imgW="2603160" imgH="469800" progId="Equation.3">
                  <p:embed/>
                </p:oleObj>
              </mc:Choice>
              <mc:Fallback>
                <p:oleObj name="Формула" r:id="rId85" imgW="2603160" imgH="469800" progId="Equation.3">
                  <p:embed/>
                  <p:pic>
                    <p:nvPicPr>
                      <p:cNvPr id="0" name=""/>
                      <p:cNvPicPr>
                        <a:picLocks noChangeAspect="1" noChangeArrowheads="1"/>
                      </p:cNvPicPr>
                      <p:nvPr/>
                    </p:nvPicPr>
                    <p:blipFill>
                      <a:blip r:embed="rId86">
                        <a:extLst>
                          <a:ext uri="{28A0092B-C50C-407E-A947-70E740481C1C}">
                            <a14:useLocalDpi xmlns:a14="http://schemas.microsoft.com/office/drawing/2010/main" val="0"/>
                          </a:ext>
                        </a:extLst>
                      </a:blip>
                      <a:srcRect/>
                      <a:stretch>
                        <a:fillRect/>
                      </a:stretch>
                    </p:blipFill>
                    <p:spPr bwMode="auto">
                      <a:xfrm>
                        <a:off x="4103688" y="5330825"/>
                        <a:ext cx="2603500" cy="4984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92" name="Text Box 132"/>
          <p:cNvSpPr txBox="1">
            <a:spLocks noChangeArrowheads="1"/>
          </p:cNvSpPr>
          <p:nvPr/>
        </p:nvSpPr>
        <p:spPr bwMode="auto">
          <a:xfrm>
            <a:off x="1643602" y="5291951"/>
            <a:ext cx="193708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sym typeface="Symbol" pitchFamily="18" charset="2"/>
              </a:rPr>
              <a:t>The first derivative of the</a:t>
            </a:r>
          </a:p>
          <a:p>
            <a:r>
              <a:rPr lang="en-US" altLang="ru-RU" sz="1000" dirty="0" smtClean="0">
                <a:solidFill>
                  <a:srgbClr val="000000"/>
                </a:solidFill>
                <a:latin typeface="Arial" charset="0"/>
                <a:sym typeface="Symbol" pitchFamily="18" charset="2"/>
              </a:rPr>
              <a:t>unit tangent vector with respect to the arc coordinate</a:t>
            </a:r>
            <a:endParaRPr lang="ru-RU" altLang="ru-RU" sz="1000" dirty="0">
              <a:solidFill>
                <a:srgbClr val="000000"/>
              </a:solidFill>
              <a:latin typeface="Arial" charset="0"/>
            </a:endParaRPr>
          </a:p>
        </p:txBody>
      </p:sp>
      <p:graphicFrame>
        <p:nvGraphicFramePr>
          <p:cNvPr id="322693" name="Object 133"/>
          <p:cNvGraphicFramePr>
            <a:graphicFrameLocks noChangeAspect="1"/>
          </p:cNvGraphicFramePr>
          <p:nvPr/>
        </p:nvGraphicFramePr>
        <p:xfrm>
          <a:off x="5245100" y="4962525"/>
          <a:ext cx="876300" cy="231775"/>
        </p:xfrm>
        <a:graphic>
          <a:graphicData uri="http://schemas.openxmlformats.org/presentationml/2006/ole">
            <mc:AlternateContent xmlns:mc="http://schemas.openxmlformats.org/markup-compatibility/2006">
              <mc:Choice xmlns:v="urn:schemas-microsoft-com:vml" Requires="v">
                <p:oleObj spid="_x0000_s625774" name="Формула" r:id="rId87" imgW="876240" imgH="203040" progId="Equation.3">
                  <p:embed/>
                </p:oleObj>
              </mc:Choice>
              <mc:Fallback>
                <p:oleObj name="Формула" r:id="rId87" imgW="876240" imgH="203040" progId="Equation.3">
                  <p:embed/>
                  <p:pic>
                    <p:nvPicPr>
                      <p:cNvPr id="0" name=""/>
                      <p:cNvPicPr>
                        <a:picLocks noChangeAspect="1" noChangeArrowheads="1"/>
                      </p:cNvPicPr>
                      <p:nvPr/>
                    </p:nvPicPr>
                    <p:blipFill>
                      <a:blip r:embed="rId88">
                        <a:extLst>
                          <a:ext uri="{28A0092B-C50C-407E-A947-70E740481C1C}">
                            <a14:useLocalDpi xmlns:a14="http://schemas.microsoft.com/office/drawing/2010/main" val="0"/>
                          </a:ext>
                        </a:extLst>
                      </a:blip>
                      <a:srcRect/>
                      <a:stretch>
                        <a:fillRect/>
                      </a:stretch>
                    </p:blipFill>
                    <p:spPr bwMode="auto">
                      <a:xfrm>
                        <a:off x="5245100" y="4962525"/>
                        <a:ext cx="876300" cy="2317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94" name="Text Box 134"/>
          <p:cNvSpPr txBox="1">
            <a:spLocks noChangeArrowheads="1"/>
          </p:cNvSpPr>
          <p:nvPr/>
        </p:nvSpPr>
        <p:spPr bwMode="auto">
          <a:xfrm>
            <a:off x="3673475" y="4833938"/>
            <a:ext cx="173196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Let us fined the tangent unit vector as a combined function</a:t>
            </a:r>
            <a:endParaRPr lang="ru-RU" altLang="ru-RU" sz="1000" i="1" dirty="0">
              <a:solidFill>
                <a:srgbClr val="000000"/>
              </a:solidFill>
              <a:latin typeface="Arial" charset="0"/>
              <a:sym typeface="Symbol" pitchFamily="18" charset="2"/>
            </a:endParaRPr>
          </a:p>
        </p:txBody>
      </p:sp>
      <p:sp>
        <p:nvSpPr>
          <p:cNvPr id="322695" name="Text Box 135"/>
          <p:cNvSpPr txBox="1">
            <a:spLocks noChangeArrowheads="1"/>
          </p:cNvSpPr>
          <p:nvPr/>
        </p:nvSpPr>
        <p:spPr bwMode="auto">
          <a:xfrm>
            <a:off x="6143625" y="4848225"/>
            <a:ext cx="16843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sym typeface="Symbol" pitchFamily="18" charset="2"/>
              </a:rPr>
              <a:t>The first derivative of the</a:t>
            </a:r>
          </a:p>
          <a:p>
            <a:r>
              <a:rPr lang="en-US" altLang="ru-RU" sz="1000" dirty="0">
                <a:solidFill>
                  <a:srgbClr val="000000"/>
                </a:solidFill>
                <a:latin typeface="Arial" charset="0"/>
                <a:sym typeface="Symbol" pitchFamily="18" charset="2"/>
              </a:rPr>
              <a:t>u</a:t>
            </a:r>
            <a:r>
              <a:rPr lang="en-US" altLang="ru-RU" sz="1000" dirty="0" smtClean="0">
                <a:solidFill>
                  <a:srgbClr val="000000"/>
                </a:solidFill>
                <a:latin typeface="Arial" charset="0"/>
                <a:sym typeface="Symbol" pitchFamily="18" charset="2"/>
              </a:rPr>
              <a:t>nit </a:t>
            </a:r>
            <a:r>
              <a:rPr lang="en-US" altLang="ru-RU" sz="1000" dirty="0">
                <a:solidFill>
                  <a:srgbClr val="000000"/>
                </a:solidFill>
                <a:latin typeface="Arial" charset="0"/>
                <a:sym typeface="Symbol" pitchFamily="18" charset="2"/>
              </a:rPr>
              <a:t>tangent </a:t>
            </a:r>
            <a:r>
              <a:rPr lang="en-US" altLang="ru-RU" sz="1000" dirty="0" smtClean="0">
                <a:solidFill>
                  <a:srgbClr val="000000"/>
                </a:solidFill>
                <a:latin typeface="Arial" charset="0"/>
                <a:sym typeface="Symbol" pitchFamily="18" charset="2"/>
              </a:rPr>
              <a:t>vector</a:t>
            </a:r>
            <a:endParaRPr lang="ru-RU" altLang="ru-RU" sz="1000" dirty="0">
              <a:solidFill>
                <a:srgbClr val="000000"/>
              </a:solidFill>
              <a:latin typeface="Arial" charset="0"/>
            </a:endParaRPr>
          </a:p>
        </p:txBody>
      </p:sp>
      <p:graphicFrame>
        <p:nvGraphicFramePr>
          <p:cNvPr id="322696" name="Object 136"/>
          <p:cNvGraphicFramePr>
            <a:graphicFrameLocks noChangeAspect="1"/>
          </p:cNvGraphicFramePr>
          <p:nvPr>
            <p:extLst>
              <p:ext uri="{D42A27DB-BD31-4B8C-83A1-F6EECF244321}">
                <p14:modId xmlns:p14="http://schemas.microsoft.com/office/powerpoint/2010/main" val="2912337443"/>
              </p:ext>
            </p:extLst>
          </p:nvPr>
        </p:nvGraphicFramePr>
        <p:xfrm>
          <a:off x="7734300" y="4912794"/>
          <a:ext cx="1295400" cy="411162"/>
        </p:xfrm>
        <a:graphic>
          <a:graphicData uri="http://schemas.openxmlformats.org/presentationml/2006/ole">
            <mc:AlternateContent xmlns:mc="http://schemas.openxmlformats.org/markup-compatibility/2006">
              <mc:Choice xmlns:v="urn:schemas-microsoft-com:vml" Requires="v">
                <p:oleObj spid="_x0000_s625775" name="Формула" r:id="rId89" imgW="1295280" imgH="393480" progId="Equation.3">
                  <p:embed/>
                </p:oleObj>
              </mc:Choice>
              <mc:Fallback>
                <p:oleObj name="Формула" r:id="rId89" imgW="1295280" imgH="393480" progId="Equation.3">
                  <p:embed/>
                  <p:pic>
                    <p:nvPicPr>
                      <p:cNvPr id="0" name=""/>
                      <p:cNvPicPr>
                        <a:picLocks noChangeAspect="1" noChangeArrowheads="1"/>
                      </p:cNvPicPr>
                      <p:nvPr/>
                    </p:nvPicPr>
                    <p:blipFill>
                      <a:blip r:embed="rId90">
                        <a:extLst>
                          <a:ext uri="{28A0092B-C50C-407E-A947-70E740481C1C}">
                            <a14:useLocalDpi xmlns:a14="http://schemas.microsoft.com/office/drawing/2010/main" val="0"/>
                          </a:ext>
                        </a:extLst>
                      </a:blip>
                      <a:srcRect/>
                      <a:stretch>
                        <a:fillRect/>
                      </a:stretch>
                    </p:blipFill>
                    <p:spPr bwMode="auto">
                      <a:xfrm>
                        <a:off x="7734300" y="4912794"/>
                        <a:ext cx="1295400" cy="41116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97" name="AutoShape 137"/>
          <p:cNvSpPr>
            <a:spLocks noChangeArrowheads="1"/>
          </p:cNvSpPr>
          <p:nvPr/>
        </p:nvSpPr>
        <p:spPr bwMode="auto">
          <a:xfrm rot="4636539">
            <a:off x="838200" y="2024063"/>
            <a:ext cx="474663" cy="103187"/>
          </a:xfrm>
          <a:prstGeom prst="rightArrow">
            <a:avLst>
              <a:gd name="adj1" fmla="val 50000"/>
              <a:gd name="adj2" fmla="val 11500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698" name="Object 138"/>
          <p:cNvGraphicFramePr>
            <a:graphicFrameLocks noChangeAspect="1"/>
          </p:cNvGraphicFramePr>
          <p:nvPr/>
        </p:nvGraphicFramePr>
        <p:xfrm>
          <a:off x="1103313" y="2347913"/>
          <a:ext cx="139700" cy="165100"/>
        </p:xfrm>
        <a:graphic>
          <a:graphicData uri="http://schemas.openxmlformats.org/presentationml/2006/ole">
            <mc:AlternateContent xmlns:mc="http://schemas.openxmlformats.org/markup-compatibility/2006">
              <mc:Choice xmlns:v="urn:schemas-microsoft-com:vml" Requires="v">
                <p:oleObj spid="_x0000_s625776" name="Формула" r:id="rId91" imgW="139680" imgH="164880" progId="Equation.3">
                  <p:embed/>
                </p:oleObj>
              </mc:Choice>
              <mc:Fallback>
                <p:oleObj name="Формула" r:id="rId91" imgW="139680" imgH="164880" progId="Equation.3">
                  <p:embed/>
                  <p:pic>
                    <p:nvPicPr>
                      <p:cNvPr id="0" name=""/>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1103313" y="2347913"/>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699" name="Text Box 139"/>
          <p:cNvSpPr txBox="1">
            <a:spLocks noChangeArrowheads="1"/>
          </p:cNvSpPr>
          <p:nvPr/>
        </p:nvSpPr>
        <p:spPr bwMode="auto">
          <a:xfrm>
            <a:off x="1219200" y="5857875"/>
            <a:ext cx="3196709"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7D"/>
                </a:solidFill>
                <a:latin typeface="Arial" charset="0"/>
              </a:rPr>
              <a:t> </a:t>
            </a:r>
            <a:r>
              <a:rPr lang="en-US" altLang="ru-RU" sz="1000" dirty="0">
                <a:solidFill>
                  <a:srgbClr val="00007D"/>
                </a:solidFill>
                <a:latin typeface="Arial" charset="0"/>
              </a:rPr>
              <a:t>At</a:t>
            </a:r>
            <a:r>
              <a:rPr lang="ru-RU" altLang="ru-RU" sz="1000" dirty="0">
                <a:solidFill>
                  <a:srgbClr val="00007D"/>
                </a:solidFill>
                <a:latin typeface="Arial" charset="0"/>
              </a:rPr>
              <a:t> </a:t>
            </a:r>
            <a:r>
              <a:rPr lang="ru-RU" altLang="ru-RU" sz="1000" i="1" dirty="0">
                <a:solidFill>
                  <a:srgbClr val="00007D"/>
                </a:solidFill>
                <a:latin typeface="Arial" charset="0"/>
                <a:sym typeface="Symbol" pitchFamily="18" charset="2"/>
              </a:rPr>
              <a:t></a:t>
            </a:r>
            <a:r>
              <a:rPr lang="en-US" altLang="ru-RU" sz="1000" i="1" dirty="0">
                <a:solidFill>
                  <a:srgbClr val="00007D"/>
                </a:solidFill>
                <a:latin typeface="Arial" charset="0"/>
                <a:sym typeface="Symbol" pitchFamily="18" charset="2"/>
              </a:rPr>
              <a:t>s</a:t>
            </a:r>
            <a:r>
              <a:rPr lang="ru-RU" altLang="ru-RU" sz="1000" i="1" dirty="0">
                <a:solidFill>
                  <a:srgbClr val="00007D"/>
                </a:solidFill>
                <a:latin typeface="Arial" charset="0"/>
                <a:sym typeface="Symbol" pitchFamily="18" charset="2"/>
              </a:rPr>
              <a:t> </a:t>
            </a:r>
            <a:r>
              <a:rPr lang="en-US" altLang="ru-RU" sz="1000" i="1" dirty="0">
                <a:solidFill>
                  <a:srgbClr val="00007D"/>
                </a:solidFill>
                <a:latin typeface="Arial" charset="0"/>
                <a:sym typeface="Symbol" pitchFamily="18" charset="2"/>
              </a:rPr>
              <a:t></a:t>
            </a:r>
            <a:r>
              <a:rPr lang="ru-RU" altLang="ru-RU" sz="1000" i="1" dirty="0">
                <a:solidFill>
                  <a:srgbClr val="00007D"/>
                </a:solidFill>
                <a:latin typeface="Arial" charset="0"/>
                <a:sym typeface="Symbol" pitchFamily="18" charset="2"/>
              </a:rPr>
              <a:t> </a:t>
            </a:r>
            <a:r>
              <a:rPr lang="en-US" altLang="ru-RU" sz="1000" dirty="0">
                <a:solidFill>
                  <a:srgbClr val="00007D"/>
                </a:solidFill>
                <a:latin typeface="Arial" charset="0"/>
                <a:sym typeface="Symbol" pitchFamily="18" charset="2"/>
              </a:rPr>
              <a:t>0</a:t>
            </a:r>
            <a:r>
              <a:rPr lang="ru-RU" altLang="ru-RU" sz="1000" dirty="0">
                <a:solidFill>
                  <a:srgbClr val="00007D"/>
                </a:solidFill>
                <a:latin typeface="Arial" charset="0"/>
              </a:rPr>
              <a:t> </a:t>
            </a:r>
            <a:r>
              <a:rPr lang="en-US" altLang="ru-RU" sz="1000" dirty="0">
                <a:solidFill>
                  <a:srgbClr val="00007D"/>
                </a:solidFill>
                <a:latin typeface="Arial" charset="0"/>
              </a:rPr>
              <a:t>radius of the curvature</a:t>
            </a:r>
            <a:r>
              <a:rPr lang="ru-RU" altLang="ru-RU" sz="1000" dirty="0">
                <a:solidFill>
                  <a:srgbClr val="00007D"/>
                </a:solidFill>
                <a:latin typeface="Arial" charset="0"/>
              </a:rPr>
              <a:t> </a:t>
            </a:r>
            <a:r>
              <a:rPr lang="ru-RU" altLang="ru-RU" sz="1000" i="1" dirty="0">
                <a:solidFill>
                  <a:srgbClr val="00007D"/>
                </a:solidFill>
                <a:latin typeface="Arial" charset="0"/>
                <a:sym typeface="Symbol" pitchFamily="18" charset="2"/>
              </a:rPr>
              <a:t></a:t>
            </a:r>
            <a:r>
              <a:rPr lang="ru-RU" altLang="ru-RU" sz="1000" baseline="-25000" dirty="0">
                <a:solidFill>
                  <a:srgbClr val="00007D"/>
                </a:solidFill>
                <a:latin typeface="Arial" charset="0"/>
                <a:sym typeface="Symbol" pitchFamily="18" charset="2"/>
              </a:rPr>
              <a:t>1 </a:t>
            </a:r>
            <a:r>
              <a:rPr lang="ru-RU" altLang="ru-RU" sz="1000" dirty="0">
                <a:solidFill>
                  <a:srgbClr val="00007D"/>
                </a:solidFill>
                <a:latin typeface="Arial" charset="0"/>
                <a:sym typeface="Symbol" pitchFamily="18" charset="2"/>
              </a:rPr>
              <a:t> </a:t>
            </a:r>
            <a:r>
              <a:rPr lang="ru-RU" altLang="ru-RU" sz="1000" i="1" dirty="0">
                <a:solidFill>
                  <a:srgbClr val="00007D"/>
                </a:solidFill>
                <a:latin typeface="Arial" charset="0"/>
                <a:sym typeface="Symbol" pitchFamily="18" charset="2"/>
              </a:rPr>
              <a:t></a:t>
            </a:r>
            <a:r>
              <a:rPr lang="ru-RU" altLang="ru-RU" sz="1000" dirty="0">
                <a:solidFill>
                  <a:srgbClr val="00007D"/>
                </a:solidFill>
                <a:latin typeface="Arial" charset="0"/>
                <a:sym typeface="Symbol" pitchFamily="18" charset="2"/>
              </a:rPr>
              <a:t>, </a:t>
            </a:r>
            <a:r>
              <a:rPr lang="en-US" altLang="ru-RU" sz="1000" dirty="0">
                <a:solidFill>
                  <a:srgbClr val="00007D"/>
                </a:solidFill>
                <a:latin typeface="Arial" charset="0"/>
                <a:sym typeface="Symbol" pitchFamily="18" charset="2"/>
              </a:rPr>
              <a:t>angle </a:t>
            </a:r>
          </a:p>
          <a:p>
            <a:r>
              <a:rPr lang="en-US" altLang="ru-RU" sz="1000" dirty="0">
                <a:solidFill>
                  <a:srgbClr val="00007D"/>
                </a:solidFill>
                <a:latin typeface="Arial" charset="0"/>
                <a:sym typeface="Symbol" pitchFamily="18" charset="2"/>
              </a:rPr>
              <a:t>between radii of the curvature</a:t>
            </a:r>
            <a:r>
              <a:rPr lang="ru-RU" altLang="ru-RU" sz="1000" dirty="0">
                <a:solidFill>
                  <a:srgbClr val="00007D"/>
                </a:solidFill>
                <a:latin typeface="Arial" charset="0"/>
                <a:sym typeface="Symbol" pitchFamily="18" charset="2"/>
              </a:rPr>
              <a:t> </a:t>
            </a:r>
            <a:r>
              <a:rPr lang="ru-RU" altLang="ru-RU" sz="1000" i="1" dirty="0">
                <a:solidFill>
                  <a:srgbClr val="00007D"/>
                </a:solidFill>
                <a:latin typeface="Arial" charset="0"/>
                <a:sym typeface="Symbol" pitchFamily="18" charset="2"/>
              </a:rPr>
              <a:t> </a:t>
            </a:r>
            <a:r>
              <a:rPr lang="ru-RU" altLang="ru-RU" sz="1000" dirty="0">
                <a:solidFill>
                  <a:srgbClr val="00007D"/>
                </a:solidFill>
                <a:latin typeface="Arial" charset="0"/>
                <a:sym typeface="Symbol" pitchFamily="18" charset="2"/>
              </a:rPr>
              <a:t> 0, </a:t>
            </a:r>
            <a:r>
              <a:rPr lang="en-US" altLang="ru-RU" sz="1000" dirty="0">
                <a:solidFill>
                  <a:srgbClr val="00007D"/>
                </a:solidFill>
                <a:latin typeface="Arial" charset="0"/>
                <a:sym typeface="Symbol" pitchFamily="18" charset="2"/>
              </a:rPr>
              <a:t>nominator </a:t>
            </a:r>
          </a:p>
          <a:p>
            <a:r>
              <a:rPr lang="en-US" altLang="ru-RU" sz="1000" dirty="0">
                <a:solidFill>
                  <a:srgbClr val="00007D"/>
                </a:solidFill>
                <a:latin typeface="Arial" charset="0"/>
                <a:sym typeface="Symbol" pitchFamily="18" charset="2"/>
              </a:rPr>
              <a:t>is a base of the</a:t>
            </a:r>
            <a:r>
              <a:rPr lang="en-US" altLang="ru-RU" sz="1000" dirty="0">
                <a:solidFill>
                  <a:srgbClr val="00007D"/>
                </a:solidFill>
                <a:latin typeface="Arial" charset="0"/>
              </a:rPr>
              <a:t> isosceles  triangle with sides</a:t>
            </a:r>
            <a:r>
              <a:rPr lang="ru-RU" altLang="ru-RU" sz="1000" dirty="0">
                <a:solidFill>
                  <a:srgbClr val="00007D"/>
                </a:solidFill>
                <a:latin typeface="Arial" charset="0"/>
              </a:rPr>
              <a:t> </a:t>
            </a:r>
            <a:r>
              <a:rPr lang="ru-RU" altLang="ru-RU" sz="1000" b="1" dirty="0">
                <a:solidFill>
                  <a:srgbClr val="00007D"/>
                </a:solidFill>
                <a:latin typeface="Arial" charset="0"/>
                <a:sym typeface="Symbol" pitchFamily="18" charset="2"/>
              </a:rPr>
              <a:t></a:t>
            </a:r>
            <a:r>
              <a:rPr lang="ru-RU" altLang="ru-RU" sz="1000" baseline="-25000" dirty="0">
                <a:solidFill>
                  <a:srgbClr val="00007D"/>
                </a:solidFill>
                <a:latin typeface="Arial" charset="0"/>
                <a:sym typeface="Symbol" pitchFamily="18" charset="2"/>
              </a:rPr>
              <a:t>1</a:t>
            </a:r>
            <a:r>
              <a:rPr lang="ru-RU" altLang="ru-RU" sz="1000" dirty="0">
                <a:solidFill>
                  <a:srgbClr val="00007D"/>
                </a:solidFill>
                <a:latin typeface="Arial" charset="0"/>
                <a:sym typeface="Symbol" pitchFamily="18" charset="2"/>
              </a:rPr>
              <a:t> </a:t>
            </a:r>
            <a:endParaRPr lang="en-US" altLang="ru-RU" sz="1000" dirty="0">
              <a:solidFill>
                <a:srgbClr val="00007D"/>
              </a:solidFill>
              <a:latin typeface="Arial" charset="0"/>
              <a:sym typeface="Symbol" pitchFamily="18" charset="2"/>
            </a:endParaRPr>
          </a:p>
          <a:p>
            <a:r>
              <a:rPr lang="en-US" altLang="ru-RU" sz="1000" dirty="0">
                <a:solidFill>
                  <a:srgbClr val="00007D"/>
                </a:solidFill>
                <a:latin typeface="Arial" charset="0"/>
                <a:sym typeface="Symbol" pitchFamily="18" charset="2"/>
              </a:rPr>
              <a:t>and</a:t>
            </a:r>
            <a:r>
              <a:rPr lang="ru-RU" altLang="ru-RU" sz="1000" dirty="0">
                <a:solidFill>
                  <a:srgbClr val="00007D"/>
                </a:solidFill>
                <a:latin typeface="Arial" charset="0"/>
                <a:sym typeface="Symbol" pitchFamily="18" charset="2"/>
              </a:rPr>
              <a:t> </a:t>
            </a:r>
            <a:r>
              <a:rPr lang="ru-RU" altLang="ru-RU" sz="1000" b="1" dirty="0">
                <a:solidFill>
                  <a:srgbClr val="00007D"/>
                </a:solidFill>
                <a:latin typeface="Arial" charset="0"/>
                <a:sym typeface="Symbol" pitchFamily="18" charset="2"/>
              </a:rPr>
              <a:t></a:t>
            </a:r>
            <a:r>
              <a:rPr lang="ru-RU" altLang="ru-RU" sz="1000" dirty="0">
                <a:solidFill>
                  <a:srgbClr val="00007D"/>
                </a:solidFill>
                <a:latin typeface="Arial" charset="0"/>
                <a:sym typeface="Symbol" pitchFamily="18" charset="2"/>
              </a:rPr>
              <a:t>,</a:t>
            </a:r>
            <a:r>
              <a:rPr lang="en-US" altLang="ru-RU" sz="1000" dirty="0">
                <a:solidFill>
                  <a:srgbClr val="00007D"/>
                </a:solidFill>
                <a:latin typeface="Arial" charset="0"/>
                <a:sym typeface="Symbol" pitchFamily="18" charset="2"/>
              </a:rPr>
              <a:t> </a:t>
            </a:r>
            <a:r>
              <a:rPr lang="en-US" altLang="ru-RU" sz="1000" dirty="0">
                <a:solidFill>
                  <a:srgbClr val="00007D"/>
                </a:solidFill>
                <a:latin typeface="Arial" charset="0"/>
              </a:rPr>
              <a:t>denominator</a:t>
            </a:r>
            <a:r>
              <a:rPr lang="ru-RU" altLang="ru-RU" sz="1000" dirty="0">
                <a:solidFill>
                  <a:srgbClr val="00007D"/>
                </a:solidFill>
                <a:latin typeface="Arial" charset="0"/>
              </a:rPr>
              <a:t> – </a:t>
            </a:r>
            <a:r>
              <a:rPr lang="en-US" altLang="ru-RU" sz="1000" dirty="0">
                <a:solidFill>
                  <a:srgbClr val="00007D"/>
                </a:solidFill>
                <a:latin typeface="Arial" charset="0"/>
              </a:rPr>
              <a:t>length of the arc of the radius</a:t>
            </a:r>
            <a:r>
              <a:rPr lang="ru-RU" altLang="ru-RU" sz="1000" dirty="0">
                <a:solidFill>
                  <a:srgbClr val="00007D"/>
                </a:solidFill>
                <a:latin typeface="Arial" charset="0"/>
              </a:rPr>
              <a:t> </a:t>
            </a:r>
            <a:r>
              <a:rPr lang="ru-RU" altLang="ru-RU" sz="1000" i="1" dirty="0">
                <a:solidFill>
                  <a:srgbClr val="00007D"/>
                </a:solidFill>
                <a:latin typeface="Arial" charset="0"/>
                <a:sym typeface="Symbol" pitchFamily="18" charset="2"/>
              </a:rPr>
              <a:t></a:t>
            </a:r>
            <a:r>
              <a:rPr lang="ru-RU" altLang="ru-RU" sz="1000" dirty="0">
                <a:solidFill>
                  <a:srgbClr val="00007D"/>
                </a:solidFill>
                <a:latin typeface="Arial" charset="0"/>
              </a:rPr>
              <a:t>.</a:t>
            </a:r>
          </a:p>
          <a:p>
            <a:endParaRPr lang="ru-RU" altLang="ru-RU" sz="1000" dirty="0">
              <a:solidFill>
                <a:srgbClr val="00007D"/>
              </a:solidFill>
              <a:latin typeface="Arial" charset="0"/>
            </a:endParaRPr>
          </a:p>
        </p:txBody>
      </p:sp>
      <p:grpSp>
        <p:nvGrpSpPr>
          <p:cNvPr id="322700" name="Group 140"/>
          <p:cNvGrpSpPr>
            <a:grpSpLocks/>
          </p:cNvGrpSpPr>
          <p:nvPr/>
        </p:nvGrpSpPr>
        <p:grpSpPr bwMode="auto">
          <a:xfrm>
            <a:off x="4095750" y="6038850"/>
            <a:ext cx="930275" cy="736600"/>
            <a:chOff x="4788" y="3684"/>
            <a:chExt cx="586" cy="464"/>
          </a:xfrm>
        </p:grpSpPr>
        <p:sp>
          <p:nvSpPr>
            <p:cNvPr id="322701" name="Freeform 141"/>
            <p:cNvSpPr>
              <a:spLocks/>
            </p:cNvSpPr>
            <p:nvPr/>
          </p:nvSpPr>
          <p:spPr bwMode="auto">
            <a:xfrm>
              <a:off x="5094" y="3684"/>
              <a:ext cx="186" cy="258"/>
            </a:xfrm>
            <a:custGeom>
              <a:avLst/>
              <a:gdLst>
                <a:gd name="T0" fmla="*/ 0 w 270"/>
                <a:gd name="T1" fmla="*/ 0 h 258"/>
                <a:gd name="T2" fmla="*/ 168 w 270"/>
                <a:gd name="T3" fmla="*/ 108 h 258"/>
                <a:gd name="T4" fmla="*/ 270 w 270"/>
                <a:gd name="T5" fmla="*/ 258 h 258"/>
              </a:gdLst>
              <a:ahLst/>
              <a:cxnLst>
                <a:cxn ang="0">
                  <a:pos x="T0" y="T1"/>
                </a:cxn>
                <a:cxn ang="0">
                  <a:pos x="T2" y="T3"/>
                </a:cxn>
                <a:cxn ang="0">
                  <a:pos x="T4" y="T5"/>
                </a:cxn>
              </a:cxnLst>
              <a:rect l="0" t="0" r="r" b="b"/>
              <a:pathLst>
                <a:path w="270" h="258">
                  <a:moveTo>
                    <a:pt x="0" y="0"/>
                  </a:moveTo>
                  <a:cubicBezTo>
                    <a:pt x="61" y="32"/>
                    <a:pt x="123" y="65"/>
                    <a:pt x="168" y="108"/>
                  </a:cubicBezTo>
                  <a:cubicBezTo>
                    <a:pt x="213" y="151"/>
                    <a:pt x="257" y="235"/>
                    <a:pt x="270" y="258"/>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02" name="Line 142"/>
            <p:cNvSpPr>
              <a:spLocks noChangeShapeType="1"/>
            </p:cNvSpPr>
            <p:nvPr/>
          </p:nvSpPr>
          <p:spPr bwMode="auto">
            <a:xfrm flipV="1">
              <a:off x="4788" y="3684"/>
              <a:ext cx="306" cy="45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03" name="Line 143"/>
            <p:cNvSpPr>
              <a:spLocks noChangeShapeType="1"/>
            </p:cNvSpPr>
            <p:nvPr/>
          </p:nvSpPr>
          <p:spPr bwMode="auto">
            <a:xfrm flipV="1">
              <a:off x="4788" y="3948"/>
              <a:ext cx="486" cy="19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04" name="Line 144"/>
            <p:cNvSpPr>
              <a:spLocks noChangeShapeType="1"/>
            </p:cNvSpPr>
            <p:nvPr/>
          </p:nvSpPr>
          <p:spPr bwMode="auto">
            <a:xfrm>
              <a:off x="5088" y="3684"/>
              <a:ext cx="186" cy="27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05" name="Line 145"/>
            <p:cNvSpPr>
              <a:spLocks noChangeShapeType="1"/>
            </p:cNvSpPr>
            <p:nvPr/>
          </p:nvSpPr>
          <p:spPr bwMode="auto">
            <a:xfrm flipV="1">
              <a:off x="4788" y="3822"/>
              <a:ext cx="390" cy="312"/>
            </a:xfrm>
            <a:prstGeom prst="line">
              <a:avLst/>
            </a:prstGeom>
            <a:noFill/>
            <a:ln w="9525">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06" name="Freeform 146"/>
            <p:cNvSpPr>
              <a:spLocks/>
            </p:cNvSpPr>
            <p:nvPr/>
          </p:nvSpPr>
          <p:spPr bwMode="auto">
            <a:xfrm>
              <a:off x="4893" y="3981"/>
              <a:ext cx="72" cy="90"/>
            </a:xfrm>
            <a:custGeom>
              <a:avLst/>
              <a:gdLst>
                <a:gd name="T0" fmla="*/ 0 w 96"/>
                <a:gd name="T1" fmla="*/ 0 h 159"/>
                <a:gd name="T2" fmla="*/ 69 w 96"/>
                <a:gd name="T3" fmla="*/ 90 h 159"/>
                <a:gd name="T4" fmla="*/ 96 w 96"/>
                <a:gd name="T5" fmla="*/ 159 h 159"/>
              </a:gdLst>
              <a:ahLst/>
              <a:cxnLst>
                <a:cxn ang="0">
                  <a:pos x="T0" y="T1"/>
                </a:cxn>
                <a:cxn ang="0">
                  <a:pos x="T2" y="T3"/>
                </a:cxn>
                <a:cxn ang="0">
                  <a:pos x="T4" y="T5"/>
                </a:cxn>
              </a:cxnLst>
              <a:rect l="0" t="0" r="r" b="b"/>
              <a:pathLst>
                <a:path w="96" h="159">
                  <a:moveTo>
                    <a:pt x="0" y="0"/>
                  </a:moveTo>
                  <a:cubicBezTo>
                    <a:pt x="26" y="32"/>
                    <a:pt x="53" y="64"/>
                    <a:pt x="69" y="90"/>
                  </a:cubicBezTo>
                  <a:cubicBezTo>
                    <a:pt x="85" y="116"/>
                    <a:pt x="93" y="148"/>
                    <a:pt x="96" y="159"/>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707" name="Object 147"/>
            <p:cNvGraphicFramePr>
              <a:graphicFrameLocks noChangeAspect="1"/>
            </p:cNvGraphicFramePr>
            <p:nvPr/>
          </p:nvGraphicFramePr>
          <p:xfrm>
            <a:off x="5032" y="3758"/>
            <a:ext cx="136" cy="104"/>
          </p:xfrm>
          <a:graphic>
            <a:graphicData uri="http://schemas.openxmlformats.org/presentationml/2006/ole">
              <mc:AlternateContent xmlns:mc="http://schemas.openxmlformats.org/markup-compatibility/2006">
                <mc:Choice xmlns:v="urn:schemas-microsoft-com:vml" Requires="v">
                  <p:oleObj spid="_x0000_s625777" name="Формула" r:id="rId93" imgW="215640" imgH="164880" progId="Equation.3">
                    <p:embed/>
                  </p:oleObj>
                </mc:Choice>
                <mc:Fallback>
                  <p:oleObj name="Формула" r:id="rId93" imgW="215640" imgH="164880" progId="Equation.3">
                    <p:embed/>
                    <p:pic>
                      <p:nvPicPr>
                        <p:cNvPr id="0" name=""/>
                        <p:cNvPicPr>
                          <a:picLocks noChangeAspect="1" noChangeArrowheads="1"/>
                        </p:cNvPicPr>
                        <p:nvPr/>
                      </p:nvPicPr>
                      <p:blipFill>
                        <a:blip r:embed="rId94">
                          <a:extLst>
                            <a:ext uri="{28A0092B-C50C-407E-A947-70E740481C1C}">
                              <a14:useLocalDpi xmlns:a14="http://schemas.microsoft.com/office/drawing/2010/main" val="0"/>
                            </a:ext>
                          </a:extLst>
                        </a:blip>
                        <a:srcRect/>
                        <a:stretch>
                          <a:fillRect/>
                        </a:stretch>
                      </p:blipFill>
                      <p:spPr bwMode="auto">
                        <a:xfrm>
                          <a:off x="5032" y="3758"/>
                          <a:ext cx="136"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08" name="Object 148"/>
            <p:cNvGraphicFramePr>
              <a:graphicFrameLocks noChangeAspect="1"/>
            </p:cNvGraphicFramePr>
            <p:nvPr/>
          </p:nvGraphicFramePr>
          <p:xfrm>
            <a:off x="5238" y="3705"/>
            <a:ext cx="136" cy="112"/>
          </p:xfrm>
          <a:graphic>
            <a:graphicData uri="http://schemas.openxmlformats.org/presentationml/2006/ole">
              <mc:AlternateContent xmlns:mc="http://schemas.openxmlformats.org/markup-compatibility/2006">
                <mc:Choice xmlns:v="urn:schemas-microsoft-com:vml" Requires="v">
                  <p:oleObj spid="_x0000_s625778" name="Формула" r:id="rId95" imgW="215640" imgH="177480" progId="Equation.3">
                    <p:embed/>
                  </p:oleObj>
                </mc:Choice>
                <mc:Fallback>
                  <p:oleObj name="Формула" r:id="rId95" imgW="215640" imgH="177480" progId="Equation.3">
                    <p:embed/>
                    <p:pic>
                      <p:nvPicPr>
                        <p:cNvPr id="0" name=""/>
                        <p:cNvPicPr>
                          <a:picLocks noChangeAspect="1" noChangeArrowheads="1"/>
                        </p:cNvPicPr>
                        <p:nvPr/>
                      </p:nvPicPr>
                      <p:blipFill>
                        <a:blip r:embed="rId96">
                          <a:extLst>
                            <a:ext uri="{28A0092B-C50C-407E-A947-70E740481C1C}">
                              <a14:useLocalDpi xmlns:a14="http://schemas.microsoft.com/office/drawing/2010/main" val="0"/>
                            </a:ext>
                          </a:extLst>
                        </a:blip>
                        <a:srcRect/>
                        <a:stretch>
                          <a:fillRect/>
                        </a:stretch>
                      </p:blipFill>
                      <p:spPr bwMode="auto">
                        <a:xfrm>
                          <a:off x="5238" y="3705"/>
                          <a:ext cx="13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09" name="Object 149"/>
            <p:cNvGraphicFramePr>
              <a:graphicFrameLocks noChangeAspect="1"/>
            </p:cNvGraphicFramePr>
            <p:nvPr/>
          </p:nvGraphicFramePr>
          <p:xfrm>
            <a:off x="4846" y="3816"/>
            <a:ext cx="96" cy="104"/>
          </p:xfrm>
          <a:graphic>
            <a:graphicData uri="http://schemas.openxmlformats.org/presentationml/2006/ole">
              <mc:AlternateContent xmlns:mc="http://schemas.openxmlformats.org/markup-compatibility/2006">
                <mc:Choice xmlns:v="urn:schemas-microsoft-com:vml" Requires="v">
                  <p:oleObj spid="_x0000_s625779" name="Формула" r:id="rId97" imgW="152280" imgH="164880" progId="Equation.3">
                    <p:embed/>
                  </p:oleObj>
                </mc:Choice>
                <mc:Fallback>
                  <p:oleObj name="Формула" r:id="rId97" imgW="152280" imgH="164880" progId="Equation.3">
                    <p:embed/>
                    <p:pic>
                      <p:nvPicPr>
                        <p:cNvPr id="0" name=""/>
                        <p:cNvPicPr>
                          <a:picLocks noChangeAspect="1" noChangeArrowheads="1"/>
                        </p:cNvPicPr>
                        <p:nvPr/>
                      </p:nvPicPr>
                      <p:blipFill>
                        <a:blip r:embed="rId98">
                          <a:extLst>
                            <a:ext uri="{28A0092B-C50C-407E-A947-70E740481C1C}">
                              <a14:useLocalDpi xmlns:a14="http://schemas.microsoft.com/office/drawing/2010/main" val="0"/>
                            </a:ext>
                          </a:extLst>
                        </a:blip>
                        <a:srcRect/>
                        <a:stretch>
                          <a:fillRect/>
                        </a:stretch>
                      </p:blipFill>
                      <p:spPr bwMode="auto">
                        <a:xfrm>
                          <a:off x="4846" y="3816"/>
                          <a:ext cx="96"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10" name="Object 150"/>
            <p:cNvGraphicFramePr>
              <a:graphicFrameLocks noChangeAspect="1"/>
            </p:cNvGraphicFramePr>
            <p:nvPr/>
          </p:nvGraphicFramePr>
          <p:xfrm>
            <a:off x="5038" y="4012"/>
            <a:ext cx="112" cy="136"/>
          </p:xfrm>
          <a:graphic>
            <a:graphicData uri="http://schemas.openxmlformats.org/presentationml/2006/ole">
              <mc:AlternateContent xmlns:mc="http://schemas.openxmlformats.org/markup-compatibility/2006">
                <mc:Choice xmlns:v="urn:schemas-microsoft-com:vml" Requires="v">
                  <p:oleObj spid="_x0000_s625780" name="Формула" r:id="rId99" imgW="177480" imgH="215640" progId="Equation.3">
                    <p:embed/>
                  </p:oleObj>
                </mc:Choice>
                <mc:Fallback>
                  <p:oleObj name="Формула" r:id="rId99" imgW="177480" imgH="215640" progId="Equation.3">
                    <p:embed/>
                    <p:pic>
                      <p:nvPicPr>
                        <p:cNvPr id="0" name=""/>
                        <p:cNvPicPr>
                          <a:picLocks noChangeAspect="1" noChangeArrowheads="1"/>
                        </p:cNvPicPr>
                        <p:nvPr/>
                      </p:nvPicPr>
                      <p:blipFill>
                        <a:blip r:embed="rId100">
                          <a:extLst>
                            <a:ext uri="{28A0092B-C50C-407E-A947-70E740481C1C}">
                              <a14:useLocalDpi xmlns:a14="http://schemas.microsoft.com/office/drawing/2010/main" val="0"/>
                            </a:ext>
                          </a:extLst>
                        </a:blip>
                        <a:srcRect/>
                        <a:stretch>
                          <a:fillRect/>
                        </a:stretch>
                      </p:blipFill>
                      <p:spPr bwMode="auto">
                        <a:xfrm>
                          <a:off x="5038" y="4012"/>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11" name="Object 151"/>
            <p:cNvGraphicFramePr>
              <a:graphicFrameLocks noChangeAspect="1"/>
            </p:cNvGraphicFramePr>
            <p:nvPr/>
          </p:nvGraphicFramePr>
          <p:xfrm>
            <a:off x="4913" y="3918"/>
            <a:ext cx="160" cy="128"/>
          </p:xfrm>
          <a:graphic>
            <a:graphicData uri="http://schemas.openxmlformats.org/presentationml/2006/ole">
              <mc:AlternateContent xmlns:mc="http://schemas.openxmlformats.org/markup-compatibility/2006">
                <mc:Choice xmlns:v="urn:schemas-microsoft-com:vml" Requires="v">
                  <p:oleObj spid="_x0000_s625781" name="Формула" r:id="rId101" imgW="253800" imgH="203040" progId="Equation.3">
                    <p:embed/>
                  </p:oleObj>
                </mc:Choice>
                <mc:Fallback>
                  <p:oleObj name="Формула" r:id="rId101" imgW="253800" imgH="203040" progId="Equation.3">
                    <p:embed/>
                    <p:pic>
                      <p:nvPicPr>
                        <p:cNvPr id="0" name=""/>
                        <p:cNvPicPr>
                          <a:picLocks noChangeAspect="1" noChangeArrowheads="1"/>
                        </p:cNvPicPr>
                        <p:nvPr/>
                      </p:nvPicPr>
                      <p:blipFill>
                        <a:blip r:embed="rId102">
                          <a:extLst>
                            <a:ext uri="{28A0092B-C50C-407E-A947-70E740481C1C}">
                              <a14:useLocalDpi xmlns:a14="http://schemas.microsoft.com/office/drawing/2010/main" val="0"/>
                            </a:ext>
                          </a:extLst>
                        </a:blip>
                        <a:srcRect/>
                        <a:stretch>
                          <a:fillRect/>
                        </a:stretch>
                      </p:blipFill>
                      <p:spPr bwMode="auto">
                        <a:xfrm>
                          <a:off x="4913" y="3918"/>
                          <a:ext cx="160"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2729" name="Group 169"/>
          <p:cNvGrpSpPr>
            <a:grpSpLocks/>
          </p:cNvGrpSpPr>
          <p:nvPr/>
        </p:nvGrpSpPr>
        <p:grpSpPr bwMode="auto">
          <a:xfrm>
            <a:off x="4267200" y="5905500"/>
            <a:ext cx="815975" cy="790575"/>
            <a:chOff x="2688" y="3720"/>
            <a:chExt cx="514" cy="498"/>
          </a:xfrm>
        </p:grpSpPr>
        <p:sp>
          <p:nvSpPr>
            <p:cNvPr id="322714" name="Line 154"/>
            <p:cNvSpPr>
              <a:spLocks noChangeShapeType="1"/>
            </p:cNvSpPr>
            <p:nvPr/>
          </p:nvSpPr>
          <p:spPr bwMode="auto">
            <a:xfrm>
              <a:off x="2884" y="3814"/>
              <a:ext cx="12" cy="151"/>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nvGrpSpPr>
            <p:cNvPr id="322728" name="Group 168"/>
            <p:cNvGrpSpPr>
              <a:grpSpLocks/>
            </p:cNvGrpSpPr>
            <p:nvPr/>
          </p:nvGrpSpPr>
          <p:grpSpPr bwMode="auto">
            <a:xfrm>
              <a:off x="2688" y="3720"/>
              <a:ext cx="514" cy="498"/>
              <a:chOff x="2688" y="3720"/>
              <a:chExt cx="514" cy="498"/>
            </a:xfrm>
          </p:grpSpPr>
          <p:sp>
            <p:nvSpPr>
              <p:cNvPr id="322712" name="Line 152"/>
              <p:cNvSpPr>
                <a:spLocks noChangeShapeType="1"/>
              </p:cNvSpPr>
              <p:nvPr/>
            </p:nvSpPr>
            <p:spPr bwMode="auto">
              <a:xfrm>
                <a:off x="2882" y="3804"/>
                <a:ext cx="150" cy="6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13" name="Line 153"/>
              <p:cNvSpPr>
                <a:spLocks noChangeShapeType="1"/>
              </p:cNvSpPr>
              <p:nvPr/>
            </p:nvSpPr>
            <p:spPr bwMode="auto">
              <a:xfrm>
                <a:off x="3071" y="4067"/>
                <a:ext cx="12" cy="151"/>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15" name="Line 155"/>
              <p:cNvSpPr>
                <a:spLocks noChangeShapeType="1"/>
              </p:cNvSpPr>
              <p:nvPr/>
            </p:nvSpPr>
            <p:spPr bwMode="auto">
              <a:xfrm flipH="1">
                <a:off x="2901" y="3867"/>
                <a:ext cx="126" cy="103"/>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716" name="Object 156"/>
              <p:cNvGraphicFramePr>
                <a:graphicFrameLocks noChangeAspect="1"/>
              </p:cNvGraphicFramePr>
              <p:nvPr/>
            </p:nvGraphicFramePr>
            <p:xfrm>
              <a:off x="2948" y="3728"/>
              <a:ext cx="80" cy="104"/>
            </p:xfrm>
            <a:graphic>
              <a:graphicData uri="http://schemas.openxmlformats.org/presentationml/2006/ole">
                <mc:AlternateContent xmlns:mc="http://schemas.openxmlformats.org/markup-compatibility/2006">
                  <mc:Choice xmlns:v="urn:schemas-microsoft-com:vml" Requires="v">
                    <p:oleObj spid="_x0000_s625782" name="Формула" r:id="rId103" imgW="126720" imgH="164880" progId="Equation.3">
                      <p:embed/>
                    </p:oleObj>
                  </mc:Choice>
                  <mc:Fallback>
                    <p:oleObj name="Формула" r:id="rId103" imgW="126720" imgH="164880" progId="Equation.3">
                      <p:embed/>
                      <p:pic>
                        <p:nvPicPr>
                          <p:cNvPr id="0" name=""/>
                          <p:cNvPicPr>
                            <a:picLocks noChangeAspect="1" noChangeArrowheads="1"/>
                          </p:cNvPicPr>
                          <p:nvPr/>
                        </p:nvPicPr>
                        <p:blipFill>
                          <a:blip r:embed="rId104">
                            <a:extLst>
                              <a:ext uri="{28A0092B-C50C-407E-A947-70E740481C1C}">
                                <a14:useLocalDpi xmlns:a14="http://schemas.microsoft.com/office/drawing/2010/main" val="0"/>
                              </a:ext>
                            </a:extLst>
                          </a:blip>
                          <a:srcRect/>
                          <a:stretch>
                            <a:fillRect/>
                          </a:stretch>
                        </p:blipFill>
                        <p:spPr bwMode="auto">
                          <a:xfrm>
                            <a:off x="2948" y="3728"/>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17" name="Object 157"/>
              <p:cNvGraphicFramePr>
                <a:graphicFrameLocks noChangeAspect="1"/>
              </p:cNvGraphicFramePr>
              <p:nvPr/>
            </p:nvGraphicFramePr>
            <p:xfrm>
              <a:off x="2783" y="3795"/>
              <a:ext cx="96" cy="136"/>
            </p:xfrm>
            <a:graphic>
              <a:graphicData uri="http://schemas.openxmlformats.org/presentationml/2006/ole">
                <mc:AlternateContent xmlns:mc="http://schemas.openxmlformats.org/markup-compatibility/2006">
                  <mc:Choice xmlns:v="urn:schemas-microsoft-com:vml" Requires="v">
                    <p:oleObj spid="_x0000_s625783" name="Формула" r:id="rId105" imgW="152280" imgH="215640" progId="Equation.3">
                      <p:embed/>
                    </p:oleObj>
                  </mc:Choice>
                  <mc:Fallback>
                    <p:oleObj name="Формула" r:id="rId105" imgW="152280" imgH="215640" progId="Equation.3">
                      <p:embed/>
                      <p:pic>
                        <p:nvPicPr>
                          <p:cNvPr id="0" name=""/>
                          <p:cNvPicPr>
                            <a:picLocks noChangeAspect="1" noChangeArrowheads="1"/>
                          </p:cNvPicPr>
                          <p:nvPr/>
                        </p:nvPicPr>
                        <p:blipFill>
                          <a:blip r:embed="rId106">
                            <a:extLst>
                              <a:ext uri="{28A0092B-C50C-407E-A947-70E740481C1C}">
                                <a14:useLocalDpi xmlns:a14="http://schemas.microsoft.com/office/drawing/2010/main" val="0"/>
                              </a:ext>
                            </a:extLst>
                          </a:blip>
                          <a:srcRect/>
                          <a:stretch>
                            <a:fillRect/>
                          </a:stretch>
                        </p:blipFill>
                        <p:spPr bwMode="auto">
                          <a:xfrm>
                            <a:off x="2783" y="3795"/>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18" name="Object 158"/>
              <p:cNvGraphicFramePr>
                <a:graphicFrameLocks noChangeAspect="1"/>
              </p:cNvGraphicFramePr>
              <p:nvPr/>
            </p:nvGraphicFramePr>
            <p:xfrm>
              <a:off x="3106" y="4070"/>
              <a:ext cx="96" cy="136"/>
            </p:xfrm>
            <a:graphic>
              <a:graphicData uri="http://schemas.openxmlformats.org/presentationml/2006/ole">
                <mc:AlternateContent xmlns:mc="http://schemas.openxmlformats.org/markup-compatibility/2006">
                  <mc:Choice xmlns:v="urn:schemas-microsoft-com:vml" Requires="v">
                    <p:oleObj spid="_x0000_s625784" name="Формула" r:id="rId107" imgW="152280" imgH="215640" progId="Equation.3">
                      <p:embed/>
                    </p:oleObj>
                  </mc:Choice>
                  <mc:Fallback>
                    <p:oleObj name="Формула" r:id="rId107" imgW="152280" imgH="215640" progId="Equation.3">
                      <p:embed/>
                      <p:pic>
                        <p:nvPicPr>
                          <p:cNvPr id="0" name=""/>
                          <p:cNvPicPr>
                            <a:picLocks noChangeAspect="1" noChangeArrowheads="1"/>
                          </p:cNvPicPr>
                          <p:nvPr/>
                        </p:nvPicPr>
                        <p:blipFill>
                          <a:blip r:embed="rId106">
                            <a:extLst>
                              <a:ext uri="{28A0092B-C50C-407E-A947-70E740481C1C}">
                                <a14:useLocalDpi xmlns:a14="http://schemas.microsoft.com/office/drawing/2010/main" val="0"/>
                              </a:ext>
                            </a:extLst>
                          </a:blip>
                          <a:srcRect/>
                          <a:stretch>
                            <a:fillRect/>
                          </a:stretch>
                        </p:blipFill>
                        <p:spPr bwMode="auto">
                          <a:xfrm>
                            <a:off x="3106" y="4070"/>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19" name="Object 159"/>
              <p:cNvGraphicFramePr>
                <a:graphicFrameLocks noChangeAspect="1"/>
              </p:cNvGraphicFramePr>
              <p:nvPr/>
            </p:nvGraphicFramePr>
            <p:xfrm>
              <a:off x="2899" y="3945"/>
              <a:ext cx="152" cy="112"/>
            </p:xfrm>
            <a:graphic>
              <a:graphicData uri="http://schemas.openxmlformats.org/presentationml/2006/ole">
                <mc:AlternateContent xmlns:mc="http://schemas.openxmlformats.org/markup-compatibility/2006">
                  <mc:Choice xmlns:v="urn:schemas-microsoft-com:vml" Requires="v">
                    <p:oleObj spid="_x0000_s625785" name="Формула" r:id="rId108" imgW="241200" imgH="177480" progId="Equation.3">
                      <p:embed/>
                    </p:oleObj>
                  </mc:Choice>
                  <mc:Fallback>
                    <p:oleObj name="Формула" r:id="rId108" imgW="241200" imgH="177480" progId="Equation.3">
                      <p:embed/>
                      <p:pic>
                        <p:nvPicPr>
                          <p:cNvPr id="0" name=""/>
                          <p:cNvPicPr>
                            <a:picLocks noChangeAspect="1" noChangeArrowheads="1"/>
                          </p:cNvPicPr>
                          <p:nvPr/>
                        </p:nvPicPr>
                        <p:blipFill>
                          <a:blip r:embed="rId109">
                            <a:extLst>
                              <a:ext uri="{28A0092B-C50C-407E-A947-70E740481C1C}">
                                <a14:useLocalDpi xmlns:a14="http://schemas.microsoft.com/office/drawing/2010/main" val="0"/>
                              </a:ext>
                            </a:extLst>
                          </a:blip>
                          <a:srcRect/>
                          <a:stretch>
                            <a:fillRect/>
                          </a:stretch>
                        </p:blipFill>
                        <p:spPr bwMode="auto">
                          <a:xfrm>
                            <a:off x="2899" y="3945"/>
                            <a:ext cx="152"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20" name="Object 160"/>
              <p:cNvGraphicFramePr>
                <a:graphicFrameLocks noChangeAspect="1"/>
              </p:cNvGraphicFramePr>
              <p:nvPr/>
            </p:nvGraphicFramePr>
            <p:xfrm>
              <a:off x="2688" y="3720"/>
              <a:ext cx="152" cy="128"/>
            </p:xfrm>
            <a:graphic>
              <a:graphicData uri="http://schemas.openxmlformats.org/presentationml/2006/ole">
                <mc:AlternateContent xmlns:mc="http://schemas.openxmlformats.org/markup-compatibility/2006">
                  <mc:Choice xmlns:v="urn:schemas-microsoft-com:vml" Requires="v">
                    <p:oleObj spid="_x0000_s625786" name="Формула" r:id="rId110" imgW="241200" imgH="203040" progId="Equation.3">
                      <p:embed/>
                    </p:oleObj>
                  </mc:Choice>
                  <mc:Fallback>
                    <p:oleObj name="Формула" r:id="rId110" imgW="241200" imgH="203040" progId="Equation.3">
                      <p:embed/>
                      <p:pic>
                        <p:nvPicPr>
                          <p:cNvPr id="0" name=""/>
                          <p:cNvPicPr>
                            <a:picLocks noChangeAspect="1" noChangeArrowheads="1"/>
                          </p:cNvPicPr>
                          <p:nvPr/>
                        </p:nvPicPr>
                        <p:blipFill>
                          <a:blip r:embed="rId111">
                            <a:extLst>
                              <a:ext uri="{28A0092B-C50C-407E-A947-70E740481C1C}">
                                <a14:useLocalDpi xmlns:a14="http://schemas.microsoft.com/office/drawing/2010/main" val="0"/>
                              </a:ext>
                            </a:extLst>
                          </a:blip>
                          <a:srcRect/>
                          <a:stretch>
                            <a:fillRect/>
                          </a:stretch>
                        </p:blipFill>
                        <p:spPr bwMode="auto">
                          <a:xfrm>
                            <a:off x="2688" y="3720"/>
                            <a:ext cx="15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21" name="Freeform 161"/>
              <p:cNvSpPr>
                <a:spLocks/>
              </p:cNvSpPr>
              <p:nvPr/>
            </p:nvSpPr>
            <p:spPr bwMode="auto">
              <a:xfrm>
                <a:off x="2892" y="3832"/>
                <a:ext cx="60" cy="44"/>
              </a:xfrm>
              <a:custGeom>
                <a:avLst/>
                <a:gdLst>
                  <a:gd name="T0" fmla="*/ 0 w 60"/>
                  <a:gd name="T1" fmla="*/ 44 h 44"/>
                  <a:gd name="T2" fmla="*/ 28 w 60"/>
                  <a:gd name="T3" fmla="*/ 36 h 44"/>
                  <a:gd name="T4" fmla="*/ 46 w 60"/>
                  <a:gd name="T5" fmla="*/ 24 h 44"/>
                  <a:gd name="T6" fmla="*/ 60 w 60"/>
                  <a:gd name="T7" fmla="*/ 0 h 44"/>
                </a:gdLst>
                <a:ahLst/>
                <a:cxnLst>
                  <a:cxn ang="0">
                    <a:pos x="T0" y="T1"/>
                  </a:cxn>
                  <a:cxn ang="0">
                    <a:pos x="T2" y="T3"/>
                  </a:cxn>
                  <a:cxn ang="0">
                    <a:pos x="T4" y="T5"/>
                  </a:cxn>
                  <a:cxn ang="0">
                    <a:pos x="T6" y="T7"/>
                  </a:cxn>
                </a:cxnLst>
                <a:rect l="0" t="0" r="r" b="b"/>
                <a:pathLst>
                  <a:path w="60" h="44">
                    <a:moveTo>
                      <a:pt x="0" y="44"/>
                    </a:moveTo>
                    <a:cubicBezTo>
                      <a:pt x="9" y="42"/>
                      <a:pt x="21" y="41"/>
                      <a:pt x="28" y="36"/>
                    </a:cubicBezTo>
                    <a:cubicBezTo>
                      <a:pt x="34" y="32"/>
                      <a:pt x="46" y="24"/>
                      <a:pt x="46" y="24"/>
                    </a:cubicBezTo>
                    <a:cubicBezTo>
                      <a:pt x="51" y="17"/>
                      <a:pt x="60" y="8"/>
                      <a:pt x="60" y="0"/>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sp>
          <p:nvSpPr>
            <p:cNvPr id="322722" name="Line 162"/>
            <p:cNvSpPr>
              <a:spLocks noChangeShapeType="1"/>
            </p:cNvSpPr>
            <p:nvPr/>
          </p:nvSpPr>
          <p:spPr bwMode="auto">
            <a:xfrm>
              <a:off x="2828" y="3804"/>
              <a:ext cx="82" cy="3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sp>
        <p:nvSpPr>
          <p:cNvPr id="322731" name="Text Box 171"/>
          <p:cNvSpPr txBox="1">
            <a:spLocks noChangeArrowheads="1"/>
          </p:cNvSpPr>
          <p:nvPr/>
        </p:nvSpPr>
        <p:spPr bwMode="auto">
          <a:xfrm>
            <a:off x="5046663" y="5861050"/>
            <a:ext cx="1811714"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7D"/>
                </a:solidFill>
                <a:latin typeface="Arial" charset="0"/>
                <a:sym typeface="Symbol" pitchFamily="18" charset="2"/>
              </a:rPr>
              <a:t>The angle between the</a:t>
            </a:r>
          </a:p>
          <a:p>
            <a:r>
              <a:rPr lang="en-US" altLang="ru-RU" sz="1000" dirty="0">
                <a:solidFill>
                  <a:srgbClr val="00007D"/>
                </a:solidFill>
                <a:latin typeface="Arial" charset="0"/>
                <a:sym typeface="Symbol" pitchFamily="18" charset="2"/>
              </a:rPr>
              <a:t> increment of the unit vector</a:t>
            </a:r>
            <a:r>
              <a:rPr lang="ru-RU" altLang="ru-RU" sz="1000" dirty="0">
                <a:solidFill>
                  <a:srgbClr val="00007D"/>
                </a:solidFill>
                <a:latin typeface="Arial" charset="0"/>
                <a:sym typeface="Symbol" pitchFamily="18" charset="2"/>
              </a:rPr>
              <a:t> </a:t>
            </a:r>
            <a:endParaRPr lang="en-US" altLang="ru-RU" sz="1000" dirty="0">
              <a:solidFill>
                <a:srgbClr val="00007D"/>
              </a:solidFill>
              <a:latin typeface="Arial" charset="0"/>
              <a:sym typeface="Symbol" pitchFamily="18" charset="2"/>
            </a:endParaRPr>
          </a:p>
          <a:p>
            <a:r>
              <a:rPr lang="ru-RU" altLang="ru-RU" sz="1000" i="1" dirty="0">
                <a:solidFill>
                  <a:srgbClr val="00007D"/>
                </a:solidFill>
                <a:latin typeface="Arial" charset="0"/>
                <a:sym typeface="Symbol" pitchFamily="18" charset="2"/>
              </a:rPr>
              <a:t></a:t>
            </a:r>
            <a:r>
              <a:rPr lang="ru-RU" altLang="ru-RU" sz="1000" b="1" dirty="0">
                <a:solidFill>
                  <a:srgbClr val="00007D"/>
                </a:solidFill>
                <a:latin typeface="Arial" charset="0"/>
                <a:sym typeface="Symbol" pitchFamily="18" charset="2"/>
              </a:rPr>
              <a:t></a:t>
            </a:r>
            <a:r>
              <a:rPr lang="en-US" altLang="ru-RU" sz="1000" b="1" dirty="0">
                <a:solidFill>
                  <a:srgbClr val="00007D"/>
                </a:solidFill>
                <a:latin typeface="Arial" charset="0"/>
                <a:sym typeface="Symbol" pitchFamily="18" charset="2"/>
              </a:rPr>
              <a:t> </a:t>
            </a:r>
            <a:r>
              <a:rPr lang="en-US" altLang="ru-RU" sz="1000" dirty="0">
                <a:solidFill>
                  <a:srgbClr val="00007D"/>
                </a:solidFill>
                <a:latin typeface="Arial" charset="0"/>
                <a:sym typeface="Symbol" pitchFamily="18" charset="2"/>
              </a:rPr>
              <a:t>and vector</a:t>
            </a:r>
            <a:r>
              <a:rPr lang="ru-RU" altLang="ru-RU" sz="1000" dirty="0">
                <a:solidFill>
                  <a:srgbClr val="00007D"/>
                </a:solidFill>
                <a:latin typeface="Arial" charset="0"/>
                <a:sym typeface="Symbol" pitchFamily="18" charset="2"/>
              </a:rPr>
              <a:t> </a:t>
            </a:r>
            <a:r>
              <a:rPr lang="ru-RU" altLang="ru-RU" sz="1000" b="1" dirty="0">
                <a:solidFill>
                  <a:srgbClr val="00007D"/>
                </a:solidFill>
                <a:latin typeface="Arial" charset="0"/>
                <a:sym typeface="Symbol" pitchFamily="18" charset="2"/>
              </a:rPr>
              <a:t></a:t>
            </a:r>
            <a:r>
              <a:rPr lang="en-US" altLang="ru-RU" sz="1000" b="1" dirty="0">
                <a:solidFill>
                  <a:srgbClr val="00007D"/>
                </a:solidFill>
                <a:latin typeface="Arial" charset="0"/>
                <a:sym typeface="Symbol" pitchFamily="18" charset="2"/>
              </a:rPr>
              <a:t>  </a:t>
            </a:r>
            <a:r>
              <a:rPr lang="en-US" altLang="ru-RU" sz="1000" dirty="0">
                <a:solidFill>
                  <a:srgbClr val="00007D"/>
                </a:solidFill>
                <a:latin typeface="Arial" charset="0"/>
                <a:sym typeface="Symbol" pitchFamily="18" charset="2"/>
              </a:rPr>
              <a:t>tends to </a:t>
            </a:r>
            <a:r>
              <a:rPr lang="ru-RU" altLang="ru-RU" sz="1000" dirty="0">
                <a:solidFill>
                  <a:srgbClr val="00007D"/>
                </a:solidFill>
                <a:latin typeface="Arial" charset="0"/>
                <a:sym typeface="Symbol" pitchFamily="18" charset="2"/>
              </a:rPr>
              <a:t>90</a:t>
            </a:r>
            <a:r>
              <a:rPr lang="ru-RU" altLang="ru-RU" sz="1000" baseline="30000" dirty="0">
                <a:solidFill>
                  <a:srgbClr val="00007D"/>
                </a:solidFill>
                <a:latin typeface="Arial" charset="0"/>
                <a:sym typeface="Symbol" pitchFamily="18" charset="2"/>
              </a:rPr>
              <a:t>о</a:t>
            </a:r>
            <a:r>
              <a:rPr lang="en-US" altLang="ru-RU" sz="1000" baseline="30000" dirty="0">
                <a:solidFill>
                  <a:srgbClr val="00007D"/>
                </a:solidFill>
                <a:latin typeface="Arial" charset="0"/>
                <a:sym typeface="Symbol" pitchFamily="18" charset="2"/>
              </a:rPr>
              <a:t> </a:t>
            </a:r>
            <a:endParaRPr lang="ru-RU" altLang="ru-RU" sz="1000" dirty="0">
              <a:solidFill>
                <a:srgbClr val="00007D"/>
              </a:solidFill>
              <a:latin typeface="Arial" charset="0"/>
              <a:sym typeface="Symbol" pitchFamily="18" charset="2"/>
            </a:endParaRPr>
          </a:p>
          <a:p>
            <a:r>
              <a:rPr lang="en-US" altLang="ru-RU" sz="1000" dirty="0">
                <a:solidFill>
                  <a:srgbClr val="00007D"/>
                </a:solidFill>
                <a:latin typeface="Arial" charset="0"/>
                <a:sym typeface="Symbol" pitchFamily="18" charset="2"/>
              </a:rPr>
              <a:t>at</a:t>
            </a:r>
            <a:r>
              <a:rPr lang="ru-RU" altLang="ru-RU" sz="1000" dirty="0">
                <a:solidFill>
                  <a:srgbClr val="00007D"/>
                </a:solidFill>
                <a:latin typeface="Arial" charset="0"/>
                <a:sym typeface="Symbol" pitchFamily="18" charset="2"/>
              </a:rPr>
              <a:t> </a:t>
            </a:r>
            <a:r>
              <a:rPr lang="ru-RU" altLang="ru-RU" sz="1000" i="1" dirty="0">
                <a:solidFill>
                  <a:srgbClr val="00007D"/>
                </a:solidFill>
                <a:latin typeface="Arial" charset="0"/>
                <a:sym typeface="Symbol" pitchFamily="18" charset="2"/>
              </a:rPr>
              <a:t> </a:t>
            </a:r>
            <a:r>
              <a:rPr lang="ru-RU" altLang="ru-RU" sz="1000" dirty="0">
                <a:solidFill>
                  <a:srgbClr val="00007D"/>
                </a:solidFill>
                <a:latin typeface="Arial" charset="0"/>
                <a:sym typeface="Symbol" pitchFamily="18" charset="2"/>
              </a:rPr>
              <a:t> 0</a:t>
            </a:r>
            <a:r>
              <a:rPr lang="ru-RU" altLang="ru-RU" sz="1000" dirty="0">
                <a:solidFill>
                  <a:srgbClr val="00007D"/>
                </a:solidFill>
                <a:latin typeface="Arial" charset="0"/>
              </a:rPr>
              <a:t>.</a:t>
            </a:r>
          </a:p>
          <a:p>
            <a:endParaRPr lang="ru-RU" altLang="ru-RU" sz="1000" dirty="0">
              <a:solidFill>
                <a:srgbClr val="00007D"/>
              </a:solidFill>
              <a:latin typeface="Arial" charset="0"/>
            </a:endParaRPr>
          </a:p>
        </p:txBody>
      </p:sp>
      <p:sp>
        <p:nvSpPr>
          <p:cNvPr id="322733" name="Rectangle 173"/>
          <p:cNvSpPr>
            <a:spLocks noChangeArrowheads="1"/>
          </p:cNvSpPr>
          <p:nvPr/>
        </p:nvSpPr>
        <p:spPr bwMode="auto">
          <a:xfrm>
            <a:off x="803275" y="5875338"/>
            <a:ext cx="5867400" cy="925538"/>
          </a:xfrm>
          <a:prstGeom prst="rect">
            <a:avLst/>
          </a:prstGeom>
          <a:solidFill>
            <a:srgbClr val="CC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732" name="Text Box 172"/>
          <p:cNvSpPr txBox="1">
            <a:spLocks noChangeArrowheads="1"/>
          </p:cNvSpPr>
          <p:nvPr/>
        </p:nvSpPr>
        <p:spPr bwMode="auto">
          <a:xfrm>
            <a:off x="869950" y="5882100"/>
            <a:ext cx="594265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00"/>
                </a:solidFill>
                <a:latin typeface="Arial" charset="0"/>
              </a:rPr>
              <a:t> </a:t>
            </a:r>
            <a:r>
              <a:rPr lang="en-US" altLang="ru-RU" sz="1000" dirty="0">
                <a:solidFill>
                  <a:srgbClr val="000000"/>
                </a:solidFill>
                <a:latin typeface="Arial" charset="0"/>
              </a:rPr>
              <a:t>Consider the unit vector </a:t>
            </a:r>
            <a:r>
              <a:rPr lang="en-US" altLang="ru-RU" sz="1400" b="1" i="1" dirty="0">
                <a:solidFill>
                  <a:srgbClr val="000000"/>
                </a:solidFill>
                <a:latin typeface="Times New Roman" pitchFamily="18" charset="0"/>
                <a:cs typeface="Times New Roman" pitchFamily="18" charset="0"/>
              </a:rPr>
              <a:t>n</a:t>
            </a:r>
            <a:r>
              <a:rPr lang="ru-RU" altLang="ru-RU" sz="1000" dirty="0">
                <a:solidFill>
                  <a:srgbClr val="000000"/>
                </a:solidFill>
                <a:latin typeface="Arial" charset="0"/>
              </a:rPr>
              <a:t>, </a:t>
            </a:r>
            <a:r>
              <a:rPr lang="en-US" altLang="ru-RU" sz="1000" dirty="0">
                <a:solidFill>
                  <a:srgbClr val="000000"/>
                </a:solidFill>
                <a:latin typeface="Arial" charset="0"/>
              </a:rPr>
              <a:t>normal (perpendicular) to the tangent towards the center of </a:t>
            </a:r>
            <a:r>
              <a:rPr lang="en-US" altLang="ru-RU" sz="1000" dirty="0" smtClean="0">
                <a:solidFill>
                  <a:srgbClr val="000000"/>
                </a:solidFill>
                <a:latin typeface="Arial" charset="0"/>
              </a:rPr>
              <a:t>the curvature</a:t>
            </a:r>
            <a:r>
              <a:rPr lang="en-US" altLang="ru-RU" sz="1000" dirty="0">
                <a:solidFill>
                  <a:srgbClr val="000000"/>
                </a:solidFill>
                <a:latin typeface="Arial" charset="0"/>
              </a:rPr>
              <a:t>.</a:t>
            </a:r>
            <a:r>
              <a:rPr lang="ru-RU" altLang="ru-RU" sz="1000" dirty="0">
                <a:solidFill>
                  <a:srgbClr val="000000"/>
                </a:solidFill>
                <a:latin typeface="Arial" charset="0"/>
              </a:rPr>
              <a:t> </a:t>
            </a:r>
          </a:p>
          <a:p>
            <a:endParaRPr lang="ru-RU" altLang="ru-RU" sz="1000" dirty="0">
              <a:solidFill>
                <a:srgbClr val="000000"/>
              </a:solidFill>
              <a:latin typeface="Arial" charset="0"/>
            </a:endParaRPr>
          </a:p>
        </p:txBody>
      </p:sp>
      <p:sp>
        <p:nvSpPr>
          <p:cNvPr id="322734" name="Line 174"/>
          <p:cNvSpPr>
            <a:spLocks noChangeShapeType="1"/>
          </p:cNvSpPr>
          <p:nvPr/>
        </p:nvSpPr>
        <p:spPr bwMode="auto">
          <a:xfrm flipH="1">
            <a:off x="838200" y="5219700"/>
            <a:ext cx="85725" cy="247650"/>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22735" name="Object 175"/>
          <p:cNvGraphicFramePr>
            <a:graphicFrameLocks noChangeAspect="1"/>
          </p:cNvGraphicFramePr>
          <p:nvPr/>
        </p:nvGraphicFramePr>
        <p:xfrm>
          <a:off x="701675" y="5251450"/>
          <a:ext cx="139700" cy="165100"/>
        </p:xfrm>
        <a:graphic>
          <a:graphicData uri="http://schemas.openxmlformats.org/presentationml/2006/ole">
            <mc:AlternateContent xmlns:mc="http://schemas.openxmlformats.org/markup-compatibility/2006">
              <mc:Choice xmlns:v="urn:schemas-microsoft-com:vml" Requires="v">
                <p:oleObj spid="_x0000_s625787" name="Формула" r:id="rId112" imgW="139680" imgH="164880" progId="Equation.3">
                  <p:embed/>
                </p:oleObj>
              </mc:Choice>
              <mc:Fallback>
                <p:oleObj name="Формула" r:id="rId112" imgW="139680" imgH="164880" progId="Equation.3">
                  <p:embed/>
                  <p:pic>
                    <p:nvPicPr>
                      <p:cNvPr id="0" name=""/>
                      <p:cNvPicPr>
                        <a:picLocks noChangeAspect="1" noChangeArrowheads="1"/>
                      </p:cNvPicPr>
                      <p:nvPr/>
                    </p:nvPicPr>
                    <p:blipFill>
                      <a:blip r:embed="rId113">
                        <a:extLst>
                          <a:ext uri="{28A0092B-C50C-407E-A947-70E740481C1C}">
                            <a14:useLocalDpi xmlns:a14="http://schemas.microsoft.com/office/drawing/2010/main" val="0"/>
                          </a:ext>
                        </a:extLst>
                      </a:blip>
                      <a:srcRect/>
                      <a:stretch>
                        <a:fillRect/>
                      </a:stretch>
                    </p:blipFill>
                    <p:spPr bwMode="auto">
                      <a:xfrm>
                        <a:off x="701675" y="5251450"/>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36" name="Line 176"/>
          <p:cNvSpPr>
            <a:spLocks noChangeShapeType="1"/>
          </p:cNvSpPr>
          <p:nvPr/>
        </p:nvSpPr>
        <p:spPr bwMode="auto">
          <a:xfrm flipH="1">
            <a:off x="542925" y="5153025"/>
            <a:ext cx="419100" cy="10763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37" name="Text Box 177"/>
          <p:cNvSpPr txBox="1">
            <a:spLocks noChangeArrowheads="1"/>
          </p:cNvSpPr>
          <p:nvPr/>
        </p:nvSpPr>
        <p:spPr bwMode="auto">
          <a:xfrm>
            <a:off x="761215" y="6082051"/>
            <a:ext cx="3118161" cy="7694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solidFill>
                  <a:srgbClr val="000000"/>
                </a:solidFill>
                <a:latin typeface="Arial" charset="0"/>
              </a:rPr>
              <a:t>By using </a:t>
            </a:r>
            <a:r>
              <a:rPr lang="en-US" altLang="ru-RU" sz="1000" dirty="0">
                <a:solidFill>
                  <a:srgbClr val="000000"/>
                </a:solidFill>
                <a:latin typeface="Arial" charset="0"/>
              </a:rPr>
              <a:t>vector</a:t>
            </a:r>
            <a:r>
              <a:rPr lang="ru-RU" altLang="ru-RU" sz="1000" dirty="0">
                <a:solidFill>
                  <a:srgbClr val="000000"/>
                </a:solidFill>
                <a:latin typeface="Arial" charset="0"/>
              </a:rPr>
              <a:t> </a:t>
            </a:r>
            <a:r>
              <a:rPr lang="en-US" altLang="ru-RU" sz="1400" b="1" i="1" dirty="0">
                <a:solidFill>
                  <a:srgbClr val="000000"/>
                </a:solidFill>
                <a:latin typeface="Times New Roman" pitchFamily="18" charset="0"/>
                <a:cs typeface="Times New Roman" pitchFamily="18" charset="0"/>
              </a:rPr>
              <a:t>n</a:t>
            </a:r>
            <a:r>
              <a:rPr lang="ru-RU" altLang="ru-RU" sz="1000" dirty="0">
                <a:solidFill>
                  <a:srgbClr val="000000"/>
                </a:solidFill>
                <a:latin typeface="Arial" charset="0"/>
              </a:rPr>
              <a:t> </a:t>
            </a:r>
            <a:r>
              <a:rPr lang="en-US" altLang="ru-RU" sz="1000" dirty="0">
                <a:solidFill>
                  <a:srgbClr val="000000"/>
                </a:solidFill>
                <a:latin typeface="Arial" charset="0"/>
              </a:rPr>
              <a:t>and the values determined earlier</a:t>
            </a:r>
          </a:p>
          <a:p>
            <a:pPr algn="just"/>
            <a:r>
              <a:rPr lang="en-US" altLang="ru-RU" sz="1000" dirty="0">
                <a:solidFill>
                  <a:srgbClr val="000000"/>
                </a:solidFill>
                <a:latin typeface="Arial" charset="0"/>
              </a:rPr>
              <a:t>the acceleration may be written as a </a:t>
            </a:r>
            <a:r>
              <a:rPr lang="en-US" altLang="ru-RU" sz="1000" dirty="0" smtClean="0">
                <a:solidFill>
                  <a:srgbClr val="000000"/>
                </a:solidFill>
                <a:latin typeface="Arial" charset="0"/>
              </a:rPr>
              <a:t>geometrical</a:t>
            </a:r>
            <a:endParaRPr lang="ru-RU" altLang="ru-RU" sz="1000" dirty="0" smtClean="0">
              <a:solidFill>
                <a:srgbClr val="000000"/>
              </a:solidFill>
              <a:latin typeface="Arial" charset="0"/>
            </a:endParaRPr>
          </a:p>
          <a:p>
            <a:pPr algn="just"/>
            <a:r>
              <a:rPr lang="en-US" altLang="ru-RU" sz="1000" dirty="0" smtClean="0">
                <a:solidFill>
                  <a:srgbClr val="000000"/>
                </a:solidFill>
                <a:latin typeface="Arial" charset="0"/>
              </a:rPr>
              <a:t> sum</a:t>
            </a:r>
            <a:r>
              <a:rPr lang="ru-RU" altLang="ru-RU" sz="1000" dirty="0" smtClean="0">
                <a:solidFill>
                  <a:srgbClr val="000000"/>
                </a:solidFill>
                <a:latin typeface="Arial" charset="0"/>
              </a:rPr>
              <a:t> </a:t>
            </a:r>
            <a:endParaRPr lang="ru-RU" altLang="ru-RU" sz="1000" dirty="0">
              <a:solidFill>
                <a:srgbClr val="000000"/>
              </a:solidFill>
              <a:latin typeface="Arial" charset="0"/>
            </a:endParaRPr>
          </a:p>
          <a:p>
            <a:r>
              <a:rPr lang="ru-RU"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2738" name="Object 178"/>
          <p:cNvGraphicFramePr>
            <a:graphicFrameLocks noChangeAspect="1"/>
          </p:cNvGraphicFramePr>
          <p:nvPr>
            <p:extLst>
              <p:ext uri="{D42A27DB-BD31-4B8C-83A1-F6EECF244321}">
                <p14:modId xmlns:p14="http://schemas.microsoft.com/office/powerpoint/2010/main" val="1674709722"/>
              </p:ext>
            </p:extLst>
          </p:nvPr>
        </p:nvGraphicFramePr>
        <p:xfrm>
          <a:off x="3798888" y="6124575"/>
          <a:ext cx="927100" cy="457200"/>
        </p:xfrm>
        <a:graphic>
          <a:graphicData uri="http://schemas.openxmlformats.org/presentationml/2006/ole">
            <mc:AlternateContent xmlns:mc="http://schemas.openxmlformats.org/markup-compatibility/2006">
              <mc:Choice xmlns:v="urn:schemas-microsoft-com:vml" Requires="v">
                <p:oleObj spid="_x0000_s625788" name="Формула" r:id="rId114" imgW="927000" imgH="457200" progId="Equation.3">
                  <p:embed/>
                </p:oleObj>
              </mc:Choice>
              <mc:Fallback>
                <p:oleObj name="Формула" r:id="rId114" imgW="927000" imgH="457200" progId="Equation.3">
                  <p:embed/>
                  <p:pic>
                    <p:nvPicPr>
                      <p:cNvPr id="0" name=""/>
                      <p:cNvPicPr>
                        <a:picLocks noChangeAspect="1" noChangeArrowheads="1"/>
                      </p:cNvPicPr>
                      <p:nvPr/>
                    </p:nvPicPr>
                    <p:blipFill>
                      <a:blip r:embed="rId115">
                        <a:extLst>
                          <a:ext uri="{28A0092B-C50C-407E-A947-70E740481C1C}">
                            <a14:useLocalDpi xmlns:a14="http://schemas.microsoft.com/office/drawing/2010/main" val="0"/>
                          </a:ext>
                        </a:extLst>
                      </a:blip>
                      <a:srcRect/>
                      <a:stretch>
                        <a:fillRect/>
                      </a:stretch>
                    </p:blipFill>
                    <p:spPr bwMode="auto">
                      <a:xfrm>
                        <a:off x="3798888" y="6124575"/>
                        <a:ext cx="927100" cy="4572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39" name="Object 179"/>
          <p:cNvGraphicFramePr>
            <a:graphicFrameLocks noChangeAspect="1"/>
          </p:cNvGraphicFramePr>
          <p:nvPr>
            <p:extLst>
              <p:ext uri="{D42A27DB-BD31-4B8C-83A1-F6EECF244321}">
                <p14:modId xmlns:p14="http://schemas.microsoft.com/office/powerpoint/2010/main" val="3854218154"/>
              </p:ext>
            </p:extLst>
          </p:nvPr>
        </p:nvGraphicFramePr>
        <p:xfrm>
          <a:off x="6077608" y="6083300"/>
          <a:ext cx="673100" cy="723900"/>
        </p:xfrm>
        <a:graphic>
          <a:graphicData uri="http://schemas.openxmlformats.org/presentationml/2006/ole">
            <mc:AlternateContent xmlns:mc="http://schemas.openxmlformats.org/markup-compatibility/2006">
              <mc:Choice xmlns:v="urn:schemas-microsoft-com:vml" Requires="v">
                <p:oleObj spid="_x0000_s625789" name="Формула" r:id="rId116" imgW="672840" imgH="685800" progId="Equation.3">
                  <p:embed/>
                </p:oleObj>
              </mc:Choice>
              <mc:Fallback>
                <p:oleObj name="Формула" r:id="rId116" imgW="672840" imgH="685800" progId="Equation.3">
                  <p:embed/>
                  <p:pic>
                    <p:nvPicPr>
                      <p:cNvPr id="0" name=""/>
                      <p:cNvPicPr>
                        <a:picLocks noChangeAspect="1" noChangeArrowheads="1"/>
                      </p:cNvPicPr>
                      <p:nvPr/>
                    </p:nvPicPr>
                    <p:blipFill>
                      <a:blip r:embed="rId117">
                        <a:extLst>
                          <a:ext uri="{28A0092B-C50C-407E-A947-70E740481C1C}">
                            <a14:useLocalDpi xmlns:a14="http://schemas.microsoft.com/office/drawing/2010/main" val="0"/>
                          </a:ext>
                        </a:extLst>
                      </a:blip>
                      <a:srcRect/>
                      <a:stretch>
                        <a:fillRect/>
                      </a:stretch>
                    </p:blipFill>
                    <p:spPr bwMode="auto">
                      <a:xfrm>
                        <a:off x="6077608" y="6083300"/>
                        <a:ext cx="673100" cy="7239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2740" name="Text Box 180"/>
          <p:cNvSpPr txBox="1">
            <a:spLocks noChangeArrowheads="1"/>
          </p:cNvSpPr>
          <p:nvPr/>
        </p:nvSpPr>
        <p:spPr bwMode="auto">
          <a:xfrm>
            <a:off x="4729162" y="6103275"/>
            <a:ext cx="134844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rgbClr val="00007D"/>
                </a:solidFill>
                <a:latin typeface="Arial" charset="0"/>
              </a:rPr>
              <a:t>Components</a:t>
            </a:r>
            <a:endParaRPr lang="ru-RU" altLang="ru-RU" sz="1000" b="1" dirty="0">
              <a:solidFill>
                <a:srgbClr val="00007D"/>
              </a:solidFill>
              <a:latin typeface="Arial" charset="0"/>
            </a:endParaRPr>
          </a:p>
          <a:p>
            <a:r>
              <a:rPr lang="en-US" altLang="ru-RU" sz="1000" b="1" dirty="0">
                <a:solidFill>
                  <a:srgbClr val="00007D"/>
                </a:solidFill>
                <a:latin typeface="Arial" charset="0"/>
              </a:rPr>
              <a:t>of the acceleration </a:t>
            </a:r>
          </a:p>
          <a:p>
            <a:r>
              <a:rPr lang="en-US" altLang="ru-RU" sz="1000" b="1" dirty="0" smtClean="0">
                <a:solidFill>
                  <a:srgbClr val="00007D"/>
                </a:solidFill>
                <a:latin typeface="Arial" charset="0"/>
              </a:rPr>
              <a:t>vector</a:t>
            </a:r>
            <a:endParaRPr lang="ru-RU" altLang="ru-RU" sz="1000" b="1" i="1" dirty="0">
              <a:solidFill>
                <a:srgbClr val="00007D"/>
              </a:solidFill>
              <a:latin typeface="Arial" charset="0"/>
              <a:sym typeface="Symbol" pitchFamily="18" charset="2"/>
            </a:endParaRPr>
          </a:p>
          <a:p>
            <a:endParaRPr lang="ru-RU" altLang="ru-RU" sz="1000" b="1" i="1" dirty="0">
              <a:solidFill>
                <a:srgbClr val="FF0000"/>
              </a:solidFill>
              <a:latin typeface="Arial" charset="0"/>
              <a:sym typeface="Symbol" pitchFamily="18" charset="2"/>
            </a:endParaRPr>
          </a:p>
        </p:txBody>
      </p:sp>
      <p:graphicFrame>
        <p:nvGraphicFramePr>
          <p:cNvPr id="322741" name="Object 181"/>
          <p:cNvGraphicFramePr>
            <a:graphicFrameLocks noChangeAspect="1"/>
          </p:cNvGraphicFramePr>
          <p:nvPr>
            <p:extLst>
              <p:ext uri="{D42A27DB-BD31-4B8C-83A1-F6EECF244321}">
                <p14:modId xmlns:p14="http://schemas.microsoft.com/office/powerpoint/2010/main" val="8527490"/>
              </p:ext>
            </p:extLst>
          </p:nvPr>
        </p:nvGraphicFramePr>
        <p:xfrm>
          <a:off x="8112021" y="5942080"/>
          <a:ext cx="622300" cy="774700"/>
        </p:xfrm>
        <a:graphic>
          <a:graphicData uri="http://schemas.openxmlformats.org/presentationml/2006/ole">
            <mc:AlternateContent xmlns:mc="http://schemas.openxmlformats.org/markup-compatibility/2006">
              <mc:Choice xmlns:v="urn:schemas-microsoft-com:vml" Requires="v">
                <p:oleObj spid="_x0000_s625790" name="Equation" r:id="rId118" imgW="622080" imgH="774360" progId="Equation.DSMT4">
                  <p:embed/>
                </p:oleObj>
              </mc:Choice>
              <mc:Fallback>
                <p:oleObj name="Equation" r:id="rId118" imgW="622080" imgH="774360" progId="Equation.DSMT4">
                  <p:embed/>
                  <p:pic>
                    <p:nvPicPr>
                      <p:cNvPr id="0" name=""/>
                      <p:cNvPicPr>
                        <a:picLocks noChangeAspect="1" noChangeArrowheads="1"/>
                      </p:cNvPicPr>
                      <p:nvPr/>
                    </p:nvPicPr>
                    <p:blipFill>
                      <a:blip r:embed="rId119"/>
                      <a:srcRect/>
                      <a:stretch>
                        <a:fillRect/>
                      </a:stretch>
                    </p:blipFill>
                    <p:spPr bwMode="auto">
                      <a:xfrm>
                        <a:off x="8112021" y="5942080"/>
                        <a:ext cx="622300" cy="774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2742" name="Text Box 182"/>
          <p:cNvSpPr txBox="1">
            <a:spLocks noChangeArrowheads="1"/>
          </p:cNvSpPr>
          <p:nvPr/>
        </p:nvSpPr>
        <p:spPr bwMode="auto">
          <a:xfrm>
            <a:off x="6819900" y="6094387"/>
            <a:ext cx="1330814"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chemeClr val="accent5">
                    <a:lumMod val="25000"/>
                  </a:schemeClr>
                </a:solidFill>
                <a:latin typeface="Arial" charset="0"/>
              </a:rPr>
              <a:t>Projections of the</a:t>
            </a:r>
            <a:endParaRPr lang="ru-RU" altLang="ru-RU" sz="1000" b="1" dirty="0">
              <a:solidFill>
                <a:schemeClr val="accent5">
                  <a:lumMod val="25000"/>
                </a:schemeClr>
              </a:solidFill>
              <a:latin typeface="Arial" charset="0"/>
            </a:endParaRPr>
          </a:p>
          <a:p>
            <a:r>
              <a:rPr lang="en-US" altLang="ru-RU" sz="1000" b="1" dirty="0">
                <a:solidFill>
                  <a:schemeClr val="accent5">
                    <a:lumMod val="25000"/>
                  </a:schemeClr>
                </a:solidFill>
                <a:latin typeface="Arial" charset="0"/>
              </a:rPr>
              <a:t> acceleration</a:t>
            </a:r>
          </a:p>
          <a:p>
            <a:r>
              <a:rPr lang="en-US" altLang="ru-RU" sz="1000" b="1" dirty="0">
                <a:solidFill>
                  <a:schemeClr val="accent5">
                    <a:lumMod val="25000"/>
                  </a:schemeClr>
                </a:solidFill>
                <a:latin typeface="Arial" charset="0"/>
              </a:rPr>
              <a:t>on the axis</a:t>
            </a:r>
            <a:r>
              <a:rPr lang="ru-RU" altLang="ru-RU" sz="1000" b="1" dirty="0">
                <a:solidFill>
                  <a:schemeClr val="accent5">
                    <a:lumMod val="25000"/>
                  </a:schemeClr>
                </a:solidFill>
                <a:latin typeface="Arial" charset="0"/>
              </a:rPr>
              <a:t> </a:t>
            </a:r>
            <a:r>
              <a:rPr lang="ru-RU" altLang="ru-RU" sz="1200" b="1" i="1" dirty="0">
                <a:solidFill>
                  <a:schemeClr val="accent5">
                    <a:lumMod val="25000"/>
                  </a:schemeClr>
                </a:solidFill>
                <a:latin typeface="Arial" charset="0"/>
                <a:sym typeface="Symbol" pitchFamily="18" charset="2"/>
              </a:rPr>
              <a:t></a:t>
            </a:r>
            <a:r>
              <a:rPr lang="ru-RU" altLang="ru-RU" sz="1000" b="1" dirty="0">
                <a:solidFill>
                  <a:schemeClr val="accent5">
                    <a:lumMod val="25000"/>
                  </a:schemeClr>
                </a:solidFill>
                <a:latin typeface="Arial" charset="0"/>
                <a:sym typeface="Symbol" pitchFamily="18" charset="2"/>
              </a:rPr>
              <a:t> </a:t>
            </a:r>
            <a:r>
              <a:rPr lang="en-US" altLang="ru-RU" sz="1000" b="1" dirty="0">
                <a:solidFill>
                  <a:schemeClr val="accent5">
                    <a:lumMod val="25000"/>
                  </a:schemeClr>
                </a:solidFill>
                <a:latin typeface="Arial" charset="0"/>
                <a:sym typeface="Symbol" pitchFamily="18" charset="2"/>
              </a:rPr>
              <a:t>and</a:t>
            </a:r>
            <a:r>
              <a:rPr lang="ru-RU" altLang="ru-RU" sz="1000" b="1" dirty="0">
                <a:solidFill>
                  <a:schemeClr val="accent5">
                    <a:lumMod val="25000"/>
                  </a:schemeClr>
                </a:solidFill>
                <a:latin typeface="Arial" charset="0"/>
                <a:sym typeface="Symbol" pitchFamily="18" charset="2"/>
              </a:rPr>
              <a:t> </a:t>
            </a:r>
            <a:r>
              <a:rPr lang="en-US" altLang="ru-RU" sz="1000" b="1" i="1" dirty="0" smtClean="0">
                <a:solidFill>
                  <a:schemeClr val="accent5">
                    <a:lumMod val="25000"/>
                  </a:schemeClr>
                </a:solidFill>
                <a:latin typeface="Arial" charset="0"/>
                <a:sym typeface="Symbol" pitchFamily="18" charset="2"/>
              </a:rPr>
              <a:t>n</a:t>
            </a:r>
            <a:endParaRPr lang="ru-RU" altLang="ru-RU" sz="1000" b="1" i="1" dirty="0">
              <a:solidFill>
                <a:schemeClr val="accent5">
                  <a:lumMod val="25000"/>
                </a:schemeClr>
              </a:solidFill>
              <a:latin typeface="Arial" charset="0"/>
              <a:sym typeface="Symbol" pitchFamily="18" charset="2"/>
            </a:endParaRPr>
          </a:p>
          <a:p>
            <a:endParaRPr lang="ru-RU" altLang="ru-RU" sz="1000" b="1" i="1" dirty="0">
              <a:solidFill>
                <a:srgbClr val="000000"/>
              </a:solidFill>
              <a:latin typeface="Arial" charset="0"/>
              <a:sym typeface="Symbol" pitchFamily="18" charset="2"/>
            </a:endParaRPr>
          </a:p>
        </p:txBody>
      </p:sp>
      <p:sp>
        <p:nvSpPr>
          <p:cNvPr id="322747" name="AutoShape 187"/>
          <p:cNvSpPr>
            <a:spLocks noChangeArrowheads="1"/>
          </p:cNvSpPr>
          <p:nvPr/>
        </p:nvSpPr>
        <p:spPr bwMode="auto">
          <a:xfrm rot="1318521">
            <a:off x="923925" y="5243513"/>
            <a:ext cx="431800" cy="109537"/>
          </a:xfrm>
          <a:prstGeom prst="rightArrow">
            <a:avLst>
              <a:gd name="adj1" fmla="val 50000"/>
              <a:gd name="adj2" fmla="val 9855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22748" name="AutoShape 188"/>
          <p:cNvSpPr>
            <a:spLocks noChangeArrowheads="1"/>
          </p:cNvSpPr>
          <p:nvPr/>
        </p:nvSpPr>
        <p:spPr bwMode="auto">
          <a:xfrm rot="6718521">
            <a:off x="642938" y="5387975"/>
            <a:ext cx="420688" cy="109537"/>
          </a:xfrm>
          <a:prstGeom prst="rightArrow">
            <a:avLst>
              <a:gd name="adj1" fmla="val 50000"/>
              <a:gd name="adj2" fmla="val 9601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749" name="Object 189"/>
          <p:cNvGraphicFramePr>
            <a:graphicFrameLocks noChangeAspect="1"/>
          </p:cNvGraphicFramePr>
          <p:nvPr>
            <p:extLst>
              <p:ext uri="{D42A27DB-BD31-4B8C-83A1-F6EECF244321}">
                <p14:modId xmlns:p14="http://schemas.microsoft.com/office/powerpoint/2010/main" val="1560213387"/>
              </p:ext>
            </p:extLst>
          </p:nvPr>
        </p:nvGraphicFramePr>
        <p:xfrm>
          <a:off x="1236663" y="5049958"/>
          <a:ext cx="196850" cy="231775"/>
        </p:xfrm>
        <a:graphic>
          <a:graphicData uri="http://schemas.openxmlformats.org/presentationml/2006/ole">
            <mc:AlternateContent xmlns:mc="http://schemas.openxmlformats.org/markup-compatibility/2006">
              <mc:Choice xmlns:v="urn:schemas-microsoft-com:vml" Requires="v">
                <p:oleObj spid="_x0000_s625791" name="Формула" r:id="rId120" imgW="177480" imgH="228600" progId="Equation.3">
                  <p:embed/>
                </p:oleObj>
              </mc:Choice>
              <mc:Fallback>
                <p:oleObj name="Формула" r:id="rId120" imgW="177480" imgH="228600" progId="Equation.3">
                  <p:embed/>
                  <p:pic>
                    <p:nvPicPr>
                      <p:cNvPr id="0" name=""/>
                      <p:cNvPicPr>
                        <a:picLocks noChangeAspect="1" noChangeArrowheads="1"/>
                      </p:cNvPicPr>
                      <p:nvPr/>
                    </p:nvPicPr>
                    <p:blipFill>
                      <a:blip r:embed="rId121">
                        <a:extLst>
                          <a:ext uri="{28A0092B-C50C-407E-A947-70E740481C1C}">
                            <a14:useLocalDpi xmlns:a14="http://schemas.microsoft.com/office/drawing/2010/main" val="0"/>
                          </a:ext>
                        </a:extLst>
                      </a:blip>
                      <a:srcRect/>
                      <a:stretch>
                        <a:fillRect/>
                      </a:stretch>
                    </p:blipFill>
                    <p:spPr bwMode="auto">
                      <a:xfrm>
                        <a:off x="1236663" y="5049958"/>
                        <a:ext cx="196850" cy="231775"/>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50" name="Object 190"/>
          <p:cNvGraphicFramePr>
            <a:graphicFrameLocks noChangeAspect="1"/>
          </p:cNvGraphicFramePr>
          <p:nvPr/>
        </p:nvGraphicFramePr>
        <p:xfrm>
          <a:off x="560388" y="5335588"/>
          <a:ext cx="190500" cy="228600"/>
        </p:xfrm>
        <a:graphic>
          <a:graphicData uri="http://schemas.openxmlformats.org/presentationml/2006/ole">
            <mc:AlternateContent xmlns:mc="http://schemas.openxmlformats.org/markup-compatibility/2006">
              <mc:Choice xmlns:v="urn:schemas-microsoft-com:vml" Requires="v">
                <p:oleObj spid="_x0000_s625792" name="Формула" r:id="rId122" imgW="190440" imgH="228600" progId="Equation.3">
                  <p:embed/>
                </p:oleObj>
              </mc:Choice>
              <mc:Fallback>
                <p:oleObj name="Формула" r:id="rId122" imgW="190440" imgH="228600" progId="Equation.3">
                  <p:embed/>
                  <p:pic>
                    <p:nvPicPr>
                      <p:cNvPr id="0" name=""/>
                      <p:cNvPicPr>
                        <a:picLocks noChangeAspect="1" noChangeArrowheads="1"/>
                      </p:cNvPicPr>
                      <p:nvPr/>
                    </p:nvPicPr>
                    <p:blipFill>
                      <a:blip r:embed="rId123">
                        <a:extLst>
                          <a:ext uri="{28A0092B-C50C-407E-A947-70E740481C1C}">
                            <a14:useLocalDpi xmlns:a14="http://schemas.microsoft.com/office/drawing/2010/main" val="0"/>
                          </a:ext>
                        </a:extLst>
                      </a:blip>
                      <a:srcRect/>
                      <a:stretch>
                        <a:fillRect/>
                      </a:stretch>
                    </p:blipFill>
                    <p:spPr bwMode="auto">
                      <a:xfrm>
                        <a:off x="560388" y="5335588"/>
                        <a:ext cx="190500" cy="228600"/>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51" name="AutoShape 191"/>
          <p:cNvSpPr>
            <a:spLocks noChangeArrowheads="1"/>
          </p:cNvSpPr>
          <p:nvPr/>
        </p:nvSpPr>
        <p:spPr bwMode="auto">
          <a:xfrm rot="4184651">
            <a:off x="758032" y="5463381"/>
            <a:ext cx="590550" cy="109537"/>
          </a:xfrm>
          <a:prstGeom prst="rightArrow">
            <a:avLst>
              <a:gd name="adj1" fmla="val 50000"/>
              <a:gd name="adj2" fmla="val 13478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22752" name="Object 192"/>
          <p:cNvGraphicFramePr>
            <a:graphicFrameLocks noChangeAspect="1"/>
          </p:cNvGraphicFramePr>
          <p:nvPr/>
        </p:nvGraphicFramePr>
        <p:xfrm>
          <a:off x="1219200" y="5678488"/>
          <a:ext cx="153988" cy="166687"/>
        </p:xfrm>
        <a:graphic>
          <a:graphicData uri="http://schemas.openxmlformats.org/presentationml/2006/ole">
            <mc:AlternateContent xmlns:mc="http://schemas.openxmlformats.org/markup-compatibility/2006">
              <mc:Choice xmlns:v="urn:schemas-microsoft-com:vml" Requires="v">
                <p:oleObj spid="_x0000_s625793" name="Формула" r:id="rId124" imgW="139680" imgH="164880" progId="Equation.3">
                  <p:embed/>
                </p:oleObj>
              </mc:Choice>
              <mc:Fallback>
                <p:oleObj name="Формула" r:id="rId124" imgW="139680" imgH="164880" progId="Equation.3">
                  <p:embed/>
                  <p:pic>
                    <p:nvPicPr>
                      <p:cNvPr id="0" name=""/>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1219200" y="5678488"/>
                        <a:ext cx="153988" cy="166687"/>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53" name="Line 193"/>
          <p:cNvSpPr>
            <a:spLocks noChangeShapeType="1"/>
          </p:cNvSpPr>
          <p:nvPr/>
        </p:nvSpPr>
        <p:spPr bwMode="auto">
          <a:xfrm flipH="1">
            <a:off x="1171575" y="5368925"/>
            <a:ext cx="168275" cy="400050"/>
          </a:xfrm>
          <a:prstGeom prst="line">
            <a:avLst/>
          </a:prstGeom>
          <a:noFill/>
          <a:ln w="952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54" name="Line 194"/>
          <p:cNvSpPr>
            <a:spLocks noChangeShapeType="1"/>
          </p:cNvSpPr>
          <p:nvPr/>
        </p:nvSpPr>
        <p:spPr bwMode="auto">
          <a:xfrm rot="16200000" flipH="1">
            <a:off x="887412" y="5513388"/>
            <a:ext cx="168275" cy="400050"/>
          </a:xfrm>
          <a:prstGeom prst="line">
            <a:avLst/>
          </a:prstGeom>
          <a:noFill/>
          <a:ln w="9525">
            <a:solidFill>
              <a:srgbClr val="FF0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22764" name="AutoShape 204">
            <a:hlinkClick r:id="rId12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22765" name="AutoShape 20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22766" name="AutoShape 206">
            <a:hlinkClick r:id="" action="ppaction://hlinkshowjump?jump=nextslide" highlightClick="1"/>
          </p:cNvPr>
          <p:cNvSpPr>
            <a:spLocks noChangeArrowheads="1"/>
          </p:cNvSpPr>
          <p:nvPr/>
        </p:nvSpPr>
        <p:spPr bwMode="auto">
          <a:xfrm>
            <a:off x="4346575" y="552450"/>
            <a:ext cx="285750" cy="219075"/>
          </a:xfrm>
          <a:prstGeom prst="actionButtonForwardNext">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22767" name="Oval 207"/>
          <p:cNvSpPr>
            <a:spLocks noChangeArrowheads="1"/>
          </p:cNvSpPr>
          <p:nvPr/>
        </p:nvSpPr>
        <p:spPr bwMode="auto">
          <a:xfrm>
            <a:off x="8763000" y="6428663"/>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a:solidFill>
                  <a:srgbClr val="00007D"/>
                </a:solidFill>
                <a:latin typeface="Arial" charset="0"/>
              </a:rPr>
              <a:t>3</a:t>
            </a:r>
            <a:endParaRPr lang="ru-RU" altLang="ru-RU" sz="1000" b="1" dirty="0">
              <a:solidFill>
                <a:srgbClr val="00007D"/>
              </a:solidFill>
              <a:latin typeface="Arial" charset="0"/>
            </a:endParaRPr>
          </a:p>
        </p:txBody>
      </p:sp>
      <p:pic>
        <p:nvPicPr>
          <p:cNvPr id="179" name="Picture 15" descr="Z:\Символ НГУ_4.JPG"/>
          <p:cNvPicPr>
            <a:picLocks noChangeAspect="1" noChangeArrowheads="1"/>
          </p:cNvPicPr>
          <p:nvPr/>
        </p:nvPicPr>
        <p:blipFill>
          <a:blip r:embed="rId126" cstate="print">
            <a:extLst>
              <a:ext uri="{BEBA8EAE-BF5A-486C-A8C5-ECC9F3942E4B}">
                <a14:imgProps xmlns:a14="http://schemas.microsoft.com/office/drawing/2010/main">
                  <a14:imgLayer r:embed="rId12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68547" y="8445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3" name="Text Box 170"/>
          <p:cNvSpPr txBox="1">
            <a:spLocks noChangeArrowheads="1"/>
          </p:cNvSpPr>
          <p:nvPr/>
        </p:nvSpPr>
        <p:spPr bwMode="auto">
          <a:xfrm>
            <a:off x="6802972" y="5324561"/>
            <a:ext cx="2268000" cy="6840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000" dirty="0" smtClean="0">
                <a:solidFill>
                  <a:srgbClr val="000000"/>
                </a:solidFill>
                <a:latin typeface="Arial" charset="0"/>
              </a:rPr>
              <a:t>Thus, the derivative of </a:t>
            </a:r>
            <a:r>
              <a:rPr lang="en-US" altLang="ru-RU" sz="1000" dirty="0">
                <a:solidFill>
                  <a:srgbClr val="000000"/>
                </a:solidFill>
                <a:latin typeface="Arial" charset="0"/>
              </a:rPr>
              <a:t>the tangent unit </a:t>
            </a:r>
            <a:r>
              <a:rPr lang="en-US" altLang="ru-RU" sz="1000" dirty="0" smtClean="0">
                <a:solidFill>
                  <a:srgbClr val="000000"/>
                </a:solidFill>
                <a:latin typeface="Arial" charset="0"/>
              </a:rPr>
              <a:t>vector </a:t>
            </a:r>
            <a:r>
              <a:rPr lang="en-US" altLang="ru-RU" sz="1000" dirty="0" smtClean="0">
                <a:solidFill>
                  <a:srgbClr val="000000"/>
                </a:solidFill>
                <a:latin typeface="Arial" charset="0"/>
                <a:sym typeface="Symbol" pitchFamily="18" charset="2"/>
              </a:rPr>
              <a:t>with </a:t>
            </a:r>
            <a:r>
              <a:rPr lang="en-US" altLang="ru-RU" sz="1000" dirty="0">
                <a:solidFill>
                  <a:srgbClr val="000000"/>
                </a:solidFill>
                <a:latin typeface="Arial" charset="0"/>
                <a:sym typeface="Symbol" pitchFamily="18" charset="2"/>
              </a:rPr>
              <a:t>respect to the arc </a:t>
            </a:r>
            <a:r>
              <a:rPr lang="en-US" altLang="ru-RU" sz="1000" dirty="0" smtClean="0">
                <a:solidFill>
                  <a:srgbClr val="000000"/>
                </a:solidFill>
                <a:latin typeface="Arial" charset="0"/>
                <a:sym typeface="Symbol" pitchFamily="18" charset="2"/>
              </a:rPr>
              <a:t>coordinate is perpendicular to the tangent of the path.</a:t>
            </a:r>
            <a:endParaRPr lang="ru-RU" altLang="ru-RU" sz="1000" dirty="0">
              <a:solidFill>
                <a:srgbClr val="000000"/>
              </a:solidFill>
              <a:latin typeface="Arial" charset="0"/>
            </a:endParaRPr>
          </a:p>
          <a:p>
            <a:pPr>
              <a:lnSpc>
                <a:spcPct val="55000"/>
              </a:lnSpc>
              <a:spcBef>
                <a:spcPct val="50000"/>
              </a:spcBef>
            </a:pPr>
            <a:endParaRPr lang="ru-RU" altLang="ru-RU" sz="1000" dirty="0">
              <a:solidFill>
                <a:srgbClr val="000000"/>
              </a:solidFill>
              <a:latin typeface="Arial" charset="0"/>
            </a:endParaRPr>
          </a:p>
          <a:p>
            <a:pPr>
              <a:lnSpc>
                <a:spcPct val="55000"/>
              </a:lnSpc>
              <a:spcBef>
                <a:spcPct val="50000"/>
              </a:spcBef>
            </a:pPr>
            <a:endParaRPr lang="en-US" altLang="ru-RU" sz="1000" dirty="0">
              <a:solidFill>
                <a:srgbClr val="000000"/>
              </a:solidFill>
              <a:latin typeface="Arial" charset="0"/>
            </a:endParaRPr>
          </a:p>
        </p:txBody>
      </p:sp>
      <p:sp>
        <p:nvSpPr>
          <p:cNvPr id="177" name="Rectangle 183"/>
          <p:cNvSpPr>
            <a:spLocks noChangeArrowheads="1"/>
          </p:cNvSpPr>
          <p:nvPr/>
        </p:nvSpPr>
        <p:spPr bwMode="auto">
          <a:xfrm>
            <a:off x="1796736" y="3702422"/>
            <a:ext cx="5617204" cy="2124000"/>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178" name="Text Box 184"/>
          <p:cNvSpPr txBox="1">
            <a:spLocks noChangeArrowheads="1"/>
          </p:cNvSpPr>
          <p:nvPr/>
        </p:nvSpPr>
        <p:spPr bwMode="auto">
          <a:xfrm>
            <a:off x="1796736" y="3807785"/>
            <a:ext cx="5617204" cy="1631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b="1" dirty="0" smtClean="0">
                <a:solidFill>
                  <a:srgbClr val="FF0000"/>
                </a:solidFill>
                <a:latin typeface="Arial" charset="0"/>
              </a:rPr>
              <a:t>Thus, the total acceleration of the particle is the geometrical sum of two accelerations: </a:t>
            </a:r>
            <a:r>
              <a:rPr lang="en-US" altLang="ru-RU" sz="1000" b="1" dirty="0" smtClean="0">
                <a:solidFill>
                  <a:srgbClr val="00007D">
                    <a:lumMod val="60000"/>
                    <a:lumOff val="40000"/>
                  </a:srgbClr>
                </a:solidFill>
                <a:latin typeface="Arial" charset="0"/>
              </a:rPr>
              <a:t>tangential</a:t>
            </a:r>
            <a:r>
              <a:rPr lang="en-US" sz="1000" b="1" dirty="0" smtClean="0">
                <a:solidFill>
                  <a:srgbClr val="00007D">
                    <a:lumMod val="60000"/>
                    <a:lumOff val="40000"/>
                  </a:srgbClr>
                </a:solidFill>
                <a:latin typeface="Arial" charset="0"/>
              </a:rPr>
              <a:t> acceleration </a:t>
            </a:r>
            <a:r>
              <a:rPr lang="en-US" sz="1000" dirty="0">
                <a:solidFill>
                  <a:srgbClr val="000000"/>
                </a:solidFill>
                <a:latin typeface="Arial" charset="0"/>
              </a:rPr>
              <a:t>equal to the first derivative of the numerical value of the velocity, or the second derivative of the displacement with respect to </a:t>
            </a:r>
            <a:r>
              <a:rPr lang="en-US" sz="1000" dirty="0" smtClean="0">
                <a:solidFill>
                  <a:srgbClr val="000000"/>
                </a:solidFill>
                <a:latin typeface="Arial" charset="0"/>
              </a:rPr>
              <a:t>time, and</a:t>
            </a:r>
            <a:r>
              <a:rPr lang="en-US" sz="1000" b="1" dirty="0" smtClean="0">
                <a:solidFill>
                  <a:srgbClr val="00007D">
                    <a:lumMod val="60000"/>
                    <a:lumOff val="40000"/>
                  </a:srgbClr>
                </a:solidFill>
                <a:latin typeface="Arial" charset="0"/>
              </a:rPr>
              <a:t> normal acceleration </a:t>
            </a:r>
            <a:r>
              <a:rPr lang="en-US" sz="1000" dirty="0" smtClean="0">
                <a:solidFill>
                  <a:srgbClr val="000000"/>
                </a:solidFill>
                <a:latin typeface="Arial" charset="0"/>
              </a:rPr>
              <a:t>equal </a:t>
            </a:r>
            <a:r>
              <a:rPr lang="en-US" sz="1000" dirty="0">
                <a:solidFill>
                  <a:srgbClr val="000000"/>
                </a:solidFill>
                <a:latin typeface="Arial" charset="0"/>
              </a:rPr>
              <a:t>to the second power of the velocity divided </a:t>
            </a:r>
            <a:r>
              <a:rPr lang="en-US" sz="1000" dirty="0" smtClean="0">
                <a:solidFill>
                  <a:srgbClr val="000000"/>
                </a:solidFill>
                <a:latin typeface="Arial" charset="0"/>
              </a:rPr>
              <a:t>by the </a:t>
            </a:r>
            <a:r>
              <a:rPr lang="en-US" sz="1000" dirty="0">
                <a:solidFill>
                  <a:srgbClr val="000000"/>
                </a:solidFill>
                <a:latin typeface="Arial" charset="0"/>
              </a:rPr>
              <a:t>radius of </a:t>
            </a:r>
            <a:r>
              <a:rPr lang="en-US" sz="1000" dirty="0" smtClean="0">
                <a:solidFill>
                  <a:srgbClr val="000000"/>
                </a:solidFill>
                <a:latin typeface="Arial" charset="0"/>
              </a:rPr>
              <a:t>the curvature </a:t>
            </a:r>
            <a:r>
              <a:rPr lang="en-US" sz="1000" dirty="0">
                <a:solidFill>
                  <a:srgbClr val="000000"/>
                </a:solidFill>
                <a:latin typeface="Arial" charset="0"/>
              </a:rPr>
              <a:t>of </a:t>
            </a:r>
            <a:r>
              <a:rPr lang="en-US" sz="1000" dirty="0" smtClean="0">
                <a:solidFill>
                  <a:srgbClr val="000000"/>
                </a:solidFill>
                <a:latin typeface="Arial" charset="0"/>
              </a:rPr>
              <a:t>the </a:t>
            </a:r>
            <a:r>
              <a:rPr lang="en-US" sz="1000" dirty="0">
                <a:solidFill>
                  <a:srgbClr val="000000"/>
                </a:solidFill>
                <a:latin typeface="Arial" charset="0"/>
              </a:rPr>
              <a:t>path at the given point of </a:t>
            </a:r>
            <a:r>
              <a:rPr lang="en-US" sz="1000" dirty="0" smtClean="0">
                <a:solidFill>
                  <a:srgbClr val="000000"/>
                </a:solidFill>
                <a:latin typeface="Arial" charset="0"/>
              </a:rPr>
              <a:t>the path</a:t>
            </a:r>
          </a:p>
          <a:p>
            <a:r>
              <a:rPr lang="en-US" sz="1000" dirty="0" smtClean="0">
                <a:solidFill>
                  <a:srgbClr val="000000"/>
                </a:solidFill>
                <a:latin typeface="Arial" charset="0"/>
              </a:rPr>
              <a:t> </a:t>
            </a:r>
          </a:p>
          <a:p>
            <a:r>
              <a:rPr lang="en-US" sz="1000" dirty="0" smtClean="0">
                <a:solidFill>
                  <a:srgbClr val="000000"/>
                </a:solidFill>
                <a:latin typeface="Arial" charset="0"/>
              </a:rPr>
              <a:t>The </a:t>
            </a:r>
            <a:r>
              <a:rPr lang="en-US" altLang="ru-RU" sz="1000" b="1" dirty="0" smtClean="0">
                <a:solidFill>
                  <a:srgbClr val="00007D">
                    <a:lumMod val="60000"/>
                    <a:lumOff val="40000"/>
                  </a:srgbClr>
                </a:solidFill>
                <a:latin typeface="Arial" charset="0"/>
              </a:rPr>
              <a:t>tangential</a:t>
            </a:r>
            <a:r>
              <a:rPr lang="en-US" sz="1000" b="1" dirty="0" smtClean="0">
                <a:solidFill>
                  <a:srgbClr val="00007D">
                    <a:lumMod val="60000"/>
                    <a:lumOff val="40000"/>
                  </a:srgbClr>
                </a:solidFill>
                <a:latin typeface="Arial" charset="0"/>
              </a:rPr>
              <a:t> </a:t>
            </a:r>
            <a:r>
              <a:rPr lang="en-US" sz="1000" b="1" dirty="0">
                <a:solidFill>
                  <a:srgbClr val="00007D">
                    <a:lumMod val="60000"/>
                    <a:lumOff val="40000"/>
                  </a:srgbClr>
                </a:solidFill>
                <a:latin typeface="Arial" charset="0"/>
              </a:rPr>
              <a:t>acceleration </a:t>
            </a:r>
            <a:r>
              <a:rPr lang="en-US" sz="1000" dirty="0" smtClean="0">
                <a:solidFill>
                  <a:srgbClr val="000000"/>
                </a:solidFill>
                <a:latin typeface="Arial" charset="0"/>
              </a:rPr>
              <a:t> is directed along the tangent to the path towards the arc coordinate increase if              , </a:t>
            </a:r>
            <a:r>
              <a:rPr lang="en-US" altLang="ru-RU" sz="1000" dirty="0" smtClean="0">
                <a:solidFill>
                  <a:srgbClr val="000000"/>
                </a:solidFill>
                <a:latin typeface="Arial" charset="0"/>
              </a:rPr>
              <a:t>(otherwise – in opposite sense).</a:t>
            </a:r>
          </a:p>
          <a:p>
            <a:r>
              <a:rPr lang="en-US" sz="1000" b="1" dirty="0" smtClean="0">
                <a:solidFill>
                  <a:srgbClr val="00007D">
                    <a:lumMod val="60000"/>
                    <a:lumOff val="40000"/>
                  </a:srgbClr>
                </a:solidFill>
                <a:latin typeface="Arial" charset="0"/>
              </a:rPr>
              <a:t>The normal </a:t>
            </a:r>
            <a:r>
              <a:rPr lang="en-US" sz="1000" b="1" dirty="0">
                <a:solidFill>
                  <a:srgbClr val="00007D">
                    <a:lumMod val="60000"/>
                    <a:lumOff val="40000"/>
                  </a:srgbClr>
                </a:solidFill>
                <a:latin typeface="Arial" charset="0"/>
              </a:rPr>
              <a:t>acceleration </a:t>
            </a:r>
            <a:r>
              <a:rPr lang="en-US" sz="1000" dirty="0" smtClean="0">
                <a:solidFill>
                  <a:srgbClr val="000000"/>
                </a:solidFill>
                <a:latin typeface="Arial" charset="0"/>
              </a:rPr>
              <a:t>is </a:t>
            </a:r>
            <a:r>
              <a:rPr lang="en-US" sz="1000" dirty="0">
                <a:solidFill>
                  <a:srgbClr val="000000"/>
                </a:solidFill>
                <a:latin typeface="Arial" charset="0"/>
              </a:rPr>
              <a:t>directed towards </a:t>
            </a:r>
            <a:r>
              <a:rPr lang="en-US" sz="1000" dirty="0" smtClean="0">
                <a:solidFill>
                  <a:srgbClr val="000000"/>
                </a:solidFill>
                <a:latin typeface="Arial" charset="0"/>
              </a:rPr>
              <a:t>the concavity  of </a:t>
            </a:r>
            <a:r>
              <a:rPr lang="en-US" sz="1000" dirty="0">
                <a:solidFill>
                  <a:srgbClr val="000000"/>
                </a:solidFill>
                <a:latin typeface="Arial" charset="0"/>
              </a:rPr>
              <a:t>the </a:t>
            </a:r>
            <a:r>
              <a:rPr lang="en-US" sz="1000" dirty="0" smtClean="0">
                <a:solidFill>
                  <a:srgbClr val="000000"/>
                </a:solidFill>
                <a:latin typeface="Arial" charset="0"/>
              </a:rPr>
              <a:t>path perpendicular to  the </a:t>
            </a:r>
            <a:r>
              <a:rPr lang="en-US" altLang="ru-RU" sz="1000" dirty="0">
                <a:solidFill>
                  <a:srgbClr val="000000"/>
                </a:solidFill>
                <a:latin typeface="Arial" charset="0"/>
              </a:rPr>
              <a:t>tangent</a:t>
            </a:r>
            <a:r>
              <a:rPr lang="en-US" sz="1000" dirty="0">
                <a:solidFill>
                  <a:srgbClr val="000000"/>
                </a:solidFill>
                <a:latin typeface="Arial" charset="0"/>
              </a:rPr>
              <a:t> </a:t>
            </a:r>
            <a:r>
              <a:rPr lang="en-US" sz="1000" dirty="0" smtClean="0">
                <a:solidFill>
                  <a:srgbClr val="000000"/>
                </a:solidFill>
                <a:latin typeface="Arial" charset="0"/>
              </a:rPr>
              <a:t>acceleration. </a:t>
            </a:r>
            <a:r>
              <a:rPr lang="ru-RU"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2" name="Объект 1"/>
          <p:cNvGraphicFramePr>
            <a:graphicFrameLocks noChangeAspect="1"/>
          </p:cNvGraphicFramePr>
          <p:nvPr>
            <p:extLst>
              <p:ext uri="{D42A27DB-BD31-4B8C-83A1-F6EECF244321}">
                <p14:modId xmlns:p14="http://schemas.microsoft.com/office/powerpoint/2010/main" val="1847325143"/>
              </p:ext>
            </p:extLst>
          </p:nvPr>
        </p:nvGraphicFramePr>
        <p:xfrm>
          <a:off x="2551016" y="4924424"/>
          <a:ext cx="355600" cy="160338"/>
        </p:xfrm>
        <a:graphic>
          <a:graphicData uri="http://schemas.openxmlformats.org/presentationml/2006/ole">
            <mc:AlternateContent xmlns:mc="http://schemas.openxmlformats.org/markup-compatibility/2006">
              <mc:Choice xmlns:v="urn:schemas-microsoft-com:vml" Requires="v">
                <p:oleObj spid="_x0000_s625794" name="Формула" r:id="rId128" imgW="355138" imgH="177569" progId="Equation.3">
                  <p:embed/>
                </p:oleObj>
              </mc:Choice>
              <mc:Fallback>
                <p:oleObj name="Формула" r:id="rId128" imgW="355138" imgH="177569" progId="Equation.3">
                  <p:embed/>
                  <p:pic>
                    <p:nvPicPr>
                      <p:cNvPr id="0" name=""/>
                      <p:cNvPicPr>
                        <a:picLocks noChangeAspect="1" noChangeArrowheads="1"/>
                      </p:cNvPicPr>
                      <p:nvPr/>
                    </p:nvPicPr>
                    <p:blipFill>
                      <a:blip r:embed="rId129">
                        <a:extLst>
                          <a:ext uri="{28A0092B-C50C-407E-A947-70E740481C1C}">
                            <a14:useLocalDpi xmlns:a14="http://schemas.microsoft.com/office/drawing/2010/main" val="0"/>
                          </a:ext>
                        </a:extLst>
                      </a:blip>
                      <a:srcRect/>
                      <a:stretch>
                        <a:fillRect/>
                      </a:stretch>
                    </p:blipFill>
                    <p:spPr bwMode="auto">
                      <a:xfrm>
                        <a:off x="2551016" y="4924424"/>
                        <a:ext cx="355600" cy="160338"/>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 name="Объект 2"/>
          <p:cNvGraphicFramePr>
            <a:graphicFrameLocks noChangeAspect="1"/>
          </p:cNvGraphicFramePr>
          <p:nvPr>
            <p:extLst>
              <p:ext uri="{D42A27DB-BD31-4B8C-83A1-F6EECF244321}">
                <p14:modId xmlns:p14="http://schemas.microsoft.com/office/powerpoint/2010/main" val="810959650"/>
              </p:ext>
            </p:extLst>
          </p:nvPr>
        </p:nvGraphicFramePr>
        <p:xfrm>
          <a:off x="3320991" y="4479926"/>
          <a:ext cx="774700" cy="228600"/>
        </p:xfrm>
        <a:graphic>
          <a:graphicData uri="http://schemas.openxmlformats.org/presentationml/2006/ole">
            <mc:AlternateContent xmlns:mc="http://schemas.openxmlformats.org/markup-compatibility/2006">
              <mc:Choice xmlns:v="urn:schemas-microsoft-com:vml" Requires="v">
                <p:oleObj spid="_x0000_s625795" name="Формула" r:id="rId130" imgW="774364" imgH="228501" progId="Equation.3">
                  <p:embed/>
                </p:oleObj>
              </mc:Choice>
              <mc:Fallback>
                <p:oleObj name="Формула" r:id="rId130" imgW="774364" imgH="228501" progId="Equation.3">
                  <p:embed/>
                  <p:pic>
                    <p:nvPicPr>
                      <p:cNvPr id="0" name=""/>
                      <p:cNvPicPr>
                        <a:picLocks noChangeAspect="1" noChangeArrowheads="1"/>
                      </p:cNvPicPr>
                      <p:nvPr/>
                    </p:nvPicPr>
                    <p:blipFill>
                      <a:blip r:embed="rId131">
                        <a:extLst>
                          <a:ext uri="{28A0092B-C50C-407E-A947-70E740481C1C}">
                            <a14:useLocalDpi xmlns:a14="http://schemas.microsoft.com/office/drawing/2010/main" val="0"/>
                          </a:ext>
                        </a:extLst>
                      </a:blip>
                      <a:srcRect/>
                      <a:stretch>
                        <a:fillRect/>
                      </a:stretch>
                    </p:blipFill>
                    <p:spPr bwMode="auto">
                      <a:xfrm>
                        <a:off x="3320991" y="4479926"/>
                        <a:ext cx="774700" cy="2286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181" name="Text Box 201"/>
          <p:cNvSpPr txBox="1">
            <a:spLocks noChangeArrowheads="1"/>
          </p:cNvSpPr>
          <p:nvPr/>
        </p:nvSpPr>
        <p:spPr bwMode="auto">
          <a:xfrm>
            <a:off x="2172846" y="5407258"/>
            <a:ext cx="214674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rgbClr val="00007D">
                    <a:lumMod val="60000"/>
                    <a:lumOff val="40000"/>
                  </a:srgbClr>
                </a:solidFill>
                <a:latin typeface="Arial" charset="0"/>
              </a:rPr>
              <a:t>Module of the total acceleration</a:t>
            </a:r>
            <a:endParaRPr lang="ru-RU" altLang="ru-RU" sz="1000" b="1" dirty="0">
              <a:solidFill>
                <a:srgbClr val="00007D">
                  <a:lumMod val="60000"/>
                  <a:lumOff val="40000"/>
                </a:srgbClr>
              </a:solidFill>
              <a:latin typeface="Arial" charset="0"/>
            </a:endParaRPr>
          </a:p>
        </p:txBody>
      </p:sp>
      <p:graphicFrame>
        <p:nvGraphicFramePr>
          <p:cNvPr id="4" name="Объект 3"/>
          <p:cNvGraphicFramePr>
            <a:graphicFrameLocks noChangeAspect="1"/>
          </p:cNvGraphicFramePr>
          <p:nvPr>
            <p:extLst>
              <p:ext uri="{D42A27DB-BD31-4B8C-83A1-F6EECF244321}">
                <p14:modId xmlns:p14="http://schemas.microsoft.com/office/powerpoint/2010/main" val="1561391422"/>
              </p:ext>
            </p:extLst>
          </p:nvPr>
        </p:nvGraphicFramePr>
        <p:xfrm>
          <a:off x="4341813" y="5402263"/>
          <a:ext cx="927100" cy="292100"/>
        </p:xfrm>
        <a:graphic>
          <a:graphicData uri="http://schemas.openxmlformats.org/presentationml/2006/ole">
            <mc:AlternateContent xmlns:mc="http://schemas.openxmlformats.org/markup-compatibility/2006">
              <mc:Choice xmlns:v="urn:schemas-microsoft-com:vml" Requires="v">
                <p:oleObj spid="_x0000_s625796" name="Equation" r:id="rId132" imgW="927000" imgH="291960" progId="Equation.DSMT4">
                  <p:embed/>
                </p:oleObj>
              </mc:Choice>
              <mc:Fallback>
                <p:oleObj name="Equation" r:id="rId132" imgW="927000" imgH="291960" progId="Equation.DSMT4">
                  <p:embed/>
                  <p:pic>
                    <p:nvPicPr>
                      <p:cNvPr id="0" name=""/>
                      <p:cNvPicPr>
                        <a:picLocks noChangeAspect="1" noChangeArrowheads="1"/>
                      </p:cNvPicPr>
                      <p:nvPr/>
                    </p:nvPicPr>
                    <p:blipFill>
                      <a:blip r:embed="rId133"/>
                      <a:srcRect/>
                      <a:stretch>
                        <a:fillRect/>
                      </a:stretch>
                    </p:blipFill>
                    <p:spPr bwMode="auto">
                      <a:xfrm>
                        <a:off x="4341813" y="5402263"/>
                        <a:ext cx="927100" cy="292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Tree>
    <p:extLst>
      <p:ext uri="{BB962C8B-B14F-4D97-AF65-F5344CB8AC3E}">
        <p14:creationId xmlns:p14="http://schemas.microsoft.com/office/powerpoint/2010/main" val="36481851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256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256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257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257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22572"/>
                                        </p:tgtEl>
                                        <p:attrNameLst>
                                          <p:attrName>style.visibility</p:attrName>
                                        </p:attrNameLst>
                                      </p:cBhvr>
                                      <p:to>
                                        <p:strVal val="visible"/>
                                      </p:to>
                                    </p:set>
                                  </p:childTnLst>
                                </p:cTn>
                              </p:par>
                            </p:childTnLst>
                          </p:cTn>
                        </p:par>
                        <p:par>
                          <p:cTn id="15" fill="hold" nodeType="afterGroup">
                            <p:stCondLst>
                              <p:cond delay="0"/>
                            </p:stCondLst>
                            <p:childTnLst>
                              <p:par>
                                <p:cTn id="16" presetID="1" presetClass="entr" presetSubtype="0" fill="hold" nodeType="afterEffect">
                                  <p:stCondLst>
                                    <p:cond delay="0"/>
                                  </p:stCondLst>
                                  <p:childTnLst>
                                    <p:set>
                                      <p:cBhvr>
                                        <p:cTn id="17" dur="1" fill="hold">
                                          <p:stCondLst>
                                            <p:cond delay="0"/>
                                          </p:stCondLst>
                                        </p:cTn>
                                        <p:tgtEl>
                                          <p:spTgt spid="322579"/>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22596"/>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322597"/>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22759"/>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2259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22599"/>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322600"/>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22602"/>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22603"/>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22604"/>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22697"/>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322697"/>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22698"/>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22605"/>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22606"/>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22607"/>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22608"/>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2264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322636"/>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22640"/>
                                        </p:tgtEl>
                                        <p:attrNameLst>
                                          <p:attrName>style.visibility</p:attrName>
                                        </p:attrNameLst>
                                      </p:cBhvr>
                                      <p:to>
                                        <p:strVal val="visible"/>
                                      </p:to>
                                    </p:set>
                                  </p:childTnLst>
                                </p:cTn>
                              </p:par>
                              <p:par>
                                <p:cTn id="64" presetID="1" presetClass="entr" presetSubtype="0" fill="hold" grpId="1" nodeType="withEffect">
                                  <p:stCondLst>
                                    <p:cond delay="0"/>
                                  </p:stCondLst>
                                  <p:childTnLst>
                                    <p:set>
                                      <p:cBhvr>
                                        <p:cTn id="65" dur="1" fill="hold">
                                          <p:stCondLst>
                                            <p:cond delay="0"/>
                                          </p:stCondLst>
                                        </p:cTn>
                                        <p:tgtEl>
                                          <p:spTgt spid="32263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22639"/>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322635"/>
                                        </p:tgtEl>
                                        <p:attrNameLst>
                                          <p:attrName>style.visibility</p:attrName>
                                        </p:attrNameLst>
                                      </p:cBhvr>
                                      <p:to>
                                        <p:strVal val="visible"/>
                                      </p:to>
                                    </p:set>
                                  </p:childTnLst>
                                </p:cTn>
                              </p:par>
                              <p:par>
                                <p:cTn id="70" presetID="1" presetClass="entr" presetSubtype="0" fill="hold" grpId="1" nodeType="withEffect">
                                  <p:stCondLst>
                                    <p:cond delay="0"/>
                                  </p:stCondLst>
                                  <p:childTnLst>
                                    <p:set>
                                      <p:cBhvr>
                                        <p:cTn id="71" dur="1" fill="hold">
                                          <p:stCondLst>
                                            <p:cond delay="0"/>
                                          </p:stCondLst>
                                        </p:cTn>
                                        <p:tgtEl>
                                          <p:spTgt spid="322635"/>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22637"/>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22638"/>
                                        </p:tgtEl>
                                        <p:attrNameLst>
                                          <p:attrName>style.visibility</p:attrName>
                                        </p:attrNameLst>
                                      </p:cBhvr>
                                      <p:to>
                                        <p:strVal val="visible"/>
                                      </p:to>
                                    </p:set>
                                  </p:childTnLst>
                                </p:cTn>
                              </p:par>
                              <p:par>
                                <p:cTn id="76" presetID="1" presetClass="entr" presetSubtype="0" fill="hold" grpId="1" nodeType="withEffect">
                                  <p:stCondLst>
                                    <p:cond delay="0"/>
                                  </p:stCondLst>
                                  <p:childTnLst>
                                    <p:set>
                                      <p:cBhvr>
                                        <p:cTn id="77" dur="1" fill="hold">
                                          <p:stCondLst>
                                            <p:cond delay="0"/>
                                          </p:stCondLst>
                                        </p:cTn>
                                        <p:tgtEl>
                                          <p:spTgt spid="322637"/>
                                        </p:tgtEl>
                                        <p:attrNameLst>
                                          <p:attrName>style.visibility</p:attrName>
                                        </p:attrNameLst>
                                      </p:cBhvr>
                                      <p:to>
                                        <p:strVal val="visible"/>
                                      </p:to>
                                    </p:set>
                                  </p:childTnLst>
                                </p:cTn>
                              </p:par>
                            </p:childTnLst>
                          </p:cTn>
                        </p:par>
                        <p:par>
                          <p:cTn id="78" fill="hold" nodeType="afterGroup">
                            <p:stCondLst>
                              <p:cond delay="0"/>
                            </p:stCondLst>
                            <p:childTnLst>
                              <p:par>
                                <p:cTn id="79" presetID="1" presetClass="entr" presetSubtype="0" fill="hold" nodeType="afterEffect">
                                  <p:stCondLst>
                                    <p:cond delay="0"/>
                                  </p:stCondLst>
                                  <p:childTnLst>
                                    <p:set>
                                      <p:cBhvr>
                                        <p:cTn id="80" dur="1" fill="hold">
                                          <p:stCondLst>
                                            <p:cond delay="0"/>
                                          </p:stCondLst>
                                        </p:cTn>
                                        <p:tgtEl>
                                          <p:spTgt spid="322641"/>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nodeType="clickEffect">
                                  <p:stCondLst>
                                    <p:cond delay="0"/>
                                  </p:stCondLst>
                                  <p:childTnLst>
                                    <p:set>
                                      <p:cBhvr>
                                        <p:cTn id="84" dur="1" fill="hold">
                                          <p:stCondLst>
                                            <p:cond delay="0"/>
                                          </p:stCondLst>
                                        </p:cTn>
                                        <p:tgtEl>
                                          <p:spTgt spid="322642"/>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22643"/>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22644"/>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22646"/>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22647"/>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22648"/>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22664"/>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22676"/>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2757"/>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22758"/>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22694"/>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22693"/>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9" presetClass="exit" presetSubtype="0" fill="hold" nodeType="clickEffect">
                                  <p:stCondLst>
                                    <p:cond delay="0"/>
                                  </p:stCondLst>
                                  <p:childTnLst>
                                    <p:animEffect transition="out" filter="dissolve">
                                      <p:cBhvr>
                                        <p:cTn id="114" dur="500"/>
                                        <p:tgtEl>
                                          <p:spTgt spid="322676"/>
                                        </p:tgtEl>
                                      </p:cBhvr>
                                    </p:animEffect>
                                    <p:set>
                                      <p:cBhvr>
                                        <p:cTn id="115" dur="1" fill="hold">
                                          <p:stCondLst>
                                            <p:cond delay="499"/>
                                          </p:stCondLst>
                                        </p:cTn>
                                        <p:tgtEl>
                                          <p:spTgt spid="322676"/>
                                        </p:tgtEl>
                                        <p:attrNameLst>
                                          <p:attrName>style.visibility</p:attrName>
                                        </p:attrNameLst>
                                      </p:cBhvr>
                                      <p:to>
                                        <p:strVal val="hidden"/>
                                      </p:to>
                                    </p:set>
                                  </p:childTnLst>
                                </p:cTn>
                              </p:par>
                              <p:par>
                                <p:cTn id="116" presetID="9" presetClass="exit" presetSubtype="0" fill="hold" nodeType="withEffect">
                                  <p:stCondLst>
                                    <p:cond delay="0"/>
                                  </p:stCondLst>
                                  <p:childTnLst>
                                    <p:animEffect transition="out" filter="dissolve">
                                      <p:cBhvr>
                                        <p:cTn id="117" dur="500"/>
                                        <p:tgtEl>
                                          <p:spTgt spid="322757"/>
                                        </p:tgtEl>
                                      </p:cBhvr>
                                    </p:animEffect>
                                    <p:set>
                                      <p:cBhvr>
                                        <p:cTn id="118" dur="1" fill="hold">
                                          <p:stCondLst>
                                            <p:cond delay="499"/>
                                          </p:stCondLst>
                                        </p:cTn>
                                        <p:tgtEl>
                                          <p:spTgt spid="322757"/>
                                        </p:tgtEl>
                                        <p:attrNameLst>
                                          <p:attrName>style.visibility</p:attrName>
                                        </p:attrNameLst>
                                      </p:cBhvr>
                                      <p:to>
                                        <p:strVal val="hidden"/>
                                      </p:to>
                                    </p:set>
                                  </p:childTnLst>
                                </p:cTn>
                              </p:par>
                              <p:par>
                                <p:cTn id="119" presetID="1" presetClass="entr" presetSubtype="0" fill="hold" nodeType="withEffect">
                                  <p:stCondLst>
                                    <p:cond delay="0"/>
                                  </p:stCondLst>
                                  <p:childTnLst>
                                    <p:set>
                                      <p:cBhvr>
                                        <p:cTn id="120" dur="1" fill="hold">
                                          <p:stCondLst>
                                            <p:cond delay="0"/>
                                          </p:stCondLst>
                                        </p:cTn>
                                        <p:tgtEl>
                                          <p:spTgt spid="322696"/>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22695"/>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22692"/>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322691"/>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322699"/>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322700"/>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32272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 presetClass="entr" presetSubtype="0" fill="hold" grpId="0" nodeType="clickEffect">
                                  <p:stCondLst>
                                    <p:cond delay="0"/>
                                  </p:stCondLst>
                                  <p:childTnLst>
                                    <p:set>
                                      <p:cBhvr>
                                        <p:cTn id="138" dur="1" fill="hold">
                                          <p:stCondLst>
                                            <p:cond delay="0"/>
                                          </p:stCondLst>
                                        </p:cTn>
                                        <p:tgtEl>
                                          <p:spTgt spid="322731"/>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322733"/>
                                        </p:tgtEl>
                                        <p:attrNameLst>
                                          <p:attrName>style.visibility</p:attrName>
                                        </p:attrNameLst>
                                      </p:cBhvr>
                                      <p:to>
                                        <p:strVal val="visible"/>
                                      </p:to>
                                    </p:set>
                                    <p:anim calcmode="lin" valueType="num">
                                      <p:cBhvr additive="base">
                                        <p:cTn id="143" dur="500" fill="hold"/>
                                        <p:tgtEl>
                                          <p:spTgt spid="322733"/>
                                        </p:tgtEl>
                                        <p:attrNameLst>
                                          <p:attrName>ppt_x</p:attrName>
                                        </p:attrNameLst>
                                      </p:cBhvr>
                                      <p:tavLst>
                                        <p:tav tm="0">
                                          <p:val>
                                            <p:strVal val="#ppt_x"/>
                                          </p:val>
                                        </p:tav>
                                        <p:tav tm="100000">
                                          <p:val>
                                            <p:strVal val="#ppt_x"/>
                                          </p:val>
                                        </p:tav>
                                      </p:tavLst>
                                    </p:anim>
                                    <p:anim calcmode="lin" valueType="num">
                                      <p:cBhvr additive="base">
                                        <p:cTn id="144" dur="500" fill="hold"/>
                                        <p:tgtEl>
                                          <p:spTgt spid="322733"/>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322732"/>
                                        </p:tgtEl>
                                        <p:attrNameLst>
                                          <p:attrName>style.visibility</p:attrName>
                                        </p:attrNameLst>
                                      </p:cBhvr>
                                      <p:to>
                                        <p:strVal val="visible"/>
                                      </p:to>
                                    </p:set>
                                    <p:anim calcmode="lin" valueType="num">
                                      <p:cBhvr additive="base">
                                        <p:cTn id="147" dur="500" fill="hold"/>
                                        <p:tgtEl>
                                          <p:spTgt spid="322732"/>
                                        </p:tgtEl>
                                        <p:attrNameLst>
                                          <p:attrName>ppt_x</p:attrName>
                                        </p:attrNameLst>
                                      </p:cBhvr>
                                      <p:tavLst>
                                        <p:tav tm="0">
                                          <p:val>
                                            <p:strVal val="#ppt_x"/>
                                          </p:val>
                                        </p:tav>
                                        <p:tav tm="100000">
                                          <p:val>
                                            <p:strVal val="#ppt_x"/>
                                          </p:val>
                                        </p:tav>
                                      </p:tavLst>
                                    </p:anim>
                                    <p:anim calcmode="lin" valueType="num">
                                      <p:cBhvr additive="base">
                                        <p:cTn id="148" dur="500" fill="hold"/>
                                        <p:tgtEl>
                                          <p:spTgt spid="322732"/>
                                        </p:tgtEl>
                                        <p:attrNameLst>
                                          <p:attrName>ppt_y</p:attrName>
                                        </p:attrNameLst>
                                      </p:cBhvr>
                                      <p:tavLst>
                                        <p:tav tm="0">
                                          <p:val>
                                            <p:strVal val="1+#ppt_h/2"/>
                                          </p:val>
                                        </p:tav>
                                        <p:tav tm="100000">
                                          <p:val>
                                            <p:strVal val="#ppt_y"/>
                                          </p:val>
                                        </p:tav>
                                      </p:tavLst>
                                    </p:anim>
                                  </p:childTnLst>
                                </p:cTn>
                              </p:par>
                              <p:par>
                                <p:cTn id="149" presetID="1" presetClass="entr" presetSubtype="0" fill="hold" nodeType="withEffect">
                                  <p:stCondLst>
                                    <p:cond delay="0"/>
                                  </p:stCondLst>
                                  <p:childTnLst>
                                    <p:set>
                                      <p:cBhvr>
                                        <p:cTn id="150" dur="1" fill="hold">
                                          <p:stCondLst>
                                            <p:cond delay="0"/>
                                          </p:stCondLst>
                                        </p:cTn>
                                        <p:tgtEl>
                                          <p:spTgt spid="322735"/>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322734"/>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322736"/>
                                        </p:tgtEl>
                                        <p:attrNameLst>
                                          <p:attrName>style.visibility</p:attrName>
                                        </p:attrNameLst>
                                      </p:cBhvr>
                                      <p:to>
                                        <p:strVal val="visible"/>
                                      </p:to>
                                    </p:set>
                                  </p:childTnLst>
                                </p:cTn>
                              </p:par>
                              <p:par>
                                <p:cTn id="155" presetID="2" presetClass="entr" presetSubtype="4" fill="hold" grpId="0" nodeType="withEffect">
                                  <p:stCondLst>
                                    <p:cond delay="0"/>
                                  </p:stCondLst>
                                  <p:childTnLst>
                                    <p:set>
                                      <p:cBhvr>
                                        <p:cTn id="156" dur="1" fill="hold">
                                          <p:stCondLst>
                                            <p:cond delay="0"/>
                                          </p:stCondLst>
                                        </p:cTn>
                                        <p:tgtEl>
                                          <p:spTgt spid="322737"/>
                                        </p:tgtEl>
                                        <p:attrNameLst>
                                          <p:attrName>style.visibility</p:attrName>
                                        </p:attrNameLst>
                                      </p:cBhvr>
                                      <p:to>
                                        <p:strVal val="visible"/>
                                      </p:to>
                                    </p:set>
                                    <p:anim calcmode="lin" valueType="num">
                                      <p:cBhvr additive="base">
                                        <p:cTn id="157" dur="500" fill="hold"/>
                                        <p:tgtEl>
                                          <p:spTgt spid="322737"/>
                                        </p:tgtEl>
                                        <p:attrNameLst>
                                          <p:attrName>ppt_x</p:attrName>
                                        </p:attrNameLst>
                                      </p:cBhvr>
                                      <p:tavLst>
                                        <p:tav tm="0">
                                          <p:val>
                                            <p:strVal val="#ppt_x"/>
                                          </p:val>
                                        </p:tav>
                                        <p:tav tm="100000">
                                          <p:val>
                                            <p:strVal val="#ppt_x"/>
                                          </p:val>
                                        </p:tav>
                                      </p:tavLst>
                                    </p:anim>
                                    <p:anim calcmode="lin" valueType="num">
                                      <p:cBhvr additive="base">
                                        <p:cTn id="158" dur="500" fill="hold"/>
                                        <p:tgtEl>
                                          <p:spTgt spid="322737"/>
                                        </p:tgtEl>
                                        <p:attrNameLst>
                                          <p:attrName>ppt_y</p:attrName>
                                        </p:attrNameLst>
                                      </p:cBhvr>
                                      <p:tavLst>
                                        <p:tav tm="0">
                                          <p:val>
                                            <p:strVal val="1+#ppt_h/2"/>
                                          </p:val>
                                        </p:tav>
                                        <p:tav tm="100000">
                                          <p:val>
                                            <p:strVal val="#ppt_y"/>
                                          </p:val>
                                        </p:tav>
                                      </p:tavLst>
                                    </p:anim>
                                  </p:childTnLst>
                                </p:cTn>
                              </p:par>
                              <p:par>
                                <p:cTn id="159" presetID="1" presetClass="entr" presetSubtype="0" fill="hold" nodeType="withEffect">
                                  <p:stCondLst>
                                    <p:cond delay="0"/>
                                  </p:stCondLst>
                                  <p:childTnLst>
                                    <p:set>
                                      <p:cBhvr>
                                        <p:cTn id="160" dur="1" fill="hold">
                                          <p:stCondLst>
                                            <p:cond delay="0"/>
                                          </p:stCondLst>
                                        </p:cTn>
                                        <p:tgtEl>
                                          <p:spTgt spid="322738"/>
                                        </p:tgtEl>
                                        <p:attrNameLst>
                                          <p:attrName>style.visibility</p:attrName>
                                        </p:attrNameLst>
                                      </p:cBhvr>
                                      <p:to>
                                        <p:strVal val="visible"/>
                                      </p:to>
                                    </p:se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22740"/>
                                        </p:tgtEl>
                                        <p:attrNameLst>
                                          <p:attrName>style.visibility</p:attrName>
                                        </p:attrNameLst>
                                      </p:cBhvr>
                                      <p:to>
                                        <p:strVal val="visible"/>
                                      </p:to>
                                    </p:set>
                                  </p:childTnLst>
                                </p:cTn>
                              </p:par>
                            </p:childTnLst>
                          </p:cTn>
                        </p:par>
                        <p:par>
                          <p:cTn id="165" fill="hold" nodeType="afterGroup">
                            <p:stCondLst>
                              <p:cond delay="0"/>
                            </p:stCondLst>
                            <p:childTnLst>
                              <p:par>
                                <p:cTn id="166" presetID="1" presetClass="entr" presetSubtype="0" fill="hold" nodeType="afterEffect">
                                  <p:stCondLst>
                                    <p:cond delay="0"/>
                                  </p:stCondLst>
                                  <p:childTnLst>
                                    <p:set>
                                      <p:cBhvr>
                                        <p:cTn id="167" dur="1" fill="hold">
                                          <p:stCondLst>
                                            <p:cond delay="0"/>
                                          </p:stCondLst>
                                        </p:cTn>
                                        <p:tgtEl>
                                          <p:spTgt spid="322739"/>
                                        </p:tgtEl>
                                        <p:attrNameLst>
                                          <p:attrName>style.visibility</p:attrName>
                                        </p:attrNameLst>
                                      </p:cBhvr>
                                      <p:to>
                                        <p:strVal val="visible"/>
                                      </p:to>
                                    </p:set>
                                  </p:childTnLst>
                                </p:cTn>
                              </p:par>
                              <p:par>
                                <p:cTn id="168" presetID="1" presetClass="entr" presetSubtype="0" fill="hold" grpId="0" nodeType="withEffect">
                                  <p:stCondLst>
                                    <p:cond delay="0"/>
                                  </p:stCondLst>
                                  <p:childTnLst>
                                    <p:set>
                                      <p:cBhvr>
                                        <p:cTn id="169" dur="1" fill="hold">
                                          <p:stCondLst>
                                            <p:cond delay="0"/>
                                          </p:stCondLst>
                                        </p:cTn>
                                        <p:tgtEl>
                                          <p:spTgt spid="322747"/>
                                        </p:tgtEl>
                                        <p:attrNameLst>
                                          <p:attrName>style.visibility</p:attrName>
                                        </p:attrNameLst>
                                      </p:cBhvr>
                                      <p:to>
                                        <p:strVal val="visible"/>
                                      </p:to>
                                    </p:set>
                                  </p:childTnLst>
                                </p:cTn>
                              </p:par>
                              <p:par>
                                <p:cTn id="170" presetID="1" presetClass="entr" presetSubtype="0" fill="hold" grpId="0" nodeType="withEffect">
                                  <p:stCondLst>
                                    <p:cond delay="0"/>
                                  </p:stCondLst>
                                  <p:childTnLst>
                                    <p:set>
                                      <p:cBhvr>
                                        <p:cTn id="171" dur="1" fill="hold">
                                          <p:stCondLst>
                                            <p:cond delay="0"/>
                                          </p:stCondLst>
                                        </p:cTn>
                                        <p:tgtEl>
                                          <p:spTgt spid="322748"/>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322749"/>
                                        </p:tgtEl>
                                        <p:attrNameLst>
                                          <p:attrName>style.visibility</p:attrName>
                                        </p:attrNameLst>
                                      </p:cBhvr>
                                      <p:to>
                                        <p:strVal val="visible"/>
                                      </p:to>
                                    </p:set>
                                  </p:childTnLst>
                                </p:cTn>
                              </p:par>
                              <p:par>
                                <p:cTn id="174" presetID="1" presetClass="entr" presetSubtype="0" fill="hold" nodeType="withEffect">
                                  <p:stCondLst>
                                    <p:cond delay="0"/>
                                  </p:stCondLst>
                                  <p:childTnLst>
                                    <p:set>
                                      <p:cBhvr>
                                        <p:cTn id="175" dur="1" fill="hold">
                                          <p:stCondLst>
                                            <p:cond delay="0"/>
                                          </p:stCondLst>
                                        </p:cTn>
                                        <p:tgtEl>
                                          <p:spTgt spid="322750"/>
                                        </p:tgtEl>
                                        <p:attrNameLst>
                                          <p:attrName>style.visibility</p:attrName>
                                        </p:attrNameLst>
                                      </p:cBhvr>
                                      <p:to>
                                        <p:strVal val="visibl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nodeType="clickEffect">
                                  <p:stCondLst>
                                    <p:cond delay="0"/>
                                  </p:stCondLst>
                                  <p:childTnLst>
                                    <p:set>
                                      <p:cBhvr>
                                        <p:cTn id="179" dur="1" fill="hold">
                                          <p:stCondLst>
                                            <p:cond delay="0"/>
                                          </p:stCondLst>
                                        </p:cTn>
                                        <p:tgtEl>
                                          <p:spTgt spid="322741"/>
                                        </p:tgtEl>
                                        <p:attrNameLst>
                                          <p:attrName>style.visibility</p:attrName>
                                        </p:attrNameLst>
                                      </p:cBhvr>
                                      <p:to>
                                        <p:strVal val="visible"/>
                                      </p:to>
                                    </p:set>
                                  </p:childTnLst>
                                </p:cTn>
                              </p:par>
                              <p:par>
                                <p:cTn id="180" presetID="1" presetClass="entr" presetSubtype="0" fill="hold" grpId="0" nodeType="withEffect">
                                  <p:stCondLst>
                                    <p:cond delay="0"/>
                                  </p:stCondLst>
                                  <p:childTnLst>
                                    <p:set>
                                      <p:cBhvr>
                                        <p:cTn id="181" dur="1" fill="hold">
                                          <p:stCondLst>
                                            <p:cond delay="0"/>
                                          </p:stCondLst>
                                        </p:cTn>
                                        <p:tgtEl>
                                          <p:spTgt spid="322742"/>
                                        </p:tgtEl>
                                        <p:attrNameLst>
                                          <p:attrName>style.visibility</p:attrName>
                                        </p:attrNameLst>
                                      </p:cBhvr>
                                      <p:to>
                                        <p:strVal val="visible"/>
                                      </p:to>
                                    </p:set>
                                  </p:childTnLst>
                                </p:cTn>
                              </p:par>
                              <p:par>
                                <p:cTn id="182" presetID="1" presetClass="entr" presetSubtype="0" fill="hold" grpId="0" nodeType="withEffect">
                                  <p:stCondLst>
                                    <p:cond delay="0"/>
                                  </p:stCondLst>
                                  <p:childTnLst>
                                    <p:set>
                                      <p:cBhvr>
                                        <p:cTn id="183" dur="1" fill="hold">
                                          <p:stCondLst>
                                            <p:cond delay="0"/>
                                          </p:stCondLst>
                                        </p:cTn>
                                        <p:tgtEl>
                                          <p:spTgt spid="322751"/>
                                        </p:tgtEl>
                                        <p:attrNameLst>
                                          <p:attrName>style.visibility</p:attrName>
                                        </p:attrNameLst>
                                      </p:cBhvr>
                                      <p:to>
                                        <p:strVal val="visible"/>
                                      </p:to>
                                    </p:set>
                                  </p:childTnLst>
                                </p:cTn>
                              </p:par>
                              <p:par>
                                <p:cTn id="184" presetID="1" presetClass="entr" presetSubtype="0" fill="hold" nodeType="withEffect">
                                  <p:stCondLst>
                                    <p:cond delay="0"/>
                                  </p:stCondLst>
                                  <p:childTnLst>
                                    <p:set>
                                      <p:cBhvr>
                                        <p:cTn id="185" dur="1" fill="hold">
                                          <p:stCondLst>
                                            <p:cond delay="0"/>
                                          </p:stCondLst>
                                        </p:cTn>
                                        <p:tgtEl>
                                          <p:spTgt spid="322752"/>
                                        </p:tgtEl>
                                        <p:attrNameLst>
                                          <p:attrName>style.visibility</p:attrName>
                                        </p:attrNameLst>
                                      </p:cBhvr>
                                      <p:to>
                                        <p:strVal val="visible"/>
                                      </p:to>
                                    </p:set>
                                  </p:childTnLst>
                                </p:cTn>
                              </p:par>
                              <p:par>
                                <p:cTn id="186" presetID="9" presetClass="emph" presetSubtype="0" grpId="1" nodeType="withEffect">
                                  <p:stCondLst>
                                    <p:cond delay="0"/>
                                  </p:stCondLst>
                                  <p:childTnLst>
                                    <p:set>
                                      <p:cBhvr rctx="PPT">
                                        <p:cTn id="187" dur="indefinite"/>
                                        <p:tgtEl>
                                          <p:spTgt spid="322747"/>
                                        </p:tgtEl>
                                        <p:attrNameLst>
                                          <p:attrName>style.opacity</p:attrName>
                                        </p:attrNameLst>
                                      </p:cBhvr>
                                      <p:to>
                                        <p:strVal val="0.5"/>
                                      </p:to>
                                    </p:set>
                                    <p:animEffect filter="image" prLst="opacity: 0.5">
                                      <p:cBhvr rctx="IE">
                                        <p:cTn id="188" dur="indefinite"/>
                                        <p:tgtEl>
                                          <p:spTgt spid="322747"/>
                                        </p:tgtEl>
                                      </p:cBhvr>
                                    </p:animEffect>
                                  </p:childTnLst>
                                </p:cTn>
                              </p:par>
                              <p:par>
                                <p:cTn id="189" presetID="9" presetClass="emph" presetSubtype="0" grpId="1" nodeType="withEffect">
                                  <p:stCondLst>
                                    <p:cond delay="0"/>
                                  </p:stCondLst>
                                  <p:childTnLst>
                                    <p:set>
                                      <p:cBhvr rctx="PPT">
                                        <p:cTn id="190" dur="indefinite"/>
                                        <p:tgtEl>
                                          <p:spTgt spid="322748"/>
                                        </p:tgtEl>
                                        <p:attrNameLst>
                                          <p:attrName>style.opacity</p:attrName>
                                        </p:attrNameLst>
                                      </p:cBhvr>
                                      <p:to>
                                        <p:strVal val="0.5"/>
                                      </p:to>
                                    </p:set>
                                    <p:animEffect filter="image" prLst="opacity: 0.5">
                                      <p:cBhvr rctx="IE">
                                        <p:cTn id="191" dur="indefinite"/>
                                        <p:tgtEl>
                                          <p:spTgt spid="322748"/>
                                        </p:tgtEl>
                                      </p:cBhvr>
                                    </p:animEffect>
                                  </p:childTnLst>
                                </p:cTn>
                              </p:par>
                              <p:par>
                                <p:cTn id="192" presetID="1" presetClass="entr" presetSubtype="0" fill="hold" grpId="0" nodeType="withEffect">
                                  <p:stCondLst>
                                    <p:cond delay="0"/>
                                  </p:stCondLst>
                                  <p:childTnLst>
                                    <p:set>
                                      <p:cBhvr>
                                        <p:cTn id="193" dur="1" fill="hold">
                                          <p:stCondLst>
                                            <p:cond delay="0"/>
                                          </p:stCondLst>
                                        </p:cTn>
                                        <p:tgtEl>
                                          <p:spTgt spid="322753"/>
                                        </p:tgtEl>
                                        <p:attrNameLst>
                                          <p:attrName>style.visibility</p:attrName>
                                        </p:attrNameLst>
                                      </p:cBhvr>
                                      <p:to>
                                        <p:strVal val="visible"/>
                                      </p:to>
                                    </p:set>
                                  </p:childTnLst>
                                </p:cTn>
                              </p:par>
                              <p:par>
                                <p:cTn id="194" presetID="1" presetClass="entr" presetSubtype="0" fill="hold" grpId="0" nodeType="withEffect">
                                  <p:stCondLst>
                                    <p:cond delay="0"/>
                                  </p:stCondLst>
                                  <p:childTnLst>
                                    <p:set>
                                      <p:cBhvr>
                                        <p:cTn id="195" dur="1" fill="hold">
                                          <p:stCondLst>
                                            <p:cond delay="0"/>
                                          </p:stCondLst>
                                        </p:cTn>
                                        <p:tgtEl>
                                          <p:spTgt spid="322754"/>
                                        </p:tgtEl>
                                        <p:attrNameLst>
                                          <p:attrName>style.visibility</p:attrName>
                                        </p:attrNameLst>
                                      </p:cBhvr>
                                      <p:to>
                                        <p:strVal val="visible"/>
                                      </p:to>
                                    </p:set>
                                  </p:childTnLst>
                                </p:cTn>
                              </p:par>
                              <p:par>
                                <p:cTn id="196" presetID="1" presetClass="entr" presetSubtype="0" fill="hold" grpId="1" nodeType="withEffect">
                                  <p:stCondLst>
                                    <p:cond delay="0"/>
                                  </p:stCondLst>
                                  <p:childTnLst>
                                    <p:set>
                                      <p:cBhvr>
                                        <p:cTn id="197" dur="1" fill="hold">
                                          <p:stCondLst>
                                            <p:cond delay="0"/>
                                          </p:stCondLst>
                                        </p:cTn>
                                        <p:tgtEl>
                                          <p:spTgt spid="322754"/>
                                        </p:tgtEl>
                                        <p:attrNameLst>
                                          <p:attrName>style.visibility</p:attrName>
                                        </p:attrNameLst>
                                      </p:cBhvr>
                                      <p:to>
                                        <p:strVal val="visible"/>
                                      </p:to>
                                    </p:set>
                                  </p:childTnLst>
                                </p:cTn>
                              </p:par>
                            </p:childTnLst>
                          </p:cTn>
                        </p:par>
                      </p:childTnLst>
                    </p:cTn>
                  </p:par>
                  <p:par>
                    <p:cTn id="198" fill="hold">
                      <p:stCondLst>
                        <p:cond delay="indefinite"/>
                      </p:stCondLst>
                      <p:childTnLst>
                        <p:par>
                          <p:cTn id="199" fill="hold">
                            <p:stCondLst>
                              <p:cond delay="0"/>
                            </p:stCondLst>
                            <p:childTnLst>
                              <p:par>
                                <p:cTn id="200" presetID="1" presetClass="entr" presetSubtype="0" fill="hold" grpId="0" nodeType="clickEffect">
                                  <p:stCondLst>
                                    <p:cond delay="0"/>
                                  </p:stCondLst>
                                  <p:childTnLst>
                                    <p:set>
                                      <p:cBhvr>
                                        <p:cTn id="201" dur="1" fill="hold">
                                          <p:stCondLst>
                                            <p:cond delay="0"/>
                                          </p:stCondLst>
                                        </p:cTn>
                                        <p:tgtEl>
                                          <p:spTgt spid="173"/>
                                        </p:tgtEl>
                                        <p:attrNameLst>
                                          <p:attrName>style.visibility</p:attrName>
                                        </p:attrNameLst>
                                      </p:cBhvr>
                                      <p:to>
                                        <p:strVal val="visible"/>
                                      </p:to>
                                    </p:set>
                                  </p:childTnLst>
                                </p:cTn>
                              </p:par>
                            </p:childTnLst>
                          </p:cTn>
                        </p:par>
                      </p:childTnLst>
                    </p:cTn>
                  </p:par>
                  <p:par>
                    <p:cTn id="202" fill="hold">
                      <p:stCondLst>
                        <p:cond delay="indefinite"/>
                      </p:stCondLst>
                      <p:childTnLst>
                        <p:par>
                          <p:cTn id="203" fill="hold">
                            <p:stCondLst>
                              <p:cond delay="0"/>
                            </p:stCondLst>
                            <p:childTnLst>
                              <p:par>
                                <p:cTn id="204" presetID="2" presetClass="entr" presetSubtype="4" fill="hold" grpId="0" nodeType="clickEffect">
                                  <p:stCondLst>
                                    <p:cond delay="0"/>
                                  </p:stCondLst>
                                  <p:childTnLst>
                                    <p:set>
                                      <p:cBhvr>
                                        <p:cTn id="205" dur="1" fill="hold">
                                          <p:stCondLst>
                                            <p:cond delay="0"/>
                                          </p:stCondLst>
                                        </p:cTn>
                                        <p:tgtEl>
                                          <p:spTgt spid="177"/>
                                        </p:tgtEl>
                                        <p:attrNameLst>
                                          <p:attrName>style.visibility</p:attrName>
                                        </p:attrNameLst>
                                      </p:cBhvr>
                                      <p:to>
                                        <p:strVal val="visible"/>
                                      </p:to>
                                    </p:set>
                                    <p:anim calcmode="lin" valueType="num">
                                      <p:cBhvr additive="base">
                                        <p:cTn id="206" dur="500" fill="hold"/>
                                        <p:tgtEl>
                                          <p:spTgt spid="177"/>
                                        </p:tgtEl>
                                        <p:attrNameLst>
                                          <p:attrName>ppt_x</p:attrName>
                                        </p:attrNameLst>
                                      </p:cBhvr>
                                      <p:tavLst>
                                        <p:tav tm="0">
                                          <p:val>
                                            <p:strVal val="#ppt_x"/>
                                          </p:val>
                                        </p:tav>
                                        <p:tav tm="100000">
                                          <p:val>
                                            <p:strVal val="#ppt_x"/>
                                          </p:val>
                                        </p:tav>
                                      </p:tavLst>
                                    </p:anim>
                                    <p:anim calcmode="lin" valueType="num">
                                      <p:cBhvr additive="base">
                                        <p:cTn id="207" dur="500" fill="hold"/>
                                        <p:tgtEl>
                                          <p:spTgt spid="177"/>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0"/>
                                  </p:stCondLst>
                                  <p:childTnLst>
                                    <p:set>
                                      <p:cBhvr>
                                        <p:cTn id="209" dur="1" fill="hold">
                                          <p:stCondLst>
                                            <p:cond delay="0"/>
                                          </p:stCondLst>
                                        </p:cTn>
                                        <p:tgtEl>
                                          <p:spTgt spid="178"/>
                                        </p:tgtEl>
                                        <p:attrNameLst>
                                          <p:attrName>style.visibility</p:attrName>
                                        </p:attrNameLst>
                                      </p:cBhvr>
                                      <p:to>
                                        <p:strVal val="visible"/>
                                      </p:to>
                                    </p:set>
                                    <p:anim calcmode="lin" valueType="num">
                                      <p:cBhvr additive="base">
                                        <p:cTn id="210" dur="500" fill="hold"/>
                                        <p:tgtEl>
                                          <p:spTgt spid="178"/>
                                        </p:tgtEl>
                                        <p:attrNameLst>
                                          <p:attrName>ppt_x</p:attrName>
                                        </p:attrNameLst>
                                      </p:cBhvr>
                                      <p:tavLst>
                                        <p:tav tm="0">
                                          <p:val>
                                            <p:strVal val="#ppt_x"/>
                                          </p:val>
                                        </p:tav>
                                        <p:tav tm="100000">
                                          <p:val>
                                            <p:strVal val="#ppt_x"/>
                                          </p:val>
                                        </p:tav>
                                      </p:tavLst>
                                    </p:anim>
                                    <p:anim calcmode="lin" valueType="num">
                                      <p:cBhvr additive="base">
                                        <p:cTn id="211" dur="500" fill="hold"/>
                                        <p:tgtEl>
                                          <p:spTgt spid="178"/>
                                        </p:tgtEl>
                                        <p:attrNameLst>
                                          <p:attrName>ppt_y</p:attrName>
                                        </p:attrNameLst>
                                      </p:cBhvr>
                                      <p:tavLst>
                                        <p:tav tm="0">
                                          <p:val>
                                            <p:strVal val="1+#ppt_h/2"/>
                                          </p:val>
                                        </p:tav>
                                        <p:tav tm="100000">
                                          <p:val>
                                            <p:strVal val="#ppt_y"/>
                                          </p:val>
                                        </p:tav>
                                      </p:tavLst>
                                    </p:anim>
                                  </p:childTnLst>
                                </p:cTn>
                              </p:par>
                              <p:par>
                                <p:cTn id="212" presetID="1" presetClass="entr" presetSubtype="0" fill="hold" nodeType="withEffect">
                                  <p:stCondLst>
                                    <p:cond delay="0"/>
                                  </p:stCondLst>
                                  <p:childTnLst>
                                    <p:set>
                                      <p:cBhvr>
                                        <p:cTn id="213" dur="1" fill="hold">
                                          <p:stCondLst>
                                            <p:cond delay="0"/>
                                          </p:stCondLst>
                                        </p:cTn>
                                        <p:tgtEl>
                                          <p:spTgt spid="2"/>
                                        </p:tgtEl>
                                        <p:attrNameLst>
                                          <p:attrName>style.visibility</p:attrName>
                                        </p:attrNameLst>
                                      </p:cBhvr>
                                      <p:to>
                                        <p:strVal val="visible"/>
                                      </p:to>
                                    </p:set>
                                  </p:childTnLst>
                                </p:cTn>
                              </p:par>
                              <p:par>
                                <p:cTn id="214" presetID="2" presetClass="entr" presetSubtype="4" fill="hold" nodeType="withEffect">
                                  <p:stCondLst>
                                    <p:cond delay="0"/>
                                  </p:stCondLst>
                                  <p:childTnLst>
                                    <p:set>
                                      <p:cBhvr>
                                        <p:cTn id="215" dur="1" fill="hold">
                                          <p:stCondLst>
                                            <p:cond delay="0"/>
                                          </p:stCondLst>
                                        </p:cTn>
                                        <p:tgtEl>
                                          <p:spTgt spid="2"/>
                                        </p:tgtEl>
                                        <p:attrNameLst>
                                          <p:attrName>style.visibility</p:attrName>
                                        </p:attrNameLst>
                                      </p:cBhvr>
                                      <p:to>
                                        <p:strVal val="visible"/>
                                      </p:to>
                                    </p:set>
                                    <p:anim calcmode="lin" valueType="num">
                                      <p:cBhvr additive="base">
                                        <p:cTn id="216" dur="500" fill="hold"/>
                                        <p:tgtEl>
                                          <p:spTgt spid="2"/>
                                        </p:tgtEl>
                                        <p:attrNameLst>
                                          <p:attrName>ppt_x</p:attrName>
                                        </p:attrNameLst>
                                      </p:cBhvr>
                                      <p:tavLst>
                                        <p:tav tm="0">
                                          <p:val>
                                            <p:strVal val="#ppt_x"/>
                                          </p:val>
                                        </p:tav>
                                        <p:tav tm="100000">
                                          <p:val>
                                            <p:strVal val="#ppt_x"/>
                                          </p:val>
                                        </p:tav>
                                      </p:tavLst>
                                    </p:anim>
                                    <p:anim calcmode="lin" valueType="num">
                                      <p:cBhvr additive="base">
                                        <p:cTn id="217" dur="500" fill="hold"/>
                                        <p:tgtEl>
                                          <p:spTgt spid="2"/>
                                        </p:tgtEl>
                                        <p:attrNameLst>
                                          <p:attrName>ppt_y</p:attrName>
                                        </p:attrNameLst>
                                      </p:cBhvr>
                                      <p:tavLst>
                                        <p:tav tm="0">
                                          <p:val>
                                            <p:strVal val="1+#ppt_h/2"/>
                                          </p:val>
                                        </p:tav>
                                        <p:tav tm="100000">
                                          <p:val>
                                            <p:strVal val="#ppt_y"/>
                                          </p:val>
                                        </p:tav>
                                      </p:tavLst>
                                    </p:anim>
                                  </p:childTnLst>
                                </p:cTn>
                              </p:par>
                              <p:par>
                                <p:cTn id="218" presetID="2" presetClass="entr" presetSubtype="4" fill="hold" nodeType="withEffect">
                                  <p:stCondLst>
                                    <p:cond delay="0"/>
                                  </p:stCondLst>
                                  <p:childTnLst>
                                    <p:set>
                                      <p:cBhvr>
                                        <p:cTn id="219" dur="1" fill="hold">
                                          <p:stCondLst>
                                            <p:cond delay="0"/>
                                          </p:stCondLst>
                                        </p:cTn>
                                        <p:tgtEl>
                                          <p:spTgt spid="3"/>
                                        </p:tgtEl>
                                        <p:attrNameLst>
                                          <p:attrName>style.visibility</p:attrName>
                                        </p:attrNameLst>
                                      </p:cBhvr>
                                      <p:to>
                                        <p:strVal val="visible"/>
                                      </p:to>
                                    </p:set>
                                    <p:anim calcmode="lin" valueType="num">
                                      <p:cBhvr additive="base">
                                        <p:cTn id="220" dur="500" fill="hold"/>
                                        <p:tgtEl>
                                          <p:spTgt spid="3"/>
                                        </p:tgtEl>
                                        <p:attrNameLst>
                                          <p:attrName>ppt_x</p:attrName>
                                        </p:attrNameLst>
                                      </p:cBhvr>
                                      <p:tavLst>
                                        <p:tav tm="0">
                                          <p:val>
                                            <p:strVal val="#ppt_x"/>
                                          </p:val>
                                        </p:tav>
                                        <p:tav tm="100000">
                                          <p:val>
                                            <p:strVal val="#ppt_x"/>
                                          </p:val>
                                        </p:tav>
                                      </p:tavLst>
                                    </p:anim>
                                    <p:anim calcmode="lin" valueType="num">
                                      <p:cBhvr additive="base">
                                        <p:cTn id="221"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22" fill="hold">
                      <p:stCondLst>
                        <p:cond delay="indefinite"/>
                      </p:stCondLst>
                      <p:childTnLst>
                        <p:par>
                          <p:cTn id="223" fill="hold">
                            <p:stCondLst>
                              <p:cond delay="0"/>
                            </p:stCondLst>
                            <p:childTnLst>
                              <p:par>
                                <p:cTn id="224" presetID="1" presetClass="entr" presetSubtype="0" fill="hold" grpId="0" nodeType="clickEffect">
                                  <p:stCondLst>
                                    <p:cond delay="0"/>
                                  </p:stCondLst>
                                  <p:childTnLst>
                                    <p:set>
                                      <p:cBhvr>
                                        <p:cTn id="225" dur="1" fill="hold">
                                          <p:stCondLst>
                                            <p:cond delay="0"/>
                                          </p:stCondLst>
                                        </p:cTn>
                                        <p:tgtEl>
                                          <p:spTgt spid="181"/>
                                        </p:tgtEl>
                                        <p:attrNameLst>
                                          <p:attrName>style.visibility</p:attrName>
                                        </p:attrNameLst>
                                      </p:cBhvr>
                                      <p:to>
                                        <p:strVal val="visible"/>
                                      </p:to>
                                    </p:set>
                                  </p:childTnLst>
                                </p:cTn>
                              </p:par>
                              <p:par>
                                <p:cTn id="226" presetID="1" presetClass="entr" presetSubtype="0" fill="hold" nodeType="withEffect">
                                  <p:stCondLst>
                                    <p:cond delay="0"/>
                                  </p:stCondLst>
                                  <p:childTnLst>
                                    <p:set>
                                      <p:cBhvr>
                                        <p:cTn id="227"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8" grpId="0"/>
      <p:bldP spid="322570" grpId="0" animBg="1"/>
      <p:bldP spid="322572" grpId="0" animBg="1"/>
      <p:bldP spid="322598" grpId="0"/>
      <p:bldP spid="322599" grpId="0"/>
      <p:bldP spid="322604" grpId="0"/>
      <p:bldP spid="322605" grpId="0"/>
      <p:bldP spid="322635" grpId="0" animBg="1"/>
      <p:bldP spid="322635" grpId="1" animBg="1"/>
      <p:bldP spid="322636" grpId="0" animBg="1"/>
      <p:bldP spid="322636" grpId="1" animBg="1"/>
      <p:bldP spid="322637" grpId="0" animBg="1"/>
      <p:bldP spid="322637" grpId="1" animBg="1"/>
      <p:bldP spid="322643" grpId="0"/>
      <p:bldP spid="322645" grpId="0"/>
      <p:bldP spid="322646" grpId="0"/>
      <p:bldP spid="322692" grpId="0"/>
      <p:bldP spid="322694" grpId="0"/>
      <p:bldP spid="322695" grpId="0"/>
      <p:bldP spid="322697" grpId="0" animBg="1"/>
      <p:bldP spid="322697" grpId="1" animBg="1"/>
      <p:bldP spid="322699" grpId="0"/>
      <p:bldP spid="322731" grpId="0"/>
      <p:bldP spid="322733" grpId="0" animBg="1"/>
      <p:bldP spid="322732" grpId="0"/>
      <p:bldP spid="322734" grpId="0" animBg="1"/>
      <p:bldP spid="322736" grpId="0" animBg="1"/>
      <p:bldP spid="322737" grpId="0"/>
      <p:bldP spid="322740" grpId="0"/>
      <p:bldP spid="322742" grpId="0"/>
      <p:bldP spid="322747" grpId="0" animBg="1"/>
      <p:bldP spid="322747" grpId="1" animBg="1"/>
      <p:bldP spid="322748" grpId="0" animBg="1"/>
      <p:bldP spid="322748" grpId="1" animBg="1"/>
      <p:bldP spid="322751" grpId="0" animBg="1"/>
      <p:bldP spid="322753" grpId="0" animBg="1"/>
      <p:bldP spid="322754" grpId="0" animBg="1"/>
      <p:bldP spid="322754" grpId="1" animBg="1"/>
      <p:bldP spid="173" grpId="0"/>
      <p:bldP spid="177" grpId="0" animBg="1"/>
      <p:bldP spid="178" grpId="0"/>
      <p:bldP spid="18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91" name="Rectangle 7"/>
          <p:cNvSpPr>
            <a:spLocks noGrp="1" noChangeArrowheads="1"/>
          </p:cNvSpPr>
          <p:nvPr>
            <p:ph type="title"/>
          </p:nvPr>
        </p:nvSpPr>
        <p:spPr>
          <a:xfrm>
            <a:off x="943894" y="477225"/>
            <a:ext cx="3166317" cy="360000"/>
          </a:xfrm>
          <a:solidFill>
            <a:srgbClr val="FFFF00"/>
          </a:solidFill>
          <a:ln/>
        </p:spPr>
        <p:txBody>
          <a:bodyPr/>
          <a:lstStyle/>
          <a:p>
            <a:r>
              <a:rPr lang="en-US" sz="2000" b="1" dirty="0">
                <a:solidFill>
                  <a:srgbClr val="FF0000"/>
                </a:solidFill>
                <a:latin typeface="Arial" charset="0"/>
                <a:cs typeface="Arial" charset="0"/>
              </a:rPr>
              <a:t>Section</a:t>
            </a:r>
            <a:r>
              <a:rPr lang="en-US" altLang="ru-RU" sz="2000" dirty="0" smtClean="0"/>
              <a:t> </a:t>
            </a:r>
            <a:r>
              <a:rPr lang="en-US" altLang="ru-RU" sz="2000" b="1" dirty="0" smtClean="0">
                <a:solidFill>
                  <a:srgbClr val="FF0000"/>
                </a:solidFill>
              </a:rPr>
              <a:t>1</a:t>
            </a:r>
            <a:r>
              <a:rPr lang="en-US" altLang="ru-RU" sz="2000" dirty="0" smtClean="0">
                <a:solidFill>
                  <a:srgbClr val="FF0000"/>
                </a:solidFill>
              </a:rPr>
              <a:t> </a:t>
            </a:r>
            <a:r>
              <a:rPr lang="en-US" altLang="ru-RU" sz="1800" dirty="0" smtClean="0">
                <a:solidFill>
                  <a:srgbClr val="FF0000"/>
                </a:solidFill>
              </a:rPr>
              <a:t>(</a:t>
            </a:r>
            <a:r>
              <a:rPr lang="en-US" altLang="ru-RU" sz="1800" dirty="0">
                <a:solidFill>
                  <a:srgbClr val="FF0000"/>
                </a:solidFill>
              </a:rPr>
              <a:t>continuation</a:t>
            </a:r>
            <a:r>
              <a:rPr lang="ru-RU" altLang="ru-RU" sz="1800" dirty="0" smtClean="0">
                <a:solidFill>
                  <a:srgbClr val="FF0000"/>
                </a:solidFill>
              </a:rPr>
              <a:t> </a:t>
            </a:r>
            <a:r>
              <a:rPr lang="en-US" altLang="ru-RU" sz="1800" dirty="0" smtClean="0">
                <a:solidFill>
                  <a:srgbClr val="FF0000"/>
                </a:solidFill>
              </a:rPr>
              <a:t>1</a:t>
            </a:r>
            <a:r>
              <a:rPr lang="ru-RU" altLang="ru-RU" sz="1800" dirty="0" smtClean="0">
                <a:solidFill>
                  <a:srgbClr val="FF0000"/>
                </a:solidFill>
              </a:rPr>
              <a:t>.</a:t>
            </a:r>
            <a:r>
              <a:rPr lang="en-US" altLang="ru-RU" sz="1800" dirty="0" smtClean="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23593" name="Rectangle 9"/>
          <p:cNvSpPr>
            <a:spLocks noChangeArrowheads="1"/>
          </p:cNvSpPr>
          <p:nvPr/>
        </p:nvSpPr>
        <p:spPr bwMode="auto">
          <a:xfrm>
            <a:off x="209550" y="887413"/>
            <a:ext cx="87058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a:solidFill>
                  <a:srgbClr val="FF0000"/>
                </a:solidFill>
              </a:rPr>
              <a:t>Uniformly Variable Curvilinear </a:t>
            </a:r>
            <a:r>
              <a:rPr lang="en-US" sz="1000" b="1" dirty="0" smtClean="0">
                <a:solidFill>
                  <a:srgbClr val="FF0000"/>
                </a:solidFill>
              </a:rPr>
              <a:t>Motion.</a:t>
            </a:r>
            <a:r>
              <a:rPr lang="ru-RU" sz="1000" b="1" dirty="0" smtClean="0">
                <a:solidFill>
                  <a:srgbClr val="FF0000"/>
                </a:solidFill>
              </a:rPr>
              <a:t> </a:t>
            </a:r>
            <a:r>
              <a:rPr lang="en-US" sz="1000" b="1" dirty="0">
                <a:solidFill>
                  <a:srgbClr val="00007D">
                    <a:lumMod val="60000"/>
                    <a:lumOff val="40000"/>
                  </a:srgbClr>
                </a:solidFill>
              </a:rPr>
              <a:t>Curvilinear motion is called uniformly variable if the tangential acceleration is </a:t>
            </a:r>
            <a:r>
              <a:rPr lang="en-US" sz="1000" b="1" dirty="0" smtClean="0">
                <a:solidFill>
                  <a:srgbClr val="00007D">
                    <a:lumMod val="60000"/>
                    <a:lumOff val="40000"/>
                  </a:srgbClr>
                </a:solidFill>
              </a:rPr>
              <a:t>constant. </a:t>
            </a:r>
            <a:endParaRPr lang="ru-RU" sz="1000" b="1" dirty="0">
              <a:solidFill>
                <a:srgbClr val="00007D">
                  <a:lumMod val="60000"/>
                  <a:lumOff val="40000"/>
                </a:srgbClr>
              </a:solidFill>
            </a:endParaRPr>
          </a:p>
          <a:p>
            <a:pPr>
              <a:buClr>
                <a:srgbClr val="00007D"/>
              </a:buClr>
            </a:pPr>
            <a:endParaRPr lang="ru-RU" altLang="ru-RU" sz="1000" b="1" dirty="0">
              <a:solidFill>
                <a:srgbClr val="00007D">
                  <a:lumMod val="60000"/>
                  <a:lumOff val="40000"/>
                </a:srgbClr>
              </a:solidFill>
            </a:endParaRPr>
          </a:p>
        </p:txBody>
      </p:sp>
      <p:graphicFrame>
        <p:nvGraphicFramePr>
          <p:cNvPr id="323594" name="Object 10"/>
          <p:cNvGraphicFramePr>
            <a:graphicFrameLocks noChangeAspect="1"/>
          </p:cNvGraphicFramePr>
          <p:nvPr>
            <p:extLst>
              <p:ext uri="{D42A27DB-BD31-4B8C-83A1-F6EECF244321}">
                <p14:modId xmlns:p14="http://schemas.microsoft.com/office/powerpoint/2010/main" val="2065997343"/>
              </p:ext>
            </p:extLst>
          </p:nvPr>
        </p:nvGraphicFramePr>
        <p:xfrm>
          <a:off x="1204913" y="1144225"/>
          <a:ext cx="1054100" cy="241300"/>
        </p:xfrm>
        <a:graphic>
          <a:graphicData uri="http://schemas.openxmlformats.org/presentationml/2006/ole">
            <mc:AlternateContent xmlns:mc="http://schemas.openxmlformats.org/markup-compatibility/2006">
              <mc:Choice xmlns:v="urn:schemas-microsoft-com:vml" Requires="v">
                <p:oleObj spid="_x0000_s1458225" name="Equation" r:id="rId4" imgW="1054080" imgH="241200" progId="Equation.DSMT4">
                  <p:embed/>
                </p:oleObj>
              </mc:Choice>
              <mc:Fallback>
                <p:oleObj name="Equation" r:id="rId4" imgW="1054080" imgH="241200" progId="Equation.DSMT4">
                  <p:embed/>
                  <p:pic>
                    <p:nvPicPr>
                      <p:cNvPr id="0" name=""/>
                      <p:cNvPicPr>
                        <a:picLocks noChangeAspect="1" noChangeArrowheads="1"/>
                      </p:cNvPicPr>
                      <p:nvPr/>
                    </p:nvPicPr>
                    <p:blipFill>
                      <a:blip r:embed="rId5"/>
                      <a:srcRect/>
                      <a:stretch>
                        <a:fillRect/>
                      </a:stretch>
                    </p:blipFill>
                    <p:spPr bwMode="auto">
                      <a:xfrm>
                        <a:off x="1204913" y="1144225"/>
                        <a:ext cx="10541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3595" name="Text Box 11"/>
          <p:cNvSpPr txBox="1">
            <a:spLocks noChangeArrowheads="1"/>
          </p:cNvSpPr>
          <p:nvPr/>
        </p:nvSpPr>
        <p:spPr bwMode="auto">
          <a:xfrm>
            <a:off x="3724958" y="1144225"/>
            <a:ext cx="223170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latin typeface="Arial" charset="0"/>
              </a:rPr>
              <a:t>Let us write this equation in the </a:t>
            </a:r>
            <a:r>
              <a:rPr lang="en-US" sz="1000" dirty="0" smtClean="0">
                <a:solidFill>
                  <a:srgbClr val="000000"/>
                </a:solidFill>
                <a:latin typeface="Arial" charset="0"/>
              </a:rPr>
              <a:t>form</a:t>
            </a:r>
            <a:endParaRPr 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323596" name="Object 12"/>
          <p:cNvGraphicFramePr>
            <a:graphicFrameLocks noChangeAspect="1"/>
          </p:cNvGraphicFramePr>
          <p:nvPr>
            <p:extLst>
              <p:ext uri="{D42A27DB-BD31-4B8C-83A1-F6EECF244321}">
                <p14:modId xmlns:p14="http://schemas.microsoft.com/office/powerpoint/2010/main" val="3405726040"/>
              </p:ext>
            </p:extLst>
          </p:nvPr>
        </p:nvGraphicFramePr>
        <p:xfrm>
          <a:off x="6361113" y="1077913"/>
          <a:ext cx="1397000" cy="457200"/>
        </p:xfrm>
        <a:graphic>
          <a:graphicData uri="http://schemas.openxmlformats.org/presentationml/2006/ole">
            <mc:AlternateContent xmlns:mc="http://schemas.openxmlformats.org/markup-compatibility/2006">
              <mc:Choice xmlns:v="urn:schemas-microsoft-com:vml" Requires="v">
                <p:oleObj spid="_x0000_s1458226" name="Equation" r:id="rId6" imgW="1396800" imgH="457200" progId="Equation.DSMT4">
                  <p:embed/>
                </p:oleObj>
              </mc:Choice>
              <mc:Fallback>
                <p:oleObj name="Equation" r:id="rId6" imgW="1396800" imgH="457200" progId="Equation.DSMT4">
                  <p:embed/>
                  <p:pic>
                    <p:nvPicPr>
                      <p:cNvPr id="0" name=""/>
                      <p:cNvPicPr>
                        <a:picLocks noChangeAspect="1" noChangeArrowheads="1"/>
                      </p:cNvPicPr>
                      <p:nvPr/>
                    </p:nvPicPr>
                    <p:blipFill>
                      <a:blip r:embed="rId7"/>
                      <a:srcRect/>
                      <a:stretch>
                        <a:fillRect/>
                      </a:stretch>
                    </p:blipFill>
                    <p:spPr bwMode="auto">
                      <a:xfrm>
                        <a:off x="6361113" y="1077913"/>
                        <a:ext cx="13970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23597" name="Text Box 13"/>
              <p:cNvSpPr txBox="1">
                <a:spLocks noChangeArrowheads="1"/>
              </p:cNvSpPr>
              <p:nvPr/>
            </p:nvSpPr>
            <p:spPr bwMode="auto">
              <a:xfrm>
                <a:off x="373063" y="1466849"/>
                <a:ext cx="6267100" cy="30777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r>
                  <a:rPr lang="en-US" sz="1000" dirty="0" smtClean="0">
                    <a:solidFill>
                      <a:srgbClr val="000000"/>
                    </a:solidFill>
                    <a:latin typeface="Arial" charset="0"/>
                  </a:rPr>
                  <a:t>As </a:t>
                </a:r>
                <a14:m>
                  <m:oMath xmlns:m="http://schemas.openxmlformats.org/officeDocument/2006/math">
                    <m:sSub>
                      <m:sSubPr>
                        <m:ctrlPr>
                          <a:rPr lang="en-US" sz="1400" i="1" smtClean="0">
                            <a:solidFill>
                              <a:srgbClr val="000000"/>
                            </a:solidFill>
                            <a:latin typeface="Cambria Math"/>
                          </a:rPr>
                        </m:ctrlPr>
                      </m:sSubPr>
                      <m:e>
                        <m:r>
                          <a:rPr lang="en-US" sz="1400" i="1" smtClean="0">
                            <a:solidFill>
                              <a:srgbClr val="000000"/>
                            </a:solidFill>
                            <a:latin typeface="Cambria Math"/>
                          </a:rPr>
                          <m:t>𝑎</m:t>
                        </m:r>
                      </m:e>
                      <m:sub>
                        <m:r>
                          <a:rPr lang="en-US" sz="1400" i="1" smtClean="0">
                            <a:solidFill>
                              <a:srgbClr val="000000"/>
                            </a:solidFill>
                            <a:latin typeface="Cambria Math"/>
                            <a:ea typeface="Cambria Math"/>
                          </a:rPr>
                          <m:t>𝜏</m:t>
                        </m:r>
                      </m:sub>
                    </m:sSub>
                  </m:oMath>
                </a14:m>
                <a:r>
                  <a:rPr lang="en-US" sz="1400" dirty="0" smtClean="0">
                    <a:solidFill>
                      <a:srgbClr val="000000"/>
                    </a:solidFill>
                    <a:latin typeface="Arial" charset="0"/>
                  </a:rPr>
                  <a:t>  </a:t>
                </a:r>
                <a:r>
                  <a:rPr lang="en-US" sz="1000" dirty="0" smtClean="0">
                    <a:solidFill>
                      <a:srgbClr val="000000"/>
                    </a:solidFill>
                    <a:latin typeface="Arial" charset="0"/>
                  </a:rPr>
                  <a:t>is constant</a:t>
                </a:r>
                <a:r>
                  <a:rPr lang="ru-RU" sz="1000" dirty="0" smtClean="0">
                    <a:solidFill>
                      <a:srgbClr val="000000"/>
                    </a:solidFill>
                    <a:latin typeface="Arial" charset="0"/>
                  </a:rPr>
                  <a:t> </a:t>
                </a:r>
                <a:r>
                  <a:rPr lang="en-US" sz="1000" dirty="0" smtClean="0">
                    <a:solidFill>
                      <a:srgbClr val="000000"/>
                    </a:solidFill>
                    <a:latin typeface="Arial" charset="0"/>
                  </a:rPr>
                  <a:t> </a:t>
                </a:r>
                <a:r>
                  <a:rPr lang="en-US" sz="1000" dirty="0">
                    <a:solidFill>
                      <a:srgbClr val="000000"/>
                    </a:solidFill>
                    <a:latin typeface="Arial" charset="0"/>
                  </a:rPr>
                  <a:t>integrating both members of the last equation over the corresponding intervals </a:t>
                </a:r>
                <a:r>
                  <a:rPr lang="en-US" sz="1000" dirty="0" smtClean="0">
                    <a:solidFill>
                      <a:srgbClr val="000000"/>
                    </a:solidFill>
                    <a:latin typeface="Arial" charset="0"/>
                  </a:rPr>
                  <a:t>gives</a:t>
                </a:r>
                <a:endParaRPr lang="ru-RU" altLang="ru-RU" sz="1000" dirty="0">
                  <a:solidFill>
                    <a:srgbClr val="000000"/>
                  </a:solidFill>
                  <a:latin typeface="Arial" charset="0"/>
                </a:endParaRPr>
              </a:p>
            </p:txBody>
          </p:sp>
        </mc:Choice>
        <mc:Fallback xmlns="">
          <p:sp>
            <p:nvSpPr>
              <p:cNvPr id="323597" name="Text Box 13"/>
              <p:cNvSpPr txBox="1">
                <a:spLocks noRot="1" noChangeAspect="1" noMove="1" noResize="1" noEditPoints="1" noAdjustHandles="1" noChangeArrowheads="1" noChangeShapeType="1" noTextEdit="1"/>
              </p:cNvSpPr>
              <p:nvPr/>
            </p:nvSpPr>
            <p:spPr bwMode="auto">
              <a:xfrm>
                <a:off x="373063" y="1466849"/>
                <a:ext cx="6267100" cy="307777"/>
              </a:xfrm>
              <a:prstGeom prst="rect">
                <a:avLst/>
              </a:prstGeom>
              <a:blipFill rotWithShape="1">
                <a:blip r:embed="rId8"/>
                <a:stretch>
                  <a:fillRect b="-400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3598" name="Object 14"/>
          <p:cNvGraphicFramePr>
            <a:graphicFrameLocks noChangeAspect="1"/>
          </p:cNvGraphicFramePr>
          <p:nvPr>
            <p:extLst>
              <p:ext uri="{D42A27DB-BD31-4B8C-83A1-F6EECF244321}">
                <p14:modId xmlns:p14="http://schemas.microsoft.com/office/powerpoint/2010/main" val="1280158051"/>
              </p:ext>
            </p:extLst>
          </p:nvPr>
        </p:nvGraphicFramePr>
        <p:xfrm>
          <a:off x="1571625" y="1784350"/>
          <a:ext cx="723900" cy="241300"/>
        </p:xfrm>
        <a:graphic>
          <a:graphicData uri="http://schemas.openxmlformats.org/presentationml/2006/ole">
            <mc:AlternateContent xmlns:mc="http://schemas.openxmlformats.org/markup-compatibility/2006">
              <mc:Choice xmlns:v="urn:schemas-microsoft-com:vml" Requires="v">
                <p:oleObj spid="_x0000_s1458227" name="Equation" r:id="rId9" imgW="723600" imgH="241200" progId="Equation.DSMT4">
                  <p:embed/>
                </p:oleObj>
              </mc:Choice>
              <mc:Fallback>
                <p:oleObj name="Equation" r:id="rId9" imgW="723600" imgH="241200" progId="Equation.DSMT4">
                  <p:embed/>
                  <p:pic>
                    <p:nvPicPr>
                      <p:cNvPr id="0" name=""/>
                      <p:cNvPicPr>
                        <a:picLocks noChangeAspect="1" noChangeArrowheads="1"/>
                      </p:cNvPicPr>
                      <p:nvPr/>
                    </p:nvPicPr>
                    <p:blipFill>
                      <a:blip r:embed="rId10"/>
                      <a:srcRect/>
                      <a:stretch>
                        <a:fillRect/>
                      </a:stretch>
                    </p:blipFill>
                    <p:spPr bwMode="auto">
                      <a:xfrm>
                        <a:off x="1571625" y="1784350"/>
                        <a:ext cx="7239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599" name="Object 15"/>
          <p:cNvGraphicFramePr>
            <a:graphicFrameLocks noChangeAspect="1"/>
          </p:cNvGraphicFramePr>
          <p:nvPr>
            <p:extLst>
              <p:ext uri="{D42A27DB-BD31-4B8C-83A1-F6EECF244321}">
                <p14:modId xmlns:p14="http://schemas.microsoft.com/office/powerpoint/2010/main" val="3493267966"/>
              </p:ext>
            </p:extLst>
          </p:nvPr>
        </p:nvGraphicFramePr>
        <p:xfrm>
          <a:off x="2493963" y="1639888"/>
          <a:ext cx="3429000" cy="584200"/>
        </p:xfrm>
        <a:graphic>
          <a:graphicData uri="http://schemas.openxmlformats.org/presentationml/2006/ole">
            <mc:AlternateContent xmlns:mc="http://schemas.openxmlformats.org/markup-compatibility/2006">
              <mc:Choice xmlns:v="urn:schemas-microsoft-com:vml" Requires="v">
                <p:oleObj spid="_x0000_s1458228" name="Equation" r:id="rId11" imgW="3429000" imgH="583920" progId="Equation.DSMT4">
                  <p:embed/>
                </p:oleObj>
              </mc:Choice>
              <mc:Fallback>
                <p:oleObj name="Equation" r:id="rId11" imgW="3429000" imgH="583920" progId="Equation.DSMT4">
                  <p:embed/>
                  <p:pic>
                    <p:nvPicPr>
                      <p:cNvPr id="0" name=""/>
                      <p:cNvPicPr>
                        <a:picLocks noChangeAspect="1" noChangeArrowheads="1"/>
                      </p:cNvPicPr>
                      <p:nvPr/>
                    </p:nvPicPr>
                    <p:blipFill>
                      <a:blip r:embed="rId12"/>
                      <a:srcRect/>
                      <a:stretch>
                        <a:fillRect/>
                      </a:stretch>
                    </p:blipFill>
                    <p:spPr bwMode="auto">
                      <a:xfrm>
                        <a:off x="2493963" y="1639888"/>
                        <a:ext cx="3429000" cy="584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00" name="Object 16"/>
          <p:cNvGraphicFramePr>
            <a:graphicFrameLocks noChangeAspect="1"/>
          </p:cNvGraphicFramePr>
          <p:nvPr>
            <p:extLst>
              <p:ext uri="{D42A27DB-BD31-4B8C-83A1-F6EECF244321}">
                <p14:modId xmlns:p14="http://schemas.microsoft.com/office/powerpoint/2010/main" val="1237630902"/>
              </p:ext>
            </p:extLst>
          </p:nvPr>
        </p:nvGraphicFramePr>
        <p:xfrm>
          <a:off x="6057900" y="1787525"/>
          <a:ext cx="876300" cy="241300"/>
        </p:xfrm>
        <a:graphic>
          <a:graphicData uri="http://schemas.openxmlformats.org/presentationml/2006/ole">
            <mc:AlternateContent xmlns:mc="http://schemas.openxmlformats.org/markup-compatibility/2006">
              <mc:Choice xmlns:v="urn:schemas-microsoft-com:vml" Requires="v">
                <p:oleObj spid="_x0000_s1458229" name="Equation" r:id="rId13" imgW="876240" imgH="241200" progId="Equation.DSMT4">
                  <p:embed/>
                </p:oleObj>
              </mc:Choice>
              <mc:Fallback>
                <p:oleObj name="Equation" r:id="rId13" imgW="876240" imgH="241200" progId="Equation.DSMT4">
                  <p:embed/>
                  <p:pic>
                    <p:nvPicPr>
                      <p:cNvPr id="0" name=""/>
                      <p:cNvPicPr>
                        <a:picLocks noChangeAspect="1" noChangeArrowheads="1"/>
                      </p:cNvPicPr>
                      <p:nvPr/>
                    </p:nvPicPr>
                    <p:blipFill>
                      <a:blip r:embed="rId14"/>
                      <a:srcRect/>
                      <a:stretch>
                        <a:fillRect/>
                      </a:stretch>
                    </p:blipFill>
                    <p:spPr bwMode="auto">
                      <a:xfrm>
                        <a:off x="6057900" y="1787525"/>
                        <a:ext cx="8763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3601" name="Text Box 17"/>
          <p:cNvSpPr txBox="1">
            <a:spLocks noChangeArrowheads="1"/>
          </p:cNvSpPr>
          <p:nvPr/>
        </p:nvSpPr>
        <p:spPr bwMode="auto">
          <a:xfrm>
            <a:off x="3056956" y="2189004"/>
            <a:ext cx="156004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Velocity of the particle is</a:t>
            </a:r>
            <a:endParaRPr lang="ru-RU" altLang="ru-RU" sz="1000" dirty="0">
              <a:solidFill>
                <a:srgbClr val="000000"/>
              </a:solidFill>
              <a:latin typeface="Arial" charset="0"/>
            </a:endParaRPr>
          </a:p>
        </p:txBody>
      </p:sp>
      <p:graphicFrame>
        <p:nvGraphicFramePr>
          <p:cNvPr id="323602" name="Object 18"/>
          <p:cNvGraphicFramePr>
            <a:graphicFrameLocks noChangeAspect="1"/>
          </p:cNvGraphicFramePr>
          <p:nvPr>
            <p:extLst>
              <p:ext uri="{D42A27DB-BD31-4B8C-83A1-F6EECF244321}">
                <p14:modId xmlns:p14="http://schemas.microsoft.com/office/powerpoint/2010/main" val="3023986302"/>
              </p:ext>
            </p:extLst>
          </p:nvPr>
        </p:nvGraphicFramePr>
        <p:xfrm>
          <a:off x="4734594" y="2057033"/>
          <a:ext cx="1600200" cy="457200"/>
        </p:xfrm>
        <a:graphic>
          <a:graphicData uri="http://schemas.openxmlformats.org/presentationml/2006/ole">
            <mc:AlternateContent xmlns:mc="http://schemas.openxmlformats.org/markup-compatibility/2006">
              <mc:Choice xmlns:v="urn:schemas-microsoft-com:vml" Requires="v">
                <p:oleObj spid="_x0000_s1458230" name="Equation" r:id="rId15" imgW="1600200" imgH="457200" progId="Equation.DSMT4">
                  <p:embed/>
                </p:oleObj>
              </mc:Choice>
              <mc:Fallback>
                <p:oleObj name="Equation" r:id="rId15" imgW="1600200" imgH="457200" progId="Equation.DSMT4">
                  <p:embed/>
                  <p:pic>
                    <p:nvPicPr>
                      <p:cNvPr id="0" name=""/>
                      <p:cNvPicPr>
                        <a:picLocks noChangeAspect="1" noChangeArrowheads="1"/>
                      </p:cNvPicPr>
                      <p:nvPr/>
                    </p:nvPicPr>
                    <p:blipFill>
                      <a:blip r:embed="rId16"/>
                      <a:srcRect/>
                      <a:stretch>
                        <a:fillRect/>
                      </a:stretch>
                    </p:blipFill>
                    <p:spPr bwMode="auto">
                      <a:xfrm>
                        <a:off x="4734594" y="2057033"/>
                        <a:ext cx="16002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03" name="Text Box 19"/>
          <p:cNvSpPr txBox="1">
            <a:spLocks noChangeArrowheads="1"/>
          </p:cNvSpPr>
          <p:nvPr/>
        </p:nvSpPr>
        <p:spPr bwMode="auto">
          <a:xfrm>
            <a:off x="209549" y="2316886"/>
            <a:ext cx="187743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By substituting the expression</a:t>
            </a:r>
          </a:p>
          <a:p>
            <a:r>
              <a:rPr lang="en-US" altLang="ru-RU" sz="1000" dirty="0" smtClean="0">
                <a:solidFill>
                  <a:srgbClr val="000000"/>
                </a:solidFill>
                <a:latin typeface="Arial" charset="0"/>
              </a:rPr>
              <a:t> for the velocity and by</a:t>
            </a:r>
          </a:p>
          <a:p>
            <a:r>
              <a:rPr lang="en-US" altLang="ru-RU" sz="1000" dirty="0" smtClean="0">
                <a:solidFill>
                  <a:srgbClr val="000000"/>
                </a:solidFill>
                <a:latin typeface="Arial" charset="0"/>
              </a:rPr>
              <a:t>Integrating  we obtain</a:t>
            </a:r>
            <a:endParaRPr lang="ru-RU" altLang="ru-RU" sz="1000" dirty="0">
              <a:solidFill>
                <a:srgbClr val="000000"/>
              </a:solidFill>
              <a:latin typeface="Arial" charset="0"/>
            </a:endParaRPr>
          </a:p>
        </p:txBody>
      </p:sp>
      <p:graphicFrame>
        <p:nvGraphicFramePr>
          <p:cNvPr id="323604" name="Object 20"/>
          <p:cNvGraphicFramePr>
            <a:graphicFrameLocks noChangeAspect="1"/>
          </p:cNvGraphicFramePr>
          <p:nvPr>
            <p:extLst>
              <p:ext uri="{D42A27DB-BD31-4B8C-83A1-F6EECF244321}">
                <p14:modId xmlns:p14="http://schemas.microsoft.com/office/powerpoint/2010/main" val="3327411266"/>
              </p:ext>
            </p:extLst>
          </p:nvPr>
        </p:nvGraphicFramePr>
        <p:xfrm>
          <a:off x="1752600" y="2451100"/>
          <a:ext cx="4635500" cy="609600"/>
        </p:xfrm>
        <a:graphic>
          <a:graphicData uri="http://schemas.openxmlformats.org/presentationml/2006/ole">
            <mc:AlternateContent xmlns:mc="http://schemas.openxmlformats.org/markup-compatibility/2006">
              <mc:Choice xmlns:v="urn:schemas-microsoft-com:vml" Requires="v">
                <p:oleObj spid="_x0000_s1458231" name="Equation" r:id="rId17" imgW="4635360" imgH="609480" progId="Equation.DSMT4">
                  <p:embed/>
                </p:oleObj>
              </mc:Choice>
              <mc:Fallback>
                <p:oleObj name="Equation" r:id="rId17" imgW="4635360" imgH="609480" progId="Equation.DSMT4">
                  <p:embed/>
                  <p:pic>
                    <p:nvPicPr>
                      <p:cNvPr id="0" name=""/>
                      <p:cNvPicPr>
                        <a:picLocks noChangeAspect="1" noChangeArrowheads="1"/>
                      </p:cNvPicPr>
                      <p:nvPr/>
                    </p:nvPicPr>
                    <p:blipFill>
                      <a:blip r:embed="rId18"/>
                      <a:srcRect/>
                      <a:stretch>
                        <a:fillRect/>
                      </a:stretch>
                    </p:blipFill>
                    <p:spPr bwMode="auto">
                      <a:xfrm>
                        <a:off x="1752600" y="2451100"/>
                        <a:ext cx="4635500" cy="609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05" name="Text Box 21"/>
          <p:cNvSpPr txBox="1">
            <a:spLocks noChangeArrowheads="1"/>
          </p:cNvSpPr>
          <p:nvPr/>
        </p:nvSpPr>
        <p:spPr bwMode="auto">
          <a:xfrm>
            <a:off x="6954352" y="1708435"/>
            <a:ext cx="17748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Char char="-"/>
            </a:pPr>
            <a:r>
              <a:rPr lang="en-US" altLang="ru-RU" sz="1000" b="1" dirty="0" smtClean="0">
                <a:solidFill>
                  <a:srgbClr val="FF0000"/>
                </a:solidFill>
                <a:latin typeface="Arial" charset="0"/>
              </a:rPr>
              <a:t>Velocity of the particle at </a:t>
            </a:r>
          </a:p>
          <a:p>
            <a:r>
              <a:rPr lang="en-US" sz="1000" b="1" dirty="0" smtClean="0">
                <a:solidFill>
                  <a:srgbClr val="FF0000"/>
                </a:solidFill>
                <a:latin typeface="Arial" charset="0"/>
              </a:rPr>
              <a:t>uniformly variable motion.</a:t>
            </a:r>
            <a:endParaRPr lang="ru-RU" altLang="ru-RU" sz="1000" b="1" dirty="0">
              <a:solidFill>
                <a:srgbClr val="FF0000"/>
              </a:solidFill>
              <a:latin typeface="Arial" charset="0"/>
            </a:endParaRPr>
          </a:p>
        </p:txBody>
      </p:sp>
      <p:graphicFrame>
        <p:nvGraphicFramePr>
          <p:cNvPr id="323606" name="Object 22"/>
          <p:cNvGraphicFramePr>
            <a:graphicFrameLocks noChangeAspect="1"/>
          </p:cNvGraphicFramePr>
          <p:nvPr>
            <p:extLst>
              <p:ext uri="{D42A27DB-BD31-4B8C-83A1-F6EECF244321}">
                <p14:modId xmlns:p14="http://schemas.microsoft.com/office/powerpoint/2010/main" val="572823135"/>
              </p:ext>
            </p:extLst>
          </p:nvPr>
        </p:nvGraphicFramePr>
        <p:xfrm>
          <a:off x="6389613" y="2549525"/>
          <a:ext cx="1282700" cy="469900"/>
        </p:xfrm>
        <a:graphic>
          <a:graphicData uri="http://schemas.openxmlformats.org/presentationml/2006/ole">
            <mc:AlternateContent xmlns:mc="http://schemas.openxmlformats.org/markup-compatibility/2006">
              <mc:Choice xmlns:v="urn:schemas-microsoft-com:vml" Requires="v">
                <p:oleObj spid="_x0000_s1458232" name="Equation" r:id="rId19" imgW="1282680" imgH="469800" progId="Equation.DSMT4">
                  <p:embed/>
                </p:oleObj>
              </mc:Choice>
              <mc:Fallback>
                <p:oleObj name="Equation" r:id="rId19" imgW="1282680" imgH="469800" progId="Equation.DSMT4">
                  <p:embed/>
                  <p:pic>
                    <p:nvPicPr>
                      <p:cNvPr id="0" name=""/>
                      <p:cNvPicPr>
                        <a:picLocks noChangeAspect="1" noChangeArrowheads="1"/>
                      </p:cNvPicPr>
                      <p:nvPr/>
                    </p:nvPicPr>
                    <p:blipFill>
                      <a:blip r:embed="rId20"/>
                      <a:srcRect/>
                      <a:stretch>
                        <a:fillRect/>
                      </a:stretch>
                    </p:blipFill>
                    <p:spPr bwMode="auto">
                      <a:xfrm>
                        <a:off x="6389613" y="2549525"/>
                        <a:ext cx="1282700" cy="469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3607" name="Text Box 23"/>
          <p:cNvSpPr txBox="1">
            <a:spLocks noChangeArrowheads="1"/>
          </p:cNvSpPr>
          <p:nvPr/>
        </p:nvSpPr>
        <p:spPr bwMode="auto">
          <a:xfrm>
            <a:off x="7719660" y="2516499"/>
            <a:ext cx="132279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Char char="-"/>
            </a:pPr>
            <a:r>
              <a:rPr lang="ru-RU" altLang="ru-RU" sz="1000" b="1" dirty="0" smtClean="0">
                <a:solidFill>
                  <a:srgbClr val="FF0000"/>
                </a:solidFill>
                <a:latin typeface="Arial" charset="0"/>
              </a:rPr>
              <a:t> </a:t>
            </a:r>
            <a:r>
              <a:rPr lang="en-US" altLang="ru-RU" sz="1000" b="1" dirty="0" smtClean="0">
                <a:solidFill>
                  <a:srgbClr val="FF0000"/>
                </a:solidFill>
                <a:latin typeface="Arial" charset="0"/>
              </a:rPr>
              <a:t>Law of </a:t>
            </a:r>
            <a:r>
              <a:rPr lang="en-US" altLang="ru-RU" sz="1000" b="1" dirty="0">
                <a:solidFill>
                  <a:srgbClr val="FF0000"/>
                </a:solidFill>
                <a:latin typeface="Arial" charset="0"/>
              </a:rPr>
              <a:t>u</a:t>
            </a:r>
            <a:r>
              <a:rPr lang="en-US" sz="1000" b="1" dirty="0">
                <a:solidFill>
                  <a:srgbClr val="FF0000"/>
                </a:solidFill>
                <a:latin typeface="Arial" charset="0"/>
              </a:rPr>
              <a:t>niformly </a:t>
            </a:r>
          </a:p>
          <a:p>
            <a:r>
              <a:rPr lang="en-US" sz="1000" b="1" dirty="0" smtClean="0">
                <a:solidFill>
                  <a:srgbClr val="FF0000"/>
                </a:solidFill>
                <a:latin typeface="Arial" charset="0"/>
              </a:rPr>
              <a:t>   variable motion.</a:t>
            </a:r>
            <a:endParaRPr lang="ru-RU" altLang="ru-RU" sz="1000" b="1" dirty="0">
              <a:solidFill>
                <a:srgbClr val="FF0000"/>
              </a:solidFill>
              <a:latin typeface="Arial" charset="0"/>
            </a:endParaRPr>
          </a:p>
          <a:p>
            <a:endParaRPr lang="ru-RU" altLang="ru-RU" sz="1000" dirty="0" smtClean="0">
              <a:solidFill>
                <a:srgbClr val="FF0000"/>
              </a:solidFill>
              <a:latin typeface="Arial" charset="0"/>
            </a:endParaRPr>
          </a:p>
        </p:txBody>
      </p:sp>
      <p:sp>
        <p:nvSpPr>
          <p:cNvPr id="323608" name="Rectangle 24"/>
          <p:cNvSpPr>
            <a:spLocks noChangeArrowheads="1"/>
          </p:cNvSpPr>
          <p:nvPr/>
        </p:nvSpPr>
        <p:spPr bwMode="auto">
          <a:xfrm>
            <a:off x="322263" y="3019425"/>
            <a:ext cx="2819400"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a:solidFill>
                  <a:srgbClr val="FF0000"/>
                </a:solidFill>
              </a:rPr>
              <a:t>Special Cases of </a:t>
            </a:r>
            <a:r>
              <a:rPr lang="en-US" sz="1000" b="1" dirty="0" smtClean="0">
                <a:solidFill>
                  <a:srgbClr val="FF0000"/>
                </a:solidFill>
              </a:rPr>
              <a:t>the Particle Motion</a:t>
            </a:r>
            <a:endParaRPr lang="ru-RU" altLang="ru-RU" sz="1000" b="1" dirty="0">
              <a:solidFill>
                <a:srgbClr val="FF0000"/>
              </a:solidFill>
            </a:endParaRPr>
          </a:p>
        </p:txBody>
      </p:sp>
      <p:graphicFrame>
        <p:nvGraphicFramePr>
          <p:cNvPr id="323911" name="Group 327"/>
          <p:cNvGraphicFramePr>
            <a:graphicFrameLocks noGrp="1"/>
          </p:cNvGraphicFramePr>
          <p:nvPr>
            <p:extLst>
              <p:ext uri="{D42A27DB-BD31-4B8C-83A1-F6EECF244321}">
                <p14:modId xmlns:p14="http://schemas.microsoft.com/office/powerpoint/2010/main" val="1201383611"/>
              </p:ext>
            </p:extLst>
          </p:nvPr>
        </p:nvGraphicFramePr>
        <p:xfrm>
          <a:off x="723900" y="3328988"/>
          <a:ext cx="6477000" cy="3259458"/>
        </p:xfrm>
        <a:graphic>
          <a:graphicData uri="http://schemas.openxmlformats.org/drawingml/2006/table">
            <a:tbl>
              <a:tblPr/>
              <a:tblGrid>
                <a:gridCol w="419100"/>
                <a:gridCol w="922338"/>
                <a:gridCol w="974725"/>
                <a:gridCol w="1930400"/>
                <a:gridCol w="2230437"/>
              </a:tblGrid>
              <a:tr h="127000">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err="1" smtClean="0">
                          <a:ln>
                            <a:noFill/>
                          </a:ln>
                          <a:solidFill>
                            <a:schemeClr val="tx1"/>
                          </a:solidFill>
                          <a:effectLst/>
                          <a:latin typeface="Arial" charset="0"/>
                        </a:rPr>
                        <a:t>пп</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Kind of motion</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ru-RU"/>
                    </a:p>
                  </a:txBody>
                  <a:tcPr/>
                </a:tc>
              </a:tr>
              <a:tr h="285750">
                <a:tc vMerge="1">
                  <a:txBody>
                    <a:bodyPr/>
                    <a:lstStyle/>
                    <a:p>
                      <a:endParaRPr lang="ru-RU"/>
                    </a:p>
                  </a:txBody>
                  <a:tcPr/>
                </a:tc>
                <a:tc vMerge="1">
                  <a:txBody>
                    <a:bodyPr/>
                    <a:lstStyle/>
                    <a:p>
                      <a:endParaRPr lang="ru-RU"/>
                    </a:p>
                  </a:txBody>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Velocity</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Path</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0</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chemeClr val="accent1"/>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0</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rgbClr val="FFFF00"/>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chemeClr val="accent1"/>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rectilinear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rgbClr val="FFFF00"/>
                      </a:fgClr>
                      <a:bgClr>
                        <a:schemeClr val="bg1"/>
                      </a:bgClr>
                    </a:patt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0</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chemeClr val="accent1"/>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sym typeface="Symbol" pitchFamily="18" charset="2"/>
                        </a:rPr>
                        <a:t> 0</a:t>
                      </a:r>
                      <a:r>
                        <a:rPr kumimoji="0" lang="en-US" altLang="ru-RU" sz="1000" b="0" i="0" u="none" strike="noStrike" cap="none" normalizeH="0" baseline="0" smtClean="0">
                          <a:ln>
                            <a:noFill/>
                          </a:ln>
                          <a:solidFill>
                            <a:schemeClr val="tx1"/>
                          </a:solidFill>
                          <a:effectLst/>
                          <a:latin typeface="Arial" charset="0"/>
                          <a:sym typeface="Symbol" pitchFamily="18" charset="2"/>
                        </a:rPr>
                        <a:t> </a:t>
                      </a:r>
                      <a:r>
                        <a:rPr kumimoji="0" lang="en-US" altLang="ru-RU" sz="1000" b="0" i="0" u="none" strike="noStrike" cap="none" normalizeH="0" baseline="0" smtClean="0">
                          <a:ln>
                            <a:noFill/>
                          </a:ln>
                          <a:solidFill>
                            <a:schemeClr val="tx1"/>
                          </a:solidFill>
                          <a:effectLst/>
                          <a:latin typeface="Arial" charset="0"/>
                        </a:rPr>
                        <a:t>[</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0" smtClean="0">
                          <a:ln>
                            <a:noFill/>
                          </a:ln>
                          <a:solidFill>
                            <a:schemeClr val="tx1"/>
                          </a:solidFill>
                          <a:effectLst/>
                          <a:latin typeface="Arial" charset="0"/>
                        </a:rPr>
                        <a:t>, </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25000" smtClean="0">
                          <a:ln>
                            <a:noFill/>
                          </a:ln>
                          <a:solidFill>
                            <a:schemeClr val="tx1"/>
                          </a:solidFill>
                          <a:effectLst/>
                          <a:latin typeface="Arial" charset="0"/>
                        </a:rPr>
                        <a:t>1</a:t>
                      </a:r>
                      <a:r>
                        <a:rPr kumimoji="0" lang="en-US" altLang="ru-RU" sz="1000" b="0" i="0" u="none" strike="noStrike" cap="none" normalizeH="0" baseline="0" smtClean="0">
                          <a:ln>
                            <a:noFill/>
                          </a:ln>
                          <a:solidFill>
                            <a:schemeClr val="tx1"/>
                          </a:solidFill>
                          <a:effectLst/>
                          <a:latin typeface="Arial" charset="0"/>
                        </a:rPr>
                        <a:t>]</a:t>
                      </a:r>
                      <a:endParaRPr kumimoji="0" lang="ru-RU" altLang="ru-RU" sz="1000" b="0" i="0" u="none" strike="noStrike" cap="none" normalizeH="0" baseline="0" smtClean="0">
                        <a:ln>
                          <a:noFill/>
                        </a:ln>
                        <a:solidFill>
                          <a:schemeClr val="tx1"/>
                        </a:solidFill>
                        <a:effectLst/>
                        <a:latin typeface="Arial" charset="0"/>
                        <a:sym typeface="Symbol" pitchFamily="18" charset="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chemeClr val="accent1"/>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curvilinear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285750">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2.1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rPr>
                        <a:t>0 </a:t>
                      </a:r>
                      <a:endParaRPr kumimoji="0" lang="ru-RU" altLang="ru-RU" sz="1000" b="0" i="0" u="none" strike="noStrike" cap="none" normalizeH="0" baseline="0" dirty="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at instant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endParaRPr kumimoji="0" lang="ru-RU" altLang="ru-RU" sz="1000" b="0" i="1"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0</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rgbClr val="FFFF00"/>
                      </a:fgClr>
                      <a:bgClr>
                        <a:schemeClr val="bg1"/>
                      </a:bgClr>
                    </a:pattFill>
                  </a:tcPr>
                </a:tc>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err="1" smtClean="0">
                          <a:ln>
                            <a:noFill/>
                          </a:ln>
                          <a:solidFill>
                            <a:schemeClr val="tx1"/>
                          </a:solidFill>
                          <a:effectLst/>
                          <a:latin typeface="Arial" charset="0"/>
                        </a:rPr>
                        <a:t>nonuniform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sym typeface="Symbol" pitchFamily="18" charset="2"/>
                        </a:rPr>
                        <a: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at instant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1" u="none" strike="noStrike" cap="none" normalizeH="0" baseline="0" dirty="0" smtClean="0">
                          <a:ln>
                            <a:noFill/>
                          </a:ln>
                          <a:solidFill>
                            <a:schemeClr val="tx1"/>
                          </a:solidFill>
                          <a:effectLst/>
                          <a:latin typeface="Arial" charset="0"/>
                        </a:rPr>
                        <a:t>v = max</a:t>
                      </a:r>
                      <a:endParaRPr kumimoji="0" lang="ru-RU" altLang="ru-RU" sz="1000" b="0" i="1"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rectilinear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rgbClr val="FFFF00"/>
                      </a:fgClr>
                      <a:bgClr>
                        <a:schemeClr val="bg1"/>
                      </a:bgClr>
                    </a:pattFill>
                  </a:tcPr>
                </a:tc>
              </a:tr>
              <a:tr h="254000">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2.2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sym typeface="Symbol" pitchFamily="18" charset="2"/>
                        </a:rPr>
                        <a:t> 0</a:t>
                      </a:r>
                      <a:r>
                        <a:rPr kumimoji="0" lang="en-US" altLang="ru-RU" sz="1000" b="0" i="0" u="none" strike="noStrike" cap="none" normalizeH="0" baseline="0" smtClean="0">
                          <a:ln>
                            <a:noFill/>
                          </a:ln>
                          <a:solidFill>
                            <a:schemeClr val="tx1"/>
                          </a:solidFill>
                          <a:effectLst/>
                          <a:latin typeface="Arial" charset="0"/>
                          <a:sym typeface="Symbol" pitchFamily="18" charset="2"/>
                        </a:rPr>
                        <a:t> </a:t>
                      </a:r>
                      <a:r>
                        <a:rPr kumimoji="0" lang="en-US" altLang="ru-RU" sz="1000" b="0" i="0" u="none" strike="noStrike" cap="none" normalizeH="0" baseline="0" smtClean="0">
                          <a:ln>
                            <a:noFill/>
                          </a:ln>
                          <a:solidFill>
                            <a:schemeClr val="tx1"/>
                          </a:solidFill>
                          <a:effectLst/>
                          <a:latin typeface="Arial" charset="0"/>
                        </a:rPr>
                        <a:t>[</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0" smtClean="0">
                          <a:ln>
                            <a:noFill/>
                          </a:ln>
                          <a:solidFill>
                            <a:schemeClr val="tx1"/>
                          </a:solidFill>
                          <a:effectLst/>
                          <a:latin typeface="Arial" charset="0"/>
                        </a:rPr>
                        <a:t>, </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25000" smtClean="0">
                          <a:ln>
                            <a:noFill/>
                          </a:ln>
                          <a:solidFill>
                            <a:schemeClr val="tx1"/>
                          </a:solidFill>
                          <a:effectLst/>
                          <a:latin typeface="Arial" charset="0"/>
                        </a:rPr>
                        <a:t>1</a:t>
                      </a:r>
                      <a:r>
                        <a:rPr kumimoji="0" lang="en-US" altLang="ru-RU" sz="1000" b="0" i="0" u="none" strike="noStrike" cap="none" normalizeH="0" baseline="0" smtClean="0">
                          <a:ln>
                            <a:noFill/>
                          </a:ln>
                          <a:solidFill>
                            <a:schemeClr val="tx1"/>
                          </a:solidFill>
                          <a:effectLst/>
                          <a:latin typeface="Arial" charset="0"/>
                        </a:rPr>
                        <a:t>]</a:t>
                      </a:r>
                      <a:endParaRPr kumimoji="0" lang="ru-RU" altLang="ru-RU" sz="1000" b="0" i="0" u="none" strike="noStrike" cap="none" normalizeH="0" baseline="0" smtClean="0">
                        <a:ln>
                          <a:noFill/>
                        </a:ln>
                        <a:solidFill>
                          <a:schemeClr val="tx1"/>
                        </a:solidFill>
                        <a:effectLst/>
                        <a:latin typeface="Arial" charset="0"/>
                        <a:sym typeface="Symbol" pitchFamily="18" charset="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curvilinear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smtClean="0">
                          <a:ln>
                            <a:noFill/>
                          </a:ln>
                          <a:solidFill>
                            <a:schemeClr val="tx1"/>
                          </a:solidFill>
                          <a:effectLst/>
                          <a:latin typeface="Arial" charset="0"/>
                        </a:rPr>
                        <a:t>3</a:t>
                      </a:r>
                      <a:endParaRPr kumimoji="0" lang="ru-RU" altLang="ru-RU" sz="1000" b="0" i="0" u="none" strike="noStrike" cap="none" normalizeH="0" baseline="0" smtClean="0">
                        <a:ln>
                          <a:noFill/>
                        </a:ln>
                        <a:solidFill>
                          <a:schemeClr val="tx1"/>
                        </a:solidFill>
                        <a:effectLst/>
                        <a:latin typeface="Arial"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3">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en-US" altLang="ru-RU" sz="1000" b="0" i="0" u="none" strike="noStrike" cap="none" normalizeH="0" baseline="0" smtClean="0">
                        <a:ln>
                          <a:noFill/>
                        </a:ln>
                        <a:solidFill>
                          <a:schemeClr val="tx1"/>
                        </a:solidFill>
                        <a:effectLst/>
                        <a:latin typeface="Arial" charset="0"/>
                        <a:sym typeface="Symbol" pitchFamily="18" charset="2"/>
                      </a:endParaRP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sym typeface="Symbol" pitchFamily="18" charset="2"/>
                        </a:rPr>
                        <a:t> 0</a:t>
                      </a:r>
                      <a:r>
                        <a:rPr kumimoji="0" lang="en-US" altLang="ru-RU" sz="1000" b="0" i="0" u="none" strike="noStrike" cap="none" normalizeH="0" baseline="0" smtClean="0">
                          <a:ln>
                            <a:noFill/>
                          </a:ln>
                          <a:solidFill>
                            <a:schemeClr val="tx1"/>
                          </a:solidFill>
                          <a:effectLst/>
                          <a:latin typeface="Arial" charset="0"/>
                          <a:sym typeface="Symbol" pitchFamily="18" charset="2"/>
                        </a:rPr>
                        <a:t> </a:t>
                      </a:r>
                      <a:r>
                        <a:rPr kumimoji="0" lang="en-US" altLang="ru-RU" sz="1000" b="0" i="0" u="none" strike="noStrike" cap="none" normalizeH="0" baseline="0" smtClean="0">
                          <a:ln>
                            <a:noFill/>
                          </a:ln>
                          <a:solidFill>
                            <a:schemeClr val="tx1"/>
                          </a:solidFill>
                          <a:effectLst/>
                          <a:latin typeface="Arial" charset="0"/>
                        </a:rPr>
                        <a:t>[</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0" smtClean="0">
                          <a:ln>
                            <a:noFill/>
                          </a:ln>
                          <a:solidFill>
                            <a:schemeClr val="tx1"/>
                          </a:solidFill>
                          <a:effectLst/>
                          <a:latin typeface="Arial" charset="0"/>
                        </a:rPr>
                        <a:t>, </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25000" smtClean="0">
                          <a:ln>
                            <a:noFill/>
                          </a:ln>
                          <a:solidFill>
                            <a:schemeClr val="tx1"/>
                          </a:solidFill>
                          <a:effectLst/>
                          <a:latin typeface="Arial" charset="0"/>
                        </a:rPr>
                        <a:t>1</a:t>
                      </a:r>
                      <a:r>
                        <a:rPr kumimoji="0" lang="en-US" altLang="ru-RU" sz="1000" b="0" i="0" u="none" strike="noStrike" cap="none" normalizeH="0" baseline="0" smtClean="0">
                          <a:ln>
                            <a:noFill/>
                          </a:ln>
                          <a:solidFill>
                            <a:schemeClr val="tx1"/>
                          </a:solidFill>
                          <a:effectLst/>
                          <a:latin typeface="Arial" charset="0"/>
                        </a:rPr>
                        <a:t>]</a:t>
                      </a:r>
                      <a:endParaRPr kumimoji="0" lang="ru-RU" altLang="ru-RU" sz="1000" b="0" i="0" u="none" strike="noStrike" cap="none" normalizeH="0" baseline="0" smtClean="0">
                        <a:ln>
                          <a:noFill/>
                        </a:ln>
                        <a:solidFill>
                          <a:schemeClr val="tx1"/>
                        </a:solidFill>
                        <a:effectLst/>
                        <a:latin typeface="Arial" charset="0"/>
                        <a:sym typeface="Symbol" pitchFamily="18" charset="2"/>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0</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
                      <a:fgClr>
                        <a:srgbClr val="FFFF00"/>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err="1" smtClean="0">
                          <a:ln>
                            <a:noFill/>
                          </a:ln>
                          <a:solidFill>
                            <a:schemeClr val="tx1"/>
                          </a:solidFill>
                          <a:effectLst/>
                          <a:latin typeface="Arial" charset="0"/>
                        </a:rPr>
                        <a:t>nonuniform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sym typeface="Symbol" pitchFamily="18" charset="2"/>
                        </a:rPr>
                        <a: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rectilinear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pattFill prst="pct50">
                      <a:fgClr>
                        <a:srgbClr val="FFFF00"/>
                      </a:fgClr>
                      <a:bgClr>
                        <a:schemeClr val="bg1"/>
                      </a:bgClr>
                    </a:patt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3.1</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ru-RU"/>
                    </a:p>
                  </a:txBody>
                  <a:tcPr/>
                </a:tc>
                <a:tc rowSpan="2">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rPr>
                        <a:t>0 </a:t>
                      </a:r>
                      <a:endParaRPr kumimoji="0" lang="ru-RU" altLang="ru-RU" sz="1000" b="0" i="0" u="none" strike="noStrike" cap="none" normalizeH="0" baseline="0" dirty="0" smtClean="0">
                        <a:ln>
                          <a:noFill/>
                        </a:ln>
                        <a:solidFill>
                          <a:schemeClr val="tx1"/>
                        </a:solidFill>
                        <a:effectLst/>
                        <a:latin typeface="Arial" charset="0"/>
                      </a:endParaRP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at instant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endParaRPr kumimoji="0" lang="ru-RU" altLang="ru-RU" sz="1000" b="0" i="1"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change in direction of motion </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rPr>
                        <a:t>v = 0 at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any</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3.2</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ru-RU"/>
                    </a:p>
                  </a:txBody>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err="1" smtClean="0">
                          <a:ln>
                            <a:noFill/>
                          </a:ln>
                          <a:solidFill>
                            <a:schemeClr val="tx1"/>
                          </a:solidFill>
                          <a:effectLst/>
                          <a:latin typeface="Arial" charset="0"/>
                        </a:rPr>
                        <a:t>nonuniform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sym typeface="Symbol" pitchFamily="18" charset="2"/>
                        </a:rPr>
                        <a: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fold of the path</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 </a:t>
                      </a:r>
                      <a:r>
                        <a:rPr kumimoji="0" lang="en-US" altLang="ru-RU" sz="1000" b="0" i="0" u="none" strike="noStrike" cap="none" normalizeH="0" baseline="0" dirty="0" smtClean="0">
                          <a:ln>
                            <a:noFill/>
                          </a:ln>
                          <a:solidFill>
                            <a:schemeClr val="tx1"/>
                          </a:solidFill>
                          <a:effectLst/>
                          <a:latin typeface="Arial" charset="0"/>
                          <a:sym typeface="Symbol" pitchFamily="18" charset="2"/>
                        </a:rPr>
                        <a:t>at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a:t>
                      </a:r>
                      <a:r>
                        <a:rPr kumimoji="0" lang="en-US" altLang="ru-RU" sz="1000" b="0" i="1" u="none" strike="noStrike" cap="none" normalizeH="0" baseline="0" dirty="0" smtClean="0">
                          <a:ln>
                            <a:noFill/>
                          </a:ln>
                          <a:solidFill>
                            <a:schemeClr val="tx1"/>
                          </a:solidFill>
                          <a:effectLst/>
                          <a:latin typeface="Arial" charset="0"/>
                        </a:rPr>
                        <a:t>t</a:t>
                      </a:r>
                      <a:r>
                        <a:rPr kumimoji="0" lang="ru-RU" altLang="ru-RU" sz="1000" b="0" i="0" u="none" strike="noStrike" cap="none" normalizeH="0" baseline="0" dirty="0" smtClean="0">
                          <a:ln>
                            <a:noFill/>
                          </a:ln>
                          <a:solidFill>
                            <a:schemeClr val="tx1"/>
                          </a:solidFill>
                          <a:effectLst/>
                          <a:latin typeface="Arial" charset="0"/>
                          <a:sym typeface="Symbol" pitchFamily="18" charset="2"/>
                        </a:rPr>
                        <a:t>)</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4</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sym typeface="Symbol" pitchFamily="18" charset="2"/>
                        </a:rPr>
                        <a:t> 0</a:t>
                      </a:r>
                      <a:r>
                        <a:rPr kumimoji="0" lang="en-US" altLang="ru-RU" sz="1000" b="0" i="0" u="none" strike="noStrike" cap="none" normalizeH="0" baseline="0" smtClean="0">
                          <a:ln>
                            <a:noFill/>
                          </a:ln>
                          <a:solidFill>
                            <a:schemeClr val="tx1"/>
                          </a:solidFill>
                          <a:effectLst/>
                          <a:latin typeface="Arial" charset="0"/>
                          <a:sym typeface="Symbol" pitchFamily="18" charset="2"/>
                        </a:rPr>
                        <a:t> </a:t>
                      </a:r>
                      <a:r>
                        <a:rPr kumimoji="0" lang="en-US" altLang="ru-RU" sz="1000" b="0" i="0" u="none" strike="noStrike" cap="none" normalizeH="0" baseline="0" smtClean="0">
                          <a:ln>
                            <a:noFill/>
                          </a:ln>
                          <a:solidFill>
                            <a:schemeClr val="tx1"/>
                          </a:solidFill>
                          <a:effectLst/>
                          <a:latin typeface="Arial" charset="0"/>
                        </a:rPr>
                        <a:t>[</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0" smtClean="0">
                          <a:ln>
                            <a:noFill/>
                          </a:ln>
                          <a:solidFill>
                            <a:schemeClr val="tx1"/>
                          </a:solidFill>
                          <a:effectLst/>
                          <a:latin typeface="Arial" charset="0"/>
                        </a:rPr>
                        <a:t>, </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25000" smtClean="0">
                          <a:ln>
                            <a:noFill/>
                          </a:ln>
                          <a:solidFill>
                            <a:schemeClr val="tx1"/>
                          </a:solidFill>
                          <a:effectLst/>
                          <a:latin typeface="Arial" charset="0"/>
                        </a:rPr>
                        <a:t>1</a:t>
                      </a:r>
                      <a:r>
                        <a:rPr kumimoji="0" lang="en-US" altLang="ru-RU" sz="1000" b="0" i="0" u="none" strike="noStrike" cap="none" normalizeH="0" baseline="0" smtClean="0">
                          <a:ln>
                            <a:noFill/>
                          </a:ln>
                          <a:solidFill>
                            <a:schemeClr val="tx1"/>
                          </a:solidFill>
                          <a:effectLst/>
                          <a:latin typeface="Arial" charset="0"/>
                        </a:rPr>
                        <a:t>]</a:t>
                      </a:r>
                      <a:endParaRPr kumimoji="0" lang="ru-RU" altLang="ru-RU" sz="1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sym typeface="Symbol" pitchFamily="18" charset="2"/>
                        </a:rPr>
                        <a:t> 0</a:t>
                      </a:r>
                      <a:r>
                        <a:rPr kumimoji="0" lang="en-US" altLang="ru-RU" sz="1000" b="0" i="0" u="none" strike="noStrike" cap="none" normalizeH="0" baseline="0" smtClean="0">
                          <a:ln>
                            <a:noFill/>
                          </a:ln>
                          <a:solidFill>
                            <a:schemeClr val="tx1"/>
                          </a:solidFill>
                          <a:effectLst/>
                          <a:latin typeface="Arial" charset="0"/>
                          <a:sym typeface="Symbol" pitchFamily="18" charset="2"/>
                        </a:rPr>
                        <a:t> </a:t>
                      </a:r>
                      <a:r>
                        <a:rPr kumimoji="0" lang="en-US" altLang="ru-RU" sz="1000" b="0" i="0" u="none" strike="noStrike" cap="none" normalizeH="0" baseline="0" smtClean="0">
                          <a:ln>
                            <a:noFill/>
                          </a:ln>
                          <a:solidFill>
                            <a:schemeClr val="tx1"/>
                          </a:solidFill>
                          <a:effectLst/>
                          <a:latin typeface="Arial" charset="0"/>
                        </a:rPr>
                        <a:t>[</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0" smtClean="0">
                          <a:ln>
                            <a:noFill/>
                          </a:ln>
                          <a:solidFill>
                            <a:schemeClr val="tx1"/>
                          </a:solidFill>
                          <a:effectLst/>
                          <a:latin typeface="Arial" charset="0"/>
                        </a:rPr>
                        <a:t>, </a:t>
                      </a:r>
                      <a:r>
                        <a:rPr kumimoji="0" lang="en-US" altLang="ru-RU" sz="1000" b="0" i="1" u="none" strike="noStrike" cap="none" normalizeH="0" baseline="0" smtClean="0">
                          <a:ln>
                            <a:noFill/>
                          </a:ln>
                          <a:solidFill>
                            <a:schemeClr val="tx1"/>
                          </a:solidFill>
                          <a:effectLst/>
                          <a:latin typeface="Arial" charset="0"/>
                        </a:rPr>
                        <a:t>t</a:t>
                      </a:r>
                      <a:r>
                        <a:rPr kumimoji="0" lang="en-US" altLang="ru-RU" sz="1000" b="0" i="0" u="none" strike="noStrike" cap="none" normalizeH="0" baseline="-25000" smtClean="0">
                          <a:ln>
                            <a:noFill/>
                          </a:ln>
                          <a:solidFill>
                            <a:schemeClr val="tx1"/>
                          </a:solidFill>
                          <a:effectLst/>
                          <a:latin typeface="Arial" charset="0"/>
                        </a:rPr>
                        <a:t>1</a:t>
                      </a:r>
                      <a:r>
                        <a:rPr kumimoji="0" lang="en-US" altLang="ru-RU" sz="1000" b="0" i="0" u="none" strike="noStrike" cap="none" normalizeH="0" baseline="0" smtClean="0">
                          <a:ln>
                            <a:noFill/>
                          </a:ln>
                          <a:solidFill>
                            <a:schemeClr val="tx1"/>
                          </a:solidFill>
                          <a:effectLst/>
                          <a:latin typeface="Arial" charset="0"/>
                        </a:rPr>
                        <a:t>]</a:t>
                      </a:r>
                      <a:endParaRPr kumimoji="0" lang="ru-RU" altLang="ru-RU" sz="1000" b="0" i="0" u="none" strike="noStrike" cap="none" normalizeH="0" baseline="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err="1" smtClean="0">
                          <a:ln>
                            <a:noFill/>
                          </a:ln>
                          <a:solidFill>
                            <a:schemeClr val="tx1"/>
                          </a:solidFill>
                          <a:effectLst/>
                          <a:latin typeface="Arial" charset="0"/>
                        </a:rPr>
                        <a:t>nonuniform</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v</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sym typeface="Symbol" pitchFamily="18" charset="2"/>
                        </a:rPr>
                        <a: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folHlink"/>
                    </a:solid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curvilinear</a:t>
                      </a:r>
                      <a:r>
                        <a:rPr kumimoji="0" lang="ru-RU" altLang="ru-RU" sz="1000" b="0" i="0" u="none" strike="noStrike" cap="none" normalizeH="0" baseline="0" dirty="0" smtClean="0">
                          <a:ln>
                            <a:noFill/>
                          </a:ln>
                          <a:solidFill>
                            <a:schemeClr val="tx1"/>
                          </a:solidFill>
                          <a:effectLst/>
                          <a:latin typeface="Arial" charset="0"/>
                        </a:rPr>
                        <a:t> (</a:t>
                      </a:r>
                      <a:r>
                        <a:rPr kumimoji="0" lang="ru-RU" altLang="ru-RU" sz="1000" b="0" i="0" u="none" strike="noStrike" cap="none" normalizeH="0" baseline="0" dirty="0" smtClean="0">
                          <a:ln>
                            <a:noFill/>
                          </a:ln>
                          <a:solidFill>
                            <a:schemeClr val="tx1"/>
                          </a:solidFill>
                          <a:effectLst/>
                          <a:latin typeface="Arial" charset="0"/>
                          <a:sym typeface="Symbol" pitchFamily="18" charset="2"/>
                        </a:rPr>
                        <a:t> 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FF"/>
                    </a:solidFill>
                  </a:tcPr>
                </a:tc>
              </a:tr>
              <a:tr h="287338">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smtClean="0">
                          <a:ln>
                            <a:noFill/>
                          </a:ln>
                          <a:solidFill>
                            <a:schemeClr val="tx1"/>
                          </a:solidFill>
                          <a:effectLst/>
                          <a:latin typeface="Arial" charset="0"/>
                        </a:rPr>
                        <a:t>5</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err="1" smtClean="0">
                          <a:ln>
                            <a:noFill/>
                          </a:ln>
                          <a:solidFill>
                            <a:schemeClr val="tx1"/>
                          </a:solidFill>
                          <a:effectLst/>
                          <a:latin typeface="Arial" charset="0"/>
                        </a:rPr>
                        <a:t>const</a:t>
                      </a:r>
                      <a:r>
                        <a:rPr kumimoji="0" lang="ru-RU" altLang="ru-RU" sz="1000" b="0" i="0" u="none" strike="noStrike" cap="none" normalizeH="0" baseline="0" dirty="0" smtClean="0">
                          <a:ln>
                            <a:noFill/>
                          </a:ln>
                          <a:solidFill>
                            <a:schemeClr val="tx1"/>
                          </a:solidFill>
                          <a:effectLst/>
                          <a:latin typeface="Arial" charset="0"/>
                        </a:rPr>
                        <a:t> </a:t>
                      </a:r>
                      <a:r>
                        <a:rPr kumimoji="0" lang="en-US" altLang="ru-RU" sz="1000" b="0" i="0" u="none" strike="noStrike" cap="none" normalizeH="0" baseline="0" dirty="0" smtClean="0">
                          <a:ln>
                            <a:noFill/>
                          </a:ln>
                          <a:solidFill>
                            <a:schemeClr val="tx1"/>
                          </a:solidFill>
                          <a:effectLst/>
                          <a:latin typeface="Arial" charset="0"/>
                        </a:rPr>
                        <a:t>[</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0" dirty="0" smtClean="0">
                          <a:ln>
                            <a:noFill/>
                          </a:ln>
                          <a:solidFill>
                            <a:schemeClr val="tx1"/>
                          </a:solidFill>
                          <a:effectLst/>
                          <a:latin typeface="Arial" charset="0"/>
                        </a:rPr>
                        <a:t>, </a:t>
                      </a:r>
                      <a:r>
                        <a:rPr kumimoji="0" lang="en-US" altLang="ru-RU" sz="1000" b="0" i="1" u="none" strike="noStrike" cap="none" normalizeH="0" baseline="0" dirty="0" smtClean="0">
                          <a:ln>
                            <a:noFill/>
                          </a:ln>
                          <a:solidFill>
                            <a:schemeClr val="tx1"/>
                          </a:solidFill>
                          <a:effectLst/>
                          <a:latin typeface="Arial" charset="0"/>
                        </a:rPr>
                        <a:t>t</a:t>
                      </a:r>
                      <a:r>
                        <a:rPr kumimoji="0" lang="en-US" altLang="ru-RU" sz="1000" b="0" i="0" u="none" strike="noStrike" cap="none" normalizeH="0" baseline="-25000" dirty="0" smtClean="0">
                          <a:ln>
                            <a:noFill/>
                          </a:ln>
                          <a:solidFill>
                            <a:schemeClr val="tx1"/>
                          </a:solidFill>
                          <a:effectLst/>
                          <a:latin typeface="Arial" charset="0"/>
                        </a:rPr>
                        <a:t>1</a:t>
                      </a:r>
                      <a:r>
                        <a:rPr kumimoji="0" lang="en-US" altLang="ru-RU" sz="1000" b="0" i="0" u="none" strike="noStrike" cap="none" normalizeH="0" baseline="0" dirty="0" smtClean="0">
                          <a:ln>
                            <a:noFill/>
                          </a:ln>
                          <a:solidFill>
                            <a:schemeClr val="tx1"/>
                          </a:solidFill>
                          <a:effectLst/>
                          <a:latin typeface="Arial" charset="0"/>
                        </a:rPr>
                        <a:t>]</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pattFill prst="pct50">
                      <a:fgClr>
                        <a:srgbClr val="00FF00"/>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any</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pattFill prst="pct50">
                      <a:fgClr>
                        <a:srgbClr val="00FF00"/>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lang="en-US" sz="1000" b="0" dirty="0" smtClean="0">
                          <a:solidFill>
                            <a:schemeClr val="tx2"/>
                          </a:solidFill>
                        </a:rPr>
                        <a:t>uniformly variable </a:t>
                      </a:r>
                      <a:endParaRPr kumimoji="0" lang="ru-RU" altLang="ru-RU" sz="1000" b="0" i="0" u="none" strike="noStrike" cap="none" normalizeH="0" baseline="0" dirty="0" smtClean="0">
                        <a:ln>
                          <a:noFill/>
                        </a:ln>
                        <a:solidFill>
                          <a:schemeClr val="tx2"/>
                        </a:solidFill>
                        <a:effectLst/>
                        <a:latin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pattFill prst="pct50">
                      <a:fgClr>
                        <a:srgbClr val="00FF00"/>
                      </a:fgClr>
                      <a:bgClr>
                        <a:schemeClr val="bg1"/>
                      </a:bgClr>
                    </a:pattFill>
                  </a:tcPr>
                </a:tc>
                <a:tc>
                  <a:txBody>
                    <a:bodyPr/>
                    <a:lstStyle>
                      <a:lvl1pPr>
                        <a:spcBef>
                          <a:spcPct val="20000"/>
                        </a:spcBef>
                        <a:buClr>
                          <a:schemeClr val="bg2"/>
                        </a:buClr>
                        <a:buSzPct val="75000"/>
                        <a:buFont typeface="Wingdings" pitchFamily="2" charset="2"/>
                        <a:defRPr sz="2800">
                          <a:solidFill>
                            <a:schemeClr val="tx1"/>
                          </a:solidFill>
                          <a:latin typeface="Arial" charset="0"/>
                        </a:defRPr>
                      </a:lvl1pPr>
                      <a:lvl2pPr>
                        <a:spcBef>
                          <a:spcPct val="20000"/>
                        </a:spcBef>
                        <a:buClr>
                          <a:schemeClr val="accent2"/>
                        </a:buClr>
                        <a:buSzPct val="80000"/>
                        <a:buFont typeface="Wingdings" pitchFamily="2" charset="2"/>
                        <a:defRPr sz="2400">
                          <a:solidFill>
                            <a:schemeClr val="tx1"/>
                          </a:solidFill>
                          <a:latin typeface="Arial" charset="0"/>
                        </a:defRPr>
                      </a:lvl2pPr>
                      <a:lvl3pPr>
                        <a:spcBef>
                          <a:spcPct val="20000"/>
                        </a:spcBef>
                        <a:buClr>
                          <a:schemeClr val="bg2"/>
                        </a:buClr>
                        <a:buSzPct val="65000"/>
                        <a:buFont typeface="Wingdings" pitchFamily="2" charset="2"/>
                        <a:defRPr sz="2000">
                          <a:solidFill>
                            <a:schemeClr val="tx1"/>
                          </a:solidFill>
                          <a:latin typeface="Arial" charset="0"/>
                        </a:defRPr>
                      </a:lvl3pPr>
                      <a:lvl4pPr>
                        <a:spcBef>
                          <a:spcPct val="20000"/>
                        </a:spcBef>
                        <a:buClr>
                          <a:schemeClr val="accent2"/>
                        </a:buClr>
                        <a:buSzPct val="70000"/>
                        <a:buFont typeface="Wingdings" pitchFamily="2" charset="2"/>
                        <a:defRPr>
                          <a:solidFill>
                            <a:schemeClr val="tx1"/>
                          </a:solidFill>
                          <a:latin typeface="Arial" charset="0"/>
                        </a:defRPr>
                      </a:lvl4pPr>
                      <a:lvl5pPr>
                        <a:spcBef>
                          <a:spcPct val="20000"/>
                        </a:spcBef>
                        <a:buClr>
                          <a:schemeClr val="bg2"/>
                        </a:buClr>
                        <a:buFont typeface="Wingdings" pitchFamily="2" charset="2"/>
                        <a:defRPr>
                          <a:solidFill>
                            <a:schemeClr val="tx1"/>
                          </a:solidFill>
                          <a:latin typeface="Arial" charset="0"/>
                        </a:defRPr>
                      </a:lvl5pPr>
                      <a:lvl6pPr fontAlgn="base">
                        <a:spcBef>
                          <a:spcPct val="20000"/>
                        </a:spcBef>
                        <a:spcAft>
                          <a:spcPct val="0"/>
                        </a:spcAft>
                        <a:buClr>
                          <a:schemeClr val="bg2"/>
                        </a:buClr>
                        <a:buFont typeface="Wingdings" pitchFamily="2" charset="2"/>
                        <a:defRPr>
                          <a:solidFill>
                            <a:schemeClr val="tx1"/>
                          </a:solidFill>
                          <a:latin typeface="Arial" charset="0"/>
                        </a:defRPr>
                      </a:lvl6pPr>
                      <a:lvl7pPr fontAlgn="base">
                        <a:spcBef>
                          <a:spcPct val="20000"/>
                        </a:spcBef>
                        <a:spcAft>
                          <a:spcPct val="0"/>
                        </a:spcAft>
                        <a:buClr>
                          <a:schemeClr val="bg2"/>
                        </a:buClr>
                        <a:buFont typeface="Wingdings" pitchFamily="2" charset="2"/>
                        <a:defRPr>
                          <a:solidFill>
                            <a:schemeClr val="tx1"/>
                          </a:solidFill>
                          <a:latin typeface="Arial" charset="0"/>
                        </a:defRPr>
                      </a:lvl7pPr>
                      <a:lvl8pPr fontAlgn="base">
                        <a:spcBef>
                          <a:spcPct val="20000"/>
                        </a:spcBef>
                        <a:spcAft>
                          <a:spcPct val="0"/>
                        </a:spcAft>
                        <a:buClr>
                          <a:schemeClr val="bg2"/>
                        </a:buClr>
                        <a:buFont typeface="Wingdings" pitchFamily="2" charset="2"/>
                        <a:defRPr>
                          <a:solidFill>
                            <a:schemeClr val="tx1"/>
                          </a:solidFill>
                          <a:latin typeface="Arial" charset="0"/>
                        </a:defRPr>
                      </a:lvl8pPr>
                      <a:lvl9pPr fontAlgn="base">
                        <a:spcBef>
                          <a:spcPct val="20000"/>
                        </a:spcBef>
                        <a:spcAft>
                          <a:spcPct val="0"/>
                        </a:spcAft>
                        <a:buClr>
                          <a:schemeClr val="bg2"/>
                        </a:buClr>
                        <a:buFont typeface="Wingdings" pitchFamily="2" charset="2"/>
                        <a:defRPr>
                          <a:solidFill>
                            <a:schemeClr val="tx1"/>
                          </a:solidFill>
                          <a:latin typeface="Arial"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charset="0"/>
                        </a:rPr>
                        <a:t>any </a:t>
                      </a:r>
                      <a:endParaRPr kumimoji="0" lang="ru-RU" altLang="ru-RU" sz="1000" b="0" i="0" u="none" strike="noStrike" cap="none" normalizeH="0" baseline="0" dirty="0" smtClean="0">
                        <a:ln>
                          <a:noFill/>
                        </a:ln>
                        <a:solidFill>
                          <a:schemeClr val="tx1"/>
                        </a:solidFill>
                        <a:effectLst/>
                        <a:latin typeface="Arial"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pattFill prst="pct50">
                      <a:fgClr>
                        <a:srgbClr val="00FF00"/>
                      </a:fgClr>
                      <a:bgClr>
                        <a:schemeClr val="bg1"/>
                      </a:bgClr>
                    </a:pattFill>
                  </a:tcPr>
                </a:tc>
              </a:tr>
            </a:tbl>
          </a:graphicData>
        </a:graphic>
      </p:graphicFrame>
      <p:graphicFrame>
        <p:nvGraphicFramePr>
          <p:cNvPr id="323683" name="Object 99"/>
          <p:cNvGraphicFramePr>
            <a:graphicFrameLocks noChangeAspect="1"/>
          </p:cNvGraphicFramePr>
          <p:nvPr/>
        </p:nvGraphicFramePr>
        <p:xfrm>
          <a:off x="1546225" y="3486150"/>
          <a:ext cx="165100" cy="228600"/>
        </p:xfrm>
        <a:graphic>
          <a:graphicData uri="http://schemas.openxmlformats.org/presentationml/2006/ole">
            <mc:AlternateContent xmlns:mc="http://schemas.openxmlformats.org/markup-compatibility/2006">
              <mc:Choice xmlns:v="urn:schemas-microsoft-com:vml" Requires="v">
                <p:oleObj spid="_x0000_s1458233" name="Формула" r:id="rId21" imgW="164880" imgH="228600" progId="Equation.3">
                  <p:embed/>
                </p:oleObj>
              </mc:Choice>
              <mc:Fallback>
                <p:oleObj name="Формула" r:id="rId21" imgW="164880" imgH="22860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546225" y="3486150"/>
                        <a:ext cx="1651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701" name="Object 117"/>
          <p:cNvGraphicFramePr>
            <a:graphicFrameLocks noChangeAspect="1"/>
          </p:cNvGraphicFramePr>
          <p:nvPr/>
        </p:nvGraphicFramePr>
        <p:xfrm>
          <a:off x="2443163" y="3513138"/>
          <a:ext cx="177800" cy="228600"/>
        </p:xfrm>
        <a:graphic>
          <a:graphicData uri="http://schemas.openxmlformats.org/presentationml/2006/ole">
            <mc:AlternateContent xmlns:mc="http://schemas.openxmlformats.org/markup-compatibility/2006">
              <mc:Choice xmlns:v="urn:schemas-microsoft-com:vml" Requires="v">
                <p:oleObj spid="_x0000_s1458234" name="Формула" r:id="rId23" imgW="177480" imgH="228600" progId="Equation.3">
                  <p:embed/>
                </p:oleObj>
              </mc:Choice>
              <mc:Fallback>
                <p:oleObj name="Формула" r:id="rId23" imgW="177480" imgH="228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443163" y="3513138"/>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914" name="AutoShape 330">
            <a:hlinkClick r:id="rId2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3915" name="AutoShape 331">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3917" name="AutoShape 333">
            <a:hlinkClick r:id="" action="ppaction://hlinkshowjump?jump=nextslide" highlightClick="1"/>
          </p:cNvPr>
          <p:cNvSpPr>
            <a:spLocks noChangeArrowheads="1"/>
          </p:cNvSpPr>
          <p:nvPr/>
        </p:nvSpPr>
        <p:spPr bwMode="auto">
          <a:xfrm>
            <a:off x="4191000" y="542925"/>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3918" name="Oval 33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a:solidFill>
                  <a:srgbClr val="00007D"/>
                </a:solidFill>
                <a:latin typeface="Arial" charset="0"/>
              </a:rPr>
              <a:t>4</a:t>
            </a:r>
            <a:endParaRPr lang="ru-RU" altLang="ru-RU" sz="1000" b="1">
              <a:solidFill>
                <a:srgbClr val="00007D"/>
              </a:solidFill>
              <a:latin typeface="Arial" charset="0"/>
            </a:endParaRPr>
          </a:p>
        </p:txBody>
      </p:sp>
      <p:pic>
        <p:nvPicPr>
          <p:cNvPr id="27" name="Picture 15" descr="Z:\Символ НГУ_4.JPG"/>
          <p:cNvPicPr>
            <a:picLocks noChangeAspect="1" noChangeArrowheads="1"/>
          </p:cNvPicPr>
          <p:nvPr/>
        </p:nvPicPr>
        <p:blipFill>
          <a:blip r:embed="rId26" cstate="print">
            <a:extLst>
              <a:ext uri="{BEBA8EAE-BF5A-486C-A8C5-ECC9F3942E4B}">
                <a14:imgProps xmlns:a14="http://schemas.microsoft.com/office/drawing/2010/main">
                  <a14:imgLayer r:embed="rId2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55847" y="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92367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359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499"/>
                                          </p:stCondLst>
                                        </p:cTn>
                                        <p:tgtEl>
                                          <p:spTgt spid="32359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359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499"/>
                                          </p:stCondLst>
                                        </p:cTn>
                                        <p:tgtEl>
                                          <p:spTgt spid="32359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499"/>
                                          </p:stCondLst>
                                        </p:cTn>
                                        <p:tgtEl>
                                          <p:spTgt spid="32359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499"/>
                                          </p:stCondLst>
                                        </p:cTn>
                                        <p:tgtEl>
                                          <p:spTgt spid="323600"/>
                                        </p:tgtEl>
                                        <p:attrNameLst>
                                          <p:attrName>style.visibility</p:attrName>
                                        </p:attrNameLst>
                                      </p:cBhvr>
                                      <p:to>
                                        <p:strVal val="visible"/>
                                      </p:to>
                                    </p:set>
                                  </p:childTnLst>
                                </p:cTn>
                              </p:par>
                            </p:childTnLst>
                          </p:cTn>
                        </p:par>
                        <p:par>
                          <p:cTn id="19" fill="hold" nodeType="afterGroup">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323605"/>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23601"/>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499"/>
                                          </p:stCondLst>
                                        </p:cTn>
                                        <p:tgtEl>
                                          <p:spTgt spid="323602"/>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23603"/>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499"/>
                                          </p:stCondLst>
                                        </p:cTn>
                                        <p:tgtEl>
                                          <p:spTgt spid="323604"/>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499"/>
                                          </p:stCondLst>
                                        </p:cTn>
                                        <p:tgtEl>
                                          <p:spTgt spid="323606"/>
                                        </p:tgtEl>
                                        <p:attrNameLst>
                                          <p:attrName>style.visibility</p:attrName>
                                        </p:attrNameLst>
                                      </p:cBhvr>
                                      <p:to>
                                        <p:strVal val="visible"/>
                                      </p:to>
                                    </p:se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32360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23608"/>
                                        </p:tgtEl>
                                        <p:attrNameLst>
                                          <p:attrName>style.visibility</p:attrName>
                                        </p:attrNameLst>
                                      </p:cBhvr>
                                      <p:to>
                                        <p:strVal val="visible"/>
                                      </p:to>
                                    </p:set>
                                    <p:anim calcmode="lin" valueType="num">
                                      <p:cBhvr additive="base">
                                        <p:cTn id="43" dur="500" fill="hold"/>
                                        <p:tgtEl>
                                          <p:spTgt spid="323608"/>
                                        </p:tgtEl>
                                        <p:attrNameLst>
                                          <p:attrName>ppt_x</p:attrName>
                                        </p:attrNameLst>
                                      </p:cBhvr>
                                      <p:tavLst>
                                        <p:tav tm="0">
                                          <p:val>
                                            <p:strVal val="#ppt_x"/>
                                          </p:val>
                                        </p:tav>
                                        <p:tav tm="100000">
                                          <p:val>
                                            <p:strVal val="#ppt_x"/>
                                          </p:val>
                                        </p:tav>
                                      </p:tavLst>
                                    </p:anim>
                                    <p:anim calcmode="lin" valueType="num">
                                      <p:cBhvr additive="base">
                                        <p:cTn id="44" dur="500" fill="hold"/>
                                        <p:tgtEl>
                                          <p:spTgt spid="323608"/>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23911"/>
                                        </p:tgtEl>
                                        <p:attrNameLst>
                                          <p:attrName>style.visibility</p:attrName>
                                        </p:attrNameLst>
                                      </p:cBhvr>
                                      <p:to>
                                        <p:strVal val="visible"/>
                                      </p:to>
                                    </p:set>
                                    <p:anim calcmode="lin" valueType="num">
                                      <p:cBhvr additive="base">
                                        <p:cTn id="47" dur="500" fill="hold"/>
                                        <p:tgtEl>
                                          <p:spTgt spid="323911"/>
                                        </p:tgtEl>
                                        <p:attrNameLst>
                                          <p:attrName>ppt_x</p:attrName>
                                        </p:attrNameLst>
                                      </p:cBhvr>
                                      <p:tavLst>
                                        <p:tav tm="0">
                                          <p:val>
                                            <p:strVal val="#ppt_x"/>
                                          </p:val>
                                        </p:tav>
                                        <p:tav tm="100000">
                                          <p:val>
                                            <p:strVal val="#ppt_x"/>
                                          </p:val>
                                        </p:tav>
                                      </p:tavLst>
                                    </p:anim>
                                    <p:anim calcmode="lin" valueType="num">
                                      <p:cBhvr additive="base">
                                        <p:cTn id="48" dur="500" fill="hold"/>
                                        <p:tgtEl>
                                          <p:spTgt spid="323911"/>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323683"/>
                                        </p:tgtEl>
                                        <p:attrNameLst>
                                          <p:attrName>style.visibility</p:attrName>
                                        </p:attrNameLst>
                                      </p:cBhvr>
                                      <p:to>
                                        <p:strVal val="visible"/>
                                      </p:to>
                                    </p:set>
                                    <p:anim calcmode="lin" valueType="num">
                                      <p:cBhvr additive="base">
                                        <p:cTn id="51" dur="500" fill="hold"/>
                                        <p:tgtEl>
                                          <p:spTgt spid="323683"/>
                                        </p:tgtEl>
                                        <p:attrNameLst>
                                          <p:attrName>ppt_x</p:attrName>
                                        </p:attrNameLst>
                                      </p:cBhvr>
                                      <p:tavLst>
                                        <p:tav tm="0">
                                          <p:val>
                                            <p:strVal val="#ppt_x"/>
                                          </p:val>
                                        </p:tav>
                                        <p:tav tm="100000">
                                          <p:val>
                                            <p:strVal val="#ppt_x"/>
                                          </p:val>
                                        </p:tav>
                                      </p:tavLst>
                                    </p:anim>
                                    <p:anim calcmode="lin" valueType="num">
                                      <p:cBhvr additive="base">
                                        <p:cTn id="52" dur="500" fill="hold"/>
                                        <p:tgtEl>
                                          <p:spTgt spid="323683"/>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23701"/>
                                        </p:tgtEl>
                                        <p:attrNameLst>
                                          <p:attrName>style.visibility</p:attrName>
                                        </p:attrNameLst>
                                      </p:cBhvr>
                                      <p:to>
                                        <p:strVal val="visible"/>
                                      </p:to>
                                    </p:set>
                                    <p:anim calcmode="lin" valueType="num">
                                      <p:cBhvr additive="base">
                                        <p:cTn id="55" dur="500" fill="hold"/>
                                        <p:tgtEl>
                                          <p:spTgt spid="323701"/>
                                        </p:tgtEl>
                                        <p:attrNameLst>
                                          <p:attrName>ppt_x</p:attrName>
                                        </p:attrNameLst>
                                      </p:cBhvr>
                                      <p:tavLst>
                                        <p:tav tm="0">
                                          <p:val>
                                            <p:strVal val="#ppt_x"/>
                                          </p:val>
                                        </p:tav>
                                        <p:tav tm="100000">
                                          <p:val>
                                            <p:strVal val="#ppt_x"/>
                                          </p:val>
                                        </p:tav>
                                      </p:tavLst>
                                    </p:anim>
                                    <p:anim calcmode="lin" valueType="num">
                                      <p:cBhvr additive="base">
                                        <p:cTn id="56" dur="500" fill="hold"/>
                                        <p:tgtEl>
                                          <p:spTgt spid="3237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595" grpId="0"/>
      <p:bldP spid="323597" grpId="0"/>
      <p:bldP spid="323601" grpId="0"/>
      <p:bldP spid="323603" grpId="0"/>
      <p:bldP spid="323605" grpId="0"/>
      <p:bldP spid="323607" grpId="0"/>
      <p:bldP spid="32360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48096"/>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algn="just"/>
            <a:r>
              <a:rPr lang="en-US" sz="1000" b="1" dirty="0">
                <a:solidFill>
                  <a:srgbClr val="CACAFF">
                    <a:lumMod val="25000"/>
                  </a:srgbClr>
                </a:solidFill>
                <a:latin typeface="Arial" charset="0"/>
                <a:cs typeface="Arial" charset="0"/>
              </a:rPr>
              <a:t>Kinematics is a part of mechanics which treats of the </a:t>
            </a:r>
            <a:r>
              <a:rPr lang="en-US" sz="1000" b="1" dirty="0" smtClean="0">
                <a:solidFill>
                  <a:srgbClr val="CACAFF">
                    <a:lumMod val="25000"/>
                  </a:srgbClr>
                </a:solidFill>
                <a:latin typeface="Arial" charset="0"/>
                <a:cs typeface="Arial" charset="0"/>
              </a:rPr>
              <a:t>geometrical aspects </a:t>
            </a:r>
            <a:r>
              <a:rPr lang="en-US" sz="1000" b="1" dirty="0">
                <a:solidFill>
                  <a:srgbClr val="CACAFF">
                    <a:lumMod val="25000"/>
                  </a:srgbClr>
                </a:solidFill>
                <a:latin typeface="Arial" charset="0"/>
                <a:cs typeface="Arial" charset="0"/>
              </a:rPr>
              <a:t>of the </a:t>
            </a:r>
            <a:r>
              <a:rPr lang="en-US" sz="1000" b="1" dirty="0" smtClean="0">
                <a:solidFill>
                  <a:srgbClr val="CACAFF">
                    <a:lumMod val="25000"/>
                  </a:srgbClr>
                </a:solidFill>
                <a:latin typeface="Arial" charset="0"/>
                <a:cs typeface="Arial" charset="0"/>
              </a:rPr>
              <a:t>bodies</a:t>
            </a:r>
            <a:r>
              <a:rPr lang="en-US" sz="1000" b="1" dirty="0" smtClean="0">
                <a:solidFill>
                  <a:schemeClr val="accent5">
                    <a:lumMod val="25000"/>
                  </a:schemeClr>
                </a:solidFill>
                <a:latin typeface="Arial" charset="0"/>
                <a:cs typeface="Arial" charset="0"/>
              </a:rPr>
              <a:t>'</a:t>
            </a:r>
            <a:r>
              <a:rPr lang="en-US" sz="1000" b="1" dirty="0" smtClean="0">
                <a:solidFill>
                  <a:srgbClr val="CACAFF">
                    <a:lumMod val="25000"/>
                  </a:srgbClr>
                </a:solidFill>
                <a:latin typeface="Arial" charset="0"/>
                <a:cs typeface="Arial" charset="0"/>
              </a:rPr>
              <a:t> motion. By </a:t>
            </a:r>
            <a:r>
              <a:rPr lang="en-US" sz="1000" b="1" dirty="0">
                <a:solidFill>
                  <a:srgbClr val="CACAFF">
                    <a:lumMod val="25000"/>
                  </a:srgbClr>
                </a:solidFill>
                <a:latin typeface="Arial" charset="0"/>
                <a:cs typeface="Arial" charset="0"/>
              </a:rPr>
              <a:t>motion </a:t>
            </a:r>
            <a:r>
              <a:rPr lang="en-US" sz="1000" b="1" dirty="0" smtClean="0">
                <a:solidFill>
                  <a:srgbClr val="CACAFF">
                    <a:lumMod val="25000"/>
                  </a:srgbClr>
                </a:solidFill>
                <a:latin typeface="Arial" charset="0"/>
                <a:cs typeface="Arial" charset="0"/>
              </a:rPr>
              <a:t>we </a:t>
            </a:r>
            <a:r>
              <a:rPr lang="en-US" sz="1000" b="1" dirty="0">
                <a:solidFill>
                  <a:srgbClr val="CACAFF">
                    <a:lumMod val="25000"/>
                  </a:srgbClr>
                </a:solidFill>
                <a:latin typeface="Arial" charset="0"/>
                <a:cs typeface="Arial" charset="0"/>
              </a:rPr>
              <a:t>mean </a:t>
            </a:r>
            <a:r>
              <a:rPr lang="en-US" sz="1000" b="1" dirty="0" smtClean="0">
                <a:solidFill>
                  <a:srgbClr val="CACAFF">
                    <a:lumMod val="25000"/>
                  </a:srgbClr>
                </a:solidFill>
                <a:latin typeface="Arial" charset="0"/>
                <a:cs typeface="Arial" charset="0"/>
              </a:rPr>
              <a:t>any </a:t>
            </a:r>
            <a:r>
              <a:rPr lang="en-US" sz="1000" b="1" dirty="0">
                <a:solidFill>
                  <a:srgbClr val="CACAFF">
                    <a:lumMod val="25000"/>
                  </a:srgbClr>
                </a:solidFill>
                <a:latin typeface="Arial" charset="0"/>
                <a:cs typeface="Arial" charset="0"/>
              </a:rPr>
              <a:t>change in the relative positions of material bodies in space which occurs in the course of time.</a:t>
            </a:r>
            <a:endParaRPr lang="ru-RU" sz="1000" b="1" dirty="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000"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13308" y="1596239"/>
            <a:ext cx="8280000" cy="576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smtClean="0">
                <a:solidFill>
                  <a:srgbClr val="CACAFF">
                    <a:lumMod val="25000"/>
                  </a:srgbClr>
                </a:solidFill>
                <a:cs typeface="Arial" charset="0"/>
              </a:rPr>
              <a:t>To describe the motion, or the law of motion, of a given body means to specify the position of that body relative to a given frame of reference for any moment of time.</a:t>
            </a:r>
          </a:p>
          <a:p>
            <a:pPr marL="0" indent="0" algn="just" eaLnBrk="1" hangingPunct="1">
              <a:defRPr/>
            </a:pPr>
            <a:r>
              <a:rPr lang="en-US" sz="1000" b="1" dirty="0" smtClean="0">
                <a:solidFill>
                  <a:srgbClr val="CACAFF">
                    <a:lumMod val="25000"/>
                  </a:srgbClr>
                </a:solidFill>
                <a:cs typeface="Arial" charset="0"/>
              </a:rPr>
              <a:t>There are three methods of describing motion: the natural method, the coordinate method and the vector method.</a:t>
            </a:r>
          </a:p>
          <a:p>
            <a:pPr marL="0" indent="0" algn="just" eaLnBrk="1" hangingPunct="1">
              <a:defRPr/>
            </a:pP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21767" y="2244767"/>
            <a:ext cx="8280000" cy="432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The vector of instantaneous velocity of a particle is equal to the first derivative of the radius vector of the particle with respect to time.</a:t>
            </a:r>
          </a:p>
          <a:p>
            <a:pPr marL="342900" indent="-342900" algn="just"/>
            <a:r>
              <a:rPr lang="en-US" sz="1000" b="1" dirty="0">
                <a:solidFill>
                  <a:srgbClr val="CACAFF">
                    <a:lumMod val="25000"/>
                  </a:srgbClr>
                </a:solidFill>
                <a:latin typeface="Arial" charset="0"/>
                <a:cs typeface="Arial" charset="0"/>
              </a:rPr>
              <a:t>The vector of instantaneous velocity is tangent to the path of the particle in the direction of motion.</a:t>
            </a:r>
          </a:p>
          <a:p>
            <a:pPr marL="342900" indent="-342900"/>
            <a:endParaRPr lang="ru-RU" sz="1000" dirty="0">
              <a:solidFill>
                <a:srgbClr val="000000"/>
              </a:solidFill>
              <a:latin typeface="Arial" charset="0"/>
              <a:cs typeface="Arial" charset="0"/>
            </a:endParaRPr>
          </a:p>
        </p:txBody>
      </p:sp>
      <p:sp>
        <p:nvSpPr>
          <p:cNvPr id="262191" name="Text Box 47"/>
          <p:cNvSpPr txBox="1">
            <a:spLocks noChangeArrowheads="1"/>
          </p:cNvSpPr>
          <p:nvPr/>
        </p:nvSpPr>
        <p:spPr bwMode="auto">
          <a:xfrm>
            <a:off x="338138" y="2758186"/>
            <a:ext cx="8245706" cy="576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CACAFF">
                    <a:lumMod val="25000"/>
                  </a:srgbClr>
                </a:solidFill>
                <a:latin typeface="Arial" charset="0"/>
                <a:cs typeface="Arial" charset="0"/>
              </a:rPr>
              <a:t>The acceleration characterizes the time rate of change of the velocity in magnitude and direction.</a:t>
            </a:r>
          </a:p>
          <a:p>
            <a:pPr marL="342900" indent="-342900"/>
            <a:r>
              <a:rPr lang="en-US" sz="1000" b="1" dirty="0">
                <a:solidFill>
                  <a:srgbClr val="CACAFF">
                    <a:lumMod val="25000"/>
                  </a:srgbClr>
                </a:solidFill>
                <a:latin typeface="Arial" charset="0"/>
                <a:cs typeface="Arial" charset="0"/>
              </a:rPr>
              <a:t>The instantaneous acceleration of a particle is equal to the first derivative of the velocity vector or the second derivative of the radius </a:t>
            </a:r>
            <a:endParaRPr lang="en-US" sz="1000" b="1" dirty="0" smtClean="0">
              <a:solidFill>
                <a:srgbClr val="CACAFF">
                  <a:lumMod val="25000"/>
                </a:srgbClr>
              </a:solidFill>
              <a:latin typeface="Arial" charset="0"/>
              <a:cs typeface="Arial" charset="0"/>
            </a:endParaRPr>
          </a:p>
          <a:p>
            <a:pPr marL="342900" indent="-342900"/>
            <a:r>
              <a:rPr lang="en-US" sz="1000" b="1" dirty="0" smtClean="0">
                <a:solidFill>
                  <a:srgbClr val="CACAFF">
                    <a:lumMod val="25000"/>
                  </a:srgbClr>
                </a:solidFill>
                <a:latin typeface="Arial" charset="0"/>
                <a:cs typeface="Arial" charset="0"/>
              </a:rPr>
              <a:t>vector </a:t>
            </a:r>
            <a:r>
              <a:rPr lang="en-US" sz="1000" b="1" dirty="0">
                <a:solidFill>
                  <a:srgbClr val="CACAFF">
                    <a:lumMod val="25000"/>
                  </a:srgbClr>
                </a:solidFill>
                <a:latin typeface="Arial" charset="0"/>
                <a:cs typeface="Arial" charset="0"/>
              </a:rPr>
              <a:t>of the particle with respect to time.</a:t>
            </a:r>
          </a:p>
          <a:p>
            <a:pPr marL="342900" indent="-342900"/>
            <a:endParaRPr lang="ru-RU" sz="1000" b="1" dirty="0" smtClean="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21766" y="3367865"/>
            <a:ext cx="8232461" cy="684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The projections of the velocity on the coordinate axes are equal to the first derivatives of the corresponding coordinates of the particle with respect to time.</a:t>
            </a:r>
            <a:endParaRPr lang="ru-RU" sz="1000" b="1" dirty="0">
              <a:solidFill>
                <a:srgbClr val="CACAFF">
                  <a:lumMod val="25000"/>
                </a:srgbClr>
              </a:solidFill>
              <a:latin typeface="Arial" charset="0"/>
            </a:endParaRPr>
          </a:p>
          <a:p>
            <a:pPr algn="just"/>
            <a:r>
              <a:rPr lang="en-US" sz="1000" b="1" dirty="0">
                <a:solidFill>
                  <a:srgbClr val="CACAFF">
                    <a:lumMod val="25000"/>
                  </a:srgbClr>
                </a:solidFill>
                <a:latin typeface="Arial" charset="0"/>
              </a:rPr>
              <a:t>The projections of the acceleration on the coordinate axes are equal to the first derivatives of the projections of the velocities, or the second derivatives of the corresponding coordinates of the particle with respect to time.</a:t>
            </a:r>
            <a:endParaRPr lang="ru-RU" sz="1000" b="1" dirty="0">
              <a:solidFill>
                <a:srgbClr val="CACAFF">
                  <a:lumMod val="25000"/>
                </a:srgbClr>
              </a:solidFill>
              <a:latin typeface="Arial" charset="0"/>
            </a:endParaRPr>
          </a:p>
          <a:p>
            <a:pPr marL="342900" indent="-342900"/>
            <a:r>
              <a:rPr lang="ru-RU" sz="1000"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299419" y="4100820"/>
            <a:ext cx="8277153"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numerical value of the instantaneous velocity of a particle is equal to the first derivative of the displacement of the particle with respect to time.</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66510" y="5338142"/>
            <a:ext cx="8208000" cy="396000"/>
          </a:xfrm>
          <a:prstGeom prst="rect">
            <a:avLst/>
          </a:prstGeom>
          <a:solidFill>
            <a:srgbClr val="FFC000"/>
          </a:solidFill>
          <a:ln w="9525">
            <a:noFill/>
            <a:miter lim="800000"/>
            <a:headEnd/>
            <a:tailEnd/>
          </a:ln>
        </p:spPr>
        <p:txBody>
          <a:bodyPr>
            <a:spAutoFit/>
          </a:bodyPr>
          <a:lstStyle/>
          <a:p>
            <a:r>
              <a:rPr lang="en-US" sz="1000" b="1" dirty="0">
                <a:solidFill>
                  <a:srgbClr val="CACAFF">
                    <a:lumMod val="25000"/>
                  </a:srgbClr>
                </a:solidFill>
                <a:latin typeface="Arial" charset="0"/>
                <a:cs typeface="Arial" charset="0"/>
              </a:rPr>
              <a:t> The tangential </a:t>
            </a:r>
            <a:r>
              <a:rPr lang="en-US" sz="1000" b="1" dirty="0" smtClean="0">
                <a:solidFill>
                  <a:srgbClr val="CACAFF">
                    <a:lumMod val="25000"/>
                  </a:srgbClr>
                </a:solidFill>
                <a:latin typeface="Arial" charset="0"/>
                <a:cs typeface="Arial" charset="0"/>
              </a:rPr>
              <a:t>acceleration characterizes </a:t>
            </a:r>
            <a:r>
              <a:rPr lang="en-US" sz="1000" b="1" dirty="0">
                <a:solidFill>
                  <a:srgbClr val="CACAFF">
                    <a:lumMod val="25000"/>
                  </a:srgbClr>
                </a:solidFill>
                <a:latin typeface="Arial" charset="0"/>
                <a:cs typeface="Arial" charset="0"/>
              </a:rPr>
              <a:t>the change of speed.</a:t>
            </a:r>
          </a:p>
          <a:p>
            <a:r>
              <a:rPr lang="en-US" sz="1000" b="1" dirty="0">
                <a:solidFill>
                  <a:srgbClr val="CACAFF">
                    <a:lumMod val="25000"/>
                  </a:srgbClr>
                </a:solidFill>
                <a:latin typeface="Arial" charset="0"/>
                <a:cs typeface="Arial" charset="0"/>
              </a:rPr>
              <a:t>The normal acceleration characterizes the change of the velocity in direction.</a:t>
            </a:r>
          </a:p>
          <a:p>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38138" y="5826612"/>
            <a:ext cx="8208000" cy="252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CACAFF">
                    <a:lumMod val="25000"/>
                  </a:srgbClr>
                </a:solidFill>
                <a:latin typeface="Arial" charset="0"/>
                <a:cs typeface="Arial" charset="0"/>
              </a:rPr>
              <a:t>Uniform rectilinear motion is the only case of motion in which the acceleration is continually zero.</a:t>
            </a:r>
            <a:endParaRPr lang="ru-RU" sz="1000" b="1" dirty="0" smtClean="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38137" y="4573704"/>
            <a:ext cx="8208000" cy="648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tangential acceleration of a particle is equal to the first derivative of the numerical value of the velocity, or the second derivative of the displacement with respect to time.</a:t>
            </a:r>
          </a:p>
          <a:p>
            <a:pPr algn="just"/>
            <a:r>
              <a:rPr lang="en-US" sz="1000" b="1" dirty="0">
                <a:solidFill>
                  <a:srgbClr val="CACAFF">
                    <a:lumMod val="25000"/>
                  </a:srgbClr>
                </a:solidFill>
                <a:latin typeface="Arial" charset="0"/>
                <a:cs typeface="Arial" charset="0"/>
              </a:rPr>
              <a:t>The normal (radial) acceleration is equal to the second power of the velocity divided by </a:t>
            </a:r>
            <a:r>
              <a:rPr lang="en-US" sz="1000" b="1" dirty="0" smtClean="0">
                <a:solidFill>
                  <a:srgbClr val="CACAFF">
                    <a:lumMod val="25000"/>
                  </a:srgbClr>
                </a:solidFill>
                <a:latin typeface="Arial" charset="0"/>
                <a:cs typeface="Arial" charset="0"/>
              </a:rPr>
              <a:t>the radius </a:t>
            </a:r>
            <a:r>
              <a:rPr lang="en-US" sz="1000" b="1" dirty="0">
                <a:solidFill>
                  <a:srgbClr val="CACAFF">
                    <a:lumMod val="25000"/>
                  </a:srgbClr>
                </a:solidFill>
                <a:latin typeface="Arial" charset="0"/>
                <a:cs typeface="Arial" charset="0"/>
              </a:rPr>
              <a:t>of </a:t>
            </a:r>
            <a:r>
              <a:rPr lang="en-US" sz="1000" b="1" dirty="0" smtClean="0">
                <a:solidFill>
                  <a:srgbClr val="CACAFF">
                    <a:lumMod val="25000"/>
                  </a:srgbClr>
                </a:solidFill>
                <a:latin typeface="Arial" charset="0"/>
                <a:cs typeface="Arial" charset="0"/>
              </a:rPr>
              <a:t>the curvature </a:t>
            </a:r>
            <a:r>
              <a:rPr lang="en-US" sz="1000" b="1" dirty="0">
                <a:solidFill>
                  <a:srgbClr val="CACAFF">
                    <a:lumMod val="25000"/>
                  </a:srgbClr>
                </a:solidFill>
                <a:latin typeface="Arial" charset="0"/>
                <a:cs typeface="Arial" charset="0"/>
              </a:rPr>
              <a:t>of the path at the given point of the curve.</a:t>
            </a:r>
          </a:p>
          <a:p>
            <a:endParaRPr lang="ru-RU" sz="1000" b="1" dirty="0" smtClean="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a:solidFill>
                  <a:srgbClr val="00007D"/>
                </a:solidFill>
                <a:latin typeface="Arial" charset="0"/>
                <a:cs typeface="Arial" charset="0"/>
              </a:rPr>
              <a:t>5</a:t>
            </a:r>
            <a:endParaRPr lang="ru-RU" sz="1000" b="1">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38136" y="6121275"/>
            <a:ext cx="8208000" cy="25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Curvilinear motion is called uniformly variable if the tangential acceleration is constant.</a:t>
            </a:r>
            <a:endParaRPr lang="ru-RU" sz="1000" b="1" dirty="0">
              <a:solidFill>
                <a:srgbClr val="CACAFF">
                  <a:lumMod val="25000"/>
                </a:srgbClr>
              </a:solidFill>
              <a:latin typeface="Arial" charset="0"/>
            </a:endParaRPr>
          </a:p>
          <a:p>
            <a:pPr algn="just"/>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31800"/>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1</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285199464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6" name="Rectangle 8"/>
          <p:cNvSpPr>
            <a:spLocks noChangeArrowheads="1"/>
          </p:cNvSpPr>
          <p:nvPr/>
        </p:nvSpPr>
        <p:spPr bwMode="auto">
          <a:xfrm>
            <a:off x="195311" y="1019987"/>
            <a:ext cx="8705850" cy="151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200" b="1" dirty="0">
                <a:solidFill>
                  <a:srgbClr val="FF0000"/>
                </a:solidFill>
              </a:rPr>
              <a:t>Kinematics of a Rigid Body</a:t>
            </a:r>
            <a:r>
              <a:rPr lang="ru-RU" altLang="ru-RU" sz="1000" b="1" dirty="0">
                <a:solidFill>
                  <a:srgbClr val="FF0000"/>
                </a:solidFill>
              </a:rPr>
              <a:t>.</a:t>
            </a:r>
            <a:r>
              <a:rPr lang="en-US" altLang="ru-RU" sz="1000" b="1" dirty="0">
                <a:solidFill>
                  <a:srgbClr val="FF0000"/>
                </a:solidFill>
              </a:rPr>
              <a:t> </a:t>
            </a:r>
            <a:r>
              <a:rPr lang="en-US" altLang="ru-RU" sz="1000" b="1" dirty="0">
                <a:solidFill>
                  <a:srgbClr val="00007D">
                    <a:lumMod val="60000"/>
                    <a:lumOff val="40000"/>
                  </a:srgbClr>
                </a:solidFill>
              </a:rPr>
              <a:t>The principal problem is that of determining all the kinematic characteristics</a:t>
            </a:r>
          </a:p>
          <a:p>
            <a:pPr marL="0" indent="0">
              <a:buClr>
                <a:srgbClr val="00007D"/>
              </a:buClr>
              <a:buNone/>
            </a:pPr>
            <a:r>
              <a:rPr lang="en-US" altLang="ru-RU" sz="1000" b="1" dirty="0">
                <a:solidFill>
                  <a:srgbClr val="00007D">
                    <a:lumMod val="60000"/>
                    <a:lumOff val="40000"/>
                  </a:srgbClr>
                </a:solidFill>
              </a:rPr>
              <a:t> of the motion of a body  as a whole and of any of its particles. </a:t>
            </a:r>
            <a:endParaRPr lang="ru-RU" altLang="ru-RU" sz="1000" b="1" dirty="0">
              <a:solidFill>
                <a:srgbClr val="00007D">
                  <a:lumMod val="60000"/>
                  <a:lumOff val="40000"/>
                </a:srgbClr>
              </a:solidFill>
            </a:endParaRPr>
          </a:p>
          <a:p>
            <a:pPr>
              <a:buClr>
                <a:srgbClr val="00007D"/>
              </a:buClr>
              <a:buNone/>
            </a:pPr>
            <a:r>
              <a:rPr lang="en-US" altLang="ru-RU" sz="1000" dirty="0">
                <a:solidFill>
                  <a:srgbClr val="000000"/>
                </a:solidFill>
              </a:rPr>
              <a:t>There are following kinds of motion of a body</a:t>
            </a:r>
            <a:r>
              <a:rPr lang="en-US" altLang="ru-RU" sz="1000" dirty="0" smtClean="0">
                <a:solidFill>
                  <a:srgbClr val="000000"/>
                </a:solidFill>
              </a:rPr>
              <a:t>:</a:t>
            </a:r>
          </a:p>
          <a:p>
            <a:pPr>
              <a:buClr>
                <a:srgbClr val="00007D"/>
              </a:buClr>
              <a:buNone/>
            </a:pPr>
            <a:r>
              <a:rPr lang="en-US" altLang="ru-RU" sz="1000" b="1" dirty="0">
                <a:solidFill>
                  <a:srgbClr val="FF0000"/>
                </a:solidFill>
              </a:rPr>
              <a:t>1. Translational motion (slider, piston</a:t>
            </a:r>
            <a:r>
              <a:rPr lang="ru-RU" altLang="ru-RU" sz="1000" b="1" dirty="0">
                <a:solidFill>
                  <a:srgbClr val="FF0000"/>
                </a:solidFill>
              </a:rPr>
              <a:t>, </a:t>
            </a:r>
            <a:r>
              <a:rPr lang="en-US" altLang="ru-RU" sz="1000" b="1" dirty="0">
                <a:solidFill>
                  <a:srgbClr val="FF0000"/>
                </a:solidFill>
              </a:rPr>
              <a:t>plunger</a:t>
            </a:r>
            <a:r>
              <a:rPr lang="ru-RU" altLang="ru-RU" sz="1000" b="1" dirty="0">
                <a:solidFill>
                  <a:srgbClr val="FF0000"/>
                </a:solidFill>
              </a:rPr>
              <a:t>, </a:t>
            </a:r>
            <a:r>
              <a:rPr lang="en-US" altLang="ru-RU" sz="1000" b="1" dirty="0">
                <a:solidFill>
                  <a:srgbClr val="FF0000"/>
                </a:solidFill>
              </a:rPr>
              <a:t>compartment door, cabin of panoramic wheel</a:t>
            </a:r>
            <a:r>
              <a:rPr lang="ru-RU" altLang="ru-RU" sz="1000" b="1" dirty="0">
                <a:solidFill>
                  <a:srgbClr val="FF0000"/>
                </a:solidFill>
              </a:rPr>
              <a:t>).</a:t>
            </a:r>
          </a:p>
          <a:p>
            <a:pPr>
              <a:buClr>
                <a:srgbClr val="00007D"/>
              </a:buClr>
              <a:buNone/>
            </a:pPr>
            <a:r>
              <a:rPr lang="ru-RU" altLang="ru-RU" sz="1000" b="1" dirty="0">
                <a:solidFill>
                  <a:srgbClr val="FF0000"/>
                </a:solidFill>
              </a:rPr>
              <a:t>2. </a:t>
            </a:r>
            <a:r>
              <a:rPr lang="en-US" altLang="ru-RU" sz="1000" b="1" dirty="0">
                <a:solidFill>
                  <a:srgbClr val="FF0000"/>
                </a:solidFill>
              </a:rPr>
              <a:t>Rotational motion</a:t>
            </a:r>
            <a:r>
              <a:rPr lang="ru-RU" altLang="ru-RU" sz="1000" b="1" dirty="0">
                <a:solidFill>
                  <a:srgbClr val="FF0000"/>
                </a:solidFill>
              </a:rPr>
              <a:t> (</a:t>
            </a:r>
            <a:r>
              <a:rPr lang="en-US" altLang="ru-RU" sz="1000" b="1" dirty="0">
                <a:solidFill>
                  <a:srgbClr val="FF0000"/>
                </a:solidFill>
              </a:rPr>
              <a:t>fly-wheel</a:t>
            </a:r>
            <a:r>
              <a:rPr lang="ru-RU" altLang="ru-RU" sz="1000" b="1" dirty="0">
                <a:solidFill>
                  <a:srgbClr val="FF0000"/>
                </a:solidFill>
              </a:rPr>
              <a:t>, </a:t>
            </a:r>
            <a:r>
              <a:rPr lang="en-US" altLang="ru-RU" sz="1000" b="1" dirty="0">
                <a:solidFill>
                  <a:srgbClr val="FF0000"/>
                </a:solidFill>
              </a:rPr>
              <a:t>crank</a:t>
            </a:r>
            <a:r>
              <a:rPr lang="ru-RU" altLang="ru-RU" sz="1000" b="1" dirty="0">
                <a:solidFill>
                  <a:srgbClr val="FF0000"/>
                </a:solidFill>
              </a:rPr>
              <a:t>, </a:t>
            </a:r>
            <a:r>
              <a:rPr lang="en-US" altLang="ru-RU" sz="1000" b="1" dirty="0">
                <a:solidFill>
                  <a:srgbClr val="FF0000"/>
                </a:solidFill>
              </a:rPr>
              <a:t>rocker</a:t>
            </a:r>
            <a:r>
              <a:rPr lang="ru-RU" altLang="ru-RU" sz="1000" b="1" dirty="0">
                <a:solidFill>
                  <a:srgbClr val="FF0000"/>
                </a:solidFill>
              </a:rPr>
              <a:t>, </a:t>
            </a:r>
            <a:r>
              <a:rPr lang="en-US" altLang="ru-RU" sz="1000" b="1" dirty="0">
                <a:solidFill>
                  <a:srgbClr val="FF0000"/>
                </a:solidFill>
              </a:rPr>
              <a:t>panoramic wheel</a:t>
            </a:r>
            <a:r>
              <a:rPr lang="ru-RU" altLang="ru-RU" sz="1000" b="1" dirty="0">
                <a:solidFill>
                  <a:srgbClr val="FF0000"/>
                </a:solidFill>
              </a:rPr>
              <a:t>, </a:t>
            </a:r>
            <a:r>
              <a:rPr lang="en-US" altLang="ru-RU" sz="1000" b="1" dirty="0">
                <a:solidFill>
                  <a:srgbClr val="FF0000"/>
                </a:solidFill>
              </a:rPr>
              <a:t>door</a:t>
            </a:r>
            <a:r>
              <a:rPr lang="ru-RU" altLang="ru-RU" sz="1000" b="1" dirty="0">
                <a:solidFill>
                  <a:srgbClr val="FF0000"/>
                </a:solidFill>
              </a:rPr>
              <a:t>).</a:t>
            </a:r>
          </a:p>
          <a:p>
            <a:pPr>
              <a:buClr>
                <a:srgbClr val="00007D"/>
              </a:buClr>
              <a:buNone/>
            </a:pPr>
            <a:r>
              <a:rPr lang="ru-RU" altLang="ru-RU" sz="1000" b="1" dirty="0">
                <a:solidFill>
                  <a:srgbClr val="FF0000"/>
                </a:solidFill>
              </a:rPr>
              <a:t>3. </a:t>
            </a:r>
            <a:r>
              <a:rPr lang="en-US" altLang="ru-RU" sz="1000" b="1" dirty="0">
                <a:solidFill>
                  <a:srgbClr val="FF0000"/>
                </a:solidFill>
              </a:rPr>
              <a:t>Plane motion</a:t>
            </a:r>
            <a:r>
              <a:rPr lang="ru-RU" altLang="ru-RU" sz="1000" b="1" dirty="0">
                <a:solidFill>
                  <a:srgbClr val="FF0000"/>
                </a:solidFill>
              </a:rPr>
              <a:t> (</a:t>
            </a:r>
            <a:r>
              <a:rPr lang="en-US" altLang="ru-RU" sz="1000" b="1" dirty="0">
                <a:solidFill>
                  <a:srgbClr val="FF0000"/>
                </a:solidFill>
              </a:rPr>
              <a:t>connecting rod</a:t>
            </a:r>
            <a:r>
              <a:rPr lang="ru-RU" altLang="ru-RU" sz="1000" b="1" dirty="0">
                <a:solidFill>
                  <a:srgbClr val="FF0000"/>
                </a:solidFill>
              </a:rPr>
              <a:t>, </a:t>
            </a:r>
            <a:r>
              <a:rPr lang="en-US" altLang="ru-RU" sz="1000" b="1" dirty="0">
                <a:solidFill>
                  <a:srgbClr val="FF0000"/>
                </a:solidFill>
              </a:rPr>
              <a:t>locomotive wheel along rectilinear rails</a:t>
            </a:r>
            <a:r>
              <a:rPr lang="ru-RU" altLang="ru-RU" sz="1000" b="1" dirty="0">
                <a:solidFill>
                  <a:srgbClr val="FF0000"/>
                </a:solidFill>
              </a:rPr>
              <a:t>, </a:t>
            </a:r>
            <a:r>
              <a:rPr lang="en-US" altLang="ru-RU" sz="1000" b="1" dirty="0">
                <a:solidFill>
                  <a:srgbClr val="FF0000"/>
                </a:solidFill>
              </a:rPr>
              <a:t>abrasive disc</a:t>
            </a:r>
            <a:r>
              <a:rPr lang="ru-RU" altLang="ru-RU" sz="1000" b="1" dirty="0">
                <a:solidFill>
                  <a:srgbClr val="FF0000"/>
                </a:solidFill>
              </a:rPr>
              <a:t>).</a:t>
            </a:r>
          </a:p>
          <a:p>
            <a:pPr>
              <a:buClr>
                <a:srgbClr val="00007D"/>
              </a:buClr>
              <a:buNone/>
            </a:pPr>
            <a:r>
              <a:rPr lang="ru-RU" altLang="ru-RU" sz="1000" b="1" dirty="0">
                <a:solidFill>
                  <a:srgbClr val="FF0000"/>
                </a:solidFill>
              </a:rPr>
              <a:t>4. </a:t>
            </a:r>
            <a:r>
              <a:rPr lang="en-US" altLang="ru-RU" sz="1000" b="1" dirty="0">
                <a:solidFill>
                  <a:srgbClr val="FF0000"/>
                </a:solidFill>
              </a:rPr>
              <a:t>Spherical motion (ball-and-socket, gyroscope</a:t>
            </a:r>
            <a:r>
              <a:rPr lang="ru-RU" altLang="ru-RU" sz="1000" b="1" dirty="0">
                <a:solidFill>
                  <a:srgbClr val="FF0000"/>
                </a:solidFill>
              </a:rPr>
              <a:t>).</a:t>
            </a:r>
          </a:p>
          <a:p>
            <a:pPr>
              <a:buClr>
                <a:srgbClr val="00007D"/>
              </a:buClr>
              <a:buNone/>
            </a:pPr>
            <a:r>
              <a:rPr lang="ru-RU" altLang="ru-RU" sz="1000" b="1" dirty="0">
                <a:solidFill>
                  <a:srgbClr val="FF0000"/>
                </a:solidFill>
              </a:rPr>
              <a:t>5</a:t>
            </a:r>
            <a:r>
              <a:rPr lang="ru-RU" altLang="ru-RU" sz="1000" dirty="0">
                <a:solidFill>
                  <a:srgbClr val="000000"/>
                </a:solidFill>
              </a:rPr>
              <a:t>. </a:t>
            </a:r>
            <a:r>
              <a:rPr lang="en-US" altLang="ru-RU" sz="1000" b="1" dirty="0">
                <a:solidFill>
                  <a:srgbClr val="FF0000"/>
                </a:solidFill>
              </a:rPr>
              <a:t>Motion of a free rigid body </a:t>
            </a:r>
            <a:r>
              <a:rPr lang="ru-RU" altLang="ru-RU" sz="1000" b="1" dirty="0">
                <a:solidFill>
                  <a:srgbClr val="FF0000"/>
                </a:solidFill>
              </a:rPr>
              <a:t>(</a:t>
            </a:r>
            <a:r>
              <a:rPr lang="en-US" altLang="ru-RU" sz="1000" b="1" dirty="0">
                <a:solidFill>
                  <a:srgbClr val="FF0000"/>
                </a:solidFill>
              </a:rPr>
              <a:t>celestial body, aircraft</a:t>
            </a:r>
            <a:r>
              <a:rPr lang="ru-RU" altLang="ru-RU" sz="1000" b="1" dirty="0">
                <a:solidFill>
                  <a:srgbClr val="FF0000"/>
                </a:solidFill>
              </a:rPr>
              <a:t>)</a:t>
            </a:r>
            <a:r>
              <a:rPr lang="en-US" altLang="ru-RU" sz="1000" b="1" dirty="0">
                <a:solidFill>
                  <a:srgbClr val="FF0000"/>
                </a:solidFill>
              </a:rPr>
              <a:t>.</a:t>
            </a:r>
            <a:r>
              <a:rPr lang="ru-RU" altLang="ru-RU" sz="1000" b="1" dirty="0">
                <a:solidFill>
                  <a:srgbClr val="FF0000"/>
                </a:solidFill>
              </a:rPr>
              <a:t>  </a:t>
            </a:r>
          </a:p>
          <a:p>
            <a:pPr>
              <a:buClr>
                <a:srgbClr val="00007D"/>
              </a:buClr>
              <a:buNone/>
            </a:pPr>
            <a:endParaRPr lang="en-US" altLang="ru-RU" sz="1000" dirty="0">
              <a:solidFill>
                <a:srgbClr val="000000"/>
              </a:solidFill>
            </a:endParaRPr>
          </a:p>
        </p:txBody>
      </p:sp>
      <p:sp>
        <p:nvSpPr>
          <p:cNvPr id="324617" name="Rectangle 9"/>
          <p:cNvSpPr>
            <a:spLocks noChangeArrowheads="1"/>
          </p:cNvSpPr>
          <p:nvPr/>
        </p:nvSpPr>
        <p:spPr bwMode="auto">
          <a:xfrm>
            <a:off x="286165" y="2527256"/>
            <a:ext cx="8705850"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smtClean="0">
                <a:solidFill>
                  <a:srgbClr val="FF0000"/>
                </a:solidFill>
              </a:rPr>
              <a:t>Translation of a rigid body is such a motion in which any straight line through the body remains continually parallel to itself.</a:t>
            </a:r>
          </a:p>
          <a:p>
            <a:pPr marL="0" indent="0">
              <a:buClr>
                <a:srgbClr val="00007D"/>
              </a:buClr>
              <a:buFont typeface="Wingdings" pitchFamily="2" charset="2"/>
              <a:buNone/>
            </a:pPr>
            <a:r>
              <a:rPr lang="en-US" sz="1000" dirty="0" smtClean="0">
                <a:solidFill>
                  <a:srgbClr val="000000"/>
                </a:solidFill>
              </a:rPr>
              <a:t>          Translation </a:t>
            </a:r>
            <a:r>
              <a:rPr lang="en-US" sz="1000" dirty="0">
                <a:solidFill>
                  <a:srgbClr val="000000"/>
                </a:solidFill>
              </a:rPr>
              <a:t>should not be confused with rectilinear motion. In translation the particles of a body may move on any curved paths.</a:t>
            </a:r>
            <a:endParaRPr lang="ru-RU" altLang="ru-RU" sz="1000" b="1" dirty="0">
              <a:solidFill>
                <a:srgbClr val="FF0000"/>
              </a:solidFill>
            </a:endParaRPr>
          </a:p>
        </p:txBody>
      </p:sp>
      <p:sp>
        <p:nvSpPr>
          <p:cNvPr id="324618" name="Rectangle 10"/>
          <p:cNvSpPr>
            <a:spLocks noChangeArrowheads="1"/>
          </p:cNvSpPr>
          <p:nvPr/>
        </p:nvSpPr>
        <p:spPr bwMode="auto">
          <a:xfrm>
            <a:off x="375855" y="2944672"/>
            <a:ext cx="870585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Theorem: </a:t>
            </a:r>
            <a:r>
              <a:rPr lang="en-US" altLang="ru-RU" sz="1000" b="1" dirty="0" smtClean="0">
                <a:solidFill>
                  <a:srgbClr val="00007D">
                    <a:lumMod val="60000"/>
                    <a:lumOff val="40000"/>
                  </a:srgbClr>
                </a:solidFill>
              </a:rPr>
              <a:t>In </a:t>
            </a:r>
            <a:r>
              <a:rPr lang="en-US" altLang="ru-RU" sz="1000" b="1" dirty="0" err="1" smtClean="0">
                <a:solidFill>
                  <a:srgbClr val="00007D">
                    <a:lumMod val="60000"/>
                    <a:lumOff val="40000"/>
                  </a:srgbClr>
                </a:solidFill>
              </a:rPr>
              <a:t>translatory</a:t>
            </a:r>
            <a:r>
              <a:rPr lang="en-US" altLang="ru-RU" sz="1000" b="1" dirty="0" smtClean="0">
                <a:solidFill>
                  <a:srgbClr val="00007D">
                    <a:lumMod val="60000"/>
                    <a:lumOff val="40000"/>
                  </a:srgbClr>
                </a:solidFill>
              </a:rPr>
              <a:t> motion, all the particle of a body move along similar paths and have at any instant the same velocity and acceleration.</a:t>
            </a:r>
            <a:endParaRPr lang="ru-RU" altLang="ru-RU" sz="1000" dirty="0">
              <a:solidFill>
                <a:srgbClr val="00007D">
                  <a:lumMod val="60000"/>
                  <a:lumOff val="40000"/>
                </a:srgbClr>
              </a:solidFill>
            </a:endParaRPr>
          </a:p>
        </p:txBody>
      </p:sp>
      <p:sp>
        <p:nvSpPr>
          <p:cNvPr id="324623" name="Text Box 15"/>
          <p:cNvSpPr txBox="1">
            <a:spLocks noChangeArrowheads="1"/>
          </p:cNvSpPr>
          <p:nvPr/>
        </p:nvSpPr>
        <p:spPr bwMode="auto">
          <a:xfrm>
            <a:off x="2019300" y="6037263"/>
            <a:ext cx="276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C</a:t>
            </a:r>
            <a:endParaRPr lang="ru-RU" altLang="ru-RU" sz="1000" b="1" i="1">
              <a:solidFill>
                <a:srgbClr val="000000"/>
              </a:solidFill>
              <a:latin typeface="Arial" charset="0"/>
            </a:endParaRPr>
          </a:p>
        </p:txBody>
      </p:sp>
      <p:sp>
        <p:nvSpPr>
          <p:cNvPr id="324628" name="Oval 20"/>
          <p:cNvSpPr>
            <a:spLocks noChangeArrowheads="1"/>
          </p:cNvSpPr>
          <p:nvPr/>
        </p:nvSpPr>
        <p:spPr bwMode="auto">
          <a:xfrm>
            <a:off x="2209800" y="5991225"/>
            <a:ext cx="57150" cy="57150"/>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4637" name="Group 29"/>
          <p:cNvGrpSpPr>
            <a:grpSpLocks/>
          </p:cNvGrpSpPr>
          <p:nvPr/>
        </p:nvGrpSpPr>
        <p:grpSpPr bwMode="auto">
          <a:xfrm>
            <a:off x="101600" y="4295775"/>
            <a:ext cx="1404938" cy="1581150"/>
            <a:chOff x="436" y="2670"/>
            <a:chExt cx="885" cy="996"/>
          </a:xfrm>
        </p:grpSpPr>
        <p:sp>
          <p:nvSpPr>
            <p:cNvPr id="324619" name="Freeform 11"/>
            <p:cNvSpPr>
              <a:spLocks/>
            </p:cNvSpPr>
            <p:nvPr/>
          </p:nvSpPr>
          <p:spPr bwMode="auto">
            <a:xfrm>
              <a:off x="436" y="2670"/>
              <a:ext cx="885" cy="996"/>
            </a:xfrm>
            <a:custGeom>
              <a:avLst/>
              <a:gdLst>
                <a:gd name="T0" fmla="*/ 20 w 932"/>
                <a:gd name="T1" fmla="*/ 510 h 906"/>
                <a:gd name="T2" fmla="*/ 2 w 932"/>
                <a:gd name="T3" fmla="*/ 438 h 906"/>
                <a:gd name="T4" fmla="*/ 8 w 932"/>
                <a:gd name="T5" fmla="*/ 234 h 906"/>
                <a:gd name="T6" fmla="*/ 26 w 932"/>
                <a:gd name="T7" fmla="*/ 222 h 906"/>
                <a:gd name="T8" fmla="*/ 38 w 932"/>
                <a:gd name="T9" fmla="*/ 204 h 906"/>
                <a:gd name="T10" fmla="*/ 146 w 932"/>
                <a:gd name="T11" fmla="*/ 114 h 906"/>
                <a:gd name="T12" fmla="*/ 164 w 932"/>
                <a:gd name="T13" fmla="*/ 90 h 906"/>
                <a:gd name="T14" fmla="*/ 290 w 932"/>
                <a:gd name="T15" fmla="*/ 18 h 906"/>
                <a:gd name="T16" fmla="*/ 356 w 932"/>
                <a:gd name="T17" fmla="*/ 0 h 906"/>
                <a:gd name="T18" fmla="*/ 584 w 932"/>
                <a:gd name="T19" fmla="*/ 6 h 906"/>
                <a:gd name="T20" fmla="*/ 686 w 932"/>
                <a:gd name="T21" fmla="*/ 90 h 906"/>
                <a:gd name="T22" fmla="*/ 716 w 932"/>
                <a:gd name="T23" fmla="*/ 108 h 906"/>
                <a:gd name="T24" fmla="*/ 824 w 932"/>
                <a:gd name="T25" fmla="*/ 264 h 906"/>
                <a:gd name="T26" fmla="*/ 854 w 932"/>
                <a:gd name="T27" fmla="*/ 312 h 906"/>
                <a:gd name="T28" fmla="*/ 896 w 932"/>
                <a:gd name="T29" fmla="*/ 420 h 906"/>
                <a:gd name="T30" fmla="*/ 932 w 932"/>
                <a:gd name="T31" fmla="*/ 564 h 906"/>
                <a:gd name="T32" fmla="*/ 926 w 932"/>
                <a:gd name="T33" fmla="*/ 696 h 906"/>
                <a:gd name="T34" fmla="*/ 908 w 932"/>
                <a:gd name="T35" fmla="*/ 738 h 906"/>
                <a:gd name="T36" fmla="*/ 890 w 932"/>
                <a:gd name="T37" fmla="*/ 780 h 906"/>
                <a:gd name="T38" fmla="*/ 698 w 932"/>
                <a:gd name="T39" fmla="*/ 870 h 906"/>
                <a:gd name="T40" fmla="*/ 584 w 932"/>
                <a:gd name="T41" fmla="*/ 906 h 906"/>
                <a:gd name="T42" fmla="*/ 464 w 932"/>
                <a:gd name="T43" fmla="*/ 900 h 906"/>
                <a:gd name="T44" fmla="*/ 380 w 932"/>
                <a:gd name="T45" fmla="*/ 864 h 906"/>
                <a:gd name="T46" fmla="*/ 284 w 932"/>
                <a:gd name="T47" fmla="*/ 798 h 906"/>
                <a:gd name="T48" fmla="*/ 230 w 932"/>
                <a:gd name="T49" fmla="*/ 756 h 906"/>
                <a:gd name="T50" fmla="*/ 122 w 932"/>
                <a:gd name="T51" fmla="*/ 660 h 906"/>
                <a:gd name="T52" fmla="*/ 116 w 932"/>
                <a:gd name="T53" fmla="*/ 642 h 906"/>
                <a:gd name="T54" fmla="*/ 80 w 932"/>
                <a:gd name="T55" fmla="*/ 618 h 906"/>
                <a:gd name="T56" fmla="*/ 50 w 932"/>
                <a:gd name="T57" fmla="*/ 582 h 906"/>
                <a:gd name="T58" fmla="*/ 32 w 932"/>
                <a:gd name="T59" fmla="*/ 546 h 906"/>
                <a:gd name="T60" fmla="*/ 14 w 932"/>
                <a:gd name="T61" fmla="*/ 534 h 906"/>
                <a:gd name="T62" fmla="*/ 20 w 932"/>
                <a:gd name="T63" fmla="*/ 51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2" h="906">
                  <a:moveTo>
                    <a:pt x="20" y="510"/>
                  </a:moveTo>
                  <a:cubicBezTo>
                    <a:pt x="15" y="485"/>
                    <a:pt x="10" y="462"/>
                    <a:pt x="2" y="438"/>
                  </a:cubicBezTo>
                  <a:cubicBezTo>
                    <a:pt x="4" y="370"/>
                    <a:pt x="0" y="302"/>
                    <a:pt x="8" y="234"/>
                  </a:cubicBezTo>
                  <a:cubicBezTo>
                    <a:pt x="9" y="227"/>
                    <a:pt x="21" y="227"/>
                    <a:pt x="26" y="222"/>
                  </a:cubicBezTo>
                  <a:cubicBezTo>
                    <a:pt x="31" y="217"/>
                    <a:pt x="33" y="210"/>
                    <a:pt x="38" y="204"/>
                  </a:cubicBezTo>
                  <a:cubicBezTo>
                    <a:pt x="68" y="168"/>
                    <a:pt x="113" y="147"/>
                    <a:pt x="146" y="114"/>
                  </a:cubicBezTo>
                  <a:cubicBezTo>
                    <a:pt x="153" y="107"/>
                    <a:pt x="157" y="97"/>
                    <a:pt x="164" y="90"/>
                  </a:cubicBezTo>
                  <a:cubicBezTo>
                    <a:pt x="200" y="58"/>
                    <a:pt x="250" y="44"/>
                    <a:pt x="290" y="18"/>
                  </a:cubicBezTo>
                  <a:cubicBezTo>
                    <a:pt x="309" y="5"/>
                    <a:pt x="356" y="0"/>
                    <a:pt x="356" y="0"/>
                  </a:cubicBezTo>
                  <a:cubicBezTo>
                    <a:pt x="432" y="2"/>
                    <a:pt x="508" y="2"/>
                    <a:pt x="584" y="6"/>
                  </a:cubicBezTo>
                  <a:cubicBezTo>
                    <a:pt x="615" y="7"/>
                    <a:pt x="665" y="71"/>
                    <a:pt x="686" y="90"/>
                  </a:cubicBezTo>
                  <a:cubicBezTo>
                    <a:pt x="695" y="98"/>
                    <a:pt x="707" y="101"/>
                    <a:pt x="716" y="108"/>
                  </a:cubicBezTo>
                  <a:cubicBezTo>
                    <a:pt x="764" y="144"/>
                    <a:pt x="794" y="213"/>
                    <a:pt x="824" y="264"/>
                  </a:cubicBezTo>
                  <a:cubicBezTo>
                    <a:pt x="834" y="280"/>
                    <a:pt x="848" y="294"/>
                    <a:pt x="854" y="312"/>
                  </a:cubicBezTo>
                  <a:cubicBezTo>
                    <a:pt x="866" y="349"/>
                    <a:pt x="878" y="385"/>
                    <a:pt x="896" y="420"/>
                  </a:cubicBezTo>
                  <a:cubicBezTo>
                    <a:pt x="906" y="469"/>
                    <a:pt x="922" y="515"/>
                    <a:pt x="932" y="564"/>
                  </a:cubicBezTo>
                  <a:cubicBezTo>
                    <a:pt x="930" y="608"/>
                    <a:pt x="929" y="652"/>
                    <a:pt x="926" y="696"/>
                  </a:cubicBezTo>
                  <a:cubicBezTo>
                    <a:pt x="924" y="722"/>
                    <a:pt x="920" y="718"/>
                    <a:pt x="908" y="738"/>
                  </a:cubicBezTo>
                  <a:cubicBezTo>
                    <a:pt x="900" y="751"/>
                    <a:pt x="900" y="768"/>
                    <a:pt x="890" y="780"/>
                  </a:cubicBezTo>
                  <a:cubicBezTo>
                    <a:pt x="836" y="848"/>
                    <a:pt x="782" y="862"/>
                    <a:pt x="698" y="870"/>
                  </a:cubicBezTo>
                  <a:cubicBezTo>
                    <a:pt x="660" y="883"/>
                    <a:pt x="622" y="893"/>
                    <a:pt x="584" y="906"/>
                  </a:cubicBezTo>
                  <a:cubicBezTo>
                    <a:pt x="544" y="904"/>
                    <a:pt x="504" y="903"/>
                    <a:pt x="464" y="900"/>
                  </a:cubicBezTo>
                  <a:cubicBezTo>
                    <a:pt x="434" y="897"/>
                    <a:pt x="408" y="873"/>
                    <a:pt x="380" y="864"/>
                  </a:cubicBezTo>
                  <a:cubicBezTo>
                    <a:pt x="355" y="839"/>
                    <a:pt x="318" y="806"/>
                    <a:pt x="284" y="798"/>
                  </a:cubicBezTo>
                  <a:cubicBezTo>
                    <a:pt x="268" y="782"/>
                    <a:pt x="246" y="772"/>
                    <a:pt x="230" y="756"/>
                  </a:cubicBezTo>
                  <a:cubicBezTo>
                    <a:pt x="196" y="722"/>
                    <a:pt x="162" y="687"/>
                    <a:pt x="122" y="660"/>
                  </a:cubicBezTo>
                  <a:cubicBezTo>
                    <a:pt x="120" y="654"/>
                    <a:pt x="120" y="646"/>
                    <a:pt x="116" y="642"/>
                  </a:cubicBezTo>
                  <a:cubicBezTo>
                    <a:pt x="106" y="632"/>
                    <a:pt x="80" y="618"/>
                    <a:pt x="80" y="618"/>
                  </a:cubicBezTo>
                  <a:cubicBezTo>
                    <a:pt x="71" y="605"/>
                    <a:pt x="59" y="595"/>
                    <a:pt x="50" y="582"/>
                  </a:cubicBezTo>
                  <a:cubicBezTo>
                    <a:pt x="30" y="553"/>
                    <a:pt x="60" y="574"/>
                    <a:pt x="32" y="546"/>
                  </a:cubicBezTo>
                  <a:cubicBezTo>
                    <a:pt x="27" y="541"/>
                    <a:pt x="16" y="541"/>
                    <a:pt x="14" y="534"/>
                  </a:cubicBezTo>
                  <a:cubicBezTo>
                    <a:pt x="11" y="526"/>
                    <a:pt x="18" y="518"/>
                    <a:pt x="20" y="510"/>
                  </a:cubicBezTo>
                  <a:close/>
                </a:path>
              </a:pathLst>
            </a:custGeom>
            <a:solidFill>
              <a:srgbClr val="FFCC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sp>
          <p:nvSpPr>
            <p:cNvPr id="324620" name="Line 12"/>
            <p:cNvSpPr>
              <a:spLocks noChangeShapeType="1"/>
            </p:cNvSpPr>
            <p:nvPr/>
          </p:nvSpPr>
          <p:spPr bwMode="auto">
            <a:xfrm>
              <a:off x="756" y="2844"/>
              <a:ext cx="258" cy="6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21" name="Text Box 13"/>
            <p:cNvSpPr txBox="1">
              <a:spLocks noChangeArrowheads="1"/>
            </p:cNvSpPr>
            <p:nvPr/>
          </p:nvSpPr>
          <p:spPr bwMode="auto">
            <a:xfrm>
              <a:off x="536" y="2773"/>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A</a:t>
              </a:r>
              <a:endParaRPr lang="ru-RU" altLang="ru-RU" sz="1000" b="1" i="1">
                <a:solidFill>
                  <a:srgbClr val="000000"/>
                </a:solidFill>
                <a:latin typeface="Arial" charset="0"/>
              </a:endParaRPr>
            </a:p>
          </p:txBody>
        </p:sp>
        <p:sp>
          <p:nvSpPr>
            <p:cNvPr id="324622" name="Text Box 14"/>
            <p:cNvSpPr txBox="1">
              <a:spLocks noChangeArrowheads="1"/>
            </p:cNvSpPr>
            <p:nvPr/>
          </p:nvSpPr>
          <p:spPr bwMode="auto">
            <a:xfrm>
              <a:off x="787" y="3414"/>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B</a:t>
              </a:r>
              <a:endParaRPr lang="ru-RU" altLang="ru-RU" sz="1000" b="1" i="1">
                <a:solidFill>
                  <a:srgbClr val="000000"/>
                </a:solidFill>
                <a:latin typeface="Arial" charset="0"/>
              </a:endParaRPr>
            </a:p>
          </p:txBody>
        </p:sp>
        <p:sp>
          <p:nvSpPr>
            <p:cNvPr id="324629" name="Oval 21"/>
            <p:cNvSpPr>
              <a:spLocks noChangeArrowheads="1"/>
            </p:cNvSpPr>
            <p:nvPr/>
          </p:nvSpPr>
          <p:spPr bwMode="auto">
            <a:xfrm>
              <a:off x="737" y="2831"/>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4630" name="Oval 22"/>
            <p:cNvSpPr>
              <a:spLocks noChangeArrowheads="1"/>
            </p:cNvSpPr>
            <p:nvPr/>
          </p:nvSpPr>
          <p:spPr bwMode="auto">
            <a:xfrm>
              <a:off x="1000" y="3478"/>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24633" name="Line 25"/>
          <p:cNvSpPr>
            <a:spLocks noChangeShapeType="1"/>
          </p:cNvSpPr>
          <p:nvPr/>
        </p:nvSpPr>
        <p:spPr bwMode="auto">
          <a:xfrm flipH="1" flipV="1">
            <a:off x="1009650" y="5610225"/>
            <a:ext cx="1190625" cy="4095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34" name="Line 26"/>
          <p:cNvSpPr>
            <a:spLocks noChangeShapeType="1"/>
          </p:cNvSpPr>
          <p:nvPr/>
        </p:nvSpPr>
        <p:spPr bwMode="auto">
          <a:xfrm flipH="1" flipV="1">
            <a:off x="638175" y="4619625"/>
            <a:ext cx="1571625" cy="13906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35" name="Line 27"/>
          <p:cNvSpPr>
            <a:spLocks noChangeShapeType="1"/>
          </p:cNvSpPr>
          <p:nvPr/>
        </p:nvSpPr>
        <p:spPr bwMode="auto">
          <a:xfrm flipV="1">
            <a:off x="2238375" y="4495800"/>
            <a:ext cx="85725" cy="1524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36" name="Line 28"/>
          <p:cNvSpPr>
            <a:spLocks noChangeShapeType="1"/>
          </p:cNvSpPr>
          <p:nvPr/>
        </p:nvSpPr>
        <p:spPr bwMode="auto">
          <a:xfrm flipV="1">
            <a:off x="2238375" y="5505450"/>
            <a:ext cx="514350" cy="5238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4639" name="Group 31"/>
          <p:cNvGrpSpPr>
            <a:grpSpLocks/>
          </p:cNvGrpSpPr>
          <p:nvPr/>
        </p:nvGrpSpPr>
        <p:grpSpPr bwMode="auto">
          <a:xfrm>
            <a:off x="100013" y="4294188"/>
            <a:ext cx="1404937" cy="1581150"/>
            <a:chOff x="436" y="2670"/>
            <a:chExt cx="885" cy="996"/>
          </a:xfrm>
        </p:grpSpPr>
        <p:sp>
          <p:nvSpPr>
            <p:cNvPr id="324640" name="Freeform 32"/>
            <p:cNvSpPr>
              <a:spLocks/>
            </p:cNvSpPr>
            <p:nvPr/>
          </p:nvSpPr>
          <p:spPr bwMode="auto">
            <a:xfrm>
              <a:off x="436" y="2670"/>
              <a:ext cx="885" cy="996"/>
            </a:xfrm>
            <a:custGeom>
              <a:avLst/>
              <a:gdLst>
                <a:gd name="T0" fmla="*/ 20 w 932"/>
                <a:gd name="T1" fmla="*/ 510 h 906"/>
                <a:gd name="T2" fmla="*/ 2 w 932"/>
                <a:gd name="T3" fmla="*/ 438 h 906"/>
                <a:gd name="T4" fmla="*/ 8 w 932"/>
                <a:gd name="T5" fmla="*/ 234 h 906"/>
                <a:gd name="T6" fmla="*/ 26 w 932"/>
                <a:gd name="T7" fmla="*/ 222 h 906"/>
                <a:gd name="T8" fmla="*/ 38 w 932"/>
                <a:gd name="T9" fmla="*/ 204 h 906"/>
                <a:gd name="T10" fmla="*/ 146 w 932"/>
                <a:gd name="T11" fmla="*/ 114 h 906"/>
                <a:gd name="T12" fmla="*/ 164 w 932"/>
                <a:gd name="T13" fmla="*/ 90 h 906"/>
                <a:gd name="T14" fmla="*/ 290 w 932"/>
                <a:gd name="T15" fmla="*/ 18 h 906"/>
                <a:gd name="T16" fmla="*/ 356 w 932"/>
                <a:gd name="T17" fmla="*/ 0 h 906"/>
                <a:gd name="T18" fmla="*/ 584 w 932"/>
                <a:gd name="T19" fmla="*/ 6 h 906"/>
                <a:gd name="T20" fmla="*/ 686 w 932"/>
                <a:gd name="T21" fmla="*/ 90 h 906"/>
                <a:gd name="T22" fmla="*/ 716 w 932"/>
                <a:gd name="T23" fmla="*/ 108 h 906"/>
                <a:gd name="T24" fmla="*/ 824 w 932"/>
                <a:gd name="T25" fmla="*/ 264 h 906"/>
                <a:gd name="T26" fmla="*/ 854 w 932"/>
                <a:gd name="T27" fmla="*/ 312 h 906"/>
                <a:gd name="T28" fmla="*/ 896 w 932"/>
                <a:gd name="T29" fmla="*/ 420 h 906"/>
                <a:gd name="T30" fmla="*/ 932 w 932"/>
                <a:gd name="T31" fmla="*/ 564 h 906"/>
                <a:gd name="T32" fmla="*/ 926 w 932"/>
                <a:gd name="T33" fmla="*/ 696 h 906"/>
                <a:gd name="T34" fmla="*/ 908 w 932"/>
                <a:gd name="T35" fmla="*/ 738 h 906"/>
                <a:gd name="T36" fmla="*/ 890 w 932"/>
                <a:gd name="T37" fmla="*/ 780 h 906"/>
                <a:gd name="T38" fmla="*/ 698 w 932"/>
                <a:gd name="T39" fmla="*/ 870 h 906"/>
                <a:gd name="T40" fmla="*/ 584 w 932"/>
                <a:gd name="T41" fmla="*/ 906 h 906"/>
                <a:gd name="T42" fmla="*/ 464 w 932"/>
                <a:gd name="T43" fmla="*/ 900 h 906"/>
                <a:gd name="T44" fmla="*/ 380 w 932"/>
                <a:gd name="T45" fmla="*/ 864 h 906"/>
                <a:gd name="T46" fmla="*/ 284 w 932"/>
                <a:gd name="T47" fmla="*/ 798 h 906"/>
                <a:gd name="T48" fmla="*/ 230 w 932"/>
                <a:gd name="T49" fmla="*/ 756 h 906"/>
                <a:gd name="T50" fmla="*/ 122 w 932"/>
                <a:gd name="T51" fmla="*/ 660 h 906"/>
                <a:gd name="T52" fmla="*/ 116 w 932"/>
                <a:gd name="T53" fmla="*/ 642 h 906"/>
                <a:gd name="T54" fmla="*/ 80 w 932"/>
                <a:gd name="T55" fmla="*/ 618 h 906"/>
                <a:gd name="T56" fmla="*/ 50 w 932"/>
                <a:gd name="T57" fmla="*/ 582 h 906"/>
                <a:gd name="T58" fmla="*/ 32 w 932"/>
                <a:gd name="T59" fmla="*/ 546 h 906"/>
                <a:gd name="T60" fmla="*/ 14 w 932"/>
                <a:gd name="T61" fmla="*/ 534 h 906"/>
                <a:gd name="T62" fmla="*/ 20 w 932"/>
                <a:gd name="T63" fmla="*/ 51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32" h="906">
                  <a:moveTo>
                    <a:pt x="20" y="510"/>
                  </a:moveTo>
                  <a:cubicBezTo>
                    <a:pt x="15" y="485"/>
                    <a:pt x="10" y="462"/>
                    <a:pt x="2" y="438"/>
                  </a:cubicBezTo>
                  <a:cubicBezTo>
                    <a:pt x="4" y="370"/>
                    <a:pt x="0" y="302"/>
                    <a:pt x="8" y="234"/>
                  </a:cubicBezTo>
                  <a:cubicBezTo>
                    <a:pt x="9" y="227"/>
                    <a:pt x="21" y="227"/>
                    <a:pt x="26" y="222"/>
                  </a:cubicBezTo>
                  <a:cubicBezTo>
                    <a:pt x="31" y="217"/>
                    <a:pt x="33" y="210"/>
                    <a:pt x="38" y="204"/>
                  </a:cubicBezTo>
                  <a:cubicBezTo>
                    <a:pt x="68" y="168"/>
                    <a:pt x="113" y="147"/>
                    <a:pt x="146" y="114"/>
                  </a:cubicBezTo>
                  <a:cubicBezTo>
                    <a:pt x="153" y="107"/>
                    <a:pt x="157" y="97"/>
                    <a:pt x="164" y="90"/>
                  </a:cubicBezTo>
                  <a:cubicBezTo>
                    <a:pt x="200" y="58"/>
                    <a:pt x="250" y="44"/>
                    <a:pt x="290" y="18"/>
                  </a:cubicBezTo>
                  <a:cubicBezTo>
                    <a:pt x="309" y="5"/>
                    <a:pt x="356" y="0"/>
                    <a:pt x="356" y="0"/>
                  </a:cubicBezTo>
                  <a:cubicBezTo>
                    <a:pt x="432" y="2"/>
                    <a:pt x="508" y="2"/>
                    <a:pt x="584" y="6"/>
                  </a:cubicBezTo>
                  <a:cubicBezTo>
                    <a:pt x="615" y="7"/>
                    <a:pt x="665" y="71"/>
                    <a:pt x="686" y="90"/>
                  </a:cubicBezTo>
                  <a:cubicBezTo>
                    <a:pt x="695" y="98"/>
                    <a:pt x="707" y="101"/>
                    <a:pt x="716" y="108"/>
                  </a:cubicBezTo>
                  <a:cubicBezTo>
                    <a:pt x="764" y="144"/>
                    <a:pt x="794" y="213"/>
                    <a:pt x="824" y="264"/>
                  </a:cubicBezTo>
                  <a:cubicBezTo>
                    <a:pt x="834" y="280"/>
                    <a:pt x="848" y="294"/>
                    <a:pt x="854" y="312"/>
                  </a:cubicBezTo>
                  <a:cubicBezTo>
                    <a:pt x="866" y="349"/>
                    <a:pt x="878" y="385"/>
                    <a:pt x="896" y="420"/>
                  </a:cubicBezTo>
                  <a:cubicBezTo>
                    <a:pt x="906" y="469"/>
                    <a:pt x="922" y="515"/>
                    <a:pt x="932" y="564"/>
                  </a:cubicBezTo>
                  <a:cubicBezTo>
                    <a:pt x="930" y="608"/>
                    <a:pt x="929" y="652"/>
                    <a:pt x="926" y="696"/>
                  </a:cubicBezTo>
                  <a:cubicBezTo>
                    <a:pt x="924" y="722"/>
                    <a:pt x="920" y="718"/>
                    <a:pt x="908" y="738"/>
                  </a:cubicBezTo>
                  <a:cubicBezTo>
                    <a:pt x="900" y="751"/>
                    <a:pt x="900" y="768"/>
                    <a:pt x="890" y="780"/>
                  </a:cubicBezTo>
                  <a:cubicBezTo>
                    <a:pt x="836" y="848"/>
                    <a:pt x="782" y="862"/>
                    <a:pt x="698" y="870"/>
                  </a:cubicBezTo>
                  <a:cubicBezTo>
                    <a:pt x="660" y="883"/>
                    <a:pt x="622" y="893"/>
                    <a:pt x="584" y="906"/>
                  </a:cubicBezTo>
                  <a:cubicBezTo>
                    <a:pt x="544" y="904"/>
                    <a:pt x="504" y="903"/>
                    <a:pt x="464" y="900"/>
                  </a:cubicBezTo>
                  <a:cubicBezTo>
                    <a:pt x="434" y="897"/>
                    <a:pt x="408" y="873"/>
                    <a:pt x="380" y="864"/>
                  </a:cubicBezTo>
                  <a:cubicBezTo>
                    <a:pt x="355" y="839"/>
                    <a:pt x="318" y="806"/>
                    <a:pt x="284" y="798"/>
                  </a:cubicBezTo>
                  <a:cubicBezTo>
                    <a:pt x="268" y="782"/>
                    <a:pt x="246" y="772"/>
                    <a:pt x="230" y="756"/>
                  </a:cubicBezTo>
                  <a:cubicBezTo>
                    <a:pt x="196" y="722"/>
                    <a:pt x="162" y="687"/>
                    <a:pt x="122" y="660"/>
                  </a:cubicBezTo>
                  <a:cubicBezTo>
                    <a:pt x="120" y="654"/>
                    <a:pt x="120" y="646"/>
                    <a:pt x="116" y="642"/>
                  </a:cubicBezTo>
                  <a:cubicBezTo>
                    <a:pt x="106" y="632"/>
                    <a:pt x="80" y="618"/>
                    <a:pt x="80" y="618"/>
                  </a:cubicBezTo>
                  <a:cubicBezTo>
                    <a:pt x="71" y="605"/>
                    <a:pt x="59" y="595"/>
                    <a:pt x="50" y="582"/>
                  </a:cubicBezTo>
                  <a:cubicBezTo>
                    <a:pt x="30" y="553"/>
                    <a:pt x="60" y="574"/>
                    <a:pt x="32" y="546"/>
                  </a:cubicBezTo>
                  <a:cubicBezTo>
                    <a:pt x="27" y="541"/>
                    <a:pt x="16" y="541"/>
                    <a:pt x="14" y="534"/>
                  </a:cubicBezTo>
                  <a:cubicBezTo>
                    <a:pt x="11" y="526"/>
                    <a:pt x="18" y="518"/>
                    <a:pt x="20" y="510"/>
                  </a:cubicBezTo>
                  <a:close/>
                </a:path>
              </a:pathLst>
            </a:custGeom>
            <a:solidFill>
              <a:srgbClr val="FFFF00">
                <a:alpha val="42000"/>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sp>
          <p:nvSpPr>
            <p:cNvPr id="324641" name="Line 33"/>
            <p:cNvSpPr>
              <a:spLocks noChangeShapeType="1"/>
            </p:cNvSpPr>
            <p:nvPr/>
          </p:nvSpPr>
          <p:spPr bwMode="auto">
            <a:xfrm>
              <a:off x="756" y="2844"/>
              <a:ext cx="258" cy="6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42" name="Text Box 34"/>
            <p:cNvSpPr txBox="1">
              <a:spLocks noChangeArrowheads="1"/>
            </p:cNvSpPr>
            <p:nvPr/>
          </p:nvSpPr>
          <p:spPr bwMode="auto">
            <a:xfrm>
              <a:off x="536" y="2773"/>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Arial" charset="0"/>
                </a:rPr>
                <a:t>A</a:t>
              </a:r>
              <a:endParaRPr lang="ru-RU" altLang="ru-RU" sz="1000" b="1" i="1" dirty="0">
                <a:solidFill>
                  <a:srgbClr val="000000"/>
                </a:solidFill>
                <a:latin typeface="Arial" charset="0"/>
              </a:endParaRPr>
            </a:p>
          </p:txBody>
        </p:sp>
        <p:sp>
          <p:nvSpPr>
            <p:cNvPr id="324643" name="Text Box 35"/>
            <p:cNvSpPr txBox="1">
              <a:spLocks noChangeArrowheads="1"/>
            </p:cNvSpPr>
            <p:nvPr/>
          </p:nvSpPr>
          <p:spPr bwMode="auto">
            <a:xfrm>
              <a:off x="787" y="3414"/>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Arial" charset="0"/>
                </a:rPr>
                <a:t>B</a:t>
              </a:r>
              <a:endParaRPr lang="ru-RU" altLang="ru-RU" sz="1000" b="1" i="1" dirty="0">
                <a:solidFill>
                  <a:srgbClr val="000000"/>
                </a:solidFill>
                <a:latin typeface="Arial" charset="0"/>
              </a:endParaRPr>
            </a:p>
          </p:txBody>
        </p:sp>
        <p:sp>
          <p:nvSpPr>
            <p:cNvPr id="324644" name="Oval 36"/>
            <p:cNvSpPr>
              <a:spLocks noChangeArrowheads="1"/>
            </p:cNvSpPr>
            <p:nvPr/>
          </p:nvSpPr>
          <p:spPr bwMode="auto">
            <a:xfrm>
              <a:off x="737" y="2831"/>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4645" name="Oval 37"/>
            <p:cNvSpPr>
              <a:spLocks noChangeArrowheads="1"/>
            </p:cNvSpPr>
            <p:nvPr/>
          </p:nvSpPr>
          <p:spPr bwMode="auto">
            <a:xfrm>
              <a:off x="1000" y="3478"/>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24646" name="Text Box 38"/>
          <p:cNvSpPr txBox="1">
            <a:spLocks noChangeArrowheads="1"/>
          </p:cNvSpPr>
          <p:nvPr/>
        </p:nvSpPr>
        <p:spPr bwMode="auto">
          <a:xfrm>
            <a:off x="3234297" y="3664672"/>
            <a:ext cx="245772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solidFill>
                  <a:srgbClr val="000000"/>
                </a:solidFill>
                <a:latin typeface="Arial" charset="0"/>
              </a:rPr>
              <a:t>Draw the </a:t>
            </a:r>
            <a:r>
              <a:rPr lang="en-US" sz="1000" dirty="0">
                <a:solidFill>
                  <a:srgbClr val="000000"/>
                </a:solidFill>
                <a:latin typeface="Arial" charset="0"/>
              </a:rPr>
              <a:t>vector </a:t>
            </a:r>
            <a:r>
              <a:rPr lang="en-US" sz="1100" b="1" i="1" dirty="0">
                <a:solidFill>
                  <a:srgbClr val="000000"/>
                </a:solidFill>
                <a:latin typeface="Times New Roman" pitchFamily="18" charset="0"/>
                <a:cs typeface="Times New Roman" pitchFamily="18" charset="0"/>
              </a:rPr>
              <a:t>AB</a:t>
            </a:r>
            <a:r>
              <a:rPr lang="en-US" sz="1000" dirty="0">
                <a:solidFill>
                  <a:srgbClr val="000000"/>
                </a:solidFill>
                <a:latin typeface="Arial" charset="0"/>
              </a:rPr>
              <a:t> joining </a:t>
            </a:r>
            <a:r>
              <a:rPr lang="en-US" sz="1000" dirty="0" smtClean="0">
                <a:solidFill>
                  <a:srgbClr val="000000"/>
                </a:solidFill>
                <a:latin typeface="Arial" charset="0"/>
              </a:rPr>
              <a:t> </a:t>
            </a:r>
            <a:r>
              <a:rPr lang="en-US" sz="1000" dirty="0">
                <a:solidFill>
                  <a:srgbClr val="000000"/>
                </a:solidFill>
                <a:latin typeface="Arial" charset="0"/>
              </a:rPr>
              <a:t>two points.</a:t>
            </a:r>
            <a:r>
              <a:rPr lang="en-US" sz="1000" b="1" dirty="0">
                <a:solidFill>
                  <a:srgbClr val="000000"/>
                </a:solidFill>
                <a:latin typeface="Arial" charset="0"/>
              </a:rPr>
              <a:t> </a:t>
            </a:r>
            <a:r>
              <a:rPr lang="en-US"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4647" name="Object 39"/>
          <p:cNvGraphicFramePr>
            <a:graphicFrameLocks noChangeAspect="1"/>
          </p:cNvGraphicFramePr>
          <p:nvPr/>
        </p:nvGraphicFramePr>
        <p:xfrm>
          <a:off x="1190625" y="4921250"/>
          <a:ext cx="152400" cy="215900"/>
        </p:xfrm>
        <a:graphic>
          <a:graphicData uri="http://schemas.openxmlformats.org/presentationml/2006/ole">
            <mc:AlternateContent xmlns:mc="http://schemas.openxmlformats.org/markup-compatibility/2006">
              <mc:Choice xmlns:v="urn:schemas-microsoft-com:vml" Requires="v">
                <p:oleObj spid="_x0000_s1425778" name="Формула" r:id="rId3" imgW="152280" imgH="215640" progId="Equation.3">
                  <p:embed/>
                </p:oleObj>
              </mc:Choice>
              <mc:Fallback>
                <p:oleObj name="Формула" r:id="rId3" imgW="15228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90625" y="4921250"/>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49" name="Object 41"/>
          <p:cNvGraphicFramePr>
            <a:graphicFrameLocks noChangeAspect="1"/>
          </p:cNvGraphicFramePr>
          <p:nvPr/>
        </p:nvGraphicFramePr>
        <p:xfrm>
          <a:off x="1531938" y="5881688"/>
          <a:ext cx="152400" cy="215900"/>
        </p:xfrm>
        <a:graphic>
          <a:graphicData uri="http://schemas.openxmlformats.org/presentationml/2006/ole">
            <mc:AlternateContent xmlns:mc="http://schemas.openxmlformats.org/markup-compatibility/2006">
              <mc:Choice xmlns:v="urn:schemas-microsoft-com:vml" Requires="v">
                <p:oleObj spid="_x0000_s1425779" name="Формула" r:id="rId5" imgW="152280" imgH="215640" progId="Equation.3">
                  <p:embed/>
                </p:oleObj>
              </mc:Choice>
              <mc:Fallback>
                <p:oleObj name="Формула" r:id="rId5" imgW="15228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31938" y="5881688"/>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0" name="Line 42"/>
          <p:cNvSpPr>
            <a:spLocks noChangeShapeType="1"/>
          </p:cNvSpPr>
          <p:nvPr/>
        </p:nvSpPr>
        <p:spPr bwMode="auto">
          <a:xfrm flipH="1" flipV="1">
            <a:off x="619125" y="4610100"/>
            <a:ext cx="390525"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24651" name="Object 43"/>
          <p:cNvGraphicFramePr>
            <a:graphicFrameLocks noChangeAspect="1"/>
          </p:cNvGraphicFramePr>
          <p:nvPr/>
        </p:nvGraphicFramePr>
        <p:xfrm>
          <a:off x="942975" y="5118100"/>
          <a:ext cx="203200" cy="215900"/>
        </p:xfrm>
        <a:graphic>
          <a:graphicData uri="http://schemas.openxmlformats.org/presentationml/2006/ole">
            <mc:AlternateContent xmlns:mc="http://schemas.openxmlformats.org/markup-compatibility/2006">
              <mc:Choice xmlns:v="urn:schemas-microsoft-com:vml" Requires="v">
                <p:oleObj spid="_x0000_s1425780" name="Формула" r:id="rId7" imgW="203040" imgH="215640" progId="Equation.3">
                  <p:embed/>
                </p:oleObj>
              </mc:Choice>
              <mc:Fallback>
                <p:oleObj name="Формула" r:id="rId7" imgW="203040" imgH="2156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42975" y="5118100"/>
                        <a:ext cx="203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2" name="Text Box 44"/>
          <p:cNvSpPr txBox="1">
            <a:spLocks noChangeArrowheads="1"/>
          </p:cNvSpPr>
          <p:nvPr/>
        </p:nvSpPr>
        <p:spPr bwMode="auto">
          <a:xfrm>
            <a:off x="3211513" y="3981450"/>
            <a:ext cx="365997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latin typeface="Arial" charset="0"/>
              </a:rPr>
              <a:t>It is obvious that </a:t>
            </a:r>
            <a:r>
              <a:rPr lang="en-US" sz="1000" dirty="0" smtClean="0">
                <a:solidFill>
                  <a:srgbClr val="000000"/>
                </a:solidFill>
                <a:latin typeface="Arial" charset="0"/>
              </a:rPr>
              <a:t>at any instant the following equation is valid</a:t>
            </a:r>
            <a:r>
              <a:rPr lang="en-US"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4653" name="Object 45"/>
          <p:cNvGraphicFramePr>
            <a:graphicFrameLocks noChangeAspect="1"/>
          </p:cNvGraphicFramePr>
          <p:nvPr>
            <p:extLst>
              <p:ext uri="{D42A27DB-BD31-4B8C-83A1-F6EECF244321}">
                <p14:modId xmlns:p14="http://schemas.microsoft.com/office/powerpoint/2010/main" val="3893675011"/>
              </p:ext>
            </p:extLst>
          </p:nvPr>
        </p:nvGraphicFramePr>
        <p:xfrm>
          <a:off x="6713091" y="3981450"/>
          <a:ext cx="1092200" cy="215900"/>
        </p:xfrm>
        <a:graphic>
          <a:graphicData uri="http://schemas.openxmlformats.org/presentationml/2006/ole">
            <mc:AlternateContent xmlns:mc="http://schemas.openxmlformats.org/markup-compatibility/2006">
              <mc:Choice xmlns:v="urn:schemas-microsoft-com:vml" Requires="v">
                <p:oleObj spid="_x0000_s1425781" name="Формула" r:id="rId9" imgW="1091880" imgH="215640" progId="Equation.3">
                  <p:embed/>
                </p:oleObj>
              </mc:Choice>
              <mc:Fallback>
                <p:oleObj name="Формула" r:id="rId9" imgW="109188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713091" y="3981450"/>
                        <a:ext cx="1092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4" name="Line 46"/>
          <p:cNvSpPr>
            <a:spLocks noChangeShapeType="1"/>
          </p:cNvSpPr>
          <p:nvPr/>
        </p:nvSpPr>
        <p:spPr bwMode="auto">
          <a:xfrm flipH="1" flipV="1">
            <a:off x="2341563" y="4503738"/>
            <a:ext cx="40005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24655" name="Object 47"/>
          <p:cNvGraphicFramePr>
            <a:graphicFrameLocks noChangeAspect="1"/>
          </p:cNvGraphicFramePr>
          <p:nvPr/>
        </p:nvGraphicFramePr>
        <p:xfrm>
          <a:off x="2084388" y="4995863"/>
          <a:ext cx="152400" cy="215900"/>
        </p:xfrm>
        <a:graphic>
          <a:graphicData uri="http://schemas.openxmlformats.org/presentationml/2006/ole">
            <mc:AlternateContent xmlns:mc="http://schemas.openxmlformats.org/markup-compatibility/2006">
              <mc:Choice xmlns:v="urn:schemas-microsoft-com:vml" Requires="v">
                <p:oleObj spid="_x0000_s1425782" name="Формула" r:id="rId11" imgW="152280" imgH="215640" progId="Equation.3">
                  <p:embed/>
                </p:oleObj>
              </mc:Choice>
              <mc:Fallback>
                <p:oleObj name="Формула" r:id="rId11" imgW="15228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84388" y="4995863"/>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56" name="Object 48"/>
          <p:cNvGraphicFramePr>
            <a:graphicFrameLocks noChangeAspect="1"/>
          </p:cNvGraphicFramePr>
          <p:nvPr/>
        </p:nvGraphicFramePr>
        <p:xfrm>
          <a:off x="2511425" y="5746750"/>
          <a:ext cx="152400" cy="215900"/>
        </p:xfrm>
        <a:graphic>
          <a:graphicData uri="http://schemas.openxmlformats.org/presentationml/2006/ole">
            <mc:AlternateContent xmlns:mc="http://schemas.openxmlformats.org/markup-compatibility/2006">
              <mc:Choice xmlns:v="urn:schemas-microsoft-com:vml" Requires="v">
                <p:oleObj spid="_x0000_s1425783" name="Формула" r:id="rId12" imgW="152280" imgH="215640" progId="Equation.3">
                  <p:embed/>
                </p:oleObj>
              </mc:Choice>
              <mc:Fallback>
                <p:oleObj name="Формула" r:id="rId12" imgW="15228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11425" y="5746750"/>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57" name="Object 49"/>
          <p:cNvGraphicFramePr>
            <a:graphicFrameLocks noChangeAspect="1"/>
          </p:cNvGraphicFramePr>
          <p:nvPr/>
        </p:nvGraphicFramePr>
        <p:xfrm>
          <a:off x="2417763" y="5126038"/>
          <a:ext cx="203200" cy="215900"/>
        </p:xfrm>
        <a:graphic>
          <a:graphicData uri="http://schemas.openxmlformats.org/presentationml/2006/ole">
            <mc:AlternateContent xmlns:mc="http://schemas.openxmlformats.org/markup-compatibility/2006">
              <mc:Choice xmlns:v="urn:schemas-microsoft-com:vml" Requires="v">
                <p:oleObj spid="_x0000_s1425784" name="Формула" r:id="rId13" imgW="203040" imgH="215640" progId="Equation.3">
                  <p:embed/>
                </p:oleObj>
              </mc:Choice>
              <mc:Fallback>
                <p:oleObj name="Формула" r:id="rId13" imgW="203040" imgH="2156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417763" y="5126038"/>
                        <a:ext cx="203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8" name="Text Box 50"/>
          <p:cNvSpPr txBox="1">
            <a:spLocks noChangeArrowheads="1"/>
          </p:cNvSpPr>
          <p:nvPr/>
        </p:nvSpPr>
        <p:spPr bwMode="auto">
          <a:xfrm>
            <a:off x="3187009" y="4189413"/>
            <a:ext cx="6070893"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latin typeface="Arial" charset="0"/>
              </a:rPr>
              <a:t>The </a:t>
            </a:r>
            <a:r>
              <a:rPr lang="en-US" sz="1000" b="1" dirty="0">
                <a:solidFill>
                  <a:srgbClr val="000000"/>
                </a:solidFill>
                <a:latin typeface="Arial" charset="0"/>
              </a:rPr>
              <a:t>length</a:t>
            </a:r>
            <a:r>
              <a:rPr lang="en-US" sz="1000" dirty="0">
                <a:solidFill>
                  <a:srgbClr val="000000"/>
                </a:solidFill>
                <a:latin typeface="Arial" charset="0"/>
              </a:rPr>
              <a:t> of </a:t>
            </a:r>
            <a:r>
              <a:rPr lang="en-US" altLang="ru-RU" sz="1200" b="1" i="1" dirty="0" err="1">
                <a:solidFill>
                  <a:srgbClr val="000000"/>
                </a:solidFill>
                <a:latin typeface="Times New Roman" pitchFamily="18" charset="0"/>
                <a:cs typeface="Times New Roman" pitchFamily="18" charset="0"/>
              </a:rPr>
              <a:t>r</a:t>
            </a:r>
            <a:r>
              <a:rPr lang="en-US" altLang="ru-RU" sz="1200" i="1" baseline="-25000" dirty="0" err="1">
                <a:solidFill>
                  <a:srgbClr val="000000"/>
                </a:solidFill>
                <a:latin typeface="Times New Roman" pitchFamily="18" charset="0"/>
                <a:cs typeface="Times New Roman" pitchFamily="18" charset="0"/>
              </a:rPr>
              <a:t>BA</a:t>
            </a:r>
            <a:r>
              <a:rPr lang="en-US" sz="1000" dirty="0" smtClean="0">
                <a:solidFill>
                  <a:srgbClr val="000000"/>
                </a:solidFill>
                <a:latin typeface="Arial" charset="0"/>
              </a:rPr>
              <a:t> </a:t>
            </a:r>
            <a:r>
              <a:rPr lang="en-US" sz="1000" dirty="0">
                <a:solidFill>
                  <a:srgbClr val="000000"/>
                </a:solidFill>
                <a:latin typeface="Arial" charset="0"/>
              </a:rPr>
              <a:t>is constant, being the distance between two points of a rigid </a:t>
            </a:r>
            <a:r>
              <a:rPr lang="en-US" sz="1000" dirty="0" smtClean="0">
                <a:solidFill>
                  <a:srgbClr val="000000"/>
                </a:solidFill>
                <a:latin typeface="Arial" charset="0"/>
              </a:rPr>
              <a:t>body, and </a:t>
            </a:r>
            <a:r>
              <a:rPr lang="en-US" sz="1000" dirty="0">
                <a:solidFill>
                  <a:srgbClr val="000000"/>
                </a:solidFill>
                <a:latin typeface="Arial" charset="0"/>
              </a:rPr>
              <a:t>the </a:t>
            </a:r>
            <a:r>
              <a:rPr lang="en-US" sz="1000" b="1" dirty="0">
                <a:solidFill>
                  <a:srgbClr val="000000"/>
                </a:solidFill>
                <a:latin typeface="Arial" charset="0"/>
              </a:rPr>
              <a:t>direction </a:t>
            </a:r>
            <a:endParaRPr lang="en-US" sz="1000" b="1" dirty="0" smtClean="0">
              <a:solidFill>
                <a:srgbClr val="000000"/>
              </a:solidFill>
              <a:latin typeface="Arial" charset="0"/>
            </a:endParaRPr>
          </a:p>
          <a:p>
            <a:r>
              <a:rPr lang="en-US" sz="1000" dirty="0" smtClean="0">
                <a:solidFill>
                  <a:srgbClr val="000000"/>
                </a:solidFill>
                <a:latin typeface="Arial" charset="0"/>
              </a:rPr>
              <a:t>of</a:t>
            </a:r>
            <a:r>
              <a:rPr lang="en-US" altLang="ru-RU" sz="1000" b="1" i="1" dirty="0" smtClean="0">
                <a:solidFill>
                  <a:srgbClr val="000000"/>
                </a:solidFill>
                <a:latin typeface="Arial" charset="0"/>
              </a:rPr>
              <a:t> </a:t>
            </a:r>
            <a:r>
              <a:rPr lang="en-US" altLang="ru-RU" sz="1200" b="1" i="1" dirty="0" err="1" smtClean="0">
                <a:solidFill>
                  <a:srgbClr val="000000"/>
                </a:solidFill>
                <a:latin typeface="Times New Roman" pitchFamily="18" charset="0"/>
                <a:cs typeface="Times New Roman" pitchFamily="18" charset="0"/>
              </a:rPr>
              <a:t>r</a:t>
            </a:r>
            <a:r>
              <a:rPr lang="en-US" altLang="ru-RU" sz="1200" i="1" baseline="-25000" dirty="0" err="1" smtClean="0">
                <a:solidFill>
                  <a:srgbClr val="000000"/>
                </a:solidFill>
                <a:latin typeface="Times New Roman" pitchFamily="18" charset="0"/>
                <a:cs typeface="Times New Roman" pitchFamily="18" charset="0"/>
              </a:rPr>
              <a:t>BA</a:t>
            </a:r>
            <a:r>
              <a:rPr lang="en-US" sz="1000" dirty="0" smtClean="0">
                <a:solidFill>
                  <a:srgbClr val="000000"/>
                </a:solidFill>
                <a:latin typeface="Arial" charset="0"/>
              </a:rPr>
              <a:t> </a:t>
            </a:r>
            <a:r>
              <a:rPr lang="en-US" sz="1000" dirty="0">
                <a:solidFill>
                  <a:srgbClr val="000000"/>
                </a:solidFill>
                <a:latin typeface="Arial" charset="0"/>
              </a:rPr>
              <a:t>is constant by virtue of the translational motion of the </a:t>
            </a:r>
            <a:r>
              <a:rPr lang="en-US" sz="1000" dirty="0" smtClean="0">
                <a:solidFill>
                  <a:srgbClr val="000000"/>
                </a:solidFill>
                <a:latin typeface="Arial" charset="0"/>
              </a:rPr>
              <a:t>body</a:t>
            </a:r>
          </a:p>
          <a:p>
            <a:r>
              <a:rPr lang="en-US" sz="1000" dirty="0" smtClean="0">
                <a:solidFill>
                  <a:srgbClr val="000000"/>
                </a:solidFill>
                <a:latin typeface="Arial" charset="0"/>
              </a:rPr>
              <a:t> </a:t>
            </a:r>
          </a:p>
          <a:p>
            <a:r>
              <a:rPr lang="en-US" sz="1000" dirty="0">
                <a:solidFill>
                  <a:srgbClr val="000000"/>
                </a:solidFill>
                <a:latin typeface="Arial" charset="0"/>
              </a:rPr>
              <a:t>It follows then that  the path of the particle </a:t>
            </a:r>
            <a:r>
              <a:rPr lang="en-US" sz="1000" i="1" dirty="0">
                <a:solidFill>
                  <a:srgbClr val="000000"/>
                </a:solidFill>
                <a:latin typeface="Arial" charset="0"/>
              </a:rPr>
              <a:t>A</a:t>
            </a:r>
            <a:r>
              <a:rPr lang="en-US" sz="1000" dirty="0">
                <a:solidFill>
                  <a:srgbClr val="000000"/>
                </a:solidFill>
                <a:latin typeface="Arial" charset="0"/>
              </a:rPr>
              <a:t> can be obtained by a parallel displacement of all  the points </a:t>
            </a:r>
          </a:p>
          <a:p>
            <a:r>
              <a:rPr lang="en-US" sz="1000" dirty="0">
                <a:solidFill>
                  <a:srgbClr val="000000"/>
                </a:solidFill>
                <a:latin typeface="Arial" charset="0"/>
              </a:rPr>
              <a:t>of the path of the particle </a:t>
            </a:r>
            <a:r>
              <a:rPr lang="en-US" sz="1000" i="1" dirty="0">
                <a:solidFill>
                  <a:srgbClr val="000000"/>
                </a:solidFill>
                <a:latin typeface="Arial" charset="0"/>
              </a:rPr>
              <a:t>B</a:t>
            </a:r>
            <a:r>
              <a:rPr lang="en-US" sz="1000" dirty="0">
                <a:solidFill>
                  <a:srgbClr val="000000"/>
                </a:solidFill>
                <a:latin typeface="Arial" charset="0"/>
              </a:rPr>
              <a:t> through a constant </a:t>
            </a:r>
            <a:r>
              <a:rPr lang="en-US" sz="1000" dirty="0" smtClean="0">
                <a:solidFill>
                  <a:srgbClr val="000000"/>
                </a:solidFill>
                <a:latin typeface="Arial" charset="0"/>
              </a:rPr>
              <a:t>vector </a:t>
            </a:r>
            <a:r>
              <a:rPr lang="en-US" altLang="ru-RU" sz="1200" b="1" i="1" dirty="0" err="1">
                <a:solidFill>
                  <a:srgbClr val="000000"/>
                </a:solidFill>
                <a:latin typeface="Times New Roman" pitchFamily="18" charset="0"/>
                <a:cs typeface="Times New Roman" pitchFamily="18" charset="0"/>
              </a:rPr>
              <a:t>r</a:t>
            </a:r>
            <a:r>
              <a:rPr lang="en-US" altLang="ru-RU" sz="1200" i="1" baseline="-25000" dirty="0" err="1">
                <a:solidFill>
                  <a:srgbClr val="000000"/>
                </a:solidFill>
                <a:latin typeface="Times New Roman" pitchFamily="18" charset="0"/>
                <a:cs typeface="Times New Roman" pitchFamily="18" charset="0"/>
              </a:rPr>
              <a:t>BA</a:t>
            </a:r>
            <a:r>
              <a:rPr lang="en-US" sz="1000" dirty="0" smtClean="0">
                <a:solidFill>
                  <a:srgbClr val="000000"/>
                </a:solidFill>
                <a:latin typeface="Arial" charset="0"/>
              </a:rPr>
              <a:t> </a:t>
            </a:r>
            <a:r>
              <a:rPr lang="en-US" sz="1000" dirty="0">
                <a:solidFill>
                  <a:srgbClr val="000000"/>
                </a:solidFill>
                <a:latin typeface="Arial" charset="0"/>
              </a:rPr>
              <a:t>. Hence, the paths of particles </a:t>
            </a:r>
            <a:r>
              <a:rPr lang="en-US" sz="1000" i="1" dirty="0">
                <a:solidFill>
                  <a:srgbClr val="000000"/>
                </a:solidFill>
                <a:latin typeface="Arial" charset="0"/>
              </a:rPr>
              <a:t>A</a:t>
            </a:r>
            <a:r>
              <a:rPr lang="en-US" sz="1000" dirty="0">
                <a:solidFill>
                  <a:srgbClr val="000000"/>
                </a:solidFill>
                <a:latin typeface="Arial" charset="0"/>
              </a:rPr>
              <a:t> and </a:t>
            </a:r>
            <a:r>
              <a:rPr lang="en-US" sz="1000" i="1" dirty="0">
                <a:solidFill>
                  <a:srgbClr val="000000"/>
                </a:solidFill>
                <a:latin typeface="Arial" charset="0"/>
              </a:rPr>
              <a:t>B</a:t>
            </a:r>
            <a:r>
              <a:rPr lang="en-US" sz="1000" dirty="0">
                <a:solidFill>
                  <a:srgbClr val="000000"/>
                </a:solidFill>
                <a:latin typeface="Arial" charset="0"/>
              </a:rPr>
              <a:t> are</a:t>
            </a:r>
          </a:p>
          <a:p>
            <a:r>
              <a:rPr lang="en-US" sz="1000" b="1" dirty="0">
                <a:solidFill>
                  <a:srgbClr val="000000"/>
                </a:solidFill>
                <a:latin typeface="Arial" charset="0"/>
              </a:rPr>
              <a:t> </a:t>
            </a:r>
            <a:r>
              <a:rPr lang="en-US" sz="1000" dirty="0">
                <a:solidFill>
                  <a:srgbClr val="000000"/>
                </a:solidFill>
                <a:latin typeface="Arial" charset="0"/>
              </a:rPr>
              <a:t>identical curves which will coincide if superimposed.</a:t>
            </a:r>
            <a:endParaRPr lang="ru-RU" sz="1000" dirty="0">
              <a:solidFill>
                <a:srgbClr val="000000"/>
              </a:solidFill>
              <a:latin typeface="Arial" charset="0"/>
            </a:endParaRPr>
          </a:p>
          <a:p>
            <a:endParaRPr lang="ru-RU" altLang="ru-RU" sz="1000" dirty="0">
              <a:solidFill>
                <a:srgbClr val="000000"/>
              </a:solidFill>
              <a:latin typeface="Arial" charset="0"/>
            </a:endParaRPr>
          </a:p>
          <a:p>
            <a:endParaRPr 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324659" name="Object 51"/>
          <p:cNvGraphicFramePr>
            <a:graphicFrameLocks noChangeAspect="1"/>
          </p:cNvGraphicFramePr>
          <p:nvPr>
            <p:extLst>
              <p:ext uri="{D42A27DB-BD31-4B8C-83A1-F6EECF244321}">
                <p14:modId xmlns:p14="http://schemas.microsoft.com/office/powerpoint/2010/main" val="110075068"/>
              </p:ext>
            </p:extLst>
          </p:nvPr>
        </p:nvGraphicFramePr>
        <p:xfrm>
          <a:off x="6943503" y="4422776"/>
          <a:ext cx="1244600" cy="254000"/>
        </p:xfrm>
        <a:graphic>
          <a:graphicData uri="http://schemas.openxmlformats.org/presentationml/2006/ole">
            <mc:AlternateContent xmlns:mc="http://schemas.openxmlformats.org/markup-compatibility/2006">
              <mc:Choice xmlns:v="urn:schemas-microsoft-com:vml" Requires="v">
                <p:oleObj spid="_x0000_s1425785" name="Equation" r:id="rId14" imgW="1244520" imgH="253800" progId="Equation.DSMT4">
                  <p:embed/>
                </p:oleObj>
              </mc:Choice>
              <mc:Fallback>
                <p:oleObj name="Equation" r:id="rId14" imgW="1244520" imgH="253800" progId="Equation.DSMT4">
                  <p:embed/>
                  <p:pic>
                    <p:nvPicPr>
                      <p:cNvPr id="0" name=""/>
                      <p:cNvPicPr>
                        <a:picLocks noChangeAspect="1" noChangeArrowheads="1"/>
                      </p:cNvPicPr>
                      <p:nvPr/>
                    </p:nvPicPr>
                    <p:blipFill>
                      <a:blip r:embed="rId15"/>
                      <a:srcRect/>
                      <a:stretch>
                        <a:fillRect/>
                      </a:stretch>
                    </p:blipFill>
                    <p:spPr bwMode="auto">
                      <a:xfrm>
                        <a:off x="6943503" y="4422776"/>
                        <a:ext cx="1244600" cy="2540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61" name="Freeform 53"/>
          <p:cNvSpPr>
            <a:spLocks/>
          </p:cNvSpPr>
          <p:nvPr/>
        </p:nvSpPr>
        <p:spPr bwMode="auto">
          <a:xfrm rot="-418496">
            <a:off x="628650" y="4222750"/>
            <a:ext cx="1676400" cy="598488"/>
          </a:xfrm>
          <a:custGeom>
            <a:avLst/>
            <a:gdLst>
              <a:gd name="T0" fmla="*/ 0 w 912"/>
              <a:gd name="T1" fmla="*/ 130 h 311"/>
              <a:gd name="T2" fmla="*/ 354 w 912"/>
              <a:gd name="T3" fmla="*/ 292 h 311"/>
              <a:gd name="T4" fmla="*/ 402 w 912"/>
              <a:gd name="T5" fmla="*/ 16 h 311"/>
              <a:gd name="T6" fmla="*/ 912 w 912"/>
              <a:gd name="T7" fmla="*/ 196 h 311"/>
            </a:gdLst>
            <a:ahLst/>
            <a:cxnLst>
              <a:cxn ang="0">
                <a:pos x="T0" y="T1"/>
              </a:cxn>
              <a:cxn ang="0">
                <a:pos x="T2" y="T3"/>
              </a:cxn>
              <a:cxn ang="0">
                <a:pos x="T4" y="T5"/>
              </a:cxn>
              <a:cxn ang="0">
                <a:pos x="T6" y="T7"/>
              </a:cxn>
            </a:cxnLst>
            <a:rect l="0" t="0" r="r" b="b"/>
            <a:pathLst>
              <a:path w="912" h="311">
                <a:moveTo>
                  <a:pt x="0" y="130"/>
                </a:moveTo>
                <a:cubicBezTo>
                  <a:pt x="143" y="220"/>
                  <a:pt x="287" y="311"/>
                  <a:pt x="354" y="292"/>
                </a:cubicBezTo>
                <a:cubicBezTo>
                  <a:pt x="421" y="273"/>
                  <a:pt x="309" y="32"/>
                  <a:pt x="402" y="16"/>
                </a:cubicBezTo>
                <a:cubicBezTo>
                  <a:pt x="495" y="0"/>
                  <a:pt x="824" y="165"/>
                  <a:pt x="912" y="196"/>
                </a:cubicBezTo>
              </a:path>
            </a:pathLst>
          </a:custGeom>
          <a:noFill/>
          <a:ln w="9525" cap="flat" cmpd="sng">
            <a:solidFill>
              <a:srgbClr val="FF0000"/>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62" name="Freeform 54"/>
          <p:cNvSpPr>
            <a:spLocks/>
          </p:cNvSpPr>
          <p:nvPr/>
        </p:nvSpPr>
        <p:spPr bwMode="auto">
          <a:xfrm rot="-563922">
            <a:off x="1046163" y="5249863"/>
            <a:ext cx="1676400" cy="598487"/>
          </a:xfrm>
          <a:custGeom>
            <a:avLst/>
            <a:gdLst>
              <a:gd name="T0" fmla="*/ 0 w 912"/>
              <a:gd name="T1" fmla="*/ 130 h 311"/>
              <a:gd name="T2" fmla="*/ 354 w 912"/>
              <a:gd name="T3" fmla="*/ 292 h 311"/>
              <a:gd name="T4" fmla="*/ 402 w 912"/>
              <a:gd name="T5" fmla="*/ 16 h 311"/>
              <a:gd name="T6" fmla="*/ 912 w 912"/>
              <a:gd name="T7" fmla="*/ 196 h 311"/>
            </a:gdLst>
            <a:ahLst/>
            <a:cxnLst>
              <a:cxn ang="0">
                <a:pos x="T0" y="T1"/>
              </a:cxn>
              <a:cxn ang="0">
                <a:pos x="T2" y="T3"/>
              </a:cxn>
              <a:cxn ang="0">
                <a:pos x="T4" y="T5"/>
              </a:cxn>
              <a:cxn ang="0">
                <a:pos x="T6" y="T7"/>
              </a:cxn>
            </a:cxnLst>
            <a:rect l="0" t="0" r="r" b="b"/>
            <a:pathLst>
              <a:path w="912" h="311">
                <a:moveTo>
                  <a:pt x="0" y="130"/>
                </a:moveTo>
                <a:cubicBezTo>
                  <a:pt x="143" y="220"/>
                  <a:pt x="287" y="311"/>
                  <a:pt x="354" y="292"/>
                </a:cubicBezTo>
                <a:cubicBezTo>
                  <a:pt x="421" y="273"/>
                  <a:pt x="309" y="32"/>
                  <a:pt x="402" y="16"/>
                </a:cubicBezTo>
                <a:cubicBezTo>
                  <a:pt x="495" y="0"/>
                  <a:pt x="824" y="165"/>
                  <a:pt x="912" y="196"/>
                </a:cubicBezTo>
              </a:path>
            </a:pathLst>
          </a:custGeom>
          <a:noFill/>
          <a:ln w="9525" cap="flat" cmpd="sng">
            <a:solidFill>
              <a:srgbClr val="FF0000"/>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4664" name="Text Box 56"/>
          <p:cNvSpPr txBox="1">
            <a:spLocks noChangeArrowheads="1"/>
          </p:cNvSpPr>
          <p:nvPr/>
        </p:nvSpPr>
        <p:spPr bwMode="auto">
          <a:xfrm>
            <a:off x="3208338" y="5226050"/>
            <a:ext cx="555953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latin typeface="Arial" charset="0"/>
              </a:rPr>
              <a:t>Differentiating both parts </a:t>
            </a:r>
            <a:r>
              <a:rPr lang="en-US" sz="1000" dirty="0" smtClean="0">
                <a:solidFill>
                  <a:srgbClr val="000000"/>
                </a:solidFill>
                <a:latin typeface="Arial" charset="0"/>
              </a:rPr>
              <a:t>of the above equation</a:t>
            </a:r>
            <a:r>
              <a:rPr lang="en-US" sz="1000" b="1" dirty="0" smtClean="0">
                <a:solidFill>
                  <a:srgbClr val="000000"/>
                </a:solidFill>
                <a:latin typeface="Arial" charset="0"/>
              </a:rPr>
              <a:t> </a:t>
            </a:r>
            <a:r>
              <a:rPr lang="en-US" sz="1000" dirty="0">
                <a:solidFill>
                  <a:srgbClr val="000000"/>
                </a:solidFill>
                <a:latin typeface="Arial" charset="0"/>
              </a:rPr>
              <a:t>with respect to time we </a:t>
            </a:r>
            <a:r>
              <a:rPr lang="en-US" sz="1000" dirty="0" smtClean="0">
                <a:solidFill>
                  <a:srgbClr val="000000"/>
                </a:solidFill>
                <a:latin typeface="Arial" charset="0"/>
              </a:rPr>
              <a:t>obtain</a:t>
            </a:r>
            <a:endParaRPr lang="en-US" altLang="ru-RU" sz="1000" dirty="0">
              <a:solidFill>
                <a:srgbClr val="000000"/>
              </a:solidFill>
              <a:latin typeface="Arial" charset="0"/>
            </a:endParaRPr>
          </a:p>
          <a:p>
            <a:endParaRPr lang="ru-RU" altLang="ru-RU" sz="1000" dirty="0">
              <a:solidFill>
                <a:srgbClr val="000000"/>
              </a:solidFill>
              <a:latin typeface="Arial" charset="0"/>
            </a:endParaRPr>
          </a:p>
          <a:p>
            <a:r>
              <a:rPr lang="en-US" sz="1000" dirty="0">
                <a:solidFill>
                  <a:srgbClr val="000000"/>
                </a:solidFill>
                <a:latin typeface="Arial" charset="0"/>
              </a:rPr>
              <a:t>i.e., </a:t>
            </a:r>
            <a:r>
              <a:rPr lang="en-US" sz="1000" b="1" dirty="0">
                <a:solidFill>
                  <a:srgbClr val="00007D">
                    <a:lumMod val="60000"/>
                    <a:lumOff val="40000"/>
                  </a:srgbClr>
                </a:solidFill>
                <a:latin typeface="Arial" charset="0"/>
              </a:rPr>
              <a:t>at any instant the velocities of points </a:t>
            </a:r>
            <a:r>
              <a:rPr lang="en-US" sz="1000" b="1" i="1" dirty="0">
                <a:solidFill>
                  <a:srgbClr val="00007D">
                    <a:lumMod val="60000"/>
                    <a:lumOff val="40000"/>
                  </a:srgbClr>
                </a:solidFill>
                <a:latin typeface="Arial" charset="0"/>
              </a:rPr>
              <a:t>A</a:t>
            </a:r>
            <a:r>
              <a:rPr lang="en-US" sz="1000" b="1" dirty="0">
                <a:solidFill>
                  <a:srgbClr val="00007D">
                    <a:lumMod val="60000"/>
                    <a:lumOff val="40000"/>
                  </a:srgbClr>
                </a:solidFill>
                <a:latin typeface="Arial" charset="0"/>
              </a:rPr>
              <a:t> and </a:t>
            </a:r>
            <a:r>
              <a:rPr lang="en-US" sz="1000" b="1" i="1" dirty="0">
                <a:solidFill>
                  <a:srgbClr val="00007D">
                    <a:lumMod val="60000"/>
                    <a:lumOff val="40000"/>
                  </a:srgbClr>
                </a:solidFill>
                <a:latin typeface="Arial" charset="0"/>
              </a:rPr>
              <a:t>B</a:t>
            </a:r>
            <a:r>
              <a:rPr lang="en-US" sz="1000" b="1" dirty="0">
                <a:solidFill>
                  <a:srgbClr val="00007D">
                    <a:lumMod val="60000"/>
                    <a:lumOff val="40000"/>
                  </a:srgbClr>
                </a:solidFill>
                <a:latin typeface="Arial" charset="0"/>
              </a:rPr>
              <a:t> are equal in magnitude and </a:t>
            </a:r>
            <a:r>
              <a:rPr lang="en-US" sz="1000" b="1" dirty="0" smtClean="0">
                <a:solidFill>
                  <a:srgbClr val="00007D">
                    <a:lumMod val="60000"/>
                    <a:lumOff val="40000"/>
                  </a:srgbClr>
                </a:solidFill>
                <a:latin typeface="Arial" charset="0"/>
              </a:rPr>
              <a:t>direction</a:t>
            </a:r>
            <a:endParaRPr lang="ru-RU" altLang="ru-RU" sz="1000" b="1" i="1" dirty="0">
              <a:solidFill>
                <a:srgbClr val="00007D">
                  <a:lumMod val="60000"/>
                  <a:lumOff val="40000"/>
                </a:srgbClr>
              </a:solidFill>
              <a:latin typeface="Arial" charset="0"/>
            </a:endParaRPr>
          </a:p>
        </p:txBody>
      </p:sp>
      <p:graphicFrame>
        <p:nvGraphicFramePr>
          <p:cNvPr id="324665" name="Object 57"/>
          <p:cNvGraphicFramePr>
            <a:graphicFrameLocks noChangeAspect="1"/>
          </p:cNvGraphicFramePr>
          <p:nvPr>
            <p:extLst>
              <p:ext uri="{D42A27DB-BD31-4B8C-83A1-F6EECF244321}">
                <p14:modId xmlns:p14="http://schemas.microsoft.com/office/powerpoint/2010/main" val="501196107"/>
              </p:ext>
            </p:extLst>
          </p:nvPr>
        </p:nvGraphicFramePr>
        <p:xfrm>
          <a:off x="7677150" y="5162550"/>
          <a:ext cx="1003300" cy="393700"/>
        </p:xfrm>
        <a:graphic>
          <a:graphicData uri="http://schemas.openxmlformats.org/presentationml/2006/ole">
            <mc:AlternateContent xmlns:mc="http://schemas.openxmlformats.org/markup-compatibility/2006">
              <mc:Choice xmlns:v="urn:schemas-microsoft-com:vml" Requires="v">
                <p:oleObj spid="_x0000_s1425786" name="Equation" r:id="rId16" imgW="1002960" imgH="393480" progId="Equation.DSMT4">
                  <p:embed/>
                </p:oleObj>
              </mc:Choice>
              <mc:Fallback>
                <p:oleObj name="Equation" r:id="rId16" imgW="1002960" imgH="393480" progId="Equation.DSMT4">
                  <p:embed/>
                  <p:pic>
                    <p:nvPicPr>
                      <p:cNvPr id="0" name=""/>
                      <p:cNvPicPr>
                        <a:picLocks noChangeAspect="1" noChangeArrowheads="1"/>
                      </p:cNvPicPr>
                      <p:nvPr/>
                    </p:nvPicPr>
                    <p:blipFill>
                      <a:blip r:embed="rId17"/>
                      <a:srcRect/>
                      <a:stretch>
                        <a:fillRect/>
                      </a:stretch>
                    </p:blipFill>
                    <p:spPr bwMode="auto">
                      <a:xfrm>
                        <a:off x="7677150" y="5162550"/>
                        <a:ext cx="10033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66" name="Object 58"/>
          <p:cNvGraphicFramePr>
            <a:graphicFrameLocks noChangeAspect="1"/>
          </p:cNvGraphicFramePr>
          <p:nvPr/>
        </p:nvGraphicFramePr>
        <p:xfrm>
          <a:off x="5603875" y="5756275"/>
          <a:ext cx="825500" cy="215900"/>
        </p:xfrm>
        <a:graphic>
          <a:graphicData uri="http://schemas.openxmlformats.org/presentationml/2006/ole">
            <mc:AlternateContent xmlns:mc="http://schemas.openxmlformats.org/markup-compatibility/2006">
              <mc:Choice xmlns:v="urn:schemas-microsoft-com:vml" Requires="v">
                <p:oleObj spid="_x0000_s1425787" name="Формула" r:id="rId18" imgW="825480" imgH="215640" progId="Equation.3">
                  <p:embed/>
                </p:oleObj>
              </mc:Choice>
              <mc:Fallback>
                <p:oleObj name="Формула" r:id="rId18" imgW="825480" imgH="21564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5603875" y="5756275"/>
                        <a:ext cx="825500" cy="2159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68" name="Text Box 60"/>
          <p:cNvSpPr txBox="1">
            <a:spLocks noChangeArrowheads="1"/>
          </p:cNvSpPr>
          <p:nvPr/>
        </p:nvSpPr>
        <p:spPr bwMode="auto">
          <a:xfrm>
            <a:off x="3234297" y="5956820"/>
            <a:ext cx="564128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solidFill>
                  <a:srgbClr val="000000"/>
                </a:solidFill>
                <a:latin typeface="Arial" charset="0"/>
              </a:rPr>
              <a:t>		Differentiating </a:t>
            </a:r>
            <a:r>
              <a:rPr lang="en-US" sz="1000" dirty="0">
                <a:solidFill>
                  <a:srgbClr val="000000"/>
                </a:solidFill>
                <a:latin typeface="Arial" charset="0"/>
              </a:rPr>
              <a:t>again we </a:t>
            </a:r>
            <a:r>
              <a:rPr lang="en-US" sz="1000" dirty="0" smtClean="0">
                <a:solidFill>
                  <a:srgbClr val="000000"/>
                </a:solidFill>
                <a:latin typeface="Arial" charset="0"/>
              </a:rPr>
              <a:t>obtain</a:t>
            </a:r>
            <a:endParaRPr lang="en-US" altLang="ru-RU" sz="1000" dirty="0">
              <a:solidFill>
                <a:srgbClr val="000000"/>
              </a:solidFill>
              <a:latin typeface="Arial" charset="0"/>
            </a:endParaRPr>
          </a:p>
          <a:p>
            <a:endParaRPr lang="ru-RU" altLang="ru-RU" sz="1000" dirty="0">
              <a:solidFill>
                <a:srgbClr val="000000"/>
              </a:solidFill>
              <a:latin typeface="Arial" charset="0"/>
            </a:endParaRPr>
          </a:p>
          <a:p>
            <a:r>
              <a:rPr lang="en-US" sz="1000" dirty="0">
                <a:solidFill>
                  <a:srgbClr val="000000"/>
                </a:solidFill>
                <a:latin typeface="Arial" charset="0"/>
              </a:rPr>
              <a:t>i.e., </a:t>
            </a:r>
            <a:r>
              <a:rPr lang="en-US" sz="1000" b="1" dirty="0" smtClean="0">
                <a:solidFill>
                  <a:srgbClr val="00007D">
                    <a:lumMod val="60000"/>
                    <a:lumOff val="40000"/>
                  </a:srgbClr>
                </a:solidFill>
                <a:latin typeface="Arial" charset="0"/>
              </a:rPr>
              <a:t>at </a:t>
            </a:r>
            <a:r>
              <a:rPr lang="en-US" sz="1000" b="1" dirty="0">
                <a:solidFill>
                  <a:srgbClr val="00007D">
                    <a:lumMod val="60000"/>
                    <a:lumOff val="40000"/>
                  </a:srgbClr>
                </a:solidFill>
                <a:latin typeface="Arial" charset="0"/>
              </a:rPr>
              <a:t>any instant the accelerations of </a:t>
            </a:r>
            <a:r>
              <a:rPr lang="en-US" sz="1000" b="1" dirty="0" smtClean="0">
                <a:solidFill>
                  <a:srgbClr val="00007D">
                    <a:lumMod val="60000"/>
                    <a:lumOff val="40000"/>
                  </a:srgbClr>
                </a:solidFill>
                <a:latin typeface="Arial" charset="0"/>
              </a:rPr>
              <a:t>points </a:t>
            </a:r>
            <a:r>
              <a:rPr lang="en-US" sz="1000" b="1" i="1" dirty="0" smtClean="0">
                <a:solidFill>
                  <a:srgbClr val="00007D">
                    <a:lumMod val="60000"/>
                    <a:lumOff val="40000"/>
                  </a:srgbClr>
                </a:solidFill>
                <a:latin typeface="Arial" charset="0"/>
              </a:rPr>
              <a:t>A</a:t>
            </a:r>
            <a:r>
              <a:rPr lang="en-US" sz="1000" b="1" dirty="0" smtClean="0">
                <a:solidFill>
                  <a:srgbClr val="00007D">
                    <a:lumMod val="60000"/>
                    <a:lumOff val="40000"/>
                  </a:srgbClr>
                </a:solidFill>
                <a:latin typeface="Arial" charset="0"/>
              </a:rPr>
              <a:t> </a:t>
            </a:r>
            <a:r>
              <a:rPr lang="en-US" sz="1000" b="1" dirty="0">
                <a:solidFill>
                  <a:srgbClr val="00007D">
                    <a:lumMod val="60000"/>
                    <a:lumOff val="40000"/>
                  </a:srgbClr>
                </a:solidFill>
                <a:latin typeface="Arial" charset="0"/>
              </a:rPr>
              <a:t>and </a:t>
            </a:r>
            <a:r>
              <a:rPr lang="en-US" sz="1000" b="1" i="1" dirty="0">
                <a:solidFill>
                  <a:srgbClr val="00007D">
                    <a:lumMod val="60000"/>
                    <a:lumOff val="40000"/>
                  </a:srgbClr>
                </a:solidFill>
                <a:latin typeface="Arial" charset="0"/>
              </a:rPr>
              <a:t>B</a:t>
            </a:r>
            <a:r>
              <a:rPr lang="en-US" sz="1000" b="1" dirty="0">
                <a:solidFill>
                  <a:srgbClr val="00007D">
                    <a:lumMod val="60000"/>
                    <a:lumOff val="40000"/>
                  </a:srgbClr>
                </a:solidFill>
                <a:latin typeface="Arial" charset="0"/>
              </a:rPr>
              <a:t> are</a:t>
            </a:r>
            <a:r>
              <a:rPr lang="en-US" sz="1000" b="1" baseline="30000" dirty="0">
                <a:solidFill>
                  <a:srgbClr val="00007D">
                    <a:lumMod val="60000"/>
                    <a:lumOff val="40000"/>
                  </a:srgbClr>
                </a:solidFill>
                <a:latin typeface="Arial" charset="0"/>
              </a:rPr>
              <a:t> </a:t>
            </a:r>
            <a:r>
              <a:rPr lang="en-US" sz="1000" b="1" dirty="0">
                <a:solidFill>
                  <a:srgbClr val="00007D">
                    <a:lumMod val="60000"/>
                    <a:lumOff val="40000"/>
                  </a:srgbClr>
                </a:solidFill>
                <a:latin typeface="Arial" charset="0"/>
              </a:rPr>
              <a:t>equal in magnitude and </a:t>
            </a:r>
            <a:r>
              <a:rPr lang="en-US" sz="1000" b="1" dirty="0" smtClean="0">
                <a:solidFill>
                  <a:srgbClr val="00007D">
                    <a:lumMod val="60000"/>
                    <a:lumOff val="40000"/>
                  </a:srgbClr>
                </a:solidFill>
                <a:latin typeface="Arial" charset="0"/>
              </a:rPr>
              <a:t>direction</a:t>
            </a:r>
            <a:endParaRPr lang="ru-RU" sz="1000" b="1" dirty="0">
              <a:solidFill>
                <a:srgbClr val="00007D">
                  <a:lumMod val="60000"/>
                  <a:lumOff val="40000"/>
                </a:srgbClr>
              </a:solidFill>
              <a:latin typeface="Arial" charset="0"/>
            </a:endParaRPr>
          </a:p>
          <a:p>
            <a:endParaRPr lang="ru-RU" altLang="ru-RU" sz="1000" b="1" i="1" dirty="0">
              <a:solidFill>
                <a:srgbClr val="00007D">
                  <a:lumMod val="60000"/>
                  <a:lumOff val="40000"/>
                </a:srgbClr>
              </a:solidFill>
              <a:latin typeface="Arial" charset="0"/>
            </a:endParaRPr>
          </a:p>
        </p:txBody>
      </p:sp>
      <p:graphicFrame>
        <p:nvGraphicFramePr>
          <p:cNvPr id="324669" name="Object 61"/>
          <p:cNvGraphicFramePr>
            <a:graphicFrameLocks noChangeAspect="1"/>
          </p:cNvGraphicFramePr>
          <p:nvPr>
            <p:extLst>
              <p:ext uri="{D42A27DB-BD31-4B8C-83A1-F6EECF244321}">
                <p14:modId xmlns:p14="http://schemas.microsoft.com/office/powerpoint/2010/main" val="3233267322"/>
              </p:ext>
            </p:extLst>
          </p:nvPr>
        </p:nvGraphicFramePr>
        <p:xfrm>
          <a:off x="6915150" y="5838825"/>
          <a:ext cx="1054100" cy="419100"/>
        </p:xfrm>
        <a:graphic>
          <a:graphicData uri="http://schemas.openxmlformats.org/presentationml/2006/ole">
            <mc:AlternateContent xmlns:mc="http://schemas.openxmlformats.org/markup-compatibility/2006">
              <mc:Choice xmlns:v="urn:schemas-microsoft-com:vml" Requires="v">
                <p:oleObj spid="_x0000_s1425788" name="Equation" r:id="rId20" imgW="1054080" imgH="419040" progId="Equation.DSMT4">
                  <p:embed/>
                </p:oleObj>
              </mc:Choice>
              <mc:Fallback>
                <p:oleObj name="Equation" r:id="rId20" imgW="1054080" imgH="419040" progId="Equation.DSMT4">
                  <p:embed/>
                  <p:pic>
                    <p:nvPicPr>
                      <p:cNvPr id="0" name=""/>
                      <p:cNvPicPr>
                        <a:picLocks noChangeAspect="1" noChangeArrowheads="1"/>
                      </p:cNvPicPr>
                      <p:nvPr/>
                    </p:nvPicPr>
                    <p:blipFill>
                      <a:blip r:embed="rId21"/>
                      <a:srcRect/>
                      <a:stretch>
                        <a:fillRect/>
                      </a:stretch>
                    </p:blipFill>
                    <p:spPr bwMode="auto">
                      <a:xfrm>
                        <a:off x="6915150" y="5838825"/>
                        <a:ext cx="10541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70" name="Object 62"/>
          <p:cNvGraphicFramePr>
            <a:graphicFrameLocks noChangeAspect="1"/>
          </p:cNvGraphicFramePr>
          <p:nvPr/>
        </p:nvGraphicFramePr>
        <p:xfrm>
          <a:off x="5599113" y="6516688"/>
          <a:ext cx="850900" cy="215900"/>
        </p:xfrm>
        <a:graphic>
          <a:graphicData uri="http://schemas.openxmlformats.org/presentationml/2006/ole">
            <mc:AlternateContent xmlns:mc="http://schemas.openxmlformats.org/markup-compatibility/2006">
              <mc:Choice xmlns:v="urn:schemas-microsoft-com:vml" Requires="v">
                <p:oleObj spid="_x0000_s1425789" name="Формула" r:id="rId22" imgW="850680" imgH="215640" progId="Equation.3">
                  <p:embed/>
                </p:oleObj>
              </mc:Choice>
              <mc:Fallback>
                <p:oleObj name="Формула" r:id="rId22" imgW="850680" imgH="21564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599113" y="6516688"/>
                        <a:ext cx="850900" cy="2159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71" name="AutoShape 63"/>
          <p:cNvSpPr>
            <a:spLocks noChangeArrowheads="1"/>
          </p:cNvSpPr>
          <p:nvPr/>
        </p:nvSpPr>
        <p:spPr bwMode="auto">
          <a:xfrm rot="1410184">
            <a:off x="2343150" y="4562475"/>
            <a:ext cx="466725" cy="123825"/>
          </a:xfrm>
          <a:prstGeom prst="rightArrow">
            <a:avLst>
              <a:gd name="adj1" fmla="val 50000"/>
              <a:gd name="adj2" fmla="val 94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4673" name="AutoShape 65"/>
          <p:cNvSpPr>
            <a:spLocks noChangeArrowheads="1"/>
          </p:cNvSpPr>
          <p:nvPr/>
        </p:nvSpPr>
        <p:spPr bwMode="auto">
          <a:xfrm rot="1229290">
            <a:off x="2760663" y="5532438"/>
            <a:ext cx="466725" cy="123825"/>
          </a:xfrm>
          <a:prstGeom prst="rightArrow">
            <a:avLst>
              <a:gd name="adj1" fmla="val 50000"/>
              <a:gd name="adj2" fmla="val 94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4674" name="Object 66"/>
          <p:cNvGraphicFramePr>
            <a:graphicFrameLocks noChangeAspect="1"/>
          </p:cNvGraphicFramePr>
          <p:nvPr/>
        </p:nvGraphicFramePr>
        <p:xfrm>
          <a:off x="2801938" y="5249863"/>
          <a:ext cx="179387" cy="215900"/>
        </p:xfrm>
        <a:graphic>
          <a:graphicData uri="http://schemas.openxmlformats.org/presentationml/2006/ole">
            <mc:AlternateContent xmlns:mc="http://schemas.openxmlformats.org/markup-compatibility/2006">
              <mc:Choice xmlns:v="urn:schemas-microsoft-com:vml" Requires="v">
                <p:oleObj spid="_x0000_s1425790" name="Формула" r:id="rId24" imgW="177480" imgH="215640" progId="Equation.3">
                  <p:embed/>
                </p:oleObj>
              </mc:Choice>
              <mc:Fallback>
                <p:oleObj name="Формула" r:id="rId24" imgW="177480" imgH="21564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2801938" y="5249863"/>
                        <a:ext cx="179387"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75" name="Object 67"/>
          <p:cNvGraphicFramePr>
            <a:graphicFrameLocks noChangeAspect="1"/>
          </p:cNvGraphicFramePr>
          <p:nvPr/>
        </p:nvGraphicFramePr>
        <p:xfrm>
          <a:off x="2619375" y="4371975"/>
          <a:ext cx="179388" cy="215900"/>
        </p:xfrm>
        <a:graphic>
          <a:graphicData uri="http://schemas.openxmlformats.org/presentationml/2006/ole">
            <mc:AlternateContent xmlns:mc="http://schemas.openxmlformats.org/markup-compatibility/2006">
              <mc:Choice xmlns:v="urn:schemas-microsoft-com:vml" Requires="v">
                <p:oleObj spid="_x0000_s1425791" name="Формула" r:id="rId26" imgW="177480" imgH="215640" progId="Equation.3">
                  <p:embed/>
                </p:oleObj>
              </mc:Choice>
              <mc:Fallback>
                <p:oleObj name="Формула" r:id="rId26" imgW="177480" imgH="21564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2619375" y="4371975"/>
                        <a:ext cx="179388"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76" name="AutoShape 68"/>
          <p:cNvSpPr>
            <a:spLocks noChangeArrowheads="1"/>
          </p:cNvSpPr>
          <p:nvPr/>
        </p:nvSpPr>
        <p:spPr bwMode="auto">
          <a:xfrm rot="4597990">
            <a:off x="2170113" y="4732338"/>
            <a:ext cx="466725" cy="123825"/>
          </a:xfrm>
          <a:prstGeom prst="rightArrow">
            <a:avLst>
              <a:gd name="adj1" fmla="val 50000"/>
              <a:gd name="adj2" fmla="val 9423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4677" name="AutoShape 69"/>
          <p:cNvSpPr>
            <a:spLocks noChangeArrowheads="1"/>
          </p:cNvSpPr>
          <p:nvPr/>
        </p:nvSpPr>
        <p:spPr bwMode="auto">
          <a:xfrm rot="4597990">
            <a:off x="2587625" y="5721350"/>
            <a:ext cx="466725" cy="123825"/>
          </a:xfrm>
          <a:prstGeom prst="rightArrow">
            <a:avLst>
              <a:gd name="adj1" fmla="val 50000"/>
              <a:gd name="adj2" fmla="val 9423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4678" name="Object 70"/>
          <p:cNvGraphicFramePr>
            <a:graphicFrameLocks noChangeAspect="1"/>
          </p:cNvGraphicFramePr>
          <p:nvPr/>
        </p:nvGraphicFramePr>
        <p:xfrm>
          <a:off x="2525713" y="4722813"/>
          <a:ext cx="192087" cy="215900"/>
        </p:xfrm>
        <a:graphic>
          <a:graphicData uri="http://schemas.openxmlformats.org/presentationml/2006/ole">
            <mc:AlternateContent xmlns:mc="http://schemas.openxmlformats.org/markup-compatibility/2006">
              <mc:Choice xmlns:v="urn:schemas-microsoft-com:vml" Requires="v">
                <p:oleObj spid="_x0000_s1425792" name="Формула" r:id="rId28" imgW="190440" imgH="215640" progId="Equation.3">
                  <p:embed/>
                </p:oleObj>
              </mc:Choice>
              <mc:Fallback>
                <p:oleObj name="Формула" r:id="rId28" imgW="190440" imgH="2156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525713" y="4722813"/>
                        <a:ext cx="192087"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79" name="Object 71"/>
          <p:cNvGraphicFramePr>
            <a:graphicFrameLocks noChangeAspect="1"/>
          </p:cNvGraphicFramePr>
          <p:nvPr/>
        </p:nvGraphicFramePr>
        <p:xfrm>
          <a:off x="2946400" y="5695950"/>
          <a:ext cx="192088" cy="215900"/>
        </p:xfrm>
        <a:graphic>
          <a:graphicData uri="http://schemas.openxmlformats.org/presentationml/2006/ole">
            <mc:AlternateContent xmlns:mc="http://schemas.openxmlformats.org/markup-compatibility/2006">
              <mc:Choice xmlns:v="urn:schemas-microsoft-com:vml" Requires="v">
                <p:oleObj spid="_x0000_s1425793" name="Формула" r:id="rId30" imgW="190440" imgH="215640" progId="Equation.3">
                  <p:embed/>
                </p:oleObj>
              </mc:Choice>
              <mc:Fallback>
                <p:oleObj name="Формула" r:id="rId30" imgW="190440" imgH="21564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946400" y="5695950"/>
                        <a:ext cx="192088"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80" name="Text Box 72"/>
          <p:cNvSpPr txBox="1">
            <a:spLocks noChangeArrowheads="1"/>
          </p:cNvSpPr>
          <p:nvPr/>
        </p:nvSpPr>
        <p:spPr bwMode="auto">
          <a:xfrm>
            <a:off x="1743162" y="3252628"/>
            <a:ext cx="6596678" cy="396000"/>
          </a:xfrm>
          <a:prstGeom prst="rect">
            <a:avLst/>
          </a:prstGeom>
          <a:pattFill prst="pct50">
            <a:fgClr>
              <a:srgbClr val="FFFF00"/>
            </a:fgClr>
            <a:bgClr>
              <a:schemeClr val="bg1"/>
            </a:bgClr>
          </a:pattFill>
          <a:ln w="19050" algn="ctr">
            <a:solidFill>
              <a:srgbClr val="0000FF"/>
            </a:solidFill>
            <a:miter lim="800000"/>
            <a:headEnd/>
            <a:tailEnd/>
          </a:ln>
          <a:effectLst/>
          <a:extLst/>
        </p:spPr>
        <p:txBody>
          <a:bodyPr wrap="none">
            <a:spAutoFit/>
          </a:bodyPr>
          <a:lstStyle/>
          <a:p>
            <a:r>
              <a:rPr lang="en-US" sz="1000" b="1" dirty="0">
                <a:solidFill>
                  <a:srgbClr val="FF0000"/>
                </a:solidFill>
                <a:latin typeface="Arial" charset="0"/>
              </a:rPr>
              <a:t>Thus, the translational motion of a rigid body is fully described by the motion of any point belonging to it.</a:t>
            </a:r>
          </a:p>
          <a:p>
            <a:r>
              <a:rPr lang="en-US" sz="1000" b="1" dirty="0">
                <a:solidFill>
                  <a:srgbClr val="FF0000"/>
                </a:solidFill>
                <a:latin typeface="Arial" charset="0"/>
              </a:rPr>
              <a:t>The analysis of translational motion of a rigid body is reduced to the methods of particle Kinematics.</a:t>
            </a:r>
            <a:endParaRPr lang="ru-RU" sz="1000" b="1" dirty="0">
              <a:solidFill>
                <a:srgbClr val="FF0000"/>
              </a:solidFill>
              <a:latin typeface="Arial" charset="0"/>
            </a:endParaRPr>
          </a:p>
          <a:p>
            <a:endParaRPr lang="ru-RU" altLang="ru-RU" sz="1000" b="1" dirty="0">
              <a:solidFill>
                <a:srgbClr val="00007D"/>
              </a:solidFill>
              <a:latin typeface="Arial" charset="0"/>
            </a:endParaRPr>
          </a:p>
        </p:txBody>
      </p:sp>
      <p:sp>
        <p:nvSpPr>
          <p:cNvPr id="324682" name="AutoShape 74">
            <a:hlinkClick r:id="" action="ppaction://noaction"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4683" name="AutoShape 7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4685" name="AutoShape 77">
            <a:hlinkClick r:id="" action="ppaction://hlinkshowjump?jump=nextslide" highlightClick="1"/>
          </p:cNvPr>
          <p:cNvSpPr>
            <a:spLocks noChangeArrowheads="1"/>
          </p:cNvSpPr>
          <p:nvPr/>
        </p:nvSpPr>
        <p:spPr bwMode="auto">
          <a:xfrm>
            <a:off x="2362200" y="581306"/>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4686" name="Oval 7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6</a:t>
            </a:r>
            <a:endParaRPr lang="ru-RU" altLang="ru-RU" sz="1000" b="1" dirty="0">
              <a:solidFill>
                <a:srgbClr val="00007D"/>
              </a:solidFill>
              <a:latin typeface="Arial" charset="0"/>
            </a:endParaRPr>
          </a:p>
        </p:txBody>
      </p:sp>
      <p:pic>
        <p:nvPicPr>
          <p:cNvPr id="62" name="Picture 15" descr="Z:\Символ НГУ_4.JPG"/>
          <p:cNvPicPr>
            <a:picLocks noChangeAspect="1" noChangeArrowheads="1"/>
          </p:cNvPicPr>
          <p:nvPr/>
        </p:nvPicPr>
        <p:blipFill>
          <a:blip r:embed="rId32">
            <a:extLst>
              <a:ext uri="{BEBA8EAE-BF5A-486C-A8C5-ECC9F3942E4B}">
                <a14:imgProps xmlns:a14="http://schemas.microsoft.com/office/drawing/2010/main">
                  <a14:imgLayer r:embed="rId3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805291" y="114844"/>
            <a:ext cx="1306037" cy="115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 name="Rectangle 5"/>
          <p:cNvSpPr>
            <a:spLocks noGrp="1" noChangeArrowheads="1"/>
          </p:cNvSpPr>
          <p:nvPr>
            <p:ph type="title"/>
          </p:nvPr>
        </p:nvSpPr>
        <p:spPr>
          <a:xfrm>
            <a:off x="933450" y="510844"/>
            <a:ext cx="1332000" cy="360000"/>
          </a:xfrm>
          <a:solidFill>
            <a:srgbClr val="FFFF00"/>
          </a:solidFill>
          <a:ln/>
        </p:spPr>
        <p:txBody>
          <a:bodyPr/>
          <a:lstStyle/>
          <a:p>
            <a:r>
              <a:rPr lang="en-US" sz="2000" b="1" dirty="0">
                <a:solidFill>
                  <a:srgbClr val="FF0000"/>
                </a:solidFill>
                <a:latin typeface="Arial" charset="0"/>
                <a:cs typeface="Arial" charset="0"/>
              </a:rPr>
              <a:t>Section</a:t>
            </a:r>
            <a:r>
              <a:rPr lang="en-US" altLang="ru-RU" sz="2000" dirty="0" smtClean="0"/>
              <a:t> </a:t>
            </a:r>
            <a:r>
              <a:rPr lang="en-US" altLang="ru-RU" sz="2000" b="1" dirty="0" smtClean="0">
                <a:solidFill>
                  <a:srgbClr val="FF0000"/>
                </a:solidFill>
              </a:rPr>
              <a:t>2</a:t>
            </a:r>
            <a:endParaRPr lang="ru-RU" altLang="ru-RU" sz="2000" dirty="0">
              <a:solidFill>
                <a:srgbClr val="FF0000"/>
              </a:solidFill>
            </a:endParaRPr>
          </a:p>
        </p:txBody>
      </p:sp>
    </p:spTree>
    <p:extLst>
      <p:ext uri="{BB962C8B-B14F-4D97-AF65-F5344CB8AC3E}">
        <p14:creationId xmlns:p14="http://schemas.microsoft.com/office/powerpoint/2010/main" val="39526460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4616"/>
                                        </p:tgtEl>
                                        <p:attrNameLst>
                                          <p:attrName>style.visibility</p:attrName>
                                        </p:attrNameLst>
                                      </p:cBhvr>
                                      <p:to>
                                        <p:strVal val="visible"/>
                                      </p:to>
                                    </p:set>
                                    <p:anim calcmode="lin" valueType="num">
                                      <p:cBhvr additive="base">
                                        <p:cTn id="7" dur="500" fill="hold"/>
                                        <p:tgtEl>
                                          <p:spTgt spid="324616"/>
                                        </p:tgtEl>
                                        <p:attrNameLst>
                                          <p:attrName>ppt_x</p:attrName>
                                        </p:attrNameLst>
                                      </p:cBhvr>
                                      <p:tavLst>
                                        <p:tav tm="0">
                                          <p:val>
                                            <p:strVal val="#ppt_x"/>
                                          </p:val>
                                        </p:tav>
                                        <p:tav tm="100000">
                                          <p:val>
                                            <p:strVal val="#ppt_x"/>
                                          </p:val>
                                        </p:tav>
                                      </p:tavLst>
                                    </p:anim>
                                    <p:anim calcmode="lin" valueType="num">
                                      <p:cBhvr additive="base">
                                        <p:cTn id="8" dur="500" fill="hold"/>
                                        <p:tgtEl>
                                          <p:spTgt spid="324616"/>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24617"/>
                                        </p:tgtEl>
                                        <p:attrNameLst>
                                          <p:attrName>style.visibility</p:attrName>
                                        </p:attrNameLst>
                                      </p:cBhvr>
                                      <p:to>
                                        <p:strVal val="visible"/>
                                      </p:to>
                                    </p:set>
                                    <p:anim calcmode="lin" valueType="num">
                                      <p:cBhvr additive="base">
                                        <p:cTn id="13" dur="500" fill="hold"/>
                                        <p:tgtEl>
                                          <p:spTgt spid="324617"/>
                                        </p:tgtEl>
                                        <p:attrNameLst>
                                          <p:attrName>ppt_x</p:attrName>
                                        </p:attrNameLst>
                                      </p:cBhvr>
                                      <p:tavLst>
                                        <p:tav tm="0">
                                          <p:val>
                                            <p:strVal val="#ppt_x"/>
                                          </p:val>
                                        </p:tav>
                                        <p:tav tm="100000">
                                          <p:val>
                                            <p:strVal val="#ppt_x"/>
                                          </p:val>
                                        </p:tav>
                                      </p:tavLst>
                                    </p:anim>
                                    <p:anim calcmode="lin" valueType="num">
                                      <p:cBhvr additive="base">
                                        <p:cTn id="14" dur="500" fill="hold"/>
                                        <p:tgtEl>
                                          <p:spTgt spid="32461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24618"/>
                                        </p:tgtEl>
                                        <p:attrNameLst>
                                          <p:attrName>style.visibility</p:attrName>
                                        </p:attrNameLst>
                                      </p:cBhvr>
                                      <p:to>
                                        <p:strVal val="visible"/>
                                      </p:to>
                                    </p:set>
                                    <p:anim calcmode="lin" valueType="num">
                                      <p:cBhvr additive="base">
                                        <p:cTn id="19" dur="500" fill="hold"/>
                                        <p:tgtEl>
                                          <p:spTgt spid="324618"/>
                                        </p:tgtEl>
                                        <p:attrNameLst>
                                          <p:attrName>ppt_x</p:attrName>
                                        </p:attrNameLst>
                                      </p:cBhvr>
                                      <p:tavLst>
                                        <p:tav tm="0">
                                          <p:val>
                                            <p:strVal val="#ppt_x"/>
                                          </p:val>
                                        </p:tav>
                                        <p:tav tm="100000">
                                          <p:val>
                                            <p:strVal val="#ppt_x"/>
                                          </p:val>
                                        </p:tav>
                                      </p:tavLst>
                                    </p:anim>
                                    <p:anim calcmode="lin" valueType="num">
                                      <p:cBhvr additive="base">
                                        <p:cTn id="20" dur="500" fill="hold"/>
                                        <p:tgtEl>
                                          <p:spTgt spid="324618"/>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nodeType="clickEffect">
                                  <p:stCondLst>
                                    <p:cond delay="0"/>
                                  </p:stCondLst>
                                  <p:childTnLst>
                                    <p:set>
                                      <p:cBhvr>
                                        <p:cTn id="24" dur="1" fill="hold">
                                          <p:stCondLst>
                                            <p:cond delay="0"/>
                                          </p:stCondLst>
                                        </p:cTn>
                                        <p:tgtEl>
                                          <p:spTgt spid="32463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24637"/>
                                        </p:tgtEl>
                                        <p:attrNameLst>
                                          <p:attrName>style.visibility</p:attrName>
                                        </p:attrNameLst>
                                      </p:cBhvr>
                                      <p:to>
                                        <p:strVal val="visible"/>
                                      </p:to>
                                    </p:set>
                                  </p:childTnLst>
                                </p:cTn>
                              </p:par>
                              <p:par>
                                <p:cTn id="27" presetID="0" presetClass="path" presetSubtype="0" accel="50000" decel="50000" fill="hold" nodeType="withEffect">
                                  <p:stCondLst>
                                    <p:cond delay="0"/>
                                  </p:stCondLst>
                                  <p:childTnLst>
                                    <p:animMotion origin="layout" path="M -5.55556E-7 -3.33333E-6 C 0.04861 0.03658 0.0974 0.07361 0.11771 0.06783 C 0.13802 0.06227 0.10955 -0.02014 0.12135 -0.03333 C 0.13316 -0.04652 0.16076 -0.02916 0.18906 -0.0118 " pathEditMode="relative" rAng="0" ptsTypes="aaaA">
                                      <p:cBhvr>
                                        <p:cTn id="28" dur="2000" fill="hold"/>
                                        <p:tgtEl>
                                          <p:spTgt spid="324637"/>
                                        </p:tgtEl>
                                        <p:attrNameLst>
                                          <p:attrName>ppt_x</p:attrName>
                                          <p:attrName>ppt_y</p:attrName>
                                        </p:attrNameLst>
                                      </p:cBhvr>
                                      <p:rCtr x="9444" y="1343"/>
                                    </p:animMotion>
                                  </p:childTnLst>
                                </p:cTn>
                              </p:par>
                              <p:par>
                                <p:cTn id="29" presetID="1" presetClass="entr" presetSubtype="0" fill="hold" nodeType="withEffect">
                                  <p:stCondLst>
                                    <p:cond delay="0"/>
                                  </p:stCondLst>
                                  <p:childTnLst>
                                    <p:set>
                                      <p:cBhvr>
                                        <p:cTn id="30" dur="1" fill="hold">
                                          <p:stCondLst>
                                            <p:cond delay="0"/>
                                          </p:stCondLst>
                                        </p:cTn>
                                        <p:tgtEl>
                                          <p:spTgt spid="32463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464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463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463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2465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2464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2464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465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462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24623"/>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465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2465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24636"/>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2463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24654"/>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24655"/>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2465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24657"/>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24658"/>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2465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2466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24661"/>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24664"/>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24665"/>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24666"/>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24671"/>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24673"/>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24675"/>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24674"/>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24668"/>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24669"/>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467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2467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324677"/>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24678"/>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24679"/>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24680"/>
                                        </p:tgtEl>
                                        <p:attrNameLst>
                                          <p:attrName>style.visibility</p:attrName>
                                        </p:attrNameLst>
                                      </p:cBhvr>
                                      <p:to>
                                        <p:strVal val="visible"/>
                                      </p:to>
                                    </p:set>
                                    <p:anim calcmode="lin" valueType="num">
                                      <p:cBhvr additive="base">
                                        <p:cTn id="115" dur="500" fill="hold"/>
                                        <p:tgtEl>
                                          <p:spTgt spid="324680"/>
                                        </p:tgtEl>
                                        <p:attrNameLst>
                                          <p:attrName>ppt_x</p:attrName>
                                        </p:attrNameLst>
                                      </p:cBhvr>
                                      <p:tavLst>
                                        <p:tav tm="0">
                                          <p:val>
                                            <p:strVal val="#ppt_x"/>
                                          </p:val>
                                        </p:tav>
                                        <p:tav tm="100000">
                                          <p:val>
                                            <p:strVal val="#ppt_x"/>
                                          </p:val>
                                        </p:tav>
                                      </p:tavLst>
                                    </p:anim>
                                    <p:anim calcmode="lin" valueType="num">
                                      <p:cBhvr additive="base">
                                        <p:cTn id="116" dur="500" fill="hold"/>
                                        <p:tgtEl>
                                          <p:spTgt spid="3246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16" grpId="0"/>
      <p:bldP spid="324617" grpId="0"/>
      <p:bldP spid="324618" grpId="0"/>
      <p:bldP spid="324623" grpId="0"/>
      <p:bldP spid="324628" grpId="0" animBg="1"/>
      <p:bldP spid="324633" grpId="0" animBg="1"/>
      <p:bldP spid="324634" grpId="0" animBg="1"/>
      <p:bldP spid="324635" grpId="0" animBg="1"/>
      <p:bldP spid="324636" grpId="0" animBg="1"/>
      <p:bldP spid="324646" grpId="0"/>
      <p:bldP spid="324650" grpId="0" animBg="1"/>
      <p:bldP spid="324652" grpId="0"/>
      <p:bldP spid="324654" grpId="0" animBg="1"/>
      <p:bldP spid="324658" grpId="0"/>
      <p:bldP spid="324661" grpId="0" animBg="1"/>
      <p:bldP spid="324662" grpId="0" animBg="1"/>
      <p:bldP spid="324664" grpId="0"/>
      <p:bldP spid="324668" grpId="0"/>
      <p:bldP spid="324671" grpId="0" animBg="1"/>
      <p:bldP spid="324673" grpId="0" animBg="1"/>
      <p:bldP spid="324676" grpId="0" animBg="1"/>
      <p:bldP spid="324677" grpId="0" animBg="1"/>
      <p:bldP spid="32468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8" name="Rectangle 6"/>
          <p:cNvSpPr>
            <a:spLocks noGrp="1" noChangeArrowheads="1"/>
          </p:cNvSpPr>
          <p:nvPr>
            <p:ph type="title"/>
          </p:nvPr>
        </p:nvSpPr>
        <p:spPr>
          <a:xfrm>
            <a:off x="955743" y="501525"/>
            <a:ext cx="3132000" cy="288000"/>
          </a:xfrm>
          <a:solidFill>
            <a:srgbClr val="FFFF00"/>
          </a:solidFill>
          <a:ln/>
        </p:spPr>
        <p:txBody>
          <a:bodyPr/>
          <a:lstStyle/>
          <a:p>
            <a:r>
              <a:rPr lang="en-US" sz="2000" b="1" dirty="0">
                <a:solidFill>
                  <a:srgbClr val="FF0000"/>
                </a:solidFill>
                <a:latin typeface="Arial" charset="0"/>
                <a:cs typeface="Arial" charset="0"/>
              </a:rPr>
              <a:t>Section</a:t>
            </a:r>
            <a:r>
              <a:rPr lang="en-US" altLang="ru-RU" sz="2000" b="1" dirty="0" smtClean="0"/>
              <a:t> </a:t>
            </a:r>
            <a:r>
              <a:rPr lang="en-US" altLang="ru-RU" sz="1800" b="1" dirty="0" smtClean="0">
                <a:solidFill>
                  <a:srgbClr val="FF0000"/>
                </a:solidFill>
              </a:rPr>
              <a:t>2 </a:t>
            </a:r>
            <a:r>
              <a:rPr lang="en-US" altLang="ru-RU" sz="1800" dirty="0">
                <a:solidFill>
                  <a:srgbClr val="FF0000"/>
                </a:solidFill>
              </a:rPr>
              <a:t>(continuation</a:t>
            </a:r>
            <a:r>
              <a:rPr lang="ru-RU" altLang="ru-RU" sz="1800" dirty="0">
                <a:solidFill>
                  <a:srgbClr val="FF0000"/>
                </a:solidFill>
              </a:rPr>
              <a:t> </a:t>
            </a:r>
            <a:r>
              <a:rPr lang="ru-RU" altLang="ru-RU" sz="1800" dirty="0" smtClean="0">
                <a:solidFill>
                  <a:srgbClr val="FF0000"/>
                </a:solidFill>
              </a:rPr>
              <a:t>2.</a:t>
            </a:r>
            <a:r>
              <a:rPr lang="en-US" altLang="ru-RU" sz="1800" dirty="0" smtClean="0">
                <a:solidFill>
                  <a:srgbClr val="FF0000"/>
                </a:solidFill>
              </a:rPr>
              <a:t>2</a:t>
            </a:r>
            <a:r>
              <a:rPr lang="ru-RU" altLang="ru-RU" sz="1800" dirty="0" smtClean="0">
                <a:solidFill>
                  <a:srgbClr val="FF0000"/>
                </a:solidFill>
              </a:rPr>
              <a:t>)</a:t>
            </a:r>
            <a:endParaRPr lang="ru-RU" altLang="ru-RU" sz="1800" b="1" dirty="0">
              <a:solidFill>
                <a:srgbClr val="FF0000"/>
              </a:solidFill>
            </a:endParaRPr>
          </a:p>
        </p:txBody>
      </p:sp>
      <p:sp>
        <p:nvSpPr>
          <p:cNvPr id="325640" name="Rectangle 8"/>
          <p:cNvSpPr>
            <a:spLocks noChangeArrowheads="1"/>
          </p:cNvSpPr>
          <p:nvPr/>
        </p:nvSpPr>
        <p:spPr bwMode="auto">
          <a:xfrm>
            <a:off x="209550" y="887413"/>
            <a:ext cx="87058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lgn="just">
              <a:buClr>
                <a:srgbClr val="00007D"/>
              </a:buClr>
            </a:pPr>
            <a:r>
              <a:rPr lang="en-US" sz="1200" b="1" dirty="0">
                <a:solidFill>
                  <a:srgbClr val="FF0000"/>
                </a:solidFill>
              </a:rPr>
              <a:t>Rotation</a:t>
            </a:r>
            <a:r>
              <a:rPr lang="en-US" sz="1200" b="1" dirty="0">
                <a:solidFill>
                  <a:srgbClr val="000000"/>
                </a:solidFill>
              </a:rPr>
              <a:t> </a:t>
            </a:r>
            <a:r>
              <a:rPr lang="en-US" sz="1000" b="1" dirty="0">
                <a:solidFill>
                  <a:srgbClr val="9999FF">
                    <a:lumMod val="50000"/>
                  </a:srgbClr>
                </a:solidFill>
              </a:rPr>
              <a:t>of a rigid body is such a motion in which there is always two points of the body or two points </a:t>
            </a:r>
            <a:r>
              <a:rPr lang="ru-RU" sz="1000" b="1" dirty="0" smtClean="0">
                <a:solidFill>
                  <a:srgbClr val="9999FF">
                    <a:lumMod val="50000"/>
                  </a:srgbClr>
                </a:solidFill>
              </a:rPr>
              <a:t> </a:t>
            </a:r>
            <a:r>
              <a:rPr lang="en-US" sz="1000" b="1" dirty="0" smtClean="0">
                <a:solidFill>
                  <a:srgbClr val="9999FF">
                    <a:lumMod val="50000"/>
                  </a:srgbClr>
                </a:solidFill>
              </a:rPr>
              <a:t>continuously connected</a:t>
            </a:r>
          </a:p>
          <a:p>
            <a:pPr marL="0" indent="0" algn="just">
              <a:buClr>
                <a:srgbClr val="00007D"/>
              </a:buClr>
              <a:buNone/>
            </a:pPr>
            <a:r>
              <a:rPr lang="en-US" sz="1000" b="1" dirty="0" smtClean="0">
                <a:solidFill>
                  <a:srgbClr val="9999FF">
                    <a:lumMod val="50000"/>
                  </a:srgbClr>
                </a:solidFill>
              </a:rPr>
              <a:t> </a:t>
            </a:r>
            <a:r>
              <a:rPr lang="en-US" sz="1000" b="1" dirty="0">
                <a:solidFill>
                  <a:srgbClr val="9999FF">
                    <a:lumMod val="50000"/>
                  </a:srgbClr>
                </a:solidFill>
              </a:rPr>
              <a:t>with this body which remain motionless. The line through these fixed points is called the axis of rotation.</a:t>
            </a:r>
            <a:endParaRPr lang="ru-RU" altLang="ru-RU" sz="1000" b="1" dirty="0">
              <a:solidFill>
                <a:srgbClr val="9999FF">
                  <a:lumMod val="50000"/>
                </a:srgbClr>
              </a:solidFill>
            </a:endParaRPr>
          </a:p>
        </p:txBody>
      </p:sp>
      <p:sp>
        <p:nvSpPr>
          <p:cNvPr id="325641" name="AutoShape 9"/>
          <p:cNvSpPr>
            <a:spLocks noChangeArrowheads="1"/>
          </p:cNvSpPr>
          <p:nvPr/>
        </p:nvSpPr>
        <p:spPr bwMode="auto">
          <a:xfrm>
            <a:off x="1104900" y="1733550"/>
            <a:ext cx="1152525" cy="1581150"/>
          </a:xfrm>
          <a:prstGeom prst="can">
            <a:avLst>
              <a:gd name="adj" fmla="val 34298"/>
            </a:avLst>
          </a:prstGeom>
          <a:solidFill>
            <a:srgbClr val="FFFF00"/>
          </a:solidFill>
          <a:ln w="9525">
            <a:solidFill>
              <a:schemeClr val="tx1"/>
            </a:solidFill>
            <a:round/>
            <a:headEnd/>
            <a:tailEnd/>
          </a:ln>
          <a:effectLst/>
          <a:extLst/>
        </p:spPr>
        <p:txBody>
          <a:bodyPr wrap="none" anchor="ctr"/>
          <a:lstStyle/>
          <a:p>
            <a:endParaRPr lang="ru-RU">
              <a:solidFill>
                <a:srgbClr val="000000"/>
              </a:solidFill>
              <a:latin typeface="Arial" charset="0"/>
            </a:endParaRPr>
          </a:p>
        </p:txBody>
      </p:sp>
      <p:sp>
        <p:nvSpPr>
          <p:cNvPr id="325642" name="Line 10"/>
          <p:cNvSpPr>
            <a:spLocks noChangeShapeType="1"/>
          </p:cNvSpPr>
          <p:nvPr/>
        </p:nvSpPr>
        <p:spPr bwMode="auto">
          <a:xfrm>
            <a:off x="1695450" y="1409700"/>
            <a:ext cx="0" cy="20955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5645" name="AutoShape 13"/>
          <p:cNvSpPr>
            <a:spLocks noChangeArrowheads="1"/>
          </p:cNvSpPr>
          <p:nvPr/>
        </p:nvSpPr>
        <p:spPr bwMode="auto">
          <a:xfrm>
            <a:off x="428625" y="2628900"/>
            <a:ext cx="2428875" cy="638175"/>
          </a:xfrm>
          <a:prstGeom prst="parallelogram">
            <a:avLst>
              <a:gd name="adj" fmla="val 95149"/>
            </a:avLst>
          </a:prstGeom>
          <a:solidFill>
            <a:srgbClr val="CCFFFF">
              <a:alpha val="20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6" name="AutoShape 14"/>
          <p:cNvSpPr>
            <a:spLocks noChangeArrowheads="1"/>
          </p:cNvSpPr>
          <p:nvPr/>
        </p:nvSpPr>
        <p:spPr bwMode="auto">
          <a:xfrm>
            <a:off x="436563" y="2093913"/>
            <a:ext cx="2428875" cy="638175"/>
          </a:xfrm>
          <a:prstGeom prst="parallelogram">
            <a:avLst>
              <a:gd name="adj" fmla="val 95149"/>
            </a:avLst>
          </a:prstGeom>
          <a:solidFill>
            <a:srgbClr val="CCFFFF">
              <a:alpha val="20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7" name="Oval 15"/>
          <p:cNvSpPr>
            <a:spLocks noChangeArrowheads="1"/>
          </p:cNvSpPr>
          <p:nvPr/>
        </p:nvSpPr>
        <p:spPr bwMode="auto">
          <a:xfrm>
            <a:off x="1217613" y="2665413"/>
            <a:ext cx="952500" cy="40005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8" name="Oval 16"/>
          <p:cNvSpPr>
            <a:spLocks noChangeArrowheads="1"/>
          </p:cNvSpPr>
          <p:nvPr/>
        </p:nvSpPr>
        <p:spPr bwMode="auto">
          <a:xfrm>
            <a:off x="1350963" y="2979738"/>
            <a:ext cx="50800" cy="46037"/>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4" name="Oval 12"/>
          <p:cNvSpPr>
            <a:spLocks noChangeArrowheads="1"/>
          </p:cNvSpPr>
          <p:nvPr/>
        </p:nvSpPr>
        <p:spPr bwMode="auto">
          <a:xfrm>
            <a:off x="1276350" y="2228850"/>
            <a:ext cx="857250" cy="361950"/>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3" name="Oval 11"/>
          <p:cNvSpPr>
            <a:spLocks noChangeArrowheads="1"/>
          </p:cNvSpPr>
          <p:nvPr/>
        </p:nvSpPr>
        <p:spPr bwMode="auto">
          <a:xfrm>
            <a:off x="1381125" y="2514600"/>
            <a:ext cx="50800" cy="46038"/>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49" name="Line 17"/>
          <p:cNvSpPr>
            <a:spLocks noChangeShapeType="1"/>
          </p:cNvSpPr>
          <p:nvPr/>
        </p:nvSpPr>
        <p:spPr bwMode="auto">
          <a:xfrm flipV="1">
            <a:off x="1438275" y="2409825"/>
            <a:ext cx="266700" cy="1238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5650" name="Line 18"/>
          <p:cNvSpPr>
            <a:spLocks noChangeShapeType="1"/>
          </p:cNvSpPr>
          <p:nvPr/>
        </p:nvSpPr>
        <p:spPr bwMode="auto">
          <a:xfrm flipV="1">
            <a:off x="1389063" y="2855913"/>
            <a:ext cx="295275" cy="1333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5667" name="Group 35"/>
          <p:cNvGrpSpPr>
            <a:grpSpLocks/>
          </p:cNvGrpSpPr>
          <p:nvPr/>
        </p:nvGrpSpPr>
        <p:grpSpPr bwMode="auto">
          <a:xfrm>
            <a:off x="1571625" y="1414463"/>
            <a:ext cx="255588" cy="182562"/>
            <a:chOff x="2082" y="2259"/>
            <a:chExt cx="161" cy="115"/>
          </a:xfrm>
        </p:grpSpPr>
        <p:grpSp>
          <p:nvGrpSpPr>
            <p:cNvPr id="325655" name="Group 23"/>
            <p:cNvGrpSpPr>
              <a:grpSpLocks/>
            </p:cNvGrpSpPr>
            <p:nvPr/>
          </p:nvGrpSpPr>
          <p:grpSpPr bwMode="auto">
            <a:xfrm>
              <a:off x="2082" y="2260"/>
              <a:ext cx="56" cy="114"/>
              <a:chOff x="1056" y="2326"/>
              <a:chExt cx="56" cy="114"/>
            </a:xfrm>
          </p:grpSpPr>
          <p:sp>
            <p:nvSpPr>
              <p:cNvPr id="325651" name="Rectangle 1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54" name="Line 2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5656" name="Group 24"/>
            <p:cNvGrpSpPr>
              <a:grpSpLocks/>
            </p:cNvGrpSpPr>
            <p:nvPr/>
          </p:nvGrpSpPr>
          <p:grpSpPr bwMode="auto">
            <a:xfrm flipH="1">
              <a:off x="2187" y="2259"/>
              <a:ext cx="56" cy="114"/>
              <a:chOff x="1056" y="2326"/>
              <a:chExt cx="56" cy="114"/>
            </a:xfrm>
          </p:grpSpPr>
          <p:sp>
            <p:nvSpPr>
              <p:cNvPr id="325657" name="Rectangle 25"/>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58" name="Line 26"/>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5668" name="Group 36"/>
          <p:cNvGrpSpPr>
            <a:grpSpLocks/>
          </p:cNvGrpSpPr>
          <p:nvPr/>
        </p:nvGrpSpPr>
        <p:grpSpPr bwMode="auto">
          <a:xfrm>
            <a:off x="1570038" y="3365500"/>
            <a:ext cx="255587" cy="182563"/>
            <a:chOff x="2082" y="2259"/>
            <a:chExt cx="161" cy="115"/>
          </a:xfrm>
        </p:grpSpPr>
        <p:grpSp>
          <p:nvGrpSpPr>
            <p:cNvPr id="325669" name="Group 37"/>
            <p:cNvGrpSpPr>
              <a:grpSpLocks/>
            </p:cNvGrpSpPr>
            <p:nvPr/>
          </p:nvGrpSpPr>
          <p:grpSpPr bwMode="auto">
            <a:xfrm>
              <a:off x="2082" y="2260"/>
              <a:ext cx="56" cy="114"/>
              <a:chOff x="1056" y="2326"/>
              <a:chExt cx="56" cy="114"/>
            </a:xfrm>
          </p:grpSpPr>
          <p:sp>
            <p:nvSpPr>
              <p:cNvPr id="325670" name="Rectangle 38"/>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71" name="Line 39"/>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5672" name="Group 40"/>
            <p:cNvGrpSpPr>
              <a:grpSpLocks/>
            </p:cNvGrpSpPr>
            <p:nvPr/>
          </p:nvGrpSpPr>
          <p:grpSpPr bwMode="auto">
            <a:xfrm flipH="1">
              <a:off x="2187" y="2259"/>
              <a:ext cx="56" cy="114"/>
              <a:chOff x="1056" y="2326"/>
              <a:chExt cx="56" cy="114"/>
            </a:xfrm>
          </p:grpSpPr>
          <p:sp>
            <p:nvSpPr>
              <p:cNvPr id="325673" name="Rectangle 4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74" name="Line 4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5675" name="Rectangle 43"/>
          <p:cNvSpPr>
            <a:spLocks noChangeArrowheads="1"/>
          </p:cNvSpPr>
          <p:nvPr/>
        </p:nvSpPr>
        <p:spPr bwMode="auto">
          <a:xfrm>
            <a:off x="1568450" y="3543300"/>
            <a:ext cx="255588" cy="79375"/>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76" name="Rectangle 44"/>
          <p:cNvSpPr>
            <a:spLocks noChangeArrowheads="1"/>
          </p:cNvSpPr>
          <p:nvPr/>
        </p:nvSpPr>
        <p:spPr bwMode="auto">
          <a:xfrm>
            <a:off x="2041754" y="1329722"/>
            <a:ext cx="705600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Description of the Rotational Motion. </a:t>
            </a:r>
            <a:r>
              <a:rPr lang="en-US" sz="1000" dirty="0">
                <a:solidFill>
                  <a:srgbClr val="000000"/>
                </a:solidFill>
              </a:rPr>
              <a:t>The position of the body at any instant will be fully specified by the angle </a:t>
            </a:r>
            <a:r>
              <a:rPr lang="en-US" sz="1200" i="1" dirty="0">
                <a:solidFill>
                  <a:srgbClr val="000000"/>
                </a:solidFill>
                <a:latin typeface="Times New Roman" pitchFamily="18" charset="0"/>
                <a:cs typeface="Times New Roman" pitchFamily="18" charset="0"/>
                <a:sym typeface="Symbol"/>
              </a:rPr>
              <a:t></a:t>
            </a:r>
            <a:r>
              <a:rPr lang="en-US" sz="1200" i="1" dirty="0">
                <a:solidFill>
                  <a:srgbClr val="000000"/>
                </a:solidFill>
              </a:rPr>
              <a:t> </a:t>
            </a:r>
            <a:r>
              <a:rPr lang="en-US" sz="1000" dirty="0">
                <a:solidFill>
                  <a:srgbClr val="000000"/>
                </a:solidFill>
              </a:rPr>
              <a:t> </a:t>
            </a:r>
            <a:r>
              <a:rPr lang="en-US" sz="1000" dirty="0" smtClean="0">
                <a:solidFill>
                  <a:srgbClr val="000000"/>
                </a:solidFill>
              </a:rPr>
              <a:t>between </a:t>
            </a:r>
            <a:r>
              <a:rPr lang="en-US" sz="1000" dirty="0">
                <a:solidFill>
                  <a:srgbClr val="000000"/>
                </a:solidFill>
              </a:rPr>
              <a:t>the two planes, taken with the appropriate sign, which we shall call the angle of rotation of </a:t>
            </a:r>
            <a:r>
              <a:rPr lang="en-US" sz="1000" dirty="0" smtClean="0">
                <a:solidFill>
                  <a:srgbClr val="000000"/>
                </a:solidFill>
              </a:rPr>
              <a:t>a body ( fixed plane</a:t>
            </a:r>
            <a:r>
              <a:rPr lang="ru-RU" altLang="ru-RU" sz="1000" dirty="0" smtClean="0">
                <a:solidFill>
                  <a:srgbClr val="000000"/>
                </a:solidFill>
              </a:rPr>
              <a:t> </a:t>
            </a:r>
            <a:r>
              <a:rPr lang="en-US" altLang="ru-RU" sz="1000" i="1" dirty="0">
                <a:solidFill>
                  <a:srgbClr val="000000"/>
                </a:solidFill>
              </a:rPr>
              <a:t>P</a:t>
            </a:r>
            <a:r>
              <a:rPr lang="ru-RU" altLang="ru-RU" sz="1000" dirty="0">
                <a:solidFill>
                  <a:srgbClr val="000000"/>
                </a:solidFill>
              </a:rPr>
              <a:t>, </a:t>
            </a:r>
            <a:r>
              <a:rPr lang="en-US" altLang="ru-RU" sz="1000" dirty="0" smtClean="0">
                <a:solidFill>
                  <a:srgbClr val="000000"/>
                </a:solidFill>
              </a:rPr>
              <a:t>passing through the axis of rotation</a:t>
            </a:r>
            <a:r>
              <a:rPr lang="ru-RU" altLang="ru-RU" sz="1000" dirty="0" smtClean="0">
                <a:solidFill>
                  <a:srgbClr val="000000"/>
                </a:solidFill>
              </a:rPr>
              <a:t>, </a:t>
            </a:r>
            <a:r>
              <a:rPr lang="en-US" altLang="ru-RU" sz="1000" dirty="0" smtClean="0">
                <a:solidFill>
                  <a:srgbClr val="000000"/>
                </a:solidFill>
              </a:rPr>
              <a:t>and a plane</a:t>
            </a:r>
            <a:r>
              <a:rPr lang="ru-RU" altLang="ru-RU" sz="1000" dirty="0" smtClean="0">
                <a:solidFill>
                  <a:srgbClr val="000000"/>
                </a:solidFill>
              </a:rPr>
              <a:t> </a:t>
            </a:r>
            <a:r>
              <a:rPr lang="en-US" altLang="ru-RU" sz="1100" i="1" dirty="0">
                <a:solidFill>
                  <a:srgbClr val="000000"/>
                </a:solidFill>
                <a:latin typeface="Times New Roman" pitchFamily="18" charset="0"/>
                <a:cs typeface="Times New Roman" pitchFamily="18" charset="0"/>
              </a:rPr>
              <a:t>Q</a:t>
            </a:r>
            <a:r>
              <a:rPr lang="ru-RU" altLang="ru-RU" sz="1100" dirty="0">
                <a:solidFill>
                  <a:srgbClr val="000000"/>
                </a:solidFill>
                <a:latin typeface="Times New Roman" pitchFamily="18" charset="0"/>
                <a:cs typeface="Times New Roman" pitchFamily="18" charset="0"/>
              </a:rPr>
              <a:t>,</a:t>
            </a:r>
            <a:r>
              <a:rPr lang="ru-RU" altLang="ru-RU" sz="1000" dirty="0">
                <a:solidFill>
                  <a:srgbClr val="000000"/>
                </a:solidFill>
              </a:rPr>
              <a:t> </a:t>
            </a:r>
            <a:r>
              <a:rPr lang="en-US" altLang="ru-RU" sz="1000" dirty="0" smtClean="0">
                <a:solidFill>
                  <a:srgbClr val="000000"/>
                </a:solidFill>
              </a:rPr>
              <a:t>rotating with a body).</a:t>
            </a:r>
            <a:endParaRPr lang="ru-RU" altLang="ru-RU" sz="1200" dirty="0">
              <a:solidFill>
                <a:srgbClr val="000000"/>
              </a:solidFill>
            </a:endParaRPr>
          </a:p>
        </p:txBody>
      </p:sp>
      <p:sp>
        <p:nvSpPr>
          <p:cNvPr id="325677" name="Rectangle 45"/>
          <p:cNvSpPr>
            <a:spLocks noChangeArrowheads="1"/>
          </p:cNvSpPr>
          <p:nvPr/>
        </p:nvSpPr>
        <p:spPr bwMode="auto">
          <a:xfrm>
            <a:off x="342900" y="1924050"/>
            <a:ext cx="1352550" cy="1219200"/>
          </a:xfrm>
          <a:prstGeom prst="rect">
            <a:avLst/>
          </a:prstGeom>
          <a:solidFill>
            <a:srgbClr val="CCFFFF">
              <a:alpha val="20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78" name="Text Box 46"/>
          <p:cNvSpPr txBox="1">
            <a:spLocks noChangeArrowheads="1"/>
          </p:cNvSpPr>
          <p:nvPr/>
        </p:nvSpPr>
        <p:spPr bwMode="auto">
          <a:xfrm>
            <a:off x="422275" y="1973263"/>
            <a:ext cx="201613"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b="1" i="1" dirty="0">
                <a:solidFill>
                  <a:srgbClr val="000000"/>
                </a:solidFill>
                <a:latin typeface="Times New Roman" pitchFamily="18" charset="0"/>
                <a:cs typeface="Times New Roman" pitchFamily="18" charset="0"/>
              </a:rPr>
              <a:t>P</a:t>
            </a:r>
            <a:endParaRPr lang="ru-RU" altLang="ru-RU" sz="1100" b="1" i="1" dirty="0">
              <a:solidFill>
                <a:srgbClr val="000000"/>
              </a:solidFill>
              <a:latin typeface="Times New Roman" pitchFamily="18" charset="0"/>
              <a:cs typeface="Times New Roman" pitchFamily="18" charset="0"/>
            </a:endParaRPr>
          </a:p>
        </p:txBody>
      </p:sp>
      <p:sp>
        <p:nvSpPr>
          <p:cNvPr id="325679" name="AutoShape 47"/>
          <p:cNvSpPr>
            <a:spLocks noChangeArrowheads="1"/>
          </p:cNvSpPr>
          <p:nvPr/>
        </p:nvSpPr>
        <p:spPr bwMode="auto">
          <a:xfrm rot="5400000" flipV="1">
            <a:off x="381000" y="2219326"/>
            <a:ext cx="1609725" cy="1028700"/>
          </a:xfrm>
          <a:prstGeom prst="parallelogram">
            <a:avLst>
              <a:gd name="adj" fmla="val 39120"/>
            </a:avLst>
          </a:prstGeom>
          <a:solidFill>
            <a:srgbClr val="CCFFFF">
              <a:alpha val="20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682" name="Text Box 50"/>
          <p:cNvSpPr txBox="1">
            <a:spLocks noChangeArrowheads="1"/>
          </p:cNvSpPr>
          <p:nvPr/>
        </p:nvSpPr>
        <p:spPr bwMode="auto">
          <a:xfrm>
            <a:off x="688975" y="2344738"/>
            <a:ext cx="2159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b="1" i="1" dirty="0">
                <a:solidFill>
                  <a:srgbClr val="000000"/>
                </a:solidFill>
                <a:latin typeface="Times New Roman" pitchFamily="18" charset="0"/>
                <a:cs typeface="Times New Roman" pitchFamily="18" charset="0"/>
              </a:rPr>
              <a:t>Q</a:t>
            </a:r>
            <a:endParaRPr lang="ru-RU" altLang="ru-RU" sz="1100" b="1" i="1" dirty="0">
              <a:solidFill>
                <a:srgbClr val="000000"/>
              </a:solidFill>
              <a:latin typeface="Times New Roman" pitchFamily="18" charset="0"/>
              <a:cs typeface="Times New Roman" pitchFamily="18" charset="0"/>
            </a:endParaRPr>
          </a:p>
        </p:txBody>
      </p:sp>
      <p:sp>
        <p:nvSpPr>
          <p:cNvPr id="325684" name="Freeform 52"/>
          <p:cNvSpPr>
            <a:spLocks/>
          </p:cNvSpPr>
          <p:nvPr/>
        </p:nvSpPr>
        <p:spPr bwMode="auto">
          <a:xfrm>
            <a:off x="1406525" y="1925638"/>
            <a:ext cx="133350" cy="74612"/>
          </a:xfrm>
          <a:custGeom>
            <a:avLst/>
            <a:gdLst>
              <a:gd name="T0" fmla="*/ 0 w 355"/>
              <a:gd name="T1" fmla="*/ 0 h 89"/>
              <a:gd name="T2" fmla="*/ 60 w 355"/>
              <a:gd name="T3" fmla="*/ 57 h 89"/>
              <a:gd name="T4" fmla="*/ 225 w 355"/>
              <a:gd name="T5" fmla="*/ 85 h 89"/>
              <a:gd name="T6" fmla="*/ 335 w 355"/>
              <a:gd name="T7" fmla="*/ 78 h 89"/>
              <a:gd name="T8" fmla="*/ 345 w 355"/>
              <a:gd name="T9" fmla="*/ 78 h 89"/>
            </a:gdLst>
            <a:ahLst/>
            <a:cxnLst>
              <a:cxn ang="0">
                <a:pos x="T0" y="T1"/>
              </a:cxn>
              <a:cxn ang="0">
                <a:pos x="T2" y="T3"/>
              </a:cxn>
              <a:cxn ang="0">
                <a:pos x="T4" y="T5"/>
              </a:cxn>
              <a:cxn ang="0">
                <a:pos x="T6" y="T7"/>
              </a:cxn>
              <a:cxn ang="0">
                <a:pos x="T8" y="T9"/>
              </a:cxn>
            </a:cxnLst>
            <a:rect l="0" t="0" r="r" b="b"/>
            <a:pathLst>
              <a:path w="355" h="89">
                <a:moveTo>
                  <a:pt x="0" y="0"/>
                </a:moveTo>
                <a:cubicBezTo>
                  <a:pt x="11" y="21"/>
                  <a:pt x="23" y="43"/>
                  <a:pt x="60" y="57"/>
                </a:cubicBezTo>
                <a:cubicBezTo>
                  <a:pt x="97" y="71"/>
                  <a:pt x="179" y="81"/>
                  <a:pt x="225" y="85"/>
                </a:cubicBezTo>
                <a:cubicBezTo>
                  <a:pt x="271" y="89"/>
                  <a:pt x="315" y="79"/>
                  <a:pt x="335" y="78"/>
                </a:cubicBezTo>
                <a:cubicBezTo>
                  <a:pt x="355" y="77"/>
                  <a:pt x="343" y="79"/>
                  <a:pt x="345" y="78"/>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25685" name="Object 53"/>
          <p:cNvGraphicFramePr>
            <a:graphicFrameLocks noChangeAspect="1"/>
          </p:cNvGraphicFramePr>
          <p:nvPr/>
        </p:nvGraphicFramePr>
        <p:xfrm>
          <a:off x="1244600" y="1920875"/>
          <a:ext cx="139700" cy="165100"/>
        </p:xfrm>
        <a:graphic>
          <a:graphicData uri="http://schemas.openxmlformats.org/presentationml/2006/ole">
            <mc:AlternateContent xmlns:mc="http://schemas.openxmlformats.org/markup-compatibility/2006">
              <mc:Choice xmlns:v="urn:schemas-microsoft-com:vml" Requires="v">
                <p:oleObj spid="_x0000_s1392342" name="Формула" r:id="rId3" imgW="139680" imgH="164880" progId="Equation.3">
                  <p:embed/>
                </p:oleObj>
              </mc:Choice>
              <mc:Fallback>
                <p:oleObj name="Формула" r:id="rId3" imgW="139680" imgH="1648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44600" y="1920875"/>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686" name="Object 54"/>
          <p:cNvGraphicFramePr>
            <a:graphicFrameLocks noChangeAspect="1"/>
          </p:cNvGraphicFramePr>
          <p:nvPr>
            <p:extLst>
              <p:ext uri="{D42A27DB-BD31-4B8C-83A1-F6EECF244321}">
                <p14:modId xmlns:p14="http://schemas.microsoft.com/office/powerpoint/2010/main" val="540424329"/>
              </p:ext>
            </p:extLst>
          </p:nvPr>
        </p:nvGraphicFramePr>
        <p:xfrm>
          <a:off x="4098925" y="1879600"/>
          <a:ext cx="546100" cy="203200"/>
        </p:xfrm>
        <a:graphic>
          <a:graphicData uri="http://schemas.openxmlformats.org/presentationml/2006/ole">
            <mc:AlternateContent xmlns:mc="http://schemas.openxmlformats.org/markup-compatibility/2006">
              <mc:Choice xmlns:v="urn:schemas-microsoft-com:vml" Requires="v">
                <p:oleObj spid="_x0000_s1392343" name="Формула" r:id="rId5" imgW="545760" imgH="203040" progId="Equation.3">
                  <p:embed/>
                </p:oleObj>
              </mc:Choice>
              <mc:Fallback>
                <p:oleObj name="Формула" r:id="rId5" imgW="545760" imgH="2030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98925" y="1879600"/>
                        <a:ext cx="5461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5687" name="Text Box 55"/>
          <p:cNvSpPr txBox="1">
            <a:spLocks noChangeArrowheads="1"/>
          </p:cNvSpPr>
          <p:nvPr/>
        </p:nvSpPr>
        <p:spPr bwMode="auto">
          <a:xfrm>
            <a:off x="4670425" y="1830388"/>
            <a:ext cx="229902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rgbClr val="00007D"/>
                </a:solidFill>
                <a:latin typeface="Arial" charset="0"/>
              </a:rPr>
              <a:t>- </a:t>
            </a:r>
            <a:r>
              <a:rPr lang="en-US" altLang="ru-RU" sz="1000" b="1" dirty="0" smtClean="0">
                <a:solidFill>
                  <a:srgbClr val="00007D"/>
                </a:solidFill>
                <a:latin typeface="Arial" charset="0"/>
              </a:rPr>
              <a:t>equation of the rotational motion.</a:t>
            </a:r>
            <a:endParaRPr lang="ru-RU" altLang="ru-RU" sz="1000" b="1" dirty="0">
              <a:solidFill>
                <a:srgbClr val="00007D"/>
              </a:solidFill>
              <a:latin typeface="Arial" charset="0"/>
            </a:endParaRPr>
          </a:p>
        </p:txBody>
      </p:sp>
      <p:sp>
        <p:nvSpPr>
          <p:cNvPr id="325688" name="Rectangle 56"/>
          <p:cNvSpPr>
            <a:spLocks noChangeArrowheads="1"/>
          </p:cNvSpPr>
          <p:nvPr/>
        </p:nvSpPr>
        <p:spPr bwMode="auto">
          <a:xfrm>
            <a:off x="2720975" y="2112963"/>
            <a:ext cx="6181725" cy="312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Angular Velocity </a:t>
            </a:r>
            <a:r>
              <a:rPr lang="en-US" altLang="ru-RU" sz="1000" b="1" dirty="0" smtClean="0">
                <a:solidFill>
                  <a:srgbClr val="9999FF">
                    <a:lumMod val="50000"/>
                  </a:srgbClr>
                </a:solidFill>
              </a:rPr>
              <a:t>is </a:t>
            </a:r>
            <a:r>
              <a:rPr lang="en-US" sz="1000" b="1" dirty="0">
                <a:solidFill>
                  <a:srgbClr val="9999FF">
                    <a:lumMod val="50000"/>
                  </a:srgbClr>
                </a:solidFill>
              </a:rPr>
              <a:t>the time rate of change of the </a:t>
            </a:r>
            <a:r>
              <a:rPr lang="en-US" sz="1000" b="1" dirty="0" smtClean="0">
                <a:solidFill>
                  <a:srgbClr val="9999FF">
                    <a:lumMod val="50000"/>
                  </a:srgbClr>
                </a:solidFill>
              </a:rPr>
              <a:t>angle of rotation of </a:t>
            </a:r>
            <a:r>
              <a:rPr lang="en-US" sz="1000" b="1" dirty="0">
                <a:solidFill>
                  <a:srgbClr val="9999FF">
                    <a:lumMod val="50000"/>
                  </a:srgbClr>
                </a:solidFill>
              </a:rPr>
              <a:t>a </a:t>
            </a:r>
            <a:r>
              <a:rPr lang="en-US" sz="1000" b="1" dirty="0" smtClean="0">
                <a:solidFill>
                  <a:srgbClr val="9999FF">
                    <a:lumMod val="50000"/>
                  </a:srgbClr>
                </a:solidFill>
              </a:rPr>
              <a:t> body.</a:t>
            </a:r>
            <a:endParaRPr lang="ru-RU" altLang="ru-RU" sz="1200" b="1" dirty="0">
              <a:solidFill>
                <a:srgbClr val="9999FF">
                  <a:lumMod val="50000"/>
                </a:srgbClr>
              </a:solidFill>
            </a:endParaRPr>
          </a:p>
        </p:txBody>
      </p:sp>
      <p:graphicFrame>
        <p:nvGraphicFramePr>
          <p:cNvPr id="325689" name="Object 57"/>
          <p:cNvGraphicFramePr>
            <a:graphicFrameLocks noChangeAspect="1"/>
          </p:cNvGraphicFramePr>
          <p:nvPr/>
        </p:nvGraphicFramePr>
        <p:xfrm>
          <a:off x="3240088" y="2347913"/>
          <a:ext cx="1651000" cy="406400"/>
        </p:xfrm>
        <a:graphic>
          <a:graphicData uri="http://schemas.openxmlformats.org/presentationml/2006/ole">
            <mc:AlternateContent xmlns:mc="http://schemas.openxmlformats.org/markup-compatibility/2006">
              <mc:Choice xmlns:v="urn:schemas-microsoft-com:vml" Requires="v">
                <p:oleObj spid="_x0000_s1392344" name="Equation" r:id="rId7" imgW="1650960" imgH="406080" progId="Equation.DSMT4">
                  <p:embed/>
                </p:oleObj>
              </mc:Choice>
              <mc:Fallback>
                <p:oleObj name="Equation" r:id="rId7" imgW="1650960" imgH="406080" progId="Equation.DSMT4">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40088" y="2347913"/>
                        <a:ext cx="16510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690" name="Object 58"/>
          <p:cNvGraphicFramePr>
            <a:graphicFrameLocks noChangeAspect="1"/>
          </p:cNvGraphicFramePr>
          <p:nvPr>
            <p:extLst>
              <p:ext uri="{D42A27DB-BD31-4B8C-83A1-F6EECF244321}">
                <p14:modId xmlns:p14="http://schemas.microsoft.com/office/powerpoint/2010/main" val="3502208356"/>
              </p:ext>
            </p:extLst>
          </p:nvPr>
        </p:nvGraphicFramePr>
        <p:xfrm>
          <a:off x="5010150" y="2362200"/>
          <a:ext cx="622300" cy="393700"/>
        </p:xfrm>
        <a:graphic>
          <a:graphicData uri="http://schemas.openxmlformats.org/presentationml/2006/ole">
            <mc:AlternateContent xmlns:mc="http://schemas.openxmlformats.org/markup-compatibility/2006">
              <mc:Choice xmlns:v="urn:schemas-microsoft-com:vml" Requires="v">
                <p:oleObj spid="_x0000_s1392345" name="Equation" r:id="rId9" imgW="622080" imgH="393480" progId="Equation.DSMT4">
                  <p:embed/>
                </p:oleObj>
              </mc:Choice>
              <mc:Fallback>
                <p:oleObj name="Equation" r:id="rId9" imgW="622080" imgH="393480" progId="Equation.DSMT4">
                  <p:embed/>
                  <p:pic>
                    <p:nvPicPr>
                      <p:cNvPr id="0" name=""/>
                      <p:cNvPicPr>
                        <a:picLocks noChangeAspect="1" noChangeArrowheads="1"/>
                      </p:cNvPicPr>
                      <p:nvPr/>
                    </p:nvPicPr>
                    <p:blipFill>
                      <a:blip r:embed="rId10"/>
                      <a:srcRect/>
                      <a:stretch>
                        <a:fillRect/>
                      </a:stretch>
                    </p:blipFill>
                    <p:spPr bwMode="auto">
                      <a:xfrm>
                        <a:off x="5010150" y="2362200"/>
                        <a:ext cx="6223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691" name="Text Box 59"/>
          <p:cNvSpPr txBox="1">
            <a:spLocks noChangeArrowheads="1"/>
          </p:cNvSpPr>
          <p:nvPr/>
        </p:nvSpPr>
        <p:spPr bwMode="auto">
          <a:xfrm>
            <a:off x="5685055" y="2360583"/>
            <a:ext cx="34004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Char char="-"/>
            </a:pPr>
            <a:r>
              <a:rPr lang="en-US" altLang="ru-RU" sz="1000" dirty="0">
                <a:solidFill>
                  <a:srgbClr val="000000"/>
                </a:solidFill>
                <a:latin typeface="Arial" charset="0"/>
              </a:rPr>
              <a:t> </a:t>
            </a:r>
            <a:r>
              <a:rPr lang="en-US" sz="1000" dirty="0">
                <a:solidFill>
                  <a:srgbClr val="000000"/>
                </a:solidFill>
                <a:latin typeface="Arial" charset="0"/>
              </a:rPr>
              <a:t>the average angular velocity of the body in </a:t>
            </a:r>
            <a:r>
              <a:rPr lang="en-US" sz="1000" dirty="0" smtClean="0">
                <a:solidFill>
                  <a:srgbClr val="000000"/>
                </a:solidFill>
                <a:latin typeface="Arial" charset="0"/>
              </a:rPr>
              <a:t>the </a:t>
            </a:r>
            <a:r>
              <a:rPr lang="en-US" sz="1000" dirty="0">
                <a:solidFill>
                  <a:srgbClr val="000000"/>
                </a:solidFill>
                <a:latin typeface="Arial" charset="0"/>
              </a:rPr>
              <a:t>time interval </a:t>
            </a:r>
            <a:r>
              <a:rPr lang="ru-RU" altLang="ru-RU" sz="1000" dirty="0" smtClean="0">
                <a:solidFill>
                  <a:srgbClr val="000000"/>
                </a:solidFill>
                <a:latin typeface="Arial" charset="0"/>
              </a:rPr>
              <a:t> </a:t>
            </a:r>
            <a:r>
              <a:rPr lang="ru-RU" altLang="ru-RU" sz="1000" i="1" dirty="0">
                <a:solidFill>
                  <a:srgbClr val="000000"/>
                </a:solidFill>
                <a:latin typeface="Arial" charset="0"/>
                <a:sym typeface="Symbol" pitchFamily="18" charset="2"/>
              </a:rPr>
              <a:t></a:t>
            </a:r>
            <a:r>
              <a:rPr lang="en-US" altLang="ru-RU" sz="1000" i="1" dirty="0" smtClean="0">
                <a:solidFill>
                  <a:srgbClr val="000000"/>
                </a:solidFill>
                <a:latin typeface="Arial" charset="0"/>
                <a:sym typeface="Symbol" pitchFamily="18" charset="2"/>
              </a:rPr>
              <a:t>t.</a:t>
            </a:r>
            <a:endParaRPr lang="ru-RU" altLang="ru-RU" sz="1000" i="1" dirty="0">
              <a:solidFill>
                <a:srgbClr val="000000"/>
              </a:solidFill>
              <a:latin typeface="Arial" charset="0"/>
              <a:sym typeface="Symbol" pitchFamily="18" charset="2"/>
            </a:endParaRPr>
          </a:p>
        </p:txBody>
      </p:sp>
      <mc:AlternateContent xmlns:mc="http://schemas.openxmlformats.org/markup-compatibility/2006" xmlns:a14="http://schemas.microsoft.com/office/drawing/2010/main">
        <mc:Choice Requires="a14">
          <p:sp>
            <p:nvSpPr>
              <p:cNvPr id="325692" name="Text Box 60"/>
              <p:cNvSpPr txBox="1">
                <a:spLocks noChangeArrowheads="1"/>
              </p:cNvSpPr>
              <p:nvPr/>
            </p:nvSpPr>
            <p:spPr bwMode="auto">
              <a:xfrm>
                <a:off x="2771775" y="2903538"/>
                <a:ext cx="2351088" cy="27276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Consider  </a:t>
                </a:r>
                <a14:m>
                  <m:oMath xmlns:m="http://schemas.openxmlformats.org/officeDocument/2006/math">
                    <m:sSub>
                      <m:sSubPr>
                        <m:ctrlPr>
                          <a:rPr lang="en-US" altLang="ru-RU" sz="1200" i="1" smtClean="0">
                            <a:solidFill>
                              <a:srgbClr val="000000"/>
                            </a:solidFill>
                            <a:latin typeface="Cambria Math"/>
                          </a:rPr>
                        </m:ctrlPr>
                      </m:sSubPr>
                      <m:e>
                        <m:r>
                          <a:rPr lang="en-US" altLang="ru-RU" sz="1200" i="1" smtClean="0">
                            <a:solidFill>
                              <a:srgbClr val="000000"/>
                            </a:solidFill>
                            <a:latin typeface="Cambria Math"/>
                            <a:ea typeface="Cambria Math"/>
                          </a:rPr>
                          <m:t>𝜔</m:t>
                        </m:r>
                      </m:e>
                      <m:sub>
                        <m:r>
                          <a:rPr lang="en-US" altLang="ru-RU" sz="1200" b="0" i="1" smtClean="0">
                            <a:solidFill>
                              <a:srgbClr val="000000"/>
                            </a:solidFill>
                            <a:latin typeface="Cambria Math"/>
                          </a:rPr>
                          <m:t>𝑎𝑣</m:t>
                        </m:r>
                      </m:sub>
                    </m:sSub>
                  </m:oMath>
                </a14:m>
                <a:r>
                  <a:rPr lang="en-US" altLang="ru-RU" sz="1000" dirty="0" smtClean="0">
                    <a:solidFill>
                      <a:srgbClr val="000000"/>
                    </a:solidFill>
                    <a:latin typeface="Arial" charset="0"/>
                  </a:rPr>
                  <a:t>   at</a:t>
                </a:r>
                <a:r>
                  <a:rPr lang="ru-RU" altLang="ru-RU" sz="1000" dirty="0" smtClean="0">
                    <a:solidFill>
                      <a:srgbClr val="000000"/>
                    </a:solidFill>
                    <a:latin typeface="Arial" charset="0"/>
                  </a:rPr>
                  <a:t> </a:t>
                </a:r>
                <a:r>
                  <a:rPr lang="ru-RU" altLang="ru-RU" sz="1000" i="1" dirty="0">
                    <a:solidFill>
                      <a:srgbClr val="000000"/>
                    </a:solidFill>
                    <a:latin typeface="Arial" charset="0"/>
                    <a:sym typeface="Symbol" pitchFamily="18" charset="2"/>
                  </a:rPr>
                  <a:t></a:t>
                </a:r>
                <a:r>
                  <a:rPr lang="en-US" altLang="ru-RU" sz="1000" i="1" dirty="0">
                    <a:solidFill>
                      <a:srgbClr val="000000"/>
                    </a:solidFill>
                    <a:latin typeface="Arial" charset="0"/>
                    <a:sym typeface="Symbol" pitchFamily="18" charset="2"/>
                  </a:rPr>
                  <a:t>t</a:t>
                </a:r>
                <a:r>
                  <a:rPr lang="ru-RU" altLang="ru-RU" sz="1000" i="1" dirty="0">
                    <a:solidFill>
                      <a:srgbClr val="000000"/>
                    </a:solidFill>
                    <a:latin typeface="Arial" charset="0"/>
                    <a:sym typeface="Symbol" pitchFamily="18" charset="2"/>
                  </a:rPr>
                  <a:t> </a:t>
                </a:r>
                <a:r>
                  <a:rPr lang="ru-RU" altLang="ru-RU" sz="1000" dirty="0">
                    <a:solidFill>
                      <a:srgbClr val="000000"/>
                    </a:solidFill>
                    <a:latin typeface="Arial" charset="0"/>
                    <a:sym typeface="Symbol" pitchFamily="18" charset="2"/>
                  </a:rPr>
                  <a:t> </a:t>
                </a:r>
                <a:r>
                  <a:rPr lang="ru-RU" altLang="ru-RU" sz="1000" dirty="0" smtClean="0">
                    <a:solidFill>
                      <a:srgbClr val="000000"/>
                    </a:solidFill>
                    <a:latin typeface="Arial" charset="0"/>
                    <a:sym typeface="Symbol" pitchFamily="18" charset="2"/>
                  </a:rPr>
                  <a:t>0</a:t>
                </a:r>
                <a:r>
                  <a:rPr lang="en-US" altLang="ru-RU" sz="1000" dirty="0" smtClean="0">
                    <a:solidFill>
                      <a:srgbClr val="000000"/>
                    </a:solidFill>
                    <a:latin typeface="Arial" charset="0"/>
                    <a:sym typeface="Symbol" pitchFamily="18" charset="2"/>
                  </a:rPr>
                  <a:t>.</a:t>
                </a:r>
                <a:endParaRPr lang="ru-RU" altLang="ru-RU" sz="1000" i="1" dirty="0">
                  <a:solidFill>
                    <a:srgbClr val="000000"/>
                  </a:solidFill>
                  <a:latin typeface="Arial" charset="0"/>
                  <a:sym typeface="Symbol" pitchFamily="18" charset="2"/>
                </a:endParaRPr>
              </a:p>
            </p:txBody>
          </p:sp>
        </mc:Choice>
        <mc:Fallback xmlns="">
          <p:sp>
            <p:nvSpPr>
              <p:cNvPr id="325692" name="Text Box 60"/>
              <p:cNvSpPr txBox="1">
                <a:spLocks noRot="1" noChangeAspect="1" noMove="1" noResize="1" noEditPoints="1" noAdjustHandles="1" noChangeArrowheads="1" noChangeShapeType="1" noTextEdit="1"/>
              </p:cNvSpPr>
              <p:nvPr/>
            </p:nvSpPr>
            <p:spPr bwMode="auto">
              <a:xfrm>
                <a:off x="2771775" y="2903538"/>
                <a:ext cx="2351088" cy="272767"/>
              </a:xfrm>
              <a:prstGeom prst="rect">
                <a:avLst/>
              </a:prstGeom>
              <a:blipFill rotWithShape="1">
                <a:blip r:embed="rId11"/>
                <a:stretch>
                  <a:fillRect b="-888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5693" name="Object 61"/>
          <p:cNvGraphicFramePr>
            <a:graphicFrameLocks noChangeAspect="1"/>
          </p:cNvGraphicFramePr>
          <p:nvPr>
            <p:extLst>
              <p:ext uri="{D42A27DB-BD31-4B8C-83A1-F6EECF244321}">
                <p14:modId xmlns:p14="http://schemas.microsoft.com/office/powerpoint/2010/main" val="3566079567"/>
              </p:ext>
            </p:extLst>
          </p:nvPr>
        </p:nvGraphicFramePr>
        <p:xfrm>
          <a:off x="5295900" y="2806700"/>
          <a:ext cx="977900" cy="393700"/>
        </p:xfrm>
        <a:graphic>
          <a:graphicData uri="http://schemas.openxmlformats.org/presentationml/2006/ole">
            <mc:AlternateContent xmlns:mc="http://schemas.openxmlformats.org/markup-compatibility/2006">
              <mc:Choice xmlns:v="urn:schemas-microsoft-com:vml" Requires="v">
                <p:oleObj spid="_x0000_s1392346" name="Equation" r:id="rId12" imgW="977760" imgH="393480" progId="Equation.DSMT4">
                  <p:embed/>
                </p:oleObj>
              </mc:Choice>
              <mc:Fallback>
                <p:oleObj name="Equation" r:id="rId12" imgW="977760" imgH="393480" progId="Equation.DSMT4">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5295900" y="2806700"/>
                        <a:ext cx="9779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694" name="Object 62"/>
          <p:cNvGraphicFramePr>
            <a:graphicFrameLocks noChangeAspect="1"/>
          </p:cNvGraphicFramePr>
          <p:nvPr>
            <p:extLst>
              <p:ext uri="{D42A27DB-BD31-4B8C-83A1-F6EECF244321}">
                <p14:modId xmlns:p14="http://schemas.microsoft.com/office/powerpoint/2010/main" val="3596965126"/>
              </p:ext>
            </p:extLst>
          </p:nvPr>
        </p:nvGraphicFramePr>
        <p:xfrm>
          <a:off x="6338888" y="2806700"/>
          <a:ext cx="903287" cy="393700"/>
        </p:xfrm>
        <a:graphic>
          <a:graphicData uri="http://schemas.openxmlformats.org/presentationml/2006/ole">
            <mc:AlternateContent xmlns:mc="http://schemas.openxmlformats.org/markup-compatibility/2006">
              <mc:Choice xmlns:v="urn:schemas-microsoft-com:vml" Requires="v">
                <p:oleObj spid="_x0000_s1392347" name="Equation" r:id="rId14" imgW="850680" imgH="393480" progId="Equation.DSMT4">
                  <p:embed/>
                </p:oleObj>
              </mc:Choice>
              <mc:Fallback>
                <p:oleObj name="Equation" r:id="rId14" imgW="850680" imgH="39348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6338888" y="2806700"/>
                        <a:ext cx="903287" cy="3937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25695" name="Text Box 63"/>
          <p:cNvSpPr txBox="1">
            <a:spLocks noChangeArrowheads="1"/>
          </p:cNvSpPr>
          <p:nvPr/>
        </p:nvSpPr>
        <p:spPr bwMode="auto">
          <a:xfrm>
            <a:off x="7221538" y="2771775"/>
            <a:ext cx="20240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Char char="-"/>
            </a:pPr>
            <a:r>
              <a:rPr lang="ru-RU" altLang="ru-RU" sz="1000" b="1" dirty="0">
                <a:solidFill>
                  <a:srgbClr val="00007D"/>
                </a:solidFill>
                <a:latin typeface="Arial" charset="0"/>
              </a:rPr>
              <a:t> </a:t>
            </a:r>
            <a:r>
              <a:rPr lang="en-US" altLang="ru-RU" sz="1000" b="1" dirty="0" smtClean="0">
                <a:solidFill>
                  <a:srgbClr val="FF0000"/>
                </a:solidFill>
                <a:latin typeface="Arial" charset="0"/>
              </a:rPr>
              <a:t>t</a:t>
            </a:r>
            <a:r>
              <a:rPr lang="en-US" sz="1000" b="1" dirty="0" smtClean="0">
                <a:solidFill>
                  <a:srgbClr val="FF0000"/>
                </a:solidFill>
                <a:latin typeface="Arial" charset="0"/>
              </a:rPr>
              <a:t>he </a:t>
            </a:r>
            <a:r>
              <a:rPr lang="en-US" sz="1000" b="1" dirty="0">
                <a:solidFill>
                  <a:srgbClr val="FF0000"/>
                </a:solidFill>
                <a:latin typeface="Arial" charset="0"/>
              </a:rPr>
              <a:t>angular velocity of the body at a </a:t>
            </a:r>
            <a:r>
              <a:rPr lang="en-US" sz="1000" b="1" dirty="0" smtClean="0">
                <a:solidFill>
                  <a:srgbClr val="FF0000"/>
                </a:solidFill>
                <a:latin typeface="Arial" charset="0"/>
              </a:rPr>
              <a:t>given instant </a:t>
            </a:r>
            <a:r>
              <a:rPr lang="en-US" sz="1000" b="1" i="1" dirty="0" smtClean="0">
                <a:solidFill>
                  <a:srgbClr val="FF0000"/>
                </a:solidFill>
                <a:latin typeface="Arial" charset="0"/>
              </a:rPr>
              <a:t>t.</a:t>
            </a:r>
            <a:r>
              <a:rPr lang="en-US" sz="1000" b="1" dirty="0" smtClean="0">
                <a:solidFill>
                  <a:srgbClr val="FF0000"/>
                </a:solidFill>
                <a:latin typeface="Arial" charset="0"/>
              </a:rPr>
              <a:t> </a:t>
            </a:r>
            <a:endParaRPr lang="ru-RU" altLang="ru-RU" sz="1000" b="1" dirty="0">
              <a:solidFill>
                <a:srgbClr val="FF0000"/>
              </a:solidFill>
              <a:latin typeface="Arial" charset="0"/>
              <a:sym typeface="Symbol" pitchFamily="18" charset="2"/>
            </a:endParaRPr>
          </a:p>
        </p:txBody>
      </p:sp>
      <p:sp>
        <p:nvSpPr>
          <p:cNvPr id="325696" name="Text Box 64"/>
          <p:cNvSpPr txBox="1">
            <a:spLocks noChangeArrowheads="1"/>
          </p:cNvSpPr>
          <p:nvPr/>
        </p:nvSpPr>
        <p:spPr bwMode="auto">
          <a:xfrm>
            <a:off x="2103438" y="3195965"/>
            <a:ext cx="50895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If</a:t>
            </a:r>
            <a:r>
              <a:rPr lang="ru-RU" altLang="ru-RU" sz="1000" dirty="0" smtClean="0">
                <a:solidFill>
                  <a:srgbClr val="000000"/>
                </a:solidFill>
                <a:latin typeface="Arial" charset="0"/>
              </a:rPr>
              <a:t> </a:t>
            </a:r>
            <a:r>
              <a:rPr lang="en-US" altLang="ru-RU" sz="1100" i="1" dirty="0">
                <a:solidFill>
                  <a:srgbClr val="000000"/>
                </a:solidFill>
                <a:latin typeface="Arial" charset="0"/>
                <a:sym typeface="Symbol" pitchFamily="18" charset="2"/>
              </a:rPr>
              <a:t>d</a:t>
            </a:r>
            <a:r>
              <a:rPr lang="el-GR" altLang="ru-RU" sz="1400" i="1" dirty="0">
                <a:solidFill>
                  <a:srgbClr val="000000"/>
                </a:solidFill>
                <a:latin typeface="Times New Roman" pitchFamily="18" charset="0"/>
                <a:cs typeface="Times New Roman" pitchFamily="18" charset="0"/>
                <a:sym typeface="Symbol" pitchFamily="18" charset="2"/>
              </a:rPr>
              <a:t>φ</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i="1" dirty="0" err="1">
                <a:solidFill>
                  <a:srgbClr val="000000"/>
                </a:solidFill>
                <a:latin typeface="Times New Roman" pitchFamily="18" charset="0"/>
                <a:cs typeface="Times New Roman" pitchFamily="18" charset="0"/>
                <a:sym typeface="Symbol" pitchFamily="18" charset="2"/>
              </a:rPr>
              <a:t>d</a:t>
            </a:r>
            <a:r>
              <a:rPr lang="en-US" altLang="ru-RU" sz="1100" i="1" dirty="0" err="1">
                <a:solidFill>
                  <a:srgbClr val="000000"/>
                </a:solidFill>
                <a:latin typeface="Arial" charset="0"/>
                <a:sym typeface="Symbol" pitchFamily="18" charset="2"/>
              </a:rPr>
              <a:t>t</a:t>
            </a:r>
            <a:r>
              <a:rPr lang="ru-RU" altLang="ru-RU" sz="1100" i="1" dirty="0">
                <a:solidFill>
                  <a:srgbClr val="000000"/>
                </a:solidFill>
                <a:latin typeface="Arial" charset="0"/>
                <a:sym typeface="Symbol" pitchFamily="18" charset="2"/>
              </a:rPr>
              <a:t> </a:t>
            </a:r>
            <a:r>
              <a:rPr lang="en-US" altLang="ru-RU" sz="1100" dirty="0">
                <a:solidFill>
                  <a:srgbClr val="000000"/>
                </a:solidFill>
                <a:latin typeface="Arial" charset="0"/>
                <a:sym typeface="Symbol" pitchFamily="18" charset="2"/>
              </a:rPr>
              <a:t>&gt;</a:t>
            </a:r>
            <a:r>
              <a:rPr lang="ru-RU" altLang="ru-RU" sz="1100" dirty="0">
                <a:solidFill>
                  <a:srgbClr val="000000"/>
                </a:solidFill>
                <a:latin typeface="Arial" charset="0"/>
                <a:sym typeface="Symbol" pitchFamily="18" charset="2"/>
              </a:rPr>
              <a:t> 0</a:t>
            </a:r>
            <a:r>
              <a:rPr lang="en-US" altLang="ru-RU" sz="1000" dirty="0">
                <a:solidFill>
                  <a:srgbClr val="000000"/>
                </a:solidFill>
                <a:latin typeface="Arial" charset="0"/>
                <a:sym typeface="Symbol" pitchFamily="18" charset="2"/>
              </a:rPr>
              <a:t>, </a:t>
            </a:r>
            <a:r>
              <a:rPr lang="en-US" altLang="ru-RU" sz="1000" dirty="0" smtClean="0">
                <a:solidFill>
                  <a:srgbClr val="000000"/>
                </a:solidFill>
                <a:latin typeface="Arial" charset="0"/>
                <a:sym typeface="Symbol" pitchFamily="18" charset="2"/>
              </a:rPr>
              <a:t>the rotation takes place towards</a:t>
            </a:r>
            <a:r>
              <a:rPr lang="ru-RU" altLang="ru-RU" sz="1000" dirty="0" smtClean="0">
                <a:solidFill>
                  <a:srgbClr val="000000"/>
                </a:solidFill>
                <a:latin typeface="Arial" charset="0"/>
                <a:sym typeface="Symbol" pitchFamily="18" charset="2"/>
              </a:rPr>
              <a:t> </a:t>
            </a:r>
            <a:r>
              <a:rPr lang="en-US" altLang="ru-RU" sz="1000" dirty="0" smtClean="0">
                <a:solidFill>
                  <a:srgbClr val="000000"/>
                </a:solidFill>
                <a:latin typeface="Arial" charset="0"/>
                <a:sym typeface="Symbol" pitchFamily="18" charset="2"/>
              </a:rPr>
              <a:t>the increase of the angle of rotation</a:t>
            </a:r>
            <a:r>
              <a:rPr lang="ru-RU" altLang="ru-RU" sz="1000" dirty="0" smtClean="0">
                <a:solidFill>
                  <a:srgbClr val="000000"/>
                </a:solidFill>
                <a:latin typeface="Arial" charset="0"/>
                <a:sym typeface="Symbol" pitchFamily="18" charset="2"/>
              </a:rPr>
              <a:t>,</a:t>
            </a:r>
            <a:endParaRPr lang="ru-RU" altLang="ru-RU" sz="1000" dirty="0">
              <a:solidFill>
                <a:srgbClr val="000000"/>
              </a:solidFill>
              <a:latin typeface="Arial" charset="0"/>
              <a:sym typeface="Symbol" pitchFamily="18" charset="2"/>
            </a:endParaRPr>
          </a:p>
          <a:p>
            <a:r>
              <a:rPr lang="en-US" altLang="ru-RU" sz="1000" dirty="0" smtClean="0">
                <a:solidFill>
                  <a:srgbClr val="000000"/>
                </a:solidFill>
                <a:latin typeface="Arial" charset="0"/>
              </a:rPr>
              <a:t>if</a:t>
            </a:r>
            <a:r>
              <a:rPr lang="ru-RU" altLang="ru-RU" sz="1000" dirty="0" smtClean="0">
                <a:solidFill>
                  <a:srgbClr val="000000"/>
                </a:solidFill>
                <a:latin typeface="Arial" charset="0"/>
              </a:rPr>
              <a:t> </a:t>
            </a:r>
            <a:r>
              <a:rPr lang="en-US" altLang="ru-RU" sz="1100" i="1" dirty="0">
                <a:solidFill>
                  <a:srgbClr val="000000"/>
                </a:solidFill>
                <a:latin typeface="Arial" charset="0"/>
                <a:sym typeface="Symbol" pitchFamily="18" charset="2"/>
              </a:rPr>
              <a:t>d</a:t>
            </a:r>
            <a:r>
              <a:rPr lang="el-GR" altLang="ru-RU" sz="1400" i="1" dirty="0">
                <a:solidFill>
                  <a:srgbClr val="000000"/>
                </a:solidFill>
                <a:latin typeface="Times New Roman" pitchFamily="18" charset="0"/>
                <a:cs typeface="Times New Roman" pitchFamily="18" charset="0"/>
                <a:sym typeface="Symbol" pitchFamily="18" charset="2"/>
              </a:rPr>
              <a:t>φ</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i="1" dirty="0" err="1">
                <a:solidFill>
                  <a:srgbClr val="000000"/>
                </a:solidFill>
                <a:latin typeface="Times New Roman" pitchFamily="18" charset="0"/>
                <a:cs typeface="Times New Roman" pitchFamily="18" charset="0"/>
                <a:sym typeface="Symbol" pitchFamily="18" charset="2"/>
              </a:rPr>
              <a:t>d</a:t>
            </a:r>
            <a:r>
              <a:rPr lang="en-US" altLang="ru-RU" sz="1100" i="1" dirty="0" err="1">
                <a:solidFill>
                  <a:srgbClr val="000000"/>
                </a:solidFill>
                <a:latin typeface="Arial" charset="0"/>
                <a:sym typeface="Symbol" pitchFamily="18" charset="2"/>
              </a:rPr>
              <a:t>t</a:t>
            </a:r>
            <a:r>
              <a:rPr lang="ru-RU" altLang="ru-RU" sz="1100" i="1" dirty="0">
                <a:solidFill>
                  <a:srgbClr val="000000"/>
                </a:solidFill>
                <a:latin typeface="Arial" charset="0"/>
                <a:sym typeface="Symbol" pitchFamily="18" charset="2"/>
              </a:rPr>
              <a:t> </a:t>
            </a:r>
            <a:r>
              <a:rPr lang="en-US" altLang="ru-RU" sz="1000" dirty="0">
                <a:solidFill>
                  <a:srgbClr val="000000"/>
                </a:solidFill>
                <a:latin typeface="Arial" charset="0"/>
                <a:sym typeface="Symbol" pitchFamily="18" charset="2"/>
              </a:rPr>
              <a:t>&lt;</a:t>
            </a:r>
            <a:r>
              <a:rPr lang="ru-RU" altLang="ru-RU" sz="1000" dirty="0">
                <a:solidFill>
                  <a:srgbClr val="000000"/>
                </a:solidFill>
                <a:latin typeface="Arial" charset="0"/>
                <a:sym typeface="Symbol" pitchFamily="18" charset="2"/>
              </a:rPr>
              <a:t> 0</a:t>
            </a:r>
            <a:r>
              <a:rPr lang="en-US" altLang="ru-RU" sz="1000" dirty="0">
                <a:solidFill>
                  <a:srgbClr val="000000"/>
                </a:solidFill>
                <a:latin typeface="Arial" charset="0"/>
                <a:sym typeface="Symbol" pitchFamily="18" charset="2"/>
              </a:rPr>
              <a:t>, the rotation takes place towards</a:t>
            </a:r>
            <a:r>
              <a:rPr lang="ru-RU" altLang="ru-RU" sz="1000" dirty="0">
                <a:solidFill>
                  <a:srgbClr val="000000"/>
                </a:solidFill>
                <a:latin typeface="Arial" charset="0"/>
                <a:sym typeface="Symbol" pitchFamily="18" charset="2"/>
              </a:rPr>
              <a:t> </a:t>
            </a:r>
            <a:r>
              <a:rPr lang="en-US" altLang="ru-RU" sz="1000" dirty="0">
                <a:solidFill>
                  <a:srgbClr val="000000"/>
                </a:solidFill>
                <a:latin typeface="Arial" charset="0"/>
                <a:sym typeface="Symbol" pitchFamily="18" charset="2"/>
              </a:rPr>
              <a:t>the </a:t>
            </a:r>
            <a:r>
              <a:rPr lang="en-US" altLang="ru-RU" sz="1000" dirty="0" smtClean="0">
                <a:solidFill>
                  <a:srgbClr val="000000"/>
                </a:solidFill>
                <a:latin typeface="Arial" charset="0"/>
                <a:sym typeface="Symbol" pitchFamily="18" charset="2"/>
              </a:rPr>
              <a:t>decrease </a:t>
            </a:r>
            <a:r>
              <a:rPr lang="en-US" altLang="ru-RU" sz="1000" dirty="0">
                <a:solidFill>
                  <a:srgbClr val="000000"/>
                </a:solidFill>
                <a:latin typeface="Arial" charset="0"/>
                <a:sym typeface="Symbol" pitchFamily="18" charset="2"/>
              </a:rPr>
              <a:t>of the angle of </a:t>
            </a:r>
            <a:r>
              <a:rPr lang="en-US" altLang="ru-RU" sz="1000" dirty="0" smtClean="0">
                <a:solidFill>
                  <a:srgbClr val="000000"/>
                </a:solidFill>
                <a:latin typeface="Arial" charset="0"/>
                <a:sym typeface="Symbol" pitchFamily="18" charset="2"/>
              </a:rPr>
              <a:t>rotation</a:t>
            </a:r>
            <a:r>
              <a:rPr lang="ru-RU" altLang="ru-RU" sz="1000" i="1" dirty="0" smtClean="0">
                <a:solidFill>
                  <a:srgbClr val="000000"/>
                </a:solidFill>
                <a:latin typeface="Arial" charset="0"/>
                <a:sym typeface="Symbol" pitchFamily="18" charset="2"/>
              </a:rPr>
              <a:t>.</a:t>
            </a:r>
            <a:endParaRPr lang="ru-RU" altLang="ru-RU" sz="1000" i="1" dirty="0">
              <a:solidFill>
                <a:srgbClr val="000000"/>
              </a:solidFill>
              <a:latin typeface="Arial" charset="0"/>
              <a:sym typeface="Symbol" pitchFamily="18" charset="2"/>
            </a:endParaRPr>
          </a:p>
        </p:txBody>
      </p:sp>
      <p:sp>
        <p:nvSpPr>
          <p:cNvPr id="325697" name="Rectangle 65"/>
          <p:cNvSpPr>
            <a:spLocks noChangeArrowheads="1"/>
          </p:cNvSpPr>
          <p:nvPr/>
        </p:nvSpPr>
        <p:spPr bwMode="auto">
          <a:xfrm>
            <a:off x="238510" y="3620047"/>
            <a:ext cx="6538582"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ru-RU" altLang="ru-RU" sz="1000" b="1" dirty="0" smtClean="0">
                <a:solidFill>
                  <a:srgbClr val="000000"/>
                </a:solidFill>
              </a:rPr>
              <a:t> </a:t>
            </a:r>
            <a:r>
              <a:rPr lang="en-US" sz="1200" b="1" dirty="0">
                <a:solidFill>
                  <a:srgbClr val="FF0000"/>
                </a:solidFill>
                <a:latin typeface="Times New Roman"/>
                <a:ea typeface="Times New Roman"/>
              </a:rPr>
              <a:t>Angular </a:t>
            </a:r>
            <a:r>
              <a:rPr lang="en-US" sz="1200" b="1" dirty="0" smtClean="0">
                <a:solidFill>
                  <a:srgbClr val="FF0000"/>
                </a:solidFill>
                <a:latin typeface="Times New Roman"/>
                <a:ea typeface="Times New Roman"/>
              </a:rPr>
              <a:t>Acceleration </a:t>
            </a:r>
            <a:r>
              <a:rPr lang="en-US" sz="1200" b="1" dirty="0">
                <a:solidFill>
                  <a:srgbClr val="9999FF">
                    <a:lumMod val="50000"/>
                  </a:srgbClr>
                </a:solidFill>
                <a:latin typeface="Times New Roman"/>
                <a:ea typeface="Times New Roman"/>
              </a:rPr>
              <a:t>characterizes the time rate of change of </a:t>
            </a:r>
            <a:r>
              <a:rPr lang="en-US" sz="1200" b="1" dirty="0" smtClean="0">
                <a:solidFill>
                  <a:srgbClr val="9999FF">
                    <a:lumMod val="50000"/>
                  </a:srgbClr>
                </a:solidFill>
                <a:latin typeface="Times New Roman"/>
                <a:ea typeface="Times New Roman"/>
              </a:rPr>
              <a:t>the angular </a:t>
            </a:r>
            <a:r>
              <a:rPr lang="en-US" sz="1200" b="1" dirty="0">
                <a:solidFill>
                  <a:srgbClr val="9999FF">
                    <a:lumMod val="50000"/>
                  </a:srgbClr>
                </a:solidFill>
                <a:latin typeface="Times New Roman"/>
                <a:ea typeface="Times New Roman"/>
              </a:rPr>
              <a:t>velocity of a </a:t>
            </a:r>
            <a:r>
              <a:rPr lang="en-US" sz="1200" b="1" dirty="0" smtClean="0">
                <a:solidFill>
                  <a:srgbClr val="9999FF">
                    <a:lumMod val="50000"/>
                  </a:srgbClr>
                </a:solidFill>
                <a:latin typeface="Times New Roman"/>
                <a:ea typeface="Times New Roman"/>
              </a:rPr>
              <a:t>body</a:t>
            </a:r>
            <a:r>
              <a:rPr lang="en-US" sz="1200" b="1" dirty="0">
                <a:solidFill>
                  <a:srgbClr val="9999FF">
                    <a:lumMod val="50000"/>
                  </a:srgbClr>
                </a:solidFill>
                <a:latin typeface="Times New Roman"/>
                <a:ea typeface="Times New Roman"/>
              </a:rPr>
              <a:t>.</a:t>
            </a:r>
            <a:endParaRPr lang="ru-RU" altLang="ru-RU" sz="1200" b="1" dirty="0">
              <a:solidFill>
                <a:srgbClr val="9999FF">
                  <a:lumMod val="50000"/>
                </a:srgbClr>
              </a:solidFill>
            </a:endParaRPr>
          </a:p>
        </p:txBody>
      </p:sp>
      <p:graphicFrame>
        <p:nvGraphicFramePr>
          <p:cNvPr id="325698" name="Object 66"/>
          <p:cNvGraphicFramePr>
            <a:graphicFrameLocks noChangeAspect="1"/>
          </p:cNvGraphicFramePr>
          <p:nvPr>
            <p:extLst>
              <p:ext uri="{D42A27DB-BD31-4B8C-83A1-F6EECF244321}">
                <p14:modId xmlns:p14="http://schemas.microsoft.com/office/powerpoint/2010/main" val="275140058"/>
              </p:ext>
            </p:extLst>
          </p:nvPr>
        </p:nvGraphicFramePr>
        <p:xfrm>
          <a:off x="671512" y="4028468"/>
          <a:ext cx="1676400" cy="406400"/>
        </p:xfrm>
        <a:graphic>
          <a:graphicData uri="http://schemas.openxmlformats.org/presentationml/2006/ole">
            <mc:AlternateContent xmlns:mc="http://schemas.openxmlformats.org/markup-compatibility/2006">
              <mc:Choice xmlns:v="urn:schemas-microsoft-com:vml" Requires="v">
                <p:oleObj spid="_x0000_s1392348" name="Equation" r:id="rId16" imgW="1676160" imgH="406080" progId="Equation.DSMT4">
                  <p:embed/>
                </p:oleObj>
              </mc:Choice>
              <mc:Fallback>
                <p:oleObj name="Equation" r:id="rId16" imgW="1676160" imgH="406080" progId="Equation.DSMT4">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71512" y="4028468"/>
                        <a:ext cx="16764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699" name="Object 67"/>
          <p:cNvGraphicFramePr>
            <a:graphicFrameLocks noChangeAspect="1"/>
          </p:cNvGraphicFramePr>
          <p:nvPr>
            <p:extLst>
              <p:ext uri="{D42A27DB-BD31-4B8C-83A1-F6EECF244321}">
                <p14:modId xmlns:p14="http://schemas.microsoft.com/office/powerpoint/2010/main" val="1070448064"/>
              </p:ext>
            </p:extLst>
          </p:nvPr>
        </p:nvGraphicFramePr>
        <p:xfrm>
          <a:off x="2538413" y="3960813"/>
          <a:ext cx="609600" cy="393700"/>
        </p:xfrm>
        <a:graphic>
          <a:graphicData uri="http://schemas.openxmlformats.org/presentationml/2006/ole">
            <mc:AlternateContent xmlns:mc="http://schemas.openxmlformats.org/markup-compatibility/2006">
              <mc:Choice xmlns:v="urn:schemas-microsoft-com:vml" Requires="v">
                <p:oleObj spid="_x0000_s1392349" name="Equation" r:id="rId18" imgW="609480" imgH="393480" progId="Equation.DSMT4">
                  <p:embed/>
                </p:oleObj>
              </mc:Choice>
              <mc:Fallback>
                <p:oleObj name="Equation" r:id="rId18" imgW="609480" imgH="393480" progId="Equation.DSMT4">
                  <p:embed/>
                  <p:pic>
                    <p:nvPicPr>
                      <p:cNvPr id="0" name=""/>
                      <p:cNvPicPr>
                        <a:picLocks noChangeAspect="1" noChangeArrowheads="1"/>
                      </p:cNvPicPr>
                      <p:nvPr/>
                    </p:nvPicPr>
                    <p:blipFill>
                      <a:blip r:embed="rId19"/>
                      <a:srcRect/>
                      <a:stretch>
                        <a:fillRect/>
                      </a:stretch>
                    </p:blipFill>
                    <p:spPr bwMode="auto">
                      <a:xfrm>
                        <a:off x="2538413" y="3960813"/>
                        <a:ext cx="6096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00" name="Text Box 68"/>
          <p:cNvSpPr txBox="1">
            <a:spLocks noChangeArrowheads="1"/>
          </p:cNvSpPr>
          <p:nvPr/>
        </p:nvSpPr>
        <p:spPr bwMode="auto">
          <a:xfrm>
            <a:off x="3173413" y="4010025"/>
            <a:ext cx="34004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Char char="-"/>
            </a:pPr>
            <a:r>
              <a:rPr lang="en-US" altLang="ru-RU" sz="1000" dirty="0">
                <a:solidFill>
                  <a:srgbClr val="000000"/>
                </a:solidFill>
                <a:latin typeface="Arial" charset="0"/>
              </a:rPr>
              <a:t> </a:t>
            </a:r>
            <a:r>
              <a:rPr lang="en-US" sz="1000" dirty="0">
                <a:solidFill>
                  <a:srgbClr val="000000"/>
                </a:solidFill>
                <a:latin typeface="Arial" charset="0"/>
              </a:rPr>
              <a:t>the average </a:t>
            </a:r>
            <a:r>
              <a:rPr lang="en-US" sz="1000" dirty="0" smtClean="0">
                <a:solidFill>
                  <a:srgbClr val="000000"/>
                </a:solidFill>
                <a:latin typeface="Arial" charset="0"/>
              </a:rPr>
              <a:t>angular acceleration </a:t>
            </a:r>
            <a:r>
              <a:rPr lang="en-US" sz="1000" dirty="0">
                <a:solidFill>
                  <a:srgbClr val="000000"/>
                </a:solidFill>
                <a:latin typeface="Arial" charset="0"/>
              </a:rPr>
              <a:t>of the body in the time interval </a:t>
            </a:r>
            <a:r>
              <a:rPr lang="ru-RU" altLang="ru-RU" sz="1000" dirty="0">
                <a:solidFill>
                  <a:srgbClr val="000000"/>
                </a:solidFill>
                <a:latin typeface="Arial" charset="0"/>
              </a:rPr>
              <a:t> </a:t>
            </a:r>
            <a:r>
              <a:rPr lang="ru-RU" altLang="ru-RU" sz="1000" i="1" dirty="0">
                <a:solidFill>
                  <a:srgbClr val="000000"/>
                </a:solidFill>
                <a:latin typeface="Arial" charset="0"/>
                <a:sym typeface="Symbol" pitchFamily="18" charset="2"/>
              </a:rPr>
              <a:t></a:t>
            </a:r>
            <a:r>
              <a:rPr lang="en-US" altLang="ru-RU" sz="1000" i="1" dirty="0" smtClean="0">
                <a:solidFill>
                  <a:srgbClr val="000000"/>
                </a:solidFill>
                <a:latin typeface="Arial" charset="0"/>
                <a:sym typeface="Symbol" pitchFamily="18" charset="2"/>
              </a:rPr>
              <a:t>t.</a:t>
            </a:r>
            <a:endParaRPr lang="ru-RU" altLang="ru-RU" sz="1000" i="1" dirty="0">
              <a:solidFill>
                <a:srgbClr val="000000"/>
              </a:solidFill>
              <a:latin typeface="Arial" charset="0"/>
              <a:sym typeface="Symbol" pitchFamily="18" charset="2"/>
            </a:endParaRPr>
          </a:p>
        </p:txBody>
      </p:sp>
      <mc:AlternateContent xmlns:mc="http://schemas.openxmlformats.org/markup-compatibility/2006" xmlns:a14="http://schemas.microsoft.com/office/drawing/2010/main">
        <mc:Choice Requires="a14">
          <p:sp>
            <p:nvSpPr>
              <p:cNvPr id="325701" name="Text Box 69"/>
              <p:cNvSpPr txBox="1">
                <a:spLocks noChangeArrowheads="1"/>
              </p:cNvSpPr>
              <p:nvPr/>
            </p:nvSpPr>
            <p:spPr bwMode="auto">
              <a:xfrm>
                <a:off x="558006" y="4460815"/>
                <a:ext cx="1963737" cy="46166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Consider </a:t>
                </a:r>
                <a14:m>
                  <m:oMath xmlns:m="http://schemas.openxmlformats.org/officeDocument/2006/math">
                    <m:sSub>
                      <m:sSubPr>
                        <m:ctrlPr>
                          <a:rPr lang="en-US" altLang="ru-RU" sz="1400" i="1" smtClean="0">
                            <a:solidFill>
                              <a:srgbClr val="000000"/>
                            </a:solidFill>
                            <a:latin typeface="Cambria Math"/>
                          </a:rPr>
                        </m:ctrlPr>
                      </m:sSubPr>
                      <m:e>
                        <m:r>
                          <a:rPr lang="en-US" altLang="ru-RU" sz="1400" i="1" smtClean="0">
                            <a:solidFill>
                              <a:srgbClr val="000000"/>
                            </a:solidFill>
                            <a:latin typeface="Cambria Math"/>
                            <a:ea typeface="Cambria Math"/>
                          </a:rPr>
                          <m:t>𝜀</m:t>
                        </m:r>
                      </m:e>
                      <m:sub>
                        <m:r>
                          <a:rPr lang="en-US" altLang="ru-RU" sz="1400" b="0" i="1" smtClean="0">
                            <a:solidFill>
                              <a:srgbClr val="000000"/>
                            </a:solidFill>
                            <a:latin typeface="Cambria Math"/>
                          </a:rPr>
                          <m:t>𝑎𝑣</m:t>
                        </m:r>
                      </m:sub>
                    </m:sSub>
                  </m:oMath>
                </a14:m>
                <a:r>
                  <a:rPr lang="en-US" altLang="ru-RU" sz="1400" dirty="0" smtClean="0">
                    <a:solidFill>
                      <a:srgbClr val="000000"/>
                    </a:solidFill>
                    <a:latin typeface="Arial" charset="0"/>
                  </a:rPr>
                  <a:t> </a:t>
                </a:r>
                <a:r>
                  <a:rPr lang="en-US" altLang="ru-RU" sz="1000" dirty="0" smtClean="0">
                    <a:solidFill>
                      <a:srgbClr val="000000"/>
                    </a:solidFill>
                    <a:latin typeface="Arial" charset="0"/>
                  </a:rPr>
                  <a:t>at</a:t>
                </a:r>
                <a:r>
                  <a:rPr lang="ru-RU" altLang="ru-RU" sz="1000" dirty="0" smtClean="0">
                    <a:solidFill>
                      <a:srgbClr val="000000"/>
                    </a:solidFill>
                    <a:latin typeface="Arial" charset="0"/>
                  </a:rPr>
                  <a:t> </a:t>
                </a:r>
                <a:r>
                  <a:rPr lang="ru-RU" altLang="ru-RU" sz="1000" i="1" dirty="0">
                    <a:solidFill>
                      <a:srgbClr val="000000"/>
                    </a:solidFill>
                    <a:latin typeface="Arial" charset="0"/>
                    <a:sym typeface="Symbol" pitchFamily="18" charset="2"/>
                  </a:rPr>
                  <a:t></a:t>
                </a:r>
                <a:r>
                  <a:rPr lang="en-US" altLang="ru-RU" sz="1000" i="1" dirty="0">
                    <a:solidFill>
                      <a:srgbClr val="000000"/>
                    </a:solidFill>
                    <a:latin typeface="Arial" charset="0"/>
                    <a:sym typeface="Symbol" pitchFamily="18" charset="2"/>
                  </a:rPr>
                  <a:t>t</a:t>
                </a:r>
                <a:r>
                  <a:rPr lang="ru-RU" altLang="ru-RU" sz="1000" i="1" dirty="0">
                    <a:solidFill>
                      <a:srgbClr val="000000"/>
                    </a:solidFill>
                    <a:latin typeface="Arial" charset="0"/>
                    <a:sym typeface="Symbol" pitchFamily="18" charset="2"/>
                  </a:rPr>
                  <a:t> </a:t>
                </a:r>
                <a:r>
                  <a:rPr lang="ru-RU" altLang="ru-RU" sz="1000" dirty="0">
                    <a:solidFill>
                      <a:srgbClr val="000000"/>
                    </a:solidFill>
                    <a:latin typeface="Arial" charset="0"/>
                    <a:sym typeface="Symbol" pitchFamily="18" charset="2"/>
                  </a:rPr>
                  <a:t> </a:t>
                </a:r>
                <a:r>
                  <a:rPr lang="ru-RU" altLang="ru-RU" sz="1000" dirty="0" smtClean="0">
                    <a:solidFill>
                      <a:srgbClr val="000000"/>
                    </a:solidFill>
                    <a:latin typeface="Arial" charset="0"/>
                    <a:sym typeface="Symbol" pitchFamily="18" charset="2"/>
                  </a:rPr>
                  <a:t>0</a:t>
                </a:r>
                <a:r>
                  <a:rPr lang="en-US" altLang="ru-RU" sz="1000" dirty="0" smtClean="0">
                    <a:solidFill>
                      <a:srgbClr val="000000"/>
                    </a:solidFill>
                    <a:latin typeface="Arial" charset="0"/>
                    <a:sym typeface="Symbol" pitchFamily="18" charset="2"/>
                  </a:rPr>
                  <a:t>.</a:t>
                </a:r>
                <a:endParaRPr lang="ru-RU" altLang="ru-RU" sz="1000" i="1" dirty="0">
                  <a:solidFill>
                    <a:srgbClr val="000000"/>
                  </a:solidFill>
                  <a:latin typeface="Arial" charset="0"/>
                  <a:sym typeface="Symbol" pitchFamily="18" charset="2"/>
                </a:endParaRPr>
              </a:p>
              <a:p>
                <a:endParaRPr lang="ru-RU" altLang="ru-RU" sz="1000" i="1" dirty="0">
                  <a:solidFill>
                    <a:srgbClr val="000000"/>
                  </a:solidFill>
                  <a:latin typeface="Arial" charset="0"/>
                  <a:sym typeface="Symbol" pitchFamily="18" charset="2"/>
                </a:endParaRPr>
              </a:p>
            </p:txBody>
          </p:sp>
        </mc:Choice>
        <mc:Fallback xmlns="">
          <p:sp>
            <p:nvSpPr>
              <p:cNvPr id="325701" name="Text Box 69"/>
              <p:cNvSpPr txBox="1">
                <a:spLocks noRot="1" noChangeAspect="1" noMove="1" noResize="1" noEditPoints="1" noAdjustHandles="1" noChangeArrowheads="1" noChangeShapeType="1" noTextEdit="1"/>
              </p:cNvSpPr>
              <p:nvPr/>
            </p:nvSpPr>
            <p:spPr bwMode="auto">
              <a:xfrm>
                <a:off x="558006" y="4460815"/>
                <a:ext cx="1963737" cy="461665"/>
              </a:xfrm>
              <a:prstGeom prst="rect">
                <a:avLst/>
              </a:prstGeom>
              <a:blipFill rotWithShape="1">
                <a:blip r:embed="rId20"/>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5702" name="Object 70"/>
          <p:cNvGraphicFramePr>
            <a:graphicFrameLocks noChangeAspect="1"/>
          </p:cNvGraphicFramePr>
          <p:nvPr>
            <p:extLst>
              <p:ext uri="{D42A27DB-BD31-4B8C-83A1-F6EECF244321}">
                <p14:modId xmlns:p14="http://schemas.microsoft.com/office/powerpoint/2010/main" val="315986810"/>
              </p:ext>
            </p:extLst>
          </p:nvPr>
        </p:nvGraphicFramePr>
        <p:xfrm>
          <a:off x="2843213" y="4405313"/>
          <a:ext cx="927100" cy="393700"/>
        </p:xfrm>
        <a:graphic>
          <a:graphicData uri="http://schemas.openxmlformats.org/presentationml/2006/ole">
            <mc:AlternateContent xmlns:mc="http://schemas.openxmlformats.org/markup-compatibility/2006">
              <mc:Choice xmlns:v="urn:schemas-microsoft-com:vml" Requires="v">
                <p:oleObj spid="_x0000_s1392350" name="Equation" r:id="rId21" imgW="927000" imgH="393480" progId="Equation.DSMT4">
                  <p:embed/>
                </p:oleObj>
              </mc:Choice>
              <mc:Fallback>
                <p:oleObj name="Equation" r:id="rId21" imgW="927000" imgH="393480" progId="Equation.DSMT4">
                  <p:embed/>
                  <p:pic>
                    <p:nvPicPr>
                      <p:cNvPr id="0" name=""/>
                      <p:cNvPicPr>
                        <a:picLocks noChangeAspect="1" noChangeArrowheads="1"/>
                      </p:cNvPicPr>
                      <p:nvPr/>
                    </p:nvPicPr>
                    <p:blipFill>
                      <a:blip r:embed="rId22"/>
                      <a:srcRect/>
                      <a:stretch>
                        <a:fillRect/>
                      </a:stretch>
                    </p:blipFill>
                    <p:spPr bwMode="auto">
                      <a:xfrm>
                        <a:off x="2843213" y="4405313"/>
                        <a:ext cx="9271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703" name="Object 71"/>
          <p:cNvGraphicFramePr>
            <a:graphicFrameLocks noChangeAspect="1"/>
          </p:cNvGraphicFramePr>
          <p:nvPr>
            <p:extLst>
              <p:ext uri="{D42A27DB-BD31-4B8C-83A1-F6EECF244321}">
                <p14:modId xmlns:p14="http://schemas.microsoft.com/office/powerpoint/2010/main" val="442545566"/>
              </p:ext>
            </p:extLst>
          </p:nvPr>
        </p:nvGraphicFramePr>
        <p:xfrm>
          <a:off x="3868738" y="4395788"/>
          <a:ext cx="1173162" cy="393700"/>
        </p:xfrm>
        <a:graphic>
          <a:graphicData uri="http://schemas.openxmlformats.org/presentationml/2006/ole">
            <mc:AlternateContent xmlns:mc="http://schemas.openxmlformats.org/markup-compatibility/2006">
              <mc:Choice xmlns:v="urn:schemas-microsoft-com:vml" Requires="v">
                <p:oleObj spid="_x0000_s1392351" name="Формула" r:id="rId23" imgW="1104840" imgH="393480" progId="Equation.3">
                  <p:embed/>
                </p:oleObj>
              </mc:Choice>
              <mc:Fallback>
                <p:oleObj name="Формула" r:id="rId23" imgW="1104840" imgH="39348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868738" y="4395788"/>
                        <a:ext cx="1173162" cy="3937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25704" name="Text Box 72"/>
          <p:cNvSpPr txBox="1">
            <a:spLocks noChangeArrowheads="1"/>
          </p:cNvSpPr>
          <p:nvPr/>
        </p:nvSpPr>
        <p:spPr bwMode="auto">
          <a:xfrm>
            <a:off x="5067299" y="4388891"/>
            <a:ext cx="2154239"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buFontTx/>
              <a:buChar char="-"/>
            </a:pPr>
            <a:r>
              <a:rPr lang="ru-RU" altLang="ru-RU" sz="1000" b="1" dirty="0">
                <a:solidFill>
                  <a:srgbClr val="00007D"/>
                </a:solidFill>
                <a:latin typeface="Arial" charset="0"/>
              </a:rPr>
              <a:t> </a:t>
            </a:r>
            <a:r>
              <a:rPr lang="en-US" altLang="ru-RU" sz="1000" b="1" dirty="0">
                <a:solidFill>
                  <a:srgbClr val="FF0000"/>
                </a:solidFill>
                <a:latin typeface="Arial" charset="0"/>
              </a:rPr>
              <a:t>t</a:t>
            </a:r>
            <a:r>
              <a:rPr lang="en-US" sz="1000" b="1" dirty="0">
                <a:solidFill>
                  <a:srgbClr val="FF0000"/>
                </a:solidFill>
                <a:latin typeface="Arial" charset="0"/>
              </a:rPr>
              <a:t>he </a:t>
            </a:r>
            <a:r>
              <a:rPr lang="en-US" sz="1000" b="1" dirty="0" smtClean="0">
                <a:solidFill>
                  <a:srgbClr val="FF0000"/>
                </a:solidFill>
                <a:latin typeface="Arial" charset="0"/>
              </a:rPr>
              <a:t>angular acceleration of</a:t>
            </a:r>
          </a:p>
          <a:p>
            <a:r>
              <a:rPr lang="en-US" sz="1000" b="1" dirty="0" smtClean="0">
                <a:solidFill>
                  <a:srgbClr val="FF0000"/>
                </a:solidFill>
                <a:latin typeface="Arial" charset="0"/>
              </a:rPr>
              <a:t> </a:t>
            </a:r>
            <a:r>
              <a:rPr lang="en-US" sz="1000" b="1" dirty="0">
                <a:solidFill>
                  <a:srgbClr val="FF0000"/>
                </a:solidFill>
                <a:latin typeface="Arial" charset="0"/>
              </a:rPr>
              <a:t>the </a:t>
            </a:r>
            <a:r>
              <a:rPr lang="en-US" sz="1000" b="1" dirty="0" smtClean="0">
                <a:solidFill>
                  <a:srgbClr val="FF0000"/>
                </a:solidFill>
                <a:latin typeface="Arial" charset="0"/>
              </a:rPr>
              <a:t>body  </a:t>
            </a:r>
            <a:r>
              <a:rPr lang="en-US" sz="1000" b="1" dirty="0">
                <a:solidFill>
                  <a:srgbClr val="FF0000"/>
                </a:solidFill>
                <a:latin typeface="Arial" charset="0"/>
              </a:rPr>
              <a:t>at a given instant </a:t>
            </a:r>
            <a:r>
              <a:rPr lang="en-US" sz="1000" b="1" i="1" dirty="0" smtClean="0">
                <a:solidFill>
                  <a:srgbClr val="FF0000"/>
                </a:solidFill>
                <a:latin typeface="Arial" charset="0"/>
              </a:rPr>
              <a:t>t.</a:t>
            </a:r>
            <a:r>
              <a:rPr lang="en-US" sz="1000" b="1" dirty="0" smtClean="0">
                <a:solidFill>
                  <a:srgbClr val="FF0000"/>
                </a:solidFill>
                <a:latin typeface="Arial" charset="0"/>
              </a:rPr>
              <a:t> </a:t>
            </a:r>
            <a:endParaRPr lang="ru-RU" altLang="ru-RU" sz="1000" b="1" dirty="0">
              <a:solidFill>
                <a:srgbClr val="FF0000"/>
              </a:solidFill>
              <a:latin typeface="Arial" charset="0"/>
              <a:sym typeface="Symbol" pitchFamily="18" charset="2"/>
            </a:endParaRPr>
          </a:p>
          <a:p>
            <a:endParaRPr lang="ru-RU" altLang="ru-RU" sz="1000" dirty="0">
              <a:solidFill>
                <a:srgbClr val="FF0000"/>
              </a:solidFill>
              <a:latin typeface="Arial" charset="0"/>
              <a:sym typeface="Symbol" pitchFamily="18" charset="2"/>
            </a:endParaRPr>
          </a:p>
        </p:txBody>
      </p:sp>
      <p:sp>
        <p:nvSpPr>
          <p:cNvPr id="325705" name="Text Box 73"/>
          <p:cNvSpPr txBox="1">
            <a:spLocks noChangeArrowheads="1"/>
          </p:cNvSpPr>
          <p:nvPr/>
        </p:nvSpPr>
        <p:spPr bwMode="auto">
          <a:xfrm>
            <a:off x="131763" y="4940098"/>
            <a:ext cx="88519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solidFill>
                  <a:srgbClr val="000000"/>
                </a:solidFill>
                <a:latin typeface="Arial" charset="0"/>
              </a:rPr>
              <a:t>If the angular velocity increases in magnitude, the rotation is accelerated, if it decreases, the rotation is retarded. It will be readily noticed that the rotation is accelerated when</a:t>
            </a:r>
            <a:r>
              <a:rPr lang="en-US" sz="1200" b="1" dirty="0">
                <a:solidFill>
                  <a:srgbClr val="000000"/>
                </a:solidFill>
                <a:latin typeface="Arial" charset="0"/>
              </a:rPr>
              <a:t> </a:t>
            </a:r>
            <a:r>
              <a:rPr lang="en-US" sz="1200" i="1" dirty="0">
                <a:solidFill>
                  <a:srgbClr val="000000"/>
                </a:solidFill>
                <a:latin typeface="Arial" charset="0"/>
                <a:sym typeface="Symbol"/>
              </a:rPr>
              <a:t></a:t>
            </a:r>
            <a:r>
              <a:rPr lang="en-US" sz="1200" dirty="0">
                <a:solidFill>
                  <a:srgbClr val="000000"/>
                </a:solidFill>
                <a:latin typeface="Arial" charset="0"/>
              </a:rPr>
              <a:t> </a:t>
            </a:r>
            <a:r>
              <a:rPr lang="en-US" sz="1000" dirty="0">
                <a:solidFill>
                  <a:srgbClr val="000000"/>
                </a:solidFill>
                <a:latin typeface="Arial" charset="0"/>
              </a:rPr>
              <a:t>and </a:t>
            </a:r>
            <a:r>
              <a:rPr lang="en-US" sz="1200" i="1" dirty="0">
                <a:solidFill>
                  <a:srgbClr val="000000"/>
                </a:solidFill>
                <a:latin typeface="Arial" charset="0"/>
                <a:sym typeface="Symbol"/>
              </a:rPr>
              <a:t></a:t>
            </a:r>
            <a:r>
              <a:rPr lang="en-US" sz="1000" i="1" dirty="0">
                <a:solidFill>
                  <a:srgbClr val="000000"/>
                </a:solidFill>
                <a:latin typeface="Arial" charset="0"/>
              </a:rPr>
              <a:t> </a:t>
            </a:r>
            <a:r>
              <a:rPr lang="en-US" sz="1000" dirty="0">
                <a:solidFill>
                  <a:srgbClr val="000000"/>
                </a:solidFill>
                <a:latin typeface="Arial" charset="0"/>
              </a:rPr>
              <a:t>are of the same sign, and retarded when they are of different sign.</a:t>
            </a:r>
            <a:endParaRPr lang="ru-RU" sz="1000" dirty="0">
              <a:solidFill>
                <a:srgbClr val="000000"/>
              </a:solidFill>
              <a:latin typeface="Arial" charset="0"/>
            </a:endParaRPr>
          </a:p>
          <a:p>
            <a:endParaRPr lang="ru-RU" altLang="ru-RU" sz="1000" dirty="0">
              <a:solidFill>
                <a:srgbClr val="000000"/>
              </a:solidFill>
              <a:latin typeface="Arial" charset="0"/>
              <a:sym typeface="Symbol" pitchFamily="18" charset="2"/>
            </a:endParaRPr>
          </a:p>
        </p:txBody>
      </p:sp>
      <p:sp>
        <p:nvSpPr>
          <p:cNvPr id="325707" name="Text Box 75"/>
          <p:cNvSpPr txBox="1">
            <a:spLocks noChangeArrowheads="1"/>
          </p:cNvSpPr>
          <p:nvPr/>
        </p:nvSpPr>
        <p:spPr bwMode="auto">
          <a:xfrm>
            <a:off x="7105650" y="3246438"/>
            <a:ext cx="163353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7D"/>
                </a:solidFill>
                <a:latin typeface="Arial" charset="0"/>
              </a:rPr>
              <a:t>Angular velocity is represented by the arc arrow towards the direction of rotation</a:t>
            </a:r>
            <a:r>
              <a:rPr lang="ru-RU" altLang="ru-RU" sz="1000" b="1" dirty="0" smtClean="0">
                <a:solidFill>
                  <a:srgbClr val="00007D"/>
                </a:solidFill>
                <a:latin typeface="Arial" charset="0"/>
              </a:rPr>
              <a:t>.</a:t>
            </a:r>
            <a:endParaRPr lang="ru-RU" altLang="ru-RU" sz="1000" dirty="0">
              <a:solidFill>
                <a:srgbClr val="000000"/>
              </a:solidFill>
              <a:latin typeface="Arial" charset="0"/>
              <a:sym typeface="Symbol" pitchFamily="18" charset="2"/>
            </a:endParaRPr>
          </a:p>
        </p:txBody>
      </p:sp>
      <p:sp>
        <p:nvSpPr>
          <p:cNvPr id="325708" name="AutoShape 76"/>
          <p:cNvSpPr>
            <a:spLocks noChangeArrowheads="1"/>
          </p:cNvSpPr>
          <p:nvPr/>
        </p:nvSpPr>
        <p:spPr bwMode="auto">
          <a:xfrm>
            <a:off x="1485900" y="1590675"/>
            <a:ext cx="228600" cy="295275"/>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709" name="Text Box 77"/>
          <p:cNvSpPr txBox="1">
            <a:spLocks noChangeArrowheads="1"/>
          </p:cNvSpPr>
          <p:nvPr/>
        </p:nvSpPr>
        <p:spPr bwMode="auto">
          <a:xfrm>
            <a:off x="1698625" y="1665288"/>
            <a:ext cx="293688"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5710" name="Text Box 78"/>
          <p:cNvSpPr txBox="1">
            <a:spLocks noChangeArrowheads="1"/>
          </p:cNvSpPr>
          <p:nvPr/>
        </p:nvSpPr>
        <p:spPr bwMode="auto">
          <a:xfrm>
            <a:off x="7142163" y="4006850"/>
            <a:ext cx="188118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a:solidFill>
                  <a:srgbClr val="00007D"/>
                </a:solidFill>
                <a:latin typeface="Arial" charset="0"/>
              </a:rPr>
              <a:t>Angular </a:t>
            </a:r>
            <a:r>
              <a:rPr lang="en-US" altLang="ru-RU" sz="1000" b="1" dirty="0" smtClean="0">
                <a:solidFill>
                  <a:srgbClr val="00007D"/>
                </a:solidFill>
                <a:latin typeface="Arial" charset="0"/>
              </a:rPr>
              <a:t>acceleration </a:t>
            </a:r>
            <a:r>
              <a:rPr lang="en-US" altLang="ru-RU" sz="1000" b="1" dirty="0">
                <a:solidFill>
                  <a:srgbClr val="00007D"/>
                </a:solidFill>
                <a:latin typeface="Arial" charset="0"/>
              </a:rPr>
              <a:t>is represented by the arc arrow towards the </a:t>
            </a:r>
            <a:r>
              <a:rPr lang="en-US" altLang="ru-RU" sz="1000" b="1" dirty="0" smtClean="0">
                <a:solidFill>
                  <a:srgbClr val="00007D"/>
                </a:solidFill>
                <a:latin typeface="Arial" charset="0"/>
              </a:rPr>
              <a:t>increase of the angle of </a:t>
            </a:r>
            <a:r>
              <a:rPr lang="en-US" altLang="ru-RU" sz="1000" b="1" dirty="0">
                <a:solidFill>
                  <a:srgbClr val="00007D"/>
                </a:solidFill>
                <a:latin typeface="Arial" charset="0"/>
              </a:rPr>
              <a:t>rotation </a:t>
            </a:r>
            <a:r>
              <a:rPr lang="en-US" altLang="ru-RU" sz="1000" b="1" dirty="0" smtClean="0">
                <a:solidFill>
                  <a:srgbClr val="00007D"/>
                </a:solidFill>
                <a:latin typeface="Arial" charset="0"/>
              </a:rPr>
              <a:t>if</a:t>
            </a:r>
            <a:r>
              <a:rPr lang="ru-RU" altLang="ru-RU" sz="1000" b="1" dirty="0" smtClean="0">
                <a:solidFill>
                  <a:srgbClr val="FF0000"/>
                </a:solidFill>
                <a:latin typeface="Arial" charset="0"/>
              </a:rPr>
              <a:t>                 </a:t>
            </a:r>
            <a:endParaRPr lang="ru-RU" altLang="ru-RU" sz="1000" b="1" dirty="0">
              <a:solidFill>
                <a:srgbClr val="FF0000"/>
              </a:solidFill>
              <a:latin typeface="Arial" charset="0"/>
              <a:sym typeface="Symbol" pitchFamily="18" charset="2"/>
            </a:endParaRPr>
          </a:p>
        </p:txBody>
      </p:sp>
      <p:graphicFrame>
        <p:nvGraphicFramePr>
          <p:cNvPr id="325711" name="Object 79"/>
          <p:cNvGraphicFramePr>
            <a:graphicFrameLocks noChangeAspect="1"/>
          </p:cNvGraphicFramePr>
          <p:nvPr>
            <p:extLst>
              <p:ext uri="{D42A27DB-BD31-4B8C-83A1-F6EECF244321}">
                <p14:modId xmlns:p14="http://schemas.microsoft.com/office/powerpoint/2010/main" val="2981966926"/>
              </p:ext>
            </p:extLst>
          </p:nvPr>
        </p:nvGraphicFramePr>
        <p:xfrm>
          <a:off x="7923213" y="4672013"/>
          <a:ext cx="485775" cy="190500"/>
        </p:xfrm>
        <a:graphic>
          <a:graphicData uri="http://schemas.openxmlformats.org/presentationml/2006/ole">
            <mc:AlternateContent xmlns:mc="http://schemas.openxmlformats.org/markup-compatibility/2006">
              <mc:Choice xmlns:v="urn:schemas-microsoft-com:vml" Requires="v">
                <p:oleObj spid="_x0000_s1392352" name="Equation" r:id="rId25" imgW="457200" imgH="190440" progId="Equation.DSMT4">
                  <p:embed/>
                </p:oleObj>
              </mc:Choice>
              <mc:Fallback>
                <p:oleObj name="Equation" r:id="rId25" imgW="457200" imgH="190440" progId="Equation.DSMT4">
                  <p:embed/>
                  <p:pic>
                    <p:nvPicPr>
                      <p:cNvPr id="0" name=""/>
                      <p:cNvPicPr>
                        <a:picLocks noChangeAspect="1" noChangeArrowheads="1"/>
                      </p:cNvPicPr>
                      <p:nvPr/>
                    </p:nvPicPr>
                    <p:blipFill>
                      <a:blip r:embed="rId26"/>
                      <a:srcRect/>
                      <a:stretch>
                        <a:fillRect/>
                      </a:stretch>
                    </p:blipFill>
                    <p:spPr bwMode="auto">
                      <a:xfrm>
                        <a:off x="7923213" y="4672013"/>
                        <a:ext cx="485775" cy="1905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25712" name="AutoShape 80"/>
          <p:cNvSpPr>
            <a:spLocks noChangeArrowheads="1"/>
          </p:cNvSpPr>
          <p:nvPr/>
        </p:nvSpPr>
        <p:spPr bwMode="auto">
          <a:xfrm>
            <a:off x="1484313" y="1989138"/>
            <a:ext cx="228600" cy="295275"/>
          </a:xfrm>
          <a:prstGeom prst="curvedRightArrow">
            <a:avLst>
              <a:gd name="adj1" fmla="val 25833"/>
              <a:gd name="adj2" fmla="val 51667"/>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5713" name="Text Box 81"/>
          <p:cNvSpPr txBox="1">
            <a:spLocks noChangeArrowheads="1"/>
          </p:cNvSpPr>
          <p:nvPr/>
        </p:nvSpPr>
        <p:spPr bwMode="auto">
          <a:xfrm>
            <a:off x="1735138" y="2025650"/>
            <a:ext cx="246062" cy="2746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FF0000"/>
                </a:solidFill>
                <a:latin typeface="Times New Roman" pitchFamily="18" charset="0"/>
                <a:cs typeface="Times New Roman" pitchFamily="18" charset="0"/>
              </a:rPr>
              <a:t>ε</a:t>
            </a:r>
          </a:p>
        </p:txBody>
      </p:sp>
      <p:sp>
        <p:nvSpPr>
          <p:cNvPr id="325714" name="Rectangle 82"/>
          <p:cNvSpPr>
            <a:spLocks noChangeArrowheads="1"/>
          </p:cNvSpPr>
          <p:nvPr/>
        </p:nvSpPr>
        <p:spPr bwMode="auto">
          <a:xfrm>
            <a:off x="131763" y="5463080"/>
            <a:ext cx="4896000" cy="3127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smtClean="0">
                <a:solidFill>
                  <a:srgbClr val="FF0000"/>
                </a:solidFill>
              </a:rPr>
              <a:t>If the </a:t>
            </a:r>
            <a:r>
              <a:rPr lang="en-US" sz="1000" b="1" dirty="0">
                <a:solidFill>
                  <a:srgbClr val="FF0000"/>
                </a:solidFill>
              </a:rPr>
              <a:t>angular velocity of a rotating body does not change the rotation is said to be uniform</a:t>
            </a:r>
            <a:r>
              <a:rPr lang="en-US" sz="1000" b="1" dirty="0" smtClean="0">
                <a:solidFill>
                  <a:srgbClr val="FF0000"/>
                </a:solidFill>
              </a:rPr>
              <a:t>.</a:t>
            </a:r>
            <a:endParaRPr lang="ru-RU" altLang="ru-RU" sz="1000" dirty="0">
              <a:solidFill>
                <a:srgbClr val="000000"/>
              </a:solidFill>
            </a:endParaRPr>
          </a:p>
        </p:txBody>
      </p:sp>
      <p:graphicFrame>
        <p:nvGraphicFramePr>
          <p:cNvPr id="325715" name="Object 83"/>
          <p:cNvGraphicFramePr>
            <a:graphicFrameLocks noChangeAspect="1"/>
          </p:cNvGraphicFramePr>
          <p:nvPr>
            <p:extLst>
              <p:ext uri="{D42A27DB-BD31-4B8C-83A1-F6EECF244321}">
                <p14:modId xmlns:p14="http://schemas.microsoft.com/office/powerpoint/2010/main" val="1649253079"/>
              </p:ext>
            </p:extLst>
          </p:nvPr>
        </p:nvGraphicFramePr>
        <p:xfrm>
          <a:off x="5156200" y="5602288"/>
          <a:ext cx="673100" cy="152400"/>
        </p:xfrm>
        <a:graphic>
          <a:graphicData uri="http://schemas.openxmlformats.org/presentationml/2006/ole">
            <mc:AlternateContent xmlns:mc="http://schemas.openxmlformats.org/markup-compatibility/2006">
              <mc:Choice xmlns:v="urn:schemas-microsoft-com:vml" Requires="v">
                <p:oleObj spid="_x0000_s1392353" name="Equation" r:id="rId27" imgW="634680" imgH="152280" progId="Equation.DSMT4">
                  <p:embed/>
                </p:oleObj>
              </mc:Choice>
              <mc:Fallback>
                <p:oleObj name="Equation" r:id="rId27" imgW="634680" imgH="152280" progId="Equation.DSMT4">
                  <p:embed/>
                  <p:pic>
                    <p:nvPicPr>
                      <p:cNvPr id="0" name=""/>
                      <p:cNvPicPr>
                        <a:picLocks noChangeAspect="1" noChangeArrowheads="1"/>
                      </p:cNvPicPr>
                      <p:nvPr/>
                    </p:nvPicPr>
                    <p:blipFill>
                      <a:blip r:embed="rId28"/>
                      <a:srcRect/>
                      <a:stretch>
                        <a:fillRect/>
                      </a:stretch>
                    </p:blipFill>
                    <p:spPr bwMode="auto">
                      <a:xfrm>
                        <a:off x="5156200" y="5602288"/>
                        <a:ext cx="673100" cy="1524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aphicFrame>
        <p:nvGraphicFramePr>
          <p:cNvPr id="325716" name="Object 84"/>
          <p:cNvGraphicFramePr>
            <a:graphicFrameLocks noChangeAspect="1"/>
          </p:cNvGraphicFramePr>
          <p:nvPr/>
        </p:nvGraphicFramePr>
        <p:xfrm>
          <a:off x="6042025" y="5475288"/>
          <a:ext cx="1685925" cy="520700"/>
        </p:xfrm>
        <a:graphic>
          <a:graphicData uri="http://schemas.openxmlformats.org/presentationml/2006/ole">
            <mc:AlternateContent xmlns:mc="http://schemas.openxmlformats.org/markup-compatibility/2006">
              <mc:Choice xmlns:v="urn:schemas-microsoft-com:vml" Requires="v">
                <p:oleObj spid="_x0000_s1392354" name="Формула" r:id="rId29" imgW="1587240" imgH="520560" progId="Equation.3">
                  <p:embed/>
                </p:oleObj>
              </mc:Choice>
              <mc:Fallback>
                <p:oleObj name="Формула" r:id="rId29" imgW="1587240" imgH="52056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042025" y="5475288"/>
                        <a:ext cx="1685925" cy="5207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717" name="Object 85"/>
          <p:cNvGraphicFramePr>
            <a:graphicFrameLocks noChangeAspect="1"/>
          </p:cNvGraphicFramePr>
          <p:nvPr>
            <p:extLst>
              <p:ext uri="{D42A27DB-BD31-4B8C-83A1-F6EECF244321}">
                <p14:modId xmlns:p14="http://schemas.microsoft.com/office/powerpoint/2010/main" val="651253654"/>
              </p:ext>
            </p:extLst>
          </p:nvPr>
        </p:nvGraphicFramePr>
        <p:xfrm>
          <a:off x="7924800" y="5562600"/>
          <a:ext cx="749300" cy="228600"/>
        </p:xfrm>
        <a:graphic>
          <a:graphicData uri="http://schemas.openxmlformats.org/presentationml/2006/ole">
            <mc:AlternateContent xmlns:mc="http://schemas.openxmlformats.org/markup-compatibility/2006">
              <mc:Choice xmlns:v="urn:schemas-microsoft-com:vml" Requires="v">
                <p:oleObj spid="_x0000_s1392355" name="Equation" r:id="rId31" imgW="749160" imgH="228600" progId="Equation.DSMT4">
                  <p:embed/>
                </p:oleObj>
              </mc:Choice>
              <mc:Fallback>
                <p:oleObj name="Equation" r:id="rId31" imgW="749160" imgH="228600" progId="Equation.DSMT4">
                  <p:embed/>
                  <p:pic>
                    <p:nvPicPr>
                      <p:cNvPr id="0" name=""/>
                      <p:cNvPicPr>
                        <a:picLocks noChangeAspect="1" noChangeArrowheads="1"/>
                      </p:cNvPicPr>
                      <p:nvPr/>
                    </p:nvPicPr>
                    <p:blipFill>
                      <a:blip r:embed="rId32"/>
                      <a:srcRect/>
                      <a:stretch>
                        <a:fillRect/>
                      </a:stretch>
                    </p:blipFill>
                    <p:spPr bwMode="auto">
                      <a:xfrm>
                        <a:off x="7924800" y="5562600"/>
                        <a:ext cx="749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5718" name="Rectangle 86"/>
          <p:cNvSpPr>
            <a:spLocks noChangeArrowheads="1"/>
          </p:cNvSpPr>
          <p:nvPr/>
        </p:nvSpPr>
        <p:spPr bwMode="auto">
          <a:xfrm>
            <a:off x="131763" y="5775818"/>
            <a:ext cx="5410200" cy="3127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a:solidFill>
                  <a:srgbClr val="FF0000"/>
                </a:solidFill>
              </a:rPr>
              <a:t>If the angular acceleration of a body does not change during the </a:t>
            </a:r>
            <a:r>
              <a:rPr lang="en-US" sz="1000" b="1" dirty="0" smtClean="0">
                <a:solidFill>
                  <a:srgbClr val="FF0000"/>
                </a:solidFill>
              </a:rPr>
              <a:t>rotation, the rotation </a:t>
            </a:r>
            <a:r>
              <a:rPr lang="en-US" sz="1000" b="1" dirty="0">
                <a:solidFill>
                  <a:srgbClr val="FF0000"/>
                </a:solidFill>
              </a:rPr>
              <a:t>is said to be uniformly variable.</a:t>
            </a:r>
            <a:endParaRPr lang="ru-RU" altLang="ru-RU" sz="1000" b="1" dirty="0">
              <a:solidFill>
                <a:srgbClr val="FF0000"/>
              </a:solidFill>
            </a:endParaRPr>
          </a:p>
        </p:txBody>
      </p:sp>
      <p:graphicFrame>
        <p:nvGraphicFramePr>
          <p:cNvPr id="325719" name="Object 87"/>
          <p:cNvGraphicFramePr>
            <a:graphicFrameLocks noChangeAspect="1"/>
          </p:cNvGraphicFramePr>
          <p:nvPr>
            <p:extLst>
              <p:ext uri="{D42A27DB-BD31-4B8C-83A1-F6EECF244321}">
                <p14:modId xmlns:p14="http://schemas.microsoft.com/office/powerpoint/2010/main" val="4099445652"/>
              </p:ext>
            </p:extLst>
          </p:nvPr>
        </p:nvGraphicFramePr>
        <p:xfrm>
          <a:off x="1395413" y="6238875"/>
          <a:ext cx="647700" cy="152400"/>
        </p:xfrm>
        <a:graphic>
          <a:graphicData uri="http://schemas.openxmlformats.org/presentationml/2006/ole">
            <mc:AlternateContent xmlns:mc="http://schemas.openxmlformats.org/markup-compatibility/2006">
              <mc:Choice xmlns:v="urn:schemas-microsoft-com:vml" Requires="v">
                <p:oleObj spid="_x0000_s1392356" name="Equation" r:id="rId33" imgW="609480" imgH="152280" progId="Equation.DSMT4">
                  <p:embed/>
                </p:oleObj>
              </mc:Choice>
              <mc:Fallback>
                <p:oleObj name="Equation" r:id="rId33" imgW="609480" imgH="152280" progId="Equation.DSMT4">
                  <p:embed/>
                  <p:pic>
                    <p:nvPicPr>
                      <p:cNvPr id="0" name=""/>
                      <p:cNvPicPr>
                        <a:picLocks noChangeAspect="1" noChangeArrowheads="1"/>
                      </p:cNvPicPr>
                      <p:nvPr/>
                    </p:nvPicPr>
                    <p:blipFill>
                      <a:blip r:embed="rId34"/>
                      <a:srcRect/>
                      <a:stretch>
                        <a:fillRect/>
                      </a:stretch>
                    </p:blipFill>
                    <p:spPr bwMode="auto">
                      <a:xfrm>
                        <a:off x="1395413" y="6238875"/>
                        <a:ext cx="647700" cy="1524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aphicFrame>
        <p:nvGraphicFramePr>
          <p:cNvPr id="325720" name="Object 88"/>
          <p:cNvGraphicFramePr>
            <a:graphicFrameLocks noChangeAspect="1"/>
          </p:cNvGraphicFramePr>
          <p:nvPr>
            <p:extLst>
              <p:ext uri="{D42A27DB-BD31-4B8C-83A1-F6EECF244321}">
                <p14:modId xmlns:p14="http://schemas.microsoft.com/office/powerpoint/2010/main" val="2556654919"/>
              </p:ext>
            </p:extLst>
          </p:nvPr>
        </p:nvGraphicFramePr>
        <p:xfrm>
          <a:off x="2720975" y="6149975"/>
          <a:ext cx="1658937" cy="482600"/>
        </p:xfrm>
        <a:graphic>
          <a:graphicData uri="http://schemas.openxmlformats.org/presentationml/2006/ole">
            <mc:AlternateContent xmlns:mc="http://schemas.openxmlformats.org/markup-compatibility/2006">
              <mc:Choice xmlns:v="urn:schemas-microsoft-com:vml" Requires="v">
                <p:oleObj spid="_x0000_s1392357" name="Формула" r:id="rId35" imgW="1562040" imgH="482400" progId="Equation.3">
                  <p:embed/>
                </p:oleObj>
              </mc:Choice>
              <mc:Fallback>
                <p:oleObj name="Формула" r:id="rId35" imgW="1562040" imgH="48240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720975" y="6149975"/>
                        <a:ext cx="1658937" cy="4826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721" name="Object 89"/>
          <p:cNvGraphicFramePr>
            <a:graphicFrameLocks noChangeAspect="1"/>
          </p:cNvGraphicFramePr>
          <p:nvPr>
            <p:extLst>
              <p:ext uri="{D42A27DB-BD31-4B8C-83A1-F6EECF244321}">
                <p14:modId xmlns:p14="http://schemas.microsoft.com/office/powerpoint/2010/main" val="2801149925"/>
              </p:ext>
            </p:extLst>
          </p:nvPr>
        </p:nvGraphicFramePr>
        <p:xfrm>
          <a:off x="4435475" y="6276975"/>
          <a:ext cx="749300" cy="228600"/>
        </p:xfrm>
        <a:graphic>
          <a:graphicData uri="http://schemas.openxmlformats.org/presentationml/2006/ole">
            <mc:AlternateContent xmlns:mc="http://schemas.openxmlformats.org/markup-compatibility/2006">
              <mc:Choice xmlns:v="urn:schemas-microsoft-com:vml" Requires="v">
                <p:oleObj spid="_x0000_s1392358" name="Equation" r:id="rId37" imgW="749160" imgH="228600" progId="Equation.DSMT4">
                  <p:embed/>
                </p:oleObj>
              </mc:Choice>
              <mc:Fallback>
                <p:oleObj name="Equation" r:id="rId37" imgW="749160" imgH="228600" progId="Equation.DSMT4">
                  <p:embed/>
                  <p:pic>
                    <p:nvPicPr>
                      <p:cNvPr id="0" name=""/>
                      <p:cNvPicPr>
                        <a:picLocks noChangeAspect="1" noChangeArrowheads="1"/>
                      </p:cNvPicPr>
                      <p:nvPr/>
                    </p:nvPicPr>
                    <p:blipFill>
                      <a:blip r:embed="rId38"/>
                      <a:srcRect/>
                      <a:stretch>
                        <a:fillRect/>
                      </a:stretch>
                    </p:blipFill>
                    <p:spPr bwMode="auto">
                      <a:xfrm>
                        <a:off x="4435475" y="6276975"/>
                        <a:ext cx="749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5722" name="Object 90"/>
          <p:cNvGraphicFramePr>
            <a:graphicFrameLocks noChangeAspect="1"/>
          </p:cNvGraphicFramePr>
          <p:nvPr>
            <p:extLst>
              <p:ext uri="{D42A27DB-BD31-4B8C-83A1-F6EECF244321}">
                <p14:modId xmlns:p14="http://schemas.microsoft.com/office/powerpoint/2010/main" val="857580525"/>
              </p:ext>
            </p:extLst>
          </p:nvPr>
        </p:nvGraphicFramePr>
        <p:xfrm>
          <a:off x="5240555" y="6130925"/>
          <a:ext cx="2144712" cy="520700"/>
        </p:xfrm>
        <a:graphic>
          <a:graphicData uri="http://schemas.openxmlformats.org/presentationml/2006/ole">
            <mc:AlternateContent xmlns:mc="http://schemas.openxmlformats.org/markup-compatibility/2006">
              <mc:Choice xmlns:v="urn:schemas-microsoft-com:vml" Requires="v">
                <p:oleObj spid="_x0000_s1392359" name="Формула" r:id="rId39" imgW="2019240" imgH="520560" progId="Equation.3">
                  <p:embed/>
                </p:oleObj>
              </mc:Choice>
              <mc:Fallback>
                <p:oleObj name="Формула" r:id="rId39" imgW="2019240" imgH="52056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5240555" y="6130925"/>
                        <a:ext cx="2144712" cy="5207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723" name="Object 91"/>
          <p:cNvGraphicFramePr>
            <a:graphicFrameLocks noChangeAspect="1"/>
          </p:cNvGraphicFramePr>
          <p:nvPr>
            <p:extLst>
              <p:ext uri="{D42A27DB-BD31-4B8C-83A1-F6EECF244321}">
                <p14:modId xmlns:p14="http://schemas.microsoft.com/office/powerpoint/2010/main" val="1320781211"/>
              </p:ext>
            </p:extLst>
          </p:nvPr>
        </p:nvGraphicFramePr>
        <p:xfrm>
          <a:off x="7477125" y="6132513"/>
          <a:ext cx="1181100" cy="419100"/>
        </p:xfrm>
        <a:graphic>
          <a:graphicData uri="http://schemas.openxmlformats.org/presentationml/2006/ole">
            <mc:AlternateContent xmlns:mc="http://schemas.openxmlformats.org/markup-compatibility/2006">
              <mc:Choice xmlns:v="urn:schemas-microsoft-com:vml" Requires="v">
                <p:oleObj spid="_x0000_s1392360" name="Equation" r:id="rId41" imgW="1180800" imgH="419040" progId="Equation.DSMT4">
                  <p:embed/>
                </p:oleObj>
              </mc:Choice>
              <mc:Fallback>
                <p:oleObj name="Equation" r:id="rId41" imgW="1180800" imgH="419040" progId="Equation.DSMT4">
                  <p:embed/>
                  <p:pic>
                    <p:nvPicPr>
                      <p:cNvPr id="0" name=""/>
                      <p:cNvPicPr>
                        <a:picLocks noChangeAspect="1" noChangeArrowheads="1"/>
                      </p:cNvPicPr>
                      <p:nvPr/>
                    </p:nvPicPr>
                    <p:blipFill>
                      <a:blip r:embed="rId42"/>
                      <a:srcRect/>
                      <a:stretch>
                        <a:fillRect/>
                      </a:stretch>
                    </p:blipFill>
                    <p:spPr bwMode="auto">
                      <a:xfrm>
                        <a:off x="7477125" y="6132513"/>
                        <a:ext cx="11811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5730" name="AutoShape 98">
            <a:hlinkClick r:id="rId4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5731" name="AutoShape 9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5732" name="AutoShape 100">
            <a:hlinkClick r:id="" action="ppaction://hlinkshowjump?jump=nextslide" highlightClick="1"/>
          </p:cNvPr>
          <p:cNvSpPr>
            <a:spLocks noChangeArrowheads="1"/>
          </p:cNvSpPr>
          <p:nvPr/>
        </p:nvSpPr>
        <p:spPr bwMode="auto">
          <a:xfrm>
            <a:off x="4154349" y="570450"/>
            <a:ext cx="36000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5733" name="Oval 10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7</a:t>
            </a:r>
            <a:endParaRPr lang="ru-RU" altLang="ru-RU" sz="1000" b="1" dirty="0">
              <a:solidFill>
                <a:srgbClr val="00007D"/>
              </a:solidFill>
              <a:latin typeface="Arial" charset="0"/>
            </a:endParaRPr>
          </a:p>
        </p:txBody>
      </p:sp>
      <p:pic>
        <p:nvPicPr>
          <p:cNvPr id="78" name="Picture 15" descr="Z:\Символ НГУ_4.JPG"/>
          <p:cNvPicPr>
            <a:picLocks noChangeAspect="1" noChangeArrowheads="1"/>
          </p:cNvPicPr>
          <p:nvPr/>
        </p:nvPicPr>
        <p:blipFill>
          <a:blip r:embed="rId44" cstate="print">
            <a:extLst>
              <a:ext uri="{BEBA8EAE-BF5A-486C-A8C5-ECC9F3942E4B}">
                <a14:imgProps xmlns:a14="http://schemas.microsoft.com/office/drawing/2010/main">
                  <a14:imgLayer r:embed="rId4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90870" y="120450"/>
            <a:ext cx="1020339"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705643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5676"/>
                                        </p:tgtEl>
                                        <p:attrNameLst>
                                          <p:attrName>style.visibility</p:attrName>
                                        </p:attrNameLst>
                                      </p:cBhvr>
                                      <p:to>
                                        <p:strVal val="visible"/>
                                      </p:to>
                                    </p:set>
                                    <p:anim calcmode="lin" valueType="num">
                                      <p:cBhvr additive="base">
                                        <p:cTn id="7" dur="500" fill="hold"/>
                                        <p:tgtEl>
                                          <p:spTgt spid="325676"/>
                                        </p:tgtEl>
                                        <p:attrNameLst>
                                          <p:attrName>ppt_x</p:attrName>
                                        </p:attrNameLst>
                                      </p:cBhvr>
                                      <p:tavLst>
                                        <p:tav tm="0">
                                          <p:val>
                                            <p:strVal val="#ppt_x"/>
                                          </p:val>
                                        </p:tav>
                                        <p:tav tm="100000">
                                          <p:val>
                                            <p:strVal val="#ppt_x"/>
                                          </p:val>
                                        </p:tav>
                                      </p:tavLst>
                                    </p:anim>
                                    <p:anim calcmode="lin" valueType="num">
                                      <p:cBhvr additive="base">
                                        <p:cTn id="8" dur="500" fill="hold"/>
                                        <p:tgtEl>
                                          <p:spTgt spid="32567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5686"/>
                                        </p:tgtEl>
                                        <p:attrNameLst>
                                          <p:attrName>style.visibility</p:attrName>
                                        </p:attrNameLst>
                                      </p:cBhvr>
                                      <p:to>
                                        <p:strVal val="visible"/>
                                      </p:to>
                                    </p:set>
                                    <p:anim calcmode="lin" valueType="num">
                                      <p:cBhvr additive="base">
                                        <p:cTn id="11" dur="500" fill="hold"/>
                                        <p:tgtEl>
                                          <p:spTgt spid="325686"/>
                                        </p:tgtEl>
                                        <p:attrNameLst>
                                          <p:attrName>ppt_x</p:attrName>
                                        </p:attrNameLst>
                                      </p:cBhvr>
                                      <p:tavLst>
                                        <p:tav tm="0">
                                          <p:val>
                                            <p:strVal val="#ppt_x"/>
                                          </p:val>
                                        </p:tav>
                                        <p:tav tm="100000">
                                          <p:val>
                                            <p:strVal val="#ppt_x"/>
                                          </p:val>
                                        </p:tav>
                                      </p:tavLst>
                                    </p:anim>
                                    <p:anim calcmode="lin" valueType="num">
                                      <p:cBhvr additive="base">
                                        <p:cTn id="12" dur="500" fill="hold"/>
                                        <p:tgtEl>
                                          <p:spTgt spid="3256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5687"/>
                                        </p:tgtEl>
                                        <p:attrNameLst>
                                          <p:attrName>style.visibility</p:attrName>
                                        </p:attrNameLst>
                                      </p:cBhvr>
                                      <p:to>
                                        <p:strVal val="visible"/>
                                      </p:to>
                                    </p:set>
                                    <p:anim calcmode="lin" valueType="num">
                                      <p:cBhvr additive="base">
                                        <p:cTn id="15" dur="500" fill="hold"/>
                                        <p:tgtEl>
                                          <p:spTgt spid="325687"/>
                                        </p:tgtEl>
                                        <p:attrNameLst>
                                          <p:attrName>ppt_x</p:attrName>
                                        </p:attrNameLst>
                                      </p:cBhvr>
                                      <p:tavLst>
                                        <p:tav tm="0">
                                          <p:val>
                                            <p:strVal val="#ppt_x"/>
                                          </p:val>
                                        </p:tav>
                                        <p:tav tm="100000">
                                          <p:val>
                                            <p:strVal val="#ppt_x"/>
                                          </p:val>
                                        </p:tav>
                                      </p:tavLst>
                                    </p:anim>
                                    <p:anim calcmode="lin" valueType="num">
                                      <p:cBhvr additive="base">
                                        <p:cTn id="16" dur="500" fill="hold"/>
                                        <p:tgtEl>
                                          <p:spTgt spid="325687"/>
                                        </p:tgtEl>
                                        <p:attrNameLst>
                                          <p:attrName>ppt_y</p:attrName>
                                        </p:attrNameLst>
                                      </p:cBhvr>
                                      <p:tavLst>
                                        <p:tav tm="0">
                                          <p:val>
                                            <p:strVal val="1+#ppt_h/2"/>
                                          </p:val>
                                        </p:tav>
                                        <p:tav tm="100000">
                                          <p:val>
                                            <p:strVal val="#ppt_y"/>
                                          </p:val>
                                        </p:tav>
                                      </p:tavLst>
                                    </p:anim>
                                  </p:childTnLst>
                                </p:cTn>
                              </p:par>
                            </p:childTnLst>
                          </p:cTn>
                        </p:par>
                        <p:par>
                          <p:cTn id="17" fill="hold" nodeType="afterGroup">
                            <p:stCondLst>
                              <p:cond delay="500"/>
                            </p:stCondLst>
                            <p:childTnLst>
                              <p:par>
                                <p:cTn id="18" presetID="9" presetClass="exit" presetSubtype="0" fill="hold" grpId="0" nodeType="afterEffect">
                                  <p:stCondLst>
                                    <p:cond delay="0"/>
                                  </p:stCondLst>
                                  <p:childTnLst>
                                    <p:animEffect transition="out" filter="dissolve">
                                      <p:cBhvr>
                                        <p:cTn id="19" dur="500"/>
                                        <p:tgtEl>
                                          <p:spTgt spid="325646"/>
                                        </p:tgtEl>
                                      </p:cBhvr>
                                    </p:animEffect>
                                    <p:set>
                                      <p:cBhvr>
                                        <p:cTn id="20" dur="1" fill="hold">
                                          <p:stCondLst>
                                            <p:cond delay="499"/>
                                          </p:stCondLst>
                                        </p:cTn>
                                        <p:tgtEl>
                                          <p:spTgt spid="325646"/>
                                        </p:tgtEl>
                                        <p:attrNameLst>
                                          <p:attrName>style.visibility</p:attrName>
                                        </p:attrNameLst>
                                      </p:cBhvr>
                                      <p:to>
                                        <p:strVal val="hidden"/>
                                      </p:to>
                                    </p:set>
                                  </p:childTnLst>
                                </p:cTn>
                              </p:par>
                              <p:par>
                                <p:cTn id="21" presetID="9" presetClass="exit" presetSubtype="0" fill="hold" grpId="0" nodeType="withEffect">
                                  <p:stCondLst>
                                    <p:cond delay="0"/>
                                  </p:stCondLst>
                                  <p:childTnLst>
                                    <p:animEffect transition="out" filter="dissolve">
                                      <p:cBhvr>
                                        <p:cTn id="22" dur="500"/>
                                        <p:tgtEl>
                                          <p:spTgt spid="325645"/>
                                        </p:tgtEl>
                                      </p:cBhvr>
                                    </p:animEffect>
                                    <p:set>
                                      <p:cBhvr>
                                        <p:cTn id="23" dur="1" fill="hold">
                                          <p:stCondLst>
                                            <p:cond delay="499"/>
                                          </p:stCondLst>
                                        </p:cTn>
                                        <p:tgtEl>
                                          <p:spTgt spid="325645"/>
                                        </p:tgtEl>
                                        <p:attrNameLst>
                                          <p:attrName>style.visibility</p:attrName>
                                        </p:attrNameLst>
                                      </p:cBhvr>
                                      <p:to>
                                        <p:strVal val="hidden"/>
                                      </p:to>
                                    </p:set>
                                  </p:childTnLst>
                                </p:cTn>
                              </p:par>
                              <p:par>
                                <p:cTn id="24" presetID="1" presetClass="entr" presetSubtype="0" fill="hold" grpId="0" nodeType="withEffect">
                                  <p:stCondLst>
                                    <p:cond delay="0"/>
                                  </p:stCondLst>
                                  <p:childTnLst>
                                    <p:set>
                                      <p:cBhvr>
                                        <p:cTn id="25" dur="1" fill="hold">
                                          <p:stCondLst>
                                            <p:cond delay="0"/>
                                          </p:stCondLst>
                                        </p:cTn>
                                        <p:tgtEl>
                                          <p:spTgt spid="32567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25678"/>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25679"/>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25682"/>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325684"/>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25685"/>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25688"/>
                                        </p:tgtEl>
                                        <p:attrNameLst>
                                          <p:attrName>style.visibility</p:attrName>
                                        </p:attrNameLst>
                                      </p:cBhvr>
                                      <p:to>
                                        <p:strVal val="visible"/>
                                      </p:to>
                                    </p:set>
                                    <p:anim calcmode="lin" valueType="num">
                                      <p:cBhvr additive="base">
                                        <p:cTn id="40" dur="500" fill="hold"/>
                                        <p:tgtEl>
                                          <p:spTgt spid="325688"/>
                                        </p:tgtEl>
                                        <p:attrNameLst>
                                          <p:attrName>ppt_x</p:attrName>
                                        </p:attrNameLst>
                                      </p:cBhvr>
                                      <p:tavLst>
                                        <p:tav tm="0">
                                          <p:val>
                                            <p:strVal val="#ppt_x"/>
                                          </p:val>
                                        </p:tav>
                                        <p:tav tm="100000">
                                          <p:val>
                                            <p:strVal val="#ppt_x"/>
                                          </p:val>
                                        </p:tav>
                                      </p:tavLst>
                                    </p:anim>
                                    <p:anim calcmode="lin" valueType="num">
                                      <p:cBhvr additive="base">
                                        <p:cTn id="41" dur="500" fill="hold"/>
                                        <p:tgtEl>
                                          <p:spTgt spid="325688"/>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3256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5690"/>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5691"/>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2569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25693"/>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25694"/>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25695"/>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25696"/>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25707"/>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5708"/>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2570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325697"/>
                                        </p:tgtEl>
                                        <p:attrNameLst>
                                          <p:attrName>style.visibility</p:attrName>
                                        </p:attrNameLst>
                                      </p:cBhvr>
                                      <p:to>
                                        <p:strVal val="visible"/>
                                      </p:to>
                                    </p:set>
                                    <p:anim calcmode="lin" valueType="num">
                                      <p:cBhvr additive="base">
                                        <p:cTn id="73" dur="500" fill="hold"/>
                                        <p:tgtEl>
                                          <p:spTgt spid="325697"/>
                                        </p:tgtEl>
                                        <p:attrNameLst>
                                          <p:attrName>ppt_x</p:attrName>
                                        </p:attrNameLst>
                                      </p:cBhvr>
                                      <p:tavLst>
                                        <p:tav tm="0">
                                          <p:val>
                                            <p:strVal val="#ppt_x"/>
                                          </p:val>
                                        </p:tav>
                                        <p:tav tm="100000">
                                          <p:val>
                                            <p:strVal val="#ppt_x"/>
                                          </p:val>
                                        </p:tav>
                                      </p:tavLst>
                                    </p:anim>
                                    <p:anim calcmode="lin" valueType="num">
                                      <p:cBhvr additive="base">
                                        <p:cTn id="74" dur="500" fill="hold"/>
                                        <p:tgtEl>
                                          <p:spTgt spid="325697"/>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500"/>
                            </p:stCondLst>
                            <p:childTnLst>
                              <p:par>
                                <p:cTn id="76" presetID="1" presetClass="entr" presetSubtype="0" fill="hold" nodeType="afterEffect">
                                  <p:stCondLst>
                                    <p:cond delay="0"/>
                                  </p:stCondLst>
                                  <p:childTnLst>
                                    <p:set>
                                      <p:cBhvr>
                                        <p:cTn id="77" dur="1" fill="hold">
                                          <p:stCondLst>
                                            <p:cond delay="0"/>
                                          </p:stCondLst>
                                        </p:cTn>
                                        <p:tgtEl>
                                          <p:spTgt spid="325698"/>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25699"/>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25700"/>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325701"/>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25702"/>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325703"/>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25704"/>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25710"/>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25711"/>
                                        </p:tgtEl>
                                        <p:attrNameLst>
                                          <p:attrName>style.visibility</p:attrName>
                                        </p:attrNameLst>
                                      </p:cBhvr>
                                      <p:to>
                                        <p:strVal val="visible"/>
                                      </p:to>
                                    </p:set>
                                  </p:childTnLst>
                                </p:cTn>
                              </p:par>
                              <p:par>
                                <p:cTn id="98" presetID="1" presetClass="entr" presetSubtype="0" fill="hold" grpId="0" nodeType="withEffect">
                                  <p:stCondLst>
                                    <p:cond delay="0"/>
                                  </p:stCondLst>
                                  <p:childTnLst>
                                    <p:set>
                                      <p:cBhvr>
                                        <p:cTn id="99" dur="1" fill="hold">
                                          <p:stCondLst>
                                            <p:cond delay="0"/>
                                          </p:stCondLst>
                                        </p:cTn>
                                        <p:tgtEl>
                                          <p:spTgt spid="325712"/>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25713"/>
                                        </p:tgtEl>
                                        <p:attrNameLst>
                                          <p:attrName>style.visibility</p:attrName>
                                        </p:attrNameLst>
                                      </p:cBhvr>
                                      <p:to>
                                        <p:strVal val="visible"/>
                                      </p:to>
                                    </p:se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1" presetClass="entr" presetSubtype="0" fill="hold" grpId="0" nodeType="clickEffect">
                                  <p:stCondLst>
                                    <p:cond delay="0"/>
                                  </p:stCondLst>
                                  <p:childTnLst>
                                    <p:set>
                                      <p:cBhvr>
                                        <p:cTn id="105" dur="1" fill="hold">
                                          <p:stCondLst>
                                            <p:cond delay="0"/>
                                          </p:stCondLst>
                                        </p:cTn>
                                        <p:tgtEl>
                                          <p:spTgt spid="325705"/>
                                        </p:tgtEl>
                                        <p:attrNameLst>
                                          <p:attrName>style.visibility</p:attrName>
                                        </p:attrNameLst>
                                      </p:cBhvr>
                                      <p:to>
                                        <p:strVal val="visible"/>
                                      </p:to>
                                    </p:se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2" presetClass="entr" presetSubtype="4" fill="hold" grpId="0" nodeType="clickEffect">
                                  <p:stCondLst>
                                    <p:cond delay="0"/>
                                  </p:stCondLst>
                                  <p:childTnLst>
                                    <p:set>
                                      <p:cBhvr>
                                        <p:cTn id="109" dur="1" fill="hold">
                                          <p:stCondLst>
                                            <p:cond delay="0"/>
                                          </p:stCondLst>
                                        </p:cTn>
                                        <p:tgtEl>
                                          <p:spTgt spid="325714"/>
                                        </p:tgtEl>
                                        <p:attrNameLst>
                                          <p:attrName>style.visibility</p:attrName>
                                        </p:attrNameLst>
                                      </p:cBhvr>
                                      <p:to>
                                        <p:strVal val="visible"/>
                                      </p:to>
                                    </p:set>
                                    <p:anim calcmode="lin" valueType="num">
                                      <p:cBhvr additive="base">
                                        <p:cTn id="110" dur="500" fill="hold"/>
                                        <p:tgtEl>
                                          <p:spTgt spid="325714"/>
                                        </p:tgtEl>
                                        <p:attrNameLst>
                                          <p:attrName>ppt_x</p:attrName>
                                        </p:attrNameLst>
                                      </p:cBhvr>
                                      <p:tavLst>
                                        <p:tav tm="0">
                                          <p:val>
                                            <p:strVal val="#ppt_x"/>
                                          </p:val>
                                        </p:tav>
                                        <p:tav tm="100000">
                                          <p:val>
                                            <p:strVal val="#ppt_x"/>
                                          </p:val>
                                        </p:tav>
                                      </p:tavLst>
                                    </p:anim>
                                    <p:anim calcmode="lin" valueType="num">
                                      <p:cBhvr additive="base">
                                        <p:cTn id="111" dur="500" fill="hold"/>
                                        <p:tgtEl>
                                          <p:spTgt spid="325714"/>
                                        </p:tgtEl>
                                        <p:attrNameLst>
                                          <p:attrName>ppt_y</p:attrName>
                                        </p:attrNameLst>
                                      </p:cBhvr>
                                      <p:tavLst>
                                        <p:tav tm="0">
                                          <p:val>
                                            <p:strVal val="1+#ppt_h/2"/>
                                          </p:val>
                                        </p:tav>
                                        <p:tav tm="100000">
                                          <p:val>
                                            <p:strVal val="#ppt_y"/>
                                          </p:val>
                                        </p:tav>
                                      </p:tavLst>
                                    </p:anim>
                                  </p:childTnLst>
                                </p:cTn>
                              </p:par>
                              <p:par>
                                <p:cTn id="112" presetID="2" presetClass="entr" presetSubtype="4" fill="hold" nodeType="withEffect">
                                  <p:stCondLst>
                                    <p:cond delay="0"/>
                                  </p:stCondLst>
                                  <p:childTnLst>
                                    <p:set>
                                      <p:cBhvr>
                                        <p:cTn id="113" dur="1" fill="hold">
                                          <p:stCondLst>
                                            <p:cond delay="0"/>
                                          </p:stCondLst>
                                        </p:cTn>
                                        <p:tgtEl>
                                          <p:spTgt spid="325715"/>
                                        </p:tgtEl>
                                        <p:attrNameLst>
                                          <p:attrName>style.visibility</p:attrName>
                                        </p:attrNameLst>
                                      </p:cBhvr>
                                      <p:to>
                                        <p:strVal val="visible"/>
                                      </p:to>
                                    </p:set>
                                    <p:anim calcmode="lin" valueType="num">
                                      <p:cBhvr additive="base">
                                        <p:cTn id="114" dur="500" fill="hold"/>
                                        <p:tgtEl>
                                          <p:spTgt spid="325715"/>
                                        </p:tgtEl>
                                        <p:attrNameLst>
                                          <p:attrName>ppt_x</p:attrName>
                                        </p:attrNameLst>
                                      </p:cBhvr>
                                      <p:tavLst>
                                        <p:tav tm="0">
                                          <p:val>
                                            <p:strVal val="#ppt_x"/>
                                          </p:val>
                                        </p:tav>
                                        <p:tav tm="100000">
                                          <p:val>
                                            <p:strVal val="#ppt_x"/>
                                          </p:val>
                                        </p:tav>
                                      </p:tavLst>
                                    </p:anim>
                                    <p:anim calcmode="lin" valueType="num">
                                      <p:cBhvr additive="base">
                                        <p:cTn id="115" dur="500" fill="hold"/>
                                        <p:tgtEl>
                                          <p:spTgt spid="325715"/>
                                        </p:tgtEl>
                                        <p:attrNameLst>
                                          <p:attrName>ppt_y</p:attrName>
                                        </p:attrNameLst>
                                      </p:cBhvr>
                                      <p:tavLst>
                                        <p:tav tm="0">
                                          <p:val>
                                            <p:strVal val="1+#ppt_h/2"/>
                                          </p:val>
                                        </p:tav>
                                        <p:tav tm="100000">
                                          <p:val>
                                            <p:strVal val="#ppt_y"/>
                                          </p:val>
                                        </p:tav>
                                      </p:tavLst>
                                    </p:anim>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 presetClass="entr" presetSubtype="0" fill="hold" nodeType="clickEffect">
                                  <p:stCondLst>
                                    <p:cond delay="0"/>
                                  </p:stCondLst>
                                  <p:childTnLst>
                                    <p:set>
                                      <p:cBhvr>
                                        <p:cTn id="119" dur="1" fill="hold">
                                          <p:stCondLst>
                                            <p:cond delay="0"/>
                                          </p:stCondLst>
                                        </p:cTn>
                                        <p:tgtEl>
                                          <p:spTgt spid="325716"/>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25717"/>
                                        </p:tgtEl>
                                        <p:attrNameLst>
                                          <p:attrName>style.visibility</p:attrName>
                                        </p:attrNameLst>
                                      </p:cBhvr>
                                      <p:to>
                                        <p:strVal val="visible"/>
                                      </p:to>
                                    </p:set>
                                  </p:childTnLst>
                                </p:cTn>
                              </p:par>
                            </p:childTnLst>
                          </p:cTn>
                        </p:par>
                      </p:childTnLst>
                    </p:cTn>
                  </p:par>
                  <p:par>
                    <p:cTn id="122" fill="hold" nodeType="clickPar">
                      <p:stCondLst>
                        <p:cond delay="indefinite"/>
                      </p:stCondLst>
                      <p:childTnLst>
                        <p:par>
                          <p:cTn id="123" fill="hold" nodeType="withGroup">
                            <p:stCondLst>
                              <p:cond delay="0"/>
                            </p:stCondLst>
                            <p:childTnLst>
                              <p:par>
                                <p:cTn id="124" presetID="2" presetClass="entr" presetSubtype="4" fill="hold" grpId="0" nodeType="clickEffect">
                                  <p:stCondLst>
                                    <p:cond delay="0"/>
                                  </p:stCondLst>
                                  <p:childTnLst>
                                    <p:set>
                                      <p:cBhvr>
                                        <p:cTn id="125" dur="1" fill="hold">
                                          <p:stCondLst>
                                            <p:cond delay="0"/>
                                          </p:stCondLst>
                                        </p:cTn>
                                        <p:tgtEl>
                                          <p:spTgt spid="325718"/>
                                        </p:tgtEl>
                                        <p:attrNameLst>
                                          <p:attrName>style.visibility</p:attrName>
                                        </p:attrNameLst>
                                      </p:cBhvr>
                                      <p:to>
                                        <p:strVal val="visible"/>
                                      </p:to>
                                    </p:set>
                                    <p:anim calcmode="lin" valueType="num">
                                      <p:cBhvr additive="base">
                                        <p:cTn id="126" dur="500" fill="hold"/>
                                        <p:tgtEl>
                                          <p:spTgt spid="325718"/>
                                        </p:tgtEl>
                                        <p:attrNameLst>
                                          <p:attrName>ppt_x</p:attrName>
                                        </p:attrNameLst>
                                      </p:cBhvr>
                                      <p:tavLst>
                                        <p:tav tm="0">
                                          <p:val>
                                            <p:strVal val="#ppt_x"/>
                                          </p:val>
                                        </p:tav>
                                        <p:tav tm="100000">
                                          <p:val>
                                            <p:strVal val="#ppt_x"/>
                                          </p:val>
                                        </p:tav>
                                      </p:tavLst>
                                    </p:anim>
                                    <p:anim calcmode="lin" valueType="num">
                                      <p:cBhvr additive="base">
                                        <p:cTn id="127" dur="500" fill="hold"/>
                                        <p:tgtEl>
                                          <p:spTgt spid="325718"/>
                                        </p:tgtEl>
                                        <p:attrNameLst>
                                          <p:attrName>ppt_y</p:attrName>
                                        </p:attrNameLst>
                                      </p:cBhvr>
                                      <p:tavLst>
                                        <p:tav tm="0">
                                          <p:val>
                                            <p:strVal val="1+#ppt_h/2"/>
                                          </p:val>
                                        </p:tav>
                                        <p:tav tm="100000">
                                          <p:val>
                                            <p:strVal val="#ppt_y"/>
                                          </p:val>
                                        </p:tav>
                                      </p:tavLst>
                                    </p:anim>
                                  </p:childTnLst>
                                </p:cTn>
                              </p:par>
                              <p:par>
                                <p:cTn id="128" presetID="2" presetClass="entr" presetSubtype="4" fill="hold" nodeType="withEffect">
                                  <p:stCondLst>
                                    <p:cond delay="0"/>
                                  </p:stCondLst>
                                  <p:childTnLst>
                                    <p:set>
                                      <p:cBhvr>
                                        <p:cTn id="129" dur="1" fill="hold">
                                          <p:stCondLst>
                                            <p:cond delay="0"/>
                                          </p:stCondLst>
                                        </p:cTn>
                                        <p:tgtEl>
                                          <p:spTgt spid="325719"/>
                                        </p:tgtEl>
                                        <p:attrNameLst>
                                          <p:attrName>style.visibility</p:attrName>
                                        </p:attrNameLst>
                                      </p:cBhvr>
                                      <p:to>
                                        <p:strVal val="visible"/>
                                      </p:to>
                                    </p:set>
                                    <p:anim calcmode="lin" valueType="num">
                                      <p:cBhvr additive="base">
                                        <p:cTn id="130" dur="500" fill="hold"/>
                                        <p:tgtEl>
                                          <p:spTgt spid="325719"/>
                                        </p:tgtEl>
                                        <p:attrNameLst>
                                          <p:attrName>ppt_x</p:attrName>
                                        </p:attrNameLst>
                                      </p:cBhvr>
                                      <p:tavLst>
                                        <p:tav tm="0">
                                          <p:val>
                                            <p:strVal val="#ppt_x"/>
                                          </p:val>
                                        </p:tav>
                                        <p:tav tm="100000">
                                          <p:val>
                                            <p:strVal val="#ppt_x"/>
                                          </p:val>
                                        </p:tav>
                                      </p:tavLst>
                                    </p:anim>
                                    <p:anim calcmode="lin" valueType="num">
                                      <p:cBhvr additive="base">
                                        <p:cTn id="131" dur="500" fill="hold"/>
                                        <p:tgtEl>
                                          <p:spTgt spid="325719"/>
                                        </p:tgtEl>
                                        <p:attrNameLst>
                                          <p:attrName>ppt_y</p:attrName>
                                        </p:attrNameLst>
                                      </p:cBhvr>
                                      <p:tavLst>
                                        <p:tav tm="0">
                                          <p:val>
                                            <p:strVal val="1+#ppt_h/2"/>
                                          </p:val>
                                        </p:tav>
                                        <p:tav tm="100000">
                                          <p:val>
                                            <p:strVal val="#ppt_y"/>
                                          </p:val>
                                        </p:tav>
                                      </p:tavLst>
                                    </p:anim>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 presetClass="entr" presetSubtype="0" fill="hold" nodeType="clickEffect">
                                  <p:stCondLst>
                                    <p:cond delay="0"/>
                                  </p:stCondLst>
                                  <p:childTnLst>
                                    <p:set>
                                      <p:cBhvr>
                                        <p:cTn id="135" dur="1" fill="hold">
                                          <p:stCondLst>
                                            <p:cond delay="0"/>
                                          </p:stCondLst>
                                        </p:cTn>
                                        <p:tgtEl>
                                          <p:spTgt spid="325720"/>
                                        </p:tgtEl>
                                        <p:attrNameLst>
                                          <p:attrName>style.visibility</p:attrName>
                                        </p:attrNameLst>
                                      </p:cBhvr>
                                      <p:to>
                                        <p:strVal val="visible"/>
                                      </p:to>
                                    </p:set>
                                  </p:childTnLst>
                                </p:cTn>
                              </p:par>
                              <p:par>
                                <p:cTn id="136" presetID="1" presetClass="entr" presetSubtype="0" fill="hold" nodeType="withEffect">
                                  <p:stCondLst>
                                    <p:cond delay="0"/>
                                  </p:stCondLst>
                                  <p:childTnLst>
                                    <p:set>
                                      <p:cBhvr>
                                        <p:cTn id="137" dur="1" fill="hold">
                                          <p:stCondLst>
                                            <p:cond delay="0"/>
                                          </p:stCondLst>
                                        </p:cTn>
                                        <p:tgtEl>
                                          <p:spTgt spid="325721"/>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 presetClass="entr" presetSubtype="0" fill="hold" nodeType="clickEffect">
                                  <p:stCondLst>
                                    <p:cond delay="0"/>
                                  </p:stCondLst>
                                  <p:childTnLst>
                                    <p:set>
                                      <p:cBhvr>
                                        <p:cTn id="141" dur="1" fill="hold">
                                          <p:stCondLst>
                                            <p:cond delay="0"/>
                                          </p:stCondLst>
                                        </p:cTn>
                                        <p:tgtEl>
                                          <p:spTgt spid="325722"/>
                                        </p:tgtEl>
                                        <p:attrNameLst>
                                          <p:attrName>style.visibility</p:attrName>
                                        </p:attrNameLst>
                                      </p:cBhvr>
                                      <p:to>
                                        <p:strVal val="visible"/>
                                      </p:to>
                                    </p:set>
                                  </p:childTnLst>
                                </p:cTn>
                              </p:par>
                              <p:par>
                                <p:cTn id="142" presetID="1" presetClass="entr" presetSubtype="0" fill="hold" nodeType="withEffect">
                                  <p:stCondLst>
                                    <p:cond delay="0"/>
                                  </p:stCondLst>
                                  <p:childTnLst>
                                    <p:set>
                                      <p:cBhvr>
                                        <p:cTn id="143" dur="1" fill="hold">
                                          <p:stCondLst>
                                            <p:cond delay="0"/>
                                          </p:stCondLst>
                                        </p:cTn>
                                        <p:tgtEl>
                                          <p:spTgt spid="3257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645" grpId="0" animBg="1"/>
      <p:bldP spid="325646" grpId="0" animBg="1"/>
      <p:bldP spid="325676" grpId="0"/>
      <p:bldP spid="325677" grpId="0" animBg="1"/>
      <p:bldP spid="325678" grpId="0"/>
      <p:bldP spid="325679" grpId="0" animBg="1"/>
      <p:bldP spid="325682" grpId="0"/>
      <p:bldP spid="325684" grpId="0" animBg="1"/>
      <p:bldP spid="325687" grpId="0"/>
      <p:bldP spid="325688" grpId="0"/>
      <p:bldP spid="325691" grpId="0"/>
      <p:bldP spid="325692" grpId="0"/>
      <p:bldP spid="325695" grpId="0"/>
      <p:bldP spid="325696" grpId="0"/>
      <p:bldP spid="325697" grpId="0"/>
      <p:bldP spid="325700" grpId="0"/>
      <p:bldP spid="325701" grpId="0"/>
      <p:bldP spid="325704" grpId="0"/>
      <p:bldP spid="325705" grpId="0"/>
      <p:bldP spid="325707" grpId="0"/>
      <p:bldP spid="325708" grpId="0" animBg="1"/>
      <p:bldP spid="325709" grpId="0"/>
      <p:bldP spid="325710" grpId="0"/>
      <p:bldP spid="325712" grpId="0" animBg="1"/>
      <p:bldP spid="325713" grpId="0"/>
      <p:bldP spid="325714" grpId="0"/>
      <p:bldP spid="32571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62" name="Rectangle 6"/>
          <p:cNvSpPr>
            <a:spLocks noGrp="1" noChangeArrowheads="1"/>
          </p:cNvSpPr>
          <p:nvPr>
            <p:ph type="title"/>
          </p:nvPr>
        </p:nvSpPr>
        <p:spPr>
          <a:xfrm>
            <a:off x="914400" y="471847"/>
            <a:ext cx="3204000" cy="396000"/>
          </a:xfrm>
          <a:solidFill>
            <a:srgbClr val="FFFF00"/>
          </a:solidFill>
          <a:ln/>
        </p:spPr>
        <p:txBody>
          <a:bodyPr/>
          <a:lstStyle/>
          <a:p>
            <a:r>
              <a:rPr lang="en-US" sz="2000" b="1" dirty="0">
                <a:solidFill>
                  <a:srgbClr val="FF0000"/>
                </a:solidFill>
                <a:latin typeface="Arial" charset="0"/>
                <a:cs typeface="Arial" charset="0"/>
              </a:rPr>
              <a:t>Section</a:t>
            </a:r>
            <a:r>
              <a:rPr lang="en-US" altLang="ru-RU" sz="2000" dirty="0" smtClean="0"/>
              <a:t> </a:t>
            </a:r>
            <a:r>
              <a:rPr lang="en-US" altLang="ru-RU" sz="2000" b="1" dirty="0" smtClean="0">
                <a:solidFill>
                  <a:srgbClr val="FF0000"/>
                </a:solidFill>
              </a:rPr>
              <a:t>2</a:t>
            </a:r>
            <a:r>
              <a:rPr lang="en-US" altLang="ru-RU" sz="1800" b="1" dirty="0" smtClean="0">
                <a:solidFill>
                  <a:srgbClr val="FF0000"/>
                </a:solidFill>
              </a:rPr>
              <a:t> </a:t>
            </a:r>
            <a:r>
              <a:rPr lang="en-US" altLang="ru-RU" sz="1800" dirty="0" smtClean="0">
                <a:solidFill>
                  <a:srgbClr val="FF0000"/>
                </a:solidFill>
              </a:rPr>
              <a:t>(continuation</a:t>
            </a:r>
            <a:r>
              <a:rPr lang="ru-RU" altLang="ru-RU" sz="1800" dirty="0" smtClean="0">
                <a:solidFill>
                  <a:srgbClr val="FF0000"/>
                </a:solidFill>
              </a:rPr>
              <a:t> </a:t>
            </a:r>
            <a:r>
              <a:rPr lang="en-US" altLang="ru-RU" sz="1800" dirty="0">
                <a:solidFill>
                  <a:srgbClr val="FF0000"/>
                </a:solidFill>
              </a:rPr>
              <a:t>2</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endParaRPr lang="ru-RU" altLang="ru-RU" sz="1800" dirty="0">
              <a:solidFill>
                <a:srgbClr val="FF0000"/>
              </a:solidFill>
            </a:endParaRPr>
          </a:p>
        </p:txBody>
      </p:sp>
      <p:sp>
        <p:nvSpPr>
          <p:cNvPr id="326664" name="Rectangle 8"/>
          <p:cNvSpPr>
            <a:spLocks noChangeArrowheads="1"/>
          </p:cNvSpPr>
          <p:nvPr/>
        </p:nvSpPr>
        <p:spPr bwMode="auto">
          <a:xfrm>
            <a:off x="237989" y="834069"/>
            <a:ext cx="8705850"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200" b="1" dirty="0">
                <a:solidFill>
                  <a:srgbClr val="FF0000"/>
                </a:solidFill>
              </a:rPr>
              <a:t>Velocities </a:t>
            </a:r>
            <a:r>
              <a:rPr lang="en-US" sz="1200" b="1" dirty="0" smtClean="0">
                <a:solidFill>
                  <a:srgbClr val="FF0000"/>
                </a:solidFill>
              </a:rPr>
              <a:t> </a:t>
            </a:r>
            <a:r>
              <a:rPr lang="en-US" sz="1200" b="1" dirty="0">
                <a:solidFill>
                  <a:srgbClr val="FF0000"/>
                </a:solidFill>
              </a:rPr>
              <a:t>of the Points of a Rotating Body</a:t>
            </a:r>
            <a:endParaRPr lang="ru-RU" sz="1200" b="1" dirty="0">
              <a:solidFill>
                <a:srgbClr val="FF0000"/>
              </a:solidFill>
            </a:endParaRPr>
          </a:p>
          <a:p>
            <a:pPr marL="0" indent="0">
              <a:buClr>
                <a:srgbClr val="00007D"/>
              </a:buClr>
              <a:buFont typeface="Wingdings" pitchFamily="2" charset="2"/>
              <a:buNone/>
            </a:pPr>
            <a:r>
              <a:rPr lang="en-US" altLang="ru-RU" sz="1000" dirty="0" smtClean="0">
                <a:solidFill>
                  <a:srgbClr val="000000"/>
                </a:solidFill>
              </a:rPr>
              <a:t>The path of the point is known. This is circumference of some radius </a:t>
            </a:r>
            <a:r>
              <a:rPr lang="en-US" altLang="ru-RU" sz="1100" i="1" dirty="0" smtClean="0">
                <a:solidFill>
                  <a:srgbClr val="000000"/>
                </a:solidFill>
                <a:latin typeface="Times New Roman" pitchFamily="18" charset="0"/>
                <a:cs typeface="Times New Roman" pitchFamily="18" charset="0"/>
              </a:rPr>
              <a:t>R.</a:t>
            </a:r>
            <a:r>
              <a:rPr lang="ru-RU" altLang="ru-RU" sz="1000" dirty="0" smtClean="0">
                <a:solidFill>
                  <a:srgbClr val="000000"/>
                </a:solidFill>
              </a:rPr>
              <a:t> </a:t>
            </a:r>
            <a:endParaRPr lang="ru-RU" altLang="ru-RU" sz="1200" dirty="0">
              <a:solidFill>
                <a:srgbClr val="000000"/>
              </a:solidFill>
            </a:endParaRPr>
          </a:p>
        </p:txBody>
      </p:sp>
      <p:sp>
        <p:nvSpPr>
          <p:cNvPr id="326665" name="Oval 9"/>
          <p:cNvSpPr>
            <a:spLocks noChangeArrowheads="1"/>
          </p:cNvSpPr>
          <p:nvPr/>
        </p:nvSpPr>
        <p:spPr bwMode="auto">
          <a:xfrm>
            <a:off x="590550" y="1568450"/>
            <a:ext cx="1114425" cy="1114425"/>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666" name="Line 10"/>
          <p:cNvSpPr>
            <a:spLocks noChangeShapeType="1"/>
          </p:cNvSpPr>
          <p:nvPr/>
        </p:nvSpPr>
        <p:spPr bwMode="auto">
          <a:xfrm>
            <a:off x="361950" y="2101850"/>
            <a:ext cx="78105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667" name="Line 11"/>
          <p:cNvSpPr>
            <a:spLocks noChangeShapeType="1"/>
          </p:cNvSpPr>
          <p:nvPr/>
        </p:nvSpPr>
        <p:spPr bwMode="auto">
          <a:xfrm flipH="1">
            <a:off x="504825" y="2111375"/>
            <a:ext cx="647700" cy="590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668" name="Text Box 12"/>
          <p:cNvSpPr txBox="1">
            <a:spLocks noChangeArrowheads="1"/>
          </p:cNvSpPr>
          <p:nvPr/>
        </p:nvSpPr>
        <p:spPr bwMode="auto">
          <a:xfrm>
            <a:off x="536575" y="1903413"/>
            <a:ext cx="2825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O</a:t>
            </a:r>
            <a:endParaRPr lang="ru-RU" altLang="ru-RU" sz="1000" i="1" dirty="0">
              <a:solidFill>
                <a:srgbClr val="000000"/>
              </a:solidFill>
              <a:latin typeface="Times New Roman" pitchFamily="18" charset="0"/>
              <a:cs typeface="Times New Roman" pitchFamily="18" charset="0"/>
            </a:endParaRPr>
          </a:p>
        </p:txBody>
      </p:sp>
      <p:sp>
        <p:nvSpPr>
          <p:cNvPr id="326669" name="Oval 13"/>
          <p:cNvSpPr>
            <a:spLocks noChangeArrowheads="1"/>
          </p:cNvSpPr>
          <p:nvPr/>
        </p:nvSpPr>
        <p:spPr bwMode="auto">
          <a:xfrm>
            <a:off x="704850" y="2470150"/>
            <a:ext cx="57150" cy="57150"/>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670" name="Object 14"/>
          <p:cNvGraphicFramePr>
            <a:graphicFrameLocks noChangeAspect="1"/>
          </p:cNvGraphicFramePr>
          <p:nvPr>
            <p:extLst>
              <p:ext uri="{D42A27DB-BD31-4B8C-83A1-F6EECF244321}">
                <p14:modId xmlns:p14="http://schemas.microsoft.com/office/powerpoint/2010/main" val="1879276029"/>
              </p:ext>
            </p:extLst>
          </p:nvPr>
        </p:nvGraphicFramePr>
        <p:xfrm>
          <a:off x="4948238" y="1049338"/>
          <a:ext cx="406400" cy="255587"/>
        </p:xfrm>
        <a:graphic>
          <a:graphicData uri="http://schemas.openxmlformats.org/presentationml/2006/ole">
            <mc:AlternateContent xmlns:mc="http://schemas.openxmlformats.org/markup-compatibility/2006">
              <mc:Choice xmlns:v="urn:schemas-microsoft-com:vml" Requires="v">
                <p:oleObj spid="_x0000_s1443186" name="Equation" r:id="rId3" imgW="406080" imgH="228600" progId="Equation.DSMT4">
                  <p:embed/>
                </p:oleObj>
              </mc:Choice>
              <mc:Fallback>
                <p:oleObj name="Equation" r:id="rId3" imgW="406080" imgH="228600" progId="Equation.DSMT4">
                  <p:embed/>
                  <p:pic>
                    <p:nvPicPr>
                      <p:cNvPr id="0" name=""/>
                      <p:cNvPicPr>
                        <a:picLocks noChangeAspect="1" noChangeArrowheads="1"/>
                      </p:cNvPicPr>
                      <p:nvPr/>
                    </p:nvPicPr>
                    <p:blipFill>
                      <a:blip r:embed="rId4"/>
                      <a:srcRect/>
                      <a:stretch>
                        <a:fillRect/>
                      </a:stretch>
                    </p:blipFill>
                    <p:spPr bwMode="auto">
                      <a:xfrm>
                        <a:off x="4948238" y="1049338"/>
                        <a:ext cx="406400" cy="255587"/>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6671" name="Text Box 15"/>
          <p:cNvSpPr txBox="1">
            <a:spLocks noChangeArrowheads="1"/>
          </p:cNvSpPr>
          <p:nvPr/>
        </p:nvSpPr>
        <p:spPr bwMode="auto">
          <a:xfrm>
            <a:off x="384175" y="2046288"/>
            <a:ext cx="2587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solidFill>
                  <a:srgbClr val="000000"/>
                </a:solidFill>
                <a:latin typeface="Arial" charset="0"/>
              </a:rPr>
              <a:t>+</a:t>
            </a:r>
            <a:endParaRPr lang="ru-RU" altLang="ru-RU" sz="1000">
              <a:solidFill>
                <a:srgbClr val="000000"/>
              </a:solidFill>
              <a:latin typeface="Arial" charset="0"/>
            </a:endParaRPr>
          </a:p>
        </p:txBody>
      </p:sp>
      <p:sp>
        <p:nvSpPr>
          <p:cNvPr id="326673" name="Text Box 17"/>
          <p:cNvSpPr txBox="1">
            <a:spLocks noChangeArrowheads="1"/>
          </p:cNvSpPr>
          <p:nvPr/>
        </p:nvSpPr>
        <p:spPr bwMode="auto">
          <a:xfrm>
            <a:off x="401638" y="1911350"/>
            <a:ext cx="2270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solidFill>
                  <a:srgbClr val="000000"/>
                </a:solidFill>
                <a:latin typeface="Arial" charset="0"/>
              </a:rPr>
              <a:t>-</a:t>
            </a:r>
            <a:endParaRPr lang="ru-RU" altLang="ru-RU" sz="1000">
              <a:solidFill>
                <a:srgbClr val="000000"/>
              </a:solidFill>
              <a:latin typeface="Arial" charset="0"/>
            </a:endParaRPr>
          </a:p>
        </p:txBody>
      </p:sp>
      <p:sp>
        <p:nvSpPr>
          <p:cNvPr id="326674" name="Text Box 18"/>
          <p:cNvSpPr txBox="1">
            <a:spLocks noChangeArrowheads="1"/>
          </p:cNvSpPr>
          <p:nvPr/>
        </p:nvSpPr>
        <p:spPr bwMode="auto">
          <a:xfrm>
            <a:off x="513387" y="2341502"/>
            <a:ext cx="2160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0000"/>
                </a:solidFill>
                <a:latin typeface="Times New Roman" pitchFamily="18" charset="0"/>
                <a:cs typeface="Times New Roman" pitchFamily="18" charset="0"/>
              </a:rPr>
              <a:t>s</a:t>
            </a:r>
            <a:endParaRPr lang="ru-RU" altLang="ru-RU" sz="1200" i="1" dirty="0">
              <a:solidFill>
                <a:srgbClr val="000000"/>
              </a:solidFill>
              <a:latin typeface="Times New Roman" pitchFamily="18" charset="0"/>
              <a:cs typeface="Times New Roman" pitchFamily="18" charset="0"/>
            </a:endParaRPr>
          </a:p>
        </p:txBody>
      </p:sp>
      <p:sp>
        <p:nvSpPr>
          <p:cNvPr id="326675" name="Text Box 19"/>
          <p:cNvSpPr txBox="1">
            <a:spLocks noChangeArrowheads="1"/>
          </p:cNvSpPr>
          <p:nvPr/>
        </p:nvSpPr>
        <p:spPr bwMode="auto">
          <a:xfrm>
            <a:off x="781050" y="2054225"/>
            <a:ext cx="254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000" i="1">
                <a:solidFill>
                  <a:srgbClr val="000000"/>
                </a:solidFill>
                <a:latin typeface="Times New Roman" pitchFamily="18" charset="0"/>
                <a:cs typeface="Times New Roman" pitchFamily="18" charset="0"/>
              </a:rPr>
              <a:t>φ</a:t>
            </a:r>
          </a:p>
        </p:txBody>
      </p:sp>
      <p:sp>
        <p:nvSpPr>
          <p:cNvPr id="326676" name="Arc 20"/>
          <p:cNvSpPr>
            <a:spLocks/>
          </p:cNvSpPr>
          <p:nvPr/>
        </p:nvSpPr>
        <p:spPr bwMode="auto">
          <a:xfrm flipH="1" flipV="1">
            <a:off x="800100" y="2101850"/>
            <a:ext cx="114300" cy="23812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678" name="Text Box 22"/>
          <p:cNvSpPr txBox="1">
            <a:spLocks noChangeArrowheads="1"/>
          </p:cNvSpPr>
          <p:nvPr/>
        </p:nvSpPr>
        <p:spPr bwMode="auto">
          <a:xfrm>
            <a:off x="790575" y="1871663"/>
            <a:ext cx="3429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dirty="0">
                <a:solidFill>
                  <a:srgbClr val="000000"/>
                </a:solidFill>
                <a:latin typeface="Times New Roman" pitchFamily="18" charset="0"/>
                <a:cs typeface="Times New Roman" pitchFamily="18" charset="0"/>
              </a:rPr>
              <a:t>R</a:t>
            </a:r>
            <a:endParaRPr lang="ru-RU" altLang="ru-RU" sz="1000" i="1" dirty="0">
              <a:solidFill>
                <a:srgbClr val="000000"/>
              </a:solidFill>
              <a:latin typeface="Times New Roman" pitchFamily="18" charset="0"/>
              <a:cs typeface="Times New Roman" pitchFamily="18" charset="0"/>
            </a:endParaRPr>
          </a:p>
        </p:txBody>
      </p:sp>
      <p:sp>
        <p:nvSpPr>
          <p:cNvPr id="326679" name="Text Box 23"/>
          <p:cNvSpPr txBox="1">
            <a:spLocks noChangeArrowheads="1"/>
          </p:cNvSpPr>
          <p:nvPr/>
        </p:nvSpPr>
        <p:spPr bwMode="auto">
          <a:xfrm>
            <a:off x="1752599" y="1405651"/>
            <a:ext cx="19081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The arc coordinate is</a:t>
            </a:r>
            <a:endParaRPr lang="ru-RU" altLang="ru-RU" sz="1000" i="1" dirty="0">
              <a:solidFill>
                <a:srgbClr val="000000"/>
              </a:solidFill>
              <a:latin typeface="Arial" charset="0"/>
              <a:sym typeface="Symbol" pitchFamily="18" charset="2"/>
            </a:endParaRPr>
          </a:p>
        </p:txBody>
      </p:sp>
      <p:graphicFrame>
        <p:nvGraphicFramePr>
          <p:cNvPr id="326680" name="Object 24"/>
          <p:cNvGraphicFramePr>
            <a:graphicFrameLocks noChangeAspect="1"/>
          </p:cNvGraphicFramePr>
          <p:nvPr>
            <p:extLst>
              <p:ext uri="{D42A27DB-BD31-4B8C-83A1-F6EECF244321}">
                <p14:modId xmlns:p14="http://schemas.microsoft.com/office/powerpoint/2010/main" val="2645089464"/>
              </p:ext>
            </p:extLst>
          </p:nvPr>
        </p:nvGraphicFramePr>
        <p:xfrm>
          <a:off x="3270250" y="1414463"/>
          <a:ext cx="582613" cy="227012"/>
        </p:xfrm>
        <a:graphic>
          <a:graphicData uri="http://schemas.openxmlformats.org/presentationml/2006/ole">
            <mc:AlternateContent xmlns:mc="http://schemas.openxmlformats.org/markup-compatibility/2006">
              <mc:Choice xmlns:v="urn:schemas-microsoft-com:vml" Requires="v">
                <p:oleObj spid="_x0000_s1443187" name="Equation" r:id="rId5" imgW="520560" imgH="203040" progId="Equation.DSMT4">
                  <p:embed/>
                </p:oleObj>
              </mc:Choice>
              <mc:Fallback>
                <p:oleObj name="Equation" r:id="rId5" imgW="520560" imgH="203040" progId="Equation.DSMT4">
                  <p:embed/>
                  <p:pic>
                    <p:nvPicPr>
                      <p:cNvPr id="0" name=""/>
                      <p:cNvPicPr>
                        <a:picLocks noChangeAspect="1" noChangeArrowheads="1"/>
                      </p:cNvPicPr>
                      <p:nvPr/>
                    </p:nvPicPr>
                    <p:blipFill>
                      <a:blip r:embed="rId6"/>
                      <a:srcRect/>
                      <a:stretch>
                        <a:fillRect/>
                      </a:stretch>
                    </p:blipFill>
                    <p:spPr bwMode="auto">
                      <a:xfrm>
                        <a:off x="3270250" y="1414463"/>
                        <a:ext cx="582613" cy="2270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681" name="Text Box 25"/>
          <p:cNvSpPr txBox="1">
            <a:spLocks noChangeArrowheads="1"/>
          </p:cNvSpPr>
          <p:nvPr/>
        </p:nvSpPr>
        <p:spPr bwMode="auto">
          <a:xfrm>
            <a:off x="4931980" y="1509554"/>
            <a:ext cx="124799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Then we obtain</a:t>
            </a:r>
            <a:endParaRPr lang="ru-RU" altLang="ru-RU" sz="1000" i="1" dirty="0">
              <a:solidFill>
                <a:srgbClr val="000000"/>
              </a:solidFill>
              <a:latin typeface="Arial" charset="0"/>
              <a:sym typeface="Symbol" pitchFamily="18" charset="2"/>
            </a:endParaRPr>
          </a:p>
        </p:txBody>
      </p:sp>
      <p:graphicFrame>
        <p:nvGraphicFramePr>
          <p:cNvPr id="326682" name="Object 26"/>
          <p:cNvGraphicFramePr>
            <a:graphicFrameLocks noChangeAspect="1"/>
          </p:cNvGraphicFramePr>
          <p:nvPr>
            <p:extLst>
              <p:ext uri="{D42A27DB-BD31-4B8C-83A1-F6EECF244321}">
                <p14:modId xmlns:p14="http://schemas.microsoft.com/office/powerpoint/2010/main" val="2304377562"/>
              </p:ext>
            </p:extLst>
          </p:nvPr>
        </p:nvGraphicFramePr>
        <p:xfrm>
          <a:off x="6440488" y="1362075"/>
          <a:ext cx="1865312" cy="439738"/>
        </p:xfrm>
        <a:graphic>
          <a:graphicData uri="http://schemas.openxmlformats.org/presentationml/2006/ole">
            <mc:AlternateContent xmlns:mc="http://schemas.openxmlformats.org/markup-compatibility/2006">
              <mc:Choice xmlns:v="urn:schemas-microsoft-com:vml" Requires="v">
                <p:oleObj spid="_x0000_s1443188" name="Equation" r:id="rId7" imgW="1663560" imgH="393480" progId="Equation.DSMT4">
                  <p:embed/>
                </p:oleObj>
              </mc:Choice>
              <mc:Fallback>
                <p:oleObj name="Equation" r:id="rId7" imgW="1663560" imgH="393480" progId="Equation.DSMT4">
                  <p:embed/>
                  <p:pic>
                    <p:nvPicPr>
                      <p:cNvPr id="0" name=""/>
                      <p:cNvPicPr>
                        <a:picLocks noChangeAspect="1" noChangeArrowheads="1"/>
                      </p:cNvPicPr>
                      <p:nvPr/>
                    </p:nvPicPr>
                    <p:blipFill>
                      <a:blip r:embed="rId8"/>
                      <a:srcRect/>
                      <a:stretch>
                        <a:fillRect/>
                      </a:stretch>
                    </p:blipFill>
                    <p:spPr bwMode="auto">
                      <a:xfrm>
                        <a:off x="6440488" y="1362075"/>
                        <a:ext cx="1865312" cy="439738"/>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684" name="Line 28"/>
          <p:cNvSpPr>
            <a:spLocks noChangeShapeType="1"/>
          </p:cNvSpPr>
          <p:nvPr/>
        </p:nvSpPr>
        <p:spPr bwMode="auto">
          <a:xfrm rot="16200000" flipH="1">
            <a:off x="417513" y="2224088"/>
            <a:ext cx="647700" cy="5905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685" name="Text Box 29"/>
          <p:cNvSpPr txBox="1">
            <a:spLocks noChangeArrowheads="1"/>
          </p:cNvSpPr>
          <p:nvPr/>
        </p:nvSpPr>
        <p:spPr bwMode="auto">
          <a:xfrm>
            <a:off x="1920875" y="1785938"/>
            <a:ext cx="64611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solidFill>
                  <a:srgbClr val="000000"/>
                </a:solidFill>
                <a:latin typeface="Arial" charset="0"/>
              </a:rPr>
              <a:t>Thus, the linear velocity of a point belonging to a rotating body is equal to the product of the angular velocity of that body </a:t>
            </a:r>
            <a:r>
              <a:rPr lang="en-US" sz="1000" dirty="0" smtClean="0">
                <a:solidFill>
                  <a:srgbClr val="000000"/>
                </a:solidFill>
                <a:latin typeface="Arial" charset="0"/>
              </a:rPr>
              <a:t>by </a:t>
            </a:r>
            <a:r>
              <a:rPr lang="en-US" sz="1000" dirty="0">
                <a:solidFill>
                  <a:srgbClr val="000000"/>
                </a:solidFill>
                <a:latin typeface="Arial" charset="0"/>
              </a:rPr>
              <a:t>the distance of the point from the axes of </a:t>
            </a:r>
            <a:r>
              <a:rPr lang="en-US" sz="1000" dirty="0" smtClean="0">
                <a:solidFill>
                  <a:srgbClr val="000000"/>
                </a:solidFill>
                <a:latin typeface="Arial" charset="0"/>
              </a:rPr>
              <a:t>rotation</a:t>
            </a:r>
            <a:endParaRPr lang="ru-RU" sz="1000" dirty="0">
              <a:solidFill>
                <a:srgbClr val="000000"/>
              </a:solidFill>
              <a:latin typeface="Arial" charset="0"/>
            </a:endParaRPr>
          </a:p>
          <a:p>
            <a:r>
              <a:rPr lang="en-US" sz="1000" dirty="0">
                <a:solidFill>
                  <a:srgbClr val="000000"/>
                </a:solidFill>
                <a:latin typeface="Arial" charset="0"/>
              </a:rPr>
              <a:t>The linear velocity is tangent to the circle described by point. </a:t>
            </a:r>
            <a:endParaRPr lang="ru-RU" altLang="ru-RU" sz="1000" dirty="0">
              <a:solidFill>
                <a:srgbClr val="00007D"/>
              </a:solidFill>
              <a:latin typeface="Arial" charset="0"/>
              <a:sym typeface="Symbol" pitchFamily="18" charset="2"/>
            </a:endParaRPr>
          </a:p>
        </p:txBody>
      </p:sp>
      <p:graphicFrame>
        <p:nvGraphicFramePr>
          <p:cNvPr id="326686" name="Object 30"/>
          <p:cNvGraphicFramePr>
            <a:graphicFrameLocks noChangeAspect="1"/>
          </p:cNvGraphicFramePr>
          <p:nvPr>
            <p:extLst>
              <p:ext uri="{D42A27DB-BD31-4B8C-83A1-F6EECF244321}">
                <p14:modId xmlns:p14="http://schemas.microsoft.com/office/powerpoint/2010/main" val="1246519155"/>
              </p:ext>
            </p:extLst>
          </p:nvPr>
        </p:nvGraphicFramePr>
        <p:xfrm>
          <a:off x="5789613" y="2027238"/>
          <a:ext cx="638175" cy="198437"/>
        </p:xfrm>
        <a:graphic>
          <a:graphicData uri="http://schemas.openxmlformats.org/presentationml/2006/ole">
            <mc:AlternateContent xmlns:mc="http://schemas.openxmlformats.org/markup-compatibility/2006">
              <mc:Choice xmlns:v="urn:schemas-microsoft-com:vml" Requires="v">
                <p:oleObj spid="_x0000_s1443189" name="Equation" r:id="rId9" imgW="571320" imgH="177480" progId="Equation.DSMT4">
                  <p:embed/>
                </p:oleObj>
              </mc:Choice>
              <mc:Fallback>
                <p:oleObj name="Equation" r:id="rId9" imgW="571320" imgH="177480" progId="Equation.DSMT4">
                  <p:embed/>
                  <p:pic>
                    <p:nvPicPr>
                      <p:cNvPr id="0" name=""/>
                      <p:cNvPicPr>
                        <a:picLocks noChangeAspect="1" noChangeArrowheads="1"/>
                      </p:cNvPicPr>
                      <p:nvPr/>
                    </p:nvPicPr>
                    <p:blipFill>
                      <a:blip r:embed="rId10"/>
                      <a:srcRect/>
                      <a:stretch>
                        <a:fillRect/>
                      </a:stretch>
                    </p:blipFill>
                    <p:spPr bwMode="auto">
                      <a:xfrm>
                        <a:off x="5789613" y="2027238"/>
                        <a:ext cx="638175" cy="198437"/>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26687" name="AutoShape 31"/>
          <p:cNvSpPr>
            <a:spLocks noChangeArrowheads="1"/>
          </p:cNvSpPr>
          <p:nvPr/>
        </p:nvSpPr>
        <p:spPr bwMode="auto">
          <a:xfrm rot="5400000" flipV="1">
            <a:off x="981075" y="2016125"/>
            <a:ext cx="238125" cy="23812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688" name="AutoShape 32"/>
          <p:cNvSpPr>
            <a:spLocks noChangeArrowheads="1"/>
          </p:cNvSpPr>
          <p:nvPr/>
        </p:nvSpPr>
        <p:spPr bwMode="auto">
          <a:xfrm rot="2700000">
            <a:off x="657226" y="2673350"/>
            <a:ext cx="609600" cy="123825"/>
          </a:xfrm>
          <a:prstGeom prst="rightArrow">
            <a:avLst>
              <a:gd name="adj1" fmla="val 50000"/>
              <a:gd name="adj2" fmla="val 123077"/>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689" name="Text Box 33"/>
          <p:cNvSpPr txBox="1">
            <a:spLocks noChangeArrowheads="1"/>
          </p:cNvSpPr>
          <p:nvPr/>
        </p:nvSpPr>
        <p:spPr bwMode="auto">
          <a:xfrm>
            <a:off x="1117600" y="2100263"/>
            <a:ext cx="293688"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graphicFrame>
        <p:nvGraphicFramePr>
          <p:cNvPr id="326691" name="Object 35"/>
          <p:cNvGraphicFramePr>
            <a:graphicFrameLocks noChangeAspect="1"/>
          </p:cNvGraphicFramePr>
          <p:nvPr/>
        </p:nvGraphicFramePr>
        <p:xfrm>
          <a:off x="1212850" y="2771775"/>
          <a:ext cx="127000" cy="165100"/>
        </p:xfrm>
        <a:graphic>
          <a:graphicData uri="http://schemas.openxmlformats.org/presentationml/2006/ole">
            <mc:AlternateContent xmlns:mc="http://schemas.openxmlformats.org/markup-compatibility/2006">
              <mc:Choice xmlns:v="urn:schemas-microsoft-com:vml" Requires="v">
                <p:oleObj spid="_x0000_s1443190" name="Формула" r:id="rId11" imgW="126720" imgH="164880" progId="Equation.3">
                  <p:embed/>
                </p:oleObj>
              </mc:Choice>
              <mc:Fallback>
                <p:oleObj name="Формула" r:id="rId11" imgW="126720" imgH="1648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212850" y="2771775"/>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692" name="Rectangle 36"/>
          <p:cNvSpPr>
            <a:spLocks noChangeArrowheads="1"/>
          </p:cNvSpPr>
          <p:nvPr/>
        </p:nvSpPr>
        <p:spPr bwMode="auto">
          <a:xfrm rot="2700000">
            <a:off x="756444" y="2436019"/>
            <a:ext cx="133350" cy="131762"/>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693" name="AutoShape 37"/>
          <p:cNvSpPr>
            <a:spLocks noChangeArrowheads="1"/>
          </p:cNvSpPr>
          <p:nvPr/>
        </p:nvSpPr>
        <p:spPr bwMode="auto">
          <a:xfrm rot="2750477">
            <a:off x="840581" y="2250282"/>
            <a:ext cx="631825" cy="566738"/>
          </a:xfrm>
          <a:prstGeom prst="rtTriangle">
            <a:avLst/>
          </a:prstGeom>
          <a:solidFill>
            <a:srgbClr val="FFFF00">
              <a:alpha val="50000"/>
            </a:srgbClr>
          </a:solidFill>
          <a:ln w="9525" algn="ctr">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326694" name="AutoShape 38"/>
          <p:cNvSpPr>
            <a:spLocks noChangeArrowheads="1"/>
          </p:cNvSpPr>
          <p:nvPr/>
        </p:nvSpPr>
        <p:spPr bwMode="auto">
          <a:xfrm rot="-7913638">
            <a:off x="818356" y="1412082"/>
            <a:ext cx="638175" cy="550862"/>
          </a:xfrm>
          <a:prstGeom prst="rtTriangle">
            <a:avLst/>
          </a:prstGeom>
          <a:solidFill>
            <a:srgbClr val="FFFF00">
              <a:alpha val="50000"/>
            </a:srgbClr>
          </a:solidFill>
          <a:ln w="9525" algn="ctr">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326695" name="Text Box 39"/>
          <p:cNvSpPr txBox="1">
            <a:spLocks noChangeArrowheads="1"/>
          </p:cNvSpPr>
          <p:nvPr/>
        </p:nvSpPr>
        <p:spPr bwMode="auto">
          <a:xfrm>
            <a:off x="1752599" y="2290150"/>
            <a:ext cx="7160935"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latin typeface="Arial" charset="0"/>
              </a:rPr>
              <a:t>As the value of </a:t>
            </a:r>
            <a:r>
              <a:rPr lang="en-US" sz="1200" i="1" dirty="0">
                <a:solidFill>
                  <a:srgbClr val="000000"/>
                </a:solidFill>
                <a:latin typeface="Arial" charset="0"/>
                <a:sym typeface="Symbol"/>
              </a:rPr>
              <a:t></a:t>
            </a:r>
            <a:r>
              <a:rPr lang="en-US" sz="1000" i="1" dirty="0">
                <a:solidFill>
                  <a:srgbClr val="000000"/>
                </a:solidFill>
                <a:latin typeface="Arial" charset="0"/>
              </a:rPr>
              <a:t> </a:t>
            </a:r>
            <a:r>
              <a:rPr lang="en-US" sz="1000" i="1" dirty="0" smtClean="0">
                <a:solidFill>
                  <a:srgbClr val="000000"/>
                </a:solidFill>
                <a:latin typeface="Arial" charset="0"/>
              </a:rPr>
              <a:t> </a:t>
            </a:r>
            <a:r>
              <a:rPr lang="en-US" sz="1000" dirty="0" smtClean="0">
                <a:solidFill>
                  <a:srgbClr val="000000"/>
                </a:solidFill>
                <a:latin typeface="Arial" charset="0"/>
              </a:rPr>
              <a:t>at </a:t>
            </a:r>
            <a:r>
              <a:rPr lang="en-US" sz="1000" dirty="0">
                <a:solidFill>
                  <a:srgbClr val="000000"/>
                </a:solidFill>
                <a:latin typeface="Arial" charset="0"/>
              </a:rPr>
              <a:t>any given instant is the same for all points of the body  it  follows that </a:t>
            </a:r>
            <a:r>
              <a:rPr lang="en-US" sz="1000" b="1" dirty="0">
                <a:solidFill>
                  <a:srgbClr val="9999FF">
                    <a:lumMod val="50000"/>
                  </a:srgbClr>
                </a:solidFill>
                <a:latin typeface="Arial" charset="0"/>
              </a:rPr>
              <a:t>the </a:t>
            </a:r>
            <a:r>
              <a:rPr lang="en-US" sz="1000" b="1" dirty="0" smtClean="0">
                <a:solidFill>
                  <a:srgbClr val="9999FF">
                    <a:lumMod val="50000"/>
                  </a:srgbClr>
                </a:solidFill>
                <a:latin typeface="Arial" charset="0"/>
              </a:rPr>
              <a:t>linear </a:t>
            </a:r>
            <a:r>
              <a:rPr lang="en-US" sz="1000" b="1" dirty="0">
                <a:solidFill>
                  <a:srgbClr val="9999FF">
                    <a:lumMod val="50000"/>
                  </a:srgbClr>
                </a:solidFill>
                <a:latin typeface="Arial" charset="0"/>
              </a:rPr>
              <a:t>velocity of any point </a:t>
            </a:r>
            <a:endParaRPr lang="en-US" sz="1000" b="1" dirty="0" smtClean="0">
              <a:solidFill>
                <a:srgbClr val="9999FF">
                  <a:lumMod val="50000"/>
                </a:srgbClr>
              </a:solidFill>
              <a:latin typeface="Arial" charset="0"/>
            </a:endParaRPr>
          </a:p>
          <a:p>
            <a:r>
              <a:rPr lang="en-US" sz="1000" b="1" dirty="0" smtClean="0">
                <a:solidFill>
                  <a:srgbClr val="9999FF">
                    <a:lumMod val="50000"/>
                  </a:srgbClr>
                </a:solidFill>
                <a:latin typeface="Arial" charset="0"/>
              </a:rPr>
              <a:t>of </a:t>
            </a:r>
            <a:r>
              <a:rPr lang="en-US" sz="1000" b="1" dirty="0">
                <a:solidFill>
                  <a:srgbClr val="9999FF">
                    <a:lumMod val="50000"/>
                  </a:srgbClr>
                </a:solidFill>
                <a:latin typeface="Arial" charset="0"/>
              </a:rPr>
              <a:t>a rotating body is proportional to its distance from the axis of </a:t>
            </a:r>
            <a:r>
              <a:rPr lang="en-US" sz="1000" b="1" dirty="0" smtClean="0">
                <a:solidFill>
                  <a:srgbClr val="9999FF">
                    <a:lumMod val="50000"/>
                  </a:srgbClr>
                </a:solidFill>
                <a:latin typeface="Arial" charset="0"/>
              </a:rPr>
              <a:t>rotation.</a:t>
            </a:r>
            <a:endParaRPr lang="ru-RU" altLang="ru-RU" sz="1000" b="1" dirty="0">
              <a:solidFill>
                <a:srgbClr val="9999FF">
                  <a:lumMod val="50000"/>
                </a:srgbClr>
              </a:solidFill>
              <a:latin typeface="Arial" charset="0"/>
              <a:sym typeface="Symbol" pitchFamily="18" charset="2"/>
            </a:endParaRPr>
          </a:p>
          <a:p>
            <a:r>
              <a:rPr lang="ru-RU" altLang="ru-RU" sz="1000" dirty="0" smtClean="0">
                <a:solidFill>
                  <a:srgbClr val="00007D"/>
                </a:solidFill>
                <a:latin typeface="Arial" charset="0"/>
                <a:sym typeface="Symbol" pitchFamily="18" charset="2"/>
              </a:rPr>
              <a:t>.</a:t>
            </a:r>
            <a:endParaRPr lang="ru-RU" altLang="ru-RU" sz="1000" dirty="0">
              <a:solidFill>
                <a:srgbClr val="00007D"/>
              </a:solidFill>
              <a:latin typeface="Arial" charset="0"/>
              <a:sym typeface="Symbol" pitchFamily="18" charset="2"/>
            </a:endParaRPr>
          </a:p>
          <a:p>
            <a:endParaRPr lang="ru-RU" altLang="ru-RU" sz="1000" dirty="0">
              <a:solidFill>
                <a:srgbClr val="000000"/>
              </a:solidFill>
              <a:latin typeface="Arial" charset="0"/>
            </a:endParaRPr>
          </a:p>
        </p:txBody>
      </p:sp>
      <p:sp>
        <p:nvSpPr>
          <p:cNvPr id="326696" name="Rectangle 40"/>
          <p:cNvSpPr>
            <a:spLocks noChangeArrowheads="1"/>
          </p:cNvSpPr>
          <p:nvPr/>
        </p:nvSpPr>
        <p:spPr bwMode="auto">
          <a:xfrm>
            <a:off x="1646238" y="2676525"/>
            <a:ext cx="870585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200" b="1" dirty="0" smtClean="0">
                <a:solidFill>
                  <a:srgbClr val="FF0000"/>
                </a:solidFill>
              </a:rPr>
              <a:t>Accelerations </a:t>
            </a:r>
            <a:r>
              <a:rPr lang="en-US" sz="1200" b="1" dirty="0">
                <a:solidFill>
                  <a:srgbClr val="FF0000"/>
                </a:solidFill>
              </a:rPr>
              <a:t>of the Points of a Rotating Body</a:t>
            </a:r>
            <a:endParaRPr lang="ru-RU" sz="1200" b="1" dirty="0">
              <a:solidFill>
                <a:srgbClr val="FF0000"/>
              </a:solidFill>
            </a:endParaRPr>
          </a:p>
          <a:p>
            <a:pPr marL="0" indent="0">
              <a:buClr>
                <a:srgbClr val="00007D"/>
              </a:buClr>
              <a:buFont typeface="Wingdings" pitchFamily="2" charset="2"/>
              <a:buNone/>
            </a:pPr>
            <a:r>
              <a:rPr lang="en-US" altLang="ru-RU" sz="1000" dirty="0">
                <a:solidFill>
                  <a:srgbClr val="000000"/>
                </a:solidFill>
              </a:rPr>
              <a:t>The path of the point is known. This is circumference of some radius </a:t>
            </a:r>
            <a:r>
              <a:rPr lang="en-US" altLang="ru-RU" sz="1200" i="1" dirty="0">
                <a:solidFill>
                  <a:srgbClr val="000000"/>
                </a:solidFill>
                <a:latin typeface="Times New Roman" pitchFamily="18" charset="0"/>
                <a:cs typeface="Times New Roman" pitchFamily="18" charset="0"/>
              </a:rPr>
              <a:t>R</a:t>
            </a:r>
            <a:r>
              <a:rPr lang="en-US" altLang="ru-RU" sz="1100" i="1" dirty="0">
                <a:solidFill>
                  <a:srgbClr val="000000"/>
                </a:solidFill>
              </a:rPr>
              <a:t>.</a:t>
            </a:r>
            <a:r>
              <a:rPr lang="ru-RU" altLang="ru-RU" sz="1000" dirty="0">
                <a:solidFill>
                  <a:srgbClr val="000000"/>
                </a:solidFill>
              </a:rPr>
              <a:t> </a:t>
            </a:r>
            <a:endParaRPr lang="ru-RU" altLang="ru-RU" sz="1200" dirty="0">
              <a:solidFill>
                <a:srgbClr val="000000"/>
              </a:solidFill>
            </a:endParaRPr>
          </a:p>
          <a:p>
            <a:pPr>
              <a:buClr>
                <a:srgbClr val="00007D"/>
              </a:buClr>
              <a:buFont typeface="Wingdings" pitchFamily="2" charset="2"/>
              <a:buNone/>
            </a:pPr>
            <a:r>
              <a:rPr lang="en-US" altLang="ru-RU" sz="1000" dirty="0" smtClean="0">
                <a:solidFill>
                  <a:srgbClr val="000000"/>
                </a:solidFill>
              </a:rPr>
              <a:t> </a:t>
            </a:r>
            <a:r>
              <a:rPr lang="ru-RU" altLang="ru-RU" sz="1000" dirty="0" smtClean="0">
                <a:solidFill>
                  <a:srgbClr val="000000"/>
                </a:solidFill>
              </a:rPr>
              <a:t> </a:t>
            </a:r>
            <a:endParaRPr lang="ru-RU" altLang="ru-RU" sz="1200" dirty="0">
              <a:solidFill>
                <a:srgbClr val="000000"/>
              </a:solidFill>
            </a:endParaRPr>
          </a:p>
        </p:txBody>
      </p:sp>
      <p:graphicFrame>
        <p:nvGraphicFramePr>
          <p:cNvPr id="326697" name="Object 41"/>
          <p:cNvGraphicFramePr>
            <a:graphicFrameLocks noChangeAspect="1"/>
          </p:cNvGraphicFramePr>
          <p:nvPr>
            <p:extLst>
              <p:ext uri="{D42A27DB-BD31-4B8C-83A1-F6EECF244321}">
                <p14:modId xmlns:p14="http://schemas.microsoft.com/office/powerpoint/2010/main" val="2299553123"/>
              </p:ext>
            </p:extLst>
          </p:nvPr>
        </p:nvGraphicFramePr>
        <p:xfrm>
          <a:off x="6543675" y="2659063"/>
          <a:ext cx="1104900" cy="444500"/>
        </p:xfrm>
        <a:graphic>
          <a:graphicData uri="http://schemas.openxmlformats.org/presentationml/2006/ole">
            <mc:AlternateContent xmlns:mc="http://schemas.openxmlformats.org/markup-compatibility/2006">
              <mc:Choice xmlns:v="urn:schemas-microsoft-com:vml" Requires="v">
                <p:oleObj spid="_x0000_s1443191" name="Equation" r:id="rId13" imgW="1104840" imgH="444240" progId="Equation.DSMT4">
                  <p:embed/>
                </p:oleObj>
              </mc:Choice>
              <mc:Fallback>
                <p:oleObj name="Equation" r:id="rId13" imgW="1104840" imgH="444240" progId="Equation.DSMT4">
                  <p:embed/>
                  <p:pic>
                    <p:nvPicPr>
                      <p:cNvPr id="0" name=""/>
                      <p:cNvPicPr>
                        <a:picLocks noChangeAspect="1" noChangeArrowheads="1"/>
                      </p:cNvPicPr>
                      <p:nvPr/>
                    </p:nvPicPr>
                    <p:blipFill>
                      <a:blip r:embed="rId14"/>
                      <a:srcRect/>
                      <a:stretch>
                        <a:fillRect/>
                      </a:stretch>
                    </p:blipFill>
                    <p:spPr bwMode="auto">
                      <a:xfrm>
                        <a:off x="6543675" y="2659063"/>
                        <a:ext cx="1104900" cy="444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6698" name="Text Box 42"/>
          <p:cNvSpPr txBox="1">
            <a:spLocks noChangeArrowheads="1"/>
          </p:cNvSpPr>
          <p:nvPr/>
        </p:nvSpPr>
        <p:spPr bwMode="auto">
          <a:xfrm>
            <a:off x="232706" y="3130673"/>
            <a:ext cx="2345124"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smtClean="0">
                <a:solidFill>
                  <a:srgbClr val="000000"/>
                </a:solidFill>
                <a:latin typeface="Arial" charset="0"/>
              </a:rPr>
              <a:t>Then projections of the acceleration on the tangent to the circumference and on the normal are</a:t>
            </a:r>
            <a:endParaRPr lang="ru-RU" altLang="ru-RU" sz="1000" i="1" dirty="0">
              <a:solidFill>
                <a:srgbClr val="000000"/>
              </a:solidFill>
              <a:latin typeface="Arial" charset="0"/>
              <a:sym typeface="Symbol" pitchFamily="18" charset="2"/>
            </a:endParaRPr>
          </a:p>
        </p:txBody>
      </p:sp>
      <p:graphicFrame>
        <p:nvGraphicFramePr>
          <p:cNvPr id="326699" name="Object 43"/>
          <p:cNvGraphicFramePr>
            <a:graphicFrameLocks noChangeAspect="1"/>
          </p:cNvGraphicFramePr>
          <p:nvPr>
            <p:extLst>
              <p:ext uri="{D42A27DB-BD31-4B8C-83A1-F6EECF244321}">
                <p14:modId xmlns:p14="http://schemas.microsoft.com/office/powerpoint/2010/main" val="15214407"/>
              </p:ext>
            </p:extLst>
          </p:nvPr>
        </p:nvGraphicFramePr>
        <p:xfrm>
          <a:off x="2597014" y="3170238"/>
          <a:ext cx="1993900" cy="468313"/>
        </p:xfrm>
        <a:graphic>
          <a:graphicData uri="http://schemas.openxmlformats.org/presentationml/2006/ole">
            <mc:AlternateContent xmlns:mc="http://schemas.openxmlformats.org/markup-compatibility/2006">
              <mc:Choice xmlns:v="urn:schemas-microsoft-com:vml" Requires="v">
                <p:oleObj spid="_x0000_s1443192" name="Equation" r:id="rId15" imgW="1777680" imgH="419040" progId="Equation.DSMT4">
                  <p:embed/>
                </p:oleObj>
              </mc:Choice>
              <mc:Fallback>
                <p:oleObj name="Equation" r:id="rId15" imgW="1777680" imgH="419040" progId="Equation.DSMT4">
                  <p:embed/>
                  <p:pic>
                    <p:nvPicPr>
                      <p:cNvPr id="0" name=""/>
                      <p:cNvPicPr>
                        <a:picLocks noChangeAspect="1" noChangeArrowheads="1"/>
                      </p:cNvPicPr>
                      <p:nvPr/>
                    </p:nvPicPr>
                    <p:blipFill>
                      <a:blip r:embed="rId16"/>
                      <a:srcRect/>
                      <a:stretch>
                        <a:fillRect/>
                      </a:stretch>
                    </p:blipFill>
                    <p:spPr bwMode="auto">
                      <a:xfrm>
                        <a:off x="2597014" y="3170238"/>
                        <a:ext cx="1993900" cy="4683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00" name="Object 44"/>
          <p:cNvGraphicFramePr>
            <a:graphicFrameLocks noChangeAspect="1"/>
          </p:cNvGraphicFramePr>
          <p:nvPr>
            <p:extLst>
              <p:ext uri="{D42A27DB-BD31-4B8C-83A1-F6EECF244321}">
                <p14:modId xmlns:p14="http://schemas.microsoft.com/office/powerpoint/2010/main" val="628351786"/>
              </p:ext>
            </p:extLst>
          </p:nvPr>
        </p:nvGraphicFramePr>
        <p:xfrm>
          <a:off x="4677569" y="3130673"/>
          <a:ext cx="2806700" cy="525462"/>
        </p:xfrm>
        <a:graphic>
          <a:graphicData uri="http://schemas.openxmlformats.org/presentationml/2006/ole">
            <mc:AlternateContent xmlns:mc="http://schemas.openxmlformats.org/markup-compatibility/2006">
              <mc:Choice xmlns:v="urn:schemas-microsoft-com:vml" Requires="v">
                <p:oleObj spid="_x0000_s1443193" name="Формула" r:id="rId17" imgW="2501640" imgH="469800" progId="Equation.3">
                  <p:embed/>
                </p:oleObj>
              </mc:Choice>
              <mc:Fallback>
                <p:oleObj name="Формула" r:id="rId17" imgW="2501640" imgH="4698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677569" y="3130673"/>
                        <a:ext cx="2806700" cy="52546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01" name="AutoShape 45"/>
          <p:cNvSpPr>
            <a:spLocks noChangeArrowheads="1"/>
          </p:cNvSpPr>
          <p:nvPr/>
        </p:nvSpPr>
        <p:spPr bwMode="auto">
          <a:xfrm rot="2700000">
            <a:off x="690563" y="2606675"/>
            <a:ext cx="409575" cy="123825"/>
          </a:xfrm>
          <a:prstGeom prst="rightArrow">
            <a:avLst>
              <a:gd name="adj1" fmla="val 50000"/>
              <a:gd name="adj2" fmla="val 82692"/>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702" name="Object 46"/>
          <p:cNvGraphicFramePr>
            <a:graphicFrameLocks noChangeAspect="1"/>
          </p:cNvGraphicFramePr>
          <p:nvPr>
            <p:extLst>
              <p:ext uri="{D42A27DB-BD31-4B8C-83A1-F6EECF244321}">
                <p14:modId xmlns:p14="http://schemas.microsoft.com/office/powerpoint/2010/main" val="1009674326"/>
              </p:ext>
            </p:extLst>
          </p:nvPr>
        </p:nvGraphicFramePr>
        <p:xfrm>
          <a:off x="812526" y="2765968"/>
          <a:ext cx="177800" cy="228600"/>
        </p:xfrm>
        <a:graphic>
          <a:graphicData uri="http://schemas.openxmlformats.org/presentationml/2006/ole">
            <mc:AlternateContent xmlns:mc="http://schemas.openxmlformats.org/markup-compatibility/2006">
              <mc:Choice xmlns:v="urn:schemas-microsoft-com:vml" Requires="v">
                <p:oleObj spid="_x0000_s1443194" name="Формула" r:id="rId19" imgW="177480" imgH="228600" progId="Equation.3">
                  <p:embed/>
                </p:oleObj>
              </mc:Choice>
              <mc:Fallback>
                <p:oleObj name="Формула" r:id="rId19" imgW="177480" imgH="2286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812526" y="2765968"/>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03" name="AutoShape 47"/>
          <p:cNvSpPr>
            <a:spLocks noChangeArrowheads="1"/>
          </p:cNvSpPr>
          <p:nvPr/>
        </p:nvSpPr>
        <p:spPr bwMode="auto">
          <a:xfrm rot="-2700000">
            <a:off x="708025" y="2278063"/>
            <a:ext cx="409575" cy="123825"/>
          </a:xfrm>
          <a:prstGeom prst="rightArrow">
            <a:avLst>
              <a:gd name="adj1" fmla="val 50000"/>
              <a:gd name="adj2" fmla="val 82692"/>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704" name="Object 48"/>
          <p:cNvGraphicFramePr>
            <a:graphicFrameLocks noChangeAspect="1"/>
          </p:cNvGraphicFramePr>
          <p:nvPr>
            <p:extLst>
              <p:ext uri="{D42A27DB-BD31-4B8C-83A1-F6EECF244321}">
                <p14:modId xmlns:p14="http://schemas.microsoft.com/office/powerpoint/2010/main" val="1871502720"/>
              </p:ext>
            </p:extLst>
          </p:nvPr>
        </p:nvGraphicFramePr>
        <p:xfrm>
          <a:off x="984688" y="2254250"/>
          <a:ext cx="190500" cy="228600"/>
        </p:xfrm>
        <a:graphic>
          <a:graphicData uri="http://schemas.openxmlformats.org/presentationml/2006/ole">
            <mc:AlternateContent xmlns:mc="http://schemas.openxmlformats.org/markup-compatibility/2006">
              <mc:Choice xmlns:v="urn:schemas-microsoft-com:vml" Requires="v">
                <p:oleObj spid="_x0000_s1443195" name="Формула" r:id="rId21" imgW="190440" imgH="228600" progId="Equation.3">
                  <p:embed/>
                </p:oleObj>
              </mc:Choice>
              <mc:Fallback>
                <p:oleObj name="Формула" r:id="rId21" imgW="190440" imgH="22860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984688" y="2254250"/>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05" name="Text Box 49"/>
          <p:cNvSpPr txBox="1">
            <a:spLocks noChangeArrowheads="1"/>
          </p:cNvSpPr>
          <p:nvPr/>
        </p:nvSpPr>
        <p:spPr bwMode="auto">
          <a:xfrm>
            <a:off x="233363" y="3689350"/>
            <a:ext cx="8651875"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Hence, the tangential acceleration is</a:t>
            </a:r>
            <a:r>
              <a:rPr lang="ru-RU" altLang="ru-RU" sz="1000" i="1" dirty="0" smtClean="0">
                <a:solidFill>
                  <a:srgbClr val="000000"/>
                </a:solidFill>
                <a:latin typeface="Arial" charset="0"/>
                <a:sym typeface="Symbol" pitchFamily="18" charset="2"/>
              </a:rPr>
              <a:t>                           </a:t>
            </a:r>
            <a:r>
              <a:rPr lang="en-US" altLang="ru-RU" sz="1000" dirty="0" smtClean="0">
                <a:solidFill>
                  <a:srgbClr val="000000"/>
                </a:solidFill>
                <a:latin typeface="Arial" charset="0"/>
                <a:sym typeface="Symbol" pitchFamily="18" charset="2"/>
              </a:rPr>
              <a:t>This acceleration, called rotary acceleration, </a:t>
            </a:r>
            <a:r>
              <a:rPr lang="en-US" altLang="ru-RU" sz="1000" b="1" dirty="0" smtClean="0">
                <a:solidFill>
                  <a:srgbClr val="9999FF">
                    <a:lumMod val="50000"/>
                  </a:srgbClr>
                </a:solidFill>
                <a:latin typeface="Arial" charset="0"/>
                <a:sym typeface="Symbol" pitchFamily="18" charset="2"/>
              </a:rPr>
              <a:t>is perpendicular to the radius</a:t>
            </a:r>
            <a:r>
              <a:rPr lang="en-US" altLang="ru-RU" sz="1000" dirty="0" smtClean="0">
                <a:solidFill>
                  <a:srgbClr val="000000"/>
                </a:solidFill>
                <a:latin typeface="Arial" charset="0"/>
                <a:sym typeface="Symbol" pitchFamily="18" charset="2"/>
              </a:rPr>
              <a:t>.</a:t>
            </a:r>
            <a:r>
              <a:rPr lang="ru-RU" altLang="ru-RU" sz="1000" dirty="0" smtClean="0">
                <a:solidFill>
                  <a:srgbClr val="000000"/>
                </a:solidFill>
                <a:latin typeface="Arial" charset="0"/>
                <a:sym typeface="Symbol" pitchFamily="18" charset="2"/>
              </a:rPr>
              <a:t> </a:t>
            </a:r>
            <a:r>
              <a:rPr lang="ru-RU" altLang="ru-RU" sz="1000" dirty="0">
                <a:solidFill>
                  <a:srgbClr val="000000"/>
                </a:solidFill>
                <a:latin typeface="Arial" charset="0"/>
                <a:sym typeface="Symbol" pitchFamily="18" charset="2"/>
              </a:rPr>
              <a:t>			                  </a:t>
            </a:r>
            <a:r>
              <a:rPr lang="ru-RU" altLang="ru-RU" sz="1000" dirty="0" smtClean="0">
                <a:solidFill>
                  <a:srgbClr val="00007D"/>
                </a:solidFill>
                <a:latin typeface="Arial" charset="0"/>
                <a:sym typeface="Symbol" pitchFamily="18" charset="2"/>
              </a:rPr>
              <a:t> </a:t>
            </a:r>
            <a:r>
              <a:rPr lang="en-US" altLang="ru-RU" sz="1000" dirty="0" smtClean="0">
                <a:solidFill>
                  <a:srgbClr val="00007D"/>
                </a:solidFill>
                <a:latin typeface="Arial" charset="0"/>
                <a:sym typeface="Symbol" pitchFamily="18" charset="2"/>
              </a:rPr>
              <a:t> </a:t>
            </a:r>
            <a:endParaRPr lang="ru-RU" altLang="ru-RU" sz="1000" dirty="0">
              <a:solidFill>
                <a:srgbClr val="00007D"/>
              </a:solidFill>
              <a:latin typeface="Arial" charset="0"/>
              <a:sym typeface="Symbol" pitchFamily="18" charset="2"/>
            </a:endParaRPr>
          </a:p>
        </p:txBody>
      </p:sp>
      <p:graphicFrame>
        <p:nvGraphicFramePr>
          <p:cNvPr id="326706" name="Object 50"/>
          <p:cNvGraphicFramePr>
            <a:graphicFrameLocks noChangeAspect="1"/>
          </p:cNvGraphicFramePr>
          <p:nvPr>
            <p:extLst>
              <p:ext uri="{D42A27DB-BD31-4B8C-83A1-F6EECF244321}">
                <p14:modId xmlns:p14="http://schemas.microsoft.com/office/powerpoint/2010/main" val="3851547312"/>
              </p:ext>
            </p:extLst>
          </p:nvPr>
        </p:nvGraphicFramePr>
        <p:xfrm>
          <a:off x="2425700" y="3695700"/>
          <a:ext cx="693738" cy="254000"/>
        </p:xfrm>
        <a:graphic>
          <a:graphicData uri="http://schemas.openxmlformats.org/presentationml/2006/ole">
            <mc:AlternateContent xmlns:mc="http://schemas.openxmlformats.org/markup-compatibility/2006">
              <mc:Choice xmlns:v="urn:schemas-microsoft-com:vml" Requires="v">
                <p:oleObj spid="_x0000_s1443196" name="Equation" r:id="rId23" imgW="622080" imgH="228600" progId="Equation.DSMT4">
                  <p:embed/>
                </p:oleObj>
              </mc:Choice>
              <mc:Fallback>
                <p:oleObj name="Equation" r:id="rId23" imgW="622080" imgH="228600" progId="Equation.DSMT4">
                  <p:embed/>
                  <p:pic>
                    <p:nvPicPr>
                      <p:cNvPr id="0" name=""/>
                      <p:cNvPicPr>
                        <a:picLocks noChangeAspect="1" noChangeArrowheads="1"/>
                      </p:cNvPicPr>
                      <p:nvPr/>
                    </p:nvPicPr>
                    <p:blipFill>
                      <a:blip r:embed="rId24"/>
                      <a:srcRect/>
                      <a:stretch>
                        <a:fillRect/>
                      </a:stretch>
                    </p:blipFill>
                    <p:spPr bwMode="auto">
                      <a:xfrm>
                        <a:off x="2425700" y="3695700"/>
                        <a:ext cx="693738" cy="2540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6707" name="AutoShape 51"/>
          <p:cNvSpPr>
            <a:spLocks noChangeArrowheads="1"/>
          </p:cNvSpPr>
          <p:nvPr/>
        </p:nvSpPr>
        <p:spPr bwMode="auto">
          <a:xfrm rot="10800000" flipV="1">
            <a:off x="998538" y="1985963"/>
            <a:ext cx="238125" cy="23812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08" name="Text Box 52"/>
          <p:cNvSpPr txBox="1">
            <a:spLocks noChangeArrowheads="1"/>
          </p:cNvSpPr>
          <p:nvPr/>
        </p:nvSpPr>
        <p:spPr bwMode="auto">
          <a:xfrm>
            <a:off x="944563" y="1755775"/>
            <a:ext cx="25840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400" b="1" i="1" dirty="0">
                <a:solidFill>
                  <a:srgbClr val="FF0000"/>
                </a:solidFill>
                <a:latin typeface="Times New Roman" pitchFamily="18" charset="0"/>
                <a:cs typeface="Times New Roman" pitchFamily="18" charset="0"/>
              </a:rPr>
              <a:t>ε</a:t>
            </a:r>
          </a:p>
        </p:txBody>
      </p:sp>
      <p:graphicFrame>
        <p:nvGraphicFramePr>
          <p:cNvPr id="326709" name="Object 53"/>
          <p:cNvGraphicFramePr>
            <a:graphicFrameLocks noChangeAspect="1"/>
          </p:cNvGraphicFramePr>
          <p:nvPr>
            <p:extLst>
              <p:ext uri="{D42A27DB-BD31-4B8C-83A1-F6EECF244321}">
                <p14:modId xmlns:p14="http://schemas.microsoft.com/office/powerpoint/2010/main" val="251177179"/>
              </p:ext>
            </p:extLst>
          </p:nvPr>
        </p:nvGraphicFramePr>
        <p:xfrm>
          <a:off x="568325" y="2655888"/>
          <a:ext cx="254000" cy="228600"/>
        </p:xfrm>
        <a:graphic>
          <a:graphicData uri="http://schemas.openxmlformats.org/presentationml/2006/ole">
            <mc:AlternateContent xmlns:mc="http://schemas.openxmlformats.org/markup-compatibility/2006">
              <mc:Choice xmlns:v="urn:schemas-microsoft-com:vml" Requires="v">
                <p:oleObj spid="_x0000_s1443197" name="Equation" r:id="rId25" imgW="253800" imgH="228600" progId="Equation.DSMT4">
                  <p:embed/>
                </p:oleObj>
              </mc:Choice>
              <mc:Fallback>
                <p:oleObj name="Equation" r:id="rId25" imgW="253800" imgH="228600" progId="Equation.DSMT4">
                  <p:embed/>
                  <p:pic>
                    <p:nvPicPr>
                      <p:cNvPr id="0" name=""/>
                      <p:cNvPicPr>
                        <a:picLocks noChangeAspect="1" noChangeArrowheads="1"/>
                      </p:cNvPicPr>
                      <p:nvPr/>
                    </p:nvPicPr>
                    <p:blipFill>
                      <a:blip r:embed="rId26"/>
                      <a:srcRect/>
                      <a:stretch>
                        <a:fillRect/>
                      </a:stretch>
                    </p:blipFill>
                    <p:spPr bwMode="auto">
                      <a:xfrm>
                        <a:off x="568325" y="2655888"/>
                        <a:ext cx="2540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10" name="Text Box 54"/>
          <p:cNvSpPr txBox="1">
            <a:spLocks noChangeArrowheads="1"/>
          </p:cNvSpPr>
          <p:nvPr/>
        </p:nvSpPr>
        <p:spPr bwMode="auto">
          <a:xfrm>
            <a:off x="264976" y="4022725"/>
            <a:ext cx="86518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Normal acceleration, called centripetal, is directed along radius towards the axis of rotation. It equals</a:t>
            </a:r>
            <a:r>
              <a:rPr lang="ru-RU" altLang="ru-RU" sz="1000" dirty="0" smtClean="0">
                <a:solidFill>
                  <a:srgbClr val="00007D"/>
                </a:solidFill>
                <a:latin typeface="Arial" charset="0"/>
                <a:sym typeface="Symbol" pitchFamily="18" charset="2"/>
              </a:rPr>
              <a:t> </a:t>
            </a:r>
            <a:endParaRPr lang="ru-RU" altLang="ru-RU" sz="1000" dirty="0">
              <a:solidFill>
                <a:srgbClr val="00007D"/>
              </a:solidFill>
              <a:latin typeface="Arial" charset="0"/>
              <a:sym typeface="Symbol" pitchFamily="18" charset="2"/>
            </a:endParaRPr>
          </a:p>
        </p:txBody>
      </p:sp>
      <p:graphicFrame>
        <p:nvGraphicFramePr>
          <p:cNvPr id="326711" name="Object 55"/>
          <p:cNvGraphicFramePr>
            <a:graphicFrameLocks noChangeAspect="1"/>
          </p:cNvGraphicFramePr>
          <p:nvPr>
            <p:extLst>
              <p:ext uri="{D42A27DB-BD31-4B8C-83A1-F6EECF244321}">
                <p14:modId xmlns:p14="http://schemas.microsoft.com/office/powerpoint/2010/main" val="153302655"/>
              </p:ext>
            </p:extLst>
          </p:nvPr>
        </p:nvGraphicFramePr>
        <p:xfrm>
          <a:off x="6324600" y="3976688"/>
          <a:ext cx="806450" cy="268287"/>
        </p:xfrm>
        <a:graphic>
          <a:graphicData uri="http://schemas.openxmlformats.org/presentationml/2006/ole">
            <mc:AlternateContent xmlns:mc="http://schemas.openxmlformats.org/markup-compatibility/2006">
              <mc:Choice xmlns:v="urn:schemas-microsoft-com:vml" Requires="v">
                <p:oleObj spid="_x0000_s1443198" name="Equation" r:id="rId27" imgW="723600" imgH="241200" progId="Equation.DSMT4">
                  <p:embed/>
                </p:oleObj>
              </mc:Choice>
              <mc:Fallback>
                <p:oleObj name="Equation" r:id="rId27" imgW="723600" imgH="241200" progId="Equation.DSMT4">
                  <p:embed/>
                  <p:pic>
                    <p:nvPicPr>
                      <p:cNvPr id="0" name=""/>
                      <p:cNvPicPr>
                        <a:picLocks noChangeAspect="1" noChangeArrowheads="1"/>
                      </p:cNvPicPr>
                      <p:nvPr/>
                    </p:nvPicPr>
                    <p:blipFill>
                      <a:blip r:embed="rId28"/>
                      <a:srcRect/>
                      <a:stretch>
                        <a:fillRect/>
                      </a:stretch>
                    </p:blipFill>
                    <p:spPr bwMode="auto">
                      <a:xfrm>
                        <a:off x="6324600" y="3976688"/>
                        <a:ext cx="806450" cy="268287"/>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graphicFrame>
        <p:nvGraphicFramePr>
          <p:cNvPr id="326712" name="Object 56"/>
          <p:cNvGraphicFramePr>
            <a:graphicFrameLocks noChangeAspect="1"/>
          </p:cNvGraphicFramePr>
          <p:nvPr>
            <p:extLst>
              <p:ext uri="{D42A27DB-BD31-4B8C-83A1-F6EECF244321}">
                <p14:modId xmlns:p14="http://schemas.microsoft.com/office/powerpoint/2010/main" val="2585567783"/>
              </p:ext>
            </p:extLst>
          </p:nvPr>
        </p:nvGraphicFramePr>
        <p:xfrm>
          <a:off x="647700" y="2109788"/>
          <a:ext cx="266700" cy="228600"/>
        </p:xfrm>
        <a:graphic>
          <a:graphicData uri="http://schemas.openxmlformats.org/presentationml/2006/ole">
            <mc:AlternateContent xmlns:mc="http://schemas.openxmlformats.org/markup-compatibility/2006">
              <mc:Choice xmlns:v="urn:schemas-microsoft-com:vml" Requires="v">
                <p:oleObj spid="_x0000_s1443199" name="Equation" r:id="rId29" imgW="266400" imgH="228600" progId="Equation.DSMT4">
                  <p:embed/>
                </p:oleObj>
              </mc:Choice>
              <mc:Fallback>
                <p:oleObj name="Equation" r:id="rId29" imgW="266400" imgH="228600" progId="Equation.DSMT4">
                  <p:embed/>
                  <p:pic>
                    <p:nvPicPr>
                      <p:cNvPr id="0" name=""/>
                      <p:cNvPicPr>
                        <a:picLocks noChangeAspect="1" noChangeArrowheads="1"/>
                      </p:cNvPicPr>
                      <p:nvPr/>
                    </p:nvPicPr>
                    <p:blipFill>
                      <a:blip r:embed="rId30"/>
                      <a:srcRect/>
                      <a:stretch>
                        <a:fillRect/>
                      </a:stretch>
                    </p:blipFill>
                    <p:spPr bwMode="auto">
                      <a:xfrm>
                        <a:off x="647700" y="2109788"/>
                        <a:ext cx="2667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14" name="Text Box 58"/>
          <p:cNvSpPr txBox="1">
            <a:spLocks noChangeArrowheads="1"/>
          </p:cNvSpPr>
          <p:nvPr/>
        </p:nvSpPr>
        <p:spPr bwMode="auto">
          <a:xfrm>
            <a:off x="76266" y="4304147"/>
            <a:ext cx="6300123"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b="1" dirty="0" smtClean="0">
                <a:solidFill>
                  <a:srgbClr val="FF0000"/>
                </a:solidFill>
                <a:latin typeface="Arial" charset="0"/>
              </a:rPr>
              <a:t>The accelerations </a:t>
            </a:r>
            <a:r>
              <a:rPr lang="en-US" sz="1000" b="1" dirty="0">
                <a:solidFill>
                  <a:srgbClr val="FF0000"/>
                </a:solidFill>
                <a:latin typeface="Arial" charset="0"/>
              </a:rPr>
              <a:t>of all the points of a rotating body are proportional to their distances from the </a:t>
            </a:r>
            <a:r>
              <a:rPr lang="en-US" sz="1000" b="1" dirty="0" smtClean="0">
                <a:solidFill>
                  <a:srgbClr val="FF0000"/>
                </a:solidFill>
                <a:latin typeface="Arial" charset="0"/>
              </a:rPr>
              <a:t>axis</a:t>
            </a:r>
          </a:p>
          <a:p>
            <a:r>
              <a:rPr lang="en-US" sz="1000" b="1" dirty="0" smtClean="0">
                <a:solidFill>
                  <a:srgbClr val="FF0000"/>
                </a:solidFill>
                <a:latin typeface="Arial" charset="0"/>
              </a:rPr>
              <a:t> </a:t>
            </a:r>
            <a:r>
              <a:rPr lang="en-US" sz="1000" b="1" dirty="0">
                <a:solidFill>
                  <a:srgbClr val="FF0000"/>
                </a:solidFill>
                <a:latin typeface="Arial" charset="0"/>
              </a:rPr>
              <a:t>of </a:t>
            </a:r>
            <a:r>
              <a:rPr lang="en-US" sz="1000" b="1" dirty="0" smtClean="0">
                <a:solidFill>
                  <a:srgbClr val="FF0000"/>
                </a:solidFill>
                <a:latin typeface="Arial" charset="0"/>
              </a:rPr>
              <a:t>rotation</a:t>
            </a:r>
            <a:r>
              <a:rPr lang="ru-RU" altLang="ru-RU" sz="1000" b="1" dirty="0" smtClean="0">
                <a:solidFill>
                  <a:srgbClr val="FF0000"/>
                </a:solidFill>
                <a:latin typeface="Arial" charset="0"/>
                <a:sym typeface="Symbol" pitchFamily="18" charset="2"/>
              </a:rPr>
              <a:t>.</a:t>
            </a:r>
            <a:endParaRPr lang="ru-RU" altLang="ru-RU" sz="1000" b="1" dirty="0">
              <a:solidFill>
                <a:srgbClr val="FF0000"/>
              </a:solidFill>
              <a:latin typeface="Arial" charset="0"/>
              <a:sym typeface="Symbol" pitchFamily="18" charset="2"/>
            </a:endParaRPr>
          </a:p>
          <a:p>
            <a:endParaRPr lang="ru-RU" altLang="ru-RU" sz="1000" b="1" dirty="0">
              <a:solidFill>
                <a:srgbClr val="FF0000"/>
              </a:solidFill>
              <a:latin typeface="Arial" charset="0"/>
            </a:endParaRPr>
          </a:p>
        </p:txBody>
      </p:sp>
      <p:sp>
        <p:nvSpPr>
          <p:cNvPr id="326715" name="Text Box 59"/>
          <p:cNvSpPr txBox="1">
            <a:spLocks noChangeArrowheads="1"/>
          </p:cNvSpPr>
          <p:nvPr/>
        </p:nvSpPr>
        <p:spPr bwMode="auto">
          <a:xfrm>
            <a:off x="111892" y="4717257"/>
            <a:ext cx="2218877"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b="1" dirty="0">
                <a:solidFill>
                  <a:srgbClr val="FF0000"/>
                </a:solidFill>
                <a:latin typeface="Arial" charset="0"/>
              </a:rPr>
              <a:t>The total acceleration </a:t>
            </a:r>
            <a:r>
              <a:rPr lang="en-US" sz="1000" dirty="0">
                <a:solidFill>
                  <a:srgbClr val="000000"/>
                </a:solidFill>
                <a:latin typeface="Arial" charset="0"/>
              </a:rPr>
              <a:t>of a point</a:t>
            </a:r>
            <a:r>
              <a:rPr lang="en-US" sz="1000" b="1" dirty="0">
                <a:solidFill>
                  <a:srgbClr val="000000"/>
                </a:solidFill>
                <a:latin typeface="Arial" charset="0"/>
              </a:rPr>
              <a:t> </a:t>
            </a:r>
            <a:r>
              <a:rPr lang="en-US" sz="1000" dirty="0">
                <a:solidFill>
                  <a:srgbClr val="000000"/>
                </a:solidFill>
                <a:latin typeface="Arial" charset="0"/>
              </a:rPr>
              <a:t>is</a:t>
            </a:r>
            <a:r>
              <a:rPr lang="en-US" sz="1000" b="1" dirty="0">
                <a:solidFill>
                  <a:srgbClr val="000000"/>
                </a:solidFill>
                <a:latin typeface="Arial" charset="0"/>
              </a:rPr>
              <a:t> </a:t>
            </a:r>
            <a:endParaRPr lang="ru-RU" sz="1000" dirty="0">
              <a:solidFill>
                <a:srgbClr val="000000"/>
              </a:solidFill>
              <a:latin typeface="Arial" charset="0"/>
            </a:endParaRPr>
          </a:p>
          <a:p>
            <a:endParaRPr lang="ru-RU" altLang="ru-RU" sz="1000" dirty="0">
              <a:solidFill>
                <a:srgbClr val="000000"/>
              </a:solidFill>
              <a:latin typeface="Arial" charset="0"/>
              <a:sym typeface="Symbol" pitchFamily="18" charset="2"/>
            </a:endParaRPr>
          </a:p>
          <a:p>
            <a:endParaRPr lang="ru-RU" altLang="ru-RU" sz="1000" dirty="0">
              <a:solidFill>
                <a:srgbClr val="000000"/>
              </a:solidFill>
              <a:latin typeface="Arial" charset="0"/>
            </a:endParaRPr>
          </a:p>
        </p:txBody>
      </p:sp>
      <p:graphicFrame>
        <p:nvGraphicFramePr>
          <p:cNvPr id="326716" name="Object 60"/>
          <p:cNvGraphicFramePr>
            <a:graphicFrameLocks noChangeAspect="1"/>
          </p:cNvGraphicFramePr>
          <p:nvPr>
            <p:extLst>
              <p:ext uri="{D42A27DB-BD31-4B8C-83A1-F6EECF244321}">
                <p14:modId xmlns:p14="http://schemas.microsoft.com/office/powerpoint/2010/main" val="4062718258"/>
              </p:ext>
            </p:extLst>
          </p:nvPr>
        </p:nvGraphicFramePr>
        <p:xfrm>
          <a:off x="2308225" y="4706938"/>
          <a:ext cx="836613" cy="254000"/>
        </p:xfrm>
        <a:graphic>
          <a:graphicData uri="http://schemas.openxmlformats.org/presentationml/2006/ole">
            <mc:AlternateContent xmlns:mc="http://schemas.openxmlformats.org/markup-compatibility/2006">
              <mc:Choice xmlns:v="urn:schemas-microsoft-com:vml" Requires="v">
                <p:oleObj spid="_x0000_s1443200" name="Equation" r:id="rId31" imgW="749160" imgH="228600" progId="Equation.DSMT4">
                  <p:embed/>
                </p:oleObj>
              </mc:Choice>
              <mc:Fallback>
                <p:oleObj name="Equation" r:id="rId31" imgW="749160" imgH="228600" progId="Equation.DSMT4">
                  <p:embed/>
                  <p:pic>
                    <p:nvPicPr>
                      <p:cNvPr id="0" name=""/>
                      <p:cNvPicPr>
                        <a:picLocks noChangeAspect="1" noChangeArrowheads="1"/>
                      </p:cNvPicPr>
                      <p:nvPr/>
                    </p:nvPicPr>
                    <p:blipFill>
                      <a:blip r:embed="rId32"/>
                      <a:srcRect/>
                      <a:stretch>
                        <a:fillRect/>
                      </a:stretch>
                    </p:blipFill>
                    <p:spPr bwMode="auto">
                      <a:xfrm>
                        <a:off x="2308225" y="4706938"/>
                        <a:ext cx="836613" cy="2540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6717" name="Rectangle 61"/>
          <p:cNvSpPr>
            <a:spLocks noChangeArrowheads="1"/>
          </p:cNvSpPr>
          <p:nvPr/>
        </p:nvSpPr>
        <p:spPr bwMode="auto">
          <a:xfrm rot="2681524">
            <a:off x="825500" y="2274888"/>
            <a:ext cx="419100" cy="444500"/>
          </a:xfrm>
          <a:prstGeom prst="rect">
            <a:avLst/>
          </a:prstGeom>
          <a:noFill/>
          <a:ln w="9525" algn="ctr">
            <a:solidFill>
              <a:srgbClr val="FF00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18" name="AutoShape 62"/>
          <p:cNvSpPr>
            <a:spLocks noChangeArrowheads="1"/>
          </p:cNvSpPr>
          <p:nvPr/>
        </p:nvSpPr>
        <p:spPr bwMode="auto">
          <a:xfrm>
            <a:off x="763588" y="2454275"/>
            <a:ext cx="581025" cy="107950"/>
          </a:xfrm>
          <a:prstGeom prst="rightArrow">
            <a:avLst>
              <a:gd name="adj1" fmla="val 50000"/>
              <a:gd name="adj2" fmla="val 134559"/>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719" name="Object 63"/>
          <p:cNvGraphicFramePr>
            <a:graphicFrameLocks noChangeAspect="1"/>
          </p:cNvGraphicFramePr>
          <p:nvPr/>
        </p:nvGraphicFramePr>
        <p:xfrm>
          <a:off x="1357313" y="2398713"/>
          <a:ext cx="139700" cy="165100"/>
        </p:xfrm>
        <a:graphic>
          <a:graphicData uri="http://schemas.openxmlformats.org/presentationml/2006/ole">
            <mc:AlternateContent xmlns:mc="http://schemas.openxmlformats.org/markup-compatibility/2006">
              <mc:Choice xmlns:v="urn:schemas-microsoft-com:vml" Requires="v">
                <p:oleObj spid="_x0000_s1443201" name="Формула" r:id="rId33" imgW="139680" imgH="164880" progId="Equation.3">
                  <p:embed/>
                </p:oleObj>
              </mc:Choice>
              <mc:Fallback>
                <p:oleObj name="Формула" r:id="rId33" imgW="139680" imgH="16488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357313" y="2398713"/>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20" name="Text Box 64"/>
          <p:cNvSpPr txBox="1">
            <a:spLocks noChangeArrowheads="1"/>
          </p:cNvSpPr>
          <p:nvPr/>
        </p:nvSpPr>
        <p:spPr bwMode="auto">
          <a:xfrm>
            <a:off x="237988" y="4922778"/>
            <a:ext cx="40958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b="1" dirty="0">
                <a:solidFill>
                  <a:srgbClr val="9999FF">
                    <a:lumMod val="50000"/>
                  </a:srgbClr>
                </a:solidFill>
                <a:latin typeface="Arial" charset="0"/>
              </a:rPr>
              <a:t>The inclination of the vector of </a:t>
            </a:r>
            <a:r>
              <a:rPr lang="en-US" sz="1000" b="1" dirty="0" smtClean="0">
                <a:solidFill>
                  <a:srgbClr val="9999FF">
                    <a:lumMod val="50000"/>
                  </a:srgbClr>
                </a:solidFill>
                <a:latin typeface="Arial" charset="0"/>
              </a:rPr>
              <a:t>total acceleration </a:t>
            </a:r>
            <a:r>
              <a:rPr lang="en-US" sz="1000" b="1" dirty="0">
                <a:solidFill>
                  <a:srgbClr val="9999FF">
                    <a:lumMod val="50000"/>
                  </a:srgbClr>
                </a:solidFill>
                <a:latin typeface="Arial" charset="0"/>
              </a:rPr>
              <a:t>to the </a:t>
            </a:r>
            <a:r>
              <a:rPr lang="en-US" sz="1000" b="1" dirty="0" smtClean="0">
                <a:solidFill>
                  <a:srgbClr val="9999FF">
                    <a:lumMod val="50000"/>
                  </a:srgbClr>
                </a:solidFill>
                <a:latin typeface="Arial" charset="0"/>
              </a:rPr>
              <a:t>radius</a:t>
            </a:r>
          </a:p>
          <a:p>
            <a:pPr algn="just"/>
            <a:r>
              <a:rPr lang="en-US" sz="1000" b="1" dirty="0" smtClean="0">
                <a:solidFill>
                  <a:srgbClr val="9999FF">
                    <a:lumMod val="50000"/>
                  </a:srgbClr>
                </a:solidFill>
                <a:latin typeface="Arial" charset="0"/>
              </a:rPr>
              <a:t> </a:t>
            </a:r>
            <a:r>
              <a:rPr lang="en-US" sz="1000" b="1" dirty="0">
                <a:solidFill>
                  <a:srgbClr val="9999FF">
                    <a:lumMod val="50000"/>
                  </a:srgbClr>
                </a:solidFill>
                <a:latin typeface="Arial" charset="0"/>
              </a:rPr>
              <a:t>of the circle described by the point is </a:t>
            </a:r>
            <a:r>
              <a:rPr lang="en-US" sz="1000" b="1" dirty="0" smtClean="0">
                <a:solidFill>
                  <a:srgbClr val="9999FF">
                    <a:lumMod val="50000"/>
                  </a:srgbClr>
                </a:solidFill>
                <a:latin typeface="Arial" charset="0"/>
              </a:rPr>
              <a:t>specified </a:t>
            </a:r>
            <a:r>
              <a:rPr lang="en-US" sz="1000" b="1" dirty="0">
                <a:solidFill>
                  <a:srgbClr val="9999FF">
                    <a:lumMod val="50000"/>
                  </a:srgbClr>
                </a:solidFill>
                <a:latin typeface="Arial" charset="0"/>
              </a:rPr>
              <a:t>by the angle </a:t>
            </a:r>
            <a:endParaRPr lang="ru-RU" altLang="ru-RU" sz="1000" b="1" i="1" dirty="0">
              <a:solidFill>
                <a:srgbClr val="9999FF">
                  <a:lumMod val="50000"/>
                </a:srgbClr>
              </a:solidFill>
              <a:latin typeface="Arial" charset="0"/>
              <a:sym typeface="Symbol" pitchFamily="18" charset="2"/>
            </a:endParaRPr>
          </a:p>
        </p:txBody>
      </p:sp>
      <p:graphicFrame>
        <p:nvGraphicFramePr>
          <p:cNvPr id="326721" name="Object 65"/>
          <p:cNvGraphicFramePr>
            <a:graphicFrameLocks noChangeAspect="1"/>
          </p:cNvGraphicFramePr>
          <p:nvPr>
            <p:extLst>
              <p:ext uri="{D42A27DB-BD31-4B8C-83A1-F6EECF244321}">
                <p14:modId xmlns:p14="http://schemas.microsoft.com/office/powerpoint/2010/main" val="3445765553"/>
              </p:ext>
            </p:extLst>
          </p:nvPr>
        </p:nvGraphicFramePr>
        <p:xfrm>
          <a:off x="4256088" y="4816475"/>
          <a:ext cx="2082800" cy="536575"/>
        </p:xfrm>
        <a:graphic>
          <a:graphicData uri="http://schemas.openxmlformats.org/presentationml/2006/ole">
            <mc:AlternateContent xmlns:mc="http://schemas.openxmlformats.org/markup-compatibility/2006">
              <mc:Choice xmlns:v="urn:schemas-microsoft-com:vml" Requires="v">
                <p:oleObj spid="_x0000_s1443202" name="Equation" r:id="rId35" imgW="1866600" imgH="482400" progId="Equation.DSMT4">
                  <p:embed/>
                </p:oleObj>
              </mc:Choice>
              <mc:Fallback>
                <p:oleObj name="Equation" r:id="rId35" imgW="1866600" imgH="482400" progId="Equation.DSMT4">
                  <p:embed/>
                  <p:pic>
                    <p:nvPicPr>
                      <p:cNvPr id="0" name=""/>
                      <p:cNvPicPr>
                        <a:picLocks noChangeAspect="1" noChangeArrowheads="1"/>
                      </p:cNvPicPr>
                      <p:nvPr/>
                    </p:nvPicPr>
                    <p:blipFill>
                      <a:blip r:embed="rId36"/>
                      <a:srcRect/>
                      <a:stretch>
                        <a:fillRect/>
                      </a:stretch>
                    </p:blipFill>
                    <p:spPr bwMode="auto">
                      <a:xfrm>
                        <a:off x="4256088" y="4816475"/>
                        <a:ext cx="2082800" cy="536575"/>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6722" name="Rectangle 66"/>
          <p:cNvSpPr>
            <a:spLocks noChangeArrowheads="1"/>
          </p:cNvSpPr>
          <p:nvPr/>
        </p:nvSpPr>
        <p:spPr bwMode="auto">
          <a:xfrm>
            <a:off x="246063" y="5353050"/>
            <a:ext cx="6381750" cy="590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200" b="1" dirty="0" smtClean="0">
                <a:solidFill>
                  <a:srgbClr val="FF0000"/>
                </a:solidFill>
              </a:rPr>
              <a:t>Vector Representation of the Angular </a:t>
            </a:r>
            <a:r>
              <a:rPr lang="en-US" altLang="ru-RU" sz="1200" b="1" dirty="0">
                <a:solidFill>
                  <a:srgbClr val="FF0000"/>
                </a:solidFill>
              </a:rPr>
              <a:t>V</a:t>
            </a:r>
            <a:r>
              <a:rPr lang="en-US" altLang="ru-RU" sz="1200" b="1" dirty="0" smtClean="0">
                <a:solidFill>
                  <a:srgbClr val="FF0000"/>
                </a:solidFill>
              </a:rPr>
              <a:t>elocity and Angular Acceleration</a:t>
            </a:r>
            <a:endParaRPr lang="ru-RU" altLang="ru-RU" sz="1200" b="1" dirty="0">
              <a:solidFill>
                <a:srgbClr val="000000"/>
              </a:solidFill>
            </a:endParaRPr>
          </a:p>
          <a:p>
            <a:pPr>
              <a:buClr>
                <a:srgbClr val="00007D"/>
              </a:buClr>
              <a:buFont typeface="Wingdings" pitchFamily="2" charset="2"/>
              <a:buNone/>
            </a:pPr>
            <a:r>
              <a:rPr lang="ru-RU" altLang="ru-RU" sz="1000" b="1" dirty="0">
                <a:solidFill>
                  <a:srgbClr val="000000"/>
                </a:solidFill>
              </a:rPr>
              <a:t> </a:t>
            </a:r>
            <a:r>
              <a:rPr lang="en-US" sz="1000" dirty="0">
                <a:solidFill>
                  <a:srgbClr val="000000"/>
                </a:solidFill>
              </a:rPr>
              <a:t>The angular velocity of a body can be denoted by a vector</a:t>
            </a:r>
            <a:r>
              <a:rPr lang="en-US" sz="1000" b="1" dirty="0">
                <a:solidFill>
                  <a:srgbClr val="000000"/>
                </a:solidFill>
              </a:rPr>
              <a:t> </a:t>
            </a:r>
            <a:r>
              <a:rPr lang="en-US" sz="1000" dirty="0" smtClean="0">
                <a:solidFill>
                  <a:srgbClr val="000000"/>
                </a:solidFill>
              </a:rPr>
              <a:t>along </a:t>
            </a:r>
            <a:r>
              <a:rPr lang="en-US" sz="1000" dirty="0">
                <a:solidFill>
                  <a:srgbClr val="000000"/>
                </a:solidFill>
              </a:rPr>
              <a:t>the axis of rotation in </a:t>
            </a:r>
            <a:r>
              <a:rPr lang="en-US" sz="1000" dirty="0" smtClean="0">
                <a:solidFill>
                  <a:srgbClr val="000000"/>
                </a:solidFill>
              </a:rPr>
              <a:t>the direction from</a:t>
            </a:r>
          </a:p>
          <a:p>
            <a:pPr>
              <a:buClr>
                <a:srgbClr val="00007D"/>
              </a:buClr>
              <a:buFont typeface="Wingdings" pitchFamily="2" charset="2"/>
              <a:buNone/>
            </a:pPr>
            <a:r>
              <a:rPr lang="en-US" sz="1000" dirty="0" smtClean="0">
                <a:solidFill>
                  <a:srgbClr val="000000"/>
                </a:solidFill>
              </a:rPr>
              <a:t> </a:t>
            </a:r>
            <a:r>
              <a:rPr lang="en-US" sz="1000" dirty="0">
                <a:solidFill>
                  <a:srgbClr val="000000"/>
                </a:solidFill>
              </a:rPr>
              <a:t>which the rotation is seen </a:t>
            </a:r>
            <a:r>
              <a:rPr lang="en-US" sz="1000" dirty="0" smtClean="0">
                <a:solidFill>
                  <a:srgbClr val="000000"/>
                </a:solidFill>
              </a:rPr>
              <a:t>counterclockwise.</a:t>
            </a:r>
            <a:endParaRPr lang="ru-RU" altLang="ru-RU" sz="1200" dirty="0">
              <a:solidFill>
                <a:srgbClr val="000000"/>
              </a:solidFill>
            </a:endParaRPr>
          </a:p>
        </p:txBody>
      </p:sp>
      <p:sp>
        <p:nvSpPr>
          <p:cNvPr id="326723" name="Rectangle 67"/>
          <p:cNvSpPr>
            <a:spLocks noChangeArrowheads="1"/>
          </p:cNvSpPr>
          <p:nvPr/>
        </p:nvSpPr>
        <p:spPr bwMode="auto">
          <a:xfrm>
            <a:off x="6473100" y="4312412"/>
            <a:ext cx="2316026" cy="2052000"/>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6775" name="Group 119"/>
          <p:cNvGrpSpPr>
            <a:grpSpLocks/>
          </p:cNvGrpSpPr>
          <p:nvPr/>
        </p:nvGrpSpPr>
        <p:grpSpPr bwMode="auto">
          <a:xfrm>
            <a:off x="7847013" y="4408488"/>
            <a:ext cx="771525" cy="1906587"/>
            <a:chOff x="4943" y="2777"/>
            <a:chExt cx="486" cy="1201"/>
          </a:xfrm>
        </p:grpSpPr>
        <p:sp>
          <p:nvSpPr>
            <p:cNvPr id="326747" name="AutoShape 91"/>
            <p:cNvSpPr>
              <a:spLocks noChangeArrowheads="1"/>
            </p:cNvSpPr>
            <p:nvPr/>
          </p:nvSpPr>
          <p:spPr bwMode="auto">
            <a:xfrm>
              <a:off x="4943" y="3029"/>
              <a:ext cx="366" cy="744"/>
            </a:xfrm>
            <a:prstGeom prst="can">
              <a:avLst>
                <a:gd name="adj" fmla="val 50820"/>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6748" name="Group 92"/>
            <p:cNvGrpSpPr>
              <a:grpSpLocks/>
            </p:cNvGrpSpPr>
            <p:nvPr/>
          </p:nvGrpSpPr>
          <p:grpSpPr bwMode="auto">
            <a:xfrm>
              <a:off x="5057" y="2828"/>
              <a:ext cx="161" cy="115"/>
              <a:chOff x="2082" y="2259"/>
              <a:chExt cx="161" cy="115"/>
            </a:xfrm>
          </p:grpSpPr>
          <p:grpSp>
            <p:nvGrpSpPr>
              <p:cNvPr id="326749" name="Group 93"/>
              <p:cNvGrpSpPr>
                <a:grpSpLocks/>
              </p:cNvGrpSpPr>
              <p:nvPr/>
            </p:nvGrpSpPr>
            <p:grpSpPr bwMode="auto">
              <a:xfrm>
                <a:off x="2082" y="2260"/>
                <a:ext cx="56" cy="114"/>
                <a:chOff x="1056" y="2326"/>
                <a:chExt cx="56" cy="114"/>
              </a:xfrm>
            </p:grpSpPr>
            <p:sp>
              <p:nvSpPr>
                <p:cNvPr id="326750" name="Rectangle 9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51" name="Line 9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6752" name="Group 96"/>
              <p:cNvGrpSpPr>
                <a:grpSpLocks/>
              </p:cNvGrpSpPr>
              <p:nvPr/>
            </p:nvGrpSpPr>
            <p:grpSpPr bwMode="auto">
              <a:xfrm flipH="1">
                <a:off x="2187" y="2259"/>
                <a:ext cx="56" cy="114"/>
                <a:chOff x="1056" y="2326"/>
                <a:chExt cx="56" cy="114"/>
              </a:xfrm>
            </p:grpSpPr>
            <p:sp>
              <p:nvSpPr>
                <p:cNvPr id="326753" name="Rectangle 97"/>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54" name="Line 98"/>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6755" name="Group 99"/>
            <p:cNvGrpSpPr>
              <a:grpSpLocks/>
            </p:cNvGrpSpPr>
            <p:nvPr/>
          </p:nvGrpSpPr>
          <p:grpSpPr bwMode="auto">
            <a:xfrm>
              <a:off x="5055" y="3816"/>
              <a:ext cx="161" cy="115"/>
              <a:chOff x="2082" y="2259"/>
              <a:chExt cx="161" cy="115"/>
            </a:xfrm>
          </p:grpSpPr>
          <p:grpSp>
            <p:nvGrpSpPr>
              <p:cNvPr id="326756" name="Group 100"/>
              <p:cNvGrpSpPr>
                <a:grpSpLocks/>
              </p:cNvGrpSpPr>
              <p:nvPr/>
            </p:nvGrpSpPr>
            <p:grpSpPr bwMode="auto">
              <a:xfrm>
                <a:off x="2082" y="2260"/>
                <a:ext cx="56" cy="114"/>
                <a:chOff x="1056" y="2326"/>
                <a:chExt cx="56" cy="114"/>
              </a:xfrm>
            </p:grpSpPr>
            <p:sp>
              <p:nvSpPr>
                <p:cNvPr id="326757" name="Rectangle 10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58" name="Line 10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6759" name="Group 103"/>
              <p:cNvGrpSpPr>
                <a:grpSpLocks/>
              </p:cNvGrpSpPr>
              <p:nvPr/>
            </p:nvGrpSpPr>
            <p:grpSpPr bwMode="auto">
              <a:xfrm flipH="1">
                <a:off x="2187" y="2259"/>
                <a:ext cx="56" cy="114"/>
                <a:chOff x="1056" y="2326"/>
                <a:chExt cx="56" cy="114"/>
              </a:xfrm>
            </p:grpSpPr>
            <p:sp>
              <p:nvSpPr>
                <p:cNvPr id="326760" name="Rectangle 10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61" name="Line 10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6762" name="Rectangle 106"/>
            <p:cNvSpPr>
              <a:spLocks noChangeArrowheads="1"/>
            </p:cNvSpPr>
            <p:nvPr/>
          </p:nvSpPr>
          <p:spPr bwMode="auto">
            <a:xfrm>
              <a:off x="5054" y="3928"/>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63" name="Line 107"/>
            <p:cNvSpPr>
              <a:spLocks noChangeShapeType="1"/>
            </p:cNvSpPr>
            <p:nvPr/>
          </p:nvSpPr>
          <p:spPr bwMode="auto">
            <a:xfrm>
              <a:off x="5135" y="2777"/>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764" name="AutoShape 108"/>
            <p:cNvSpPr>
              <a:spLocks noChangeArrowheads="1"/>
            </p:cNvSpPr>
            <p:nvPr/>
          </p:nvSpPr>
          <p:spPr bwMode="auto">
            <a:xfrm flipH="1">
              <a:off x="5105" y="2969"/>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65" name="Text Box 109"/>
            <p:cNvSpPr txBox="1">
              <a:spLocks noChangeArrowheads="1"/>
            </p:cNvSpPr>
            <p:nvPr/>
          </p:nvSpPr>
          <p:spPr bwMode="auto">
            <a:xfrm>
              <a:off x="5215" y="2878"/>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6766" name="AutoShape 110"/>
            <p:cNvSpPr>
              <a:spLocks noChangeArrowheads="1"/>
            </p:cNvSpPr>
            <p:nvPr/>
          </p:nvSpPr>
          <p:spPr bwMode="auto">
            <a:xfrm flipH="1">
              <a:off x="5110" y="3160"/>
              <a:ext cx="144" cy="186"/>
            </a:xfrm>
            <a:prstGeom prst="curvedRightArrow">
              <a:avLst>
                <a:gd name="adj1" fmla="val 25833"/>
                <a:gd name="adj2" fmla="val 51667"/>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67" name="Text Box 111"/>
            <p:cNvSpPr txBox="1">
              <a:spLocks noChangeArrowheads="1"/>
            </p:cNvSpPr>
            <p:nvPr/>
          </p:nvSpPr>
          <p:spPr bwMode="auto">
            <a:xfrm>
              <a:off x="5274" y="3165"/>
              <a:ext cx="15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FF0000"/>
                  </a:solidFill>
                  <a:latin typeface="Times New Roman" pitchFamily="18" charset="0"/>
                  <a:cs typeface="Times New Roman" pitchFamily="18" charset="0"/>
                </a:rPr>
                <a:t>ε</a:t>
              </a:r>
            </a:p>
          </p:txBody>
        </p:sp>
        <p:sp>
          <p:nvSpPr>
            <p:cNvPr id="326768" name="AutoShape 112"/>
            <p:cNvSpPr>
              <a:spLocks noChangeArrowheads="1"/>
            </p:cNvSpPr>
            <p:nvPr/>
          </p:nvSpPr>
          <p:spPr bwMode="auto">
            <a:xfrm rot="5400000" flipV="1">
              <a:off x="4991" y="3710"/>
              <a:ext cx="294" cy="68"/>
            </a:xfrm>
            <a:prstGeom prst="rightArrow">
              <a:avLst>
                <a:gd name="adj1" fmla="val 50000"/>
                <a:gd name="adj2" fmla="val 108088"/>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69" name="AutoShape 113"/>
            <p:cNvSpPr>
              <a:spLocks noChangeArrowheads="1"/>
            </p:cNvSpPr>
            <p:nvPr/>
          </p:nvSpPr>
          <p:spPr bwMode="auto">
            <a:xfrm rot="5400000" flipV="1">
              <a:off x="5023" y="3430"/>
              <a:ext cx="234" cy="62"/>
            </a:xfrm>
            <a:prstGeom prst="rightArrow">
              <a:avLst>
                <a:gd name="adj1" fmla="val 50000"/>
                <a:gd name="adj2" fmla="val 94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771" name="Object 115"/>
            <p:cNvGraphicFramePr>
              <a:graphicFrameLocks noChangeAspect="1"/>
            </p:cNvGraphicFramePr>
            <p:nvPr/>
          </p:nvGraphicFramePr>
          <p:xfrm>
            <a:off x="5179" y="3409"/>
            <a:ext cx="104" cy="104"/>
          </p:xfrm>
          <a:graphic>
            <a:graphicData uri="http://schemas.openxmlformats.org/presentationml/2006/ole">
              <mc:AlternateContent xmlns:mc="http://schemas.openxmlformats.org/markup-compatibility/2006">
                <mc:Choice xmlns:v="urn:schemas-microsoft-com:vml" Requires="v">
                  <p:oleObj spid="_x0000_s1443203" name="Формула" r:id="rId37" imgW="164880" imgH="164880" progId="Equation.3">
                    <p:embed/>
                  </p:oleObj>
                </mc:Choice>
                <mc:Fallback>
                  <p:oleObj name="Формула" r:id="rId37" imgW="164880" imgH="164880"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5179" y="3409"/>
                          <a:ext cx="10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72" name="Object 116"/>
            <p:cNvGraphicFramePr>
              <a:graphicFrameLocks noChangeAspect="1"/>
            </p:cNvGraphicFramePr>
            <p:nvPr/>
          </p:nvGraphicFramePr>
          <p:xfrm>
            <a:off x="5180" y="3606"/>
            <a:ext cx="88" cy="104"/>
          </p:xfrm>
          <a:graphic>
            <a:graphicData uri="http://schemas.openxmlformats.org/presentationml/2006/ole">
              <mc:AlternateContent xmlns:mc="http://schemas.openxmlformats.org/markup-compatibility/2006">
                <mc:Choice xmlns:v="urn:schemas-microsoft-com:vml" Requires="v">
                  <p:oleObj spid="_x0000_s1443204" name="Формула" r:id="rId39" imgW="139680" imgH="164880" progId="Equation.3">
                    <p:embed/>
                  </p:oleObj>
                </mc:Choice>
                <mc:Fallback>
                  <p:oleObj name="Формула" r:id="rId39" imgW="139680" imgH="16488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5180" y="3606"/>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6774" name="Group 118"/>
          <p:cNvGrpSpPr>
            <a:grpSpLocks/>
          </p:cNvGrpSpPr>
          <p:nvPr/>
        </p:nvGrpSpPr>
        <p:grpSpPr bwMode="auto">
          <a:xfrm>
            <a:off x="6981825" y="4419600"/>
            <a:ext cx="649288" cy="1906588"/>
            <a:chOff x="4398" y="2784"/>
            <a:chExt cx="409" cy="1201"/>
          </a:xfrm>
        </p:grpSpPr>
        <p:sp>
          <p:nvSpPr>
            <p:cNvPr id="326724" name="AutoShape 68"/>
            <p:cNvSpPr>
              <a:spLocks noChangeArrowheads="1"/>
            </p:cNvSpPr>
            <p:nvPr/>
          </p:nvSpPr>
          <p:spPr bwMode="auto">
            <a:xfrm>
              <a:off x="4398" y="3036"/>
              <a:ext cx="366" cy="744"/>
            </a:xfrm>
            <a:prstGeom prst="can">
              <a:avLst>
                <a:gd name="adj" fmla="val 50820"/>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6725" name="Group 69"/>
            <p:cNvGrpSpPr>
              <a:grpSpLocks/>
            </p:cNvGrpSpPr>
            <p:nvPr/>
          </p:nvGrpSpPr>
          <p:grpSpPr bwMode="auto">
            <a:xfrm>
              <a:off x="4512" y="2835"/>
              <a:ext cx="161" cy="115"/>
              <a:chOff x="2082" y="2259"/>
              <a:chExt cx="161" cy="115"/>
            </a:xfrm>
          </p:grpSpPr>
          <p:grpSp>
            <p:nvGrpSpPr>
              <p:cNvPr id="326726" name="Group 70"/>
              <p:cNvGrpSpPr>
                <a:grpSpLocks/>
              </p:cNvGrpSpPr>
              <p:nvPr/>
            </p:nvGrpSpPr>
            <p:grpSpPr bwMode="auto">
              <a:xfrm>
                <a:off x="2082" y="2260"/>
                <a:ext cx="56" cy="114"/>
                <a:chOff x="1056" y="2326"/>
                <a:chExt cx="56" cy="114"/>
              </a:xfrm>
            </p:grpSpPr>
            <p:sp>
              <p:nvSpPr>
                <p:cNvPr id="326727" name="Rectangle 7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28" name="Line 7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6729" name="Group 73"/>
              <p:cNvGrpSpPr>
                <a:grpSpLocks/>
              </p:cNvGrpSpPr>
              <p:nvPr/>
            </p:nvGrpSpPr>
            <p:grpSpPr bwMode="auto">
              <a:xfrm flipH="1">
                <a:off x="2187" y="2259"/>
                <a:ext cx="56" cy="114"/>
                <a:chOff x="1056" y="2326"/>
                <a:chExt cx="56" cy="114"/>
              </a:xfrm>
            </p:grpSpPr>
            <p:sp>
              <p:nvSpPr>
                <p:cNvPr id="326730" name="Rectangle 74"/>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31" name="Line 75"/>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6732" name="Group 76"/>
            <p:cNvGrpSpPr>
              <a:grpSpLocks/>
            </p:cNvGrpSpPr>
            <p:nvPr/>
          </p:nvGrpSpPr>
          <p:grpSpPr bwMode="auto">
            <a:xfrm>
              <a:off x="4510" y="3823"/>
              <a:ext cx="161" cy="115"/>
              <a:chOff x="2082" y="2259"/>
              <a:chExt cx="161" cy="115"/>
            </a:xfrm>
          </p:grpSpPr>
          <p:grpSp>
            <p:nvGrpSpPr>
              <p:cNvPr id="326733" name="Group 77"/>
              <p:cNvGrpSpPr>
                <a:grpSpLocks/>
              </p:cNvGrpSpPr>
              <p:nvPr/>
            </p:nvGrpSpPr>
            <p:grpSpPr bwMode="auto">
              <a:xfrm>
                <a:off x="2082" y="2260"/>
                <a:ext cx="56" cy="114"/>
                <a:chOff x="1056" y="2326"/>
                <a:chExt cx="56" cy="114"/>
              </a:xfrm>
            </p:grpSpPr>
            <p:sp>
              <p:nvSpPr>
                <p:cNvPr id="326734" name="Rectangle 78"/>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35" name="Line 79"/>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6736" name="Group 80"/>
              <p:cNvGrpSpPr>
                <a:grpSpLocks/>
              </p:cNvGrpSpPr>
              <p:nvPr/>
            </p:nvGrpSpPr>
            <p:grpSpPr bwMode="auto">
              <a:xfrm flipH="1">
                <a:off x="2187" y="2259"/>
                <a:ext cx="56" cy="114"/>
                <a:chOff x="1056" y="2326"/>
                <a:chExt cx="56" cy="114"/>
              </a:xfrm>
            </p:grpSpPr>
            <p:sp>
              <p:nvSpPr>
                <p:cNvPr id="326737" name="Rectangle 81"/>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38" name="Line 82"/>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6739" name="Rectangle 83"/>
            <p:cNvSpPr>
              <a:spLocks noChangeArrowheads="1"/>
            </p:cNvSpPr>
            <p:nvPr/>
          </p:nvSpPr>
          <p:spPr bwMode="auto">
            <a:xfrm>
              <a:off x="4509" y="3935"/>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40" name="Line 84"/>
            <p:cNvSpPr>
              <a:spLocks noChangeShapeType="1"/>
            </p:cNvSpPr>
            <p:nvPr/>
          </p:nvSpPr>
          <p:spPr bwMode="auto">
            <a:xfrm>
              <a:off x="4590" y="2784"/>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741" name="AutoShape 85"/>
            <p:cNvSpPr>
              <a:spLocks noChangeArrowheads="1"/>
            </p:cNvSpPr>
            <p:nvPr/>
          </p:nvSpPr>
          <p:spPr bwMode="auto">
            <a:xfrm>
              <a:off x="4470" y="2970"/>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42" name="Text Box 86"/>
            <p:cNvSpPr txBox="1">
              <a:spLocks noChangeArrowheads="1"/>
            </p:cNvSpPr>
            <p:nvPr/>
          </p:nvSpPr>
          <p:spPr bwMode="auto">
            <a:xfrm>
              <a:off x="4622" y="2885"/>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6743" name="AutoShape 87"/>
            <p:cNvSpPr>
              <a:spLocks noChangeArrowheads="1"/>
            </p:cNvSpPr>
            <p:nvPr/>
          </p:nvSpPr>
          <p:spPr bwMode="auto">
            <a:xfrm>
              <a:off x="4487" y="3167"/>
              <a:ext cx="144" cy="186"/>
            </a:xfrm>
            <a:prstGeom prst="curvedRightArrow">
              <a:avLst>
                <a:gd name="adj1" fmla="val 25833"/>
                <a:gd name="adj2" fmla="val 51667"/>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44" name="Text Box 88"/>
            <p:cNvSpPr txBox="1">
              <a:spLocks noChangeArrowheads="1"/>
            </p:cNvSpPr>
            <p:nvPr/>
          </p:nvSpPr>
          <p:spPr bwMode="auto">
            <a:xfrm>
              <a:off x="4609" y="3184"/>
              <a:ext cx="15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FF0000"/>
                  </a:solidFill>
                  <a:latin typeface="Times New Roman" pitchFamily="18" charset="0"/>
                  <a:cs typeface="Times New Roman" pitchFamily="18" charset="0"/>
                </a:rPr>
                <a:t>ε</a:t>
              </a:r>
            </a:p>
          </p:txBody>
        </p:sp>
        <p:sp>
          <p:nvSpPr>
            <p:cNvPr id="326745" name="AutoShape 89"/>
            <p:cNvSpPr>
              <a:spLocks noChangeArrowheads="1"/>
            </p:cNvSpPr>
            <p:nvPr/>
          </p:nvSpPr>
          <p:spPr bwMode="auto">
            <a:xfrm rot="-5400000">
              <a:off x="4446" y="3717"/>
              <a:ext cx="294" cy="68"/>
            </a:xfrm>
            <a:prstGeom prst="rightArrow">
              <a:avLst>
                <a:gd name="adj1" fmla="val 50000"/>
                <a:gd name="adj2" fmla="val 108088"/>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6746" name="AutoShape 90"/>
            <p:cNvSpPr>
              <a:spLocks noChangeArrowheads="1"/>
            </p:cNvSpPr>
            <p:nvPr/>
          </p:nvSpPr>
          <p:spPr bwMode="auto">
            <a:xfrm rot="-5400000">
              <a:off x="4478" y="3431"/>
              <a:ext cx="234" cy="62"/>
            </a:xfrm>
            <a:prstGeom prst="rightArrow">
              <a:avLst>
                <a:gd name="adj1" fmla="val 50000"/>
                <a:gd name="adj2" fmla="val 94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6770" name="Object 114"/>
            <p:cNvGraphicFramePr>
              <a:graphicFrameLocks noChangeAspect="1"/>
            </p:cNvGraphicFramePr>
            <p:nvPr/>
          </p:nvGraphicFramePr>
          <p:xfrm>
            <a:off x="4640" y="3428"/>
            <a:ext cx="104" cy="104"/>
          </p:xfrm>
          <a:graphic>
            <a:graphicData uri="http://schemas.openxmlformats.org/presentationml/2006/ole">
              <mc:AlternateContent xmlns:mc="http://schemas.openxmlformats.org/markup-compatibility/2006">
                <mc:Choice xmlns:v="urn:schemas-microsoft-com:vml" Requires="v">
                  <p:oleObj spid="_x0000_s1443205" name="Формула" r:id="rId41" imgW="164880" imgH="164880" progId="Equation.3">
                    <p:embed/>
                  </p:oleObj>
                </mc:Choice>
                <mc:Fallback>
                  <p:oleObj name="Формула" r:id="rId41" imgW="164880" imgH="164880"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4640" y="3428"/>
                          <a:ext cx="10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73" name="Object 117"/>
            <p:cNvGraphicFramePr>
              <a:graphicFrameLocks noChangeAspect="1"/>
            </p:cNvGraphicFramePr>
            <p:nvPr/>
          </p:nvGraphicFramePr>
          <p:xfrm>
            <a:off x="4645" y="3617"/>
            <a:ext cx="88" cy="104"/>
          </p:xfrm>
          <a:graphic>
            <a:graphicData uri="http://schemas.openxmlformats.org/presentationml/2006/ole">
              <mc:AlternateContent xmlns:mc="http://schemas.openxmlformats.org/markup-compatibility/2006">
                <mc:Choice xmlns:v="urn:schemas-microsoft-com:vml" Requires="v">
                  <p:oleObj spid="_x0000_s1443206" name="Формула" r:id="rId43" imgW="139680" imgH="164880" progId="Equation.3">
                    <p:embed/>
                  </p:oleObj>
                </mc:Choice>
                <mc:Fallback>
                  <p:oleObj name="Формула" r:id="rId43" imgW="139680" imgH="164880"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4645" y="3617"/>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6776" name="Object 120"/>
          <p:cNvGraphicFramePr>
            <a:graphicFrameLocks noChangeAspect="1"/>
          </p:cNvGraphicFramePr>
          <p:nvPr/>
        </p:nvGraphicFramePr>
        <p:xfrm>
          <a:off x="4514850" y="3321050"/>
          <a:ext cx="114300" cy="215900"/>
        </p:xfrm>
        <a:graphic>
          <a:graphicData uri="http://schemas.openxmlformats.org/presentationml/2006/ole">
            <mc:AlternateContent xmlns:mc="http://schemas.openxmlformats.org/markup-compatibility/2006">
              <mc:Choice xmlns:v="urn:schemas-microsoft-com:vml" Requires="v">
                <p:oleObj spid="_x0000_s1443207" name="Формула" r:id="rId45" imgW="114120" imgH="215640" progId="Equation.3">
                  <p:embed/>
                </p:oleObj>
              </mc:Choice>
              <mc:Fallback>
                <p:oleObj name="Формула" r:id="rId45" imgW="114120" imgH="215640"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4514850" y="3321050"/>
                        <a:ext cx="114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77" name="Text Box 121"/>
          <p:cNvSpPr txBox="1">
            <a:spLocks noChangeArrowheads="1"/>
          </p:cNvSpPr>
          <p:nvPr/>
        </p:nvSpPr>
        <p:spPr bwMode="auto">
          <a:xfrm>
            <a:off x="7299325" y="4287838"/>
            <a:ext cx="24397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solidFill>
                  <a:srgbClr val="009900"/>
                </a:solidFill>
                <a:latin typeface="Times New Roman" pitchFamily="18" charset="0"/>
                <a:cs typeface="Times New Roman" pitchFamily="18" charset="0"/>
              </a:rPr>
              <a:t>z</a:t>
            </a:r>
            <a:endParaRPr lang="ru-RU" altLang="ru-RU" sz="1200" i="1" dirty="0">
              <a:solidFill>
                <a:srgbClr val="009900"/>
              </a:solidFill>
              <a:latin typeface="Times New Roman" pitchFamily="18" charset="0"/>
              <a:cs typeface="Times New Roman" pitchFamily="18" charset="0"/>
            </a:endParaRPr>
          </a:p>
        </p:txBody>
      </p:sp>
      <p:sp>
        <p:nvSpPr>
          <p:cNvPr id="326778" name="Text Box 122"/>
          <p:cNvSpPr txBox="1">
            <a:spLocks noChangeArrowheads="1"/>
          </p:cNvSpPr>
          <p:nvPr/>
        </p:nvSpPr>
        <p:spPr bwMode="auto">
          <a:xfrm>
            <a:off x="8193088" y="4276725"/>
            <a:ext cx="2476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latin typeface="Arial" charset="0"/>
              </a:rPr>
              <a:t>z</a:t>
            </a:r>
            <a:endParaRPr lang="ru-RU" altLang="ru-RU" sz="1000" i="1">
              <a:solidFill>
                <a:srgbClr val="009900"/>
              </a:solidFill>
              <a:latin typeface="Arial" charset="0"/>
            </a:endParaRPr>
          </a:p>
        </p:txBody>
      </p:sp>
      <p:sp>
        <p:nvSpPr>
          <p:cNvPr id="326779" name="Text Box 123"/>
          <p:cNvSpPr txBox="1">
            <a:spLocks noChangeArrowheads="1"/>
          </p:cNvSpPr>
          <p:nvPr/>
        </p:nvSpPr>
        <p:spPr bwMode="auto">
          <a:xfrm>
            <a:off x="252413" y="5946775"/>
            <a:ext cx="5784850" cy="9848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solidFill>
                  <a:srgbClr val="000000"/>
                </a:solidFill>
                <a:latin typeface="Arial" charset="0"/>
              </a:rPr>
              <a:t>By analogy with angular velocity, the angular acceleration of a body can be denoted by a vector  along the axis of rotation. The direction </a:t>
            </a:r>
            <a:r>
              <a:rPr lang="en-US" sz="1000" dirty="0" smtClean="0">
                <a:solidFill>
                  <a:srgbClr val="000000"/>
                </a:solidFill>
                <a:latin typeface="Arial" charset="0"/>
              </a:rPr>
              <a:t>of</a:t>
            </a:r>
            <a:r>
              <a:rPr lang="en-US" sz="1000" i="1" dirty="0">
                <a:solidFill>
                  <a:srgbClr val="000000"/>
                </a:solidFill>
                <a:latin typeface="Arial" charset="0"/>
                <a:sym typeface="Symbol"/>
              </a:rPr>
              <a:t> </a:t>
            </a:r>
            <a:r>
              <a:rPr lang="en-US" sz="1400" b="1" i="1" dirty="0">
                <a:solidFill>
                  <a:srgbClr val="000000"/>
                </a:solidFill>
                <a:latin typeface="Arial" charset="0"/>
                <a:sym typeface="Symbol"/>
              </a:rPr>
              <a:t></a:t>
            </a:r>
            <a:r>
              <a:rPr lang="en-US" sz="1400" b="1" dirty="0" smtClean="0">
                <a:solidFill>
                  <a:srgbClr val="000000"/>
                </a:solidFill>
                <a:latin typeface="Arial" charset="0"/>
              </a:rPr>
              <a:t> </a:t>
            </a:r>
            <a:r>
              <a:rPr lang="en-US" sz="1400" dirty="0">
                <a:solidFill>
                  <a:srgbClr val="000000"/>
                </a:solidFill>
                <a:latin typeface="Arial" charset="0"/>
              </a:rPr>
              <a:t> </a:t>
            </a:r>
            <a:r>
              <a:rPr lang="en-US" sz="1000" dirty="0" smtClean="0">
                <a:solidFill>
                  <a:srgbClr val="000000"/>
                </a:solidFill>
                <a:latin typeface="Arial" charset="0"/>
              </a:rPr>
              <a:t>coincides </a:t>
            </a:r>
            <a:r>
              <a:rPr lang="en-US" sz="1000" dirty="0">
                <a:solidFill>
                  <a:srgbClr val="000000"/>
                </a:solidFill>
                <a:latin typeface="Arial" charset="0"/>
              </a:rPr>
              <a:t>with that </a:t>
            </a:r>
            <a:r>
              <a:rPr lang="en-US" sz="1000" dirty="0" smtClean="0">
                <a:solidFill>
                  <a:srgbClr val="000000"/>
                </a:solidFill>
                <a:latin typeface="Arial" charset="0"/>
              </a:rPr>
              <a:t>of </a:t>
            </a:r>
            <a:r>
              <a:rPr lang="en-US" sz="1200" b="1" i="1" dirty="0">
                <a:solidFill>
                  <a:srgbClr val="000000"/>
                </a:solidFill>
                <a:latin typeface="Arial" charset="0"/>
                <a:sym typeface="Symbol"/>
              </a:rPr>
              <a:t></a:t>
            </a:r>
            <a:r>
              <a:rPr lang="en-US" sz="1000" dirty="0" smtClean="0">
                <a:solidFill>
                  <a:srgbClr val="000000"/>
                </a:solidFill>
                <a:latin typeface="Arial" charset="0"/>
              </a:rPr>
              <a:t>  when </a:t>
            </a:r>
            <a:r>
              <a:rPr lang="en-US" sz="1000" dirty="0">
                <a:solidFill>
                  <a:srgbClr val="000000"/>
                </a:solidFill>
                <a:latin typeface="Arial" charset="0"/>
              </a:rPr>
              <a:t>the rotation is accelerated, and is of opposite sense when the rotation is retarded</a:t>
            </a:r>
            <a:r>
              <a:rPr lang="en-US" sz="1000" dirty="0" smtClean="0">
                <a:solidFill>
                  <a:srgbClr val="000000"/>
                </a:solidFill>
                <a:latin typeface="Arial" charset="0"/>
              </a:rPr>
              <a:t>.</a:t>
            </a:r>
          </a:p>
          <a:p>
            <a:r>
              <a:rPr lang="ru-RU" altLang="ru-RU" sz="1200" dirty="0" smtClean="0">
                <a:solidFill>
                  <a:srgbClr val="000000"/>
                </a:solidFill>
                <a:latin typeface="Arial" charset="0"/>
              </a:rPr>
              <a:t> </a:t>
            </a:r>
            <a:r>
              <a:rPr lang="ru-RU" altLang="ru-RU" sz="1400" i="1" dirty="0">
                <a:solidFill>
                  <a:srgbClr val="000000"/>
                </a:solidFill>
                <a:latin typeface="Times New Roman" pitchFamily="18" charset="0"/>
                <a:cs typeface="Times New Roman" pitchFamily="18" charset="0"/>
                <a:sym typeface="Symbol" pitchFamily="18" charset="2"/>
              </a:rPr>
              <a:t></a:t>
            </a:r>
            <a:r>
              <a:rPr lang="en-US" altLang="ru-RU" sz="1400" i="1" baseline="-25000" dirty="0">
                <a:solidFill>
                  <a:srgbClr val="000000"/>
                </a:solidFill>
                <a:latin typeface="Times New Roman" pitchFamily="18" charset="0"/>
                <a:cs typeface="Times New Roman" pitchFamily="18" charset="0"/>
                <a:sym typeface="Symbol" pitchFamily="18" charset="2"/>
              </a:rPr>
              <a:t>z</a:t>
            </a:r>
            <a:r>
              <a:rPr lang="en-US" altLang="ru-RU" sz="1400" i="1" dirty="0">
                <a:solidFill>
                  <a:srgbClr val="000000"/>
                </a:solidFill>
                <a:latin typeface="Times New Roman" pitchFamily="18" charset="0"/>
                <a:cs typeface="Times New Roman" pitchFamily="18" charset="0"/>
                <a:sym typeface="Symbol" pitchFamily="18" charset="2"/>
              </a:rPr>
              <a:t>, </a:t>
            </a:r>
            <a:r>
              <a:rPr lang="ru-RU" altLang="ru-RU" sz="1400" i="1" dirty="0">
                <a:solidFill>
                  <a:srgbClr val="000000"/>
                </a:solidFill>
                <a:latin typeface="Times New Roman" pitchFamily="18" charset="0"/>
                <a:cs typeface="Times New Roman" pitchFamily="18" charset="0"/>
                <a:sym typeface="Symbol" pitchFamily="18" charset="2"/>
              </a:rPr>
              <a:t></a:t>
            </a:r>
            <a:r>
              <a:rPr lang="en-US" altLang="ru-RU" sz="1400" i="1" baseline="-25000" dirty="0">
                <a:solidFill>
                  <a:srgbClr val="000000"/>
                </a:solidFill>
                <a:latin typeface="Times New Roman" pitchFamily="18" charset="0"/>
                <a:cs typeface="Times New Roman" pitchFamily="18" charset="0"/>
                <a:sym typeface="Symbol" pitchFamily="18" charset="2"/>
              </a:rPr>
              <a:t>z</a:t>
            </a:r>
            <a:r>
              <a:rPr lang="en-US" altLang="ru-RU" sz="1400" i="1" dirty="0">
                <a:solidFill>
                  <a:srgbClr val="000000"/>
                </a:solidFill>
                <a:latin typeface="Times New Roman" pitchFamily="18" charset="0"/>
                <a:cs typeface="Times New Roman" pitchFamily="18" charset="0"/>
                <a:sym typeface="Symbol" pitchFamily="18" charset="2"/>
              </a:rPr>
              <a:t> </a:t>
            </a:r>
            <a:r>
              <a:rPr lang="en-US" altLang="ru-RU" sz="1000" dirty="0">
                <a:solidFill>
                  <a:srgbClr val="000000"/>
                </a:solidFill>
                <a:latin typeface="Arial" charset="0"/>
                <a:sym typeface="Symbol" pitchFamily="18" charset="2"/>
              </a:rPr>
              <a:t>–</a:t>
            </a:r>
            <a:r>
              <a:rPr lang="ru-RU" altLang="ru-RU" sz="1000" dirty="0">
                <a:solidFill>
                  <a:srgbClr val="000000"/>
                </a:solidFill>
                <a:latin typeface="Arial" charset="0"/>
                <a:sym typeface="Symbol" pitchFamily="18" charset="2"/>
              </a:rPr>
              <a:t> </a:t>
            </a:r>
            <a:r>
              <a:rPr lang="en-US" altLang="ru-RU" sz="1000" dirty="0" smtClean="0">
                <a:solidFill>
                  <a:srgbClr val="000000"/>
                </a:solidFill>
                <a:latin typeface="Arial" charset="0"/>
                <a:sym typeface="Symbol" pitchFamily="18" charset="2"/>
              </a:rPr>
              <a:t>projections of the respective vectors on</a:t>
            </a:r>
            <a:r>
              <a:rPr lang="ru-RU" altLang="ru-RU" sz="1000" dirty="0" smtClean="0">
                <a:solidFill>
                  <a:srgbClr val="000000"/>
                </a:solidFill>
                <a:latin typeface="Arial" charset="0"/>
                <a:sym typeface="Symbol" pitchFamily="18" charset="2"/>
              </a:rPr>
              <a:t> </a:t>
            </a:r>
            <a:r>
              <a:rPr lang="en-US" altLang="ru-RU" sz="1000" i="1" dirty="0" smtClean="0">
                <a:solidFill>
                  <a:srgbClr val="000000"/>
                </a:solidFill>
                <a:latin typeface="Arial" charset="0"/>
                <a:sym typeface="Symbol" pitchFamily="18" charset="2"/>
              </a:rPr>
              <a:t>z-</a:t>
            </a:r>
            <a:r>
              <a:rPr lang="en-US" altLang="ru-RU" sz="1000" dirty="0" smtClean="0">
                <a:solidFill>
                  <a:srgbClr val="000000"/>
                </a:solidFill>
                <a:latin typeface="Arial" charset="0"/>
                <a:sym typeface="Symbol" pitchFamily="18" charset="2"/>
              </a:rPr>
              <a:t>axis</a:t>
            </a:r>
            <a:r>
              <a:rPr lang="ru-RU" altLang="ru-RU" sz="1000" dirty="0" smtClean="0">
                <a:solidFill>
                  <a:srgbClr val="000000"/>
                </a:solidFill>
                <a:latin typeface="Arial" charset="0"/>
                <a:sym typeface="Symbol" pitchFamily="18" charset="2"/>
              </a:rPr>
              <a:t>.</a:t>
            </a:r>
            <a:r>
              <a:rPr lang="ru-RU" altLang="ru-RU" sz="1000" dirty="0" smtClean="0">
                <a:solidFill>
                  <a:srgbClr val="000000"/>
                </a:solidFill>
                <a:latin typeface="Arial" charset="0"/>
              </a:rPr>
              <a:t> </a:t>
            </a:r>
            <a:endParaRPr lang="en-US" altLang="ru-RU" sz="1000" dirty="0">
              <a:solidFill>
                <a:srgbClr val="000000"/>
              </a:solidFill>
              <a:latin typeface="Arial" charset="0"/>
            </a:endParaRPr>
          </a:p>
          <a:p>
            <a:endParaRPr lang="ru-RU" altLang="ru-RU" sz="1000" i="1" dirty="0">
              <a:solidFill>
                <a:srgbClr val="000000"/>
              </a:solidFill>
              <a:latin typeface="Arial" charset="0"/>
              <a:sym typeface="Symbol" pitchFamily="18" charset="2"/>
            </a:endParaRPr>
          </a:p>
        </p:txBody>
      </p:sp>
      <p:graphicFrame>
        <p:nvGraphicFramePr>
          <p:cNvPr id="326780" name="Object 124"/>
          <p:cNvGraphicFramePr>
            <a:graphicFrameLocks noChangeAspect="1"/>
          </p:cNvGraphicFramePr>
          <p:nvPr>
            <p:extLst>
              <p:ext uri="{D42A27DB-BD31-4B8C-83A1-F6EECF244321}">
                <p14:modId xmlns:p14="http://schemas.microsoft.com/office/powerpoint/2010/main" val="2482922983"/>
              </p:ext>
            </p:extLst>
          </p:nvPr>
        </p:nvGraphicFramePr>
        <p:xfrm>
          <a:off x="4205288" y="6402388"/>
          <a:ext cx="639762" cy="269875"/>
        </p:xfrm>
        <a:graphic>
          <a:graphicData uri="http://schemas.openxmlformats.org/presentationml/2006/ole">
            <mc:AlternateContent xmlns:mc="http://schemas.openxmlformats.org/markup-compatibility/2006">
              <mc:Choice xmlns:v="urn:schemas-microsoft-com:vml" Requires="v">
                <p:oleObj spid="_x0000_s1443208" name="Equation" r:id="rId47" imgW="571320" imgH="241200" progId="Equation.DSMT4">
                  <p:embed/>
                </p:oleObj>
              </mc:Choice>
              <mc:Fallback>
                <p:oleObj name="Equation" r:id="rId47" imgW="571320" imgH="241200" progId="Equation.DSMT4">
                  <p:embed/>
                  <p:pic>
                    <p:nvPicPr>
                      <p:cNvPr id="0" name=""/>
                      <p:cNvPicPr>
                        <a:picLocks noChangeAspect="1" noChangeArrowheads="1"/>
                      </p:cNvPicPr>
                      <p:nvPr/>
                    </p:nvPicPr>
                    <p:blipFill>
                      <a:blip r:embed="rId48"/>
                      <a:srcRect/>
                      <a:stretch>
                        <a:fillRect/>
                      </a:stretch>
                    </p:blipFill>
                    <p:spPr bwMode="auto">
                      <a:xfrm>
                        <a:off x="4205288" y="6402388"/>
                        <a:ext cx="639762" cy="269875"/>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graphicFrame>
        <p:nvGraphicFramePr>
          <p:cNvPr id="326781" name="Object 125"/>
          <p:cNvGraphicFramePr>
            <a:graphicFrameLocks noChangeAspect="1"/>
          </p:cNvGraphicFramePr>
          <p:nvPr>
            <p:extLst>
              <p:ext uri="{D42A27DB-BD31-4B8C-83A1-F6EECF244321}">
                <p14:modId xmlns:p14="http://schemas.microsoft.com/office/powerpoint/2010/main" val="4089366042"/>
              </p:ext>
            </p:extLst>
          </p:nvPr>
        </p:nvGraphicFramePr>
        <p:xfrm>
          <a:off x="5151438" y="6402388"/>
          <a:ext cx="611187" cy="269875"/>
        </p:xfrm>
        <a:graphic>
          <a:graphicData uri="http://schemas.openxmlformats.org/presentationml/2006/ole">
            <mc:AlternateContent xmlns:mc="http://schemas.openxmlformats.org/markup-compatibility/2006">
              <mc:Choice xmlns:v="urn:schemas-microsoft-com:vml" Requires="v">
                <p:oleObj spid="_x0000_s1443209" name="Equation" r:id="rId49" imgW="545760" imgH="241200" progId="Equation.DSMT4">
                  <p:embed/>
                </p:oleObj>
              </mc:Choice>
              <mc:Fallback>
                <p:oleObj name="Equation" r:id="rId49" imgW="545760" imgH="241200" progId="Equation.DSMT4">
                  <p:embed/>
                  <p:pic>
                    <p:nvPicPr>
                      <p:cNvPr id="0" name=""/>
                      <p:cNvPicPr>
                        <a:picLocks noChangeAspect="1" noChangeArrowheads="1"/>
                      </p:cNvPicPr>
                      <p:nvPr/>
                    </p:nvPicPr>
                    <p:blipFill>
                      <a:blip r:embed="rId50"/>
                      <a:srcRect/>
                      <a:stretch>
                        <a:fillRect/>
                      </a:stretch>
                    </p:blipFill>
                    <p:spPr bwMode="auto">
                      <a:xfrm>
                        <a:off x="5151438" y="6402388"/>
                        <a:ext cx="611187" cy="269875"/>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6782" name="Line 126"/>
          <p:cNvSpPr>
            <a:spLocks noChangeShapeType="1"/>
          </p:cNvSpPr>
          <p:nvPr/>
        </p:nvSpPr>
        <p:spPr bwMode="auto">
          <a:xfrm flipV="1">
            <a:off x="7286625" y="6162675"/>
            <a:ext cx="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6783" name="Line 127"/>
          <p:cNvSpPr>
            <a:spLocks noChangeShapeType="1"/>
          </p:cNvSpPr>
          <p:nvPr/>
        </p:nvSpPr>
        <p:spPr bwMode="auto">
          <a:xfrm flipV="1">
            <a:off x="8161338" y="6161088"/>
            <a:ext cx="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26784" name="Object 128"/>
          <p:cNvGraphicFramePr>
            <a:graphicFrameLocks noChangeAspect="1"/>
          </p:cNvGraphicFramePr>
          <p:nvPr/>
        </p:nvGraphicFramePr>
        <p:xfrm>
          <a:off x="7426325" y="6118225"/>
          <a:ext cx="139700" cy="203200"/>
        </p:xfrm>
        <a:graphic>
          <a:graphicData uri="http://schemas.openxmlformats.org/presentationml/2006/ole">
            <mc:AlternateContent xmlns:mc="http://schemas.openxmlformats.org/markup-compatibility/2006">
              <mc:Choice xmlns:v="urn:schemas-microsoft-com:vml" Requires="v">
                <p:oleObj spid="_x0000_s1443210" name="Формула" r:id="rId51" imgW="139680" imgH="203040" progId="Equation.3">
                  <p:embed/>
                </p:oleObj>
              </mc:Choice>
              <mc:Fallback>
                <p:oleObj name="Формула" r:id="rId51" imgW="139680" imgH="203040"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7426325" y="6118225"/>
                        <a:ext cx="1397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6785" name="Object 129"/>
          <p:cNvGraphicFramePr>
            <a:graphicFrameLocks noChangeAspect="1"/>
          </p:cNvGraphicFramePr>
          <p:nvPr/>
        </p:nvGraphicFramePr>
        <p:xfrm>
          <a:off x="8291513" y="6107113"/>
          <a:ext cx="139700" cy="203200"/>
        </p:xfrm>
        <a:graphic>
          <a:graphicData uri="http://schemas.openxmlformats.org/presentationml/2006/ole">
            <mc:AlternateContent xmlns:mc="http://schemas.openxmlformats.org/markup-compatibility/2006">
              <mc:Choice xmlns:v="urn:schemas-microsoft-com:vml" Requires="v">
                <p:oleObj spid="_x0000_s1443211" name="Формула" r:id="rId53" imgW="139680" imgH="203040" progId="Equation.3">
                  <p:embed/>
                </p:oleObj>
              </mc:Choice>
              <mc:Fallback>
                <p:oleObj name="Формула" r:id="rId53" imgW="139680" imgH="203040"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8291513" y="6107113"/>
                        <a:ext cx="1397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6787" name="AutoShape 131">
            <a:hlinkClick r:id="rId5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6788" name="AutoShape 132">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6790" name="AutoShape 134">
            <a:hlinkClick r:id="" action="ppaction://hlinkshowjump?jump=nextslide" highlightClick="1"/>
          </p:cNvPr>
          <p:cNvSpPr>
            <a:spLocks noChangeArrowheads="1"/>
          </p:cNvSpPr>
          <p:nvPr/>
        </p:nvSpPr>
        <p:spPr bwMode="auto">
          <a:xfrm>
            <a:off x="4191000" y="560310"/>
            <a:ext cx="28800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6791" name="Oval 135"/>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8</a:t>
            </a:r>
            <a:endParaRPr lang="ru-RU" altLang="ru-RU" sz="1000" b="1" dirty="0">
              <a:solidFill>
                <a:srgbClr val="00007D"/>
              </a:solidFill>
              <a:latin typeface="Arial" charset="0"/>
            </a:endParaRPr>
          </a:p>
        </p:txBody>
      </p:sp>
      <p:pic>
        <p:nvPicPr>
          <p:cNvPr id="125" name="Picture 15" descr="Z:\Символ НГУ_4.JPG"/>
          <p:cNvPicPr>
            <a:picLocks noChangeAspect="1" noChangeArrowheads="1"/>
          </p:cNvPicPr>
          <p:nvPr/>
        </p:nvPicPr>
        <p:blipFill>
          <a:blip r:embed="rId55" cstate="print">
            <a:extLst>
              <a:ext uri="{BEBA8EAE-BF5A-486C-A8C5-ECC9F3942E4B}">
                <a14:imgProps xmlns:a14="http://schemas.microsoft.com/office/drawing/2010/main">
                  <a14:imgLayer r:embed="rId5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815833" y="54269"/>
            <a:ext cx="1224409"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607329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667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668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668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2668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668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2668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6686"/>
                                        </p:tgtEl>
                                        <p:attrNameLst>
                                          <p:attrName>style.visibility</p:attrName>
                                        </p:attrNameLst>
                                      </p:cBhvr>
                                      <p:to>
                                        <p:strVal val="visible"/>
                                      </p:to>
                                    </p:set>
                                  </p:childTnLst>
                                </p:cTn>
                              </p:par>
                              <p:par>
                                <p:cTn id="23" presetID="9" presetClass="exit" presetSubtype="0" fill="hold" grpId="1" nodeType="withEffect">
                                  <p:stCondLst>
                                    <p:cond delay="0"/>
                                  </p:stCondLst>
                                  <p:childTnLst>
                                    <p:animEffect transition="out" filter="dissolve">
                                      <p:cBhvr>
                                        <p:cTn id="24" dur="500"/>
                                        <p:tgtEl>
                                          <p:spTgt spid="326684"/>
                                        </p:tgtEl>
                                      </p:cBhvr>
                                    </p:animEffect>
                                    <p:set>
                                      <p:cBhvr>
                                        <p:cTn id="25" dur="1" fill="hold">
                                          <p:stCondLst>
                                            <p:cond delay="499"/>
                                          </p:stCondLst>
                                        </p:cTn>
                                        <p:tgtEl>
                                          <p:spTgt spid="326684"/>
                                        </p:tgtEl>
                                        <p:attrNameLst>
                                          <p:attrName>style.visibility</p:attrName>
                                        </p:attrNameLst>
                                      </p:cBhvr>
                                      <p:to>
                                        <p:strVal val="hidden"/>
                                      </p:to>
                                    </p:set>
                                  </p:childTnLst>
                                </p:cTn>
                              </p:par>
                              <p:par>
                                <p:cTn id="26" presetID="1" presetClass="entr" presetSubtype="0" fill="hold" grpId="0" nodeType="withEffect">
                                  <p:stCondLst>
                                    <p:cond delay="0"/>
                                  </p:stCondLst>
                                  <p:childTnLst>
                                    <p:set>
                                      <p:cBhvr>
                                        <p:cTn id="27" dur="1" fill="hold">
                                          <p:stCondLst>
                                            <p:cond delay="0"/>
                                          </p:stCondLst>
                                        </p:cTn>
                                        <p:tgtEl>
                                          <p:spTgt spid="326689"/>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26688"/>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26687"/>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32669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2669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2" fill="hold" grpId="0" nodeType="clickEffect">
                                  <p:stCondLst>
                                    <p:cond delay="0"/>
                                  </p:stCondLst>
                                  <p:childTnLst>
                                    <p:set>
                                      <p:cBhvr>
                                        <p:cTn id="39" dur="1" fill="hold">
                                          <p:stCondLst>
                                            <p:cond delay="0"/>
                                          </p:stCondLst>
                                        </p:cTn>
                                        <p:tgtEl>
                                          <p:spTgt spid="326695"/>
                                        </p:tgtEl>
                                        <p:attrNameLst>
                                          <p:attrName>style.visibility</p:attrName>
                                        </p:attrNameLst>
                                      </p:cBhvr>
                                      <p:to>
                                        <p:strVal val="visible"/>
                                      </p:to>
                                    </p:set>
                                    <p:anim calcmode="lin" valueType="num">
                                      <p:cBhvr additive="base">
                                        <p:cTn id="40" dur="500" fill="hold"/>
                                        <p:tgtEl>
                                          <p:spTgt spid="326695"/>
                                        </p:tgtEl>
                                        <p:attrNameLst>
                                          <p:attrName>ppt_x</p:attrName>
                                        </p:attrNameLst>
                                      </p:cBhvr>
                                      <p:tavLst>
                                        <p:tav tm="0">
                                          <p:val>
                                            <p:strVal val="1+#ppt_w/2"/>
                                          </p:val>
                                        </p:tav>
                                        <p:tav tm="100000">
                                          <p:val>
                                            <p:strVal val="#ppt_x"/>
                                          </p:val>
                                        </p:tav>
                                      </p:tavLst>
                                    </p:anim>
                                    <p:anim calcmode="lin" valueType="num">
                                      <p:cBhvr additive="base">
                                        <p:cTn id="41" dur="500" fill="hold"/>
                                        <p:tgtEl>
                                          <p:spTgt spid="326695"/>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500"/>
                            </p:stCondLst>
                            <p:childTnLst>
                              <p:par>
                                <p:cTn id="43" presetID="1" presetClass="entr" presetSubtype="0" fill="hold" grpId="0" nodeType="afterEffect">
                                  <p:stCondLst>
                                    <p:cond delay="0"/>
                                  </p:stCondLst>
                                  <p:childTnLst>
                                    <p:set>
                                      <p:cBhvr>
                                        <p:cTn id="44" dur="1" fill="hold">
                                          <p:stCondLst>
                                            <p:cond delay="0"/>
                                          </p:stCondLst>
                                        </p:cTn>
                                        <p:tgtEl>
                                          <p:spTgt spid="32669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26694"/>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26696"/>
                                        </p:tgtEl>
                                        <p:attrNameLst>
                                          <p:attrName>style.visibility</p:attrName>
                                        </p:attrNameLst>
                                      </p:cBhvr>
                                      <p:to>
                                        <p:strVal val="visible"/>
                                      </p:to>
                                    </p:set>
                                    <p:anim calcmode="lin" valueType="num">
                                      <p:cBhvr additive="base">
                                        <p:cTn id="51" dur="500" fill="hold"/>
                                        <p:tgtEl>
                                          <p:spTgt spid="326696"/>
                                        </p:tgtEl>
                                        <p:attrNameLst>
                                          <p:attrName>ppt_x</p:attrName>
                                        </p:attrNameLst>
                                      </p:cBhvr>
                                      <p:tavLst>
                                        <p:tav tm="0">
                                          <p:val>
                                            <p:strVal val="#ppt_x"/>
                                          </p:val>
                                        </p:tav>
                                        <p:tav tm="100000">
                                          <p:val>
                                            <p:strVal val="#ppt_x"/>
                                          </p:val>
                                        </p:tav>
                                      </p:tavLst>
                                    </p:anim>
                                    <p:anim calcmode="lin" valueType="num">
                                      <p:cBhvr additive="base">
                                        <p:cTn id="52" dur="500" fill="hold"/>
                                        <p:tgtEl>
                                          <p:spTgt spid="326696"/>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326697"/>
                                        </p:tgtEl>
                                        <p:attrNameLst>
                                          <p:attrName>style.visibility</p:attrName>
                                        </p:attrNameLst>
                                      </p:cBhvr>
                                      <p:to>
                                        <p:strVal val="visible"/>
                                      </p:to>
                                    </p:set>
                                    <p:anim calcmode="lin" valueType="num">
                                      <p:cBhvr additive="base">
                                        <p:cTn id="55" dur="500" fill="hold"/>
                                        <p:tgtEl>
                                          <p:spTgt spid="326697"/>
                                        </p:tgtEl>
                                        <p:attrNameLst>
                                          <p:attrName>ppt_x</p:attrName>
                                        </p:attrNameLst>
                                      </p:cBhvr>
                                      <p:tavLst>
                                        <p:tav tm="0">
                                          <p:val>
                                            <p:strVal val="#ppt_x"/>
                                          </p:val>
                                        </p:tav>
                                        <p:tav tm="100000">
                                          <p:val>
                                            <p:strVal val="#ppt_x"/>
                                          </p:val>
                                        </p:tav>
                                      </p:tavLst>
                                    </p:anim>
                                    <p:anim calcmode="lin" valueType="num">
                                      <p:cBhvr additive="base">
                                        <p:cTn id="56" dur="500" fill="hold"/>
                                        <p:tgtEl>
                                          <p:spTgt spid="326697"/>
                                        </p:tgtEl>
                                        <p:attrNameLst>
                                          <p:attrName>ppt_y</p:attrName>
                                        </p:attrNameLst>
                                      </p:cBhvr>
                                      <p:tavLst>
                                        <p:tav tm="0">
                                          <p:val>
                                            <p:strVal val="1+#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6698"/>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669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2670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26702"/>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326700"/>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26703"/>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26704"/>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26705"/>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2670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32670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26708"/>
                                        </p:tgtEl>
                                        <p:attrNameLst>
                                          <p:attrName>style.visibility</p:attrName>
                                        </p:attrNameLst>
                                      </p:cBhvr>
                                      <p:to>
                                        <p:strVal val="visible"/>
                                      </p:to>
                                    </p:set>
                                  </p:childTnLst>
                                </p:cTn>
                              </p:par>
                              <p:par>
                                <p:cTn id="85" presetID="9" presetClass="exit" presetSubtype="0" fill="hold" nodeType="withEffect">
                                  <p:stCondLst>
                                    <p:cond delay="0"/>
                                  </p:stCondLst>
                                  <p:childTnLst>
                                    <p:animEffect transition="out" filter="dissolve">
                                      <p:cBhvr>
                                        <p:cTn id="86" dur="500"/>
                                        <p:tgtEl>
                                          <p:spTgt spid="326702"/>
                                        </p:tgtEl>
                                      </p:cBhvr>
                                    </p:animEffect>
                                    <p:set>
                                      <p:cBhvr>
                                        <p:cTn id="87" dur="1" fill="hold">
                                          <p:stCondLst>
                                            <p:cond delay="499"/>
                                          </p:stCondLst>
                                        </p:cTn>
                                        <p:tgtEl>
                                          <p:spTgt spid="326702"/>
                                        </p:tgtEl>
                                        <p:attrNameLst>
                                          <p:attrName>style.visibility</p:attrName>
                                        </p:attrNameLst>
                                      </p:cBhvr>
                                      <p:to>
                                        <p:strVal val="hidden"/>
                                      </p:to>
                                    </p:set>
                                  </p:childTnLst>
                                </p:cTn>
                              </p:par>
                              <p:par>
                                <p:cTn id="88" presetID="1" presetClass="entr" presetSubtype="0" fill="hold" nodeType="withEffect">
                                  <p:stCondLst>
                                    <p:cond delay="0"/>
                                  </p:stCondLst>
                                  <p:childTnLst>
                                    <p:set>
                                      <p:cBhvr>
                                        <p:cTn id="89" dur="1" fill="hold">
                                          <p:stCondLst>
                                            <p:cond delay="0"/>
                                          </p:stCondLst>
                                        </p:cTn>
                                        <p:tgtEl>
                                          <p:spTgt spid="326709"/>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326710"/>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26711"/>
                                        </p:tgtEl>
                                        <p:attrNameLst>
                                          <p:attrName>style.visibility</p:attrName>
                                        </p:attrNameLst>
                                      </p:cBhvr>
                                      <p:to>
                                        <p:strVal val="visible"/>
                                      </p:to>
                                    </p:set>
                                  </p:childTnLst>
                                </p:cTn>
                              </p:par>
                              <p:par>
                                <p:cTn id="96" presetID="9" presetClass="exit" presetSubtype="0" fill="hold" nodeType="withEffect">
                                  <p:stCondLst>
                                    <p:cond delay="0"/>
                                  </p:stCondLst>
                                  <p:childTnLst>
                                    <p:animEffect transition="out" filter="dissolve">
                                      <p:cBhvr>
                                        <p:cTn id="97" dur="500"/>
                                        <p:tgtEl>
                                          <p:spTgt spid="326704"/>
                                        </p:tgtEl>
                                      </p:cBhvr>
                                    </p:animEffect>
                                    <p:set>
                                      <p:cBhvr>
                                        <p:cTn id="98" dur="1" fill="hold">
                                          <p:stCondLst>
                                            <p:cond delay="499"/>
                                          </p:stCondLst>
                                        </p:cTn>
                                        <p:tgtEl>
                                          <p:spTgt spid="326704"/>
                                        </p:tgtEl>
                                        <p:attrNameLst>
                                          <p:attrName>style.visibility</p:attrName>
                                        </p:attrNameLst>
                                      </p:cBhvr>
                                      <p:to>
                                        <p:strVal val="hidden"/>
                                      </p:to>
                                    </p:set>
                                  </p:childTnLst>
                                </p:cTn>
                              </p:par>
                            </p:childTnLst>
                          </p:cTn>
                        </p:par>
                        <p:par>
                          <p:cTn id="99" fill="hold" nodeType="afterGroup">
                            <p:stCondLst>
                              <p:cond delay="500"/>
                            </p:stCondLst>
                            <p:childTnLst>
                              <p:par>
                                <p:cTn id="100" presetID="1" presetClass="entr" presetSubtype="0" fill="hold" nodeType="afterEffect">
                                  <p:stCondLst>
                                    <p:cond delay="0"/>
                                  </p:stCondLst>
                                  <p:childTnLst>
                                    <p:set>
                                      <p:cBhvr>
                                        <p:cTn id="101" dur="1" fill="hold">
                                          <p:stCondLst>
                                            <p:cond delay="0"/>
                                          </p:stCondLst>
                                        </p:cTn>
                                        <p:tgtEl>
                                          <p:spTgt spid="326712"/>
                                        </p:tgtEl>
                                        <p:attrNameLst>
                                          <p:attrName>style.visibility</p:attrName>
                                        </p:attrNameLst>
                                      </p:cBhvr>
                                      <p:to>
                                        <p:strVal val="visible"/>
                                      </p:to>
                                    </p:se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2" presetClass="entr" presetSubtype="2" fill="hold" grpId="0" nodeType="clickEffect">
                                  <p:stCondLst>
                                    <p:cond delay="0"/>
                                  </p:stCondLst>
                                  <p:childTnLst>
                                    <p:set>
                                      <p:cBhvr>
                                        <p:cTn id="105" dur="1" fill="hold">
                                          <p:stCondLst>
                                            <p:cond delay="0"/>
                                          </p:stCondLst>
                                        </p:cTn>
                                        <p:tgtEl>
                                          <p:spTgt spid="326714"/>
                                        </p:tgtEl>
                                        <p:attrNameLst>
                                          <p:attrName>style.visibility</p:attrName>
                                        </p:attrNameLst>
                                      </p:cBhvr>
                                      <p:to>
                                        <p:strVal val="visible"/>
                                      </p:to>
                                    </p:set>
                                    <p:anim calcmode="lin" valueType="num">
                                      <p:cBhvr additive="base">
                                        <p:cTn id="106" dur="500" fill="hold"/>
                                        <p:tgtEl>
                                          <p:spTgt spid="326714"/>
                                        </p:tgtEl>
                                        <p:attrNameLst>
                                          <p:attrName>ppt_x</p:attrName>
                                        </p:attrNameLst>
                                      </p:cBhvr>
                                      <p:tavLst>
                                        <p:tav tm="0">
                                          <p:val>
                                            <p:strVal val="1+#ppt_w/2"/>
                                          </p:val>
                                        </p:tav>
                                        <p:tav tm="100000">
                                          <p:val>
                                            <p:strVal val="#ppt_x"/>
                                          </p:val>
                                        </p:tav>
                                      </p:tavLst>
                                    </p:anim>
                                    <p:anim calcmode="lin" valueType="num">
                                      <p:cBhvr additive="base">
                                        <p:cTn id="107" dur="500" fill="hold"/>
                                        <p:tgtEl>
                                          <p:spTgt spid="326714"/>
                                        </p:tgtEl>
                                        <p:attrNameLst>
                                          <p:attrName>ppt_y</p:attrName>
                                        </p:attrNameLst>
                                      </p:cBhvr>
                                      <p:tavLst>
                                        <p:tav tm="0">
                                          <p:val>
                                            <p:strVal val="#ppt_y"/>
                                          </p:val>
                                        </p:tav>
                                        <p:tav tm="100000">
                                          <p:val>
                                            <p:strVal val="#ppt_y"/>
                                          </p:val>
                                        </p:tav>
                                      </p:tavLst>
                                    </p:anim>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 presetClass="entr" presetSubtype="4" fill="hold" grpId="0" nodeType="clickEffect">
                                  <p:stCondLst>
                                    <p:cond delay="0"/>
                                  </p:stCondLst>
                                  <p:childTnLst>
                                    <p:set>
                                      <p:cBhvr>
                                        <p:cTn id="111" dur="1" fill="hold">
                                          <p:stCondLst>
                                            <p:cond delay="0"/>
                                          </p:stCondLst>
                                        </p:cTn>
                                        <p:tgtEl>
                                          <p:spTgt spid="326715"/>
                                        </p:tgtEl>
                                        <p:attrNameLst>
                                          <p:attrName>style.visibility</p:attrName>
                                        </p:attrNameLst>
                                      </p:cBhvr>
                                      <p:to>
                                        <p:strVal val="visible"/>
                                      </p:to>
                                    </p:set>
                                    <p:anim calcmode="lin" valueType="num">
                                      <p:cBhvr additive="base">
                                        <p:cTn id="112" dur="500" fill="hold"/>
                                        <p:tgtEl>
                                          <p:spTgt spid="326715"/>
                                        </p:tgtEl>
                                        <p:attrNameLst>
                                          <p:attrName>ppt_x</p:attrName>
                                        </p:attrNameLst>
                                      </p:cBhvr>
                                      <p:tavLst>
                                        <p:tav tm="0">
                                          <p:val>
                                            <p:strVal val="#ppt_x"/>
                                          </p:val>
                                        </p:tav>
                                        <p:tav tm="100000">
                                          <p:val>
                                            <p:strVal val="#ppt_x"/>
                                          </p:val>
                                        </p:tav>
                                      </p:tavLst>
                                    </p:anim>
                                    <p:anim calcmode="lin" valueType="num">
                                      <p:cBhvr additive="base">
                                        <p:cTn id="113" dur="500" fill="hold"/>
                                        <p:tgtEl>
                                          <p:spTgt spid="326715"/>
                                        </p:tgtEl>
                                        <p:attrNameLst>
                                          <p:attrName>ppt_y</p:attrName>
                                        </p:attrNameLst>
                                      </p:cBhvr>
                                      <p:tavLst>
                                        <p:tav tm="0">
                                          <p:val>
                                            <p:strVal val="1+#ppt_h/2"/>
                                          </p:val>
                                        </p:tav>
                                        <p:tav tm="100000">
                                          <p:val>
                                            <p:strVal val="#ppt_y"/>
                                          </p:val>
                                        </p:tav>
                                      </p:tavLst>
                                    </p:anim>
                                  </p:childTnLst>
                                </p:cTn>
                              </p:par>
                              <p:par>
                                <p:cTn id="114" presetID="2" presetClass="entr" presetSubtype="4" fill="hold" nodeType="withEffect">
                                  <p:stCondLst>
                                    <p:cond delay="0"/>
                                  </p:stCondLst>
                                  <p:childTnLst>
                                    <p:set>
                                      <p:cBhvr>
                                        <p:cTn id="115" dur="1" fill="hold">
                                          <p:stCondLst>
                                            <p:cond delay="0"/>
                                          </p:stCondLst>
                                        </p:cTn>
                                        <p:tgtEl>
                                          <p:spTgt spid="326716"/>
                                        </p:tgtEl>
                                        <p:attrNameLst>
                                          <p:attrName>style.visibility</p:attrName>
                                        </p:attrNameLst>
                                      </p:cBhvr>
                                      <p:to>
                                        <p:strVal val="visible"/>
                                      </p:to>
                                    </p:set>
                                    <p:anim calcmode="lin" valueType="num">
                                      <p:cBhvr additive="base">
                                        <p:cTn id="116" dur="500" fill="hold"/>
                                        <p:tgtEl>
                                          <p:spTgt spid="326716"/>
                                        </p:tgtEl>
                                        <p:attrNameLst>
                                          <p:attrName>ppt_x</p:attrName>
                                        </p:attrNameLst>
                                      </p:cBhvr>
                                      <p:tavLst>
                                        <p:tav tm="0">
                                          <p:val>
                                            <p:strVal val="#ppt_x"/>
                                          </p:val>
                                        </p:tav>
                                        <p:tav tm="100000">
                                          <p:val>
                                            <p:strVal val="#ppt_x"/>
                                          </p:val>
                                        </p:tav>
                                      </p:tavLst>
                                    </p:anim>
                                    <p:anim calcmode="lin" valueType="num">
                                      <p:cBhvr additive="base">
                                        <p:cTn id="117" dur="500" fill="hold"/>
                                        <p:tgtEl>
                                          <p:spTgt spid="326716"/>
                                        </p:tgtEl>
                                        <p:attrNameLst>
                                          <p:attrName>ppt_y</p:attrName>
                                        </p:attrNameLst>
                                      </p:cBhvr>
                                      <p:tavLst>
                                        <p:tav tm="0">
                                          <p:val>
                                            <p:strVal val="1+#ppt_h/2"/>
                                          </p:val>
                                        </p:tav>
                                        <p:tav tm="100000">
                                          <p:val>
                                            <p:strVal val="#ppt_y"/>
                                          </p:val>
                                        </p:tav>
                                      </p:tavLst>
                                    </p:anim>
                                  </p:childTnLst>
                                </p:cTn>
                              </p:par>
                            </p:childTnLst>
                          </p:cTn>
                        </p:par>
                        <p:par>
                          <p:cTn id="118" fill="hold" nodeType="afterGroup">
                            <p:stCondLst>
                              <p:cond delay="500"/>
                            </p:stCondLst>
                            <p:childTnLst>
                              <p:par>
                                <p:cTn id="119" presetID="9" presetClass="emph" presetSubtype="0" grpId="1" nodeType="afterEffect">
                                  <p:stCondLst>
                                    <p:cond delay="0"/>
                                  </p:stCondLst>
                                  <p:childTnLst>
                                    <p:set>
                                      <p:cBhvr rctx="PPT">
                                        <p:cTn id="120" dur="indefinite"/>
                                        <p:tgtEl>
                                          <p:spTgt spid="326703"/>
                                        </p:tgtEl>
                                        <p:attrNameLst>
                                          <p:attrName>style.opacity</p:attrName>
                                        </p:attrNameLst>
                                      </p:cBhvr>
                                      <p:to>
                                        <p:strVal val="0.75"/>
                                      </p:to>
                                    </p:set>
                                    <p:animEffect filter="image" prLst="opacity: 0.75">
                                      <p:cBhvr rctx="IE">
                                        <p:cTn id="121" dur="indefinite"/>
                                        <p:tgtEl>
                                          <p:spTgt spid="326703"/>
                                        </p:tgtEl>
                                      </p:cBhvr>
                                    </p:animEffect>
                                  </p:childTnLst>
                                </p:cTn>
                              </p:par>
                              <p:par>
                                <p:cTn id="122" presetID="9" presetClass="emph" presetSubtype="0" grpId="1" nodeType="withEffect">
                                  <p:stCondLst>
                                    <p:cond delay="0"/>
                                  </p:stCondLst>
                                  <p:childTnLst>
                                    <p:set>
                                      <p:cBhvr rctx="PPT">
                                        <p:cTn id="123" dur="indefinite"/>
                                        <p:tgtEl>
                                          <p:spTgt spid="326701"/>
                                        </p:tgtEl>
                                        <p:attrNameLst>
                                          <p:attrName>style.opacity</p:attrName>
                                        </p:attrNameLst>
                                      </p:cBhvr>
                                      <p:to>
                                        <p:strVal val="0.75"/>
                                      </p:to>
                                    </p:set>
                                    <p:animEffect filter="image" prLst="opacity: 0.75">
                                      <p:cBhvr rctx="IE">
                                        <p:cTn id="124" dur="indefinite"/>
                                        <p:tgtEl>
                                          <p:spTgt spid="326701"/>
                                        </p:tgtEl>
                                      </p:cBhvr>
                                    </p:animEffect>
                                  </p:childTnLst>
                                </p:cTn>
                              </p:par>
                              <p:par>
                                <p:cTn id="125" presetID="1" presetClass="entr" presetSubtype="0" fill="hold" grpId="0" nodeType="withEffect">
                                  <p:stCondLst>
                                    <p:cond delay="0"/>
                                  </p:stCondLst>
                                  <p:childTnLst>
                                    <p:set>
                                      <p:cBhvr>
                                        <p:cTn id="126" dur="1" fill="hold">
                                          <p:stCondLst>
                                            <p:cond delay="0"/>
                                          </p:stCondLst>
                                        </p:cTn>
                                        <p:tgtEl>
                                          <p:spTgt spid="32671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26718"/>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26719"/>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26720"/>
                                        </p:tgtEl>
                                        <p:attrNameLst>
                                          <p:attrName>style.visibility</p:attrName>
                                        </p:attrNameLst>
                                      </p:cBhvr>
                                      <p:to>
                                        <p:strVal val="visible"/>
                                      </p:to>
                                    </p:set>
                                  </p:childTnLst>
                                </p:cTn>
                              </p:par>
                              <p:par>
                                <p:cTn id="135" presetID="2" presetClass="entr" presetSubtype="4" fill="hold" nodeType="withEffect">
                                  <p:stCondLst>
                                    <p:cond delay="0"/>
                                  </p:stCondLst>
                                  <p:childTnLst>
                                    <p:set>
                                      <p:cBhvr>
                                        <p:cTn id="136" dur="1" fill="hold">
                                          <p:stCondLst>
                                            <p:cond delay="0"/>
                                          </p:stCondLst>
                                        </p:cTn>
                                        <p:tgtEl>
                                          <p:spTgt spid="326721"/>
                                        </p:tgtEl>
                                        <p:attrNameLst>
                                          <p:attrName>style.visibility</p:attrName>
                                        </p:attrNameLst>
                                      </p:cBhvr>
                                      <p:to>
                                        <p:strVal val="visible"/>
                                      </p:to>
                                    </p:set>
                                    <p:anim calcmode="lin" valueType="num">
                                      <p:cBhvr additive="base">
                                        <p:cTn id="137" dur="500" fill="hold"/>
                                        <p:tgtEl>
                                          <p:spTgt spid="326721"/>
                                        </p:tgtEl>
                                        <p:attrNameLst>
                                          <p:attrName>ppt_x</p:attrName>
                                        </p:attrNameLst>
                                      </p:cBhvr>
                                      <p:tavLst>
                                        <p:tav tm="0">
                                          <p:val>
                                            <p:strVal val="#ppt_x"/>
                                          </p:val>
                                        </p:tav>
                                        <p:tav tm="100000">
                                          <p:val>
                                            <p:strVal val="#ppt_x"/>
                                          </p:val>
                                        </p:tav>
                                      </p:tavLst>
                                    </p:anim>
                                    <p:anim calcmode="lin" valueType="num">
                                      <p:cBhvr additive="base">
                                        <p:cTn id="138" dur="500" fill="hold"/>
                                        <p:tgtEl>
                                          <p:spTgt spid="326721"/>
                                        </p:tgtEl>
                                        <p:attrNameLst>
                                          <p:attrName>ppt_y</p:attrName>
                                        </p:attrNameLst>
                                      </p:cBhvr>
                                      <p:tavLst>
                                        <p:tav tm="0">
                                          <p:val>
                                            <p:strVal val="1+#ppt_h/2"/>
                                          </p:val>
                                        </p:tav>
                                        <p:tav tm="100000">
                                          <p:val>
                                            <p:strVal val="#ppt_y"/>
                                          </p:val>
                                        </p:tav>
                                      </p:tavLst>
                                    </p:anim>
                                  </p:childTnLst>
                                </p:cTn>
                              </p:par>
                            </p:childTnLst>
                          </p:cTn>
                        </p:par>
                      </p:childTnLst>
                    </p:cTn>
                  </p:par>
                  <p:par>
                    <p:cTn id="139" fill="hold" nodeType="clickPar">
                      <p:stCondLst>
                        <p:cond delay="indefinite"/>
                      </p:stCondLst>
                      <p:childTnLst>
                        <p:par>
                          <p:cTn id="140" fill="hold" nodeType="withGroup">
                            <p:stCondLst>
                              <p:cond delay="0"/>
                            </p:stCondLst>
                            <p:childTnLst>
                              <p:par>
                                <p:cTn id="141" presetID="2" presetClass="entr" presetSubtype="4" fill="hold" grpId="0" nodeType="clickEffect">
                                  <p:stCondLst>
                                    <p:cond delay="0"/>
                                  </p:stCondLst>
                                  <p:childTnLst>
                                    <p:set>
                                      <p:cBhvr>
                                        <p:cTn id="142" dur="1" fill="hold">
                                          <p:stCondLst>
                                            <p:cond delay="0"/>
                                          </p:stCondLst>
                                        </p:cTn>
                                        <p:tgtEl>
                                          <p:spTgt spid="326722"/>
                                        </p:tgtEl>
                                        <p:attrNameLst>
                                          <p:attrName>style.visibility</p:attrName>
                                        </p:attrNameLst>
                                      </p:cBhvr>
                                      <p:to>
                                        <p:strVal val="visible"/>
                                      </p:to>
                                    </p:set>
                                    <p:anim calcmode="lin" valueType="num">
                                      <p:cBhvr additive="base">
                                        <p:cTn id="143" dur="500" fill="hold"/>
                                        <p:tgtEl>
                                          <p:spTgt spid="326722"/>
                                        </p:tgtEl>
                                        <p:attrNameLst>
                                          <p:attrName>ppt_x</p:attrName>
                                        </p:attrNameLst>
                                      </p:cBhvr>
                                      <p:tavLst>
                                        <p:tav tm="0">
                                          <p:val>
                                            <p:strVal val="#ppt_x"/>
                                          </p:val>
                                        </p:tav>
                                        <p:tav tm="100000">
                                          <p:val>
                                            <p:strVal val="#ppt_x"/>
                                          </p:val>
                                        </p:tav>
                                      </p:tavLst>
                                    </p:anim>
                                    <p:anim calcmode="lin" valueType="num">
                                      <p:cBhvr additive="base">
                                        <p:cTn id="144" dur="500" fill="hold"/>
                                        <p:tgtEl>
                                          <p:spTgt spid="32672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326723"/>
                                        </p:tgtEl>
                                        <p:attrNameLst>
                                          <p:attrName>style.visibility</p:attrName>
                                        </p:attrNameLst>
                                      </p:cBhvr>
                                      <p:to>
                                        <p:strVal val="visible"/>
                                      </p:to>
                                    </p:set>
                                    <p:anim calcmode="lin" valueType="num">
                                      <p:cBhvr additive="base">
                                        <p:cTn id="147" dur="500" fill="hold"/>
                                        <p:tgtEl>
                                          <p:spTgt spid="326723"/>
                                        </p:tgtEl>
                                        <p:attrNameLst>
                                          <p:attrName>ppt_x</p:attrName>
                                        </p:attrNameLst>
                                      </p:cBhvr>
                                      <p:tavLst>
                                        <p:tav tm="0">
                                          <p:val>
                                            <p:strVal val="#ppt_x"/>
                                          </p:val>
                                        </p:tav>
                                        <p:tav tm="100000">
                                          <p:val>
                                            <p:strVal val="#ppt_x"/>
                                          </p:val>
                                        </p:tav>
                                      </p:tavLst>
                                    </p:anim>
                                    <p:anim calcmode="lin" valueType="num">
                                      <p:cBhvr additive="base">
                                        <p:cTn id="148" dur="500" fill="hold"/>
                                        <p:tgtEl>
                                          <p:spTgt spid="326723"/>
                                        </p:tgtEl>
                                        <p:attrNameLst>
                                          <p:attrName>ppt_y</p:attrName>
                                        </p:attrNameLst>
                                      </p:cBhvr>
                                      <p:tavLst>
                                        <p:tav tm="0">
                                          <p:val>
                                            <p:strVal val="1+#ppt_h/2"/>
                                          </p:val>
                                        </p:tav>
                                        <p:tav tm="100000">
                                          <p:val>
                                            <p:strVal val="#ppt_y"/>
                                          </p:val>
                                        </p:tav>
                                      </p:tavLst>
                                    </p:anim>
                                  </p:childTnLst>
                                </p:cTn>
                              </p:par>
                              <p:par>
                                <p:cTn id="149" presetID="2" presetClass="entr" presetSubtype="4" fill="hold" grpId="1" nodeType="withEffect">
                                  <p:stCondLst>
                                    <p:cond delay="0"/>
                                  </p:stCondLst>
                                  <p:childTnLst>
                                    <p:set>
                                      <p:cBhvr>
                                        <p:cTn id="150" dur="1" fill="hold">
                                          <p:stCondLst>
                                            <p:cond delay="0"/>
                                          </p:stCondLst>
                                        </p:cTn>
                                        <p:tgtEl>
                                          <p:spTgt spid="326723"/>
                                        </p:tgtEl>
                                        <p:attrNameLst>
                                          <p:attrName>style.visibility</p:attrName>
                                        </p:attrNameLst>
                                      </p:cBhvr>
                                      <p:to>
                                        <p:strVal val="visible"/>
                                      </p:to>
                                    </p:set>
                                    <p:anim calcmode="lin" valueType="num">
                                      <p:cBhvr additive="base">
                                        <p:cTn id="151" dur="500" fill="hold"/>
                                        <p:tgtEl>
                                          <p:spTgt spid="326723"/>
                                        </p:tgtEl>
                                        <p:attrNameLst>
                                          <p:attrName>ppt_x</p:attrName>
                                        </p:attrNameLst>
                                      </p:cBhvr>
                                      <p:tavLst>
                                        <p:tav tm="0">
                                          <p:val>
                                            <p:strVal val="#ppt_x"/>
                                          </p:val>
                                        </p:tav>
                                        <p:tav tm="100000">
                                          <p:val>
                                            <p:strVal val="#ppt_x"/>
                                          </p:val>
                                        </p:tav>
                                      </p:tavLst>
                                    </p:anim>
                                    <p:anim calcmode="lin" valueType="num">
                                      <p:cBhvr additive="base">
                                        <p:cTn id="152" dur="500" fill="hold"/>
                                        <p:tgtEl>
                                          <p:spTgt spid="326723"/>
                                        </p:tgtEl>
                                        <p:attrNameLst>
                                          <p:attrName>ppt_y</p:attrName>
                                        </p:attrNameLst>
                                      </p:cBhvr>
                                      <p:tavLst>
                                        <p:tav tm="0">
                                          <p:val>
                                            <p:strVal val="1+#ppt_h/2"/>
                                          </p:val>
                                        </p:tav>
                                        <p:tav tm="100000">
                                          <p:val>
                                            <p:strVal val="#ppt_y"/>
                                          </p:val>
                                        </p:tav>
                                      </p:tavLst>
                                    </p:anim>
                                  </p:childTnLst>
                                </p:cTn>
                              </p:par>
                              <p:par>
                                <p:cTn id="153" presetID="2" presetClass="entr" presetSubtype="4" fill="hold" nodeType="withEffect">
                                  <p:stCondLst>
                                    <p:cond delay="0"/>
                                  </p:stCondLst>
                                  <p:childTnLst>
                                    <p:set>
                                      <p:cBhvr>
                                        <p:cTn id="154" dur="1" fill="hold">
                                          <p:stCondLst>
                                            <p:cond delay="0"/>
                                          </p:stCondLst>
                                        </p:cTn>
                                        <p:tgtEl>
                                          <p:spTgt spid="326774"/>
                                        </p:tgtEl>
                                        <p:attrNameLst>
                                          <p:attrName>style.visibility</p:attrName>
                                        </p:attrNameLst>
                                      </p:cBhvr>
                                      <p:to>
                                        <p:strVal val="visible"/>
                                      </p:to>
                                    </p:set>
                                    <p:anim calcmode="lin" valueType="num">
                                      <p:cBhvr additive="base">
                                        <p:cTn id="155" dur="500" fill="hold"/>
                                        <p:tgtEl>
                                          <p:spTgt spid="326774"/>
                                        </p:tgtEl>
                                        <p:attrNameLst>
                                          <p:attrName>ppt_x</p:attrName>
                                        </p:attrNameLst>
                                      </p:cBhvr>
                                      <p:tavLst>
                                        <p:tav tm="0">
                                          <p:val>
                                            <p:strVal val="#ppt_x"/>
                                          </p:val>
                                        </p:tav>
                                        <p:tav tm="100000">
                                          <p:val>
                                            <p:strVal val="#ppt_x"/>
                                          </p:val>
                                        </p:tav>
                                      </p:tavLst>
                                    </p:anim>
                                    <p:anim calcmode="lin" valueType="num">
                                      <p:cBhvr additive="base">
                                        <p:cTn id="156" dur="500" fill="hold"/>
                                        <p:tgtEl>
                                          <p:spTgt spid="326774"/>
                                        </p:tgtEl>
                                        <p:attrNameLst>
                                          <p:attrName>ppt_y</p:attrName>
                                        </p:attrNameLst>
                                      </p:cBhvr>
                                      <p:tavLst>
                                        <p:tav tm="0">
                                          <p:val>
                                            <p:strVal val="1+#ppt_h/2"/>
                                          </p:val>
                                        </p:tav>
                                        <p:tav tm="100000">
                                          <p:val>
                                            <p:strVal val="#ppt_y"/>
                                          </p:val>
                                        </p:tav>
                                      </p:tavLst>
                                    </p:anim>
                                  </p:childTnLst>
                                </p:cTn>
                              </p:par>
                              <p:par>
                                <p:cTn id="157" presetID="2" presetClass="entr" presetSubtype="4" fill="hold" nodeType="withEffect">
                                  <p:stCondLst>
                                    <p:cond delay="0"/>
                                  </p:stCondLst>
                                  <p:childTnLst>
                                    <p:set>
                                      <p:cBhvr>
                                        <p:cTn id="158" dur="1" fill="hold">
                                          <p:stCondLst>
                                            <p:cond delay="0"/>
                                          </p:stCondLst>
                                        </p:cTn>
                                        <p:tgtEl>
                                          <p:spTgt spid="326775"/>
                                        </p:tgtEl>
                                        <p:attrNameLst>
                                          <p:attrName>style.visibility</p:attrName>
                                        </p:attrNameLst>
                                      </p:cBhvr>
                                      <p:to>
                                        <p:strVal val="visible"/>
                                      </p:to>
                                    </p:set>
                                    <p:anim calcmode="lin" valueType="num">
                                      <p:cBhvr additive="base">
                                        <p:cTn id="159" dur="500" fill="hold"/>
                                        <p:tgtEl>
                                          <p:spTgt spid="326775"/>
                                        </p:tgtEl>
                                        <p:attrNameLst>
                                          <p:attrName>ppt_x</p:attrName>
                                        </p:attrNameLst>
                                      </p:cBhvr>
                                      <p:tavLst>
                                        <p:tav tm="0">
                                          <p:val>
                                            <p:strVal val="#ppt_x"/>
                                          </p:val>
                                        </p:tav>
                                        <p:tav tm="100000">
                                          <p:val>
                                            <p:strVal val="#ppt_x"/>
                                          </p:val>
                                        </p:tav>
                                      </p:tavLst>
                                    </p:anim>
                                    <p:anim calcmode="lin" valueType="num">
                                      <p:cBhvr additive="base">
                                        <p:cTn id="160" dur="500" fill="hold"/>
                                        <p:tgtEl>
                                          <p:spTgt spid="326775"/>
                                        </p:tgtEl>
                                        <p:attrNameLst>
                                          <p:attrName>ppt_y</p:attrName>
                                        </p:attrNameLst>
                                      </p:cBhvr>
                                      <p:tavLst>
                                        <p:tav tm="0">
                                          <p:val>
                                            <p:strVal val="1+#ppt_h/2"/>
                                          </p:val>
                                        </p:tav>
                                        <p:tav tm="100000">
                                          <p:val>
                                            <p:strVal val="#ppt_y"/>
                                          </p:val>
                                        </p:tav>
                                      </p:tavLst>
                                    </p:anim>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26779"/>
                                        </p:tgtEl>
                                        <p:attrNameLst>
                                          <p:attrName>style.visibility</p:attrName>
                                        </p:attrNameLst>
                                      </p:cBhvr>
                                      <p:to>
                                        <p:strVal val="visible"/>
                                      </p:to>
                                    </p:set>
                                  </p:childTnLst>
                                </p:cTn>
                              </p:par>
                              <p:par>
                                <p:cTn id="165" presetID="1" presetClass="entr" presetSubtype="0" fill="hold" nodeType="withEffect">
                                  <p:stCondLst>
                                    <p:cond delay="0"/>
                                  </p:stCondLst>
                                  <p:childTnLst>
                                    <p:set>
                                      <p:cBhvr>
                                        <p:cTn id="166" dur="1" fill="hold">
                                          <p:stCondLst>
                                            <p:cond delay="0"/>
                                          </p:stCondLst>
                                        </p:cTn>
                                        <p:tgtEl>
                                          <p:spTgt spid="326780"/>
                                        </p:tgtEl>
                                        <p:attrNameLst>
                                          <p:attrName>style.visibility</p:attrName>
                                        </p:attrNameLst>
                                      </p:cBhvr>
                                      <p:to>
                                        <p:strVal val="visible"/>
                                      </p:to>
                                    </p:set>
                                  </p:childTnLst>
                                </p:cTn>
                              </p:par>
                              <p:par>
                                <p:cTn id="167" presetID="1" presetClass="entr" presetSubtype="0" fill="hold" nodeType="withEffect">
                                  <p:stCondLst>
                                    <p:cond delay="0"/>
                                  </p:stCondLst>
                                  <p:childTnLst>
                                    <p:set>
                                      <p:cBhvr>
                                        <p:cTn id="168" dur="1" fill="hold">
                                          <p:stCondLst>
                                            <p:cond delay="0"/>
                                          </p:stCondLst>
                                        </p:cTn>
                                        <p:tgtEl>
                                          <p:spTgt spid="326781"/>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326784"/>
                                        </p:tgtEl>
                                        <p:attrNameLst>
                                          <p:attrName>style.visibility</p:attrName>
                                        </p:attrNameLst>
                                      </p:cBhvr>
                                      <p:to>
                                        <p:strVal val="visible"/>
                                      </p:to>
                                    </p:set>
                                  </p:childTnLst>
                                </p:cTn>
                              </p:par>
                              <p:par>
                                <p:cTn id="171" presetID="1" presetClass="entr" presetSubtype="0" fill="hold" nodeType="withEffect">
                                  <p:stCondLst>
                                    <p:cond delay="0"/>
                                  </p:stCondLst>
                                  <p:childTnLst>
                                    <p:set>
                                      <p:cBhvr>
                                        <p:cTn id="172" dur="1" fill="hold">
                                          <p:stCondLst>
                                            <p:cond delay="0"/>
                                          </p:stCondLst>
                                        </p:cTn>
                                        <p:tgtEl>
                                          <p:spTgt spid="326785"/>
                                        </p:tgtEl>
                                        <p:attrNameLst>
                                          <p:attrName>style.visibility</p:attrName>
                                        </p:attrNameLst>
                                      </p:cBhvr>
                                      <p:to>
                                        <p:strVal val="visible"/>
                                      </p:to>
                                    </p:set>
                                  </p:childTnLst>
                                </p:cTn>
                              </p:par>
                              <p:par>
                                <p:cTn id="173" presetID="1" presetClass="entr" presetSubtype="0" fill="hold" grpId="0" nodeType="withEffect">
                                  <p:stCondLst>
                                    <p:cond delay="0"/>
                                  </p:stCondLst>
                                  <p:childTnLst>
                                    <p:set>
                                      <p:cBhvr>
                                        <p:cTn id="174" dur="1" fill="hold">
                                          <p:stCondLst>
                                            <p:cond delay="0"/>
                                          </p:stCondLst>
                                        </p:cTn>
                                        <p:tgtEl>
                                          <p:spTgt spid="326782"/>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326783"/>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326777"/>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3267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79" grpId="0"/>
      <p:bldP spid="326681" grpId="0"/>
      <p:bldP spid="326684" grpId="0" animBg="1"/>
      <p:bldP spid="326684" grpId="1" animBg="1"/>
      <p:bldP spid="326685" grpId="0"/>
      <p:bldP spid="326687" grpId="0" animBg="1"/>
      <p:bldP spid="326688" grpId="0" animBg="1"/>
      <p:bldP spid="326689" grpId="0"/>
      <p:bldP spid="326692" grpId="0" animBg="1"/>
      <p:bldP spid="326693" grpId="0" animBg="1"/>
      <p:bldP spid="326694" grpId="0" animBg="1"/>
      <p:bldP spid="326695" grpId="0"/>
      <p:bldP spid="326696" grpId="0"/>
      <p:bldP spid="326698" grpId="0"/>
      <p:bldP spid="326701" grpId="0" animBg="1"/>
      <p:bldP spid="326701" grpId="1" animBg="1"/>
      <p:bldP spid="326703" grpId="0" animBg="1"/>
      <p:bldP spid="326703" grpId="1" animBg="1"/>
      <p:bldP spid="326705" grpId="0"/>
      <p:bldP spid="326707" grpId="0" animBg="1"/>
      <p:bldP spid="326708" grpId="0"/>
      <p:bldP spid="326710" grpId="0"/>
      <p:bldP spid="326714" grpId="0"/>
      <p:bldP spid="326715" grpId="0"/>
      <p:bldP spid="326717" grpId="0" animBg="1"/>
      <p:bldP spid="326718" grpId="0" animBg="1"/>
      <p:bldP spid="326720" grpId="0"/>
      <p:bldP spid="326722" grpId="0"/>
      <p:bldP spid="326723" grpId="0" animBg="1"/>
      <p:bldP spid="326723" grpId="1" animBg="1"/>
      <p:bldP spid="326777" grpId="0"/>
      <p:bldP spid="326778" grpId="0"/>
      <p:bldP spid="326779" grpId="0"/>
      <p:bldP spid="326782" grpId="0" animBg="1"/>
      <p:bldP spid="32678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9"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dirty="0">
              <a:solidFill>
                <a:srgbClr val="000000"/>
              </a:solidFill>
              <a:latin typeface="Arial" charset="0"/>
            </a:endParaRPr>
          </a:p>
        </p:txBody>
      </p:sp>
      <p:pic>
        <p:nvPicPr>
          <p:cNvPr id="3081" name="Picture 15" descr="Z:\Символ НГУ_4.JPG"/>
          <p:cNvPicPr>
            <a:picLocks noChangeAspect="1" noChangeArrowheads="1"/>
          </p:cNvPicPr>
          <p:nvPr/>
        </p:nvPicPr>
        <p:blipFill>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65622" y="152400"/>
            <a:ext cx="1020339" cy="900000"/>
          </a:xfrm>
          <a:prstGeom prst="rect">
            <a:avLst/>
          </a:prstGeom>
          <a:solidFill>
            <a:srgbClr val="FF0000"/>
          </a:solidFill>
          <a:ln>
            <a:noFill/>
          </a:ln>
          <a:extLst/>
        </p:spPr>
      </p:pic>
      <p:sp>
        <p:nvSpPr>
          <p:cNvPr id="3" name="Подзаголовок 2"/>
          <p:cNvSpPr>
            <a:spLocks noGrp="1"/>
          </p:cNvSpPr>
          <p:nvPr>
            <p:ph type="subTitle" idx="1"/>
          </p:nvPr>
        </p:nvSpPr>
        <p:spPr>
          <a:xfrm>
            <a:off x="765622" y="738000"/>
            <a:ext cx="7740000" cy="5328000"/>
          </a:xfrm>
        </p:spPr>
        <p:txBody>
          <a:bodyPr>
            <a:normAutofit fontScale="25000" lnSpcReduction="20000"/>
          </a:bodyPr>
          <a:lstStyle/>
          <a:p>
            <a:r>
              <a:rPr lang="en-US" sz="6400" b="1" dirty="0" smtClean="0">
                <a:solidFill>
                  <a:schemeClr val="tx1"/>
                </a:solidFill>
              </a:rPr>
              <a:t>PREFAC</a:t>
            </a:r>
            <a:r>
              <a:rPr lang="en-US" sz="6400" b="1" dirty="0">
                <a:solidFill>
                  <a:schemeClr val="tx1"/>
                </a:solidFill>
              </a:rPr>
              <a:t>E</a:t>
            </a:r>
            <a:endParaRPr lang="ru-RU" sz="6400" dirty="0">
              <a:solidFill>
                <a:schemeClr val="tx1"/>
              </a:solidFill>
            </a:endParaRPr>
          </a:p>
          <a:p>
            <a:r>
              <a:rPr lang="en-US" sz="5600" b="1" dirty="0">
                <a:solidFill>
                  <a:schemeClr val="tx1"/>
                </a:solidFill>
                <a:latin typeface="Arial" panose="020B0604020202020204" pitchFamily="34" charset="0"/>
                <a:cs typeface="Arial" panose="020B0604020202020204" pitchFamily="34" charset="0"/>
              </a:rPr>
              <a:t> </a:t>
            </a:r>
            <a:endParaRPr lang="ru-RU" sz="5600" dirty="0">
              <a:solidFill>
                <a:schemeClr val="tx1"/>
              </a:solidFill>
              <a:latin typeface="Arial" panose="020B0604020202020204" pitchFamily="34" charset="0"/>
              <a:cs typeface="Arial" panose="020B0604020202020204" pitchFamily="34" charset="0"/>
            </a:endParaRPr>
          </a:p>
          <a:p>
            <a:pPr indent="358775" algn="just"/>
            <a:r>
              <a:rPr lang="en-US" sz="4800" b="1" dirty="0" smtClean="0">
                <a:solidFill>
                  <a:schemeClr val="tx1"/>
                </a:solidFill>
                <a:latin typeface="Arial" panose="020B0604020202020204" pitchFamily="34" charset="0"/>
                <a:cs typeface="Arial" panose="020B0604020202020204" pitchFamily="34" charset="0"/>
              </a:rPr>
              <a:t>   The </a:t>
            </a:r>
            <a:r>
              <a:rPr lang="en-US" sz="4800" b="1" dirty="0">
                <a:solidFill>
                  <a:schemeClr val="tx1"/>
                </a:solidFill>
                <a:latin typeface="Arial" panose="020B0604020202020204" pitchFamily="34" charset="0"/>
                <a:cs typeface="Arial" panose="020B0604020202020204" pitchFamily="34" charset="0"/>
              </a:rPr>
              <a:t>purpose of this electronic </a:t>
            </a:r>
            <a:r>
              <a:rPr lang="en-US" sz="4800" b="1" dirty="0" smtClean="0">
                <a:solidFill>
                  <a:schemeClr val="tx1"/>
                </a:solidFill>
                <a:latin typeface="Arial" panose="020B0604020202020204" pitchFamily="34" charset="0"/>
                <a:cs typeface="Arial" panose="020B0604020202020204" pitchFamily="34" charset="0"/>
              </a:rPr>
              <a:t>textbook </a:t>
            </a:r>
            <a:r>
              <a:rPr lang="en-US" sz="4800" b="1" dirty="0">
                <a:solidFill>
                  <a:schemeClr val="tx1"/>
                </a:solidFill>
                <a:latin typeface="Arial" panose="020B0604020202020204" pitchFamily="34" charset="0"/>
                <a:cs typeface="Arial" panose="020B0604020202020204" pitchFamily="34" charset="0"/>
              </a:rPr>
              <a:t>is to provide the students with the theoretical background and engineering applications of </a:t>
            </a:r>
            <a:r>
              <a:rPr lang="en-US" sz="4800" b="1" dirty="0" smtClean="0">
                <a:solidFill>
                  <a:schemeClr val="tx1"/>
                </a:solidFill>
                <a:latin typeface="Arial" panose="020B0604020202020204" pitchFamily="34" charset="0"/>
                <a:cs typeface="Arial" panose="020B0604020202020204" pitchFamily="34" charset="0"/>
              </a:rPr>
              <a:t>Theoretical </a:t>
            </a:r>
            <a:r>
              <a:rPr lang="en-US" sz="4800" b="1" dirty="0">
                <a:solidFill>
                  <a:schemeClr val="tx1"/>
                </a:solidFill>
                <a:latin typeface="Arial" panose="020B0604020202020204" pitchFamily="34" charset="0"/>
                <a:cs typeface="Arial" panose="020B0604020202020204" pitchFamily="34" charset="0"/>
              </a:rPr>
              <a:t>Mechanics. It is </a:t>
            </a:r>
            <a:r>
              <a:rPr lang="en-US" sz="4800" b="1" dirty="0" smtClean="0">
                <a:solidFill>
                  <a:schemeClr val="tx1"/>
                </a:solidFill>
                <a:latin typeface="Arial" panose="020B0604020202020204" pitchFamily="34" charset="0"/>
                <a:cs typeface="Arial" panose="020B0604020202020204" pitchFamily="34" charset="0"/>
              </a:rPr>
              <a:t>divided into </a:t>
            </a:r>
            <a:r>
              <a:rPr lang="en-US" sz="4800" b="1" dirty="0">
                <a:solidFill>
                  <a:schemeClr val="tx1"/>
                </a:solidFill>
                <a:latin typeface="Arial" panose="020B0604020202020204" pitchFamily="34" charset="0"/>
                <a:cs typeface="Arial" panose="020B0604020202020204" pitchFamily="34" charset="0"/>
              </a:rPr>
              <a:t>three parts.</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The </a:t>
            </a:r>
            <a:r>
              <a:rPr lang="en-US" sz="4800" b="1" dirty="0">
                <a:solidFill>
                  <a:schemeClr val="tx1"/>
                </a:solidFill>
                <a:latin typeface="Arial" panose="020B0604020202020204" pitchFamily="34" charset="0"/>
                <a:cs typeface="Arial" panose="020B0604020202020204" pitchFamily="34" charset="0"/>
              </a:rPr>
              <a:t>first one - Statics, deals with the two basic problems</a:t>
            </a:r>
            <a:r>
              <a:rPr lang="uk-UA" sz="4800" b="1" dirty="0">
                <a:solidFill>
                  <a:schemeClr val="tx1"/>
                </a:solidFill>
                <a:latin typeface="Arial" panose="020B0604020202020204" pitchFamily="34" charset="0"/>
                <a:cs typeface="Arial" panose="020B0604020202020204" pitchFamily="34" charset="0"/>
              </a:rPr>
              <a:t>: </a:t>
            </a:r>
            <a:r>
              <a:rPr lang="en-US" sz="4800" b="1" dirty="0">
                <a:solidFill>
                  <a:schemeClr val="tx1"/>
                </a:solidFill>
                <a:latin typeface="Arial" panose="020B0604020202020204" pitchFamily="34" charset="0"/>
                <a:cs typeface="Arial" panose="020B0604020202020204" pitchFamily="34" charset="0"/>
              </a:rPr>
              <a:t>the composition </a:t>
            </a:r>
            <a:r>
              <a:rPr lang="en-US" sz="4800" b="1" dirty="0" smtClean="0">
                <a:solidFill>
                  <a:schemeClr val="tx1"/>
                </a:solidFill>
                <a:latin typeface="Arial" panose="020B0604020202020204" pitchFamily="34" charset="0"/>
                <a:cs typeface="Arial" panose="020B0604020202020204" pitchFamily="34" charset="0"/>
              </a:rPr>
              <a:t>of forces </a:t>
            </a:r>
            <a:r>
              <a:rPr lang="en-US" sz="4800" b="1" dirty="0">
                <a:solidFill>
                  <a:schemeClr val="tx1"/>
                </a:solidFill>
                <a:latin typeface="Arial" panose="020B0604020202020204" pitchFamily="34" charset="0"/>
                <a:cs typeface="Arial" panose="020B0604020202020204" pitchFamily="34" charset="0"/>
              </a:rPr>
              <a:t>and reduction of force system to as simple a form as possible, and </a:t>
            </a:r>
            <a:r>
              <a:rPr lang="en-US" sz="4800" b="1" dirty="0" smtClean="0">
                <a:solidFill>
                  <a:schemeClr val="tx1"/>
                </a:solidFill>
                <a:latin typeface="Arial" panose="020B0604020202020204" pitchFamily="34" charset="0"/>
                <a:cs typeface="Arial" panose="020B0604020202020204" pitchFamily="34" charset="0"/>
              </a:rPr>
              <a:t>determination </a:t>
            </a:r>
            <a:r>
              <a:rPr lang="en-US" sz="4800" b="1" dirty="0">
                <a:solidFill>
                  <a:schemeClr val="tx1"/>
                </a:solidFill>
                <a:latin typeface="Arial" panose="020B0604020202020204" pitchFamily="34" charset="0"/>
                <a:cs typeface="Arial" panose="020B0604020202020204" pitchFamily="34" charset="0"/>
              </a:rPr>
              <a:t>of the conditions for the equilibrium of force system acting on rigid bodies.</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The </a:t>
            </a:r>
            <a:r>
              <a:rPr lang="en-US" sz="4800" b="1" dirty="0">
                <a:solidFill>
                  <a:schemeClr val="tx1"/>
                </a:solidFill>
                <a:latin typeface="Arial" panose="020B0604020202020204" pitchFamily="34" charset="0"/>
                <a:cs typeface="Arial" panose="020B0604020202020204" pitchFamily="34" charset="0"/>
              </a:rPr>
              <a:t>second part, Kinematics provides procedures for the determination of the kinematic characteristics (velocity and acceleration) of a particle and rigid body. </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The </a:t>
            </a:r>
            <a:r>
              <a:rPr lang="en-US" sz="4800" b="1" dirty="0">
                <a:solidFill>
                  <a:schemeClr val="tx1"/>
                </a:solidFill>
                <a:latin typeface="Arial" panose="020B0604020202020204" pitchFamily="34" charset="0"/>
                <a:cs typeface="Arial" panose="020B0604020202020204" pitchFamily="34" charset="0"/>
              </a:rPr>
              <a:t>last part, Dynamics offers the relationships between motion and forces that act on bodies. It treats the general principles that can be applied to any system of particles regardless of their number and internal forces acting between the individual particles. Because each continuum (fluid, gas, rigid or elastic body) can be considered as a system of particles, the derived equations form a base for development of many branches of mechanics (fluid mechanics, solid </a:t>
            </a:r>
            <a:r>
              <a:rPr lang="en-US" sz="4800" b="1" dirty="0" smtClean="0">
                <a:solidFill>
                  <a:schemeClr val="tx1"/>
                </a:solidFill>
                <a:latin typeface="Arial" panose="020B0604020202020204" pitchFamily="34" charset="0"/>
                <a:cs typeface="Arial" panose="020B0604020202020204" pitchFamily="34" charset="0"/>
              </a:rPr>
              <a:t>mechanics, strength </a:t>
            </a:r>
            <a:r>
              <a:rPr lang="en-US" sz="4800" b="1" dirty="0">
                <a:solidFill>
                  <a:schemeClr val="tx1"/>
                </a:solidFill>
                <a:latin typeface="Arial" panose="020B0604020202020204" pitchFamily="34" charset="0"/>
                <a:cs typeface="Arial" panose="020B0604020202020204" pitchFamily="34" charset="0"/>
              </a:rPr>
              <a:t>of materials etc.).</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The textbook </a:t>
            </a:r>
            <a:r>
              <a:rPr lang="en-US" sz="4800" b="1" dirty="0">
                <a:solidFill>
                  <a:schemeClr val="tx1"/>
                </a:solidFill>
                <a:latin typeface="Arial" panose="020B0604020202020204" pitchFamily="34" charset="0"/>
                <a:cs typeface="Arial" panose="020B0604020202020204" pitchFamily="34" charset="0"/>
              </a:rPr>
              <a:t>is represented in the form of </a:t>
            </a:r>
            <a:r>
              <a:rPr lang="en-US" sz="4800" b="1" dirty="0" smtClean="0">
                <a:solidFill>
                  <a:schemeClr val="tx1"/>
                </a:solidFill>
                <a:latin typeface="Arial" panose="020B0604020202020204" pitchFamily="34" charset="0"/>
                <a:cs typeface="Arial" panose="020B0604020202020204" pitchFamily="34" charset="0"/>
              </a:rPr>
              <a:t>sections </a:t>
            </a:r>
            <a:r>
              <a:rPr lang="en-US" sz="4800" b="1" dirty="0">
                <a:solidFill>
                  <a:schemeClr val="tx1"/>
                </a:solidFill>
                <a:latin typeface="Arial" panose="020B0604020202020204" pitchFamily="34" charset="0"/>
                <a:cs typeface="Arial" panose="020B0604020202020204" pitchFamily="34" charset="0"/>
              </a:rPr>
              <a:t>which are given </a:t>
            </a:r>
            <a:r>
              <a:rPr lang="en-US" sz="4800" b="1" dirty="0" smtClean="0">
                <a:solidFill>
                  <a:schemeClr val="tx1"/>
                </a:solidFill>
                <a:latin typeface="Arial" panose="020B0604020202020204" pitchFamily="34" charset="0"/>
                <a:cs typeface="Arial" panose="020B0604020202020204" pitchFamily="34" charset="0"/>
              </a:rPr>
              <a:t>as</a:t>
            </a:r>
            <a:r>
              <a:rPr lang="ru-RU" sz="4800" b="1" dirty="0" smtClean="0">
                <a:solidFill>
                  <a:schemeClr val="tx1"/>
                </a:solidFill>
                <a:latin typeface="Arial" panose="020B0604020202020204" pitchFamily="34" charset="0"/>
                <a:cs typeface="Arial" panose="020B0604020202020204" pitchFamily="34" charset="0"/>
              </a:rPr>
              <a:t> </a:t>
            </a:r>
            <a:r>
              <a:rPr lang="en-US" sz="4800" b="1" dirty="0" smtClean="0">
                <a:solidFill>
                  <a:schemeClr val="tx1"/>
                </a:solidFill>
                <a:latin typeface="Arial" panose="020B0604020202020204" pitchFamily="34" charset="0"/>
                <a:cs typeface="Arial" panose="020B0604020202020204" pitchFamily="34" charset="0"/>
              </a:rPr>
              <a:t>an </a:t>
            </a:r>
            <a:r>
              <a:rPr lang="en-US" sz="4800" b="1" dirty="0">
                <a:solidFill>
                  <a:schemeClr val="tx1"/>
                </a:solidFill>
                <a:latin typeface="Arial" panose="020B0604020202020204" pitchFamily="34" charset="0"/>
                <a:cs typeface="Arial" panose="020B0604020202020204" pitchFamily="34" charset="0"/>
              </a:rPr>
              <a:t>illustrative material. The </a:t>
            </a:r>
            <a:r>
              <a:rPr lang="en-US" sz="4800" b="1" dirty="0" smtClean="0">
                <a:solidFill>
                  <a:schemeClr val="tx1"/>
                </a:solidFill>
                <a:latin typeface="Arial" panose="020B0604020202020204" pitchFamily="34" charset="0"/>
                <a:cs typeface="Arial" panose="020B0604020202020204" pitchFamily="34" charset="0"/>
              </a:rPr>
              <a:t>sections </a:t>
            </a:r>
            <a:r>
              <a:rPr lang="en-US" sz="4800" b="1" dirty="0">
                <a:solidFill>
                  <a:schemeClr val="tx1"/>
                </a:solidFill>
                <a:latin typeface="Arial" panose="020B0604020202020204" pitchFamily="34" charset="0"/>
                <a:cs typeface="Arial" panose="020B0604020202020204" pitchFamily="34" charset="0"/>
              </a:rPr>
              <a:t>are ended with their summaries. There are solutions of the problems for the main sections of the electronic manual.</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Attention </a:t>
            </a:r>
            <a:r>
              <a:rPr lang="en-US" sz="4800" b="1" dirty="0">
                <a:solidFill>
                  <a:schemeClr val="tx1"/>
                </a:solidFill>
                <a:latin typeface="Arial" panose="020B0604020202020204" pitchFamily="34" charset="0"/>
                <a:cs typeface="Arial" panose="020B0604020202020204" pitchFamily="34" charset="0"/>
              </a:rPr>
              <a:t>may be called to the arrangement in the text. This </a:t>
            </a:r>
            <a:r>
              <a:rPr lang="en-US" sz="4800" b="1" dirty="0" smtClean="0">
                <a:solidFill>
                  <a:schemeClr val="tx1"/>
                </a:solidFill>
                <a:latin typeface="Arial" panose="020B0604020202020204" pitchFamily="34" charset="0"/>
                <a:cs typeface="Arial" panose="020B0604020202020204" pitchFamily="34" charset="0"/>
              </a:rPr>
              <a:t>textbook </a:t>
            </a:r>
            <a:r>
              <a:rPr lang="en-US" sz="4800" b="1" dirty="0">
                <a:solidFill>
                  <a:schemeClr val="tx1"/>
                </a:solidFill>
                <a:latin typeface="Arial" panose="020B0604020202020204" pitchFamily="34" charset="0"/>
                <a:cs typeface="Arial" panose="020B0604020202020204" pitchFamily="34" charset="0"/>
              </a:rPr>
              <a:t>is elaborated and based </a:t>
            </a:r>
            <a:r>
              <a:rPr lang="en-US" sz="4800" b="1" dirty="0" smtClean="0">
                <a:solidFill>
                  <a:schemeClr val="tx1"/>
                </a:solidFill>
                <a:latin typeface="Arial" panose="020B0604020202020204" pitchFamily="34" charset="0"/>
                <a:cs typeface="Arial" panose="020B0604020202020204" pitchFamily="34" charset="0"/>
              </a:rPr>
              <a:t>mainly on </a:t>
            </a:r>
            <a:r>
              <a:rPr lang="en-US" sz="4800" b="1" dirty="0">
                <a:solidFill>
                  <a:schemeClr val="tx1"/>
                </a:solidFill>
                <a:latin typeface="Arial" panose="020B0604020202020204" pitchFamily="34" charset="0"/>
                <a:cs typeface="Arial" panose="020B0604020202020204" pitchFamily="34" charset="0"/>
              </a:rPr>
              <a:t>the following </a:t>
            </a:r>
            <a:r>
              <a:rPr lang="en-US" sz="4800" b="1" dirty="0" smtClean="0">
                <a:solidFill>
                  <a:schemeClr val="tx1"/>
                </a:solidFill>
                <a:latin typeface="Arial" panose="020B0604020202020204" pitchFamily="34" charset="0"/>
                <a:cs typeface="Arial" panose="020B0604020202020204" pitchFamily="34" charset="0"/>
              </a:rPr>
              <a:t>sources: </a:t>
            </a:r>
            <a:r>
              <a:rPr lang="ru-RU" sz="4800" b="1" dirty="0" smtClean="0">
                <a:solidFill>
                  <a:srgbClr val="FF0000"/>
                </a:solidFill>
                <a:latin typeface="Arial" panose="020B0604020202020204" pitchFamily="34" charset="0"/>
                <a:cs typeface="Arial" panose="020B0604020202020204" pitchFamily="34" charset="0"/>
              </a:rPr>
              <a:t>1. Бондаренко </a:t>
            </a:r>
            <a:r>
              <a:rPr lang="ru-RU" sz="4800" b="1" dirty="0">
                <a:solidFill>
                  <a:srgbClr val="FF0000"/>
                </a:solidFill>
                <a:latin typeface="Arial" panose="020B0604020202020204" pitchFamily="34" charset="0"/>
                <a:cs typeface="Arial" panose="020B0604020202020204" pitchFamily="34" charset="0"/>
              </a:rPr>
              <a:t>А.Н. </a:t>
            </a:r>
            <a:r>
              <a:rPr lang="ru-RU" sz="4800" b="1" dirty="0" smtClean="0">
                <a:solidFill>
                  <a:srgbClr val="FF0000"/>
                </a:solidFill>
                <a:latin typeface="Arial" panose="020B0604020202020204" pitchFamily="34" charset="0"/>
                <a:cs typeface="Arial" panose="020B0604020202020204" pitchFamily="34" charset="0"/>
              </a:rPr>
              <a:t>«Курс </a:t>
            </a:r>
            <a:r>
              <a:rPr lang="ru-RU" sz="4800" b="1" dirty="0">
                <a:solidFill>
                  <a:srgbClr val="FF0000"/>
                </a:solidFill>
                <a:latin typeface="Arial" panose="020B0604020202020204" pitchFamily="34" charset="0"/>
                <a:cs typeface="Arial" panose="020B0604020202020204" pitchFamily="34" charset="0"/>
              </a:rPr>
              <a:t>лекций по теоретической </a:t>
            </a:r>
            <a:r>
              <a:rPr lang="ru-RU" sz="4800" b="1" dirty="0" smtClean="0">
                <a:solidFill>
                  <a:srgbClr val="FF0000"/>
                </a:solidFill>
                <a:latin typeface="Arial" panose="020B0604020202020204" pitchFamily="34" charset="0"/>
                <a:cs typeface="Arial" panose="020B0604020202020204" pitchFamily="34" charset="0"/>
              </a:rPr>
              <a:t>механике. Статика, Кинематика</a:t>
            </a:r>
            <a:r>
              <a:rPr lang="ru-RU" sz="4800" b="1" dirty="0">
                <a:solidFill>
                  <a:srgbClr val="FF0000"/>
                </a:solidFill>
                <a:latin typeface="Arial" panose="020B0604020202020204" pitchFamily="34" charset="0"/>
                <a:cs typeface="Arial" panose="020B0604020202020204" pitchFamily="34" charset="0"/>
              </a:rPr>
              <a:t>,  Динамика»,  </a:t>
            </a:r>
            <a:r>
              <a:rPr lang="ru-RU" sz="4800" b="1" dirty="0" smtClean="0">
                <a:solidFill>
                  <a:srgbClr val="FF0000"/>
                </a:solidFill>
                <a:latin typeface="Arial" panose="020B0604020202020204" pitchFamily="34" charset="0"/>
                <a:cs typeface="Arial" panose="020B0604020202020204" pitchFamily="34" charset="0"/>
              </a:rPr>
              <a:t>Москва – 2007, </a:t>
            </a:r>
            <a:r>
              <a:rPr lang="en-US" sz="4800" b="1" u="sng" dirty="0" smtClean="0">
                <a:solidFill>
                  <a:srgbClr val="0000CC"/>
                </a:solidFill>
                <a:latin typeface="Arial" panose="020B0604020202020204" pitchFamily="34" charset="0"/>
                <a:cs typeface="Arial" panose="020B0604020202020204" pitchFamily="34" charset="0"/>
              </a:rPr>
              <a:t>www.teoretmeh.ru/Statika.ppt1, </a:t>
            </a:r>
            <a:r>
              <a:rPr lang="ru-RU" sz="4800" b="1" dirty="0" smtClean="0">
                <a:solidFill>
                  <a:schemeClr val="tx1"/>
                </a:solidFill>
                <a:latin typeface="Arial" panose="020B0604020202020204" pitchFamily="34" charset="0"/>
                <a:cs typeface="Arial" panose="020B0604020202020204" pitchFamily="34" charset="0"/>
              </a:rPr>
              <a:t> </a:t>
            </a:r>
            <a:r>
              <a:rPr lang="ru-RU" sz="4800" b="1" u="sng" dirty="0" smtClean="0">
                <a:solidFill>
                  <a:schemeClr val="tx1"/>
                </a:solidFill>
                <a:latin typeface="Arial" panose="020B0604020202020204" pitchFamily="34" charset="0"/>
                <a:cs typeface="Arial" panose="020B0604020202020204" pitchFamily="34" charset="0"/>
                <a:hlinkClick r:id="rId5"/>
              </a:rPr>
              <a:t>www.miit.ru/institut/ipss/faculties/trm/main.htm</a:t>
            </a:r>
            <a:r>
              <a:rPr lang="en-US" sz="4800" b="1" dirty="0">
                <a:solidFill>
                  <a:schemeClr val="tx1"/>
                </a:solidFill>
                <a:latin typeface="Arial" panose="020B0604020202020204" pitchFamily="34" charset="0"/>
                <a:cs typeface="Arial" panose="020B0604020202020204" pitchFamily="34" charset="0"/>
              </a:rPr>
              <a:t> </a:t>
            </a:r>
            <a:r>
              <a:rPr lang="en-US" sz="4800" b="1" dirty="0" smtClean="0">
                <a:solidFill>
                  <a:schemeClr val="tx1"/>
                </a:solidFill>
                <a:latin typeface="Arial" panose="020B0604020202020204" pitchFamily="34" charset="0"/>
                <a:cs typeface="Arial" panose="020B0604020202020204" pitchFamily="34" charset="0"/>
              </a:rPr>
              <a:t>(illustrations and their animation are used); </a:t>
            </a:r>
            <a:r>
              <a:rPr lang="ru-RU" sz="4800" b="1" dirty="0" smtClean="0">
                <a:solidFill>
                  <a:srgbClr val="FF0000"/>
                </a:solidFill>
                <a:latin typeface="Arial" panose="020B0604020202020204" pitchFamily="34" charset="0"/>
                <a:cs typeface="Arial" panose="020B0604020202020204" pitchFamily="34" charset="0"/>
              </a:rPr>
              <a:t>2</a:t>
            </a:r>
            <a:r>
              <a:rPr lang="en-US" sz="4800" b="1" dirty="0" smtClean="0">
                <a:solidFill>
                  <a:srgbClr val="FF0000"/>
                </a:solidFill>
                <a:latin typeface="Arial" panose="020B0604020202020204" pitchFamily="34" charset="0"/>
                <a:cs typeface="Arial" panose="020B0604020202020204" pitchFamily="34" charset="0"/>
              </a:rPr>
              <a:t>. </a:t>
            </a:r>
            <a:r>
              <a:rPr lang="en-US" sz="4800" b="1" dirty="0">
                <a:solidFill>
                  <a:srgbClr val="FF0000"/>
                </a:solidFill>
                <a:latin typeface="Arial" panose="020B0604020202020204" pitchFamily="34" charset="0"/>
                <a:cs typeface="Arial" panose="020B0604020202020204" pitchFamily="34" charset="0"/>
              </a:rPr>
              <a:t>S.M. </a:t>
            </a:r>
            <a:r>
              <a:rPr lang="en-US" sz="4800" b="1" dirty="0" err="1">
                <a:solidFill>
                  <a:srgbClr val="FF0000"/>
                </a:solidFill>
                <a:latin typeface="Arial" panose="020B0604020202020204" pitchFamily="34" charset="0"/>
                <a:cs typeface="Arial" panose="020B0604020202020204" pitchFamily="34" charset="0"/>
              </a:rPr>
              <a:t>Targ</a:t>
            </a:r>
            <a:r>
              <a:rPr lang="en-US" sz="4800" b="1" dirty="0">
                <a:solidFill>
                  <a:srgbClr val="FF0000"/>
                </a:solidFill>
                <a:latin typeface="Arial" panose="020B0604020202020204" pitchFamily="34" charset="0"/>
                <a:cs typeface="Arial" panose="020B0604020202020204" pitchFamily="34" charset="0"/>
              </a:rPr>
              <a:t> </a:t>
            </a:r>
            <a:r>
              <a:rPr lang="ru-RU" sz="4800" b="1" dirty="0" smtClean="0">
                <a:solidFill>
                  <a:srgbClr val="FF0000"/>
                </a:solidFill>
                <a:latin typeface="Arial" panose="020B0604020202020204" pitchFamily="34" charset="0"/>
                <a:cs typeface="Arial" panose="020B0604020202020204" pitchFamily="34" charset="0"/>
              </a:rPr>
              <a:t>«</a:t>
            </a:r>
            <a:r>
              <a:rPr lang="en-US" sz="4800" b="1" dirty="0" smtClean="0">
                <a:solidFill>
                  <a:srgbClr val="FF0000"/>
                </a:solidFill>
                <a:latin typeface="Arial" panose="020B0604020202020204" pitchFamily="34" charset="0"/>
                <a:cs typeface="Arial" panose="020B0604020202020204" pitchFamily="34" charset="0"/>
              </a:rPr>
              <a:t>A </a:t>
            </a:r>
            <a:r>
              <a:rPr lang="en-US" sz="4800" b="1" dirty="0">
                <a:solidFill>
                  <a:srgbClr val="FF0000"/>
                </a:solidFill>
                <a:latin typeface="Arial" panose="020B0604020202020204" pitchFamily="34" charset="0"/>
                <a:cs typeface="Arial" panose="020B0604020202020204" pitchFamily="34" charset="0"/>
              </a:rPr>
              <a:t>Short Course of Theoretical </a:t>
            </a:r>
            <a:r>
              <a:rPr lang="en-US" sz="4800" b="1" dirty="0" smtClean="0">
                <a:solidFill>
                  <a:srgbClr val="FF0000"/>
                </a:solidFill>
                <a:latin typeface="Arial" panose="020B0604020202020204" pitchFamily="34" charset="0"/>
                <a:cs typeface="Arial" panose="020B0604020202020204" pitchFamily="34" charset="0"/>
              </a:rPr>
              <a:t>Mechanics</a:t>
            </a:r>
            <a:r>
              <a:rPr lang="ru-RU" sz="4800" b="1" dirty="0" smtClean="0">
                <a:solidFill>
                  <a:srgbClr val="FF0000"/>
                </a:solidFill>
                <a:latin typeface="Arial" panose="020B0604020202020204" pitchFamily="34" charset="0"/>
                <a:cs typeface="Arial" panose="020B0604020202020204" pitchFamily="34" charset="0"/>
              </a:rPr>
              <a:t>»</a:t>
            </a:r>
            <a:r>
              <a:rPr lang="en-US" sz="4800" b="1" dirty="0" smtClean="0">
                <a:solidFill>
                  <a:srgbClr val="FF0000"/>
                </a:solidFill>
                <a:latin typeface="Arial" panose="020B0604020202020204" pitchFamily="34" charset="0"/>
                <a:cs typeface="Arial" panose="020B0604020202020204" pitchFamily="34" charset="0"/>
              </a:rPr>
              <a:t>, </a:t>
            </a:r>
            <a:r>
              <a:rPr lang="en-US" sz="4800" b="1" dirty="0">
                <a:solidFill>
                  <a:srgbClr val="FF0000"/>
                </a:solidFill>
                <a:latin typeface="Arial" panose="020B0604020202020204" pitchFamily="34" charset="0"/>
                <a:cs typeface="Arial" panose="020B0604020202020204" pitchFamily="34" charset="0"/>
              </a:rPr>
              <a:t>Foreign Languages Publishing House, Moscow. </a:t>
            </a:r>
            <a:endParaRPr lang="ru-RU" sz="4800" b="1" dirty="0">
              <a:solidFill>
                <a:srgbClr val="FF0000"/>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It </a:t>
            </a:r>
            <a:r>
              <a:rPr lang="en-US" sz="4800" b="1" dirty="0">
                <a:solidFill>
                  <a:schemeClr val="tx1"/>
                </a:solidFill>
                <a:latin typeface="Arial" panose="020B0604020202020204" pitchFamily="34" charset="0"/>
                <a:cs typeface="Arial" panose="020B0604020202020204" pitchFamily="34" charset="0"/>
              </a:rPr>
              <a:t>should be born in mind that this </a:t>
            </a:r>
            <a:r>
              <a:rPr lang="en-US" sz="4800" b="1" dirty="0" smtClean="0">
                <a:solidFill>
                  <a:schemeClr val="tx1"/>
                </a:solidFill>
                <a:latin typeface="Arial" panose="020B0604020202020204" pitchFamily="34" charset="0"/>
                <a:cs typeface="Arial" panose="020B0604020202020204" pitchFamily="34" charset="0"/>
              </a:rPr>
              <a:t>textbook </a:t>
            </a:r>
            <a:r>
              <a:rPr lang="en-US" sz="4800" b="1" dirty="0">
                <a:solidFill>
                  <a:schemeClr val="tx1"/>
                </a:solidFill>
                <a:latin typeface="Arial" panose="020B0604020202020204" pitchFamily="34" charset="0"/>
                <a:cs typeface="Arial" panose="020B0604020202020204" pitchFamily="34" charset="0"/>
              </a:rPr>
              <a:t>is not a simple translation or compilation of the mentioned </a:t>
            </a:r>
            <a:r>
              <a:rPr lang="en-US" sz="4800" b="1" dirty="0" smtClean="0">
                <a:solidFill>
                  <a:schemeClr val="tx1"/>
                </a:solidFill>
                <a:latin typeface="Arial" panose="020B0604020202020204" pitchFamily="34" charset="0"/>
                <a:cs typeface="Arial" panose="020B0604020202020204" pitchFamily="34" charset="0"/>
              </a:rPr>
              <a:t>manuals. </a:t>
            </a:r>
            <a:r>
              <a:rPr lang="en-US" sz="4800" b="1" dirty="0">
                <a:solidFill>
                  <a:schemeClr val="tx1"/>
                </a:solidFill>
                <a:latin typeface="Arial" panose="020B0604020202020204" pitchFamily="34" charset="0"/>
                <a:cs typeface="Arial" panose="020B0604020202020204" pitchFamily="34" charset="0"/>
              </a:rPr>
              <a:t>Its arrangement is founded upon the </a:t>
            </a:r>
            <a:r>
              <a:rPr lang="en-US" sz="4800" b="1" dirty="0" smtClean="0">
                <a:solidFill>
                  <a:schemeClr val="tx1"/>
                </a:solidFill>
                <a:latin typeface="Arial" panose="020B0604020202020204" pitchFamily="34" charset="0"/>
                <a:cs typeface="Arial" panose="020B0604020202020204" pitchFamily="34" charset="0"/>
              </a:rPr>
              <a:t>author's </a:t>
            </a:r>
            <a:r>
              <a:rPr lang="en-US" sz="4800" b="1" dirty="0">
                <a:solidFill>
                  <a:schemeClr val="tx1"/>
                </a:solidFill>
                <a:latin typeface="Arial" panose="020B0604020202020204" pitchFamily="34" charset="0"/>
                <a:cs typeface="Arial" panose="020B0604020202020204" pitchFamily="34" charset="0"/>
              </a:rPr>
              <a:t>experience in teaching the subject for many years in the National Mining University </a:t>
            </a:r>
            <a:r>
              <a:rPr lang="en-US" sz="4800" b="1" dirty="0" smtClean="0">
                <a:solidFill>
                  <a:schemeClr val="tx1"/>
                </a:solidFill>
                <a:latin typeface="Arial" panose="020B0604020202020204" pitchFamily="34" charset="0"/>
                <a:cs typeface="Arial" panose="020B0604020202020204" pitchFamily="34" charset="0"/>
              </a:rPr>
              <a:t>(Ukraine). </a:t>
            </a:r>
            <a:endParaRPr lang="ru-RU" sz="4800" b="1" dirty="0">
              <a:solidFill>
                <a:schemeClr val="tx1"/>
              </a:solidFill>
              <a:latin typeface="Arial" panose="020B0604020202020204" pitchFamily="34" charset="0"/>
              <a:cs typeface="Arial" panose="020B0604020202020204" pitchFamily="34" charset="0"/>
            </a:endParaRPr>
          </a:p>
          <a:p>
            <a:pPr indent="533400" algn="just"/>
            <a:r>
              <a:rPr lang="en-US" sz="4800" b="1" dirty="0" smtClean="0">
                <a:solidFill>
                  <a:schemeClr val="tx1"/>
                </a:solidFill>
                <a:latin typeface="Arial" panose="020B0604020202020204" pitchFamily="34" charset="0"/>
                <a:cs typeface="Arial" panose="020B0604020202020204" pitchFamily="34" charset="0"/>
              </a:rPr>
              <a:t>With </a:t>
            </a:r>
            <a:r>
              <a:rPr lang="en-US" sz="4800" b="1" dirty="0">
                <a:solidFill>
                  <a:schemeClr val="tx1"/>
                </a:solidFill>
                <a:latin typeface="Arial" panose="020B0604020202020204" pitchFamily="34" charset="0"/>
                <a:cs typeface="Arial" panose="020B0604020202020204" pitchFamily="34" charset="0"/>
              </a:rPr>
              <a:t>this </a:t>
            </a:r>
            <a:r>
              <a:rPr lang="en-US" sz="4800" b="1" dirty="0" smtClean="0">
                <a:solidFill>
                  <a:schemeClr val="tx1"/>
                </a:solidFill>
                <a:latin typeface="Arial" panose="020B0604020202020204" pitchFamily="34" charset="0"/>
                <a:cs typeface="Arial" panose="020B0604020202020204" pitchFamily="34" charset="0"/>
              </a:rPr>
              <a:t>textbook </a:t>
            </a:r>
            <a:r>
              <a:rPr lang="en-US" sz="4800" b="1" dirty="0">
                <a:solidFill>
                  <a:schemeClr val="tx1"/>
                </a:solidFill>
                <a:latin typeface="Arial" panose="020B0604020202020204" pitchFamily="34" charset="0"/>
                <a:cs typeface="Arial" panose="020B0604020202020204" pitchFamily="34" charset="0"/>
              </a:rPr>
              <a:t>the author hopes to provide a teaching and learning experience that is not only effective but also motivates the study and application of Theoretical Mechanics for foreign students and for those who study some subjects of the curricula in English.</a:t>
            </a:r>
            <a:endParaRPr lang="ru-RU" sz="4800" b="1" dirty="0">
              <a:solidFill>
                <a:schemeClr val="tx1"/>
              </a:solidFill>
              <a:latin typeface="Arial" panose="020B0604020202020204" pitchFamily="34" charset="0"/>
              <a:cs typeface="Arial" panose="020B0604020202020204" pitchFamily="34" charset="0"/>
            </a:endParaRPr>
          </a:p>
          <a:p>
            <a:pPr algn="just"/>
            <a:r>
              <a:rPr lang="en-US" sz="4000" dirty="0">
                <a:solidFill>
                  <a:schemeClr val="tx1"/>
                </a:solidFill>
                <a:latin typeface="Arial" panose="020B0604020202020204" pitchFamily="34" charset="0"/>
                <a:cs typeface="Arial" panose="020B0604020202020204" pitchFamily="34" charset="0"/>
              </a:rPr>
              <a:t> </a:t>
            </a:r>
            <a:endParaRPr lang="ru-RU" sz="4000" dirty="0">
              <a:solidFill>
                <a:schemeClr val="tx1"/>
              </a:solidFill>
              <a:latin typeface="Arial" panose="020B0604020202020204" pitchFamily="34" charset="0"/>
              <a:cs typeface="Arial" panose="020B0604020202020204" pitchFamily="34" charset="0"/>
            </a:endParaRPr>
          </a:p>
          <a:p>
            <a:r>
              <a:rPr lang="en-US" sz="4000" dirty="0">
                <a:solidFill>
                  <a:schemeClr val="tx1"/>
                </a:solidFill>
                <a:latin typeface="Arial" panose="020B0604020202020204" pitchFamily="34" charset="0"/>
                <a:cs typeface="Arial" panose="020B0604020202020204" pitchFamily="34" charset="0"/>
              </a:rPr>
              <a:t> </a:t>
            </a:r>
            <a:endParaRPr lang="ru-RU" sz="4000" dirty="0">
              <a:solidFill>
                <a:schemeClr val="tx1"/>
              </a:solidFill>
              <a:latin typeface="Arial" panose="020B0604020202020204" pitchFamily="34" charset="0"/>
              <a:cs typeface="Arial" panose="020B0604020202020204" pitchFamily="34" charset="0"/>
            </a:endParaRPr>
          </a:p>
          <a:p>
            <a:r>
              <a:rPr lang="en-US" sz="4000" dirty="0">
                <a:solidFill>
                  <a:schemeClr val="tx1"/>
                </a:solidFill>
                <a:latin typeface="Arial" panose="020B0604020202020204" pitchFamily="34" charset="0"/>
                <a:cs typeface="Arial" panose="020B0604020202020204" pitchFamily="34" charset="0"/>
              </a:rPr>
              <a:t> </a:t>
            </a:r>
            <a:endParaRPr lang="ru-RU" sz="4000" dirty="0">
              <a:solidFill>
                <a:schemeClr val="tx1"/>
              </a:solidFill>
              <a:latin typeface="Arial" panose="020B0604020202020204" pitchFamily="34" charset="0"/>
              <a:cs typeface="Arial" panose="020B0604020202020204" pitchFamily="34" charset="0"/>
            </a:endParaRPr>
          </a:p>
          <a:p>
            <a:r>
              <a:rPr lang="en-US" sz="4000" dirty="0">
                <a:solidFill>
                  <a:schemeClr val="tx1"/>
                </a:solidFill>
                <a:latin typeface="Arial" panose="020B0604020202020204" pitchFamily="34" charset="0"/>
                <a:cs typeface="Arial" panose="020B0604020202020204" pitchFamily="34" charset="0"/>
              </a:rPr>
              <a:t> </a:t>
            </a:r>
            <a:endParaRPr lang="ru-RU" sz="4000" dirty="0">
              <a:solidFill>
                <a:schemeClr val="tx1"/>
              </a:solidFill>
              <a:latin typeface="Arial" panose="020B0604020202020204" pitchFamily="34" charset="0"/>
              <a:cs typeface="Arial" panose="020B0604020202020204" pitchFamily="34" charset="0"/>
            </a:endParaRPr>
          </a:p>
          <a:p>
            <a:r>
              <a:rPr lang="en-US" sz="4000" dirty="0">
                <a:solidFill>
                  <a:schemeClr val="tx1"/>
                </a:solidFill>
                <a:latin typeface="Arial" panose="020B0604020202020204" pitchFamily="34" charset="0"/>
                <a:cs typeface="Arial" panose="020B0604020202020204" pitchFamily="34" charset="0"/>
              </a:rPr>
              <a:t> </a:t>
            </a:r>
            <a:endParaRPr lang="ru-RU" sz="4000" dirty="0">
              <a:solidFill>
                <a:schemeClr val="tx1"/>
              </a:solidFill>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dirty="0"/>
              <a:t> </a:t>
            </a:r>
            <a:endParaRPr lang="ru-RU" dirty="0"/>
          </a:p>
        </p:txBody>
      </p:sp>
      <p:sp>
        <p:nvSpPr>
          <p:cNvPr id="5" name="Oval 2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iv</a:t>
            </a:r>
            <a:endParaRPr lang="ru-RU" sz="1000" b="1" dirty="0">
              <a:solidFill>
                <a:srgbClr val="00007D"/>
              </a:solidFill>
              <a:latin typeface="Arial" charset="0"/>
              <a:cs typeface="Arial" charset="0"/>
            </a:endParaRPr>
          </a:p>
        </p:txBody>
      </p:sp>
    </p:spTree>
    <p:extLst>
      <p:ext uri="{BB962C8B-B14F-4D97-AF65-F5344CB8AC3E}">
        <p14:creationId xmlns:p14="http://schemas.microsoft.com/office/powerpoint/2010/main" val="276105564"/>
      </p:ext>
    </p:extLst>
  </p:cSld>
  <p:clrMapOvr>
    <a:masterClrMapping/>
  </p:clrMapOvr>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6" name="Rectangle 6"/>
          <p:cNvSpPr>
            <a:spLocks noGrp="1" noChangeArrowheads="1"/>
          </p:cNvSpPr>
          <p:nvPr>
            <p:ph type="title"/>
          </p:nvPr>
        </p:nvSpPr>
        <p:spPr>
          <a:xfrm>
            <a:off x="892175" y="455427"/>
            <a:ext cx="3168000" cy="432000"/>
          </a:xfrm>
          <a:solidFill>
            <a:srgbClr val="FFFF00"/>
          </a:solidFill>
          <a:ln/>
        </p:spPr>
        <p:txBody>
          <a:bodyPr/>
          <a:lstStyle/>
          <a:p>
            <a:r>
              <a:rPr lang="en-US" sz="2000" b="1" dirty="0">
                <a:solidFill>
                  <a:srgbClr val="FF0000"/>
                </a:solidFill>
                <a:latin typeface="Arial" charset="0"/>
                <a:cs typeface="Arial" charset="0"/>
              </a:rPr>
              <a:t>Section </a:t>
            </a:r>
            <a:r>
              <a:rPr lang="en-US" altLang="ru-RU" sz="2000" b="1" dirty="0" smtClean="0">
                <a:solidFill>
                  <a:srgbClr val="FF0000"/>
                </a:solidFill>
              </a:rPr>
              <a:t>2</a:t>
            </a:r>
            <a:r>
              <a:rPr lang="en-US" altLang="ru-RU" sz="1800" b="1" dirty="0" smtClean="0">
                <a:solidFill>
                  <a:srgbClr val="FF0000"/>
                </a:solidFill>
              </a:rPr>
              <a:t> </a:t>
            </a:r>
            <a:r>
              <a:rPr lang="en-US" altLang="ru-RU" sz="1800" dirty="0" smtClean="0">
                <a:solidFill>
                  <a:srgbClr val="FF0000"/>
                </a:solidFill>
              </a:rPr>
              <a:t>(continuation</a:t>
            </a:r>
            <a:r>
              <a:rPr lang="ru-RU" altLang="ru-RU" sz="1800" dirty="0" smtClean="0">
                <a:solidFill>
                  <a:srgbClr val="FF0000"/>
                </a:solidFill>
              </a:rPr>
              <a:t> </a:t>
            </a:r>
            <a:r>
              <a:rPr lang="en-US" altLang="ru-RU" sz="1800" dirty="0" smtClean="0">
                <a:solidFill>
                  <a:srgbClr val="FF0000"/>
                </a:solidFill>
              </a:rPr>
              <a:t>2</a:t>
            </a:r>
            <a:r>
              <a:rPr lang="ru-RU" altLang="ru-RU" sz="1800" dirty="0" smtClean="0">
                <a:solidFill>
                  <a:srgbClr val="FF0000"/>
                </a:solidFill>
              </a:rPr>
              <a:t>.</a:t>
            </a:r>
            <a:r>
              <a:rPr lang="en-US" altLang="ru-RU" sz="1800" dirty="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27690" name="Rectangle 10"/>
          <p:cNvSpPr>
            <a:spLocks noChangeArrowheads="1"/>
          </p:cNvSpPr>
          <p:nvPr/>
        </p:nvSpPr>
        <p:spPr bwMode="auto">
          <a:xfrm>
            <a:off x="246063" y="847725"/>
            <a:ext cx="847725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Vector Representation of the Velocity of a Point in Rotational Motion -</a:t>
            </a:r>
          </a:p>
          <a:p>
            <a:pPr marL="0" indent="0">
              <a:buClr>
                <a:srgbClr val="00007D"/>
              </a:buClr>
              <a:buFont typeface="Wingdings" pitchFamily="2" charset="2"/>
              <a:buNone/>
            </a:pPr>
            <a:r>
              <a:rPr lang="en-US" altLang="ru-RU" sz="1000" dirty="0" smtClean="0">
                <a:solidFill>
                  <a:srgbClr val="000000"/>
                </a:solidFill>
              </a:rPr>
              <a:t>This formula defines both magnitude and direction of the velocity. </a:t>
            </a:r>
            <a:r>
              <a:rPr lang="ru-RU" altLang="ru-RU" sz="1000" dirty="0">
                <a:solidFill>
                  <a:srgbClr val="000000"/>
                </a:solidFill>
              </a:rPr>
              <a:t>		</a:t>
            </a:r>
          </a:p>
          <a:p>
            <a:pPr>
              <a:buClr>
                <a:srgbClr val="00007D"/>
              </a:buClr>
              <a:buFont typeface="Wingdings" pitchFamily="2" charset="2"/>
              <a:buNone/>
            </a:pPr>
            <a:endParaRPr lang="ru-RU" altLang="ru-RU" sz="1000" dirty="0">
              <a:solidFill>
                <a:srgbClr val="000000"/>
              </a:solidFill>
            </a:endParaRPr>
          </a:p>
        </p:txBody>
      </p:sp>
      <p:graphicFrame>
        <p:nvGraphicFramePr>
          <p:cNvPr id="327691" name="Object 11"/>
          <p:cNvGraphicFramePr>
            <a:graphicFrameLocks noChangeAspect="1"/>
          </p:cNvGraphicFramePr>
          <p:nvPr>
            <p:extLst>
              <p:ext uri="{D42A27DB-BD31-4B8C-83A1-F6EECF244321}">
                <p14:modId xmlns:p14="http://schemas.microsoft.com/office/powerpoint/2010/main" val="1011505656"/>
              </p:ext>
            </p:extLst>
          </p:nvPr>
        </p:nvGraphicFramePr>
        <p:xfrm>
          <a:off x="5056188" y="887413"/>
          <a:ext cx="698500" cy="184150"/>
        </p:xfrm>
        <a:graphic>
          <a:graphicData uri="http://schemas.openxmlformats.org/presentationml/2006/ole">
            <mc:AlternateContent xmlns:mc="http://schemas.openxmlformats.org/markup-compatibility/2006">
              <mc:Choice xmlns:v="urn:schemas-microsoft-com:vml" Requires="v">
                <p:oleObj spid="_x0000_s1467402" name="Equation" r:id="rId3" imgW="622080" imgH="164880" progId="Equation.DSMT4">
                  <p:embed/>
                </p:oleObj>
              </mc:Choice>
              <mc:Fallback>
                <p:oleObj name="Equation" r:id="rId3" imgW="622080" imgH="164880" progId="Equation.DSMT4">
                  <p:embed/>
                  <p:pic>
                    <p:nvPicPr>
                      <p:cNvPr id="0" name=""/>
                      <p:cNvPicPr>
                        <a:picLocks noChangeAspect="1" noChangeArrowheads="1"/>
                      </p:cNvPicPr>
                      <p:nvPr/>
                    </p:nvPicPr>
                    <p:blipFill>
                      <a:blip r:embed="rId4"/>
                      <a:srcRect/>
                      <a:stretch>
                        <a:fillRect/>
                      </a:stretch>
                    </p:blipFill>
                    <p:spPr bwMode="auto">
                      <a:xfrm>
                        <a:off x="5056188" y="887413"/>
                        <a:ext cx="698500" cy="184150"/>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27693" name="AutoShape 13"/>
          <p:cNvSpPr>
            <a:spLocks noChangeArrowheads="1"/>
          </p:cNvSpPr>
          <p:nvPr/>
        </p:nvSpPr>
        <p:spPr bwMode="auto">
          <a:xfrm>
            <a:off x="609600" y="1600200"/>
            <a:ext cx="581025" cy="1181100"/>
          </a:xfrm>
          <a:prstGeom prst="can">
            <a:avLst>
              <a:gd name="adj" fmla="val 50820"/>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7694" name="Group 14"/>
          <p:cNvGrpSpPr>
            <a:grpSpLocks/>
          </p:cNvGrpSpPr>
          <p:nvPr/>
        </p:nvGrpSpPr>
        <p:grpSpPr bwMode="auto">
          <a:xfrm>
            <a:off x="790575" y="1281113"/>
            <a:ext cx="255588" cy="182562"/>
            <a:chOff x="2082" y="2259"/>
            <a:chExt cx="161" cy="115"/>
          </a:xfrm>
        </p:grpSpPr>
        <p:grpSp>
          <p:nvGrpSpPr>
            <p:cNvPr id="327695" name="Group 15"/>
            <p:cNvGrpSpPr>
              <a:grpSpLocks/>
            </p:cNvGrpSpPr>
            <p:nvPr/>
          </p:nvGrpSpPr>
          <p:grpSpPr bwMode="auto">
            <a:xfrm>
              <a:off x="2082" y="2260"/>
              <a:ext cx="56" cy="114"/>
              <a:chOff x="1056" y="2326"/>
              <a:chExt cx="56" cy="114"/>
            </a:xfrm>
          </p:grpSpPr>
          <p:sp>
            <p:nvSpPr>
              <p:cNvPr id="327696" name="Rectangle 1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697" name="Line 1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698" name="Group 18"/>
            <p:cNvGrpSpPr>
              <a:grpSpLocks/>
            </p:cNvGrpSpPr>
            <p:nvPr/>
          </p:nvGrpSpPr>
          <p:grpSpPr bwMode="auto">
            <a:xfrm flipH="1">
              <a:off x="2187" y="2259"/>
              <a:ext cx="56" cy="114"/>
              <a:chOff x="1056" y="2326"/>
              <a:chExt cx="56" cy="114"/>
            </a:xfrm>
          </p:grpSpPr>
          <p:sp>
            <p:nvSpPr>
              <p:cNvPr id="327699" name="Rectangle 1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00" name="Line 20"/>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7701" name="Group 21"/>
          <p:cNvGrpSpPr>
            <a:grpSpLocks/>
          </p:cNvGrpSpPr>
          <p:nvPr/>
        </p:nvGrpSpPr>
        <p:grpSpPr bwMode="auto">
          <a:xfrm>
            <a:off x="787400" y="2849563"/>
            <a:ext cx="255588" cy="182562"/>
            <a:chOff x="2082" y="2259"/>
            <a:chExt cx="161" cy="115"/>
          </a:xfrm>
        </p:grpSpPr>
        <p:grpSp>
          <p:nvGrpSpPr>
            <p:cNvPr id="327702" name="Group 22"/>
            <p:cNvGrpSpPr>
              <a:grpSpLocks/>
            </p:cNvGrpSpPr>
            <p:nvPr/>
          </p:nvGrpSpPr>
          <p:grpSpPr bwMode="auto">
            <a:xfrm>
              <a:off x="2082" y="2260"/>
              <a:ext cx="56" cy="114"/>
              <a:chOff x="1056" y="2326"/>
              <a:chExt cx="56" cy="114"/>
            </a:xfrm>
          </p:grpSpPr>
          <p:sp>
            <p:nvSpPr>
              <p:cNvPr id="327703" name="Rectangle 2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04" name="Line 2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705" name="Group 25"/>
            <p:cNvGrpSpPr>
              <a:grpSpLocks/>
            </p:cNvGrpSpPr>
            <p:nvPr/>
          </p:nvGrpSpPr>
          <p:grpSpPr bwMode="auto">
            <a:xfrm flipH="1">
              <a:off x="2187" y="2259"/>
              <a:ext cx="56" cy="114"/>
              <a:chOff x="1056" y="2326"/>
              <a:chExt cx="56" cy="114"/>
            </a:xfrm>
          </p:grpSpPr>
          <p:sp>
            <p:nvSpPr>
              <p:cNvPr id="327706" name="Rectangle 2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07" name="Line 2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7708" name="Rectangle 28"/>
          <p:cNvSpPr>
            <a:spLocks noChangeArrowheads="1"/>
          </p:cNvSpPr>
          <p:nvPr/>
        </p:nvSpPr>
        <p:spPr bwMode="auto">
          <a:xfrm>
            <a:off x="785813" y="3027363"/>
            <a:ext cx="255587" cy="79375"/>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09" name="Line 29"/>
          <p:cNvSpPr>
            <a:spLocks noChangeShapeType="1"/>
          </p:cNvSpPr>
          <p:nvPr/>
        </p:nvSpPr>
        <p:spPr bwMode="auto">
          <a:xfrm>
            <a:off x="914400" y="1200150"/>
            <a:ext cx="0" cy="17907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710" name="AutoShape 30"/>
          <p:cNvSpPr>
            <a:spLocks noChangeArrowheads="1"/>
          </p:cNvSpPr>
          <p:nvPr/>
        </p:nvSpPr>
        <p:spPr bwMode="auto">
          <a:xfrm>
            <a:off x="723900" y="1495425"/>
            <a:ext cx="228600" cy="295275"/>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11" name="Text Box 31"/>
          <p:cNvSpPr txBox="1">
            <a:spLocks noChangeArrowheads="1"/>
          </p:cNvSpPr>
          <p:nvPr/>
        </p:nvSpPr>
        <p:spPr bwMode="auto">
          <a:xfrm>
            <a:off x="965200" y="1360488"/>
            <a:ext cx="293688"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7715" name="AutoShape 35"/>
          <p:cNvSpPr>
            <a:spLocks noChangeArrowheads="1"/>
          </p:cNvSpPr>
          <p:nvPr/>
        </p:nvSpPr>
        <p:spPr bwMode="auto">
          <a:xfrm rot="-5400000">
            <a:off x="736600" y="2417763"/>
            <a:ext cx="371475" cy="98425"/>
          </a:xfrm>
          <a:prstGeom prst="rightArrow">
            <a:avLst>
              <a:gd name="adj1" fmla="val 50000"/>
              <a:gd name="adj2" fmla="val 94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716" name="Object 36"/>
          <p:cNvGraphicFramePr>
            <a:graphicFrameLocks noChangeAspect="1"/>
          </p:cNvGraphicFramePr>
          <p:nvPr/>
        </p:nvGraphicFramePr>
        <p:xfrm>
          <a:off x="993775" y="2365375"/>
          <a:ext cx="165100" cy="165100"/>
        </p:xfrm>
        <a:graphic>
          <a:graphicData uri="http://schemas.openxmlformats.org/presentationml/2006/ole">
            <mc:AlternateContent xmlns:mc="http://schemas.openxmlformats.org/markup-compatibility/2006">
              <mc:Choice xmlns:v="urn:schemas-microsoft-com:vml" Requires="v">
                <p:oleObj spid="_x0000_s1467403" name="Формула" r:id="rId5" imgW="164880" imgH="164880" progId="Equation.3">
                  <p:embed/>
                </p:oleObj>
              </mc:Choice>
              <mc:Fallback>
                <p:oleObj name="Формула" r:id="rId5" imgW="164880" imgH="1648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93775" y="2365375"/>
                        <a:ext cx="1651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18" name="Oval 38"/>
          <p:cNvSpPr>
            <a:spLocks noChangeArrowheads="1"/>
          </p:cNvSpPr>
          <p:nvPr/>
        </p:nvSpPr>
        <p:spPr bwMode="auto">
          <a:xfrm>
            <a:off x="666750" y="2022475"/>
            <a:ext cx="57150" cy="57150"/>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19" name="Oval 39"/>
          <p:cNvSpPr>
            <a:spLocks noChangeArrowheads="1"/>
          </p:cNvSpPr>
          <p:nvPr/>
        </p:nvSpPr>
        <p:spPr bwMode="auto">
          <a:xfrm>
            <a:off x="893763" y="2659063"/>
            <a:ext cx="57150" cy="57150"/>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21" name="Oval 41"/>
          <p:cNvSpPr>
            <a:spLocks noChangeArrowheads="1"/>
          </p:cNvSpPr>
          <p:nvPr/>
        </p:nvSpPr>
        <p:spPr bwMode="auto">
          <a:xfrm>
            <a:off x="619125" y="1828800"/>
            <a:ext cx="561975" cy="26670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722" name="Object 42"/>
          <p:cNvGraphicFramePr>
            <a:graphicFrameLocks noChangeAspect="1"/>
          </p:cNvGraphicFramePr>
          <p:nvPr/>
        </p:nvGraphicFramePr>
        <p:xfrm>
          <a:off x="668338" y="2351088"/>
          <a:ext cx="127000" cy="152400"/>
        </p:xfrm>
        <a:graphic>
          <a:graphicData uri="http://schemas.openxmlformats.org/presentationml/2006/ole">
            <mc:AlternateContent xmlns:mc="http://schemas.openxmlformats.org/markup-compatibility/2006">
              <mc:Choice xmlns:v="urn:schemas-microsoft-com:vml" Requires="v">
                <p:oleObj spid="_x0000_s1467404" name="Формула" r:id="rId7" imgW="126720" imgH="152280" progId="Equation.3">
                  <p:embed/>
                </p:oleObj>
              </mc:Choice>
              <mc:Fallback>
                <p:oleObj name="Формула" r:id="rId7" imgW="126720" imgH="1522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68338" y="2351088"/>
                        <a:ext cx="127000" cy="152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24" name="Text Box 44"/>
          <p:cNvSpPr txBox="1">
            <a:spLocks noChangeArrowheads="1"/>
          </p:cNvSpPr>
          <p:nvPr/>
        </p:nvSpPr>
        <p:spPr bwMode="auto">
          <a:xfrm>
            <a:off x="2454275" y="1210545"/>
            <a:ext cx="23844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00"/>
                </a:solidFill>
                <a:latin typeface="Arial" charset="0"/>
              </a:rPr>
              <a:t>Modulus </a:t>
            </a:r>
            <a:r>
              <a:rPr lang="en-US" altLang="ru-RU" sz="1000" dirty="0">
                <a:solidFill>
                  <a:srgbClr val="000000"/>
                </a:solidFill>
                <a:latin typeface="Arial" charset="0"/>
              </a:rPr>
              <a:t>of this vector product is</a:t>
            </a:r>
            <a:endParaRPr lang="ru-RU" altLang="ru-RU" sz="1000" dirty="0">
              <a:solidFill>
                <a:srgbClr val="000000"/>
              </a:solidFill>
              <a:latin typeface="Arial" charset="0"/>
            </a:endParaRPr>
          </a:p>
          <a:p>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graphicFrame>
        <p:nvGraphicFramePr>
          <p:cNvPr id="327725" name="Object 45"/>
          <p:cNvGraphicFramePr>
            <a:graphicFrameLocks noChangeAspect="1"/>
          </p:cNvGraphicFramePr>
          <p:nvPr/>
        </p:nvGraphicFramePr>
        <p:xfrm>
          <a:off x="4591050" y="1246188"/>
          <a:ext cx="1419225" cy="282575"/>
        </p:xfrm>
        <a:graphic>
          <a:graphicData uri="http://schemas.openxmlformats.org/presentationml/2006/ole">
            <mc:AlternateContent xmlns:mc="http://schemas.openxmlformats.org/markup-compatibility/2006">
              <mc:Choice xmlns:v="urn:schemas-microsoft-com:vml" Requires="v">
                <p:oleObj spid="_x0000_s1467405" name="Формула" r:id="rId9" imgW="1269720" imgH="253800" progId="Equation.3">
                  <p:embed/>
                </p:oleObj>
              </mc:Choice>
              <mc:Fallback>
                <p:oleObj name="Формула" r:id="rId9" imgW="1269720" imgH="2538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91050" y="1246188"/>
                        <a:ext cx="1419225" cy="282575"/>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26" name="Rectangle 46"/>
          <p:cNvSpPr>
            <a:spLocks noChangeArrowheads="1"/>
          </p:cNvSpPr>
          <p:nvPr/>
        </p:nvSpPr>
        <p:spPr bwMode="auto">
          <a:xfrm>
            <a:off x="5162550" y="1152525"/>
            <a:ext cx="819150" cy="438150"/>
          </a:xfrm>
          <a:prstGeom prst="rect">
            <a:avLst/>
          </a:prstGeom>
          <a:solidFill>
            <a:srgbClr val="CCFFFF">
              <a:alpha val="20000"/>
            </a:srgbClr>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27" name="AutoShape 47"/>
          <p:cNvSpPr>
            <a:spLocks noChangeArrowheads="1"/>
          </p:cNvSpPr>
          <p:nvPr/>
        </p:nvSpPr>
        <p:spPr bwMode="auto">
          <a:xfrm rot="5400000">
            <a:off x="5353051" y="1514475"/>
            <a:ext cx="323850" cy="2190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CFFFF"/>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28" name="Line 48"/>
          <p:cNvSpPr>
            <a:spLocks noChangeShapeType="1"/>
          </p:cNvSpPr>
          <p:nvPr/>
        </p:nvSpPr>
        <p:spPr bwMode="auto">
          <a:xfrm flipV="1">
            <a:off x="695325" y="1952625"/>
            <a:ext cx="209550" cy="85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729" name="Text Box 49"/>
          <p:cNvSpPr txBox="1">
            <a:spLocks noChangeArrowheads="1"/>
          </p:cNvSpPr>
          <p:nvPr/>
        </p:nvSpPr>
        <p:spPr bwMode="auto">
          <a:xfrm>
            <a:off x="5384800" y="1744663"/>
            <a:ext cx="276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R</a:t>
            </a:r>
            <a:endParaRPr lang="ru-RU" altLang="ru-RU" sz="1000" i="1">
              <a:solidFill>
                <a:srgbClr val="000000"/>
              </a:solidFill>
              <a:latin typeface="Arial" charset="0"/>
            </a:endParaRPr>
          </a:p>
        </p:txBody>
      </p:sp>
      <p:sp>
        <p:nvSpPr>
          <p:cNvPr id="327730" name="Text Box 50"/>
          <p:cNvSpPr txBox="1">
            <a:spLocks noChangeArrowheads="1"/>
          </p:cNvSpPr>
          <p:nvPr/>
        </p:nvSpPr>
        <p:spPr bwMode="auto">
          <a:xfrm>
            <a:off x="611188" y="1819275"/>
            <a:ext cx="26321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R</a:t>
            </a:r>
            <a:endParaRPr lang="ru-RU" altLang="ru-RU" sz="1000" i="1" dirty="0">
              <a:solidFill>
                <a:srgbClr val="000000"/>
              </a:solidFill>
              <a:latin typeface="Times New Roman" pitchFamily="18" charset="0"/>
              <a:cs typeface="Times New Roman" pitchFamily="18" charset="0"/>
            </a:endParaRPr>
          </a:p>
        </p:txBody>
      </p:sp>
      <p:sp>
        <p:nvSpPr>
          <p:cNvPr id="327731" name="Text Box 51"/>
          <p:cNvSpPr txBox="1">
            <a:spLocks noChangeArrowheads="1"/>
          </p:cNvSpPr>
          <p:nvPr/>
        </p:nvSpPr>
        <p:spPr bwMode="auto">
          <a:xfrm>
            <a:off x="6634908" y="1264672"/>
            <a:ext cx="6048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Hence, </a:t>
            </a:r>
            <a:endParaRPr lang="ru-RU" altLang="ru-RU" sz="1000" i="1" dirty="0">
              <a:solidFill>
                <a:srgbClr val="000000"/>
              </a:solidFill>
              <a:latin typeface="Arial" charset="0"/>
              <a:sym typeface="Symbol" pitchFamily="18" charset="2"/>
            </a:endParaRPr>
          </a:p>
        </p:txBody>
      </p:sp>
      <p:graphicFrame>
        <p:nvGraphicFramePr>
          <p:cNvPr id="327732" name="Object 52"/>
          <p:cNvGraphicFramePr>
            <a:graphicFrameLocks noChangeAspect="1"/>
          </p:cNvGraphicFramePr>
          <p:nvPr>
            <p:extLst>
              <p:ext uri="{D42A27DB-BD31-4B8C-83A1-F6EECF244321}">
                <p14:modId xmlns:p14="http://schemas.microsoft.com/office/powerpoint/2010/main" val="914054927"/>
              </p:ext>
            </p:extLst>
          </p:nvPr>
        </p:nvGraphicFramePr>
        <p:xfrm>
          <a:off x="7339013" y="1270000"/>
          <a:ext cx="682625" cy="198438"/>
        </p:xfrm>
        <a:graphic>
          <a:graphicData uri="http://schemas.openxmlformats.org/presentationml/2006/ole">
            <mc:AlternateContent xmlns:mc="http://schemas.openxmlformats.org/markup-compatibility/2006">
              <mc:Choice xmlns:v="urn:schemas-microsoft-com:vml" Requires="v">
                <p:oleObj spid="_x0000_s1467406" name="Формула" r:id="rId11" imgW="609480" imgH="177480" progId="Equation.3">
                  <p:embed/>
                </p:oleObj>
              </mc:Choice>
              <mc:Fallback>
                <p:oleObj name="Формула" r:id="rId11" imgW="609480" imgH="1774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339013" y="1270000"/>
                        <a:ext cx="682625" cy="198438"/>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27733" name="Text Box 53"/>
              <p:cNvSpPr txBox="1">
                <a:spLocks noChangeArrowheads="1"/>
              </p:cNvSpPr>
              <p:nvPr/>
            </p:nvSpPr>
            <p:spPr bwMode="auto">
              <a:xfrm>
                <a:off x="1327151" y="1600200"/>
                <a:ext cx="7633970" cy="610616"/>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algn="just"/>
                <a:r>
                  <a:rPr lang="en-US" sz="1000" dirty="0" smtClean="0">
                    <a:solidFill>
                      <a:srgbClr val="000000"/>
                    </a:solidFill>
                    <a:latin typeface="Arial" charset="0"/>
                  </a:rPr>
                  <a:t>The velocity</a:t>
                </a:r>
                <a:r>
                  <a:rPr lang="ru-RU" sz="1000" dirty="0" smtClean="0">
                    <a:solidFill>
                      <a:srgbClr val="000000"/>
                    </a:solidFill>
                    <a:latin typeface="Arial" charset="0"/>
                  </a:rPr>
                  <a:t> </a:t>
                </a:r>
                <a:r>
                  <a:rPr lang="en-US" sz="1000" dirty="0" smtClean="0">
                    <a:solidFill>
                      <a:srgbClr val="000000"/>
                    </a:solidFill>
                    <a:latin typeface="Arial" charset="0"/>
                  </a:rPr>
                  <a:t>vector </a:t>
                </a:r>
                <a:r>
                  <a:rPr lang="en-US" sz="1000" dirty="0">
                    <a:solidFill>
                      <a:srgbClr val="000000"/>
                    </a:solidFill>
                    <a:latin typeface="Arial" charset="0"/>
                  </a:rPr>
                  <a:t>is </a:t>
                </a:r>
                <a:r>
                  <a:rPr lang="en-US" sz="1000" dirty="0" smtClean="0">
                    <a:solidFill>
                      <a:srgbClr val="000000"/>
                    </a:solidFill>
                    <a:latin typeface="Arial" charset="0"/>
                  </a:rPr>
                  <a:t>really has </a:t>
                </a:r>
                <a:r>
                  <a:rPr lang="en-US" sz="1000" dirty="0">
                    <a:solidFill>
                      <a:srgbClr val="000000"/>
                    </a:solidFill>
                    <a:latin typeface="Arial" charset="0"/>
                  </a:rPr>
                  <a:t>the same </a:t>
                </a:r>
                <a:r>
                  <a:rPr lang="en-US" sz="1000" dirty="0" smtClean="0">
                    <a:solidFill>
                      <a:srgbClr val="000000"/>
                    </a:solidFill>
                    <a:latin typeface="Arial" charset="0"/>
                  </a:rPr>
                  <a:t>direction as the above </a:t>
                </a:r>
                <a:r>
                  <a:rPr lang="en-US" sz="1000" dirty="0">
                    <a:solidFill>
                      <a:srgbClr val="000000"/>
                    </a:solidFill>
                    <a:latin typeface="Arial" charset="0"/>
                  </a:rPr>
                  <a:t>mentioned cross-product</a:t>
                </a:r>
                <a:r>
                  <a:rPr lang="en-US" sz="1000" b="1" dirty="0" smtClean="0">
                    <a:solidFill>
                      <a:srgbClr val="000000"/>
                    </a:solidFill>
                    <a:latin typeface="Arial" charset="0"/>
                  </a:rPr>
                  <a:t>, </a:t>
                </a:r>
                <a:r>
                  <a:rPr lang="en-US" sz="1000" dirty="0">
                    <a:solidFill>
                      <a:srgbClr val="000000"/>
                    </a:solidFill>
                    <a:latin typeface="Arial" charset="0"/>
                  </a:rPr>
                  <a:t>i.e., </a:t>
                </a:r>
                <a:r>
                  <a:rPr lang="en-US" sz="1000" dirty="0" smtClean="0">
                    <a:solidFill>
                      <a:srgbClr val="000000"/>
                    </a:solidFill>
                    <a:latin typeface="Arial" charset="0"/>
                  </a:rPr>
                  <a:t>it is perpendicular </a:t>
                </a:r>
                <a:r>
                  <a:rPr lang="en-US" sz="1000" dirty="0">
                    <a:solidFill>
                      <a:srgbClr val="000000"/>
                    </a:solidFill>
                    <a:latin typeface="Arial" charset="0"/>
                  </a:rPr>
                  <a:t>to the plane through vectors</a:t>
                </a:r>
                <a:r>
                  <a:rPr lang="en-US" sz="1000" b="1" dirty="0">
                    <a:solidFill>
                      <a:srgbClr val="000000"/>
                    </a:solidFill>
                    <a:latin typeface="Arial" charset="0"/>
                  </a:rPr>
                  <a:t> </a:t>
                </a:r>
                <a14:m>
                  <m:oMath xmlns:m="http://schemas.openxmlformats.org/officeDocument/2006/math">
                    <m:r>
                      <a:rPr lang="en-US" sz="1400" b="1" i="1" smtClean="0">
                        <a:solidFill>
                          <a:srgbClr val="000000"/>
                        </a:solidFill>
                        <a:latin typeface="Cambria Math"/>
                        <a:ea typeface="Cambria Math"/>
                      </a:rPr>
                      <m:t>𝝎</m:t>
                    </m:r>
                  </m:oMath>
                </a14:m>
                <a:r>
                  <a:rPr lang="en-US" sz="1000" b="1" dirty="0" smtClean="0">
                    <a:solidFill>
                      <a:srgbClr val="000000"/>
                    </a:solidFill>
                    <a:latin typeface="Arial" charset="0"/>
                  </a:rPr>
                  <a:t>  </a:t>
                </a:r>
                <a:r>
                  <a:rPr lang="en-US" sz="1000" dirty="0" smtClean="0">
                    <a:solidFill>
                      <a:srgbClr val="000000"/>
                    </a:solidFill>
                    <a:latin typeface="Arial" charset="0"/>
                  </a:rPr>
                  <a:t>and</a:t>
                </a:r>
                <a:r>
                  <a:rPr lang="en-US" sz="1000" b="1" dirty="0" smtClean="0">
                    <a:solidFill>
                      <a:srgbClr val="000000"/>
                    </a:solidFill>
                    <a:latin typeface="Arial" charset="0"/>
                  </a:rPr>
                  <a:t> </a:t>
                </a:r>
                <a:r>
                  <a:rPr lang="en-US" sz="1200" b="1" i="1" dirty="0" smtClean="0">
                    <a:solidFill>
                      <a:srgbClr val="000000"/>
                    </a:solidFill>
                    <a:latin typeface="Arial" charset="0"/>
                  </a:rPr>
                  <a:t>r </a:t>
                </a:r>
                <a:r>
                  <a:rPr lang="en-US" sz="1000" dirty="0" smtClean="0">
                    <a:solidFill>
                      <a:srgbClr val="000000"/>
                    </a:solidFill>
                    <a:latin typeface="Arial" charset="0"/>
                  </a:rPr>
                  <a:t> </a:t>
                </a:r>
                <a:r>
                  <a:rPr lang="en-US" sz="1000" dirty="0">
                    <a:solidFill>
                      <a:srgbClr val="000000"/>
                    </a:solidFill>
                    <a:latin typeface="Arial" charset="0"/>
                  </a:rPr>
                  <a:t>in the direction from which a counterclockwise rotation would be seen to carry</a:t>
                </a:r>
                <a:r>
                  <a:rPr lang="en-US" sz="1000" b="1" dirty="0">
                    <a:solidFill>
                      <a:srgbClr val="000000"/>
                    </a:solidFill>
                    <a:latin typeface="Arial" charset="0"/>
                  </a:rPr>
                  <a:t> </a:t>
                </a:r>
                <a:r>
                  <a:rPr lang="en-US" sz="1000" dirty="0" smtClean="0">
                    <a:solidFill>
                      <a:srgbClr val="000000"/>
                    </a:solidFill>
                    <a:latin typeface="Arial" charset="0"/>
                  </a:rPr>
                  <a:t>vector of angular velocity</a:t>
                </a:r>
                <a:r>
                  <a:rPr lang="en-US" sz="1000" b="1" dirty="0" smtClean="0">
                    <a:solidFill>
                      <a:srgbClr val="000000"/>
                    </a:solidFill>
                    <a:latin typeface="Arial" charset="0"/>
                  </a:rPr>
                  <a:t> </a:t>
                </a:r>
                <a:r>
                  <a:rPr lang="en-US" sz="1000" dirty="0" smtClean="0">
                    <a:solidFill>
                      <a:srgbClr val="000000"/>
                    </a:solidFill>
                    <a:latin typeface="Arial" charset="0"/>
                  </a:rPr>
                  <a:t> into radius-vector  </a:t>
                </a:r>
                <a:r>
                  <a:rPr lang="en-US" sz="1000" dirty="0">
                    <a:solidFill>
                      <a:srgbClr val="000000"/>
                    </a:solidFill>
                    <a:latin typeface="Arial" charset="0"/>
                  </a:rPr>
                  <a:t>through the smaller </a:t>
                </a:r>
                <a:r>
                  <a:rPr lang="en-US" sz="1000" dirty="0" smtClean="0">
                    <a:solidFill>
                      <a:srgbClr val="000000"/>
                    </a:solidFill>
                    <a:latin typeface="Arial" charset="0"/>
                  </a:rPr>
                  <a:t>angle. </a:t>
                </a:r>
                <a:r>
                  <a:rPr lang="ru-RU" altLang="ru-RU" sz="1000" dirty="0" smtClean="0">
                    <a:solidFill>
                      <a:srgbClr val="000000"/>
                    </a:solidFill>
                    <a:latin typeface="Arial" charset="0"/>
                  </a:rPr>
                  <a:t> </a:t>
                </a:r>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mc:Choice>
        <mc:Fallback xmlns="">
          <p:sp>
            <p:nvSpPr>
              <p:cNvPr id="327733" name="Text Box 53"/>
              <p:cNvSpPr txBox="1">
                <a:spLocks noRot="1" noChangeAspect="1" noMove="1" noResize="1" noEditPoints="1" noAdjustHandles="1" noChangeArrowheads="1" noChangeShapeType="1" noTextEdit="1"/>
              </p:cNvSpPr>
              <p:nvPr/>
            </p:nvSpPr>
            <p:spPr bwMode="auto">
              <a:xfrm>
                <a:off x="1327151" y="1600200"/>
                <a:ext cx="7633970" cy="610616"/>
              </a:xfrm>
              <a:prstGeom prst="rect">
                <a:avLst/>
              </a:prstGeom>
              <a:blipFill rotWithShape="1">
                <a:blip r:embed="rId13"/>
                <a:stretch>
                  <a:fillRect b="-200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7735" name="AutoShape 55"/>
          <p:cNvSpPr>
            <a:spLocks noChangeArrowheads="1"/>
          </p:cNvSpPr>
          <p:nvPr/>
        </p:nvSpPr>
        <p:spPr bwMode="auto">
          <a:xfrm rot="5400000" flipV="1">
            <a:off x="108744" y="2150269"/>
            <a:ext cx="1004887" cy="600075"/>
          </a:xfrm>
          <a:prstGeom prst="parallelogram">
            <a:avLst>
              <a:gd name="adj" fmla="val 41865"/>
            </a:avLst>
          </a:prstGeom>
          <a:solidFill>
            <a:srgbClr val="FFFF00">
              <a:alpha val="32001"/>
            </a:srgbClr>
          </a:solidFill>
          <a:ln w="9525" algn="ctr">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327736" name="AutoShape 56"/>
          <p:cNvSpPr>
            <a:spLocks noChangeArrowheads="1"/>
          </p:cNvSpPr>
          <p:nvPr/>
        </p:nvSpPr>
        <p:spPr bwMode="auto">
          <a:xfrm rot="-20366638">
            <a:off x="712788" y="2098675"/>
            <a:ext cx="466725" cy="107950"/>
          </a:xfrm>
          <a:prstGeom prst="rightArrow">
            <a:avLst>
              <a:gd name="adj1" fmla="val 50000"/>
              <a:gd name="adj2" fmla="val 10808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737" name="Object 57"/>
          <p:cNvGraphicFramePr>
            <a:graphicFrameLocks noChangeAspect="1"/>
          </p:cNvGraphicFramePr>
          <p:nvPr/>
        </p:nvGraphicFramePr>
        <p:xfrm>
          <a:off x="1230313" y="2182813"/>
          <a:ext cx="155575" cy="201612"/>
        </p:xfrm>
        <a:graphic>
          <a:graphicData uri="http://schemas.openxmlformats.org/presentationml/2006/ole">
            <mc:AlternateContent xmlns:mc="http://schemas.openxmlformats.org/markup-compatibility/2006">
              <mc:Choice xmlns:v="urn:schemas-microsoft-com:vml" Requires="v">
                <p:oleObj spid="_x0000_s1467407" name="Формула" r:id="rId14" imgW="126720" imgH="164880" progId="Equation.3">
                  <p:embed/>
                </p:oleObj>
              </mc:Choice>
              <mc:Fallback>
                <p:oleObj name="Формула" r:id="rId14" imgW="126720" imgH="16488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230313" y="2182813"/>
                        <a:ext cx="155575" cy="201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39" name="Text Box 59"/>
          <p:cNvSpPr txBox="1">
            <a:spLocks noChangeArrowheads="1"/>
          </p:cNvSpPr>
          <p:nvPr/>
        </p:nvSpPr>
        <p:spPr bwMode="auto">
          <a:xfrm>
            <a:off x="1508125" y="2220913"/>
            <a:ext cx="790098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00"/>
                </a:solidFill>
                <a:latin typeface="Arial" charset="0"/>
              </a:rPr>
              <a:t>The right-hand rule</a:t>
            </a:r>
            <a:r>
              <a:rPr lang="ru-RU" altLang="ru-RU" sz="1000" dirty="0" smtClean="0">
                <a:solidFill>
                  <a:srgbClr val="000000"/>
                </a:solidFill>
                <a:latin typeface="Arial" charset="0"/>
              </a:rPr>
              <a:t> </a:t>
            </a:r>
            <a:r>
              <a:rPr lang="ru-RU" altLang="ru-RU" sz="1000" dirty="0">
                <a:solidFill>
                  <a:srgbClr val="000000"/>
                </a:solidFill>
                <a:latin typeface="Arial" charset="0"/>
              </a:rPr>
              <a:t>– </a:t>
            </a:r>
            <a:r>
              <a:rPr lang="en-US" altLang="ru-RU" sz="1000" dirty="0" smtClean="0">
                <a:solidFill>
                  <a:srgbClr val="000000"/>
                </a:solidFill>
                <a:latin typeface="Arial" charset="0"/>
              </a:rPr>
              <a:t>at superposing of the thumb with the first vector and other fingers with the second vector, </a:t>
            </a:r>
            <a:r>
              <a:rPr lang="ru-RU" altLang="ru-RU" sz="1000" dirty="0" smtClean="0">
                <a:solidFill>
                  <a:srgbClr val="000000"/>
                </a:solidFill>
                <a:latin typeface="Arial" charset="0"/>
              </a:rPr>
              <a:t> </a:t>
            </a:r>
            <a:r>
              <a:rPr lang="en-US" altLang="ru-RU" sz="1000" dirty="0" smtClean="0">
                <a:solidFill>
                  <a:srgbClr val="000000"/>
                </a:solidFill>
                <a:latin typeface="Arial" charset="0"/>
              </a:rPr>
              <a:t>the turning</a:t>
            </a:r>
          </a:p>
          <a:p>
            <a:r>
              <a:rPr lang="en-US" altLang="ru-RU" sz="1000" dirty="0" smtClean="0">
                <a:solidFill>
                  <a:srgbClr val="000000"/>
                </a:solidFill>
                <a:latin typeface="Arial" charset="0"/>
              </a:rPr>
              <a:t> of the thumb perpendicular to the palm shows the direction </a:t>
            </a:r>
            <a:r>
              <a:rPr lang="en-US" altLang="ru-RU" sz="1000" dirty="0">
                <a:solidFill>
                  <a:srgbClr val="000000"/>
                </a:solidFill>
                <a:latin typeface="Arial" charset="0"/>
              </a:rPr>
              <a:t>of the </a:t>
            </a:r>
            <a:r>
              <a:rPr lang="en-US" altLang="ru-RU" sz="1000" b="1" dirty="0" smtClean="0">
                <a:solidFill>
                  <a:srgbClr val="000000"/>
                </a:solidFill>
                <a:latin typeface="Arial" charset="0"/>
              </a:rPr>
              <a:t>cross-product.</a:t>
            </a:r>
            <a:endParaRPr lang="ru-RU" altLang="ru-RU" sz="1000" b="1" dirty="0" smtClean="0">
              <a:solidFill>
                <a:srgbClr val="000000"/>
              </a:solidFill>
              <a:latin typeface="Arial" charset="0"/>
            </a:endParaRPr>
          </a:p>
          <a:p>
            <a:r>
              <a:rPr lang="ru-RU"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sp>
        <p:nvSpPr>
          <p:cNvPr id="327720" name="Line 40"/>
          <p:cNvSpPr>
            <a:spLocks noChangeShapeType="1"/>
          </p:cNvSpPr>
          <p:nvPr/>
        </p:nvSpPr>
        <p:spPr bwMode="auto">
          <a:xfrm flipH="1" flipV="1">
            <a:off x="714375" y="2085975"/>
            <a:ext cx="180975" cy="5810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740" name="Text Box 60"/>
          <p:cNvSpPr txBox="1">
            <a:spLocks noChangeArrowheads="1"/>
          </p:cNvSpPr>
          <p:nvPr/>
        </p:nvSpPr>
        <p:spPr bwMode="auto">
          <a:xfrm>
            <a:off x="1386681" y="2632015"/>
            <a:ext cx="79009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9999FF">
                    <a:lumMod val="50000"/>
                  </a:srgbClr>
                </a:solidFill>
                <a:latin typeface="Arial" charset="0"/>
              </a:rPr>
              <a:t>Hence, the </a:t>
            </a:r>
            <a:r>
              <a:rPr lang="en-US" altLang="ru-RU" sz="1000" b="1" dirty="0">
                <a:solidFill>
                  <a:srgbClr val="9999FF">
                    <a:lumMod val="50000"/>
                  </a:srgbClr>
                </a:solidFill>
                <a:latin typeface="Arial" charset="0"/>
              </a:rPr>
              <a:t>cross-product</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of the angular velocity of a body by the </a:t>
            </a:r>
            <a:r>
              <a:rPr lang="en-US" altLang="ru-RU" sz="1000" b="1" dirty="0">
                <a:solidFill>
                  <a:srgbClr val="9999FF">
                    <a:lumMod val="50000"/>
                  </a:srgbClr>
                </a:solidFill>
                <a:latin typeface="Arial" charset="0"/>
              </a:rPr>
              <a:t>radius-vector of a </a:t>
            </a:r>
            <a:r>
              <a:rPr lang="en-US" altLang="ru-RU" sz="1000" b="1" dirty="0" smtClean="0">
                <a:solidFill>
                  <a:srgbClr val="9999FF">
                    <a:lumMod val="50000"/>
                  </a:srgbClr>
                </a:solidFill>
                <a:latin typeface="Arial" charset="0"/>
              </a:rPr>
              <a:t>particle determines completely the </a:t>
            </a:r>
          </a:p>
          <a:p>
            <a:r>
              <a:rPr lang="en-US" altLang="ru-RU" sz="1000" b="1" dirty="0" smtClean="0">
                <a:solidFill>
                  <a:srgbClr val="9999FF">
                    <a:lumMod val="50000"/>
                  </a:srgbClr>
                </a:solidFill>
                <a:latin typeface="Arial" charset="0"/>
              </a:rPr>
              <a:t>modulus and direction of its velocity</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vector</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 </a:t>
            </a:r>
            <a:endParaRPr lang="ru-RU" altLang="ru-RU" sz="1000" b="1" i="1" dirty="0">
              <a:solidFill>
                <a:srgbClr val="9999FF">
                  <a:lumMod val="50000"/>
                </a:srgbClr>
              </a:solidFill>
              <a:latin typeface="Arial" charset="0"/>
              <a:sym typeface="Symbol" pitchFamily="18" charset="2"/>
            </a:endParaRPr>
          </a:p>
        </p:txBody>
      </p:sp>
      <p:sp>
        <p:nvSpPr>
          <p:cNvPr id="327741" name="Rectangle 61"/>
          <p:cNvSpPr>
            <a:spLocks noChangeArrowheads="1"/>
          </p:cNvSpPr>
          <p:nvPr/>
        </p:nvSpPr>
        <p:spPr bwMode="auto">
          <a:xfrm>
            <a:off x="263525" y="3094522"/>
            <a:ext cx="84772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a:solidFill>
                  <a:srgbClr val="FF0000"/>
                </a:solidFill>
              </a:rPr>
              <a:t>Vector </a:t>
            </a:r>
            <a:r>
              <a:rPr lang="en-US" altLang="ru-RU" sz="1000" b="1" dirty="0" smtClean="0">
                <a:solidFill>
                  <a:srgbClr val="FF0000"/>
                </a:solidFill>
              </a:rPr>
              <a:t>Representation </a:t>
            </a:r>
            <a:r>
              <a:rPr lang="en-US" altLang="ru-RU" sz="1000" b="1" dirty="0">
                <a:solidFill>
                  <a:srgbClr val="FF0000"/>
                </a:solidFill>
              </a:rPr>
              <a:t>of the </a:t>
            </a:r>
            <a:r>
              <a:rPr lang="en-US" altLang="ru-RU" sz="1000" b="1" dirty="0" smtClean="0">
                <a:solidFill>
                  <a:srgbClr val="FF0000"/>
                </a:solidFill>
              </a:rPr>
              <a:t>Rotational (Tangential) Acceleration </a:t>
            </a:r>
            <a:r>
              <a:rPr lang="en-US" altLang="ru-RU" sz="1000" b="1" dirty="0">
                <a:solidFill>
                  <a:srgbClr val="FF0000"/>
                </a:solidFill>
              </a:rPr>
              <a:t>of a </a:t>
            </a:r>
            <a:r>
              <a:rPr lang="en-US" altLang="ru-RU" sz="1000" b="1" dirty="0" smtClean="0">
                <a:solidFill>
                  <a:srgbClr val="FF0000"/>
                </a:solidFill>
              </a:rPr>
              <a:t>Point </a:t>
            </a:r>
            <a:r>
              <a:rPr lang="en-US" altLang="ru-RU" sz="1000" b="1" dirty="0">
                <a:solidFill>
                  <a:srgbClr val="FF0000"/>
                </a:solidFill>
              </a:rPr>
              <a:t>in </a:t>
            </a:r>
            <a:r>
              <a:rPr lang="en-US" altLang="ru-RU" sz="1000" b="1" dirty="0" smtClean="0">
                <a:solidFill>
                  <a:srgbClr val="FF0000"/>
                </a:solidFill>
              </a:rPr>
              <a:t>Rotational Motion - </a:t>
            </a:r>
            <a:endParaRPr lang="en-US" altLang="ru-RU" sz="1000" b="1" dirty="0">
              <a:solidFill>
                <a:srgbClr val="FF0000"/>
              </a:solidFill>
            </a:endParaRPr>
          </a:p>
          <a:p>
            <a:pPr marL="0" indent="0">
              <a:buClr>
                <a:srgbClr val="00007D"/>
              </a:buClr>
              <a:buFont typeface="Wingdings" pitchFamily="2" charset="2"/>
              <a:buNone/>
            </a:pPr>
            <a:r>
              <a:rPr lang="ru-RU" altLang="ru-RU" sz="1000" b="1" dirty="0" smtClean="0">
                <a:solidFill>
                  <a:srgbClr val="000000"/>
                </a:solidFill>
              </a:rPr>
              <a:t> </a:t>
            </a:r>
            <a:r>
              <a:rPr lang="en-US" altLang="ru-RU" sz="1000" dirty="0">
                <a:solidFill>
                  <a:srgbClr val="000000"/>
                </a:solidFill>
              </a:rPr>
              <a:t>This formula </a:t>
            </a:r>
            <a:r>
              <a:rPr lang="en-US" altLang="ru-RU" sz="1000" dirty="0" smtClean="0">
                <a:solidFill>
                  <a:srgbClr val="000000"/>
                </a:solidFill>
              </a:rPr>
              <a:t>defines </a:t>
            </a:r>
            <a:r>
              <a:rPr lang="en-US" altLang="ru-RU" sz="1000" dirty="0">
                <a:solidFill>
                  <a:srgbClr val="000000"/>
                </a:solidFill>
              </a:rPr>
              <a:t>both magnitude and direction of the </a:t>
            </a:r>
            <a:r>
              <a:rPr lang="en-US" altLang="ru-RU" sz="1000" dirty="0" smtClean="0">
                <a:solidFill>
                  <a:srgbClr val="000000"/>
                </a:solidFill>
              </a:rPr>
              <a:t>rotational acceleration.</a:t>
            </a:r>
            <a:endParaRPr lang="ru-RU" altLang="ru-RU" sz="1000" dirty="0">
              <a:solidFill>
                <a:srgbClr val="000000"/>
              </a:solidFill>
            </a:endParaRPr>
          </a:p>
        </p:txBody>
      </p:sp>
      <p:graphicFrame>
        <p:nvGraphicFramePr>
          <p:cNvPr id="327742" name="Object 62"/>
          <p:cNvGraphicFramePr>
            <a:graphicFrameLocks noChangeAspect="1"/>
          </p:cNvGraphicFramePr>
          <p:nvPr>
            <p:extLst>
              <p:ext uri="{D42A27DB-BD31-4B8C-83A1-F6EECF244321}">
                <p14:modId xmlns:p14="http://schemas.microsoft.com/office/powerpoint/2010/main" val="1026416737"/>
              </p:ext>
            </p:extLst>
          </p:nvPr>
        </p:nvGraphicFramePr>
        <p:xfrm>
          <a:off x="6770688" y="3144838"/>
          <a:ext cx="1135062" cy="254000"/>
        </p:xfrm>
        <a:graphic>
          <a:graphicData uri="http://schemas.openxmlformats.org/presentationml/2006/ole">
            <mc:AlternateContent xmlns:mc="http://schemas.openxmlformats.org/markup-compatibility/2006">
              <mc:Choice xmlns:v="urn:schemas-microsoft-com:vml" Requires="v">
                <p:oleObj spid="_x0000_s1467408" name="Equation" r:id="rId16" imgW="1015920" imgH="228600" progId="Equation.DSMT4">
                  <p:embed/>
                </p:oleObj>
              </mc:Choice>
              <mc:Fallback>
                <p:oleObj name="Equation" r:id="rId16" imgW="1015920" imgH="228600" progId="Equation.DSMT4">
                  <p:embed/>
                  <p:pic>
                    <p:nvPicPr>
                      <p:cNvPr id="0" name=""/>
                      <p:cNvPicPr>
                        <a:picLocks noChangeAspect="1" noChangeArrowheads="1"/>
                      </p:cNvPicPr>
                      <p:nvPr/>
                    </p:nvPicPr>
                    <p:blipFill>
                      <a:blip r:embed="rId17"/>
                      <a:srcRect/>
                      <a:stretch>
                        <a:fillRect/>
                      </a:stretch>
                    </p:blipFill>
                    <p:spPr bwMode="auto">
                      <a:xfrm>
                        <a:off x="6770688" y="3144838"/>
                        <a:ext cx="1135062" cy="2540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graphicFrame>
        <p:nvGraphicFramePr>
          <p:cNvPr id="327772" name="Object 92"/>
          <p:cNvGraphicFramePr>
            <a:graphicFrameLocks noChangeAspect="1"/>
          </p:cNvGraphicFramePr>
          <p:nvPr>
            <p:extLst>
              <p:ext uri="{D42A27DB-BD31-4B8C-83A1-F6EECF244321}">
                <p14:modId xmlns:p14="http://schemas.microsoft.com/office/powerpoint/2010/main" val="3716354721"/>
              </p:ext>
            </p:extLst>
          </p:nvPr>
        </p:nvGraphicFramePr>
        <p:xfrm>
          <a:off x="1262063" y="4391025"/>
          <a:ext cx="279400" cy="277813"/>
        </p:xfrm>
        <a:graphic>
          <a:graphicData uri="http://schemas.openxmlformats.org/presentationml/2006/ole">
            <mc:AlternateContent xmlns:mc="http://schemas.openxmlformats.org/markup-compatibility/2006">
              <mc:Choice xmlns:v="urn:schemas-microsoft-com:vml" Requires="v">
                <p:oleObj spid="_x0000_s1467409" name="Equation" r:id="rId18" imgW="228600" imgH="228600" progId="Equation.DSMT4">
                  <p:embed/>
                </p:oleObj>
              </mc:Choice>
              <mc:Fallback>
                <p:oleObj name="Equation" r:id="rId18" imgW="228600" imgH="228600" progId="Equation.DSMT4">
                  <p:embed/>
                  <p:pic>
                    <p:nvPicPr>
                      <p:cNvPr id="0" name=""/>
                      <p:cNvPicPr>
                        <a:picLocks noChangeAspect="1" noChangeArrowheads="1"/>
                      </p:cNvPicPr>
                      <p:nvPr/>
                    </p:nvPicPr>
                    <p:blipFill>
                      <a:blip r:embed="rId19"/>
                      <a:srcRect/>
                      <a:stretch>
                        <a:fillRect/>
                      </a:stretch>
                    </p:blipFill>
                    <p:spPr bwMode="auto">
                      <a:xfrm>
                        <a:off x="1262063" y="4391025"/>
                        <a:ext cx="279400" cy="277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74" name="Text Box 94"/>
          <p:cNvSpPr txBox="1">
            <a:spLocks noChangeArrowheads="1"/>
          </p:cNvSpPr>
          <p:nvPr/>
        </p:nvSpPr>
        <p:spPr bwMode="auto">
          <a:xfrm>
            <a:off x="2120900" y="3546462"/>
            <a:ext cx="2641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00"/>
                </a:solidFill>
                <a:latin typeface="Arial" charset="0"/>
              </a:rPr>
              <a:t>The modulus </a:t>
            </a:r>
            <a:r>
              <a:rPr lang="en-US" altLang="ru-RU" sz="1000" dirty="0">
                <a:solidFill>
                  <a:srgbClr val="000000"/>
                </a:solidFill>
                <a:latin typeface="Arial" charset="0"/>
              </a:rPr>
              <a:t>of this </a:t>
            </a:r>
            <a:r>
              <a:rPr lang="en-US" altLang="ru-RU" sz="1000" dirty="0" smtClean="0">
                <a:solidFill>
                  <a:srgbClr val="000000"/>
                </a:solidFill>
                <a:latin typeface="Arial" charset="0"/>
              </a:rPr>
              <a:t>cross-product </a:t>
            </a:r>
            <a:r>
              <a:rPr lang="en-US" altLang="ru-RU" sz="1000" dirty="0">
                <a:solidFill>
                  <a:srgbClr val="000000"/>
                </a:solidFill>
                <a:latin typeface="Arial" charset="0"/>
              </a:rPr>
              <a:t>is</a:t>
            </a:r>
            <a:endParaRPr lang="ru-RU" altLang="ru-RU" sz="1000" dirty="0">
              <a:solidFill>
                <a:srgbClr val="000000"/>
              </a:solidFill>
              <a:latin typeface="Arial" charset="0"/>
            </a:endParaRPr>
          </a:p>
          <a:p>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graphicFrame>
        <p:nvGraphicFramePr>
          <p:cNvPr id="327775" name="Object 95"/>
          <p:cNvGraphicFramePr>
            <a:graphicFrameLocks noChangeAspect="1"/>
          </p:cNvGraphicFramePr>
          <p:nvPr>
            <p:extLst>
              <p:ext uri="{D42A27DB-BD31-4B8C-83A1-F6EECF244321}">
                <p14:modId xmlns:p14="http://schemas.microsoft.com/office/powerpoint/2010/main" val="2579920385"/>
              </p:ext>
            </p:extLst>
          </p:nvPr>
        </p:nvGraphicFramePr>
        <p:xfrm>
          <a:off x="4483100" y="3597275"/>
          <a:ext cx="1574800" cy="282575"/>
        </p:xfrm>
        <a:graphic>
          <a:graphicData uri="http://schemas.openxmlformats.org/presentationml/2006/ole">
            <mc:AlternateContent xmlns:mc="http://schemas.openxmlformats.org/markup-compatibility/2006">
              <mc:Choice xmlns:v="urn:schemas-microsoft-com:vml" Requires="v">
                <p:oleObj spid="_x0000_s1467410" name="Equation" r:id="rId20" imgW="1409400" imgH="253800" progId="Equation.DSMT4">
                  <p:embed/>
                </p:oleObj>
              </mc:Choice>
              <mc:Fallback>
                <p:oleObj name="Equation" r:id="rId20" imgW="1409400" imgH="253800" progId="Equation.DSMT4">
                  <p:embed/>
                  <p:pic>
                    <p:nvPicPr>
                      <p:cNvPr id="0" name=""/>
                      <p:cNvPicPr>
                        <a:picLocks noChangeAspect="1" noChangeArrowheads="1"/>
                      </p:cNvPicPr>
                      <p:nvPr/>
                    </p:nvPicPr>
                    <p:blipFill>
                      <a:blip r:embed="rId21"/>
                      <a:srcRect/>
                      <a:stretch>
                        <a:fillRect/>
                      </a:stretch>
                    </p:blipFill>
                    <p:spPr bwMode="auto">
                      <a:xfrm>
                        <a:off x="4483100" y="3597275"/>
                        <a:ext cx="1574800" cy="282575"/>
                      </a:xfrm>
                      <a:prstGeom prst="rect">
                        <a:avLst/>
                      </a:prstGeom>
                      <a:noFill/>
                      <a:ln w="9525">
                        <a:solidFill>
                          <a:srgbClr val="FF0000"/>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76" name="Rectangle 96"/>
          <p:cNvSpPr>
            <a:spLocks noChangeArrowheads="1"/>
          </p:cNvSpPr>
          <p:nvPr/>
        </p:nvSpPr>
        <p:spPr bwMode="auto">
          <a:xfrm>
            <a:off x="5208588" y="3503613"/>
            <a:ext cx="790575" cy="438150"/>
          </a:xfrm>
          <a:prstGeom prst="rect">
            <a:avLst/>
          </a:prstGeom>
          <a:solidFill>
            <a:srgbClr val="CCFFFF">
              <a:alpha val="20000"/>
            </a:srgbClr>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77" name="Text Box 97"/>
          <p:cNvSpPr txBox="1">
            <a:spLocks noChangeArrowheads="1"/>
          </p:cNvSpPr>
          <p:nvPr/>
        </p:nvSpPr>
        <p:spPr bwMode="auto">
          <a:xfrm>
            <a:off x="6242050" y="3544888"/>
            <a:ext cx="11366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Hence, </a:t>
            </a:r>
            <a:endParaRPr lang="ru-RU" altLang="ru-RU" sz="1000" i="1" dirty="0">
              <a:solidFill>
                <a:srgbClr val="000000"/>
              </a:solidFill>
              <a:latin typeface="Arial" charset="0"/>
              <a:sym typeface="Symbol" pitchFamily="18" charset="2"/>
            </a:endParaRPr>
          </a:p>
        </p:txBody>
      </p:sp>
      <p:graphicFrame>
        <p:nvGraphicFramePr>
          <p:cNvPr id="327778" name="Object 98"/>
          <p:cNvGraphicFramePr>
            <a:graphicFrameLocks noChangeAspect="1"/>
          </p:cNvGraphicFramePr>
          <p:nvPr>
            <p:extLst>
              <p:ext uri="{D42A27DB-BD31-4B8C-83A1-F6EECF244321}">
                <p14:modId xmlns:p14="http://schemas.microsoft.com/office/powerpoint/2010/main" val="3564542859"/>
              </p:ext>
            </p:extLst>
          </p:nvPr>
        </p:nvGraphicFramePr>
        <p:xfrm>
          <a:off x="6973888" y="3533775"/>
          <a:ext cx="754062" cy="255588"/>
        </p:xfrm>
        <a:graphic>
          <a:graphicData uri="http://schemas.openxmlformats.org/presentationml/2006/ole">
            <mc:AlternateContent xmlns:mc="http://schemas.openxmlformats.org/markup-compatibility/2006">
              <mc:Choice xmlns:v="urn:schemas-microsoft-com:vml" Requires="v">
                <p:oleObj spid="_x0000_s1467411" name="Equation" r:id="rId22" imgW="672840" imgH="228600" progId="Equation.DSMT4">
                  <p:embed/>
                </p:oleObj>
              </mc:Choice>
              <mc:Fallback>
                <p:oleObj name="Equation" r:id="rId22" imgW="672840" imgH="228600" progId="Equation.DSMT4">
                  <p:embed/>
                  <p:pic>
                    <p:nvPicPr>
                      <p:cNvPr id="0" name=""/>
                      <p:cNvPicPr>
                        <a:picLocks noChangeAspect="1" noChangeArrowheads="1"/>
                      </p:cNvPicPr>
                      <p:nvPr/>
                    </p:nvPicPr>
                    <p:blipFill>
                      <a:blip r:embed="rId23"/>
                      <a:srcRect/>
                      <a:stretch>
                        <a:fillRect/>
                      </a:stretch>
                    </p:blipFill>
                    <p:spPr bwMode="auto">
                      <a:xfrm>
                        <a:off x="6973888" y="3533775"/>
                        <a:ext cx="754062" cy="255588"/>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7779" name="AutoShape 99"/>
          <p:cNvSpPr>
            <a:spLocks noChangeArrowheads="1"/>
          </p:cNvSpPr>
          <p:nvPr/>
        </p:nvSpPr>
        <p:spPr bwMode="auto">
          <a:xfrm rot="5400000">
            <a:off x="5284788" y="3894137"/>
            <a:ext cx="323850" cy="2190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CFFFF"/>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80" name="Text Box 100"/>
          <p:cNvSpPr txBox="1">
            <a:spLocks noChangeArrowheads="1"/>
          </p:cNvSpPr>
          <p:nvPr/>
        </p:nvSpPr>
        <p:spPr bwMode="auto">
          <a:xfrm>
            <a:off x="5297488" y="4133850"/>
            <a:ext cx="276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R</a:t>
            </a:r>
            <a:endParaRPr lang="ru-RU" altLang="ru-RU" sz="1000" i="1">
              <a:solidFill>
                <a:srgbClr val="000000"/>
              </a:solidFill>
              <a:latin typeface="Arial" charset="0"/>
            </a:endParaRPr>
          </a:p>
        </p:txBody>
      </p:sp>
      <p:sp>
        <p:nvSpPr>
          <p:cNvPr id="327781" name="Text Box 101"/>
          <p:cNvSpPr txBox="1">
            <a:spLocks noChangeArrowheads="1"/>
          </p:cNvSpPr>
          <p:nvPr/>
        </p:nvSpPr>
        <p:spPr bwMode="auto">
          <a:xfrm>
            <a:off x="1574800" y="3897313"/>
            <a:ext cx="79009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00"/>
                </a:solidFill>
                <a:latin typeface="Arial" charset="0"/>
              </a:rPr>
              <a:t>The direction </a:t>
            </a:r>
            <a:r>
              <a:rPr lang="en-US" altLang="ru-RU" sz="1000" dirty="0" smtClean="0">
                <a:solidFill>
                  <a:srgbClr val="000000"/>
                </a:solidFill>
                <a:latin typeface="Arial" charset="0"/>
              </a:rPr>
              <a:t>of the rotational acceleration can be determined in accordance with the right-hand rule</a:t>
            </a:r>
            <a:r>
              <a:rPr lang="ru-RU" altLang="ru-RU" sz="1000" dirty="0" smtClean="0">
                <a:solidFill>
                  <a:srgbClr val="000000"/>
                </a:solidFill>
                <a:latin typeface="Arial" charset="0"/>
              </a:rPr>
              <a:t>. </a:t>
            </a:r>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sp>
        <p:nvSpPr>
          <p:cNvPr id="327782" name="Text Box 102"/>
          <p:cNvSpPr txBox="1">
            <a:spLocks noChangeArrowheads="1"/>
          </p:cNvSpPr>
          <p:nvPr/>
        </p:nvSpPr>
        <p:spPr bwMode="auto">
          <a:xfrm>
            <a:off x="1508125" y="4168815"/>
            <a:ext cx="7524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9999FF">
                    <a:lumMod val="50000"/>
                  </a:srgbClr>
                </a:solidFill>
                <a:latin typeface="Arial" charset="0"/>
              </a:rPr>
              <a:t>Hence, </a:t>
            </a:r>
            <a:r>
              <a:rPr lang="en-US" altLang="ru-RU" sz="1000" b="1" dirty="0">
                <a:solidFill>
                  <a:srgbClr val="9999FF">
                    <a:lumMod val="50000"/>
                  </a:srgbClr>
                </a:solidFill>
                <a:latin typeface="Arial" charset="0"/>
              </a:rPr>
              <a:t>the cross-product</a:t>
            </a:r>
            <a:r>
              <a:rPr lang="ru-RU" altLang="ru-RU" sz="1000" b="1" dirty="0">
                <a:solidFill>
                  <a:srgbClr val="9999FF">
                    <a:lumMod val="50000"/>
                  </a:srgbClr>
                </a:solidFill>
                <a:latin typeface="Arial" charset="0"/>
              </a:rPr>
              <a:t> </a:t>
            </a:r>
            <a:r>
              <a:rPr lang="en-US" altLang="ru-RU" sz="1000" b="1" dirty="0">
                <a:solidFill>
                  <a:srgbClr val="9999FF">
                    <a:lumMod val="50000"/>
                  </a:srgbClr>
                </a:solidFill>
                <a:latin typeface="Arial" charset="0"/>
              </a:rPr>
              <a:t>of the angular </a:t>
            </a:r>
            <a:r>
              <a:rPr lang="en-US" altLang="ru-RU" sz="1000" b="1" dirty="0" smtClean="0">
                <a:solidFill>
                  <a:srgbClr val="9999FF">
                    <a:lumMod val="50000"/>
                  </a:srgbClr>
                </a:solidFill>
                <a:latin typeface="Arial" charset="0"/>
              </a:rPr>
              <a:t>acceleration </a:t>
            </a:r>
            <a:r>
              <a:rPr lang="en-US" altLang="ru-RU" sz="1000" b="1" dirty="0">
                <a:solidFill>
                  <a:srgbClr val="9999FF">
                    <a:lumMod val="50000"/>
                  </a:srgbClr>
                </a:solidFill>
                <a:latin typeface="Arial" charset="0"/>
              </a:rPr>
              <a:t>of a body </a:t>
            </a:r>
            <a:r>
              <a:rPr lang="en-US" altLang="ru-RU" sz="1000" b="1" dirty="0" smtClean="0">
                <a:solidFill>
                  <a:srgbClr val="9999FF">
                    <a:lumMod val="50000"/>
                  </a:srgbClr>
                </a:solidFill>
                <a:latin typeface="Arial" charset="0"/>
              </a:rPr>
              <a:t>by the </a:t>
            </a:r>
            <a:r>
              <a:rPr lang="en-US" altLang="ru-RU" sz="1000" b="1" dirty="0">
                <a:solidFill>
                  <a:srgbClr val="9999FF">
                    <a:lumMod val="50000"/>
                  </a:srgbClr>
                </a:solidFill>
                <a:latin typeface="Arial" charset="0"/>
              </a:rPr>
              <a:t>radius-vector of a particle determines </a:t>
            </a:r>
            <a:r>
              <a:rPr lang="en-US" altLang="ru-RU" sz="1000" b="1" dirty="0" smtClean="0">
                <a:solidFill>
                  <a:srgbClr val="9999FF">
                    <a:lumMod val="50000"/>
                  </a:srgbClr>
                </a:solidFill>
                <a:latin typeface="Arial" charset="0"/>
              </a:rPr>
              <a:t>the </a:t>
            </a:r>
            <a:r>
              <a:rPr lang="en-US" altLang="ru-RU" sz="1000" b="1" dirty="0">
                <a:solidFill>
                  <a:srgbClr val="9999FF">
                    <a:lumMod val="50000"/>
                  </a:srgbClr>
                </a:solidFill>
                <a:latin typeface="Arial" charset="0"/>
              </a:rPr>
              <a:t>modulus and direction of its  </a:t>
            </a:r>
            <a:r>
              <a:rPr lang="en-US" altLang="ru-RU" sz="1000" b="1" dirty="0" smtClean="0">
                <a:solidFill>
                  <a:srgbClr val="9999FF">
                    <a:lumMod val="50000"/>
                  </a:srgbClr>
                </a:solidFill>
                <a:latin typeface="Arial" charset="0"/>
              </a:rPr>
              <a:t>rotational acceleration</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 </a:t>
            </a:r>
            <a:endParaRPr lang="ru-RU" altLang="ru-RU" sz="1000" b="1" i="1" dirty="0">
              <a:solidFill>
                <a:srgbClr val="9999FF">
                  <a:lumMod val="50000"/>
                </a:srgbClr>
              </a:solidFill>
              <a:latin typeface="Arial" charset="0"/>
              <a:sym typeface="Symbol" pitchFamily="18" charset="2"/>
            </a:endParaRPr>
          </a:p>
          <a:p>
            <a:endParaRPr lang="ru-RU" altLang="ru-RU" sz="1000" i="1" dirty="0">
              <a:solidFill>
                <a:srgbClr val="000000"/>
              </a:solidFill>
              <a:latin typeface="Arial" charset="0"/>
              <a:sym typeface="Symbol" pitchFamily="18" charset="2"/>
            </a:endParaRPr>
          </a:p>
        </p:txBody>
      </p:sp>
      <p:grpSp>
        <p:nvGrpSpPr>
          <p:cNvPr id="327792" name="Group 112"/>
          <p:cNvGrpSpPr>
            <a:grpSpLocks/>
          </p:cNvGrpSpPr>
          <p:nvPr/>
        </p:nvGrpSpPr>
        <p:grpSpPr bwMode="auto">
          <a:xfrm>
            <a:off x="608013" y="3398838"/>
            <a:ext cx="620712" cy="1906587"/>
            <a:chOff x="545" y="3449"/>
            <a:chExt cx="391" cy="1201"/>
          </a:xfrm>
        </p:grpSpPr>
        <p:sp>
          <p:nvSpPr>
            <p:cNvPr id="327713" name="Text Box 33"/>
            <p:cNvSpPr txBox="1">
              <a:spLocks noChangeArrowheads="1"/>
            </p:cNvSpPr>
            <p:nvPr/>
          </p:nvSpPr>
          <p:spPr bwMode="auto">
            <a:xfrm>
              <a:off x="781" y="3574"/>
              <a:ext cx="15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FF0000"/>
                  </a:solidFill>
                  <a:latin typeface="Times New Roman" pitchFamily="18" charset="0"/>
                  <a:cs typeface="Times New Roman" pitchFamily="18" charset="0"/>
                </a:rPr>
                <a:t>ε</a:t>
              </a:r>
            </a:p>
          </p:txBody>
        </p:sp>
        <p:sp>
          <p:nvSpPr>
            <p:cNvPr id="327743" name="AutoShape 63"/>
            <p:cNvSpPr>
              <a:spLocks noChangeArrowheads="1"/>
            </p:cNvSpPr>
            <p:nvPr/>
          </p:nvSpPr>
          <p:spPr bwMode="auto">
            <a:xfrm>
              <a:off x="545" y="3701"/>
              <a:ext cx="366" cy="744"/>
            </a:xfrm>
            <a:prstGeom prst="can">
              <a:avLst>
                <a:gd name="adj" fmla="val 50820"/>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7744" name="Group 64"/>
            <p:cNvGrpSpPr>
              <a:grpSpLocks/>
            </p:cNvGrpSpPr>
            <p:nvPr/>
          </p:nvGrpSpPr>
          <p:grpSpPr bwMode="auto">
            <a:xfrm>
              <a:off x="659" y="3500"/>
              <a:ext cx="161" cy="115"/>
              <a:chOff x="2082" y="2259"/>
              <a:chExt cx="161" cy="115"/>
            </a:xfrm>
          </p:grpSpPr>
          <p:grpSp>
            <p:nvGrpSpPr>
              <p:cNvPr id="327745" name="Group 65"/>
              <p:cNvGrpSpPr>
                <a:grpSpLocks/>
              </p:cNvGrpSpPr>
              <p:nvPr/>
            </p:nvGrpSpPr>
            <p:grpSpPr bwMode="auto">
              <a:xfrm>
                <a:off x="2082" y="2260"/>
                <a:ext cx="56" cy="114"/>
                <a:chOff x="1056" y="2326"/>
                <a:chExt cx="56" cy="114"/>
              </a:xfrm>
            </p:grpSpPr>
            <p:sp>
              <p:nvSpPr>
                <p:cNvPr id="327746" name="Rectangle 6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47" name="Line 6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748" name="Group 68"/>
              <p:cNvGrpSpPr>
                <a:grpSpLocks/>
              </p:cNvGrpSpPr>
              <p:nvPr/>
            </p:nvGrpSpPr>
            <p:grpSpPr bwMode="auto">
              <a:xfrm flipH="1">
                <a:off x="2187" y="2259"/>
                <a:ext cx="56" cy="114"/>
                <a:chOff x="1056" y="2326"/>
                <a:chExt cx="56" cy="114"/>
              </a:xfrm>
            </p:grpSpPr>
            <p:sp>
              <p:nvSpPr>
                <p:cNvPr id="327749" name="Rectangle 6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50" name="Line 70"/>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7751" name="Group 71"/>
            <p:cNvGrpSpPr>
              <a:grpSpLocks/>
            </p:cNvGrpSpPr>
            <p:nvPr/>
          </p:nvGrpSpPr>
          <p:grpSpPr bwMode="auto">
            <a:xfrm>
              <a:off x="657" y="4488"/>
              <a:ext cx="161" cy="115"/>
              <a:chOff x="2082" y="2259"/>
              <a:chExt cx="161" cy="115"/>
            </a:xfrm>
          </p:grpSpPr>
          <p:grpSp>
            <p:nvGrpSpPr>
              <p:cNvPr id="327752" name="Group 72"/>
              <p:cNvGrpSpPr>
                <a:grpSpLocks/>
              </p:cNvGrpSpPr>
              <p:nvPr/>
            </p:nvGrpSpPr>
            <p:grpSpPr bwMode="auto">
              <a:xfrm>
                <a:off x="2082" y="2260"/>
                <a:ext cx="56" cy="114"/>
                <a:chOff x="1056" y="2326"/>
                <a:chExt cx="56" cy="114"/>
              </a:xfrm>
            </p:grpSpPr>
            <p:sp>
              <p:nvSpPr>
                <p:cNvPr id="327753" name="Rectangle 7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54" name="Line 7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755" name="Group 75"/>
              <p:cNvGrpSpPr>
                <a:grpSpLocks/>
              </p:cNvGrpSpPr>
              <p:nvPr/>
            </p:nvGrpSpPr>
            <p:grpSpPr bwMode="auto">
              <a:xfrm flipH="1">
                <a:off x="2187" y="2259"/>
                <a:ext cx="56" cy="114"/>
                <a:chOff x="1056" y="2326"/>
                <a:chExt cx="56" cy="114"/>
              </a:xfrm>
            </p:grpSpPr>
            <p:sp>
              <p:nvSpPr>
                <p:cNvPr id="327756" name="Rectangle 7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57" name="Line 7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7758" name="Rectangle 78"/>
            <p:cNvSpPr>
              <a:spLocks noChangeArrowheads="1"/>
            </p:cNvSpPr>
            <p:nvPr/>
          </p:nvSpPr>
          <p:spPr bwMode="auto">
            <a:xfrm>
              <a:off x="656" y="4600"/>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59" name="Line 79"/>
            <p:cNvSpPr>
              <a:spLocks noChangeShapeType="1"/>
            </p:cNvSpPr>
            <p:nvPr/>
          </p:nvSpPr>
          <p:spPr bwMode="auto">
            <a:xfrm>
              <a:off x="737" y="3449"/>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762" name="AutoShape 82"/>
            <p:cNvSpPr>
              <a:spLocks noChangeArrowheads="1"/>
            </p:cNvSpPr>
            <p:nvPr/>
          </p:nvSpPr>
          <p:spPr bwMode="auto">
            <a:xfrm rot="-5400000">
              <a:off x="619" y="4216"/>
              <a:ext cx="234" cy="62"/>
            </a:xfrm>
            <a:prstGeom prst="rightArrow">
              <a:avLst>
                <a:gd name="adj1" fmla="val 50000"/>
                <a:gd name="adj2" fmla="val 9435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763" name="Object 83"/>
            <p:cNvGraphicFramePr>
              <a:graphicFrameLocks noChangeAspect="1"/>
            </p:cNvGraphicFramePr>
            <p:nvPr/>
          </p:nvGraphicFramePr>
          <p:xfrm>
            <a:off x="795" y="4183"/>
            <a:ext cx="88" cy="104"/>
          </p:xfrm>
          <a:graphic>
            <a:graphicData uri="http://schemas.openxmlformats.org/presentationml/2006/ole">
              <mc:AlternateContent xmlns:mc="http://schemas.openxmlformats.org/markup-compatibility/2006">
                <mc:Choice xmlns:v="urn:schemas-microsoft-com:vml" Requires="v">
                  <p:oleObj spid="_x0000_s1467412" name="Формула" r:id="rId24" imgW="139680" imgH="164880" progId="Equation.3">
                    <p:embed/>
                  </p:oleObj>
                </mc:Choice>
                <mc:Fallback>
                  <p:oleObj name="Формула" r:id="rId24" imgW="139680" imgH="16488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95" y="4183"/>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64" name="Oval 84"/>
            <p:cNvSpPr>
              <a:spLocks noChangeArrowheads="1"/>
            </p:cNvSpPr>
            <p:nvPr/>
          </p:nvSpPr>
          <p:spPr bwMode="auto">
            <a:xfrm>
              <a:off x="581" y="3967"/>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65" name="Oval 85"/>
            <p:cNvSpPr>
              <a:spLocks noChangeArrowheads="1"/>
            </p:cNvSpPr>
            <p:nvPr/>
          </p:nvSpPr>
          <p:spPr bwMode="auto">
            <a:xfrm>
              <a:off x="724" y="4368"/>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66" name="Oval 86"/>
            <p:cNvSpPr>
              <a:spLocks noChangeArrowheads="1"/>
            </p:cNvSpPr>
            <p:nvPr/>
          </p:nvSpPr>
          <p:spPr bwMode="auto">
            <a:xfrm>
              <a:off x="551" y="3845"/>
              <a:ext cx="354" cy="168"/>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767" name="Object 87"/>
            <p:cNvGraphicFramePr>
              <a:graphicFrameLocks noChangeAspect="1"/>
            </p:cNvGraphicFramePr>
            <p:nvPr/>
          </p:nvGraphicFramePr>
          <p:xfrm>
            <a:off x="582" y="4174"/>
            <a:ext cx="80" cy="96"/>
          </p:xfrm>
          <a:graphic>
            <a:graphicData uri="http://schemas.openxmlformats.org/presentationml/2006/ole">
              <mc:AlternateContent xmlns:mc="http://schemas.openxmlformats.org/markup-compatibility/2006">
                <mc:Choice xmlns:v="urn:schemas-microsoft-com:vml" Requires="v">
                  <p:oleObj spid="_x0000_s1467413" name="Формула" r:id="rId26" imgW="126720" imgH="152280" progId="Equation.3">
                    <p:embed/>
                  </p:oleObj>
                </mc:Choice>
                <mc:Fallback>
                  <p:oleObj name="Формула" r:id="rId26" imgW="126720" imgH="1522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2" y="4174"/>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12" name="AutoShape 32"/>
            <p:cNvSpPr>
              <a:spLocks noChangeArrowheads="1"/>
            </p:cNvSpPr>
            <p:nvPr/>
          </p:nvSpPr>
          <p:spPr bwMode="auto">
            <a:xfrm>
              <a:off x="617" y="3635"/>
              <a:ext cx="144" cy="186"/>
            </a:xfrm>
            <a:prstGeom prst="curvedRightArrow">
              <a:avLst>
                <a:gd name="adj1" fmla="val 25833"/>
                <a:gd name="adj2" fmla="val 51667"/>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73" name="Line 93"/>
            <p:cNvSpPr>
              <a:spLocks noChangeShapeType="1"/>
            </p:cNvSpPr>
            <p:nvPr/>
          </p:nvSpPr>
          <p:spPr bwMode="auto">
            <a:xfrm flipH="1" flipV="1">
              <a:off x="611" y="4007"/>
              <a:ext cx="114" cy="36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27768" name="Line 88"/>
          <p:cNvSpPr>
            <a:spLocks noChangeShapeType="1"/>
          </p:cNvSpPr>
          <p:nvPr/>
        </p:nvSpPr>
        <p:spPr bwMode="auto">
          <a:xfrm flipV="1">
            <a:off x="712788" y="4151313"/>
            <a:ext cx="209550" cy="857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769" name="Text Box 89"/>
          <p:cNvSpPr txBox="1">
            <a:spLocks noChangeArrowheads="1"/>
          </p:cNvSpPr>
          <p:nvPr/>
        </p:nvSpPr>
        <p:spPr bwMode="auto">
          <a:xfrm>
            <a:off x="619125" y="4017963"/>
            <a:ext cx="26321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R</a:t>
            </a:r>
            <a:endParaRPr lang="ru-RU" altLang="ru-RU" sz="1000" i="1" dirty="0">
              <a:solidFill>
                <a:srgbClr val="000000"/>
              </a:solidFill>
              <a:latin typeface="Times New Roman" pitchFamily="18" charset="0"/>
              <a:cs typeface="Times New Roman" pitchFamily="18" charset="0"/>
            </a:endParaRPr>
          </a:p>
        </p:txBody>
      </p:sp>
      <p:sp>
        <p:nvSpPr>
          <p:cNvPr id="327770" name="AutoShape 90"/>
          <p:cNvSpPr>
            <a:spLocks noChangeArrowheads="1"/>
          </p:cNvSpPr>
          <p:nvPr/>
        </p:nvSpPr>
        <p:spPr bwMode="auto">
          <a:xfrm rot="5400000" flipV="1">
            <a:off x="107157" y="4358481"/>
            <a:ext cx="1004888" cy="600075"/>
          </a:xfrm>
          <a:prstGeom prst="parallelogram">
            <a:avLst>
              <a:gd name="adj" fmla="val 41865"/>
            </a:avLst>
          </a:prstGeom>
          <a:solidFill>
            <a:srgbClr val="FFFF00">
              <a:alpha val="32001"/>
            </a:srgbClr>
          </a:solidFill>
          <a:ln w="9525" algn="ctr">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327771" name="AutoShape 91"/>
          <p:cNvSpPr>
            <a:spLocks noChangeArrowheads="1"/>
          </p:cNvSpPr>
          <p:nvPr/>
        </p:nvSpPr>
        <p:spPr bwMode="auto">
          <a:xfrm rot="-20366638">
            <a:off x="711200" y="4287838"/>
            <a:ext cx="466725" cy="107950"/>
          </a:xfrm>
          <a:prstGeom prst="rightArrow">
            <a:avLst>
              <a:gd name="adj1" fmla="val 50000"/>
              <a:gd name="adj2" fmla="val 108088"/>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84" name="Rectangle 104"/>
          <p:cNvSpPr>
            <a:spLocks noChangeArrowheads="1"/>
          </p:cNvSpPr>
          <p:nvPr/>
        </p:nvSpPr>
        <p:spPr bwMode="auto">
          <a:xfrm>
            <a:off x="1574800" y="4507705"/>
            <a:ext cx="847725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a:solidFill>
                  <a:srgbClr val="FF0000"/>
                </a:solidFill>
              </a:rPr>
              <a:t>Vector </a:t>
            </a:r>
            <a:r>
              <a:rPr lang="en-US" altLang="ru-RU" sz="1000" b="1" dirty="0" smtClean="0">
                <a:solidFill>
                  <a:srgbClr val="FF0000"/>
                </a:solidFill>
              </a:rPr>
              <a:t>Representation </a:t>
            </a:r>
            <a:r>
              <a:rPr lang="en-US" altLang="ru-RU" sz="1000" b="1" dirty="0">
                <a:solidFill>
                  <a:srgbClr val="FF0000"/>
                </a:solidFill>
              </a:rPr>
              <a:t>of the </a:t>
            </a:r>
            <a:r>
              <a:rPr lang="en-US" altLang="ru-RU" sz="1000" b="1" dirty="0" smtClean="0">
                <a:solidFill>
                  <a:srgbClr val="FF0000"/>
                </a:solidFill>
              </a:rPr>
              <a:t>Centripetal (Normal</a:t>
            </a:r>
            <a:r>
              <a:rPr lang="en-US" altLang="ru-RU" sz="1000" b="1" dirty="0">
                <a:solidFill>
                  <a:srgbClr val="FF0000"/>
                </a:solidFill>
              </a:rPr>
              <a:t>) </a:t>
            </a:r>
            <a:r>
              <a:rPr lang="en-US" altLang="ru-RU" sz="1000" b="1" dirty="0" smtClean="0">
                <a:solidFill>
                  <a:srgbClr val="FF0000"/>
                </a:solidFill>
              </a:rPr>
              <a:t>Acceleration </a:t>
            </a:r>
            <a:r>
              <a:rPr lang="en-US" altLang="ru-RU" sz="1000" b="1" dirty="0">
                <a:solidFill>
                  <a:srgbClr val="FF0000"/>
                </a:solidFill>
              </a:rPr>
              <a:t>of </a:t>
            </a:r>
            <a:r>
              <a:rPr lang="en-US" altLang="ru-RU" sz="1000" b="1" dirty="0" smtClean="0">
                <a:solidFill>
                  <a:srgbClr val="FF0000"/>
                </a:solidFill>
              </a:rPr>
              <a:t>a Point </a:t>
            </a:r>
            <a:r>
              <a:rPr lang="en-US" altLang="ru-RU" sz="1000" b="1" dirty="0">
                <a:solidFill>
                  <a:srgbClr val="FF0000"/>
                </a:solidFill>
              </a:rPr>
              <a:t>in </a:t>
            </a:r>
            <a:r>
              <a:rPr lang="en-US" altLang="ru-RU" sz="1000" b="1" dirty="0" smtClean="0">
                <a:solidFill>
                  <a:srgbClr val="FF0000"/>
                </a:solidFill>
              </a:rPr>
              <a:t>Rotational Motion - </a:t>
            </a:r>
            <a:endParaRPr lang="en-US" altLang="ru-RU" sz="1000" b="1" dirty="0">
              <a:solidFill>
                <a:srgbClr val="FF0000"/>
              </a:solidFill>
            </a:endParaRPr>
          </a:p>
          <a:p>
            <a:pPr marL="0" indent="0">
              <a:buClr>
                <a:srgbClr val="00007D"/>
              </a:buClr>
              <a:buFont typeface="Wingdings" pitchFamily="2" charset="2"/>
              <a:buNone/>
            </a:pPr>
            <a:r>
              <a:rPr lang="en-US" altLang="ru-RU" sz="1000" dirty="0">
                <a:solidFill>
                  <a:srgbClr val="000000"/>
                </a:solidFill>
              </a:rPr>
              <a:t>This formula </a:t>
            </a:r>
            <a:r>
              <a:rPr lang="en-US" altLang="ru-RU" sz="1000" dirty="0" smtClean="0">
                <a:solidFill>
                  <a:srgbClr val="000000"/>
                </a:solidFill>
              </a:rPr>
              <a:t>describes </a:t>
            </a:r>
            <a:r>
              <a:rPr lang="en-US" altLang="ru-RU" sz="1000" dirty="0">
                <a:solidFill>
                  <a:srgbClr val="000000"/>
                </a:solidFill>
              </a:rPr>
              <a:t>both magnitude and direction of the </a:t>
            </a:r>
            <a:r>
              <a:rPr lang="en-US" altLang="ru-RU" sz="1000" dirty="0" smtClean="0">
                <a:solidFill>
                  <a:srgbClr val="000000"/>
                </a:solidFill>
              </a:rPr>
              <a:t>centripetal </a:t>
            </a:r>
            <a:r>
              <a:rPr lang="en-US" altLang="ru-RU" sz="1000" dirty="0">
                <a:solidFill>
                  <a:srgbClr val="000000"/>
                </a:solidFill>
              </a:rPr>
              <a:t>acceleration.</a:t>
            </a:r>
            <a:endParaRPr lang="ru-RU" altLang="ru-RU" sz="1000" dirty="0">
              <a:solidFill>
                <a:srgbClr val="000000"/>
              </a:solidFill>
            </a:endParaRPr>
          </a:p>
          <a:p>
            <a:pPr>
              <a:buClr>
                <a:srgbClr val="00007D"/>
              </a:buClr>
            </a:pPr>
            <a:endParaRPr lang="ru-RU" altLang="ru-RU" sz="1000" dirty="0" smtClean="0">
              <a:solidFill>
                <a:srgbClr val="000000"/>
              </a:solidFill>
            </a:endParaRPr>
          </a:p>
          <a:p>
            <a:pPr>
              <a:buClr>
                <a:srgbClr val="00007D"/>
              </a:buClr>
              <a:buFont typeface="Wingdings" pitchFamily="2" charset="2"/>
              <a:buNone/>
            </a:pPr>
            <a:endParaRPr lang="ru-RU" altLang="ru-RU" sz="1000" dirty="0">
              <a:solidFill>
                <a:srgbClr val="000000"/>
              </a:solidFill>
            </a:endParaRPr>
          </a:p>
        </p:txBody>
      </p:sp>
      <p:graphicFrame>
        <p:nvGraphicFramePr>
          <p:cNvPr id="327785" name="Object 105"/>
          <p:cNvGraphicFramePr>
            <a:graphicFrameLocks noChangeAspect="1"/>
          </p:cNvGraphicFramePr>
          <p:nvPr>
            <p:extLst>
              <p:ext uri="{D42A27DB-BD31-4B8C-83A1-F6EECF244321}">
                <p14:modId xmlns:p14="http://schemas.microsoft.com/office/powerpoint/2010/main" val="833311905"/>
              </p:ext>
            </p:extLst>
          </p:nvPr>
        </p:nvGraphicFramePr>
        <p:xfrm>
          <a:off x="7711281" y="4474291"/>
          <a:ext cx="1163637" cy="254000"/>
        </p:xfrm>
        <a:graphic>
          <a:graphicData uri="http://schemas.openxmlformats.org/presentationml/2006/ole">
            <mc:AlternateContent xmlns:mc="http://schemas.openxmlformats.org/markup-compatibility/2006">
              <mc:Choice xmlns:v="urn:schemas-microsoft-com:vml" Requires="v">
                <p:oleObj spid="_x0000_s1467414" name="Equation" r:id="rId27" imgW="1041120" imgH="228600" progId="Equation.DSMT4">
                  <p:embed/>
                </p:oleObj>
              </mc:Choice>
              <mc:Fallback>
                <p:oleObj name="Equation" r:id="rId27" imgW="1041120" imgH="228600" progId="Equation.DSMT4">
                  <p:embed/>
                  <p:pic>
                    <p:nvPicPr>
                      <p:cNvPr id="0" name=""/>
                      <p:cNvPicPr>
                        <a:picLocks noChangeAspect="1" noChangeArrowheads="1"/>
                      </p:cNvPicPr>
                      <p:nvPr/>
                    </p:nvPicPr>
                    <p:blipFill>
                      <a:blip r:embed="rId28"/>
                      <a:srcRect/>
                      <a:stretch>
                        <a:fillRect/>
                      </a:stretch>
                    </p:blipFill>
                    <p:spPr bwMode="auto">
                      <a:xfrm>
                        <a:off x="7711281" y="4474291"/>
                        <a:ext cx="1163637" cy="2540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graphicFrame>
        <p:nvGraphicFramePr>
          <p:cNvPr id="327786" name="Object 106"/>
          <p:cNvGraphicFramePr>
            <a:graphicFrameLocks noChangeAspect="1"/>
          </p:cNvGraphicFramePr>
          <p:nvPr>
            <p:extLst>
              <p:ext uri="{D42A27DB-BD31-4B8C-83A1-F6EECF244321}">
                <p14:modId xmlns:p14="http://schemas.microsoft.com/office/powerpoint/2010/main" val="1868941574"/>
              </p:ext>
            </p:extLst>
          </p:nvPr>
        </p:nvGraphicFramePr>
        <p:xfrm>
          <a:off x="5369738" y="6353175"/>
          <a:ext cx="1262063" cy="254000"/>
        </p:xfrm>
        <a:graphic>
          <a:graphicData uri="http://schemas.openxmlformats.org/presentationml/2006/ole">
            <mc:AlternateContent xmlns:mc="http://schemas.openxmlformats.org/markup-compatibility/2006">
              <mc:Choice xmlns:v="urn:schemas-microsoft-com:vml" Requires="v">
                <p:oleObj spid="_x0000_s1467415" name="Equation" r:id="rId29" imgW="1130040" imgH="228600" progId="Equation.DSMT4">
                  <p:embed/>
                </p:oleObj>
              </mc:Choice>
              <mc:Fallback>
                <p:oleObj name="Equation" r:id="rId29" imgW="1130040" imgH="228600" progId="Equation.DSMT4">
                  <p:embed/>
                  <p:pic>
                    <p:nvPicPr>
                      <p:cNvPr id="0" name=""/>
                      <p:cNvPicPr>
                        <a:picLocks noChangeAspect="1" noChangeArrowheads="1"/>
                      </p:cNvPicPr>
                      <p:nvPr/>
                    </p:nvPicPr>
                    <p:blipFill>
                      <a:blip r:embed="rId30"/>
                      <a:srcRect/>
                      <a:stretch>
                        <a:fillRect/>
                      </a:stretch>
                    </p:blipFill>
                    <p:spPr bwMode="auto">
                      <a:xfrm>
                        <a:off x="5369738" y="6353175"/>
                        <a:ext cx="1262063" cy="254000"/>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7787" name="Text Box 107"/>
          <p:cNvSpPr txBox="1">
            <a:spLocks noChangeArrowheads="1"/>
          </p:cNvSpPr>
          <p:nvPr/>
        </p:nvSpPr>
        <p:spPr bwMode="auto">
          <a:xfrm>
            <a:off x="1276384" y="4905315"/>
            <a:ext cx="207482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dirty="0" smtClean="0">
                <a:solidFill>
                  <a:srgbClr val="000000"/>
                </a:solidFill>
                <a:latin typeface="Arial" charset="0"/>
              </a:rPr>
              <a:t>The modulus </a:t>
            </a:r>
            <a:r>
              <a:rPr lang="en-US" altLang="ru-RU" sz="1000" dirty="0">
                <a:solidFill>
                  <a:srgbClr val="000000"/>
                </a:solidFill>
                <a:latin typeface="Arial" charset="0"/>
              </a:rPr>
              <a:t>of this cross-product </a:t>
            </a:r>
            <a:r>
              <a:rPr lang="en-US" altLang="ru-RU" sz="1000" dirty="0" smtClean="0">
                <a:solidFill>
                  <a:srgbClr val="000000"/>
                </a:solidFill>
                <a:latin typeface="Arial" charset="0"/>
              </a:rPr>
              <a:t>is</a:t>
            </a:r>
            <a:endParaRPr lang="ru-RU" altLang="ru-RU" sz="1000" dirty="0">
              <a:solidFill>
                <a:srgbClr val="000000"/>
              </a:solidFill>
              <a:latin typeface="Arial" charset="0"/>
            </a:endParaRPr>
          </a:p>
          <a:p>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graphicFrame>
        <p:nvGraphicFramePr>
          <p:cNvPr id="327788" name="Object 108"/>
          <p:cNvGraphicFramePr>
            <a:graphicFrameLocks noChangeAspect="1"/>
          </p:cNvGraphicFramePr>
          <p:nvPr>
            <p:extLst>
              <p:ext uri="{D42A27DB-BD31-4B8C-83A1-F6EECF244321}">
                <p14:modId xmlns:p14="http://schemas.microsoft.com/office/powerpoint/2010/main" val="1164837297"/>
              </p:ext>
            </p:extLst>
          </p:nvPr>
        </p:nvGraphicFramePr>
        <p:xfrm>
          <a:off x="3232150" y="4914900"/>
          <a:ext cx="1631950" cy="282575"/>
        </p:xfrm>
        <a:graphic>
          <a:graphicData uri="http://schemas.openxmlformats.org/presentationml/2006/ole">
            <mc:AlternateContent xmlns:mc="http://schemas.openxmlformats.org/markup-compatibility/2006">
              <mc:Choice xmlns:v="urn:schemas-microsoft-com:vml" Requires="v">
                <p:oleObj spid="_x0000_s1467416" name="Equation" r:id="rId31" imgW="1460160" imgH="253800" progId="Equation.DSMT4">
                  <p:embed/>
                </p:oleObj>
              </mc:Choice>
              <mc:Fallback>
                <p:oleObj name="Equation" r:id="rId31" imgW="1460160" imgH="253800" progId="Equation.DSMT4">
                  <p:embed/>
                  <p:pic>
                    <p:nvPicPr>
                      <p:cNvPr id="0" name=""/>
                      <p:cNvPicPr>
                        <a:picLocks noChangeAspect="1" noChangeArrowheads="1"/>
                      </p:cNvPicPr>
                      <p:nvPr/>
                    </p:nvPicPr>
                    <p:blipFill>
                      <a:blip r:embed="rId32"/>
                      <a:srcRect/>
                      <a:stretch>
                        <a:fillRect/>
                      </a:stretch>
                    </p:blipFill>
                    <p:spPr bwMode="auto">
                      <a:xfrm>
                        <a:off x="3232150" y="4914900"/>
                        <a:ext cx="1631950" cy="282575"/>
                      </a:xfrm>
                      <a:prstGeom prst="rect">
                        <a:avLst/>
                      </a:prstGeom>
                      <a:noFill/>
                      <a:ln w="9525">
                        <a:solidFill>
                          <a:srgbClr val="0000FF"/>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789" name="Rectangle 109"/>
          <p:cNvSpPr>
            <a:spLocks noChangeArrowheads="1"/>
          </p:cNvSpPr>
          <p:nvPr/>
        </p:nvSpPr>
        <p:spPr bwMode="auto">
          <a:xfrm>
            <a:off x="3981257" y="4928942"/>
            <a:ext cx="857443" cy="438150"/>
          </a:xfrm>
          <a:prstGeom prst="rect">
            <a:avLst/>
          </a:prstGeom>
          <a:solidFill>
            <a:srgbClr val="CCFFFF">
              <a:alpha val="20000"/>
            </a:srgbClr>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90" name="AutoShape 110"/>
          <p:cNvSpPr>
            <a:spLocks noChangeArrowheads="1"/>
          </p:cNvSpPr>
          <p:nvPr/>
        </p:nvSpPr>
        <p:spPr bwMode="auto">
          <a:xfrm rot="5400000">
            <a:off x="4090884" y="5239544"/>
            <a:ext cx="323850" cy="195262"/>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CCFFFF"/>
          </a:solidFill>
          <a:ln w="9525" algn="ctr">
            <a:solidFill>
              <a:srgbClr val="008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91" name="Text Box 111"/>
          <p:cNvSpPr txBox="1">
            <a:spLocks noChangeArrowheads="1"/>
          </p:cNvSpPr>
          <p:nvPr/>
        </p:nvSpPr>
        <p:spPr bwMode="auto">
          <a:xfrm>
            <a:off x="4155178" y="5393079"/>
            <a:ext cx="356379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latin typeface="Arial" charset="0"/>
              </a:rPr>
              <a:t>1, </a:t>
            </a:r>
            <a:r>
              <a:rPr lang="en-US" altLang="ru-RU" sz="1000" dirty="0" smtClean="0">
                <a:solidFill>
                  <a:srgbClr val="000000"/>
                </a:solidFill>
                <a:latin typeface="Arial" charset="0"/>
              </a:rPr>
              <a:t>since the  velocity vector is perpendicular to the vector of </a:t>
            </a:r>
          </a:p>
          <a:p>
            <a:r>
              <a:rPr lang="en-US" altLang="ru-RU" sz="1000" dirty="0" smtClean="0">
                <a:solidFill>
                  <a:srgbClr val="000000"/>
                </a:solidFill>
                <a:latin typeface="Arial" charset="0"/>
              </a:rPr>
              <a:t>the angular velocity.</a:t>
            </a:r>
            <a:endParaRPr lang="ru-RU" altLang="ru-RU" sz="1000" dirty="0">
              <a:solidFill>
                <a:srgbClr val="000000"/>
              </a:solidFill>
              <a:latin typeface="Arial" charset="0"/>
            </a:endParaRPr>
          </a:p>
        </p:txBody>
      </p:sp>
      <p:grpSp>
        <p:nvGrpSpPr>
          <p:cNvPr id="327829" name="Group 149"/>
          <p:cNvGrpSpPr>
            <a:grpSpLocks/>
          </p:cNvGrpSpPr>
          <p:nvPr/>
        </p:nvGrpSpPr>
        <p:grpSpPr bwMode="auto">
          <a:xfrm>
            <a:off x="7681913" y="4722813"/>
            <a:ext cx="1112837" cy="1887537"/>
            <a:chOff x="4839" y="2975"/>
            <a:chExt cx="701" cy="1189"/>
          </a:xfrm>
        </p:grpSpPr>
        <p:sp>
          <p:nvSpPr>
            <p:cNvPr id="327793" name="AutoShape 113"/>
            <p:cNvSpPr>
              <a:spLocks noChangeArrowheads="1"/>
            </p:cNvSpPr>
            <p:nvPr/>
          </p:nvSpPr>
          <p:spPr bwMode="auto">
            <a:xfrm>
              <a:off x="5027" y="3215"/>
              <a:ext cx="366" cy="744"/>
            </a:xfrm>
            <a:prstGeom prst="can">
              <a:avLst>
                <a:gd name="adj" fmla="val 50820"/>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7794" name="Group 114"/>
            <p:cNvGrpSpPr>
              <a:grpSpLocks/>
            </p:cNvGrpSpPr>
            <p:nvPr/>
          </p:nvGrpSpPr>
          <p:grpSpPr bwMode="auto">
            <a:xfrm>
              <a:off x="5141" y="3014"/>
              <a:ext cx="161" cy="115"/>
              <a:chOff x="2082" y="2259"/>
              <a:chExt cx="161" cy="115"/>
            </a:xfrm>
          </p:grpSpPr>
          <p:grpSp>
            <p:nvGrpSpPr>
              <p:cNvPr id="327795" name="Group 115"/>
              <p:cNvGrpSpPr>
                <a:grpSpLocks/>
              </p:cNvGrpSpPr>
              <p:nvPr/>
            </p:nvGrpSpPr>
            <p:grpSpPr bwMode="auto">
              <a:xfrm>
                <a:off x="2082" y="2260"/>
                <a:ext cx="56" cy="114"/>
                <a:chOff x="1056" y="2326"/>
                <a:chExt cx="56" cy="114"/>
              </a:xfrm>
            </p:grpSpPr>
            <p:sp>
              <p:nvSpPr>
                <p:cNvPr id="327796" name="Rectangle 11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797" name="Line 11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798" name="Group 118"/>
              <p:cNvGrpSpPr>
                <a:grpSpLocks/>
              </p:cNvGrpSpPr>
              <p:nvPr/>
            </p:nvGrpSpPr>
            <p:grpSpPr bwMode="auto">
              <a:xfrm flipH="1">
                <a:off x="2187" y="2259"/>
                <a:ext cx="56" cy="114"/>
                <a:chOff x="1056" y="2326"/>
                <a:chExt cx="56" cy="114"/>
              </a:xfrm>
            </p:grpSpPr>
            <p:sp>
              <p:nvSpPr>
                <p:cNvPr id="327799" name="Rectangle 11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00" name="Line 120"/>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7801" name="Group 121"/>
            <p:cNvGrpSpPr>
              <a:grpSpLocks/>
            </p:cNvGrpSpPr>
            <p:nvPr/>
          </p:nvGrpSpPr>
          <p:grpSpPr bwMode="auto">
            <a:xfrm>
              <a:off x="5139" y="4002"/>
              <a:ext cx="161" cy="115"/>
              <a:chOff x="2082" y="2259"/>
              <a:chExt cx="161" cy="115"/>
            </a:xfrm>
          </p:grpSpPr>
          <p:grpSp>
            <p:nvGrpSpPr>
              <p:cNvPr id="327802" name="Group 122"/>
              <p:cNvGrpSpPr>
                <a:grpSpLocks/>
              </p:cNvGrpSpPr>
              <p:nvPr/>
            </p:nvGrpSpPr>
            <p:grpSpPr bwMode="auto">
              <a:xfrm>
                <a:off x="2082" y="2260"/>
                <a:ext cx="56" cy="114"/>
                <a:chOff x="1056" y="2326"/>
                <a:chExt cx="56" cy="114"/>
              </a:xfrm>
            </p:grpSpPr>
            <p:sp>
              <p:nvSpPr>
                <p:cNvPr id="327803" name="Rectangle 12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04" name="Line 12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7805" name="Group 125"/>
              <p:cNvGrpSpPr>
                <a:grpSpLocks/>
              </p:cNvGrpSpPr>
              <p:nvPr/>
            </p:nvGrpSpPr>
            <p:grpSpPr bwMode="auto">
              <a:xfrm flipH="1">
                <a:off x="2187" y="2259"/>
                <a:ext cx="56" cy="114"/>
                <a:chOff x="1056" y="2326"/>
                <a:chExt cx="56" cy="114"/>
              </a:xfrm>
            </p:grpSpPr>
            <p:sp>
              <p:nvSpPr>
                <p:cNvPr id="327806" name="Rectangle 12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07" name="Line 12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7808" name="Rectangle 128"/>
            <p:cNvSpPr>
              <a:spLocks noChangeArrowheads="1"/>
            </p:cNvSpPr>
            <p:nvPr/>
          </p:nvSpPr>
          <p:spPr bwMode="auto">
            <a:xfrm>
              <a:off x="5138" y="4114"/>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09" name="AutoShape 129"/>
            <p:cNvSpPr>
              <a:spLocks noChangeArrowheads="1"/>
            </p:cNvSpPr>
            <p:nvPr/>
          </p:nvSpPr>
          <p:spPr bwMode="auto">
            <a:xfrm>
              <a:off x="5099" y="3149"/>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10" name="Text Box 130"/>
            <p:cNvSpPr txBox="1">
              <a:spLocks noChangeArrowheads="1"/>
            </p:cNvSpPr>
            <p:nvPr/>
          </p:nvSpPr>
          <p:spPr bwMode="auto">
            <a:xfrm>
              <a:off x="5251" y="3064"/>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7811" name="AutoShape 131"/>
            <p:cNvSpPr>
              <a:spLocks noChangeArrowheads="1"/>
            </p:cNvSpPr>
            <p:nvPr/>
          </p:nvSpPr>
          <p:spPr bwMode="auto">
            <a:xfrm rot="-5400000">
              <a:off x="5107" y="3730"/>
              <a:ext cx="234" cy="62"/>
            </a:xfrm>
            <a:prstGeom prst="rightArrow">
              <a:avLst>
                <a:gd name="adj1" fmla="val 50000"/>
                <a:gd name="adj2" fmla="val 94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812" name="Object 132"/>
            <p:cNvGraphicFramePr>
              <a:graphicFrameLocks noChangeAspect="1"/>
            </p:cNvGraphicFramePr>
            <p:nvPr/>
          </p:nvGraphicFramePr>
          <p:xfrm>
            <a:off x="5269" y="3697"/>
            <a:ext cx="104" cy="104"/>
          </p:xfrm>
          <a:graphic>
            <a:graphicData uri="http://schemas.openxmlformats.org/presentationml/2006/ole">
              <mc:AlternateContent xmlns:mc="http://schemas.openxmlformats.org/markup-compatibility/2006">
                <mc:Choice xmlns:v="urn:schemas-microsoft-com:vml" Requires="v">
                  <p:oleObj spid="_x0000_s1467417" name="Формула" r:id="rId33" imgW="164880" imgH="164880" progId="Equation.3">
                    <p:embed/>
                  </p:oleObj>
                </mc:Choice>
                <mc:Fallback>
                  <p:oleObj name="Формула" r:id="rId33" imgW="164880" imgH="1648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269" y="3697"/>
                          <a:ext cx="10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13" name="Oval 133"/>
            <p:cNvSpPr>
              <a:spLocks noChangeArrowheads="1"/>
            </p:cNvSpPr>
            <p:nvPr/>
          </p:nvSpPr>
          <p:spPr bwMode="auto">
            <a:xfrm>
              <a:off x="5063" y="3481"/>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14" name="Oval 134"/>
            <p:cNvSpPr>
              <a:spLocks noChangeArrowheads="1"/>
            </p:cNvSpPr>
            <p:nvPr/>
          </p:nvSpPr>
          <p:spPr bwMode="auto">
            <a:xfrm>
              <a:off x="5206" y="3882"/>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15" name="Oval 135"/>
            <p:cNvSpPr>
              <a:spLocks noChangeArrowheads="1"/>
            </p:cNvSpPr>
            <p:nvPr/>
          </p:nvSpPr>
          <p:spPr bwMode="auto">
            <a:xfrm>
              <a:off x="5033" y="3359"/>
              <a:ext cx="354" cy="168"/>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816" name="Object 136"/>
            <p:cNvGraphicFramePr>
              <a:graphicFrameLocks noChangeAspect="1"/>
            </p:cNvGraphicFramePr>
            <p:nvPr/>
          </p:nvGraphicFramePr>
          <p:xfrm>
            <a:off x="5064" y="3688"/>
            <a:ext cx="80" cy="96"/>
          </p:xfrm>
          <a:graphic>
            <a:graphicData uri="http://schemas.openxmlformats.org/presentationml/2006/ole">
              <mc:AlternateContent xmlns:mc="http://schemas.openxmlformats.org/markup-compatibility/2006">
                <mc:Choice xmlns:v="urn:schemas-microsoft-com:vml" Requires="v">
                  <p:oleObj spid="_x0000_s1467418" name="Формула" r:id="rId34" imgW="126720" imgH="152280" progId="Equation.3">
                    <p:embed/>
                  </p:oleObj>
                </mc:Choice>
                <mc:Fallback>
                  <p:oleObj name="Формула" r:id="rId34" imgW="126720" imgH="1522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64" y="3688"/>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17" name="Line 137"/>
            <p:cNvSpPr>
              <a:spLocks noChangeShapeType="1"/>
            </p:cNvSpPr>
            <p:nvPr/>
          </p:nvSpPr>
          <p:spPr bwMode="auto">
            <a:xfrm flipV="1">
              <a:off x="5081" y="3437"/>
              <a:ext cx="132" cy="5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818" name="Text Box 138"/>
            <p:cNvSpPr txBox="1">
              <a:spLocks noChangeArrowheads="1"/>
            </p:cNvSpPr>
            <p:nvPr/>
          </p:nvSpPr>
          <p:spPr bwMode="auto">
            <a:xfrm>
              <a:off x="4998" y="3341"/>
              <a:ext cx="166"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R</a:t>
              </a:r>
              <a:endParaRPr lang="ru-RU" altLang="ru-RU" sz="1000" i="1" dirty="0">
                <a:solidFill>
                  <a:srgbClr val="000000"/>
                </a:solidFill>
                <a:latin typeface="Times New Roman" pitchFamily="18" charset="0"/>
                <a:cs typeface="Times New Roman" pitchFamily="18" charset="0"/>
              </a:endParaRPr>
            </a:p>
          </p:txBody>
        </p:sp>
        <p:sp>
          <p:nvSpPr>
            <p:cNvPr id="327819" name="AutoShape 139"/>
            <p:cNvSpPr>
              <a:spLocks noChangeArrowheads="1"/>
            </p:cNvSpPr>
            <p:nvPr/>
          </p:nvSpPr>
          <p:spPr bwMode="auto">
            <a:xfrm rot="5400000" flipV="1">
              <a:off x="4711" y="3562"/>
              <a:ext cx="633" cy="378"/>
            </a:xfrm>
            <a:prstGeom prst="parallelogram">
              <a:avLst>
                <a:gd name="adj" fmla="val 41865"/>
              </a:avLst>
            </a:prstGeom>
            <a:solidFill>
              <a:srgbClr val="FFFF00">
                <a:alpha val="32001"/>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20" name="AutoShape 140"/>
            <p:cNvSpPr>
              <a:spLocks noChangeArrowheads="1"/>
            </p:cNvSpPr>
            <p:nvPr/>
          </p:nvSpPr>
          <p:spPr bwMode="auto">
            <a:xfrm rot="-20366638">
              <a:off x="5092" y="3529"/>
              <a:ext cx="294" cy="68"/>
            </a:xfrm>
            <a:prstGeom prst="rightArrow">
              <a:avLst>
                <a:gd name="adj1" fmla="val 50000"/>
                <a:gd name="adj2" fmla="val 10808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21" name="Line 141"/>
            <p:cNvSpPr>
              <a:spLocks noChangeShapeType="1"/>
            </p:cNvSpPr>
            <p:nvPr/>
          </p:nvSpPr>
          <p:spPr bwMode="auto">
            <a:xfrm flipH="1" flipV="1">
              <a:off x="5093" y="3521"/>
              <a:ext cx="114" cy="36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7822" name="Line 142"/>
            <p:cNvSpPr>
              <a:spLocks noChangeShapeType="1"/>
            </p:cNvSpPr>
            <p:nvPr/>
          </p:nvSpPr>
          <p:spPr bwMode="auto">
            <a:xfrm>
              <a:off x="5219" y="2975"/>
              <a:ext cx="0"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27823" name="Object 143"/>
            <p:cNvGraphicFramePr>
              <a:graphicFrameLocks noChangeAspect="1"/>
            </p:cNvGraphicFramePr>
            <p:nvPr/>
          </p:nvGraphicFramePr>
          <p:xfrm>
            <a:off x="5442" y="3534"/>
            <a:ext cx="98" cy="127"/>
          </p:xfrm>
          <a:graphic>
            <a:graphicData uri="http://schemas.openxmlformats.org/presentationml/2006/ole">
              <mc:AlternateContent xmlns:mc="http://schemas.openxmlformats.org/markup-compatibility/2006">
                <mc:Choice xmlns:v="urn:schemas-microsoft-com:vml" Requires="v">
                  <p:oleObj spid="_x0000_s1467419" name="Формула" r:id="rId35" imgW="126720" imgH="164880" progId="Equation.3">
                    <p:embed/>
                  </p:oleObj>
                </mc:Choice>
                <mc:Fallback>
                  <p:oleObj name="Формула" r:id="rId35" imgW="126720" imgH="16488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5442" y="3534"/>
                          <a:ext cx="98" cy="1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7825" name="Text Box 145"/>
          <p:cNvSpPr txBox="1">
            <a:spLocks noChangeArrowheads="1"/>
          </p:cNvSpPr>
          <p:nvPr/>
        </p:nvSpPr>
        <p:spPr bwMode="auto">
          <a:xfrm>
            <a:off x="4946651" y="4967287"/>
            <a:ext cx="625474"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Hence, </a:t>
            </a:r>
            <a:endParaRPr lang="ru-RU" altLang="ru-RU" sz="1000" i="1" dirty="0">
              <a:solidFill>
                <a:srgbClr val="000000"/>
              </a:solidFill>
              <a:latin typeface="Arial" charset="0"/>
              <a:sym typeface="Symbol" pitchFamily="18" charset="2"/>
            </a:endParaRPr>
          </a:p>
        </p:txBody>
      </p:sp>
      <p:graphicFrame>
        <p:nvGraphicFramePr>
          <p:cNvPr id="327826" name="Object 146"/>
          <p:cNvGraphicFramePr>
            <a:graphicFrameLocks noChangeAspect="1"/>
          </p:cNvGraphicFramePr>
          <p:nvPr>
            <p:extLst>
              <p:ext uri="{D42A27DB-BD31-4B8C-83A1-F6EECF244321}">
                <p14:modId xmlns:p14="http://schemas.microsoft.com/office/powerpoint/2010/main" val="2559225661"/>
              </p:ext>
            </p:extLst>
          </p:nvPr>
        </p:nvGraphicFramePr>
        <p:xfrm>
          <a:off x="5465763" y="4949825"/>
          <a:ext cx="1965325" cy="268288"/>
        </p:xfrm>
        <a:graphic>
          <a:graphicData uri="http://schemas.openxmlformats.org/presentationml/2006/ole">
            <mc:AlternateContent xmlns:mc="http://schemas.openxmlformats.org/markup-compatibility/2006">
              <mc:Choice xmlns:v="urn:schemas-microsoft-com:vml" Requires="v">
                <p:oleObj spid="_x0000_s1467420" name="Equation" r:id="rId37" imgW="1752480" imgH="241200" progId="Equation.DSMT4">
                  <p:embed/>
                </p:oleObj>
              </mc:Choice>
              <mc:Fallback>
                <p:oleObj name="Equation" r:id="rId37" imgW="1752480" imgH="241200" progId="Equation.DSMT4">
                  <p:embed/>
                  <p:pic>
                    <p:nvPicPr>
                      <p:cNvPr id="0" name=""/>
                      <p:cNvPicPr>
                        <a:picLocks noChangeAspect="1" noChangeArrowheads="1"/>
                      </p:cNvPicPr>
                      <p:nvPr/>
                    </p:nvPicPr>
                    <p:blipFill>
                      <a:blip r:embed="rId38"/>
                      <a:srcRect/>
                      <a:stretch>
                        <a:fillRect/>
                      </a:stretch>
                    </p:blipFill>
                    <p:spPr bwMode="auto">
                      <a:xfrm>
                        <a:off x="5465763" y="4949825"/>
                        <a:ext cx="1965325" cy="268288"/>
                      </a:xfrm>
                      <a:prstGeom prst="rect">
                        <a:avLst/>
                      </a:prstGeom>
                      <a:pattFill prst="pct50">
                        <a:fgClr>
                          <a:srgbClr val="FFFF99"/>
                        </a:fgClr>
                        <a:bgClr>
                          <a:schemeClr val="bg1"/>
                        </a:bgClr>
                      </a:pattFill>
                      <a:ln w="9525">
                        <a:solidFill>
                          <a:srgbClr val="FF0000"/>
                        </a:solidFill>
                        <a:miter lim="800000"/>
                        <a:headEnd/>
                        <a:tailEnd/>
                      </a:ln>
                      <a:effectLst/>
                      <a:extLst/>
                    </p:spPr>
                  </p:pic>
                </p:oleObj>
              </mc:Fallback>
            </mc:AlternateContent>
          </a:graphicData>
        </a:graphic>
      </p:graphicFrame>
      <p:sp>
        <p:nvSpPr>
          <p:cNvPr id="327827" name="Text Box 147"/>
          <p:cNvSpPr txBox="1">
            <a:spLocks noChangeArrowheads="1"/>
          </p:cNvSpPr>
          <p:nvPr/>
        </p:nvSpPr>
        <p:spPr bwMode="auto">
          <a:xfrm>
            <a:off x="129015" y="5680045"/>
            <a:ext cx="79009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a:solidFill>
                  <a:srgbClr val="000000"/>
                </a:solidFill>
                <a:latin typeface="Arial" charset="0"/>
              </a:rPr>
              <a:t>Direction </a:t>
            </a:r>
            <a:r>
              <a:rPr lang="en-US" altLang="ru-RU" sz="1000" dirty="0">
                <a:solidFill>
                  <a:srgbClr val="000000"/>
                </a:solidFill>
                <a:latin typeface="Arial" charset="0"/>
              </a:rPr>
              <a:t>of the </a:t>
            </a:r>
            <a:r>
              <a:rPr lang="en-US" altLang="ru-RU" sz="1000" dirty="0" smtClean="0">
                <a:solidFill>
                  <a:srgbClr val="000000"/>
                </a:solidFill>
                <a:latin typeface="Arial" charset="0"/>
              </a:rPr>
              <a:t>centripetal </a:t>
            </a:r>
            <a:r>
              <a:rPr lang="en-US" altLang="ru-RU" sz="1000" dirty="0">
                <a:solidFill>
                  <a:srgbClr val="000000"/>
                </a:solidFill>
                <a:latin typeface="Arial" charset="0"/>
              </a:rPr>
              <a:t>acceleration can be determined in accordance with the </a:t>
            </a:r>
            <a:r>
              <a:rPr lang="en-US" altLang="ru-RU" sz="1000" dirty="0" smtClean="0">
                <a:solidFill>
                  <a:srgbClr val="000000"/>
                </a:solidFill>
                <a:latin typeface="Arial" charset="0"/>
              </a:rPr>
              <a:t>cross-product definition or the right-hand </a:t>
            </a:r>
            <a:r>
              <a:rPr lang="en-US" altLang="ru-RU" sz="1000" dirty="0">
                <a:solidFill>
                  <a:srgbClr val="000000"/>
                </a:solidFill>
                <a:latin typeface="Arial" charset="0"/>
              </a:rPr>
              <a:t>rule</a:t>
            </a:r>
            <a:r>
              <a:rPr lang="ru-RU" altLang="ru-RU" sz="1000" dirty="0">
                <a:solidFill>
                  <a:srgbClr val="000000"/>
                </a:solidFill>
                <a:latin typeface="Arial" charset="0"/>
              </a:rPr>
              <a:t>. </a:t>
            </a:r>
            <a:r>
              <a:rPr lang="en-US" altLang="ru-RU" sz="1000" dirty="0">
                <a:solidFill>
                  <a:srgbClr val="000000"/>
                </a:solidFill>
                <a:latin typeface="Arial" charset="0"/>
              </a:rPr>
              <a:t> </a:t>
            </a:r>
            <a:endParaRPr lang="ru-RU" altLang="ru-RU" sz="1000" i="1" dirty="0">
              <a:solidFill>
                <a:srgbClr val="000000"/>
              </a:solidFill>
              <a:latin typeface="Arial" charset="0"/>
              <a:sym typeface="Symbol" pitchFamily="18" charset="2"/>
            </a:endParaRPr>
          </a:p>
          <a:p>
            <a:r>
              <a:rPr lang="ru-RU" altLang="ru-RU" sz="1000" dirty="0" smtClean="0">
                <a:solidFill>
                  <a:srgbClr val="000000"/>
                </a:solidFill>
                <a:latin typeface="Arial" charset="0"/>
              </a:rPr>
              <a:t> </a:t>
            </a:r>
            <a:r>
              <a:rPr lang="en-US"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sp>
        <p:nvSpPr>
          <p:cNvPr id="327828" name="AutoShape 148"/>
          <p:cNvSpPr>
            <a:spLocks noChangeArrowheads="1"/>
          </p:cNvSpPr>
          <p:nvPr/>
        </p:nvSpPr>
        <p:spPr bwMode="auto">
          <a:xfrm rot="-23276849">
            <a:off x="8080375" y="5434013"/>
            <a:ext cx="193675" cy="119062"/>
          </a:xfrm>
          <a:prstGeom prst="rightArrow">
            <a:avLst>
              <a:gd name="adj1" fmla="val 50000"/>
              <a:gd name="adj2" fmla="val 4066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7830" name="Object 150"/>
          <p:cNvGraphicFramePr>
            <a:graphicFrameLocks noChangeAspect="1"/>
          </p:cNvGraphicFramePr>
          <p:nvPr>
            <p:extLst>
              <p:ext uri="{D42A27DB-BD31-4B8C-83A1-F6EECF244321}">
                <p14:modId xmlns:p14="http://schemas.microsoft.com/office/powerpoint/2010/main" val="639977827"/>
              </p:ext>
            </p:extLst>
          </p:nvPr>
        </p:nvGraphicFramePr>
        <p:xfrm>
          <a:off x="8285163" y="5332413"/>
          <a:ext cx="309562" cy="277812"/>
        </p:xfrm>
        <a:graphic>
          <a:graphicData uri="http://schemas.openxmlformats.org/presentationml/2006/ole">
            <mc:AlternateContent xmlns:mc="http://schemas.openxmlformats.org/markup-compatibility/2006">
              <mc:Choice xmlns:v="urn:schemas-microsoft-com:vml" Requires="v">
                <p:oleObj spid="_x0000_s1467421" name="Equation" r:id="rId39" imgW="253800" imgH="228600" progId="Equation.DSMT4">
                  <p:embed/>
                </p:oleObj>
              </mc:Choice>
              <mc:Fallback>
                <p:oleObj name="Equation" r:id="rId39" imgW="253800" imgH="228600" progId="Equation.DSMT4">
                  <p:embed/>
                  <p:pic>
                    <p:nvPicPr>
                      <p:cNvPr id="0" name=""/>
                      <p:cNvPicPr>
                        <a:picLocks noChangeAspect="1" noChangeArrowheads="1"/>
                      </p:cNvPicPr>
                      <p:nvPr/>
                    </p:nvPicPr>
                    <p:blipFill>
                      <a:blip r:embed="rId40"/>
                      <a:srcRect/>
                      <a:stretch>
                        <a:fillRect/>
                      </a:stretch>
                    </p:blipFill>
                    <p:spPr bwMode="auto">
                      <a:xfrm>
                        <a:off x="8285163" y="5332413"/>
                        <a:ext cx="309562" cy="2778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7831" name="Text Box 151"/>
          <p:cNvSpPr txBox="1">
            <a:spLocks noChangeArrowheads="1"/>
          </p:cNvSpPr>
          <p:nvPr/>
        </p:nvSpPr>
        <p:spPr bwMode="auto">
          <a:xfrm>
            <a:off x="129016" y="6056352"/>
            <a:ext cx="790098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9999FF">
                    <a:lumMod val="50000"/>
                  </a:srgbClr>
                </a:solidFill>
                <a:latin typeface="Arial" charset="0"/>
              </a:rPr>
              <a:t>Hence, </a:t>
            </a:r>
            <a:r>
              <a:rPr lang="en-US" altLang="ru-RU" sz="1000" b="1" dirty="0">
                <a:solidFill>
                  <a:srgbClr val="9999FF">
                    <a:lumMod val="50000"/>
                  </a:srgbClr>
                </a:solidFill>
                <a:latin typeface="Arial" charset="0"/>
              </a:rPr>
              <a:t>the cross-product</a:t>
            </a:r>
            <a:r>
              <a:rPr lang="ru-RU" altLang="ru-RU" sz="1000" b="1" dirty="0">
                <a:solidFill>
                  <a:srgbClr val="9999FF">
                    <a:lumMod val="50000"/>
                  </a:srgbClr>
                </a:solidFill>
                <a:latin typeface="Arial" charset="0"/>
              </a:rPr>
              <a:t> </a:t>
            </a:r>
            <a:r>
              <a:rPr lang="en-US" altLang="ru-RU" sz="1000" b="1" dirty="0">
                <a:solidFill>
                  <a:srgbClr val="9999FF">
                    <a:lumMod val="50000"/>
                  </a:srgbClr>
                </a:solidFill>
                <a:latin typeface="Arial" charset="0"/>
              </a:rPr>
              <a:t>of the angular </a:t>
            </a:r>
            <a:r>
              <a:rPr lang="en-US" altLang="ru-RU" sz="1000" b="1" dirty="0" smtClean="0">
                <a:solidFill>
                  <a:srgbClr val="9999FF">
                    <a:lumMod val="50000"/>
                  </a:srgbClr>
                </a:solidFill>
                <a:latin typeface="Arial" charset="0"/>
              </a:rPr>
              <a:t>velocity </a:t>
            </a:r>
            <a:r>
              <a:rPr lang="en-US" altLang="ru-RU" sz="1000" b="1" dirty="0">
                <a:solidFill>
                  <a:srgbClr val="9999FF">
                    <a:lumMod val="50000"/>
                  </a:srgbClr>
                </a:solidFill>
                <a:latin typeface="Arial" charset="0"/>
              </a:rPr>
              <a:t>of a body </a:t>
            </a:r>
            <a:r>
              <a:rPr lang="en-US" altLang="ru-RU" sz="1000" b="1" dirty="0" smtClean="0">
                <a:solidFill>
                  <a:srgbClr val="9999FF">
                    <a:lumMod val="50000"/>
                  </a:srgbClr>
                </a:solidFill>
                <a:latin typeface="Arial" charset="0"/>
              </a:rPr>
              <a:t>by the velocity vector </a:t>
            </a:r>
            <a:r>
              <a:rPr lang="en-US" altLang="ru-RU" sz="1000" b="1" dirty="0">
                <a:solidFill>
                  <a:srgbClr val="9999FF">
                    <a:lumMod val="50000"/>
                  </a:srgbClr>
                </a:solidFill>
                <a:latin typeface="Arial" charset="0"/>
              </a:rPr>
              <a:t>of a particle determines the modulus and direction of its </a:t>
            </a:r>
            <a:r>
              <a:rPr lang="en-US" altLang="ru-RU" sz="1000" b="1" dirty="0" smtClean="0">
                <a:solidFill>
                  <a:srgbClr val="9999FF">
                    <a:lumMod val="50000"/>
                  </a:srgbClr>
                </a:solidFill>
                <a:latin typeface="Arial" charset="0"/>
              </a:rPr>
              <a:t>centripetal </a:t>
            </a:r>
            <a:r>
              <a:rPr lang="en-US" altLang="ru-RU" sz="1000" b="1" dirty="0">
                <a:solidFill>
                  <a:srgbClr val="9999FF">
                    <a:lumMod val="50000"/>
                  </a:srgbClr>
                </a:solidFill>
                <a:latin typeface="Arial" charset="0"/>
              </a:rPr>
              <a:t>acceleration</a:t>
            </a:r>
            <a:r>
              <a:rPr lang="ru-RU" altLang="ru-RU" sz="1000" b="1" dirty="0">
                <a:solidFill>
                  <a:srgbClr val="9999FF">
                    <a:lumMod val="50000"/>
                  </a:srgbClr>
                </a:solidFill>
                <a:latin typeface="Arial" charset="0"/>
              </a:rPr>
              <a:t>.  </a:t>
            </a:r>
            <a:r>
              <a:rPr lang="en-US" altLang="ru-RU" sz="1000" b="1" dirty="0">
                <a:solidFill>
                  <a:srgbClr val="9999FF">
                    <a:lumMod val="50000"/>
                  </a:srgbClr>
                </a:solidFill>
                <a:latin typeface="Arial" charset="0"/>
              </a:rPr>
              <a:t> </a:t>
            </a:r>
            <a:endParaRPr lang="ru-RU" altLang="ru-RU" sz="1000" b="1" i="1" dirty="0">
              <a:solidFill>
                <a:srgbClr val="9999FF">
                  <a:lumMod val="50000"/>
                </a:srgbClr>
              </a:solidFill>
              <a:latin typeface="Arial" charset="0"/>
              <a:sym typeface="Symbol" pitchFamily="18" charset="2"/>
            </a:endParaRPr>
          </a:p>
          <a:p>
            <a:r>
              <a:rPr lang="ru-RU" altLang="ru-RU" sz="1000" dirty="0" smtClean="0">
                <a:solidFill>
                  <a:srgbClr val="000000"/>
                </a:solidFill>
                <a:latin typeface="Arial" charset="0"/>
              </a:rPr>
              <a:t>   </a:t>
            </a:r>
            <a:endParaRPr lang="ru-RU" altLang="ru-RU" sz="1000" i="1" dirty="0">
              <a:solidFill>
                <a:srgbClr val="000000"/>
              </a:solidFill>
              <a:latin typeface="Arial" charset="0"/>
              <a:sym typeface="Symbol" pitchFamily="18" charset="2"/>
            </a:endParaRPr>
          </a:p>
        </p:txBody>
      </p:sp>
      <p:sp>
        <p:nvSpPr>
          <p:cNvPr id="327833" name="Text Box 153"/>
          <p:cNvSpPr txBox="1">
            <a:spLocks noChangeArrowheads="1"/>
          </p:cNvSpPr>
          <p:nvPr/>
        </p:nvSpPr>
        <p:spPr bwMode="auto">
          <a:xfrm>
            <a:off x="3060722" y="6352161"/>
            <a:ext cx="226055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This product may be represented as</a:t>
            </a:r>
            <a:endParaRPr lang="ru-RU" altLang="ru-RU" sz="1000" dirty="0">
              <a:solidFill>
                <a:srgbClr val="000000"/>
              </a:solidFill>
              <a:latin typeface="Arial" charset="0"/>
            </a:endParaRPr>
          </a:p>
        </p:txBody>
      </p:sp>
      <p:pic>
        <p:nvPicPr>
          <p:cNvPr id="327839" name="Picture 159" descr="Правая рука"/>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123721" y="1323103"/>
            <a:ext cx="1333500" cy="962025"/>
          </a:xfrm>
          <a:prstGeom prst="rect">
            <a:avLst/>
          </a:prstGeom>
          <a:noFill/>
          <a:extLst>
            <a:ext uri="{909E8E84-426E-40DD-AFC4-6F175D3DCCD1}">
              <a14:hiddenFill xmlns:a14="http://schemas.microsoft.com/office/drawing/2010/main">
                <a:solidFill>
                  <a:srgbClr val="FFFFFF"/>
                </a:solidFill>
              </a14:hiddenFill>
            </a:ext>
          </a:extLst>
        </p:spPr>
      </p:pic>
      <p:pic>
        <p:nvPicPr>
          <p:cNvPr id="327840" name="Picture 160" descr="Правая рука2"/>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6357144" y="1309687"/>
            <a:ext cx="1323975" cy="962025"/>
          </a:xfrm>
          <a:prstGeom prst="rect">
            <a:avLst/>
          </a:prstGeom>
          <a:noFill/>
          <a:extLst>
            <a:ext uri="{909E8E84-426E-40DD-AFC4-6F175D3DCCD1}">
              <a14:hiddenFill xmlns:a14="http://schemas.microsoft.com/office/drawing/2010/main">
                <a:solidFill>
                  <a:srgbClr val="FFFFFF"/>
                </a:solidFill>
              </a14:hiddenFill>
            </a:ext>
          </a:extLst>
        </p:spPr>
      </p:pic>
      <p:sp>
        <p:nvSpPr>
          <p:cNvPr id="327841" name="AutoShape 161"/>
          <p:cNvSpPr>
            <a:spLocks noChangeArrowheads="1"/>
          </p:cNvSpPr>
          <p:nvPr/>
        </p:nvSpPr>
        <p:spPr bwMode="auto">
          <a:xfrm>
            <a:off x="4838700" y="1152525"/>
            <a:ext cx="219075" cy="400050"/>
          </a:xfrm>
          <a:prstGeom prst="upArrow">
            <a:avLst>
              <a:gd name="adj1" fmla="val 50000"/>
              <a:gd name="adj2" fmla="val 45652"/>
            </a:avLst>
          </a:prstGeom>
          <a:solidFill>
            <a:srgbClr val="CCFFFF">
              <a:alpha val="10001"/>
            </a:srgbClr>
          </a:solidFill>
          <a:ln w="9525" algn="ctr">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44" name="AutoShape 164"/>
          <p:cNvSpPr>
            <a:spLocks noChangeArrowheads="1"/>
          </p:cNvSpPr>
          <p:nvPr/>
        </p:nvSpPr>
        <p:spPr bwMode="auto">
          <a:xfrm>
            <a:off x="6046788" y="1150938"/>
            <a:ext cx="219075" cy="400050"/>
          </a:xfrm>
          <a:prstGeom prst="upArrow">
            <a:avLst>
              <a:gd name="adj1" fmla="val 50000"/>
              <a:gd name="adj2" fmla="val 45652"/>
            </a:avLst>
          </a:prstGeom>
          <a:solidFill>
            <a:srgbClr val="CCFFFF">
              <a:alpha val="10001"/>
            </a:srgbClr>
          </a:solidFill>
          <a:ln w="9525" algn="ctr">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7849" name="AutoShape 169">
            <a:hlinkClick r:id="rId4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7850" name="AutoShape 17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7851" name="AutoShape 171">
            <a:hlinkClick r:id="" action="ppaction://hlinkshowjump?jump=nextslide" highlightClick="1"/>
          </p:cNvPr>
          <p:cNvSpPr>
            <a:spLocks noChangeArrowheads="1"/>
          </p:cNvSpPr>
          <p:nvPr/>
        </p:nvSpPr>
        <p:spPr bwMode="auto">
          <a:xfrm>
            <a:off x="4181458" y="5524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7852" name="Oval 17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9</a:t>
            </a:r>
            <a:endParaRPr lang="ru-RU" altLang="ru-RU" sz="1000" b="1" dirty="0">
              <a:solidFill>
                <a:srgbClr val="00007D"/>
              </a:solidFill>
              <a:latin typeface="Arial" charset="0"/>
            </a:endParaRPr>
          </a:p>
        </p:txBody>
      </p:sp>
      <p:pic>
        <p:nvPicPr>
          <p:cNvPr id="151" name="Picture 15" descr="Z:\Символ НГУ_4.JPG"/>
          <p:cNvPicPr>
            <a:picLocks noChangeAspect="1" noChangeArrowheads="1"/>
          </p:cNvPicPr>
          <p:nvPr/>
        </p:nvPicPr>
        <p:blipFill>
          <a:blip r:embed="rId44" cstate="print">
            <a:extLst>
              <a:ext uri="{BEBA8EAE-BF5A-486C-A8C5-ECC9F3942E4B}">
                <a14:imgProps xmlns:a14="http://schemas.microsoft.com/office/drawing/2010/main">
                  <a14:imgLayer r:embed="rId4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206872" y="23427"/>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103369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7724"/>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499"/>
                                          </p:stCondLst>
                                        </p:cTn>
                                        <p:tgtEl>
                                          <p:spTgt spid="327725"/>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3277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27727"/>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27730"/>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27729"/>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27728"/>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27731"/>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27732"/>
                                        </p:tgtEl>
                                        <p:attrNameLst>
                                          <p:attrName>style.visibility</p:attrName>
                                        </p:attrNameLst>
                                      </p:cBhvr>
                                      <p:to>
                                        <p:strVal val="visible"/>
                                      </p:to>
                                    </p:set>
                                  </p:childTnLst>
                                </p:cTn>
                              </p:par>
                              <p:par>
                                <p:cTn id="28" presetID="9" presetClass="exit" presetSubtype="0" fill="hold" grpId="1" nodeType="withEffect">
                                  <p:stCondLst>
                                    <p:cond delay="0"/>
                                  </p:stCondLst>
                                  <p:childTnLst>
                                    <p:animEffect transition="out" filter="dissolve">
                                      <p:cBhvr>
                                        <p:cTn id="29" dur="500"/>
                                        <p:tgtEl>
                                          <p:spTgt spid="327727"/>
                                        </p:tgtEl>
                                      </p:cBhvr>
                                    </p:animEffect>
                                    <p:set>
                                      <p:cBhvr>
                                        <p:cTn id="30" dur="1" fill="hold">
                                          <p:stCondLst>
                                            <p:cond delay="499"/>
                                          </p:stCondLst>
                                        </p:cTn>
                                        <p:tgtEl>
                                          <p:spTgt spid="327727"/>
                                        </p:tgtEl>
                                        <p:attrNameLst>
                                          <p:attrName>style.visibility</p:attrName>
                                        </p:attrNameLst>
                                      </p:cBhvr>
                                      <p:to>
                                        <p:strVal val="hidden"/>
                                      </p:to>
                                    </p:set>
                                  </p:childTnLst>
                                </p:cTn>
                              </p:par>
                              <p:par>
                                <p:cTn id="31" presetID="9" presetClass="exit" presetSubtype="0" fill="hold" grpId="1" nodeType="withEffect">
                                  <p:stCondLst>
                                    <p:cond delay="0"/>
                                  </p:stCondLst>
                                  <p:childTnLst>
                                    <p:animEffect transition="out" filter="dissolve">
                                      <p:cBhvr>
                                        <p:cTn id="32" dur="500"/>
                                        <p:tgtEl>
                                          <p:spTgt spid="327726"/>
                                        </p:tgtEl>
                                      </p:cBhvr>
                                    </p:animEffect>
                                    <p:set>
                                      <p:cBhvr>
                                        <p:cTn id="33" dur="1" fill="hold">
                                          <p:stCondLst>
                                            <p:cond delay="499"/>
                                          </p:stCondLst>
                                        </p:cTn>
                                        <p:tgtEl>
                                          <p:spTgt spid="327726"/>
                                        </p:tgtEl>
                                        <p:attrNameLst>
                                          <p:attrName>style.visibility</p:attrName>
                                        </p:attrNameLst>
                                      </p:cBhvr>
                                      <p:to>
                                        <p:strVal val="hidden"/>
                                      </p:to>
                                    </p:set>
                                  </p:childTnLst>
                                </p:cTn>
                              </p:par>
                              <p:par>
                                <p:cTn id="34" presetID="9" presetClass="exit" presetSubtype="0" fill="hold" grpId="1" nodeType="withEffect">
                                  <p:stCondLst>
                                    <p:cond delay="0"/>
                                  </p:stCondLst>
                                  <p:childTnLst>
                                    <p:animEffect transition="out" filter="dissolve">
                                      <p:cBhvr>
                                        <p:cTn id="35" dur="500"/>
                                        <p:tgtEl>
                                          <p:spTgt spid="327729"/>
                                        </p:tgtEl>
                                      </p:cBhvr>
                                    </p:animEffect>
                                    <p:set>
                                      <p:cBhvr>
                                        <p:cTn id="36" dur="1" fill="hold">
                                          <p:stCondLst>
                                            <p:cond delay="499"/>
                                          </p:stCondLst>
                                        </p:cTn>
                                        <p:tgtEl>
                                          <p:spTgt spid="327729"/>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773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2773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2773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773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27739"/>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nodeType="clickEffect">
                                  <p:stCondLst>
                                    <p:cond delay="0"/>
                                  </p:stCondLst>
                                  <p:childTnLst>
                                    <p:set>
                                      <p:cBhvr>
                                        <p:cTn id="54" dur="1" fill="hold">
                                          <p:stCondLst>
                                            <p:cond delay="0"/>
                                          </p:stCondLst>
                                        </p:cTn>
                                        <p:tgtEl>
                                          <p:spTgt spid="327839"/>
                                        </p:tgtEl>
                                        <p:attrNameLst>
                                          <p:attrName>style.visibility</p:attrName>
                                        </p:attrNameLst>
                                      </p:cBhvr>
                                      <p:to>
                                        <p:strVal val="visible"/>
                                      </p:to>
                                    </p:set>
                                    <p:anim calcmode="lin" valueType="num">
                                      <p:cBhvr additive="base">
                                        <p:cTn id="55" dur="500" fill="hold"/>
                                        <p:tgtEl>
                                          <p:spTgt spid="327839"/>
                                        </p:tgtEl>
                                        <p:attrNameLst>
                                          <p:attrName>ppt_x</p:attrName>
                                        </p:attrNameLst>
                                      </p:cBhvr>
                                      <p:tavLst>
                                        <p:tav tm="0">
                                          <p:val>
                                            <p:strVal val="#ppt_x"/>
                                          </p:val>
                                        </p:tav>
                                        <p:tav tm="100000">
                                          <p:val>
                                            <p:strVal val="#ppt_x"/>
                                          </p:val>
                                        </p:tav>
                                      </p:tavLst>
                                    </p:anim>
                                    <p:anim calcmode="lin" valueType="num">
                                      <p:cBhvr additive="base">
                                        <p:cTn id="56" dur="500" fill="hold"/>
                                        <p:tgtEl>
                                          <p:spTgt spid="327839"/>
                                        </p:tgtEl>
                                        <p:attrNameLst>
                                          <p:attrName>ppt_y</p:attrName>
                                        </p:attrNameLst>
                                      </p:cBhvr>
                                      <p:tavLst>
                                        <p:tav tm="0">
                                          <p:val>
                                            <p:strVal val="1+#ppt_h/2"/>
                                          </p:val>
                                        </p:tav>
                                        <p:tav tm="100000">
                                          <p:val>
                                            <p:strVal val="#ppt_y"/>
                                          </p:val>
                                        </p:tav>
                                      </p:tavLst>
                                    </p:anim>
                                  </p:childTnLst>
                                </p:cTn>
                              </p:par>
                            </p:childTnLst>
                          </p:cTn>
                        </p:par>
                        <p:par>
                          <p:cTn id="57" fill="hold" nodeType="afterGroup">
                            <p:stCondLst>
                              <p:cond delay="500"/>
                            </p:stCondLst>
                            <p:childTnLst>
                              <p:par>
                                <p:cTn id="58" presetID="1" presetClass="entr" presetSubtype="0" fill="hold" grpId="0" nodeType="afterEffect">
                                  <p:stCondLst>
                                    <p:cond delay="0"/>
                                  </p:stCondLst>
                                  <p:childTnLst>
                                    <p:set>
                                      <p:cBhvr>
                                        <p:cTn id="59" dur="1" fill="hold">
                                          <p:stCondLst>
                                            <p:cond delay="0"/>
                                          </p:stCondLst>
                                        </p:cTn>
                                        <p:tgtEl>
                                          <p:spTgt spid="327841"/>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2" presetClass="entr" presetSubtype="2" fill="hold" nodeType="clickEffect">
                                  <p:stCondLst>
                                    <p:cond delay="0"/>
                                  </p:stCondLst>
                                  <p:childTnLst>
                                    <p:set>
                                      <p:cBhvr>
                                        <p:cTn id="63" dur="1" fill="hold">
                                          <p:stCondLst>
                                            <p:cond delay="0"/>
                                          </p:stCondLst>
                                        </p:cTn>
                                        <p:tgtEl>
                                          <p:spTgt spid="327840"/>
                                        </p:tgtEl>
                                        <p:attrNameLst>
                                          <p:attrName>style.visibility</p:attrName>
                                        </p:attrNameLst>
                                      </p:cBhvr>
                                      <p:to>
                                        <p:strVal val="visible"/>
                                      </p:to>
                                    </p:set>
                                    <p:anim calcmode="lin" valueType="num">
                                      <p:cBhvr additive="base">
                                        <p:cTn id="64" dur="500" fill="hold"/>
                                        <p:tgtEl>
                                          <p:spTgt spid="327840"/>
                                        </p:tgtEl>
                                        <p:attrNameLst>
                                          <p:attrName>ppt_x</p:attrName>
                                        </p:attrNameLst>
                                      </p:cBhvr>
                                      <p:tavLst>
                                        <p:tav tm="0">
                                          <p:val>
                                            <p:strVal val="1+#ppt_w/2"/>
                                          </p:val>
                                        </p:tav>
                                        <p:tav tm="100000">
                                          <p:val>
                                            <p:strVal val="#ppt_x"/>
                                          </p:val>
                                        </p:tav>
                                      </p:tavLst>
                                    </p:anim>
                                    <p:anim calcmode="lin" valueType="num">
                                      <p:cBhvr additive="base">
                                        <p:cTn id="65" dur="500" fill="hold"/>
                                        <p:tgtEl>
                                          <p:spTgt spid="327840"/>
                                        </p:tgtEl>
                                        <p:attrNameLst>
                                          <p:attrName>ppt_y</p:attrName>
                                        </p:attrNameLst>
                                      </p:cBhvr>
                                      <p:tavLst>
                                        <p:tav tm="0">
                                          <p:val>
                                            <p:strVal val="#ppt_y"/>
                                          </p:val>
                                        </p:tav>
                                        <p:tav tm="100000">
                                          <p:val>
                                            <p:strVal val="#ppt_y"/>
                                          </p:val>
                                        </p:tav>
                                      </p:tavLst>
                                    </p:anim>
                                  </p:childTnLst>
                                </p:cTn>
                              </p:par>
                              <p:par>
                                <p:cTn id="66" presetID="1" presetClass="entr" presetSubtype="0" fill="hold" grpId="0" nodeType="withEffect">
                                  <p:stCondLst>
                                    <p:cond delay="0"/>
                                  </p:stCondLst>
                                  <p:childTnLst>
                                    <p:set>
                                      <p:cBhvr>
                                        <p:cTn id="67" dur="1" fill="hold">
                                          <p:stCondLst>
                                            <p:cond delay="0"/>
                                          </p:stCondLst>
                                        </p:cTn>
                                        <p:tgtEl>
                                          <p:spTgt spid="327844"/>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27740"/>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2" presetClass="entr" presetSubtype="4" fill="hold" grpId="0" nodeType="clickEffect">
                                  <p:stCondLst>
                                    <p:cond delay="0"/>
                                  </p:stCondLst>
                                  <p:childTnLst>
                                    <p:set>
                                      <p:cBhvr>
                                        <p:cTn id="75" dur="1" fill="hold">
                                          <p:stCondLst>
                                            <p:cond delay="0"/>
                                          </p:stCondLst>
                                        </p:cTn>
                                        <p:tgtEl>
                                          <p:spTgt spid="327741"/>
                                        </p:tgtEl>
                                        <p:attrNameLst>
                                          <p:attrName>style.visibility</p:attrName>
                                        </p:attrNameLst>
                                      </p:cBhvr>
                                      <p:to>
                                        <p:strVal val="visible"/>
                                      </p:to>
                                    </p:set>
                                    <p:anim calcmode="lin" valueType="num">
                                      <p:cBhvr additive="base">
                                        <p:cTn id="76" dur="500" fill="hold"/>
                                        <p:tgtEl>
                                          <p:spTgt spid="327741"/>
                                        </p:tgtEl>
                                        <p:attrNameLst>
                                          <p:attrName>ppt_x</p:attrName>
                                        </p:attrNameLst>
                                      </p:cBhvr>
                                      <p:tavLst>
                                        <p:tav tm="0">
                                          <p:val>
                                            <p:strVal val="#ppt_x"/>
                                          </p:val>
                                        </p:tav>
                                        <p:tav tm="100000">
                                          <p:val>
                                            <p:strVal val="#ppt_x"/>
                                          </p:val>
                                        </p:tav>
                                      </p:tavLst>
                                    </p:anim>
                                    <p:anim calcmode="lin" valueType="num">
                                      <p:cBhvr additive="base">
                                        <p:cTn id="77" dur="500" fill="hold"/>
                                        <p:tgtEl>
                                          <p:spTgt spid="327741"/>
                                        </p:tgtEl>
                                        <p:attrNameLst>
                                          <p:attrName>ppt_y</p:attrName>
                                        </p:attrNameLst>
                                      </p:cBhvr>
                                      <p:tavLst>
                                        <p:tav tm="0">
                                          <p:val>
                                            <p:strVal val="1+#ppt_h/2"/>
                                          </p:val>
                                        </p:tav>
                                        <p:tav tm="100000">
                                          <p:val>
                                            <p:strVal val="#ppt_y"/>
                                          </p:val>
                                        </p:tav>
                                      </p:tavLst>
                                    </p:anim>
                                  </p:childTnLst>
                                </p:cTn>
                              </p:par>
                              <p:par>
                                <p:cTn id="78" presetID="1" presetClass="entr" presetSubtype="0" fill="hold" nodeType="withEffect">
                                  <p:stCondLst>
                                    <p:cond delay="0"/>
                                  </p:stCondLst>
                                  <p:childTnLst>
                                    <p:set>
                                      <p:cBhvr>
                                        <p:cTn id="79" dur="1" fill="hold">
                                          <p:stCondLst>
                                            <p:cond delay="0"/>
                                          </p:stCondLst>
                                        </p:cTn>
                                        <p:tgtEl>
                                          <p:spTgt spid="327792"/>
                                        </p:tgtEl>
                                        <p:attrNameLst>
                                          <p:attrName>style.visibility</p:attrName>
                                        </p:attrNameLst>
                                      </p:cBhvr>
                                      <p:to>
                                        <p:strVal val="visible"/>
                                      </p:to>
                                    </p:set>
                                  </p:childTnLst>
                                </p:cTn>
                              </p:par>
                              <p:par>
                                <p:cTn id="80" presetID="2" presetClass="entr" presetSubtype="4" fill="hold" nodeType="withEffect">
                                  <p:stCondLst>
                                    <p:cond delay="0"/>
                                  </p:stCondLst>
                                  <p:childTnLst>
                                    <p:set>
                                      <p:cBhvr>
                                        <p:cTn id="81" dur="1" fill="hold">
                                          <p:stCondLst>
                                            <p:cond delay="0"/>
                                          </p:stCondLst>
                                        </p:cTn>
                                        <p:tgtEl>
                                          <p:spTgt spid="327742"/>
                                        </p:tgtEl>
                                        <p:attrNameLst>
                                          <p:attrName>style.visibility</p:attrName>
                                        </p:attrNameLst>
                                      </p:cBhvr>
                                      <p:to>
                                        <p:strVal val="visible"/>
                                      </p:to>
                                    </p:set>
                                    <p:anim calcmode="lin" valueType="num">
                                      <p:cBhvr additive="base">
                                        <p:cTn id="82" dur="500" fill="hold"/>
                                        <p:tgtEl>
                                          <p:spTgt spid="327742"/>
                                        </p:tgtEl>
                                        <p:attrNameLst>
                                          <p:attrName>ppt_x</p:attrName>
                                        </p:attrNameLst>
                                      </p:cBhvr>
                                      <p:tavLst>
                                        <p:tav tm="0">
                                          <p:val>
                                            <p:strVal val="#ppt_x"/>
                                          </p:val>
                                        </p:tav>
                                        <p:tav tm="100000">
                                          <p:val>
                                            <p:strVal val="#ppt_x"/>
                                          </p:val>
                                        </p:tav>
                                      </p:tavLst>
                                    </p:anim>
                                    <p:anim calcmode="lin" valueType="num">
                                      <p:cBhvr additive="base">
                                        <p:cTn id="83" dur="500" fill="hold"/>
                                        <p:tgtEl>
                                          <p:spTgt spid="327742"/>
                                        </p:tgtEl>
                                        <p:attrNameLst>
                                          <p:attrName>ppt_y</p:attrName>
                                        </p:attrNameLst>
                                      </p:cBhvr>
                                      <p:tavLst>
                                        <p:tav tm="0">
                                          <p:val>
                                            <p:strVal val="1+#ppt_h/2"/>
                                          </p:val>
                                        </p:tav>
                                        <p:tav tm="100000">
                                          <p:val>
                                            <p:strVal val="#ppt_y"/>
                                          </p:val>
                                        </p:tav>
                                      </p:tavLst>
                                    </p:anim>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327774"/>
                                        </p:tgtEl>
                                        <p:attrNameLst>
                                          <p:attrName>style.visibility</p:attrName>
                                        </p:attrNameLst>
                                      </p:cBhvr>
                                      <p:to>
                                        <p:strVal val="visible"/>
                                      </p:to>
                                    </p:set>
                                  </p:childTnLst>
                                </p:cTn>
                              </p:par>
                            </p:childTnLst>
                          </p:cTn>
                        </p:par>
                        <p:par>
                          <p:cTn id="88" fill="hold" nodeType="afterGroup">
                            <p:stCondLst>
                              <p:cond delay="0"/>
                            </p:stCondLst>
                            <p:childTnLst>
                              <p:par>
                                <p:cTn id="89" presetID="1" presetClass="entr" presetSubtype="0" fill="hold" nodeType="afterEffect">
                                  <p:stCondLst>
                                    <p:cond delay="0"/>
                                  </p:stCondLst>
                                  <p:childTnLst>
                                    <p:set>
                                      <p:cBhvr>
                                        <p:cTn id="90" dur="1" fill="hold">
                                          <p:stCondLst>
                                            <p:cond delay="499"/>
                                          </p:stCondLst>
                                        </p:cTn>
                                        <p:tgtEl>
                                          <p:spTgt spid="327775"/>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27776"/>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27779"/>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27780"/>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2776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27768"/>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27777"/>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27778"/>
                                        </p:tgtEl>
                                        <p:attrNameLst>
                                          <p:attrName>style.visibility</p:attrName>
                                        </p:attrNameLst>
                                      </p:cBhvr>
                                      <p:to>
                                        <p:strVal val="visible"/>
                                      </p:to>
                                    </p:set>
                                  </p:childTnLst>
                                </p:cTn>
                              </p:par>
                              <p:par>
                                <p:cTn id="109" presetID="9" presetClass="exit" presetSubtype="0" fill="hold" grpId="1" nodeType="withEffect">
                                  <p:stCondLst>
                                    <p:cond delay="0"/>
                                  </p:stCondLst>
                                  <p:childTnLst>
                                    <p:animEffect transition="out" filter="dissolve">
                                      <p:cBhvr>
                                        <p:cTn id="110" dur="500"/>
                                        <p:tgtEl>
                                          <p:spTgt spid="327780"/>
                                        </p:tgtEl>
                                      </p:cBhvr>
                                    </p:animEffect>
                                    <p:set>
                                      <p:cBhvr>
                                        <p:cTn id="111" dur="1" fill="hold">
                                          <p:stCondLst>
                                            <p:cond delay="499"/>
                                          </p:stCondLst>
                                        </p:cTn>
                                        <p:tgtEl>
                                          <p:spTgt spid="327780"/>
                                        </p:tgtEl>
                                        <p:attrNameLst>
                                          <p:attrName>style.visibility</p:attrName>
                                        </p:attrNameLst>
                                      </p:cBhvr>
                                      <p:to>
                                        <p:strVal val="hidden"/>
                                      </p:to>
                                    </p:set>
                                  </p:childTnLst>
                                </p:cTn>
                              </p:par>
                              <p:par>
                                <p:cTn id="112" presetID="9" presetClass="exit" presetSubtype="0" fill="hold" grpId="1" nodeType="withEffect">
                                  <p:stCondLst>
                                    <p:cond delay="0"/>
                                  </p:stCondLst>
                                  <p:childTnLst>
                                    <p:animEffect transition="out" filter="dissolve">
                                      <p:cBhvr>
                                        <p:cTn id="113" dur="500"/>
                                        <p:tgtEl>
                                          <p:spTgt spid="327779"/>
                                        </p:tgtEl>
                                      </p:cBhvr>
                                    </p:animEffect>
                                    <p:set>
                                      <p:cBhvr>
                                        <p:cTn id="114" dur="1" fill="hold">
                                          <p:stCondLst>
                                            <p:cond delay="499"/>
                                          </p:stCondLst>
                                        </p:cTn>
                                        <p:tgtEl>
                                          <p:spTgt spid="327779"/>
                                        </p:tgtEl>
                                        <p:attrNameLst>
                                          <p:attrName>style.visibility</p:attrName>
                                        </p:attrNameLst>
                                      </p:cBhvr>
                                      <p:to>
                                        <p:strVal val="hidden"/>
                                      </p:to>
                                    </p:set>
                                  </p:childTnLst>
                                </p:cTn>
                              </p:par>
                              <p:par>
                                <p:cTn id="115" presetID="9" presetClass="exit" presetSubtype="0" fill="hold" grpId="1" nodeType="withEffect">
                                  <p:stCondLst>
                                    <p:cond delay="0"/>
                                  </p:stCondLst>
                                  <p:childTnLst>
                                    <p:animEffect transition="out" filter="dissolve">
                                      <p:cBhvr>
                                        <p:cTn id="116" dur="500"/>
                                        <p:tgtEl>
                                          <p:spTgt spid="327776"/>
                                        </p:tgtEl>
                                      </p:cBhvr>
                                    </p:animEffect>
                                    <p:set>
                                      <p:cBhvr>
                                        <p:cTn id="117" dur="1" fill="hold">
                                          <p:stCondLst>
                                            <p:cond delay="499"/>
                                          </p:stCondLst>
                                        </p:cTn>
                                        <p:tgtEl>
                                          <p:spTgt spid="327776"/>
                                        </p:tgtEl>
                                        <p:attrNameLst>
                                          <p:attrName>style.visibility</p:attrName>
                                        </p:attrNameLst>
                                      </p:cBhvr>
                                      <p:to>
                                        <p:strVal val="hidden"/>
                                      </p:to>
                                    </p:se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327781"/>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27770"/>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327771"/>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27772"/>
                                        </p:tgtEl>
                                        <p:attrNameLst>
                                          <p:attrName>style.visibility</p:attrName>
                                        </p:attrNameLst>
                                      </p:cBhvr>
                                      <p:to>
                                        <p:strVal val="visible"/>
                                      </p:to>
                                    </p:se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327782"/>
                                        </p:tgtEl>
                                        <p:attrNameLst>
                                          <p:attrName>style.visibility</p:attrName>
                                        </p:attrNameLst>
                                      </p:cBhvr>
                                      <p:to>
                                        <p:strVal val="visible"/>
                                      </p:to>
                                    </p:se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2" presetClass="entr" presetSubtype="4" fill="hold" grpId="0" nodeType="clickEffect">
                                  <p:stCondLst>
                                    <p:cond delay="0"/>
                                  </p:stCondLst>
                                  <p:childTnLst>
                                    <p:set>
                                      <p:cBhvr>
                                        <p:cTn id="135" dur="1" fill="hold">
                                          <p:stCondLst>
                                            <p:cond delay="0"/>
                                          </p:stCondLst>
                                        </p:cTn>
                                        <p:tgtEl>
                                          <p:spTgt spid="327784"/>
                                        </p:tgtEl>
                                        <p:attrNameLst>
                                          <p:attrName>style.visibility</p:attrName>
                                        </p:attrNameLst>
                                      </p:cBhvr>
                                      <p:to>
                                        <p:strVal val="visible"/>
                                      </p:to>
                                    </p:set>
                                    <p:anim calcmode="lin" valueType="num">
                                      <p:cBhvr additive="base">
                                        <p:cTn id="136" dur="500" fill="hold"/>
                                        <p:tgtEl>
                                          <p:spTgt spid="327784"/>
                                        </p:tgtEl>
                                        <p:attrNameLst>
                                          <p:attrName>ppt_x</p:attrName>
                                        </p:attrNameLst>
                                      </p:cBhvr>
                                      <p:tavLst>
                                        <p:tav tm="0">
                                          <p:val>
                                            <p:strVal val="#ppt_x"/>
                                          </p:val>
                                        </p:tav>
                                        <p:tav tm="100000">
                                          <p:val>
                                            <p:strVal val="#ppt_x"/>
                                          </p:val>
                                        </p:tav>
                                      </p:tavLst>
                                    </p:anim>
                                    <p:anim calcmode="lin" valueType="num">
                                      <p:cBhvr additive="base">
                                        <p:cTn id="137" dur="500" fill="hold"/>
                                        <p:tgtEl>
                                          <p:spTgt spid="327784"/>
                                        </p:tgtEl>
                                        <p:attrNameLst>
                                          <p:attrName>ppt_y</p:attrName>
                                        </p:attrNameLst>
                                      </p:cBhvr>
                                      <p:tavLst>
                                        <p:tav tm="0">
                                          <p:val>
                                            <p:strVal val="1+#ppt_h/2"/>
                                          </p:val>
                                        </p:tav>
                                        <p:tav tm="100000">
                                          <p:val>
                                            <p:strVal val="#ppt_y"/>
                                          </p:val>
                                        </p:tav>
                                      </p:tavLst>
                                    </p:anim>
                                  </p:childTnLst>
                                </p:cTn>
                              </p:par>
                              <p:par>
                                <p:cTn id="138" presetID="2" presetClass="entr" presetSubtype="4" fill="hold" nodeType="withEffect">
                                  <p:stCondLst>
                                    <p:cond delay="0"/>
                                  </p:stCondLst>
                                  <p:childTnLst>
                                    <p:set>
                                      <p:cBhvr>
                                        <p:cTn id="139" dur="1" fill="hold">
                                          <p:stCondLst>
                                            <p:cond delay="0"/>
                                          </p:stCondLst>
                                        </p:cTn>
                                        <p:tgtEl>
                                          <p:spTgt spid="327785"/>
                                        </p:tgtEl>
                                        <p:attrNameLst>
                                          <p:attrName>style.visibility</p:attrName>
                                        </p:attrNameLst>
                                      </p:cBhvr>
                                      <p:to>
                                        <p:strVal val="visible"/>
                                      </p:to>
                                    </p:set>
                                    <p:anim calcmode="lin" valueType="num">
                                      <p:cBhvr additive="base">
                                        <p:cTn id="140" dur="500" fill="hold"/>
                                        <p:tgtEl>
                                          <p:spTgt spid="327785"/>
                                        </p:tgtEl>
                                        <p:attrNameLst>
                                          <p:attrName>ppt_x</p:attrName>
                                        </p:attrNameLst>
                                      </p:cBhvr>
                                      <p:tavLst>
                                        <p:tav tm="0">
                                          <p:val>
                                            <p:strVal val="#ppt_x"/>
                                          </p:val>
                                        </p:tav>
                                        <p:tav tm="100000">
                                          <p:val>
                                            <p:strVal val="#ppt_x"/>
                                          </p:val>
                                        </p:tav>
                                      </p:tavLst>
                                    </p:anim>
                                    <p:anim calcmode="lin" valueType="num">
                                      <p:cBhvr additive="base">
                                        <p:cTn id="141" dur="500" fill="hold"/>
                                        <p:tgtEl>
                                          <p:spTgt spid="327785"/>
                                        </p:tgtEl>
                                        <p:attrNameLst>
                                          <p:attrName>ppt_y</p:attrName>
                                        </p:attrNameLst>
                                      </p:cBhvr>
                                      <p:tavLst>
                                        <p:tav tm="0">
                                          <p:val>
                                            <p:strVal val="1+#ppt_h/2"/>
                                          </p:val>
                                        </p:tav>
                                        <p:tav tm="100000">
                                          <p:val>
                                            <p:strVal val="#ppt_y"/>
                                          </p:val>
                                        </p:tav>
                                      </p:tavLst>
                                    </p:anim>
                                  </p:childTnLst>
                                </p:cTn>
                              </p:par>
                              <p:par>
                                <p:cTn id="142" presetID="1" presetClass="entr" presetSubtype="0" fill="hold" nodeType="withEffect">
                                  <p:stCondLst>
                                    <p:cond delay="0"/>
                                  </p:stCondLst>
                                  <p:childTnLst>
                                    <p:set>
                                      <p:cBhvr>
                                        <p:cTn id="143" dur="1" fill="hold">
                                          <p:stCondLst>
                                            <p:cond delay="0"/>
                                          </p:stCondLst>
                                        </p:cTn>
                                        <p:tgtEl>
                                          <p:spTgt spid="327829"/>
                                        </p:tgtEl>
                                        <p:attrNameLst>
                                          <p:attrName>style.visibility</p:attrName>
                                        </p:attrNameLst>
                                      </p:cBhvr>
                                      <p:to>
                                        <p:strVal val="visible"/>
                                      </p:to>
                                    </p:se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1" presetClass="entr" presetSubtype="0" fill="hold" grpId="0" nodeType="clickEffect">
                                  <p:stCondLst>
                                    <p:cond delay="0"/>
                                  </p:stCondLst>
                                  <p:childTnLst>
                                    <p:set>
                                      <p:cBhvr>
                                        <p:cTn id="147" dur="1" fill="hold">
                                          <p:stCondLst>
                                            <p:cond delay="0"/>
                                          </p:stCondLst>
                                        </p:cTn>
                                        <p:tgtEl>
                                          <p:spTgt spid="327787"/>
                                        </p:tgtEl>
                                        <p:attrNameLst>
                                          <p:attrName>style.visibility</p:attrName>
                                        </p:attrNameLst>
                                      </p:cBhvr>
                                      <p:to>
                                        <p:strVal val="visible"/>
                                      </p:to>
                                    </p:set>
                                  </p:childTnLst>
                                </p:cTn>
                              </p:par>
                            </p:childTnLst>
                          </p:cTn>
                        </p:par>
                        <p:par>
                          <p:cTn id="148" fill="hold" nodeType="afterGroup">
                            <p:stCondLst>
                              <p:cond delay="0"/>
                            </p:stCondLst>
                            <p:childTnLst>
                              <p:par>
                                <p:cTn id="149" presetID="1" presetClass="entr" presetSubtype="0" fill="hold" nodeType="afterEffect">
                                  <p:stCondLst>
                                    <p:cond delay="0"/>
                                  </p:stCondLst>
                                  <p:childTnLst>
                                    <p:set>
                                      <p:cBhvr>
                                        <p:cTn id="150" dur="1" fill="hold">
                                          <p:stCondLst>
                                            <p:cond delay="499"/>
                                          </p:stCondLst>
                                        </p:cTn>
                                        <p:tgtEl>
                                          <p:spTgt spid="327788"/>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0"/>
                                          </p:stCondLst>
                                        </p:cTn>
                                        <p:tgtEl>
                                          <p:spTgt spid="327789"/>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327790"/>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327791"/>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327825"/>
                                        </p:tgtEl>
                                        <p:attrNameLst>
                                          <p:attrName>style.visibility</p:attrName>
                                        </p:attrNameLst>
                                      </p:cBhvr>
                                      <p:to>
                                        <p:strVal val="visible"/>
                                      </p:to>
                                    </p:set>
                                  </p:childTnLst>
                                </p:cTn>
                              </p:par>
                              <p:par>
                                <p:cTn id="163" presetID="9" presetClass="exit" presetSubtype="0" fill="hold" grpId="1" nodeType="withEffect">
                                  <p:stCondLst>
                                    <p:cond delay="0"/>
                                  </p:stCondLst>
                                  <p:childTnLst>
                                    <p:animEffect transition="out" filter="dissolve">
                                      <p:cBhvr>
                                        <p:cTn id="164" dur="500"/>
                                        <p:tgtEl>
                                          <p:spTgt spid="327791"/>
                                        </p:tgtEl>
                                      </p:cBhvr>
                                    </p:animEffect>
                                    <p:set>
                                      <p:cBhvr>
                                        <p:cTn id="165" dur="1" fill="hold">
                                          <p:stCondLst>
                                            <p:cond delay="499"/>
                                          </p:stCondLst>
                                        </p:cTn>
                                        <p:tgtEl>
                                          <p:spTgt spid="327791"/>
                                        </p:tgtEl>
                                        <p:attrNameLst>
                                          <p:attrName>style.visibility</p:attrName>
                                        </p:attrNameLst>
                                      </p:cBhvr>
                                      <p:to>
                                        <p:strVal val="hidden"/>
                                      </p:to>
                                    </p:set>
                                  </p:childTnLst>
                                </p:cTn>
                              </p:par>
                              <p:par>
                                <p:cTn id="166" presetID="9" presetClass="exit" presetSubtype="0" fill="hold" grpId="1" nodeType="withEffect">
                                  <p:stCondLst>
                                    <p:cond delay="0"/>
                                  </p:stCondLst>
                                  <p:childTnLst>
                                    <p:animEffect transition="out" filter="dissolve">
                                      <p:cBhvr>
                                        <p:cTn id="167" dur="500"/>
                                        <p:tgtEl>
                                          <p:spTgt spid="327790"/>
                                        </p:tgtEl>
                                      </p:cBhvr>
                                    </p:animEffect>
                                    <p:set>
                                      <p:cBhvr>
                                        <p:cTn id="168" dur="1" fill="hold">
                                          <p:stCondLst>
                                            <p:cond delay="499"/>
                                          </p:stCondLst>
                                        </p:cTn>
                                        <p:tgtEl>
                                          <p:spTgt spid="327790"/>
                                        </p:tgtEl>
                                        <p:attrNameLst>
                                          <p:attrName>style.visibility</p:attrName>
                                        </p:attrNameLst>
                                      </p:cBhvr>
                                      <p:to>
                                        <p:strVal val="hidden"/>
                                      </p:to>
                                    </p:set>
                                  </p:childTnLst>
                                </p:cTn>
                              </p:par>
                              <p:par>
                                <p:cTn id="169" presetID="9" presetClass="exit" presetSubtype="0" fill="hold" grpId="1" nodeType="withEffect">
                                  <p:stCondLst>
                                    <p:cond delay="0"/>
                                  </p:stCondLst>
                                  <p:childTnLst>
                                    <p:animEffect transition="out" filter="dissolve">
                                      <p:cBhvr>
                                        <p:cTn id="170" dur="500"/>
                                        <p:tgtEl>
                                          <p:spTgt spid="327789"/>
                                        </p:tgtEl>
                                      </p:cBhvr>
                                    </p:animEffect>
                                    <p:set>
                                      <p:cBhvr>
                                        <p:cTn id="171" dur="1" fill="hold">
                                          <p:stCondLst>
                                            <p:cond delay="499"/>
                                          </p:stCondLst>
                                        </p:cTn>
                                        <p:tgtEl>
                                          <p:spTgt spid="327789"/>
                                        </p:tgtEl>
                                        <p:attrNameLst>
                                          <p:attrName>style.visibility</p:attrName>
                                        </p:attrNameLst>
                                      </p:cBhvr>
                                      <p:to>
                                        <p:strVal val="hidden"/>
                                      </p:to>
                                    </p:set>
                                  </p:childTnLst>
                                </p:cTn>
                              </p:par>
                              <p:par>
                                <p:cTn id="172" presetID="1" presetClass="entr" presetSubtype="0" fill="hold" nodeType="withEffect">
                                  <p:stCondLst>
                                    <p:cond delay="0"/>
                                  </p:stCondLst>
                                  <p:childTnLst>
                                    <p:set>
                                      <p:cBhvr>
                                        <p:cTn id="173" dur="1" fill="hold">
                                          <p:stCondLst>
                                            <p:cond delay="0"/>
                                          </p:stCondLst>
                                        </p:cTn>
                                        <p:tgtEl>
                                          <p:spTgt spid="327826"/>
                                        </p:tgtEl>
                                        <p:attrNameLst>
                                          <p:attrName>style.visibility</p:attrName>
                                        </p:attrNameLst>
                                      </p:cBhvr>
                                      <p:to>
                                        <p:strVal val="visible"/>
                                      </p:to>
                                    </p:set>
                                  </p:childTnLst>
                                </p:cTn>
                              </p:par>
                            </p:childTnLst>
                          </p:cTn>
                        </p:par>
                      </p:childTnLst>
                    </p:cTn>
                  </p:par>
                  <p:par>
                    <p:cTn id="174" fill="hold" nodeType="clickPar">
                      <p:stCondLst>
                        <p:cond delay="indefinite"/>
                      </p:stCondLst>
                      <p:childTnLst>
                        <p:par>
                          <p:cTn id="175" fill="hold" nodeType="withGroup">
                            <p:stCondLst>
                              <p:cond delay="0"/>
                            </p:stCondLst>
                            <p:childTnLst>
                              <p:par>
                                <p:cTn id="176" presetID="1" presetClass="entr" presetSubtype="0" fill="hold" grpId="0" nodeType="clickEffect">
                                  <p:stCondLst>
                                    <p:cond delay="0"/>
                                  </p:stCondLst>
                                  <p:childTnLst>
                                    <p:set>
                                      <p:cBhvr>
                                        <p:cTn id="177" dur="1" fill="hold">
                                          <p:stCondLst>
                                            <p:cond delay="0"/>
                                          </p:stCondLst>
                                        </p:cTn>
                                        <p:tgtEl>
                                          <p:spTgt spid="327827"/>
                                        </p:tgtEl>
                                        <p:attrNameLst>
                                          <p:attrName>style.visibility</p:attrName>
                                        </p:attrNameLst>
                                      </p:cBhvr>
                                      <p:to>
                                        <p:strVal val="visible"/>
                                      </p:to>
                                    </p:set>
                                  </p:childTnLst>
                                </p:cTn>
                              </p:par>
                              <p:par>
                                <p:cTn id="178" presetID="1" presetClass="entr" presetSubtype="0" fill="hold" grpId="0" nodeType="withEffect">
                                  <p:stCondLst>
                                    <p:cond delay="0"/>
                                  </p:stCondLst>
                                  <p:childTnLst>
                                    <p:set>
                                      <p:cBhvr>
                                        <p:cTn id="179" dur="1" fill="hold">
                                          <p:stCondLst>
                                            <p:cond delay="0"/>
                                          </p:stCondLst>
                                        </p:cTn>
                                        <p:tgtEl>
                                          <p:spTgt spid="327828"/>
                                        </p:tgtEl>
                                        <p:attrNameLst>
                                          <p:attrName>style.visibility</p:attrName>
                                        </p:attrNameLst>
                                      </p:cBhvr>
                                      <p:to>
                                        <p:strVal val="visible"/>
                                      </p:to>
                                    </p:set>
                                  </p:childTnLst>
                                </p:cTn>
                              </p:par>
                              <p:par>
                                <p:cTn id="180" presetID="1" presetClass="entr" presetSubtype="0" fill="hold" nodeType="withEffect">
                                  <p:stCondLst>
                                    <p:cond delay="0"/>
                                  </p:stCondLst>
                                  <p:childTnLst>
                                    <p:set>
                                      <p:cBhvr>
                                        <p:cTn id="181" dur="1" fill="hold">
                                          <p:stCondLst>
                                            <p:cond delay="0"/>
                                          </p:stCondLst>
                                        </p:cTn>
                                        <p:tgtEl>
                                          <p:spTgt spid="327830"/>
                                        </p:tgtEl>
                                        <p:attrNameLst>
                                          <p:attrName>style.visibility</p:attrName>
                                        </p:attrNameLst>
                                      </p:cBhvr>
                                      <p:to>
                                        <p:strVal val="visible"/>
                                      </p:to>
                                    </p:se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1" presetClass="entr" presetSubtype="0" fill="hold" grpId="0" nodeType="clickEffect">
                                  <p:stCondLst>
                                    <p:cond delay="0"/>
                                  </p:stCondLst>
                                  <p:childTnLst>
                                    <p:set>
                                      <p:cBhvr>
                                        <p:cTn id="185" dur="1" fill="hold">
                                          <p:stCondLst>
                                            <p:cond delay="0"/>
                                          </p:stCondLst>
                                        </p:cTn>
                                        <p:tgtEl>
                                          <p:spTgt spid="327831"/>
                                        </p:tgtEl>
                                        <p:attrNameLst>
                                          <p:attrName>style.visibility</p:attrName>
                                        </p:attrNameLst>
                                      </p:cBhvr>
                                      <p:to>
                                        <p:strVal val="visible"/>
                                      </p:to>
                                    </p:se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2" presetClass="entr" presetSubtype="4" fill="hold" grpId="0" nodeType="clickEffect">
                                  <p:stCondLst>
                                    <p:cond delay="0"/>
                                  </p:stCondLst>
                                  <p:childTnLst>
                                    <p:set>
                                      <p:cBhvr>
                                        <p:cTn id="189" dur="1" fill="hold">
                                          <p:stCondLst>
                                            <p:cond delay="0"/>
                                          </p:stCondLst>
                                        </p:cTn>
                                        <p:tgtEl>
                                          <p:spTgt spid="327833"/>
                                        </p:tgtEl>
                                        <p:attrNameLst>
                                          <p:attrName>style.visibility</p:attrName>
                                        </p:attrNameLst>
                                      </p:cBhvr>
                                      <p:to>
                                        <p:strVal val="visible"/>
                                      </p:to>
                                    </p:set>
                                    <p:anim calcmode="lin" valueType="num">
                                      <p:cBhvr additive="base">
                                        <p:cTn id="190" dur="500" fill="hold"/>
                                        <p:tgtEl>
                                          <p:spTgt spid="327833"/>
                                        </p:tgtEl>
                                        <p:attrNameLst>
                                          <p:attrName>ppt_x</p:attrName>
                                        </p:attrNameLst>
                                      </p:cBhvr>
                                      <p:tavLst>
                                        <p:tav tm="0">
                                          <p:val>
                                            <p:strVal val="#ppt_x"/>
                                          </p:val>
                                        </p:tav>
                                        <p:tav tm="100000">
                                          <p:val>
                                            <p:strVal val="#ppt_x"/>
                                          </p:val>
                                        </p:tav>
                                      </p:tavLst>
                                    </p:anim>
                                    <p:anim calcmode="lin" valueType="num">
                                      <p:cBhvr additive="base">
                                        <p:cTn id="191" dur="500" fill="hold"/>
                                        <p:tgtEl>
                                          <p:spTgt spid="327833"/>
                                        </p:tgtEl>
                                        <p:attrNameLst>
                                          <p:attrName>ppt_y</p:attrName>
                                        </p:attrNameLst>
                                      </p:cBhvr>
                                      <p:tavLst>
                                        <p:tav tm="0">
                                          <p:val>
                                            <p:strVal val="1+#ppt_h/2"/>
                                          </p:val>
                                        </p:tav>
                                        <p:tav tm="100000">
                                          <p:val>
                                            <p:strVal val="#ppt_y"/>
                                          </p:val>
                                        </p:tav>
                                      </p:tavLst>
                                    </p:anim>
                                  </p:childTnLst>
                                </p:cTn>
                              </p:par>
                              <p:par>
                                <p:cTn id="192" presetID="2" presetClass="entr" presetSubtype="4" fill="hold" nodeType="withEffect">
                                  <p:stCondLst>
                                    <p:cond delay="0"/>
                                  </p:stCondLst>
                                  <p:childTnLst>
                                    <p:set>
                                      <p:cBhvr>
                                        <p:cTn id="193" dur="1" fill="hold">
                                          <p:stCondLst>
                                            <p:cond delay="0"/>
                                          </p:stCondLst>
                                        </p:cTn>
                                        <p:tgtEl>
                                          <p:spTgt spid="327786"/>
                                        </p:tgtEl>
                                        <p:attrNameLst>
                                          <p:attrName>style.visibility</p:attrName>
                                        </p:attrNameLst>
                                      </p:cBhvr>
                                      <p:to>
                                        <p:strVal val="visible"/>
                                      </p:to>
                                    </p:set>
                                    <p:anim calcmode="lin" valueType="num">
                                      <p:cBhvr additive="base">
                                        <p:cTn id="194" dur="500" fill="hold"/>
                                        <p:tgtEl>
                                          <p:spTgt spid="327786"/>
                                        </p:tgtEl>
                                        <p:attrNameLst>
                                          <p:attrName>ppt_x</p:attrName>
                                        </p:attrNameLst>
                                      </p:cBhvr>
                                      <p:tavLst>
                                        <p:tav tm="0">
                                          <p:val>
                                            <p:strVal val="#ppt_x"/>
                                          </p:val>
                                        </p:tav>
                                        <p:tav tm="100000">
                                          <p:val>
                                            <p:strVal val="#ppt_x"/>
                                          </p:val>
                                        </p:tav>
                                      </p:tavLst>
                                    </p:anim>
                                    <p:anim calcmode="lin" valueType="num">
                                      <p:cBhvr additive="base">
                                        <p:cTn id="195" dur="500" fill="hold"/>
                                        <p:tgtEl>
                                          <p:spTgt spid="32778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7724" grpId="0"/>
      <p:bldP spid="327726" grpId="0" animBg="1"/>
      <p:bldP spid="327726" grpId="1" animBg="1"/>
      <p:bldP spid="327727" grpId="0" animBg="1"/>
      <p:bldP spid="327727" grpId="1" animBg="1"/>
      <p:bldP spid="327728" grpId="0" animBg="1"/>
      <p:bldP spid="327729" grpId="0"/>
      <p:bldP spid="327729" grpId="1"/>
      <p:bldP spid="327730" grpId="0"/>
      <p:bldP spid="327731" grpId="0"/>
      <p:bldP spid="327733" grpId="0"/>
      <p:bldP spid="327735" grpId="0" animBg="1"/>
      <p:bldP spid="327736" grpId="0" animBg="1"/>
      <p:bldP spid="327739" grpId="0"/>
      <p:bldP spid="327740" grpId="0"/>
      <p:bldP spid="327741" grpId="0"/>
      <p:bldP spid="327774" grpId="0"/>
      <p:bldP spid="327776" grpId="0" animBg="1"/>
      <p:bldP spid="327776" grpId="1" animBg="1"/>
      <p:bldP spid="327777" grpId="0"/>
      <p:bldP spid="327779" grpId="0" animBg="1"/>
      <p:bldP spid="327779" grpId="1" animBg="1"/>
      <p:bldP spid="327780" grpId="0"/>
      <p:bldP spid="327780" grpId="1"/>
      <p:bldP spid="327781" grpId="0"/>
      <p:bldP spid="327782" grpId="0"/>
      <p:bldP spid="327768" grpId="0" animBg="1"/>
      <p:bldP spid="327769" grpId="0"/>
      <p:bldP spid="327770" grpId="0" animBg="1"/>
      <p:bldP spid="327771" grpId="0" animBg="1"/>
      <p:bldP spid="327784" grpId="0"/>
      <p:bldP spid="327787" grpId="0"/>
      <p:bldP spid="327789" grpId="0" animBg="1"/>
      <p:bldP spid="327789" grpId="1" animBg="1"/>
      <p:bldP spid="327790" grpId="0" animBg="1"/>
      <p:bldP spid="327790" grpId="1" animBg="1"/>
      <p:bldP spid="327791" grpId="0"/>
      <p:bldP spid="327791" grpId="1"/>
      <p:bldP spid="327825" grpId="0"/>
      <p:bldP spid="327827" grpId="0"/>
      <p:bldP spid="327828" grpId="0" animBg="1"/>
      <p:bldP spid="327831" grpId="0"/>
      <p:bldP spid="327833" grpId="0"/>
      <p:bldP spid="327841" grpId="0" animBg="1"/>
      <p:bldP spid="327844"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10" name="Rectangle 6"/>
          <p:cNvSpPr>
            <a:spLocks noGrp="1" noChangeArrowheads="1"/>
          </p:cNvSpPr>
          <p:nvPr>
            <p:ph type="title"/>
          </p:nvPr>
        </p:nvSpPr>
        <p:spPr>
          <a:xfrm>
            <a:off x="891146" y="488238"/>
            <a:ext cx="3168000" cy="396000"/>
          </a:xfrm>
          <a:solidFill>
            <a:srgbClr val="FFFF00"/>
          </a:solidFill>
          <a:ln/>
        </p:spPr>
        <p:txBody>
          <a:bodyPr/>
          <a:lstStyle/>
          <a:p>
            <a:r>
              <a:rPr lang="en-US" sz="2000" b="1" dirty="0">
                <a:solidFill>
                  <a:srgbClr val="FF0000"/>
                </a:solidFill>
                <a:latin typeface="Arial" charset="0"/>
                <a:cs typeface="Arial" charset="0"/>
              </a:rPr>
              <a:t>Section </a:t>
            </a:r>
            <a:r>
              <a:rPr lang="en-US" altLang="ru-RU" sz="2000" b="1" dirty="0" smtClean="0">
                <a:solidFill>
                  <a:srgbClr val="FF0000"/>
                </a:solidFill>
              </a:rPr>
              <a:t>2</a:t>
            </a:r>
            <a:r>
              <a:rPr lang="en-US" altLang="ru-RU" sz="2000" dirty="0" smtClean="0">
                <a:solidFill>
                  <a:srgbClr val="FF0000"/>
                </a:solidFill>
              </a:rPr>
              <a:t> (</a:t>
            </a:r>
            <a:r>
              <a:rPr lang="en-US" altLang="ru-RU" sz="1800" dirty="0">
                <a:solidFill>
                  <a:srgbClr val="FF0000"/>
                </a:solidFill>
              </a:rPr>
              <a:t>continuation</a:t>
            </a:r>
            <a:r>
              <a:rPr lang="ru-RU" altLang="ru-RU" sz="1800" dirty="0" smtClean="0">
                <a:solidFill>
                  <a:srgbClr val="FF0000"/>
                </a:solidFill>
              </a:rPr>
              <a:t> </a:t>
            </a:r>
            <a:r>
              <a:rPr lang="en-US" altLang="ru-RU" sz="1800" dirty="0" smtClean="0">
                <a:solidFill>
                  <a:srgbClr val="FF0000"/>
                </a:solidFill>
              </a:rPr>
              <a:t>2</a:t>
            </a:r>
            <a:r>
              <a:rPr lang="ru-RU" altLang="ru-RU" sz="1800" dirty="0" smtClean="0">
                <a:solidFill>
                  <a:srgbClr val="FF0000"/>
                </a:solidFill>
              </a:rPr>
              <a:t>.</a:t>
            </a:r>
            <a:r>
              <a:rPr lang="en-US" altLang="ru-RU" sz="1800" dirty="0" smtClean="0">
                <a:solidFill>
                  <a:srgbClr val="FF0000"/>
                </a:solidFill>
              </a:rPr>
              <a:t>5</a:t>
            </a:r>
            <a:r>
              <a:rPr lang="ru-RU" altLang="ru-RU" sz="2000" dirty="0" smtClean="0">
                <a:solidFill>
                  <a:srgbClr val="FF0000"/>
                </a:solidFill>
              </a:rPr>
              <a:t>)</a:t>
            </a:r>
            <a:endParaRPr lang="ru-RU" altLang="ru-RU" sz="2000" dirty="0">
              <a:solidFill>
                <a:srgbClr val="FF0000"/>
              </a:solidFill>
            </a:endParaRPr>
          </a:p>
        </p:txBody>
      </p:sp>
      <p:sp>
        <p:nvSpPr>
          <p:cNvPr id="328712" name="Rectangle 8"/>
          <p:cNvSpPr>
            <a:spLocks noChangeArrowheads="1"/>
          </p:cNvSpPr>
          <p:nvPr/>
        </p:nvSpPr>
        <p:spPr bwMode="auto">
          <a:xfrm>
            <a:off x="196850" y="884238"/>
            <a:ext cx="84772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Euler's Formulae</a:t>
            </a:r>
            <a:r>
              <a:rPr lang="ru-RU" altLang="ru-RU" sz="1000" b="1" dirty="0" smtClean="0">
                <a:solidFill>
                  <a:srgbClr val="FF0000"/>
                </a:solidFill>
              </a:rPr>
              <a:t> </a:t>
            </a:r>
            <a:r>
              <a:rPr lang="ru-RU" altLang="ru-RU" sz="1000" dirty="0">
                <a:solidFill>
                  <a:srgbClr val="000000"/>
                </a:solidFill>
              </a:rPr>
              <a:t>– </a:t>
            </a:r>
            <a:r>
              <a:rPr lang="en-US" altLang="ru-RU" sz="1000" dirty="0" smtClean="0">
                <a:solidFill>
                  <a:srgbClr val="000000"/>
                </a:solidFill>
              </a:rPr>
              <a:t>in accordance with the cross  product definition one can obtain analytical expressions for  the velocity of a point at arbitrary disposition of the rotational axis in space</a:t>
            </a:r>
            <a:endParaRPr lang="ru-RU" altLang="ru-RU" sz="1000" dirty="0">
              <a:solidFill>
                <a:srgbClr val="000000"/>
              </a:solidFill>
            </a:endParaRPr>
          </a:p>
        </p:txBody>
      </p:sp>
      <p:grpSp>
        <p:nvGrpSpPr>
          <p:cNvPr id="328757" name="Group 53"/>
          <p:cNvGrpSpPr>
            <a:grpSpLocks/>
          </p:cNvGrpSpPr>
          <p:nvPr/>
        </p:nvGrpSpPr>
        <p:grpSpPr bwMode="auto">
          <a:xfrm>
            <a:off x="241300" y="1531938"/>
            <a:ext cx="2187575" cy="1909763"/>
            <a:chOff x="692" y="1193"/>
            <a:chExt cx="1378" cy="1203"/>
          </a:xfrm>
        </p:grpSpPr>
        <p:sp>
          <p:nvSpPr>
            <p:cNvPr id="328713" name="AutoShape 9"/>
            <p:cNvSpPr>
              <a:spLocks noChangeArrowheads="1"/>
            </p:cNvSpPr>
            <p:nvPr/>
          </p:nvSpPr>
          <p:spPr bwMode="auto">
            <a:xfrm rot="2398985">
              <a:off x="1368" y="1278"/>
              <a:ext cx="366" cy="744"/>
            </a:xfrm>
            <a:prstGeom prst="can">
              <a:avLst>
                <a:gd name="adj" fmla="val 50820"/>
              </a:avLst>
            </a:prstGeom>
            <a:solidFill>
              <a:srgbClr val="92D05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8714" name="Group 10"/>
            <p:cNvGrpSpPr>
              <a:grpSpLocks/>
            </p:cNvGrpSpPr>
            <p:nvPr/>
          </p:nvGrpSpPr>
          <p:grpSpPr bwMode="auto">
            <a:xfrm rot="2378854">
              <a:off x="1806" y="1203"/>
              <a:ext cx="161" cy="115"/>
              <a:chOff x="2082" y="2259"/>
              <a:chExt cx="161" cy="115"/>
            </a:xfrm>
          </p:grpSpPr>
          <p:grpSp>
            <p:nvGrpSpPr>
              <p:cNvPr id="328715" name="Group 11"/>
              <p:cNvGrpSpPr>
                <a:grpSpLocks/>
              </p:cNvGrpSpPr>
              <p:nvPr/>
            </p:nvGrpSpPr>
            <p:grpSpPr bwMode="auto">
              <a:xfrm>
                <a:off x="2082" y="2260"/>
                <a:ext cx="56" cy="114"/>
                <a:chOff x="1056" y="2326"/>
                <a:chExt cx="56" cy="114"/>
              </a:xfrm>
            </p:grpSpPr>
            <p:sp>
              <p:nvSpPr>
                <p:cNvPr id="328716" name="Rectangle 12"/>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17" name="Line 13"/>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8718" name="Group 14"/>
              <p:cNvGrpSpPr>
                <a:grpSpLocks/>
              </p:cNvGrpSpPr>
              <p:nvPr/>
            </p:nvGrpSpPr>
            <p:grpSpPr bwMode="auto">
              <a:xfrm flipH="1">
                <a:off x="2187" y="2259"/>
                <a:ext cx="56" cy="114"/>
                <a:chOff x="1056" y="2326"/>
                <a:chExt cx="56" cy="114"/>
              </a:xfrm>
            </p:grpSpPr>
            <p:sp>
              <p:nvSpPr>
                <p:cNvPr id="328719" name="Rectangle 15"/>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20" name="Line 16"/>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pSp>
          <p:nvGrpSpPr>
            <p:cNvPr id="328721" name="Group 17"/>
            <p:cNvGrpSpPr>
              <a:grpSpLocks/>
            </p:cNvGrpSpPr>
            <p:nvPr/>
          </p:nvGrpSpPr>
          <p:grpSpPr bwMode="auto">
            <a:xfrm rot="2539874">
              <a:off x="1060" y="2059"/>
              <a:ext cx="161" cy="115"/>
              <a:chOff x="2082" y="2259"/>
              <a:chExt cx="161" cy="115"/>
            </a:xfrm>
          </p:grpSpPr>
          <p:grpSp>
            <p:nvGrpSpPr>
              <p:cNvPr id="328722" name="Group 18"/>
              <p:cNvGrpSpPr>
                <a:grpSpLocks/>
              </p:cNvGrpSpPr>
              <p:nvPr/>
            </p:nvGrpSpPr>
            <p:grpSpPr bwMode="auto">
              <a:xfrm>
                <a:off x="2082" y="2260"/>
                <a:ext cx="56" cy="114"/>
                <a:chOff x="1056" y="2326"/>
                <a:chExt cx="56" cy="114"/>
              </a:xfrm>
            </p:grpSpPr>
            <p:sp>
              <p:nvSpPr>
                <p:cNvPr id="328723" name="Rectangle 19"/>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24" name="Line 20"/>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28725" name="Group 21"/>
              <p:cNvGrpSpPr>
                <a:grpSpLocks/>
              </p:cNvGrpSpPr>
              <p:nvPr/>
            </p:nvGrpSpPr>
            <p:grpSpPr bwMode="auto">
              <a:xfrm flipH="1">
                <a:off x="2187" y="2259"/>
                <a:ext cx="56" cy="114"/>
                <a:chOff x="1056" y="2326"/>
                <a:chExt cx="56" cy="114"/>
              </a:xfrm>
            </p:grpSpPr>
            <p:sp>
              <p:nvSpPr>
                <p:cNvPr id="328726" name="Rectangle 22"/>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27" name="Line 23"/>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28728" name="Rectangle 24"/>
            <p:cNvSpPr>
              <a:spLocks noChangeArrowheads="1"/>
            </p:cNvSpPr>
            <p:nvPr/>
          </p:nvSpPr>
          <p:spPr bwMode="auto">
            <a:xfrm rot="2410372">
              <a:off x="1008" y="2151"/>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29" name="Line 25"/>
            <p:cNvSpPr>
              <a:spLocks noChangeShapeType="1"/>
            </p:cNvSpPr>
            <p:nvPr/>
          </p:nvSpPr>
          <p:spPr bwMode="auto">
            <a:xfrm flipH="1">
              <a:off x="1116" y="1194"/>
              <a:ext cx="822" cy="94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30" name="AutoShape 26"/>
            <p:cNvSpPr>
              <a:spLocks noChangeArrowheads="1"/>
            </p:cNvSpPr>
            <p:nvPr/>
          </p:nvSpPr>
          <p:spPr bwMode="auto">
            <a:xfrm rot="1857826">
              <a:off x="1693" y="1295"/>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31" name="Text Box 27"/>
            <p:cNvSpPr txBox="1">
              <a:spLocks noChangeArrowheads="1"/>
            </p:cNvSpPr>
            <p:nvPr/>
          </p:nvSpPr>
          <p:spPr bwMode="auto">
            <a:xfrm>
              <a:off x="1838" y="1375"/>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328732" name="AutoShape 28"/>
            <p:cNvSpPr>
              <a:spLocks noChangeArrowheads="1"/>
            </p:cNvSpPr>
            <p:nvPr/>
          </p:nvSpPr>
          <p:spPr bwMode="auto">
            <a:xfrm rot="-67700808">
              <a:off x="1180" y="1902"/>
              <a:ext cx="234" cy="62"/>
            </a:xfrm>
            <a:prstGeom prst="rightArrow">
              <a:avLst>
                <a:gd name="adj1" fmla="val 50000"/>
                <a:gd name="adj2" fmla="val 94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8733" name="Object 29"/>
            <p:cNvGraphicFramePr>
              <a:graphicFrameLocks noChangeAspect="1"/>
            </p:cNvGraphicFramePr>
            <p:nvPr/>
          </p:nvGraphicFramePr>
          <p:xfrm>
            <a:off x="1390" y="1858"/>
            <a:ext cx="104" cy="104"/>
          </p:xfrm>
          <a:graphic>
            <a:graphicData uri="http://schemas.openxmlformats.org/presentationml/2006/ole">
              <mc:AlternateContent xmlns:mc="http://schemas.openxmlformats.org/markup-compatibility/2006">
                <mc:Choice xmlns:v="urn:schemas-microsoft-com:vml" Requires="v">
                  <p:oleObj spid="_x0000_s1422722" name="Формула" r:id="rId3" imgW="164880" imgH="164880" progId="Equation.3">
                    <p:embed/>
                  </p:oleObj>
                </mc:Choice>
                <mc:Fallback>
                  <p:oleObj name="Формула" r:id="rId3" imgW="164880" imgH="1648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90" y="1858"/>
                          <a:ext cx="104"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34" name="Oval 30"/>
            <p:cNvSpPr>
              <a:spLocks noChangeArrowheads="1"/>
            </p:cNvSpPr>
            <p:nvPr/>
          </p:nvSpPr>
          <p:spPr bwMode="auto">
            <a:xfrm>
              <a:off x="1416" y="1599"/>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35" name="Oval 31"/>
            <p:cNvSpPr>
              <a:spLocks noChangeArrowheads="1"/>
            </p:cNvSpPr>
            <p:nvPr/>
          </p:nvSpPr>
          <p:spPr bwMode="auto">
            <a:xfrm>
              <a:off x="1106" y="2118"/>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36" name="Oval 32"/>
            <p:cNvSpPr>
              <a:spLocks noChangeArrowheads="1"/>
            </p:cNvSpPr>
            <p:nvPr/>
          </p:nvSpPr>
          <p:spPr bwMode="auto">
            <a:xfrm rot="2385453">
              <a:off x="1385" y="1552"/>
              <a:ext cx="354" cy="168"/>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8737" name="Object 33"/>
            <p:cNvGraphicFramePr>
              <a:graphicFrameLocks noChangeAspect="1"/>
            </p:cNvGraphicFramePr>
            <p:nvPr/>
          </p:nvGraphicFramePr>
          <p:xfrm>
            <a:off x="1251" y="1717"/>
            <a:ext cx="80" cy="96"/>
          </p:xfrm>
          <a:graphic>
            <a:graphicData uri="http://schemas.openxmlformats.org/presentationml/2006/ole">
              <mc:AlternateContent xmlns:mc="http://schemas.openxmlformats.org/markup-compatibility/2006">
                <mc:Choice xmlns:v="urn:schemas-microsoft-com:vml" Requires="v">
                  <p:oleObj spid="_x0000_s1422723" name="Формула" r:id="rId5" imgW="126720" imgH="152280" progId="Equation.3">
                    <p:embed/>
                  </p:oleObj>
                </mc:Choice>
                <mc:Fallback>
                  <p:oleObj name="Формула" r:id="rId5" imgW="126720" imgH="1522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51" y="1717"/>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38" name="Line 34"/>
            <p:cNvSpPr>
              <a:spLocks noChangeShapeType="1"/>
            </p:cNvSpPr>
            <p:nvPr/>
          </p:nvSpPr>
          <p:spPr bwMode="auto">
            <a:xfrm>
              <a:off x="1449" y="1615"/>
              <a:ext cx="114" cy="1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39" name="Text Box 35"/>
            <p:cNvSpPr txBox="1">
              <a:spLocks noChangeArrowheads="1"/>
            </p:cNvSpPr>
            <p:nvPr/>
          </p:nvSpPr>
          <p:spPr bwMode="auto">
            <a:xfrm>
              <a:off x="1404" y="1486"/>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endParaRPr lang="ru-RU" altLang="ru-RU" sz="1100" i="1" dirty="0">
                <a:solidFill>
                  <a:srgbClr val="000000"/>
                </a:solidFill>
                <a:latin typeface="Times New Roman" pitchFamily="18" charset="0"/>
                <a:cs typeface="Times New Roman" pitchFamily="18" charset="0"/>
              </a:endParaRPr>
            </a:p>
          </p:txBody>
        </p:sp>
        <p:sp>
          <p:nvSpPr>
            <p:cNvPr id="328741" name="AutoShape 37"/>
            <p:cNvSpPr>
              <a:spLocks noChangeArrowheads="1"/>
            </p:cNvSpPr>
            <p:nvPr/>
          </p:nvSpPr>
          <p:spPr bwMode="auto">
            <a:xfrm rot="-18194108">
              <a:off x="1377" y="1728"/>
              <a:ext cx="294" cy="68"/>
            </a:xfrm>
            <a:prstGeom prst="rightArrow">
              <a:avLst>
                <a:gd name="adj1" fmla="val 50000"/>
                <a:gd name="adj2" fmla="val 10808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8742" name="Object 38"/>
            <p:cNvGraphicFramePr>
              <a:graphicFrameLocks noChangeAspect="1"/>
            </p:cNvGraphicFramePr>
            <p:nvPr/>
          </p:nvGraphicFramePr>
          <p:xfrm>
            <a:off x="1618" y="1850"/>
            <a:ext cx="98" cy="127"/>
          </p:xfrm>
          <a:graphic>
            <a:graphicData uri="http://schemas.openxmlformats.org/presentationml/2006/ole">
              <mc:AlternateContent xmlns:mc="http://schemas.openxmlformats.org/markup-compatibility/2006">
                <mc:Choice xmlns:v="urn:schemas-microsoft-com:vml" Requires="v">
                  <p:oleObj spid="_x0000_s1422724" name="Формула" r:id="rId7" imgW="126720" imgH="164880" progId="Equation.3">
                    <p:embed/>
                  </p:oleObj>
                </mc:Choice>
                <mc:Fallback>
                  <p:oleObj name="Формула" r:id="rId7" imgW="126720" imgH="1648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18" y="1850"/>
                          <a:ext cx="98" cy="12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43" name="Line 39"/>
            <p:cNvSpPr>
              <a:spLocks noChangeShapeType="1"/>
            </p:cNvSpPr>
            <p:nvPr/>
          </p:nvSpPr>
          <p:spPr bwMode="auto">
            <a:xfrm flipV="1">
              <a:off x="1129" y="1632"/>
              <a:ext cx="293" cy="49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45" name="Line 41"/>
            <p:cNvSpPr>
              <a:spLocks noChangeShapeType="1"/>
            </p:cNvSpPr>
            <p:nvPr/>
          </p:nvSpPr>
          <p:spPr bwMode="auto">
            <a:xfrm>
              <a:off x="1128" y="2142"/>
              <a:ext cx="94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46" name="Line 42"/>
            <p:cNvSpPr>
              <a:spLocks noChangeShapeType="1"/>
            </p:cNvSpPr>
            <p:nvPr/>
          </p:nvSpPr>
          <p:spPr bwMode="auto">
            <a:xfrm rot="-5400000">
              <a:off x="653" y="1667"/>
              <a:ext cx="94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47" name="Line 43"/>
            <p:cNvSpPr>
              <a:spLocks noChangeShapeType="1"/>
            </p:cNvSpPr>
            <p:nvPr/>
          </p:nvSpPr>
          <p:spPr bwMode="auto">
            <a:xfrm rot="-5400000" flipH="1" flipV="1">
              <a:off x="817" y="2083"/>
              <a:ext cx="252" cy="36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48" name="Text Box 44"/>
            <p:cNvSpPr txBox="1">
              <a:spLocks noChangeArrowheads="1"/>
            </p:cNvSpPr>
            <p:nvPr/>
          </p:nvSpPr>
          <p:spPr bwMode="auto">
            <a:xfrm>
              <a:off x="692" y="221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x</a:t>
              </a:r>
              <a:endParaRPr lang="ru-RU" altLang="ru-RU" sz="1100" i="1" dirty="0">
                <a:solidFill>
                  <a:srgbClr val="336600"/>
                </a:solidFill>
                <a:latin typeface="Times New Roman" pitchFamily="18" charset="0"/>
                <a:cs typeface="Times New Roman" pitchFamily="18" charset="0"/>
              </a:endParaRPr>
            </a:p>
          </p:txBody>
        </p:sp>
        <p:sp>
          <p:nvSpPr>
            <p:cNvPr id="328749" name="Text Box 45"/>
            <p:cNvSpPr txBox="1">
              <a:spLocks noChangeArrowheads="1"/>
            </p:cNvSpPr>
            <p:nvPr/>
          </p:nvSpPr>
          <p:spPr bwMode="auto">
            <a:xfrm>
              <a:off x="1903" y="1974"/>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y</a:t>
              </a:r>
              <a:endParaRPr lang="ru-RU" altLang="ru-RU" sz="1100" i="1" dirty="0">
                <a:solidFill>
                  <a:srgbClr val="336600"/>
                </a:solidFill>
                <a:latin typeface="Times New Roman" pitchFamily="18" charset="0"/>
                <a:cs typeface="Times New Roman" pitchFamily="18" charset="0"/>
              </a:endParaRPr>
            </a:p>
          </p:txBody>
        </p:sp>
        <p:sp>
          <p:nvSpPr>
            <p:cNvPr id="328750" name="Text Box 46"/>
            <p:cNvSpPr txBox="1">
              <a:spLocks noChangeArrowheads="1"/>
            </p:cNvSpPr>
            <p:nvPr/>
          </p:nvSpPr>
          <p:spPr bwMode="auto">
            <a:xfrm>
              <a:off x="924" y="119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z</a:t>
              </a:r>
              <a:endParaRPr lang="ru-RU" altLang="ru-RU" sz="1100" i="1" dirty="0">
                <a:solidFill>
                  <a:srgbClr val="336600"/>
                </a:solidFill>
                <a:latin typeface="Times New Roman" pitchFamily="18" charset="0"/>
                <a:cs typeface="Times New Roman" pitchFamily="18" charset="0"/>
              </a:endParaRPr>
            </a:p>
          </p:txBody>
        </p:sp>
        <p:sp>
          <p:nvSpPr>
            <p:cNvPr id="328751" name="Line 47"/>
            <p:cNvSpPr>
              <a:spLocks noChangeShapeType="1"/>
            </p:cNvSpPr>
            <p:nvPr/>
          </p:nvSpPr>
          <p:spPr bwMode="auto">
            <a:xfrm>
              <a:off x="1428" y="1626"/>
              <a:ext cx="0" cy="666"/>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52" name="Line 48"/>
            <p:cNvSpPr>
              <a:spLocks noChangeShapeType="1"/>
            </p:cNvSpPr>
            <p:nvPr/>
          </p:nvSpPr>
          <p:spPr bwMode="auto">
            <a:xfrm rot="5400000">
              <a:off x="1181" y="2015"/>
              <a:ext cx="0" cy="522"/>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53" name="Line 49"/>
            <p:cNvSpPr>
              <a:spLocks noChangeShapeType="1"/>
            </p:cNvSpPr>
            <p:nvPr/>
          </p:nvSpPr>
          <p:spPr bwMode="auto">
            <a:xfrm rot="5400000">
              <a:off x="1462" y="2110"/>
              <a:ext cx="132" cy="198"/>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54" name="Text Box 50"/>
            <p:cNvSpPr txBox="1">
              <a:spLocks noChangeArrowheads="1"/>
            </p:cNvSpPr>
            <p:nvPr/>
          </p:nvSpPr>
          <p:spPr bwMode="auto">
            <a:xfrm>
              <a:off x="1501" y="2142"/>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x</a:t>
              </a:r>
              <a:endParaRPr lang="ru-RU" altLang="ru-RU" sz="1100" i="1" dirty="0">
                <a:solidFill>
                  <a:srgbClr val="336600"/>
                </a:solidFill>
                <a:latin typeface="Times New Roman" pitchFamily="18" charset="0"/>
                <a:cs typeface="Times New Roman" pitchFamily="18" charset="0"/>
              </a:endParaRPr>
            </a:p>
          </p:txBody>
        </p:sp>
        <p:sp>
          <p:nvSpPr>
            <p:cNvPr id="328755" name="Text Box 51"/>
            <p:cNvSpPr txBox="1">
              <a:spLocks noChangeArrowheads="1"/>
            </p:cNvSpPr>
            <p:nvPr/>
          </p:nvSpPr>
          <p:spPr bwMode="auto">
            <a:xfrm>
              <a:off x="1080" y="2231"/>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y</a:t>
              </a:r>
              <a:endParaRPr lang="ru-RU" altLang="ru-RU" sz="1100" i="1" dirty="0">
                <a:solidFill>
                  <a:srgbClr val="336600"/>
                </a:solidFill>
                <a:latin typeface="Times New Roman" pitchFamily="18" charset="0"/>
                <a:cs typeface="Times New Roman" pitchFamily="18" charset="0"/>
              </a:endParaRPr>
            </a:p>
          </p:txBody>
        </p:sp>
        <p:sp>
          <p:nvSpPr>
            <p:cNvPr id="328756" name="Text Box 52"/>
            <p:cNvSpPr txBox="1">
              <a:spLocks noChangeArrowheads="1"/>
            </p:cNvSpPr>
            <p:nvPr/>
          </p:nvSpPr>
          <p:spPr bwMode="auto">
            <a:xfrm>
              <a:off x="1391" y="1972"/>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336600"/>
                  </a:solidFill>
                  <a:latin typeface="Times New Roman" pitchFamily="18" charset="0"/>
                  <a:cs typeface="Times New Roman" pitchFamily="18" charset="0"/>
                </a:rPr>
                <a:t>z</a:t>
              </a:r>
              <a:endParaRPr lang="ru-RU" altLang="ru-RU" sz="1100" i="1" dirty="0">
                <a:solidFill>
                  <a:srgbClr val="336600"/>
                </a:solidFill>
                <a:latin typeface="Times New Roman" pitchFamily="18" charset="0"/>
                <a:cs typeface="Times New Roman" pitchFamily="18" charset="0"/>
              </a:endParaRPr>
            </a:p>
          </p:txBody>
        </p:sp>
      </p:grpSp>
      <p:graphicFrame>
        <p:nvGraphicFramePr>
          <p:cNvPr id="328758" name="Object 54"/>
          <p:cNvGraphicFramePr>
            <a:graphicFrameLocks noChangeAspect="1"/>
          </p:cNvGraphicFramePr>
          <p:nvPr>
            <p:extLst>
              <p:ext uri="{D42A27DB-BD31-4B8C-83A1-F6EECF244321}">
                <p14:modId xmlns:p14="http://schemas.microsoft.com/office/powerpoint/2010/main" val="437255073"/>
              </p:ext>
            </p:extLst>
          </p:nvPr>
        </p:nvGraphicFramePr>
        <p:xfrm>
          <a:off x="2655888" y="1255713"/>
          <a:ext cx="4968875" cy="820737"/>
        </p:xfrm>
        <a:graphic>
          <a:graphicData uri="http://schemas.openxmlformats.org/presentationml/2006/ole">
            <mc:AlternateContent xmlns:mc="http://schemas.openxmlformats.org/markup-compatibility/2006">
              <mc:Choice xmlns:v="urn:schemas-microsoft-com:vml" Requires="v">
                <p:oleObj spid="_x0000_s1422725" name="Equation" r:id="rId9" imgW="4444920" imgH="736560" progId="Equation.DSMT4">
                  <p:embed/>
                </p:oleObj>
              </mc:Choice>
              <mc:Fallback>
                <p:oleObj name="Equation" r:id="rId9" imgW="4444920" imgH="736560" progId="Equation.DSMT4">
                  <p:embed/>
                  <p:pic>
                    <p:nvPicPr>
                      <p:cNvPr id="0" name=""/>
                      <p:cNvPicPr>
                        <a:picLocks noChangeAspect="1" noChangeArrowheads="1"/>
                      </p:cNvPicPr>
                      <p:nvPr/>
                    </p:nvPicPr>
                    <p:blipFill>
                      <a:blip r:embed="rId10"/>
                      <a:srcRect/>
                      <a:stretch>
                        <a:fillRect/>
                      </a:stretch>
                    </p:blipFill>
                    <p:spPr bwMode="auto">
                      <a:xfrm>
                        <a:off x="2655888" y="1255713"/>
                        <a:ext cx="4968875" cy="820737"/>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59" name="Text Box 55"/>
          <p:cNvSpPr txBox="1">
            <a:spLocks noChangeArrowheads="1"/>
          </p:cNvSpPr>
          <p:nvPr/>
        </p:nvSpPr>
        <p:spPr bwMode="auto">
          <a:xfrm>
            <a:off x="2308225" y="2125663"/>
            <a:ext cx="52609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Whence we have analytical formulae for the velocity projections </a:t>
            </a:r>
            <a:endParaRPr lang="ru-RU" altLang="ru-RU" sz="1000" i="1" dirty="0">
              <a:solidFill>
                <a:srgbClr val="000000"/>
              </a:solidFill>
              <a:latin typeface="Arial" charset="0"/>
              <a:sym typeface="Symbol" pitchFamily="18" charset="2"/>
            </a:endParaRPr>
          </a:p>
        </p:txBody>
      </p:sp>
      <p:graphicFrame>
        <p:nvGraphicFramePr>
          <p:cNvPr id="328760" name="Object 56"/>
          <p:cNvGraphicFramePr>
            <a:graphicFrameLocks noChangeAspect="1"/>
          </p:cNvGraphicFramePr>
          <p:nvPr>
            <p:extLst>
              <p:ext uri="{D42A27DB-BD31-4B8C-83A1-F6EECF244321}">
                <p14:modId xmlns:p14="http://schemas.microsoft.com/office/powerpoint/2010/main" val="3616630964"/>
              </p:ext>
            </p:extLst>
          </p:nvPr>
        </p:nvGraphicFramePr>
        <p:xfrm>
          <a:off x="6115050" y="1843060"/>
          <a:ext cx="1065213" cy="823912"/>
        </p:xfrm>
        <a:graphic>
          <a:graphicData uri="http://schemas.openxmlformats.org/presentationml/2006/ole">
            <mc:AlternateContent xmlns:mc="http://schemas.openxmlformats.org/markup-compatibility/2006">
              <mc:Choice xmlns:v="urn:schemas-microsoft-com:vml" Requires="v">
                <p:oleObj spid="_x0000_s1422726" name="Equation" r:id="rId11" imgW="952200" imgH="736560" progId="Equation.DSMT4">
                  <p:embed/>
                </p:oleObj>
              </mc:Choice>
              <mc:Fallback>
                <p:oleObj name="Equation" r:id="rId11" imgW="952200" imgH="736560" progId="Equation.DSMT4">
                  <p:embed/>
                  <p:pic>
                    <p:nvPicPr>
                      <p:cNvPr id="0" name=""/>
                      <p:cNvPicPr>
                        <a:picLocks noChangeAspect="1" noChangeArrowheads="1"/>
                      </p:cNvPicPr>
                      <p:nvPr/>
                    </p:nvPicPr>
                    <p:blipFill>
                      <a:blip r:embed="rId12"/>
                      <a:srcRect/>
                      <a:stretch>
                        <a:fillRect/>
                      </a:stretch>
                    </p:blipFill>
                    <p:spPr bwMode="auto">
                      <a:xfrm>
                        <a:off x="6115050" y="1843060"/>
                        <a:ext cx="1065213" cy="823912"/>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28761" name="Rectangle 57"/>
          <p:cNvSpPr>
            <a:spLocks noChangeArrowheads="1"/>
          </p:cNvSpPr>
          <p:nvPr/>
        </p:nvSpPr>
        <p:spPr bwMode="auto">
          <a:xfrm>
            <a:off x="2395538" y="2682875"/>
            <a:ext cx="6486525"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a:solidFill>
                  <a:schemeClr val="accent5">
                    <a:lumMod val="25000"/>
                  </a:schemeClr>
                </a:solidFill>
              </a:rPr>
              <a:t>Transformation of rotational motions </a:t>
            </a:r>
            <a:r>
              <a:rPr lang="en-US" altLang="ru-RU" sz="1000" b="1" dirty="0">
                <a:solidFill>
                  <a:srgbClr val="000000"/>
                </a:solidFill>
              </a:rPr>
              <a:t>– the change of the magnitude and direction of the angular velocities of the revolving members (links) in gears.</a:t>
            </a:r>
          </a:p>
          <a:p>
            <a:pPr>
              <a:buClr>
                <a:srgbClr val="00007D"/>
              </a:buClr>
            </a:pPr>
            <a:r>
              <a:rPr lang="en-US" altLang="ru-RU" sz="1000" b="1" dirty="0" smtClean="0">
                <a:solidFill>
                  <a:schemeClr val="accent5">
                    <a:lumMod val="25000"/>
                  </a:schemeClr>
                </a:solidFill>
              </a:rPr>
              <a:t>Frictional mesh</a:t>
            </a:r>
            <a:endParaRPr lang="ru-RU" altLang="ru-RU" sz="1000" dirty="0">
              <a:solidFill>
                <a:srgbClr val="000000"/>
              </a:solidFill>
            </a:endParaRPr>
          </a:p>
        </p:txBody>
      </p:sp>
      <p:grpSp>
        <p:nvGrpSpPr>
          <p:cNvPr id="328804" name="Group 100"/>
          <p:cNvGrpSpPr>
            <a:grpSpLocks/>
          </p:cNvGrpSpPr>
          <p:nvPr/>
        </p:nvGrpSpPr>
        <p:grpSpPr bwMode="auto">
          <a:xfrm>
            <a:off x="6800850" y="2974975"/>
            <a:ext cx="2124075" cy="1381125"/>
            <a:chOff x="3774" y="2984"/>
            <a:chExt cx="1338" cy="870"/>
          </a:xfrm>
        </p:grpSpPr>
        <p:sp>
          <p:nvSpPr>
            <p:cNvPr id="328762" name="Oval 58"/>
            <p:cNvSpPr>
              <a:spLocks noChangeArrowheads="1"/>
            </p:cNvSpPr>
            <p:nvPr/>
          </p:nvSpPr>
          <p:spPr bwMode="auto">
            <a:xfrm>
              <a:off x="3870" y="3084"/>
              <a:ext cx="672"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63" name="Oval 59"/>
            <p:cNvSpPr>
              <a:spLocks noChangeArrowheads="1"/>
            </p:cNvSpPr>
            <p:nvPr/>
          </p:nvSpPr>
          <p:spPr bwMode="auto">
            <a:xfrm>
              <a:off x="4547" y="3227"/>
              <a:ext cx="414" cy="414"/>
            </a:xfrm>
            <a:prstGeom prst="ellipse">
              <a:avLst/>
            </a:prstGeom>
            <a:solidFill>
              <a:srgbClr val="92D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68" name="Line 64"/>
            <p:cNvSpPr>
              <a:spLocks noChangeShapeType="1"/>
            </p:cNvSpPr>
            <p:nvPr/>
          </p:nvSpPr>
          <p:spPr bwMode="auto">
            <a:xfrm rot="-5400000">
              <a:off x="3773" y="3419"/>
              <a:ext cx="87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69" name="Line 65"/>
            <p:cNvSpPr>
              <a:spLocks noChangeShapeType="1"/>
            </p:cNvSpPr>
            <p:nvPr/>
          </p:nvSpPr>
          <p:spPr bwMode="auto">
            <a:xfrm rot="-5400000">
              <a:off x="4411" y="3433"/>
              <a:ext cx="684"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8770" name="Group 66"/>
            <p:cNvGrpSpPr>
              <a:grpSpLocks/>
            </p:cNvGrpSpPr>
            <p:nvPr/>
          </p:nvGrpSpPr>
          <p:grpSpPr bwMode="auto">
            <a:xfrm>
              <a:off x="4112" y="3415"/>
              <a:ext cx="200" cy="119"/>
              <a:chOff x="158" y="2772"/>
              <a:chExt cx="386" cy="227"/>
            </a:xfrm>
          </p:grpSpPr>
          <p:sp>
            <p:nvSpPr>
              <p:cNvPr id="328771" name="AutoShape 67"/>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2" name="Oval 68"/>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3" name="Rectangle 69"/>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4" name="Line 70"/>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grpSp>
          <p:nvGrpSpPr>
            <p:cNvPr id="328775" name="Group 71"/>
            <p:cNvGrpSpPr>
              <a:grpSpLocks/>
            </p:cNvGrpSpPr>
            <p:nvPr/>
          </p:nvGrpSpPr>
          <p:grpSpPr bwMode="auto">
            <a:xfrm>
              <a:off x="4663" y="3420"/>
              <a:ext cx="200" cy="119"/>
              <a:chOff x="158" y="2772"/>
              <a:chExt cx="386" cy="227"/>
            </a:xfrm>
          </p:grpSpPr>
          <p:sp>
            <p:nvSpPr>
              <p:cNvPr id="328776" name="AutoShape 72"/>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7" name="Oval 73"/>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8" name="Rectangle 74"/>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79" name="Line 75"/>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sp>
          <p:nvSpPr>
            <p:cNvPr id="328780" name="AutoShape 76"/>
            <p:cNvSpPr>
              <a:spLocks noChangeArrowheads="1"/>
            </p:cNvSpPr>
            <p:nvPr/>
          </p:nvSpPr>
          <p:spPr bwMode="auto">
            <a:xfrm>
              <a:off x="4686" y="3342"/>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81" name="AutoShape 77"/>
            <p:cNvSpPr>
              <a:spLocks noChangeArrowheads="1"/>
            </p:cNvSpPr>
            <p:nvPr/>
          </p:nvSpPr>
          <p:spPr bwMode="auto">
            <a:xfrm rot="10800000" flipV="1">
              <a:off x="4133" y="3335"/>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82" name="Line 78"/>
            <p:cNvSpPr>
              <a:spLocks noChangeShapeType="1"/>
            </p:cNvSpPr>
            <p:nvPr/>
          </p:nvSpPr>
          <p:spPr bwMode="auto">
            <a:xfrm>
              <a:off x="4218" y="3444"/>
              <a:ext cx="264" cy="1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83" name="Line 79"/>
            <p:cNvSpPr>
              <a:spLocks noChangeShapeType="1"/>
            </p:cNvSpPr>
            <p:nvPr/>
          </p:nvSpPr>
          <p:spPr bwMode="auto">
            <a:xfrm flipH="1">
              <a:off x="4584" y="3444"/>
              <a:ext cx="168" cy="1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784" name="Text Box 80"/>
            <p:cNvSpPr txBox="1">
              <a:spLocks noChangeArrowheads="1"/>
            </p:cNvSpPr>
            <p:nvPr/>
          </p:nvSpPr>
          <p:spPr bwMode="auto">
            <a:xfrm>
              <a:off x="4592" y="3493"/>
              <a:ext cx="20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r>
                <a:rPr lang="en-US" altLang="ru-RU" sz="1100" baseline="-25000" dirty="0">
                  <a:solidFill>
                    <a:srgbClr val="000000"/>
                  </a:solidFill>
                  <a:latin typeface="Times New Roman" pitchFamily="18" charset="0"/>
                  <a:cs typeface="Times New Roman" pitchFamily="18" charset="0"/>
                </a:rPr>
                <a:t>1</a:t>
              </a:r>
              <a:endParaRPr lang="ru-RU" altLang="ru-RU" sz="1100" baseline="-25000" dirty="0">
                <a:solidFill>
                  <a:srgbClr val="000000"/>
                </a:solidFill>
                <a:latin typeface="Times New Roman" pitchFamily="18" charset="0"/>
                <a:cs typeface="Times New Roman" pitchFamily="18" charset="0"/>
              </a:endParaRPr>
            </a:p>
          </p:txBody>
        </p:sp>
        <p:sp>
          <p:nvSpPr>
            <p:cNvPr id="328785" name="Text Box 81"/>
            <p:cNvSpPr txBox="1">
              <a:spLocks noChangeArrowheads="1"/>
            </p:cNvSpPr>
            <p:nvPr/>
          </p:nvSpPr>
          <p:spPr bwMode="auto">
            <a:xfrm>
              <a:off x="4303" y="3408"/>
              <a:ext cx="20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r>
                <a:rPr lang="en-US" altLang="ru-RU" sz="1100" baseline="-25000" dirty="0">
                  <a:solidFill>
                    <a:srgbClr val="000000"/>
                  </a:solidFill>
                  <a:latin typeface="Times New Roman" pitchFamily="18" charset="0"/>
                  <a:cs typeface="Times New Roman" pitchFamily="18" charset="0"/>
                </a:rPr>
                <a:t>2</a:t>
              </a:r>
              <a:endParaRPr lang="ru-RU" altLang="ru-RU" sz="1100" baseline="-25000" dirty="0">
                <a:solidFill>
                  <a:srgbClr val="000000"/>
                </a:solidFill>
                <a:latin typeface="Times New Roman" pitchFamily="18" charset="0"/>
                <a:cs typeface="Times New Roman" pitchFamily="18" charset="0"/>
              </a:endParaRPr>
            </a:p>
          </p:txBody>
        </p:sp>
        <p:sp>
          <p:nvSpPr>
            <p:cNvPr id="328787" name="Text Box 83"/>
            <p:cNvSpPr txBox="1">
              <a:spLocks noChangeArrowheads="1"/>
            </p:cNvSpPr>
            <p:nvPr/>
          </p:nvSpPr>
          <p:spPr bwMode="auto">
            <a:xfrm>
              <a:off x="4753" y="3226"/>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dirty="0">
                  <a:solidFill>
                    <a:srgbClr val="000000"/>
                  </a:solidFill>
                  <a:latin typeface="Times New Roman" pitchFamily="18" charset="0"/>
                  <a:cs typeface="Times New Roman" pitchFamily="18" charset="0"/>
                </a:rPr>
                <a:t>ω</a:t>
              </a:r>
              <a:r>
                <a:rPr lang="en-US" altLang="ru-RU" sz="1000" baseline="-25000" dirty="0">
                  <a:solidFill>
                    <a:srgbClr val="000000"/>
                  </a:solidFill>
                  <a:latin typeface="Times New Roman" pitchFamily="18" charset="0"/>
                  <a:cs typeface="Times New Roman" pitchFamily="18" charset="0"/>
                </a:rPr>
                <a:t>1</a:t>
              </a:r>
              <a:endParaRPr lang="ru-RU" altLang="ru-RU" sz="1000" baseline="-25000" dirty="0">
                <a:solidFill>
                  <a:srgbClr val="000000"/>
                </a:solidFill>
                <a:latin typeface="Times New Roman" pitchFamily="18" charset="0"/>
                <a:cs typeface="Times New Roman" pitchFamily="18" charset="0"/>
              </a:endParaRPr>
            </a:p>
          </p:txBody>
        </p:sp>
        <p:sp>
          <p:nvSpPr>
            <p:cNvPr id="328788" name="Text Box 84"/>
            <p:cNvSpPr txBox="1">
              <a:spLocks noChangeArrowheads="1"/>
            </p:cNvSpPr>
            <p:nvPr/>
          </p:nvSpPr>
          <p:spPr bwMode="auto">
            <a:xfrm>
              <a:off x="3942" y="3207"/>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ω</a:t>
              </a:r>
              <a:r>
                <a:rPr lang="en-US" altLang="ru-RU" sz="1000" baseline="-25000">
                  <a:solidFill>
                    <a:srgbClr val="000000"/>
                  </a:solidFill>
                  <a:latin typeface="Arial" charset="0"/>
                </a:rPr>
                <a:t>2</a:t>
              </a:r>
              <a:endParaRPr lang="ru-RU" altLang="ru-RU" sz="1000" baseline="-25000">
                <a:solidFill>
                  <a:srgbClr val="000000"/>
                </a:solidFill>
                <a:latin typeface="Arial" charset="0"/>
              </a:endParaRPr>
            </a:p>
          </p:txBody>
        </p:sp>
        <p:sp>
          <p:nvSpPr>
            <p:cNvPr id="328767" name="Line 63"/>
            <p:cNvSpPr>
              <a:spLocks noChangeShapeType="1"/>
            </p:cNvSpPr>
            <p:nvPr/>
          </p:nvSpPr>
          <p:spPr bwMode="auto">
            <a:xfrm>
              <a:off x="3774" y="3438"/>
              <a:ext cx="1338"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28792" name="Text Box 88"/>
          <p:cNvSpPr txBox="1">
            <a:spLocks noChangeArrowheads="1"/>
          </p:cNvSpPr>
          <p:nvPr/>
        </p:nvSpPr>
        <p:spPr bwMode="auto">
          <a:xfrm>
            <a:off x="1609001" y="3259760"/>
            <a:ext cx="56134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Velocities of the particles of </a:t>
            </a:r>
            <a:r>
              <a:rPr lang="en-US" altLang="ru-RU" sz="1000" dirty="0">
                <a:solidFill>
                  <a:srgbClr val="000000"/>
                </a:solidFill>
                <a:latin typeface="Arial" charset="0"/>
              </a:rPr>
              <a:t>the </a:t>
            </a:r>
            <a:r>
              <a:rPr lang="en-US" altLang="ru-RU" sz="1000" dirty="0" smtClean="0">
                <a:solidFill>
                  <a:srgbClr val="000000"/>
                </a:solidFill>
                <a:latin typeface="Arial" charset="0"/>
              </a:rPr>
              <a:t>wheels at </a:t>
            </a:r>
            <a:r>
              <a:rPr lang="en-US" altLang="ru-RU" sz="1000" dirty="0">
                <a:solidFill>
                  <a:srgbClr val="000000"/>
                </a:solidFill>
                <a:latin typeface="Arial" charset="0"/>
              </a:rPr>
              <a:t>the point of contact </a:t>
            </a:r>
            <a:r>
              <a:rPr lang="en-US" altLang="ru-RU" sz="1000" dirty="0" smtClean="0">
                <a:solidFill>
                  <a:srgbClr val="000000"/>
                </a:solidFill>
                <a:latin typeface="Arial" charset="0"/>
              </a:rPr>
              <a:t>in the absence of </a:t>
            </a:r>
            <a:r>
              <a:rPr lang="en-US" altLang="ru-RU" sz="1000" smtClean="0">
                <a:solidFill>
                  <a:srgbClr val="000000"/>
                </a:solidFill>
                <a:latin typeface="Arial" charset="0"/>
              </a:rPr>
              <a:t>slippage are</a:t>
            </a:r>
            <a:r>
              <a:rPr lang="ru-RU" altLang="ru-RU" sz="100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8793" name="Object 89"/>
          <p:cNvGraphicFramePr>
            <a:graphicFrameLocks noChangeAspect="1"/>
          </p:cNvGraphicFramePr>
          <p:nvPr/>
        </p:nvGraphicFramePr>
        <p:xfrm>
          <a:off x="3683000" y="3587750"/>
          <a:ext cx="1511300" cy="215900"/>
        </p:xfrm>
        <a:graphic>
          <a:graphicData uri="http://schemas.openxmlformats.org/presentationml/2006/ole">
            <mc:AlternateContent xmlns:mc="http://schemas.openxmlformats.org/markup-compatibility/2006">
              <mc:Choice xmlns:v="urn:schemas-microsoft-com:vml" Requires="v">
                <p:oleObj spid="_x0000_s1422727" name="Формула" r:id="rId13" imgW="1511280" imgH="215640" progId="Equation.3">
                  <p:embed/>
                </p:oleObj>
              </mc:Choice>
              <mc:Fallback>
                <p:oleObj name="Формула" r:id="rId13" imgW="151128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683000" y="3587750"/>
                        <a:ext cx="1511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4" name="Text Box 90"/>
          <p:cNvSpPr txBox="1">
            <a:spLocks noChangeArrowheads="1"/>
          </p:cNvSpPr>
          <p:nvPr/>
        </p:nvSpPr>
        <p:spPr bwMode="auto">
          <a:xfrm>
            <a:off x="5203825" y="3582988"/>
            <a:ext cx="7366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Whence </a:t>
            </a:r>
            <a:endParaRPr lang="ru-RU" altLang="ru-RU" sz="1000" i="1" dirty="0">
              <a:solidFill>
                <a:srgbClr val="000000"/>
              </a:solidFill>
              <a:latin typeface="Arial" charset="0"/>
              <a:sym typeface="Symbol" pitchFamily="18" charset="2"/>
            </a:endParaRPr>
          </a:p>
        </p:txBody>
      </p:sp>
      <p:graphicFrame>
        <p:nvGraphicFramePr>
          <p:cNvPr id="328795" name="Object 91"/>
          <p:cNvGraphicFramePr>
            <a:graphicFrameLocks noChangeAspect="1"/>
          </p:cNvGraphicFramePr>
          <p:nvPr>
            <p:extLst>
              <p:ext uri="{D42A27DB-BD31-4B8C-83A1-F6EECF244321}">
                <p14:modId xmlns:p14="http://schemas.microsoft.com/office/powerpoint/2010/main" val="2744072910"/>
              </p:ext>
            </p:extLst>
          </p:nvPr>
        </p:nvGraphicFramePr>
        <p:xfrm>
          <a:off x="6130925" y="3508375"/>
          <a:ext cx="596900" cy="431800"/>
        </p:xfrm>
        <a:graphic>
          <a:graphicData uri="http://schemas.openxmlformats.org/presentationml/2006/ole">
            <mc:AlternateContent xmlns:mc="http://schemas.openxmlformats.org/markup-compatibility/2006">
              <mc:Choice xmlns:v="urn:schemas-microsoft-com:vml" Requires="v">
                <p:oleObj spid="_x0000_s1422728" name="Equation" r:id="rId15" imgW="596880" imgH="431640" progId="Equation.DSMT4">
                  <p:embed/>
                </p:oleObj>
              </mc:Choice>
              <mc:Fallback>
                <p:oleObj name="Equation" r:id="rId15" imgW="596880" imgH="431640" progId="Equation.DSMT4">
                  <p:embed/>
                  <p:pic>
                    <p:nvPicPr>
                      <p:cNvPr id="0" name=""/>
                      <p:cNvPicPr>
                        <a:picLocks noChangeAspect="1" noChangeArrowheads="1"/>
                      </p:cNvPicPr>
                      <p:nvPr/>
                    </p:nvPicPr>
                    <p:blipFill>
                      <a:blip r:embed="rId16"/>
                      <a:srcRect/>
                      <a:stretch>
                        <a:fillRect/>
                      </a:stretch>
                    </p:blipFill>
                    <p:spPr bwMode="auto">
                      <a:xfrm>
                        <a:off x="6130925" y="3508375"/>
                        <a:ext cx="5969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28799" name="Group 95"/>
          <p:cNvGrpSpPr>
            <a:grpSpLocks/>
          </p:cNvGrpSpPr>
          <p:nvPr/>
        </p:nvGrpSpPr>
        <p:grpSpPr bwMode="auto">
          <a:xfrm>
            <a:off x="7943850" y="3255963"/>
            <a:ext cx="163513" cy="460375"/>
            <a:chOff x="5010" y="2051"/>
            <a:chExt cx="103" cy="290"/>
          </a:xfrm>
        </p:grpSpPr>
        <p:sp>
          <p:nvSpPr>
            <p:cNvPr id="328786" name="Oval 82"/>
            <p:cNvSpPr>
              <a:spLocks noChangeArrowheads="1"/>
            </p:cNvSpPr>
            <p:nvPr/>
          </p:nvSpPr>
          <p:spPr bwMode="auto">
            <a:xfrm>
              <a:off x="5021" y="2305"/>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96" name="AutoShape 92"/>
            <p:cNvSpPr>
              <a:spLocks noChangeArrowheads="1"/>
            </p:cNvSpPr>
            <p:nvPr/>
          </p:nvSpPr>
          <p:spPr bwMode="auto">
            <a:xfrm>
              <a:off x="5010" y="2052"/>
              <a:ext cx="56" cy="252"/>
            </a:xfrm>
            <a:prstGeom prst="upArrow">
              <a:avLst>
                <a:gd name="adj1" fmla="val 50000"/>
                <a:gd name="adj2" fmla="val 11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97" name="AutoShape 93"/>
            <p:cNvSpPr>
              <a:spLocks noChangeArrowheads="1"/>
            </p:cNvSpPr>
            <p:nvPr/>
          </p:nvSpPr>
          <p:spPr bwMode="auto">
            <a:xfrm>
              <a:off x="5057" y="2051"/>
              <a:ext cx="56" cy="252"/>
            </a:xfrm>
            <a:prstGeom prst="upArrow">
              <a:avLst>
                <a:gd name="adj1" fmla="val 50000"/>
                <a:gd name="adj2" fmla="val 11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798" name="Oval 94"/>
            <p:cNvSpPr>
              <a:spLocks noChangeArrowheads="1"/>
            </p:cNvSpPr>
            <p:nvPr/>
          </p:nvSpPr>
          <p:spPr bwMode="auto">
            <a:xfrm>
              <a:off x="5068" y="2304"/>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aphicFrame>
        <p:nvGraphicFramePr>
          <p:cNvPr id="328800" name="Object 96"/>
          <p:cNvGraphicFramePr>
            <a:graphicFrameLocks noChangeAspect="1"/>
          </p:cNvGraphicFramePr>
          <p:nvPr/>
        </p:nvGraphicFramePr>
        <p:xfrm>
          <a:off x="8066088" y="3033713"/>
          <a:ext cx="171450" cy="242887"/>
        </p:xfrm>
        <a:graphic>
          <a:graphicData uri="http://schemas.openxmlformats.org/presentationml/2006/ole">
            <mc:AlternateContent xmlns:mc="http://schemas.openxmlformats.org/markup-compatibility/2006">
              <mc:Choice xmlns:v="urn:schemas-microsoft-com:vml" Requires="v">
                <p:oleObj spid="_x0000_s1422729" name="Формула" r:id="rId17" imgW="152280" imgH="215640" progId="Equation.3">
                  <p:embed/>
                </p:oleObj>
              </mc:Choice>
              <mc:Fallback>
                <p:oleObj name="Формула" r:id="rId17" imgW="15228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066088" y="3033713"/>
                        <a:ext cx="171450" cy="24288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801" name="Object 97"/>
          <p:cNvGraphicFramePr>
            <a:graphicFrameLocks noChangeAspect="1"/>
          </p:cNvGraphicFramePr>
          <p:nvPr/>
        </p:nvGraphicFramePr>
        <p:xfrm>
          <a:off x="7772400" y="3051175"/>
          <a:ext cx="165100" cy="215900"/>
        </p:xfrm>
        <a:graphic>
          <a:graphicData uri="http://schemas.openxmlformats.org/presentationml/2006/ole">
            <mc:AlternateContent xmlns:mc="http://schemas.openxmlformats.org/markup-compatibility/2006">
              <mc:Choice xmlns:v="urn:schemas-microsoft-com:vml" Requires="v">
                <p:oleObj spid="_x0000_s1422730" name="Формула" r:id="rId19" imgW="164880" imgH="215640" progId="Equation.3">
                  <p:embed/>
                </p:oleObj>
              </mc:Choice>
              <mc:Fallback>
                <p:oleObj name="Формула" r:id="rId19" imgW="164880" imgH="2156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772400" y="3051175"/>
                        <a:ext cx="1651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2" name="Text Box 98"/>
          <p:cNvSpPr txBox="1">
            <a:spLocks noChangeArrowheads="1"/>
          </p:cNvSpPr>
          <p:nvPr/>
        </p:nvSpPr>
        <p:spPr bwMode="auto">
          <a:xfrm>
            <a:off x="258763" y="3819525"/>
            <a:ext cx="56515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7D"/>
                </a:solidFill>
                <a:latin typeface="Arial" charset="0"/>
              </a:rPr>
              <a:t>Gear ratio characterizes the change</a:t>
            </a:r>
            <a:r>
              <a:rPr lang="ru-RU" altLang="ru-RU" sz="1000" dirty="0" smtClean="0">
                <a:solidFill>
                  <a:srgbClr val="000000"/>
                </a:solidFill>
                <a:latin typeface="Arial" charset="0"/>
              </a:rPr>
              <a:t> </a:t>
            </a:r>
            <a:r>
              <a:rPr lang="en-US" altLang="ru-RU" sz="1000" dirty="0" smtClean="0">
                <a:solidFill>
                  <a:srgbClr val="000000"/>
                </a:solidFill>
                <a:latin typeface="Arial" charset="0"/>
              </a:rPr>
              <a:t> of the angular velocity in rotational transmission from one gear to another. </a:t>
            </a:r>
            <a:r>
              <a:rPr lang="en-US" altLang="ru-RU" sz="1000" b="1" dirty="0" smtClean="0">
                <a:solidFill>
                  <a:srgbClr val="FF0000"/>
                </a:solidFill>
                <a:latin typeface="Arial" charset="0"/>
              </a:rPr>
              <a:t>This is a ratio of the angular velocities of the driving and driven gears </a:t>
            </a:r>
            <a:endParaRPr lang="ru-RU" altLang="ru-RU" sz="1000" b="1" i="1" dirty="0">
              <a:solidFill>
                <a:srgbClr val="FF0000"/>
              </a:solidFill>
              <a:latin typeface="Arial" charset="0"/>
              <a:sym typeface="Symbol" pitchFamily="18" charset="2"/>
            </a:endParaRPr>
          </a:p>
        </p:txBody>
      </p:sp>
      <p:graphicFrame>
        <p:nvGraphicFramePr>
          <p:cNvPr id="328803" name="Object 99"/>
          <p:cNvGraphicFramePr>
            <a:graphicFrameLocks noChangeAspect="1"/>
          </p:cNvGraphicFramePr>
          <p:nvPr>
            <p:extLst>
              <p:ext uri="{D42A27DB-BD31-4B8C-83A1-F6EECF244321}">
                <p14:modId xmlns:p14="http://schemas.microsoft.com/office/powerpoint/2010/main" val="2054726993"/>
              </p:ext>
            </p:extLst>
          </p:nvPr>
        </p:nvGraphicFramePr>
        <p:xfrm>
          <a:off x="5802313" y="4011613"/>
          <a:ext cx="927100" cy="431800"/>
        </p:xfrm>
        <a:graphic>
          <a:graphicData uri="http://schemas.openxmlformats.org/presentationml/2006/ole">
            <mc:AlternateContent xmlns:mc="http://schemas.openxmlformats.org/markup-compatibility/2006">
              <mc:Choice xmlns:v="urn:schemas-microsoft-com:vml" Requires="v">
                <p:oleObj spid="_x0000_s1422731" name="Equation" r:id="rId21" imgW="927000" imgH="431640" progId="Equation.DSMT4">
                  <p:embed/>
                </p:oleObj>
              </mc:Choice>
              <mc:Fallback>
                <p:oleObj name="Equation" r:id="rId21" imgW="927000" imgH="431640" progId="Equation.DSMT4">
                  <p:embed/>
                  <p:pic>
                    <p:nvPicPr>
                      <p:cNvPr id="0" name=""/>
                      <p:cNvPicPr>
                        <a:picLocks noChangeAspect="1" noChangeArrowheads="1"/>
                      </p:cNvPicPr>
                      <p:nvPr/>
                    </p:nvPicPr>
                    <p:blipFill>
                      <a:blip r:embed="rId22"/>
                      <a:srcRect/>
                      <a:stretch>
                        <a:fillRect/>
                      </a:stretch>
                    </p:blipFill>
                    <p:spPr bwMode="auto">
                      <a:xfrm>
                        <a:off x="5802313" y="4011613"/>
                        <a:ext cx="9271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8805" name="Rectangle 101"/>
          <p:cNvSpPr>
            <a:spLocks noChangeArrowheads="1"/>
          </p:cNvSpPr>
          <p:nvPr/>
        </p:nvSpPr>
        <p:spPr bwMode="auto">
          <a:xfrm>
            <a:off x="241300" y="4397125"/>
            <a:ext cx="6486525" cy="5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lgn="just">
              <a:buClr>
                <a:srgbClr val="00007D"/>
              </a:buClr>
            </a:pPr>
            <a:r>
              <a:rPr lang="en-US" altLang="ru-RU" sz="1000" b="1" dirty="0" smtClean="0">
                <a:solidFill>
                  <a:schemeClr val="accent5">
                    <a:lumMod val="25000"/>
                  </a:schemeClr>
                </a:solidFill>
              </a:rPr>
              <a:t>Toothed Gear.</a:t>
            </a:r>
            <a:r>
              <a:rPr lang="en-US" altLang="ru-RU" sz="1000" b="1" dirty="0" smtClean="0">
                <a:solidFill>
                  <a:srgbClr val="000000"/>
                </a:solidFill>
              </a:rPr>
              <a:t> T</a:t>
            </a:r>
            <a:r>
              <a:rPr lang="en-US" altLang="ru-RU" sz="1000" dirty="0" smtClean="0">
                <a:solidFill>
                  <a:srgbClr val="000000"/>
                </a:solidFill>
              </a:rPr>
              <a:t>he number of </a:t>
            </a:r>
            <a:r>
              <a:rPr lang="en-US" altLang="ru-RU" sz="1000" dirty="0">
                <a:solidFill>
                  <a:srgbClr val="000000"/>
                </a:solidFill>
              </a:rPr>
              <a:t>teeth </a:t>
            </a:r>
            <a:r>
              <a:rPr lang="en-US" altLang="ru-RU" sz="1000" dirty="0" smtClean="0">
                <a:solidFill>
                  <a:srgbClr val="000000"/>
                </a:solidFill>
              </a:rPr>
              <a:t>is in direct </a:t>
            </a:r>
            <a:r>
              <a:rPr lang="en-US" altLang="ru-RU" sz="1000" dirty="0">
                <a:solidFill>
                  <a:srgbClr val="000000"/>
                </a:solidFill>
              </a:rPr>
              <a:t>proportion</a:t>
            </a:r>
            <a:r>
              <a:rPr lang="ru-RU" altLang="ru-RU" sz="1000" dirty="0" smtClean="0">
                <a:solidFill>
                  <a:srgbClr val="000000"/>
                </a:solidFill>
              </a:rPr>
              <a:t> </a:t>
            </a:r>
            <a:r>
              <a:rPr lang="en-US" altLang="ru-RU" sz="1000" dirty="0" smtClean="0">
                <a:solidFill>
                  <a:srgbClr val="000000"/>
                </a:solidFill>
              </a:rPr>
              <a:t> of the wheels radii</a:t>
            </a:r>
            <a:r>
              <a:rPr lang="ru-RU" altLang="ru-RU" sz="1000" dirty="0" smtClean="0">
                <a:solidFill>
                  <a:srgbClr val="000000"/>
                </a:solidFill>
              </a:rPr>
              <a:t>. </a:t>
            </a:r>
            <a:r>
              <a:rPr lang="en-US" altLang="ru-RU" sz="1000" dirty="0">
                <a:solidFill>
                  <a:srgbClr val="000000"/>
                </a:solidFill>
              </a:rPr>
              <a:t>Velocities of the particles of the wheels at the point of </a:t>
            </a:r>
            <a:r>
              <a:rPr lang="en-US" altLang="ru-RU" sz="1000" dirty="0" smtClean="0">
                <a:solidFill>
                  <a:srgbClr val="000000"/>
                </a:solidFill>
              </a:rPr>
              <a:t>contact, as before, </a:t>
            </a:r>
            <a:r>
              <a:rPr lang="en-US" altLang="ru-RU" sz="1000" dirty="0">
                <a:solidFill>
                  <a:srgbClr val="000000"/>
                </a:solidFill>
              </a:rPr>
              <a:t>are </a:t>
            </a:r>
            <a:r>
              <a:rPr lang="en-US" altLang="ru-RU" sz="1000" dirty="0" smtClean="0">
                <a:solidFill>
                  <a:srgbClr val="000000"/>
                </a:solidFill>
              </a:rPr>
              <a:t>equal</a:t>
            </a:r>
            <a:r>
              <a:rPr lang="ru-RU" altLang="ru-RU" sz="1000" dirty="0" smtClean="0">
                <a:solidFill>
                  <a:srgbClr val="000000"/>
                </a:solidFill>
              </a:rPr>
              <a:t>. </a:t>
            </a:r>
            <a:r>
              <a:rPr lang="en-US" altLang="ru-RU" sz="1000" dirty="0" smtClean="0">
                <a:solidFill>
                  <a:srgbClr val="000000"/>
                </a:solidFill>
              </a:rPr>
              <a:t>The above equations are valid</a:t>
            </a:r>
            <a:r>
              <a:rPr lang="ru-RU" altLang="ru-RU" sz="1000" dirty="0" smtClean="0">
                <a:solidFill>
                  <a:srgbClr val="000000"/>
                </a:solidFill>
              </a:rPr>
              <a:t>, </a:t>
            </a:r>
            <a:r>
              <a:rPr lang="en-US" altLang="ru-RU" sz="1000" dirty="0" smtClean="0">
                <a:solidFill>
                  <a:srgbClr val="000000"/>
                </a:solidFill>
              </a:rPr>
              <a:t>including the case of the internal mesh</a:t>
            </a:r>
            <a:r>
              <a:rPr lang="ru-RU" altLang="ru-RU" sz="1000" dirty="0" smtClean="0">
                <a:solidFill>
                  <a:srgbClr val="000000"/>
                </a:solidFill>
              </a:rPr>
              <a:t>.</a:t>
            </a:r>
            <a:endParaRPr lang="ru-RU" altLang="ru-RU" sz="1000" dirty="0">
              <a:solidFill>
                <a:srgbClr val="000000"/>
              </a:solidFill>
            </a:endParaRPr>
          </a:p>
        </p:txBody>
      </p:sp>
      <p:grpSp>
        <p:nvGrpSpPr>
          <p:cNvPr id="328830" name="Group 126"/>
          <p:cNvGrpSpPr>
            <a:grpSpLocks/>
          </p:cNvGrpSpPr>
          <p:nvPr/>
        </p:nvGrpSpPr>
        <p:grpSpPr bwMode="auto">
          <a:xfrm>
            <a:off x="7075488" y="4246563"/>
            <a:ext cx="1714500" cy="1504950"/>
            <a:chOff x="2579" y="3095"/>
            <a:chExt cx="1080" cy="948"/>
          </a:xfrm>
        </p:grpSpPr>
        <p:sp>
          <p:nvSpPr>
            <p:cNvPr id="328807" name="Oval 103"/>
            <p:cNvSpPr>
              <a:spLocks noChangeArrowheads="1"/>
            </p:cNvSpPr>
            <p:nvPr/>
          </p:nvSpPr>
          <p:spPr bwMode="auto">
            <a:xfrm>
              <a:off x="2645" y="3095"/>
              <a:ext cx="948" cy="94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08" name="Oval 104"/>
            <p:cNvSpPr>
              <a:spLocks noChangeArrowheads="1"/>
            </p:cNvSpPr>
            <p:nvPr/>
          </p:nvSpPr>
          <p:spPr bwMode="auto">
            <a:xfrm>
              <a:off x="3178" y="3394"/>
              <a:ext cx="414" cy="414"/>
            </a:xfrm>
            <a:prstGeom prst="ellipse">
              <a:avLst/>
            </a:prstGeom>
            <a:solidFill>
              <a:srgbClr val="92D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09" name="Line 105"/>
            <p:cNvSpPr>
              <a:spLocks noChangeShapeType="1"/>
            </p:cNvSpPr>
            <p:nvPr/>
          </p:nvSpPr>
          <p:spPr bwMode="auto">
            <a:xfrm rot="-5400000">
              <a:off x="2692" y="3562"/>
              <a:ext cx="87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10" name="Line 106"/>
            <p:cNvSpPr>
              <a:spLocks noChangeShapeType="1"/>
            </p:cNvSpPr>
            <p:nvPr/>
          </p:nvSpPr>
          <p:spPr bwMode="auto">
            <a:xfrm rot="-5400000">
              <a:off x="3042" y="3600"/>
              <a:ext cx="684"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8811" name="Group 107"/>
            <p:cNvGrpSpPr>
              <a:grpSpLocks/>
            </p:cNvGrpSpPr>
            <p:nvPr/>
          </p:nvGrpSpPr>
          <p:grpSpPr bwMode="auto">
            <a:xfrm>
              <a:off x="3031" y="3558"/>
              <a:ext cx="200" cy="119"/>
              <a:chOff x="158" y="2772"/>
              <a:chExt cx="386" cy="227"/>
            </a:xfrm>
          </p:grpSpPr>
          <p:sp>
            <p:nvSpPr>
              <p:cNvPr id="328812" name="AutoShape 108"/>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13" name="Oval 109"/>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14" name="Rectangle 110"/>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15" name="Line 111"/>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grpSp>
          <p:nvGrpSpPr>
            <p:cNvPr id="328816" name="Group 112"/>
            <p:cNvGrpSpPr>
              <a:grpSpLocks/>
            </p:cNvGrpSpPr>
            <p:nvPr/>
          </p:nvGrpSpPr>
          <p:grpSpPr bwMode="auto">
            <a:xfrm>
              <a:off x="3294" y="3587"/>
              <a:ext cx="200" cy="119"/>
              <a:chOff x="158" y="2772"/>
              <a:chExt cx="386" cy="227"/>
            </a:xfrm>
          </p:grpSpPr>
          <p:sp>
            <p:nvSpPr>
              <p:cNvPr id="328817" name="AutoShape 113"/>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18" name="Oval 114"/>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19" name="Rectangle 115"/>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20" name="Line 116"/>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sp>
          <p:nvSpPr>
            <p:cNvPr id="328821" name="AutoShape 117"/>
            <p:cNvSpPr>
              <a:spLocks noChangeArrowheads="1"/>
            </p:cNvSpPr>
            <p:nvPr/>
          </p:nvSpPr>
          <p:spPr bwMode="auto">
            <a:xfrm>
              <a:off x="3317" y="3509"/>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22" name="AutoShape 118"/>
            <p:cNvSpPr>
              <a:spLocks noChangeArrowheads="1"/>
            </p:cNvSpPr>
            <p:nvPr/>
          </p:nvSpPr>
          <p:spPr bwMode="auto">
            <a:xfrm rot="10800000" flipH="1" flipV="1">
              <a:off x="3052" y="3478"/>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23" name="Line 119"/>
            <p:cNvSpPr>
              <a:spLocks noChangeShapeType="1"/>
            </p:cNvSpPr>
            <p:nvPr/>
          </p:nvSpPr>
          <p:spPr bwMode="auto">
            <a:xfrm flipH="1">
              <a:off x="2849" y="3587"/>
              <a:ext cx="276" cy="3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24" name="Line 120"/>
            <p:cNvSpPr>
              <a:spLocks noChangeShapeType="1"/>
            </p:cNvSpPr>
            <p:nvPr/>
          </p:nvSpPr>
          <p:spPr bwMode="auto">
            <a:xfrm flipH="1">
              <a:off x="3215" y="3611"/>
              <a:ext cx="168" cy="1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25" name="Text Box 121"/>
            <p:cNvSpPr txBox="1">
              <a:spLocks noChangeArrowheads="1"/>
            </p:cNvSpPr>
            <p:nvPr/>
          </p:nvSpPr>
          <p:spPr bwMode="auto">
            <a:xfrm>
              <a:off x="3223" y="3660"/>
              <a:ext cx="20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r>
                <a:rPr lang="en-US" altLang="ru-RU" sz="1100" baseline="-25000" dirty="0">
                  <a:solidFill>
                    <a:srgbClr val="000000"/>
                  </a:solidFill>
                  <a:latin typeface="Times New Roman" pitchFamily="18" charset="0"/>
                  <a:cs typeface="Times New Roman" pitchFamily="18" charset="0"/>
                </a:rPr>
                <a:t>1</a:t>
              </a:r>
              <a:endParaRPr lang="ru-RU" altLang="ru-RU" sz="1100" baseline="-25000" dirty="0">
                <a:solidFill>
                  <a:srgbClr val="000000"/>
                </a:solidFill>
                <a:latin typeface="Times New Roman" pitchFamily="18" charset="0"/>
                <a:cs typeface="Times New Roman" pitchFamily="18" charset="0"/>
              </a:endParaRPr>
            </a:p>
          </p:txBody>
        </p:sp>
        <p:sp>
          <p:nvSpPr>
            <p:cNvPr id="328826" name="Text Box 122"/>
            <p:cNvSpPr txBox="1">
              <a:spLocks noChangeArrowheads="1"/>
            </p:cNvSpPr>
            <p:nvPr/>
          </p:nvSpPr>
          <p:spPr bwMode="auto">
            <a:xfrm>
              <a:off x="2748" y="3665"/>
              <a:ext cx="20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r>
                <a:rPr lang="en-US" altLang="ru-RU" sz="1100" baseline="-25000" dirty="0">
                  <a:solidFill>
                    <a:srgbClr val="000000"/>
                  </a:solidFill>
                  <a:latin typeface="Times New Roman" pitchFamily="18" charset="0"/>
                  <a:cs typeface="Times New Roman" pitchFamily="18" charset="0"/>
                </a:rPr>
                <a:t>2</a:t>
              </a:r>
              <a:endParaRPr lang="ru-RU" altLang="ru-RU" sz="1100" baseline="-25000" dirty="0">
                <a:solidFill>
                  <a:srgbClr val="000000"/>
                </a:solidFill>
                <a:latin typeface="Times New Roman" pitchFamily="18" charset="0"/>
                <a:cs typeface="Times New Roman" pitchFamily="18" charset="0"/>
              </a:endParaRPr>
            </a:p>
          </p:txBody>
        </p:sp>
        <p:sp>
          <p:nvSpPr>
            <p:cNvPr id="328827" name="Text Box 123"/>
            <p:cNvSpPr txBox="1">
              <a:spLocks noChangeArrowheads="1"/>
            </p:cNvSpPr>
            <p:nvPr/>
          </p:nvSpPr>
          <p:spPr bwMode="auto">
            <a:xfrm>
              <a:off x="3384" y="3393"/>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ω</a:t>
              </a:r>
              <a:r>
                <a:rPr lang="en-US" altLang="ru-RU" sz="1000" baseline="-25000">
                  <a:solidFill>
                    <a:srgbClr val="000000"/>
                  </a:solidFill>
                  <a:latin typeface="Arial" charset="0"/>
                </a:rPr>
                <a:t>1</a:t>
              </a:r>
              <a:endParaRPr lang="ru-RU" altLang="ru-RU" sz="1000" baseline="-25000">
                <a:solidFill>
                  <a:srgbClr val="000000"/>
                </a:solidFill>
                <a:latin typeface="Arial" charset="0"/>
              </a:endParaRPr>
            </a:p>
          </p:txBody>
        </p:sp>
        <p:sp>
          <p:nvSpPr>
            <p:cNvPr id="328828" name="Text Box 124"/>
            <p:cNvSpPr txBox="1">
              <a:spLocks noChangeArrowheads="1"/>
            </p:cNvSpPr>
            <p:nvPr/>
          </p:nvSpPr>
          <p:spPr bwMode="auto">
            <a:xfrm>
              <a:off x="2861" y="3350"/>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ω</a:t>
              </a:r>
              <a:r>
                <a:rPr lang="en-US" altLang="ru-RU" sz="1000" baseline="-25000">
                  <a:solidFill>
                    <a:srgbClr val="000000"/>
                  </a:solidFill>
                  <a:latin typeface="Arial" charset="0"/>
                </a:rPr>
                <a:t>2</a:t>
              </a:r>
              <a:endParaRPr lang="ru-RU" altLang="ru-RU" sz="1000" baseline="-25000">
                <a:solidFill>
                  <a:srgbClr val="000000"/>
                </a:solidFill>
                <a:latin typeface="Arial" charset="0"/>
              </a:endParaRPr>
            </a:p>
          </p:txBody>
        </p:sp>
        <p:sp>
          <p:nvSpPr>
            <p:cNvPr id="328829" name="Line 125"/>
            <p:cNvSpPr>
              <a:spLocks noChangeShapeType="1"/>
            </p:cNvSpPr>
            <p:nvPr/>
          </p:nvSpPr>
          <p:spPr bwMode="auto">
            <a:xfrm>
              <a:off x="2579" y="3581"/>
              <a:ext cx="108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mc:AlternateContent xmlns:mc="http://schemas.openxmlformats.org/markup-compatibility/2006" xmlns:a14="http://schemas.microsoft.com/office/drawing/2010/main">
        <mc:Choice Requires="a14">
          <p:sp>
            <p:nvSpPr>
              <p:cNvPr id="328831" name="Text Box 127"/>
              <p:cNvSpPr txBox="1">
                <a:spLocks noChangeArrowheads="1"/>
              </p:cNvSpPr>
              <p:nvPr/>
            </p:nvSpPr>
            <p:spPr bwMode="auto">
              <a:xfrm>
                <a:off x="395288" y="4937125"/>
                <a:ext cx="6003925" cy="46166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The radii of the pitch circles are related</a:t>
                </a:r>
                <a:r>
                  <a:rPr lang="ru-RU" altLang="ru-RU" sz="1000" dirty="0" smtClean="0">
                    <a:solidFill>
                      <a:srgbClr val="000000"/>
                    </a:solidFill>
                    <a:latin typeface="Arial" charset="0"/>
                  </a:rPr>
                  <a:t> </a:t>
                </a:r>
                <a:r>
                  <a:rPr lang="en-US" altLang="ru-RU" sz="1000" dirty="0">
                    <a:solidFill>
                      <a:srgbClr val="000000"/>
                    </a:solidFill>
                    <a:latin typeface="Arial" charset="0"/>
                  </a:rPr>
                  <a:t>with the </a:t>
                </a:r>
                <a:r>
                  <a:rPr lang="en-US" altLang="ru-RU" sz="1000" dirty="0" smtClean="0">
                    <a:solidFill>
                      <a:srgbClr val="000000"/>
                    </a:solidFill>
                    <a:latin typeface="Arial" charset="0"/>
                  </a:rPr>
                  <a:t>teeth pitch</a:t>
                </a:r>
                <a:endParaRPr lang="ru-RU" altLang="ru-RU" sz="1000" dirty="0">
                  <a:solidFill>
                    <a:srgbClr val="000000"/>
                  </a:solidFill>
                  <a:latin typeface="Arial" charset="0"/>
                </a:endParaRPr>
              </a:p>
              <a:p>
                <a:r>
                  <a:rPr lang="en-US" altLang="ru-RU" sz="1000" dirty="0" smtClean="0">
                    <a:solidFill>
                      <a:srgbClr val="000000"/>
                    </a:solidFill>
                    <a:latin typeface="Arial" charset="0"/>
                  </a:rPr>
                  <a:t>where </a:t>
                </a:r>
                <a14:m>
                  <m:oMath xmlns:m="http://schemas.openxmlformats.org/officeDocument/2006/math">
                    <m:sSub>
                      <m:sSubPr>
                        <m:ctrlPr>
                          <a:rPr lang="en-US" altLang="ru-RU" sz="1400" i="1">
                            <a:solidFill>
                              <a:srgbClr val="000000"/>
                            </a:solidFill>
                            <a:latin typeface="Cambria Math"/>
                          </a:rPr>
                        </m:ctrlPr>
                      </m:sSubPr>
                      <m:e>
                        <m:r>
                          <a:rPr lang="en-US" altLang="ru-RU" sz="1400" i="1">
                            <a:solidFill>
                              <a:srgbClr val="000000"/>
                            </a:solidFill>
                            <a:latin typeface="Cambria Math"/>
                          </a:rPr>
                          <m:t>𝑧</m:t>
                        </m:r>
                      </m:e>
                      <m:sub>
                        <m:r>
                          <a:rPr lang="en-US" altLang="ru-RU" sz="1400" i="1">
                            <a:solidFill>
                              <a:srgbClr val="000000"/>
                            </a:solidFill>
                            <a:latin typeface="Cambria Math"/>
                          </a:rPr>
                          <m:t>1</m:t>
                        </m:r>
                      </m:sub>
                    </m:sSub>
                  </m:oMath>
                </a14:m>
                <a:r>
                  <a:rPr lang="en-US" altLang="ru-RU" sz="1000" dirty="0" smtClean="0">
                    <a:solidFill>
                      <a:srgbClr val="000000"/>
                    </a:solidFill>
                    <a:latin typeface="Arial" charset="0"/>
                  </a:rPr>
                  <a:t> and   </a:t>
                </a:r>
                <a14:m>
                  <m:oMath xmlns:m="http://schemas.openxmlformats.org/officeDocument/2006/math">
                    <m:sSub>
                      <m:sSubPr>
                        <m:ctrlPr>
                          <a:rPr lang="en-US" altLang="ru-RU" sz="1400" i="1" smtClean="0">
                            <a:solidFill>
                              <a:srgbClr val="000000"/>
                            </a:solidFill>
                            <a:latin typeface="Cambria Math"/>
                          </a:rPr>
                        </m:ctrlPr>
                      </m:sSubPr>
                      <m:e>
                        <m:r>
                          <a:rPr lang="en-US" altLang="ru-RU" sz="1400" i="1" smtClean="0">
                            <a:solidFill>
                              <a:srgbClr val="000000"/>
                            </a:solidFill>
                            <a:latin typeface="Cambria Math"/>
                          </a:rPr>
                          <m:t>𝑧</m:t>
                        </m:r>
                      </m:e>
                      <m:sub>
                        <m:r>
                          <a:rPr lang="en-US" altLang="ru-RU" sz="1400" i="1" smtClean="0">
                            <a:solidFill>
                              <a:srgbClr val="000000"/>
                            </a:solidFill>
                            <a:latin typeface="Cambria Math"/>
                          </a:rPr>
                          <m:t>2</m:t>
                        </m:r>
                      </m:sub>
                    </m:sSub>
                  </m:oMath>
                </a14:m>
                <a:r>
                  <a:rPr lang="en-US" altLang="ru-RU" sz="1400" dirty="0" smtClean="0">
                    <a:solidFill>
                      <a:srgbClr val="000000"/>
                    </a:solidFill>
                    <a:latin typeface="Arial" charset="0"/>
                  </a:rPr>
                  <a:t> </a:t>
                </a:r>
                <a:r>
                  <a:rPr lang="en-US" altLang="ru-RU" sz="1000" dirty="0" smtClean="0">
                    <a:solidFill>
                      <a:srgbClr val="000000"/>
                    </a:solidFill>
                    <a:latin typeface="Arial" charset="0"/>
                  </a:rPr>
                  <a:t>are the number of teeth. Then </a:t>
                </a:r>
                <a:endParaRPr lang="ru-RU" altLang="ru-RU" sz="1000" i="1" dirty="0">
                  <a:solidFill>
                    <a:srgbClr val="000000"/>
                  </a:solidFill>
                  <a:latin typeface="Arial" charset="0"/>
                  <a:sym typeface="Symbol" pitchFamily="18" charset="2"/>
                </a:endParaRPr>
              </a:p>
            </p:txBody>
          </p:sp>
        </mc:Choice>
        <mc:Fallback xmlns="">
          <p:sp>
            <p:nvSpPr>
              <p:cNvPr id="328831" name="Text Box 127"/>
              <p:cNvSpPr txBox="1">
                <a:spLocks noRot="1" noChangeAspect="1" noMove="1" noResize="1" noEditPoints="1" noAdjustHandles="1" noChangeArrowheads="1" noChangeShapeType="1" noTextEdit="1"/>
              </p:cNvSpPr>
              <p:nvPr/>
            </p:nvSpPr>
            <p:spPr bwMode="auto">
              <a:xfrm>
                <a:off x="395288" y="4937125"/>
                <a:ext cx="6003925" cy="461665"/>
              </a:xfrm>
              <a:prstGeom prst="rect">
                <a:avLst/>
              </a:prstGeom>
              <a:blipFill rotWithShape="1">
                <a:blip r:embed="rId23"/>
                <a:stretch>
                  <a:fillRect b="-131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8832" name="Object 128"/>
          <p:cNvGraphicFramePr>
            <a:graphicFrameLocks noChangeAspect="1"/>
          </p:cNvGraphicFramePr>
          <p:nvPr>
            <p:extLst>
              <p:ext uri="{D42A27DB-BD31-4B8C-83A1-F6EECF244321}">
                <p14:modId xmlns:p14="http://schemas.microsoft.com/office/powerpoint/2010/main" val="1114569268"/>
              </p:ext>
            </p:extLst>
          </p:nvPr>
        </p:nvGraphicFramePr>
        <p:xfrm>
          <a:off x="3282174" y="5172076"/>
          <a:ext cx="571500" cy="431800"/>
        </p:xfrm>
        <a:graphic>
          <a:graphicData uri="http://schemas.openxmlformats.org/presentationml/2006/ole">
            <mc:AlternateContent xmlns:mc="http://schemas.openxmlformats.org/markup-compatibility/2006">
              <mc:Choice xmlns:v="urn:schemas-microsoft-com:vml" Requires="v">
                <p:oleObj spid="_x0000_s1422732" name="Equation" r:id="rId24" imgW="571320" imgH="431640" progId="Equation.DSMT4">
                  <p:embed/>
                </p:oleObj>
              </mc:Choice>
              <mc:Fallback>
                <p:oleObj name="Equation" r:id="rId24" imgW="571320" imgH="431640" progId="Equation.DSMT4">
                  <p:embed/>
                  <p:pic>
                    <p:nvPicPr>
                      <p:cNvPr id="0" name=""/>
                      <p:cNvPicPr>
                        <a:picLocks noChangeAspect="1" noChangeArrowheads="1"/>
                      </p:cNvPicPr>
                      <p:nvPr/>
                    </p:nvPicPr>
                    <p:blipFill>
                      <a:blip r:embed="rId25"/>
                      <a:srcRect/>
                      <a:stretch>
                        <a:fillRect/>
                      </a:stretch>
                    </p:blipFill>
                    <p:spPr bwMode="auto">
                      <a:xfrm>
                        <a:off x="3282174" y="5172076"/>
                        <a:ext cx="5715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8833" name="Object 129"/>
          <p:cNvGraphicFramePr>
            <a:graphicFrameLocks noChangeAspect="1"/>
          </p:cNvGraphicFramePr>
          <p:nvPr>
            <p:extLst>
              <p:ext uri="{D42A27DB-BD31-4B8C-83A1-F6EECF244321}">
                <p14:modId xmlns:p14="http://schemas.microsoft.com/office/powerpoint/2010/main" val="100345783"/>
              </p:ext>
            </p:extLst>
          </p:nvPr>
        </p:nvGraphicFramePr>
        <p:xfrm>
          <a:off x="3822700" y="4909839"/>
          <a:ext cx="736600" cy="228600"/>
        </p:xfrm>
        <a:graphic>
          <a:graphicData uri="http://schemas.openxmlformats.org/presentationml/2006/ole">
            <mc:AlternateContent xmlns:mc="http://schemas.openxmlformats.org/markup-compatibility/2006">
              <mc:Choice xmlns:v="urn:schemas-microsoft-com:vml" Requires="v">
                <p:oleObj spid="_x0000_s1422733" name="Equation" r:id="rId26" imgW="736560" imgH="228600" progId="Equation.DSMT4">
                  <p:embed/>
                </p:oleObj>
              </mc:Choice>
              <mc:Fallback>
                <p:oleObj name="Equation" r:id="rId26" imgW="736560" imgH="228600" progId="Equation.DSMT4">
                  <p:embed/>
                  <p:pic>
                    <p:nvPicPr>
                      <p:cNvPr id="0" name=""/>
                      <p:cNvPicPr>
                        <a:picLocks noChangeAspect="1" noChangeArrowheads="1"/>
                      </p:cNvPicPr>
                      <p:nvPr/>
                    </p:nvPicPr>
                    <p:blipFill>
                      <a:blip r:embed="rId27"/>
                      <a:srcRect/>
                      <a:stretch>
                        <a:fillRect/>
                      </a:stretch>
                    </p:blipFill>
                    <p:spPr bwMode="auto">
                      <a:xfrm>
                        <a:off x="3822700" y="4909839"/>
                        <a:ext cx="7366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834" name="Object 130"/>
          <p:cNvGraphicFramePr>
            <a:graphicFrameLocks noChangeAspect="1"/>
          </p:cNvGraphicFramePr>
          <p:nvPr>
            <p:extLst>
              <p:ext uri="{D42A27DB-BD31-4B8C-83A1-F6EECF244321}">
                <p14:modId xmlns:p14="http://schemas.microsoft.com/office/powerpoint/2010/main" val="270604083"/>
              </p:ext>
            </p:extLst>
          </p:nvPr>
        </p:nvGraphicFramePr>
        <p:xfrm>
          <a:off x="4781551" y="4903758"/>
          <a:ext cx="762000" cy="228600"/>
        </p:xfrm>
        <a:graphic>
          <a:graphicData uri="http://schemas.openxmlformats.org/presentationml/2006/ole">
            <mc:AlternateContent xmlns:mc="http://schemas.openxmlformats.org/markup-compatibility/2006">
              <mc:Choice xmlns:v="urn:schemas-microsoft-com:vml" Requires="v">
                <p:oleObj spid="_x0000_s1422734" name="Equation" r:id="rId28" imgW="761760" imgH="228600" progId="Equation.DSMT4">
                  <p:embed/>
                </p:oleObj>
              </mc:Choice>
              <mc:Fallback>
                <p:oleObj name="Equation" r:id="rId28" imgW="761760" imgH="228600" progId="Equation.DSMT4">
                  <p:embed/>
                  <p:pic>
                    <p:nvPicPr>
                      <p:cNvPr id="0" name=""/>
                      <p:cNvPicPr>
                        <a:picLocks noChangeAspect="1" noChangeArrowheads="1"/>
                      </p:cNvPicPr>
                      <p:nvPr/>
                    </p:nvPicPr>
                    <p:blipFill>
                      <a:blip r:embed="rId29"/>
                      <a:srcRect/>
                      <a:stretch>
                        <a:fillRect/>
                      </a:stretch>
                    </p:blipFill>
                    <p:spPr bwMode="auto">
                      <a:xfrm>
                        <a:off x="4781551" y="4903758"/>
                        <a:ext cx="7620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35" name="Rectangle 131"/>
          <p:cNvSpPr>
            <a:spLocks noChangeArrowheads="1"/>
          </p:cNvSpPr>
          <p:nvPr/>
        </p:nvSpPr>
        <p:spPr bwMode="auto">
          <a:xfrm>
            <a:off x="545485" y="5602678"/>
            <a:ext cx="3990975" cy="7358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lgn="just">
              <a:buClr>
                <a:srgbClr val="00007D"/>
              </a:buClr>
              <a:buFont typeface="Wingdings" pitchFamily="2" charset="2"/>
              <a:buNone/>
            </a:pPr>
            <a:r>
              <a:rPr lang="en-US" altLang="ru-RU" sz="1000" dirty="0" smtClean="0">
                <a:solidFill>
                  <a:srgbClr val="000000"/>
                </a:solidFill>
              </a:rPr>
              <a:t> </a:t>
            </a:r>
            <a:r>
              <a:rPr lang="en-US" altLang="ru-RU" sz="1000" b="1" dirty="0" smtClean="0">
                <a:solidFill>
                  <a:schemeClr val="accent5">
                    <a:lumMod val="25000"/>
                  </a:schemeClr>
                </a:solidFill>
              </a:rPr>
              <a:t>Belt and chain transmission</a:t>
            </a:r>
            <a:r>
              <a:rPr lang="ru-RU" altLang="ru-RU" sz="1000" b="1" dirty="0" smtClean="0">
                <a:solidFill>
                  <a:schemeClr val="accent5">
                    <a:lumMod val="25000"/>
                  </a:schemeClr>
                </a:solidFill>
              </a:rPr>
              <a:t> </a:t>
            </a:r>
            <a:r>
              <a:rPr lang="ru-RU" altLang="ru-RU" sz="1000" b="1" dirty="0" smtClean="0">
                <a:solidFill>
                  <a:srgbClr val="000000"/>
                </a:solidFill>
              </a:rPr>
              <a:t>–</a:t>
            </a:r>
            <a:r>
              <a:rPr lang="en-US" altLang="ru-RU" sz="1000" b="1" dirty="0" smtClean="0">
                <a:solidFill>
                  <a:srgbClr val="000000"/>
                </a:solidFill>
              </a:rPr>
              <a:t> </a:t>
            </a:r>
            <a:r>
              <a:rPr lang="en-US" altLang="ru-RU" sz="1000" dirty="0" smtClean="0">
                <a:solidFill>
                  <a:srgbClr val="000000"/>
                </a:solidFill>
              </a:rPr>
              <a:t>velocities </a:t>
            </a:r>
            <a:r>
              <a:rPr lang="en-US" altLang="ru-RU" sz="1000" dirty="0">
                <a:solidFill>
                  <a:srgbClr val="000000"/>
                </a:solidFill>
              </a:rPr>
              <a:t>of the particles of the wheels at the point of </a:t>
            </a:r>
            <a:r>
              <a:rPr lang="en-US" altLang="ru-RU" sz="1000" dirty="0" smtClean="0">
                <a:solidFill>
                  <a:srgbClr val="000000"/>
                </a:solidFill>
              </a:rPr>
              <a:t>contact with the belt or chain, </a:t>
            </a:r>
            <a:r>
              <a:rPr lang="en-US" altLang="ru-RU" sz="1000" dirty="0">
                <a:solidFill>
                  <a:srgbClr val="000000"/>
                </a:solidFill>
              </a:rPr>
              <a:t>as before, are </a:t>
            </a:r>
            <a:r>
              <a:rPr lang="en-US" altLang="ru-RU" sz="1000" dirty="0" smtClean="0">
                <a:solidFill>
                  <a:srgbClr val="000000"/>
                </a:solidFill>
              </a:rPr>
              <a:t>equal</a:t>
            </a:r>
            <a:r>
              <a:rPr lang="ru-RU" altLang="ru-RU" sz="1000" dirty="0" smtClean="0">
                <a:solidFill>
                  <a:srgbClr val="000000"/>
                </a:solidFill>
              </a:rPr>
              <a:t> (</a:t>
            </a:r>
            <a:r>
              <a:rPr lang="en-US" altLang="ru-RU" sz="1000" dirty="0" smtClean="0">
                <a:solidFill>
                  <a:srgbClr val="000000"/>
                </a:solidFill>
              </a:rPr>
              <a:t> the belts and chains are considered as inextensible</a:t>
            </a:r>
            <a:r>
              <a:rPr lang="ru-RU" altLang="ru-RU" sz="1000" dirty="0" smtClean="0">
                <a:solidFill>
                  <a:srgbClr val="000000"/>
                </a:solidFill>
              </a:rPr>
              <a:t>).</a:t>
            </a:r>
            <a:endParaRPr lang="ru-RU" altLang="ru-RU" sz="1000" dirty="0">
              <a:solidFill>
                <a:srgbClr val="000000"/>
              </a:solidFill>
            </a:endParaRPr>
          </a:p>
          <a:p>
            <a:pPr>
              <a:buClr>
                <a:srgbClr val="00007D"/>
              </a:buClr>
              <a:buFont typeface="Wingdings" pitchFamily="2" charset="2"/>
              <a:buNone/>
            </a:pPr>
            <a:r>
              <a:rPr lang="en-US" altLang="ru-RU" sz="1000" dirty="0" smtClean="0">
                <a:solidFill>
                  <a:srgbClr val="000000"/>
                </a:solidFill>
              </a:rPr>
              <a:t>	The </a:t>
            </a:r>
            <a:r>
              <a:rPr lang="en-US" altLang="ru-RU" sz="1000" dirty="0">
                <a:solidFill>
                  <a:srgbClr val="000000"/>
                </a:solidFill>
              </a:rPr>
              <a:t>above </a:t>
            </a:r>
            <a:r>
              <a:rPr lang="en-US" altLang="ru-RU" sz="1000" dirty="0" smtClean="0">
                <a:solidFill>
                  <a:srgbClr val="000000"/>
                </a:solidFill>
              </a:rPr>
              <a:t>equations remain valid</a:t>
            </a:r>
            <a:r>
              <a:rPr lang="ru-RU" altLang="ru-RU" sz="1000" dirty="0" smtClean="0">
                <a:solidFill>
                  <a:srgbClr val="000000"/>
                </a:solidFill>
              </a:rPr>
              <a:t> </a:t>
            </a:r>
            <a:endParaRPr lang="ru-RU" altLang="ru-RU" sz="1000" dirty="0">
              <a:solidFill>
                <a:srgbClr val="000000"/>
              </a:solidFill>
            </a:endParaRPr>
          </a:p>
        </p:txBody>
      </p:sp>
      <p:graphicFrame>
        <p:nvGraphicFramePr>
          <p:cNvPr id="328875" name="Object 171"/>
          <p:cNvGraphicFramePr>
            <a:graphicFrameLocks noChangeAspect="1"/>
          </p:cNvGraphicFramePr>
          <p:nvPr>
            <p:extLst>
              <p:ext uri="{D42A27DB-BD31-4B8C-83A1-F6EECF244321}">
                <p14:modId xmlns:p14="http://schemas.microsoft.com/office/powerpoint/2010/main" val="3473359959"/>
              </p:ext>
            </p:extLst>
          </p:nvPr>
        </p:nvGraphicFramePr>
        <p:xfrm>
          <a:off x="3762375" y="6097589"/>
          <a:ext cx="571500" cy="431800"/>
        </p:xfrm>
        <a:graphic>
          <a:graphicData uri="http://schemas.openxmlformats.org/presentationml/2006/ole">
            <mc:AlternateContent xmlns:mc="http://schemas.openxmlformats.org/markup-compatibility/2006">
              <mc:Choice xmlns:v="urn:schemas-microsoft-com:vml" Requires="v">
                <p:oleObj spid="_x0000_s1422735" name="Equation" r:id="rId30" imgW="571320" imgH="431640" progId="Equation.DSMT4">
                  <p:embed/>
                </p:oleObj>
              </mc:Choice>
              <mc:Fallback>
                <p:oleObj name="Equation" r:id="rId30" imgW="571320" imgH="431640" progId="Equation.DSMT4">
                  <p:embed/>
                  <p:pic>
                    <p:nvPicPr>
                      <p:cNvPr id="0" name=""/>
                      <p:cNvPicPr>
                        <a:picLocks noChangeAspect="1" noChangeArrowheads="1"/>
                      </p:cNvPicPr>
                      <p:nvPr/>
                    </p:nvPicPr>
                    <p:blipFill>
                      <a:blip r:embed="rId31"/>
                      <a:srcRect/>
                      <a:stretch>
                        <a:fillRect/>
                      </a:stretch>
                    </p:blipFill>
                    <p:spPr bwMode="auto">
                      <a:xfrm>
                        <a:off x="3762375" y="6097589"/>
                        <a:ext cx="5715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8876" name="Object 172"/>
          <p:cNvGraphicFramePr>
            <a:graphicFrameLocks noChangeAspect="1"/>
          </p:cNvGraphicFramePr>
          <p:nvPr>
            <p:extLst>
              <p:ext uri="{D42A27DB-BD31-4B8C-83A1-F6EECF244321}">
                <p14:modId xmlns:p14="http://schemas.microsoft.com/office/powerpoint/2010/main" val="2814673464"/>
              </p:ext>
            </p:extLst>
          </p:nvPr>
        </p:nvGraphicFramePr>
        <p:xfrm>
          <a:off x="2964268" y="6122989"/>
          <a:ext cx="596900" cy="431800"/>
        </p:xfrm>
        <a:graphic>
          <a:graphicData uri="http://schemas.openxmlformats.org/presentationml/2006/ole">
            <mc:AlternateContent xmlns:mc="http://schemas.openxmlformats.org/markup-compatibility/2006">
              <mc:Choice xmlns:v="urn:schemas-microsoft-com:vml" Requires="v">
                <p:oleObj spid="_x0000_s1422736" name="Equation" r:id="rId32" imgW="596880" imgH="431640" progId="Equation.DSMT4">
                  <p:embed/>
                </p:oleObj>
              </mc:Choice>
              <mc:Fallback>
                <p:oleObj name="Equation" r:id="rId32" imgW="596880" imgH="431640" progId="Equation.DSMT4">
                  <p:embed/>
                  <p:pic>
                    <p:nvPicPr>
                      <p:cNvPr id="0" name=""/>
                      <p:cNvPicPr>
                        <a:picLocks noChangeAspect="1" noChangeArrowheads="1"/>
                      </p:cNvPicPr>
                      <p:nvPr/>
                    </p:nvPicPr>
                    <p:blipFill>
                      <a:blip r:embed="rId33"/>
                      <a:srcRect/>
                      <a:stretch>
                        <a:fillRect/>
                      </a:stretch>
                    </p:blipFill>
                    <p:spPr bwMode="auto">
                      <a:xfrm>
                        <a:off x="2964268" y="6122989"/>
                        <a:ext cx="5969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28883" name="Group 179"/>
          <p:cNvGrpSpPr>
            <a:grpSpLocks/>
          </p:cNvGrpSpPr>
          <p:nvPr/>
        </p:nvGrpSpPr>
        <p:grpSpPr bwMode="auto">
          <a:xfrm>
            <a:off x="5494338" y="5316538"/>
            <a:ext cx="2133600" cy="1466850"/>
            <a:chOff x="3461" y="3349"/>
            <a:chExt cx="1344" cy="924"/>
          </a:xfrm>
        </p:grpSpPr>
        <p:grpSp>
          <p:nvGrpSpPr>
            <p:cNvPr id="328877" name="Group 173"/>
            <p:cNvGrpSpPr>
              <a:grpSpLocks/>
            </p:cNvGrpSpPr>
            <p:nvPr/>
          </p:nvGrpSpPr>
          <p:grpSpPr bwMode="auto">
            <a:xfrm>
              <a:off x="3461" y="3422"/>
              <a:ext cx="1344" cy="772"/>
              <a:chOff x="3461" y="3422"/>
              <a:chExt cx="1344" cy="772"/>
            </a:xfrm>
          </p:grpSpPr>
          <p:sp>
            <p:nvSpPr>
              <p:cNvPr id="328837" name="Oval 133"/>
              <p:cNvSpPr>
                <a:spLocks noChangeArrowheads="1"/>
              </p:cNvSpPr>
              <p:nvPr/>
            </p:nvSpPr>
            <p:spPr bwMode="auto">
              <a:xfrm>
                <a:off x="3485" y="3503"/>
                <a:ext cx="672"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38" name="Oval 134"/>
              <p:cNvSpPr>
                <a:spLocks noChangeArrowheads="1"/>
              </p:cNvSpPr>
              <p:nvPr/>
            </p:nvSpPr>
            <p:spPr bwMode="auto">
              <a:xfrm>
                <a:off x="4384" y="3646"/>
                <a:ext cx="414" cy="414"/>
              </a:xfrm>
              <a:prstGeom prst="ellipse">
                <a:avLst/>
              </a:prstGeom>
              <a:solidFill>
                <a:srgbClr val="92D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0" name="Line 136"/>
              <p:cNvSpPr>
                <a:spLocks noChangeShapeType="1"/>
              </p:cNvSpPr>
              <p:nvPr/>
            </p:nvSpPr>
            <p:spPr bwMode="auto">
              <a:xfrm rot="-5400000">
                <a:off x="4248" y="3852"/>
                <a:ext cx="684"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8841" name="Group 137"/>
              <p:cNvGrpSpPr>
                <a:grpSpLocks/>
              </p:cNvGrpSpPr>
              <p:nvPr/>
            </p:nvGrpSpPr>
            <p:grpSpPr bwMode="auto">
              <a:xfrm>
                <a:off x="3727" y="3834"/>
                <a:ext cx="200" cy="119"/>
                <a:chOff x="158" y="2772"/>
                <a:chExt cx="386" cy="227"/>
              </a:xfrm>
            </p:grpSpPr>
            <p:sp>
              <p:nvSpPr>
                <p:cNvPr id="328842" name="AutoShape 138"/>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3" name="Oval 139"/>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4" name="Rectangle 140"/>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5" name="Line 141"/>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grpSp>
            <p:nvGrpSpPr>
              <p:cNvPr id="328846" name="Group 142"/>
              <p:cNvGrpSpPr>
                <a:grpSpLocks/>
              </p:cNvGrpSpPr>
              <p:nvPr/>
            </p:nvGrpSpPr>
            <p:grpSpPr bwMode="auto">
              <a:xfrm>
                <a:off x="4500" y="3839"/>
                <a:ext cx="200" cy="119"/>
                <a:chOff x="158" y="2772"/>
                <a:chExt cx="386" cy="227"/>
              </a:xfrm>
            </p:grpSpPr>
            <p:sp>
              <p:nvSpPr>
                <p:cNvPr id="328847" name="AutoShape 143"/>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8" name="Oval 144"/>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49" name="Rectangle 145"/>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50" name="Line 146"/>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latin typeface="Arial" charset="0"/>
                  </a:endParaRPr>
                </a:p>
              </p:txBody>
            </p:sp>
          </p:grpSp>
          <p:sp>
            <p:nvSpPr>
              <p:cNvPr id="328851" name="AutoShape 147"/>
              <p:cNvSpPr>
                <a:spLocks noChangeArrowheads="1"/>
              </p:cNvSpPr>
              <p:nvPr/>
            </p:nvSpPr>
            <p:spPr bwMode="auto">
              <a:xfrm flipH="1">
                <a:off x="4523" y="3761"/>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52" name="AutoShape 148"/>
              <p:cNvSpPr>
                <a:spLocks noChangeArrowheads="1"/>
              </p:cNvSpPr>
              <p:nvPr/>
            </p:nvSpPr>
            <p:spPr bwMode="auto">
              <a:xfrm rot="10800000" flipV="1">
                <a:off x="3748" y="3754"/>
                <a:ext cx="144" cy="144"/>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53" name="Line 149"/>
              <p:cNvSpPr>
                <a:spLocks noChangeShapeType="1"/>
              </p:cNvSpPr>
              <p:nvPr/>
            </p:nvSpPr>
            <p:spPr bwMode="auto">
              <a:xfrm>
                <a:off x="3833" y="3863"/>
                <a:ext cx="264" cy="1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54" name="Line 150"/>
              <p:cNvSpPr>
                <a:spLocks noChangeShapeType="1"/>
              </p:cNvSpPr>
              <p:nvPr/>
            </p:nvSpPr>
            <p:spPr bwMode="auto">
              <a:xfrm flipH="1">
                <a:off x="4421" y="3863"/>
                <a:ext cx="168" cy="1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55" name="Text Box 151"/>
              <p:cNvSpPr txBox="1">
                <a:spLocks noChangeArrowheads="1"/>
              </p:cNvSpPr>
              <p:nvPr/>
            </p:nvSpPr>
            <p:spPr bwMode="auto">
              <a:xfrm>
                <a:off x="4429" y="3912"/>
                <a:ext cx="196"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i="1" dirty="0">
                    <a:solidFill>
                      <a:srgbClr val="000000"/>
                    </a:solidFill>
                    <a:latin typeface="Times New Roman" pitchFamily="18" charset="0"/>
                    <a:cs typeface="Times New Roman" pitchFamily="18" charset="0"/>
                  </a:rPr>
                  <a:t>R</a:t>
                </a:r>
                <a:r>
                  <a:rPr lang="en-US" altLang="ru-RU" sz="1050" baseline="-25000" dirty="0">
                    <a:solidFill>
                      <a:srgbClr val="000000"/>
                    </a:solidFill>
                    <a:latin typeface="Times New Roman" pitchFamily="18" charset="0"/>
                    <a:cs typeface="Times New Roman" pitchFamily="18" charset="0"/>
                  </a:rPr>
                  <a:t>1</a:t>
                </a:r>
                <a:endParaRPr lang="ru-RU" altLang="ru-RU" sz="1050" baseline="-25000" dirty="0">
                  <a:solidFill>
                    <a:srgbClr val="000000"/>
                  </a:solidFill>
                  <a:latin typeface="Times New Roman" pitchFamily="18" charset="0"/>
                  <a:cs typeface="Times New Roman" pitchFamily="18" charset="0"/>
                </a:endParaRPr>
              </a:p>
            </p:txBody>
          </p:sp>
          <p:sp>
            <p:nvSpPr>
              <p:cNvPr id="328856" name="Text Box 152"/>
              <p:cNvSpPr txBox="1">
                <a:spLocks noChangeArrowheads="1"/>
              </p:cNvSpPr>
              <p:nvPr/>
            </p:nvSpPr>
            <p:spPr bwMode="auto">
              <a:xfrm>
                <a:off x="3918" y="3827"/>
                <a:ext cx="20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r>
                  <a:rPr lang="en-US" altLang="ru-RU" sz="1100" baseline="-25000" dirty="0">
                    <a:solidFill>
                      <a:srgbClr val="000000"/>
                    </a:solidFill>
                    <a:latin typeface="Times New Roman" pitchFamily="18" charset="0"/>
                    <a:cs typeface="Times New Roman" pitchFamily="18" charset="0"/>
                  </a:rPr>
                  <a:t>2</a:t>
                </a:r>
                <a:endParaRPr lang="ru-RU" altLang="ru-RU" sz="1100" baseline="-25000" dirty="0">
                  <a:solidFill>
                    <a:srgbClr val="000000"/>
                  </a:solidFill>
                  <a:latin typeface="Times New Roman" pitchFamily="18" charset="0"/>
                  <a:cs typeface="Times New Roman" pitchFamily="18" charset="0"/>
                </a:endParaRPr>
              </a:p>
            </p:txBody>
          </p:sp>
          <p:sp>
            <p:nvSpPr>
              <p:cNvPr id="328857" name="Text Box 153"/>
              <p:cNvSpPr txBox="1">
                <a:spLocks noChangeArrowheads="1"/>
              </p:cNvSpPr>
              <p:nvPr/>
            </p:nvSpPr>
            <p:spPr bwMode="auto">
              <a:xfrm>
                <a:off x="4590" y="3645"/>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ω</a:t>
                </a:r>
                <a:r>
                  <a:rPr lang="en-US" altLang="ru-RU" sz="1000" baseline="-25000">
                    <a:solidFill>
                      <a:srgbClr val="000000"/>
                    </a:solidFill>
                    <a:latin typeface="Arial" charset="0"/>
                  </a:rPr>
                  <a:t>1</a:t>
                </a:r>
                <a:endParaRPr lang="ru-RU" altLang="ru-RU" sz="1000" baseline="-25000">
                  <a:solidFill>
                    <a:srgbClr val="000000"/>
                  </a:solidFill>
                  <a:latin typeface="Arial" charset="0"/>
                </a:endParaRPr>
              </a:p>
            </p:txBody>
          </p:sp>
          <p:sp>
            <p:nvSpPr>
              <p:cNvPr id="328858" name="Text Box 154"/>
              <p:cNvSpPr txBox="1">
                <a:spLocks noChangeArrowheads="1"/>
              </p:cNvSpPr>
              <p:nvPr/>
            </p:nvSpPr>
            <p:spPr bwMode="auto">
              <a:xfrm>
                <a:off x="3557" y="3626"/>
                <a:ext cx="21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a:solidFill>
                      <a:srgbClr val="000000"/>
                    </a:solidFill>
                    <a:latin typeface="Times New Roman" pitchFamily="18" charset="0"/>
                    <a:cs typeface="Times New Roman" pitchFamily="18" charset="0"/>
                  </a:rPr>
                  <a:t>ω</a:t>
                </a:r>
                <a:r>
                  <a:rPr lang="en-US" altLang="ru-RU" sz="1000" baseline="-25000">
                    <a:solidFill>
                      <a:srgbClr val="000000"/>
                    </a:solidFill>
                    <a:latin typeface="Arial" charset="0"/>
                  </a:rPr>
                  <a:t>2</a:t>
                </a:r>
                <a:endParaRPr lang="ru-RU" altLang="ru-RU" sz="1000" baseline="-25000">
                  <a:solidFill>
                    <a:srgbClr val="000000"/>
                  </a:solidFill>
                  <a:latin typeface="Arial" charset="0"/>
                </a:endParaRPr>
              </a:p>
            </p:txBody>
          </p:sp>
          <p:sp>
            <p:nvSpPr>
              <p:cNvPr id="328859" name="Line 155"/>
              <p:cNvSpPr>
                <a:spLocks noChangeShapeType="1"/>
              </p:cNvSpPr>
              <p:nvPr/>
            </p:nvSpPr>
            <p:spPr bwMode="auto">
              <a:xfrm>
                <a:off x="3461" y="3857"/>
                <a:ext cx="1338"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60" name="Line 156"/>
              <p:cNvSpPr>
                <a:spLocks noChangeShapeType="1"/>
              </p:cNvSpPr>
              <p:nvPr/>
            </p:nvSpPr>
            <p:spPr bwMode="auto">
              <a:xfrm>
                <a:off x="3882" y="3504"/>
                <a:ext cx="780" cy="1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61" name="Line 157"/>
              <p:cNvSpPr>
                <a:spLocks noChangeShapeType="1"/>
              </p:cNvSpPr>
              <p:nvPr/>
            </p:nvSpPr>
            <p:spPr bwMode="auto">
              <a:xfrm flipV="1">
                <a:off x="3912" y="4050"/>
                <a:ext cx="750" cy="1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8863" name="Oval 159"/>
              <p:cNvSpPr>
                <a:spLocks noChangeArrowheads="1"/>
              </p:cNvSpPr>
              <p:nvPr/>
            </p:nvSpPr>
            <p:spPr bwMode="auto">
              <a:xfrm rot="-4630294">
                <a:off x="3888" y="3493"/>
                <a:ext cx="32" cy="40"/>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64" name="AutoShape 160"/>
              <p:cNvSpPr>
                <a:spLocks noChangeArrowheads="1"/>
              </p:cNvSpPr>
              <p:nvPr/>
            </p:nvSpPr>
            <p:spPr bwMode="auto">
              <a:xfrm rot="-4630294">
                <a:off x="3720" y="3325"/>
                <a:ext cx="49" cy="282"/>
              </a:xfrm>
              <a:prstGeom prst="upArrow">
                <a:avLst>
                  <a:gd name="adj1" fmla="val 50000"/>
                  <a:gd name="adj2" fmla="val 14387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65" name="AutoShape 161"/>
              <p:cNvSpPr>
                <a:spLocks noChangeArrowheads="1"/>
              </p:cNvSpPr>
              <p:nvPr/>
            </p:nvSpPr>
            <p:spPr bwMode="auto">
              <a:xfrm rot="-4630294">
                <a:off x="4485" y="3481"/>
                <a:ext cx="49" cy="282"/>
              </a:xfrm>
              <a:prstGeom prst="upArrow">
                <a:avLst>
                  <a:gd name="adj1" fmla="val 50000"/>
                  <a:gd name="adj2" fmla="val 14387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8866" name="Oval 162"/>
              <p:cNvSpPr>
                <a:spLocks noChangeArrowheads="1"/>
              </p:cNvSpPr>
              <p:nvPr/>
            </p:nvSpPr>
            <p:spPr bwMode="auto">
              <a:xfrm rot="-4630294">
                <a:off x="4652" y="3644"/>
                <a:ext cx="32" cy="40"/>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28873" name="Object 169"/>
              <p:cNvGraphicFramePr>
                <a:graphicFrameLocks noChangeAspect="1"/>
              </p:cNvGraphicFramePr>
              <p:nvPr/>
            </p:nvGraphicFramePr>
            <p:xfrm>
              <a:off x="4426" y="3422"/>
              <a:ext cx="108" cy="153"/>
            </p:xfrm>
            <a:graphic>
              <a:graphicData uri="http://schemas.openxmlformats.org/presentationml/2006/ole">
                <mc:AlternateContent xmlns:mc="http://schemas.openxmlformats.org/markup-compatibility/2006">
                  <mc:Choice xmlns:v="urn:schemas-microsoft-com:vml" Requires="v">
                    <p:oleObj spid="_x0000_s1422737" name="Формула" r:id="rId34" imgW="152280" imgH="215640" progId="Equation.3">
                      <p:embed/>
                    </p:oleObj>
                  </mc:Choice>
                  <mc:Fallback>
                    <p:oleObj name="Формула" r:id="rId34" imgW="15228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426" y="3422"/>
                            <a:ext cx="108" cy="15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28879" name="Group 175"/>
            <p:cNvGrpSpPr>
              <a:grpSpLocks noChangeAspect="1"/>
            </p:cNvGrpSpPr>
            <p:nvPr/>
          </p:nvGrpSpPr>
          <p:grpSpPr bwMode="auto">
            <a:xfrm>
              <a:off x="3473" y="3349"/>
              <a:ext cx="104" cy="136"/>
              <a:chOff x="3473" y="3349"/>
              <a:chExt cx="104" cy="136"/>
            </a:xfrm>
          </p:grpSpPr>
          <p:sp>
            <p:nvSpPr>
              <p:cNvPr id="328878" name="AutoShape 174"/>
              <p:cNvSpPr>
                <a:spLocks noChangeAspect="1" noChangeArrowheads="1" noTextEdit="1"/>
              </p:cNvSpPr>
              <p:nvPr/>
            </p:nvSpPr>
            <p:spPr bwMode="auto">
              <a:xfrm>
                <a:off x="3473" y="3349"/>
                <a:ext cx="104"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solidFill>
                    <a:srgbClr val="000000"/>
                  </a:solidFill>
                  <a:latin typeface="Arial" charset="0"/>
                </a:endParaRPr>
              </a:p>
            </p:txBody>
          </p:sp>
          <p:sp>
            <p:nvSpPr>
              <p:cNvPr id="328880" name="Line 176"/>
              <p:cNvSpPr>
                <a:spLocks noChangeShapeType="1"/>
              </p:cNvSpPr>
              <p:nvPr/>
            </p:nvSpPr>
            <p:spPr bwMode="auto">
              <a:xfrm>
                <a:off x="3492" y="3386"/>
                <a:ext cx="42"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ru-RU">
                  <a:solidFill>
                    <a:srgbClr val="000000"/>
                  </a:solidFill>
                  <a:latin typeface="Arial" charset="0"/>
                </a:endParaRPr>
              </a:p>
            </p:txBody>
          </p:sp>
          <p:sp>
            <p:nvSpPr>
              <p:cNvPr id="328881" name="Rectangle 177"/>
              <p:cNvSpPr>
                <a:spLocks noChangeArrowheads="1"/>
              </p:cNvSpPr>
              <p:nvPr/>
            </p:nvSpPr>
            <p:spPr bwMode="auto">
              <a:xfrm>
                <a:off x="3532" y="3412"/>
                <a:ext cx="58" cy="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ru-RU" altLang="ru-RU" sz="800">
                    <a:solidFill>
                      <a:srgbClr val="000000"/>
                    </a:solidFill>
                    <a:latin typeface="Times New Roman" pitchFamily="18" charset="0"/>
                  </a:rPr>
                  <a:t>2</a:t>
                </a:r>
                <a:endParaRPr lang="ru-RU" altLang="ru-RU">
                  <a:solidFill>
                    <a:srgbClr val="000000"/>
                  </a:solidFill>
                  <a:latin typeface="Arial" charset="0"/>
                </a:endParaRPr>
              </a:p>
            </p:txBody>
          </p:sp>
          <p:sp>
            <p:nvSpPr>
              <p:cNvPr id="328882" name="Rectangle 178"/>
              <p:cNvSpPr>
                <a:spLocks noChangeArrowheads="1"/>
              </p:cNvSpPr>
              <p:nvPr/>
            </p:nvSpPr>
            <p:spPr bwMode="auto">
              <a:xfrm>
                <a:off x="3486" y="3359"/>
                <a:ext cx="81" cy="1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ru-RU" altLang="ru-RU" sz="1200" i="1">
                    <a:solidFill>
                      <a:srgbClr val="000000"/>
                    </a:solidFill>
                    <a:latin typeface="Times New Roman" pitchFamily="18" charset="0"/>
                  </a:rPr>
                  <a:t>v</a:t>
                </a:r>
                <a:endParaRPr lang="ru-RU" altLang="ru-RU">
                  <a:solidFill>
                    <a:srgbClr val="000000"/>
                  </a:solidFill>
                  <a:latin typeface="Arial" charset="0"/>
                </a:endParaRPr>
              </a:p>
            </p:txBody>
          </p:sp>
        </p:grpSp>
        <p:sp>
          <p:nvSpPr>
            <p:cNvPr id="328839" name="Line 135"/>
            <p:cNvSpPr>
              <a:spLocks noChangeShapeType="1"/>
            </p:cNvSpPr>
            <p:nvPr/>
          </p:nvSpPr>
          <p:spPr bwMode="auto">
            <a:xfrm rot="-5400000">
              <a:off x="3388" y="3838"/>
              <a:ext cx="870" cy="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28885" name="AutoShape 181">
            <a:hlinkClick r:id="rId3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8886" name="AutoShape 182">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8887" name="AutoShape 183">
            <a:hlinkClick r:id="" action="ppaction://hlinkshowjump?jump=nextslide" highlightClick="1"/>
          </p:cNvPr>
          <p:cNvSpPr>
            <a:spLocks noChangeArrowheads="1"/>
          </p:cNvSpPr>
          <p:nvPr/>
        </p:nvSpPr>
        <p:spPr bwMode="auto">
          <a:xfrm>
            <a:off x="4250710" y="542925"/>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8888" name="Oval 18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10</a:t>
            </a:r>
            <a:endParaRPr lang="ru-RU" altLang="ru-RU" sz="1000" b="1" dirty="0">
              <a:solidFill>
                <a:srgbClr val="00007D"/>
              </a:solidFill>
              <a:latin typeface="Arial" charset="0"/>
            </a:endParaRPr>
          </a:p>
        </p:txBody>
      </p:sp>
      <p:pic>
        <p:nvPicPr>
          <p:cNvPr id="162" name="Picture 15" descr="Z:\Символ НГУ_4.JPG"/>
          <p:cNvPicPr>
            <a:picLocks noChangeAspect="1" noChangeArrowheads="1"/>
          </p:cNvPicPr>
          <p:nvPr/>
        </p:nvPicPr>
        <p:blipFill>
          <a:blip r:embed="rId36" cstate="print">
            <a:extLst>
              <a:ext uri="{BEBA8EAE-BF5A-486C-A8C5-ECC9F3942E4B}">
                <a14:imgProps xmlns:a14="http://schemas.microsoft.com/office/drawing/2010/main">
                  <a14:imgLayer r:embed="rId3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865342" y="1245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8367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875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87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28761"/>
                                        </p:tgtEl>
                                        <p:attrNameLst>
                                          <p:attrName>style.visibility</p:attrName>
                                        </p:attrNameLst>
                                      </p:cBhvr>
                                      <p:to>
                                        <p:strVal val="visible"/>
                                      </p:to>
                                    </p:set>
                                    <p:anim calcmode="lin" valueType="num">
                                      <p:cBhvr additive="base">
                                        <p:cTn id="13" dur="500" fill="hold"/>
                                        <p:tgtEl>
                                          <p:spTgt spid="328761"/>
                                        </p:tgtEl>
                                        <p:attrNameLst>
                                          <p:attrName>ppt_x</p:attrName>
                                        </p:attrNameLst>
                                      </p:cBhvr>
                                      <p:tavLst>
                                        <p:tav tm="0">
                                          <p:val>
                                            <p:strVal val="#ppt_x"/>
                                          </p:val>
                                        </p:tav>
                                        <p:tav tm="100000">
                                          <p:val>
                                            <p:strVal val="#ppt_x"/>
                                          </p:val>
                                        </p:tav>
                                      </p:tavLst>
                                    </p:anim>
                                    <p:anim calcmode="lin" valueType="num">
                                      <p:cBhvr additive="base">
                                        <p:cTn id="14" dur="500" fill="hold"/>
                                        <p:tgtEl>
                                          <p:spTgt spid="32876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28804"/>
                                        </p:tgtEl>
                                        <p:attrNameLst>
                                          <p:attrName>style.visibility</p:attrName>
                                        </p:attrNameLst>
                                      </p:cBhvr>
                                      <p:to>
                                        <p:strVal val="visible"/>
                                      </p:to>
                                    </p:set>
                                    <p:anim calcmode="lin" valueType="num">
                                      <p:cBhvr additive="base">
                                        <p:cTn id="17" dur="500" fill="hold"/>
                                        <p:tgtEl>
                                          <p:spTgt spid="328804"/>
                                        </p:tgtEl>
                                        <p:attrNameLst>
                                          <p:attrName>ppt_x</p:attrName>
                                        </p:attrNameLst>
                                      </p:cBhvr>
                                      <p:tavLst>
                                        <p:tav tm="0">
                                          <p:val>
                                            <p:strVal val="#ppt_x"/>
                                          </p:val>
                                        </p:tav>
                                        <p:tav tm="100000">
                                          <p:val>
                                            <p:strVal val="#ppt_x"/>
                                          </p:val>
                                        </p:tav>
                                      </p:tavLst>
                                    </p:anim>
                                    <p:anim calcmode="lin" valueType="num">
                                      <p:cBhvr additive="base">
                                        <p:cTn id="18" dur="500" fill="hold"/>
                                        <p:tgtEl>
                                          <p:spTgt spid="328804"/>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879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2879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2879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2880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28801"/>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2879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2879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2880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28803"/>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328805"/>
                                        </p:tgtEl>
                                        <p:attrNameLst>
                                          <p:attrName>style.visibility</p:attrName>
                                        </p:attrNameLst>
                                      </p:cBhvr>
                                      <p:to>
                                        <p:strVal val="visible"/>
                                      </p:to>
                                    </p:set>
                                    <p:anim calcmode="lin" valueType="num">
                                      <p:cBhvr additive="base">
                                        <p:cTn id="47" dur="500" fill="hold"/>
                                        <p:tgtEl>
                                          <p:spTgt spid="328805"/>
                                        </p:tgtEl>
                                        <p:attrNameLst>
                                          <p:attrName>ppt_x</p:attrName>
                                        </p:attrNameLst>
                                      </p:cBhvr>
                                      <p:tavLst>
                                        <p:tav tm="0">
                                          <p:val>
                                            <p:strVal val="#ppt_x"/>
                                          </p:val>
                                        </p:tav>
                                        <p:tav tm="100000">
                                          <p:val>
                                            <p:strVal val="#ppt_x"/>
                                          </p:val>
                                        </p:tav>
                                      </p:tavLst>
                                    </p:anim>
                                    <p:anim calcmode="lin" valueType="num">
                                      <p:cBhvr additive="base">
                                        <p:cTn id="48" dur="500" fill="hold"/>
                                        <p:tgtEl>
                                          <p:spTgt spid="328805"/>
                                        </p:tgtEl>
                                        <p:attrNameLst>
                                          <p:attrName>ppt_y</p:attrName>
                                        </p:attrNameLst>
                                      </p:cBhvr>
                                      <p:tavLst>
                                        <p:tav tm="0">
                                          <p:val>
                                            <p:strVal val="1+#ppt_h/2"/>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nodeType="clickEffect">
                                  <p:stCondLst>
                                    <p:cond delay="0"/>
                                  </p:stCondLst>
                                  <p:childTnLst>
                                    <p:set>
                                      <p:cBhvr>
                                        <p:cTn id="52" dur="1" fill="hold">
                                          <p:stCondLst>
                                            <p:cond delay="0"/>
                                          </p:stCondLst>
                                        </p:cTn>
                                        <p:tgtEl>
                                          <p:spTgt spid="328830"/>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28831"/>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28832"/>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28833"/>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8834"/>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28835"/>
                                        </p:tgtEl>
                                        <p:attrNameLst>
                                          <p:attrName>style.visibility</p:attrName>
                                        </p:attrNameLst>
                                      </p:cBhvr>
                                      <p:to>
                                        <p:strVal val="visible"/>
                                      </p:to>
                                    </p:set>
                                    <p:anim calcmode="lin" valueType="num">
                                      <p:cBhvr additive="base">
                                        <p:cTn id="67" dur="500" fill="hold"/>
                                        <p:tgtEl>
                                          <p:spTgt spid="328835"/>
                                        </p:tgtEl>
                                        <p:attrNameLst>
                                          <p:attrName>ppt_x</p:attrName>
                                        </p:attrNameLst>
                                      </p:cBhvr>
                                      <p:tavLst>
                                        <p:tav tm="0">
                                          <p:val>
                                            <p:strVal val="#ppt_x"/>
                                          </p:val>
                                        </p:tav>
                                        <p:tav tm="100000">
                                          <p:val>
                                            <p:strVal val="#ppt_x"/>
                                          </p:val>
                                        </p:tav>
                                      </p:tavLst>
                                    </p:anim>
                                    <p:anim calcmode="lin" valueType="num">
                                      <p:cBhvr additive="base">
                                        <p:cTn id="68" dur="500" fill="hold"/>
                                        <p:tgtEl>
                                          <p:spTgt spid="328835"/>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328875"/>
                                        </p:tgtEl>
                                        <p:attrNameLst>
                                          <p:attrName>style.visibility</p:attrName>
                                        </p:attrNameLst>
                                      </p:cBhvr>
                                      <p:to>
                                        <p:strVal val="visible"/>
                                      </p:to>
                                    </p:set>
                                    <p:anim calcmode="lin" valueType="num">
                                      <p:cBhvr additive="base">
                                        <p:cTn id="71" dur="500" fill="hold"/>
                                        <p:tgtEl>
                                          <p:spTgt spid="328875"/>
                                        </p:tgtEl>
                                        <p:attrNameLst>
                                          <p:attrName>ppt_x</p:attrName>
                                        </p:attrNameLst>
                                      </p:cBhvr>
                                      <p:tavLst>
                                        <p:tav tm="0">
                                          <p:val>
                                            <p:strVal val="#ppt_x"/>
                                          </p:val>
                                        </p:tav>
                                        <p:tav tm="100000">
                                          <p:val>
                                            <p:strVal val="#ppt_x"/>
                                          </p:val>
                                        </p:tav>
                                      </p:tavLst>
                                    </p:anim>
                                    <p:anim calcmode="lin" valueType="num">
                                      <p:cBhvr additive="base">
                                        <p:cTn id="72" dur="500" fill="hold"/>
                                        <p:tgtEl>
                                          <p:spTgt spid="328875"/>
                                        </p:tgtEl>
                                        <p:attrNameLst>
                                          <p:attrName>ppt_y</p:attrName>
                                        </p:attrNameLst>
                                      </p:cBhvr>
                                      <p:tavLst>
                                        <p:tav tm="0">
                                          <p:val>
                                            <p:strVal val="1+#ppt_h/2"/>
                                          </p:val>
                                        </p:tav>
                                        <p:tav tm="100000">
                                          <p:val>
                                            <p:strVal val="#ppt_y"/>
                                          </p:val>
                                        </p:tav>
                                      </p:tavLst>
                                    </p:anim>
                                  </p:childTnLst>
                                </p:cTn>
                              </p:par>
                              <p:par>
                                <p:cTn id="73" presetID="2" presetClass="entr" presetSubtype="4" fill="hold" nodeType="withEffect">
                                  <p:stCondLst>
                                    <p:cond delay="0"/>
                                  </p:stCondLst>
                                  <p:childTnLst>
                                    <p:set>
                                      <p:cBhvr>
                                        <p:cTn id="74" dur="1" fill="hold">
                                          <p:stCondLst>
                                            <p:cond delay="0"/>
                                          </p:stCondLst>
                                        </p:cTn>
                                        <p:tgtEl>
                                          <p:spTgt spid="328876"/>
                                        </p:tgtEl>
                                        <p:attrNameLst>
                                          <p:attrName>style.visibility</p:attrName>
                                        </p:attrNameLst>
                                      </p:cBhvr>
                                      <p:to>
                                        <p:strVal val="visible"/>
                                      </p:to>
                                    </p:set>
                                    <p:anim calcmode="lin" valueType="num">
                                      <p:cBhvr additive="base">
                                        <p:cTn id="75" dur="500" fill="hold"/>
                                        <p:tgtEl>
                                          <p:spTgt spid="328876"/>
                                        </p:tgtEl>
                                        <p:attrNameLst>
                                          <p:attrName>ppt_x</p:attrName>
                                        </p:attrNameLst>
                                      </p:cBhvr>
                                      <p:tavLst>
                                        <p:tav tm="0">
                                          <p:val>
                                            <p:strVal val="#ppt_x"/>
                                          </p:val>
                                        </p:tav>
                                        <p:tav tm="100000">
                                          <p:val>
                                            <p:strVal val="#ppt_x"/>
                                          </p:val>
                                        </p:tav>
                                      </p:tavLst>
                                    </p:anim>
                                    <p:anim calcmode="lin" valueType="num">
                                      <p:cBhvr additive="base">
                                        <p:cTn id="76" dur="500" fill="hold"/>
                                        <p:tgtEl>
                                          <p:spTgt spid="328876"/>
                                        </p:tgtEl>
                                        <p:attrNameLst>
                                          <p:attrName>ppt_y</p:attrName>
                                        </p:attrNameLst>
                                      </p:cBhvr>
                                      <p:tavLst>
                                        <p:tav tm="0">
                                          <p:val>
                                            <p:strVal val="1+#ppt_h/2"/>
                                          </p:val>
                                        </p:tav>
                                        <p:tav tm="100000">
                                          <p:val>
                                            <p:strVal val="#ppt_y"/>
                                          </p:val>
                                        </p:tav>
                                      </p:tavLst>
                                    </p:anim>
                                  </p:childTnLst>
                                </p:cTn>
                              </p:par>
                              <p:par>
                                <p:cTn id="77" presetID="1" presetClass="entr" presetSubtype="0" fill="hold" nodeType="withEffect">
                                  <p:stCondLst>
                                    <p:cond delay="0"/>
                                  </p:stCondLst>
                                  <p:childTnLst>
                                    <p:set>
                                      <p:cBhvr>
                                        <p:cTn id="78" dur="1" fill="hold">
                                          <p:stCondLst>
                                            <p:cond delay="0"/>
                                          </p:stCondLst>
                                        </p:cTn>
                                        <p:tgtEl>
                                          <p:spTgt spid="3288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759" grpId="0"/>
      <p:bldP spid="328761" grpId="0"/>
      <p:bldP spid="328792" grpId="0"/>
      <p:bldP spid="328794" grpId="0"/>
      <p:bldP spid="328802" grpId="0"/>
      <p:bldP spid="328805" grpId="0"/>
      <p:bldP spid="328831" grpId="0"/>
      <p:bldP spid="328835"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252000"/>
          </a:xfrm>
          <a:prstGeom prst="rect">
            <a:avLst/>
          </a:prstGeom>
          <a:solidFill>
            <a:srgbClr val="FFC000"/>
          </a:solidFill>
          <a:ln>
            <a:noFill/>
          </a:ln>
          <a:effectLst/>
          <a:extLst/>
        </p:spPr>
        <p:txBody>
          <a:bodyPr/>
          <a:lstStyle/>
          <a:p>
            <a:pPr marL="533400" indent="-533400" algn="just">
              <a:lnSpc>
                <a:spcPct val="80000"/>
              </a:lnSpc>
              <a:spcBef>
                <a:spcPct val="20000"/>
              </a:spcBef>
              <a:buClr>
                <a:srgbClr val="00007D"/>
              </a:buClr>
              <a:buSzPct val="75000"/>
              <a:buFont typeface="Wingdings" pitchFamily="2" charset="2"/>
              <a:buNone/>
              <a:defRPr/>
            </a:pPr>
            <a:r>
              <a:rPr lang="en-US" sz="1000" b="1" dirty="0" smtClean="0">
                <a:solidFill>
                  <a:srgbClr val="CACAFF">
                    <a:lumMod val="25000"/>
                  </a:srgbClr>
                </a:solidFill>
                <a:latin typeface="Arial" charset="0"/>
                <a:cs typeface="Arial" charset="0"/>
              </a:rPr>
              <a:t>Translation </a:t>
            </a:r>
            <a:r>
              <a:rPr lang="en-US" sz="1000" b="1" dirty="0">
                <a:solidFill>
                  <a:srgbClr val="CACAFF">
                    <a:lumMod val="25000"/>
                  </a:srgbClr>
                </a:solidFill>
                <a:latin typeface="Arial" charset="0"/>
                <a:cs typeface="Arial" charset="0"/>
              </a:rPr>
              <a:t>of a rigid body is such a motion in which any straight line through the body remains continually parallel to itself.</a:t>
            </a:r>
            <a:endParaRPr lang="ru-RU" sz="1000" b="1" dirty="0" smtClean="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13308" y="1386217"/>
            <a:ext cx="8280000" cy="432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In translational motion, all the particles of a body move along similar paths and have at any instant the same velocity and acceleration.</a:t>
            </a:r>
          </a:p>
          <a:p>
            <a:pPr marL="0" indent="0" algn="just" eaLnBrk="1" hangingPunct="1">
              <a:defRPr/>
            </a:pPr>
            <a:r>
              <a:rPr lang="en-US" sz="1000" b="1" dirty="0">
                <a:solidFill>
                  <a:srgbClr val="CACAFF">
                    <a:lumMod val="25000"/>
                  </a:srgbClr>
                </a:solidFill>
                <a:cs typeface="Arial" charset="0"/>
              </a:rPr>
              <a:t>The translational motion of a rigid body is fully described by the motion of any point belonging to it.</a:t>
            </a:r>
          </a:p>
          <a:p>
            <a:pPr marL="0" indent="0" algn="just" eaLnBrk="1" hangingPunct="1">
              <a:defRPr/>
            </a:pP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0510" y="1916776"/>
            <a:ext cx="8280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Rotation of a rigid body is such a motion in which there is always two points of the body or two points continuously connected with this body which remain motionless. The line through these fixed points is called the axis of rotation.</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38138" y="2390438"/>
            <a:ext cx="8245706" cy="288000"/>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rgbClr val="000000"/>
                </a:solidFill>
                <a:latin typeface="Arial" charset="0"/>
                <a:cs typeface="Arial" charset="0"/>
              </a:rPr>
              <a:t>The angular velocity of a body at a given time is equal in magnitude to the first derivative of the angle of rotation with respect to time.</a:t>
            </a:r>
            <a:endParaRPr lang="ru-RU" sz="1000" b="1" dirty="0" smtClean="0">
              <a:solidFill>
                <a:srgbClr val="000000"/>
              </a:solidFill>
              <a:latin typeface="Arial" charset="0"/>
              <a:cs typeface="Arial" charset="0"/>
            </a:endParaRPr>
          </a:p>
          <a:p>
            <a:pPr marL="342900" indent="-342900"/>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30510" y="2771517"/>
            <a:ext cx="8232461" cy="540000"/>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Angular acceleration characterizes the time rate of change of the angular velocity of a rotating body.</a:t>
            </a:r>
          </a:p>
          <a:p>
            <a:pPr algn="just"/>
            <a:r>
              <a:rPr lang="en-US" sz="1000" b="1" dirty="0">
                <a:solidFill>
                  <a:srgbClr val="CACAFF">
                    <a:lumMod val="25000"/>
                  </a:srgbClr>
                </a:solidFill>
                <a:latin typeface="Arial" charset="0"/>
                <a:cs typeface="Arial" charset="0"/>
              </a:rPr>
              <a:t>The angular acceleration of a body at a given time is equal in magnitude to the first derivative of the angular velocity, or the second derivative of the angular displacement, of the body with respect to time.</a:t>
            </a:r>
          </a:p>
          <a:p>
            <a:pPr marL="342900" indent="-342900" algn="just"/>
            <a:r>
              <a:rPr lang="ru-RU" sz="1000"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06691" y="3415020"/>
            <a:ext cx="8277153" cy="246221"/>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Both the angular velocity and the angular acceleration of a body can be represented by a vector along the axis of rotation.</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08762" y="4328820"/>
            <a:ext cx="8208000" cy="432000"/>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 The linear velocity of a point belonging to a rotating body is equal to the product of the angular velocity of that body and the distance of the point from the axes of rotation.</a:t>
            </a:r>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20991" y="4875749"/>
            <a:ext cx="8280000" cy="720000"/>
          </a:xfrm>
          <a:prstGeom prst="rect">
            <a:avLst/>
          </a:prstGeom>
          <a:solidFill>
            <a:srgbClr val="FFC000"/>
          </a:solidFill>
          <a:ln w="9525">
            <a:noFill/>
            <a:miter lim="800000"/>
            <a:headEnd/>
            <a:tailEnd/>
          </a:ln>
        </p:spPr>
        <p:txBody>
          <a:bodyPr wrap="square">
            <a:spAutoFit/>
          </a:bodyPr>
          <a:lstStyle/>
          <a:p>
            <a:pPr algn="just"/>
            <a:r>
              <a:rPr lang="en-US" sz="1000" b="1" dirty="0" smtClean="0">
                <a:solidFill>
                  <a:srgbClr val="CACAFF">
                    <a:lumMod val="25000"/>
                  </a:srgbClr>
                </a:solidFill>
                <a:latin typeface="Arial" charset="0"/>
                <a:cs typeface="Arial" charset="0"/>
              </a:rPr>
              <a:t>The </a:t>
            </a:r>
            <a:r>
              <a:rPr lang="en-US" sz="1000" b="1" dirty="0">
                <a:solidFill>
                  <a:srgbClr val="CACAFF">
                    <a:lumMod val="25000"/>
                  </a:srgbClr>
                </a:solidFill>
                <a:latin typeface="Arial" charset="0"/>
                <a:cs typeface="Arial" charset="0"/>
              </a:rPr>
              <a:t>linear velocity of a point belonging to a rotating body is equal to the product of the angular velocity of that body and the distance of the point from the axes of rotation.</a:t>
            </a:r>
            <a:endParaRPr lang="ru-RU" sz="1000" b="1" dirty="0">
              <a:solidFill>
                <a:srgbClr val="CACAFF">
                  <a:lumMod val="25000"/>
                </a:srgbClr>
              </a:solidFill>
              <a:latin typeface="Arial" charset="0"/>
              <a:cs typeface="Arial" charset="0"/>
            </a:endParaRPr>
          </a:p>
          <a:p>
            <a:pPr algn="just"/>
            <a:r>
              <a:rPr lang="en-US" sz="1000" b="1" dirty="0">
                <a:solidFill>
                  <a:srgbClr val="CACAFF">
                    <a:lumMod val="25000"/>
                  </a:srgbClr>
                </a:solidFill>
                <a:latin typeface="Arial" charset="0"/>
                <a:cs typeface="Arial" charset="0"/>
              </a:rPr>
              <a:t>The linear acceleration</a:t>
            </a:r>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of a point belonging to a rotating body is equal to the </a:t>
            </a:r>
            <a:r>
              <a:rPr lang="en-US" sz="1000" b="1" dirty="0" smtClean="0">
                <a:solidFill>
                  <a:srgbClr val="CACAFF">
                    <a:lumMod val="25000"/>
                  </a:srgbClr>
                </a:solidFill>
                <a:latin typeface="Arial" charset="0"/>
                <a:cs typeface="Arial" charset="0"/>
              </a:rPr>
              <a:t>geometrical sum of its tangential </a:t>
            </a:r>
            <a:r>
              <a:rPr lang="en-US" sz="1000" b="1" dirty="0">
                <a:solidFill>
                  <a:srgbClr val="CACAFF">
                    <a:lumMod val="25000"/>
                  </a:srgbClr>
                </a:solidFill>
                <a:latin typeface="Arial" charset="0"/>
                <a:cs typeface="Arial" charset="0"/>
              </a:rPr>
              <a:t>and </a:t>
            </a:r>
            <a:r>
              <a:rPr lang="en-US" sz="1000" b="1" dirty="0" smtClean="0">
                <a:solidFill>
                  <a:srgbClr val="CACAFF">
                    <a:lumMod val="25000"/>
                  </a:srgbClr>
                </a:solidFill>
                <a:latin typeface="Arial" charset="0"/>
                <a:cs typeface="Arial" charset="0"/>
              </a:rPr>
              <a:t>normal acceleration.</a:t>
            </a:r>
            <a:endParaRPr lang="ru-RU" sz="1000" b="1" dirty="0">
              <a:solidFill>
                <a:srgbClr val="CACAFF">
                  <a:lumMod val="25000"/>
                </a:srgbClr>
              </a:solidFill>
              <a:latin typeface="Arial" charset="0"/>
              <a:cs typeface="Arial" charset="0"/>
            </a:endParaRPr>
          </a:p>
          <a:p>
            <a:pPr marL="342900" indent="-342900"/>
            <a:endParaRPr lang="ru-RU"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38138" y="3805478"/>
            <a:ext cx="8231971" cy="43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If the angular velocity of a rotating body does not change the rotation is said to be uniform. If the angular acceleration of a body does not change the rotation is said to be uniformly variable.</a:t>
            </a:r>
            <a:endParaRPr lang="ru-RU" sz="1000" b="1" dirty="0" smtClean="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11</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25985" y="5653924"/>
            <a:ext cx="8257859" cy="324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The linear velocity and acceleration of any point of a rotating body are proportional to its distance from the axis of </a:t>
            </a:r>
            <a:r>
              <a:rPr lang="en-US" sz="1000" b="1" dirty="0" smtClean="0">
                <a:solidFill>
                  <a:srgbClr val="CACAFF">
                    <a:lumMod val="25000"/>
                  </a:srgbClr>
                </a:solidFill>
                <a:latin typeface="Arial" charset="0"/>
              </a:rPr>
              <a:t>rotation.</a:t>
            </a:r>
            <a:endParaRPr lang="ru-RU" sz="1000" b="1" dirty="0" smtClean="0">
              <a:solidFill>
                <a:srgbClr val="CACAFF">
                  <a:lumMod val="25000"/>
                </a:srgbClr>
              </a:solidFill>
              <a:latin typeface="Arial" charset="0"/>
            </a:endParaRPr>
          </a:p>
          <a:p>
            <a:pPr algn="just"/>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31800"/>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a:t>
            </a:r>
            <a:r>
              <a:rPr lang="en-US" b="1" dirty="0" smtClean="0">
                <a:solidFill>
                  <a:srgbClr val="FF0000"/>
                </a:solidFill>
                <a:latin typeface="Arial" charset="0"/>
                <a:cs typeface="Arial" charset="0"/>
              </a:rPr>
              <a:t> 2</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41064358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34" name="Rectangle 6"/>
          <p:cNvSpPr>
            <a:spLocks noGrp="1" noChangeArrowheads="1"/>
          </p:cNvSpPr>
          <p:nvPr>
            <p:ph type="title"/>
          </p:nvPr>
        </p:nvSpPr>
        <p:spPr>
          <a:xfrm>
            <a:off x="915453" y="491413"/>
            <a:ext cx="1440000" cy="396000"/>
          </a:xfrm>
          <a:solidFill>
            <a:srgbClr val="FFFF00"/>
          </a:solidFill>
          <a:ln/>
        </p:spPr>
        <p:txBody>
          <a:bodyPr/>
          <a:lstStyle/>
          <a:p>
            <a:r>
              <a:rPr lang="en-US" sz="2000" b="1" dirty="0">
                <a:solidFill>
                  <a:srgbClr val="FF0000"/>
                </a:solidFill>
                <a:latin typeface="Arial" charset="0"/>
                <a:cs typeface="Arial" charset="0"/>
              </a:rPr>
              <a:t>Section</a:t>
            </a:r>
            <a:r>
              <a:rPr lang="ru-RU" altLang="ru-RU" sz="2000" dirty="0" smtClean="0"/>
              <a:t> </a:t>
            </a:r>
            <a:r>
              <a:rPr lang="en-US" altLang="ru-RU" sz="2000" b="1" dirty="0" smtClean="0">
                <a:solidFill>
                  <a:srgbClr val="FF0000"/>
                </a:solidFill>
              </a:rPr>
              <a:t>3</a:t>
            </a:r>
            <a:endParaRPr lang="ru-RU" altLang="ru-RU" sz="2000" b="1" dirty="0">
              <a:solidFill>
                <a:srgbClr val="FF0000"/>
              </a:solidFill>
            </a:endParaRPr>
          </a:p>
        </p:txBody>
      </p:sp>
      <p:sp>
        <p:nvSpPr>
          <p:cNvPr id="329736" name="Rectangle 8"/>
          <p:cNvSpPr>
            <a:spLocks noChangeArrowheads="1"/>
          </p:cNvSpPr>
          <p:nvPr/>
        </p:nvSpPr>
        <p:spPr bwMode="auto">
          <a:xfrm>
            <a:off x="209550" y="887413"/>
            <a:ext cx="870585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200" b="1" dirty="0" smtClean="0">
                <a:solidFill>
                  <a:srgbClr val="FF0000"/>
                </a:solidFill>
              </a:rPr>
              <a:t>Plane Motion of a Rigid Body. </a:t>
            </a:r>
            <a:r>
              <a:rPr lang="en-US" altLang="ru-RU" sz="1000" b="1" dirty="0" smtClean="0">
                <a:solidFill>
                  <a:srgbClr val="00007D"/>
                </a:solidFill>
              </a:rPr>
              <a:t> </a:t>
            </a:r>
            <a:r>
              <a:rPr lang="en-US" sz="1000" b="1" dirty="0" smtClean="0">
                <a:solidFill>
                  <a:srgbClr val="9999FF">
                    <a:lumMod val="50000"/>
                  </a:srgbClr>
                </a:solidFill>
              </a:rPr>
              <a:t>Plane </a:t>
            </a:r>
            <a:r>
              <a:rPr lang="en-US" sz="1000" b="1" dirty="0">
                <a:solidFill>
                  <a:srgbClr val="9999FF">
                    <a:lumMod val="50000"/>
                  </a:srgbClr>
                </a:solidFill>
              </a:rPr>
              <a:t>motion of a rigid body is such motion in which all its points move parallel to a fixed plane. </a:t>
            </a:r>
            <a:r>
              <a:rPr lang="ru-RU" altLang="ru-RU" sz="1000" b="1" dirty="0" smtClean="0">
                <a:solidFill>
                  <a:srgbClr val="9999FF">
                    <a:lumMod val="50000"/>
                  </a:srgbClr>
                </a:solidFill>
              </a:rPr>
              <a:t> </a:t>
            </a:r>
            <a:r>
              <a:rPr lang="ru-RU" altLang="ru-RU" sz="1000" dirty="0" smtClean="0">
                <a:solidFill>
                  <a:srgbClr val="000000"/>
                </a:solidFill>
              </a:rPr>
              <a:t> </a:t>
            </a:r>
            <a:endParaRPr lang="ru-RU" altLang="ru-RU" sz="1200" dirty="0">
              <a:solidFill>
                <a:srgbClr val="000000"/>
              </a:solidFill>
            </a:endParaRPr>
          </a:p>
        </p:txBody>
      </p:sp>
      <p:grpSp>
        <p:nvGrpSpPr>
          <p:cNvPr id="329747" name="Group 19"/>
          <p:cNvGrpSpPr>
            <a:grpSpLocks/>
          </p:cNvGrpSpPr>
          <p:nvPr/>
        </p:nvGrpSpPr>
        <p:grpSpPr bwMode="auto">
          <a:xfrm>
            <a:off x="592137" y="1476375"/>
            <a:ext cx="1884363" cy="1428750"/>
            <a:chOff x="348" y="930"/>
            <a:chExt cx="1187" cy="900"/>
          </a:xfrm>
        </p:grpSpPr>
        <p:sp>
          <p:nvSpPr>
            <p:cNvPr id="329737" name="Oval 9"/>
            <p:cNvSpPr>
              <a:spLocks noChangeArrowheads="1"/>
            </p:cNvSpPr>
            <p:nvPr/>
          </p:nvSpPr>
          <p:spPr bwMode="auto">
            <a:xfrm>
              <a:off x="624" y="930"/>
              <a:ext cx="618" cy="900"/>
            </a:xfrm>
            <a:prstGeom prst="ellipse">
              <a:avLst/>
            </a:prstGeom>
            <a:solidFill>
              <a:srgbClr val="FFFF00">
                <a:alpha val="49001"/>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38" name="AutoShape 10"/>
            <p:cNvSpPr>
              <a:spLocks noChangeArrowheads="1"/>
            </p:cNvSpPr>
            <p:nvPr/>
          </p:nvSpPr>
          <p:spPr bwMode="auto">
            <a:xfrm>
              <a:off x="348" y="1062"/>
              <a:ext cx="1182" cy="198"/>
            </a:xfrm>
            <a:prstGeom prst="parallelogram">
              <a:avLst>
                <a:gd name="adj" fmla="val 149242"/>
              </a:avLst>
            </a:prstGeom>
            <a:solidFill>
              <a:srgbClr val="CCFFFF">
                <a:alpha val="39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40" name="Oval 12"/>
            <p:cNvSpPr>
              <a:spLocks noChangeArrowheads="1"/>
            </p:cNvSpPr>
            <p:nvPr/>
          </p:nvSpPr>
          <p:spPr bwMode="auto">
            <a:xfrm>
              <a:off x="662" y="1098"/>
              <a:ext cx="534" cy="132"/>
            </a:xfrm>
            <a:prstGeom prst="ellipse">
              <a:avLst/>
            </a:prstGeom>
            <a:solidFill>
              <a:srgbClr val="FFCC99">
                <a:alpha val="49001"/>
              </a:srgbClr>
            </a:solid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41" name="AutoShape 13"/>
            <p:cNvSpPr>
              <a:spLocks noChangeArrowheads="1"/>
            </p:cNvSpPr>
            <p:nvPr/>
          </p:nvSpPr>
          <p:spPr bwMode="auto">
            <a:xfrm>
              <a:off x="353" y="1475"/>
              <a:ext cx="1182" cy="198"/>
            </a:xfrm>
            <a:prstGeom prst="parallelogram">
              <a:avLst>
                <a:gd name="adj" fmla="val 149242"/>
              </a:avLst>
            </a:prstGeom>
            <a:solidFill>
              <a:srgbClr val="CCFFFF">
                <a:alpha val="39000"/>
              </a:srgbClr>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42" name="Oval 14"/>
            <p:cNvSpPr>
              <a:spLocks noChangeArrowheads="1"/>
            </p:cNvSpPr>
            <p:nvPr/>
          </p:nvSpPr>
          <p:spPr bwMode="auto">
            <a:xfrm>
              <a:off x="665" y="1515"/>
              <a:ext cx="534" cy="132"/>
            </a:xfrm>
            <a:prstGeom prst="ellipse">
              <a:avLst/>
            </a:prstGeom>
            <a:solidFill>
              <a:srgbClr val="FFCC99">
                <a:alpha val="49001"/>
              </a:srgbClr>
            </a:solid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mc:AlternateContent xmlns:mc="http://schemas.openxmlformats.org/markup-compatibility/2006" xmlns:a14="http://schemas.microsoft.com/office/drawing/2010/main">
        <mc:Choice Requires="a14">
          <p:sp>
            <p:nvSpPr>
              <p:cNvPr id="329743" name="Rectangle 15"/>
              <p:cNvSpPr>
                <a:spLocks noChangeArrowheads="1"/>
              </p:cNvSpPr>
              <p:nvPr/>
            </p:nvSpPr>
            <p:spPr bwMode="auto">
              <a:xfrm>
                <a:off x="2582863" y="1129694"/>
                <a:ext cx="6305550" cy="5715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smtClean="0">
                    <a:solidFill>
                      <a:srgbClr val="9999FF">
                        <a:lumMod val="50000"/>
                      </a:srgbClr>
                    </a:solidFill>
                  </a:rPr>
                  <a:t>In </a:t>
                </a:r>
                <a:r>
                  <a:rPr lang="en-US" sz="1000" b="1" dirty="0">
                    <a:solidFill>
                      <a:srgbClr val="9999FF">
                        <a:lumMod val="50000"/>
                      </a:srgbClr>
                    </a:solidFill>
                  </a:rPr>
                  <a:t>investigating plane motion it is sufficient to investigate the motion </a:t>
                </a:r>
                <a:r>
                  <a:rPr lang="en-US" sz="1000" b="1" dirty="0" smtClean="0">
                    <a:solidFill>
                      <a:srgbClr val="9999FF">
                        <a:lumMod val="50000"/>
                      </a:srgbClr>
                    </a:solidFill>
                  </a:rPr>
                  <a:t>of any </a:t>
                </a:r>
                <a:r>
                  <a:rPr lang="en-US" sz="1000" b="1" dirty="0">
                    <a:solidFill>
                      <a:srgbClr val="9999FF">
                        <a:lumMod val="50000"/>
                      </a:srgbClr>
                    </a:solidFill>
                  </a:rPr>
                  <a:t>section </a:t>
                </a:r>
                <a:r>
                  <a:rPr lang="en-US" sz="1000" b="1" dirty="0" smtClean="0">
                    <a:solidFill>
                      <a:srgbClr val="9999FF">
                        <a:lumMod val="50000"/>
                      </a:srgbClr>
                    </a:solidFill>
                  </a:rPr>
                  <a:t> </a:t>
                </a:r>
                <a:r>
                  <a:rPr lang="en-US" sz="1000" b="1" dirty="0">
                    <a:solidFill>
                      <a:srgbClr val="9999FF">
                        <a:lumMod val="50000"/>
                      </a:srgbClr>
                    </a:solidFill>
                  </a:rPr>
                  <a:t>of </a:t>
                </a:r>
                <a:r>
                  <a:rPr lang="en-US" sz="1000" b="1" dirty="0" smtClean="0">
                    <a:solidFill>
                      <a:srgbClr val="9999FF">
                        <a:lumMod val="50000"/>
                      </a:srgbClr>
                    </a:solidFill>
                  </a:rPr>
                  <a:t>a body </a:t>
                </a:r>
                <a:r>
                  <a:rPr lang="en-US" sz="1000" b="1" dirty="0">
                    <a:solidFill>
                      <a:srgbClr val="9999FF">
                        <a:lumMod val="50000"/>
                      </a:srgbClr>
                    </a:solidFill>
                  </a:rPr>
                  <a:t>parallel to a fixed </a:t>
                </a:r>
                <a:r>
                  <a:rPr lang="en-US" sz="1000" b="1" dirty="0" smtClean="0">
                    <a:solidFill>
                      <a:srgbClr val="9999FF">
                        <a:lumMod val="50000"/>
                      </a:srgbClr>
                    </a:solidFill>
                  </a:rPr>
                  <a:t>plane.</a:t>
                </a:r>
                <a:endParaRPr lang="ru-RU" altLang="ru-RU" sz="1000" dirty="0">
                  <a:solidFill>
                    <a:srgbClr val="000000"/>
                  </a:solidFill>
                </a:endParaRPr>
              </a:p>
              <a:p>
                <a:pPr>
                  <a:buClr>
                    <a:srgbClr val="00007D"/>
                  </a:buClr>
                  <a:buFont typeface="Wingdings" pitchFamily="2" charset="2"/>
                  <a:buNone/>
                </a:pPr>
                <a:r>
                  <a:rPr lang="en-US" sz="1000" dirty="0">
                    <a:solidFill>
                      <a:srgbClr val="000000"/>
                    </a:solidFill>
                  </a:rPr>
                  <a:t>All the points of the body belonging to a </a:t>
                </a:r>
                <a:r>
                  <a:rPr lang="en-US" sz="1000" dirty="0" smtClean="0">
                    <a:solidFill>
                      <a:srgbClr val="000000"/>
                    </a:solidFill>
                  </a:rPr>
                  <a:t>normal </a:t>
                </a:r>
                <a14:m>
                  <m:oMath xmlns:m="http://schemas.openxmlformats.org/officeDocument/2006/math">
                    <m:sSub>
                      <m:sSubPr>
                        <m:ctrlPr>
                          <a:rPr lang="ru-RU" altLang="ru-RU" sz="1000" i="1">
                            <a:solidFill>
                              <a:srgbClr val="000000"/>
                            </a:solidFill>
                            <a:latin typeface="Cambria Math"/>
                          </a:rPr>
                        </m:ctrlPr>
                      </m:sSubPr>
                      <m:e>
                        <m:r>
                          <a:rPr lang="en-US" altLang="ru-RU" sz="1000" i="1">
                            <a:solidFill>
                              <a:srgbClr val="000000"/>
                            </a:solidFill>
                            <a:latin typeface="Cambria Math"/>
                          </a:rPr>
                          <m:t>𝑀</m:t>
                        </m:r>
                      </m:e>
                      <m:sub>
                        <m:r>
                          <a:rPr lang="en-US" altLang="ru-RU" sz="1000" i="1">
                            <a:solidFill>
                              <a:srgbClr val="000000"/>
                            </a:solidFill>
                            <a:latin typeface="Cambria Math"/>
                          </a:rPr>
                          <m:t>1</m:t>
                        </m:r>
                      </m:sub>
                    </m:sSub>
                    <m:sSub>
                      <m:sSubPr>
                        <m:ctrlPr>
                          <a:rPr lang="ru-RU" altLang="ru-RU" sz="1000" i="1">
                            <a:solidFill>
                              <a:srgbClr val="000000"/>
                            </a:solidFill>
                            <a:latin typeface="Cambria Math"/>
                          </a:rPr>
                        </m:ctrlPr>
                      </m:sSubPr>
                      <m:e>
                        <m:r>
                          <a:rPr lang="en-US" altLang="ru-RU" sz="1000" i="1">
                            <a:solidFill>
                              <a:srgbClr val="000000"/>
                            </a:solidFill>
                            <a:latin typeface="Cambria Math"/>
                          </a:rPr>
                          <m:t>𝑀</m:t>
                        </m:r>
                      </m:e>
                      <m:sub>
                        <m:r>
                          <a:rPr lang="en-US" altLang="ru-RU" sz="1000" i="1">
                            <a:solidFill>
                              <a:srgbClr val="000000"/>
                            </a:solidFill>
                            <a:latin typeface="Cambria Math"/>
                          </a:rPr>
                          <m:t>2</m:t>
                        </m:r>
                      </m:sub>
                    </m:sSub>
                  </m:oMath>
                </a14:m>
                <a:r>
                  <a:rPr lang="en-US" sz="1000" dirty="0" smtClean="0">
                    <a:solidFill>
                      <a:srgbClr val="000000"/>
                    </a:solidFill>
                  </a:rPr>
                  <a:t>  </a:t>
                </a:r>
                <a:r>
                  <a:rPr lang="en-US" sz="1000" dirty="0">
                    <a:solidFill>
                      <a:srgbClr val="000000"/>
                    </a:solidFill>
                  </a:rPr>
                  <a:t>move in </a:t>
                </a:r>
                <a:r>
                  <a:rPr lang="en-US" sz="1000" dirty="0" smtClean="0">
                    <a:solidFill>
                      <a:srgbClr val="000000"/>
                    </a:solidFill>
                  </a:rPr>
                  <a:t>the </a:t>
                </a:r>
                <a:r>
                  <a:rPr lang="en-US" sz="1000" dirty="0">
                    <a:solidFill>
                      <a:srgbClr val="000000"/>
                    </a:solidFill>
                  </a:rPr>
                  <a:t>same way. </a:t>
                </a:r>
                <a:endParaRPr lang="ru-RU" sz="1000" dirty="0">
                  <a:solidFill>
                    <a:srgbClr val="000000"/>
                  </a:solidFill>
                </a:endParaRPr>
              </a:p>
              <a:p>
                <a:pPr>
                  <a:buClr>
                    <a:srgbClr val="00007D"/>
                  </a:buClr>
                  <a:buFont typeface="Wingdings" pitchFamily="2" charset="2"/>
                  <a:buNone/>
                </a:pPr>
                <a:r>
                  <a:rPr lang="ru-RU" altLang="ru-RU" sz="1000" dirty="0" smtClean="0">
                    <a:solidFill>
                      <a:srgbClr val="000000"/>
                    </a:solidFill>
                  </a:rPr>
                  <a:t> </a:t>
                </a:r>
                <a:endParaRPr lang="ru-RU" altLang="ru-RU" sz="1050" dirty="0">
                  <a:solidFill>
                    <a:srgbClr val="000000"/>
                  </a:solidFill>
                </a:endParaRPr>
              </a:p>
            </p:txBody>
          </p:sp>
        </mc:Choice>
        <mc:Fallback xmlns="">
          <p:sp>
            <p:nvSpPr>
              <p:cNvPr id="329743" name="Rectangle 15"/>
              <p:cNvSpPr>
                <a:spLocks noRot="1" noChangeAspect="1" noMove="1" noResize="1" noEditPoints="1" noAdjustHandles="1" noChangeArrowheads="1" noChangeShapeType="1" noTextEdit="1"/>
              </p:cNvSpPr>
              <p:nvPr/>
            </p:nvSpPr>
            <p:spPr bwMode="auto">
              <a:xfrm>
                <a:off x="2582863" y="1129694"/>
                <a:ext cx="6305550" cy="571500"/>
              </a:xfrm>
              <a:prstGeom prst="rect">
                <a:avLst/>
              </a:prstGeom>
              <a:blipFill rotWithShape="1">
                <a:blip r:embed="rId3"/>
                <a:stretch>
                  <a:fillRect b="-531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29751" name="Group 23"/>
          <p:cNvGrpSpPr>
            <a:grpSpLocks/>
          </p:cNvGrpSpPr>
          <p:nvPr/>
        </p:nvGrpSpPr>
        <p:grpSpPr bwMode="auto">
          <a:xfrm>
            <a:off x="1258888" y="1706563"/>
            <a:ext cx="427037" cy="881062"/>
            <a:chOff x="793" y="1075"/>
            <a:chExt cx="269" cy="555"/>
          </a:xfrm>
        </p:grpSpPr>
        <p:grpSp>
          <p:nvGrpSpPr>
            <p:cNvPr id="329748" name="Group 20"/>
            <p:cNvGrpSpPr>
              <a:grpSpLocks/>
            </p:cNvGrpSpPr>
            <p:nvPr/>
          </p:nvGrpSpPr>
          <p:grpSpPr bwMode="auto">
            <a:xfrm>
              <a:off x="793" y="1151"/>
              <a:ext cx="39" cy="449"/>
              <a:chOff x="1699" y="1439"/>
              <a:chExt cx="39" cy="449"/>
            </a:xfrm>
          </p:grpSpPr>
          <p:sp>
            <p:nvSpPr>
              <p:cNvPr id="329744" name="Line 16"/>
              <p:cNvSpPr>
                <a:spLocks noChangeShapeType="1"/>
              </p:cNvSpPr>
              <p:nvPr/>
            </p:nvSpPr>
            <p:spPr bwMode="auto">
              <a:xfrm>
                <a:off x="1720" y="1462"/>
                <a:ext cx="0" cy="4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45" name="Oval 17"/>
              <p:cNvSpPr>
                <a:spLocks noChangeArrowheads="1"/>
              </p:cNvSpPr>
              <p:nvPr/>
            </p:nvSpPr>
            <p:spPr bwMode="auto">
              <a:xfrm>
                <a:off x="1702" y="1852"/>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46" name="Oval 18"/>
              <p:cNvSpPr>
                <a:spLocks noChangeArrowheads="1"/>
              </p:cNvSpPr>
              <p:nvPr/>
            </p:nvSpPr>
            <p:spPr bwMode="auto">
              <a:xfrm>
                <a:off x="1699" y="1439"/>
                <a:ext cx="36" cy="3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29749" name="Text Box 21"/>
            <p:cNvSpPr txBox="1">
              <a:spLocks noChangeArrowheads="1"/>
            </p:cNvSpPr>
            <p:nvPr/>
          </p:nvSpPr>
          <p:spPr bwMode="auto">
            <a:xfrm>
              <a:off x="848" y="1075"/>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en-US" altLang="ru-RU" sz="1000" baseline="-25000" dirty="0">
                  <a:solidFill>
                    <a:srgbClr val="000000"/>
                  </a:solidFill>
                  <a:latin typeface="Times New Roman" pitchFamily="18" charset="0"/>
                  <a:cs typeface="Times New Roman" pitchFamily="18" charset="0"/>
                </a:rPr>
                <a:t>1</a:t>
              </a:r>
              <a:endParaRPr lang="ru-RU" altLang="ru-RU" sz="1000" baseline="-25000" dirty="0">
                <a:solidFill>
                  <a:srgbClr val="000000"/>
                </a:solidFill>
                <a:latin typeface="Times New Roman" pitchFamily="18" charset="0"/>
                <a:cs typeface="Times New Roman" pitchFamily="18" charset="0"/>
              </a:endParaRPr>
            </a:p>
          </p:txBody>
        </p:sp>
        <p:sp>
          <p:nvSpPr>
            <p:cNvPr id="329750" name="Text Box 22"/>
            <p:cNvSpPr txBox="1">
              <a:spLocks noChangeArrowheads="1"/>
            </p:cNvSpPr>
            <p:nvPr/>
          </p:nvSpPr>
          <p:spPr bwMode="auto">
            <a:xfrm>
              <a:off x="841" y="1476"/>
              <a:ext cx="21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r>
                <a:rPr lang="en-US" altLang="ru-RU" sz="1000" baseline="-25000" dirty="0">
                  <a:solidFill>
                    <a:srgbClr val="000000"/>
                  </a:solidFill>
                  <a:latin typeface="Times New Roman" pitchFamily="18" charset="0"/>
                  <a:cs typeface="Times New Roman" pitchFamily="18" charset="0"/>
                </a:rPr>
                <a:t>2</a:t>
              </a:r>
              <a:endParaRPr lang="ru-RU" altLang="ru-RU" sz="1000" baseline="-25000" dirty="0">
                <a:solidFill>
                  <a:srgbClr val="000000"/>
                </a:solidFill>
                <a:latin typeface="Times New Roman" pitchFamily="18" charset="0"/>
                <a:cs typeface="Times New Roman" pitchFamily="18" charset="0"/>
              </a:endParaRPr>
            </a:p>
          </p:txBody>
        </p:sp>
      </p:grpSp>
      <mc:AlternateContent xmlns:mc="http://schemas.openxmlformats.org/markup-compatibility/2006" xmlns:a14="http://schemas.microsoft.com/office/drawing/2010/main">
        <mc:Choice Requires="a14">
          <p:sp>
            <p:nvSpPr>
              <p:cNvPr id="329752" name="Text Box 24"/>
              <p:cNvSpPr txBox="1">
                <a:spLocks noChangeArrowheads="1"/>
              </p:cNvSpPr>
              <p:nvPr/>
            </p:nvSpPr>
            <p:spPr bwMode="auto">
              <a:xfrm>
                <a:off x="2885911" y="1701194"/>
                <a:ext cx="5343689" cy="27276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Draw from fixed point</a:t>
                </a:r>
                <a:r>
                  <a:rPr lang="ru-RU" altLang="ru-RU" sz="1000" dirty="0" smtClean="0">
                    <a:solidFill>
                      <a:srgbClr val="000000"/>
                    </a:solidFill>
                    <a:latin typeface="Arial" charset="0"/>
                  </a:rPr>
                  <a:t> </a:t>
                </a:r>
                <a:r>
                  <a:rPr lang="en-US" altLang="ru-RU" sz="1000" i="1" dirty="0">
                    <a:solidFill>
                      <a:srgbClr val="000000"/>
                    </a:solidFill>
                    <a:latin typeface="Arial" charset="0"/>
                  </a:rPr>
                  <a:t>O</a:t>
                </a:r>
                <a:r>
                  <a:rPr lang="en-US" altLang="ru-RU" sz="1000" dirty="0">
                    <a:solidFill>
                      <a:srgbClr val="000000"/>
                    </a:solidFill>
                    <a:latin typeface="Arial" charset="0"/>
                  </a:rPr>
                  <a:t> </a:t>
                </a:r>
                <a:r>
                  <a:rPr lang="en-US" altLang="ru-RU" sz="1000" dirty="0" smtClean="0">
                    <a:solidFill>
                      <a:srgbClr val="000000"/>
                    </a:solidFill>
                    <a:latin typeface="Arial" charset="0"/>
                  </a:rPr>
                  <a:t> the radius-vectors   </a:t>
                </a:r>
                <a14:m>
                  <m:oMath xmlns:m="http://schemas.openxmlformats.org/officeDocument/2006/math">
                    <m:sSub>
                      <m:sSubPr>
                        <m:ctrlPr>
                          <a:rPr lang="en-US" altLang="ru-RU" sz="1200" b="1" i="1" smtClean="0">
                            <a:solidFill>
                              <a:srgbClr val="000000"/>
                            </a:solidFill>
                            <a:latin typeface="Cambria Math"/>
                          </a:rPr>
                        </m:ctrlPr>
                      </m:sSubPr>
                      <m:e>
                        <m:r>
                          <a:rPr lang="en-US" altLang="ru-RU" sz="1200" b="1" i="1" smtClean="0">
                            <a:solidFill>
                              <a:srgbClr val="000000"/>
                            </a:solidFill>
                            <a:latin typeface="Cambria Math"/>
                          </a:rPr>
                          <m:t>𝒓</m:t>
                        </m:r>
                      </m:e>
                      <m:sub>
                        <m:r>
                          <a:rPr lang="en-US" altLang="ru-RU" sz="1200" b="1" i="1" smtClean="0">
                            <a:solidFill>
                              <a:srgbClr val="000000"/>
                            </a:solidFill>
                            <a:latin typeface="Cambria Math"/>
                          </a:rPr>
                          <m:t>𝟏</m:t>
                        </m:r>
                      </m:sub>
                    </m:sSub>
                    <m:r>
                      <a:rPr lang="en-US" altLang="ru-RU" sz="1200" smtClean="0">
                        <a:solidFill>
                          <a:srgbClr val="000000"/>
                        </a:solidFill>
                        <a:latin typeface="Cambria Math"/>
                      </a:rPr>
                      <m:t> </m:t>
                    </m:r>
                  </m:oMath>
                </a14:m>
                <a:r>
                  <a:rPr lang="en-US" altLang="ru-RU" sz="1000" dirty="0" smtClean="0">
                    <a:solidFill>
                      <a:srgbClr val="000000"/>
                    </a:solidFill>
                    <a:latin typeface="Arial" charset="0"/>
                  </a:rPr>
                  <a:t>and</a:t>
                </a:r>
                <a:r>
                  <a:rPr lang="ru-RU" altLang="ru-RU" sz="1000" dirty="0" smtClean="0">
                    <a:solidFill>
                      <a:srgbClr val="000000"/>
                    </a:solidFill>
                    <a:latin typeface="Arial" charset="0"/>
                  </a:rPr>
                  <a:t> </a:t>
                </a:r>
                <a14:m>
                  <m:oMath xmlns:m="http://schemas.openxmlformats.org/officeDocument/2006/math">
                    <m:sSub>
                      <m:sSubPr>
                        <m:ctrlPr>
                          <a:rPr lang="en-US" altLang="ru-RU" sz="1200" b="1" i="1">
                            <a:solidFill>
                              <a:srgbClr val="000000"/>
                            </a:solidFill>
                            <a:latin typeface="Cambria Math"/>
                          </a:rPr>
                        </m:ctrlPr>
                      </m:sSubPr>
                      <m:e>
                        <m:r>
                          <a:rPr lang="en-US" altLang="ru-RU" sz="1200" b="1" i="1">
                            <a:solidFill>
                              <a:srgbClr val="000000"/>
                            </a:solidFill>
                            <a:latin typeface="Cambria Math"/>
                          </a:rPr>
                          <m:t>𝒓</m:t>
                        </m:r>
                      </m:e>
                      <m:sub>
                        <m:r>
                          <a:rPr lang="en-US" altLang="ru-RU" sz="1200" b="1" i="1" smtClean="0">
                            <a:solidFill>
                              <a:srgbClr val="000000"/>
                            </a:solidFill>
                            <a:latin typeface="Cambria Math"/>
                          </a:rPr>
                          <m:t>𝟐</m:t>
                        </m:r>
                      </m:sub>
                    </m:sSub>
                    <m:r>
                      <a:rPr lang="en-US" altLang="ru-RU" sz="1200">
                        <a:solidFill>
                          <a:srgbClr val="000000"/>
                        </a:solidFill>
                        <a:latin typeface="Cambria Math"/>
                      </a:rPr>
                      <m:t> </m:t>
                    </m:r>
                    <m:r>
                      <a:rPr lang="en-US" altLang="ru-RU" sz="1200" smtClean="0">
                        <a:solidFill>
                          <a:srgbClr val="000000"/>
                        </a:solidFill>
                        <a:latin typeface="Cambria Math"/>
                      </a:rPr>
                      <m:t>. </m:t>
                    </m:r>
                  </m:oMath>
                </a14:m>
                <a:r>
                  <a:rPr lang="en-US" altLang="ru-RU" sz="1000" dirty="0" smtClean="0">
                    <a:solidFill>
                      <a:srgbClr val="000000"/>
                    </a:solidFill>
                    <a:latin typeface="Arial" charset="0"/>
                  </a:rPr>
                  <a:t>It is obvious that</a:t>
                </a:r>
                <a:endParaRPr lang="ru-RU" altLang="ru-RU" sz="1000" dirty="0">
                  <a:solidFill>
                    <a:srgbClr val="000000"/>
                  </a:solidFill>
                  <a:latin typeface="Arial" charset="0"/>
                </a:endParaRPr>
              </a:p>
            </p:txBody>
          </p:sp>
        </mc:Choice>
        <mc:Fallback xmlns="">
          <p:sp>
            <p:nvSpPr>
              <p:cNvPr id="329752" name="Text Box 24"/>
              <p:cNvSpPr txBox="1">
                <a:spLocks noRot="1" noChangeAspect="1" noMove="1" noResize="1" noEditPoints="1" noAdjustHandles="1" noChangeArrowheads="1" noChangeShapeType="1" noTextEdit="1"/>
              </p:cNvSpPr>
              <p:nvPr/>
            </p:nvSpPr>
            <p:spPr bwMode="auto">
              <a:xfrm>
                <a:off x="2885911" y="1701194"/>
                <a:ext cx="5343689" cy="272767"/>
              </a:xfrm>
              <a:prstGeom prst="rect">
                <a:avLst/>
              </a:prstGeom>
              <a:blipFill rotWithShape="1">
                <a:blip r:embed="rId4"/>
                <a:stretch>
                  <a:fillRect b="-666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9757" name="Line 29"/>
          <p:cNvSpPr>
            <a:spLocks noChangeShapeType="1"/>
          </p:cNvSpPr>
          <p:nvPr/>
        </p:nvSpPr>
        <p:spPr bwMode="auto">
          <a:xfrm>
            <a:off x="1285875" y="1885950"/>
            <a:ext cx="0" cy="6000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9764" name="Group 36"/>
          <p:cNvGrpSpPr>
            <a:grpSpLocks/>
          </p:cNvGrpSpPr>
          <p:nvPr/>
        </p:nvGrpSpPr>
        <p:grpSpPr bwMode="auto">
          <a:xfrm>
            <a:off x="450850" y="1866900"/>
            <a:ext cx="815975" cy="1189038"/>
            <a:chOff x="284" y="1176"/>
            <a:chExt cx="514" cy="749"/>
          </a:xfrm>
        </p:grpSpPr>
        <p:sp>
          <p:nvSpPr>
            <p:cNvPr id="329753" name="Line 25"/>
            <p:cNvSpPr>
              <a:spLocks noChangeShapeType="1"/>
            </p:cNvSpPr>
            <p:nvPr/>
          </p:nvSpPr>
          <p:spPr bwMode="auto">
            <a:xfrm flipV="1">
              <a:off x="444" y="1176"/>
              <a:ext cx="348" cy="69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54" name="Line 26"/>
            <p:cNvSpPr>
              <a:spLocks noChangeShapeType="1"/>
            </p:cNvSpPr>
            <p:nvPr/>
          </p:nvSpPr>
          <p:spPr bwMode="auto">
            <a:xfrm flipV="1">
              <a:off x="432" y="1596"/>
              <a:ext cx="366" cy="28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55" name="Oval 27"/>
            <p:cNvSpPr>
              <a:spLocks noChangeArrowheads="1"/>
            </p:cNvSpPr>
            <p:nvPr/>
          </p:nvSpPr>
          <p:spPr bwMode="auto">
            <a:xfrm>
              <a:off x="414" y="1866"/>
              <a:ext cx="36" cy="36"/>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56" name="Text Box 28"/>
            <p:cNvSpPr txBox="1">
              <a:spLocks noChangeArrowheads="1"/>
            </p:cNvSpPr>
            <p:nvPr/>
          </p:nvSpPr>
          <p:spPr bwMode="auto">
            <a:xfrm>
              <a:off x="284" y="1771"/>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O</a:t>
              </a:r>
              <a:endParaRPr lang="ru-RU" altLang="ru-RU" sz="1000" b="1" i="1" dirty="0">
                <a:solidFill>
                  <a:srgbClr val="000000"/>
                </a:solidFill>
                <a:latin typeface="Times New Roman" pitchFamily="18" charset="0"/>
                <a:cs typeface="Times New Roman" pitchFamily="18" charset="0"/>
              </a:endParaRPr>
            </a:p>
          </p:txBody>
        </p:sp>
        <p:graphicFrame>
          <p:nvGraphicFramePr>
            <p:cNvPr id="329758" name="Object 30"/>
            <p:cNvGraphicFramePr>
              <a:graphicFrameLocks noChangeAspect="1"/>
            </p:cNvGraphicFramePr>
            <p:nvPr/>
          </p:nvGraphicFramePr>
          <p:xfrm>
            <a:off x="686" y="1342"/>
            <a:ext cx="80" cy="136"/>
          </p:xfrm>
          <a:graphic>
            <a:graphicData uri="http://schemas.openxmlformats.org/presentationml/2006/ole">
              <mc:AlternateContent xmlns:mc="http://schemas.openxmlformats.org/markup-compatibility/2006">
                <mc:Choice xmlns:v="urn:schemas-microsoft-com:vml" Requires="v">
                  <p:oleObj spid="_x0000_s1325482" name="Формула" r:id="rId5" imgW="126720" imgH="215640" progId="Equation.3">
                    <p:embed/>
                  </p:oleObj>
                </mc:Choice>
                <mc:Fallback>
                  <p:oleObj name="Формула" r:id="rId5" imgW="12672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6" y="1342"/>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9759" name="Object 31"/>
            <p:cNvGraphicFramePr>
              <a:graphicFrameLocks noChangeAspect="1"/>
            </p:cNvGraphicFramePr>
            <p:nvPr/>
          </p:nvGraphicFramePr>
          <p:xfrm>
            <a:off x="623" y="1695"/>
            <a:ext cx="96" cy="136"/>
          </p:xfrm>
          <a:graphic>
            <a:graphicData uri="http://schemas.openxmlformats.org/presentationml/2006/ole">
              <mc:AlternateContent xmlns:mc="http://schemas.openxmlformats.org/markup-compatibility/2006">
                <mc:Choice xmlns:v="urn:schemas-microsoft-com:vml" Requires="v">
                  <p:oleObj spid="_x0000_s1325483" name="Формула" r:id="rId7" imgW="152280" imgH="215640" progId="Equation.3">
                    <p:embed/>
                  </p:oleObj>
                </mc:Choice>
                <mc:Fallback>
                  <p:oleObj name="Формула" r:id="rId7" imgW="152280" imgH="2156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3" y="1695"/>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9760" name="Object 32"/>
          <p:cNvGraphicFramePr>
            <a:graphicFrameLocks noChangeAspect="1"/>
          </p:cNvGraphicFramePr>
          <p:nvPr/>
        </p:nvGraphicFramePr>
        <p:xfrm>
          <a:off x="1314450" y="2057400"/>
          <a:ext cx="469900" cy="241300"/>
        </p:xfrm>
        <a:graphic>
          <a:graphicData uri="http://schemas.openxmlformats.org/presentationml/2006/ole">
            <mc:AlternateContent xmlns:mc="http://schemas.openxmlformats.org/markup-compatibility/2006">
              <mc:Choice xmlns:v="urn:schemas-microsoft-com:vml" Requires="v">
                <p:oleObj spid="_x0000_s1325484" name="Формула" r:id="rId9" imgW="469800" imgH="241200" progId="Equation.3">
                  <p:embed/>
                </p:oleObj>
              </mc:Choice>
              <mc:Fallback>
                <p:oleObj name="Формула" r:id="rId9" imgW="469800" imgH="2412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314450" y="2057400"/>
                        <a:ext cx="4699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9761" name="Object 33"/>
          <p:cNvGraphicFramePr>
            <a:graphicFrameLocks noChangeAspect="1"/>
          </p:cNvGraphicFramePr>
          <p:nvPr>
            <p:extLst>
              <p:ext uri="{D42A27DB-BD31-4B8C-83A1-F6EECF244321}">
                <p14:modId xmlns:p14="http://schemas.microsoft.com/office/powerpoint/2010/main" val="3433898866"/>
              </p:ext>
            </p:extLst>
          </p:nvPr>
        </p:nvGraphicFramePr>
        <p:xfrm>
          <a:off x="7207705" y="1698625"/>
          <a:ext cx="952500" cy="254000"/>
        </p:xfrm>
        <a:graphic>
          <a:graphicData uri="http://schemas.openxmlformats.org/presentationml/2006/ole">
            <mc:AlternateContent xmlns:mc="http://schemas.openxmlformats.org/markup-compatibility/2006">
              <mc:Choice xmlns:v="urn:schemas-microsoft-com:vml" Requires="v">
                <p:oleObj spid="_x0000_s1325485" name="Equation" r:id="rId11" imgW="952200" imgH="253800" progId="Equation.DSMT4">
                  <p:embed/>
                </p:oleObj>
              </mc:Choice>
              <mc:Fallback>
                <p:oleObj name="Equation" r:id="rId11" imgW="952200" imgH="253800" progId="Equation.DSMT4">
                  <p:embed/>
                  <p:pic>
                    <p:nvPicPr>
                      <p:cNvPr id="0" name=""/>
                      <p:cNvPicPr>
                        <a:picLocks noChangeAspect="1" noChangeArrowheads="1"/>
                      </p:cNvPicPr>
                      <p:nvPr/>
                    </p:nvPicPr>
                    <p:blipFill>
                      <a:blip r:embed="rId12"/>
                      <a:srcRect/>
                      <a:stretch>
                        <a:fillRect/>
                      </a:stretch>
                    </p:blipFill>
                    <p:spPr bwMode="auto">
                      <a:xfrm>
                        <a:off x="7207705" y="1698625"/>
                        <a:ext cx="9525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62" name="Text Box 34"/>
          <p:cNvSpPr txBox="1">
            <a:spLocks noChangeArrowheads="1"/>
          </p:cNvSpPr>
          <p:nvPr/>
        </p:nvSpPr>
        <p:spPr bwMode="auto">
          <a:xfrm>
            <a:off x="2741613" y="2000250"/>
            <a:ext cx="6173787"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smtClean="0">
                <a:solidFill>
                  <a:srgbClr val="000000"/>
                </a:solidFill>
                <a:latin typeface="Arial" charset="0"/>
              </a:rPr>
              <a:t>In plane motion vector</a:t>
            </a:r>
            <a:r>
              <a:rPr lang="ru-RU" altLang="ru-RU" sz="1000" dirty="0" smtClean="0">
                <a:solidFill>
                  <a:srgbClr val="000000"/>
                </a:solidFill>
                <a:latin typeface="Arial" charset="0"/>
              </a:rPr>
              <a:t> </a:t>
            </a:r>
            <a:r>
              <a:rPr lang="en-US" altLang="ru-RU" sz="1100" b="1" i="1" dirty="0">
                <a:solidFill>
                  <a:srgbClr val="000000"/>
                </a:solidFill>
                <a:latin typeface="Times New Roman" pitchFamily="18" charset="0"/>
                <a:cs typeface="Times New Roman" pitchFamily="18" charset="0"/>
              </a:rPr>
              <a:t>M</a:t>
            </a:r>
            <a:r>
              <a:rPr lang="en-US" altLang="ru-RU" sz="1100" b="1" baseline="-25000" dirty="0">
                <a:solidFill>
                  <a:srgbClr val="000000"/>
                </a:solidFill>
                <a:latin typeface="Times New Roman" pitchFamily="18" charset="0"/>
                <a:cs typeface="Times New Roman" pitchFamily="18" charset="0"/>
              </a:rPr>
              <a:t>1</a:t>
            </a:r>
            <a:r>
              <a:rPr lang="en-US" altLang="ru-RU" sz="1100" b="1" i="1" dirty="0">
                <a:solidFill>
                  <a:srgbClr val="000000"/>
                </a:solidFill>
                <a:latin typeface="Times New Roman" pitchFamily="18" charset="0"/>
                <a:cs typeface="Times New Roman" pitchFamily="18" charset="0"/>
              </a:rPr>
              <a:t>M</a:t>
            </a:r>
            <a:r>
              <a:rPr lang="en-US" altLang="ru-RU" sz="1100" b="1" baseline="-25000" dirty="0">
                <a:solidFill>
                  <a:srgbClr val="000000"/>
                </a:solidFill>
                <a:latin typeface="Times New Roman" pitchFamily="18" charset="0"/>
                <a:cs typeface="Times New Roman" pitchFamily="18" charset="0"/>
              </a:rPr>
              <a:t>2</a:t>
            </a:r>
            <a:r>
              <a:rPr lang="ru-RU" altLang="ru-RU" sz="1100" b="1" baseline="-25000" dirty="0">
                <a:solidFill>
                  <a:srgbClr val="000000"/>
                </a:solidFill>
                <a:latin typeface="Times New Roman" pitchFamily="18" charset="0"/>
                <a:cs typeface="Times New Roman" pitchFamily="18" charset="0"/>
              </a:rPr>
              <a:t> </a:t>
            </a:r>
            <a:r>
              <a:rPr lang="en-US" altLang="ru-RU" sz="1000" b="1" baseline="-25000" dirty="0" smtClean="0">
                <a:solidFill>
                  <a:srgbClr val="000000"/>
                </a:solidFill>
                <a:latin typeface="Arial" charset="0"/>
              </a:rPr>
              <a:t> </a:t>
            </a:r>
            <a:r>
              <a:rPr lang="en-US" altLang="ru-RU" sz="1000" b="1" dirty="0" smtClean="0">
                <a:solidFill>
                  <a:srgbClr val="000000"/>
                </a:solidFill>
                <a:latin typeface="Arial" charset="0"/>
              </a:rPr>
              <a:t> </a:t>
            </a:r>
            <a:r>
              <a:rPr lang="en-US" altLang="ru-RU" sz="1000" dirty="0" smtClean="0">
                <a:solidFill>
                  <a:srgbClr val="000000"/>
                </a:solidFill>
                <a:latin typeface="Arial" charset="0"/>
              </a:rPr>
              <a:t>doesn’t change its magnitude and direction, since we consider absolutely rigid body. Hence, the points of this vector</a:t>
            </a:r>
            <a:r>
              <a:rPr lang="ru-RU" altLang="ru-RU" sz="1000" dirty="0" smtClean="0">
                <a:solidFill>
                  <a:srgbClr val="000000"/>
                </a:solidFill>
                <a:latin typeface="Arial" charset="0"/>
              </a:rPr>
              <a:t> </a:t>
            </a:r>
            <a:r>
              <a:rPr lang="en-US" altLang="ru-RU" sz="1000" dirty="0" smtClean="0">
                <a:solidFill>
                  <a:srgbClr val="000000"/>
                </a:solidFill>
                <a:latin typeface="Arial" charset="0"/>
              </a:rPr>
              <a:t>describe identical paths and have </a:t>
            </a:r>
            <a:r>
              <a:rPr lang="en-US" sz="1000" dirty="0">
                <a:solidFill>
                  <a:srgbClr val="000000"/>
                </a:solidFill>
                <a:latin typeface="Arial" charset="0"/>
              </a:rPr>
              <a:t>at any instant the same velocity and </a:t>
            </a:r>
            <a:r>
              <a:rPr lang="en-US" sz="1000" dirty="0" smtClean="0">
                <a:solidFill>
                  <a:srgbClr val="000000"/>
                </a:solidFill>
                <a:latin typeface="Arial" charset="0"/>
              </a:rPr>
              <a:t>acceleration.</a:t>
            </a:r>
            <a:r>
              <a:rPr lang="ru-RU" altLang="ru-RU" sz="1000" dirty="0" smtClean="0">
                <a:solidFill>
                  <a:srgbClr val="000000"/>
                </a:solidFill>
                <a:latin typeface="Arial" charset="0"/>
              </a:rPr>
              <a:t> </a:t>
            </a:r>
            <a:endParaRPr lang="ru-RU" altLang="ru-RU" sz="1000" dirty="0">
              <a:solidFill>
                <a:srgbClr val="000000"/>
              </a:solidFill>
              <a:latin typeface="Arial" charset="0"/>
            </a:endParaRPr>
          </a:p>
        </p:txBody>
      </p:sp>
      <p:graphicFrame>
        <p:nvGraphicFramePr>
          <p:cNvPr id="329763" name="Object 35"/>
          <p:cNvGraphicFramePr>
            <a:graphicFrameLocks noChangeAspect="1"/>
          </p:cNvGraphicFramePr>
          <p:nvPr>
            <p:extLst>
              <p:ext uri="{D42A27DB-BD31-4B8C-83A1-F6EECF244321}">
                <p14:modId xmlns:p14="http://schemas.microsoft.com/office/powerpoint/2010/main" val="1624129268"/>
              </p:ext>
            </p:extLst>
          </p:nvPr>
        </p:nvGraphicFramePr>
        <p:xfrm>
          <a:off x="3427719" y="2543175"/>
          <a:ext cx="4356100" cy="419100"/>
        </p:xfrm>
        <a:graphic>
          <a:graphicData uri="http://schemas.openxmlformats.org/presentationml/2006/ole">
            <mc:AlternateContent xmlns:mc="http://schemas.openxmlformats.org/markup-compatibility/2006">
              <mc:Choice xmlns:v="urn:schemas-microsoft-com:vml" Requires="v">
                <p:oleObj spid="_x0000_s1325486" name="Equation" r:id="rId13" imgW="4356000" imgH="419040" progId="Equation.DSMT4">
                  <p:embed/>
                </p:oleObj>
              </mc:Choice>
              <mc:Fallback>
                <p:oleObj name="Equation" r:id="rId13" imgW="4356000" imgH="419040" progId="Equation.DSMT4">
                  <p:embed/>
                  <p:pic>
                    <p:nvPicPr>
                      <p:cNvPr id="0" name=""/>
                      <p:cNvPicPr>
                        <a:picLocks noChangeAspect="1" noChangeArrowheads="1"/>
                      </p:cNvPicPr>
                      <p:nvPr/>
                    </p:nvPicPr>
                    <p:blipFill>
                      <a:blip r:embed="rId14"/>
                      <a:srcRect/>
                      <a:stretch>
                        <a:fillRect/>
                      </a:stretch>
                    </p:blipFill>
                    <p:spPr bwMode="auto">
                      <a:xfrm>
                        <a:off x="3427719" y="2543175"/>
                        <a:ext cx="43561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9767" name="Rectangle 39"/>
          <p:cNvSpPr>
            <a:spLocks noChangeArrowheads="1"/>
          </p:cNvSpPr>
          <p:nvPr/>
        </p:nvSpPr>
        <p:spPr bwMode="auto">
          <a:xfrm>
            <a:off x="250258" y="3060653"/>
            <a:ext cx="8753475" cy="6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smtClean="0">
                <a:solidFill>
                  <a:srgbClr val="FF0000"/>
                </a:solidFill>
              </a:rPr>
              <a:t>Resolution of the Plane Motion into Translation and Rotation. </a:t>
            </a:r>
            <a:r>
              <a:rPr lang="en-US" sz="1000" dirty="0">
                <a:solidFill>
                  <a:srgbClr val="000000"/>
                </a:solidFill>
              </a:rPr>
              <a:t>Consider the successive positions </a:t>
            </a:r>
            <a:endParaRPr lang="en-US" sz="1000" dirty="0" smtClean="0">
              <a:solidFill>
                <a:srgbClr val="000000"/>
              </a:solidFill>
            </a:endParaRPr>
          </a:p>
          <a:p>
            <a:pPr marL="0" indent="0" algn="just">
              <a:buClr>
                <a:srgbClr val="00007D"/>
              </a:buClr>
              <a:buFont typeface="Wingdings" pitchFamily="2" charset="2"/>
              <a:buNone/>
            </a:pPr>
            <a:r>
              <a:rPr lang="en-US" sz="1000" dirty="0" smtClean="0">
                <a:solidFill>
                  <a:srgbClr val="000000"/>
                </a:solidFill>
              </a:rPr>
              <a:t> </a:t>
            </a:r>
            <a:r>
              <a:rPr lang="en-US" sz="1000" dirty="0">
                <a:solidFill>
                  <a:srgbClr val="000000"/>
                </a:solidFill>
              </a:rPr>
              <a:t>of </a:t>
            </a:r>
            <a:r>
              <a:rPr lang="en-US" sz="1000" dirty="0" smtClean="0">
                <a:solidFill>
                  <a:srgbClr val="000000"/>
                </a:solidFill>
              </a:rPr>
              <a:t>some </a:t>
            </a:r>
            <a:r>
              <a:rPr lang="en-US" sz="1000" dirty="0">
                <a:solidFill>
                  <a:srgbClr val="000000"/>
                </a:solidFill>
              </a:rPr>
              <a:t>section </a:t>
            </a:r>
            <a:r>
              <a:rPr lang="en-US" sz="1000" dirty="0" smtClean="0">
                <a:solidFill>
                  <a:srgbClr val="000000"/>
                </a:solidFill>
              </a:rPr>
              <a:t>of </a:t>
            </a:r>
            <a:r>
              <a:rPr lang="en-US" sz="1000" dirty="0">
                <a:solidFill>
                  <a:srgbClr val="000000"/>
                </a:solidFill>
              </a:rPr>
              <a:t>a moving </a:t>
            </a:r>
            <a:r>
              <a:rPr lang="en-US" sz="1000" dirty="0" smtClean="0">
                <a:solidFill>
                  <a:srgbClr val="000000"/>
                </a:solidFill>
              </a:rPr>
              <a:t>body. </a:t>
            </a:r>
            <a:r>
              <a:rPr lang="en-US" sz="1000" dirty="0">
                <a:solidFill>
                  <a:srgbClr val="000000"/>
                </a:solidFill>
              </a:rPr>
              <a:t>It will be observed that the following method can be employed to </a:t>
            </a:r>
            <a:r>
              <a:rPr lang="en-US" sz="1000" dirty="0" smtClean="0">
                <a:solidFill>
                  <a:srgbClr val="000000"/>
                </a:solidFill>
              </a:rPr>
              <a:t>move</a:t>
            </a:r>
          </a:p>
          <a:p>
            <a:pPr marL="0" indent="0" algn="just">
              <a:buClr>
                <a:srgbClr val="00007D"/>
              </a:buClr>
              <a:buFont typeface="Wingdings" pitchFamily="2" charset="2"/>
              <a:buNone/>
            </a:pPr>
            <a:r>
              <a:rPr lang="en-US" sz="1000" dirty="0" smtClean="0">
                <a:solidFill>
                  <a:srgbClr val="000000"/>
                </a:solidFill>
              </a:rPr>
              <a:t> this section. </a:t>
            </a:r>
            <a:r>
              <a:rPr lang="en-US" sz="1000" dirty="0">
                <a:solidFill>
                  <a:srgbClr val="000000"/>
                </a:solidFill>
              </a:rPr>
              <a:t>Let us </a:t>
            </a:r>
            <a:r>
              <a:rPr lang="en-US" sz="1000" dirty="0" smtClean="0">
                <a:solidFill>
                  <a:srgbClr val="000000"/>
                </a:solidFill>
              </a:rPr>
              <a:t>first </a:t>
            </a:r>
            <a:r>
              <a:rPr lang="en-US" sz="1000" dirty="0">
                <a:solidFill>
                  <a:srgbClr val="000000"/>
                </a:solidFill>
              </a:rPr>
              <a:t>turn the section about </a:t>
            </a:r>
            <a:r>
              <a:rPr lang="en-US" sz="1000" dirty="0" smtClean="0">
                <a:solidFill>
                  <a:srgbClr val="000000"/>
                </a:solidFill>
              </a:rPr>
              <a:t>the pole (point </a:t>
            </a:r>
            <a:r>
              <a:rPr lang="en-US" sz="1100" i="1" dirty="0" smtClean="0">
                <a:solidFill>
                  <a:srgbClr val="000000"/>
                </a:solidFill>
                <a:latin typeface="Times New Roman" pitchFamily="18" charset="0"/>
                <a:cs typeface="Times New Roman" pitchFamily="18" charset="0"/>
              </a:rPr>
              <a:t>A</a:t>
            </a:r>
            <a:r>
              <a:rPr lang="en-US" sz="1100" dirty="0" smtClean="0">
                <a:solidFill>
                  <a:srgbClr val="000000"/>
                </a:solidFill>
                <a:latin typeface="Times New Roman" pitchFamily="18" charset="0"/>
                <a:cs typeface="Times New Roman" pitchFamily="18" charset="0"/>
              </a:rPr>
              <a:t>)</a:t>
            </a:r>
            <a:r>
              <a:rPr lang="en-US" sz="1000" dirty="0" smtClean="0">
                <a:solidFill>
                  <a:srgbClr val="000000"/>
                </a:solidFill>
              </a:rPr>
              <a:t> and then </a:t>
            </a:r>
            <a:r>
              <a:rPr lang="en-US" sz="1000" dirty="0">
                <a:solidFill>
                  <a:srgbClr val="000000"/>
                </a:solidFill>
              </a:rPr>
              <a:t>translate the </a:t>
            </a:r>
            <a:r>
              <a:rPr lang="en-US" sz="1000" dirty="0" smtClean="0">
                <a:solidFill>
                  <a:srgbClr val="000000"/>
                </a:solidFill>
              </a:rPr>
              <a:t>body.</a:t>
            </a:r>
            <a:endParaRPr lang="ru-RU" sz="1000" dirty="0">
              <a:solidFill>
                <a:srgbClr val="000000"/>
              </a:solidFill>
            </a:endParaRPr>
          </a:p>
          <a:p>
            <a:pPr>
              <a:buClr>
                <a:srgbClr val="00007D"/>
              </a:buClr>
            </a:pPr>
            <a:endParaRPr lang="ru-RU" altLang="ru-RU" sz="1000" b="1" dirty="0">
              <a:solidFill>
                <a:srgbClr val="FF0000"/>
              </a:solidFill>
            </a:endParaRPr>
          </a:p>
        </p:txBody>
      </p:sp>
      <p:grpSp>
        <p:nvGrpSpPr>
          <p:cNvPr id="329774" name="Group 46"/>
          <p:cNvGrpSpPr>
            <a:grpSpLocks/>
          </p:cNvGrpSpPr>
          <p:nvPr/>
        </p:nvGrpSpPr>
        <p:grpSpPr bwMode="auto">
          <a:xfrm rot="1167479">
            <a:off x="855663" y="5408613"/>
            <a:ext cx="381000" cy="1123950"/>
            <a:chOff x="414" y="3240"/>
            <a:chExt cx="240" cy="708"/>
          </a:xfrm>
        </p:grpSpPr>
        <p:sp>
          <p:nvSpPr>
            <p:cNvPr id="329775" name="Oval 47"/>
            <p:cNvSpPr>
              <a:spLocks noChangeArrowheads="1"/>
            </p:cNvSpPr>
            <p:nvPr/>
          </p:nvSpPr>
          <p:spPr bwMode="auto">
            <a:xfrm>
              <a:off x="414" y="3240"/>
              <a:ext cx="240" cy="708"/>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776" name="Group 48"/>
            <p:cNvGrpSpPr>
              <a:grpSpLocks/>
            </p:cNvGrpSpPr>
            <p:nvPr/>
          </p:nvGrpSpPr>
          <p:grpSpPr bwMode="auto">
            <a:xfrm>
              <a:off x="516" y="3342"/>
              <a:ext cx="37" cy="479"/>
              <a:chOff x="1146" y="3486"/>
              <a:chExt cx="37" cy="479"/>
            </a:xfrm>
          </p:grpSpPr>
          <p:sp>
            <p:nvSpPr>
              <p:cNvPr id="329777" name="Oval 49"/>
              <p:cNvSpPr>
                <a:spLocks noChangeArrowheads="1"/>
              </p:cNvSpPr>
              <p:nvPr/>
            </p:nvSpPr>
            <p:spPr bwMode="auto">
              <a:xfrm>
                <a:off x="1146" y="3486"/>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78" name="Line 50"/>
              <p:cNvSpPr>
                <a:spLocks noChangeShapeType="1"/>
              </p:cNvSpPr>
              <p:nvPr/>
            </p:nvSpPr>
            <p:spPr bwMode="auto">
              <a:xfrm>
                <a:off x="1164" y="3522"/>
                <a:ext cx="0" cy="4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79" name="Oval 51"/>
              <p:cNvSpPr>
                <a:spLocks noChangeArrowheads="1"/>
              </p:cNvSpPr>
              <p:nvPr/>
            </p:nvSpPr>
            <p:spPr bwMode="auto">
              <a:xfrm>
                <a:off x="1149" y="3931"/>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grpSp>
        <p:nvGrpSpPr>
          <p:cNvPr id="329786" name="Group 58"/>
          <p:cNvGrpSpPr>
            <a:grpSpLocks/>
          </p:cNvGrpSpPr>
          <p:nvPr/>
        </p:nvGrpSpPr>
        <p:grpSpPr bwMode="auto">
          <a:xfrm rot="6567479">
            <a:off x="2416175" y="5378450"/>
            <a:ext cx="381000" cy="1123950"/>
            <a:chOff x="414" y="3240"/>
            <a:chExt cx="240" cy="708"/>
          </a:xfrm>
        </p:grpSpPr>
        <p:sp>
          <p:nvSpPr>
            <p:cNvPr id="329787" name="Oval 59"/>
            <p:cNvSpPr>
              <a:spLocks noChangeArrowheads="1"/>
            </p:cNvSpPr>
            <p:nvPr/>
          </p:nvSpPr>
          <p:spPr bwMode="auto">
            <a:xfrm>
              <a:off x="414" y="3240"/>
              <a:ext cx="240" cy="708"/>
            </a:xfrm>
            <a:prstGeom prst="ellipse">
              <a:avLst/>
            </a:prstGeom>
            <a:solidFill>
              <a:srgbClr val="FFCC99">
                <a:alpha val="25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788" name="Group 60"/>
            <p:cNvGrpSpPr>
              <a:grpSpLocks/>
            </p:cNvGrpSpPr>
            <p:nvPr/>
          </p:nvGrpSpPr>
          <p:grpSpPr bwMode="auto">
            <a:xfrm>
              <a:off x="516" y="3342"/>
              <a:ext cx="37" cy="479"/>
              <a:chOff x="1146" y="3486"/>
              <a:chExt cx="37" cy="479"/>
            </a:xfrm>
          </p:grpSpPr>
          <p:sp>
            <p:nvSpPr>
              <p:cNvPr id="329789" name="Oval 61"/>
              <p:cNvSpPr>
                <a:spLocks noChangeArrowheads="1"/>
              </p:cNvSpPr>
              <p:nvPr/>
            </p:nvSpPr>
            <p:spPr bwMode="auto">
              <a:xfrm>
                <a:off x="1146" y="3486"/>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90" name="Line 62"/>
              <p:cNvSpPr>
                <a:spLocks noChangeShapeType="1"/>
              </p:cNvSpPr>
              <p:nvPr/>
            </p:nvSpPr>
            <p:spPr bwMode="auto">
              <a:xfrm>
                <a:off x="1164" y="3522"/>
                <a:ext cx="0" cy="4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91" name="Oval 63"/>
              <p:cNvSpPr>
                <a:spLocks noChangeArrowheads="1"/>
              </p:cNvSpPr>
              <p:nvPr/>
            </p:nvSpPr>
            <p:spPr bwMode="auto">
              <a:xfrm>
                <a:off x="1149" y="3931"/>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grpSp>
        <p:nvGrpSpPr>
          <p:cNvPr id="329792" name="Group 64"/>
          <p:cNvGrpSpPr>
            <a:grpSpLocks/>
          </p:cNvGrpSpPr>
          <p:nvPr/>
        </p:nvGrpSpPr>
        <p:grpSpPr bwMode="auto">
          <a:xfrm rot="1167479">
            <a:off x="854075" y="5407025"/>
            <a:ext cx="381000" cy="1123950"/>
            <a:chOff x="414" y="3240"/>
            <a:chExt cx="240" cy="708"/>
          </a:xfrm>
          <a:solidFill>
            <a:srgbClr val="FFFF00"/>
          </a:solidFill>
        </p:grpSpPr>
        <p:sp>
          <p:nvSpPr>
            <p:cNvPr id="329793" name="Oval 65"/>
            <p:cNvSpPr>
              <a:spLocks noChangeArrowheads="1"/>
            </p:cNvSpPr>
            <p:nvPr/>
          </p:nvSpPr>
          <p:spPr bwMode="auto">
            <a:xfrm>
              <a:off x="414" y="3240"/>
              <a:ext cx="240" cy="708"/>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794" name="Group 66"/>
            <p:cNvGrpSpPr>
              <a:grpSpLocks/>
            </p:cNvGrpSpPr>
            <p:nvPr/>
          </p:nvGrpSpPr>
          <p:grpSpPr bwMode="auto">
            <a:xfrm>
              <a:off x="516" y="3342"/>
              <a:ext cx="37" cy="479"/>
              <a:chOff x="1146" y="3486"/>
              <a:chExt cx="37" cy="479"/>
            </a:xfrm>
            <a:grpFill/>
          </p:grpSpPr>
          <p:sp>
            <p:nvSpPr>
              <p:cNvPr id="329795" name="Oval 67"/>
              <p:cNvSpPr>
                <a:spLocks noChangeArrowheads="1"/>
              </p:cNvSpPr>
              <p:nvPr/>
            </p:nvSpPr>
            <p:spPr bwMode="auto">
              <a:xfrm>
                <a:off x="1146" y="3486"/>
                <a:ext cx="34" cy="34"/>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796" name="Line 68"/>
              <p:cNvSpPr>
                <a:spLocks noChangeShapeType="1"/>
              </p:cNvSpPr>
              <p:nvPr/>
            </p:nvSpPr>
            <p:spPr bwMode="auto">
              <a:xfrm>
                <a:off x="1164" y="3522"/>
                <a:ext cx="0" cy="414"/>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797" name="Oval 69"/>
              <p:cNvSpPr>
                <a:spLocks noChangeArrowheads="1"/>
              </p:cNvSpPr>
              <p:nvPr/>
            </p:nvSpPr>
            <p:spPr bwMode="auto">
              <a:xfrm>
                <a:off x="1149" y="3931"/>
                <a:ext cx="34" cy="34"/>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sp>
        <p:nvSpPr>
          <p:cNvPr id="329798" name="Rectangle 70"/>
          <p:cNvSpPr>
            <a:spLocks noChangeArrowheads="1"/>
          </p:cNvSpPr>
          <p:nvPr/>
        </p:nvSpPr>
        <p:spPr bwMode="auto">
          <a:xfrm>
            <a:off x="209550" y="3810475"/>
            <a:ext cx="5751878" cy="736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lgn="just">
              <a:buClr>
                <a:srgbClr val="00007D"/>
              </a:buClr>
            </a:pPr>
            <a:r>
              <a:rPr lang="en-US" sz="1000" b="1" dirty="0">
                <a:solidFill>
                  <a:srgbClr val="9999FF">
                    <a:lumMod val="50000"/>
                  </a:srgbClr>
                </a:solidFill>
              </a:rPr>
              <a:t>Thus, the plane motion of a rigid body is a combination of a translation, in which all the points move in the same way as the pole </a:t>
            </a:r>
            <a:r>
              <a:rPr lang="en-US" sz="1100" b="1" i="1" dirty="0">
                <a:solidFill>
                  <a:srgbClr val="9999FF">
                    <a:lumMod val="50000"/>
                  </a:srgbClr>
                </a:solidFill>
                <a:latin typeface="Times New Roman" pitchFamily="18" charset="0"/>
                <a:cs typeface="Times New Roman" pitchFamily="18" charset="0"/>
              </a:rPr>
              <a:t>A</a:t>
            </a:r>
            <a:r>
              <a:rPr lang="en-US" sz="1100" b="1" dirty="0">
                <a:solidFill>
                  <a:srgbClr val="9999FF">
                    <a:lumMod val="50000"/>
                  </a:srgbClr>
                </a:solidFill>
                <a:latin typeface="Times New Roman" pitchFamily="18" charset="0"/>
                <a:cs typeface="Times New Roman" pitchFamily="18" charset="0"/>
              </a:rPr>
              <a:t>, </a:t>
            </a:r>
            <a:r>
              <a:rPr lang="en-US" sz="1000" b="1" dirty="0">
                <a:solidFill>
                  <a:srgbClr val="9999FF">
                    <a:lumMod val="50000"/>
                  </a:srgbClr>
                </a:solidFill>
              </a:rPr>
              <a:t>and of a rotation about that pole.</a:t>
            </a:r>
            <a:endParaRPr lang="ru-RU" sz="1000" b="1" dirty="0">
              <a:solidFill>
                <a:srgbClr val="9999FF">
                  <a:lumMod val="50000"/>
                </a:srgbClr>
              </a:solidFill>
            </a:endParaRPr>
          </a:p>
          <a:p>
            <a:pPr marL="0" indent="0" algn="just">
              <a:buClr>
                <a:srgbClr val="00007D"/>
              </a:buClr>
              <a:buFont typeface="Wingdings" pitchFamily="2" charset="2"/>
              <a:buNone/>
            </a:pPr>
            <a:r>
              <a:rPr lang="ru-RU" altLang="ru-RU" sz="1000" dirty="0" smtClean="0">
                <a:solidFill>
                  <a:srgbClr val="000000"/>
                </a:solidFill>
              </a:rPr>
              <a:t> </a:t>
            </a:r>
            <a:r>
              <a:rPr lang="en-US" sz="1000" dirty="0">
                <a:solidFill>
                  <a:srgbClr val="000000"/>
                </a:solidFill>
              </a:rPr>
              <a:t>In analyzing </a:t>
            </a:r>
            <a:r>
              <a:rPr lang="en-US" sz="1000" dirty="0" smtClean="0">
                <a:solidFill>
                  <a:srgbClr val="000000"/>
                </a:solidFill>
              </a:rPr>
              <a:t>a plane </a:t>
            </a:r>
            <a:r>
              <a:rPr lang="en-US" sz="1000" dirty="0">
                <a:solidFill>
                  <a:srgbClr val="000000"/>
                </a:solidFill>
              </a:rPr>
              <a:t>motion, we are free to choose any point of the body as </a:t>
            </a:r>
            <a:r>
              <a:rPr lang="en-US" sz="1000" dirty="0" smtClean="0">
                <a:solidFill>
                  <a:srgbClr val="000000"/>
                </a:solidFill>
              </a:rPr>
              <a:t>a pole. The </a:t>
            </a:r>
            <a:r>
              <a:rPr lang="en-US" sz="1000" dirty="0">
                <a:solidFill>
                  <a:srgbClr val="000000"/>
                </a:solidFill>
              </a:rPr>
              <a:t>rotational component of motion does not </a:t>
            </a:r>
            <a:r>
              <a:rPr lang="en-US" sz="1000" dirty="0" smtClean="0">
                <a:solidFill>
                  <a:srgbClr val="000000"/>
                </a:solidFill>
              </a:rPr>
              <a:t>depend </a:t>
            </a:r>
            <a:r>
              <a:rPr lang="en-US" sz="1000" dirty="0">
                <a:solidFill>
                  <a:srgbClr val="000000"/>
                </a:solidFill>
              </a:rPr>
              <a:t>on the position of the pole.</a:t>
            </a:r>
            <a:endParaRPr lang="ru-RU" sz="1000" dirty="0">
              <a:solidFill>
                <a:srgbClr val="000000"/>
              </a:solidFill>
            </a:endParaRPr>
          </a:p>
          <a:p>
            <a:pPr algn="just">
              <a:buClr>
                <a:srgbClr val="00007D"/>
              </a:buClr>
            </a:pPr>
            <a:endParaRPr lang="ru-RU" altLang="ru-RU" sz="1000" dirty="0">
              <a:solidFill>
                <a:srgbClr val="000000"/>
              </a:solidFill>
            </a:endParaRPr>
          </a:p>
        </p:txBody>
      </p:sp>
      <p:grpSp>
        <p:nvGrpSpPr>
          <p:cNvPr id="329799" name="Group 71"/>
          <p:cNvGrpSpPr>
            <a:grpSpLocks/>
          </p:cNvGrpSpPr>
          <p:nvPr/>
        </p:nvGrpSpPr>
        <p:grpSpPr bwMode="auto">
          <a:xfrm rot="6567479">
            <a:off x="1062038" y="5834063"/>
            <a:ext cx="381000" cy="1123950"/>
            <a:chOff x="414" y="3240"/>
            <a:chExt cx="240" cy="708"/>
          </a:xfrm>
        </p:grpSpPr>
        <p:sp>
          <p:nvSpPr>
            <p:cNvPr id="329800" name="Oval 72"/>
            <p:cNvSpPr>
              <a:spLocks noChangeArrowheads="1"/>
            </p:cNvSpPr>
            <p:nvPr/>
          </p:nvSpPr>
          <p:spPr bwMode="auto">
            <a:xfrm>
              <a:off x="414" y="3240"/>
              <a:ext cx="240" cy="708"/>
            </a:xfrm>
            <a:prstGeom prst="ellipse">
              <a:avLst/>
            </a:prstGeom>
            <a:solidFill>
              <a:srgbClr val="FFCC99">
                <a:alpha val="25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801" name="Group 73"/>
            <p:cNvGrpSpPr>
              <a:grpSpLocks/>
            </p:cNvGrpSpPr>
            <p:nvPr/>
          </p:nvGrpSpPr>
          <p:grpSpPr bwMode="auto">
            <a:xfrm>
              <a:off x="516" y="3342"/>
              <a:ext cx="37" cy="479"/>
              <a:chOff x="1146" y="3486"/>
              <a:chExt cx="37" cy="479"/>
            </a:xfrm>
          </p:grpSpPr>
          <p:sp>
            <p:nvSpPr>
              <p:cNvPr id="329802" name="Oval 74"/>
              <p:cNvSpPr>
                <a:spLocks noChangeArrowheads="1"/>
              </p:cNvSpPr>
              <p:nvPr/>
            </p:nvSpPr>
            <p:spPr bwMode="auto">
              <a:xfrm>
                <a:off x="1146" y="3486"/>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03" name="Line 75"/>
              <p:cNvSpPr>
                <a:spLocks noChangeShapeType="1"/>
              </p:cNvSpPr>
              <p:nvPr/>
            </p:nvSpPr>
            <p:spPr bwMode="auto">
              <a:xfrm>
                <a:off x="1164" y="3522"/>
                <a:ext cx="0" cy="4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04" name="Oval 76"/>
              <p:cNvSpPr>
                <a:spLocks noChangeArrowheads="1"/>
              </p:cNvSpPr>
              <p:nvPr/>
            </p:nvSpPr>
            <p:spPr bwMode="auto">
              <a:xfrm>
                <a:off x="1149" y="3931"/>
                <a:ext cx="34" cy="34"/>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sp>
        <p:nvSpPr>
          <p:cNvPr id="329806" name="Freeform 78"/>
          <p:cNvSpPr>
            <a:spLocks/>
          </p:cNvSpPr>
          <p:nvPr/>
        </p:nvSpPr>
        <p:spPr bwMode="auto">
          <a:xfrm>
            <a:off x="933450" y="5838825"/>
            <a:ext cx="1362075" cy="438150"/>
          </a:xfrm>
          <a:custGeom>
            <a:avLst/>
            <a:gdLst>
              <a:gd name="T0" fmla="*/ 0 w 858"/>
              <a:gd name="T1" fmla="*/ 276 h 276"/>
              <a:gd name="T2" fmla="*/ 486 w 858"/>
              <a:gd name="T3" fmla="*/ 48 h 276"/>
              <a:gd name="T4" fmla="*/ 780 w 858"/>
              <a:gd name="T5" fmla="*/ 198 h 276"/>
              <a:gd name="T6" fmla="*/ 858 w 858"/>
              <a:gd name="T7" fmla="*/ 0 h 276"/>
            </a:gdLst>
            <a:ahLst/>
            <a:cxnLst>
              <a:cxn ang="0">
                <a:pos x="T0" y="T1"/>
              </a:cxn>
              <a:cxn ang="0">
                <a:pos x="T2" y="T3"/>
              </a:cxn>
              <a:cxn ang="0">
                <a:pos x="T4" y="T5"/>
              </a:cxn>
              <a:cxn ang="0">
                <a:pos x="T6" y="T7"/>
              </a:cxn>
            </a:cxnLst>
            <a:rect l="0" t="0" r="r" b="b"/>
            <a:pathLst>
              <a:path w="858" h="276">
                <a:moveTo>
                  <a:pt x="0" y="276"/>
                </a:moveTo>
                <a:cubicBezTo>
                  <a:pt x="178" y="168"/>
                  <a:pt x="356" y="61"/>
                  <a:pt x="486" y="48"/>
                </a:cubicBezTo>
                <a:cubicBezTo>
                  <a:pt x="616" y="35"/>
                  <a:pt x="718" y="206"/>
                  <a:pt x="780" y="198"/>
                </a:cubicBezTo>
                <a:cubicBezTo>
                  <a:pt x="842" y="190"/>
                  <a:pt x="846" y="35"/>
                  <a:pt x="858" y="0"/>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07" name="Freeform 79"/>
          <p:cNvSpPr>
            <a:spLocks/>
          </p:cNvSpPr>
          <p:nvPr/>
        </p:nvSpPr>
        <p:spPr bwMode="auto">
          <a:xfrm>
            <a:off x="1598613" y="6084888"/>
            <a:ext cx="1362075" cy="438150"/>
          </a:xfrm>
          <a:custGeom>
            <a:avLst/>
            <a:gdLst>
              <a:gd name="T0" fmla="*/ 0 w 858"/>
              <a:gd name="T1" fmla="*/ 276 h 276"/>
              <a:gd name="T2" fmla="*/ 486 w 858"/>
              <a:gd name="T3" fmla="*/ 48 h 276"/>
              <a:gd name="T4" fmla="*/ 780 w 858"/>
              <a:gd name="T5" fmla="*/ 198 h 276"/>
              <a:gd name="T6" fmla="*/ 858 w 858"/>
              <a:gd name="T7" fmla="*/ 0 h 276"/>
            </a:gdLst>
            <a:ahLst/>
            <a:cxnLst>
              <a:cxn ang="0">
                <a:pos x="T0" y="T1"/>
              </a:cxn>
              <a:cxn ang="0">
                <a:pos x="T2" y="T3"/>
              </a:cxn>
              <a:cxn ang="0">
                <a:pos x="T4" y="T5"/>
              </a:cxn>
              <a:cxn ang="0">
                <a:pos x="T6" y="T7"/>
              </a:cxn>
            </a:cxnLst>
            <a:rect l="0" t="0" r="r" b="b"/>
            <a:pathLst>
              <a:path w="858" h="276">
                <a:moveTo>
                  <a:pt x="0" y="276"/>
                </a:moveTo>
                <a:cubicBezTo>
                  <a:pt x="178" y="168"/>
                  <a:pt x="356" y="61"/>
                  <a:pt x="486" y="48"/>
                </a:cubicBezTo>
                <a:cubicBezTo>
                  <a:pt x="616" y="35"/>
                  <a:pt x="718" y="206"/>
                  <a:pt x="780" y="198"/>
                </a:cubicBezTo>
                <a:cubicBezTo>
                  <a:pt x="842" y="190"/>
                  <a:pt x="846" y="35"/>
                  <a:pt x="858" y="0"/>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29808" name="Group 80"/>
          <p:cNvGrpSpPr>
            <a:grpSpLocks/>
          </p:cNvGrpSpPr>
          <p:nvPr/>
        </p:nvGrpSpPr>
        <p:grpSpPr bwMode="auto">
          <a:xfrm rot="6567479">
            <a:off x="631825" y="4937125"/>
            <a:ext cx="381000" cy="1123950"/>
            <a:chOff x="414" y="3240"/>
            <a:chExt cx="240" cy="708"/>
          </a:xfrm>
        </p:grpSpPr>
        <p:sp>
          <p:nvSpPr>
            <p:cNvPr id="329809" name="Oval 81"/>
            <p:cNvSpPr>
              <a:spLocks noChangeArrowheads="1"/>
            </p:cNvSpPr>
            <p:nvPr/>
          </p:nvSpPr>
          <p:spPr bwMode="auto">
            <a:xfrm>
              <a:off x="414" y="3240"/>
              <a:ext cx="240" cy="708"/>
            </a:xfrm>
            <a:prstGeom prst="ellipse">
              <a:avLst/>
            </a:prstGeom>
            <a:solidFill>
              <a:srgbClr val="FFCC99">
                <a:alpha val="25000"/>
              </a:srgbClr>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810" name="Group 82"/>
            <p:cNvGrpSpPr>
              <a:grpSpLocks/>
            </p:cNvGrpSpPr>
            <p:nvPr/>
          </p:nvGrpSpPr>
          <p:grpSpPr bwMode="auto">
            <a:xfrm>
              <a:off x="516" y="3342"/>
              <a:ext cx="37" cy="479"/>
              <a:chOff x="1146" y="3486"/>
              <a:chExt cx="37" cy="479"/>
            </a:xfrm>
          </p:grpSpPr>
          <p:sp>
            <p:nvSpPr>
              <p:cNvPr id="329811" name="Oval 83"/>
              <p:cNvSpPr>
                <a:spLocks noChangeArrowheads="1"/>
              </p:cNvSpPr>
              <p:nvPr/>
            </p:nvSpPr>
            <p:spPr bwMode="auto">
              <a:xfrm>
                <a:off x="1146" y="3486"/>
                <a:ext cx="34" cy="34"/>
              </a:xfrm>
              <a:prstGeom prst="ellipse">
                <a:avLst/>
              </a:prstGeom>
              <a:solidFill>
                <a:srgbClr val="FF00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12" name="Line 84"/>
              <p:cNvSpPr>
                <a:spLocks noChangeShapeType="1"/>
              </p:cNvSpPr>
              <p:nvPr/>
            </p:nvSpPr>
            <p:spPr bwMode="auto">
              <a:xfrm>
                <a:off x="1164" y="3522"/>
                <a:ext cx="0" cy="414"/>
              </a:xfrm>
              <a:prstGeom prst="line">
                <a:avLst/>
              </a:prstGeom>
              <a:noFill/>
              <a:ln w="95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13" name="Oval 85"/>
              <p:cNvSpPr>
                <a:spLocks noChangeArrowheads="1"/>
              </p:cNvSpPr>
              <p:nvPr/>
            </p:nvSpPr>
            <p:spPr bwMode="auto">
              <a:xfrm>
                <a:off x="1149" y="3931"/>
                <a:ext cx="34" cy="34"/>
              </a:xfrm>
              <a:prstGeom prst="ellipse">
                <a:avLst/>
              </a:prstGeom>
              <a:solidFill>
                <a:srgbClr val="FF00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sp>
        <p:nvSpPr>
          <p:cNvPr id="329815" name="Freeform 87"/>
          <p:cNvSpPr>
            <a:spLocks/>
          </p:cNvSpPr>
          <p:nvPr/>
        </p:nvSpPr>
        <p:spPr bwMode="auto">
          <a:xfrm>
            <a:off x="476250" y="5213350"/>
            <a:ext cx="1800225" cy="806450"/>
          </a:xfrm>
          <a:custGeom>
            <a:avLst/>
            <a:gdLst>
              <a:gd name="T0" fmla="*/ 0 w 1134"/>
              <a:gd name="T1" fmla="*/ 112 h 508"/>
              <a:gd name="T2" fmla="*/ 480 w 1134"/>
              <a:gd name="T3" fmla="*/ 28 h 508"/>
              <a:gd name="T4" fmla="*/ 816 w 1134"/>
              <a:gd name="T5" fmla="*/ 280 h 508"/>
              <a:gd name="T6" fmla="*/ 1026 w 1134"/>
              <a:gd name="T7" fmla="*/ 490 h 508"/>
              <a:gd name="T8" fmla="*/ 1134 w 1134"/>
              <a:gd name="T9" fmla="*/ 388 h 508"/>
            </a:gdLst>
            <a:ahLst/>
            <a:cxnLst>
              <a:cxn ang="0">
                <a:pos x="T0" y="T1"/>
              </a:cxn>
              <a:cxn ang="0">
                <a:pos x="T2" y="T3"/>
              </a:cxn>
              <a:cxn ang="0">
                <a:pos x="T4" y="T5"/>
              </a:cxn>
              <a:cxn ang="0">
                <a:pos x="T6" y="T7"/>
              </a:cxn>
              <a:cxn ang="0">
                <a:pos x="T8" y="T9"/>
              </a:cxn>
            </a:cxnLst>
            <a:rect l="0" t="0" r="r" b="b"/>
            <a:pathLst>
              <a:path w="1134" h="508">
                <a:moveTo>
                  <a:pt x="0" y="112"/>
                </a:moveTo>
                <a:cubicBezTo>
                  <a:pt x="172" y="56"/>
                  <a:pt x="344" y="0"/>
                  <a:pt x="480" y="28"/>
                </a:cubicBezTo>
                <a:cubicBezTo>
                  <a:pt x="616" y="56"/>
                  <a:pt x="725" y="203"/>
                  <a:pt x="816" y="280"/>
                </a:cubicBezTo>
                <a:cubicBezTo>
                  <a:pt x="907" y="357"/>
                  <a:pt x="973" y="472"/>
                  <a:pt x="1026" y="490"/>
                </a:cubicBezTo>
                <a:cubicBezTo>
                  <a:pt x="1079" y="508"/>
                  <a:pt x="1116" y="405"/>
                  <a:pt x="1134" y="388"/>
                </a:cubicBezTo>
              </a:path>
            </a:pathLst>
          </a:custGeom>
          <a:noFill/>
          <a:ln w="9525" cap="flat" cmpd="sng">
            <a:solidFill>
              <a:srgbClr val="0000FF"/>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16" name="Freeform 88"/>
          <p:cNvSpPr>
            <a:spLocks/>
          </p:cNvSpPr>
          <p:nvPr/>
        </p:nvSpPr>
        <p:spPr bwMode="auto">
          <a:xfrm>
            <a:off x="1160463" y="5430838"/>
            <a:ext cx="1800225" cy="806450"/>
          </a:xfrm>
          <a:custGeom>
            <a:avLst/>
            <a:gdLst>
              <a:gd name="T0" fmla="*/ 0 w 1134"/>
              <a:gd name="T1" fmla="*/ 112 h 508"/>
              <a:gd name="T2" fmla="*/ 480 w 1134"/>
              <a:gd name="T3" fmla="*/ 28 h 508"/>
              <a:gd name="T4" fmla="*/ 816 w 1134"/>
              <a:gd name="T5" fmla="*/ 280 h 508"/>
              <a:gd name="T6" fmla="*/ 1026 w 1134"/>
              <a:gd name="T7" fmla="*/ 490 h 508"/>
              <a:gd name="T8" fmla="*/ 1134 w 1134"/>
              <a:gd name="T9" fmla="*/ 388 h 508"/>
            </a:gdLst>
            <a:ahLst/>
            <a:cxnLst>
              <a:cxn ang="0">
                <a:pos x="T0" y="T1"/>
              </a:cxn>
              <a:cxn ang="0">
                <a:pos x="T2" y="T3"/>
              </a:cxn>
              <a:cxn ang="0">
                <a:pos x="T4" y="T5"/>
              </a:cxn>
              <a:cxn ang="0">
                <a:pos x="T6" y="T7"/>
              </a:cxn>
              <a:cxn ang="0">
                <a:pos x="T8" y="T9"/>
              </a:cxn>
            </a:cxnLst>
            <a:rect l="0" t="0" r="r" b="b"/>
            <a:pathLst>
              <a:path w="1134" h="508">
                <a:moveTo>
                  <a:pt x="0" y="112"/>
                </a:moveTo>
                <a:cubicBezTo>
                  <a:pt x="172" y="56"/>
                  <a:pt x="344" y="0"/>
                  <a:pt x="480" y="28"/>
                </a:cubicBezTo>
                <a:cubicBezTo>
                  <a:pt x="616" y="56"/>
                  <a:pt x="725" y="203"/>
                  <a:pt x="816" y="280"/>
                </a:cubicBezTo>
                <a:cubicBezTo>
                  <a:pt x="907" y="357"/>
                  <a:pt x="973" y="472"/>
                  <a:pt x="1026" y="490"/>
                </a:cubicBezTo>
                <a:cubicBezTo>
                  <a:pt x="1079" y="508"/>
                  <a:pt x="1116" y="405"/>
                  <a:pt x="1134" y="388"/>
                </a:cubicBezTo>
              </a:path>
            </a:pathLst>
          </a:custGeom>
          <a:noFill/>
          <a:ln w="9525" cap="flat" cmpd="sng">
            <a:solidFill>
              <a:srgbClr val="0000FF"/>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18" name="Arc 90"/>
          <p:cNvSpPr>
            <a:spLocks/>
          </p:cNvSpPr>
          <p:nvPr/>
        </p:nvSpPr>
        <p:spPr bwMode="auto">
          <a:xfrm rot="564554">
            <a:off x="1112838" y="5668963"/>
            <a:ext cx="573087" cy="782637"/>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19" name="Arc 91"/>
          <p:cNvSpPr>
            <a:spLocks/>
          </p:cNvSpPr>
          <p:nvPr/>
        </p:nvSpPr>
        <p:spPr bwMode="auto">
          <a:xfrm rot="-10235446">
            <a:off x="434975" y="5457825"/>
            <a:ext cx="573088" cy="78263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0000FF"/>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20" name="Text Box 92"/>
          <p:cNvSpPr txBox="1">
            <a:spLocks noChangeArrowheads="1"/>
          </p:cNvSpPr>
          <p:nvPr/>
        </p:nvSpPr>
        <p:spPr bwMode="auto">
          <a:xfrm>
            <a:off x="698500" y="6192838"/>
            <a:ext cx="28725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sp>
        <p:nvSpPr>
          <p:cNvPr id="329821" name="Text Box 93"/>
          <p:cNvSpPr txBox="1">
            <a:spLocks noChangeArrowheads="1"/>
          </p:cNvSpPr>
          <p:nvPr/>
        </p:nvSpPr>
        <p:spPr bwMode="auto">
          <a:xfrm>
            <a:off x="1077913" y="5391150"/>
            <a:ext cx="27924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29822" name="Text Box 94"/>
          <p:cNvSpPr txBox="1">
            <a:spLocks noChangeArrowheads="1"/>
          </p:cNvSpPr>
          <p:nvPr/>
        </p:nvSpPr>
        <p:spPr bwMode="auto">
          <a:xfrm>
            <a:off x="1552575" y="6456363"/>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r>
              <a:rPr lang="en-US" altLang="ru-RU" sz="1100" b="1" baseline="-25000" dirty="0">
                <a:solidFill>
                  <a:srgbClr val="000000"/>
                </a:solidFill>
                <a:latin typeface="Times New Roman" pitchFamily="18" charset="0"/>
                <a:cs typeface="Times New Roman" pitchFamily="18" charset="0"/>
              </a:rPr>
              <a:t>1</a:t>
            </a:r>
            <a:endParaRPr lang="ru-RU" altLang="ru-RU" sz="1100" b="1" baseline="-25000" dirty="0">
              <a:solidFill>
                <a:srgbClr val="000000"/>
              </a:solidFill>
              <a:latin typeface="Times New Roman" pitchFamily="18" charset="0"/>
              <a:cs typeface="Times New Roman" pitchFamily="18" charset="0"/>
            </a:endParaRPr>
          </a:p>
        </p:txBody>
      </p:sp>
      <p:sp>
        <p:nvSpPr>
          <p:cNvPr id="329823" name="Text Box 95"/>
          <p:cNvSpPr txBox="1">
            <a:spLocks noChangeArrowheads="1"/>
          </p:cNvSpPr>
          <p:nvPr/>
        </p:nvSpPr>
        <p:spPr bwMode="auto">
          <a:xfrm>
            <a:off x="1992313" y="5667375"/>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r>
              <a:rPr lang="en-US" altLang="ru-RU" sz="1100" b="1" baseline="-25000" dirty="0">
                <a:solidFill>
                  <a:srgbClr val="000000"/>
                </a:solidFill>
                <a:latin typeface="Times New Roman" pitchFamily="18" charset="0"/>
                <a:cs typeface="Times New Roman" pitchFamily="18" charset="0"/>
              </a:rPr>
              <a:t>2</a:t>
            </a:r>
            <a:endParaRPr lang="ru-RU" altLang="ru-RU" sz="1100" b="1" baseline="-25000" dirty="0">
              <a:solidFill>
                <a:srgbClr val="000000"/>
              </a:solidFill>
              <a:latin typeface="Times New Roman" pitchFamily="18" charset="0"/>
              <a:cs typeface="Times New Roman" pitchFamily="18" charset="0"/>
            </a:endParaRPr>
          </a:p>
        </p:txBody>
      </p:sp>
      <p:sp>
        <p:nvSpPr>
          <p:cNvPr id="329824" name="Text Box 96"/>
          <p:cNvSpPr txBox="1">
            <a:spLocks noChangeArrowheads="1"/>
          </p:cNvSpPr>
          <p:nvPr/>
        </p:nvSpPr>
        <p:spPr bwMode="auto">
          <a:xfrm>
            <a:off x="2914650" y="5932488"/>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r>
              <a:rPr lang="en-US" altLang="ru-RU" sz="1100" b="1" baseline="-25000" dirty="0">
                <a:solidFill>
                  <a:srgbClr val="000000"/>
                </a:solidFill>
                <a:latin typeface="Times New Roman" pitchFamily="18" charset="0"/>
                <a:cs typeface="Times New Roman" pitchFamily="18" charset="0"/>
              </a:rPr>
              <a:t>2</a:t>
            </a:r>
            <a:endParaRPr lang="ru-RU" altLang="ru-RU" sz="1100" b="1" baseline="-25000" dirty="0">
              <a:solidFill>
                <a:srgbClr val="000000"/>
              </a:solidFill>
              <a:latin typeface="Times New Roman" pitchFamily="18" charset="0"/>
              <a:cs typeface="Times New Roman" pitchFamily="18" charset="0"/>
            </a:endParaRPr>
          </a:p>
        </p:txBody>
      </p:sp>
      <p:sp>
        <p:nvSpPr>
          <p:cNvPr id="329826" name="Text Box 98"/>
          <p:cNvSpPr txBox="1">
            <a:spLocks noChangeArrowheads="1"/>
          </p:cNvSpPr>
          <p:nvPr/>
        </p:nvSpPr>
        <p:spPr bwMode="auto">
          <a:xfrm>
            <a:off x="323850" y="5122863"/>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r>
              <a:rPr lang="en-US" altLang="ru-RU" sz="1100" b="1" baseline="-25000" dirty="0">
                <a:solidFill>
                  <a:srgbClr val="000000"/>
                </a:solidFill>
                <a:latin typeface="Times New Roman" pitchFamily="18" charset="0"/>
                <a:cs typeface="Times New Roman" pitchFamily="18" charset="0"/>
              </a:rPr>
              <a:t>1</a:t>
            </a:r>
            <a:endParaRPr lang="ru-RU" altLang="ru-RU" sz="1100" b="1" baseline="-25000" dirty="0">
              <a:solidFill>
                <a:srgbClr val="000000"/>
              </a:solidFill>
              <a:latin typeface="Times New Roman" pitchFamily="18" charset="0"/>
              <a:cs typeface="Times New Roman" pitchFamily="18" charset="0"/>
            </a:endParaRPr>
          </a:p>
        </p:txBody>
      </p:sp>
      <p:sp>
        <p:nvSpPr>
          <p:cNvPr id="329827" name="AutoShape 99"/>
          <p:cNvSpPr>
            <a:spLocks noChangeArrowheads="1"/>
          </p:cNvSpPr>
          <p:nvPr/>
        </p:nvSpPr>
        <p:spPr bwMode="auto">
          <a:xfrm rot="4379119">
            <a:off x="823119" y="6177757"/>
            <a:ext cx="273050" cy="233362"/>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28" name="AutoShape 100"/>
          <p:cNvSpPr>
            <a:spLocks noChangeArrowheads="1"/>
          </p:cNvSpPr>
          <p:nvPr/>
        </p:nvSpPr>
        <p:spPr bwMode="auto">
          <a:xfrm rot="15179119">
            <a:off x="992982" y="5528468"/>
            <a:ext cx="273050" cy="233363"/>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29" name="Rectangle 101"/>
          <p:cNvSpPr>
            <a:spLocks noChangeArrowheads="1"/>
          </p:cNvSpPr>
          <p:nvPr/>
        </p:nvSpPr>
        <p:spPr bwMode="auto">
          <a:xfrm>
            <a:off x="3200012" y="4627228"/>
            <a:ext cx="5571231" cy="1836000"/>
          </a:xfrm>
          <a:prstGeom prst="rect">
            <a:avLst/>
          </a:prstGeom>
          <a:solidFill>
            <a:srgbClr val="CCFFFF"/>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lgn="just">
              <a:buClr>
                <a:srgbClr val="00007D"/>
              </a:buClr>
            </a:pPr>
            <a:r>
              <a:rPr lang="en-US" altLang="ru-RU" sz="1000" b="1" dirty="0" smtClean="0">
                <a:solidFill>
                  <a:srgbClr val="FF0000"/>
                </a:solidFill>
              </a:rPr>
              <a:t>Equations of the Plane Motion of  a Rigid Body. </a:t>
            </a:r>
            <a:r>
              <a:rPr lang="en-US" sz="1000" dirty="0">
                <a:solidFill>
                  <a:srgbClr val="000000"/>
                </a:solidFill>
              </a:rPr>
              <a:t>The position of any section </a:t>
            </a:r>
            <a:r>
              <a:rPr lang="en-US" sz="1000" dirty="0" smtClean="0">
                <a:solidFill>
                  <a:srgbClr val="000000"/>
                </a:solidFill>
              </a:rPr>
              <a:t> </a:t>
            </a:r>
            <a:r>
              <a:rPr lang="en-US" sz="1000" dirty="0">
                <a:solidFill>
                  <a:srgbClr val="000000"/>
                </a:solidFill>
              </a:rPr>
              <a:t>is </a:t>
            </a:r>
            <a:r>
              <a:rPr lang="en-US" sz="1000" dirty="0" smtClean="0">
                <a:solidFill>
                  <a:srgbClr val="000000"/>
                </a:solidFill>
              </a:rPr>
              <a:t>completely specified </a:t>
            </a:r>
            <a:r>
              <a:rPr lang="en-US" sz="1000" dirty="0">
                <a:solidFill>
                  <a:srgbClr val="000000"/>
                </a:solidFill>
              </a:rPr>
              <a:t>by the position of any line </a:t>
            </a:r>
            <a:r>
              <a:rPr lang="en-US" sz="1100" i="1" dirty="0">
                <a:solidFill>
                  <a:srgbClr val="000000"/>
                </a:solidFill>
                <a:latin typeface="Times New Roman" pitchFamily="18" charset="0"/>
                <a:cs typeface="Times New Roman" pitchFamily="18" charset="0"/>
              </a:rPr>
              <a:t>AB</a:t>
            </a:r>
            <a:r>
              <a:rPr lang="en-US" sz="1100" dirty="0">
                <a:solidFill>
                  <a:srgbClr val="000000"/>
                </a:solidFill>
                <a:latin typeface="Times New Roman" pitchFamily="18" charset="0"/>
                <a:cs typeface="Times New Roman" pitchFamily="18" charset="0"/>
              </a:rPr>
              <a:t> </a:t>
            </a:r>
            <a:r>
              <a:rPr lang="en-US" sz="1000" dirty="0">
                <a:solidFill>
                  <a:srgbClr val="000000"/>
                </a:solidFill>
              </a:rPr>
              <a:t>in </a:t>
            </a:r>
            <a:r>
              <a:rPr lang="en-US" sz="1000" dirty="0" smtClean="0">
                <a:solidFill>
                  <a:srgbClr val="000000"/>
                </a:solidFill>
              </a:rPr>
              <a:t>this section.  </a:t>
            </a:r>
            <a:r>
              <a:rPr lang="en-US" sz="1000" dirty="0">
                <a:solidFill>
                  <a:srgbClr val="000000"/>
                </a:solidFill>
              </a:rPr>
              <a:t>The position of the line </a:t>
            </a:r>
            <a:r>
              <a:rPr lang="en-US" sz="1100" i="1" dirty="0">
                <a:solidFill>
                  <a:srgbClr val="000000"/>
                </a:solidFill>
                <a:latin typeface="Times New Roman" pitchFamily="18" charset="0"/>
                <a:cs typeface="Times New Roman" pitchFamily="18" charset="0"/>
              </a:rPr>
              <a:t>AB</a:t>
            </a:r>
            <a:r>
              <a:rPr lang="en-US" sz="1100" dirty="0">
                <a:solidFill>
                  <a:srgbClr val="000000"/>
                </a:solidFill>
                <a:latin typeface="Times New Roman" pitchFamily="18" charset="0"/>
                <a:cs typeface="Times New Roman" pitchFamily="18" charset="0"/>
              </a:rPr>
              <a:t> </a:t>
            </a:r>
            <a:r>
              <a:rPr lang="en-US" sz="1000" dirty="0">
                <a:solidFill>
                  <a:srgbClr val="000000"/>
                </a:solidFill>
              </a:rPr>
              <a:t>may be specified by the coordinates </a:t>
            </a:r>
            <a:r>
              <a:rPr lang="en-US" sz="1100" i="1" cap="small" dirty="0" err="1">
                <a:solidFill>
                  <a:srgbClr val="000000"/>
                </a:solidFill>
                <a:latin typeface="Times New Roman" pitchFamily="18" charset="0"/>
                <a:cs typeface="Times New Roman" pitchFamily="18" charset="0"/>
              </a:rPr>
              <a:t>x</a:t>
            </a:r>
            <a:r>
              <a:rPr lang="en-US" sz="1100" cap="small" baseline="-25000" dirty="0" err="1">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 </a:t>
            </a:r>
            <a:r>
              <a:rPr lang="en-US" sz="1000" dirty="0">
                <a:solidFill>
                  <a:srgbClr val="000000"/>
                </a:solidFill>
              </a:rPr>
              <a:t>and </a:t>
            </a:r>
            <a:r>
              <a:rPr lang="en-US" sz="1100" i="1" dirty="0" err="1">
                <a:solidFill>
                  <a:srgbClr val="000000"/>
                </a:solidFill>
                <a:latin typeface="Times New Roman" pitchFamily="18" charset="0"/>
                <a:cs typeface="Times New Roman" pitchFamily="18" charset="0"/>
              </a:rPr>
              <a:t>y</a:t>
            </a:r>
            <a:r>
              <a:rPr lang="en-US" sz="1100" baseline="-25000" dirty="0" err="1">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 </a:t>
            </a:r>
            <a:r>
              <a:rPr lang="en-US" sz="1000" dirty="0">
                <a:solidFill>
                  <a:srgbClr val="000000"/>
                </a:solidFill>
              </a:rPr>
              <a:t>of point </a:t>
            </a:r>
            <a:r>
              <a:rPr lang="en-US" sz="1000" dirty="0" smtClean="0">
                <a:solidFill>
                  <a:srgbClr val="000000"/>
                </a:solidFill>
              </a:rPr>
              <a:t>the </a:t>
            </a:r>
            <a:r>
              <a:rPr lang="en-US" sz="1100" i="1" dirty="0" smtClean="0">
                <a:solidFill>
                  <a:srgbClr val="000000"/>
                </a:solidFill>
                <a:latin typeface="Times New Roman" pitchFamily="18" charset="0"/>
                <a:cs typeface="Times New Roman" pitchFamily="18" charset="0"/>
              </a:rPr>
              <a:t>A</a:t>
            </a:r>
            <a:r>
              <a:rPr lang="en-US" sz="1000" i="1" dirty="0" smtClean="0">
                <a:solidFill>
                  <a:srgbClr val="000000"/>
                </a:solidFill>
              </a:rPr>
              <a:t> </a:t>
            </a:r>
            <a:r>
              <a:rPr lang="en-US" sz="1000" dirty="0" smtClean="0">
                <a:solidFill>
                  <a:srgbClr val="000000"/>
                </a:solidFill>
              </a:rPr>
              <a:t>(pole) </a:t>
            </a:r>
            <a:r>
              <a:rPr lang="en-US" sz="1000" dirty="0">
                <a:solidFill>
                  <a:srgbClr val="000000"/>
                </a:solidFill>
              </a:rPr>
              <a:t>and the angle </a:t>
            </a:r>
            <a:r>
              <a:rPr lang="en-US" sz="1200" i="1" dirty="0">
                <a:solidFill>
                  <a:srgbClr val="000000"/>
                </a:solidFill>
                <a:sym typeface="Symbol"/>
              </a:rPr>
              <a:t></a:t>
            </a:r>
            <a:r>
              <a:rPr lang="en-US" sz="1000" dirty="0">
                <a:solidFill>
                  <a:srgbClr val="000000"/>
                </a:solidFill>
              </a:rPr>
              <a:t>  between an </a:t>
            </a:r>
            <a:r>
              <a:rPr lang="en-US" sz="1000" dirty="0" smtClean="0">
                <a:solidFill>
                  <a:srgbClr val="000000"/>
                </a:solidFill>
              </a:rPr>
              <a:t>arbitrary </a:t>
            </a:r>
            <a:r>
              <a:rPr lang="en-US" sz="1000" dirty="0">
                <a:solidFill>
                  <a:srgbClr val="000000"/>
                </a:solidFill>
              </a:rPr>
              <a:t>line</a:t>
            </a:r>
            <a:r>
              <a:rPr lang="en-US" sz="1000" b="1" dirty="0">
                <a:solidFill>
                  <a:srgbClr val="000000"/>
                </a:solidFill>
              </a:rPr>
              <a:t> </a:t>
            </a:r>
            <a:r>
              <a:rPr lang="en-US" sz="1100" i="1" dirty="0">
                <a:solidFill>
                  <a:srgbClr val="000000"/>
                </a:solidFill>
                <a:latin typeface="Times New Roman" pitchFamily="18" charset="0"/>
                <a:cs typeface="Times New Roman" pitchFamily="18" charset="0"/>
              </a:rPr>
              <a:t>AB</a:t>
            </a:r>
            <a:r>
              <a:rPr lang="en-US" sz="1000" dirty="0">
                <a:solidFill>
                  <a:srgbClr val="000000"/>
                </a:solidFill>
              </a:rPr>
              <a:t> </a:t>
            </a:r>
            <a:r>
              <a:rPr lang="en-US" sz="1000" dirty="0" smtClean="0">
                <a:solidFill>
                  <a:srgbClr val="000000"/>
                </a:solidFill>
              </a:rPr>
              <a:t>and </a:t>
            </a:r>
            <a:r>
              <a:rPr lang="en-US" sz="1000" dirty="0">
                <a:solidFill>
                  <a:srgbClr val="000000"/>
                </a:solidFill>
              </a:rPr>
              <a:t>axis </a:t>
            </a:r>
            <a:r>
              <a:rPr lang="en-US" sz="1100" i="1" dirty="0">
                <a:solidFill>
                  <a:srgbClr val="000000"/>
                </a:solidFill>
                <a:latin typeface="Times New Roman" pitchFamily="18" charset="0"/>
                <a:cs typeface="Times New Roman" pitchFamily="18" charset="0"/>
              </a:rPr>
              <a:t>x</a:t>
            </a:r>
            <a:r>
              <a:rPr lang="en-US" sz="1100" i="1" dirty="0" smtClean="0">
                <a:solidFill>
                  <a:srgbClr val="000000"/>
                </a:solidFill>
                <a:latin typeface="Times New Roman" pitchFamily="18" charset="0"/>
                <a:cs typeface="Times New Roman" pitchFamily="18" charset="0"/>
              </a:rPr>
              <a:t>.</a:t>
            </a:r>
            <a:r>
              <a:rPr lang="en-US" sz="1000" i="1" dirty="0" smtClean="0">
                <a:solidFill>
                  <a:srgbClr val="000000"/>
                </a:solidFill>
              </a:rPr>
              <a:t> </a:t>
            </a:r>
            <a:r>
              <a:rPr lang="en-US" sz="1000" dirty="0">
                <a:solidFill>
                  <a:srgbClr val="000000"/>
                </a:solidFill>
              </a:rPr>
              <a:t>As the body moves, the quantities</a:t>
            </a:r>
            <a:r>
              <a:rPr lang="en-US" sz="1000" b="1" dirty="0">
                <a:solidFill>
                  <a:srgbClr val="000000"/>
                </a:solidFill>
              </a:rPr>
              <a:t> </a:t>
            </a:r>
            <a:r>
              <a:rPr lang="en-US" sz="1100" i="1" cap="small" dirty="0" err="1">
                <a:solidFill>
                  <a:srgbClr val="000000"/>
                </a:solidFill>
                <a:latin typeface="Times New Roman" pitchFamily="18" charset="0"/>
                <a:cs typeface="Times New Roman" pitchFamily="18" charset="0"/>
              </a:rPr>
              <a:t>x</a:t>
            </a:r>
            <a:r>
              <a:rPr lang="en-US" sz="1100" cap="small" baseline="-25000" dirty="0" err="1">
                <a:solidFill>
                  <a:srgbClr val="000000"/>
                </a:solidFill>
                <a:latin typeface="Times New Roman" pitchFamily="18" charset="0"/>
                <a:cs typeface="Times New Roman" pitchFamily="18" charset="0"/>
              </a:rPr>
              <a:t>a</a:t>
            </a:r>
            <a:r>
              <a:rPr lang="en-US" sz="1100" cap="small" baseline="-25000" dirty="0">
                <a:solidFill>
                  <a:srgbClr val="000000"/>
                </a:solidFill>
                <a:latin typeface="Times New Roman" pitchFamily="18" charset="0"/>
                <a:cs typeface="Times New Roman" pitchFamily="18" charset="0"/>
              </a:rPr>
              <a:t> ,   </a:t>
            </a:r>
            <a:r>
              <a:rPr lang="en-US" sz="1100" i="1" dirty="0" err="1">
                <a:solidFill>
                  <a:srgbClr val="000000"/>
                </a:solidFill>
                <a:latin typeface="Times New Roman" pitchFamily="18" charset="0"/>
                <a:cs typeface="Times New Roman" pitchFamily="18" charset="0"/>
              </a:rPr>
              <a:t>y</a:t>
            </a:r>
            <a:r>
              <a:rPr lang="en-US" sz="1100" baseline="-25000" dirty="0" err="1">
                <a:solidFill>
                  <a:srgbClr val="000000"/>
                </a:solidFill>
                <a:latin typeface="Times New Roman" pitchFamily="18" charset="0"/>
                <a:cs typeface="Times New Roman" pitchFamily="18" charset="0"/>
              </a:rPr>
              <a:t>A</a:t>
            </a:r>
            <a:r>
              <a:rPr lang="en-US" sz="1100" dirty="0">
                <a:solidFill>
                  <a:srgbClr val="000000"/>
                </a:solidFill>
                <a:latin typeface="Times New Roman" pitchFamily="18" charset="0"/>
                <a:cs typeface="Times New Roman" pitchFamily="18" charset="0"/>
              </a:rPr>
              <a:t> </a:t>
            </a:r>
            <a:r>
              <a:rPr lang="en-US" sz="1000" dirty="0">
                <a:solidFill>
                  <a:srgbClr val="000000"/>
                </a:solidFill>
              </a:rPr>
              <a:t>and </a:t>
            </a:r>
            <a:r>
              <a:rPr lang="en-US" sz="1200" i="1" dirty="0" smtClean="0">
                <a:solidFill>
                  <a:srgbClr val="000000"/>
                </a:solidFill>
                <a:sym typeface="Symbol"/>
              </a:rPr>
              <a:t> </a:t>
            </a:r>
            <a:r>
              <a:rPr lang="en-US" sz="1200" i="1" dirty="0" smtClean="0">
                <a:solidFill>
                  <a:srgbClr val="000000"/>
                </a:solidFill>
              </a:rPr>
              <a:t> </a:t>
            </a:r>
            <a:r>
              <a:rPr lang="en-US" sz="1000" dirty="0">
                <a:solidFill>
                  <a:srgbClr val="000000"/>
                </a:solidFill>
              </a:rPr>
              <a:t>will change with </a:t>
            </a:r>
            <a:r>
              <a:rPr lang="en-US" sz="1000" dirty="0" smtClean="0">
                <a:solidFill>
                  <a:srgbClr val="000000"/>
                </a:solidFill>
              </a:rPr>
              <a:t>time, </a:t>
            </a:r>
            <a:r>
              <a:rPr lang="en-US" sz="1000" dirty="0">
                <a:solidFill>
                  <a:srgbClr val="000000"/>
                </a:solidFill>
              </a:rPr>
              <a:t>and the motion of the </a:t>
            </a:r>
            <a:r>
              <a:rPr lang="en-US" sz="1000" dirty="0" smtClean="0">
                <a:solidFill>
                  <a:srgbClr val="000000"/>
                </a:solidFill>
              </a:rPr>
              <a:t>body </a:t>
            </a:r>
            <a:r>
              <a:rPr lang="en-US" sz="1000" dirty="0">
                <a:solidFill>
                  <a:srgbClr val="000000"/>
                </a:solidFill>
              </a:rPr>
              <a:t>at any moment of </a:t>
            </a:r>
            <a:r>
              <a:rPr lang="en-US" sz="1000" dirty="0" smtClean="0">
                <a:solidFill>
                  <a:srgbClr val="000000"/>
                </a:solidFill>
              </a:rPr>
              <a:t>time </a:t>
            </a:r>
            <a:r>
              <a:rPr lang="en-US" sz="1000" dirty="0">
                <a:solidFill>
                  <a:srgbClr val="000000"/>
                </a:solidFill>
              </a:rPr>
              <a:t>will be completely </a:t>
            </a:r>
            <a:r>
              <a:rPr lang="en-US" sz="1000" dirty="0" smtClean="0">
                <a:solidFill>
                  <a:srgbClr val="000000"/>
                </a:solidFill>
              </a:rPr>
              <a:t>described by equations</a:t>
            </a:r>
          </a:p>
          <a:p>
            <a:pPr marL="0" indent="0" algn="just">
              <a:buClr>
                <a:srgbClr val="00007D"/>
              </a:buClr>
              <a:buFont typeface="Wingdings" pitchFamily="2" charset="2"/>
              <a:buNone/>
            </a:pPr>
            <a:endParaRPr lang="en-US" sz="1000" dirty="0" smtClean="0">
              <a:solidFill>
                <a:srgbClr val="000000"/>
              </a:solidFill>
            </a:endParaRPr>
          </a:p>
          <a:p>
            <a:pPr marL="0" indent="0" algn="just">
              <a:buClr>
                <a:srgbClr val="00007D"/>
              </a:buClr>
              <a:buFont typeface="Wingdings" pitchFamily="2" charset="2"/>
              <a:buNone/>
            </a:pPr>
            <a:r>
              <a:rPr lang="en-US" sz="1000" dirty="0" smtClean="0">
                <a:solidFill>
                  <a:srgbClr val="000000"/>
                </a:solidFill>
              </a:rPr>
              <a:t>The </a:t>
            </a:r>
            <a:r>
              <a:rPr lang="en-US" sz="1000" dirty="0">
                <a:solidFill>
                  <a:srgbClr val="000000"/>
                </a:solidFill>
              </a:rPr>
              <a:t>translational component of </a:t>
            </a:r>
            <a:r>
              <a:rPr lang="en-US" sz="1000" dirty="0" smtClean="0">
                <a:solidFill>
                  <a:srgbClr val="000000"/>
                </a:solidFill>
              </a:rPr>
              <a:t>the plane </a:t>
            </a:r>
            <a:r>
              <a:rPr lang="en-US" sz="1000" dirty="0">
                <a:solidFill>
                  <a:srgbClr val="000000"/>
                </a:solidFill>
              </a:rPr>
              <a:t>motion can, evidently, be </a:t>
            </a:r>
            <a:r>
              <a:rPr lang="en-US" sz="1000" dirty="0" smtClean="0">
                <a:solidFill>
                  <a:srgbClr val="000000"/>
                </a:solidFill>
              </a:rPr>
              <a:t>described </a:t>
            </a:r>
            <a:r>
              <a:rPr lang="en-US" sz="1000" dirty="0">
                <a:solidFill>
                  <a:srgbClr val="000000"/>
                </a:solidFill>
              </a:rPr>
              <a:t>by the first two of </a:t>
            </a:r>
            <a:r>
              <a:rPr lang="en-US" sz="1000" dirty="0" smtClean="0">
                <a:solidFill>
                  <a:srgbClr val="000000"/>
                </a:solidFill>
              </a:rPr>
              <a:t>these equations,  </a:t>
            </a:r>
            <a:r>
              <a:rPr lang="en-US" sz="1000" dirty="0">
                <a:solidFill>
                  <a:srgbClr val="000000"/>
                </a:solidFill>
              </a:rPr>
              <a:t>and the rotational component by the third one</a:t>
            </a:r>
            <a:r>
              <a:rPr lang="en-US" sz="1000" dirty="0" smtClean="0">
                <a:solidFill>
                  <a:srgbClr val="000000"/>
                </a:solidFill>
              </a:rPr>
              <a:t>. </a:t>
            </a:r>
            <a:r>
              <a:rPr lang="en-US" sz="1000" dirty="0">
                <a:solidFill>
                  <a:srgbClr val="000000"/>
                </a:solidFill>
              </a:rPr>
              <a:t>The principal kinematic characteristics </a:t>
            </a:r>
            <a:r>
              <a:rPr lang="en-US" sz="1000" dirty="0" smtClean="0">
                <a:solidFill>
                  <a:srgbClr val="000000"/>
                </a:solidFill>
              </a:rPr>
              <a:t>of the  </a:t>
            </a:r>
            <a:r>
              <a:rPr lang="en-US" sz="1000" dirty="0">
                <a:solidFill>
                  <a:srgbClr val="000000"/>
                </a:solidFill>
              </a:rPr>
              <a:t>plane motion are the velocity and acceleration </a:t>
            </a:r>
            <a:r>
              <a:rPr lang="en-US" sz="1000" dirty="0" smtClean="0">
                <a:solidFill>
                  <a:srgbClr val="000000"/>
                </a:solidFill>
              </a:rPr>
              <a:t>of the </a:t>
            </a:r>
            <a:r>
              <a:rPr lang="en-US" sz="1000" dirty="0">
                <a:solidFill>
                  <a:srgbClr val="000000"/>
                </a:solidFill>
              </a:rPr>
              <a:t>translation, and the angular velocity </a:t>
            </a:r>
            <a:r>
              <a:rPr lang="en-US" sz="1000" dirty="0" smtClean="0">
                <a:solidFill>
                  <a:srgbClr val="000000"/>
                </a:solidFill>
              </a:rPr>
              <a:t> </a:t>
            </a:r>
            <a:r>
              <a:rPr lang="en-US" sz="1000" dirty="0">
                <a:solidFill>
                  <a:srgbClr val="000000"/>
                </a:solidFill>
              </a:rPr>
              <a:t>and angular acceleration </a:t>
            </a:r>
            <a:r>
              <a:rPr lang="en-US" sz="1000" dirty="0" smtClean="0">
                <a:solidFill>
                  <a:srgbClr val="000000"/>
                </a:solidFill>
              </a:rPr>
              <a:t> </a:t>
            </a:r>
            <a:r>
              <a:rPr lang="en-US" sz="1000" dirty="0">
                <a:solidFill>
                  <a:srgbClr val="000000"/>
                </a:solidFill>
              </a:rPr>
              <a:t>of the rotation about the </a:t>
            </a:r>
            <a:r>
              <a:rPr lang="en-US" sz="1000" dirty="0" smtClean="0">
                <a:solidFill>
                  <a:srgbClr val="000000"/>
                </a:solidFill>
              </a:rPr>
              <a:t>pole.</a:t>
            </a:r>
            <a:endParaRPr lang="ru-RU" sz="1000" dirty="0">
              <a:solidFill>
                <a:srgbClr val="000000"/>
              </a:solidFill>
            </a:endParaRPr>
          </a:p>
          <a:p>
            <a:pPr marL="0" indent="0">
              <a:buClr>
                <a:srgbClr val="00007D"/>
              </a:buClr>
              <a:buFont typeface="Wingdings" pitchFamily="2" charset="2"/>
              <a:buNone/>
            </a:pPr>
            <a:endParaRPr lang="ru-RU" sz="1000" dirty="0">
              <a:solidFill>
                <a:srgbClr val="000000"/>
              </a:solidFill>
            </a:endParaRPr>
          </a:p>
          <a:p>
            <a:pPr marL="0" indent="0">
              <a:buClr>
                <a:srgbClr val="00007D"/>
              </a:buClr>
              <a:buFont typeface="Wingdings" pitchFamily="2" charset="2"/>
              <a:buNone/>
            </a:pPr>
            <a:r>
              <a:rPr lang="ru-RU" altLang="ru-RU" sz="1000" dirty="0" smtClean="0">
                <a:solidFill>
                  <a:srgbClr val="000000"/>
                </a:solidFill>
              </a:rPr>
              <a:t>  </a:t>
            </a:r>
            <a:endParaRPr lang="ru-RU" altLang="ru-RU" sz="1200" dirty="0">
              <a:solidFill>
                <a:srgbClr val="000000"/>
              </a:solidFill>
            </a:endParaRPr>
          </a:p>
        </p:txBody>
      </p:sp>
      <p:graphicFrame>
        <p:nvGraphicFramePr>
          <p:cNvPr id="329830" name="Object 102"/>
          <p:cNvGraphicFramePr>
            <a:graphicFrameLocks noChangeAspect="1"/>
          </p:cNvGraphicFramePr>
          <p:nvPr>
            <p:extLst>
              <p:ext uri="{D42A27DB-BD31-4B8C-83A1-F6EECF244321}">
                <p14:modId xmlns:p14="http://schemas.microsoft.com/office/powerpoint/2010/main" val="511286340"/>
              </p:ext>
            </p:extLst>
          </p:nvPr>
        </p:nvGraphicFramePr>
        <p:xfrm>
          <a:off x="5033127" y="5597525"/>
          <a:ext cx="1905000" cy="228600"/>
        </p:xfrm>
        <a:graphic>
          <a:graphicData uri="http://schemas.openxmlformats.org/presentationml/2006/ole">
            <mc:AlternateContent xmlns:mc="http://schemas.openxmlformats.org/markup-compatibility/2006">
              <mc:Choice xmlns:v="urn:schemas-microsoft-com:vml" Requires="v">
                <p:oleObj spid="_x0000_s1325487" name="Equation" r:id="rId15" imgW="1904760" imgH="228600" progId="Equation.DSMT4">
                  <p:embed/>
                </p:oleObj>
              </mc:Choice>
              <mc:Fallback>
                <p:oleObj name="Equation" r:id="rId15" imgW="1904760" imgH="228600" progId="Equation.DSMT4">
                  <p:embed/>
                  <p:pic>
                    <p:nvPicPr>
                      <p:cNvPr id="0" name=""/>
                      <p:cNvPicPr>
                        <a:picLocks noChangeAspect="1" noChangeArrowheads="1"/>
                      </p:cNvPicPr>
                      <p:nvPr/>
                    </p:nvPicPr>
                    <p:blipFill>
                      <a:blip r:embed="rId16"/>
                      <a:srcRect/>
                      <a:stretch>
                        <a:fillRect/>
                      </a:stretch>
                    </p:blipFill>
                    <p:spPr bwMode="auto">
                      <a:xfrm>
                        <a:off x="5033127" y="5597525"/>
                        <a:ext cx="19050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29851" name="Group 123"/>
          <p:cNvGrpSpPr>
            <a:grpSpLocks/>
          </p:cNvGrpSpPr>
          <p:nvPr/>
        </p:nvGrpSpPr>
        <p:grpSpPr bwMode="auto">
          <a:xfrm>
            <a:off x="6276144" y="2990852"/>
            <a:ext cx="2647950" cy="1639888"/>
            <a:chOff x="210" y="4410"/>
            <a:chExt cx="1668" cy="1033"/>
          </a:xfrm>
        </p:grpSpPr>
        <p:sp>
          <p:nvSpPr>
            <p:cNvPr id="329831" name="Rectangle 103"/>
            <p:cNvSpPr>
              <a:spLocks noChangeArrowheads="1"/>
            </p:cNvSpPr>
            <p:nvPr/>
          </p:nvSpPr>
          <p:spPr bwMode="auto">
            <a:xfrm>
              <a:off x="210" y="4410"/>
              <a:ext cx="1668" cy="1020"/>
            </a:xfrm>
            <a:prstGeom prst="rect">
              <a:avLst/>
            </a:prstGeom>
            <a:solidFill>
              <a:srgbClr val="CCFF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832" name="Group 104"/>
            <p:cNvGrpSpPr>
              <a:grpSpLocks/>
            </p:cNvGrpSpPr>
            <p:nvPr/>
          </p:nvGrpSpPr>
          <p:grpSpPr bwMode="auto">
            <a:xfrm rot="3126924">
              <a:off x="831" y="4659"/>
              <a:ext cx="240" cy="708"/>
              <a:chOff x="414" y="3240"/>
              <a:chExt cx="240" cy="708"/>
            </a:xfrm>
          </p:grpSpPr>
          <p:sp>
            <p:nvSpPr>
              <p:cNvPr id="329833" name="Oval 105"/>
              <p:cNvSpPr>
                <a:spLocks noChangeArrowheads="1"/>
              </p:cNvSpPr>
              <p:nvPr/>
            </p:nvSpPr>
            <p:spPr bwMode="auto">
              <a:xfrm>
                <a:off x="414" y="3240"/>
                <a:ext cx="240" cy="708"/>
              </a:xfrm>
              <a:prstGeom prst="ellipse">
                <a:avLst/>
              </a:prstGeom>
              <a:solidFill>
                <a:srgbClr val="FFFF00">
                  <a:alpha val="25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29834" name="Group 106"/>
              <p:cNvGrpSpPr>
                <a:grpSpLocks/>
              </p:cNvGrpSpPr>
              <p:nvPr/>
            </p:nvGrpSpPr>
            <p:grpSpPr bwMode="auto">
              <a:xfrm>
                <a:off x="516" y="3342"/>
                <a:ext cx="37" cy="479"/>
                <a:chOff x="1146" y="3486"/>
                <a:chExt cx="37" cy="479"/>
              </a:xfrm>
            </p:grpSpPr>
            <p:sp>
              <p:nvSpPr>
                <p:cNvPr id="329835" name="Oval 107"/>
                <p:cNvSpPr>
                  <a:spLocks noChangeArrowheads="1"/>
                </p:cNvSpPr>
                <p:nvPr/>
              </p:nvSpPr>
              <p:spPr bwMode="auto">
                <a:xfrm>
                  <a:off x="1146" y="3486"/>
                  <a:ext cx="34" cy="34"/>
                </a:xfrm>
                <a:prstGeom prst="ellipse">
                  <a:avLst/>
                </a:prstGeom>
                <a:solidFill>
                  <a:srgbClr val="FF0000">
                    <a:alpha val="25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36" name="Line 108"/>
                <p:cNvSpPr>
                  <a:spLocks noChangeShapeType="1"/>
                </p:cNvSpPr>
                <p:nvPr/>
              </p:nvSpPr>
              <p:spPr bwMode="auto">
                <a:xfrm>
                  <a:off x="1164" y="3522"/>
                  <a:ext cx="0" cy="4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37" name="Oval 109"/>
                <p:cNvSpPr>
                  <a:spLocks noChangeArrowheads="1"/>
                </p:cNvSpPr>
                <p:nvPr/>
              </p:nvSpPr>
              <p:spPr bwMode="auto">
                <a:xfrm>
                  <a:off x="1149" y="3931"/>
                  <a:ext cx="34" cy="34"/>
                </a:xfrm>
                <a:prstGeom prst="ellipse">
                  <a:avLst/>
                </a:prstGeom>
                <a:solidFill>
                  <a:srgbClr val="FF0000">
                    <a:alpha val="25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sp>
          <p:nvSpPr>
            <p:cNvPr id="329838" name="Text Box 110"/>
            <p:cNvSpPr txBox="1">
              <a:spLocks noChangeArrowheads="1"/>
            </p:cNvSpPr>
            <p:nvPr/>
          </p:nvSpPr>
          <p:spPr bwMode="auto">
            <a:xfrm>
              <a:off x="721" y="4980"/>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sp>
          <p:nvSpPr>
            <p:cNvPr id="329839" name="Line 111"/>
            <p:cNvSpPr>
              <a:spLocks noChangeShapeType="1"/>
            </p:cNvSpPr>
            <p:nvPr/>
          </p:nvSpPr>
          <p:spPr bwMode="auto">
            <a:xfrm>
              <a:off x="414" y="5364"/>
              <a:ext cx="1158" cy="0"/>
            </a:xfrm>
            <a:prstGeom prst="line">
              <a:avLst/>
            </a:prstGeom>
            <a:noFill/>
            <a:ln w="9525">
              <a:solidFill>
                <a:srgbClr val="3399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40" name="Line 112"/>
            <p:cNvSpPr>
              <a:spLocks noChangeShapeType="1"/>
            </p:cNvSpPr>
            <p:nvPr/>
          </p:nvSpPr>
          <p:spPr bwMode="auto">
            <a:xfrm rot="-5400000">
              <a:off x="20" y="4958"/>
              <a:ext cx="816" cy="0"/>
            </a:xfrm>
            <a:prstGeom prst="line">
              <a:avLst/>
            </a:prstGeom>
            <a:noFill/>
            <a:ln w="9525">
              <a:solidFill>
                <a:srgbClr val="339966"/>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41" name="Freeform 113"/>
            <p:cNvSpPr>
              <a:spLocks/>
            </p:cNvSpPr>
            <p:nvPr/>
          </p:nvSpPr>
          <p:spPr bwMode="auto">
            <a:xfrm>
              <a:off x="569" y="5131"/>
              <a:ext cx="756" cy="184"/>
            </a:xfrm>
            <a:custGeom>
              <a:avLst/>
              <a:gdLst>
                <a:gd name="T0" fmla="*/ 0 w 1134"/>
                <a:gd name="T1" fmla="*/ 112 h 508"/>
                <a:gd name="T2" fmla="*/ 480 w 1134"/>
                <a:gd name="T3" fmla="*/ 28 h 508"/>
                <a:gd name="T4" fmla="*/ 816 w 1134"/>
                <a:gd name="T5" fmla="*/ 280 h 508"/>
                <a:gd name="T6" fmla="*/ 1026 w 1134"/>
                <a:gd name="T7" fmla="*/ 490 h 508"/>
                <a:gd name="T8" fmla="*/ 1134 w 1134"/>
                <a:gd name="T9" fmla="*/ 388 h 508"/>
              </a:gdLst>
              <a:ahLst/>
              <a:cxnLst>
                <a:cxn ang="0">
                  <a:pos x="T0" y="T1"/>
                </a:cxn>
                <a:cxn ang="0">
                  <a:pos x="T2" y="T3"/>
                </a:cxn>
                <a:cxn ang="0">
                  <a:pos x="T4" y="T5"/>
                </a:cxn>
                <a:cxn ang="0">
                  <a:pos x="T6" y="T7"/>
                </a:cxn>
                <a:cxn ang="0">
                  <a:pos x="T8" y="T9"/>
                </a:cxn>
              </a:cxnLst>
              <a:rect l="0" t="0" r="r" b="b"/>
              <a:pathLst>
                <a:path w="1134" h="508">
                  <a:moveTo>
                    <a:pt x="0" y="112"/>
                  </a:moveTo>
                  <a:cubicBezTo>
                    <a:pt x="172" y="56"/>
                    <a:pt x="344" y="0"/>
                    <a:pt x="480" y="28"/>
                  </a:cubicBezTo>
                  <a:cubicBezTo>
                    <a:pt x="616" y="56"/>
                    <a:pt x="725" y="203"/>
                    <a:pt x="816" y="280"/>
                  </a:cubicBezTo>
                  <a:cubicBezTo>
                    <a:pt x="907" y="357"/>
                    <a:pt x="973" y="472"/>
                    <a:pt x="1026" y="490"/>
                  </a:cubicBezTo>
                  <a:cubicBezTo>
                    <a:pt x="1079" y="508"/>
                    <a:pt x="1116" y="405"/>
                    <a:pt x="1134" y="388"/>
                  </a:cubicBezTo>
                </a:path>
              </a:pathLst>
            </a:custGeom>
            <a:noFill/>
            <a:ln w="9525" cap="flat" cmpd="sng">
              <a:solidFill>
                <a:srgbClr val="0000FF"/>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42" name="Line 114"/>
            <p:cNvSpPr>
              <a:spLocks noChangeShapeType="1"/>
            </p:cNvSpPr>
            <p:nvPr/>
          </p:nvSpPr>
          <p:spPr bwMode="auto">
            <a:xfrm>
              <a:off x="780" y="5148"/>
              <a:ext cx="0" cy="216"/>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43" name="Line 115"/>
            <p:cNvSpPr>
              <a:spLocks noChangeShapeType="1"/>
            </p:cNvSpPr>
            <p:nvPr/>
          </p:nvSpPr>
          <p:spPr bwMode="auto">
            <a:xfrm rot="5400000">
              <a:off x="968" y="4598"/>
              <a:ext cx="0" cy="1086"/>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44" name="Text Box 116"/>
            <p:cNvSpPr txBox="1">
              <a:spLocks noChangeArrowheads="1"/>
            </p:cNvSpPr>
            <p:nvPr/>
          </p:nvSpPr>
          <p:spPr bwMode="auto">
            <a:xfrm>
              <a:off x="1104" y="4745"/>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29845" name="Text Box 117"/>
            <p:cNvSpPr txBox="1">
              <a:spLocks noChangeArrowheads="1"/>
            </p:cNvSpPr>
            <p:nvPr/>
          </p:nvSpPr>
          <p:spPr bwMode="auto">
            <a:xfrm>
              <a:off x="1541" y="527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336600"/>
                  </a:solidFill>
                  <a:latin typeface="Times New Roman" pitchFamily="18" charset="0"/>
                  <a:cs typeface="Times New Roman" pitchFamily="18" charset="0"/>
                </a:rPr>
                <a:t>x</a:t>
              </a:r>
              <a:endParaRPr lang="ru-RU" altLang="ru-RU" sz="1100" i="1" dirty="0">
                <a:solidFill>
                  <a:srgbClr val="336600"/>
                </a:solidFill>
                <a:latin typeface="Times New Roman" pitchFamily="18" charset="0"/>
                <a:cs typeface="Times New Roman" pitchFamily="18" charset="0"/>
              </a:endParaRPr>
            </a:p>
          </p:txBody>
        </p:sp>
        <p:sp>
          <p:nvSpPr>
            <p:cNvPr id="329846" name="Text Box 118"/>
            <p:cNvSpPr txBox="1">
              <a:spLocks noChangeArrowheads="1"/>
            </p:cNvSpPr>
            <p:nvPr/>
          </p:nvSpPr>
          <p:spPr bwMode="auto">
            <a:xfrm>
              <a:off x="475" y="4989"/>
              <a:ext cx="192"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err="1">
                  <a:solidFill>
                    <a:srgbClr val="336600"/>
                  </a:solidFill>
                  <a:latin typeface="Times New Roman" pitchFamily="18" charset="0"/>
                  <a:cs typeface="Times New Roman" pitchFamily="18" charset="0"/>
                </a:rPr>
                <a:t>x</a:t>
              </a:r>
              <a:r>
                <a:rPr lang="en-US" altLang="ru-RU" sz="1100" i="1" baseline="-25000" dirty="0" err="1">
                  <a:solidFill>
                    <a:srgbClr val="336600"/>
                  </a:solidFill>
                  <a:latin typeface="Times New Roman" pitchFamily="18" charset="0"/>
                  <a:cs typeface="Times New Roman" pitchFamily="18" charset="0"/>
                </a:rPr>
                <a:t>A</a:t>
              </a:r>
              <a:endParaRPr lang="ru-RU" altLang="ru-RU" sz="1100" i="1" baseline="-25000" dirty="0">
                <a:solidFill>
                  <a:srgbClr val="336600"/>
                </a:solidFill>
                <a:latin typeface="Times New Roman" pitchFamily="18" charset="0"/>
                <a:cs typeface="Times New Roman" pitchFamily="18" charset="0"/>
              </a:endParaRPr>
            </a:p>
          </p:txBody>
        </p:sp>
        <p:sp>
          <p:nvSpPr>
            <p:cNvPr id="329847" name="Text Box 119"/>
            <p:cNvSpPr txBox="1">
              <a:spLocks noChangeArrowheads="1"/>
            </p:cNvSpPr>
            <p:nvPr/>
          </p:nvSpPr>
          <p:spPr bwMode="auto">
            <a:xfrm>
              <a:off x="417" y="444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336600"/>
                  </a:solidFill>
                  <a:latin typeface="Times New Roman" pitchFamily="18" charset="0"/>
                  <a:cs typeface="Times New Roman" pitchFamily="18" charset="0"/>
                </a:rPr>
                <a:t>y</a:t>
              </a:r>
              <a:endParaRPr lang="ru-RU" altLang="ru-RU" sz="1100" i="1" dirty="0">
                <a:solidFill>
                  <a:srgbClr val="336600"/>
                </a:solidFill>
                <a:latin typeface="Times New Roman" pitchFamily="18" charset="0"/>
                <a:cs typeface="Times New Roman" pitchFamily="18" charset="0"/>
              </a:endParaRPr>
            </a:p>
          </p:txBody>
        </p:sp>
        <p:sp>
          <p:nvSpPr>
            <p:cNvPr id="329848" name="Text Box 120"/>
            <p:cNvSpPr txBox="1">
              <a:spLocks noChangeArrowheads="1"/>
            </p:cNvSpPr>
            <p:nvPr/>
          </p:nvSpPr>
          <p:spPr bwMode="auto">
            <a:xfrm>
              <a:off x="758" y="5191"/>
              <a:ext cx="192"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err="1">
                  <a:solidFill>
                    <a:srgbClr val="336600"/>
                  </a:solidFill>
                  <a:latin typeface="Times New Roman" pitchFamily="18" charset="0"/>
                  <a:cs typeface="Times New Roman" pitchFamily="18" charset="0"/>
                </a:rPr>
                <a:t>y</a:t>
              </a:r>
              <a:r>
                <a:rPr lang="en-US" altLang="ru-RU" sz="1100" i="1" baseline="-25000" dirty="0" err="1">
                  <a:solidFill>
                    <a:srgbClr val="336600"/>
                  </a:solidFill>
                  <a:latin typeface="Times New Roman" pitchFamily="18" charset="0"/>
                  <a:cs typeface="Times New Roman" pitchFamily="18" charset="0"/>
                </a:rPr>
                <a:t>A</a:t>
              </a:r>
              <a:endParaRPr lang="ru-RU" altLang="ru-RU" sz="1100" i="1" baseline="-25000" dirty="0">
                <a:solidFill>
                  <a:srgbClr val="336600"/>
                </a:solidFill>
                <a:latin typeface="Times New Roman" pitchFamily="18" charset="0"/>
                <a:cs typeface="Times New Roman" pitchFamily="18" charset="0"/>
              </a:endParaRPr>
            </a:p>
          </p:txBody>
        </p:sp>
        <p:sp>
          <p:nvSpPr>
            <p:cNvPr id="329849" name="Arc 121"/>
            <p:cNvSpPr>
              <a:spLocks/>
            </p:cNvSpPr>
            <p:nvPr/>
          </p:nvSpPr>
          <p:spPr bwMode="auto">
            <a:xfrm>
              <a:off x="882" y="5067"/>
              <a:ext cx="48" cy="7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3366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29850" name="Text Box 122"/>
            <p:cNvSpPr txBox="1">
              <a:spLocks noChangeArrowheads="1"/>
            </p:cNvSpPr>
            <p:nvPr/>
          </p:nvSpPr>
          <p:spPr bwMode="auto">
            <a:xfrm>
              <a:off x="867" y="4970"/>
              <a:ext cx="16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336600"/>
                  </a:solidFill>
                  <a:latin typeface="Arial" charset="0"/>
                  <a:sym typeface="Symbol" pitchFamily="18" charset="2"/>
                </a:rPr>
                <a:t></a:t>
              </a:r>
              <a:endParaRPr lang="ru-RU" altLang="ru-RU" sz="1000" i="1" baseline="-25000">
                <a:solidFill>
                  <a:srgbClr val="336600"/>
                </a:solidFill>
                <a:latin typeface="Arial" charset="0"/>
              </a:endParaRPr>
            </a:p>
          </p:txBody>
        </p:sp>
      </p:grpSp>
      <p:grpSp>
        <p:nvGrpSpPr>
          <p:cNvPr id="329894" name="Group 166"/>
          <p:cNvGrpSpPr>
            <a:grpSpLocks/>
          </p:cNvGrpSpPr>
          <p:nvPr/>
        </p:nvGrpSpPr>
        <p:grpSpPr bwMode="auto">
          <a:xfrm>
            <a:off x="638175" y="5581650"/>
            <a:ext cx="893763" cy="979488"/>
            <a:chOff x="402" y="3516"/>
            <a:chExt cx="563" cy="617"/>
          </a:xfrm>
        </p:grpSpPr>
        <p:sp>
          <p:nvSpPr>
            <p:cNvPr id="329890" name="Line 162"/>
            <p:cNvSpPr>
              <a:spLocks noChangeShapeType="1"/>
            </p:cNvSpPr>
            <p:nvPr/>
          </p:nvSpPr>
          <p:spPr bwMode="auto">
            <a:xfrm flipH="1">
              <a:off x="402" y="3660"/>
              <a:ext cx="552" cy="0"/>
            </a:xfrm>
            <a:prstGeom prst="line">
              <a:avLst/>
            </a:prstGeom>
            <a:noFill/>
            <a:ln w="9525">
              <a:solidFill>
                <a:srgbClr val="33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91" name="Line 163"/>
            <p:cNvSpPr>
              <a:spLocks noChangeShapeType="1"/>
            </p:cNvSpPr>
            <p:nvPr/>
          </p:nvSpPr>
          <p:spPr bwMode="auto">
            <a:xfrm rot="16200000" flipH="1">
              <a:off x="728" y="3896"/>
              <a:ext cx="474" cy="0"/>
            </a:xfrm>
            <a:prstGeom prst="line">
              <a:avLst/>
            </a:prstGeom>
            <a:noFill/>
            <a:ln w="9525">
              <a:solidFill>
                <a:srgbClr val="33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29892" name="Text Box 164"/>
            <p:cNvSpPr txBox="1">
              <a:spLocks noChangeArrowheads="1"/>
            </p:cNvSpPr>
            <p:nvPr/>
          </p:nvSpPr>
          <p:spPr bwMode="auto">
            <a:xfrm>
              <a:off x="596" y="3516"/>
              <a:ext cx="19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336600"/>
                  </a:solidFill>
                  <a:latin typeface="Arial" charset="0"/>
                </a:rPr>
                <a:t>x</a:t>
              </a:r>
              <a:r>
                <a:rPr lang="en-US" altLang="ru-RU" sz="1000" i="1" baseline="-25000">
                  <a:solidFill>
                    <a:srgbClr val="336600"/>
                  </a:solidFill>
                  <a:latin typeface="Arial" charset="0"/>
                </a:rPr>
                <a:t>C</a:t>
              </a:r>
              <a:endParaRPr lang="ru-RU" altLang="ru-RU" sz="1000" i="1" baseline="-25000">
                <a:solidFill>
                  <a:srgbClr val="336600"/>
                </a:solidFill>
                <a:latin typeface="Arial" charset="0"/>
              </a:endParaRPr>
            </a:p>
          </p:txBody>
        </p:sp>
      </p:grpSp>
      <p:sp>
        <p:nvSpPr>
          <p:cNvPr id="329897" name="AutoShape 169">
            <a:hlinkClick r:id="rId17" action="ppaction://hlinksldjump" highlightClick="1"/>
          </p:cNvPr>
          <p:cNvSpPr>
            <a:spLocks noChangeArrowheads="1"/>
          </p:cNvSpPr>
          <p:nvPr/>
        </p:nvSpPr>
        <p:spPr bwMode="auto">
          <a:xfrm>
            <a:off x="338138" y="584095"/>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9898" name="AutoShape 170">
            <a:hlinkClick r:id="" action="ppaction://hlinkshowjump?jump=previousslide" highlightClick="1"/>
          </p:cNvPr>
          <p:cNvSpPr>
            <a:spLocks noChangeArrowheads="1"/>
          </p:cNvSpPr>
          <p:nvPr/>
        </p:nvSpPr>
        <p:spPr bwMode="auto">
          <a:xfrm>
            <a:off x="609600" y="584095"/>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9899" name="AutoShape 171">
            <a:hlinkClick r:id="" action="ppaction://hlinkshowjump?jump=nextslide" highlightClick="1"/>
          </p:cNvPr>
          <p:cNvSpPr>
            <a:spLocks noChangeArrowheads="1"/>
          </p:cNvSpPr>
          <p:nvPr/>
        </p:nvSpPr>
        <p:spPr bwMode="auto">
          <a:xfrm>
            <a:off x="2428875" y="568316"/>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29900" name="Oval 17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12</a:t>
            </a:r>
            <a:endParaRPr lang="ru-RU" altLang="ru-RU" sz="1000" b="1" dirty="0">
              <a:solidFill>
                <a:srgbClr val="00007D"/>
              </a:solidFill>
              <a:latin typeface="Arial" charset="0"/>
            </a:endParaRPr>
          </a:p>
        </p:txBody>
      </p:sp>
      <p:pic>
        <p:nvPicPr>
          <p:cNvPr id="126" name="Picture 15" descr="Z:\Символ НГУ_4.JPG"/>
          <p:cNvPicPr>
            <a:picLocks noChangeAspect="1" noChangeArrowheads="1"/>
          </p:cNvPicPr>
          <p:nvPr/>
        </p:nvPicPr>
        <p:blipFill>
          <a:blip r:embed="rId18" cstate="print">
            <a:extLst>
              <a:ext uri="{BEBA8EAE-BF5A-486C-A8C5-ECC9F3942E4B}">
                <a14:imgProps xmlns:a14="http://schemas.microsoft.com/office/drawing/2010/main">
                  <a14:imgLayer r:embed="rId1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02902" y="-20118"/>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978512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9743"/>
                                        </p:tgtEl>
                                        <p:attrNameLst>
                                          <p:attrName>style.visibility</p:attrName>
                                        </p:attrNameLst>
                                      </p:cBhvr>
                                      <p:to>
                                        <p:strVal val="visible"/>
                                      </p:to>
                                    </p:set>
                                    <p:anim calcmode="lin" valueType="num">
                                      <p:cBhvr additive="base">
                                        <p:cTn id="7" dur="500" fill="hold"/>
                                        <p:tgtEl>
                                          <p:spTgt spid="329743"/>
                                        </p:tgtEl>
                                        <p:attrNameLst>
                                          <p:attrName>ppt_x</p:attrName>
                                        </p:attrNameLst>
                                      </p:cBhvr>
                                      <p:tavLst>
                                        <p:tav tm="0">
                                          <p:val>
                                            <p:strVal val="#ppt_x"/>
                                          </p:val>
                                        </p:tav>
                                        <p:tav tm="100000">
                                          <p:val>
                                            <p:strVal val="#ppt_x"/>
                                          </p:val>
                                        </p:tav>
                                      </p:tavLst>
                                    </p:anim>
                                    <p:anim calcmode="lin" valueType="num">
                                      <p:cBhvr additive="base">
                                        <p:cTn id="8" dur="500" fill="hold"/>
                                        <p:tgtEl>
                                          <p:spTgt spid="329743"/>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29751"/>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29752"/>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nodeType="afterEffect">
                                  <p:stCondLst>
                                    <p:cond delay="0"/>
                                  </p:stCondLst>
                                  <p:childTnLst>
                                    <p:set>
                                      <p:cBhvr>
                                        <p:cTn id="18" dur="1" fill="hold">
                                          <p:stCondLst>
                                            <p:cond delay="0"/>
                                          </p:stCondLst>
                                        </p:cTn>
                                        <p:tgtEl>
                                          <p:spTgt spid="329764"/>
                                        </p:tgtEl>
                                        <p:attrNameLst>
                                          <p:attrName>style.visibility</p:attrName>
                                        </p:attrNameLst>
                                      </p:cBhvr>
                                      <p:to>
                                        <p:strVal val="visible"/>
                                      </p:to>
                                    </p:set>
                                  </p:childTnLst>
                                </p:cTn>
                              </p:par>
                            </p:childTnLst>
                          </p:cTn>
                        </p:par>
                        <p:par>
                          <p:cTn id="19" fill="hold" nodeType="afterGroup">
                            <p:stCondLst>
                              <p:cond delay="0"/>
                            </p:stCondLst>
                            <p:childTnLst>
                              <p:par>
                                <p:cTn id="20" presetID="1" presetClass="entr" presetSubtype="0" fill="hold" nodeType="afterEffect">
                                  <p:stCondLst>
                                    <p:cond delay="0"/>
                                  </p:stCondLst>
                                  <p:childTnLst>
                                    <p:set>
                                      <p:cBhvr>
                                        <p:cTn id="21" dur="1" fill="hold">
                                          <p:stCondLst>
                                            <p:cond delay="0"/>
                                          </p:stCondLst>
                                        </p:cTn>
                                        <p:tgtEl>
                                          <p:spTgt spid="329761"/>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29760"/>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29757"/>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329762"/>
                                        </p:tgtEl>
                                        <p:attrNameLst>
                                          <p:attrName>style.visibility</p:attrName>
                                        </p:attrNameLst>
                                      </p:cBhvr>
                                      <p:to>
                                        <p:strVal val="visible"/>
                                      </p:to>
                                    </p:set>
                                    <p:anim calcmode="lin" valueType="num">
                                      <p:cBhvr additive="base">
                                        <p:cTn id="30" dur="500" fill="hold"/>
                                        <p:tgtEl>
                                          <p:spTgt spid="329762"/>
                                        </p:tgtEl>
                                        <p:attrNameLst>
                                          <p:attrName>ppt_x</p:attrName>
                                        </p:attrNameLst>
                                      </p:cBhvr>
                                      <p:tavLst>
                                        <p:tav tm="0">
                                          <p:val>
                                            <p:strVal val="#ppt_x"/>
                                          </p:val>
                                        </p:tav>
                                        <p:tav tm="100000">
                                          <p:val>
                                            <p:strVal val="#ppt_x"/>
                                          </p:val>
                                        </p:tav>
                                      </p:tavLst>
                                    </p:anim>
                                    <p:anim calcmode="lin" valueType="num">
                                      <p:cBhvr additive="base">
                                        <p:cTn id="31" dur="500" fill="hold"/>
                                        <p:tgtEl>
                                          <p:spTgt spid="329762"/>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329763"/>
                                        </p:tgtEl>
                                        <p:attrNameLst>
                                          <p:attrName>style.visibility</p:attrName>
                                        </p:attrNameLst>
                                      </p:cBhvr>
                                      <p:to>
                                        <p:strVal val="visible"/>
                                      </p:to>
                                    </p:set>
                                    <p:anim calcmode="lin" valueType="num">
                                      <p:cBhvr additive="base">
                                        <p:cTn id="34" dur="500" fill="hold"/>
                                        <p:tgtEl>
                                          <p:spTgt spid="329763"/>
                                        </p:tgtEl>
                                        <p:attrNameLst>
                                          <p:attrName>ppt_x</p:attrName>
                                        </p:attrNameLst>
                                      </p:cBhvr>
                                      <p:tavLst>
                                        <p:tav tm="0">
                                          <p:val>
                                            <p:strVal val="#ppt_x"/>
                                          </p:val>
                                        </p:tav>
                                        <p:tav tm="100000">
                                          <p:val>
                                            <p:strVal val="#ppt_x"/>
                                          </p:val>
                                        </p:tav>
                                      </p:tavLst>
                                    </p:anim>
                                    <p:anim calcmode="lin" valueType="num">
                                      <p:cBhvr additive="base">
                                        <p:cTn id="35" dur="500" fill="hold"/>
                                        <p:tgtEl>
                                          <p:spTgt spid="329763"/>
                                        </p:tgtEl>
                                        <p:attrNameLst>
                                          <p:attrName>ppt_y</p:attrName>
                                        </p:attrNameLst>
                                      </p:cBhvr>
                                      <p:tavLst>
                                        <p:tav tm="0">
                                          <p:val>
                                            <p:strVal val="1+#ppt_h/2"/>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29767"/>
                                        </p:tgtEl>
                                        <p:attrNameLst>
                                          <p:attrName>style.visibility</p:attrName>
                                        </p:attrNameLst>
                                      </p:cBhvr>
                                      <p:to>
                                        <p:strVal val="visible"/>
                                      </p:to>
                                    </p:set>
                                    <p:anim calcmode="lin" valueType="num">
                                      <p:cBhvr additive="base">
                                        <p:cTn id="40" dur="500" fill="hold"/>
                                        <p:tgtEl>
                                          <p:spTgt spid="329767"/>
                                        </p:tgtEl>
                                        <p:attrNameLst>
                                          <p:attrName>ppt_x</p:attrName>
                                        </p:attrNameLst>
                                      </p:cBhvr>
                                      <p:tavLst>
                                        <p:tav tm="0">
                                          <p:val>
                                            <p:strVal val="#ppt_x"/>
                                          </p:val>
                                        </p:tav>
                                        <p:tav tm="100000">
                                          <p:val>
                                            <p:strVal val="#ppt_x"/>
                                          </p:val>
                                        </p:tav>
                                      </p:tavLst>
                                    </p:anim>
                                    <p:anim calcmode="lin" valueType="num">
                                      <p:cBhvr additive="base">
                                        <p:cTn id="41" dur="500" fill="hold"/>
                                        <p:tgtEl>
                                          <p:spTgt spid="329767"/>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32977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978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29792"/>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8" presetClass="emph" presetSubtype="0" fill="hold" nodeType="clickEffect">
                                  <p:stCondLst>
                                    <p:cond delay="0"/>
                                  </p:stCondLst>
                                  <p:childTnLst>
                                    <p:animRot by="5400000">
                                      <p:cBhvr>
                                        <p:cTn id="52" dur="1000" fill="hold"/>
                                        <p:tgtEl>
                                          <p:spTgt spid="329774"/>
                                        </p:tgtEl>
                                        <p:attrNameLst>
                                          <p:attrName>r</p:attrName>
                                        </p:attrNameLst>
                                      </p:cBhvr>
                                    </p:animRot>
                                  </p:childTnLst>
                                </p:cTn>
                              </p:par>
                            </p:childTnLst>
                          </p:cTn>
                        </p:par>
                        <p:par>
                          <p:cTn id="53" fill="hold" nodeType="afterGroup">
                            <p:stCondLst>
                              <p:cond delay="1000"/>
                            </p:stCondLst>
                            <p:childTnLst>
                              <p:par>
                                <p:cTn id="54" presetID="44" presetClass="path" presetSubtype="0" accel="50000" decel="50000" fill="hold" nodeType="afterEffect">
                                  <p:stCondLst>
                                    <p:cond delay="0"/>
                                  </p:stCondLst>
                                  <p:childTnLst>
                                    <p:animMotion origin="layout" path="M 3.61111E-6 -0.00556 L 0.04548 -0.06528 C 0.0552 -0.0787 0.06961 -0.08588 0.08455 -0.08588 C 0.10156 -0.08588 0.1151 -0.0787 0.12482 -0.06528 L 0.17083 -0.00556 " pathEditMode="relative" rAng="0" ptsTypes="FffFF">
                                      <p:cBhvr>
                                        <p:cTn id="55" dur="2000" fill="hold"/>
                                        <p:tgtEl>
                                          <p:spTgt spid="329774"/>
                                        </p:tgtEl>
                                        <p:attrNameLst>
                                          <p:attrName>ppt_x</p:attrName>
                                          <p:attrName>ppt_y</p:attrName>
                                        </p:attrNameLst>
                                      </p:cBhvr>
                                      <p:rCtr x="8542" y="-4028"/>
                                    </p:animMotion>
                                  </p:childTnLst>
                                </p:cTn>
                              </p:par>
                            </p:childTnLst>
                          </p:cTn>
                        </p:par>
                      </p:childTnLst>
                    </p:cTn>
                  </p:par>
                  <p:par>
                    <p:cTn id="56" fill="hold" nodeType="clickPar">
                      <p:stCondLst>
                        <p:cond delay="indefinite"/>
                      </p:stCondLst>
                      <p:childTnLst>
                        <p:par>
                          <p:cTn id="57" fill="hold" nodeType="withGroup">
                            <p:stCondLst>
                              <p:cond delay="0"/>
                            </p:stCondLst>
                            <p:childTnLst>
                              <p:par>
                                <p:cTn id="58" presetID="2" presetClass="entr" presetSubtype="4" fill="hold" grpId="0" nodeType="clickEffect">
                                  <p:stCondLst>
                                    <p:cond delay="0"/>
                                  </p:stCondLst>
                                  <p:childTnLst>
                                    <p:set>
                                      <p:cBhvr>
                                        <p:cTn id="59" dur="1" fill="hold">
                                          <p:stCondLst>
                                            <p:cond delay="0"/>
                                          </p:stCondLst>
                                        </p:cTn>
                                        <p:tgtEl>
                                          <p:spTgt spid="329798"/>
                                        </p:tgtEl>
                                        <p:attrNameLst>
                                          <p:attrName>style.visibility</p:attrName>
                                        </p:attrNameLst>
                                      </p:cBhvr>
                                      <p:to>
                                        <p:strVal val="visible"/>
                                      </p:to>
                                    </p:set>
                                    <p:anim calcmode="lin" valueType="num">
                                      <p:cBhvr additive="base">
                                        <p:cTn id="60" dur="500" fill="hold"/>
                                        <p:tgtEl>
                                          <p:spTgt spid="329798"/>
                                        </p:tgtEl>
                                        <p:attrNameLst>
                                          <p:attrName>ppt_x</p:attrName>
                                        </p:attrNameLst>
                                      </p:cBhvr>
                                      <p:tavLst>
                                        <p:tav tm="0">
                                          <p:val>
                                            <p:strVal val="#ppt_x"/>
                                          </p:val>
                                        </p:tav>
                                        <p:tav tm="100000">
                                          <p:val>
                                            <p:strVal val="#ppt_x"/>
                                          </p:val>
                                        </p:tav>
                                      </p:tavLst>
                                    </p:anim>
                                    <p:anim calcmode="lin" valueType="num">
                                      <p:cBhvr additive="base">
                                        <p:cTn id="61" dur="500" fill="hold"/>
                                        <p:tgtEl>
                                          <p:spTgt spid="329798"/>
                                        </p:tgtEl>
                                        <p:attrNameLst>
                                          <p:attrName>ppt_y</p:attrName>
                                        </p:attrNameLst>
                                      </p:cBhvr>
                                      <p:tavLst>
                                        <p:tav tm="0">
                                          <p:val>
                                            <p:strVal val="1+#ppt_h/2"/>
                                          </p:val>
                                        </p:tav>
                                        <p:tav tm="100000">
                                          <p:val>
                                            <p:strVal val="#ppt_y"/>
                                          </p:val>
                                        </p:tav>
                                      </p:tavLst>
                                    </p:anim>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29820"/>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329821"/>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329818"/>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29822"/>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29799"/>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29827"/>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29806"/>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29807"/>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29823"/>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329824"/>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29826"/>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29819"/>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29808"/>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329828"/>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329815"/>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329816"/>
                                        </p:tgtEl>
                                        <p:attrNameLst>
                                          <p:attrName>style.visibility</p:attrName>
                                        </p:attrNameLst>
                                      </p:cBhvr>
                                      <p:to>
                                        <p:strVal val="visible"/>
                                      </p:to>
                                    </p:se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2" presetClass="entr" presetSubtype="4" fill="hold" grpId="0" nodeType="clickEffect">
                                  <p:stCondLst>
                                    <p:cond delay="0"/>
                                  </p:stCondLst>
                                  <p:childTnLst>
                                    <p:set>
                                      <p:cBhvr>
                                        <p:cTn id="105" dur="1" fill="hold">
                                          <p:stCondLst>
                                            <p:cond delay="0"/>
                                          </p:stCondLst>
                                        </p:cTn>
                                        <p:tgtEl>
                                          <p:spTgt spid="329829"/>
                                        </p:tgtEl>
                                        <p:attrNameLst>
                                          <p:attrName>style.visibility</p:attrName>
                                        </p:attrNameLst>
                                      </p:cBhvr>
                                      <p:to>
                                        <p:strVal val="visible"/>
                                      </p:to>
                                    </p:set>
                                    <p:anim calcmode="lin" valueType="num">
                                      <p:cBhvr additive="base">
                                        <p:cTn id="106" dur="500" fill="hold"/>
                                        <p:tgtEl>
                                          <p:spTgt spid="329829"/>
                                        </p:tgtEl>
                                        <p:attrNameLst>
                                          <p:attrName>ppt_x</p:attrName>
                                        </p:attrNameLst>
                                      </p:cBhvr>
                                      <p:tavLst>
                                        <p:tav tm="0">
                                          <p:val>
                                            <p:strVal val="#ppt_x"/>
                                          </p:val>
                                        </p:tav>
                                        <p:tav tm="100000">
                                          <p:val>
                                            <p:strVal val="#ppt_x"/>
                                          </p:val>
                                        </p:tav>
                                      </p:tavLst>
                                    </p:anim>
                                    <p:anim calcmode="lin" valueType="num">
                                      <p:cBhvr additive="base">
                                        <p:cTn id="107" dur="500" fill="hold"/>
                                        <p:tgtEl>
                                          <p:spTgt spid="329829"/>
                                        </p:tgtEl>
                                        <p:attrNameLst>
                                          <p:attrName>ppt_y</p:attrName>
                                        </p:attrNameLst>
                                      </p:cBhvr>
                                      <p:tavLst>
                                        <p:tav tm="0">
                                          <p:val>
                                            <p:strVal val="1+#ppt_h/2"/>
                                          </p:val>
                                        </p:tav>
                                        <p:tav tm="100000">
                                          <p:val>
                                            <p:strVal val="#ppt_y"/>
                                          </p:val>
                                        </p:tav>
                                      </p:tavLst>
                                    </p:anim>
                                  </p:childTnLst>
                                </p:cTn>
                              </p:par>
                            </p:childTnLst>
                          </p:cTn>
                        </p:par>
                        <p:par>
                          <p:cTn id="108" fill="hold" nodeType="afterGroup">
                            <p:stCondLst>
                              <p:cond delay="500"/>
                            </p:stCondLst>
                            <p:childTnLst>
                              <p:par>
                                <p:cTn id="109" presetID="1" presetClass="entr" presetSubtype="0" fill="hold" nodeType="afterEffect">
                                  <p:stCondLst>
                                    <p:cond delay="0"/>
                                  </p:stCondLst>
                                  <p:childTnLst>
                                    <p:set>
                                      <p:cBhvr>
                                        <p:cTn id="110" dur="1" fill="hold">
                                          <p:stCondLst>
                                            <p:cond delay="0"/>
                                          </p:stCondLst>
                                        </p:cTn>
                                        <p:tgtEl>
                                          <p:spTgt spid="329830"/>
                                        </p:tgtEl>
                                        <p:attrNameLst>
                                          <p:attrName>style.visibility</p:attrName>
                                        </p:attrNameLst>
                                      </p:cBhvr>
                                      <p:to>
                                        <p:strVal val="visible"/>
                                      </p:to>
                                    </p:set>
                                  </p:childTnLst>
                                </p:cTn>
                              </p:par>
                            </p:childTnLst>
                          </p:cTn>
                        </p:par>
                        <p:par>
                          <p:cTn id="111" fill="hold" nodeType="afterGroup">
                            <p:stCondLst>
                              <p:cond delay="500"/>
                            </p:stCondLst>
                            <p:childTnLst>
                              <p:par>
                                <p:cTn id="112" presetID="1" presetClass="entr" presetSubtype="0" fill="hold" nodeType="afterEffect">
                                  <p:stCondLst>
                                    <p:cond delay="0"/>
                                  </p:stCondLst>
                                  <p:childTnLst>
                                    <p:set>
                                      <p:cBhvr>
                                        <p:cTn id="113" dur="1" fill="hold">
                                          <p:stCondLst>
                                            <p:cond delay="0"/>
                                          </p:stCondLst>
                                        </p:cTn>
                                        <p:tgtEl>
                                          <p:spTgt spid="329851"/>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298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9743" grpId="0"/>
      <p:bldP spid="329752" grpId="0"/>
      <p:bldP spid="329757" grpId="0" animBg="1"/>
      <p:bldP spid="329762" grpId="0"/>
      <p:bldP spid="329767" grpId="0"/>
      <p:bldP spid="329798" grpId="0"/>
      <p:bldP spid="329806" grpId="0" animBg="1"/>
      <p:bldP spid="329807" grpId="0" animBg="1"/>
      <p:bldP spid="329815" grpId="0" animBg="1"/>
      <p:bldP spid="329816" grpId="0" animBg="1"/>
      <p:bldP spid="329818" grpId="0" animBg="1"/>
      <p:bldP spid="329819" grpId="0" animBg="1"/>
      <p:bldP spid="329820" grpId="0"/>
      <p:bldP spid="329821" grpId="0"/>
      <p:bldP spid="329822" grpId="0"/>
      <p:bldP spid="329823" grpId="0"/>
      <p:bldP spid="329824" grpId="0"/>
      <p:bldP spid="329826" grpId="0"/>
      <p:bldP spid="329827" grpId="0" animBg="1"/>
      <p:bldP spid="329828" grpId="0" animBg="1"/>
      <p:bldP spid="329829"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0808" name="Group 56"/>
          <p:cNvGrpSpPr>
            <a:grpSpLocks/>
          </p:cNvGrpSpPr>
          <p:nvPr/>
        </p:nvGrpSpPr>
        <p:grpSpPr bwMode="auto">
          <a:xfrm>
            <a:off x="342900" y="1350963"/>
            <a:ext cx="1638300" cy="1287462"/>
            <a:chOff x="858" y="1871"/>
            <a:chExt cx="1032" cy="811"/>
          </a:xfrm>
        </p:grpSpPr>
        <p:sp>
          <p:nvSpPr>
            <p:cNvPr id="330761" name="Oval 9"/>
            <p:cNvSpPr>
              <a:spLocks noChangeArrowheads="1"/>
            </p:cNvSpPr>
            <p:nvPr/>
          </p:nvSpPr>
          <p:spPr bwMode="auto">
            <a:xfrm rot="3539685">
              <a:off x="1068" y="1794"/>
              <a:ext cx="636" cy="94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62" name="Line 10"/>
            <p:cNvSpPr>
              <a:spLocks noChangeShapeType="1"/>
            </p:cNvSpPr>
            <p:nvPr/>
          </p:nvSpPr>
          <p:spPr bwMode="auto">
            <a:xfrm>
              <a:off x="858" y="2682"/>
              <a:ext cx="103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63" name="Line 11"/>
            <p:cNvSpPr>
              <a:spLocks noChangeShapeType="1"/>
            </p:cNvSpPr>
            <p:nvPr/>
          </p:nvSpPr>
          <p:spPr bwMode="auto">
            <a:xfrm rot="-5400000">
              <a:off x="521" y="2339"/>
              <a:ext cx="68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64" name="Line 12"/>
            <p:cNvSpPr>
              <a:spLocks noChangeShapeType="1"/>
            </p:cNvSpPr>
            <p:nvPr/>
          </p:nvSpPr>
          <p:spPr bwMode="auto">
            <a:xfrm flipV="1">
              <a:off x="1020" y="2016"/>
              <a:ext cx="666" cy="34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65" name="Line 13"/>
            <p:cNvSpPr>
              <a:spLocks noChangeShapeType="1"/>
            </p:cNvSpPr>
            <p:nvPr/>
          </p:nvSpPr>
          <p:spPr bwMode="auto">
            <a:xfrm flipV="1">
              <a:off x="1230" y="1938"/>
              <a:ext cx="294" cy="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68" name="Oval 16"/>
            <p:cNvSpPr>
              <a:spLocks noChangeArrowheads="1"/>
            </p:cNvSpPr>
            <p:nvPr/>
          </p:nvSpPr>
          <p:spPr bwMode="auto">
            <a:xfrm>
              <a:off x="1020" y="2325"/>
              <a:ext cx="44" cy="44"/>
            </a:xfrm>
            <a:prstGeom prst="ellipse">
              <a:avLst/>
            </a:prstGeom>
            <a:solidFill>
              <a:srgbClr val="FFC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69" name="Oval 17"/>
            <p:cNvSpPr>
              <a:spLocks noChangeArrowheads="1"/>
            </p:cNvSpPr>
            <p:nvPr/>
          </p:nvSpPr>
          <p:spPr bwMode="auto">
            <a:xfrm>
              <a:off x="1205" y="2507"/>
              <a:ext cx="44" cy="44"/>
            </a:xfrm>
            <a:prstGeom prst="ellipse">
              <a:avLst/>
            </a:prstGeom>
            <a:solidFill>
              <a:srgbClr val="FFC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70" name="Text Box 18"/>
            <p:cNvSpPr txBox="1">
              <a:spLocks noChangeArrowheads="1"/>
            </p:cNvSpPr>
            <p:nvPr/>
          </p:nvSpPr>
          <p:spPr bwMode="auto">
            <a:xfrm>
              <a:off x="992" y="2179"/>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sp>
          <p:nvSpPr>
            <p:cNvPr id="330771" name="Text Box 19"/>
            <p:cNvSpPr txBox="1">
              <a:spLocks noChangeArrowheads="1"/>
            </p:cNvSpPr>
            <p:nvPr/>
          </p:nvSpPr>
          <p:spPr bwMode="auto">
            <a:xfrm>
              <a:off x="1087" y="2376"/>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30806" name="Text Box 54"/>
            <p:cNvSpPr txBox="1">
              <a:spLocks noChangeArrowheads="1"/>
            </p:cNvSpPr>
            <p:nvPr/>
          </p:nvSpPr>
          <p:spPr bwMode="auto">
            <a:xfrm>
              <a:off x="1561" y="1890"/>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b="1" i="1" dirty="0">
                  <a:solidFill>
                    <a:srgbClr val="000000"/>
                  </a:solidFill>
                  <a:latin typeface="Times New Roman" pitchFamily="18" charset="0"/>
                  <a:cs typeface="Times New Roman" pitchFamily="18" charset="0"/>
                </a:rPr>
                <a:t>С</a:t>
              </a:r>
            </a:p>
          </p:txBody>
        </p:sp>
        <p:sp>
          <p:nvSpPr>
            <p:cNvPr id="330807" name="Text Box 55"/>
            <p:cNvSpPr txBox="1">
              <a:spLocks noChangeArrowheads="1"/>
            </p:cNvSpPr>
            <p:nvPr/>
          </p:nvSpPr>
          <p:spPr bwMode="auto">
            <a:xfrm>
              <a:off x="1374" y="1871"/>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D</a:t>
              </a:r>
              <a:endParaRPr lang="ru-RU" altLang="ru-RU" sz="1100" b="1" i="1" dirty="0">
                <a:solidFill>
                  <a:srgbClr val="000000"/>
                </a:solidFill>
                <a:latin typeface="Times New Roman" pitchFamily="18" charset="0"/>
                <a:cs typeface="Times New Roman" pitchFamily="18" charset="0"/>
              </a:endParaRPr>
            </a:p>
          </p:txBody>
        </p:sp>
      </p:grpSp>
      <p:sp>
        <p:nvSpPr>
          <p:cNvPr id="330758" name="Rectangle 6"/>
          <p:cNvSpPr>
            <a:spLocks noGrp="1" noChangeArrowheads="1"/>
          </p:cNvSpPr>
          <p:nvPr>
            <p:ph type="title"/>
          </p:nvPr>
        </p:nvSpPr>
        <p:spPr>
          <a:xfrm>
            <a:off x="925817" y="468669"/>
            <a:ext cx="3204000" cy="396000"/>
          </a:xfrm>
          <a:solidFill>
            <a:srgbClr val="FFFF00"/>
          </a:solidFill>
          <a:ln/>
        </p:spPr>
        <p:txBody>
          <a:bodyPr/>
          <a:lstStyle/>
          <a:p>
            <a:r>
              <a:rPr lang="en-US" altLang="ru-RU" sz="2000" b="1" dirty="0" smtClean="0">
                <a:solidFill>
                  <a:srgbClr val="FF0000"/>
                </a:solidFill>
              </a:rPr>
              <a:t>Section 3 </a:t>
            </a:r>
            <a:r>
              <a:rPr lang="en-US" altLang="ru-RU" sz="1800" dirty="0" smtClean="0">
                <a:solidFill>
                  <a:srgbClr val="FF0000"/>
                </a:solidFill>
              </a:rPr>
              <a:t>(continuation</a:t>
            </a:r>
            <a:r>
              <a:rPr lang="ru-RU" altLang="ru-RU" sz="1800" dirty="0" smtClean="0">
                <a:solidFill>
                  <a:srgbClr val="FF0000"/>
                </a:solidFill>
              </a:rPr>
              <a:t> </a:t>
            </a:r>
            <a:r>
              <a:rPr lang="en-US" altLang="ru-RU" sz="1800" dirty="0" smtClean="0">
                <a:solidFill>
                  <a:srgbClr val="FF0000"/>
                </a:solidFill>
              </a:rPr>
              <a:t>3</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p:sp>
        <p:nvSpPr>
          <p:cNvPr id="330760" name="Rectangle 8"/>
          <p:cNvSpPr>
            <a:spLocks noChangeArrowheads="1"/>
          </p:cNvSpPr>
          <p:nvPr/>
        </p:nvSpPr>
        <p:spPr bwMode="auto">
          <a:xfrm>
            <a:off x="209550" y="887413"/>
            <a:ext cx="87058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altLang="ru-RU" sz="1000" b="1" dirty="0">
                <a:solidFill>
                  <a:srgbClr val="FF0000"/>
                </a:solidFill>
              </a:rPr>
              <a:t>Independence of the Angular Velocity and Angular Acceleration on the Choice of the Pole. </a:t>
            </a:r>
            <a:r>
              <a:rPr lang="en-US" altLang="ru-RU" sz="1000" dirty="0" smtClean="0">
                <a:solidFill>
                  <a:srgbClr val="000000"/>
                </a:solidFill>
              </a:rPr>
              <a:t>Take any two straight lines which depict </a:t>
            </a:r>
            <a:r>
              <a:rPr lang="ru-RU" altLang="ru-RU" sz="1000" dirty="0" smtClean="0">
                <a:solidFill>
                  <a:srgbClr val="000000"/>
                </a:solidFill>
              </a:rPr>
              <a:t> </a:t>
            </a:r>
            <a:r>
              <a:rPr lang="en-US" altLang="ru-RU" sz="1000" dirty="0" smtClean="0">
                <a:solidFill>
                  <a:srgbClr val="000000"/>
                </a:solidFill>
              </a:rPr>
              <a:t>position of a plane </a:t>
            </a:r>
            <a:r>
              <a:rPr lang="ru-RU" altLang="ru-RU" sz="1000" dirty="0" smtClean="0">
                <a:solidFill>
                  <a:srgbClr val="000000"/>
                </a:solidFill>
              </a:rPr>
              <a:t>  </a:t>
            </a:r>
            <a:r>
              <a:rPr lang="en-US" altLang="ru-RU" sz="1000" dirty="0" smtClean="0">
                <a:solidFill>
                  <a:srgbClr val="000000"/>
                </a:solidFill>
              </a:rPr>
              <a:t>figure and two poles </a:t>
            </a:r>
            <a:r>
              <a:rPr lang="en-US" altLang="ru-RU" sz="1100" i="1" dirty="0" smtClean="0">
                <a:solidFill>
                  <a:srgbClr val="000000"/>
                </a:solidFill>
                <a:latin typeface="Times New Roman" pitchFamily="18" charset="0"/>
                <a:cs typeface="Times New Roman" pitchFamily="18" charset="0"/>
              </a:rPr>
              <a:t>A</a:t>
            </a:r>
            <a:r>
              <a:rPr lang="en-US" altLang="ru-RU" sz="1000" dirty="0" smtClean="0">
                <a:solidFill>
                  <a:srgbClr val="000000"/>
                </a:solidFill>
              </a:rPr>
              <a:t> and  </a:t>
            </a:r>
            <a:r>
              <a:rPr lang="en-US" altLang="ru-RU" sz="1100" i="1" dirty="0" smtClean="0">
                <a:solidFill>
                  <a:srgbClr val="000000"/>
                </a:solidFill>
                <a:latin typeface="Times New Roman" pitchFamily="18" charset="0"/>
                <a:cs typeface="Times New Roman" pitchFamily="18" charset="0"/>
              </a:rPr>
              <a:t>B</a:t>
            </a:r>
            <a:r>
              <a:rPr lang="en-US" altLang="ru-RU" sz="1100" dirty="0" smtClean="0">
                <a:solidFill>
                  <a:srgbClr val="000000"/>
                </a:solidFill>
                <a:latin typeface="Times New Roman" pitchFamily="18" charset="0"/>
                <a:cs typeface="Times New Roman" pitchFamily="18" charset="0"/>
              </a:rPr>
              <a:t>.</a:t>
            </a:r>
            <a:r>
              <a:rPr lang="ru-RU" altLang="ru-RU" sz="1000" dirty="0" smtClean="0">
                <a:solidFill>
                  <a:srgbClr val="000000"/>
                </a:solidFill>
              </a:rPr>
              <a:t> </a:t>
            </a:r>
            <a:endParaRPr lang="ru-RU" altLang="ru-RU" sz="1000" dirty="0">
              <a:solidFill>
                <a:srgbClr val="000000"/>
              </a:solidFill>
            </a:endParaRPr>
          </a:p>
        </p:txBody>
      </p:sp>
      <p:sp>
        <p:nvSpPr>
          <p:cNvPr id="330775" name="Text Box 23"/>
          <p:cNvSpPr txBox="1">
            <a:spLocks noChangeArrowheads="1"/>
          </p:cNvSpPr>
          <p:nvPr/>
        </p:nvSpPr>
        <p:spPr bwMode="auto">
          <a:xfrm>
            <a:off x="2203450" y="1296988"/>
            <a:ext cx="184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ru-RU" altLang="ru-RU" sz="1000">
              <a:solidFill>
                <a:srgbClr val="000000"/>
              </a:solidFill>
              <a:latin typeface="Arial" charset="0"/>
            </a:endParaRPr>
          </a:p>
        </p:txBody>
      </p:sp>
      <p:sp>
        <p:nvSpPr>
          <p:cNvPr id="330776" name="Text Box 24"/>
          <p:cNvSpPr txBox="1">
            <a:spLocks noChangeArrowheads="1"/>
          </p:cNvSpPr>
          <p:nvPr/>
        </p:nvSpPr>
        <p:spPr bwMode="auto">
          <a:xfrm>
            <a:off x="1965326" y="1258888"/>
            <a:ext cx="534987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The angles between these lines and horizontal axis are different</a:t>
            </a:r>
            <a:r>
              <a:rPr lang="ru-RU" altLang="ru-RU" sz="1000" dirty="0" smtClean="0">
                <a:solidFill>
                  <a:srgbClr val="000000"/>
                </a:solidFill>
                <a:latin typeface="Arial" charset="0"/>
              </a:rPr>
              <a:t> </a:t>
            </a:r>
            <a:r>
              <a:rPr lang="en-US" altLang="ru-RU" sz="1000" dirty="0" smtClean="0">
                <a:solidFill>
                  <a:srgbClr val="000000"/>
                </a:solidFill>
                <a:latin typeface="Arial" charset="0"/>
              </a:rPr>
              <a:t>and related by equation</a:t>
            </a:r>
            <a:endParaRPr lang="ru-RU" altLang="ru-RU" sz="1000" dirty="0">
              <a:solidFill>
                <a:srgbClr val="000000"/>
              </a:solidFill>
              <a:latin typeface="Arial" charset="0"/>
            </a:endParaRPr>
          </a:p>
        </p:txBody>
      </p:sp>
      <p:grpSp>
        <p:nvGrpSpPr>
          <p:cNvPr id="330779" name="Group 27"/>
          <p:cNvGrpSpPr>
            <a:grpSpLocks/>
          </p:cNvGrpSpPr>
          <p:nvPr/>
        </p:nvGrpSpPr>
        <p:grpSpPr bwMode="auto">
          <a:xfrm>
            <a:off x="647700" y="1806575"/>
            <a:ext cx="1306513" cy="582613"/>
            <a:chOff x="408" y="1138"/>
            <a:chExt cx="823" cy="367"/>
          </a:xfrm>
        </p:grpSpPr>
        <p:sp>
          <p:nvSpPr>
            <p:cNvPr id="330766" name="Line 14"/>
            <p:cNvSpPr>
              <a:spLocks noChangeShapeType="1"/>
            </p:cNvSpPr>
            <p:nvPr/>
          </p:nvSpPr>
          <p:spPr bwMode="auto">
            <a:xfrm>
              <a:off x="408" y="1326"/>
              <a:ext cx="816" cy="0"/>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67" name="Line 15"/>
            <p:cNvSpPr>
              <a:spLocks noChangeShapeType="1"/>
            </p:cNvSpPr>
            <p:nvPr/>
          </p:nvSpPr>
          <p:spPr bwMode="auto">
            <a:xfrm>
              <a:off x="602" y="1505"/>
              <a:ext cx="612" cy="0"/>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778" name="Line 26"/>
            <p:cNvSpPr>
              <a:spLocks noChangeShapeType="1"/>
            </p:cNvSpPr>
            <p:nvPr/>
          </p:nvSpPr>
          <p:spPr bwMode="auto">
            <a:xfrm>
              <a:off x="781" y="1138"/>
              <a:ext cx="450" cy="0"/>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30803" name="Group 51"/>
          <p:cNvGrpSpPr>
            <a:grpSpLocks/>
          </p:cNvGrpSpPr>
          <p:nvPr/>
        </p:nvGrpSpPr>
        <p:grpSpPr bwMode="auto">
          <a:xfrm>
            <a:off x="809625" y="1497013"/>
            <a:ext cx="1068388" cy="890587"/>
            <a:chOff x="510" y="943"/>
            <a:chExt cx="673" cy="561"/>
          </a:xfrm>
        </p:grpSpPr>
        <p:sp>
          <p:nvSpPr>
            <p:cNvPr id="330782" name="Arc 30"/>
            <p:cNvSpPr>
              <a:spLocks/>
            </p:cNvSpPr>
            <p:nvPr/>
          </p:nvSpPr>
          <p:spPr bwMode="auto">
            <a:xfrm>
              <a:off x="916" y="1060"/>
              <a:ext cx="36" cy="7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85" name="Arc 33"/>
            <p:cNvSpPr>
              <a:spLocks/>
            </p:cNvSpPr>
            <p:nvPr/>
          </p:nvSpPr>
          <p:spPr bwMode="auto">
            <a:xfrm>
              <a:off x="852" y="984"/>
              <a:ext cx="104" cy="5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0793" name="Group 41"/>
            <p:cNvGrpSpPr>
              <a:grpSpLocks/>
            </p:cNvGrpSpPr>
            <p:nvPr/>
          </p:nvGrpSpPr>
          <p:grpSpPr bwMode="auto">
            <a:xfrm>
              <a:off x="510" y="943"/>
              <a:ext cx="673" cy="561"/>
              <a:chOff x="508" y="943"/>
              <a:chExt cx="673" cy="561"/>
            </a:xfrm>
          </p:grpSpPr>
          <p:sp>
            <p:nvSpPr>
              <p:cNvPr id="330777" name="Arc 25"/>
              <p:cNvSpPr>
                <a:spLocks/>
              </p:cNvSpPr>
              <p:nvPr/>
            </p:nvSpPr>
            <p:spPr bwMode="auto">
              <a:xfrm>
                <a:off x="688" y="1306"/>
                <a:ext cx="180" cy="19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80" name="Arc 28"/>
              <p:cNvSpPr>
                <a:spLocks/>
              </p:cNvSpPr>
              <p:nvPr/>
            </p:nvSpPr>
            <p:spPr bwMode="auto">
              <a:xfrm>
                <a:off x="869" y="953"/>
                <a:ext cx="180" cy="18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0000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84" name="Arc 32"/>
              <p:cNvSpPr>
                <a:spLocks/>
              </p:cNvSpPr>
              <p:nvPr/>
            </p:nvSpPr>
            <p:spPr bwMode="auto">
              <a:xfrm>
                <a:off x="533" y="1253"/>
                <a:ext cx="36" cy="7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786" name="Text Box 34"/>
              <p:cNvSpPr txBox="1">
                <a:spLocks noChangeArrowheads="1"/>
              </p:cNvSpPr>
              <p:nvPr/>
            </p:nvSpPr>
            <p:spPr bwMode="auto">
              <a:xfrm>
                <a:off x="508" y="1181"/>
                <a:ext cx="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FF3300"/>
                    </a:solidFill>
                    <a:latin typeface="Arial" charset="0"/>
                    <a:sym typeface="Symbol" pitchFamily="18" charset="2"/>
                  </a:rPr>
                  <a:t></a:t>
                </a:r>
                <a:r>
                  <a:rPr lang="en-US" altLang="ru-RU" sz="1000" i="1" baseline="-25000">
                    <a:solidFill>
                      <a:srgbClr val="FF3300"/>
                    </a:solidFill>
                    <a:latin typeface="Arial" charset="0"/>
                    <a:sym typeface="Symbol" pitchFamily="18" charset="2"/>
                  </a:rPr>
                  <a:t>A</a:t>
                </a:r>
                <a:endParaRPr lang="ru-RU" altLang="ru-RU" sz="1000" i="1" baseline="-25000">
                  <a:solidFill>
                    <a:srgbClr val="FF3300"/>
                  </a:solidFill>
                  <a:latin typeface="Arial" charset="0"/>
                  <a:sym typeface="Symbol" pitchFamily="18" charset="2"/>
                </a:endParaRPr>
              </a:p>
            </p:txBody>
          </p:sp>
          <p:sp>
            <p:nvSpPr>
              <p:cNvPr id="330788" name="Text Box 36"/>
              <p:cNvSpPr txBox="1">
                <a:spLocks noChangeArrowheads="1"/>
              </p:cNvSpPr>
              <p:nvPr/>
            </p:nvSpPr>
            <p:spPr bwMode="auto">
              <a:xfrm>
                <a:off x="980" y="943"/>
                <a:ext cx="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0000DC"/>
                    </a:solidFill>
                    <a:latin typeface="Arial" charset="0"/>
                    <a:sym typeface="Symbol" pitchFamily="18" charset="2"/>
                  </a:rPr>
                  <a:t></a:t>
                </a:r>
                <a:r>
                  <a:rPr lang="en-US" altLang="ru-RU" sz="1000" i="1" baseline="-25000">
                    <a:solidFill>
                      <a:srgbClr val="0000DC"/>
                    </a:solidFill>
                    <a:latin typeface="Arial" charset="0"/>
                    <a:sym typeface="Symbol" pitchFamily="18" charset="2"/>
                  </a:rPr>
                  <a:t>B</a:t>
                </a:r>
                <a:endParaRPr lang="ru-RU" altLang="ru-RU" sz="1000" i="1" baseline="-25000">
                  <a:solidFill>
                    <a:srgbClr val="0000DC"/>
                  </a:solidFill>
                  <a:latin typeface="Arial" charset="0"/>
                  <a:sym typeface="Symbol" pitchFamily="18" charset="2"/>
                </a:endParaRPr>
              </a:p>
            </p:txBody>
          </p:sp>
          <p:sp>
            <p:nvSpPr>
              <p:cNvPr id="330789" name="Text Box 37"/>
              <p:cNvSpPr txBox="1">
                <a:spLocks noChangeArrowheads="1"/>
              </p:cNvSpPr>
              <p:nvPr/>
            </p:nvSpPr>
            <p:spPr bwMode="auto">
              <a:xfrm>
                <a:off x="789" y="1284"/>
                <a:ext cx="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0000DC"/>
                    </a:solidFill>
                    <a:latin typeface="Arial" charset="0"/>
                    <a:sym typeface="Symbol" pitchFamily="18" charset="2"/>
                  </a:rPr>
                  <a:t></a:t>
                </a:r>
                <a:r>
                  <a:rPr lang="en-US" altLang="ru-RU" sz="1000" i="1" baseline="-25000">
                    <a:solidFill>
                      <a:srgbClr val="0000DC"/>
                    </a:solidFill>
                    <a:latin typeface="Arial" charset="0"/>
                    <a:sym typeface="Symbol" pitchFamily="18" charset="2"/>
                  </a:rPr>
                  <a:t>B</a:t>
                </a:r>
                <a:endParaRPr lang="ru-RU" altLang="ru-RU" sz="1000" i="1" baseline="-25000">
                  <a:solidFill>
                    <a:srgbClr val="0000DC"/>
                  </a:solidFill>
                  <a:latin typeface="Arial" charset="0"/>
                  <a:sym typeface="Symbol" pitchFamily="18" charset="2"/>
                </a:endParaRPr>
              </a:p>
            </p:txBody>
          </p:sp>
          <p:sp>
            <p:nvSpPr>
              <p:cNvPr id="330790" name="Text Box 38"/>
              <p:cNvSpPr txBox="1">
                <a:spLocks noChangeArrowheads="1"/>
              </p:cNvSpPr>
              <p:nvPr/>
            </p:nvSpPr>
            <p:spPr bwMode="auto">
              <a:xfrm>
                <a:off x="887" y="990"/>
                <a:ext cx="20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FF3300"/>
                    </a:solidFill>
                    <a:latin typeface="Arial" charset="0"/>
                    <a:sym typeface="Symbol" pitchFamily="18" charset="2"/>
                  </a:rPr>
                  <a:t></a:t>
                </a:r>
                <a:r>
                  <a:rPr lang="en-US" altLang="ru-RU" sz="1000" i="1" baseline="-25000">
                    <a:solidFill>
                      <a:srgbClr val="FF3300"/>
                    </a:solidFill>
                    <a:latin typeface="Arial" charset="0"/>
                    <a:sym typeface="Symbol" pitchFamily="18" charset="2"/>
                  </a:rPr>
                  <a:t>A</a:t>
                </a:r>
                <a:endParaRPr lang="ru-RU" altLang="ru-RU" sz="1000" i="1" baseline="-25000">
                  <a:solidFill>
                    <a:srgbClr val="FF3300"/>
                  </a:solidFill>
                  <a:latin typeface="Arial" charset="0"/>
                  <a:sym typeface="Symbol" pitchFamily="18" charset="2"/>
                </a:endParaRPr>
              </a:p>
            </p:txBody>
          </p:sp>
          <p:sp>
            <p:nvSpPr>
              <p:cNvPr id="330791" name="Text Box 39"/>
              <p:cNvSpPr txBox="1">
                <a:spLocks noChangeArrowheads="1"/>
              </p:cNvSpPr>
              <p:nvPr/>
            </p:nvSpPr>
            <p:spPr bwMode="auto">
              <a:xfrm>
                <a:off x="784" y="947"/>
                <a:ext cx="16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000000"/>
                    </a:solidFill>
                    <a:latin typeface="Arial" charset="0"/>
                    <a:sym typeface="Symbol" pitchFamily="18" charset="2"/>
                  </a:rPr>
                  <a:t></a:t>
                </a:r>
                <a:endParaRPr lang="ru-RU" altLang="ru-RU" sz="1000" i="1" baseline="-25000">
                  <a:solidFill>
                    <a:srgbClr val="000000"/>
                  </a:solidFill>
                  <a:latin typeface="Arial" charset="0"/>
                  <a:sym typeface="Symbol" pitchFamily="18" charset="2"/>
                </a:endParaRPr>
              </a:p>
            </p:txBody>
          </p:sp>
        </p:grpSp>
      </p:grpSp>
      <p:graphicFrame>
        <p:nvGraphicFramePr>
          <p:cNvPr id="330792" name="Object 40"/>
          <p:cNvGraphicFramePr>
            <a:graphicFrameLocks noChangeAspect="1"/>
          </p:cNvGraphicFramePr>
          <p:nvPr>
            <p:extLst>
              <p:ext uri="{D42A27DB-BD31-4B8C-83A1-F6EECF244321}">
                <p14:modId xmlns:p14="http://schemas.microsoft.com/office/powerpoint/2010/main" val="3870216675"/>
              </p:ext>
            </p:extLst>
          </p:nvPr>
        </p:nvGraphicFramePr>
        <p:xfrm>
          <a:off x="7029450" y="1251592"/>
          <a:ext cx="1092200" cy="215900"/>
        </p:xfrm>
        <a:graphic>
          <a:graphicData uri="http://schemas.openxmlformats.org/presentationml/2006/ole">
            <mc:AlternateContent xmlns:mc="http://schemas.openxmlformats.org/markup-compatibility/2006">
              <mc:Choice xmlns:v="urn:schemas-microsoft-com:vml" Requires="v">
                <p:oleObj spid="_x0000_s1414018" name="Формула" r:id="rId3" imgW="1091880" imgH="215640" progId="Equation.3">
                  <p:embed/>
                </p:oleObj>
              </mc:Choice>
              <mc:Fallback>
                <p:oleObj name="Формула" r:id="rId3" imgW="109188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9450" y="1251592"/>
                        <a:ext cx="1092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04" name="Text Box 52"/>
          <p:cNvSpPr txBox="1">
            <a:spLocks noChangeArrowheads="1"/>
          </p:cNvSpPr>
          <p:nvPr/>
        </p:nvSpPr>
        <p:spPr bwMode="auto">
          <a:xfrm>
            <a:off x="2571863" y="1569879"/>
            <a:ext cx="174919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By differentiating we obtain</a:t>
            </a:r>
            <a:endParaRPr lang="ru-RU" altLang="ru-RU" sz="1000" dirty="0">
              <a:solidFill>
                <a:srgbClr val="000000"/>
              </a:solidFill>
              <a:latin typeface="Arial" charset="0"/>
            </a:endParaRPr>
          </a:p>
        </p:txBody>
      </p:sp>
      <p:graphicFrame>
        <p:nvGraphicFramePr>
          <p:cNvPr id="330805" name="Object 53"/>
          <p:cNvGraphicFramePr>
            <a:graphicFrameLocks noChangeAspect="1"/>
          </p:cNvGraphicFramePr>
          <p:nvPr/>
        </p:nvGraphicFramePr>
        <p:xfrm>
          <a:off x="4656138" y="1487488"/>
          <a:ext cx="1955800" cy="393700"/>
        </p:xfrm>
        <a:graphic>
          <a:graphicData uri="http://schemas.openxmlformats.org/presentationml/2006/ole">
            <mc:AlternateContent xmlns:mc="http://schemas.openxmlformats.org/markup-compatibility/2006">
              <mc:Choice xmlns:v="urn:schemas-microsoft-com:vml" Requires="v">
                <p:oleObj spid="_x0000_s1414019" name="Формула" r:id="rId5" imgW="1955520" imgH="393480" progId="Equation.3">
                  <p:embed/>
                </p:oleObj>
              </mc:Choice>
              <mc:Fallback>
                <p:oleObj name="Формула" r:id="rId5" imgW="1955520" imgH="3934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56138" y="1487488"/>
                        <a:ext cx="19558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09" name="Text Box 57"/>
          <p:cNvSpPr txBox="1">
            <a:spLocks noChangeArrowheads="1"/>
          </p:cNvSpPr>
          <p:nvPr/>
        </p:nvSpPr>
        <p:spPr bwMode="auto">
          <a:xfrm>
            <a:off x="1962150" y="1903413"/>
            <a:ext cx="326082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Hence, the </a:t>
            </a:r>
            <a:r>
              <a:rPr lang="en-US" altLang="ru-RU" sz="1000" b="1" dirty="0" smtClean="0">
                <a:solidFill>
                  <a:srgbClr val="9999FF">
                    <a:lumMod val="50000"/>
                  </a:srgbClr>
                </a:solidFill>
                <a:latin typeface="Arial" charset="0"/>
              </a:rPr>
              <a:t>angular velocities of the lines are equal</a:t>
            </a:r>
            <a:endParaRPr lang="ru-RU" altLang="ru-RU" sz="1000" b="1" dirty="0">
              <a:solidFill>
                <a:srgbClr val="9999FF">
                  <a:lumMod val="50000"/>
                </a:srgbClr>
              </a:solidFill>
              <a:latin typeface="Arial" charset="0"/>
            </a:endParaRPr>
          </a:p>
        </p:txBody>
      </p:sp>
      <p:graphicFrame>
        <p:nvGraphicFramePr>
          <p:cNvPr id="330810" name="Object 58"/>
          <p:cNvGraphicFramePr>
            <a:graphicFrameLocks noChangeAspect="1"/>
          </p:cNvGraphicFramePr>
          <p:nvPr>
            <p:extLst>
              <p:ext uri="{D42A27DB-BD31-4B8C-83A1-F6EECF244321}">
                <p14:modId xmlns:p14="http://schemas.microsoft.com/office/powerpoint/2010/main" val="3055969958"/>
              </p:ext>
            </p:extLst>
          </p:nvPr>
        </p:nvGraphicFramePr>
        <p:xfrm>
          <a:off x="5179219" y="1921034"/>
          <a:ext cx="685800" cy="228600"/>
        </p:xfrm>
        <a:graphic>
          <a:graphicData uri="http://schemas.openxmlformats.org/presentationml/2006/ole">
            <mc:AlternateContent xmlns:mc="http://schemas.openxmlformats.org/markup-compatibility/2006">
              <mc:Choice xmlns:v="urn:schemas-microsoft-com:vml" Requires="v">
                <p:oleObj spid="_x0000_s1414020" name="Equation" r:id="rId7" imgW="685800" imgH="228600" progId="Equation.DSMT4">
                  <p:embed/>
                </p:oleObj>
              </mc:Choice>
              <mc:Fallback>
                <p:oleObj name="Equation" r:id="rId7" imgW="685800" imgH="228600" progId="Equation.DSMT4">
                  <p:embed/>
                  <p:pic>
                    <p:nvPicPr>
                      <p:cNvPr id="0" name=""/>
                      <p:cNvPicPr>
                        <a:picLocks noChangeAspect="1" noChangeArrowheads="1"/>
                      </p:cNvPicPr>
                      <p:nvPr/>
                    </p:nvPicPr>
                    <p:blipFill>
                      <a:blip r:embed="rId8"/>
                      <a:srcRect/>
                      <a:stretch>
                        <a:fillRect/>
                      </a:stretch>
                    </p:blipFill>
                    <p:spPr bwMode="auto">
                      <a:xfrm>
                        <a:off x="5179219" y="1921034"/>
                        <a:ext cx="685800" cy="228600"/>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30811" name="Text Box 59"/>
          <p:cNvSpPr txBox="1">
            <a:spLocks noChangeArrowheads="1"/>
          </p:cNvSpPr>
          <p:nvPr/>
        </p:nvSpPr>
        <p:spPr bwMode="auto">
          <a:xfrm>
            <a:off x="1951038" y="2130425"/>
            <a:ext cx="470123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Differentiating once again we conclude that </a:t>
            </a:r>
            <a:r>
              <a:rPr lang="en-US" altLang="ru-RU" sz="1000" b="1" dirty="0" smtClean="0">
                <a:solidFill>
                  <a:srgbClr val="CACAFF">
                    <a:lumMod val="50000"/>
                  </a:srgbClr>
                </a:solidFill>
                <a:latin typeface="Arial" charset="0"/>
              </a:rPr>
              <a:t>accelerations are the same</a:t>
            </a:r>
            <a:endParaRPr lang="ru-RU" altLang="ru-RU" sz="1000" b="1" dirty="0">
              <a:solidFill>
                <a:srgbClr val="CACAFF">
                  <a:lumMod val="50000"/>
                </a:srgbClr>
              </a:solidFill>
              <a:latin typeface="Arial" charset="0"/>
            </a:endParaRPr>
          </a:p>
        </p:txBody>
      </p:sp>
      <p:graphicFrame>
        <p:nvGraphicFramePr>
          <p:cNvPr id="330812" name="Object 60"/>
          <p:cNvGraphicFramePr>
            <a:graphicFrameLocks noChangeAspect="1"/>
          </p:cNvGraphicFramePr>
          <p:nvPr>
            <p:extLst>
              <p:ext uri="{D42A27DB-BD31-4B8C-83A1-F6EECF244321}">
                <p14:modId xmlns:p14="http://schemas.microsoft.com/office/powerpoint/2010/main" val="1912308063"/>
              </p:ext>
            </p:extLst>
          </p:nvPr>
        </p:nvGraphicFramePr>
        <p:xfrm>
          <a:off x="2982911" y="2333685"/>
          <a:ext cx="927100" cy="393700"/>
        </p:xfrm>
        <a:graphic>
          <a:graphicData uri="http://schemas.openxmlformats.org/presentationml/2006/ole">
            <mc:AlternateContent xmlns:mc="http://schemas.openxmlformats.org/markup-compatibility/2006">
              <mc:Choice xmlns:v="urn:schemas-microsoft-com:vml" Requires="v">
                <p:oleObj spid="_x0000_s1414021" name="Формула" r:id="rId9" imgW="927000" imgH="393480" progId="Equation.3">
                  <p:embed/>
                </p:oleObj>
              </mc:Choice>
              <mc:Fallback>
                <p:oleObj name="Формула" r:id="rId9" imgW="927000" imgH="3934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982911" y="2333685"/>
                        <a:ext cx="9271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FF"/>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13" name="Object 61"/>
          <p:cNvGraphicFramePr>
            <a:graphicFrameLocks noChangeAspect="1"/>
          </p:cNvGraphicFramePr>
          <p:nvPr>
            <p:extLst>
              <p:ext uri="{D42A27DB-BD31-4B8C-83A1-F6EECF244321}">
                <p14:modId xmlns:p14="http://schemas.microsoft.com/office/powerpoint/2010/main" val="3128201133"/>
              </p:ext>
            </p:extLst>
          </p:nvPr>
        </p:nvGraphicFramePr>
        <p:xfrm>
          <a:off x="4034013" y="2407833"/>
          <a:ext cx="635000" cy="228600"/>
        </p:xfrm>
        <a:graphic>
          <a:graphicData uri="http://schemas.openxmlformats.org/presentationml/2006/ole">
            <mc:AlternateContent xmlns:mc="http://schemas.openxmlformats.org/markup-compatibility/2006">
              <mc:Choice xmlns:v="urn:schemas-microsoft-com:vml" Requires="v">
                <p:oleObj spid="_x0000_s1414022" name="Equation" r:id="rId11" imgW="634680" imgH="228600" progId="Equation.DSMT4">
                  <p:embed/>
                </p:oleObj>
              </mc:Choice>
              <mc:Fallback>
                <p:oleObj name="Equation" r:id="rId11" imgW="634680" imgH="228600" progId="Equation.DSMT4">
                  <p:embed/>
                  <p:pic>
                    <p:nvPicPr>
                      <p:cNvPr id="0" name=""/>
                      <p:cNvPicPr>
                        <a:picLocks noChangeAspect="1" noChangeArrowheads="1"/>
                      </p:cNvPicPr>
                      <p:nvPr/>
                    </p:nvPicPr>
                    <p:blipFill>
                      <a:blip r:embed="rId12"/>
                      <a:srcRect/>
                      <a:stretch>
                        <a:fillRect/>
                      </a:stretch>
                    </p:blipFill>
                    <p:spPr bwMode="auto">
                      <a:xfrm>
                        <a:off x="4034013" y="2407833"/>
                        <a:ext cx="635000" cy="228600"/>
                      </a:xfrm>
                      <a:prstGeom prst="rect">
                        <a:avLst/>
                      </a:prstGeom>
                      <a:pattFill prst="pct50">
                        <a:fgClr>
                          <a:srgbClr val="FFFF99"/>
                        </a:fgClr>
                        <a:bgClr>
                          <a:schemeClr val="bg1"/>
                        </a:bgClr>
                      </a:pattFill>
                      <a:ln w="9525">
                        <a:solidFill>
                          <a:srgbClr val="FF3300"/>
                        </a:solidFill>
                        <a:miter lim="800000"/>
                        <a:headEnd/>
                        <a:tailEnd/>
                      </a:ln>
                      <a:effectLst/>
                      <a:extLst/>
                    </p:spPr>
                  </p:pic>
                </p:oleObj>
              </mc:Fallback>
            </mc:AlternateContent>
          </a:graphicData>
        </a:graphic>
      </p:graphicFrame>
      <p:sp>
        <p:nvSpPr>
          <p:cNvPr id="330814" name="Text Box 62"/>
          <p:cNvSpPr txBox="1">
            <a:spLocks noChangeArrowheads="1"/>
          </p:cNvSpPr>
          <p:nvPr/>
        </p:nvSpPr>
        <p:spPr bwMode="auto">
          <a:xfrm>
            <a:off x="7004050" y="1443305"/>
            <a:ext cx="1966912"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b="1" dirty="0" smtClean="0">
                <a:solidFill>
                  <a:srgbClr val="9999FF">
                    <a:lumMod val="50000"/>
                  </a:srgbClr>
                </a:solidFill>
                <a:latin typeface="Arial" charset="0"/>
              </a:rPr>
              <a:t>Therefore,  an angular </a:t>
            </a:r>
            <a:r>
              <a:rPr lang="en-US" altLang="ru-RU" sz="1000" b="1" dirty="0">
                <a:solidFill>
                  <a:srgbClr val="9999FF">
                    <a:lumMod val="50000"/>
                  </a:srgbClr>
                </a:solidFill>
                <a:latin typeface="Arial" charset="0"/>
              </a:rPr>
              <a:t>velocity and angular acceleration </a:t>
            </a:r>
            <a:r>
              <a:rPr lang="en-US" altLang="ru-RU" sz="1000" b="1" dirty="0" smtClean="0">
                <a:solidFill>
                  <a:srgbClr val="9999FF">
                    <a:lumMod val="50000"/>
                  </a:srgbClr>
                </a:solidFill>
                <a:latin typeface="Arial" charset="0"/>
              </a:rPr>
              <a:t>of a body in plane motion</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do not depend on the pole choice, and </a:t>
            </a:r>
            <a:r>
              <a:rPr lang="ru-RU" altLang="ru-RU" sz="1000" b="1" dirty="0" smtClean="0">
                <a:solidFill>
                  <a:srgbClr val="9999FF">
                    <a:lumMod val="50000"/>
                  </a:srgbClr>
                </a:solidFill>
                <a:latin typeface="Arial" charset="0"/>
              </a:rPr>
              <a:t> </a:t>
            </a:r>
            <a:r>
              <a:rPr lang="en-US" altLang="ru-RU" sz="1000" b="1" dirty="0" smtClean="0">
                <a:solidFill>
                  <a:srgbClr val="9999FF">
                    <a:lumMod val="50000"/>
                  </a:srgbClr>
                </a:solidFill>
                <a:latin typeface="Arial" charset="0"/>
              </a:rPr>
              <a:t>they can be represented by the vectors perpendicular to the plane of motion.</a:t>
            </a:r>
            <a:endParaRPr lang="ru-RU" altLang="ru-RU" sz="1000" b="1" dirty="0">
              <a:solidFill>
                <a:srgbClr val="9999FF">
                  <a:lumMod val="50000"/>
                </a:srgbClr>
              </a:solidFill>
              <a:latin typeface="Arial" charset="0"/>
            </a:endParaRPr>
          </a:p>
        </p:txBody>
      </p:sp>
      <p:grpSp>
        <p:nvGrpSpPr>
          <p:cNvPr id="330828" name="Group 76"/>
          <p:cNvGrpSpPr>
            <a:grpSpLocks/>
          </p:cNvGrpSpPr>
          <p:nvPr/>
        </p:nvGrpSpPr>
        <p:grpSpPr bwMode="auto">
          <a:xfrm>
            <a:off x="6905625" y="2724150"/>
            <a:ext cx="2114550" cy="1047750"/>
            <a:chOff x="4218" y="1716"/>
            <a:chExt cx="1332" cy="660"/>
          </a:xfrm>
        </p:grpSpPr>
        <p:sp>
          <p:nvSpPr>
            <p:cNvPr id="330815" name="Oval 63"/>
            <p:cNvSpPr>
              <a:spLocks noChangeArrowheads="1"/>
            </p:cNvSpPr>
            <p:nvPr/>
          </p:nvSpPr>
          <p:spPr bwMode="auto">
            <a:xfrm>
              <a:off x="4650" y="2154"/>
              <a:ext cx="678" cy="11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17" name="AutoShape 65"/>
            <p:cNvSpPr>
              <a:spLocks noChangeArrowheads="1"/>
            </p:cNvSpPr>
            <p:nvPr/>
          </p:nvSpPr>
          <p:spPr bwMode="auto">
            <a:xfrm>
              <a:off x="4907" y="1763"/>
              <a:ext cx="56" cy="276"/>
            </a:xfrm>
            <a:prstGeom prst="upArrow">
              <a:avLst>
                <a:gd name="adj1" fmla="val 50000"/>
                <a:gd name="adj2" fmla="val 123214"/>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16" name="AutoShape 64"/>
            <p:cNvSpPr>
              <a:spLocks noChangeArrowheads="1"/>
            </p:cNvSpPr>
            <p:nvPr/>
          </p:nvSpPr>
          <p:spPr bwMode="auto">
            <a:xfrm>
              <a:off x="4908" y="1944"/>
              <a:ext cx="56" cy="276"/>
            </a:xfrm>
            <a:prstGeom prst="upArrow">
              <a:avLst>
                <a:gd name="adj1" fmla="val 50000"/>
                <a:gd name="adj2" fmla="val 12321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18" name="Line 66"/>
            <p:cNvSpPr>
              <a:spLocks noChangeShapeType="1"/>
            </p:cNvSpPr>
            <p:nvPr/>
          </p:nvSpPr>
          <p:spPr bwMode="auto">
            <a:xfrm>
              <a:off x="4296" y="2298"/>
              <a:ext cx="90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19" name="Line 67"/>
            <p:cNvSpPr>
              <a:spLocks noChangeShapeType="1"/>
            </p:cNvSpPr>
            <p:nvPr/>
          </p:nvSpPr>
          <p:spPr bwMode="auto">
            <a:xfrm flipV="1">
              <a:off x="4301" y="2105"/>
              <a:ext cx="570" cy="192"/>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20" name="Line 68"/>
            <p:cNvSpPr>
              <a:spLocks noChangeShapeType="1"/>
            </p:cNvSpPr>
            <p:nvPr/>
          </p:nvSpPr>
          <p:spPr bwMode="auto">
            <a:xfrm rot="-5400000">
              <a:off x="4139" y="2129"/>
              <a:ext cx="336"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21" name="Rectangle 69"/>
            <p:cNvSpPr>
              <a:spLocks noChangeArrowheads="1"/>
            </p:cNvSpPr>
            <p:nvPr/>
          </p:nvSpPr>
          <p:spPr bwMode="auto">
            <a:xfrm>
              <a:off x="4218" y="1716"/>
              <a:ext cx="1332" cy="66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22" name="Object 70"/>
            <p:cNvGraphicFramePr>
              <a:graphicFrameLocks noChangeAspect="1"/>
            </p:cNvGraphicFramePr>
            <p:nvPr/>
          </p:nvGraphicFramePr>
          <p:xfrm>
            <a:off x="5014" y="1974"/>
            <a:ext cx="352" cy="144"/>
          </p:xfrm>
          <a:graphic>
            <a:graphicData uri="http://schemas.openxmlformats.org/presentationml/2006/ole">
              <mc:AlternateContent xmlns:mc="http://schemas.openxmlformats.org/markup-compatibility/2006">
                <mc:Choice xmlns:v="urn:schemas-microsoft-com:vml" Requires="v">
                  <p:oleObj spid="_x0000_s1414023" name="Формула" r:id="rId13" imgW="558720" imgH="228600" progId="Equation.3">
                    <p:embed/>
                  </p:oleObj>
                </mc:Choice>
                <mc:Fallback>
                  <p:oleObj name="Формула" r:id="rId13" imgW="558720" imgH="2286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014" y="1974"/>
                          <a:ext cx="35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23" name="Object 71"/>
            <p:cNvGraphicFramePr>
              <a:graphicFrameLocks noChangeAspect="1"/>
            </p:cNvGraphicFramePr>
            <p:nvPr/>
          </p:nvGraphicFramePr>
          <p:xfrm>
            <a:off x="5011" y="1799"/>
            <a:ext cx="320" cy="144"/>
          </p:xfrm>
          <a:graphic>
            <a:graphicData uri="http://schemas.openxmlformats.org/presentationml/2006/ole">
              <mc:AlternateContent xmlns:mc="http://schemas.openxmlformats.org/markup-compatibility/2006">
                <mc:Choice xmlns:v="urn:schemas-microsoft-com:vml" Requires="v">
                  <p:oleObj spid="_x0000_s1414024" name="Формула" r:id="rId15" imgW="507960" imgH="228600" progId="Equation.3">
                    <p:embed/>
                  </p:oleObj>
                </mc:Choice>
                <mc:Fallback>
                  <p:oleObj name="Формула" r:id="rId15" imgW="507960" imgH="2286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011" y="1799"/>
                          <a:ext cx="3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24" name="Line 72"/>
            <p:cNvSpPr>
              <a:spLocks noChangeShapeType="1"/>
            </p:cNvSpPr>
            <p:nvPr/>
          </p:nvSpPr>
          <p:spPr bwMode="auto">
            <a:xfrm flipH="1" flipV="1">
              <a:off x="4305" y="2163"/>
              <a:ext cx="1" cy="13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0825" name="Object 73"/>
            <p:cNvGraphicFramePr>
              <a:graphicFrameLocks noChangeAspect="1"/>
            </p:cNvGraphicFramePr>
            <p:nvPr/>
          </p:nvGraphicFramePr>
          <p:xfrm>
            <a:off x="4341" y="2089"/>
            <a:ext cx="88" cy="128"/>
          </p:xfrm>
          <a:graphic>
            <a:graphicData uri="http://schemas.openxmlformats.org/presentationml/2006/ole">
              <mc:AlternateContent xmlns:mc="http://schemas.openxmlformats.org/markup-compatibility/2006">
                <mc:Choice xmlns:v="urn:schemas-microsoft-com:vml" Requires="v">
                  <p:oleObj spid="_x0000_s1414025" name="Формула" r:id="rId17" imgW="139680" imgH="203040" progId="Equation.3">
                    <p:embed/>
                  </p:oleObj>
                </mc:Choice>
                <mc:Fallback>
                  <p:oleObj name="Формула" r:id="rId17" imgW="139680" imgH="2030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341" y="2089"/>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27" name="Text Box 75"/>
            <p:cNvSpPr txBox="1">
              <a:spLocks noChangeArrowheads="1"/>
            </p:cNvSpPr>
            <p:nvPr/>
          </p:nvSpPr>
          <p:spPr bwMode="auto">
            <a:xfrm>
              <a:off x="4280" y="1891"/>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336600"/>
                  </a:solidFill>
                  <a:latin typeface="Times New Roman" pitchFamily="18" charset="0"/>
                  <a:cs typeface="Times New Roman" pitchFamily="18" charset="0"/>
                </a:rPr>
                <a:t>z</a:t>
              </a:r>
              <a:endParaRPr lang="ru-RU" altLang="ru-RU" sz="1100" b="1" i="1" dirty="0">
                <a:solidFill>
                  <a:srgbClr val="336600"/>
                </a:solidFill>
                <a:latin typeface="Times New Roman" pitchFamily="18" charset="0"/>
                <a:cs typeface="Times New Roman" pitchFamily="18" charset="0"/>
              </a:endParaRPr>
            </a:p>
          </p:txBody>
        </p:sp>
      </p:grpSp>
      <p:sp>
        <p:nvSpPr>
          <p:cNvPr id="330829" name="Rectangle 77"/>
          <p:cNvSpPr>
            <a:spLocks noChangeArrowheads="1"/>
          </p:cNvSpPr>
          <p:nvPr/>
        </p:nvSpPr>
        <p:spPr bwMode="auto">
          <a:xfrm>
            <a:off x="160338" y="2790825"/>
            <a:ext cx="6705600"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a:solidFill>
                  <a:srgbClr val="FF0000"/>
                </a:solidFill>
              </a:rPr>
              <a:t>Determination of the </a:t>
            </a:r>
            <a:r>
              <a:rPr lang="en-US" sz="1000" b="1" dirty="0" smtClean="0">
                <a:solidFill>
                  <a:srgbClr val="FF0000"/>
                </a:solidFill>
              </a:rPr>
              <a:t> </a:t>
            </a:r>
            <a:r>
              <a:rPr lang="en-US" sz="1000" b="1" dirty="0">
                <a:solidFill>
                  <a:srgbClr val="FF0000"/>
                </a:solidFill>
              </a:rPr>
              <a:t>Velocity of a Point of a </a:t>
            </a:r>
            <a:r>
              <a:rPr lang="en-US" sz="1000" b="1" dirty="0" smtClean="0">
                <a:solidFill>
                  <a:srgbClr val="FF0000"/>
                </a:solidFill>
              </a:rPr>
              <a:t>Body. </a:t>
            </a:r>
            <a:r>
              <a:rPr lang="en-US" sz="1000" b="1" dirty="0" smtClean="0">
                <a:solidFill>
                  <a:srgbClr val="9999FF">
                    <a:lumMod val="50000"/>
                  </a:srgbClr>
                </a:solidFill>
              </a:rPr>
              <a:t>Velocity </a:t>
            </a:r>
            <a:r>
              <a:rPr lang="en-US" sz="1000" b="1" dirty="0">
                <a:solidFill>
                  <a:srgbClr val="9999FF">
                    <a:lumMod val="50000"/>
                  </a:srgbClr>
                </a:solidFill>
              </a:rPr>
              <a:t>of any point of a body is the geometrical sum of the velocity of any other point taken as the pole and the velocity of rotation of point about the pole.</a:t>
            </a:r>
            <a:endParaRPr lang="ru-RU" sz="1000" b="1" dirty="0">
              <a:solidFill>
                <a:srgbClr val="9999FF">
                  <a:lumMod val="50000"/>
                </a:srgbClr>
              </a:solidFill>
            </a:endParaRPr>
          </a:p>
          <a:p>
            <a:pPr>
              <a:buClr>
                <a:srgbClr val="00007D"/>
              </a:buClr>
            </a:pPr>
            <a:r>
              <a:rPr lang="en-US" sz="1000" dirty="0">
                <a:solidFill>
                  <a:srgbClr val="000000"/>
                </a:solidFill>
              </a:rPr>
              <a:t> </a:t>
            </a:r>
            <a:endParaRPr lang="ru-RU" sz="1000" dirty="0">
              <a:solidFill>
                <a:srgbClr val="000000"/>
              </a:solidFill>
            </a:endParaRPr>
          </a:p>
          <a:p>
            <a:pPr>
              <a:buClr>
                <a:srgbClr val="00007D"/>
              </a:buClr>
            </a:pPr>
            <a:r>
              <a:rPr lang="ru-RU" altLang="ru-RU" sz="1000" dirty="0" smtClean="0">
                <a:solidFill>
                  <a:srgbClr val="000000"/>
                </a:solidFill>
              </a:rPr>
              <a:t>. </a:t>
            </a:r>
            <a:endParaRPr lang="ru-RU" altLang="ru-RU" sz="1000" dirty="0">
              <a:solidFill>
                <a:srgbClr val="000000"/>
              </a:solidFill>
            </a:endParaRPr>
          </a:p>
        </p:txBody>
      </p:sp>
      <p:sp>
        <p:nvSpPr>
          <p:cNvPr id="330850" name="Text Box 98"/>
          <p:cNvSpPr txBox="1">
            <a:spLocks noChangeArrowheads="1"/>
          </p:cNvSpPr>
          <p:nvPr/>
        </p:nvSpPr>
        <p:spPr bwMode="auto">
          <a:xfrm>
            <a:off x="1657350" y="3178621"/>
            <a:ext cx="46482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solidFill>
                  <a:srgbClr val="000000"/>
                </a:solidFill>
                <a:latin typeface="Arial" charset="0"/>
              </a:rPr>
              <a:t>The position of </a:t>
            </a:r>
            <a:r>
              <a:rPr lang="en-US" sz="1000" dirty="0" smtClean="0">
                <a:solidFill>
                  <a:srgbClr val="000000"/>
                </a:solidFill>
                <a:latin typeface="Arial" charset="0"/>
              </a:rPr>
              <a:t>the </a:t>
            </a:r>
            <a:r>
              <a:rPr lang="en-US" sz="1000" dirty="0">
                <a:solidFill>
                  <a:srgbClr val="000000"/>
                </a:solidFill>
                <a:latin typeface="Arial" charset="0"/>
              </a:rPr>
              <a:t>point </a:t>
            </a:r>
            <a:r>
              <a:rPr lang="en-US" sz="1000" i="1" dirty="0" smtClean="0">
                <a:solidFill>
                  <a:srgbClr val="000000"/>
                </a:solidFill>
                <a:latin typeface="Arial" charset="0"/>
              </a:rPr>
              <a:t>B</a:t>
            </a:r>
            <a:r>
              <a:rPr lang="en-US" sz="1000" dirty="0" smtClean="0">
                <a:solidFill>
                  <a:srgbClr val="000000"/>
                </a:solidFill>
                <a:latin typeface="Arial" charset="0"/>
              </a:rPr>
              <a:t> is </a:t>
            </a:r>
            <a:r>
              <a:rPr lang="en-US" sz="1000" dirty="0">
                <a:solidFill>
                  <a:srgbClr val="000000"/>
                </a:solidFill>
                <a:latin typeface="Arial" charset="0"/>
              </a:rPr>
              <a:t>specified by the </a:t>
            </a:r>
            <a:r>
              <a:rPr lang="en-US" sz="1000" dirty="0" smtClean="0">
                <a:solidFill>
                  <a:srgbClr val="000000"/>
                </a:solidFill>
                <a:latin typeface="Arial" charset="0"/>
              </a:rPr>
              <a:t>radius vector</a:t>
            </a:r>
            <a:endParaRPr lang="ru-RU" altLang="ru-RU" sz="1000" dirty="0">
              <a:solidFill>
                <a:srgbClr val="000000"/>
              </a:solidFill>
              <a:latin typeface="Arial" charset="0"/>
            </a:endParaRPr>
          </a:p>
        </p:txBody>
      </p:sp>
      <p:sp>
        <p:nvSpPr>
          <p:cNvPr id="330852" name="Text Box 100"/>
          <p:cNvSpPr txBox="1">
            <a:spLocks noChangeArrowheads="1"/>
          </p:cNvSpPr>
          <p:nvPr/>
        </p:nvSpPr>
        <p:spPr bwMode="auto">
          <a:xfrm>
            <a:off x="2109228" y="3386851"/>
            <a:ext cx="187583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Differentiating one can obtain</a:t>
            </a:r>
            <a:endParaRPr lang="ru-RU" altLang="ru-RU" sz="1000" dirty="0">
              <a:solidFill>
                <a:srgbClr val="000000"/>
              </a:solidFill>
              <a:latin typeface="Arial" charset="0"/>
            </a:endParaRPr>
          </a:p>
        </p:txBody>
      </p:sp>
      <p:grpSp>
        <p:nvGrpSpPr>
          <p:cNvPr id="330858" name="Group 106"/>
          <p:cNvGrpSpPr>
            <a:grpSpLocks/>
          </p:cNvGrpSpPr>
          <p:nvPr/>
        </p:nvGrpSpPr>
        <p:grpSpPr bwMode="auto">
          <a:xfrm>
            <a:off x="417513" y="3789363"/>
            <a:ext cx="1668462" cy="1152525"/>
            <a:chOff x="293" y="2387"/>
            <a:chExt cx="1051" cy="726"/>
          </a:xfrm>
        </p:grpSpPr>
        <p:sp>
          <p:nvSpPr>
            <p:cNvPr id="330831" name="Oval 79"/>
            <p:cNvSpPr>
              <a:spLocks noChangeArrowheads="1"/>
            </p:cNvSpPr>
            <p:nvPr/>
          </p:nvSpPr>
          <p:spPr bwMode="auto">
            <a:xfrm rot="4951626">
              <a:off x="497" y="2231"/>
              <a:ext cx="636" cy="94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32" name="Line 80"/>
            <p:cNvSpPr>
              <a:spLocks noChangeShapeType="1"/>
            </p:cNvSpPr>
            <p:nvPr/>
          </p:nvSpPr>
          <p:spPr bwMode="auto">
            <a:xfrm>
              <a:off x="293" y="3113"/>
              <a:ext cx="103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33" name="Line 81"/>
            <p:cNvSpPr>
              <a:spLocks noChangeShapeType="1"/>
            </p:cNvSpPr>
            <p:nvPr/>
          </p:nvSpPr>
          <p:spPr bwMode="auto">
            <a:xfrm rot="-5400000">
              <a:off x="-44" y="2770"/>
              <a:ext cx="68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36" name="Oval 84"/>
            <p:cNvSpPr>
              <a:spLocks noChangeArrowheads="1"/>
            </p:cNvSpPr>
            <p:nvPr/>
          </p:nvSpPr>
          <p:spPr bwMode="auto">
            <a:xfrm>
              <a:off x="743" y="2930"/>
              <a:ext cx="44" cy="4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37" name="Oval 85"/>
            <p:cNvSpPr>
              <a:spLocks noChangeArrowheads="1"/>
            </p:cNvSpPr>
            <p:nvPr/>
          </p:nvSpPr>
          <p:spPr bwMode="auto">
            <a:xfrm>
              <a:off x="766" y="2500"/>
              <a:ext cx="44" cy="4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38" name="Text Box 86"/>
            <p:cNvSpPr txBox="1">
              <a:spLocks noChangeArrowheads="1"/>
            </p:cNvSpPr>
            <p:nvPr/>
          </p:nvSpPr>
          <p:spPr bwMode="auto">
            <a:xfrm>
              <a:off x="757" y="2892"/>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sp>
          <p:nvSpPr>
            <p:cNvPr id="330839" name="Text Box 87"/>
            <p:cNvSpPr txBox="1">
              <a:spLocks noChangeArrowheads="1"/>
            </p:cNvSpPr>
            <p:nvPr/>
          </p:nvSpPr>
          <p:spPr bwMode="auto">
            <a:xfrm>
              <a:off x="804" y="2441"/>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0843" name="Freeform 91"/>
            <p:cNvSpPr>
              <a:spLocks/>
            </p:cNvSpPr>
            <p:nvPr/>
          </p:nvSpPr>
          <p:spPr bwMode="auto">
            <a:xfrm flipV="1">
              <a:off x="318" y="2698"/>
              <a:ext cx="1026" cy="382"/>
            </a:xfrm>
            <a:custGeom>
              <a:avLst/>
              <a:gdLst>
                <a:gd name="T0" fmla="*/ 0 w 924"/>
                <a:gd name="T1" fmla="*/ 116 h 268"/>
                <a:gd name="T2" fmla="*/ 294 w 924"/>
                <a:gd name="T3" fmla="*/ 20 h 268"/>
                <a:gd name="T4" fmla="*/ 606 w 924"/>
                <a:gd name="T5" fmla="*/ 236 h 268"/>
                <a:gd name="T6" fmla="*/ 924 w 924"/>
                <a:gd name="T7" fmla="*/ 212 h 268"/>
              </a:gdLst>
              <a:ahLst/>
              <a:cxnLst>
                <a:cxn ang="0">
                  <a:pos x="T0" y="T1"/>
                </a:cxn>
                <a:cxn ang="0">
                  <a:pos x="T2" y="T3"/>
                </a:cxn>
                <a:cxn ang="0">
                  <a:pos x="T4" y="T5"/>
                </a:cxn>
                <a:cxn ang="0">
                  <a:pos x="T6" y="T7"/>
                </a:cxn>
              </a:cxnLst>
              <a:rect l="0" t="0" r="r" b="b"/>
              <a:pathLst>
                <a:path w="924" h="268">
                  <a:moveTo>
                    <a:pt x="0" y="116"/>
                  </a:moveTo>
                  <a:cubicBezTo>
                    <a:pt x="96" y="58"/>
                    <a:pt x="193" y="0"/>
                    <a:pt x="294" y="20"/>
                  </a:cubicBezTo>
                  <a:cubicBezTo>
                    <a:pt x="395" y="40"/>
                    <a:pt x="501" y="204"/>
                    <a:pt x="606" y="236"/>
                  </a:cubicBezTo>
                  <a:cubicBezTo>
                    <a:pt x="711" y="268"/>
                    <a:pt x="871" y="216"/>
                    <a:pt x="924" y="212"/>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30866" name="Group 114"/>
          <p:cNvGrpSpPr>
            <a:grpSpLocks/>
          </p:cNvGrpSpPr>
          <p:nvPr/>
        </p:nvGrpSpPr>
        <p:grpSpPr bwMode="auto">
          <a:xfrm>
            <a:off x="200025" y="4010025"/>
            <a:ext cx="1223963" cy="1176338"/>
            <a:chOff x="1818" y="2580"/>
            <a:chExt cx="771" cy="741"/>
          </a:xfrm>
        </p:grpSpPr>
        <p:sp>
          <p:nvSpPr>
            <p:cNvPr id="330847" name="Text Box 95"/>
            <p:cNvSpPr txBox="1">
              <a:spLocks noChangeArrowheads="1"/>
            </p:cNvSpPr>
            <p:nvPr/>
          </p:nvSpPr>
          <p:spPr bwMode="auto">
            <a:xfrm>
              <a:off x="1818" y="3167"/>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O</a:t>
              </a:r>
              <a:endParaRPr lang="ru-RU" altLang="ru-RU" sz="1000" b="1" i="1">
                <a:solidFill>
                  <a:srgbClr val="000000"/>
                </a:solidFill>
                <a:latin typeface="Arial" charset="0"/>
              </a:endParaRPr>
            </a:p>
          </p:txBody>
        </p:sp>
        <p:sp>
          <p:nvSpPr>
            <p:cNvPr id="330844" name="Line 92"/>
            <p:cNvSpPr>
              <a:spLocks noChangeShapeType="1"/>
            </p:cNvSpPr>
            <p:nvPr/>
          </p:nvSpPr>
          <p:spPr bwMode="auto">
            <a:xfrm flipV="1">
              <a:off x="2430" y="2592"/>
              <a:ext cx="18" cy="40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45" name="Line 93"/>
            <p:cNvSpPr>
              <a:spLocks noChangeShapeType="1"/>
            </p:cNvSpPr>
            <p:nvPr/>
          </p:nvSpPr>
          <p:spPr bwMode="auto">
            <a:xfrm flipV="1">
              <a:off x="1944" y="3000"/>
              <a:ext cx="480" cy="16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46" name="Line 94"/>
            <p:cNvSpPr>
              <a:spLocks noChangeShapeType="1"/>
            </p:cNvSpPr>
            <p:nvPr/>
          </p:nvSpPr>
          <p:spPr bwMode="auto">
            <a:xfrm flipV="1">
              <a:off x="1962" y="2580"/>
              <a:ext cx="480" cy="57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0853" name="Object 101"/>
            <p:cNvGraphicFramePr>
              <a:graphicFrameLocks noChangeAspect="1"/>
            </p:cNvGraphicFramePr>
            <p:nvPr/>
          </p:nvGraphicFramePr>
          <p:xfrm>
            <a:off x="2163" y="2655"/>
            <a:ext cx="96" cy="136"/>
          </p:xfrm>
          <a:graphic>
            <a:graphicData uri="http://schemas.openxmlformats.org/presentationml/2006/ole">
              <mc:AlternateContent xmlns:mc="http://schemas.openxmlformats.org/markup-compatibility/2006">
                <mc:Choice xmlns:v="urn:schemas-microsoft-com:vml" Requires="v">
                  <p:oleObj spid="_x0000_s1414026" name="Формула" r:id="rId19" imgW="152280" imgH="215640" progId="Equation.3">
                    <p:embed/>
                  </p:oleObj>
                </mc:Choice>
                <mc:Fallback>
                  <p:oleObj name="Формула" r:id="rId19" imgW="152280" imgH="2156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163" y="2655"/>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54" name="Object 102"/>
            <p:cNvGraphicFramePr>
              <a:graphicFrameLocks noChangeAspect="1"/>
            </p:cNvGraphicFramePr>
            <p:nvPr/>
          </p:nvGraphicFramePr>
          <p:xfrm>
            <a:off x="2252" y="2888"/>
            <a:ext cx="96" cy="136"/>
          </p:xfrm>
          <a:graphic>
            <a:graphicData uri="http://schemas.openxmlformats.org/presentationml/2006/ole">
              <mc:AlternateContent xmlns:mc="http://schemas.openxmlformats.org/markup-compatibility/2006">
                <mc:Choice xmlns:v="urn:schemas-microsoft-com:vml" Requires="v">
                  <p:oleObj spid="_x0000_s1414027" name="Формула" r:id="rId21" imgW="152280" imgH="215640" progId="Equation.3">
                    <p:embed/>
                  </p:oleObj>
                </mc:Choice>
                <mc:Fallback>
                  <p:oleObj name="Формула" r:id="rId21" imgW="152280" imgH="21564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252" y="2888"/>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55" name="Object 103"/>
            <p:cNvGraphicFramePr>
              <a:graphicFrameLocks noChangeAspect="1"/>
            </p:cNvGraphicFramePr>
            <p:nvPr/>
          </p:nvGraphicFramePr>
          <p:xfrm>
            <a:off x="2453" y="2641"/>
            <a:ext cx="136" cy="136"/>
          </p:xfrm>
          <a:graphic>
            <a:graphicData uri="http://schemas.openxmlformats.org/presentationml/2006/ole">
              <mc:AlternateContent xmlns:mc="http://schemas.openxmlformats.org/markup-compatibility/2006">
                <mc:Choice xmlns:v="urn:schemas-microsoft-com:vml" Requires="v">
                  <p:oleObj spid="_x0000_s1414028" name="Формула" r:id="rId23" imgW="215640" imgH="215640" progId="Equation.3">
                    <p:embed/>
                  </p:oleObj>
                </mc:Choice>
                <mc:Fallback>
                  <p:oleObj name="Формула" r:id="rId23" imgW="215640" imgH="21564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2453" y="2641"/>
                          <a:ext cx="13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0860" name="Object 108"/>
          <p:cNvGraphicFramePr>
            <a:graphicFrameLocks noChangeAspect="1"/>
          </p:cNvGraphicFramePr>
          <p:nvPr>
            <p:extLst>
              <p:ext uri="{D42A27DB-BD31-4B8C-83A1-F6EECF244321}">
                <p14:modId xmlns:p14="http://schemas.microsoft.com/office/powerpoint/2010/main" val="777424379"/>
              </p:ext>
            </p:extLst>
          </p:nvPr>
        </p:nvGraphicFramePr>
        <p:xfrm>
          <a:off x="5082731" y="3187700"/>
          <a:ext cx="1257300" cy="215900"/>
        </p:xfrm>
        <a:graphic>
          <a:graphicData uri="http://schemas.openxmlformats.org/presentationml/2006/ole">
            <mc:AlternateContent xmlns:mc="http://schemas.openxmlformats.org/markup-compatibility/2006">
              <mc:Choice xmlns:v="urn:schemas-microsoft-com:vml" Requires="v">
                <p:oleObj spid="_x0000_s1414029" name="Equation" r:id="rId25" imgW="1257120" imgH="215640" progId="Equation.DSMT4">
                  <p:embed/>
                </p:oleObj>
              </mc:Choice>
              <mc:Fallback>
                <p:oleObj name="Equation" r:id="rId25" imgW="1257120" imgH="215640" progId="Equation.DSMT4">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082731" y="3187700"/>
                        <a:ext cx="1257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61" name="Object 109"/>
          <p:cNvGraphicFramePr>
            <a:graphicFrameLocks noChangeAspect="1"/>
          </p:cNvGraphicFramePr>
          <p:nvPr>
            <p:extLst>
              <p:ext uri="{D42A27DB-BD31-4B8C-83A1-F6EECF244321}">
                <p14:modId xmlns:p14="http://schemas.microsoft.com/office/powerpoint/2010/main" val="4285029583"/>
              </p:ext>
            </p:extLst>
          </p:nvPr>
        </p:nvGraphicFramePr>
        <p:xfrm>
          <a:off x="5255713" y="3414130"/>
          <a:ext cx="1574800" cy="393700"/>
        </p:xfrm>
        <a:graphic>
          <a:graphicData uri="http://schemas.openxmlformats.org/presentationml/2006/ole">
            <mc:AlternateContent xmlns:mc="http://schemas.openxmlformats.org/markup-compatibility/2006">
              <mc:Choice xmlns:v="urn:schemas-microsoft-com:vml" Requires="v">
                <p:oleObj spid="_x0000_s1414030" name="Формула" r:id="rId27" imgW="1574640" imgH="393480" progId="Equation.3">
                  <p:embed/>
                </p:oleObj>
              </mc:Choice>
              <mc:Fallback>
                <p:oleObj name="Формула" r:id="rId27" imgW="1574640" imgH="3934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255713" y="3414130"/>
                        <a:ext cx="15748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62" name="AutoShape 110"/>
          <p:cNvSpPr>
            <a:spLocks noChangeArrowheads="1"/>
          </p:cNvSpPr>
          <p:nvPr/>
        </p:nvSpPr>
        <p:spPr bwMode="auto">
          <a:xfrm rot="5400000">
            <a:off x="5250656" y="3890963"/>
            <a:ext cx="361950" cy="1809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63" name="AutoShape 111"/>
          <p:cNvSpPr>
            <a:spLocks noChangeArrowheads="1"/>
          </p:cNvSpPr>
          <p:nvPr/>
        </p:nvSpPr>
        <p:spPr bwMode="auto">
          <a:xfrm rot="5400000">
            <a:off x="5853906" y="3883026"/>
            <a:ext cx="361950" cy="1809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64" name="Object 112"/>
          <p:cNvGraphicFramePr>
            <a:graphicFrameLocks noChangeAspect="1"/>
          </p:cNvGraphicFramePr>
          <p:nvPr>
            <p:extLst>
              <p:ext uri="{D42A27DB-BD31-4B8C-83A1-F6EECF244321}">
                <p14:modId xmlns:p14="http://schemas.microsoft.com/office/powerpoint/2010/main" val="446683208"/>
              </p:ext>
            </p:extLst>
          </p:nvPr>
        </p:nvGraphicFramePr>
        <p:xfrm>
          <a:off x="5284074" y="4205287"/>
          <a:ext cx="342900" cy="215900"/>
        </p:xfrm>
        <a:graphic>
          <a:graphicData uri="http://schemas.openxmlformats.org/presentationml/2006/ole">
            <mc:AlternateContent xmlns:mc="http://schemas.openxmlformats.org/markup-compatibility/2006">
              <mc:Choice xmlns:v="urn:schemas-microsoft-com:vml" Requires="v">
                <p:oleObj spid="_x0000_s1414031" name="Формула" r:id="rId29" imgW="342720" imgH="215640" progId="Equation.3">
                  <p:embed/>
                </p:oleObj>
              </mc:Choice>
              <mc:Fallback>
                <p:oleObj name="Формула" r:id="rId29" imgW="342720" imgH="21564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284074" y="4205287"/>
                        <a:ext cx="342900" cy="2159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65" name="Object 113"/>
          <p:cNvGraphicFramePr>
            <a:graphicFrameLocks noChangeAspect="1"/>
          </p:cNvGraphicFramePr>
          <p:nvPr>
            <p:extLst>
              <p:ext uri="{D42A27DB-BD31-4B8C-83A1-F6EECF244321}">
                <p14:modId xmlns:p14="http://schemas.microsoft.com/office/powerpoint/2010/main" val="1309756830"/>
              </p:ext>
            </p:extLst>
          </p:nvPr>
        </p:nvGraphicFramePr>
        <p:xfrm>
          <a:off x="5944393" y="4208462"/>
          <a:ext cx="342900" cy="215900"/>
        </p:xfrm>
        <a:graphic>
          <a:graphicData uri="http://schemas.openxmlformats.org/presentationml/2006/ole">
            <mc:AlternateContent xmlns:mc="http://schemas.openxmlformats.org/markup-compatibility/2006">
              <mc:Choice xmlns:v="urn:schemas-microsoft-com:vml" Requires="v">
                <p:oleObj spid="_x0000_s1414032" name="Формула" r:id="rId31" imgW="342720" imgH="215640" progId="Equation.3">
                  <p:embed/>
                </p:oleObj>
              </mc:Choice>
              <mc:Fallback>
                <p:oleObj name="Формула" r:id="rId31" imgW="342720" imgH="2156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944393" y="4208462"/>
                        <a:ext cx="342900" cy="2159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48" name="AutoShape 96"/>
          <p:cNvSpPr>
            <a:spLocks noChangeArrowheads="1"/>
          </p:cNvSpPr>
          <p:nvPr/>
        </p:nvSpPr>
        <p:spPr bwMode="auto">
          <a:xfrm rot="-2909249">
            <a:off x="1069976" y="4356100"/>
            <a:ext cx="647700" cy="136525"/>
          </a:xfrm>
          <a:prstGeom prst="rightArrow">
            <a:avLst>
              <a:gd name="adj1" fmla="val 50000"/>
              <a:gd name="adj2" fmla="val 118605"/>
            </a:avLst>
          </a:prstGeom>
          <a:noFill/>
          <a:ln w="9525" algn="ctr">
            <a:solidFill>
              <a:srgbClr val="000080"/>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67" name="Object 115"/>
          <p:cNvGraphicFramePr>
            <a:graphicFrameLocks noChangeAspect="1"/>
          </p:cNvGraphicFramePr>
          <p:nvPr/>
        </p:nvGraphicFramePr>
        <p:xfrm>
          <a:off x="1673225" y="4057650"/>
          <a:ext cx="177800" cy="215900"/>
        </p:xfrm>
        <a:graphic>
          <a:graphicData uri="http://schemas.openxmlformats.org/presentationml/2006/ole">
            <mc:AlternateContent xmlns:mc="http://schemas.openxmlformats.org/markup-compatibility/2006">
              <mc:Choice xmlns:v="urn:schemas-microsoft-com:vml" Requires="v">
                <p:oleObj spid="_x0000_s1414033" name="Формула" r:id="rId33" imgW="177480" imgH="215640" progId="Equation.3">
                  <p:embed/>
                </p:oleObj>
              </mc:Choice>
              <mc:Fallback>
                <p:oleObj name="Формула" r:id="rId33" imgW="177480" imgH="21564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673225" y="4057650"/>
                        <a:ext cx="177800" cy="2159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30868" name="Text Box 116"/>
              <p:cNvSpPr txBox="1">
                <a:spLocks noChangeArrowheads="1"/>
              </p:cNvSpPr>
              <p:nvPr/>
            </p:nvSpPr>
            <p:spPr bwMode="auto">
              <a:xfrm>
                <a:off x="2033589" y="3622625"/>
                <a:ext cx="3189390" cy="888320"/>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algn="just"/>
                <a:r>
                  <a:rPr lang="en-US" sz="1000" dirty="0" smtClean="0">
                    <a:solidFill>
                      <a:srgbClr val="000000"/>
                    </a:solidFill>
                    <a:latin typeface="Arial" charset="0"/>
                  </a:rPr>
                  <a:t>In this equation	the first component </a:t>
                </a:r>
                <a:r>
                  <a:rPr lang="en-US" sz="1000" dirty="0">
                    <a:solidFill>
                      <a:srgbClr val="000000"/>
                    </a:solidFill>
                    <a:latin typeface="Arial" charset="0"/>
                  </a:rPr>
                  <a:t>is equal </a:t>
                </a:r>
                <a:r>
                  <a:rPr lang="en-US" sz="1000" dirty="0" smtClean="0">
                    <a:solidFill>
                      <a:srgbClr val="000000"/>
                    </a:solidFill>
                    <a:latin typeface="Arial" charset="0"/>
                  </a:rPr>
                  <a:t>to </a:t>
                </a:r>
                <a:r>
                  <a:rPr lang="en-US" sz="1000" dirty="0">
                    <a:solidFill>
                      <a:srgbClr val="000000"/>
                    </a:solidFill>
                    <a:latin typeface="Arial" charset="0"/>
                  </a:rPr>
                  <a:t>the</a:t>
                </a:r>
                <a:r>
                  <a:rPr lang="en-US" sz="1000" b="1" dirty="0">
                    <a:solidFill>
                      <a:srgbClr val="000000"/>
                    </a:solidFill>
                    <a:latin typeface="Arial" charset="0"/>
                  </a:rPr>
                  <a:t> </a:t>
                </a:r>
                <a:r>
                  <a:rPr lang="en-US" sz="1000" dirty="0">
                    <a:solidFill>
                      <a:srgbClr val="000000"/>
                    </a:solidFill>
                    <a:latin typeface="Arial" charset="0"/>
                  </a:rPr>
                  <a:t>velocity </a:t>
                </a:r>
                <a:r>
                  <a:rPr lang="en-US" sz="1000" dirty="0" smtClean="0">
                    <a:solidFill>
                      <a:srgbClr val="000000"/>
                    </a:solidFill>
                    <a:latin typeface="Arial" charset="0"/>
                  </a:rPr>
                  <a:t>of the </a:t>
                </a:r>
                <a:r>
                  <a:rPr lang="en-US" sz="1000" dirty="0">
                    <a:solidFill>
                      <a:srgbClr val="000000"/>
                    </a:solidFill>
                    <a:latin typeface="Arial" charset="0"/>
                  </a:rPr>
                  <a:t>pole </a:t>
                </a:r>
                <a:r>
                  <a:rPr lang="en-US" sz="1000" i="1" dirty="0">
                    <a:solidFill>
                      <a:srgbClr val="000000"/>
                    </a:solidFill>
                    <a:latin typeface="Arial" charset="0"/>
                  </a:rPr>
                  <a:t>A</a:t>
                </a:r>
                <a:r>
                  <a:rPr lang="en-US" sz="1000" dirty="0">
                    <a:solidFill>
                      <a:srgbClr val="000000"/>
                    </a:solidFill>
                    <a:latin typeface="Arial" charset="0"/>
                  </a:rPr>
                  <a:t>. </a:t>
                </a:r>
                <a:r>
                  <a:rPr lang="en-US" sz="1000" dirty="0" smtClean="0">
                    <a:solidFill>
                      <a:srgbClr val="000000"/>
                    </a:solidFill>
                    <a:latin typeface="Arial" charset="0"/>
                  </a:rPr>
                  <a:t>The second  </a:t>
                </a:r>
                <a:r>
                  <a:rPr lang="en-US" sz="1000" dirty="0">
                    <a:solidFill>
                      <a:srgbClr val="000000"/>
                    </a:solidFill>
                    <a:latin typeface="Arial" charset="0"/>
                  </a:rPr>
                  <a:t>is equal to the velocity  of </a:t>
                </a:r>
                <a:r>
                  <a:rPr lang="en-US" sz="1000" dirty="0" smtClean="0">
                    <a:solidFill>
                      <a:srgbClr val="000000"/>
                    </a:solidFill>
                    <a:latin typeface="Arial" charset="0"/>
                  </a:rPr>
                  <a:t>the point </a:t>
                </a:r>
                <a:r>
                  <a:rPr lang="en-US" sz="1000" i="1" dirty="0" smtClean="0">
                    <a:solidFill>
                      <a:srgbClr val="000000"/>
                    </a:solidFill>
                    <a:latin typeface="Arial" charset="0"/>
                  </a:rPr>
                  <a:t>B</a:t>
                </a:r>
                <a:r>
                  <a:rPr lang="en-US" sz="1000" dirty="0" smtClean="0">
                    <a:solidFill>
                      <a:srgbClr val="000000"/>
                    </a:solidFill>
                    <a:latin typeface="Arial" charset="0"/>
                  </a:rPr>
                  <a:t> at </a:t>
                </a:r>
                <a14:m>
                  <m:oMath xmlns:m="http://schemas.openxmlformats.org/officeDocument/2006/math">
                    <m:sSub>
                      <m:sSubPr>
                        <m:ctrlPr>
                          <a:rPr lang="en-US" sz="1200" b="1" i="1" smtClean="0">
                            <a:solidFill>
                              <a:srgbClr val="000000"/>
                            </a:solidFill>
                            <a:latin typeface="Cambria Math"/>
                          </a:rPr>
                        </m:ctrlPr>
                      </m:sSubPr>
                      <m:e>
                        <m:r>
                          <a:rPr lang="en-US" sz="1200" b="1" i="1" smtClean="0">
                            <a:solidFill>
                              <a:srgbClr val="000000"/>
                            </a:solidFill>
                            <a:latin typeface="Cambria Math"/>
                          </a:rPr>
                          <m:t>𝒓</m:t>
                        </m:r>
                      </m:e>
                      <m:sub>
                        <m:r>
                          <a:rPr lang="en-US" sz="1200" b="1" i="1" smtClean="0">
                            <a:solidFill>
                              <a:srgbClr val="000000"/>
                            </a:solidFill>
                            <a:latin typeface="Cambria Math"/>
                          </a:rPr>
                          <m:t>𝑨</m:t>
                        </m:r>
                      </m:sub>
                    </m:sSub>
                  </m:oMath>
                </a14:m>
                <a:r>
                  <a:rPr lang="en-US" sz="1000" dirty="0" smtClean="0">
                    <a:solidFill>
                      <a:srgbClr val="000000"/>
                    </a:solidFill>
                    <a:latin typeface="Arial" charset="0"/>
                  </a:rPr>
                  <a:t> =</a:t>
                </a:r>
                <a:r>
                  <a:rPr lang="en-US" sz="1000" dirty="0" err="1" smtClean="0">
                    <a:solidFill>
                      <a:srgbClr val="000000"/>
                    </a:solidFill>
                    <a:latin typeface="Arial" charset="0"/>
                  </a:rPr>
                  <a:t>const</a:t>
                </a:r>
                <a:r>
                  <a:rPr lang="en-US" sz="1000" dirty="0" smtClean="0">
                    <a:solidFill>
                      <a:srgbClr val="000000"/>
                    </a:solidFill>
                    <a:latin typeface="Arial" charset="0"/>
                  </a:rPr>
                  <a:t>, </a:t>
                </a:r>
                <a:r>
                  <a:rPr lang="en-US" sz="1000" dirty="0">
                    <a:solidFill>
                      <a:srgbClr val="000000"/>
                    </a:solidFill>
                    <a:latin typeface="Arial" charset="0"/>
                  </a:rPr>
                  <a:t>i.e., when </a:t>
                </a:r>
                <a:r>
                  <a:rPr lang="en-US" sz="1000" i="1" dirty="0">
                    <a:solidFill>
                      <a:srgbClr val="000000"/>
                    </a:solidFill>
                    <a:latin typeface="Arial" charset="0"/>
                  </a:rPr>
                  <a:t>A</a:t>
                </a:r>
                <a:r>
                  <a:rPr lang="en-US" sz="1000" dirty="0">
                    <a:solidFill>
                      <a:srgbClr val="000000"/>
                    </a:solidFill>
                    <a:latin typeface="Arial" charset="0"/>
                  </a:rPr>
                  <a:t> is fixed or, in other words</a:t>
                </a:r>
                <a:r>
                  <a:rPr lang="en-US" sz="1000" dirty="0" smtClean="0">
                    <a:solidFill>
                      <a:srgbClr val="000000"/>
                    </a:solidFill>
                    <a:latin typeface="Arial" charset="0"/>
                  </a:rPr>
                  <a:t>, </a:t>
                </a:r>
                <a:r>
                  <a:rPr lang="en-US" sz="1000" dirty="0">
                    <a:solidFill>
                      <a:srgbClr val="000000"/>
                    </a:solidFill>
                    <a:latin typeface="Arial" charset="0"/>
                  </a:rPr>
                  <a:t>when the section </a:t>
                </a:r>
                <a:r>
                  <a:rPr lang="en-US" sz="1000" dirty="0" smtClean="0">
                    <a:solidFill>
                      <a:srgbClr val="000000"/>
                    </a:solidFill>
                    <a:latin typeface="Arial" charset="0"/>
                  </a:rPr>
                  <a:t> </a:t>
                </a:r>
                <a:r>
                  <a:rPr lang="en-US" sz="1000" dirty="0">
                    <a:solidFill>
                      <a:srgbClr val="000000"/>
                    </a:solidFill>
                    <a:latin typeface="Arial" charset="0"/>
                  </a:rPr>
                  <a:t>rotates </a:t>
                </a:r>
                <a:r>
                  <a:rPr lang="en-US" sz="1000" dirty="0" smtClean="0">
                    <a:solidFill>
                      <a:srgbClr val="000000"/>
                    </a:solidFill>
                    <a:latin typeface="Arial" charset="0"/>
                  </a:rPr>
                  <a:t>about the </a:t>
                </a:r>
                <a:r>
                  <a:rPr lang="en-US" sz="1000" dirty="0">
                    <a:solidFill>
                      <a:srgbClr val="000000"/>
                    </a:solidFill>
                    <a:latin typeface="Arial" charset="0"/>
                  </a:rPr>
                  <a:t>pole </a:t>
                </a:r>
                <a:r>
                  <a:rPr lang="en-US" sz="1000" i="1" dirty="0">
                    <a:solidFill>
                      <a:srgbClr val="000000"/>
                    </a:solidFill>
                    <a:latin typeface="Arial" charset="0"/>
                  </a:rPr>
                  <a:t>A</a:t>
                </a:r>
                <a:r>
                  <a:rPr lang="en-US" sz="1000" dirty="0">
                    <a:solidFill>
                      <a:srgbClr val="000000"/>
                    </a:solidFill>
                    <a:latin typeface="Arial" charset="0"/>
                  </a:rPr>
                  <a:t>.</a:t>
                </a:r>
                <a:endParaRPr lang="ru-RU" altLang="ru-RU" sz="1000" dirty="0">
                  <a:solidFill>
                    <a:srgbClr val="000000"/>
                  </a:solidFill>
                  <a:latin typeface="Arial" charset="0"/>
                </a:endParaRPr>
              </a:p>
            </p:txBody>
          </p:sp>
        </mc:Choice>
        <mc:Fallback xmlns="">
          <p:sp>
            <p:nvSpPr>
              <p:cNvPr id="330868" name="Text Box 116"/>
              <p:cNvSpPr txBox="1">
                <a:spLocks noRot="1" noChangeAspect="1" noMove="1" noResize="1" noEditPoints="1" noAdjustHandles="1" noChangeArrowheads="1" noChangeShapeType="1" noTextEdit="1"/>
              </p:cNvSpPr>
              <p:nvPr/>
            </p:nvSpPr>
            <p:spPr bwMode="auto">
              <a:xfrm>
                <a:off x="2033589" y="3622625"/>
                <a:ext cx="3189390" cy="888320"/>
              </a:xfrm>
              <a:prstGeom prst="rect">
                <a:avLst/>
              </a:prstGeom>
              <a:blipFill rotWithShape="1">
                <a:blip r:embed="rId35"/>
                <a:stretch>
                  <a:fillRect b="-2055"/>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30869" name="AutoShape 117"/>
          <p:cNvSpPr>
            <a:spLocks noChangeArrowheads="1"/>
          </p:cNvSpPr>
          <p:nvPr/>
        </p:nvSpPr>
        <p:spPr bwMode="auto">
          <a:xfrm rot="5400000">
            <a:off x="6380811" y="3883027"/>
            <a:ext cx="361950" cy="1809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70" name="Object 118"/>
          <p:cNvGraphicFramePr>
            <a:graphicFrameLocks noChangeAspect="1"/>
          </p:cNvGraphicFramePr>
          <p:nvPr>
            <p:extLst>
              <p:ext uri="{D42A27DB-BD31-4B8C-83A1-F6EECF244321}">
                <p14:modId xmlns:p14="http://schemas.microsoft.com/office/powerpoint/2010/main" val="160846973"/>
              </p:ext>
            </p:extLst>
          </p:nvPr>
        </p:nvGraphicFramePr>
        <p:xfrm>
          <a:off x="6455424" y="4208462"/>
          <a:ext cx="393700" cy="215900"/>
        </p:xfrm>
        <a:graphic>
          <a:graphicData uri="http://schemas.openxmlformats.org/presentationml/2006/ole">
            <mc:AlternateContent xmlns:mc="http://schemas.openxmlformats.org/markup-compatibility/2006">
              <mc:Choice xmlns:v="urn:schemas-microsoft-com:vml" Requires="v">
                <p:oleObj spid="_x0000_s1414034" name="Формула" r:id="rId36" imgW="393480" imgH="215640" progId="Equation.3">
                  <p:embed/>
                </p:oleObj>
              </mc:Choice>
              <mc:Fallback>
                <p:oleObj name="Формула" r:id="rId36" imgW="393480" imgH="2156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6455424" y="4208462"/>
                        <a:ext cx="393700" cy="215900"/>
                      </a:xfrm>
                      <a:prstGeom prst="rect">
                        <a:avLst/>
                      </a:prstGeom>
                      <a:solidFill>
                        <a:srgbClr val="CCFF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71" name="Object 119"/>
          <p:cNvGraphicFramePr>
            <a:graphicFrameLocks noChangeAspect="1"/>
          </p:cNvGraphicFramePr>
          <p:nvPr>
            <p:extLst>
              <p:ext uri="{D42A27DB-BD31-4B8C-83A1-F6EECF244321}">
                <p14:modId xmlns:p14="http://schemas.microsoft.com/office/powerpoint/2010/main" val="355974766"/>
              </p:ext>
            </p:extLst>
          </p:nvPr>
        </p:nvGraphicFramePr>
        <p:xfrm>
          <a:off x="2338828" y="4467226"/>
          <a:ext cx="2260600" cy="254000"/>
        </p:xfrm>
        <a:graphic>
          <a:graphicData uri="http://schemas.openxmlformats.org/presentationml/2006/ole">
            <mc:AlternateContent xmlns:mc="http://schemas.openxmlformats.org/markup-compatibility/2006">
              <mc:Choice xmlns:v="urn:schemas-microsoft-com:vml" Requires="v">
                <p:oleObj spid="_x0000_s1414035" name="Формула" r:id="rId38" imgW="2260440" imgH="253800" progId="Equation.3">
                  <p:embed/>
                </p:oleObj>
              </mc:Choice>
              <mc:Fallback>
                <p:oleObj name="Формула" r:id="rId38" imgW="2260440" imgH="25380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338828" y="4467226"/>
                        <a:ext cx="2260600" cy="25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49" name="AutoShape 97"/>
          <p:cNvSpPr>
            <a:spLocks noChangeArrowheads="1"/>
          </p:cNvSpPr>
          <p:nvPr/>
        </p:nvSpPr>
        <p:spPr bwMode="auto">
          <a:xfrm rot="11044585">
            <a:off x="531813" y="3894138"/>
            <a:ext cx="647700" cy="136525"/>
          </a:xfrm>
          <a:prstGeom prst="rightArrow">
            <a:avLst>
              <a:gd name="adj1" fmla="val 50000"/>
              <a:gd name="adj2" fmla="val 11860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72" name="AutoShape 120"/>
          <p:cNvSpPr>
            <a:spLocks noChangeArrowheads="1"/>
          </p:cNvSpPr>
          <p:nvPr/>
        </p:nvSpPr>
        <p:spPr bwMode="auto">
          <a:xfrm flipH="1">
            <a:off x="1019175" y="4391025"/>
            <a:ext cx="266700" cy="26670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73" name="Object 121"/>
          <p:cNvGraphicFramePr>
            <a:graphicFrameLocks noChangeAspect="1"/>
          </p:cNvGraphicFramePr>
          <p:nvPr/>
        </p:nvGraphicFramePr>
        <p:xfrm>
          <a:off x="465138" y="3649663"/>
          <a:ext cx="228600" cy="215900"/>
        </p:xfrm>
        <a:graphic>
          <a:graphicData uri="http://schemas.openxmlformats.org/presentationml/2006/ole">
            <mc:AlternateContent xmlns:mc="http://schemas.openxmlformats.org/markup-compatibility/2006">
              <mc:Choice xmlns:v="urn:schemas-microsoft-com:vml" Requires="v">
                <p:oleObj spid="_x0000_s1414036" name="Формула" r:id="rId40" imgW="228600" imgH="215640" progId="Equation.3">
                  <p:embed/>
                </p:oleObj>
              </mc:Choice>
              <mc:Fallback>
                <p:oleObj name="Формула" r:id="rId40" imgW="228600" imgH="2156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465138" y="3649663"/>
                        <a:ext cx="228600" cy="2159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74" name="Object 122"/>
          <p:cNvGraphicFramePr>
            <a:graphicFrameLocks noChangeAspect="1"/>
          </p:cNvGraphicFramePr>
          <p:nvPr/>
        </p:nvGraphicFramePr>
        <p:xfrm>
          <a:off x="1016000" y="4273550"/>
          <a:ext cx="152400" cy="139700"/>
        </p:xfrm>
        <a:graphic>
          <a:graphicData uri="http://schemas.openxmlformats.org/presentationml/2006/ole">
            <mc:AlternateContent xmlns:mc="http://schemas.openxmlformats.org/markup-compatibility/2006">
              <mc:Choice xmlns:v="urn:schemas-microsoft-com:vml" Requires="v">
                <p:oleObj spid="_x0000_s1414037" name="Формула" r:id="rId42" imgW="152280" imgH="139680" progId="Equation.3">
                  <p:embed/>
                </p:oleObj>
              </mc:Choice>
              <mc:Fallback>
                <p:oleObj name="Формула" r:id="rId42" imgW="152280" imgH="13968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1016000" y="4273550"/>
                        <a:ext cx="152400" cy="1397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75" name="Object 123"/>
          <p:cNvGraphicFramePr>
            <a:graphicFrameLocks noChangeAspect="1"/>
          </p:cNvGraphicFramePr>
          <p:nvPr>
            <p:extLst>
              <p:ext uri="{D42A27DB-BD31-4B8C-83A1-F6EECF244321}">
                <p14:modId xmlns:p14="http://schemas.microsoft.com/office/powerpoint/2010/main" val="2661370594"/>
              </p:ext>
            </p:extLst>
          </p:nvPr>
        </p:nvGraphicFramePr>
        <p:xfrm>
          <a:off x="5391150" y="4471988"/>
          <a:ext cx="1663700" cy="228600"/>
        </p:xfrm>
        <a:graphic>
          <a:graphicData uri="http://schemas.openxmlformats.org/presentationml/2006/ole">
            <mc:AlternateContent xmlns:mc="http://schemas.openxmlformats.org/markup-compatibility/2006">
              <mc:Choice xmlns:v="urn:schemas-microsoft-com:vml" Requires="v">
                <p:oleObj spid="_x0000_s1414038" name="Equation" r:id="rId44" imgW="1663560" imgH="228600" progId="Equation.DSMT4">
                  <p:embed/>
                </p:oleObj>
              </mc:Choice>
              <mc:Fallback>
                <p:oleObj name="Equation" r:id="rId44" imgW="1663560" imgH="228600" progId="Equation.DSMT4">
                  <p:embed/>
                  <p:pic>
                    <p:nvPicPr>
                      <p:cNvPr id="0" name=""/>
                      <p:cNvPicPr>
                        <a:picLocks noChangeAspect="1" noChangeArrowheads="1"/>
                      </p:cNvPicPr>
                      <p:nvPr/>
                    </p:nvPicPr>
                    <p:blipFill>
                      <a:blip r:embed="rId45"/>
                      <a:srcRect/>
                      <a:stretch>
                        <a:fillRect/>
                      </a:stretch>
                    </p:blipFill>
                    <p:spPr bwMode="auto">
                      <a:xfrm>
                        <a:off x="5391150" y="4471988"/>
                        <a:ext cx="1663700" cy="228600"/>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30877" name="AutoShape 125"/>
          <p:cNvSpPr>
            <a:spLocks noChangeArrowheads="1"/>
          </p:cNvSpPr>
          <p:nvPr/>
        </p:nvSpPr>
        <p:spPr bwMode="auto">
          <a:xfrm rot="-28881753">
            <a:off x="727076" y="3649662"/>
            <a:ext cx="603250" cy="136525"/>
          </a:xfrm>
          <a:prstGeom prst="rightArrow">
            <a:avLst>
              <a:gd name="adj1" fmla="val 50000"/>
              <a:gd name="adj2" fmla="val 110465"/>
            </a:avLst>
          </a:prstGeom>
          <a:solidFill>
            <a:srgbClr val="00008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78" name="AutoShape 126"/>
          <p:cNvSpPr>
            <a:spLocks noChangeArrowheads="1"/>
          </p:cNvSpPr>
          <p:nvPr/>
        </p:nvSpPr>
        <p:spPr bwMode="auto">
          <a:xfrm rot="-2909249">
            <a:off x="1073151" y="4352925"/>
            <a:ext cx="647700" cy="136525"/>
          </a:xfrm>
          <a:prstGeom prst="rightArrow">
            <a:avLst>
              <a:gd name="adj1" fmla="val 50000"/>
              <a:gd name="adj2" fmla="val 11860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879" name="Object 127"/>
          <p:cNvGraphicFramePr>
            <a:graphicFrameLocks noChangeAspect="1"/>
          </p:cNvGraphicFramePr>
          <p:nvPr/>
        </p:nvGraphicFramePr>
        <p:xfrm>
          <a:off x="1652588" y="4094163"/>
          <a:ext cx="177800" cy="215900"/>
        </p:xfrm>
        <a:graphic>
          <a:graphicData uri="http://schemas.openxmlformats.org/presentationml/2006/ole">
            <mc:AlternateContent xmlns:mc="http://schemas.openxmlformats.org/markup-compatibility/2006">
              <mc:Choice xmlns:v="urn:schemas-microsoft-com:vml" Requires="v">
                <p:oleObj spid="_x0000_s1414039" name="Формула" r:id="rId46" imgW="177480" imgH="215640" progId="Equation.3">
                  <p:embed/>
                </p:oleObj>
              </mc:Choice>
              <mc:Fallback>
                <p:oleObj name="Формула" r:id="rId46" imgW="177480" imgH="21564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652588" y="4094163"/>
                        <a:ext cx="177800" cy="2159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80" name="Line 128"/>
          <p:cNvSpPr>
            <a:spLocks noChangeShapeType="1"/>
          </p:cNvSpPr>
          <p:nvPr/>
        </p:nvSpPr>
        <p:spPr bwMode="auto">
          <a:xfrm flipV="1">
            <a:off x="528638" y="3448050"/>
            <a:ext cx="346075" cy="4889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81" name="Line 129"/>
          <p:cNvSpPr>
            <a:spLocks noChangeShapeType="1"/>
          </p:cNvSpPr>
          <p:nvPr/>
        </p:nvSpPr>
        <p:spPr bwMode="auto">
          <a:xfrm>
            <a:off x="873125" y="3451225"/>
            <a:ext cx="752475" cy="476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0882" name="Object 130"/>
          <p:cNvGraphicFramePr>
            <a:graphicFrameLocks noChangeAspect="1"/>
          </p:cNvGraphicFramePr>
          <p:nvPr/>
        </p:nvGraphicFramePr>
        <p:xfrm>
          <a:off x="898525" y="3209925"/>
          <a:ext cx="177800" cy="215900"/>
        </p:xfrm>
        <a:graphic>
          <a:graphicData uri="http://schemas.openxmlformats.org/presentationml/2006/ole">
            <mc:AlternateContent xmlns:mc="http://schemas.openxmlformats.org/markup-compatibility/2006">
              <mc:Choice xmlns:v="urn:schemas-microsoft-com:vml" Requires="v">
                <p:oleObj spid="_x0000_s1414040" name="Формула" r:id="rId47" imgW="177480" imgH="215640" progId="Equation.3">
                  <p:embed/>
                </p:oleObj>
              </mc:Choice>
              <mc:Fallback>
                <p:oleObj name="Формула" r:id="rId47" imgW="177480" imgH="21564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898525" y="3209925"/>
                        <a:ext cx="177800" cy="2159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30883" name="Rectangle 131"/>
              <p:cNvSpPr>
                <a:spLocks noChangeArrowheads="1"/>
              </p:cNvSpPr>
              <p:nvPr/>
            </p:nvSpPr>
            <p:spPr bwMode="auto">
              <a:xfrm>
                <a:off x="2025650" y="4694238"/>
                <a:ext cx="6705600" cy="49371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smtClean="0">
                    <a:solidFill>
                      <a:schemeClr val="bg2">
                        <a:lumMod val="60000"/>
                        <a:lumOff val="40000"/>
                      </a:schemeClr>
                    </a:solidFill>
                  </a:rPr>
                  <a:t>The velocity of rotation of the point </a:t>
                </a:r>
                <a:r>
                  <a:rPr lang="en-US" sz="1100" b="1" i="1" dirty="0">
                    <a:solidFill>
                      <a:schemeClr val="bg2">
                        <a:lumMod val="60000"/>
                        <a:lumOff val="40000"/>
                      </a:schemeClr>
                    </a:solidFill>
                    <a:latin typeface="Times New Roman" pitchFamily="18" charset="0"/>
                    <a:cs typeface="Times New Roman" pitchFamily="18" charset="0"/>
                  </a:rPr>
                  <a:t>B </a:t>
                </a:r>
                <a:r>
                  <a:rPr lang="en-US" sz="1000" b="1" dirty="0">
                    <a:solidFill>
                      <a:schemeClr val="bg2">
                        <a:lumMod val="60000"/>
                        <a:lumOff val="40000"/>
                      </a:schemeClr>
                    </a:solidFill>
                  </a:rPr>
                  <a:t>about pole </a:t>
                </a:r>
                <a:r>
                  <a:rPr lang="en-US" sz="1100" b="1" i="1" dirty="0">
                    <a:solidFill>
                      <a:schemeClr val="bg2">
                        <a:lumMod val="60000"/>
                        <a:lumOff val="40000"/>
                      </a:schemeClr>
                    </a:solidFill>
                    <a:latin typeface="Times New Roman" pitchFamily="18" charset="0"/>
                    <a:cs typeface="Times New Roman" pitchFamily="18" charset="0"/>
                  </a:rPr>
                  <a:t>A</a:t>
                </a:r>
                <a:r>
                  <a:rPr lang="en-US" sz="1000" b="1" dirty="0">
                    <a:solidFill>
                      <a:schemeClr val="bg2">
                        <a:lumMod val="60000"/>
                        <a:lumOff val="40000"/>
                      </a:schemeClr>
                    </a:solidFill>
                  </a:rPr>
                  <a:t> is </a:t>
                </a:r>
                <a14:m>
                  <m:oMath xmlns:m="http://schemas.openxmlformats.org/officeDocument/2006/math">
                    <m:r>
                      <a:rPr lang="en-US" sz="1200" b="1" i="1">
                        <a:solidFill>
                          <a:schemeClr val="bg2">
                            <a:lumMod val="60000"/>
                            <a:lumOff val="40000"/>
                          </a:schemeClr>
                        </a:solidFill>
                        <a:latin typeface="Cambria Math"/>
                        <a:ea typeface="Cambria Math"/>
                      </a:rPr>
                      <m:t>𝝎</m:t>
                    </m:r>
                    <m:r>
                      <a:rPr lang="en-US" sz="1200" b="1" i="1">
                        <a:solidFill>
                          <a:schemeClr val="bg2">
                            <a:lumMod val="60000"/>
                            <a:lumOff val="40000"/>
                          </a:schemeClr>
                        </a:solidFill>
                        <a:latin typeface="Cambria Math"/>
                        <a:ea typeface="Cambria Math"/>
                      </a:rPr>
                      <m:t>∙</m:t>
                    </m:r>
                    <m:r>
                      <a:rPr lang="en-US" sz="1200" b="1" i="1">
                        <a:solidFill>
                          <a:schemeClr val="bg2">
                            <a:lumMod val="60000"/>
                            <a:lumOff val="40000"/>
                          </a:schemeClr>
                        </a:solidFill>
                        <a:latin typeface="Cambria Math"/>
                        <a:ea typeface="Cambria Math"/>
                      </a:rPr>
                      <m:t>𝑨𝑩</m:t>
                    </m:r>
                  </m:oMath>
                </a14:m>
                <a:r>
                  <a:rPr lang="en-US" sz="1000" b="1" dirty="0">
                    <a:solidFill>
                      <a:schemeClr val="bg2">
                        <a:lumMod val="60000"/>
                        <a:lumOff val="40000"/>
                      </a:schemeClr>
                    </a:solidFill>
                  </a:rPr>
                  <a:t>. This velocity is perpendicular to </a:t>
                </a:r>
                <a:r>
                  <a:rPr lang="en-US" sz="1100" b="1" i="1" dirty="0">
                    <a:solidFill>
                      <a:schemeClr val="bg2">
                        <a:lumMod val="60000"/>
                        <a:lumOff val="40000"/>
                      </a:schemeClr>
                    </a:solidFill>
                    <a:latin typeface="Times New Roman" pitchFamily="18" charset="0"/>
                    <a:cs typeface="Times New Roman" pitchFamily="18" charset="0"/>
                  </a:rPr>
                  <a:t>AB.</a:t>
                </a:r>
                <a:r>
                  <a:rPr lang="en-US" sz="1100" dirty="0">
                    <a:solidFill>
                      <a:schemeClr val="bg2">
                        <a:lumMod val="60000"/>
                        <a:lumOff val="40000"/>
                      </a:schemeClr>
                    </a:solidFill>
                    <a:latin typeface="Times New Roman" pitchFamily="18" charset="0"/>
                    <a:cs typeface="Times New Roman" pitchFamily="18" charset="0"/>
                  </a:rPr>
                  <a:t> </a:t>
                </a:r>
                <a:endParaRPr lang="ru-RU" altLang="ru-RU" sz="1100" b="1" dirty="0">
                  <a:solidFill>
                    <a:schemeClr val="bg2">
                      <a:lumMod val="60000"/>
                      <a:lumOff val="40000"/>
                    </a:schemeClr>
                  </a:solidFill>
                  <a:latin typeface="Times New Roman" pitchFamily="18" charset="0"/>
                  <a:cs typeface="Times New Roman" pitchFamily="18" charset="0"/>
                </a:endParaRPr>
              </a:p>
            </p:txBody>
          </p:sp>
        </mc:Choice>
        <mc:Fallback xmlns="">
          <p:sp>
            <p:nvSpPr>
              <p:cNvPr id="330883" name="Rectangle 131"/>
              <p:cNvSpPr>
                <a:spLocks noRot="1" noChangeAspect="1" noMove="1" noResize="1" noEditPoints="1" noAdjustHandles="1" noChangeArrowheads="1" noChangeShapeType="1" noTextEdit="1"/>
              </p:cNvSpPr>
              <p:nvPr/>
            </p:nvSpPr>
            <p:spPr bwMode="auto">
              <a:xfrm>
                <a:off x="2025650" y="4694238"/>
                <a:ext cx="6705600" cy="493712"/>
              </a:xfrm>
              <a:prstGeom prst="rect">
                <a:avLst/>
              </a:prstGeom>
              <a:blipFill rotWithShape="1">
                <a:blip r:embed="rId49"/>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30884" name="Line 132"/>
          <p:cNvSpPr>
            <a:spLocks noChangeShapeType="1"/>
          </p:cNvSpPr>
          <p:nvPr/>
        </p:nvSpPr>
        <p:spPr bwMode="auto">
          <a:xfrm flipH="1">
            <a:off x="1162050" y="4000500"/>
            <a:ext cx="38100" cy="6381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85" name="Line 133"/>
          <p:cNvSpPr>
            <a:spLocks noChangeShapeType="1"/>
          </p:cNvSpPr>
          <p:nvPr/>
        </p:nvSpPr>
        <p:spPr bwMode="auto">
          <a:xfrm flipV="1">
            <a:off x="1143000" y="3228975"/>
            <a:ext cx="95250" cy="188595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86" name="Text Box 134"/>
          <p:cNvSpPr txBox="1">
            <a:spLocks noChangeArrowheads="1"/>
          </p:cNvSpPr>
          <p:nvPr/>
        </p:nvSpPr>
        <p:spPr bwMode="auto">
          <a:xfrm>
            <a:off x="1241425" y="3173413"/>
            <a:ext cx="301686"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9900"/>
                </a:solidFill>
                <a:latin typeface="Times New Roman" pitchFamily="18" charset="0"/>
                <a:cs typeface="Times New Roman" pitchFamily="18" charset="0"/>
              </a:rPr>
              <a:t>x</a:t>
            </a:r>
            <a:r>
              <a:rPr lang="en-US" altLang="ru-RU" sz="1100" b="1" baseline="-25000" dirty="0">
                <a:solidFill>
                  <a:srgbClr val="009900"/>
                </a:solidFill>
                <a:latin typeface="Times New Roman" pitchFamily="18" charset="0"/>
                <a:cs typeface="Times New Roman" pitchFamily="18" charset="0"/>
              </a:rPr>
              <a:t>1</a:t>
            </a:r>
            <a:endParaRPr lang="ru-RU" altLang="ru-RU" sz="1100" b="1" baseline="-25000" dirty="0">
              <a:solidFill>
                <a:srgbClr val="009900"/>
              </a:solidFill>
              <a:latin typeface="Times New Roman" pitchFamily="18" charset="0"/>
              <a:cs typeface="Times New Roman" pitchFamily="18" charset="0"/>
            </a:endParaRPr>
          </a:p>
        </p:txBody>
      </p:sp>
      <p:sp>
        <p:nvSpPr>
          <p:cNvPr id="330887" name="Text Box 135"/>
          <p:cNvSpPr txBox="1">
            <a:spLocks noChangeArrowheads="1"/>
          </p:cNvSpPr>
          <p:nvPr/>
        </p:nvSpPr>
        <p:spPr bwMode="auto">
          <a:xfrm>
            <a:off x="2320237" y="4979457"/>
            <a:ext cx="6347513"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b="1" dirty="0">
                <a:solidFill>
                  <a:srgbClr val="FF0000"/>
                </a:solidFill>
              </a:rPr>
              <a:t>Corollary </a:t>
            </a:r>
            <a:r>
              <a:rPr lang="ru-RU" altLang="ru-RU" sz="1000" b="1" dirty="0">
                <a:solidFill>
                  <a:srgbClr val="FF0000"/>
                </a:solidFill>
              </a:rPr>
              <a:t> </a:t>
            </a:r>
            <a:r>
              <a:rPr lang="ru-RU" altLang="ru-RU" sz="1000" b="1" dirty="0">
                <a:solidFill>
                  <a:srgbClr val="00007D"/>
                </a:solidFill>
              </a:rPr>
              <a:t>– </a:t>
            </a:r>
            <a:r>
              <a:rPr lang="en-US" altLang="ru-RU" sz="1000" b="1" dirty="0">
                <a:solidFill>
                  <a:srgbClr val="9999FF">
                    <a:lumMod val="50000"/>
                  </a:srgbClr>
                </a:solidFill>
              </a:rPr>
              <a:t>T</a:t>
            </a:r>
            <a:r>
              <a:rPr lang="en-US" sz="1000" b="1" dirty="0">
                <a:solidFill>
                  <a:srgbClr val="9999FF">
                    <a:lumMod val="50000"/>
                  </a:srgbClr>
                </a:solidFill>
              </a:rPr>
              <a:t>he projections of the velocities of two points of a rigid body on the straight line joining those points are equal.</a:t>
            </a:r>
            <a:r>
              <a:rPr lang="ru-RU" altLang="ru-RU" sz="1000" b="1" dirty="0">
                <a:solidFill>
                  <a:srgbClr val="9999FF">
                    <a:lumMod val="50000"/>
                  </a:srgbClr>
                </a:solidFill>
              </a:rPr>
              <a:t> </a:t>
            </a:r>
          </a:p>
          <a:p>
            <a:pPr algn="just"/>
            <a:r>
              <a:rPr lang="en-US" sz="1000" dirty="0" smtClean="0">
                <a:solidFill>
                  <a:srgbClr val="000000"/>
                </a:solidFill>
                <a:latin typeface="Arial" charset="0"/>
              </a:rPr>
              <a:t>Projecting both members of the vector equation</a:t>
            </a:r>
            <a:r>
              <a:rPr lang="en-US" sz="1000" b="1" dirty="0" smtClean="0">
                <a:solidFill>
                  <a:srgbClr val="000000"/>
                </a:solidFill>
                <a:latin typeface="Arial" charset="0"/>
              </a:rPr>
              <a:t> </a:t>
            </a:r>
            <a:r>
              <a:rPr lang="en-US" sz="1000" dirty="0" smtClean="0">
                <a:solidFill>
                  <a:srgbClr val="000000"/>
                </a:solidFill>
                <a:latin typeface="Arial" charset="0"/>
              </a:rPr>
              <a:t>on</a:t>
            </a:r>
            <a:r>
              <a:rPr lang="en-US" sz="1000" b="1" dirty="0" smtClean="0">
                <a:solidFill>
                  <a:srgbClr val="000000"/>
                </a:solidFill>
                <a:latin typeface="Arial" charset="0"/>
              </a:rPr>
              <a:t> </a:t>
            </a:r>
            <a:r>
              <a:rPr lang="en-US" altLang="ru-RU" sz="1000" i="1" dirty="0" smtClean="0">
                <a:solidFill>
                  <a:srgbClr val="000000"/>
                </a:solidFill>
                <a:latin typeface="Arial" charset="0"/>
              </a:rPr>
              <a:t>x</a:t>
            </a:r>
            <a:r>
              <a:rPr lang="en-US" altLang="ru-RU" sz="1000" baseline="-25000" dirty="0" smtClean="0">
                <a:solidFill>
                  <a:srgbClr val="000000"/>
                </a:solidFill>
                <a:latin typeface="Arial" charset="0"/>
              </a:rPr>
              <a:t>1 </a:t>
            </a:r>
            <a:r>
              <a:rPr lang="en-US" sz="1000" dirty="0" smtClean="0">
                <a:solidFill>
                  <a:srgbClr val="000000"/>
                </a:solidFill>
                <a:latin typeface="Arial" charset="0"/>
              </a:rPr>
              <a:t>we obtain</a:t>
            </a:r>
          </a:p>
          <a:p>
            <a:pPr algn="just"/>
            <a:endParaRPr lang="en-US" altLang="ru-RU" sz="1000" dirty="0" smtClean="0">
              <a:solidFill>
                <a:srgbClr val="000000"/>
              </a:solidFill>
              <a:latin typeface="Arial" charset="0"/>
            </a:endParaRPr>
          </a:p>
          <a:p>
            <a:r>
              <a:rPr lang="en-US" altLang="ru-RU" sz="1000" dirty="0" smtClean="0">
                <a:solidFill>
                  <a:srgbClr val="000000"/>
                </a:solidFill>
                <a:latin typeface="Arial" charset="0"/>
              </a:rPr>
              <a:t>It </a:t>
            </a:r>
            <a:r>
              <a:rPr lang="en-US" altLang="ru-RU" sz="1000" dirty="0">
                <a:solidFill>
                  <a:srgbClr val="000000"/>
                </a:solidFill>
                <a:latin typeface="Arial" charset="0"/>
              </a:rPr>
              <a:t>is obvious that for the  points lying on the same straight line are </a:t>
            </a:r>
            <a:r>
              <a:rPr lang="en-US" altLang="ru-RU" sz="1000" dirty="0" smtClean="0">
                <a:solidFill>
                  <a:srgbClr val="000000"/>
                </a:solidFill>
                <a:latin typeface="Arial" charset="0"/>
              </a:rPr>
              <a:t>valid  </a:t>
            </a:r>
            <a:r>
              <a:rPr lang="en-US" altLang="ru-RU" sz="1000" dirty="0">
                <a:solidFill>
                  <a:srgbClr val="000000"/>
                </a:solidFill>
                <a:latin typeface="Arial" charset="0"/>
              </a:rPr>
              <a:t>the  following equations:</a:t>
            </a:r>
            <a:endParaRPr lang="ru-RU" alt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330888" name="Object 136"/>
          <p:cNvGraphicFramePr>
            <a:graphicFrameLocks noChangeAspect="1"/>
          </p:cNvGraphicFramePr>
          <p:nvPr>
            <p:extLst>
              <p:ext uri="{D42A27DB-BD31-4B8C-83A1-F6EECF244321}">
                <p14:modId xmlns:p14="http://schemas.microsoft.com/office/powerpoint/2010/main" val="1995862953"/>
              </p:ext>
            </p:extLst>
          </p:nvPr>
        </p:nvGraphicFramePr>
        <p:xfrm>
          <a:off x="6449661" y="5313364"/>
          <a:ext cx="2006600" cy="228600"/>
        </p:xfrm>
        <a:graphic>
          <a:graphicData uri="http://schemas.openxmlformats.org/presentationml/2006/ole">
            <mc:AlternateContent xmlns:mc="http://schemas.openxmlformats.org/markup-compatibility/2006">
              <mc:Choice xmlns:v="urn:schemas-microsoft-com:vml" Requires="v">
                <p:oleObj spid="_x0000_s1414041" name="Equation" r:id="rId50" imgW="2006280" imgH="228600" progId="Equation.DSMT4">
                  <p:embed/>
                </p:oleObj>
              </mc:Choice>
              <mc:Fallback>
                <p:oleObj name="Equation" r:id="rId50" imgW="2006280" imgH="228600" progId="Equation.DSMT4">
                  <p:embed/>
                  <p:pic>
                    <p:nvPicPr>
                      <p:cNvPr id="0" name=""/>
                      <p:cNvPicPr>
                        <a:picLocks noChangeAspect="1" noChangeArrowheads="1"/>
                      </p:cNvPicPr>
                      <p:nvPr/>
                    </p:nvPicPr>
                    <p:blipFill>
                      <a:blip r:embed="rId51"/>
                      <a:srcRect/>
                      <a:stretch>
                        <a:fillRect/>
                      </a:stretch>
                    </p:blipFill>
                    <p:spPr bwMode="auto">
                      <a:xfrm>
                        <a:off x="6449661" y="5313364"/>
                        <a:ext cx="2006600" cy="228600"/>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30889" name="Rectangle 137"/>
          <p:cNvSpPr>
            <a:spLocks noChangeArrowheads="1"/>
          </p:cNvSpPr>
          <p:nvPr/>
        </p:nvSpPr>
        <p:spPr bwMode="auto">
          <a:xfrm rot="335960">
            <a:off x="1025525" y="3978275"/>
            <a:ext cx="171450" cy="161925"/>
          </a:xfrm>
          <a:prstGeom prst="rect">
            <a:avLst/>
          </a:prstGeom>
          <a:noFill/>
          <a:ln w="9525" algn="ctr">
            <a:solidFill>
              <a:srgbClr val="009900"/>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90" name="Line 138"/>
          <p:cNvSpPr>
            <a:spLocks noChangeShapeType="1"/>
          </p:cNvSpPr>
          <p:nvPr/>
        </p:nvSpPr>
        <p:spPr bwMode="auto">
          <a:xfrm flipH="1">
            <a:off x="1203325" y="3476625"/>
            <a:ext cx="20638" cy="495300"/>
          </a:xfrm>
          <a:prstGeom prst="line">
            <a:avLst/>
          </a:prstGeom>
          <a:noFill/>
          <a:ln w="190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91" name="Line 139"/>
          <p:cNvSpPr>
            <a:spLocks noChangeShapeType="1"/>
          </p:cNvSpPr>
          <p:nvPr/>
        </p:nvSpPr>
        <p:spPr bwMode="auto">
          <a:xfrm flipH="1">
            <a:off x="1168400" y="4162425"/>
            <a:ext cx="25400" cy="496888"/>
          </a:xfrm>
          <a:prstGeom prst="line">
            <a:avLst/>
          </a:prstGeom>
          <a:noFill/>
          <a:ln w="19050">
            <a:solidFill>
              <a:srgbClr val="FF33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92" name="Line 140"/>
          <p:cNvSpPr>
            <a:spLocks noChangeShapeType="1"/>
          </p:cNvSpPr>
          <p:nvPr/>
        </p:nvSpPr>
        <p:spPr bwMode="auto">
          <a:xfrm>
            <a:off x="871538" y="3451225"/>
            <a:ext cx="361950" cy="23813"/>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93" name="Line 141"/>
          <p:cNvSpPr>
            <a:spLocks noChangeShapeType="1"/>
          </p:cNvSpPr>
          <p:nvPr/>
        </p:nvSpPr>
        <p:spPr bwMode="auto">
          <a:xfrm>
            <a:off x="1193800" y="4154488"/>
            <a:ext cx="419100" cy="23812"/>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30935" name="Group 183"/>
          <p:cNvGrpSpPr>
            <a:grpSpLocks/>
          </p:cNvGrpSpPr>
          <p:nvPr/>
        </p:nvGrpSpPr>
        <p:grpSpPr bwMode="auto">
          <a:xfrm>
            <a:off x="231775" y="5810250"/>
            <a:ext cx="1473200" cy="762000"/>
            <a:chOff x="146" y="3660"/>
            <a:chExt cx="928" cy="480"/>
          </a:xfrm>
        </p:grpSpPr>
        <p:sp>
          <p:nvSpPr>
            <p:cNvPr id="330895" name="Oval 143"/>
            <p:cNvSpPr>
              <a:spLocks noChangeArrowheads="1"/>
            </p:cNvSpPr>
            <p:nvPr/>
          </p:nvSpPr>
          <p:spPr bwMode="auto">
            <a:xfrm>
              <a:off x="192" y="3660"/>
              <a:ext cx="882" cy="48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96" name="Line 144"/>
            <p:cNvSpPr>
              <a:spLocks noChangeShapeType="1"/>
            </p:cNvSpPr>
            <p:nvPr/>
          </p:nvSpPr>
          <p:spPr bwMode="auto">
            <a:xfrm>
              <a:off x="288" y="3900"/>
              <a:ext cx="68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897" name="Oval 145"/>
            <p:cNvSpPr>
              <a:spLocks noChangeArrowheads="1"/>
            </p:cNvSpPr>
            <p:nvPr/>
          </p:nvSpPr>
          <p:spPr bwMode="auto">
            <a:xfrm>
              <a:off x="282" y="3882"/>
              <a:ext cx="44" cy="44"/>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98" name="Oval 146"/>
            <p:cNvSpPr>
              <a:spLocks noChangeArrowheads="1"/>
            </p:cNvSpPr>
            <p:nvPr/>
          </p:nvSpPr>
          <p:spPr bwMode="auto">
            <a:xfrm>
              <a:off x="605" y="3881"/>
              <a:ext cx="44" cy="44"/>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899" name="Oval 147"/>
            <p:cNvSpPr>
              <a:spLocks noChangeArrowheads="1"/>
            </p:cNvSpPr>
            <p:nvPr/>
          </p:nvSpPr>
          <p:spPr bwMode="auto">
            <a:xfrm>
              <a:off x="940" y="3880"/>
              <a:ext cx="44" cy="44"/>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00" name="Text Box 148"/>
            <p:cNvSpPr txBox="1">
              <a:spLocks noChangeArrowheads="1"/>
            </p:cNvSpPr>
            <p:nvPr/>
          </p:nvSpPr>
          <p:spPr bwMode="auto">
            <a:xfrm>
              <a:off x="146" y="3763"/>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sp>
          <p:nvSpPr>
            <p:cNvPr id="330901" name="Text Box 149"/>
            <p:cNvSpPr txBox="1">
              <a:spLocks noChangeArrowheads="1"/>
            </p:cNvSpPr>
            <p:nvPr/>
          </p:nvSpPr>
          <p:spPr bwMode="auto">
            <a:xfrm>
              <a:off x="463" y="3768"/>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0902" name="Text Box 150"/>
            <p:cNvSpPr txBox="1">
              <a:spLocks noChangeArrowheads="1"/>
            </p:cNvSpPr>
            <p:nvPr/>
          </p:nvSpPr>
          <p:spPr bwMode="auto">
            <a:xfrm>
              <a:off x="792" y="3767"/>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C</a:t>
              </a:r>
              <a:endParaRPr lang="ru-RU" altLang="ru-RU" sz="1000" b="1" i="1" dirty="0">
                <a:solidFill>
                  <a:srgbClr val="000000"/>
                </a:solidFill>
                <a:latin typeface="Times New Roman" pitchFamily="18" charset="0"/>
                <a:cs typeface="Times New Roman" pitchFamily="18" charset="0"/>
              </a:endParaRPr>
            </a:p>
          </p:txBody>
        </p:sp>
      </p:grpSp>
      <p:sp>
        <p:nvSpPr>
          <p:cNvPr id="330906" name="AutoShape 154"/>
          <p:cNvSpPr>
            <a:spLocks noChangeArrowheads="1"/>
          </p:cNvSpPr>
          <p:nvPr/>
        </p:nvSpPr>
        <p:spPr bwMode="auto">
          <a:xfrm rot="5400000" flipH="1">
            <a:off x="446088" y="6027738"/>
            <a:ext cx="266700" cy="266700"/>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0936" name="Group 184"/>
          <p:cNvGrpSpPr>
            <a:grpSpLocks/>
          </p:cNvGrpSpPr>
          <p:nvPr/>
        </p:nvGrpSpPr>
        <p:grpSpPr bwMode="auto">
          <a:xfrm>
            <a:off x="477838" y="6230938"/>
            <a:ext cx="439737" cy="334962"/>
            <a:chOff x="301" y="3925"/>
            <a:chExt cx="277" cy="211"/>
          </a:xfrm>
        </p:grpSpPr>
        <p:sp>
          <p:nvSpPr>
            <p:cNvPr id="330907" name="AutoShape 155"/>
            <p:cNvSpPr>
              <a:spLocks noChangeArrowheads="1"/>
            </p:cNvSpPr>
            <p:nvPr/>
          </p:nvSpPr>
          <p:spPr bwMode="auto">
            <a:xfrm rot="-19411846">
              <a:off x="301" y="3925"/>
              <a:ext cx="162" cy="83"/>
            </a:xfrm>
            <a:prstGeom prst="rightArrow">
              <a:avLst>
                <a:gd name="adj1" fmla="val 50000"/>
                <a:gd name="adj2" fmla="val 48795"/>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918" name="Object 166"/>
            <p:cNvGraphicFramePr>
              <a:graphicFrameLocks noChangeAspect="1"/>
            </p:cNvGraphicFramePr>
            <p:nvPr/>
          </p:nvGraphicFramePr>
          <p:xfrm>
            <a:off x="466" y="4000"/>
            <a:ext cx="112" cy="136"/>
          </p:xfrm>
          <a:graphic>
            <a:graphicData uri="http://schemas.openxmlformats.org/presentationml/2006/ole">
              <mc:AlternateContent xmlns:mc="http://schemas.openxmlformats.org/markup-compatibility/2006">
                <mc:Choice xmlns:v="urn:schemas-microsoft-com:vml" Requires="v">
                  <p:oleObj spid="_x0000_s1414042" name="Формула" r:id="rId52" imgW="177480" imgH="215640" progId="Equation.3">
                    <p:embed/>
                  </p:oleObj>
                </mc:Choice>
                <mc:Fallback>
                  <p:oleObj name="Формула" r:id="rId52" imgW="177480" imgH="21564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466" y="4000"/>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0932" name="Group 180"/>
          <p:cNvGrpSpPr>
            <a:grpSpLocks/>
          </p:cNvGrpSpPr>
          <p:nvPr/>
        </p:nvGrpSpPr>
        <p:grpSpPr bwMode="auto">
          <a:xfrm>
            <a:off x="695325" y="6224588"/>
            <a:ext cx="1295400" cy="339725"/>
            <a:chOff x="438" y="3921"/>
            <a:chExt cx="816" cy="214"/>
          </a:xfrm>
        </p:grpSpPr>
        <p:sp>
          <p:nvSpPr>
            <p:cNvPr id="330908" name="AutoShape 156"/>
            <p:cNvSpPr>
              <a:spLocks noChangeArrowheads="1"/>
            </p:cNvSpPr>
            <p:nvPr/>
          </p:nvSpPr>
          <p:spPr bwMode="auto">
            <a:xfrm rot="-19411846">
              <a:off x="630" y="3924"/>
              <a:ext cx="162" cy="83"/>
            </a:xfrm>
            <a:prstGeom prst="rightArrow">
              <a:avLst>
                <a:gd name="adj1" fmla="val 50000"/>
                <a:gd name="adj2" fmla="val 48795"/>
              </a:avLst>
            </a:prstGeom>
            <a:solidFill>
              <a:srgbClr val="FFC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09" name="AutoShape 157"/>
            <p:cNvSpPr>
              <a:spLocks noChangeArrowheads="1"/>
            </p:cNvSpPr>
            <p:nvPr/>
          </p:nvSpPr>
          <p:spPr bwMode="auto">
            <a:xfrm rot="-19411846">
              <a:off x="963" y="3921"/>
              <a:ext cx="162" cy="83"/>
            </a:xfrm>
            <a:prstGeom prst="rightArrow">
              <a:avLst>
                <a:gd name="adj1" fmla="val 50000"/>
                <a:gd name="adj2" fmla="val 48795"/>
              </a:avLst>
            </a:prstGeom>
            <a:solidFill>
              <a:srgbClr val="FFC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10" name="Line 158"/>
            <p:cNvSpPr>
              <a:spLocks noChangeShapeType="1"/>
            </p:cNvSpPr>
            <p:nvPr/>
          </p:nvSpPr>
          <p:spPr bwMode="auto">
            <a:xfrm>
              <a:off x="438" y="4020"/>
              <a:ext cx="66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0919" name="Object 167"/>
            <p:cNvGraphicFramePr>
              <a:graphicFrameLocks noChangeAspect="1"/>
            </p:cNvGraphicFramePr>
            <p:nvPr/>
          </p:nvGraphicFramePr>
          <p:xfrm>
            <a:off x="705" y="3999"/>
            <a:ext cx="112" cy="136"/>
          </p:xfrm>
          <a:graphic>
            <a:graphicData uri="http://schemas.openxmlformats.org/presentationml/2006/ole">
              <mc:AlternateContent xmlns:mc="http://schemas.openxmlformats.org/markup-compatibility/2006">
                <mc:Choice xmlns:v="urn:schemas-microsoft-com:vml" Requires="v">
                  <p:oleObj spid="_x0000_s1414043" name="Формула" r:id="rId54" imgW="177480" imgH="215640" progId="Equation.3">
                    <p:embed/>
                  </p:oleObj>
                </mc:Choice>
                <mc:Fallback>
                  <p:oleObj name="Формула" r:id="rId54" imgW="177480" imgH="21564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705" y="3999"/>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920" name="Object 168"/>
            <p:cNvGraphicFramePr>
              <a:graphicFrameLocks noChangeAspect="1"/>
            </p:cNvGraphicFramePr>
            <p:nvPr/>
          </p:nvGraphicFramePr>
          <p:xfrm>
            <a:off x="1142" y="3968"/>
            <a:ext cx="112" cy="136"/>
          </p:xfrm>
          <a:graphic>
            <a:graphicData uri="http://schemas.openxmlformats.org/presentationml/2006/ole">
              <mc:AlternateContent xmlns:mc="http://schemas.openxmlformats.org/markup-compatibility/2006">
                <mc:Choice xmlns:v="urn:schemas-microsoft-com:vml" Requires="v">
                  <p:oleObj spid="_x0000_s1414044" name="Формула" r:id="rId55" imgW="177480" imgH="215640" progId="Equation.3">
                    <p:embed/>
                  </p:oleObj>
                </mc:Choice>
                <mc:Fallback>
                  <p:oleObj name="Формула" r:id="rId55" imgW="177480" imgH="21564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1142" y="3968"/>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0926" name="Group 174"/>
          <p:cNvGrpSpPr>
            <a:grpSpLocks/>
          </p:cNvGrpSpPr>
          <p:nvPr/>
        </p:nvGrpSpPr>
        <p:grpSpPr bwMode="auto">
          <a:xfrm>
            <a:off x="504825" y="5003800"/>
            <a:ext cx="1077913" cy="1177925"/>
            <a:chOff x="318" y="3152"/>
            <a:chExt cx="679" cy="742"/>
          </a:xfrm>
        </p:grpSpPr>
        <p:sp>
          <p:nvSpPr>
            <p:cNvPr id="330903" name="AutoShape 151"/>
            <p:cNvSpPr>
              <a:spLocks noChangeArrowheads="1"/>
            </p:cNvSpPr>
            <p:nvPr/>
          </p:nvSpPr>
          <p:spPr bwMode="auto">
            <a:xfrm rot="-5400000">
              <a:off x="648" y="3534"/>
              <a:ext cx="624" cy="74"/>
            </a:xfrm>
            <a:prstGeom prst="rightArrow">
              <a:avLst>
                <a:gd name="adj1" fmla="val 50000"/>
                <a:gd name="adj2" fmla="val 21081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04" name="AutoShape 152"/>
            <p:cNvSpPr>
              <a:spLocks noChangeArrowheads="1"/>
            </p:cNvSpPr>
            <p:nvPr/>
          </p:nvSpPr>
          <p:spPr bwMode="auto">
            <a:xfrm rot="-5400000">
              <a:off x="482" y="3701"/>
              <a:ext cx="288" cy="68"/>
            </a:xfrm>
            <a:prstGeom prst="rightArrow">
              <a:avLst>
                <a:gd name="adj1" fmla="val 50000"/>
                <a:gd name="adj2" fmla="val 105882"/>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05" name="Line 153"/>
            <p:cNvSpPr>
              <a:spLocks noChangeShapeType="1"/>
            </p:cNvSpPr>
            <p:nvPr/>
          </p:nvSpPr>
          <p:spPr bwMode="auto">
            <a:xfrm flipV="1">
              <a:off x="318" y="3258"/>
              <a:ext cx="642" cy="63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0921" name="Object 169"/>
            <p:cNvGraphicFramePr>
              <a:graphicFrameLocks noChangeAspect="1"/>
            </p:cNvGraphicFramePr>
            <p:nvPr/>
          </p:nvGraphicFramePr>
          <p:xfrm>
            <a:off x="417" y="3499"/>
            <a:ext cx="144" cy="136"/>
          </p:xfrm>
          <a:graphic>
            <a:graphicData uri="http://schemas.openxmlformats.org/presentationml/2006/ole">
              <mc:AlternateContent xmlns:mc="http://schemas.openxmlformats.org/markup-compatibility/2006">
                <mc:Choice xmlns:v="urn:schemas-microsoft-com:vml" Requires="v">
                  <p:oleObj spid="_x0000_s1414045" name="Формула" r:id="rId56" imgW="228600" imgH="215640" progId="Equation.3">
                    <p:embed/>
                  </p:oleObj>
                </mc:Choice>
                <mc:Fallback>
                  <p:oleObj name="Формула" r:id="rId56" imgW="228600" imgH="215640"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417" y="3499"/>
                          <a:ext cx="14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922" name="Object 170"/>
            <p:cNvGraphicFramePr>
              <a:graphicFrameLocks noChangeAspect="1"/>
            </p:cNvGraphicFramePr>
            <p:nvPr/>
          </p:nvGraphicFramePr>
          <p:xfrm>
            <a:off x="794" y="3152"/>
            <a:ext cx="144" cy="144"/>
          </p:xfrm>
          <a:graphic>
            <a:graphicData uri="http://schemas.openxmlformats.org/presentationml/2006/ole">
              <mc:AlternateContent xmlns:mc="http://schemas.openxmlformats.org/markup-compatibility/2006">
                <mc:Choice xmlns:v="urn:schemas-microsoft-com:vml" Requires="v">
                  <p:oleObj spid="_x0000_s1414046" name="Формула" r:id="rId58" imgW="228600" imgH="228600" progId="Equation.3">
                    <p:embed/>
                  </p:oleObj>
                </mc:Choice>
                <mc:Fallback>
                  <p:oleObj name="Формула" r:id="rId58" imgW="228600" imgH="228600"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794" y="3152"/>
                          <a:ext cx="144"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0929" name="Group 177"/>
          <p:cNvGrpSpPr>
            <a:grpSpLocks/>
          </p:cNvGrpSpPr>
          <p:nvPr/>
        </p:nvGrpSpPr>
        <p:grpSpPr bwMode="auto">
          <a:xfrm>
            <a:off x="841375" y="4953003"/>
            <a:ext cx="855663" cy="777876"/>
            <a:chOff x="530" y="3120"/>
            <a:chExt cx="539" cy="490"/>
          </a:xfrm>
        </p:grpSpPr>
        <p:sp>
          <p:nvSpPr>
            <p:cNvPr id="330927" name="Text Box 175"/>
            <p:cNvSpPr txBox="1">
              <a:spLocks noChangeArrowheads="1"/>
            </p:cNvSpPr>
            <p:nvPr/>
          </p:nvSpPr>
          <p:spPr bwMode="auto">
            <a:xfrm>
              <a:off x="530" y="3445"/>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b</a:t>
              </a:r>
              <a:endParaRPr lang="ru-RU" altLang="ru-RU" sz="1100" i="1" dirty="0">
                <a:solidFill>
                  <a:srgbClr val="000000"/>
                </a:solidFill>
                <a:latin typeface="Times New Roman" pitchFamily="18" charset="0"/>
                <a:cs typeface="Times New Roman" pitchFamily="18" charset="0"/>
              </a:endParaRPr>
            </a:p>
          </p:txBody>
        </p:sp>
        <p:sp>
          <p:nvSpPr>
            <p:cNvPr id="330928" name="Text Box 176"/>
            <p:cNvSpPr txBox="1">
              <a:spLocks noChangeArrowheads="1"/>
            </p:cNvSpPr>
            <p:nvPr/>
          </p:nvSpPr>
          <p:spPr bwMode="auto">
            <a:xfrm>
              <a:off x="913" y="312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c</a:t>
              </a:r>
              <a:endParaRPr lang="ru-RU" altLang="ru-RU" sz="1100" i="1" dirty="0">
                <a:solidFill>
                  <a:srgbClr val="000000"/>
                </a:solidFill>
                <a:latin typeface="Times New Roman" pitchFamily="18" charset="0"/>
                <a:cs typeface="Times New Roman" pitchFamily="18" charset="0"/>
              </a:endParaRPr>
            </a:p>
          </p:txBody>
        </p:sp>
      </p:grpSp>
      <p:graphicFrame>
        <p:nvGraphicFramePr>
          <p:cNvPr id="330930" name="Object 178"/>
          <p:cNvGraphicFramePr>
            <a:graphicFrameLocks noChangeAspect="1"/>
          </p:cNvGraphicFramePr>
          <p:nvPr>
            <p:extLst>
              <p:ext uri="{D42A27DB-BD31-4B8C-83A1-F6EECF244321}">
                <p14:modId xmlns:p14="http://schemas.microsoft.com/office/powerpoint/2010/main" val="1363566829"/>
              </p:ext>
            </p:extLst>
          </p:nvPr>
        </p:nvGraphicFramePr>
        <p:xfrm>
          <a:off x="3956050" y="5859577"/>
          <a:ext cx="2844800" cy="431800"/>
        </p:xfrm>
        <a:graphic>
          <a:graphicData uri="http://schemas.openxmlformats.org/presentationml/2006/ole">
            <mc:AlternateContent xmlns:mc="http://schemas.openxmlformats.org/markup-compatibility/2006">
              <mc:Choice xmlns:v="urn:schemas-microsoft-com:vml" Requires="v">
                <p:oleObj spid="_x0000_s1414047" name="Формула" r:id="rId60" imgW="2844720" imgH="431640" progId="Equation.3">
                  <p:embed/>
                </p:oleObj>
              </mc:Choice>
              <mc:Fallback>
                <p:oleObj name="Формула" r:id="rId60" imgW="2844720" imgH="431640" progId="Equation.3">
                  <p:embed/>
                  <p:pic>
                    <p:nvPicPr>
                      <p:cNvPr id="0" name=""/>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3956050" y="5859577"/>
                        <a:ext cx="28448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CC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0934" name="Group 182"/>
          <p:cNvGrpSpPr>
            <a:grpSpLocks/>
          </p:cNvGrpSpPr>
          <p:nvPr/>
        </p:nvGrpSpPr>
        <p:grpSpPr bwMode="auto">
          <a:xfrm>
            <a:off x="628650" y="5165726"/>
            <a:ext cx="1263650" cy="1223963"/>
            <a:chOff x="444" y="3254"/>
            <a:chExt cx="796" cy="771"/>
          </a:xfrm>
        </p:grpSpPr>
        <p:sp>
          <p:nvSpPr>
            <p:cNvPr id="330911" name="Line 159"/>
            <p:cNvSpPr>
              <a:spLocks noChangeShapeType="1"/>
            </p:cNvSpPr>
            <p:nvPr/>
          </p:nvSpPr>
          <p:spPr bwMode="auto">
            <a:xfrm flipV="1">
              <a:off x="768" y="3702"/>
              <a:ext cx="0" cy="30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912" name="Line 160"/>
            <p:cNvSpPr>
              <a:spLocks noChangeShapeType="1"/>
            </p:cNvSpPr>
            <p:nvPr/>
          </p:nvSpPr>
          <p:spPr bwMode="auto">
            <a:xfrm flipV="1">
              <a:off x="444" y="3357"/>
              <a:ext cx="654" cy="65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913" name="Line 161"/>
            <p:cNvSpPr>
              <a:spLocks noChangeShapeType="1"/>
            </p:cNvSpPr>
            <p:nvPr/>
          </p:nvSpPr>
          <p:spPr bwMode="auto">
            <a:xfrm flipV="1">
              <a:off x="1103" y="3347"/>
              <a:ext cx="0" cy="67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914" name="Line 162"/>
            <p:cNvSpPr>
              <a:spLocks noChangeShapeType="1"/>
            </p:cNvSpPr>
            <p:nvPr/>
          </p:nvSpPr>
          <p:spPr bwMode="auto">
            <a:xfrm>
              <a:off x="636" y="3582"/>
              <a:ext cx="126" cy="10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915" name="Line 163"/>
            <p:cNvSpPr>
              <a:spLocks noChangeShapeType="1"/>
            </p:cNvSpPr>
            <p:nvPr/>
          </p:nvSpPr>
          <p:spPr bwMode="auto">
            <a:xfrm>
              <a:off x="971" y="3254"/>
              <a:ext cx="126" cy="10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0916" name="AutoShape 164"/>
            <p:cNvSpPr>
              <a:spLocks noChangeArrowheads="1"/>
            </p:cNvSpPr>
            <p:nvPr/>
          </p:nvSpPr>
          <p:spPr bwMode="auto">
            <a:xfrm rot="61437169">
              <a:off x="593" y="3759"/>
              <a:ext cx="221" cy="65"/>
            </a:xfrm>
            <a:prstGeom prst="rightArrow">
              <a:avLst>
                <a:gd name="adj1" fmla="val 50000"/>
                <a:gd name="adj2" fmla="val 8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0917" name="AutoShape 165"/>
            <p:cNvSpPr>
              <a:spLocks noChangeArrowheads="1"/>
            </p:cNvSpPr>
            <p:nvPr/>
          </p:nvSpPr>
          <p:spPr bwMode="auto">
            <a:xfrm rot="60269136">
              <a:off x="765" y="3579"/>
              <a:ext cx="546" cy="77"/>
            </a:xfrm>
            <a:prstGeom prst="rightArrow">
              <a:avLst>
                <a:gd name="adj1" fmla="val 50000"/>
                <a:gd name="adj2" fmla="val 177273"/>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0923" name="Object 171"/>
            <p:cNvGraphicFramePr>
              <a:graphicFrameLocks noChangeAspect="1"/>
            </p:cNvGraphicFramePr>
            <p:nvPr/>
          </p:nvGraphicFramePr>
          <p:xfrm>
            <a:off x="703" y="3523"/>
            <a:ext cx="112" cy="136"/>
          </p:xfrm>
          <a:graphic>
            <a:graphicData uri="http://schemas.openxmlformats.org/presentationml/2006/ole">
              <mc:AlternateContent xmlns:mc="http://schemas.openxmlformats.org/markup-compatibility/2006">
                <mc:Choice xmlns:v="urn:schemas-microsoft-com:vml" Requires="v">
                  <p:oleObj spid="_x0000_s1414048" name="Формула" r:id="rId62" imgW="177480" imgH="215640" progId="Equation.3">
                    <p:embed/>
                  </p:oleObj>
                </mc:Choice>
                <mc:Fallback>
                  <p:oleObj name="Формула" r:id="rId62" imgW="177480" imgH="215640"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703" y="3523"/>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924" name="Object 172"/>
            <p:cNvGraphicFramePr>
              <a:graphicFrameLocks noChangeAspect="1"/>
            </p:cNvGraphicFramePr>
            <p:nvPr/>
          </p:nvGraphicFramePr>
          <p:xfrm>
            <a:off x="1128" y="3266"/>
            <a:ext cx="112" cy="144"/>
          </p:xfrm>
          <a:graphic>
            <a:graphicData uri="http://schemas.openxmlformats.org/presentationml/2006/ole">
              <mc:AlternateContent xmlns:mc="http://schemas.openxmlformats.org/markup-compatibility/2006">
                <mc:Choice xmlns:v="urn:schemas-microsoft-com:vml" Requires="v">
                  <p:oleObj spid="_x0000_s1414049" name="Формула" r:id="rId64" imgW="177480" imgH="228600" progId="Equation.3">
                    <p:embed/>
                  </p:oleObj>
                </mc:Choice>
                <mc:Fallback>
                  <p:oleObj name="Формула" r:id="rId64" imgW="177480" imgH="228600"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1128" y="3266"/>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0938" name="AutoShape 186">
            <a:hlinkClick r:id="rId66" action="ppaction://hlinksldjump" highlightClick="1"/>
          </p:cNvPr>
          <p:cNvSpPr>
            <a:spLocks noChangeArrowheads="1"/>
          </p:cNvSpPr>
          <p:nvPr/>
        </p:nvSpPr>
        <p:spPr bwMode="auto">
          <a:xfrm>
            <a:off x="356594" y="552450"/>
            <a:ext cx="242887" cy="204788"/>
          </a:xfrm>
          <a:prstGeom prst="actionButtonBeginning">
            <a:avLst/>
          </a:prstGeom>
          <a:solidFill>
            <a:srgbClr val="FF0000"/>
          </a:solidFill>
          <a:ln>
            <a:noFill/>
          </a:ln>
          <a:effectLst/>
          <a:extLst/>
        </p:spPr>
        <p:txBody>
          <a:bodyPr wrap="none" anchor="ctr"/>
          <a:lstStyle/>
          <a:p>
            <a:endParaRPr lang="ru-RU">
              <a:solidFill>
                <a:srgbClr val="FF0000"/>
              </a:solidFill>
              <a:latin typeface="Arial" charset="0"/>
            </a:endParaRPr>
          </a:p>
        </p:txBody>
      </p:sp>
      <p:sp>
        <p:nvSpPr>
          <p:cNvPr id="330939" name="AutoShape 18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0940" name="AutoShape 188">
            <a:hlinkClick r:id="" action="ppaction://hlinkshowjump?jump=nextslide" highlightClick="1"/>
          </p:cNvPr>
          <p:cNvSpPr>
            <a:spLocks noChangeArrowheads="1"/>
          </p:cNvSpPr>
          <p:nvPr/>
        </p:nvSpPr>
        <p:spPr bwMode="auto">
          <a:xfrm>
            <a:off x="4178185" y="5524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0941" name="Oval 18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13</a:t>
            </a:r>
            <a:endParaRPr lang="ru-RU" altLang="ru-RU" sz="1000" b="1" dirty="0">
              <a:solidFill>
                <a:srgbClr val="00007D"/>
              </a:solidFill>
              <a:latin typeface="Arial" charset="0"/>
            </a:endParaRPr>
          </a:p>
        </p:txBody>
      </p:sp>
      <p:pic>
        <p:nvPicPr>
          <p:cNvPr id="159" name="Picture 15" descr="Z:\Символ НГУ_4.JPG"/>
          <p:cNvPicPr>
            <a:picLocks noChangeAspect="1" noChangeArrowheads="1"/>
          </p:cNvPicPr>
          <p:nvPr/>
        </p:nvPicPr>
        <p:blipFill>
          <a:blip r:embed="rId67" cstate="print">
            <a:extLst>
              <a:ext uri="{BEBA8EAE-BF5A-486C-A8C5-ECC9F3942E4B}">
                <a14:imgProps xmlns:a14="http://schemas.microsoft.com/office/drawing/2010/main">
                  <a14:imgLayer r:embed="rId6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25685" y="669"/>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01640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077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079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nodeType="afterEffect">
                                  <p:stCondLst>
                                    <p:cond delay="0"/>
                                  </p:stCondLst>
                                  <p:childTnLst>
                                    <p:set>
                                      <p:cBhvr>
                                        <p:cTn id="11" dur="1" fill="hold">
                                          <p:stCondLst>
                                            <p:cond delay="0"/>
                                          </p:stCondLst>
                                        </p:cTn>
                                        <p:tgtEl>
                                          <p:spTgt spid="330779"/>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3308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30804"/>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30805"/>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330809"/>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330810"/>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3081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30812"/>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330813"/>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2" fill="hold" grpId="0" nodeType="clickEffect">
                                  <p:stCondLst>
                                    <p:cond delay="0"/>
                                  </p:stCondLst>
                                  <p:childTnLst>
                                    <p:set>
                                      <p:cBhvr>
                                        <p:cTn id="37" dur="1" fill="hold">
                                          <p:stCondLst>
                                            <p:cond delay="0"/>
                                          </p:stCondLst>
                                        </p:cTn>
                                        <p:tgtEl>
                                          <p:spTgt spid="330814"/>
                                        </p:tgtEl>
                                        <p:attrNameLst>
                                          <p:attrName>style.visibility</p:attrName>
                                        </p:attrNameLst>
                                      </p:cBhvr>
                                      <p:to>
                                        <p:strVal val="visible"/>
                                      </p:to>
                                    </p:set>
                                    <p:anim calcmode="lin" valueType="num">
                                      <p:cBhvr additive="base">
                                        <p:cTn id="38" dur="500" fill="hold"/>
                                        <p:tgtEl>
                                          <p:spTgt spid="330814"/>
                                        </p:tgtEl>
                                        <p:attrNameLst>
                                          <p:attrName>ppt_x</p:attrName>
                                        </p:attrNameLst>
                                      </p:cBhvr>
                                      <p:tavLst>
                                        <p:tav tm="0">
                                          <p:val>
                                            <p:strVal val="1+#ppt_w/2"/>
                                          </p:val>
                                        </p:tav>
                                        <p:tav tm="100000">
                                          <p:val>
                                            <p:strVal val="#ppt_x"/>
                                          </p:val>
                                        </p:tav>
                                      </p:tavLst>
                                    </p:anim>
                                    <p:anim calcmode="lin" valueType="num">
                                      <p:cBhvr additive="base">
                                        <p:cTn id="39" dur="500" fill="hold"/>
                                        <p:tgtEl>
                                          <p:spTgt spid="330814"/>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0"/>
                                  </p:stCondLst>
                                  <p:childTnLst>
                                    <p:set>
                                      <p:cBhvr>
                                        <p:cTn id="41" dur="1" fill="hold">
                                          <p:stCondLst>
                                            <p:cond delay="0"/>
                                          </p:stCondLst>
                                        </p:cTn>
                                        <p:tgtEl>
                                          <p:spTgt spid="330828"/>
                                        </p:tgtEl>
                                        <p:attrNameLst>
                                          <p:attrName>style.visibility</p:attrName>
                                        </p:attrNameLst>
                                      </p:cBhvr>
                                      <p:to>
                                        <p:strVal val="visible"/>
                                      </p:to>
                                    </p:set>
                                    <p:anim calcmode="lin" valueType="num">
                                      <p:cBhvr additive="base">
                                        <p:cTn id="42" dur="500" fill="hold"/>
                                        <p:tgtEl>
                                          <p:spTgt spid="330828"/>
                                        </p:tgtEl>
                                        <p:attrNameLst>
                                          <p:attrName>ppt_x</p:attrName>
                                        </p:attrNameLst>
                                      </p:cBhvr>
                                      <p:tavLst>
                                        <p:tav tm="0">
                                          <p:val>
                                            <p:strVal val="1+#ppt_w/2"/>
                                          </p:val>
                                        </p:tav>
                                        <p:tav tm="100000">
                                          <p:val>
                                            <p:strVal val="#ppt_x"/>
                                          </p:val>
                                        </p:tav>
                                      </p:tavLst>
                                    </p:anim>
                                    <p:anim calcmode="lin" valueType="num">
                                      <p:cBhvr additive="base">
                                        <p:cTn id="43" dur="500" fill="hold"/>
                                        <p:tgtEl>
                                          <p:spTgt spid="330828"/>
                                        </p:tgtEl>
                                        <p:attrNameLst>
                                          <p:attrName>ppt_y</p:attrName>
                                        </p:attrNameLst>
                                      </p:cBhvr>
                                      <p:tavLst>
                                        <p:tav tm="0">
                                          <p:val>
                                            <p:strVal val="#ppt_y"/>
                                          </p:val>
                                        </p:tav>
                                        <p:tav tm="100000">
                                          <p:val>
                                            <p:strVal val="#ppt_y"/>
                                          </p:val>
                                        </p:tav>
                                      </p:tavLst>
                                    </p:anim>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4" fill="hold" grpId="0" nodeType="clickEffect">
                                  <p:stCondLst>
                                    <p:cond delay="0"/>
                                  </p:stCondLst>
                                  <p:childTnLst>
                                    <p:set>
                                      <p:cBhvr>
                                        <p:cTn id="47" dur="1" fill="hold">
                                          <p:stCondLst>
                                            <p:cond delay="0"/>
                                          </p:stCondLst>
                                        </p:cTn>
                                        <p:tgtEl>
                                          <p:spTgt spid="330829"/>
                                        </p:tgtEl>
                                        <p:attrNameLst>
                                          <p:attrName>style.visibility</p:attrName>
                                        </p:attrNameLst>
                                      </p:cBhvr>
                                      <p:to>
                                        <p:strVal val="visible"/>
                                      </p:to>
                                    </p:set>
                                    <p:anim calcmode="lin" valueType="num">
                                      <p:cBhvr additive="base">
                                        <p:cTn id="48" dur="500" fill="hold"/>
                                        <p:tgtEl>
                                          <p:spTgt spid="330829"/>
                                        </p:tgtEl>
                                        <p:attrNameLst>
                                          <p:attrName>ppt_x</p:attrName>
                                        </p:attrNameLst>
                                      </p:cBhvr>
                                      <p:tavLst>
                                        <p:tav tm="0">
                                          <p:val>
                                            <p:strVal val="#ppt_x"/>
                                          </p:val>
                                        </p:tav>
                                        <p:tav tm="100000">
                                          <p:val>
                                            <p:strVal val="#ppt_x"/>
                                          </p:val>
                                        </p:tav>
                                      </p:tavLst>
                                    </p:anim>
                                    <p:anim calcmode="lin" valueType="num">
                                      <p:cBhvr additive="base">
                                        <p:cTn id="49" dur="500" fill="hold"/>
                                        <p:tgtEl>
                                          <p:spTgt spid="330829"/>
                                        </p:tgtEl>
                                        <p:attrNameLst>
                                          <p:attrName>ppt_y</p:attrName>
                                        </p:attrNameLst>
                                      </p:cBhvr>
                                      <p:tavLst>
                                        <p:tav tm="0">
                                          <p:val>
                                            <p:strVal val="1+#ppt_h/2"/>
                                          </p:val>
                                        </p:tav>
                                        <p:tav tm="100000">
                                          <p:val>
                                            <p:strVal val="#ppt_y"/>
                                          </p:val>
                                        </p:tav>
                                      </p:tavLst>
                                    </p:anim>
                                  </p:childTnLst>
                                </p:cTn>
                              </p:par>
                              <p:par>
                                <p:cTn id="50" presetID="2" presetClass="entr" presetSubtype="8" fill="hold" nodeType="withEffect">
                                  <p:stCondLst>
                                    <p:cond delay="0"/>
                                  </p:stCondLst>
                                  <p:childTnLst>
                                    <p:set>
                                      <p:cBhvr>
                                        <p:cTn id="51" dur="1" fill="hold">
                                          <p:stCondLst>
                                            <p:cond delay="0"/>
                                          </p:stCondLst>
                                        </p:cTn>
                                        <p:tgtEl>
                                          <p:spTgt spid="330858"/>
                                        </p:tgtEl>
                                        <p:attrNameLst>
                                          <p:attrName>style.visibility</p:attrName>
                                        </p:attrNameLst>
                                      </p:cBhvr>
                                      <p:to>
                                        <p:strVal val="visible"/>
                                      </p:to>
                                    </p:set>
                                    <p:anim calcmode="lin" valueType="num">
                                      <p:cBhvr additive="base">
                                        <p:cTn id="52" dur="500" fill="hold"/>
                                        <p:tgtEl>
                                          <p:spTgt spid="330858"/>
                                        </p:tgtEl>
                                        <p:attrNameLst>
                                          <p:attrName>ppt_x</p:attrName>
                                        </p:attrNameLst>
                                      </p:cBhvr>
                                      <p:tavLst>
                                        <p:tav tm="0">
                                          <p:val>
                                            <p:strVal val="0-#ppt_w/2"/>
                                          </p:val>
                                        </p:tav>
                                        <p:tav tm="100000">
                                          <p:val>
                                            <p:strVal val="#ppt_x"/>
                                          </p:val>
                                        </p:tav>
                                      </p:tavLst>
                                    </p:anim>
                                    <p:anim calcmode="lin" valueType="num">
                                      <p:cBhvr additive="base">
                                        <p:cTn id="53" dur="500" fill="hold"/>
                                        <p:tgtEl>
                                          <p:spTgt spid="330858"/>
                                        </p:tgtEl>
                                        <p:attrNameLst>
                                          <p:attrName>ppt_y</p:attrName>
                                        </p:attrNameLst>
                                      </p:cBhvr>
                                      <p:tavLst>
                                        <p:tav tm="0">
                                          <p:val>
                                            <p:strVal val="#ppt_y"/>
                                          </p:val>
                                        </p:tav>
                                        <p:tav tm="100000">
                                          <p:val>
                                            <p:strVal val="#ppt_y"/>
                                          </p:val>
                                        </p:tav>
                                      </p:tavLst>
                                    </p:anim>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330850"/>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330860"/>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30866"/>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30852"/>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30861"/>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nodeType="clickEffect">
                                  <p:stCondLst>
                                    <p:cond delay="0"/>
                                  </p:stCondLst>
                                  <p:childTnLst>
                                    <p:set>
                                      <p:cBhvr>
                                        <p:cTn id="71" dur="1" fill="hold">
                                          <p:stCondLst>
                                            <p:cond delay="0"/>
                                          </p:stCondLst>
                                        </p:cTn>
                                        <p:tgtEl>
                                          <p:spTgt spid="330864"/>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330862"/>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30863"/>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330865"/>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30867"/>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30878"/>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30869"/>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30870"/>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30868"/>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330871"/>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330849"/>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30873"/>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330872"/>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330874"/>
                                        </p:tgtEl>
                                        <p:attrNameLst>
                                          <p:attrName>style.visibility</p:attrName>
                                        </p:attrNameLst>
                                      </p:cBhvr>
                                      <p:to>
                                        <p:strVal val="visible"/>
                                      </p:to>
                                    </p:set>
                                  </p:childTnLst>
                                </p:cTn>
                              </p:par>
                            </p:childTnLst>
                          </p:cTn>
                        </p:par>
                        <p:par>
                          <p:cTn id="100" fill="hold" nodeType="afterGroup">
                            <p:stCondLst>
                              <p:cond delay="0"/>
                            </p:stCondLst>
                            <p:childTnLst>
                              <p:par>
                                <p:cTn id="101" presetID="1" presetClass="entr" presetSubtype="0" fill="hold" nodeType="afterEffect">
                                  <p:stCondLst>
                                    <p:cond delay="0"/>
                                  </p:stCondLst>
                                  <p:childTnLst>
                                    <p:set>
                                      <p:cBhvr>
                                        <p:cTn id="102" dur="1" fill="hold">
                                          <p:stCondLst>
                                            <p:cond delay="0"/>
                                          </p:stCondLst>
                                        </p:cTn>
                                        <p:tgtEl>
                                          <p:spTgt spid="330875"/>
                                        </p:tgtEl>
                                        <p:attrNameLst>
                                          <p:attrName>style.visibility</p:attrName>
                                        </p:attrNameLst>
                                      </p:cBhvr>
                                      <p:to>
                                        <p:strVal val="visible"/>
                                      </p:to>
                                    </p:set>
                                  </p:childTnLst>
                                </p:cTn>
                              </p:par>
                              <p:par>
                                <p:cTn id="103" presetID="0" presetClass="path" presetSubtype="0" accel="50000" decel="50000" fill="hold" grpId="1" nodeType="withEffect">
                                  <p:stCondLst>
                                    <p:cond delay="0"/>
                                  </p:stCondLst>
                                  <p:childTnLst>
                                    <p:animMotion origin="layout" path="M 3.33333E-6 -1.11111E-6 L 0.00104 -0.09861 " pathEditMode="relative" rAng="0" ptsTypes="AA">
                                      <p:cBhvr>
                                        <p:cTn id="104" dur="2000" fill="hold"/>
                                        <p:tgtEl>
                                          <p:spTgt spid="330878"/>
                                        </p:tgtEl>
                                        <p:attrNameLst>
                                          <p:attrName>ppt_x</p:attrName>
                                          <p:attrName>ppt_y</p:attrName>
                                        </p:attrNameLst>
                                      </p:cBhvr>
                                      <p:rCtr x="52" y="-4931"/>
                                    </p:animMotion>
                                  </p:childTnLst>
                                </p:cTn>
                              </p:par>
                              <p:par>
                                <p:cTn id="105" presetID="1" presetClass="entr" presetSubtype="0" fill="hold" grpId="0" nodeType="withEffect">
                                  <p:stCondLst>
                                    <p:cond delay="0"/>
                                  </p:stCondLst>
                                  <p:childTnLst>
                                    <p:set>
                                      <p:cBhvr>
                                        <p:cTn id="106" dur="1" fill="hold">
                                          <p:stCondLst>
                                            <p:cond delay="0"/>
                                          </p:stCondLst>
                                        </p:cTn>
                                        <p:tgtEl>
                                          <p:spTgt spid="330848"/>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30879"/>
                                        </p:tgtEl>
                                        <p:attrNameLst>
                                          <p:attrName>style.visibility</p:attrName>
                                        </p:attrNameLst>
                                      </p:cBhvr>
                                      <p:to>
                                        <p:strVal val="visible"/>
                                      </p:to>
                                    </p:set>
                                  </p:childTnLst>
                                </p:cTn>
                              </p:par>
                              <p:par>
                                <p:cTn id="109" presetID="0" presetClass="path" presetSubtype="0" accel="50000" decel="50000" fill="hold" nodeType="withEffect">
                                  <p:stCondLst>
                                    <p:cond delay="0"/>
                                  </p:stCondLst>
                                  <p:childTnLst>
                                    <p:animMotion origin="layout" path="M -2.77778E-7 3.7037E-7 L -2.77778E-7 -0.09167 " pathEditMode="relative" ptsTypes="AA">
                                      <p:cBhvr>
                                        <p:cTn id="110" dur="2000" fill="hold"/>
                                        <p:tgtEl>
                                          <p:spTgt spid="330879"/>
                                        </p:tgtEl>
                                        <p:attrNameLst>
                                          <p:attrName>ppt_x</p:attrName>
                                          <p:attrName>ppt_y</p:attrName>
                                        </p:attrNameLst>
                                      </p:cBhvr>
                                    </p:animMotion>
                                  </p:childTnLst>
                                </p:cTn>
                              </p:par>
                            </p:childTnLst>
                          </p:cTn>
                        </p:par>
                        <p:par>
                          <p:cTn id="111" fill="hold" nodeType="afterGroup">
                            <p:stCondLst>
                              <p:cond delay="2000"/>
                            </p:stCondLst>
                            <p:childTnLst>
                              <p:par>
                                <p:cTn id="112" presetID="1" presetClass="entr" presetSubtype="0" fill="hold" grpId="0" nodeType="afterEffect">
                                  <p:stCondLst>
                                    <p:cond delay="0"/>
                                  </p:stCondLst>
                                  <p:childTnLst>
                                    <p:set>
                                      <p:cBhvr>
                                        <p:cTn id="113" dur="1" fill="hold">
                                          <p:stCondLst>
                                            <p:cond delay="0"/>
                                          </p:stCondLst>
                                        </p:cTn>
                                        <p:tgtEl>
                                          <p:spTgt spid="330877"/>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30880"/>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330881"/>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330882"/>
                                        </p:tgtEl>
                                        <p:attrNameLst>
                                          <p:attrName>style.visibility</p:attrName>
                                        </p:attrNameLst>
                                      </p:cBhvr>
                                      <p:to>
                                        <p:strVal val="visible"/>
                                      </p:to>
                                    </p:set>
                                  </p:childTnLst>
                                </p:cTn>
                              </p:par>
                              <p:par>
                                <p:cTn id="120" presetID="1" presetClass="entr" presetSubtype="0" fill="hold" grpId="0" nodeType="withEffect">
                                  <p:stCondLst>
                                    <p:cond delay="0"/>
                                  </p:stCondLst>
                                  <p:childTnLst>
                                    <p:set>
                                      <p:cBhvr>
                                        <p:cTn id="121" dur="1" fill="hold">
                                          <p:stCondLst>
                                            <p:cond delay="0"/>
                                          </p:stCondLst>
                                        </p:cTn>
                                        <p:tgtEl>
                                          <p:spTgt spid="330884"/>
                                        </p:tgtEl>
                                        <p:attrNameLst>
                                          <p:attrName>style.visibility</p:attrName>
                                        </p:attrNameLst>
                                      </p:cBhvr>
                                      <p:to>
                                        <p:strVal val="visible"/>
                                      </p:to>
                                    </p:set>
                                  </p:childTnLst>
                                </p:cTn>
                              </p:par>
                              <p:par>
                                <p:cTn id="122" presetID="9" presetClass="exit" presetSubtype="0" fill="hold" nodeType="withEffect">
                                  <p:stCondLst>
                                    <p:cond delay="0"/>
                                  </p:stCondLst>
                                  <p:childTnLst>
                                    <p:animEffect transition="out" filter="dissolve">
                                      <p:cBhvr>
                                        <p:cTn id="123" dur="500"/>
                                        <p:tgtEl>
                                          <p:spTgt spid="330866"/>
                                        </p:tgtEl>
                                      </p:cBhvr>
                                    </p:animEffect>
                                    <p:set>
                                      <p:cBhvr>
                                        <p:cTn id="124" dur="1" fill="hold">
                                          <p:stCondLst>
                                            <p:cond delay="499"/>
                                          </p:stCondLst>
                                        </p:cTn>
                                        <p:tgtEl>
                                          <p:spTgt spid="330866"/>
                                        </p:tgtEl>
                                        <p:attrNameLst>
                                          <p:attrName>style.visibility</p:attrName>
                                        </p:attrNameLst>
                                      </p:cBhvr>
                                      <p:to>
                                        <p:strVal val="hidden"/>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2" presetClass="entr" presetSubtype="4" fill="hold" grpId="0" nodeType="clickEffect">
                                  <p:stCondLst>
                                    <p:cond delay="0"/>
                                  </p:stCondLst>
                                  <p:childTnLst>
                                    <p:set>
                                      <p:cBhvr>
                                        <p:cTn id="128" dur="1" fill="hold">
                                          <p:stCondLst>
                                            <p:cond delay="0"/>
                                          </p:stCondLst>
                                        </p:cTn>
                                        <p:tgtEl>
                                          <p:spTgt spid="330883"/>
                                        </p:tgtEl>
                                        <p:attrNameLst>
                                          <p:attrName>style.visibility</p:attrName>
                                        </p:attrNameLst>
                                      </p:cBhvr>
                                      <p:to>
                                        <p:strVal val="visible"/>
                                      </p:to>
                                    </p:set>
                                    <p:anim calcmode="lin" valueType="num">
                                      <p:cBhvr additive="base">
                                        <p:cTn id="129" dur="500" fill="hold"/>
                                        <p:tgtEl>
                                          <p:spTgt spid="330883"/>
                                        </p:tgtEl>
                                        <p:attrNameLst>
                                          <p:attrName>ppt_x</p:attrName>
                                        </p:attrNameLst>
                                      </p:cBhvr>
                                      <p:tavLst>
                                        <p:tav tm="0">
                                          <p:val>
                                            <p:strVal val="#ppt_x"/>
                                          </p:val>
                                        </p:tav>
                                        <p:tav tm="100000">
                                          <p:val>
                                            <p:strVal val="#ppt_x"/>
                                          </p:val>
                                        </p:tav>
                                      </p:tavLst>
                                    </p:anim>
                                    <p:anim calcmode="lin" valueType="num">
                                      <p:cBhvr additive="base">
                                        <p:cTn id="130" dur="500" fill="hold"/>
                                        <p:tgtEl>
                                          <p:spTgt spid="330883"/>
                                        </p:tgtEl>
                                        <p:attrNameLst>
                                          <p:attrName>ppt_y</p:attrName>
                                        </p:attrNameLst>
                                      </p:cBhvr>
                                      <p:tavLst>
                                        <p:tav tm="0">
                                          <p:val>
                                            <p:strVal val="1+#ppt_h/2"/>
                                          </p:val>
                                        </p:tav>
                                        <p:tav tm="100000">
                                          <p:val>
                                            <p:strVal val="#ppt_y"/>
                                          </p:val>
                                        </p:tav>
                                      </p:tavLst>
                                    </p:anim>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30887"/>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330885"/>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330886"/>
                                        </p:tgtEl>
                                        <p:attrNameLst>
                                          <p:attrName>style.visibility</p:attrName>
                                        </p:attrNameLst>
                                      </p:cBhvr>
                                      <p:to>
                                        <p:strVal val="visible"/>
                                      </p:to>
                                    </p:set>
                                  </p:childTnLst>
                                </p:cTn>
                              </p:par>
                            </p:childTnLst>
                          </p:cTn>
                        </p:par>
                        <p:par>
                          <p:cTn id="139" fill="hold" nodeType="afterGroup">
                            <p:stCondLst>
                              <p:cond delay="0"/>
                            </p:stCondLst>
                            <p:childTnLst>
                              <p:par>
                                <p:cTn id="140" presetID="1" presetClass="entr" presetSubtype="0" fill="hold" nodeType="afterEffect">
                                  <p:stCondLst>
                                    <p:cond delay="0"/>
                                  </p:stCondLst>
                                  <p:childTnLst>
                                    <p:set>
                                      <p:cBhvr>
                                        <p:cTn id="141" dur="1" fill="hold">
                                          <p:stCondLst>
                                            <p:cond delay="0"/>
                                          </p:stCondLst>
                                        </p:cTn>
                                        <p:tgtEl>
                                          <p:spTgt spid="330888"/>
                                        </p:tgtEl>
                                        <p:attrNameLst>
                                          <p:attrName>style.visibility</p:attrName>
                                        </p:attrNameLst>
                                      </p:cBhvr>
                                      <p:to>
                                        <p:strVal val="visible"/>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 presetClass="entr" presetSubtype="0" fill="hold" grpId="0" nodeType="clickEffect">
                                  <p:stCondLst>
                                    <p:cond delay="0"/>
                                  </p:stCondLst>
                                  <p:childTnLst>
                                    <p:set>
                                      <p:cBhvr>
                                        <p:cTn id="145" dur="1" fill="hold">
                                          <p:stCondLst>
                                            <p:cond delay="0"/>
                                          </p:stCondLst>
                                        </p:cTn>
                                        <p:tgtEl>
                                          <p:spTgt spid="330891"/>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330890"/>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330889"/>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330892"/>
                                        </p:tgtEl>
                                        <p:attrNameLst>
                                          <p:attrName>style.visibility</p:attrName>
                                        </p:attrNameLst>
                                      </p:cBhvr>
                                      <p:to>
                                        <p:strVal val="visible"/>
                                      </p:to>
                                    </p:set>
                                  </p:childTnLst>
                                </p:cTn>
                              </p:par>
                              <p:par>
                                <p:cTn id="152" presetID="1" presetClass="entr" presetSubtype="0" fill="hold" grpId="0" nodeType="withEffect">
                                  <p:stCondLst>
                                    <p:cond delay="0"/>
                                  </p:stCondLst>
                                  <p:childTnLst>
                                    <p:set>
                                      <p:cBhvr>
                                        <p:cTn id="153" dur="1" fill="hold">
                                          <p:stCondLst>
                                            <p:cond delay="0"/>
                                          </p:stCondLst>
                                        </p:cTn>
                                        <p:tgtEl>
                                          <p:spTgt spid="330893"/>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330906"/>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330935"/>
                                        </p:tgtEl>
                                        <p:attrNameLst>
                                          <p:attrName>style.visibility</p:attrName>
                                        </p:attrNameLst>
                                      </p:cBhvr>
                                      <p:to>
                                        <p:strVal val="visible"/>
                                      </p:to>
                                    </p:set>
                                  </p:childTnLst>
                                </p:cTn>
                              </p:par>
                              <p:par>
                                <p:cTn id="158" presetID="1" presetClass="entr" presetSubtype="0" fill="hold" nodeType="withEffect">
                                  <p:stCondLst>
                                    <p:cond delay="0"/>
                                  </p:stCondLst>
                                  <p:childTnLst>
                                    <p:set>
                                      <p:cBhvr>
                                        <p:cTn id="159" dur="1" fill="hold">
                                          <p:stCondLst>
                                            <p:cond delay="0"/>
                                          </p:stCondLst>
                                        </p:cTn>
                                        <p:tgtEl>
                                          <p:spTgt spid="330936"/>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330926"/>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330929"/>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330930"/>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330932"/>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nodeType="clickEffect">
                                  <p:stCondLst>
                                    <p:cond delay="0"/>
                                  </p:stCondLst>
                                  <p:childTnLst>
                                    <p:set>
                                      <p:cBhvr>
                                        <p:cTn id="171" dur="1" fill="hold">
                                          <p:stCondLst>
                                            <p:cond delay="0"/>
                                          </p:stCondLst>
                                        </p:cTn>
                                        <p:tgtEl>
                                          <p:spTgt spid="3309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776" grpId="0"/>
      <p:bldP spid="330804" grpId="0"/>
      <p:bldP spid="330809" grpId="0"/>
      <p:bldP spid="330811" grpId="0"/>
      <p:bldP spid="330814" grpId="0"/>
      <p:bldP spid="330829" grpId="0"/>
      <p:bldP spid="330850" grpId="0"/>
      <p:bldP spid="330852" grpId="0"/>
      <p:bldP spid="330862" grpId="0" animBg="1"/>
      <p:bldP spid="330863" grpId="0" animBg="1"/>
      <p:bldP spid="330848" grpId="0" animBg="1"/>
      <p:bldP spid="330868" grpId="0"/>
      <p:bldP spid="330869" grpId="0" animBg="1"/>
      <p:bldP spid="330849" grpId="0" animBg="1"/>
      <p:bldP spid="330872" grpId="0" animBg="1"/>
      <p:bldP spid="330877" grpId="0" animBg="1"/>
      <p:bldP spid="330878" grpId="0" animBg="1"/>
      <p:bldP spid="330878" grpId="1" animBg="1"/>
      <p:bldP spid="330880" grpId="0" animBg="1"/>
      <p:bldP spid="330881" grpId="0" animBg="1"/>
      <p:bldP spid="330883" grpId="0"/>
      <p:bldP spid="330884" grpId="0" animBg="1"/>
      <p:bldP spid="330885" grpId="0" animBg="1"/>
      <p:bldP spid="330886" grpId="0"/>
      <p:bldP spid="330887" grpId="0"/>
      <p:bldP spid="330889" grpId="0" animBg="1"/>
      <p:bldP spid="330890" grpId="0" animBg="1"/>
      <p:bldP spid="330891" grpId="0" animBg="1"/>
      <p:bldP spid="330892" grpId="0" animBg="1"/>
      <p:bldP spid="330893" grpId="0" animBg="1"/>
      <p:bldP spid="33090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82" name="Rectangle 6"/>
          <p:cNvSpPr>
            <a:spLocks noGrp="1" noChangeArrowheads="1"/>
          </p:cNvSpPr>
          <p:nvPr>
            <p:ph type="title"/>
          </p:nvPr>
        </p:nvSpPr>
        <p:spPr>
          <a:xfrm>
            <a:off x="915299" y="477225"/>
            <a:ext cx="1332000" cy="360000"/>
          </a:xfrm>
          <a:solidFill>
            <a:srgbClr val="FFFF00"/>
          </a:solidFill>
          <a:ln/>
        </p:spPr>
        <p:txBody>
          <a:bodyPr/>
          <a:lstStyle/>
          <a:p>
            <a:r>
              <a:rPr lang="en-US" sz="2000" b="1" dirty="0">
                <a:solidFill>
                  <a:srgbClr val="FF0000"/>
                </a:solidFill>
                <a:latin typeface="Arial" charset="0"/>
                <a:cs typeface="Arial" charset="0"/>
              </a:rPr>
              <a:t>Section </a:t>
            </a:r>
            <a:r>
              <a:rPr lang="en-US" altLang="ru-RU" sz="2000" b="1" dirty="0" smtClean="0">
                <a:solidFill>
                  <a:srgbClr val="FF0000"/>
                </a:solidFill>
              </a:rPr>
              <a:t>4</a:t>
            </a:r>
            <a:endParaRPr lang="ru-RU" altLang="ru-RU" sz="2000" dirty="0">
              <a:solidFill>
                <a:srgbClr val="FF0000"/>
              </a:solidFill>
            </a:endParaRPr>
          </a:p>
        </p:txBody>
      </p:sp>
      <p:sp>
        <p:nvSpPr>
          <p:cNvPr id="331784" name="Rectangle 8"/>
          <p:cNvSpPr>
            <a:spLocks noChangeArrowheads="1"/>
          </p:cNvSpPr>
          <p:nvPr/>
        </p:nvSpPr>
        <p:spPr bwMode="auto">
          <a:xfrm>
            <a:off x="209550" y="868363"/>
            <a:ext cx="8934450" cy="3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200" b="1" dirty="0" smtClean="0">
                <a:solidFill>
                  <a:srgbClr val="FF0000"/>
                </a:solidFill>
              </a:rPr>
              <a:t>Instantaneous Center of Zero Velocity</a:t>
            </a:r>
            <a:r>
              <a:rPr lang="ru-RU" sz="1200" b="1" dirty="0" smtClean="0">
                <a:solidFill>
                  <a:srgbClr val="FF0000"/>
                </a:solidFill>
              </a:rPr>
              <a:t> (</a:t>
            </a:r>
            <a:r>
              <a:rPr lang="en-US" sz="1200" b="1" dirty="0" smtClean="0">
                <a:solidFill>
                  <a:srgbClr val="FF0000"/>
                </a:solidFill>
              </a:rPr>
              <a:t>Instantaneous Center </a:t>
            </a:r>
            <a:r>
              <a:rPr lang="ru-RU" altLang="ru-RU" sz="1200" b="1" dirty="0" smtClean="0">
                <a:solidFill>
                  <a:srgbClr val="FF0000"/>
                </a:solidFill>
              </a:rPr>
              <a:t> </a:t>
            </a:r>
            <a:r>
              <a:rPr lang="en-US" altLang="ru-RU" sz="1200" b="1" dirty="0" smtClean="0">
                <a:solidFill>
                  <a:srgbClr val="FF0000"/>
                </a:solidFill>
              </a:rPr>
              <a:t>for Velocities</a:t>
            </a:r>
            <a:r>
              <a:rPr lang="ru-RU" altLang="ru-RU" sz="1200" b="1" dirty="0" smtClean="0">
                <a:solidFill>
                  <a:srgbClr val="FF0000"/>
                </a:solidFill>
              </a:rPr>
              <a:t>)</a:t>
            </a:r>
            <a:r>
              <a:rPr lang="en-US" altLang="ru-RU" sz="1200" b="1" dirty="0" smtClean="0">
                <a:solidFill>
                  <a:srgbClr val="FF0000"/>
                </a:solidFill>
              </a:rPr>
              <a:t>.</a:t>
            </a:r>
            <a:r>
              <a:rPr lang="ru-RU" altLang="ru-RU" sz="1200" b="1" dirty="0" smtClean="0">
                <a:solidFill>
                  <a:srgbClr val="00007D"/>
                </a:solidFill>
              </a:rPr>
              <a:t> </a:t>
            </a:r>
            <a:r>
              <a:rPr lang="en-US" sz="1000" b="1" dirty="0">
                <a:solidFill>
                  <a:srgbClr val="9999FF">
                    <a:lumMod val="50000"/>
                  </a:srgbClr>
                </a:solidFill>
              </a:rPr>
              <a:t>The instantaneous </a:t>
            </a:r>
            <a:r>
              <a:rPr lang="en-US" sz="1000" b="1" dirty="0" smtClean="0">
                <a:solidFill>
                  <a:srgbClr val="9999FF">
                    <a:lumMod val="50000"/>
                  </a:srgbClr>
                </a:solidFill>
              </a:rPr>
              <a:t>center </a:t>
            </a:r>
            <a:r>
              <a:rPr lang="en-US" sz="1000" b="1" dirty="0">
                <a:solidFill>
                  <a:srgbClr val="9999FF">
                    <a:lumMod val="50000"/>
                  </a:srgbClr>
                </a:solidFill>
              </a:rPr>
              <a:t>of zero velocity is a point belonging to the section of a body or its extension which at the given instant is </a:t>
            </a:r>
            <a:r>
              <a:rPr lang="en-US" sz="1000" b="1" dirty="0" smtClean="0">
                <a:solidFill>
                  <a:srgbClr val="9999FF">
                    <a:lumMod val="50000"/>
                  </a:srgbClr>
                </a:solidFill>
              </a:rPr>
              <a:t>momentarily at rest.</a:t>
            </a:r>
            <a:endParaRPr lang="ru-RU" altLang="ru-RU" sz="1000" b="1" dirty="0">
              <a:solidFill>
                <a:srgbClr val="9999FF">
                  <a:lumMod val="50000"/>
                </a:srgbClr>
              </a:solidFill>
            </a:endParaRPr>
          </a:p>
        </p:txBody>
      </p:sp>
      <p:sp>
        <p:nvSpPr>
          <p:cNvPr id="331785" name="Text Box 9"/>
          <p:cNvSpPr txBox="1">
            <a:spLocks noChangeArrowheads="1"/>
          </p:cNvSpPr>
          <p:nvPr/>
        </p:nvSpPr>
        <p:spPr bwMode="auto">
          <a:xfrm>
            <a:off x="2019300" y="1217613"/>
            <a:ext cx="440216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Let the velocity of any point </a:t>
            </a:r>
            <a:r>
              <a:rPr lang="en-US" altLang="ru-RU" sz="1100" i="1" dirty="0" smtClean="0">
                <a:solidFill>
                  <a:srgbClr val="000000"/>
                </a:solidFill>
                <a:latin typeface="Times New Roman" pitchFamily="18" charset="0"/>
                <a:cs typeface="Times New Roman" pitchFamily="18" charset="0"/>
              </a:rPr>
              <a:t>A</a:t>
            </a:r>
            <a:r>
              <a:rPr lang="en-US" altLang="ru-RU" sz="1000" dirty="0" smtClean="0">
                <a:solidFill>
                  <a:srgbClr val="000000"/>
                </a:solidFill>
                <a:latin typeface="Arial" charset="0"/>
              </a:rPr>
              <a:t> and the angular velocity of a body be known.</a:t>
            </a:r>
            <a:endParaRPr lang="ru-RU" altLang="ru-RU" sz="1000" dirty="0">
              <a:solidFill>
                <a:srgbClr val="000000"/>
              </a:solidFill>
              <a:latin typeface="Arial" charset="0"/>
            </a:endParaRPr>
          </a:p>
        </p:txBody>
      </p:sp>
      <p:grpSp>
        <p:nvGrpSpPr>
          <p:cNvPr id="331817" name="Group 41"/>
          <p:cNvGrpSpPr>
            <a:grpSpLocks/>
          </p:cNvGrpSpPr>
          <p:nvPr/>
        </p:nvGrpSpPr>
        <p:grpSpPr bwMode="auto">
          <a:xfrm>
            <a:off x="219075" y="1581150"/>
            <a:ext cx="1304925" cy="1022350"/>
            <a:chOff x="138" y="1020"/>
            <a:chExt cx="822" cy="644"/>
          </a:xfrm>
        </p:grpSpPr>
        <p:sp>
          <p:nvSpPr>
            <p:cNvPr id="331786" name="Oval 10"/>
            <p:cNvSpPr>
              <a:spLocks noChangeArrowheads="1"/>
            </p:cNvSpPr>
            <p:nvPr/>
          </p:nvSpPr>
          <p:spPr bwMode="auto">
            <a:xfrm rot="-2058906">
              <a:off x="138" y="1020"/>
              <a:ext cx="822" cy="4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788" name="Text Box 12"/>
            <p:cNvSpPr txBox="1">
              <a:spLocks noChangeArrowheads="1"/>
            </p:cNvSpPr>
            <p:nvPr/>
          </p:nvSpPr>
          <p:spPr bwMode="auto">
            <a:xfrm>
              <a:off x="192" y="1291"/>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sp>
          <p:nvSpPr>
            <p:cNvPr id="331789" name="AutoShape 13"/>
            <p:cNvSpPr>
              <a:spLocks noChangeArrowheads="1"/>
            </p:cNvSpPr>
            <p:nvPr/>
          </p:nvSpPr>
          <p:spPr bwMode="auto">
            <a:xfrm rot="2700000">
              <a:off x="322" y="1500"/>
              <a:ext cx="244" cy="56"/>
            </a:xfrm>
            <a:prstGeom prst="rightArrow">
              <a:avLst>
                <a:gd name="adj1" fmla="val 50000"/>
                <a:gd name="adj2" fmla="val 10892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790" name="AutoShape 14"/>
            <p:cNvSpPr>
              <a:spLocks noChangeArrowheads="1"/>
            </p:cNvSpPr>
            <p:nvPr/>
          </p:nvSpPr>
          <p:spPr bwMode="auto">
            <a:xfrm rot="10084241" flipH="1">
              <a:off x="286" y="1370"/>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1791" name="Object 15"/>
            <p:cNvGraphicFramePr>
              <a:graphicFrameLocks noChangeAspect="1"/>
            </p:cNvGraphicFramePr>
            <p:nvPr/>
          </p:nvGraphicFramePr>
          <p:xfrm>
            <a:off x="550" y="1528"/>
            <a:ext cx="112" cy="136"/>
          </p:xfrm>
          <a:graphic>
            <a:graphicData uri="http://schemas.openxmlformats.org/presentationml/2006/ole">
              <mc:AlternateContent xmlns:mc="http://schemas.openxmlformats.org/markup-compatibility/2006">
                <mc:Choice xmlns:v="urn:schemas-microsoft-com:vml" Requires="v">
                  <p:oleObj spid="_x0000_s1334074" name="Формула" r:id="rId3" imgW="177480" imgH="215640" progId="Equation.3">
                    <p:embed/>
                  </p:oleObj>
                </mc:Choice>
                <mc:Fallback>
                  <p:oleObj name="Формула" r:id="rId3" imgW="17748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0" y="1528"/>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792" name="Object 16"/>
            <p:cNvGraphicFramePr>
              <a:graphicFrameLocks noChangeAspect="1"/>
            </p:cNvGraphicFramePr>
            <p:nvPr/>
          </p:nvGraphicFramePr>
          <p:xfrm>
            <a:off x="329" y="1293"/>
            <a:ext cx="96" cy="88"/>
          </p:xfrm>
          <a:graphic>
            <a:graphicData uri="http://schemas.openxmlformats.org/presentationml/2006/ole">
              <mc:AlternateContent xmlns:mc="http://schemas.openxmlformats.org/markup-compatibility/2006">
                <mc:Choice xmlns:v="urn:schemas-microsoft-com:vml" Requires="v">
                  <p:oleObj spid="_x0000_s1334075" name="Формула" r:id="rId5" imgW="152280" imgH="139680" progId="Equation.3">
                    <p:embed/>
                  </p:oleObj>
                </mc:Choice>
                <mc:Fallback>
                  <p:oleObj name="Формула"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9" y="1293"/>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787" name="Oval 11"/>
            <p:cNvSpPr>
              <a:spLocks noChangeArrowheads="1"/>
            </p:cNvSpPr>
            <p:nvPr/>
          </p:nvSpPr>
          <p:spPr bwMode="auto">
            <a:xfrm>
              <a:off x="326" y="1406"/>
              <a:ext cx="38" cy="38"/>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31795" name="Text Box 19"/>
          <p:cNvSpPr txBox="1">
            <a:spLocks noChangeArrowheads="1"/>
          </p:cNvSpPr>
          <p:nvPr/>
        </p:nvSpPr>
        <p:spPr bwMode="auto">
          <a:xfrm>
            <a:off x="2017713" y="1435100"/>
            <a:ext cx="475322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According to the theorem of the composition of velocities</a:t>
            </a:r>
            <a:r>
              <a:rPr lang="en-US" altLang="ru-RU" sz="1000" dirty="0">
                <a:solidFill>
                  <a:srgbClr val="000000"/>
                </a:solidFill>
                <a:latin typeface="Arial" charset="0"/>
              </a:rPr>
              <a:t>, </a:t>
            </a:r>
            <a:r>
              <a:rPr lang="en-US" altLang="ru-RU" sz="1000" dirty="0" smtClean="0">
                <a:solidFill>
                  <a:srgbClr val="000000"/>
                </a:solidFill>
                <a:latin typeface="Arial" charset="0"/>
              </a:rPr>
              <a:t>for the point</a:t>
            </a:r>
            <a:r>
              <a:rPr lang="en-US" altLang="ru-RU" sz="1100" dirty="0" smtClean="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rPr>
              <a:t>P </a:t>
            </a:r>
            <a:r>
              <a:rPr lang="en-US" altLang="ru-RU" sz="1000" dirty="0" smtClean="0">
                <a:solidFill>
                  <a:srgbClr val="000000"/>
                </a:solidFill>
                <a:latin typeface="Arial" charset="0"/>
              </a:rPr>
              <a:t>we have</a:t>
            </a:r>
            <a:endParaRPr lang="ru-RU" altLang="ru-RU" sz="1000" dirty="0">
              <a:solidFill>
                <a:srgbClr val="000000"/>
              </a:solidFill>
              <a:latin typeface="Arial" charset="0"/>
            </a:endParaRPr>
          </a:p>
        </p:txBody>
      </p:sp>
      <p:graphicFrame>
        <p:nvGraphicFramePr>
          <p:cNvPr id="331796" name="Object 20"/>
          <p:cNvGraphicFramePr>
            <a:graphicFrameLocks noChangeAspect="1"/>
          </p:cNvGraphicFramePr>
          <p:nvPr/>
        </p:nvGraphicFramePr>
        <p:xfrm>
          <a:off x="2073275" y="1717675"/>
          <a:ext cx="1689100" cy="215900"/>
        </p:xfrm>
        <a:graphic>
          <a:graphicData uri="http://schemas.openxmlformats.org/presentationml/2006/ole">
            <mc:AlternateContent xmlns:mc="http://schemas.openxmlformats.org/markup-compatibility/2006">
              <mc:Choice xmlns:v="urn:schemas-microsoft-com:vml" Requires="v">
                <p:oleObj spid="_x0000_s1334076" name="Формула" r:id="rId7" imgW="1688760" imgH="215640" progId="Equation.3">
                  <p:embed/>
                </p:oleObj>
              </mc:Choice>
              <mc:Fallback>
                <p:oleObj name="Формула" r:id="rId7" imgW="1688760" imgH="2156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073275" y="1717675"/>
                        <a:ext cx="16891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797" name="Text Box 21"/>
          <p:cNvSpPr txBox="1">
            <a:spLocks noChangeArrowheads="1"/>
          </p:cNvSpPr>
          <p:nvPr/>
        </p:nvSpPr>
        <p:spPr bwMode="auto">
          <a:xfrm>
            <a:off x="3798888" y="1709738"/>
            <a:ext cx="534511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Let the velocity of the point </a:t>
            </a:r>
            <a:r>
              <a:rPr lang="en-US" altLang="ru-RU" sz="1100" i="1" dirty="0" smtClean="0">
                <a:solidFill>
                  <a:srgbClr val="000000"/>
                </a:solidFill>
                <a:latin typeface="Times New Roman" pitchFamily="18" charset="0"/>
                <a:cs typeface="Times New Roman" pitchFamily="18" charset="0"/>
              </a:rPr>
              <a:t>P</a:t>
            </a:r>
            <a:r>
              <a:rPr lang="en-US" altLang="ru-RU" sz="1000" dirty="0" smtClean="0">
                <a:solidFill>
                  <a:srgbClr val="000000"/>
                </a:solidFill>
                <a:latin typeface="Arial" charset="0"/>
              </a:rPr>
              <a:t> be zero</a:t>
            </a:r>
            <a:endParaRPr lang="ru-RU" altLang="ru-RU" sz="1000" dirty="0">
              <a:solidFill>
                <a:srgbClr val="000000"/>
              </a:solidFill>
              <a:latin typeface="Arial" charset="0"/>
            </a:endParaRPr>
          </a:p>
        </p:txBody>
      </p:sp>
      <p:graphicFrame>
        <p:nvGraphicFramePr>
          <p:cNvPr id="331798" name="Object 22"/>
          <p:cNvGraphicFramePr>
            <a:graphicFrameLocks noChangeAspect="1"/>
          </p:cNvGraphicFramePr>
          <p:nvPr>
            <p:extLst>
              <p:ext uri="{D42A27DB-BD31-4B8C-83A1-F6EECF244321}">
                <p14:modId xmlns:p14="http://schemas.microsoft.com/office/powerpoint/2010/main" val="3228440848"/>
              </p:ext>
            </p:extLst>
          </p:nvPr>
        </p:nvGraphicFramePr>
        <p:xfrm>
          <a:off x="6128662" y="1715109"/>
          <a:ext cx="444500" cy="215900"/>
        </p:xfrm>
        <a:graphic>
          <a:graphicData uri="http://schemas.openxmlformats.org/presentationml/2006/ole">
            <mc:AlternateContent xmlns:mc="http://schemas.openxmlformats.org/markup-compatibility/2006">
              <mc:Choice xmlns:v="urn:schemas-microsoft-com:vml" Requires="v">
                <p:oleObj spid="_x0000_s1334077" name="Формула" r:id="rId9" imgW="444240" imgH="215640" progId="Equation.3">
                  <p:embed/>
                </p:oleObj>
              </mc:Choice>
              <mc:Fallback>
                <p:oleObj name="Формула" r:id="rId9" imgW="4442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128662" y="1715109"/>
                        <a:ext cx="4445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799" name="Text Box 23"/>
          <p:cNvSpPr txBox="1">
            <a:spLocks noChangeArrowheads="1"/>
          </p:cNvSpPr>
          <p:nvPr/>
        </p:nvSpPr>
        <p:spPr bwMode="auto">
          <a:xfrm>
            <a:off x="1818903" y="1973368"/>
            <a:ext cx="142522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Then one may obtain</a:t>
            </a:r>
            <a:endParaRPr lang="ru-RU" altLang="ru-RU" sz="1000" dirty="0">
              <a:solidFill>
                <a:srgbClr val="000000"/>
              </a:solidFill>
              <a:latin typeface="Arial" charset="0"/>
            </a:endParaRPr>
          </a:p>
        </p:txBody>
      </p:sp>
      <p:graphicFrame>
        <p:nvGraphicFramePr>
          <p:cNvPr id="331800" name="Object 24"/>
          <p:cNvGraphicFramePr>
            <a:graphicFrameLocks noChangeAspect="1"/>
          </p:cNvGraphicFramePr>
          <p:nvPr/>
        </p:nvGraphicFramePr>
        <p:xfrm>
          <a:off x="3287713" y="2001838"/>
          <a:ext cx="1219200" cy="215900"/>
        </p:xfrm>
        <a:graphic>
          <a:graphicData uri="http://schemas.openxmlformats.org/presentationml/2006/ole">
            <mc:AlternateContent xmlns:mc="http://schemas.openxmlformats.org/markup-compatibility/2006">
              <mc:Choice xmlns:v="urn:schemas-microsoft-com:vml" Requires="v">
                <p:oleObj spid="_x0000_s1334078" name="Формула" r:id="rId11" imgW="1218960" imgH="215640" progId="Equation.3">
                  <p:embed/>
                </p:oleObj>
              </mc:Choice>
              <mc:Fallback>
                <p:oleObj name="Формула" r:id="rId11" imgW="1218960" imgH="21564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87713" y="2001838"/>
                        <a:ext cx="12192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01" name="Text Box 25"/>
          <p:cNvSpPr txBox="1">
            <a:spLocks noChangeArrowheads="1"/>
          </p:cNvSpPr>
          <p:nvPr/>
        </p:nvSpPr>
        <p:spPr bwMode="auto">
          <a:xfrm>
            <a:off x="1843087" y="2409546"/>
            <a:ext cx="6764337" cy="14927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This permits to determine the location of </a:t>
            </a:r>
            <a:r>
              <a:rPr lang="en-US" sz="1000" dirty="0">
                <a:solidFill>
                  <a:srgbClr val="000000"/>
                </a:solidFill>
                <a:latin typeface="Arial" charset="0"/>
              </a:rPr>
              <a:t>the instantaneous center of zero </a:t>
            </a:r>
            <a:r>
              <a:rPr lang="en-US" sz="1000" dirty="0" smtClean="0">
                <a:solidFill>
                  <a:srgbClr val="000000"/>
                </a:solidFill>
                <a:latin typeface="Arial" charset="0"/>
              </a:rPr>
              <a:t>velocity.</a:t>
            </a:r>
            <a:r>
              <a:rPr lang="en-US" altLang="ru-RU" sz="1000" dirty="0" smtClean="0">
                <a:solidFill>
                  <a:srgbClr val="000000"/>
                </a:solidFill>
                <a:latin typeface="Arial" charset="0"/>
              </a:rPr>
              <a:t> It is located on the perpendicular to the velocity of the point </a:t>
            </a:r>
            <a:r>
              <a:rPr lang="en-US" altLang="ru-RU" sz="1100" i="1" dirty="0" smtClean="0">
                <a:solidFill>
                  <a:srgbClr val="000000"/>
                </a:solidFill>
                <a:latin typeface="Times New Roman" pitchFamily="18" charset="0"/>
                <a:cs typeface="Times New Roman" pitchFamily="18" charset="0"/>
              </a:rPr>
              <a:t>A</a:t>
            </a:r>
            <a:r>
              <a:rPr lang="ru-RU" altLang="ru-RU" sz="1100" dirty="0" smtClean="0">
                <a:solidFill>
                  <a:srgbClr val="000000"/>
                </a:solidFill>
                <a:latin typeface="Times New Roman" pitchFamily="18" charset="0"/>
                <a:cs typeface="Times New Roman" pitchFamily="18" charset="0"/>
              </a:rPr>
              <a:t>,</a:t>
            </a:r>
            <a:r>
              <a:rPr lang="ru-RU" altLang="ru-RU" sz="1000" i="1" dirty="0" smtClean="0">
                <a:solidFill>
                  <a:srgbClr val="000000"/>
                </a:solidFill>
                <a:latin typeface="Arial" charset="0"/>
              </a:rPr>
              <a:t> </a:t>
            </a:r>
            <a:r>
              <a:rPr lang="en-US" altLang="ru-RU" sz="1000" dirty="0" smtClean="0">
                <a:solidFill>
                  <a:srgbClr val="000000"/>
                </a:solidFill>
                <a:latin typeface="Arial" charset="0"/>
              </a:rPr>
              <a:t>which is laid towards the angular velocity at a distance                      </a:t>
            </a:r>
          </a:p>
          <a:p>
            <a:endParaRPr lang="en-US" altLang="ru-RU" sz="1000" dirty="0">
              <a:solidFill>
                <a:srgbClr val="000000"/>
              </a:solidFill>
              <a:latin typeface="Arial" charset="0"/>
            </a:endParaRPr>
          </a:p>
          <a:p>
            <a:endParaRPr lang="en-US" altLang="ru-RU" sz="1000" dirty="0" smtClean="0">
              <a:solidFill>
                <a:srgbClr val="000000"/>
              </a:solidFill>
              <a:latin typeface="Arial" charset="0"/>
            </a:endParaRPr>
          </a:p>
          <a:p>
            <a:r>
              <a:rPr lang="en-US" sz="1000" dirty="0" smtClean="0">
                <a:solidFill>
                  <a:srgbClr val="000000"/>
                </a:solidFill>
                <a:latin typeface="Arial" charset="0"/>
              </a:rPr>
              <a:t>A point  </a:t>
            </a:r>
            <a:r>
              <a:rPr lang="en-US" sz="1000" dirty="0">
                <a:solidFill>
                  <a:srgbClr val="000000"/>
                </a:solidFill>
                <a:latin typeface="Arial" charset="0"/>
              </a:rPr>
              <a:t>of intersection of perpendiculars </a:t>
            </a:r>
            <a:r>
              <a:rPr lang="en-US" sz="1000" dirty="0" smtClean="0">
                <a:solidFill>
                  <a:srgbClr val="000000"/>
                </a:solidFill>
                <a:latin typeface="Arial" charset="0"/>
              </a:rPr>
              <a:t> to the velocity vectors  of any two points </a:t>
            </a:r>
            <a:r>
              <a:rPr lang="en-US" sz="1000" dirty="0">
                <a:solidFill>
                  <a:srgbClr val="000000"/>
                </a:solidFill>
                <a:latin typeface="Arial" charset="0"/>
              </a:rPr>
              <a:t>will be the </a:t>
            </a:r>
            <a:r>
              <a:rPr lang="en-US" sz="1000" dirty="0" smtClean="0">
                <a:solidFill>
                  <a:srgbClr val="000000"/>
                </a:solidFill>
                <a:latin typeface="Arial" charset="0"/>
              </a:rPr>
              <a:t>instantaneous</a:t>
            </a:r>
          </a:p>
          <a:p>
            <a:r>
              <a:rPr lang="en-US" sz="1000" dirty="0" smtClean="0">
                <a:solidFill>
                  <a:srgbClr val="000000"/>
                </a:solidFill>
                <a:latin typeface="Arial" charset="0"/>
              </a:rPr>
              <a:t> center of </a:t>
            </a:r>
            <a:r>
              <a:rPr lang="en-US" sz="1000" dirty="0">
                <a:solidFill>
                  <a:srgbClr val="000000"/>
                </a:solidFill>
                <a:latin typeface="Arial" charset="0"/>
              </a:rPr>
              <a:t>zero </a:t>
            </a:r>
            <a:r>
              <a:rPr lang="en-US" sz="1000" dirty="0" smtClean="0">
                <a:solidFill>
                  <a:srgbClr val="000000"/>
                </a:solidFill>
                <a:latin typeface="Arial" charset="0"/>
              </a:rPr>
              <a:t>velocity</a:t>
            </a:r>
            <a:r>
              <a:rPr lang="en-US" altLang="ru-RU" sz="1000" dirty="0" smtClean="0">
                <a:solidFill>
                  <a:srgbClr val="000000"/>
                </a:solidFill>
                <a:latin typeface="Arial" charset="0"/>
              </a:rPr>
              <a:t>.</a:t>
            </a:r>
          </a:p>
          <a:p>
            <a:endParaRPr lang="en-US" altLang="ru-RU" sz="1000" dirty="0">
              <a:solidFill>
                <a:srgbClr val="000000"/>
              </a:solidFill>
              <a:latin typeface="Arial" charset="0"/>
            </a:endParaRPr>
          </a:p>
          <a:p>
            <a:endParaRPr lang="en-US" altLang="ru-RU" sz="1000" dirty="0" smtClean="0">
              <a:solidFill>
                <a:srgbClr val="000000"/>
              </a:solidFill>
              <a:latin typeface="Arial" charset="0"/>
            </a:endParaRPr>
          </a:p>
          <a:p>
            <a:endParaRPr lang="ru-RU" altLang="ru-RU" sz="1000" dirty="0">
              <a:solidFill>
                <a:srgbClr val="000000"/>
              </a:solidFill>
              <a:latin typeface="Arial" charset="0"/>
            </a:endParaRPr>
          </a:p>
        </p:txBody>
      </p:sp>
      <p:graphicFrame>
        <p:nvGraphicFramePr>
          <p:cNvPr id="331804" name="Object 28"/>
          <p:cNvGraphicFramePr>
            <a:graphicFrameLocks noChangeAspect="1"/>
          </p:cNvGraphicFramePr>
          <p:nvPr>
            <p:extLst>
              <p:ext uri="{D42A27DB-BD31-4B8C-83A1-F6EECF244321}">
                <p14:modId xmlns:p14="http://schemas.microsoft.com/office/powerpoint/2010/main" val="3156568756"/>
              </p:ext>
            </p:extLst>
          </p:nvPr>
        </p:nvGraphicFramePr>
        <p:xfrm>
          <a:off x="6537325" y="2609850"/>
          <a:ext cx="533400" cy="393700"/>
        </p:xfrm>
        <a:graphic>
          <a:graphicData uri="http://schemas.openxmlformats.org/presentationml/2006/ole">
            <mc:AlternateContent xmlns:mc="http://schemas.openxmlformats.org/markup-compatibility/2006">
              <mc:Choice xmlns:v="urn:schemas-microsoft-com:vml" Requires="v">
                <p:oleObj spid="_x0000_s1334079" name="Equation" r:id="rId13" imgW="533160" imgH="393480" progId="Equation.DSMT4">
                  <p:embed/>
                </p:oleObj>
              </mc:Choice>
              <mc:Fallback>
                <p:oleObj name="Equation" r:id="rId13" imgW="533160" imgH="393480" progId="Equation.DSMT4">
                  <p:embed/>
                  <p:pic>
                    <p:nvPicPr>
                      <p:cNvPr id="0" name=""/>
                      <p:cNvPicPr>
                        <a:picLocks noChangeAspect="1" noChangeArrowheads="1"/>
                      </p:cNvPicPr>
                      <p:nvPr/>
                    </p:nvPicPr>
                    <p:blipFill>
                      <a:blip r:embed="rId14"/>
                      <a:srcRect/>
                      <a:stretch>
                        <a:fillRect/>
                      </a:stretch>
                    </p:blipFill>
                    <p:spPr bwMode="auto">
                      <a:xfrm>
                        <a:off x="6537325" y="2609850"/>
                        <a:ext cx="5334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1827" name="Group 51"/>
          <p:cNvGrpSpPr>
            <a:grpSpLocks/>
          </p:cNvGrpSpPr>
          <p:nvPr/>
        </p:nvGrpSpPr>
        <p:grpSpPr bwMode="auto">
          <a:xfrm>
            <a:off x="571500" y="1260475"/>
            <a:ext cx="1106488" cy="1100138"/>
            <a:chOff x="360" y="794"/>
            <a:chExt cx="697" cy="693"/>
          </a:xfrm>
        </p:grpSpPr>
        <p:sp>
          <p:nvSpPr>
            <p:cNvPr id="331805" name="Line 29"/>
            <p:cNvSpPr>
              <a:spLocks noChangeShapeType="1"/>
            </p:cNvSpPr>
            <p:nvPr/>
          </p:nvSpPr>
          <p:spPr bwMode="auto">
            <a:xfrm flipV="1">
              <a:off x="360" y="1044"/>
              <a:ext cx="366" cy="36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1806" name="Text Box 30"/>
            <p:cNvSpPr txBox="1">
              <a:spLocks noChangeArrowheads="1"/>
            </p:cNvSpPr>
            <p:nvPr/>
          </p:nvSpPr>
          <p:spPr bwMode="auto">
            <a:xfrm>
              <a:off x="638" y="1051"/>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P</a:t>
              </a:r>
              <a:endParaRPr lang="ru-RU" altLang="ru-RU" sz="1000" b="1" i="1" dirty="0">
                <a:solidFill>
                  <a:srgbClr val="000000"/>
                </a:solidFill>
                <a:latin typeface="Times New Roman" pitchFamily="18" charset="0"/>
                <a:cs typeface="Times New Roman" pitchFamily="18" charset="0"/>
              </a:endParaRPr>
            </a:p>
          </p:txBody>
        </p:sp>
        <p:sp>
          <p:nvSpPr>
            <p:cNvPr id="331807" name="Oval 31"/>
            <p:cNvSpPr>
              <a:spLocks noChangeArrowheads="1"/>
            </p:cNvSpPr>
            <p:nvPr/>
          </p:nvSpPr>
          <p:spPr bwMode="auto">
            <a:xfrm>
              <a:off x="714" y="1020"/>
              <a:ext cx="35" cy="37"/>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08" name="AutoShape 32"/>
            <p:cNvSpPr>
              <a:spLocks noChangeArrowheads="1"/>
            </p:cNvSpPr>
            <p:nvPr/>
          </p:nvSpPr>
          <p:spPr bwMode="auto">
            <a:xfrm rot="2700000">
              <a:off x="711" y="1109"/>
              <a:ext cx="244" cy="56"/>
            </a:xfrm>
            <a:prstGeom prst="rightArrow">
              <a:avLst>
                <a:gd name="adj1" fmla="val 50000"/>
                <a:gd name="adj2" fmla="val 10892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1809" name="Object 33"/>
            <p:cNvGraphicFramePr>
              <a:graphicFrameLocks noChangeAspect="1"/>
            </p:cNvGraphicFramePr>
            <p:nvPr/>
          </p:nvGraphicFramePr>
          <p:xfrm>
            <a:off x="945" y="1191"/>
            <a:ext cx="112" cy="136"/>
          </p:xfrm>
          <a:graphic>
            <a:graphicData uri="http://schemas.openxmlformats.org/presentationml/2006/ole">
              <mc:AlternateContent xmlns:mc="http://schemas.openxmlformats.org/markup-compatibility/2006">
                <mc:Choice xmlns:v="urn:schemas-microsoft-com:vml" Requires="v">
                  <p:oleObj spid="_x0000_s1334080" name="Формула" r:id="rId15" imgW="177480" imgH="215640" progId="Equation.3">
                    <p:embed/>
                  </p:oleObj>
                </mc:Choice>
                <mc:Fallback>
                  <p:oleObj name="Формула" r:id="rId15" imgW="17748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45" y="1191"/>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10" name="AutoShape 34"/>
            <p:cNvSpPr>
              <a:spLocks noChangeArrowheads="1"/>
            </p:cNvSpPr>
            <p:nvPr/>
          </p:nvSpPr>
          <p:spPr bwMode="auto">
            <a:xfrm rot="-8100000">
              <a:off x="506" y="904"/>
              <a:ext cx="244" cy="56"/>
            </a:xfrm>
            <a:prstGeom prst="rightArrow">
              <a:avLst>
                <a:gd name="adj1" fmla="val 50000"/>
                <a:gd name="adj2" fmla="val 10892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1811" name="Object 35"/>
            <p:cNvGraphicFramePr>
              <a:graphicFrameLocks noChangeAspect="1"/>
            </p:cNvGraphicFramePr>
            <p:nvPr/>
          </p:nvGraphicFramePr>
          <p:xfrm>
            <a:off x="370" y="794"/>
            <a:ext cx="144" cy="136"/>
          </p:xfrm>
          <a:graphic>
            <a:graphicData uri="http://schemas.openxmlformats.org/presentationml/2006/ole">
              <mc:AlternateContent xmlns:mc="http://schemas.openxmlformats.org/markup-compatibility/2006">
                <mc:Choice xmlns:v="urn:schemas-microsoft-com:vml" Requires="v">
                  <p:oleObj spid="_x0000_s1334081" name="Формула" r:id="rId16" imgW="228600" imgH="215640" progId="Equation.3">
                    <p:embed/>
                  </p:oleObj>
                </mc:Choice>
                <mc:Fallback>
                  <p:oleObj name="Формула" r:id="rId16" imgW="228600" imgH="21564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70" y="794"/>
                          <a:ext cx="14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12" name="Rectangle 36"/>
            <p:cNvSpPr>
              <a:spLocks noChangeArrowheads="1"/>
            </p:cNvSpPr>
            <p:nvPr/>
          </p:nvSpPr>
          <p:spPr bwMode="auto">
            <a:xfrm rot="2700000">
              <a:off x="630" y="991"/>
              <a:ext cx="85" cy="80"/>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13" name="Rectangle 37"/>
            <p:cNvSpPr>
              <a:spLocks noChangeArrowheads="1"/>
            </p:cNvSpPr>
            <p:nvPr/>
          </p:nvSpPr>
          <p:spPr bwMode="auto">
            <a:xfrm rot="2700000">
              <a:off x="363" y="1380"/>
              <a:ext cx="110" cy="104"/>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31814" name="Text Box 38"/>
          <p:cNvSpPr txBox="1">
            <a:spLocks noChangeArrowheads="1"/>
          </p:cNvSpPr>
          <p:nvPr/>
        </p:nvSpPr>
        <p:spPr bwMode="auto">
          <a:xfrm>
            <a:off x="4548188" y="1973263"/>
            <a:ext cx="4297362"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smtClean="0">
                <a:solidFill>
                  <a:srgbClr val="000000"/>
                </a:solidFill>
                <a:latin typeface="Arial" charset="0"/>
              </a:rPr>
              <a:t>Thus, the </a:t>
            </a:r>
            <a:r>
              <a:rPr lang="en-US" sz="1000" dirty="0" smtClean="0">
                <a:solidFill>
                  <a:srgbClr val="000000"/>
                </a:solidFill>
                <a:latin typeface="Arial" charset="0"/>
              </a:rPr>
              <a:t>velocity </a:t>
            </a:r>
            <a:r>
              <a:rPr lang="en-US" sz="1000" dirty="0">
                <a:solidFill>
                  <a:srgbClr val="000000"/>
                </a:solidFill>
                <a:latin typeface="Arial" charset="0"/>
              </a:rPr>
              <a:t>of </a:t>
            </a:r>
            <a:r>
              <a:rPr lang="en-US" sz="1000" dirty="0" smtClean="0">
                <a:solidFill>
                  <a:srgbClr val="000000"/>
                </a:solidFill>
                <a:latin typeface="Arial" charset="0"/>
              </a:rPr>
              <a:t>the rotation of the point </a:t>
            </a:r>
            <a:r>
              <a:rPr lang="en-US" sz="1100" i="1" dirty="0" smtClean="0">
                <a:solidFill>
                  <a:srgbClr val="000000"/>
                </a:solidFill>
                <a:latin typeface="Times New Roman" pitchFamily="18" charset="0"/>
                <a:cs typeface="Times New Roman" pitchFamily="18" charset="0"/>
              </a:rPr>
              <a:t>P</a:t>
            </a:r>
            <a:r>
              <a:rPr lang="en-US" sz="1000" dirty="0" smtClean="0">
                <a:solidFill>
                  <a:srgbClr val="000000"/>
                </a:solidFill>
                <a:latin typeface="Arial" charset="0"/>
              </a:rPr>
              <a:t> about </a:t>
            </a:r>
            <a:r>
              <a:rPr lang="en-US" sz="1000" dirty="0">
                <a:solidFill>
                  <a:srgbClr val="000000"/>
                </a:solidFill>
                <a:latin typeface="Arial" charset="0"/>
              </a:rPr>
              <a:t>the </a:t>
            </a:r>
            <a:r>
              <a:rPr lang="en-US" sz="1000" dirty="0" smtClean="0">
                <a:solidFill>
                  <a:srgbClr val="000000"/>
                </a:solidFill>
                <a:latin typeface="Arial" charset="0"/>
              </a:rPr>
              <a:t>pole  </a:t>
            </a:r>
            <a:r>
              <a:rPr lang="en-US" sz="1100" i="1" dirty="0" smtClean="0">
                <a:solidFill>
                  <a:srgbClr val="000000"/>
                </a:solidFill>
                <a:latin typeface="Times New Roman" pitchFamily="18" charset="0"/>
                <a:cs typeface="Times New Roman" pitchFamily="18" charset="0"/>
              </a:rPr>
              <a:t>A</a:t>
            </a:r>
            <a:r>
              <a:rPr lang="en-US" sz="1000" dirty="0" smtClean="0">
                <a:solidFill>
                  <a:srgbClr val="000000"/>
                </a:solidFill>
                <a:latin typeface="Arial" charset="0"/>
              </a:rPr>
              <a:t> must be equal and parallel to the velocity of the point  </a:t>
            </a:r>
            <a:r>
              <a:rPr lang="en-US" sz="1100" i="1" dirty="0" smtClean="0">
                <a:solidFill>
                  <a:srgbClr val="000000"/>
                </a:solidFill>
                <a:latin typeface="Times New Roman" pitchFamily="18" charset="0"/>
                <a:cs typeface="Times New Roman" pitchFamily="18" charset="0"/>
              </a:rPr>
              <a:t>A</a:t>
            </a:r>
            <a:r>
              <a:rPr lang="en-US" sz="1000" dirty="0" smtClean="0">
                <a:solidFill>
                  <a:srgbClr val="00007D"/>
                </a:solidFill>
                <a:latin typeface="Arial" charset="0"/>
              </a:rPr>
              <a:t>  </a:t>
            </a:r>
            <a:r>
              <a:rPr lang="en-US" sz="1000" dirty="0" smtClean="0">
                <a:solidFill>
                  <a:srgbClr val="000000"/>
                </a:solidFill>
                <a:latin typeface="Arial" charset="0"/>
              </a:rPr>
              <a:t>and have opposite sense</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sp>
        <p:nvSpPr>
          <p:cNvPr id="331828" name="Text Box 52"/>
          <p:cNvSpPr txBox="1">
            <a:spLocks noChangeArrowheads="1"/>
          </p:cNvSpPr>
          <p:nvPr/>
        </p:nvSpPr>
        <p:spPr bwMode="auto">
          <a:xfrm>
            <a:off x="442912" y="3463595"/>
            <a:ext cx="4782343"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solidFill>
                  <a:srgbClr val="000000"/>
                </a:solidFill>
                <a:latin typeface="Arial" charset="0"/>
              </a:rPr>
              <a:t>Taking </a:t>
            </a:r>
            <a:r>
              <a:rPr lang="en-US" sz="1000" dirty="0">
                <a:solidFill>
                  <a:srgbClr val="000000"/>
                </a:solidFill>
                <a:latin typeface="Arial" charset="0"/>
              </a:rPr>
              <a:t>a point </a:t>
            </a:r>
            <a:r>
              <a:rPr lang="en-US" sz="1100" i="1" dirty="0">
                <a:solidFill>
                  <a:srgbClr val="000000"/>
                </a:solidFill>
                <a:latin typeface="Times New Roman" pitchFamily="18" charset="0"/>
                <a:cs typeface="Times New Roman" pitchFamily="18" charset="0"/>
              </a:rPr>
              <a:t>P</a:t>
            </a:r>
            <a:r>
              <a:rPr lang="en-US" sz="1000" dirty="0">
                <a:solidFill>
                  <a:srgbClr val="000000"/>
                </a:solidFill>
                <a:latin typeface="Arial" charset="0"/>
              </a:rPr>
              <a:t> as the pole </a:t>
            </a:r>
            <a:r>
              <a:rPr lang="en-US" sz="1000" dirty="0" smtClean="0">
                <a:solidFill>
                  <a:srgbClr val="000000"/>
                </a:solidFill>
                <a:latin typeface="Arial" charset="0"/>
              </a:rPr>
              <a:t>the velocities </a:t>
            </a:r>
            <a:r>
              <a:rPr lang="en-US" sz="1000" dirty="0">
                <a:solidFill>
                  <a:srgbClr val="000000"/>
                </a:solidFill>
                <a:latin typeface="Arial" charset="0"/>
              </a:rPr>
              <a:t>of </a:t>
            </a:r>
            <a:r>
              <a:rPr lang="en-US" sz="1000" dirty="0" smtClean="0">
                <a:solidFill>
                  <a:srgbClr val="000000"/>
                </a:solidFill>
                <a:latin typeface="Arial" charset="0"/>
              </a:rPr>
              <a:t> any points </a:t>
            </a:r>
            <a:r>
              <a:rPr lang="en-US" sz="1100" i="1" dirty="0" smtClean="0">
                <a:solidFill>
                  <a:srgbClr val="000000"/>
                </a:solidFill>
                <a:latin typeface="Times New Roman" pitchFamily="18" charset="0"/>
                <a:cs typeface="Times New Roman" pitchFamily="18" charset="0"/>
              </a:rPr>
              <a:t>A</a:t>
            </a:r>
            <a:r>
              <a:rPr lang="en-US" sz="1000" i="1" dirty="0" smtClean="0">
                <a:solidFill>
                  <a:srgbClr val="000000"/>
                </a:solidFill>
                <a:latin typeface="Arial" charset="0"/>
              </a:rPr>
              <a:t> </a:t>
            </a:r>
            <a:r>
              <a:rPr lang="en-US" sz="1000" dirty="0" smtClean="0">
                <a:solidFill>
                  <a:srgbClr val="000000"/>
                </a:solidFill>
                <a:latin typeface="Arial" charset="0"/>
              </a:rPr>
              <a:t>and </a:t>
            </a:r>
            <a:r>
              <a:rPr lang="en-US" sz="1100" i="1" dirty="0" smtClean="0">
                <a:solidFill>
                  <a:srgbClr val="000000"/>
                </a:solidFill>
                <a:latin typeface="Times New Roman" pitchFamily="18" charset="0"/>
                <a:cs typeface="Times New Roman" pitchFamily="18" charset="0"/>
              </a:rPr>
              <a:t>B</a:t>
            </a:r>
            <a:r>
              <a:rPr lang="en-US" sz="1000" i="1" dirty="0" smtClean="0">
                <a:solidFill>
                  <a:srgbClr val="000000"/>
                </a:solidFill>
                <a:latin typeface="Arial" charset="0"/>
              </a:rPr>
              <a:t> </a:t>
            </a:r>
            <a:r>
              <a:rPr lang="en-US" sz="1000" dirty="0" smtClean="0">
                <a:solidFill>
                  <a:srgbClr val="000000"/>
                </a:solidFill>
                <a:latin typeface="Arial" charset="0"/>
              </a:rPr>
              <a:t>will be</a:t>
            </a:r>
            <a:endParaRPr lang="ru-RU" sz="1000" dirty="0">
              <a:solidFill>
                <a:srgbClr val="000000"/>
              </a:solidFill>
              <a:latin typeface="Arial" charset="0"/>
            </a:endParaRPr>
          </a:p>
          <a:p>
            <a:endParaRPr lang="en-US" altLang="ru-RU" sz="1000" dirty="0">
              <a:solidFill>
                <a:srgbClr val="000000"/>
              </a:solidFill>
              <a:latin typeface="Arial" charset="0"/>
            </a:endParaRPr>
          </a:p>
        </p:txBody>
      </p:sp>
      <p:graphicFrame>
        <p:nvGraphicFramePr>
          <p:cNvPr id="331829" name="Object 53"/>
          <p:cNvGraphicFramePr>
            <a:graphicFrameLocks noChangeAspect="1"/>
          </p:cNvGraphicFramePr>
          <p:nvPr>
            <p:extLst>
              <p:ext uri="{D42A27DB-BD31-4B8C-83A1-F6EECF244321}">
                <p14:modId xmlns:p14="http://schemas.microsoft.com/office/powerpoint/2010/main" val="2517738104"/>
              </p:ext>
            </p:extLst>
          </p:nvPr>
        </p:nvGraphicFramePr>
        <p:xfrm>
          <a:off x="2857376" y="3751595"/>
          <a:ext cx="3238500" cy="457200"/>
        </p:xfrm>
        <a:graphic>
          <a:graphicData uri="http://schemas.openxmlformats.org/presentationml/2006/ole">
            <mc:AlternateContent xmlns:mc="http://schemas.openxmlformats.org/markup-compatibility/2006">
              <mc:Choice xmlns:v="urn:schemas-microsoft-com:vml" Requires="v">
                <p:oleObj spid="_x0000_s1334082" name="Equation" r:id="rId18" imgW="3238200" imgH="457200" progId="Equation.DSMT4">
                  <p:embed/>
                </p:oleObj>
              </mc:Choice>
              <mc:Fallback>
                <p:oleObj name="Equation" r:id="rId18" imgW="3238200" imgH="457200" progId="Equation.DSMT4">
                  <p:embed/>
                  <p:pic>
                    <p:nvPicPr>
                      <p:cNvPr id="0" name=""/>
                      <p:cNvPicPr>
                        <a:picLocks noChangeAspect="1" noChangeArrowheads="1"/>
                      </p:cNvPicPr>
                      <p:nvPr/>
                    </p:nvPicPr>
                    <p:blipFill>
                      <a:blip r:embed="rId19"/>
                      <a:srcRect/>
                      <a:stretch>
                        <a:fillRect/>
                      </a:stretch>
                    </p:blipFill>
                    <p:spPr bwMode="auto">
                      <a:xfrm>
                        <a:off x="2857376" y="3751595"/>
                        <a:ext cx="32385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1830" name="Text Box 54"/>
          <p:cNvSpPr txBox="1">
            <a:spLocks noChangeArrowheads="1"/>
          </p:cNvSpPr>
          <p:nvPr/>
        </p:nvSpPr>
        <p:spPr bwMode="auto">
          <a:xfrm>
            <a:off x="432573" y="4227174"/>
            <a:ext cx="8577989" cy="243143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sz="1000" b="1" dirty="0">
                <a:solidFill>
                  <a:srgbClr val="9999FF">
                    <a:lumMod val="50000"/>
                  </a:srgbClr>
                </a:solidFill>
                <a:latin typeface="Arial" charset="0"/>
              </a:rPr>
              <a:t>Thus, the velocity of any point of a </a:t>
            </a:r>
            <a:r>
              <a:rPr lang="en-US" sz="1000" b="1" dirty="0" smtClean="0">
                <a:solidFill>
                  <a:srgbClr val="9999FF">
                    <a:lumMod val="50000"/>
                  </a:srgbClr>
                </a:solidFill>
                <a:latin typeface="Arial" charset="0"/>
              </a:rPr>
              <a:t>body </a:t>
            </a:r>
            <a:r>
              <a:rPr lang="en-US" sz="1000" b="1" dirty="0">
                <a:solidFill>
                  <a:srgbClr val="9999FF">
                    <a:lumMod val="50000"/>
                  </a:srgbClr>
                </a:solidFill>
                <a:latin typeface="Arial" charset="0"/>
              </a:rPr>
              <a:t>is equal to the velocity of its rotation about the </a:t>
            </a:r>
            <a:r>
              <a:rPr lang="en-US" sz="1000" b="1" dirty="0" smtClean="0">
                <a:solidFill>
                  <a:srgbClr val="9999FF">
                    <a:lumMod val="50000"/>
                  </a:srgbClr>
                </a:solidFill>
                <a:latin typeface="Arial" charset="0"/>
              </a:rPr>
              <a:t>instantaneous center </a:t>
            </a:r>
            <a:r>
              <a:rPr lang="en-US" sz="1000" b="1" dirty="0">
                <a:solidFill>
                  <a:srgbClr val="9999FF">
                    <a:lumMod val="50000"/>
                  </a:srgbClr>
                </a:solidFill>
                <a:latin typeface="Arial" charset="0"/>
              </a:rPr>
              <a:t>of zero velocity</a:t>
            </a:r>
            <a:r>
              <a:rPr lang="en-US" sz="1000" b="1" dirty="0" smtClean="0">
                <a:solidFill>
                  <a:srgbClr val="9999FF">
                    <a:lumMod val="50000"/>
                  </a:srgbClr>
                </a:solidFill>
                <a:latin typeface="Arial" charset="0"/>
              </a:rPr>
              <a:t>.  </a:t>
            </a:r>
          </a:p>
          <a:p>
            <a:pPr algn="just"/>
            <a:r>
              <a:rPr lang="en-US" sz="1000" b="1" dirty="0" smtClean="0">
                <a:solidFill>
                  <a:srgbClr val="9999FF">
                    <a:lumMod val="50000"/>
                  </a:srgbClr>
                </a:solidFill>
                <a:latin typeface="Arial" charset="0"/>
              </a:rPr>
              <a:t> In other words, a plane motion is a result of consecutive infinitesimal rotations about </a:t>
            </a:r>
            <a:r>
              <a:rPr lang="en-US" sz="1000" b="1" dirty="0">
                <a:solidFill>
                  <a:srgbClr val="9999FF">
                    <a:lumMod val="50000"/>
                  </a:srgbClr>
                </a:solidFill>
                <a:latin typeface="Arial" charset="0"/>
              </a:rPr>
              <a:t>instantaneous </a:t>
            </a:r>
            <a:r>
              <a:rPr lang="en-US" sz="1000" b="1" dirty="0" smtClean="0">
                <a:solidFill>
                  <a:srgbClr val="9999FF">
                    <a:lumMod val="50000"/>
                  </a:srgbClr>
                </a:solidFill>
                <a:latin typeface="Arial" charset="0"/>
              </a:rPr>
              <a:t>center </a:t>
            </a:r>
            <a:r>
              <a:rPr lang="en-US" sz="1000" b="1" dirty="0">
                <a:solidFill>
                  <a:srgbClr val="9999FF">
                    <a:lumMod val="50000"/>
                  </a:srgbClr>
                </a:solidFill>
                <a:latin typeface="Arial" charset="0"/>
              </a:rPr>
              <a:t>of zero </a:t>
            </a:r>
            <a:r>
              <a:rPr lang="en-US" sz="1000" b="1" dirty="0" smtClean="0">
                <a:solidFill>
                  <a:srgbClr val="9999FF">
                    <a:lumMod val="50000"/>
                  </a:srgbClr>
                </a:solidFill>
                <a:latin typeface="Arial" charset="0"/>
              </a:rPr>
              <a:t>velocity </a:t>
            </a:r>
          </a:p>
          <a:p>
            <a:pPr algn="just"/>
            <a:r>
              <a:rPr lang="en-US" sz="1000" b="1" dirty="0" smtClean="0">
                <a:solidFill>
                  <a:srgbClr val="9999FF">
                    <a:lumMod val="50000"/>
                  </a:srgbClr>
                </a:solidFill>
                <a:latin typeface="Arial" charset="0"/>
              </a:rPr>
              <a:t>(instantaneous axis of rotation). </a:t>
            </a:r>
            <a:endParaRPr lang="en-US" sz="1000" b="1" dirty="0">
              <a:solidFill>
                <a:srgbClr val="9999FF">
                  <a:lumMod val="50000"/>
                </a:srgbClr>
              </a:solidFill>
              <a:latin typeface="Arial" charset="0"/>
            </a:endParaRPr>
          </a:p>
          <a:p>
            <a:r>
              <a:rPr lang="en-US" sz="1000" dirty="0" smtClean="0">
                <a:solidFill>
                  <a:srgbClr val="000000"/>
                </a:solidFill>
                <a:latin typeface="Arial" charset="0"/>
              </a:rPr>
              <a:t>Therefore, the </a:t>
            </a:r>
            <a:r>
              <a:rPr lang="en-US" sz="1000" dirty="0">
                <a:solidFill>
                  <a:srgbClr val="000000"/>
                </a:solidFill>
                <a:latin typeface="Arial" charset="0"/>
              </a:rPr>
              <a:t>velocity of any point of a body is proportional to its distance from the instantaneous </a:t>
            </a:r>
            <a:r>
              <a:rPr lang="en-US" sz="1000" dirty="0" smtClean="0">
                <a:solidFill>
                  <a:srgbClr val="000000"/>
                </a:solidFill>
                <a:latin typeface="Arial" charset="0"/>
              </a:rPr>
              <a:t>center  </a:t>
            </a:r>
            <a:r>
              <a:rPr lang="en-US" sz="1000" dirty="0">
                <a:solidFill>
                  <a:srgbClr val="000000"/>
                </a:solidFill>
                <a:latin typeface="Arial" charset="0"/>
              </a:rPr>
              <a:t>of zero velocity</a:t>
            </a:r>
            <a:r>
              <a:rPr lang="en-US" sz="1000" dirty="0" smtClean="0">
                <a:solidFill>
                  <a:srgbClr val="000000"/>
                </a:solidFill>
                <a:latin typeface="Arial" charset="0"/>
              </a:rPr>
              <a:t>.</a:t>
            </a:r>
          </a:p>
          <a:p>
            <a:r>
              <a:rPr lang="en-US" sz="1000" dirty="0">
                <a:solidFill>
                  <a:srgbClr val="000000"/>
                </a:solidFill>
                <a:latin typeface="Arial" charset="0"/>
              </a:rPr>
              <a:t>These results lead to the following conclusions</a:t>
            </a:r>
            <a:r>
              <a:rPr lang="uk-UA" sz="1000" dirty="0">
                <a:solidFill>
                  <a:srgbClr val="000000"/>
                </a:solidFill>
                <a:latin typeface="Arial" charset="0"/>
              </a:rPr>
              <a:t>:</a:t>
            </a:r>
            <a:endParaRPr lang="ru-RU" sz="1000" dirty="0">
              <a:solidFill>
                <a:srgbClr val="000000"/>
              </a:solidFill>
              <a:latin typeface="Arial" charset="0"/>
            </a:endParaRPr>
          </a:p>
          <a:p>
            <a:pPr marL="228600" indent="-228600">
              <a:buFontTx/>
              <a:buAutoNum type="arabicParenR"/>
            </a:pPr>
            <a:r>
              <a:rPr lang="en-US" sz="1000" dirty="0" smtClean="0">
                <a:solidFill>
                  <a:srgbClr val="000000"/>
                </a:solidFill>
                <a:latin typeface="Arial" charset="0"/>
              </a:rPr>
              <a:t>To </a:t>
            </a:r>
            <a:r>
              <a:rPr lang="en-US" sz="1000" dirty="0">
                <a:solidFill>
                  <a:srgbClr val="000000"/>
                </a:solidFill>
                <a:latin typeface="Arial" charset="0"/>
              </a:rPr>
              <a:t>determine the instantaneous </a:t>
            </a:r>
            <a:r>
              <a:rPr lang="en-US" sz="1000" dirty="0" smtClean="0">
                <a:solidFill>
                  <a:srgbClr val="000000"/>
                </a:solidFill>
                <a:latin typeface="Arial" charset="0"/>
              </a:rPr>
              <a:t>center </a:t>
            </a:r>
            <a:r>
              <a:rPr lang="en-US" sz="1000" dirty="0">
                <a:solidFill>
                  <a:srgbClr val="000000"/>
                </a:solidFill>
                <a:latin typeface="Arial" charset="0"/>
              </a:rPr>
              <a:t>of zero velocity, it is sufficient to know the directions of the velocities </a:t>
            </a:r>
            <a:r>
              <a:rPr lang="en-US" sz="1000" dirty="0" smtClean="0">
                <a:solidFill>
                  <a:srgbClr val="000000"/>
                </a:solidFill>
                <a:latin typeface="Arial" charset="0"/>
              </a:rPr>
              <a:t>of </a:t>
            </a:r>
            <a:r>
              <a:rPr lang="en-US" sz="1000" dirty="0">
                <a:solidFill>
                  <a:srgbClr val="000000"/>
                </a:solidFill>
                <a:latin typeface="Arial" charset="0"/>
              </a:rPr>
              <a:t>any two points </a:t>
            </a:r>
            <a:r>
              <a:rPr lang="en-US" sz="1100" i="1" dirty="0">
                <a:solidFill>
                  <a:srgbClr val="000000"/>
                </a:solidFill>
                <a:latin typeface="Times New Roman" pitchFamily="18" charset="0"/>
                <a:cs typeface="Times New Roman" pitchFamily="18" charset="0"/>
              </a:rPr>
              <a:t>A</a:t>
            </a:r>
            <a:r>
              <a:rPr lang="en-US" sz="1000" dirty="0">
                <a:solidFill>
                  <a:srgbClr val="000000"/>
                </a:solidFill>
                <a:latin typeface="Arial" charset="0"/>
              </a:rPr>
              <a:t> and </a:t>
            </a:r>
            <a:r>
              <a:rPr lang="en-US" sz="1100" i="1" dirty="0">
                <a:solidFill>
                  <a:srgbClr val="000000"/>
                </a:solidFill>
                <a:latin typeface="Times New Roman" pitchFamily="18" charset="0"/>
                <a:cs typeface="Times New Roman" pitchFamily="18" charset="0"/>
              </a:rPr>
              <a:t>B</a:t>
            </a:r>
            <a:r>
              <a:rPr lang="en-US" sz="1000" dirty="0">
                <a:solidFill>
                  <a:srgbClr val="000000"/>
                </a:solidFill>
                <a:latin typeface="Arial" charset="0"/>
              </a:rPr>
              <a:t> of a </a:t>
            </a:r>
            <a:r>
              <a:rPr lang="en-US" sz="1000" dirty="0" smtClean="0">
                <a:solidFill>
                  <a:srgbClr val="000000"/>
                </a:solidFill>
                <a:latin typeface="Arial" charset="0"/>
              </a:rPr>
              <a:t>body</a:t>
            </a:r>
          </a:p>
          <a:p>
            <a:r>
              <a:rPr lang="en-US" sz="1000" dirty="0" smtClean="0">
                <a:solidFill>
                  <a:srgbClr val="000000"/>
                </a:solidFill>
                <a:latin typeface="Arial" charset="0"/>
              </a:rPr>
              <a:t> </a:t>
            </a:r>
            <a:r>
              <a:rPr lang="en-US" sz="1000" dirty="0">
                <a:solidFill>
                  <a:srgbClr val="000000"/>
                </a:solidFill>
                <a:latin typeface="Arial" charset="0"/>
              </a:rPr>
              <a:t>or their paths. The instantaneous </a:t>
            </a:r>
            <a:r>
              <a:rPr lang="en-US" sz="1000" dirty="0" smtClean="0">
                <a:solidFill>
                  <a:srgbClr val="000000"/>
                </a:solidFill>
                <a:latin typeface="Arial" charset="0"/>
              </a:rPr>
              <a:t>center </a:t>
            </a:r>
            <a:r>
              <a:rPr lang="en-US" sz="1000" dirty="0">
                <a:solidFill>
                  <a:srgbClr val="000000"/>
                </a:solidFill>
                <a:latin typeface="Arial" charset="0"/>
              </a:rPr>
              <a:t>of </a:t>
            </a:r>
            <a:r>
              <a:rPr lang="en-US" sz="1000" dirty="0" smtClean="0">
                <a:solidFill>
                  <a:srgbClr val="000000"/>
                </a:solidFill>
                <a:latin typeface="Arial" charset="0"/>
              </a:rPr>
              <a:t>zero </a:t>
            </a:r>
            <a:r>
              <a:rPr lang="en-US" sz="1000" dirty="0">
                <a:solidFill>
                  <a:srgbClr val="000000"/>
                </a:solidFill>
                <a:latin typeface="Arial" charset="0"/>
              </a:rPr>
              <a:t>velocity lies at the intersection of the perpendiculars erected from points </a:t>
            </a:r>
            <a:r>
              <a:rPr lang="en-US" sz="1100" i="1" dirty="0">
                <a:solidFill>
                  <a:srgbClr val="000000"/>
                </a:solidFill>
                <a:latin typeface="Times New Roman" pitchFamily="18" charset="0"/>
                <a:cs typeface="Times New Roman" pitchFamily="18" charset="0"/>
              </a:rPr>
              <a:t>A</a:t>
            </a:r>
            <a:r>
              <a:rPr lang="en-US" sz="1000" dirty="0">
                <a:solidFill>
                  <a:srgbClr val="000000"/>
                </a:solidFill>
                <a:latin typeface="Arial" charset="0"/>
              </a:rPr>
              <a:t> and </a:t>
            </a:r>
            <a:r>
              <a:rPr lang="en-US" sz="1100" i="1" dirty="0">
                <a:solidFill>
                  <a:srgbClr val="000000"/>
                </a:solidFill>
                <a:latin typeface="Times New Roman" pitchFamily="18" charset="0"/>
                <a:cs typeface="Times New Roman" pitchFamily="18" charset="0"/>
              </a:rPr>
              <a:t>B</a:t>
            </a:r>
            <a:r>
              <a:rPr lang="en-US" sz="1000" dirty="0">
                <a:solidFill>
                  <a:srgbClr val="000000"/>
                </a:solidFill>
                <a:latin typeface="Arial" charset="0"/>
              </a:rPr>
              <a:t> to their respective </a:t>
            </a:r>
            <a:endParaRPr lang="en-US" sz="1000" dirty="0" smtClean="0">
              <a:solidFill>
                <a:srgbClr val="000000"/>
              </a:solidFill>
              <a:latin typeface="Arial" charset="0"/>
            </a:endParaRPr>
          </a:p>
          <a:p>
            <a:r>
              <a:rPr lang="en-US" sz="1000" dirty="0" smtClean="0">
                <a:solidFill>
                  <a:srgbClr val="000000"/>
                </a:solidFill>
                <a:latin typeface="Arial" charset="0"/>
              </a:rPr>
              <a:t>velocities</a:t>
            </a:r>
            <a:r>
              <a:rPr lang="en-US" sz="1000" dirty="0">
                <a:solidFill>
                  <a:srgbClr val="000000"/>
                </a:solidFill>
                <a:latin typeface="Arial" charset="0"/>
              </a:rPr>
              <a:t>, or to the tangents to their paths</a:t>
            </a:r>
            <a:r>
              <a:rPr lang="en-US" sz="1000" dirty="0" smtClean="0">
                <a:solidFill>
                  <a:srgbClr val="000000"/>
                </a:solidFill>
                <a:latin typeface="Arial" charset="0"/>
              </a:rPr>
              <a:t>.</a:t>
            </a:r>
          </a:p>
          <a:p>
            <a:r>
              <a:rPr lang="en-US" sz="1000" dirty="0" smtClean="0">
                <a:solidFill>
                  <a:srgbClr val="000000"/>
                </a:solidFill>
                <a:latin typeface="Arial" charset="0"/>
              </a:rPr>
              <a:t>2) </a:t>
            </a:r>
            <a:r>
              <a:rPr lang="en-US" sz="1000" dirty="0">
                <a:solidFill>
                  <a:srgbClr val="000000"/>
                </a:solidFill>
                <a:latin typeface="Arial" charset="0"/>
              </a:rPr>
              <a:t>The angular velocity of a </a:t>
            </a:r>
            <a:r>
              <a:rPr lang="en-US" sz="1000" dirty="0" smtClean="0">
                <a:solidFill>
                  <a:srgbClr val="000000"/>
                </a:solidFill>
                <a:latin typeface="Arial" charset="0"/>
              </a:rPr>
              <a:t>body is </a:t>
            </a:r>
            <a:r>
              <a:rPr lang="en-US" sz="1000" dirty="0">
                <a:solidFill>
                  <a:srgbClr val="000000"/>
                </a:solidFill>
                <a:latin typeface="Arial" charset="0"/>
              </a:rPr>
              <a:t>equal to the ratio of the velocity of any point to its distance </a:t>
            </a:r>
            <a:r>
              <a:rPr lang="en-US" sz="1000" dirty="0" smtClean="0">
                <a:solidFill>
                  <a:srgbClr val="000000"/>
                </a:solidFill>
                <a:latin typeface="Arial" charset="0"/>
              </a:rPr>
              <a:t>from  </a:t>
            </a:r>
            <a:r>
              <a:rPr lang="en-US" sz="1000" dirty="0">
                <a:solidFill>
                  <a:srgbClr val="000000"/>
                </a:solidFill>
                <a:latin typeface="Arial" charset="0"/>
              </a:rPr>
              <a:t>the instantaneous </a:t>
            </a:r>
            <a:r>
              <a:rPr lang="en-US" sz="1000" dirty="0" smtClean="0">
                <a:solidFill>
                  <a:srgbClr val="000000"/>
                </a:solidFill>
                <a:latin typeface="Arial" charset="0"/>
              </a:rPr>
              <a:t>center of zero velocity.</a:t>
            </a:r>
          </a:p>
          <a:p>
            <a:r>
              <a:rPr lang="en-US" sz="1000" dirty="0" smtClean="0">
                <a:solidFill>
                  <a:srgbClr val="000000"/>
                </a:solidFill>
                <a:latin typeface="Arial" charset="0"/>
              </a:rPr>
              <a:t>3) </a:t>
            </a:r>
            <a:r>
              <a:rPr lang="en-US" sz="1000" dirty="0">
                <a:solidFill>
                  <a:srgbClr val="000000"/>
                </a:solidFill>
                <a:latin typeface="Arial" charset="0"/>
              </a:rPr>
              <a:t>To determine the velocity of any point of a body, it is necessary to know the magnitude and direction of the velocity of any point </a:t>
            </a:r>
            <a:r>
              <a:rPr lang="en-US" sz="1100" i="1" dirty="0">
                <a:solidFill>
                  <a:srgbClr val="000000"/>
                </a:solidFill>
                <a:latin typeface="Times New Roman" pitchFamily="18" charset="0"/>
                <a:cs typeface="Times New Roman" pitchFamily="18" charset="0"/>
              </a:rPr>
              <a:t>A</a:t>
            </a:r>
            <a:r>
              <a:rPr lang="en-US" sz="1000" dirty="0">
                <a:solidFill>
                  <a:srgbClr val="000000"/>
                </a:solidFill>
                <a:latin typeface="Arial" charset="0"/>
              </a:rPr>
              <a:t> of that body and </a:t>
            </a:r>
            <a:endParaRPr lang="en-US" sz="1000" dirty="0" smtClean="0">
              <a:solidFill>
                <a:srgbClr val="000000"/>
              </a:solidFill>
              <a:latin typeface="Arial" charset="0"/>
            </a:endParaRPr>
          </a:p>
          <a:p>
            <a:r>
              <a:rPr lang="en-US" sz="1000" dirty="0" smtClean="0">
                <a:solidFill>
                  <a:srgbClr val="000000"/>
                </a:solidFill>
                <a:latin typeface="Arial" charset="0"/>
              </a:rPr>
              <a:t>the </a:t>
            </a:r>
            <a:r>
              <a:rPr lang="en-US" sz="1000" dirty="0">
                <a:solidFill>
                  <a:srgbClr val="000000"/>
                </a:solidFill>
                <a:latin typeface="Arial" charset="0"/>
              </a:rPr>
              <a:t>direction of the velocity of another point </a:t>
            </a:r>
            <a:r>
              <a:rPr lang="en-US" sz="1000" i="1" dirty="0">
                <a:solidFill>
                  <a:srgbClr val="000000"/>
                </a:solidFill>
                <a:latin typeface="Times New Roman" pitchFamily="18" charset="0"/>
                <a:cs typeface="Times New Roman" pitchFamily="18" charset="0"/>
              </a:rPr>
              <a:t>B</a:t>
            </a:r>
            <a:r>
              <a:rPr lang="en-US" sz="1000" dirty="0">
                <a:solidFill>
                  <a:srgbClr val="000000"/>
                </a:solidFill>
                <a:latin typeface="Arial" charset="0"/>
              </a:rPr>
              <a:t> of the same body.</a:t>
            </a:r>
            <a:r>
              <a:rPr lang="en-US" sz="1000" dirty="0" smtClean="0">
                <a:solidFill>
                  <a:srgbClr val="000000"/>
                </a:solidFill>
                <a:latin typeface="Arial" charset="0"/>
              </a:rPr>
              <a:t> </a:t>
            </a:r>
            <a:endParaRPr lang="ru-RU" sz="1000" dirty="0">
              <a:solidFill>
                <a:srgbClr val="000000"/>
              </a:solidFill>
              <a:latin typeface="Arial" charset="0"/>
            </a:endParaRPr>
          </a:p>
          <a:p>
            <a:endParaRPr lang="ru-RU" sz="1000" dirty="0">
              <a:solidFill>
                <a:srgbClr val="000000"/>
              </a:solidFill>
              <a:latin typeface="Arial" charset="0"/>
            </a:endParaRPr>
          </a:p>
          <a:p>
            <a:endParaRPr lang="ru-RU" sz="1000" b="1" dirty="0">
              <a:solidFill>
                <a:srgbClr val="9999FF">
                  <a:lumMod val="50000"/>
                </a:srgbClr>
              </a:solidFill>
              <a:latin typeface="Arial" charset="0"/>
            </a:endParaRPr>
          </a:p>
          <a:p>
            <a:endParaRPr lang="ru-RU" altLang="ru-RU" sz="1000" dirty="0">
              <a:solidFill>
                <a:srgbClr val="000000"/>
              </a:solidFill>
              <a:latin typeface="Arial" charset="0"/>
            </a:endParaRPr>
          </a:p>
          <a:p>
            <a:endParaRPr lang="ru-RU" altLang="ru-RU" sz="1000" dirty="0">
              <a:solidFill>
                <a:srgbClr val="000000"/>
              </a:solidFill>
              <a:latin typeface="Arial" charset="0"/>
            </a:endParaRPr>
          </a:p>
        </p:txBody>
      </p:sp>
      <p:grpSp>
        <p:nvGrpSpPr>
          <p:cNvPr id="331852" name="Group 76"/>
          <p:cNvGrpSpPr>
            <a:grpSpLocks/>
          </p:cNvGrpSpPr>
          <p:nvPr/>
        </p:nvGrpSpPr>
        <p:grpSpPr bwMode="auto">
          <a:xfrm>
            <a:off x="7402160" y="3112295"/>
            <a:ext cx="1304925" cy="1030287"/>
            <a:chOff x="4097" y="2297"/>
            <a:chExt cx="822" cy="649"/>
          </a:xfrm>
        </p:grpSpPr>
        <p:sp>
          <p:nvSpPr>
            <p:cNvPr id="331832" name="Oval 56"/>
            <p:cNvSpPr>
              <a:spLocks noChangeArrowheads="1"/>
            </p:cNvSpPr>
            <p:nvPr/>
          </p:nvSpPr>
          <p:spPr bwMode="auto">
            <a:xfrm rot="-2058906">
              <a:off x="4097" y="2381"/>
              <a:ext cx="822" cy="4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33" name="Text Box 57"/>
            <p:cNvSpPr txBox="1">
              <a:spLocks noChangeArrowheads="1"/>
            </p:cNvSpPr>
            <p:nvPr/>
          </p:nvSpPr>
          <p:spPr bwMode="auto">
            <a:xfrm>
              <a:off x="4193" y="2478"/>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1834" name="AutoShape 58"/>
            <p:cNvSpPr>
              <a:spLocks noChangeArrowheads="1"/>
            </p:cNvSpPr>
            <p:nvPr/>
          </p:nvSpPr>
          <p:spPr bwMode="auto">
            <a:xfrm rot="4124841">
              <a:off x="4305" y="2627"/>
              <a:ext cx="244" cy="56"/>
            </a:xfrm>
            <a:prstGeom prst="rightArrow">
              <a:avLst>
                <a:gd name="adj1" fmla="val 50000"/>
                <a:gd name="adj2" fmla="val 10892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35" name="AutoShape 59"/>
            <p:cNvSpPr>
              <a:spLocks noChangeArrowheads="1"/>
            </p:cNvSpPr>
            <p:nvPr/>
          </p:nvSpPr>
          <p:spPr bwMode="auto">
            <a:xfrm rot="10084241" flipH="1">
              <a:off x="4647" y="2377"/>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1836" name="Object 60"/>
            <p:cNvGraphicFramePr>
              <a:graphicFrameLocks noChangeAspect="1"/>
            </p:cNvGraphicFramePr>
            <p:nvPr/>
          </p:nvGraphicFramePr>
          <p:xfrm>
            <a:off x="4295" y="2679"/>
            <a:ext cx="120" cy="136"/>
          </p:xfrm>
          <a:graphic>
            <a:graphicData uri="http://schemas.openxmlformats.org/presentationml/2006/ole">
              <mc:AlternateContent xmlns:mc="http://schemas.openxmlformats.org/markup-compatibility/2006">
                <mc:Choice xmlns:v="urn:schemas-microsoft-com:vml" Requires="v">
                  <p:oleObj spid="_x0000_s1334083" name="Формула" r:id="rId20" imgW="190440" imgH="215640" progId="Equation.3">
                    <p:embed/>
                  </p:oleObj>
                </mc:Choice>
                <mc:Fallback>
                  <p:oleObj name="Формула" r:id="rId20" imgW="190440" imgH="215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4295" y="2679"/>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837" name="Object 61"/>
            <p:cNvGraphicFramePr>
              <a:graphicFrameLocks noChangeAspect="1"/>
            </p:cNvGraphicFramePr>
            <p:nvPr/>
          </p:nvGraphicFramePr>
          <p:xfrm>
            <a:off x="4720" y="2516"/>
            <a:ext cx="96" cy="88"/>
          </p:xfrm>
          <a:graphic>
            <a:graphicData uri="http://schemas.openxmlformats.org/presentationml/2006/ole">
              <mc:AlternateContent xmlns:mc="http://schemas.openxmlformats.org/markup-compatibility/2006">
                <mc:Choice xmlns:v="urn:schemas-microsoft-com:vml" Requires="v">
                  <p:oleObj spid="_x0000_s1334084" name="Формула" r:id="rId22" imgW="152280" imgH="139680" progId="Equation.3">
                    <p:embed/>
                  </p:oleObj>
                </mc:Choice>
                <mc:Fallback>
                  <p:oleObj name="Формула" r:id="rId22"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20" y="2516"/>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838" name="Oval 62"/>
            <p:cNvSpPr>
              <a:spLocks noChangeArrowheads="1"/>
            </p:cNvSpPr>
            <p:nvPr/>
          </p:nvSpPr>
          <p:spPr bwMode="auto">
            <a:xfrm>
              <a:off x="4351" y="2503"/>
              <a:ext cx="38" cy="38"/>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39" name="Oval 63"/>
            <p:cNvSpPr>
              <a:spLocks noChangeArrowheads="1"/>
            </p:cNvSpPr>
            <p:nvPr/>
          </p:nvSpPr>
          <p:spPr bwMode="auto">
            <a:xfrm>
              <a:off x="4674" y="2406"/>
              <a:ext cx="38" cy="38"/>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40" name="Text Box 64"/>
            <p:cNvSpPr txBox="1">
              <a:spLocks noChangeArrowheads="1"/>
            </p:cNvSpPr>
            <p:nvPr/>
          </p:nvSpPr>
          <p:spPr bwMode="auto">
            <a:xfrm>
              <a:off x="4552" y="2297"/>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a:solidFill>
                    <a:srgbClr val="000000"/>
                  </a:solidFill>
                  <a:latin typeface="Times New Roman" pitchFamily="18" charset="0"/>
                  <a:cs typeface="Times New Roman" pitchFamily="18" charset="0"/>
                </a:rPr>
                <a:t>P</a:t>
              </a:r>
              <a:endParaRPr lang="ru-RU" altLang="ru-RU" sz="1000" b="1" i="1" dirty="0">
                <a:solidFill>
                  <a:srgbClr val="000000"/>
                </a:solidFill>
                <a:latin typeface="Times New Roman" pitchFamily="18" charset="0"/>
                <a:cs typeface="Times New Roman" pitchFamily="18" charset="0"/>
              </a:endParaRPr>
            </a:p>
          </p:txBody>
        </p:sp>
        <p:sp>
          <p:nvSpPr>
            <p:cNvPr id="331844" name="Line 68"/>
            <p:cNvSpPr>
              <a:spLocks noChangeShapeType="1"/>
            </p:cNvSpPr>
            <p:nvPr/>
          </p:nvSpPr>
          <p:spPr bwMode="auto">
            <a:xfrm flipV="1">
              <a:off x="4380" y="2436"/>
              <a:ext cx="306" cy="8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1845" name="Text Box 69"/>
            <p:cNvSpPr txBox="1">
              <a:spLocks noChangeArrowheads="1"/>
            </p:cNvSpPr>
            <p:nvPr/>
          </p:nvSpPr>
          <p:spPr bwMode="auto">
            <a:xfrm>
              <a:off x="4288" y="2779"/>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C</a:t>
              </a:r>
              <a:endParaRPr lang="ru-RU" altLang="ru-RU" sz="1000" b="1" i="1">
                <a:solidFill>
                  <a:srgbClr val="000000"/>
                </a:solidFill>
                <a:latin typeface="Arial" charset="0"/>
              </a:endParaRPr>
            </a:p>
          </p:txBody>
        </p:sp>
        <p:sp>
          <p:nvSpPr>
            <p:cNvPr id="331846" name="AutoShape 70"/>
            <p:cNvSpPr>
              <a:spLocks noChangeArrowheads="1"/>
            </p:cNvSpPr>
            <p:nvPr/>
          </p:nvSpPr>
          <p:spPr bwMode="auto">
            <a:xfrm rot="1623262">
              <a:off x="4472" y="2879"/>
              <a:ext cx="304" cy="67"/>
            </a:xfrm>
            <a:prstGeom prst="rightArrow">
              <a:avLst>
                <a:gd name="adj1" fmla="val 50000"/>
                <a:gd name="adj2" fmla="val 11343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47" name="Oval 71"/>
            <p:cNvSpPr>
              <a:spLocks noChangeArrowheads="1"/>
            </p:cNvSpPr>
            <p:nvPr/>
          </p:nvSpPr>
          <p:spPr bwMode="auto">
            <a:xfrm>
              <a:off x="4452" y="2810"/>
              <a:ext cx="38" cy="38"/>
            </a:xfrm>
            <a:prstGeom prst="ellipse">
              <a:avLst/>
            </a:prstGeom>
            <a:solidFill>
              <a:srgbClr val="FF33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1848" name="Line 72"/>
            <p:cNvSpPr>
              <a:spLocks noChangeShapeType="1"/>
            </p:cNvSpPr>
            <p:nvPr/>
          </p:nvSpPr>
          <p:spPr bwMode="auto">
            <a:xfrm flipV="1">
              <a:off x="4469" y="2425"/>
              <a:ext cx="222" cy="4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1849" name="Object 73"/>
            <p:cNvGraphicFramePr>
              <a:graphicFrameLocks noChangeAspect="1"/>
            </p:cNvGraphicFramePr>
            <p:nvPr/>
          </p:nvGraphicFramePr>
          <p:xfrm>
            <a:off x="4732" y="2796"/>
            <a:ext cx="120" cy="144"/>
          </p:xfrm>
          <a:graphic>
            <a:graphicData uri="http://schemas.openxmlformats.org/presentationml/2006/ole">
              <mc:AlternateContent xmlns:mc="http://schemas.openxmlformats.org/markup-compatibility/2006">
                <mc:Choice xmlns:v="urn:schemas-microsoft-com:vml" Requires="v">
                  <p:oleObj spid="_x0000_s1334085" name="Формула" r:id="rId23" imgW="190440" imgH="228600" progId="Equation.3">
                    <p:embed/>
                  </p:oleObj>
                </mc:Choice>
                <mc:Fallback>
                  <p:oleObj name="Формула" r:id="rId23" imgW="190440" imgH="228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4732" y="2796"/>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1854" name="AutoShape 78">
            <a:hlinkClick r:id="rId2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1855" name="AutoShape 7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1856" name="AutoShape 80">
            <a:hlinkClick r:id="" action="ppaction://hlinkshowjump?jump=nextslide" highlightClick="1"/>
          </p:cNvPr>
          <p:cNvSpPr>
            <a:spLocks noChangeArrowheads="1"/>
          </p:cNvSpPr>
          <p:nvPr/>
        </p:nvSpPr>
        <p:spPr bwMode="auto">
          <a:xfrm>
            <a:off x="2292150" y="571190"/>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1857" name="Oval 8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14</a:t>
            </a:r>
            <a:endParaRPr lang="ru-RU" altLang="ru-RU" sz="1000" b="1" dirty="0">
              <a:solidFill>
                <a:srgbClr val="00007D"/>
              </a:solidFill>
              <a:latin typeface="Arial" charset="0"/>
            </a:endParaRPr>
          </a:p>
        </p:txBody>
      </p:sp>
      <p:pic>
        <p:nvPicPr>
          <p:cNvPr id="57" name="Picture 15" descr="Z:\Символ НГУ_4.JPG"/>
          <p:cNvPicPr>
            <a:picLocks noChangeAspect="1" noChangeArrowheads="1"/>
          </p:cNvPicPr>
          <p:nvPr/>
        </p:nvPicPr>
        <p:blipFill>
          <a:blip r:embed="rId26" cstate="print">
            <a:extLst>
              <a:ext uri="{BEBA8EAE-BF5A-486C-A8C5-ECC9F3942E4B}">
                <a14:imgProps xmlns:a14="http://schemas.microsoft.com/office/drawing/2010/main">
                  <a14:imgLayer r:embed="rId2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68547" y="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0667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178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181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1795"/>
                                        </p:tgtEl>
                                        <p:attrNameLst>
                                          <p:attrName>style.visibility</p:attrName>
                                        </p:attrNameLst>
                                      </p:cBhvr>
                                      <p:to>
                                        <p:strVal val="visible"/>
                                      </p:to>
                                    </p:set>
                                  </p:childTnLst>
                                </p:cTn>
                              </p:par>
                            </p:childTnLst>
                          </p:cTn>
                        </p:par>
                        <p:par>
                          <p:cTn id="13" fill="hold" nodeType="afterGroup">
                            <p:stCondLst>
                              <p:cond delay="0"/>
                            </p:stCondLst>
                            <p:childTnLst>
                              <p:par>
                                <p:cTn id="14" presetID="1" presetClass="entr" presetSubtype="0" fill="hold" nodeType="afterEffect">
                                  <p:stCondLst>
                                    <p:cond delay="0"/>
                                  </p:stCondLst>
                                  <p:childTnLst>
                                    <p:set>
                                      <p:cBhvr>
                                        <p:cTn id="15" dur="1" fill="hold">
                                          <p:stCondLst>
                                            <p:cond delay="0"/>
                                          </p:stCondLst>
                                        </p:cTn>
                                        <p:tgtEl>
                                          <p:spTgt spid="331796"/>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331797"/>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nodeType="afterEffect">
                                  <p:stCondLst>
                                    <p:cond delay="0"/>
                                  </p:stCondLst>
                                  <p:childTnLst>
                                    <p:set>
                                      <p:cBhvr>
                                        <p:cTn id="22" dur="1" fill="hold">
                                          <p:stCondLst>
                                            <p:cond delay="0"/>
                                          </p:stCondLst>
                                        </p:cTn>
                                        <p:tgtEl>
                                          <p:spTgt spid="33179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1799"/>
                                        </p:tgtEl>
                                        <p:attrNameLst>
                                          <p:attrName>style.visibility</p:attrName>
                                        </p:attrNameLst>
                                      </p:cBhvr>
                                      <p:to>
                                        <p:strVal val="visible"/>
                                      </p:to>
                                    </p:set>
                                  </p:childTnLst>
                                </p:cTn>
                              </p:par>
                            </p:childTnLst>
                          </p:cTn>
                        </p:par>
                        <p:par>
                          <p:cTn id="27" fill="hold" nodeType="afterGroup">
                            <p:stCondLst>
                              <p:cond delay="0"/>
                            </p:stCondLst>
                            <p:childTnLst>
                              <p:par>
                                <p:cTn id="28" presetID="1" presetClass="entr" presetSubtype="0" fill="hold" nodeType="afterEffect">
                                  <p:stCondLst>
                                    <p:cond delay="0"/>
                                  </p:stCondLst>
                                  <p:childTnLst>
                                    <p:set>
                                      <p:cBhvr>
                                        <p:cTn id="29" dur="1" fill="hold">
                                          <p:stCondLst>
                                            <p:cond delay="0"/>
                                          </p:stCondLst>
                                        </p:cTn>
                                        <p:tgtEl>
                                          <p:spTgt spid="331800"/>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31814"/>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31801"/>
                                        </p:tgtEl>
                                        <p:attrNameLst>
                                          <p:attrName>style.visibility</p:attrName>
                                        </p:attrNameLst>
                                      </p:cBhvr>
                                      <p:to>
                                        <p:strVal val="visible"/>
                                      </p:to>
                                    </p:set>
                                  </p:childTnLst>
                                </p:cTn>
                              </p:par>
                            </p:childTnLst>
                          </p:cTn>
                        </p:par>
                        <p:par>
                          <p:cTn id="36" fill="hold" nodeType="afterGroup">
                            <p:stCondLst>
                              <p:cond delay="0"/>
                            </p:stCondLst>
                            <p:childTnLst>
                              <p:par>
                                <p:cTn id="37" presetID="1" presetClass="entr" presetSubtype="0" fill="hold" nodeType="afterEffect">
                                  <p:stCondLst>
                                    <p:cond delay="0"/>
                                  </p:stCondLst>
                                  <p:childTnLst>
                                    <p:set>
                                      <p:cBhvr>
                                        <p:cTn id="38" dur="1" fill="hold">
                                          <p:stCondLst>
                                            <p:cond delay="0"/>
                                          </p:stCondLst>
                                        </p:cTn>
                                        <p:tgtEl>
                                          <p:spTgt spid="33180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1827"/>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31828"/>
                                        </p:tgtEl>
                                        <p:attrNameLst>
                                          <p:attrName>style.visibility</p:attrName>
                                        </p:attrNameLst>
                                      </p:cBhvr>
                                      <p:to>
                                        <p:strVal val="visible"/>
                                      </p:to>
                                    </p:set>
                                  </p:childTnLst>
                                </p:cTn>
                              </p:par>
                            </p:childTnLst>
                          </p:cTn>
                        </p:par>
                        <p:par>
                          <p:cTn id="45" fill="hold" nodeType="afterGroup">
                            <p:stCondLst>
                              <p:cond delay="0"/>
                            </p:stCondLst>
                            <p:childTnLst>
                              <p:par>
                                <p:cTn id="46" presetID="1" presetClass="entr" presetSubtype="0" fill="hold" nodeType="afterEffect">
                                  <p:stCondLst>
                                    <p:cond delay="0"/>
                                  </p:stCondLst>
                                  <p:childTnLst>
                                    <p:set>
                                      <p:cBhvr>
                                        <p:cTn id="47" dur="1" fill="hold">
                                          <p:stCondLst>
                                            <p:cond delay="0"/>
                                          </p:stCondLst>
                                        </p:cTn>
                                        <p:tgtEl>
                                          <p:spTgt spid="331829"/>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2" presetClass="entr" presetSubtype="4" fill="hold" grpId="0" nodeType="clickEffect">
                                  <p:stCondLst>
                                    <p:cond delay="0"/>
                                  </p:stCondLst>
                                  <p:childTnLst>
                                    <p:set>
                                      <p:cBhvr>
                                        <p:cTn id="51" dur="1" fill="hold">
                                          <p:stCondLst>
                                            <p:cond delay="0"/>
                                          </p:stCondLst>
                                        </p:cTn>
                                        <p:tgtEl>
                                          <p:spTgt spid="331830"/>
                                        </p:tgtEl>
                                        <p:attrNameLst>
                                          <p:attrName>style.visibility</p:attrName>
                                        </p:attrNameLst>
                                      </p:cBhvr>
                                      <p:to>
                                        <p:strVal val="visible"/>
                                      </p:to>
                                    </p:set>
                                    <p:anim calcmode="lin" valueType="num">
                                      <p:cBhvr additive="base">
                                        <p:cTn id="52" dur="500" fill="hold"/>
                                        <p:tgtEl>
                                          <p:spTgt spid="331830"/>
                                        </p:tgtEl>
                                        <p:attrNameLst>
                                          <p:attrName>ppt_x</p:attrName>
                                        </p:attrNameLst>
                                      </p:cBhvr>
                                      <p:tavLst>
                                        <p:tav tm="0">
                                          <p:val>
                                            <p:strVal val="#ppt_x"/>
                                          </p:val>
                                        </p:tav>
                                        <p:tav tm="100000">
                                          <p:val>
                                            <p:strVal val="#ppt_x"/>
                                          </p:val>
                                        </p:tav>
                                      </p:tavLst>
                                    </p:anim>
                                    <p:anim calcmode="lin" valueType="num">
                                      <p:cBhvr additive="base">
                                        <p:cTn id="53" dur="500" fill="hold"/>
                                        <p:tgtEl>
                                          <p:spTgt spid="331830"/>
                                        </p:tgtEl>
                                        <p:attrNameLst>
                                          <p:attrName>ppt_y</p:attrName>
                                        </p:attrNameLst>
                                      </p:cBhvr>
                                      <p:tavLst>
                                        <p:tav tm="0">
                                          <p:val>
                                            <p:strVal val="1+#ppt_h/2"/>
                                          </p:val>
                                        </p:tav>
                                        <p:tav tm="100000">
                                          <p:val>
                                            <p:strVal val="#ppt_y"/>
                                          </p:val>
                                        </p:tav>
                                      </p:tavLst>
                                    </p:anim>
                                  </p:childTnLst>
                                </p:cTn>
                              </p:par>
                            </p:childTnLst>
                          </p:cTn>
                        </p:par>
                        <p:par>
                          <p:cTn id="54" fill="hold" nodeType="afterGroup">
                            <p:stCondLst>
                              <p:cond delay="500"/>
                            </p:stCondLst>
                            <p:childTnLst>
                              <p:par>
                                <p:cTn id="55" presetID="1" presetClass="entr" presetSubtype="0" fill="hold" nodeType="afterEffect">
                                  <p:stCondLst>
                                    <p:cond delay="0"/>
                                  </p:stCondLst>
                                  <p:childTnLst>
                                    <p:set>
                                      <p:cBhvr>
                                        <p:cTn id="56" dur="1" fill="hold">
                                          <p:stCondLst>
                                            <p:cond delay="0"/>
                                          </p:stCondLst>
                                        </p:cTn>
                                        <p:tgtEl>
                                          <p:spTgt spid="3318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785" grpId="0"/>
      <p:bldP spid="331795" grpId="0"/>
      <p:bldP spid="331797" grpId="0"/>
      <p:bldP spid="331799" grpId="0"/>
      <p:bldP spid="331801" grpId="0"/>
      <p:bldP spid="331814" grpId="0"/>
      <p:bldP spid="331828" grpId="0"/>
      <p:bldP spid="331830"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4" name="Rectangle 6"/>
          <p:cNvSpPr>
            <a:spLocks noGrp="1" noChangeArrowheads="1"/>
          </p:cNvSpPr>
          <p:nvPr>
            <p:ph type="title"/>
          </p:nvPr>
        </p:nvSpPr>
        <p:spPr>
          <a:xfrm>
            <a:off x="912019" y="438844"/>
            <a:ext cx="3240000" cy="432000"/>
          </a:xfrm>
          <a:solidFill>
            <a:srgbClr val="FFFF00"/>
          </a:solidFill>
          <a:ln/>
        </p:spPr>
        <p:txBody>
          <a:bodyPr/>
          <a:lstStyle/>
          <a:p>
            <a:r>
              <a:rPr lang="en-US" sz="2000" b="1" dirty="0">
                <a:solidFill>
                  <a:srgbClr val="FF0000"/>
                </a:solidFill>
                <a:latin typeface="Arial" charset="0"/>
                <a:cs typeface="Arial" charset="0"/>
              </a:rPr>
              <a:t>Section</a:t>
            </a:r>
            <a:r>
              <a:rPr lang="ru-RU" altLang="ru-RU" sz="2000" dirty="0" smtClean="0"/>
              <a:t> </a:t>
            </a:r>
            <a:r>
              <a:rPr lang="en-US" altLang="ru-RU" sz="2000" b="1" dirty="0" smtClean="0">
                <a:solidFill>
                  <a:srgbClr val="FF0000"/>
                </a:solidFill>
              </a:rPr>
              <a:t>4</a:t>
            </a:r>
            <a:r>
              <a:rPr lang="en-US" altLang="ru-RU" sz="2000" b="1" dirty="0" smtClean="0"/>
              <a:t> </a:t>
            </a:r>
            <a:r>
              <a:rPr lang="en-US" altLang="ru-RU" sz="1800" dirty="0">
                <a:solidFill>
                  <a:srgbClr val="FF0000"/>
                </a:solidFill>
              </a:rPr>
              <a:t>(continuation</a:t>
            </a:r>
            <a:r>
              <a:rPr lang="ru-RU" altLang="ru-RU" sz="1800" dirty="0">
                <a:solidFill>
                  <a:srgbClr val="FF0000"/>
                </a:solidFill>
              </a:rPr>
              <a:t> </a:t>
            </a:r>
            <a:r>
              <a:rPr lang="en-US" altLang="ru-RU" sz="1800" dirty="0" smtClean="0">
                <a:solidFill>
                  <a:srgbClr val="FF0000"/>
                </a:solidFill>
              </a:rPr>
              <a:t>4</a:t>
            </a:r>
            <a:r>
              <a:rPr lang="ru-RU" altLang="ru-RU" sz="1800" dirty="0" smtClean="0">
                <a:solidFill>
                  <a:srgbClr val="FF0000"/>
                </a:solidFill>
              </a:rPr>
              <a:t>.</a:t>
            </a:r>
            <a:r>
              <a:rPr lang="en-US" altLang="ru-RU" sz="1800" dirty="0" smtClean="0">
                <a:solidFill>
                  <a:srgbClr val="FF0000"/>
                </a:solidFill>
              </a:rPr>
              <a:t>2</a:t>
            </a:r>
            <a:r>
              <a:rPr lang="ru-RU" altLang="ru-RU" sz="1800" dirty="0" smtClean="0">
                <a:solidFill>
                  <a:srgbClr val="FF0000"/>
                </a:solidFill>
              </a:rPr>
              <a:t>)</a:t>
            </a:r>
            <a:endParaRPr lang="ru-RU" altLang="ru-RU" sz="1800" b="1" dirty="0">
              <a:solidFill>
                <a:srgbClr val="FF0000"/>
              </a:solidFill>
            </a:endParaRPr>
          </a:p>
        </p:txBody>
      </p:sp>
      <p:sp>
        <p:nvSpPr>
          <p:cNvPr id="334856" name="Rectangle 8"/>
          <p:cNvSpPr>
            <a:spLocks noChangeArrowheads="1"/>
          </p:cNvSpPr>
          <p:nvPr/>
        </p:nvSpPr>
        <p:spPr bwMode="auto">
          <a:xfrm>
            <a:off x="209550" y="868363"/>
            <a:ext cx="8934450"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000" b="1" dirty="0" smtClean="0">
                <a:solidFill>
                  <a:srgbClr val="FF0000"/>
                </a:solidFill>
              </a:rPr>
              <a:t> </a:t>
            </a:r>
            <a:r>
              <a:rPr lang="en-US" sz="1000" b="1" dirty="0">
                <a:solidFill>
                  <a:srgbClr val="FF0000"/>
                </a:solidFill>
              </a:rPr>
              <a:t>Determination of the Velocity of a Point of a Body </a:t>
            </a:r>
            <a:r>
              <a:rPr lang="en-US" sz="1000" b="1" dirty="0" smtClean="0">
                <a:solidFill>
                  <a:srgbClr val="FF0000"/>
                </a:solidFill>
              </a:rPr>
              <a:t>by Using</a:t>
            </a:r>
            <a:r>
              <a:rPr lang="ru-RU" sz="1000" b="1" dirty="0" smtClean="0">
                <a:solidFill>
                  <a:srgbClr val="FF0000"/>
                </a:solidFill>
              </a:rPr>
              <a:t> </a:t>
            </a:r>
            <a:r>
              <a:rPr lang="en-US" sz="1000" b="1" dirty="0" smtClean="0">
                <a:solidFill>
                  <a:srgbClr val="FF0000"/>
                </a:solidFill>
              </a:rPr>
              <a:t>the </a:t>
            </a:r>
            <a:r>
              <a:rPr lang="en-US" sz="1000" b="1" dirty="0">
                <a:solidFill>
                  <a:srgbClr val="FF0000"/>
                </a:solidFill>
              </a:rPr>
              <a:t>Instantaneous </a:t>
            </a:r>
            <a:r>
              <a:rPr lang="en-US" sz="1000" b="1" dirty="0" smtClean="0">
                <a:solidFill>
                  <a:srgbClr val="FF0000"/>
                </a:solidFill>
              </a:rPr>
              <a:t>Center </a:t>
            </a:r>
            <a:r>
              <a:rPr lang="en-US" sz="1000" b="1" dirty="0">
                <a:solidFill>
                  <a:srgbClr val="FF0000"/>
                </a:solidFill>
              </a:rPr>
              <a:t>of Zero </a:t>
            </a:r>
            <a:r>
              <a:rPr lang="en-US" sz="1000" b="1" dirty="0" smtClean="0">
                <a:solidFill>
                  <a:srgbClr val="FF0000"/>
                </a:solidFill>
              </a:rPr>
              <a:t>Velocity.</a:t>
            </a:r>
          </a:p>
          <a:p>
            <a:pPr>
              <a:buClr>
                <a:srgbClr val="00007D"/>
              </a:buClr>
            </a:pPr>
            <a:r>
              <a:rPr lang="en-US" sz="1000" dirty="0" smtClean="0">
                <a:solidFill>
                  <a:srgbClr val="9999FF">
                    <a:lumMod val="50000"/>
                  </a:srgbClr>
                </a:solidFill>
              </a:rPr>
              <a:t>Consider </a:t>
            </a:r>
            <a:r>
              <a:rPr lang="en-US" sz="1000" dirty="0">
                <a:solidFill>
                  <a:srgbClr val="9999FF">
                    <a:lumMod val="50000"/>
                  </a:srgbClr>
                </a:solidFill>
              </a:rPr>
              <a:t>some examples </a:t>
            </a:r>
            <a:r>
              <a:rPr lang="en-US" sz="1000" dirty="0" smtClean="0">
                <a:solidFill>
                  <a:srgbClr val="9999FF">
                    <a:lumMod val="50000"/>
                  </a:srgbClr>
                </a:solidFill>
              </a:rPr>
              <a:t>taking instantaneous center </a:t>
            </a:r>
            <a:r>
              <a:rPr lang="en-US" sz="1000" dirty="0">
                <a:solidFill>
                  <a:srgbClr val="9999FF">
                    <a:lumMod val="50000"/>
                  </a:srgbClr>
                </a:solidFill>
              </a:rPr>
              <a:t>of </a:t>
            </a:r>
            <a:r>
              <a:rPr lang="en-US" sz="1000" dirty="0" smtClean="0">
                <a:solidFill>
                  <a:srgbClr val="9999FF">
                    <a:lumMod val="50000"/>
                  </a:srgbClr>
                </a:solidFill>
              </a:rPr>
              <a:t>zero velocity as a pole.</a:t>
            </a:r>
            <a:endParaRPr lang="ru-RU" sz="1000" dirty="0">
              <a:solidFill>
                <a:srgbClr val="9999FF">
                  <a:lumMod val="50000"/>
                </a:srgbClr>
              </a:solidFill>
            </a:endParaRPr>
          </a:p>
          <a:p>
            <a:pPr marL="0" indent="0">
              <a:buClr>
                <a:srgbClr val="00007D"/>
              </a:buClr>
              <a:buFont typeface="Wingdings" pitchFamily="2" charset="2"/>
              <a:buNone/>
            </a:pPr>
            <a:endParaRPr lang="ru-RU" altLang="ru-RU" sz="1000" dirty="0">
              <a:solidFill>
                <a:srgbClr val="000000"/>
              </a:solidFill>
            </a:endParaRPr>
          </a:p>
          <a:p>
            <a:pPr>
              <a:buClr>
                <a:srgbClr val="00007D"/>
              </a:buClr>
            </a:pPr>
            <a:endParaRPr lang="ru-RU" altLang="ru-RU" sz="1000" dirty="0">
              <a:solidFill>
                <a:srgbClr val="000000"/>
              </a:solidFill>
            </a:endParaRPr>
          </a:p>
        </p:txBody>
      </p:sp>
      <p:sp>
        <p:nvSpPr>
          <p:cNvPr id="334857" name="Oval 9"/>
          <p:cNvSpPr>
            <a:spLocks noChangeArrowheads="1"/>
          </p:cNvSpPr>
          <p:nvPr/>
        </p:nvSpPr>
        <p:spPr bwMode="auto">
          <a:xfrm>
            <a:off x="571500" y="1386109"/>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ru-RU" sz="1000">
                <a:solidFill>
                  <a:srgbClr val="000000"/>
                </a:solidFill>
                <a:latin typeface="Arial" charset="0"/>
              </a:rPr>
              <a:t>1</a:t>
            </a:r>
            <a:endParaRPr lang="ru-RU" altLang="ru-RU" sz="1000">
              <a:solidFill>
                <a:srgbClr val="000000"/>
              </a:solidFill>
              <a:latin typeface="Arial" charset="0"/>
            </a:endParaRPr>
          </a:p>
        </p:txBody>
      </p:sp>
      <p:sp>
        <p:nvSpPr>
          <p:cNvPr id="334858" name="Text Box 10"/>
          <p:cNvSpPr txBox="1">
            <a:spLocks noChangeArrowheads="1"/>
          </p:cNvSpPr>
          <p:nvPr/>
        </p:nvSpPr>
        <p:spPr bwMode="auto">
          <a:xfrm>
            <a:off x="841375" y="1331852"/>
            <a:ext cx="3892412"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 </a:t>
            </a:r>
            <a:r>
              <a:rPr lang="en-US" altLang="ru-RU" sz="1400" b="1" i="1" dirty="0" err="1">
                <a:solidFill>
                  <a:srgbClr val="000000"/>
                </a:solidFill>
                <a:latin typeface="Times New Roman" pitchFamily="18" charset="0"/>
                <a:cs typeface="Times New Roman" pitchFamily="18" charset="0"/>
              </a:rPr>
              <a:t>v</a:t>
            </a:r>
            <a:r>
              <a:rPr lang="en-US" altLang="ru-RU" sz="1400" i="1" baseline="-25000" dirty="0" err="1">
                <a:solidFill>
                  <a:srgbClr val="000000"/>
                </a:solidFill>
                <a:latin typeface="Times New Roman" pitchFamily="18" charset="0"/>
                <a:cs typeface="Times New Roman" pitchFamily="18" charset="0"/>
              </a:rPr>
              <a:t>A</a:t>
            </a:r>
            <a:r>
              <a:rPr lang="ru-RU" altLang="ru-RU" sz="1400" dirty="0" smtClean="0">
                <a:solidFill>
                  <a:srgbClr val="000000"/>
                </a:solidFill>
                <a:latin typeface="Times New Roman" pitchFamily="18" charset="0"/>
                <a:cs typeface="Times New Roman" pitchFamily="18" charset="0"/>
              </a:rPr>
              <a:t>,</a:t>
            </a:r>
            <a:r>
              <a:rPr lang="en-US" altLang="ru-RU" sz="1000" dirty="0" smtClean="0">
                <a:solidFill>
                  <a:srgbClr val="000000"/>
                </a:solidFill>
                <a:latin typeface="Arial" charset="0"/>
              </a:rPr>
              <a:t> the</a:t>
            </a:r>
            <a:r>
              <a:rPr lang="ru-RU" altLang="ru-RU" sz="1000" dirty="0" smtClean="0">
                <a:solidFill>
                  <a:srgbClr val="000000"/>
                </a:solidFill>
                <a:latin typeface="Arial" charset="0"/>
              </a:rPr>
              <a:t> </a:t>
            </a:r>
            <a:r>
              <a:rPr lang="en-US" altLang="ru-RU" sz="1000" dirty="0" smtClean="0">
                <a:solidFill>
                  <a:srgbClr val="000000"/>
                </a:solidFill>
                <a:latin typeface="Arial" charset="0"/>
              </a:rPr>
              <a:t>location of the points</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en-US" altLang="ru-RU" sz="1000" dirty="0" smtClean="0">
                <a:solidFill>
                  <a:srgbClr val="000000"/>
                </a:solidFill>
                <a:latin typeface="Arial" charset="0"/>
              </a:rPr>
              <a:t>, there is no slippage</a:t>
            </a:r>
            <a:r>
              <a:rPr lang="ru-RU" altLang="ru-RU" sz="1000" dirty="0" smtClean="0">
                <a:solidFill>
                  <a:srgbClr val="000000"/>
                </a:solidFill>
                <a:latin typeface="Arial" charset="0"/>
              </a:rPr>
              <a:t>.</a:t>
            </a:r>
            <a:endParaRPr lang="en-US" altLang="ru-RU" sz="1000" dirty="0">
              <a:solidFill>
                <a:srgbClr val="000000"/>
              </a:solidFill>
              <a:latin typeface="Arial" charset="0"/>
            </a:endParaRPr>
          </a:p>
          <a:p>
            <a:r>
              <a:rPr lang="en-US" altLang="ru-RU" sz="1000" dirty="0" smtClean="0">
                <a:solidFill>
                  <a:srgbClr val="000000"/>
                </a:solidFill>
                <a:latin typeface="Arial" charset="0"/>
              </a:rPr>
              <a:t>Define:</a:t>
            </a:r>
            <a:r>
              <a:rPr lang="en-US" altLang="ru-RU" sz="1000" b="1" dirty="0" smtClean="0">
                <a:solidFill>
                  <a:srgbClr val="000000"/>
                </a:solidFill>
                <a:latin typeface="Arial"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C</a:t>
            </a:r>
            <a:r>
              <a:rPr lang="en-US" altLang="ru-RU" sz="1200" i="1" baseline="-25000" dirty="0" smtClean="0">
                <a:solidFill>
                  <a:srgbClr val="000000"/>
                </a:solidFill>
                <a:latin typeface="Times New Roman" pitchFamily="18" charset="0"/>
                <a:cs typeface="Times New Roman" pitchFamily="18" charset="0"/>
              </a:rPr>
              <a:t> .</a:t>
            </a:r>
            <a:endParaRPr lang="ru-RU" altLang="ru-RU" sz="1200" i="1" baseline="-25000" dirty="0">
              <a:solidFill>
                <a:srgbClr val="000000"/>
              </a:solidFill>
              <a:latin typeface="Times New Roman" pitchFamily="18" charset="0"/>
              <a:cs typeface="Times New Roman" pitchFamily="18" charset="0"/>
            </a:endParaRPr>
          </a:p>
        </p:txBody>
      </p:sp>
      <p:grpSp>
        <p:nvGrpSpPr>
          <p:cNvPr id="334889" name="Group 41"/>
          <p:cNvGrpSpPr>
            <a:grpSpLocks/>
          </p:cNvGrpSpPr>
          <p:nvPr/>
        </p:nvGrpSpPr>
        <p:grpSpPr bwMode="auto">
          <a:xfrm>
            <a:off x="487363" y="2209800"/>
            <a:ext cx="1187450" cy="914400"/>
            <a:chOff x="307" y="1392"/>
            <a:chExt cx="748" cy="576"/>
          </a:xfrm>
        </p:grpSpPr>
        <p:sp>
          <p:nvSpPr>
            <p:cNvPr id="334870" name="Text Box 22"/>
            <p:cNvSpPr txBox="1">
              <a:spLocks noChangeArrowheads="1"/>
            </p:cNvSpPr>
            <p:nvPr/>
          </p:nvSpPr>
          <p:spPr bwMode="auto">
            <a:xfrm>
              <a:off x="407" y="1392"/>
              <a:ext cx="173"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b="1" i="1" dirty="0">
                  <a:solidFill>
                    <a:srgbClr val="000000"/>
                  </a:solidFill>
                  <a:latin typeface="Times New Roman" pitchFamily="18" charset="0"/>
                  <a:cs typeface="Times New Roman" pitchFamily="18" charset="0"/>
                </a:rPr>
                <a:t>B</a:t>
              </a:r>
              <a:endParaRPr lang="ru-RU" altLang="ru-RU" sz="1050" b="1" i="1" dirty="0">
                <a:solidFill>
                  <a:srgbClr val="000000"/>
                </a:solidFill>
                <a:latin typeface="Times New Roman" pitchFamily="18" charset="0"/>
                <a:cs typeface="Times New Roman" pitchFamily="18" charset="0"/>
              </a:endParaRPr>
            </a:p>
          </p:txBody>
        </p:sp>
        <p:sp>
          <p:nvSpPr>
            <p:cNvPr id="334859" name="Oval 11"/>
            <p:cNvSpPr>
              <a:spLocks noChangeArrowheads="1"/>
            </p:cNvSpPr>
            <p:nvPr/>
          </p:nvSpPr>
          <p:spPr bwMode="auto">
            <a:xfrm>
              <a:off x="506" y="1422"/>
              <a:ext cx="408" cy="40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60" name="Rectangle 12"/>
            <p:cNvSpPr>
              <a:spLocks noChangeArrowheads="1"/>
            </p:cNvSpPr>
            <p:nvPr/>
          </p:nvSpPr>
          <p:spPr bwMode="auto">
            <a:xfrm rot="1800000">
              <a:off x="307" y="1814"/>
              <a:ext cx="612" cy="88"/>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63" name="Line 15"/>
            <p:cNvSpPr>
              <a:spLocks noChangeShapeType="1"/>
            </p:cNvSpPr>
            <p:nvPr/>
          </p:nvSpPr>
          <p:spPr bwMode="auto">
            <a:xfrm>
              <a:off x="371" y="1668"/>
              <a:ext cx="525" cy="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64" name="Oval 16"/>
            <p:cNvSpPr>
              <a:spLocks noChangeArrowheads="1"/>
            </p:cNvSpPr>
            <p:nvPr/>
          </p:nvSpPr>
          <p:spPr bwMode="auto">
            <a:xfrm>
              <a:off x="692" y="160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65" name="Line 17"/>
            <p:cNvSpPr>
              <a:spLocks noChangeShapeType="1"/>
            </p:cNvSpPr>
            <p:nvPr/>
          </p:nvSpPr>
          <p:spPr bwMode="auto">
            <a:xfrm rot="-5400000">
              <a:off x="542" y="1524"/>
              <a:ext cx="342" cy="197"/>
            </a:xfrm>
            <a:prstGeom prst="line">
              <a:avLst/>
            </a:prstGeom>
            <a:noFill/>
            <a:ln w="9525">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66" name="Line 18"/>
            <p:cNvSpPr>
              <a:spLocks noChangeShapeType="1"/>
            </p:cNvSpPr>
            <p:nvPr/>
          </p:nvSpPr>
          <p:spPr bwMode="auto">
            <a:xfrm>
              <a:off x="535" y="1517"/>
              <a:ext cx="342" cy="197"/>
            </a:xfrm>
            <a:prstGeom prst="line">
              <a:avLst/>
            </a:prstGeom>
            <a:noFill/>
            <a:ln w="9525">
              <a:solidFill>
                <a:schemeClr val="tx1"/>
              </a:solidFill>
              <a:prstDash val="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67" name="Oval 19"/>
            <p:cNvSpPr>
              <a:spLocks noChangeArrowheads="1"/>
            </p:cNvSpPr>
            <p:nvPr/>
          </p:nvSpPr>
          <p:spPr bwMode="auto">
            <a:xfrm>
              <a:off x="523" y="1499"/>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68" name="Oval 20"/>
            <p:cNvSpPr>
              <a:spLocks noChangeArrowheads="1"/>
            </p:cNvSpPr>
            <p:nvPr/>
          </p:nvSpPr>
          <p:spPr bwMode="auto">
            <a:xfrm>
              <a:off x="876" y="170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69" name="AutoShape 21"/>
            <p:cNvSpPr>
              <a:spLocks noChangeArrowheads="1"/>
            </p:cNvSpPr>
            <p:nvPr/>
          </p:nvSpPr>
          <p:spPr bwMode="auto">
            <a:xfrm rot="1800000">
              <a:off x="723" y="1639"/>
              <a:ext cx="136" cy="47"/>
            </a:xfrm>
            <a:prstGeom prst="rightArrow">
              <a:avLst>
                <a:gd name="adj1" fmla="val 50000"/>
                <a:gd name="adj2" fmla="val 7234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71" name="Text Box 23"/>
            <p:cNvSpPr txBox="1">
              <a:spLocks noChangeArrowheads="1"/>
            </p:cNvSpPr>
            <p:nvPr/>
          </p:nvSpPr>
          <p:spPr bwMode="auto">
            <a:xfrm>
              <a:off x="882" y="1601"/>
              <a:ext cx="173"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b="1" i="1" dirty="0">
                  <a:solidFill>
                    <a:srgbClr val="000000"/>
                  </a:solidFill>
                  <a:latin typeface="Times New Roman" pitchFamily="18" charset="0"/>
                  <a:cs typeface="Times New Roman" pitchFamily="18" charset="0"/>
                </a:rPr>
                <a:t>C</a:t>
              </a:r>
              <a:endParaRPr lang="ru-RU" altLang="ru-RU" sz="1050" b="1" i="1" dirty="0">
                <a:solidFill>
                  <a:srgbClr val="000000"/>
                </a:solidFill>
                <a:latin typeface="Times New Roman" pitchFamily="18" charset="0"/>
                <a:cs typeface="Times New Roman" pitchFamily="18" charset="0"/>
              </a:endParaRPr>
            </a:p>
          </p:txBody>
        </p:sp>
        <p:sp>
          <p:nvSpPr>
            <p:cNvPr id="334872" name="Text Box 24"/>
            <p:cNvSpPr txBox="1">
              <a:spLocks noChangeArrowheads="1"/>
            </p:cNvSpPr>
            <p:nvPr/>
          </p:nvSpPr>
          <p:spPr bwMode="auto">
            <a:xfrm>
              <a:off x="629" y="1469"/>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graphicFrame>
          <p:nvGraphicFramePr>
            <p:cNvPr id="334873" name="Object 25"/>
            <p:cNvGraphicFramePr>
              <a:graphicFrameLocks noChangeAspect="1"/>
            </p:cNvGraphicFramePr>
            <p:nvPr/>
          </p:nvGraphicFramePr>
          <p:xfrm>
            <a:off x="750" y="1516"/>
            <a:ext cx="120" cy="136"/>
          </p:xfrm>
          <a:graphic>
            <a:graphicData uri="http://schemas.openxmlformats.org/presentationml/2006/ole">
              <mc:AlternateContent xmlns:mc="http://schemas.openxmlformats.org/markup-compatibility/2006">
                <mc:Choice xmlns:v="urn:schemas-microsoft-com:vml" Requires="v">
                  <p:oleObj spid="_x0000_s1414794" name="Формула" r:id="rId3" imgW="190440" imgH="215640" progId="Equation.3">
                    <p:embed/>
                  </p:oleObj>
                </mc:Choice>
                <mc:Fallback>
                  <p:oleObj name="Формула" r:id="rId3" imgW="1904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0" y="1516"/>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4874" name="Text Box 26"/>
          <p:cNvSpPr txBox="1">
            <a:spLocks noChangeArrowheads="1"/>
          </p:cNvSpPr>
          <p:nvPr/>
        </p:nvSpPr>
        <p:spPr bwMode="auto">
          <a:xfrm>
            <a:off x="1394190" y="1708150"/>
            <a:ext cx="3810659" cy="841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28600" indent="-228600" algn="just">
              <a:buFontTx/>
              <a:buAutoNum type="arabicParenR"/>
            </a:pPr>
            <a:r>
              <a:rPr lang="en-US" sz="1000" dirty="0" smtClean="0">
                <a:solidFill>
                  <a:srgbClr val="000000"/>
                </a:solidFill>
                <a:latin typeface="Arial" charset="0"/>
              </a:rPr>
              <a:t>If the plane motion is performed by a cylinder rolling without </a:t>
            </a:r>
          </a:p>
          <a:p>
            <a:pPr algn="just"/>
            <a:r>
              <a:rPr lang="en-US" sz="1000" dirty="0" smtClean="0">
                <a:solidFill>
                  <a:srgbClr val="000000"/>
                </a:solidFill>
                <a:latin typeface="Arial" charset="0"/>
              </a:rPr>
              <a:t>slipping </a:t>
            </a:r>
            <a:r>
              <a:rPr lang="en-US" sz="1000" dirty="0">
                <a:solidFill>
                  <a:srgbClr val="000000"/>
                </a:solidFill>
                <a:latin typeface="Arial" charset="0"/>
              </a:rPr>
              <a:t>along a fixed </a:t>
            </a:r>
            <a:r>
              <a:rPr lang="en-US" sz="1000" dirty="0" smtClean="0">
                <a:solidFill>
                  <a:srgbClr val="000000"/>
                </a:solidFill>
                <a:latin typeface="Arial" charset="0"/>
              </a:rPr>
              <a:t>surface</a:t>
            </a:r>
            <a:r>
              <a:rPr lang="en-US" sz="1000" dirty="0">
                <a:solidFill>
                  <a:srgbClr val="000000"/>
                </a:solidFill>
                <a:latin typeface="Arial" charset="0"/>
              </a:rPr>
              <a:t>, the point of </a:t>
            </a:r>
            <a:r>
              <a:rPr lang="en-US" sz="1000" dirty="0" smtClean="0">
                <a:solidFill>
                  <a:srgbClr val="000000"/>
                </a:solidFill>
                <a:latin typeface="Arial" charset="0"/>
              </a:rPr>
              <a:t>contact </a:t>
            </a:r>
            <a:r>
              <a:rPr lang="en-US" sz="1200" i="1" dirty="0">
                <a:solidFill>
                  <a:srgbClr val="000000"/>
                </a:solidFill>
                <a:latin typeface="Times New Roman" pitchFamily="18" charset="0"/>
                <a:cs typeface="Times New Roman" pitchFamily="18" charset="0"/>
              </a:rPr>
              <a:t>P</a:t>
            </a:r>
            <a:r>
              <a:rPr lang="en-US" sz="1000" dirty="0">
                <a:solidFill>
                  <a:srgbClr val="000000"/>
                </a:solidFill>
                <a:latin typeface="Arial" charset="0"/>
              </a:rPr>
              <a:t> </a:t>
            </a:r>
            <a:r>
              <a:rPr lang="en-US" sz="1000" dirty="0" smtClean="0">
                <a:solidFill>
                  <a:srgbClr val="000000"/>
                </a:solidFill>
                <a:latin typeface="Arial" charset="0"/>
              </a:rPr>
              <a:t> </a:t>
            </a:r>
            <a:r>
              <a:rPr lang="en-US" sz="1000" dirty="0">
                <a:solidFill>
                  <a:srgbClr val="000000"/>
                </a:solidFill>
                <a:latin typeface="Arial" charset="0"/>
              </a:rPr>
              <a:t>is </a:t>
            </a:r>
            <a:endParaRPr lang="en-US" sz="1000" dirty="0" smtClean="0">
              <a:solidFill>
                <a:srgbClr val="000000"/>
              </a:solidFill>
              <a:latin typeface="Arial" charset="0"/>
            </a:endParaRPr>
          </a:p>
          <a:p>
            <a:pPr algn="just"/>
            <a:r>
              <a:rPr lang="en-US" sz="1000" dirty="0" smtClean="0">
                <a:solidFill>
                  <a:srgbClr val="000000"/>
                </a:solidFill>
                <a:latin typeface="Arial" charset="0"/>
              </a:rPr>
              <a:t>momentarily </a:t>
            </a:r>
            <a:r>
              <a:rPr lang="en-US" sz="1000" dirty="0">
                <a:solidFill>
                  <a:srgbClr val="000000"/>
                </a:solidFill>
                <a:latin typeface="Arial" charset="0"/>
              </a:rPr>
              <a:t>at rest and, consequently, is </a:t>
            </a:r>
            <a:r>
              <a:rPr lang="en-US" sz="1000" dirty="0" smtClean="0">
                <a:solidFill>
                  <a:srgbClr val="000000"/>
                </a:solidFill>
                <a:latin typeface="Arial" charset="0"/>
              </a:rPr>
              <a:t>the </a:t>
            </a:r>
          </a:p>
          <a:p>
            <a:pPr algn="just"/>
            <a:r>
              <a:rPr lang="en-US" sz="1000" dirty="0" smtClean="0">
                <a:solidFill>
                  <a:srgbClr val="000000"/>
                </a:solidFill>
                <a:latin typeface="Arial" charset="0"/>
              </a:rPr>
              <a:t>instantaneous center </a:t>
            </a:r>
            <a:r>
              <a:rPr lang="en-US" sz="1000" dirty="0">
                <a:solidFill>
                  <a:srgbClr val="000000"/>
                </a:solidFill>
                <a:latin typeface="Arial" charset="0"/>
              </a:rPr>
              <a:t>of zero </a:t>
            </a:r>
            <a:r>
              <a:rPr lang="en-US" sz="1000" dirty="0" smtClean="0">
                <a:solidFill>
                  <a:srgbClr val="000000"/>
                </a:solidFill>
                <a:latin typeface="Arial" charset="0"/>
              </a:rPr>
              <a:t>velocity. </a:t>
            </a:r>
            <a:endParaRPr lang="ru-RU" altLang="ru-RU" sz="1000" dirty="0">
              <a:solidFill>
                <a:srgbClr val="000000"/>
              </a:solidFill>
              <a:latin typeface="Arial" charset="0"/>
            </a:endParaRPr>
          </a:p>
          <a:p>
            <a:endParaRPr lang="ru-RU" altLang="ru-RU" sz="1000" i="1" baseline="-25000" dirty="0">
              <a:solidFill>
                <a:srgbClr val="000000"/>
              </a:solidFill>
              <a:latin typeface="Arial" charset="0"/>
            </a:endParaRPr>
          </a:p>
        </p:txBody>
      </p:sp>
      <p:sp>
        <p:nvSpPr>
          <p:cNvPr id="334879" name="Text Box 31"/>
          <p:cNvSpPr txBox="1">
            <a:spLocks noChangeArrowheads="1"/>
          </p:cNvSpPr>
          <p:nvPr/>
        </p:nvSpPr>
        <p:spPr bwMode="auto">
          <a:xfrm>
            <a:off x="1704975" y="2367990"/>
            <a:ext cx="17508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a:t>
            </a:r>
            <a:r>
              <a:rPr lang="en-US" altLang="ru-RU" sz="1000" dirty="0" smtClean="0">
                <a:solidFill>
                  <a:srgbClr val="000000"/>
                </a:solidFill>
                <a:latin typeface="Arial" charset="0"/>
              </a:rPr>
              <a:t>Find the  angular velocity</a:t>
            </a:r>
            <a:endParaRPr lang="ru-RU" altLang="ru-RU" sz="1000" i="1" baseline="-25000" dirty="0">
              <a:solidFill>
                <a:srgbClr val="000000"/>
              </a:solidFill>
              <a:latin typeface="Arial" charset="0"/>
            </a:endParaRPr>
          </a:p>
        </p:txBody>
      </p:sp>
      <p:graphicFrame>
        <p:nvGraphicFramePr>
          <p:cNvPr id="334880" name="Object 32"/>
          <p:cNvGraphicFramePr>
            <a:graphicFrameLocks noChangeAspect="1"/>
          </p:cNvGraphicFramePr>
          <p:nvPr>
            <p:extLst>
              <p:ext uri="{D42A27DB-BD31-4B8C-83A1-F6EECF244321}">
                <p14:modId xmlns:p14="http://schemas.microsoft.com/office/powerpoint/2010/main" val="1724621908"/>
              </p:ext>
            </p:extLst>
          </p:nvPr>
        </p:nvGraphicFramePr>
        <p:xfrm>
          <a:off x="509761" y="3586163"/>
          <a:ext cx="787400" cy="457200"/>
        </p:xfrm>
        <a:graphic>
          <a:graphicData uri="http://schemas.openxmlformats.org/presentationml/2006/ole">
            <mc:AlternateContent xmlns:mc="http://schemas.openxmlformats.org/markup-compatibility/2006">
              <mc:Choice xmlns:v="urn:schemas-microsoft-com:vml" Requires="v">
                <p:oleObj spid="_x0000_s1414795" name="Формула" r:id="rId5" imgW="787320" imgH="457200" progId="Equation.3">
                  <p:embed/>
                </p:oleObj>
              </mc:Choice>
              <mc:Fallback>
                <p:oleObj name="Формула" r:id="rId5" imgW="78732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9761" y="3586163"/>
                        <a:ext cx="7874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4881" name="Object 33"/>
          <p:cNvGraphicFramePr>
            <a:graphicFrameLocks noChangeAspect="1"/>
          </p:cNvGraphicFramePr>
          <p:nvPr>
            <p:extLst>
              <p:ext uri="{D42A27DB-BD31-4B8C-83A1-F6EECF244321}">
                <p14:modId xmlns:p14="http://schemas.microsoft.com/office/powerpoint/2010/main" val="4221253209"/>
              </p:ext>
            </p:extLst>
          </p:nvPr>
        </p:nvGraphicFramePr>
        <p:xfrm>
          <a:off x="3467100" y="2374900"/>
          <a:ext cx="571500" cy="393700"/>
        </p:xfrm>
        <a:graphic>
          <a:graphicData uri="http://schemas.openxmlformats.org/presentationml/2006/ole">
            <mc:AlternateContent xmlns:mc="http://schemas.openxmlformats.org/markup-compatibility/2006">
              <mc:Choice xmlns:v="urn:schemas-microsoft-com:vml" Requires="v">
                <p:oleObj spid="_x0000_s1414796" name="Equation" r:id="rId7" imgW="571320" imgH="393480" progId="Equation.DSMT4">
                  <p:embed/>
                </p:oleObj>
              </mc:Choice>
              <mc:Fallback>
                <p:oleObj name="Equation" r:id="rId7" imgW="571320" imgH="393480" progId="Equation.DSMT4">
                  <p:embed/>
                  <p:pic>
                    <p:nvPicPr>
                      <p:cNvPr id="0" name=""/>
                      <p:cNvPicPr>
                        <a:picLocks noChangeAspect="1" noChangeArrowheads="1"/>
                      </p:cNvPicPr>
                      <p:nvPr/>
                    </p:nvPicPr>
                    <p:blipFill>
                      <a:blip r:embed="rId8"/>
                      <a:srcRect/>
                      <a:stretch>
                        <a:fillRect/>
                      </a:stretch>
                    </p:blipFill>
                    <p:spPr bwMode="auto">
                      <a:xfrm>
                        <a:off x="3467100" y="2374900"/>
                        <a:ext cx="5715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34894" name="Group 46"/>
          <p:cNvGrpSpPr>
            <a:grpSpLocks/>
          </p:cNvGrpSpPr>
          <p:nvPr/>
        </p:nvGrpSpPr>
        <p:grpSpPr bwMode="auto">
          <a:xfrm>
            <a:off x="866775" y="2579688"/>
            <a:ext cx="231775" cy="363537"/>
            <a:chOff x="555" y="1628"/>
            <a:chExt cx="146" cy="229"/>
          </a:xfrm>
        </p:grpSpPr>
        <p:sp>
          <p:nvSpPr>
            <p:cNvPr id="334882" name="AutoShape 34"/>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883" name="Object 35"/>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14797" name="Формула" r:id="rId9" imgW="152280" imgH="139680" progId="Equation.3">
                    <p:embed/>
                  </p:oleObj>
                </mc:Choice>
                <mc:Fallback>
                  <p:oleObj name="Формула" r:id="rId9" imgW="152280" imgH="1396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4890" name="Group 42"/>
          <p:cNvGrpSpPr>
            <a:grpSpLocks/>
          </p:cNvGrpSpPr>
          <p:nvPr/>
        </p:nvGrpSpPr>
        <p:grpSpPr bwMode="auto">
          <a:xfrm>
            <a:off x="831850" y="2176463"/>
            <a:ext cx="528638" cy="949325"/>
            <a:chOff x="528" y="1374"/>
            <a:chExt cx="333" cy="598"/>
          </a:xfrm>
        </p:grpSpPr>
        <p:sp>
          <p:nvSpPr>
            <p:cNvPr id="334891" name="Line 43"/>
            <p:cNvSpPr>
              <a:spLocks noChangeShapeType="1"/>
            </p:cNvSpPr>
            <p:nvPr/>
          </p:nvSpPr>
          <p:spPr bwMode="auto">
            <a:xfrm flipV="1">
              <a:off x="528" y="1374"/>
              <a:ext cx="333" cy="576"/>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92" name="Oval 44"/>
            <p:cNvSpPr>
              <a:spLocks noChangeArrowheads="1"/>
            </p:cNvSpPr>
            <p:nvPr/>
          </p:nvSpPr>
          <p:spPr bwMode="auto">
            <a:xfrm>
              <a:off x="589" y="1783"/>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893" name="Text Box 45"/>
            <p:cNvSpPr txBox="1">
              <a:spLocks noChangeArrowheads="1"/>
            </p:cNvSpPr>
            <p:nvPr/>
          </p:nvSpPr>
          <p:spPr bwMode="auto">
            <a:xfrm>
              <a:off x="545" y="1812"/>
              <a:ext cx="168"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b="1" i="1" dirty="0">
                  <a:solidFill>
                    <a:srgbClr val="FF3300"/>
                  </a:solidFill>
                  <a:latin typeface="Times New Roman" pitchFamily="18" charset="0"/>
                  <a:cs typeface="Times New Roman" pitchFamily="18" charset="0"/>
                </a:rPr>
                <a:t>P</a:t>
              </a:r>
              <a:endParaRPr lang="ru-RU" altLang="ru-RU" sz="1050" b="1" i="1" dirty="0">
                <a:solidFill>
                  <a:srgbClr val="FF3300"/>
                </a:solidFill>
                <a:latin typeface="Times New Roman" pitchFamily="18" charset="0"/>
                <a:cs typeface="Times New Roman" pitchFamily="18" charset="0"/>
              </a:endParaRPr>
            </a:p>
          </p:txBody>
        </p:sp>
      </p:grpSp>
      <p:sp>
        <p:nvSpPr>
          <p:cNvPr id="334895" name="Text Box 47"/>
          <p:cNvSpPr txBox="1">
            <a:spLocks noChangeArrowheads="1"/>
          </p:cNvSpPr>
          <p:nvPr/>
        </p:nvSpPr>
        <p:spPr bwMode="auto">
          <a:xfrm>
            <a:off x="217488" y="3206750"/>
            <a:ext cx="4511171"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3) </a:t>
            </a:r>
            <a:r>
              <a:rPr lang="en-US" altLang="ru-RU" sz="1000" dirty="0" smtClean="0">
                <a:solidFill>
                  <a:srgbClr val="000000"/>
                </a:solidFill>
                <a:latin typeface="Arial" charset="0"/>
              </a:rPr>
              <a:t>Connect the points </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B</a:t>
            </a:r>
            <a:r>
              <a:rPr lang="ru-RU" altLang="ru-RU" sz="1000" i="1" dirty="0">
                <a:solidFill>
                  <a:srgbClr val="000000"/>
                </a:solidFill>
                <a:latin typeface="Arial" charset="0"/>
              </a:rPr>
              <a:t> </a:t>
            </a:r>
            <a:r>
              <a:rPr lang="en-US" altLang="ru-RU" sz="1000" dirty="0" smtClean="0">
                <a:solidFill>
                  <a:srgbClr val="000000"/>
                </a:solidFill>
                <a:latin typeface="Arial" charset="0"/>
              </a:rPr>
              <a:t>and</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C</a:t>
            </a:r>
            <a:r>
              <a:rPr lang="en-US" altLang="ru-RU" sz="1000" dirty="0">
                <a:solidFill>
                  <a:srgbClr val="000000"/>
                </a:solidFill>
                <a:latin typeface="Arial" charset="0"/>
              </a:rPr>
              <a:t> </a:t>
            </a:r>
            <a:r>
              <a:rPr lang="en-US" altLang="ru-RU" sz="1000" dirty="0" smtClean="0">
                <a:solidFill>
                  <a:srgbClr val="000000"/>
                </a:solidFill>
                <a:latin typeface="Arial" charset="0"/>
              </a:rPr>
              <a:t>with the instantaneous center and determine </a:t>
            </a:r>
          </a:p>
          <a:p>
            <a:r>
              <a:rPr lang="en-US" altLang="ru-RU" sz="1000" dirty="0" smtClean="0">
                <a:solidFill>
                  <a:srgbClr val="000000"/>
                </a:solidFill>
                <a:latin typeface="Arial" charset="0"/>
              </a:rPr>
              <a:t>velocities of these points</a:t>
            </a:r>
            <a:endParaRPr lang="ru-RU" altLang="ru-RU" sz="1000" i="1" baseline="-25000" dirty="0">
              <a:solidFill>
                <a:srgbClr val="000000"/>
              </a:solidFill>
              <a:latin typeface="Arial" charset="0"/>
            </a:endParaRPr>
          </a:p>
        </p:txBody>
      </p:sp>
      <p:sp>
        <p:nvSpPr>
          <p:cNvPr id="334899" name="AutoShape 51"/>
          <p:cNvSpPr>
            <a:spLocks noChangeArrowheads="1"/>
          </p:cNvSpPr>
          <p:nvPr/>
        </p:nvSpPr>
        <p:spPr bwMode="auto">
          <a:xfrm rot="4534965">
            <a:off x="1330325" y="2843213"/>
            <a:ext cx="271463" cy="90487"/>
          </a:xfrm>
          <a:prstGeom prst="rightArrow">
            <a:avLst>
              <a:gd name="adj1" fmla="val 50000"/>
              <a:gd name="adj2" fmla="val 75001"/>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4902" name="Group 54"/>
          <p:cNvGrpSpPr>
            <a:grpSpLocks/>
          </p:cNvGrpSpPr>
          <p:nvPr/>
        </p:nvGrpSpPr>
        <p:grpSpPr bwMode="auto">
          <a:xfrm>
            <a:off x="866775" y="2052638"/>
            <a:ext cx="882650" cy="966787"/>
            <a:chOff x="546" y="1293"/>
            <a:chExt cx="556" cy="609"/>
          </a:xfrm>
        </p:grpSpPr>
        <p:sp>
          <p:nvSpPr>
            <p:cNvPr id="334896" name="Line 48"/>
            <p:cNvSpPr>
              <a:spLocks noChangeShapeType="1"/>
            </p:cNvSpPr>
            <p:nvPr/>
          </p:nvSpPr>
          <p:spPr bwMode="auto">
            <a:xfrm flipH="1" flipV="1">
              <a:off x="546" y="1524"/>
              <a:ext cx="57" cy="28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97" name="Line 49"/>
            <p:cNvSpPr>
              <a:spLocks noChangeShapeType="1"/>
            </p:cNvSpPr>
            <p:nvPr/>
          </p:nvSpPr>
          <p:spPr bwMode="auto">
            <a:xfrm rot="5400000" flipH="1" flipV="1">
              <a:off x="716" y="1616"/>
              <a:ext cx="69" cy="28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898" name="AutoShape 50"/>
            <p:cNvSpPr>
              <a:spLocks noChangeArrowheads="1"/>
            </p:cNvSpPr>
            <p:nvPr/>
          </p:nvSpPr>
          <p:spPr bwMode="auto">
            <a:xfrm rot="-607348">
              <a:off x="559" y="1466"/>
              <a:ext cx="171" cy="5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00" name="Object 52"/>
            <p:cNvGraphicFramePr>
              <a:graphicFrameLocks noChangeAspect="1"/>
            </p:cNvGraphicFramePr>
            <p:nvPr/>
          </p:nvGraphicFramePr>
          <p:xfrm>
            <a:off x="982" y="1758"/>
            <a:ext cx="120" cy="144"/>
          </p:xfrm>
          <a:graphic>
            <a:graphicData uri="http://schemas.openxmlformats.org/presentationml/2006/ole">
              <mc:AlternateContent xmlns:mc="http://schemas.openxmlformats.org/markup-compatibility/2006">
                <mc:Choice xmlns:v="urn:schemas-microsoft-com:vml" Requires="v">
                  <p:oleObj spid="_x0000_s1414798" name="Формула" r:id="rId11" imgW="190440" imgH="228600" progId="Equation.3">
                    <p:embed/>
                  </p:oleObj>
                </mc:Choice>
                <mc:Fallback>
                  <p:oleObj name="Формула" r:id="rId11" imgW="1904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982" y="1758"/>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901" name="Object 53"/>
            <p:cNvGraphicFramePr>
              <a:graphicFrameLocks noChangeAspect="1"/>
            </p:cNvGraphicFramePr>
            <p:nvPr/>
          </p:nvGraphicFramePr>
          <p:xfrm>
            <a:off x="567" y="1293"/>
            <a:ext cx="120" cy="136"/>
          </p:xfrm>
          <a:graphic>
            <a:graphicData uri="http://schemas.openxmlformats.org/presentationml/2006/ole">
              <mc:AlternateContent xmlns:mc="http://schemas.openxmlformats.org/markup-compatibility/2006">
                <mc:Choice xmlns:v="urn:schemas-microsoft-com:vml" Requires="v">
                  <p:oleObj spid="_x0000_s1414799" name="Формула" r:id="rId13" imgW="190440" imgH="215640" progId="Equation.3">
                    <p:embed/>
                  </p:oleObj>
                </mc:Choice>
                <mc:Fallback>
                  <p:oleObj name="Формула" r:id="rId13"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7" y="1293"/>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4903" name="Text Box 55"/>
          <p:cNvSpPr txBox="1">
            <a:spLocks noChangeArrowheads="1"/>
          </p:cNvSpPr>
          <p:nvPr/>
        </p:nvSpPr>
        <p:spPr bwMode="auto">
          <a:xfrm>
            <a:off x="1651607" y="2967752"/>
            <a:ext cx="397576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arc arrow of the angular velocity is directed aside of </a:t>
            </a:r>
            <a:r>
              <a:rPr lang="ru-RU" altLang="ru-RU" sz="1000" dirty="0" smtClean="0">
                <a:solidFill>
                  <a:srgbClr val="FF3300"/>
                </a:solidFill>
                <a:latin typeface="Arial" charset="0"/>
              </a:rPr>
              <a:t> </a:t>
            </a:r>
            <a:r>
              <a:rPr lang="en-US" altLang="ru-RU" sz="1000" dirty="0" smtClean="0">
                <a:solidFill>
                  <a:srgbClr val="FF3300"/>
                </a:solidFill>
                <a:latin typeface="Arial" charset="0"/>
              </a:rPr>
              <a:t>vector</a:t>
            </a:r>
            <a:r>
              <a:rPr lang="ru-RU" altLang="ru-RU" sz="1000" dirty="0" smtClean="0">
                <a:solidFill>
                  <a:srgbClr val="FF3300"/>
                </a:solidFill>
                <a:latin typeface="Arial"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A</a:t>
            </a:r>
            <a:r>
              <a:rPr lang="en-US" altLang="ru-RU" sz="1200" dirty="0" err="1" smtClean="0">
                <a:solidFill>
                  <a:srgbClr val="FF3300"/>
                </a:solidFill>
                <a:latin typeface="Times New Roman" pitchFamily="18" charset="0"/>
                <a:cs typeface="Times New Roman" pitchFamily="18" charset="0"/>
              </a:rPr>
              <a:t>.</a:t>
            </a:r>
            <a:endParaRPr lang="ru-RU" altLang="ru-RU" sz="1200" dirty="0">
              <a:solidFill>
                <a:srgbClr val="FF3300"/>
              </a:solidFill>
              <a:latin typeface="Times New Roman" pitchFamily="18" charset="0"/>
              <a:cs typeface="Times New Roman" pitchFamily="18" charset="0"/>
            </a:endParaRPr>
          </a:p>
        </p:txBody>
      </p:sp>
      <p:sp>
        <p:nvSpPr>
          <p:cNvPr id="334904" name="Text Box 56"/>
          <p:cNvSpPr txBox="1">
            <a:spLocks noChangeArrowheads="1"/>
          </p:cNvSpPr>
          <p:nvPr/>
        </p:nvSpPr>
        <p:spPr bwMode="auto">
          <a:xfrm>
            <a:off x="1466056" y="3606860"/>
            <a:ext cx="324960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Vectors</a:t>
            </a:r>
            <a:r>
              <a:rPr lang="ru-RU" altLang="ru-RU" sz="1000" dirty="0" smtClean="0">
                <a:solidFill>
                  <a:srgbClr val="FF3300"/>
                </a:solidFill>
                <a:latin typeface="Arial" charset="0"/>
              </a:rPr>
              <a:t> </a:t>
            </a:r>
            <a:r>
              <a:rPr lang="en-US" altLang="ru-RU" sz="1200" b="1" i="1" dirty="0" err="1">
                <a:solidFill>
                  <a:srgbClr val="FF3300"/>
                </a:solidFill>
                <a:latin typeface="Times New Roman" pitchFamily="18" charset="0"/>
                <a:cs typeface="Times New Roman" pitchFamily="18" charset="0"/>
              </a:rPr>
              <a:t>v</a:t>
            </a:r>
            <a:r>
              <a:rPr lang="en-US" altLang="ru-RU" sz="1200" b="1" i="1" baseline="-25000" dirty="0" err="1">
                <a:solidFill>
                  <a:srgbClr val="FF3300"/>
                </a:solidFill>
                <a:latin typeface="Times New Roman" pitchFamily="18" charset="0"/>
                <a:cs typeface="Times New Roman" pitchFamily="18" charset="0"/>
              </a:rPr>
              <a:t>B</a:t>
            </a:r>
            <a:r>
              <a:rPr lang="ru-RU" altLang="ru-RU" sz="1200" b="1" i="1" baseline="-25000" dirty="0">
                <a:solidFill>
                  <a:srgbClr val="FF3300"/>
                </a:solidFill>
                <a:latin typeface="Times New Roman" pitchFamily="18" charset="0"/>
                <a:cs typeface="Times New Roman" pitchFamily="18" charset="0"/>
              </a:rPr>
              <a:t> </a:t>
            </a:r>
            <a:r>
              <a:rPr lang="en-US" altLang="ru-RU" sz="1000" dirty="0">
                <a:solidFill>
                  <a:srgbClr val="FF3300"/>
                </a:solidFill>
                <a:latin typeface="Arial" charset="0"/>
              </a:rPr>
              <a:t> </a:t>
            </a:r>
            <a:r>
              <a:rPr lang="en-US" altLang="ru-RU" sz="1000" dirty="0" smtClean="0">
                <a:solidFill>
                  <a:srgbClr val="FF3300"/>
                </a:solidFill>
                <a:latin typeface="Arial" charset="0"/>
              </a:rPr>
              <a:t>and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C</a:t>
            </a:r>
            <a:r>
              <a:rPr lang="ru-RU" altLang="ru-RU" sz="1000" dirty="0" smtClean="0">
                <a:solidFill>
                  <a:srgbClr val="FF3300"/>
                </a:solidFill>
                <a:latin typeface="Arial" charset="0"/>
              </a:rPr>
              <a:t> </a:t>
            </a:r>
            <a:r>
              <a:rPr lang="en-US" altLang="ru-RU" sz="1000" dirty="0" smtClean="0">
                <a:solidFill>
                  <a:srgbClr val="FF3300"/>
                </a:solidFill>
                <a:latin typeface="Arial" charset="0"/>
              </a:rPr>
              <a:t>are directed aside of</a:t>
            </a:r>
            <a:r>
              <a:rPr lang="ru-RU" altLang="ru-RU" sz="1000" dirty="0" smtClean="0">
                <a:solidFill>
                  <a:srgbClr val="FF3300"/>
                </a:solidFill>
                <a:latin typeface="Arial" charset="0"/>
              </a:rPr>
              <a:t> </a:t>
            </a:r>
            <a:r>
              <a:rPr lang="en-US" altLang="ru-RU" sz="1000" dirty="0" smtClean="0">
                <a:solidFill>
                  <a:srgbClr val="FF3300"/>
                </a:solidFill>
                <a:latin typeface="Arial" charset="0"/>
              </a:rPr>
              <a:t>the arc </a:t>
            </a:r>
            <a:r>
              <a:rPr lang="en-US" altLang="ru-RU" sz="1000" dirty="0">
                <a:solidFill>
                  <a:srgbClr val="FF3300"/>
                </a:solidFill>
                <a:latin typeface="Arial" charset="0"/>
              </a:rPr>
              <a:t>arrow </a:t>
            </a:r>
            <a:endParaRPr lang="en-US" altLang="ru-RU" sz="1000" dirty="0" smtClean="0">
              <a:solidFill>
                <a:srgbClr val="FF3300"/>
              </a:solidFill>
              <a:latin typeface="Arial" charset="0"/>
            </a:endParaRPr>
          </a:p>
          <a:p>
            <a:r>
              <a:rPr lang="en-US" altLang="ru-RU" sz="1000" dirty="0">
                <a:solidFill>
                  <a:srgbClr val="FF3300"/>
                </a:solidFill>
                <a:latin typeface="Arial" charset="0"/>
              </a:rPr>
              <a:t>o</a:t>
            </a:r>
            <a:r>
              <a:rPr lang="en-US" altLang="ru-RU" sz="1000" dirty="0" smtClean="0">
                <a:solidFill>
                  <a:srgbClr val="FF3300"/>
                </a:solidFill>
                <a:latin typeface="Arial" charset="0"/>
              </a:rPr>
              <a:t>f the </a:t>
            </a:r>
            <a:r>
              <a:rPr lang="en-US" altLang="ru-RU" sz="1000" dirty="0">
                <a:solidFill>
                  <a:srgbClr val="FF3300"/>
                </a:solidFill>
                <a:latin typeface="Arial" charset="0"/>
              </a:rPr>
              <a:t>angular </a:t>
            </a:r>
            <a:r>
              <a:rPr lang="en-US" altLang="ru-RU" sz="1000" dirty="0" smtClean="0">
                <a:solidFill>
                  <a:srgbClr val="FF3300"/>
                </a:solidFill>
                <a:latin typeface="Arial" charset="0"/>
              </a:rPr>
              <a:t>velocity.</a:t>
            </a:r>
            <a:endParaRPr lang="ru-RU" altLang="ru-RU" sz="1000" dirty="0">
              <a:solidFill>
                <a:srgbClr val="FF3300"/>
              </a:solidFill>
              <a:latin typeface="Arial" charset="0"/>
            </a:endParaRPr>
          </a:p>
        </p:txBody>
      </p:sp>
      <p:sp>
        <p:nvSpPr>
          <p:cNvPr id="334905" name="Oval 57"/>
          <p:cNvSpPr>
            <a:spLocks noChangeArrowheads="1"/>
          </p:cNvSpPr>
          <p:nvPr/>
        </p:nvSpPr>
        <p:spPr bwMode="auto">
          <a:xfrm>
            <a:off x="4865108" y="1362075"/>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ru-RU" sz="1000" dirty="0">
                <a:solidFill>
                  <a:srgbClr val="000000"/>
                </a:solidFill>
                <a:latin typeface="Arial" charset="0"/>
              </a:rPr>
              <a:t>2</a:t>
            </a:r>
            <a:endParaRPr lang="ru-RU" altLang="ru-RU" sz="1000" dirty="0">
              <a:solidFill>
                <a:srgbClr val="000000"/>
              </a:solidFill>
              <a:latin typeface="Arial" charset="0"/>
            </a:endParaRPr>
          </a:p>
        </p:txBody>
      </p:sp>
      <p:sp>
        <p:nvSpPr>
          <p:cNvPr id="334906" name="Text Box 58"/>
          <p:cNvSpPr txBox="1">
            <a:spLocks noChangeArrowheads="1"/>
          </p:cNvSpPr>
          <p:nvPr/>
        </p:nvSpPr>
        <p:spPr bwMode="auto">
          <a:xfrm>
            <a:off x="5127625" y="1311275"/>
            <a:ext cx="2951449"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l-GR" altLang="ru-RU" sz="1200" b="1" i="1" dirty="0">
                <a:solidFill>
                  <a:srgbClr val="000000"/>
                </a:solidFill>
                <a:latin typeface="Times New Roman" pitchFamily="18" charset="0"/>
                <a:cs typeface="Times New Roman" pitchFamily="18" charset="0"/>
              </a:rPr>
              <a:t>ω</a:t>
            </a:r>
            <a:r>
              <a:rPr lang="ru-RU" altLang="ru-RU" sz="1100" dirty="0">
                <a:solidFill>
                  <a:srgbClr val="000000"/>
                </a:solidFill>
                <a:latin typeface="Arial"/>
                <a:cs typeface="Times New Roman" pitchFamily="18" charset="0"/>
              </a:rPr>
              <a:t> </a:t>
            </a:r>
            <a:r>
              <a:rPr lang="ru-RU" altLang="ru-RU" sz="1000" dirty="0" smtClean="0">
                <a:solidFill>
                  <a:srgbClr val="000000"/>
                </a:solidFill>
                <a:latin typeface="Arial"/>
                <a:cs typeface="Times New Roman" pitchFamily="18" charset="0"/>
              </a:rPr>
              <a:t>,</a:t>
            </a:r>
            <a:r>
              <a:rPr lang="en-US" altLang="ru-RU" sz="1000" dirty="0" smtClean="0">
                <a:solidFill>
                  <a:srgbClr val="000000"/>
                </a:solidFill>
                <a:latin typeface="Arial"/>
                <a:cs typeface="Times New Roman" pitchFamily="18" charset="0"/>
              </a:rPr>
              <a:t> the location of the </a:t>
            </a:r>
            <a:r>
              <a:rPr lang="en-US" altLang="ru-RU" sz="1200" dirty="0" smtClean="0">
                <a:solidFill>
                  <a:srgbClr val="000000"/>
                </a:solidFill>
                <a:latin typeface="Times New Roman" pitchFamily="18" charset="0"/>
                <a:cs typeface="Times New Roman" pitchFamily="18" charset="0"/>
              </a:rPr>
              <a:t>points</a:t>
            </a:r>
            <a:r>
              <a:rPr lang="ru-RU" altLang="ru-RU" sz="1200" dirty="0" smtClean="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000" dirty="0">
                <a:solidFill>
                  <a:srgbClr val="000000"/>
                </a:solidFill>
                <a:latin typeface="Arial" charset="0"/>
              </a:rPr>
              <a:t>.</a:t>
            </a:r>
            <a:endParaRPr lang="en-US" altLang="ru-RU" sz="1000" dirty="0">
              <a:solidFill>
                <a:srgbClr val="000000"/>
              </a:solidFill>
              <a:latin typeface="Arial" charset="0"/>
            </a:endParaRPr>
          </a:p>
          <a:p>
            <a:r>
              <a:rPr lang="en-US" altLang="ru-RU" sz="1000" dirty="0" smtClean="0">
                <a:solidFill>
                  <a:srgbClr val="000000"/>
                </a:solidFill>
                <a:latin typeface="Arial" charset="0"/>
              </a:rPr>
              <a:t>Define:</a:t>
            </a:r>
            <a:r>
              <a:rPr lang="en-US" altLang="ru-RU" sz="1000" b="1" dirty="0" smtClean="0">
                <a:solidFill>
                  <a:srgbClr val="000000"/>
                </a:solidFill>
                <a:latin typeface="Arial" charset="0"/>
              </a:rPr>
              <a:t> </a:t>
            </a:r>
            <a:r>
              <a:rPr lang="en-US" altLang="ru-RU" sz="1400" b="1" i="1" dirty="0" err="1">
                <a:solidFill>
                  <a:srgbClr val="000000"/>
                </a:solidFill>
                <a:latin typeface="Times New Roman" pitchFamily="18" charset="0"/>
                <a:cs typeface="Times New Roman" pitchFamily="18" charset="0"/>
              </a:rPr>
              <a:t>v</a:t>
            </a:r>
            <a:r>
              <a:rPr lang="en-US" altLang="ru-RU" sz="1400" i="1" baseline="-25000" dirty="0" err="1">
                <a:solidFill>
                  <a:srgbClr val="000000"/>
                </a:solidFill>
                <a:latin typeface="Times New Roman" pitchFamily="18" charset="0"/>
                <a:cs typeface="Times New Roman" pitchFamily="18" charset="0"/>
              </a:rPr>
              <a:t>B</a:t>
            </a:r>
            <a:r>
              <a:rPr lang="en-US" altLang="ru-RU" sz="1400" dirty="0">
                <a:solidFill>
                  <a:srgbClr val="000000"/>
                </a:solidFill>
                <a:latin typeface="Times New Roman" pitchFamily="18" charset="0"/>
                <a:cs typeface="Times New Roman" pitchFamily="18" charset="0"/>
              </a:rPr>
              <a:t>, </a:t>
            </a:r>
            <a:r>
              <a:rPr lang="en-US" altLang="ru-RU" sz="1400" b="1" i="1" dirty="0" err="1" smtClean="0">
                <a:solidFill>
                  <a:srgbClr val="000000"/>
                </a:solidFill>
                <a:latin typeface="Times New Roman" pitchFamily="18" charset="0"/>
                <a:cs typeface="Times New Roman" pitchFamily="18" charset="0"/>
              </a:rPr>
              <a:t>v</a:t>
            </a:r>
            <a:r>
              <a:rPr lang="en-US" altLang="ru-RU" sz="1400" i="1" baseline="-25000" dirty="0" err="1" smtClean="0">
                <a:solidFill>
                  <a:srgbClr val="000000"/>
                </a:solidFill>
                <a:latin typeface="Times New Roman" pitchFamily="18" charset="0"/>
                <a:cs typeface="Times New Roman" pitchFamily="18" charset="0"/>
              </a:rPr>
              <a:t>C</a:t>
            </a:r>
            <a:r>
              <a:rPr lang="en-US" altLang="ru-RU" sz="1400" i="1" baseline="-25000" dirty="0" smtClean="0">
                <a:solidFill>
                  <a:srgbClr val="000000"/>
                </a:solidFill>
                <a:latin typeface="Times New Roman" pitchFamily="18" charset="0"/>
                <a:cs typeface="Times New Roman" pitchFamily="18" charset="0"/>
              </a:rPr>
              <a:t>.</a:t>
            </a:r>
            <a:endParaRPr lang="ru-RU" altLang="ru-RU" sz="1400" i="1" baseline="-25000" dirty="0">
              <a:solidFill>
                <a:srgbClr val="000000"/>
              </a:solidFill>
              <a:latin typeface="Times New Roman" pitchFamily="18" charset="0"/>
              <a:cs typeface="Times New Roman" pitchFamily="18" charset="0"/>
            </a:endParaRPr>
          </a:p>
        </p:txBody>
      </p:sp>
      <p:sp>
        <p:nvSpPr>
          <p:cNvPr id="334921" name="Text Box 73"/>
          <p:cNvSpPr txBox="1">
            <a:spLocks noChangeArrowheads="1"/>
          </p:cNvSpPr>
          <p:nvPr/>
        </p:nvSpPr>
        <p:spPr bwMode="auto">
          <a:xfrm>
            <a:off x="5840413" y="1855788"/>
            <a:ext cx="331693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28600" indent="-228600">
              <a:buFontTx/>
              <a:buAutoNum type="arabicParenR"/>
            </a:pPr>
            <a:r>
              <a:rPr lang="en-US" altLang="ru-RU" sz="1000" dirty="0" smtClean="0">
                <a:solidFill>
                  <a:srgbClr val="000000"/>
                </a:solidFill>
                <a:latin typeface="Arial" charset="0"/>
              </a:rPr>
              <a:t>The instantaneous center is on the perpendicular to</a:t>
            </a:r>
          </a:p>
          <a:p>
            <a:r>
              <a:rPr lang="en-US" altLang="ru-RU" sz="1000" dirty="0" smtClean="0">
                <a:solidFill>
                  <a:srgbClr val="000000"/>
                </a:solidFill>
                <a:latin typeface="Arial" charset="0"/>
              </a:rPr>
              <a:t> the vector </a:t>
            </a:r>
            <a:r>
              <a:rPr lang="en-US" altLang="ru-RU" sz="1400" b="1" i="1" dirty="0" err="1" smtClean="0">
                <a:solidFill>
                  <a:srgbClr val="000000"/>
                </a:solidFill>
                <a:latin typeface="Times New Roman" pitchFamily="18" charset="0"/>
                <a:cs typeface="Times New Roman" pitchFamily="18" charset="0"/>
              </a:rPr>
              <a:t>v</a:t>
            </a:r>
            <a:r>
              <a:rPr lang="en-US" altLang="ru-RU" sz="1400" i="1" baseline="-25000" dirty="0" err="1" smtClean="0">
                <a:solidFill>
                  <a:srgbClr val="000000"/>
                </a:solidFill>
                <a:latin typeface="Times New Roman" pitchFamily="18" charset="0"/>
                <a:cs typeface="Times New Roman" pitchFamily="18" charset="0"/>
              </a:rPr>
              <a:t>A.</a:t>
            </a:r>
            <a:endParaRPr lang="ru-RU" altLang="ru-RU" sz="1400" i="1" baseline="-25000" dirty="0">
              <a:solidFill>
                <a:srgbClr val="000000"/>
              </a:solidFill>
              <a:latin typeface="Times New Roman" pitchFamily="18" charset="0"/>
              <a:cs typeface="Times New Roman" pitchFamily="18" charset="0"/>
            </a:endParaRPr>
          </a:p>
        </p:txBody>
      </p:sp>
      <p:sp>
        <p:nvSpPr>
          <p:cNvPr id="334922" name="Text Box 74"/>
          <p:cNvSpPr txBox="1">
            <a:spLocks noChangeArrowheads="1"/>
          </p:cNvSpPr>
          <p:nvPr/>
        </p:nvSpPr>
        <p:spPr bwMode="auto">
          <a:xfrm>
            <a:off x="5848350" y="2233553"/>
            <a:ext cx="19976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a:t>
            </a:r>
            <a:r>
              <a:rPr lang="en-US" altLang="ru-RU" sz="1000" dirty="0" smtClean="0">
                <a:solidFill>
                  <a:srgbClr val="000000"/>
                </a:solidFill>
                <a:latin typeface="Arial" charset="0"/>
              </a:rPr>
              <a:t>Determine the distance to the</a:t>
            </a:r>
          </a:p>
          <a:p>
            <a:r>
              <a:rPr lang="en-US" altLang="ru-RU" sz="1000" dirty="0" smtClean="0">
                <a:solidFill>
                  <a:srgbClr val="000000"/>
                </a:solidFill>
                <a:latin typeface="Arial" charset="0"/>
              </a:rPr>
              <a:t> </a:t>
            </a:r>
            <a:r>
              <a:rPr lang="en-US" sz="1000" dirty="0">
                <a:solidFill>
                  <a:srgbClr val="000000"/>
                </a:solidFill>
                <a:latin typeface="Arial" charset="0"/>
              </a:rPr>
              <a:t>instantaneous </a:t>
            </a:r>
            <a:r>
              <a:rPr lang="en-US" sz="1000" dirty="0" smtClean="0">
                <a:solidFill>
                  <a:srgbClr val="000000"/>
                </a:solidFill>
                <a:latin typeface="Arial" charset="0"/>
              </a:rPr>
              <a:t>center</a:t>
            </a:r>
            <a:endParaRPr lang="ru-RU" altLang="ru-RU" sz="1000" i="1" baseline="-25000" dirty="0">
              <a:solidFill>
                <a:srgbClr val="000000"/>
              </a:solidFill>
              <a:latin typeface="Arial" charset="0"/>
            </a:endParaRPr>
          </a:p>
        </p:txBody>
      </p:sp>
      <p:graphicFrame>
        <p:nvGraphicFramePr>
          <p:cNvPr id="334923" name="Object 75"/>
          <p:cNvGraphicFramePr>
            <a:graphicFrameLocks noChangeAspect="1"/>
          </p:cNvGraphicFramePr>
          <p:nvPr>
            <p:extLst>
              <p:ext uri="{D42A27DB-BD31-4B8C-83A1-F6EECF244321}">
                <p14:modId xmlns:p14="http://schemas.microsoft.com/office/powerpoint/2010/main" val="3826985493"/>
              </p:ext>
            </p:extLst>
          </p:nvPr>
        </p:nvGraphicFramePr>
        <p:xfrm>
          <a:off x="4741862" y="3581207"/>
          <a:ext cx="787400" cy="467112"/>
        </p:xfrm>
        <a:graphic>
          <a:graphicData uri="http://schemas.openxmlformats.org/presentationml/2006/ole">
            <mc:AlternateContent xmlns:mc="http://schemas.openxmlformats.org/markup-compatibility/2006">
              <mc:Choice xmlns:v="urn:schemas-microsoft-com:vml" Requires="v">
                <p:oleObj spid="_x0000_s1414800" name="Формула" r:id="rId15" imgW="787320" imgH="457200" progId="Equation.3">
                  <p:embed/>
                </p:oleObj>
              </mc:Choice>
              <mc:Fallback>
                <p:oleObj name="Формула" r:id="rId15" imgW="78732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1862" y="3581207"/>
                        <a:ext cx="787400" cy="467112"/>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4924" name="Object 76"/>
          <p:cNvGraphicFramePr>
            <a:graphicFrameLocks noChangeAspect="1"/>
          </p:cNvGraphicFramePr>
          <p:nvPr>
            <p:extLst>
              <p:ext uri="{D42A27DB-BD31-4B8C-83A1-F6EECF244321}">
                <p14:modId xmlns:p14="http://schemas.microsoft.com/office/powerpoint/2010/main" val="80141066"/>
              </p:ext>
            </p:extLst>
          </p:nvPr>
        </p:nvGraphicFramePr>
        <p:xfrm>
          <a:off x="7828068" y="2207953"/>
          <a:ext cx="609600" cy="393700"/>
        </p:xfrm>
        <a:graphic>
          <a:graphicData uri="http://schemas.openxmlformats.org/presentationml/2006/ole">
            <mc:AlternateContent xmlns:mc="http://schemas.openxmlformats.org/markup-compatibility/2006">
              <mc:Choice xmlns:v="urn:schemas-microsoft-com:vml" Requires="v">
                <p:oleObj spid="_x0000_s1414801" name="Equation" r:id="rId16" imgW="609480" imgH="393480" progId="Equation.DSMT4">
                  <p:embed/>
                </p:oleObj>
              </mc:Choice>
              <mc:Fallback>
                <p:oleObj name="Equation" r:id="rId16" imgW="609480" imgH="393480" progId="Equation.DSMT4">
                  <p:embed/>
                  <p:pic>
                    <p:nvPicPr>
                      <p:cNvPr id="0" name=""/>
                      <p:cNvPicPr>
                        <a:picLocks noChangeAspect="1" noChangeArrowheads="1"/>
                      </p:cNvPicPr>
                      <p:nvPr/>
                    </p:nvPicPr>
                    <p:blipFill>
                      <a:blip r:embed="rId17"/>
                      <a:srcRect/>
                      <a:stretch>
                        <a:fillRect/>
                      </a:stretch>
                    </p:blipFill>
                    <p:spPr bwMode="auto">
                      <a:xfrm>
                        <a:off x="7828068" y="2207953"/>
                        <a:ext cx="6096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932" name="Text Box 84"/>
          <p:cNvSpPr txBox="1">
            <a:spLocks noChangeArrowheads="1"/>
          </p:cNvSpPr>
          <p:nvPr/>
        </p:nvSpPr>
        <p:spPr bwMode="auto">
          <a:xfrm>
            <a:off x="4503738" y="3124200"/>
            <a:ext cx="4511171" cy="533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3) </a:t>
            </a:r>
            <a:r>
              <a:rPr lang="en-US" altLang="ru-RU" sz="1000" dirty="0" smtClean="0">
                <a:solidFill>
                  <a:srgbClr val="000000"/>
                </a:solidFill>
                <a:latin typeface="Arial" charset="0"/>
              </a:rPr>
              <a:t>Connect the </a:t>
            </a:r>
            <a:r>
              <a:rPr lang="en-US" altLang="ru-RU" sz="1000" dirty="0">
                <a:solidFill>
                  <a:srgbClr val="000000"/>
                </a:solidFill>
                <a:latin typeface="Arial" charset="0"/>
              </a:rPr>
              <a:t>points </a:t>
            </a:r>
            <a:r>
              <a:rPr lang="ru-RU" altLang="ru-RU" sz="1000" dirty="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B</a:t>
            </a:r>
            <a:r>
              <a:rPr lang="ru-RU" altLang="ru-RU" sz="1000" i="1" dirty="0">
                <a:solidFill>
                  <a:srgbClr val="000000"/>
                </a:solidFill>
                <a:latin typeface="Arial" charset="0"/>
              </a:rPr>
              <a:t> </a:t>
            </a:r>
            <a:r>
              <a:rPr lang="en-US" altLang="ru-RU" sz="1000" dirty="0">
                <a:solidFill>
                  <a:srgbClr val="000000"/>
                </a:solidFill>
                <a:latin typeface="Arial" charset="0"/>
              </a:rPr>
              <a:t>and</a:t>
            </a:r>
            <a:r>
              <a:rPr lang="ru-RU" altLang="ru-RU" sz="1000" dirty="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C</a:t>
            </a:r>
            <a:r>
              <a:rPr lang="en-US" altLang="ru-RU" sz="1000" dirty="0">
                <a:solidFill>
                  <a:srgbClr val="000000"/>
                </a:solidFill>
                <a:latin typeface="Arial" charset="0"/>
              </a:rPr>
              <a:t> </a:t>
            </a:r>
            <a:r>
              <a:rPr lang="en-US" altLang="ru-RU" sz="1000" dirty="0" smtClean="0">
                <a:solidFill>
                  <a:srgbClr val="000000"/>
                </a:solidFill>
                <a:latin typeface="Arial" charset="0"/>
              </a:rPr>
              <a:t>with the </a:t>
            </a:r>
            <a:r>
              <a:rPr lang="en-US" altLang="ru-RU" sz="1000" dirty="0">
                <a:solidFill>
                  <a:srgbClr val="000000"/>
                </a:solidFill>
                <a:latin typeface="Arial" charset="0"/>
              </a:rPr>
              <a:t>instantaneous center and determine </a:t>
            </a:r>
          </a:p>
          <a:p>
            <a:r>
              <a:rPr lang="en-US" altLang="ru-RU" sz="1000" dirty="0">
                <a:solidFill>
                  <a:srgbClr val="000000"/>
                </a:solidFill>
                <a:latin typeface="Arial" charset="0"/>
              </a:rPr>
              <a:t>velocities of these </a:t>
            </a:r>
            <a:r>
              <a:rPr lang="en-US" altLang="ru-RU" sz="1000" dirty="0" smtClean="0">
                <a:solidFill>
                  <a:srgbClr val="000000"/>
                </a:solidFill>
                <a:latin typeface="Arial" charset="0"/>
              </a:rPr>
              <a:t>points</a:t>
            </a:r>
            <a:endParaRPr lang="ru-RU" altLang="ru-RU" sz="1000" i="1" baseline="-25000" dirty="0">
              <a:solidFill>
                <a:srgbClr val="000000"/>
              </a:solidFill>
              <a:latin typeface="Arial" charset="0"/>
            </a:endParaRPr>
          </a:p>
          <a:p>
            <a:endParaRPr lang="ru-RU" altLang="ru-RU" sz="1000" i="1" baseline="-25000" dirty="0">
              <a:solidFill>
                <a:srgbClr val="000000"/>
              </a:solidFill>
              <a:latin typeface="Arial" charset="0"/>
            </a:endParaRPr>
          </a:p>
        </p:txBody>
      </p:sp>
      <p:sp>
        <p:nvSpPr>
          <p:cNvPr id="334940" name="Text Box 92"/>
          <p:cNvSpPr txBox="1">
            <a:spLocks noChangeArrowheads="1"/>
          </p:cNvSpPr>
          <p:nvPr/>
        </p:nvSpPr>
        <p:spPr bwMode="auto">
          <a:xfrm>
            <a:off x="6003925" y="2524125"/>
            <a:ext cx="282320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distance</a:t>
            </a:r>
            <a:r>
              <a:rPr lang="ru-RU" altLang="ru-RU" sz="1000" dirty="0" smtClean="0">
                <a:solidFill>
                  <a:srgbClr val="FF3300"/>
                </a:solidFill>
                <a:latin typeface="Arial" charset="0"/>
              </a:rPr>
              <a:t> </a:t>
            </a:r>
            <a:r>
              <a:rPr lang="en-US" altLang="ru-RU" sz="1200" i="1" dirty="0">
                <a:solidFill>
                  <a:srgbClr val="FF3300"/>
                </a:solidFill>
                <a:latin typeface="Times New Roman" pitchFamily="18" charset="0"/>
                <a:cs typeface="Times New Roman" pitchFamily="18" charset="0"/>
              </a:rPr>
              <a:t>AP</a:t>
            </a:r>
            <a:r>
              <a:rPr lang="en-US" altLang="ru-RU" sz="1000" dirty="0">
                <a:solidFill>
                  <a:srgbClr val="FF3300"/>
                </a:solidFill>
                <a:latin typeface="Arial" charset="0"/>
              </a:rPr>
              <a:t> </a:t>
            </a:r>
            <a:r>
              <a:rPr lang="en-US" altLang="ru-RU" sz="1000" dirty="0" smtClean="0">
                <a:solidFill>
                  <a:srgbClr val="FF3300"/>
                </a:solidFill>
                <a:latin typeface="Arial" charset="0"/>
              </a:rPr>
              <a:t>put aside  of the arc arrow of </a:t>
            </a:r>
          </a:p>
          <a:p>
            <a:r>
              <a:rPr lang="en-US" altLang="ru-RU" sz="1000" dirty="0" smtClean="0">
                <a:solidFill>
                  <a:srgbClr val="FF3300"/>
                </a:solidFill>
                <a:latin typeface="Arial" charset="0"/>
              </a:rPr>
              <a:t>the angular velocity</a:t>
            </a:r>
            <a:r>
              <a:rPr lang="ru-RU" altLang="ru-RU" sz="1000" dirty="0" smtClean="0">
                <a:solidFill>
                  <a:srgbClr val="FF3300"/>
                </a:solidFill>
                <a:latin typeface="Arial" charset="0"/>
              </a:rPr>
              <a:t>.</a:t>
            </a:r>
            <a:r>
              <a:rPr lang="en-US" altLang="ru-RU" sz="1000" dirty="0" smtClean="0">
                <a:solidFill>
                  <a:srgbClr val="FF3300"/>
                </a:solidFill>
                <a:latin typeface="Arial" charset="0"/>
              </a:rPr>
              <a:t> </a:t>
            </a:r>
            <a:endParaRPr lang="ru-RU" altLang="ru-RU" sz="1000" dirty="0">
              <a:solidFill>
                <a:srgbClr val="FF3300"/>
              </a:solidFill>
              <a:latin typeface="Arial" charset="0"/>
            </a:endParaRPr>
          </a:p>
        </p:txBody>
      </p:sp>
      <p:sp>
        <p:nvSpPr>
          <p:cNvPr id="334941" name="Text Box 93"/>
          <p:cNvSpPr txBox="1">
            <a:spLocks noChangeArrowheads="1"/>
          </p:cNvSpPr>
          <p:nvPr/>
        </p:nvSpPr>
        <p:spPr bwMode="auto">
          <a:xfrm>
            <a:off x="5714786" y="3589785"/>
            <a:ext cx="326403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Vectors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B</a:t>
            </a:r>
            <a:r>
              <a:rPr lang="ru-RU" altLang="ru-RU" sz="1200" b="1" i="1" baseline="-25000" dirty="0" smtClean="0">
                <a:solidFill>
                  <a:srgbClr val="FF3300"/>
                </a:solidFill>
                <a:latin typeface="Times New Roman" pitchFamily="18" charset="0"/>
                <a:cs typeface="Times New Roman" pitchFamily="18" charset="0"/>
              </a:rPr>
              <a:t> </a:t>
            </a:r>
            <a:r>
              <a:rPr lang="en-US" altLang="ru-RU" sz="1000" dirty="0" smtClean="0">
                <a:solidFill>
                  <a:srgbClr val="FF3300"/>
                </a:solidFill>
                <a:latin typeface="Arial" charset="0"/>
              </a:rPr>
              <a:t> and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C</a:t>
            </a:r>
            <a:r>
              <a:rPr lang="en-US" altLang="ru-RU" sz="1100" b="1" i="1" baseline="-25000" dirty="0" smtClean="0">
                <a:solidFill>
                  <a:srgbClr val="FF3300"/>
                </a:solidFill>
                <a:latin typeface="Arial" charset="0"/>
              </a:rPr>
              <a:t> </a:t>
            </a:r>
            <a:r>
              <a:rPr lang="en-US" altLang="ru-RU" sz="1000" b="1" i="1" baseline="-25000" dirty="0" smtClean="0">
                <a:solidFill>
                  <a:srgbClr val="FF3300"/>
                </a:solidFill>
                <a:latin typeface="Arial" charset="0"/>
              </a:rPr>
              <a:t> </a:t>
            </a:r>
            <a:r>
              <a:rPr lang="en-US" altLang="ru-RU" sz="1000" dirty="0" smtClean="0">
                <a:solidFill>
                  <a:srgbClr val="FF3300"/>
                </a:solidFill>
                <a:latin typeface="Arial" charset="0"/>
              </a:rPr>
              <a:t>are directed aside of the arc arrow </a:t>
            </a:r>
          </a:p>
          <a:p>
            <a:r>
              <a:rPr lang="en-US" altLang="ru-RU" sz="1000" dirty="0" smtClean="0">
                <a:solidFill>
                  <a:srgbClr val="FF3300"/>
                </a:solidFill>
                <a:latin typeface="Arial" charset="0"/>
              </a:rPr>
              <a:t>of the angular velocity.</a:t>
            </a:r>
            <a:endParaRPr lang="ru-RU" altLang="ru-RU" sz="1000" dirty="0">
              <a:solidFill>
                <a:srgbClr val="FF3300"/>
              </a:solidFill>
              <a:latin typeface="Arial" charset="0"/>
            </a:endParaRPr>
          </a:p>
        </p:txBody>
      </p:sp>
      <p:grpSp>
        <p:nvGrpSpPr>
          <p:cNvPr id="334943" name="Group 95"/>
          <p:cNvGrpSpPr>
            <a:grpSpLocks/>
          </p:cNvGrpSpPr>
          <p:nvPr/>
        </p:nvGrpSpPr>
        <p:grpSpPr bwMode="auto">
          <a:xfrm>
            <a:off x="4856163" y="1930400"/>
            <a:ext cx="1001712" cy="1135063"/>
            <a:chOff x="1643" y="2968"/>
            <a:chExt cx="631" cy="715"/>
          </a:xfrm>
        </p:grpSpPr>
        <p:sp>
          <p:nvSpPr>
            <p:cNvPr id="334909" name="Oval 61"/>
            <p:cNvSpPr>
              <a:spLocks noChangeArrowheads="1"/>
            </p:cNvSpPr>
            <p:nvPr/>
          </p:nvSpPr>
          <p:spPr bwMode="auto">
            <a:xfrm rot="2634871">
              <a:off x="1676" y="3011"/>
              <a:ext cx="576"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4925" name="Group 77"/>
            <p:cNvGrpSpPr>
              <a:grpSpLocks/>
            </p:cNvGrpSpPr>
            <p:nvPr/>
          </p:nvGrpSpPr>
          <p:grpSpPr bwMode="auto">
            <a:xfrm>
              <a:off x="1998" y="2968"/>
              <a:ext cx="146" cy="229"/>
              <a:chOff x="555" y="1628"/>
              <a:chExt cx="146" cy="229"/>
            </a:xfrm>
          </p:grpSpPr>
          <p:sp>
            <p:nvSpPr>
              <p:cNvPr id="334926" name="AutoShape 78"/>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27" name="Object 79"/>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14802" name="Формула" r:id="rId18" imgW="152280" imgH="139680" progId="Equation.3">
                      <p:embed/>
                    </p:oleObj>
                  </mc:Choice>
                  <mc:Fallback>
                    <p:oleObj name="Формула" r:id="rId18" imgW="152280" imgH="1396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4908" name="Text Box 60"/>
            <p:cNvSpPr txBox="1">
              <a:spLocks noChangeArrowheads="1"/>
            </p:cNvSpPr>
            <p:nvPr/>
          </p:nvSpPr>
          <p:spPr bwMode="auto">
            <a:xfrm>
              <a:off x="1643" y="3173"/>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4912" name="Oval 64"/>
            <p:cNvSpPr>
              <a:spLocks noChangeArrowheads="1"/>
            </p:cNvSpPr>
            <p:nvPr/>
          </p:nvSpPr>
          <p:spPr bwMode="auto">
            <a:xfrm>
              <a:off x="2036" y="3125"/>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15" name="Oval 67"/>
            <p:cNvSpPr>
              <a:spLocks noChangeArrowheads="1"/>
            </p:cNvSpPr>
            <p:nvPr/>
          </p:nvSpPr>
          <p:spPr bwMode="auto">
            <a:xfrm>
              <a:off x="1789" y="3190"/>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16" name="Oval 68"/>
            <p:cNvSpPr>
              <a:spLocks noChangeArrowheads="1"/>
            </p:cNvSpPr>
            <p:nvPr/>
          </p:nvSpPr>
          <p:spPr bwMode="auto">
            <a:xfrm>
              <a:off x="2076" y="3447"/>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17" name="AutoShape 69"/>
            <p:cNvSpPr>
              <a:spLocks noChangeArrowheads="1"/>
            </p:cNvSpPr>
            <p:nvPr/>
          </p:nvSpPr>
          <p:spPr bwMode="auto">
            <a:xfrm rot="1800000">
              <a:off x="2067" y="3162"/>
              <a:ext cx="136" cy="47"/>
            </a:xfrm>
            <a:prstGeom prst="rightArrow">
              <a:avLst>
                <a:gd name="adj1" fmla="val 50000"/>
                <a:gd name="adj2" fmla="val 7234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18" name="Text Box 70"/>
            <p:cNvSpPr txBox="1">
              <a:spLocks noChangeArrowheads="1"/>
            </p:cNvSpPr>
            <p:nvPr/>
          </p:nvSpPr>
          <p:spPr bwMode="auto">
            <a:xfrm>
              <a:off x="1980" y="3460"/>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C</a:t>
              </a:r>
              <a:endParaRPr lang="ru-RU" altLang="ru-RU" sz="1000" b="1" i="1" dirty="0">
                <a:solidFill>
                  <a:srgbClr val="000000"/>
                </a:solidFill>
                <a:latin typeface="Times New Roman" pitchFamily="18" charset="0"/>
                <a:cs typeface="Times New Roman" pitchFamily="18" charset="0"/>
              </a:endParaRPr>
            </a:p>
          </p:txBody>
        </p:sp>
        <p:sp>
          <p:nvSpPr>
            <p:cNvPr id="334919" name="Text Box 71"/>
            <p:cNvSpPr txBox="1">
              <a:spLocks noChangeArrowheads="1"/>
            </p:cNvSpPr>
            <p:nvPr/>
          </p:nvSpPr>
          <p:spPr bwMode="auto">
            <a:xfrm>
              <a:off x="1973" y="316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graphicFrame>
          <p:nvGraphicFramePr>
            <p:cNvPr id="334920" name="Object 72"/>
            <p:cNvGraphicFramePr>
              <a:graphicFrameLocks noChangeAspect="1"/>
            </p:cNvGraphicFramePr>
            <p:nvPr/>
          </p:nvGraphicFramePr>
          <p:xfrm>
            <a:off x="2154" y="3219"/>
            <a:ext cx="120" cy="136"/>
          </p:xfrm>
          <a:graphic>
            <a:graphicData uri="http://schemas.openxmlformats.org/presentationml/2006/ole">
              <mc:AlternateContent xmlns:mc="http://schemas.openxmlformats.org/markup-compatibility/2006">
                <mc:Choice xmlns:v="urn:schemas-microsoft-com:vml" Requires="v">
                  <p:oleObj spid="_x0000_s1414803" name="Формула" r:id="rId19" imgW="190440" imgH="215640" progId="Equation.3">
                    <p:embed/>
                  </p:oleObj>
                </mc:Choice>
                <mc:Fallback>
                  <p:oleObj name="Формула" r:id="rId19" imgW="1904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54" y="3219"/>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4928" name="Group 80"/>
          <p:cNvGrpSpPr>
            <a:grpSpLocks/>
          </p:cNvGrpSpPr>
          <p:nvPr/>
        </p:nvGrpSpPr>
        <p:grpSpPr bwMode="auto">
          <a:xfrm>
            <a:off x="5060950" y="2079625"/>
            <a:ext cx="528638" cy="939800"/>
            <a:chOff x="528" y="1374"/>
            <a:chExt cx="333" cy="592"/>
          </a:xfrm>
        </p:grpSpPr>
        <p:sp>
          <p:nvSpPr>
            <p:cNvPr id="334929" name="Line 81"/>
            <p:cNvSpPr>
              <a:spLocks noChangeShapeType="1"/>
            </p:cNvSpPr>
            <p:nvPr/>
          </p:nvSpPr>
          <p:spPr bwMode="auto">
            <a:xfrm flipV="1">
              <a:off x="528" y="1374"/>
              <a:ext cx="333" cy="576"/>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930" name="Oval 82"/>
            <p:cNvSpPr>
              <a:spLocks noChangeArrowheads="1"/>
            </p:cNvSpPr>
            <p:nvPr/>
          </p:nvSpPr>
          <p:spPr bwMode="auto">
            <a:xfrm>
              <a:off x="589" y="1783"/>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31" name="Text Box 83"/>
            <p:cNvSpPr txBox="1">
              <a:spLocks noChangeArrowheads="1"/>
            </p:cNvSpPr>
            <p:nvPr/>
          </p:nvSpPr>
          <p:spPr bwMode="auto">
            <a:xfrm>
              <a:off x="545" y="1812"/>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FF3300"/>
                  </a:solidFill>
                  <a:latin typeface="Times New Roman" pitchFamily="18" charset="0"/>
                  <a:cs typeface="Times New Roman" pitchFamily="18" charset="0"/>
                </a:rPr>
                <a:t>P</a:t>
              </a:r>
              <a:endParaRPr lang="ru-RU" altLang="ru-RU" sz="1000" b="1" i="1" dirty="0">
                <a:solidFill>
                  <a:srgbClr val="FF3300"/>
                </a:solidFill>
                <a:latin typeface="Times New Roman" pitchFamily="18" charset="0"/>
                <a:cs typeface="Times New Roman" pitchFamily="18" charset="0"/>
              </a:endParaRPr>
            </a:p>
          </p:txBody>
        </p:sp>
      </p:grpSp>
      <p:sp>
        <p:nvSpPr>
          <p:cNvPr id="334933" name="AutoShape 85"/>
          <p:cNvSpPr>
            <a:spLocks noChangeArrowheads="1"/>
          </p:cNvSpPr>
          <p:nvPr/>
        </p:nvSpPr>
        <p:spPr bwMode="auto">
          <a:xfrm rot="4534965">
            <a:off x="5492751" y="2832100"/>
            <a:ext cx="271462" cy="9048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35" name="Line 87"/>
          <p:cNvSpPr>
            <a:spLocks noChangeShapeType="1"/>
          </p:cNvSpPr>
          <p:nvPr/>
        </p:nvSpPr>
        <p:spPr bwMode="auto">
          <a:xfrm flipH="1" flipV="1">
            <a:off x="5124450" y="2303463"/>
            <a:ext cx="61913" cy="452437"/>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936" name="Line 88"/>
          <p:cNvSpPr>
            <a:spLocks noChangeShapeType="1"/>
          </p:cNvSpPr>
          <p:nvPr/>
        </p:nvSpPr>
        <p:spPr bwMode="auto">
          <a:xfrm rot="5400000" flipH="1" flipV="1">
            <a:off x="5356225" y="2582863"/>
            <a:ext cx="52387" cy="319088"/>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937" name="AutoShape 89"/>
          <p:cNvSpPr>
            <a:spLocks noChangeArrowheads="1"/>
          </p:cNvSpPr>
          <p:nvPr/>
        </p:nvSpPr>
        <p:spPr bwMode="auto">
          <a:xfrm rot="-582866">
            <a:off x="5126038" y="2239963"/>
            <a:ext cx="271462" cy="9048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38" name="Object 90"/>
          <p:cNvGraphicFramePr>
            <a:graphicFrameLocks noChangeAspect="1"/>
          </p:cNvGraphicFramePr>
          <p:nvPr/>
        </p:nvGraphicFramePr>
        <p:xfrm>
          <a:off x="5721350" y="2789238"/>
          <a:ext cx="190500" cy="228600"/>
        </p:xfrm>
        <a:graphic>
          <a:graphicData uri="http://schemas.openxmlformats.org/presentationml/2006/ole">
            <mc:AlternateContent xmlns:mc="http://schemas.openxmlformats.org/markup-compatibility/2006">
              <mc:Choice xmlns:v="urn:schemas-microsoft-com:vml" Requires="v">
                <p:oleObj spid="_x0000_s1414804" name="Формула" r:id="rId20" imgW="190440" imgH="228600" progId="Equation.3">
                  <p:embed/>
                </p:oleObj>
              </mc:Choice>
              <mc:Fallback>
                <p:oleObj name="Формула" r:id="rId20" imgW="1904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721350" y="2789238"/>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939" name="Object 91"/>
          <p:cNvGraphicFramePr>
            <a:graphicFrameLocks noChangeAspect="1"/>
          </p:cNvGraphicFramePr>
          <p:nvPr/>
        </p:nvGraphicFramePr>
        <p:xfrm>
          <a:off x="5157788" y="2041525"/>
          <a:ext cx="190500" cy="215900"/>
        </p:xfrm>
        <a:graphic>
          <a:graphicData uri="http://schemas.openxmlformats.org/presentationml/2006/ole">
            <mc:AlternateContent xmlns:mc="http://schemas.openxmlformats.org/markup-compatibility/2006">
              <mc:Choice xmlns:v="urn:schemas-microsoft-com:vml" Requires="v">
                <p:oleObj spid="_x0000_s1414805" name="Формула" r:id="rId21" imgW="190440" imgH="215640" progId="Equation.3">
                  <p:embed/>
                </p:oleObj>
              </mc:Choice>
              <mc:Fallback>
                <p:oleObj name="Формула" r:id="rId21"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157788" y="2041525"/>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944" name="Oval 96"/>
          <p:cNvSpPr>
            <a:spLocks noChangeArrowheads="1"/>
          </p:cNvSpPr>
          <p:nvPr/>
        </p:nvSpPr>
        <p:spPr bwMode="auto">
          <a:xfrm>
            <a:off x="417513" y="4130675"/>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en-US" altLang="ru-RU" sz="1000">
                <a:solidFill>
                  <a:srgbClr val="000000"/>
                </a:solidFill>
                <a:latin typeface="Arial" charset="0"/>
              </a:rPr>
              <a:t>3</a:t>
            </a:r>
            <a:endParaRPr lang="ru-RU" altLang="ru-RU" sz="1000">
              <a:solidFill>
                <a:srgbClr val="000000"/>
              </a:solidFill>
              <a:latin typeface="Arial" charset="0"/>
            </a:endParaRPr>
          </a:p>
        </p:txBody>
      </p:sp>
      <p:sp>
        <p:nvSpPr>
          <p:cNvPr id="334945" name="Text Box 97"/>
          <p:cNvSpPr txBox="1">
            <a:spLocks noChangeArrowheads="1"/>
          </p:cNvSpPr>
          <p:nvPr/>
        </p:nvSpPr>
        <p:spPr bwMode="auto">
          <a:xfrm>
            <a:off x="687388" y="4065588"/>
            <a:ext cx="293541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000" dirty="0">
                <a:solidFill>
                  <a:srgbClr val="000000"/>
                </a:solidFill>
                <a:latin typeface="Arial"/>
                <a:cs typeface="Times New Roman" pitchFamily="18" charset="0"/>
              </a:rPr>
              <a:t>the</a:t>
            </a:r>
            <a:r>
              <a:rPr lang="en-US" altLang="ru-RU" sz="10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a:cs typeface="Times New Roman" pitchFamily="18" charset="0"/>
              </a:rPr>
              <a:t>location of the  points </a:t>
            </a:r>
            <a:r>
              <a:rPr lang="en-US" altLang="ru-RU" sz="1200" i="1" dirty="0" smtClean="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200" dirty="0">
                <a:solidFill>
                  <a:srgbClr val="000000"/>
                </a:solidFill>
                <a:latin typeface="Times New Roman" pitchFamily="18" charset="0"/>
                <a:cs typeface="Times New Roman" pitchFamily="18" charset="0"/>
              </a:rPr>
              <a:t>.</a:t>
            </a:r>
            <a:endParaRPr lang="en-US" altLang="ru-RU" sz="1200" dirty="0">
              <a:solidFill>
                <a:srgbClr val="000000"/>
              </a:solidFill>
              <a:latin typeface="Times New Roman" pitchFamily="18" charset="0"/>
              <a:cs typeface="Times New Roman" pitchFamily="18" charset="0"/>
            </a:endParaRPr>
          </a:p>
          <a:p>
            <a:r>
              <a:rPr lang="en-US" altLang="ru-RU" sz="1000" dirty="0" smtClean="0">
                <a:solidFill>
                  <a:srgbClr val="000000"/>
                </a:solidFill>
                <a:latin typeface="Arial" charset="0"/>
              </a:rPr>
              <a:t>Define</a:t>
            </a:r>
            <a:r>
              <a:rPr lang="en-US" altLang="ru-RU" sz="1200" dirty="0" smtClean="0">
                <a:solidFill>
                  <a:srgbClr val="000000"/>
                </a:solidFill>
                <a:latin typeface="Times New Roman" pitchFamily="18" charset="0"/>
                <a:cs typeface="Times New Roman" pitchFamily="18" charset="0"/>
              </a:rPr>
              <a:t>:</a:t>
            </a:r>
            <a:r>
              <a:rPr lang="en-US" altLang="ru-RU" sz="1200" b="1" dirty="0" smtClean="0">
                <a:solidFill>
                  <a:srgbClr val="000000"/>
                </a:solidFill>
                <a:latin typeface="Times New Roman" pitchFamily="18" charset="0"/>
                <a:cs typeface="Times New Roman" pitchFamily="18" charset="0"/>
              </a:rPr>
              <a:t>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C</a:t>
            </a:r>
            <a:r>
              <a:rPr lang="en-US" altLang="ru-RU" sz="1100" i="1" baseline="-25000" dirty="0" smtClean="0">
                <a:solidFill>
                  <a:srgbClr val="000000"/>
                </a:solidFill>
                <a:latin typeface="Arial" charset="0"/>
              </a:rPr>
              <a:t>.</a:t>
            </a:r>
            <a:endParaRPr lang="ru-RU" altLang="ru-RU" sz="1100" i="1" baseline="-25000" dirty="0">
              <a:solidFill>
                <a:srgbClr val="000000"/>
              </a:solidFill>
              <a:latin typeface="Arial" charset="0"/>
            </a:endParaRPr>
          </a:p>
        </p:txBody>
      </p:sp>
      <p:sp>
        <p:nvSpPr>
          <p:cNvPr id="334946" name="Text Box 98"/>
          <p:cNvSpPr txBox="1">
            <a:spLocks noChangeArrowheads="1"/>
          </p:cNvSpPr>
          <p:nvPr/>
        </p:nvSpPr>
        <p:spPr bwMode="auto">
          <a:xfrm>
            <a:off x="1276350" y="4406900"/>
            <a:ext cx="323197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228600" indent="-228600">
              <a:buAutoNum type="arabicParenR"/>
            </a:pPr>
            <a:r>
              <a:rPr lang="en-US" altLang="ru-RU" sz="1000" dirty="0" smtClean="0">
                <a:solidFill>
                  <a:srgbClr val="000000"/>
                </a:solidFill>
              </a:rPr>
              <a:t>The instantaneous center is at  the intersection of </a:t>
            </a:r>
          </a:p>
          <a:p>
            <a:pPr marL="0" indent="0"/>
            <a:r>
              <a:rPr lang="en-US" altLang="ru-RU" sz="1000" dirty="0" smtClean="0">
                <a:solidFill>
                  <a:srgbClr val="000000"/>
                </a:solidFill>
              </a:rPr>
              <a:t>perpendiculars to the vectors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A</a:t>
            </a:r>
            <a:r>
              <a:rPr lang="en-US" altLang="ru-RU" sz="1200" i="1" dirty="0" smtClean="0">
                <a:solidFill>
                  <a:srgbClr val="000000"/>
                </a:solidFill>
                <a:latin typeface="Times New Roman" pitchFamily="18" charset="0"/>
                <a:cs typeface="Times New Roman" pitchFamily="18" charset="0"/>
              </a:rPr>
              <a:t> </a:t>
            </a:r>
            <a:r>
              <a:rPr lang="ru-RU" altLang="ru-RU" sz="1200" i="1" dirty="0">
                <a:solidFill>
                  <a:srgbClr val="000000"/>
                </a:solidFill>
                <a:latin typeface="Times New Roman" pitchFamily="18" charset="0"/>
                <a:cs typeface="Times New Roman" pitchFamily="18" charset="0"/>
              </a:rPr>
              <a:t>,</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B.</a:t>
            </a:r>
            <a:endParaRPr lang="ru-RU" altLang="ru-RU" sz="1200" i="1" dirty="0">
              <a:solidFill>
                <a:srgbClr val="000000"/>
              </a:solidFill>
              <a:latin typeface="Times New Roman" pitchFamily="18" charset="0"/>
              <a:cs typeface="Times New Roman" pitchFamily="18" charset="0"/>
            </a:endParaRPr>
          </a:p>
        </p:txBody>
      </p:sp>
      <p:sp>
        <p:nvSpPr>
          <p:cNvPr id="334947" name="Text Box 99"/>
          <p:cNvSpPr txBox="1">
            <a:spLocks noChangeArrowheads="1"/>
          </p:cNvSpPr>
          <p:nvPr/>
        </p:nvSpPr>
        <p:spPr bwMode="auto">
          <a:xfrm>
            <a:off x="1274763" y="4786313"/>
            <a:ext cx="17508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a:t>
            </a:r>
            <a:r>
              <a:rPr lang="en-US" altLang="ru-RU" sz="1000" dirty="0" smtClean="0">
                <a:solidFill>
                  <a:srgbClr val="000000"/>
                </a:solidFill>
                <a:latin typeface="Arial" charset="0"/>
              </a:rPr>
              <a:t>) </a:t>
            </a:r>
            <a:r>
              <a:rPr lang="en-US" altLang="ru-RU" sz="1000" dirty="0">
                <a:solidFill>
                  <a:srgbClr val="000000"/>
                </a:solidFill>
                <a:latin typeface="Arial" charset="0"/>
              </a:rPr>
              <a:t>Find </a:t>
            </a:r>
            <a:r>
              <a:rPr lang="en-US" altLang="ru-RU" sz="1000" dirty="0" smtClean="0">
                <a:solidFill>
                  <a:srgbClr val="000000"/>
                </a:solidFill>
                <a:latin typeface="Arial" charset="0"/>
              </a:rPr>
              <a:t> the angular velocity</a:t>
            </a:r>
            <a:endParaRPr lang="ru-RU" altLang="ru-RU" sz="1000" i="1" baseline="-25000" dirty="0">
              <a:solidFill>
                <a:srgbClr val="000000"/>
              </a:solidFill>
              <a:latin typeface="Arial" charset="0"/>
            </a:endParaRPr>
          </a:p>
        </p:txBody>
      </p:sp>
      <p:graphicFrame>
        <p:nvGraphicFramePr>
          <p:cNvPr id="334948" name="Object 100"/>
          <p:cNvGraphicFramePr>
            <a:graphicFrameLocks noChangeAspect="1"/>
          </p:cNvGraphicFramePr>
          <p:nvPr>
            <p:extLst>
              <p:ext uri="{D42A27DB-BD31-4B8C-83A1-F6EECF244321}">
                <p14:modId xmlns:p14="http://schemas.microsoft.com/office/powerpoint/2010/main" val="1561719962"/>
              </p:ext>
            </p:extLst>
          </p:nvPr>
        </p:nvGraphicFramePr>
        <p:xfrm>
          <a:off x="3432519" y="5772150"/>
          <a:ext cx="749300" cy="228600"/>
        </p:xfrm>
        <a:graphic>
          <a:graphicData uri="http://schemas.openxmlformats.org/presentationml/2006/ole">
            <mc:AlternateContent xmlns:mc="http://schemas.openxmlformats.org/markup-compatibility/2006">
              <mc:Choice xmlns:v="urn:schemas-microsoft-com:vml" Requires="v">
                <p:oleObj spid="_x0000_s1414806" name="Формула" r:id="rId22" imgW="749160" imgH="228600" progId="Equation.3">
                  <p:embed/>
                </p:oleObj>
              </mc:Choice>
              <mc:Fallback>
                <p:oleObj name="Формула" r:id="rId22" imgW="749160" imgH="22860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432519" y="5772150"/>
                        <a:ext cx="749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951" name="Text Box 103"/>
          <p:cNvSpPr txBox="1">
            <a:spLocks noChangeArrowheads="1"/>
          </p:cNvSpPr>
          <p:nvPr/>
        </p:nvSpPr>
        <p:spPr bwMode="auto">
          <a:xfrm>
            <a:off x="1255713" y="6053663"/>
            <a:ext cx="312814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FF3300"/>
                </a:solidFill>
                <a:latin typeface="Arial" charset="0"/>
              </a:rPr>
              <a:t>The vector</a:t>
            </a:r>
            <a:r>
              <a:rPr lang="ru-RU" altLang="ru-RU" sz="1000" dirty="0" smtClean="0">
                <a:solidFill>
                  <a:srgbClr val="FF3300"/>
                </a:solidFill>
                <a:latin typeface="Arial"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C</a:t>
            </a:r>
            <a:r>
              <a:rPr lang="ru-RU" altLang="ru-RU" sz="1100" dirty="0" smtClean="0">
                <a:solidFill>
                  <a:srgbClr val="FF3300"/>
                </a:solidFill>
                <a:latin typeface="Arial" charset="0"/>
              </a:rPr>
              <a:t> </a:t>
            </a:r>
            <a:r>
              <a:rPr lang="en-US" altLang="ru-RU" sz="1000" dirty="0" smtClean="0">
                <a:solidFill>
                  <a:srgbClr val="FF3300"/>
                </a:solidFill>
                <a:latin typeface="Arial" charset="0"/>
              </a:rPr>
              <a:t>is </a:t>
            </a:r>
            <a:r>
              <a:rPr lang="en-US" altLang="ru-RU" sz="1000" dirty="0">
                <a:solidFill>
                  <a:srgbClr val="FF3300"/>
                </a:solidFill>
                <a:latin typeface="Arial" charset="0"/>
              </a:rPr>
              <a:t>directed aside of</a:t>
            </a:r>
            <a:r>
              <a:rPr lang="ru-RU" altLang="ru-RU" sz="1000" dirty="0">
                <a:solidFill>
                  <a:srgbClr val="FF3300"/>
                </a:solidFill>
                <a:latin typeface="Arial" charset="0"/>
              </a:rPr>
              <a:t> </a:t>
            </a:r>
            <a:r>
              <a:rPr lang="en-US" altLang="ru-RU" sz="1000" dirty="0" smtClean="0">
                <a:solidFill>
                  <a:srgbClr val="FF3300"/>
                </a:solidFill>
                <a:latin typeface="Arial" charset="0"/>
              </a:rPr>
              <a:t>the arc arrow</a:t>
            </a:r>
          </a:p>
          <a:p>
            <a:r>
              <a:rPr lang="en-US" altLang="ru-RU" sz="1000" dirty="0" smtClean="0">
                <a:solidFill>
                  <a:srgbClr val="FF3300"/>
                </a:solidFill>
                <a:latin typeface="Arial" charset="0"/>
              </a:rPr>
              <a:t> of the </a:t>
            </a:r>
            <a:r>
              <a:rPr lang="en-US" altLang="ru-RU" sz="1000" dirty="0">
                <a:solidFill>
                  <a:srgbClr val="FF3300"/>
                </a:solidFill>
                <a:latin typeface="Arial" charset="0"/>
              </a:rPr>
              <a:t>angular velocity.</a:t>
            </a:r>
            <a:endParaRPr lang="ru-RU" altLang="ru-RU" sz="1000" dirty="0">
              <a:solidFill>
                <a:srgbClr val="FF3300"/>
              </a:solidFill>
              <a:latin typeface="Arial" charset="0"/>
            </a:endParaRPr>
          </a:p>
        </p:txBody>
      </p:sp>
      <p:grpSp>
        <p:nvGrpSpPr>
          <p:cNvPr id="334954" name="Group 106"/>
          <p:cNvGrpSpPr>
            <a:grpSpLocks/>
          </p:cNvGrpSpPr>
          <p:nvPr/>
        </p:nvGrpSpPr>
        <p:grpSpPr bwMode="auto">
          <a:xfrm>
            <a:off x="398463" y="5529263"/>
            <a:ext cx="231775" cy="363537"/>
            <a:chOff x="555" y="1628"/>
            <a:chExt cx="146" cy="229"/>
          </a:xfrm>
        </p:grpSpPr>
        <p:sp>
          <p:nvSpPr>
            <p:cNvPr id="334955" name="AutoShape 107"/>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56" name="Object 108"/>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14807" name="Формула" r:id="rId24" imgW="152280" imgH="139680" progId="Equation.3">
                    <p:embed/>
                  </p:oleObj>
                </mc:Choice>
                <mc:Fallback>
                  <p:oleObj name="Формула" r:id="rId24" imgW="152280" imgH="1396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4973" name="Object 125"/>
          <p:cNvGraphicFramePr>
            <a:graphicFrameLocks noChangeAspect="1"/>
          </p:cNvGraphicFramePr>
          <p:nvPr/>
        </p:nvGraphicFramePr>
        <p:xfrm>
          <a:off x="1185863" y="5340350"/>
          <a:ext cx="190500" cy="228600"/>
        </p:xfrm>
        <a:graphic>
          <a:graphicData uri="http://schemas.openxmlformats.org/presentationml/2006/ole">
            <mc:AlternateContent xmlns:mc="http://schemas.openxmlformats.org/markup-compatibility/2006">
              <mc:Choice xmlns:v="urn:schemas-microsoft-com:vml" Requires="v">
                <p:oleObj spid="_x0000_s1414808" name="Формула" r:id="rId25" imgW="190440" imgH="228600" progId="Equation.3">
                  <p:embed/>
                </p:oleObj>
              </mc:Choice>
              <mc:Fallback>
                <p:oleObj name="Формула" r:id="rId25" imgW="1904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185863" y="5340350"/>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4977" name="Group 129"/>
          <p:cNvGrpSpPr>
            <a:grpSpLocks/>
          </p:cNvGrpSpPr>
          <p:nvPr/>
        </p:nvGrpSpPr>
        <p:grpSpPr bwMode="auto">
          <a:xfrm>
            <a:off x="246063" y="4546600"/>
            <a:ext cx="1144587" cy="1066800"/>
            <a:chOff x="155" y="2862"/>
            <a:chExt cx="721" cy="672"/>
          </a:xfrm>
        </p:grpSpPr>
        <p:sp>
          <p:nvSpPr>
            <p:cNvPr id="334953" name="Oval 105"/>
            <p:cNvSpPr>
              <a:spLocks noChangeArrowheads="1"/>
            </p:cNvSpPr>
            <p:nvPr/>
          </p:nvSpPr>
          <p:spPr bwMode="auto">
            <a:xfrm rot="2634871">
              <a:off x="155" y="2862"/>
              <a:ext cx="576"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57" name="Text Box 109"/>
            <p:cNvSpPr txBox="1">
              <a:spLocks noChangeArrowheads="1"/>
            </p:cNvSpPr>
            <p:nvPr/>
          </p:nvSpPr>
          <p:spPr bwMode="auto">
            <a:xfrm>
              <a:off x="521" y="3003"/>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4959" name="Oval 111"/>
            <p:cNvSpPr>
              <a:spLocks noChangeArrowheads="1"/>
            </p:cNvSpPr>
            <p:nvPr/>
          </p:nvSpPr>
          <p:spPr bwMode="auto">
            <a:xfrm>
              <a:off x="600" y="3129"/>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60" name="Oval 112"/>
            <p:cNvSpPr>
              <a:spLocks noChangeArrowheads="1"/>
            </p:cNvSpPr>
            <p:nvPr/>
          </p:nvSpPr>
          <p:spPr bwMode="auto">
            <a:xfrm>
              <a:off x="593" y="3338"/>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61" name="AutoShape 113"/>
            <p:cNvSpPr>
              <a:spLocks noChangeArrowheads="1"/>
            </p:cNvSpPr>
            <p:nvPr/>
          </p:nvSpPr>
          <p:spPr bwMode="auto">
            <a:xfrm rot="1800000">
              <a:off x="615" y="3171"/>
              <a:ext cx="162" cy="57"/>
            </a:xfrm>
            <a:prstGeom prst="rightArrow">
              <a:avLst>
                <a:gd name="adj1" fmla="val 50000"/>
                <a:gd name="adj2" fmla="val 7105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62" name="Text Box 114"/>
            <p:cNvSpPr txBox="1">
              <a:spLocks noChangeArrowheads="1"/>
            </p:cNvSpPr>
            <p:nvPr/>
          </p:nvSpPr>
          <p:spPr bwMode="auto">
            <a:xfrm>
              <a:off x="547" y="3207"/>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C</a:t>
              </a:r>
              <a:endParaRPr lang="ru-RU" altLang="ru-RU" sz="1000" b="1" i="1" dirty="0">
                <a:solidFill>
                  <a:srgbClr val="000000"/>
                </a:solidFill>
                <a:latin typeface="Times New Roman" pitchFamily="18" charset="0"/>
                <a:cs typeface="Times New Roman" pitchFamily="18" charset="0"/>
              </a:endParaRPr>
            </a:p>
          </p:txBody>
        </p:sp>
        <p:sp>
          <p:nvSpPr>
            <p:cNvPr id="334963" name="Text Box 115"/>
            <p:cNvSpPr txBox="1">
              <a:spLocks noChangeArrowheads="1"/>
            </p:cNvSpPr>
            <p:nvPr/>
          </p:nvSpPr>
          <p:spPr bwMode="auto">
            <a:xfrm>
              <a:off x="158" y="2948"/>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graphicFrame>
          <p:nvGraphicFramePr>
            <p:cNvPr id="334964" name="Object 116"/>
            <p:cNvGraphicFramePr>
              <a:graphicFrameLocks noChangeAspect="1"/>
            </p:cNvGraphicFramePr>
            <p:nvPr/>
          </p:nvGraphicFramePr>
          <p:xfrm>
            <a:off x="315" y="2914"/>
            <a:ext cx="120" cy="136"/>
          </p:xfrm>
          <a:graphic>
            <a:graphicData uri="http://schemas.openxmlformats.org/presentationml/2006/ole">
              <mc:AlternateContent xmlns:mc="http://schemas.openxmlformats.org/markup-compatibility/2006">
                <mc:Choice xmlns:v="urn:schemas-microsoft-com:vml" Requires="v">
                  <p:oleObj spid="_x0000_s1414809" name="Формула" r:id="rId26" imgW="190440" imgH="215640" progId="Equation.3">
                    <p:embed/>
                  </p:oleObj>
                </mc:Choice>
                <mc:Fallback>
                  <p:oleObj name="Формула" r:id="rId26" imgW="1904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15" y="2914"/>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972" name="AutoShape 124"/>
            <p:cNvSpPr>
              <a:spLocks noChangeArrowheads="1"/>
            </p:cNvSpPr>
            <p:nvPr/>
          </p:nvSpPr>
          <p:spPr bwMode="auto">
            <a:xfrm rot="-582866">
              <a:off x="252" y="3072"/>
              <a:ext cx="171" cy="57"/>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74" name="Object 126"/>
            <p:cNvGraphicFramePr>
              <a:graphicFrameLocks noChangeAspect="1"/>
            </p:cNvGraphicFramePr>
            <p:nvPr/>
          </p:nvGraphicFramePr>
          <p:xfrm>
            <a:off x="756" y="3101"/>
            <a:ext cx="120" cy="136"/>
          </p:xfrm>
          <a:graphic>
            <a:graphicData uri="http://schemas.openxmlformats.org/presentationml/2006/ole">
              <mc:AlternateContent xmlns:mc="http://schemas.openxmlformats.org/markup-compatibility/2006">
                <mc:Choice xmlns:v="urn:schemas-microsoft-com:vml" Requires="v">
                  <p:oleObj spid="_x0000_s1414810" name="Формула" r:id="rId27" imgW="190440" imgH="215640" progId="Equation.3">
                    <p:embed/>
                  </p:oleObj>
                </mc:Choice>
                <mc:Fallback>
                  <p:oleObj name="Формула" r:id="rId27"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56" y="3101"/>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958" name="Oval 110"/>
            <p:cNvSpPr>
              <a:spLocks noChangeArrowheads="1"/>
            </p:cNvSpPr>
            <p:nvPr/>
          </p:nvSpPr>
          <p:spPr bwMode="auto">
            <a:xfrm>
              <a:off x="221" y="3098"/>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pSp>
        <p:nvGrpSpPr>
          <p:cNvPr id="334982" name="Group 134"/>
          <p:cNvGrpSpPr>
            <a:grpSpLocks/>
          </p:cNvGrpSpPr>
          <p:nvPr/>
        </p:nvGrpSpPr>
        <p:grpSpPr bwMode="auto">
          <a:xfrm>
            <a:off x="190500" y="4959350"/>
            <a:ext cx="784225" cy="1027113"/>
            <a:chOff x="4374" y="2608"/>
            <a:chExt cx="494" cy="647"/>
          </a:xfrm>
        </p:grpSpPr>
        <p:sp>
          <p:nvSpPr>
            <p:cNvPr id="334967" name="Oval 119"/>
            <p:cNvSpPr>
              <a:spLocks noChangeArrowheads="1"/>
            </p:cNvSpPr>
            <p:nvPr/>
          </p:nvSpPr>
          <p:spPr bwMode="auto">
            <a:xfrm>
              <a:off x="4546" y="3120"/>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68" name="Text Box 120"/>
            <p:cNvSpPr txBox="1">
              <a:spLocks noChangeArrowheads="1"/>
            </p:cNvSpPr>
            <p:nvPr/>
          </p:nvSpPr>
          <p:spPr bwMode="auto">
            <a:xfrm>
              <a:off x="4374" y="3101"/>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FF3300"/>
                  </a:solidFill>
                  <a:latin typeface="Times New Roman" pitchFamily="18" charset="0"/>
                  <a:cs typeface="Times New Roman" pitchFamily="18" charset="0"/>
                </a:rPr>
                <a:t>P</a:t>
              </a:r>
              <a:endParaRPr lang="ru-RU" altLang="ru-RU" sz="1000" b="1" i="1" dirty="0">
                <a:solidFill>
                  <a:srgbClr val="FF3300"/>
                </a:solidFill>
                <a:latin typeface="Times New Roman" pitchFamily="18" charset="0"/>
                <a:cs typeface="Times New Roman" pitchFamily="18" charset="0"/>
              </a:endParaRPr>
            </a:p>
          </p:txBody>
        </p:sp>
        <p:sp>
          <p:nvSpPr>
            <p:cNvPr id="334978" name="Line 130"/>
            <p:cNvSpPr>
              <a:spLocks noChangeShapeType="1"/>
            </p:cNvSpPr>
            <p:nvPr/>
          </p:nvSpPr>
          <p:spPr bwMode="auto">
            <a:xfrm flipH="1" flipV="1">
              <a:off x="4487" y="2608"/>
              <a:ext cx="83" cy="577"/>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979" name="Line 131"/>
            <p:cNvSpPr>
              <a:spLocks noChangeShapeType="1"/>
            </p:cNvSpPr>
            <p:nvPr/>
          </p:nvSpPr>
          <p:spPr bwMode="auto">
            <a:xfrm flipV="1">
              <a:off x="4535" y="2615"/>
              <a:ext cx="333" cy="576"/>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aphicFrame>
        <p:nvGraphicFramePr>
          <p:cNvPr id="334981" name="Object 133"/>
          <p:cNvGraphicFramePr>
            <a:graphicFrameLocks noChangeAspect="1"/>
          </p:cNvGraphicFramePr>
          <p:nvPr>
            <p:extLst>
              <p:ext uri="{D42A27DB-BD31-4B8C-83A1-F6EECF244321}">
                <p14:modId xmlns:p14="http://schemas.microsoft.com/office/powerpoint/2010/main" val="1882194193"/>
              </p:ext>
            </p:extLst>
          </p:nvPr>
        </p:nvGraphicFramePr>
        <p:xfrm>
          <a:off x="3064551" y="4802967"/>
          <a:ext cx="939800" cy="393700"/>
        </p:xfrm>
        <a:graphic>
          <a:graphicData uri="http://schemas.openxmlformats.org/presentationml/2006/ole">
            <mc:AlternateContent xmlns:mc="http://schemas.openxmlformats.org/markup-compatibility/2006">
              <mc:Choice xmlns:v="urn:schemas-microsoft-com:vml" Requires="v">
                <p:oleObj spid="_x0000_s1414811" name="Equation" r:id="rId28" imgW="939600" imgH="393480" progId="Equation.DSMT4">
                  <p:embed/>
                </p:oleObj>
              </mc:Choice>
              <mc:Fallback>
                <p:oleObj name="Equation" r:id="rId28" imgW="939600" imgH="393480" progId="Equation.DSMT4">
                  <p:embed/>
                  <p:pic>
                    <p:nvPicPr>
                      <p:cNvPr id="0" name=""/>
                      <p:cNvPicPr>
                        <a:picLocks noChangeAspect="1" noChangeArrowheads="1"/>
                      </p:cNvPicPr>
                      <p:nvPr/>
                    </p:nvPicPr>
                    <p:blipFill>
                      <a:blip r:embed="rId29"/>
                      <a:srcRect/>
                      <a:stretch>
                        <a:fillRect/>
                      </a:stretch>
                    </p:blipFill>
                    <p:spPr bwMode="auto">
                      <a:xfrm>
                        <a:off x="3064551" y="4802967"/>
                        <a:ext cx="9398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983" name="Text Box 135"/>
          <p:cNvSpPr txBox="1">
            <a:spLocks noChangeArrowheads="1"/>
          </p:cNvSpPr>
          <p:nvPr/>
        </p:nvSpPr>
        <p:spPr bwMode="auto">
          <a:xfrm>
            <a:off x="1363663" y="5143500"/>
            <a:ext cx="341632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arc </a:t>
            </a:r>
            <a:r>
              <a:rPr lang="en-US" altLang="ru-RU" sz="1000" dirty="0">
                <a:solidFill>
                  <a:srgbClr val="FF3300"/>
                </a:solidFill>
                <a:latin typeface="Arial" charset="0"/>
              </a:rPr>
              <a:t>arrow </a:t>
            </a:r>
            <a:r>
              <a:rPr lang="en-US" altLang="ru-RU" sz="1000" dirty="0" smtClean="0">
                <a:solidFill>
                  <a:srgbClr val="FF3300"/>
                </a:solidFill>
                <a:latin typeface="Arial" charset="0"/>
              </a:rPr>
              <a:t>of the </a:t>
            </a:r>
            <a:r>
              <a:rPr lang="en-US" altLang="ru-RU" sz="1000" dirty="0">
                <a:solidFill>
                  <a:srgbClr val="FF3300"/>
                </a:solidFill>
                <a:latin typeface="Arial" charset="0"/>
              </a:rPr>
              <a:t>angular velocity is directed aside of </a:t>
            </a:r>
            <a:r>
              <a:rPr lang="ru-RU" altLang="ru-RU" sz="1000" dirty="0">
                <a:solidFill>
                  <a:srgbClr val="FF3300"/>
                </a:solidFill>
                <a:latin typeface="Arial" charset="0"/>
              </a:rPr>
              <a:t> </a:t>
            </a:r>
            <a:endParaRPr lang="en-US" altLang="ru-RU" sz="1000" dirty="0" smtClean="0">
              <a:solidFill>
                <a:srgbClr val="FF3300"/>
              </a:solidFill>
              <a:latin typeface="Arial" charset="0"/>
            </a:endParaRPr>
          </a:p>
          <a:p>
            <a:r>
              <a:rPr lang="en-US" altLang="ru-RU" sz="1000" dirty="0" smtClean="0">
                <a:solidFill>
                  <a:srgbClr val="FF3300"/>
                </a:solidFill>
                <a:latin typeface="Arial" charset="0"/>
              </a:rPr>
              <a:t>vectors </a:t>
            </a:r>
            <a:r>
              <a:rPr lang="ru-RU" altLang="ru-RU" sz="1000" dirty="0" smtClean="0">
                <a:solidFill>
                  <a:srgbClr val="FF3300"/>
                </a:solidFill>
                <a:latin typeface="Arial" charset="0"/>
              </a:rPr>
              <a:t> </a:t>
            </a:r>
            <a:r>
              <a:rPr lang="en-US" altLang="ru-RU" sz="1200" b="1" i="1" dirty="0" err="1">
                <a:solidFill>
                  <a:srgbClr val="FF3300"/>
                </a:solidFill>
                <a:latin typeface="Times New Roman" pitchFamily="18" charset="0"/>
                <a:cs typeface="Times New Roman" pitchFamily="18" charset="0"/>
              </a:rPr>
              <a:t>v</a:t>
            </a:r>
            <a:r>
              <a:rPr lang="en-US" altLang="ru-RU" sz="1200" b="1" i="1" baseline="-25000" dirty="0" err="1">
                <a:solidFill>
                  <a:srgbClr val="FF3300"/>
                </a:solidFill>
                <a:latin typeface="Times New Roman" pitchFamily="18" charset="0"/>
                <a:cs typeface="Times New Roman" pitchFamily="18" charset="0"/>
              </a:rPr>
              <a:t>A</a:t>
            </a:r>
            <a:r>
              <a:rPr lang="en-US" altLang="ru-RU" sz="1200" b="1" i="1" baseline="-25000" dirty="0">
                <a:solidFill>
                  <a:srgbClr val="FF3300"/>
                </a:solidFill>
                <a:latin typeface="Times New Roman" pitchFamily="18" charset="0"/>
                <a:cs typeface="Times New Roman" pitchFamily="18" charset="0"/>
              </a:rPr>
              <a:t> </a:t>
            </a:r>
            <a:r>
              <a:rPr lang="ru-RU" altLang="ru-RU" sz="1200" b="1" i="1" baseline="-25000" dirty="0" smtClean="0">
                <a:solidFill>
                  <a:srgbClr val="FF3300"/>
                </a:solidFill>
                <a:latin typeface="Times New Roman" pitchFamily="18" charset="0"/>
                <a:cs typeface="Times New Roman" pitchFamily="18" charset="0"/>
              </a:rPr>
              <a:t>,</a:t>
            </a:r>
            <a:r>
              <a:rPr lang="en-US" altLang="ru-RU" sz="1200" b="1" i="1" baseline="-25000" dirty="0" smtClean="0">
                <a:solidFill>
                  <a:srgbClr val="FF3300"/>
                </a:solidFill>
                <a:latin typeface="Times New Roman" pitchFamily="18" charset="0"/>
                <a:cs typeface="Times New Roman" pitchFamily="18"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B</a:t>
            </a:r>
            <a:r>
              <a:rPr lang="en-US" altLang="ru-RU" sz="1200" dirty="0" err="1">
                <a:solidFill>
                  <a:srgbClr val="FF3300"/>
                </a:solidFill>
                <a:latin typeface="Times New Roman" pitchFamily="18" charset="0"/>
                <a:cs typeface="Times New Roman" pitchFamily="18" charset="0"/>
              </a:rPr>
              <a:t>.</a:t>
            </a:r>
            <a:endParaRPr lang="ru-RU" altLang="ru-RU" sz="1200" dirty="0">
              <a:solidFill>
                <a:srgbClr val="FF3300"/>
              </a:solidFill>
              <a:latin typeface="Times New Roman" pitchFamily="18" charset="0"/>
              <a:cs typeface="Times New Roman" pitchFamily="18" charset="0"/>
            </a:endParaRPr>
          </a:p>
        </p:txBody>
      </p:sp>
      <p:sp>
        <p:nvSpPr>
          <p:cNvPr id="334985" name="Text Box 137"/>
          <p:cNvSpPr txBox="1">
            <a:spLocks noChangeArrowheads="1"/>
          </p:cNvSpPr>
          <p:nvPr/>
        </p:nvSpPr>
        <p:spPr bwMode="auto">
          <a:xfrm>
            <a:off x="1274763" y="5557124"/>
            <a:ext cx="3406702" cy="533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3) </a:t>
            </a:r>
            <a:r>
              <a:rPr lang="en-US" altLang="ru-RU" sz="1000" dirty="0" smtClean="0">
                <a:solidFill>
                  <a:srgbClr val="000000"/>
                </a:solidFill>
                <a:latin typeface="Arial" charset="0"/>
              </a:rPr>
              <a:t>Connect the point </a:t>
            </a:r>
            <a:r>
              <a:rPr lang="en-US" altLang="ru-RU" sz="1200" i="1" dirty="0" smtClean="0">
                <a:solidFill>
                  <a:srgbClr val="000000"/>
                </a:solidFill>
                <a:latin typeface="Times New Roman" pitchFamily="18" charset="0"/>
                <a:cs typeface="Times New Roman" pitchFamily="18" charset="0"/>
              </a:rPr>
              <a:t>C</a:t>
            </a:r>
            <a:r>
              <a:rPr lang="en-US" altLang="ru-RU" sz="1000" dirty="0" smtClean="0">
                <a:solidFill>
                  <a:srgbClr val="000000"/>
                </a:solidFill>
                <a:latin typeface="Arial" charset="0"/>
              </a:rPr>
              <a:t> with the instantaneous center</a:t>
            </a:r>
            <a:r>
              <a:rPr lang="ru-RU" altLang="ru-RU" sz="1000" dirty="0" smtClean="0">
                <a:solidFill>
                  <a:srgbClr val="000000"/>
                </a:solidFill>
                <a:latin typeface="Arial" charset="0"/>
              </a:rPr>
              <a:t> </a:t>
            </a:r>
            <a:r>
              <a:rPr lang="en-US" altLang="ru-RU" sz="1000" dirty="0" smtClean="0">
                <a:solidFill>
                  <a:srgbClr val="000000"/>
                </a:solidFill>
                <a:latin typeface="Arial" charset="0"/>
              </a:rPr>
              <a:t>and</a:t>
            </a:r>
          </a:p>
          <a:p>
            <a:r>
              <a:rPr lang="en-US" altLang="ru-RU" sz="1000" dirty="0" smtClean="0">
                <a:solidFill>
                  <a:srgbClr val="000000"/>
                </a:solidFill>
                <a:latin typeface="Arial" charset="0"/>
              </a:rPr>
              <a:t> determine the velocity </a:t>
            </a:r>
            <a:r>
              <a:rPr lang="en-US" altLang="ru-RU" sz="1000" dirty="0">
                <a:solidFill>
                  <a:srgbClr val="000000"/>
                </a:solidFill>
                <a:latin typeface="Arial" charset="0"/>
              </a:rPr>
              <a:t>of </a:t>
            </a:r>
            <a:r>
              <a:rPr lang="en-US" altLang="ru-RU" sz="1000" dirty="0" smtClean="0">
                <a:solidFill>
                  <a:srgbClr val="000000"/>
                </a:solidFill>
                <a:latin typeface="Arial" charset="0"/>
              </a:rPr>
              <a:t>this point</a:t>
            </a:r>
            <a:endParaRPr lang="ru-RU" altLang="ru-RU" sz="1000" i="1" baseline="-25000" dirty="0">
              <a:solidFill>
                <a:srgbClr val="000000"/>
              </a:solidFill>
              <a:latin typeface="Arial" charset="0"/>
            </a:endParaRPr>
          </a:p>
          <a:p>
            <a:endParaRPr lang="ru-RU" altLang="ru-RU" sz="1000" i="1" baseline="-25000" dirty="0">
              <a:solidFill>
                <a:srgbClr val="000000"/>
              </a:solidFill>
              <a:latin typeface="Arial" charset="0"/>
            </a:endParaRPr>
          </a:p>
        </p:txBody>
      </p:sp>
      <p:sp>
        <p:nvSpPr>
          <p:cNvPr id="334971" name="Line 123"/>
          <p:cNvSpPr>
            <a:spLocks noChangeShapeType="1"/>
          </p:cNvSpPr>
          <p:nvPr/>
        </p:nvSpPr>
        <p:spPr bwMode="auto">
          <a:xfrm rot="5400000" flipH="1" flipV="1">
            <a:off x="496887" y="5343526"/>
            <a:ext cx="461963" cy="461962"/>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4969" name="AutoShape 121"/>
          <p:cNvSpPr>
            <a:spLocks noChangeArrowheads="1"/>
          </p:cNvSpPr>
          <p:nvPr/>
        </p:nvSpPr>
        <p:spPr bwMode="auto">
          <a:xfrm rot="2993304">
            <a:off x="957262" y="5421313"/>
            <a:ext cx="271463" cy="90488"/>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86" name="Oval 138"/>
          <p:cNvSpPr>
            <a:spLocks noChangeArrowheads="1"/>
          </p:cNvSpPr>
          <p:nvPr/>
        </p:nvSpPr>
        <p:spPr bwMode="auto">
          <a:xfrm>
            <a:off x="4730750" y="4138613"/>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ru-RU" altLang="ru-RU" sz="1000">
                <a:solidFill>
                  <a:srgbClr val="000000"/>
                </a:solidFill>
                <a:latin typeface="Arial" charset="0"/>
              </a:rPr>
              <a:t>4</a:t>
            </a:r>
          </a:p>
        </p:txBody>
      </p:sp>
      <p:sp>
        <p:nvSpPr>
          <p:cNvPr id="334987" name="Text Box 139"/>
          <p:cNvSpPr txBox="1">
            <a:spLocks noChangeArrowheads="1"/>
          </p:cNvSpPr>
          <p:nvPr/>
        </p:nvSpPr>
        <p:spPr bwMode="auto">
          <a:xfrm>
            <a:off x="5000625" y="4073525"/>
            <a:ext cx="409599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a:t>
            </a:r>
            <a:r>
              <a:rPr lang="en-US" altLang="ru-RU" sz="1200" dirty="0" smtClean="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n-US" altLang="ru-RU" sz="12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charset="0"/>
              </a:rPr>
              <a:t>the path of the point </a:t>
            </a:r>
            <a:r>
              <a:rPr lang="en-US" altLang="ru-RU" sz="1200" i="1" dirty="0" smtClean="0">
                <a:solidFill>
                  <a:srgbClr val="000000"/>
                </a:solidFill>
                <a:latin typeface="Times New Roman" pitchFamily="18" charset="0"/>
                <a:cs typeface="Times New Roman" pitchFamily="18" charset="0"/>
              </a:rPr>
              <a:t>B</a:t>
            </a:r>
            <a:r>
              <a:rPr lang="ru-RU" altLang="ru-RU" sz="1000" dirty="0">
                <a:solidFill>
                  <a:srgbClr val="000000"/>
                </a:solidFill>
                <a:latin typeface="Times New Roman" pitchFamily="18" charset="0"/>
                <a:cs typeface="Times New Roman" pitchFamily="18" charset="0"/>
              </a:rPr>
              <a:t>,</a:t>
            </a:r>
            <a:r>
              <a:rPr lang="en-US" altLang="ru-RU" sz="1000" dirty="0">
                <a:solidFill>
                  <a:srgbClr val="000000"/>
                </a:solidFill>
                <a:latin typeface="Times New Roman" pitchFamily="18" charset="0"/>
                <a:cs typeface="Times New Roman" pitchFamily="18" charset="0"/>
              </a:rPr>
              <a:t> </a:t>
            </a:r>
            <a:r>
              <a:rPr lang="en-US" altLang="ru-RU" sz="1000" dirty="0" smtClean="0">
                <a:solidFill>
                  <a:srgbClr val="000000"/>
                </a:solidFill>
                <a:latin typeface="Times New Roman" pitchFamily="18" charset="0"/>
                <a:cs typeface="Times New Roman" pitchFamily="18" charset="0"/>
              </a:rPr>
              <a:t> </a:t>
            </a:r>
            <a:r>
              <a:rPr lang="en-US" altLang="ru-RU" sz="1200" dirty="0" smtClean="0">
                <a:solidFill>
                  <a:srgbClr val="000000"/>
                </a:solidFill>
                <a:latin typeface="Times New Roman" pitchFamily="18" charset="0"/>
                <a:cs typeface="Times New Roman" pitchFamily="18" charset="0"/>
              </a:rPr>
              <a:t>the </a:t>
            </a:r>
            <a:r>
              <a:rPr lang="en-US" altLang="ru-RU" sz="1000" dirty="0" smtClean="0">
                <a:solidFill>
                  <a:srgbClr val="000000"/>
                </a:solidFill>
                <a:latin typeface="Arial"/>
                <a:cs typeface="Times New Roman" pitchFamily="18" charset="0"/>
              </a:rPr>
              <a:t>location of the points</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000" dirty="0">
                <a:solidFill>
                  <a:srgbClr val="000000"/>
                </a:solidFill>
                <a:latin typeface="Arial" charset="0"/>
              </a:rPr>
              <a:t>.</a:t>
            </a:r>
            <a:endParaRPr lang="en-US" altLang="ru-RU" sz="1000" dirty="0">
              <a:solidFill>
                <a:srgbClr val="000000"/>
              </a:solidFill>
              <a:latin typeface="Arial" charset="0"/>
            </a:endParaRPr>
          </a:p>
          <a:p>
            <a:r>
              <a:rPr lang="en-US" altLang="ru-RU" sz="1000" dirty="0" smtClean="0">
                <a:solidFill>
                  <a:srgbClr val="000000"/>
                </a:solidFill>
                <a:latin typeface="Arial" charset="0"/>
              </a:rPr>
              <a:t>Define:</a:t>
            </a:r>
            <a:r>
              <a:rPr lang="en-US" altLang="ru-RU" sz="1000" b="1" dirty="0" smtClean="0">
                <a:solidFill>
                  <a:srgbClr val="000000"/>
                </a:solidFill>
                <a:latin typeface="Arial" charset="0"/>
              </a:rPr>
              <a:t>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C</a:t>
            </a:r>
            <a:r>
              <a:rPr lang="en-US" altLang="ru-RU" sz="1200" i="1" baseline="-25000" dirty="0" smtClean="0">
                <a:solidFill>
                  <a:srgbClr val="000000"/>
                </a:solidFill>
                <a:latin typeface="Times New Roman" pitchFamily="18" charset="0"/>
                <a:cs typeface="Times New Roman" pitchFamily="18" charset="0"/>
              </a:rPr>
              <a:t>.</a:t>
            </a:r>
            <a:r>
              <a:rPr lang="en-US" altLang="ru-RU" sz="1000" i="1" dirty="0" smtClean="0">
                <a:solidFill>
                  <a:srgbClr val="000000"/>
                </a:solidFill>
                <a:latin typeface="Arial" charset="0"/>
              </a:rPr>
              <a:t> </a:t>
            </a:r>
            <a:endParaRPr lang="ru-RU" altLang="ru-RU" sz="1000" i="1" dirty="0">
              <a:solidFill>
                <a:srgbClr val="000000"/>
              </a:solidFill>
              <a:latin typeface="Arial" charset="0"/>
            </a:endParaRPr>
          </a:p>
        </p:txBody>
      </p:sp>
      <p:sp>
        <p:nvSpPr>
          <p:cNvPr id="334988" name="Text Box 140"/>
          <p:cNvSpPr txBox="1">
            <a:spLocks noChangeArrowheads="1"/>
          </p:cNvSpPr>
          <p:nvPr/>
        </p:nvSpPr>
        <p:spPr bwMode="auto">
          <a:xfrm>
            <a:off x="5628335" y="4345027"/>
            <a:ext cx="3514104"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r>
              <a:rPr lang="en-US" altLang="ru-RU" sz="1000" dirty="0" smtClean="0">
                <a:solidFill>
                  <a:srgbClr val="000000"/>
                </a:solidFill>
              </a:rPr>
              <a:t>1) The instantaneous </a:t>
            </a:r>
            <a:r>
              <a:rPr lang="en-US" altLang="ru-RU" sz="1000" dirty="0">
                <a:solidFill>
                  <a:srgbClr val="000000"/>
                </a:solidFill>
              </a:rPr>
              <a:t>center is at </a:t>
            </a:r>
            <a:r>
              <a:rPr lang="en-US" altLang="ru-RU" sz="1000" dirty="0" smtClean="0">
                <a:solidFill>
                  <a:srgbClr val="000000"/>
                </a:solidFill>
              </a:rPr>
              <a:t>the intersection of</a:t>
            </a:r>
          </a:p>
          <a:p>
            <a:pPr marL="0" indent="0"/>
            <a:r>
              <a:rPr lang="en-US" altLang="ru-RU" sz="1000" dirty="0" smtClean="0">
                <a:solidFill>
                  <a:srgbClr val="000000"/>
                </a:solidFill>
              </a:rPr>
              <a:t> perpendiculars to </a:t>
            </a:r>
            <a:r>
              <a:rPr lang="en-US" altLang="ru-RU" sz="1000" dirty="0">
                <a:solidFill>
                  <a:srgbClr val="000000"/>
                </a:solidFill>
              </a:rPr>
              <a:t>the </a:t>
            </a:r>
            <a:r>
              <a:rPr lang="en-US" altLang="ru-RU" sz="1000" dirty="0" smtClean="0">
                <a:solidFill>
                  <a:srgbClr val="000000"/>
                </a:solidFill>
              </a:rPr>
              <a:t>vector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en-US" altLang="ru-RU" sz="1100" i="1" dirty="0">
                <a:solidFill>
                  <a:srgbClr val="000000"/>
                </a:solidFill>
              </a:rPr>
              <a:t> </a:t>
            </a:r>
            <a:r>
              <a:rPr lang="en-US" altLang="ru-RU" sz="1000" dirty="0" smtClean="0">
                <a:solidFill>
                  <a:srgbClr val="000000"/>
                </a:solidFill>
              </a:rPr>
              <a:t>and  tangent to the path of </a:t>
            </a:r>
          </a:p>
          <a:p>
            <a:pPr marL="0" indent="0"/>
            <a:r>
              <a:rPr lang="en-US" altLang="ru-RU" sz="1000" dirty="0" smtClean="0">
                <a:solidFill>
                  <a:srgbClr val="000000"/>
                </a:solidFill>
              </a:rPr>
              <a:t>the point</a:t>
            </a:r>
            <a:r>
              <a:rPr lang="en-US" altLang="ru-RU" sz="1000" i="1"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B.</a:t>
            </a:r>
            <a:endParaRPr lang="ru-RU" altLang="ru-RU" sz="1200" i="1" dirty="0">
              <a:solidFill>
                <a:srgbClr val="000000"/>
              </a:solidFill>
              <a:latin typeface="Times New Roman" pitchFamily="18" charset="0"/>
              <a:cs typeface="Times New Roman" pitchFamily="18" charset="0"/>
            </a:endParaRPr>
          </a:p>
        </p:txBody>
      </p:sp>
      <p:sp>
        <p:nvSpPr>
          <p:cNvPr id="334989" name="Text Box 141"/>
          <p:cNvSpPr txBox="1">
            <a:spLocks noChangeArrowheads="1"/>
          </p:cNvSpPr>
          <p:nvPr/>
        </p:nvSpPr>
        <p:spPr bwMode="auto">
          <a:xfrm>
            <a:off x="5714786" y="4848225"/>
            <a:ext cx="1786066" cy="3488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Find </a:t>
            </a:r>
            <a:r>
              <a:rPr lang="en-US" altLang="ru-RU" sz="1000" dirty="0" smtClean="0">
                <a:solidFill>
                  <a:srgbClr val="000000"/>
                </a:solidFill>
                <a:latin typeface="Arial" charset="0"/>
              </a:rPr>
              <a:t> the angular velocity</a:t>
            </a:r>
            <a:endParaRPr lang="ru-RU" altLang="ru-RU" sz="1000" i="1" baseline="-25000" dirty="0">
              <a:solidFill>
                <a:srgbClr val="000000"/>
              </a:solidFill>
              <a:latin typeface="Arial" charset="0"/>
            </a:endParaRPr>
          </a:p>
          <a:p>
            <a:endParaRPr lang="ru-RU" altLang="ru-RU" sz="1000" i="1" baseline="-25000" dirty="0">
              <a:solidFill>
                <a:srgbClr val="000000"/>
              </a:solidFill>
              <a:latin typeface="Arial" charset="0"/>
            </a:endParaRPr>
          </a:p>
        </p:txBody>
      </p:sp>
      <p:graphicFrame>
        <p:nvGraphicFramePr>
          <p:cNvPr id="334990" name="Object 142"/>
          <p:cNvGraphicFramePr>
            <a:graphicFrameLocks noChangeAspect="1"/>
          </p:cNvGraphicFramePr>
          <p:nvPr>
            <p:extLst>
              <p:ext uri="{D42A27DB-BD31-4B8C-83A1-F6EECF244321}">
                <p14:modId xmlns:p14="http://schemas.microsoft.com/office/powerpoint/2010/main" val="2188426525"/>
              </p:ext>
            </p:extLst>
          </p:nvPr>
        </p:nvGraphicFramePr>
        <p:xfrm>
          <a:off x="7846013" y="5732464"/>
          <a:ext cx="749300" cy="228600"/>
        </p:xfrm>
        <a:graphic>
          <a:graphicData uri="http://schemas.openxmlformats.org/presentationml/2006/ole">
            <mc:AlternateContent xmlns:mc="http://schemas.openxmlformats.org/markup-compatibility/2006">
              <mc:Choice xmlns:v="urn:schemas-microsoft-com:vml" Requires="v">
                <p:oleObj spid="_x0000_s1414812" name="Формула" r:id="rId30" imgW="749160" imgH="228600" progId="Equation.3">
                  <p:embed/>
                </p:oleObj>
              </mc:Choice>
              <mc:Fallback>
                <p:oleObj name="Формула" r:id="rId30" imgW="749160" imgH="22860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7846013" y="5732464"/>
                        <a:ext cx="749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991" name="Text Box 143"/>
          <p:cNvSpPr txBox="1">
            <a:spLocks noChangeArrowheads="1"/>
          </p:cNvSpPr>
          <p:nvPr/>
        </p:nvSpPr>
        <p:spPr bwMode="auto">
          <a:xfrm>
            <a:off x="5583997" y="6053663"/>
            <a:ext cx="2874505"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vector</a:t>
            </a:r>
            <a:r>
              <a:rPr lang="ru-RU" altLang="ru-RU" sz="1000" dirty="0" smtClean="0">
                <a:solidFill>
                  <a:srgbClr val="FF3300"/>
                </a:solidFill>
                <a:latin typeface="Arial"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C</a:t>
            </a:r>
            <a:r>
              <a:rPr lang="ru-RU" altLang="ru-RU" sz="1000" dirty="0" smtClean="0">
                <a:solidFill>
                  <a:srgbClr val="FF3300"/>
                </a:solidFill>
                <a:latin typeface="Arial" charset="0"/>
              </a:rPr>
              <a:t> </a:t>
            </a:r>
            <a:r>
              <a:rPr lang="en-US" altLang="ru-RU" sz="1000" dirty="0" smtClean="0">
                <a:solidFill>
                  <a:srgbClr val="FF3300"/>
                </a:solidFill>
                <a:latin typeface="Arial" charset="0"/>
              </a:rPr>
              <a:t>is </a:t>
            </a:r>
            <a:r>
              <a:rPr lang="en-US" altLang="ru-RU" sz="1000" dirty="0">
                <a:solidFill>
                  <a:srgbClr val="FF3300"/>
                </a:solidFill>
                <a:latin typeface="Arial" charset="0"/>
              </a:rPr>
              <a:t>directed aside </a:t>
            </a:r>
            <a:r>
              <a:rPr lang="en-US" altLang="ru-RU" sz="1000" dirty="0" smtClean="0">
                <a:solidFill>
                  <a:srgbClr val="FF3300"/>
                </a:solidFill>
                <a:latin typeface="Arial" charset="0"/>
              </a:rPr>
              <a:t>of the</a:t>
            </a:r>
            <a:r>
              <a:rPr lang="ru-RU" altLang="ru-RU" sz="1000" dirty="0" smtClean="0">
                <a:solidFill>
                  <a:srgbClr val="FF3300"/>
                </a:solidFill>
                <a:latin typeface="Arial" charset="0"/>
              </a:rPr>
              <a:t> </a:t>
            </a:r>
            <a:r>
              <a:rPr lang="en-US" altLang="ru-RU" sz="1000" dirty="0">
                <a:solidFill>
                  <a:srgbClr val="FF3300"/>
                </a:solidFill>
                <a:latin typeface="Arial" charset="0"/>
              </a:rPr>
              <a:t>arc arrow </a:t>
            </a:r>
          </a:p>
          <a:p>
            <a:r>
              <a:rPr lang="en-US" altLang="ru-RU" sz="1000" dirty="0">
                <a:solidFill>
                  <a:srgbClr val="FF3300"/>
                </a:solidFill>
                <a:latin typeface="Arial" charset="0"/>
              </a:rPr>
              <a:t>of </a:t>
            </a:r>
            <a:r>
              <a:rPr lang="en-US" altLang="ru-RU" sz="1000" dirty="0" smtClean="0">
                <a:solidFill>
                  <a:srgbClr val="FF3300"/>
                </a:solidFill>
                <a:latin typeface="Arial" charset="0"/>
              </a:rPr>
              <a:t>the angular </a:t>
            </a:r>
            <a:r>
              <a:rPr lang="en-US" altLang="ru-RU" sz="1000" dirty="0">
                <a:solidFill>
                  <a:srgbClr val="FF3300"/>
                </a:solidFill>
                <a:latin typeface="Arial" charset="0"/>
              </a:rPr>
              <a:t>velocity.</a:t>
            </a:r>
            <a:endParaRPr lang="ru-RU" altLang="ru-RU" sz="1000" dirty="0">
              <a:solidFill>
                <a:srgbClr val="FF3300"/>
              </a:solidFill>
              <a:latin typeface="Arial" charset="0"/>
            </a:endParaRPr>
          </a:p>
          <a:p>
            <a:endParaRPr lang="ru-RU" altLang="ru-RU" sz="1000" dirty="0">
              <a:solidFill>
                <a:srgbClr val="FF3300"/>
              </a:solidFill>
              <a:latin typeface="Arial" charset="0"/>
            </a:endParaRPr>
          </a:p>
        </p:txBody>
      </p:sp>
      <p:grpSp>
        <p:nvGrpSpPr>
          <p:cNvPr id="334992" name="Group 144"/>
          <p:cNvGrpSpPr>
            <a:grpSpLocks/>
          </p:cNvGrpSpPr>
          <p:nvPr/>
        </p:nvGrpSpPr>
        <p:grpSpPr bwMode="auto">
          <a:xfrm>
            <a:off x="4806950" y="5446713"/>
            <a:ext cx="231775" cy="363537"/>
            <a:chOff x="555" y="1628"/>
            <a:chExt cx="146" cy="229"/>
          </a:xfrm>
        </p:grpSpPr>
        <p:sp>
          <p:nvSpPr>
            <p:cNvPr id="334993" name="AutoShape 145"/>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4994" name="Object 146"/>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14813" name="Формула" r:id="rId31" imgW="152280" imgH="139680" progId="Equation.3">
                    <p:embed/>
                  </p:oleObj>
                </mc:Choice>
                <mc:Fallback>
                  <p:oleObj name="Формула" r:id="rId31" imgW="152280" imgH="1396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4995" name="Object 147"/>
          <p:cNvGraphicFramePr>
            <a:graphicFrameLocks noChangeAspect="1"/>
          </p:cNvGraphicFramePr>
          <p:nvPr/>
        </p:nvGraphicFramePr>
        <p:xfrm>
          <a:off x="5546725" y="5202238"/>
          <a:ext cx="190500" cy="228600"/>
        </p:xfrm>
        <a:graphic>
          <a:graphicData uri="http://schemas.openxmlformats.org/presentationml/2006/ole">
            <mc:AlternateContent xmlns:mc="http://schemas.openxmlformats.org/markup-compatibility/2006">
              <mc:Choice xmlns:v="urn:schemas-microsoft-com:vml" Requires="v">
                <p:oleObj spid="_x0000_s1414814" name="Формула" r:id="rId32" imgW="190440" imgH="228600" progId="Equation.3">
                  <p:embed/>
                </p:oleObj>
              </mc:Choice>
              <mc:Fallback>
                <p:oleObj name="Формула" r:id="rId32" imgW="1904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546725" y="5202238"/>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013" name="Object 165"/>
          <p:cNvGraphicFramePr>
            <a:graphicFrameLocks noChangeAspect="1"/>
          </p:cNvGraphicFramePr>
          <p:nvPr>
            <p:extLst>
              <p:ext uri="{D42A27DB-BD31-4B8C-83A1-F6EECF244321}">
                <p14:modId xmlns:p14="http://schemas.microsoft.com/office/powerpoint/2010/main" val="1706974925"/>
              </p:ext>
            </p:extLst>
          </p:nvPr>
        </p:nvGraphicFramePr>
        <p:xfrm>
          <a:off x="7483475" y="4797425"/>
          <a:ext cx="571500" cy="393700"/>
        </p:xfrm>
        <a:graphic>
          <a:graphicData uri="http://schemas.openxmlformats.org/presentationml/2006/ole">
            <mc:AlternateContent xmlns:mc="http://schemas.openxmlformats.org/markup-compatibility/2006">
              <mc:Choice xmlns:v="urn:schemas-microsoft-com:vml" Requires="v">
                <p:oleObj spid="_x0000_s1414815" name="Equation" r:id="rId33" imgW="571320" imgH="393480" progId="Equation.DSMT4">
                  <p:embed/>
                </p:oleObj>
              </mc:Choice>
              <mc:Fallback>
                <p:oleObj name="Equation" r:id="rId33" imgW="571320" imgH="393480" progId="Equation.DSMT4">
                  <p:embed/>
                  <p:pic>
                    <p:nvPicPr>
                      <p:cNvPr id="0" name=""/>
                      <p:cNvPicPr>
                        <a:picLocks noChangeAspect="1" noChangeArrowheads="1"/>
                      </p:cNvPicPr>
                      <p:nvPr/>
                    </p:nvPicPr>
                    <p:blipFill>
                      <a:blip r:embed="rId34"/>
                      <a:srcRect/>
                      <a:stretch>
                        <a:fillRect/>
                      </a:stretch>
                    </p:blipFill>
                    <p:spPr bwMode="auto">
                      <a:xfrm>
                        <a:off x="7483475" y="4797425"/>
                        <a:ext cx="5715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5014" name="Text Box 166"/>
          <p:cNvSpPr txBox="1">
            <a:spLocks noChangeArrowheads="1"/>
          </p:cNvSpPr>
          <p:nvPr/>
        </p:nvSpPr>
        <p:spPr bwMode="auto">
          <a:xfrm>
            <a:off x="5676900" y="5151438"/>
            <a:ext cx="3381054"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arc </a:t>
            </a:r>
            <a:r>
              <a:rPr lang="en-US" altLang="ru-RU" sz="1000" dirty="0">
                <a:solidFill>
                  <a:srgbClr val="FF3300"/>
                </a:solidFill>
                <a:latin typeface="Arial" charset="0"/>
              </a:rPr>
              <a:t>arrow </a:t>
            </a:r>
            <a:r>
              <a:rPr lang="en-US" altLang="ru-RU" sz="1000" dirty="0" smtClean="0">
                <a:solidFill>
                  <a:srgbClr val="FF3300"/>
                </a:solidFill>
                <a:latin typeface="Arial" charset="0"/>
              </a:rPr>
              <a:t>of the </a:t>
            </a:r>
            <a:r>
              <a:rPr lang="en-US" altLang="ru-RU" sz="1000" dirty="0">
                <a:solidFill>
                  <a:srgbClr val="FF3300"/>
                </a:solidFill>
                <a:latin typeface="Arial" charset="0"/>
              </a:rPr>
              <a:t>angular velocity is directed aside of </a:t>
            </a:r>
            <a:endParaRPr lang="en-US" altLang="ru-RU" sz="1000" dirty="0" smtClean="0">
              <a:solidFill>
                <a:srgbClr val="FF3300"/>
              </a:solidFill>
              <a:latin typeface="Arial" charset="0"/>
            </a:endParaRPr>
          </a:p>
          <a:p>
            <a:r>
              <a:rPr lang="ru-RU" altLang="ru-RU" sz="1000" dirty="0" smtClean="0">
                <a:solidFill>
                  <a:srgbClr val="FF3300"/>
                </a:solidFill>
                <a:latin typeface="Arial" charset="0"/>
              </a:rPr>
              <a:t> </a:t>
            </a:r>
            <a:r>
              <a:rPr lang="en-US" altLang="ru-RU" sz="1000" dirty="0" smtClean="0">
                <a:solidFill>
                  <a:srgbClr val="FF3300"/>
                </a:solidFill>
                <a:latin typeface="Arial" charset="0"/>
              </a:rPr>
              <a:t>vectors </a:t>
            </a:r>
            <a:r>
              <a:rPr lang="ru-RU" altLang="ru-RU" sz="1000" dirty="0" smtClean="0">
                <a:solidFill>
                  <a:srgbClr val="FF3300"/>
                </a:solidFill>
                <a:latin typeface="Arial" charset="0"/>
              </a:rPr>
              <a:t> </a:t>
            </a:r>
            <a:r>
              <a:rPr lang="en-US" altLang="ru-RU" sz="1200" b="1" i="1" dirty="0" err="1">
                <a:solidFill>
                  <a:srgbClr val="FF3300"/>
                </a:solidFill>
                <a:latin typeface="Times New Roman" pitchFamily="18" charset="0"/>
                <a:cs typeface="Times New Roman" pitchFamily="18" charset="0"/>
              </a:rPr>
              <a:t>v</a:t>
            </a:r>
            <a:r>
              <a:rPr lang="en-US" altLang="ru-RU" sz="1200" b="1" i="1" baseline="-25000" dirty="0" err="1">
                <a:solidFill>
                  <a:srgbClr val="FF3300"/>
                </a:solidFill>
                <a:latin typeface="Times New Roman" pitchFamily="18" charset="0"/>
                <a:cs typeface="Times New Roman" pitchFamily="18" charset="0"/>
              </a:rPr>
              <a:t>A</a:t>
            </a:r>
            <a:r>
              <a:rPr lang="en-US" altLang="ru-RU" sz="1200" b="1" i="1" baseline="-25000" dirty="0">
                <a:solidFill>
                  <a:srgbClr val="FF3300"/>
                </a:solidFill>
                <a:latin typeface="Times New Roman" pitchFamily="18" charset="0"/>
                <a:cs typeface="Times New Roman" pitchFamily="18" charset="0"/>
              </a:rPr>
              <a:t> </a:t>
            </a:r>
            <a:r>
              <a:rPr lang="ru-RU" altLang="ru-RU" sz="1200" b="1" i="1" baseline="-25000" dirty="0">
                <a:solidFill>
                  <a:srgbClr val="FF3300"/>
                </a:solidFill>
                <a:latin typeface="Times New Roman" pitchFamily="18" charset="0"/>
                <a:cs typeface="Times New Roman" pitchFamily="18" charset="0"/>
              </a:rPr>
              <a:t>,</a:t>
            </a:r>
            <a:r>
              <a:rPr lang="en-US" altLang="ru-RU" sz="1200" b="1" i="1" baseline="-25000" dirty="0">
                <a:solidFill>
                  <a:srgbClr val="FF3300"/>
                </a:solidFill>
                <a:latin typeface="Times New Roman" pitchFamily="18" charset="0"/>
                <a:cs typeface="Times New Roman" pitchFamily="18"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B</a:t>
            </a:r>
            <a:r>
              <a:rPr lang="en-US" altLang="ru-RU" sz="1200" dirty="0" err="1">
                <a:solidFill>
                  <a:srgbClr val="FF3300"/>
                </a:solidFill>
                <a:latin typeface="Times New Roman" pitchFamily="18" charset="0"/>
                <a:cs typeface="Times New Roman" pitchFamily="18" charset="0"/>
              </a:rPr>
              <a:t>.</a:t>
            </a:r>
            <a:endParaRPr lang="ru-RU" altLang="ru-RU" sz="1200" dirty="0">
              <a:solidFill>
                <a:srgbClr val="FF3300"/>
              </a:solidFill>
              <a:latin typeface="Times New Roman" pitchFamily="18" charset="0"/>
              <a:cs typeface="Times New Roman" pitchFamily="18" charset="0"/>
            </a:endParaRPr>
          </a:p>
          <a:p>
            <a:endParaRPr lang="ru-RU" altLang="ru-RU" sz="1000" dirty="0">
              <a:solidFill>
                <a:srgbClr val="FF3300"/>
              </a:solidFill>
              <a:latin typeface="Arial" charset="0"/>
            </a:endParaRPr>
          </a:p>
        </p:txBody>
      </p:sp>
      <p:sp>
        <p:nvSpPr>
          <p:cNvPr id="335015" name="Text Box 167"/>
          <p:cNvSpPr txBox="1">
            <a:spLocks noChangeArrowheads="1"/>
          </p:cNvSpPr>
          <p:nvPr/>
        </p:nvSpPr>
        <p:spPr bwMode="auto">
          <a:xfrm>
            <a:off x="5453573" y="5525436"/>
            <a:ext cx="3496470" cy="533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228600" indent="-228600">
              <a:buAutoNum type="arabicParenR" startAt="3"/>
            </a:pPr>
            <a:r>
              <a:rPr lang="en-US" altLang="ru-RU" sz="1000" dirty="0" smtClean="0">
                <a:solidFill>
                  <a:srgbClr val="000000"/>
                </a:solidFill>
                <a:latin typeface="Arial" charset="0"/>
              </a:rPr>
              <a:t>Connect the </a:t>
            </a:r>
            <a:r>
              <a:rPr lang="en-US" altLang="ru-RU" sz="1000" dirty="0">
                <a:solidFill>
                  <a:srgbClr val="000000"/>
                </a:solidFill>
                <a:latin typeface="Arial" charset="0"/>
              </a:rPr>
              <a:t>point </a:t>
            </a:r>
            <a:r>
              <a:rPr lang="en-US" altLang="ru-RU" sz="1200" i="1" dirty="0">
                <a:solidFill>
                  <a:srgbClr val="000000"/>
                </a:solidFill>
                <a:latin typeface="Times New Roman" pitchFamily="18" charset="0"/>
                <a:cs typeface="Times New Roman" pitchFamily="18" charset="0"/>
              </a:rPr>
              <a:t>C</a:t>
            </a:r>
            <a:r>
              <a:rPr lang="en-US" altLang="ru-RU" sz="1000" dirty="0">
                <a:solidFill>
                  <a:srgbClr val="000000"/>
                </a:solidFill>
                <a:latin typeface="Arial" charset="0"/>
              </a:rPr>
              <a:t> </a:t>
            </a:r>
            <a:r>
              <a:rPr lang="en-US" altLang="ru-RU" sz="1000" dirty="0" smtClean="0">
                <a:solidFill>
                  <a:srgbClr val="000000"/>
                </a:solidFill>
                <a:latin typeface="Arial" charset="0"/>
              </a:rPr>
              <a:t>with the </a:t>
            </a:r>
            <a:r>
              <a:rPr lang="en-US" altLang="ru-RU" sz="1000" dirty="0">
                <a:solidFill>
                  <a:srgbClr val="000000"/>
                </a:solidFill>
                <a:latin typeface="Arial" charset="0"/>
              </a:rPr>
              <a:t>instantaneous center</a:t>
            </a:r>
            <a:r>
              <a:rPr lang="ru-RU" altLang="ru-RU" sz="1000" dirty="0">
                <a:solidFill>
                  <a:srgbClr val="000000"/>
                </a:solidFill>
                <a:latin typeface="Arial" charset="0"/>
              </a:rPr>
              <a:t> </a:t>
            </a:r>
            <a:r>
              <a:rPr lang="en-US" altLang="ru-RU" sz="1000" dirty="0" smtClean="0">
                <a:solidFill>
                  <a:srgbClr val="000000"/>
                </a:solidFill>
                <a:latin typeface="Arial" charset="0"/>
              </a:rPr>
              <a:t>and</a:t>
            </a:r>
          </a:p>
          <a:p>
            <a:r>
              <a:rPr lang="en-US" altLang="ru-RU" sz="1000" dirty="0" smtClean="0">
                <a:solidFill>
                  <a:srgbClr val="000000"/>
                </a:solidFill>
                <a:latin typeface="Arial" charset="0"/>
              </a:rPr>
              <a:t>determine  the velocity </a:t>
            </a:r>
            <a:r>
              <a:rPr lang="en-US" altLang="ru-RU" sz="1000" dirty="0">
                <a:solidFill>
                  <a:srgbClr val="000000"/>
                </a:solidFill>
                <a:latin typeface="Arial" charset="0"/>
              </a:rPr>
              <a:t>of this </a:t>
            </a:r>
            <a:r>
              <a:rPr lang="en-US" altLang="ru-RU" sz="1000" dirty="0" smtClean="0">
                <a:solidFill>
                  <a:srgbClr val="000000"/>
                </a:solidFill>
                <a:latin typeface="Arial" charset="0"/>
              </a:rPr>
              <a:t>point</a:t>
            </a:r>
            <a:endParaRPr lang="ru-RU" altLang="ru-RU" sz="1000" i="1" baseline="-25000" dirty="0">
              <a:solidFill>
                <a:srgbClr val="000000"/>
              </a:solidFill>
              <a:latin typeface="Arial" charset="0"/>
            </a:endParaRPr>
          </a:p>
          <a:p>
            <a:endParaRPr lang="ru-RU" altLang="ru-RU" sz="1000" i="1" baseline="-25000" dirty="0">
              <a:solidFill>
                <a:srgbClr val="000000"/>
              </a:solidFill>
              <a:latin typeface="Arial" charset="0"/>
            </a:endParaRPr>
          </a:p>
        </p:txBody>
      </p:sp>
      <p:grpSp>
        <p:nvGrpSpPr>
          <p:cNvPr id="335019" name="Group 171"/>
          <p:cNvGrpSpPr>
            <a:grpSpLocks/>
          </p:cNvGrpSpPr>
          <p:nvPr/>
        </p:nvGrpSpPr>
        <p:grpSpPr bwMode="auto">
          <a:xfrm>
            <a:off x="4625975" y="4467225"/>
            <a:ext cx="914400" cy="1066800"/>
            <a:chOff x="2680" y="3984"/>
            <a:chExt cx="576" cy="672"/>
          </a:xfrm>
        </p:grpSpPr>
        <p:sp>
          <p:nvSpPr>
            <p:cNvPr id="334997" name="Oval 149"/>
            <p:cNvSpPr>
              <a:spLocks noChangeArrowheads="1"/>
            </p:cNvSpPr>
            <p:nvPr/>
          </p:nvSpPr>
          <p:spPr bwMode="auto">
            <a:xfrm rot="2634871">
              <a:off x="2680" y="3984"/>
              <a:ext cx="576"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4998" name="Text Box 150"/>
            <p:cNvSpPr txBox="1">
              <a:spLocks noChangeArrowheads="1"/>
            </p:cNvSpPr>
            <p:nvPr/>
          </p:nvSpPr>
          <p:spPr bwMode="auto">
            <a:xfrm>
              <a:off x="3021" y="4102"/>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B</a:t>
              </a:r>
              <a:endParaRPr lang="ru-RU" altLang="ru-RU" sz="1000" b="1" i="1" dirty="0">
                <a:solidFill>
                  <a:srgbClr val="000000"/>
                </a:solidFill>
                <a:latin typeface="Times New Roman" pitchFamily="18" charset="0"/>
                <a:cs typeface="Times New Roman" pitchFamily="18" charset="0"/>
              </a:endParaRPr>
            </a:p>
          </p:txBody>
        </p:sp>
        <p:sp>
          <p:nvSpPr>
            <p:cNvPr id="334999" name="Oval 151"/>
            <p:cNvSpPr>
              <a:spLocks noChangeArrowheads="1"/>
            </p:cNvSpPr>
            <p:nvPr/>
          </p:nvSpPr>
          <p:spPr bwMode="auto">
            <a:xfrm>
              <a:off x="3125" y="4251"/>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000" name="Oval 152"/>
            <p:cNvSpPr>
              <a:spLocks noChangeArrowheads="1"/>
            </p:cNvSpPr>
            <p:nvPr/>
          </p:nvSpPr>
          <p:spPr bwMode="auto">
            <a:xfrm>
              <a:off x="3118" y="4460"/>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002" name="Text Box 154"/>
            <p:cNvSpPr txBox="1">
              <a:spLocks noChangeArrowheads="1"/>
            </p:cNvSpPr>
            <p:nvPr/>
          </p:nvSpPr>
          <p:spPr bwMode="auto">
            <a:xfrm>
              <a:off x="3072" y="4329"/>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C</a:t>
              </a:r>
              <a:endParaRPr lang="ru-RU" altLang="ru-RU" sz="1000" b="1" i="1" dirty="0">
                <a:solidFill>
                  <a:srgbClr val="000000"/>
                </a:solidFill>
                <a:latin typeface="Times New Roman" pitchFamily="18" charset="0"/>
                <a:cs typeface="Times New Roman" pitchFamily="18" charset="0"/>
              </a:endParaRPr>
            </a:p>
          </p:txBody>
        </p:sp>
        <p:sp>
          <p:nvSpPr>
            <p:cNvPr id="335003" name="Text Box 155"/>
            <p:cNvSpPr txBox="1">
              <a:spLocks noChangeArrowheads="1"/>
            </p:cNvSpPr>
            <p:nvPr/>
          </p:nvSpPr>
          <p:spPr bwMode="auto">
            <a:xfrm>
              <a:off x="2683" y="4070"/>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A</a:t>
              </a:r>
              <a:endParaRPr lang="ru-RU" altLang="ru-RU" sz="1000" b="1" i="1" dirty="0">
                <a:solidFill>
                  <a:srgbClr val="000000"/>
                </a:solidFill>
                <a:latin typeface="Times New Roman" pitchFamily="18" charset="0"/>
                <a:cs typeface="Times New Roman" pitchFamily="18" charset="0"/>
              </a:endParaRPr>
            </a:p>
          </p:txBody>
        </p:sp>
        <p:graphicFrame>
          <p:nvGraphicFramePr>
            <p:cNvPr id="335004" name="Object 156"/>
            <p:cNvGraphicFramePr>
              <a:graphicFrameLocks noChangeAspect="1"/>
            </p:cNvGraphicFramePr>
            <p:nvPr/>
          </p:nvGraphicFramePr>
          <p:xfrm>
            <a:off x="2840" y="4036"/>
            <a:ext cx="120" cy="136"/>
          </p:xfrm>
          <a:graphic>
            <a:graphicData uri="http://schemas.openxmlformats.org/presentationml/2006/ole">
              <mc:AlternateContent xmlns:mc="http://schemas.openxmlformats.org/markup-compatibility/2006">
                <mc:Choice xmlns:v="urn:schemas-microsoft-com:vml" Requires="v">
                  <p:oleObj spid="_x0000_s1414816" name="Формула" r:id="rId35" imgW="190440" imgH="215640" progId="Equation.3">
                    <p:embed/>
                  </p:oleObj>
                </mc:Choice>
                <mc:Fallback>
                  <p:oleObj name="Формула" r:id="rId35" imgW="1904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0" y="4036"/>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005" name="AutoShape 157"/>
            <p:cNvSpPr>
              <a:spLocks noChangeArrowheads="1"/>
            </p:cNvSpPr>
            <p:nvPr/>
          </p:nvSpPr>
          <p:spPr bwMode="auto">
            <a:xfrm rot="-582866">
              <a:off x="2777" y="4194"/>
              <a:ext cx="171" cy="57"/>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007" name="Oval 159"/>
            <p:cNvSpPr>
              <a:spLocks noChangeArrowheads="1"/>
            </p:cNvSpPr>
            <p:nvPr/>
          </p:nvSpPr>
          <p:spPr bwMode="auto">
            <a:xfrm>
              <a:off x="2746" y="4220"/>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018" name="Freeform 170"/>
            <p:cNvSpPr>
              <a:spLocks/>
            </p:cNvSpPr>
            <p:nvPr/>
          </p:nvSpPr>
          <p:spPr bwMode="auto">
            <a:xfrm>
              <a:off x="2994" y="4164"/>
              <a:ext cx="234" cy="276"/>
            </a:xfrm>
            <a:custGeom>
              <a:avLst/>
              <a:gdLst>
                <a:gd name="T0" fmla="*/ 0 w 234"/>
                <a:gd name="T1" fmla="*/ 0 h 276"/>
                <a:gd name="T2" fmla="*/ 36 w 234"/>
                <a:gd name="T3" fmla="*/ 60 h 276"/>
                <a:gd name="T4" fmla="*/ 198 w 234"/>
                <a:gd name="T5" fmla="*/ 138 h 276"/>
                <a:gd name="T6" fmla="*/ 234 w 234"/>
                <a:gd name="T7" fmla="*/ 276 h 276"/>
              </a:gdLst>
              <a:ahLst/>
              <a:cxnLst>
                <a:cxn ang="0">
                  <a:pos x="T0" y="T1"/>
                </a:cxn>
                <a:cxn ang="0">
                  <a:pos x="T2" y="T3"/>
                </a:cxn>
                <a:cxn ang="0">
                  <a:pos x="T4" y="T5"/>
                </a:cxn>
                <a:cxn ang="0">
                  <a:pos x="T6" y="T7"/>
                </a:cxn>
              </a:cxnLst>
              <a:rect l="0" t="0" r="r" b="b"/>
              <a:pathLst>
                <a:path w="234" h="276">
                  <a:moveTo>
                    <a:pt x="0" y="0"/>
                  </a:moveTo>
                  <a:cubicBezTo>
                    <a:pt x="1" y="18"/>
                    <a:pt x="3" y="37"/>
                    <a:pt x="36" y="60"/>
                  </a:cubicBezTo>
                  <a:cubicBezTo>
                    <a:pt x="69" y="83"/>
                    <a:pt x="165" y="102"/>
                    <a:pt x="198" y="138"/>
                  </a:cubicBezTo>
                  <a:cubicBezTo>
                    <a:pt x="231" y="174"/>
                    <a:pt x="228" y="253"/>
                    <a:pt x="234" y="27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35021" name="Group 173"/>
          <p:cNvGrpSpPr>
            <a:grpSpLocks/>
          </p:cNvGrpSpPr>
          <p:nvPr/>
        </p:nvGrpSpPr>
        <p:grpSpPr bwMode="auto">
          <a:xfrm>
            <a:off x="4598988" y="4829175"/>
            <a:ext cx="1201737" cy="1089025"/>
            <a:chOff x="2597" y="4200"/>
            <a:chExt cx="757" cy="686"/>
          </a:xfrm>
        </p:grpSpPr>
        <p:grpSp>
          <p:nvGrpSpPr>
            <p:cNvPr id="335008" name="Group 160"/>
            <p:cNvGrpSpPr>
              <a:grpSpLocks/>
            </p:cNvGrpSpPr>
            <p:nvPr/>
          </p:nvGrpSpPr>
          <p:grpSpPr bwMode="auto">
            <a:xfrm>
              <a:off x="2597" y="4239"/>
              <a:ext cx="494" cy="647"/>
              <a:chOff x="4374" y="2608"/>
              <a:chExt cx="494" cy="647"/>
            </a:xfrm>
          </p:grpSpPr>
          <p:sp>
            <p:nvSpPr>
              <p:cNvPr id="335009" name="Oval 161"/>
              <p:cNvSpPr>
                <a:spLocks noChangeArrowheads="1"/>
              </p:cNvSpPr>
              <p:nvPr/>
            </p:nvSpPr>
            <p:spPr bwMode="auto">
              <a:xfrm>
                <a:off x="4546" y="3120"/>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010" name="Text Box 162"/>
              <p:cNvSpPr txBox="1">
                <a:spLocks noChangeArrowheads="1"/>
              </p:cNvSpPr>
              <p:nvPr/>
            </p:nvSpPr>
            <p:spPr bwMode="auto">
              <a:xfrm>
                <a:off x="4374" y="3101"/>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FF3300"/>
                    </a:solidFill>
                    <a:latin typeface="Times New Roman" pitchFamily="18" charset="0"/>
                    <a:cs typeface="Times New Roman" pitchFamily="18" charset="0"/>
                  </a:rPr>
                  <a:t>P</a:t>
                </a:r>
                <a:endParaRPr lang="ru-RU" altLang="ru-RU" sz="1000" b="1" i="1" dirty="0">
                  <a:solidFill>
                    <a:srgbClr val="FF3300"/>
                  </a:solidFill>
                  <a:latin typeface="Times New Roman" pitchFamily="18" charset="0"/>
                  <a:cs typeface="Times New Roman" pitchFamily="18" charset="0"/>
                </a:endParaRPr>
              </a:p>
            </p:txBody>
          </p:sp>
          <p:sp>
            <p:nvSpPr>
              <p:cNvPr id="335011" name="Line 163"/>
              <p:cNvSpPr>
                <a:spLocks noChangeShapeType="1"/>
              </p:cNvSpPr>
              <p:nvPr/>
            </p:nvSpPr>
            <p:spPr bwMode="auto">
              <a:xfrm flipH="1" flipV="1">
                <a:off x="4487" y="2608"/>
                <a:ext cx="83" cy="577"/>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5012" name="Line 164"/>
              <p:cNvSpPr>
                <a:spLocks noChangeShapeType="1"/>
              </p:cNvSpPr>
              <p:nvPr/>
            </p:nvSpPr>
            <p:spPr bwMode="auto">
              <a:xfrm flipV="1">
                <a:off x="4535" y="2615"/>
                <a:ext cx="333" cy="576"/>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35020" name="Line 172"/>
            <p:cNvSpPr>
              <a:spLocks noChangeShapeType="1"/>
            </p:cNvSpPr>
            <p:nvPr/>
          </p:nvSpPr>
          <p:spPr bwMode="auto">
            <a:xfrm>
              <a:off x="2970" y="4200"/>
              <a:ext cx="384" cy="198"/>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35016" name="Line 168"/>
          <p:cNvSpPr>
            <a:spLocks noChangeShapeType="1"/>
          </p:cNvSpPr>
          <p:nvPr/>
        </p:nvSpPr>
        <p:spPr bwMode="auto">
          <a:xfrm rot="5400000" flipH="1" flipV="1">
            <a:off x="4886326" y="5253037"/>
            <a:ext cx="481012" cy="461963"/>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5017" name="AutoShape 169"/>
          <p:cNvSpPr>
            <a:spLocks noChangeArrowheads="1"/>
          </p:cNvSpPr>
          <p:nvPr/>
        </p:nvSpPr>
        <p:spPr bwMode="auto">
          <a:xfrm rot="2735617">
            <a:off x="5337176" y="5321300"/>
            <a:ext cx="271462" cy="9048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5022" name="Group 174"/>
          <p:cNvGrpSpPr>
            <a:grpSpLocks/>
          </p:cNvGrpSpPr>
          <p:nvPr/>
        </p:nvGrpSpPr>
        <p:grpSpPr bwMode="auto">
          <a:xfrm>
            <a:off x="5091113" y="2492375"/>
            <a:ext cx="231775" cy="363538"/>
            <a:chOff x="555" y="1628"/>
            <a:chExt cx="146" cy="229"/>
          </a:xfrm>
        </p:grpSpPr>
        <p:sp>
          <p:nvSpPr>
            <p:cNvPr id="335023" name="AutoShape 175"/>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5024" name="Object 176"/>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14817" name="Формула" r:id="rId36" imgW="152280" imgH="139680" progId="Equation.3">
                    <p:embed/>
                  </p:oleObj>
                </mc:Choice>
                <mc:Fallback>
                  <p:oleObj name="Формула" r:id="rId36" imgW="152280" imgH="1396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5026" name="AutoShape 178">
            <a:hlinkClick r:id="rId3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5027" name="AutoShape 17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5028" name="AutoShape 180">
            <a:hlinkClick r:id="" action="ppaction://hlinkshowjump?jump=nextslide" highlightClick="1"/>
          </p:cNvPr>
          <p:cNvSpPr>
            <a:spLocks noChangeArrowheads="1"/>
          </p:cNvSpPr>
          <p:nvPr/>
        </p:nvSpPr>
        <p:spPr bwMode="auto">
          <a:xfrm>
            <a:off x="4217988" y="553425"/>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5029" name="Oval 18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15</a:t>
            </a:r>
            <a:endParaRPr lang="ru-RU" altLang="ru-RU" sz="1000" b="1" dirty="0">
              <a:solidFill>
                <a:srgbClr val="00007D"/>
              </a:solidFill>
              <a:latin typeface="Arial" charset="0"/>
            </a:endParaRPr>
          </a:p>
        </p:txBody>
      </p:sp>
      <p:pic>
        <p:nvPicPr>
          <p:cNvPr id="146" name="Picture 15" descr="Z:\Символ НГУ_4.JPG"/>
          <p:cNvPicPr>
            <a:picLocks noChangeAspect="1" noChangeArrowheads="1"/>
          </p:cNvPicPr>
          <p:nvPr/>
        </p:nvPicPr>
        <p:blipFill>
          <a:blip r:embed="rId38" cstate="print">
            <a:extLst>
              <a:ext uri="{BEBA8EAE-BF5A-486C-A8C5-ECC9F3942E4B}">
                <a14:imgProps xmlns:a14="http://schemas.microsoft.com/office/drawing/2010/main">
                  <a14:imgLayer r:embed="rId3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60535" y="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40118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485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485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3488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487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489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3487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4881"/>
                                        </p:tgtEl>
                                        <p:attrNameLst>
                                          <p:attrName>style.visibility</p:attrName>
                                        </p:attrNameLst>
                                      </p:cBhvr>
                                      <p:to>
                                        <p:strVal val="visible"/>
                                      </p:to>
                                    </p:set>
                                  </p:childTnLst>
                                </p:cTn>
                              </p:par>
                              <p:par>
                                <p:cTn id="23" presetID="2" presetClass="entr" presetSubtype="4" fill="hold" grpId="0" nodeType="withEffect">
                                  <p:stCondLst>
                                    <p:cond delay="0"/>
                                  </p:stCondLst>
                                  <p:childTnLst>
                                    <p:set>
                                      <p:cBhvr>
                                        <p:cTn id="24" dur="1" fill="hold">
                                          <p:stCondLst>
                                            <p:cond delay="0"/>
                                          </p:stCondLst>
                                        </p:cTn>
                                        <p:tgtEl>
                                          <p:spTgt spid="334903"/>
                                        </p:tgtEl>
                                        <p:attrNameLst>
                                          <p:attrName>style.visibility</p:attrName>
                                        </p:attrNameLst>
                                      </p:cBhvr>
                                      <p:to>
                                        <p:strVal val="visible"/>
                                      </p:to>
                                    </p:set>
                                    <p:anim calcmode="lin" valueType="num">
                                      <p:cBhvr additive="base">
                                        <p:cTn id="25" dur="500" fill="hold"/>
                                        <p:tgtEl>
                                          <p:spTgt spid="334903"/>
                                        </p:tgtEl>
                                        <p:attrNameLst>
                                          <p:attrName>ppt_x</p:attrName>
                                        </p:attrNameLst>
                                      </p:cBhvr>
                                      <p:tavLst>
                                        <p:tav tm="0">
                                          <p:val>
                                            <p:strVal val="#ppt_x"/>
                                          </p:val>
                                        </p:tav>
                                        <p:tav tm="100000">
                                          <p:val>
                                            <p:strVal val="#ppt_x"/>
                                          </p:val>
                                        </p:tav>
                                      </p:tavLst>
                                    </p:anim>
                                    <p:anim calcmode="lin" valueType="num">
                                      <p:cBhvr additive="base">
                                        <p:cTn id="26" dur="500" fill="hold"/>
                                        <p:tgtEl>
                                          <p:spTgt spid="334903"/>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 presetClass="entr" presetSubtype="0" fill="hold" nodeType="afterEffect">
                                  <p:stCondLst>
                                    <p:cond delay="0"/>
                                  </p:stCondLst>
                                  <p:childTnLst>
                                    <p:set>
                                      <p:cBhvr>
                                        <p:cTn id="29" dur="1" fill="hold">
                                          <p:stCondLst>
                                            <p:cond delay="0"/>
                                          </p:stCondLst>
                                        </p:cTn>
                                        <p:tgtEl>
                                          <p:spTgt spid="334894"/>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34895"/>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34880"/>
                                        </p:tgtEl>
                                        <p:attrNameLst>
                                          <p:attrName>style.visibility</p:attrName>
                                        </p:attrNameLst>
                                      </p:cBhvr>
                                      <p:to>
                                        <p:strVal val="visible"/>
                                      </p:to>
                                    </p:set>
                                  </p:childTnLst>
                                </p:cTn>
                              </p:par>
                              <p:par>
                                <p:cTn id="36" presetID="2" presetClass="entr" presetSubtype="4" fill="hold" grpId="0" nodeType="withEffect">
                                  <p:stCondLst>
                                    <p:cond delay="0"/>
                                  </p:stCondLst>
                                  <p:childTnLst>
                                    <p:set>
                                      <p:cBhvr>
                                        <p:cTn id="37" dur="1" fill="hold">
                                          <p:stCondLst>
                                            <p:cond delay="0"/>
                                          </p:stCondLst>
                                        </p:cTn>
                                        <p:tgtEl>
                                          <p:spTgt spid="334904"/>
                                        </p:tgtEl>
                                        <p:attrNameLst>
                                          <p:attrName>style.visibility</p:attrName>
                                        </p:attrNameLst>
                                      </p:cBhvr>
                                      <p:to>
                                        <p:strVal val="visible"/>
                                      </p:to>
                                    </p:set>
                                    <p:anim calcmode="lin" valueType="num">
                                      <p:cBhvr additive="base">
                                        <p:cTn id="38" dur="500" fill="hold"/>
                                        <p:tgtEl>
                                          <p:spTgt spid="334904"/>
                                        </p:tgtEl>
                                        <p:attrNameLst>
                                          <p:attrName>ppt_x</p:attrName>
                                        </p:attrNameLst>
                                      </p:cBhvr>
                                      <p:tavLst>
                                        <p:tav tm="0">
                                          <p:val>
                                            <p:strVal val="#ppt_x"/>
                                          </p:val>
                                        </p:tav>
                                        <p:tav tm="100000">
                                          <p:val>
                                            <p:strVal val="#ppt_x"/>
                                          </p:val>
                                        </p:tav>
                                      </p:tavLst>
                                    </p:anim>
                                    <p:anim calcmode="lin" valueType="num">
                                      <p:cBhvr additive="base">
                                        <p:cTn id="39" dur="500" fill="hold"/>
                                        <p:tgtEl>
                                          <p:spTgt spid="334904"/>
                                        </p:tgtEl>
                                        <p:attrNameLst>
                                          <p:attrName>ppt_y</p:attrName>
                                        </p:attrNameLst>
                                      </p:cBhvr>
                                      <p:tavLst>
                                        <p:tav tm="0">
                                          <p:val>
                                            <p:strVal val="1+#ppt_h/2"/>
                                          </p:val>
                                        </p:tav>
                                        <p:tav tm="100000">
                                          <p:val>
                                            <p:strVal val="#ppt_y"/>
                                          </p:val>
                                        </p:tav>
                                      </p:tavLst>
                                    </p:anim>
                                  </p:childTnLst>
                                </p:cTn>
                              </p:par>
                            </p:childTnLst>
                          </p:cTn>
                        </p:par>
                        <p:par>
                          <p:cTn id="40" fill="hold" nodeType="afterGroup">
                            <p:stCondLst>
                              <p:cond delay="500"/>
                            </p:stCondLst>
                            <p:childTnLst>
                              <p:par>
                                <p:cTn id="41" presetID="1" presetClass="entr" presetSubtype="0" fill="hold" nodeType="afterEffect">
                                  <p:stCondLst>
                                    <p:cond delay="0"/>
                                  </p:stCondLst>
                                  <p:childTnLst>
                                    <p:set>
                                      <p:cBhvr>
                                        <p:cTn id="42" dur="1" fill="hold">
                                          <p:stCondLst>
                                            <p:cond delay="0"/>
                                          </p:stCondLst>
                                        </p:cTn>
                                        <p:tgtEl>
                                          <p:spTgt spid="33490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34899"/>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490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34906"/>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4943"/>
                                        </p:tgtEl>
                                        <p:attrNameLst>
                                          <p:attrName>style.visibility</p:attrName>
                                        </p:attrNameLst>
                                      </p:cBhvr>
                                      <p:to>
                                        <p:strVal val="visible"/>
                                      </p:to>
                                    </p:se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334921"/>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34928"/>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34922"/>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34924"/>
                                        </p:tgtEl>
                                        <p:attrNameLst>
                                          <p:attrName>style.visibility</p:attrName>
                                        </p:attrNameLst>
                                      </p:cBhvr>
                                      <p:to>
                                        <p:strVal val="visible"/>
                                      </p:to>
                                    </p:set>
                                  </p:childTnLst>
                                </p:cTn>
                              </p:par>
                              <p:par>
                                <p:cTn id="65" presetID="2" presetClass="entr" presetSubtype="4" fill="hold" grpId="0" nodeType="withEffect">
                                  <p:stCondLst>
                                    <p:cond delay="0"/>
                                  </p:stCondLst>
                                  <p:childTnLst>
                                    <p:set>
                                      <p:cBhvr>
                                        <p:cTn id="66" dur="1" fill="hold">
                                          <p:stCondLst>
                                            <p:cond delay="0"/>
                                          </p:stCondLst>
                                        </p:cTn>
                                        <p:tgtEl>
                                          <p:spTgt spid="334940"/>
                                        </p:tgtEl>
                                        <p:attrNameLst>
                                          <p:attrName>style.visibility</p:attrName>
                                        </p:attrNameLst>
                                      </p:cBhvr>
                                      <p:to>
                                        <p:strVal val="visible"/>
                                      </p:to>
                                    </p:set>
                                    <p:anim calcmode="lin" valueType="num">
                                      <p:cBhvr additive="base">
                                        <p:cTn id="67" dur="500" fill="hold"/>
                                        <p:tgtEl>
                                          <p:spTgt spid="334940"/>
                                        </p:tgtEl>
                                        <p:attrNameLst>
                                          <p:attrName>ppt_x</p:attrName>
                                        </p:attrNameLst>
                                      </p:cBhvr>
                                      <p:tavLst>
                                        <p:tav tm="0">
                                          <p:val>
                                            <p:strVal val="#ppt_x"/>
                                          </p:val>
                                        </p:tav>
                                        <p:tav tm="100000">
                                          <p:val>
                                            <p:strVal val="#ppt_x"/>
                                          </p:val>
                                        </p:tav>
                                      </p:tavLst>
                                    </p:anim>
                                    <p:anim calcmode="lin" valueType="num">
                                      <p:cBhvr additive="base">
                                        <p:cTn id="68" dur="500" fill="hold"/>
                                        <p:tgtEl>
                                          <p:spTgt spid="334940"/>
                                        </p:tgtEl>
                                        <p:attrNameLst>
                                          <p:attrName>ppt_y</p:attrName>
                                        </p:attrNameLst>
                                      </p:cBhvr>
                                      <p:tavLst>
                                        <p:tav tm="0">
                                          <p:val>
                                            <p:strVal val="1+#ppt_h/2"/>
                                          </p:val>
                                        </p:tav>
                                        <p:tav tm="100000">
                                          <p:val>
                                            <p:strVal val="#ppt_y"/>
                                          </p:val>
                                        </p:tav>
                                      </p:tavLst>
                                    </p:anim>
                                  </p:childTnLst>
                                </p:cTn>
                              </p:par>
                              <p:par>
                                <p:cTn id="69" presetID="1" presetClass="entr" presetSubtype="0" fill="hold" nodeType="withEffect">
                                  <p:stCondLst>
                                    <p:cond delay="0"/>
                                  </p:stCondLst>
                                  <p:childTnLst>
                                    <p:set>
                                      <p:cBhvr>
                                        <p:cTn id="70" dur="1" fill="hold">
                                          <p:stCondLst>
                                            <p:cond delay="0"/>
                                          </p:stCondLst>
                                        </p:cTn>
                                        <p:tgtEl>
                                          <p:spTgt spid="33502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34932"/>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34935"/>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34936"/>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34923"/>
                                        </p:tgtEl>
                                        <p:attrNameLst>
                                          <p:attrName>style.visibility</p:attrName>
                                        </p:attrNameLst>
                                      </p:cBhvr>
                                      <p:to>
                                        <p:strVal val="visible"/>
                                      </p:to>
                                    </p:set>
                                  </p:childTnLst>
                                </p:cTn>
                              </p:par>
                              <p:par>
                                <p:cTn id="81" presetID="2" presetClass="entr" presetSubtype="4" fill="hold" grpId="0" nodeType="withEffect">
                                  <p:stCondLst>
                                    <p:cond delay="0"/>
                                  </p:stCondLst>
                                  <p:childTnLst>
                                    <p:set>
                                      <p:cBhvr>
                                        <p:cTn id="82" dur="1" fill="hold">
                                          <p:stCondLst>
                                            <p:cond delay="0"/>
                                          </p:stCondLst>
                                        </p:cTn>
                                        <p:tgtEl>
                                          <p:spTgt spid="334941"/>
                                        </p:tgtEl>
                                        <p:attrNameLst>
                                          <p:attrName>style.visibility</p:attrName>
                                        </p:attrNameLst>
                                      </p:cBhvr>
                                      <p:to>
                                        <p:strVal val="visible"/>
                                      </p:to>
                                    </p:set>
                                    <p:anim calcmode="lin" valueType="num">
                                      <p:cBhvr additive="base">
                                        <p:cTn id="83" dur="500" fill="hold"/>
                                        <p:tgtEl>
                                          <p:spTgt spid="334941"/>
                                        </p:tgtEl>
                                        <p:attrNameLst>
                                          <p:attrName>ppt_x</p:attrName>
                                        </p:attrNameLst>
                                      </p:cBhvr>
                                      <p:tavLst>
                                        <p:tav tm="0">
                                          <p:val>
                                            <p:strVal val="#ppt_x"/>
                                          </p:val>
                                        </p:tav>
                                        <p:tav tm="100000">
                                          <p:val>
                                            <p:strVal val="#ppt_x"/>
                                          </p:val>
                                        </p:tav>
                                      </p:tavLst>
                                    </p:anim>
                                    <p:anim calcmode="lin" valueType="num">
                                      <p:cBhvr additive="base">
                                        <p:cTn id="84" dur="500" fill="hold"/>
                                        <p:tgtEl>
                                          <p:spTgt spid="334941"/>
                                        </p:tgtEl>
                                        <p:attrNameLst>
                                          <p:attrName>ppt_y</p:attrName>
                                        </p:attrNameLst>
                                      </p:cBhvr>
                                      <p:tavLst>
                                        <p:tav tm="0">
                                          <p:val>
                                            <p:strVal val="1+#ppt_h/2"/>
                                          </p:val>
                                        </p:tav>
                                        <p:tav tm="100000">
                                          <p:val>
                                            <p:strVal val="#ppt_y"/>
                                          </p:val>
                                        </p:tav>
                                      </p:tavLst>
                                    </p:anim>
                                  </p:childTnLst>
                                </p:cTn>
                              </p:par>
                              <p:par>
                                <p:cTn id="85" presetID="1" presetClass="entr" presetSubtype="0" fill="hold" grpId="0" nodeType="withEffect">
                                  <p:stCondLst>
                                    <p:cond delay="0"/>
                                  </p:stCondLst>
                                  <p:childTnLst>
                                    <p:set>
                                      <p:cBhvr>
                                        <p:cTn id="86" dur="1" fill="hold">
                                          <p:stCondLst>
                                            <p:cond delay="0"/>
                                          </p:stCondLst>
                                        </p:cTn>
                                        <p:tgtEl>
                                          <p:spTgt spid="33493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34937"/>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334939"/>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4938"/>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34944"/>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34945"/>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34977"/>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334946"/>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34982"/>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3494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334981"/>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334954"/>
                                        </p:tgtEl>
                                        <p:attrNameLst>
                                          <p:attrName>style.visibility</p:attrName>
                                        </p:attrNameLst>
                                      </p:cBhvr>
                                      <p:to>
                                        <p:strVal val="visible"/>
                                      </p:to>
                                    </p:set>
                                  </p:childTnLst>
                                </p:cTn>
                              </p:par>
                              <p:par>
                                <p:cTn id="115" presetID="2" presetClass="entr" presetSubtype="4" fill="hold" grpId="0" nodeType="withEffect">
                                  <p:stCondLst>
                                    <p:cond delay="0"/>
                                  </p:stCondLst>
                                  <p:childTnLst>
                                    <p:set>
                                      <p:cBhvr>
                                        <p:cTn id="116" dur="1" fill="hold">
                                          <p:stCondLst>
                                            <p:cond delay="0"/>
                                          </p:stCondLst>
                                        </p:cTn>
                                        <p:tgtEl>
                                          <p:spTgt spid="334983"/>
                                        </p:tgtEl>
                                        <p:attrNameLst>
                                          <p:attrName>style.visibility</p:attrName>
                                        </p:attrNameLst>
                                      </p:cBhvr>
                                      <p:to>
                                        <p:strVal val="visible"/>
                                      </p:to>
                                    </p:set>
                                    <p:anim calcmode="lin" valueType="num">
                                      <p:cBhvr additive="base">
                                        <p:cTn id="117" dur="500" fill="hold"/>
                                        <p:tgtEl>
                                          <p:spTgt spid="334983"/>
                                        </p:tgtEl>
                                        <p:attrNameLst>
                                          <p:attrName>ppt_x</p:attrName>
                                        </p:attrNameLst>
                                      </p:cBhvr>
                                      <p:tavLst>
                                        <p:tav tm="0">
                                          <p:val>
                                            <p:strVal val="#ppt_x"/>
                                          </p:val>
                                        </p:tav>
                                        <p:tav tm="100000">
                                          <p:val>
                                            <p:strVal val="#ppt_x"/>
                                          </p:val>
                                        </p:tav>
                                      </p:tavLst>
                                    </p:anim>
                                    <p:anim calcmode="lin" valueType="num">
                                      <p:cBhvr additive="base">
                                        <p:cTn id="118" dur="500" fill="hold"/>
                                        <p:tgtEl>
                                          <p:spTgt spid="334983"/>
                                        </p:tgtEl>
                                        <p:attrNameLst>
                                          <p:attrName>ppt_y</p:attrName>
                                        </p:attrNameLst>
                                      </p:cBhvr>
                                      <p:tavLst>
                                        <p:tav tm="0">
                                          <p:val>
                                            <p:strVal val="1+#ppt_h/2"/>
                                          </p:val>
                                        </p:tav>
                                        <p:tav tm="100000">
                                          <p:val>
                                            <p:strVal val="#ppt_y"/>
                                          </p:val>
                                        </p:tav>
                                      </p:tavLst>
                                    </p:anim>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334985"/>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334971"/>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34948"/>
                                        </p:tgtEl>
                                        <p:attrNameLst>
                                          <p:attrName>style.visibility</p:attrName>
                                        </p:attrNameLst>
                                      </p:cBhvr>
                                      <p:to>
                                        <p:strVal val="visible"/>
                                      </p:to>
                                    </p:set>
                                  </p:childTnLst>
                                </p:cTn>
                              </p:par>
                              <p:par>
                                <p:cTn id="127" presetID="2" presetClass="entr" presetSubtype="4" fill="hold" grpId="0" nodeType="withEffect">
                                  <p:stCondLst>
                                    <p:cond delay="0"/>
                                  </p:stCondLst>
                                  <p:childTnLst>
                                    <p:set>
                                      <p:cBhvr>
                                        <p:cTn id="128" dur="1" fill="hold">
                                          <p:stCondLst>
                                            <p:cond delay="0"/>
                                          </p:stCondLst>
                                        </p:cTn>
                                        <p:tgtEl>
                                          <p:spTgt spid="334951"/>
                                        </p:tgtEl>
                                        <p:attrNameLst>
                                          <p:attrName>style.visibility</p:attrName>
                                        </p:attrNameLst>
                                      </p:cBhvr>
                                      <p:to>
                                        <p:strVal val="visible"/>
                                      </p:to>
                                    </p:set>
                                    <p:anim calcmode="lin" valueType="num">
                                      <p:cBhvr additive="base">
                                        <p:cTn id="129" dur="500" fill="hold"/>
                                        <p:tgtEl>
                                          <p:spTgt spid="334951"/>
                                        </p:tgtEl>
                                        <p:attrNameLst>
                                          <p:attrName>ppt_x</p:attrName>
                                        </p:attrNameLst>
                                      </p:cBhvr>
                                      <p:tavLst>
                                        <p:tav tm="0">
                                          <p:val>
                                            <p:strVal val="#ppt_x"/>
                                          </p:val>
                                        </p:tav>
                                        <p:tav tm="100000">
                                          <p:val>
                                            <p:strVal val="#ppt_x"/>
                                          </p:val>
                                        </p:tav>
                                      </p:tavLst>
                                    </p:anim>
                                    <p:anim calcmode="lin" valueType="num">
                                      <p:cBhvr additive="base">
                                        <p:cTn id="130" dur="500" fill="hold"/>
                                        <p:tgtEl>
                                          <p:spTgt spid="334951"/>
                                        </p:tgtEl>
                                        <p:attrNameLst>
                                          <p:attrName>ppt_y</p:attrName>
                                        </p:attrNameLst>
                                      </p:cBhvr>
                                      <p:tavLst>
                                        <p:tav tm="0">
                                          <p:val>
                                            <p:strVal val="1+#ppt_h/2"/>
                                          </p:val>
                                        </p:tav>
                                        <p:tav tm="100000">
                                          <p:val>
                                            <p:strVal val="#ppt_y"/>
                                          </p:val>
                                        </p:tav>
                                      </p:tavLst>
                                    </p:anim>
                                  </p:childTnLst>
                                </p:cTn>
                              </p:par>
                            </p:childTnLst>
                          </p:cTn>
                        </p:par>
                        <p:par>
                          <p:cTn id="131" fill="hold" nodeType="afterGroup">
                            <p:stCondLst>
                              <p:cond delay="500"/>
                            </p:stCondLst>
                            <p:childTnLst>
                              <p:par>
                                <p:cTn id="132" presetID="1" presetClass="entr" presetSubtype="0" fill="hold" grpId="0" nodeType="afterEffect">
                                  <p:stCondLst>
                                    <p:cond delay="0"/>
                                  </p:stCondLst>
                                  <p:childTnLst>
                                    <p:set>
                                      <p:cBhvr>
                                        <p:cTn id="133" dur="1" fill="hold">
                                          <p:stCondLst>
                                            <p:cond delay="0"/>
                                          </p:stCondLst>
                                        </p:cTn>
                                        <p:tgtEl>
                                          <p:spTgt spid="334969"/>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334973"/>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nodeType="clickEffect">
                                  <p:stCondLst>
                                    <p:cond delay="0"/>
                                  </p:stCondLst>
                                  <p:childTnLst>
                                    <p:set>
                                      <p:cBhvr>
                                        <p:cTn id="139" dur="1" fill="hold">
                                          <p:stCondLst>
                                            <p:cond delay="0"/>
                                          </p:stCondLst>
                                        </p:cTn>
                                        <p:tgtEl>
                                          <p:spTgt spid="334986"/>
                                        </p:tgtEl>
                                        <p:attrNameLst>
                                          <p:attrName>style.visibility</p:attrName>
                                        </p:attrNameLst>
                                      </p:cBhvr>
                                      <p:to>
                                        <p:strVal val="visible"/>
                                      </p:to>
                                    </p:set>
                                  </p:childTnLst>
                                </p:cTn>
                              </p:par>
                              <p:par>
                                <p:cTn id="140" presetID="1" presetClass="entr" presetSubtype="0" fill="hold" nodeType="withEffect">
                                  <p:stCondLst>
                                    <p:cond delay="0"/>
                                  </p:stCondLst>
                                  <p:childTnLst>
                                    <p:set>
                                      <p:cBhvr>
                                        <p:cTn id="141" dur="1" fill="hold">
                                          <p:stCondLst>
                                            <p:cond delay="0"/>
                                          </p:stCondLst>
                                        </p:cTn>
                                        <p:tgtEl>
                                          <p:spTgt spid="334987"/>
                                        </p:tgtEl>
                                        <p:attrNameLst>
                                          <p:attrName>style.visibility</p:attrName>
                                        </p:attrNameLst>
                                      </p:cBhvr>
                                      <p:to>
                                        <p:strVal val="visible"/>
                                      </p:to>
                                    </p:set>
                                  </p:childTnLst>
                                </p:cTn>
                              </p:par>
                              <p:par>
                                <p:cTn id="142" presetID="1" presetClass="entr" presetSubtype="0" fill="hold" nodeType="withEffect">
                                  <p:stCondLst>
                                    <p:cond delay="0"/>
                                  </p:stCondLst>
                                  <p:childTnLst>
                                    <p:set>
                                      <p:cBhvr>
                                        <p:cTn id="143" dur="1" fill="hold">
                                          <p:stCondLst>
                                            <p:cond delay="0"/>
                                          </p:stCondLst>
                                        </p:cTn>
                                        <p:tgtEl>
                                          <p:spTgt spid="335019"/>
                                        </p:tgtEl>
                                        <p:attrNameLst>
                                          <p:attrName>style.visibility</p:attrName>
                                        </p:attrNameLst>
                                      </p:cBhvr>
                                      <p:to>
                                        <p:strVal val="visible"/>
                                      </p:to>
                                    </p:se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1" presetClass="entr" presetSubtype="0" fill="hold" grpId="0" nodeType="clickEffect">
                                  <p:stCondLst>
                                    <p:cond delay="0"/>
                                  </p:stCondLst>
                                  <p:childTnLst>
                                    <p:set>
                                      <p:cBhvr>
                                        <p:cTn id="147" dur="1" fill="hold">
                                          <p:stCondLst>
                                            <p:cond delay="0"/>
                                          </p:stCondLst>
                                        </p:cTn>
                                        <p:tgtEl>
                                          <p:spTgt spid="334988"/>
                                        </p:tgtEl>
                                        <p:attrNameLst>
                                          <p:attrName>style.visibility</p:attrName>
                                        </p:attrNameLst>
                                      </p:cBhvr>
                                      <p:to>
                                        <p:strVal val="visible"/>
                                      </p:to>
                                    </p:set>
                                  </p:childTnLst>
                                </p:cTn>
                              </p:par>
                              <p:par>
                                <p:cTn id="148" presetID="1" presetClass="entr" presetSubtype="0" fill="hold" nodeType="withEffect">
                                  <p:stCondLst>
                                    <p:cond delay="0"/>
                                  </p:stCondLst>
                                  <p:childTnLst>
                                    <p:set>
                                      <p:cBhvr>
                                        <p:cTn id="149" dur="1" fill="hold">
                                          <p:stCondLst>
                                            <p:cond delay="0"/>
                                          </p:stCondLst>
                                        </p:cTn>
                                        <p:tgtEl>
                                          <p:spTgt spid="335021"/>
                                        </p:tgtEl>
                                        <p:attrNameLst>
                                          <p:attrName>style.visibility</p:attrName>
                                        </p:attrNameLst>
                                      </p:cBhvr>
                                      <p:to>
                                        <p:strVal val="visible"/>
                                      </p:to>
                                    </p:set>
                                  </p:childTnLst>
                                </p:cTn>
                              </p:par>
                            </p:childTnLst>
                          </p:cTn>
                        </p:par>
                      </p:childTnLst>
                    </p:cTn>
                  </p:par>
                  <p:par>
                    <p:cTn id="150" fill="hold" nodeType="clickPar">
                      <p:stCondLst>
                        <p:cond delay="indefinite"/>
                      </p:stCondLst>
                      <p:childTnLst>
                        <p:par>
                          <p:cTn id="151" fill="hold" nodeType="withGroup">
                            <p:stCondLst>
                              <p:cond delay="0"/>
                            </p:stCondLst>
                            <p:childTnLst>
                              <p:par>
                                <p:cTn id="152" presetID="1" presetClass="entr" presetSubtype="0" fill="hold" grpId="0" nodeType="clickEffect">
                                  <p:stCondLst>
                                    <p:cond delay="0"/>
                                  </p:stCondLst>
                                  <p:childTnLst>
                                    <p:set>
                                      <p:cBhvr>
                                        <p:cTn id="153" dur="1" fill="hold">
                                          <p:stCondLst>
                                            <p:cond delay="0"/>
                                          </p:stCondLst>
                                        </p:cTn>
                                        <p:tgtEl>
                                          <p:spTgt spid="334989"/>
                                        </p:tgtEl>
                                        <p:attrNameLst>
                                          <p:attrName>style.visibility</p:attrName>
                                        </p:attrNameLst>
                                      </p:cBhvr>
                                      <p:to>
                                        <p:strVal val="visible"/>
                                      </p:to>
                                    </p:set>
                                  </p:childTnLst>
                                </p:cTn>
                              </p:par>
                              <p:par>
                                <p:cTn id="154" presetID="1" presetClass="entr" presetSubtype="0" fill="hold" nodeType="withEffect">
                                  <p:stCondLst>
                                    <p:cond delay="0"/>
                                  </p:stCondLst>
                                  <p:childTnLst>
                                    <p:set>
                                      <p:cBhvr>
                                        <p:cTn id="155" dur="1" fill="hold">
                                          <p:stCondLst>
                                            <p:cond delay="0"/>
                                          </p:stCondLst>
                                        </p:cTn>
                                        <p:tgtEl>
                                          <p:spTgt spid="335013"/>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334992"/>
                                        </p:tgtEl>
                                        <p:attrNameLst>
                                          <p:attrName>style.visibility</p:attrName>
                                        </p:attrNameLst>
                                      </p:cBhvr>
                                      <p:to>
                                        <p:strVal val="visible"/>
                                      </p:to>
                                    </p:set>
                                  </p:childTnLst>
                                </p:cTn>
                              </p:par>
                              <p:par>
                                <p:cTn id="158" presetID="2" presetClass="entr" presetSubtype="4" fill="hold" grpId="0" nodeType="withEffect">
                                  <p:stCondLst>
                                    <p:cond delay="0"/>
                                  </p:stCondLst>
                                  <p:childTnLst>
                                    <p:set>
                                      <p:cBhvr>
                                        <p:cTn id="159" dur="1" fill="hold">
                                          <p:stCondLst>
                                            <p:cond delay="0"/>
                                          </p:stCondLst>
                                        </p:cTn>
                                        <p:tgtEl>
                                          <p:spTgt spid="335014"/>
                                        </p:tgtEl>
                                        <p:attrNameLst>
                                          <p:attrName>style.visibility</p:attrName>
                                        </p:attrNameLst>
                                      </p:cBhvr>
                                      <p:to>
                                        <p:strVal val="visible"/>
                                      </p:to>
                                    </p:set>
                                    <p:anim calcmode="lin" valueType="num">
                                      <p:cBhvr additive="base">
                                        <p:cTn id="160" dur="500" fill="hold"/>
                                        <p:tgtEl>
                                          <p:spTgt spid="335014"/>
                                        </p:tgtEl>
                                        <p:attrNameLst>
                                          <p:attrName>ppt_x</p:attrName>
                                        </p:attrNameLst>
                                      </p:cBhvr>
                                      <p:tavLst>
                                        <p:tav tm="0">
                                          <p:val>
                                            <p:strVal val="#ppt_x"/>
                                          </p:val>
                                        </p:tav>
                                        <p:tav tm="100000">
                                          <p:val>
                                            <p:strVal val="#ppt_x"/>
                                          </p:val>
                                        </p:tav>
                                      </p:tavLst>
                                    </p:anim>
                                    <p:anim calcmode="lin" valueType="num">
                                      <p:cBhvr additive="base">
                                        <p:cTn id="161" dur="500" fill="hold"/>
                                        <p:tgtEl>
                                          <p:spTgt spid="335014"/>
                                        </p:tgtEl>
                                        <p:attrNameLst>
                                          <p:attrName>ppt_y</p:attrName>
                                        </p:attrNameLst>
                                      </p:cBhvr>
                                      <p:tavLst>
                                        <p:tav tm="0">
                                          <p:val>
                                            <p:strVal val="1+#ppt_h/2"/>
                                          </p:val>
                                        </p:tav>
                                        <p:tav tm="100000">
                                          <p:val>
                                            <p:strVal val="#ppt_y"/>
                                          </p:val>
                                        </p:tav>
                                      </p:tavLst>
                                    </p:anim>
                                  </p:childTnLst>
                                </p:cTn>
                              </p:par>
                            </p:childTnLst>
                          </p:cTn>
                        </p:par>
                      </p:childTnLst>
                    </p:cTn>
                  </p:par>
                  <p:par>
                    <p:cTn id="162" fill="hold" nodeType="clickPar">
                      <p:stCondLst>
                        <p:cond delay="indefinite"/>
                      </p:stCondLst>
                      <p:childTnLst>
                        <p:par>
                          <p:cTn id="163" fill="hold" nodeType="withGroup">
                            <p:stCondLst>
                              <p:cond delay="0"/>
                            </p:stCondLst>
                            <p:childTnLst>
                              <p:par>
                                <p:cTn id="164" presetID="1" presetClass="entr" presetSubtype="0" fill="hold" grpId="0" nodeType="clickEffect">
                                  <p:stCondLst>
                                    <p:cond delay="0"/>
                                  </p:stCondLst>
                                  <p:childTnLst>
                                    <p:set>
                                      <p:cBhvr>
                                        <p:cTn id="165" dur="1" fill="hold">
                                          <p:stCondLst>
                                            <p:cond delay="0"/>
                                          </p:stCondLst>
                                        </p:cTn>
                                        <p:tgtEl>
                                          <p:spTgt spid="335015"/>
                                        </p:tgtEl>
                                        <p:attrNameLst>
                                          <p:attrName>style.visibility</p:attrName>
                                        </p:attrNameLst>
                                      </p:cBhvr>
                                      <p:to>
                                        <p:strVal val="visible"/>
                                      </p:to>
                                    </p:set>
                                  </p:childTnLst>
                                </p:cTn>
                              </p:par>
                              <p:par>
                                <p:cTn id="166" presetID="1" presetClass="entr" presetSubtype="0" fill="hold" grpId="0" nodeType="withEffect">
                                  <p:stCondLst>
                                    <p:cond delay="0"/>
                                  </p:stCondLst>
                                  <p:childTnLst>
                                    <p:set>
                                      <p:cBhvr>
                                        <p:cTn id="167" dur="1" fill="hold">
                                          <p:stCondLst>
                                            <p:cond delay="0"/>
                                          </p:stCondLst>
                                        </p:cTn>
                                        <p:tgtEl>
                                          <p:spTgt spid="335016"/>
                                        </p:tgtEl>
                                        <p:attrNameLst>
                                          <p:attrName>style.visibility</p:attrName>
                                        </p:attrNameLst>
                                      </p:cBhvr>
                                      <p:to>
                                        <p:strVal val="visible"/>
                                      </p:to>
                                    </p:set>
                                  </p:childTnLst>
                                </p:cTn>
                              </p:par>
                              <p:par>
                                <p:cTn id="168" presetID="1" presetClass="entr" presetSubtype="0" fill="hold" nodeType="withEffect">
                                  <p:stCondLst>
                                    <p:cond delay="0"/>
                                  </p:stCondLst>
                                  <p:childTnLst>
                                    <p:set>
                                      <p:cBhvr>
                                        <p:cTn id="169" dur="1" fill="hold">
                                          <p:stCondLst>
                                            <p:cond delay="0"/>
                                          </p:stCondLst>
                                        </p:cTn>
                                        <p:tgtEl>
                                          <p:spTgt spid="334990"/>
                                        </p:tgtEl>
                                        <p:attrNameLst>
                                          <p:attrName>style.visibility</p:attrName>
                                        </p:attrNameLst>
                                      </p:cBhvr>
                                      <p:to>
                                        <p:strVal val="visible"/>
                                      </p:to>
                                    </p:set>
                                  </p:childTnLst>
                                </p:cTn>
                              </p:par>
                              <p:par>
                                <p:cTn id="170" presetID="2" presetClass="entr" presetSubtype="4" fill="hold" grpId="0" nodeType="withEffect">
                                  <p:stCondLst>
                                    <p:cond delay="0"/>
                                  </p:stCondLst>
                                  <p:childTnLst>
                                    <p:set>
                                      <p:cBhvr>
                                        <p:cTn id="171" dur="1" fill="hold">
                                          <p:stCondLst>
                                            <p:cond delay="0"/>
                                          </p:stCondLst>
                                        </p:cTn>
                                        <p:tgtEl>
                                          <p:spTgt spid="334991"/>
                                        </p:tgtEl>
                                        <p:attrNameLst>
                                          <p:attrName>style.visibility</p:attrName>
                                        </p:attrNameLst>
                                      </p:cBhvr>
                                      <p:to>
                                        <p:strVal val="visible"/>
                                      </p:to>
                                    </p:set>
                                    <p:anim calcmode="lin" valueType="num">
                                      <p:cBhvr additive="base">
                                        <p:cTn id="172" dur="500" fill="hold"/>
                                        <p:tgtEl>
                                          <p:spTgt spid="334991"/>
                                        </p:tgtEl>
                                        <p:attrNameLst>
                                          <p:attrName>ppt_x</p:attrName>
                                        </p:attrNameLst>
                                      </p:cBhvr>
                                      <p:tavLst>
                                        <p:tav tm="0">
                                          <p:val>
                                            <p:strVal val="#ppt_x"/>
                                          </p:val>
                                        </p:tav>
                                        <p:tav tm="100000">
                                          <p:val>
                                            <p:strVal val="#ppt_x"/>
                                          </p:val>
                                        </p:tav>
                                      </p:tavLst>
                                    </p:anim>
                                    <p:anim calcmode="lin" valueType="num">
                                      <p:cBhvr additive="base">
                                        <p:cTn id="173" dur="500" fill="hold"/>
                                        <p:tgtEl>
                                          <p:spTgt spid="334991"/>
                                        </p:tgtEl>
                                        <p:attrNameLst>
                                          <p:attrName>ppt_y</p:attrName>
                                        </p:attrNameLst>
                                      </p:cBhvr>
                                      <p:tavLst>
                                        <p:tav tm="0">
                                          <p:val>
                                            <p:strVal val="1+#ppt_h/2"/>
                                          </p:val>
                                        </p:tav>
                                        <p:tav tm="100000">
                                          <p:val>
                                            <p:strVal val="#ppt_y"/>
                                          </p:val>
                                        </p:tav>
                                      </p:tavLst>
                                    </p:anim>
                                  </p:childTnLst>
                                </p:cTn>
                              </p:par>
                            </p:childTnLst>
                          </p:cTn>
                        </p:par>
                        <p:par>
                          <p:cTn id="174" fill="hold" nodeType="afterGroup">
                            <p:stCondLst>
                              <p:cond delay="500"/>
                            </p:stCondLst>
                            <p:childTnLst>
                              <p:par>
                                <p:cTn id="175" presetID="1" presetClass="entr" presetSubtype="0" fill="hold" grpId="0" nodeType="afterEffect">
                                  <p:stCondLst>
                                    <p:cond delay="0"/>
                                  </p:stCondLst>
                                  <p:childTnLst>
                                    <p:set>
                                      <p:cBhvr>
                                        <p:cTn id="176" dur="1" fill="hold">
                                          <p:stCondLst>
                                            <p:cond delay="0"/>
                                          </p:stCondLst>
                                        </p:cTn>
                                        <p:tgtEl>
                                          <p:spTgt spid="335017"/>
                                        </p:tgtEl>
                                        <p:attrNameLst>
                                          <p:attrName>style.visibility</p:attrName>
                                        </p:attrNameLst>
                                      </p:cBhvr>
                                      <p:to>
                                        <p:strVal val="visible"/>
                                      </p:to>
                                    </p:set>
                                  </p:childTnLst>
                                </p:cTn>
                              </p:par>
                              <p:par>
                                <p:cTn id="177" presetID="1" presetClass="entr" presetSubtype="0" fill="hold" nodeType="withEffect">
                                  <p:stCondLst>
                                    <p:cond delay="0"/>
                                  </p:stCondLst>
                                  <p:childTnLst>
                                    <p:set>
                                      <p:cBhvr>
                                        <p:cTn id="178" dur="1" fill="hold">
                                          <p:stCondLst>
                                            <p:cond delay="0"/>
                                          </p:stCondLst>
                                        </p:cTn>
                                        <p:tgtEl>
                                          <p:spTgt spid="334995"/>
                                        </p:tgtEl>
                                        <p:attrNameLst>
                                          <p:attrName>style.visibility</p:attrName>
                                        </p:attrNameLst>
                                      </p:cBhvr>
                                      <p:to>
                                        <p:strVal val="visible"/>
                                      </p:to>
                                    </p:set>
                                  </p:childTnLst>
                                </p:cTn>
                              </p:par>
                              <p:par>
                                <p:cTn id="179" presetID="1" presetClass="entr" presetSubtype="0" fill="hold" nodeType="withEffect">
                                  <p:stCondLst>
                                    <p:cond delay="0"/>
                                  </p:stCondLst>
                                  <p:childTnLst>
                                    <p:set>
                                      <p:cBhvr>
                                        <p:cTn id="180" dur="1" fill="hold">
                                          <p:stCondLst>
                                            <p:cond delay="0"/>
                                          </p:stCondLst>
                                        </p:cTn>
                                        <p:tgtEl>
                                          <p:spTgt spid="3350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857" grpId="0" animBg="1"/>
      <p:bldP spid="334858" grpId="0"/>
      <p:bldP spid="334874" grpId="0"/>
      <p:bldP spid="334879" grpId="0"/>
      <p:bldP spid="334895" grpId="0"/>
      <p:bldP spid="334899" grpId="0" animBg="1"/>
      <p:bldP spid="334903" grpId="0"/>
      <p:bldP spid="334904" grpId="0"/>
      <p:bldP spid="334905" grpId="0" animBg="1"/>
      <p:bldP spid="334906" grpId="0"/>
      <p:bldP spid="334921" grpId="0"/>
      <p:bldP spid="334922" grpId="0"/>
      <p:bldP spid="334932" grpId="0"/>
      <p:bldP spid="334940" grpId="0"/>
      <p:bldP spid="334941" grpId="0"/>
      <p:bldP spid="334933" grpId="0" animBg="1"/>
      <p:bldP spid="334935" grpId="0" animBg="1"/>
      <p:bldP spid="334936" grpId="0" animBg="1"/>
      <p:bldP spid="334937" grpId="0" animBg="1"/>
      <p:bldP spid="334944" grpId="0" animBg="1"/>
      <p:bldP spid="334945" grpId="0"/>
      <p:bldP spid="334946" grpId="0"/>
      <p:bldP spid="334947" grpId="0"/>
      <p:bldP spid="334951" grpId="0"/>
      <p:bldP spid="334983" grpId="0"/>
      <p:bldP spid="334985" grpId="0"/>
      <p:bldP spid="334971" grpId="0" animBg="1"/>
      <p:bldP spid="334969" grpId="0" animBg="1"/>
      <p:bldP spid="334988" grpId="0"/>
      <p:bldP spid="334989" grpId="0"/>
      <p:bldP spid="334991" grpId="0"/>
      <p:bldP spid="335014" grpId="0"/>
      <p:bldP spid="335015" grpId="0"/>
      <p:bldP spid="335016" grpId="0" animBg="1"/>
      <p:bldP spid="335017"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4" name="Rectangle 2"/>
          <p:cNvSpPr>
            <a:spLocks noGrp="1" noChangeArrowheads="1"/>
          </p:cNvSpPr>
          <p:nvPr>
            <p:ph type="title"/>
          </p:nvPr>
        </p:nvSpPr>
        <p:spPr>
          <a:xfrm>
            <a:off x="935037" y="462450"/>
            <a:ext cx="3240000" cy="396000"/>
          </a:xfrm>
          <a:solidFill>
            <a:srgbClr val="FFFF00"/>
          </a:solidFill>
          <a:ln/>
        </p:spPr>
        <p:txBody>
          <a:bodyPr/>
          <a:lstStyle/>
          <a:p>
            <a:r>
              <a:rPr lang="en-US" altLang="ru-RU" sz="2000" dirty="0" smtClean="0"/>
              <a:t> </a:t>
            </a:r>
            <a:r>
              <a:rPr lang="en-US" sz="2000" b="1" dirty="0">
                <a:solidFill>
                  <a:srgbClr val="FF0000"/>
                </a:solidFill>
                <a:latin typeface="Arial" charset="0"/>
                <a:cs typeface="Arial" charset="0"/>
              </a:rPr>
              <a:t>Section</a:t>
            </a:r>
            <a:r>
              <a:rPr lang="en-US" altLang="ru-RU" sz="2000" b="1" dirty="0" smtClean="0"/>
              <a:t> </a:t>
            </a:r>
            <a:r>
              <a:rPr lang="en-US" altLang="ru-RU" sz="2000" b="1" dirty="0">
                <a:solidFill>
                  <a:srgbClr val="FF0000"/>
                </a:solidFill>
              </a:rPr>
              <a:t>4</a:t>
            </a:r>
            <a:r>
              <a:rPr lang="ru-RU" altLang="ru-RU" sz="1800" dirty="0" smtClean="0"/>
              <a:t> </a:t>
            </a:r>
            <a:r>
              <a:rPr lang="en-US" altLang="ru-RU" sz="1800" dirty="0">
                <a:solidFill>
                  <a:srgbClr val="FF0000"/>
                </a:solidFill>
              </a:rPr>
              <a:t>(continuation</a:t>
            </a:r>
            <a:r>
              <a:rPr lang="ru-RU" altLang="ru-RU" sz="1800" dirty="0">
                <a:solidFill>
                  <a:srgbClr val="FF0000"/>
                </a:solidFill>
              </a:rPr>
              <a:t> </a:t>
            </a:r>
            <a:r>
              <a:rPr lang="en-US" altLang="ru-RU" sz="1800" dirty="0" smtClean="0">
                <a:solidFill>
                  <a:srgbClr val="FF0000"/>
                </a:solidFill>
              </a:rPr>
              <a:t>4.3</a:t>
            </a:r>
            <a:r>
              <a:rPr lang="ru-RU" altLang="ru-RU" sz="1800" dirty="0" smtClean="0">
                <a:solidFill>
                  <a:srgbClr val="FF0000"/>
                </a:solidFill>
              </a:rPr>
              <a:t>) </a:t>
            </a:r>
            <a:endParaRPr lang="ru-RU" altLang="ru-RU" sz="1600" dirty="0">
              <a:solidFill>
                <a:srgbClr val="FF0000"/>
              </a:solidFill>
            </a:endParaRPr>
          </a:p>
        </p:txBody>
      </p:sp>
      <p:sp>
        <p:nvSpPr>
          <p:cNvPr id="335877" name="Oval 5"/>
          <p:cNvSpPr>
            <a:spLocks noChangeArrowheads="1"/>
          </p:cNvSpPr>
          <p:nvPr/>
        </p:nvSpPr>
        <p:spPr bwMode="auto">
          <a:xfrm>
            <a:off x="495300" y="1039329"/>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ru-RU" altLang="ru-RU" sz="1000" dirty="0">
                <a:solidFill>
                  <a:srgbClr val="000000"/>
                </a:solidFill>
                <a:latin typeface="Arial" charset="0"/>
              </a:rPr>
              <a:t>5</a:t>
            </a:r>
          </a:p>
        </p:txBody>
      </p:sp>
      <p:sp>
        <p:nvSpPr>
          <p:cNvPr id="335878" name="Text Box 6"/>
          <p:cNvSpPr txBox="1">
            <a:spLocks noChangeArrowheads="1"/>
          </p:cNvSpPr>
          <p:nvPr/>
        </p:nvSpPr>
        <p:spPr bwMode="auto">
          <a:xfrm>
            <a:off x="765175" y="989538"/>
            <a:ext cx="3403496" cy="564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200" dirty="0" smtClean="0">
                <a:solidFill>
                  <a:srgbClr val="000000"/>
                </a:solidFill>
                <a:latin typeface="Times New Roman" pitchFamily="18" charset="0"/>
                <a:cs typeface="Times New Roman" pitchFamily="18" charset="0"/>
              </a:rPr>
              <a:t> the</a:t>
            </a:r>
            <a:r>
              <a:rPr lang="en-US" altLang="ru-RU" sz="11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a:cs typeface="Times New Roman" pitchFamily="18" charset="0"/>
              </a:rPr>
              <a:t>location of the points</a:t>
            </a:r>
            <a:r>
              <a:rPr lang="ru-RU" altLang="ru-RU" sz="1000" dirty="0" smtClean="0">
                <a:solidFill>
                  <a:srgbClr val="000000"/>
                </a:solidFill>
                <a:latin typeface="Arial"/>
                <a:cs typeface="Times New Roman" pitchFamily="18" charset="0"/>
              </a:rPr>
              <a:t> </a:t>
            </a:r>
            <a:r>
              <a:rPr lang="en-US" altLang="ru-RU" sz="1200" i="1" dirty="0" smtClean="0">
                <a:solidFill>
                  <a:srgbClr val="000000"/>
                </a:solidFill>
                <a:latin typeface="Times New Roman" pitchFamily="18" charset="0"/>
                <a:cs typeface="Times New Roman" pitchFamily="18" charset="0"/>
              </a:rPr>
              <a:t>A</a:t>
            </a:r>
            <a:r>
              <a:rPr lang="en-US" altLang="ru-RU" sz="1200" dirty="0" smtClean="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200" dirty="0">
                <a:solidFill>
                  <a:srgbClr val="000000"/>
                </a:solidFill>
                <a:latin typeface="Times New Roman" pitchFamily="18" charset="0"/>
                <a:cs typeface="Times New Roman" pitchFamily="18" charset="0"/>
              </a:rPr>
              <a:t>.</a:t>
            </a:r>
            <a:endParaRPr lang="en-US" altLang="ru-RU" sz="1200" dirty="0">
              <a:solidFill>
                <a:srgbClr val="000000"/>
              </a:solidFill>
              <a:latin typeface="Times New Roman" pitchFamily="18" charset="0"/>
              <a:cs typeface="Times New Roman" pitchFamily="18" charset="0"/>
            </a:endParaRPr>
          </a:p>
          <a:p>
            <a:r>
              <a:rPr lang="en-US" altLang="ru-RU" sz="1000" dirty="0" smtClean="0">
                <a:solidFill>
                  <a:srgbClr val="000000"/>
                </a:solidFill>
                <a:latin typeface="Arial" charset="0"/>
              </a:rPr>
              <a:t>Define:</a:t>
            </a:r>
            <a:r>
              <a:rPr lang="en-US" altLang="ru-RU" sz="1000" b="1" dirty="0" smtClean="0">
                <a:solidFill>
                  <a:srgbClr val="000000"/>
                </a:solidFill>
                <a:latin typeface="Arial" charset="0"/>
              </a:rPr>
              <a:t>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C</a:t>
            </a:r>
            <a:r>
              <a:rPr lang="en-US" altLang="ru-RU" sz="1200" i="1" baseline="-25000" dirty="0" smtClean="0">
                <a:solidFill>
                  <a:srgbClr val="000000"/>
                </a:solidFill>
                <a:latin typeface="Times New Roman" pitchFamily="18" charset="0"/>
                <a:cs typeface="Times New Roman" pitchFamily="18" charset="0"/>
              </a:rPr>
              <a:t>.</a:t>
            </a:r>
            <a:endParaRPr lang="ru-RU" altLang="ru-RU" sz="1200" i="1" baseline="-25000" dirty="0">
              <a:solidFill>
                <a:srgbClr val="000000"/>
              </a:solidFill>
              <a:latin typeface="Times New Roman" pitchFamily="18" charset="0"/>
              <a:cs typeface="Times New Roman" pitchFamily="18" charset="0"/>
            </a:endParaRPr>
          </a:p>
          <a:p>
            <a:endParaRPr lang="ru-RU" altLang="ru-RU" sz="1000" i="1" baseline="-25000" dirty="0">
              <a:solidFill>
                <a:srgbClr val="000000"/>
              </a:solidFill>
              <a:latin typeface="Arial" charset="0"/>
            </a:endParaRPr>
          </a:p>
        </p:txBody>
      </p:sp>
      <p:sp>
        <p:nvSpPr>
          <p:cNvPr id="335893" name="Text Box 21"/>
          <p:cNvSpPr txBox="1">
            <a:spLocks noChangeArrowheads="1"/>
          </p:cNvSpPr>
          <p:nvPr/>
        </p:nvSpPr>
        <p:spPr bwMode="auto">
          <a:xfrm>
            <a:off x="1386702" y="1485900"/>
            <a:ext cx="324159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lgn="just"/>
            <a:r>
              <a:rPr lang="ru-RU" altLang="ru-RU" sz="1000" dirty="0">
                <a:solidFill>
                  <a:srgbClr val="000000"/>
                </a:solidFill>
              </a:rPr>
              <a:t>1) </a:t>
            </a:r>
            <a:r>
              <a:rPr lang="en-US" altLang="ru-RU" sz="1000" dirty="0" smtClean="0">
                <a:solidFill>
                  <a:srgbClr val="000000"/>
                </a:solidFill>
              </a:rPr>
              <a:t>The Instantaneous </a:t>
            </a:r>
            <a:r>
              <a:rPr lang="en-US" altLang="ru-RU" sz="1000" dirty="0">
                <a:solidFill>
                  <a:srgbClr val="000000"/>
                </a:solidFill>
              </a:rPr>
              <a:t>center is on the perpendicular to</a:t>
            </a:r>
          </a:p>
          <a:p>
            <a:pPr algn="just"/>
            <a:r>
              <a:rPr lang="en-US" altLang="ru-RU" sz="1000" dirty="0">
                <a:solidFill>
                  <a:srgbClr val="000000"/>
                </a:solidFill>
              </a:rPr>
              <a:t> the vector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A</a:t>
            </a:r>
            <a:r>
              <a:rPr lang="en-US" altLang="ru-RU" sz="1200" i="1" dirty="0" smtClean="0">
                <a:solidFill>
                  <a:srgbClr val="000000"/>
                </a:solidFill>
                <a:latin typeface="Times New Roman" pitchFamily="18" charset="0"/>
                <a:cs typeface="Times New Roman" pitchFamily="18" charset="0"/>
              </a:rPr>
              <a:t> </a:t>
            </a:r>
            <a:r>
              <a:rPr lang="en-US" altLang="ru-RU" sz="1000" dirty="0" smtClean="0">
                <a:solidFill>
                  <a:srgbClr val="000000"/>
                </a:solidFill>
              </a:rPr>
              <a:t>and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B.</a:t>
            </a:r>
            <a:r>
              <a:rPr lang="en-US" altLang="ru-RU" sz="1200" i="1" baseline="-25000" dirty="0" smtClean="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 </a:t>
            </a:r>
            <a:r>
              <a:rPr lang="en-US" altLang="ru-RU" sz="1000" dirty="0" smtClean="0">
                <a:solidFill>
                  <a:srgbClr val="000000"/>
                </a:solidFill>
              </a:rPr>
              <a:t>This point lies in infinity.</a:t>
            </a:r>
            <a:endParaRPr lang="ru-RU" altLang="ru-RU" sz="1200" dirty="0">
              <a:solidFill>
                <a:srgbClr val="000000"/>
              </a:solidFill>
            </a:endParaRPr>
          </a:p>
        </p:txBody>
      </p:sp>
      <p:sp>
        <p:nvSpPr>
          <p:cNvPr id="335894" name="Text Box 22"/>
          <p:cNvSpPr txBox="1">
            <a:spLocks noChangeArrowheads="1"/>
          </p:cNvSpPr>
          <p:nvPr/>
        </p:nvSpPr>
        <p:spPr bwMode="auto">
          <a:xfrm>
            <a:off x="1450490" y="1883965"/>
            <a:ext cx="3464410" cy="656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dirty="0">
                <a:solidFill>
                  <a:srgbClr val="000000"/>
                </a:solidFill>
              </a:rPr>
              <a:t>2) </a:t>
            </a:r>
            <a:r>
              <a:rPr lang="en-US" sz="1000" dirty="0">
                <a:solidFill>
                  <a:srgbClr val="000000"/>
                </a:solidFill>
              </a:rPr>
              <a:t>This state of motion is </a:t>
            </a:r>
            <a:r>
              <a:rPr lang="en-US" sz="1000" dirty="0" smtClean="0">
                <a:solidFill>
                  <a:srgbClr val="000000"/>
                </a:solidFill>
              </a:rPr>
              <a:t>called </a:t>
            </a:r>
            <a:r>
              <a:rPr lang="en-US" sz="1000" dirty="0">
                <a:solidFill>
                  <a:srgbClr val="000000"/>
                </a:solidFill>
              </a:rPr>
              <a:t>instantaneous translation. </a:t>
            </a:r>
            <a:endParaRPr lang="en-US" sz="1000" dirty="0" smtClean="0">
              <a:solidFill>
                <a:srgbClr val="000000"/>
              </a:solidFill>
            </a:endParaRPr>
          </a:p>
          <a:p>
            <a:r>
              <a:rPr lang="en-US" sz="1000" dirty="0" smtClean="0">
                <a:solidFill>
                  <a:srgbClr val="000000"/>
                </a:solidFill>
              </a:rPr>
              <a:t>The </a:t>
            </a:r>
            <a:r>
              <a:rPr lang="en-US" sz="1000" dirty="0">
                <a:solidFill>
                  <a:srgbClr val="000000"/>
                </a:solidFill>
              </a:rPr>
              <a:t>angular velocity of the body </a:t>
            </a:r>
            <a:endParaRPr lang="en-US" sz="1000" dirty="0" smtClean="0">
              <a:solidFill>
                <a:srgbClr val="000000"/>
              </a:solidFill>
            </a:endParaRPr>
          </a:p>
          <a:p>
            <a:r>
              <a:rPr lang="en-US" sz="1000" dirty="0" smtClean="0">
                <a:solidFill>
                  <a:srgbClr val="000000"/>
                </a:solidFill>
              </a:rPr>
              <a:t>at </a:t>
            </a:r>
            <a:r>
              <a:rPr lang="en-US" sz="1000" dirty="0">
                <a:solidFill>
                  <a:srgbClr val="000000"/>
                </a:solidFill>
              </a:rPr>
              <a:t>the given instant is zero.</a:t>
            </a:r>
            <a:endParaRPr lang="ru-RU" sz="1000" dirty="0">
              <a:solidFill>
                <a:srgbClr val="000000"/>
              </a:solidFill>
            </a:endParaRPr>
          </a:p>
          <a:p>
            <a:endParaRPr lang="ru-RU" altLang="ru-RU" sz="1000" i="1" baseline="-25000" dirty="0">
              <a:solidFill>
                <a:srgbClr val="000000"/>
              </a:solidFill>
            </a:endParaRPr>
          </a:p>
        </p:txBody>
      </p:sp>
      <p:graphicFrame>
        <p:nvGraphicFramePr>
          <p:cNvPr id="335895" name="Object 23"/>
          <p:cNvGraphicFramePr>
            <a:graphicFrameLocks noChangeAspect="1"/>
          </p:cNvGraphicFramePr>
          <p:nvPr>
            <p:extLst>
              <p:ext uri="{D42A27DB-BD31-4B8C-83A1-F6EECF244321}">
                <p14:modId xmlns:p14="http://schemas.microsoft.com/office/powerpoint/2010/main" val="11657433"/>
              </p:ext>
            </p:extLst>
          </p:nvPr>
        </p:nvGraphicFramePr>
        <p:xfrm>
          <a:off x="3525838" y="2757488"/>
          <a:ext cx="800100" cy="228600"/>
        </p:xfrm>
        <a:graphic>
          <a:graphicData uri="http://schemas.openxmlformats.org/presentationml/2006/ole">
            <mc:AlternateContent xmlns:mc="http://schemas.openxmlformats.org/markup-compatibility/2006">
              <mc:Choice xmlns:v="urn:schemas-microsoft-com:vml" Requires="v">
                <p:oleObj spid="_x0000_s1462346" name="Equation" r:id="rId3" imgW="799920" imgH="228600" progId="Equation.DSMT4">
                  <p:embed/>
                </p:oleObj>
              </mc:Choice>
              <mc:Fallback>
                <p:oleObj name="Equation" r:id="rId3" imgW="799920" imgH="228600" progId="Equation.DSMT4">
                  <p:embed/>
                  <p:pic>
                    <p:nvPicPr>
                      <p:cNvPr id="0" name=""/>
                      <p:cNvPicPr>
                        <a:picLocks noChangeAspect="1" noChangeArrowheads="1"/>
                      </p:cNvPicPr>
                      <p:nvPr/>
                    </p:nvPicPr>
                    <p:blipFill>
                      <a:blip r:embed="rId4"/>
                      <a:srcRect/>
                      <a:stretch>
                        <a:fillRect/>
                      </a:stretch>
                    </p:blipFill>
                    <p:spPr bwMode="auto">
                      <a:xfrm>
                        <a:off x="3525838" y="2757488"/>
                        <a:ext cx="8001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896" name="Object 24"/>
          <p:cNvGraphicFramePr>
            <a:graphicFrameLocks noChangeAspect="1"/>
          </p:cNvGraphicFramePr>
          <p:nvPr>
            <p:extLst>
              <p:ext uri="{D42A27DB-BD31-4B8C-83A1-F6EECF244321}">
                <p14:modId xmlns:p14="http://schemas.microsoft.com/office/powerpoint/2010/main" val="2393137060"/>
              </p:ext>
            </p:extLst>
          </p:nvPr>
        </p:nvGraphicFramePr>
        <p:xfrm>
          <a:off x="3489325" y="2146300"/>
          <a:ext cx="1041400" cy="393700"/>
        </p:xfrm>
        <a:graphic>
          <a:graphicData uri="http://schemas.openxmlformats.org/presentationml/2006/ole">
            <mc:AlternateContent xmlns:mc="http://schemas.openxmlformats.org/markup-compatibility/2006">
              <mc:Choice xmlns:v="urn:schemas-microsoft-com:vml" Requires="v">
                <p:oleObj spid="_x0000_s1462347" name="Equation" r:id="rId5" imgW="1041120" imgH="393480" progId="Equation.DSMT4">
                  <p:embed/>
                </p:oleObj>
              </mc:Choice>
              <mc:Fallback>
                <p:oleObj name="Equation" r:id="rId5" imgW="1041120" imgH="393480" progId="Equation.DSMT4">
                  <p:embed/>
                  <p:pic>
                    <p:nvPicPr>
                      <p:cNvPr id="0" name=""/>
                      <p:cNvPicPr>
                        <a:picLocks noChangeAspect="1" noChangeArrowheads="1"/>
                      </p:cNvPicPr>
                      <p:nvPr/>
                    </p:nvPicPr>
                    <p:blipFill>
                      <a:blip r:embed="rId6"/>
                      <a:srcRect/>
                      <a:stretch>
                        <a:fillRect/>
                      </a:stretch>
                    </p:blipFill>
                    <p:spPr bwMode="auto">
                      <a:xfrm>
                        <a:off x="3489325" y="2146300"/>
                        <a:ext cx="10414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5904" name="Text Box 32"/>
          <p:cNvSpPr txBox="1">
            <a:spLocks noChangeArrowheads="1"/>
          </p:cNvSpPr>
          <p:nvPr/>
        </p:nvSpPr>
        <p:spPr bwMode="auto">
          <a:xfrm>
            <a:off x="1236663" y="2540000"/>
            <a:ext cx="382348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3) </a:t>
            </a:r>
            <a:r>
              <a:rPr lang="en-US" altLang="ru-RU" sz="1000" dirty="0" smtClean="0">
                <a:solidFill>
                  <a:srgbClr val="000000"/>
                </a:solidFill>
                <a:latin typeface="Arial" charset="0"/>
              </a:rPr>
              <a:t>T</a:t>
            </a:r>
            <a:r>
              <a:rPr lang="en-US" sz="1000" dirty="0" smtClean="0">
                <a:solidFill>
                  <a:srgbClr val="000000"/>
                </a:solidFill>
                <a:latin typeface="Arial" charset="0"/>
              </a:rPr>
              <a:t>he </a:t>
            </a:r>
            <a:r>
              <a:rPr lang="en-US" sz="1000" dirty="0">
                <a:solidFill>
                  <a:srgbClr val="000000"/>
                </a:solidFill>
                <a:latin typeface="Arial" charset="0"/>
              </a:rPr>
              <a:t>velocities of all points of the body are equal in magnitude </a:t>
            </a:r>
            <a:endParaRPr lang="en-US" sz="1000" dirty="0" smtClean="0">
              <a:solidFill>
                <a:srgbClr val="000000"/>
              </a:solidFill>
              <a:latin typeface="Arial" charset="0"/>
            </a:endParaRPr>
          </a:p>
          <a:p>
            <a:r>
              <a:rPr lang="en-US" sz="1000" dirty="0" smtClean="0">
                <a:solidFill>
                  <a:srgbClr val="000000"/>
                </a:solidFill>
                <a:latin typeface="Arial" charset="0"/>
              </a:rPr>
              <a:t>and </a:t>
            </a:r>
            <a:r>
              <a:rPr lang="en-US" sz="1000" dirty="0">
                <a:solidFill>
                  <a:srgbClr val="000000"/>
                </a:solidFill>
                <a:latin typeface="Arial" charset="0"/>
              </a:rPr>
              <a:t>direction at every </a:t>
            </a:r>
            <a:r>
              <a:rPr lang="en-US" sz="1000" dirty="0" smtClean="0">
                <a:solidFill>
                  <a:srgbClr val="000000"/>
                </a:solidFill>
                <a:latin typeface="Arial" charset="0"/>
              </a:rPr>
              <a:t>instant</a:t>
            </a:r>
            <a:endParaRPr lang="ru-RU" altLang="ru-RU" sz="1000" i="1" baseline="-25000" dirty="0">
              <a:solidFill>
                <a:srgbClr val="000000"/>
              </a:solidFill>
              <a:latin typeface="Arial" charset="0"/>
            </a:endParaRPr>
          </a:p>
        </p:txBody>
      </p:sp>
      <p:sp>
        <p:nvSpPr>
          <p:cNvPr id="335914" name="Oval 42"/>
          <p:cNvSpPr>
            <a:spLocks noChangeArrowheads="1"/>
          </p:cNvSpPr>
          <p:nvPr/>
        </p:nvSpPr>
        <p:spPr bwMode="auto">
          <a:xfrm>
            <a:off x="4448586" y="812067"/>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ru-RU" altLang="ru-RU" sz="1000" dirty="0">
                <a:solidFill>
                  <a:srgbClr val="000000"/>
                </a:solidFill>
                <a:latin typeface="Arial" charset="0"/>
              </a:rPr>
              <a:t>6</a:t>
            </a:r>
          </a:p>
        </p:txBody>
      </p:sp>
      <p:sp>
        <p:nvSpPr>
          <p:cNvPr id="335915" name="Text Box 43"/>
          <p:cNvSpPr txBox="1">
            <a:spLocks noChangeArrowheads="1"/>
          </p:cNvSpPr>
          <p:nvPr/>
        </p:nvSpPr>
        <p:spPr bwMode="auto">
          <a:xfrm>
            <a:off x="4699684" y="706160"/>
            <a:ext cx="336181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Given: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smtClean="0">
                <a:solidFill>
                  <a:srgbClr val="000000"/>
                </a:solidFill>
                <a:latin typeface="Times New Roman" pitchFamily="18" charset="0"/>
                <a:cs typeface="Times New Roman" pitchFamily="18" charset="0"/>
              </a:rPr>
              <a:t>,</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the</a:t>
            </a:r>
            <a:r>
              <a:rPr lang="en-US" altLang="ru-RU" sz="10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a:cs typeface="Times New Roman" pitchFamily="18" charset="0"/>
              </a:rPr>
              <a:t>location of the points</a:t>
            </a:r>
            <a:r>
              <a:rPr lang="ru-RU" altLang="ru-RU" sz="1000" dirty="0" smtClean="0">
                <a:solidFill>
                  <a:srgbClr val="000000"/>
                </a:solidFill>
                <a:latin typeface="Arial"/>
              </a:rPr>
              <a:t> </a:t>
            </a:r>
            <a:r>
              <a:rPr lang="en-US" altLang="ru-RU" sz="1200" i="1" dirty="0">
                <a:solidFill>
                  <a:srgbClr val="000000"/>
                </a:solidFill>
                <a:latin typeface="Times New Roman" pitchFamily="18" charset="0"/>
                <a:cs typeface="Times New Roman" pitchFamily="18" charset="0"/>
              </a:rPr>
              <a:t>A</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200" dirty="0">
                <a:solidFill>
                  <a:srgbClr val="000000"/>
                </a:solidFill>
                <a:latin typeface="Times New Roman" pitchFamily="18" charset="0"/>
                <a:cs typeface="Times New Roman" pitchFamily="18" charset="0"/>
              </a:rPr>
              <a:t>.</a:t>
            </a:r>
            <a:endParaRPr lang="en-US" altLang="ru-RU" sz="1200" dirty="0">
              <a:solidFill>
                <a:srgbClr val="000000"/>
              </a:solidFill>
              <a:latin typeface="Times New Roman" pitchFamily="18" charset="0"/>
              <a:cs typeface="Times New Roman" pitchFamily="18" charset="0"/>
            </a:endParaRPr>
          </a:p>
          <a:p>
            <a:r>
              <a:rPr lang="en-US" altLang="ru-RU" sz="1000" dirty="0" smtClean="0">
                <a:solidFill>
                  <a:srgbClr val="000000"/>
                </a:solidFill>
                <a:latin typeface="Arial" charset="0"/>
              </a:rPr>
              <a:t>Define:</a:t>
            </a:r>
            <a:r>
              <a:rPr lang="en-US" altLang="ru-RU" sz="1000" b="1" dirty="0" smtClean="0">
                <a:solidFill>
                  <a:srgbClr val="000000"/>
                </a:solidFill>
                <a:latin typeface="Arial" charset="0"/>
              </a:rPr>
              <a:t> </a:t>
            </a:r>
            <a:r>
              <a:rPr lang="en-US" altLang="ru-RU" sz="1200" b="1"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C</a:t>
            </a:r>
            <a:r>
              <a:rPr lang="en-US" altLang="ru-RU" sz="1200" i="1" baseline="-25000" dirty="0" smtClean="0">
                <a:solidFill>
                  <a:srgbClr val="000000"/>
                </a:solidFill>
                <a:latin typeface="Times New Roman" pitchFamily="18" charset="0"/>
                <a:cs typeface="Times New Roman" pitchFamily="18" charset="0"/>
              </a:rPr>
              <a:t>.</a:t>
            </a:r>
            <a:endParaRPr lang="ru-RU" altLang="ru-RU" sz="1200" i="1" baseline="-25000" dirty="0">
              <a:solidFill>
                <a:srgbClr val="000000"/>
              </a:solidFill>
              <a:latin typeface="Times New Roman" pitchFamily="18" charset="0"/>
              <a:cs typeface="Times New Roman" pitchFamily="18" charset="0"/>
            </a:endParaRPr>
          </a:p>
        </p:txBody>
      </p:sp>
      <p:sp>
        <p:nvSpPr>
          <p:cNvPr id="335916" name="Text Box 44"/>
          <p:cNvSpPr txBox="1">
            <a:spLocks noChangeArrowheads="1"/>
          </p:cNvSpPr>
          <p:nvPr/>
        </p:nvSpPr>
        <p:spPr bwMode="auto">
          <a:xfrm>
            <a:off x="5723072" y="1029325"/>
            <a:ext cx="3204000"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228600" indent="-228600">
              <a:buFontTx/>
              <a:buAutoNum type="arabicParenR"/>
            </a:pPr>
            <a:r>
              <a:rPr lang="en-US" altLang="ru-RU" sz="1000" dirty="0" smtClean="0">
                <a:solidFill>
                  <a:srgbClr val="000000"/>
                </a:solidFill>
              </a:rPr>
              <a:t>The instantaneous center is on the perpendicular to the </a:t>
            </a:r>
            <a:r>
              <a:rPr lang="en-US" altLang="ru-RU" sz="1000" dirty="0">
                <a:solidFill>
                  <a:srgbClr val="000000"/>
                </a:solidFill>
              </a:rPr>
              <a:t>vector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en-US" altLang="ru-RU" sz="1000" i="1" dirty="0">
                <a:solidFill>
                  <a:srgbClr val="000000"/>
                </a:solidFill>
              </a:rPr>
              <a:t> </a:t>
            </a:r>
            <a:r>
              <a:rPr lang="en-US" altLang="ru-RU" sz="1000" dirty="0">
                <a:solidFill>
                  <a:srgbClr val="000000"/>
                </a:solidFill>
              </a:rPr>
              <a:t>and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en-US" altLang="ru-RU" sz="1000" i="1" baseline="-25000" dirty="0">
                <a:solidFill>
                  <a:srgbClr val="000000"/>
                </a:solidFill>
              </a:rPr>
              <a:t> </a:t>
            </a:r>
            <a:r>
              <a:rPr lang="en-US" altLang="ru-RU" sz="1000" dirty="0">
                <a:solidFill>
                  <a:srgbClr val="000000"/>
                </a:solidFill>
              </a:rPr>
              <a:t>These perpendiculars merge </a:t>
            </a:r>
            <a:r>
              <a:rPr lang="en-US" altLang="ru-RU" sz="1000" dirty="0" smtClean="0">
                <a:solidFill>
                  <a:srgbClr val="000000"/>
                </a:solidFill>
              </a:rPr>
              <a:t>into </a:t>
            </a:r>
            <a:r>
              <a:rPr lang="en-US" altLang="ru-RU" sz="1000" dirty="0">
                <a:solidFill>
                  <a:srgbClr val="000000"/>
                </a:solidFill>
              </a:rPr>
              <a:t>one line. </a:t>
            </a:r>
          </a:p>
          <a:p>
            <a:endParaRPr lang="ru-RU" altLang="ru-RU" sz="1000" dirty="0">
              <a:solidFill>
                <a:srgbClr val="000000"/>
              </a:solidFill>
            </a:endParaRPr>
          </a:p>
        </p:txBody>
      </p:sp>
      <p:sp>
        <p:nvSpPr>
          <p:cNvPr id="335917" name="Text Box 45"/>
          <p:cNvSpPr txBox="1">
            <a:spLocks noChangeArrowheads="1"/>
          </p:cNvSpPr>
          <p:nvPr/>
        </p:nvSpPr>
        <p:spPr bwMode="auto">
          <a:xfrm>
            <a:off x="5886611" y="1550213"/>
            <a:ext cx="161294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a:t>
            </a:r>
            <a:r>
              <a:rPr lang="en-US" altLang="ru-RU" sz="1000" dirty="0" smtClean="0">
                <a:solidFill>
                  <a:srgbClr val="000000"/>
                </a:solidFill>
                <a:latin typeface="Arial" charset="0"/>
              </a:rPr>
              <a:t>Define the location of </a:t>
            </a:r>
          </a:p>
          <a:p>
            <a:r>
              <a:rPr lang="en-US" altLang="ru-RU" sz="1000" dirty="0" smtClean="0">
                <a:solidFill>
                  <a:srgbClr val="000000"/>
                </a:solidFill>
                <a:latin typeface="Arial" charset="0"/>
              </a:rPr>
              <a:t> the instantaneous center</a:t>
            </a:r>
          </a:p>
          <a:p>
            <a:r>
              <a:rPr lang="en-US" altLang="ru-RU" sz="1000" dirty="0" smtClean="0">
                <a:solidFill>
                  <a:srgbClr val="000000"/>
                </a:solidFill>
                <a:latin typeface="Arial" charset="0"/>
              </a:rPr>
              <a:t>and the angular velocity</a:t>
            </a:r>
            <a:endParaRPr lang="ru-RU" altLang="ru-RU" sz="1000" dirty="0">
              <a:solidFill>
                <a:srgbClr val="000000"/>
              </a:solidFill>
              <a:latin typeface="Arial" charset="0"/>
            </a:endParaRPr>
          </a:p>
        </p:txBody>
      </p:sp>
      <p:graphicFrame>
        <p:nvGraphicFramePr>
          <p:cNvPr id="335918" name="Object 46"/>
          <p:cNvGraphicFramePr>
            <a:graphicFrameLocks noChangeAspect="1"/>
          </p:cNvGraphicFramePr>
          <p:nvPr>
            <p:extLst>
              <p:ext uri="{D42A27DB-BD31-4B8C-83A1-F6EECF244321}">
                <p14:modId xmlns:p14="http://schemas.microsoft.com/office/powerpoint/2010/main" val="3585823401"/>
              </p:ext>
            </p:extLst>
          </p:nvPr>
        </p:nvGraphicFramePr>
        <p:xfrm>
          <a:off x="8044715" y="2800249"/>
          <a:ext cx="736600" cy="228600"/>
        </p:xfrm>
        <a:graphic>
          <a:graphicData uri="http://schemas.openxmlformats.org/presentationml/2006/ole">
            <mc:AlternateContent xmlns:mc="http://schemas.openxmlformats.org/markup-compatibility/2006">
              <mc:Choice xmlns:v="urn:schemas-microsoft-com:vml" Requires="v">
                <p:oleObj spid="_x0000_s1462348" name="Equation" r:id="rId7" imgW="736560" imgH="228600" progId="Equation.DSMT4">
                  <p:embed/>
                </p:oleObj>
              </mc:Choice>
              <mc:Fallback>
                <p:oleObj name="Equation" r:id="rId7" imgW="736560" imgH="228600" progId="Equation.DSMT4">
                  <p:embed/>
                  <p:pic>
                    <p:nvPicPr>
                      <p:cNvPr id="0" name=""/>
                      <p:cNvPicPr>
                        <a:picLocks noChangeAspect="1" noChangeArrowheads="1"/>
                      </p:cNvPicPr>
                      <p:nvPr/>
                    </p:nvPicPr>
                    <p:blipFill>
                      <a:blip r:embed="rId8"/>
                      <a:srcRect/>
                      <a:stretch>
                        <a:fillRect/>
                      </a:stretch>
                    </p:blipFill>
                    <p:spPr bwMode="auto">
                      <a:xfrm>
                        <a:off x="8044715" y="2800249"/>
                        <a:ext cx="7366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919" name="Object 47"/>
          <p:cNvGraphicFramePr>
            <a:graphicFrameLocks noChangeAspect="1"/>
          </p:cNvGraphicFramePr>
          <p:nvPr>
            <p:extLst>
              <p:ext uri="{D42A27DB-BD31-4B8C-83A1-F6EECF244321}">
                <p14:modId xmlns:p14="http://schemas.microsoft.com/office/powerpoint/2010/main" val="1989440516"/>
              </p:ext>
            </p:extLst>
          </p:nvPr>
        </p:nvGraphicFramePr>
        <p:xfrm>
          <a:off x="7499553" y="1441451"/>
          <a:ext cx="1028700" cy="812800"/>
        </p:xfrm>
        <a:graphic>
          <a:graphicData uri="http://schemas.openxmlformats.org/presentationml/2006/ole">
            <mc:AlternateContent xmlns:mc="http://schemas.openxmlformats.org/markup-compatibility/2006">
              <mc:Choice xmlns:v="urn:schemas-microsoft-com:vml" Requires="v">
                <p:oleObj spid="_x0000_s1462349" name="Equation" r:id="rId9" imgW="1028520" imgH="812520" progId="Equation.DSMT4">
                  <p:embed/>
                </p:oleObj>
              </mc:Choice>
              <mc:Fallback>
                <p:oleObj name="Equation" r:id="rId9" imgW="1028520" imgH="812520" progId="Equation.DSMT4">
                  <p:embed/>
                  <p:pic>
                    <p:nvPicPr>
                      <p:cNvPr id="0" name=""/>
                      <p:cNvPicPr>
                        <a:picLocks noChangeAspect="1" noChangeArrowheads="1"/>
                      </p:cNvPicPr>
                      <p:nvPr/>
                    </p:nvPicPr>
                    <p:blipFill>
                      <a:blip r:embed="rId10"/>
                      <a:srcRect/>
                      <a:stretch>
                        <a:fillRect/>
                      </a:stretch>
                    </p:blipFill>
                    <p:spPr bwMode="auto">
                      <a:xfrm>
                        <a:off x="7499553" y="1441451"/>
                        <a:ext cx="1028700" cy="812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5920" name="Text Box 48"/>
          <p:cNvSpPr txBox="1">
            <a:spLocks noChangeArrowheads="1"/>
          </p:cNvSpPr>
          <p:nvPr/>
        </p:nvSpPr>
        <p:spPr bwMode="auto">
          <a:xfrm>
            <a:off x="5583169" y="2571720"/>
            <a:ext cx="3265638"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3) Connect the point </a:t>
            </a:r>
            <a:r>
              <a:rPr lang="ru-RU" altLang="ru-RU" sz="1000" dirty="0" smtClean="0">
                <a:solidFill>
                  <a:srgbClr val="000000"/>
                </a:solidFill>
                <a:latin typeface="Arial" charset="0"/>
              </a:rPr>
              <a:t> </a:t>
            </a:r>
            <a:r>
              <a:rPr lang="en-US" altLang="ru-RU" sz="1200" i="1" dirty="0">
                <a:solidFill>
                  <a:srgbClr val="000000"/>
                </a:solidFill>
                <a:latin typeface="Times New Roman" pitchFamily="18" charset="0"/>
                <a:cs typeface="Times New Roman" pitchFamily="18" charset="0"/>
              </a:rPr>
              <a:t>C</a:t>
            </a:r>
            <a:r>
              <a:rPr lang="ru-RU" altLang="ru-RU" sz="1000" i="1" dirty="0">
                <a:solidFill>
                  <a:srgbClr val="000000"/>
                </a:solidFill>
                <a:latin typeface="Arial" charset="0"/>
              </a:rPr>
              <a:t> </a:t>
            </a:r>
            <a:r>
              <a:rPr lang="en-US" altLang="ru-RU" sz="1000" dirty="0">
                <a:solidFill>
                  <a:srgbClr val="000000"/>
                </a:solidFill>
                <a:latin typeface="Arial" charset="0"/>
              </a:rPr>
              <a:t> </a:t>
            </a:r>
            <a:r>
              <a:rPr lang="en-US" altLang="ru-RU" sz="1000" dirty="0" smtClean="0">
                <a:solidFill>
                  <a:srgbClr val="000000"/>
                </a:solidFill>
                <a:latin typeface="Arial" charset="0"/>
              </a:rPr>
              <a:t>with the instantaneous center </a:t>
            </a:r>
          </a:p>
          <a:p>
            <a:r>
              <a:rPr lang="en-US" altLang="ru-RU" sz="1000" dirty="0" smtClean="0">
                <a:solidFill>
                  <a:srgbClr val="000000"/>
                </a:solidFill>
                <a:latin typeface="Arial" charset="0"/>
              </a:rPr>
              <a:t>and determine the velocity of this point</a:t>
            </a:r>
            <a:endParaRPr lang="ru-RU" altLang="ru-RU" sz="1000" i="1" baseline="-25000" dirty="0">
              <a:solidFill>
                <a:srgbClr val="000000"/>
              </a:solidFill>
              <a:latin typeface="Arial" charset="0"/>
            </a:endParaRPr>
          </a:p>
        </p:txBody>
      </p:sp>
      <p:sp>
        <p:nvSpPr>
          <p:cNvPr id="335921" name="Text Box 49"/>
          <p:cNvSpPr txBox="1">
            <a:spLocks noChangeArrowheads="1"/>
          </p:cNvSpPr>
          <p:nvPr/>
        </p:nvSpPr>
        <p:spPr bwMode="auto">
          <a:xfrm>
            <a:off x="5838824" y="2235994"/>
            <a:ext cx="293541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arc </a:t>
            </a:r>
            <a:r>
              <a:rPr lang="en-US" altLang="ru-RU" sz="1000" dirty="0">
                <a:solidFill>
                  <a:srgbClr val="FF3300"/>
                </a:solidFill>
                <a:latin typeface="Arial" charset="0"/>
              </a:rPr>
              <a:t>arrow </a:t>
            </a:r>
            <a:r>
              <a:rPr lang="en-US" altLang="ru-RU" sz="1000" dirty="0" smtClean="0">
                <a:solidFill>
                  <a:srgbClr val="FF3300"/>
                </a:solidFill>
                <a:latin typeface="Arial" charset="0"/>
              </a:rPr>
              <a:t>of the  </a:t>
            </a:r>
            <a:r>
              <a:rPr lang="en-US" altLang="ru-RU" sz="1000" dirty="0">
                <a:solidFill>
                  <a:srgbClr val="FF3300"/>
                </a:solidFill>
                <a:latin typeface="Arial" charset="0"/>
              </a:rPr>
              <a:t>angular velocity is directed </a:t>
            </a:r>
            <a:endParaRPr lang="en-US" altLang="ru-RU" sz="1000" dirty="0" smtClean="0">
              <a:solidFill>
                <a:srgbClr val="FF3300"/>
              </a:solidFill>
              <a:latin typeface="Arial" charset="0"/>
            </a:endParaRPr>
          </a:p>
          <a:p>
            <a:r>
              <a:rPr lang="en-US" altLang="ru-RU" sz="1000" dirty="0" smtClean="0">
                <a:solidFill>
                  <a:srgbClr val="FF3300"/>
                </a:solidFill>
                <a:latin typeface="Arial" charset="0"/>
              </a:rPr>
              <a:t>aside </a:t>
            </a:r>
            <a:r>
              <a:rPr lang="en-US" altLang="ru-RU" sz="1000" dirty="0">
                <a:solidFill>
                  <a:srgbClr val="FF3300"/>
                </a:solidFill>
                <a:latin typeface="Arial" charset="0"/>
              </a:rPr>
              <a:t>of </a:t>
            </a:r>
            <a:r>
              <a:rPr lang="en-US" altLang="ru-RU" sz="1000" dirty="0" smtClean="0">
                <a:solidFill>
                  <a:srgbClr val="FF3300"/>
                </a:solidFill>
                <a:latin typeface="Arial" charset="0"/>
              </a:rPr>
              <a:t>the vector</a:t>
            </a:r>
            <a:r>
              <a:rPr lang="ru-RU" altLang="ru-RU" sz="1000" dirty="0" smtClean="0">
                <a:solidFill>
                  <a:srgbClr val="FF3300"/>
                </a:solidFill>
                <a:latin typeface="Arial" charset="0"/>
              </a:rPr>
              <a:t> </a:t>
            </a:r>
            <a:r>
              <a:rPr lang="en-US" altLang="ru-RU" sz="1200" b="1" i="1" dirty="0" err="1">
                <a:solidFill>
                  <a:srgbClr val="FF3300"/>
                </a:solidFill>
                <a:latin typeface="Times New Roman" pitchFamily="18" charset="0"/>
                <a:cs typeface="Times New Roman" pitchFamily="18" charset="0"/>
              </a:rPr>
              <a:t>v</a:t>
            </a:r>
            <a:r>
              <a:rPr lang="en-US" altLang="ru-RU" sz="1200" b="1" i="1" baseline="-25000" dirty="0" err="1">
                <a:solidFill>
                  <a:srgbClr val="FF3300"/>
                </a:solidFill>
                <a:latin typeface="Times New Roman" pitchFamily="18" charset="0"/>
                <a:cs typeface="Times New Roman" pitchFamily="18" charset="0"/>
              </a:rPr>
              <a:t>A</a:t>
            </a:r>
            <a:r>
              <a:rPr lang="ru-RU" altLang="ru-RU" sz="1000" dirty="0" smtClean="0">
                <a:solidFill>
                  <a:srgbClr val="FF3300"/>
                </a:solidFill>
                <a:latin typeface="Arial" charset="0"/>
              </a:rPr>
              <a:t> </a:t>
            </a:r>
            <a:r>
              <a:rPr lang="en-US" altLang="ru-RU" sz="1000" dirty="0" smtClean="0">
                <a:solidFill>
                  <a:srgbClr val="FF3300"/>
                </a:solidFill>
                <a:latin typeface="Arial" charset="0"/>
              </a:rPr>
              <a:t> and</a:t>
            </a:r>
            <a:r>
              <a:rPr lang="en-US" altLang="ru-RU" sz="1000" b="1" i="1" baseline="-25000" dirty="0">
                <a:solidFill>
                  <a:srgbClr val="FF3300"/>
                </a:solidFill>
                <a:latin typeface="Arial" charset="0"/>
              </a:rPr>
              <a:t> </a:t>
            </a:r>
            <a:r>
              <a:rPr lang="en-US" altLang="ru-RU" sz="1200" b="1" i="1" dirty="0" err="1" smtClean="0">
                <a:solidFill>
                  <a:srgbClr val="FF3300"/>
                </a:solidFill>
                <a:latin typeface="Times New Roman" pitchFamily="18" charset="0"/>
                <a:cs typeface="Times New Roman" pitchFamily="18" charset="0"/>
              </a:rPr>
              <a:t>v</a:t>
            </a:r>
            <a:r>
              <a:rPr lang="en-US" altLang="ru-RU" sz="1200" b="1" i="1" baseline="-25000" dirty="0" err="1" smtClean="0">
                <a:solidFill>
                  <a:srgbClr val="FF3300"/>
                </a:solidFill>
                <a:latin typeface="Times New Roman" pitchFamily="18" charset="0"/>
                <a:cs typeface="Times New Roman" pitchFamily="18" charset="0"/>
              </a:rPr>
              <a:t>B</a:t>
            </a:r>
            <a:r>
              <a:rPr lang="ru-RU" altLang="ru-RU" sz="1100" dirty="0">
                <a:solidFill>
                  <a:srgbClr val="FF3300"/>
                </a:solidFill>
                <a:latin typeface="Arial" charset="0"/>
              </a:rPr>
              <a:t>.</a:t>
            </a:r>
          </a:p>
        </p:txBody>
      </p:sp>
      <p:grpSp>
        <p:nvGrpSpPr>
          <p:cNvPr id="336011" name="Group 139"/>
          <p:cNvGrpSpPr>
            <a:grpSpLocks/>
          </p:cNvGrpSpPr>
          <p:nvPr/>
        </p:nvGrpSpPr>
        <p:grpSpPr bwMode="auto">
          <a:xfrm>
            <a:off x="5205413" y="2444750"/>
            <a:ext cx="231775" cy="363538"/>
            <a:chOff x="555" y="1628"/>
            <a:chExt cx="146" cy="229"/>
          </a:xfrm>
        </p:grpSpPr>
        <p:sp>
          <p:nvSpPr>
            <p:cNvPr id="336012" name="AutoShape 140"/>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13" name="Object 141"/>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62350" name="Формула" r:id="rId11" imgW="152280" imgH="139680" progId="Equation.3">
                    <p:embed/>
                  </p:oleObj>
                </mc:Choice>
                <mc:Fallback>
                  <p:oleObj name="Формула" r:id="rId11" imgW="152280" imgH="1396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6017" name="Group 145"/>
          <p:cNvGrpSpPr>
            <a:grpSpLocks/>
          </p:cNvGrpSpPr>
          <p:nvPr/>
        </p:nvGrpSpPr>
        <p:grpSpPr bwMode="auto">
          <a:xfrm>
            <a:off x="361950" y="1558925"/>
            <a:ext cx="1066800" cy="1108075"/>
            <a:chOff x="4332" y="250"/>
            <a:chExt cx="672" cy="698"/>
          </a:xfrm>
        </p:grpSpPr>
        <p:sp>
          <p:nvSpPr>
            <p:cNvPr id="336014" name="Oval 142"/>
            <p:cNvSpPr>
              <a:spLocks noChangeArrowheads="1"/>
            </p:cNvSpPr>
            <p:nvPr/>
          </p:nvSpPr>
          <p:spPr bwMode="auto">
            <a:xfrm rot="2202316">
              <a:off x="4332" y="252"/>
              <a:ext cx="551" cy="69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880" name="Text Box 8"/>
            <p:cNvSpPr txBox="1">
              <a:spLocks noChangeArrowheads="1"/>
            </p:cNvSpPr>
            <p:nvPr/>
          </p:nvSpPr>
          <p:spPr bwMode="auto">
            <a:xfrm>
              <a:off x="4379" y="342"/>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35884" name="Oval 12"/>
            <p:cNvSpPr>
              <a:spLocks noChangeArrowheads="1"/>
            </p:cNvSpPr>
            <p:nvPr/>
          </p:nvSpPr>
          <p:spPr bwMode="auto">
            <a:xfrm>
              <a:off x="4670" y="37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887" name="Oval 15"/>
            <p:cNvSpPr>
              <a:spLocks noChangeArrowheads="1"/>
            </p:cNvSpPr>
            <p:nvPr/>
          </p:nvSpPr>
          <p:spPr bwMode="auto">
            <a:xfrm>
              <a:off x="4423" y="485"/>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888" name="Oval 16"/>
            <p:cNvSpPr>
              <a:spLocks noChangeArrowheads="1"/>
            </p:cNvSpPr>
            <p:nvPr/>
          </p:nvSpPr>
          <p:spPr bwMode="auto">
            <a:xfrm>
              <a:off x="4752" y="658"/>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889" name="AutoShape 17"/>
            <p:cNvSpPr>
              <a:spLocks noChangeArrowheads="1"/>
            </p:cNvSpPr>
            <p:nvPr/>
          </p:nvSpPr>
          <p:spPr bwMode="auto">
            <a:xfrm>
              <a:off x="4707" y="367"/>
              <a:ext cx="154" cy="65"/>
            </a:xfrm>
            <a:prstGeom prst="rightArrow">
              <a:avLst>
                <a:gd name="adj1" fmla="val 50000"/>
                <a:gd name="adj2" fmla="val 59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890" name="Text Box 18"/>
            <p:cNvSpPr txBox="1">
              <a:spLocks noChangeArrowheads="1"/>
            </p:cNvSpPr>
            <p:nvPr/>
          </p:nvSpPr>
          <p:spPr bwMode="auto">
            <a:xfrm>
              <a:off x="4716" y="509"/>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C</a:t>
              </a:r>
              <a:endParaRPr lang="ru-RU" altLang="ru-RU" sz="1100" b="1" i="1" dirty="0">
                <a:solidFill>
                  <a:srgbClr val="000000"/>
                </a:solidFill>
                <a:latin typeface="Times New Roman" pitchFamily="18" charset="0"/>
                <a:cs typeface="Times New Roman" pitchFamily="18" charset="0"/>
              </a:endParaRPr>
            </a:p>
          </p:txBody>
        </p:sp>
        <p:sp>
          <p:nvSpPr>
            <p:cNvPr id="335891" name="Text Box 19"/>
            <p:cNvSpPr txBox="1">
              <a:spLocks noChangeArrowheads="1"/>
            </p:cNvSpPr>
            <p:nvPr/>
          </p:nvSpPr>
          <p:spPr bwMode="auto">
            <a:xfrm>
              <a:off x="4655" y="250"/>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graphicFrame>
          <p:nvGraphicFramePr>
            <p:cNvPr id="335892" name="Object 20"/>
            <p:cNvGraphicFramePr>
              <a:graphicFrameLocks noChangeAspect="1"/>
            </p:cNvGraphicFramePr>
            <p:nvPr/>
          </p:nvGraphicFramePr>
          <p:xfrm>
            <a:off x="4884" y="292"/>
            <a:ext cx="120" cy="136"/>
          </p:xfrm>
          <a:graphic>
            <a:graphicData uri="http://schemas.openxmlformats.org/presentationml/2006/ole">
              <mc:AlternateContent xmlns:mc="http://schemas.openxmlformats.org/markup-compatibility/2006">
                <mc:Choice xmlns:v="urn:schemas-microsoft-com:vml" Requires="v">
                  <p:oleObj spid="_x0000_s1462351" name="Формула" r:id="rId13" imgW="190440" imgH="215640" progId="Equation.3">
                    <p:embed/>
                  </p:oleObj>
                </mc:Choice>
                <mc:Fallback>
                  <p:oleObj name="Формула" r:id="rId13"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84" y="292"/>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15" name="AutoShape 143"/>
            <p:cNvSpPr>
              <a:spLocks noChangeArrowheads="1"/>
            </p:cNvSpPr>
            <p:nvPr/>
          </p:nvSpPr>
          <p:spPr bwMode="auto">
            <a:xfrm>
              <a:off x="4466" y="468"/>
              <a:ext cx="154" cy="65"/>
            </a:xfrm>
            <a:prstGeom prst="rightArrow">
              <a:avLst>
                <a:gd name="adj1" fmla="val 50000"/>
                <a:gd name="adj2" fmla="val 59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16" name="Object 144"/>
            <p:cNvGraphicFramePr>
              <a:graphicFrameLocks noChangeAspect="1"/>
            </p:cNvGraphicFramePr>
            <p:nvPr/>
          </p:nvGraphicFramePr>
          <p:xfrm>
            <a:off x="4505" y="345"/>
            <a:ext cx="120" cy="136"/>
          </p:xfrm>
          <a:graphic>
            <a:graphicData uri="http://schemas.openxmlformats.org/presentationml/2006/ole">
              <mc:AlternateContent xmlns:mc="http://schemas.openxmlformats.org/markup-compatibility/2006">
                <mc:Choice xmlns:v="urn:schemas-microsoft-com:vml" Requires="v">
                  <p:oleObj spid="_x0000_s1462352" name="Формула" r:id="rId15" imgW="190440" imgH="215640" progId="Equation.3">
                    <p:embed/>
                  </p:oleObj>
                </mc:Choice>
                <mc:Fallback>
                  <p:oleObj name="Формула" r:id="rId15" imgW="190440" imgH="21564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505" y="345"/>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5901" name="Line 29"/>
          <p:cNvSpPr>
            <a:spLocks noChangeShapeType="1"/>
          </p:cNvSpPr>
          <p:nvPr/>
        </p:nvSpPr>
        <p:spPr bwMode="auto">
          <a:xfrm flipV="1">
            <a:off x="917575" y="1668463"/>
            <a:ext cx="4763" cy="131762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019" name="Line 147"/>
          <p:cNvSpPr>
            <a:spLocks noChangeShapeType="1"/>
          </p:cNvSpPr>
          <p:nvPr/>
        </p:nvSpPr>
        <p:spPr bwMode="auto">
          <a:xfrm flipV="1">
            <a:off x="538163" y="1955800"/>
            <a:ext cx="4762" cy="1009650"/>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5905" name="AutoShape 33"/>
          <p:cNvSpPr>
            <a:spLocks noChangeArrowheads="1"/>
          </p:cNvSpPr>
          <p:nvPr/>
        </p:nvSpPr>
        <p:spPr bwMode="auto">
          <a:xfrm>
            <a:off x="1092200" y="2176463"/>
            <a:ext cx="271463" cy="119062"/>
          </a:xfrm>
          <a:prstGeom prst="rightArrow">
            <a:avLst>
              <a:gd name="adj1" fmla="val 50000"/>
              <a:gd name="adj2" fmla="val 57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20" name="Object 148"/>
          <p:cNvGraphicFramePr>
            <a:graphicFrameLocks noChangeAspect="1"/>
          </p:cNvGraphicFramePr>
          <p:nvPr/>
        </p:nvGraphicFramePr>
        <p:xfrm>
          <a:off x="1289050" y="2252663"/>
          <a:ext cx="190500" cy="228600"/>
        </p:xfrm>
        <a:graphic>
          <a:graphicData uri="http://schemas.openxmlformats.org/presentationml/2006/ole">
            <mc:AlternateContent xmlns:mc="http://schemas.openxmlformats.org/markup-compatibility/2006">
              <mc:Choice xmlns:v="urn:schemas-microsoft-com:vml" Requires="v">
                <p:oleObj spid="_x0000_s1462353" name="Формула" r:id="rId17" imgW="190440" imgH="228600" progId="Equation.3">
                  <p:embed/>
                </p:oleObj>
              </mc:Choice>
              <mc:Fallback>
                <p:oleObj name="Формула" r:id="rId17" imgW="19044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289050" y="2252663"/>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6035" name="Group 163"/>
          <p:cNvGrpSpPr>
            <a:grpSpLocks/>
          </p:cNvGrpSpPr>
          <p:nvPr/>
        </p:nvGrpSpPr>
        <p:grpSpPr bwMode="auto">
          <a:xfrm>
            <a:off x="4822825" y="1409700"/>
            <a:ext cx="995363" cy="1066800"/>
            <a:chOff x="3040" y="-336"/>
            <a:chExt cx="627" cy="672"/>
          </a:xfrm>
        </p:grpSpPr>
        <p:sp>
          <p:nvSpPr>
            <p:cNvPr id="335924" name="Oval 52"/>
            <p:cNvSpPr>
              <a:spLocks noChangeArrowheads="1"/>
            </p:cNvSpPr>
            <p:nvPr/>
          </p:nvSpPr>
          <p:spPr bwMode="auto">
            <a:xfrm rot="2634871">
              <a:off x="3090" y="-336"/>
              <a:ext cx="576"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928" name="Text Box 56"/>
            <p:cNvSpPr txBox="1">
              <a:spLocks noChangeArrowheads="1"/>
            </p:cNvSpPr>
            <p:nvPr/>
          </p:nvSpPr>
          <p:spPr bwMode="auto">
            <a:xfrm>
              <a:off x="3201" y="-18"/>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35929" name="Oval 57"/>
            <p:cNvSpPr>
              <a:spLocks noChangeArrowheads="1"/>
            </p:cNvSpPr>
            <p:nvPr/>
          </p:nvSpPr>
          <p:spPr bwMode="auto">
            <a:xfrm>
              <a:off x="3338" y="-190"/>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930" name="Oval 58"/>
            <p:cNvSpPr>
              <a:spLocks noChangeArrowheads="1"/>
            </p:cNvSpPr>
            <p:nvPr/>
          </p:nvSpPr>
          <p:spPr bwMode="auto">
            <a:xfrm>
              <a:off x="3339" y="73"/>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931" name="Oval 59"/>
            <p:cNvSpPr>
              <a:spLocks noChangeArrowheads="1"/>
            </p:cNvSpPr>
            <p:nvPr/>
          </p:nvSpPr>
          <p:spPr bwMode="auto">
            <a:xfrm>
              <a:off x="3098" y="3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932" name="AutoShape 60"/>
            <p:cNvSpPr>
              <a:spLocks noChangeArrowheads="1"/>
            </p:cNvSpPr>
            <p:nvPr/>
          </p:nvSpPr>
          <p:spPr bwMode="auto">
            <a:xfrm rot="-21600000">
              <a:off x="3379" y="-205"/>
              <a:ext cx="242" cy="61"/>
            </a:xfrm>
            <a:prstGeom prst="rightArrow">
              <a:avLst>
                <a:gd name="adj1" fmla="val 50000"/>
                <a:gd name="adj2" fmla="val 9918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5933" name="Text Box 61"/>
            <p:cNvSpPr txBox="1">
              <a:spLocks noChangeArrowheads="1"/>
            </p:cNvSpPr>
            <p:nvPr/>
          </p:nvSpPr>
          <p:spPr bwMode="auto">
            <a:xfrm>
              <a:off x="3040" y="53"/>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C</a:t>
              </a:r>
              <a:endParaRPr lang="ru-RU" altLang="ru-RU" sz="1100" b="1" i="1" dirty="0">
                <a:solidFill>
                  <a:srgbClr val="000000"/>
                </a:solidFill>
                <a:latin typeface="Times New Roman" pitchFamily="18" charset="0"/>
                <a:cs typeface="Times New Roman" pitchFamily="18" charset="0"/>
              </a:endParaRPr>
            </a:p>
          </p:txBody>
        </p:sp>
        <p:sp>
          <p:nvSpPr>
            <p:cNvPr id="335934" name="Text Box 62"/>
            <p:cNvSpPr txBox="1">
              <a:spLocks noChangeArrowheads="1"/>
            </p:cNvSpPr>
            <p:nvPr/>
          </p:nvSpPr>
          <p:spPr bwMode="auto">
            <a:xfrm>
              <a:off x="3179" y="-306"/>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graphicFrame>
          <p:nvGraphicFramePr>
            <p:cNvPr id="335935" name="Object 63"/>
            <p:cNvGraphicFramePr>
              <a:graphicFrameLocks noChangeAspect="1"/>
            </p:cNvGraphicFramePr>
            <p:nvPr/>
          </p:nvGraphicFramePr>
          <p:xfrm>
            <a:off x="3416" y="-332"/>
            <a:ext cx="120" cy="136"/>
          </p:xfrm>
          <a:graphic>
            <a:graphicData uri="http://schemas.openxmlformats.org/presentationml/2006/ole">
              <mc:AlternateContent xmlns:mc="http://schemas.openxmlformats.org/markup-compatibility/2006">
                <mc:Choice xmlns:v="urn:schemas-microsoft-com:vml" Requires="v">
                  <p:oleObj spid="_x0000_s1462354" name="Формула" r:id="rId19" imgW="190440" imgH="215640" progId="Equation.3">
                    <p:embed/>
                  </p:oleObj>
                </mc:Choice>
                <mc:Fallback>
                  <p:oleObj name="Формула" r:id="rId19"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416" y="-332"/>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21" name="AutoShape 149"/>
            <p:cNvSpPr>
              <a:spLocks noChangeArrowheads="1"/>
            </p:cNvSpPr>
            <p:nvPr/>
          </p:nvSpPr>
          <p:spPr bwMode="auto">
            <a:xfrm rot="-21600000">
              <a:off x="3380" y="56"/>
              <a:ext cx="134" cy="61"/>
            </a:xfrm>
            <a:prstGeom prst="rightArrow">
              <a:avLst>
                <a:gd name="adj1" fmla="val 50000"/>
                <a:gd name="adj2" fmla="val 5491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23" name="Object 151"/>
            <p:cNvGraphicFramePr>
              <a:graphicFrameLocks noChangeAspect="1"/>
            </p:cNvGraphicFramePr>
            <p:nvPr/>
          </p:nvGraphicFramePr>
          <p:xfrm>
            <a:off x="3547" y="-15"/>
            <a:ext cx="120" cy="136"/>
          </p:xfrm>
          <a:graphic>
            <a:graphicData uri="http://schemas.openxmlformats.org/presentationml/2006/ole">
              <mc:AlternateContent xmlns:mc="http://schemas.openxmlformats.org/markup-compatibility/2006">
                <mc:Choice xmlns:v="urn:schemas-microsoft-com:vml" Requires="v">
                  <p:oleObj spid="_x0000_s1462355" name="Формула" r:id="rId20" imgW="190440" imgH="215640" progId="Equation.3">
                    <p:embed/>
                  </p:oleObj>
                </mc:Choice>
                <mc:Fallback>
                  <p:oleObj name="Формула" r:id="rId20" imgW="190440" imgH="21564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547" y="-15"/>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6026" name="Line 154"/>
          <p:cNvSpPr>
            <a:spLocks noChangeShapeType="1"/>
          </p:cNvSpPr>
          <p:nvPr/>
        </p:nvSpPr>
        <p:spPr bwMode="auto">
          <a:xfrm flipH="1" flipV="1">
            <a:off x="5321300" y="1535113"/>
            <a:ext cx="4763" cy="1295400"/>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36034" name="Group 162"/>
          <p:cNvGrpSpPr>
            <a:grpSpLocks/>
          </p:cNvGrpSpPr>
          <p:nvPr/>
        </p:nvGrpSpPr>
        <p:grpSpPr bwMode="auto">
          <a:xfrm>
            <a:off x="5281613" y="1631950"/>
            <a:ext cx="469900" cy="1341438"/>
            <a:chOff x="4689" y="-136"/>
            <a:chExt cx="296" cy="845"/>
          </a:xfrm>
        </p:grpSpPr>
        <p:sp>
          <p:nvSpPr>
            <p:cNvPr id="335903" name="Text Box 31"/>
            <p:cNvSpPr txBox="1">
              <a:spLocks noChangeArrowheads="1"/>
            </p:cNvSpPr>
            <p:nvPr/>
          </p:nvSpPr>
          <p:spPr bwMode="auto">
            <a:xfrm>
              <a:off x="4703" y="555"/>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FF3300"/>
                  </a:solidFill>
                  <a:latin typeface="Arial" charset="0"/>
                </a:rPr>
                <a:t>P</a:t>
              </a:r>
              <a:endParaRPr lang="ru-RU" altLang="ru-RU" sz="1000" b="1" i="1">
                <a:solidFill>
                  <a:srgbClr val="FF3300"/>
                </a:solidFill>
                <a:latin typeface="Arial" charset="0"/>
              </a:endParaRPr>
            </a:p>
          </p:txBody>
        </p:sp>
        <p:grpSp>
          <p:nvGrpSpPr>
            <p:cNvPr id="336032" name="Group 160"/>
            <p:cNvGrpSpPr>
              <a:grpSpLocks/>
            </p:cNvGrpSpPr>
            <p:nvPr/>
          </p:nvGrpSpPr>
          <p:grpSpPr bwMode="auto">
            <a:xfrm>
              <a:off x="4689" y="-136"/>
              <a:ext cx="296" cy="738"/>
              <a:chOff x="4791" y="-76"/>
              <a:chExt cx="296" cy="738"/>
            </a:xfrm>
          </p:grpSpPr>
          <p:sp>
            <p:nvSpPr>
              <p:cNvPr id="335902" name="Oval 30"/>
              <p:cNvSpPr>
                <a:spLocks noChangeArrowheads="1"/>
              </p:cNvSpPr>
              <p:nvPr/>
            </p:nvSpPr>
            <p:spPr bwMode="auto">
              <a:xfrm>
                <a:off x="4791" y="604"/>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29" name="Line 157"/>
              <p:cNvSpPr>
                <a:spLocks noChangeShapeType="1"/>
              </p:cNvSpPr>
              <p:nvPr/>
            </p:nvSpPr>
            <p:spPr bwMode="auto">
              <a:xfrm flipV="1">
                <a:off x="4802" y="-76"/>
                <a:ext cx="285" cy="738"/>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sp>
        <p:nvSpPr>
          <p:cNvPr id="335941" name="Line 69"/>
          <p:cNvSpPr>
            <a:spLocks noChangeShapeType="1"/>
          </p:cNvSpPr>
          <p:nvPr/>
        </p:nvSpPr>
        <p:spPr bwMode="auto">
          <a:xfrm flipH="1" flipV="1">
            <a:off x="4937125" y="2008188"/>
            <a:ext cx="373063" cy="728662"/>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5943" name="AutoShape 71"/>
          <p:cNvSpPr>
            <a:spLocks noChangeArrowheads="1"/>
          </p:cNvSpPr>
          <p:nvPr/>
        </p:nvSpPr>
        <p:spPr bwMode="auto">
          <a:xfrm rot="-1404018">
            <a:off x="4960938" y="1912938"/>
            <a:ext cx="271462" cy="9048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5944" name="Object 72"/>
          <p:cNvGraphicFramePr>
            <a:graphicFrameLocks noChangeAspect="1"/>
          </p:cNvGraphicFramePr>
          <p:nvPr/>
        </p:nvGraphicFramePr>
        <p:xfrm>
          <a:off x="4946650" y="1700213"/>
          <a:ext cx="190500" cy="228600"/>
        </p:xfrm>
        <a:graphic>
          <a:graphicData uri="http://schemas.openxmlformats.org/presentationml/2006/ole">
            <mc:AlternateContent xmlns:mc="http://schemas.openxmlformats.org/markup-compatibility/2006">
              <mc:Choice xmlns:v="urn:schemas-microsoft-com:vml" Requires="v">
                <p:oleObj spid="_x0000_s1462356" name="Формула" r:id="rId21" imgW="190440" imgH="228600" progId="Equation.3">
                  <p:embed/>
                </p:oleObj>
              </mc:Choice>
              <mc:Fallback>
                <p:oleObj name="Формула" r:id="rId21" imgW="19044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946650" y="1700213"/>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36" name="Oval 164"/>
          <p:cNvSpPr>
            <a:spLocks noChangeArrowheads="1"/>
          </p:cNvSpPr>
          <p:nvPr/>
        </p:nvSpPr>
        <p:spPr bwMode="auto">
          <a:xfrm>
            <a:off x="396875" y="3252579"/>
            <a:ext cx="219075" cy="219075"/>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r>
              <a:rPr lang="ru-RU" altLang="ru-RU" sz="1000" dirty="0">
                <a:solidFill>
                  <a:srgbClr val="000000"/>
                </a:solidFill>
                <a:latin typeface="Arial" charset="0"/>
              </a:rPr>
              <a:t>7</a:t>
            </a:r>
          </a:p>
        </p:txBody>
      </p:sp>
      <p:sp>
        <p:nvSpPr>
          <p:cNvPr id="336037" name="Text Box 165"/>
          <p:cNvSpPr txBox="1">
            <a:spLocks noChangeArrowheads="1"/>
          </p:cNvSpPr>
          <p:nvPr/>
        </p:nvSpPr>
        <p:spPr bwMode="auto">
          <a:xfrm>
            <a:off x="552810" y="3204878"/>
            <a:ext cx="3472425" cy="5642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Given: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ru-RU" altLang="ru-RU" sz="1200" dirty="0">
                <a:solidFill>
                  <a:srgbClr val="000000"/>
                </a:solidFill>
                <a:latin typeface="Times New Roman" pitchFamily="18" charset="0"/>
                <a:cs typeface="Times New Roman" pitchFamily="18" charset="0"/>
              </a:rPr>
              <a:t>║</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ru-RU" altLang="ru-RU" sz="1200" dirty="0">
                <a:solidFill>
                  <a:srgbClr val="000000"/>
                </a:solidFill>
                <a:latin typeface="Times New Roman" pitchFamily="18" charset="0"/>
                <a:cs typeface="Times New Roman" pitchFamily="18" charset="0"/>
              </a:rPr>
              <a:t>, </a:t>
            </a:r>
            <a:r>
              <a:rPr lang="en-US" altLang="ru-RU" sz="1200" dirty="0" smtClean="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the</a:t>
            </a:r>
            <a:r>
              <a:rPr lang="en-US" altLang="ru-RU" sz="105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charset="0"/>
                <a:cs typeface="Times New Roman" pitchFamily="18" charset="0"/>
              </a:rPr>
              <a:t>location </a:t>
            </a:r>
            <a:r>
              <a:rPr lang="en-US" altLang="ru-RU" sz="1000" dirty="0">
                <a:solidFill>
                  <a:srgbClr val="000000"/>
                </a:solidFill>
                <a:latin typeface="Arial" charset="0"/>
                <a:cs typeface="Times New Roman" pitchFamily="18" charset="0"/>
              </a:rPr>
              <a:t>of </a:t>
            </a:r>
            <a:r>
              <a:rPr lang="en-US" altLang="ru-RU" sz="1000" dirty="0" smtClean="0">
                <a:solidFill>
                  <a:srgbClr val="000000"/>
                </a:solidFill>
                <a:latin typeface="Arial" charset="0"/>
                <a:cs typeface="Times New Roman" pitchFamily="18" charset="0"/>
              </a:rPr>
              <a:t> the points  </a:t>
            </a:r>
            <a:r>
              <a:rPr lang="en-US" altLang="ru-RU" sz="1200" i="1" dirty="0" smtClean="0">
                <a:solidFill>
                  <a:srgbClr val="000000"/>
                </a:solidFill>
                <a:latin typeface="Times New Roman" pitchFamily="18" charset="0"/>
                <a:cs typeface="Times New Roman" pitchFamily="18" charset="0"/>
              </a:rPr>
              <a:t>A,</a:t>
            </a:r>
            <a:r>
              <a:rPr lang="en-US" altLang="ru-RU" sz="1200" dirty="0" smtClean="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B</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ru-RU" altLang="ru-RU" sz="1100" dirty="0">
                <a:solidFill>
                  <a:srgbClr val="000000"/>
                </a:solidFill>
                <a:latin typeface="Arial" charset="0"/>
              </a:rPr>
              <a:t>.</a:t>
            </a:r>
            <a:endParaRPr lang="en-US" altLang="ru-RU" sz="1100" dirty="0">
              <a:solidFill>
                <a:srgbClr val="000000"/>
              </a:solidFill>
              <a:latin typeface="Arial" charset="0"/>
            </a:endParaRPr>
          </a:p>
          <a:p>
            <a:r>
              <a:rPr lang="en-US" altLang="ru-RU" sz="1000" dirty="0">
                <a:solidFill>
                  <a:srgbClr val="000000"/>
                </a:solidFill>
                <a:latin typeface="Arial" charset="0"/>
              </a:rPr>
              <a:t>Define:</a:t>
            </a:r>
            <a:r>
              <a:rPr lang="en-US" altLang="ru-RU" sz="1000" b="1" dirty="0">
                <a:solidFill>
                  <a:srgbClr val="000000"/>
                </a:solidFill>
                <a:latin typeface="Arial" charset="0"/>
              </a:rPr>
              <a:t>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C</a:t>
            </a:r>
            <a:r>
              <a:rPr lang="en-US" altLang="ru-RU" sz="1200" i="1" baseline="-25000" dirty="0">
                <a:solidFill>
                  <a:srgbClr val="000000"/>
                </a:solidFill>
                <a:latin typeface="Times New Roman" pitchFamily="18" charset="0"/>
                <a:cs typeface="Times New Roman" pitchFamily="18" charset="0"/>
              </a:rPr>
              <a:t>.</a:t>
            </a:r>
            <a:endParaRPr lang="ru-RU" altLang="ru-RU" sz="1200" i="1" baseline="-25000" dirty="0">
              <a:solidFill>
                <a:srgbClr val="000000"/>
              </a:solidFill>
              <a:latin typeface="Times New Roman" pitchFamily="18" charset="0"/>
              <a:cs typeface="Times New Roman" pitchFamily="18" charset="0"/>
            </a:endParaRPr>
          </a:p>
          <a:p>
            <a:endParaRPr lang="ru-RU" altLang="ru-RU" sz="1000" i="1" baseline="-25000" dirty="0">
              <a:solidFill>
                <a:srgbClr val="000000"/>
              </a:solidFill>
              <a:latin typeface="Arial" charset="0"/>
            </a:endParaRPr>
          </a:p>
        </p:txBody>
      </p:sp>
      <p:sp>
        <p:nvSpPr>
          <p:cNvPr id="336038" name="Text Box 166"/>
          <p:cNvSpPr txBox="1">
            <a:spLocks noChangeArrowheads="1"/>
          </p:cNvSpPr>
          <p:nvPr/>
        </p:nvSpPr>
        <p:spPr bwMode="auto">
          <a:xfrm>
            <a:off x="1450975" y="3695700"/>
            <a:ext cx="3568700"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228600" indent="-228600">
              <a:buFontTx/>
              <a:buAutoNum type="arabicParenR"/>
            </a:pPr>
            <a:r>
              <a:rPr lang="ru-RU" altLang="ru-RU" sz="1000" dirty="0">
                <a:solidFill>
                  <a:srgbClr val="000000"/>
                </a:solidFill>
              </a:rPr>
              <a:t>1) </a:t>
            </a:r>
            <a:r>
              <a:rPr lang="en-US" altLang="ru-RU" sz="1000" dirty="0" smtClean="0">
                <a:solidFill>
                  <a:srgbClr val="000000"/>
                </a:solidFill>
              </a:rPr>
              <a:t>The instantaneous </a:t>
            </a:r>
            <a:r>
              <a:rPr lang="en-US" altLang="ru-RU" sz="1000" dirty="0">
                <a:solidFill>
                  <a:srgbClr val="000000"/>
                </a:solidFill>
              </a:rPr>
              <a:t>center is on the </a:t>
            </a:r>
            <a:endParaRPr lang="en-US" altLang="ru-RU" sz="1000" dirty="0" smtClean="0">
              <a:solidFill>
                <a:srgbClr val="000000"/>
              </a:solidFill>
            </a:endParaRPr>
          </a:p>
          <a:p>
            <a:pPr marL="0" indent="0"/>
            <a:r>
              <a:rPr lang="en-US" altLang="ru-RU" sz="1000" dirty="0" smtClean="0">
                <a:solidFill>
                  <a:srgbClr val="000000"/>
                </a:solidFill>
              </a:rPr>
              <a:t>perpendicular to the </a:t>
            </a:r>
            <a:r>
              <a:rPr lang="en-US" altLang="ru-RU" sz="1000" dirty="0">
                <a:solidFill>
                  <a:srgbClr val="000000"/>
                </a:solidFill>
              </a:rPr>
              <a:t>vector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A</a:t>
            </a:r>
            <a:r>
              <a:rPr lang="en-US" altLang="ru-RU" sz="1000" i="1" dirty="0">
                <a:solidFill>
                  <a:srgbClr val="000000"/>
                </a:solidFill>
              </a:rPr>
              <a:t> </a:t>
            </a:r>
            <a:r>
              <a:rPr lang="en-US" altLang="ru-RU" sz="1000" dirty="0">
                <a:solidFill>
                  <a:srgbClr val="000000"/>
                </a:solidFill>
              </a:rPr>
              <a:t>and </a:t>
            </a:r>
            <a:r>
              <a:rPr lang="en-US" altLang="ru-RU" sz="1200" b="1"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B.</a:t>
            </a:r>
            <a:r>
              <a:rPr lang="en-US" altLang="ru-RU" sz="1100" i="1" baseline="-25000" dirty="0">
                <a:solidFill>
                  <a:srgbClr val="000000"/>
                </a:solidFill>
              </a:rPr>
              <a:t> </a:t>
            </a:r>
            <a:r>
              <a:rPr lang="en-US" altLang="ru-RU" sz="1000" dirty="0">
                <a:solidFill>
                  <a:srgbClr val="000000"/>
                </a:solidFill>
              </a:rPr>
              <a:t>These </a:t>
            </a:r>
            <a:endParaRPr lang="en-US" altLang="ru-RU" sz="1000" dirty="0" smtClean="0">
              <a:solidFill>
                <a:srgbClr val="000000"/>
              </a:solidFill>
            </a:endParaRPr>
          </a:p>
          <a:p>
            <a:pPr marL="0" indent="0"/>
            <a:r>
              <a:rPr lang="en-US" altLang="ru-RU" sz="1000" dirty="0" smtClean="0">
                <a:solidFill>
                  <a:srgbClr val="000000"/>
                </a:solidFill>
              </a:rPr>
              <a:t>perpendiculars </a:t>
            </a:r>
            <a:r>
              <a:rPr lang="en-US" altLang="ru-RU" sz="1000" dirty="0">
                <a:solidFill>
                  <a:srgbClr val="000000"/>
                </a:solidFill>
              </a:rPr>
              <a:t>merge </a:t>
            </a:r>
          </a:p>
          <a:p>
            <a:pPr algn="just"/>
            <a:r>
              <a:rPr lang="en-US" altLang="ru-RU" sz="1000" dirty="0" smtClean="0">
                <a:solidFill>
                  <a:srgbClr val="000000"/>
                </a:solidFill>
              </a:rPr>
              <a:t>into </a:t>
            </a:r>
            <a:r>
              <a:rPr lang="en-US" altLang="ru-RU" sz="1000" dirty="0">
                <a:solidFill>
                  <a:srgbClr val="000000"/>
                </a:solidFill>
              </a:rPr>
              <a:t>one line. </a:t>
            </a:r>
          </a:p>
          <a:p>
            <a:endParaRPr lang="ru-RU" altLang="ru-RU" sz="1000" dirty="0">
              <a:solidFill>
                <a:srgbClr val="000000"/>
              </a:solidFill>
            </a:endParaRPr>
          </a:p>
        </p:txBody>
      </p:sp>
      <p:sp>
        <p:nvSpPr>
          <p:cNvPr id="336039" name="Text Box 167"/>
          <p:cNvSpPr txBox="1">
            <a:spLocks noChangeArrowheads="1"/>
          </p:cNvSpPr>
          <p:nvPr/>
        </p:nvSpPr>
        <p:spPr bwMode="auto">
          <a:xfrm>
            <a:off x="1427163" y="4344379"/>
            <a:ext cx="162095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2) </a:t>
            </a:r>
            <a:r>
              <a:rPr lang="en-US" altLang="ru-RU" sz="1000" dirty="0" smtClean="0">
                <a:solidFill>
                  <a:srgbClr val="000000"/>
                </a:solidFill>
                <a:latin typeface="Arial" charset="0"/>
              </a:rPr>
              <a:t>Define the </a:t>
            </a:r>
            <a:r>
              <a:rPr lang="en-US" altLang="ru-RU" sz="1000" dirty="0">
                <a:solidFill>
                  <a:srgbClr val="000000"/>
                </a:solidFill>
                <a:latin typeface="Arial" charset="0"/>
              </a:rPr>
              <a:t>location of </a:t>
            </a:r>
          </a:p>
          <a:p>
            <a:r>
              <a:rPr lang="en-US" altLang="ru-RU" sz="1000" dirty="0" smtClean="0">
                <a:solidFill>
                  <a:srgbClr val="000000"/>
                </a:solidFill>
                <a:latin typeface="Arial" charset="0"/>
              </a:rPr>
              <a:t>the instantaneous </a:t>
            </a:r>
            <a:r>
              <a:rPr lang="en-US" altLang="ru-RU" sz="1000" dirty="0">
                <a:solidFill>
                  <a:srgbClr val="000000"/>
                </a:solidFill>
                <a:latin typeface="Arial" charset="0"/>
              </a:rPr>
              <a:t>center</a:t>
            </a:r>
          </a:p>
          <a:p>
            <a:r>
              <a:rPr lang="en-US" altLang="ru-RU" sz="1000" dirty="0" smtClean="0">
                <a:solidFill>
                  <a:srgbClr val="000000"/>
                </a:solidFill>
                <a:latin typeface="Arial" charset="0"/>
              </a:rPr>
              <a:t>and the </a:t>
            </a:r>
            <a:r>
              <a:rPr lang="en-US" altLang="ru-RU" sz="1000" dirty="0">
                <a:solidFill>
                  <a:srgbClr val="000000"/>
                </a:solidFill>
                <a:latin typeface="Arial" charset="0"/>
              </a:rPr>
              <a:t>angular </a:t>
            </a:r>
            <a:r>
              <a:rPr lang="en-US" altLang="ru-RU" sz="1000" dirty="0" smtClean="0">
                <a:solidFill>
                  <a:srgbClr val="000000"/>
                </a:solidFill>
                <a:latin typeface="Arial" charset="0"/>
              </a:rPr>
              <a:t>velocity</a:t>
            </a:r>
            <a:endParaRPr lang="ru-RU" altLang="ru-RU" sz="1000" dirty="0">
              <a:solidFill>
                <a:srgbClr val="000000"/>
              </a:solidFill>
              <a:latin typeface="Arial" charset="0"/>
            </a:endParaRPr>
          </a:p>
        </p:txBody>
      </p:sp>
      <p:graphicFrame>
        <p:nvGraphicFramePr>
          <p:cNvPr id="336040" name="Object 168"/>
          <p:cNvGraphicFramePr>
            <a:graphicFrameLocks noChangeAspect="1"/>
          </p:cNvGraphicFramePr>
          <p:nvPr>
            <p:extLst>
              <p:ext uri="{D42A27DB-BD31-4B8C-83A1-F6EECF244321}">
                <p14:modId xmlns:p14="http://schemas.microsoft.com/office/powerpoint/2010/main" val="2570563868"/>
              </p:ext>
            </p:extLst>
          </p:nvPr>
        </p:nvGraphicFramePr>
        <p:xfrm>
          <a:off x="2079625" y="6019800"/>
          <a:ext cx="736600" cy="228600"/>
        </p:xfrm>
        <a:graphic>
          <a:graphicData uri="http://schemas.openxmlformats.org/presentationml/2006/ole">
            <mc:AlternateContent xmlns:mc="http://schemas.openxmlformats.org/markup-compatibility/2006">
              <mc:Choice xmlns:v="urn:schemas-microsoft-com:vml" Requires="v">
                <p:oleObj spid="_x0000_s1462357" name="Equation" r:id="rId22" imgW="736560" imgH="228600" progId="Equation.DSMT4">
                  <p:embed/>
                </p:oleObj>
              </mc:Choice>
              <mc:Fallback>
                <p:oleObj name="Equation" r:id="rId22" imgW="736560" imgH="228600" progId="Equation.DSMT4">
                  <p:embed/>
                  <p:pic>
                    <p:nvPicPr>
                      <p:cNvPr id="0" name=""/>
                      <p:cNvPicPr>
                        <a:picLocks noChangeAspect="1" noChangeArrowheads="1"/>
                      </p:cNvPicPr>
                      <p:nvPr/>
                    </p:nvPicPr>
                    <p:blipFill>
                      <a:blip r:embed="rId23"/>
                      <a:srcRect/>
                      <a:stretch>
                        <a:fillRect/>
                      </a:stretch>
                    </p:blipFill>
                    <p:spPr bwMode="auto">
                      <a:xfrm>
                        <a:off x="2079625" y="6019800"/>
                        <a:ext cx="7366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6041" name="Object 169"/>
          <p:cNvGraphicFramePr>
            <a:graphicFrameLocks noChangeAspect="1"/>
          </p:cNvGraphicFramePr>
          <p:nvPr>
            <p:extLst>
              <p:ext uri="{D42A27DB-BD31-4B8C-83A1-F6EECF244321}">
                <p14:modId xmlns:p14="http://schemas.microsoft.com/office/powerpoint/2010/main" val="559436528"/>
              </p:ext>
            </p:extLst>
          </p:nvPr>
        </p:nvGraphicFramePr>
        <p:xfrm>
          <a:off x="3082925" y="4087813"/>
          <a:ext cx="1028700" cy="812800"/>
        </p:xfrm>
        <a:graphic>
          <a:graphicData uri="http://schemas.openxmlformats.org/presentationml/2006/ole">
            <mc:AlternateContent xmlns:mc="http://schemas.openxmlformats.org/markup-compatibility/2006">
              <mc:Choice xmlns:v="urn:schemas-microsoft-com:vml" Requires="v">
                <p:oleObj spid="_x0000_s1462358" name="Equation" r:id="rId24" imgW="1028520" imgH="812520" progId="Equation.DSMT4">
                  <p:embed/>
                </p:oleObj>
              </mc:Choice>
              <mc:Fallback>
                <p:oleObj name="Equation" r:id="rId24" imgW="1028520" imgH="812520" progId="Equation.DSMT4">
                  <p:embed/>
                  <p:pic>
                    <p:nvPicPr>
                      <p:cNvPr id="0" name=""/>
                      <p:cNvPicPr>
                        <a:picLocks noChangeAspect="1" noChangeArrowheads="1"/>
                      </p:cNvPicPr>
                      <p:nvPr/>
                    </p:nvPicPr>
                    <p:blipFill>
                      <a:blip r:embed="rId25"/>
                      <a:srcRect/>
                      <a:stretch>
                        <a:fillRect/>
                      </a:stretch>
                    </p:blipFill>
                    <p:spPr bwMode="auto">
                      <a:xfrm>
                        <a:off x="3082925" y="4087813"/>
                        <a:ext cx="1028700" cy="812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6042" name="Text Box 170"/>
          <p:cNvSpPr txBox="1">
            <a:spLocks noChangeArrowheads="1"/>
          </p:cNvSpPr>
          <p:nvPr/>
        </p:nvSpPr>
        <p:spPr bwMode="auto">
          <a:xfrm>
            <a:off x="765934" y="5405619"/>
            <a:ext cx="3512500" cy="5334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3) Connect </a:t>
            </a:r>
            <a:r>
              <a:rPr lang="en-US" altLang="ru-RU" sz="1000" dirty="0" smtClean="0">
                <a:solidFill>
                  <a:srgbClr val="000000"/>
                </a:solidFill>
                <a:latin typeface="Arial" charset="0"/>
              </a:rPr>
              <a:t>the point </a:t>
            </a:r>
            <a:r>
              <a:rPr lang="ru-RU" altLang="ru-RU" sz="1000" dirty="0" smtClean="0">
                <a:solidFill>
                  <a:srgbClr val="000000"/>
                </a:solidFill>
                <a:latin typeface="Arial" charset="0"/>
              </a:rPr>
              <a:t> </a:t>
            </a:r>
            <a:r>
              <a:rPr lang="en-US" altLang="ru-RU" sz="1200" i="1" dirty="0" smtClean="0">
                <a:solidFill>
                  <a:srgbClr val="000000"/>
                </a:solidFill>
                <a:latin typeface="Times New Roman" pitchFamily="18" charset="0"/>
                <a:cs typeface="Times New Roman" pitchFamily="18" charset="0"/>
              </a:rPr>
              <a:t>C</a:t>
            </a:r>
            <a:r>
              <a:rPr lang="ru-RU" altLang="ru-RU" sz="1000" i="1" dirty="0" smtClean="0">
                <a:solidFill>
                  <a:srgbClr val="000000"/>
                </a:solidFill>
                <a:latin typeface="Arial" charset="0"/>
              </a:rPr>
              <a:t> </a:t>
            </a:r>
            <a:r>
              <a:rPr lang="en-US" altLang="ru-RU" sz="1000" dirty="0" smtClean="0">
                <a:solidFill>
                  <a:srgbClr val="000000"/>
                </a:solidFill>
                <a:latin typeface="Arial" charset="0"/>
              </a:rPr>
              <a:t> </a:t>
            </a:r>
            <a:r>
              <a:rPr lang="en-US" altLang="ru-RU" sz="1000" dirty="0">
                <a:solidFill>
                  <a:srgbClr val="000000"/>
                </a:solidFill>
                <a:latin typeface="Arial" charset="0"/>
              </a:rPr>
              <a:t>with </a:t>
            </a:r>
            <a:r>
              <a:rPr lang="en-US" altLang="ru-RU" sz="1000" dirty="0" smtClean="0">
                <a:solidFill>
                  <a:srgbClr val="000000"/>
                </a:solidFill>
                <a:latin typeface="Arial" charset="0"/>
              </a:rPr>
              <a:t>the instantaneous </a:t>
            </a:r>
            <a:r>
              <a:rPr lang="en-US" altLang="ru-RU" sz="1000" dirty="0">
                <a:solidFill>
                  <a:srgbClr val="000000"/>
                </a:solidFill>
                <a:latin typeface="Arial" charset="0"/>
              </a:rPr>
              <a:t>center and </a:t>
            </a:r>
          </a:p>
          <a:p>
            <a:r>
              <a:rPr lang="en-US" altLang="ru-RU" sz="1000" dirty="0">
                <a:solidFill>
                  <a:srgbClr val="000000"/>
                </a:solidFill>
                <a:latin typeface="Arial" charset="0"/>
              </a:rPr>
              <a:t>determine </a:t>
            </a:r>
            <a:r>
              <a:rPr lang="en-US" altLang="ru-RU" sz="1000" dirty="0" smtClean="0">
                <a:solidFill>
                  <a:srgbClr val="000000"/>
                </a:solidFill>
                <a:latin typeface="Arial" charset="0"/>
              </a:rPr>
              <a:t>the velocity </a:t>
            </a:r>
            <a:r>
              <a:rPr lang="en-US" altLang="ru-RU" sz="1000" dirty="0">
                <a:solidFill>
                  <a:srgbClr val="000000"/>
                </a:solidFill>
                <a:latin typeface="Arial" charset="0"/>
              </a:rPr>
              <a:t>of this </a:t>
            </a:r>
            <a:r>
              <a:rPr lang="en-US" altLang="ru-RU" sz="1000" dirty="0" smtClean="0">
                <a:solidFill>
                  <a:srgbClr val="000000"/>
                </a:solidFill>
                <a:latin typeface="Arial" charset="0"/>
              </a:rPr>
              <a:t>point</a:t>
            </a:r>
            <a:endParaRPr lang="ru-RU" altLang="ru-RU" sz="1000" i="1" baseline="-25000" dirty="0">
              <a:solidFill>
                <a:srgbClr val="000000"/>
              </a:solidFill>
              <a:latin typeface="Arial" charset="0"/>
            </a:endParaRPr>
          </a:p>
          <a:p>
            <a:endParaRPr lang="ru-RU" altLang="ru-RU" sz="1000" i="1" baseline="-25000" dirty="0">
              <a:solidFill>
                <a:srgbClr val="000000"/>
              </a:solidFill>
              <a:latin typeface="Arial" charset="0"/>
            </a:endParaRPr>
          </a:p>
        </p:txBody>
      </p:sp>
      <p:sp>
        <p:nvSpPr>
          <p:cNvPr id="336043" name="Text Box 171"/>
          <p:cNvSpPr txBox="1">
            <a:spLocks noChangeArrowheads="1"/>
          </p:cNvSpPr>
          <p:nvPr/>
        </p:nvSpPr>
        <p:spPr bwMode="auto">
          <a:xfrm>
            <a:off x="1363663" y="4925019"/>
            <a:ext cx="2864887"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arc </a:t>
            </a:r>
            <a:r>
              <a:rPr lang="en-US" altLang="ru-RU" sz="1000" dirty="0">
                <a:solidFill>
                  <a:srgbClr val="FF3300"/>
                </a:solidFill>
                <a:latin typeface="Arial" charset="0"/>
              </a:rPr>
              <a:t>arrow of </a:t>
            </a:r>
            <a:r>
              <a:rPr lang="en-US" altLang="ru-RU" sz="1000" dirty="0" smtClean="0">
                <a:solidFill>
                  <a:srgbClr val="FF3300"/>
                </a:solidFill>
                <a:latin typeface="Arial" charset="0"/>
              </a:rPr>
              <a:t>the angular </a:t>
            </a:r>
            <a:r>
              <a:rPr lang="en-US" altLang="ru-RU" sz="1000" dirty="0">
                <a:solidFill>
                  <a:srgbClr val="FF3300"/>
                </a:solidFill>
                <a:latin typeface="Arial" charset="0"/>
              </a:rPr>
              <a:t>velocity is </a:t>
            </a:r>
            <a:r>
              <a:rPr lang="en-US" altLang="ru-RU" sz="1000" dirty="0" smtClean="0">
                <a:solidFill>
                  <a:srgbClr val="FF3300"/>
                </a:solidFill>
                <a:latin typeface="Arial" charset="0"/>
              </a:rPr>
              <a:t>directed</a:t>
            </a:r>
          </a:p>
          <a:p>
            <a:r>
              <a:rPr lang="en-US" altLang="ru-RU" sz="1000" dirty="0" smtClean="0">
                <a:solidFill>
                  <a:srgbClr val="FF3300"/>
                </a:solidFill>
                <a:latin typeface="Arial" charset="0"/>
              </a:rPr>
              <a:t> </a:t>
            </a:r>
            <a:r>
              <a:rPr lang="en-US" altLang="ru-RU" sz="1000" dirty="0">
                <a:solidFill>
                  <a:srgbClr val="FF3300"/>
                </a:solidFill>
                <a:latin typeface="Arial" charset="0"/>
              </a:rPr>
              <a:t>aside </a:t>
            </a:r>
            <a:r>
              <a:rPr lang="en-US" altLang="ru-RU" sz="1000" dirty="0" smtClean="0">
                <a:solidFill>
                  <a:srgbClr val="FF3300"/>
                </a:solidFill>
                <a:latin typeface="Arial" charset="0"/>
              </a:rPr>
              <a:t>of the vector</a:t>
            </a:r>
            <a:r>
              <a:rPr lang="ru-RU" altLang="ru-RU" sz="1000" dirty="0" smtClean="0">
                <a:solidFill>
                  <a:srgbClr val="FF3300"/>
                </a:solidFill>
                <a:latin typeface="Arial" charset="0"/>
              </a:rPr>
              <a:t> </a:t>
            </a:r>
            <a:r>
              <a:rPr lang="en-US" altLang="ru-RU" sz="1200" b="1" i="1" dirty="0" err="1">
                <a:solidFill>
                  <a:srgbClr val="FF0000"/>
                </a:solidFill>
                <a:latin typeface="Times New Roman" pitchFamily="18" charset="0"/>
                <a:cs typeface="Times New Roman" pitchFamily="18" charset="0"/>
              </a:rPr>
              <a:t>v</a:t>
            </a:r>
            <a:r>
              <a:rPr lang="en-US" altLang="ru-RU" sz="1200" b="1" i="1" baseline="-25000" dirty="0" err="1">
                <a:solidFill>
                  <a:srgbClr val="FF0000"/>
                </a:solidFill>
                <a:latin typeface="Times New Roman" pitchFamily="18" charset="0"/>
                <a:cs typeface="Times New Roman" pitchFamily="18" charset="0"/>
              </a:rPr>
              <a:t>A</a:t>
            </a:r>
            <a:r>
              <a:rPr lang="ru-RU" altLang="ru-RU" sz="1200" dirty="0">
                <a:solidFill>
                  <a:srgbClr val="FF0000"/>
                </a:solidFill>
                <a:latin typeface="Times New Roman" pitchFamily="18" charset="0"/>
                <a:cs typeface="Times New Roman" pitchFamily="18" charset="0"/>
              </a:rPr>
              <a:t> </a:t>
            </a:r>
            <a:r>
              <a:rPr lang="en-US" altLang="ru-RU" sz="1000" dirty="0">
                <a:solidFill>
                  <a:srgbClr val="FF3300"/>
                </a:solidFill>
                <a:latin typeface="Arial" charset="0"/>
              </a:rPr>
              <a:t> and</a:t>
            </a:r>
            <a:r>
              <a:rPr lang="ru-RU" altLang="ru-RU" sz="1000" b="1" i="1" baseline="-25000" dirty="0">
                <a:solidFill>
                  <a:srgbClr val="FF3300"/>
                </a:solidFill>
                <a:latin typeface="Arial" charset="0"/>
              </a:rPr>
              <a:t>,</a:t>
            </a:r>
            <a:r>
              <a:rPr lang="en-US" altLang="ru-RU" sz="1200" b="1" i="1" dirty="0" err="1">
                <a:solidFill>
                  <a:srgbClr val="FF0000"/>
                </a:solidFill>
                <a:latin typeface="Times New Roman" pitchFamily="18" charset="0"/>
                <a:cs typeface="Times New Roman" pitchFamily="18" charset="0"/>
              </a:rPr>
              <a:t>v</a:t>
            </a:r>
            <a:r>
              <a:rPr lang="en-US" altLang="ru-RU" sz="1200" b="1" i="1" baseline="-25000" dirty="0" err="1">
                <a:solidFill>
                  <a:srgbClr val="FF0000"/>
                </a:solidFill>
                <a:latin typeface="Times New Roman" pitchFamily="18" charset="0"/>
                <a:cs typeface="Times New Roman" pitchFamily="18" charset="0"/>
              </a:rPr>
              <a:t>B</a:t>
            </a:r>
            <a:r>
              <a:rPr lang="ru-RU" altLang="ru-RU" sz="1200" dirty="0">
                <a:solidFill>
                  <a:srgbClr val="FF0000"/>
                </a:solidFill>
                <a:latin typeface="Times New Roman" pitchFamily="18" charset="0"/>
                <a:cs typeface="Times New Roman" pitchFamily="18" charset="0"/>
              </a:rPr>
              <a:t>.</a:t>
            </a:r>
          </a:p>
          <a:p>
            <a:endParaRPr lang="ru-RU" altLang="ru-RU" sz="1000" dirty="0">
              <a:solidFill>
                <a:srgbClr val="FF3300"/>
              </a:solidFill>
              <a:latin typeface="Arial" charset="0"/>
            </a:endParaRPr>
          </a:p>
        </p:txBody>
      </p:sp>
      <p:sp>
        <p:nvSpPr>
          <p:cNvPr id="336044" name="Text Box 172"/>
          <p:cNvSpPr txBox="1">
            <a:spLocks noChangeArrowheads="1"/>
          </p:cNvSpPr>
          <p:nvPr/>
        </p:nvSpPr>
        <p:spPr bwMode="auto">
          <a:xfrm>
            <a:off x="131290" y="6233089"/>
            <a:ext cx="423545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FF3300"/>
                </a:solidFill>
                <a:latin typeface="Arial" charset="0"/>
              </a:rPr>
              <a:t>The vector  </a:t>
            </a:r>
            <a:r>
              <a:rPr lang="en-US" altLang="ru-RU" sz="1200" b="1" i="1" dirty="0" err="1">
                <a:solidFill>
                  <a:srgbClr val="FF3300"/>
                </a:solidFill>
                <a:latin typeface="Times New Roman" pitchFamily="18" charset="0"/>
                <a:cs typeface="Times New Roman" pitchFamily="18" charset="0"/>
              </a:rPr>
              <a:t>v</a:t>
            </a:r>
            <a:r>
              <a:rPr lang="en-US" altLang="ru-RU" sz="1200" b="1" i="1" baseline="-25000" dirty="0" err="1">
                <a:solidFill>
                  <a:srgbClr val="FF3300"/>
                </a:solidFill>
                <a:latin typeface="Times New Roman" pitchFamily="18" charset="0"/>
                <a:cs typeface="Times New Roman" pitchFamily="18" charset="0"/>
              </a:rPr>
              <a:t>C</a:t>
            </a:r>
            <a:r>
              <a:rPr lang="en-US" altLang="ru-RU" sz="1200" b="1" i="1" baseline="-25000" dirty="0">
                <a:solidFill>
                  <a:srgbClr val="FF3300"/>
                </a:solidFill>
                <a:latin typeface="Times New Roman" pitchFamily="18" charset="0"/>
                <a:cs typeface="Times New Roman" pitchFamily="18" charset="0"/>
              </a:rPr>
              <a:t>  </a:t>
            </a:r>
            <a:r>
              <a:rPr lang="en-US" altLang="ru-RU" sz="1000" dirty="0">
                <a:solidFill>
                  <a:srgbClr val="FF3300"/>
                </a:solidFill>
                <a:latin typeface="Arial" charset="0"/>
              </a:rPr>
              <a:t> is directed aside of </a:t>
            </a:r>
            <a:r>
              <a:rPr lang="en-US" altLang="ru-RU" sz="1000" dirty="0" smtClean="0">
                <a:solidFill>
                  <a:srgbClr val="FF3300"/>
                </a:solidFill>
                <a:latin typeface="Arial" charset="0"/>
              </a:rPr>
              <a:t>the arc </a:t>
            </a:r>
            <a:r>
              <a:rPr lang="en-US" altLang="ru-RU" sz="1000" dirty="0">
                <a:solidFill>
                  <a:srgbClr val="FF3300"/>
                </a:solidFill>
                <a:latin typeface="Arial" charset="0"/>
              </a:rPr>
              <a:t>arrow </a:t>
            </a:r>
            <a:r>
              <a:rPr lang="en-US" altLang="ru-RU" sz="1000" dirty="0" smtClean="0">
                <a:solidFill>
                  <a:srgbClr val="FF3300"/>
                </a:solidFill>
                <a:latin typeface="Arial" charset="0"/>
              </a:rPr>
              <a:t>of the </a:t>
            </a:r>
            <a:r>
              <a:rPr lang="en-US" altLang="ru-RU" sz="1000" dirty="0">
                <a:solidFill>
                  <a:srgbClr val="FF3300"/>
                </a:solidFill>
                <a:latin typeface="Arial" charset="0"/>
              </a:rPr>
              <a:t>angular </a:t>
            </a:r>
            <a:r>
              <a:rPr lang="en-US" altLang="ru-RU" sz="1000" dirty="0" smtClean="0">
                <a:solidFill>
                  <a:srgbClr val="FF3300"/>
                </a:solidFill>
                <a:latin typeface="Arial" charset="0"/>
              </a:rPr>
              <a:t>velocity.</a:t>
            </a:r>
            <a:endParaRPr lang="ru-RU" altLang="ru-RU" sz="1000" dirty="0">
              <a:solidFill>
                <a:srgbClr val="FF3300"/>
              </a:solidFill>
              <a:latin typeface="Arial" charset="0"/>
            </a:endParaRPr>
          </a:p>
        </p:txBody>
      </p:sp>
      <p:grpSp>
        <p:nvGrpSpPr>
          <p:cNvPr id="336069" name="Group 197"/>
          <p:cNvGrpSpPr>
            <a:grpSpLocks/>
          </p:cNvGrpSpPr>
          <p:nvPr/>
        </p:nvGrpSpPr>
        <p:grpSpPr bwMode="auto">
          <a:xfrm>
            <a:off x="131763" y="3879850"/>
            <a:ext cx="1012825" cy="1066800"/>
            <a:chOff x="4463" y="2633"/>
            <a:chExt cx="638" cy="672"/>
          </a:xfrm>
        </p:grpSpPr>
        <p:sp>
          <p:nvSpPr>
            <p:cNvPr id="336049" name="Oval 177"/>
            <p:cNvSpPr>
              <a:spLocks noChangeArrowheads="1"/>
            </p:cNvSpPr>
            <p:nvPr/>
          </p:nvSpPr>
          <p:spPr bwMode="auto">
            <a:xfrm rot="2634871">
              <a:off x="4525" y="2633"/>
              <a:ext cx="576" cy="67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50" name="Text Box 178"/>
            <p:cNvSpPr txBox="1">
              <a:spLocks noChangeArrowheads="1"/>
            </p:cNvSpPr>
            <p:nvPr/>
          </p:nvSpPr>
          <p:spPr bwMode="auto">
            <a:xfrm>
              <a:off x="4800" y="3101"/>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36051" name="Oval 179"/>
            <p:cNvSpPr>
              <a:spLocks noChangeArrowheads="1"/>
            </p:cNvSpPr>
            <p:nvPr/>
          </p:nvSpPr>
          <p:spPr bwMode="auto">
            <a:xfrm>
              <a:off x="4773" y="2779"/>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52" name="Oval 180"/>
            <p:cNvSpPr>
              <a:spLocks noChangeArrowheads="1"/>
            </p:cNvSpPr>
            <p:nvPr/>
          </p:nvSpPr>
          <p:spPr bwMode="auto">
            <a:xfrm flipH="1">
              <a:off x="4780" y="313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53" name="Oval 181"/>
            <p:cNvSpPr>
              <a:spLocks noChangeArrowheads="1"/>
            </p:cNvSpPr>
            <p:nvPr/>
          </p:nvSpPr>
          <p:spPr bwMode="auto">
            <a:xfrm>
              <a:off x="4533" y="2921"/>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54" name="AutoShape 182"/>
            <p:cNvSpPr>
              <a:spLocks noChangeArrowheads="1"/>
            </p:cNvSpPr>
            <p:nvPr/>
          </p:nvSpPr>
          <p:spPr bwMode="auto">
            <a:xfrm rot="-21600000">
              <a:off x="4814" y="2764"/>
              <a:ext cx="242" cy="61"/>
            </a:xfrm>
            <a:prstGeom prst="rightArrow">
              <a:avLst>
                <a:gd name="adj1" fmla="val 50000"/>
                <a:gd name="adj2" fmla="val 9918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55" name="Text Box 183"/>
            <p:cNvSpPr txBox="1">
              <a:spLocks noChangeArrowheads="1"/>
            </p:cNvSpPr>
            <p:nvPr/>
          </p:nvSpPr>
          <p:spPr bwMode="auto">
            <a:xfrm>
              <a:off x="4463" y="2958"/>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C</a:t>
              </a:r>
              <a:endParaRPr lang="ru-RU" altLang="ru-RU" sz="1100" b="1" i="1" dirty="0">
                <a:solidFill>
                  <a:srgbClr val="000000"/>
                </a:solidFill>
                <a:latin typeface="Times New Roman" pitchFamily="18" charset="0"/>
                <a:cs typeface="Times New Roman" pitchFamily="18" charset="0"/>
              </a:endParaRPr>
            </a:p>
          </p:txBody>
        </p:sp>
        <p:sp>
          <p:nvSpPr>
            <p:cNvPr id="336056" name="Text Box 184"/>
            <p:cNvSpPr txBox="1">
              <a:spLocks noChangeArrowheads="1"/>
            </p:cNvSpPr>
            <p:nvPr/>
          </p:nvSpPr>
          <p:spPr bwMode="auto">
            <a:xfrm>
              <a:off x="4614" y="2663"/>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graphicFrame>
          <p:nvGraphicFramePr>
            <p:cNvPr id="336057" name="Object 185"/>
            <p:cNvGraphicFramePr>
              <a:graphicFrameLocks noChangeAspect="1"/>
            </p:cNvGraphicFramePr>
            <p:nvPr/>
          </p:nvGraphicFramePr>
          <p:xfrm>
            <a:off x="4851" y="2637"/>
            <a:ext cx="120" cy="136"/>
          </p:xfrm>
          <a:graphic>
            <a:graphicData uri="http://schemas.openxmlformats.org/presentationml/2006/ole">
              <mc:AlternateContent xmlns:mc="http://schemas.openxmlformats.org/markup-compatibility/2006">
                <mc:Choice xmlns:v="urn:schemas-microsoft-com:vml" Requires="v">
                  <p:oleObj spid="_x0000_s1462359" name="Формула" r:id="rId26" imgW="190440" imgH="215640" progId="Equation.3">
                    <p:embed/>
                  </p:oleObj>
                </mc:Choice>
                <mc:Fallback>
                  <p:oleObj name="Формула" r:id="rId26" imgW="190440" imgH="2156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851" y="2637"/>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58" name="AutoShape 186"/>
            <p:cNvSpPr>
              <a:spLocks noChangeArrowheads="1"/>
            </p:cNvSpPr>
            <p:nvPr/>
          </p:nvSpPr>
          <p:spPr bwMode="auto">
            <a:xfrm flipH="1">
              <a:off x="4641" y="3121"/>
              <a:ext cx="134" cy="61"/>
            </a:xfrm>
            <a:prstGeom prst="rightArrow">
              <a:avLst>
                <a:gd name="adj1" fmla="val 50000"/>
                <a:gd name="adj2" fmla="val 5491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59" name="Object 187"/>
            <p:cNvGraphicFramePr>
              <a:graphicFrameLocks noChangeAspect="1"/>
            </p:cNvGraphicFramePr>
            <p:nvPr/>
          </p:nvGraphicFramePr>
          <p:xfrm>
            <a:off x="4686" y="3154"/>
            <a:ext cx="120" cy="136"/>
          </p:xfrm>
          <a:graphic>
            <a:graphicData uri="http://schemas.openxmlformats.org/presentationml/2006/ole">
              <mc:AlternateContent xmlns:mc="http://schemas.openxmlformats.org/markup-compatibility/2006">
                <mc:Choice xmlns:v="urn:schemas-microsoft-com:vml" Requires="v">
                  <p:oleObj spid="_x0000_s1462360" name="Формула" r:id="rId27" imgW="190440" imgH="215640" progId="Equation.3">
                    <p:embed/>
                  </p:oleObj>
                </mc:Choice>
                <mc:Fallback>
                  <p:oleObj name="Формула" r:id="rId27" imgW="190440" imgH="21564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686" y="3154"/>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6060" name="Line 188"/>
          <p:cNvSpPr>
            <a:spLocks noChangeShapeType="1"/>
          </p:cNvSpPr>
          <p:nvPr/>
        </p:nvSpPr>
        <p:spPr bwMode="auto">
          <a:xfrm flipH="1" flipV="1">
            <a:off x="655638" y="3829050"/>
            <a:ext cx="4762" cy="1295400"/>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36071" name="Group 199"/>
          <p:cNvGrpSpPr>
            <a:grpSpLocks/>
          </p:cNvGrpSpPr>
          <p:nvPr/>
        </p:nvGrpSpPr>
        <p:grpSpPr bwMode="auto">
          <a:xfrm>
            <a:off x="122238" y="3930650"/>
            <a:ext cx="522287" cy="554038"/>
            <a:chOff x="3755" y="2672"/>
            <a:chExt cx="329" cy="349"/>
          </a:xfrm>
        </p:grpSpPr>
        <p:sp>
          <p:nvSpPr>
            <p:cNvPr id="336066" name="Line 194"/>
            <p:cNvSpPr>
              <a:spLocks noChangeShapeType="1"/>
            </p:cNvSpPr>
            <p:nvPr/>
          </p:nvSpPr>
          <p:spPr bwMode="auto">
            <a:xfrm flipH="1" flipV="1">
              <a:off x="3853" y="2946"/>
              <a:ext cx="231" cy="7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067" name="AutoShape 195"/>
            <p:cNvSpPr>
              <a:spLocks noChangeArrowheads="1"/>
            </p:cNvSpPr>
            <p:nvPr/>
          </p:nvSpPr>
          <p:spPr bwMode="auto">
            <a:xfrm rot="38953726">
              <a:off x="3800" y="2814"/>
              <a:ext cx="171" cy="57"/>
            </a:xfrm>
            <a:prstGeom prst="rightArrow">
              <a:avLst>
                <a:gd name="adj1" fmla="val 50000"/>
                <a:gd name="adj2" fmla="val 750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68" name="Object 196"/>
            <p:cNvGraphicFramePr>
              <a:graphicFrameLocks noChangeAspect="1"/>
            </p:cNvGraphicFramePr>
            <p:nvPr/>
          </p:nvGraphicFramePr>
          <p:xfrm>
            <a:off x="3755" y="2672"/>
            <a:ext cx="120" cy="144"/>
          </p:xfrm>
          <a:graphic>
            <a:graphicData uri="http://schemas.openxmlformats.org/presentationml/2006/ole">
              <mc:AlternateContent xmlns:mc="http://schemas.openxmlformats.org/markup-compatibility/2006">
                <mc:Choice xmlns:v="urn:schemas-microsoft-com:vml" Requires="v">
                  <p:oleObj spid="_x0000_s1462361" name="Формула" r:id="rId28" imgW="190440" imgH="228600" progId="Equation.3">
                    <p:embed/>
                  </p:oleObj>
                </mc:Choice>
                <mc:Fallback>
                  <p:oleObj name="Формула" r:id="rId28" imgW="19044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755" y="2672"/>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6070" name="Group 198"/>
          <p:cNvGrpSpPr>
            <a:grpSpLocks/>
          </p:cNvGrpSpPr>
          <p:nvPr/>
        </p:nvGrpSpPr>
        <p:grpSpPr bwMode="auto">
          <a:xfrm>
            <a:off x="300038" y="4030663"/>
            <a:ext cx="871537" cy="771525"/>
            <a:chOff x="3861" y="2737"/>
            <a:chExt cx="549" cy="486"/>
          </a:xfrm>
        </p:grpSpPr>
        <p:sp>
          <p:nvSpPr>
            <p:cNvPr id="336062" name="Text Box 190"/>
            <p:cNvSpPr txBox="1">
              <a:spLocks noChangeArrowheads="1"/>
            </p:cNvSpPr>
            <p:nvPr/>
          </p:nvSpPr>
          <p:spPr bwMode="auto">
            <a:xfrm>
              <a:off x="4092" y="3000"/>
              <a:ext cx="16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a:solidFill>
                    <a:srgbClr val="000000"/>
                  </a:solidFill>
                  <a:latin typeface="Arial" charset="0"/>
                </a:rPr>
                <a:t>P</a:t>
              </a:r>
              <a:endParaRPr lang="ru-RU" altLang="ru-RU" sz="1000" b="1" i="1">
                <a:solidFill>
                  <a:srgbClr val="000000"/>
                </a:solidFill>
                <a:latin typeface="Arial" charset="0"/>
              </a:endParaRPr>
            </a:p>
          </p:txBody>
        </p:sp>
        <p:sp>
          <p:nvSpPr>
            <p:cNvPr id="336064" name="Oval 192"/>
            <p:cNvSpPr>
              <a:spLocks noChangeArrowheads="1"/>
            </p:cNvSpPr>
            <p:nvPr/>
          </p:nvSpPr>
          <p:spPr bwMode="auto">
            <a:xfrm>
              <a:off x="4074" y="3001"/>
              <a:ext cx="38" cy="38"/>
            </a:xfrm>
            <a:prstGeom prst="ellipse">
              <a:avLst/>
            </a:prstGeom>
            <a:solidFill>
              <a:srgbClr val="FF3300"/>
            </a:solidFill>
            <a:ln w="9525" algn="ctr">
              <a:solidFill>
                <a:srgbClr val="0000FF"/>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65" name="Line 193"/>
            <p:cNvSpPr>
              <a:spLocks noChangeShapeType="1"/>
            </p:cNvSpPr>
            <p:nvPr/>
          </p:nvSpPr>
          <p:spPr bwMode="auto">
            <a:xfrm flipV="1">
              <a:off x="3861" y="2737"/>
              <a:ext cx="549" cy="486"/>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36045" name="Group 173"/>
            <p:cNvGrpSpPr>
              <a:grpSpLocks/>
            </p:cNvGrpSpPr>
            <p:nvPr/>
          </p:nvGrpSpPr>
          <p:grpSpPr bwMode="auto">
            <a:xfrm>
              <a:off x="4034" y="2841"/>
              <a:ext cx="146" cy="229"/>
              <a:chOff x="555" y="1628"/>
              <a:chExt cx="146" cy="229"/>
            </a:xfrm>
          </p:grpSpPr>
          <p:sp>
            <p:nvSpPr>
              <p:cNvPr id="336046" name="AutoShape 174"/>
              <p:cNvSpPr>
                <a:spLocks noChangeArrowheads="1"/>
              </p:cNvSpPr>
              <p:nvPr/>
            </p:nvSpPr>
            <p:spPr bwMode="auto">
              <a:xfrm rot="-10084241" flipH="1" flipV="1">
                <a:off x="555" y="1711"/>
                <a:ext cx="146" cy="14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047" name="Object 175"/>
              <p:cNvGraphicFramePr>
                <a:graphicFrameLocks noChangeAspect="1"/>
              </p:cNvGraphicFramePr>
              <p:nvPr/>
            </p:nvGraphicFramePr>
            <p:xfrm>
              <a:off x="580" y="1628"/>
              <a:ext cx="96" cy="88"/>
            </p:xfrm>
            <a:graphic>
              <a:graphicData uri="http://schemas.openxmlformats.org/presentationml/2006/ole">
                <mc:AlternateContent xmlns:mc="http://schemas.openxmlformats.org/markup-compatibility/2006">
                  <mc:Choice xmlns:v="urn:schemas-microsoft-com:vml" Requires="v">
                    <p:oleObj spid="_x0000_s1462362" name="Формула" r:id="rId29" imgW="152280" imgH="139680" progId="Equation.3">
                      <p:embed/>
                    </p:oleObj>
                  </mc:Choice>
                  <mc:Fallback>
                    <p:oleObj name="Формула" r:id="rId29" imgW="152280" imgH="1396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80" y="1628"/>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sp>
        <p:nvSpPr>
          <p:cNvPr id="336082" name="Rectangle 210"/>
          <p:cNvSpPr>
            <a:spLocks noChangeArrowheads="1"/>
          </p:cNvSpPr>
          <p:nvPr/>
        </p:nvSpPr>
        <p:spPr bwMode="auto">
          <a:xfrm>
            <a:off x="4255061" y="3083232"/>
            <a:ext cx="4672011" cy="3708000"/>
          </a:xfrm>
          <a:prstGeom prst="rect">
            <a:avLst/>
          </a:prstGeom>
          <a:solidFill>
            <a:srgbClr val="CC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073" name="Rectangle 201"/>
          <p:cNvSpPr>
            <a:spLocks noChangeArrowheads="1"/>
          </p:cNvSpPr>
          <p:nvPr/>
        </p:nvSpPr>
        <p:spPr bwMode="auto">
          <a:xfrm>
            <a:off x="4448586" y="3215498"/>
            <a:ext cx="4354512" cy="493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buFont typeface="Wingdings" pitchFamily="2" charset="2"/>
              <a:buNone/>
            </a:pPr>
            <a:r>
              <a:rPr lang="en-US" sz="1000" b="1" dirty="0">
                <a:solidFill>
                  <a:srgbClr val="FF0000"/>
                </a:solidFill>
              </a:rPr>
              <a:t>Determination of the Acceleration of a Point of a Body</a:t>
            </a:r>
            <a:r>
              <a:rPr lang="ru-RU" altLang="ru-RU" sz="1000" dirty="0" smtClean="0">
                <a:solidFill>
                  <a:srgbClr val="000000"/>
                </a:solidFill>
              </a:rPr>
              <a:t>.</a:t>
            </a:r>
            <a:r>
              <a:rPr lang="en-US" altLang="ru-RU" sz="1000" dirty="0" smtClean="0">
                <a:solidFill>
                  <a:srgbClr val="000000"/>
                </a:solidFill>
              </a:rPr>
              <a:t> </a:t>
            </a:r>
          </a:p>
          <a:p>
            <a:pPr marL="0" indent="0" algn="just">
              <a:buClr>
                <a:srgbClr val="00007D"/>
              </a:buClr>
              <a:buFont typeface="Wingdings" pitchFamily="2" charset="2"/>
              <a:buNone/>
            </a:pPr>
            <a:r>
              <a:rPr lang="en-US" altLang="ru-RU" sz="1000" b="1" dirty="0" smtClean="0">
                <a:solidFill>
                  <a:srgbClr val="CACAFF">
                    <a:lumMod val="25000"/>
                  </a:srgbClr>
                </a:solidFill>
              </a:rPr>
              <a:t>T</a:t>
            </a:r>
            <a:r>
              <a:rPr lang="en-US" sz="1000" b="1" dirty="0" smtClean="0">
                <a:solidFill>
                  <a:srgbClr val="CACAFF">
                    <a:lumMod val="25000"/>
                  </a:srgbClr>
                </a:solidFill>
              </a:rPr>
              <a:t>he </a:t>
            </a:r>
            <a:r>
              <a:rPr lang="en-US" sz="1000" b="1" dirty="0">
                <a:solidFill>
                  <a:srgbClr val="CACAFF">
                    <a:lumMod val="25000"/>
                  </a:srgbClr>
                </a:solidFill>
              </a:rPr>
              <a:t>acceleration of any point of a body is composed of the acceleration of any other point taken for the pole and the acceleration of the point in its rotation together with the body </a:t>
            </a:r>
            <a:r>
              <a:rPr lang="en-US" sz="1000" b="1" dirty="0" smtClean="0">
                <a:solidFill>
                  <a:srgbClr val="CACAFF">
                    <a:lumMod val="25000"/>
                  </a:srgbClr>
                </a:solidFill>
              </a:rPr>
              <a:t>around </a:t>
            </a:r>
            <a:r>
              <a:rPr lang="en-US" sz="1000" b="1" dirty="0">
                <a:solidFill>
                  <a:srgbClr val="CACAFF">
                    <a:lumMod val="25000"/>
                  </a:srgbClr>
                </a:solidFill>
              </a:rPr>
              <a:t>that pole. </a:t>
            </a:r>
            <a:r>
              <a:rPr lang="ru-RU" altLang="ru-RU" sz="1000" b="1" dirty="0" smtClean="0">
                <a:solidFill>
                  <a:srgbClr val="CACAFF">
                    <a:lumMod val="25000"/>
                  </a:srgbClr>
                </a:solidFill>
              </a:rPr>
              <a:t> </a:t>
            </a:r>
            <a:endParaRPr lang="ru-RU" altLang="ru-RU" sz="1000" b="1" dirty="0">
              <a:solidFill>
                <a:srgbClr val="CACAFF">
                  <a:lumMod val="25000"/>
                </a:srgbClr>
              </a:solidFill>
            </a:endParaRPr>
          </a:p>
        </p:txBody>
      </p:sp>
      <p:sp>
        <p:nvSpPr>
          <p:cNvPr id="336074" name="Text Box 202"/>
          <p:cNvSpPr txBox="1">
            <a:spLocks noChangeArrowheads="1"/>
          </p:cNvSpPr>
          <p:nvPr/>
        </p:nvSpPr>
        <p:spPr bwMode="auto">
          <a:xfrm>
            <a:off x="4693199" y="4069578"/>
            <a:ext cx="41132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It was shown that for any two points is valid the following equation:</a:t>
            </a:r>
            <a:endParaRPr lang="ru-RU" altLang="ru-RU" sz="1000" dirty="0">
              <a:solidFill>
                <a:srgbClr val="000000"/>
              </a:solidFill>
              <a:latin typeface="Arial" charset="0"/>
            </a:endParaRPr>
          </a:p>
        </p:txBody>
      </p:sp>
      <p:graphicFrame>
        <p:nvGraphicFramePr>
          <p:cNvPr id="336075" name="Object 203"/>
          <p:cNvGraphicFramePr>
            <a:graphicFrameLocks noChangeAspect="1"/>
          </p:cNvGraphicFramePr>
          <p:nvPr>
            <p:extLst>
              <p:ext uri="{D42A27DB-BD31-4B8C-83A1-F6EECF244321}">
                <p14:modId xmlns:p14="http://schemas.microsoft.com/office/powerpoint/2010/main" val="3589674553"/>
              </p:ext>
            </p:extLst>
          </p:nvPr>
        </p:nvGraphicFramePr>
        <p:xfrm>
          <a:off x="6515100" y="4297363"/>
          <a:ext cx="1663700" cy="228600"/>
        </p:xfrm>
        <a:graphic>
          <a:graphicData uri="http://schemas.openxmlformats.org/presentationml/2006/ole">
            <mc:AlternateContent xmlns:mc="http://schemas.openxmlformats.org/markup-compatibility/2006">
              <mc:Choice xmlns:v="urn:schemas-microsoft-com:vml" Requires="v">
                <p:oleObj spid="_x0000_s1462363" name="Equation" r:id="rId30" imgW="1663560" imgH="228600" progId="Equation.DSMT4">
                  <p:embed/>
                </p:oleObj>
              </mc:Choice>
              <mc:Fallback>
                <p:oleObj name="Equation" r:id="rId30" imgW="1663560" imgH="228600" progId="Equation.DSMT4">
                  <p:embed/>
                  <p:pic>
                    <p:nvPicPr>
                      <p:cNvPr id="0" name=""/>
                      <p:cNvPicPr>
                        <a:picLocks noChangeAspect="1" noChangeArrowheads="1"/>
                      </p:cNvPicPr>
                      <p:nvPr/>
                    </p:nvPicPr>
                    <p:blipFill>
                      <a:blip r:embed="rId31"/>
                      <a:srcRect/>
                      <a:stretch>
                        <a:fillRect/>
                      </a:stretch>
                    </p:blipFill>
                    <p:spPr bwMode="auto">
                      <a:xfrm>
                        <a:off x="6515100" y="4297363"/>
                        <a:ext cx="1663700" cy="228600"/>
                      </a:xfrm>
                      <a:prstGeom prst="rect">
                        <a:avLst/>
                      </a:prstGeom>
                      <a:pattFill prst="pct50">
                        <a:fgClr>
                          <a:srgbClr val="FFFF99"/>
                        </a:fgClr>
                        <a:bgClr>
                          <a:schemeClr val="bg1"/>
                        </a:bgClr>
                      </a:pattFill>
                      <a:ln w="9525">
                        <a:solidFill>
                          <a:srgbClr val="0000FF"/>
                        </a:solidFill>
                        <a:miter lim="800000"/>
                        <a:headEnd/>
                        <a:tailEnd/>
                      </a:ln>
                      <a:effectLst/>
                      <a:extLst/>
                    </p:spPr>
                  </p:pic>
                </p:oleObj>
              </mc:Fallback>
            </mc:AlternateContent>
          </a:graphicData>
        </a:graphic>
      </p:graphicFrame>
      <p:sp>
        <p:nvSpPr>
          <p:cNvPr id="336076" name="Text Box 204"/>
          <p:cNvSpPr txBox="1">
            <a:spLocks noChangeArrowheads="1"/>
          </p:cNvSpPr>
          <p:nvPr/>
        </p:nvSpPr>
        <p:spPr bwMode="auto">
          <a:xfrm>
            <a:off x="6352025" y="4557474"/>
            <a:ext cx="214193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Differentiate it with respect to time</a:t>
            </a:r>
            <a:endParaRPr lang="ru-RU" altLang="ru-RU" sz="1000" dirty="0">
              <a:solidFill>
                <a:srgbClr val="000000"/>
              </a:solidFill>
              <a:latin typeface="Arial" charset="0"/>
            </a:endParaRPr>
          </a:p>
        </p:txBody>
      </p:sp>
      <p:graphicFrame>
        <p:nvGraphicFramePr>
          <p:cNvPr id="336077" name="Object 205"/>
          <p:cNvGraphicFramePr>
            <a:graphicFrameLocks noChangeAspect="1"/>
          </p:cNvGraphicFramePr>
          <p:nvPr>
            <p:extLst>
              <p:ext uri="{D42A27DB-BD31-4B8C-83A1-F6EECF244321}">
                <p14:modId xmlns:p14="http://schemas.microsoft.com/office/powerpoint/2010/main" val="2545739178"/>
              </p:ext>
            </p:extLst>
          </p:nvPr>
        </p:nvGraphicFramePr>
        <p:xfrm>
          <a:off x="6466400" y="4808538"/>
          <a:ext cx="2451100" cy="406400"/>
        </p:xfrm>
        <a:graphic>
          <a:graphicData uri="http://schemas.openxmlformats.org/presentationml/2006/ole">
            <mc:AlternateContent xmlns:mc="http://schemas.openxmlformats.org/markup-compatibility/2006">
              <mc:Choice xmlns:v="urn:schemas-microsoft-com:vml" Requires="v">
                <p:oleObj spid="_x0000_s1462364" name="Формула" r:id="rId32" imgW="2450880" imgH="406080" progId="Equation.3">
                  <p:embed/>
                </p:oleObj>
              </mc:Choice>
              <mc:Fallback>
                <p:oleObj name="Формула" r:id="rId32" imgW="2450880" imgH="40608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6466400" y="4808538"/>
                        <a:ext cx="24511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78" name="Text Box 206"/>
          <p:cNvSpPr txBox="1">
            <a:spLocks noChangeArrowheads="1"/>
          </p:cNvSpPr>
          <p:nvPr/>
        </p:nvSpPr>
        <p:spPr bwMode="auto">
          <a:xfrm>
            <a:off x="6647341" y="5172839"/>
            <a:ext cx="219483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Differentiate the second component</a:t>
            </a:r>
          </a:p>
          <a:p>
            <a:r>
              <a:rPr lang="en-US" altLang="ru-RU" sz="1000" dirty="0" smtClean="0">
                <a:solidFill>
                  <a:srgbClr val="000000"/>
                </a:solidFill>
                <a:latin typeface="Arial" charset="0"/>
              </a:rPr>
              <a:t> as a product of two functions</a:t>
            </a:r>
            <a:endParaRPr lang="ru-RU" altLang="ru-RU" sz="1000" dirty="0">
              <a:solidFill>
                <a:srgbClr val="000000"/>
              </a:solidFill>
              <a:latin typeface="Arial" charset="0"/>
            </a:endParaRPr>
          </a:p>
        </p:txBody>
      </p:sp>
      <p:graphicFrame>
        <p:nvGraphicFramePr>
          <p:cNvPr id="336079" name="Object 207"/>
          <p:cNvGraphicFramePr>
            <a:graphicFrameLocks noChangeAspect="1"/>
          </p:cNvGraphicFramePr>
          <p:nvPr>
            <p:extLst>
              <p:ext uri="{D42A27DB-BD31-4B8C-83A1-F6EECF244321}">
                <p14:modId xmlns:p14="http://schemas.microsoft.com/office/powerpoint/2010/main" val="1997703775"/>
              </p:ext>
            </p:extLst>
          </p:nvPr>
        </p:nvGraphicFramePr>
        <p:xfrm>
          <a:off x="5269283" y="5705121"/>
          <a:ext cx="3441700" cy="406400"/>
        </p:xfrm>
        <a:graphic>
          <a:graphicData uri="http://schemas.openxmlformats.org/presentationml/2006/ole">
            <mc:AlternateContent xmlns:mc="http://schemas.openxmlformats.org/markup-compatibility/2006">
              <mc:Choice xmlns:v="urn:schemas-microsoft-com:vml" Requires="v">
                <p:oleObj spid="_x0000_s1462365" name="Формула" r:id="rId34" imgW="3441600" imgH="406080" progId="Equation.3">
                  <p:embed/>
                </p:oleObj>
              </mc:Choice>
              <mc:Fallback>
                <p:oleObj name="Формула" r:id="rId34" imgW="3441600" imgH="40608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5269283" y="5705121"/>
                        <a:ext cx="34417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080" name="Text Box 208"/>
          <p:cNvSpPr txBox="1">
            <a:spLocks noChangeArrowheads="1"/>
          </p:cNvSpPr>
          <p:nvPr/>
        </p:nvSpPr>
        <p:spPr bwMode="auto">
          <a:xfrm>
            <a:off x="4818560" y="6248478"/>
            <a:ext cx="77296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Therefore,</a:t>
            </a:r>
            <a:endParaRPr lang="ru-RU" altLang="ru-RU" sz="1000" dirty="0">
              <a:solidFill>
                <a:srgbClr val="000000"/>
              </a:solidFill>
              <a:latin typeface="Arial" charset="0"/>
            </a:endParaRPr>
          </a:p>
        </p:txBody>
      </p:sp>
      <p:graphicFrame>
        <p:nvGraphicFramePr>
          <p:cNvPr id="336081" name="Object 209"/>
          <p:cNvGraphicFramePr>
            <a:graphicFrameLocks noChangeAspect="1"/>
          </p:cNvGraphicFramePr>
          <p:nvPr>
            <p:extLst>
              <p:ext uri="{D42A27DB-BD31-4B8C-83A1-F6EECF244321}">
                <p14:modId xmlns:p14="http://schemas.microsoft.com/office/powerpoint/2010/main" val="1363363552"/>
              </p:ext>
            </p:extLst>
          </p:nvPr>
        </p:nvGraphicFramePr>
        <p:xfrm>
          <a:off x="5756275" y="6246813"/>
          <a:ext cx="1854200" cy="241300"/>
        </p:xfrm>
        <a:graphic>
          <a:graphicData uri="http://schemas.openxmlformats.org/presentationml/2006/ole">
            <mc:AlternateContent xmlns:mc="http://schemas.openxmlformats.org/markup-compatibility/2006">
              <mc:Choice xmlns:v="urn:schemas-microsoft-com:vml" Requires="v">
                <p:oleObj spid="_x0000_s1462366" name="Equation" r:id="rId36" imgW="1854000" imgH="241200" progId="Equation.DSMT4">
                  <p:embed/>
                </p:oleObj>
              </mc:Choice>
              <mc:Fallback>
                <p:oleObj name="Equation" r:id="rId36" imgW="1854000" imgH="241200" progId="Equation.DSMT4">
                  <p:embed/>
                  <p:pic>
                    <p:nvPicPr>
                      <p:cNvPr id="0" name=""/>
                      <p:cNvPicPr>
                        <a:picLocks noChangeAspect="1" noChangeArrowheads="1"/>
                      </p:cNvPicPr>
                      <p:nvPr/>
                    </p:nvPicPr>
                    <p:blipFill>
                      <a:blip r:embed="rId37"/>
                      <a:srcRect/>
                      <a:stretch>
                        <a:fillRect/>
                      </a:stretch>
                    </p:blipFill>
                    <p:spPr bwMode="auto">
                      <a:xfrm>
                        <a:off x="5756275" y="6246813"/>
                        <a:ext cx="1854200" cy="241300"/>
                      </a:xfrm>
                      <a:prstGeom prst="rect">
                        <a:avLst/>
                      </a:prstGeom>
                      <a:pattFill prst="pct50">
                        <a:fgClr>
                          <a:srgbClr val="FFFF99"/>
                        </a:fgClr>
                        <a:bgClr>
                          <a:schemeClr val="bg1"/>
                        </a:bgClr>
                      </a:pattFill>
                      <a:ln w="9525">
                        <a:solidFill>
                          <a:srgbClr val="FF3300"/>
                        </a:solidFill>
                        <a:miter lim="800000"/>
                        <a:headEnd/>
                        <a:tailEnd/>
                      </a:ln>
                      <a:effectLst/>
                      <a:extLst/>
                    </p:spPr>
                  </p:pic>
                </p:oleObj>
              </mc:Fallback>
            </mc:AlternateContent>
          </a:graphicData>
        </a:graphic>
      </p:graphicFrame>
      <p:grpSp>
        <p:nvGrpSpPr>
          <p:cNvPr id="336160" name="Group 288"/>
          <p:cNvGrpSpPr>
            <a:grpSpLocks/>
          </p:cNvGrpSpPr>
          <p:nvPr/>
        </p:nvGrpSpPr>
        <p:grpSpPr bwMode="auto">
          <a:xfrm>
            <a:off x="4851400" y="4876800"/>
            <a:ext cx="1435100" cy="762000"/>
            <a:chOff x="3224" y="3942"/>
            <a:chExt cx="904" cy="480"/>
          </a:xfrm>
        </p:grpSpPr>
        <p:sp>
          <p:nvSpPr>
            <p:cNvPr id="336116" name="Oval 244"/>
            <p:cNvSpPr>
              <a:spLocks noChangeArrowheads="1"/>
            </p:cNvSpPr>
            <p:nvPr/>
          </p:nvSpPr>
          <p:spPr bwMode="auto">
            <a:xfrm>
              <a:off x="3246" y="3942"/>
              <a:ext cx="882" cy="48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17" name="Line 245"/>
            <p:cNvSpPr>
              <a:spLocks noChangeShapeType="1"/>
            </p:cNvSpPr>
            <p:nvPr/>
          </p:nvSpPr>
          <p:spPr bwMode="auto">
            <a:xfrm>
              <a:off x="3342" y="4182"/>
              <a:ext cx="68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118" name="Oval 246"/>
            <p:cNvSpPr>
              <a:spLocks noChangeArrowheads="1"/>
            </p:cNvSpPr>
            <p:nvPr/>
          </p:nvSpPr>
          <p:spPr bwMode="auto">
            <a:xfrm>
              <a:off x="3336" y="4164"/>
              <a:ext cx="44" cy="4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19" name="Oval 247"/>
            <p:cNvSpPr>
              <a:spLocks noChangeArrowheads="1"/>
            </p:cNvSpPr>
            <p:nvPr/>
          </p:nvSpPr>
          <p:spPr bwMode="auto">
            <a:xfrm>
              <a:off x="3659" y="4163"/>
              <a:ext cx="44" cy="4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20" name="Oval 248"/>
            <p:cNvSpPr>
              <a:spLocks noChangeArrowheads="1"/>
            </p:cNvSpPr>
            <p:nvPr/>
          </p:nvSpPr>
          <p:spPr bwMode="auto">
            <a:xfrm>
              <a:off x="3994" y="4162"/>
              <a:ext cx="44" cy="4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21" name="Text Box 249"/>
            <p:cNvSpPr txBox="1">
              <a:spLocks noChangeArrowheads="1"/>
            </p:cNvSpPr>
            <p:nvPr/>
          </p:nvSpPr>
          <p:spPr bwMode="auto">
            <a:xfrm>
              <a:off x="3224" y="4045"/>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A</a:t>
              </a:r>
              <a:endParaRPr lang="ru-RU" altLang="ru-RU" sz="1100" b="1" i="1" dirty="0">
                <a:solidFill>
                  <a:srgbClr val="000000"/>
                </a:solidFill>
                <a:latin typeface="Times New Roman" pitchFamily="18" charset="0"/>
                <a:cs typeface="Times New Roman" pitchFamily="18" charset="0"/>
              </a:endParaRPr>
            </a:p>
          </p:txBody>
        </p:sp>
        <p:sp>
          <p:nvSpPr>
            <p:cNvPr id="336122" name="Text Box 250"/>
            <p:cNvSpPr txBox="1">
              <a:spLocks noChangeArrowheads="1"/>
            </p:cNvSpPr>
            <p:nvPr/>
          </p:nvSpPr>
          <p:spPr bwMode="auto">
            <a:xfrm>
              <a:off x="3541" y="4170"/>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B</a:t>
              </a:r>
              <a:endParaRPr lang="ru-RU" altLang="ru-RU" sz="1100" b="1" i="1" dirty="0">
                <a:solidFill>
                  <a:srgbClr val="000000"/>
                </a:solidFill>
                <a:latin typeface="Times New Roman" pitchFamily="18" charset="0"/>
                <a:cs typeface="Times New Roman" pitchFamily="18" charset="0"/>
              </a:endParaRPr>
            </a:p>
          </p:txBody>
        </p:sp>
        <p:sp>
          <p:nvSpPr>
            <p:cNvPr id="336123" name="Text Box 251"/>
            <p:cNvSpPr txBox="1">
              <a:spLocks noChangeArrowheads="1"/>
            </p:cNvSpPr>
            <p:nvPr/>
          </p:nvSpPr>
          <p:spPr bwMode="auto">
            <a:xfrm>
              <a:off x="3846" y="4163"/>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000000"/>
                  </a:solidFill>
                  <a:latin typeface="Times New Roman" pitchFamily="18" charset="0"/>
                  <a:cs typeface="Times New Roman" pitchFamily="18" charset="0"/>
                </a:rPr>
                <a:t>C</a:t>
              </a:r>
              <a:endParaRPr lang="ru-RU" altLang="ru-RU" sz="1100" b="1" i="1" dirty="0">
                <a:solidFill>
                  <a:srgbClr val="000000"/>
                </a:solidFill>
                <a:latin typeface="Times New Roman" pitchFamily="18" charset="0"/>
                <a:cs typeface="Times New Roman" pitchFamily="18" charset="0"/>
              </a:endParaRPr>
            </a:p>
          </p:txBody>
        </p:sp>
      </p:grpSp>
      <p:grpSp>
        <p:nvGrpSpPr>
          <p:cNvPr id="336162" name="Group 290"/>
          <p:cNvGrpSpPr>
            <a:grpSpLocks/>
          </p:cNvGrpSpPr>
          <p:nvPr/>
        </p:nvGrpSpPr>
        <p:grpSpPr bwMode="auto">
          <a:xfrm>
            <a:off x="4989513" y="5122863"/>
            <a:ext cx="531812" cy="519112"/>
            <a:chOff x="3191" y="4559"/>
            <a:chExt cx="335" cy="327"/>
          </a:xfrm>
        </p:grpSpPr>
        <p:sp>
          <p:nvSpPr>
            <p:cNvPr id="336124" name="AutoShape 252"/>
            <p:cNvSpPr>
              <a:spLocks noChangeArrowheads="1"/>
            </p:cNvSpPr>
            <p:nvPr/>
          </p:nvSpPr>
          <p:spPr bwMode="auto">
            <a:xfrm rot="5400000" flipH="1">
              <a:off x="3191" y="4559"/>
              <a:ext cx="168" cy="168"/>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36157" name="Group 285"/>
            <p:cNvGrpSpPr>
              <a:grpSpLocks/>
            </p:cNvGrpSpPr>
            <p:nvPr/>
          </p:nvGrpSpPr>
          <p:grpSpPr bwMode="auto">
            <a:xfrm>
              <a:off x="3241" y="4675"/>
              <a:ext cx="285" cy="211"/>
              <a:chOff x="2467" y="4633"/>
              <a:chExt cx="285" cy="211"/>
            </a:xfrm>
          </p:grpSpPr>
          <p:sp>
            <p:nvSpPr>
              <p:cNvPr id="336126" name="AutoShape 254"/>
              <p:cNvSpPr>
                <a:spLocks noChangeArrowheads="1"/>
              </p:cNvSpPr>
              <p:nvPr/>
            </p:nvSpPr>
            <p:spPr bwMode="auto">
              <a:xfrm rot="-19411846">
                <a:off x="2467" y="4633"/>
                <a:ext cx="162" cy="83"/>
              </a:xfrm>
              <a:prstGeom prst="rightArrow">
                <a:avLst>
                  <a:gd name="adj1" fmla="val 50000"/>
                  <a:gd name="adj2" fmla="val 48795"/>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127" name="Object 255"/>
              <p:cNvGraphicFramePr>
                <a:graphicFrameLocks noChangeAspect="1"/>
              </p:cNvGraphicFramePr>
              <p:nvPr/>
            </p:nvGraphicFramePr>
            <p:xfrm>
              <a:off x="2624" y="4708"/>
              <a:ext cx="128" cy="136"/>
            </p:xfrm>
            <a:graphic>
              <a:graphicData uri="http://schemas.openxmlformats.org/presentationml/2006/ole">
                <mc:AlternateContent xmlns:mc="http://schemas.openxmlformats.org/markup-compatibility/2006">
                  <mc:Choice xmlns:v="urn:schemas-microsoft-com:vml" Requires="v">
                    <p:oleObj spid="_x0000_s1462367" name="Формула" r:id="rId38" imgW="203040" imgH="215640" progId="Equation.3">
                      <p:embed/>
                    </p:oleObj>
                  </mc:Choice>
                  <mc:Fallback>
                    <p:oleObj name="Формула" r:id="rId38" imgW="203040" imgH="2156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624" y="4708"/>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pSp>
        <p:nvGrpSpPr>
          <p:cNvPr id="336158" name="Group 286"/>
          <p:cNvGrpSpPr>
            <a:grpSpLocks/>
          </p:cNvGrpSpPr>
          <p:nvPr/>
        </p:nvGrpSpPr>
        <p:grpSpPr bwMode="auto">
          <a:xfrm>
            <a:off x="5286375" y="5291138"/>
            <a:ext cx="1308100" cy="339725"/>
            <a:chOff x="1446" y="4539"/>
            <a:chExt cx="824" cy="214"/>
          </a:xfrm>
        </p:grpSpPr>
        <p:sp>
          <p:nvSpPr>
            <p:cNvPr id="336129" name="AutoShape 257"/>
            <p:cNvSpPr>
              <a:spLocks noChangeArrowheads="1"/>
            </p:cNvSpPr>
            <p:nvPr/>
          </p:nvSpPr>
          <p:spPr bwMode="auto">
            <a:xfrm rot="-19411846">
              <a:off x="1638" y="4542"/>
              <a:ext cx="162" cy="83"/>
            </a:xfrm>
            <a:prstGeom prst="rightArrow">
              <a:avLst>
                <a:gd name="adj1" fmla="val 50000"/>
                <a:gd name="adj2" fmla="val 48795"/>
              </a:avLst>
            </a:prstGeom>
            <a:solidFill>
              <a:srgbClr val="FFC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30" name="AutoShape 258"/>
            <p:cNvSpPr>
              <a:spLocks noChangeArrowheads="1"/>
            </p:cNvSpPr>
            <p:nvPr/>
          </p:nvSpPr>
          <p:spPr bwMode="auto">
            <a:xfrm rot="-19411846">
              <a:off x="1971" y="4539"/>
              <a:ext cx="162" cy="83"/>
            </a:xfrm>
            <a:prstGeom prst="rightArrow">
              <a:avLst>
                <a:gd name="adj1" fmla="val 50000"/>
                <a:gd name="adj2" fmla="val 48795"/>
              </a:avLst>
            </a:prstGeom>
            <a:solidFill>
              <a:srgbClr val="FFC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31" name="Line 259"/>
            <p:cNvSpPr>
              <a:spLocks noChangeShapeType="1"/>
            </p:cNvSpPr>
            <p:nvPr/>
          </p:nvSpPr>
          <p:spPr bwMode="auto">
            <a:xfrm>
              <a:off x="1446" y="4638"/>
              <a:ext cx="66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6132" name="Object 260"/>
            <p:cNvGraphicFramePr>
              <a:graphicFrameLocks noChangeAspect="1"/>
            </p:cNvGraphicFramePr>
            <p:nvPr/>
          </p:nvGraphicFramePr>
          <p:xfrm>
            <a:off x="1705" y="4617"/>
            <a:ext cx="128" cy="136"/>
          </p:xfrm>
          <a:graphic>
            <a:graphicData uri="http://schemas.openxmlformats.org/presentationml/2006/ole">
              <mc:AlternateContent xmlns:mc="http://schemas.openxmlformats.org/markup-compatibility/2006">
                <mc:Choice xmlns:v="urn:schemas-microsoft-com:vml" Requires="v">
                  <p:oleObj spid="_x0000_s1462368" name="Формула" r:id="rId40" imgW="203040" imgH="215640" progId="Equation.3">
                    <p:embed/>
                  </p:oleObj>
                </mc:Choice>
                <mc:Fallback>
                  <p:oleObj name="Формула" r:id="rId40" imgW="203040" imgH="2156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705" y="4617"/>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133" name="Object 261"/>
            <p:cNvGraphicFramePr>
              <a:graphicFrameLocks noChangeAspect="1"/>
            </p:cNvGraphicFramePr>
            <p:nvPr/>
          </p:nvGraphicFramePr>
          <p:xfrm>
            <a:off x="2142" y="4586"/>
            <a:ext cx="128" cy="136"/>
          </p:xfrm>
          <a:graphic>
            <a:graphicData uri="http://schemas.openxmlformats.org/presentationml/2006/ole">
              <mc:AlternateContent xmlns:mc="http://schemas.openxmlformats.org/markup-compatibility/2006">
                <mc:Choice xmlns:v="urn:schemas-microsoft-com:vml" Requires="v">
                  <p:oleObj spid="_x0000_s1462369" name="Формула" r:id="rId41" imgW="203040" imgH="215640" progId="Equation.3">
                    <p:embed/>
                  </p:oleObj>
                </mc:Choice>
                <mc:Fallback>
                  <p:oleObj name="Формула" r:id="rId41" imgW="203040" imgH="2156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142" y="4586"/>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6161" name="Group 289"/>
          <p:cNvGrpSpPr>
            <a:grpSpLocks/>
          </p:cNvGrpSpPr>
          <p:nvPr/>
        </p:nvGrpSpPr>
        <p:grpSpPr bwMode="auto">
          <a:xfrm>
            <a:off x="5057775" y="4295775"/>
            <a:ext cx="930275" cy="958850"/>
            <a:chOff x="3528" y="2970"/>
            <a:chExt cx="586" cy="604"/>
          </a:xfrm>
        </p:grpSpPr>
        <p:sp>
          <p:nvSpPr>
            <p:cNvPr id="336135" name="AutoShape 263"/>
            <p:cNvSpPr>
              <a:spLocks noChangeArrowheads="1"/>
            </p:cNvSpPr>
            <p:nvPr/>
          </p:nvSpPr>
          <p:spPr bwMode="auto">
            <a:xfrm rot="-6706143">
              <a:off x="3794" y="3255"/>
              <a:ext cx="563" cy="76"/>
            </a:xfrm>
            <a:prstGeom prst="rightArrow">
              <a:avLst>
                <a:gd name="adj1" fmla="val 50000"/>
                <a:gd name="adj2" fmla="val 185197"/>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36" name="AutoShape 264"/>
            <p:cNvSpPr>
              <a:spLocks noChangeArrowheads="1"/>
            </p:cNvSpPr>
            <p:nvPr/>
          </p:nvSpPr>
          <p:spPr bwMode="auto">
            <a:xfrm rot="-28230276">
              <a:off x="3650" y="3395"/>
              <a:ext cx="288" cy="68"/>
            </a:xfrm>
            <a:prstGeom prst="rightArrow">
              <a:avLst>
                <a:gd name="adj1" fmla="val 50000"/>
                <a:gd name="adj2" fmla="val 105882"/>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37" name="Line 265"/>
            <p:cNvSpPr>
              <a:spLocks noChangeShapeType="1"/>
            </p:cNvSpPr>
            <p:nvPr/>
          </p:nvSpPr>
          <p:spPr bwMode="auto">
            <a:xfrm flipV="1">
              <a:off x="3528" y="3018"/>
              <a:ext cx="444" cy="55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36138" name="Object 266"/>
            <p:cNvGraphicFramePr>
              <a:graphicFrameLocks noChangeAspect="1"/>
            </p:cNvGraphicFramePr>
            <p:nvPr/>
          </p:nvGraphicFramePr>
          <p:xfrm>
            <a:off x="3553" y="3175"/>
            <a:ext cx="160" cy="136"/>
          </p:xfrm>
          <a:graphic>
            <a:graphicData uri="http://schemas.openxmlformats.org/presentationml/2006/ole">
              <mc:AlternateContent xmlns:mc="http://schemas.openxmlformats.org/markup-compatibility/2006">
                <mc:Choice xmlns:v="urn:schemas-microsoft-com:vml" Requires="v">
                  <p:oleObj spid="_x0000_s1462370" name="Формула" r:id="rId42" imgW="253800" imgH="215640" progId="Equation.3">
                    <p:embed/>
                  </p:oleObj>
                </mc:Choice>
                <mc:Fallback>
                  <p:oleObj name="Формула" r:id="rId42" imgW="253800" imgH="2156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3553" y="3175"/>
                          <a:ext cx="16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139" name="Object 267"/>
            <p:cNvGraphicFramePr>
              <a:graphicFrameLocks noChangeAspect="1"/>
            </p:cNvGraphicFramePr>
            <p:nvPr/>
          </p:nvGraphicFramePr>
          <p:xfrm>
            <a:off x="3738" y="2970"/>
            <a:ext cx="160" cy="144"/>
          </p:xfrm>
          <a:graphic>
            <a:graphicData uri="http://schemas.openxmlformats.org/presentationml/2006/ole">
              <mc:AlternateContent xmlns:mc="http://schemas.openxmlformats.org/markup-compatibility/2006">
                <mc:Choice xmlns:v="urn:schemas-microsoft-com:vml" Requires="v">
                  <p:oleObj spid="_x0000_s1462371" name="Формула" r:id="rId44" imgW="253800" imgH="228600" progId="Equation.3">
                    <p:embed/>
                  </p:oleObj>
                </mc:Choice>
                <mc:Fallback>
                  <p:oleObj name="Формула" r:id="rId44" imgW="253800" imgH="22860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738" y="2970"/>
                          <a:ext cx="16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6144" name="Object 272"/>
          <p:cNvGraphicFramePr>
            <a:graphicFrameLocks noChangeAspect="1"/>
          </p:cNvGraphicFramePr>
          <p:nvPr>
            <p:extLst>
              <p:ext uri="{D42A27DB-BD31-4B8C-83A1-F6EECF244321}">
                <p14:modId xmlns:p14="http://schemas.microsoft.com/office/powerpoint/2010/main" val="1011179274"/>
              </p:ext>
            </p:extLst>
          </p:nvPr>
        </p:nvGraphicFramePr>
        <p:xfrm>
          <a:off x="5135950" y="6495552"/>
          <a:ext cx="2806700" cy="279400"/>
        </p:xfrm>
        <a:graphic>
          <a:graphicData uri="http://schemas.openxmlformats.org/presentationml/2006/ole">
            <mc:AlternateContent xmlns:mc="http://schemas.openxmlformats.org/markup-compatibility/2006">
              <mc:Choice xmlns:v="urn:schemas-microsoft-com:vml" Requires="v">
                <p:oleObj spid="_x0000_s1462372" name="Equation" r:id="rId46" imgW="2806560" imgH="279360" progId="Equation.DSMT4">
                  <p:embed/>
                </p:oleObj>
              </mc:Choice>
              <mc:Fallback>
                <p:oleObj name="Equation" r:id="rId46" imgW="2806560" imgH="279360" progId="Equation.DSMT4">
                  <p:embed/>
                  <p:pic>
                    <p:nvPicPr>
                      <p:cNvPr id="0" name=""/>
                      <p:cNvPicPr>
                        <a:picLocks noChangeAspect="1" noChangeArrowheads="1"/>
                      </p:cNvPicPr>
                      <p:nvPr/>
                    </p:nvPicPr>
                    <p:blipFill>
                      <a:blip r:embed="rId47"/>
                      <a:srcRect/>
                      <a:stretch>
                        <a:fillRect/>
                      </a:stretch>
                    </p:blipFill>
                    <p:spPr bwMode="auto">
                      <a:xfrm>
                        <a:off x="5135950" y="6495552"/>
                        <a:ext cx="2806700" cy="279400"/>
                      </a:xfrm>
                      <a:prstGeom prst="rect">
                        <a:avLst/>
                      </a:prstGeom>
                      <a:noFill/>
                      <a:ln>
                        <a:noFill/>
                      </a:ln>
                      <a:effectLst/>
                      <a:extLst>
                        <a:ext uri="{909E8E84-426E-40DD-AFC4-6F175D3DCCD1}">
                          <a14:hiddenFill xmlns:a14="http://schemas.microsoft.com/office/drawing/2010/main">
                            <a:solidFill>
                              <a:srgbClr val="CC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151" name="Line 279"/>
          <p:cNvSpPr>
            <a:spLocks noChangeShapeType="1"/>
          </p:cNvSpPr>
          <p:nvPr/>
        </p:nvSpPr>
        <p:spPr bwMode="auto">
          <a:xfrm>
            <a:off x="10561638" y="1812925"/>
            <a:ext cx="200025" cy="1714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36173" name="Group 301"/>
          <p:cNvGrpSpPr>
            <a:grpSpLocks/>
          </p:cNvGrpSpPr>
          <p:nvPr/>
        </p:nvGrpSpPr>
        <p:grpSpPr bwMode="auto">
          <a:xfrm>
            <a:off x="5311775" y="4383088"/>
            <a:ext cx="1058863" cy="1065212"/>
            <a:chOff x="3346" y="2959"/>
            <a:chExt cx="667" cy="671"/>
          </a:xfrm>
        </p:grpSpPr>
        <p:sp>
          <p:nvSpPr>
            <p:cNvPr id="336147" name="Line 275"/>
            <p:cNvSpPr>
              <a:spLocks noChangeShapeType="1"/>
            </p:cNvSpPr>
            <p:nvPr/>
          </p:nvSpPr>
          <p:spPr bwMode="auto">
            <a:xfrm flipH="1" flipV="1">
              <a:off x="3552" y="3342"/>
              <a:ext cx="126" cy="28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148" name="Line 276"/>
            <p:cNvSpPr>
              <a:spLocks noChangeShapeType="1"/>
            </p:cNvSpPr>
            <p:nvPr/>
          </p:nvSpPr>
          <p:spPr bwMode="auto">
            <a:xfrm flipV="1">
              <a:off x="3346" y="3087"/>
              <a:ext cx="456" cy="54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149" name="Line 277"/>
            <p:cNvSpPr>
              <a:spLocks noChangeShapeType="1"/>
            </p:cNvSpPr>
            <p:nvPr/>
          </p:nvSpPr>
          <p:spPr bwMode="auto">
            <a:xfrm flipH="1" flipV="1">
              <a:off x="3803" y="3077"/>
              <a:ext cx="210" cy="55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150" name="Line 278"/>
            <p:cNvSpPr>
              <a:spLocks noChangeShapeType="1"/>
            </p:cNvSpPr>
            <p:nvPr/>
          </p:nvSpPr>
          <p:spPr bwMode="auto">
            <a:xfrm>
              <a:off x="3414" y="3240"/>
              <a:ext cx="156" cy="12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36152" name="AutoShape 280"/>
            <p:cNvSpPr>
              <a:spLocks noChangeArrowheads="1"/>
            </p:cNvSpPr>
            <p:nvPr/>
          </p:nvSpPr>
          <p:spPr bwMode="auto">
            <a:xfrm rot="103630510">
              <a:off x="3477" y="3398"/>
              <a:ext cx="145" cy="67"/>
            </a:xfrm>
            <a:prstGeom prst="rightArrow">
              <a:avLst>
                <a:gd name="adj1" fmla="val 50000"/>
                <a:gd name="adj2" fmla="val 54104"/>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36153" name="AutoShape 281"/>
            <p:cNvSpPr>
              <a:spLocks noChangeArrowheads="1"/>
            </p:cNvSpPr>
            <p:nvPr/>
          </p:nvSpPr>
          <p:spPr bwMode="auto">
            <a:xfrm rot="102228896">
              <a:off x="3615" y="3252"/>
              <a:ext cx="417" cy="79"/>
            </a:xfrm>
            <a:prstGeom prst="rightArrow">
              <a:avLst>
                <a:gd name="adj1" fmla="val 50000"/>
                <a:gd name="adj2" fmla="val 131962"/>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36154" name="Object 282"/>
            <p:cNvGraphicFramePr>
              <a:graphicFrameLocks noChangeAspect="1"/>
            </p:cNvGraphicFramePr>
            <p:nvPr/>
          </p:nvGraphicFramePr>
          <p:xfrm>
            <a:off x="3629" y="3331"/>
            <a:ext cx="128" cy="136"/>
          </p:xfrm>
          <a:graphic>
            <a:graphicData uri="http://schemas.openxmlformats.org/presentationml/2006/ole">
              <mc:AlternateContent xmlns:mc="http://schemas.openxmlformats.org/markup-compatibility/2006">
                <mc:Choice xmlns:v="urn:schemas-microsoft-com:vml" Requires="v">
                  <p:oleObj spid="_x0000_s1462373" name="Формула" r:id="rId48" imgW="203040" imgH="215640" progId="Equation.3">
                    <p:embed/>
                  </p:oleObj>
                </mc:Choice>
                <mc:Fallback>
                  <p:oleObj name="Формула" r:id="rId48" imgW="203040" imgH="21564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629" y="3331"/>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155" name="Object 283"/>
            <p:cNvGraphicFramePr>
              <a:graphicFrameLocks noChangeAspect="1"/>
            </p:cNvGraphicFramePr>
            <p:nvPr/>
          </p:nvGraphicFramePr>
          <p:xfrm>
            <a:off x="3850" y="3008"/>
            <a:ext cx="128" cy="144"/>
          </p:xfrm>
          <a:graphic>
            <a:graphicData uri="http://schemas.openxmlformats.org/presentationml/2006/ole">
              <mc:AlternateContent xmlns:mc="http://schemas.openxmlformats.org/markup-compatibility/2006">
                <mc:Choice xmlns:v="urn:schemas-microsoft-com:vml" Requires="v">
                  <p:oleObj spid="_x0000_s1462374" name="Формула" r:id="rId50" imgW="203040" imgH="228600" progId="Equation.3">
                    <p:embed/>
                  </p:oleObj>
                </mc:Choice>
                <mc:Fallback>
                  <p:oleObj name="Формула" r:id="rId50" imgW="203040" imgH="22860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3850" y="3008"/>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163" name="Line 291"/>
            <p:cNvSpPr>
              <a:spLocks noChangeShapeType="1"/>
            </p:cNvSpPr>
            <p:nvPr/>
          </p:nvSpPr>
          <p:spPr bwMode="auto">
            <a:xfrm>
              <a:off x="3635" y="2959"/>
              <a:ext cx="163" cy="12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aphicFrame>
        <p:nvGraphicFramePr>
          <p:cNvPr id="336164" name="Object 292"/>
          <p:cNvGraphicFramePr>
            <a:graphicFrameLocks noChangeAspect="1"/>
          </p:cNvGraphicFramePr>
          <p:nvPr/>
        </p:nvGraphicFramePr>
        <p:xfrm>
          <a:off x="5205413" y="5046663"/>
          <a:ext cx="127000" cy="139700"/>
        </p:xfrm>
        <a:graphic>
          <a:graphicData uri="http://schemas.openxmlformats.org/presentationml/2006/ole">
            <mc:AlternateContent xmlns:mc="http://schemas.openxmlformats.org/markup-compatibility/2006">
              <mc:Choice xmlns:v="urn:schemas-microsoft-com:vml" Requires="v">
                <p:oleObj spid="_x0000_s1462375" name="Формула" r:id="rId52" imgW="126720" imgH="139680" progId="Equation.3">
                  <p:embed/>
                </p:oleObj>
              </mc:Choice>
              <mc:Fallback>
                <p:oleObj name="Формула" r:id="rId52" imgW="126720" imgH="13968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5205413" y="5046663"/>
                        <a:ext cx="1270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6177" name="Group 305"/>
          <p:cNvGrpSpPr>
            <a:grpSpLocks/>
          </p:cNvGrpSpPr>
          <p:nvPr/>
        </p:nvGrpSpPr>
        <p:grpSpPr bwMode="auto">
          <a:xfrm>
            <a:off x="5375275" y="4210053"/>
            <a:ext cx="614363" cy="701676"/>
            <a:chOff x="3386" y="2652"/>
            <a:chExt cx="387" cy="442"/>
          </a:xfrm>
        </p:grpSpPr>
        <p:sp>
          <p:nvSpPr>
            <p:cNvPr id="336175" name="Text Box 303"/>
            <p:cNvSpPr txBox="1">
              <a:spLocks noChangeArrowheads="1"/>
            </p:cNvSpPr>
            <p:nvPr/>
          </p:nvSpPr>
          <p:spPr bwMode="auto">
            <a:xfrm>
              <a:off x="3386" y="2929"/>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36176" name="Text Box 304"/>
            <p:cNvSpPr txBox="1">
              <a:spLocks noChangeArrowheads="1"/>
            </p:cNvSpPr>
            <p:nvPr/>
          </p:nvSpPr>
          <p:spPr bwMode="auto">
            <a:xfrm>
              <a:off x="3613" y="2652"/>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latin typeface="Arial" charset="0"/>
                </a:rPr>
                <a:t>b</a:t>
              </a:r>
              <a:endParaRPr lang="ru-RU" altLang="ru-RU" sz="1000" i="1">
                <a:solidFill>
                  <a:srgbClr val="000000"/>
                </a:solidFill>
                <a:latin typeface="Arial" charset="0"/>
              </a:endParaRPr>
            </a:p>
          </p:txBody>
        </p:sp>
      </p:grpSp>
      <p:sp>
        <p:nvSpPr>
          <p:cNvPr id="336179" name="AutoShape 307">
            <a:hlinkClick r:id="rId5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6180" name="AutoShape 308">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6181" name="AutoShape 309">
            <a:hlinkClick r:id="" action="ppaction://hlinkshowjump?jump=nextslide" highlightClick="1"/>
          </p:cNvPr>
          <p:cNvSpPr>
            <a:spLocks noChangeArrowheads="1"/>
          </p:cNvSpPr>
          <p:nvPr/>
        </p:nvSpPr>
        <p:spPr bwMode="auto">
          <a:xfrm>
            <a:off x="4248355" y="552450"/>
            <a:ext cx="285750" cy="216000"/>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36182" name="Oval 310"/>
          <p:cNvSpPr>
            <a:spLocks noChangeArrowheads="1"/>
          </p:cNvSpPr>
          <p:nvPr/>
        </p:nvSpPr>
        <p:spPr bwMode="auto">
          <a:xfrm>
            <a:off x="8889857" y="6561750"/>
            <a:ext cx="216000" cy="180000"/>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16</a:t>
            </a:r>
            <a:endParaRPr lang="ru-RU" altLang="ru-RU" sz="1000" b="1" dirty="0">
              <a:solidFill>
                <a:srgbClr val="00007D"/>
              </a:solidFill>
              <a:latin typeface="Arial" charset="0"/>
            </a:endParaRPr>
          </a:p>
        </p:txBody>
      </p:sp>
      <p:pic>
        <p:nvPicPr>
          <p:cNvPr id="156" name="Picture 15" descr="Z:\Символ НГУ_4.JPG"/>
          <p:cNvPicPr>
            <a:picLocks noChangeAspect="1" noChangeArrowheads="1"/>
          </p:cNvPicPr>
          <p:nvPr/>
        </p:nvPicPr>
        <p:blipFill>
          <a:blip r:embed="rId55" cstate="print">
            <a:extLst>
              <a:ext uri="{BEBA8EAE-BF5A-486C-A8C5-ECC9F3942E4B}">
                <a14:imgProps xmlns:a14="http://schemas.microsoft.com/office/drawing/2010/main">
                  <a14:imgLayer r:embed="rId5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51788" y="27050"/>
            <a:ext cx="1183595" cy="104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922518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587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587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3601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589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601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590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3589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35896"/>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5904"/>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589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590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591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35915"/>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3603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3591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36026"/>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35917"/>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5919"/>
                                        </p:tgtEl>
                                        <p:attrNameLst>
                                          <p:attrName>style.visibility</p:attrName>
                                        </p:attrNameLst>
                                      </p:cBhvr>
                                      <p:to>
                                        <p:strVal val="visible"/>
                                      </p:to>
                                    </p:set>
                                  </p:childTnLst>
                                </p:cTn>
                              </p:par>
                              <p:par>
                                <p:cTn id="53" presetID="2" presetClass="entr" presetSubtype="4" fill="hold" grpId="0" nodeType="withEffect">
                                  <p:stCondLst>
                                    <p:cond delay="0"/>
                                  </p:stCondLst>
                                  <p:childTnLst>
                                    <p:set>
                                      <p:cBhvr>
                                        <p:cTn id="54" dur="1" fill="hold">
                                          <p:stCondLst>
                                            <p:cond delay="0"/>
                                          </p:stCondLst>
                                        </p:cTn>
                                        <p:tgtEl>
                                          <p:spTgt spid="335921"/>
                                        </p:tgtEl>
                                        <p:attrNameLst>
                                          <p:attrName>style.visibility</p:attrName>
                                        </p:attrNameLst>
                                      </p:cBhvr>
                                      <p:to>
                                        <p:strVal val="visible"/>
                                      </p:to>
                                    </p:set>
                                    <p:anim calcmode="lin" valueType="num">
                                      <p:cBhvr additive="base">
                                        <p:cTn id="55" dur="500" fill="hold"/>
                                        <p:tgtEl>
                                          <p:spTgt spid="335921"/>
                                        </p:tgtEl>
                                        <p:attrNameLst>
                                          <p:attrName>ppt_x</p:attrName>
                                        </p:attrNameLst>
                                      </p:cBhvr>
                                      <p:tavLst>
                                        <p:tav tm="0">
                                          <p:val>
                                            <p:strVal val="#ppt_x"/>
                                          </p:val>
                                        </p:tav>
                                        <p:tav tm="100000">
                                          <p:val>
                                            <p:strVal val="#ppt_x"/>
                                          </p:val>
                                        </p:tav>
                                      </p:tavLst>
                                    </p:anim>
                                    <p:anim calcmode="lin" valueType="num">
                                      <p:cBhvr additive="base">
                                        <p:cTn id="56" dur="500" fill="hold"/>
                                        <p:tgtEl>
                                          <p:spTgt spid="335921"/>
                                        </p:tgtEl>
                                        <p:attrNameLst>
                                          <p:attrName>ppt_y</p:attrName>
                                        </p:attrNameLst>
                                      </p:cBhvr>
                                      <p:tavLst>
                                        <p:tav tm="0">
                                          <p:val>
                                            <p:strVal val="1+#ppt_h/2"/>
                                          </p:val>
                                        </p:tav>
                                        <p:tav tm="100000">
                                          <p:val>
                                            <p:strVal val="#ppt_y"/>
                                          </p:val>
                                        </p:tav>
                                      </p:tavLst>
                                    </p:anim>
                                  </p:childTnLst>
                                </p:cTn>
                              </p:par>
                              <p:par>
                                <p:cTn id="57" presetID="1" presetClass="entr" presetSubtype="0" fill="hold" nodeType="withEffect">
                                  <p:stCondLst>
                                    <p:cond delay="0"/>
                                  </p:stCondLst>
                                  <p:childTnLst>
                                    <p:set>
                                      <p:cBhvr>
                                        <p:cTn id="58" dur="1" fill="hold">
                                          <p:stCondLst>
                                            <p:cond delay="0"/>
                                          </p:stCondLst>
                                        </p:cTn>
                                        <p:tgtEl>
                                          <p:spTgt spid="33601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36034"/>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35920"/>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35941"/>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5918"/>
                                        </p:tgtEl>
                                        <p:attrNameLst>
                                          <p:attrName>style.visibility</p:attrName>
                                        </p:attrNameLst>
                                      </p:cBhvr>
                                      <p:to>
                                        <p:strVal val="visible"/>
                                      </p:to>
                                    </p:set>
                                  </p:childTnLst>
                                </p:cTn>
                              </p:par>
                            </p:childTnLst>
                          </p:cTn>
                        </p:par>
                        <p:par>
                          <p:cTn id="69" fill="hold" nodeType="afterGroup">
                            <p:stCondLst>
                              <p:cond delay="0"/>
                            </p:stCondLst>
                            <p:childTnLst>
                              <p:par>
                                <p:cTn id="70" presetID="1" presetClass="entr" presetSubtype="0" fill="hold" grpId="0" nodeType="afterEffect">
                                  <p:stCondLst>
                                    <p:cond delay="0"/>
                                  </p:stCondLst>
                                  <p:childTnLst>
                                    <p:set>
                                      <p:cBhvr>
                                        <p:cTn id="71" dur="1" fill="hold">
                                          <p:stCondLst>
                                            <p:cond delay="0"/>
                                          </p:stCondLst>
                                        </p:cTn>
                                        <p:tgtEl>
                                          <p:spTgt spid="335943"/>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35944"/>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36011"/>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336020"/>
                                        </p:tgtEl>
                                        <p:attrNameLst>
                                          <p:attrName>style.visibility</p:attrName>
                                        </p:attrNameLst>
                                      </p:cBhvr>
                                      <p:to>
                                        <p:strVal val="visible"/>
                                      </p:to>
                                    </p:set>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33603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36037"/>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36069"/>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36038"/>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36060"/>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36039"/>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6041"/>
                                        </p:tgtEl>
                                        <p:attrNameLst>
                                          <p:attrName>style.visibility</p:attrName>
                                        </p:attrNameLst>
                                      </p:cBhvr>
                                      <p:to>
                                        <p:strVal val="visible"/>
                                      </p:to>
                                    </p:set>
                                  </p:childTnLst>
                                </p:cTn>
                              </p:par>
                              <p:par>
                                <p:cTn id="98" presetID="2" presetClass="entr" presetSubtype="4" fill="hold" grpId="0" nodeType="withEffect">
                                  <p:stCondLst>
                                    <p:cond delay="0"/>
                                  </p:stCondLst>
                                  <p:childTnLst>
                                    <p:set>
                                      <p:cBhvr>
                                        <p:cTn id="99" dur="1" fill="hold">
                                          <p:stCondLst>
                                            <p:cond delay="0"/>
                                          </p:stCondLst>
                                        </p:cTn>
                                        <p:tgtEl>
                                          <p:spTgt spid="336043"/>
                                        </p:tgtEl>
                                        <p:attrNameLst>
                                          <p:attrName>style.visibility</p:attrName>
                                        </p:attrNameLst>
                                      </p:cBhvr>
                                      <p:to>
                                        <p:strVal val="visible"/>
                                      </p:to>
                                    </p:set>
                                    <p:anim calcmode="lin" valueType="num">
                                      <p:cBhvr additive="base">
                                        <p:cTn id="100" dur="500" fill="hold"/>
                                        <p:tgtEl>
                                          <p:spTgt spid="336043"/>
                                        </p:tgtEl>
                                        <p:attrNameLst>
                                          <p:attrName>ppt_x</p:attrName>
                                        </p:attrNameLst>
                                      </p:cBhvr>
                                      <p:tavLst>
                                        <p:tav tm="0">
                                          <p:val>
                                            <p:strVal val="#ppt_x"/>
                                          </p:val>
                                        </p:tav>
                                        <p:tav tm="100000">
                                          <p:val>
                                            <p:strVal val="#ppt_x"/>
                                          </p:val>
                                        </p:tav>
                                      </p:tavLst>
                                    </p:anim>
                                    <p:anim calcmode="lin" valueType="num">
                                      <p:cBhvr additive="base">
                                        <p:cTn id="101" dur="500" fill="hold"/>
                                        <p:tgtEl>
                                          <p:spTgt spid="336043"/>
                                        </p:tgtEl>
                                        <p:attrNameLst>
                                          <p:attrName>ppt_y</p:attrName>
                                        </p:attrNameLst>
                                      </p:cBhvr>
                                      <p:tavLst>
                                        <p:tav tm="0">
                                          <p:val>
                                            <p:strVal val="1+#ppt_h/2"/>
                                          </p:val>
                                        </p:tav>
                                        <p:tav tm="100000">
                                          <p:val>
                                            <p:strVal val="#ppt_y"/>
                                          </p:val>
                                        </p:tav>
                                      </p:tavLst>
                                    </p:anim>
                                  </p:childTnLst>
                                </p:cTn>
                              </p:par>
                              <p:par>
                                <p:cTn id="102" presetID="1" presetClass="entr" presetSubtype="0" fill="hold" nodeType="withEffect">
                                  <p:stCondLst>
                                    <p:cond delay="0"/>
                                  </p:stCondLst>
                                  <p:childTnLst>
                                    <p:set>
                                      <p:cBhvr>
                                        <p:cTn id="103" dur="1" fill="hold">
                                          <p:stCondLst>
                                            <p:cond delay="0"/>
                                          </p:stCondLst>
                                        </p:cTn>
                                        <p:tgtEl>
                                          <p:spTgt spid="336070"/>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36042"/>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36040"/>
                                        </p:tgtEl>
                                        <p:attrNameLst>
                                          <p:attrName>style.visibility</p:attrName>
                                        </p:attrNameLst>
                                      </p:cBhvr>
                                      <p:to>
                                        <p:strVal val="visible"/>
                                      </p:to>
                                    </p:set>
                                  </p:childTnLst>
                                </p:cTn>
                              </p:par>
                              <p:par>
                                <p:cTn id="110" presetID="2" presetClass="entr" presetSubtype="4" fill="hold" grpId="0" nodeType="withEffect">
                                  <p:stCondLst>
                                    <p:cond delay="0"/>
                                  </p:stCondLst>
                                  <p:childTnLst>
                                    <p:set>
                                      <p:cBhvr>
                                        <p:cTn id="111" dur="1" fill="hold">
                                          <p:stCondLst>
                                            <p:cond delay="0"/>
                                          </p:stCondLst>
                                        </p:cTn>
                                        <p:tgtEl>
                                          <p:spTgt spid="336044"/>
                                        </p:tgtEl>
                                        <p:attrNameLst>
                                          <p:attrName>style.visibility</p:attrName>
                                        </p:attrNameLst>
                                      </p:cBhvr>
                                      <p:to>
                                        <p:strVal val="visible"/>
                                      </p:to>
                                    </p:set>
                                    <p:anim calcmode="lin" valueType="num">
                                      <p:cBhvr additive="base">
                                        <p:cTn id="112" dur="500" fill="hold"/>
                                        <p:tgtEl>
                                          <p:spTgt spid="336044"/>
                                        </p:tgtEl>
                                        <p:attrNameLst>
                                          <p:attrName>ppt_x</p:attrName>
                                        </p:attrNameLst>
                                      </p:cBhvr>
                                      <p:tavLst>
                                        <p:tav tm="0">
                                          <p:val>
                                            <p:strVal val="#ppt_x"/>
                                          </p:val>
                                        </p:tav>
                                        <p:tav tm="100000">
                                          <p:val>
                                            <p:strVal val="#ppt_x"/>
                                          </p:val>
                                        </p:tav>
                                      </p:tavLst>
                                    </p:anim>
                                    <p:anim calcmode="lin" valueType="num">
                                      <p:cBhvr additive="base">
                                        <p:cTn id="113" dur="500" fill="hold"/>
                                        <p:tgtEl>
                                          <p:spTgt spid="336044"/>
                                        </p:tgtEl>
                                        <p:attrNameLst>
                                          <p:attrName>ppt_y</p:attrName>
                                        </p:attrNameLst>
                                      </p:cBhvr>
                                      <p:tavLst>
                                        <p:tav tm="0">
                                          <p:val>
                                            <p:strVal val="1+#ppt_h/2"/>
                                          </p:val>
                                        </p:tav>
                                        <p:tav tm="100000">
                                          <p:val>
                                            <p:strVal val="#ppt_y"/>
                                          </p:val>
                                        </p:tav>
                                      </p:tavLst>
                                    </p:anim>
                                  </p:childTnLst>
                                </p:cTn>
                              </p:par>
                            </p:childTnLst>
                          </p:cTn>
                        </p:par>
                        <p:par>
                          <p:cTn id="114" fill="hold" nodeType="afterGroup">
                            <p:stCondLst>
                              <p:cond delay="500"/>
                            </p:stCondLst>
                            <p:childTnLst>
                              <p:par>
                                <p:cTn id="115" presetID="1" presetClass="entr" presetSubtype="0" fill="hold" nodeType="afterEffect">
                                  <p:stCondLst>
                                    <p:cond delay="0"/>
                                  </p:stCondLst>
                                  <p:childTnLst>
                                    <p:set>
                                      <p:cBhvr>
                                        <p:cTn id="116" dur="1" fill="hold">
                                          <p:stCondLst>
                                            <p:cond delay="0"/>
                                          </p:stCondLst>
                                        </p:cTn>
                                        <p:tgtEl>
                                          <p:spTgt spid="336071"/>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36082"/>
                                        </p:tgtEl>
                                        <p:attrNameLst>
                                          <p:attrName>style.visibility</p:attrName>
                                        </p:attrNameLst>
                                      </p:cBhvr>
                                      <p:to>
                                        <p:strVal val="visible"/>
                                      </p:to>
                                    </p:set>
                                  </p:childTnLst>
                                </p:cTn>
                              </p:par>
                              <p:par>
                                <p:cTn id="121" presetID="2" presetClass="entr" presetSubtype="4" fill="hold" grpId="0" nodeType="withEffect">
                                  <p:stCondLst>
                                    <p:cond delay="0"/>
                                  </p:stCondLst>
                                  <p:childTnLst>
                                    <p:set>
                                      <p:cBhvr>
                                        <p:cTn id="122" dur="1" fill="hold">
                                          <p:stCondLst>
                                            <p:cond delay="0"/>
                                          </p:stCondLst>
                                        </p:cTn>
                                        <p:tgtEl>
                                          <p:spTgt spid="336073"/>
                                        </p:tgtEl>
                                        <p:attrNameLst>
                                          <p:attrName>style.visibility</p:attrName>
                                        </p:attrNameLst>
                                      </p:cBhvr>
                                      <p:to>
                                        <p:strVal val="visible"/>
                                      </p:to>
                                    </p:set>
                                    <p:anim calcmode="lin" valueType="num">
                                      <p:cBhvr additive="base">
                                        <p:cTn id="123" dur="500" fill="hold"/>
                                        <p:tgtEl>
                                          <p:spTgt spid="336073"/>
                                        </p:tgtEl>
                                        <p:attrNameLst>
                                          <p:attrName>ppt_x</p:attrName>
                                        </p:attrNameLst>
                                      </p:cBhvr>
                                      <p:tavLst>
                                        <p:tav tm="0">
                                          <p:val>
                                            <p:strVal val="#ppt_x"/>
                                          </p:val>
                                        </p:tav>
                                        <p:tav tm="100000">
                                          <p:val>
                                            <p:strVal val="#ppt_x"/>
                                          </p:val>
                                        </p:tav>
                                      </p:tavLst>
                                    </p:anim>
                                    <p:anim calcmode="lin" valueType="num">
                                      <p:cBhvr additive="base">
                                        <p:cTn id="124" dur="500" fill="hold"/>
                                        <p:tgtEl>
                                          <p:spTgt spid="336073"/>
                                        </p:tgtEl>
                                        <p:attrNameLst>
                                          <p:attrName>ppt_y</p:attrName>
                                        </p:attrNameLst>
                                      </p:cBhvr>
                                      <p:tavLst>
                                        <p:tav tm="0">
                                          <p:val>
                                            <p:strVal val="1+#ppt_h/2"/>
                                          </p:val>
                                        </p:tav>
                                        <p:tav tm="100000">
                                          <p:val>
                                            <p:strVal val="#ppt_y"/>
                                          </p:val>
                                        </p:tav>
                                      </p:tavLst>
                                    </p:anim>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6074"/>
                                        </p:tgtEl>
                                        <p:attrNameLst>
                                          <p:attrName>style.visibility</p:attrName>
                                        </p:attrNameLst>
                                      </p:cBhvr>
                                      <p:to>
                                        <p:strVal val="visible"/>
                                      </p:to>
                                    </p:set>
                                  </p:childTnLst>
                                </p:cTn>
                              </p:par>
                            </p:childTnLst>
                          </p:cTn>
                        </p:par>
                        <p:par>
                          <p:cTn id="129" fill="hold" nodeType="afterGroup">
                            <p:stCondLst>
                              <p:cond delay="0"/>
                            </p:stCondLst>
                            <p:childTnLst>
                              <p:par>
                                <p:cTn id="130" presetID="1" presetClass="entr" presetSubtype="0" fill="hold" nodeType="afterEffect">
                                  <p:stCondLst>
                                    <p:cond delay="0"/>
                                  </p:stCondLst>
                                  <p:childTnLst>
                                    <p:set>
                                      <p:cBhvr>
                                        <p:cTn id="131" dur="1" fill="hold">
                                          <p:stCondLst>
                                            <p:cond delay="0"/>
                                          </p:stCondLst>
                                        </p:cTn>
                                        <p:tgtEl>
                                          <p:spTgt spid="336075"/>
                                        </p:tgtEl>
                                        <p:attrNameLst>
                                          <p:attrName>style.visibility</p:attrName>
                                        </p:attrNameLst>
                                      </p:cBhvr>
                                      <p:to>
                                        <p:strVal val="visible"/>
                                      </p:to>
                                    </p:se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 presetClass="entr" presetSubtype="0" fill="hold" grpId="0" nodeType="clickEffect">
                                  <p:stCondLst>
                                    <p:cond delay="0"/>
                                  </p:stCondLst>
                                  <p:childTnLst>
                                    <p:set>
                                      <p:cBhvr>
                                        <p:cTn id="135" dur="1" fill="hold">
                                          <p:stCondLst>
                                            <p:cond delay="0"/>
                                          </p:stCondLst>
                                        </p:cTn>
                                        <p:tgtEl>
                                          <p:spTgt spid="336076"/>
                                        </p:tgtEl>
                                        <p:attrNameLst>
                                          <p:attrName>style.visibility</p:attrName>
                                        </p:attrNameLst>
                                      </p:cBhvr>
                                      <p:to>
                                        <p:strVal val="visible"/>
                                      </p:to>
                                    </p:set>
                                  </p:childTnLst>
                                </p:cTn>
                              </p:par>
                              <p:par>
                                <p:cTn id="136" presetID="1" presetClass="entr" presetSubtype="0" fill="hold" nodeType="withEffect">
                                  <p:stCondLst>
                                    <p:cond delay="0"/>
                                  </p:stCondLst>
                                  <p:childTnLst>
                                    <p:set>
                                      <p:cBhvr>
                                        <p:cTn id="137" dur="1" fill="hold">
                                          <p:stCondLst>
                                            <p:cond delay="0"/>
                                          </p:stCondLst>
                                        </p:cTn>
                                        <p:tgtEl>
                                          <p:spTgt spid="336077"/>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 presetClass="entr" presetSubtype="0" fill="hold" grpId="0" nodeType="clickEffect">
                                  <p:stCondLst>
                                    <p:cond delay="0"/>
                                  </p:stCondLst>
                                  <p:childTnLst>
                                    <p:set>
                                      <p:cBhvr>
                                        <p:cTn id="141" dur="1" fill="hold">
                                          <p:stCondLst>
                                            <p:cond delay="0"/>
                                          </p:stCondLst>
                                        </p:cTn>
                                        <p:tgtEl>
                                          <p:spTgt spid="336078"/>
                                        </p:tgtEl>
                                        <p:attrNameLst>
                                          <p:attrName>style.visibility</p:attrName>
                                        </p:attrNameLst>
                                      </p:cBhvr>
                                      <p:to>
                                        <p:strVal val="visible"/>
                                      </p:to>
                                    </p:set>
                                  </p:childTnLst>
                                </p:cTn>
                              </p:par>
                              <p:par>
                                <p:cTn id="142" presetID="1" presetClass="entr" presetSubtype="0" fill="hold" nodeType="withEffect">
                                  <p:stCondLst>
                                    <p:cond delay="0"/>
                                  </p:stCondLst>
                                  <p:childTnLst>
                                    <p:set>
                                      <p:cBhvr>
                                        <p:cTn id="143" dur="1" fill="hold">
                                          <p:stCondLst>
                                            <p:cond delay="0"/>
                                          </p:stCondLst>
                                        </p:cTn>
                                        <p:tgtEl>
                                          <p:spTgt spid="336079"/>
                                        </p:tgtEl>
                                        <p:attrNameLst>
                                          <p:attrName>style.visibility</p:attrName>
                                        </p:attrNameLst>
                                      </p:cBhvr>
                                      <p:to>
                                        <p:strVal val="visible"/>
                                      </p:to>
                                    </p:set>
                                  </p:childTnLst>
                                </p:cTn>
                              </p:par>
                            </p:childTnLst>
                          </p:cTn>
                        </p:par>
                      </p:childTnLst>
                    </p:cTn>
                  </p:par>
                  <p:par>
                    <p:cTn id="144" fill="hold" nodeType="clickPar">
                      <p:stCondLst>
                        <p:cond delay="indefinite"/>
                      </p:stCondLst>
                      <p:childTnLst>
                        <p:par>
                          <p:cTn id="145" fill="hold" nodeType="withGroup">
                            <p:stCondLst>
                              <p:cond delay="0"/>
                            </p:stCondLst>
                            <p:childTnLst>
                              <p:par>
                                <p:cTn id="146" presetID="1" presetClass="entr" presetSubtype="0" fill="hold" grpId="0" nodeType="clickEffect">
                                  <p:stCondLst>
                                    <p:cond delay="0"/>
                                  </p:stCondLst>
                                  <p:childTnLst>
                                    <p:set>
                                      <p:cBhvr>
                                        <p:cTn id="147" dur="1" fill="hold">
                                          <p:stCondLst>
                                            <p:cond delay="0"/>
                                          </p:stCondLst>
                                        </p:cTn>
                                        <p:tgtEl>
                                          <p:spTgt spid="336080"/>
                                        </p:tgtEl>
                                        <p:attrNameLst>
                                          <p:attrName>style.visibility</p:attrName>
                                        </p:attrNameLst>
                                      </p:cBhvr>
                                      <p:to>
                                        <p:strVal val="visible"/>
                                      </p:to>
                                    </p:set>
                                  </p:childTnLst>
                                </p:cTn>
                              </p:par>
                              <p:par>
                                <p:cTn id="148" presetID="1" presetClass="entr" presetSubtype="0" fill="hold" nodeType="withEffect">
                                  <p:stCondLst>
                                    <p:cond delay="0"/>
                                  </p:stCondLst>
                                  <p:childTnLst>
                                    <p:set>
                                      <p:cBhvr>
                                        <p:cTn id="149" dur="1" fill="hold">
                                          <p:stCondLst>
                                            <p:cond delay="0"/>
                                          </p:stCondLst>
                                        </p:cTn>
                                        <p:tgtEl>
                                          <p:spTgt spid="336081"/>
                                        </p:tgtEl>
                                        <p:attrNameLst>
                                          <p:attrName>style.visibility</p:attrName>
                                        </p:attrNameLst>
                                      </p:cBhvr>
                                      <p:to>
                                        <p:strVal val="visible"/>
                                      </p:to>
                                    </p:set>
                                  </p:childTnLst>
                                </p:cTn>
                              </p:par>
                            </p:childTnLst>
                          </p:cTn>
                        </p:par>
                        <p:par>
                          <p:cTn id="150" fill="hold" nodeType="afterGroup">
                            <p:stCondLst>
                              <p:cond delay="0"/>
                            </p:stCondLst>
                            <p:childTnLst>
                              <p:par>
                                <p:cTn id="151" presetID="1" presetClass="entr" presetSubtype="0" fill="hold" nodeType="afterEffect">
                                  <p:stCondLst>
                                    <p:cond delay="0"/>
                                  </p:stCondLst>
                                  <p:childTnLst>
                                    <p:set>
                                      <p:cBhvr>
                                        <p:cTn id="152" dur="1" fill="hold">
                                          <p:stCondLst>
                                            <p:cond delay="0"/>
                                          </p:stCondLst>
                                        </p:cTn>
                                        <p:tgtEl>
                                          <p:spTgt spid="336160"/>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336162"/>
                                        </p:tgtEl>
                                        <p:attrNameLst>
                                          <p:attrName>style.visibility</p:attrName>
                                        </p:attrNameLst>
                                      </p:cBhvr>
                                      <p:to>
                                        <p:strVal val="visible"/>
                                      </p:to>
                                    </p:set>
                                  </p:childTnLst>
                                </p:cTn>
                              </p:par>
                              <p:par>
                                <p:cTn id="155" presetID="1" presetClass="entr" presetSubtype="0" fill="hold" nodeType="withEffect">
                                  <p:stCondLst>
                                    <p:cond delay="0"/>
                                  </p:stCondLst>
                                  <p:childTnLst>
                                    <p:set>
                                      <p:cBhvr>
                                        <p:cTn id="156" dur="1" fill="hold">
                                          <p:stCondLst>
                                            <p:cond delay="0"/>
                                          </p:stCondLst>
                                        </p:cTn>
                                        <p:tgtEl>
                                          <p:spTgt spid="336164"/>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336144"/>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336161"/>
                                        </p:tgtEl>
                                        <p:attrNameLst>
                                          <p:attrName>style.visibility</p:attrName>
                                        </p:attrNameLst>
                                      </p:cBhvr>
                                      <p:to>
                                        <p:strVal val="visible"/>
                                      </p:to>
                                    </p:set>
                                  </p:childTnLst>
                                </p:cTn>
                              </p:par>
                              <p:par>
                                <p:cTn id="161" presetID="1" presetClass="entr" presetSubtype="0" fill="hold" nodeType="withEffect">
                                  <p:stCondLst>
                                    <p:cond delay="0"/>
                                  </p:stCondLst>
                                  <p:childTnLst>
                                    <p:set>
                                      <p:cBhvr>
                                        <p:cTn id="162" dur="1" fill="hold">
                                          <p:stCondLst>
                                            <p:cond delay="0"/>
                                          </p:stCondLst>
                                        </p:cTn>
                                        <p:tgtEl>
                                          <p:spTgt spid="336177"/>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336158"/>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nodeType="clickEffect">
                                  <p:stCondLst>
                                    <p:cond delay="0"/>
                                  </p:stCondLst>
                                  <p:childTnLst>
                                    <p:set>
                                      <p:cBhvr>
                                        <p:cTn id="168" dur="1" fill="hold">
                                          <p:stCondLst>
                                            <p:cond delay="0"/>
                                          </p:stCondLst>
                                        </p:cTn>
                                        <p:tgtEl>
                                          <p:spTgt spid="336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877" grpId="0" animBg="1"/>
      <p:bldP spid="335878" grpId="0"/>
      <p:bldP spid="335893" grpId="0"/>
      <p:bldP spid="335894" grpId="0"/>
      <p:bldP spid="335904" grpId="0"/>
      <p:bldP spid="335914" grpId="0" animBg="1"/>
      <p:bldP spid="335915" grpId="0"/>
      <p:bldP spid="335916" grpId="0"/>
      <p:bldP spid="335917" grpId="0"/>
      <p:bldP spid="335920" grpId="0"/>
      <p:bldP spid="335921" grpId="0"/>
      <p:bldP spid="335901" grpId="0" animBg="1"/>
      <p:bldP spid="336019" grpId="0" animBg="1"/>
      <p:bldP spid="335905" grpId="0" animBg="1"/>
      <p:bldP spid="336026" grpId="0" animBg="1"/>
      <p:bldP spid="335941" grpId="0" animBg="1"/>
      <p:bldP spid="335943" grpId="0" animBg="1"/>
      <p:bldP spid="336036" grpId="0" animBg="1"/>
      <p:bldP spid="336037" grpId="0"/>
      <p:bldP spid="336038" grpId="0"/>
      <p:bldP spid="336039" grpId="0"/>
      <p:bldP spid="336042" grpId="0"/>
      <p:bldP spid="336043" grpId="0"/>
      <p:bldP spid="336044" grpId="0"/>
      <p:bldP spid="336060" grpId="0" animBg="1"/>
      <p:bldP spid="336082" grpId="0" animBg="1"/>
      <p:bldP spid="336073" grpId="0"/>
      <p:bldP spid="336074" grpId="0"/>
      <p:bldP spid="336076" grpId="0"/>
      <p:bldP spid="336078" grpId="0"/>
      <p:bldP spid="33608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1107490"/>
            <a:ext cx="8244000" cy="252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r>
              <a:rPr lang="en-US" sz="1200" b="1" dirty="0" smtClean="0">
                <a:solidFill>
                  <a:srgbClr val="CACAFF">
                    <a:lumMod val="25000"/>
                  </a:srgbClr>
                </a:solidFill>
                <a:latin typeface="Arial" charset="0"/>
                <a:cs typeface="Arial" charset="0"/>
              </a:rPr>
              <a:t>The plane </a:t>
            </a:r>
            <a:r>
              <a:rPr lang="en-US" sz="1200" b="1" dirty="0">
                <a:solidFill>
                  <a:srgbClr val="CACAFF">
                    <a:lumMod val="25000"/>
                  </a:srgbClr>
                </a:solidFill>
                <a:latin typeface="Arial" charset="0"/>
                <a:cs typeface="Arial" charset="0"/>
              </a:rPr>
              <a:t>motion of a rigid body is such a motion in which all its points move parallel to a fixed plane.</a:t>
            </a:r>
            <a:endParaRPr lang="ru-RU" sz="1200" b="1" dirty="0">
              <a:solidFill>
                <a:srgbClr val="CACAFF">
                  <a:lumMod val="25000"/>
                </a:srgbClr>
              </a:solidFill>
              <a:latin typeface="Arial" charset="0"/>
              <a:cs typeface="Arial" charset="0"/>
            </a:endParaRPr>
          </a:p>
        </p:txBody>
      </p:sp>
      <p:sp>
        <p:nvSpPr>
          <p:cNvPr id="262161" name="Text Box 17"/>
          <p:cNvSpPr txBox="1">
            <a:spLocks noChangeArrowheads="1"/>
          </p:cNvSpPr>
          <p:nvPr/>
        </p:nvSpPr>
        <p:spPr bwMode="auto">
          <a:xfrm>
            <a:off x="303844" y="1611788"/>
            <a:ext cx="8280000" cy="461665"/>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200" b="1" dirty="0">
                <a:solidFill>
                  <a:srgbClr val="CACAFF">
                    <a:lumMod val="25000"/>
                  </a:srgbClr>
                </a:solidFill>
                <a:cs typeface="Arial" charset="0"/>
              </a:rPr>
              <a:t>The plane motion of a rigid body is a combination of a translation, in which all the points move in the same way as </a:t>
            </a:r>
            <a:r>
              <a:rPr lang="en-US" sz="1200" b="1" dirty="0" smtClean="0">
                <a:solidFill>
                  <a:srgbClr val="CACAFF">
                    <a:lumMod val="25000"/>
                  </a:srgbClr>
                </a:solidFill>
                <a:cs typeface="Arial" charset="0"/>
              </a:rPr>
              <a:t>a </a:t>
            </a:r>
            <a:r>
              <a:rPr lang="en-US" sz="1200" b="1" dirty="0">
                <a:solidFill>
                  <a:srgbClr val="CACAFF">
                    <a:lumMod val="25000"/>
                  </a:srgbClr>
                </a:solidFill>
                <a:cs typeface="Arial" charset="0"/>
              </a:rPr>
              <a:t>pole, and of a rotation about that pole.</a:t>
            </a:r>
            <a:endParaRPr lang="ru-RU" sz="1200" b="1" dirty="0">
              <a:solidFill>
                <a:srgbClr val="CACAFF">
                  <a:lumMod val="25000"/>
                </a:srgbClr>
              </a:solidFill>
              <a:cs typeface="Arial" charset="0"/>
            </a:endParaRPr>
          </a:p>
        </p:txBody>
      </p:sp>
      <p:sp>
        <p:nvSpPr>
          <p:cNvPr id="262175" name="Text Box 31"/>
          <p:cNvSpPr txBox="1">
            <a:spLocks noChangeArrowheads="1"/>
          </p:cNvSpPr>
          <p:nvPr/>
        </p:nvSpPr>
        <p:spPr bwMode="auto">
          <a:xfrm>
            <a:off x="330510" y="2314341"/>
            <a:ext cx="8280000" cy="461665"/>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velocity of any point of a body is the geometrical sum of the velocity of any other point taken as </a:t>
            </a:r>
            <a:r>
              <a:rPr lang="en-US" sz="1200" b="1" dirty="0" smtClean="0">
                <a:solidFill>
                  <a:srgbClr val="CACAFF">
                    <a:lumMod val="25000"/>
                  </a:srgbClr>
                </a:solidFill>
                <a:latin typeface="Arial" charset="0"/>
                <a:cs typeface="Arial" charset="0"/>
              </a:rPr>
              <a:t>a </a:t>
            </a:r>
            <a:r>
              <a:rPr lang="en-US" sz="1200" b="1" dirty="0">
                <a:solidFill>
                  <a:srgbClr val="CACAFF">
                    <a:lumMod val="25000"/>
                  </a:srgbClr>
                </a:solidFill>
                <a:latin typeface="Arial" charset="0"/>
                <a:cs typeface="Arial" charset="0"/>
              </a:rPr>
              <a:t>pole and the velocity of rotation of a point around </a:t>
            </a:r>
            <a:r>
              <a:rPr lang="en-US" sz="1200" b="1" dirty="0" smtClean="0">
                <a:solidFill>
                  <a:srgbClr val="CACAFF">
                    <a:lumMod val="25000"/>
                  </a:srgbClr>
                </a:solidFill>
                <a:latin typeface="Arial" charset="0"/>
                <a:cs typeface="Arial" charset="0"/>
              </a:rPr>
              <a:t>that </a:t>
            </a:r>
            <a:r>
              <a:rPr lang="en-US" sz="1200" b="1" dirty="0">
                <a:solidFill>
                  <a:srgbClr val="CACAFF">
                    <a:lumMod val="25000"/>
                  </a:srgbClr>
                </a:solidFill>
                <a:latin typeface="Arial" charset="0"/>
                <a:cs typeface="Arial" charset="0"/>
              </a:rPr>
              <a:t>pole.</a:t>
            </a:r>
            <a:endParaRPr lang="ru-RU" sz="12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47657" y="2966480"/>
            <a:ext cx="8245706" cy="461665"/>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projections of the velocities of two points of a rigid body on the straight line joining those points are equal.</a:t>
            </a:r>
            <a:endParaRPr lang="ru-RU" sz="1200" b="1" dirty="0">
              <a:solidFill>
                <a:srgbClr val="CACAFF">
                  <a:lumMod val="25000"/>
                </a:srgbClr>
              </a:solidFill>
              <a:latin typeface="Arial" charset="0"/>
              <a:cs typeface="Arial" charset="0"/>
            </a:endParaRPr>
          </a:p>
        </p:txBody>
      </p:sp>
      <p:sp>
        <p:nvSpPr>
          <p:cNvPr id="262212" name="Text Box 68"/>
          <p:cNvSpPr txBox="1">
            <a:spLocks noChangeArrowheads="1"/>
          </p:cNvSpPr>
          <p:nvPr/>
        </p:nvSpPr>
        <p:spPr bwMode="auto">
          <a:xfrm>
            <a:off x="330510" y="3705795"/>
            <a:ext cx="8232461" cy="615553"/>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instantaneous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of zero velocity is a point belonging to the section of a body or its extension which at the given instant is equal to zero.</a:t>
            </a:r>
            <a:r>
              <a:rPr lang="ru-RU" sz="1200" b="1"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06691" y="4408933"/>
            <a:ext cx="8277153" cy="461665"/>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velocity of any point of a body is equal to the velocity of its rotation about the instantaneous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of zero velocity.</a:t>
            </a:r>
            <a:endParaRPr lang="ru-RU" sz="12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68971" y="5657666"/>
            <a:ext cx="8208000" cy="800219"/>
          </a:xfrm>
          <a:prstGeom prst="rect">
            <a:avLst/>
          </a:prstGeom>
          <a:solidFill>
            <a:srgbClr val="FFC000"/>
          </a:solidFill>
          <a:ln w="9525">
            <a:noFill/>
            <a:miter lim="800000"/>
            <a:headEnd/>
            <a:tailEnd/>
          </a:ln>
        </p:spPr>
        <p:txBody>
          <a:bodyPr>
            <a:spAutoFit/>
          </a:bodyPr>
          <a:lstStyle/>
          <a:p>
            <a:pPr algn="just"/>
            <a:r>
              <a:rPr lang="en-US" sz="1200" b="1" dirty="0">
                <a:solidFill>
                  <a:srgbClr val="CACAFF">
                    <a:lumMod val="25000"/>
                  </a:srgbClr>
                </a:solidFill>
                <a:latin typeface="Arial" charset="0"/>
                <a:cs typeface="Arial" charset="0"/>
              </a:rPr>
              <a:t>The acceleration of any point of a body is composed of the acceleration of any other point taken for the pole and the acceleration of the point in its rotation together with the body </a:t>
            </a:r>
            <a:r>
              <a:rPr lang="en-US" sz="1200" b="1" dirty="0" smtClean="0">
                <a:solidFill>
                  <a:srgbClr val="CACAFF">
                    <a:lumMod val="25000"/>
                  </a:srgbClr>
                </a:solidFill>
                <a:latin typeface="Arial" charset="0"/>
                <a:cs typeface="Arial" charset="0"/>
              </a:rPr>
              <a:t>around </a:t>
            </a:r>
            <a:r>
              <a:rPr lang="en-US" sz="1200" b="1" dirty="0">
                <a:solidFill>
                  <a:srgbClr val="CACAFF">
                    <a:lumMod val="25000"/>
                  </a:srgbClr>
                </a:solidFill>
                <a:latin typeface="Arial" charset="0"/>
                <a:cs typeface="Arial" charset="0"/>
              </a:rPr>
              <a:t>that pole.</a:t>
            </a:r>
          </a:p>
          <a:p>
            <a:pPr algn="just"/>
            <a:endParaRPr lang="en-US" sz="12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54" name="Text Box 110"/>
          <p:cNvSpPr txBox="1">
            <a:spLocks noChangeArrowheads="1"/>
          </p:cNvSpPr>
          <p:nvPr/>
        </p:nvSpPr>
        <p:spPr bwMode="auto">
          <a:xfrm>
            <a:off x="313308" y="5069980"/>
            <a:ext cx="8231971" cy="461665"/>
          </a:xfrm>
          <a:prstGeom prst="rect">
            <a:avLst/>
          </a:prstGeom>
          <a:solidFill>
            <a:srgbClr val="FFC000"/>
          </a:solidFill>
          <a:ln w="9525">
            <a:noFill/>
            <a:miter lim="800000"/>
            <a:headEnd/>
            <a:tailEnd/>
          </a:ln>
        </p:spPr>
        <p:txBody>
          <a:bodyPr wrap="square">
            <a:spAutoFit/>
          </a:bodyPr>
          <a:lstStyle/>
          <a:p>
            <a:pPr algn="just"/>
            <a:r>
              <a:rPr lang="en-US" sz="1200" b="1" dirty="0">
                <a:solidFill>
                  <a:srgbClr val="CACAFF">
                    <a:lumMod val="25000"/>
                  </a:srgbClr>
                </a:solidFill>
                <a:latin typeface="Arial" charset="0"/>
                <a:cs typeface="Arial" charset="0"/>
              </a:rPr>
              <a:t>The angular velocity of a body </a:t>
            </a:r>
            <a:r>
              <a:rPr lang="en-US" sz="1200" b="1" dirty="0" smtClean="0">
                <a:solidFill>
                  <a:srgbClr val="CACAFF">
                    <a:lumMod val="25000"/>
                  </a:srgbClr>
                </a:solidFill>
                <a:latin typeface="Arial" charset="0"/>
                <a:cs typeface="Arial" charset="0"/>
              </a:rPr>
              <a:t>at </a:t>
            </a:r>
            <a:r>
              <a:rPr lang="en-US" sz="1200" b="1" dirty="0">
                <a:solidFill>
                  <a:srgbClr val="CACAFF">
                    <a:lumMod val="25000"/>
                  </a:srgbClr>
                </a:solidFill>
                <a:latin typeface="Arial" charset="0"/>
                <a:cs typeface="Arial" charset="0"/>
              </a:rPr>
              <a:t>any given instant </a:t>
            </a:r>
            <a:r>
              <a:rPr lang="en-US" sz="1200" b="1" dirty="0" smtClean="0">
                <a:solidFill>
                  <a:srgbClr val="CACAFF">
                    <a:lumMod val="25000"/>
                  </a:srgbClr>
                </a:solidFill>
                <a:latin typeface="Arial" charset="0"/>
                <a:cs typeface="Arial" charset="0"/>
              </a:rPr>
              <a:t>is equal </a:t>
            </a:r>
            <a:r>
              <a:rPr lang="en-US" sz="1200" b="1" dirty="0">
                <a:solidFill>
                  <a:srgbClr val="CACAFF">
                    <a:lumMod val="25000"/>
                  </a:srgbClr>
                </a:solidFill>
                <a:latin typeface="Arial" charset="0"/>
                <a:cs typeface="Arial" charset="0"/>
              </a:rPr>
              <a:t>to the ratio of the velocity of any point to its distance from the instantaneous </a:t>
            </a:r>
            <a:r>
              <a:rPr lang="en-US" sz="1200" b="1" dirty="0" smtClean="0">
                <a:solidFill>
                  <a:srgbClr val="CACAFF">
                    <a:lumMod val="25000"/>
                  </a:srgbClr>
                </a:solidFill>
                <a:latin typeface="Arial" charset="0"/>
                <a:cs typeface="Arial" charset="0"/>
              </a:rPr>
              <a:t>center </a:t>
            </a:r>
            <a:r>
              <a:rPr lang="en-US" sz="1200" b="1" dirty="0">
                <a:solidFill>
                  <a:srgbClr val="CACAFF">
                    <a:lumMod val="25000"/>
                  </a:srgbClr>
                </a:solidFill>
                <a:latin typeface="Arial" charset="0"/>
                <a:cs typeface="Arial" charset="0"/>
              </a:rPr>
              <a:t>of zero velocity.</a:t>
            </a:r>
            <a:r>
              <a:rPr lang="ru-RU" sz="1200" b="1" dirty="0" smtClean="0">
                <a:solidFill>
                  <a:srgbClr val="CACAFF">
                    <a:lumMod val="25000"/>
                  </a:srgbClr>
                </a:solidFill>
                <a:latin typeface="Arial" charset="0"/>
                <a:cs typeface="Arial" charset="0"/>
              </a:rPr>
              <a:t> </a:t>
            </a:r>
            <a:endParaRPr lang="ru-RU" sz="1200" b="1" dirty="0">
              <a:solidFill>
                <a:srgbClr val="CACAFF">
                  <a:lumMod val="25000"/>
                </a:srgb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159517" y="552450"/>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17</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1" y="480218"/>
            <a:ext cx="2999157"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 </a:t>
            </a:r>
            <a:r>
              <a:rPr lang="en-US" b="1" dirty="0" smtClean="0">
                <a:solidFill>
                  <a:srgbClr val="FF0000"/>
                </a:solidFill>
                <a:latin typeface="Arial" charset="0"/>
                <a:cs typeface="Arial" charset="0"/>
              </a:rPr>
              <a:t>4</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425895882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54"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70" name="Rectangle 6"/>
          <p:cNvSpPr>
            <a:spLocks noGrp="1" noChangeArrowheads="1"/>
          </p:cNvSpPr>
          <p:nvPr>
            <p:ph type="title"/>
          </p:nvPr>
        </p:nvSpPr>
        <p:spPr>
          <a:xfrm>
            <a:off x="927806" y="444905"/>
            <a:ext cx="1332000" cy="216000"/>
          </a:xfrm>
          <a:solidFill>
            <a:srgbClr val="FFFF00"/>
          </a:solidFill>
          <a:ln/>
        </p:spPr>
        <p:txBody>
          <a:bodyPr/>
          <a:lstStyle/>
          <a:p>
            <a:r>
              <a:rPr lang="en-US" sz="2000" b="1" dirty="0">
                <a:solidFill>
                  <a:srgbClr val="FF0000"/>
                </a:solidFill>
                <a:latin typeface="Arial" charset="0"/>
                <a:cs typeface="Arial" charset="0"/>
              </a:rPr>
              <a:t>Section</a:t>
            </a:r>
            <a:r>
              <a:rPr lang="ru-RU" altLang="ru-RU" sz="2000" dirty="0" smtClean="0">
                <a:solidFill>
                  <a:srgbClr val="FF0000"/>
                </a:solidFill>
              </a:rPr>
              <a:t> </a:t>
            </a:r>
            <a:r>
              <a:rPr lang="en-US" altLang="ru-RU" sz="2000" b="1" dirty="0" smtClean="0">
                <a:solidFill>
                  <a:srgbClr val="FF0000"/>
                </a:solidFill>
              </a:rPr>
              <a:t>5</a:t>
            </a:r>
            <a:endParaRPr lang="ru-RU" altLang="ru-RU" sz="2000" b="1" dirty="0">
              <a:solidFill>
                <a:srgbClr val="FF0000"/>
              </a:solidFill>
            </a:endParaRPr>
          </a:p>
        </p:txBody>
      </p:sp>
      <p:sp>
        <p:nvSpPr>
          <p:cNvPr id="344072" name="Rectangle 8"/>
          <p:cNvSpPr>
            <a:spLocks noChangeArrowheads="1"/>
          </p:cNvSpPr>
          <p:nvPr/>
        </p:nvSpPr>
        <p:spPr bwMode="auto">
          <a:xfrm>
            <a:off x="233541" y="660905"/>
            <a:ext cx="8892000" cy="12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charset="0"/>
              </a:defRPr>
            </a:lvl3pPr>
            <a:lvl4pPr marL="1281113" indent="-292100">
              <a:spcBef>
                <a:spcPct val="20000"/>
              </a:spcBef>
              <a:buClr>
                <a:schemeClr val="accent2"/>
              </a:buClr>
              <a:buSzPct val="70000"/>
              <a:buFont typeface="Wingdings" pitchFamily="2" charset="2"/>
              <a:buChar char="¨"/>
              <a:defRPr>
                <a:solidFill>
                  <a:schemeClr val="tx1"/>
                </a:solidFill>
                <a:latin typeface="Arial" charset="0"/>
              </a:defRPr>
            </a:lvl4pPr>
            <a:lvl5pPr marL="1598613" indent="-315913">
              <a:spcBef>
                <a:spcPct val="20000"/>
              </a:spcBef>
              <a:buClr>
                <a:schemeClr val="bg2"/>
              </a:buClr>
              <a:buFont typeface="Wingdings" pitchFamily="2" charset="2"/>
              <a:buChar char="§"/>
              <a:defRPr>
                <a:solidFill>
                  <a:schemeClr val="tx1"/>
                </a:solidFill>
                <a:latin typeface="Arial"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charset="0"/>
              </a:defRPr>
            </a:lvl9pPr>
          </a:lstStyle>
          <a:p>
            <a:pPr>
              <a:buClr>
                <a:srgbClr val="00007D"/>
              </a:buClr>
            </a:pPr>
            <a:r>
              <a:rPr lang="en-US" sz="1200" b="1" dirty="0" smtClean="0">
                <a:solidFill>
                  <a:srgbClr val="FF0000"/>
                </a:solidFill>
              </a:rPr>
              <a:t>Resultant Motion of a Particle. Relative</a:t>
            </a:r>
            <a:r>
              <a:rPr lang="en-US" sz="1200" b="1" dirty="0">
                <a:solidFill>
                  <a:srgbClr val="FF0000"/>
                </a:solidFill>
              </a:rPr>
              <a:t>, Transport, </a:t>
            </a:r>
            <a:r>
              <a:rPr lang="en-US" sz="1200" b="1" dirty="0" smtClean="0">
                <a:solidFill>
                  <a:srgbClr val="FF0000"/>
                </a:solidFill>
              </a:rPr>
              <a:t> and </a:t>
            </a:r>
            <a:r>
              <a:rPr lang="en-US" sz="1200" b="1" dirty="0">
                <a:solidFill>
                  <a:srgbClr val="FF0000"/>
                </a:solidFill>
              </a:rPr>
              <a:t>Absolute Motion</a:t>
            </a:r>
            <a:endParaRPr lang="ru-RU" sz="1200" b="1" dirty="0">
              <a:solidFill>
                <a:srgbClr val="FF0000"/>
              </a:solidFill>
            </a:endParaRPr>
          </a:p>
          <a:p>
            <a:pPr marL="0" indent="182563">
              <a:buClr>
                <a:srgbClr val="00007D"/>
              </a:buClr>
              <a:buFont typeface="Wingdings" pitchFamily="2" charset="2"/>
              <a:buNone/>
            </a:pPr>
            <a:r>
              <a:rPr lang="en-US" sz="1000" dirty="0" smtClean="0">
                <a:solidFill>
                  <a:srgbClr val="000000"/>
                </a:solidFill>
              </a:rPr>
              <a:t>In </a:t>
            </a:r>
            <a:r>
              <a:rPr lang="en-US" sz="1000" dirty="0">
                <a:solidFill>
                  <a:srgbClr val="000000"/>
                </a:solidFill>
              </a:rPr>
              <a:t>solving problems of mechanics it is often more expedient (and sometimes necessary) to consider the motion of a particle or body simultaneously with respect to two frames of reference, one of which is assumed to be fixed and the other moving in some specified way with reference to the first</a:t>
            </a:r>
            <a:r>
              <a:rPr lang="en-US" sz="1000" b="1" dirty="0">
                <a:solidFill>
                  <a:schemeClr val="tx2"/>
                </a:solidFill>
              </a:rPr>
              <a:t>. </a:t>
            </a:r>
            <a:r>
              <a:rPr lang="en-US" sz="1000" b="1" dirty="0">
                <a:solidFill>
                  <a:srgbClr val="FF0000"/>
                </a:solidFill>
              </a:rPr>
              <a:t>The motion performed in this case is called resultant</a:t>
            </a:r>
            <a:r>
              <a:rPr lang="en-US" sz="1000" b="1" dirty="0" smtClean="0">
                <a:solidFill>
                  <a:srgbClr val="FF0000"/>
                </a:solidFill>
              </a:rPr>
              <a:t>, absolute  </a:t>
            </a:r>
            <a:r>
              <a:rPr lang="en-US" sz="1000" b="1" dirty="0">
                <a:solidFill>
                  <a:srgbClr val="FF0000"/>
                </a:solidFill>
              </a:rPr>
              <a:t>or combined motion.</a:t>
            </a:r>
            <a:endParaRPr lang="en-US" sz="1000" b="1" dirty="0" smtClean="0">
              <a:solidFill>
                <a:srgbClr val="FF0000"/>
              </a:solidFill>
            </a:endParaRPr>
          </a:p>
          <a:p>
            <a:pPr marL="0" indent="182563">
              <a:buClr>
                <a:srgbClr val="00007D"/>
              </a:buClr>
              <a:buFont typeface="Wingdings" pitchFamily="2" charset="2"/>
              <a:buNone/>
            </a:pPr>
            <a:r>
              <a:rPr lang="en-US" sz="1000" dirty="0" smtClean="0">
                <a:solidFill>
                  <a:srgbClr val="000000"/>
                </a:solidFill>
              </a:rPr>
              <a:t>For example, when </a:t>
            </a:r>
            <a:r>
              <a:rPr lang="en-US" sz="1000" dirty="0">
                <a:solidFill>
                  <a:srgbClr val="000000"/>
                </a:solidFill>
              </a:rPr>
              <a:t>a sphere rolls on the deck of a moving boat, its motion with respect to the shore is the </a:t>
            </a:r>
            <a:r>
              <a:rPr lang="en-US" sz="1000" b="1" dirty="0" smtClean="0">
                <a:solidFill>
                  <a:srgbClr val="9999FF">
                    <a:lumMod val="25000"/>
                  </a:srgbClr>
                </a:solidFill>
              </a:rPr>
              <a:t>resultant</a:t>
            </a:r>
            <a:r>
              <a:rPr lang="en-US" sz="1000" dirty="0" smtClean="0">
                <a:solidFill>
                  <a:srgbClr val="000000"/>
                </a:solidFill>
              </a:rPr>
              <a:t> </a:t>
            </a:r>
            <a:r>
              <a:rPr lang="en-US" sz="1000" dirty="0">
                <a:solidFill>
                  <a:srgbClr val="000000"/>
                </a:solidFill>
              </a:rPr>
              <a:t>of its rolling relative to the deck (the moving frame of reference) and its motion together with the deck with respect to the shore</a:t>
            </a:r>
            <a:r>
              <a:rPr lang="en-US" sz="1000" b="1" dirty="0">
                <a:solidFill>
                  <a:srgbClr val="000000"/>
                </a:solidFill>
              </a:rPr>
              <a:t> (</a:t>
            </a:r>
            <a:r>
              <a:rPr lang="en-US" sz="1000" dirty="0">
                <a:solidFill>
                  <a:srgbClr val="000000"/>
                </a:solidFill>
              </a:rPr>
              <a:t>the fixed frame of reference).</a:t>
            </a:r>
            <a:endParaRPr lang="en-US" altLang="ru-RU" sz="1000" dirty="0">
              <a:solidFill>
                <a:srgbClr val="000000"/>
              </a:solidFill>
            </a:endParaRPr>
          </a:p>
          <a:p>
            <a:pPr>
              <a:lnSpc>
                <a:spcPct val="75000"/>
              </a:lnSpc>
              <a:buClr>
                <a:srgbClr val="00007D"/>
              </a:buClr>
              <a:buFont typeface="Wingdings" pitchFamily="2" charset="2"/>
              <a:buNone/>
            </a:pPr>
            <a:r>
              <a:rPr lang="en-US" sz="1000" dirty="0">
                <a:solidFill>
                  <a:srgbClr val="000000"/>
                </a:solidFill>
              </a:rPr>
              <a:t>Consider the resultant motion of a particle </a:t>
            </a:r>
            <a:r>
              <a:rPr lang="en-US" sz="1000" i="1" dirty="0">
                <a:solidFill>
                  <a:srgbClr val="000000"/>
                </a:solidFill>
              </a:rPr>
              <a:t>M</a:t>
            </a:r>
            <a:r>
              <a:rPr lang="en-US" sz="1000" dirty="0">
                <a:solidFill>
                  <a:srgbClr val="000000"/>
                </a:solidFill>
              </a:rPr>
              <a:t> moving with respect to a frame of reference</a:t>
            </a:r>
            <a:r>
              <a:rPr lang="en-US" sz="1000" b="1" dirty="0">
                <a:solidFill>
                  <a:srgbClr val="000000"/>
                </a:solidFill>
              </a:rPr>
              <a:t> </a:t>
            </a:r>
            <a:r>
              <a:rPr lang="en-US" sz="1100" b="1" i="1" dirty="0" err="1" smtClean="0">
                <a:solidFill>
                  <a:srgbClr val="000000"/>
                </a:solidFill>
                <a:latin typeface="Times New Roman" pitchFamily="18" charset="0"/>
                <a:cs typeface="Times New Roman" pitchFamily="18" charset="0"/>
              </a:rPr>
              <a:t>Oxyz</a:t>
            </a:r>
            <a:r>
              <a:rPr lang="en-US" sz="1100" b="1" i="1" dirty="0" smtClean="0">
                <a:solidFill>
                  <a:srgbClr val="000000"/>
                </a:solidFill>
                <a:latin typeface="Times New Roman" pitchFamily="18" charset="0"/>
                <a:cs typeface="Times New Roman" pitchFamily="18" charset="0"/>
              </a:rPr>
              <a:t>,</a:t>
            </a:r>
            <a:r>
              <a:rPr lang="en-US" sz="1000" i="1" dirty="0" smtClean="0">
                <a:solidFill>
                  <a:srgbClr val="000000"/>
                </a:solidFill>
              </a:rPr>
              <a:t> </a:t>
            </a:r>
            <a:r>
              <a:rPr lang="en-US" sz="1000" dirty="0" smtClean="0">
                <a:solidFill>
                  <a:srgbClr val="000000"/>
                </a:solidFill>
              </a:rPr>
              <a:t>connected with some moving body, </a:t>
            </a:r>
            <a:r>
              <a:rPr lang="en-US" sz="1000" dirty="0">
                <a:solidFill>
                  <a:srgbClr val="000000"/>
                </a:solidFill>
              </a:rPr>
              <a:t>which is in turn moving </a:t>
            </a:r>
            <a:endParaRPr lang="en-US" sz="1000" dirty="0" smtClean="0">
              <a:solidFill>
                <a:srgbClr val="000000"/>
              </a:solidFill>
            </a:endParaRPr>
          </a:p>
          <a:p>
            <a:pPr>
              <a:lnSpc>
                <a:spcPct val="75000"/>
              </a:lnSpc>
              <a:buClr>
                <a:srgbClr val="00007D"/>
              </a:buClr>
              <a:buFont typeface="Wingdings" pitchFamily="2" charset="2"/>
              <a:buNone/>
            </a:pPr>
            <a:r>
              <a:rPr lang="en-US" sz="1000" dirty="0" smtClean="0">
                <a:solidFill>
                  <a:srgbClr val="000000"/>
                </a:solidFill>
              </a:rPr>
              <a:t>with </a:t>
            </a:r>
            <a:r>
              <a:rPr lang="en-US" sz="1000" dirty="0">
                <a:solidFill>
                  <a:srgbClr val="000000"/>
                </a:solidFill>
              </a:rPr>
              <a:t>relation to another frame of </a:t>
            </a:r>
            <a:r>
              <a:rPr lang="en-US" sz="1000" dirty="0" smtClean="0">
                <a:solidFill>
                  <a:srgbClr val="000000"/>
                </a:solidFill>
              </a:rPr>
              <a:t>reference </a:t>
            </a:r>
            <a:r>
              <a:rPr lang="en-US" altLang="ru-RU" sz="1100" b="1" i="1" dirty="0">
                <a:solidFill>
                  <a:srgbClr val="000000"/>
                </a:solidFill>
                <a:latin typeface="Times New Roman" pitchFamily="18" charset="0"/>
                <a:cs typeface="Times New Roman" pitchFamily="18" charset="0"/>
              </a:rPr>
              <a:t>O</a:t>
            </a:r>
            <a:r>
              <a:rPr lang="en-US" altLang="ru-RU" sz="1100" b="1" baseline="-25000" dirty="0">
                <a:solidFill>
                  <a:srgbClr val="000000"/>
                </a:solidFill>
                <a:latin typeface="Times New Roman" pitchFamily="18" charset="0"/>
                <a:cs typeface="Times New Roman" pitchFamily="18" charset="0"/>
              </a:rPr>
              <a:t>1</a:t>
            </a:r>
            <a:r>
              <a:rPr lang="en-US" altLang="ru-RU" sz="1100" b="1" i="1" dirty="0">
                <a:solidFill>
                  <a:srgbClr val="000000"/>
                </a:solidFill>
                <a:latin typeface="Times New Roman" pitchFamily="18" charset="0"/>
                <a:cs typeface="Times New Roman" pitchFamily="18" charset="0"/>
                <a:sym typeface="Symbol" pitchFamily="18" charset="2"/>
              </a:rPr>
              <a:t></a:t>
            </a:r>
            <a:r>
              <a:rPr lang="ru-RU" altLang="ru-RU" sz="1100" b="1" dirty="0" smtClean="0">
                <a:solidFill>
                  <a:srgbClr val="000000"/>
                </a:solidFill>
                <a:latin typeface="Times New Roman" pitchFamily="18" charset="0"/>
                <a:cs typeface="Times New Roman" pitchFamily="18" charset="0"/>
              </a:rPr>
              <a:t>,</a:t>
            </a:r>
            <a:r>
              <a:rPr lang="en-US" sz="1000" dirty="0" smtClean="0">
                <a:solidFill>
                  <a:srgbClr val="000000"/>
                </a:solidFill>
              </a:rPr>
              <a:t>, </a:t>
            </a:r>
            <a:r>
              <a:rPr lang="en-US" sz="1000" dirty="0">
                <a:solidFill>
                  <a:srgbClr val="000000"/>
                </a:solidFill>
              </a:rPr>
              <a:t>which we assume to be </a:t>
            </a:r>
            <a:r>
              <a:rPr lang="en-US" sz="1000" dirty="0" smtClean="0">
                <a:solidFill>
                  <a:srgbClr val="000000"/>
                </a:solidFill>
              </a:rPr>
              <a:t>fixed. We </a:t>
            </a:r>
            <a:r>
              <a:rPr lang="en-US" sz="1000" dirty="0">
                <a:solidFill>
                  <a:srgbClr val="000000"/>
                </a:solidFill>
              </a:rPr>
              <a:t>employ the following </a:t>
            </a:r>
            <a:r>
              <a:rPr lang="en-US" sz="1000" dirty="0" smtClean="0">
                <a:solidFill>
                  <a:srgbClr val="000000"/>
                </a:solidFill>
              </a:rPr>
              <a:t>definitions:</a:t>
            </a:r>
            <a:endParaRPr lang="ru-RU" altLang="ru-RU" sz="1000" dirty="0">
              <a:solidFill>
                <a:srgbClr val="000000"/>
              </a:solidFill>
            </a:endParaRPr>
          </a:p>
        </p:txBody>
      </p:sp>
      <p:graphicFrame>
        <p:nvGraphicFramePr>
          <p:cNvPr id="344109" name="Object 45"/>
          <p:cNvGraphicFramePr>
            <a:graphicFrameLocks noChangeAspect="1"/>
          </p:cNvGraphicFramePr>
          <p:nvPr/>
        </p:nvGraphicFramePr>
        <p:xfrm>
          <a:off x="4514850" y="3482975"/>
          <a:ext cx="114300" cy="215900"/>
        </p:xfrm>
        <a:graphic>
          <a:graphicData uri="http://schemas.openxmlformats.org/presentationml/2006/ole">
            <mc:AlternateContent xmlns:mc="http://schemas.openxmlformats.org/markup-compatibility/2006">
              <mc:Choice xmlns:v="urn:schemas-microsoft-com:vml" Requires="v">
                <p:oleObj spid="_x0000_s1450172" name="Формула" r:id="rId3" imgW="114120" imgH="215640" progId="Equation.3">
                  <p:embed/>
                </p:oleObj>
              </mc:Choice>
              <mc:Fallback>
                <p:oleObj name="Формула" r:id="rId3" imgW="11412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14850" y="3482975"/>
                        <a:ext cx="1143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4117" name="Group 53"/>
          <p:cNvGrpSpPr>
            <a:grpSpLocks/>
          </p:cNvGrpSpPr>
          <p:nvPr/>
        </p:nvGrpSpPr>
        <p:grpSpPr bwMode="auto">
          <a:xfrm>
            <a:off x="38100" y="2060575"/>
            <a:ext cx="2189163" cy="2090738"/>
            <a:chOff x="136" y="1202"/>
            <a:chExt cx="1379" cy="1317"/>
          </a:xfrm>
        </p:grpSpPr>
        <p:sp>
          <p:nvSpPr>
            <p:cNvPr id="344100" name="Text Box 36"/>
            <p:cNvSpPr txBox="1">
              <a:spLocks noChangeArrowheads="1"/>
            </p:cNvSpPr>
            <p:nvPr/>
          </p:nvSpPr>
          <p:spPr bwMode="auto">
            <a:xfrm>
              <a:off x="636" y="1202"/>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336600"/>
                  </a:solidFill>
                  <a:latin typeface="Times New Roman" pitchFamily="18" charset="0"/>
                  <a:cs typeface="Times New Roman" pitchFamily="18" charset="0"/>
                </a:rPr>
                <a:t>z</a:t>
              </a:r>
              <a:endParaRPr lang="ru-RU" altLang="ru-RU" sz="1100" b="1" i="1" dirty="0">
                <a:solidFill>
                  <a:srgbClr val="336600"/>
                </a:solidFill>
                <a:latin typeface="Times New Roman" pitchFamily="18" charset="0"/>
                <a:cs typeface="Times New Roman" pitchFamily="18" charset="0"/>
              </a:endParaRPr>
            </a:p>
          </p:txBody>
        </p:sp>
        <p:sp>
          <p:nvSpPr>
            <p:cNvPr id="344073" name="Line 9"/>
            <p:cNvSpPr>
              <a:spLocks noChangeShapeType="1"/>
            </p:cNvSpPr>
            <p:nvPr/>
          </p:nvSpPr>
          <p:spPr bwMode="auto">
            <a:xfrm>
              <a:off x="438" y="2172"/>
              <a:ext cx="1020" cy="0"/>
            </a:xfrm>
            <a:prstGeom prst="line">
              <a:avLst/>
            </a:prstGeom>
            <a:noFill/>
            <a:ln w="95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74" name="Line 10"/>
            <p:cNvSpPr>
              <a:spLocks noChangeShapeType="1"/>
            </p:cNvSpPr>
            <p:nvPr/>
          </p:nvSpPr>
          <p:spPr bwMode="auto">
            <a:xfrm rot="-5400000">
              <a:off x="50" y="1778"/>
              <a:ext cx="786" cy="0"/>
            </a:xfrm>
            <a:prstGeom prst="line">
              <a:avLst/>
            </a:prstGeom>
            <a:noFill/>
            <a:ln w="95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75" name="Line 11"/>
            <p:cNvSpPr>
              <a:spLocks noChangeShapeType="1"/>
            </p:cNvSpPr>
            <p:nvPr/>
          </p:nvSpPr>
          <p:spPr bwMode="auto">
            <a:xfrm rot="-5400000" flipH="1" flipV="1">
              <a:off x="157" y="2149"/>
              <a:ext cx="264" cy="306"/>
            </a:xfrm>
            <a:prstGeom prst="line">
              <a:avLst/>
            </a:prstGeom>
            <a:noFill/>
            <a:ln w="95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76" name="Text Box 12"/>
            <p:cNvSpPr txBox="1">
              <a:spLocks noChangeArrowheads="1"/>
            </p:cNvSpPr>
            <p:nvPr/>
          </p:nvSpPr>
          <p:spPr bwMode="auto">
            <a:xfrm>
              <a:off x="188" y="2365"/>
              <a:ext cx="15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FF3300"/>
                  </a:solidFill>
                  <a:latin typeface="Arial" charset="0"/>
                  <a:sym typeface="Symbol" pitchFamily="18" charset="2"/>
                </a:rPr>
                <a:t></a:t>
              </a:r>
              <a:endParaRPr lang="ru-RU" altLang="ru-RU" sz="1000" b="1" i="1" dirty="0">
                <a:solidFill>
                  <a:srgbClr val="FF3300"/>
                </a:solidFill>
                <a:latin typeface="Arial" charset="0"/>
              </a:endParaRPr>
            </a:p>
          </p:txBody>
        </p:sp>
        <p:sp>
          <p:nvSpPr>
            <p:cNvPr id="344077" name="Text Box 13"/>
            <p:cNvSpPr txBox="1">
              <a:spLocks noChangeArrowheads="1"/>
            </p:cNvSpPr>
            <p:nvPr/>
          </p:nvSpPr>
          <p:spPr bwMode="auto">
            <a:xfrm>
              <a:off x="1351" y="2010"/>
              <a:ext cx="16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FF3300"/>
                  </a:solidFill>
                  <a:latin typeface="Arial" charset="0"/>
                  <a:sym typeface="Symbol" pitchFamily="18" charset="2"/>
                </a:rPr>
                <a:t></a:t>
              </a:r>
              <a:endParaRPr lang="en-US" altLang="ru-RU" sz="1000" b="1" dirty="0">
                <a:solidFill>
                  <a:srgbClr val="FF3300"/>
                </a:solidFill>
                <a:latin typeface="Arial" charset="0"/>
                <a:sym typeface="Symbol" pitchFamily="18" charset="2"/>
              </a:endParaRPr>
            </a:p>
          </p:txBody>
        </p:sp>
        <p:sp>
          <p:nvSpPr>
            <p:cNvPr id="344078" name="Text Box 14"/>
            <p:cNvSpPr txBox="1">
              <a:spLocks noChangeArrowheads="1"/>
            </p:cNvSpPr>
            <p:nvPr/>
          </p:nvSpPr>
          <p:spPr bwMode="auto">
            <a:xfrm>
              <a:off x="222" y="1313"/>
              <a:ext cx="15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a:solidFill>
                    <a:srgbClr val="FF3300"/>
                  </a:solidFill>
                  <a:latin typeface="Arial" charset="0"/>
                  <a:sym typeface="Symbol" pitchFamily="18" charset="2"/>
                </a:rPr>
                <a:t></a:t>
              </a:r>
            </a:p>
          </p:txBody>
        </p:sp>
        <p:sp>
          <p:nvSpPr>
            <p:cNvPr id="344079" name="Text Box 15"/>
            <p:cNvSpPr txBox="1">
              <a:spLocks noChangeArrowheads="1"/>
            </p:cNvSpPr>
            <p:nvPr/>
          </p:nvSpPr>
          <p:spPr bwMode="auto">
            <a:xfrm>
              <a:off x="245" y="2074"/>
              <a:ext cx="239"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b="1" i="1" dirty="0">
                  <a:solidFill>
                    <a:srgbClr val="FF3300"/>
                  </a:solidFill>
                  <a:latin typeface="Times New Roman" pitchFamily="18" charset="0"/>
                  <a:cs typeface="Times New Roman" pitchFamily="18" charset="0"/>
                  <a:sym typeface="Symbol" pitchFamily="18" charset="2"/>
                </a:rPr>
                <a:t>O</a:t>
              </a:r>
              <a:r>
                <a:rPr lang="en-US" altLang="ru-RU" sz="1100" b="1" baseline="-25000" dirty="0">
                  <a:solidFill>
                    <a:srgbClr val="FF3300"/>
                  </a:solidFill>
                  <a:latin typeface="Times New Roman" pitchFamily="18" charset="0"/>
                  <a:cs typeface="Times New Roman" pitchFamily="18" charset="0"/>
                  <a:sym typeface="Symbol" pitchFamily="18" charset="2"/>
                </a:rPr>
                <a:t>1</a:t>
              </a:r>
            </a:p>
          </p:txBody>
        </p:sp>
        <p:sp>
          <p:nvSpPr>
            <p:cNvPr id="344080" name="Rectangle 16"/>
            <p:cNvSpPr>
              <a:spLocks noChangeArrowheads="1"/>
            </p:cNvSpPr>
            <p:nvPr/>
          </p:nvSpPr>
          <p:spPr bwMode="auto">
            <a:xfrm>
              <a:off x="582" y="2178"/>
              <a:ext cx="162"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1" name="Rectangle 17"/>
            <p:cNvSpPr>
              <a:spLocks noChangeArrowheads="1"/>
            </p:cNvSpPr>
            <p:nvPr/>
          </p:nvSpPr>
          <p:spPr bwMode="auto">
            <a:xfrm rot="-5400000">
              <a:off x="317" y="1817"/>
              <a:ext cx="162"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2" name="Rectangle 18"/>
            <p:cNvSpPr>
              <a:spLocks noChangeArrowheads="1"/>
            </p:cNvSpPr>
            <p:nvPr/>
          </p:nvSpPr>
          <p:spPr bwMode="auto">
            <a:xfrm rot="-13336421">
              <a:off x="262" y="2272"/>
              <a:ext cx="162"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3" name="Oval 19"/>
            <p:cNvSpPr>
              <a:spLocks noChangeArrowheads="1"/>
            </p:cNvSpPr>
            <p:nvPr/>
          </p:nvSpPr>
          <p:spPr bwMode="auto">
            <a:xfrm rot="-2009964">
              <a:off x="690" y="1326"/>
              <a:ext cx="540" cy="66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4" name="Oval 20"/>
            <p:cNvSpPr>
              <a:spLocks noChangeArrowheads="1"/>
            </p:cNvSpPr>
            <p:nvPr/>
          </p:nvSpPr>
          <p:spPr bwMode="auto">
            <a:xfrm>
              <a:off x="423" y="2148"/>
              <a:ext cx="41" cy="41"/>
            </a:xfrm>
            <a:prstGeom prst="ellipse">
              <a:avLst/>
            </a:prstGeom>
            <a:solidFill>
              <a:srgbClr val="FFFF00"/>
            </a:solidFill>
            <a:ln w="9525" algn="ctr">
              <a:solidFill>
                <a:srgbClr val="3366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5" name="Oval 21"/>
            <p:cNvSpPr>
              <a:spLocks noChangeArrowheads="1"/>
            </p:cNvSpPr>
            <p:nvPr/>
          </p:nvSpPr>
          <p:spPr bwMode="auto">
            <a:xfrm>
              <a:off x="947" y="1736"/>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86" name="Line 22"/>
            <p:cNvSpPr>
              <a:spLocks noChangeShapeType="1"/>
            </p:cNvSpPr>
            <p:nvPr/>
          </p:nvSpPr>
          <p:spPr bwMode="auto">
            <a:xfrm flipH="1">
              <a:off x="825" y="1779"/>
              <a:ext cx="138" cy="495"/>
            </a:xfrm>
            <a:prstGeom prst="line">
              <a:avLst/>
            </a:prstGeom>
            <a:noFill/>
            <a:ln w="9525">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87" name="Line 23"/>
            <p:cNvSpPr>
              <a:spLocks noChangeShapeType="1"/>
            </p:cNvSpPr>
            <p:nvPr/>
          </p:nvSpPr>
          <p:spPr bwMode="auto">
            <a:xfrm flipV="1">
              <a:off x="987" y="1593"/>
              <a:ext cx="453" cy="156"/>
            </a:xfrm>
            <a:prstGeom prst="line">
              <a:avLst/>
            </a:prstGeom>
            <a:noFill/>
            <a:ln w="9525">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88" name="Line 24"/>
            <p:cNvSpPr>
              <a:spLocks noChangeShapeType="1"/>
            </p:cNvSpPr>
            <p:nvPr/>
          </p:nvSpPr>
          <p:spPr bwMode="auto">
            <a:xfrm flipH="1" flipV="1">
              <a:off x="627" y="1311"/>
              <a:ext cx="324" cy="426"/>
            </a:xfrm>
            <a:prstGeom prst="line">
              <a:avLst/>
            </a:prstGeom>
            <a:noFill/>
            <a:ln w="9525">
              <a:solidFill>
                <a:srgbClr val="33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89" name="Line 25"/>
            <p:cNvSpPr>
              <a:spLocks noChangeShapeType="1"/>
            </p:cNvSpPr>
            <p:nvPr/>
          </p:nvSpPr>
          <p:spPr bwMode="auto">
            <a:xfrm flipV="1">
              <a:off x="459" y="1770"/>
              <a:ext cx="495" cy="396"/>
            </a:xfrm>
            <a:prstGeom prst="line">
              <a:avLst/>
            </a:prstGeom>
            <a:noFill/>
            <a:ln w="95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0" name="Oval 26"/>
            <p:cNvSpPr>
              <a:spLocks noChangeArrowheads="1"/>
            </p:cNvSpPr>
            <p:nvPr/>
          </p:nvSpPr>
          <p:spPr bwMode="auto">
            <a:xfrm>
              <a:off x="904" y="1441"/>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4091" name="Line 27"/>
            <p:cNvSpPr>
              <a:spLocks noChangeShapeType="1"/>
            </p:cNvSpPr>
            <p:nvPr/>
          </p:nvSpPr>
          <p:spPr bwMode="auto">
            <a:xfrm flipV="1">
              <a:off x="456" y="1476"/>
              <a:ext cx="462" cy="684"/>
            </a:xfrm>
            <a:prstGeom prst="line">
              <a:avLst/>
            </a:prstGeom>
            <a:noFill/>
            <a:ln w="9525">
              <a:solidFill>
                <a:srgbClr val="FF33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2" name="Line 28"/>
            <p:cNvSpPr>
              <a:spLocks noChangeShapeType="1"/>
            </p:cNvSpPr>
            <p:nvPr/>
          </p:nvSpPr>
          <p:spPr bwMode="auto">
            <a:xfrm flipH="1" flipV="1">
              <a:off x="930" y="1485"/>
              <a:ext cx="42" cy="25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4" name="Line 30"/>
            <p:cNvSpPr>
              <a:spLocks noChangeShapeType="1"/>
            </p:cNvSpPr>
            <p:nvPr/>
          </p:nvSpPr>
          <p:spPr bwMode="auto">
            <a:xfrm flipV="1">
              <a:off x="987" y="1722"/>
              <a:ext cx="84" cy="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5" name="Line 31"/>
            <p:cNvSpPr>
              <a:spLocks noChangeShapeType="1"/>
            </p:cNvSpPr>
            <p:nvPr/>
          </p:nvSpPr>
          <p:spPr bwMode="auto">
            <a:xfrm flipH="1" flipV="1">
              <a:off x="903" y="1671"/>
              <a:ext cx="51" cy="69"/>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6" name="Line 32"/>
            <p:cNvSpPr>
              <a:spLocks noChangeShapeType="1"/>
            </p:cNvSpPr>
            <p:nvPr/>
          </p:nvSpPr>
          <p:spPr bwMode="auto">
            <a:xfrm flipH="1">
              <a:off x="942" y="1773"/>
              <a:ext cx="21" cy="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7" name="Line 33"/>
            <p:cNvSpPr>
              <a:spLocks noChangeShapeType="1"/>
            </p:cNvSpPr>
            <p:nvPr/>
          </p:nvSpPr>
          <p:spPr bwMode="auto">
            <a:xfrm>
              <a:off x="936" y="1476"/>
              <a:ext cx="219" cy="297"/>
            </a:xfrm>
            <a:prstGeom prst="line">
              <a:avLst/>
            </a:prstGeom>
            <a:noFill/>
            <a:ln w="9525">
              <a:solidFill>
                <a:srgbClr val="33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098" name="Text Box 34"/>
            <p:cNvSpPr txBox="1">
              <a:spLocks noChangeArrowheads="1"/>
            </p:cNvSpPr>
            <p:nvPr/>
          </p:nvSpPr>
          <p:spPr bwMode="auto">
            <a:xfrm>
              <a:off x="782" y="2206"/>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336600"/>
                  </a:solidFill>
                  <a:latin typeface="Times New Roman" pitchFamily="18" charset="0"/>
                  <a:cs typeface="Times New Roman" pitchFamily="18" charset="0"/>
                </a:rPr>
                <a:t>x</a:t>
              </a:r>
              <a:endParaRPr lang="ru-RU" altLang="ru-RU" sz="1100" b="1" i="1" dirty="0">
                <a:solidFill>
                  <a:srgbClr val="336600"/>
                </a:solidFill>
                <a:latin typeface="Times New Roman" pitchFamily="18" charset="0"/>
                <a:cs typeface="Times New Roman" pitchFamily="18" charset="0"/>
              </a:endParaRPr>
            </a:p>
          </p:txBody>
        </p:sp>
        <p:sp>
          <p:nvSpPr>
            <p:cNvPr id="344099" name="Text Box 35"/>
            <p:cNvSpPr txBox="1">
              <a:spLocks noChangeArrowheads="1"/>
            </p:cNvSpPr>
            <p:nvPr/>
          </p:nvSpPr>
          <p:spPr bwMode="auto">
            <a:xfrm>
              <a:off x="1294" y="145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solidFill>
                    <a:srgbClr val="336600"/>
                  </a:solidFill>
                  <a:latin typeface="Times New Roman" pitchFamily="18" charset="0"/>
                  <a:cs typeface="Times New Roman" pitchFamily="18" charset="0"/>
                </a:rPr>
                <a:t>y</a:t>
              </a:r>
              <a:endParaRPr lang="ru-RU" altLang="ru-RU" sz="1100" b="1" i="1" dirty="0">
                <a:solidFill>
                  <a:srgbClr val="336600"/>
                </a:solidFill>
                <a:latin typeface="Times New Roman" pitchFamily="18" charset="0"/>
                <a:cs typeface="Times New Roman" pitchFamily="18" charset="0"/>
              </a:endParaRPr>
            </a:p>
          </p:txBody>
        </p:sp>
        <p:sp>
          <p:nvSpPr>
            <p:cNvPr id="344101" name="Text Box 37"/>
            <p:cNvSpPr txBox="1">
              <a:spLocks noChangeArrowheads="1"/>
            </p:cNvSpPr>
            <p:nvPr/>
          </p:nvSpPr>
          <p:spPr bwMode="auto">
            <a:xfrm>
              <a:off x="752" y="1333"/>
              <a:ext cx="188"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000000"/>
                  </a:solidFill>
                  <a:latin typeface="Times New Roman" pitchFamily="18" charset="0"/>
                  <a:cs typeface="Times New Roman" pitchFamily="18" charset="0"/>
                </a:rPr>
                <a:t>M</a:t>
              </a:r>
              <a:endParaRPr lang="ru-RU" altLang="ru-RU" sz="1000" b="1" i="1" dirty="0">
                <a:solidFill>
                  <a:srgbClr val="000000"/>
                </a:solidFill>
                <a:latin typeface="Times New Roman" pitchFamily="18" charset="0"/>
                <a:cs typeface="Times New Roman" pitchFamily="18" charset="0"/>
              </a:endParaRPr>
            </a:p>
          </p:txBody>
        </p:sp>
        <p:sp>
          <p:nvSpPr>
            <p:cNvPr id="344102" name="Line 38"/>
            <p:cNvSpPr>
              <a:spLocks noChangeShapeType="1"/>
            </p:cNvSpPr>
            <p:nvPr/>
          </p:nvSpPr>
          <p:spPr bwMode="auto">
            <a:xfrm flipV="1">
              <a:off x="1151" y="1679"/>
              <a:ext cx="30" cy="87"/>
            </a:xfrm>
            <a:prstGeom prst="line">
              <a:avLst/>
            </a:prstGeom>
            <a:noFill/>
            <a:ln w="9525">
              <a:solidFill>
                <a:srgbClr val="33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103" name="Line 39"/>
            <p:cNvSpPr>
              <a:spLocks noChangeShapeType="1"/>
            </p:cNvSpPr>
            <p:nvPr/>
          </p:nvSpPr>
          <p:spPr bwMode="auto">
            <a:xfrm flipV="1">
              <a:off x="961" y="1765"/>
              <a:ext cx="186" cy="63"/>
            </a:xfrm>
            <a:prstGeom prst="line">
              <a:avLst/>
            </a:prstGeom>
            <a:noFill/>
            <a:ln w="9525">
              <a:solidFill>
                <a:srgbClr val="3366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4104" name="Text Box 40"/>
            <p:cNvSpPr txBox="1">
              <a:spLocks noChangeArrowheads="1"/>
            </p:cNvSpPr>
            <p:nvPr/>
          </p:nvSpPr>
          <p:spPr bwMode="auto">
            <a:xfrm>
              <a:off x="1120" y="165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336600"/>
                  </a:solidFill>
                  <a:latin typeface="Times New Roman" pitchFamily="18" charset="0"/>
                  <a:cs typeface="Times New Roman" pitchFamily="18" charset="0"/>
                </a:rPr>
                <a:t>x</a:t>
              </a:r>
              <a:endParaRPr lang="ru-RU" altLang="ru-RU" sz="1100" i="1" dirty="0">
                <a:solidFill>
                  <a:srgbClr val="336600"/>
                </a:solidFill>
                <a:latin typeface="Times New Roman" pitchFamily="18" charset="0"/>
                <a:cs typeface="Times New Roman" pitchFamily="18" charset="0"/>
              </a:endParaRPr>
            </a:p>
          </p:txBody>
        </p:sp>
        <p:sp>
          <p:nvSpPr>
            <p:cNvPr id="344105" name="Text Box 41"/>
            <p:cNvSpPr txBox="1">
              <a:spLocks noChangeArrowheads="1"/>
            </p:cNvSpPr>
            <p:nvPr/>
          </p:nvSpPr>
          <p:spPr bwMode="auto">
            <a:xfrm>
              <a:off x="993" y="176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336600"/>
                  </a:solidFill>
                  <a:latin typeface="Times New Roman" pitchFamily="18" charset="0"/>
                  <a:cs typeface="Times New Roman" pitchFamily="18" charset="0"/>
                </a:rPr>
                <a:t>y</a:t>
              </a:r>
              <a:endParaRPr lang="ru-RU" altLang="ru-RU" sz="1100" i="1" dirty="0">
                <a:solidFill>
                  <a:srgbClr val="336600"/>
                </a:solidFill>
                <a:latin typeface="Times New Roman" pitchFamily="18" charset="0"/>
                <a:cs typeface="Times New Roman" pitchFamily="18" charset="0"/>
              </a:endParaRPr>
            </a:p>
          </p:txBody>
        </p:sp>
        <p:sp>
          <p:nvSpPr>
            <p:cNvPr id="344106" name="Text Box 42"/>
            <p:cNvSpPr txBox="1">
              <a:spLocks noChangeArrowheads="1"/>
            </p:cNvSpPr>
            <p:nvPr/>
          </p:nvSpPr>
          <p:spPr bwMode="auto">
            <a:xfrm>
              <a:off x="1007" y="1504"/>
              <a:ext cx="15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336600"/>
                  </a:solidFill>
                  <a:latin typeface="Arial" charset="0"/>
                </a:rPr>
                <a:t>z</a:t>
              </a:r>
              <a:endParaRPr lang="ru-RU" altLang="ru-RU" sz="1000" i="1" dirty="0">
                <a:solidFill>
                  <a:srgbClr val="336600"/>
                </a:solidFill>
                <a:latin typeface="Arial" charset="0"/>
              </a:endParaRPr>
            </a:p>
          </p:txBody>
        </p:sp>
        <p:sp>
          <p:nvSpPr>
            <p:cNvPr id="344107" name="Freeform 43"/>
            <p:cNvSpPr>
              <a:spLocks/>
            </p:cNvSpPr>
            <p:nvPr/>
          </p:nvSpPr>
          <p:spPr bwMode="auto">
            <a:xfrm rot="-1857826">
              <a:off x="651" y="1457"/>
              <a:ext cx="408" cy="68"/>
            </a:xfrm>
            <a:custGeom>
              <a:avLst/>
              <a:gdLst>
                <a:gd name="T0" fmla="*/ 0 w 408"/>
                <a:gd name="T1" fmla="*/ 43 h 68"/>
                <a:gd name="T2" fmla="*/ 108 w 408"/>
                <a:gd name="T3" fmla="*/ 19 h 68"/>
                <a:gd name="T4" fmla="*/ 198 w 408"/>
                <a:gd name="T5" fmla="*/ 67 h 68"/>
                <a:gd name="T6" fmla="*/ 375 w 408"/>
                <a:gd name="T7" fmla="*/ 10 h 68"/>
                <a:gd name="T8" fmla="*/ 399 w 408"/>
                <a:gd name="T9" fmla="*/ 4 h 68"/>
              </a:gdLst>
              <a:ahLst/>
              <a:cxnLst>
                <a:cxn ang="0">
                  <a:pos x="T0" y="T1"/>
                </a:cxn>
                <a:cxn ang="0">
                  <a:pos x="T2" y="T3"/>
                </a:cxn>
                <a:cxn ang="0">
                  <a:pos x="T4" y="T5"/>
                </a:cxn>
                <a:cxn ang="0">
                  <a:pos x="T6" y="T7"/>
                </a:cxn>
                <a:cxn ang="0">
                  <a:pos x="T8" y="T9"/>
                </a:cxn>
              </a:cxnLst>
              <a:rect l="0" t="0" r="r" b="b"/>
              <a:pathLst>
                <a:path w="408" h="68">
                  <a:moveTo>
                    <a:pt x="0" y="43"/>
                  </a:moveTo>
                  <a:cubicBezTo>
                    <a:pt x="37" y="29"/>
                    <a:pt x="75" y="15"/>
                    <a:pt x="108" y="19"/>
                  </a:cubicBezTo>
                  <a:cubicBezTo>
                    <a:pt x="141" y="23"/>
                    <a:pt x="154" y="68"/>
                    <a:pt x="198" y="67"/>
                  </a:cubicBezTo>
                  <a:cubicBezTo>
                    <a:pt x="242" y="66"/>
                    <a:pt x="342" y="20"/>
                    <a:pt x="375" y="10"/>
                  </a:cubicBezTo>
                  <a:cubicBezTo>
                    <a:pt x="408" y="0"/>
                    <a:pt x="403" y="2"/>
                    <a:pt x="399" y="4"/>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44108" name="Object 44"/>
            <p:cNvGraphicFramePr>
              <a:graphicFrameLocks noChangeAspect="1"/>
            </p:cNvGraphicFramePr>
            <p:nvPr/>
          </p:nvGraphicFramePr>
          <p:xfrm>
            <a:off x="946" y="1818"/>
            <a:ext cx="64" cy="120"/>
          </p:xfrm>
          <a:graphic>
            <a:graphicData uri="http://schemas.openxmlformats.org/presentationml/2006/ole">
              <mc:AlternateContent xmlns:mc="http://schemas.openxmlformats.org/markup-compatibility/2006">
                <mc:Choice xmlns:v="urn:schemas-microsoft-com:vml" Requires="v">
                  <p:oleObj spid="_x0000_s1450173" name="Формула" r:id="rId5" imgW="101520" imgH="190440" progId="Equation.3">
                    <p:embed/>
                  </p:oleObj>
                </mc:Choice>
                <mc:Fallback>
                  <p:oleObj name="Формула" r:id="rId5" imgW="101520" imgH="1904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6" y="1818"/>
                          <a:ext cx="6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10" name="Object 46"/>
            <p:cNvGraphicFramePr>
              <a:graphicFrameLocks noChangeAspect="1"/>
            </p:cNvGraphicFramePr>
            <p:nvPr/>
          </p:nvGraphicFramePr>
          <p:xfrm>
            <a:off x="962" y="1566"/>
            <a:ext cx="80" cy="96"/>
          </p:xfrm>
          <a:graphic>
            <a:graphicData uri="http://schemas.openxmlformats.org/presentationml/2006/ole">
              <mc:AlternateContent xmlns:mc="http://schemas.openxmlformats.org/markup-compatibility/2006">
                <mc:Choice xmlns:v="urn:schemas-microsoft-com:vml" Requires="v">
                  <p:oleObj spid="_x0000_s1450174" name="Формула" r:id="rId7" imgW="126720" imgH="152280" progId="Equation.3">
                    <p:embed/>
                  </p:oleObj>
                </mc:Choice>
                <mc:Fallback>
                  <p:oleObj name="Формула" r:id="rId7" imgW="126720" imgH="1522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62" y="1566"/>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11" name="Object 47"/>
            <p:cNvGraphicFramePr>
              <a:graphicFrameLocks noChangeAspect="1"/>
            </p:cNvGraphicFramePr>
            <p:nvPr/>
          </p:nvGraphicFramePr>
          <p:xfrm>
            <a:off x="973" y="1617"/>
            <a:ext cx="80" cy="136"/>
          </p:xfrm>
          <a:graphic>
            <a:graphicData uri="http://schemas.openxmlformats.org/presentationml/2006/ole">
              <mc:AlternateContent xmlns:mc="http://schemas.openxmlformats.org/markup-compatibility/2006">
                <mc:Choice xmlns:v="urn:schemas-microsoft-com:vml" Requires="v">
                  <p:oleObj spid="_x0000_s1450175" name="Формула" r:id="rId9" imgW="126720" imgH="215640" progId="Equation.3">
                    <p:embed/>
                  </p:oleObj>
                </mc:Choice>
                <mc:Fallback>
                  <p:oleObj name="Формула" r:id="rId9" imgW="12672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73" y="1617"/>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12" name="Object 48"/>
            <p:cNvGraphicFramePr>
              <a:graphicFrameLocks noChangeAspect="1"/>
            </p:cNvGraphicFramePr>
            <p:nvPr/>
          </p:nvGraphicFramePr>
          <p:xfrm>
            <a:off x="824" y="1632"/>
            <a:ext cx="88" cy="128"/>
          </p:xfrm>
          <a:graphic>
            <a:graphicData uri="http://schemas.openxmlformats.org/presentationml/2006/ole">
              <mc:AlternateContent xmlns:mc="http://schemas.openxmlformats.org/markup-compatibility/2006">
                <mc:Choice xmlns:v="urn:schemas-microsoft-com:vml" Requires="v">
                  <p:oleObj spid="_x0000_s1450176" name="Формула" r:id="rId11" imgW="139680" imgH="203040" progId="Equation.3">
                    <p:embed/>
                  </p:oleObj>
                </mc:Choice>
                <mc:Fallback>
                  <p:oleObj name="Формула" r:id="rId11" imgW="139680" imgH="20304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824" y="1632"/>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13" name="Object 49"/>
            <p:cNvGraphicFramePr>
              <a:graphicFrameLocks noChangeAspect="1"/>
            </p:cNvGraphicFramePr>
            <p:nvPr/>
          </p:nvGraphicFramePr>
          <p:xfrm>
            <a:off x="561" y="1743"/>
            <a:ext cx="96" cy="120"/>
          </p:xfrm>
          <a:graphic>
            <a:graphicData uri="http://schemas.openxmlformats.org/presentationml/2006/ole">
              <mc:AlternateContent xmlns:mc="http://schemas.openxmlformats.org/markup-compatibility/2006">
                <mc:Choice xmlns:v="urn:schemas-microsoft-com:vml" Requires="v">
                  <p:oleObj spid="_x0000_s1450177" name="Формула" r:id="rId13" imgW="152280" imgH="190440" progId="Equation.3">
                    <p:embed/>
                  </p:oleObj>
                </mc:Choice>
                <mc:Fallback>
                  <p:oleObj name="Формула" r:id="rId13" imgW="152280" imgH="19044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61" y="1743"/>
                          <a:ext cx="96"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14" name="Object 50"/>
            <p:cNvGraphicFramePr>
              <a:graphicFrameLocks noChangeAspect="1"/>
            </p:cNvGraphicFramePr>
            <p:nvPr/>
          </p:nvGraphicFramePr>
          <p:xfrm>
            <a:off x="686" y="1958"/>
            <a:ext cx="144" cy="144"/>
          </p:xfrm>
          <a:graphic>
            <a:graphicData uri="http://schemas.openxmlformats.org/presentationml/2006/ole">
              <mc:AlternateContent xmlns:mc="http://schemas.openxmlformats.org/markup-compatibility/2006">
                <mc:Choice xmlns:v="urn:schemas-microsoft-com:vml" Requires="v">
                  <p:oleObj spid="_x0000_s1450178" name="Формула" r:id="rId15" imgW="228600" imgH="228600" progId="Equation.3">
                    <p:embed/>
                  </p:oleObj>
                </mc:Choice>
                <mc:Fallback>
                  <p:oleObj name="Формула" r:id="rId15" imgW="228600" imgH="2286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6" y="1958"/>
                          <a:ext cx="144"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15" name="Text Box 51"/>
            <p:cNvSpPr txBox="1">
              <a:spLocks noChangeArrowheads="1"/>
            </p:cNvSpPr>
            <p:nvPr/>
          </p:nvSpPr>
          <p:spPr bwMode="auto">
            <a:xfrm>
              <a:off x="925" y="1713"/>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solidFill>
                    <a:srgbClr val="336600"/>
                  </a:solidFill>
                  <a:latin typeface="Arial" charset="0"/>
                </a:rPr>
                <a:t>O</a:t>
              </a:r>
              <a:endParaRPr lang="ru-RU" altLang="ru-RU" sz="1000" b="1" i="1" dirty="0">
                <a:solidFill>
                  <a:srgbClr val="336600"/>
                </a:solidFill>
                <a:latin typeface="Arial" charset="0"/>
              </a:endParaRPr>
            </a:p>
          </p:txBody>
        </p:sp>
      </p:grpSp>
      <p:sp>
        <p:nvSpPr>
          <p:cNvPr id="344118" name="Text Box 54"/>
          <p:cNvSpPr txBox="1">
            <a:spLocks noChangeArrowheads="1"/>
          </p:cNvSpPr>
          <p:nvPr/>
        </p:nvSpPr>
        <p:spPr bwMode="auto">
          <a:xfrm>
            <a:off x="2367289" y="1955234"/>
            <a:ext cx="6750566" cy="938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sz="1000" dirty="0">
                <a:solidFill>
                  <a:srgbClr val="9999FF">
                    <a:lumMod val="25000"/>
                  </a:srgbClr>
                </a:solidFill>
                <a:latin typeface="Arial" charset="0"/>
              </a:rPr>
              <a:t>The motion performed by the particle </a:t>
            </a:r>
            <a:r>
              <a:rPr lang="en-US" sz="1100" i="1" dirty="0">
                <a:solidFill>
                  <a:srgbClr val="9999FF">
                    <a:lumMod val="25000"/>
                  </a:srgbClr>
                </a:solidFill>
                <a:latin typeface="Times New Roman" pitchFamily="18" charset="0"/>
                <a:cs typeface="Times New Roman" pitchFamily="18" charset="0"/>
              </a:rPr>
              <a:t>M</a:t>
            </a:r>
            <a:r>
              <a:rPr lang="en-US" sz="1000" dirty="0">
                <a:solidFill>
                  <a:srgbClr val="9999FF">
                    <a:lumMod val="25000"/>
                  </a:srgbClr>
                </a:solidFill>
                <a:latin typeface="Arial" charset="0"/>
              </a:rPr>
              <a:t> with respect to the moving coordinate system is called relative </a:t>
            </a:r>
            <a:r>
              <a:rPr lang="en-US" sz="1000" dirty="0" smtClean="0">
                <a:solidFill>
                  <a:srgbClr val="9999FF">
                    <a:lumMod val="25000"/>
                  </a:srgbClr>
                </a:solidFill>
                <a:latin typeface="Arial" charset="0"/>
              </a:rPr>
              <a:t>motion (</a:t>
            </a:r>
            <a:r>
              <a:rPr lang="en-US" sz="1000" b="1" i="1" dirty="0" smtClean="0">
                <a:solidFill>
                  <a:srgbClr val="9999FF">
                    <a:lumMod val="25000"/>
                  </a:srgbClr>
                </a:solidFill>
                <a:latin typeface="Arial" charset="0"/>
              </a:rPr>
              <a:t>r</a:t>
            </a:r>
            <a:r>
              <a:rPr lang="en-US" sz="1000" dirty="0" smtClean="0">
                <a:solidFill>
                  <a:srgbClr val="9999FF">
                    <a:lumMod val="25000"/>
                  </a:srgbClr>
                </a:solidFill>
                <a:latin typeface="Arial" charset="0"/>
              </a:rPr>
              <a:t>). </a:t>
            </a:r>
          </a:p>
          <a:p>
            <a:pPr algn="just"/>
            <a:r>
              <a:rPr lang="en-US" sz="1000" dirty="0" smtClean="0">
                <a:solidFill>
                  <a:srgbClr val="9999FF">
                    <a:lumMod val="25000"/>
                  </a:srgbClr>
                </a:solidFill>
                <a:latin typeface="Arial" charset="0"/>
              </a:rPr>
              <a:t>The </a:t>
            </a:r>
            <a:r>
              <a:rPr lang="en-US" sz="1000" dirty="0">
                <a:solidFill>
                  <a:srgbClr val="9999FF">
                    <a:lumMod val="25000"/>
                  </a:srgbClr>
                </a:solidFill>
                <a:latin typeface="Arial" charset="0"/>
              </a:rPr>
              <a:t>motion performed by the moving frame of reference </a:t>
            </a:r>
            <a:r>
              <a:rPr lang="en-US" sz="1100" i="1" dirty="0" err="1" smtClean="0">
                <a:solidFill>
                  <a:srgbClr val="9999FF">
                    <a:lumMod val="25000"/>
                  </a:srgbClr>
                </a:solidFill>
                <a:latin typeface="Times New Roman" pitchFamily="18" charset="0"/>
                <a:cs typeface="Times New Roman" pitchFamily="18" charset="0"/>
              </a:rPr>
              <a:t>Oxyz</a:t>
            </a:r>
            <a:r>
              <a:rPr lang="en-US" sz="1100" dirty="0">
                <a:solidFill>
                  <a:srgbClr val="9999FF">
                    <a:lumMod val="25000"/>
                  </a:srgbClr>
                </a:solidFill>
                <a:latin typeface="Times New Roman" pitchFamily="18" charset="0"/>
                <a:cs typeface="Times New Roman" pitchFamily="18" charset="0"/>
              </a:rPr>
              <a:t>,</a:t>
            </a:r>
            <a:r>
              <a:rPr lang="en-US" sz="1000" dirty="0">
                <a:solidFill>
                  <a:srgbClr val="9999FF">
                    <a:lumMod val="25000"/>
                  </a:srgbClr>
                </a:solidFill>
                <a:latin typeface="Arial" charset="0"/>
              </a:rPr>
              <a:t> together with all the points of space fixed with </a:t>
            </a:r>
            <a:r>
              <a:rPr lang="en-US" sz="1000" dirty="0" smtClean="0">
                <a:solidFill>
                  <a:srgbClr val="9999FF">
                    <a:lumMod val="25000"/>
                  </a:srgbClr>
                </a:solidFill>
                <a:latin typeface="Arial" charset="0"/>
              </a:rPr>
              <a:t>respect</a:t>
            </a:r>
          </a:p>
          <a:p>
            <a:pPr algn="just"/>
            <a:r>
              <a:rPr lang="en-US" sz="1000" dirty="0" smtClean="0">
                <a:solidFill>
                  <a:srgbClr val="9999FF">
                    <a:lumMod val="25000"/>
                  </a:srgbClr>
                </a:solidFill>
                <a:latin typeface="Arial" charset="0"/>
              </a:rPr>
              <a:t> </a:t>
            </a:r>
            <a:r>
              <a:rPr lang="en-US" sz="1000" dirty="0">
                <a:solidFill>
                  <a:srgbClr val="9999FF">
                    <a:lumMod val="25000"/>
                  </a:srgbClr>
                </a:solidFill>
                <a:latin typeface="Arial" charset="0"/>
              </a:rPr>
              <a:t>to it</a:t>
            </a:r>
            <a:r>
              <a:rPr lang="en-US" sz="1000" dirty="0" smtClean="0">
                <a:solidFill>
                  <a:srgbClr val="9999FF">
                    <a:lumMod val="25000"/>
                  </a:srgbClr>
                </a:solidFill>
                <a:latin typeface="Arial" charset="0"/>
              </a:rPr>
              <a:t>, </a:t>
            </a:r>
            <a:r>
              <a:rPr lang="en-US" sz="1000" dirty="0">
                <a:solidFill>
                  <a:srgbClr val="9999FF">
                    <a:lumMod val="25000"/>
                  </a:srgbClr>
                </a:solidFill>
                <a:latin typeface="Arial" charset="0"/>
              </a:rPr>
              <a:t>relative to the fixed system </a:t>
            </a:r>
            <a:r>
              <a:rPr lang="en-US" altLang="ru-RU" sz="1100" b="1" i="1" dirty="0">
                <a:solidFill>
                  <a:srgbClr val="9999FF">
                    <a:lumMod val="25000"/>
                  </a:srgbClr>
                </a:solidFill>
                <a:latin typeface="Arial" charset="0"/>
              </a:rPr>
              <a:t>O</a:t>
            </a:r>
            <a:r>
              <a:rPr lang="en-US" altLang="ru-RU" sz="1100" b="1" baseline="-25000" dirty="0">
                <a:solidFill>
                  <a:srgbClr val="9999FF">
                    <a:lumMod val="25000"/>
                  </a:srgbClr>
                </a:solidFill>
                <a:latin typeface="Arial" charset="0"/>
              </a:rPr>
              <a:t>1</a:t>
            </a:r>
            <a:r>
              <a:rPr lang="en-US" altLang="ru-RU" sz="1100" b="1" i="1" dirty="0">
                <a:solidFill>
                  <a:srgbClr val="9999FF">
                    <a:lumMod val="25000"/>
                  </a:srgbClr>
                </a:solidFill>
                <a:latin typeface="Arial" charset="0"/>
                <a:sym typeface="Symbol" pitchFamily="18" charset="2"/>
              </a:rPr>
              <a:t></a:t>
            </a:r>
            <a:r>
              <a:rPr lang="ru-RU" altLang="ru-RU" sz="1100" b="1" dirty="0">
                <a:solidFill>
                  <a:srgbClr val="9999FF">
                    <a:lumMod val="25000"/>
                  </a:srgbClr>
                </a:solidFill>
                <a:latin typeface="Arial" charset="0"/>
              </a:rPr>
              <a:t>, </a:t>
            </a:r>
            <a:r>
              <a:rPr lang="en-US" sz="1100" dirty="0" smtClean="0">
                <a:solidFill>
                  <a:srgbClr val="9999FF">
                    <a:lumMod val="25000"/>
                  </a:srgbClr>
                </a:solidFill>
                <a:latin typeface="Arial" charset="0"/>
              </a:rPr>
              <a:t> </a:t>
            </a:r>
            <a:r>
              <a:rPr lang="en-US" sz="1000" dirty="0">
                <a:solidFill>
                  <a:srgbClr val="9999FF">
                    <a:lumMod val="25000"/>
                  </a:srgbClr>
                </a:solidFill>
                <a:latin typeface="Arial" charset="0"/>
              </a:rPr>
              <a:t>is for the </a:t>
            </a:r>
            <a:r>
              <a:rPr lang="en-US" sz="1000" dirty="0" smtClean="0">
                <a:solidFill>
                  <a:srgbClr val="9999FF">
                    <a:lumMod val="25000"/>
                  </a:srgbClr>
                </a:solidFill>
                <a:latin typeface="Arial" charset="0"/>
              </a:rPr>
              <a:t>particle </a:t>
            </a:r>
            <a:r>
              <a:rPr lang="en-US" sz="1100" i="1" dirty="0">
                <a:solidFill>
                  <a:srgbClr val="9999FF">
                    <a:lumMod val="25000"/>
                  </a:srgbClr>
                </a:solidFill>
                <a:latin typeface="Times New Roman" pitchFamily="18" charset="0"/>
                <a:cs typeface="Times New Roman" pitchFamily="18" charset="0"/>
              </a:rPr>
              <a:t>M</a:t>
            </a:r>
            <a:r>
              <a:rPr lang="en-US" sz="1000" dirty="0">
                <a:solidFill>
                  <a:srgbClr val="9999FF">
                    <a:lumMod val="25000"/>
                  </a:srgbClr>
                </a:solidFill>
                <a:latin typeface="Arial" charset="0"/>
              </a:rPr>
              <a:t>, the motion of </a:t>
            </a:r>
            <a:r>
              <a:rPr lang="en-US" sz="1000" dirty="0" smtClean="0">
                <a:solidFill>
                  <a:srgbClr val="9999FF">
                    <a:lumMod val="25000"/>
                  </a:srgbClr>
                </a:solidFill>
                <a:latin typeface="Arial" charset="0"/>
              </a:rPr>
              <a:t>transport (</a:t>
            </a:r>
            <a:r>
              <a:rPr lang="en-US" sz="1100" i="1" dirty="0" smtClean="0">
                <a:solidFill>
                  <a:srgbClr val="9999FF">
                    <a:lumMod val="25000"/>
                  </a:srgbClr>
                </a:solidFill>
                <a:latin typeface="Times New Roman" pitchFamily="18" charset="0"/>
                <a:cs typeface="Times New Roman" pitchFamily="18" charset="0"/>
              </a:rPr>
              <a:t>e</a:t>
            </a:r>
            <a:r>
              <a:rPr lang="en-US" sz="1000" dirty="0" smtClean="0">
                <a:solidFill>
                  <a:srgbClr val="9999FF">
                    <a:lumMod val="25000"/>
                  </a:srgbClr>
                </a:solidFill>
                <a:latin typeface="Arial" charset="0"/>
              </a:rPr>
              <a:t>). </a:t>
            </a:r>
          </a:p>
          <a:p>
            <a:pPr algn="just"/>
            <a:r>
              <a:rPr lang="en-US" sz="1000" dirty="0" smtClean="0">
                <a:solidFill>
                  <a:srgbClr val="9999FF">
                    <a:lumMod val="25000"/>
                  </a:srgbClr>
                </a:solidFill>
                <a:latin typeface="Arial" charset="0"/>
              </a:rPr>
              <a:t>The </a:t>
            </a:r>
            <a:r>
              <a:rPr lang="en-US" sz="1000" dirty="0">
                <a:solidFill>
                  <a:srgbClr val="9999FF">
                    <a:lumMod val="25000"/>
                  </a:srgbClr>
                </a:solidFill>
                <a:latin typeface="Arial" charset="0"/>
              </a:rPr>
              <a:t>motion of the particle with respect to </a:t>
            </a:r>
            <a:r>
              <a:rPr lang="en-US" sz="1000" dirty="0" smtClean="0">
                <a:solidFill>
                  <a:srgbClr val="9999FF">
                    <a:lumMod val="25000"/>
                  </a:srgbClr>
                </a:solidFill>
                <a:latin typeface="Arial" charset="0"/>
              </a:rPr>
              <a:t>the </a:t>
            </a:r>
            <a:r>
              <a:rPr lang="en-US" sz="1000" dirty="0">
                <a:solidFill>
                  <a:srgbClr val="9999FF">
                    <a:lumMod val="25000"/>
                  </a:srgbClr>
                </a:solidFill>
                <a:latin typeface="Arial" charset="0"/>
              </a:rPr>
              <a:t>fixed frame of reference</a:t>
            </a:r>
            <a:r>
              <a:rPr lang="en-US" sz="1000" b="1" dirty="0">
                <a:solidFill>
                  <a:srgbClr val="9999FF">
                    <a:lumMod val="25000"/>
                  </a:srgbClr>
                </a:solidFill>
                <a:latin typeface="Arial" charset="0"/>
              </a:rPr>
              <a:t> </a:t>
            </a:r>
            <a:r>
              <a:rPr lang="en-US" sz="1000" dirty="0" smtClean="0">
                <a:solidFill>
                  <a:srgbClr val="9999FF">
                    <a:lumMod val="25000"/>
                  </a:srgbClr>
                </a:solidFill>
                <a:latin typeface="Arial" charset="0"/>
              </a:rPr>
              <a:t>is </a:t>
            </a:r>
            <a:r>
              <a:rPr lang="en-US" sz="1000" dirty="0">
                <a:solidFill>
                  <a:srgbClr val="9999FF">
                    <a:lumMod val="25000"/>
                  </a:srgbClr>
                </a:solidFill>
                <a:latin typeface="Arial" charset="0"/>
              </a:rPr>
              <a:t>called the absolute, or resultant, </a:t>
            </a:r>
            <a:r>
              <a:rPr lang="en-US" sz="1000" dirty="0" smtClean="0">
                <a:solidFill>
                  <a:srgbClr val="9999FF">
                    <a:lumMod val="25000"/>
                  </a:srgbClr>
                </a:solidFill>
                <a:latin typeface="Arial" charset="0"/>
              </a:rPr>
              <a:t>motion (</a:t>
            </a:r>
            <a:r>
              <a:rPr lang="en-US" sz="1200" i="1" dirty="0" smtClean="0">
                <a:solidFill>
                  <a:srgbClr val="9999FF">
                    <a:lumMod val="25000"/>
                  </a:srgbClr>
                </a:solidFill>
                <a:latin typeface="Times New Roman" pitchFamily="18" charset="0"/>
                <a:cs typeface="Times New Roman" pitchFamily="18" charset="0"/>
              </a:rPr>
              <a:t>a</a:t>
            </a:r>
            <a:r>
              <a:rPr lang="en-US" sz="1200" dirty="0" smtClean="0">
                <a:solidFill>
                  <a:srgbClr val="9999FF">
                    <a:lumMod val="25000"/>
                  </a:srgbClr>
                </a:solidFill>
                <a:latin typeface="Times New Roman" pitchFamily="18" charset="0"/>
                <a:cs typeface="Times New Roman" pitchFamily="18" charset="0"/>
              </a:rPr>
              <a:t>). </a:t>
            </a:r>
            <a:endParaRPr lang="ru-RU" sz="1200" dirty="0">
              <a:solidFill>
                <a:srgbClr val="9999FF">
                  <a:lumMod val="25000"/>
                </a:srgbClr>
              </a:solidFill>
              <a:latin typeface="Times New Roman" pitchFamily="18" charset="0"/>
              <a:cs typeface="Times New Roman" pitchFamily="18" charset="0"/>
            </a:endParaRPr>
          </a:p>
          <a:p>
            <a:pPr algn="just"/>
            <a:r>
              <a:rPr lang="en-US" sz="1000" dirty="0" smtClean="0">
                <a:solidFill>
                  <a:srgbClr val="9999FF">
                    <a:lumMod val="25000"/>
                  </a:srgbClr>
                </a:solidFill>
                <a:latin typeface="Arial" charset="0"/>
              </a:rPr>
              <a:t> </a:t>
            </a:r>
            <a:endParaRPr lang="ru-RU" altLang="ru-RU" sz="1000" dirty="0">
              <a:solidFill>
                <a:srgbClr val="9999FF">
                  <a:lumMod val="25000"/>
                </a:srgbClr>
              </a:solidFill>
              <a:latin typeface="Arial" charset="0"/>
            </a:endParaRPr>
          </a:p>
        </p:txBody>
      </p:sp>
      <p:sp>
        <p:nvSpPr>
          <p:cNvPr id="344119" name="Text Box 55"/>
          <p:cNvSpPr txBox="1">
            <a:spLocks noChangeArrowheads="1"/>
          </p:cNvSpPr>
          <p:nvPr/>
        </p:nvSpPr>
        <p:spPr bwMode="auto">
          <a:xfrm>
            <a:off x="2321541" y="2598116"/>
            <a:ext cx="6804000" cy="1846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dirty="0">
                <a:solidFill>
                  <a:srgbClr val="9999FF">
                    <a:lumMod val="25000"/>
                  </a:srgbClr>
                </a:solidFill>
                <a:latin typeface="Arial" charset="0"/>
              </a:rPr>
              <a:t>The path</a:t>
            </a:r>
            <a:r>
              <a:rPr lang="en-US" sz="1000" b="1" dirty="0">
                <a:solidFill>
                  <a:srgbClr val="9999FF">
                    <a:lumMod val="25000"/>
                  </a:srgbClr>
                </a:solidFill>
                <a:latin typeface="Arial" charset="0"/>
              </a:rPr>
              <a:t> </a:t>
            </a:r>
            <a:r>
              <a:rPr lang="en-US" sz="1000" dirty="0" smtClean="0">
                <a:solidFill>
                  <a:srgbClr val="9999FF">
                    <a:lumMod val="25000"/>
                  </a:srgbClr>
                </a:solidFill>
                <a:latin typeface="Arial" charset="0"/>
              </a:rPr>
              <a:t>described </a:t>
            </a:r>
            <a:r>
              <a:rPr lang="en-US" sz="1000" b="1" dirty="0">
                <a:solidFill>
                  <a:srgbClr val="9999FF">
                    <a:lumMod val="25000"/>
                  </a:srgbClr>
                </a:solidFill>
                <a:latin typeface="Arial" charset="0"/>
              </a:rPr>
              <a:t>in </a:t>
            </a:r>
            <a:r>
              <a:rPr lang="en-US" sz="1000" b="1" dirty="0" smtClean="0">
                <a:solidFill>
                  <a:srgbClr val="9999FF">
                    <a:lumMod val="25000"/>
                  </a:srgbClr>
                </a:solidFill>
                <a:latin typeface="Arial" charset="0"/>
              </a:rPr>
              <a:t>absolute </a:t>
            </a:r>
            <a:r>
              <a:rPr lang="en-US" sz="1000" b="1" dirty="0">
                <a:solidFill>
                  <a:srgbClr val="9999FF">
                    <a:lumMod val="25000"/>
                  </a:srgbClr>
                </a:solidFill>
                <a:latin typeface="Arial" charset="0"/>
              </a:rPr>
              <a:t>motion </a:t>
            </a:r>
            <a:r>
              <a:rPr lang="en-US" sz="1000" dirty="0">
                <a:solidFill>
                  <a:srgbClr val="9999FF">
                    <a:lumMod val="25000"/>
                  </a:srgbClr>
                </a:solidFill>
                <a:latin typeface="Arial" charset="0"/>
              </a:rPr>
              <a:t>is called the </a:t>
            </a:r>
            <a:r>
              <a:rPr lang="en-US" sz="1000" b="1" dirty="0">
                <a:solidFill>
                  <a:srgbClr val="FF0000"/>
                </a:solidFill>
                <a:latin typeface="Arial" charset="0"/>
              </a:rPr>
              <a:t>absolute path</a:t>
            </a:r>
            <a:r>
              <a:rPr lang="en-US" sz="1000" dirty="0">
                <a:solidFill>
                  <a:srgbClr val="9999FF">
                    <a:lumMod val="25000"/>
                  </a:srgbClr>
                </a:solidFill>
                <a:latin typeface="Arial" charset="0"/>
              </a:rPr>
              <a:t>, the velocity, is the </a:t>
            </a:r>
            <a:r>
              <a:rPr lang="en-US" sz="1000" b="1" dirty="0">
                <a:solidFill>
                  <a:srgbClr val="FF0000"/>
                </a:solidFill>
                <a:latin typeface="Arial" charset="0"/>
              </a:rPr>
              <a:t>absolute velocity </a:t>
            </a:r>
            <a:r>
              <a:rPr lang="en-US" sz="1200" b="1" dirty="0" smtClean="0">
                <a:solidFill>
                  <a:srgbClr val="FF0000"/>
                </a:solidFill>
                <a:latin typeface="Arial" charset="0"/>
              </a:rPr>
              <a:t>(</a:t>
            </a:r>
            <a:r>
              <a:rPr lang="en-US" altLang="ru-RU" sz="1400" b="1" i="1" dirty="0" err="1" smtClean="0">
                <a:solidFill>
                  <a:srgbClr val="FF0000"/>
                </a:solidFill>
                <a:latin typeface="Times New Roman" pitchFamily="18" charset="0"/>
                <a:cs typeface="Times New Roman" pitchFamily="18" charset="0"/>
              </a:rPr>
              <a:t>v</a:t>
            </a:r>
            <a:r>
              <a:rPr lang="en-US" altLang="ru-RU" sz="1400" b="1" i="1" baseline="30000" dirty="0" err="1" smtClean="0">
                <a:solidFill>
                  <a:srgbClr val="FF0000"/>
                </a:solidFill>
                <a:latin typeface="Times New Roman" pitchFamily="18" charset="0"/>
                <a:cs typeface="Times New Roman" pitchFamily="18" charset="0"/>
              </a:rPr>
              <a:t>a</a:t>
            </a:r>
            <a:r>
              <a:rPr lang="en-US" sz="1200" b="1" dirty="0" smtClean="0">
                <a:solidFill>
                  <a:srgbClr val="FF0000"/>
                </a:solidFill>
                <a:latin typeface="Arial" charset="0"/>
              </a:rPr>
              <a:t> ),</a:t>
            </a:r>
          </a:p>
          <a:p>
            <a:pPr algn="just"/>
            <a:r>
              <a:rPr lang="en-US" sz="1000" dirty="0" smtClean="0">
                <a:solidFill>
                  <a:srgbClr val="9999FF">
                    <a:lumMod val="25000"/>
                  </a:srgbClr>
                </a:solidFill>
                <a:latin typeface="Arial" charset="0"/>
              </a:rPr>
              <a:t> </a:t>
            </a:r>
            <a:r>
              <a:rPr lang="en-US" sz="1000" dirty="0">
                <a:solidFill>
                  <a:srgbClr val="9999FF">
                    <a:lumMod val="25000"/>
                  </a:srgbClr>
                </a:solidFill>
                <a:latin typeface="Arial" charset="0"/>
              </a:rPr>
              <a:t>and the acceleration, the </a:t>
            </a:r>
            <a:r>
              <a:rPr lang="en-US" sz="1000" b="1" dirty="0">
                <a:solidFill>
                  <a:srgbClr val="FF0000"/>
                </a:solidFill>
                <a:latin typeface="Arial" charset="0"/>
              </a:rPr>
              <a:t>absolute acceleration </a:t>
            </a:r>
            <a:r>
              <a:rPr lang="ru-RU" altLang="ru-RU" sz="1200" b="1" dirty="0">
                <a:solidFill>
                  <a:srgbClr val="FF0000"/>
                </a:solidFill>
                <a:latin typeface="Arial" charset="0"/>
              </a:rPr>
              <a:t>(</a:t>
            </a:r>
            <a:r>
              <a:rPr lang="en-US" altLang="ru-RU" sz="1200" b="1" dirty="0">
                <a:solidFill>
                  <a:srgbClr val="FF0000"/>
                </a:solidFill>
                <a:latin typeface="Arial" charset="0"/>
              </a:rPr>
              <a:t> </a:t>
            </a:r>
            <a:r>
              <a:rPr lang="en-US" altLang="ru-RU" sz="1400" b="1" i="1" dirty="0">
                <a:solidFill>
                  <a:srgbClr val="FF0000"/>
                </a:solidFill>
                <a:latin typeface="Times New Roman" pitchFamily="18" charset="0"/>
                <a:cs typeface="Times New Roman" pitchFamily="18" charset="0"/>
              </a:rPr>
              <a:t>a</a:t>
            </a:r>
            <a:r>
              <a:rPr lang="en-US" altLang="ru-RU" sz="1400" b="1" i="1" baseline="30000" dirty="0">
                <a:solidFill>
                  <a:srgbClr val="FF0000"/>
                </a:solidFill>
                <a:latin typeface="Times New Roman" pitchFamily="18" charset="0"/>
                <a:cs typeface="Times New Roman" pitchFamily="18" charset="0"/>
              </a:rPr>
              <a:t>a</a:t>
            </a:r>
            <a:r>
              <a:rPr lang="en-US" altLang="ru-RU" sz="1400" b="1" i="1" dirty="0">
                <a:solidFill>
                  <a:srgbClr val="FF0000"/>
                </a:solidFill>
                <a:latin typeface="Times New Roman" pitchFamily="18" charset="0"/>
                <a:cs typeface="Times New Roman" pitchFamily="18" charset="0"/>
              </a:rPr>
              <a:t> </a:t>
            </a:r>
            <a:r>
              <a:rPr lang="en-US" altLang="ru-RU" sz="1200" b="1" dirty="0" smtClean="0">
                <a:solidFill>
                  <a:srgbClr val="FF0000"/>
                </a:solidFill>
                <a:latin typeface="Arial" charset="0"/>
              </a:rPr>
              <a:t>)</a:t>
            </a:r>
            <a:r>
              <a:rPr lang="en-US" altLang="ru-RU" sz="1200" dirty="0" smtClean="0">
                <a:solidFill>
                  <a:srgbClr val="FF0000"/>
                </a:solidFill>
                <a:latin typeface="Arial" charset="0"/>
              </a:rPr>
              <a:t>.</a:t>
            </a:r>
          </a:p>
          <a:p>
            <a:pPr algn="just"/>
            <a:r>
              <a:rPr lang="en-US" sz="1000" dirty="0">
                <a:solidFill>
                  <a:srgbClr val="9999FF">
                    <a:lumMod val="25000"/>
                  </a:srgbClr>
                </a:solidFill>
                <a:latin typeface="Arial" charset="0"/>
              </a:rPr>
              <a:t>The path </a:t>
            </a:r>
            <a:r>
              <a:rPr lang="en-US" sz="1000" dirty="0" smtClean="0">
                <a:solidFill>
                  <a:srgbClr val="9999FF">
                    <a:lumMod val="25000"/>
                  </a:srgbClr>
                </a:solidFill>
                <a:latin typeface="Arial" charset="0"/>
              </a:rPr>
              <a:t>described </a:t>
            </a:r>
            <a:r>
              <a:rPr lang="en-US" sz="1000" dirty="0">
                <a:solidFill>
                  <a:srgbClr val="9999FF">
                    <a:lumMod val="25000"/>
                  </a:srgbClr>
                </a:solidFill>
                <a:latin typeface="Arial" charset="0"/>
              </a:rPr>
              <a:t>by the </a:t>
            </a:r>
            <a:r>
              <a:rPr lang="en-US" sz="1000" b="1" dirty="0">
                <a:solidFill>
                  <a:srgbClr val="9999FF">
                    <a:lumMod val="25000"/>
                  </a:srgbClr>
                </a:solidFill>
                <a:latin typeface="Arial" charset="0"/>
              </a:rPr>
              <a:t>particle in relative motion </a:t>
            </a:r>
            <a:r>
              <a:rPr lang="en-US" sz="1000" dirty="0">
                <a:solidFill>
                  <a:srgbClr val="9999FF">
                    <a:lumMod val="25000"/>
                  </a:srgbClr>
                </a:solidFill>
                <a:latin typeface="Arial" charset="0"/>
              </a:rPr>
              <a:t>is called the </a:t>
            </a:r>
            <a:r>
              <a:rPr lang="en-US" sz="1000" b="1" dirty="0">
                <a:solidFill>
                  <a:srgbClr val="FF0000"/>
                </a:solidFill>
                <a:latin typeface="Arial" charset="0"/>
              </a:rPr>
              <a:t>relative path. </a:t>
            </a:r>
            <a:r>
              <a:rPr lang="en-US" sz="1000" dirty="0">
                <a:solidFill>
                  <a:srgbClr val="9999FF">
                    <a:lumMod val="25000"/>
                  </a:srgbClr>
                </a:solidFill>
                <a:latin typeface="Arial" charset="0"/>
              </a:rPr>
              <a:t>The velocity of the motion </a:t>
            </a:r>
            <a:r>
              <a:rPr lang="en-US" sz="1000" dirty="0" smtClean="0">
                <a:solidFill>
                  <a:srgbClr val="9999FF">
                    <a:lumMod val="25000"/>
                  </a:srgbClr>
                </a:solidFill>
                <a:latin typeface="Arial" charset="0"/>
              </a:rPr>
              <a:t>of the</a:t>
            </a:r>
          </a:p>
          <a:p>
            <a:pPr algn="just"/>
            <a:r>
              <a:rPr lang="en-US" sz="1000" dirty="0" smtClean="0">
                <a:solidFill>
                  <a:srgbClr val="9999FF">
                    <a:lumMod val="25000"/>
                  </a:srgbClr>
                </a:solidFill>
                <a:latin typeface="Arial" charset="0"/>
              </a:rPr>
              <a:t> particle relative </a:t>
            </a:r>
            <a:r>
              <a:rPr lang="en-US" sz="1000" dirty="0">
                <a:solidFill>
                  <a:srgbClr val="9999FF">
                    <a:lumMod val="25000"/>
                  </a:srgbClr>
                </a:solidFill>
                <a:latin typeface="Arial" charset="0"/>
              </a:rPr>
              <a:t>to the axes </a:t>
            </a:r>
            <a:r>
              <a:rPr lang="en-US" sz="1100" b="1" i="1" dirty="0" err="1">
                <a:solidFill>
                  <a:srgbClr val="9999FF">
                    <a:lumMod val="25000"/>
                  </a:srgbClr>
                </a:solidFill>
                <a:latin typeface="Times New Roman" pitchFamily="18" charset="0"/>
                <a:cs typeface="Times New Roman" pitchFamily="18" charset="0"/>
              </a:rPr>
              <a:t>Oxyz</a:t>
            </a:r>
            <a:r>
              <a:rPr lang="en-US" sz="1000" i="1" dirty="0">
                <a:solidFill>
                  <a:srgbClr val="9999FF">
                    <a:lumMod val="25000"/>
                  </a:srgbClr>
                </a:solidFill>
                <a:latin typeface="Arial" charset="0"/>
              </a:rPr>
              <a:t> </a:t>
            </a:r>
            <a:r>
              <a:rPr lang="en-US" sz="1000" dirty="0">
                <a:solidFill>
                  <a:srgbClr val="9999FF">
                    <a:lumMod val="25000"/>
                  </a:srgbClr>
                </a:solidFill>
                <a:latin typeface="Arial" charset="0"/>
              </a:rPr>
              <a:t>is called the </a:t>
            </a:r>
            <a:r>
              <a:rPr lang="en-US" sz="1000" b="1" dirty="0">
                <a:solidFill>
                  <a:srgbClr val="FF0000"/>
                </a:solidFill>
                <a:latin typeface="Arial" charset="0"/>
              </a:rPr>
              <a:t>relative velocity </a:t>
            </a:r>
            <a:r>
              <a:rPr lang="en-US" sz="1200" b="1" dirty="0">
                <a:solidFill>
                  <a:srgbClr val="FF0000"/>
                </a:solidFill>
                <a:latin typeface="Arial" charset="0"/>
              </a:rPr>
              <a:t>(</a:t>
            </a:r>
            <a:r>
              <a:rPr lang="en-US" altLang="ru-RU" sz="1400" b="1" i="1" dirty="0" err="1">
                <a:solidFill>
                  <a:srgbClr val="FF0000"/>
                </a:solidFill>
                <a:latin typeface="Times New Roman" pitchFamily="18" charset="0"/>
                <a:cs typeface="Times New Roman" pitchFamily="18" charset="0"/>
              </a:rPr>
              <a:t>v</a:t>
            </a:r>
            <a:r>
              <a:rPr lang="en-US" altLang="ru-RU" sz="1400" b="1" i="1" baseline="30000" dirty="0" err="1">
                <a:solidFill>
                  <a:srgbClr val="FF0000"/>
                </a:solidFill>
                <a:latin typeface="Times New Roman" pitchFamily="18" charset="0"/>
                <a:cs typeface="Times New Roman" pitchFamily="18" charset="0"/>
              </a:rPr>
              <a:t>r</a:t>
            </a:r>
            <a:r>
              <a:rPr lang="en-US" sz="1400" b="1" dirty="0">
                <a:solidFill>
                  <a:srgbClr val="FF0000"/>
                </a:solidFill>
                <a:latin typeface="Times New Roman" pitchFamily="18" charset="0"/>
                <a:cs typeface="Times New Roman" pitchFamily="18" charset="0"/>
              </a:rPr>
              <a:t>)</a:t>
            </a:r>
            <a:r>
              <a:rPr lang="en-US" sz="1200" dirty="0">
                <a:solidFill>
                  <a:srgbClr val="9999FF">
                    <a:lumMod val="25000"/>
                  </a:srgbClr>
                </a:solidFill>
                <a:latin typeface="Arial" charset="0"/>
              </a:rPr>
              <a:t>, </a:t>
            </a:r>
            <a:r>
              <a:rPr lang="en-US" sz="1000" dirty="0">
                <a:solidFill>
                  <a:srgbClr val="9999FF">
                    <a:lumMod val="25000"/>
                  </a:srgbClr>
                </a:solidFill>
                <a:latin typeface="Arial" charset="0"/>
              </a:rPr>
              <a:t>and the particles acceleration in that motion</a:t>
            </a:r>
            <a:endParaRPr lang="en-US" sz="1000" dirty="0" smtClean="0">
              <a:solidFill>
                <a:srgbClr val="9999FF">
                  <a:lumMod val="25000"/>
                </a:srgbClr>
              </a:solidFill>
              <a:latin typeface="Arial" charset="0"/>
            </a:endParaRPr>
          </a:p>
          <a:p>
            <a:pPr algn="just"/>
            <a:r>
              <a:rPr lang="en-US" sz="1000" dirty="0" smtClean="0">
                <a:solidFill>
                  <a:srgbClr val="9999FF">
                    <a:lumMod val="25000"/>
                  </a:srgbClr>
                </a:solidFill>
                <a:latin typeface="Arial" charset="0"/>
              </a:rPr>
              <a:t>is </a:t>
            </a:r>
            <a:r>
              <a:rPr lang="en-US" sz="1000" dirty="0">
                <a:solidFill>
                  <a:srgbClr val="9999FF">
                    <a:lumMod val="25000"/>
                  </a:srgbClr>
                </a:solidFill>
                <a:latin typeface="Arial" charset="0"/>
              </a:rPr>
              <a:t>the </a:t>
            </a:r>
            <a:r>
              <a:rPr lang="en-US" sz="1000" b="1" dirty="0">
                <a:solidFill>
                  <a:srgbClr val="FF0000"/>
                </a:solidFill>
                <a:latin typeface="Arial" charset="0"/>
              </a:rPr>
              <a:t>relative </a:t>
            </a:r>
            <a:r>
              <a:rPr lang="en-US" sz="1000" b="1" dirty="0" smtClean="0">
                <a:solidFill>
                  <a:srgbClr val="FF0000"/>
                </a:solidFill>
                <a:latin typeface="Arial" charset="0"/>
              </a:rPr>
              <a:t>acceleration </a:t>
            </a:r>
            <a:r>
              <a:rPr lang="en-US" sz="1200" b="1" dirty="0" smtClean="0">
                <a:solidFill>
                  <a:srgbClr val="FF0000"/>
                </a:solidFill>
                <a:latin typeface="Arial" charset="0"/>
              </a:rPr>
              <a:t>(</a:t>
            </a:r>
            <a:r>
              <a:rPr lang="en-US" altLang="ru-RU" sz="1400" b="1" i="1" dirty="0" err="1" smtClean="0">
                <a:solidFill>
                  <a:srgbClr val="FF0000"/>
                </a:solidFill>
                <a:latin typeface="Times New Roman" pitchFamily="18" charset="0"/>
                <a:cs typeface="Times New Roman" pitchFamily="18" charset="0"/>
              </a:rPr>
              <a:t>a</a:t>
            </a:r>
            <a:r>
              <a:rPr lang="en-US" altLang="ru-RU" sz="1400" b="1" i="1" baseline="30000" dirty="0" err="1" smtClean="0">
                <a:solidFill>
                  <a:srgbClr val="FF0000"/>
                </a:solidFill>
                <a:latin typeface="Times New Roman" pitchFamily="18" charset="0"/>
                <a:cs typeface="Times New Roman" pitchFamily="18" charset="0"/>
              </a:rPr>
              <a:t>r</a:t>
            </a:r>
            <a:r>
              <a:rPr lang="en-US" sz="1400" b="1" dirty="0" smtClean="0">
                <a:solidFill>
                  <a:srgbClr val="FF0000"/>
                </a:solidFill>
                <a:latin typeface="Times New Roman" pitchFamily="18" charset="0"/>
                <a:cs typeface="Times New Roman" pitchFamily="18" charset="0"/>
              </a:rPr>
              <a:t>)</a:t>
            </a:r>
            <a:r>
              <a:rPr lang="en-US" sz="1200" dirty="0" smtClean="0">
                <a:solidFill>
                  <a:srgbClr val="FF0000"/>
                </a:solidFill>
                <a:latin typeface="Arial" charset="0"/>
              </a:rPr>
              <a:t>.</a:t>
            </a:r>
            <a:endParaRPr lang="ru-RU" altLang="ru-RU" sz="1200" dirty="0">
              <a:solidFill>
                <a:srgbClr val="FF0000"/>
              </a:solidFill>
              <a:latin typeface="Arial" charset="0"/>
            </a:endParaRPr>
          </a:p>
          <a:p>
            <a:pPr algn="just"/>
            <a:r>
              <a:rPr lang="en-US" sz="1000" dirty="0">
                <a:solidFill>
                  <a:srgbClr val="9999FF">
                    <a:lumMod val="25000"/>
                  </a:srgbClr>
                </a:solidFill>
                <a:latin typeface="Arial" charset="0"/>
              </a:rPr>
              <a:t>The velocity of the point fixed </a:t>
            </a:r>
            <a:r>
              <a:rPr lang="en-US" sz="1000" b="1" dirty="0">
                <a:solidFill>
                  <a:srgbClr val="9999FF">
                    <a:lumMod val="25000"/>
                  </a:srgbClr>
                </a:solidFill>
                <a:latin typeface="Arial" charset="0"/>
              </a:rPr>
              <a:t>in the moving axes </a:t>
            </a:r>
            <a:r>
              <a:rPr lang="en-US" sz="1000" b="1" i="1" dirty="0" err="1">
                <a:solidFill>
                  <a:srgbClr val="9999FF">
                    <a:lumMod val="25000"/>
                  </a:srgbClr>
                </a:solidFill>
                <a:latin typeface="Arial" charset="0"/>
              </a:rPr>
              <a:t>Oxyz</a:t>
            </a:r>
            <a:r>
              <a:rPr lang="en-US" sz="1000" dirty="0">
                <a:solidFill>
                  <a:srgbClr val="9999FF">
                    <a:lumMod val="25000"/>
                  </a:srgbClr>
                </a:solidFill>
                <a:latin typeface="Arial" charset="0"/>
              </a:rPr>
              <a:t> with which the particle </a:t>
            </a:r>
            <a:r>
              <a:rPr lang="en-US" sz="1000" i="1" dirty="0">
                <a:solidFill>
                  <a:srgbClr val="9999FF">
                    <a:lumMod val="25000"/>
                  </a:srgbClr>
                </a:solidFill>
                <a:latin typeface="Times New Roman" pitchFamily="18" charset="0"/>
                <a:cs typeface="Times New Roman" pitchFamily="18" charset="0"/>
              </a:rPr>
              <a:t>M</a:t>
            </a:r>
            <a:r>
              <a:rPr lang="en-US" sz="1000" dirty="0">
                <a:solidFill>
                  <a:srgbClr val="9999FF">
                    <a:lumMod val="25000"/>
                  </a:srgbClr>
                </a:solidFill>
                <a:latin typeface="Arial" charset="0"/>
              </a:rPr>
              <a:t> coincides at a given instant is called </a:t>
            </a:r>
            <a:endParaRPr lang="en-US" sz="1000" dirty="0" smtClean="0">
              <a:solidFill>
                <a:srgbClr val="9999FF">
                  <a:lumMod val="25000"/>
                </a:srgbClr>
              </a:solidFill>
              <a:latin typeface="Arial" charset="0"/>
            </a:endParaRPr>
          </a:p>
          <a:p>
            <a:pPr algn="just"/>
            <a:r>
              <a:rPr lang="en-US" sz="1000" b="1" dirty="0" smtClean="0">
                <a:solidFill>
                  <a:srgbClr val="FF0000"/>
                </a:solidFill>
                <a:latin typeface="Arial" charset="0"/>
              </a:rPr>
              <a:t>the </a:t>
            </a:r>
            <a:r>
              <a:rPr lang="en-US" sz="1000" b="1" dirty="0">
                <a:solidFill>
                  <a:srgbClr val="FF0000"/>
                </a:solidFill>
                <a:latin typeface="Arial" charset="0"/>
              </a:rPr>
              <a:t>transport velocity </a:t>
            </a:r>
            <a:r>
              <a:rPr lang="en-US" sz="1000" dirty="0">
                <a:solidFill>
                  <a:srgbClr val="9999FF">
                    <a:lumMod val="25000"/>
                  </a:srgbClr>
                </a:solidFill>
                <a:latin typeface="Arial" charset="0"/>
              </a:rPr>
              <a:t>of the particle </a:t>
            </a:r>
            <a:r>
              <a:rPr lang="en-US" sz="1100" i="1" dirty="0">
                <a:solidFill>
                  <a:srgbClr val="9999FF">
                    <a:lumMod val="25000"/>
                  </a:srgbClr>
                </a:solidFill>
                <a:latin typeface="Times New Roman" pitchFamily="18" charset="0"/>
                <a:cs typeface="Times New Roman" pitchFamily="18" charset="0"/>
              </a:rPr>
              <a:t>M</a:t>
            </a:r>
            <a:r>
              <a:rPr lang="en-US" sz="1000" dirty="0">
                <a:solidFill>
                  <a:srgbClr val="9999FF">
                    <a:lumMod val="25000"/>
                  </a:srgbClr>
                </a:solidFill>
                <a:latin typeface="Arial" charset="0"/>
              </a:rPr>
              <a:t> at </a:t>
            </a:r>
            <a:r>
              <a:rPr lang="en-US" sz="1000" dirty="0" smtClean="0">
                <a:solidFill>
                  <a:srgbClr val="9999FF">
                    <a:lumMod val="25000"/>
                  </a:srgbClr>
                </a:solidFill>
                <a:latin typeface="Arial" charset="0"/>
              </a:rPr>
              <a:t>that </a:t>
            </a:r>
            <a:r>
              <a:rPr lang="en-US" sz="1000" dirty="0">
                <a:solidFill>
                  <a:srgbClr val="9999FF">
                    <a:lumMod val="25000"/>
                  </a:srgbClr>
                </a:solidFill>
                <a:latin typeface="Arial" charset="0"/>
              </a:rPr>
              <a:t> instant </a:t>
            </a:r>
            <a:r>
              <a:rPr lang="en-US" sz="1200" dirty="0">
                <a:solidFill>
                  <a:srgbClr val="FF0000"/>
                </a:solidFill>
                <a:latin typeface="Arial" charset="0"/>
              </a:rPr>
              <a:t>(</a:t>
            </a:r>
            <a:r>
              <a:rPr lang="en-US" altLang="ru-RU" sz="1400" b="1" i="1" dirty="0" err="1">
                <a:solidFill>
                  <a:srgbClr val="FF0000"/>
                </a:solidFill>
                <a:latin typeface="Times New Roman" pitchFamily="18" charset="0"/>
                <a:cs typeface="Times New Roman" pitchFamily="18" charset="0"/>
              </a:rPr>
              <a:t>v</a:t>
            </a:r>
            <a:r>
              <a:rPr lang="en-US" altLang="ru-RU" sz="1400" b="1" i="1" baseline="30000" dirty="0" err="1">
                <a:solidFill>
                  <a:srgbClr val="FF0000"/>
                </a:solidFill>
                <a:latin typeface="Times New Roman" pitchFamily="18" charset="0"/>
                <a:cs typeface="Times New Roman" pitchFamily="18" charset="0"/>
              </a:rPr>
              <a:t>e</a:t>
            </a:r>
            <a:r>
              <a:rPr lang="en-US" sz="1400" dirty="0">
                <a:solidFill>
                  <a:srgbClr val="FF0000"/>
                </a:solidFill>
                <a:latin typeface="Times New Roman" pitchFamily="18" charset="0"/>
                <a:cs typeface="Times New Roman" pitchFamily="18" charset="0"/>
              </a:rPr>
              <a:t>)</a:t>
            </a:r>
            <a:r>
              <a:rPr lang="en-US" sz="1200" dirty="0">
                <a:solidFill>
                  <a:srgbClr val="FF0000"/>
                </a:solidFill>
                <a:latin typeface="Arial" charset="0"/>
              </a:rPr>
              <a:t>, </a:t>
            </a:r>
            <a:r>
              <a:rPr lang="en-US" sz="1000" dirty="0">
                <a:solidFill>
                  <a:srgbClr val="9999FF">
                    <a:lumMod val="25000"/>
                  </a:srgbClr>
                </a:solidFill>
                <a:latin typeface="Arial" charset="0"/>
              </a:rPr>
              <a:t>and the acceleration of that point is called </a:t>
            </a:r>
            <a:r>
              <a:rPr lang="en-US" sz="1000" dirty="0" smtClean="0">
                <a:solidFill>
                  <a:srgbClr val="9999FF">
                    <a:lumMod val="25000"/>
                  </a:srgbClr>
                </a:solidFill>
                <a:latin typeface="Arial" charset="0"/>
              </a:rPr>
              <a:t>                                                                                    </a:t>
            </a:r>
          </a:p>
          <a:p>
            <a:pPr algn="just"/>
            <a:r>
              <a:rPr lang="en-US" sz="1000" b="1" dirty="0" smtClean="0">
                <a:solidFill>
                  <a:srgbClr val="FF0000"/>
                </a:solidFill>
                <a:latin typeface="Arial" charset="0"/>
              </a:rPr>
              <a:t>the </a:t>
            </a:r>
            <a:r>
              <a:rPr lang="en-US" sz="1000" b="1" dirty="0">
                <a:solidFill>
                  <a:srgbClr val="FF0000"/>
                </a:solidFill>
                <a:latin typeface="Arial" charset="0"/>
              </a:rPr>
              <a:t>transport acceleration </a:t>
            </a:r>
            <a:r>
              <a:rPr lang="en-US" sz="1000" dirty="0">
                <a:solidFill>
                  <a:srgbClr val="9999FF">
                    <a:lumMod val="25000"/>
                  </a:srgbClr>
                </a:solidFill>
                <a:latin typeface="Arial" charset="0"/>
              </a:rPr>
              <a:t>of the particle </a:t>
            </a:r>
            <a:r>
              <a:rPr lang="en-US" sz="1100" i="1" dirty="0">
                <a:solidFill>
                  <a:srgbClr val="9999FF">
                    <a:lumMod val="25000"/>
                  </a:srgbClr>
                </a:solidFill>
                <a:latin typeface="Times New Roman" pitchFamily="18" charset="0"/>
                <a:cs typeface="Times New Roman" pitchFamily="18" charset="0"/>
              </a:rPr>
              <a:t>M</a:t>
            </a:r>
            <a:r>
              <a:rPr lang="en-US" sz="1000" dirty="0">
                <a:solidFill>
                  <a:srgbClr val="9999FF">
                    <a:lumMod val="25000"/>
                  </a:srgbClr>
                </a:solidFill>
                <a:latin typeface="Arial" charset="0"/>
              </a:rPr>
              <a:t>  </a:t>
            </a:r>
            <a:r>
              <a:rPr lang="en-US" sz="1400" dirty="0" smtClean="0">
                <a:solidFill>
                  <a:srgbClr val="FF0000"/>
                </a:solidFill>
                <a:latin typeface="Arial" charset="0"/>
              </a:rPr>
              <a:t>(</a:t>
            </a:r>
            <a:r>
              <a:rPr lang="en-US" altLang="ru-RU" sz="1400" b="1" i="1" dirty="0" smtClean="0">
                <a:solidFill>
                  <a:srgbClr val="FF0000"/>
                </a:solidFill>
                <a:latin typeface="Times New Roman" pitchFamily="18" charset="0"/>
                <a:cs typeface="Times New Roman" pitchFamily="18" charset="0"/>
              </a:rPr>
              <a:t>a</a:t>
            </a:r>
            <a:r>
              <a:rPr lang="en-US" altLang="ru-RU" sz="1400" b="1" i="1" baseline="30000" dirty="0" smtClean="0">
                <a:solidFill>
                  <a:srgbClr val="FF0000"/>
                </a:solidFill>
                <a:latin typeface="Times New Roman" pitchFamily="18" charset="0"/>
                <a:cs typeface="Times New Roman" pitchFamily="18" charset="0"/>
              </a:rPr>
              <a:t>e</a:t>
            </a:r>
            <a:r>
              <a:rPr lang="en-US" sz="1400" dirty="0" smtClean="0">
                <a:solidFill>
                  <a:srgbClr val="FF0000"/>
                </a:solidFill>
                <a:latin typeface="Times New Roman" pitchFamily="18" charset="0"/>
                <a:cs typeface="Times New Roman" pitchFamily="18" charset="0"/>
              </a:rPr>
              <a:t>)</a:t>
            </a:r>
            <a:r>
              <a:rPr lang="en-US" sz="1200" dirty="0" smtClean="0">
                <a:solidFill>
                  <a:srgbClr val="FF0000"/>
                </a:solidFill>
                <a:latin typeface="Arial" charset="0"/>
              </a:rPr>
              <a:t>.</a:t>
            </a:r>
            <a:endParaRPr lang="ru-RU" altLang="ru-RU" sz="1200" dirty="0">
              <a:solidFill>
                <a:srgbClr val="FF0000"/>
              </a:solidFill>
              <a:latin typeface="Arial" charset="0"/>
            </a:endParaRPr>
          </a:p>
          <a:p>
            <a:endParaRPr lang="ru-RU" altLang="ru-RU" sz="1000" dirty="0">
              <a:solidFill>
                <a:srgbClr val="00007D"/>
              </a:solidFill>
              <a:latin typeface="Arial" charset="0"/>
            </a:endParaRPr>
          </a:p>
        </p:txBody>
      </p:sp>
      <p:sp>
        <p:nvSpPr>
          <p:cNvPr id="344120" name="Text Box 56"/>
          <p:cNvSpPr txBox="1">
            <a:spLocks noChangeArrowheads="1"/>
          </p:cNvSpPr>
          <p:nvPr/>
        </p:nvSpPr>
        <p:spPr bwMode="auto">
          <a:xfrm>
            <a:off x="335757" y="4216228"/>
            <a:ext cx="833753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b="1" dirty="0">
                <a:solidFill>
                  <a:srgbClr val="FF0000"/>
                </a:solidFill>
                <a:latin typeface="Arial" charset="0"/>
              </a:rPr>
              <a:t>Composition of </a:t>
            </a:r>
            <a:r>
              <a:rPr lang="en-US" sz="1000" b="1" dirty="0" smtClean="0">
                <a:solidFill>
                  <a:srgbClr val="FF0000"/>
                </a:solidFill>
                <a:latin typeface="Arial" charset="0"/>
              </a:rPr>
              <a:t>Velocities</a:t>
            </a:r>
            <a:r>
              <a:rPr lang="ru-RU" altLang="ru-RU" sz="1000" b="1" dirty="0" smtClean="0">
                <a:solidFill>
                  <a:srgbClr val="00007D"/>
                </a:solidFill>
                <a:latin typeface="Arial" charset="0"/>
              </a:rPr>
              <a:t>.</a:t>
            </a:r>
            <a:r>
              <a:rPr lang="en-US" altLang="ru-RU" sz="1000" b="1" dirty="0" smtClean="0">
                <a:solidFill>
                  <a:srgbClr val="00007D"/>
                </a:solidFill>
                <a:latin typeface="Arial" charset="0"/>
              </a:rPr>
              <a:t> Theorem: </a:t>
            </a:r>
            <a:r>
              <a:rPr lang="en-US" sz="1000" b="1" dirty="0">
                <a:solidFill>
                  <a:srgbClr val="9999FF">
                    <a:lumMod val="25000"/>
                  </a:srgbClr>
                </a:solidFill>
                <a:latin typeface="Arial" charset="0"/>
              </a:rPr>
              <a:t>in resultant motion the absolute velocity of a point is the geometrical sum of the relative velocity </a:t>
            </a:r>
            <a:endParaRPr lang="en-US" sz="1000" b="1" dirty="0" smtClean="0">
              <a:solidFill>
                <a:srgbClr val="9999FF">
                  <a:lumMod val="25000"/>
                </a:srgbClr>
              </a:solidFill>
              <a:latin typeface="Arial" charset="0"/>
            </a:endParaRPr>
          </a:p>
          <a:p>
            <a:r>
              <a:rPr lang="en-US" sz="1000" b="1" dirty="0" smtClean="0">
                <a:solidFill>
                  <a:srgbClr val="9999FF">
                    <a:lumMod val="25000"/>
                  </a:srgbClr>
                </a:solidFill>
                <a:latin typeface="Arial" charset="0"/>
              </a:rPr>
              <a:t>and </a:t>
            </a:r>
            <a:r>
              <a:rPr lang="en-US" sz="1000" b="1" dirty="0">
                <a:solidFill>
                  <a:srgbClr val="9999FF">
                    <a:lumMod val="25000"/>
                  </a:srgbClr>
                </a:solidFill>
                <a:latin typeface="Arial" charset="0"/>
              </a:rPr>
              <a:t>the transport </a:t>
            </a:r>
            <a:r>
              <a:rPr lang="en-US" sz="1000" b="1" dirty="0" smtClean="0">
                <a:solidFill>
                  <a:srgbClr val="9999FF">
                    <a:lumMod val="25000"/>
                  </a:srgbClr>
                </a:solidFill>
                <a:latin typeface="Arial" charset="0"/>
              </a:rPr>
              <a:t>velocity.      </a:t>
            </a:r>
            <a:r>
              <a:rPr lang="en-US" sz="1000" dirty="0" smtClean="0">
                <a:solidFill>
                  <a:srgbClr val="000000"/>
                </a:solidFill>
                <a:latin typeface="Arial" charset="0"/>
              </a:rPr>
              <a:t>At any instant it is valid the following relation</a:t>
            </a:r>
            <a:r>
              <a:rPr lang="en-US" altLang="ru-RU" sz="1000" dirty="0" smtClean="0">
                <a:solidFill>
                  <a:srgbClr val="000000"/>
                </a:solidFill>
                <a:latin typeface="Arial" charset="0"/>
              </a:rPr>
              <a:t>:</a:t>
            </a:r>
            <a:endParaRPr lang="ru-RU" altLang="ru-RU" sz="1000" dirty="0">
              <a:solidFill>
                <a:srgbClr val="000000"/>
              </a:solidFill>
              <a:latin typeface="Arial" charset="0"/>
            </a:endParaRPr>
          </a:p>
        </p:txBody>
      </p:sp>
      <p:graphicFrame>
        <p:nvGraphicFramePr>
          <p:cNvPr id="344121" name="Object 57"/>
          <p:cNvGraphicFramePr>
            <a:graphicFrameLocks noChangeAspect="1"/>
          </p:cNvGraphicFramePr>
          <p:nvPr>
            <p:extLst>
              <p:ext uri="{D42A27DB-BD31-4B8C-83A1-F6EECF244321}">
                <p14:modId xmlns:p14="http://schemas.microsoft.com/office/powerpoint/2010/main" val="1191900491"/>
              </p:ext>
            </p:extLst>
          </p:nvPr>
        </p:nvGraphicFramePr>
        <p:xfrm>
          <a:off x="5074196" y="4416283"/>
          <a:ext cx="1981200" cy="241300"/>
        </p:xfrm>
        <a:graphic>
          <a:graphicData uri="http://schemas.openxmlformats.org/presentationml/2006/ole">
            <mc:AlternateContent xmlns:mc="http://schemas.openxmlformats.org/markup-compatibility/2006">
              <mc:Choice xmlns:v="urn:schemas-microsoft-com:vml" Requires="v">
                <p:oleObj spid="_x0000_s1450179" name="Формула" r:id="rId17" imgW="1981080" imgH="241200" progId="Equation.3">
                  <p:embed/>
                </p:oleObj>
              </mc:Choice>
              <mc:Fallback>
                <p:oleObj name="Формула" r:id="rId17" imgW="1981080" imgH="2412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074196" y="4416283"/>
                        <a:ext cx="19812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22" name="Text Box 58"/>
          <p:cNvSpPr txBox="1">
            <a:spLocks noChangeArrowheads="1"/>
          </p:cNvSpPr>
          <p:nvPr/>
        </p:nvSpPr>
        <p:spPr bwMode="auto">
          <a:xfrm>
            <a:off x="203200" y="4583254"/>
            <a:ext cx="630332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Differentiate this relation with respect to time taking into account that unit vectors </a:t>
            </a:r>
            <a:r>
              <a:rPr lang="en-US" altLang="ru-RU" sz="1100" b="1" i="1" dirty="0" smtClean="0">
                <a:solidFill>
                  <a:srgbClr val="000000"/>
                </a:solidFill>
                <a:latin typeface="Times New Roman" pitchFamily="18" charset="0"/>
                <a:cs typeface="Times New Roman" pitchFamily="18" charset="0"/>
              </a:rPr>
              <a:t>i</a:t>
            </a:r>
            <a:r>
              <a:rPr lang="en-US" altLang="ru-RU" sz="1100" dirty="0">
                <a:solidFill>
                  <a:srgbClr val="000000"/>
                </a:solidFill>
                <a:latin typeface="Times New Roman" pitchFamily="18" charset="0"/>
                <a:cs typeface="Times New Roman" pitchFamily="18" charset="0"/>
              </a:rPr>
              <a:t>, </a:t>
            </a:r>
            <a:r>
              <a:rPr lang="en-US" altLang="ru-RU" sz="1100" b="1" i="1" dirty="0">
                <a:solidFill>
                  <a:srgbClr val="000000"/>
                </a:solidFill>
                <a:latin typeface="Times New Roman" pitchFamily="18" charset="0"/>
                <a:cs typeface="Times New Roman" pitchFamily="18" charset="0"/>
              </a:rPr>
              <a:t>j</a:t>
            </a:r>
            <a:r>
              <a:rPr lang="en-US" altLang="ru-RU" sz="1100" dirty="0">
                <a:solidFill>
                  <a:srgbClr val="000000"/>
                </a:solidFill>
                <a:latin typeface="Times New Roman" pitchFamily="18" charset="0"/>
                <a:cs typeface="Times New Roman" pitchFamily="18" charset="0"/>
              </a:rPr>
              <a:t>, </a:t>
            </a:r>
            <a:r>
              <a:rPr lang="en-US" altLang="ru-RU" sz="1100" b="1" i="1" dirty="0">
                <a:solidFill>
                  <a:srgbClr val="000000"/>
                </a:solidFill>
                <a:latin typeface="Times New Roman" pitchFamily="18" charset="0"/>
                <a:cs typeface="Times New Roman" pitchFamily="18" charset="0"/>
              </a:rPr>
              <a:t>k</a:t>
            </a:r>
            <a:r>
              <a:rPr lang="en-US" altLang="ru-RU" sz="1100" dirty="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change their </a:t>
            </a:r>
            <a:r>
              <a:rPr lang="en-US" altLang="ru-RU" sz="1000" dirty="0" smtClean="0">
                <a:solidFill>
                  <a:srgbClr val="000000"/>
                </a:solidFill>
                <a:latin typeface="Arial" charset="0"/>
              </a:rPr>
              <a:t>direction</a:t>
            </a:r>
            <a:endParaRPr lang="ru-RU" altLang="ru-RU" sz="1000" dirty="0">
              <a:solidFill>
                <a:srgbClr val="000000"/>
              </a:solidFill>
              <a:latin typeface="Arial" charset="0"/>
            </a:endParaRPr>
          </a:p>
        </p:txBody>
      </p:sp>
      <p:graphicFrame>
        <p:nvGraphicFramePr>
          <p:cNvPr id="344123" name="Object 59"/>
          <p:cNvGraphicFramePr>
            <a:graphicFrameLocks noChangeAspect="1"/>
          </p:cNvGraphicFramePr>
          <p:nvPr/>
        </p:nvGraphicFramePr>
        <p:xfrm>
          <a:off x="4468813" y="4732338"/>
          <a:ext cx="4013200" cy="419100"/>
        </p:xfrm>
        <a:graphic>
          <a:graphicData uri="http://schemas.openxmlformats.org/presentationml/2006/ole">
            <mc:AlternateContent xmlns:mc="http://schemas.openxmlformats.org/markup-compatibility/2006">
              <mc:Choice xmlns:v="urn:schemas-microsoft-com:vml" Requires="v">
                <p:oleObj spid="_x0000_s1450180" name="Формула" r:id="rId19" imgW="4012920" imgH="419040" progId="Equation.3">
                  <p:embed/>
                </p:oleObj>
              </mc:Choice>
              <mc:Fallback>
                <p:oleObj name="Формула" r:id="rId19" imgW="4012920" imgH="4190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468813" y="4732338"/>
                        <a:ext cx="40132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24" name="AutoShape 60"/>
          <p:cNvSpPr>
            <a:spLocks noChangeArrowheads="1"/>
          </p:cNvSpPr>
          <p:nvPr/>
        </p:nvSpPr>
        <p:spPr bwMode="auto">
          <a:xfrm rot="5400000">
            <a:off x="5614988" y="5224463"/>
            <a:ext cx="295275" cy="2190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25" name="Object 61"/>
          <p:cNvGraphicFramePr>
            <a:graphicFrameLocks noChangeAspect="1"/>
          </p:cNvGraphicFramePr>
          <p:nvPr/>
        </p:nvGraphicFramePr>
        <p:xfrm>
          <a:off x="5676900" y="5476875"/>
          <a:ext cx="190500" cy="228600"/>
        </p:xfrm>
        <a:graphic>
          <a:graphicData uri="http://schemas.openxmlformats.org/presentationml/2006/ole">
            <mc:AlternateContent xmlns:mc="http://schemas.openxmlformats.org/markup-compatibility/2006">
              <mc:Choice xmlns:v="urn:schemas-microsoft-com:vml" Requires="v">
                <p:oleObj spid="_x0000_s1450181" name="Формула" r:id="rId21" imgW="190440" imgH="228600" progId="Equation.3">
                  <p:embed/>
                </p:oleObj>
              </mc:Choice>
              <mc:Fallback>
                <p:oleObj name="Формула" r:id="rId21" imgW="190440" imgH="22860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676900" y="5476875"/>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26" name="AutoShape 62"/>
          <p:cNvSpPr>
            <a:spLocks noChangeArrowheads="1"/>
          </p:cNvSpPr>
          <p:nvPr/>
        </p:nvSpPr>
        <p:spPr bwMode="auto">
          <a:xfrm rot="5400000">
            <a:off x="6494462" y="5056188"/>
            <a:ext cx="314325" cy="552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27" name="Object 63"/>
          <p:cNvGraphicFramePr>
            <a:graphicFrameLocks noChangeAspect="1"/>
          </p:cNvGraphicFramePr>
          <p:nvPr/>
        </p:nvGraphicFramePr>
        <p:xfrm>
          <a:off x="6589713" y="5462588"/>
          <a:ext cx="190500" cy="215900"/>
        </p:xfrm>
        <a:graphic>
          <a:graphicData uri="http://schemas.openxmlformats.org/presentationml/2006/ole">
            <mc:AlternateContent xmlns:mc="http://schemas.openxmlformats.org/markup-compatibility/2006">
              <mc:Choice xmlns:v="urn:schemas-microsoft-com:vml" Requires="v">
                <p:oleObj spid="_x0000_s1450182" name="Формула" r:id="rId23" imgW="190440" imgH="215640" progId="Equation.3">
                  <p:embed/>
                </p:oleObj>
              </mc:Choice>
              <mc:Fallback>
                <p:oleObj name="Формула" r:id="rId23" imgW="190440" imgH="21564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589713" y="5462588"/>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28" name="Text Box 64"/>
          <p:cNvSpPr txBox="1">
            <a:spLocks noChangeArrowheads="1"/>
          </p:cNvSpPr>
          <p:nvPr/>
        </p:nvSpPr>
        <p:spPr bwMode="auto">
          <a:xfrm>
            <a:off x="203200" y="4749503"/>
            <a:ext cx="4173537"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The first component is the velocity </a:t>
            </a:r>
            <a:r>
              <a:rPr lang="en-US" altLang="ru-RU" sz="1200" b="1" i="1" dirty="0" err="1" smtClean="0">
                <a:solidFill>
                  <a:schemeClr val="accent5">
                    <a:lumMod val="25000"/>
                  </a:schemeClr>
                </a:solidFill>
                <a:latin typeface="Times New Roman" pitchFamily="18" charset="0"/>
                <a:cs typeface="Times New Roman" pitchFamily="18" charset="0"/>
              </a:rPr>
              <a:t>v</a:t>
            </a:r>
            <a:r>
              <a:rPr lang="en-US" altLang="ru-RU" sz="1200" b="1" i="1" baseline="-25000" dirty="0" err="1" smtClean="0">
                <a:solidFill>
                  <a:schemeClr val="accent5">
                    <a:lumMod val="25000"/>
                  </a:schemeClr>
                </a:solidFill>
                <a:latin typeface="Times New Roman" pitchFamily="18" charset="0"/>
                <a:cs typeface="Times New Roman" pitchFamily="18" charset="0"/>
              </a:rPr>
              <a:t>O</a:t>
            </a:r>
            <a:r>
              <a:rPr lang="en-US" altLang="ru-RU" sz="1400" dirty="0" smtClean="0">
                <a:solidFill>
                  <a:srgbClr val="000000"/>
                </a:solidFill>
                <a:latin typeface="Times New Roman" pitchFamily="18" charset="0"/>
                <a:cs typeface="Times New Roman" pitchFamily="18" charset="0"/>
              </a:rPr>
              <a:t>;</a:t>
            </a:r>
            <a:r>
              <a:rPr lang="en-US" altLang="ru-RU" sz="1000" dirty="0" smtClean="0">
                <a:solidFill>
                  <a:srgbClr val="000000"/>
                </a:solidFill>
                <a:latin typeface="Arial" charset="0"/>
              </a:rPr>
              <a:t> the next three </a:t>
            </a:r>
            <a:r>
              <a:rPr lang="en-US" altLang="ru-RU" sz="1000" b="1" dirty="0" smtClean="0">
                <a:solidFill>
                  <a:srgbClr val="9999FF">
                    <a:lumMod val="25000"/>
                  </a:srgbClr>
                </a:solidFill>
                <a:latin typeface="Arial" charset="0"/>
              </a:rPr>
              <a:t>– relative velocity of the point</a:t>
            </a:r>
            <a:r>
              <a:rPr lang="ru-RU" altLang="ru-RU" sz="1000" b="1" dirty="0" smtClean="0">
                <a:solidFill>
                  <a:srgbClr val="9999FF">
                    <a:lumMod val="25000"/>
                  </a:srgbClr>
                </a:solidFill>
                <a:latin typeface="Arial" charset="0"/>
              </a:rPr>
              <a:t> </a:t>
            </a:r>
            <a:r>
              <a:rPr lang="ru-RU" altLang="ru-RU" sz="1200" b="1" dirty="0">
                <a:solidFill>
                  <a:srgbClr val="9999FF">
                    <a:lumMod val="25000"/>
                  </a:srgbClr>
                </a:solidFill>
                <a:latin typeface="Arial" charset="0"/>
              </a:rPr>
              <a:t>(</a:t>
            </a:r>
            <a:r>
              <a:rPr lang="en-US" altLang="ru-RU" sz="1400" b="1" i="1" dirty="0" err="1">
                <a:solidFill>
                  <a:srgbClr val="9999FF">
                    <a:lumMod val="25000"/>
                  </a:srgbClr>
                </a:solidFill>
                <a:latin typeface="Times New Roman" pitchFamily="18" charset="0"/>
                <a:cs typeface="Times New Roman" pitchFamily="18" charset="0"/>
              </a:rPr>
              <a:t>v</a:t>
            </a:r>
            <a:r>
              <a:rPr lang="en-US" altLang="ru-RU" sz="1400" b="1" i="1" baseline="30000" dirty="0" err="1">
                <a:solidFill>
                  <a:srgbClr val="9999FF">
                    <a:lumMod val="25000"/>
                  </a:srgbClr>
                </a:solidFill>
                <a:latin typeface="Times New Roman" pitchFamily="18" charset="0"/>
                <a:cs typeface="Times New Roman" pitchFamily="18" charset="0"/>
              </a:rPr>
              <a:t>r</a:t>
            </a:r>
            <a:r>
              <a:rPr lang="en-US" altLang="ru-RU" sz="1200" b="1" dirty="0">
                <a:solidFill>
                  <a:srgbClr val="9999FF">
                    <a:lumMod val="25000"/>
                  </a:srgbClr>
                </a:solidFill>
                <a:latin typeface="Arial" charset="0"/>
              </a:rPr>
              <a:t>).</a:t>
            </a:r>
            <a:endParaRPr lang="ru-RU" altLang="ru-RU" sz="1200" b="1" dirty="0">
              <a:solidFill>
                <a:srgbClr val="9999FF">
                  <a:lumMod val="25000"/>
                </a:srgbClr>
              </a:solidFill>
              <a:latin typeface="Arial" charset="0"/>
            </a:endParaRPr>
          </a:p>
        </p:txBody>
      </p:sp>
      <p:sp>
        <p:nvSpPr>
          <p:cNvPr id="344129" name="Rectangle 65"/>
          <p:cNvSpPr>
            <a:spLocks noChangeArrowheads="1"/>
          </p:cNvSpPr>
          <p:nvPr/>
        </p:nvSpPr>
        <p:spPr bwMode="auto">
          <a:xfrm>
            <a:off x="5610225" y="4752975"/>
            <a:ext cx="342900" cy="39052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30" name="Rectangle 66"/>
          <p:cNvSpPr>
            <a:spLocks noChangeArrowheads="1"/>
          </p:cNvSpPr>
          <p:nvPr/>
        </p:nvSpPr>
        <p:spPr bwMode="auto">
          <a:xfrm>
            <a:off x="6037263" y="4751388"/>
            <a:ext cx="1143000" cy="39052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mc:AlternateContent xmlns:mc="http://schemas.openxmlformats.org/markup-compatibility/2006" xmlns:a14="http://schemas.microsoft.com/office/drawing/2010/main">
        <mc:Choice Requires="a14">
          <p:sp>
            <p:nvSpPr>
              <p:cNvPr id="344131" name="Text Box 67"/>
              <p:cNvSpPr txBox="1">
                <a:spLocks noChangeArrowheads="1"/>
              </p:cNvSpPr>
              <p:nvPr/>
            </p:nvSpPr>
            <p:spPr bwMode="auto">
              <a:xfrm>
                <a:off x="198279" y="5192713"/>
                <a:ext cx="4962525" cy="615553"/>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latin typeface="Arial" charset="0"/>
                  </a:rPr>
                  <a:t>Define derivatives of the unit vectors</a:t>
                </a:r>
                <a:r>
                  <a:rPr lang="ru-RU" altLang="ru-RU" sz="1000" dirty="0" smtClean="0">
                    <a:solidFill>
                      <a:srgbClr val="000000"/>
                    </a:solidFill>
                    <a:latin typeface="Arial" charset="0"/>
                  </a:rPr>
                  <a:t> </a:t>
                </a:r>
                <a:r>
                  <a:rPr lang="en-US" altLang="ru-RU" sz="1200" b="1" i="1" dirty="0">
                    <a:solidFill>
                      <a:srgbClr val="000000"/>
                    </a:solidFill>
                    <a:latin typeface="Times New Roman" pitchFamily="18" charset="0"/>
                    <a:cs typeface="Times New Roman" pitchFamily="18" charset="0"/>
                  </a:rPr>
                  <a:t>i</a:t>
                </a:r>
                <a:r>
                  <a:rPr lang="en-US" altLang="ru-RU" sz="1200" dirty="0">
                    <a:solidFill>
                      <a:srgbClr val="000000"/>
                    </a:solidFill>
                    <a:latin typeface="Times New Roman" pitchFamily="18" charset="0"/>
                    <a:cs typeface="Times New Roman" pitchFamily="18" charset="0"/>
                  </a:rPr>
                  <a:t>, </a:t>
                </a:r>
                <a:r>
                  <a:rPr lang="en-US" altLang="ru-RU" sz="1200" b="1" i="1" dirty="0">
                    <a:solidFill>
                      <a:srgbClr val="000000"/>
                    </a:solidFill>
                    <a:latin typeface="Times New Roman" pitchFamily="18" charset="0"/>
                    <a:cs typeface="Times New Roman" pitchFamily="18" charset="0"/>
                  </a:rPr>
                  <a:t>j</a:t>
                </a:r>
                <a:r>
                  <a:rPr lang="en-US" altLang="ru-RU" sz="1200" dirty="0">
                    <a:solidFill>
                      <a:srgbClr val="000000"/>
                    </a:solidFill>
                    <a:latin typeface="Times New Roman" pitchFamily="18" charset="0"/>
                    <a:cs typeface="Times New Roman" pitchFamily="18" charset="0"/>
                  </a:rPr>
                  <a:t>, </a:t>
                </a:r>
                <a:r>
                  <a:rPr lang="en-US" altLang="ru-RU" sz="1200" b="1" i="1" dirty="0" smtClean="0">
                    <a:solidFill>
                      <a:srgbClr val="000000"/>
                    </a:solidFill>
                    <a:latin typeface="Times New Roman" pitchFamily="18" charset="0"/>
                    <a:cs typeface="Times New Roman" pitchFamily="18" charset="0"/>
                  </a:rPr>
                  <a:t>k </a:t>
                </a:r>
              </a:p>
              <a:p>
                <a:r>
                  <a:rPr lang="en-US" altLang="ru-RU" sz="1000" dirty="0" smtClean="0">
                    <a:solidFill>
                      <a:srgbClr val="000000"/>
                    </a:solidFill>
                    <a:latin typeface="+mn-lt"/>
                    <a:cs typeface="Times New Roman" pitchFamily="18" charset="0"/>
                  </a:rPr>
                  <a:t>taking into account the formula from the </a:t>
                </a:r>
              </a:p>
              <a:p>
                <a:r>
                  <a:rPr lang="en-US" altLang="ru-RU" sz="1000" dirty="0" smtClean="0">
                    <a:solidFill>
                      <a:srgbClr val="000000"/>
                    </a:solidFill>
                    <a:latin typeface="+mn-lt"/>
                    <a:cs typeface="Times New Roman" pitchFamily="18" charset="0"/>
                  </a:rPr>
                  <a:t>section 2</a:t>
                </a:r>
                <a14:m>
                  <m:oMath xmlns:m="http://schemas.openxmlformats.org/officeDocument/2006/math">
                    <m:r>
                      <a:rPr lang="en-US" altLang="ru-RU" sz="1200" b="0" i="0" smtClean="0">
                        <a:solidFill>
                          <a:srgbClr val="9999FF">
                            <a:lumMod val="25000"/>
                          </a:srgbClr>
                        </a:solidFill>
                        <a:latin typeface="Cambria Math"/>
                      </a:rPr>
                      <m:t>: </m:t>
                    </m:r>
                    <m:r>
                      <a:rPr lang="en-US" altLang="ru-RU" sz="1200" b="1" i="1" smtClean="0">
                        <a:solidFill>
                          <a:srgbClr val="9999FF">
                            <a:lumMod val="25000"/>
                          </a:srgbClr>
                        </a:solidFill>
                        <a:latin typeface="Cambria Math"/>
                      </a:rPr>
                      <m:t>𝒗</m:t>
                    </m:r>
                    <m:r>
                      <a:rPr lang="en-US" altLang="ru-RU" sz="1200" i="1" smtClean="0">
                        <a:solidFill>
                          <a:srgbClr val="9999FF">
                            <a:lumMod val="25000"/>
                          </a:srgbClr>
                        </a:solidFill>
                        <a:latin typeface="Cambria Math"/>
                      </a:rPr>
                      <m:t>=</m:t>
                    </m:r>
                    <m:r>
                      <a:rPr lang="en-US" altLang="ru-RU" sz="1200" b="1" i="1" smtClean="0">
                        <a:solidFill>
                          <a:srgbClr val="9999FF">
                            <a:lumMod val="25000"/>
                          </a:srgbClr>
                        </a:solidFill>
                        <a:latin typeface="Cambria Math"/>
                        <a:ea typeface="Cambria Math"/>
                      </a:rPr>
                      <m:t>𝝎</m:t>
                    </m:r>
                    <m:r>
                      <m:rPr>
                        <m:sty m:val="p"/>
                      </m:rPr>
                      <a:rPr lang="en-US" altLang="ru-RU" sz="1200" smtClean="0">
                        <a:solidFill>
                          <a:srgbClr val="9999FF">
                            <a:lumMod val="25000"/>
                          </a:srgbClr>
                        </a:solidFill>
                        <a:latin typeface="Cambria Math"/>
                        <a:ea typeface="Cambria Math"/>
                      </a:rPr>
                      <m:t>x</m:t>
                    </m:r>
                    <m:r>
                      <a:rPr lang="en-US" altLang="ru-RU" sz="1200" b="1" i="1" smtClean="0">
                        <a:solidFill>
                          <a:srgbClr val="9999FF">
                            <a:lumMod val="25000"/>
                          </a:srgbClr>
                        </a:solidFill>
                        <a:latin typeface="Cambria Math"/>
                        <a:ea typeface="Cambria Math"/>
                      </a:rPr>
                      <m:t>𝒓</m:t>
                    </m:r>
                  </m:oMath>
                </a14:m>
                <a:r>
                  <a:rPr lang="en-US" altLang="ru-RU" sz="1200" b="1" dirty="0" smtClean="0">
                    <a:solidFill>
                      <a:srgbClr val="9999FF">
                        <a:lumMod val="25000"/>
                      </a:srgbClr>
                    </a:solidFill>
                    <a:latin typeface="Arial" charset="0"/>
                  </a:rPr>
                  <a:t>.</a:t>
                </a:r>
                <a:endParaRPr lang="ru-RU" altLang="ru-RU" sz="1200" b="1" dirty="0">
                  <a:solidFill>
                    <a:srgbClr val="9999FF">
                      <a:lumMod val="25000"/>
                    </a:srgbClr>
                  </a:solidFill>
                  <a:latin typeface="Arial" charset="0"/>
                </a:endParaRPr>
              </a:p>
            </p:txBody>
          </p:sp>
        </mc:Choice>
        <mc:Fallback xmlns="">
          <p:sp>
            <p:nvSpPr>
              <p:cNvPr id="344131" name="Text Box 67"/>
              <p:cNvSpPr txBox="1">
                <a:spLocks noRot="1" noChangeAspect="1" noMove="1" noResize="1" noEditPoints="1" noAdjustHandles="1" noChangeArrowheads="1" noChangeShapeType="1" noTextEdit="1"/>
              </p:cNvSpPr>
              <p:nvPr/>
            </p:nvSpPr>
            <p:spPr bwMode="auto">
              <a:xfrm>
                <a:off x="198279" y="5192713"/>
                <a:ext cx="4962525" cy="615553"/>
              </a:xfrm>
              <a:prstGeom prst="rect">
                <a:avLst/>
              </a:prstGeom>
              <a:blipFill rotWithShape="1">
                <a:blip r:embed="rId25"/>
                <a:stretch>
                  <a:fillRect b="-594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4132" name="Object 68"/>
          <p:cNvGraphicFramePr>
            <a:graphicFrameLocks noChangeAspect="1"/>
          </p:cNvGraphicFramePr>
          <p:nvPr>
            <p:extLst>
              <p:ext uri="{D42A27DB-BD31-4B8C-83A1-F6EECF244321}">
                <p14:modId xmlns:p14="http://schemas.microsoft.com/office/powerpoint/2010/main" val="914991931"/>
              </p:ext>
            </p:extLst>
          </p:nvPr>
        </p:nvGraphicFramePr>
        <p:xfrm>
          <a:off x="2816492" y="5245101"/>
          <a:ext cx="2641600" cy="419100"/>
        </p:xfrm>
        <a:graphic>
          <a:graphicData uri="http://schemas.openxmlformats.org/presentationml/2006/ole">
            <mc:AlternateContent xmlns:mc="http://schemas.openxmlformats.org/markup-compatibility/2006">
              <mc:Choice xmlns:v="urn:schemas-microsoft-com:vml" Requires="v">
                <p:oleObj spid="_x0000_s1450183" name="Equation" r:id="rId26" imgW="2641320" imgH="419040" progId="Equation.DSMT4">
                  <p:embed/>
                </p:oleObj>
              </mc:Choice>
              <mc:Fallback>
                <p:oleObj name="Equation" r:id="rId26" imgW="2641320" imgH="419040" progId="Equation.DSMT4">
                  <p:embed/>
                  <p:pic>
                    <p:nvPicPr>
                      <p:cNvPr id="0" name=""/>
                      <p:cNvPicPr>
                        <a:picLocks noChangeAspect="1" noChangeArrowheads="1"/>
                      </p:cNvPicPr>
                      <p:nvPr/>
                    </p:nvPicPr>
                    <p:blipFill>
                      <a:blip r:embed="rId27"/>
                      <a:srcRect/>
                      <a:stretch>
                        <a:fillRect/>
                      </a:stretch>
                    </p:blipFill>
                    <p:spPr bwMode="auto">
                      <a:xfrm>
                        <a:off x="2816492" y="5245101"/>
                        <a:ext cx="26416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4177" name="Group 113"/>
          <p:cNvGrpSpPr>
            <a:grpSpLocks/>
          </p:cNvGrpSpPr>
          <p:nvPr/>
        </p:nvGrpSpPr>
        <p:grpSpPr bwMode="auto">
          <a:xfrm>
            <a:off x="182563" y="2490788"/>
            <a:ext cx="1171575" cy="598487"/>
            <a:chOff x="-603" y="1705"/>
            <a:chExt cx="738" cy="377"/>
          </a:xfrm>
        </p:grpSpPr>
        <p:sp>
          <p:nvSpPr>
            <p:cNvPr id="344133" name="Line 69"/>
            <p:cNvSpPr>
              <a:spLocks noChangeShapeType="1"/>
            </p:cNvSpPr>
            <p:nvPr/>
          </p:nvSpPr>
          <p:spPr bwMode="auto">
            <a:xfrm flipH="1" flipV="1">
              <a:off x="-603" y="1830"/>
              <a:ext cx="738" cy="144"/>
            </a:xfrm>
            <a:prstGeom prst="line">
              <a:avLst/>
            </a:prstGeom>
            <a:noFill/>
            <a:ln w="95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4134" name="AutoShape 70"/>
            <p:cNvSpPr>
              <a:spLocks noChangeArrowheads="1"/>
            </p:cNvSpPr>
            <p:nvPr/>
          </p:nvSpPr>
          <p:spPr bwMode="auto">
            <a:xfrm rot="803550">
              <a:off x="-107" y="1936"/>
              <a:ext cx="224" cy="32"/>
            </a:xfrm>
            <a:prstGeom prst="leftArrow">
              <a:avLst>
                <a:gd name="adj1" fmla="val 50000"/>
                <a:gd name="adj2" fmla="val 1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a:solidFill>
                  <a:srgbClr val="000000"/>
                </a:solidFill>
                <a:latin typeface="Arial" charset="0"/>
              </a:endParaRPr>
            </a:p>
          </p:txBody>
        </p:sp>
        <p:graphicFrame>
          <p:nvGraphicFramePr>
            <p:cNvPr id="344135" name="Object 71"/>
            <p:cNvGraphicFramePr>
              <a:graphicFrameLocks noChangeAspect="1"/>
            </p:cNvGraphicFramePr>
            <p:nvPr/>
          </p:nvGraphicFramePr>
          <p:xfrm>
            <a:off x="-55" y="1938"/>
            <a:ext cx="128" cy="144"/>
          </p:xfrm>
          <a:graphic>
            <a:graphicData uri="http://schemas.openxmlformats.org/presentationml/2006/ole">
              <mc:AlternateContent xmlns:mc="http://schemas.openxmlformats.org/markup-compatibility/2006">
                <mc:Choice xmlns:v="urn:schemas-microsoft-com:vml" Requires="v">
                  <p:oleObj spid="_x0000_s1450184" name="Формула" r:id="rId28" imgW="203040" imgH="228600" progId="Equation.3">
                    <p:embed/>
                  </p:oleObj>
                </mc:Choice>
                <mc:Fallback>
                  <p:oleObj name="Формула" r:id="rId28" imgW="203040" imgH="22860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55" y="1938"/>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38" name="Text Box 74"/>
            <p:cNvSpPr txBox="1">
              <a:spLocks noChangeArrowheads="1"/>
            </p:cNvSpPr>
            <p:nvPr/>
          </p:nvSpPr>
          <p:spPr bwMode="auto">
            <a:xfrm>
              <a:off x="-595" y="1705"/>
              <a:ext cx="177"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a:solidFill>
                    <a:srgbClr val="0000DC"/>
                  </a:solidFill>
                  <a:latin typeface="Arial" charset="0"/>
                  <a:sym typeface="Symbol" pitchFamily="18" charset="2"/>
                </a:rPr>
                <a:t></a:t>
              </a:r>
            </a:p>
          </p:txBody>
        </p:sp>
        <p:sp>
          <p:nvSpPr>
            <p:cNvPr id="344139" name="AutoShape 75"/>
            <p:cNvSpPr>
              <a:spLocks noChangeArrowheads="1"/>
            </p:cNvSpPr>
            <p:nvPr/>
          </p:nvSpPr>
          <p:spPr bwMode="auto">
            <a:xfrm flipH="1">
              <a:off x="-351" y="1854"/>
              <a:ext cx="156" cy="90"/>
            </a:xfrm>
            <a:prstGeom prst="curvedUpArrow">
              <a:avLst>
                <a:gd name="adj1" fmla="val 34667"/>
                <a:gd name="adj2" fmla="val 69333"/>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40" name="Text Box 76"/>
            <p:cNvSpPr txBox="1">
              <a:spLocks noChangeArrowheads="1"/>
            </p:cNvSpPr>
            <p:nvPr/>
          </p:nvSpPr>
          <p:spPr bwMode="auto">
            <a:xfrm>
              <a:off x="-368" y="1705"/>
              <a:ext cx="213"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i="1" dirty="0">
                  <a:solidFill>
                    <a:srgbClr val="0000DC"/>
                  </a:solidFill>
                  <a:latin typeface="Times New Roman" pitchFamily="18" charset="0"/>
                  <a:cs typeface="Times New Roman" pitchFamily="18" charset="0"/>
                  <a:sym typeface="Symbol" pitchFamily="18" charset="2"/>
                </a:rPr>
                <a:t>ω</a:t>
              </a:r>
              <a:r>
                <a:rPr lang="en-US" altLang="ru-RU" sz="1200" i="1" baseline="-25000" dirty="0">
                  <a:solidFill>
                    <a:srgbClr val="0000DC"/>
                  </a:solidFill>
                  <a:latin typeface="Times New Roman" pitchFamily="18" charset="0"/>
                  <a:cs typeface="Times New Roman" pitchFamily="18" charset="0"/>
                  <a:sym typeface="Symbol" pitchFamily="18" charset="2"/>
                </a:rPr>
                <a:t>e</a:t>
              </a:r>
              <a:endParaRPr lang="el-GR" altLang="ru-RU" sz="1200" i="1" baseline="-25000" dirty="0">
                <a:solidFill>
                  <a:srgbClr val="0000DC"/>
                </a:solidFill>
                <a:latin typeface="Times New Roman" pitchFamily="18" charset="0"/>
                <a:cs typeface="Times New Roman" pitchFamily="18" charset="0"/>
                <a:sym typeface="Symbol" pitchFamily="18" charset="2"/>
              </a:endParaRPr>
            </a:p>
          </p:txBody>
        </p:sp>
      </p:grpSp>
      <p:graphicFrame>
        <p:nvGraphicFramePr>
          <p:cNvPr id="344142" name="Object 78"/>
          <p:cNvGraphicFramePr>
            <a:graphicFrameLocks noChangeAspect="1"/>
          </p:cNvGraphicFramePr>
          <p:nvPr>
            <p:extLst>
              <p:ext uri="{D42A27DB-BD31-4B8C-83A1-F6EECF244321}">
                <p14:modId xmlns:p14="http://schemas.microsoft.com/office/powerpoint/2010/main" val="634843705"/>
              </p:ext>
            </p:extLst>
          </p:nvPr>
        </p:nvGraphicFramePr>
        <p:xfrm>
          <a:off x="6877844" y="5643901"/>
          <a:ext cx="2232000" cy="501870"/>
        </p:xfrm>
        <a:graphic>
          <a:graphicData uri="http://schemas.openxmlformats.org/presentationml/2006/ole">
            <mc:AlternateContent xmlns:mc="http://schemas.openxmlformats.org/markup-compatibility/2006">
              <mc:Choice xmlns:v="urn:schemas-microsoft-com:vml" Requires="v">
                <p:oleObj spid="_x0000_s1450185" name="Формула" r:id="rId30" imgW="2145960" imgH="482400" progId="Equation.3">
                  <p:embed/>
                </p:oleObj>
              </mc:Choice>
              <mc:Fallback>
                <p:oleObj name="Формула" r:id="rId30" imgW="2145960" imgH="48240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877844" y="5643901"/>
                        <a:ext cx="2232000" cy="50187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43" name="AutoShape 79"/>
          <p:cNvSpPr>
            <a:spLocks noChangeArrowheads="1"/>
          </p:cNvSpPr>
          <p:nvPr/>
        </p:nvSpPr>
        <p:spPr bwMode="auto">
          <a:xfrm rot="5400000">
            <a:off x="7731125" y="5130801"/>
            <a:ext cx="428625" cy="552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44" name="Text Box 80"/>
          <p:cNvSpPr txBox="1">
            <a:spLocks noChangeArrowheads="1"/>
          </p:cNvSpPr>
          <p:nvPr/>
        </p:nvSpPr>
        <p:spPr bwMode="auto">
          <a:xfrm>
            <a:off x="5062395" y="5709127"/>
            <a:ext cx="1908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Substitute the cross products into the last three components</a:t>
            </a:r>
            <a:endParaRPr lang="ru-RU" altLang="ru-RU" sz="1000" b="1" dirty="0">
              <a:solidFill>
                <a:srgbClr val="000000"/>
              </a:solidFill>
              <a:latin typeface="Arial" charset="0"/>
            </a:endParaRPr>
          </a:p>
        </p:txBody>
      </p:sp>
      <p:sp>
        <p:nvSpPr>
          <p:cNvPr id="344145" name="Rectangle 81"/>
          <p:cNvSpPr>
            <a:spLocks noChangeArrowheads="1"/>
          </p:cNvSpPr>
          <p:nvPr/>
        </p:nvSpPr>
        <p:spPr bwMode="auto">
          <a:xfrm>
            <a:off x="7273925" y="4749800"/>
            <a:ext cx="1143000" cy="39052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46" name="Rectangle 82"/>
          <p:cNvSpPr>
            <a:spLocks noChangeArrowheads="1"/>
          </p:cNvSpPr>
          <p:nvPr/>
        </p:nvSpPr>
        <p:spPr bwMode="auto">
          <a:xfrm>
            <a:off x="8301038" y="5872163"/>
            <a:ext cx="504825" cy="25717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48" name="Text Box 84"/>
          <p:cNvSpPr txBox="1">
            <a:spLocks noChangeArrowheads="1"/>
          </p:cNvSpPr>
          <p:nvPr/>
        </p:nvSpPr>
        <p:spPr bwMode="auto">
          <a:xfrm>
            <a:off x="5074196" y="6109237"/>
            <a:ext cx="2640013"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The sum of the first and the last component is the velocity of the free body's point, i.e. </a:t>
            </a:r>
            <a:r>
              <a:rPr lang="en-US" altLang="ru-RU" sz="1000" b="1" dirty="0" smtClean="0">
                <a:solidFill>
                  <a:srgbClr val="9999FF">
                    <a:lumMod val="25000"/>
                  </a:srgbClr>
                </a:solidFill>
                <a:latin typeface="Arial" charset="0"/>
              </a:rPr>
              <a:t>transport velocity </a:t>
            </a:r>
            <a:r>
              <a:rPr lang="ru-RU" altLang="ru-RU" sz="1200" b="1" dirty="0" smtClean="0">
                <a:solidFill>
                  <a:srgbClr val="00007D"/>
                </a:solidFill>
                <a:latin typeface="Arial" charset="0"/>
              </a:rPr>
              <a:t>(</a:t>
            </a:r>
            <a:r>
              <a:rPr lang="en-US" altLang="ru-RU" sz="1400" b="1" i="1" dirty="0" err="1">
                <a:solidFill>
                  <a:srgbClr val="00007D"/>
                </a:solidFill>
                <a:latin typeface="Times New Roman" pitchFamily="18" charset="0"/>
                <a:cs typeface="Times New Roman" pitchFamily="18" charset="0"/>
              </a:rPr>
              <a:t>v</a:t>
            </a:r>
            <a:r>
              <a:rPr lang="en-US" altLang="ru-RU" sz="1400" b="1" i="1" baseline="30000" dirty="0" err="1">
                <a:solidFill>
                  <a:srgbClr val="00007D"/>
                </a:solidFill>
                <a:latin typeface="Times New Roman" pitchFamily="18" charset="0"/>
                <a:cs typeface="Times New Roman" pitchFamily="18" charset="0"/>
              </a:rPr>
              <a:t>e</a:t>
            </a:r>
            <a:r>
              <a:rPr lang="en-US" altLang="ru-RU" sz="1200" b="1" dirty="0" smtClean="0">
                <a:solidFill>
                  <a:srgbClr val="00007D"/>
                </a:solidFill>
                <a:latin typeface="Arial" charset="0"/>
              </a:rPr>
              <a:t>)</a:t>
            </a:r>
            <a:endParaRPr lang="ru-RU" altLang="ru-RU" sz="1200" b="1" dirty="0">
              <a:solidFill>
                <a:srgbClr val="000000"/>
              </a:solidFill>
              <a:latin typeface="Arial" charset="0"/>
            </a:endParaRPr>
          </a:p>
        </p:txBody>
      </p:sp>
      <p:graphicFrame>
        <p:nvGraphicFramePr>
          <p:cNvPr id="344149" name="Object 85"/>
          <p:cNvGraphicFramePr>
            <a:graphicFrameLocks noChangeAspect="1"/>
          </p:cNvGraphicFramePr>
          <p:nvPr>
            <p:extLst>
              <p:ext uri="{D42A27DB-BD31-4B8C-83A1-F6EECF244321}">
                <p14:modId xmlns:p14="http://schemas.microsoft.com/office/powerpoint/2010/main" val="3377899282"/>
              </p:ext>
            </p:extLst>
          </p:nvPr>
        </p:nvGraphicFramePr>
        <p:xfrm>
          <a:off x="7009969" y="6470650"/>
          <a:ext cx="1224000" cy="288000"/>
        </p:xfrm>
        <a:graphic>
          <a:graphicData uri="http://schemas.openxmlformats.org/presentationml/2006/ole">
            <mc:AlternateContent xmlns:mc="http://schemas.openxmlformats.org/markup-compatibility/2006">
              <mc:Choice xmlns:v="urn:schemas-microsoft-com:vml" Requires="v">
                <p:oleObj spid="_x0000_s1450186" name="Equation" r:id="rId32" imgW="1079280" imgH="253800" progId="Equation.DSMT4">
                  <p:embed/>
                </p:oleObj>
              </mc:Choice>
              <mc:Fallback>
                <p:oleObj name="Equation" r:id="rId32" imgW="1079280" imgH="253800" progId="Equation.DSMT4">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7009969" y="6470650"/>
                        <a:ext cx="1224000" cy="288000"/>
                      </a:xfrm>
                      <a:prstGeom prst="rect">
                        <a:avLst/>
                      </a:prstGeom>
                      <a:noFill/>
                      <a:ln w="15875">
                        <a:solidFill>
                          <a:srgbClr val="00FF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50" name="Rectangle 86"/>
          <p:cNvSpPr>
            <a:spLocks noChangeArrowheads="1"/>
          </p:cNvSpPr>
          <p:nvPr/>
        </p:nvSpPr>
        <p:spPr bwMode="auto">
          <a:xfrm>
            <a:off x="295433" y="5710221"/>
            <a:ext cx="4791075" cy="1019175"/>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52" name="Text Box 88"/>
          <p:cNvSpPr txBox="1">
            <a:spLocks noChangeArrowheads="1"/>
          </p:cNvSpPr>
          <p:nvPr/>
        </p:nvSpPr>
        <p:spPr bwMode="auto">
          <a:xfrm>
            <a:off x="365125" y="5707063"/>
            <a:ext cx="38731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Thus, taking into account that the derivative of the radius-vector </a:t>
            </a:r>
            <a:r>
              <a:rPr lang="ru-RU" altLang="ru-RU" sz="1000" b="1" i="1" dirty="0" smtClean="0">
                <a:solidFill>
                  <a:srgbClr val="000000"/>
                </a:solidFill>
                <a:latin typeface="Arial" charset="0"/>
                <a:sym typeface="Symbol" pitchFamily="18" charset="2"/>
              </a:rPr>
              <a:t></a:t>
            </a:r>
            <a:endParaRPr lang="ru-RU" altLang="ru-RU" sz="1000" b="1" i="1" dirty="0">
              <a:solidFill>
                <a:srgbClr val="000000"/>
              </a:solidFill>
              <a:latin typeface="Arial" charset="0"/>
              <a:sym typeface="Symbol" pitchFamily="18" charset="2"/>
            </a:endParaRPr>
          </a:p>
          <a:p>
            <a:r>
              <a:rPr lang="en-US" altLang="ru-RU" sz="1000" dirty="0" smtClean="0">
                <a:solidFill>
                  <a:srgbClr val="000000"/>
                </a:solidFill>
                <a:latin typeface="Arial" charset="0"/>
                <a:sym typeface="Symbol" pitchFamily="18" charset="2"/>
              </a:rPr>
              <a:t>is the absolute velocity we obtain</a:t>
            </a:r>
            <a:endParaRPr lang="ru-RU" altLang="ru-RU" sz="1000" dirty="0">
              <a:solidFill>
                <a:srgbClr val="000000"/>
              </a:solidFill>
              <a:latin typeface="Arial" charset="0"/>
            </a:endParaRPr>
          </a:p>
        </p:txBody>
      </p:sp>
      <p:graphicFrame>
        <p:nvGraphicFramePr>
          <p:cNvPr id="344153" name="Object 89"/>
          <p:cNvGraphicFramePr>
            <a:graphicFrameLocks noChangeAspect="1"/>
          </p:cNvGraphicFramePr>
          <p:nvPr>
            <p:extLst>
              <p:ext uri="{D42A27DB-BD31-4B8C-83A1-F6EECF244321}">
                <p14:modId xmlns:p14="http://schemas.microsoft.com/office/powerpoint/2010/main" val="1824260788"/>
              </p:ext>
            </p:extLst>
          </p:nvPr>
        </p:nvGraphicFramePr>
        <p:xfrm>
          <a:off x="2570612" y="5913438"/>
          <a:ext cx="1008000" cy="252000"/>
        </p:xfrm>
        <a:graphic>
          <a:graphicData uri="http://schemas.openxmlformats.org/presentationml/2006/ole">
            <mc:AlternateContent xmlns:mc="http://schemas.openxmlformats.org/markup-compatibility/2006">
              <mc:Choice xmlns:v="urn:schemas-microsoft-com:vml" Requires="v">
                <p:oleObj spid="_x0000_s1450187" name="Equation" r:id="rId34" imgW="863280" imgH="215640" progId="Equation.DSMT4">
                  <p:embed/>
                </p:oleObj>
              </mc:Choice>
              <mc:Fallback>
                <p:oleObj name="Equation" r:id="rId34" imgW="863280" imgH="215640" progId="Equation.DSMT4">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570612" y="5913438"/>
                        <a:ext cx="1008000" cy="2520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54" name="AutoShape 90"/>
          <p:cNvSpPr>
            <a:spLocks noChangeArrowheads="1"/>
          </p:cNvSpPr>
          <p:nvPr/>
        </p:nvSpPr>
        <p:spPr bwMode="auto">
          <a:xfrm rot="-3168957">
            <a:off x="1219200" y="2190750"/>
            <a:ext cx="495300" cy="114300"/>
          </a:xfrm>
          <a:prstGeom prst="rightArrow">
            <a:avLst>
              <a:gd name="adj1" fmla="val 50000"/>
              <a:gd name="adj2" fmla="val 10833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55" name="AutoShape 91"/>
          <p:cNvSpPr>
            <a:spLocks noChangeArrowheads="1"/>
          </p:cNvSpPr>
          <p:nvPr/>
        </p:nvSpPr>
        <p:spPr bwMode="auto">
          <a:xfrm rot="396342">
            <a:off x="1389063" y="2935288"/>
            <a:ext cx="495300" cy="95250"/>
          </a:xfrm>
          <a:prstGeom prst="rightArrow">
            <a:avLst>
              <a:gd name="adj1" fmla="val 50000"/>
              <a:gd name="adj2" fmla="val 130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56" name="Object 92"/>
          <p:cNvGraphicFramePr>
            <a:graphicFrameLocks noChangeAspect="1"/>
          </p:cNvGraphicFramePr>
          <p:nvPr/>
        </p:nvGraphicFramePr>
        <p:xfrm>
          <a:off x="1895475" y="2870200"/>
          <a:ext cx="190500" cy="228600"/>
        </p:xfrm>
        <a:graphic>
          <a:graphicData uri="http://schemas.openxmlformats.org/presentationml/2006/ole">
            <mc:AlternateContent xmlns:mc="http://schemas.openxmlformats.org/markup-compatibility/2006">
              <mc:Choice xmlns:v="urn:schemas-microsoft-com:vml" Requires="v">
                <p:oleObj spid="_x0000_s1450188" name="Формула" r:id="rId36" imgW="190440" imgH="228600" progId="Equation.3">
                  <p:embed/>
                </p:oleObj>
              </mc:Choice>
              <mc:Fallback>
                <p:oleObj name="Формула" r:id="rId36" imgW="190440" imgH="22860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895475" y="2870200"/>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57" name="Object 93"/>
          <p:cNvGraphicFramePr>
            <a:graphicFrameLocks noChangeAspect="1"/>
          </p:cNvGraphicFramePr>
          <p:nvPr/>
        </p:nvGraphicFramePr>
        <p:xfrm>
          <a:off x="1392238" y="1916113"/>
          <a:ext cx="190500" cy="215900"/>
        </p:xfrm>
        <a:graphic>
          <a:graphicData uri="http://schemas.openxmlformats.org/presentationml/2006/ole">
            <mc:AlternateContent xmlns:mc="http://schemas.openxmlformats.org/markup-compatibility/2006">
              <mc:Choice xmlns:v="urn:schemas-microsoft-com:vml" Requires="v">
                <p:oleObj spid="_x0000_s1450189" name="Формула" r:id="rId38" imgW="190440" imgH="215640" progId="Equation.3">
                  <p:embed/>
                </p:oleObj>
              </mc:Choice>
              <mc:Fallback>
                <p:oleObj name="Формула" r:id="rId38" imgW="190440" imgH="2156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392238" y="1916113"/>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58" name="AutoShape 94"/>
          <p:cNvSpPr>
            <a:spLocks noChangeArrowheads="1"/>
          </p:cNvSpPr>
          <p:nvPr/>
        </p:nvSpPr>
        <p:spPr bwMode="auto">
          <a:xfrm rot="-745194">
            <a:off x="1323975" y="2370138"/>
            <a:ext cx="354013" cy="112712"/>
          </a:xfrm>
          <a:prstGeom prst="rightArrow">
            <a:avLst>
              <a:gd name="adj1" fmla="val 50000"/>
              <a:gd name="adj2" fmla="val 78522"/>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59" name="Object 95"/>
          <p:cNvGraphicFramePr>
            <a:graphicFrameLocks noChangeAspect="1"/>
          </p:cNvGraphicFramePr>
          <p:nvPr>
            <p:extLst>
              <p:ext uri="{D42A27DB-BD31-4B8C-83A1-F6EECF244321}">
                <p14:modId xmlns:p14="http://schemas.microsoft.com/office/powerpoint/2010/main" val="1130732417"/>
              </p:ext>
            </p:extLst>
          </p:nvPr>
        </p:nvGraphicFramePr>
        <p:xfrm>
          <a:off x="1746576" y="2261394"/>
          <a:ext cx="381000" cy="165100"/>
        </p:xfrm>
        <a:graphic>
          <a:graphicData uri="http://schemas.openxmlformats.org/presentationml/2006/ole">
            <mc:AlternateContent xmlns:mc="http://schemas.openxmlformats.org/markup-compatibility/2006">
              <mc:Choice xmlns:v="urn:schemas-microsoft-com:vml" Requires="v">
                <p:oleObj spid="_x0000_s1450190" name="Формула" r:id="rId40" imgW="380880" imgH="164880" progId="Equation.3">
                  <p:embed/>
                </p:oleObj>
              </mc:Choice>
              <mc:Fallback>
                <p:oleObj name="Формула" r:id="rId40" imgW="380880" imgH="16488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1746576" y="2261394"/>
                        <a:ext cx="381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60" name="AutoShape 96"/>
          <p:cNvSpPr>
            <a:spLocks noChangeArrowheads="1"/>
          </p:cNvSpPr>
          <p:nvPr/>
        </p:nvSpPr>
        <p:spPr bwMode="auto">
          <a:xfrm rot="396342">
            <a:off x="1387475" y="2936875"/>
            <a:ext cx="495300" cy="95250"/>
          </a:xfrm>
          <a:prstGeom prst="rightArrow">
            <a:avLst>
              <a:gd name="adj1" fmla="val 50000"/>
              <a:gd name="adj2" fmla="val 130000"/>
            </a:avLst>
          </a:prstGeom>
          <a:noFill/>
          <a:ln w="9525" algn="ctr">
            <a:solidFill>
              <a:srgbClr val="0000FF"/>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61" name="AutoShape 97"/>
          <p:cNvSpPr>
            <a:spLocks noChangeArrowheads="1"/>
          </p:cNvSpPr>
          <p:nvPr/>
        </p:nvSpPr>
        <p:spPr bwMode="auto">
          <a:xfrm rot="-745194">
            <a:off x="1325563" y="2371725"/>
            <a:ext cx="354012" cy="112713"/>
          </a:xfrm>
          <a:prstGeom prst="rightArrow">
            <a:avLst>
              <a:gd name="adj1" fmla="val 50000"/>
              <a:gd name="adj2" fmla="val 78521"/>
            </a:avLst>
          </a:prstGeom>
          <a:noFill/>
          <a:ln w="9525" algn="ctr">
            <a:solidFill>
              <a:srgbClr val="0000FF"/>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62" name="AutoShape 98"/>
          <p:cNvSpPr>
            <a:spLocks noChangeArrowheads="1"/>
          </p:cNvSpPr>
          <p:nvPr/>
        </p:nvSpPr>
        <p:spPr bwMode="auto">
          <a:xfrm rot="396342">
            <a:off x="1322388" y="2465388"/>
            <a:ext cx="495300" cy="95250"/>
          </a:xfrm>
          <a:prstGeom prst="rightArrow">
            <a:avLst>
              <a:gd name="adj1" fmla="val 50000"/>
              <a:gd name="adj2" fmla="val 130000"/>
            </a:avLst>
          </a:prstGeom>
          <a:noFill/>
          <a:ln w="9525" algn="ctr">
            <a:solidFill>
              <a:srgbClr val="0000FF"/>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4163" name="Line 99"/>
          <p:cNvSpPr>
            <a:spLocks noChangeShapeType="1"/>
          </p:cNvSpPr>
          <p:nvPr/>
        </p:nvSpPr>
        <p:spPr bwMode="auto">
          <a:xfrm>
            <a:off x="1670050" y="2390775"/>
            <a:ext cx="454025" cy="50800"/>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4164" name="Line 100"/>
          <p:cNvSpPr>
            <a:spLocks noChangeShapeType="1"/>
          </p:cNvSpPr>
          <p:nvPr/>
        </p:nvSpPr>
        <p:spPr bwMode="auto">
          <a:xfrm flipV="1">
            <a:off x="1798638" y="2446338"/>
            <a:ext cx="307975" cy="95250"/>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4165" name="AutoShape 101"/>
          <p:cNvSpPr>
            <a:spLocks noChangeArrowheads="1"/>
          </p:cNvSpPr>
          <p:nvPr/>
        </p:nvSpPr>
        <p:spPr bwMode="auto">
          <a:xfrm rot="-122412">
            <a:off x="1316038" y="2417763"/>
            <a:ext cx="769937" cy="88900"/>
          </a:xfrm>
          <a:prstGeom prst="rightArrow">
            <a:avLst>
              <a:gd name="adj1" fmla="val 50000"/>
              <a:gd name="adj2" fmla="val 21651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66" name="Object 102"/>
          <p:cNvGraphicFramePr>
            <a:graphicFrameLocks noChangeAspect="1"/>
          </p:cNvGraphicFramePr>
          <p:nvPr/>
        </p:nvGraphicFramePr>
        <p:xfrm>
          <a:off x="2098675" y="2301875"/>
          <a:ext cx="190500" cy="215900"/>
        </p:xfrm>
        <a:graphic>
          <a:graphicData uri="http://schemas.openxmlformats.org/presentationml/2006/ole">
            <mc:AlternateContent xmlns:mc="http://schemas.openxmlformats.org/markup-compatibility/2006">
              <mc:Choice xmlns:v="urn:schemas-microsoft-com:vml" Requires="v">
                <p:oleObj spid="_x0000_s1450191" name="Формула" r:id="rId42" imgW="190440" imgH="215640" progId="Equation.3">
                  <p:embed/>
                </p:oleObj>
              </mc:Choice>
              <mc:Fallback>
                <p:oleObj name="Формула" r:id="rId42" imgW="190440" imgH="2156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098675" y="2301875"/>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4174" name="Group 110"/>
          <p:cNvGrpSpPr>
            <a:grpSpLocks/>
          </p:cNvGrpSpPr>
          <p:nvPr/>
        </p:nvGrpSpPr>
        <p:grpSpPr bwMode="auto">
          <a:xfrm>
            <a:off x="1276350" y="2019300"/>
            <a:ext cx="1139825" cy="430213"/>
            <a:chOff x="804" y="1272"/>
            <a:chExt cx="718" cy="271"/>
          </a:xfrm>
        </p:grpSpPr>
        <p:sp>
          <p:nvSpPr>
            <p:cNvPr id="344167" name="Line 103"/>
            <p:cNvSpPr>
              <a:spLocks noChangeShapeType="1"/>
            </p:cNvSpPr>
            <p:nvPr/>
          </p:nvSpPr>
          <p:spPr bwMode="auto">
            <a:xfrm flipV="1">
              <a:off x="1014" y="1272"/>
              <a:ext cx="492" cy="20"/>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4168" name="Line 104"/>
            <p:cNvSpPr>
              <a:spLocks noChangeShapeType="1"/>
            </p:cNvSpPr>
            <p:nvPr/>
          </p:nvSpPr>
          <p:spPr bwMode="auto">
            <a:xfrm flipV="1">
              <a:off x="1309" y="1273"/>
              <a:ext cx="198" cy="270"/>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4169" name="AutoShape 105"/>
            <p:cNvSpPr>
              <a:spLocks noChangeArrowheads="1"/>
            </p:cNvSpPr>
            <p:nvPr/>
          </p:nvSpPr>
          <p:spPr bwMode="auto">
            <a:xfrm rot="-1253201">
              <a:off x="804" y="1383"/>
              <a:ext cx="718" cy="56"/>
            </a:xfrm>
            <a:prstGeom prst="rightArrow">
              <a:avLst>
                <a:gd name="adj1" fmla="val 50000"/>
                <a:gd name="adj2" fmla="val 320536"/>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4170" name="Object 106"/>
            <p:cNvGraphicFramePr>
              <a:graphicFrameLocks noChangeAspect="1"/>
            </p:cNvGraphicFramePr>
            <p:nvPr/>
          </p:nvGraphicFramePr>
          <p:xfrm>
            <a:off x="1084" y="1276"/>
            <a:ext cx="120" cy="136"/>
          </p:xfrm>
          <a:graphic>
            <a:graphicData uri="http://schemas.openxmlformats.org/presentationml/2006/ole">
              <mc:AlternateContent xmlns:mc="http://schemas.openxmlformats.org/markup-compatibility/2006">
                <mc:Choice xmlns:v="urn:schemas-microsoft-com:vml" Requires="v">
                  <p:oleObj spid="_x0000_s1450192" name="Формула" r:id="rId44" imgW="190440" imgH="215640" progId="Equation.3">
                    <p:embed/>
                  </p:oleObj>
                </mc:Choice>
                <mc:Fallback>
                  <p:oleObj name="Формула" r:id="rId44" imgW="190440" imgH="21564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1084" y="1276"/>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4175" name="Text Box 111"/>
          <p:cNvSpPr txBox="1">
            <a:spLocks noChangeArrowheads="1"/>
          </p:cNvSpPr>
          <p:nvPr/>
        </p:nvSpPr>
        <p:spPr bwMode="auto">
          <a:xfrm>
            <a:off x="496888" y="6280150"/>
            <a:ext cx="138691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 magnitude of the</a:t>
            </a:r>
          </a:p>
          <a:p>
            <a:r>
              <a:rPr lang="en-US" altLang="ru-RU" sz="1000" dirty="0" smtClean="0">
                <a:solidFill>
                  <a:srgbClr val="000000"/>
                </a:solidFill>
                <a:latin typeface="Arial" charset="0"/>
              </a:rPr>
              <a:t>absolute velocity is</a:t>
            </a:r>
            <a:endParaRPr lang="ru-RU" altLang="ru-RU" sz="1000" dirty="0">
              <a:solidFill>
                <a:srgbClr val="000000"/>
              </a:solidFill>
              <a:latin typeface="Arial" charset="0"/>
            </a:endParaRPr>
          </a:p>
        </p:txBody>
      </p:sp>
      <p:graphicFrame>
        <p:nvGraphicFramePr>
          <p:cNvPr id="344176" name="Object 112"/>
          <p:cNvGraphicFramePr>
            <a:graphicFrameLocks noChangeAspect="1"/>
          </p:cNvGraphicFramePr>
          <p:nvPr>
            <p:extLst>
              <p:ext uri="{D42A27DB-BD31-4B8C-83A1-F6EECF244321}">
                <p14:modId xmlns:p14="http://schemas.microsoft.com/office/powerpoint/2010/main" val="3322287937"/>
              </p:ext>
            </p:extLst>
          </p:nvPr>
        </p:nvGraphicFramePr>
        <p:xfrm>
          <a:off x="2166938" y="6283325"/>
          <a:ext cx="2679600" cy="396000"/>
        </p:xfrm>
        <a:graphic>
          <a:graphicData uri="http://schemas.openxmlformats.org/presentationml/2006/ole">
            <mc:AlternateContent xmlns:mc="http://schemas.openxmlformats.org/markup-compatibility/2006">
              <mc:Choice xmlns:v="urn:schemas-microsoft-com:vml" Requires="v">
                <p:oleObj spid="_x0000_s1450193" name="Формула" r:id="rId46" imgW="2577960" imgH="380880" progId="Equation.3">
                  <p:embed/>
                </p:oleObj>
              </mc:Choice>
              <mc:Fallback>
                <p:oleObj name="Формула" r:id="rId46" imgW="2577960" imgH="38088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2166938" y="6283325"/>
                        <a:ext cx="2679600" cy="396000"/>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79" name="AutoShape 115">
            <a:hlinkClick r:id="rId48" action="ppaction://hlinksldjump" highlightClick="1"/>
          </p:cNvPr>
          <p:cNvSpPr>
            <a:spLocks noChangeArrowheads="1"/>
          </p:cNvSpPr>
          <p:nvPr/>
        </p:nvSpPr>
        <p:spPr bwMode="auto">
          <a:xfrm>
            <a:off x="372269" y="406158"/>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4180" name="AutoShape 116">
            <a:hlinkClick r:id="" action="ppaction://hlinkshowjump?jump=previousslide" highlightClick="1"/>
          </p:cNvPr>
          <p:cNvSpPr>
            <a:spLocks noChangeArrowheads="1"/>
          </p:cNvSpPr>
          <p:nvPr/>
        </p:nvSpPr>
        <p:spPr bwMode="auto">
          <a:xfrm>
            <a:off x="639762" y="401396"/>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4181" name="AutoShape 117">
            <a:hlinkClick r:id="" action="ppaction://hlinkshowjump?jump=nextslide" highlightClick="1"/>
          </p:cNvPr>
          <p:cNvSpPr>
            <a:spLocks noChangeArrowheads="1"/>
          </p:cNvSpPr>
          <p:nvPr/>
        </p:nvSpPr>
        <p:spPr bwMode="auto">
          <a:xfrm>
            <a:off x="2301713" y="450000"/>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4182"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rgbClr val="00007D"/>
                </a:solidFill>
                <a:latin typeface="Arial" charset="0"/>
              </a:rPr>
              <a:t>1</a:t>
            </a:r>
            <a:r>
              <a:rPr lang="en-US" altLang="ru-RU" sz="1000" b="1" dirty="0" smtClean="0">
                <a:solidFill>
                  <a:srgbClr val="00007D"/>
                </a:solidFill>
                <a:latin typeface="Arial" charset="0"/>
              </a:rPr>
              <a:t>8</a:t>
            </a:r>
            <a:endParaRPr lang="ru-RU" altLang="ru-RU" sz="1000" b="1" dirty="0">
              <a:solidFill>
                <a:srgbClr val="00007D"/>
              </a:solidFill>
              <a:latin typeface="Arial" charset="0"/>
            </a:endParaRPr>
          </a:p>
        </p:txBody>
      </p:sp>
      <p:pic>
        <p:nvPicPr>
          <p:cNvPr id="106" name="Picture 15" descr="Z:\Символ НГУ_4.JPG"/>
          <p:cNvPicPr>
            <a:picLocks noChangeAspect="1" noChangeArrowheads="1"/>
          </p:cNvPicPr>
          <p:nvPr/>
        </p:nvPicPr>
        <p:blipFill>
          <a:blip r:embed="rId49" cstate="print">
            <a:extLst>
              <a:ext uri="{BEBA8EAE-BF5A-486C-A8C5-ECC9F3942E4B}">
                <a14:imgProps xmlns:a14="http://schemas.microsoft.com/office/drawing/2010/main">
                  <a14:imgLayer r:embed="rId50">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43280" y="0"/>
            <a:ext cx="1020339" cy="9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01566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4118"/>
                                        </p:tgtEl>
                                        <p:attrNameLst>
                                          <p:attrName>style.visibility</p:attrName>
                                        </p:attrNameLst>
                                      </p:cBhvr>
                                      <p:to>
                                        <p:strVal val="visible"/>
                                      </p:to>
                                    </p:set>
                                    <p:anim calcmode="lin" valueType="num">
                                      <p:cBhvr additive="base">
                                        <p:cTn id="7" dur="500" fill="hold"/>
                                        <p:tgtEl>
                                          <p:spTgt spid="344118"/>
                                        </p:tgtEl>
                                        <p:attrNameLst>
                                          <p:attrName>ppt_x</p:attrName>
                                        </p:attrNameLst>
                                      </p:cBhvr>
                                      <p:tavLst>
                                        <p:tav tm="0">
                                          <p:val>
                                            <p:strVal val="#ppt_x"/>
                                          </p:val>
                                        </p:tav>
                                        <p:tav tm="100000">
                                          <p:val>
                                            <p:strVal val="#ppt_x"/>
                                          </p:val>
                                        </p:tav>
                                      </p:tavLst>
                                    </p:anim>
                                    <p:anim calcmode="lin" valueType="num">
                                      <p:cBhvr additive="base">
                                        <p:cTn id="8" dur="500" fill="hold"/>
                                        <p:tgtEl>
                                          <p:spTgt spid="344118"/>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4119"/>
                                        </p:tgtEl>
                                        <p:attrNameLst>
                                          <p:attrName>style.visibility</p:attrName>
                                        </p:attrNameLst>
                                      </p:cBhvr>
                                      <p:to>
                                        <p:strVal val="visible"/>
                                      </p:to>
                                    </p:set>
                                    <p:anim calcmode="lin" valueType="num">
                                      <p:cBhvr additive="base">
                                        <p:cTn id="13" dur="500" fill="hold"/>
                                        <p:tgtEl>
                                          <p:spTgt spid="344119"/>
                                        </p:tgtEl>
                                        <p:attrNameLst>
                                          <p:attrName>ppt_x</p:attrName>
                                        </p:attrNameLst>
                                      </p:cBhvr>
                                      <p:tavLst>
                                        <p:tav tm="0">
                                          <p:val>
                                            <p:strVal val="#ppt_x"/>
                                          </p:val>
                                        </p:tav>
                                        <p:tav tm="100000">
                                          <p:val>
                                            <p:strVal val="#ppt_x"/>
                                          </p:val>
                                        </p:tav>
                                      </p:tavLst>
                                    </p:anim>
                                    <p:anim calcmode="lin" valueType="num">
                                      <p:cBhvr additive="base">
                                        <p:cTn id="14" dur="500" fill="hold"/>
                                        <p:tgtEl>
                                          <p:spTgt spid="344119"/>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44120"/>
                                        </p:tgtEl>
                                        <p:attrNameLst>
                                          <p:attrName>style.visibility</p:attrName>
                                        </p:attrNameLst>
                                      </p:cBhvr>
                                      <p:to>
                                        <p:strVal val="visible"/>
                                      </p:to>
                                    </p:set>
                                    <p:anim calcmode="lin" valueType="num">
                                      <p:cBhvr additive="base">
                                        <p:cTn id="19" dur="500" fill="hold"/>
                                        <p:tgtEl>
                                          <p:spTgt spid="344120"/>
                                        </p:tgtEl>
                                        <p:attrNameLst>
                                          <p:attrName>ppt_x</p:attrName>
                                        </p:attrNameLst>
                                      </p:cBhvr>
                                      <p:tavLst>
                                        <p:tav tm="0">
                                          <p:val>
                                            <p:strVal val="#ppt_x"/>
                                          </p:val>
                                        </p:tav>
                                        <p:tav tm="100000">
                                          <p:val>
                                            <p:strVal val="#ppt_x"/>
                                          </p:val>
                                        </p:tav>
                                      </p:tavLst>
                                    </p:anim>
                                    <p:anim calcmode="lin" valueType="num">
                                      <p:cBhvr additive="base">
                                        <p:cTn id="20" dur="500" fill="hold"/>
                                        <p:tgtEl>
                                          <p:spTgt spid="34412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344121"/>
                                        </p:tgtEl>
                                        <p:attrNameLst>
                                          <p:attrName>style.visibility</p:attrName>
                                        </p:attrNameLst>
                                      </p:cBhvr>
                                      <p:to>
                                        <p:strVal val="visible"/>
                                      </p:to>
                                    </p:set>
                                    <p:anim calcmode="lin" valueType="num">
                                      <p:cBhvr additive="base">
                                        <p:cTn id="23" dur="500" fill="hold"/>
                                        <p:tgtEl>
                                          <p:spTgt spid="344121"/>
                                        </p:tgtEl>
                                        <p:attrNameLst>
                                          <p:attrName>ppt_x</p:attrName>
                                        </p:attrNameLst>
                                      </p:cBhvr>
                                      <p:tavLst>
                                        <p:tav tm="0">
                                          <p:val>
                                            <p:strVal val="#ppt_x"/>
                                          </p:val>
                                        </p:tav>
                                        <p:tav tm="100000">
                                          <p:val>
                                            <p:strVal val="#ppt_x"/>
                                          </p:val>
                                        </p:tav>
                                      </p:tavLst>
                                    </p:anim>
                                    <p:anim calcmode="lin" valueType="num">
                                      <p:cBhvr additive="base">
                                        <p:cTn id="24" dur="500" fill="hold"/>
                                        <p:tgtEl>
                                          <p:spTgt spid="344121"/>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44122"/>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4412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412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4412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441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44155"/>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4156"/>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4412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441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441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441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4413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44132"/>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44154"/>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4415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4417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44144"/>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4414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344143"/>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4414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44146"/>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44158"/>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44159"/>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4148"/>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44149"/>
                                        </p:tgtEl>
                                        <p:attrNameLst>
                                          <p:attrName>style.visibility</p:attrName>
                                        </p:attrNameLst>
                                      </p:cBhvr>
                                      <p:to>
                                        <p:strVal val="visible"/>
                                      </p:to>
                                    </p:set>
                                  </p:childTnLst>
                                </p:cTn>
                              </p:par>
                              <p:par>
                                <p:cTn id="85" presetID="35" presetClass="emph" presetSubtype="0" repeatCount="5000" fill="hold" grpId="1" nodeType="withEffect">
                                  <p:stCondLst>
                                    <p:cond delay="0"/>
                                  </p:stCondLst>
                                  <p:childTnLst>
                                    <p:anim calcmode="discrete" valueType="str">
                                      <p:cBhvr>
                                        <p:cTn id="86" dur="1000" fill="hold"/>
                                        <p:tgtEl>
                                          <p:spTgt spid="344129"/>
                                        </p:tgtEl>
                                        <p:attrNameLst>
                                          <p:attrName>style.visibility</p:attrName>
                                        </p:attrNameLst>
                                      </p:cBhvr>
                                      <p:tavLst>
                                        <p:tav tm="0">
                                          <p:val>
                                            <p:strVal val="hidden"/>
                                          </p:val>
                                        </p:tav>
                                        <p:tav tm="50000">
                                          <p:val>
                                            <p:strVal val="visible"/>
                                          </p:val>
                                        </p:tav>
                                      </p:tavLst>
                                    </p:anim>
                                  </p:childTnLst>
                                </p:cTn>
                              </p:par>
                              <p:par>
                                <p:cTn id="87" presetID="35" presetClass="emph" presetSubtype="0" repeatCount="5000" fill="hold" grpId="1" nodeType="withEffect">
                                  <p:stCondLst>
                                    <p:cond delay="0"/>
                                  </p:stCondLst>
                                  <p:childTnLst>
                                    <p:anim calcmode="discrete" valueType="str">
                                      <p:cBhvr>
                                        <p:cTn id="88" dur="1000" fill="hold"/>
                                        <p:tgtEl>
                                          <p:spTgt spid="344146"/>
                                        </p:tgtEl>
                                        <p:attrNameLst>
                                          <p:attrName>style.visibility</p:attrName>
                                        </p:attrNameLst>
                                      </p:cBhvr>
                                      <p:tavLst>
                                        <p:tav tm="0">
                                          <p:val>
                                            <p:strVal val="hidden"/>
                                          </p:val>
                                        </p:tav>
                                        <p:tav tm="50000">
                                          <p:val>
                                            <p:strVal val="visible"/>
                                          </p:val>
                                        </p:tav>
                                      </p:tavLst>
                                    </p:anim>
                                  </p:childTnLst>
                                </p:cTn>
                              </p:par>
                              <p:par>
                                <p:cTn id="89" presetID="1" presetClass="entr" presetSubtype="0" fill="hold" grpId="0" nodeType="withEffect">
                                  <p:stCondLst>
                                    <p:cond delay="0"/>
                                  </p:stCondLst>
                                  <p:childTnLst>
                                    <p:set>
                                      <p:cBhvr>
                                        <p:cTn id="90" dur="1" fill="hold">
                                          <p:stCondLst>
                                            <p:cond delay="0"/>
                                          </p:stCondLst>
                                        </p:cTn>
                                        <p:tgtEl>
                                          <p:spTgt spid="344160"/>
                                        </p:tgtEl>
                                        <p:attrNameLst>
                                          <p:attrName>style.visibility</p:attrName>
                                        </p:attrNameLst>
                                      </p:cBhvr>
                                      <p:to>
                                        <p:strVal val="visible"/>
                                      </p:to>
                                    </p:set>
                                  </p:childTnLst>
                                </p:cTn>
                              </p:par>
                              <p:par>
                                <p:cTn id="91" presetID="0" presetClass="path" presetSubtype="0" accel="50000" decel="50000" fill="hold" nodeType="withEffect">
                                  <p:stCondLst>
                                    <p:cond delay="0"/>
                                  </p:stCondLst>
                                  <p:childTnLst>
                                    <p:animMotion origin="layout" path="M 1.66667E-6 4.81481E-6 L -0.01007 -0.05834 " pathEditMode="relative" rAng="0" ptsTypes="AA">
                                      <p:cBhvr>
                                        <p:cTn id="92" dur="2000" fill="hold"/>
                                        <p:tgtEl>
                                          <p:spTgt spid="344156"/>
                                        </p:tgtEl>
                                        <p:attrNameLst>
                                          <p:attrName>ppt_x</p:attrName>
                                          <p:attrName>ppt_y</p:attrName>
                                        </p:attrNameLst>
                                      </p:cBhvr>
                                      <p:rCtr x="-503" y="-2917"/>
                                    </p:animMotion>
                                  </p:childTnLst>
                                </p:cTn>
                              </p:par>
                              <p:par>
                                <p:cTn id="93" presetID="0" presetClass="path" presetSubtype="0" accel="50000" decel="50000" fill="hold" grpId="1" nodeType="withEffect">
                                  <p:stCondLst>
                                    <p:cond delay="0"/>
                                  </p:stCondLst>
                                  <p:childTnLst>
                                    <p:animMotion origin="layout" path="M 1.38889E-6 7.40741E-6 L -0.00903 -0.06898 " pathEditMode="relative" ptsTypes="AA">
                                      <p:cBhvr>
                                        <p:cTn id="94" dur="2000" fill="hold"/>
                                        <p:tgtEl>
                                          <p:spTgt spid="344155"/>
                                        </p:tgtEl>
                                        <p:attrNameLst>
                                          <p:attrName>ppt_x</p:attrName>
                                          <p:attrName>ppt_y</p:attrName>
                                        </p:attrNameLst>
                                      </p:cBhvr>
                                    </p:animMotion>
                                  </p:childTnLst>
                                </p:cTn>
                              </p:par>
                            </p:childTnLst>
                          </p:cTn>
                        </p:par>
                        <p:par>
                          <p:cTn id="95" fill="hold" nodeType="afterGroup">
                            <p:stCondLst>
                              <p:cond delay="5000"/>
                            </p:stCondLst>
                            <p:childTnLst>
                              <p:par>
                                <p:cTn id="96" presetID="1" presetClass="exit" presetSubtype="0" fill="hold" grpId="1" nodeType="afterEffect">
                                  <p:stCondLst>
                                    <p:cond delay="0"/>
                                  </p:stCondLst>
                                  <p:childTnLst>
                                    <p:set>
                                      <p:cBhvr>
                                        <p:cTn id="97" dur="1" fill="hold">
                                          <p:stCondLst>
                                            <p:cond delay="0"/>
                                          </p:stCondLst>
                                        </p:cTn>
                                        <p:tgtEl>
                                          <p:spTgt spid="344158"/>
                                        </p:tgtEl>
                                        <p:attrNameLst>
                                          <p:attrName>style.visibility</p:attrName>
                                        </p:attrNameLst>
                                      </p:cBhvr>
                                      <p:to>
                                        <p:strVal val="hidden"/>
                                      </p:to>
                                    </p:set>
                                  </p:childTnLst>
                                </p:cTn>
                              </p:par>
                            </p:childTnLst>
                          </p:cTn>
                        </p:par>
                        <p:par>
                          <p:cTn id="98" fill="hold" nodeType="afterGroup">
                            <p:stCondLst>
                              <p:cond delay="5000"/>
                            </p:stCondLst>
                            <p:childTnLst>
                              <p:par>
                                <p:cTn id="99" presetID="1" presetClass="entr" presetSubtype="0" fill="hold" grpId="0" nodeType="afterEffect">
                                  <p:stCondLst>
                                    <p:cond delay="0"/>
                                  </p:stCondLst>
                                  <p:childTnLst>
                                    <p:set>
                                      <p:cBhvr>
                                        <p:cTn id="100" dur="1" fill="hold">
                                          <p:stCondLst>
                                            <p:cond delay="0"/>
                                          </p:stCondLst>
                                        </p:cTn>
                                        <p:tgtEl>
                                          <p:spTgt spid="344161"/>
                                        </p:tgtEl>
                                        <p:attrNameLst>
                                          <p:attrName>style.visibility</p:attrName>
                                        </p:attrNameLst>
                                      </p:cBhvr>
                                      <p:to>
                                        <p:strVal val="visible"/>
                                      </p:to>
                                    </p:set>
                                  </p:childTnLst>
                                </p:cTn>
                              </p:par>
                              <p:par>
                                <p:cTn id="101" presetID="1" presetClass="exit" presetSubtype="0" fill="hold" grpId="2" nodeType="withEffect">
                                  <p:stCondLst>
                                    <p:cond delay="0"/>
                                  </p:stCondLst>
                                  <p:childTnLst>
                                    <p:set>
                                      <p:cBhvr>
                                        <p:cTn id="102" dur="1" fill="hold">
                                          <p:stCondLst>
                                            <p:cond delay="0"/>
                                          </p:stCondLst>
                                        </p:cTn>
                                        <p:tgtEl>
                                          <p:spTgt spid="344155"/>
                                        </p:tgtEl>
                                        <p:attrNameLst>
                                          <p:attrName>style.visibility</p:attrName>
                                        </p:attrNameLst>
                                      </p:cBhvr>
                                      <p:to>
                                        <p:strVal val="hidden"/>
                                      </p:to>
                                    </p:set>
                                  </p:childTnLst>
                                </p:cTn>
                              </p:par>
                              <p:par>
                                <p:cTn id="103" presetID="1" presetClass="entr" presetSubtype="0" fill="hold" grpId="0" nodeType="withEffect">
                                  <p:stCondLst>
                                    <p:cond delay="0"/>
                                  </p:stCondLst>
                                  <p:childTnLst>
                                    <p:set>
                                      <p:cBhvr>
                                        <p:cTn id="104" dur="1" fill="hold">
                                          <p:stCondLst>
                                            <p:cond delay="0"/>
                                          </p:stCondLst>
                                        </p:cTn>
                                        <p:tgtEl>
                                          <p:spTgt spid="344162"/>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44166"/>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44165"/>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4416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44164"/>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 presetClass="entr" presetSubtype="4" fill="hold" grpId="0" nodeType="clickEffect">
                                  <p:stCondLst>
                                    <p:cond delay="0"/>
                                  </p:stCondLst>
                                  <p:childTnLst>
                                    <p:set>
                                      <p:cBhvr>
                                        <p:cTn id="116" dur="1" fill="hold">
                                          <p:stCondLst>
                                            <p:cond delay="0"/>
                                          </p:stCondLst>
                                        </p:cTn>
                                        <p:tgtEl>
                                          <p:spTgt spid="344150"/>
                                        </p:tgtEl>
                                        <p:attrNameLst>
                                          <p:attrName>style.visibility</p:attrName>
                                        </p:attrNameLst>
                                      </p:cBhvr>
                                      <p:to>
                                        <p:strVal val="visible"/>
                                      </p:to>
                                    </p:set>
                                    <p:anim calcmode="lin" valueType="num">
                                      <p:cBhvr additive="base">
                                        <p:cTn id="117" dur="500" fill="hold"/>
                                        <p:tgtEl>
                                          <p:spTgt spid="344150"/>
                                        </p:tgtEl>
                                        <p:attrNameLst>
                                          <p:attrName>ppt_x</p:attrName>
                                        </p:attrNameLst>
                                      </p:cBhvr>
                                      <p:tavLst>
                                        <p:tav tm="0">
                                          <p:val>
                                            <p:strVal val="#ppt_x"/>
                                          </p:val>
                                        </p:tav>
                                        <p:tav tm="100000">
                                          <p:val>
                                            <p:strVal val="#ppt_x"/>
                                          </p:val>
                                        </p:tav>
                                      </p:tavLst>
                                    </p:anim>
                                    <p:anim calcmode="lin" valueType="num">
                                      <p:cBhvr additive="base">
                                        <p:cTn id="118" dur="500" fill="hold"/>
                                        <p:tgtEl>
                                          <p:spTgt spid="344150"/>
                                        </p:tgtEl>
                                        <p:attrNameLst>
                                          <p:attrName>ppt_y</p:attrName>
                                        </p:attrNameLst>
                                      </p:cBhvr>
                                      <p:tavLst>
                                        <p:tav tm="0">
                                          <p:val>
                                            <p:strVal val="1+#ppt_h/2"/>
                                          </p:val>
                                        </p:tav>
                                        <p:tav tm="100000">
                                          <p:val>
                                            <p:strVal val="#ppt_y"/>
                                          </p:val>
                                        </p:tav>
                                      </p:tavLst>
                                    </p:anim>
                                  </p:childTnLst>
                                </p:cTn>
                              </p:par>
                              <p:par>
                                <p:cTn id="119" presetID="2" presetClass="entr" presetSubtype="4" fill="hold" grpId="0" nodeType="withEffect">
                                  <p:stCondLst>
                                    <p:cond delay="0"/>
                                  </p:stCondLst>
                                  <p:childTnLst>
                                    <p:set>
                                      <p:cBhvr>
                                        <p:cTn id="120" dur="1" fill="hold">
                                          <p:stCondLst>
                                            <p:cond delay="0"/>
                                          </p:stCondLst>
                                        </p:cTn>
                                        <p:tgtEl>
                                          <p:spTgt spid="344152"/>
                                        </p:tgtEl>
                                        <p:attrNameLst>
                                          <p:attrName>style.visibility</p:attrName>
                                        </p:attrNameLst>
                                      </p:cBhvr>
                                      <p:to>
                                        <p:strVal val="visible"/>
                                      </p:to>
                                    </p:set>
                                    <p:anim calcmode="lin" valueType="num">
                                      <p:cBhvr additive="base">
                                        <p:cTn id="121" dur="500" fill="hold"/>
                                        <p:tgtEl>
                                          <p:spTgt spid="344152"/>
                                        </p:tgtEl>
                                        <p:attrNameLst>
                                          <p:attrName>ppt_x</p:attrName>
                                        </p:attrNameLst>
                                      </p:cBhvr>
                                      <p:tavLst>
                                        <p:tav tm="0">
                                          <p:val>
                                            <p:strVal val="#ppt_x"/>
                                          </p:val>
                                        </p:tav>
                                        <p:tav tm="100000">
                                          <p:val>
                                            <p:strVal val="#ppt_x"/>
                                          </p:val>
                                        </p:tav>
                                      </p:tavLst>
                                    </p:anim>
                                    <p:anim calcmode="lin" valueType="num">
                                      <p:cBhvr additive="base">
                                        <p:cTn id="122" dur="500" fill="hold"/>
                                        <p:tgtEl>
                                          <p:spTgt spid="344152"/>
                                        </p:tgtEl>
                                        <p:attrNameLst>
                                          <p:attrName>ppt_y</p:attrName>
                                        </p:attrNameLst>
                                      </p:cBhvr>
                                      <p:tavLst>
                                        <p:tav tm="0">
                                          <p:val>
                                            <p:strVal val="1+#ppt_h/2"/>
                                          </p:val>
                                        </p:tav>
                                        <p:tav tm="100000">
                                          <p:val>
                                            <p:strVal val="#ppt_y"/>
                                          </p:val>
                                        </p:tav>
                                      </p:tavLst>
                                    </p:anim>
                                  </p:childTnLst>
                                </p:cTn>
                              </p:par>
                              <p:par>
                                <p:cTn id="123" presetID="2" presetClass="entr" presetSubtype="4" fill="hold" nodeType="withEffect">
                                  <p:stCondLst>
                                    <p:cond delay="0"/>
                                  </p:stCondLst>
                                  <p:childTnLst>
                                    <p:set>
                                      <p:cBhvr>
                                        <p:cTn id="124" dur="1" fill="hold">
                                          <p:stCondLst>
                                            <p:cond delay="0"/>
                                          </p:stCondLst>
                                        </p:cTn>
                                        <p:tgtEl>
                                          <p:spTgt spid="344153"/>
                                        </p:tgtEl>
                                        <p:attrNameLst>
                                          <p:attrName>style.visibility</p:attrName>
                                        </p:attrNameLst>
                                      </p:cBhvr>
                                      <p:to>
                                        <p:strVal val="visible"/>
                                      </p:to>
                                    </p:set>
                                    <p:anim calcmode="lin" valueType="num">
                                      <p:cBhvr additive="base">
                                        <p:cTn id="125" dur="500" fill="hold"/>
                                        <p:tgtEl>
                                          <p:spTgt spid="344153"/>
                                        </p:tgtEl>
                                        <p:attrNameLst>
                                          <p:attrName>ppt_x</p:attrName>
                                        </p:attrNameLst>
                                      </p:cBhvr>
                                      <p:tavLst>
                                        <p:tav tm="0">
                                          <p:val>
                                            <p:strVal val="#ppt_x"/>
                                          </p:val>
                                        </p:tav>
                                        <p:tav tm="100000">
                                          <p:val>
                                            <p:strVal val="#ppt_x"/>
                                          </p:val>
                                        </p:tav>
                                      </p:tavLst>
                                    </p:anim>
                                    <p:anim calcmode="lin" valueType="num">
                                      <p:cBhvr additive="base">
                                        <p:cTn id="126" dur="500" fill="hold"/>
                                        <p:tgtEl>
                                          <p:spTgt spid="344153"/>
                                        </p:tgtEl>
                                        <p:attrNameLst>
                                          <p:attrName>ppt_y</p:attrName>
                                        </p:attrNameLst>
                                      </p:cBhvr>
                                      <p:tavLst>
                                        <p:tav tm="0">
                                          <p:val>
                                            <p:strVal val="1+#ppt_h/2"/>
                                          </p:val>
                                        </p:tav>
                                        <p:tav tm="100000">
                                          <p:val>
                                            <p:strVal val="#ppt_y"/>
                                          </p:val>
                                        </p:tav>
                                      </p:tavLst>
                                    </p:anim>
                                  </p:childTnLst>
                                </p:cTn>
                              </p:par>
                              <p:par>
                                <p:cTn id="127" presetID="1" presetClass="entr" presetSubtype="0" fill="hold" nodeType="withEffect">
                                  <p:stCondLst>
                                    <p:cond delay="0"/>
                                  </p:stCondLst>
                                  <p:childTnLst>
                                    <p:set>
                                      <p:cBhvr>
                                        <p:cTn id="128" dur="1" fill="hold">
                                          <p:stCondLst>
                                            <p:cond delay="0"/>
                                          </p:stCondLst>
                                        </p:cTn>
                                        <p:tgtEl>
                                          <p:spTgt spid="344174"/>
                                        </p:tgtEl>
                                        <p:attrNameLst>
                                          <p:attrName>style.visibility</p:attrName>
                                        </p:attrNameLst>
                                      </p:cBhvr>
                                      <p:to>
                                        <p:strVal val="visible"/>
                                      </p:to>
                                    </p:set>
                                  </p:childTnLst>
                                </p:cTn>
                              </p:par>
                              <p:par>
                                <p:cTn id="129" presetID="2" presetClass="entr" presetSubtype="4" fill="hold" grpId="0" nodeType="withEffect">
                                  <p:stCondLst>
                                    <p:cond delay="0"/>
                                  </p:stCondLst>
                                  <p:childTnLst>
                                    <p:set>
                                      <p:cBhvr>
                                        <p:cTn id="130" dur="1" fill="hold">
                                          <p:stCondLst>
                                            <p:cond delay="0"/>
                                          </p:stCondLst>
                                        </p:cTn>
                                        <p:tgtEl>
                                          <p:spTgt spid="344175"/>
                                        </p:tgtEl>
                                        <p:attrNameLst>
                                          <p:attrName>style.visibility</p:attrName>
                                        </p:attrNameLst>
                                      </p:cBhvr>
                                      <p:to>
                                        <p:strVal val="visible"/>
                                      </p:to>
                                    </p:set>
                                    <p:anim calcmode="lin" valueType="num">
                                      <p:cBhvr additive="base">
                                        <p:cTn id="131" dur="500" fill="hold"/>
                                        <p:tgtEl>
                                          <p:spTgt spid="344175"/>
                                        </p:tgtEl>
                                        <p:attrNameLst>
                                          <p:attrName>ppt_x</p:attrName>
                                        </p:attrNameLst>
                                      </p:cBhvr>
                                      <p:tavLst>
                                        <p:tav tm="0">
                                          <p:val>
                                            <p:strVal val="#ppt_x"/>
                                          </p:val>
                                        </p:tav>
                                        <p:tav tm="100000">
                                          <p:val>
                                            <p:strVal val="#ppt_x"/>
                                          </p:val>
                                        </p:tav>
                                      </p:tavLst>
                                    </p:anim>
                                    <p:anim calcmode="lin" valueType="num">
                                      <p:cBhvr additive="base">
                                        <p:cTn id="132" dur="500" fill="hold"/>
                                        <p:tgtEl>
                                          <p:spTgt spid="344175"/>
                                        </p:tgtEl>
                                        <p:attrNameLst>
                                          <p:attrName>ppt_y</p:attrName>
                                        </p:attrNameLst>
                                      </p:cBhvr>
                                      <p:tavLst>
                                        <p:tav tm="0">
                                          <p:val>
                                            <p:strVal val="1+#ppt_h/2"/>
                                          </p:val>
                                        </p:tav>
                                        <p:tav tm="100000">
                                          <p:val>
                                            <p:strVal val="#ppt_y"/>
                                          </p:val>
                                        </p:tav>
                                      </p:tavLst>
                                    </p:anim>
                                  </p:childTnLst>
                                </p:cTn>
                              </p:par>
                              <p:par>
                                <p:cTn id="133" presetID="2" presetClass="entr" presetSubtype="4" fill="hold" nodeType="withEffect">
                                  <p:stCondLst>
                                    <p:cond delay="0"/>
                                  </p:stCondLst>
                                  <p:childTnLst>
                                    <p:set>
                                      <p:cBhvr>
                                        <p:cTn id="134" dur="1" fill="hold">
                                          <p:stCondLst>
                                            <p:cond delay="0"/>
                                          </p:stCondLst>
                                        </p:cTn>
                                        <p:tgtEl>
                                          <p:spTgt spid="344176"/>
                                        </p:tgtEl>
                                        <p:attrNameLst>
                                          <p:attrName>style.visibility</p:attrName>
                                        </p:attrNameLst>
                                      </p:cBhvr>
                                      <p:to>
                                        <p:strVal val="visible"/>
                                      </p:to>
                                    </p:set>
                                    <p:anim calcmode="lin" valueType="num">
                                      <p:cBhvr additive="base">
                                        <p:cTn id="135" dur="500" fill="hold"/>
                                        <p:tgtEl>
                                          <p:spTgt spid="344176"/>
                                        </p:tgtEl>
                                        <p:attrNameLst>
                                          <p:attrName>ppt_x</p:attrName>
                                        </p:attrNameLst>
                                      </p:cBhvr>
                                      <p:tavLst>
                                        <p:tav tm="0">
                                          <p:val>
                                            <p:strVal val="#ppt_x"/>
                                          </p:val>
                                        </p:tav>
                                        <p:tav tm="100000">
                                          <p:val>
                                            <p:strVal val="#ppt_x"/>
                                          </p:val>
                                        </p:tav>
                                      </p:tavLst>
                                    </p:anim>
                                    <p:anim calcmode="lin" valueType="num">
                                      <p:cBhvr additive="base">
                                        <p:cTn id="136" dur="500" fill="hold"/>
                                        <p:tgtEl>
                                          <p:spTgt spid="34417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18" grpId="0"/>
      <p:bldP spid="344119" grpId="0"/>
      <p:bldP spid="344120" grpId="0"/>
      <p:bldP spid="344122" grpId="0"/>
      <p:bldP spid="344124" grpId="0" animBg="1"/>
      <p:bldP spid="344126" grpId="0" animBg="1"/>
      <p:bldP spid="344128" grpId="0"/>
      <p:bldP spid="344129" grpId="0" animBg="1"/>
      <p:bldP spid="344129" grpId="1" animBg="1"/>
      <p:bldP spid="344130" grpId="0" animBg="1"/>
      <p:bldP spid="344131" grpId="0"/>
      <p:bldP spid="344143" grpId="0" animBg="1"/>
      <p:bldP spid="344144" grpId="0"/>
      <p:bldP spid="344145" grpId="0" animBg="1"/>
      <p:bldP spid="344146" grpId="0" animBg="1"/>
      <p:bldP spid="344146" grpId="1" animBg="1"/>
      <p:bldP spid="344148" grpId="0"/>
      <p:bldP spid="344150" grpId="0" animBg="1"/>
      <p:bldP spid="344152" grpId="0"/>
      <p:bldP spid="344154" grpId="0" animBg="1"/>
      <p:bldP spid="344155" grpId="0" animBg="1"/>
      <p:bldP spid="344155" grpId="1" animBg="1"/>
      <p:bldP spid="344155" grpId="2" animBg="1"/>
      <p:bldP spid="344158" grpId="0" animBg="1"/>
      <p:bldP spid="344158" grpId="1" animBg="1"/>
      <p:bldP spid="344160" grpId="0" animBg="1"/>
      <p:bldP spid="344161" grpId="0" animBg="1"/>
      <p:bldP spid="344162" grpId="0" animBg="1"/>
      <p:bldP spid="344163" grpId="0" animBg="1"/>
      <p:bldP spid="344164" grpId="0" animBg="1"/>
      <p:bldP spid="344165" grpId="0" animBg="1"/>
      <p:bldP spid="34417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9"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dirty="0">
              <a:solidFill>
                <a:srgbClr val="000000"/>
              </a:solidFill>
              <a:latin typeface="Arial" charset="0"/>
            </a:endParaRPr>
          </a:p>
        </p:txBody>
      </p:sp>
      <p:pic>
        <p:nvPicPr>
          <p:cNvPr id="3081" name="Picture 15" descr="Z:\Символ НГУ_4.JPG"/>
          <p:cNvPicPr>
            <a:picLocks noChangeAspect="1" noChangeArrowheads="1"/>
          </p:cNvPicPr>
          <p:nvPr/>
        </p:nvPicPr>
        <p:blipFill>
          <a:blip r:embed="rId3" cstate="print">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65622" y="152400"/>
            <a:ext cx="1020339" cy="900000"/>
          </a:xfrm>
          <a:prstGeom prst="rect">
            <a:avLst/>
          </a:prstGeom>
          <a:solidFill>
            <a:srgbClr val="FF0000"/>
          </a:solidFill>
          <a:ln>
            <a:noFill/>
          </a:ln>
          <a:extLst/>
        </p:spPr>
      </p:pic>
      <p:sp>
        <p:nvSpPr>
          <p:cNvPr id="3" name="Подзаголовок 2"/>
          <p:cNvSpPr>
            <a:spLocks noGrp="1"/>
          </p:cNvSpPr>
          <p:nvPr>
            <p:ph type="subTitle" idx="1"/>
          </p:nvPr>
        </p:nvSpPr>
        <p:spPr>
          <a:xfrm>
            <a:off x="735791" y="718544"/>
            <a:ext cx="7740000" cy="5544000"/>
          </a:xfrm>
        </p:spPr>
        <p:txBody>
          <a:bodyPr>
            <a:normAutofit fontScale="25000" lnSpcReduction="20000"/>
          </a:bodyPr>
          <a:lstStyle/>
          <a:p>
            <a:r>
              <a:rPr lang="en-US" sz="5600" b="1" dirty="0">
                <a:solidFill>
                  <a:schemeClr val="tx1"/>
                </a:solidFill>
              </a:rPr>
              <a:t>STUDY UNIT DISCRIPTION</a:t>
            </a:r>
            <a:endParaRPr lang="ru-RU" sz="5600" dirty="0">
              <a:solidFill>
                <a:schemeClr val="tx1"/>
              </a:solidFill>
            </a:endParaRPr>
          </a:p>
          <a:p>
            <a:pPr algn="just"/>
            <a:r>
              <a:rPr lang="en-US" sz="4000" b="1" dirty="0">
                <a:solidFill>
                  <a:schemeClr val="tx1"/>
                </a:solidFill>
              </a:rPr>
              <a:t> </a:t>
            </a:r>
            <a:endParaRPr lang="ru-RU" sz="4000" dirty="0">
              <a:solidFill>
                <a:schemeClr val="tx1"/>
              </a:solidFill>
            </a:endParaRPr>
          </a:p>
          <a:p>
            <a:pPr algn="just"/>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TITLE	</a:t>
            </a:r>
            <a:r>
              <a:rPr lang="uk-UA" sz="4800" b="1" dirty="0">
                <a:solidFill>
                  <a:schemeClr val="tx1"/>
                </a:solidFill>
                <a:latin typeface="Arial" panose="020B0604020202020204" pitchFamily="34" charset="0"/>
                <a:cs typeface="Arial" panose="020B0604020202020204" pitchFamily="34" charset="0"/>
              </a:rPr>
              <a:t>	</a:t>
            </a:r>
            <a:r>
              <a:rPr lang="en-US" sz="4800" b="1" dirty="0">
                <a:solidFill>
                  <a:schemeClr val="tx1"/>
                </a:solidFill>
                <a:latin typeface="Arial" panose="020B0604020202020204" pitchFamily="34" charset="0"/>
                <a:cs typeface="Arial" panose="020B0604020202020204" pitchFamily="34" charset="0"/>
              </a:rPr>
              <a:t>Theoretical </a:t>
            </a:r>
            <a:r>
              <a:rPr lang="en-US" sz="4800" b="1" dirty="0" smtClean="0">
                <a:solidFill>
                  <a:schemeClr val="tx1"/>
                </a:solidFill>
                <a:latin typeface="Arial" panose="020B0604020202020204" pitchFamily="34" charset="0"/>
                <a:cs typeface="Arial" panose="020B0604020202020204" pitchFamily="34" charset="0"/>
              </a:rPr>
              <a:t>Mechanics</a:t>
            </a:r>
          </a:p>
          <a:p>
            <a:pPr algn="just"/>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ECTS </a:t>
            </a:r>
            <a:r>
              <a:rPr lang="en-US" sz="4800" b="1" dirty="0" smtClean="0">
                <a:solidFill>
                  <a:schemeClr val="tx1"/>
                </a:solidFill>
                <a:latin typeface="Arial" panose="020B0604020202020204" pitchFamily="34" charset="0"/>
                <a:cs typeface="Arial" panose="020B0604020202020204" pitchFamily="34" charset="0"/>
              </a:rPr>
              <a:t>CREDITS  </a:t>
            </a:r>
            <a:r>
              <a:rPr lang="uk-UA" sz="4800" b="1" dirty="0">
                <a:solidFill>
                  <a:schemeClr val="tx1"/>
                </a:solidFill>
                <a:latin typeface="Arial" panose="020B0604020202020204" pitchFamily="34" charset="0"/>
                <a:cs typeface="Arial" panose="020B0604020202020204" pitchFamily="34" charset="0"/>
              </a:rPr>
              <a:t>	</a:t>
            </a:r>
            <a:r>
              <a:rPr lang="en-US" sz="4800" b="1" dirty="0" smtClean="0">
                <a:solidFill>
                  <a:schemeClr val="tx1"/>
                </a:solidFill>
                <a:latin typeface="Arial" panose="020B0604020202020204" pitchFamily="34" charset="0"/>
                <a:cs typeface="Arial" panose="020B0604020202020204" pitchFamily="34" charset="0"/>
              </a:rPr>
              <a:t>6</a:t>
            </a:r>
          </a:p>
          <a:p>
            <a:pPr algn="just"/>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DEPARTMENT	Structural, Theoretical and Applied </a:t>
            </a:r>
            <a:r>
              <a:rPr lang="en-US" sz="4800" b="1" dirty="0" smtClean="0">
                <a:solidFill>
                  <a:schemeClr val="tx1"/>
                </a:solidFill>
                <a:latin typeface="Arial" panose="020B0604020202020204" pitchFamily="34" charset="0"/>
                <a:cs typeface="Arial" panose="020B0604020202020204" pitchFamily="34" charset="0"/>
              </a:rPr>
              <a:t>Mechanics</a:t>
            </a:r>
          </a:p>
          <a:p>
            <a:pPr algn="just"/>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LEVEL	 2-nd Year in Modular Underground </a:t>
            </a:r>
            <a:r>
              <a:rPr lang="en-US" sz="4800" b="1" dirty="0" smtClean="0">
                <a:solidFill>
                  <a:schemeClr val="tx1"/>
                </a:solidFill>
                <a:latin typeface="Arial" panose="020B0604020202020204" pitchFamily="34" charset="0"/>
                <a:cs typeface="Arial" panose="020B0604020202020204" pitchFamily="34" charset="0"/>
              </a:rPr>
              <a:t>Course</a:t>
            </a:r>
          </a:p>
          <a:p>
            <a:pPr algn="just"/>
            <a:r>
              <a:rPr lang="en-US" sz="4800" b="1" dirty="0" smtClean="0">
                <a:solidFill>
                  <a:schemeClr val="tx1"/>
                </a:solidFill>
                <a:latin typeface="Arial" panose="020B0604020202020204" pitchFamily="34" charset="0"/>
                <a:cs typeface="Arial" panose="020B0604020202020204" pitchFamily="34" charset="0"/>
              </a:rPr>
              <a:t> </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DESCRIPTION</a:t>
            </a:r>
            <a:r>
              <a:rPr lang="uk-UA" sz="4800" b="1" dirty="0">
                <a:solidFill>
                  <a:schemeClr val="tx1"/>
                </a:solidFill>
                <a:latin typeface="Arial" panose="020B0604020202020204" pitchFamily="34" charset="0"/>
                <a:cs typeface="Arial" panose="020B0604020202020204" pitchFamily="34" charset="0"/>
              </a:rPr>
              <a:t>	</a:t>
            </a:r>
            <a:r>
              <a:rPr lang="en-US" sz="4800" b="1" dirty="0">
                <a:solidFill>
                  <a:schemeClr val="tx1"/>
                </a:solidFill>
                <a:latin typeface="Arial" panose="020B0604020202020204" pitchFamily="34" charset="0"/>
                <a:cs typeface="Arial" panose="020B0604020202020204" pitchFamily="34" charset="0"/>
              </a:rPr>
              <a:t>Statics: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Basic</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Concepts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and</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Principles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of</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Statics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Constraints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and</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Their</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Reactions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Concurrent</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System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Conditions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the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Equilibrium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of</a:t>
            </a:r>
            <a:r>
              <a:rPr lang="uk-UA" sz="4800" b="1" dirty="0">
                <a:solidFill>
                  <a:schemeClr val="tx1"/>
                </a:solidFill>
                <a:latin typeface="Arial" panose="020B0604020202020204" pitchFamily="34" charset="0"/>
                <a:cs typeface="Arial" panose="020B0604020202020204" pitchFamily="34" charset="0"/>
              </a:rPr>
              <a:t> a </a:t>
            </a:r>
            <a:r>
              <a:rPr lang="uk-UA" sz="4800" b="1" dirty="0" err="1">
                <a:solidFill>
                  <a:schemeClr val="tx1"/>
                </a:solidFill>
                <a:latin typeface="Arial" panose="020B0604020202020204" pitchFamily="34" charset="0"/>
                <a:cs typeface="Arial" panose="020B0604020202020204" pitchFamily="34" charset="0"/>
              </a:rPr>
              <a:t>Concurrent</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System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Coplanar</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System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Moment</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of</a:t>
            </a:r>
            <a:r>
              <a:rPr lang="uk-UA" sz="4800" b="1" dirty="0">
                <a:solidFill>
                  <a:schemeClr val="tx1"/>
                </a:solidFill>
                <a:latin typeface="Arial" panose="020B0604020202020204" pitchFamily="34" charset="0"/>
                <a:cs typeface="Arial" panose="020B0604020202020204" pitchFamily="34" charset="0"/>
              </a:rPr>
              <a:t> a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About</a:t>
            </a:r>
            <a:r>
              <a:rPr lang="uk-UA" sz="4800" b="1" dirty="0">
                <a:solidFill>
                  <a:schemeClr val="tx1"/>
                </a:solidFill>
                <a:latin typeface="Arial" panose="020B0604020202020204" pitchFamily="34" charset="0"/>
                <a:cs typeface="Arial" panose="020B0604020202020204" pitchFamily="34" charset="0"/>
              </a:rPr>
              <a:t> a </a:t>
            </a:r>
            <a:r>
              <a:rPr lang="uk-UA" sz="4800" b="1" dirty="0" err="1">
                <a:solidFill>
                  <a:schemeClr val="tx1"/>
                </a:solidFill>
                <a:latin typeface="Arial" panose="020B0604020202020204" pitchFamily="34" charset="0"/>
                <a:cs typeface="Arial" panose="020B0604020202020204" pitchFamily="34" charset="0"/>
              </a:rPr>
              <a:t>Point</a:t>
            </a:r>
            <a:r>
              <a:rPr lang="uk-UA" sz="4800" b="1" dirty="0">
                <a:solidFill>
                  <a:schemeClr val="tx1"/>
                </a:solidFill>
                <a:latin typeface="Arial" panose="020B0604020202020204" pitchFamily="34" charset="0"/>
                <a:cs typeface="Arial" panose="020B0604020202020204" pitchFamily="34" charset="0"/>
              </a:rPr>
              <a:t>. A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Couple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Plane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Trusses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Stability</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of</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Equilibrium</a:t>
            </a:r>
            <a:r>
              <a:rPr lang="en-US"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Arbitrary</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System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in</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Space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Equilibrium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Equations</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Arbitrary</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Force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System</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Centre</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of</a:t>
            </a:r>
            <a:r>
              <a:rPr lang="uk-UA" sz="4800" b="1" dirty="0">
                <a:solidFill>
                  <a:schemeClr val="tx1"/>
                </a:solidFill>
                <a:latin typeface="Arial" panose="020B0604020202020204" pitchFamily="34" charset="0"/>
                <a:cs typeface="Arial" panose="020B0604020202020204" pitchFamily="34" charset="0"/>
              </a:rPr>
              <a:t> </a:t>
            </a:r>
            <a:r>
              <a:rPr lang="uk-UA" sz="4800" b="1" dirty="0" err="1">
                <a:solidFill>
                  <a:schemeClr val="tx1"/>
                </a:solidFill>
                <a:latin typeface="Arial" panose="020B0604020202020204" pitchFamily="34" charset="0"/>
                <a:cs typeface="Arial" panose="020B0604020202020204" pitchFamily="34" charset="0"/>
              </a:rPr>
              <a:t>Gravity</a:t>
            </a:r>
            <a:r>
              <a:rPr lang="uk-UA" sz="4800" b="1" dirty="0">
                <a:solidFill>
                  <a:schemeClr val="tx1"/>
                </a:solidFill>
                <a:latin typeface="Arial" panose="020B0604020202020204" pitchFamily="34" charset="0"/>
                <a:cs typeface="Arial" panose="020B0604020202020204" pitchFamily="34" charset="0"/>
              </a:rPr>
              <a:t>. </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Kinematics: Kinematics of a Particle. Methods of Describing Motion. Velocity and Acceleration of a Particle. Some Special Cases of Particle Motion. Kinematics of a Rigid Body. Translational Motion. </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Rotational Motion. Plane Motion. Resultant Motion of a Particle. </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Resultant Motion of a Body.</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Dynamics: Laws of Dynamics. Differential Equations of Motion for a Particle and Their Integration. Vibration of a Particle. Free Harmonic Motion. Damped Vibration. Damped Forced Vibrations. Resonance.</a:t>
            </a:r>
            <a:endParaRPr lang="ru-RU" sz="4800" b="1" dirty="0">
              <a:solidFill>
                <a:schemeClr val="tx1"/>
              </a:solidFill>
              <a:latin typeface="Arial" panose="020B0604020202020204" pitchFamily="34" charset="0"/>
              <a:cs typeface="Arial" panose="020B0604020202020204" pitchFamily="34" charset="0"/>
            </a:endParaRPr>
          </a:p>
          <a:p>
            <a:pPr algn="just"/>
            <a:r>
              <a:rPr lang="en-US" sz="4800" b="1" dirty="0">
                <a:solidFill>
                  <a:schemeClr val="tx1"/>
                </a:solidFill>
                <a:latin typeface="Arial" panose="020B0604020202020204" pitchFamily="34" charset="0"/>
                <a:cs typeface="Arial" panose="020B0604020202020204" pitchFamily="34" charset="0"/>
              </a:rPr>
              <a:t>Dynamics of a System. Linear Momentum. Impulse of a Force. Theorem of the Motion of a Center of Mass. Theorem of the Change in Linear Momentum. Angular Momentum. Theorem of the Change in the Angular Momentum. Moment of Inertia of a Body about an Axis. Differential equation of Rotational Motion of a Body. Work Done by a Force. Power. Kinetic Energy. Theorem of the Change in the Kinetic Energy. Potential Energy of a System. Dynamics of Translational and Rotational Motion of a Rigid Body. Compound Pendulum. Dynamics of a Plane Motion of a Rigid Body. </a:t>
            </a:r>
            <a:r>
              <a:rPr lang="en-US" sz="4800" b="1" dirty="0" err="1">
                <a:solidFill>
                  <a:schemeClr val="tx1"/>
                </a:solidFill>
                <a:latin typeface="Arial" panose="020B0604020202020204" pitchFamily="34" charset="0"/>
                <a:cs typeface="Arial" panose="020B0604020202020204" pitchFamily="34" charset="0"/>
              </a:rPr>
              <a:t>D’Alembert’s</a:t>
            </a:r>
            <a:r>
              <a:rPr lang="en-US" sz="4800" b="1" dirty="0">
                <a:solidFill>
                  <a:schemeClr val="tx1"/>
                </a:solidFill>
                <a:latin typeface="Arial" panose="020B0604020202020204" pitchFamily="34" charset="0"/>
                <a:cs typeface="Arial" panose="020B0604020202020204" pitchFamily="34" charset="0"/>
              </a:rPr>
              <a:t> Principle. Analytical Mechanics. Generalized Coordinates. Virtual Displacements of a System. Degrees of Freedom. The Principle of Virtual Work. The General Equation of Dynamics. Generalized Forces. Lagrange’s Equations. </a:t>
            </a:r>
            <a:endParaRPr lang="ru-RU" sz="4800" b="1" dirty="0">
              <a:solidFill>
                <a:schemeClr val="tx1"/>
              </a:solidFill>
              <a:latin typeface="Arial" panose="020B0604020202020204" pitchFamily="34" charset="0"/>
              <a:cs typeface="Arial" panose="020B0604020202020204" pitchFamily="34" charset="0"/>
            </a:endParaRPr>
          </a:p>
          <a:p>
            <a:pPr algn="just"/>
            <a:r>
              <a:rPr lang="ru-RU" sz="4800" b="1" dirty="0">
                <a:solidFill>
                  <a:srgbClr val="002060"/>
                </a:solidFill>
                <a:latin typeface="Arial" panose="020B0604020202020204" pitchFamily="34" charset="0"/>
                <a:cs typeface="Arial" panose="020B0604020202020204" pitchFamily="34" charset="0"/>
              </a:rPr>
              <a:t> </a:t>
            </a: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sz="4000" dirty="0">
                <a:latin typeface="Arial" panose="020B0604020202020204" pitchFamily="34" charset="0"/>
                <a:cs typeface="Arial" panose="020B0604020202020204" pitchFamily="34" charset="0"/>
              </a:rPr>
              <a:t> </a:t>
            </a:r>
            <a:endParaRPr lang="ru-RU" sz="4000" dirty="0">
              <a:latin typeface="Arial" panose="020B0604020202020204" pitchFamily="34" charset="0"/>
              <a:cs typeface="Arial" panose="020B0604020202020204" pitchFamily="34" charset="0"/>
            </a:endParaRPr>
          </a:p>
          <a:p>
            <a:r>
              <a:rPr lang="en-US" dirty="0"/>
              <a:t> </a:t>
            </a:r>
            <a:endParaRPr lang="ru-RU" dirty="0"/>
          </a:p>
        </p:txBody>
      </p:sp>
      <p:sp>
        <p:nvSpPr>
          <p:cNvPr id="5" name="Oval 2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v</a:t>
            </a:r>
            <a:endParaRPr lang="ru-RU" sz="1000" b="1" dirty="0">
              <a:solidFill>
                <a:srgbClr val="00007D"/>
              </a:solidFill>
              <a:latin typeface="Arial" charset="0"/>
              <a:cs typeface="Arial" charset="0"/>
            </a:endParaRPr>
          </a:p>
        </p:txBody>
      </p:sp>
    </p:spTree>
    <p:extLst>
      <p:ext uri="{BB962C8B-B14F-4D97-AF65-F5344CB8AC3E}">
        <p14:creationId xmlns:p14="http://schemas.microsoft.com/office/powerpoint/2010/main" val="3258341029"/>
      </p:ext>
    </p:extLst>
  </p:cSld>
  <p:clrMapOvr>
    <a:masterClrMapping/>
  </p:clrMapOvr>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135" name="AutoShape 47"/>
          <p:cNvSpPr>
            <a:spLocks noChangeArrowheads="1"/>
          </p:cNvSpPr>
          <p:nvPr/>
        </p:nvSpPr>
        <p:spPr bwMode="auto">
          <a:xfrm>
            <a:off x="7277100" y="5581650"/>
            <a:ext cx="1752600" cy="352425"/>
          </a:xfrm>
          <a:prstGeom prst="parallelogram">
            <a:avLst>
              <a:gd name="adj" fmla="val 124324"/>
            </a:avLst>
          </a:prstGeom>
          <a:solidFill>
            <a:srgbClr val="FFFF00"/>
          </a:solidFill>
          <a:ln w="9525" algn="ctr">
            <a:solidFill>
              <a:schemeClr val="tx1"/>
            </a:solidFill>
            <a:miter lim="800000"/>
            <a:headEnd/>
            <a:tailEnd/>
          </a:ln>
          <a:effectLst/>
          <a:extLst/>
        </p:spPr>
        <p:txBody>
          <a:bodyPr wrap="none" anchor="ctr"/>
          <a:lstStyle/>
          <a:p>
            <a:endParaRPr lang="ru-RU">
              <a:solidFill>
                <a:srgbClr val="000000"/>
              </a:solidFill>
              <a:latin typeface="Arial" charset="0"/>
            </a:endParaRPr>
          </a:p>
        </p:txBody>
      </p:sp>
      <p:sp>
        <p:nvSpPr>
          <p:cNvPr id="345094" name="Rectangle 6"/>
          <p:cNvSpPr>
            <a:spLocks noGrp="1" noChangeArrowheads="1"/>
          </p:cNvSpPr>
          <p:nvPr>
            <p:ph type="title"/>
          </p:nvPr>
        </p:nvSpPr>
        <p:spPr>
          <a:xfrm>
            <a:off x="948192" y="438989"/>
            <a:ext cx="3168000" cy="360000"/>
          </a:xfrm>
          <a:solidFill>
            <a:srgbClr val="FFFF00"/>
          </a:solidFill>
          <a:ln/>
        </p:spPr>
        <p:txBody>
          <a:bodyPr/>
          <a:lstStyle/>
          <a:p>
            <a:r>
              <a:rPr lang="en-US" sz="2000" b="1" dirty="0">
                <a:solidFill>
                  <a:srgbClr val="FF0000"/>
                </a:solidFill>
                <a:latin typeface="Arial" charset="0"/>
                <a:cs typeface="Arial" charset="0"/>
              </a:rPr>
              <a:t>Section </a:t>
            </a:r>
            <a:r>
              <a:rPr lang="en-US" altLang="ru-RU" sz="2000" b="1" dirty="0" smtClean="0">
                <a:solidFill>
                  <a:srgbClr val="FF0000"/>
                </a:solidFill>
              </a:rPr>
              <a:t>5</a:t>
            </a:r>
            <a:r>
              <a:rPr lang="ru-RU" altLang="ru-RU" sz="1800" b="1" dirty="0" smtClean="0">
                <a:solidFill>
                  <a:srgbClr val="FF0000"/>
                </a:solidFill>
              </a:rPr>
              <a:t> </a:t>
            </a:r>
            <a:r>
              <a:rPr lang="ru-RU" altLang="ru-RU" sz="1800" dirty="0" smtClean="0">
                <a:solidFill>
                  <a:srgbClr val="FF0000"/>
                </a:solidFill>
              </a:rPr>
              <a:t>(</a:t>
            </a:r>
            <a:r>
              <a:rPr lang="en-US" altLang="ru-RU" sz="1800" dirty="0">
                <a:solidFill>
                  <a:srgbClr val="FF0000"/>
                </a:solidFill>
              </a:rPr>
              <a:t>continuation</a:t>
            </a:r>
            <a:r>
              <a:rPr lang="ru-RU" altLang="ru-RU" sz="1800" dirty="0" smtClean="0">
                <a:solidFill>
                  <a:srgbClr val="FF0000"/>
                </a:solidFill>
              </a:rPr>
              <a:t> </a:t>
            </a:r>
            <a:r>
              <a:rPr lang="en-US" altLang="ru-RU" sz="1800" dirty="0" smtClean="0">
                <a:solidFill>
                  <a:srgbClr val="FF0000"/>
                </a:solidFill>
              </a:rPr>
              <a:t>5</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p:sp>
        <p:nvSpPr>
          <p:cNvPr id="345096" name="Text Box 8"/>
          <p:cNvSpPr txBox="1">
            <a:spLocks noChangeArrowheads="1"/>
          </p:cNvSpPr>
          <p:nvPr/>
        </p:nvSpPr>
        <p:spPr bwMode="auto">
          <a:xfrm>
            <a:off x="180975" y="772633"/>
            <a:ext cx="813556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rgbClr val="00007D"/>
                </a:solidFill>
                <a:latin typeface="Arial" charset="0"/>
                <a:cs typeface="Arial" charset="0"/>
              </a:rPr>
              <a:t>■      </a:t>
            </a:r>
            <a:r>
              <a:rPr lang="en-US" sz="1000" b="1" dirty="0">
                <a:solidFill>
                  <a:srgbClr val="FF0000"/>
                </a:solidFill>
                <a:latin typeface="Arial" charset="0"/>
              </a:rPr>
              <a:t>Composition of </a:t>
            </a:r>
            <a:r>
              <a:rPr lang="en-US" sz="1000" b="1" dirty="0" smtClean="0">
                <a:solidFill>
                  <a:srgbClr val="FF0000"/>
                </a:solidFill>
                <a:latin typeface="Arial" charset="0"/>
              </a:rPr>
              <a:t>Accelerations. </a:t>
            </a:r>
            <a:r>
              <a:rPr lang="en-US" sz="1000" b="1" dirty="0">
                <a:solidFill>
                  <a:srgbClr val="9999FF">
                    <a:lumMod val="25000"/>
                  </a:srgbClr>
                </a:solidFill>
                <a:latin typeface="Arial" charset="0"/>
              </a:rPr>
              <a:t>Coriolis </a:t>
            </a:r>
            <a:r>
              <a:rPr lang="en-US" sz="1000" b="1" dirty="0" smtClean="0">
                <a:solidFill>
                  <a:srgbClr val="9999FF">
                    <a:lumMod val="25000"/>
                  </a:srgbClr>
                </a:solidFill>
                <a:latin typeface="Arial" charset="0"/>
              </a:rPr>
              <a:t>Theorem:</a:t>
            </a:r>
            <a:r>
              <a:rPr lang="ru-RU" altLang="ru-RU" sz="1000" b="1" dirty="0" smtClean="0">
                <a:solidFill>
                  <a:srgbClr val="FF0000"/>
                </a:solidFill>
                <a:latin typeface="Arial" charset="0"/>
              </a:rPr>
              <a:t> </a:t>
            </a:r>
            <a:r>
              <a:rPr lang="en-US" sz="1000" b="1" dirty="0">
                <a:solidFill>
                  <a:srgbClr val="FF0000"/>
                </a:solidFill>
                <a:latin typeface="Arial" charset="0"/>
              </a:rPr>
              <a:t>the absolute acceleration of a particle is equal to the geometrical sum of </a:t>
            </a:r>
            <a:r>
              <a:rPr lang="en-US" sz="1000" b="1" dirty="0" smtClean="0">
                <a:solidFill>
                  <a:srgbClr val="FF0000"/>
                </a:solidFill>
                <a:latin typeface="Arial" charset="0"/>
              </a:rPr>
              <a:t> the</a:t>
            </a:r>
          </a:p>
          <a:p>
            <a:r>
              <a:rPr lang="en-US" sz="1000" b="1" dirty="0" smtClean="0">
                <a:solidFill>
                  <a:srgbClr val="FF0000"/>
                </a:solidFill>
                <a:latin typeface="Arial" charset="0"/>
              </a:rPr>
              <a:t> </a:t>
            </a:r>
            <a:r>
              <a:rPr lang="en-US" sz="1000" b="1" dirty="0">
                <a:solidFill>
                  <a:srgbClr val="FF0000"/>
                </a:solidFill>
                <a:latin typeface="Arial" charset="0"/>
              </a:rPr>
              <a:t>relative </a:t>
            </a:r>
            <a:r>
              <a:rPr lang="en-US" sz="1000" b="1" dirty="0" smtClean="0">
                <a:solidFill>
                  <a:srgbClr val="FF0000"/>
                </a:solidFill>
                <a:latin typeface="Arial" charset="0"/>
              </a:rPr>
              <a:t>acceleration, </a:t>
            </a:r>
            <a:r>
              <a:rPr lang="en-US" sz="1000" b="1" dirty="0">
                <a:solidFill>
                  <a:srgbClr val="FF0000"/>
                </a:solidFill>
                <a:latin typeface="Arial" charset="0"/>
              </a:rPr>
              <a:t>the transport </a:t>
            </a:r>
            <a:r>
              <a:rPr lang="en-US" sz="1000" b="1" dirty="0" smtClean="0">
                <a:solidFill>
                  <a:srgbClr val="FF0000"/>
                </a:solidFill>
                <a:latin typeface="Arial" charset="0"/>
              </a:rPr>
              <a:t>acceleration, </a:t>
            </a:r>
            <a:r>
              <a:rPr lang="en-US" sz="1000" b="1" dirty="0">
                <a:solidFill>
                  <a:srgbClr val="FF0000"/>
                </a:solidFill>
                <a:latin typeface="Arial" charset="0"/>
              </a:rPr>
              <a:t>and the </a:t>
            </a:r>
            <a:r>
              <a:rPr lang="en-US" sz="1000" b="1" dirty="0" smtClean="0">
                <a:solidFill>
                  <a:srgbClr val="FF0000"/>
                </a:solidFill>
                <a:latin typeface="Arial" charset="0"/>
              </a:rPr>
              <a:t>Coriolis acceler</a:t>
            </a:r>
            <a:r>
              <a:rPr lang="en-US" sz="1000" dirty="0" smtClean="0">
                <a:solidFill>
                  <a:srgbClr val="FF0000"/>
                </a:solidFill>
                <a:latin typeface="Arial" charset="0"/>
              </a:rPr>
              <a:t>ation.</a:t>
            </a:r>
            <a:endParaRPr lang="ru-RU" sz="1000" dirty="0">
              <a:solidFill>
                <a:srgbClr val="FF0000"/>
              </a:solidFill>
              <a:latin typeface="Arial" charset="0"/>
            </a:endParaRPr>
          </a:p>
          <a:p>
            <a:r>
              <a:rPr lang="en-US" altLang="ru-RU" sz="1000" dirty="0" smtClean="0">
                <a:solidFill>
                  <a:srgbClr val="000000"/>
                </a:solidFill>
                <a:latin typeface="Arial" charset="0"/>
              </a:rPr>
              <a:t>For  the velocity we have obtained</a:t>
            </a:r>
            <a:endParaRPr lang="ru-RU" altLang="ru-RU" sz="1000" dirty="0">
              <a:solidFill>
                <a:srgbClr val="000000"/>
              </a:solidFill>
              <a:latin typeface="Arial" charset="0"/>
            </a:endParaRPr>
          </a:p>
        </p:txBody>
      </p:sp>
      <p:graphicFrame>
        <p:nvGraphicFramePr>
          <p:cNvPr id="345097" name="Object 9"/>
          <p:cNvGraphicFramePr>
            <a:graphicFrameLocks noChangeAspect="1"/>
          </p:cNvGraphicFramePr>
          <p:nvPr>
            <p:extLst>
              <p:ext uri="{D42A27DB-BD31-4B8C-83A1-F6EECF244321}">
                <p14:modId xmlns:p14="http://schemas.microsoft.com/office/powerpoint/2010/main" val="4117631113"/>
              </p:ext>
            </p:extLst>
          </p:nvPr>
        </p:nvGraphicFramePr>
        <p:xfrm>
          <a:off x="2252663" y="1117081"/>
          <a:ext cx="2857500" cy="419100"/>
        </p:xfrm>
        <a:graphic>
          <a:graphicData uri="http://schemas.openxmlformats.org/presentationml/2006/ole">
            <mc:AlternateContent xmlns:mc="http://schemas.openxmlformats.org/markup-compatibility/2006">
              <mc:Choice xmlns:v="urn:schemas-microsoft-com:vml" Requires="v">
                <p:oleObj spid="_x0000_s1375070" name="Формула" r:id="rId3" imgW="2857320" imgH="419040" progId="Equation.3">
                  <p:embed/>
                </p:oleObj>
              </mc:Choice>
              <mc:Fallback>
                <p:oleObj name="Формула" r:id="rId3" imgW="2857320" imgH="4190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52663" y="1117081"/>
                        <a:ext cx="28575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098" name="Text Box 10"/>
          <p:cNvSpPr txBox="1">
            <a:spLocks noChangeArrowheads="1"/>
          </p:cNvSpPr>
          <p:nvPr/>
        </p:nvSpPr>
        <p:spPr bwMode="auto">
          <a:xfrm>
            <a:off x="235413" y="1575197"/>
            <a:ext cx="276550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Differentiate this relation with respect to time </a:t>
            </a:r>
            <a:endParaRPr lang="ru-RU" altLang="ru-RU" sz="1000" dirty="0">
              <a:solidFill>
                <a:srgbClr val="000000"/>
              </a:solidFill>
              <a:latin typeface="Arial" charset="0"/>
            </a:endParaRPr>
          </a:p>
        </p:txBody>
      </p:sp>
      <p:graphicFrame>
        <p:nvGraphicFramePr>
          <p:cNvPr id="345099" name="Object 11"/>
          <p:cNvGraphicFramePr>
            <a:graphicFrameLocks noChangeAspect="1"/>
          </p:cNvGraphicFramePr>
          <p:nvPr>
            <p:extLst>
              <p:ext uri="{D42A27DB-BD31-4B8C-83A1-F6EECF244321}">
                <p14:modId xmlns:p14="http://schemas.microsoft.com/office/powerpoint/2010/main" val="1315103063"/>
              </p:ext>
            </p:extLst>
          </p:nvPr>
        </p:nvGraphicFramePr>
        <p:xfrm>
          <a:off x="3173137" y="1503929"/>
          <a:ext cx="5829300" cy="444500"/>
        </p:xfrm>
        <a:graphic>
          <a:graphicData uri="http://schemas.openxmlformats.org/presentationml/2006/ole">
            <mc:AlternateContent xmlns:mc="http://schemas.openxmlformats.org/markup-compatibility/2006">
              <mc:Choice xmlns:v="urn:schemas-microsoft-com:vml" Requires="v">
                <p:oleObj spid="_x0000_s1375071" name="Формула" r:id="rId5" imgW="5829120" imgH="444240" progId="Equation.3">
                  <p:embed/>
                </p:oleObj>
              </mc:Choice>
              <mc:Fallback>
                <p:oleObj name="Формула" r:id="rId5" imgW="5829120" imgH="4442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73137" y="1503929"/>
                        <a:ext cx="58293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00" name="AutoShape 12"/>
          <p:cNvSpPr>
            <a:spLocks noChangeArrowheads="1"/>
          </p:cNvSpPr>
          <p:nvPr/>
        </p:nvSpPr>
        <p:spPr bwMode="auto">
          <a:xfrm rot="5400000">
            <a:off x="3643313" y="1996897"/>
            <a:ext cx="295275" cy="2190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01" name="Object 13"/>
          <p:cNvGraphicFramePr>
            <a:graphicFrameLocks noChangeAspect="1"/>
          </p:cNvGraphicFramePr>
          <p:nvPr>
            <p:extLst>
              <p:ext uri="{D42A27DB-BD31-4B8C-83A1-F6EECF244321}">
                <p14:modId xmlns:p14="http://schemas.microsoft.com/office/powerpoint/2010/main" val="1316183308"/>
              </p:ext>
            </p:extLst>
          </p:nvPr>
        </p:nvGraphicFramePr>
        <p:xfrm>
          <a:off x="3708400" y="2209800"/>
          <a:ext cx="224000" cy="252000"/>
        </p:xfrm>
        <a:graphic>
          <a:graphicData uri="http://schemas.openxmlformats.org/presentationml/2006/ole">
            <mc:AlternateContent xmlns:mc="http://schemas.openxmlformats.org/markup-compatibility/2006">
              <mc:Choice xmlns:v="urn:schemas-microsoft-com:vml" Requires="v">
                <p:oleObj spid="_x0000_s1375072" name="Equation" r:id="rId7" imgW="203040" imgH="228600" progId="Equation.DSMT4">
                  <p:embed/>
                </p:oleObj>
              </mc:Choice>
              <mc:Fallback>
                <p:oleObj name="Equation" r:id="rId7" imgW="203040" imgH="228600" progId="Equation.DSMT4">
                  <p:embed/>
                  <p:pic>
                    <p:nvPicPr>
                      <p:cNvPr id="0" name=""/>
                      <p:cNvPicPr>
                        <a:picLocks noChangeAspect="1" noChangeArrowheads="1"/>
                      </p:cNvPicPr>
                      <p:nvPr/>
                    </p:nvPicPr>
                    <p:blipFill>
                      <a:blip r:embed="rId8"/>
                      <a:srcRect/>
                      <a:stretch>
                        <a:fillRect/>
                      </a:stretch>
                    </p:blipFill>
                    <p:spPr bwMode="auto">
                      <a:xfrm>
                        <a:off x="3708400" y="2209800"/>
                        <a:ext cx="224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02" name="Rectangle 14"/>
          <p:cNvSpPr>
            <a:spLocks noChangeArrowheads="1"/>
          </p:cNvSpPr>
          <p:nvPr/>
        </p:nvSpPr>
        <p:spPr bwMode="auto">
          <a:xfrm>
            <a:off x="3576637" y="1513441"/>
            <a:ext cx="428625" cy="476250"/>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03" name="AutoShape 15"/>
          <p:cNvSpPr>
            <a:spLocks noChangeArrowheads="1"/>
          </p:cNvSpPr>
          <p:nvPr/>
        </p:nvSpPr>
        <p:spPr bwMode="auto">
          <a:xfrm rot="5400000">
            <a:off x="4370387" y="1770063"/>
            <a:ext cx="314325" cy="552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04" name="Object 16"/>
          <p:cNvGraphicFramePr>
            <a:graphicFrameLocks noChangeAspect="1"/>
          </p:cNvGraphicFramePr>
          <p:nvPr>
            <p:extLst>
              <p:ext uri="{D42A27DB-BD31-4B8C-83A1-F6EECF244321}">
                <p14:modId xmlns:p14="http://schemas.microsoft.com/office/powerpoint/2010/main" val="3195933365"/>
              </p:ext>
            </p:extLst>
          </p:nvPr>
        </p:nvGraphicFramePr>
        <p:xfrm>
          <a:off x="4475163" y="2201863"/>
          <a:ext cx="202500" cy="216000"/>
        </p:xfrm>
        <a:graphic>
          <a:graphicData uri="http://schemas.openxmlformats.org/presentationml/2006/ole">
            <mc:AlternateContent xmlns:mc="http://schemas.openxmlformats.org/markup-compatibility/2006">
              <mc:Choice xmlns:v="urn:schemas-microsoft-com:vml" Requires="v">
                <p:oleObj spid="_x0000_s1375073" name="Equation" r:id="rId9" imgW="190440" imgH="203040" progId="Equation.DSMT4">
                  <p:embed/>
                </p:oleObj>
              </mc:Choice>
              <mc:Fallback>
                <p:oleObj name="Equation" r:id="rId9" imgW="190440" imgH="203040" progId="Equation.DSMT4">
                  <p:embed/>
                  <p:pic>
                    <p:nvPicPr>
                      <p:cNvPr id="0" name=""/>
                      <p:cNvPicPr>
                        <a:picLocks noChangeAspect="1" noChangeArrowheads="1"/>
                      </p:cNvPicPr>
                      <p:nvPr/>
                    </p:nvPicPr>
                    <p:blipFill>
                      <a:blip r:embed="rId10"/>
                      <a:srcRect/>
                      <a:stretch>
                        <a:fillRect/>
                      </a:stretch>
                    </p:blipFill>
                    <p:spPr bwMode="auto">
                      <a:xfrm>
                        <a:off x="4475163" y="2201863"/>
                        <a:ext cx="202500" cy="21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05" name="Rectangle 17"/>
          <p:cNvSpPr>
            <a:spLocks noChangeArrowheads="1"/>
          </p:cNvSpPr>
          <p:nvPr/>
        </p:nvSpPr>
        <p:spPr bwMode="auto">
          <a:xfrm>
            <a:off x="4160421" y="1513441"/>
            <a:ext cx="742950" cy="39052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06" name="Text Box 18"/>
          <p:cNvSpPr txBox="1">
            <a:spLocks noChangeArrowheads="1"/>
          </p:cNvSpPr>
          <p:nvPr/>
        </p:nvSpPr>
        <p:spPr bwMode="auto">
          <a:xfrm>
            <a:off x="136526" y="1903966"/>
            <a:ext cx="3544887"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rPr>
              <a:t>The first component is the </a:t>
            </a:r>
            <a:r>
              <a:rPr lang="en-US" altLang="ru-RU" sz="1000" dirty="0" smtClean="0">
                <a:solidFill>
                  <a:srgbClr val="000000"/>
                </a:solidFill>
                <a:latin typeface="Arial" charset="0"/>
              </a:rPr>
              <a:t>acceleration </a:t>
            </a:r>
            <a:r>
              <a:rPr lang="en-US" altLang="ru-RU" sz="1200" b="1" i="1" dirty="0" err="1" smtClean="0">
                <a:solidFill>
                  <a:srgbClr val="000000"/>
                </a:solidFill>
                <a:latin typeface="Times New Roman" pitchFamily="18" charset="0"/>
                <a:cs typeface="Times New Roman" pitchFamily="18" charset="0"/>
              </a:rPr>
              <a:t>a</a:t>
            </a:r>
            <a:r>
              <a:rPr lang="en-US" altLang="ru-RU" sz="1200" b="1" i="1" baseline="-25000" dirty="0" err="1" smtClean="0">
                <a:solidFill>
                  <a:srgbClr val="000000"/>
                </a:solidFill>
                <a:latin typeface="Times New Roman" pitchFamily="18" charset="0"/>
                <a:cs typeface="Times New Roman" pitchFamily="18" charset="0"/>
              </a:rPr>
              <a:t>O</a:t>
            </a:r>
            <a:r>
              <a:rPr lang="en-US" altLang="ru-RU" sz="1200" dirty="0">
                <a:solidFill>
                  <a:srgbClr val="000000"/>
                </a:solidFill>
                <a:latin typeface="Times New Roman" pitchFamily="18" charset="0"/>
                <a:cs typeface="Times New Roman" pitchFamily="18" charset="0"/>
              </a:rPr>
              <a:t>;</a:t>
            </a:r>
            <a:r>
              <a:rPr lang="en-US" altLang="ru-RU" sz="1000" dirty="0">
                <a:solidFill>
                  <a:srgbClr val="000000"/>
                </a:solidFill>
                <a:latin typeface="Arial" charset="0"/>
              </a:rPr>
              <a:t> the next three </a:t>
            </a:r>
            <a:r>
              <a:rPr lang="en-US" altLang="ru-RU" sz="1000" b="1" dirty="0">
                <a:solidFill>
                  <a:srgbClr val="9999FF">
                    <a:lumMod val="25000"/>
                  </a:srgbClr>
                </a:solidFill>
                <a:latin typeface="Arial" charset="0"/>
              </a:rPr>
              <a:t>– relative </a:t>
            </a:r>
            <a:r>
              <a:rPr lang="en-US" altLang="ru-RU" sz="1000" b="1" dirty="0" smtClean="0">
                <a:solidFill>
                  <a:srgbClr val="9999FF">
                    <a:lumMod val="25000"/>
                  </a:srgbClr>
                </a:solidFill>
                <a:latin typeface="Arial" charset="0"/>
              </a:rPr>
              <a:t>acceleration </a:t>
            </a:r>
            <a:r>
              <a:rPr lang="en-US" altLang="ru-RU" sz="1000" b="1" dirty="0">
                <a:solidFill>
                  <a:srgbClr val="9999FF">
                    <a:lumMod val="25000"/>
                  </a:srgbClr>
                </a:solidFill>
                <a:latin typeface="Arial" charset="0"/>
              </a:rPr>
              <a:t>of the point</a:t>
            </a:r>
            <a:r>
              <a:rPr lang="ru-RU" altLang="ru-RU" sz="1000" b="1" dirty="0">
                <a:solidFill>
                  <a:srgbClr val="9999FF">
                    <a:lumMod val="25000"/>
                  </a:srgbClr>
                </a:solidFill>
                <a:latin typeface="Arial" charset="0"/>
              </a:rPr>
              <a:t> </a:t>
            </a:r>
            <a:r>
              <a:rPr lang="en-US" altLang="ru-RU" sz="1400" b="1" i="1" dirty="0" err="1">
                <a:solidFill>
                  <a:srgbClr val="9999FF">
                    <a:lumMod val="25000"/>
                  </a:srgbClr>
                </a:solidFill>
                <a:latin typeface="Times New Roman" pitchFamily="18" charset="0"/>
                <a:cs typeface="Times New Roman" pitchFamily="18" charset="0"/>
              </a:rPr>
              <a:t>a</a:t>
            </a:r>
            <a:r>
              <a:rPr lang="en-US" altLang="ru-RU" sz="1400" b="1" i="1" baseline="30000" dirty="0" err="1">
                <a:solidFill>
                  <a:srgbClr val="9999FF">
                    <a:lumMod val="25000"/>
                  </a:srgbClr>
                </a:solidFill>
                <a:latin typeface="Times New Roman" pitchFamily="18" charset="0"/>
                <a:cs typeface="Times New Roman" pitchFamily="18" charset="0"/>
              </a:rPr>
              <a:t>r</a:t>
            </a:r>
            <a:r>
              <a:rPr lang="en-US" altLang="ru-RU" sz="1400" b="1" i="1" baseline="30000" dirty="0">
                <a:solidFill>
                  <a:srgbClr val="000000"/>
                </a:solidFill>
                <a:latin typeface="Times New Roman" pitchFamily="18" charset="0"/>
                <a:cs typeface="Times New Roman" pitchFamily="18" charset="0"/>
              </a:rPr>
              <a:t> </a:t>
            </a:r>
            <a:r>
              <a:rPr lang="en-US" altLang="ru-RU" sz="1200" b="1" dirty="0" smtClean="0">
                <a:solidFill>
                  <a:srgbClr val="9999FF">
                    <a:lumMod val="25000"/>
                  </a:srgbClr>
                </a:solidFill>
                <a:latin typeface="Times New Roman" pitchFamily="18" charset="0"/>
                <a:cs typeface="Times New Roman" pitchFamily="18" charset="0"/>
              </a:rPr>
              <a:t>.</a:t>
            </a:r>
            <a:endParaRPr lang="ru-RU" altLang="ru-RU" sz="1200" b="1" dirty="0">
              <a:solidFill>
                <a:srgbClr val="9999FF">
                  <a:lumMod val="25000"/>
                </a:srgbClr>
              </a:solidFill>
              <a:latin typeface="Times New Roman" pitchFamily="18" charset="0"/>
              <a:cs typeface="Times New Roman" pitchFamily="18" charset="0"/>
            </a:endParaRPr>
          </a:p>
          <a:p>
            <a:endParaRPr lang="ru-RU" altLang="ru-RU" sz="1000" b="1" dirty="0">
              <a:solidFill>
                <a:srgbClr val="000000"/>
              </a:solidFill>
              <a:latin typeface="Arial" charset="0"/>
            </a:endParaRPr>
          </a:p>
        </p:txBody>
      </p:sp>
      <p:sp>
        <p:nvSpPr>
          <p:cNvPr id="345107" name="Rectangle 19"/>
          <p:cNvSpPr>
            <a:spLocks noChangeArrowheads="1"/>
          </p:cNvSpPr>
          <p:nvPr/>
        </p:nvSpPr>
        <p:spPr bwMode="auto">
          <a:xfrm>
            <a:off x="7521575" y="1494391"/>
            <a:ext cx="1457325" cy="495300"/>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08" name="AutoShape 20"/>
          <p:cNvSpPr>
            <a:spLocks noChangeArrowheads="1"/>
          </p:cNvSpPr>
          <p:nvPr/>
        </p:nvSpPr>
        <p:spPr bwMode="auto">
          <a:xfrm rot="5400000">
            <a:off x="7978775" y="1835151"/>
            <a:ext cx="314325" cy="552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09" name="Object 21"/>
          <p:cNvGraphicFramePr>
            <a:graphicFrameLocks noChangeAspect="1"/>
          </p:cNvGraphicFramePr>
          <p:nvPr>
            <p:extLst>
              <p:ext uri="{D42A27DB-BD31-4B8C-83A1-F6EECF244321}">
                <p14:modId xmlns:p14="http://schemas.microsoft.com/office/powerpoint/2010/main" val="2763826436"/>
              </p:ext>
            </p:extLst>
          </p:nvPr>
        </p:nvGraphicFramePr>
        <p:xfrm>
          <a:off x="1892142" y="3995663"/>
          <a:ext cx="4668632" cy="504000"/>
        </p:xfrm>
        <a:graphic>
          <a:graphicData uri="http://schemas.openxmlformats.org/presentationml/2006/ole">
            <mc:AlternateContent xmlns:mc="http://schemas.openxmlformats.org/markup-compatibility/2006">
              <mc:Choice xmlns:v="urn:schemas-microsoft-com:vml" Requires="v">
                <p:oleObj spid="_x0000_s1375074" name="Equation" r:id="rId11" imgW="4470120" imgH="482400" progId="Equation.DSMT4">
                  <p:embed/>
                </p:oleObj>
              </mc:Choice>
              <mc:Fallback>
                <p:oleObj name="Equation" r:id="rId11" imgW="4470120" imgH="482400" progId="Equation.DSMT4">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892142" y="3995663"/>
                        <a:ext cx="4668632" cy="50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10" name="Text Box 22"/>
          <p:cNvSpPr txBox="1">
            <a:spLocks noChangeArrowheads="1"/>
          </p:cNvSpPr>
          <p:nvPr/>
        </p:nvSpPr>
        <p:spPr bwMode="auto">
          <a:xfrm>
            <a:off x="144674" y="2281196"/>
            <a:ext cx="285624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latin typeface="Arial" charset="0"/>
              </a:rPr>
              <a:t>Define </a:t>
            </a:r>
            <a:r>
              <a:rPr lang="en-US" altLang="ru-RU" sz="1000" dirty="0" smtClean="0">
                <a:solidFill>
                  <a:srgbClr val="000000"/>
                </a:solidFill>
                <a:latin typeface="Arial" charset="0"/>
              </a:rPr>
              <a:t>the derivatives </a:t>
            </a:r>
            <a:r>
              <a:rPr lang="en-US" altLang="ru-RU" sz="1000" dirty="0">
                <a:solidFill>
                  <a:srgbClr val="000000"/>
                </a:solidFill>
                <a:latin typeface="Arial" charset="0"/>
              </a:rPr>
              <a:t>of the unit vectors</a:t>
            </a:r>
            <a:r>
              <a:rPr lang="ru-RU" altLang="ru-RU" sz="1000" dirty="0">
                <a:solidFill>
                  <a:srgbClr val="000000"/>
                </a:solidFill>
                <a:latin typeface="Arial" charset="0"/>
              </a:rPr>
              <a:t> </a:t>
            </a:r>
            <a:r>
              <a:rPr lang="ru-RU" altLang="ru-RU" sz="1000" dirty="0" smtClean="0">
                <a:solidFill>
                  <a:srgbClr val="000000"/>
                </a:solidFill>
                <a:latin typeface="Arial" charset="0"/>
              </a:rPr>
              <a:t> </a:t>
            </a:r>
            <a:r>
              <a:rPr lang="en-US" altLang="ru-RU" sz="1100" b="1" i="1" dirty="0">
                <a:solidFill>
                  <a:srgbClr val="000000"/>
                </a:solidFill>
                <a:latin typeface="Times New Roman" pitchFamily="18" charset="0"/>
                <a:cs typeface="Times New Roman" pitchFamily="18" charset="0"/>
              </a:rPr>
              <a:t>i</a:t>
            </a:r>
            <a:r>
              <a:rPr lang="en-US" altLang="ru-RU" sz="1100" dirty="0">
                <a:solidFill>
                  <a:srgbClr val="000000"/>
                </a:solidFill>
                <a:latin typeface="Times New Roman" pitchFamily="18" charset="0"/>
                <a:cs typeface="Times New Roman" pitchFamily="18" charset="0"/>
              </a:rPr>
              <a:t>, </a:t>
            </a:r>
            <a:r>
              <a:rPr lang="en-US" altLang="ru-RU" sz="1100" b="1" i="1" dirty="0">
                <a:solidFill>
                  <a:srgbClr val="000000"/>
                </a:solidFill>
                <a:latin typeface="Times New Roman" pitchFamily="18" charset="0"/>
                <a:cs typeface="Times New Roman" pitchFamily="18" charset="0"/>
              </a:rPr>
              <a:t>j</a:t>
            </a:r>
            <a:r>
              <a:rPr lang="en-US" altLang="ru-RU" sz="1100" dirty="0">
                <a:solidFill>
                  <a:srgbClr val="000000"/>
                </a:solidFill>
                <a:latin typeface="Times New Roman" pitchFamily="18" charset="0"/>
                <a:cs typeface="Times New Roman" pitchFamily="18" charset="0"/>
              </a:rPr>
              <a:t>, </a:t>
            </a:r>
            <a:r>
              <a:rPr lang="en-US" altLang="ru-RU" sz="1100" b="1" i="1" dirty="0" smtClean="0">
                <a:solidFill>
                  <a:srgbClr val="000000"/>
                </a:solidFill>
                <a:latin typeface="Times New Roman" pitchFamily="18" charset="0"/>
                <a:cs typeface="Times New Roman" pitchFamily="18" charset="0"/>
              </a:rPr>
              <a:t>k</a:t>
            </a:r>
            <a:endParaRPr lang="ru-RU" altLang="ru-RU" sz="1100" dirty="0">
              <a:solidFill>
                <a:srgbClr val="000000"/>
              </a:solidFill>
              <a:latin typeface="Times New Roman" pitchFamily="18" charset="0"/>
              <a:cs typeface="Times New Roman" pitchFamily="18" charset="0"/>
            </a:endParaRPr>
          </a:p>
        </p:txBody>
      </p:sp>
      <p:graphicFrame>
        <p:nvGraphicFramePr>
          <p:cNvPr id="345111" name="Object 23"/>
          <p:cNvGraphicFramePr>
            <a:graphicFrameLocks noChangeAspect="1"/>
          </p:cNvGraphicFramePr>
          <p:nvPr>
            <p:extLst>
              <p:ext uri="{D42A27DB-BD31-4B8C-83A1-F6EECF244321}">
                <p14:modId xmlns:p14="http://schemas.microsoft.com/office/powerpoint/2010/main" val="588418483"/>
              </p:ext>
            </p:extLst>
          </p:nvPr>
        </p:nvGraphicFramePr>
        <p:xfrm>
          <a:off x="944702" y="2519519"/>
          <a:ext cx="2913962" cy="1404000"/>
        </p:xfrm>
        <a:graphic>
          <a:graphicData uri="http://schemas.openxmlformats.org/presentationml/2006/ole">
            <mc:AlternateContent xmlns:mc="http://schemas.openxmlformats.org/markup-compatibility/2006">
              <mc:Choice xmlns:v="urn:schemas-microsoft-com:vml" Requires="v">
                <p:oleObj spid="_x0000_s1375075" name="Equation" r:id="rId13" imgW="2793960" imgH="1346040" progId="Equation.DSMT4">
                  <p:embed/>
                </p:oleObj>
              </mc:Choice>
              <mc:Fallback>
                <p:oleObj name="Equation" r:id="rId13" imgW="2793960" imgH="1346040" progId="Equation.DSMT4">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44702" y="2519519"/>
                        <a:ext cx="2913962" cy="140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12" name="Text Box 24"/>
          <p:cNvSpPr txBox="1">
            <a:spLocks noChangeArrowheads="1"/>
          </p:cNvSpPr>
          <p:nvPr/>
        </p:nvSpPr>
        <p:spPr bwMode="auto">
          <a:xfrm>
            <a:off x="4527549" y="2391649"/>
            <a:ext cx="188753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rPr>
              <a:t>Substitute </a:t>
            </a:r>
            <a:r>
              <a:rPr lang="en-US" altLang="ru-RU" sz="1000" dirty="0" smtClean="0">
                <a:solidFill>
                  <a:srgbClr val="000000"/>
                </a:solidFill>
                <a:latin typeface="Arial" charset="0"/>
              </a:rPr>
              <a:t>these relations into </a:t>
            </a:r>
            <a:r>
              <a:rPr lang="en-US" altLang="ru-RU" sz="1000" dirty="0">
                <a:solidFill>
                  <a:srgbClr val="000000"/>
                </a:solidFill>
                <a:latin typeface="Arial" charset="0"/>
              </a:rPr>
              <a:t>the last three </a:t>
            </a:r>
            <a:r>
              <a:rPr lang="en-US" altLang="ru-RU" sz="1000" dirty="0" smtClean="0">
                <a:solidFill>
                  <a:srgbClr val="000000"/>
                </a:solidFill>
                <a:latin typeface="Arial" charset="0"/>
              </a:rPr>
              <a:t>components.</a:t>
            </a:r>
            <a:endParaRPr lang="ru-RU" altLang="ru-RU" sz="1000" b="1" dirty="0">
              <a:solidFill>
                <a:srgbClr val="000000"/>
              </a:solidFill>
              <a:latin typeface="Arial" charset="0"/>
            </a:endParaRPr>
          </a:p>
          <a:p>
            <a:endParaRPr lang="ru-RU" altLang="ru-RU" sz="1000" b="1" dirty="0">
              <a:solidFill>
                <a:srgbClr val="000000"/>
              </a:solidFill>
              <a:latin typeface="Arial" charset="0"/>
            </a:endParaRPr>
          </a:p>
        </p:txBody>
      </p:sp>
      <p:graphicFrame>
        <p:nvGraphicFramePr>
          <p:cNvPr id="345113" name="Object 25"/>
          <p:cNvGraphicFramePr>
            <a:graphicFrameLocks noChangeAspect="1"/>
          </p:cNvGraphicFramePr>
          <p:nvPr>
            <p:extLst>
              <p:ext uri="{D42A27DB-BD31-4B8C-83A1-F6EECF244321}">
                <p14:modId xmlns:p14="http://schemas.microsoft.com/office/powerpoint/2010/main" val="2122919647"/>
              </p:ext>
            </p:extLst>
          </p:nvPr>
        </p:nvGraphicFramePr>
        <p:xfrm>
          <a:off x="7058025" y="2171700"/>
          <a:ext cx="1947863" cy="1547813"/>
        </p:xfrm>
        <a:graphic>
          <a:graphicData uri="http://schemas.openxmlformats.org/presentationml/2006/ole">
            <mc:AlternateContent xmlns:mc="http://schemas.openxmlformats.org/markup-compatibility/2006">
              <mc:Choice xmlns:v="urn:schemas-microsoft-com:vml" Requires="v">
                <p:oleObj spid="_x0000_s1375076" name="Equation" r:id="rId15" imgW="1854000" imgH="1473120" progId="Equation.DSMT4">
                  <p:embed/>
                </p:oleObj>
              </mc:Choice>
              <mc:Fallback>
                <p:oleObj name="Equation" r:id="rId15" imgW="1854000" imgH="1473120" progId="Equation.DSMT4">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058025" y="2171700"/>
                        <a:ext cx="1947863" cy="1547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14" name="Rectangle 26"/>
          <p:cNvSpPr>
            <a:spLocks noChangeArrowheads="1"/>
          </p:cNvSpPr>
          <p:nvPr/>
        </p:nvSpPr>
        <p:spPr bwMode="auto">
          <a:xfrm>
            <a:off x="7602537" y="3455014"/>
            <a:ext cx="1323975" cy="238125"/>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15" name="Text Box 27"/>
          <p:cNvSpPr txBox="1">
            <a:spLocks noChangeArrowheads="1"/>
          </p:cNvSpPr>
          <p:nvPr/>
        </p:nvSpPr>
        <p:spPr bwMode="auto">
          <a:xfrm>
            <a:off x="4432286" y="2800589"/>
            <a:ext cx="1935163"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latin typeface="Arial" charset="0"/>
              </a:rPr>
              <a:t>The sum of the first and the </a:t>
            </a:r>
            <a:r>
              <a:rPr lang="en-US" altLang="ru-RU" sz="1000" dirty="0" smtClean="0">
                <a:solidFill>
                  <a:srgbClr val="000000"/>
                </a:solidFill>
                <a:latin typeface="Arial" charset="0"/>
              </a:rPr>
              <a:t>obtained last components represents the acceleration </a:t>
            </a:r>
            <a:r>
              <a:rPr lang="en-US" altLang="ru-RU" sz="1000" dirty="0">
                <a:solidFill>
                  <a:srgbClr val="000000"/>
                </a:solidFill>
                <a:latin typeface="Arial" charset="0"/>
              </a:rPr>
              <a:t>of the free body's point, i.e. </a:t>
            </a:r>
            <a:r>
              <a:rPr lang="en-US" altLang="ru-RU" sz="1000" b="1" dirty="0">
                <a:solidFill>
                  <a:srgbClr val="9999FF">
                    <a:lumMod val="25000"/>
                  </a:srgbClr>
                </a:solidFill>
                <a:latin typeface="Arial" charset="0"/>
              </a:rPr>
              <a:t>transport </a:t>
            </a:r>
            <a:r>
              <a:rPr lang="en-US" altLang="ru-RU" sz="1000" b="1" dirty="0" smtClean="0">
                <a:solidFill>
                  <a:srgbClr val="9999FF">
                    <a:lumMod val="25000"/>
                  </a:srgbClr>
                </a:solidFill>
                <a:latin typeface="Arial" charset="0"/>
              </a:rPr>
              <a:t>acceleration </a:t>
            </a:r>
            <a:r>
              <a:rPr lang="en-US" altLang="ru-RU" sz="1200" b="1" i="1" dirty="0" err="1" smtClean="0">
                <a:solidFill>
                  <a:srgbClr val="00007D"/>
                </a:solidFill>
                <a:latin typeface="Times New Roman" pitchFamily="18" charset="0"/>
                <a:cs typeface="Times New Roman" pitchFamily="18" charset="0"/>
              </a:rPr>
              <a:t>a</a:t>
            </a:r>
            <a:r>
              <a:rPr lang="en-US" altLang="ru-RU" sz="1200" b="1" i="1" baseline="30000" dirty="0" err="1" smtClean="0">
                <a:solidFill>
                  <a:srgbClr val="00007D"/>
                </a:solidFill>
                <a:latin typeface="Arial" charset="0"/>
              </a:rPr>
              <a:t>e</a:t>
            </a:r>
            <a:endParaRPr lang="ru-RU" altLang="ru-RU" sz="1200" b="1" dirty="0">
              <a:solidFill>
                <a:srgbClr val="000000"/>
              </a:solidFill>
              <a:latin typeface="Arial" charset="0"/>
            </a:endParaRPr>
          </a:p>
        </p:txBody>
      </p:sp>
      <p:graphicFrame>
        <p:nvGraphicFramePr>
          <p:cNvPr id="345116" name="Object 28"/>
          <p:cNvGraphicFramePr>
            <a:graphicFrameLocks noChangeAspect="1"/>
          </p:cNvGraphicFramePr>
          <p:nvPr>
            <p:extLst>
              <p:ext uri="{D42A27DB-BD31-4B8C-83A1-F6EECF244321}">
                <p14:modId xmlns:p14="http://schemas.microsoft.com/office/powerpoint/2010/main" val="3679067814"/>
              </p:ext>
            </p:extLst>
          </p:nvPr>
        </p:nvGraphicFramePr>
        <p:xfrm>
          <a:off x="4527549" y="3662363"/>
          <a:ext cx="2275200" cy="288000"/>
        </p:xfrm>
        <a:graphic>
          <a:graphicData uri="http://schemas.openxmlformats.org/presentationml/2006/ole">
            <mc:AlternateContent xmlns:mc="http://schemas.openxmlformats.org/markup-compatibility/2006">
              <mc:Choice xmlns:v="urn:schemas-microsoft-com:vml" Requires="v">
                <p:oleObj spid="_x0000_s1375077" name="Формула" r:id="rId17" imgW="2006280" imgH="253800" progId="Equation.3">
                  <p:embed/>
                </p:oleObj>
              </mc:Choice>
              <mc:Fallback>
                <p:oleObj name="Формула" r:id="rId17" imgW="2006280" imgH="2538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527549" y="3662363"/>
                        <a:ext cx="2275200" cy="288000"/>
                      </a:xfrm>
                      <a:prstGeom prst="rect">
                        <a:avLst/>
                      </a:prstGeom>
                      <a:noFill/>
                      <a:ln w="15875">
                        <a:solidFill>
                          <a:srgbClr val="00FFFF"/>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17" name="Text Box 29"/>
          <p:cNvSpPr txBox="1">
            <a:spLocks noChangeArrowheads="1"/>
          </p:cNvSpPr>
          <p:nvPr/>
        </p:nvSpPr>
        <p:spPr bwMode="auto">
          <a:xfrm>
            <a:off x="486495" y="4016962"/>
            <a:ext cx="18875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By transforming and rearranging we obtain</a:t>
            </a:r>
            <a:endParaRPr lang="ru-RU" altLang="ru-RU" sz="1000" b="1" dirty="0">
              <a:solidFill>
                <a:srgbClr val="000000"/>
              </a:solidFill>
              <a:latin typeface="Arial" charset="0"/>
            </a:endParaRPr>
          </a:p>
        </p:txBody>
      </p:sp>
      <p:sp>
        <p:nvSpPr>
          <p:cNvPr id="345118" name="Rectangle 30"/>
          <p:cNvSpPr>
            <a:spLocks noChangeArrowheads="1"/>
          </p:cNvSpPr>
          <p:nvPr/>
        </p:nvSpPr>
        <p:spPr bwMode="auto">
          <a:xfrm>
            <a:off x="5057133" y="1494391"/>
            <a:ext cx="2371725" cy="495300"/>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19" name="Rectangle 31"/>
          <p:cNvSpPr>
            <a:spLocks noChangeArrowheads="1"/>
          </p:cNvSpPr>
          <p:nvPr/>
        </p:nvSpPr>
        <p:spPr bwMode="auto">
          <a:xfrm>
            <a:off x="5813711" y="4108450"/>
            <a:ext cx="684000" cy="247650"/>
          </a:xfrm>
          <a:prstGeom prst="rect">
            <a:avLst/>
          </a:prstGeom>
          <a:noFill/>
          <a:ln w="19050" algn="ctr">
            <a:solidFill>
              <a:srgbClr val="00FF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20" name="Text Box 32"/>
          <p:cNvSpPr txBox="1">
            <a:spLocks noChangeArrowheads="1"/>
          </p:cNvSpPr>
          <p:nvPr/>
        </p:nvSpPr>
        <p:spPr bwMode="auto">
          <a:xfrm>
            <a:off x="6621456" y="4032220"/>
            <a:ext cx="2544762"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This component of acceleration is called</a:t>
            </a:r>
          </a:p>
          <a:p>
            <a:r>
              <a:rPr lang="en-US" altLang="ru-RU" sz="1000" b="1" dirty="0" smtClean="0">
                <a:solidFill>
                  <a:srgbClr val="00007D"/>
                </a:solidFill>
                <a:latin typeface="Arial" charset="0"/>
              </a:rPr>
              <a:t>Coriolis acceleration </a:t>
            </a:r>
            <a:r>
              <a:rPr lang="en-US" altLang="ru-RU" sz="1200" b="1" dirty="0">
                <a:solidFill>
                  <a:srgbClr val="00007D"/>
                </a:solidFill>
                <a:latin typeface="Arial" charset="0"/>
              </a:rPr>
              <a:t>(</a:t>
            </a:r>
            <a:r>
              <a:rPr lang="en-US" altLang="ru-RU" sz="1200" b="1" i="1" dirty="0">
                <a:solidFill>
                  <a:srgbClr val="00007D"/>
                </a:solidFill>
                <a:latin typeface="Times New Roman" pitchFamily="18" charset="0"/>
                <a:cs typeface="Times New Roman" pitchFamily="18" charset="0"/>
              </a:rPr>
              <a:t>a</a:t>
            </a:r>
            <a:r>
              <a:rPr lang="en-US" altLang="ru-RU" sz="1200" b="1" i="1" baseline="30000" dirty="0">
                <a:solidFill>
                  <a:srgbClr val="00007D"/>
                </a:solidFill>
                <a:latin typeface="Arial" charset="0"/>
              </a:rPr>
              <a:t>c</a:t>
            </a:r>
            <a:r>
              <a:rPr lang="en-US" altLang="ru-RU" sz="1200" b="1" dirty="0" smtClean="0">
                <a:solidFill>
                  <a:srgbClr val="00007D"/>
                </a:solidFill>
                <a:latin typeface="Arial" charset="0"/>
              </a:rPr>
              <a:t>)</a:t>
            </a:r>
            <a:endParaRPr lang="ru-RU" altLang="ru-RU" sz="1200" b="1" dirty="0">
              <a:solidFill>
                <a:srgbClr val="000000"/>
              </a:solidFill>
              <a:latin typeface="Arial" charset="0"/>
            </a:endParaRPr>
          </a:p>
        </p:txBody>
      </p:sp>
      <p:graphicFrame>
        <p:nvGraphicFramePr>
          <p:cNvPr id="345121" name="Object 33"/>
          <p:cNvGraphicFramePr>
            <a:graphicFrameLocks noChangeAspect="1"/>
          </p:cNvGraphicFramePr>
          <p:nvPr>
            <p:extLst>
              <p:ext uri="{D42A27DB-BD31-4B8C-83A1-F6EECF244321}">
                <p14:modId xmlns:p14="http://schemas.microsoft.com/office/powerpoint/2010/main" val="2878912677"/>
              </p:ext>
            </p:extLst>
          </p:nvPr>
        </p:nvGraphicFramePr>
        <p:xfrm>
          <a:off x="7410450" y="4540250"/>
          <a:ext cx="1021263" cy="252000"/>
        </p:xfrm>
        <a:graphic>
          <a:graphicData uri="http://schemas.openxmlformats.org/presentationml/2006/ole">
            <mc:AlternateContent xmlns:mc="http://schemas.openxmlformats.org/markup-compatibility/2006">
              <mc:Choice xmlns:v="urn:schemas-microsoft-com:vml" Requires="v">
                <p:oleObj spid="_x0000_s1375078" name="Equation" r:id="rId19" imgW="977760" imgH="241200" progId="Equation.DSMT4">
                  <p:embed/>
                </p:oleObj>
              </mc:Choice>
              <mc:Fallback>
                <p:oleObj name="Equation" r:id="rId19" imgW="977760" imgH="241200" progId="Equation.DSMT4">
                  <p:embed/>
                  <p:pic>
                    <p:nvPicPr>
                      <p:cNvPr id="0" name=""/>
                      <p:cNvPicPr>
                        <a:picLocks noChangeAspect="1" noChangeArrowheads="1"/>
                      </p:cNvPicPr>
                      <p:nvPr/>
                    </p:nvPicPr>
                    <p:blipFill>
                      <a:blip r:embed="rId20"/>
                      <a:srcRect/>
                      <a:stretch>
                        <a:fillRect/>
                      </a:stretch>
                    </p:blipFill>
                    <p:spPr bwMode="auto">
                      <a:xfrm>
                        <a:off x="7410450" y="4540250"/>
                        <a:ext cx="1021263"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5122" name="AutoShape 34"/>
          <p:cNvSpPr>
            <a:spLocks noChangeArrowheads="1"/>
          </p:cNvSpPr>
          <p:nvPr/>
        </p:nvSpPr>
        <p:spPr bwMode="auto">
          <a:xfrm rot="5400000">
            <a:off x="5967412" y="1833563"/>
            <a:ext cx="314325" cy="552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23" name="Object 35"/>
          <p:cNvGraphicFramePr>
            <a:graphicFrameLocks noChangeAspect="1"/>
          </p:cNvGraphicFramePr>
          <p:nvPr>
            <p:extLst>
              <p:ext uri="{D42A27DB-BD31-4B8C-83A1-F6EECF244321}">
                <p14:modId xmlns:p14="http://schemas.microsoft.com/office/powerpoint/2010/main" val="3479345237"/>
              </p:ext>
            </p:extLst>
          </p:nvPr>
        </p:nvGraphicFramePr>
        <p:xfrm>
          <a:off x="6038850" y="2270125"/>
          <a:ext cx="215900" cy="228600"/>
        </p:xfrm>
        <a:graphic>
          <a:graphicData uri="http://schemas.openxmlformats.org/presentationml/2006/ole">
            <mc:AlternateContent xmlns:mc="http://schemas.openxmlformats.org/markup-compatibility/2006">
              <mc:Choice xmlns:v="urn:schemas-microsoft-com:vml" Requires="v">
                <p:oleObj spid="_x0000_s1375079" name="Equation" r:id="rId21" imgW="203040" imgH="215640" progId="Equation.DSMT4">
                  <p:embed/>
                </p:oleObj>
              </mc:Choice>
              <mc:Fallback>
                <p:oleObj name="Equation" r:id="rId21" imgW="203040" imgH="215640" progId="Equation.DSMT4">
                  <p:embed/>
                  <p:pic>
                    <p:nvPicPr>
                      <p:cNvPr id="0" name=""/>
                      <p:cNvPicPr>
                        <a:picLocks noChangeAspect="1" noChangeArrowheads="1"/>
                      </p:cNvPicPr>
                      <p:nvPr/>
                    </p:nvPicPr>
                    <p:blipFill>
                      <a:blip r:embed="rId22"/>
                      <a:srcRect/>
                      <a:stretch>
                        <a:fillRect/>
                      </a:stretch>
                    </p:blipFill>
                    <p:spPr bwMode="auto">
                      <a:xfrm>
                        <a:off x="6038850" y="2270125"/>
                        <a:ext cx="2159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24" name="Rectangle 36"/>
          <p:cNvSpPr>
            <a:spLocks noChangeArrowheads="1"/>
          </p:cNvSpPr>
          <p:nvPr/>
        </p:nvSpPr>
        <p:spPr bwMode="auto">
          <a:xfrm>
            <a:off x="372786" y="4533899"/>
            <a:ext cx="6770963" cy="466725"/>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25" name="Text Box 37"/>
          <p:cNvSpPr txBox="1">
            <a:spLocks noChangeArrowheads="1"/>
          </p:cNvSpPr>
          <p:nvPr/>
        </p:nvSpPr>
        <p:spPr bwMode="auto">
          <a:xfrm>
            <a:off x="372787" y="4532624"/>
            <a:ext cx="6487673"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Thus, taking into account that </a:t>
            </a:r>
            <a:r>
              <a:rPr lang="en-US" altLang="ru-RU" sz="1000" dirty="0" smtClean="0">
                <a:solidFill>
                  <a:srgbClr val="000000"/>
                </a:solidFill>
                <a:latin typeface="Arial" charset="0"/>
              </a:rPr>
              <a:t>the second </a:t>
            </a:r>
            <a:r>
              <a:rPr lang="en-US" altLang="ru-RU" sz="1000" dirty="0">
                <a:solidFill>
                  <a:srgbClr val="000000"/>
                </a:solidFill>
                <a:latin typeface="Arial" charset="0"/>
              </a:rPr>
              <a:t>derivative of the radius-vector </a:t>
            </a:r>
            <a:r>
              <a:rPr lang="ru-RU" altLang="ru-RU" sz="1100" b="1" i="1" dirty="0" smtClean="0">
                <a:solidFill>
                  <a:srgbClr val="000000"/>
                </a:solidFill>
                <a:latin typeface="Arial" charset="0"/>
                <a:sym typeface="Symbol" pitchFamily="18" charset="2"/>
              </a:rPr>
              <a:t></a:t>
            </a:r>
            <a:r>
              <a:rPr lang="en-US" altLang="ru-RU" sz="1100" b="1" i="1" dirty="0" smtClean="0">
                <a:solidFill>
                  <a:srgbClr val="000000"/>
                </a:solidFill>
                <a:latin typeface="Arial" charset="0"/>
                <a:sym typeface="Symbol" pitchFamily="18" charset="2"/>
              </a:rPr>
              <a:t>  </a:t>
            </a:r>
            <a:r>
              <a:rPr lang="en-US" altLang="ru-RU" sz="1000" dirty="0" smtClean="0">
                <a:solidFill>
                  <a:srgbClr val="000000"/>
                </a:solidFill>
                <a:latin typeface="Arial" charset="0"/>
                <a:sym typeface="Symbol" pitchFamily="18" charset="2"/>
              </a:rPr>
              <a:t>is </a:t>
            </a:r>
            <a:r>
              <a:rPr lang="en-US" altLang="ru-RU" sz="1000" dirty="0">
                <a:solidFill>
                  <a:srgbClr val="000000"/>
                </a:solidFill>
                <a:latin typeface="Arial" charset="0"/>
                <a:sym typeface="Symbol" pitchFamily="18" charset="2"/>
              </a:rPr>
              <a:t>the absolute </a:t>
            </a:r>
            <a:r>
              <a:rPr lang="en-US" altLang="ru-RU" sz="1000" dirty="0" smtClean="0">
                <a:solidFill>
                  <a:srgbClr val="000000"/>
                </a:solidFill>
                <a:latin typeface="Arial" charset="0"/>
                <a:sym typeface="Symbol" pitchFamily="18" charset="2"/>
              </a:rPr>
              <a:t>acceleration </a:t>
            </a:r>
            <a:r>
              <a:rPr lang="en-US" altLang="ru-RU" sz="1000" dirty="0">
                <a:solidFill>
                  <a:srgbClr val="000000"/>
                </a:solidFill>
                <a:latin typeface="Arial" charset="0"/>
                <a:sym typeface="Symbol" pitchFamily="18" charset="2"/>
              </a:rPr>
              <a:t>we </a:t>
            </a:r>
            <a:r>
              <a:rPr lang="en-US" altLang="ru-RU" sz="1000" dirty="0" smtClean="0">
                <a:solidFill>
                  <a:srgbClr val="000000"/>
                </a:solidFill>
                <a:latin typeface="Arial" charset="0"/>
                <a:sym typeface="Symbol" pitchFamily="18" charset="2"/>
              </a:rPr>
              <a:t>obtain</a:t>
            </a:r>
            <a:endParaRPr lang="ru-RU" alt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345126" name="Object 38"/>
          <p:cNvGraphicFramePr>
            <a:graphicFrameLocks noChangeAspect="1"/>
          </p:cNvGraphicFramePr>
          <p:nvPr>
            <p:extLst>
              <p:ext uri="{D42A27DB-BD31-4B8C-83A1-F6EECF244321}">
                <p14:modId xmlns:p14="http://schemas.microsoft.com/office/powerpoint/2010/main" val="3671572939"/>
              </p:ext>
            </p:extLst>
          </p:nvPr>
        </p:nvGraphicFramePr>
        <p:xfrm>
          <a:off x="2725738" y="4745038"/>
          <a:ext cx="1242000" cy="216000"/>
        </p:xfrm>
        <a:graphic>
          <a:graphicData uri="http://schemas.openxmlformats.org/presentationml/2006/ole">
            <mc:AlternateContent xmlns:mc="http://schemas.openxmlformats.org/markup-compatibility/2006">
              <mc:Choice xmlns:v="urn:schemas-microsoft-com:vml" Requires="v">
                <p:oleObj spid="_x0000_s1375080" name="Equation" r:id="rId23" imgW="1168200" imgH="203040" progId="Equation.DSMT4">
                  <p:embed/>
                </p:oleObj>
              </mc:Choice>
              <mc:Fallback>
                <p:oleObj name="Equation" r:id="rId23" imgW="1168200" imgH="203040" progId="Equation.DSMT4">
                  <p:embed/>
                  <p:pic>
                    <p:nvPicPr>
                      <p:cNvPr id="0" name=""/>
                      <p:cNvPicPr>
                        <a:picLocks noChangeAspect="1" noChangeArrowheads="1"/>
                      </p:cNvPicPr>
                      <p:nvPr/>
                    </p:nvPicPr>
                    <p:blipFill>
                      <a:blip r:embed="rId24"/>
                      <a:srcRect/>
                      <a:stretch>
                        <a:fillRect/>
                      </a:stretch>
                    </p:blipFill>
                    <p:spPr bwMode="auto">
                      <a:xfrm>
                        <a:off x="2725738" y="4745038"/>
                        <a:ext cx="1242000" cy="216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5127" name="Text Box 39"/>
          <p:cNvSpPr txBox="1">
            <a:spLocks noChangeArrowheads="1"/>
          </p:cNvSpPr>
          <p:nvPr/>
        </p:nvSpPr>
        <p:spPr bwMode="auto">
          <a:xfrm>
            <a:off x="198438" y="5037138"/>
            <a:ext cx="4351191" cy="16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Determination of </a:t>
            </a:r>
            <a:r>
              <a:rPr lang="en-US" altLang="ru-RU" sz="1000" b="1" dirty="0" err="1" smtClean="0">
                <a:solidFill>
                  <a:srgbClr val="FF3300"/>
                </a:solidFill>
              </a:rPr>
              <a:t>Coriolis</a:t>
            </a:r>
            <a:r>
              <a:rPr lang="en-US" altLang="ru-RU" sz="1000" b="1" dirty="0" smtClean="0">
                <a:solidFill>
                  <a:srgbClr val="FF3300"/>
                </a:solidFill>
              </a:rPr>
              <a:t> Acceleration.</a:t>
            </a:r>
            <a:endParaRPr lang="en-US" altLang="ru-RU" sz="1000" b="1" dirty="0">
              <a:solidFill>
                <a:srgbClr val="FF3300"/>
              </a:solidFill>
            </a:endParaRPr>
          </a:p>
          <a:p>
            <a:r>
              <a:rPr lang="en-US" altLang="ru-RU" sz="1000" b="1" dirty="0" smtClean="0">
                <a:solidFill>
                  <a:srgbClr val="00007D"/>
                </a:solidFill>
              </a:rPr>
              <a:t>Modulus of </a:t>
            </a:r>
            <a:r>
              <a:rPr lang="en-US" altLang="ru-RU" sz="1000" b="1" dirty="0" err="1" smtClean="0">
                <a:solidFill>
                  <a:srgbClr val="00007D"/>
                </a:solidFill>
              </a:rPr>
              <a:t>Coriolis</a:t>
            </a:r>
            <a:r>
              <a:rPr lang="en-US" altLang="ru-RU" sz="1000" b="1" dirty="0" smtClean="0">
                <a:solidFill>
                  <a:srgbClr val="00007D"/>
                </a:solidFill>
              </a:rPr>
              <a:t> acceleration is</a:t>
            </a:r>
            <a:endParaRPr lang="en-US" altLang="ru-RU" sz="1000" b="1" dirty="0">
              <a:solidFill>
                <a:srgbClr val="00007D"/>
              </a:solidFill>
            </a:endParaRPr>
          </a:p>
          <a:p>
            <a:endParaRPr lang="en-US" sz="1000" dirty="0" smtClean="0">
              <a:solidFill>
                <a:srgbClr val="000000"/>
              </a:solidFill>
            </a:endParaRPr>
          </a:p>
          <a:p>
            <a:r>
              <a:rPr lang="en-US" sz="1000" dirty="0" smtClean="0">
                <a:solidFill>
                  <a:srgbClr val="000000"/>
                </a:solidFill>
              </a:rPr>
              <a:t>Coriolis </a:t>
            </a:r>
            <a:r>
              <a:rPr lang="en-US" sz="1000" dirty="0">
                <a:solidFill>
                  <a:srgbClr val="000000"/>
                </a:solidFill>
              </a:rPr>
              <a:t>acceleration is zero </a:t>
            </a:r>
            <a:r>
              <a:rPr lang="en-US" sz="1000" dirty="0" smtClean="0">
                <a:solidFill>
                  <a:srgbClr val="000000"/>
                </a:solidFill>
              </a:rPr>
              <a:t>when</a:t>
            </a:r>
          </a:p>
          <a:p>
            <a:pPr marL="0" indent="0"/>
            <a:r>
              <a:rPr lang="en-US" sz="1000" dirty="0" smtClean="0">
                <a:solidFill>
                  <a:srgbClr val="000000"/>
                </a:solidFill>
                <a:sym typeface="Symbol"/>
              </a:rPr>
              <a:t>1) </a:t>
            </a:r>
            <a:r>
              <a:rPr lang="en-US" sz="1200" i="1" dirty="0" smtClean="0">
                <a:solidFill>
                  <a:srgbClr val="000000"/>
                </a:solidFill>
                <a:sym typeface="Symbol"/>
              </a:rPr>
              <a:t></a:t>
            </a:r>
            <a:r>
              <a:rPr lang="en-US" sz="1000" dirty="0" smtClean="0">
                <a:solidFill>
                  <a:srgbClr val="000000"/>
                </a:solidFill>
              </a:rPr>
              <a:t> </a:t>
            </a:r>
            <a:r>
              <a:rPr lang="en-US" sz="1000" dirty="0">
                <a:solidFill>
                  <a:srgbClr val="000000"/>
                </a:solidFill>
              </a:rPr>
              <a:t>= 0, if the motion of transport is translational or if the angular </a:t>
            </a:r>
            <a:r>
              <a:rPr lang="en-US" sz="1000" dirty="0" smtClean="0">
                <a:solidFill>
                  <a:srgbClr val="000000"/>
                </a:solidFill>
              </a:rPr>
              <a:t>velocity</a:t>
            </a:r>
          </a:p>
          <a:p>
            <a:pPr marL="0" indent="0"/>
            <a:r>
              <a:rPr lang="en-US" sz="1000" dirty="0" smtClean="0">
                <a:solidFill>
                  <a:srgbClr val="000000"/>
                </a:solidFill>
              </a:rPr>
              <a:t> </a:t>
            </a:r>
            <a:r>
              <a:rPr lang="en-US" sz="1000" dirty="0">
                <a:solidFill>
                  <a:srgbClr val="000000"/>
                </a:solidFill>
              </a:rPr>
              <a:t>of the rotation of transport becomes zero at a given instant</a:t>
            </a:r>
            <a:r>
              <a:rPr lang="uk-UA" sz="1000" dirty="0">
                <a:solidFill>
                  <a:srgbClr val="000000"/>
                </a:solidFill>
              </a:rPr>
              <a:t>;</a:t>
            </a:r>
            <a:endParaRPr lang="ru-RU" sz="1000" dirty="0">
              <a:solidFill>
                <a:srgbClr val="000000"/>
              </a:solidFill>
            </a:endParaRPr>
          </a:p>
          <a:p>
            <a:pPr marL="0" indent="0"/>
            <a:r>
              <a:rPr lang="en-US" sz="1000" dirty="0" smtClean="0">
                <a:solidFill>
                  <a:srgbClr val="000000"/>
                </a:solidFill>
              </a:rPr>
              <a:t>2) if </a:t>
            </a:r>
            <a:r>
              <a:rPr lang="en-US" sz="1000" dirty="0">
                <a:solidFill>
                  <a:srgbClr val="000000"/>
                </a:solidFill>
              </a:rPr>
              <a:t>there is no relative motion or if the relative velocity becomes zero </a:t>
            </a:r>
            <a:r>
              <a:rPr lang="en-US" sz="1000" dirty="0" smtClean="0">
                <a:solidFill>
                  <a:srgbClr val="000000"/>
                </a:solidFill>
              </a:rPr>
              <a:t>at</a:t>
            </a:r>
          </a:p>
          <a:p>
            <a:pPr marL="0" indent="0"/>
            <a:r>
              <a:rPr lang="en-US" sz="1000" dirty="0" smtClean="0">
                <a:solidFill>
                  <a:srgbClr val="000000"/>
                </a:solidFill>
              </a:rPr>
              <a:t> </a:t>
            </a:r>
            <a:r>
              <a:rPr lang="en-US" sz="1000" dirty="0">
                <a:solidFill>
                  <a:srgbClr val="000000"/>
                </a:solidFill>
              </a:rPr>
              <a:t>a given instant</a:t>
            </a:r>
            <a:r>
              <a:rPr lang="uk-UA" sz="1000" dirty="0">
                <a:solidFill>
                  <a:srgbClr val="000000"/>
                </a:solidFill>
              </a:rPr>
              <a:t>;</a:t>
            </a:r>
            <a:endParaRPr lang="ru-RU" sz="1000" dirty="0">
              <a:solidFill>
                <a:srgbClr val="000000"/>
              </a:solidFill>
            </a:endParaRPr>
          </a:p>
          <a:p>
            <a:pPr marL="182563" indent="-182563">
              <a:buFontTx/>
              <a:buAutoNum type="arabicParenR" startAt="3"/>
            </a:pPr>
            <a:r>
              <a:rPr lang="en-US" sz="1000" dirty="0" smtClean="0">
                <a:solidFill>
                  <a:srgbClr val="000000"/>
                </a:solidFill>
              </a:rPr>
              <a:t>if </a:t>
            </a:r>
            <a:r>
              <a:rPr lang="en-US" sz="1000" dirty="0">
                <a:solidFill>
                  <a:srgbClr val="000000"/>
                </a:solidFill>
              </a:rPr>
              <a:t>the relative motion is parallel to the axis of the rotation of </a:t>
            </a:r>
            <a:r>
              <a:rPr lang="en-US" sz="1000" dirty="0" smtClean="0">
                <a:solidFill>
                  <a:srgbClr val="000000"/>
                </a:solidFill>
              </a:rPr>
              <a:t>transport.</a:t>
            </a:r>
            <a:endParaRPr lang="ru-RU" sz="1000" dirty="0">
              <a:solidFill>
                <a:srgbClr val="000000"/>
              </a:solidFill>
            </a:endParaRPr>
          </a:p>
          <a:p>
            <a:endParaRPr lang="ru-RU" altLang="ru-RU" sz="1000" dirty="0">
              <a:solidFill>
                <a:srgbClr val="000000"/>
              </a:solidFill>
            </a:endParaRPr>
          </a:p>
        </p:txBody>
      </p:sp>
      <p:graphicFrame>
        <p:nvGraphicFramePr>
          <p:cNvPr id="345128" name="Object 40"/>
          <p:cNvGraphicFramePr>
            <a:graphicFrameLocks noChangeAspect="1"/>
          </p:cNvGraphicFramePr>
          <p:nvPr>
            <p:extLst>
              <p:ext uri="{D42A27DB-BD31-4B8C-83A1-F6EECF244321}">
                <p14:modId xmlns:p14="http://schemas.microsoft.com/office/powerpoint/2010/main" val="789545308"/>
              </p:ext>
            </p:extLst>
          </p:nvPr>
        </p:nvGraphicFramePr>
        <p:xfrm>
          <a:off x="2589213" y="5268913"/>
          <a:ext cx="1479273" cy="288000"/>
        </p:xfrm>
        <a:graphic>
          <a:graphicData uri="http://schemas.openxmlformats.org/presentationml/2006/ole">
            <mc:AlternateContent xmlns:mc="http://schemas.openxmlformats.org/markup-compatibility/2006">
              <mc:Choice xmlns:v="urn:schemas-microsoft-com:vml" Requires="v">
                <p:oleObj spid="_x0000_s1375081" name="Equation" r:id="rId25" imgW="1434960" imgH="279360" progId="Equation.DSMT4">
                  <p:embed/>
                </p:oleObj>
              </mc:Choice>
              <mc:Fallback>
                <p:oleObj name="Equation" r:id="rId25" imgW="1434960" imgH="279360" progId="Equation.DSMT4">
                  <p:embed/>
                  <p:pic>
                    <p:nvPicPr>
                      <p:cNvPr id="0" name=""/>
                      <p:cNvPicPr>
                        <a:picLocks noChangeAspect="1" noChangeArrowheads="1"/>
                      </p:cNvPicPr>
                      <p:nvPr/>
                    </p:nvPicPr>
                    <p:blipFill>
                      <a:blip r:embed="rId26"/>
                      <a:srcRect/>
                      <a:stretch>
                        <a:fillRect/>
                      </a:stretch>
                    </p:blipFill>
                    <p:spPr bwMode="auto">
                      <a:xfrm>
                        <a:off x="2589213" y="5268913"/>
                        <a:ext cx="1479273" cy="288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5129" name="Text Box 41"/>
          <p:cNvSpPr txBox="1">
            <a:spLocks noChangeArrowheads="1"/>
          </p:cNvSpPr>
          <p:nvPr/>
        </p:nvSpPr>
        <p:spPr bwMode="auto">
          <a:xfrm>
            <a:off x="4433154" y="5099050"/>
            <a:ext cx="3004349"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en-US" altLang="ru-RU" sz="1000" b="1" dirty="0" smtClean="0">
                <a:solidFill>
                  <a:srgbClr val="00007D"/>
                </a:solidFill>
              </a:rPr>
              <a:t>Direction of </a:t>
            </a:r>
            <a:r>
              <a:rPr lang="en-US" altLang="ru-RU" sz="1000" b="1" dirty="0" err="1" smtClean="0">
                <a:solidFill>
                  <a:srgbClr val="00007D"/>
                </a:solidFill>
              </a:rPr>
              <a:t>Coriolis</a:t>
            </a:r>
            <a:r>
              <a:rPr lang="en-US" altLang="ru-RU" sz="1000" b="1" dirty="0" smtClean="0">
                <a:solidFill>
                  <a:srgbClr val="00007D"/>
                </a:solidFill>
              </a:rPr>
              <a:t> acceleration.</a:t>
            </a:r>
            <a:endParaRPr lang="en-US" altLang="ru-RU" sz="1000" b="1" dirty="0">
              <a:solidFill>
                <a:srgbClr val="00007D"/>
              </a:solidFill>
            </a:endParaRPr>
          </a:p>
          <a:p>
            <a:pPr marL="0" indent="0"/>
            <a:r>
              <a:rPr lang="en-US" sz="1000" dirty="0" smtClean="0">
                <a:solidFill>
                  <a:srgbClr val="000000"/>
                </a:solidFill>
              </a:rPr>
              <a:t> The </a:t>
            </a:r>
            <a:r>
              <a:rPr lang="en-US" sz="1000" dirty="0">
                <a:solidFill>
                  <a:srgbClr val="000000"/>
                </a:solidFill>
              </a:rPr>
              <a:t>direction </a:t>
            </a:r>
            <a:r>
              <a:rPr lang="en-US" sz="1000" dirty="0" smtClean="0">
                <a:solidFill>
                  <a:srgbClr val="000000"/>
                </a:solidFill>
              </a:rPr>
              <a:t>of Coriolis acceleration </a:t>
            </a:r>
            <a:r>
              <a:rPr lang="en-US" sz="1000" dirty="0">
                <a:solidFill>
                  <a:srgbClr val="000000"/>
                </a:solidFill>
              </a:rPr>
              <a:t>can be </a:t>
            </a:r>
            <a:endParaRPr lang="en-US" sz="1000" dirty="0" smtClean="0">
              <a:solidFill>
                <a:srgbClr val="000000"/>
              </a:solidFill>
            </a:endParaRPr>
          </a:p>
          <a:p>
            <a:pPr marL="0" indent="0"/>
            <a:r>
              <a:rPr lang="en-US" sz="1000" dirty="0" smtClean="0">
                <a:solidFill>
                  <a:srgbClr val="000000"/>
                </a:solidFill>
              </a:rPr>
              <a:t>obtained by </a:t>
            </a:r>
          </a:p>
          <a:p>
            <a:pPr marL="0" indent="0"/>
            <a:r>
              <a:rPr lang="en-US" sz="1000" b="1" dirty="0" smtClean="0">
                <a:solidFill>
                  <a:srgbClr val="9999FF">
                    <a:lumMod val="25000"/>
                  </a:srgbClr>
                </a:solidFill>
              </a:rPr>
              <a:t>1) </a:t>
            </a:r>
            <a:r>
              <a:rPr lang="en-US" sz="1000" b="1" dirty="0">
                <a:solidFill>
                  <a:srgbClr val="9999FF">
                    <a:lumMod val="25000"/>
                  </a:srgbClr>
                </a:solidFill>
              </a:rPr>
              <a:t>projecting </a:t>
            </a:r>
            <a:r>
              <a:rPr lang="en-US" sz="1000" b="1" dirty="0" smtClean="0">
                <a:solidFill>
                  <a:srgbClr val="9999FF">
                    <a:lumMod val="25000"/>
                  </a:srgbClr>
                </a:solidFill>
              </a:rPr>
              <a:t>vector of the relative velocity</a:t>
            </a:r>
          </a:p>
          <a:p>
            <a:pPr marL="0" indent="0"/>
            <a:r>
              <a:rPr lang="en-US" sz="1000" b="1" dirty="0" smtClean="0">
                <a:solidFill>
                  <a:srgbClr val="9999FF">
                    <a:lumMod val="25000"/>
                  </a:srgbClr>
                </a:solidFill>
              </a:rPr>
              <a:t>  </a:t>
            </a:r>
            <a:r>
              <a:rPr lang="en-US" sz="1000" b="1" dirty="0">
                <a:solidFill>
                  <a:srgbClr val="9999FF">
                    <a:lumMod val="25000"/>
                  </a:srgbClr>
                </a:solidFill>
              </a:rPr>
              <a:t>on </a:t>
            </a:r>
            <a:r>
              <a:rPr lang="en-US" sz="1000" b="1" dirty="0" smtClean="0">
                <a:solidFill>
                  <a:srgbClr val="9999FF">
                    <a:lumMod val="25000"/>
                  </a:srgbClr>
                </a:solidFill>
              </a:rPr>
              <a:t>the plane, which </a:t>
            </a:r>
            <a:r>
              <a:rPr lang="en-US" sz="1000" b="1" dirty="0">
                <a:solidFill>
                  <a:srgbClr val="9999FF">
                    <a:lumMod val="25000"/>
                  </a:srgbClr>
                </a:solidFill>
              </a:rPr>
              <a:t>is normal </a:t>
            </a:r>
            <a:r>
              <a:rPr lang="en-US" sz="1000" b="1" dirty="0" smtClean="0">
                <a:solidFill>
                  <a:srgbClr val="9999FF">
                    <a:lumMod val="25000"/>
                  </a:srgbClr>
                </a:solidFill>
              </a:rPr>
              <a:t>to the vector of</a:t>
            </a:r>
          </a:p>
          <a:p>
            <a:pPr marL="0" indent="0"/>
            <a:r>
              <a:rPr lang="en-US" sz="1000" b="1" dirty="0" smtClean="0">
                <a:solidFill>
                  <a:srgbClr val="9999FF">
                    <a:lumMod val="25000"/>
                  </a:srgbClr>
                </a:solidFill>
              </a:rPr>
              <a:t> the angular velocity,</a:t>
            </a:r>
          </a:p>
          <a:p>
            <a:pPr marL="0" indent="0"/>
            <a:r>
              <a:rPr lang="en-US" sz="1000" b="1" dirty="0" smtClean="0">
                <a:solidFill>
                  <a:srgbClr val="9999FF">
                    <a:lumMod val="25000"/>
                  </a:srgbClr>
                </a:solidFill>
              </a:rPr>
              <a:t> </a:t>
            </a:r>
            <a:endParaRPr lang="ru-RU" altLang="ru-RU" sz="1000" b="1" dirty="0">
              <a:solidFill>
                <a:srgbClr val="9999FF">
                  <a:lumMod val="25000"/>
                </a:srgbClr>
              </a:solidFill>
            </a:endParaRPr>
          </a:p>
        </p:txBody>
      </p:sp>
      <p:grpSp>
        <p:nvGrpSpPr>
          <p:cNvPr id="345134" name="Group 46"/>
          <p:cNvGrpSpPr>
            <a:grpSpLocks/>
          </p:cNvGrpSpPr>
          <p:nvPr/>
        </p:nvGrpSpPr>
        <p:grpSpPr bwMode="auto">
          <a:xfrm>
            <a:off x="7607304" y="4986338"/>
            <a:ext cx="958851" cy="785812"/>
            <a:chOff x="4792" y="3141"/>
            <a:chExt cx="604" cy="495"/>
          </a:xfrm>
        </p:grpSpPr>
        <p:sp>
          <p:nvSpPr>
            <p:cNvPr id="345130" name="AutoShape 42"/>
            <p:cNvSpPr>
              <a:spLocks noChangeArrowheads="1"/>
            </p:cNvSpPr>
            <p:nvPr/>
          </p:nvSpPr>
          <p:spPr bwMode="auto">
            <a:xfrm>
              <a:off x="5244" y="3282"/>
              <a:ext cx="56" cy="354"/>
            </a:xfrm>
            <a:prstGeom prst="upArrow">
              <a:avLst>
                <a:gd name="adj1" fmla="val 50000"/>
                <a:gd name="adj2" fmla="val 158036"/>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31" name="AutoShape 43"/>
            <p:cNvSpPr>
              <a:spLocks noChangeArrowheads="1"/>
            </p:cNvSpPr>
            <p:nvPr/>
          </p:nvSpPr>
          <p:spPr bwMode="auto">
            <a:xfrm rot="1827933">
              <a:off x="4836" y="3480"/>
              <a:ext cx="456" cy="78"/>
            </a:xfrm>
            <a:prstGeom prst="leftArrow">
              <a:avLst>
                <a:gd name="adj1" fmla="val 50000"/>
                <a:gd name="adj2" fmla="val 146154"/>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32" name="Object 44"/>
            <p:cNvGraphicFramePr>
              <a:graphicFrameLocks noChangeAspect="1"/>
            </p:cNvGraphicFramePr>
            <p:nvPr>
              <p:extLst>
                <p:ext uri="{D42A27DB-BD31-4B8C-83A1-F6EECF244321}">
                  <p14:modId xmlns:p14="http://schemas.microsoft.com/office/powerpoint/2010/main" val="964337228"/>
                </p:ext>
              </p:extLst>
            </p:nvPr>
          </p:nvGraphicFramePr>
          <p:xfrm>
            <a:off x="4792" y="3246"/>
            <a:ext cx="128" cy="136"/>
          </p:xfrm>
          <a:graphic>
            <a:graphicData uri="http://schemas.openxmlformats.org/presentationml/2006/ole">
              <mc:AlternateContent xmlns:mc="http://schemas.openxmlformats.org/markup-compatibility/2006">
                <mc:Choice xmlns:v="urn:schemas-microsoft-com:vml" Requires="v">
                  <p:oleObj spid="_x0000_s1375082" name="Equation" r:id="rId27" imgW="190440" imgH="203040" progId="Equation.DSMT4">
                    <p:embed/>
                  </p:oleObj>
                </mc:Choice>
                <mc:Fallback>
                  <p:oleObj name="Equation" r:id="rId27" imgW="190440" imgH="203040" progId="Equation.DSMT4">
                    <p:embed/>
                    <p:pic>
                      <p:nvPicPr>
                        <p:cNvPr id="0" name=""/>
                        <p:cNvPicPr>
                          <a:picLocks noChangeAspect="1" noChangeArrowheads="1"/>
                        </p:cNvPicPr>
                        <p:nvPr/>
                      </p:nvPicPr>
                      <p:blipFill>
                        <a:blip r:embed="rId28"/>
                        <a:srcRect/>
                        <a:stretch>
                          <a:fillRect/>
                        </a:stretch>
                      </p:blipFill>
                      <p:spPr bwMode="auto">
                        <a:xfrm>
                          <a:off x="4792" y="3246"/>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133" name="Object 45"/>
            <p:cNvGraphicFramePr>
              <a:graphicFrameLocks noChangeAspect="1"/>
            </p:cNvGraphicFramePr>
            <p:nvPr>
              <p:extLst>
                <p:ext uri="{D42A27DB-BD31-4B8C-83A1-F6EECF244321}">
                  <p14:modId xmlns:p14="http://schemas.microsoft.com/office/powerpoint/2010/main" val="3676978638"/>
                </p:ext>
              </p:extLst>
            </p:nvPr>
          </p:nvGraphicFramePr>
          <p:xfrm>
            <a:off x="5255" y="3141"/>
            <a:ext cx="141" cy="159"/>
          </p:xfrm>
          <a:graphic>
            <a:graphicData uri="http://schemas.openxmlformats.org/presentationml/2006/ole">
              <mc:AlternateContent xmlns:mc="http://schemas.openxmlformats.org/markup-compatibility/2006">
                <mc:Choice xmlns:v="urn:schemas-microsoft-com:vml" Requires="v">
                  <p:oleObj spid="_x0000_s1375083" name="Формула" r:id="rId29" imgW="203040" imgH="228600" progId="Equation.3">
                    <p:embed/>
                  </p:oleObj>
                </mc:Choice>
                <mc:Fallback>
                  <p:oleObj name="Формула" r:id="rId29" imgW="203040" imgH="22860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255" y="3141"/>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5137" name="Text Box 49"/>
          <p:cNvSpPr txBox="1">
            <a:spLocks noChangeArrowheads="1"/>
          </p:cNvSpPr>
          <p:nvPr/>
        </p:nvSpPr>
        <p:spPr bwMode="auto">
          <a:xfrm>
            <a:off x="4475845" y="6003964"/>
            <a:ext cx="267573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r>
              <a:rPr lang="en-US" sz="1000" b="1" dirty="0" smtClean="0">
                <a:solidFill>
                  <a:srgbClr val="00007D">
                    <a:lumMod val="75000"/>
                  </a:srgbClr>
                </a:solidFill>
              </a:rPr>
              <a:t>2) turning </a:t>
            </a:r>
            <a:r>
              <a:rPr lang="en-US" sz="1000" b="1" dirty="0">
                <a:solidFill>
                  <a:srgbClr val="00007D">
                    <a:lumMod val="75000"/>
                  </a:srgbClr>
                </a:solidFill>
              </a:rPr>
              <a:t>that projection </a:t>
            </a:r>
            <a:r>
              <a:rPr lang="en-US" sz="1000" b="1" dirty="0" smtClean="0">
                <a:solidFill>
                  <a:srgbClr val="00007D">
                    <a:lumMod val="75000"/>
                  </a:srgbClr>
                </a:solidFill>
              </a:rPr>
              <a:t>through  </a:t>
            </a:r>
            <a:r>
              <a:rPr lang="en-US" sz="1000" b="1" dirty="0">
                <a:solidFill>
                  <a:srgbClr val="00007D">
                    <a:lumMod val="75000"/>
                  </a:srgbClr>
                </a:solidFill>
              </a:rPr>
              <a:t>90</a:t>
            </a:r>
            <a:r>
              <a:rPr lang="en-US" sz="1000" b="1" baseline="30000" dirty="0">
                <a:solidFill>
                  <a:srgbClr val="00007D">
                    <a:lumMod val="75000"/>
                  </a:srgbClr>
                </a:solidFill>
              </a:rPr>
              <a:t>0</a:t>
            </a:r>
            <a:r>
              <a:rPr lang="en-US" sz="1000" b="1" dirty="0">
                <a:solidFill>
                  <a:srgbClr val="00007D">
                    <a:lumMod val="75000"/>
                  </a:srgbClr>
                </a:solidFill>
              </a:rPr>
              <a:t> </a:t>
            </a:r>
            <a:r>
              <a:rPr lang="en-US" sz="1000" b="1" dirty="0" smtClean="0">
                <a:solidFill>
                  <a:srgbClr val="00007D">
                    <a:lumMod val="75000"/>
                  </a:srgbClr>
                </a:solidFill>
              </a:rPr>
              <a:t>in</a:t>
            </a:r>
          </a:p>
          <a:p>
            <a:pPr marL="0" indent="0"/>
            <a:r>
              <a:rPr lang="en-US" sz="1000" b="1" dirty="0" smtClean="0">
                <a:solidFill>
                  <a:srgbClr val="00007D">
                    <a:lumMod val="75000"/>
                  </a:srgbClr>
                </a:solidFill>
              </a:rPr>
              <a:t> </a:t>
            </a:r>
            <a:r>
              <a:rPr lang="en-US" sz="1000" b="1" dirty="0">
                <a:solidFill>
                  <a:srgbClr val="00007D">
                    <a:lumMod val="75000"/>
                  </a:srgbClr>
                </a:solidFill>
              </a:rPr>
              <a:t>the direction of the rotation of transport.</a:t>
            </a:r>
            <a:endParaRPr lang="ru-RU" altLang="ru-RU" sz="1000" b="1" dirty="0">
              <a:solidFill>
                <a:srgbClr val="00007D">
                  <a:lumMod val="75000"/>
                </a:srgbClr>
              </a:solidFill>
            </a:endParaRPr>
          </a:p>
          <a:p>
            <a:endParaRPr lang="ru-RU" altLang="ru-RU" sz="1000" dirty="0">
              <a:solidFill>
                <a:srgbClr val="00007D"/>
              </a:solidFill>
            </a:endParaRPr>
          </a:p>
        </p:txBody>
      </p:sp>
      <p:grpSp>
        <p:nvGrpSpPr>
          <p:cNvPr id="345143" name="Group 55"/>
          <p:cNvGrpSpPr>
            <a:grpSpLocks/>
          </p:cNvGrpSpPr>
          <p:nvPr/>
        </p:nvGrpSpPr>
        <p:grpSpPr bwMode="auto">
          <a:xfrm>
            <a:off x="7508875" y="5394325"/>
            <a:ext cx="849313" cy="523875"/>
            <a:chOff x="4730" y="3398"/>
            <a:chExt cx="535" cy="330"/>
          </a:xfrm>
        </p:grpSpPr>
        <p:sp>
          <p:nvSpPr>
            <p:cNvPr id="345138" name="AutoShape 50"/>
            <p:cNvSpPr>
              <a:spLocks noChangeArrowheads="1"/>
            </p:cNvSpPr>
            <p:nvPr/>
          </p:nvSpPr>
          <p:spPr bwMode="auto">
            <a:xfrm rot="-441004">
              <a:off x="4863" y="3623"/>
              <a:ext cx="402" cy="68"/>
            </a:xfrm>
            <a:prstGeom prst="leftArrow">
              <a:avLst>
                <a:gd name="adj1" fmla="val 50000"/>
                <a:gd name="adj2" fmla="val 147794"/>
              </a:avLst>
            </a:prstGeom>
            <a:solidFill>
              <a:srgbClr val="3399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39" name="Line 51"/>
            <p:cNvSpPr>
              <a:spLocks noChangeShapeType="1"/>
            </p:cNvSpPr>
            <p:nvPr/>
          </p:nvSpPr>
          <p:spPr bwMode="auto">
            <a:xfrm flipV="1">
              <a:off x="4866" y="3398"/>
              <a:ext cx="0" cy="282"/>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45140" name="Object 52"/>
            <p:cNvGraphicFramePr>
              <a:graphicFrameLocks noChangeAspect="1"/>
            </p:cNvGraphicFramePr>
            <p:nvPr>
              <p:extLst>
                <p:ext uri="{D42A27DB-BD31-4B8C-83A1-F6EECF244321}">
                  <p14:modId xmlns:p14="http://schemas.microsoft.com/office/powerpoint/2010/main" val="27014713"/>
                </p:ext>
              </p:extLst>
            </p:nvPr>
          </p:nvGraphicFramePr>
          <p:xfrm>
            <a:off x="4730" y="3566"/>
            <a:ext cx="136" cy="162"/>
          </p:xfrm>
          <a:graphic>
            <a:graphicData uri="http://schemas.openxmlformats.org/presentationml/2006/ole">
              <mc:AlternateContent xmlns:mc="http://schemas.openxmlformats.org/markup-compatibility/2006">
                <mc:Choice xmlns:v="urn:schemas-microsoft-com:vml" Requires="v">
                  <p:oleObj spid="_x0000_s1375084" name="Equation" r:id="rId31" imgW="203040" imgH="241200" progId="Equation.DSMT4">
                    <p:embed/>
                  </p:oleObj>
                </mc:Choice>
                <mc:Fallback>
                  <p:oleObj name="Equation" r:id="rId31" imgW="203040" imgH="241200" progId="Equation.DSMT4">
                    <p:embed/>
                    <p:pic>
                      <p:nvPicPr>
                        <p:cNvPr id="0" name=""/>
                        <p:cNvPicPr>
                          <a:picLocks noChangeAspect="1" noChangeArrowheads="1"/>
                        </p:cNvPicPr>
                        <p:nvPr/>
                      </p:nvPicPr>
                      <p:blipFill>
                        <a:blip r:embed="rId32"/>
                        <a:srcRect/>
                        <a:stretch>
                          <a:fillRect/>
                        </a:stretch>
                      </p:blipFill>
                      <p:spPr bwMode="auto">
                        <a:xfrm>
                          <a:off x="4730" y="3566"/>
                          <a:ext cx="136" cy="1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41" name="Line 53"/>
            <p:cNvSpPr>
              <a:spLocks noChangeShapeType="1"/>
            </p:cNvSpPr>
            <p:nvPr/>
          </p:nvSpPr>
          <p:spPr bwMode="auto">
            <a:xfrm flipH="1" flipV="1">
              <a:off x="4921" y="3601"/>
              <a:ext cx="2" cy="72"/>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5142" name="Line 54"/>
            <p:cNvSpPr>
              <a:spLocks noChangeShapeType="1"/>
            </p:cNvSpPr>
            <p:nvPr/>
          </p:nvSpPr>
          <p:spPr bwMode="auto">
            <a:xfrm flipV="1">
              <a:off x="4862" y="3606"/>
              <a:ext cx="67" cy="4"/>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sp>
        <p:nvSpPr>
          <p:cNvPr id="345144" name="AutoShape 56"/>
          <p:cNvSpPr>
            <a:spLocks noChangeArrowheads="1"/>
          </p:cNvSpPr>
          <p:nvPr/>
        </p:nvSpPr>
        <p:spPr bwMode="auto">
          <a:xfrm rot="3310530">
            <a:off x="8263732" y="5877718"/>
            <a:ext cx="463550" cy="138113"/>
          </a:xfrm>
          <a:prstGeom prst="rightArrow">
            <a:avLst>
              <a:gd name="adj1" fmla="val 50000"/>
              <a:gd name="adj2" fmla="val 83908"/>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5145" name="Line 57"/>
          <p:cNvSpPr>
            <a:spLocks noChangeShapeType="1"/>
          </p:cNvSpPr>
          <p:nvPr/>
        </p:nvSpPr>
        <p:spPr bwMode="auto">
          <a:xfrm flipV="1">
            <a:off x="8251825" y="5861050"/>
            <a:ext cx="174625" cy="2857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5146" name="Line 58"/>
          <p:cNvSpPr>
            <a:spLocks noChangeShapeType="1"/>
          </p:cNvSpPr>
          <p:nvPr/>
        </p:nvSpPr>
        <p:spPr bwMode="auto">
          <a:xfrm flipH="1" flipV="1">
            <a:off x="8193088" y="5789613"/>
            <a:ext cx="57150" cy="104775"/>
          </a:xfrm>
          <a:prstGeom prst="line">
            <a:avLst/>
          </a:prstGeom>
          <a:noFill/>
          <a:ln w="9525">
            <a:solidFill>
              <a:srgbClr val="FF33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5147" name="AutoShape 59"/>
          <p:cNvSpPr>
            <a:spLocks noChangeArrowheads="1"/>
          </p:cNvSpPr>
          <p:nvPr/>
        </p:nvSpPr>
        <p:spPr bwMode="auto">
          <a:xfrm>
            <a:off x="8204200" y="5410200"/>
            <a:ext cx="120650" cy="149225"/>
          </a:xfrm>
          <a:prstGeom prst="curvedRightArrow">
            <a:avLst>
              <a:gd name="adj1" fmla="val 24737"/>
              <a:gd name="adj2" fmla="val 49474"/>
              <a:gd name="adj3" fmla="val 33333"/>
            </a:avLst>
          </a:prstGeom>
          <a:solidFill>
            <a:srgbClr val="3366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5148" name="Object 60"/>
          <p:cNvGraphicFramePr>
            <a:graphicFrameLocks noChangeAspect="1"/>
          </p:cNvGraphicFramePr>
          <p:nvPr>
            <p:extLst>
              <p:ext uri="{D42A27DB-BD31-4B8C-83A1-F6EECF244321}">
                <p14:modId xmlns:p14="http://schemas.microsoft.com/office/powerpoint/2010/main" val="2100041004"/>
              </p:ext>
            </p:extLst>
          </p:nvPr>
        </p:nvGraphicFramePr>
        <p:xfrm>
          <a:off x="8691563" y="6018213"/>
          <a:ext cx="202500" cy="216000"/>
        </p:xfrm>
        <a:graphic>
          <a:graphicData uri="http://schemas.openxmlformats.org/presentationml/2006/ole">
            <mc:AlternateContent xmlns:mc="http://schemas.openxmlformats.org/markup-compatibility/2006">
              <mc:Choice xmlns:v="urn:schemas-microsoft-com:vml" Requires="v">
                <p:oleObj spid="_x0000_s1375085" name="Equation" r:id="rId33" imgW="190440" imgH="203040" progId="Equation.DSMT4">
                  <p:embed/>
                </p:oleObj>
              </mc:Choice>
              <mc:Fallback>
                <p:oleObj name="Equation" r:id="rId33" imgW="190440" imgH="203040" progId="Equation.DSMT4">
                  <p:embed/>
                  <p:pic>
                    <p:nvPicPr>
                      <p:cNvPr id="0" name=""/>
                      <p:cNvPicPr>
                        <a:picLocks noChangeAspect="1" noChangeArrowheads="1"/>
                      </p:cNvPicPr>
                      <p:nvPr/>
                    </p:nvPicPr>
                    <p:blipFill>
                      <a:blip r:embed="rId34"/>
                      <a:srcRect/>
                      <a:stretch>
                        <a:fillRect/>
                      </a:stretch>
                    </p:blipFill>
                    <p:spPr bwMode="auto">
                      <a:xfrm>
                        <a:off x="8691563" y="6018213"/>
                        <a:ext cx="202500" cy="21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5149" name="Object 61"/>
          <p:cNvGraphicFramePr>
            <a:graphicFrameLocks noChangeAspect="1"/>
          </p:cNvGraphicFramePr>
          <p:nvPr>
            <p:extLst>
              <p:ext uri="{D42A27DB-BD31-4B8C-83A1-F6EECF244321}">
                <p14:modId xmlns:p14="http://schemas.microsoft.com/office/powerpoint/2010/main" val="3900048183"/>
              </p:ext>
            </p:extLst>
          </p:nvPr>
        </p:nvGraphicFramePr>
        <p:xfrm>
          <a:off x="8013500" y="5198496"/>
          <a:ext cx="224000" cy="252000"/>
        </p:xfrm>
        <a:graphic>
          <a:graphicData uri="http://schemas.openxmlformats.org/presentationml/2006/ole">
            <mc:AlternateContent xmlns:mc="http://schemas.openxmlformats.org/markup-compatibility/2006">
              <mc:Choice xmlns:v="urn:schemas-microsoft-com:vml" Requires="v">
                <p:oleObj spid="_x0000_s1375086" name="Формула" r:id="rId35" imgW="203040" imgH="228600" progId="Equation.3">
                  <p:embed/>
                </p:oleObj>
              </mc:Choice>
              <mc:Fallback>
                <p:oleObj name="Формула" r:id="rId35" imgW="203040" imgH="22860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8013500" y="5198496"/>
                        <a:ext cx="224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5152" name="AutoShape 64">
            <a:hlinkClick r:id="rId3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5153" name="AutoShape 65">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5154" name="AutoShape 66">
            <a:hlinkClick r:id="" action="ppaction://hlinkshowjump?jump=nextslide" highlightClick="1"/>
          </p:cNvPr>
          <p:cNvSpPr>
            <a:spLocks noChangeArrowheads="1"/>
          </p:cNvSpPr>
          <p:nvPr/>
        </p:nvSpPr>
        <p:spPr bwMode="auto">
          <a:xfrm>
            <a:off x="4175684" y="552450"/>
            <a:ext cx="285750" cy="216000"/>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5155" name="Oval 6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rgbClr val="00007D"/>
                </a:solidFill>
                <a:latin typeface="Arial" charset="0"/>
              </a:rPr>
              <a:t>1</a:t>
            </a:r>
            <a:r>
              <a:rPr lang="en-US" altLang="ru-RU" sz="1000" b="1" dirty="0" smtClean="0">
                <a:solidFill>
                  <a:srgbClr val="00007D"/>
                </a:solidFill>
                <a:latin typeface="Arial" charset="0"/>
              </a:rPr>
              <a:t>9</a:t>
            </a:r>
            <a:endParaRPr lang="ru-RU" altLang="ru-RU" sz="1000" b="1" dirty="0">
              <a:solidFill>
                <a:srgbClr val="00007D"/>
              </a:solidFill>
              <a:latin typeface="Arial" charset="0"/>
            </a:endParaRPr>
          </a:p>
        </p:txBody>
      </p:sp>
      <p:pic>
        <p:nvPicPr>
          <p:cNvPr id="62" name="Picture 15" descr="Z:\Символ НГУ_4.JPG"/>
          <p:cNvPicPr>
            <a:picLocks noChangeAspect="1" noChangeArrowheads="1"/>
          </p:cNvPicPr>
          <p:nvPr/>
        </p:nvPicPr>
        <p:blipFill>
          <a:blip r:embed="rId38" cstate="print">
            <a:extLst>
              <a:ext uri="{BEBA8EAE-BF5A-486C-A8C5-ECC9F3942E4B}">
                <a14:imgProps xmlns:a14="http://schemas.microsoft.com/office/drawing/2010/main">
                  <a14:imgLayer r:embed="rId3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50175" y="-20054"/>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0887307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509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509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510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510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5102"/>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34510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4510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4510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4510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4510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5110"/>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511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4511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45113"/>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4511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510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45108"/>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345115"/>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45116"/>
                                        </p:tgtEl>
                                        <p:attrNameLst>
                                          <p:attrName>style.visibility</p:attrName>
                                        </p:attrNameLst>
                                      </p:cBhvr>
                                      <p:to>
                                        <p:strVal val="visible"/>
                                      </p:to>
                                    </p:set>
                                  </p:childTnLst>
                                </p:cTn>
                              </p:par>
                              <p:par>
                                <p:cTn id="53" presetID="35" presetClass="emph" presetSubtype="0" repeatCount="5000" fill="hold" grpId="2" nodeType="withEffect">
                                  <p:stCondLst>
                                    <p:cond delay="0"/>
                                  </p:stCondLst>
                                  <p:childTnLst>
                                    <p:anim calcmode="discrete" valueType="str">
                                      <p:cBhvr>
                                        <p:cTn id="54" dur="1000" fill="hold"/>
                                        <p:tgtEl>
                                          <p:spTgt spid="345102"/>
                                        </p:tgtEl>
                                        <p:attrNameLst>
                                          <p:attrName>style.visibility</p:attrName>
                                        </p:attrNameLst>
                                      </p:cBhvr>
                                      <p:tavLst>
                                        <p:tav tm="0">
                                          <p:val>
                                            <p:strVal val="hidden"/>
                                          </p:val>
                                        </p:tav>
                                        <p:tav tm="50000">
                                          <p:val>
                                            <p:strVal val="visible"/>
                                          </p:val>
                                        </p:tav>
                                      </p:tavLst>
                                    </p:anim>
                                  </p:childTnLst>
                                </p:cTn>
                              </p:par>
                              <p:par>
                                <p:cTn id="55" presetID="35" presetClass="emph" presetSubtype="0" repeatCount="5000" fill="hold" grpId="1" nodeType="withEffect">
                                  <p:stCondLst>
                                    <p:cond delay="0"/>
                                  </p:stCondLst>
                                  <p:childTnLst>
                                    <p:anim calcmode="discrete" valueType="str">
                                      <p:cBhvr>
                                        <p:cTn id="56" dur="1000" fill="hold"/>
                                        <p:tgtEl>
                                          <p:spTgt spid="345107"/>
                                        </p:tgtEl>
                                        <p:attrNameLst>
                                          <p:attrName>style.visibility</p:attrName>
                                        </p:attrNameLst>
                                      </p:cBhvr>
                                      <p:tavLst>
                                        <p:tav tm="0">
                                          <p:val>
                                            <p:strVal val="hidden"/>
                                          </p:val>
                                        </p:tav>
                                        <p:tav tm="50000">
                                          <p:val>
                                            <p:strVal val="visible"/>
                                          </p:val>
                                        </p:tav>
                                      </p:tavLst>
                                    </p:anim>
                                  </p:childTnLst>
                                </p:cTn>
                              </p:par>
                              <p:par>
                                <p:cTn id="57" presetID="35" presetClass="emph" presetSubtype="0" repeatCount="5000" fill="hold" grpId="1" nodeType="withEffect">
                                  <p:stCondLst>
                                    <p:cond delay="0"/>
                                  </p:stCondLst>
                                  <p:childTnLst>
                                    <p:anim calcmode="discrete" valueType="str">
                                      <p:cBhvr>
                                        <p:cTn id="58" dur="1000" fill="hold"/>
                                        <p:tgtEl>
                                          <p:spTgt spid="345114"/>
                                        </p:tgtEl>
                                        <p:attrNameLst>
                                          <p:attrName>style.visibility</p:attrName>
                                        </p:attrNameLst>
                                      </p:cBhvr>
                                      <p:tavLst>
                                        <p:tav tm="0">
                                          <p:val>
                                            <p:strVal val="hidden"/>
                                          </p:val>
                                        </p:tav>
                                        <p:tav tm="50000">
                                          <p:val>
                                            <p:strVal val="visible"/>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4511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4511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4510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45119"/>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45120"/>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45121"/>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34512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45123"/>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45124"/>
                                        </p:tgtEl>
                                        <p:attrNameLst>
                                          <p:attrName>style.visibility</p:attrName>
                                        </p:attrNameLst>
                                      </p:cBhvr>
                                      <p:to>
                                        <p:strVal val="visible"/>
                                      </p:to>
                                    </p:set>
                                    <p:anim calcmode="lin" valueType="num">
                                      <p:cBhvr additive="base">
                                        <p:cTn id="83" dur="500" fill="hold"/>
                                        <p:tgtEl>
                                          <p:spTgt spid="345124"/>
                                        </p:tgtEl>
                                        <p:attrNameLst>
                                          <p:attrName>ppt_x</p:attrName>
                                        </p:attrNameLst>
                                      </p:cBhvr>
                                      <p:tavLst>
                                        <p:tav tm="0">
                                          <p:val>
                                            <p:strVal val="#ppt_x"/>
                                          </p:val>
                                        </p:tav>
                                        <p:tav tm="100000">
                                          <p:val>
                                            <p:strVal val="#ppt_x"/>
                                          </p:val>
                                        </p:tav>
                                      </p:tavLst>
                                    </p:anim>
                                    <p:anim calcmode="lin" valueType="num">
                                      <p:cBhvr additive="base">
                                        <p:cTn id="84" dur="500" fill="hold"/>
                                        <p:tgtEl>
                                          <p:spTgt spid="345124"/>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5125"/>
                                        </p:tgtEl>
                                        <p:attrNameLst>
                                          <p:attrName>style.visibility</p:attrName>
                                        </p:attrNameLst>
                                      </p:cBhvr>
                                      <p:to>
                                        <p:strVal val="visible"/>
                                      </p:to>
                                    </p:set>
                                    <p:anim calcmode="lin" valueType="num">
                                      <p:cBhvr additive="base">
                                        <p:cTn id="87" dur="500" fill="hold"/>
                                        <p:tgtEl>
                                          <p:spTgt spid="345125"/>
                                        </p:tgtEl>
                                        <p:attrNameLst>
                                          <p:attrName>ppt_x</p:attrName>
                                        </p:attrNameLst>
                                      </p:cBhvr>
                                      <p:tavLst>
                                        <p:tav tm="0">
                                          <p:val>
                                            <p:strVal val="#ppt_x"/>
                                          </p:val>
                                        </p:tav>
                                        <p:tav tm="100000">
                                          <p:val>
                                            <p:strVal val="#ppt_x"/>
                                          </p:val>
                                        </p:tav>
                                      </p:tavLst>
                                    </p:anim>
                                    <p:anim calcmode="lin" valueType="num">
                                      <p:cBhvr additive="base">
                                        <p:cTn id="88" dur="500" fill="hold"/>
                                        <p:tgtEl>
                                          <p:spTgt spid="345125"/>
                                        </p:tgtEl>
                                        <p:attrNameLst>
                                          <p:attrName>ppt_y</p:attrName>
                                        </p:attrNameLst>
                                      </p:cBhvr>
                                      <p:tavLst>
                                        <p:tav tm="0">
                                          <p:val>
                                            <p:strVal val="1+#ppt_h/2"/>
                                          </p:val>
                                        </p:tav>
                                        <p:tav tm="100000">
                                          <p:val>
                                            <p:strVal val="#ppt_y"/>
                                          </p:val>
                                        </p:tav>
                                      </p:tavLst>
                                    </p:anim>
                                  </p:childTnLst>
                                </p:cTn>
                              </p:par>
                              <p:par>
                                <p:cTn id="89" presetID="2" presetClass="entr" presetSubtype="4" fill="hold" nodeType="withEffect">
                                  <p:stCondLst>
                                    <p:cond delay="0"/>
                                  </p:stCondLst>
                                  <p:childTnLst>
                                    <p:set>
                                      <p:cBhvr>
                                        <p:cTn id="90" dur="1" fill="hold">
                                          <p:stCondLst>
                                            <p:cond delay="0"/>
                                          </p:stCondLst>
                                        </p:cTn>
                                        <p:tgtEl>
                                          <p:spTgt spid="345126"/>
                                        </p:tgtEl>
                                        <p:attrNameLst>
                                          <p:attrName>style.visibility</p:attrName>
                                        </p:attrNameLst>
                                      </p:cBhvr>
                                      <p:to>
                                        <p:strVal val="visible"/>
                                      </p:to>
                                    </p:set>
                                    <p:anim calcmode="lin" valueType="num">
                                      <p:cBhvr additive="base">
                                        <p:cTn id="91" dur="500" fill="hold"/>
                                        <p:tgtEl>
                                          <p:spTgt spid="345126"/>
                                        </p:tgtEl>
                                        <p:attrNameLst>
                                          <p:attrName>ppt_x</p:attrName>
                                        </p:attrNameLst>
                                      </p:cBhvr>
                                      <p:tavLst>
                                        <p:tav tm="0">
                                          <p:val>
                                            <p:strVal val="#ppt_x"/>
                                          </p:val>
                                        </p:tav>
                                        <p:tav tm="100000">
                                          <p:val>
                                            <p:strVal val="#ppt_x"/>
                                          </p:val>
                                        </p:tav>
                                      </p:tavLst>
                                    </p:anim>
                                    <p:anim calcmode="lin" valueType="num">
                                      <p:cBhvr additive="base">
                                        <p:cTn id="92" dur="500" fill="hold"/>
                                        <p:tgtEl>
                                          <p:spTgt spid="345126"/>
                                        </p:tgtEl>
                                        <p:attrNameLst>
                                          <p:attrName>ppt_y</p:attrName>
                                        </p:attrNameLst>
                                      </p:cBhvr>
                                      <p:tavLst>
                                        <p:tav tm="0">
                                          <p:val>
                                            <p:strVal val="1+#ppt_h/2"/>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345127"/>
                                        </p:tgtEl>
                                        <p:attrNameLst>
                                          <p:attrName>style.visibility</p:attrName>
                                        </p:attrNameLst>
                                      </p:cBhvr>
                                      <p:to>
                                        <p:strVal val="visible"/>
                                      </p:to>
                                    </p:set>
                                    <p:anim calcmode="lin" valueType="num">
                                      <p:cBhvr additive="base">
                                        <p:cTn id="97" dur="500" fill="hold"/>
                                        <p:tgtEl>
                                          <p:spTgt spid="345127"/>
                                        </p:tgtEl>
                                        <p:attrNameLst>
                                          <p:attrName>ppt_x</p:attrName>
                                        </p:attrNameLst>
                                      </p:cBhvr>
                                      <p:tavLst>
                                        <p:tav tm="0">
                                          <p:val>
                                            <p:strVal val="#ppt_x"/>
                                          </p:val>
                                        </p:tav>
                                        <p:tav tm="100000">
                                          <p:val>
                                            <p:strVal val="#ppt_x"/>
                                          </p:val>
                                        </p:tav>
                                      </p:tavLst>
                                    </p:anim>
                                    <p:anim calcmode="lin" valueType="num">
                                      <p:cBhvr additive="base">
                                        <p:cTn id="98" dur="500" fill="hold"/>
                                        <p:tgtEl>
                                          <p:spTgt spid="345127"/>
                                        </p:tgtEl>
                                        <p:attrNameLst>
                                          <p:attrName>ppt_y</p:attrName>
                                        </p:attrNameLst>
                                      </p:cBhvr>
                                      <p:tavLst>
                                        <p:tav tm="0">
                                          <p:val>
                                            <p:strVal val="1+#ppt_h/2"/>
                                          </p:val>
                                        </p:tav>
                                        <p:tav tm="100000">
                                          <p:val>
                                            <p:strVal val="#ppt_y"/>
                                          </p:val>
                                        </p:tav>
                                      </p:tavLst>
                                    </p:anim>
                                  </p:childTnLst>
                                </p:cTn>
                              </p:par>
                              <p:par>
                                <p:cTn id="99" presetID="2" presetClass="entr" presetSubtype="4" fill="hold" nodeType="withEffect">
                                  <p:stCondLst>
                                    <p:cond delay="0"/>
                                  </p:stCondLst>
                                  <p:childTnLst>
                                    <p:set>
                                      <p:cBhvr>
                                        <p:cTn id="100" dur="1" fill="hold">
                                          <p:stCondLst>
                                            <p:cond delay="0"/>
                                          </p:stCondLst>
                                        </p:cTn>
                                        <p:tgtEl>
                                          <p:spTgt spid="345128"/>
                                        </p:tgtEl>
                                        <p:attrNameLst>
                                          <p:attrName>style.visibility</p:attrName>
                                        </p:attrNameLst>
                                      </p:cBhvr>
                                      <p:to>
                                        <p:strVal val="visible"/>
                                      </p:to>
                                    </p:set>
                                    <p:anim calcmode="lin" valueType="num">
                                      <p:cBhvr additive="base">
                                        <p:cTn id="101" dur="500" fill="hold"/>
                                        <p:tgtEl>
                                          <p:spTgt spid="345128"/>
                                        </p:tgtEl>
                                        <p:attrNameLst>
                                          <p:attrName>ppt_x</p:attrName>
                                        </p:attrNameLst>
                                      </p:cBhvr>
                                      <p:tavLst>
                                        <p:tav tm="0">
                                          <p:val>
                                            <p:strVal val="#ppt_x"/>
                                          </p:val>
                                        </p:tav>
                                        <p:tav tm="100000">
                                          <p:val>
                                            <p:strVal val="#ppt_x"/>
                                          </p:val>
                                        </p:tav>
                                      </p:tavLst>
                                    </p:anim>
                                    <p:anim calcmode="lin" valueType="num">
                                      <p:cBhvr additive="base">
                                        <p:cTn id="102" dur="500" fill="hold"/>
                                        <p:tgtEl>
                                          <p:spTgt spid="345128"/>
                                        </p:tgtEl>
                                        <p:attrNameLst>
                                          <p:attrName>ppt_y</p:attrName>
                                        </p:attrNameLst>
                                      </p:cBhvr>
                                      <p:tavLst>
                                        <p:tav tm="0">
                                          <p:val>
                                            <p:strVal val="1+#ppt_h/2"/>
                                          </p:val>
                                        </p:tav>
                                        <p:tav tm="100000">
                                          <p:val>
                                            <p:strVal val="#ppt_y"/>
                                          </p:val>
                                        </p:tav>
                                      </p:tavLst>
                                    </p:anim>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2" fill="hold" grpId="0" nodeType="clickEffect">
                                  <p:stCondLst>
                                    <p:cond delay="0"/>
                                  </p:stCondLst>
                                  <p:childTnLst>
                                    <p:set>
                                      <p:cBhvr>
                                        <p:cTn id="106" dur="1" fill="hold">
                                          <p:stCondLst>
                                            <p:cond delay="0"/>
                                          </p:stCondLst>
                                        </p:cTn>
                                        <p:tgtEl>
                                          <p:spTgt spid="345129"/>
                                        </p:tgtEl>
                                        <p:attrNameLst>
                                          <p:attrName>style.visibility</p:attrName>
                                        </p:attrNameLst>
                                      </p:cBhvr>
                                      <p:to>
                                        <p:strVal val="visible"/>
                                      </p:to>
                                    </p:set>
                                    <p:anim calcmode="lin" valueType="num">
                                      <p:cBhvr additive="base">
                                        <p:cTn id="107" dur="500" fill="hold"/>
                                        <p:tgtEl>
                                          <p:spTgt spid="345129"/>
                                        </p:tgtEl>
                                        <p:attrNameLst>
                                          <p:attrName>ppt_x</p:attrName>
                                        </p:attrNameLst>
                                      </p:cBhvr>
                                      <p:tavLst>
                                        <p:tav tm="0">
                                          <p:val>
                                            <p:strVal val="1+#ppt_w/2"/>
                                          </p:val>
                                        </p:tav>
                                        <p:tav tm="100000">
                                          <p:val>
                                            <p:strVal val="#ppt_x"/>
                                          </p:val>
                                        </p:tav>
                                      </p:tavLst>
                                    </p:anim>
                                    <p:anim calcmode="lin" valueType="num">
                                      <p:cBhvr additive="base">
                                        <p:cTn id="108" dur="500" fill="hold"/>
                                        <p:tgtEl>
                                          <p:spTgt spid="345129"/>
                                        </p:tgtEl>
                                        <p:attrNameLst>
                                          <p:attrName>ppt_y</p:attrName>
                                        </p:attrNameLst>
                                      </p:cBhvr>
                                      <p:tavLst>
                                        <p:tav tm="0">
                                          <p:val>
                                            <p:strVal val="#ppt_y"/>
                                          </p:val>
                                        </p:tav>
                                        <p:tav tm="100000">
                                          <p:val>
                                            <p:strVal val="#ppt_y"/>
                                          </p:val>
                                        </p:tav>
                                      </p:tavLst>
                                    </p:anim>
                                  </p:childTnLst>
                                </p:cTn>
                              </p:par>
                            </p:childTnLst>
                          </p:cTn>
                        </p:par>
                        <p:par>
                          <p:cTn id="109" fill="hold" nodeType="afterGroup">
                            <p:stCondLst>
                              <p:cond delay="500"/>
                            </p:stCondLst>
                            <p:childTnLst>
                              <p:par>
                                <p:cTn id="110" presetID="1" presetClass="entr" presetSubtype="0" fill="hold" nodeType="afterEffect">
                                  <p:stCondLst>
                                    <p:cond delay="0"/>
                                  </p:stCondLst>
                                  <p:childTnLst>
                                    <p:set>
                                      <p:cBhvr>
                                        <p:cTn id="111" dur="1" fill="hold">
                                          <p:stCondLst>
                                            <p:cond delay="0"/>
                                          </p:stCondLst>
                                        </p:cTn>
                                        <p:tgtEl>
                                          <p:spTgt spid="34513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345143"/>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45135"/>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1" presetClass="entr" presetSubtype="0" fill="hold" grpId="0" nodeType="clickEffect">
                                  <p:stCondLst>
                                    <p:cond delay="0"/>
                                  </p:stCondLst>
                                  <p:childTnLst>
                                    <p:set>
                                      <p:cBhvr>
                                        <p:cTn id="119" dur="1" fill="hold">
                                          <p:stCondLst>
                                            <p:cond delay="0"/>
                                          </p:stCondLst>
                                        </p:cTn>
                                        <p:tgtEl>
                                          <p:spTgt spid="345137"/>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45148"/>
                                        </p:tgtEl>
                                        <p:attrNameLst>
                                          <p:attrName>style.visibility</p:attrName>
                                        </p:attrNameLst>
                                      </p:cBhvr>
                                      <p:to>
                                        <p:strVal val="visible"/>
                                      </p:to>
                                    </p:set>
                                  </p:childTnLst>
                                </p:cTn>
                              </p:par>
                              <p:par>
                                <p:cTn id="122" presetID="1" presetClass="entr" presetSubtype="0" fill="hold" nodeType="withEffect">
                                  <p:stCondLst>
                                    <p:cond delay="0"/>
                                  </p:stCondLst>
                                  <p:childTnLst>
                                    <p:set>
                                      <p:cBhvr>
                                        <p:cTn id="123" dur="1" fill="hold">
                                          <p:stCondLst>
                                            <p:cond delay="0"/>
                                          </p:stCondLst>
                                        </p:cTn>
                                        <p:tgtEl>
                                          <p:spTgt spid="345149"/>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45149"/>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45147"/>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45144"/>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345145"/>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451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135" grpId="0" animBg="1"/>
      <p:bldP spid="345098" grpId="0"/>
      <p:bldP spid="345100" grpId="0" animBg="1"/>
      <p:bldP spid="345102" grpId="0" animBg="1"/>
      <p:bldP spid="345102" grpId="1" animBg="1"/>
      <p:bldP spid="345102" grpId="2" animBg="1"/>
      <p:bldP spid="345103" grpId="0" animBg="1"/>
      <p:bldP spid="345105" grpId="0" animBg="1"/>
      <p:bldP spid="345106" grpId="0"/>
      <p:bldP spid="345107" grpId="0" animBg="1"/>
      <p:bldP spid="345107" grpId="1" animBg="1"/>
      <p:bldP spid="345108" grpId="0" animBg="1"/>
      <p:bldP spid="345110" grpId="0"/>
      <p:bldP spid="345112" grpId="0"/>
      <p:bldP spid="345114" grpId="0" animBg="1"/>
      <p:bldP spid="345114" grpId="1" animBg="1"/>
      <p:bldP spid="345115" grpId="0"/>
      <p:bldP spid="345117" grpId="0"/>
      <p:bldP spid="345118" grpId="0" animBg="1"/>
      <p:bldP spid="345119" grpId="0" animBg="1"/>
      <p:bldP spid="345120" grpId="0"/>
      <p:bldP spid="345122" grpId="0" animBg="1"/>
      <p:bldP spid="345124" grpId="0" animBg="1"/>
      <p:bldP spid="345125" grpId="0"/>
      <p:bldP spid="345127" grpId="0"/>
      <p:bldP spid="345129" grpId="0"/>
      <p:bldP spid="345137" grpId="0"/>
      <p:bldP spid="345144" grpId="0" animBg="1"/>
      <p:bldP spid="345145" grpId="0" animBg="1"/>
      <p:bldP spid="345146" grpId="0" animBg="1"/>
      <p:bldP spid="34514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8" name="Rectangle 6"/>
          <p:cNvSpPr>
            <a:spLocks noGrp="1" noChangeArrowheads="1"/>
          </p:cNvSpPr>
          <p:nvPr>
            <p:ph type="title"/>
          </p:nvPr>
        </p:nvSpPr>
        <p:spPr>
          <a:xfrm>
            <a:off x="926991" y="481987"/>
            <a:ext cx="3276000" cy="360000"/>
          </a:xfrm>
          <a:solidFill>
            <a:srgbClr val="FFFF00"/>
          </a:solidFill>
          <a:ln/>
        </p:spPr>
        <p:txBody>
          <a:bodyPr/>
          <a:lstStyle/>
          <a:p>
            <a:r>
              <a:rPr lang="en-US" altLang="ru-RU" sz="2000" b="1" dirty="0" smtClean="0"/>
              <a:t> </a:t>
            </a:r>
            <a:r>
              <a:rPr lang="en-US" sz="2000" b="1" dirty="0">
                <a:solidFill>
                  <a:srgbClr val="FF0000"/>
                </a:solidFill>
                <a:latin typeface="Arial" charset="0"/>
                <a:cs typeface="Arial" charset="0"/>
              </a:rPr>
              <a:t>Section </a:t>
            </a:r>
            <a:r>
              <a:rPr lang="en-US" altLang="ru-RU" sz="2000" b="1" dirty="0" smtClean="0">
                <a:solidFill>
                  <a:srgbClr val="FF0000"/>
                </a:solidFill>
              </a:rPr>
              <a:t>5</a:t>
            </a:r>
            <a:r>
              <a:rPr lang="ru-RU" altLang="ru-RU" sz="1800" dirty="0" smtClean="0"/>
              <a:t> </a:t>
            </a:r>
            <a:r>
              <a:rPr lang="ru-RU" altLang="ru-RU" sz="1800" dirty="0" smtClean="0">
                <a:solidFill>
                  <a:srgbClr val="FF0000"/>
                </a:solidFill>
              </a:rPr>
              <a:t>(</a:t>
            </a:r>
            <a:r>
              <a:rPr lang="en-US" altLang="ru-RU" sz="1800" dirty="0">
                <a:solidFill>
                  <a:srgbClr val="FF0000"/>
                </a:solidFill>
              </a:rPr>
              <a:t>continuation</a:t>
            </a:r>
            <a:r>
              <a:rPr lang="ru-RU" altLang="ru-RU" sz="1800" dirty="0" smtClean="0">
                <a:solidFill>
                  <a:srgbClr val="FF0000"/>
                </a:solidFill>
              </a:rPr>
              <a:t> </a:t>
            </a:r>
            <a:r>
              <a:rPr lang="en-US" altLang="ru-RU" sz="1800" dirty="0" smtClean="0">
                <a:solidFill>
                  <a:srgbClr val="FF0000"/>
                </a:solidFill>
              </a:rPr>
              <a:t>5</a:t>
            </a:r>
            <a:r>
              <a:rPr lang="ru-RU" altLang="ru-RU" sz="1800" dirty="0" smtClean="0">
                <a:solidFill>
                  <a:srgbClr val="FF0000"/>
                </a:solidFill>
              </a:rPr>
              <a:t>.</a:t>
            </a:r>
            <a:r>
              <a:rPr lang="en-US" altLang="ru-RU" sz="1800" dirty="0">
                <a:solidFill>
                  <a:srgbClr val="FF0000"/>
                </a:solidFill>
              </a:rPr>
              <a:t>3</a:t>
            </a:r>
            <a:r>
              <a:rPr lang="ru-RU" altLang="ru-RU" sz="1800" dirty="0">
                <a:solidFill>
                  <a:srgbClr val="FF0000"/>
                </a:solidFill>
              </a:rPr>
              <a:t>)</a:t>
            </a:r>
          </a:p>
        </p:txBody>
      </p:sp>
      <p:sp>
        <p:nvSpPr>
          <p:cNvPr id="346120" name="Text Box 8"/>
          <p:cNvSpPr txBox="1">
            <a:spLocks noChangeArrowheads="1"/>
          </p:cNvSpPr>
          <p:nvPr/>
        </p:nvSpPr>
        <p:spPr bwMode="auto">
          <a:xfrm>
            <a:off x="215900" y="903288"/>
            <a:ext cx="8106706" cy="3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Origination of Coriolis Acceleration.</a:t>
            </a:r>
            <a:endParaRPr lang="ru-RU" altLang="ru-RU" sz="1000" dirty="0">
              <a:solidFill>
                <a:srgbClr val="000000"/>
              </a:solidFill>
            </a:endParaRPr>
          </a:p>
          <a:p>
            <a:r>
              <a:rPr lang="ru-RU" altLang="ru-RU" sz="1000" dirty="0">
                <a:solidFill>
                  <a:srgbClr val="000000"/>
                </a:solidFill>
              </a:rPr>
              <a:t>	</a:t>
            </a:r>
            <a:r>
              <a:rPr lang="en-US" altLang="ru-RU" sz="1000" dirty="0" smtClean="0">
                <a:solidFill>
                  <a:srgbClr val="000000"/>
                </a:solidFill>
              </a:rPr>
              <a:t>Consider the example. Assume that the magnitude of the relative linear velocity of a point and the angular velocity of a body is constant.</a:t>
            </a:r>
            <a:endParaRPr lang="ru-RU" altLang="ru-RU" sz="1000" dirty="0">
              <a:solidFill>
                <a:srgbClr val="000000"/>
              </a:solidFill>
            </a:endParaRPr>
          </a:p>
          <a:p>
            <a:endParaRPr lang="ru-RU" altLang="ru-RU" sz="1000" dirty="0">
              <a:solidFill>
                <a:srgbClr val="000000"/>
              </a:solidFill>
            </a:endParaRPr>
          </a:p>
        </p:txBody>
      </p:sp>
      <p:grpSp>
        <p:nvGrpSpPr>
          <p:cNvPr id="346149" name="Group 37"/>
          <p:cNvGrpSpPr>
            <a:grpSpLocks/>
          </p:cNvGrpSpPr>
          <p:nvPr/>
        </p:nvGrpSpPr>
        <p:grpSpPr bwMode="auto">
          <a:xfrm>
            <a:off x="1989138" y="2252663"/>
            <a:ext cx="1779587" cy="1708150"/>
            <a:chOff x="2495" y="1377"/>
            <a:chExt cx="1121" cy="1076"/>
          </a:xfrm>
        </p:grpSpPr>
        <p:grpSp>
          <p:nvGrpSpPr>
            <p:cNvPr id="346131" name="Group 19"/>
            <p:cNvGrpSpPr>
              <a:grpSpLocks/>
            </p:cNvGrpSpPr>
            <p:nvPr/>
          </p:nvGrpSpPr>
          <p:grpSpPr bwMode="auto">
            <a:xfrm rot="-1458057">
              <a:off x="2495" y="1454"/>
              <a:ext cx="1011" cy="999"/>
              <a:chOff x="1248" y="1443"/>
              <a:chExt cx="1011" cy="999"/>
            </a:xfrm>
          </p:grpSpPr>
          <p:grpSp>
            <p:nvGrpSpPr>
              <p:cNvPr id="346132" name="Group 20"/>
              <p:cNvGrpSpPr>
                <a:grpSpLocks/>
              </p:cNvGrpSpPr>
              <p:nvPr/>
            </p:nvGrpSpPr>
            <p:grpSpPr bwMode="auto">
              <a:xfrm>
                <a:off x="1248" y="1518"/>
                <a:ext cx="936" cy="924"/>
                <a:chOff x="1248" y="1518"/>
                <a:chExt cx="936" cy="924"/>
              </a:xfrm>
            </p:grpSpPr>
            <p:sp>
              <p:nvSpPr>
                <p:cNvPr id="346133" name="Oval 21"/>
                <p:cNvSpPr>
                  <a:spLocks noChangeArrowheads="1"/>
                </p:cNvSpPr>
                <p:nvPr/>
              </p:nvSpPr>
              <p:spPr bwMode="auto">
                <a:xfrm>
                  <a:off x="1248" y="1518"/>
                  <a:ext cx="924" cy="92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34" name="Line 22"/>
                <p:cNvSpPr>
                  <a:spLocks noChangeShapeType="1"/>
                </p:cNvSpPr>
                <p:nvPr/>
              </p:nvSpPr>
              <p:spPr bwMode="auto">
                <a:xfrm>
                  <a:off x="1248" y="1998"/>
                  <a:ext cx="93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6135" name="Oval 23"/>
                <p:cNvSpPr>
                  <a:spLocks noChangeArrowheads="1"/>
                </p:cNvSpPr>
                <p:nvPr/>
              </p:nvSpPr>
              <p:spPr bwMode="auto">
                <a:xfrm>
                  <a:off x="1698" y="1974"/>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36" name="AutoShape 24"/>
                <p:cNvSpPr>
                  <a:spLocks noChangeArrowheads="1"/>
                </p:cNvSpPr>
                <p:nvPr/>
              </p:nvSpPr>
              <p:spPr bwMode="auto">
                <a:xfrm rot="5400000" flipV="1">
                  <a:off x="1626" y="1935"/>
                  <a:ext cx="132" cy="132"/>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46137" name="Rectangle 25"/>
              <p:cNvSpPr>
                <a:spLocks noChangeArrowheads="1"/>
              </p:cNvSpPr>
              <p:nvPr/>
            </p:nvSpPr>
            <p:spPr bwMode="auto">
              <a:xfrm>
                <a:off x="1716" y="1443"/>
                <a:ext cx="543" cy="555"/>
              </a:xfrm>
              <a:prstGeom prst="rect">
                <a:avLst/>
              </a:prstGeom>
              <a:solidFill>
                <a:srgbClr val="00FFFF">
                  <a:alpha val="31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46138" name="AutoShape 26"/>
            <p:cNvSpPr>
              <a:spLocks noChangeArrowheads="1"/>
            </p:cNvSpPr>
            <p:nvPr/>
          </p:nvSpPr>
          <p:spPr bwMode="auto">
            <a:xfrm rot="3895081">
              <a:off x="3385" y="1732"/>
              <a:ext cx="56" cy="184"/>
            </a:xfrm>
            <a:prstGeom prst="upArrow">
              <a:avLst>
                <a:gd name="adj1" fmla="val 50000"/>
                <a:gd name="adj2" fmla="val 8214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39" name="Oval 27"/>
            <p:cNvSpPr>
              <a:spLocks noChangeArrowheads="1"/>
            </p:cNvSpPr>
            <p:nvPr/>
          </p:nvSpPr>
          <p:spPr bwMode="auto">
            <a:xfrm>
              <a:off x="3286" y="1852"/>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40" name="AutoShape 28"/>
            <p:cNvSpPr>
              <a:spLocks noChangeArrowheads="1"/>
            </p:cNvSpPr>
            <p:nvPr/>
          </p:nvSpPr>
          <p:spPr bwMode="auto">
            <a:xfrm rot="-1496094">
              <a:off x="3197" y="1517"/>
              <a:ext cx="51" cy="366"/>
            </a:xfrm>
            <a:prstGeom prst="upArrow">
              <a:avLst>
                <a:gd name="adj1" fmla="val 50000"/>
                <a:gd name="adj2" fmla="val 179412"/>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42" name="Text Box 30"/>
            <p:cNvSpPr txBox="1">
              <a:spLocks noChangeArrowheads="1"/>
            </p:cNvSpPr>
            <p:nvPr/>
          </p:nvSpPr>
          <p:spPr bwMode="auto">
            <a:xfrm>
              <a:off x="2863" y="2062"/>
              <a:ext cx="21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r>
                <a:rPr lang="en-US" altLang="ru-RU" sz="1200" b="1" i="1" baseline="-25000">
                  <a:solidFill>
                    <a:srgbClr val="00007D"/>
                  </a:solidFill>
                  <a:latin typeface="Times New Roman" pitchFamily="18" charset="0"/>
                  <a:cs typeface="Times New Roman" pitchFamily="18" charset="0"/>
                </a:rPr>
                <a:t>e</a:t>
              </a:r>
              <a:endParaRPr lang="el-GR" altLang="ru-RU" sz="1200" b="1" i="1" baseline="-25000">
                <a:solidFill>
                  <a:srgbClr val="00007D"/>
                </a:solidFill>
                <a:latin typeface="Times New Roman" pitchFamily="18" charset="0"/>
                <a:cs typeface="Times New Roman" pitchFamily="18" charset="0"/>
              </a:endParaRPr>
            </a:p>
          </p:txBody>
        </p:sp>
        <p:graphicFrame>
          <p:nvGraphicFramePr>
            <p:cNvPr id="346144" name="Object 32"/>
            <p:cNvGraphicFramePr>
              <a:graphicFrameLocks noChangeAspect="1"/>
            </p:cNvGraphicFramePr>
            <p:nvPr/>
          </p:nvGraphicFramePr>
          <p:xfrm>
            <a:off x="3095" y="1377"/>
            <a:ext cx="120" cy="136"/>
          </p:xfrm>
          <a:graphic>
            <a:graphicData uri="http://schemas.openxmlformats.org/presentationml/2006/ole">
              <mc:AlternateContent xmlns:mc="http://schemas.openxmlformats.org/markup-compatibility/2006">
                <mc:Choice xmlns:v="urn:schemas-microsoft-com:vml" Requires="v">
                  <p:oleObj spid="_x0000_s1446061" name="Формула" r:id="rId3" imgW="190440" imgH="215640" progId="Equation.3">
                    <p:embed/>
                  </p:oleObj>
                </mc:Choice>
                <mc:Fallback>
                  <p:oleObj name="Формула" r:id="rId3" imgW="190440" imgH="2156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95" y="1377"/>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45" name="Object 33"/>
            <p:cNvGraphicFramePr>
              <a:graphicFrameLocks noChangeAspect="1"/>
            </p:cNvGraphicFramePr>
            <p:nvPr/>
          </p:nvGraphicFramePr>
          <p:xfrm>
            <a:off x="3496" y="1634"/>
            <a:ext cx="120" cy="136"/>
          </p:xfrm>
          <a:graphic>
            <a:graphicData uri="http://schemas.openxmlformats.org/presentationml/2006/ole">
              <mc:AlternateContent xmlns:mc="http://schemas.openxmlformats.org/markup-compatibility/2006">
                <mc:Choice xmlns:v="urn:schemas-microsoft-com:vml" Requires="v">
                  <p:oleObj spid="_x0000_s1446062" name="Формула" r:id="rId5" imgW="190440" imgH="215640" progId="Equation.3">
                    <p:embed/>
                  </p:oleObj>
                </mc:Choice>
                <mc:Fallback>
                  <p:oleObj name="Формула" r:id="rId5" imgW="19044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6" y="1634"/>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46147" name="Group 35"/>
          <p:cNvGrpSpPr>
            <a:grpSpLocks/>
          </p:cNvGrpSpPr>
          <p:nvPr/>
        </p:nvGrpSpPr>
        <p:grpSpPr bwMode="auto">
          <a:xfrm>
            <a:off x="285750" y="2386013"/>
            <a:ext cx="1604963" cy="1585912"/>
            <a:chOff x="1248" y="1443"/>
            <a:chExt cx="1011" cy="999"/>
          </a:xfrm>
        </p:grpSpPr>
        <p:grpSp>
          <p:nvGrpSpPr>
            <p:cNvPr id="346130" name="Group 18"/>
            <p:cNvGrpSpPr>
              <a:grpSpLocks/>
            </p:cNvGrpSpPr>
            <p:nvPr/>
          </p:nvGrpSpPr>
          <p:grpSpPr bwMode="auto">
            <a:xfrm>
              <a:off x="1248" y="1443"/>
              <a:ext cx="1011" cy="999"/>
              <a:chOff x="1248" y="1443"/>
              <a:chExt cx="1011" cy="999"/>
            </a:xfrm>
          </p:grpSpPr>
          <p:grpSp>
            <p:nvGrpSpPr>
              <p:cNvPr id="346129" name="Group 17"/>
              <p:cNvGrpSpPr>
                <a:grpSpLocks/>
              </p:cNvGrpSpPr>
              <p:nvPr/>
            </p:nvGrpSpPr>
            <p:grpSpPr bwMode="auto">
              <a:xfrm>
                <a:off x="1248" y="1518"/>
                <a:ext cx="936" cy="924"/>
                <a:chOff x="1248" y="1518"/>
                <a:chExt cx="936" cy="924"/>
              </a:xfrm>
            </p:grpSpPr>
            <p:sp>
              <p:nvSpPr>
                <p:cNvPr id="346121" name="Oval 9"/>
                <p:cNvSpPr>
                  <a:spLocks noChangeArrowheads="1"/>
                </p:cNvSpPr>
                <p:nvPr/>
              </p:nvSpPr>
              <p:spPr bwMode="auto">
                <a:xfrm>
                  <a:off x="1248" y="1518"/>
                  <a:ext cx="924" cy="92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22" name="Line 10"/>
                <p:cNvSpPr>
                  <a:spLocks noChangeShapeType="1"/>
                </p:cNvSpPr>
                <p:nvPr/>
              </p:nvSpPr>
              <p:spPr bwMode="auto">
                <a:xfrm>
                  <a:off x="1248" y="1998"/>
                  <a:ext cx="93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6123" name="Oval 11"/>
                <p:cNvSpPr>
                  <a:spLocks noChangeArrowheads="1"/>
                </p:cNvSpPr>
                <p:nvPr/>
              </p:nvSpPr>
              <p:spPr bwMode="auto">
                <a:xfrm>
                  <a:off x="1698" y="1974"/>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26" name="AutoShape 14"/>
                <p:cNvSpPr>
                  <a:spLocks noChangeArrowheads="1"/>
                </p:cNvSpPr>
                <p:nvPr/>
              </p:nvSpPr>
              <p:spPr bwMode="auto">
                <a:xfrm rot="5400000" flipV="1">
                  <a:off x="1626" y="1935"/>
                  <a:ext cx="132" cy="132"/>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46125" name="Rectangle 13"/>
              <p:cNvSpPr>
                <a:spLocks noChangeArrowheads="1"/>
              </p:cNvSpPr>
              <p:nvPr/>
            </p:nvSpPr>
            <p:spPr bwMode="auto">
              <a:xfrm>
                <a:off x="1716" y="1443"/>
                <a:ext cx="543" cy="555"/>
              </a:xfrm>
              <a:prstGeom prst="rect">
                <a:avLst/>
              </a:prstGeom>
              <a:solidFill>
                <a:srgbClr val="00FFFF">
                  <a:alpha val="31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sp>
          <p:nvSpPr>
            <p:cNvPr id="346124" name="Oval 12"/>
            <p:cNvSpPr>
              <a:spLocks noChangeArrowheads="1"/>
            </p:cNvSpPr>
            <p:nvPr/>
          </p:nvSpPr>
          <p:spPr bwMode="auto">
            <a:xfrm>
              <a:off x="1856" y="1976"/>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28" name="AutoShape 16"/>
            <p:cNvSpPr>
              <a:spLocks noChangeArrowheads="1"/>
            </p:cNvSpPr>
            <p:nvPr/>
          </p:nvSpPr>
          <p:spPr bwMode="auto">
            <a:xfrm rot="5400000">
              <a:off x="1956" y="1922"/>
              <a:ext cx="56" cy="162"/>
            </a:xfrm>
            <a:prstGeom prst="upArrow">
              <a:avLst>
                <a:gd name="adj1" fmla="val 50000"/>
                <a:gd name="adj2" fmla="val 7232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27" name="AutoShape 15"/>
            <p:cNvSpPr>
              <a:spLocks noChangeArrowheads="1"/>
            </p:cNvSpPr>
            <p:nvPr/>
          </p:nvSpPr>
          <p:spPr bwMode="auto">
            <a:xfrm>
              <a:off x="1852" y="1809"/>
              <a:ext cx="56" cy="162"/>
            </a:xfrm>
            <a:prstGeom prst="upArrow">
              <a:avLst>
                <a:gd name="adj1" fmla="val 50000"/>
                <a:gd name="adj2" fmla="val 7232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41" name="Text Box 29"/>
            <p:cNvSpPr txBox="1">
              <a:spLocks noChangeArrowheads="1"/>
            </p:cNvSpPr>
            <p:nvPr/>
          </p:nvSpPr>
          <p:spPr bwMode="auto">
            <a:xfrm>
              <a:off x="1520" y="2003"/>
              <a:ext cx="213"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r>
                <a:rPr lang="en-US" altLang="ru-RU" sz="1200" b="1" i="1" baseline="-25000">
                  <a:solidFill>
                    <a:srgbClr val="00007D"/>
                  </a:solidFill>
                  <a:latin typeface="Times New Roman" pitchFamily="18" charset="0"/>
                  <a:cs typeface="Times New Roman" pitchFamily="18" charset="0"/>
                </a:rPr>
                <a:t>e</a:t>
              </a:r>
              <a:endParaRPr lang="el-GR" altLang="ru-RU" sz="1200" b="1" i="1" baseline="-25000">
                <a:solidFill>
                  <a:srgbClr val="00007D"/>
                </a:solidFill>
                <a:latin typeface="Times New Roman" pitchFamily="18" charset="0"/>
                <a:cs typeface="Times New Roman" pitchFamily="18" charset="0"/>
              </a:endParaRPr>
            </a:p>
          </p:txBody>
        </p:sp>
        <p:graphicFrame>
          <p:nvGraphicFramePr>
            <p:cNvPr id="346143" name="Object 31"/>
            <p:cNvGraphicFramePr>
              <a:graphicFrameLocks noChangeAspect="1"/>
            </p:cNvGraphicFramePr>
            <p:nvPr/>
          </p:nvGraphicFramePr>
          <p:xfrm>
            <a:off x="1824" y="1654"/>
            <a:ext cx="120" cy="136"/>
          </p:xfrm>
          <a:graphic>
            <a:graphicData uri="http://schemas.openxmlformats.org/presentationml/2006/ole">
              <mc:AlternateContent xmlns:mc="http://schemas.openxmlformats.org/markup-compatibility/2006">
                <mc:Choice xmlns:v="urn:schemas-microsoft-com:vml" Requires="v">
                  <p:oleObj spid="_x0000_s1446063" name="Формула" r:id="rId7" imgW="190440" imgH="215640" progId="Equation.3">
                    <p:embed/>
                  </p:oleObj>
                </mc:Choice>
                <mc:Fallback>
                  <p:oleObj name="Формула" r:id="rId7" imgW="190440" imgH="2156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24" y="1654"/>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46" name="Object 34"/>
            <p:cNvGraphicFramePr>
              <a:graphicFrameLocks noChangeAspect="1"/>
            </p:cNvGraphicFramePr>
            <p:nvPr/>
          </p:nvGraphicFramePr>
          <p:xfrm>
            <a:off x="1977" y="1831"/>
            <a:ext cx="120" cy="136"/>
          </p:xfrm>
          <a:graphic>
            <a:graphicData uri="http://schemas.openxmlformats.org/presentationml/2006/ole">
              <mc:AlternateContent xmlns:mc="http://schemas.openxmlformats.org/markup-compatibility/2006">
                <mc:Choice xmlns:v="urn:schemas-microsoft-com:vml" Requires="v">
                  <p:oleObj spid="_x0000_s1446064" name="Формула" r:id="rId9" imgW="190440" imgH="215640" progId="Equation.3">
                    <p:embed/>
                  </p:oleObj>
                </mc:Choice>
                <mc:Fallback>
                  <p:oleObj name="Формула" r:id="rId9" imgW="1904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977" y="1831"/>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6150" name="Text Box 38"/>
          <p:cNvSpPr txBox="1">
            <a:spLocks noChangeArrowheads="1"/>
          </p:cNvSpPr>
          <p:nvPr/>
        </p:nvSpPr>
        <p:spPr bwMode="auto">
          <a:xfrm>
            <a:off x="435521" y="1314152"/>
            <a:ext cx="7922265"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r>
              <a:rPr lang="en-US" altLang="ru-RU" sz="1000" dirty="0" smtClean="0">
                <a:solidFill>
                  <a:srgbClr val="000000"/>
                </a:solidFill>
              </a:rPr>
              <a:t>In some time interval the point</a:t>
            </a:r>
            <a:r>
              <a:rPr lang="ru-RU" altLang="ru-RU" sz="1000" dirty="0" smtClean="0">
                <a:solidFill>
                  <a:srgbClr val="000000"/>
                </a:solidFill>
              </a:rPr>
              <a:t> </a:t>
            </a:r>
            <a:r>
              <a:rPr lang="en-US" altLang="ru-RU" sz="1000" dirty="0" smtClean="0">
                <a:solidFill>
                  <a:srgbClr val="000000"/>
                </a:solidFill>
              </a:rPr>
              <a:t>will move away from the axis of rotation and the body will turn through some angle.</a:t>
            </a:r>
            <a:endParaRPr lang="ru-RU" altLang="ru-RU" sz="1000" dirty="0">
              <a:solidFill>
                <a:srgbClr val="000000"/>
              </a:solidFill>
            </a:endParaRPr>
          </a:p>
          <a:p>
            <a:r>
              <a:rPr lang="en-US" altLang="ru-RU" sz="1000" dirty="0" smtClean="0">
                <a:solidFill>
                  <a:srgbClr val="000000"/>
                </a:solidFill>
              </a:rPr>
              <a:t>As a result:</a:t>
            </a:r>
            <a:endParaRPr lang="en-US" altLang="ru-RU" sz="1000" dirty="0">
              <a:solidFill>
                <a:srgbClr val="000000"/>
              </a:solidFill>
            </a:endParaRPr>
          </a:p>
          <a:p>
            <a:pPr marL="179388" indent="-179388">
              <a:buFontTx/>
              <a:buAutoNum type="arabicParenR"/>
            </a:pPr>
            <a:r>
              <a:rPr lang="en-US" altLang="ru-RU" sz="1000" b="1" dirty="0" smtClean="0">
                <a:solidFill>
                  <a:srgbClr val="00007D"/>
                </a:solidFill>
              </a:rPr>
              <a:t>The relative velocity changes in direction because of the transport motion and</a:t>
            </a:r>
            <a:endParaRPr lang="ru-RU" altLang="ru-RU" sz="1000" dirty="0">
              <a:solidFill>
                <a:srgbClr val="000000"/>
              </a:solidFill>
            </a:endParaRPr>
          </a:p>
          <a:p>
            <a:pPr marL="179388" indent="-179388">
              <a:buFontTx/>
              <a:buAutoNum type="arabicParenR"/>
            </a:pPr>
            <a:r>
              <a:rPr lang="en-US" altLang="ru-RU" sz="1000" b="1" dirty="0" smtClean="0">
                <a:solidFill>
                  <a:srgbClr val="00007D"/>
                </a:solidFill>
              </a:rPr>
              <a:t>The transport linear velocity changes because of the relative motion (the distance between the axis of rotation and  a point changes)</a:t>
            </a:r>
            <a:r>
              <a:rPr lang="ru-RU" altLang="ru-RU" sz="1000" dirty="0" smtClean="0">
                <a:solidFill>
                  <a:srgbClr val="000000"/>
                </a:solidFill>
              </a:rPr>
              <a:t>.</a:t>
            </a:r>
            <a:endParaRPr lang="ru-RU" altLang="ru-RU" sz="1000" dirty="0">
              <a:solidFill>
                <a:srgbClr val="000000"/>
              </a:solidFill>
            </a:endParaRPr>
          </a:p>
        </p:txBody>
      </p:sp>
      <p:sp>
        <p:nvSpPr>
          <p:cNvPr id="346152" name="Text Box 40"/>
          <p:cNvSpPr txBox="1">
            <a:spLocks noChangeArrowheads="1"/>
          </p:cNvSpPr>
          <p:nvPr/>
        </p:nvSpPr>
        <p:spPr bwMode="auto">
          <a:xfrm>
            <a:off x="3790732" y="2197567"/>
            <a:ext cx="5220000" cy="17851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algn="just"/>
            <a:r>
              <a:rPr lang="ru-RU" altLang="ru-RU" sz="1000" dirty="0">
                <a:solidFill>
                  <a:srgbClr val="00007D"/>
                </a:solidFill>
              </a:rPr>
              <a:t>         </a:t>
            </a:r>
            <a:r>
              <a:rPr lang="en-US" altLang="ru-RU" sz="1000" dirty="0" smtClean="0">
                <a:solidFill>
                  <a:srgbClr val="00007D"/>
                </a:solidFill>
              </a:rPr>
              <a:t>Hence, there are two causes of Coriolis acceleration origination:</a:t>
            </a:r>
            <a:endParaRPr lang="en-US" altLang="ru-RU" sz="1000" dirty="0">
              <a:solidFill>
                <a:srgbClr val="00007D"/>
              </a:solidFill>
            </a:endParaRPr>
          </a:p>
          <a:p>
            <a:pPr marL="0" indent="0" algn="just"/>
            <a:r>
              <a:rPr lang="en-US" altLang="ru-RU" sz="1000" dirty="0" smtClean="0">
                <a:solidFill>
                  <a:srgbClr val="00007D"/>
                </a:solidFill>
              </a:rPr>
              <a:t> 1) The transport motion affects</a:t>
            </a:r>
            <a:r>
              <a:rPr lang="ru-RU" altLang="ru-RU" sz="1000" dirty="0" smtClean="0">
                <a:solidFill>
                  <a:srgbClr val="00007D"/>
                </a:solidFill>
              </a:rPr>
              <a:t> </a:t>
            </a:r>
            <a:r>
              <a:rPr lang="en-US" altLang="ru-RU" sz="1000" dirty="0" smtClean="0">
                <a:solidFill>
                  <a:srgbClr val="00007D"/>
                </a:solidFill>
              </a:rPr>
              <a:t>on the relative velocity</a:t>
            </a:r>
            <a:r>
              <a:rPr lang="ru-RU" altLang="ru-RU" sz="1000" dirty="0" smtClean="0">
                <a:solidFill>
                  <a:srgbClr val="00007D"/>
                </a:solidFill>
              </a:rPr>
              <a:t>,</a:t>
            </a:r>
            <a:r>
              <a:rPr lang="en-US" altLang="ru-RU" sz="1000" dirty="0" smtClean="0">
                <a:solidFill>
                  <a:srgbClr val="00007D"/>
                </a:solidFill>
              </a:rPr>
              <a:t> and</a:t>
            </a:r>
          </a:p>
          <a:p>
            <a:pPr marL="0" indent="0" algn="just"/>
            <a:r>
              <a:rPr lang="en-US" altLang="ru-RU" sz="1000" dirty="0" smtClean="0">
                <a:solidFill>
                  <a:srgbClr val="00007D"/>
                </a:solidFill>
              </a:rPr>
              <a:t> 2) The relative motion, </a:t>
            </a:r>
            <a:r>
              <a:rPr lang="en-US" altLang="ru-RU" sz="1000" dirty="0">
                <a:solidFill>
                  <a:srgbClr val="00007D"/>
                </a:solidFill>
              </a:rPr>
              <a:t>in </a:t>
            </a:r>
            <a:r>
              <a:rPr lang="en-US" altLang="ru-RU" sz="1000" dirty="0" smtClean="0">
                <a:solidFill>
                  <a:srgbClr val="00007D"/>
                </a:solidFill>
              </a:rPr>
              <a:t>turn, has an influence on the transport velocity.</a:t>
            </a:r>
          </a:p>
          <a:p>
            <a:pPr algn="just"/>
            <a:r>
              <a:rPr lang="en-US" altLang="ru-RU" sz="1000" dirty="0" smtClean="0">
                <a:solidFill>
                  <a:srgbClr val="00007D"/>
                </a:solidFill>
              </a:rPr>
              <a:t>Therefore, </a:t>
            </a:r>
            <a:r>
              <a:rPr lang="en-US" sz="1000" b="1" dirty="0">
                <a:solidFill>
                  <a:srgbClr val="FF0000"/>
                </a:solidFill>
              </a:rPr>
              <a:t>the absolute acceleration of a particle is equal to the geometrical sum of three accelerations</a:t>
            </a:r>
            <a:r>
              <a:rPr lang="uk-UA" sz="1000" b="1" dirty="0">
                <a:solidFill>
                  <a:srgbClr val="FF0000"/>
                </a:solidFill>
              </a:rPr>
              <a:t>:</a:t>
            </a:r>
            <a:r>
              <a:rPr lang="en-US" sz="1000" b="1" dirty="0">
                <a:solidFill>
                  <a:srgbClr val="FF0000"/>
                </a:solidFill>
              </a:rPr>
              <a:t> the relative acceleration, which characterizes the time rate of change of the relative velocity in the relative motion, the transport acceleration, which characterizes the time rate of change of the transport velocity in the transport motion, and the Coriolis acceleration, which characterizes the time rate of change of the relative velocity in the transport motion and of the transport velocity in the relative motion.</a:t>
            </a:r>
            <a:endParaRPr lang="ru-RU" sz="1000" b="1" dirty="0">
              <a:solidFill>
                <a:srgbClr val="FF0000"/>
              </a:solidFill>
            </a:endParaRPr>
          </a:p>
          <a:p>
            <a:endParaRPr lang="ru-RU" altLang="ru-RU" sz="1000" b="1" dirty="0">
              <a:solidFill>
                <a:srgbClr val="FF0000"/>
              </a:solidFill>
            </a:endParaRPr>
          </a:p>
        </p:txBody>
      </p:sp>
      <p:sp>
        <p:nvSpPr>
          <p:cNvPr id="346154" name="Text Box 42"/>
          <p:cNvSpPr txBox="1">
            <a:spLocks noChangeArrowheads="1"/>
          </p:cNvSpPr>
          <p:nvPr/>
        </p:nvSpPr>
        <p:spPr bwMode="auto">
          <a:xfrm>
            <a:off x="234950" y="4540250"/>
            <a:ext cx="35910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Determination of Coriolis Acceleration (Examples).</a:t>
            </a:r>
            <a:endParaRPr lang="en-US" altLang="ru-RU" sz="1000" b="1" dirty="0">
              <a:solidFill>
                <a:srgbClr val="FF3300"/>
              </a:solidFill>
            </a:endParaRPr>
          </a:p>
          <a:p>
            <a:r>
              <a:rPr lang="en-US" altLang="ru-RU" sz="1000" dirty="0" smtClean="0">
                <a:solidFill>
                  <a:srgbClr val="000000"/>
                </a:solidFill>
              </a:rPr>
              <a:t>Consider the motion of a point on </a:t>
            </a:r>
            <a:r>
              <a:rPr lang="en-US" altLang="ru-RU" sz="1000" dirty="0">
                <a:solidFill>
                  <a:srgbClr val="000000"/>
                </a:solidFill>
              </a:rPr>
              <a:t>the Earth's </a:t>
            </a:r>
            <a:r>
              <a:rPr lang="en-US" altLang="ru-RU" sz="1000" dirty="0" smtClean="0">
                <a:solidFill>
                  <a:srgbClr val="000000"/>
                </a:solidFill>
              </a:rPr>
              <a:t>surface.</a:t>
            </a:r>
            <a:endParaRPr lang="ru-RU" altLang="ru-RU" sz="1000" dirty="0">
              <a:solidFill>
                <a:srgbClr val="000000"/>
              </a:solidFill>
            </a:endParaRPr>
          </a:p>
        </p:txBody>
      </p:sp>
      <p:sp>
        <p:nvSpPr>
          <p:cNvPr id="346160" name="Line 48"/>
          <p:cNvSpPr>
            <a:spLocks noChangeShapeType="1"/>
          </p:cNvSpPr>
          <p:nvPr/>
        </p:nvSpPr>
        <p:spPr bwMode="auto">
          <a:xfrm flipV="1">
            <a:off x="5638800" y="4495800"/>
            <a:ext cx="0" cy="22098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nvGrpSpPr>
          <p:cNvPr id="346183" name="Group 71"/>
          <p:cNvGrpSpPr>
            <a:grpSpLocks/>
          </p:cNvGrpSpPr>
          <p:nvPr/>
        </p:nvGrpSpPr>
        <p:grpSpPr bwMode="auto">
          <a:xfrm>
            <a:off x="4648200" y="4112027"/>
            <a:ext cx="2052000" cy="2016000"/>
            <a:chOff x="2928" y="2820"/>
            <a:chExt cx="1248" cy="1314"/>
          </a:xfrm>
        </p:grpSpPr>
        <p:sp>
          <p:nvSpPr>
            <p:cNvPr id="346155" name="Oval 43"/>
            <p:cNvSpPr>
              <a:spLocks noChangeArrowheads="1"/>
            </p:cNvSpPr>
            <p:nvPr/>
          </p:nvSpPr>
          <p:spPr bwMode="auto">
            <a:xfrm>
              <a:off x="2928" y="2886"/>
              <a:ext cx="1248" cy="1248"/>
            </a:xfrm>
            <a:prstGeom prst="ellipse">
              <a:avLst/>
            </a:prstGeom>
            <a:solidFill>
              <a:srgbClr val="FFFF00">
                <a:alpha val="34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56" name="Oval 44"/>
            <p:cNvSpPr>
              <a:spLocks noChangeArrowheads="1"/>
            </p:cNvSpPr>
            <p:nvPr/>
          </p:nvSpPr>
          <p:spPr bwMode="auto">
            <a:xfrm>
              <a:off x="2940" y="3408"/>
              <a:ext cx="1224" cy="24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57" name="Oval 45"/>
            <p:cNvSpPr>
              <a:spLocks noChangeArrowheads="1"/>
            </p:cNvSpPr>
            <p:nvPr/>
          </p:nvSpPr>
          <p:spPr bwMode="auto">
            <a:xfrm rot="-5400000">
              <a:off x="2927" y="3065"/>
              <a:ext cx="1230" cy="894"/>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58" name="Oval 46"/>
            <p:cNvSpPr>
              <a:spLocks noChangeArrowheads="1"/>
            </p:cNvSpPr>
            <p:nvPr/>
          </p:nvSpPr>
          <p:spPr bwMode="auto">
            <a:xfrm>
              <a:off x="3017" y="3089"/>
              <a:ext cx="1074" cy="24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59" name="Oval 47"/>
            <p:cNvSpPr>
              <a:spLocks noChangeArrowheads="1"/>
            </p:cNvSpPr>
            <p:nvPr/>
          </p:nvSpPr>
          <p:spPr bwMode="auto">
            <a:xfrm rot="-5400000">
              <a:off x="2932" y="3310"/>
              <a:ext cx="1230" cy="402"/>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1" name="Oval 49"/>
            <p:cNvSpPr>
              <a:spLocks noChangeArrowheads="1"/>
            </p:cNvSpPr>
            <p:nvPr/>
          </p:nvSpPr>
          <p:spPr bwMode="auto">
            <a:xfrm>
              <a:off x="3936" y="3264"/>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2" name="Oval 50"/>
            <p:cNvSpPr>
              <a:spLocks noChangeArrowheads="1"/>
            </p:cNvSpPr>
            <p:nvPr/>
          </p:nvSpPr>
          <p:spPr bwMode="auto">
            <a:xfrm>
              <a:off x="3527" y="2861"/>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3" name="Oval 51"/>
            <p:cNvSpPr>
              <a:spLocks noChangeArrowheads="1"/>
            </p:cNvSpPr>
            <p:nvPr/>
          </p:nvSpPr>
          <p:spPr bwMode="auto">
            <a:xfrm>
              <a:off x="3334" y="3622"/>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4" name="Oval 52"/>
            <p:cNvSpPr>
              <a:spLocks noChangeArrowheads="1"/>
            </p:cNvSpPr>
            <p:nvPr/>
          </p:nvSpPr>
          <p:spPr bwMode="auto">
            <a:xfrm>
              <a:off x="3963" y="3591"/>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5" name="AutoShape 53"/>
            <p:cNvSpPr>
              <a:spLocks noChangeArrowheads="1"/>
            </p:cNvSpPr>
            <p:nvPr/>
          </p:nvSpPr>
          <p:spPr bwMode="auto">
            <a:xfrm rot="245449">
              <a:off x="3366" y="3632"/>
              <a:ext cx="263" cy="56"/>
            </a:xfrm>
            <a:prstGeom prst="rightArrow">
              <a:avLst>
                <a:gd name="adj1" fmla="val 50000"/>
                <a:gd name="adj2" fmla="val 11741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6" name="AutoShape 54"/>
            <p:cNvSpPr>
              <a:spLocks noChangeArrowheads="1"/>
            </p:cNvSpPr>
            <p:nvPr/>
          </p:nvSpPr>
          <p:spPr bwMode="auto">
            <a:xfrm rot="16200000">
              <a:off x="3374" y="3905"/>
              <a:ext cx="312" cy="56"/>
            </a:xfrm>
            <a:prstGeom prst="rightArrow">
              <a:avLst>
                <a:gd name="adj1" fmla="val 50000"/>
                <a:gd name="adj2" fmla="val 139286"/>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7" name="AutoShape 55"/>
            <p:cNvSpPr>
              <a:spLocks noChangeArrowheads="1"/>
            </p:cNvSpPr>
            <p:nvPr/>
          </p:nvSpPr>
          <p:spPr bwMode="auto">
            <a:xfrm rot="15336572">
              <a:off x="3787" y="3129"/>
              <a:ext cx="257" cy="54"/>
            </a:xfrm>
            <a:prstGeom prst="rightArrow">
              <a:avLst>
                <a:gd name="adj1" fmla="val 50000"/>
                <a:gd name="adj2" fmla="val 11898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8" name="AutoShape 56"/>
            <p:cNvSpPr>
              <a:spLocks noChangeArrowheads="1"/>
            </p:cNvSpPr>
            <p:nvPr/>
          </p:nvSpPr>
          <p:spPr bwMode="auto">
            <a:xfrm rot="-5400000">
              <a:off x="3847" y="3469"/>
              <a:ext cx="258" cy="56"/>
            </a:xfrm>
            <a:prstGeom prst="rightArrow">
              <a:avLst>
                <a:gd name="adj1" fmla="val 50000"/>
                <a:gd name="adj2" fmla="val 11517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69" name="Line 57"/>
            <p:cNvSpPr>
              <a:spLocks noChangeShapeType="1"/>
            </p:cNvSpPr>
            <p:nvPr/>
          </p:nvSpPr>
          <p:spPr bwMode="auto">
            <a:xfrm flipV="1">
              <a:off x="3366" y="3426"/>
              <a:ext cx="366" cy="21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6170" name="AutoShape 58"/>
            <p:cNvSpPr>
              <a:spLocks noChangeArrowheads="1"/>
            </p:cNvSpPr>
            <p:nvPr/>
          </p:nvSpPr>
          <p:spPr bwMode="auto">
            <a:xfrm rot="244206" flipH="1">
              <a:off x="3269" y="2851"/>
              <a:ext cx="263" cy="56"/>
            </a:xfrm>
            <a:prstGeom prst="rightArrow">
              <a:avLst>
                <a:gd name="adj1" fmla="val 50000"/>
                <a:gd name="adj2" fmla="val 11741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71" name="AutoShape 59"/>
            <p:cNvSpPr>
              <a:spLocks noChangeArrowheads="1"/>
            </p:cNvSpPr>
            <p:nvPr/>
          </p:nvSpPr>
          <p:spPr bwMode="auto">
            <a:xfrm rot="19917500" flipH="1">
              <a:off x="3234" y="2940"/>
              <a:ext cx="317" cy="54"/>
            </a:xfrm>
            <a:prstGeom prst="rightArrow">
              <a:avLst>
                <a:gd name="adj1" fmla="val 50000"/>
                <a:gd name="adj2" fmla="val 146759"/>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72" name="AutoShape 60"/>
            <p:cNvSpPr>
              <a:spLocks noChangeArrowheads="1"/>
            </p:cNvSpPr>
            <p:nvPr/>
          </p:nvSpPr>
          <p:spPr bwMode="auto">
            <a:xfrm rot="9117500" flipH="1">
              <a:off x="3348" y="3525"/>
              <a:ext cx="297" cy="54"/>
            </a:xfrm>
            <a:prstGeom prst="rightArrow">
              <a:avLst>
                <a:gd name="adj1" fmla="val 50000"/>
                <a:gd name="adj2" fmla="val 137500"/>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6173" name="AutoShape 61"/>
            <p:cNvSpPr>
              <a:spLocks noChangeArrowheads="1"/>
            </p:cNvSpPr>
            <p:nvPr/>
          </p:nvSpPr>
          <p:spPr bwMode="auto">
            <a:xfrm rot="20647704" flipH="1">
              <a:off x="3764" y="3295"/>
              <a:ext cx="196" cy="55"/>
            </a:xfrm>
            <a:prstGeom prst="rightArrow">
              <a:avLst>
                <a:gd name="adj1" fmla="val 50000"/>
                <a:gd name="adj2" fmla="val 89091"/>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6174" name="Object 62"/>
            <p:cNvGraphicFramePr>
              <a:graphicFrameLocks noChangeAspect="1"/>
            </p:cNvGraphicFramePr>
            <p:nvPr/>
          </p:nvGraphicFramePr>
          <p:xfrm>
            <a:off x="3572" y="3816"/>
            <a:ext cx="128" cy="144"/>
          </p:xfrm>
          <a:graphic>
            <a:graphicData uri="http://schemas.openxmlformats.org/presentationml/2006/ole">
              <mc:AlternateContent xmlns:mc="http://schemas.openxmlformats.org/markup-compatibility/2006">
                <mc:Choice xmlns:v="urn:schemas-microsoft-com:vml" Requires="v">
                  <p:oleObj spid="_x0000_s1446065" name="Формула" r:id="rId11" imgW="203040" imgH="228600" progId="Equation.3">
                    <p:embed/>
                  </p:oleObj>
                </mc:Choice>
                <mc:Fallback>
                  <p:oleObj name="Формула" r:id="rId11" imgW="2030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72" y="3816"/>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75" name="Object 63"/>
            <p:cNvGraphicFramePr>
              <a:graphicFrameLocks noChangeAspect="1"/>
            </p:cNvGraphicFramePr>
            <p:nvPr/>
          </p:nvGraphicFramePr>
          <p:xfrm>
            <a:off x="3629" y="3537"/>
            <a:ext cx="120" cy="136"/>
          </p:xfrm>
          <a:graphic>
            <a:graphicData uri="http://schemas.openxmlformats.org/presentationml/2006/ole">
              <mc:AlternateContent xmlns:mc="http://schemas.openxmlformats.org/markup-compatibility/2006">
                <mc:Choice xmlns:v="urn:schemas-microsoft-com:vml" Requires="v">
                  <p:oleObj spid="_x0000_s1446066" name="Формула" r:id="rId13" imgW="190440" imgH="215640" progId="Equation.3">
                    <p:embed/>
                  </p:oleObj>
                </mc:Choice>
                <mc:Fallback>
                  <p:oleObj name="Формула" r:id="rId13" imgW="190440" imgH="2156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629" y="3537"/>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76" name="Object 64"/>
            <p:cNvGraphicFramePr>
              <a:graphicFrameLocks noChangeAspect="1"/>
            </p:cNvGraphicFramePr>
            <p:nvPr/>
          </p:nvGraphicFramePr>
          <p:xfrm>
            <a:off x="4018" y="3350"/>
            <a:ext cx="120" cy="136"/>
          </p:xfrm>
          <a:graphic>
            <a:graphicData uri="http://schemas.openxmlformats.org/presentationml/2006/ole">
              <mc:AlternateContent xmlns:mc="http://schemas.openxmlformats.org/markup-compatibility/2006">
                <mc:Choice xmlns:v="urn:schemas-microsoft-com:vml" Requires="v">
                  <p:oleObj spid="_x0000_s1446067" name="Формула" r:id="rId14" imgW="190440" imgH="215640" progId="Equation.3">
                    <p:embed/>
                  </p:oleObj>
                </mc:Choice>
                <mc:Fallback>
                  <p:oleObj name="Формула" r:id="rId14" imgW="1904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018" y="3350"/>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77" name="Object 65"/>
            <p:cNvGraphicFramePr>
              <a:graphicFrameLocks noChangeAspect="1"/>
            </p:cNvGraphicFramePr>
            <p:nvPr/>
          </p:nvGraphicFramePr>
          <p:xfrm>
            <a:off x="3742" y="3650"/>
            <a:ext cx="120" cy="136"/>
          </p:xfrm>
          <a:graphic>
            <a:graphicData uri="http://schemas.openxmlformats.org/presentationml/2006/ole">
              <mc:AlternateContent xmlns:mc="http://schemas.openxmlformats.org/markup-compatibility/2006">
                <mc:Choice xmlns:v="urn:schemas-microsoft-com:vml" Requires="v">
                  <p:oleObj spid="_x0000_s1446068" name="Формула" r:id="rId15" imgW="190440" imgH="215640" progId="Equation.3">
                    <p:embed/>
                  </p:oleObj>
                </mc:Choice>
                <mc:Fallback>
                  <p:oleObj name="Формула" r:id="rId15" imgW="1904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742" y="3650"/>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78" name="Object 66"/>
            <p:cNvGraphicFramePr>
              <a:graphicFrameLocks noChangeAspect="1"/>
            </p:cNvGraphicFramePr>
            <p:nvPr/>
          </p:nvGraphicFramePr>
          <p:xfrm>
            <a:off x="3927" y="2965"/>
            <a:ext cx="120" cy="136"/>
          </p:xfrm>
          <a:graphic>
            <a:graphicData uri="http://schemas.openxmlformats.org/presentationml/2006/ole">
              <mc:AlternateContent xmlns:mc="http://schemas.openxmlformats.org/markup-compatibility/2006">
                <mc:Choice xmlns:v="urn:schemas-microsoft-com:vml" Requires="v">
                  <p:oleObj spid="_x0000_s1446069" name="Формула" r:id="rId16" imgW="190440" imgH="215640" progId="Equation.3">
                    <p:embed/>
                  </p:oleObj>
                </mc:Choice>
                <mc:Fallback>
                  <p:oleObj name="Формула" r:id="rId16" imgW="1904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927" y="2965"/>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79" name="Object 67"/>
            <p:cNvGraphicFramePr>
              <a:graphicFrameLocks noChangeAspect="1"/>
            </p:cNvGraphicFramePr>
            <p:nvPr/>
          </p:nvGraphicFramePr>
          <p:xfrm>
            <a:off x="3110" y="2820"/>
            <a:ext cx="120" cy="136"/>
          </p:xfrm>
          <a:graphic>
            <a:graphicData uri="http://schemas.openxmlformats.org/presentationml/2006/ole">
              <mc:AlternateContent xmlns:mc="http://schemas.openxmlformats.org/markup-compatibility/2006">
                <mc:Choice xmlns:v="urn:schemas-microsoft-com:vml" Requires="v">
                  <p:oleObj spid="_x0000_s1446070" name="Формула" r:id="rId17" imgW="190440" imgH="215640" progId="Equation.3">
                    <p:embed/>
                  </p:oleObj>
                </mc:Choice>
                <mc:Fallback>
                  <p:oleObj name="Формула" r:id="rId17" imgW="19044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110" y="2820"/>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80" name="Object 68"/>
            <p:cNvGraphicFramePr>
              <a:graphicFrameLocks noChangeAspect="1"/>
            </p:cNvGraphicFramePr>
            <p:nvPr/>
          </p:nvGraphicFramePr>
          <p:xfrm>
            <a:off x="3759" y="3179"/>
            <a:ext cx="128" cy="136"/>
          </p:xfrm>
          <a:graphic>
            <a:graphicData uri="http://schemas.openxmlformats.org/presentationml/2006/ole">
              <mc:AlternateContent xmlns:mc="http://schemas.openxmlformats.org/markup-compatibility/2006">
                <mc:Choice xmlns:v="urn:schemas-microsoft-com:vml" Requires="v">
                  <p:oleObj spid="_x0000_s1446071" name="Формула" r:id="rId18" imgW="203040" imgH="215640" progId="Equation.3">
                    <p:embed/>
                  </p:oleObj>
                </mc:Choice>
                <mc:Fallback>
                  <p:oleObj name="Формула" r:id="rId18" imgW="203040" imgH="21564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759" y="3179"/>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81" name="Object 69"/>
            <p:cNvGraphicFramePr>
              <a:graphicFrameLocks noChangeAspect="1"/>
            </p:cNvGraphicFramePr>
            <p:nvPr/>
          </p:nvGraphicFramePr>
          <p:xfrm>
            <a:off x="3410" y="3412"/>
            <a:ext cx="128" cy="136"/>
          </p:xfrm>
          <a:graphic>
            <a:graphicData uri="http://schemas.openxmlformats.org/presentationml/2006/ole">
              <mc:AlternateContent xmlns:mc="http://schemas.openxmlformats.org/markup-compatibility/2006">
                <mc:Choice xmlns:v="urn:schemas-microsoft-com:vml" Requires="v">
                  <p:oleObj spid="_x0000_s1446072" name="Формула" r:id="rId20" imgW="203040" imgH="215640" progId="Equation.3">
                    <p:embed/>
                  </p:oleObj>
                </mc:Choice>
                <mc:Fallback>
                  <p:oleObj name="Формула" r:id="rId20" imgW="203040" imgH="215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410" y="3412"/>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182" name="Object 70"/>
            <p:cNvGraphicFramePr>
              <a:graphicFrameLocks noChangeAspect="1"/>
            </p:cNvGraphicFramePr>
            <p:nvPr/>
          </p:nvGraphicFramePr>
          <p:xfrm>
            <a:off x="3121" y="3003"/>
            <a:ext cx="128" cy="136"/>
          </p:xfrm>
          <a:graphic>
            <a:graphicData uri="http://schemas.openxmlformats.org/presentationml/2006/ole">
              <mc:AlternateContent xmlns:mc="http://schemas.openxmlformats.org/markup-compatibility/2006">
                <mc:Choice xmlns:v="urn:schemas-microsoft-com:vml" Requires="v">
                  <p:oleObj spid="_x0000_s1446073" name="Формула" r:id="rId22" imgW="203040" imgH="215640" progId="Equation.3">
                    <p:embed/>
                  </p:oleObj>
                </mc:Choice>
                <mc:Fallback>
                  <p:oleObj name="Формула" r:id="rId22" imgW="203040" imgH="2156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121" y="3003"/>
                          <a:ext cx="12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6185" name="AutoShape 73">
            <a:hlinkClick r:id="rId2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6186" name="AutoShape 7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6187" name="AutoShape 75">
            <a:hlinkClick r:id="" action="ppaction://hlinkshowjump?jump=nextslide" highlightClick="1"/>
          </p:cNvPr>
          <p:cNvSpPr>
            <a:spLocks noChangeArrowheads="1"/>
          </p:cNvSpPr>
          <p:nvPr/>
        </p:nvSpPr>
        <p:spPr bwMode="auto">
          <a:xfrm>
            <a:off x="4253778" y="5524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6188" name="Oval 7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20</a:t>
            </a:r>
            <a:endParaRPr lang="ru-RU" altLang="ru-RU" sz="1000" b="1" dirty="0">
              <a:solidFill>
                <a:srgbClr val="00007D"/>
              </a:solidFill>
              <a:latin typeface="Arial" charset="0"/>
            </a:endParaRPr>
          </a:p>
        </p:txBody>
      </p:sp>
      <p:pic>
        <p:nvPicPr>
          <p:cNvPr id="71" name="Picture 15" descr="Z:\Символ НГУ_4.JPG"/>
          <p:cNvPicPr>
            <a:picLocks noChangeAspect="1" noChangeArrowheads="1"/>
          </p:cNvPicPr>
          <p:nvPr/>
        </p:nvPicPr>
        <p:blipFill>
          <a:blip r:embed="rId24" cstate="print">
            <a:extLst>
              <a:ext uri="{BEBA8EAE-BF5A-486C-A8C5-ECC9F3942E4B}">
                <a14:imgProps xmlns:a14="http://schemas.microsoft.com/office/drawing/2010/main">
                  <a14:imgLayer r:embed="rId2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20947" y="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674277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nodeType="afterEffect">
                                  <p:stCondLst>
                                    <p:cond delay="0"/>
                                  </p:stCondLst>
                                  <p:childTnLst>
                                    <p:set>
                                      <p:cBhvr>
                                        <p:cTn id="6" dur="1" fill="hold">
                                          <p:stCondLst>
                                            <p:cond delay="0"/>
                                          </p:stCondLst>
                                        </p:cTn>
                                        <p:tgtEl>
                                          <p:spTgt spid="3461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61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46149"/>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46152"/>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346154"/>
                                        </p:tgtEl>
                                        <p:attrNameLst>
                                          <p:attrName>style.visibility</p:attrName>
                                        </p:attrNameLst>
                                      </p:cBhvr>
                                      <p:to>
                                        <p:strVal val="visible"/>
                                      </p:to>
                                    </p:set>
                                    <p:anim calcmode="lin" valueType="num">
                                      <p:cBhvr additive="base">
                                        <p:cTn id="21" dur="500" fill="hold"/>
                                        <p:tgtEl>
                                          <p:spTgt spid="346154"/>
                                        </p:tgtEl>
                                        <p:attrNameLst>
                                          <p:attrName>ppt_x</p:attrName>
                                        </p:attrNameLst>
                                      </p:cBhvr>
                                      <p:tavLst>
                                        <p:tav tm="0">
                                          <p:val>
                                            <p:strVal val="#ppt_x"/>
                                          </p:val>
                                        </p:tav>
                                        <p:tav tm="100000">
                                          <p:val>
                                            <p:strVal val="#ppt_x"/>
                                          </p:val>
                                        </p:tav>
                                      </p:tavLst>
                                    </p:anim>
                                    <p:anim calcmode="lin" valueType="num">
                                      <p:cBhvr additive="base">
                                        <p:cTn id="22" dur="500" fill="hold"/>
                                        <p:tgtEl>
                                          <p:spTgt spid="346154"/>
                                        </p:tgtEl>
                                        <p:attrNameLst>
                                          <p:attrName>ppt_y</p:attrName>
                                        </p:attrNameLst>
                                      </p:cBhvr>
                                      <p:tavLst>
                                        <p:tav tm="0">
                                          <p:val>
                                            <p:strVal val="1+#ppt_h/2"/>
                                          </p:val>
                                        </p:tav>
                                        <p:tav tm="100000">
                                          <p:val>
                                            <p:strVal val="#ppt_y"/>
                                          </p:val>
                                        </p:tav>
                                      </p:tavLst>
                                    </p:anim>
                                  </p:childTnLst>
                                </p:cTn>
                              </p:par>
                            </p:childTnLst>
                          </p:cTn>
                        </p:par>
                        <p:par>
                          <p:cTn id="23" fill="hold" nodeType="afterGroup">
                            <p:stCondLst>
                              <p:cond delay="500"/>
                            </p:stCondLst>
                            <p:childTnLst>
                              <p:par>
                                <p:cTn id="24" presetID="1" presetClass="entr" presetSubtype="0" fill="hold" nodeType="afterEffect">
                                  <p:stCondLst>
                                    <p:cond delay="0"/>
                                  </p:stCondLst>
                                  <p:childTnLst>
                                    <p:set>
                                      <p:cBhvr>
                                        <p:cTn id="25" dur="1" fill="hold">
                                          <p:stCondLst>
                                            <p:cond delay="0"/>
                                          </p:stCondLst>
                                        </p:cTn>
                                        <p:tgtEl>
                                          <p:spTgt spid="346183"/>
                                        </p:tgtEl>
                                        <p:attrNameLst>
                                          <p:attrName>style.visibility</p:attrName>
                                        </p:attrNameLst>
                                      </p:cBhvr>
                                      <p:to>
                                        <p:strVal val="visible"/>
                                      </p:to>
                                    </p:set>
                                  </p:childTnLst>
                                </p:cTn>
                              </p:par>
                            </p:childTnLst>
                          </p:cTn>
                        </p:par>
                        <p:par>
                          <p:cTn id="26" fill="hold" nodeType="afterGroup">
                            <p:stCondLst>
                              <p:cond delay="500"/>
                            </p:stCondLst>
                            <p:childTnLst>
                              <p:par>
                                <p:cTn id="27" presetID="1" presetClass="entr" presetSubtype="0" fill="hold" grpId="0" nodeType="afterEffect">
                                  <p:stCondLst>
                                    <p:cond delay="0"/>
                                  </p:stCondLst>
                                  <p:childTnLst>
                                    <p:set>
                                      <p:cBhvr>
                                        <p:cTn id="28" dur="1" fill="hold">
                                          <p:stCondLst>
                                            <p:cond delay="0"/>
                                          </p:stCondLst>
                                        </p:cTn>
                                        <p:tgtEl>
                                          <p:spTgt spid="346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150" grpId="0"/>
      <p:bldP spid="346152" grpId="0"/>
      <p:bldP spid="346154" grpId="0"/>
      <p:bldP spid="34616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612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buFont typeface="Wingdings" pitchFamily="2" charset="2"/>
              <a:buNone/>
              <a:defRPr/>
            </a:pPr>
            <a:r>
              <a:rPr lang="en-US" sz="1000" b="1" dirty="0">
                <a:solidFill>
                  <a:srgbClr val="CACAFF">
                    <a:lumMod val="25000"/>
                  </a:srgbClr>
                </a:solidFill>
                <a:latin typeface="Arial" charset="0"/>
                <a:cs typeface="Arial" charset="0"/>
              </a:rPr>
              <a:t>The motion performed by a particle with respect to the moving coordinate system is called relative motion. The path described by the particle in relative motion is called the relative path. The velocity of the motion </a:t>
            </a:r>
            <a:r>
              <a:rPr lang="en-US" sz="1000" b="1" dirty="0" smtClean="0">
                <a:solidFill>
                  <a:srgbClr val="CACAFF">
                    <a:lumMod val="25000"/>
                  </a:srgbClr>
                </a:solidFill>
                <a:latin typeface="Arial" charset="0"/>
                <a:cs typeface="Arial" charset="0"/>
              </a:rPr>
              <a:t>of a </a:t>
            </a:r>
            <a:r>
              <a:rPr lang="en-US" sz="1000" b="1" dirty="0">
                <a:solidFill>
                  <a:srgbClr val="CACAFF">
                    <a:lumMod val="25000"/>
                  </a:srgbClr>
                </a:solidFill>
                <a:latin typeface="Arial" charset="0"/>
                <a:cs typeface="Arial" charset="0"/>
              </a:rPr>
              <a:t>particle relative to the moving axes is called the relative velocity, and the particles acceleration in that motion is the relative acceleration.</a:t>
            </a:r>
            <a:endParaRPr lang="ru-RU" sz="1000" b="1" dirty="0" smtClean="0">
              <a:solidFill>
                <a:srgbClr val="CACAFF">
                  <a:lumMod val="25000"/>
                </a:srgb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30510" y="1704269"/>
            <a:ext cx="8280000" cy="40011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The motion performed by the moving frame of reference, together with all the points of space fixed with respect to it, relative to the fixed system is for a particle, the motion of transport.</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0510" y="2172648"/>
            <a:ext cx="8280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velocity of the point fixed in the moving axes with which a particle coincides at a given instant is called the transport velocity of the particle, and the acceleration of that point is called the transport acceleration of the particle.</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17599" y="2658795"/>
            <a:ext cx="8245706"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motion of the particle with respect to the fixed frame of reference is called the absolute, or resultant, motion. The path described in this motion is called the absolute path, the velocity, is the absolute velocity, and the acceleration, the absolute </a:t>
            </a:r>
            <a:r>
              <a:rPr lang="en-US" sz="1000" b="1" dirty="0" smtClean="0">
                <a:solidFill>
                  <a:srgbClr val="CACAFF">
                    <a:lumMod val="25000"/>
                  </a:srgbClr>
                </a:solidFill>
                <a:latin typeface="Arial" charset="0"/>
                <a:cs typeface="Arial" charset="0"/>
              </a:rPr>
              <a:t>acceleration.</a:t>
            </a:r>
            <a:endParaRPr lang="ru-RU" sz="1000" b="1" dirty="0">
              <a:solidFill>
                <a:srgbClr val="CACAFF">
                  <a:lumMod val="25000"/>
                </a:srgbClr>
              </a:solidFill>
              <a:latin typeface="Arial" charset="0"/>
              <a:cs typeface="Arial" charset="0"/>
            </a:endParaRPr>
          </a:p>
        </p:txBody>
      </p:sp>
      <p:sp>
        <p:nvSpPr>
          <p:cNvPr id="262212" name="Text Box 68"/>
          <p:cNvSpPr txBox="1">
            <a:spLocks noChangeArrowheads="1"/>
          </p:cNvSpPr>
          <p:nvPr/>
        </p:nvSpPr>
        <p:spPr bwMode="auto">
          <a:xfrm>
            <a:off x="320991" y="3169083"/>
            <a:ext cx="8232461" cy="400110"/>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In resultant motion the absolute velocity of a point is the geometrical sum of the relative velocity and the transport velocity.</a:t>
            </a:r>
            <a:r>
              <a:rPr lang="ru-RU" sz="1000" b="1" dirty="0" smtClean="0">
                <a:solidFill>
                  <a:srgbClr val="CACAFF">
                    <a:lumMod val="25000"/>
                  </a:srgbClr>
                </a:solidFill>
                <a:latin typeface="Arial" charset="0"/>
                <a:cs typeface="Arial" charset="0"/>
              </a:rPr>
              <a:t> </a:t>
            </a:r>
          </a:p>
          <a:p>
            <a:pPr marL="342900" indent="-342900"/>
            <a:endParaRPr lang="ru-RU" sz="1000" dirty="0">
              <a:solidFill>
                <a:srgbClr val="000000"/>
              </a:solidFill>
              <a:latin typeface="Arial" charset="0"/>
              <a:cs typeface="Arial" charset="0"/>
            </a:endParaRPr>
          </a:p>
        </p:txBody>
      </p:sp>
      <p:sp>
        <p:nvSpPr>
          <p:cNvPr id="262241" name="Text Box 97"/>
          <p:cNvSpPr txBox="1">
            <a:spLocks noChangeArrowheads="1"/>
          </p:cNvSpPr>
          <p:nvPr/>
        </p:nvSpPr>
        <p:spPr bwMode="auto">
          <a:xfrm>
            <a:off x="317599" y="3733071"/>
            <a:ext cx="8277153" cy="861774"/>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The absolute acceleration of a particle is equal to the geometrical sum of three accelerations</a:t>
            </a:r>
            <a:r>
              <a:rPr lang="uk-UA" sz="1000" b="1" dirty="0">
                <a:solidFill>
                  <a:srgbClr val="CACAFF">
                    <a:lumMod val="25000"/>
                  </a:srgbClr>
                </a:solidFill>
                <a:latin typeface="Arial" charset="0"/>
              </a:rPr>
              <a:t>:</a:t>
            </a:r>
            <a:r>
              <a:rPr lang="en-US" sz="1000" b="1" dirty="0">
                <a:solidFill>
                  <a:srgbClr val="CACAFF">
                    <a:lumMod val="25000"/>
                  </a:srgbClr>
                </a:solidFill>
                <a:latin typeface="Arial" charset="0"/>
              </a:rPr>
              <a:t> the relative acceleration, which characterizes the time rate of change of the relative velocity in the relative motion, the transport acceleration, which characterizes the time rate of change of the transport velocity in the transport motion, and the </a:t>
            </a:r>
            <a:r>
              <a:rPr lang="en-US" sz="1000" b="1" dirty="0" err="1" smtClean="0">
                <a:solidFill>
                  <a:srgbClr val="CACAFF">
                    <a:lumMod val="25000"/>
                  </a:srgbClr>
                </a:solidFill>
                <a:latin typeface="Arial" charset="0"/>
              </a:rPr>
              <a:t>Coriolis</a:t>
            </a:r>
            <a:r>
              <a:rPr lang="en-US" sz="1000" b="1" dirty="0" smtClean="0">
                <a:solidFill>
                  <a:srgbClr val="CACAFF">
                    <a:lumMod val="25000"/>
                  </a:srgbClr>
                </a:solidFill>
                <a:latin typeface="Arial" charset="0"/>
              </a:rPr>
              <a:t> </a:t>
            </a:r>
            <a:r>
              <a:rPr lang="en-US" sz="1000" b="1" dirty="0">
                <a:solidFill>
                  <a:srgbClr val="CACAFF">
                    <a:lumMod val="25000"/>
                  </a:srgbClr>
                </a:solidFill>
                <a:latin typeface="Arial" charset="0"/>
              </a:rPr>
              <a:t>acceleration, which characterizes the time rate of change of the relative velocity in the transport motion and of the transport velocity in the relative motion.</a:t>
            </a:r>
            <a:endParaRPr lang="ru-RU" sz="1000" b="1" dirty="0">
              <a:solidFill>
                <a:srgbClr val="CACAFF">
                  <a:lumMod val="25000"/>
                </a:srgbClr>
              </a:solidFill>
              <a:latin typeface="Arial" charset="0"/>
            </a:endParaRPr>
          </a:p>
          <a:p>
            <a:pPr algn="just"/>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08762" y="5442440"/>
            <a:ext cx="8208000" cy="861774"/>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 The </a:t>
            </a:r>
            <a:r>
              <a:rPr lang="en-US" sz="1000" b="1" dirty="0" err="1" smtClean="0">
                <a:solidFill>
                  <a:srgbClr val="CACAFF">
                    <a:lumMod val="25000"/>
                  </a:srgbClr>
                </a:solidFill>
                <a:latin typeface="Arial" charset="0"/>
                <a:cs typeface="Arial" charset="0"/>
              </a:rPr>
              <a:t>Coriolis</a:t>
            </a:r>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acceleration is zero when:</a:t>
            </a:r>
          </a:p>
          <a:p>
            <a:pPr algn="just"/>
            <a:r>
              <a:rPr lang="en-US" sz="1000" b="1" dirty="0">
                <a:solidFill>
                  <a:srgbClr val="CACAFF">
                    <a:lumMod val="25000"/>
                  </a:srgbClr>
                </a:solidFill>
                <a:latin typeface="Arial" charset="0"/>
                <a:cs typeface="Arial" charset="0"/>
              </a:rPr>
              <a:t>1) The motion of transport is translational or if the angular velocity of the rotation of transport becomes zero at a given instant;</a:t>
            </a:r>
          </a:p>
          <a:p>
            <a:pPr algn="just"/>
            <a:r>
              <a:rPr lang="en-US" sz="1000" b="1" dirty="0">
                <a:solidFill>
                  <a:srgbClr val="CACAFF">
                    <a:lumMod val="25000"/>
                  </a:srgbClr>
                </a:solidFill>
                <a:latin typeface="Arial" charset="0"/>
                <a:cs typeface="Arial" charset="0"/>
              </a:rPr>
              <a:t>2) There is no relative motion or if the relative velocity becomes zero at a given instant;</a:t>
            </a:r>
          </a:p>
          <a:p>
            <a:pPr algn="just"/>
            <a:r>
              <a:rPr lang="en-US" sz="1000" b="1" dirty="0">
                <a:solidFill>
                  <a:srgbClr val="CACAFF">
                    <a:lumMod val="25000"/>
                  </a:srgbClr>
                </a:solidFill>
                <a:latin typeface="Arial" charset="0"/>
                <a:cs typeface="Arial" charset="0"/>
              </a:rPr>
              <a:t>3) The relative motion is parallel to the axis </a:t>
            </a:r>
            <a:r>
              <a:rPr lang="en-US" sz="1000" b="1">
                <a:solidFill>
                  <a:srgbClr val="CACAFF">
                    <a:lumMod val="25000"/>
                  </a:srgbClr>
                </a:solidFill>
                <a:latin typeface="Arial" charset="0"/>
                <a:cs typeface="Arial" charset="0"/>
              </a:rPr>
              <a:t>of </a:t>
            </a:r>
            <a:r>
              <a:rPr lang="en-US" sz="1000" b="1" smtClean="0">
                <a:solidFill>
                  <a:srgbClr val="CACAFF">
                    <a:lumMod val="25000"/>
                  </a:srgbClr>
                </a:solidFill>
                <a:latin typeface="Arial" charset="0"/>
                <a:cs typeface="Arial" charset="0"/>
              </a:rPr>
              <a:t>rotation</a:t>
            </a:r>
            <a:r>
              <a:rPr lang="en-US" sz="1000" b="1" dirty="0">
                <a:solidFill>
                  <a:srgbClr val="CACAFF">
                    <a:lumMod val="25000"/>
                  </a:srgbClr>
                </a:solidFill>
                <a:latin typeface="Arial" charset="0"/>
                <a:cs typeface="Arial" charset="0"/>
              </a:rPr>
              <a:t>.</a:t>
            </a:r>
          </a:p>
          <a:p>
            <a:pPr algn="just"/>
            <a:endParaRPr lang="en-US" sz="1000" dirty="0">
              <a:solidFill>
                <a:srgbClr val="000000"/>
              </a:solidFill>
              <a:latin typeface="Arial" charset="0"/>
              <a:cs typeface="Arial" charset="0"/>
            </a:endParaRPr>
          </a:p>
        </p:txBody>
      </p:sp>
      <p:sp>
        <p:nvSpPr>
          <p:cNvPr id="262254" name="Text Box 110"/>
          <p:cNvSpPr txBox="1">
            <a:spLocks noChangeArrowheads="1"/>
          </p:cNvSpPr>
          <p:nvPr/>
        </p:nvSpPr>
        <p:spPr bwMode="auto">
          <a:xfrm>
            <a:off x="317599" y="4761019"/>
            <a:ext cx="8231971" cy="553998"/>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a:t>
            </a:r>
            <a:r>
              <a:rPr lang="en-US" sz="1000" b="1" dirty="0" err="1" smtClean="0">
                <a:solidFill>
                  <a:srgbClr val="CACAFF">
                    <a:lumMod val="25000"/>
                  </a:srgbClr>
                </a:solidFill>
                <a:latin typeface="Arial" charset="0"/>
                <a:cs typeface="Arial" charset="0"/>
              </a:rPr>
              <a:t>Coriolis</a:t>
            </a:r>
            <a:r>
              <a:rPr lang="en-US" sz="1000" b="1" dirty="0" smtClean="0">
                <a:solidFill>
                  <a:srgbClr val="CACAFF">
                    <a:lumMod val="25000"/>
                  </a:srgbClr>
                </a:solidFill>
                <a:latin typeface="Arial" charset="0"/>
                <a:cs typeface="Arial" charset="0"/>
              </a:rPr>
              <a:t> </a:t>
            </a:r>
            <a:r>
              <a:rPr lang="en-US" sz="1000" b="1" dirty="0">
                <a:solidFill>
                  <a:srgbClr val="CACAFF">
                    <a:lumMod val="25000"/>
                  </a:srgbClr>
                </a:solidFill>
                <a:latin typeface="Arial" charset="0"/>
                <a:cs typeface="Arial" charset="0"/>
              </a:rPr>
              <a:t>acceleration of a particle is equal to the double vector product of the angular velocity of the motion of transport and the relative velocity of the particle.</a:t>
            </a:r>
            <a:endParaRPr lang="ru-RU" sz="1000" b="1" dirty="0" smtClean="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21</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2" y="431800"/>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a:t>
            </a:r>
            <a:r>
              <a:rPr lang="en-US" b="1" dirty="0">
                <a:solidFill>
                  <a:srgbClr val="FF0000"/>
                </a:solidFill>
                <a:latin typeface="Arial" charset="0"/>
                <a:cs typeface="Arial" charset="0"/>
              </a:rPr>
              <a:t>Section</a:t>
            </a:r>
            <a:r>
              <a:rPr lang="en-US" b="1" dirty="0" smtClean="0">
                <a:solidFill>
                  <a:srgbClr val="FF0000"/>
                </a:solidFill>
                <a:latin typeface="Arial" charset="0"/>
                <a:cs typeface="Arial" charset="0"/>
              </a:rPr>
              <a:t> 5</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52278829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5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42" name="Rectangle 6"/>
          <p:cNvSpPr>
            <a:spLocks noGrp="1" noChangeArrowheads="1"/>
          </p:cNvSpPr>
          <p:nvPr>
            <p:ph type="title"/>
          </p:nvPr>
        </p:nvSpPr>
        <p:spPr>
          <a:xfrm>
            <a:off x="948941" y="499987"/>
            <a:ext cx="1332000" cy="324000"/>
          </a:xfrm>
          <a:solidFill>
            <a:srgbClr val="FFFF00"/>
          </a:solidFill>
          <a:ln/>
        </p:spPr>
        <p:txBody>
          <a:bodyPr/>
          <a:lstStyle/>
          <a:p>
            <a:r>
              <a:rPr lang="en-US" sz="2000" b="1" dirty="0" smtClean="0">
                <a:solidFill>
                  <a:srgbClr val="FF0000"/>
                </a:solidFill>
                <a:latin typeface="Arial" charset="0"/>
                <a:cs typeface="Arial" charset="0"/>
              </a:rPr>
              <a:t>Section</a:t>
            </a:r>
            <a:r>
              <a:rPr lang="ru-RU" altLang="ru-RU" sz="2000" dirty="0" smtClean="0"/>
              <a:t> </a:t>
            </a:r>
            <a:r>
              <a:rPr lang="en-US" altLang="ru-RU" sz="2000" b="1" dirty="0" smtClean="0">
                <a:solidFill>
                  <a:srgbClr val="FF0000"/>
                </a:solidFill>
              </a:rPr>
              <a:t>6</a:t>
            </a:r>
            <a:endParaRPr lang="ru-RU" altLang="ru-RU" sz="2000" b="1" dirty="0">
              <a:solidFill>
                <a:srgbClr val="FF0000"/>
              </a:solidFill>
            </a:endParaRPr>
          </a:p>
        </p:txBody>
      </p:sp>
      <p:sp>
        <p:nvSpPr>
          <p:cNvPr id="347144" name="Text Box 8"/>
          <p:cNvSpPr txBox="1">
            <a:spLocks noChangeArrowheads="1"/>
          </p:cNvSpPr>
          <p:nvPr/>
        </p:nvSpPr>
        <p:spPr bwMode="auto">
          <a:xfrm>
            <a:off x="-6913" y="903288"/>
            <a:ext cx="9264075"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algn="just"/>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Resultant Motion of a Rigid Body. </a:t>
            </a:r>
            <a:r>
              <a:rPr lang="en-US" altLang="ru-RU" sz="1000" b="1" dirty="0" smtClean="0">
                <a:solidFill>
                  <a:srgbClr val="00007D"/>
                </a:solidFill>
              </a:rPr>
              <a:t>If a body moves with respect to a set of moving axes which are in transport  motion</a:t>
            </a:r>
          </a:p>
          <a:p>
            <a:pPr algn="just"/>
            <a:r>
              <a:rPr lang="en-US" altLang="ru-RU" sz="1000" b="1" dirty="0" smtClean="0">
                <a:solidFill>
                  <a:srgbClr val="00007D"/>
                </a:solidFill>
              </a:rPr>
              <a:t> relative to a fixed system,</a:t>
            </a:r>
            <a:r>
              <a:rPr lang="en-US" altLang="ru-RU" sz="1000" dirty="0">
                <a:solidFill>
                  <a:srgbClr val="000000"/>
                </a:solidFill>
              </a:rPr>
              <a:t> </a:t>
            </a:r>
            <a:r>
              <a:rPr lang="en-US" altLang="ru-RU" sz="1000" b="1" dirty="0" smtClean="0">
                <a:solidFill>
                  <a:schemeClr val="accent5">
                    <a:lumMod val="25000"/>
                  </a:schemeClr>
                </a:solidFill>
              </a:rPr>
              <a:t>the resulting motion of a body is called absolute or combined motion. The problem in this case is to determine the </a:t>
            </a:r>
          </a:p>
          <a:p>
            <a:pPr algn="just"/>
            <a:r>
              <a:rPr lang="en-US" altLang="ru-RU" sz="1000" b="1" dirty="0" smtClean="0">
                <a:solidFill>
                  <a:schemeClr val="accent5">
                    <a:lumMod val="25000"/>
                  </a:schemeClr>
                </a:solidFill>
              </a:rPr>
              <a:t>relation between the parameters of the relative, transport, and absolute motion.</a:t>
            </a:r>
            <a:endParaRPr lang="ru-RU" altLang="ru-RU" sz="1000" b="1" dirty="0" smtClean="0">
              <a:solidFill>
                <a:schemeClr val="accent5">
                  <a:lumMod val="25000"/>
                </a:schemeClr>
              </a:solidFill>
            </a:endParaRPr>
          </a:p>
          <a:p>
            <a:pPr algn="just"/>
            <a:r>
              <a:rPr lang="ru-RU" altLang="ru-RU" sz="1000" b="1" dirty="0" smtClean="0">
                <a:solidFill>
                  <a:srgbClr val="00007D"/>
                </a:solidFill>
                <a:cs typeface="Arial" charset="0"/>
              </a:rPr>
              <a:t>■</a:t>
            </a:r>
            <a:r>
              <a:rPr lang="ru-RU" altLang="ru-RU" sz="1000" b="1" dirty="0" smtClean="0">
                <a:solidFill>
                  <a:srgbClr val="FF3300"/>
                </a:solidFill>
              </a:rPr>
              <a:t>      </a:t>
            </a:r>
            <a:r>
              <a:rPr lang="en-US" altLang="ru-RU" sz="1000" b="1" dirty="0" smtClean="0">
                <a:solidFill>
                  <a:srgbClr val="FF3300"/>
                </a:solidFill>
              </a:rPr>
              <a:t>Composition of Translational  Motions.  </a:t>
            </a:r>
            <a:r>
              <a:rPr lang="en-US" altLang="ru-RU" sz="1000" dirty="0" smtClean="0">
                <a:solidFill>
                  <a:schemeClr val="tx2"/>
                </a:solidFill>
              </a:rPr>
              <a:t>In translational motion all the points have the same velocity.</a:t>
            </a:r>
            <a:r>
              <a:rPr lang="ru-RU" altLang="ru-RU" sz="1000" dirty="0" smtClean="0">
                <a:solidFill>
                  <a:srgbClr val="00007D"/>
                </a:solidFill>
              </a:rPr>
              <a:t> </a:t>
            </a:r>
            <a:r>
              <a:rPr lang="en-US" altLang="ru-RU" sz="1000" dirty="0" smtClean="0">
                <a:solidFill>
                  <a:srgbClr val="000000"/>
                </a:solidFill>
              </a:rPr>
              <a:t>From the theorem of the composition of particle's  </a:t>
            </a:r>
          </a:p>
          <a:p>
            <a:pPr algn="just"/>
            <a:r>
              <a:rPr lang="en-US" altLang="ru-RU" sz="1000" dirty="0" smtClean="0">
                <a:solidFill>
                  <a:srgbClr val="000000"/>
                </a:solidFill>
              </a:rPr>
              <a:t>velocities we have</a:t>
            </a:r>
          </a:p>
          <a:p>
            <a:pPr algn="just"/>
            <a:endParaRPr lang="en-US" altLang="ru-RU" sz="1000" dirty="0" smtClean="0">
              <a:solidFill>
                <a:srgbClr val="000000"/>
              </a:solidFill>
            </a:endParaRPr>
          </a:p>
          <a:p>
            <a:pPr algn="just"/>
            <a:r>
              <a:rPr lang="en-US" altLang="ru-RU" sz="1000" dirty="0" smtClean="0">
                <a:solidFill>
                  <a:srgbClr val="000000"/>
                </a:solidFill>
              </a:rPr>
              <a:t>Thus, </a:t>
            </a:r>
            <a:r>
              <a:rPr lang="en-US" altLang="ru-RU" sz="1000" b="1" dirty="0" smtClean="0">
                <a:solidFill>
                  <a:schemeClr val="accent5">
                    <a:lumMod val="25000"/>
                  </a:schemeClr>
                </a:solidFill>
              </a:rPr>
              <a:t>the absolute motion of two translational motions is also a translational motion with a velocity equal to the geometrical sum of  the </a:t>
            </a:r>
          </a:p>
          <a:p>
            <a:pPr algn="just"/>
            <a:r>
              <a:rPr lang="en-US" altLang="ru-RU" sz="1000" b="1" dirty="0" smtClean="0">
                <a:solidFill>
                  <a:schemeClr val="accent5">
                    <a:lumMod val="25000"/>
                  </a:schemeClr>
                </a:solidFill>
              </a:rPr>
              <a:t>translational and transport velocity of a body.</a:t>
            </a:r>
            <a:endParaRPr lang="en-US" altLang="ru-RU" sz="1000" dirty="0">
              <a:solidFill>
                <a:srgbClr val="000000"/>
              </a:solidFill>
            </a:endParaRPr>
          </a:p>
        </p:txBody>
      </p:sp>
      <p:graphicFrame>
        <p:nvGraphicFramePr>
          <p:cNvPr id="347145" name="Object 9"/>
          <p:cNvGraphicFramePr>
            <a:graphicFrameLocks noChangeAspect="1"/>
          </p:cNvGraphicFramePr>
          <p:nvPr>
            <p:extLst>
              <p:ext uri="{D42A27DB-BD31-4B8C-83A1-F6EECF244321}">
                <p14:modId xmlns:p14="http://schemas.microsoft.com/office/powerpoint/2010/main" val="3611997319"/>
              </p:ext>
            </p:extLst>
          </p:nvPr>
        </p:nvGraphicFramePr>
        <p:xfrm>
          <a:off x="1608138" y="1549162"/>
          <a:ext cx="863600" cy="215900"/>
        </p:xfrm>
        <a:graphic>
          <a:graphicData uri="http://schemas.openxmlformats.org/presentationml/2006/ole">
            <mc:AlternateContent xmlns:mc="http://schemas.openxmlformats.org/markup-compatibility/2006">
              <mc:Choice xmlns:v="urn:schemas-microsoft-com:vml" Requires="v">
                <p:oleObj spid="_x0000_s1390580" name="Equation" r:id="rId3" imgW="863280" imgH="215640" progId="Equation.DSMT4">
                  <p:embed/>
                </p:oleObj>
              </mc:Choice>
              <mc:Fallback>
                <p:oleObj name="Equation" r:id="rId3" imgW="863280" imgH="215640" progId="Equation.DSMT4">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08138" y="1549162"/>
                        <a:ext cx="8636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146" name="Text Box 10"/>
          <p:cNvSpPr txBox="1">
            <a:spLocks noChangeArrowheads="1"/>
          </p:cNvSpPr>
          <p:nvPr/>
        </p:nvSpPr>
        <p:spPr bwMode="auto">
          <a:xfrm>
            <a:off x="45924" y="2217130"/>
            <a:ext cx="873442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pPr marL="0" indent="0" algn="just"/>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Composition of Rotations About two Parallel Axes.</a:t>
            </a:r>
            <a:r>
              <a:rPr lang="ru-RU" altLang="ru-RU" sz="1000" b="1" dirty="0" smtClean="0">
                <a:solidFill>
                  <a:srgbClr val="FF3300"/>
                </a:solidFill>
              </a:rPr>
              <a:t>  </a:t>
            </a:r>
            <a:r>
              <a:rPr lang="en-US" altLang="ru-RU" sz="1000" dirty="0" smtClean="0">
                <a:solidFill>
                  <a:schemeClr val="tx2"/>
                </a:solidFill>
              </a:rPr>
              <a:t>The disc  rotates about its axis passing trough the point</a:t>
            </a:r>
            <a:r>
              <a:rPr lang="ru-RU" altLang="ru-RU" sz="1000" dirty="0" smtClean="0">
                <a:solidFill>
                  <a:schemeClr val="tx2"/>
                </a:solidFill>
              </a:rPr>
              <a:t> </a:t>
            </a:r>
            <a:r>
              <a:rPr lang="en-US" altLang="ru-RU" sz="1100" i="1" dirty="0">
                <a:solidFill>
                  <a:srgbClr val="000000"/>
                </a:solidFill>
                <a:latin typeface="Times New Roman" pitchFamily="18" charset="0"/>
                <a:cs typeface="Times New Roman" pitchFamily="18" charset="0"/>
              </a:rPr>
              <a:t>O</a:t>
            </a:r>
            <a:r>
              <a:rPr lang="en-US" altLang="ru-RU" sz="1100" baseline="-25000" dirty="0">
                <a:solidFill>
                  <a:srgbClr val="000000"/>
                </a:solidFill>
                <a:latin typeface="Times New Roman" pitchFamily="18" charset="0"/>
                <a:cs typeface="Times New Roman" pitchFamily="18" charset="0"/>
              </a:rPr>
              <a:t>1</a:t>
            </a:r>
            <a:r>
              <a:rPr lang="en-US" altLang="ru-RU" sz="1100" dirty="0">
                <a:solidFill>
                  <a:srgbClr val="000000"/>
                </a:solidFill>
                <a:latin typeface="Times New Roman" pitchFamily="18" charset="0"/>
                <a:cs typeface="Times New Roman" pitchFamily="18" charset="0"/>
              </a:rPr>
              <a:t>,</a:t>
            </a:r>
            <a:r>
              <a:rPr lang="ru-RU" altLang="ru-RU" sz="1000" dirty="0">
                <a:solidFill>
                  <a:srgbClr val="000000"/>
                </a:solidFill>
              </a:rPr>
              <a:t> </a:t>
            </a:r>
            <a:r>
              <a:rPr lang="en-US" altLang="ru-RU" sz="1000" dirty="0" smtClean="0">
                <a:solidFill>
                  <a:srgbClr val="000000"/>
                </a:solidFill>
              </a:rPr>
              <a:t>with the angular velocity </a:t>
            </a:r>
            <a:r>
              <a:rPr lang="ru-RU" altLang="ru-RU" sz="1400" b="1" i="1" dirty="0">
                <a:solidFill>
                  <a:srgbClr val="000000"/>
                </a:solidFill>
                <a:latin typeface="Times New Roman" pitchFamily="18" charset="0"/>
                <a:cs typeface="Times New Roman" pitchFamily="18" charset="0"/>
                <a:sym typeface="Symbol" pitchFamily="18" charset="2"/>
              </a:rPr>
              <a:t></a:t>
            </a:r>
            <a:r>
              <a:rPr lang="en-US" altLang="ru-RU" sz="1400" b="1" i="1" baseline="-25000" dirty="0">
                <a:solidFill>
                  <a:srgbClr val="000000"/>
                </a:solidFill>
                <a:latin typeface="Times New Roman" pitchFamily="18" charset="0"/>
                <a:cs typeface="Times New Roman" pitchFamily="18" charset="0"/>
                <a:sym typeface="Symbol" pitchFamily="18" charset="2"/>
              </a:rPr>
              <a:t>r</a:t>
            </a:r>
            <a:r>
              <a:rPr lang="ru-RU" altLang="ru-RU" sz="1400" dirty="0" smtClean="0">
                <a:solidFill>
                  <a:srgbClr val="000000"/>
                </a:solidFill>
                <a:latin typeface="Times New Roman" pitchFamily="18" charset="0"/>
                <a:cs typeface="Times New Roman" pitchFamily="18" charset="0"/>
                <a:sym typeface="Symbol" pitchFamily="18" charset="2"/>
              </a:rPr>
              <a:t>,</a:t>
            </a:r>
            <a:r>
              <a:rPr lang="en-US" altLang="ru-RU" sz="1000" dirty="0" smtClean="0">
                <a:solidFill>
                  <a:srgbClr val="000000"/>
                </a:solidFill>
                <a:sym typeface="Symbol" pitchFamily="18" charset="2"/>
              </a:rPr>
              <a:t> and this axis, in turn, rotates about  a fixed axis passing trough the point</a:t>
            </a:r>
            <a:r>
              <a:rPr lang="ru-RU" altLang="ru-RU" sz="1000" dirty="0" smtClean="0">
                <a:solidFill>
                  <a:srgbClr val="000000"/>
                </a:solidFill>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O</a:t>
            </a:r>
            <a:r>
              <a:rPr lang="ru-RU" altLang="ru-RU" sz="1100" dirty="0">
                <a:solidFill>
                  <a:srgbClr val="000000"/>
                </a:solidFill>
                <a:latin typeface="Times New Roman" pitchFamily="18" charset="0"/>
                <a:cs typeface="Times New Roman" pitchFamily="18" charset="0"/>
                <a:sym typeface="Symbol" pitchFamily="18" charset="2"/>
              </a:rPr>
              <a:t>,</a:t>
            </a:r>
            <a:r>
              <a:rPr lang="ru-RU" altLang="ru-RU" sz="1000" dirty="0">
                <a:solidFill>
                  <a:srgbClr val="000000"/>
                </a:solidFill>
                <a:sym typeface="Symbol" pitchFamily="18" charset="2"/>
              </a:rPr>
              <a:t> </a:t>
            </a:r>
            <a:r>
              <a:rPr lang="en-US" altLang="ru-RU" sz="1000" dirty="0">
                <a:solidFill>
                  <a:srgbClr val="000000"/>
                </a:solidFill>
              </a:rPr>
              <a:t>with the angular velocity </a:t>
            </a:r>
            <a:r>
              <a:rPr lang="ru-RU" altLang="ru-RU" sz="1000" dirty="0" smtClean="0">
                <a:solidFill>
                  <a:srgbClr val="000000"/>
                </a:solidFill>
                <a:sym typeface="Symbol" pitchFamily="18" charset="2"/>
              </a:rPr>
              <a:t> </a:t>
            </a:r>
            <a:r>
              <a:rPr lang="ru-RU" altLang="ru-RU" sz="1400" b="1" i="1" dirty="0" smtClean="0">
                <a:solidFill>
                  <a:srgbClr val="000000"/>
                </a:solidFill>
                <a:sym typeface="Symbol" pitchFamily="18" charset="2"/>
              </a:rPr>
              <a:t></a:t>
            </a:r>
            <a:r>
              <a:rPr lang="en-US" altLang="ru-RU" sz="1400" b="1" i="1" baseline="-25000" dirty="0" smtClean="0">
                <a:solidFill>
                  <a:srgbClr val="000000"/>
                </a:solidFill>
                <a:sym typeface="Symbol" pitchFamily="18" charset="2"/>
              </a:rPr>
              <a:t>e</a:t>
            </a:r>
            <a:r>
              <a:rPr lang="en-US" altLang="ru-RU" sz="1400" dirty="0">
                <a:solidFill>
                  <a:srgbClr val="000000"/>
                </a:solidFill>
                <a:sym typeface="Symbol" pitchFamily="18" charset="2"/>
              </a:rPr>
              <a:t>.</a:t>
            </a:r>
            <a:endParaRPr lang="ru-RU" altLang="ru-RU" sz="1400" dirty="0">
              <a:solidFill>
                <a:srgbClr val="000000"/>
              </a:solidFill>
              <a:sym typeface="Symbol" pitchFamily="18" charset="2"/>
            </a:endParaRPr>
          </a:p>
        </p:txBody>
      </p:sp>
      <p:sp>
        <p:nvSpPr>
          <p:cNvPr id="347154" name="AutoShape 18">
            <a:hlinkClick r:id="rId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latin typeface="Arial" charset="0"/>
            </a:endParaRPr>
          </a:p>
        </p:txBody>
      </p:sp>
      <p:sp>
        <p:nvSpPr>
          <p:cNvPr id="347155" name="AutoShape 1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latin typeface="Arial" charset="0"/>
            </a:endParaRPr>
          </a:p>
        </p:txBody>
      </p:sp>
      <p:grpSp>
        <p:nvGrpSpPr>
          <p:cNvPr id="347187" name="Group 51"/>
          <p:cNvGrpSpPr>
            <a:grpSpLocks/>
          </p:cNvGrpSpPr>
          <p:nvPr/>
        </p:nvGrpSpPr>
        <p:grpSpPr bwMode="auto">
          <a:xfrm>
            <a:off x="230188" y="2895599"/>
            <a:ext cx="2541587" cy="2781300"/>
            <a:chOff x="145" y="1824"/>
            <a:chExt cx="1601" cy="1752"/>
          </a:xfrm>
        </p:grpSpPr>
        <p:sp>
          <p:nvSpPr>
            <p:cNvPr id="347148" name="Rectangle 12"/>
            <p:cNvSpPr>
              <a:spLocks noChangeArrowheads="1"/>
            </p:cNvSpPr>
            <p:nvPr/>
          </p:nvSpPr>
          <p:spPr bwMode="auto">
            <a:xfrm>
              <a:off x="408" y="2220"/>
              <a:ext cx="936" cy="78"/>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47" name="Oval 11"/>
            <p:cNvSpPr>
              <a:spLocks noChangeArrowheads="1"/>
            </p:cNvSpPr>
            <p:nvPr/>
          </p:nvSpPr>
          <p:spPr bwMode="auto">
            <a:xfrm>
              <a:off x="870" y="1824"/>
              <a:ext cx="876" cy="876"/>
            </a:xfrm>
            <a:prstGeom prst="ellipse">
              <a:avLst/>
            </a:prstGeom>
            <a:solidFill>
              <a:srgbClr val="FFFF00">
                <a:alpha val="70000"/>
              </a:srgbClr>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49" name="Oval 13"/>
            <p:cNvSpPr>
              <a:spLocks noChangeArrowheads="1"/>
            </p:cNvSpPr>
            <p:nvPr/>
          </p:nvSpPr>
          <p:spPr bwMode="auto">
            <a:xfrm>
              <a:off x="1287" y="2238"/>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50" name="Oval 14"/>
            <p:cNvSpPr>
              <a:spLocks noChangeArrowheads="1"/>
            </p:cNvSpPr>
            <p:nvPr/>
          </p:nvSpPr>
          <p:spPr bwMode="auto">
            <a:xfrm>
              <a:off x="434" y="2237"/>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52" name="Text Box 16"/>
            <p:cNvSpPr txBox="1">
              <a:spLocks noChangeArrowheads="1"/>
            </p:cNvSpPr>
            <p:nvPr/>
          </p:nvSpPr>
          <p:spPr bwMode="auto">
            <a:xfrm>
              <a:off x="422" y="2080"/>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endParaRPr lang="ru-RU" altLang="ru-RU" sz="1100" i="1" dirty="0">
                <a:solidFill>
                  <a:srgbClr val="000000"/>
                </a:solidFill>
                <a:latin typeface="Times New Roman" pitchFamily="18" charset="0"/>
                <a:cs typeface="Times New Roman" pitchFamily="18" charset="0"/>
              </a:endParaRPr>
            </a:p>
          </p:txBody>
        </p:sp>
        <p:sp>
          <p:nvSpPr>
            <p:cNvPr id="347153" name="Text Box 17"/>
            <p:cNvSpPr txBox="1">
              <a:spLocks noChangeArrowheads="1"/>
            </p:cNvSpPr>
            <p:nvPr/>
          </p:nvSpPr>
          <p:spPr bwMode="auto">
            <a:xfrm>
              <a:off x="1285" y="2103"/>
              <a:ext cx="21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O</a:t>
              </a:r>
              <a:r>
                <a:rPr lang="en-US" altLang="ru-RU" sz="1100" b="1" baseline="-25000" dirty="0">
                  <a:solidFill>
                    <a:srgbClr val="000000"/>
                  </a:solidFill>
                  <a:latin typeface="Times New Roman" pitchFamily="18" charset="0"/>
                  <a:cs typeface="Times New Roman" pitchFamily="18" charset="0"/>
                </a:rPr>
                <a:t>1</a:t>
              </a:r>
              <a:endParaRPr lang="ru-RU" altLang="ru-RU" sz="1100" b="1" baseline="-25000" dirty="0">
                <a:solidFill>
                  <a:srgbClr val="000000"/>
                </a:solidFill>
                <a:latin typeface="Times New Roman" pitchFamily="18" charset="0"/>
                <a:cs typeface="Times New Roman" pitchFamily="18" charset="0"/>
              </a:endParaRPr>
            </a:p>
          </p:txBody>
        </p:sp>
        <p:sp>
          <p:nvSpPr>
            <p:cNvPr id="347156" name="AutoShape 20"/>
            <p:cNvSpPr>
              <a:spLocks noChangeArrowheads="1"/>
            </p:cNvSpPr>
            <p:nvPr/>
          </p:nvSpPr>
          <p:spPr bwMode="auto">
            <a:xfrm rot="16200000" flipH="1">
              <a:off x="306" y="2160"/>
              <a:ext cx="198" cy="198"/>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57" name="AutoShape 21"/>
            <p:cNvSpPr>
              <a:spLocks noChangeArrowheads="1"/>
            </p:cNvSpPr>
            <p:nvPr/>
          </p:nvSpPr>
          <p:spPr bwMode="auto">
            <a:xfrm rot="16200000" flipH="1">
              <a:off x="1181" y="2171"/>
              <a:ext cx="198" cy="198"/>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1" name="Line 25"/>
            <p:cNvSpPr>
              <a:spLocks noChangeShapeType="1"/>
            </p:cNvSpPr>
            <p:nvPr/>
          </p:nvSpPr>
          <p:spPr bwMode="auto">
            <a:xfrm>
              <a:off x="456" y="2262"/>
              <a:ext cx="0" cy="131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62" name="Line 26"/>
            <p:cNvSpPr>
              <a:spLocks noChangeShapeType="1"/>
            </p:cNvSpPr>
            <p:nvPr/>
          </p:nvSpPr>
          <p:spPr bwMode="auto">
            <a:xfrm>
              <a:off x="1307" y="2255"/>
              <a:ext cx="0" cy="131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63" name="Rectangle 27"/>
            <p:cNvSpPr>
              <a:spLocks noChangeArrowheads="1"/>
            </p:cNvSpPr>
            <p:nvPr/>
          </p:nvSpPr>
          <p:spPr bwMode="auto">
            <a:xfrm>
              <a:off x="407" y="3275"/>
              <a:ext cx="936" cy="36"/>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4" name="Rectangle 28"/>
            <p:cNvSpPr>
              <a:spLocks noChangeArrowheads="1"/>
            </p:cNvSpPr>
            <p:nvPr/>
          </p:nvSpPr>
          <p:spPr bwMode="auto">
            <a:xfrm>
              <a:off x="862" y="3178"/>
              <a:ext cx="876" cy="36"/>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5" name="Rectangle 29"/>
            <p:cNvSpPr>
              <a:spLocks noChangeArrowheads="1"/>
            </p:cNvSpPr>
            <p:nvPr/>
          </p:nvSpPr>
          <p:spPr bwMode="auto">
            <a:xfrm rot="-5400000">
              <a:off x="342" y="3419"/>
              <a:ext cx="234" cy="27"/>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6" name="Rectangle 30"/>
            <p:cNvSpPr>
              <a:spLocks noChangeArrowheads="1"/>
            </p:cNvSpPr>
            <p:nvPr/>
          </p:nvSpPr>
          <p:spPr bwMode="auto">
            <a:xfrm rot="-5400000">
              <a:off x="1241" y="3268"/>
              <a:ext cx="126"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7" name="AutoShape 31"/>
            <p:cNvSpPr>
              <a:spLocks noChangeArrowheads="1"/>
            </p:cNvSpPr>
            <p:nvPr/>
          </p:nvSpPr>
          <p:spPr bwMode="auto">
            <a:xfrm rot="-5400000">
              <a:off x="315" y="3081"/>
              <a:ext cx="294" cy="78"/>
            </a:xfrm>
            <a:prstGeom prst="rightArrow">
              <a:avLst>
                <a:gd name="adj1" fmla="val 50000"/>
                <a:gd name="adj2" fmla="val 94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68" name="AutoShape 32"/>
            <p:cNvSpPr>
              <a:spLocks noChangeArrowheads="1"/>
            </p:cNvSpPr>
            <p:nvPr/>
          </p:nvSpPr>
          <p:spPr bwMode="auto">
            <a:xfrm rot="-5400000">
              <a:off x="1208" y="3044"/>
              <a:ext cx="180" cy="72"/>
            </a:xfrm>
            <a:prstGeom prst="rightArrow">
              <a:avLst>
                <a:gd name="adj1" fmla="val 50000"/>
                <a:gd name="adj2" fmla="val 6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nvGrpSpPr>
            <p:cNvPr id="347177" name="Group 41"/>
            <p:cNvGrpSpPr>
              <a:grpSpLocks/>
            </p:cNvGrpSpPr>
            <p:nvPr/>
          </p:nvGrpSpPr>
          <p:grpSpPr bwMode="auto">
            <a:xfrm>
              <a:off x="372" y="3381"/>
              <a:ext cx="175" cy="128"/>
              <a:chOff x="900" y="3510"/>
              <a:chExt cx="175" cy="128"/>
            </a:xfrm>
          </p:grpSpPr>
          <p:grpSp>
            <p:nvGrpSpPr>
              <p:cNvPr id="347173" name="Group 37"/>
              <p:cNvGrpSpPr>
                <a:grpSpLocks/>
              </p:cNvGrpSpPr>
              <p:nvPr/>
            </p:nvGrpSpPr>
            <p:grpSpPr bwMode="auto">
              <a:xfrm>
                <a:off x="900" y="3510"/>
                <a:ext cx="56" cy="126"/>
                <a:chOff x="882" y="3510"/>
                <a:chExt cx="56" cy="126"/>
              </a:xfrm>
            </p:grpSpPr>
            <p:sp>
              <p:nvSpPr>
                <p:cNvPr id="347169" name="Rectangle 33"/>
                <p:cNvSpPr>
                  <a:spLocks noChangeArrowheads="1"/>
                </p:cNvSpPr>
                <p:nvPr/>
              </p:nvSpPr>
              <p:spPr bwMode="auto">
                <a:xfrm>
                  <a:off x="882" y="3510"/>
                  <a:ext cx="56" cy="12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72" name="Line 36"/>
                <p:cNvSpPr>
                  <a:spLocks noChangeShapeType="1"/>
                </p:cNvSpPr>
                <p:nvPr/>
              </p:nvSpPr>
              <p:spPr bwMode="auto">
                <a:xfrm>
                  <a:off x="933" y="3513"/>
                  <a:ext cx="0" cy="1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nvGrpSpPr>
              <p:cNvPr id="347174" name="Group 38"/>
              <p:cNvGrpSpPr>
                <a:grpSpLocks/>
              </p:cNvGrpSpPr>
              <p:nvPr/>
            </p:nvGrpSpPr>
            <p:grpSpPr bwMode="auto">
              <a:xfrm flipH="1">
                <a:off x="1019" y="3512"/>
                <a:ext cx="56" cy="126"/>
                <a:chOff x="882" y="3510"/>
                <a:chExt cx="56" cy="126"/>
              </a:xfrm>
            </p:grpSpPr>
            <p:sp>
              <p:nvSpPr>
                <p:cNvPr id="347175" name="Rectangle 39"/>
                <p:cNvSpPr>
                  <a:spLocks noChangeArrowheads="1"/>
                </p:cNvSpPr>
                <p:nvPr/>
              </p:nvSpPr>
              <p:spPr bwMode="auto">
                <a:xfrm>
                  <a:off x="882" y="3510"/>
                  <a:ext cx="56" cy="12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76" name="Line 40"/>
                <p:cNvSpPr>
                  <a:spLocks noChangeShapeType="1"/>
                </p:cNvSpPr>
                <p:nvPr/>
              </p:nvSpPr>
              <p:spPr bwMode="auto">
                <a:xfrm>
                  <a:off x="933" y="3513"/>
                  <a:ext cx="0" cy="1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pSp>
        </p:grpSp>
        <p:graphicFrame>
          <p:nvGraphicFramePr>
            <p:cNvPr id="347178" name="Object 42"/>
            <p:cNvGraphicFramePr>
              <a:graphicFrameLocks noChangeAspect="1"/>
            </p:cNvGraphicFramePr>
            <p:nvPr>
              <p:extLst>
                <p:ext uri="{D42A27DB-BD31-4B8C-83A1-F6EECF244321}">
                  <p14:modId xmlns:p14="http://schemas.microsoft.com/office/powerpoint/2010/main" val="1104092050"/>
                </p:ext>
              </p:extLst>
            </p:nvPr>
          </p:nvGraphicFramePr>
          <p:xfrm>
            <a:off x="530" y="2904"/>
            <a:ext cx="141" cy="159"/>
          </p:xfrm>
          <a:graphic>
            <a:graphicData uri="http://schemas.openxmlformats.org/presentationml/2006/ole">
              <mc:AlternateContent xmlns:mc="http://schemas.openxmlformats.org/markup-compatibility/2006">
                <mc:Choice xmlns:v="urn:schemas-microsoft-com:vml" Requires="v">
                  <p:oleObj spid="_x0000_s1390581" name="Формула" r:id="rId6" imgW="203040" imgH="228600" progId="Equation.3">
                    <p:embed/>
                  </p:oleObj>
                </mc:Choice>
                <mc:Fallback>
                  <p:oleObj name="Формула" r:id="rId6" imgW="203040" imgH="2286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0" y="2904"/>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179" name="Object 43"/>
            <p:cNvGraphicFramePr>
              <a:graphicFrameLocks noChangeAspect="1"/>
            </p:cNvGraphicFramePr>
            <p:nvPr>
              <p:extLst>
                <p:ext uri="{D42A27DB-BD31-4B8C-83A1-F6EECF244321}">
                  <p14:modId xmlns:p14="http://schemas.microsoft.com/office/powerpoint/2010/main" val="1984859113"/>
                </p:ext>
              </p:extLst>
            </p:nvPr>
          </p:nvGraphicFramePr>
          <p:xfrm>
            <a:off x="145" y="2201"/>
            <a:ext cx="141" cy="159"/>
          </p:xfrm>
          <a:graphic>
            <a:graphicData uri="http://schemas.openxmlformats.org/presentationml/2006/ole">
              <mc:AlternateContent xmlns:mc="http://schemas.openxmlformats.org/markup-compatibility/2006">
                <mc:Choice xmlns:v="urn:schemas-microsoft-com:vml" Requires="v">
                  <p:oleObj spid="_x0000_s1390582" name="Формула" r:id="rId8" imgW="203040" imgH="228600" progId="Equation.3">
                    <p:embed/>
                  </p:oleObj>
                </mc:Choice>
                <mc:Fallback>
                  <p:oleObj name="Формула" r:id="rId8" imgW="203040" imgH="2286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45" y="2201"/>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181" name="Object 45"/>
            <p:cNvGraphicFramePr>
              <a:graphicFrameLocks noChangeAspect="1"/>
            </p:cNvGraphicFramePr>
            <p:nvPr>
              <p:extLst>
                <p:ext uri="{D42A27DB-BD31-4B8C-83A1-F6EECF244321}">
                  <p14:modId xmlns:p14="http://schemas.microsoft.com/office/powerpoint/2010/main" val="2999718609"/>
                </p:ext>
              </p:extLst>
            </p:nvPr>
          </p:nvGraphicFramePr>
          <p:xfrm>
            <a:off x="1331" y="2899"/>
            <a:ext cx="149" cy="159"/>
          </p:xfrm>
          <a:graphic>
            <a:graphicData uri="http://schemas.openxmlformats.org/presentationml/2006/ole">
              <mc:AlternateContent xmlns:mc="http://schemas.openxmlformats.org/markup-compatibility/2006">
                <mc:Choice xmlns:v="urn:schemas-microsoft-com:vml" Requires="v">
                  <p:oleObj spid="_x0000_s1390583" name="Формула" r:id="rId10" imgW="203040" imgH="215640" progId="Equation.3">
                    <p:embed/>
                  </p:oleObj>
                </mc:Choice>
                <mc:Fallback>
                  <p:oleObj name="Формула" r:id="rId10" imgW="203040" imgH="21564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331" y="2899"/>
                          <a:ext cx="149"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7183" name="Rectangle 47"/>
          <p:cNvSpPr>
            <a:spLocks noChangeArrowheads="1"/>
          </p:cNvSpPr>
          <p:nvPr/>
        </p:nvSpPr>
        <p:spPr bwMode="auto">
          <a:xfrm>
            <a:off x="723900" y="3590925"/>
            <a:ext cx="2114550" cy="1009650"/>
          </a:xfrm>
          <a:prstGeom prst="rect">
            <a:avLst/>
          </a:prstGeom>
          <a:solidFill>
            <a:srgbClr val="00FFFF">
              <a:alpha val="25000"/>
            </a:srgbClr>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84" name="Text Box 48"/>
          <p:cNvSpPr txBox="1">
            <a:spLocks noChangeArrowheads="1"/>
          </p:cNvSpPr>
          <p:nvPr/>
        </p:nvSpPr>
        <p:spPr bwMode="auto">
          <a:xfrm>
            <a:off x="3009900" y="2725738"/>
            <a:ext cx="5408491"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latin typeface="Arial" charset="0"/>
              </a:rPr>
              <a:t>An arbitrary point</a:t>
            </a:r>
            <a:r>
              <a:rPr lang="en-US" altLang="ru-RU" sz="1000" i="1" dirty="0">
                <a:solidFill>
                  <a:srgbClr val="000000"/>
                </a:solidFill>
                <a:latin typeface="Arial" charset="0"/>
              </a:rPr>
              <a:t> </a:t>
            </a:r>
            <a:r>
              <a:rPr lang="en-US" altLang="ru-RU" sz="1000" i="1" dirty="0" smtClean="0">
                <a:solidFill>
                  <a:srgbClr val="000000"/>
                </a:solidFill>
                <a:latin typeface="Arial" charset="0"/>
              </a:rPr>
              <a:t> </a:t>
            </a:r>
            <a:r>
              <a:rPr lang="en-US" altLang="ru-RU" sz="1100" i="1" dirty="0" smtClean="0">
                <a:solidFill>
                  <a:srgbClr val="000000"/>
                </a:solidFill>
                <a:latin typeface="Times New Roman" pitchFamily="18" charset="0"/>
                <a:cs typeface="Times New Roman" pitchFamily="18" charset="0"/>
              </a:rPr>
              <a:t>A</a:t>
            </a:r>
            <a:r>
              <a:rPr lang="en-US" altLang="ru-RU" sz="1000" i="1" dirty="0" smtClean="0">
                <a:solidFill>
                  <a:srgbClr val="000000"/>
                </a:solidFill>
                <a:latin typeface="Arial" charset="0"/>
              </a:rPr>
              <a:t> </a:t>
            </a:r>
            <a:r>
              <a:rPr lang="en-US" altLang="ru-RU" sz="1000" dirty="0" smtClean="0">
                <a:solidFill>
                  <a:srgbClr val="000000"/>
                </a:solidFill>
                <a:latin typeface="Arial" charset="0"/>
              </a:rPr>
              <a:t>of the disk </a:t>
            </a:r>
            <a:r>
              <a:rPr lang="en-US" altLang="ru-RU" sz="1000" dirty="0">
                <a:solidFill>
                  <a:srgbClr val="000000"/>
                </a:solidFill>
                <a:latin typeface="Arial" charset="0"/>
              </a:rPr>
              <a:t>makes </a:t>
            </a:r>
            <a:r>
              <a:rPr lang="en-US" altLang="ru-RU" sz="1000" dirty="0" smtClean="0">
                <a:solidFill>
                  <a:srgbClr val="000000"/>
                </a:solidFill>
                <a:latin typeface="Arial" charset="0"/>
              </a:rPr>
              <a:t>combined motion </a:t>
            </a:r>
            <a:r>
              <a:rPr lang="en-US" altLang="ru-RU" sz="1000" dirty="0">
                <a:solidFill>
                  <a:srgbClr val="000000"/>
                </a:solidFill>
                <a:latin typeface="Arial" charset="0"/>
              </a:rPr>
              <a:t>(moves in a </a:t>
            </a:r>
            <a:r>
              <a:rPr lang="en-US" altLang="ru-RU" sz="1000" dirty="0" smtClean="0">
                <a:solidFill>
                  <a:srgbClr val="000000"/>
                </a:solidFill>
                <a:latin typeface="Arial" charset="0"/>
              </a:rPr>
              <a:t>circular path </a:t>
            </a:r>
            <a:r>
              <a:rPr lang="en-US" altLang="ru-RU" sz="1000" dirty="0">
                <a:solidFill>
                  <a:srgbClr val="000000"/>
                </a:solidFill>
                <a:latin typeface="Arial" charset="0"/>
              </a:rPr>
              <a:t>in the moving plane, rigidly connected to the crank </a:t>
            </a:r>
            <a:r>
              <a:rPr lang="en-US" altLang="ru-RU" sz="1000" dirty="0" smtClean="0">
                <a:solidFill>
                  <a:srgbClr val="000000"/>
                </a:solidFill>
                <a:latin typeface="Arial" charset="0"/>
              </a:rPr>
              <a:t> </a:t>
            </a:r>
            <a:r>
              <a:rPr lang="en-US" altLang="ru-RU" sz="1000" i="1" dirty="0" smtClean="0">
                <a:solidFill>
                  <a:srgbClr val="000000"/>
                </a:solidFill>
                <a:latin typeface="Arial" charset="0"/>
              </a:rPr>
              <a:t>O</a:t>
            </a:r>
            <a:r>
              <a:rPr lang="en-US" altLang="ru-RU" sz="1000" i="1" dirty="0" smtClean="0">
                <a:solidFill>
                  <a:srgbClr val="000000"/>
                </a:solidFill>
              </a:rPr>
              <a:t>O</a:t>
            </a:r>
            <a:r>
              <a:rPr lang="en-US" altLang="ru-RU" sz="1000" baseline="-25000" dirty="0" smtClean="0">
                <a:solidFill>
                  <a:srgbClr val="000000"/>
                </a:solidFill>
              </a:rPr>
              <a:t>1</a:t>
            </a:r>
            <a:r>
              <a:rPr lang="en-US" altLang="ru-RU" sz="1000" dirty="0" smtClean="0">
                <a:solidFill>
                  <a:srgbClr val="000000"/>
                </a:solidFill>
                <a:latin typeface="Arial" charset="0"/>
              </a:rPr>
              <a:t>). The </a:t>
            </a:r>
            <a:r>
              <a:rPr lang="en-US" altLang="ru-RU" sz="1000" dirty="0">
                <a:solidFill>
                  <a:srgbClr val="000000"/>
                </a:solidFill>
                <a:latin typeface="Arial" charset="0"/>
              </a:rPr>
              <a:t>absolute </a:t>
            </a:r>
            <a:r>
              <a:rPr lang="en-US" altLang="ru-RU" sz="1000" dirty="0" smtClean="0">
                <a:solidFill>
                  <a:srgbClr val="000000"/>
                </a:solidFill>
                <a:latin typeface="Arial" charset="0"/>
              </a:rPr>
              <a:t>velocity of</a:t>
            </a:r>
            <a:endParaRPr lang="en-US" altLang="ru-RU" sz="1000" dirty="0">
              <a:solidFill>
                <a:srgbClr val="000000"/>
              </a:solidFill>
              <a:latin typeface="Arial" charset="0"/>
            </a:endParaRPr>
          </a:p>
          <a:p>
            <a:pPr algn="just"/>
            <a:r>
              <a:rPr lang="en-US" altLang="ru-RU" sz="1000" dirty="0">
                <a:solidFill>
                  <a:srgbClr val="000000"/>
                </a:solidFill>
                <a:latin typeface="Arial" charset="0"/>
              </a:rPr>
              <a:t>this point is </a:t>
            </a:r>
            <a:endParaRPr lang="ru-RU" altLang="ru-RU" sz="1000" dirty="0">
              <a:solidFill>
                <a:srgbClr val="000000"/>
              </a:solidFill>
              <a:latin typeface="Arial" charset="0"/>
            </a:endParaRPr>
          </a:p>
        </p:txBody>
      </p:sp>
      <p:graphicFrame>
        <p:nvGraphicFramePr>
          <p:cNvPr id="347185" name="Object 49"/>
          <p:cNvGraphicFramePr>
            <a:graphicFrameLocks noChangeAspect="1"/>
          </p:cNvGraphicFramePr>
          <p:nvPr>
            <p:extLst>
              <p:ext uri="{D42A27DB-BD31-4B8C-83A1-F6EECF244321}">
                <p14:modId xmlns:p14="http://schemas.microsoft.com/office/powerpoint/2010/main" val="3122394336"/>
              </p:ext>
            </p:extLst>
          </p:nvPr>
        </p:nvGraphicFramePr>
        <p:xfrm>
          <a:off x="3873500" y="3097212"/>
          <a:ext cx="863600" cy="241300"/>
        </p:xfrm>
        <a:graphic>
          <a:graphicData uri="http://schemas.openxmlformats.org/presentationml/2006/ole">
            <mc:AlternateContent xmlns:mc="http://schemas.openxmlformats.org/markup-compatibility/2006">
              <mc:Choice xmlns:v="urn:schemas-microsoft-com:vml" Requires="v">
                <p:oleObj spid="_x0000_s1390584" name="Формула" r:id="rId12" imgW="863280" imgH="241200" progId="Equation.3">
                  <p:embed/>
                </p:oleObj>
              </mc:Choice>
              <mc:Fallback>
                <p:oleObj name="Формула" r:id="rId12" imgW="863280" imgH="24120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873500" y="3097212"/>
                        <a:ext cx="8636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7208" name="Group 72"/>
          <p:cNvGrpSpPr>
            <a:grpSpLocks/>
          </p:cNvGrpSpPr>
          <p:nvPr/>
        </p:nvGrpSpPr>
        <p:grpSpPr bwMode="auto">
          <a:xfrm>
            <a:off x="723900" y="3051176"/>
            <a:ext cx="2341563" cy="1450976"/>
            <a:chOff x="3726" y="2732"/>
            <a:chExt cx="1475" cy="914"/>
          </a:xfrm>
        </p:grpSpPr>
        <p:sp>
          <p:nvSpPr>
            <p:cNvPr id="347190" name="Text Box 54"/>
            <p:cNvSpPr txBox="1">
              <a:spLocks noChangeArrowheads="1"/>
            </p:cNvSpPr>
            <p:nvPr/>
          </p:nvSpPr>
          <p:spPr bwMode="auto">
            <a:xfrm>
              <a:off x="4688" y="3481"/>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47196" name="Line 60"/>
            <p:cNvSpPr>
              <a:spLocks noChangeShapeType="1"/>
            </p:cNvSpPr>
            <p:nvPr/>
          </p:nvSpPr>
          <p:spPr bwMode="auto">
            <a:xfrm flipV="1">
              <a:off x="5027" y="2897"/>
              <a:ext cx="174" cy="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88" name="Oval 52"/>
            <p:cNvSpPr>
              <a:spLocks noChangeArrowheads="1"/>
            </p:cNvSpPr>
            <p:nvPr/>
          </p:nvSpPr>
          <p:spPr bwMode="auto">
            <a:xfrm>
              <a:off x="4773" y="3432"/>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91" name="Line 55"/>
            <p:cNvSpPr>
              <a:spLocks noChangeShapeType="1"/>
            </p:cNvSpPr>
            <p:nvPr/>
          </p:nvSpPr>
          <p:spPr bwMode="auto">
            <a:xfrm>
              <a:off x="3726" y="3078"/>
              <a:ext cx="1050" cy="3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92" name="Line 56"/>
            <p:cNvSpPr>
              <a:spLocks noChangeShapeType="1"/>
            </p:cNvSpPr>
            <p:nvPr/>
          </p:nvSpPr>
          <p:spPr bwMode="auto">
            <a:xfrm>
              <a:off x="4571" y="3083"/>
              <a:ext cx="210" cy="36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93" name="AutoShape 57"/>
            <p:cNvSpPr>
              <a:spLocks noChangeArrowheads="1"/>
            </p:cNvSpPr>
            <p:nvPr/>
          </p:nvSpPr>
          <p:spPr bwMode="auto">
            <a:xfrm rot="-1865525">
              <a:off x="4793" y="3348"/>
              <a:ext cx="213" cy="81"/>
            </a:xfrm>
            <a:prstGeom prst="rightArrow">
              <a:avLst>
                <a:gd name="adj1" fmla="val 50000"/>
                <a:gd name="adj2" fmla="val 6574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94" name="AutoShape 58"/>
            <p:cNvSpPr>
              <a:spLocks noChangeArrowheads="1"/>
            </p:cNvSpPr>
            <p:nvPr/>
          </p:nvSpPr>
          <p:spPr bwMode="auto">
            <a:xfrm rot="-3828044">
              <a:off x="4660" y="3159"/>
              <a:ext cx="527" cy="76"/>
            </a:xfrm>
            <a:prstGeom prst="rightArrow">
              <a:avLst>
                <a:gd name="adj1" fmla="val 50000"/>
                <a:gd name="adj2" fmla="val 1733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195" name="Line 59"/>
            <p:cNvSpPr>
              <a:spLocks noChangeShapeType="1"/>
            </p:cNvSpPr>
            <p:nvPr/>
          </p:nvSpPr>
          <p:spPr bwMode="auto">
            <a:xfrm flipV="1">
              <a:off x="4980" y="2931"/>
              <a:ext cx="206" cy="41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sp>
          <p:nvSpPr>
            <p:cNvPr id="347198" name="AutoShape 62"/>
            <p:cNvSpPr>
              <a:spLocks noChangeArrowheads="1"/>
            </p:cNvSpPr>
            <p:nvPr/>
          </p:nvSpPr>
          <p:spPr bwMode="auto">
            <a:xfrm rot="-24887040">
              <a:off x="4668" y="3136"/>
              <a:ext cx="670" cy="73"/>
            </a:xfrm>
            <a:prstGeom prst="rightArrow">
              <a:avLst>
                <a:gd name="adj1" fmla="val 50000"/>
                <a:gd name="adj2" fmla="val 229452"/>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7199" name="Object 63"/>
            <p:cNvGraphicFramePr>
              <a:graphicFrameLocks noChangeAspect="1"/>
            </p:cNvGraphicFramePr>
            <p:nvPr>
              <p:extLst>
                <p:ext uri="{D42A27DB-BD31-4B8C-83A1-F6EECF244321}">
                  <p14:modId xmlns:p14="http://schemas.microsoft.com/office/powerpoint/2010/main" val="1676702123"/>
                </p:ext>
              </p:extLst>
            </p:nvPr>
          </p:nvGraphicFramePr>
          <p:xfrm>
            <a:off x="5046" y="2732"/>
            <a:ext cx="125" cy="159"/>
          </p:xfrm>
          <a:graphic>
            <a:graphicData uri="http://schemas.openxmlformats.org/presentationml/2006/ole">
              <mc:AlternateContent xmlns:mc="http://schemas.openxmlformats.org/markup-compatibility/2006">
                <mc:Choice xmlns:v="urn:schemas-microsoft-com:vml" Requires="v">
                  <p:oleObj spid="_x0000_s1390585" name="Equation" r:id="rId14" imgW="190440" imgH="241200" progId="Equation.DSMT4">
                    <p:embed/>
                  </p:oleObj>
                </mc:Choice>
                <mc:Fallback>
                  <p:oleObj name="Equation" r:id="rId14" imgW="190440" imgH="241200" progId="Equation.DSMT4">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5046" y="2732"/>
                          <a:ext cx="125"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01" name="Object 65"/>
            <p:cNvGraphicFramePr>
              <a:graphicFrameLocks noChangeAspect="1"/>
            </p:cNvGraphicFramePr>
            <p:nvPr>
              <p:extLst>
                <p:ext uri="{D42A27DB-BD31-4B8C-83A1-F6EECF244321}">
                  <p14:modId xmlns:p14="http://schemas.microsoft.com/office/powerpoint/2010/main" val="2213956909"/>
                </p:ext>
              </p:extLst>
            </p:nvPr>
          </p:nvGraphicFramePr>
          <p:xfrm>
            <a:off x="5032" y="3276"/>
            <a:ext cx="125" cy="159"/>
          </p:xfrm>
          <a:graphic>
            <a:graphicData uri="http://schemas.openxmlformats.org/presentationml/2006/ole">
              <mc:AlternateContent xmlns:mc="http://schemas.openxmlformats.org/markup-compatibility/2006">
                <mc:Choice xmlns:v="urn:schemas-microsoft-com:vml" Requires="v">
                  <p:oleObj spid="_x0000_s1390586" name="Формула" r:id="rId16" imgW="190440" imgH="241200" progId="Equation.3">
                    <p:embed/>
                  </p:oleObj>
                </mc:Choice>
                <mc:Fallback>
                  <p:oleObj name="Формула" r:id="rId16" imgW="190440" imgH="24120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5032" y="3276"/>
                          <a:ext cx="125"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04" name="Object 68"/>
            <p:cNvGraphicFramePr>
              <a:graphicFrameLocks noChangeAspect="1"/>
            </p:cNvGraphicFramePr>
            <p:nvPr/>
          </p:nvGraphicFramePr>
          <p:xfrm>
            <a:off x="4802" y="2996"/>
            <a:ext cx="120" cy="152"/>
          </p:xfrm>
          <a:graphic>
            <a:graphicData uri="http://schemas.openxmlformats.org/presentationml/2006/ole">
              <mc:AlternateContent xmlns:mc="http://schemas.openxmlformats.org/markup-compatibility/2006">
                <mc:Choice xmlns:v="urn:schemas-microsoft-com:vml" Requires="v">
                  <p:oleObj spid="_x0000_s1390587" name="Формула" r:id="rId18" imgW="190440" imgH="241200" progId="Equation.3">
                    <p:embed/>
                  </p:oleObj>
                </mc:Choice>
                <mc:Fallback>
                  <p:oleObj name="Формула" r:id="rId18" imgW="190440" imgH="24120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802" y="2996"/>
                          <a:ext cx="120"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7206" name="Text Box 70"/>
          <p:cNvSpPr txBox="1">
            <a:spLocks noChangeArrowheads="1"/>
          </p:cNvSpPr>
          <p:nvPr/>
        </p:nvSpPr>
        <p:spPr bwMode="auto">
          <a:xfrm>
            <a:off x="3170238" y="3400425"/>
            <a:ext cx="5838825"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rPr>
              <a:t>The problem of determining the velocity of any of the points of the disc can be simplified </a:t>
            </a:r>
            <a:r>
              <a:rPr lang="en-US" altLang="ru-RU" sz="1000" dirty="0" smtClean="0">
                <a:solidFill>
                  <a:srgbClr val="000000"/>
                </a:solidFill>
                <a:latin typeface="Arial" charset="0"/>
              </a:rPr>
              <a:t> if we </a:t>
            </a:r>
            <a:r>
              <a:rPr lang="en-US" altLang="ru-RU" sz="1000" dirty="0">
                <a:solidFill>
                  <a:srgbClr val="000000"/>
                </a:solidFill>
                <a:latin typeface="Arial" charset="0"/>
              </a:rPr>
              <a:t>find the position of the instantaneous center of rotation </a:t>
            </a:r>
            <a:r>
              <a:rPr lang="en-US" altLang="ru-RU" sz="1100" i="1" dirty="0" smtClean="0">
                <a:solidFill>
                  <a:srgbClr val="000000"/>
                </a:solidFill>
                <a:latin typeface="Times New Roman" pitchFamily="18" charset="0"/>
                <a:cs typeface="Times New Roman" pitchFamily="18" charset="0"/>
              </a:rPr>
              <a:t>K.</a:t>
            </a:r>
            <a:endParaRPr lang="ru-RU" altLang="ru-RU" sz="1100" i="1" dirty="0">
              <a:solidFill>
                <a:srgbClr val="000000"/>
              </a:solidFill>
              <a:latin typeface="Times New Roman" pitchFamily="18" charset="0"/>
              <a:cs typeface="Times New Roman" pitchFamily="18" charset="0"/>
            </a:endParaRPr>
          </a:p>
        </p:txBody>
      </p:sp>
      <p:graphicFrame>
        <p:nvGraphicFramePr>
          <p:cNvPr id="347207" name="Object 71"/>
          <p:cNvGraphicFramePr>
            <a:graphicFrameLocks noChangeAspect="1"/>
          </p:cNvGraphicFramePr>
          <p:nvPr>
            <p:extLst>
              <p:ext uri="{D42A27DB-BD31-4B8C-83A1-F6EECF244321}">
                <p14:modId xmlns:p14="http://schemas.microsoft.com/office/powerpoint/2010/main" val="3546615857"/>
              </p:ext>
            </p:extLst>
          </p:nvPr>
        </p:nvGraphicFramePr>
        <p:xfrm>
          <a:off x="3806825" y="3827463"/>
          <a:ext cx="1193684" cy="252000"/>
        </p:xfrm>
        <a:graphic>
          <a:graphicData uri="http://schemas.openxmlformats.org/presentationml/2006/ole">
            <mc:AlternateContent xmlns:mc="http://schemas.openxmlformats.org/markup-compatibility/2006">
              <mc:Choice xmlns:v="urn:schemas-microsoft-com:vml" Requires="v">
                <p:oleObj spid="_x0000_s1390588" name="Формула" r:id="rId20" imgW="1143000" imgH="241200" progId="Equation.3">
                  <p:embed/>
                </p:oleObj>
              </mc:Choice>
              <mc:Fallback>
                <p:oleObj name="Формула" r:id="rId20" imgW="1143000" imgH="24120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806825" y="3827463"/>
                        <a:ext cx="1193684"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09" name="Text Box 73"/>
          <p:cNvSpPr txBox="1">
            <a:spLocks noChangeArrowheads="1"/>
          </p:cNvSpPr>
          <p:nvPr/>
        </p:nvSpPr>
        <p:spPr bwMode="auto">
          <a:xfrm>
            <a:off x="5105400" y="3836988"/>
            <a:ext cx="7239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Whence</a:t>
            </a:r>
            <a:endParaRPr lang="ru-RU" altLang="ru-RU" sz="1000" dirty="0">
              <a:solidFill>
                <a:srgbClr val="000000"/>
              </a:solidFill>
              <a:latin typeface="Arial" charset="0"/>
            </a:endParaRPr>
          </a:p>
        </p:txBody>
      </p:sp>
      <p:graphicFrame>
        <p:nvGraphicFramePr>
          <p:cNvPr id="347210" name="Object 74"/>
          <p:cNvGraphicFramePr>
            <a:graphicFrameLocks noChangeAspect="1"/>
          </p:cNvGraphicFramePr>
          <p:nvPr>
            <p:extLst>
              <p:ext uri="{D42A27DB-BD31-4B8C-83A1-F6EECF244321}">
                <p14:modId xmlns:p14="http://schemas.microsoft.com/office/powerpoint/2010/main" val="3364523998"/>
              </p:ext>
            </p:extLst>
          </p:nvPr>
        </p:nvGraphicFramePr>
        <p:xfrm>
          <a:off x="5964238" y="3806825"/>
          <a:ext cx="702947" cy="252000"/>
        </p:xfrm>
        <a:graphic>
          <a:graphicData uri="http://schemas.openxmlformats.org/presentationml/2006/ole">
            <mc:AlternateContent xmlns:mc="http://schemas.openxmlformats.org/markup-compatibility/2006">
              <mc:Choice xmlns:v="urn:schemas-microsoft-com:vml" Requires="v">
                <p:oleObj spid="_x0000_s1390589" name="Формула" r:id="rId22" imgW="672840" imgH="241200" progId="Equation.3">
                  <p:embed/>
                </p:oleObj>
              </mc:Choice>
              <mc:Fallback>
                <p:oleObj name="Формула" r:id="rId22" imgW="672840" imgH="24120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964238" y="3806825"/>
                        <a:ext cx="702947"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11" name="Text Box 75"/>
          <p:cNvSpPr txBox="1">
            <a:spLocks noChangeArrowheads="1"/>
          </p:cNvSpPr>
          <p:nvPr/>
        </p:nvSpPr>
        <p:spPr bwMode="auto">
          <a:xfrm>
            <a:off x="3084512" y="4130675"/>
            <a:ext cx="3005137"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solidFill>
                  <a:srgbClr val="000000"/>
                </a:solidFill>
                <a:latin typeface="Arial" charset="0"/>
              </a:rPr>
              <a:t>It means that </a:t>
            </a:r>
            <a:r>
              <a:rPr lang="en-US" altLang="ru-RU" sz="1000" dirty="0" smtClean="0">
                <a:solidFill>
                  <a:srgbClr val="000000"/>
                </a:solidFill>
                <a:latin typeface="Arial" charset="0"/>
              </a:rPr>
              <a:t>this </a:t>
            </a:r>
            <a:r>
              <a:rPr lang="en-US" altLang="ru-RU" sz="1000" dirty="0">
                <a:solidFill>
                  <a:srgbClr val="000000"/>
                </a:solidFill>
                <a:latin typeface="Arial" charset="0"/>
              </a:rPr>
              <a:t>point lies on the segment </a:t>
            </a:r>
            <a:r>
              <a:rPr lang="en-US" altLang="ru-RU" sz="1000" dirty="0" smtClean="0">
                <a:solidFill>
                  <a:srgbClr val="000000"/>
                </a:solidFill>
                <a:latin typeface="Arial" charset="0"/>
              </a:rPr>
              <a:t> </a:t>
            </a:r>
            <a:r>
              <a:rPr lang="en-US" altLang="ru-RU" sz="1100" i="1" dirty="0" smtClean="0">
                <a:solidFill>
                  <a:srgbClr val="000000"/>
                </a:solidFill>
                <a:latin typeface="Times New Roman" pitchFamily="18" charset="0"/>
                <a:cs typeface="Times New Roman" pitchFamily="18" charset="0"/>
              </a:rPr>
              <a:t>OO</a:t>
            </a:r>
            <a:r>
              <a:rPr lang="en-US" altLang="ru-RU" sz="1100" baseline="-25000" dirty="0" smtClean="0">
                <a:solidFill>
                  <a:srgbClr val="000000"/>
                </a:solidFill>
                <a:latin typeface="Times New Roman" pitchFamily="18" charset="0"/>
                <a:cs typeface="Times New Roman" pitchFamily="18" charset="0"/>
              </a:rPr>
              <a:t>1</a:t>
            </a:r>
            <a:endParaRPr lang="en-US" altLang="ru-RU" sz="1100" dirty="0">
              <a:solidFill>
                <a:srgbClr val="000000"/>
              </a:solidFill>
              <a:latin typeface="Times New Roman" pitchFamily="18" charset="0"/>
              <a:cs typeface="Times New Roman" pitchFamily="18" charset="0"/>
            </a:endParaRPr>
          </a:p>
          <a:p>
            <a:r>
              <a:rPr lang="en-US" altLang="ru-RU" sz="1000" dirty="0" smtClean="0">
                <a:solidFill>
                  <a:srgbClr val="000000"/>
                </a:solidFill>
                <a:latin typeface="Arial" charset="0"/>
              </a:rPr>
              <a:t>and </a:t>
            </a:r>
            <a:r>
              <a:rPr lang="en-US" altLang="ru-RU" sz="1000" dirty="0">
                <a:solidFill>
                  <a:srgbClr val="000000"/>
                </a:solidFill>
                <a:latin typeface="Arial" charset="0"/>
              </a:rPr>
              <a:t>divides it into parts, </a:t>
            </a:r>
            <a:r>
              <a:rPr lang="en-US" altLang="ru-RU" sz="1000" dirty="0" smtClean="0">
                <a:solidFill>
                  <a:srgbClr val="000000"/>
                </a:solidFill>
                <a:latin typeface="Arial" charset="0"/>
              </a:rPr>
              <a:t>inversely proportional </a:t>
            </a:r>
            <a:r>
              <a:rPr lang="en-US" altLang="ru-RU" sz="1000" dirty="0">
                <a:solidFill>
                  <a:srgbClr val="000000"/>
                </a:solidFill>
                <a:latin typeface="Arial" charset="0"/>
              </a:rPr>
              <a:t>to the angular </a:t>
            </a:r>
            <a:r>
              <a:rPr lang="en-US" altLang="ru-RU" sz="1000" dirty="0" smtClean="0">
                <a:solidFill>
                  <a:srgbClr val="000000"/>
                </a:solidFill>
                <a:latin typeface="Arial" charset="0"/>
              </a:rPr>
              <a:t>velocities. Hence,</a:t>
            </a:r>
            <a:endParaRPr lang="ru-RU" altLang="ru-RU" sz="1000" dirty="0">
              <a:solidFill>
                <a:srgbClr val="000000"/>
              </a:solidFill>
              <a:latin typeface="Arial" charset="0"/>
            </a:endParaRPr>
          </a:p>
        </p:txBody>
      </p:sp>
      <p:grpSp>
        <p:nvGrpSpPr>
          <p:cNvPr id="347224" name="Group 88"/>
          <p:cNvGrpSpPr>
            <a:grpSpLocks/>
          </p:cNvGrpSpPr>
          <p:nvPr/>
        </p:nvGrpSpPr>
        <p:grpSpPr bwMode="auto">
          <a:xfrm>
            <a:off x="1192213" y="2868613"/>
            <a:ext cx="304800" cy="1390650"/>
            <a:chOff x="751" y="1807"/>
            <a:chExt cx="192" cy="876"/>
          </a:xfrm>
        </p:grpSpPr>
        <p:graphicFrame>
          <p:nvGraphicFramePr>
            <p:cNvPr id="347200" name="Object 64"/>
            <p:cNvGraphicFramePr>
              <a:graphicFrameLocks noChangeAspect="1"/>
            </p:cNvGraphicFramePr>
            <p:nvPr>
              <p:extLst>
                <p:ext uri="{D42A27DB-BD31-4B8C-83A1-F6EECF244321}">
                  <p14:modId xmlns:p14="http://schemas.microsoft.com/office/powerpoint/2010/main" val="1287566749"/>
                </p:ext>
              </p:extLst>
            </p:nvPr>
          </p:nvGraphicFramePr>
          <p:xfrm>
            <a:off x="751" y="1807"/>
            <a:ext cx="134" cy="159"/>
          </p:xfrm>
          <a:graphic>
            <a:graphicData uri="http://schemas.openxmlformats.org/presentationml/2006/ole">
              <mc:AlternateContent xmlns:mc="http://schemas.openxmlformats.org/markup-compatibility/2006">
                <mc:Choice xmlns:v="urn:schemas-microsoft-com:vml" Requires="v">
                  <p:oleObj spid="_x0000_s1390590" name="Формула" r:id="rId24" imgW="203040" imgH="241200" progId="Equation.3">
                    <p:embed/>
                  </p:oleObj>
                </mc:Choice>
                <mc:Fallback>
                  <p:oleObj name="Формула" r:id="rId24" imgW="203040" imgH="24120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751" y="1807"/>
                          <a:ext cx="134"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03" name="Object 67"/>
            <p:cNvGraphicFramePr>
              <a:graphicFrameLocks noChangeAspect="1"/>
            </p:cNvGraphicFramePr>
            <p:nvPr/>
          </p:nvGraphicFramePr>
          <p:xfrm>
            <a:off x="815" y="2531"/>
            <a:ext cx="128" cy="152"/>
          </p:xfrm>
          <a:graphic>
            <a:graphicData uri="http://schemas.openxmlformats.org/presentationml/2006/ole">
              <mc:AlternateContent xmlns:mc="http://schemas.openxmlformats.org/markup-compatibility/2006">
                <mc:Choice xmlns:v="urn:schemas-microsoft-com:vml" Requires="v">
                  <p:oleObj spid="_x0000_s1390591" name="Формула" r:id="rId26" imgW="203040" imgH="241200" progId="Equation.3">
                    <p:embed/>
                  </p:oleObj>
                </mc:Choice>
                <mc:Fallback>
                  <p:oleObj name="Формула" r:id="rId26" imgW="203040" imgH="24120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815" y="2531"/>
                          <a:ext cx="128"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13" name="Oval 77"/>
            <p:cNvSpPr>
              <a:spLocks noChangeArrowheads="1"/>
            </p:cNvSpPr>
            <p:nvPr/>
          </p:nvSpPr>
          <p:spPr bwMode="auto">
            <a:xfrm>
              <a:off x="773" y="2243"/>
              <a:ext cx="41" cy="41"/>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214" name="Text Box 78"/>
            <p:cNvSpPr txBox="1">
              <a:spLocks noChangeArrowheads="1"/>
            </p:cNvSpPr>
            <p:nvPr/>
          </p:nvSpPr>
          <p:spPr bwMode="auto">
            <a:xfrm>
              <a:off x="756" y="2075"/>
              <a:ext cx="15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000" i="1" dirty="0">
                  <a:solidFill>
                    <a:srgbClr val="000000"/>
                  </a:solidFill>
                  <a:latin typeface="Times New Roman" pitchFamily="18" charset="0"/>
                  <a:cs typeface="Times New Roman" pitchFamily="18" charset="0"/>
                </a:rPr>
                <a:t>K</a:t>
              </a:r>
              <a:endParaRPr lang="ru-RU" altLang="ru-RU" sz="1000" i="1" dirty="0">
                <a:solidFill>
                  <a:srgbClr val="000000"/>
                </a:solidFill>
                <a:latin typeface="Times New Roman" pitchFamily="18" charset="0"/>
                <a:cs typeface="Times New Roman" pitchFamily="18" charset="0"/>
              </a:endParaRPr>
            </a:p>
          </p:txBody>
        </p:sp>
        <p:sp>
          <p:nvSpPr>
            <p:cNvPr id="347215" name="AutoShape 79"/>
            <p:cNvSpPr>
              <a:spLocks noChangeArrowheads="1"/>
            </p:cNvSpPr>
            <p:nvPr/>
          </p:nvSpPr>
          <p:spPr bwMode="auto">
            <a:xfrm>
              <a:off x="762" y="1986"/>
              <a:ext cx="66" cy="252"/>
            </a:xfrm>
            <a:prstGeom prst="up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216" name="AutoShape 80"/>
            <p:cNvSpPr>
              <a:spLocks noChangeArrowheads="1"/>
            </p:cNvSpPr>
            <p:nvPr/>
          </p:nvSpPr>
          <p:spPr bwMode="auto">
            <a:xfrm flipV="1">
              <a:off x="761" y="2285"/>
              <a:ext cx="66" cy="252"/>
            </a:xfrm>
            <a:prstGeom prst="up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pSp>
      <p:graphicFrame>
        <p:nvGraphicFramePr>
          <p:cNvPr id="347217" name="Object 81"/>
          <p:cNvGraphicFramePr>
            <a:graphicFrameLocks noChangeAspect="1"/>
          </p:cNvGraphicFramePr>
          <p:nvPr>
            <p:extLst>
              <p:ext uri="{D42A27DB-BD31-4B8C-83A1-F6EECF244321}">
                <p14:modId xmlns:p14="http://schemas.microsoft.com/office/powerpoint/2010/main" val="1135542157"/>
              </p:ext>
            </p:extLst>
          </p:nvPr>
        </p:nvGraphicFramePr>
        <p:xfrm>
          <a:off x="5980113" y="4354512"/>
          <a:ext cx="1930400" cy="279400"/>
        </p:xfrm>
        <a:graphic>
          <a:graphicData uri="http://schemas.openxmlformats.org/presentationml/2006/ole">
            <mc:AlternateContent xmlns:mc="http://schemas.openxmlformats.org/markup-compatibility/2006">
              <mc:Choice xmlns:v="urn:schemas-microsoft-com:vml" Requires="v">
                <p:oleObj spid="_x0000_s1472512" name="Equation" r:id="rId28" imgW="1930320" imgH="279360" progId="Equation.DSMT4">
                  <p:embed/>
                </p:oleObj>
              </mc:Choice>
              <mc:Fallback>
                <p:oleObj name="Equation" r:id="rId28" imgW="1930320" imgH="279360" progId="Equation.DSMT4">
                  <p:embed/>
                  <p:pic>
                    <p:nvPicPr>
                      <p:cNvPr id="0" name=""/>
                      <p:cNvPicPr>
                        <a:picLocks noChangeAspect="1" noChangeArrowheads="1"/>
                      </p:cNvPicPr>
                      <p:nvPr/>
                    </p:nvPicPr>
                    <p:blipFill>
                      <a:blip r:embed="rId29"/>
                      <a:srcRect/>
                      <a:stretch>
                        <a:fillRect/>
                      </a:stretch>
                    </p:blipFill>
                    <p:spPr bwMode="auto">
                      <a:xfrm>
                        <a:off x="5980113" y="4354512"/>
                        <a:ext cx="1930400" cy="279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8" name="Object 82"/>
          <p:cNvGraphicFramePr>
            <a:graphicFrameLocks noChangeAspect="1"/>
          </p:cNvGraphicFramePr>
          <p:nvPr>
            <p:extLst>
              <p:ext uri="{D42A27DB-BD31-4B8C-83A1-F6EECF244321}">
                <p14:modId xmlns:p14="http://schemas.microsoft.com/office/powerpoint/2010/main" val="2958318366"/>
              </p:ext>
            </p:extLst>
          </p:nvPr>
        </p:nvGraphicFramePr>
        <p:xfrm>
          <a:off x="7997824" y="4179888"/>
          <a:ext cx="761538" cy="540000"/>
        </p:xfrm>
        <a:graphic>
          <a:graphicData uri="http://schemas.openxmlformats.org/presentationml/2006/ole">
            <mc:AlternateContent xmlns:mc="http://schemas.openxmlformats.org/markup-compatibility/2006">
              <mc:Choice xmlns:v="urn:schemas-microsoft-com:vml" Requires="v">
                <p:oleObj spid="_x0000_s1472513" name="Equation" r:id="rId30" imgW="698400" imgH="495000" progId="Equation.DSMT4">
                  <p:embed/>
                </p:oleObj>
              </mc:Choice>
              <mc:Fallback>
                <p:oleObj name="Equation" r:id="rId30" imgW="698400" imgH="495000" progId="Equation.DSMT4">
                  <p:embed/>
                  <p:pic>
                    <p:nvPicPr>
                      <p:cNvPr id="0" name=""/>
                      <p:cNvPicPr>
                        <a:picLocks noChangeAspect="1" noChangeArrowheads="1"/>
                      </p:cNvPicPr>
                      <p:nvPr/>
                    </p:nvPicPr>
                    <p:blipFill>
                      <a:blip r:embed="rId31"/>
                      <a:srcRect/>
                      <a:stretch>
                        <a:fillRect/>
                      </a:stretch>
                    </p:blipFill>
                    <p:spPr bwMode="auto">
                      <a:xfrm>
                        <a:off x="7997824" y="4179888"/>
                        <a:ext cx="761538" cy="540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25" name="Text Box 89"/>
          <p:cNvSpPr txBox="1">
            <a:spLocks noChangeArrowheads="1"/>
          </p:cNvSpPr>
          <p:nvPr/>
        </p:nvSpPr>
        <p:spPr bwMode="auto">
          <a:xfrm>
            <a:off x="2930525" y="4710113"/>
            <a:ext cx="5915025"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rPr>
              <a:t>To determine the absolute angular velocity consider the point </a:t>
            </a:r>
            <a:r>
              <a:rPr lang="en-US" altLang="ru-RU" sz="1100" i="1" dirty="0" smtClean="0">
                <a:solidFill>
                  <a:srgbClr val="000000"/>
                </a:solidFill>
                <a:latin typeface="Times New Roman" pitchFamily="18" charset="0"/>
                <a:cs typeface="Times New Roman" pitchFamily="18" charset="0"/>
              </a:rPr>
              <a:t>O</a:t>
            </a:r>
            <a:r>
              <a:rPr lang="en-US" altLang="ru-RU" sz="1100" baseline="-25000" dirty="0" smtClean="0">
                <a:solidFill>
                  <a:srgbClr val="000000"/>
                </a:solidFill>
                <a:latin typeface="Times New Roman" pitchFamily="18" charset="0"/>
                <a:cs typeface="Times New Roman" pitchFamily="18" charset="0"/>
              </a:rPr>
              <a:t>1</a:t>
            </a:r>
            <a:r>
              <a:rPr lang="en-US" altLang="ru-RU" sz="1000" dirty="0" smtClean="0">
                <a:solidFill>
                  <a:srgbClr val="000000"/>
                </a:solidFill>
                <a:latin typeface="Arial" charset="0"/>
              </a:rPr>
              <a:t>, </a:t>
            </a:r>
            <a:r>
              <a:rPr lang="en-US" altLang="ru-RU" sz="1000" dirty="0">
                <a:solidFill>
                  <a:srgbClr val="000000"/>
                </a:solidFill>
                <a:latin typeface="Arial" charset="0"/>
              </a:rPr>
              <a:t>which is not involved in the relative motion, and define </a:t>
            </a:r>
            <a:r>
              <a:rPr lang="en-US" altLang="ru-RU" sz="1000" dirty="0" smtClean="0">
                <a:solidFill>
                  <a:srgbClr val="000000"/>
                </a:solidFill>
                <a:latin typeface="Arial" charset="0"/>
              </a:rPr>
              <a:t> its velocity </a:t>
            </a:r>
            <a:r>
              <a:rPr lang="en-US" altLang="ru-RU" sz="1000" dirty="0">
                <a:solidFill>
                  <a:srgbClr val="000000"/>
                </a:solidFill>
                <a:latin typeface="Arial" charset="0"/>
              </a:rPr>
              <a:t>twice (in translational motion and absolute motion). These velocities should be the </a:t>
            </a:r>
            <a:r>
              <a:rPr lang="en-US" altLang="ru-RU" sz="1000" dirty="0" smtClean="0">
                <a:solidFill>
                  <a:srgbClr val="000000"/>
                </a:solidFill>
                <a:latin typeface="Arial" charset="0"/>
              </a:rPr>
              <a:t>same</a:t>
            </a:r>
            <a:endParaRPr lang="ru-RU" altLang="ru-RU" sz="1000" dirty="0">
              <a:solidFill>
                <a:srgbClr val="000000"/>
              </a:solidFill>
              <a:latin typeface="Arial" charset="0"/>
            </a:endParaRPr>
          </a:p>
        </p:txBody>
      </p:sp>
      <p:graphicFrame>
        <p:nvGraphicFramePr>
          <p:cNvPr id="347226" name="Object 90"/>
          <p:cNvGraphicFramePr>
            <a:graphicFrameLocks noChangeAspect="1"/>
          </p:cNvGraphicFramePr>
          <p:nvPr>
            <p:extLst>
              <p:ext uri="{D42A27DB-BD31-4B8C-83A1-F6EECF244321}">
                <p14:modId xmlns:p14="http://schemas.microsoft.com/office/powerpoint/2010/main" val="2695333342"/>
              </p:ext>
            </p:extLst>
          </p:nvPr>
        </p:nvGraphicFramePr>
        <p:xfrm>
          <a:off x="4337050" y="4999038"/>
          <a:ext cx="2070100" cy="317500"/>
        </p:xfrm>
        <a:graphic>
          <a:graphicData uri="http://schemas.openxmlformats.org/presentationml/2006/ole">
            <mc:AlternateContent xmlns:mc="http://schemas.openxmlformats.org/markup-compatibility/2006">
              <mc:Choice xmlns:v="urn:schemas-microsoft-com:vml" Requires="v">
                <p:oleObj spid="_x0000_s1472514" name="Equation" r:id="rId32" imgW="2070000" imgH="317160" progId="Equation.DSMT4">
                  <p:embed/>
                </p:oleObj>
              </mc:Choice>
              <mc:Fallback>
                <p:oleObj name="Equation" r:id="rId32" imgW="2070000" imgH="317160" progId="Equation.DSMT4">
                  <p:embed/>
                  <p:pic>
                    <p:nvPicPr>
                      <p:cNvPr id="0" name=""/>
                      <p:cNvPicPr>
                        <a:picLocks noChangeAspect="1" noChangeArrowheads="1"/>
                      </p:cNvPicPr>
                      <p:nvPr/>
                    </p:nvPicPr>
                    <p:blipFill>
                      <a:blip r:embed="rId33"/>
                      <a:srcRect/>
                      <a:stretch>
                        <a:fillRect/>
                      </a:stretch>
                    </p:blipFill>
                    <p:spPr bwMode="auto">
                      <a:xfrm>
                        <a:off x="4337050" y="4999038"/>
                        <a:ext cx="2070100" cy="317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28" name="Object 92"/>
          <p:cNvGraphicFramePr>
            <a:graphicFrameLocks noChangeAspect="1"/>
          </p:cNvGraphicFramePr>
          <p:nvPr>
            <p:extLst>
              <p:ext uri="{D42A27DB-BD31-4B8C-83A1-F6EECF244321}">
                <p14:modId xmlns:p14="http://schemas.microsoft.com/office/powerpoint/2010/main" val="1385070173"/>
              </p:ext>
            </p:extLst>
          </p:nvPr>
        </p:nvGraphicFramePr>
        <p:xfrm>
          <a:off x="2155825" y="2674938"/>
          <a:ext cx="630857" cy="288000"/>
        </p:xfrm>
        <a:graphic>
          <a:graphicData uri="http://schemas.openxmlformats.org/presentationml/2006/ole">
            <mc:AlternateContent xmlns:mc="http://schemas.openxmlformats.org/markup-compatibility/2006">
              <mc:Choice xmlns:v="urn:schemas-microsoft-com:vml" Requires="v">
                <p:oleObj spid="_x0000_s1472515" name="Формула" r:id="rId34" imgW="583920" imgH="266400" progId="Equation.3">
                  <p:embed/>
                </p:oleObj>
              </mc:Choice>
              <mc:Fallback>
                <p:oleObj name="Формула" r:id="rId34" imgW="583920" imgH="26640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155825" y="2674938"/>
                        <a:ext cx="630857" cy="28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7234" name="Group 98"/>
          <p:cNvGrpSpPr>
            <a:grpSpLocks/>
          </p:cNvGrpSpPr>
          <p:nvPr/>
        </p:nvGrpSpPr>
        <p:grpSpPr bwMode="auto">
          <a:xfrm>
            <a:off x="898525" y="2800351"/>
            <a:ext cx="1225550" cy="1157288"/>
            <a:chOff x="566" y="1764"/>
            <a:chExt cx="772" cy="729"/>
          </a:xfrm>
        </p:grpSpPr>
        <p:sp>
          <p:nvSpPr>
            <p:cNvPr id="347227" name="AutoShape 91"/>
            <p:cNvSpPr>
              <a:spLocks noChangeArrowheads="1"/>
            </p:cNvSpPr>
            <p:nvPr/>
          </p:nvSpPr>
          <p:spPr bwMode="auto">
            <a:xfrm>
              <a:off x="1266" y="1764"/>
              <a:ext cx="72" cy="468"/>
            </a:xfrm>
            <a:prstGeom prst="upArrow">
              <a:avLst>
                <a:gd name="adj1" fmla="val 50000"/>
                <a:gd name="adj2" fmla="val 16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229" name="AutoShape 93"/>
            <p:cNvSpPr>
              <a:spLocks noChangeArrowheads="1"/>
            </p:cNvSpPr>
            <p:nvPr/>
          </p:nvSpPr>
          <p:spPr bwMode="auto">
            <a:xfrm rot="5400000" flipV="1">
              <a:off x="624" y="2166"/>
              <a:ext cx="216" cy="216"/>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graphicFrame>
          <p:nvGraphicFramePr>
            <p:cNvPr id="347230" name="Object 94"/>
            <p:cNvGraphicFramePr>
              <a:graphicFrameLocks noChangeAspect="1"/>
            </p:cNvGraphicFramePr>
            <p:nvPr>
              <p:extLst>
                <p:ext uri="{D42A27DB-BD31-4B8C-83A1-F6EECF244321}">
                  <p14:modId xmlns:p14="http://schemas.microsoft.com/office/powerpoint/2010/main" val="2993720844"/>
                </p:ext>
              </p:extLst>
            </p:nvPr>
          </p:nvGraphicFramePr>
          <p:xfrm>
            <a:off x="566" y="2334"/>
            <a:ext cx="141" cy="159"/>
          </p:xfrm>
          <a:graphic>
            <a:graphicData uri="http://schemas.openxmlformats.org/presentationml/2006/ole">
              <mc:AlternateContent xmlns:mc="http://schemas.openxmlformats.org/markup-compatibility/2006">
                <mc:Choice xmlns:v="urn:schemas-microsoft-com:vml" Requires="v">
                  <p:oleObj spid="_x0000_s1472516" name="Формула" r:id="rId36" imgW="203040" imgH="228600" progId="Equation.3">
                    <p:embed/>
                  </p:oleObj>
                </mc:Choice>
                <mc:Fallback>
                  <p:oleObj name="Формула" r:id="rId36" imgW="203040" imgH="22860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66" y="2334"/>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47231" name="Object 95"/>
          <p:cNvGraphicFramePr>
            <a:graphicFrameLocks noChangeAspect="1"/>
          </p:cNvGraphicFramePr>
          <p:nvPr>
            <p:extLst>
              <p:ext uri="{D42A27DB-BD31-4B8C-83A1-F6EECF244321}">
                <p14:modId xmlns:p14="http://schemas.microsoft.com/office/powerpoint/2010/main" val="744142990"/>
              </p:ext>
            </p:extLst>
          </p:nvPr>
        </p:nvGraphicFramePr>
        <p:xfrm>
          <a:off x="1782763" y="3640138"/>
          <a:ext cx="203200" cy="241300"/>
        </p:xfrm>
        <a:graphic>
          <a:graphicData uri="http://schemas.openxmlformats.org/presentationml/2006/ole">
            <mc:AlternateContent xmlns:mc="http://schemas.openxmlformats.org/markup-compatibility/2006">
              <mc:Choice xmlns:v="urn:schemas-microsoft-com:vml" Requires="v">
                <p:oleObj spid="_x0000_s1472517" name="Equation" r:id="rId38" imgW="203040" imgH="241200" progId="Equation.DSMT4">
                  <p:embed/>
                </p:oleObj>
              </mc:Choice>
              <mc:Fallback>
                <p:oleObj name="Equation" r:id="rId38" imgW="203040" imgH="241200" progId="Equation.DSMT4">
                  <p:embed/>
                  <p:pic>
                    <p:nvPicPr>
                      <p:cNvPr id="0" name=""/>
                      <p:cNvPicPr>
                        <a:picLocks noChangeAspect="1" noChangeArrowheads="1"/>
                      </p:cNvPicPr>
                      <p:nvPr/>
                    </p:nvPicPr>
                    <p:blipFill>
                      <a:blip r:embed="rId39"/>
                      <a:srcRect/>
                      <a:stretch>
                        <a:fillRect/>
                      </a:stretch>
                    </p:blipFill>
                    <p:spPr bwMode="auto">
                      <a:xfrm>
                        <a:off x="1782763" y="3640138"/>
                        <a:ext cx="2032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36" name="Text Box 100"/>
          <p:cNvSpPr txBox="1">
            <a:spLocks noChangeArrowheads="1"/>
          </p:cNvSpPr>
          <p:nvPr/>
        </p:nvSpPr>
        <p:spPr bwMode="auto">
          <a:xfrm>
            <a:off x="2922588" y="5276790"/>
            <a:ext cx="501015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Represent </a:t>
            </a:r>
            <a:r>
              <a:rPr lang="en-US" altLang="ru-RU" sz="1000" dirty="0">
                <a:solidFill>
                  <a:srgbClr val="000000"/>
                </a:solidFill>
                <a:latin typeface="Arial" charset="0"/>
              </a:rPr>
              <a:t>the segment </a:t>
            </a:r>
            <a:r>
              <a:rPr lang="en-US" altLang="ru-RU" sz="1100" i="1" dirty="0">
                <a:solidFill>
                  <a:srgbClr val="000000"/>
                </a:solidFill>
                <a:latin typeface="Times New Roman" pitchFamily="18" charset="0"/>
                <a:cs typeface="Times New Roman" pitchFamily="18" charset="0"/>
              </a:rPr>
              <a:t>OO</a:t>
            </a:r>
            <a:r>
              <a:rPr lang="en-US" altLang="ru-RU" sz="1100" baseline="-25000" dirty="0">
                <a:solidFill>
                  <a:srgbClr val="000000"/>
                </a:solidFill>
                <a:latin typeface="Times New Roman" pitchFamily="18" charset="0"/>
                <a:cs typeface="Times New Roman" pitchFamily="18" charset="0"/>
              </a:rPr>
              <a:t>1</a:t>
            </a:r>
            <a:r>
              <a:rPr lang="ru-RU" altLang="ru-RU" sz="1100" dirty="0" smtClean="0">
                <a:solidFill>
                  <a:srgbClr val="000000"/>
                </a:solidFill>
                <a:latin typeface="Times New Roman" pitchFamily="18" charset="0"/>
                <a:cs typeface="Times New Roman" pitchFamily="18" charset="0"/>
              </a:rPr>
              <a:t>,</a:t>
            </a:r>
            <a:r>
              <a:rPr lang="en-US" altLang="ru-RU" sz="1000" dirty="0" smtClean="0">
                <a:solidFill>
                  <a:srgbClr val="000000"/>
                </a:solidFill>
                <a:latin typeface="Arial" charset="0"/>
              </a:rPr>
              <a:t> as </a:t>
            </a:r>
            <a:r>
              <a:rPr lang="en-US" altLang="ru-RU" sz="1000" dirty="0">
                <a:solidFill>
                  <a:srgbClr val="000000"/>
                </a:solidFill>
                <a:latin typeface="Arial" charset="0"/>
              </a:rPr>
              <a:t>the sum </a:t>
            </a:r>
            <a:r>
              <a:rPr lang="en-US" altLang="ru-RU" sz="1000" dirty="0" smtClean="0">
                <a:solidFill>
                  <a:srgbClr val="000000"/>
                </a:solidFill>
                <a:latin typeface="Arial" charset="0"/>
              </a:rPr>
              <a:t>  </a:t>
            </a:r>
            <a:r>
              <a:rPr lang="en-US" altLang="ru-RU" sz="1100" i="1" dirty="0">
                <a:solidFill>
                  <a:srgbClr val="000000"/>
                </a:solidFill>
                <a:latin typeface="Times New Roman" pitchFamily="18" charset="0"/>
                <a:cs typeface="Times New Roman" pitchFamily="18" charset="0"/>
              </a:rPr>
              <a:t>OO</a:t>
            </a:r>
            <a:r>
              <a:rPr lang="en-US" altLang="ru-RU" sz="1100" baseline="-25000" dirty="0">
                <a:solidFill>
                  <a:srgbClr val="000000"/>
                </a:solidFill>
                <a:latin typeface="Times New Roman" pitchFamily="18" charset="0"/>
                <a:cs typeface="Times New Roman" pitchFamily="18" charset="0"/>
              </a:rPr>
              <a:t>1</a:t>
            </a:r>
            <a:r>
              <a:rPr lang="en-US" altLang="ru-RU" sz="1100" i="1" dirty="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rPr>
              <a:t>O</a:t>
            </a:r>
            <a:r>
              <a:rPr lang="en-US" altLang="ru-RU" sz="1100" baseline="-25000" dirty="0" smtClean="0">
                <a:solidFill>
                  <a:srgbClr val="000000"/>
                </a:solidFill>
                <a:latin typeface="Times New Roman" pitchFamily="18" charset="0"/>
                <a:cs typeface="Times New Roman" pitchFamily="18" charset="0"/>
              </a:rPr>
              <a:t>1</a:t>
            </a:r>
            <a:r>
              <a:rPr lang="en-US" altLang="ru-RU" sz="1100" i="1" dirty="0" smtClean="0">
                <a:solidFill>
                  <a:srgbClr val="000000"/>
                </a:solidFill>
                <a:latin typeface="Times New Roman" pitchFamily="18" charset="0"/>
                <a:cs typeface="Times New Roman" pitchFamily="18" charset="0"/>
              </a:rPr>
              <a:t>K+OK,</a:t>
            </a:r>
            <a:r>
              <a:rPr lang="en-US" altLang="ru-RU" sz="11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Arial" charset="0"/>
              </a:rPr>
              <a:t>then</a:t>
            </a:r>
            <a:endParaRPr lang="en-US" altLang="ru-RU" sz="1000" dirty="0">
              <a:solidFill>
                <a:srgbClr val="000000"/>
              </a:solidFill>
              <a:latin typeface="Arial" charset="0"/>
            </a:endParaRPr>
          </a:p>
          <a:p>
            <a:endParaRPr lang="ru-RU" altLang="ru-RU" sz="1000" dirty="0">
              <a:solidFill>
                <a:srgbClr val="000000"/>
              </a:solidFill>
              <a:latin typeface="Arial" charset="0"/>
            </a:endParaRPr>
          </a:p>
        </p:txBody>
      </p:sp>
      <p:graphicFrame>
        <p:nvGraphicFramePr>
          <p:cNvPr id="347237" name="Object 101"/>
          <p:cNvGraphicFramePr>
            <a:graphicFrameLocks noChangeAspect="1"/>
          </p:cNvGraphicFramePr>
          <p:nvPr>
            <p:extLst>
              <p:ext uri="{D42A27DB-BD31-4B8C-83A1-F6EECF244321}">
                <p14:modId xmlns:p14="http://schemas.microsoft.com/office/powerpoint/2010/main" val="2227955815"/>
              </p:ext>
            </p:extLst>
          </p:nvPr>
        </p:nvGraphicFramePr>
        <p:xfrm>
          <a:off x="3009900" y="5429250"/>
          <a:ext cx="3993231" cy="504000"/>
        </p:xfrm>
        <a:graphic>
          <a:graphicData uri="http://schemas.openxmlformats.org/presentationml/2006/ole">
            <mc:AlternateContent xmlns:mc="http://schemas.openxmlformats.org/markup-compatibility/2006">
              <mc:Choice xmlns:v="urn:schemas-microsoft-com:vml" Requires="v">
                <p:oleObj spid="_x0000_s1472518" name="Equation" r:id="rId40" imgW="3924000" imgH="495000" progId="Equation.DSMT4">
                  <p:embed/>
                </p:oleObj>
              </mc:Choice>
              <mc:Fallback>
                <p:oleObj name="Equation" r:id="rId40" imgW="3924000" imgH="495000" progId="Equation.DSMT4">
                  <p:embed/>
                  <p:pic>
                    <p:nvPicPr>
                      <p:cNvPr id="0" name=""/>
                      <p:cNvPicPr>
                        <a:picLocks noChangeAspect="1" noChangeArrowheads="1"/>
                      </p:cNvPicPr>
                      <p:nvPr/>
                    </p:nvPicPr>
                    <p:blipFill>
                      <a:blip r:embed="rId41"/>
                      <a:srcRect/>
                      <a:stretch>
                        <a:fillRect/>
                      </a:stretch>
                    </p:blipFill>
                    <p:spPr bwMode="auto">
                      <a:xfrm>
                        <a:off x="3009900" y="5429250"/>
                        <a:ext cx="3993231" cy="50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38" name="Text Box 102"/>
          <p:cNvSpPr txBox="1">
            <a:spLocks noChangeArrowheads="1"/>
          </p:cNvSpPr>
          <p:nvPr/>
        </p:nvSpPr>
        <p:spPr bwMode="auto">
          <a:xfrm>
            <a:off x="6964305" y="5543550"/>
            <a:ext cx="7239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Whence</a:t>
            </a:r>
            <a:endParaRPr lang="ru-RU" altLang="ru-RU" sz="1000" dirty="0">
              <a:solidFill>
                <a:srgbClr val="000000"/>
              </a:solidFill>
              <a:latin typeface="Arial" charset="0"/>
            </a:endParaRPr>
          </a:p>
        </p:txBody>
      </p:sp>
      <p:graphicFrame>
        <p:nvGraphicFramePr>
          <p:cNvPr id="347239" name="Object 103"/>
          <p:cNvGraphicFramePr>
            <a:graphicFrameLocks noChangeAspect="1"/>
          </p:cNvGraphicFramePr>
          <p:nvPr>
            <p:extLst>
              <p:ext uri="{D42A27DB-BD31-4B8C-83A1-F6EECF244321}">
                <p14:modId xmlns:p14="http://schemas.microsoft.com/office/powerpoint/2010/main" val="3544400492"/>
              </p:ext>
            </p:extLst>
          </p:nvPr>
        </p:nvGraphicFramePr>
        <p:xfrm>
          <a:off x="7688205" y="5520532"/>
          <a:ext cx="994000" cy="252000"/>
        </p:xfrm>
        <a:graphic>
          <a:graphicData uri="http://schemas.openxmlformats.org/presentationml/2006/ole">
            <mc:AlternateContent xmlns:mc="http://schemas.openxmlformats.org/markup-compatibility/2006">
              <mc:Choice xmlns:v="urn:schemas-microsoft-com:vml" Requires="v">
                <p:oleObj spid="_x0000_s1472519" name="Формула" r:id="rId42" imgW="901440" imgH="228600" progId="Equation.3">
                  <p:embed/>
                </p:oleObj>
              </mc:Choice>
              <mc:Fallback>
                <p:oleObj name="Формула" r:id="rId42" imgW="901440" imgH="22860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7688205" y="5520532"/>
                        <a:ext cx="994000"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40" name="Text Box 104"/>
          <p:cNvSpPr txBox="1">
            <a:spLocks noChangeArrowheads="1"/>
          </p:cNvSpPr>
          <p:nvPr/>
        </p:nvSpPr>
        <p:spPr bwMode="auto">
          <a:xfrm>
            <a:off x="101600" y="5823645"/>
            <a:ext cx="8928100"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latin typeface="Arial" charset="0"/>
              </a:rPr>
              <a:t>In the case of the opposite direction of rotations </a:t>
            </a:r>
            <a:r>
              <a:rPr lang="en-US" altLang="ru-RU" sz="1000" dirty="0">
                <a:solidFill>
                  <a:srgbClr val="000000"/>
                </a:solidFill>
                <a:latin typeface="Arial" charset="0"/>
              </a:rPr>
              <a:t>it can be shown </a:t>
            </a:r>
            <a:r>
              <a:rPr lang="en-US" altLang="ru-RU" sz="1000" dirty="0" smtClean="0">
                <a:solidFill>
                  <a:srgbClr val="000000"/>
                </a:solidFill>
                <a:latin typeface="Arial" charset="0"/>
              </a:rPr>
              <a:t> that the </a:t>
            </a:r>
            <a:r>
              <a:rPr lang="en-US" altLang="ru-RU" sz="1000" dirty="0">
                <a:solidFill>
                  <a:srgbClr val="000000"/>
                </a:solidFill>
                <a:latin typeface="Arial" charset="0"/>
              </a:rPr>
              <a:t>division of the segment </a:t>
            </a:r>
            <a:r>
              <a:rPr lang="en-US" altLang="ru-RU" sz="1100" i="1" dirty="0" smtClean="0">
                <a:solidFill>
                  <a:srgbClr val="000000"/>
                </a:solidFill>
                <a:latin typeface="Times New Roman" pitchFamily="18" charset="0"/>
                <a:cs typeface="Times New Roman" pitchFamily="18" charset="0"/>
              </a:rPr>
              <a:t>OO</a:t>
            </a:r>
            <a:r>
              <a:rPr lang="en-US" altLang="ru-RU" sz="1100" baseline="-25000" dirty="0" smtClean="0">
                <a:solidFill>
                  <a:srgbClr val="000000"/>
                </a:solidFill>
                <a:latin typeface="Times New Roman" pitchFamily="18" charset="0"/>
                <a:cs typeface="Times New Roman" pitchFamily="18" charset="0"/>
              </a:rPr>
              <a:t>1</a:t>
            </a:r>
            <a:r>
              <a:rPr lang="en-US" altLang="ru-RU" sz="1000" baseline="-25000" dirty="0" smtClean="0">
                <a:solidFill>
                  <a:srgbClr val="000000"/>
                </a:solidFill>
              </a:rPr>
              <a:t> </a:t>
            </a:r>
            <a:r>
              <a:rPr lang="en-US" altLang="ru-RU" sz="1000" dirty="0" smtClean="0">
                <a:solidFill>
                  <a:srgbClr val="000000"/>
                </a:solidFill>
                <a:latin typeface="Arial" charset="0"/>
              </a:rPr>
              <a:t> is inversely </a:t>
            </a:r>
            <a:r>
              <a:rPr lang="en-US" altLang="ru-RU" sz="1000" dirty="0">
                <a:solidFill>
                  <a:srgbClr val="000000"/>
                </a:solidFill>
                <a:latin typeface="Arial" charset="0"/>
              </a:rPr>
              <a:t>proportional to the angular velocities, but only externally </a:t>
            </a:r>
            <a:r>
              <a:rPr lang="en-US" altLang="ru-RU" sz="1000" dirty="0" smtClean="0">
                <a:solidFill>
                  <a:srgbClr val="000000"/>
                </a:solidFill>
                <a:latin typeface="Arial" charset="0"/>
              </a:rPr>
              <a:t>(the point </a:t>
            </a:r>
            <a:r>
              <a:rPr lang="en-US" altLang="ru-RU" sz="1100" i="1" dirty="0">
                <a:solidFill>
                  <a:srgbClr val="000000"/>
                </a:solidFill>
                <a:latin typeface="Times New Roman" pitchFamily="18" charset="0"/>
                <a:cs typeface="Times New Roman" pitchFamily="18" charset="0"/>
              </a:rPr>
              <a:t>K</a:t>
            </a:r>
            <a:r>
              <a:rPr lang="en-US" altLang="ru-RU" sz="1100" dirty="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lies on the same line </a:t>
            </a:r>
            <a:r>
              <a:rPr lang="en-US" altLang="ru-RU" sz="1000" dirty="0" smtClean="0">
                <a:solidFill>
                  <a:srgbClr val="000000"/>
                </a:solidFill>
                <a:latin typeface="Arial" charset="0"/>
              </a:rPr>
              <a:t>out of the segment  </a:t>
            </a:r>
            <a:r>
              <a:rPr lang="en-US" altLang="ru-RU" sz="1100" i="1" dirty="0" smtClean="0">
                <a:solidFill>
                  <a:srgbClr val="000000"/>
                </a:solidFill>
                <a:latin typeface="Times New Roman" pitchFamily="18" charset="0"/>
                <a:cs typeface="Times New Roman" pitchFamily="18" charset="0"/>
              </a:rPr>
              <a:t>OO</a:t>
            </a:r>
            <a:r>
              <a:rPr lang="en-US" altLang="ru-RU" sz="1100" baseline="-25000" dirty="0" smtClean="0">
                <a:solidFill>
                  <a:srgbClr val="000000"/>
                </a:solidFill>
                <a:latin typeface="Times New Roman" pitchFamily="18" charset="0"/>
                <a:cs typeface="Times New Roman" pitchFamily="18" charset="0"/>
              </a:rPr>
              <a:t>1</a:t>
            </a:r>
            <a:r>
              <a:rPr lang="en-US" altLang="ru-RU" sz="1000" dirty="0">
                <a:solidFill>
                  <a:srgbClr val="000000"/>
                </a:solidFill>
                <a:latin typeface="Arial" charset="0"/>
              </a:rPr>
              <a:t> from </a:t>
            </a:r>
            <a:r>
              <a:rPr lang="en-US" altLang="ru-RU" sz="1000" dirty="0" smtClean="0">
                <a:solidFill>
                  <a:srgbClr val="000000"/>
                </a:solidFill>
                <a:latin typeface="Arial" charset="0"/>
              </a:rPr>
              <a:t>the greater </a:t>
            </a:r>
            <a:r>
              <a:rPr lang="en-US" altLang="ru-RU" sz="1000" dirty="0">
                <a:solidFill>
                  <a:srgbClr val="000000"/>
                </a:solidFill>
                <a:latin typeface="Arial" charset="0"/>
              </a:rPr>
              <a:t>angular velocity</a:t>
            </a:r>
            <a:r>
              <a:rPr lang="en-US" altLang="ru-RU" sz="1000" dirty="0" smtClean="0">
                <a:solidFill>
                  <a:srgbClr val="000000"/>
                </a:solidFill>
                <a:latin typeface="Arial" charset="0"/>
              </a:rPr>
              <a:t>)</a:t>
            </a:r>
            <a:r>
              <a:rPr lang="ru-RU" altLang="ru-RU" sz="1000" dirty="0" smtClean="0">
                <a:solidFill>
                  <a:srgbClr val="000000"/>
                </a:solidFill>
                <a:latin typeface="Arial" charset="0"/>
              </a:rPr>
              <a:t>. </a:t>
            </a:r>
            <a:r>
              <a:rPr lang="en-US" altLang="ru-RU" sz="1000" dirty="0" smtClean="0">
                <a:solidFill>
                  <a:srgbClr val="000000"/>
                </a:solidFill>
                <a:latin typeface="Arial" charset="0"/>
              </a:rPr>
              <a:t>Then </a:t>
            </a:r>
            <a:r>
              <a:rPr lang="en-US" altLang="ru-RU" sz="1100" i="1" dirty="0" smtClean="0">
                <a:solidFill>
                  <a:srgbClr val="000000"/>
                </a:solidFill>
                <a:latin typeface="Times New Roman" pitchFamily="18" charset="0"/>
                <a:cs typeface="Times New Roman" pitchFamily="18" charset="0"/>
              </a:rPr>
              <a:t>O</a:t>
            </a:r>
            <a:r>
              <a:rPr lang="en-US" altLang="ru-RU" sz="1100" i="1" dirty="0">
                <a:solidFill>
                  <a:srgbClr val="000000"/>
                </a:solidFill>
                <a:latin typeface="Times New Roman" pitchFamily="18" charset="0"/>
                <a:cs typeface="Times New Roman" pitchFamily="18" charset="0"/>
              </a:rPr>
              <a:t>O</a:t>
            </a:r>
            <a:r>
              <a:rPr lang="en-US" altLang="ru-RU" sz="1100" baseline="-25000" dirty="0">
                <a:solidFill>
                  <a:srgbClr val="000000"/>
                </a:solidFill>
                <a:latin typeface="Times New Roman" pitchFamily="18" charset="0"/>
                <a:cs typeface="Times New Roman" pitchFamily="18" charset="0"/>
              </a:rPr>
              <a:t>1</a:t>
            </a:r>
            <a:r>
              <a:rPr lang="en-US" altLang="ru-RU" sz="1100" i="1" dirty="0" smtClean="0">
                <a:solidFill>
                  <a:srgbClr val="000000"/>
                </a:solidFill>
                <a:latin typeface="Times New Roman" pitchFamily="18" charset="0"/>
                <a:cs typeface="Times New Roman" pitchFamily="18" charset="0"/>
              </a:rPr>
              <a:t> =O</a:t>
            </a:r>
            <a:r>
              <a:rPr lang="en-US" altLang="ru-RU" sz="1100" baseline="-25000" dirty="0" smtClean="0">
                <a:solidFill>
                  <a:srgbClr val="000000"/>
                </a:solidFill>
                <a:latin typeface="Times New Roman" pitchFamily="18" charset="0"/>
                <a:cs typeface="Times New Roman" pitchFamily="18" charset="0"/>
              </a:rPr>
              <a:t>1</a:t>
            </a:r>
            <a:r>
              <a:rPr lang="en-US" altLang="ru-RU" sz="1100" i="1" dirty="0" smtClean="0">
                <a:solidFill>
                  <a:srgbClr val="000000"/>
                </a:solidFill>
                <a:latin typeface="Times New Roman" pitchFamily="18" charset="0"/>
                <a:cs typeface="Times New Roman" pitchFamily="18" charset="0"/>
              </a:rPr>
              <a:t>K-OK</a:t>
            </a:r>
            <a:r>
              <a:rPr lang="en-US" altLang="ru-RU" sz="1100" dirty="0" smtClean="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and the absolute angular velocity </a:t>
            </a:r>
            <a:r>
              <a:rPr lang="en-US" altLang="ru-RU" sz="1000" dirty="0" smtClean="0">
                <a:solidFill>
                  <a:srgbClr val="000000"/>
                </a:solidFill>
                <a:latin typeface="Arial" charset="0"/>
              </a:rPr>
              <a:t>is</a:t>
            </a:r>
            <a:endParaRPr lang="ru-RU" altLang="ru-RU" sz="1000" dirty="0">
              <a:solidFill>
                <a:srgbClr val="000000"/>
              </a:solidFill>
              <a:latin typeface="Arial" charset="0"/>
            </a:endParaRPr>
          </a:p>
        </p:txBody>
      </p:sp>
      <p:graphicFrame>
        <p:nvGraphicFramePr>
          <p:cNvPr id="347242" name="Object 106"/>
          <p:cNvGraphicFramePr>
            <a:graphicFrameLocks noChangeAspect="1"/>
          </p:cNvGraphicFramePr>
          <p:nvPr>
            <p:extLst>
              <p:ext uri="{D42A27DB-BD31-4B8C-83A1-F6EECF244321}">
                <p14:modId xmlns:p14="http://schemas.microsoft.com/office/powerpoint/2010/main" val="1562453137"/>
              </p:ext>
            </p:extLst>
          </p:nvPr>
        </p:nvGraphicFramePr>
        <p:xfrm>
          <a:off x="830801" y="6226742"/>
          <a:ext cx="980000" cy="252000"/>
        </p:xfrm>
        <a:graphic>
          <a:graphicData uri="http://schemas.openxmlformats.org/presentationml/2006/ole">
            <mc:AlternateContent xmlns:mc="http://schemas.openxmlformats.org/markup-compatibility/2006">
              <mc:Choice xmlns:v="urn:schemas-microsoft-com:vml" Requires="v">
                <p:oleObj spid="_x0000_s1472520" name="Equation" r:id="rId44" imgW="888840" imgH="228600" progId="Equation.DSMT4">
                  <p:embed/>
                </p:oleObj>
              </mc:Choice>
              <mc:Fallback>
                <p:oleObj name="Equation" r:id="rId44" imgW="888840" imgH="228600" progId="Equation.DSMT4">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830801" y="6226742"/>
                        <a:ext cx="980000"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43" name="Text Box 107"/>
          <p:cNvSpPr txBox="1">
            <a:spLocks noChangeArrowheads="1"/>
          </p:cNvSpPr>
          <p:nvPr/>
        </p:nvSpPr>
        <p:spPr bwMode="auto">
          <a:xfrm>
            <a:off x="2232025" y="6226742"/>
            <a:ext cx="50101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latin typeface="Arial" charset="0"/>
              </a:rPr>
              <a:t>Both relations can be combined with one vector equation</a:t>
            </a:r>
            <a:endParaRPr lang="ru-RU" altLang="ru-RU" sz="1000" dirty="0">
              <a:solidFill>
                <a:srgbClr val="000000"/>
              </a:solidFill>
              <a:latin typeface="Arial" charset="0"/>
            </a:endParaRPr>
          </a:p>
        </p:txBody>
      </p:sp>
      <p:graphicFrame>
        <p:nvGraphicFramePr>
          <p:cNvPr id="347244" name="Object 108"/>
          <p:cNvGraphicFramePr>
            <a:graphicFrameLocks noChangeAspect="1"/>
          </p:cNvGraphicFramePr>
          <p:nvPr>
            <p:extLst>
              <p:ext uri="{D42A27DB-BD31-4B8C-83A1-F6EECF244321}">
                <p14:modId xmlns:p14="http://schemas.microsoft.com/office/powerpoint/2010/main" val="1278900938"/>
              </p:ext>
            </p:extLst>
          </p:nvPr>
        </p:nvGraphicFramePr>
        <p:xfrm>
          <a:off x="5731328" y="6242617"/>
          <a:ext cx="994000" cy="252000"/>
        </p:xfrm>
        <a:graphic>
          <a:graphicData uri="http://schemas.openxmlformats.org/presentationml/2006/ole">
            <mc:AlternateContent xmlns:mc="http://schemas.openxmlformats.org/markup-compatibility/2006">
              <mc:Choice xmlns:v="urn:schemas-microsoft-com:vml" Requires="v">
                <p:oleObj spid="_x0000_s1472521" name="Формула" r:id="rId46" imgW="901440" imgH="228600" progId="Equation.3">
                  <p:embed/>
                </p:oleObj>
              </mc:Choice>
              <mc:Fallback>
                <p:oleObj name="Формула" r:id="rId46" imgW="901440" imgH="22860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5731328" y="6242617"/>
                        <a:ext cx="994000"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7249" name="Group 113"/>
          <p:cNvGrpSpPr>
            <a:grpSpLocks/>
          </p:cNvGrpSpPr>
          <p:nvPr/>
        </p:nvGrpSpPr>
        <p:grpSpPr bwMode="auto">
          <a:xfrm>
            <a:off x="1200150" y="3914775"/>
            <a:ext cx="350838" cy="1781175"/>
            <a:chOff x="756" y="2466"/>
            <a:chExt cx="221" cy="1122"/>
          </a:xfrm>
        </p:grpSpPr>
        <p:sp>
          <p:nvSpPr>
            <p:cNvPr id="347245" name="AutoShape 109"/>
            <p:cNvSpPr>
              <a:spLocks noChangeArrowheads="1"/>
            </p:cNvSpPr>
            <p:nvPr/>
          </p:nvSpPr>
          <p:spPr bwMode="auto">
            <a:xfrm>
              <a:off x="756" y="2802"/>
              <a:ext cx="66" cy="468"/>
            </a:xfrm>
            <a:prstGeom prst="upArrow">
              <a:avLst>
                <a:gd name="adj1" fmla="val 50000"/>
                <a:gd name="adj2" fmla="val 177273"/>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246" name="Line 110"/>
            <p:cNvSpPr>
              <a:spLocks noChangeShapeType="1"/>
            </p:cNvSpPr>
            <p:nvPr/>
          </p:nvSpPr>
          <p:spPr bwMode="auto">
            <a:xfrm>
              <a:off x="786" y="2466"/>
              <a:ext cx="0" cy="112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latin typeface="Arial" charset="0"/>
              </a:endParaRPr>
            </a:p>
          </p:txBody>
        </p:sp>
        <p:graphicFrame>
          <p:nvGraphicFramePr>
            <p:cNvPr id="347247" name="Object 111"/>
            <p:cNvGraphicFramePr>
              <a:graphicFrameLocks noChangeAspect="1"/>
            </p:cNvGraphicFramePr>
            <p:nvPr>
              <p:extLst>
                <p:ext uri="{D42A27DB-BD31-4B8C-83A1-F6EECF244321}">
                  <p14:modId xmlns:p14="http://schemas.microsoft.com/office/powerpoint/2010/main" val="1031151563"/>
                </p:ext>
              </p:extLst>
            </p:nvPr>
          </p:nvGraphicFramePr>
          <p:xfrm>
            <a:off x="836" y="2910"/>
            <a:ext cx="141" cy="159"/>
          </p:xfrm>
          <a:graphic>
            <a:graphicData uri="http://schemas.openxmlformats.org/presentationml/2006/ole">
              <mc:AlternateContent xmlns:mc="http://schemas.openxmlformats.org/markup-compatibility/2006">
                <mc:Choice xmlns:v="urn:schemas-microsoft-com:vml" Requires="v">
                  <p:oleObj spid="_x0000_s1472522" name="Equation" r:id="rId48" imgW="203040" imgH="228600" progId="Equation.DSMT4">
                    <p:embed/>
                  </p:oleObj>
                </mc:Choice>
                <mc:Fallback>
                  <p:oleObj name="Equation" r:id="rId48" imgW="203040" imgH="228600" progId="Equation.DSMT4">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836" y="2910"/>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7250" name="Rectangle 114"/>
          <p:cNvSpPr>
            <a:spLocks noChangeArrowheads="1"/>
          </p:cNvSpPr>
          <p:nvPr/>
        </p:nvSpPr>
        <p:spPr bwMode="auto">
          <a:xfrm>
            <a:off x="3105153" y="2780999"/>
            <a:ext cx="4904014" cy="1296000"/>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latin typeface="Arial" charset="0"/>
            </a:endParaRPr>
          </a:p>
        </p:txBody>
      </p:sp>
      <p:sp>
        <p:nvSpPr>
          <p:cNvPr id="347252" name="Text Box 116"/>
          <p:cNvSpPr txBox="1">
            <a:spLocks noChangeArrowheads="1"/>
          </p:cNvSpPr>
          <p:nvPr/>
        </p:nvSpPr>
        <p:spPr bwMode="auto">
          <a:xfrm>
            <a:off x="3217978" y="2909748"/>
            <a:ext cx="4678363" cy="10464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b="1" dirty="0">
                <a:solidFill>
                  <a:schemeClr val="accent5">
                    <a:lumMod val="25000"/>
                  </a:schemeClr>
                </a:solidFill>
                <a:latin typeface="Arial" charset="0"/>
              </a:rPr>
              <a:t>Thus, the absolute angular velocity </a:t>
            </a:r>
            <a:r>
              <a:rPr lang="en-US" altLang="ru-RU" sz="1000" b="1" dirty="0" smtClean="0">
                <a:solidFill>
                  <a:schemeClr val="accent5">
                    <a:lumMod val="25000"/>
                  </a:schemeClr>
                </a:solidFill>
                <a:latin typeface="Arial" charset="0"/>
              </a:rPr>
              <a:t>is</a:t>
            </a:r>
            <a:r>
              <a:rPr lang="en-US" altLang="ru-RU" sz="1100" b="1" dirty="0" smtClean="0">
                <a:solidFill>
                  <a:schemeClr val="accent5">
                    <a:lumMod val="25000"/>
                  </a:schemeClr>
                </a:solidFill>
                <a:latin typeface="Times New Roman" pitchFamily="18" charset="0"/>
                <a:cs typeface="Times New Roman" pitchFamily="18" charset="0"/>
              </a:rPr>
              <a:t> the </a:t>
            </a:r>
            <a:r>
              <a:rPr lang="en-US" altLang="ru-RU" sz="1000" b="1" dirty="0">
                <a:solidFill>
                  <a:schemeClr val="accent5">
                    <a:lumMod val="25000"/>
                  </a:schemeClr>
                </a:solidFill>
                <a:latin typeface="Arial" charset="0"/>
              </a:rPr>
              <a:t>geometric sum of </a:t>
            </a:r>
            <a:r>
              <a:rPr lang="en-US" altLang="ru-RU" sz="1000" b="1" dirty="0" smtClean="0">
                <a:solidFill>
                  <a:schemeClr val="accent5">
                    <a:lumMod val="25000"/>
                  </a:schemeClr>
                </a:solidFill>
                <a:latin typeface="Arial" charset="0"/>
              </a:rPr>
              <a:t>the relative </a:t>
            </a:r>
            <a:r>
              <a:rPr lang="en-US" altLang="ru-RU" sz="1000" b="1" dirty="0">
                <a:solidFill>
                  <a:schemeClr val="accent5">
                    <a:lumMod val="25000"/>
                  </a:schemeClr>
                </a:solidFill>
                <a:latin typeface="Arial" charset="0"/>
              </a:rPr>
              <a:t>and </a:t>
            </a:r>
            <a:r>
              <a:rPr lang="en-US" altLang="ru-RU" sz="1000" b="1" dirty="0" smtClean="0">
                <a:solidFill>
                  <a:schemeClr val="accent5">
                    <a:lumMod val="25000"/>
                  </a:schemeClr>
                </a:solidFill>
                <a:latin typeface="Arial" charset="0"/>
              </a:rPr>
              <a:t>transport angular </a:t>
            </a:r>
            <a:r>
              <a:rPr lang="en-US" altLang="ru-RU" sz="1000" b="1" dirty="0">
                <a:solidFill>
                  <a:schemeClr val="accent5">
                    <a:lumMod val="25000"/>
                  </a:schemeClr>
                </a:solidFill>
                <a:latin typeface="Arial" charset="0"/>
              </a:rPr>
              <a:t>velocities.</a:t>
            </a:r>
          </a:p>
          <a:p>
            <a:pPr algn="just"/>
            <a:r>
              <a:rPr lang="en-US" altLang="ru-RU" sz="1000" dirty="0">
                <a:solidFill>
                  <a:srgbClr val="000000"/>
                </a:solidFill>
                <a:latin typeface="Arial" charset="0"/>
              </a:rPr>
              <a:t>There is a complete analogy between the vector </a:t>
            </a:r>
            <a:r>
              <a:rPr lang="en-US" altLang="ru-RU" sz="1000" dirty="0" smtClean="0">
                <a:solidFill>
                  <a:srgbClr val="000000"/>
                </a:solidFill>
                <a:latin typeface="Arial" charset="0"/>
              </a:rPr>
              <a:t>composition of </a:t>
            </a:r>
            <a:r>
              <a:rPr lang="en-US" altLang="ru-RU" sz="1000" dirty="0">
                <a:solidFill>
                  <a:srgbClr val="000000"/>
                </a:solidFill>
                <a:latin typeface="Arial" charset="0"/>
              </a:rPr>
              <a:t>angular velocities and </a:t>
            </a:r>
            <a:r>
              <a:rPr lang="en-US" altLang="ru-RU" sz="1000" dirty="0" smtClean="0">
                <a:solidFill>
                  <a:srgbClr val="000000"/>
                </a:solidFill>
                <a:latin typeface="Arial" charset="0"/>
              </a:rPr>
              <a:t> the composition of </a:t>
            </a:r>
            <a:r>
              <a:rPr lang="en-US" altLang="ru-RU" sz="1000" dirty="0">
                <a:solidFill>
                  <a:srgbClr val="000000"/>
                </a:solidFill>
                <a:latin typeface="Arial" charset="0"/>
              </a:rPr>
              <a:t>two parallel forces</a:t>
            </a:r>
            <a:r>
              <a:rPr lang="en-US" altLang="ru-RU" sz="1000" dirty="0" smtClean="0">
                <a:solidFill>
                  <a:srgbClr val="000000"/>
                </a:solidFill>
                <a:latin typeface="Arial" charset="0"/>
              </a:rPr>
              <a:t>.</a:t>
            </a:r>
          </a:p>
          <a:p>
            <a:pPr algn="just"/>
            <a:r>
              <a:rPr lang="en-US" altLang="ru-RU" sz="1000" dirty="0" smtClean="0">
                <a:solidFill>
                  <a:srgbClr val="000000"/>
                </a:solidFill>
                <a:latin typeface="Arial" charset="0"/>
              </a:rPr>
              <a:t>The sum of the </a:t>
            </a:r>
            <a:r>
              <a:rPr lang="en-US" altLang="ru-RU" sz="1000" dirty="0">
                <a:solidFill>
                  <a:srgbClr val="000000"/>
                </a:solidFill>
                <a:latin typeface="Arial" charset="0"/>
              </a:rPr>
              <a:t>forces </a:t>
            </a:r>
            <a:r>
              <a:rPr lang="en-US" altLang="ru-RU" sz="1000" dirty="0" smtClean="0">
                <a:solidFill>
                  <a:srgbClr val="000000"/>
                </a:solidFill>
                <a:latin typeface="Arial" charset="0"/>
              </a:rPr>
              <a:t>is  their resultant applied a</a:t>
            </a:r>
            <a:r>
              <a:rPr lang="en-US" altLang="ru-RU" sz="1100" dirty="0" smtClean="0">
                <a:solidFill>
                  <a:srgbClr val="000000"/>
                </a:solidFill>
                <a:latin typeface="Times New Roman" pitchFamily="18" charset="0"/>
                <a:cs typeface="Times New Roman" pitchFamily="18" charset="0"/>
              </a:rPr>
              <a:t>t </a:t>
            </a:r>
            <a:r>
              <a:rPr lang="en-US" altLang="ru-RU" sz="1000" dirty="0">
                <a:solidFill>
                  <a:srgbClr val="000000"/>
                </a:solidFill>
                <a:latin typeface="Arial" charset="0"/>
              </a:rPr>
              <a:t>a point </a:t>
            </a:r>
            <a:r>
              <a:rPr lang="en-US" altLang="ru-RU" sz="1000" dirty="0" smtClean="0">
                <a:solidFill>
                  <a:srgbClr val="000000"/>
                </a:solidFill>
                <a:latin typeface="Arial" charset="0"/>
              </a:rPr>
              <a:t>dividing </a:t>
            </a:r>
            <a:r>
              <a:rPr lang="en-US" altLang="ru-RU" sz="1000" dirty="0">
                <a:solidFill>
                  <a:srgbClr val="000000"/>
                </a:solidFill>
                <a:latin typeface="Arial" charset="0"/>
              </a:rPr>
              <a:t>the distance between the forces at the </a:t>
            </a:r>
            <a:r>
              <a:rPr lang="en-US" altLang="ru-RU" sz="1000" dirty="0" smtClean="0">
                <a:solidFill>
                  <a:srgbClr val="000000"/>
                </a:solidFill>
                <a:latin typeface="Arial" charset="0"/>
              </a:rPr>
              <a:t>segments, inversely  proportional </a:t>
            </a:r>
            <a:r>
              <a:rPr lang="en-US" altLang="ru-RU" sz="1000" dirty="0">
                <a:solidFill>
                  <a:srgbClr val="000000"/>
                </a:solidFill>
                <a:latin typeface="Arial" charset="0"/>
              </a:rPr>
              <a:t>to the forces.</a:t>
            </a:r>
            <a:endParaRPr lang="ru-RU" altLang="ru-RU" sz="1000" dirty="0">
              <a:solidFill>
                <a:srgbClr val="000000"/>
              </a:solidFill>
              <a:latin typeface="Arial" charset="0"/>
            </a:endParaRPr>
          </a:p>
        </p:txBody>
      </p:sp>
      <p:sp>
        <p:nvSpPr>
          <p:cNvPr id="347253" name="AutoShape 117">
            <a:hlinkClick r:id="" action="ppaction://hlinkshowjump?jump=nextslide" highlightClick="1"/>
          </p:cNvPr>
          <p:cNvSpPr>
            <a:spLocks noChangeArrowheads="1"/>
          </p:cNvSpPr>
          <p:nvPr/>
        </p:nvSpPr>
        <p:spPr bwMode="auto">
          <a:xfrm>
            <a:off x="2308226" y="552450"/>
            <a:ext cx="285750" cy="219075"/>
          </a:xfrm>
          <a:prstGeom prst="actionButtonForwardNext">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7254"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22</a:t>
            </a:r>
            <a:endParaRPr lang="ru-RU" altLang="ru-RU" sz="1000" b="1" dirty="0">
              <a:solidFill>
                <a:srgbClr val="00007D"/>
              </a:solidFill>
              <a:latin typeface="Arial" charset="0"/>
            </a:endParaRPr>
          </a:p>
        </p:txBody>
      </p:sp>
      <p:pic>
        <p:nvPicPr>
          <p:cNvPr id="94" name="Picture 15" descr="Z:\Символ НГУ_4.JPG"/>
          <p:cNvPicPr>
            <a:picLocks noChangeAspect="1" noChangeArrowheads="1"/>
          </p:cNvPicPr>
          <p:nvPr/>
        </p:nvPicPr>
        <p:blipFill>
          <a:blip r:embed="rId50" cstate="print">
            <a:extLst>
              <a:ext uri="{BEBA8EAE-BF5A-486C-A8C5-ECC9F3942E4B}">
                <a14:imgProps xmlns:a14="http://schemas.microsoft.com/office/drawing/2010/main">
                  <a14:imgLayer r:embed="rId51">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867408" y="0"/>
            <a:ext cx="1101967" cy="9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844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7146"/>
                                        </p:tgtEl>
                                        <p:attrNameLst>
                                          <p:attrName>style.visibility</p:attrName>
                                        </p:attrNameLst>
                                      </p:cBhvr>
                                      <p:to>
                                        <p:strVal val="visible"/>
                                      </p:to>
                                    </p:set>
                                    <p:anim calcmode="lin" valueType="num">
                                      <p:cBhvr additive="base">
                                        <p:cTn id="7" dur="500" fill="hold"/>
                                        <p:tgtEl>
                                          <p:spTgt spid="347146"/>
                                        </p:tgtEl>
                                        <p:attrNameLst>
                                          <p:attrName>ppt_x</p:attrName>
                                        </p:attrNameLst>
                                      </p:cBhvr>
                                      <p:tavLst>
                                        <p:tav tm="0">
                                          <p:val>
                                            <p:strVal val="#ppt_x"/>
                                          </p:val>
                                        </p:tav>
                                        <p:tav tm="100000">
                                          <p:val>
                                            <p:strVal val="#ppt_x"/>
                                          </p:val>
                                        </p:tav>
                                      </p:tavLst>
                                    </p:anim>
                                    <p:anim calcmode="lin" valueType="num">
                                      <p:cBhvr additive="base">
                                        <p:cTn id="8" dur="500" fill="hold"/>
                                        <p:tgtEl>
                                          <p:spTgt spid="34714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47187"/>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34723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47184"/>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347185"/>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47183"/>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347208"/>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47206"/>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47207"/>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47209"/>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47210"/>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347211"/>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47217"/>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347218"/>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47224"/>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47225"/>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47226"/>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47228"/>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47234"/>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47236"/>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47237"/>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47238"/>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47239"/>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47240"/>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47242"/>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47243"/>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47244"/>
                                        </p:tgtEl>
                                        <p:attrNameLst>
                                          <p:attrName>style.visibility</p:attrName>
                                        </p:attrNameLst>
                                      </p:cBhvr>
                                      <p:to>
                                        <p:strVal val="visible"/>
                                      </p:to>
                                    </p:set>
                                  </p:childTnLst>
                                </p:cTn>
                              </p:par>
                              <p:par>
                                <p:cTn id="80" presetID="1" presetClass="entr" presetSubtype="0" fill="hold" nodeType="withEffect">
                                  <p:stCondLst>
                                    <p:cond delay="0"/>
                                  </p:stCondLst>
                                  <p:childTnLst>
                                    <p:set>
                                      <p:cBhvr>
                                        <p:cTn id="81" dur="1" fill="hold">
                                          <p:stCondLst>
                                            <p:cond delay="0"/>
                                          </p:stCondLst>
                                        </p:cTn>
                                        <p:tgtEl>
                                          <p:spTgt spid="347249"/>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2" presetClass="entr" presetSubtype="4" fill="hold" grpId="0" nodeType="clickEffect">
                                  <p:stCondLst>
                                    <p:cond delay="0"/>
                                  </p:stCondLst>
                                  <p:childTnLst>
                                    <p:set>
                                      <p:cBhvr>
                                        <p:cTn id="85" dur="1" fill="hold">
                                          <p:stCondLst>
                                            <p:cond delay="0"/>
                                          </p:stCondLst>
                                        </p:cTn>
                                        <p:tgtEl>
                                          <p:spTgt spid="347252"/>
                                        </p:tgtEl>
                                        <p:attrNameLst>
                                          <p:attrName>style.visibility</p:attrName>
                                        </p:attrNameLst>
                                      </p:cBhvr>
                                      <p:to>
                                        <p:strVal val="visible"/>
                                      </p:to>
                                    </p:set>
                                    <p:anim calcmode="lin" valueType="num">
                                      <p:cBhvr additive="base">
                                        <p:cTn id="86" dur="500" fill="hold"/>
                                        <p:tgtEl>
                                          <p:spTgt spid="347252"/>
                                        </p:tgtEl>
                                        <p:attrNameLst>
                                          <p:attrName>ppt_x</p:attrName>
                                        </p:attrNameLst>
                                      </p:cBhvr>
                                      <p:tavLst>
                                        <p:tav tm="0">
                                          <p:val>
                                            <p:strVal val="#ppt_x"/>
                                          </p:val>
                                        </p:tav>
                                        <p:tav tm="100000">
                                          <p:val>
                                            <p:strVal val="#ppt_x"/>
                                          </p:val>
                                        </p:tav>
                                      </p:tavLst>
                                    </p:anim>
                                    <p:anim calcmode="lin" valueType="num">
                                      <p:cBhvr additive="base">
                                        <p:cTn id="87" dur="500" fill="hold"/>
                                        <p:tgtEl>
                                          <p:spTgt spid="347252"/>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0"/>
                                  </p:stCondLst>
                                  <p:childTnLst>
                                    <p:set>
                                      <p:cBhvr>
                                        <p:cTn id="89" dur="1" fill="hold">
                                          <p:stCondLst>
                                            <p:cond delay="0"/>
                                          </p:stCondLst>
                                        </p:cTn>
                                        <p:tgtEl>
                                          <p:spTgt spid="347250"/>
                                        </p:tgtEl>
                                        <p:attrNameLst>
                                          <p:attrName>style.visibility</p:attrName>
                                        </p:attrNameLst>
                                      </p:cBhvr>
                                      <p:to>
                                        <p:strVal val="visible"/>
                                      </p:to>
                                    </p:set>
                                    <p:anim calcmode="lin" valueType="num">
                                      <p:cBhvr additive="base">
                                        <p:cTn id="90" dur="500" fill="hold"/>
                                        <p:tgtEl>
                                          <p:spTgt spid="347250"/>
                                        </p:tgtEl>
                                        <p:attrNameLst>
                                          <p:attrName>ppt_x</p:attrName>
                                        </p:attrNameLst>
                                      </p:cBhvr>
                                      <p:tavLst>
                                        <p:tav tm="0">
                                          <p:val>
                                            <p:strVal val="#ppt_x"/>
                                          </p:val>
                                        </p:tav>
                                        <p:tav tm="100000">
                                          <p:val>
                                            <p:strVal val="#ppt_x"/>
                                          </p:val>
                                        </p:tav>
                                      </p:tavLst>
                                    </p:anim>
                                    <p:anim calcmode="lin" valueType="num">
                                      <p:cBhvr additive="base">
                                        <p:cTn id="91" dur="500" fill="hold"/>
                                        <p:tgtEl>
                                          <p:spTgt spid="34725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6" grpId="0"/>
      <p:bldP spid="347183" grpId="0" animBg="1"/>
      <p:bldP spid="347184" grpId="0"/>
      <p:bldP spid="347206" grpId="0"/>
      <p:bldP spid="347209" grpId="0"/>
      <p:bldP spid="347211" grpId="0"/>
      <p:bldP spid="347225" grpId="0"/>
      <p:bldP spid="347236" grpId="0"/>
      <p:bldP spid="347238" grpId="0"/>
      <p:bldP spid="347240" grpId="0"/>
      <p:bldP spid="347243" grpId="0"/>
      <p:bldP spid="347250" grpId="0" animBg="1"/>
      <p:bldP spid="34725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4" name="AutoShape 24"/>
          <p:cNvSpPr>
            <a:spLocks noChangeArrowheads="1"/>
          </p:cNvSpPr>
          <p:nvPr/>
        </p:nvSpPr>
        <p:spPr bwMode="auto">
          <a:xfrm rot="5400000" flipV="1">
            <a:off x="742950" y="2076451"/>
            <a:ext cx="771525" cy="800100"/>
          </a:xfrm>
          <a:prstGeom prst="parallelogram">
            <a:avLst>
              <a:gd name="adj" fmla="val 25000"/>
            </a:avLst>
          </a:prstGeom>
          <a:solidFill>
            <a:srgbClr val="FFFF00"/>
          </a:solidFill>
          <a:ln>
            <a:noFill/>
          </a:ln>
          <a:effectLst/>
          <a:extLst/>
        </p:spPr>
        <p:txBody>
          <a:bodyPr wrap="none" anchor="ctr"/>
          <a:lstStyle/>
          <a:p>
            <a:endParaRPr lang="ru-RU" dirty="0">
              <a:solidFill>
                <a:srgbClr val="000000"/>
              </a:solidFill>
              <a:latin typeface="Arial" charset="0"/>
            </a:endParaRPr>
          </a:p>
        </p:txBody>
      </p:sp>
      <p:sp>
        <p:nvSpPr>
          <p:cNvPr id="348181" name="Rectangle 21"/>
          <p:cNvSpPr>
            <a:spLocks noChangeArrowheads="1"/>
          </p:cNvSpPr>
          <p:nvPr/>
        </p:nvSpPr>
        <p:spPr bwMode="auto">
          <a:xfrm>
            <a:off x="2876550" y="2057400"/>
            <a:ext cx="1219200" cy="581025"/>
          </a:xfrm>
          <a:prstGeom prst="rect">
            <a:avLst/>
          </a:prstGeom>
          <a:solidFill>
            <a:srgbClr val="FFFF00"/>
          </a:solidFill>
          <a:ln>
            <a:noFill/>
          </a:ln>
          <a:effectLst/>
          <a:extLst/>
        </p:spPr>
        <p:txBody>
          <a:bodyPr wrap="none" anchor="ctr"/>
          <a:lstStyle/>
          <a:p>
            <a:endParaRPr lang="ru-RU" dirty="0">
              <a:solidFill>
                <a:srgbClr val="000000"/>
              </a:solidFill>
              <a:latin typeface="Arial" charset="0"/>
            </a:endParaRPr>
          </a:p>
        </p:txBody>
      </p:sp>
      <p:sp>
        <p:nvSpPr>
          <p:cNvPr id="348167" name="Rectangle 7"/>
          <p:cNvSpPr>
            <a:spLocks noGrp="1" noChangeArrowheads="1"/>
          </p:cNvSpPr>
          <p:nvPr>
            <p:ph type="title"/>
          </p:nvPr>
        </p:nvSpPr>
        <p:spPr>
          <a:xfrm>
            <a:off x="915987" y="510844"/>
            <a:ext cx="2844000" cy="288000"/>
          </a:xfrm>
          <a:solidFill>
            <a:srgbClr val="FFFF00"/>
          </a:solidFill>
          <a:ln/>
        </p:spPr>
        <p:txBody>
          <a:bodyPr/>
          <a:lstStyle/>
          <a:p>
            <a:r>
              <a:rPr lang="en-US" sz="1800" b="1" dirty="0">
                <a:solidFill>
                  <a:srgbClr val="FF0000"/>
                </a:solidFill>
                <a:latin typeface="Arial" charset="0"/>
                <a:cs typeface="Arial" charset="0"/>
              </a:rPr>
              <a:t>Section</a:t>
            </a:r>
            <a:r>
              <a:rPr lang="ru-RU" altLang="ru-RU" sz="1800" dirty="0"/>
              <a:t> </a:t>
            </a:r>
            <a:r>
              <a:rPr lang="en-US" altLang="ru-RU" sz="1800" b="1" dirty="0">
                <a:solidFill>
                  <a:srgbClr val="FF0000"/>
                </a:solidFill>
              </a:rPr>
              <a:t>6</a:t>
            </a:r>
            <a:r>
              <a:rPr lang="ru-RU" altLang="ru-RU" sz="1800" dirty="0" smtClean="0"/>
              <a:t> </a:t>
            </a:r>
            <a:r>
              <a:rPr lang="ru-RU" altLang="ru-RU" sz="1600" dirty="0" smtClean="0">
                <a:solidFill>
                  <a:srgbClr val="FF0000"/>
                </a:solidFill>
              </a:rPr>
              <a:t>(</a:t>
            </a:r>
            <a:r>
              <a:rPr lang="en-US" altLang="ru-RU" sz="1600" dirty="0">
                <a:solidFill>
                  <a:srgbClr val="FF0000"/>
                </a:solidFill>
              </a:rPr>
              <a:t>continuation</a:t>
            </a:r>
            <a:r>
              <a:rPr lang="ru-RU" altLang="ru-RU" sz="1600" dirty="0" smtClean="0">
                <a:solidFill>
                  <a:srgbClr val="FF0000"/>
                </a:solidFill>
              </a:rPr>
              <a:t> </a:t>
            </a:r>
            <a:r>
              <a:rPr lang="en-US" altLang="ru-RU" sz="1600" dirty="0">
                <a:solidFill>
                  <a:srgbClr val="FF0000"/>
                </a:solidFill>
              </a:rPr>
              <a:t>6</a:t>
            </a:r>
            <a:r>
              <a:rPr lang="ru-RU" altLang="ru-RU" sz="1600" dirty="0" smtClean="0">
                <a:solidFill>
                  <a:srgbClr val="FF0000"/>
                </a:solidFill>
              </a:rPr>
              <a:t>.</a:t>
            </a:r>
            <a:r>
              <a:rPr lang="en-US" altLang="ru-RU" sz="1600" dirty="0">
                <a:solidFill>
                  <a:srgbClr val="FF0000"/>
                </a:solidFill>
              </a:rPr>
              <a:t>2</a:t>
            </a:r>
            <a:r>
              <a:rPr lang="ru-RU" altLang="ru-RU" sz="1600" dirty="0">
                <a:solidFill>
                  <a:srgbClr val="FF0000"/>
                </a:solidFill>
              </a:rPr>
              <a:t>)</a:t>
            </a:r>
          </a:p>
        </p:txBody>
      </p:sp>
      <p:sp>
        <p:nvSpPr>
          <p:cNvPr id="348170" name="Text Box 10"/>
          <p:cNvSpPr txBox="1">
            <a:spLocks noChangeArrowheads="1"/>
          </p:cNvSpPr>
          <p:nvPr/>
        </p:nvSpPr>
        <p:spPr bwMode="auto">
          <a:xfrm>
            <a:off x="215900" y="903288"/>
            <a:ext cx="8802688"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Couple of Rotations</a:t>
            </a:r>
            <a:r>
              <a:rPr lang="en-US" altLang="ru-RU" sz="1000" b="1" dirty="0">
                <a:solidFill>
                  <a:srgbClr val="FF3300"/>
                </a:solidFill>
              </a:rPr>
              <a:t>. </a:t>
            </a:r>
            <a:r>
              <a:rPr lang="en-US" altLang="ru-RU" sz="1000" b="1" dirty="0" smtClean="0">
                <a:solidFill>
                  <a:srgbClr val="FF3300"/>
                </a:solidFill>
              </a:rPr>
              <a:t> </a:t>
            </a:r>
            <a:r>
              <a:rPr lang="en-US" altLang="ru-RU" sz="1000" dirty="0" smtClean="0">
                <a:solidFill>
                  <a:schemeClr val="accent4"/>
                </a:solidFill>
              </a:rPr>
              <a:t>It is known that the couple of forces has not a resultant.  A couple is  </a:t>
            </a:r>
            <a:r>
              <a:rPr lang="en-US" altLang="ru-RU" sz="1000" dirty="0">
                <a:solidFill>
                  <a:schemeClr val="accent4"/>
                </a:solidFill>
              </a:rPr>
              <a:t>characterized by </a:t>
            </a:r>
            <a:r>
              <a:rPr lang="en-US" altLang="ru-RU" sz="1000" dirty="0" smtClean="0">
                <a:solidFill>
                  <a:schemeClr val="accent4"/>
                </a:solidFill>
              </a:rPr>
              <a:t>its moment.</a:t>
            </a:r>
          </a:p>
          <a:p>
            <a:pPr marL="0" indent="0"/>
            <a:r>
              <a:rPr lang="en-US" altLang="ru-RU" sz="1000" dirty="0">
                <a:solidFill>
                  <a:schemeClr val="accent4"/>
                </a:solidFill>
              </a:rPr>
              <a:t>By analogy,  two parallel equal in magnitude and oppositely directed angular velocities, called  a couple of rotations, </a:t>
            </a:r>
            <a:r>
              <a:rPr lang="en-US" altLang="ru-RU" sz="1000" dirty="0" smtClean="0">
                <a:solidFill>
                  <a:schemeClr val="accent4"/>
                </a:solidFill>
              </a:rPr>
              <a:t>has </a:t>
            </a:r>
            <a:r>
              <a:rPr lang="en-US" altLang="ru-RU" sz="1000" dirty="0">
                <a:solidFill>
                  <a:schemeClr val="accent4"/>
                </a:solidFill>
              </a:rPr>
              <a:t>a zero resultant angular velocity. The result represents a translational motion, the  velocity of which is determined by the </a:t>
            </a:r>
            <a:r>
              <a:rPr lang="en-US" altLang="ru-RU" sz="1000" b="1" dirty="0">
                <a:solidFill>
                  <a:schemeClr val="accent5">
                    <a:lumMod val="25000"/>
                  </a:schemeClr>
                </a:solidFill>
              </a:rPr>
              <a:t>moment </a:t>
            </a:r>
            <a:r>
              <a:rPr lang="en-US" altLang="ru-RU" sz="1000" b="1" dirty="0" smtClean="0">
                <a:solidFill>
                  <a:schemeClr val="accent5">
                    <a:lumMod val="25000"/>
                  </a:schemeClr>
                </a:solidFill>
              </a:rPr>
              <a:t>of rotation couple.</a:t>
            </a:r>
            <a:endParaRPr lang="ru-RU" altLang="ru-RU" sz="1000" b="1" dirty="0">
              <a:solidFill>
                <a:schemeClr val="accent5">
                  <a:lumMod val="25000"/>
                </a:schemeClr>
              </a:solidFill>
            </a:endParaRPr>
          </a:p>
        </p:txBody>
      </p:sp>
      <p:graphicFrame>
        <p:nvGraphicFramePr>
          <p:cNvPr id="348171" name="Object 11"/>
          <p:cNvGraphicFramePr>
            <a:graphicFrameLocks noChangeAspect="1"/>
          </p:cNvGraphicFramePr>
          <p:nvPr>
            <p:extLst>
              <p:ext uri="{D42A27DB-BD31-4B8C-83A1-F6EECF244321}">
                <p14:modId xmlns:p14="http://schemas.microsoft.com/office/powerpoint/2010/main" val="4010433655"/>
              </p:ext>
            </p:extLst>
          </p:nvPr>
        </p:nvGraphicFramePr>
        <p:xfrm>
          <a:off x="5376863" y="1506538"/>
          <a:ext cx="1089025" cy="236537"/>
        </p:xfrm>
        <a:graphic>
          <a:graphicData uri="http://schemas.openxmlformats.org/presentationml/2006/ole">
            <mc:AlternateContent xmlns:mc="http://schemas.openxmlformats.org/markup-compatibility/2006">
              <mc:Choice xmlns:v="urn:schemas-microsoft-com:vml" Requires="v">
                <p:oleObj spid="_x0000_s1384268" name="Equation" r:id="rId3" imgW="1104840" imgH="241200" progId="Equation.DSMT4">
                  <p:embed/>
                </p:oleObj>
              </mc:Choice>
              <mc:Fallback>
                <p:oleObj name="Equation" r:id="rId3" imgW="1104840" imgH="241200" progId="Equation.DSMT4">
                  <p:embed/>
                  <p:pic>
                    <p:nvPicPr>
                      <p:cNvPr id="0" name=""/>
                      <p:cNvPicPr>
                        <a:picLocks noChangeAspect="1" noChangeArrowheads="1"/>
                      </p:cNvPicPr>
                      <p:nvPr/>
                    </p:nvPicPr>
                    <p:blipFill>
                      <a:blip r:embed="rId4"/>
                      <a:srcRect/>
                      <a:stretch>
                        <a:fillRect/>
                      </a:stretch>
                    </p:blipFill>
                    <p:spPr bwMode="auto">
                      <a:xfrm>
                        <a:off x="5376863" y="1506538"/>
                        <a:ext cx="1089025" cy="236537"/>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8172" name="Object 12"/>
          <p:cNvGraphicFramePr>
            <a:graphicFrameLocks noChangeAspect="1"/>
          </p:cNvGraphicFramePr>
          <p:nvPr>
            <p:extLst>
              <p:ext uri="{D42A27DB-BD31-4B8C-83A1-F6EECF244321}">
                <p14:modId xmlns:p14="http://schemas.microsoft.com/office/powerpoint/2010/main" val="1259291822"/>
              </p:ext>
            </p:extLst>
          </p:nvPr>
        </p:nvGraphicFramePr>
        <p:xfrm>
          <a:off x="6637338" y="1519238"/>
          <a:ext cx="729000" cy="216000"/>
        </p:xfrm>
        <a:graphic>
          <a:graphicData uri="http://schemas.openxmlformats.org/presentationml/2006/ole">
            <mc:AlternateContent xmlns:mc="http://schemas.openxmlformats.org/markup-compatibility/2006">
              <mc:Choice xmlns:v="urn:schemas-microsoft-com:vml" Requires="v">
                <p:oleObj spid="_x0000_s1384269" name="Equation" r:id="rId5" imgW="685800" imgH="203040" progId="Equation.DSMT4">
                  <p:embed/>
                </p:oleObj>
              </mc:Choice>
              <mc:Fallback>
                <p:oleObj name="Equation" r:id="rId5" imgW="685800" imgH="203040" progId="Equation.DSMT4">
                  <p:embed/>
                  <p:pic>
                    <p:nvPicPr>
                      <p:cNvPr id="0" name=""/>
                      <p:cNvPicPr>
                        <a:picLocks noChangeAspect="1" noChangeArrowheads="1"/>
                      </p:cNvPicPr>
                      <p:nvPr/>
                    </p:nvPicPr>
                    <p:blipFill>
                      <a:blip r:embed="rId6"/>
                      <a:srcRect/>
                      <a:stretch>
                        <a:fillRect/>
                      </a:stretch>
                    </p:blipFill>
                    <p:spPr bwMode="auto">
                      <a:xfrm>
                        <a:off x="6637338" y="1519238"/>
                        <a:ext cx="729000" cy="216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8173" name="AutoShape 13"/>
          <p:cNvSpPr>
            <a:spLocks noChangeArrowheads="1"/>
          </p:cNvSpPr>
          <p:nvPr/>
        </p:nvSpPr>
        <p:spPr bwMode="auto">
          <a:xfrm flipH="1">
            <a:off x="2724150" y="2438400"/>
            <a:ext cx="276225" cy="27622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74" name="AutoShape 14"/>
          <p:cNvSpPr>
            <a:spLocks noChangeArrowheads="1"/>
          </p:cNvSpPr>
          <p:nvPr/>
        </p:nvSpPr>
        <p:spPr bwMode="auto">
          <a:xfrm>
            <a:off x="3351213" y="2455863"/>
            <a:ext cx="276225" cy="276225"/>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75" name="Oval 15"/>
          <p:cNvSpPr>
            <a:spLocks noChangeArrowheads="1"/>
          </p:cNvSpPr>
          <p:nvPr/>
        </p:nvSpPr>
        <p:spPr bwMode="auto">
          <a:xfrm>
            <a:off x="2847975" y="2609850"/>
            <a:ext cx="50800" cy="5080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76" name="Oval 16"/>
          <p:cNvSpPr>
            <a:spLocks noChangeArrowheads="1"/>
          </p:cNvSpPr>
          <p:nvPr/>
        </p:nvSpPr>
        <p:spPr bwMode="auto">
          <a:xfrm>
            <a:off x="3455988" y="2598738"/>
            <a:ext cx="50800" cy="5080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77" name="Line 17"/>
          <p:cNvSpPr>
            <a:spLocks noChangeShapeType="1"/>
          </p:cNvSpPr>
          <p:nvPr/>
        </p:nvSpPr>
        <p:spPr bwMode="auto">
          <a:xfrm>
            <a:off x="2867025" y="2266950"/>
            <a:ext cx="0" cy="857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178" name="Line 18"/>
          <p:cNvSpPr>
            <a:spLocks noChangeShapeType="1"/>
          </p:cNvSpPr>
          <p:nvPr/>
        </p:nvSpPr>
        <p:spPr bwMode="auto">
          <a:xfrm>
            <a:off x="3484563" y="2255838"/>
            <a:ext cx="0" cy="8572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179" name="AutoShape 19"/>
          <p:cNvSpPr>
            <a:spLocks noChangeArrowheads="1"/>
          </p:cNvSpPr>
          <p:nvPr/>
        </p:nvSpPr>
        <p:spPr bwMode="auto">
          <a:xfrm>
            <a:off x="3067050" y="2324100"/>
            <a:ext cx="228600" cy="590550"/>
          </a:xfrm>
          <a:prstGeom prst="upArrow">
            <a:avLst>
              <a:gd name="adj1" fmla="val 50000"/>
              <a:gd name="adj2" fmla="val 6458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80" name="AutoShape 20"/>
          <p:cNvSpPr>
            <a:spLocks noChangeArrowheads="1"/>
          </p:cNvSpPr>
          <p:nvPr/>
        </p:nvSpPr>
        <p:spPr bwMode="auto">
          <a:xfrm rot="5400000">
            <a:off x="1341438" y="2189163"/>
            <a:ext cx="228600" cy="590550"/>
          </a:xfrm>
          <a:prstGeom prst="upArrow">
            <a:avLst>
              <a:gd name="adj1" fmla="val 50000"/>
              <a:gd name="adj2" fmla="val 6458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182" name="Object 22"/>
          <p:cNvGraphicFramePr>
            <a:graphicFrameLocks noChangeAspect="1"/>
          </p:cNvGraphicFramePr>
          <p:nvPr>
            <p:extLst>
              <p:ext uri="{D42A27DB-BD31-4B8C-83A1-F6EECF244321}">
                <p14:modId xmlns:p14="http://schemas.microsoft.com/office/powerpoint/2010/main" val="1493614662"/>
              </p:ext>
            </p:extLst>
          </p:nvPr>
        </p:nvGraphicFramePr>
        <p:xfrm>
          <a:off x="2268550" y="2208185"/>
          <a:ext cx="532000" cy="252000"/>
        </p:xfrm>
        <a:graphic>
          <a:graphicData uri="http://schemas.openxmlformats.org/presentationml/2006/ole">
            <mc:AlternateContent xmlns:mc="http://schemas.openxmlformats.org/markup-compatibility/2006">
              <mc:Choice xmlns:v="urn:schemas-microsoft-com:vml" Requires="v">
                <p:oleObj spid="_x0000_s1384270" name="Формула" r:id="rId7" imgW="482400" imgH="228600" progId="Equation.3">
                  <p:embed/>
                </p:oleObj>
              </mc:Choice>
              <mc:Fallback>
                <p:oleObj name="Формула" r:id="rId7" imgW="482400" imgH="2286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8550" y="2208185"/>
                        <a:ext cx="532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183" name="Object 23"/>
          <p:cNvGraphicFramePr>
            <a:graphicFrameLocks noChangeAspect="1"/>
          </p:cNvGraphicFramePr>
          <p:nvPr>
            <p:extLst>
              <p:ext uri="{D42A27DB-BD31-4B8C-83A1-F6EECF244321}">
                <p14:modId xmlns:p14="http://schemas.microsoft.com/office/powerpoint/2010/main" val="710739541"/>
              </p:ext>
            </p:extLst>
          </p:nvPr>
        </p:nvGraphicFramePr>
        <p:xfrm>
          <a:off x="3506789" y="2224695"/>
          <a:ext cx="563295" cy="252000"/>
        </p:xfrm>
        <a:graphic>
          <a:graphicData uri="http://schemas.openxmlformats.org/presentationml/2006/ole">
            <mc:AlternateContent xmlns:mc="http://schemas.openxmlformats.org/markup-compatibility/2006">
              <mc:Choice xmlns:v="urn:schemas-microsoft-com:vml" Requires="v">
                <p:oleObj spid="_x0000_s1384271" name="Формула" r:id="rId9" imgW="482400" imgH="215640" progId="Equation.3">
                  <p:embed/>
                </p:oleObj>
              </mc:Choice>
              <mc:Fallback>
                <p:oleObj name="Формула" r:id="rId9" imgW="48240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506789" y="2224695"/>
                        <a:ext cx="563295"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185" name="Line 25"/>
          <p:cNvSpPr>
            <a:spLocks noChangeShapeType="1"/>
          </p:cNvSpPr>
          <p:nvPr/>
        </p:nvSpPr>
        <p:spPr bwMode="auto">
          <a:xfrm>
            <a:off x="2876550" y="3095625"/>
            <a:ext cx="60007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186" name="Text Box 26"/>
          <p:cNvSpPr txBox="1">
            <a:spLocks noChangeArrowheads="1"/>
          </p:cNvSpPr>
          <p:nvPr/>
        </p:nvSpPr>
        <p:spPr bwMode="auto">
          <a:xfrm>
            <a:off x="3060700" y="2897188"/>
            <a:ext cx="254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Arial" charset="0"/>
              </a:rPr>
              <a:t>d</a:t>
            </a:r>
            <a:endParaRPr lang="ru-RU" altLang="ru-RU" sz="1000" i="1" dirty="0">
              <a:solidFill>
                <a:srgbClr val="000000"/>
              </a:solidFill>
              <a:latin typeface="Arial" charset="0"/>
            </a:endParaRPr>
          </a:p>
        </p:txBody>
      </p:sp>
      <p:graphicFrame>
        <p:nvGraphicFramePr>
          <p:cNvPr id="348187" name="Object 27"/>
          <p:cNvGraphicFramePr>
            <a:graphicFrameLocks noChangeAspect="1"/>
          </p:cNvGraphicFramePr>
          <p:nvPr>
            <p:extLst>
              <p:ext uri="{D42A27DB-BD31-4B8C-83A1-F6EECF244321}">
                <p14:modId xmlns:p14="http://schemas.microsoft.com/office/powerpoint/2010/main" val="2706314697"/>
              </p:ext>
            </p:extLst>
          </p:nvPr>
        </p:nvGraphicFramePr>
        <p:xfrm>
          <a:off x="3136900" y="2127250"/>
          <a:ext cx="166154" cy="216000"/>
        </p:xfrm>
        <a:graphic>
          <a:graphicData uri="http://schemas.openxmlformats.org/presentationml/2006/ole">
            <mc:AlternateContent xmlns:mc="http://schemas.openxmlformats.org/markup-compatibility/2006">
              <mc:Choice xmlns:v="urn:schemas-microsoft-com:vml" Requires="v">
                <p:oleObj spid="_x0000_s1384272" name="Формула" r:id="rId11" imgW="126720" imgH="164880" progId="Equation.3">
                  <p:embed/>
                </p:oleObj>
              </mc:Choice>
              <mc:Fallback>
                <p:oleObj name="Формула" r:id="rId11" imgW="126720" imgH="1648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36900" y="2127250"/>
                        <a:ext cx="166154" cy="21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188" name="Object 28"/>
          <p:cNvGraphicFramePr>
            <a:graphicFrameLocks noChangeAspect="1"/>
          </p:cNvGraphicFramePr>
          <p:nvPr>
            <p:extLst>
              <p:ext uri="{D42A27DB-BD31-4B8C-83A1-F6EECF244321}">
                <p14:modId xmlns:p14="http://schemas.microsoft.com/office/powerpoint/2010/main" val="362901245"/>
              </p:ext>
            </p:extLst>
          </p:nvPr>
        </p:nvGraphicFramePr>
        <p:xfrm>
          <a:off x="1811338" y="2411413"/>
          <a:ext cx="138462" cy="180000"/>
        </p:xfrm>
        <a:graphic>
          <a:graphicData uri="http://schemas.openxmlformats.org/presentationml/2006/ole">
            <mc:AlternateContent xmlns:mc="http://schemas.openxmlformats.org/markup-compatibility/2006">
              <mc:Choice xmlns:v="urn:schemas-microsoft-com:vml" Requires="v">
                <p:oleObj spid="_x0000_s1384273" name="Формула" r:id="rId13" imgW="126720" imgH="164880" progId="Equation.3">
                  <p:embed/>
                </p:oleObj>
              </mc:Choice>
              <mc:Fallback>
                <p:oleObj name="Формула" r:id="rId13" imgW="126720" imgH="1648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811338" y="2411413"/>
                        <a:ext cx="138462" cy="180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189" name="Line 29"/>
          <p:cNvSpPr>
            <a:spLocks noChangeShapeType="1"/>
          </p:cNvSpPr>
          <p:nvPr/>
        </p:nvSpPr>
        <p:spPr bwMode="auto">
          <a:xfrm flipV="1">
            <a:off x="714375" y="2114550"/>
            <a:ext cx="0" cy="8667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190" name="Line 30"/>
          <p:cNvSpPr>
            <a:spLocks noChangeShapeType="1"/>
          </p:cNvSpPr>
          <p:nvPr/>
        </p:nvSpPr>
        <p:spPr bwMode="auto">
          <a:xfrm flipV="1">
            <a:off x="1522413" y="2008188"/>
            <a:ext cx="0" cy="8667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191" name="AutoShape 31"/>
          <p:cNvSpPr>
            <a:spLocks noChangeArrowheads="1"/>
          </p:cNvSpPr>
          <p:nvPr/>
        </p:nvSpPr>
        <p:spPr bwMode="auto">
          <a:xfrm>
            <a:off x="1455738" y="1989138"/>
            <a:ext cx="95250" cy="371475"/>
          </a:xfrm>
          <a:prstGeom prst="upArrow">
            <a:avLst>
              <a:gd name="adj1" fmla="val 50000"/>
              <a:gd name="adj2" fmla="val 97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92" name="AutoShape 32"/>
          <p:cNvSpPr>
            <a:spLocks noChangeArrowheads="1"/>
          </p:cNvSpPr>
          <p:nvPr/>
        </p:nvSpPr>
        <p:spPr bwMode="auto">
          <a:xfrm flipV="1">
            <a:off x="673100" y="2549525"/>
            <a:ext cx="95250" cy="371475"/>
          </a:xfrm>
          <a:prstGeom prst="upArrow">
            <a:avLst>
              <a:gd name="adj1" fmla="val 50000"/>
              <a:gd name="adj2" fmla="val 97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193" name="Object 33"/>
          <p:cNvGraphicFramePr>
            <a:graphicFrameLocks noChangeAspect="1"/>
          </p:cNvGraphicFramePr>
          <p:nvPr>
            <p:extLst>
              <p:ext uri="{D42A27DB-BD31-4B8C-83A1-F6EECF244321}">
                <p14:modId xmlns:p14="http://schemas.microsoft.com/office/powerpoint/2010/main" val="3706247706"/>
              </p:ext>
            </p:extLst>
          </p:nvPr>
        </p:nvGraphicFramePr>
        <p:xfrm>
          <a:off x="120750" y="2703195"/>
          <a:ext cx="546000" cy="252000"/>
        </p:xfrm>
        <a:graphic>
          <a:graphicData uri="http://schemas.openxmlformats.org/presentationml/2006/ole">
            <mc:AlternateContent xmlns:mc="http://schemas.openxmlformats.org/markup-compatibility/2006">
              <mc:Choice xmlns:v="urn:schemas-microsoft-com:vml" Requires="v">
                <p:oleObj spid="_x0000_s1384274" name="Формула" r:id="rId15" imgW="495000" imgH="228600" progId="Equation.3">
                  <p:embed/>
                </p:oleObj>
              </mc:Choice>
              <mc:Fallback>
                <p:oleObj name="Формула" r:id="rId15" imgW="495000" imgH="2286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20750" y="2703195"/>
                        <a:ext cx="546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194" name="Object 34"/>
          <p:cNvGraphicFramePr>
            <a:graphicFrameLocks noChangeAspect="1"/>
          </p:cNvGraphicFramePr>
          <p:nvPr>
            <p:extLst>
              <p:ext uri="{D42A27DB-BD31-4B8C-83A1-F6EECF244321}">
                <p14:modId xmlns:p14="http://schemas.microsoft.com/office/powerpoint/2010/main" val="3681877990"/>
              </p:ext>
            </p:extLst>
          </p:nvPr>
        </p:nvGraphicFramePr>
        <p:xfrm>
          <a:off x="1657350" y="2041525"/>
          <a:ext cx="584471" cy="216000"/>
        </p:xfrm>
        <a:graphic>
          <a:graphicData uri="http://schemas.openxmlformats.org/presentationml/2006/ole">
            <mc:AlternateContent xmlns:mc="http://schemas.openxmlformats.org/markup-compatibility/2006">
              <mc:Choice xmlns:v="urn:schemas-microsoft-com:vml" Requires="v">
                <p:oleObj spid="_x0000_s1384275" name="Формула" r:id="rId17" imgW="583920" imgH="215640" progId="Equation.3">
                  <p:embed/>
                </p:oleObj>
              </mc:Choice>
              <mc:Fallback>
                <p:oleObj name="Формула" r:id="rId17" imgW="58392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657350" y="2041525"/>
                        <a:ext cx="584471" cy="21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195" name="AutoShape 35"/>
          <p:cNvSpPr>
            <a:spLocks noChangeArrowheads="1"/>
          </p:cNvSpPr>
          <p:nvPr/>
        </p:nvSpPr>
        <p:spPr bwMode="auto">
          <a:xfrm>
            <a:off x="752475" y="2247900"/>
            <a:ext cx="104775" cy="257175"/>
          </a:xfrm>
          <a:prstGeom prst="curvedLeftArrow">
            <a:avLst>
              <a:gd name="adj1" fmla="val 49091"/>
              <a:gd name="adj2" fmla="val 98182"/>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96" name="AutoShape 36"/>
          <p:cNvSpPr>
            <a:spLocks noChangeArrowheads="1"/>
          </p:cNvSpPr>
          <p:nvPr/>
        </p:nvSpPr>
        <p:spPr bwMode="auto">
          <a:xfrm rot="10800000" flipV="1">
            <a:off x="1379538" y="2617788"/>
            <a:ext cx="104775" cy="257175"/>
          </a:xfrm>
          <a:prstGeom prst="curvedLeftArrow">
            <a:avLst>
              <a:gd name="adj1" fmla="val 49091"/>
              <a:gd name="adj2" fmla="val 98182"/>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197" name="Text Box 37"/>
          <p:cNvSpPr txBox="1">
            <a:spLocks noChangeArrowheads="1"/>
          </p:cNvSpPr>
          <p:nvPr/>
        </p:nvSpPr>
        <p:spPr bwMode="auto">
          <a:xfrm>
            <a:off x="4095750" y="1987689"/>
            <a:ext cx="432362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chemeClr val="accent5">
                    <a:lumMod val="25000"/>
                  </a:schemeClr>
                </a:solidFill>
                <a:latin typeface="Arial" charset="0"/>
              </a:rPr>
              <a:t>Thus, the resultant motion will be a translation with a velocity equal </a:t>
            </a:r>
          </a:p>
          <a:p>
            <a:r>
              <a:rPr lang="en-US" altLang="ru-RU" sz="1000" b="1" dirty="0" smtClean="0">
                <a:solidFill>
                  <a:schemeClr val="accent5">
                    <a:lumMod val="25000"/>
                  </a:schemeClr>
                </a:solidFill>
                <a:latin typeface="Arial" charset="0"/>
              </a:rPr>
              <a:t>to the </a:t>
            </a:r>
            <a:r>
              <a:rPr lang="en-US" altLang="ru-RU" sz="1000" b="1" dirty="0" smtClean="0">
                <a:solidFill>
                  <a:schemeClr val="accent5">
                    <a:lumMod val="25000"/>
                  </a:schemeClr>
                </a:solidFill>
              </a:rPr>
              <a:t>moment </a:t>
            </a:r>
            <a:r>
              <a:rPr lang="en-US" altLang="ru-RU" sz="1000" b="1" dirty="0">
                <a:solidFill>
                  <a:schemeClr val="accent5">
                    <a:lumMod val="25000"/>
                  </a:schemeClr>
                </a:solidFill>
              </a:rPr>
              <a:t>of rotation couple</a:t>
            </a:r>
            <a:r>
              <a:rPr lang="en-US" altLang="ru-RU" sz="1000" b="1" dirty="0" smtClean="0">
                <a:solidFill>
                  <a:schemeClr val="accent5">
                    <a:lumMod val="25000"/>
                  </a:schemeClr>
                </a:solidFill>
              </a:rPr>
              <a:t>.</a:t>
            </a:r>
          </a:p>
          <a:p>
            <a:pPr algn="just"/>
            <a:r>
              <a:rPr lang="en-US" altLang="ru-RU" sz="1000" dirty="0">
                <a:solidFill>
                  <a:schemeClr val="tx2"/>
                </a:solidFill>
              </a:rPr>
              <a:t>Similarly, the reverse procedure is also possible - </a:t>
            </a:r>
            <a:r>
              <a:rPr lang="en-US" altLang="ru-RU" sz="1000" dirty="0" smtClean="0">
                <a:solidFill>
                  <a:schemeClr val="tx2"/>
                </a:solidFill>
              </a:rPr>
              <a:t> a representation of</a:t>
            </a:r>
            <a:endParaRPr lang="en-US" altLang="ru-RU" sz="1000" dirty="0">
              <a:solidFill>
                <a:schemeClr val="tx2"/>
              </a:solidFill>
            </a:endParaRPr>
          </a:p>
          <a:p>
            <a:pPr algn="just"/>
            <a:r>
              <a:rPr lang="en-US" altLang="ru-RU" sz="1000" dirty="0">
                <a:solidFill>
                  <a:schemeClr val="tx2"/>
                </a:solidFill>
              </a:rPr>
              <a:t>translational motion as a </a:t>
            </a:r>
            <a:r>
              <a:rPr lang="en-US" altLang="ru-RU" sz="1000" dirty="0" smtClean="0">
                <a:solidFill>
                  <a:schemeClr val="tx2"/>
                </a:solidFill>
              </a:rPr>
              <a:t>rotation couple.</a:t>
            </a:r>
            <a:endParaRPr lang="ru-RU" altLang="ru-RU" sz="1000" dirty="0">
              <a:solidFill>
                <a:schemeClr val="tx2"/>
              </a:solidFill>
            </a:endParaRPr>
          </a:p>
        </p:txBody>
      </p:sp>
      <p:sp>
        <p:nvSpPr>
          <p:cNvPr id="348198" name="Text Box 38"/>
          <p:cNvSpPr txBox="1">
            <a:spLocks noChangeArrowheads="1"/>
          </p:cNvSpPr>
          <p:nvPr/>
        </p:nvSpPr>
        <p:spPr bwMode="auto">
          <a:xfrm>
            <a:off x="0" y="3549650"/>
            <a:ext cx="8734425"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Composition of Rotations About Two Intersecting </a:t>
            </a:r>
            <a:r>
              <a:rPr lang="en-US" altLang="ru-RU" sz="1000" b="1" dirty="0">
                <a:solidFill>
                  <a:srgbClr val="FF3300"/>
                </a:solidFill>
              </a:rPr>
              <a:t>Axes. </a:t>
            </a:r>
            <a:r>
              <a:rPr lang="en-US" altLang="ru-RU" sz="1000" b="1" dirty="0" smtClean="0">
                <a:solidFill>
                  <a:srgbClr val="FF3300"/>
                </a:solidFill>
              </a:rPr>
              <a:t> </a:t>
            </a:r>
            <a:r>
              <a:rPr lang="en-US" altLang="ru-RU" sz="1000" dirty="0" smtClean="0">
                <a:solidFill>
                  <a:schemeClr val="tx2"/>
                </a:solidFill>
              </a:rPr>
              <a:t>Consider a</a:t>
            </a:r>
            <a:r>
              <a:rPr lang="en-US" altLang="ru-RU" sz="1000" b="1" dirty="0" smtClean="0">
                <a:solidFill>
                  <a:srgbClr val="FF3300"/>
                </a:solidFill>
              </a:rPr>
              <a:t> </a:t>
            </a:r>
            <a:r>
              <a:rPr lang="en-US" altLang="ru-RU" sz="1000" dirty="0" smtClean="0">
                <a:solidFill>
                  <a:schemeClr val="accent4"/>
                </a:solidFill>
              </a:rPr>
              <a:t>body rotating </a:t>
            </a:r>
            <a:r>
              <a:rPr lang="en-US" altLang="ru-RU" sz="1000" dirty="0">
                <a:solidFill>
                  <a:schemeClr val="accent4"/>
                </a:solidFill>
              </a:rPr>
              <a:t>with </a:t>
            </a:r>
            <a:r>
              <a:rPr lang="en-US" altLang="ru-RU" sz="1000" dirty="0" smtClean="0">
                <a:solidFill>
                  <a:schemeClr val="accent4"/>
                </a:solidFill>
              </a:rPr>
              <a:t>an angular </a:t>
            </a:r>
            <a:r>
              <a:rPr lang="en-US" altLang="ru-RU" sz="1000" dirty="0">
                <a:solidFill>
                  <a:schemeClr val="accent4"/>
                </a:solidFill>
              </a:rPr>
              <a:t>velocity </a:t>
            </a:r>
            <a:r>
              <a:rPr lang="ru-RU" altLang="ru-RU" sz="1200" b="1" i="1" dirty="0">
                <a:solidFill>
                  <a:srgbClr val="000000"/>
                </a:solidFill>
                <a:latin typeface="Times New Roman" pitchFamily="18" charset="0"/>
                <a:cs typeface="Times New Roman" pitchFamily="18" charset="0"/>
                <a:sym typeface="Symbol" pitchFamily="18" charset="2"/>
              </a:rPr>
              <a:t></a:t>
            </a:r>
            <a:r>
              <a:rPr lang="en-US" altLang="ru-RU" sz="1200" b="1" i="1" baseline="-25000" dirty="0">
                <a:solidFill>
                  <a:srgbClr val="000000"/>
                </a:solidFill>
                <a:latin typeface="Times New Roman" pitchFamily="18" charset="0"/>
                <a:cs typeface="Times New Roman" pitchFamily="18" charset="0"/>
                <a:sym typeface="Symbol" pitchFamily="18" charset="2"/>
              </a:rPr>
              <a:t>r</a:t>
            </a:r>
            <a:r>
              <a:rPr lang="ru-RU" altLang="ru-RU" sz="800" dirty="0">
                <a:solidFill>
                  <a:srgbClr val="000000"/>
                </a:solidFill>
              </a:rPr>
              <a:t> </a:t>
            </a:r>
            <a:r>
              <a:rPr lang="en-US" altLang="ru-RU" sz="1000" dirty="0" smtClean="0">
                <a:solidFill>
                  <a:schemeClr val="accent4"/>
                </a:solidFill>
              </a:rPr>
              <a:t> </a:t>
            </a:r>
            <a:r>
              <a:rPr lang="en-US" altLang="ru-RU" sz="1000" dirty="0">
                <a:solidFill>
                  <a:schemeClr val="accent4"/>
                </a:solidFill>
              </a:rPr>
              <a:t>about </a:t>
            </a:r>
            <a:r>
              <a:rPr lang="en-US" altLang="ru-RU" sz="1000" dirty="0" smtClean="0">
                <a:solidFill>
                  <a:schemeClr val="accent4"/>
                </a:solidFill>
              </a:rPr>
              <a:t>its own </a:t>
            </a:r>
            <a:r>
              <a:rPr lang="en-US" altLang="ru-RU" sz="1000" dirty="0">
                <a:solidFill>
                  <a:schemeClr val="accent4"/>
                </a:solidFill>
              </a:rPr>
              <a:t>axis passing through the point of intersection </a:t>
            </a:r>
            <a:r>
              <a:rPr lang="en-US" altLang="ru-RU" sz="1100" i="1" dirty="0" smtClean="0">
                <a:solidFill>
                  <a:schemeClr val="accent4"/>
                </a:solidFill>
                <a:latin typeface="Times New Roman" pitchFamily="18" charset="0"/>
                <a:cs typeface="Times New Roman" pitchFamily="18" charset="0"/>
              </a:rPr>
              <a:t>O </a:t>
            </a:r>
            <a:r>
              <a:rPr lang="en-US" altLang="ru-RU" sz="1000" dirty="0" smtClean="0">
                <a:solidFill>
                  <a:schemeClr val="accent4"/>
                </a:solidFill>
              </a:rPr>
              <a:t>with </a:t>
            </a:r>
            <a:r>
              <a:rPr lang="en-US" altLang="ru-RU" sz="1000" dirty="0">
                <a:solidFill>
                  <a:schemeClr val="accent4"/>
                </a:solidFill>
              </a:rPr>
              <a:t>the other axis of </a:t>
            </a:r>
            <a:r>
              <a:rPr lang="en-US" altLang="ru-RU" sz="1000" dirty="0" smtClean="0">
                <a:solidFill>
                  <a:schemeClr val="accent4"/>
                </a:solidFill>
              </a:rPr>
              <a:t>rotation</a:t>
            </a:r>
            <a:r>
              <a:rPr lang="en-US" altLang="ru-RU" sz="1000" i="1" dirty="0" smtClean="0">
                <a:solidFill>
                  <a:schemeClr val="accent4"/>
                </a:solidFill>
              </a:rPr>
              <a:t>.</a:t>
            </a:r>
            <a:r>
              <a:rPr lang="en-US" altLang="ru-RU" sz="1000" dirty="0" smtClean="0">
                <a:solidFill>
                  <a:schemeClr val="accent4"/>
                </a:solidFill>
              </a:rPr>
              <a:t> The </a:t>
            </a:r>
            <a:r>
              <a:rPr lang="en-US" altLang="ru-RU" sz="1000" dirty="0">
                <a:solidFill>
                  <a:schemeClr val="accent4"/>
                </a:solidFill>
              </a:rPr>
              <a:t>second axis </a:t>
            </a:r>
            <a:r>
              <a:rPr lang="en-US" altLang="ru-RU" sz="1000" dirty="0" smtClean="0">
                <a:solidFill>
                  <a:schemeClr val="accent4"/>
                </a:solidFill>
              </a:rPr>
              <a:t>rotates </a:t>
            </a:r>
            <a:r>
              <a:rPr lang="en-US" altLang="ru-RU" sz="1000" dirty="0">
                <a:solidFill>
                  <a:schemeClr val="accent4"/>
                </a:solidFill>
              </a:rPr>
              <a:t>with an angular velocity </a:t>
            </a:r>
            <a:r>
              <a:rPr lang="ru-RU" altLang="ru-RU" sz="1200" b="1" i="1" dirty="0">
                <a:solidFill>
                  <a:srgbClr val="000000"/>
                </a:solidFill>
                <a:sym typeface="Symbol" pitchFamily="18" charset="2"/>
              </a:rPr>
              <a:t></a:t>
            </a:r>
            <a:r>
              <a:rPr lang="en-US" altLang="ru-RU" sz="1200" b="1" i="1" baseline="-25000" dirty="0" smtClean="0">
                <a:solidFill>
                  <a:srgbClr val="000000"/>
                </a:solidFill>
                <a:sym typeface="Symbol" pitchFamily="18" charset="2"/>
              </a:rPr>
              <a:t>e</a:t>
            </a:r>
            <a:r>
              <a:rPr lang="en-US" altLang="ru-RU" sz="1200" b="1" i="1" dirty="0" smtClean="0">
                <a:solidFill>
                  <a:srgbClr val="000000"/>
                </a:solidFill>
                <a:sym typeface="Symbol" pitchFamily="18" charset="2"/>
              </a:rPr>
              <a:t>.</a:t>
            </a:r>
            <a:endParaRPr lang="ru-RU" altLang="ru-RU" sz="1000" dirty="0">
              <a:solidFill>
                <a:schemeClr val="accent4"/>
              </a:solidFill>
            </a:endParaRPr>
          </a:p>
          <a:p>
            <a:r>
              <a:rPr lang="ru-RU" altLang="ru-RU" sz="1000" b="1" dirty="0">
                <a:solidFill>
                  <a:srgbClr val="FF3300"/>
                </a:solidFill>
              </a:rPr>
              <a:t>	</a:t>
            </a:r>
            <a:endParaRPr lang="ru-RU" altLang="ru-RU" sz="1000" dirty="0">
              <a:solidFill>
                <a:srgbClr val="000000"/>
              </a:solidFill>
              <a:sym typeface="Symbol" pitchFamily="18" charset="2"/>
            </a:endParaRPr>
          </a:p>
        </p:txBody>
      </p:sp>
      <p:grpSp>
        <p:nvGrpSpPr>
          <p:cNvPr id="348239" name="Group 79"/>
          <p:cNvGrpSpPr>
            <a:grpSpLocks/>
          </p:cNvGrpSpPr>
          <p:nvPr/>
        </p:nvGrpSpPr>
        <p:grpSpPr bwMode="auto">
          <a:xfrm>
            <a:off x="561975" y="4513263"/>
            <a:ext cx="1133475" cy="2085975"/>
            <a:chOff x="384" y="2681"/>
            <a:chExt cx="714" cy="1314"/>
          </a:xfrm>
        </p:grpSpPr>
        <p:sp>
          <p:nvSpPr>
            <p:cNvPr id="348199" name="Oval 39"/>
            <p:cNvSpPr>
              <a:spLocks noChangeArrowheads="1"/>
            </p:cNvSpPr>
            <p:nvPr/>
          </p:nvSpPr>
          <p:spPr bwMode="auto">
            <a:xfrm rot="-1892527">
              <a:off x="492" y="2832"/>
              <a:ext cx="480" cy="804"/>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00" name="Line 40"/>
            <p:cNvSpPr>
              <a:spLocks noChangeShapeType="1"/>
            </p:cNvSpPr>
            <p:nvPr/>
          </p:nvSpPr>
          <p:spPr bwMode="auto">
            <a:xfrm>
              <a:off x="384" y="2766"/>
              <a:ext cx="708" cy="966"/>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01" name="Rectangle 41"/>
            <p:cNvSpPr>
              <a:spLocks noChangeArrowheads="1"/>
            </p:cNvSpPr>
            <p:nvPr/>
          </p:nvSpPr>
          <p:spPr bwMode="auto">
            <a:xfrm>
              <a:off x="498" y="3630"/>
              <a:ext cx="600" cy="56"/>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07" name="Text Box 47"/>
            <p:cNvSpPr txBox="1">
              <a:spLocks noChangeArrowheads="1"/>
            </p:cNvSpPr>
            <p:nvPr/>
          </p:nvSpPr>
          <p:spPr bwMode="auto">
            <a:xfrm>
              <a:off x="518" y="2854"/>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O</a:t>
              </a:r>
              <a:endParaRPr lang="ru-RU" altLang="ru-RU" sz="1000" i="1" dirty="0">
                <a:solidFill>
                  <a:srgbClr val="000000"/>
                </a:solidFill>
                <a:latin typeface="Times New Roman" pitchFamily="18" charset="0"/>
                <a:cs typeface="Times New Roman" pitchFamily="18" charset="0"/>
              </a:endParaRPr>
            </a:p>
          </p:txBody>
        </p:sp>
        <p:sp>
          <p:nvSpPr>
            <p:cNvPr id="348212" name="Line 52"/>
            <p:cNvSpPr>
              <a:spLocks noChangeShapeType="1"/>
            </p:cNvSpPr>
            <p:nvPr/>
          </p:nvSpPr>
          <p:spPr bwMode="auto">
            <a:xfrm>
              <a:off x="539" y="2681"/>
              <a:ext cx="0" cy="1314"/>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15" name="Rectangle 55"/>
            <p:cNvSpPr>
              <a:spLocks noChangeArrowheads="1"/>
            </p:cNvSpPr>
            <p:nvPr/>
          </p:nvSpPr>
          <p:spPr bwMode="auto">
            <a:xfrm rot="-5400000">
              <a:off x="420" y="3791"/>
              <a:ext cx="234" cy="27"/>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16" name="Rectangle 56"/>
            <p:cNvSpPr>
              <a:spLocks noChangeArrowheads="1"/>
            </p:cNvSpPr>
            <p:nvPr/>
          </p:nvSpPr>
          <p:spPr bwMode="auto">
            <a:xfrm rot="-7571087">
              <a:off x="925" y="3617"/>
              <a:ext cx="192" cy="27"/>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17" name="AutoShape 57"/>
            <p:cNvSpPr>
              <a:spLocks noChangeArrowheads="1"/>
            </p:cNvSpPr>
            <p:nvPr/>
          </p:nvSpPr>
          <p:spPr bwMode="auto">
            <a:xfrm rot="-5400000">
              <a:off x="393" y="3447"/>
              <a:ext cx="294" cy="78"/>
            </a:xfrm>
            <a:prstGeom prst="rightArrow">
              <a:avLst>
                <a:gd name="adj1" fmla="val 50000"/>
                <a:gd name="adj2" fmla="val 94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pSp>
          <p:nvGrpSpPr>
            <p:cNvPr id="348219" name="Group 59"/>
            <p:cNvGrpSpPr>
              <a:grpSpLocks/>
            </p:cNvGrpSpPr>
            <p:nvPr/>
          </p:nvGrpSpPr>
          <p:grpSpPr bwMode="auto">
            <a:xfrm>
              <a:off x="450" y="3753"/>
              <a:ext cx="175" cy="128"/>
              <a:chOff x="900" y="3510"/>
              <a:chExt cx="175" cy="128"/>
            </a:xfrm>
          </p:grpSpPr>
          <p:grpSp>
            <p:nvGrpSpPr>
              <p:cNvPr id="348220" name="Group 60"/>
              <p:cNvGrpSpPr>
                <a:grpSpLocks/>
              </p:cNvGrpSpPr>
              <p:nvPr/>
            </p:nvGrpSpPr>
            <p:grpSpPr bwMode="auto">
              <a:xfrm>
                <a:off x="900" y="3510"/>
                <a:ext cx="56" cy="126"/>
                <a:chOff x="882" y="3510"/>
                <a:chExt cx="56" cy="126"/>
              </a:xfrm>
            </p:grpSpPr>
            <p:sp>
              <p:nvSpPr>
                <p:cNvPr id="348221" name="Rectangle 61"/>
                <p:cNvSpPr>
                  <a:spLocks noChangeArrowheads="1"/>
                </p:cNvSpPr>
                <p:nvPr/>
              </p:nvSpPr>
              <p:spPr bwMode="auto">
                <a:xfrm>
                  <a:off x="882" y="3510"/>
                  <a:ext cx="56" cy="12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22" name="Line 62"/>
                <p:cNvSpPr>
                  <a:spLocks noChangeShapeType="1"/>
                </p:cNvSpPr>
                <p:nvPr/>
              </p:nvSpPr>
              <p:spPr bwMode="auto">
                <a:xfrm>
                  <a:off x="933" y="3513"/>
                  <a:ext cx="0" cy="1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grpSp>
            <p:nvGrpSpPr>
              <p:cNvPr id="348223" name="Group 63"/>
              <p:cNvGrpSpPr>
                <a:grpSpLocks/>
              </p:cNvGrpSpPr>
              <p:nvPr/>
            </p:nvGrpSpPr>
            <p:grpSpPr bwMode="auto">
              <a:xfrm flipH="1">
                <a:off x="1019" y="3512"/>
                <a:ext cx="56" cy="126"/>
                <a:chOff x="882" y="3510"/>
                <a:chExt cx="56" cy="126"/>
              </a:xfrm>
            </p:grpSpPr>
            <p:sp>
              <p:nvSpPr>
                <p:cNvPr id="348224" name="Rectangle 64"/>
                <p:cNvSpPr>
                  <a:spLocks noChangeArrowheads="1"/>
                </p:cNvSpPr>
                <p:nvPr/>
              </p:nvSpPr>
              <p:spPr bwMode="auto">
                <a:xfrm>
                  <a:off x="882" y="3510"/>
                  <a:ext cx="56" cy="12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25" name="Line 65"/>
                <p:cNvSpPr>
                  <a:spLocks noChangeShapeType="1"/>
                </p:cNvSpPr>
                <p:nvPr/>
              </p:nvSpPr>
              <p:spPr bwMode="auto">
                <a:xfrm>
                  <a:off x="933" y="3513"/>
                  <a:ext cx="0" cy="12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pSp>
        </p:grpSp>
        <p:graphicFrame>
          <p:nvGraphicFramePr>
            <p:cNvPr id="348226" name="Object 66"/>
            <p:cNvGraphicFramePr>
              <a:graphicFrameLocks noChangeAspect="1"/>
            </p:cNvGraphicFramePr>
            <p:nvPr>
              <p:extLst>
                <p:ext uri="{D42A27DB-BD31-4B8C-83A1-F6EECF244321}">
                  <p14:modId xmlns:p14="http://schemas.microsoft.com/office/powerpoint/2010/main" val="3842475180"/>
                </p:ext>
              </p:extLst>
            </p:nvPr>
          </p:nvGraphicFramePr>
          <p:xfrm>
            <a:off x="608" y="3270"/>
            <a:ext cx="141" cy="159"/>
          </p:xfrm>
          <a:graphic>
            <a:graphicData uri="http://schemas.openxmlformats.org/presentationml/2006/ole">
              <mc:AlternateContent xmlns:mc="http://schemas.openxmlformats.org/markup-compatibility/2006">
                <mc:Choice xmlns:v="urn:schemas-microsoft-com:vml" Requires="v">
                  <p:oleObj spid="_x0000_s1384276" name="Формула" r:id="rId19" imgW="203040" imgH="228600" progId="Equation.3">
                    <p:embed/>
                  </p:oleObj>
                </mc:Choice>
                <mc:Fallback>
                  <p:oleObj name="Формула" r:id="rId19" imgW="203040" imgH="2286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08" y="3270"/>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31" name="AutoShape 71"/>
            <p:cNvSpPr>
              <a:spLocks noChangeArrowheads="1"/>
            </p:cNvSpPr>
            <p:nvPr/>
          </p:nvSpPr>
          <p:spPr bwMode="auto">
            <a:xfrm rot="-7499521">
              <a:off x="811" y="3439"/>
              <a:ext cx="180" cy="72"/>
            </a:xfrm>
            <a:prstGeom prst="rightArrow">
              <a:avLst>
                <a:gd name="adj1" fmla="val 50000"/>
                <a:gd name="adj2" fmla="val 6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232" name="Object 72"/>
            <p:cNvGraphicFramePr>
              <a:graphicFrameLocks noChangeAspect="1"/>
            </p:cNvGraphicFramePr>
            <p:nvPr>
              <p:extLst>
                <p:ext uri="{D42A27DB-BD31-4B8C-83A1-F6EECF244321}">
                  <p14:modId xmlns:p14="http://schemas.microsoft.com/office/powerpoint/2010/main" val="2923162453"/>
                </p:ext>
              </p:extLst>
            </p:nvPr>
          </p:nvGraphicFramePr>
          <p:xfrm>
            <a:off x="886" y="3294"/>
            <a:ext cx="149" cy="159"/>
          </p:xfrm>
          <a:graphic>
            <a:graphicData uri="http://schemas.openxmlformats.org/presentationml/2006/ole">
              <mc:AlternateContent xmlns:mc="http://schemas.openxmlformats.org/markup-compatibility/2006">
                <mc:Choice xmlns:v="urn:schemas-microsoft-com:vml" Requires="v">
                  <p:oleObj spid="_x0000_s1384277" name="Формула" r:id="rId21" imgW="203040" imgH="215640" progId="Equation.3">
                    <p:embed/>
                  </p:oleObj>
                </mc:Choice>
                <mc:Fallback>
                  <p:oleObj name="Формула" r:id="rId21" imgW="203040" imgH="21564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86" y="3294"/>
                          <a:ext cx="149"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8234" name="Text Box 74"/>
          <p:cNvSpPr txBox="1">
            <a:spLocks noChangeArrowheads="1"/>
          </p:cNvSpPr>
          <p:nvPr/>
        </p:nvSpPr>
        <p:spPr bwMode="auto">
          <a:xfrm>
            <a:off x="3938286" y="2876097"/>
            <a:ext cx="4464000" cy="553998"/>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solidFill>
                  <a:srgbClr val="000000"/>
                </a:solidFill>
                <a:latin typeface="Arial" charset="0"/>
              </a:rPr>
              <a:t>The velocity </a:t>
            </a:r>
            <a:r>
              <a:rPr lang="en-US" altLang="ru-RU" sz="1000" dirty="0" smtClean="0">
                <a:solidFill>
                  <a:srgbClr val="000000"/>
                </a:solidFill>
                <a:latin typeface="Arial" charset="0"/>
              </a:rPr>
              <a:t>vector </a:t>
            </a:r>
            <a:r>
              <a:rPr lang="en-US" altLang="ru-RU" sz="1000" dirty="0">
                <a:solidFill>
                  <a:srgbClr val="000000"/>
                </a:solidFill>
                <a:latin typeface="Arial" charset="0"/>
              </a:rPr>
              <a:t>of the translational </a:t>
            </a:r>
            <a:r>
              <a:rPr lang="en-US" altLang="ru-RU" sz="1000" dirty="0" smtClean="0">
                <a:solidFill>
                  <a:srgbClr val="000000"/>
                </a:solidFill>
                <a:latin typeface="Arial" charset="0"/>
              </a:rPr>
              <a:t>motion </a:t>
            </a:r>
            <a:r>
              <a:rPr lang="en-US" altLang="ru-RU" sz="1000" dirty="0">
                <a:solidFill>
                  <a:srgbClr val="000000"/>
                </a:solidFill>
                <a:latin typeface="Arial" charset="0"/>
              </a:rPr>
              <a:t>of a rigid </a:t>
            </a:r>
            <a:r>
              <a:rPr lang="en-US" altLang="ru-RU" sz="1000" dirty="0" smtClean="0">
                <a:solidFill>
                  <a:srgbClr val="000000"/>
                </a:solidFill>
                <a:latin typeface="Arial" charset="0"/>
              </a:rPr>
              <a:t>body is a free vector </a:t>
            </a:r>
            <a:r>
              <a:rPr lang="en-US" altLang="ru-RU" sz="1000" dirty="0">
                <a:solidFill>
                  <a:srgbClr val="000000"/>
                </a:solidFill>
                <a:latin typeface="Arial" charset="0"/>
              </a:rPr>
              <a:t>(can be moved parallel to </a:t>
            </a:r>
            <a:r>
              <a:rPr lang="en-US" altLang="ru-RU" sz="1000" dirty="0" smtClean="0">
                <a:solidFill>
                  <a:srgbClr val="000000"/>
                </a:solidFill>
                <a:latin typeface="Arial" charset="0"/>
              </a:rPr>
              <a:t>itself) while </a:t>
            </a:r>
            <a:r>
              <a:rPr lang="en-US" altLang="ru-RU" sz="1000" dirty="0">
                <a:solidFill>
                  <a:srgbClr val="000000"/>
                </a:solidFill>
                <a:latin typeface="Arial" charset="0"/>
              </a:rPr>
              <a:t>the angular velocity vectors are sliding</a:t>
            </a:r>
          </a:p>
          <a:p>
            <a:pPr algn="just"/>
            <a:r>
              <a:rPr lang="en-US" altLang="ru-RU" sz="1000" dirty="0">
                <a:solidFill>
                  <a:srgbClr val="000000"/>
                </a:solidFill>
                <a:latin typeface="Arial" charset="0"/>
              </a:rPr>
              <a:t>vectors, which can only move along the line of action.</a:t>
            </a:r>
            <a:endParaRPr lang="ru-RU" altLang="ru-RU" sz="1000" dirty="0">
              <a:solidFill>
                <a:srgbClr val="000000"/>
              </a:solidFill>
              <a:latin typeface="Arial" charset="0"/>
            </a:endParaRPr>
          </a:p>
        </p:txBody>
      </p:sp>
      <p:sp>
        <p:nvSpPr>
          <p:cNvPr id="348235" name="Text Box 75"/>
          <p:cNvSpPr txBox="1">
            <a:spLocks noChangeArrowheads="1"/>
          </p:cNvSpPr>
          <p:nvPr/>
        </p:nvSpPr>
        <p:spPr bwMode="auto">
          <a:xfrm>
            <a:off x="1956725" y="3990915"/>
            <a:ext cx="582242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solidFill>
                  <a:srgbClr val="000000"/>
                </a:solidFill>
                <a:latin typeface="Arial" charset="0"/>
              </a:rPr>
              <a:t>Since the point of intersection of the axes of rotation has a zero speed, then taking it for a fixed point</a:t>
            </a:r>
          </a:p>
          <a:p>
            <a:pPr algn="just"/>
            <a:r>
              <a:rPr lang="en-US" altLang="ru-RU" sz="1000" dirty="0">
                <a:solidFill>
                  <a:srgbClr val="000000"/>
                </a:solidFill>
                <a:latin typeface="Arial" charset="0"/>
              </a:rPr>
              <a:t>in space, we  can calculate the velocity of a point </a:t>
            </a:r>
            <a:r>
              <a:rPr lang="en-US" altLang="ru-RU" sz="1000" i="1" dirty="0">
                <a:solidFill>
                  <a:srgbClr val="000000"/>
                </a:solidFill>
                <a:latin typeface="Arial" charset="0"/>
              </a:rPr>
              <a:t>M </a:t>
            </a:r>
            <a:r>
              <a:rPr lang="en-US" altLang="ru-RU" sz="1000" dirty="0">
                <a:solidFill>
                  <a:srgbClr val="000000"/>
                </a:solidFill>
                <a:latin typeface="Arial" charset="0"/>
              </a:rPr>
              <a:t>by the theorem of the composition of velocities</a:t>
            </a:r>
            <a:endParaRPr lang="ru-RU" altLang="ru-RU" sz="1000" dirty="0">
              <a:solidFill>
                <a:srgbClr val="000000"/>
              </a:solidFill>
              <a:latin typeface="Arial" charset="0"/>
            </a:endParaRPr>
          </a:p>
        </p:txBody>
      </p:sp>
      <p:graphicFrame>
        <p:nvGraphicFramePr>
          <p:cNvPr id="348237" name="Object 77"/>
          <p:cNvGraphicFramePr>
            <a:graphicFrameLocks noChangeAspect="1"/>
          </p:cNvGraphicFramePr>
          <p:nvPr>
            <p:extLst>
              <p:ext uri="{D42A27DB-BD31-4B8C-83A1-F6EECF244321}">
                <p14:modId xmlns:p14="http://schemas.microsoft.com/office/powerpoint/2010/main" val="656036184"/>
              </p:ext>
            </p:extLst>
          </p:nvPr>
        </p:nvGraphicFramePr>
        <p:xfrm>
          <a:off x="3023394" y="4360068"/>
          <a:ext cx="3614400" cy="288000"/>
        </p:xfrm>
        <a:graphic>
          <a:graphicData uri="http://schemas.openxmlformats.org/presentationml/2006/ole">
            <mc:AlternateContent xmlns:mc="http://schemas.openxmlformats.org/markup-compatibility/2006">
              <mc:Choice xmlns:v="urn:schemas-microsoft-com:vml" Requires="v">
                <p:oleObj spid="_x0000_s1384278" name="Формула" r:id="rId23" imgW="3187440" imgH="253800" progId="Equation.3">
                  <p:embed/>
                </p:oleObj>
              </mc:Choice>
              <mc:Fallback>
                <p:oleObj name="Формула" r:id="rId23" imgW="3187440" imgH="2538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023394" y="4360068"/>
                        <a:ext cx="3614400" cy="28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8241" name="Group 81"/>
          <p:cNvGrpSpPr>
            <a:grpSpLocks/>
          </p:cNvGrpSpPr>
          <p:nvPr/>
        </p:nvGrpSpPr>
        <p:grpSpPr bwMode="auto">
          <a:xfrm>
            <a:off x="828676" y="4991105"/>
            <a:ext cx="700088" cy="498476"/>
            <a:chOff x="540" y="2976"/>
            <a:chExt cx="441" cy="314"/>
          </a:xfrm>
        </p:grpSpPr>
        <p:sp>
          <p:nvSpPr>
            <p:cNvPr id="348238" name="Line 78"/>
            <p:cNvSpPr>
              <a:spLocks noChangeShapeType="1"/>
            </p:cNvSpPr>
            <p:nvPr/>
          </p:nvSpPr>
          <p:spPr bwMode="auto">
            <a:xfrm>
              <a:off x="540" y="2976"/>
              <a:ext cx="336" cy="15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05" name="Oval 45"/>
            <p:cNvSpPr>
              <a:spLocks noChangeArrowheads="1"/>
            </p:cNvSpPr>
            <p:nvPr/>
          </p:nvSpPr>
          <p:spPr bwMode="auto">
            <a:xfrm>
              <a:off x="861" y="3114"/>
              <a:ext cx="38"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8236" name="Text Box 76"/>
            <p:cNvSpPr txBox="1">
              <a:spLocks noChangeArrowheads="1"/>
            </p:cNvSpPr>
            <p:nvPr/>
          </p:nvSpPr>
          <p:spPr bwMode="auto">
            <a:xfrm>
              <a:off x="793" y="3135"/>
              <a:ext cx="188"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grpSp>
      <p:sp>
        <p:nvSpPr>
          <p:cNvPr id="348240" name="Text Box 80"/>
          <p:cNvSpPr txBox="1">
            <a:spLocks noChangeArrowheads="1"/>
          </p:cNvSpPr>
          <p:nvPr/>
        </p:nvSpPr>
        <p:spPr bwMode="auto">
          <a:xfrm>
            <a:off x="2005519" y="4699814"/>
            <a:ext cx="605591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latin typeface="Arial" charset="0"/>
              </a:rPr>
              <a:t>The vector sum of the angular velocities obtained in parentheses represents the resulting angular</a:t>
            </a:r>
          </a:p>
          <a:p>
            <a:pPr algn="just"/>
            <a:r>
              <a:rPr lang="en-US" altLang="ru-RU" sz="1000" dirty="0" smtClean="0">
                <a:solidFill>
                  <a:srgbClr val="000000"/>
                </a:solidFill>
                <a:latin typeface="Arial" charset="0"/>
              </a:rPr>
              <a:t>velocity </a:t>
            </a:r>
            <a:r>
              <a:rPr lang="en-US" altLang="ru-RU" sz="1000" dirty="0">
                <a:solidFill>
                  <a:srgbClr val="000000"/>
                </a:solidFill>
                <a:latin typeface="Arial" charset="0"/>
              </a:rPr>
              <a:t>determined by a single rotation of the body about an instantaneous axis </a:t>
            </a:r>
            <a:r>
              <a:rPr lang="en-US" altLang="ru-RU" sz="1000" dirty="0" smtClean="0">
                <a:solidFill>
                  <a:srgbClr val="000000"/>
                </a:solidFill>
                <a:latin typeface="Arial" charset="0"/>
              </a:rPr>
              <a:t>(spherical</a:t>
            </a:r>
            <a:endParaRPr lang="en-US" altLang="ru-RU" sz="1000" dirty="0">
              <a:solidFill>
                <a:srgbClr val="000000"/>
              </a:solidFill>
              <a:latin typeface="Arial" charset="0"/>
            </a:endParaRPr>
          </a:p>
          <a:p>
            <a:pPr algn="just"/>
            <a:r>
              <a:rPr lang="en-US" altLang="ru-RU" sz="1000" dirty="0" smtClean="0">
                <a:solidFill>
                  <a:srgbClr val="000000"/>
                </a:solidFill>
                <a:latin typeface="Arial" charset="0"/>
              </a:rPr>
              <a:t>motion), </a:t>
            </a:r>
            <a:r>
              <a:rPr lang="en-US" altLang="ru-RU" sz="1000" dirty="0">
                <a:solidFill>
                  <a:srgbClr val="000000"/>
                </a:solidFill>
                <a:latin typeface="Arial" charset="0"/>
              </a:rPr>
              <a:t>which can be regarded as an absolute angular velocity</a:t>
            </a:r>
            <a:endParaRPr lang="ru-RU" altLang="ru-RU" sz="1000" dirty="0">
              <a:solidFill>
                <a:srgbClr val="000000"/>
              </a:solidFill>
              <a:latin typeface="Arial" charset="0"/>
            </a:endParaRPr>
          </a:p>
        </p:txBody>
      </p:sp>
      <p:graphicFrame>
        <p:nvGraphicFramePr>
          <p:cNvPr id="348242" name="Object 82"/>
          <p:cNvGraphicFramePr>
            <a:graphicFrameLocks noChangeAspect="1"/>
          </p:cNvGraphicFramePr>
          <p:nvPr>
            <p:extLst>
              <p:ext uri="{D42A27DB-BD31-4B8C-83A1-F6EECF244321}">
                <p14:modId xmlns:p14="http://schemas.microsoft.com/office/powerpoint/2010/main" val="1421558609"/>
              </p:ext>
            </p:extLst>
          </p:nvPr>
        </p:nvGraphicFramePr>
        <p:xfrm>
          <a:off x="4249738" y="5210175"/>
          <a:ext cx="2001600" cy="288000"/>
        </p:xfrm>
        <a:graphic>
          <a:graphicData uri="http://schemas.openxmlformats.org/presentationml/2006/ole">
            <mc:AlternateContent xmlns:mc="http://schemas.openxmlformats.org/markup-compatibility/2006">
              <mc:Choice xmlns:v="urn:schemas-microsoft-com:vml" Requires="v">
                <p:oleObj spid="_x0000_s1384279" name="Формула" r:id="rId25" imgW="1765080" imgH="253800" progId="Equation.3">
                  <p:embed/>
                </p:oleObj>
              </mc:Choice>
              <mc:Fallback>
                <p:oleObj name="Формула" r:id="rId25" imgW="1765080" imgH="25380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4249738" y="5210175"/>
                        <a:ext cx="2001600" cy="28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43" name="Text Box 83"/>
          <p:cNvSpPr txBox="1">
            <a:spLocks noChangeArrowheads="1"/>
          </p:cNvSpPr>
          <p:nvPr/>
        </p:nvSpPr>
        <p:spPr bwMode="auto">
          <a:xfrm>
            <a:off x="2049463" y="5484826"/>
            <a:ext cx="588654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a:solidFill>
                  <a:schemeClr val="accent5">
                    <a:lumMod val="10000"/>
                  </a:schemeClr>
                </a:solidFill>
                <a:latin typeface="Arial" charset="0"/>
              </a:rPr>
              <a:t>Thus, the absolute angular velocity is equal to the geometric sum of the relative and </a:t>
            </a:r>
            <a:r>
              <a:rPr lang="en-US" altLang="ru-RU" sz="1000" b="1" dirty="0" smtClean="0">
                <a:solidFill>
                  <a:schemeClr val="accent5">
                    <a:lumMod val="10000"/>
                  </a:schemeClr>
                </a:solidFill>
                <a:latin typeface="Arial" charset="0"/>
              </a:rPr>
              <a:t>transport</a:t>
            </a:r>
            <a:endParaRPr lang="en-US" altLang="ru-RU" sz="1000" b="1" dirty="0">
              <a:solidFill>
                <a:schemeClr val="accent5">
                  <a:lumMod val="10000"/>
                </a:schemeClr>
              </a:solidFill>
              <a:latin typeface="Arial" charset="0"/>
            </a:endParaRPr>
          </a:p>
          <a:p>
            <a:r>
              <a:rPr lang="en-US" altLang="ru-RU" sz="1000" b="1" dirty="0">
                <a:solidFill>
                  <a:schemeClr val="accent5">
                    <a:lumMod val="10000"/>
                  </a:schemeClr>
                </a:solidFill>
                <a:latin typeface="Arial" charset="0"/>
              </a:rPr>
              <a:t>angular velocity</a:t>
            </a:r>
            <a:endParaRPr lang="ru-RU" altLang="ru-RU" sz="1000" b="1" dirty="0">
              <a:solidFill>
                <a:schemeClr val="accent5">
                  <a:lumMod val="10000"/>
                </a:schemeClr>
              </a:solidFill>
              <a:latin typeface="Arial" charset="0"/>
            </a:endParaRPr>
          </a:p>
        </p:txBody>
      </p:sp>
      <p:graphicFrame>
        <p:nvGraphicFramePr>
          <p:cNvPr id="348244" name="Object 84"/>
          <p:cNvGraphicFramePr>
            <a:graphicFrameLocks noChangeAspect="1"/>
          </p:cNvGraphicFramePr>
          <p:nvPr>
            <p:extLst>
              <p:ext uri="{D42A27DB-BD31-4B8C-83A1-F6EECF244321}">
                <p14:modId xmlns:p14="http://schemas.microsoft.com/office/powerpoint/2010/main" val="4209638206"/>
              </p:ext>
            </p:extLst>
          </p:nvPr>
        </p:nvGraphicFramePr>
        <p:xfrm>
          <a:off x="4617244" y="5767039"/>
          <a:ext cx="994000" cy="252000"/>
        </p:xfrm>
        <a:graphic>
          <a:graphicData uri="http://schemas.openxmlformats.org/presentationml/2006/ole">
            <mc:AlternateContent xmlns:mc="http://schemas.openxmlformats.org/markup-compatibility/2006">
              <mc:Choice xmlns:v="urn:schemas-microsoft-com:vml" Requires="v">
                <p:oleObj spid="_x0000_s1384280" name="Формула" r:id="rId27" imgW="901440" imgH="228600" progId="Equation.3">
                  <p:embed/>
                </p:oleObj>
              </mc:Choice>
              <mc:Fallback>
                <p:oleObj name="Формула" r:id="rId27" imgW="901440" imgH="22860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4617244" y="5767039"/>
                        <a:ext cx="994000"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8276" name="Group 116"/>
          <p:cNvGrpSpPr>
            <a:grpSpLocks/>
          </p:cNvGrpSpPr>
          <p:nvPr/>
        </p:nvGrpSpPr>
        <p:grpSpPr bwMode="auto">
          <a:xfrm>
            <a:off x="366713" y="4379913"/>
            <a:ext cx="735013" cy="633412"/>
            <a:chOff x="249" y="2591"/>
            <a:chExt cx="463" cy="399"/>
          </a:xfrm>
        </p:grpSpPr>
        <p:sp>
          <p:nvSpPr>
            <p:cNvPr id="348253" name="AutoShape 93"/>
            <p:cNvSpPr>
              <a:spLocks noChangeArrowheads="1"/>
            </p:cNvSpPr>
            <p:nvPr/>
          </p:nvSpPr>
          <p:spPr bwMode="auto">
            <a:xfrm rot="-5400000">
              <a:off x="380" y="2781"/>
              <a:ext cx="294" cy="78"/>
            </a:xfrm>
            <a:prstGeom prst="rightArrow">
              <a:avLst>
                <a:gd name="adj1" fmla="val 50000"/>
                <a:gd name="adj2" fmla="val 9423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261" name="Object 101"/>
            <p:cNvGraphicFramePr>
              <a:graphicFrameLocks noChangeAspect="1"/>
            </p:cNvGraphicFramePr>
            <p:nvPr>
              <p:extLst>
                <p:ext uri="{D42A27DB-BD31-4B8C-83A1-F6EECF244321}">
                  <p14:modId xmlns:p14="http://schemas.microsoft.com/office/powerpoint/2010/main" val="3928067414"/>
                </p:ext>
              </p:extLst>
            </p:nvPr>
          </p:nvGraphicFramePr>
          <p:xfrm>
            <a:off x="571" y="2591"/>
            <a:ext cx="141" cy="159"/>
          </p:xfrm>
          <a:graphic>
            <a:graphicData uri="http://schemas.openxmlformats.org/presentationml/2006/ole">
              <mc:AlternateContent xmlns:mc="http://schemas.openxmlformats.org/markup-compatibility/2006">
                <mc:Choice xmlns:v="urn:schemas-microsoft-com:vml" Requires="v">
                  <p:oleObj spid="_x0000_s1384281" name="Формула" r:id="rId29" imgW="203040" imgH="228600" progId="Equation.3">
                    <p:embed/>
                  </p:oleObj>
                </mc:Choice>
                <mc:Fallback>
                  <p:oleObj name="Формула" r:id="rId29" imgW="203040" imgH="2286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71" y="2591"/>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64" name="AutoShape 104"/>
            <p:cNvSpPr>
              <a:spLocks noChangeArrowheads="1"/>
            </p:cNvSpPr>
            <p:nvPr/>
          </p:nvSpPr>
          <p:spPr bwMode="auto">
            <a:xfrm rot="-7499521">
              <a:off x="384" y="2864"/>
              <a:ext cx="180" cy="72"/>
            </a:xfrm>
            <a:prstGeom prst="rightArrow">
              <a:avLst>
                <a:gd name="adj1" fmla="val 50000"/>
                <a:gd name="adj2" fmla="val 6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265" name="Object 105"/>
            <p:cNvGraphicFramePr>
              <a:graphicFrameLocks noChangeAspect="1"/>
            </p:cNvGraphicFramePr>
            <p:nvPr>
              <p:extLst>
                <p:ext uri="{D42A27DB-BD31-4B8C-83A1-F6EECF244321}">
                  <p14:modId xmlns:p14="http://schemas.microsoft.com/office/powerpoint/2010/main" val="1651415224"/>
                </p:ext>
              </p:extLst>
            </p:nvPr>
          </p:nvGraphicFramePr>
          <p:xfrm>
            <a:off x="249" y="2801"/>
            <a:ext cx="149" cy="159"/>
          </p:xfrm>
          <a:graphic>
            <a:graphicData uri="http://schemas.openxmlformats.org/presentationml/2006/ole">
              <mc:AlternateContent xmlns:mc="http://schemas.openxmlformats.org/markup-compatibility/2006">
                <mc:Choice xmlns:v="urn:schemas-microsoft-com:vml" Requires="v">
                  <p:oleObj spid="_x0000_s1384282" name="Формула" r:id="rId30" imgW="203040" imgH="215640" progId="Equation.3">
                    <p:embed/>
                  </p:oleObj>
                </mc:Choice>
                <mc:Fallback>
                  <p:oleObj name="Формула" r:id="rId30" imgW="203040" imgH="21564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249" y="2801"/>
                          <a:ext cx="149"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48275" name="Group 115"/>
          <p:cNvGrpSpPr>
            <a:grpSpLocks/>
          </p:cNvGrpSpPr>
          <p:nvPr/>
        </p:nvGrpSpPr>
        <p:grpSpPr bwMode="auto">
          <a:xfrm>
            <a:off x="414338" y="4211638"/>
            <a:ext cx="725487" cy="2163762"/>
            <a:chOff x="281" y="2487"/>
            <a:chExt cx="457" cy="1363"/>
          </a:xfrm>
        </p:grpSpPr>
        <p:sp>
          <p:nvSpPr>
            <p:cNvPr id="348266" name="Line 106"/>
            <p:cNvSpPr>
              <a:spLocks noChangeShapeType="1"/>
            </p:cNvSpPr>
            <p:nvPr/>
          </p:nvSpPr>
          <p:spPr bwMode="auto">
            <a:xfrm>
              <a:off x="424" y="2522"/>
              <a:ext cx="0" cy="30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67" name="Line 107"/>
            <p:cNvSpPr>
              <a:spLocks noChangeShapeType="1"/>
            </p:cNvSpPr>
            <p:nvPr/>
          </p:nvSpPr>
          <p:spPr bwMode="auto">
            <a:xfrm flipH="1" flipV="1">
              <a:off x="430" y="2526"/>
              <a:ext cx="96" cy="14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68" name="Line 108"/>
            <p:cNvSpPr>
              <a:spLocks noChangeShapeType="1"/>
            </p:cNvSpPr>
            <p:nvPr/>
          </p:nvSpPr>
          <p:spPr bwMode="auto">
            <a:xfrm>
              <a:off x="422" y="2508"/>
              <a:ext cx="316" cy="1342"/>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8269" name="AutoShape 109"/>
            <p:cNvSpPr>
              <a:spLocks noChangeArrowheads="1"/>
            </p:cNvSpPr>
            <p:nvPr/>
          </p:nvSpPr>
          <p:spPr bwMode="auto">
            <a:xfrm rot="-824724">
              <a:off x="450" y="2502"/>
              <a:ext cx="56" cy="477"/>
            </a:xfrm>
            <a:prstGeom prst="upArrow">
              <a:avLst>
                <a:gd name="adj1" fmla="val 50000"/>
                <a:gd name="adj2" fmla="val 212946"/>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8270" name="Object 110"/>
            <p:cNvGraphicFramePr>
              <a:graphicFrameLocks noChangeAspect="1"/>
            </p:cNvGraphicFramePr>
            <p:nvPr>
              <p:extLst>
                <p:ext uri="{D42A27DB-BD31-4B8C-83A1-F6EECF244321}">
                  <p14:modId xmlns:p14="http://schemas.microsoft.com/office/powerpoint/2010/main" val="108856122"/>
                </p:ext>
              </p:extLst>
            </p:nvPr>
          </p:nvGraphicFramePr>
          <p:xfrm>
            <a:off x="281" y="2487"/>
            <a:ext cx="141" cy="159"/>
          </p:xfrm>
          <a:graphic>
            <a:graphicData uri="http://schemas.openxmlformats.org/presentationml/2006/ole">
              <mc:AlternateContent xmlns:mc="http://schemas.openxmlformats.org/markup-compatibility/2006">
                <mc:Choice xmlns:v="urn:schemas-microsoft-com:vml" Requires="v">
                  <p:oleObj spid="_x0000_s1384283" name="Формула" r:id="rId31" imgW="203040" imgH="228600" progId="Equation.3">
                    <p:embed/>
                  </p:oleObj>
                </mc:Choice>
                <mc:Fallback>
                  <p:oleObj name="Формула" r:id="rId31" imgW="203040" imgH="22860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81" y="2487"/>
                          <a:ext cx="141"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8277" name="Text Box 117"/>
          <p:cNvSpPr txBox="1">
            <a:spLocks noChangeArrowheads="1"/>
          </p:cNvSpPr>
          <p:nvPr/>
        </p:nvSpPr>
        <p:spPr bwMode="auto">
          <a:xfrm>
            <a:off x="2049463" y="6024563"/>
            <a:ext cx="508664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When adding more than two rotational motions the resulting angular velocity is equal to</a:t>
            </a:r>
          </a:p>
          <a:p>
            <a:r>
              <a:rPr lang="en-US" altLang="ru-RU" sz="1000" dirty="0">
                <a:solidFill>
                  <a:srgbClr val="000000"/>
                </a:solidFill>
                <a:latin typeface="Arial" charset="0"/>
              </a:rPr>
              <a:t>the geometric </a:t>
            </a:r>
            <a:r>
              <a:rPr lang="en-US" altLang="ru-RU" sz="1000" dirty="0" smtClean="0">
                <a:solidFill>
                  <a:srgbClr val="000000"/>
                </a:solidFill>
                <a:latin typeface="Arial" charset="0"/>
              </a:rPr>
              <a:t>sum </a:t>
            </a:r>
            <a:r>
              <a:rPr lang="en-US" altLang="ru-RU" sz="1000" dirty="0">
                <a:solidFill>
                  <a:srgbClr val="000000"/>
                </a:solidFill>
                <a:latin typeface="Arial" charset="0"/>
              </a:rPr>
              <a:t>of all angular velocities involved in a combined motion </a:t>
            </a:r>
            <a:endParaRPr lang="ru-RU" altLang="ru-RU" sz="1000" dirty="0">
              <a:solidFill>
                <a:srgbClr val="000000"/>
              </a:solidFill>
              <a:latin typeface="Arial" charset="0"/>
            </a:endParaRPr>
          </a:p>
        </p:txBody>
      </p:sp>
      <p:graphicFrame>
        <p:nvGraphicFramePr>
          <p:cNvPr id="348278" name="Object 118"/>
          <p:cNvGraphicFramePr>
            <a:graphicFrameLocks noChangeAspect="1"/>
          </p:cNvGraphicFramePr>
          <p:nvPr>
            <p:extLst>
              <p:ext uri="{D42A27DB-BD31-4B8C-83A1-F6EECF244321}">
                <p14:modId xmlns:p14="http://schemas.microsoft.com/office/powerpoint/2010/main" val="149609022"/>
              </p:ext>
            </p:extLst>
          </p:nvPr>
        </p:nvGraphicFramePr>
        <p:xfrm>
          <a:off x="7118753" y="6207004"/>
          <a:ext cx="728000" cy="252000"/>
        </p:xfrm>
        <a:graphic>
          <a:graphicData uri="http://schemas.openxmlformats.org/presentationml/2006/ole">
            <mc:AlternateContent xmlns:mc="http://schemas.openxmlformats.org/markup-compatibility/2006">
              <mc:Choice xmlns:v="urn:schemas-microsoft-com:vml" Requires="v">
                <p:oleObj spid="_x0000_s1384284" name="Формула" r:id="rId33" imgW="660240" imgH="228600" progId="Equation.3">
                  <p:embed/>
                </p:oleObj>
              </mc:Choice>
              <mc:Fallback>
                <p:oleObj name="Формула" r:id="rId33" imgW="660240" imgH="2286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7118753" y="6207004"/>
                        <a:ext cx="728000" cy="252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8279" name="Object 119"/>
          <p:cNvGraphicFramePr>
            <a:graphicFrameLocks noChangeAspect="1"/>
          </p:cNvGraphicFramePr>
          <p:nvPr/>
        </p:nvGraphicFramePr>
        <p:xfrm>
          <a:off x="1089025" y="4924425"/>
          <a:ext cx="127000" cy="152400"/>
        </p:xfrm>
        <a:graphic>
          <a:graphicData uri="http://schemas.openxmlformats.org/presentationml/2006/ole">
            <mc:AlternateContent xmlns:mc="http://schemas.openxmlformats.org/markup-compatibility/2006">
              <mc:Choice xmlns:v="urn:schemas-microsoft-com:vml" Requires="v">
                <p:oleObj spid="_x0000_s1384285" name="Формула" r:id="rId35" imgW="126720" imgH="152280" progId="Equation.3">
                  <p:embed/>
                </p:oleObj>
              </mc:Choice>
              <mc:Fallback>
                <p:oleObj name="Формула" r:id="rId35" imgW="126720" imgH="15228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089025" y="4924425"/>
                        <a:ext cx="127000" cy="152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80" name="AutoShape 120">
            <a:hlinkClick r:id="rId37"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8281" name="AutoShape 121">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8282" name="AutoShape 122">
            <a:hlinkClick r:id="" action="ppaction://hlinkshowjump?jump=nextslide" highlightClick="1"/>
          </p:cNvPr>
          <p:cNvSpPr>
            <a:spLocks noChangeArrowheads="1"/>
          </p:cNvSpPr>
          <p:nvPr/>
        </p:nvSpPr>
        <p:spPr bwMode="auto">
          <a:xfrm>
            <a:off x="3851031" y="552450"/>
            <a:ext cx="285750" cy="219075"/>
          </a:xfrm>
          <a:prstGeom prst="actionButtonForwardNext">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8283" name="Oval 12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23</a:t>
            </a:r>
            <a:endParaRPr lang="ru-RU" altLang="ru-RU" sz="1000" b="1" dirty="0">
              <a:solidFill>
                <a:srgbClr val="00007D"/>
              </a:solidFill>
              <a:latin typeface="Arial" charset="0"/>
            </a:endParaRPr>
          </a:p>
        </p:txBody>
      </p:sp>
      <p:pic>
        <p:nvPicPr>
          <p:cNvPr id="84" name="Picture 15" descr="Z:\Символ НГУ_4.JPG"/>
          <p:cNvPicPr>
            <a:picLocks noChangeAspect="1" noChangeArrowheads="1"/>
          </p:cNvPicPr>
          <p:nvPr/>
        </p:nvPicPr>
        <p:blipFill>
          <a:blip r:embed="rId38" cstate="print">
            <a:extLst>
              <a:ext uri="{BEBA8EAE-BF5A-486C-A8C5-ECC9F3942E4B}">
                <a14:imgProps xmlns:a14="http://schemas.microsoft.com/office/drawing/2010/main">
                  <a14:imgLayer r:embed="rId3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871710" y="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499845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8197"/>
                                        </p:tgtEl>
                                        <p:attrNameLst>
                                          <p:attrName>style.visibility</p:attrName>
                                        </p:attrNameLst>
                                      </p:cBhvr>
                                      <p:to>
                                        <p:strVal val="visible"/>
                                      </p:to>
                                    </p:set>
                                    <p:anim calcmode="lin" valueType="num">
                                      <p:cBhvr additive="base">
                                        <p:cTn id="7" dur="500" fill="hold"/>
                                        <p:tgtEl>
                                          <p:spTgt spid="348197"/>
                                        </p:tgtEl>
                                        <p:attrNameLst>
                                          <p:attrName>ppt_x</p:attrName>
                                        </p:attrNameLst>
                                      </p:cBhvr>
                                      <p:tavLst>
                                        <p:tav tm="0">
                                          <p:val>
                                            <p:strVal val="#ppt_x"/>
                                          </p:val>
                                        </p:tav>
                                        <p:tav tm="100000">
                                          <p:val>
                                            <p:strVal val="#ppt_x"/>
                                          </p:val>
                                        </p:tav>
                                      </p:tavLst>
                                    </p:anim>
                                    <p:anim calcmode="lin" valueType="num">
                                      <p:cBhvr additive="base">
                                        <p:cTn id="8" dur="500" fill="hold"/>
                                        <p:tgtEl>
                                          <p:spTgt spid="34819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48234"/>
                                        </p:tgtEl>
                                        <p:attrNameLst>
                                          <p:attrName>style.visibility</p:attrName>
                                        </p:attrNameLst>
                                      </p:cBhvr>
                                      <p:to>
                                        <p:strVal val="visible"/>
                                      </p:to>
                                    </p:set>
                                    <p:anim calcmode="lin" valueType="num">
                                      <p:cBhvr additive="base">
                                        <p:cTn id="13" dur="500" fill="hold"/>
                                        <p:tgtEl>
                                          <p:spTgt spid="348234"/>
                                        </p:tgtEl>
                                        <p:attrNameLst>
                                          <p:attrName>ppt_x</p:attrName>
                                        </p:attrNameLst>
                                      </p:cBhvr>
                                      <p:tavLst>
                                        <p:tav tm="0">
                                          <p:val>
                                            <p:strVal val="#ppt_x"/>
                                          </p:val>
                                        </p:tav>
                                        <p:tav tm="100000">
                                          <p:val>
                                            <p:strVal val="#ppt_x"/>
                                          </p:val>
                                        </p:tav>
                                      </p:tavLst>
                                    </p:anim>
                                    <p:anim calcmode="lin" valueType="num">
                                      <p:cBhvr additive="base">
                                        <p:cTn id="14" dur="500" fill="hold"/>
                                        <p:tgtEl>
                                          <p:spTgt spid="348234"/>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48198"/>
                                        </p:tgtEl>
                                        <p:attrNameLst>
                                          <p:attrName>style.visibility</p:attrName>
                                        </p:attrNameLst>
                                      </p:cBhvr>
                                      <p:to>
                                        <p:strVal val="visible"/>
                                      </p:to>
                                    </p:set>
                                    <p:anim calcmode="lin" valueType="num">
                                      <p:cBhvr additive="base">
                                        <p:cTn id="19" dur="500" fill="hold"/>
                                        <p:tgtEl>
                                          <p:spTgt spid="348198"/>
                                        </p:tgtEl>
                                        <p:attrNameLst>
                                          <p:attrName>ppt_x</p:attrName>
                                        </p:attrNameLst>
                                      </p:cBhvr>
                                      <p:tavLst>
                                        <p:tav tm="0">
                                          <p:val>
                                            <p:strVal val="#ppt_x"/>
                                          </p:val>
                                        </p:tav>
                                        <p:tav tm="100000">
                                          <p:val>
                                            <p:strVal val="#ppt_x"/>
                                          </p:val>
                                        </p:tav>
                                      </p:tavLst>
                                    </p:anim>
                                    <p:anim calcmode="lin" valueType="num">
                                      <p:cBhvr additive="base">
                                        <p:cTn id="20" dur="500" fill="hold"/>
                                        <p:tgtEl>
                                          <p:spTgt spid="348198"/>
                                        </p:tgtEl>
                                        <p:attrNameLst>
                                          <p:attrName>ppt_y</p:attrName>
                                        </p:attrNameLst>
                                      </p:cBhvr>
                                      <p:tavLst>
                                        <p:tav tm="0">
                                          <p:val>
                                            <p:strVal val="1+#ppt_h/2"/>
                                          </p:val>
                                        </p:tav>
                                        <p:tav tm="100000">
                                          <p:val>
                                            <p:strVal val="#ppt_y"/>
                                          </p:val>
                                        </p:tav>
                                      </p:tavLst>
                                    </p:anim>
                                  </p:childTnLst>
                                </p:cTn>
                              </p:par>
                            </p:childTnLst>
                          </p:cTn>
                        </p:par>
                        <p:par>
                          <p:cTn id="21" fill="hold" nodeType="afterGroup">
                            <p:stCondLst>
                              <p:cond delay="500"/>
                            </p:stCondLst>
                            <p:childTnLst>
                              <p:par>
                                <p:cTn id="22" presetID="1" presetClass="entr" presetSubtype="0" fill="hold" nodeType="afterEffect">
                                  <p:stCondLst>
                                    <p:cond delay="0"/>
                                  </p:stCondLst>
                                  <p:childTnLst>
                                    <p:set>
                                      <p:cBhvr>
                                        <p:cTn id="23" dur="1" fill="hold">
                                          <p:stCondLst>
                                            <p:cond delay="0"/>
                                          </p:stCondLst>
                                        </p:cTn>
                                        <p:tgtEl>
                                          <p:spTgt spid="348239"/>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2" presetClass="entr" presetSubtype="4" fill="hold" grpId="0" nodeType="clickEffect">
                                  <p:stCondLst>
                                    <p:cond delay="0"/>
                                  </p:stCondLst>
                                  <p:childTnLst>
                                    <p:set>
                                      <p:cBhvr>
                                        <p:cTn id="27" dur="1" fill="hold">
                                          <p:stCondLst>
                                            <p:cond delay="0"/>
                                          </p:stCondLst>
                                        </p:cTn>
                                        <p:tgtEl>
                                          <p:spTgt spid="348235"/>
                                        </p:tgtEl>
                                        <p:attrNameLst>
                                          <p:attrName>style.visibility</p:attrName>
                                        </p:attrNameLst>
                                      </p:cBhvr>
                                      <p:to>
                                        <p:strVal val="visible"/>
                                      </p:to>
                                    </p:set>
                                    <p:anim calcmode="lin" valueType="num">
                                      <p:cBhvr additive="base">
                                        <p:cTn id="28" dur="500" fill="hold"/>
                                        <p:tgtEl>
                                          <p:spTgt spid="348235"/>
                                        </p:tgtEl>
                                        <p:attrNameLst>
                                          <p:attrName>ppt_x</p:attrName>
                                        </p:attrNameLst>
                                      </p:cBhvr>
                                      <p:tavLst>
                                        <p:tav tm="0">
                                          <p:val>
                                            <p:strVal val="#ppt_x"/>
                                          </p:val>
                                        </p:tav>
                                        <p:tav tm="100000">
                                          <p:val>
                                            <p:strVal val="#ppt_x"/>
                                          </p:val>
                                        </p:tav>
                                      </p:tavLst>
                                    </p:anim>
                                    <p:anim calcmode="lin" valueType="num">
                                      <p:cBhvr additive="base">
                                        <p:cTn id="29" dur="500" fill="hold"/>
                                        <p:tgtEl>
                                          <p:spTgt spid="348235"/>
                                        </p:tgtEl>
                                        <p:attrNameLst>
                                          <p:attrName>ppt_y</p:attrName>
                                        </p:attrNameLst>
                                      </p:cBhvr>
                                      <p:tavLst>
                                        <p:tav tm="0">
                                          <p:val>
                                            <p:strVal val="1+#ppt_h/2"/>
                                          </p:val>
                                        </p:tav>
                                        <p:tav tm="100000">
                                          <p:val>
                                            <p:strVal val="#ppt_y"/>
                                          </p:val>
                                        </p:tav>
                                      </p:tavLst>
                                    </p:anim>
                                  </p:childTnLst>
                                </p:cTn>
                              </p:par>
                            </p:childTnLst>
                          </p:cTn>
                        </p:par>
                        <p:par>
                          <p:cTn id="30" fill="hold" nodeType="afterGroup">
                            <p:stCondLst>
                              <p:cond delay="500"/>
                            </p:stCondLst>
                            <p:childTnLst>
                              <p:par>
                                <p:cTn id="31" presetID="1" presetClass="entr" presetSubtype="0" fill="hold" nodeType="afterEffect">
                                  <p:stCondLst>
                                    <p:cond delay="0"/>
                                  </p:stCondLst>
                                  <p:childTnLst>
                                    <p:set>
                                      <p:cBhvr>
                                        <p:cTn id="32" dur="1" fill="hold">
                                          <p:stCondLst>
                                            <p:cond delay="0"/>
                                          </p:stCondLst>
                                        </p:cTn>
                                        <p:tgtEl>
                                          <p:spTgt spid="34824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8237"/>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48279"/>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48240"/>
                                        </p:tgtEl>
                                        <p:attrNameLst>
                                          <p:attrName>style.visibility</p:attrName>
                                        </p:attrNameLst>
                                      </p:cBhvr>
                                      <p:to>
                                        <p:strVal val="visible"/>
                                      </p:to>
                                    </p:set>
                                    <p:anim calcmode="lin" valueType="num">
                                      <p:cBhvr additive="base">
                                        <p:cTn id="41" dur="500" fill="hold"/>
                                        <p:tgtEl>
                                          <p:spTgt spid="348240"/>
                                        </p:tgtEl>
                                        <p:attrNameLst>
                                          <p:attrName>ppt_x</p:attrName>
                                        </p:attrNameLst>
                                      </p:cBhvr>
                                      <p:tavLst>
                                        <p:tav tm="0">
                                          <p:val>
                                            <p:strVal val="#ppt_x"/>
                                          </p:val>
                                        </p:tav>
                                        <p:tav tm="100000">
                                          <p:val>
                                            <p:strVal val="#ppt_x"/>
                                          </p:val>
                                        </p:tav>
                                      </p:tavLst>
                                    </p:anim>
                                    <p:anim calcmode="lin" valueType="num">
                                      <p:cBhvr additive="base">
                                        <p:cTn id="42" dur="500" fill="hold"/>
                                        <p:tgtEl>
                                          <p:spTgt spid="348240"/>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1" presetClass="entr" presetSubtype="0" fill="hold" nodeType="afterEffect">
                                  <p:stCondLst>
                                    <p:cond delay="0"/>
                                  </p:stCondLst>
                                  <p:childTnLst>
                                    <p:set>
                                      <p:cBhvr>
                                        <p:cTn id="45" dur="1" fill="hold">
                                          <p:stCondLst>
                                            <p:cond delay="0"/>
                                          </p:stCondLst>
                                        </p:cTn>
                                        <p:tgtEl>
                                          <p:spTgt spid="348242"/>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348243"/>
                                        </p:tgtEl>
                                        <p:attrNameLst>
                                          <p:attrName>style.visibility</p:attrName>
                                        </p:attrNameLst>
                                      </p:cBhvr>
                                      <p:to>
                                        <p:strVal val="visible"/>
                                      </p:to>
                                    </p:set>
                                    <p:anim calcmode="lin" valueType="num">
                                      <p:cBhvr additive="base">
                                        <p:cTn id="50" dur="500" fill="hold"/>
                                        <p:tgtEl>
                                          <p:spTgt spid="348243"/>
                                        </p:tgtEl>
                                        <p:attrNameLst>
                                          <p:attrName>ppt_x</p:attrName>
                                        </p:attrNameLst>
                                      </p:cBhvr>
                                      <p:tavLst>
                                        <p:tav tm="0">
                                          <p:val>
                                            <p:strVal val="#ppt_x"/>
                                          </p:val>
                                        </p:tav>
                                        <p:tav tm="100000">
                                          <p:val>
                                            <p:strVal val="#ppt_x"/>
                                          </p:val>
                                        </p:tav>
                                      </p:tavLst>
                                    </p:anim>
                                    <p:anim calcmode="lin" valueType="num">
                                      <p:cBhvr additive="base">
                                        <p:cTn id="51" dur="500" fill="hold"/>
                                        <p:tgtEl>
                                          <p:spTgt spid="348243"/>
                                        </p:tgtEl>
                                        <p:attrNameLst>
                                          <p:attrName>ppt_y</p:attrName>
                                        </p:attrNameLst>
                                      </p:cBhvr>
                                      <p:tavLst>
                                        <p:tav tm="0">
                                          <p:val>
                                            <p:strVal val="1+#ppt_h/2"/>
                                          </p:val>
                                        </p:tav>
                                        <p:tav tm="100000">
                                          <p:val>
                                            <p:strVal val="#ppt_y"/>
                                          </p:val>
                                        </p:tav>
                                      </p:tavLst>
                                    </p:anim>
                                  </p:childTnLst>
                                </p:cTn>
                              </p:par>
                            </p:childTnLst>
                          </p:cTn>
                        </p:par>
                        <p:par>
                          <p:cTn id="52" fill="hold" nodeType="afterGroup">
                            <p:stCondLst>
                              <p:cond delay="500"/>
                            </p:stCondLst>
                            <p:childTnLst>
                              <p:par>
                                <p:cTn id="53" presetID="1" presetClass="entr" presetSubtype="0" fill="hold" nodeType="afterEffect">
                                  <p:stCondLst>
                                    <p:cond delay="0"/>
                                  </p:stCondLst>
                                  <p:childTnLst>
                                    <p:set>
                                      <p:cBhvr>
                                        <p:cTn id="54" dur="1" fill="hold">
                                          <p:stCondLst>
                                            <p:cond delay="0"/>
                                          </p:stCondLst>
                                        </p:cTn>
                                        <p:tgtEl>
                                          <p:spTgt spid="34827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48244"/>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48276"/>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348277"/>
                                        </p:tgtEl>
                                        <p:attrNameLst>
                                          <p:attrName>style.visibility</p:attrName>
                                        </p:attrNameLst>
                                      </p:cBhvr>
                                      <p:to>
                                        <p:strVal val="visible"/>
                                      </p:to>
                                    </p:set>
                                    <p:anim calcmode="lin" valueType="num">
                                      <p:cBhvr additive="base">
                                        <p:cTn id="63" dur="500" fill="hold"/>
                                        <p:tgtEl>
                                          <p:spTgt spid="348277"/>
                                        </p:tgtEl>
                                        <p:attrNameLst>
                                          <p:attrName>ppt_x</p:attrName>
                                        </p:attrNameLst>
                                      </p:cBhvr>
                                      <p:tavLst>
                                        <p:tav tm="0">
                                          <p:val>
                                            <p:strVal val="#ppt_x"/>
                                          </p:val>
                                        </p:tav>
                                        <p:tav tm="100000">
                                          <p:val>
                                            <p:strVal val="#ppt_x"/>
                                          </p:val>
                                        </p:tav>
                                      </p:tavLst>
                                    </p:anim>
                                    <p:anim calcmode="lin" valueType="num">
                                      <p:cBhvr additive="base">
                                        <p:cTn id="64" dur="500" fill="hold"/>
                                        <p:tgtEl>
                                          <p:spTgt spid="348277"/>
                                        </p:tgtEl>
                                        <p:attrNameLst>
                                          <p:attrName>ppt_y</p:attrName>
                                        </p:attrNameLst>
                                      </p:cBhvr>
                                      <p:tavLst>
                                        <p:tav tm="0">
                                          <p:val>
                                            <p:strVal val="1+#ppt_h/2"/>
                                          </p:val>
                                        </p:tav>
                                        <p:tav tm="100000">
                                          <p:val>
                                            <p:strVal val="#ppt_y"/>
                                          </p:val>
                                        </p:tav>
                                      </p:tavLst>
                                    </p:anim>
                                  </p:childTnLst>
                                </p:cTn>
                              </p:par>
                            </p:childTnLst>
                          </p:cTn>
                        </p:par>
                        <p:par>
                          <p:cTn id="65" fill="hold" nodeType="afterGroup">
                            <p:stCondLst>
                              <p:cond delay="500"/>
                            </p:stCondLst>
                            <p:childTnLst>
                              <p:par>
                                <p:cTn id="66" presetID="1" presetClass="entr" presetSubtype="0" fill="hold" nodeType="afterEffect">
                                  <p:stCondLst>
                                    <p:cond delay="0"/>
                                  </p:stCondLst>
                                  <p:childTnLst>
                                    <p:set>
                                      <p:cBhvr>
                                        <p:cTn id="67" dur="1" fill="hold">
                                          <p:stCondLst>
                                            <p:cond delay="0"/>
                                          </p:stCondLst>
                                        </p:cTn>
                                        <p:tgtEl>
                                          <p:spTgt spid="348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197" grpId="0"/>
      <p:bldP spid="348198" grpId="0"/>
      <p:bldP spid="348234" grpId="0" animBg="1"/>
      <p:bldP spid="348235" grpId="0"/>
      <p:bldP spid="348240" grpId="0"/>
      <p:bldP spid="348243" grpId="0"/>
      <p:bldP spid="348277"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310" name="Oval 126"/>
          <p:cNvSpPr>
            <a:spLocks noChangeArrowheads="1"/>
          </p:cNvSpPr>
          <p:nvPr/>
        </p:nvSpPr>
        <p:spPr bwMode="auto">
          <a:xfrm>
            <a:off x="352425" y="4800600"/>
            <a:ext cx="962025" cy="1476375"/>
          </a:xfrm>
          <a:prstGeom prst="ellipse">
            <a:avLst/>
          </a:prstGeom>
          <a:solidFill>
            <a:srgbClr val="FFFF00"/>
          </a:solidFill>
          <a:ln w="9525" algn="ctr">
            <a:solidFill>
              <a:schemeClr val="tx1"/>
            </a:solidFill>
            <a:round/>
            <a:headEnd/>
            <a:tailEnd/>
          </a:ln>
          <a:effectLst/>
          <a:extLst/>
        </p:spPr>
        <p:txBody>
          <a:bodyPr wrap="none" anchor="ctr"/>
          <a:lstStyle/>
          <a:p>
            <a:endParaRPr lang="ru-RU" dirty="0">
              <a:solidFill>
                <a:srgbClr val="000000"/>
              </a:solidFill>
              <a:latin typeface="Arial" charset="0"/>
            </a:endParaRPr>
          </a:p>
        </p:txBody>
      </p:sp>
      <p:sp>
        <p:nvSpPr>
          <p:cNvPr id="349188" name="Rectangle 4"/>
          <p:cNvSpPr>
            <a:spLocks noGrp="1" noChangeArrowheads="1"/>
          </p:cNvSpPr>
          <p:nvPr>
            <p:ph type="title"/>
          </p:nvPr>
        </p:nvSpPr>
        <p:spPr>
          <a:xfrm>
            <a:off x="927100" y="509923"/>
            <a:ext cx="2880000" cy="324000"/>
          </a:xfrm>
          <a:solidFill>
            <a:srgbClr val="FFFF00"/>
          </a:solidFill>
          <a:ln/>
        </p:spPr>
        <p:txBody>
          <a:bodyPr/>
          <a:lstStyle/>
          <a:p>
            <a:r>
              <a:rPr lang="en-US" sz="1800" b="1" dirty="0">
                <a:solidFill>
                  <a:srgbClr val="FF0000"/>
                </a:solidFill>
                <a:latin typeface="Arial" charset="0"/>
                <a:cs typeface="Arial" charset="0"/>
              </a:rPr>
              <a:t>Section</a:t>
            </a:r>
            <a:r>
              <a:rPr lang="ru-RU" altLang="ru-RU" sz="1800" dirty="0"/>
              <a:t> </a:t>
            </a:r>
            <a:r>
              <a:rPr lang="en-US" altLang="ru-RU" sz="1800" b="1" dirty="0">
                <a:solidFill>
                  <a:srgbClr val="FF0000"/>
                </a:solidFill>
              </a:rPr>
              <a:t>6</a:t>
            </a:r>
            <a:r>
              <a:rPr lang="ru-RU" altLang="ru-RU" sz="1800" dirty="0"/>
              <a:t> </a:t>
            </a:r>
            <a:r>
              <a:rPr lang="ru-RU" altLang="ru-RU" sz="1600" dirty="0">
                <a:solidFill>
                  <a:srgbClr val="FF0000"/>
                </a:solidFill>
              </a:rPr>
              <a:t>(</a:t>
            </a:r>
            <a:r>
              <a:rPr lang="en-US" altLang="ru-RU" sz="1600" dirty="0">
                <a:solidFill>
                  <a:srgbClr val="FF0000"/>
                </a:solidFill>
              </a:rPr>
              <a:t>continuation</a:t>
            </a:r>
            <a:r>
              <a:rPr lang="ru-RU" altLang="ru-RU" sz="1600" dirty="0">
                <a:solidFill>
                  <a:srgbClr val="FF0000"/>
                </a:solidFill>
              </a:rPr>
              <a:t> </a:t>
            </a:r>
            <a:r>
              <a:rPr lang="en-US" altLang="ru-RU" sz="1600" dirty="0">
                <a:solidFill>
                  <a:srgbClr val="FF0000"/>
                </a:solidFill>
              </a:rPr>
              <a:t>6</a:t>
            </a:r>
            <a:r>
              <a:rPr lang="ru-RU" altLang="ru-RU" sz="1600" dirty="0" smtClean="0">
                <a:solidFill>
                  <a:srgbClr val="FF0000"/>
                </a:solidFill>
              </a:rPr>
              <a:t>.</a:t>
            </a:r>
            <a:r>
              <a:rPr lang="en-US" altLang="ru-RU" sz="1600" dirty="0" smtClean="0">
                <a:solidFill>
                  <a:srgbClr val="FF0000"/>
                </a:solidFill>
              </a:rPr>
              <a:t>3</a:t>
            </a:r>
            <a:r>
              <a:rPr lang="ru-RU" altLang="ru-RU" sz="1600" dirty="0" smtClean="0">
                <a:solidFill>
                  <a:srgbClr val="FF0000"/>
                </a:solidFill>
              </a:rPr>
              <a:t>)</a:t>
            </a:r>
            <a:endParaRPr lang="ru-RU" altLang="ru-RU" sz="1600" dirty="0"/>
          </a:p>
        </p:txBody>
      </p:sp>
      <p:sp>
        <p:nvSpPr>
          <p:cNvPr id="349217" name="Text Box 33"/>
          <p:cNvSpPr txBox="1">
            <a:spLocks noChangeArrowheads="1"/>
          </p:cNvSpPr>
          <p:nvPr/>
        </p:nvSpPr>
        <p:spPr bwMode="auto">
          <a:xfrm>
            <a:off x="85725" y="844550"/>
            <a:ext cx="8734425"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Composition of  Rotation and  Translation.</a:t>
            </a:r>
            <a:r>
              <a:rPr lang="ru-RU" altLang="ru-RU" sz="1000" dirty="0" smtClean="0">
                <a:solidFill>
                  <a:srgbClr val="000000"/>
                </a:solidFill>
              </a:rPr>
              <a:t> </a:t>
            </a:r>
            <a:r>
              <a:rPr lang="en-US" altLang="ru-RU" sz="1000" dirty="0" smtClean="0">
                <a:solidFill>
                  <a:srgbClr val="000000"/>
                </a:solidFill>
              </a:rPr>
              <a:t>Let </a:t>
            </a:r>
            <a:r>
              <a:rPr lang="en-US" altLang="ru-RU" sz="1000" dirty="0">
                <a:solidFill>
                  <a:srgbClr val="000000"/>
                </a:solidFill>
              </a:rPr>
              <a:t>the body be in the rotational motion with the </a:t>
            </a:r>
            <a:r>
              <a:rPr lang="en-US" altLang="ru-RU" sz="1000" dirty="0" smtClean="0">
                <a:solidFill>
                  <a:srgbClr val="000000"/>
                </a:solidFill>
              </a:rPr>
              <a:t>angular velocity </a:t>
            </a:r>
            <a:r>
              <a:rPr lang="el-GR" altLang="ru-RU" sz="1200" b="1" i="1" dirty="0" smtClean="0">
                <a:solidFill>
                  <a:srgbClr val="000000"/>
                </a:solidFill>
                <a:latin typeface="Times New Roman" pitchFamily="18" charset="0"/>
                <a:ea typeface="Arial Unicode MS" pitchFamily="34" charset="-128"/>
                <a:cs typeface="Times New Roman" pitchFamily="18" charset="0"/>
              </a:rPr>
              <a:t>ω</a:t>
            </a:r>
            <a:r>
              <a:rPr lang="en-US" altLang="ru-RU" sz="1000" dirty="0" smtClean="0">
                <a:solidFill>
                  <a:srgbClr val="000000"/>
                </a:solidFill>
              </a:rPr>
              <a:t> </a:t>
            </a:r>
            <a:r>
              <a:rPr lang="en-US" altLang="ru-RU" sz="1000" dirty="0">
                <a:solidFill>
                  <a:srgbClr val="000000"/>
                </a:solidFill>
              </a:rPr>
              <a:t>and translational motion with </a:t>
            </a:r>
            <a:r>
              <a:rPr lang="en-US" altLang="ru-RU" sz="1000" dirty="0" smtClean="0">
                <a:solidFill>
                  <a:srgbClr val="000000"/>
                </a:solidFill>
              </a:rPr>
              <a:t>the velocity </a:t>
            </a:r>
            <a:r>
              <a:rPr lang="en-US" altLang="ru-RU" sz="1400" b="1" i="1" dirty="0" smtClean="0">
                <a:solidFill>
                  <a:srgbClr val="000000"/>
                </a:solidFill>
                <a:latin typeface="Times New Roman" pitchFamily="18" charset="0"/>
                <a:cs typeface="Times New Roman" pitchFamily="18" charset="0"/>
              </a:rPr>
              <a:t>v</a:t>
            </a:r>
            <a:r>
              <a:rPr lang="en-US" altLang="ru-RU" sz="1400" dirty="0">
                <a:solidFill>
                  <a:srgbClr val="000000"/>
                </a:solidFill>
              </a:rPr>
              <a:t>. </a:t>
            </a:r>
            <a:r>
              <a:rPr lang="en-US" altLang="ru-RU" sz="1000" dirty="0">
                <a:solidFill>
                  <a:srgbClr val="000000"/>
                </a:solidFill>
              </a:rPr>
              <a:t>The angle </a:t>
            </a:r>
            <a:r>
              <a:rPr lang="ru-RU" altLang="ru-RU" sz="1200" i="1" dirty="0" smtClean="0">
                <a:solidFill>
                  <a:srgbClr val="000000"/>
                </a:solidFill>
                <a:sym typeface="Symbol" pitchFamily="18" charset="2"/>
              </a:rPr>
              <a:t></a:t>
            </a:r>
            <a:r>
              <a:rPr lang="en-US" altLang="ru-RU" sz="1000" dirty="0" smtClean="0">
                <a:solidFill>
                  <a:srgbClr val="000000"/>
                </a:solidFill>
              </a:rPr>
              <a:t> </a:t>
            </a:r>
            <a:r>
              <a:rPr lang="en-US" altLang="ru-RU" sz="1000" dirty="0">
                <a:solidFill>
                  <a:srgbClr val="000000"/>
                </a:solidFill>
              </a:rPr>
              <a:t>between the angular velocity and translational velocity is arbitrary</a:t>
            </a:r>
            <a:r>
              <a:rPr lang="en-US" altLang="ru-RU" sz="1000" dirty="0" smtClean="0">
                <a:solidFill>
                  <a:srgbClr val="000000"/>
                </a:solidFill>
              </a:rPr>
              <a:t>.</a:t>
            </a:r>
            <a:r>
              <a:rPr lang="ru-RU" altLang="ru-RU" sz="1000" dirty="0" smtClean="0">
                <a:solidFill>
                  <a:srgbClr val="000000"/>
                </a:solidFill>
              </a:rPr>
              <a:t> </a:t>
            </a:r>
            <a:endParaRPr lang="ru-RU" altLang="ru-RU" sz="1000" dirty="0">
              <a:solidFill>
                <a:srgbClr val="000000"/>
              </a:solidFill>
              <a:sym typeface="Symbol" pitchFamily="18" charset="2"/>
            </a:endParaRPr>
          </a:p>
        </p:txBody>
      </p:sp>
      <p:sp>
        <p:nvSpPr>
          <p:cNvPr id="349266" name="Line 82"/>
          <p:cNvSpPr>
            <a:spLocks noChangeShapeType="1"/>
          </p:cNvSpPr>
          <p:nvPr/>
        </p:nvSpPr>
        <p:spPr bwMode="auto">
          <a:xfrm>
            <a:off x="460375" y="2028825"/>
            <a:ext cx="0" cy="6032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268" name="Line 84"/>
          <p:cNvSpPr>
            <a:spLocks noChangeShapeType="1"/>
          </p:cNvSpPr>
          <p:nvPr/>
        </p:nvSpPr>
        <p:spPr bwMode="auto">
          <a:xfrm>
            <a:off x="762000" y="1339850"/>
            <a:ext cx="15875" cy="223520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272" name="AutoShape 88"/>
          <p:cNvSpPr>
            <a:spLocks noChangeArrowheads="1"/>
          </p:cNvSpPr>
          <p:nvPr/>
        </p:nvSpPr>
        <p:spPr bwMode="auto">
          <a:xfrm rot="-5400000">
            <a:off x="307975" y="1985963"/>
            <a:ext cx="923925" cy="123825"/>
          </a:xfrm>
          <a:prstGeom prst="rightArrow">
            <a:avLst>
              <a:gd name="adj1" fmla="val 50000"/>
              <a:gd name="adj2" fmla="val 18653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9273" name="Object 89"/>
          <p:cNvGraphicFramePr>
            <a:graphicFrameLocks noChangeAspect="1"/>
          </p:cNvGraphicFramePr>
          <p:nvPr/>
        </p:nvGraphicFramePr>
        <p:xfrm>
          <a:off x="858838" y="1458913"/>
          <a:ext cx="165100" cy="165100"/>
        </p:xfrm>
        <a:graphic>
          <a:graphicData uri="http://schemas.openxmlformats.org/presentationml/2006/ole">
            <mc:AlternateContent xmlns:mc="http://schemas.openxmlformats.org/markup-compatibility/2006">
              <mc:Choice xmlns:v="urn:schemas-microsoft-com:vml" Requires="v">
                <p:oleObj spid="_x0000_s1400769" name="Формула" r:id="rId3" imgW="164880" imgH="164880" progId="Equation.3">
                  <p:embed/>
                </p:oleObj>
              </mc:Choice>
              <mc:Fallback>
                <p:oleObj name="Формула" r:id="rId3" imgW="164880" imgH="1648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8838" y="1458913"/>
                        <a:ext cx="1651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275" name="Object 91"/>
          <p:cNvGraphicFramePr>
            <a:graphicFrameLocks noChangeAspect="1"/>
          </p:cNvGraphicFramePr>
          <p:nvPr/>
        </p:nvGraphicFramePr>
        <p:xfrm>
          <a:off x="271463" y="1852613"/>
          <a:ext cx="127000" cy="165100"/>
        </p:xfrm>
        <a:graphic>
          <a:graphicData uri="http://schemas.openxmlformats.org/presentationml/2006/ole">
            <mc:AlternateContent xmlns:mc="http://schemas.openxmlformats.org/markup-compatibility/2006">
              <mc:Choice xmlns:v="urn:schemas-microsoft-com:vml" Requires="v">
                <p:oleObj spid="_x0000_s1400770" name="Формула" r:id="rId5" imgW="126720" imgH="164880" progId="Equation.3">
                  <p:embed/>
                </p:oleObj>
              </mc:Choice>
              <mc:Fallback>
                <p:oleObj name="Формула" r:id="rId5" imgW="126720" imgH="1648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1463" y="1852613"/>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269" name="AutoShape 85"/>
          <p:cNvSpPr>
            <a:spLocks noChangeArrowheads="1"/>
          </p:cNvSpPr>
          <p:nvPr/>
        </p:nvSpPr>
        <p:spPr bwMode="auto">
          <a:xfrm rot="-1699984">
            <a:off x="539750" y="1955800"/>
            <a:ext cx="138113" cy="614363"/>
          </a:xfrm>
          <a:prstGeom prst="upArrow">
            <a:avLst>
              <a:gd name="adj1" fmla="val 50000"/>
              <a:gd name="adj2" fmla="val 111207"/>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77" name="Text Box 93"/>
          <p:cNvSpPr txBox="1">
            <a:spLocks noChangeArrowheads="1"/>
          </p:cNvSpPr>
          <p:nvPr/>
        </p:nvSpPr>
        <p:spPr bwMode="auto">
          <a:xfrm>
            <a:off x="1992313" y="1295400"/>
            <a:ext cx="722665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Decompose the vector of the translational velocity on </a:t>
            </a:r>
            <a:r>
              <a:rPr lang="en-US" altLang="ru-RU" sz="1000" dirty="0" smtClean="0">
                <a:solidFill>
                  <a:srgbClr val="000000"/>
                </a:solidFill>
                <a:latin typeface="Arial" charset="0"/>
              </a:rPr>
              <a:t>the two </a:t>
            </a:r>
            <a:r>
              <a:rPr lang="en-US" altLang="ru-RU" sz="1000" dirty="0">
                <a:solidFill>
                  <a:srgbClr val="000000"/>
                </a:solidFill>
                <a:latin typeface="Arial" charset="0"/>
              </a:rPr>
              <a:t>mutually perpendicular vectors such that one coincides with the </a:t>
            </a:r>
          </a:p>
          <a:p>
            <a:r>
              <a:rPr lang="en-US" altLang="ru-RU" sz="1000" dirty="0">
                <a:solidFill>
                  <a:srgbClr val="000000"/>
                </a:solidFill>
                <a:latin typeface="Arial" charset="0"/>
              </a:rPr>
              <a:t>angular velocity</a:t>
            </a:r>
            <a:endParaRPr lang="ru-RU" altLang="ru-RU" sz="1000" dirty="0">
              <a:solidFill>
                <a:srgbClr val="000000"/>
              </a:solidFill>
              <a:latin typeface="Arial" charset="0"/>
            </a:endParaRPr>
          </a:p>
        </p:txBody>
      </p:sp>
      <p:graphicFrame>
        <p:nvGraphicFramePr>
          <p:cNvPr id="349278" name="Object 94"/>
          <p:cNvGraphicFramePr>
            <a:graphicFrameLocks noChangeAspect="1"/>
          </p:cNvGraphicFramePr>
          <p:nvPr>
            <p:extLst>
              <p:ext uri="{D42A27DB-BD31-4B8C-83A1-F6EECF244321}">
                <p14:modId xmlns:p14="http://schemas.microsoft.com/office/powerpoint/2010/main" val="4091340905"/>
              </p:ext>
            </p:extLst>
          </p:nvPr>
        </p:nvGraphicFramePr>
        <p:xfrm>
          <a:off x="3208338" y="1497533"/>
          <a:ext cx="769263" cy="252000"/>
        </p:xfrm>
        <a:graphic>
          <a:graphicData uri="http://schemas.openxmlformats.org/presentationml/2006/ole">
            <mc:AlternateContent xmlns:mc="http://schemas.openxmlformats.org/markup-compatibility/2006">
              <mc:Choice xmlns:v="urn:schemas-microsoft-com:vml" Requires="v">
                <p:oleObj spid="_x0000_s1400771" name="Формула" r:id="rId7" imgW="736560" imgH="241200" progId="Equation.3">
                  <p:embed/>
                </p:oleObj>
              </mc:Choice>
              <mc:Fallback>
                <p:oleObj name="Формула" r:id="rId7" imgW="736560" imgH="2412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08338" y="1497533"/>
                        <a:ext cx="769263"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279" name="AutoShape 95"/>
          <p:cNvSpPr>
            <a:spLocks noChangeArrowheads="1"/>
          </p:cNvSpPr>
          <p:nvPr/>
        </p:nvSpPr>
        <p:spPr bwMode="auto">
          <a:xfrm rot="-11823846">
            <a:off x="431800" y="2525713"/>
            <a:ext cx="358775" cy="120650"/>
          </a:xfrm>
          <a:prstGeom prst="rightArrow">
            <a:avLst>
              <a:gd name="adj1" fmla="val 50000"/>
              <a:gd name="adj2" fmla="val 74342"/>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80" name="Text Box 96"/>
          <p:cNvSpPr txBox="1">
            <a:spLocks noChangeArrowheads="1"/>
          </p:cNvSpPr>
          <p:nvPr/>
        </p:nvSpPr>
        <p:spPr bwMode="auto">
          <a:xfrm>
            <a:off x="733425" y="2347913"/>
            <a:ext cx="28257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O</a:t>
            </a:r>
            <a:endParaRPr lang="ru-RU" altLang="ru-RU" sz="1000" i="1" dirty="0">
              <a:solidFill>
                <a:srgbClr val="000000"/>
              </a:solidFill>
              <a:latin typeface="Times New Roman" pitchFamily="18" charset="0"/>
              <a:cs typeface="Times New Roman" pitchFamily="18" charset="0"/>
            </a:endParaRPr>
          </a:p>
        </p:txBody>
      </p:sp>
      <p:sp>
        <p:nvSpPr>
          <p:cNvPr id="349281" name="AutoShape 97"/>
          <p:cNvSpPr>
            <a:spLocks noChangeArrowheads="1"/>
          </p:cNvSpPr>
          <p:nvPr/>
        </p:nvSpPr>
        <p:spPr bwMode="auto">
          <a:xfrm rot="-1699984">
            <a:off x="541338" y="1957388"/>
            <a:ext cx="138112" cy="614362"/>
          </a:xfrm>
          <a:prstGeom prst="upArrow">
            <a:avLst>
              <a:gd name="adj1" fmla="val 50000"/>
              <a:gd name="adj2" fmla="val 111207"/>
            </a:avLst>
          </a:prstGeom>
          <a:noFill/>
          <a:ln w="9525" algn="ctr">
            <a:solidFill>
              <a:srgbClr val="FF3300"/>
            </a:solidFill>
            <a:miter lim="800000"/>
            <a:headEnd/>
            <a:tailEnd/>
          </a:ln>
          <a:effectLst/>
          <a:extLst>
            <a:ext uri="{909E8E84-426E-40DD-AFC4-6F175D3DCCD1}">
              <a14:hiddenFill xmlns:a14="http://schemas.microsoft.com/office/drawing/2010/main">
                <a:solidFill>
                  <a:srgbClr val="FF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83" name="Line 99"/>
          <p:cNvSpPr>
            <a:spLocks noChangeShapeType="1"/>
          </p:cNvSpPr>
          <p:nvPr/>
        </p:nvSpPr>
        <p:spPr bwMode="auto">
          <a:xfrm flipH="1">
            <a:off x="473075" y="1898650"/>
            <a:ext cx="295275" cy="889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49284" name="Object 100"/>
          <p:cNvGraphicFramePr>
            <a:graphicFrameLocks noChangeAspect="1"/>
          </p:cNvGraphicFramePr>
          <p:nvPr/>
        </p:nvGraphicFramePr>
        <p:xfrm>
          <a:off x="866775" y="1806575"/>
          <a:ext cx="177800" cy="215900"/>
        </p:xfrm>
        <a:graphic>
          <a:graphicData uri="http://schemas.openxmlformats.org/presentationml/2006/ole">
            <mc:AlternateContent xmlns:mc="http://schemas.openxmlformats.org/markup-compatibility/2006">
              <mc:Choice xmlns:v="urn:schemas-microsoft-com:vml" Requires="v">
                <p:oleObj spid="_x0000_s1400772" name="Формула" r:id="rId9" imgW="177480" imgH="215640" progId="Equation.3">
                  <p:embed/>
                </p:oleObj>
              </mc:Choice>
              <mc:Fallback>
                <p:oleObj name="Формула" r:id="rId9" imgW="17748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66775" y="1806575"/>
                        <a:ext cx="1778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285" name="Object 101"/>
          <p:cNvGraphicFramePr>
            <a:graphicFrameLocks noChangeAspect="1"/>
          </p:cNvGraphicFramePr>
          <p:nvPr/>
        </p:nvGraphicFramePr>
        <p:xfrm>
          <a:off x="285750" y="2578100"/>
          <a:ext cx="152400" cy="215900"/>
        </p:xfrm>
        <a:graphic>
          <a:graphicData uri="http://schemas.openxmlformats.org/presentationml/2006/ole">
            <mc:AlternateContent xmlns:mc="http://schemas.openxmlformats.org/markup-compatibility/2006">
              <mc:Choice xmlns:v="urn:schemas-microsoft-com:vml" Requires="v">
                <p:oleObj spid="_x0000_s1400773" name="Формула" r:id="rId11" imgW="152280" imgH="215640" progId="Equation.3">
                  <p:embed/>
                </p:oleObj>
              </mc:Choice>
              <mc:Fallback>
                <p:oleObj name="Формула" r:id="rId11" imgW="152280" imgH="21564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5750" y="2578100"/>
                        <a:ext cx="1524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286" name="Text Box 102"/>
          <p:cNvSpPr txBox="1">
            <a:spLocks noChangeArrowheads="1"/>
          </p:cNvSpPr>
          <p:nvPr/>
        </p:nvSpPr>
        <p:spPr bwMode="auto">
          <a:xfrm>
            <a:off x="1971675" y="1731963"/>
            <a:ext cx="3852337"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solidFill>
                  <a:srgbClr val="000000"/>
                </a:solidFill>
                <a:latin typeface="Arial" charset="0"/>
              </a:rPr>
              <a:t>The velocity vector </a:t>
            </a:r>
            <a:r>
              <a:rPr lang="en-US" altLang="ru-RU" sz="1200" b="1" i="1" dirty="0" smtClean="0">
                <a:solidFill>
                  <a:srgbClr val="000000"/>
                </a:solidFill>
                <a:latin typeface="Times New Roman" pitchFamily="18" charset="0"/>
                <a:cs typeface="Times New Roman" pitchFamily="18" charset="0"/>
              </a:rPr>
              <a:t>v</a:t>
            </a:r>
            <a:r>
              <a:rPr lang="en-US" altLang="ru-RU" sz="1200" baseline="-25000" dirty="0" smtClean="0">
                <a:solidFill>
                  <a:srgbClr val="000000"/>
                </a:solidFill>
                <a:latin typeface="Times New Roman" pitchFamily="18" charset="0"/>
                <a:cs typeface="Times New Roman" pitchFamily="18" charset="0"/>
              </a:rPr>
              <a:t>1 </a:t>
            </a:r>
            <a:r>
              <a:rPr lang="en-US" altLang="ru-RU" sz="1000" dirty="0" smtClean="0">
                <a:solidFill>
                  <a:srgbClr val="000000"/>
                </a:solidFill>
                <a:latin typeface="Arial" charset="0"/>
              </a:rPr>
              <a:t>is </a:t>
            </a:r>
            <a:r>
              <a:rPr lang="en-US" altLang="ru-RU" sz="1000" dirty="0">
                <a:solidFill>
                  <a:srgbClr val="000000"/>
                </a:solidFill>
                <a:latin typeface="Arial" charset="0"/>
              </a:rPr>
              <a:t>represented as a couple of rotations</a:t>
            </a:r>
          </a:p>
          <a:p>
            <a:pPr algn="just"/>
            <a:r>
              <a:rPr lang="en-US" altLang="ru-RU" sz="1000" dirty="0">
                <a:solidFill>
                  <a:srgbClr val="000000"/>
                </a:solidFill>
                <a:latin typeface="Arial" charset="0"/>
              </a:rPr>
              <a:t>with the angular </a:t>
            </a:r>
            <a:r>
              <a:rPr lang="en-US" altLang="ru-RU" sz="1000" dirty="0" smtClean="0">
                <a:solidFill>
                  <a:srgbClr val="000000"/>
                </a:solidFill>
                <a:latin typeface="Arial" charset="0"/>
              </a:rPr>
              <a:t>velocities </a:t>
            </a:r>
            <a:r>
              <a:rPr lang="en-US" altLang="ru-RU" sz="1000" dirty="0">
                <a:solidFill>
                  <a:srgbClr val="000000"/>
                </a:solidFill>
                <a:latin typeface="Arial" charset="0"/>
              </a:rPr>
              <a:t>equal to a given angular </a:t>
            </a:r>
            <a:r>
              <a:rPr lang="en-US" altLang="ru-RU" sz="1000" dirty="0" smtClean="0">
                <a:solidFill>
                  <a:srgbClr val="000000"/>
                </a:solidFill>
                <a:latin typeface="Arial" charset="0"/>
              </a:rPr>
              <a:t>velocity of the</a:t>
            </a:r>
            <a:endParaRPr lang="en-US" altLang="ru-RU" sz="1000" dirty="0">
              <a:solidFill>
                <a:srgbClr val="000000"/>
              </a:solidFill>
              <a:latin typeface="Arial" charset="0"/>
            </a:endParaRPr>
          </a:p>
          <a:p>
            <a:pPr algn="just"/>
            <a:r>
              <a:rPr lang="en-US" altLang="ru-RU" sz="1000" dirty="0">
                <a:solidFill>
                  <a:srgbClr val="000000"/>
                </a:solidFill>
                <a:latin typeface="Arial" charset="0"/>
              </a:rPr>
              <a:t>rotational motion</a:t>
            </a:r>
            <a:r>
              <a:rPr lang="ru-RU" altLang="ru-RU" sz="1000" dirty="0" smtClean="0">
                <a:solidFill>
                  <a:srgbClr val="000000"/>
                </a:solidFill>
                <a:latin typeface="Arial" charset="0"/>
              </a:rPr>
              <a:t> </a:t>
            </a:r>
            <a:endParaRPr lang="en-US" altLang="ru-RU" sz="1000" dirty="0">
              <a:solidFill>
                <a:srgbClr val="000000"/>
              </a:solidFill>
              <a:latin typeface="Arial" charset="0"/>
            </a:endParaRPr>
          </a:p>
          <a:p>
            <a:endParaRPr lang="en-US" altLang="ru-RU" sz="1000" dirty="0">
              <a:solidFill>
                <a:srgbClr val="000000"/>
              </a:solidFill>
              <a:latin typeface="Arial" charset="0"/>
            </a:endParaRPr>
          </a:p>
        </p:txBody>
      </p:sp>
      <p:graphicFrame>
        <p:nvGraphicFramePr>
          <p:cNvPr id="349287" name="Object 103"/>
          <p:cNvGraphicFramePr>
            <a:graphicFrameLocks noChangeAspect="1"/>
          </p:cNvGraphicFramePr>
          <p:nvPr>
            <p:extLst>
              <p:ext uri="{D42A27DB-BD31-4B8C-83A1-F6EECF244321}">
                <p14:modId xmlns:p14="http://schemas.microsoft.com/office/powerpoint/2010/main" val="2396127782"/>
              </p:ext>
            </p:extLst>
          </p:nvPr>
        </p:nvGraphicFramePr>
        <p:xfrm>
          <a:off x="3143250" y="2127250"/>
          <a:ext cx="1763713" cy="238125"/>
        </p:xfrm>
        <a:graphic>
          <a:graphicData uri="http://schemas.openxmlformats.org/presentationml/2006/ole">
            <mc:AlternateContent xmlns:mc="http://schemas.openxmlformats.org/markup-compatibility/2006">
              <mc:Choice xmlns:v="urn:schemas-microsoft-com:vml" Requires="v">
                <p:oleObj spid="_x0000_s1400774" name="Equation" r:id="rId13" imgW="1688760" imgH="228600" progId="Equation.DSMT4">
                  <p:embed/>
                </p:oleObj>
              </mc:Choice>
              <mc:Fallback>
                <p:oleObj name="Equation" r:id="rId13" imgW="1688760" imgH="228600" progId="Equation.DSMT4">
                  <p:embed/>
                  <p:pic>
                    <p:nvPicPr>
                      <p:cNvPr id="0" name=""/>
                      <p:cNvPicPr>
                        <a:picLocks noChangeAspect="1" noChangeArrowheads="1"/>
                      </p:cNvPicPr>
                      <p:nvPr/>
                    </p:nvPicPr>
                    <p:blipFill>
                      <a:blip r:embed="rId14"/>
                      <a:srcRect/>
                      <a:stretch>
                        <a:fillRect/>
                      </a:stretch>
                    </p:blipFill>
                    <p:spPr bwMode="auto">
                      <a:xfrm>
                        <a:off x="3143250" y="2127250"/>
                        <a:ext cx="1763713" cy="23812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288" name="Object 104"/>
          <p:cNvGraphicFramePr>
            <a:graphicFrameLocks noChangeAspect="1"/>
          </p:cNvGraphicFramePr>
          <p:nvPr>
            <p:extLst>
              <p:ext uri="{D42A27DB-BD31-4B8C-83A1-F6EECF244321}">
                <p14:modId xmlns:p14="http://schemas.microsoft.com/office/powerpoint/2010/main" val="3440508347"/>
              </p:ext>
            </p:extLst>
          </p:nvPr>
        </p:nvGraphicFramePr>
        <p:xfrm>
          <a:off x="6376757" y="2025419"/>
          <a:ext cx="1226323" cy="432000"/>
        </p:xfrm>
        <a:graphic>
          <a:graphicData uri="http://schemas.openxmlformats.org/presentationml/2006/ole">
            <mc:AlternateContent xmlns:mc="http://schemas.openxmlformats.org/markup-compatibility/2006">
              <mc:Choice xmlns:v="urn:schemas-microsoft-com:vml" Requires="v">
                <p:oleObj spid="_x0000_s1400775" name="Equation" r:id="rId15" imgW="1117440" imgH="393480" progId="Equation.DSMT4">
                  <p:embed/>
                </p:oleObj>
              </mc:Choice>
              <mc:Fallback>
                <p:oleObj name="Equation" r:id="rId15" imgW="1117440" imgH="393480" progId="Equation.DSMT4">
                  <p:embed/>
                  <p:pic>
                    <p:nvPicPr>
                      <p:cNvPr id="0" name=""/>
                      <p:cNvPicPr>
                        <a:picLocks noChangeAspect="1" noChangeArrowheads="1"/>
                      </p:cNvPicPr>
                      <p:nvPr/>
                    </p:nvPicPr>
                    <p:blipFill>
                      <a:blip r:embed="rId16"/>
                      <a:srcRect/>
                      <a:stretch>
                        <a:fillRect/>
                      </a:stretch>
                    </p:blipFill>
                    <p:spPr bwMode="auto">
                      <a:xfrm>
                        <a:off x="6376757" y="2025419"/>
                        <a:ext cx="1226323" cy="432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289" name="Line 105"/>
          <p:cNvSpPr>
            <a:spLocks noChangeShapeType="1"/>
          </p:cNvSpPr>
          <p:nvPr/>
        </p:nvSpPr>
        <p:spPr bwMode="auto">
          <a:xfrm>
            <a:off x="771525" y="2543175"/>
            <a:ext cx="87630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290" name="Text Box 106"/>
          <p:cNvSpPr txBox="1">
            <a:spLocks noChangeArrowheads="1"/>
          </p:cNvSpPr>
          <p:nvPr/>
        </p:nvSpPr>
        <p:spPr bwMode="auto">
          <a:xfrm>
            <a:off x="1341438" y="2336800"/>
            <a:ext cx="26321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A</a:t>
            </a:r>
            <a:endParaRPr lang="ru-RU" altLang="ru-RU" sz="1000" i="1" dirty="0">
              <a:solidFill>
                <a:srgbClr val="000000"/>
              </a:solidFill>
              <a:latin typeface="Times New Roman" pitchFamily="18" charset="0"/>
              <a:cs typeface="Times New Roman" pitchFamily="18" charset="0"/>
            </a:endParaRPr>
          </a:p>
        </p:txBody>
      </p:sp>
      <p:sp>
        <p:nvSpPr>
          <p:cNvPr id="349291" name="AutoShape 107"/>
          <p:cNvSpPr>
            <a:spLocks noChangeArrowheads="1"/>
          </p:cNvSpPr>
          <p:nvPr/>
        </p:nvSpPr>
        <p:spPr bwMode="auto">
          <a:xfrm rot="-5400000">
            <a:off x="1173163" y="2012950"/>
            <a:ext cx="923925" cy="123825"/>
          </a:xfrm>
          <a:prstGeom prst="rightArrow">
            <a:avLst>
              <a:gd name="adj1" fmla="val 50000"/>
              <a:gd name="adj2" fmla="val 18653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92" name="AutoShape 108"/>
          <p:cNvSpPr>
            <a:spLocks noChangeArrowheads="1"/>
          </p:cNvSpPr>
          <p:nvPr/>
        </p:nvSpPr>
        <p:spPr bwMode="auto">
          <a:xfrm rot="5400000" flipV="1">
            <a:off x="314325" y="2935288"/>
            <a:ext cx="923925" cy="123825"/>
          </a:xfrm>
          <a:prstGeom prst="rightArrow">
            <a:avLst>
              <a:gd name="adj1" fmla="val 50000"/>
              <a:gd name="adj2" fmla="val 18653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9293" name="Object 109"/>
          <p:cNvGraphicFramePr>
            <a:graphicFrameLocks noChangeAspect="1"/>
          </p:cNvGraphicFramePr>
          <p:nvPr/>
        </p:nvGraphicFramePr>
        <p:xfrm>
          <a:off x="1435100" y="1422400"/>
          <a:ext cx="190500" cy="215900"/>
        </p:xfrm>
        <a:graphic>
          <a:graphicData uri="http://schemas.openxmlformats.org/presentationml/2006/ole">
            <mc:AlternateContent xmlns:mc="http://schemas.openxmlformats.org/markup-compatibility/2006">
              <mc:Choice xmlns:v="urn:schemas-microsoft-com:vml" Requires="v">
                <p:oleObj spid="_x0000_s1400776" name="Формула" r:id="rId17" imgW="190440" imgH="215640" progId="Equation.3">
                  <p:embed/>
                </p:oleObj>
              </mc:Choice>
              <mc:Fallback>
                <p:oleObj name="Формула" r:id="rId17" imgW="19044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435100" y="1422400"/>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294" name="Object 110"/>
          <p:cNvGraphicFramePr>
            <a:graphicFrameLocks noChangeAspect="1"/>
          </p:cNvGraphicFramePr>
          <p:nvPr/>
        </p:nvGraphicFramePr>
        <p:xfrm>
          <a:off x="852488" y="3135313"/>
          <a:ext cx="190500" cy="215900"/>
        </p:xfrm>
        <a:graphic>
          <a:graphicData uri="http://schemas.openxmlformats.org/presentationml/2006/ole">
            <mc:AlternateContent xmlns:mc="http://schemas.openxmlformats.org/markup-compatibility/2006">
              <mc:Choice xmlns:v="urn:schemas-microsoft-com:vml" Requires="v">
                <p:oleObj spid="_x0000_s1400777" name="Формула" r:id="rId19" imgW="190440" imgH="215640" progId="Equation.3">
                  <p:embed/>
                </p:oleObj>
              </mc:Choice>
              <mc:Fallback>
                <p:oleObj name="Формула" r:id="rId19" imgW="19044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52488" y="3135313"/>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295" name="AutoShape 111"/>
          <p:cNvSpPr>
            <a:spLocks noChangeArrowheads="1"/>
          </p:cNvSpPr>
          <p:nvPr/>
        </p:nvSpPr>
        <p:spPr bwMode="auto">
          <a:xfrm rot="-11823846">
            <a:off x="430213" y="2524125"/>
            <a:ext cx="358775" cy="120650"/>
          </a:xfrm>
          <a:prstGeom prst="rightArrow">
            <a:avLst>
              <a:gd name="adj1" fmla="val 50000"/>
              <a:gd name="adj2" fmla="val 74342"/>
            </a:avLst>
          </a:prstGeom>
          <a:noFill/>
          <a:ln w="9525" algn="ctr">
            <a:solidFill>
              <a:srgbClr val="FF3300"/>
            </a:solidFill>
            <a:miter lim="800000"/>
            <a:headEnd/>
            <a:tailEnd/>
          </a:ln>
          <a:effectLst/>
          <a:extLst>
            <a:ext uri="{909E8E84-426E-40DD-AFC4-6F175D3DCCD1}">
              <a14:hiddenFill xmlns:a14="http://schemas.microsoft.com/office/drawing/2010/main">
                <a:solidFill>
                  <a:srgbClr val="FF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98" name="Text Box 114"/>
          <p:cNvSpPr txBox="1">
            <a:spLocks noChangeArrowheads="1"/>
          </p:cNvSpPr>
          <p:nvPr/>
        </p:nvSpPr>
        <p:spPr bwMode="auto">
          <a:xfrm>
            <a:off x="1979612" y="2416175"/>
            <a:ext cx="6840537" cy="44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latin typeface="Arial" charset="0"/>
              </a:rPr>
              <a:t>Transport the vector of the </a:t>
            </a:r>
            <a:r>
              <a:rPr lang="en-US" altLang="ru-RU" sz="1000" dirty="0" smtClean="0">
                <a:solidFill>
                  <a:srgbClr val="000000"/>
                </a:solidFill>
                <a:latin typeface="Arial" charset="0"/>
              </a:rPr>
              <a:t>translational velocity </a:t>
            </a:r>
            <a:r>
              <a:rPr lang="en-US" altLang="ru-RU" sz="1200" b="1" i="1" dirty="0">
                <a:solidFill>
                  <a:srgbClr val="000000"/>
                </a:solidFill>
                <a:latin typeface="Times New Roman" pitchFamily="18" charset="0"/>
                <a:cs typeface="Times New Roman" pitchFamily="18" charset="0"/>
              </a:rPr>
              <a:t>v*</a:t>
            </a:r>
            <a:r>
              <a:rPr lang="en-US" altLang="ru-RU" sz="1000" dirty="0">
                <a:solidFill>
                  <a:srgbClr val="000000"/>
                </a:solidFill>
                <a:latin typeface="Arial" charset="0"/>
              </a:rPr>
              <a:t>, as a free vector, to the point </a:t>
            </a:r>
            <a:r>
              <a:rPr lang="en-US" altLang="ru-RU" sz="1100" i="1" dirty="0">
                <a:solidFill>
                  <a:srgbClr val="000000"/>
                </a:solidFill>
                <a:latin typeface="Times New Roman" pitchFamily="18" charset="0"/>
                <a:cs typeface="Times New Roman" pitchFamily="18" charset="0"/>
              </a:rPr>
              <a:t>A</a:t>
            </a:r>
            <a:r>
              <a:rPr lang="en-US" altLang="ru-RU" sz="1000" dirty="0">
                <a:solidFill>
                  <a:srgbClr val="000000"/>
                </a:solidFill>
                <a:latin typeface="Arial" charset="0"/>
              </a:rPr>
              <a:t>. Two vectors of </a:t>
            </a:r>
            <a:r>
              <a:rPr lang="en-US" altLang="ru-RU" sz="1000" dirty="0" smtClean="0">
                <a:solidFill>
                  <a:srgbClr val="000000"/>
                </a:solidFill>
                <a:latin typeface="Arial" charset="0"/>
              </a:rPr>
              <a:t>the  angular </a:t>
            </a:r>
            <a:r>
              <a:rPr lang="en-US" altLang="ru-RU" sz="1000" dirty="0">
                <a:solidFill>
                  <a:srgbClr val="000000"/>
                </a:solidFill>
                <a:latin typeface="Arial" charset="0"/>
              </a:rPr>
              <a:t>velocities, shown at the point </a:t>
            </a:r>
            <a:r>
              <a:rPr lang="en-US" altLang="ru-RU" sz="1100" i="1" dirty="0">
                <a:solidFill>
                  <a:srgbClr val="000000"/>
                </a:solidFill>
                <a:latin typeface="Times New Roman" pitchFamily="18" charset="0"/>
                <a:cs typeface="Times New Roman" pitchFamily="18" charset="0"/>
              </a:rPr>
              <a:t>O</a:t>
            </a:r>
            <a:r>
              <a:rPr lang="en-US" altLang="ru-RU" sz="1000" dirty="0">
                <a:solidFill>
                  <a:srgbClr val="000000"/>
                </a:solidFill>
                <a:latin typeface="Arial" charset="0"/>
              </a:rPr>
              <a:t>, can be removed, since they are equal in magnitude and oppositely  directed </a:t>
            </a:r>
            <a:endParaRPr lang="ru-RU" altLang="ru-RU" sz="1000" dirty="0">
              <a:solidFill>
                <a:srgbClr val="000000"/>
              </a:solidFill>
              <a:latin typeface="Arial" charset="0"/>
            </a:endParaRPr>
          </a:p>
        </p:txBody>
      </p:sp>
      <p:graphicFrame>
        <p:nvGraphicFramePr>
          <p:cNvPr id="349299" name="Object 115"/>
          <p:cNvGraphicFramePr>
            <a:graphicFrameLocks noChangeAspect="1"/>
          </p:cNvGraphicFramePr>
          <p:nvPr>
            <p:extLst>
              <p:ext uri="{D42A27DB-BD31-4B8C-83A1-F6EECF244321}">
                <p14:modId xmlns:p14="http://schemas.microsoft.com/office/powerpoint/2010/main" val="4075373275"/>
              </p:ext>
            </p:extLst>
          </p:nvPr>
        </p:nvGraphicFramePr>
        <p:xfrm>
          <a:off x="4326649" y="2774296"/>
          <a:ext cx="1554000" cy="252000"/>
        </p:xfrm>
        <a:graphic>
          <a:graphicData uri="http://schemas.openxmlformats.org/presentationml/2006/ole">
            <mc:AlternateContent xmlns:mc="http://schemas.openxmlformats.org/markup-compatibility/2006">
              <mc:Choice xmlns:v="urn:schemas-microsoft-com:vml" Requires="v">
                <p:oleObj spid="_x0000_s1400778" name="Equation" r:id="rId20" imgW="1409400" imgH="228600" progId="Equation.DSMT4">
                  <p:embed/>
                </p:oleObj>
              </mc:Choice>
              <mc:Fallback>
                <p:oleObj name="Equation" r:id="rId20" imgW="1409400" imgH="228600" progId="Equation.DSMT4">
                  <p:embed/>
                  <p:pic>
                    <p:nvPicPr>
                      <p:cNvPr id="0" name=""/>
                      <p:cNvPicPr>
                        <a:picLocks noChangeAspect="1" noChangeArrowheads="1"/>
                      </p:cNvPicPr>
                      <p:nvPr/>
                    </p:nvPicPr>
                    <p:blipFill>
                      <a:blip r:embed="rId21"/>
                      <a:srcRect/>
                      <a:stretch>
                        <a:fillRect/>
                      </a:stretch>
                    </p:blipFill>
                    <p:spPr bwMode="auto">
                      <a:xfrm>
                        <a:off x="4326649" y="2774296"/>
                        <a:ext cx="1554000" cy="252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00" name="AutoShape 116"/>
          <p:cNvSpPr>
            <a:spLocks noChangeArrowheads="1"/>
          </p:cNvSpPr>
          <p:nvPr/>
        </p:nvSpPr>
        <p:spPr bwMode="auto">
          <a:xfrm rot="16200000">
            <a:off x="449263" y="2157413"/>
            <a:ext cx="638175" cy="142875"/>
          </a:xfrm>
          <a:prstGeom prst="rightArrow">
            <a:avLst>
              <a:gd name="adj1" fmla="val 50000"/>
              <a:gd name="adj2" fmla="val 111667"/>
            </a:avLst>
          </a:prstGeom>
          <a:noFill/>
          <a:ln w="9525" algn="ctr">
            <a:solidFill>
              <a:srgbClr val="FF3300"/>
            </a:solidFill>
            <a:miter lim="800000"/>
            <a:headEnd/>
            <a:tailEnd/>
          </a:ln>
          <a:effectLst/>
          <a:extLst>
            <a:ext uri="{909E8E84-426E-40DD-AFC4-6F175D3DCCD1}">
              <a14:hiddenFill xmlns:a14="http://schemas.microsoft.com/office/drawing/2010/main">
                <a:solidFill>
                  <a:srgbClr val="FF3300"/>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01" name="AutoShape 117"/>
          <p:cNvSpPr>
            <a:spLocks noChangeArrowheads="1"/>
          </p:cNvSpPr>
          <p:nvPr/>
        </p:nvSpPr>
        <p:spPr bwMode="auto">
          <a:xfrm rot="-5400000">
            <a:off x="309563" y="1978025"/>
            <a:ext cx="923925" cy="123825"/>
          </a:xfrm>
          <a:prstGeom prst="rightArrow">
            <a:avLst>
              <a:gd name="adj1" fmla="val 50000"/>
              <a:gd name="adj2" fmla="val 186538"/>
            </a:avLst>
          </a:prstGeom>
          <a:noFill/>
          <a:ln w="9525" algn="ctr">
            <a:solidFill>
              <a:srgbClr val="0000FF"/>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02" name="AutoShape 118"/>
          <p:cNvSpPr>
            <a:spLocks noChangeArrowheads="1"/>
          </p:cNvSpPr>
          <p:nvPr/>
        </p:nvSpPr>
        <p:spPr bwMode="auto">
          <a:xfrm rot="5400000" flipV="1">
            <a:off x="312738" y="2936875"/>
            <a:ext cx="923925" cy="123825"/>
          </a:xfrm>
          <a:prstGeom prst="rightArrow">
            <a:avLst>
              <a:gd name="adj1" fmla="val 50000"/>
              <a:gd name="adj2" fmla="val 186538"/>
            </a:avLst>
          </a:prstGeom>
          <a:noFill/>
          <a:ln w="9525" algn="ctr">
            <a:solidFill>
              <a:srgbClr val="0000FF"/>
            </a:solidFill>
            <a:miter lim="800000"/>
            <a:headEnd/>
            <a:tailEnd/>
          </a:ln>
          <a:effectLst/>
          <a:extLst>
            <a:ext uri="{909E8E84-426E-40DD-AFC4-6F175D3DCCD1}">
              <a14:hiddenFill xmlns:a14="http://schemas.microsoft.com/office/drawing/2010/main">
                <a:solidFill>
                  <a:srgbClr val="0000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282" name="AutoShape 98"/>
          <p:cNvSpPr>
            <a:spLocks noChangeArrowheads="1"/>
          </p:cNvSpPr>
          <p:nvPr/>
        </p:nvSpPr>
        <p:spPr bwMode="auto">
          <a:xfrm rot="16200000">
            <a:off x="454025" y="2152650"/>
            <a:ext cx="638175" cy="142875"/>
          </a:xfrm>
          <a:prstGeom prst="rightArrow">
            <a:avLst>
              <a:gd name="adj1" fmla="val 50000"/>
              <a:gd name="adj2" fmla="val 111667"/>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9303" name="Object 119"/>
          <p:cNvGraphicFramePr>
            <a:graphicFrameLocks noChangeAspect="1"/>
          </p:cNvGraphicFramePr>
          <p:nvPr/>
        </p:nvGraphicFramePr>
        <p:xfrm>
          <a:off x="1722438" y="1757363"/>
          <a:ext cx="177800" cy="215900"/>
        </p:xfrm>
        <a:graphic>
          <a:graphicData uri="http://schemas.openxmlformats.org/presentationml/2006/ole">
            <mc:AlternateContent xmlns:mc="http://schemas.openxmlformats.org/markup-compatibility/2006">
              <mc:Choice xmlns:v="urn:schemas-microsoft-com:vml" Requires="v">
                <p:oleObj spid="_x0000_s1400779" name="Формула" r:id="rId22" imgW="177480" imgH="215640" progId="Equation.3">
                  <p:embed/>
                </p:oleObj>
              </mc:Choice>
              <mc:Fallback>
                <p:oleObj name="Формула" r:id="rId22" imgW="177480" imgH="21564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722438" y="1757363"/>
                        <a:ext cx="1778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04" name="Text Box 120"/>
          <p:cNvSpPr txBox="1">
            <a:spLocks noChangeArrowheads="1"/>
          </p:cNvSpPr>
          <p:nvPr/>
        </p:nvSpPr>
        <p:spPr bwMode="auto">
          <a:xfrm>
            <a:off x="6091237" y="1511100"/>
            <a:ext cx="2871788" cy="8771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latin typeface="Arial" charset="0"/>
              </a:rPr>
              <a:t>The distance </a:t>
            </a:r>
            <a:r>
              <a:rPr lang="en-US" altLang="ru-RU" sz="1100" i="1" dirty="0">
                <a:solidFill>
                  <a:srgbClr val="000000"/>
                </a:solidFill>
                <a:latin typeface="Times New Roman" pitchFamily="18" charset="0"/>
                <a:cs typeface="Times New Roman" pitchFamily="18" charset="0"/>
              </a:rPr>
              <a:t>OA</a:t>
            </a:r>
            <a:r>
              <a:rPr lang="en-US" altLang="ru-RU" sz="1000" dirty="0">
                <a:solidFill>
                  <a:srgbClr val="000000"/>
                </a:solidFill>
                <a:latin typeface="Arial" charset="0"/>
              </a:rPr>
              <a:t> is </a:t>
            </a:r>
            <a:r>
              <a:rPr lang="en-US" altLang="ru-RU" sz="1000" dirty="0" smtClean="0">
                <a:solidFill>
                  <a:srgbClr val="000000"/>
                </a:solidFill>
                <a:latin typeface="Arial" charset="0"/>
              </a:rPr>
              <a:t>defined from the </a:t>
            </a:r>
            <a:r>
              <a:rPr lang="en-US" altLang="ru-RU" sz="1000" dirty="0">
                <a:solidFill>
                  <a:srgbClr val="000000"/>
                </a:solidFill>
                <a:latin typeface="Arial" charset="0"/>
              </a:rPr>
              <a:t>equality </a:t>
            </a:r>
            <a:r>
              <a:rPr lang="en-US" altLang="ru-RU" sz="1000" dirty="0" smtClean="0">
                <a:solidFill>
                  <a:srgbClr val="000000"/>
                </a:solidFill>
                <a:latin typeface="Arial" charset="0"/>
              </a:rPr>
              <a:t>of the  velocity and the moment </a:t>
            </a:r>
            <a:r>
              <a:rPr lang="en-US" altLang="ru-RU" sz="1000" dirty="0">
                <a:solidFill>
                  <a:srgbClr val="000000"/>
                </a:solidFill>
                <a:latin typeface="Arial" charset="0"/>
              </a:rPr>
              <a:t>of </a:t>
            </a:r>
            <a:r>
              <a:rPr lang="en-US" altLang="ru-RU" sz="1000" dirty="0" smtClean="0">
                <a:solidFill>
                  <a:srgbClr val="000000"/>
                </a:solidFill>
                <a:latin typeface="Arial" charset="0"/>
              </a:rPr>
              <a:t>the couple </a:t>
            </a:r>
            <a:r>
              <a:rPr lang="en-US" altLang="ru-RU" sz="1000" dirty="0">
                <a:solidFill>
                  <a:srgbClr val="000000"/>
                </a:solidFill>
                <a:latin typeface="Arial" charset="0"/>
              </a:rPr>
              <a:t>of </a:t>
            </a:r>
            <a:r>
              <a:rPr lang="en-US" altLang="ru-RU" sz="1000" dirty="0" smtClean="0">
                <a:solidFill>
                  <a:srgbClr val="000000"/>
                </a:solidFill>
                <a:latin typeface="Arial" charset="0"/>
              </a:rPr>
              <a:t>rotations</a:t>
            </a:r>
            <a:endParaRPr lang="en-US" altLang="ru-RU" sz="1000" dirty="0">
              <a:solidFill>
                <a:srgbClr val="000000"/>
              </a:solidFill>
              <a:latin typeface="Arial" charset="0"/>
            </a:endParaRPr>
          </a:p>
          <a:p>
            <a:endParaRPr lang="ru-RU" altLang="ru-RU" dirty="0">
              <a:solidFill>
                <a:srgbClr val="000000"/>
              </a:solidFill>
              <a:latin typeface="Arial" charset="0"/>
            </a:endParaRPr>
          </a:p>
        </p:txBody>
      </p:sp>
      <p:sp>
        <p:nvSpPr>
          <p:cNvPr id="349305" name="Text Box 121"/>
          <p:cNvSpPr txBox="1">
            <a:spLocks noChangeArrowheads="1"/>
          </p:cNvSpPr>
          <p:nvPr/>
        </p:nvSpPr>
        <p:spPr bwMode="auto">
          <a:xfrm>
            <a:off x="1971675" y="2979738"/>
            <a:ext cx="6789940" cy="8156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ea typeface="Arial Unicode MS" pitchFamily="34" charset="-128"/>
                <a:cs typeface="Arial" panose="020B0604020202020204" pitchFamily="34" charset="0"/>
              </a:rPr>
              <a:t>Thus, we have obtained a </a:t>
            </a:r>
            <a:r>
              <a:rPr lang="en-US" altLang="ru-RU" sz="1000" dirty="0" smtClean="0">
                <a:solidFill>
                  <a:srgbClr val="000000"/>
                </a:solidFill>
                <a:ea typeface="Arial Unicode MS" pitchFamily="34" charset="-128"/>
                <a:cs typeface="Arial" panose="020B0604020202020204" pitchFamily="34" charset="0"/>
              </a:rPr>
              <a:t>rotation with the </a:t>
            </a:r>
            <a:r>
              <a:rPr lang="en-US" altLang="ru-RU" sz="1000" dirty="0">
                <a:solidFill>
                  <a:srgbClr val="000000"/>
                </a:solidFill>
                <a:ea typeface="Arial Unicode MS" pitchFamily="34" charset="-128"/>
                <a:cs typeface="Arial" panose="020B0604020202020204" pitchFamily="34" charset="0"/>
              </a:rPr>
              <a:t>angular velocity </a:t>
            </a:r>
            <a:r>
              <a:rPr lang="el-GR" altLang="ru-RU" sz="1200" b="1" i="1" dirty="0" smtClean="0">
                <a:solidFill>
                  <a:srgbClr val="000000"/>
                </a:solidFill>
                <a:latin typeface="Times New Roman" pitchFamily="18" charset="0"/>
                <a:ea typeface="Arial Unicode MS" pitchFamily="34" charset="-128"/>
                <a:cs typeface="Times New Roman" pitchFamily="18" charset="0"/>
              </a:rPr>
              <a:t>ω</a:t>
            </a:r>
            <a:r>
              <a:rPr lang="en-US" altLang="ru-RU" sz="1000" dirty="0" smtClean="0">
                <a:solidFill>
                  <a:srgbClr val="000000"/>
                </a:solidFill>
                <a:ea typeface="Arial Unicode MS" pitchFamily="34" charset="-128"/>
                <a:cs typeface="Arial" panose="020B0604020202020204" pitchFamily="34" charset="0"/>
              </a:rPr>
              <a:t> </a:t>
            </a:r>
            <a:r>
              <a:rPr lang="en-US" altLang="ru-RU" sz="1000" dirty="0">
                <a:solidFill>
                  <a:srgbClr val="000000"/>
                </a:solidFill>
                <a:ea typeface="Arial Unicode MS" pitchFamily="34" charset="-128"/>
                <a:cs typeface="Arial" panose="020B0604020202020204" pitchFamily="34" charset="0"/>
              </a:rPr>
              <a:t>about an axis passing through the point </a:t>
            </a:r>
            <a:r>
              <a:rPr lang="en-US" altLang="ru-RU" sz="1100" i="1" dirty="0" smtClean="0">
                <a:solidFill>
                  <a:srgbClr val="000000"/>
                </a:solidFill>
                <a:latin typeface="Times New Roman" pitchFamily="18" charset="0"/>
                <a:ea typeface="Arial Unicode MS" pitchFamily="34" charset="-128"/>
                <a:cs typeface="Times New Roman" pitchFamily="18" charset="0"/>
              </a:rPr>
              <a:t>A</a:t>
            </a:r>
            <a:r>
              <a:rPr lang="en-US" altLang="ru-RU" sz="1100" dirty="0" smtClean="0">
                <a:solidFill>
                  <a:srgbClr val="000000"/>
                </a:solidFill>
                <a:latin typeface="Times New Roman" pitchFamily="18" charset="0"/>
                <a:ea typeface="Arial Unicode MS" pitchFamily="34" charset="-128"/>
                <a:cs typeface="Times New Roman" pitchFamily="18" charset="0"/>
              </a:rPr>
              <a:t>,</a:t>
            </a:r>
            <a:r>
              <a:rPr lang="en-US" altLang="ru-RU" sz="1000" dirty="0" smtClean="0">
                <a:solidFill>
                  <a:srgbClr val="000000"/>
                </a:solidFill>
                <a:ea typeface="Arial Unicode MS" pitchFamily="34" charset="-128"/>
                <a:cs typeface="Arial" panose="020B0604020202020204" pitchFamily="34" charset="0"/>
              </a:rPr>
              <a:t> and the translational motion with the velocity </a:t>
            </a:r>
            <a:r>
              <a:rPr lang="en-US" altLang="ru-RU" sz="1400" b="1" i="1" dirty="0" smtClean="0">
                <a:solidFill>
                  <a:srgbClr val="000000"/>
                </a:solidFill>
                <a:latin typeface="Times New Roman" pitchFamily="18" charset="0"/>
                <a:cs typeface="Times New Roman" pitchFamily="18" charset="0"/>
              </a:rPr>
              <a:t>v</a:t>
            </a:r>
            <a:r>
              <a:rPr lang="ru-RU" altLang="ru-RU" sz="1400" b="1" i="1" dirty="0">
                <a:solidFill>
                  <a:srgbClr val="000000"/>
                </a:solidFill>
                <a:latin typeface="Times New Roman" pitchFamily="18" charset="0"/>
                <a:cs typeface="Times New Roman" pitchFamily="18" charset="0"/>
              </a:rPr>
              <a:t>*</a:t>
            </a:r>
            <a:r>
              <a:rPr lang="ru-RU" altLang="ru-RU" sz="1200" dirty="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Such a combination can not be </a:t>
            </a:r>
            <a:r>
              <a:rPr lang="en-US" altLang="ru-RU" sz="1000" dirty="0" smtClean="0">
                <a:solidFill>
                  <a:srgbClr val="000000"/>
                </a:solidFill>
                <a:latin typeface="Arial" charset="0"/>
              </a:rPr>
              <a:t>simplified. It represents a </a:t>
            </a:r>
            <a:r>
              <a:rPr lang="en-US" altLang="ru-RU" sz="1000" b="1" dirty="0">
                <a:solidFill>
                  <a:schemeClr val="accent5">
                    <a:lumMod val="25000"/>
                  </a:schemeClr>
                </a:solidFill>
                <a:latin typeface="Arial" charset="0"/>
              </a:rPr>
              <a:t>kinematic </a:t>
            </a:r>
            <a:r>
              <a:rPr lang="en-US" altLang="ru-RU" sz="1000" b="1" dirty="0" smtClean="0">
                <a:solidFill>
                  <a:schemeClr val="accent5">
                    <a:lumMod val="25000"/>
                  </a:schemeClr>
                </a:solidFill>
                <a:latin typeface="Arial" charset="0"/>
              </a:rPr>
              <a:t>screw </a:t>
            </a:r>
            <a:r>
              <a:rPr lang="en-US" altLang="ru-RU" sz="1000" dirty="0" smtClean="0">
                <a:solidFill>
                  <a:srgbClr val="000000"/>
                </a:solidFill>
                <a:latin typeface="Arial" charset="0"/>
              </a:rPr>
              <a:t>(a </a:t>
            </a:r>
            <a:r>
              <a:rPr lang="en-US" altLang="ru-RU" sz="1000" b="1" dirty="0" smtClean="0">
                <a:solidFill>
                  <a:schemeClr val="accent5">
                    <a:lumMod val="25000"/>
                  </a:schemeClr>
                </a:solidFill>
                <a:latin typeface="Arial" charset="0"/>
              </a:rPr>
              <a:t>screw</a:t>
            </a:r>
            <a:r>
              <a:rPr lang="en-US" altLang="ru-RU" sz="1000" dirty="0" smtClean="0">
                <a:solidFill>
                  <a:srgbClr val="000000"/>
                </a:solidFill>
                <a:latin typeface="Arial" charset="0"/>
              </a:rPr>
              <a:t> </a:t>
            </a:r>
            <a:r>
              <a:rPr lang="en-US" altLang="ru-RU" sz="1000" dirty="0">
                <a:solidFill>
                  <a:srgbClr val="000000"/>
                </a:solidFill>
                <a:latin typeface="Arial" charset="0"/>
              </a:rPr>
              <a:t>motion of a rigid </a:t>
            </a:r>
            <a:r>
              <a:rPr lang="en-US" altLang="ru-RU" sz="1000" dirty="0" smtClean="0">
                <a:solidFill>
                  <a:srgbClr val="000000"/>
                </a:solidFill>
                <a:latin typeface="Arial" charset="0"/>
              </a:rPr>
              <a:t>body). </a:t>
            </a:r>
            <a:r>
              <a:rPr lang="en-US" altLang="ru-RU" sz="1000" dirty="0">
                <a:solidFill>
                  <a:srgbClr val="000000"/>
                </a:solidFill>
                <a:latin typeface="Arial" charset="0"/>
              </a:rPr>
              <a:t>The axis passing through the point </a:t>
            </a:r>
            <a:r>
              <a:rPr lang="en-US" altLang="ru-RU" sz="1100" i="1" dirty="0">
                <a:solidFill>
                  <a:srgbClr val="000000"/>
                </a:solidFill>
                <a:latin typeface="Times New Roman" pitchFamily="18" charset="0"/>
                <a:cs typeface="Times New Roman" pitchFamily="18" charset="0"/>
              </a:rPr>
              <a:t>A</a:t>
            </a:r>
            <a:r>
              <a:rPr lang="en-US" altLang="ru-RU" sz="1000" dirty="0">
                <a:solidFill>
                  <a:srgbClr val="000000"/>
                </a:solidFill>
                <a:latin typeface="Arial" charset="0"/>
              </a:rPr>
              <a:t> along the angular </a:t>
            </a:r>
            <a:r>
              <a:rPr lang="en-US" altLang="ru-RU" sz="1000" dirty="0" smtClean="0">
                <a:solidFill>
                  <a:srgbClr val="000000"/>
                </a:solidFill>
                <a:latin typeface="Arial" charset="0"/>
              </a:rPr>
              <a:t>velocity </a:t>
            </a:r>
            <a:r>
              <a:rPr lang="en-US" altLang="ru-RU" sz="1000" dirty="0">
                <a:solidFill>
                  <a:srgbClr val="000000"/>
                </a:solidFill>
                <a:latin typeface="Arial" charset="0"/>
              </a:rPr>
              <a:t>is called an  </a:t>
            </a:r>
            <a:r>
              <a:rPr lang="en-US" altLang="ru-RU" sz="1000" b="1" dirty="0">
                <a:solidFill>
                  <a:schemeClr val="accent5">
                    <a:lumMod val="25000"/>
                  </a:schemeClr>
                </a:solidFill>
                <a:latin typeface="Arial" charset="0"/>
              </a:rPr>
              <a:t>instantaneous screw axis.</a:t>
            </a:r>
            <a:endParaRPr lang="ru-RU" altLang="ru-RU" sz="1000" b="1" dirty="0">
              <a:solidFill>
                <a:schemeClr val="accent5">
                  <a:lumMod val="25000"/>
                </a:schemeClr>
              </a:solidFill>
              <a:latin typeface="Arial" charset="0"/>
            </a:endParaRPr>
          </a:p>
        </p:txBody>
      </p:sp>
      <p:sp>
        <p:nvSpPr>
          <p:cNvPr id="349306" name="Line 122"/>
          <p:cNvSpPr>
            <a:spLocks noChangeShapeType="1"/>
          </p:cNvSpPr>
          <p:nvPr/>
        </p:nvSpPr>
        <p:spPr bwMode="auto">
          <a:xfrm flipV="1">
            <a:off x="1628775" y="1295400"/>
            <a:ext cx="0" cy="22288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307" name="Text Box 123"/>
          <p:cNvSpPr txBox="1">
            <a:spLocks noChangeArrowheads="1"/>
          </p:cNvSpPr>
          <p:nvPr/>
        </p:nvSpPr>
        <p:spPr bwMode="auto">
          <a:xfrm>
            <a:off x="228600" y="3700463"/>
            <a:ext cx="8734425"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charset="0"/>
              </a:defRPr>
            </a:lvl1pPr>
            <a:lvl2pPr marL="800100" indent="-342900">
              <a:defRPr>
                <a:solidFill>
                  <a:schemeClr val="tx1"/>
                </a:solidFill>
                <a:latin typeface="Arial" charset="0"/>
              </a:defRPr>
            </a:lvl2pPr>
            <a:lvl3pPr marL="1257300" indent="-342900">
              <a:defRPr>
                <a:solidFill>
                  <a:schemeClr val="tx1"/>
                </a:solidFill>
                <a:latin typeface="Arial" charset="0"/>
              </a:defRPr>
            </a:lvl3pPr>
            <a:lvl4pPr marL="1714500" indent="-342900">
              <a:defRPr>
                <a:solidFill>
                  <a:schemeClr val="tx1"/>
                </a:solidFill>
                <a:latin typeface="Arial" charset="0"/>
              </a:defRPr>
            </a:lvl4pPr>
            <a:lvl5pPr marL="2171700" indent="-342900">
              <a:defRPr>
                <a:solidFill>
                  <a:schemeClr val="tx1"/>
                </a:solidFill>
                <a:latin typeface="Arial" charset="0"/>
              </a:defRPr>
            </a:lvl5pPr>
            <a:lvl6pPr marL="2628900" indent="-342900" fontAlgn="base">
              <a:spcBef>
                <a:spcPct val="0"/>
              </a:spcBef>
              <a:spcAft>
                <a:spcPct val="0"/>
              </a:spcAft>
              <a:defRPr>
                <a:solidFill>
                  <a:schemeClr val="tx1"/>
                </a:solidFill>
                <a:latin typeface="Arial" charset="0"/>
              </a:defRPr>
            </a:lvl6pPr>
            <a:lvl7pPr marL="3086100" indent="-342900" fontAlgn="base">
              <a:spcBef>
                <a:spcPct val="0"/>
              </a:spcBef>
              <a:spcAft>
                <a:spcPct val="0"/>
              </a:spcAft>
              <a:defRPr>
                <a:solidFill>
                  <a:schemeClr val="tx1"/>
                </a:solidFill>
                <a:latin typeface="Arial" charset="0"/>
              </a:defRPr>
            </a:lvl7pPr>
            <a:lvl8pPr marL="3543300" indent="-342900" fontAlgn="base">
              <a:spcBef>
                <a:spcPct val="0"/>
              </a:spcBef>
              <a:spcAft>
                <a:spcPct val="0"/>
              </a:spcAft>
              <a:defRPr>
                <a:solidFill>
                  <a:schemeClr val="tx1"/>
                </a:solidFill>
                <a:latin typeface="Arial" charset="0"/>
              </a:defRPr>
            </a:lvl8pPr>
            <a:lvl9pPr marL="4000500" indent="-342900" fontAlgn="base">
              <a:spcBef>
                <a:spcPct val="0"/>
              </a:spcBef>
              <a:spcAft>
                <a:spcPct val="0"/>
              </a:spcAft>
              <a:defRPr>
                <a:solidFill>
                  <a:schemeClr val="tx1"/>
                </a:solidFill>
                <a:latin typeface="Arial" charset="0"/>
              </a:defRPr>
            </a:lvl9pPr>
          </a:lstStyle>
          <a:p>
            <a:r>
              <a:rPr lang="ru-RU" altLang="ru-RU" sz="1000" b="1" dirty="0">
                <a:solidFill>
                  <a:srgbClr val="00007D"/>
                </a:solidFill>
                <a:cs typeface="Arial" charset="0"/>
              </a:rPr>
              <a:t>■</a:t>
            </a:r>
            <a:r>
              <a:rPr lang="ru-RU" altLang="ru-RU" sz="1000" b="1" dirty="0">
                <a:solidFill>
                  <a:srgbClr val="FF3300"/>
                </a:solidFill>
              </a:rPr>
              <a:t>       </a:t>
            </a:r>
            <a:r>
              <a:rPr lang="en-US" altLang="ru-RU" sz="1000" b="1" dirty="0" smtClean="0">
                <a:solidFill>
                  <a:srgbClr val="FF3300"/>
                </a:solidFill>
              </a:rPr>
              <a:t>Velocity of the Point of a Body in a  Screw Motion.</a:t>
            </a:r>
            <a:r>
              <a:rPr lang="ru-RU" altLang="ru-RU" sz="1000" b="1" dirty="0" smtClean="0">
                <a:solidFill>
                  <a:srgbClr val="FF3300"/>
                </a:solidFill>
              </a:rPr>
              <a:t> </a:t>
            </a:r>
            <a:r>
              <a:rPr lang="en-US" altLang="ru-RU" sz="1000" dirty="0">
                <a:solidFill>
                  <a:srgbClr val="000000"/>
                </a:solidFill>
              </a:rPr>
              <a:t>Let the body </a:t>
            </a:r>
            <a:r>
              <a:rPr lang="en-US" altLang="ru-RU" sz="1000" dirty="0" smtClean="0">
                <a:solidFill>
                  <a:srgbClr val="000000"/>
                </a:solidFill>
              </a:rPr>
              <a:t>be </a:t>
            </a:r>
            <a:r>
              <a:rPr lang="en-US" altLang="ru-RU" sz="1000" dirty="0">
                <a:solidFill>
                  <a:srgbClr val="000000"/>
                </a:solidFill>
              </a:rPr>
              <a:t>involved in the rotational motion with an angular velocity </a:t>
            </a:r>
            <a:r>
              <a:rPr lang="el-GR" altLang="ru-RU" sz="1200" b="1" i="1" dirty="0">
                <a:solidFill>
                  <a:srgbClr val="000000"/>
                </a:solidFill>
                <a:latin typeface="Times New Roman" pitchFamily="18" charset="0"/>
                <a:ea typeface="Arial Unicode MS" pitchFamily="34" charset="-128"/>
                <a:cs typeface="Times New Roman" pitchFamily="18" charset="0"/>
              </a:rPr>
              <a:t>ω</a:t>
            </a:r>
            <a:r>
              <a:rPr lang="ru-RU" altLang="ru-RU" sz="1200" b="1" baseline="-25000" dirty="0" smtClean="0">
                <a:solidFill>
                  <a:srgbClr val="000000"/>
                </a:solidFill>
                <a:latin typeface="Times New Roman" pitchFamily="18" charset="0"/>
                <a:cs typeface="Times New Roman" pitchFamily="18" charset="0"/>
              </a:rPr>
              <a:t>1</a:t>
            </a:r>
            <a:r>
              <a:rPr lang="en-US" altLang="ru-RU" sz="1000" dirty="0" smtClean="0">
                <a:solidFill>
                  <a:srgbClr val="000000"/>
                </a:solidFill>
              </a:rPr>
              <a:t>,</a:t>
            </a:r>
            <a:endParaRPr lang="en-US" altLang="ru-RU" sz="1000" dirty="0">
              <a:solidFill>
                <a:srgbClr val="000000"/>
              </a:solidFill>
            </a:endParaRPr>
          </a:p>
          <a:p>
            <a:r>
              <a:rPr lang="en-US" altLang="ru-RU" sz="1000" dirty="0">
                <a:solidFill>
                  <a:srgbClr val="000000"/>
                </a:solidFill>
              </a:rPr>
              <a:t>which we take for the relative </a:t>
            </a:r>
            <a:r>
              <a:rPr lang="en-US" altLang="ru-RU" sz="1000" dirty="0" smtClean="0">
                <a:solidFill>
                  <a:srgbClr val="000000"/>
                </a:solidFill>
              </a:rPr>
              <a:t>motion, </a:t>
            </a:r>
            <a:r>
              <a:rPr lang="en-US" altLang="ru-RU" sz="1000" dirty="0">
                <a:solidFill>
                  <a:srgbClr val="000000"/>
                </a:solidFill>
              </a:rPr>
              <a:t>and translational motion with </a:t>
            </a:r>
            <a:r>
              <a:rPr lang="en-US" altLang="ru-RU" sz="1000" dirty="0" smtClean="0">
                <a:solidFill>
                  <a:srgbClr val="000000"/>
                </a:solidFill>
              </a:rPr>
              <a:t>the speed </a:t>
            </a:r>
            <a:r>
              <a:rPr lang="en-US" altLang="ru-RU" sz="1400" b="1" i="1" dirty="0">
                <a:solidFill>
                  <a:srgbClr val="000000"/>
                </a:solidFill>
                <a:latin typeface="Times New Roman" pitchFamily="18" charset="0"/>
                <a:cs typeface="Times New Roman" pitchFamily="18" charset="0"/>
              </a:rPr>
              <a:t>v</a:t>
            </a:r>
            <a:r>
              <a:rPr lang="ru-RU" altLang="ru-RU" sz="1400" b="1" i="1" dirty="0" smtClean="0">
                <a:solidFill>
                  <a:srgbClr val="000000"/>
                </a:solidFill>
                <a:latin typeface="Times New Roman" pitchFamily="18" charset="0"/>
                <a:cs typeface="Times New Roman" pitchFamily="18" charset="0"/>
              </a:rPr>
              <a:t>*</a:t>
            </a:r>
            <a:r>
              <a:rPr lang="en-US" altLang="ru-RU" sz="1000" dirty="0" smtClean="0">
                <a:solidFill>
                  <a:srgbClr val="000000"/>
                </a:solidFill>
              </a:rPr>
              <a:t>, </a:t>
            </a:r>
            <a:r>
              <a:rPr lang="en-US" altLang="ru-RU" sz="1000" dirty="0">
                <a:solidFill>
                  <a:srgbClr val="000000"/>
                </a:solidFill>
              </a:rPr>
              <a:t>which is taken </a:t>
            </a:r>
            <a:r>
              <a:rPr lang="en-US" altLang="ru-RU" sz="1000" dirty="0" smtClean="0">
                <a:solidFill>
                  <a:srgbClr val="000000"/>
                </a:solidFill>
              </a:rPr>
              <a:t>for the transport motion</a:t>
            </a:r>
            <a:endParaRPr lang="ru-RU" altLang="ru-RU" sz="1000" dirty="0">
              <a:solidFill>
                <a:srgbClr val="000000"/>
              </a:solidFill>
            </a:endParaRPr>
          </a:p>
        </p:txBody>
      </p:sp>
      <p:sp>
        <p:nvSpPr>
          <p:cNvPr id="349308" name="AutoShape 124"/>
          <p:cNvSpPr>
            <a:spLocks noChangeArrowheads="1"/>
          </p:cNvSpPr>
          <p:nvPr/>
        </p:nvSpPr>
        <p:spPr bwMode="auto">
          <a:xfrm rot="-5400000">
            <a:off x="371475" y="5564188"/>
            <a:ext cx="923925" cy="123825"/>
          </a:xfrm>
          <a:prstGeom prst="rightArrow">
            <a:avLst>
              <a:gd name="adj1" fmla="val 50000"/>
              <a:gd name="adj2" fmla="val 186538"/>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09" name="AutoShape 125"/>
          <p:cNvSpPr>
            <a:spLocks noChangeArrowheads="1"/>
          </p:cNvSpPr>
          <p:nvPr/>
        </p:nvSpPr>
        <p:spPr bwMode="auto">
          <a:xfrm rot="16200000">
            <a:off x="519113" y="5675313"/>
            <a:ext cx="638175" cy="142875"/>
          </a:xfrm>
          <a:prstGeom prst="rightArrow">
            <a:avLst>
              <a:gd name="adj1" fmla="val 50000"/>
              <a:gd name="adj2" fmla="val 111667"/>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11" name="Line 127"/>
          <p:cNvSpPr>
            <a:spLocks noChangeShapeType="1"/>
          </p:cNvSpPr>
          <p:nvPr/>
        </p:nvSpPr>
        <p:spPr bwMode="auto">
          <a:xfrm flipV="1">
            <a:off x="836613" y="4294188"/>
            <a:ext cx="0" cy="22288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49312" name="Object 128"/>
          <p:cNvGraphicFramePr>
            <a:graphicFrameLocks noChangeAspect="1"/>
          </p:cNvGraphicFramePr>
          <p:nvPr/>
        </p:nvGraphicFramePr>
        <p:xfrm>
          <a:off x="566738" y="5011738"/>
          <a:ext cx="190500" cy="215900"/>
        </p:xfrm>
        <a:graphic>
          <a:graphicData uri="http://schemas.openxmlformats.org/presentationml/2006/ole">
            <mc:AlternateContent xmlns:mc="http://schemas.openxmlformats.org/markup-compatibility/2006">
              <mc:Choice xmlns:v="urn:schemas-microsoft-com:vml" Requires="v">
                <p:oleObj spid="_x0000_s1400780" name="Формула" r:id="rId23" imgW="190440" imgH="215640" progId="Equation.3">
                  <p:embed/>
                </p:oleObj>
              </mc:Choice>
              <mc:Fallback>
                <p:oleObj name="Формула" r:id="rId23" imgW="190440" imgH="215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66738" y="5011738"/>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13" name="Object 129"/>
          <p:cNvGraphicFramePr>
            <a:graphicFrameLocks noChangeAspect="1"/>
          </p:cNvGraphicFramePr>
          <p:nvPr>
            <p:extLst>
              <p:ext uri="{D42A27DB-BD31-4B8C-83A1-F6EECF244321}">
                <p14:modId xmlns:p14="http://schemas.microsoft.com/office/powerpoint/2010/main" val="3436893614"/>
              </p:ext>
            </p:extLst>
          </p:nvPr>
        </p:nvGraphicFramePr>
        <p:xfrm>
          <a:off x="539750" y="5403850"/>
          <a:ext cx="207529" cy="252000"/>
        </p:xfrm>
        <a:graphic>
          <a:graphicData uri="http://schemas.openxmlformats.org/presentationml/2006/ole">
            <mc:AlternateContent xmlns:mc="http://schemas.openxmlformats.org/markup-compatibility/2006">
              <mc:Choice xmlns:v="urn:schemas-microsoft-com:vml" Requires="v">
                <p:oleObj spid="_x0000_s1400781" name="Формула" r:id="rId24" imgW="177480" imgH="215640" progId="Equation.3">
                  <p:embed/>
                </p:oleObj>
              </mc:Choice>
              <mc:Fallback>
                <p:oleObj name="Формула" r:id="rId24" imgW="177480" imgH="21564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539750" y="5403850"/>
                        <a:ext cx="207529"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14" name="Text Box 130"/>
          <p:cNvSpPr txBox="1">
            <a:spLocks noChangeArrowheads="1"/>
          </p:cNvSpPr>
          <p:nvPr/>
        </p:nvSpPr>
        <p:spPr bwMode="auto">
          <a:xfrm>
            <a:off x="558800" y="5964238"/>
            <a:ext cx="27924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A</a:t>
            </a:r>
            <a:endParaRPr lang="ru-RU" altLang="ru-RU" sz="1100" i="1" dirty="0">
              <a:solidFill>
                <a:srgbClr val="000000"/>
              </a:solidFill>
              <a:latin typeface="Times New Roman" pitchFamily="18" charset="0"/>
              <a:cs typeface="Times New Roman" pitchFamily="18" charset="0"/>
            </a:endParaRPr>
          </a:p>
        </p:txBody>
      </p:sp>
      <p:sp>
        <p:nvSpPr>
          <p:cNvPr id="349315" name="Oval 131"/>
          <p:cNvSpPr>
            <a:spLocks noChangeArrowheads="1"/>
          </p:cNvSpPr>
          <p:nvPr/>
        </p:nvSpPr>
        <p:spPr bwMode="auto">
          <a:xfrm>
            <a:off x="1085850" y="5010150"/>
            <a:ext cx="55563" cy="55563"/>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16" name="Line 132"/>
          <p:cNvSpPr>
            <a:spLocks noChangeShapeType="1"/>
          </p:cNvSpPr>
          <p:nvPr/>
        </p:nvSpPr>
        <p:spPr bwMode="auto">
          <a:xfrm flipV="1">
            <a:off x="838200" y="5048250"/>
            <a:ext cx="266700" cy="103822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49317" name="Object 133"/>
          <p:cNvGraphicFramePr>
            <a:graphicFrameLocks noChangeAspect="1"/>
          </p:cNvGraphicFramePr>
          <p:nvPr/>
        </p:nvGraphicFramePr>
        <p:xfrm>
          <a:off x="1035050" y="5761038"/>
          <a:ext cx="127000" cy="152400"/>
        </p:xfrm>
        <a:graphic>
          <a:graphicData uri="http://schemas.openxmlformats.org/presentationml/2006/ole">
            <mc:AlternateContent xmlns:mc="http://schemas.openxmlformats.org/markup-compatibility/2006">
              <mc:Choice xmlns:v="urn:schemas-microsoft-com:vml" Requires="v">
                <p:oleObj spid="_x0000_s1400782" name="Формула" r:id="rId26" imgW="126720" imgH="152280" progId="Equation.3">
                  <p:embed/>
                </p:oleObj>
              </mc:Choice>
              <mc:Fallback>
                <p:oleObj name="Формула" r:id="rId26" imgW="126720" imgH="15228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035050" y="5761038"/>
                        <a:ext cx="127000" cy="152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18" name="Text Box 134"/>
          <p:cNvSpPr txBox="1">
            <a:spLocks noChangeArrowheads="1"/>
          </p:cNvSpPr>
          <p:nvPr/>
        </p:nvSpPr>
        <p:spPr bwMode="auto">
          <a:xfrm>
            <a:off x="1138238" y="4876800"/>
            <a:ext cx="3097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M</a:t>
            </a:r>
            <a:endParaRPr lang="ru-RU" altLang="ru-RU" sz="1100" i="1" dirty="0">
              <a:solidFill>
                <a:srgbClr val="000000"/>
              </a:solidFill>
              <a:latin typeface="Times New Roman" pitchFamily="18" charset="0"/>
              <a:cs typeface="Times New Roman" pitchFamily="18" charset="0"/>
            </a:endParaRPr>
          </a:p>
        </p:txBody>
      </p:sp>
      <p:graphicFrame>
        <p:nvGraphicFramePr>
          <p:cNvPr id="349322" name="Object 138"/>
          <p:cNvGraphicFramePr>
            <a:graphicFrameLocks noChangeAspect="1"/>
          </p:cNvGraphicFramePr>
          <p:nvPr>
            <p:extLst>
              <p:ext uri="{D42A27DB-BD31-4B8C-83A1-F6EECF244321}">
                <p14:modId xmlns:p14="http://schemas.microsoft.com/office/powerpoint/2010/main" val="2059922210"/>
              </p:ext>
            </p:extLst>
          </p:nvPr>
        </p:nvGraphicFramePr>
        <p:xfrm>
          <a:off x="2454274" y="4138391"/>
          <a:ext cx="637412" cy="252000"/>
        </p:xfrm>
        <a:graphic>
          <a:graphicData uri="http://schemas.openxmlformats.org/presentationml/2006/ole">
            <mc:AlternateContent xmlns:mc="http://schemas.openxmlformats.org/markup-compatibility/2006">
              <mc:Choice xmlns:v="urn:schemas-microsoft-com:vml" Requires="v">
                <p:oleObj spid="_x0000_s1400783" name="Формула" r:id="rId28" imgW="545760" imgH="215640" progId="Equation.3">
                  <p:embed/>
                </p:oleObj>
              </mc:Choice>
              <mc:Fallback>
                <p:oleObj name="Формула" r:id="rId28" imgW="545760" imgH="2156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2454274" y="4138391"/>
                        <a:ext cx="637412"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23" name="Object 139"/>
          <p:cNvGraphicFramePr>
            <a:graphicFrameLocks noChangeAspect="1"/>
          </p:cNvGraphicFramePr>
          <p:nvPr>
            <p:extLst>
              <p:ext uri="{D42A27DB-BD31-4B8C-83A1-F6EECF244321}">
                <p14:modId xmlns:p14="http://schemas.microsoft.com/office/powerpoint/2010/main" val="1115897297"/>
              </p:ext>
            </p:extLst>
          </p:nvPr>
        </p:nvGraphicFramePr>
        <p:xfrm>
          <a:off x="1647825" y="4136952"/>
          <a:ext cx="782526" cy="252000"/>
        </p:xfrm>
        <a:graphic>
          <a:graphicData uri="http://schemas.openxmlformats.org/presentationml/2006/ole">
            <mc:AlternateContent xmlns:mc="http://schemas.openxmlformats.org/markup-compatibility/2006">
              <mc:Choice xmlns:v="urn:schemas-microsoft-com:vml" Requires="v">
                <p:oleObj spid="_x0000_s1400784" name="Equation" r:id="rId30" imgW="749160" imgH="241200" progId="Equation.DSMT4">
                  <p:embed/>
                </p:oleObj>
              </mc:Choice>
              <mc:Fallback>
                <p:oleObj name="Equation" r:id="rId30" imgW="749160" imgH="241200" progId="Equation.DSMT4">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1647825" y="4136952"/>
                        <a:ext cx="782526"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24" name="Text Box 140"/>
          <p:cNvSpPr txBox="1">
            <a:spLocks noChangeArrowheads="1"/>
          </p:cNvSpPr>
          <p:nvPr/>
        </p:nvSpPr>
        <p:spPr bwMode="auto">
          <a:xfrm>
            <a:off x="3106485" y="4127342"/>
            <a:ext cx="232627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latin typeface="Arial" charset="0"/>
              </a:rPr>
              <a:t>The absolute velocity of the point </a:t>
            </a:r>
            <a:r>
              <a:rPr lang="en-US" altLang="ru-RU" sz="1100" i="1" dirty="0" smtClean="0">
                <a:solidFill>
                  <a:srgbClr val="000000"/>
                </a:solidFill>
                <a:latin typeface="Times New Roman" pitchFamily="18" charset="0"/>
                <a:cs typeface="Times New Roman" pitchFamily="18" charset="0"/>
              </a:rPr>
              <a:t>M</a:t>
            </a:r>
            <a:r>
              <a:rPr lang="en-US" altLang="ru-RU" sz="1000" i="1" dirty="0" smtClean="0">
                <a:solidFill>
                  <a:srgbClr val="000000"/>
                </a:solidFill>
                <a:latin typeface="Arial" charset="0"/>
              </a:rPr>
              <a:t> </a:t>
            </a:r>
            <a:r>
              <a:rPr lang="en-US" altLang="ru-RU" sz="1000" dirty="0" smtClean="0">
                <a:solidFill>
                  <a:srgbClr val="000000"/>
                </a:solidFill>
                <a:latin typeface="Arial" charset="0"/>
              </a:rPr>
              <a:t>is</a:t>
            </a:r>
            <a:endParaRPr lang="ru-RU" altLang="ru-RU" sz="1000" dirty="0">
              <a:solidFill>
                <a:srgbClr val="000000"/>
              </a:solidFill>
              <a:latin typeface="Arial" charset="0"/>
            </a:endParaRPr>
          </a:p>
        </p:txBody>
      </p:sp>
      <p:graphicFrame>
        <p:nvGraphicFramePr>
          <p:cNvPr id="349325" name="Object 141"/>
          <p:cNvGraphicFramePr>
            <a:graphicFrameLocks noChangeAspect="1"/>
          </p:cNvGraphicFramePr>
          <p:nvPr>
            <p:extLst>
              <p:ext uri="{D42A27DB-BD31-4B8C-83A1-F6EECF244321}">
                <p14:modId xmlns:p14="http://schemas.microsoft.com/office/powerpoint/2010/main" val="3657179164"/>
              </p:ext>
            </p:extLst>
          </p:nvPr>
        </p:nvGraphicFramePr>
        <p:xfrm>
          <a:off x="5366645" y="4127913"/>
          <a:ext cx="1764000" cy="252000"/>
        </p:xfrm>
        <a:graphic>
          <a:graphicData uri="http://schemas.openxmlformats.org/presentationml/2006/ole">
            <mc:AlternateContent xmlns:mc="http://schemas.openxmlformats.org/markup-compatibility/2006">
              <mc:Choice xmlns:v="urn:schemas-microsoft-com:vml" Requires="v">
                <p:oleObj spid="_x0000_s1400785" name="Формула" r:id="rId32" imgW="1688760" imgH="241200" progId="Equation.3">
                  <p:embed/>
                </p:oleObj>
              </mc:Choice>
              <mc:Fallback>
                <p:oleObj name="Формула" r:id="rId32" imgW="1688760" imgH="2412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366645" y="4127913"/>
                        <a:ext cx="1764000" cy="252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26" name="Object 142"/>
          <p:cNvGraphicFramePr>
            <a:graphicFrameLocks noChangeAspect="1"/>
          </p:cNvGraphicFramePr>
          <p:nvPr>
            <p:extLst>
              <p:ext uri="{D42A27DB-BD31-4B8C-83A1-F6EECF244321}">
                <p14:modId xmlns:p14="http://schemas.microsoft.com/office/powerpoint/2010/main" val="3328770968"/>
              </p:ext>
            </p:extLst>
          </p:nvPr>
        </p:nvGraphicFramePr>
        <p:xfrm>
          <a:off x="4191000" y="1495455"/>
          <a:ext cx="1790526" cy="252000"/>
        </p:xfrm>
        <a:graphic>
          <a:graphicData uri="http://schemas.openxmlformats.org/presentationml/2006/ole">
            <mc:AlternateContent xmlns:mc="http://schemas.openxmlformats.org/markup-compatibility/2006">
              <mc:Choice xmlns:v="urn:schemas-microsoft-com:vml" Requires="v">
                <p:oleObj spid="_x0000_s1400786" name="Формула" r:id="rId34" imgW="1714320" imgH="241200" progId="Equation.3">
                  <p:embed/>
                </p:oleObj>
              </mc:Choice>
              <mc:Fallback>
                <p:oleObj name="Формула" r:id="rId34" imgW="1714320" imgH="24120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4191000" y="1495455"/>
                        <a:ext cx="1790526" cy="25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9329" name="Group 145"/>
          <p:cNvGrpSpPr>
            <a:grpSpLocks/>
          </p:cNvGrpSpPr>
          <p:nvPr/>
        </p:nvGrpSpPr>
        <p:grpSpPr bwMode="auto">
          <a:xfrm>
            <a:off x="576263" y="1987550"/>
            <a:ext cx="200025" cy="231775"/>
            <a:chOff x="366" y="1291"/>
            <a:chExt cx="126" cy="146"/>
          </a:xfrm>
        </p:grpSpPr>
        <p:sp>
          <p:nvSpPr>
            <p:cNvPr id="349327" name="Arc 143"/>
            <p:cNvSpPr>
              <a:spLocks/>
            </p:cNvSpPr>
            <p:nvPr/>
          </p:nvSpPr>
          <p:spPr bwMode="auto">
            <a:xfrm rot="-5400000">
              <a:off x="390" y="1335"/>
              <a:ext cx="84" cy="12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9328" name="Object 144"/>
            <p:cNvGraphicFramePr>
              <a:graphicFrameLocks noChangeAspect="1"/>
            </p:cNvGraphicFramePr>
            <p:nvPr/>
          </p:nvGraphicFramePr>
          <p:xfrm>
            <a:off x="366" y="1291"/>
            <a:ext cx="96" cy="88"/>
          </p:xfrm>
          <a:graphic>
            <a:graphicData uri="http://schemas.openxmlformats.org/presentationml/2006/ole">
              <mc:AlternateContent xmlns:mc="http://schemas.openxmlformats.org/markup-compatibility/2006">
                <mc:Choice xmlns:v="urn:schemas-microsoft-com:vml" Requires="v">
                  <p:oleObj spid="_x0000_s1400787" name="Формула" r:id="rId36" imgW="152280" imgH="139680" progId="Equation.3">
                    <p:embed/>
                  </p:oleObj>
                </mc:Choice>
                <mc:Fallback>
                  <p:oleObj name="Формула" r:id="rId36" imgW="152280" imgH="13968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66" y="1291"/>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9330" name="AutoShape 146"/>
          <p:cNvSpPr>
            <a:spLocks noChangeArrowheads="1"/>
          </p:cNvSpPr>
          <p:nvPr/>
        </p:nvSpPr>
        <p:spPr bwMode="auto">
          <a:xfrm rot="16200000">
            <a:off x="788988" y="4621213"/>
            <a:ext cx="638175" cy="142875"/>
          </a:xfrm>
          <a:prstGeom prst="rightArrow">
            <a:avLst>
              <a:gd name="adj1" fmla="val 50000"/>
              <a:gd name="adj2" fmla="val 111667"/>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graphicFrame>
        <p:nvGraphicFramePr>
          <p:cNvPr id="349331" name="Object 147"/>
          <p:cNvGraphicFramePr>
            <a:graphicFrameLocks noChangeAspect="1"/>
          </p:cNvGraphicFramePr>
          <p:nvPr>
            <p:extLst>
              <p:ext uri="{D42A27DB-BD31-4B8C-83A1-F6EECF244321}">
                <p14:modId xmlns:p14="http://schemas.microsoft.com/office/powerpoint/2010/main" val="2453052608"/>
              </p:ext>
            </p:extLst>
          </p:nvPr>
        </p:nvGraphicFramePr>
        <p:xfrm>
          <a:off x="1190625" y="4244975"/>
          <a:ext cx="215900" cy="254000"/>
        </p:xfrm>
        <a:graphic>
          <a:graphicData uri="http://schemas.openxmlformats.org/presentationml/2006/ole">
            <mc:AlternateContent xmlns:mc="http://schemas.openxmlformats.org/markup-compatibility/2006">
              <mc:Choice xmlns:v="urn:schemas-microsoft-com:vml" Requires="v">
                <p:oleObj spid="_x0000_s1400788" name="Equation" r:id="rId38" imgW="215640" imgH="253800" progId="Equation.DSMT4">
                  <p:embed/>
                </p:oleObj>
              </mc:Choice>
              <mc:Fallback>
                <p:oleObj name="Equation" r:id="rId38" imgW="215640" imgH="253800" progId="Equation.DSMT4">
                  <p:embed/>
                  <p:pic>
                    <p:nvPicPr>
                      <p:cNvPr id="0" name=""/>
                      <p:cNvPicPr>
                        <a:picLocks noChangeAspect="1" noChangeArrowheads="1"/>
                      </p:cNvPicPr>
                      <p:nvPr/>
                    </p:nvPicPr>
                    <p:blipFill>
                      <a:blip r:embed="rId39"/>
                      <a:srcRect/>
                      <a:stretch>
                        <a:fillRect/>
                      </a:stretch>
                    </p:blipFill>
                    <p:spPr bwMode="auto">
                      <a:xfrm>
                        <a:off x="1190625" y="4244975"/>
                        <a:ext cx="215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32" name="Line 148"/>
          <p:cNvSpPr>
            <a:spLocks noChangeShapeType="1"/>
          </p:cNvSpPr>
          <p:nvPr/>
        </p:nvSpPr>
        <p:spPr bwMode="auto">
          <a:xfrm flipH="1">
            <a:off x="842963" y="5043488"/>
            <a:ext cx="24765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graphicFrame>
        <p:nvGraphicFramePr>
          <p:cNvPr id="349333" name="Object 149"/>
          <p:cNvGraphicFramePr>
            <a:graphicFrameLocks noChangeAspect="1"/>
          </p:cNvGraphicFramePr>
          <p:nvPr>
            <p:extLst>
              <p:ext uri="{D42A27DB-BD31-4B8C-83A1-F6EECF244321}">
                <p14:modId xmlns:p14="http://schemas.microsoft.com/office/powerpoint/2010/main" val="1188428738"/>
              </p:ext>
            </p:extLst>
          </p:nvPr>
        </p:nvGraphicFramePr>
        <p:xfrm>
          <a:off x="863600" y="5026025"/>
          <a:ext cx="210000" cy="252000"/>
        </p:xfrm>
        <a:graphic>
          <a:graphicData uri="http://schemas.openxmlformats.org/presentationml/2006/ole">
            <mc:AlternateContent xmlns:mc="http://schemas.openxmlformats.org/markup-compatibility/2006">
              <mc:Choice xmlns:v="urn:schemas-microsoft-com:vml" Requires="v">
                <p:oleObj spid="_x0000_s1400789" name="Формула" r:id="rId40" imgW="190440" imgH="228600" progId="Equation.3">
                  <p:embed/>
                </p:oleObj>
              </mc:Choice>
              <mc:Fallback>
                <p:oleObj name="Формула" r:id="rId40" imgW="190440" imgH="22860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863600" y="5026025"/>
                        <a:ext cx="210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34" name="AutoShape 150"/>
          <p:cNvSpPr>
            <a:spLocks noChangeArrowheads="1"/>
          </p:cNvSpPr>
          <p:nvPr/>
        </p:nvSpPr>
        <p:spPr bwMode="auto">
          <a:xfrm rot="12226681">
            <a:off x="722313" y="4872038"/>
            <a:ext cx="396875" cy="142875"/>
          </a:xfrm>
          <a:prstGeom prst="rightArrow">
            <a:avLst>
              <a:gd name="adj1" fmla="val 50000"/>
              <a:gd name="adj2" fmla="val 69444"/>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36" name="Line 152"/>
          <p:cNvSpPr>
            <a:spLocks noChangeShapeType="1"/>
          </p:cNvSpPr>
          <p:nvPr/>
        </p:nvSpPr>
        <p:spPr bwMode="auto">
          <a:xfrm flipV="1">
            <a:off x="742950" y="4219575"/>
            <a:ext cx="0" cy="6429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337" name="Line 153"/>
          <p:cNvSpPr>
            <a:spLocks noChangeShapeType="1"/>
          </p:cNvSpPr>
          <p:nvPr/>
        </p:nvSpPr>
        <p:spPr bwMode="auto">
          <a:xfrm flipH="1" flipV="1">
            <a:off x="731838" y="4213225"/>
            <a:ext cx="371475" cy="16668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dirty="0">
              <a:solidFill>
                <a:srgbClr val="000000"/>
              </a:solidFill>
              <a:latin typeface="Arial" charset="0"/>
            </a:endParaRPr>
          </a:p>
        </p:txBody>
      </p:sp>
      <p:sp>
        <p:nvSpPr>
          <p:cNvPr id="349338" name="AutoShape 154"/>
          <p:cNvSpPr>
            <a:spLocks noChangeArrowheads="1"/>
          </p:cNvSpPr>
          <p:nvPr/>
        </p:nvSpPr>
        <p:spPr bwMode="auto">
          <a:xfrm rot="14850299">
            <a:off x="499269" y="4560094"/>
            <a:ext cx="855663" cy="142875"/>
          </a:xfrm>
          <a:prstGeom prst="rightArrow">
            <a:avLst>
              <a:gd name="adj1" fmla="val 50000"/>
              <a:gd name="adj2" fmla="val 149722"/>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dirty="0">
              <a:solidFill>
                <a:srgbClr val="000000"/>
              </a:solidFill>
              <a:latin typeface="Arial" charset="0"/>
            </a:endParaRPr>
          </a:p>
        </p:txBody>
      </p:sp>
      <p:sp>
        <p:nvSpPr>
          <p:cNvPr id="349339" name="Text Box 155"/>
          <p:cNvSpPr txBox="1">
            <a:spLocks noChangeArrowheads="1"/>
          </p:cNvSpPr>
          <p:nvPr/>
        </p:nvSpPr>
        <p:spPr bwMode="auto">
          <a:xfrm>
            <a:off x="1770063" y="4483100"/>
            <a:ext cx="4206601"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The point </a:t>
            </a:r>
            <a:r>
              <a:rPr lang="en-US" altLang="ru-RU" sz="1000" i="1" dirty="0">
                <a:solidFill>
                  <a:srgbClr val="000000"/>
                </a:solidFill>
                <a:latin typeface="Times New Roman" pitchFamily="18" charset="0"/>
                <a:cs typeface="Times New Roman" pitchFamily="18" charset="0"/>
              </a:rPr>
              <a:t>M</a:t>
            </a:r>
            <a:r>
              <a:rPr lang="en-US" altLang="ru-RU" sz="1000" dirty="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moves along a helical path making one revolution in time </a:t>
            </a:r>
            <a:r>
              <a:rPr lang="en-US" altLang="ru-RU" sz="1100" i="1" dirty="0" smtClean="0">
                <a:solidFill>
                  <a:srgbClr val="000000"/>
                </a:solidFill>
                <a:latin typeface="Times New Roman" pitchFamily="18" charset="0"/>
                <a:cs typeface="Times New Roman" pitchFamily="18" charset="0"/>
              </a:rPr>
              <a:t>T</a:t>
            </a:r>
            <a:endParaRPr lang="ru-RU" altLang="ru-RU" sz="1100" dirty="0">
              <a:solidFill>
                <a:srgbClr val="000000"/>
              </a:solidFill>
              <a:latin typeface="Times New Roman" pitchFamily="18" charset="0"/>
              <a:cs typeface="Times New Roman" pitchFamily="18" charset="0"/>
            </a:endParaRPr>
          </a:p>
        </p:txBody>
      </p:sp>
      <p:graphicFrame>
        <p:nvGraphicFramePr>
          <p:cNvPr id="349340" name="Object 156"/>
          <p:cNvGraphicFramePr>
            <a:graphicFrameLocks noChangeAspect="1"/>
          </p:cNvGraphicFramePr>
          <p:nvPr>
            <p:extLst>
              <p:ext uri="{D42A27DB-BD31-4B8C-83A1-F6EECF244321}">
                <p14:modId xmlns:p14="http://schemas.microsoft.com/office/powerpoint/2010/main" val="3470820647"/>
              </p:ext>
            </p:extLst>
          </p:nvPr>
        </p:nvGraphicFramePr>
        <p:xfrm>
          <a:off x="6015136" y="4368800"/>
          <a:ext cx="546100" cy="431800"/>
        </p:xfrm>
        <a:graphic>
          <a:graphicData uri="http://schemas.openxmlformats.org/presentationml/2006/ole">
            <mc:AlternateContent xmlns:mc="http://schemas.openxmlformats.org/markup-compatibility/2006">
              <mc:Choice xmlns:v="urn:schemas-microsoft-com:vml" Requires="v">
                <p:oleObj spid="_x0000_s1400790" name="Формула" r:id="rId42" imgW="545760" imgH="431640" progId="Equation.3">
                  <p:embed/>
                </p:oleObj>
              </mc:Choice>
              <mc:Fallback>
                <p:oleObj name="Формула" r:id="rId42" imgW="545760" imgH="4316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015136" y="4368800"/>
                        <a:ext cx="5461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41" name="Text Box 157"/>
          <p:cNvSpPr txBox="1">
            <a:spLocks noChangeArrowheads="1"/>
          </p:cNvSpPr>
          <p:nvPr/>
        </p:nvSpPr>
        <p:spPr bwMode="auto">
          <a:xfrm>
            <a:off x="1606550" y="4843463"/>
            <a:ext cx="630974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During the time </a:t>
            </a:r>
            <a:r>
              <a:rPr lang="en-US" altLang="ru-RU" sz="1100" i="1" dirty="0">
                <a:solidFill>
                  <a:srgbClr val="000000"/>
                </a:solidFill>
                <a:latin typeface="Times New Roman" pitchFamily="18" charset="0"/>
                <a:cs typeface="Times New Roman" pitchFamily="18" charset="0"/>
              </a:rPr>
              <a:t>T</a:t>
            </a:r>
            <a:r>
              <a:rPr lang="en-US" altLang="ru-RU" sz="1000" dirty="0">
                <a:solidFill>
                  <a:srgbClr val="000000"/>
                </a:solidFill>
                <a:latin typeface="Arial" charset="0"/>
              </a:rPr>
              <a:t> the point </a:t>
            </a:r>
            <a:r>
              <a:rPr lang="en-US" altLang="ru-RU" sz="1100" i="1" dirty="0">
                <a:solidFill>
                  <a:srgbClr val="000000"/>
                </a:solidFill>
                <a:latin typeface="Times New Roman" pitchFamily="18" charset="0"/>
                <a:cs typeface="Times New Roman" pitchFamily="18" charset="0"/>
              </a:rPr>
              <a:t>M</a:t>
            </a:r>
            <a:r>
              <a:rPr lang="en-US" altLang="ru-RU" sz="1100" dirty="0">
                <a:solidFill>
                  <a:srgbClr val="000000"/>
                </a:solidFill>
                <a:latin typeface="Times New Roman" pitchFamily="18" charset="0"/>
                <a:cs typeface="Times New Roman" pitchFamily="18" charset="0"/>
              </a:rPr>
              <a:t> </a:t>
            </a:r>
            <a:r>
              <a:rPr lang="en-US" altLang="ru-RU" sz="1000" dirty="0">
                <a:solidFill>
                  <a:srgbClr val="000000"/>
                </a:solidFill>
                <a:latin typeface="Arial" charset="0"/>
              </a:rPr>
              <a:t>moves in the direction of the translational velocity by the value </a:t>
            </a:r>
            <a:r>
              <a:rPr lang="en-US" altLang="ru-RU" sz="1200" i="1" dirty="0">
                <a:solidFill>
                  <a:srgbClr val="000000"/>
                </a:solidFill>
                <a:latin typeface="Times New Roman" pitchFamily="18" charset="0"/>
                <a:cs typeface="Times New Roman" pitchFamily="18" charset="0"/>
              </a:rPr>
              <a:t>h</a:t>
            </a:r>
            <a:r>
              <a:rPr lang="ru-RU" altLang="ru-RU" sz="1000" i="1" dirty="0" smtClean="0">
                <a:solidFill>
                  <a:srgbClr val="000000"/>
                </a:solidFill>
                <a:latin typeface="Arial" charset="0"/>
              </a:rPr>
              <a:t> </a:t>
            </a:r>
            <a:r>
              <a:rPr lang="ru-RU" altLang="ru-RU" sz="1000" dirty="0" smtClean="0">
                <a:solidFill>
                  <a:srgbClr val="000000"/>
                </a:solidFill>
                <a:latin typeface="Arial" charset="0"/>
              </a:rPr>
              <a:t>(</a:t>
            </a:r>
            <a:r>
              <a:rPr lang="en-US" altLang="ru-RU" sz="1000" b="1" dirty="0" smtClean="0">
                <a:solidFill>
                  <a:schemeClr val="accent5">
                    <a:lumMod val="25000"/>
                  </a:schemeClr>
                </a:solidFill>
                <a:latin typeface="Arial" charset="0"/>
              </a:rPr>
              <a:t>screw pitch</a:t>
            </a:r>
            <a:r>
              <a:rPr lang="ru-RU" altLang="ru-RU" sz="1000" dirty="0" smtClean="0">
                <a:solidFill>
                  <a:srgbClr val="000000"/>
                </a:solidFill>
                <a:latin typeface="Arial" charset="0"/>
              </a:rPr>
              <a:t>)</a:t>
            </a:r>
            <a:endParaRPr lang="ru-RU" altLang="ru-RU" sz="1000" dirty="0">
              <a:solidFill>
                <a:srgbClr val="000000"/>
              </a:solidFill>
              <a:latin typeface="Arial" charset="0"/>
            </a:endParaRPr>
          </a:p>
        </p:txBody>
      </p:sp>
      <p:graphicFrame>
        <p:nvGraphicFramePr>
          <p:cNvPr id="349342" name="Object 158"/>
          <p:cNvGraphicFramePr>
            <a:graphicFrameLocks noChangeAspect="1"/>
          </p:cNvGraphicFramePr>
          <p:nvPr>
            <p:extLst>
              <p:ext uri="{D42A27DB-BD31-4B8C-83A1-F6EECF244321}">
                <p14:modId xmlns:p14="http://schemas.microsoft.com/office/powerpoint/2010/main" val="662257325"/>
              </p:ext>
            </p:extLst>
          </p:nvPr>
        </p:nvGraphicFramePr>
        <p:xfrm>
          <a:off x="7783512" y="4750673"/>
          <a:ext cx="1170000" cy="468000"/>
        </p:xfrm>
        <a:graphic>
          <a:graphicData uri="http://schemas.openxmlformats.org/presentationml/2006/ole">
            <mc:AlternateContent xmlns:mc="http://schemas.openxmlformats.org/markup-compatibility/2006">
              <mc:Choice xmlns:v="urn:schemas-microsoft-com:vml" Requires="v">
                <p:oleObj spid="_x0000_s1400791" name="Equation" r:id="rId44" imgW="1079280" imgH="431640" progId="Equation.DSMT4">
                  <p:embed/>
                </p:oleObj>
              </mc:Choice>
              <mc:Fallback>
                <p:oleObj name="Equation" r:id="rId44" imgW="1079280" imgH="431640" progId="Equation.DSMT4">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7783512" y="4750673"/>
                        <a:ext cx="1170000" cy="46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43" name="Text Box 159"/>
          <p:cNvSpPr txBox="1">
            <a:spLocks noChangeArrowheads="1"/>
          </p:cNvSpPr>
          <p:nvPr/>
        </p:nvSpPr>
        <p:spPr bwMode="auto">
          <a:xfrm>
            <a:off x="1719262" y="5089525"/>
            <a:ext cx="364738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solidFill>
                  <a:srgbClr val="000000"/>
                </a:solidFill>
                <a:latin typeface="Arial" charset="0"/>
              </a:rPr>
              <a:t>The ratio of </a:t>
            </a:r>
            <a:r>
              <a:rPr lang="en-US" altLang="ru-RU" sz="1000" dirty="0" smtClean="0">
                <a:solidFill>
                  <a:srgbClr val="000000"/>
                </a:solidFill>
                <a:latin typeface="Arial" charset="0"/>
              </a:rPr>
              <a:t>the translational </a:t>
            </a:r>
            <a:r>
              <a:rPr lang="en-US" altLang="ru-RU" sz="1000" dirty="0">
                <a:solidFill>
                  <a:srgbClr val="000000"/>
                </a:solidFill>
                <a:latin typeface="Arial" charset="0"/>
              </a:rPr>
              <a:t>velocity </a:t>
            </a:r>
            <a:r>
              <a:rPr lang="en-US" altLang="ru-RU" sz="1000" dirty="0" smtClean="0">
                <a:solidFill>
                  <a:srgbClr val="000000"/>
                </a:solidFill>
                <a:latin typeface="Arial" charset="0"/>
              </a:rPr>
              <a:t>and </a:t>
            </a:r>
            <a:r>
              <a:rPr lang="en-US" altLang="ru-RU" sz="1000" dirty="0">
                <a:solidFill>
                  <a:srgbClr val="000000"/>
                </a:solidFill>
                <a:latin typeface="Arial" charset="0"/>
              </a:rPr>
              <a:t>the angular </a:t>
            </a:r>
            <a:r>
              <a:rPr lang="en-US" altLang="ru-RU" sz="1000" dirty="0" smtClean="0">
                <a:solidFill>
                  <a:srgbClr val="000000"/>
                </a:solidFill>
                <a:latin typeface="Arial" charset="0"/>
              </a:rPr>
              <a:t>velocity</a:t>
            </a:r>
            <a:r>
              <a:rPr lang="ru-RU" altLang="ru-RU" sz="1000" dirty="0" smtClean="0">
                <a:solidFill>
                  <a:srgbClr val="000000"/>
                </a:solidFill>
                <a:latin typeface="Arial" charset="0"/>
              </a:rPr>
              <a:t> </a:t>
            </a:r>
            <a:r>
              <a:rPr lang="en-US" altLang="ru-RU" sz="1000" dirty="0" smtClean="0">
                <a:solidFill>
                  <a:srgbClr val="000000"/>
                </a:solidFill>
                <a:latin typeface="Arial" charset="0"/>
              </a:rPr>
              <a:t>is </a:t>
            </a:r>
            <a:r>
              <a:rPr lang="en-US" altLang="ru-RU" sz="1000" dirty="0">
                <a:solidFill>
                  <a:srgbClr val="000000"/>
                </a:solidFill>
                <a:latin typeface="Arial" charset="0"/>
              </a:rPr>
              <a:t>a characteristic of the screw </a:t>
            </a:r>
            <a:r>
              <a:rPr lang="en-US" altLang="ru-RU" sz="1000" dirty="0" smtClean="0">
                <a:solidFill>
                  <a:srgbClr val="000000"/>
                </a:solidFill>
                <a:latin typeface="Arial" charset="0"/>
              </a:rPr>
              <a:t>motion. It </a:t>
            </a:r>
            <a:r>
              <a:rPr lang="en-US" altLang="ru-RU" sz="1000" dirty="0">
                <a:solidFill>
                  <a:srgbClr val="000000"/>
                </a:solidFill>
                <a:latin typeface="Arial" charset="0"/>
              </a:rPr>
              <a:t>called </a:t>
            </a:r>
            <a:r>
              <a:rPr lang="en-US" altLang="ru-RU" sz="1000" dirty="0" smtClean="0">
                <a:solidFill>
                  <a:srgbClr val="000000"/>
                </a:solidFill>
                <a:latin typeface="Arial" charset="0"/>
              </a:rPr>
              <a:t>a screw parameter</a:t>
            </a:r>
            <a:endParaRPr lang="ru-RU" altLang="ru-RU" sz="1000" dirty="0">
              <a:solidFill>
                <a:srgbClr val="000000"/>
              </a:solidFill>
              <a:latin typeface="Arial" charset="0"/>
            </a:endParaRPr>
          </a:p>
        </p:txBody>
      </p:sp>
      <p:graphicFrame>
        <p:nvGraphicFramePr>
          <p:cNvPr id="349344" name="Object 160"/>
          <p:cNvGraphicFramePr>
            <a:graphicFrameLocks noChangeAspect="1"/>
          </p:cNvGraphicFramePr>
          <p:nvPr>
            <p:extLst>
              <p:ext uri="{D42A27DB-BD31-4B8C-83A1-F6EECF244321}">
                <p14:modId xmlns:p14="http://schemas.microsoft.com/office/powerpoint/2010/main" val="878242770"/>
              </p:ext>
            </p:extLst>
          </p:nvPr>
        </p:nvGraphicFramePr>
        <p:xfrm>
          <a:off x="5481736" y="5131574"/>
          <a:ext cx="572108" cy="504000"/>
        </p:xfrm>
        <a:graphic>
          <a:graphicData uri="http://schemas.openxmlformats.org/presentationml/2006/ole">
            <mc:AlternateContent xmlns:mc="http://schemas.openxmlformats.org/markup-compatibility/2006">
              <mc:Choice xmlns:v="urn:schemas-microsoft-com:vml" Requires="v">
                <p:oleObj spid="_x0000_s1400792" name="Формула" r:id="rId46" imgW="533160" imgH="469800" progId="Equation.3">
                  <p:embed/>
                </p:oleObj>
              </mc:Choice>
              <mc:Fallback>
                <p:oleObj name="Формула" r:id="rId46" imgW="533160" imgH="46980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5481736" y="5131574"/>
                        <a:ext cx="572108" cy="50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45" name="Text Box 161"/>
          <p:cNvSpPr txBox="1">
            <a:spLocks noChangeArrowheads="1"/>
          </p:cNvSpPr>
          <p:nvPr/>
        </p:nvSpPr>
        <p:spPr bwMode="auto">
          <a:xfrm>
            <a:off x="6034088" y="5251450"/>
            <a:ext cx="163217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chemeClr val="accent4"/>
                </a:solidFill>
                <a:latin typeface="Arial" charset="0"/>
              </a:rPr>
              <a:t>Then</a:t>
            </a:r>
            <a:r>
              <a:rPr lang="en-US" altLang="ru-RU" sz="1000" b="1" dirty="0" smtClean="0">
                <a:solidFill>
                  <a:schemeClr val="accent5">
                    <a:lumMod val="25000"/>
                  </a:schemeClr>
                </a:solidFill>
                <a:latin typeface="Arial" charset="0"/>
              </a:rPr>
              <a:t> </a:t>
            </a:r>
            <a:r>
              <a:rPr lang="en-US" altLang="ru-RU" sz="1000" dirty="0" smtClean="0">
                <a:solidFill>
                  <a:schemeClr val="accent4"/>
                </a:solidFill>
                <a:latin typeface="Arial" charset="0"/>
              </a:rPr>
              <a:t>the</a:t>
            </a:r>
            <a:r>
              <a:rPr lang="en-US" altLang="ru-RU" sz="1000" b="1" dirty="0" smtClean="0">
                <a:solidFill>
                  <a:schemeClr val="accent5">
                    <a:lumMod val="25000"/>
                  </a:schemeClr>
                </a:solidFill>
                <a:latin typeface="Arial" charset="0"/>
              </a:rPr>
              <a:t>  screw pitch </a:t>
            </a:r>
            <a:r>
              <a:rPr lang="en-US" altLang="ru-RU" sz="1000" dirty="0" smtClean="0">
                <a:solidFill>
                  <a:schemeClr val="accent4"/>
                </a:solidFill>
                <a:latin typeface="Arial" charset="0"/>
              </a:rPr>
              <a:t>is</a:t>
            </a:r>
            <a:endParaRPr lang="ru-RU" altLang="ru-RU" sz="1000" dirty="0">
              <a:solidFill>
                <a:schemeClr val="accent4"/>
              </a:solidFill>
              <a:latin typeface="Arial" charset="0"/>
            </a:endParaRPr>
          </a:p>
        </p:txBody>
      </p:sp>
      <p:graphicFrame>
        <p:nvGraphicFramePr>
          <p:cNvPr id="349346" name="Object 162"/>
          <p:cNvGraphicFramePr>
            <a:graphicFrameLocks noChangeAspect="1"/>
          </p:cNvGraphicFramePr>
          <p:nvPr>
            <p:extLst>
              <p:ext uri="{D42A27DB-BD31-4B8C-83A1-F6EECF244321}">
                <p14:modId xmlns:p14="http://schemas.microsoft.com/office/powerpoint/2010/main" val="3019094810"/>
              </p:ext>
            </p:extLst>
          </p:nvPr>
        </p:nvGraphicFramePr>
        <p:xfrm>
          <a:off x="7606991" y="5299009"/>
          <a:ext cx="715500" cy="216000"/>
        </p:xfrm>
        <a:graphic>
          <a:graphicData uri="http://schemas.openxmlformats.org/presentationml/2006/ole">
            <mc:AlternateContent xmlns:mc="http://schemas.openxmlformats.org/markup-compatibility/2006">
              <mc:Choice xmlns:v="urn:schemas-microsoft-com:vml" Requires="v">
                <p:oleObj spid="_x0000_s1400793" name="Формула" r:id="rId48" imgW="672840" imgH="203040" progId="Equation.3">
                  <p:embed/>
                </p:oleObj>
              </mc:Choice>
              <mc:Fallback>
                <p:oleObj name="Формула" r:id="rId48" imgW="672840" imgH="20304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7606991" y="5299009"/>
                        <a:ext cx="715500" cy="216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47" name="Object 163"/>
          <p:cNvGraphicFramePr>
            <a:graphicFrameLocks noChangeAspect="1"/>
          </p:cNvGraphicFramePr>
          <p:nvPr>
            <p:extLst>
              <p:ext uri="{D42A27DB-BD31-4B8C-83A1-F6EECF244321}">
                <p14:modId xmlns:p14="http://schemas.microsoft.com/office/powerpoint/2010/main" val="1553460270"/>
              </p:ext>
            </p:extLst>
          </p:nvPr>
        </p:nvGraphicFramePr>
        <p:xfrm>
          <a:off x="7122263" y="4078147"/>
          <a:ext cx="1742400" cy="360000"/>
        </p:xfrm>
        <a:graphic>
          <a:graphicData uri="http://schemas.openxmlformats.org/presentationml/2006/ole">
            <mc:AlternateContent xmlns:mc="http://schemas.openxmlformats.org/markup-compatibility/2006">
              <mc:Choice xmlns:v="urn:schemas-microsoft-com:vml" Requires="v">
                <p:oleObj spid="_x0000_s1400794" name="Формула" r:id="rId50" imgW="1536480" imgH="317160" progId="Equation.3">
                  <p:embed/>
                </p:oleObj>
              </mc:Choice>
              <mc:Fallback>
                <p:oleObj name="Формула" r:id="rId50" imgW="1536480" imgH="31716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7122263" y="4078147"/>
                        <a:ext cx="1742400" cy="360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48" name="Text Box 164"/>
          <p:cNvSpPr txBox="1">
            <a:spLocks noChangeArrowheads="1"/>
          </p:cNvSpPr>
          <p:nvPr/>
        </p:nvSpPr>
        <p:spPr bwMode="auto">
          <a:xfrm>
            <a:off x="1627188" y="5721350"/>
            <a:ext cx="313258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latin typeface="Arial" charset="0"/>
              </a:rPr>
              <a:t>The module of the </a:t>
            </a:r>
            <a:r>
              <a:rPr lang="en-US" altLang="ru-RU" sz="1000" dirty="0" smtClean="0">
                <a:solidFill>
                  <a:srgbClr val="000000"/>
                </a:solidFill>
                <a:latin typeface="Arial" charset="0"/>
              </a:rPr>
              <a:t>absolute velocity </a:t>
            </a:r>
            <a:r>
              <a:rPr lang="en-US" altLang="ru-RU" sz="1000" dirty="0">
                <a:solidFill>
                  <a:srgbClr val="000000"/>
                </a:solidFill>
                <a:latin typeface="Arial" charset="0"/>
              </a:rPr>
              <a:t>of the point </a:t>
            </a:r>
            <a:r>
              <a:rPr lang="en-US" altLang="ru-RU" sz="1100" i="1" dirty="0" smtClean="0">
                <a:solidFill>
                  <a:srgbClr val="000000"/>
                </a:solidFill>
                <a:latin typeface="Times New Roman" pitchFamily="18" charset="0"/>
                <a:cs typeface="Times New Roman" pitchFamily="18" charset="0"/>
              </a:rPr>
              <a:t>M</a:t>
            </a:r>
            <a:r>
              <a:rPr lang="en-US" altLang="ru-RU" sz="1000" i="1" dirty="0" smtClean="0">
                <a:solidFill>
                  <a:srgbClr val="000000"/>
                </a:solidFill>
                <a:latin typeface="Arial" charset="0"/>
              </a:rPr>
              <a:t> </a:t>
            </a:r>
            <a:r>
              <a:rPr lang="en-US" altLang="ru-RU" sz="1000" dirty="0" smtClean="0">
                <a:solidFill>
                  <a:srgbClr val="000000"/>
                </a:solidFill>
                <a:latin typeface="Arial" charset="0"/>
              </a:rPr>
              <a:t>is</a:t>
            </a:r>
            <a:endParaRPr lang="ru-RU" altLang="ru-RU" sz="1000" dirty="0">
              <a:solidFill>
                <a:srgbClr val="000000"/>
              </a:solidFill>
              <a:latin typeface="Arial" charset="0"/>
            </a:endParaRPr>
          </a:p>
        </p:txBody>
      </p:sp>
      <p:graphicFrame>
        <p:nvGraphicFramePr>
          <p:cNvPr id="349349" name="Object 165"/>
          <p:cNvGraphicFramePr>
            <a:graphicFrameLocks noChangeAspect="1"/>
          </p:cNvGraphicFramePr>
          <p:nvPr>
            <p:extLst>
              <p:ext uri="{D42A27DB-BD31-4B8C-83A1-F6EECF244321}">
                <p14:modId xmlns:p14="http://schemas.microsoft.com/office/powerpoint/2010/main" val="2473786828"/>
              </p:ext>
            </p:extLst>
          </p:nvPr>
        </p:nvGraphicFramePr>
        <p:xfrm>
          <a:off x="4808537" y="5685710"/>
          <a:ext cx="2908800" cy="360000"/>
        </p:xfrm>
        <a:graphic>
          <a:graphicData uri="http://schemas.openxmlformats.org/presentationml/2006/ole">
            <mc:AlternateContent xmlns:mc="http://schemas.openxmlformats.org/markup-compatibility/2006">
              <mc:Choice xmlns:v="urn:schemas-microsoft-com:vml" Requires="v">
                <p:oleObj spid="_x0000_s1400795" name="Формула" r:id="rId52" imgW="2565360" imgH="317160" progId="Equation.3">
                  <p:embed/>
                </p:oleObj>
              </mc:Choice>
              <mc:Fallback>
                <p:oleObj name="Формула" r:id="rId52" imgW="2565360" imgH="317160" progId="Equation.3">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4808537" y="5685710"/>
                        <a:ext cx="2908800" cy="360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51" name="Text Box 167"/>
          <p:cNvSpPr txBox="1">
            <a:spLocks noChangeArrowheads="1"/>
          </p:cNvSpPr>
          <p:nvPr/>
        </p:nvSpPr>
        <p:spPr bwMode="auto">
          <a:xfrm>
            <a:off x="1682750" y="5993269"/>
            <a:ext cx="7130478" cy="44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latin typeface="Arial" charset="0"/>
              </a:rPr>
              <a:t>In the particular case when </a:t>
            </a:r>
            <a:r>
              <a:rPr lang="ru-RU" altLang="ru-RU" sz="1200" i="1" dirty="0">
                <a:latin typeface="Arial" charset="0"/>
                <a:sym typeface="Symbol" pitchFamily="18" charset="2"/>
              </a:rPr>
              <a:t> </a:t>
            </a:r>
            <a:r>
              <a:rPr lang="ru-RU" altLang="ru-RU" sz="1000" dirty="0">
                <a:latin typeface="Arial" charset="0"/>
                <a:sym typeface="Symbol" pitchFamily="18" charset="2"/>
              </a:rPr>
              <a:t>=</a:t>
            </a:r>
            <a:r>
              <a:rPr lang="ru-RU" altLang="ru-RU" sz="1000" dirty="0" smtClean="0">
                <a:latin typeface="Arial" charset="0"/>
                <a:sym typeface="Symbol" pitchFamily="18" charset="2"/>
              </a:rPr>
              <a:t>90</a:t>
            </a:r>
            <a:r>
              <a:rPr lang="ru-RU" altLang="ru-RU" sz="1000" baseline="30000" dirty="0" smtClean="0">
                <a:latin typeface="Arial" charset="0"/>
                <a:sym typeface="Symbol" pitchFamily="18" charset="2"/>
              </a:rPr>
              <a:t>0</a:t>
            </a:r>
            <a:r>
              <a:rPr lang="en-US" altLang="ru-RU" sz="1000" dirty="0" smtClean="0">
                <a:latin typeface="Arial" charset="0"/>
              </a:rPr>
              <a:t> </a:t>
            </a:r>
            <a:r>
              <a:rPr lang="en-US" altLang="ru-RU" sz="1000" dirty="0">
                <a:latin typeface="Arial" charset="0"/>
              </a:rPr>
              <a:t>( the translational velocity is perpendicular to the angular velocity) the motion is </a:t>
            </a:r>
            <a:r>
              <a:rPr lang="en-US" altLang="ru-RU" sz="1000" dirty="0" smtClean="0">
                <a:latin typeface="Arial" charset="0"/>
              </a:rPr>
              <a:t>reduced</a:t>
            </a:r>
          </a:p>
          <a:p>
            <a:r>
              <a:rPr lang="en-US" altLang="ru-RU" sz="1000" dirty="0" smtClean="0">
                <a:latin typeface="Arial" charset="0"/>
              </a:rPr>
              <a:t>to </a:t>
            </a:r>
            <a:r>
              <a:rPr lang="en-US" altLang="ru-RU" sz="1000" dirty="0">
                <a:latin typeface="Arial" charset="0"/>
              </a:rPr>
              <a:t>a single rotational motion  about an axis passing through the point </a:t>
            </a:r>
            <a:r>
              <a:rPr lang="en-US" altLang="ru-RU" sz="1100" i="1" dirty="0">
                <a:latin typeface="Times New Roman" pitchFamily="18" charset="0"/>
                <a:cs typeface="Times New Roman" pitchFamily="18" charset="0"/>
              </a:rPr>
              <a:t>A</a:t>
            </a:r>
            <a:r>
              <a:rPr lang="en-US" altLang="ru-RU" sz="1000" dirty="0">
                <a:latin typeface="Arial" charset="0"/>
              </a:rPr>
              <a:t> </a:t>
            </a:r>
            <a:endParaRPr lang="ru-RU" altLang="ru-RU" sz="1000" dirty="0">
              <a:latin typeface="Arial" charset="0"/>
            </a:endParaRPr>
          </a:p>
        </p:txBody>
      </p:sp>
      <p:graphicFrame>
        <p:nvGraphicFramePr>
          <p:cNvPr id="349352" name="Object 168"/>
          <p:cNvGraphicFramePr>
            <a:graphicFrameLocks noChangeAspect="1"/>
          </p:cNvGraphicFramePr>
          <p:nvPr>
            <p:extLst>
              <p:ext uri="{D42A27DB-BD31-4B8C-83A1-F6EECF244321}">
                <p14:modId xmlns:p14="http://schemas.microsoft.com/office/powerpoint/2010/main" val="159670253"/>
              </p:ext>
            </p:extLst>
          </p:nvPr>
        </p:nvGraphicFramePr>
        <p:xfrm>
          <a:off x="6015136" y="6215726"/>
          <a:ext cx="1029176" cy="216000"/>
        </p:xfrm>
        <a:graphic>
          <a:graphicData uri="http://schemas.openxmlformats.org/presentationml/2006/ole">
            <mc:AlternateContent xmlns:mc="http://schemas.openxmlformats.org/markup-compatibility/2006">
              <mc:Choice xmlns:v="urn:schemas-microsoft-com:vml" Requires="v">
                <p:oleObj spid="_x0000_s1400796" name="Формула" r:id="rId54" imgW="1028520" imgH="215640" progId="Equation.3">
                  <p:embed/>
                </p:oleObj>
              </mc:Choice>
              <mc:Fallback>
                <p:oleObj name="Формула" r:id="rId54" imgW="1028520" imgH="21564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6015136" y="6215726"/>
                        <a:ext cx="1029176" cy="216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53" name="AutoShape 169">
            <a:hlinkClick r:id="rId56"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9354" name="AutoShape 17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9355" name="AutoShape 171">
            <a:hlinkClick r:id="" action="ppaction://hlinkshowjump?jump=nextslide" highlightClick="1"/>
          </p:cNvPr>
          <p:cNvSpPr>
            <a:spLocks noChangeArrowheads="1"/>
          </p:cNvSpPr>
          <p:nvPr/>
        </p:nvSpPr>
        <p:spPr bwMode="auto">
          <a:xfrm>
            <a:off x="3913133" y="562386"/>
            <a:ext cx="285750" cy="219075"/>
          </a:xfrm>
          <a:prstGeom prst="actionButtonForwardNext">
            <a:avLst/>
          </a:prstGeom>
          <a:solidFill>
            <a:srgbClr val="FF0000"/>
          </a:solidFill>
          <a:ln>
            <a:noFill/>
          </a:ln>
          <a:effectLst/>
          <a:extLst/>
        </p:spPr>
        <p:txBody>
          <a:bodyPr wrap="none" anchor="ctr"/>
          <a:lstStyle/>
          <a:p>
            <a:endParaRPr lang="ru-RU" dirty="0">
              <a:solidFill>
                <a:srgbClr val="000000"/>
              </a:solidFill>
              <a:latin typeface="Arial" charset="0"/>
            </a:endParaRPr>
          </a:p>
        </p:txBody>
      </p:sp>
      <p:sp>
        <p:nvSpPr>
          <p:cNvPr id="349356" name="Oval 17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24</a:t>
            </a:r>
            <a:endParaRPr lang="ru-RU" altLang="ru-RU" sz="1000" b="1" dirty="0">
              <a:solidFill>
                <a:srgbClr val="00007D"/>
              </a:solidFill>
              <a:latin typeface="Arial" charset="0"/>
            </a:endParaRPr>
          </a:p>
        </p:txBody>
      </p:sp>
      <p:pic>
        <p:nvPicPr>
          <p:cNvPr id="84" name="Picture 15" descr="Z:\Символ НГУ_4.JPG"/>
          <p:cNvPicPr>
            <a:picLocks noChangeAspect="1" noChangeArrowheads="1"/>
          </p:cNvPicPr>
          <p:nvPr/>
        </p:nvPicPr>
        <p:blipFill>
          <a:blip r:embed="rId57" cstate="print">
            <a:extLst>
              <a:ext uri="{BEBA8EAE-BF5A-486C-A8C5-ECC9F3942E4B}">
                <a14:imgProps xmlns:a14="http://schemas.microsoft.com/office/drawing/2010/main">
                  <a14:imgLayer r:embed="rId5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19591" y="12451"/>
            <a:ext cx="1044000" cy="920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3" name="Объект 2"/>
          <p:cNvGraphicFramePr>
            <a:graphicFrameLocks noChangeAspect="1"/>
          </p:cNvGraphicFramePr>
          <p:nvPr>
            <p:extLst>
              <p:ext uri="{D42A27DB-BD31-4B8C-83A1-F6EECF244321}">
                <p14:modId xmlns:p14="http://schemas.microsoft.com/office/powerpoint/2010/main" val="1871995926"/>
              </p:ext>
            </p:extLst>
          </p:nvPr>
        </p:nvGraphicFramePr>
        <p:xfrm>
          <a:off x="492125" y="4712573"/>
          <a:ext cx="215900" cy="254000"/>
        </p:xfrm>
        <a:graphic>
          <a:graphicData uri="http://schemas.openxmlformats.org/presentationml/2006/ole">
            <mc:AlternateContent xmlns:mc="http://schemas.openxmlformats.org/markup-compatibility/2006">
              <mc:Choice xmlns:v="urn:schemas-microsoft-com:vml" Requires="v">
                <p:oleObj spid="_x0000_s1400797" name="Equation" r:id="rId59" imgW="215640" imgH="253800" progId="Equation.DSMT4">
                  <p:embed/>
                </p:oleObj>
              </mc:Choice>
              <mc:Fallback>
                <p:oleObj name="Equation" r:id="rId59" imgW="215640" imgH="253800" progId="Equation.DSMT4">
                  <p:embed/>
                  <p:pic>
                    <p:nvPicPr>
                      <p:cNvPr id="0" name="Object 128"/>
                      <p:cNvPicPr>
                        <a:picLocks noChangeAspect="1" noChangeArrowheads="1"/>
                      </p:cNvPicPr>
                      <p:nvPr/>
                    </p:nvPicPr>
                    <p:blipFill>
                      <a:blip r:embed="rId60"/>
                      <a:srcRect/>
                      <a:stretch>
                        <a:fillRect/>
                      </a:stretch>
                    </p:blipFill>
                    <p:spPr bwMode="auto">
                      <a:xfrm>
                        <a:off x="492125" y="4712573"/>
                        <a:ext cx="215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4" name="Объект 3"/>
          <p:cNvGraphicFramePr>
            <a:graphicFrameLocks noChangeAspect="1"/>
          </p:cNvGraphicFramePr>
          <p:nvPr>
            <p:extLst>
              <p:ext uri="{D42A27DB-BD31-4B8C-83A1-F6EECF244321}">
                <p14:modId xmlns:p14="http://schemas.microsoft.com/office/powerpoint/2010/main" val="3629010003"/>
              </p:ext>
            </p:extLst>
          </p:nvPr>
        </p:nvGraphicFramePr>
        <p:xfrm>
          <a:off x="487363" y="4092575"/>
          <a:ext cx="228600" cy="254000"/>
        </p:xfrm>
        <a:graphic>
          <a:graphicData uri="http://schemas.openxmlformats.org/presentationml/2006/ole">
            <mc:AlternateContent xmlns:mc="http://schemas.openxmlformats.org/markup-compatibility/2006">
              <mc:Choice xmlns:v="urn:schemas-microsoft-com:vml" Requires="v">
                <p:oleObj spid="_x0000_s1400798" name="Equation" r:id="rId61" imgW="228600" imgH="253800" progId="Equation.DSMT4">
                  <p:embed/>
                </p:oleObj>
              </mc:Choice>
              <mc:Fallback>
                <p:oleObj name="Equation" r:id="rId61" imgW="228600" imgH="253800" progId="Equation.DSMT4">
                  <p:embed/>
                  <p:pic>
                    <p:nvPicPr>
                      <p:cNvPr id="0" name="Объект 2"/>
                      <p:cNvPicPr>
                        <a:picLocks noChangeAspect="1" noChangeArrowheads="1"/>
                      </p:cNvPicPr>
                      <p:nvPr/>
                    </p:nvPicPr>
                    <p:blipFill>
                      <a:blip r:embed="rId62"/>
                      <a:srcRect/>
                      <a:stretch>
                        <a:fillRect/>
                      </a:stretch>
                    </p:blipFill>
                    <p:spPr bwMode="auto">
                      <a:xfrm>
                        <a:off x="487363" y="4092575"/>
                        <a:ext cx="2286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Tree>
    <p:extLst>
      <p:ext uri="{BB962C8B-B14F-4D97-AF65-F5344CB8AC3E}">
        <p14:creationId xmlns:p14="http://schemas.microsoft.com/office/powerpoint/2010/main" val="309347684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9277"/>
                                        </p:tgtEl>
                                        <p:attrNameLst>
                                          <p:attrName>style.visibility</p:attrName>
                                        </p:attrNameLst>
                                      </p:cBhvr>
                                      <p:to>
                                        <p:strVal val="visible"/>
                                      </p:to>
                                    </p:set>
                                    <p:anim calcmode="lin" valueType="num">
                                      <p:cBhvr additive="base">
                                        <p:cTn id="7" dur="500" fill="hold"/>
                                        <p:tgtEl>
                                          <p:spTgt spid="349277"/>
                                        </p:tgtEl>
                                        <p:attrNameLst>
                                          <p:attrName>ppt_x</p:attrName>
                                        </p:attrNameLst>
                                      </p:cBhvr>
                                      <p:tavLst>
                                        <p:tav tm="0">
                                          <p:val>
                                            <p:strVal val="#ppt_x"/>
                                          </p:val>
                                        </p:tav>
                                        <p:tav tm="100000">
                                          <p:val>
                                            <p:strVal val="#ppt_x"/>
                                          </p:val>
                                        </p:tav>
                                      </p:tavLst>
                                    </p:anim>
                                    <p:anim calcmode="lin" valueType="num">
                                      <p:cBhvr additive="base">
                                        <p:cTn id="8" dur="500" fill="hold"/>
                                        <p:tgtEl>
                                          <p:spTgt spid="34927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49278"/>
                                        </p:tgtEl>
                                        <p:attrNameLst>
                                          <p:attrName>style.visibility</p:attrName>
                                        </p:attrNameLst>
                                      </p:cBhvr>
                                      <p:to>
                                        <p:strVal val="visible"/>
                                      </p:to>
                                    </p:set>
                                  </p:childTnLst>
                                </p:cTn>
                              </p:par>
                              <p:par>
                                <p:cTn id="12" presetID="9" presetClass="exit" presetSubtype="0" fill="hold" grpId="0" nodeType="withEffect">
                                  <p:stCondLst>
                                    <p:cond delay="0"/>
                                  </p:stCondLst>
                                  <p:childTnLst>
                                    <p:animEffect transition="out" filter="dissolve">
                                      <p:cBhvr>
                                        <p:cTn id="13" dur="500"/>
                                        <p:tgtEl>
                                          <p:spTgt spid="349269"/>
                                        </p:tgtEl>
                                      </p:cBhvr>
                                    </p:animEffect>
                                    <p:set>
                                      <p:cBhvr>
                                        <p:cTn id="14" dur="1" fill="hold">
                                          <p:stCondLst>
                                            <p:cond delay="499"/>
                                          </p:stCondLst>
                                        </p:cTn>
                                        <p:tgtEl>
                                          <p:spTgt spid="349269"/>
                                        </p:tgtEl>
                                        <p:attrNameLst>
                                          <p:attrName>style.visibility</p:attrName>
                                        </p:attrNameLst>
                                      </p:cBhvr>
                                      <p:to>
                                        <p:strVal val="hidden"/>
                                      </p:to>
                                    </p:set>
                                  </p:childTnLst>
                                </p:cTn>
                              </p:par>
                            </p:childTnLst>
                          </p:cTn>
                        </p:par>
                        <p:par>
                          <p:cTn id="15" fill="hold" nodeType="afterGroup">
                            <p:stCondLst>
                              <p:cond delay="1000"/>
                            </p:stCondLst>
                            <p:childTnLst>
                              <p:par>
                                <p:cTn id="16" presetID="1" presetClass="entr" presetSubtype="0" fill="hold" grpId="0" nodeType="afterEffect">
                                  <p:stCondLst>
                                    <p:cond delay="0"/>
                                  </p:stCondLst>
                                  <p:childTnLst>
                                    <p:set>
                                      <p:cBhvr>
                                        <p:cTn id="17" dur="1" fill="hold">
                                          <p:stCondLst>
                                            <p:cond delay="0"/>
                                          </p:stCondLst>
                                        </p:cTn>
                                        <p:tgtEl>
                                          <p:spTgt spid="349281"/>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49282"/>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49283"/>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49266"/>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349279"/>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49285"/>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49284"/>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49326"/>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349286"/>
                                        </p:tgtEl>
                                        <p:attrNameLst>
                                          <p:attrName>style.visibility</p:attrName>
                                        </p:attrNameLst>
                                      </p:cBhvr>
                                      <p:to>
                                        <p:strVal val="visible"/>
                                      </p:to>
                                    </p:set>
                                    <p:anim calcmode="lin" valueType="num">
                                      <p:cBhvr additive="base">
                                        <p:cTn id="36" dur="500" fill="hold"/>
                                        <p:tgtEl>
                                          <p:spTgt spid="349286"/>
                                        </p:tgtEl>
                                        <p:attrNameLst>
                                          <p:attrName>ppt_x</p:attrName>
                                        </p:attrNameLst>
                                      </p:cBhvr>
                                      <p:tavLst>
                                        <p:tav tm="0">
                                          <p:val>
                                            <p:strVal val="#ppt_x"/>
                                          </p:val>
                                        </p:tav>
                                        <p:tav tm="100000">
                                          <p:val>
                                            <p:strVal val="#ppt_x"/>
                                          </p:val>
                                        </p:tav>
                                      </p:tavLst>
                                    </p:anim>
                                    <p:anim calcmode="lin" valueType="num">
                                      <p:cBhvr additive="base">
                                        <p:cTn id="37" dur="500" fill="hold"/>
                                        <p:tgtEl>
                                          <p:spTgt spid="349286"/>
                                        </p:tgtEl>
                                        <p:attrNameLst>
                                          <p:attrName>ppt_y</p:attrName>
                                        </p:attrNameLst>
                                      </p:cBhvr>
                                      <p:tavLst>
                                        <p:tav tm="0">
                                          <p:val>
                                            <p:strVal val="1+#ppt_h/2"/>
                                          </p:val>
                                        </p:tav>
                                        <p:tav tm="100000">
                                          <p:val>
                                            <p:strVal val="#ppt_y"/>
                                          </p:val>
                                        </p:tav>
                                      </p:tavLst>
                                    </p:anim>
                                  </p:childTnLst>
                                </p:cTn>
                              </p:par>
                            </p:childTnLst>
                          </p:cTn>
                        </p:par>
                        <p:par>
                          <p:cTn id="38" fill="hold" nodeType="afterGroup">
                            <p:stCondLst>
                              <p:cond delay="500"/>
                            </p:stCondLst>
                            <p:childTnLst>
                              <p:par>
                                <p:cTn id="39" presetID="1" presetClass="entr" presetSubtype="0" fill="hold" nodeType="afterEffect">
                                  <p:stCondLst>
                                    <p:cond delay="0"/>
                                  </p:stCondLst>
                                  <p:childTnLst>
                                    <p:set>
                                      <p:cBhvr>
                                        <p:cTn id="40" dur="1" fill="hold">
                                          <p:stCondLst>
                                            <p:cond delay="0"/>
                                          </p:stCondLst>
                                        </p:cTn>
                                        <p:tgtEl>
                                          <p:spTgt spid="349287"/>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49304"/>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4928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49295"/>
                                        </p:tgtEl>
                                        <p:attrNameLst>
                                          <p:attrName>style.visibility</p:attrName>
                                        </p:attrNameLst>
                                      </p:cBhvr>
                                      <p:to>
                                        <p:strVal val="visible"/>
                                      </p:to>
                                    </p:set>
                                  </p:childTnLst>
                                </p:cTn>
                              </p:par>
                              <p:par>
                                <p:cTn id="49" presetID="9" presetClass="exit" presetSubtype="0" fill="hold" grpId="1" nodeType="withEffect">
                                  <p:stCondLst>
                                    <p:cond delay="0"/>
                                  </p:stCondLst>
                                  <p:childTnLst>
                                    <p:animEffect transition="out" filter="dissolve">
                                      <p:cBhvr>
                                        <p:cTn id="50" dur="500"/>
                                        <p:tgtEl>
                                          <p:spTgt spid="349279"/>
                                        </p:tgtEl>
                                      </p:cBhvr>
                                    </p:animEffect>
                                    <p:set>
                                      <p:cBhvr>
                                        <p:cTn id="51" dur="1" fill="hold">
                                          <p:stCondLst>
                                            <p:cond delay="499"/>
                                          </p:stCondLst>
                                        </p:cTn>
                                        <p:tgtEl>
                                          <p:spTgt spid="349279"/>
                                        </p:tgtEl>
                                        <p:attrNameLst>
                                          <p:attrName>style.visibility</p:attrName>
                                        </p:attrNameLst>
                                      </p:cBhvr>
                                      <p:to>
                                        <p:strVal val="hidden"/>
                                      </p:to>
                                    </p:set>
                                  </p:childTnLst>
                                </p:cTn>
                              </p:par>
                            </p:childTnLst>
                          </p:cTn>
                        </p:par>
                        <p:par>
                          <p:cTn id="52" fill="hold" nodeType="afterGroup">
                            <p:stCondLst>
                              <p:cond delay="500"/>
                            </p:stCondLst>
                            <p:childTnLst>
                              <p:par>
                                <p:cTn id="53" presetID="1" presetClass="entr" presetSubtype="0" fill="hold" grpId="1" nodeType="afterEffect">
                                  <p:stCondLst>
                                    <p:cond delay="0"/>
                                  </p:stCondLst>
                                  <p:childTnLst>
                                    <p:set>
                                      <p:cBhvr>
                                        <p:cTn id="54" dur="1" fill="hold">
                                          <p:stCondLst>
                                            <p:cond delay="0"/>
                                          </p:stCondLst>
                                        </p:cTn>
                                        <p:tgtEl>
                                          <p:spTgt spid="34929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4929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4929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49290"/>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928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49292"/>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4929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49306"/>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4" fill="hold" nodeType="clickEffect">
                                  <p:stCondLst>
                                    <p:cond delay="0"/>
                                  </p:stCondLst>
                                  <p:childTnLst>
                                    <p:set>
                                      <p:cBhvr>
                                        <p:cTn id="72" dur="1" fill="hold">
                                          <p:stCondLst>
                                            <p:cond delay="0"/>
                                          </p:stCondLst>
                                        </p:cTn>
                                        <p:tgtEl>
                                          <p:spTgt spid="349298"/>
                                        </p:tgtEl>
                                        <p:attrNameLst>
                                          <p:attrName>style.visibility</p:attrName>
                                        </p:attrNameLst>
                                      </p:cBhvr>
                                      <p:to>
                                        <p:strVal val="visible"/>
                                      </p:to>
                                    </p:set>
                                    <p:anim calcmode="lin" valueType="num">
                                      <p:cBhvr additive="base">
                                        <p:cTn id="73" dur="500" fill="hold"/>
                                        <p:tgtEl>
                                          <p:spTgt spid="349298"/>
                                        </p:tgtEl>
                                        <p:attrNameLst>
                                          <p:attrName>ppt_x</p:attrName>
                                        </p:attrNameLst>
                                      </p:cBhvr>
                                      <p:tavLst>
                                        <p:tav tm="0">
                                          <p:val>
                                            <p:strVal val="#ppt_x"/>
                                          </p:val>
                                        </p:tav>
                                        <p:tav tm="100000">
                                          <p:val>
                                            <p:strVal val="#ppt_x"/>
                                          </p:val>
                                        </p:tav>
                                      </p:tavLst>
                                    </p:anim>
                                    <p:anim calcmode="lin" valueType="num">
                                      <p:cBhvr additive="base">
                                        <p:cTn id="74" dur="500" fill="hold"/>
                                        <p:tgtEl>
                                          <p:spTgt spid="349298"/>
                                        </p:tgtEl>
                                        <p:attrNameLst>
                                          <p:attrName>ppt_y</p:attrName>
                                        </p:attrNameLst>
                                      </p:cBhvr>
                                      <p:tavLst>
                                        <p:tav tm="0">
                                          <p:val>
                                            <p:strVal val="1+#ppt_h/2"/>
                                          </p:val>
                                        </p:tav>
                                        <p:tav tm="100000">
                                          <p:val>
                                            <p:strVal val="#ppt_y"/>
                                          </p:val>
                                        </p:tav>
                                      </p:tavLst>
                                    </p:anim>
                                  </p:childTnLst>
                                </p:cTn>
                              </p:par>
                            </p:childTnLst>
                          </p:cTn>
                        </p:par>
                        <p:par>
                          <p:cTn id="75" fill="hold" nodeType="afterGroup">
                            <p:stCondLst>
                              <p:cond delay="500"/>
                            </p:stCondLst>
                            <p:childTnLst>
                              <p:par>
                                <p:cTn id="76" presetID="1" presetClass="entr" presetSubtype="0" fill="hold" nodeType="afterEffect">
                                  <p:stCondLst>
                                    <p:cond delay="0"/>
                                  </p:stCondLst>
                                  <p:childTnLst>
                                    <p:set>
                                      <p:cBhvr>
                                        <p:cTn id="77" dur="1" fill="hold">
                                          <p:stCondLst>
                                            <p:cond delay="0"/>
                                          </p:stCondLst>
                                        </p:cTn>
                                        <p:tgtEl>
                                          <p:spTgt spid="349299"/>
                                        </p:tgtEl>
                                        <p:attrNameLst>
                                          <p:attrName>style.visibility</p:attrName>
                                        </p:attrNameLst>
                                      </p:cBhvr>
                                      <p:to>
                                        <p:strVal val="visible"/>
                                      </p:to>
                                    </p:set>
                                  </p:childTnLst>
                                </p:cTn>
                              </p:par>
                              <p:par>
                                <p:cTn id="78" presetID="63" presetClass="path" presetSubtype="0" accel="50000" decel="50000" fill="hold" grpId="1" nodeType="withEffect">
                                  <p:stCondLst>
                                    <p:cond delay="0"/>
                                  </p:stCondLst>
                                  <p:childTnLst>
                                    <p:animMotion origin="layout" path="M 1.38889E-6 4.44444E-6 L 0.09479 4.44444E-6 " pathEditMode="relative" rAng="0" ptsTypes="AA">
                                      <p:cBhvr>
                                        <p:cTn id="79" dur="2000" fill="hold"/>
                                        <p:tgtEl>
                                          <p:spTgt spid="349282"/>
                                        </p:tgtEl>
                                        <p:attrNameLst>
                                          <p:attrName>ppt_x</p:attrName>
                                          <p:attrName>ppt_y</p:attrName>
                                        </p:attrNameLst>
                                      </p:cBhvr>
                                      <p:rCtr x="4740" y="0"/>
                                    </p:animMotion>
                                  </p:childTnLst>
                                </p:cTn>
                              </p:par>
                            </p:childTnLst>
                          </p:cTn>
                        </p:par>
                        <p:par>
                          <p:cTn id="80" fill="hold" nodeType="afterGroup">
                            <p:stCondLst>
                              <p:cond delay="2500"/>
                            </p:stCondLst>
                            <p:childTnLst>
                              <p:par>
                                <p:cTn id="81" presetID="1" presetClass="entr" presetSubtype="0" fill="hold" nodeType="afterEffect">
                                  <p:stCondLst>
                                    <p:cond delay="0"/>
                                  </p:stCondLst>
                                  <p:childTnLst>
                                    <p:set>
                                      <p:cBhvr>
                                        <p:cTn id="82" dur="1" fill="hold">
                                          <p:stCondLst>
                                            <p:cond delay="0"/>
                                          </p:stCondLst>
                                        </p:cTn>
                                        <p:tgtEl>
                                          <p:spTgt spid="349303"/>
                                        </p:tgtEl>
                                        <p:attrNameLst>
                                          <p:attrName>style.visibility</p:attrName>
                                        </p:attrNameLst>
                                      </p:cBhvr>
                                      <p:to>
                                        <p:strVal val="visible"/>
                                      </p:to>
                                    </p:set>
                                  </p:childTnLst>
                                </p:cTn>
                              </p:par>
                            </p:childTnLst>
                          </p:cTn>
                        </p:par>
                        <p:par>
                          <p:cTn id="83" fill="hold" nodeType="afterGroup">
                            <p:stCondLst>
                              <p:cond delay="2500"/>
                            </p:stCondLst>
                            <p:childTnLst>
                              <p:par>
                                <p:cTn id="84" presetID="9" presetClass="exit" presetSubtype="0" fill="hold" grpId="0" nodeType="afterEffect">
                                  <p:stCondLst>
                                    <p:cond delay="0"/>
                                  </p:stCondLst>
                                  <p:childTnLst>
                                    <p:animEffect transition="out" filter="dissolve">
                                      <p:cBhvr>
                                        <p:cTn id="85" dur="500"/>
                                        <p:tgtEl>
                                          <p:spTgt spid="349272"/>
                                        </p:tgtEl>
                                      </p:cBhvr>
                                    </p:animEffect>
                                    <p:set>
                                      <p:cBhvr>
                                        <p:cTn id="86" dur="1" fill="hold">
                                          <p:stCondLst>
                                            <p:cond delay="499"/>
                                          </p:stCondLst>
                                        </p:cTn>
                                        <p:tgtEl>
                                          <p:spTgt spid="349272"/>
                                        </p:tgtEl>
                                        <p:attrNameLst>
                                          <p:attrName>style.visibility</p:attrName>
                                        </p:attrNameLst>
                                      </p:cBhvr>
                                      <p:to>
                                        <p:strVal val="hidden"/>
                                      </p:to>
                                    </p:set>
                                  </p:childTnLst>
                                </p:cTn>
                              </p:par>
                              <p:par>
                                <p:cTn id="87" presetID="9" presetClass="exit" presetSubtype="0" fill="hold" grpId="1" nodeType="withEffect">
                                  <p:stCondLst>
                                    <p:cond delay="0"/>
                                  </p:stCondLst>
                                  <p:childTnLst>
                                    <p:animEffect transition="out" filter="dissolve">
                                      <p:cBhvr>
                                        <p:cTn id="88" dur="500"/>
                                        <p:tgtEl>
                                          <p:spTgt spid="349292"/>
                                        </p:tgtEl>
                                      </p:cBhvr>
                                    </p:animEffect>
                                    <p:set>
                                      <p:cBhvr>
                                        <p:cTn id="89" dur="1" fill="hold">
                                          <p:stCondLst>
                                            <p:cond delay="499"/>
                                          </p:stCondLst>
                                        </p:cTn>
                                        <p:tgtEl>
                                          <p:spTgt spid="349292"/>
                                        </p:tgtEl>
                                        <p:attrNameLst>
                                          <p:attrName>style.visibility</p:attrName>
                                        </p:attrNameLst>
                                      </p:cBhvr>
                                      <p:to>
                                        <p:strVal val="hidden"/>
                                      </p:to>
                                    </p:set>
                                  </p:childTnLst>
                                </p:cTn>
                              </p:par>
                            </p:childTnLst>
                          </p:cTn>
                        </p:par>
                        <p:par>
                          <p:cTn id="90" fill="hold" nodeType="afterGroup">
                            <p:stCondLst>
                              <p:cond delay="3000"/>
                            </p:stCondLst>
                            <p:childTnLst>
                              <p:par>
                                <p:cTn id="91" presetID="1" presetClass="entr" presetSubtype="0" fill="hold" grpId="0" nodeType="afterEffect">
                                  <p:stCondLst>
                                    <p:cond delay="0"/>
                                  </p:stCondLst>
                                  <p:childTnLst>
                                    <p:set>
                                      <p:cBhvr>
                                        <p:cTn id="92" dur="1" fill="hold">
                                          <p:stCondLst>
                                            <p:cond delay="0"/>
                                          </p:stCondLst>
                                        </p:cTn>
                                        <p:tgtEl>
                                          <p:spTgt spid="349301"/>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49302"/>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49300"/>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49303"/>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nodeType="clickEffect">
                                  <p:stCondLst>
                                    <p:cond delay="0"/>
                                  </p:stCondLst>
                                  <p:childTnLst>
                                    <p:set>
                                      <p:cBhvr>
                                        <p:cTn id="102" dur="1" fill="hold">
                                          <p:stCondLst>
                                            <p:cond delay="0"/>
                                          </p:stCondLst>
                                        </p:cTn>
                                        <p:tgtEl>
                                          <p:spTgt spid="349305"/>
                                        </p:tgtEl>
                                        <p:attrNameLst>
                                          <p:attrName>style.visibility</p:attrName>
                                        </p:attrNameLst>
                                      </p:cBhvr>
                                      <p:to>
                                        <p:strVal val="visible"/>
                                      </p:to>
                                    </p:set>
                                    <p:anim calcmode="lin" valueType="num">
                                      <p:cBhvr additive="base">
                                        <p:cTn id="103" dur="500" fill="hold"/>
                                        <p:tgtEl>
                                          <p:spTgt spid="349305"/>
                                        </p:tgtEl>
                                        <p:attrNameLst>
                                          <p:attrName>ppt_x</p:attrName>
                                        </p:attrNameLst>
                                      </p:cBhvr>
                                      <p:tavLst>
                                        <p:tav tm="0">
                                          <p:val>
                                            <p:strVal val="#ppt_x"/>
                                          </p:val>
                                        </p:tav>
                                        <p:tav tm="100000">
                                          <p:val>
                                            <p:strVal val="#ppt_x"/>
                                          </p:val>
                                        </p:tav>
                                      </p:tavLst>
                                    </p:anim>
                                    <p:anim calcmode="lin" valueType="num">
                                      <p:cBhvr additive="base">
                                        <p:cTn id="104" dur="500" fill="hold"/>
                                        <p:tgtEl>
                                          <p:spTgt spid="349305"/>
                                        </p:tgtEl>
                                        <p:attrNameLst>
                                          <p:attrName>ppt_y</p:attrName>
                                        </p:attrNameLst>
                                      </p:cBhvr>
                                      <p:tavLst>
                                        <p:tav tm="0">
                                          <p:val>
                                            <p:strVal val="1+#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49307"/>
                                        </p:tgtEl>
                                        <p:attrNameLst>
                                          <p:attrName>style.visibility</p:attrName>
                                        </p:attrNameLst>
                                      </p:cBhvr>
                                      <p:to>
                                        <p:strVal val="visible"/>
                                      </p:to>
                                    </p:set>
                                    <p:anim calcmode="lin" valueType="num">
                                      <p:cBhvr additive="base">
                                        <p:cTn id="109" dur="500" fill="hold"/>
                                        <p:tgtEl>
                                          <p:spTgt spid="349307"/>
                                        </p:tgtEl>
                                        <p:attrNameLst>
                                          <p:attrName>ppt_x</p:attrName>
                                        </p:attrNameLst>
                                      </p:cBhvr>
                                      <p:tavLst>
                                        <p:tav tm="0">
                                          <p:val>
                                            <p:strVal val="#ppt_x"/>
                                          </p:val>
                                        </p:tav>
                                        <p:tav tm="100000">
                                          <p:val>
                                            <p:strVal val="#ppt_x"/>
                                          </p:val>
                                        </p:tav>
                                      </p:tavLst>
                                    </p:anim>
                                    <p:anim calcmode="lin" valueType="num">
                                      <p:cBhvr additive="base">
                                        <p:cTn id="110" dur="500" fill="hold"/>
                                        <p:tgtEl>
                                          <p:spTgt spid="349307"/>
                                        </p:tgtEl>
                                        <p:attrNameLst>
                                          <p:attrName>ppt_y</p:attrName>
                                        </p:attrNameLst>
                                      </p:cBhvr>
                                      <p:tavLst>
                                        <p:tav tm="0">
                                          <p:val>
                                            <p:strVal val="1+#ppt_h/2"/>
                                          </p:val>
                                        </p:tav>
                                        <p:tav tm="100000">
                                          <p:val>
                                            <p:strVal val="#ppt_y"/>
                                          </p:val>
                                        </p:tav>
                                      </p:tavLst>
                                    </p:anim>
                                  </p:childTnLst>
                                </p:cTn>
                              </p:par>
                            </p:childTnLst>
                          </p:cTn>
                        </p:par>
                        <p:par>
                          <p:cTn id="111" fill="hold" nodeType="afterGroup">
                            <p:stCondLst>
                              <p:cond delay="500"/>
                            </p:stCondLst>
                            <p:childTnLst>
                              <p:par>
                                <p:cTn id="112" presetID="1" presetClass="entr" presetSubtype="0" fill="hold" grpId="0" nodeType="afterEffect">
                                  <p:stCondLst>
                                    <p:cond delay="0"/>
                                  </p:stCondLst>
                                  <p:childTnLst>
                                    <p:set>
                                      <p:cBhvr>
                                        <p:cTn id="113" dur="1" fill="hold">
                                          <p:stCondLst>
                                            <p:cond delay="0"/>
                                          </p:stCondLst>
                                        </p:cTn>
                                        <p:tgtEl>
                                          <p:spTgt spid="349308"/>
                                        </p:tgtEl>
                                        <p:attrNameLst>
                                          <p:attrName>style.visibility</p:attrName>
                                        </p:attrNameLst>
                                      </p:cBhvr>
                                      <p:to>
                                        <p:strVal val="visible"/>
                                      </p:to>
                                    </p:set>
                                  </p:childTnLst>
                                </p:cTn>
                              </p:par>
                              <p:par>
                                <p:cTn id="114" presetID="1" presetClass="entr" presetSubtype="0" fill="hold" grpId="0" nodeType="withEffect">
                                  <p:stCondLst>
                                    <p:cond delay="0"/>
                                  </p:stCondLst>
                                  <p:childTnLst>
                                    <p:set>
                                      <p:cBhvr>
                                        <p:cTn id="115" dur="1" fill="hold">
                                          <p:stCondLst>
                                            <p:cond delay="0"/>
                                          </p:stCondLst>
                                        </p:cTn>
                                        <p:tgtEl>
                                          <p:spTgt spid="349311"/>
                                        </p:tgtEl>
                                        <p:attrNameLst>
                                          <p:attrName>style.visibility</p:attrName>
                                        </p:attrNameLst>
                                      </p:cBhvr>
                                      <p:to>
                                        <p:strVal val="visible"/>
                                      </p:to>
                                    </p:set>
                                  </p:childTnLst>
                                </p:cTn>
                              </p:par>
                              <p:par>
                                <p:cTn id="116" presetID="1" presetClass="entr" presetSubtype="0" fill="hold" nodeType="withEffect">
                                  <p:stCondLst>
                                    <p:cond delay="0"/>
                                  </p:stCondLst>
                                  <p:childTnLst>
                                    <p:set>
                                      <p:cBhvr>
                                        <p:cTn id="117" dur="1" fill="hold">
                                          <p:stCondLst>
                                            <p:cond delay="0"/>
                                          </p:stCondLst>
                                        </p:cTn>
                                        <p:tgtEl>
                                          <p:spTgt spid="349312"/>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349313"/>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349313"/>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349314"/>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49317"/>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49318"/>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49315"/>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349316"/>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349309"/>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349310"/>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nodeType="clickEffect">
                                  <p:stCondLst>
                                    <p:cond delay="0"/>
                                  </p:stCondLst>
                                  <p:childTnLst>
                                    <p:set>
                                      <p:cBhvr>
                                        <p:cTn id="139" dur="1" fill="hold">
                                          <p:stCondLst>
                                            <p:cond delay="0"/>
                                          </p:stCondLst>
                                        </p:cTn>
                                        <p:tgtEl>
                                          <p:spTgt spid="349322"/>
                                        </p:tgtEl>
                                        <p:attrNameLst>
                                          <p:attrName>style.visibility</p:attrName>
                                        </p:attrNameLst>
                                      </p:cBhvr>
                                      <p:to>
                                        <p:strVal val="visible"/>
                                      </p:to>
                                    </p:set>
                                  </p:childTnLst>
                                </p:cTn>
                              </p:par>
                            </p:childTnLst>
                          </p:cTn>
                        </p:par>
                        <p:par>
                          <p:cTn id="140" fill="hold" nodeType="afterGroup">
                            <p:stCondLst>
                              <p:cond delay="0"/>
                            </p:stCondLst>
                            <p:childTnLst>
                              <p:par>
                                <p:cTn id="141" presetID="1" presetClass="entr" presetSubtype="0" fill="hold" nodeType="afterEffect">
                                  <p:stCondLst>
                                    <p:cond delay="0"/>
                                  </p:stCondLst>
                                  <p:childTnLst>
                                    <p:set>
                                      <p:cBhvr>
                                        <p:cTn id="142" dur="1" fill="hold">
                                          <p:stCondLst>
                                            <p:cond delay="0"/>
                                          </p:stCondLst>
                                        </p:cTn>
                                        <p:tgtEl>
                                          <p:spTgt spid="349323"/>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349330"/>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49331"/>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349331"/>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349333"/>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349332"/>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349334"/>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2" presetClass="entr" presetSubtype="4" fill="hold" grpId="0" nodeType="clickEffect">
                                  <p:stCondLst>
                                    <p:cond delay="0"/>
                                  </p:stCondLst>
                                  <p:childTnLst>
                                    <p:set>
                                      <p:cBhvr>
                                        <p:cTn id="158" dur="1" fill="hold">
                                          <p:stCondLst>
                                            <p:cond delay="0"/>
                                          </p:stCondLst>
                                        </p:cTn>
                                        <p:tgtEl>
                                          <p:spTgt spid="349324"/>
                                        </p:tgtEl>
                                        <p:attrNameLst>
                                          <p:attrName>style.visibility</p:attrName>
                                        </p:attrNameLst>
                                      </p:cBhvr>
                                      <p:to>
                                        <p:strVal val="visible"/>
                                      </p:to>
                                    </p:set>
                                    <p:anim calcmode="lin" valueType="num">
                                      <p:cBhvr additive="base">
                                        <p:cTn id="159" dur="500" fill="hold"/>
                                        <p:tgtEl>
                                          <p:spTgt spid="349324"/>
                                        </p:tgtEl>
                                        <p:attrNameLst>
                                          <p:attrName>ppt_x</p:attrName>
                                        </p:attrNameLst>
                                      </p:cBhvr>
                                      <p:tavLst>
                                        <p:tav tm="0">
                                          <p:val>
                                            <p:strVal val="#ppt_x"/>
                                          </p:val>
                                        </p:tav>
                                        <p:tav tm="100000">
                                          <p:val>
                                            <p:strVal val="#ppt_x"/>
                                          </p:val>
                                        </p:tav>
                                      </p:tavLst>
                                    </p:anim>
                                    <p:anim calcmode="lin" valueType="num">
                                      <p:cBhvr additive="base">
                                        <p:cTn id="160" dur="500" fill="hold"/>
                                        <p:tgtEl>
                                          <p:spTgt spid="349324"/>
                                        </p:tgtEl>
                                        <p:attrNameLst>
                                          <p:attrName>ppt_y</p:attrName>
                                        </p:attrNameLst>
                                      </p:cBhvr>
                                      <p:tavLst>
                                        <p:tav tm="0">
                                          <p:val>
                                            <p:strVal val="1+#ppt_h/2"/>
                                          </p:val>
                                        </p:tav>
                                        <p:tav tm="100000">
                                          <p:val>
                                            <p:strVal val="#ppt_y"/>
                                          </p:val>
                                        </p:tav>
                                      </p:tavLst>
                                    </p:anim>
                                  </p:childTnLst>
                                </p:cTn>
                              </p:par>
                            </p:childTnLst>
                          </p:cTn>
                        </p:par>
                        <p:par>
                          <p:cTn id="161" fill="hold" nodeType="afterGroup">
                            <p:stCondLst>
                              <p:cond delay="500"/>
                            </p:stCondLst>
                            <p:childTnLst>
                              <p:par>
                                <p:cTn id="162" presetID="1" presetClass="entr" presetSubtype="0" fill="hold" nodeType="afterEffect">
                                  <p:stCondLst>
                                    <p:cond delay="0"/>
                                  </p:stCondLst>
                                  <p:childTnLst>
                                    <p:set>
                                      <p:cBhvr>
                                        <p:cTn id="163" dur="1" fill="hold">
                                          <p:stCondLst>
                                            <p:cond delay="0"/>
                                          </p:stCondLst>
                                        </p:cTn>
                                        <p:tgtEl>
                                          <p:spTgt spid="349325"/>
                                        </p:tgtEl>
                                        <p:attrNameLst>
                                          <p:attrName>style.visibility</p:attrName>
                                        </p:attrNameLst>
                                      </p:cBhvr>
                                      <p:to>
                                        <p:strVal val="visible"/>
                                      </p:to>
                                    </p:set>
                                  </p:childTnLst>
                                </p:cTn>
                              </p:par>
                            </p:childTnLst>
                          </p:cTn>
                        </p:par>
                        <p:par>
                          <p:cTn id="164" fill="hold" nodeType="afterGroup">
                            <p:stCondLst>
                              <p:cond delay="500"/>
                            </p:stCondLst>
                            <p:childTnLst>
                              <p:par>
                                <p:cTn id="165" presetID="1" presetClass="entr" presetSubtype="0" fill="hold" nodeType="afterEffect">
                                  <p:stCondLst>
                                    <p:cond delay="0"/>
                                  </p:stCondLst>
                                  <p:childTnLst>
                                    <p:set>
                                      <p:cBhvr>
                                        <p:cTn id="166" dur="1" fill="hold">
                                          <p:stCondLst>
                                            <p:cond delay="0"/>
                                          </p:stCondLst>
                                        </p:cTn>
                                        <p:tgtEl>
                                          <p:spTgt spid="349347"/>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349338"/>
                                        </p:tgtEl>
                                        <p:attrNameLst>
                                          <p:attrName>style.visibility</p:attrName>
                                        </p:attrNameLst>
                                      </p:cBhvr>
                                      <p:to>
                                        <p:strVal val="visible"/>
                                      </p:to>
                                    </p:set>
                                  </p:childTnLst>
                                </p:cTn>
                              </p:par>
                              <p:par>
                                <p:cTn id="169" presetID="22" presetClass="emph" presetSubtype="0" fill="hold" grpId="1" nodeType="withEffect">
                                  <p:stCondLst>
                                    <p:cond delay="0"/>
                                  </p:stCondLst>
                                  <p:childTnLst>
                                    <p:animClr clrSpc="hsl" dir="cw">
                                      <p:cBhvr override="childStyle">
                                        <p:cTn id="170" dur="500" fill="hold"/>
                                        <p:tgtEl>
                                          <p:spTgt spid="349334"/>
                                        </p:tgtEl>
                                        <p:attrNameLst>
                                          <p:attrName>style.color</p:attrName>
                                        </p:attrNameLst>
                                      </p:cBhvr>
                                      <p:by>
                                        <p:hsl h="-7200000" s="0" l="0"/>
                                      </p:by>
                                    </p:animClr>
                                    <p:animClr clrSpc="hsl" dir="cw">
                                      <p:cBhvr>
                                        <p:cTn id="171" dur="500" fill="hold"/>
                                        <p:tgtEl>
                                          <p:spTgt spid="349334"/>
                                        </p:tgtEl>
                                        <p:attrNameLst>
                                          <p:attrName>fillcolor</p:attrName>
                                        </p:attrNameLst>
                                      </p:cBhvr>
                                      <p:by>
                                        <p:hsl h="-7200000" s="0" l="0"/>
                                      </p:by>
                                    </p:animClr>
                                    <p:animClr clrSpc="hsl" dir="cw">
                                      <p:cBhvr>
                                        <p:cTn id="172" dur="500" fill="hold"/>
                                        <p:tgtEl>
                                          <p:spTgt spid="349334"/>
                                        </p:tgtEl>
                                        <p:attrNameLst>
                                          <p:attrName>stroke.color</p:attrName>
                                        </p:attrNameLst>
                                      </p:cBhvr>
                                      <p:by>
                                        <p:hsl h="-7200000" s="0" l="0"/>
                                      </p:by>
                                    </p:animClr>
                                    <p:set>
                                      <p:cBhvr>
                                        <p:cTn id="173" dur="500" fill="hold"/>
                                        <p:tgtEl>
                                          <p:spTgt spid="349334"/>
                                        </p:tgtEl>
                                        <p:attrNameLst>
                                          <p:attrName>fill.type</p:attrName>
                                        </p:attrNameLst>
                                      </p:cBhvr>
                                      <p:to>
                                        <p:strVal val="solid"/>
                                      </p:to>
                                    </p:set>
                                  </p:childTnLst>
                                </p:cTn>
                              </p:par>
                              <p:par>
                                <p:cTn id="174" presetID="22" presetClass="emph" presetSubtype="0" fill="hold" grpId="1" nodeType="withEffect">
                                  <p:stCondLst>
                                    <p:cond delay="0"/>
                                  </p:stCondLst>
                                  <p:childTnLst>
                                    <p:animClr clrSpc="hsl" dir="cw">
                                      <p:cBhvr override="childStyle">
                                        <p:cTn id="175" dur="500" fill="hold"/>
                                        <p:tgtEl>
                                          <p:spTgt spid="349330"/>
                                        </p:tgtEl>
                                        <p:attrNameLst>
                                          <p:attrName>style.color</p:attrName>
                                        </p:attrNameLst>
                                      </p:cBhvr>
                                      <p:by>
                                        <p:hsl h="-7200000" s="0" l="0"/>
                                      </p:by>
                                    </p:animClr>
                                    <p:animClr clrSpc="hsl" dir="cw">
                                      <p:cBhvr>
                                        <p:cTn id="176" dur="500" fill="hold"/>
                                        <p:tgtEl>
                                          <p:spTgt spid="349330"/>
                                        </p:tgtEl>
                                        <p:attrNameLst>
                                          <p:attrName>fillcolor</p:attrName>
                                        </p:attrNameLst>
                                      </p:cBhvr>
                                      <p:by>
                                        <p:hsl h="-7200000" s="0" l="0"/>
                                      </p:by>
                                    </p:animClr>
                                    <p:animClr clrSpc="hsl" dir="cw">
                                      <p:cBhvr>
                                        <p:cTn id="177" dur="500" fill="hold"/>
                                        <p:tgtEl>
                                          <p:spTgt spid="349330"/>
                                        </p:tgtEl>
                                        <p:attrNameLst>
                                          <p:attrName>stroke.color</p:attrName>
                                        </p:attrNameLst>
                                      </p:cBhvr>
                                      <p:by>
                                        <p:hsl h="-7200000" s="0" l="0"/>
                                      </p:by>
                                    </p:animClr>
                                    <p:set>
                                      <p:cBhvr>
                                        <p:cTn id="178" dur="500" fill="hold"/>
                                        <p:tgtEl>
                                          <p:spTgt spid="349330"/>
                                        </p:tgtEl>
                                        <p:attrNameLst>
                                          <p:attrName>fill.type</p:attrName>
                                        </p:attrNameLst>
                                      </p:cBhvr>
                                      <p:to>
                                        <p:strVal val="solid"/>
                                      </p:to>
                                    </p:set>
                                  </p:childTnLst>
                                </p:cTn>
                              </p:par>
                              <p:par>
                                <p:cTn id="179" presetID="1" presetClass="entr" presetSubtype="0" fill="hold" grpId="0" nodeType="withEffect">
                                  <p:stCondLst>
                                    <p:cond delay="0"/>
                                  </p:stCondLst>
                                  <p:childTnLst>
                                    <p:set>
                                      <p:cBhvr>
                                        <p:cTn id="180" dur="1" fill="hold">
                                          <p:stCondLst>
                                            <p:cond delay="0"/>
                                          </p:stCondLst>
                                        </p:cTn>
                                        <p:tgtEl>
                                          <p:spTgt spid="349337"/>
                                        </p:tgtEl>
                                        <p:attrNameLst>
                                          <p:attrName>style.visibility</p:attrName>
                                        </p:attrNameLst>
                                      </p:cBhvr>
                                      <p:to>
                                        <p:strVal val="visible"/>
                                      </p:to>
                                    </p:set>
                                  </p:childTnLst>
                                </p:cTn>
                              </p:par>
                              <p:par>
                                <p:cTn id="181" presetID="1" presetClass="entr" presetSubtype="0" fill="hold" grpId="0" nodeType="withEffect">
                                  <p:stCondLst>
                                    <p:cond delay="0"/>
                                  </p:stCondLst>
                                  <p:childTnLst>
                                    <p:set>
                                      <p:cBhvr>
                                        <p:cTn id="182" dur="1" fill="hold">
                                          <p:stCondLst>
                                            <p:cond delay="0"/>
                                          </p:stCondLst>
                                        </p:cTn>
                                        <p:tgtEl>
                                          <p:spTgt spid="349336"/>
                                        </p:tgtEl>
                                        <p:attrNameLst>
                                          <p:attrName>style.visibility</p:attrName>
                                        </p:attrNameLst>
                                      </p:cBhvr>
                                      <p:to>
                                        <p:strVal val="visible"/>
                                      </p:to>
                                    </p:se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2" presetClass="entr" presetSubtype="4" fill="hold" grpId="0" nodeType="clickEffect">
                                  <p:stCondLst>
                                    <p:cond delay="0"/>
                                  </p:stCondLst>
                                  <p:childTnLst>
                                    <p:set>
                                      <p:cBhvr>
                                        <p:cTn id="186" dur="1" fill="hold">
                                          <p:stCondLst>
                                            <p:cond delay="0"/>
                                          </p:stCondLst>
                                        </p:cTn>
                                        <p:tgtEl>
                                          <p:spTgt spid="349339"/>
                                        </p:tgtEl>
                                        <p:attrNameLst>
                                          <p:attrName>style.visibility</p:attrName>
                                        </p:attrNameLst>
                                      </p:cBhvr>
                                      <p:to>
                                        <p:strVal val="visible"/>
                                      </p:to>
                                    </p:set>
                                    <p:anim calcmode="lin" valueType="num">
                                      <p:cBhvr additive="base">
                                        <p:cTn id="187" dur="500" fill="hold"/>
                                        <p:tgtEl>
                                          <p:spTgt spid="349339"/>
                                        </p:tgtEl>
                                        <p:attrNameLst>
                                          <p:attrName>ppt_x</p:attrName>
                                        </p:attrNameLst>
                                      </p:cBhvr>
                                      <p:tavLst>
                                        <p:tav tm="0">
                                          <p:val>
                                            <p:strVal val="#ppt_x"/>
                                          </p:val>
                                        </p:tav>
                                        <p:tav tm="100000">
                                          <p:val>
                                            <p:strVal val="#ppt_x"/>
                                          </p:val>
                                        </p:tav>
                                      </p:tavLst>
                                    </p:anim>
                                    <p:anim calcmode="lin" valueType="num">
                                      <p:cBhvr additive="base">
                                        <p:cTn id="188" dur="500" fill="hold"/>
                                        <p:tgtEl>
                                          <p:spTgt spid="349339"/>
                                        </p:tgtEl>
                                        <p:attrNameLst>
                                          <p:attrName>ppt_y</p:attrName>
                                        </p:attrNameLst>
                                      </p:cBhvr>
                                      <p:tavLst>
                                        <p:tav tm="0">
                                          <p:val>
                                            <p:strVal val="1+#ppt_h/2"/>
                                          </p:val>
                                        </p:tav>
                                        <p:tav tm="100000">
                                          <p:val>
                                            <p:strVal val="#ppt_y"/>
                                          </p:val>
                                        </p:tav>
                                      </p:tavLst>
                                    </p:anim>
                                  </p:childTnLst>
                                </p:cTn>
                              </p:par>
                            </p:childTnLst>
                          </p:cTn>
                        </p:par>
                        <p:par>
                          <p:cTn id="189" fill="hold" nodeType="afterGroup">
                            <p:stCondLst>
                              <p:cond delay="500"/>
                            </p:stCondLst>
                            <p:childTnLst>
                              <p:par>
                                <p:cTn id="190" presetID="1" presetClass="entr" presetSubtype="0" fill="hold" nodeType="afterEffect">
                                  <p:stCondLst>
                                    <p:cond delay="0"/>
                                  </p:stCondLst>
                                  <p:childTnLst>
                                    <p:set>
                                      <p:cBhvr>
                                        <p:cTn id="191" dur="1" fill="hold">
                                          <p:stCondLst>
                                            <p:cond delay="0"/>
                                          </p:stCondLst>
                                        </p:cTn>
                                        <p:tgtEl>
                                          <p:spTgt spid="349340"/>
                                        </p:tgtEl>
                                        <p:attrNameLst>
                                          <p:attrName>style.visibility</p:attrName>
                                        </p:attrNameLst>
                                      </p:cBhvr>
                                      <p:to>
                                        <p:strVal val="visible"/>
                                      </p:to>
                                    </p:set>
                                  </p:childTnLst>
                                </p:cTn>
                              </p:par>
                            </p:childTnLst>
                          </p:cTn>
                        </p:par>
                      </p:childTnLst>
                    </p:cTn>
                  </p:par>
                  <p:par>
                    <p:cTn id="192" fill="hold" nodeType="clickPar">
                      <p:stCondLst>
                        <p:cond delay="indefinite"/>
                      </p:stCondLst>
                      <p:childTnLst>
                        <p:par>
                          <p:cTn id="193" fill="hold" nodeType="withGroup">
                            <p:stCondLst>
                              <p:cond delay="0"/>
                            </p:stCondLst>
                            <p:childTnLst>
                              <p:par>
                                <p:cTn id="194" presetID="2" presetClass="entr" presetSubtype="4" fill="hold" grpId="0" nodeType="clickEffect">
                                  <p:stCondLst>
                                    <p:cond delay="0"/>
                                  </p:stCondLst>
                                  <p:childTnLst>
                                    <p:set>
                                      <p:cBhvr>
                                        <p:cTn id="195" dur="1" fill="hold">
                                          <p:stCondLst>
                                            <p:cond delay="0"/>
                                          </p:stCondLst>
                                        </p:cTn>
                                        <p:tgtEl>
                                          <p:spTgt spid="349341"/>
                                        </p:tgtEl>
                                        <p:attrNameLst>
                                          <p:attrName>style.visibility</p:attrName>
                                        </p:attrNameLst>
                                      </p:cBhvr>
                                      <p:to>
                                        <p:strVal val="visible"/>
                                      </p:to>
                                    </p:set>
                                    <p:anim calcmode="lin" valueType="num">
                                      <p:cBhvr additive="base">
                                        <p:cTn id="196" dur="500" fill="hold"/>
                                        <p:tgtEl>
                                          <p:spTgt spid="349341"/>
                                        </p:tgtEl>
                                        <p:attrNameLst>
                                          <p:attrName>ppt_x</p:attrName>
                                        </p:attrNameLst>
                                      </p:cBhvr>
                                      <p:tavLst>
                                        <p:tav tm="0">
                                          <p:val>
                                            <p:strVal val="#ppt_x"/>
                                          </p:val>
                                        </p:tav>
                                        <p:tav tm="100000">
                                          <p:val>
                                            <p:strVal val="#ppt_x"/>
                                          </p:val>
                                        </p:tav>
                                      </p:tavLst>
                                    </p:anim>
                                    <p:anim calcmode="lin" valueType="num">
                                      <p:cBhvr additive="base">
                                        <p:cTn id="197" dur="500" fill="hold"/>
                                        <p:tgtEl>
                                          <p:spTgt spid="349341"/>
                                        </p:tgtEl>
                                        <p:attrNameLst>
                                          <p:attrName>ppt_y</p:attrName>
                                        </p:attrNameLst>
                                      </p:cBhvr>
                                      <p:tavLst>
                                        <p:tav tm="0">
                                          <p:val>
                                            <p:strVal val="1+#ppt_h/2"/>
                                          </p:val>
                                        </p:tav>
                                        <p:tav tm="100000">
                                          <p:val>
                                            <p:strVal val="#ppt_y"/>
                                          </p:val>
                                        </p:tav>
                                      </p:tavLst>
                                    </p:anim>
                                  </p:childTnLst>
                                </p:cTn>
                              </p:par>
                            </p:childTnLst>
                          </p:cTn>
                        </p:par>
                        <p:par>
                          <p:cTn id="198" fill="hold" nodeType="afterGroup">
                            <p:stCondLst>
                              <p:cond delay="500"/>
                            </p:stCondLst>
                            <p:childTnLst>
                              <p:par>
                                <p:cTn id="199" presetID="1" presetClass="entr" presetSubtype="0" fill="hold" nodeType="afterEffect">
                                  <p:stCondLst>
                                    <p:cond delay="0"/>
                                  </p:stCondLst>
                                  <p:childTnLst>
                                    <p:set>
                                      <p:cBhvr>
                                        <p:cTn id="200" dur="1" fill="hold">
                                          <p:stCondLst>
                                            <p:cond delay="0"/>
                                          </p:stCondLst>
                                        </p:cTn>
                                        <p:tgtEl>
                                          <p:spTgt spid="349342"/>
                                        </p:tgtEl>
                                        <p:attrNameLst>
                                          <p:attrName>style.visibility</p:attrName>
                                        </p:attrNameLst>
                                      </p:cBhvr>
                                      <p:to>
                                        <p:strVal val="visible"/>
                                      </p:to>
                                    </p:set>
                                  </p:childTnLst>
                                </p:cTn>
                              </p:par>
                            </p:childTnLst>
                          </p:cTn>
                        </p:par>
                      </p:childTnLst>
                    </p:cTn>
                  </p:par>
                  <p:par>
                    <p:cTn id="201" fill="hold" nodeType="clickPar">
                      <p:stCondLst>
                        <p:cond delay="indefinite"/>
                      </p:stCondLst>
                      <p:childTnLst>
                        <p:par>
                          <p:cTn id="202" fill="hold" nodeType="withGroup">
                            <p:stCondLst>
                              <p:cond delay="0"/>
                            </p:stCondLst>
                            <p:childTnLst>
                              <p:par>
                                <p:cTn id="203" presetID="2" presetClass="entr" presetSubtype="4" fill="hold" grpId="0" nodeType="clickEffect">
                                  <p:stCondLst>
                                    <p:cond delay="0"/>
                                  </p:stCondLst>
                                  <p:childTnLst>
                                    <p:set>
                                      <p:cBhvr>
                                        <p:cTn id="204" dur="1" fill="hold">
                                          <p:stCondLst>
                                            <p:cond delay="0"/>
                                          </p:stCondLst>
                                        </p:cTn>
                                        <p:tgtEl>
                                          <p:spTgt spid="349343"/>
                                        </p:tgtEl>
                                        <p:attrNameLst>
                                          <p:attrName>style.visibility</p:attrName>
                                        </p:attrNameLst>
                                      </p:cBhvr>
                                      <p:to>
                                        <p:strVal val="visible"/>
                                      </p:to>
                                    </p:set>
                                    <p:anim calcmode="lin" valueType="num">
                                      <p:cBhvr additive="base">
                                        <p:cTn id="205" dur="500" fill="hold"/>
                                        <p:tgtEl>
                                          <p:spTgt spid="349343"/>
                                        </p:tgtEl>
                                        <p:attrNameLst>
                                          <p:attrName>ppt_x</p:attrName>
                                        </p:attrNameLst>
                                      </p:cBhvr>
                                      <p:tavLst>
                                        <p:tav tm="0">
                                          <p:val>
                                            <p:strVal val="#ppt_x"/>
                                          </p:val>
                                        </p:tav>
                                        <p:tav tm="100000">
                                          <p:val>
                                            <p:strVal val="#ppt_x"/>
                                          </p:val>
                                        </p:tav>
                                      </p:tavLst>
                                    </p:anim>
                                    <p:anim calcmode="lin" valueType="num">
                                      <p:cBhvr additive="base">
                                        <p:cTn id="206" dur="500" fill="hold"/>
                                        <p:tgtEl>
                                          <p:spTgt spid="349343"/>
                                        </p:tgtEl>
                                        <p:attrNameLst>
                                          <p:attrName>ppt_y</p:attrName>
                                        </p:attrNameLst>
                                      </p:cBhvr>
                                      <p:tavLst>
                                        <p:tav tm="0">
                                          <p:val>
                                            <p:strVal val="1+#ppt_h/2"/>
                                          </p:val>
                                        </p:tav>
                                        <p:tav tm="100000">
                                          <p:val>
                                            <p:strVal val="#ppt_y"/>
                                          </p:val>
                                        </p:tav>
                                      </p:tavLst>
                                    </p:anim>
                                  </p:childTnLst>
                                </p:cTn>
                              </p:par>
                            </p:childTnLst>
                          </p:cTn>
                        </p:par>
                        <p:par>
                          <p:cTn id="207" fill="hold" nodeType="afterGroup">
                            <p:stCondLst>
                              <p:cond delay="500"/>
                            </p:stCondLst>
                            <p:childTnLst>
                              <p:par>
                                <p:cTn id="208" presetID="1" presetClass="entr" presetSubtype="0" fill="hold" nodeType="afterEffect">
                                  <p:stCondLst>
                                    <p:cond delay="0"/>
                                  </p:stCondLst>
                                  <p:childTnLst>
                                    <p:set>
                                      <p:cBhvr>
                                        <p:cTn id="209" dur="1" fill="hold">
                                          <p:stCondLst>
                                            <p:cond delay="0"/>
                                          </p:stCondLst>
                                        </p:cTn>
                                        <p:tgtEl>
                                          <p:spTgt spid="349344"/>
                                        </p:tgtEl>
                                        <p:attrNameLst>
                                          <p:attrName>style.visibility</p:attrName>
                                        </p:attrNameLst>
                                      </p:cBhvr>
                                      <p:to>
                                        <p:strVal val="visible"/>
                                      </p:to>
                                    </p:set>
                                  </p:childTnLst>
                                </p:cTn>
                              </p:par>
                            </p:childTnLst>
                          </p:cTn>
                        </p:par>
                      </p:childTnLst>
                    </p:cTn>
                  </p:par>
                  <p:par>
                    <p:cTn id="210" fill="hold" nodeType="clickPar">
                      <p:stCondLst>
                        <p:cond delay="indefinite"/>
                      </p:stCondLst>
                      <p:childTnLst>
                        <p:par>
                          <p:cTn id="211" fill="hold" nodeType="withGroup">
                            <p:stCondLst>
                              <p:cond delay="0"/>
                            </p:stCondLst>
                            <p:childTnLst>
                              <p:par>
                                <p:cTn id="212" presetID="2" presetClass="entr" presetSubtype="4" fill="hold" grpId="0" nodeType="clickEffect">
                                  <p:stCondLst>
                                    <p:cond delay="0"/>
                                  </p:stCondLst>
                                  <p:childTnLst>
                                    <p:set>
                                      <p:cBhvr>
                                        <p:cTn id="213" dur="1" fill="hold">
                                          <p:stCondLst>
                                            <p:cond delay="0"/>
                                          </p:stCondLst>
                                        </p:cTn>
                                        <p:tgtEl>
                                          <p:spTgt spid="349345"/>
                                        </p:tgtEl>
                                        <p:attrNameLst>
                                          <p:attrName>style.visibility</p:attrName>
                                        </p:attrNameLst>
                                      </p:cBhvr>
                                      <p:to>
                                        <p:strVal val="visible"/>
                                      </p:to>
                                    </p:set>
                                    <p:anim calcmode="lin" valueType="num">
                                      <p:cBhvr additive="base">
                                        <p:cTn id="214" dur="500" fill="hold"/>
                                        <p:tgtEl>
                                          <p:spTgt spid="349345"/>
                                        </p:tgtEl>
                                        <p:attrNameLst>
                                          <p:attrName>ppt_x</p:attrName>
                                        </p:attrNameLst>
                                      </p:cBhvr>
                                      <p:tavLst>
                                        <p:tav tm="0">
                                          <p:val>
                                            <p:strVal val="#ppt_x"/>
                                          </p:val>
                                        </p:tav>
                                        <p:tav tm="100000">
                                          <p:val>
                                            <p:strVal val="#ppt_x"/>
                                          </p:val>
                                        </p:tav>
                                      </p:tavLst>
                                    </p:anim>
                                    <p:anim calcmode="lin" valueType="num">
                                      <p:cBhvr additive="base">
                                        <p:cTn id="215" dur="500" fill="hold"/>
                                        <p:tgtEl>
                                          <p:spTgt spid="349345"/>
                                        </p:tgtEl>
                                        <p:attrNameLst>
                                          <p:attrName>ppt_y</p:attrName>
                                        </p:attrNameLst>
                                      </p:cBhvr>
                                      <p:tavLst>
                                        <p:tav tm="0">
                                          <p:val>
                                            <p:strVal val="1+#ppt_h/2"/>
                                          </p:val>
                                        </p:tav>
                                        <p:tav tm="100000">
                                          <p:val>
                                            <p:strVal val="#ppt_y"/>
                                          </p:val>
                                        </p:tav>
                                      </p:tavLst>
                                    </p:anim>
                                  </p:childTnLst>
                                </p:cTn>
                              </p:par>
                            </p:childTnLst>
                          </p:cTn>
                        </p:par>
                        <p:par>
                          <p:cTn id="216" fill="hold" nodeType="afterGroup">
                            <p:stCondLst>
                              <p:cond delay="500"/>
                            </p:stCondLst>
                            <p:childTnLst>
                              <p:par>
                                <p:cTn id="217" presetID="1" presetClass="entr" presetSubtype="0" fill="hold" nodeType="afterEffect">
                                  <p:stCondLst>
                                    <p:cond delay="0"/>
                                  </p:stCondLst>
                                  <p:childTnLst>
                                    <p:set>
                                      <p:cBhvr>
                                        <p:cTn id="218" dur="1" fill="hold">
                                          <p:stCondLst>
                                            <p:cond delay="0"/>
                                          </p:stCondLst>
                                        </p:cTn>
                                        <p:tgtEl>
                                          <p:spTgt spid="349346"/>
                                        </p:tgtEl>
                                        <p:attrNameLst>
                                          <p:attrName>style.visibility</p:attrName>
                                        </p:attrNameLst>
                                      </p:cBhvr>
                                      <p:to>
                                        <p:strVal val="visible"/>
                                      </p:to>
                                    </p:set>
                                  </p:childTnLst>
                                </p:cTn>
                              </p:par>
                            </p:childTnLst>
                          </p:cTn>
                        </p:par>
                      </p:childTnLst>
                    </p:cTn>
                  </p:par>
                  <p:par>
                    <p:cTn id="219" fill="hold" nodeType="clickPar">
                      <p:stCondLst>
                        <p:cond delay="indefinite"/>
                      </p:stCondLst>
                      <p:childTnLst>
                        <p:par>
                          <p:cTn id="220" fill="hold" nodeType="withGroup">
                            <p:stCondLst>
                              <p:cond delay="0"/>
                            </p:stCondLst>
                            <p:childTnLst>
                              <p:par>
                                <p:cTn id="221" presetID="2" presetClass="entr" presetSubtype="4" fill="hold" grpId="0" nodeType="clickEffect">
                                  <p:stCondLst>
                                    <p:cond delay="0"/>
                                  </p:stCondLst>
                                  <p:childTnLst>
                                    <p:set>
                                      <p:cBhvr>
                                        <p:cTn id="222" dur="1" fill="hold">
                                          <p:stCondLst>
                                            <p:cond delay="0"/>
                                          </p:stCondLst>
                                        </p:cTn>
                                        <p:tgtEl>
                                          <p:spTgt spid="349348"/>
                                        </p:tgtEl>
                                        <p:attrNameLst>
                                          <p:attrName>style.visibility</p:attrName>
                                        </p:attrNameLst>
                                      </p:cBhvr>
                                      <p:to>
                                        <p:strVal val="visible"/>
                                      </p:to>
                                    </p:set>
                                    <p:anim calcmode="lin" valueType="num">
                                      <p:cBhvr additive="base">
                                        <p:cTn id="223" dur="500" fill="hold"/>
                                        <p:tgtEl>
                                          <p:spTgt spid="349348"/>
                                        </p:tgtEl>
                                        <p:attrNameLst>
                                          <p:attrName>ppt_x</p:attrName>
                                        </p:attrNameLst>
                                      </p:cBhvr>
                                      <p:tavLst>
                                        <p:tav tm="0">
                                          <p:val>
                                            <p:strVal val="#ppt_x"/>
                                          </p:val>
                                        </p:tav>
                                        <p:tav tm="100000">
                                          <p:val>
                                            <p:strVal val="#ppt_x"/>
                                          </p:val>
                                        </p:tav>
                                      </p:tavLst>
                                    </p:anim>
                                    <p:anim calcmode="lin" valueType="num">
                                      <p:cBhvr additive="base">
                                        <p:cTn id="224" dur="500" fill="hold"/>
                                        <p:tgtEl>
                                          <p:spTgt spid="349348"/>
                                        </p:tgtEl>
                                        <p:attrNameLst>
                                          <p:attrName>ppt_y</p:attrName>
                                        </p:attrNameLst>
                                      </p:cBhvr>
                                      <p:tavLst>
                                        <p:tav tm="0">
                                          <p:val>
                                            <p:strVal val="1+#ppt_h/2"/>
                                          </p:val>
                                        </p:tav>
                                        <p:tav tm="100000">
                                          <p:val>
                                            <p:strVal val="#ppt_y"/>
                                          </p:val>
                                        </p:tav>
                                      </p:tavLst>
                                    </p:anim>
                                  </p:childTnLst>
                                </p:cTn>
                              </p:par>
                            </p:childTnLst>
                          </p:cTn>
                        </p:par>
                        <p:par>
                          <p:cTn id="225" fill="hold" nodeType="afterGroup">
                            <p:stCondLst>
                              <p:cond delay="500"/>
                            </p:stCondLst>
                            <p:childTnLst>
                              <p:par>
                                <p:cTn id="226" presetID="1" presetClass="entr" presetSubtype="0" fill="hold" nodeType="afterEffect">
                                  <p:stCondLst>
                                    <p:cond delay="0"/>
                                  </p:stCondLst>
                                  <p:childTnLst>
                                    <p:set>
                                      <p:cBhvr>
                                        <p:cTn id="227" dur="1" fill="hold">
                                          <p:stCondLst>
                                            <p:cond delay="0"/>
                                          </p:stCondLst>
                                        </p:cTn>
                                        <p:tgtEl>
                                          <p:spTgt spid="349349"/>
                                        </p:tgtEl>
                                        <p:attrNameLst>
                                          <p:attrName>style.visibility</p:attrName>
                                        </p:attrNameLst>
                                      </p:cBhvr>
                                      <p:to>
                                        <p:strVal val="visible"/>
                                      </p:to>
                                    </p:se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2" presetClass="entr" presetSubtype="4" fill="hold" grpId="0" nodeType="clickEffect">
                                  <p:stCondLst>
                                    <p:cond delay="0"/>
                                  </p:stCondLst>
                                  <p:childTnLst>
                                    <p:set>
                                      <p:cBhvr>
                                        <p:cTn id="231" dur="1" fill="hold">
                                          <p:stCondLst>
                                            <p:cond delay="0"/>
                                          </p:stCondLst>
                                        </p:cTn>
                                        <p:tgtEl>
                                          <p:spTgt spid="349351"/>
                                        </p:tgtEl>
                                        <p:attrNameLst>
                                          <p:attrName>style.visibility</p:attrName>
                                        </p:attrNameLst>
                                      </p:cBhvr>
                                      <p:to>
                                        <p:strVal val="visible"/>
                                      </p:to>
                                    </p:set>
                                    <p:anim calcmode="lin" valueType="num">
                                      <p:cBhvr additive="base">
                                        <p:cTn id="232" dur="500" fill="hold"/>
                                        <p:tgtEl>
                                          <p:spTgt spid="349351"/>
                                        </p:tgtEl>
                                        <p:attrNameLst>
                                          <p:attrName>ppt_x</p:attrName>
                                        </p:attrNameLst>
                                      </p:cBhvr>
                                      <p:tavLst>
                                        <p:tav tm="0">
                                          <p:val>
                                            <p:strVal val="#ppt_x"/>
                                          </p:val>
                                        </p:tav>
                                        <p:tav tm="100000">
                                          <p:val>
                                            <p:strVal val="#ppt_x"/>
                                          </p:val>
                                        </p:tav>
                                      </p:tavLst>
                                    </p:anim>
                                    <p:anim calcmode="lin" valueType="num">
                                      <p:cBhvr additive="base">
                                        <p:cTn id="233" dur="500" fill="hold"/>
                                        <p:tgtEl>
                                          <p:spTgt spid="349351"/>
                                        </p:tgtEl>
                                        <p:attrNameLst>
                                          <p:attrName>ppt_y</p:attrName>
                                        </p:attrNameLst>
                                      </p:cBhvr>
                                      <p:tavLst>
                                        <p:tav tm="0">
                                          <p:val>
                                            <p:strVal val="1+#ppt_h/2"/>
                                          </p:val>
                                        </p:tav>
                                        <p:tav tm="100000">
                                          <p:val>
                                            <p:strVal val="#ppt_y"/>
                                          </p:val>
                                        </p:tav>
                                      </p:tavLst>
                                    </p:anim>
                                  </p:childTnLst>
                                </p:cTn>
                              </p:par>
                            </p:childTnLst>
                          </p:cTn>
                        </p:par>
                        <p:par>
                          <p:cTn id="234" fill="hold" nodeType="afterGroup">
                            <p:stCondLst>
                              <p:cond delay="500"/>
                            </p:stCondLst>
                            <p:childTnLst>
                              <p:par>
                                <p:cTn id="235" presetID="1" presetClass="entr" presetSubtype="0" fill="hold" nodeType="afterEffect">
                                  <p:stCondLst>
                                    <p:cond delay="0"/>
                                  </p:stCondLst>
                                  <p:childTnLst>
                                    <p:set>
                                      <p:cBhvr>
                                        <p:cTn id="236" dur="1" fill="hold">
                                          <p:stCondLst>
                                            <p:cond delay="0"/>
                                          </p:stCondLst>
                                        </p:cTn>
                                        <p:tgtEl>
                                          <p:spTgt spid="349352"/>
                                        </p:tgtEl>
                                        <p:attrNameLst>
                                          <p:attrName>style.visibility</p:attrName>
                                        </p:attrNameLst>
                                      </p:cBhvr>
                                      <p:to>
                                        <p:strVal val="visible"/>
                                      </p:to>
                                    </p:set>
                                  </p:childTnLst>
                                </p:cTn>
                              </p:par>
                              <p:par>
                                <p:cTn id="237" presetID="1" presetClass="entr" presetSubtype="0" fill="hold" nodeType="withEffect">
                                  <p:stCondLst>
                                    <p:cond delay="0"/>
                                  </p:stCondLst>
                                  <p:childTnLst>
                                    <p:set>
                                      <p:cBhvr>
                                        <p:cTn id="238" dur="1" fill="hold">
                                          <p:stCondLst>
                                            <p:cond delay="0"/>
                                          </p:stCondLst>
                                        </p:cTn>
                                        <p:tgtEl>
                                          <p:spTgt spid="3"/>
                                        </p:tgtEl>
                                        <p:attrNameLst>
                                          <p:attrName>style.visibility</p:attrName>
                                        </p:attrNameLst>
                                      </p:cBhvr>
                                      <p:to>
                                        <p:strVal val="visible"/>
                                      </p:to>
                                    </p:set>
                                  </p:childTnLst>
                                </p:cTn>
                              </p:par>
                              <p:par>
                                <p:cTn id="239" presetID="1" presetClass="entr" presetSubtype="0" fill="hold" nodeType="withEffect">
                                  <p:stCondLst>
                                    <p:cond delay="0"/>
                                  </p:stCondLst>
                                  <p:childTnLst>
                                    <p:set>
                                      <p:cBhvr>
                                        <p:cTn id="24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310" grpId="0" animBg="1"/>
      <p:bldP spid="349266" grpId="0" animBg="1"/>
      <p:bldP spid="349272" grpId="0" animBg="1"/>
      <p:bldP spid="349269" grpId="0" animBg="1"/>
      <p:bldP spid="349277" grpId="0"/>
      <p:bldP spid="349279" grpId="0" animBg="1"/>
      <p:bldP spid="349279" grpId="1" animBg="1"/>
      <p:bldP spid="349281" grpId="0" animBg="1"/>
      <p:bldP spid="349283" grpId="0" animBg="1"/>
      <p:bldP spid="349286" grpId="0"/>
      <p:bldP spid="349289" grpId="0" animBg="1"/>
      <p:bldP spid="349290" grpId="0"/>
      <p:bldP spid="349291" grpId="0" animBg="1"/>
      <p:bldP spid="349292" grpId="0" animBg="1"/>
      <p:bldP spid="349292" grpId="1" animBg="1"/>
      <p:bldP spid="349295" grpId="0" animBg="1"/>
      <p:bldP spid="349295" grpId="1" animBg="1"/>
      <p:bldP spid="349300" grpId="0" animBg="1"/>
      <p:bldP spid="349301" grpId="0" animBg="1"/>
      <p:bldP spid="349302" grpId="0" animBg="1"/>
      <p:bldP spid="349282" grpId="0" animBg="1"/>
      <p:bldP spid="349282" grpId="1" animBg="1"/>
      <p:bldP spid="349304" grpId="0"/>
      <p:bldP spid="349306" grpId="0" animBg="1"/>
      <p:bldP spid="349307" grpId="0"/>
      <p:bldP spid="349308" grpId="0" animBg="1"/>
      <p:bldP spid="349309" grpId="0" animBg="1"/>
      <p:bldP spid="349311" grpId="0" animBg="1"/>
      <p:bldP spid="349314" grpId="0"/>
      <p:bldP spid="349315" grpId="0" animBg="1"/>
      <p:bldP spid="349316" grpId="0" animBg="1"/>
      <p:bldP spid="349318" grpId="0"/>
      <p:bldP spid="349324" grpId="0"/>
      <p:bldP spid="349330" grpId="0" animBg="1"/>
      <p:bldP spid="349330" grpId="1" animBg="1"/>
      <p:bldP spid="349332" grpId="0" animBg="1"/>
      <p:bldP spid="349334" grpId="0" animBg="1"/>
      <p:bldP spid="349334" grpId="1" animBg="1"/>
      <p:bldP spid="349336" grpId="0" animBg="1"/>
      <p:bldP spid="349337" grpId="0" animBg="1"/>
      <p:bldP spid="349338" grpId="0" animBg="1"/>
      <p:bldP spid="349339" grpId="0"/>
      <p:bldP spid="349341" grpId="0"/>
      <p:bldP spid="349343" grpId="0"/>
      <p:bldP spid="349345" grpId="0"/>
      <p:bldP spid="349348" grpId="0"/>
      <p:bldP spid="349351"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dirty="0">
              <a:solidFill>
                <a:srgbClr val="000000"/>
              </a:solidFill>
              <a:latin typeface="Arial" charset="0"/>
              <a:cs typeface="Arial" charset="0"/>
            </a:endParaRPr>
          </a:p>
        </p:txBody>
      </p:sp>
      <p:sp>
        <p:nvSpPr>
          <p:cNvPr id="9219" name="Rectangle 5"/>
          <p:cNvSpPr>
            <a:spLocks noChangeArrowheads="1"/>
          </p:cNvSpPr>
          <p:nvPr/>
        </p:nvSpPr>
        <p:spPr bwMode="auto">
          <a:xfrm>
            <a:off x="330510" y="1102788"/>
            <a:ext cx="8244000" cy="576000"/>
          </a:xfrm>
          <a:prstGeom prst="rect">
            <a:avLst/>
          </a:prstGeom>
          <a:solidFill>
            <a:srgbClr val="FFC000"/>
          </a:solidFill>
          <a:ln>
            <a:noFill/>
          </a:ln>
          <a:effectLst/>
          <a:extLst/>
        </p:spPr>
        <p:txBody>
          <a:bodyPr/>
          <a:lstStyle/>
          <a:p>
            <a:pPr lvl="0" algn="just"/>
            <a:r>
              <a:rPr lang="en-US" altLang="ru-RU" sz="1200" b="1" dirty="0" smtClean="0">
                <a:solidFill>
                  <a:srgbClr val="CACAFF">
                    <a:lumMod val="25000"/>
                  </a:srgbClr>
                </a:solidFill>
              </a:rPr>
              <a:t>The </a:t>
            </a:r>
            <a:r>
              <a:rPr lang="en-US" altLang="ru-RU" sz="1200" b="1" dirty="0">
                <a:solidFill>
                  <a:srgbClr val="CACAFF">
                    <a:lumMod val="25000"/>
                  </a:srgbClr>
                </a:solidFill>
              </a:rPr>
              <a:t>absolute motion of two translational motions is also a translational motion with a velocity equal to the geometrical sum of  the </a:t>
            </a:r>
            <a:r>
              <a:rPr lang="en-US" altLang="ru-RU" sz="1200" b="1" dirty="0" smtClean="0">
                <a:solidFill>
                  <a:srgbClr val="CACAFF">
                    <a:lumMod val="25000"/>
                  </a:srgbClr>
                </a:solidFill>
              </a:rPr>
              <a:t>translational </a:t>
            </a:r>
            <a:r>
              <a:rPr lang="en-US" altLang="ru-RU" sz="1200" b="1" dirty="0">
                <a:solidFill>
                  <a:srgbClr val="CACAFF">
                    <a:lumMod val="25000"/>
                  </a:srgbClr>
                </a:solidFill>
              </a:rPr>
              <a:t>and transport velocity of a </a:t>
            </a:r>
            <a:r>
              <a:rPr lang="en-US" altLang="ru-RU" sz="1200" b="1" dirty="0" smtClean="0">
                <a:solidFill>
                  <a:srgbClr val="CACAFF">
                    <a:lumMod val="25000"/>
                  </a:srgbClr>
                </a:solidFill>
              </a:rPr>
              <a:t>body.</a:t>
            </a: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32849" y="1871409"/>
            <a:ext cx="8280000" cy="461665"/>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altLang="ru-RU" sz="1200" b="1" dirty="0" smtClean="0">
                <a:solidFill>
                  <a:schemeClr val="accent5">
                    <a:lumMod val="25000"/>
                  </a:schemeClr>
                </a:solidFill>
              </a:rPr>
              <a:t>The </a:t>
            </a:r>
            <a:r>
              <a:rPr lang="en-US" altLang="ru-RU" sz="1200" b="1" dirty="0">
                <a:solidFill>
                  <a:schemeClr val="accent5">
                    <a:lumMod val="25000"/>
                  </a:schemeClr>
                </a:solidFill>
              </a:rPr>
              <a:t>absolute angular velocity is the geometric sum of the relative and transport angular velocities.</a:t>
            </a:r>
          </a:p>
          <a:p>
            <a:pPr marL="0" indent="0" algn="just" eaLnBrk="1" hangingPunct="1">
              <a:defRPr/>
            </a:pPr>
            <a:endParaRPr lang="ru-RU" sz="1200" b="1" dirty="0">
              <a:solidFill>
                <a:srgbClr val="CACAFF">
                  <a:lumMod val="25000"/>
                </a:srgbClr>
              </a:solidFill>
              <a:cs typeface="Arial" charset="0"/>
            </a:endParaRPr>
          </a:p>
        </p:txBody>
      </p:sp>
      <p:sp>
        <p:nvSpPr>
          <p:cNvPr id="262175" name="Text Box 31"/>
          <p:cNvSpPr txBox="1">
            <a:spLocks noChangeArrowheads="1"/>
          </p:cNvSpPr>
          <p:nvPr/>
        </p:nvSpPr>
        <p:spPr bwMode="auto">
          <a:xfrm>
            <a:off x="338138" y="2448621"/>
            <a:ext cx="8280000" cy="276999"/>
          </a:xfrm>
          <a:prstGeom prst="rect">
            <a:avLst/>
          </a:prstGeom>
          <a:solidFill>
            <a:srgbClr val="FFC000"/>
          </a:solidFill>
          <a:ln w="9525">
            <a:noFill/>
            <a:miter lim="800000"/>
            <a:headEnd/>
            <a:tailEnd/>
          </a:ln>
        </p:spPr>
        <p:txBody>
          <a:bodyPr wrap="square">
            <a:spAutoFit/>
          </a:bodyPr>
          <a:lstStyle/>
          <a:p>
            <a:pPr algn="just"/>
            <a:r>
              <a:rPr lang="en-US" sz="1200" b="1" dirty="0" smtClean="0">
                <a:solidFill>
                  <a:srgbClr val="CACAFF">
                    <a:lumMod val="25000"/>
                  </a:srgbClr>
                </a:solidFill>
                <a:latin typeface="Arial" charset="0"/>
                <a:cs typeface="Arial" charset="0"/>
              </a:rPr>
              <a:t>Two </a:t>
            </a:r>
            <a:r>
              <a:rPr lang="en-US" sz="1200" b="1" dirty="0">
                <a:solidFill>
                  <a:srgbClr val="CACAFF">
                    <a:lumMod val="25000"/>
                  </a:srgbClr>
                </a:solidFill>
                <a:latin typeface="Arial" charset="0"/>
                <a:cs typeface="Arial" charset="0"/>
              </a:rPr>
              <a:t>parallel equal in magnitude and oppositely directed angular </a:t>
            </a:r>
            <a:r>
              <a:rPr lang="en-US" sz="1200" b="1" dirty="0" smtClean="0">
                <a:solidFill>
                  <a:srgbClr val="CACAFF">
                    <a:lumMod val="25000"/>
                  </a:srgbClr>
                </a:solidFill>
                <a:latin typeface="Arial" charset="0"/>
                <a:cs typeface="Arial" charset="0"/>
              </a:rPr>
              <a:t>velocities  are called  </a:t>
            </a:r>
            <a:r>
              <a:rPr lang="en-US" sz="1200" b="1" dirty="0">
                <a:solidFill>
                  <a:srgbClr val="CACAFF">
                    <a:lumMod val="25000"/>
                  </a:srgbClr>
                </a:solidFill>
                <a:latin typeface="Arial" charset="0"/>
                <a:cs typeface="Arial" charset="0"/>
              </a:rPr>
              <a:t>a couple of </a:t>
            </a:r>
            <a:r>
              <a:rPr lang="en-US" sz="1200" b="1" dirty="0" smtClean="0">
                <a:solidFill>
                  <a:srgbClr val="CACAFF">
                    <a:lumMod val="25000"/>
                  </a:srgbClr>
                </a:solidFill>
                <a:latin typeface="Arial" charset="0"/>
                <a:cs typeface="Arial" charset="0"/>
              </a:rPr>
              <a:t>rotations</a:t>
            </a:r>
            <a:r>
              <a:rPr lang="en-US" sz="1200" b="1" dirty="0">
                <a:solidFill>
                  <a:srgbClr val="CACAFF">
                    <a:lumMod val="25000"/>
                  </a:srgbClr>
                </a:solidFill>
                <a:latin typeface="Arial" charset="0"/>
                <a:cs typeface="Arial" charset="0"/>
              </a:rPr>
              <a:t>.</a:t>
            </a:r>
            <a:endParaRPr lang="ru-RU" sz="12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38138" y="2956099"/>
            <a:ext cx="8245706" cy="615553"/>
          </a:xfrm>
          <a:prstGeom prst="rect">
            <a:avLst/>
          </a:prstGeom>
          <a:solidFill>
            <a:srgbClr val="FFC000"/>
          </a:solidFill>
          <a:ln w="9525">
            <a:noFill/>
            <a:miter lim="800000"/>
            <a:headEnd/>
            <a:tailEnd/>
          </a:ln>
        </p:spPr>
        <p:txBody>
          <a:bodyPr wrap="square">
            <a:spAutoFit/>
          </a:bodyPr>
          <a:lstStyle/>
          <a:p>
            <a:r>
              <a:rPr lang="en-US" sz="1200" b="1" dirty="0" smtClean="0">
                <a:solidFill>
                  <a:schemeClr val="accent5">
                    <a:lumMod val="25000"/>
                  </a:schemeClr>
                </a:solidFill>
                <a:latin typeface="Arial" charset="0"/>
                <a:cs typeface="Arial" charset="0"/>
              </a:rPr>
              <a:t>A </a:t>
            </a:r>
            <a:r>
              <a:rPr lang="en-US" sz="1200" b="1" dirty="0">
                <a:solidFill>
                  <a:schemeClr val="accent5">
                    <a:lumMod val="25000"/>
                  </a:schemeClr>
                </a:solidFill>
                <a:latin typeface="Arial" charset="0"/>
                <a:cs typeface="Arial" charset="0"/>
              </a:rPr>
              <a:t>couple of </a:t>
            </a:r>
            <a:r>
              <a:rPr lang="en-US" sz="1200" b="1" dirty="0" smtClean="0">
                <a:solidFill>
                  <a:schemeClr val="accent5">
                    <a:lumMod val="25000"/>
                  </a:schemeClr>
                </a:solidFill>
                <a:latin typeface="Arial" charset="0"/>
                <a:cs typeface="Arial" charset="0"/>
              </a:rPr>
              <a:t>rotations </a:t>
            </a:r>
            <a:r>
              <a:rPr lang="en-US" sz="1200" b="1" dirty="0">
                <a:solidFill>
                  <a:schemeClr val="accent5">
                    <a:lumMod val="25000"/>
                  </a:schemeClr>
                </a:solidFill>
                <a:latin typeface="Arial" charset="0"/>
                <a:cs typeface="Arial" charset="0"/>
              </a:rPr>
              <a:t>has a zero resultant angular velocity. The result represents a translational motion, the  velocity of which is determined </a:t>
            </a:r>
            <a:r>
              <a:rPr lang="en-US" sz="1200" b="1" dirty="0" smtClean="0">
                <a:solidFill>
                  <a:schemeClr val="accent5">
                    <a:lumMod val="25000"/>
                  </a:schemeClr>
                </a:solidFill>
                <a:latin typeface="Arial" charset="0"/>
                <a:cs typeface="Arial" charset="0"/>
              </a:rPr>
              <a:t>by the </a:t>
            </a:r>
            <a:r>
              <a:rPr lang="en-US" sz="1200" b="1" dirty="0">
                <a:solidFill>
                  <a:schemeClr val="accent5">
                    <a:lumMod val="25000"/>
                  </a:schemeClr>
                </a:solidFill>
                <a:latin typeface="Arial" charset="0"/>
                <a:cs typeface="Arial" charset="0"/>
              </a:rPr>
              <a:t>moment of rotation couple.</a:t>
            </a:r>
          </a:p>
          <a:p>
            <a:pPr marL="342900" indent="-342900"/>
            <a:endParaRPr lang="ru-RU" sz="1000" dirty="0">
              <a:solidFill>
                <a:srgbClr val="000000"/>
              </a:solidFill>
              <a:latin typeface="Arial" charset="0"/>
              <a:cs typeface="Arial" charset="0"/>
            </a:endParaRPr>
          </a:p>
        </p:txBody>
      </p:sp>
      <p:sp>
        <p:nvSpPr>
          <p:cNvPr id="262244" name="Text Box 100"/>
          <p:cNvSpPr txBox="1">
            <a:spLocks noChangeArrowheads="1"/>
          </p:cNvSpPr>
          <p:nvPr/>
        </p:nvSpPr>
        <p:spPr bwMode="auto">
          <a:xfrm>
            <a:off x="319546" y="4457015"/>
            <a:ext cx="8244000" cy="461665"/>
          </a:xfrm>
          <a:prstGeom prst="rect">
            <a:avLst/>
          </a:prstGeom>
          <a:solidFill>
            <a:srgbClr val="FFC000"/>
          </a:solidFill>
          <a:ln w="9525">
            <a:noFill/>
            <a:miter lim="800000"/>
            <a:headEnd/>
            <a:tailEnd/>
          </a:ln>
        </p:spPr>
        <p:txBody>
          <a:bodyPr>
            <a:spAutoFit/>
          </a:bodyPr>
          <a:lstStyle/>
          <a:p>
            <a:pPr algn="just"/>
            <a:r>
              <a:rPr lang="en-US" sz="1200" b="1" smtClean="0">
                <a:solidFill>
                  <a:srgbClr val="CACAFF">
                    <a:lumMod val="25000"/>
                  </a:srgbClr>
                </a:solidFill>
                <a:latin typeface="Arial" charset="0"/>
                <a:cs typeface="Arial" charset="0"/>
              </a:rPr>
              <a:t>The </a:t>
            </a:r>
            <a:r>
              <a:rPr lang="en-US" sz="1200" b="1" dirty="0" smtClean="0">
                <a:solidFill>
                  <a:srgbClr val="CACAFF">
                    <a:lumMod val="25000"/>
                  </a:srgbClr>
                </a:solidFill>
                <a:latin typeface="Arial" charset="0"/>
                <a:cs typeface="Arial" charset="0"/>
              </a:rPr>
              <a:t>size of the translational displacement of any point lying on the axis of the screw during one complete </a:t>
            </a:r>
            <a:r>
              <a:rPr lang="en-US" sz="1200" b="1" smtClean="0">
                <a:solidFill>
                  <a:srgbClr val="CACAFF">
                    <a:lumMod val="25000"/>
                  </a:srgbClr>
                </a:solidFill>
                <a:latin typeface="Arial" charset="0"/>
                <a:cs typeface="Arial" charset="0"/>
              </a:rPr>
              <a:t>turn     is </a:t>
            </a:r>
            <a:r>
              <a:rPr lang="en-US" sz="1200" b="1" dirty="0" smtClean="0">
                <a:solidFill>
                  <a:srgbClr val="CACAFF">
                    <a:lumMod val="25000"/>
                  </a:srgbClr>
                </a:solidFill>
                <a:latin typeface="Arial" charset="0"/>
                <a:cs typeface="Arial" charset="0"/>
              </a:rPr>
              <a:t>called the path of the screw.</a:t>
            </a:r>
            <a:endParaRPr lang="en-US" sz="1200" dirty="0">
              <a:solidFill>
                <a:srgbClr val="000000"/>
              </a:solidFill>
              <a:latin typeface="Arial" charset="0"/>
              <a:cs typeface="Arial" charset="0"/>
            </a:endParaRPr>
          </a:p>
        </p:txBody>
      </p:sp>
      <p:sp>
        <p:nvSpPr>
          <p:cNvPr id="262254" name="Text Box 110"/>
          <p:cNvSpPr txBox="1">
            <a:spLocks noChangeArrowheads="1"/>
          </p:cNvSpPr>
          <p:nvPr/>
        </p:nvSpPr>
        <p:spPr bwMode="auto">
          <a:xfrm>
            <a:off x="332849" y="3683947"/>
            <a:ext cx="8231971" cy="612000"/>
          </a:xfrm>
          <a:prstGeom prst="rect">
            <a:avLst/>
          </a:prstGeom>
          <a:solidFill>
            <a:srgbClr val="FFC000"/>
          </a:solidFill>
          <a:ln w="9525">
            <a:noFill/>
            <a:miter lim="800000"/>
            <a:headEnd/>
            <a:tailEnd/>
          </a:ln>
        </p:spPr>
        <p:txBody>
          <a:bodyPr wrap="square">
            <a:spAutoFit/>
          </a:bodyPr>
          <a:lstStyle/>
          <a:p>
            <a:pPr algn="just"/>
            <a:r>
              <a:rPr lang="en-US" sz="1200" b="1" dirty="0" smtClean="0">
                <a:solidFill>
                  <a:srgbClr val="CACAFF">
                    <a:lumMod val="25000"/>
                  </a:srgbClr>
                </a:solidFill>
                <a:latin typeface="Arial" charset="0"/>
                <a:cs typeface="Arial" charset="0"/>
              </a:rPr>
              <a:t>If the resultant motion of a body consists of a rotation and a translation, which velocity is parallel to the angular velocity, it is called  a screw motion. The axis which passes trough the vector of the  angular velocity is called the axis of the screw.</a:t>
            </a:r>
            <a:endParaRPr lang="ru-RU" sz="1200" b="1" dirty="0" smtClean="0">
              <a:solidFill>
                <a:srgbClr val="CACAFF">
                  <a:lumMod val="25000"/>
                </a:srgbClr>
              </a:solidFill>
              <a:latin typeface="Arial" charset="0"/>
              <a:cs typeface="Arial" charset="0"/>
            </a:endParaRPr>
          </a:p>
          <a:p>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dirty="0">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dirty="0">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dirty="0">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25</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mc:AlternateContent xmlns:mc="http://schemas.openxmlformats.org/markup-compatibility/2006" xmlns:a14="http://schemas.microsoft.com/office/drawing/2010/main">
        <mc:Choice Requires="a14">
          <p:sp>
            <p:nvSpPr>
              <p:cNvPr id="20" name="Text Box 110"/>
              <p:cNvSpPr txBox="1">
                <a:spLocks noChangeArrowheads="1"/>
              </p:cNvSpPr>
              <p:nvPr/>
            </p:nvSpPr>
            <p:spPr bwMode="auto">
              <a:xfrm>
                <a:off x="337546" y="5084757"/>
                <a:ext cx="8208000" cy="533544"/>
              </a:xfrm>
              <a:prstGeom prst="rect">
                <a:avLst/>
              </a:prstGeom>
              <a:solidFill>
                <a:srgbClr val="FFC000"/>
              </a:solidFill>
              <a:ln w="9525">
                <a:noFill/>
                <a:miter lim="800000"/>
                <a:headEnd/>
                <a:tailEnd/>
              </a:ln>
            </p:spPr>
            <p:txBody>
              <a:bodyPr wrap="square">
                <a:spAutoFit/>
              </a:bodyPr>
              <a:lstStyle/>
              <a:p>
                <a:r>
                  <a:rPr lang="en-US" sz="1200" b="1" dirty="0" smtClean="0">
                    <a:solidFill>
                      <a:srgbClr val="CACAFF">
                        <a:lumMod val="25000"/>
                      </a:srgbClr>
                    </a:solidFill>
                    <a:latin typeface="Arial" charset="0"/>
                    <a:cs typeface="Arial" charset="0"/>
                  </a:rPr>
                  <a:t>The pitch of the screw is   </a:t>
                </a:r>
                <a14:m>
                  <m:oMath xmlns:m="http://schemas.openxmlformats.org/officeDocument/2006/math">
                    <m:r>
                      <a:rPr lang="en-US" sz="1400" b="1" i="1" smtClean="0">
                        <a:solidFill>
                          <a:srgbClr val="CACAFF">
                            <a:lumMod val="25000"/>
                          </a:srgbClr>
                        </a:solidFill>
                        <a:latin typeface="Cambria Math"/>
                        <a:cs typeface="Arial" charset="0"/>
                      </a:rPr>
                      <m:t>𝒉</m:t>
                    </m:r>
                    <m:r>
                      <a:rPr lang="en-US" sz="1400" b="1" i="1" smtClean="0">
                        <a:solidFill>
                          <a:srgbClr val="CACAFF">
                            <a:lumMod val="25000"/>
                          </a:srgbClr>
                        </a:solidFill>
                        <a:latin typeface="Cambria Math"/>
                        <a:cs typeface="Arial" charset="0"/>
                      </a:rPr>
                      <m:t>=</m:t>
                    </m:r>
                    <m:r>
                      <a:rPr lang="en-US" sz="1400" b="1" i="1" smtClean="0">
                        <a:solidFill>
                          <a:srgbClr val="CACAFF">
                            <a:lumMod val="25000"/>
                          </a:srgbClr>
                        </a:solidFill>
                        <a:latin typeface="Cambria Math"/>
                        <a:cs typeface="Arial" charset="0"/>
                      </a:rPr>
                      <m:t>𝟐</m:t>
                    </m:r>
                    <m:r>
                      <a:rPr lang="en-US" sz="1400" b="1" i="1" smtClean="0">
                        <a:solidFill>
                          <a:srgbClr val="CACAFF">
                            <a:lumMod val="25000"/>
                          </a:srgbClr>
                        </a:solidFill>
                        <a:latin typeface="Cambria Math"/>
                        <a:ea typeface="Cambria Math"/>
                        <a:cs typeface="Arial" charset="0"/>
                      </a:rPr>
                      <m:t>𝝅</m:t>
                    </m:r>
                    <m:f>
                      <m:fPr>
                        <m:ctrlPr>
                          <a:rPr lang="en-US" sz="1400" b="1" i="1" smtClean="0">
                            <a:solidFill>
                              <a:srgbClr val="CACAFF">
                                <a:lumMod val="25000"/>
                              </a:srgbClr>
                            </a:solidFill>
                            <a:latin typeface="Cambria Math"/>
                            <a:ea typeface="Cambria Math"/>
                            <a:cs typeface="Arial" charset="0"/>
                          </a:rPr>
                        </m:ctrlPr>
                      </m:fPr>
                      <m:num>
                        <m:r>
                          <a:rPr lang="en-US" sz="1400" b="1" i="1" smtClean="0">
                            <a:solidFill>
                              <a:srgbClr val="CACAFF">
                                <a:lumMod val="25000"/>
                              </a:srgbClr>
                            </a:solidFill>
                            <a:latin typeface="Cambria Math"/>
                            <a:ea typeface="Cambria Math"/>
                            <a:cs typeface="Arial" charset="0"/>
                          </a:rPr>
                          <m:t>𝒗</m:t>
                        </m:r>
                      </m:num>
                      <m:den>
                        <m:r>
                          <a:rPr lang="en-US" sz="1400" b="1" i="1" smtClean="0">
                            <a:solidFill>
                              <a:srgbClr val="CACAFF">
                                <a:lumMod val="25000"/>
                              </a:srgbClr>
                            </a:solidFill>
                            <a:latin typeface="Cambria Math"/>
                            <a:ea typeface="Cambria Math"/>
                            <a:cs typeface="Arial" charset="0"/>
                          </a:rPr>
                          <m:t>𝝎</m:t>
                        </m:r>
                      </m:den>
                    </m:f>
                  </m:oMath>
                </a14:m>
                <a:r>
                  <a:rPr lang="en-US" sz="1400" b="1" dirty="0" smtClean="0">
                    <a:solidFill>
                      <a:srgbClr val="CACAFF">
                        <a:lumMod val="25000"/>
                      </a:srgbClr>
                    </a:solidFill>
                    <a:latin typeface="Arial" charset="0"/>
                    <a:cs typeface="Arial" charset="0"/>
                  </a:rPr>
                  <a:t>.</a:t>
                </a:r>
                <a:r>
                  <a:rPr lang="ru-RU" sz="1400" b="1" dirty="0" smtClean="0">
                    <a:solidFill>
                      <a:srgbClr val="CACAFF">
                        <a:lumMod val="25000"/>
                      </a:srgbClr>
                    </a:solidFill>
                    <a:latin typeface="Arial" charset="0"/>
                    <a:cs typeface="Arial" charset="0"/>
                  </a:rPr>
                  <a:t> </a:t>
                </a:r>
                <a:endParaRPr lang="ru-RU" sz="14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mc:Choice>
        <mc:Fallback xmlns="">
          <p:sp>
            <p:nvSpPr>
              <p:cNvPr id="20" name="Text Box 110"/>
              <p:cNvSpPr txBox="1">
                <a:spLocks noRot="1" noChangeAspect="1" noMove="1" noResize="1" noEditPoints="1" noAdjustHandles="1" noChangeArrowheads="1" noChangeShapeType="1" noTextEdit="1"/>
              </p:cNvSpPr>
              <p:nvPr/>
            </p:nvSpPr>
            <p:spPr bwMode="auto">
              <a:xfrm>
                <a:off x="337546" y="5084757"/>
                <a:ext cx="8208000" cy="533544"/>
              </a:xfrm>
              <a:prstGeom prst="rect">
                <a:avLst/>
              </a:prstGeom>
              <a:blipFill rotWithShape="1">
                <a:blip r:embed="rId4"/>
                <a:stretch>
                  <a:fillRect/>
                </a:stretch>
              </a:blipFill>
              <a:ln w="9525">
                <a:noFill/>
                <a:miter lim="800000"/>
                <a:headEnd/>
                <a:tailEnd/>
              </a:ln>
            </p:spPr>
            <p:txBody>
              <a:bodyPr/>
              <a:lstStyle/>
              <a:p>
                <a:r>
                  <a:rPr lang="ru-RU">
                    <a:noFill/>
                  </a:rPr>
                  <a:t> </a:t>
                </a:r>
              </a:p>
            </p:txBody>
          </p:sp>
        </mc:Fallback>
      </mc:AlternateContent>
      <p:sp>
        <p:nvSpPr>
          <p:cNvPr id="19" name="Rectangle 27"/>
          <p:cNvSpPr>
            <a:spLocks noChangeArrowheads="1"/>
          </p:cNvSpPr>
          <p:nvPr/>
        </p:nvSpPr>
        <p:spPr bwMode="auto">
          <a:xfrm>
            <a:off x="1026192" y="431800"/>
            <a:ext cx="2904124" cy="45085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6</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121580016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54"/>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44" grpId="0" animBg="1"/>
      <p:bldP spid="262254" grpId="0" animBg="1"/>
      <p:bldP spid="2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ctrTitle"/>
          </p:nvPr>
        </p:nvSpPr>
        <p:spPr>
          <a:xfrm>
            <a:off x="1481959" y="2156871"/>
            <a:ext cx="7509053" cy="1836000"/>
          </a:xfrm>
        </p:spPr>
        <p:txBody>
          <a:bodyPr/>
          <a:lstStyle/>
          <a:p>
            <a:pPr algn="ctr" eaLnBrk="1" hangingPunct="1"/>
            <a:r>
              <a:rPr lang="en-US" sz="3600" b="1" dirty="0" smtClean="0">
                <a:solidFill>
                  <a:srgbClr val="FF0000"/>
                </a:solidFill>
                <a:latin typeface="Arial Black" panose="020B0A04020102020204" pitchFamily="34" charset="0"/>
              </a:rPr>
              <a:t>THEORETICAL MECHANICS</a:t>
            </a:r>
            <a:r>
              <a:rPr lang="ru-RU" sz="3600" b="1" dirty="0" smtClean="0">
                <a:solidFill>
                  <a:srgbClr val="FF0000"/>
                </a:solidFill>
                <a:latin typeface="Arial Black" panose="020B0A04020102020204" pitchFamily="34" charset="0"/>
              </a:rPr>
              <a:t> </a:t>
            </a:r>
          </a:p>
        </p:txBody>
      </p:sp>
      <p:sp>
        <p:nvSpPr>
          <p:cNvPr id="3075" name="Rectangle 3"/>
          <p:cNvSpPr>
            <a:spLocks noGrp="1" noChangeArrowheads="1"/>
          </p:cNvSpPr>
          <p:nvPr>
            <p:ph type="subTitle" idx="1"/>
          </p:nvPr>
        </p:nvSpPr>
        <p:spPr>
          <a:xfrm>
            <a:off x="3433343" y="3704594"/>
            <a:ext cx="4032000" cy="719138"/>
          </a:xfrm>
          <a:solidFill>
            <a:srgbClr val="00B050"/>
          </a:solidFill>
        </p:spPr>
        <p:txBody>
          <a:bodyPr/>
          <a:lstStyle/>
          <a:p>
            <a:pPr algn="ctr" eaLnBrk="1" hangingPunct="1"/>
            <a:r>
              <a:rPr lang="en-US" sz="3200" b="1" dirty="0" smtClean="0">
                <a:solidFill>
                  <a:schemeClr val="bg2"/>
                </a:solidFill>
              </a:rPr>
              <a:t>Part III Dynamics</a:t>
            </a:r>
            <a:endParaRPr lang="ru-RU" sz="3200" b="1" dirty="0" smtClean="0">
              <a:solidFill>
                <a:schemeClr val="bg2"/>
              </a:solidFill>
            </a:endParaRPr>
          </a:p>
        </p:txBody>
      </p:sp>
      <p:sp>
        <p:nvSpPr>
          <p:cNvPr id="3079"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dirty="0">
              <a:solidFill>
                <a:srgbClr val="000000"/>
              </a:solidFill>
              <a:latin typeface="Arial" charset="0"/>
            </a:endParaRPr>
          </a:p>
        </p:txBody>
      </p:sp>
      <p:pic>
        <p:nvPicPr>
          <p:cNvPr id="3081" name="Picture 15" descr="Z:\Символ НГУ_4.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791450" y="152399"/>
            <a:ext cx="1265238" cy="1116013"/>
          </a:xfrm>
          <a:prstGeom prst="rect">
            <a:avLst/>
          </a:prstGeom>
          <a:solidFill>
            <a:srgbClr val="FF0000"/>
          </a:solidFill>
          <a:ln>
            <a:noFill/>
          </a:ln>
          <a:extLst/>
        </p:spPr>
      </p:pic>
      <p:pic>
        <p:nvPicPr>
          <p:cNvPr id="652290" name="Picture 2"/>
          <p:cNvPicPr>
            <a:picLocks noChangeAspect="1" noChangeArrowheads="1"/>
          </p:cNvPicPr>
          <p:nvPr/>
        </p:nvPicPr>
        <p:blipFill>
          <a:blip r:embed="rId5" cstate="print">
            <a:duotone>
              <a:prstClr val="black"/>
              <a:schemeClr val="accent2">
                <a:tint val="45000"/>
                <a:satMod val="400000"/>
              </a:schemeClr>
            </a:duotone>
            <a:extLst>
              <a:ext uri="{BEBA8EAE-BF5A-486C-A8C5-ECC9F3942E4B}">
                <a14:imgProps xmlns:a14="http://schemas.microsoft.com/office/drawing/2010/main">
                  <a14:imgLayer r:embed="rId6">
                    <a14:imgEffect>
                      <a14:colorTemperature colorTemp="11300"/>
                    </a14:imgEffect>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222250" y="4314491"/>
            <a:ext cx="2865186" cy="198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2291" name="Picture 3"/>
          <p:cNvPicPr>
            <a:picLocks noChangeAspect="1" noChangeArrowheads="1"/>
          </p:cNvPicPr>
          <p:nvPr/>
        </p:nvPicPr>
        <p:blipFill>
          <a:blip r:embed="rId7">
            <a:duotone>
              <a:prstClr val="black"/>
              <a:schemeClr val="accent5">
                <a:tint val="45000"/>
                <a:satMod val="400000"/>
              </a:schemeClr>
            </a:duotone>
            <a:extLst>
              <a:ext uri="{BEBA8EAE-BF5A-486C-A8C5-ECC9F3942E4B}">
                <a14:imgProps xmlns:a14="http://schemas.microsoft.com/office/drawing/2010/main">
                  <a14:imgLayer r:embed="rId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6619440" y="4514587"/>
            <a:ext cx="2344020" cy="183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Picture 2"/>
          <p:cNvPicPr>
            <a:picLocks noChangeAspect="1" noChangeArrowheads="1"/>
          </p:cNvPicPr>
          <p:nvPr/>
        </p:nvPicPr>
        <p:blipFill>
          <a:blip r:embed="rId9">
            <a:duotone>
              <a:prstClr val="black"/>
              <a:schemeClr val="accent5">
                <a:tint val="45000"/>
                <a:satMod val="400000"/>
              </a:schemeClr>
            </a:duotone>
            <a:extLst>
              <a:ext uri="{BEBA8EAE-BF5A-486C-A8C5-ECC9F3942E4B}">
                <a14:imgProps xmlns:a14="http://schemas.microsoft.com/office/drawing/2010/main">
                  <a14:imgLayer r:embed="rId10">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374651" y="272716"/>
            <a:ext cx="2877595" cy="255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 name="Picture 4"/>
          <p:cNvPicPr>
            <a:picLocks noChangeAspect="1" noChangeArrowheads="1"/>
          </p:cNvPicPr>
          <p:nvPr/>
        </p:nvPicPr>
        <p:blipFill rotWithShape="1">
          <a:blip r:embed="rId11">
            <a:duotone>
              <a:prstClr val="black"/>
              <a:schemeClr val="accent5">
                <a:tint val="45000"/>
                <a:satMod val="400000"/>
              </a:schemeClr>
            </a:duotone>
            <a:extLst>
              <a:ext uri="{BEBA8EAE-BF5A-486C-A8C5-ECC9F3942E4B}">
                <a14:imgProps xmlns:a14="http://schemas.microsoft.com/office/drawing/2010/main">
                  <a14:imgLayer r:embed="rId12">
                    <a14:imgEffect>
                      <a14:sharpenSoften amount="50000"/>
                    </a14:imgEffect>
                  </a14:imgLayer>
                </a14:imgProps>
              </a:ext>
              <a:ext uri="{28A0092B-C50C-407E-A947-70E740481C1C}">
                <a14:useLocalDpi xmlns:a14="http://schemas.microsoft.com/office/drawing/2010/main" val="0"/>
              </a:ext>
            </a:extLst>
          </a:blip>
          <a:srcRect l="10117"/>
          <a:stretch/>
        </p:blipFill>
        <p:spPr bwMode="auto">
          <a:xfrm>
            <a:off x="3239835" y="4491959"/>
            <a:ext cx="3259538" cy="154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045786063"/>
      </p:ext>
    </p:extLst>
  </p:cSld>
  <p:clrMapOvr>
    <a:masterClrMapping/>
  </p:clrMapOvr>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p:cNvSpPr>
            <a:spLocks noGrp="1" noChangeArrowheads="1"/>
          </p:cNvSpPr>
          <p:nvPr>
            <p:ph type="title"/>
          </p:nvPr>
        </p:nvSpPr>
        <p:spPr>
          <a:xfrm>
            <a:off x="413544" y="445725"/>
            <a:ext cx="8229600" cy="288000"/>
          </a:xfrm>
        </p:spPr>
        <p:txBody>
          <a:bodyPr/>
          <a:lstStyle/>
          <a:p>
            <a:r>
              <a:rPr lang="en-US" altLang="ru-RU" sz="2000" b="1" dirty="0" smtClean="0"/>
              <a:t/>
            </a:r>
            <a:br>
              <a:rPr lang="en-US" altLang="ru-RU" sz="2000" b="1" dirty="0" smtClean="0"/>
            </a:br>
            <a:r>
              <a:rPr lang="en-US" altLang="ru-RU" sz="2000" b="1" dirty="0" smtClean="0"/>
              <a:t>Contents</a:t>
            </a:r>
            <a:br>
              <a:rPr lang="en-US" altLang="ru-RU" sz="2000" b="1" dirty="0" smtClean="0"/>
            </a:br>
            <a:endParaRPr lang="ru-RU" altLang="ru-RU" sz="2000" b="1" dirty="0"/>
          </a:p>
        </p:txBody>
      </p:sp>
      <p:sp>
        <p:nvSpPr>
          <p:cNvPr id="102403" name="Rectangle 3"/>
          <p:cNvSpPr>
            <a:spLocks noGrp="1" noChangeArrowheads="1"/>
          </p:cNvSpPr>
          <p:nvPr>
            <p:ph type="body" sz="half" idx="1"/>
          </p:nvPr>
        </p:nvSpPr>
        <p:spPr>
          <a:xfrm>
            <a:off x="129539" y="805725"/>
            <a:ext cx="8884920" cy="4788000"/>
          </a:xfrm>
        </p:spPr>
        <p:txBody>
          <a:bodyPr/>
          <a:lstStyle/>
          <a:p>
            <a:pPr marL="182563" indent="0" algn="just">
              <a:spcAft>
                <a:spcPts val="0"/>
              </a:spcAft>
              <a:buNone/>
            </a:pPr>
            <a:r>
              <a:rPr lang="en-US" sz="1000" dirty="0" smtClean="0">
                <a:solidFill>
                  <a:schemeClr val="accent5">
                    <a:lumMod val="10000"/>
                  </a:schemeClr>
                </a:solidFill>
              </a:rPr>
              <a:t>Content </a:t>
            </a:r>
            <a:r>
              <a:rPr lang="en-US" sz="1000" dirty="0">
                <a:solidFill>
                  <a:schemeClr val="accent5">
                    <a:lumMod val="10000"/>
                  </a:schemeClr>
                </a:solidFill>
              </a:rPr>
              <a:t>of </a:t>
            </a:r>
            <a:r>
              <a:rPr lang="en-US" sz="1000" dirty="0" smtClean="0">
                <a:solidFill>
                  <a:schemeClr val="accent5">
                    <a:lumMod val="10000"/>
                  </a:schemeClr>
                </a:solidFill>
              </a:rPr>
              <a:t>the part III </a:t>
            </a:r>
            <a:r>
              <a:rPr lang="en-US" sz="1000" dirty="0" smtClean="0"/>
              <a:t>corresponds </a:t>
            </a:r>
            <a:r>
              <a:rPr lang="en-US" sz="1000" dirty="0"/>
              <a:t>to the educational and vocational program on  Electric power engineering, </a:t>
            </a:r>
            <a:r>
              <a:rPr lang="en-US" sz="1000" dirty="0" err="1"/>
              <a:t>Electrotechnics</a:t>
            </a:r>
            <a:r>
              <a:rPr lang="en-US" sz="1000" dirty="0"/>
              <a:t> and </a:t>
            </a:r>
            <a:r>
              <a:rPr lang="en-US" sz="1000" dirty="0" err="1"/>
              <a:t>Electromechanics</a:t>
            </a:r>
            <a:r>
              <a:rPr lang="en-US" sz="1000" dirty="0"/>
              <a:t>, particularly,  to the subject of Theoretical Mechanics. Notions of </a:t>
            </a:r>
            <a:r>
              <a:rPr lang="en-US" sz="1000" dirty="0" smtClean="0"/>
              <a:t>Dynamics </a:t>
            </a:r>
            <a:r>
              <a:rPr lang="en-US" sz="1000" dirty="0"/>
              <a:t>are considered. Examples of practical problem solutions are represented.</a:t>
            </a:r>
          </a:p>
          <a:p>
            <a:pPr marL="182563" indent="0" algn="just">
              <a:spcAft>
                <a:spcPts val="0"/>
              </a:spcAft>
              <a:buNone/>
            </a:pPr>
            <a:r>
              <a:rPr lang="en-US" altLang="ru-RU" sz="1000" b="1" dirty="0" smtClean="0">
                <a:hlinkClick r:id="rId2" action="ppaction://hlinksldjump"/>
              </a:rPr>
              <a:t>Section</a:t>
            </a:r>
            <a:r>
              <a:rPr lang="ru-RU" altLang="ru-RU" sz="1000" b="1" dirty="0" smtClean="0">
                <a:solidFill>
                  <a:schemeClr val="accent5">
                    <a:lumMod val="10000"/>
                  </a:schemeClr>
                </a:solidFill>
                <a:hlinkClick r:id="rId3" action="ppaction://hlinksldjump"/>
              </a:rPr>
              <a:t> </a:t>
            </a:r>
            <a:r>
              <a:rPr lang="ru-RU" altLang="ru-RU" sz="1000" b="1" dirty="0">
                <a:solidFill>
                  <a:schemeClr val="accent5">
                    <a:lumMod val="10000"/>
                  </a:schemeClr>
                </a:solidFill>
                <a:hlinkClick r:id="rId3" action="ppaction://hlinksldjump"/>
              </a:rPr>
              <a:t>1</a:t>
            </a:r>
            <a:r>
              <a:rPr lang="ru-RU" altLang="ru-RU" sz="1000" dirty="0">
                <a:solidFill>
                  <a:schemeClr val="accent5">
                    <a:lumMod val="10000"/>
                  </a:schemeClr>
                </a:solidFill>
                <a:hlinkClick r:id="rId3" action="ppaction://hlinksldjump"/>
              </a:rPr>
              <a:t>.</a:t>
            </a:r>
            <a:r>
              <a:rPr lang="ru-RU" altLang="ru-RU" sz="1000" dirty="0">
                <a:solidFill>
                  <a:schemeClr val="accent5">
                    <a:lumMod val="10000"/>
                  </a:schemeClr>
                </a:solidFill>
              </a:rPr>
              <a:t> </a:t>
            </a:r>
            <a:r>
              <a:rPr lang="en-US" sz="1000" dirty="0" smtClean="0">
                <a:solidFill>
                  <a:schemeClr val="accent5">
                    <a:lumMod val="10000"/>
                  </a:schemeClr>
                </a:solidFill>
              </a:rPr>
              <a:t> </a:t>
            </a:r>
            <a:r>
              <a:rPr lang="en-US" sz="1050" dirty="0">
                <a:solidFill>
                  <a:schemeClr val="accent5">
                    <a:lumMod val="10000"/>
                  </a:schemeClr>
                </a:solidFill>
              </a:rPr>
              <a:t>Basic Concepts and </a:t>
            </a:r>
            <a:r>
              <a:rPr lang="en-US" sz="1050" dirty="0" smtClean="0">
                <a:solidFill>
                  <a:schemeClr val="accent5">
                    <a:lumMod val="10000"/>
                  </a:schemeClr>
                </a:solidFill>
              </a:rPr>
              <a:t>Definitions. The Laws of Dynamics. </a:t>
            </a:r>
            <a:r>
              <a:rPr lang="en-US" sz="1050" dirty="0">
                <a:solidFill>
                  <a:schemeClr val="accent5">
                    <a:lumMod val="10000"/>
                  </a:schemeClr>
                </a:solidFill>
              </a:rPr>
              <a:t>The Problems of Dynamics for a Free and a Constrained </a:t>
            </a:r>
            <a:r>
              <a:rPr lang="en-US" sz="1050" dirty="0" smtClean="0">
                <a:solidFill>
                  <a:schemeClr val="accent5">
                    <a:lumMod val="10000"/>
                  </a:schemeClr>
                </a:solidFill>
              </a:rPr>
              <a:t>Particle. </a:t>
            </a:r>
            <a:r>
              <a:rPr lang="en-US" sz="1050" dirty="0">
                <a:solidFill>
                  <a:schemeClr val="accent5">
                    <a:lumMod val="10000"/>
                  </a:schemeClr>
                </a:solidFill>
              </a:rPr>
              <a:t>Solution of </a:t>
            </a:r>
            <a:r>
              <a:rPr lang="en-US" sz="1050" dirty="0" smtClean="0">
                <a:solidFill>
                  <a:schemeClr val="accent5">
                    <a:lumMod val="10000"/>
                  </a:schemeClr>
                </a:solidFill>
              </a:rPr>
              <a:t>the First Problem of Dynamics.</a:t>
            </a:r>
            <a:endParaRPr lang="ru-RU" altLang="ru-RU" sz="1050" dirty="0" smtClean="0">
              <a:solidFill>
                <a:schemeClr val="accent5">
                  <a:lumMod val="10000"/>
                </a:schemeClr>
              </a:solidFill>
            </a:endParaRPr>
          </a:p>
          <a:p>
            <a:pPr marL="182563" indent="-182563" algn="just"/>
            <a:r>
              <a:rPr lang="en-US" altLang="ru-RU" sz="1000" b="1" dirty="0">
                <a:hlinkClick r:id="rId2" action="ppaction://hlinksldjump"/>
              </a:rPr>
              <a:t>Section</a:t>
            </a:r>
            <a:r>
              <a:rPr lang="en-US" altLang="ru-RU" sz="1000" b="1" dirty="0" smtClean="0">
                <a:solidFill>
                  <a:schemeClr val="accent5">
                    <a:lumMod val="10000"/>
                  </a:schemeClr>
                </a:solidFill>
                <a:hlinkClick r:id="rId3" action="ppaction://hlinksldjump"/>
              </a:rPr>
              <a:t> </a:t>
            </a:r>
            <a:r>
              <a:rPr lang="ru-RU" altLang="ru-RU" sz="1000" b="1" dirty="0" smtClean="0">
                <a:solidFill>
                  <a:schemeClr val="accent5">
                    <a:lumMod val="10000"/>
                  </a:schemeClr>
                </a:solidFill>
                <a:hlinkClick r:id="rId4" action="ppaction://hlinksldjump"/>
              </a:rPr>
              <a:t>2. </a:t>
            </a:r>
            <a:r>
              <a:rPr lang="en-US" sz="1050" dirty="0" smtClean="0">
                <a:solidFill>
                  <a:schemeClr val="accent5">
                    <a:lumMod val="10000"/>
                  </a:schemeClr>
                </a:solidFill>
              </a:rPr>
              <a:t>Differential Equations of Motion for a Particle and Their Integration.  </a:t>
            </a:r>
            <a:r>
              <a:rPr lang="en-US" sz="1050" dirty="0">
                <a:solidFill>
                  <a:schemeClr val="accent5">
                    <a:lumMod val="10000"/>
                  </a:schemeClr>
                </a:solidFill>
              </a:rPr>
              <a:t>Rectilinear Motion of a </a:t>
            </a:r>
            <a:r>
              <a:rPr lang="en-US" sz="1050" dirty="0" smtClean="0">
                <a:solidFill>
                  <a:schemeClr val="accent5">
                    <a:lumMod val="10000"/>
                  </a:schemeClr>
                </a:solidFill>
              </a:rPr>
              <a:t>Particle. </a:t>
            </a:r>
            <a:r>
              <a:rPr lang="en-US" sz="1050" dirty="0">
                <a:solidFill>
                  <a:schemeClr val="accent5">
                    <a:lumMod val="10000"/>
                  </a:schemeClr>
                </a:solidFill>
              </a:rPr>
              <a:t>Curvilinear Motion of a </a:t>
            </a:r>
            <a:r>
              <a:rPr lang="en-US" sz="1050" dirty="0" smtClean="0">
                <a:solidFill>
                  <a:schemeClr val="accent5">
                    <a:lumMod val="10000"/>
                  </a:schemeClr>
                </a:solidFill>
              </a:rPr>
              <a:t>Particle. </a:t>
            </a:r>
            <a:r>
              <a:rPr lang="en-US" sz="1050" dirty="0">
                <a:solidFill>
                  <a:schemeClr val="accent5">
                    <a:lumMod val="10000"/>
                  </a:schemeClr>
                </a:solidFill>
              </a:rPr>
              <a:t>Solution of </a:t>
            </a:r>
            <a:r>
              <a:rPr lang="en-US" sz="1050" dirty="0" smtClean="0">
                <a:solidFill>
                  <a:schemeClr val="accent5">
                    <a:lumMod val="10000"/>
                  </a:schemeClr>
                </a:solidFill>
              </a:rPr>
              <a:t>Problems. </a:t>
            </a:r>
            <a:r>
              <a:rPr lang="en-US" sz="1050" dirty="0">
                <a:solidFill>
                  <a:schemeClr val="accent5">
                    <a:lumMod val="10000"/>
                  </a:schemeClr>
                </a:solidFill>
              </a:rPr>
              <a:t>Motion of a Particle Thrown at an Angle to the Horizon in a Uniform </a:t>
            </a:r>
            <a:r>
              <a:rPr lang="en-US" sz="1050" dirty="0" smtClean="0">
                <a:solidFill>
                  <a:schemeClr val="accent5">
                    <a:lumMod val="10000"/>
                  </a:schemeClr>
                </a:solidFill>
              </a:rPr>
              <a:t>Gravitational Field.</a:t>
            </a:r>
            <a:r>
              <a:rPr lang="ru-RU" altLang="ru-RU" sz="1050" dirty="0" smtClean="0">
                <a:solidFill>
                  <a:schemeClr val="accent5">
                    <a:lumMod val="10000"/>
                  </a:schemeClr>
                </a:solidFill>
              </a:rPr>
              <a:t> </a:t>
            </a:r>
          </a:p>
          <a:p>
            <a:pPr marL="182563" indent="-182563" algn="just"/>
            <a:r>
              <a:rPr lang="en-US" altLang="ru-RU" sz="1000" b="1" dirty="0">
                <a:hlinkClick r:id="rId2" action="ppaction://hlinksldjump"/>
              </a:rPr>
              <a:t>Section</a:t>
            </a:r>
            <a:r>
              <a:rPr lang="en-US" altLang="ru-RU" sz="1000" b="1" dirty="0" smtClean="0">
                <a:solidFill>
                  <a:schemeClr val="accent5">
                    <a:lumMod val="10000"/>
                  </a:schemeClr>
                </a:solidFill>
                <a:hlinkClick r:id="rId3" action="ppaction://hlinksldjump"/>
              </a:rPr>
              <a:t> 3. </a:t>
            </a:r>
            <a:r>
              <a:rPr lang="en-US" sz="1000" dirty="0" smtClean="0">
                <a:solidFill>
                  <a:schemeClr val="accent5">
                    <a:lumMod val="10000"/>
                  </a:schemeClr>
                </a:solidFill>
              </a:rPr>
              <a:t> </a:t>
            </a:r>
            <a:r>
              <a:rPr lang="en-US" sz="1050" dirty="0" smtClean="0">
                <a:solidFill>
                  <a:schemeClr val="accent5">
                    <a:lumMod val="10000"/>
                  </a:schemeClr>
                </a:solidFill>
              </a:rPr>
              <a:t>Vibration of a Particle. </a:t>
            </a:r>
            <a:r>
              <a:rPr lang="en-US" sz="1050" dirty="0">
                <a:solidFill>
                  <a:schemeClr val="accent5">
                    <a:lumMod val="10000"/>
                  </a:schemeClr>
                </a:solidFill>
              </a:rPr>
              <a:t>Free Harmonic </a:t>
            </a:r>
            <a:r>
              <a:rPr lang="en-US" sz="1050" dirty="0" smtClean="0">
                <a:solidFill>
                  <a:schemeClr val="accent5">
                    <a:lumMod val="10000"/>
                  </a:schemeClr>
                </a:solidFill>
              </a:rPr>
              <a:t>Motion. </a:t>
            </a:r>
            <a:r>
              <a:rPr lang="en-US" sz="1050" dirty="0">
                <a:solidFill>
                  <a:schemeClr val="accent5">
                    <a:lumMod val="10000"/>
                  </a:schemeClr>
                </a:solidFill>
              </a:rPr>
              <a:t>Damped </a:t>
            </a:r>
            <a:r>
              <a:rPr lang="en-US" sz="1050" dirty="0" smtClean="0">
                <a:solidFill>
                  <a:schemeClr val="accent5">
                    <a:lumMod val="10000"/>
                  </a:schemeClr>
                </a:solidFill>
              </a:rPr>
              <a:t>Vibration. </a:t>
            </a:r>
            <a:endParaRPr lang="ru-RU" altLang="ru-RU" sz="1050" dirty="0" smtClean="0">
              <a:solidFill>
                <a:schemeClr val="accent5">
                  <a:lumMod val="10000"/>
                </a:schemeClr>
              </a:solidFill>
            </a:endParaRPr>
          </a:p>
          <a:p>
            <a:pPr marL="182563" indent="-182563" algn="just"/>
            <a:r>
              <a:rPr lang="en-US" altLang="ru-RU" sz="1000" b="1" dirty="0">
                <a:hlinkClick r:id="rId2" action="ppaction://hlinksldjump"/>
              </a:rPr>
              <a:t>Section</a:t>
            </a:r>
            <a:r>
              <a:rPr lang="en-US" altLang="ru-RU" sz="1000" b="1" u="sng" dirty="0" smtClean="0">
                <a:solidFill>
                  <a:schemeClr val="accent5">
                    <a:lumMod val="10000"/>
                  </a:schemeClr>
                </a:solidFill>
                <a:hlinkClick r:id="rId3" action="ppaction://hlinksldjump"/>
              </a:rPr>
              <a:t> </a:t>
            </a:r>
            <a:r>
              <a:rPr lang="en-US" altLang="ru-RU" sz="1000" b="1" u="sng" dirty="0" smtClean="0">
                <a:solidFill>
                  <a:schemeClr val="accent2">
                    <a:lumMod val="75000"/>
                  </a:schemeClr>
                </a:solidFill>
              </a:rPr>
              <a:t>4</a:t>
            </a:r>
            <a:r>
              <a:rPr lang="ru-RU" altLang="ru-RU" sz="1050" b="1" dirty="0" smtClean="0">
                <a:solidFill>
                  <a:schemeClr val="accent5">
                    <a:lumMod val="10000"/>
                  </a:schemeClr>
                </a:solidFill>
              </a:rPr>
              <a:t>. </a:t>
            </a:r>
            <a:r>
              <a:rPr lang="en-US" sz="1050" dirty="0">
                <a:solidFill>
                  <a:schemeClr val="accent5">
                    <a:lumMod val="10000"/>
                  </a:schemeClr>
                </a:solidFill>
              </a:rPr>
              <a:t>Damped Forced Vibrations. </a:t>
            </a:r>
            <a:r>
              <a:rPr lang="en-US" sz="1050" dirty="0" smtClean="0">
                <a:solidFill>
                  <a:schemeClr val="accent5">
                    <a:lumMod val="10000"/>
                  </a:schemeClr>
                </a:solidFill>
              </a:rPr>
              <a:t>Resonance</a:t>
            </a:r>
            <a:r>
              <a:rPr lang="ru-RU" altLang="ru-RU" sz="1050" dirty="0" smtClean="0">
                <a:solidFill>
                  <a:schemeClr val="accent5">
                    <a:lumMod val="10000"/>
                  </a:schemeClr>
                </a:solidFill>
              </a:rPr>
              <a:t>.</a:t>
            </a:r>
            <a:endParaRPr lang="ru-RU" altLang="ru-RU" sz="1050" dirty="0">
              <a:solidFill>
                <a:schemeClr val="accent5">
                  <a:lumMod val="10000"/>
                </a:schemeClr>
              </a:solidFill>
            </a:endParaRPr>
          </a:p>
          <a:p>
            <a:pPr marL="182563" indent="-182563" algn="just"/>
            <a:r>
              <a:rPr lang="en-US" altLang="ru-RU" sz="1000" b="1" dirty="0">
                <a:hlinkClick r:id="rId2" action="ppaction://hlinksldjump"/>
              </a:rPr>
              <a:t>Section</a:t>
            </a:r>
            <a:r>
              <a:rPr lang="en-US" altLang="ru-RU" sz="1000" b="1" dirty="0" smtClean="0">
                <a:solidFill>
                  <a:schemeClr val="accent5">
                    <a:lumMod val="10000"/>
                  </a:schemeClr>
                </a:solidFill>
                <a:hlinkClick r:id="rId3" action="ppaction://hlinksldjump"/>
              </a:rPr>
              <a:t> </a:t>
            </a:r>
            <a:r>
              <a:rPr lang="ru-RU" altLang="ru-RU" sz="1000" b="1" u="sng" dirty="0" smtClean="0">
                <a:solidFill>
                  <a:schemeClr val="accent2">
                    <a:lumMod val="75000"/>
                  </a:schemeClr>
                </a:solidFill>
              </a:rPr>
              <a:t>5</a:t>
            </a:r>
            <a:r>
              <a:rPr lang="ru-RU" altLang="ru-RU" sz="1050" u="sng" dirty="0" smtClean="0">
                <a:solidFill>
                  <a:schemeClr val="accent5">
                    <a:lumMod val="10000"/>
                  </a:schemeClr>
                </a:solidFill>
              </a:rPr>
              <a:t>.</a:t>
            </a:r>
            <a:r>
              <a:rPr lang="ru-RU" altLang="ru-RU" sz="1050" dirty="0" smtClean="0">
                <a:solidFill>
                  <a:schemeClr val="accent5">
                    <a:lumMod val="10000"/>
                  </a:schemeClr>
                </a:solidFill>
              </a:rPr>
              <a:t> </a:t>
            </a:r>
            <a:r>
              <a:rPr lang="en-US" altLang="ru-RU" sz="1050" dirty="0" smtClean="0">
                <a:solidFill>
                  <a:schemeClr val="accent5">
                    <a:lumMod val="10000"/>
                  </a:schemeClr>
                </a:solidFill>
              </a:rPr>
              <a:t> Dynamics of a System.</a:t>
            </a:r>
            <a:r>
              <a:rPr lang="en-US" sz="1050" dirty="0" smtClean="0">
                <a:solidFill>
                  <a:schemeClr val="accent5">
                    <a:lumMod val="10000"/>
                  </a:schemeClr>
                </a:solidFill>
              </a:rPr>
              <a:t> </a:t>
            </a:r>
            <a:r>
              <a:rPr lang="en-US" sz="1050" dirty="0">
                <a:solidFill>
                  <a:schemeClr val="accent5">
                    <a:lumMod val="10000"/>
                  </a:schemeClr>
                </a:solidFill>
              </a:rPr>
              <a:t>Mechanical Systems. External and Internal </a:t>
            </a:r>
            <a:r>
              <a:rPr lang="en-US" sz="1050" dirty="0" smtClean="0">
                <a:solidFill>
                  <a:schemeClr val="accent5">
                    <a:lumMod val="10000"/>
                  </a:schemeClr>
                </a:solidFill>
              </a:rPr>
              <a:t>Forces. </a:t>
            </a:r>
            <a:r>
              <a:rPr lang="en-US" sz="1050" dirty="0">
                <a:solidFill>
                  <a:schemeClr val="accent5">
                    <a:lumMod val="10000"/>
                  </a:schemeClr>
                </a:solidFill>
              </a:rPr>
              <a:t>Mass of a System. Centre of </a:t>
            </a:r>
            <a:r>
              <a:rPr lang="en-US" sz="1050" dirty="0" smtClean="0">
                <a:solidFill>
                  <a:schemeClr val="accent5">
                    <a:lumMod val="10000"/>
                  </a:schemeClr>
                </a:solidFill>
              </a:rPr>
              <a:t>Mass. </a:t>
            </a:r>
            <a:r>
              <a:rPr lang="en-US" sz="1050" dirty="0">
                <a:solidFill>
                  <a:schemeClr val="accent5">
                    <a:lumMod val="10000"/>
                  </a:schemeClr>
                </a:solidFill>
              </a:rPr>
              <a:t>Momentum of a Particle and a </a:t>
            </a:r>
            <a:r>
              <a:rPr lang="en-US" sz="1050" dirty="0" smtClean="0">
                <a:solidFill>
                  <a:schemeClr val="accent5">
                    <a:lumMod val="10000"/>
                  </a:schemeClr>
                </a:solidFill>
              </a:rPr>
              <a:t>System. </a:t>
            </a:r>
            <a:r>
              <a:rPr lang="en-US" sz="1050" dirty="0">
                <a:solidFill>
                  <a:schemeClr val="accent5">
                    <a:lumMod val="10000"/>
                  </a:schemeClr>
                </a:solidFill>
              </a:rPr>
              <a:t>Impulse of a </a:t>
            </a:r>
            <a:r>
              <a:rPr lang="en-US" sz="1050" dirty="0" smtClean="0">
                <a:solidFill>
                  <a:schemeClr val="accent5">
                    <a:lumMod val="10000"/>
                  </a:schemeClr>
                </a:solidFill>
              </a:rPr>
              <a:t>Force. </a:t>
            </a:r>
            <a:r>
              <a:rPr lang="en-US" sz="1050" dirty="0">
                <a:solidFill>
                  <a:schemeClr val="accent5">
                    <a:lumMod val="10000"/>
                  </a:schemeClr>
                </a:solidFill>
              </a:rPr>
              <a:t>Theorem of the Motion of </a:t>
            </a:r>
            <a:r>
              <a:rPr lang="en-US" sz="1050" dirty="0" smtClean="0">
                <a:solidFill>
                  <a:schemeClr val="accent5">
                    <a:lumMod val="10000"/>
                  </a:schemeClr>
                </a:solidFill>
              </a:rPr>
              <a:t>the Center </a:t>
            </a:r>
            <a:r>
              <a:rPr lang="en-US" sz="1050" dirty="0">
                <a:solidFill>
                  <a:schemeClr val="accent5">
                    <a:lumMod val="10000"/>
                  </a:schemeClr>
                </a:solidFill>
              </a:rPr>
              <a:t>of </a:t>
            </a:r>
            <a:r>
              <a:rPr lang="en-US" sz="1050" dirty="0" smtClean="0">
                <a:solidFill>
                  <a:schemeClr val="accent5">
                    <a:lumMod val="10000"/>
                  </a:schemeClr>
                </a:solidFill>
              </a:rPr>
              <a:t>Mass. </a:t>
            </a:r>
            <a:r>
              <a:rPr lang="en-US" sz="1050" dirty="0">
                <a:solidFill>
                  <a:schemeClr val="accent5">
                    <a:lumMod val="10000"/>
                  </a:schemeClr>
                </a:solidFill>
              </a:rPr>
              <a:t>The Law of Conservation of Motion of </a:t>
            </a:r>
            <a:r>
              <a:rPr lang="en-US" sz="1050" dirty="0" smtClean="0">
                <a:solidFill>
                  <a:schemeClr val="accent5">
                    <a:lumMod val="10000"/>
                  </a:schemeClr>
                </a:solidFill>
              </a:rPr>
              <a:t>the Center </a:t>
            </a:r>
            <a:r>
              <a:rPr lang="en-US" sz="1050" dirty="0">
                <a:solidFill>
                  <a:schemeClr val="accent5">
                    <a:lumMod val="10000"/>
                  </a:schemeClr>
                </a:solidFill>
              </a:rPr>
              <a:t>of </a:t>
            </a:r>
            <a:r>
              <a:rPr lang="en-US" sz="1050" dirty="0" smtClean="0">
                <a:solidFill>
                  <a:schemeClr val="accent5">
                    <a:lumMod val="10000"/>
                  </a:schemeClr>
                </a:solidFill>
              </a:rPr>
              <a:t>Mass. </a:t>
            </a:r>
            <a:r>
              <a:rPr lang="en-US" sz="1050" dirty="0">
                <a:solidFill>
                  <a:schemeClr val="accent5">
                    <a:lumMod val="10000"/>
                  </a:schemeClr>
                </a:solidFill>
              </a:rPr>
              <a:t>Theorem of the Change in the Momentum of a </a:t>
            </a:r>
            <a:r>
              <a:rPr lang="en-US" sz="1050" dirty="0" smtClean="0">
                <a:solidFill>
                  <a:schemeClr val="accent5">
                    <a:lumMod val="10000"/>
                  </a:schemeClr>
                </a:solidFill>
              </a:rPr>
              <a:t>Particle. Theorem of </a:t>
            </a:r>
            <a:r>
              <a:rPr lang="en-US" sz="1050" dirty="0">
                <a:solidFill>
                  <a:schemeClr val="accent5">
                    <a:lumMod val="10000"/>
                  </a:schemeClr>
                </a:solidFill>
              </a:rPr>
              <a:t>the Change in Linear Momentum of the </a:t>
            </a:r>
            <a:r>
              <a:rPr lang="en-US" sz="1050" dirty="0" smtClean="0">
                <a:solidFill>
                  <a:schemeClr val="accent5">
                    <a:lumMod val="10000"/>
                  </a:schemeClr>
                </a:solidFill>
              </a:rPr>
              <a:t>System. </a:t>
            </a:r>
            <a:r>
              <a:rPr lang="en-US" sz="1050" dirty="0">
                <a:solidFill>
                  <a:schemeClr val="accent5">
                    <a:lumMod val="10000"/>
                  </a:schemeClr>
                </a:solidFill>
              </a:rPr>
              <a:t>The Law of Conservation of </a:t>
            </a:r>
            <a:r>
              <a:rPr lang="en-US" sz="1050" dirty="0" smtClean="0">
                <a:solidFill>
                  <a:schemeClr val="accent5">
                    <a:lumMod val="10000"/>
                  </a:schemeClr>
                </a:solidFill>
              </a:rPr>
              <a:t>the Linear Momentum.</a:t>
            </a:r>
            <a:endParaRPr lang="en-US" altLang="ru-RU" sz="1050" dirty="0" smtClean="0">
              <a:solidFill>
                <a:schemeClr val="accent5">
                  <a:lumMod val="10000"/>
                </a:schemeClr>
              </a:solidFill>
            </a:endParaRPr>
          </a:p>
          <a:p>
            <a:pPr marL="182563" indent="-182563" algn="just"/>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u="sng" dirty="0" smtClean="0">
                <a:solidFill>
                  <a:schemeClr val="accent2">
                    <a:lumMod val="75000"/>
                  </a:schemeClr>
                </a:solidFill>
              </a:rPr>
              <a:t>6.</a:t>
            </a:r>
            <a:r>
              <a:rPr lang="en-US" sz="1050" dirty="0">
                <a:solidFill>
                  <a:schemeClr val="accent5">
                    <a:lumMod val="10000"/>
                  </a:schemeClr>
                </a:solidFill>
              </a:rPr>
              <a:t> Angular Momentum of a System. </a:t>
            </a:r>
            <a:r>
              <a:rPr lang="en-US" sz="1050" dirty="0" smtClean="0">
                <a:solidFill>
                  <a:schemeClr val="accent5">
                    <a:lumMod val="10000"/>
                  </a:schemeClr>
                </a:solidFill>
              </a:rPr>
              <a:t>Theorem </a:t>
            </a:r>
            <a:r>
              <a:rPr lang="en-US" sz="1050" dirty="0">
                <a:solidFill>
                  <a:schemeClr val="accent5">
                    <a:lumMod val="10000"/>
                  </a:schemeClr>
                </a:solidFill>
              </a:rPr>
              <a:t>of the Change in the Angular Momentum of a </a:t>
            </a:r>
            <a:r>
              <a:rPr lang="en-US" sz="1050" dirty="0" smtClean="0">
                <a:solidFill>
                  <a:schemeClr val="accent5">
                    <a:lumMod val="10000"/>
                  </a:schemeClr>
                </a:solidFill>
              </a:rPr>
              <a:t>Particle. Theorem </a:t>
            </a:r>
            <a:r>
              <a:rPr lang="en-US" sz="1050" dirty="0">
                <a:solidFill>
                  <a:schemeClr val="accent5">
                    <a:lumMod val="10000"/>
                  </a:schemeClr>
                </a:solidFill>
              </a:rPr>
              <a:t>of the Change in the Total Angular Momentum of a </a:t>
            </a:r>
            <a:r>
              <a:rPr lang="en-US" sz="1050" dirty="0" smtClean="0">
                <a:solidFill>
                  <a:schemeClr val="accent5">
                    <a:lumMod val="10000"/>
                  </a:schemeClr>
                </a:solidFill>
              </a:rPr>
              <a:t>System. </a:t>
            </a:r>
            <a:r>
              <a:rPr lang="en-US" sz="1050" dirty="0">
                <a:solidFill>
                  <a:schemeClr val="accent5">
                    <a:lumMod val="10000"/>
                  </a:schemeClr>
                </a:solidFill>
              </a:rPr>
              <a:t>The Law of Conservation of the Total Angular </a:t>
            </a:r>
            <a:r>
              <a:rPr lang="en-US" sz="1050" dirty="0" smtClean="0">
                <a:solidFill>
                  <a:schemeClr val="accent5">
                    <a:lumMod val="10000"/>
                  </a:schemeClr>
                </a:solidFill>
              </a:rPr>
              <a:t>Momentum.</a:t>
            </a:r>
            <a:r>
              <a:rPr lang="ru-RU" altLang="ru-RU" sz="1050" dirty="0" smtClean="0">
                <a:solidFill>
                  <a:schemeClr val="accent5">
                    <a:lumMod val="10000"/>
                  </a:schemeClr>
                </a:solidFill>
              </a:rPr>
              <a:t> </a:t>
            </a:r>
            <a:r>
              <a:rPr lang="en-US" sz="1050" dirty="0">
                <a:solidFill>
                  <a:schemeClr val="accent5">
                    <a:lumMod val="10000"/>
                  </a:schemeClr>
                </a:solidFill>
              </a:rPr>
              <a:t>Moment of Inertia of a Body </a:t>
            </a:r>
            <a:r>
              <a:rPr lang="en-US" sz="1050" dirty="0" smtClean="0">
                <a:solidFill>
                  <a:schemeClr val="accent5">
                    <a:lumMod val="10000"/>
                  </a:schemeClr>
                </a:solidFill>
              </a:rPr>
              <a:t>About </a:t>
            </a:r>
            <a:r>
              <a:rPr lang="en-US" sz="1050" dirty="0">
                <a:solidFill>
                  <a:schemeClr val="accent5">
                    <a:lumMod val="10000"/>
                  </a:schemeClr>
                </a:solidFill>
              </a:rPr>
              <a:t>an Axis. Radius of </a:t>
            </a:r>
            <a:r>
              <a:rPr lang="en-US" sz="1050" dirty="0" smtClean="0">
                <a:solidFill>
                  <a:schemeClr val="accent5">
                    <a:lumMod val="10000"/>
                  </a:schemeClr>
                </a:solidFill>
              </a:rPr>
              <a:t>Gyration. </a:t>
            </a:r>
            <a:r>
              <a:rPr lang="en-US" sz="1050" dirty="0">
                <a:solidFill>
                  <a:schemeClr val="accent5">
                    <a:lumMod val="10000"/>
                  </a:schemeClr>
                </a:solidFill>
              </a:rPr>
              <a:t>Moments of Inertia of a Body </a:t>
            </a:r>
            <a:r>
              <a:rPr lang="en-US" sz="1050" dirty="0" smtClean="0">
                <a:solidFill>
                  <a:schemeClr val="accent5">
                    <a:lumMod val="10000"/>
                  </a:schemeClr>
                </a:solidFill>
              </a:rPr>
              <a:t>About </a:t>
            </a:r>
            <a:r>
              <a:rPr lang="en-US" sz="1050" dirty="0">
                <a:solidFill>
                  <a:schemeClr val="accent5">
                    <a:lumMod val="10000"/>
                  </a:schemeClr>
                </a:solidFill>
              </a:rPr>
              <a:t>Parallel </a:t>
            </a:r>
            <a:r>
              <a:rPr lang="en-US" sz="1050" dirty="0" smtClean="0">
                <a:solidFill>
                  <a:schemeClr val="accent5">
                    <a:lumMod val="10000"/>
                  </a:schemeClr>
                </a:solidFill>
              </a:rPr>
              <a:t>Axes. Moments </a:t>
            </a:r>
            <a:r>
              <a:rPr lang="en-US" sz="1050" dirty="0">
                <a:solidFill>
                  <a:schemeClr val="accent5">
                    <a:lumMod val="10000"/>
                  </a:schemeClr>
                </a:solidFill>
              </a:rPr>
              <a:t>of Inertia of Some Homogeneous </a:t>
            </a:r>
            <a:r>
              <a:rPr lang="en-US" sz="1050" dirty="0" smtClean="0">
                <a:solidFill>
                  <a:schemeClr val="accent5">
                    <a:lumMod val="10000"/>
                  </a:schemeClr>
                </a:solidFill>
              </a:rPr>
              <a:t>Bodies. Differential Equation of Rotational Motion of a Body. Solution of Problems</a:t>
            </a:r>
            <a:r>
              <a:rPr lang="ru-RU" altLang="ru-RU" sz="1050" dirty="0" smtClean="0">
                <a:solidFill>
                  <a:schemeClr val="accent5">
                    <a:lumMod val="10000"/>
                  </a:schemeClr>
                </a:solidFill>
              </a:rPr>
              <a:t>.</a:t>
            </a:r>
          </a:p>
          <a:p>
            <a:pPr marL="182563" indent="-182563" algn="just"/>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dirty="0" smtClean="0">
                <a:solidFill>
                  <a:schemeClr val="accent5">
                    <a:lumMod val="10000"/>
                  </a:schemeClr>
                </a:solidFill>
                <a:hlinkClick r:id="rId5" action="ppaction://hlinksldjump"/>
              </a:rPr>
              <a:t> 7</a:t>
            </a:r>
            <a:r>
              <a:rPr lang="ru-RU" altLang="ru-RU" sz="1050" dirty="0" smtClean="0">
                <a:solidFill>
                  <a:schemeClr val="accent5">
                    <a:lumMod val="10000"/>
                  </a:schemeClr>
                </a:solidFill>
                <a:hlinkClick r:id="rId5" action="ppaction://hlinksldjump"/>
              </a:rPr>
              <a:t>.</a:t>
            </a:r>
            <a:r>
              <a:rPr lang="ru-RU" altLang="ru-RU" sz="1050" dirty="0" smtClean="0">
                <a:solidFill>
                  <a:schemeClr val="accent5">
                    <a:lumMod val="10000"/>
                  </a:schemeClr>
                </a:solidFill>
              </a:rPr>
              <a:t> </a:t>
            </a:r>
            <a:r>
              <a:rPr lang="en-US" sz="1050" dirty="0">
                <a:solidFill>
                  <a:schemeClr val="accent5">
                    <a:lumMod val="10000"/>
                  </a:schemeClr>
                </a:solidFill>
              </a:rPr>
              <a:t>Work Done by a Force. Power. </a:t>
            </a:r>
            <a:r>
              <a:rPr lang="en-US" sz="1050" dirty="0" smtClean="0">
                <a:solidFill>
                  <a:schemeClr val="accent5">
                    <a:lumMod val="10000"/>
                  </a:schemeClr>
                </a:solidFill>
              </a:rPr>
              <a:t>Kinetic </a:t>
            </a:r>
            <a:r>
              <a:rPr lang="en-US" sz="1050" dirty="0">
                <a:solidFill>
                  <a:schemeClr val="accent5">
                    <a:lumMod val="10000"/>
                  </a:schemeClr>
                </a:solidFill>
              </a:rPr>
              <a:t>Energy of </a:t>
            </a:r>
            <a:r>
              <a:rPr lang="en-US" sz="1050" dirty="0" smtClean="0">
                <a:solidFill>
                  <a:schemeClr val="accent5">
                    <a:lumMod val="10000"/>
                  </a:schemeClr>
                </a:solidFill>
              </a:rPr>
              <a:t>a Particle </a:t>
            </a:r>
            <a:r>
              <a:rPr lang="en-US" sz="1050" dirty="0">
                <a:solidFill>
                  <a:schemeClr val="accent5">
                    <a:lumMod val="10000"/>
                  </a:schemeClr>
                </a:solidFill>
              </a:rPr>
              <a:t>and a </a:t>
            </a:r>
            <a:r>
              <a:rPr lang="en-US" sz="1050" dirty="0" smtClean="0">
                <a:solidFill>
                  <a:schemeClr val="accent5">
                    <a:lumMod val="10000"/>
                  </a:schemeClr>
                </a:solidFill>
              </a:rPr>
              <a:t>System. Examples </a:t>
            </a:r>
            <a:r>
              <a:rPr lang="en-US" sz="1050" dirty="0">
                <a:solidFill>
                  <a:schemeClr val="accent5">
                    <a:lumMod val="10000"/>
                  </a:schemeClr>
                </a:solidFill>
              </a:rPr>
              <a:t>of Calculation of </a:t>
            </a:r>
            <a:r>
              <a:rPr lang="en-US" sz="1050" dirty="0" smtClean="0">
                <a:solidFill>
                  <a:schemeClr val="accent5">
                    <a:lumMod val="10000"/>
                  </a:schemeClr>
                </a:solidFill>
              </a:rPr>
              <a:t>Work. </a:t>
            </a:r>
            <a:r>
              <a:rPr lang="en-US" sz="1050" dirty="0">
                <a:solidFill>
                  <a:schemeClr val="accent5">
                    <a:lumMod val="10000"/>
                  </a:schemeClr>
                </a:solidFill>
              </a:rPr>
              <a:t>Theorem of the Change in the Kinetic Energy of a </a:t>
            </a:r>
            <a:r>
              <a:rPr lang="en-US" sz="1050" dirty="0" smtClean="0">
                <a:solidFill>
                  <a:schemeClr val="accent5">
                    <a:lumMod val="10000"/>
                  </a:schemeClr>
                </a:solidFill>
              </a:rPr>
              <a:t>Particle and </a:t>
            </a:r>
            <a:r>
              <a:rPr lang="en-US" sz="1050" dirty="0">
                <a:solidFill>
                  <a:schemeClr val="accent5">
                    <a:lumMod val="10000"/>
                  </a:schemeClr>
                </a:solidFill>
              </a:rPr>
              <a:t>a </a:t>
            </a:r>
            <a:r>
              <a:rPr lang="en-US" sz="1050" dirty="0" smtClean="0">
                <a:solidFill>
                  <a:schemeClr val="accent5">
                    <a:lumMod val="10000"/>
                  </a:schemeClr>
                </a:solidFill>
              </a:rPr>
              <a:t>System. </a:t>
            </a:r>
            <a:r>
              <a:rPr lang="en-US" sz="1050" dirty="0">
                <a:solidFill>
                  <a:schemeClr val="accent5">
                    <a:lumMod val="10000"/>
                  </a:schemeClr>
                </a:solidFill>
              </a:rPr>
              <a:t>Solution of </a:t>
            </a:r>
            <a:r>
              <a:rPr lang="en-US" sz="1050" dirty="0" smtClean="0">
                <a:solidFill>
                  <a:schemeClr val="accent5">
                    <a:lumMod val="10000"/>
                  </a:schemeClr>
                </a:solidFill>
              </a:rPr>
              <a:t>Problems.</a:t>
            </a:r>
          </a:p>
          <a:p>
            <a:pPr marL="182563" indent="-182563" algn="just"/>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dirty="0" smtClean="0">
                <a:solidFill>
                  <a:schemeClr val="accent5">
                    <a:lumMod val="10000"/>
                  </a:schemeClr>
                </a:solidFill>
                <a:hlinkClick r:id="rId6" action="ppaction://hlinksldjump"/>
              </a:rPr>
              <a:t> 8</a:t>
            </a:r>
            <a:r>
              <a:rPr lang="ru-RU" altLang="ru-RU" sz="1050" dirty="0" smtClean="0">
                <a:solidFill>
                  <a:schemeClr val="accent5">
                    <a:lumMod val="10000"/>
                  </a:schemeClr>
                </a:solidFill>
              </a:rPr>
              <a:t>.</a:t>
            </a:r>
            <a:r>
              <a:rPr lang="en-US" altLang="ru-RU" sz="1050" dirty="0" smtClean="0">
                <a:solidFill>
                  <a:schemeClr val="accent5">
                    <a:lumMod val="10000"/>
                  </a:schemeClr>
                </a:solidFill>
              </a:rPr>
              <a:t> Use of the </a:t>
            </a:r>
            <a:r>
              <a:rPr lang="en-US" sz="1050" dirty="0">
                <a:solidFill>
                  <a:schemeClr val="accent5">
                    <a:lumMod val="10000"/>
                  </a:schemeClr>
                </a:solidFill>
              </a:rPr>
              <a:t>Theorem of the Change in the Kinetic Energy </a:t>
            </a:r>
            <a:r>
              <a:rPr lang="en-US" sz="1050" dirty="0" smtClean="0">
                <a:solidFill>
                  <a:schemeClr val="accent5">
                    <a:lumMod val="10000"/>
                  </a:schemeClr>
                </a:solidFill>
              </a:rPr>
              <a:t>of </a:t>
            </a:r>
            <a:r>
              <a:rPr lang="en-US" sz="1050" dirty="0">
                <a:solidFill>
                  <a:schemeClr val="accent5">
                    <a:lumMod val="10000"/>
                  </a:schemeClr>
                </a:solidFill>
              </a:rPr>
              <a:t>a System. </a:t>
            </a:r>
            <a:r>
              <a:rPr lang="en-US" sz="1050" dirty="0" smtClean="0">
                <a:solidFill>
                  <a:schemeClr val="accent5">
                    <a:lumMod val="10000"/>
                  </a:schemeClr>
                </a:solidFill>
              </a:rPr>
              <a:t>Potential Force Field</a:t>
            </a:r>
            <a:r>
              <a:rPr lang="ru-RU" altLang="ru-RU" sz="1050" dirty="0" smtClean="0">
                <a:solidFill>
                  <a:schemeClr val="accent5">
                    <a:lumMod val="10000"/>
                  </a:schemeClr>
                </a:solidFill>
              </a:rPr>
              <a:t>. </a:t>
            </a:r>
            <a:r>
              <a:rPr lang="en-US" altLang="ru-RU" sz="1050" dirty="0" smtClean="0">
                <a:solidFill>
                  <a:schemeClr val="accent5">
                    <a:lumMod val="10000"/>
                  </a:schemeClr>
                </a:solidFill>
              </a:rPr>
              <a:t>Force Function</a:t>
            </a:r>
            <a:r>
              <a:rPr lang="ru-RU" altLang="ru-RU" sz="1050" dirty="0" smtClean="0">
                <a:solidFill>
                  <a:schemeClr val="accent5">
                    <a:lumMod val="10000"/>
                  </a:schemeClr>
                </a:solidFill>
              </a:rPr>
              <a:t>. </a:t>
            </a:r>
            <a:r>
              <a:rPr lang="en-US" altLang="ru-RU" sz="1050" dirty="0" smtClean="0">
                <a:solidFill>
                  <a:schemeClr val="accent5">
                    <a:lumMod val="10000"/>
                  </a:schemeClr>
                </a:solidFill>
              </a:rPr>
              <a:t>Potential Energy of a System</a:t>
            </a:r>
            <a:r>
              <a:rPr lang="ru-RU" altLang="ru-RU" sz="1050" dirty="0" smtClean="0">
                <a:solidFill>
                  <a:schemeClr val="accent5">
                    <a:lumMod val="10000"/>
                  </a:schemeClr>
                </a:solidFill>
              </a:rPr>
              <a:t>. </a:t>
            </a:r>
            <a:r>
              <a:rPr lang="en-US" altLang="ru-RU" sz="1050" dirty="0" smtClean="0">
                <a:solidFill>
                  <a:schemeClr val="accent5">
                    <a:lumMod val="10000"/>
                  </a:schemeClr>
                </a:solidFill>
              </a:rPr>
              <a:t>Dynamics of Translational and Rotational Motion of a Rigid Body</a:t>
            </a:r>
            <a:r>
              <a:rPr lang="ru-RU" altLang="ru-RU" sz="1050" dirty="0" smtClean="0">
                <a:solidFill>
                  <a:schemeClr val="accent5">
                    <a:lumMod val="10000"/>
                  </a:schemeClr>
                </a:solidFill>
              </a:rPr>
              <a:t>. </a:t>
            </a:r>
            <a:r>
              <a:rPr lang="en-US" altLang="ru-RU" sz="1050" dirty="0" smtClean="0">
                <a:solidFill>
                  <a:schemeClr val="accent5">
                    <a:lumMod val="10000"/>
                  </a:schemeClr>
                </a:solidFill>
              </a:rPr>
              <a:t>Compound  Pendulum</a:t>
            </a:r>
            <a:r>
              <a:rPr lang="ru-RU" altLang="ru-RU" sz="1050" dirty="0" smtClean="0">
                <a:solidFill>
                  <a:schemeClr val="accent5">
                    <a:lumMod val="10000"/>
                  </a:schemeClr>
                </a:solidFill>
              </a:rPr>
              <a:t>.</a:t>
            </a:r>
            <a:endParaRPr lang="en-US" altLang="ru-RU" sz="1050" dirty="0">
              <a:solidFill>
                <a:schemeClr val="accent5">
                  <a:lumMod val="10000"/>
                </a:schemeClr>
              </a:solidFill>
            </a:endParaRPr>
          </a:p>
          <a:p>
            <a:pPr marL="182563" indent="-182563" algn="just"/>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dirty="0" smtClean="0">
                <a:solidFill>
                  <a:schemeClr val="accent5">
                    <a:lumMod val="10000"/>
                  </a:schemeClr>
                </a:solidFill>
                <a:hlinkClick r:id="rId7" action="ppaction://hlinksldjump"/>
              </a:rPr>
              <a:t> 9</a:t>
            </a:r>
            <a:r>
              <a:rPr lang="ru-RU" altLang="ru-RU" sz="1050" dirty="0" smtClean="0">
                <a:solidFill>
                  <a:schemeClr val="accent5">
                    <a:lumMod val="10000"/>
                  </a:schemeClr>
                </a:solidFill>
                <a:hlinkClick r:id="rId7" action="ppaction://hlinksldjump"/>
              </a:rPr>
              <a:t>. </a:t>
            </a:r>
            <a:r>
              <a:rPr lang="en-US" altLang="ru-RU" sz="1050" dirty="0" smtClean="0">
                <a:solidFill>
                  <a:schemeClr val="accent5">
                    <a:lumMod val="10000"/>
                  </a:schemeClr>
                </a:solidFill>
              </a:rPr>
              <a:t>Dynamics of a Plane Motion of a Rigid Body</a:t>
            </a:r>
            <a:r>
              <a:rPr lang="ru-RU" altLang="ru-RU" sz="1050" dirty="0" smtClean="0">
                <a:solidFill>
                  <a:schemeClr val="accent5">
                    <a:lumMod val="10000"/>
                  </a:schemeClr>
                </a:solidFill>
              </a:rPr>
              <a:t>. </a:t>
            </a:r>
            <a:r>
              <a:rPr lang="en-US" sz="1050" dirty="0" err="1" smtClean="0">
                <a:solidFill>
                  <a:schemeClr val="accent5">
                    <a:lumMod val="10000"/>
                  </a:schemeClr>
                </a:solidFill>
              </a:rPr>
              <a:t>D’Alembert’s</a:t>
            </a:r>
            <a:r>
              <a:rPr lang="en-US" sz="1050" dirty="0" smtClean="0">
                <a:solidFill>
                  <a:schemeClr val="accent5">
                    <a:lumMod val="10000"/>
                  </a:schemeClr>
                </a:solidFill>
              </a:rPr>
              <a:t> </a:t>
            </a:r>
            <a:r>
              <a:rPr lang="en-US" sz="1050" dirty="0">
                <a:solidFill>
                  <a:schemeClr val="accent5">
                    <a:lumMod val="10000"/>
                  </a:schemeClr>
                </a:solidFill>
              </a:rPr>
              <a:t>Principle for a Particle and a </a:t>
            </a:r>
            <a:r>
              <a:rPr lang="en-US" sz="1050" dirty="0" smtClean="0">
                <a:solidFill>
                  <a:schemeClr val="accent5">
                    <a:lumMod val="10000"/>
                  </a:schemeClr>
                </a:solidFill>
              </a:rPr>
              <a:t>System</a:t>
            </a:r>
            <a:r>
              <a:rPr lang="ru-RU" altLang="ru-RU" sz="1050" dirty="0" smtClean="0">
                <a:solidFill>
                  <a:schemeClr val="accent5">
                    <a:lumMod val="10000"/>
                  </a:schemeClr>
                </a:solidFill>
              </a:rPr>
              <a:t>. </a:t>
            </a:r>
            <a:r>
              <a:rPr lang="en-US" sz="1050" dirty="0">
                <a:solidFill>
                  <a:schemeClr val="accent5">
                    <a:lumMod val="10000"/>
                  </a:schemeClr>
                </a:solidFill>
              </a:rPr>
              <a:t>The Principal Vector and the Principal Moment of the Inertia </a:t>
            </a:r>
            <a:r>
              <a:rPr lang="en-US" sz="1050" dirty="0" smtClean="0">
                <a:solidFill>
                  <a:schemeClr val="accent5">
                    <a:lumMod val="10000"/>
                  </a:schemeClr>
                </a:solidFill>
              </a:rPr>
              <a:t>Forces of </a:t>
            </a:r>
            <a:r>
              <a:rPr lang="en-US" sz="1050" dirty="0">
                <a:solidFill>
                  <a:schemeClr val="accent5">
                    <a:lumMod val="10000"/>
                  </a:schemeClr>
                </a:solidFill>
              </a:rPr>
              <a:t>a Rigid Body. </a:t>
            </a:r>
            <a:r>
              <a:rPr lang="en-US" sz="1050" dirty="0" smtClean="0">
                <a:solidFill>
                  <a:schemeClr val="accent5">
                    <a:lumMod val="10000"/>
                  </a:schemeClr>
                </a:solidFill>
              </a:rPr>
              <a:t>Examples.</a:t>
            </a:r>
            <a:r>
              <a:rPr lang="ru-RU" altLang="ru-RU" sz="1050" dirty="0" smtClean="0">
                <a:solidFill>
                  <a:schemeClr val="accent5">
                    <a:lumMod val="10000"/>
                  </a:schemeClr>
                </a:solidFill>
              </a:rPr>
              <a:t> </a:t>
            </a:r>
            <a:endParaRPr lang="ru-RU" altLang="ru-RU" sz="1050" dirty="0">
              <a:solidFill>
                <a:schemeClr val="accent5">
                  <a:lumMod val="10000"/>
                </a:schemeClr>
              </a:solidFill>
            </a:endParaRPr>
          </a:p>
          <a:p>
            <a:pPr marL="182563" indent="-182563" algn="just">
              <a:spcBef>
                <a:spcPts val="300"/>
              </a:spcBef>
            </a:pPr>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dirty="0" smtClean="0">
                <a:solidFill>
                  <a:schemeClr val="accent5">
                    <a:lumMod val="10000"/>
                  </a:schemeClr>
                </a:solidFill>
                <a:hlinkClick r:id="rId8" action="ppaction://hlinksldjump"/>
              </a:rPr>
              <a:t>10</a:t>
            </a:r>
            <a:r>
              <a:rPr lang="ru-RU" altLang="ru-RU" sz="1050" dirty="0" smtClean="0">
                <a:solidFill>
                  <a:schemeClr val="accent5">
                    <a:lumMod val="10000"/>
                  </a:schemeClr>
                </a:solidFill>
              </a:rPr>
              <a:t>. </a:t>
            </a:r>
            <a:r>
              <a:rPr lang="en-US" altLang="ru-RU" sz="1050" dirty="0" smtClean="0">
                <a:solidFill>
                  <a:schemeClr val="accent5">
                    <a:lumMod val="10000"/>
                  </a:schemeClr>
                </a:solidFill>
              </a:rPr>
              <a:t>Analytical Mechanics.</a:t>
            </a:r>
            <a:r>
              <a:rPr lang="ru-RU" altLang="ru-RU" sz="1050" dirty="0" smtClean="0">
                <a:solidFill>
                  <a:schemeClr val="accent5">
                    <a:lumMod val="10000"/>
                  </a:schemeClr>
                </a:solidFill>
              </a:rPr>
              <a:t> </a:t>
            </a:r>
            <a:r>
              <a:rPr lang="en-US" altLang="ru-RU" sz="1050" dirty="0" smtClean="0">
                <a:solidFill>
                  <a:schemeClr val="accent5">
                    <a:lumMod val="10000"/>
                  </a:schemeClr>
                </a:solidFill>
              </a:rPr>
              <a:t>Generalized Coordinates</a:t>
            </a:r>
            <a:r>
              <a:rPr lang="ru-RU" altLang="ru-RU" sz="1050" dirty="0" smtClean="0">
                <a:solidFill>
                  <a:schemeClr val="accent5">
                    <a:lumMod val="10000"/>
                  </a:schemeClr>
                </a:solidFill>
              </a:rPr>
              <a:t>. </a:t>
            </a:r>
            <a:r>
              <a:rPr lang="en-US" altLang="ru-RU" sz="1050" dirty="0" smtClean="0">
                <a:solidFill>
                  <a:schemeClr val="accent5">
                    <a:lumMod val="10000"/>
                  </a:schemeClr>
                </a:solidFill>
              </a:rPr>
              <a:t>Equations of Constraints</a:t>
            </a:r>
            <a:r>
              <a:rPr lang="ru-RU" altLang="ru-RU" sz="1050" dirty="0" smtClean="0">
                <a:solidFill>
                  <a:schemeClr val="accent5">
                    <a:lumMod val="10000"/>
                  </a:schemeClr>
                </a:solidFill>
              </a:rPr>
              <a:t>. </a:t>
            </a:r>
            <a:r>
              <a:rPr lang="en-US" altLang="ru-RU" sz="1050" dirty="0" smtClean="0">
                <a:solidFill>
                  <a:schemeClr val="accent5">
                    <a:lumMod val="10000"/>
                  </a:schemeClr>
                </a:solidFill>
              </a:rPr>
              <a:t>Ideal Constraints. </a:t>
            </a:r>
            <a:r>
              <a:rPr lang="en-US" sz="1050" dirty="0" smtClean="0">
                <a:solidFill>
                  <a:schemeClr val="accent5">
                    <a:lumMod val="10000"/>
                  </a:schemeClr>
                </a:solidFill>
              </a:rPr>
              <a:t>Virtual </a:t>
            </a:r>
            <a:r>
              <a:rPr lang="en-US" sz="1050" dirty="0">
                <a:solidFill>
                  <a:schemeClr val="accent5">
                    <a:lumMod val="10000"/>
                  </a:schemeClr>
                </a:solidFill>
              </a:rPr>
              <a:t>Displacements of a System. Degrees of </a:t>
            </a:r>
            <a:r>
              <a:rPr lang="en-US" sz="1050" dirty="0" smtClean="0">
                <a:solidFill>
                  <a:schemeClr val="accent5">
                    <a:lumMod val="10000"/>
                  </a:schemeClr>
                </a:solidFill>
              </a:rPr>
              <a:t>Freedom. </a:t>
            </a:r>
            <a:r>
              <a:rPr lang="en-US" sz="1050" dirty="0">
                <a:solidFill>
                  <a:schemeClr val="accent5">
                    <a:lumMod val="10000"/>
                  </a:schemeClr>
                </a:solidFill>
              </a:rPr>
              <a:t>The Principle of Virtual </a:t>
            </a:r>
            <a:r>
              <a:rPr lang="en-US" sz="1050" dirty="0" smtClean="0">
                <a:solidFill>
                  <a:schemeClr val="accent5">
                    <a:lumMod val="10000"/>
                  </a:schemeClr>
                </a:solidFill>
              </a:rPr>
              <a:t>Work. </a:t>
            </a:r>
            <a:r>
              <a:rPr lang="en-US" sz="1050" dirty="0">
                <a:solidFill>
                  <a:schemeClr val="accent5">
                    <a:lumMod val="10000"/>
                  </a:schemeClr>
                </a:solidFill>
              </a:rPr>
              <a:t>Solution of </a:t>
            </a:r>
            <a:r>
              <a:rPr lang="en-US" sz="1050" dirty="0" smtClean="0">
                <a:solidFill>
                  <a:schemeClr val="accent5">
                    <a:lumMod val="10000"/>
                  </a:schemeClr>
                </a:solidFill>
              </a:rPr>
              <a:t>Problems.</a:t>
            </a:r>
            <a:endParaRPr lang="ru-RU" altLang="ru-RU" sz="1050" dirty="0">
              <a:solidFill>
                <a:schemeClr val="accent5">
                  <a:lumMod val="10000"/>
                </a:schemeClr>
              </a:solidFill>
            </a:endParaRPr>
          </a:p>
          <a:p>
            <a:pPr marL="176213" indent="-176213" algn="just"/>
            <a:r>
              <a:rPr lang="en-US" altLang="ru-RU" sz="1050" b="1" u="sng" dirty="0" smtClean="0">
                <a:solidFill>
                  <a:schemeClr val="accent6">
                    <a:lumMod val="75000"/>
                  </a:schemeClr>
                </a:solidFill>
                <a:hlinkClick r:id="rId2" action="ppaction://hlinksldjump"/>
              </a:rPr>
              <a:t>Section</a:t>
            </a:r>
            <a:r>
              <a:rPr lang="en-US" altLang="ru-RU" sz="1050" b="1" u="sng" dirty="0" smtClean="0">
                <a:solidFill>
                  <a:schemeClr val="accent6">
                    <a:lumMod val="75000"/>
                  </a:schemeClr>
                </a:solidFill>
              </a:rPr>
              <a:t> 11</a:t>
            </a:r>
            <a:r>
              <a:rPr lang="en-US" sz="1050" u="sng" dirty="0" smtClean="0">
                <a:solidFill>
                  <a:schemeClr val="accent6">
                    <a:lumMod val="75000"/>
                  </a:schemeClr>
                </a:solidFill>
              </a:rPr>
              <a:t>.</a:t>
            </a:r>
            <a:r>
              <a:rPr lang="en-US" sz="1050" dirty="0" smtClean="0">
                <a:solidFill>
                  <a:schemeClr val="accent5">
                    <a:lumMod val="10000"/>
                  </a:schemeClr>
                </a:solidFill>
              </a:rPr>
              <a:t> </a:t>
            </a:r>
            <a:r>
              <a:rPr lang="en-US" sz="1050" dirty="0">
                <a:solidFill>
                  <a:schemeClr val="accent5">
                    <a:lumMod val="10000"/>
                  </a:schemeClr>
                </a:solidFill>
              </a:rPr>
              <a:t>The General Equation of </a:t>
            </a:r>
            <a:r>
              <a:rPr lang="en-US" sz="1050" dirty="0" smtClean="0">
                <a:solidFill>
                  <a:schemeClr val="accent5">
                    <a:lumMod val="10000"/>
                  </a:schemeClr>
                </a:solidFill>
              </a:rPr>
              <a:t>Dynamics</a:t>
            </a:r>
            <a:r>
              <a:rPr lang="ru-RU" altLang="ru-RU" sz="1050" dirty="0" smtClean="0">
                <a:solidFill>
                  <a:schemeClr val="accent5">
                    <a:lumMod val="10000"/>
                  </a:schemeClr>
                </a:solidFill>
              </a:rPr>
              <a:t>. </a:t>
            </a:r>
            <a:r>
              <a:rPr lang="en-US" sz="1050" dirty="0">
                <a:solidFill>
                  <a:schemeClr val="accent5">
                    <a:lumMod val="10000"/>
                  </a:schemeClr>
                </a:solidFill>
              </a:rPr>
              <a:t>Solution of </a:t>
            </a:r>
            <a:r>
              <a:rPr lang="en-US" sz="1050" dirty="0" smtClean="0">
                <a:solidFill>
                  <a:schemeClr val="accent5">
                    <a:lumMod val="10000"/>
                  </a:schemeClr>
                </a:solidFill>
              </a:rPr>
              <a:t>Problems. Generalized Forces</a:t>
            </a:r>
            <a:r>
              <a:rPr lang="ru-RU" altLang="ru-RU" sz="1050" dirty="0" smtClean="0">
                <a:solidFill>
                  <a:schemeClr val="accent5">
                    <a:lumMod val="10000"/>
                  </a:schemeClr>
                </a:solidFill>
              </a:rPr>
              <a:t>.</a:t>
            </a:r>
            <a:endParaRPr lang="ru-RU" altLang="ru-RU" sz="1050" dirty="0">
              <a:solidFill>
                <a:schemeClr val="accent5">
                  <a:lumMod val="10000"/>
                </a:schemeClr>
              </a:solidFill>
            </a:endParaRPr>
          </a:p>
          <a:p>
            <a:pPr marL="182563" indent="-182563" algn="just"/>
            <a:r>
              <a:rPr lang="en-US" altLang="ru-RU" sz="1050" b="1" dirty="0">
                <a:hlinkClick r:id="rId2" action="ppaction://hlinksldjump"/>
              </a:rPr>
              <a:t>Section</a:t>
            </a:r>
            <a:r>
              <a:rPr lang="en-US" altLang="ru-RU" sz="1050" b="1" dirty="0" smtClean="0">
                <a:solidFill>
                  <a:schemeClr val="accent5">
                    <a:lumMod val="10000"/>
                  </a:schemeClr>
                </a:solidFill>
                <a:hlinkClick r:id="rId3" action="ppaction://hlinksldjump"/>
              </a:rPr>
              <a:t> </a:t>
            </a:r>
            <a:r>
              <a:rPr lang="ru-RU" altLang="ru-RU" sz="1050" b="1" dirty="0" smtClean="0">
                <a:solidFill>
                  <a:schemeClr val="accent5">
                    <a:lumMod val="10000"/>
                  </a:schemeClr>
                </a:solidFill>
                <a:hlinkClick r:id="rId9" action="ppaction://hlinksldjump"/>
              </a:rPr>
              <a:t> 12</a:t>
            </a:r>
            <a:r>
              <a:rPr lang="ru-RU" altLang="ru-RU" sz="1050" b="1" dirty="0" smtClean="0">
                <a:solidFill>
                  <a:schemeClr val="accent5">
                    <a:lumMod val="10000"/>
                  </a:schemeClr>
                </a:solidFill>
              </a:rPr>
              <a:t> </a:t>
            </a:r>
            <a:r>
              <a:rPr lang="en-US" sz="1050" dirty="0">
                <a:solidFill>
                  <a:schemeClr val="accent5">
                    <a:lumMod val="10000"/>
                  </a:schemeClr>
                </a:solidFill>
              </a:rPr>
              <a:t>. </a:t>
            </a:r>
            <a:r>
              <a:rPr lang="en-US" sz="1050" dirty="0" smtClean="0">
                <a:solidFill>
                  <a:schemeClr val="accent5">
                    <a:lumMod val="10000"/>
                  </a:schemeClr>
                </a:solidFill>
              </a:rPr>
              <a:t>Lagrange’s Equations. Kinetic Potential. </a:t>
            </a:r>
            <a:r>
              <a:rPr lang="en-US" sz="1050" dirty="0">
                <a:solidFill>
                  <a:schemeClr val="accent5">
                    <a:lumMod val="10000"/>
                  </a:schemeClr>
                </a:solidFill>
              </a:rPr>
              <a:t>Conditions of Equilibrium in Terms of Generalized Coordinates. </a:t>
            </a:r>
            <a:r>
              <a:rPr lang="en-US" sz="1050" dirty="0" smtClean="0">
                <a:solidFill>
                  <a:schemeClr val="accent5">
                    <a:lumMod val="10000"/>
                  </a:schemeClr>
                </a:solidFill>
              </a:rPr>
              <a:t>Solution </a:t>
            </a:r>
            <a:r>
              <a:rPr lang="en-US" sz="1050" dirty="0">
                <a:solidFill>
                  <a:schemeClr val="accent5">
                    <a:lumMod val="10000"/>
                  </a:schemeClr>
                </a:solidFill>
              </a:rPr>
              <a:t>of </a:t>
            </a:r>
            <a:r>
              <a:rPr lang="en-US" sz="1050" dirty="0" smtClean="0">
                <a:solidFill>
                  <a:schemeClr val="accent5">
                    <a:lumMod val="10000"/>
                  </a:schemeClr>
                </a:solidFill>
              </a:rPr>
              <a:t>Problems.</a:t>
            </a:r>
            <a:r>
              <a:rPr lang="ru-RU" altLang="ru-RU" sz="1050" b="1" dirty="0" smtClean="0">
                <a:solidFill>
                  <a:schemeClr val="accent5">
                    <a:lumMod val="10000"/>
                  </a:schemeClr>
                </a:solidFill>
              </a:rPr>
              <a:t> </a:t>
            </a:r>
            <a:endParaRPr lang="ru-RU" altLang="ru-RU" sz="1050" dirty="0">
              <a:solidFill>
                <a:schemeClr val="accent5">
                  <a:lumMod val="10000"/>
                </a:schemeClr>
              </a:solidFill>
            </a:endParaRPr>
          </a:p>
        </p:txBody>
      </p:sp>
      <mc:AlternateContent xmlns:mc="http://schemas.openxmlformats.org/markup-compatibility/2006" xmlns:a14="http://schemas.microsoft.com/office/drawing/2010/main">
        <mc:Choice Requires="a14">
          <p:sp>
            <p:nvSpPr>
              <p:cNvPr id="102410" name="Text Box 10"/>
              <p:cNvSpPr txBox="1">
                <a:spLocks noChangeArrowheads="1"/>
              </p:cNvSpPr>
              <p:nvPr/>
            </p:nvSpPr>
            <p:spPr bwMode="auto">
              <a:xfrm>
                <a:off x="201612" y="5605667"/>
                <a:ext cx="8812847" cy="80175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lgn="ctr"/>
                <a:r>
                  <a:rPr lang="en-US" sz="900" b="1" dirty="0">
                    <a:solidFill>
                      <a:srgbClr val="000000"/>
                    </a:solidFill>
                  </a:rPr>
                  <a:t>REFERENCES</a:t>
                </a:r>
              </a:p>
              <a:p>
                <a:pPr marL="0" indent="0"/>
                <a:r>
                  <a:rPr lang="en-US" sz="900" dirty="0">
                    <a:solidFill>
                      <a:srgbClr val="000000"/>
                    </a:solidFill>
                  </a:rPr>
                  <a:t>1. </a:t>
                </a:r>
                <a:r>
                  <a:rPr lang="ru-RU" sz="900" dirty="0" smtClean="0">
                    <a:cs typeface="Arial" panose="020B0604020202020204" pitchFamily="34" charset="0"/>
                  </a:rPr>
                  <a:t>Бондаренко </a:t>
                </a:r>
                <a:r>
                  <a:rPr lang="ru-RU" sz="900" dirty="0">
                    <a:cs typeface="Arial" panose="020B0604020202020204" pitchFamily="34" charset="0"/>
                  </a:rPr>
                  <a:t>А.Н. «Курс лекций по теоретической механике. </a:t>
                </a:r>
                <a:r>
                  <a:rPr lang="ru-RU" sz="900" dirty="0" smtClean="0">
                    <a:cs typeface="Arial" panose="020B0604020202020204" pitchFamily="34" charset="0"/>
                  </a:rPr>
                  <a:t> </a:t>
                </a:r>
                <a:r>
                  <a:rPr lang="ru-RU" sz="900" dirty="0">
                    <a:cs typeface="Arial" panose="020B0604020202020204" pitchFamily="34" charset="0"/>
                  </a:rPr>
                  <a:t>Динамика»,  Москва – 2007</a:t>
                </a:r>
                <a:r>
                  <a:rPr lang="ru-RU" sz="900" b="1" dirty="0">
                    <a:cs typeface="Arial" panose="020B0604020202020204" pitchFamily="34" charset="0"/>
                  </a:rPr>
                  <a:t>, </a:t>
                </a:r>
                <a:r>
                  <a:rPr lang="en-US" sz="900" b="1" u="sng" dirty="0" smtClean="0">
                    <a:solidFill>
                      <a:srgbClr val="0000CC"/>
                    </a:solidFill>
                    <a:cs typeface="Arial" panose="020B0604020202020204" pitchFamily="34" charset="0"/>
                  </a:rPr>
                  <a:t> </a:t>
                </a:r>
                <a:r>
                  <a:rPr lang="ru-RU" sz="900" b="1" dirty="0" smtClean="0">
                    <a:cs typeface="Arial" panose="020B0604020202020204" pitchFamily="34" charset="0"/>
                  </a:rPr>
                  <a:t> </a:t>
                </a:r>
                <a:r>
                  <a:rPr lang="ru-RU" sz="900" b="1" u="sng" dirty="0">
                    <a:cs typeface="Arial" panose="020B0604020202020204" pitchFamily="34" charset="0"/>
                    <a:hlinkClick r:id="rId10"/>
                  </a:rPr>
                  <a:t>www.miit.ru/institut/ipss/faculties/trm/main.htm</a:t>
                </a:r>
                <a:r>
                  <a:rPr lang="en-US" sz="900" b="1" dirty="0">
                    <a:cs typeface="Arial" panose="020B0604020202020204" pitchFamily="34" charset="0"/>
                  </a:rPr>
                  <a:t> </a:t>
                </a:r>
                <a:endParaRPr lang="ru-RU" sz="900" dirty="0">
                  <a:solidFill>
                    <a:srgbClr val="000000"/>
                  </a:solidFill>
                </a:endParaRPr>
              </a:p>
              <a:p>
                <a:pPr marL="0" indent="0"/>
                <a:r>
                  <a:rPr lang="en-US" sz="900" dirty="0" smtClean="0">
                    <a:solidFill>
                      <a:srgbClr val="000000"/>
                    </a:solidFill>
                  </a:rPr>
                  <a:t>2. S</a:t>
                </a:r>
                <a:r>
                  <a:rPr lang="en-US" sz="900" dirty="0">
                    <a:solidFill>
                      <a:srgbClr val="000000"/>
                    </a:solidFill>
                  </a:rPr>
                  <a:t>. </a:t>
                </a:r>
                <a:r>
                  <a:rPr lang="en-US" sz="900" dirty="0" err="1">
                    <a:solidFill>
                      <a:srgbClr val="000000"/>
                    </a:solidFill>
                  </a:rPr>
                  <a:t>Targ</a:t>
                </a:r>
                <a:r>
                  <a:rPr lang="en-US" sz="900" dirty="0">
                    <a:solidFill>
                      <a:srgbClr val="000000"/>
                    </a:solidFill>
                  </a:rPr>
                  <a:t>. Theoretical Mechanics. A Short Course.  </a:t>
                </a:r>
                <a14:m>
                  <m:oMath xmlns:m="http://schemas.openxmlformats.org/officeDocument/2006/math">
                    <m:r>
                      <a:rPr lang="en-US" sz="900">
                        <a:solidFill>
                          <a:srgbClr val="000000"/>
                        </a:solidFill>
                        <a:latin typeface="Cambria Math"/>
                      </a:rPr>
                      <m:t>– </m:t>
                    </m:r>
                  </m:oMath>
                </a14:m>
                <a:r>
                  <a:rPr lang="en-US" sz="900" dirty="0">
                    <a:solidFill>
                      <a:srgbClr val="000000"/>
                    </a:solidFill>
                  </a:rPr>
                  <a:t>Moscow: Foreign Languages Publishing House,</a:t>
                </a:r>
                <a14:m>
                  <m:oMath xmlns:m="http://schemas.openxmlformats.org/officeDocument/2006/math">
                    <m:r>
                      <a:rPr lang="en-US" sz="900">
                        <a:solidFill>
                          <a:srgbClr val="000000"/>
                        </a:solidFill>
                        <a:latin typeface="Cambria Math"/>
                      </a:rPr>
                      <m:t> –</m:t>
                    </m:r>
                  </m:oMath>
                </a14:m>
                <a:r>
                  <a:rPr lang="en-US" sz="900" dirty="0">
                    <a:solidFill>
                      <a:srgbClr val="000000"/>
                    </a:solidFill>
                  </a:rPr>
                  <a:t> 421 p.</a:t>
                </a:r>
              </a:p>
              <a:p>
                <a:pPr marL="0" indent="0"/>
                <a:r>
                  <a:rPr lang="en-US" sz="900" dirty="0" smtClean="0">
                    <a:solidFill>
                      <a:srgbClr val="000000"/>
                    </a:solidFill>
                  </a:rPr>
                  <a:t>3. </a:t>
                </a:r>
                <a:r>
                  <a:rPr lang="en-US" sz="900" dirty="0">
                    <a:solidFill>
                      <a:srgbClr val="000000"/>
                    </a:solidFill>
                  </a:rPr>
                  <a:t>I.V. </a:t>
                </a:r>
                <a:r>
                  <a:rPr lang="en-US" sz="900" dirty="0" err="1">
                    <a:solidFill>
                      <a:srgbClr val="000000"/>
                    </a:solidFill>
                  </a:rPr>
                  <a:t>Meschersky</a:t>
                </a:r>
                <a:r>
                  <a:rPr lang="en-US" sz="900" dirty="0">
                    <a:solidFill>
                      <a:srgbClr val="000000"/>
                    </a:solidFill>
                  </a:rPr>
                  <a:t>. Collection of  Problems in Theoretical Mechanics. – Moscow: The Higher School Publishing House, - 304 p.</a:t>
                </a:r>
              </a:p>
              <a:p>
                <a:pPr marL="0" indent="0"/>
                <a:r>
                  <a:rPr lang="en-US" sz="900" dirty="0" smtClean="0">
                    <a:solidFill>
                      <a:srgbClr val="000000"/>
                    </a:solidFill>
                  </a:rPr>
                  <a:t>4. </a:t>
                </a:r>
                <a:r>
                  <a:rPr lang="en-US" sz="900" dirty="0">
                    <a:solidFill>
                      <a:srgbClr val="000000"/>
                    </a:solidFill>
                  </a:rPr>
                  <a:t>A. </a:t>
                </a:r>
                <a:r>
                  <a:rPr lang="en-US" sz="900" dirty="0" err="1">
                    <a:solidFill>
                      <a:srgbClr val="000000"/>
                    </a:solidFill>
                  </a:rPr>
                  <a:t>Pytel</a:t>
                </a:r>
                <a:r>
                  <a:rPr lang="en-US" sz="900" dirty="0">
                    <a:solidFill>
                      <a:srgbClr val="000000"/>
                    </a:solidFill>
                  </a:rPr>
                  <a:t>, J. </a:t>
                </a:r>
                <a:r>
                  <a:rPr lang="en-US" sz="900" dirty="0" err="1">
                    <a:solidFill>
                      <a:srgbClr val="000000"/>
                    </a:solidFill>
                  </a:rPr>
                  <a:t>Kiusalaas</a:t>
                </a:r>
                <a:r>
                  <a:rPr lang="en-US" sz="900" dirty="0">
                    <a:solidFill>
                      <a:srgbClr val="000000"/>
                    </a:solidFill>
                  </a:rPr>
                  <a:t>. Engineering Mechanics: Dynamics, Third Edition, Cengage Learning ,200 ,First Stamford Place, Suite 400, Stamford, CT 06902, USA, - </a:t>
                </a:r>
                <a:r>
                  <a:rPr lang="ru-RU" sz="900" dirty="0">
                    <a:solidFill>
                      <a:srgbClr val="000000"/>
                    </a:solidFill>
                  </a:rPr>
                  <a:t>673</a:t>
                </a:r>
                <a:r>
                  <a:rPr lang="en-US" sz="900" dirty="0">
                    <a:solidFill>
                      <a:srgbClr val="000000"/>
                    </a:solidFill>
                  </a:rPr>
                  <a:t> p</a:t>
                </a:r>
                <a:r>
                  <a:rPr lang="en-US" sz="900" dirty="0" smtClean="0">
                    <a:solidFill>
                      <a:srgbClr val="000000"/>
                    </a:solidFill>
                  </a:rPr>
                  <a:t>.</a:t>
                </a:r>
                <a:endParaRPr lang="en-US" sz="900" dirty="0">
                  <a:solidFill>
                    <a:srgbClr val="000000"/>
                  </a:solidFill>
                </a:endParaRPr>
              </a:p>
            </p:txBody>
          </p:sp>
        </mc:Choice>
        <mc:Fallback xmlns="">
          <p:sp>
            <p:nvSpPr>
              <p:cNvPr id="102410" name="Text Box 10"/>
              <p:cNvSpPr txBox="1">
                <a:spLocks noRot="1" noChangeAspect="1" noMove="1" noResize="1" noEditPoints="1" noAdjustHandles="1" noChangeArrowheads="1" noChangeShapeType="1" noTextEdit="1"/>
              </p:cNvSpPr>
              <p:nvPr/>
            </p:nvSpPr>
            <p:spPr bwMode="auto">
              <a:xfrm>
                <a:off x="201612" y="5605667"/>
                <a:ext cx="8812847" cy="801758"/>
              </a:xfrm>
              <a:prstGeom prst="rect">
                <a:avLst/>
              </a:prstGeom>
              <a:blipFill rotWithShape="1">
                <a:blip r:embed="rId11"/>
                <a:stretch>
                  <a:fillRect b="-229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pic>
        <p:nvPicPr>
          <p:cNvPr id="7" name="Picture 15" descr="Z:\Символ НГУ_4.JPG"/>
          <p:cNvPicPr>
            <a:picLocks noChangeAspect="1" noChangeArrowheads="1"/>
          </p:cNvPicPr>
          <p:nvPr/>
        </p:nvPicPr>
        <p:blipFill>
          <a:blip r:embed="rId12" cstate="print">
            <a:extLst>
              <a:ext uri="{BEBA8EAE-BF5A-486C-A8C5-ECC9F3942E4B}">
                <a14:imgProps xmlns:a14="http://schemas.microsoft.com/office/drawing/2010/main">
                  <a14:imgLayer r:embed="rId13">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39101" y="85725"/>
            <a:ext cx="816270"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Oval 15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latin typeface="Arial" charset="0"/>
              </a:rPr>
              <a:t>ii</a:t>
            </a:r>
            <a:endParaRPr lang="ru-RU" altLang="ru-RU" sz="1000" b="1" dirty="0">
              <a:solidFill>
                <a:srgbClr val="00007D"/>
              </a:solidFill>
              <a:latin typeface="Arial" charset="0"/>
            </a:endParaRPr>
          </a:p>
        </p:txBody>
      </p:sp>
    </p:spTree>
    <p:extLst>
      <p:ext uri="{BB962C8B-B14F-4D97-AF65-F5344CB8AC3E}">
        <p14:creationId xmlns:p14="http://schemas.microsoft.com/office/powerpoint/2010/main" val="349978410"/>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a:xfrm>
            <a:off x="935421" y="479175"/>
            <a:ext cx="1466850" cy="396000"/>
          </a:xfrm>
          <a:solidFill>
            <a:srgbClr val="FFFF00"/>
          </a:solidFill>
        </p:spPr>
        <p:txBody>
          <a:bodyPr/>
          <a:lstStyle/>
          <a:p>
            <a:r>
              <a:rPr lang="en-US" sz="2000" b="1" dirty="0">
                <a:solidFill>
                  <a:srgbClr val="FF0000"/>
                </a:solidFill>
                <a:latin typeface="Arial" charset="0"/>
                <a:cs typeface="Arial" charset="0"/>
              </a:rPr>
              <a:t>Section</a:t>
            </a:r>
            <a:r>
              <a:rPr lang="ru-RU" altLang="ru-RU" sz="2000" b="1" dirty="0" smtClean="0"/>
              <a:t> </a:t>
            </a:r>
            <a:r>
              <a:rPr lang="ru-RU" altLang="ru-RU" sz="2000" b="1" dirty="0">
                <a:solidFill>
                  <a:srgbClr val="FF0000"/>
                </a:solidFill>
              </a:rPr>
              <a:t>1</a:t>
            </a:r>
          </a:p>
        </p:txBody>
      </p:sp>
      <p:sp>
        <p:nvSpPr>
          <p:cNvPr id="236547" name="Rectangle 3"/>
          <p:cNvSpPr>
            <a:spLocks noGrp="1" noChangeArrowheads="1"/>
          </p:cNvSpPr>
          <p:nvPr>
            <p:ph type="body" sz="half" idx="1"/>
          </p:nvPr>
        </p:nvSpPr>
        <p:spPr>
          <a:xfrm>
            <a:off x="145275" y="1032668"/>
            <a:ext cx="3933825" cy="788988"/>
          </a:xfrm>
        </p:spPr>
        <p:txBody>
          <a:bodyPr/>
          <a:lstStyle/>
          <a:p>
            <a:pPr algn="just">
              <a:lnSpc>
                <a:spcPct val="80000"/>
              </a:lnSpc>
            </a:pPr>
            <a:r>
              <a:rPr lang="en-US" sz="1000" b="1" dirty="0">
                <a:solidFill>
                  <a:srgbClr val="FF0000"/>
                </a:solidFill>
              </a:rPr>
              <a:t>Dynamics</a:t>
            </a:r>
            <a:r>
              <a:rPr lang="en-US" sz="1000" dirty="0"/>
              <a:t> </a:t>
            </a:r>
            <a:r>
              <a:rPr lang="en-US" sz="1000" b="1" dirty="0">
                <a:solidFill>
                  <a:schemeClr val="accent5">
                    <a:lumMod val="25000"/>
                  </a:schemeClr>
                </a:solidFill>
              </a:rPr>
              <a:t>is that section of mechanics which treats of the laws of motion of material bodies subjected to the action of </a:t>
            </a:r>
            <a:r>
              <a:rPr lang="en-US" sz="1000" b="1" dirty="0" smtClean="0">
                <a:solidFill>
                  <a:schemeClr val="accent5">
                    <a:lumMod val="25000"/>
                  </a:schemeClr>
                </a:solidFill>
              </a:rPr>
              <a:t>forces.</a:t>
            </a:r>
          </a:p>
          <a:p>
            <a:pPr marL="361950" indent="0" algn="just">
              <a:lnSpc>
                <a:spcPct val="80000"/>
              </a:lnSpc>
              <a:buNone/>
            </a:pPr>
            <a:r>
              <a:rPr lang="en-US" sz="1000" dirty="0"/>
              <a:t>Unlike kinematics, in dynamics the motion of bodies is investigated in connection with the acting forces and the inertia of the material bodies themselves.</a:t>
            </a:r>
            <a:r>
              <a:rPr lang="ru-RU" altLang="ru-RU" sz="1000" dirty="0" smtClean="0"/>
              <a:t>  </a:t>
            </a:r>
            <a:endParaRPr lang="ru-RU" altLang="ru-RU" sz="1000" dirty="0"/>
          </a:p>
          <a:p>
            <a:pPr>
              <a:lnSpc>
                <a:spcPct val="80000"/>
              </a:lnSpc>
              <a:buFont typeface="Wingdings" pitchFamily="2" charset="2"/>
              <a:buNone/>
            </a:pPr>
            <a:r>
              <a:rPr lang="ru-RU" altLang="ru-RU" sz="1000" dirty="0"/>
              <a:t>		              </a:t>
            </a:r>
          </a:p>
          <a:p>
            <a:pPr>
              <a:lnSpc>
                <a:spcPct val="80000"/>
              </a:lnSpc>
            </a:pPr>
            <a:endParaRPr lang="en-US" altLang="ru-RU" sz="1000" dirty="0"/>
          </a:p>
          <a:p>
            <a:pPr>
              <a:lnSpc>
                <a:spcPct val="80000"/>
              </a:lnSpc>
            </a:pPr>
            <a:endParaRPr lang="ru-RU" altLang="ru-RU" sz="1000" dirty="0"/>
          </a:p>
          <a:p>
            <a:pPr>
              <a:lnSpc>
                <a:spcPct val="80000"/>
              </a:lnSpc>
              <a:buFont typeface="Wingdings" pitchFamily="2" charset="2"/>
              <a:buNone/>
            </a:pPr>
            <a:endParaRPr lang="ru-RU" altLang="ru-RU" sz="800" dirty="0"/>
          </a:p>
        </p:txBody>
      </p:sp>
      <p:sp>
        <p:nvSpPr>
          <p:cNvPr id="236571" name="Rectangle 27"/>
          <p:cNvSpPr>
            <a:spLocks noChangeArrowheads="1"/>
          </p:cNvSpPr>
          <p:nvPr/>
        </p:nvSpPr>
        <p:spPr bwMode="auto">
          <a:xfrm>
            <a:off x="4281488" y="928688"/>
            <a:ext cx="4573587" cy="1090612"/>
          </a:xfrm>
          <a:prstGeom prst="rect">
            <a:avLst/>
          </a:prstGeom>
          <a:gradFill>
            <a:gsLst>
              <a:gs pos="0">
                <a:schemeClr val="accent1">
                  <a:shade val="30000"/>
                  <a:satMod val="115000"/>
                </a:schemeClr>
              </a:gs>
              <a:gs pos="50000">
                <a:schemeClr val="accent1">
                  <a:shade val="67500"/>
                  <a:satMod val="115000"/>
                </a:schemeClr>
              </a:gs>
              <a:gs pos="100000">
                <a:schemeClr val="accent1">
                  <a:shade val="100000"/>
                  <a:satMod val="115000"/>
                </a:schemeClr>
              </a:gs>
            </a:gsLst>
            <a:lin ang="5400000" scaled="0"/>
          </a:gradFill>
          <a:ln w="9525">
            <a:solidFill>
              <a:schemeClr val="tx1"/>
            </a:solidFill>
            <a:miter lim="800000"/>
            <a:headEnd/>
            <a:tailEnd/>
          </a:ln>
          <a:effectLst/>
          <a:extLst/>
        </p:spPr>
        <p:txBody>
          <a:bodyPr wrap="none" anchor="ctr"/>
          <a:lstStyle/>
          <a:p>
            <a:endParaRPr lang="ru-RU">
              <a:solidFill>
                <a:srgbClr val="000000"/>
              </a:solidFill>
            </a:endParaRPr>
          </a:p>
        </p:txBody>
      </p:sp>
      <p:sp>
        <p:nvSpPr>
          <p:cNvPr id="236573" name="Rectangle 29"/>
          <p:cNvSpPr>
            <a:spLocks noChangeArrowheads="1"/>
          </p:cNvSpPr>
          <p:nvPr/>
        </p:nvSpPr>
        <p:spPr bwMode="auto">
          <a:xfrm>
            <a:off x="4392613" y="1089025"/>
            <a:ext cx="2070100" cy="450850"/>
          </a:xfrm>
          <a:prstGeom prst="rect">
            <a:avLst/>
          </a:prstGeom>
          <a:pattFill prst="pct50">
            <a:fgClr>
              <a:schemeClr val="accent1"/>
            </a:fgClr>
            <a:bgClr>
              <a:schemeClr val="bg1"/>
            </a:bgClr>
          </a:pattFill>
          <a:ln w="9525">
            <a:solidFill>
              <a:schemeClr val="tx1"/>
            </a:solidFill>
            <a:miter lim="800000"/>
            <a:headEnd/>
            <a:tailEnd/>
          </a:ln>
          <a:effectLst/>
          <a:extLst/>
        </p:spPr>
        <p:txBody>
          <a:bodyPr wrap="none" anchor="ctr"/>
          <a:lstStyle/>
          <a:p>
            <a:pPr algn="ctr">
              <a:lnSpc>
                <a:spcPct val="75000"/>
              </a:lnSpc>
            </a:pPr>
            <a:r>
              <a:rPr lang="en-US" altLang="ru-RU" sz="1400" dirty="0" smtClean="0">
                <a:solidFill>
                  <a:srgbClr val="000000"/>
                </a:solidFill>
              </a:rPr>
              <a:t>Dynamics of a Particle</a:t>
            </a:r>
            <a:r>
              <a:rPr lang="ru-RU" altLang="ru-RU" sz="1800" dirty="0" smtClean="0">
                <a:solidFill>
                  <a:srgbClr val="000000"/>
                </a:solidFill>
              </a:rPr>
              <a:t> </a:t>
            </a:r>
            <a:endParaRPr lang="ru-RU" altLang="ru-RU" sz="1800" dirty="0">
              <a:solidFill>
                <a:srgbClr val="000000"/>
              </a:solidFill>
            </a:endParaRPr>
          </a:p>
        </p:txBody>
      </p:sp>
      <p:sp>
        <p:nvSpPr>
          <p:cNvPr id="236574" name="Rectangle 30"/>
          <p:cNvSpPr>
            <a:spLocks noChangeArrowheads="1"/>
          </p:cNvSpPr>
          <p:nvPr/>
        </p:nvSpPr>
        <p:spPr bwMode="auto">
          <a:xfrm>
            <a:off x="5283200" y="712788"/>
            <a:ext cx="2519363" cy="315912"/>
          </a:xfrm>
          <a:prstGeom prst="rect">
            <a:avLst/>
          </a:prstGeom>
          <a:pattFill prst="pct50">
            <a:fgClr>
              <a:srgbClr val="FFFF00"/>
            </a:fgClr>
            <a:bgClr>
              <a:schemeClr val="bg1"/>
            </a:bgClr>
          </a:pattFill>
          <a:ln w="9525">
            <a:solidFill>
              <a:schemeClr val="tx1"/>
            </a:solidFill>
            <a:miter lim="800000"/>
            <a:headEnd/>
            <a:tailEnd/>
          </a:ln>
          <a:effectLst/>
          <a:extLst/>
        </p:spPr>
        <p:txBody>
          <a:bodyPr wrap="none" anchor="ctr"/>
          <a:lstStyle/>
          <a:p>
            <a:pPr algn="ctr"/>
            <a:r>
              <a:rPr lang="en-US" altLang="ru-RU" sz="1400" b="1" dirty="0" smtClean="0">
                <a:solidFill>
                  <a:srgbClr val="FF0000"/>
                </a:solidFill>
              </a:rPr>
              <a:t>Dynamics</a:t>
            </a:r>
            <a:endParaRPr lang="ru-RU" altLang="ru-RU" sz="1800" dirty="0">
              <a:solidFill>
                <a:srgbClr val="000000"/>
              </a:solidFill>
            </a:endParaRPr>
          </a:p>
        </p:txBody>
      </p:sp>
      <p:sp>
        <p:nvSpPr>
          <p:cNvPr id="236575" name="Rectangle 31"/>
          <p:cNvSpPr>
            <a:spLocks noChangeArrowheads="1"/>
          </p:cNvSpPr>
          <p:nvPr/>
        </p:nvSpPr>
        <p:spPr bwMode="auto">
          <a:xfrm>
            <a:off x="6608763" y="1098550"/>
            <a:ext cx="2168525" cy="439738"/>
          </a:xfrm>
          <a:prstGeom prst="rect">
            <a:avLst/>
          </a:prstGeom>
          <a:pattFill prst="pct50">
            <a:fgClr>
              <a:schemeClr val="accent1"/>
            </a:fgClr>
            <a:bgClr>
              <a:schemeClr val="bg1"/>
            </a:bgClr>
          </a:pattFill>
          <a:ln w="9525">
            <a:solidFill>
              <a:schemeClr val="tx1"/>
            </a:solidFill>
            <a:miter lim="800000"/>
            <a:headEnd/>
            <a:tailEnd/>
          </a:ln>
          <a:effectLst/>
          <a:extLst/>
        </p:spPr>
        <p:txBody>
          <a:bodyPr wrap="none" anchor="ctr"/>
          <a:lstStyle/>
          <a:p>
            <a:pPr algn="ctr">
              <a:lnSpc>
                <a:spcPct val="75000"/>
              </a:lnSpc>
            </a:pPr>
            <a:r>
              <a:rPr lang="en-US" altLang="ru-RU" sz="1400" dirty="0" smtClean="0">
                <a:solidFill>
                  <a:srgbClr val="000000"/>
                </a:solidFill>
              </a:rPr>
              <a:t>Dynamics of </a:t>
            </a:r>
            <a:r>
              <a:rPr lang="en-US" altLang="ru-RU" sz="1400" smtClean="0">
                <a:solidFill>
                  <a:srgbClr val="000000"/>
                </a:solidFill>
              </a:rPr>
              <a:t>a System</a:t>
            </a:r>
            <a:r>
              <a:rPr lang="ru-RU" altLang="ru-RU" sz="1400" smtClean="0">
                <a:solidFill>
                  <a:srgbClr val="000000"/>
                </a:solidFill>
              </a:rPr>
              <a:t> </a:t>
            </a:r>
            <a:r>
              <a:rPr lang="ru-RU" altLang="ru-RU" sz="1800" smtClean="0">
                <a:solidFill>
                  <a:srgbClr val="000000"/>
                </a:solidFill>
              </a:rPr>
              <a:t> </a:t>
            </a:r>
            <a:endParaRPr lang="ru-RU" altLang="ru-RU" sz="1800" dirty="0">
              <a:solidFill>
                <a:srgbClr val="000000"/>
              </a:solidFill>
            </a:endParaRPr>
          </a:p>
        </p:txBody>
      </p:sp>
      <p:sp>
        <p:nvSpPr>
          <p:cNvPr id="236701" name="Rectangle 157"/>
          <p:cNvSpPr>
            <a:spLocks noChangeArrowheads="1"/>
          </p:cNvSpPr>
          <p:nvPr/>
        </p:nvSpPr>
        <p:spPr bwMode="auto">
          <a:xfrm>
            <a:off x="5368925" y="1601788"/>
            <a:ext cx="2320925" cy="344487"/>
          </a:xfrm>
          <a:prstGeom prst="rect">
            <a:avLst/>
          </a:prstGeom>
          <a:pattFill prst="pct50">
            <a:fgClr>
              <a:schemeClr val="accent1"/>
            </a:fgClr>
            <a:bgClr>
              <a:schemeClr val="bg1"/>
            </a:bgClr>
          </a:pattFill>
          <a:ln w="9525">
            <a:solidFill>
              <a:schemeClr val="tx1"/>
            </a:solidFill>
            <a:miter lim="800000"/>
            <a:headEnd/>
            <a:tailEnd/>
          </a:ln>
          <a:effectLst/>
          <a:extLst/>
        </p:spPr>
        <p:txBody>
          <a:bodyPr wrap="none" anchor="ctr"/>
          <a:lstStyle/>
          <a:p>
            <a:pPr algn="ctr">
              <a:lnSpc>
                <a:spcPct val="75000"/>
              </a:lnSpc>
            </a:pPr>
            <a:r>
              <a:rPr lang="en-US" altLang="ru-RU" sz="1400" dirty="0" smtClean="0">
                <a:solidFill>
                  <a:srgbClr val="000000"/>
                </a:solidFill>
              </a:rPr>
              <a:t>Analytical Mechanics</a:t>
            </a:r>
            <a:endParaRPr lang="ru-RU" altLang="ru-RU" sz="1400" dirty="0">
              <a:solidFill>
                <a:srgbClr val="000000"/>
              </a:solidFill>
            </a:endParaRPr>
          </a:p>
        </p:txBody>
      </p:sp>
      <p:sp>
        <p:nvSpPr>
          <p:cNvPr id="236702" name="Text Box 158"/>
          <p:cNvSpPr txBox="1">
            <a:spLocks noChangeArrowheads="1"/>
          </p:cNvSpPr>
          <p:nvPr/>
        </p:nvSpPr>
        <p:spPr bwMode="auto">
          <a:xfrm>
            <a:off x="145275" y="1901864"/>
            <a:ext cx="7654660"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b="1" dirty="0">
                <a:solidFill>
                  <a:srgbClr val="000000"/>
                </a:solidFill>
              </a:rPr>
              <a:t> </a:t>
            </a:r>
            <a:r>
              <a:rPr lang="ru-RU" altLang="ru-RU" sz="1000" b="1" dirty="0">
                <a:solidFill>
                  <a:srgbClr val="000000"/>
                </a:solidFill>
                <a:cs typeface="Arial" pitchFamily="34" charset="0"/>
              </a:rPr>
              <a:t>■</a:t>
            </a:r>
            <a:r>
              <a:rPr lang="en-US" altLang="ru-RU" sz="1000" b="1" dirty="0">
                <a:solidFill>
                  <a:srgbClr val="000000"/>
                </a:solidFill>
                <a:cs typeface="Arial" pitchFamily="34" charset="0"/>
              </a:rPr>
              <a:t>      </a:t>
            </a:r>
            <a:r>
              <a:rPr lang="en-US" sz="1000" b="1" dirty="0">
                <a:solidFill>
                  <a:srgbClr val="FF0000"/>
                </a:solidFill>
              </a:rPr>
              <a:t>A particle </a:t>
            </a:r>
            <a:r>
              <a:rPr lang="en-US" sz="1000" b="1" dirty="0">
                <a:solidFill>
                  <a:srgbClr val="CACAFF">
                    <a:lumMod val="25000"/>
                  </a:srgbClr>
                </a:solidFill>
              </a:rPr>
              <a:t>is a material body (a body possessing mass) the size of which can be neglected in investigating its motion</a:t>
            </a:r>
            <a:r>
              <a:rPr lang="en-US" sz="1000" b="1" dirty="0" smtClean="0">
                <a:solidFill>
                  <a:srgbClr val="CACAFF">
                    <a:lumMod val="25000"/>
                  </a:srgbClr>
                </a:solidFill>
              </a:rPr>
              <a:t>.</a:t>
            </a:r>
          </a:p>
          <a:p>
            <a:r>
              <a:rPr lang="en-US" sz="1000" dirty="0">
                <a:solidFill>
                  <a:srgbClr val="000000"/>
                </a:solidFill>
              </a:rPr>
              <a:t>The inertia of a body depends on the amount of matter it contains.</a:t>
            </a:r>
            <a:endParaRPr lang="ru-RU" sz="1000" dirty="0">
              <a:solidFill>
                <a:srgbClr val="000000"/>
              </a:solidFill>
            </a:endParaRPr>
          </a:p>
          <a:p>
            <a:r>
              <a:rPr lang="en-US" sz="1000" dirty="0">
                <a:solidFill>
                  <a:srgbClr val="000000"/>
                </a:solidFill>
              </a:rPr>
              <a:t>The quantitative measure of the inertia of body, which depends on the quantity of matter in the body, is called the mass of that body. </a:t>
            </a:r>
            <a:endParaRPr lang="ru-RU" sz="1000" b="1" dirty="0">
              <a:solidFill>
                <a:srgbClr val="CACAFF">
                  <a:lumMod val="25000"/>
                </a:srgbClr>
              </a:solidFill>
            </a:endParaRPr>
          </a:p>
          <a:p>
            <a:endParaRPr lang="ru-RU" altLang="ru-RU" sz="1000" dirty="0">
              <a:solidFill>
                <a:srgbClr val="000000"/>
              </a:solidFill>
            </a:endParaRPr>
          </a:p>
        </p:txBody>
      </p:sp>
      <p:sp>
        <p:nvSpPr>
          <p:cNvPr id="236703" name="Text Box 159"/>
          <p:cNvSpPr txBox="1">
            <a:spLocks noChangeArrowheads="1"/>
          </p:cNvSpPr>
          <p:nvPr/>
        </p:nvSpPr>
        <p:spPr bwMode="auto">
          <a:xfrm>
            <a:off x="1875706" y="3105686"/>
            <a:ext cx="532800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ru-RU" sz="1000" b="1" dirty="0" smtClean="0">
                <a:solidFill>
                  <a:srgbClr val="FF0000"/>
                </a:solidFill>
              </a:rPr>
              <a:t>Fundamental assumptions:</a:t>
            </a:r>
            <a:endParaRPr lang="ru-RU" altLang="ru-RU" sz="1000" b="1" dirty="0">
              <a:solidFill>
                <a:srgbClr val="FF0000"/>
              </a:solidFill>
            </a:endParaRPr>
          </a:p>
          <a:p>
            <a:r>
              <a:rPr lang="ru-RU" altLang="ru-RU" sz="1000" dirty="0">
                <a:solidFill>
                  <a:srgbClr val="000000"/>
                </a:solidFill>
              </a:rPr>
              <a:t>	– </a:t>
            </a:r>
            <a:r>
              <a:rPr lang="en-US" altLang="ru-RU" sz="1000" dirty="0" smtClean="0">
                <a:solidFill>
                  <a:srgbClr val="000000"/>
                </a:solidFill>
              </a:rPr>
              <a:t>There exists </a:t>
            </a:r>
            <a:r>
              <a:rPr lang="en-US" altLang="ru-RU" sz="1000" b="1" dirty="0" smtClean="0">
                <a:solidFill>
                  <a:srgbClr val="CACAFF">
                    <a:lumMod val="25000"/>
                  </a:srgbClr>
                </a:solidFill>
              </a:rPr>
              <a:t>absolute space</a:t>
            </a:r>
            <a:r>
              <a:rPr lang="ru-RU" altLang="ru-RU" sz="1000" b="1" dirty="0" smtClean="0">
                <a:solidFill>
                  <a:srgbClr val="CACAFF">
                    <a:lumMod val="25000"/>
                  </a:srgbClr>
                </a:solidFill>
              </a:rPr>
              <a:t> </a:t>
            </a:r>
            <a:r>
              <a:rPr lang="ru-RU" altLang="ru-RU" sz="1000" dirty="0" smtClean="0">
                <a:solidFill>
                  <a:srgbClr val="000000"/>
                </a:solidFill>
              </a:rPr>
              <a:t>(</a:t>
            </a:r>
            <a:r>
              <a:rPr lang="en-US" altLang="ru-RU" sz="1000" dirty="0" smtClean="0">
                <a:solidFill>
                  <a:srgbClr val="000000"/>
                </a:solidFill>
              </a:rPr>
              <a:t>it is independent on matter and its motion)</a:t>
            </a:r>
            <a:r>
              <a:rPr lang="ru-RU" altLang="ru-RU" sz="1000" dirty="0" smtClean="0">
                <a:solidFill>
                  <a:srgbClr val="000000"/>
                </a:solidFill>
              </a:rPr>
              <a:t>.</a:t>
            </a:r>
            <a:endParaRPr lang="ru-RU" altLang="ru-RU" sz="1000" dirty="0">
              <a:solidFill>
                <a:srgbClr val="000000"/>
              </a:solidFill>
            </a:endParaRPr>
          </a:p>
          <a:p>
            <a:r>
              <a:rPr lang="ru-RU" altLang="ru-RU" sz="1000" dirty="0">
                <a:solidFill>
                  <a:srgbClr val="000000"/>
                </a:solidFill>
              </a:rPr>
              <a:t>	– </a:t>
            </a:r>
            <a:r>
              <a:rPr lang="en-US" altLang="ru-RU" sz="1000" dirty="0" smtClean="0">
                <a:solidFill>
                  <a:srgbClr val="000000"/>
                </a:solidFill>
              </a:rPr>
              <a:t>There exists </a:t>
            </a:r>
            <a:r>
              <a:rPr lang="en-US" altLang="ru-RU" sz="1000" b="1" dirty="0" smtClean="0">
                <a:solidFill>
                  <a:srgbClr val="9999FF">
                    <a:lumMod val="25000"/>
                  </a:srgbClr>
                </a:solidFill>
              </a:rPr>
              <a:t>absolute time</a:t>
            </a:r>
            <a:r>
              <a:rPr lang="ru-RU" altLang="ru-RU" sz="1000" b="1" dirty="0">
                <a:solidFill>
                  <a:srgbClr val="9999FF">
                    <a:lumMod val="25000"/>
                  </a:srgbClr>
                </a:solidFill>
              </a:rPr>
              <a:t> </a:t>
            </a:r>
            <a:r>
              <a:rPr lang="ru-RU" altLang="ru-RU" sz="1000" dirty="0">
                <a:solidFill>
                  <a:srgbClr val="000000"/>
                </a:solidFill>
              </a:rPr>
              <a:t>(</a:t>
            </a:r>
            <a:r>
              <a:rPr lang="en-US" altLang="ru-RU" sz="1000" dirty="0">
                <a:solidFill>
                  <a:srgbClr val="000000"/>
                </a:solidFill>
              </a:rPr>
              <a:t>it is independent </a:t>
            </a:r>
            <a:r>
              <a:rPr lang="en-US" altLang="ru-RU" sz="1000" dirty="0" smtClean="0">
                <a:solidFill>
                  <a:srgbClr val="000000"/>
                </a:solidFill>
              </a:rPr>
              <a:t>on </a:t>
            </a:r>
            <a:r>
              <a:rPr lang="en-US" altLang="ru-RU" sz="1000" dirty="0">
                <a:solidFill>
                  <a:srgbClr val="000000"/>
                </a:solidFill>
              </a:rPr>
              <a:t>matter and its motion)</a:t>
            </a:r>
            <a:r>
              <a:rPr lang="ru-RU" altLang="ru-RU" sz="1000" dirty="0">
                <a:solidFill>
                  <a:srgbClr val="000000"/>
                </a:solidFill>
              </a:rPr>
              <a:t>.</a:t>
            </a:r>
          </a:p>
          <a:p>
            <a:r>
              <a:rPr lang="ru-RU" altLang="ru-RU" sz="1000" dirty="0" smtClean="0">
                <a:solidFill>
                  <a:srgbClr val="000000"/>
                </a:solidFill>
              </a:rPr>
              <a:t>	</a:t>
            </a:r>
            <a:r>
              <a:rPr lang="en-US" altLang="ru-RU" sz="1000" dirty="0" smtClean="0">
                <a:solidFill>
                  <a:srgbClr val="000000"/>
                </a:solidFill>
              </a:rPr>
              <a:t>	From </a:t>
            </a:r>
            <a:r>
              <a:rPr lang="en-US" altLang="ru-RU" sz="1000" dirty="0">
                <a:solidFill>
                  <a:srgbClr val="000000"/>
                </a:solidFill>
              </a:rPr>
              <a:t>here follows</a:t>
            </a:r>
            <a:r>
              <a:rPr lang="en-US" altLang="ru-RU" sz="1000" dirty="0" smtClean="0">
                <a:solidFill>
                  <a:srgbClr val="000000"/>
                </a:solidFill>
              </a:rPr>
              <a:t>:</a:t>
            </a:r>
          </a:p>
          <a:p>
            <a:r>
              <a:rPr lang="en-US" altLang="ru-RU" sz="1000" dirty="0">
                <a:solidFill>
                  <a:srgbClr val="000000"/>
                </a:solidFill>
              </a:rPr>
              <a:t>	</a:t>
            </a:r>
            <a:r>
              <a:rPr lang="ru-RU" altLang="ru-RU" sz="1000" dirty="0">
                <a:solidFill>
                  <a:srgbClr val="000000"/>
                </a:solidFill>
              </a:rPr>
              <a:t>–</a:t>
            </a:r>
            <a:r>
              <a:rPr lang="en-US" altLang="ru-RU" sz="1000" dirty="0">
                <a:solidFill>
                  <a:srgbClr val="000000"/>
                </a:solidFill>
              </a:rPr>
              <a:t> There </a:t>
            </a:r>
            <a:r>
              <a:rPr lang="en-US" altLang="ru-RU" sz="1000" dirty="0" smtClean="0">
                <a:solidFill>
                  <a:srgbClr val="000000"/>
                </a:solidFill>
              </a:rPr>
              <a:t>exists</a:t>
            </a:r>
            <a:r>
              <a:rPr lang="en-US" altLang="ru-RU" sz="1000" b="1" dirty="0">
                <a:solidFill>
                  <a:srgbClr val="00007D"/>
                </a:solidFill>
              </a:rPr>
              <a:t> </a:t>
            </a:r>
            <a:r>
              <a:rPr lang="en-US" altLang="ru-RU" sz="1000" b="1" dirty="0" smtClean="0">
                <a:solidFill>
                  <a:srgbClr val="00007D"/>
                </a:solidFill>
              </a:rPr>
              <a:t>absolutely fixed frame of reference</a:t>
            </a:r>
            <a:r>
              <a:rPr lang="ru-RU" altLang="ru-RU" sz="1000" dirty="0" smtClean="0">
                <a:solidFill>
                  <a:srgbClr val="000000"/>
                </a:solidFill>
              </a:rPr>
              <a:t>.</a:t>
            </a:r>
            <a:endParaRPr lang="ru-RU" altLang="ru-RU" sz="1000" dirty="0">
              <a:solidFill>
                <a:srgbClr val="000000"/>
              </a:solidFill>
            </a:endParaRPr>
          </a:p>
          <a:p>
            <a:r>
              <a:rPr lang="ru-RU" altLang="ru-RU" sz="1000" dirty="0">
                <a:solidFill>
                  <a:srgbClr val="000000"/>
                </a:solidFill>
              </a:rPr>
              <a:t>	–</a:t>
            </a:r>
            <a:r>
              <a:rPr lang="en-US" altLang="ru-RU" sz="1000" dirty="0">
                <a:solidFill>
                  <a:srgbClr val="000000"/>
                </a:solidFill>
              </a:rPr>
              <a:t> </a:t>
            </a:r>
            <a:r>
              <a:rPr lang="en-US" altLang="ru-RU" sz="1000" b="1" dirty="0" smtClean="0">
                <a:solidFill>
                  <a:srgbClr val="FF0000"/>
                </a:solidFill>
              </a:rPr>
              <a:t>Time</a:t>
            </a:r>
            <a:r>
              <a:rPr lang="en-US" altLang="ru-RU" sz="1000" dirty="0" smtClean="0">
                <a:solidFill>
                  <a:srgbClr val="000000"/>
                </a:solidFill>
              </a:rPr>
              <a:t> is </a:t>
            </a:r>
            <a:r>
              <a:rPr lang="en-US" altLang="ru-RU" sz="1000" b="1" dirty="0" smtClean="0">
                <a:solidFill>
                  <a:srgbClr val="9999FF">
                    <a:lumMod val="25000"/>
                  </a:srgbClr>
                </a:solidFill>
              </a:rPr>
              <a:t>independent on the motion of reference</a:t>
            </a:r>
            <a:r>
              <a:rPr lang="ru-RU" altLang="ru-RU" sz="1000" b="1" dirty="0" smtClean="0">
                <a:solidFill>
                  <a:srgbClr val="9999FF">
                    <a:lumMod val="25000"/>
                  </a:srgbClr>
                </a:solidFill>
              </a:rPr>
              <a:t>.</a:t>
            </a:r>
            <a:endParaRPr lang="ru-RU" altLang="ru-RU" sz="1000" b="1" dirty="0">
              <a:solidFill>
                <a:srgbClr val="9999FF">
                  <a:lumMod val="25000"/>
                </a:srgbClr>
              </a:solidFill>
            </a:endParaRPr>
          </a:p>
          <a:p>
            <a:r>
              <a:rPr lang="ru-RU" altLang="ru-RU" sz="1000" dirty="0">
                <a:solidFill>
                  <a:srgbClr val="000000"/>
                </a:solidFill>
              </a:rPr>
              <a:t>	–</a:t>
            </a:r>
            <a:r>
              <a:rPr lang="en-US" altLang="ru-RU" sz="1000" dirty="0">
                <a:solidFill>
                  <a:srgbClr val="000000"/>
                </a:solidFill>
              </a:rPr>
              <a:t> </a:t>
            </a:r>
            <a:r>
              <a:rPr lang="en-US" altLang="ru-RU" sz="1000" b="1" dirty="0" smtClean="0">
                <a:solidFill>
                  <a:srgbClr val="FF0000"/>
                </a:solidFill>
              </a:rPr>
              <a:t>Mass</a:t>
            </a:r>
            <a:r>
              <a:rPr lang="en-US" altLang="ru-RU" sz="1000" dirty="0" smtClean="0">
                <a:solidFill>
                  <a:srgbClr val="000000"/>
                </a:solidFill>
              </a:rPr>
              <a:t> is </a:t>
            </a:r>
            <a:r>
              <a:rPr lang="en-US" altLang="ru-RU" sz="1000" b="1" dirty="0" smtClean="0">
                <a:solidFill>
                  <a:srgbClr val="9999FF">
                    <a:lumMod val="25000"/>
                  </a:srgbClr>
                </a:solidFill>
              </a:rPr>
              <a:t>independent on </a:t>
            </a:r>
            <a:r>
              <a:rPr lang="en-US" altLang="ru-RU" sz="1000" b="1" dirty="0">
                <a:solidFill>
                  <a:srgbClr val="9999FF">
                    <a:lumMod val="25000"/>
                  </a:srgbClr>
                </a:solidFill>
              </a:rPr>
              <a:t>the motion of </a:t>
            </a:r>
            <a:r>
              <a:rPr lang="en-US" altLang="ru-RU" sz="1000" b="1" dirty="0" smtClean="0">
                <a:solidFill>
                  <a:srgbClr val="9999FF">
                    <a:lumMod val="25000"/>
                  </a:srgbClr>
                </a:solidFill>
              </a:rPr>
              <a:t>reference</a:t>
            </a:r>
            <a:r>
              <a:rPr lang="ru-RU" altLang="ru-RU" sz="1000" b="1" dirty="0" smtClean="0">
                <a:solidFill>
                  <a:srgbClr val="9999FF">
                    <a:lumMod val="25000"/>
                  </a:srgbClr>
                </a:solidFill>
              </a:rPr>
              <a:t>.</a:t>
            </a:r>
            <a:endParaRPr lang="ru-RU" altLang="ru-RU" sz="1000" b="1" dirty="0">
              <a:solidFill>
                <a:srgbClr val="9999FF">
                  <a:lumMod val="25000"/>
                </a:srgbClr>
              </a:solidFill>
            </a:endParaRPr>
          </a:p>
          <a:p>
            <a:r>
              <a:rPr lang="ru-RU" altLang="ru-RU" sz="1000" b="1" dirty="0" smtClean="0">
                <a:solidFill>
                  <a:srgbClr val="000000"/>
                </a:solidFill>
              </a:rPr>
              <a:t>   </a:t>
            </a:r>
            <a:endParaRPr lang="ru-RU" altLang="ru-RU" sz="1000" b="1" dirty="0">
              <a:solidFill>
                <a:srgbClr val="000000"/>
              </a:solidFill>
            </a:endParaRPr>
          </a:p>
        </p:txBody>
      </p:sp>
      <p:sp>
        <p:nvSpPr>
          <p:cNvPr id="236704" name="Text Box 160"/>
          <p:cNvSpPr txBox="1">
            <a:spLocks noChangeArrowheads="1"/>
          </p:cNvSpPr>
          <p:nvPr/>
        </p:nvSpPr>
        <p:spPr bwMode="auto">
          <a:xfrm>
            <a:off x="0" y="4295775"/>
            <a:ext cx="9144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ru-RU" altLang="ru-RU" sz="1000" b="1" dirty="0" smtClean="0">
                <a:solidFill>
                  <a:srgbClr val="FF0000"/>
                </a:solidFill>
                <a:cs typeface="Arial" pitchFamily="34" charset="0"/>
              </a:rPr>
              <a:t>■</a:t>
            </a:r>
            <a:r>
              <a:rPr lang="en-US" altLang="ru-RU" sz="1000" b="1" dirty="0" smtClean="0">
                <a:solidFill>
                  <a:srgbClr val="FF0000"/>
                </a:solidFill>
                <a:cs typeface="Arial" pitchFamily="34" charset="0"/>
              </a:rPr>
              <a:t>      </a:t>
            </a:r>
            <a:r>
              <a:rPr lang="en-US" sz="1000" b="1" dirty="0">
                <a:solidFill>
                  <a:srgbClr val="FF0000"/>
                </a:solidFill>
              </a:rPr>
              <a:t>The Laws of </a:t>
            </a:r>
            <a:r>
              <a:rPr lang="en-US" sz="1000" b="1" dirty="0" smtClean="0">
                <a:solidFill>
                  <a:srgbClr val="FF0000"/>
                </a:solidFill>
              </a:rPr>
              <a:t>Dynamics.</a:t>
            </a:r>
            <a:r>
              <a:rPr lang="ru-RU" altLang="ru-RU" sz="1000" dirty="0" smtClean="0">
                <a:solidFill>
                  <a:srgbClr val="FF0000"/>
                </a:solidFill>
              </a:rPr>
              <a:t> </a:t>
            </a:r>
            <a:r>
              <a:rPr lang="en-US" sz="1000" dirty="0">
                <a:solidFill>
                  <a:srgbClr val="000000"/>
                </a:solidFill>
              </a:rPr>
              <a:t>The study of dynamics is based on </a:t>
            </a:r>
            <a:r>
              <a:rPr lang="en-US" sz="1000" dirty="0" smtClean="0">
                <a:solidFill>
                  <a:srgbClr val="000000"/>
                </a:solidFill>
              </a:rPr>
              <a:t> </a:t>
            </a:r>
            <a:r>
              <a:rPr lang="en-US" sz="1000" dirty="0">
                <a:solidFill>
                  <a:srgbClr val="000000"/>
                </a:solidFill>
              </a:rPr>
              <a:t>laws generalizing the results of a wide range of experiments and observations of the motions of bodies, i.e., laws that have been verified in the long course of human </a:t>
            </a:r>
            <a:r>
              <a:rPr lang="en-US" sz="1000" dirty="0" smtClean="0">
                <a:solidFill>
                  <a:srgbClr val="000000"/>
                </a:solidFill>
              </a:rPr>
              <a:t>history.</a:t>
            </a:r>
            <a:endParaRPr lang="ru-RU" altLang="ru-RU" sz="1000" dirty="0">
              <a:solidFill>
                <a:srgbClr val="000000"/>
              </a:solidFill>
            </a:endParaRPr>
          </a:p>
          <a:p>
            <a:pPr algn="just"/>
            <a:r>
              <a:rPr lang="ru-RU" altLang="ru-RU" sz="1000" b="1" dirty="0">
                <a:solidFill>
                  <a:srgbClr val="FF0000"/>
                </a:solidFill>
                <a:cs typeface="Arial" pitchFamily="34" charset="0"/>
              </a:rPr>
              <a:t>■     </a:t>
            </a:r>
            <a:r>
              <a:rPr lang="en-US" sz="1000" b="1" dirty="0">
                <a:solidFill>
                  <a:srgbClr val="FF0000"/>
                </a:solidFill>
              </a:rPr>
              <a:t>The First Law (the Inertia Law): </a:t>
            </a:r>
            <a:r>
              <a:rPr lang="en-US" sz="1000" b="1" dirty="0">
                <a:solidFill>
                  <a:srgbClr val="CACAFF">
                    <a:lumMod val="25000"/>
                  </a:srgbClr>
                </a:solidFill>
              </a:rPr>
              <a:t>a particle free from any external influences continues in its state of rest, or of uniform rectilinear motion, except in so far as it is compelled to change that state by impressed forces. </a:t>
            </a:r>
            <a:endParaRPr lang="ru-RU" sz="1000" b="1" dirty="0">
              <a:solidFill>
                <a:srgbClr val="CACAFF">
                  <a:lumMod val="25000"/>
                </a:srgbClr>
              </a:solidFill>
            </a:endParaRPr>
          </a:p>
          <a:p>
            <a:pPr algn="just"/>
            <a:r>
              <a:rPr lang="ru-RU" altLang="ru-RU" sz="1000" dirty="0" smtClean="0">
                <a:solidFill>
                  <a:srgbClr val="000000"/>
                </a:solidFill>
              </a:rPr>
              <a:t> </a:t>
            </a:r>
            <a:r>
              <a:rPr lang="en-US" sz="1000" dirty="0">
                <a:solidFill>
                  <a:srgbClr val="000000"/>
                </a:solidFill>
              </a:rPr>
              <a:t>The inertia law states one of the basic properties of matter: that of being always in motion. It establishes the equivalence, for material bodies, of the states of rest and of motion under no forces. </a:t>
            </a:r>
            <a:r>
              <a:rPr lang="en-US" sz="1000" dirty="0" smtClean="0">
                <a:solidFill>
                  <a:srgbClr val="000000"/>
                </a:solidFill>
              </a:rPr>
              <a:t>A </a:t>
            </a:r>
            <a:r>
              <a:rPr lang="en-US" sz="1000" dirty="0">
                <a:solidFill>
                  <a:srgbClr val="000000"/>
                </a:solidFill>
              </a:rPr>
              <a:t>frame of reference for which the inertia law is valid is called an inertial system (or, conventionally, a fixed system). </a:t>
            </a:r>
            <a:r>
              <a:rPr lang="ru-RU" altLang="ru-RU" sz="1000" dirty="0" smtClean="0">
                <a:solidFill>
                  <a:srgbClr val="000000"/>
                </a:solidFill>
              </a:rPr>
              <a:t> </a:t>
            </a:r>
            <a:endParaRPr lang="ru-RU" altLang="ru-RU" sz="1000" dirty="0">
              <a:solidFill>
                <a:srgbClr val="000000"/>
              </a:solidFill>
            </a:endParaRPr>
          </a:p>
        </p:txBody>
      </p:sp>
      <p:sp>
        <p:nvSpPr>
          <p:cNvPr id="236705" name="Text Box 161"/>
          <p:cNvSpPr txBox="1">
            <a:spLocks noChangeArrowheads="1"/>
          </p:cNvSpPr>
          <p:nvPr/>
        </p:nvSpPr>
        <p:spPr bwMode="auto">
          <a:xfrm>
            <a:off x="0" y="5422802"/>
            <a:ext cx="9131300"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ru-RU" altLang="ru-RU" sz="1000" b="1" dirty="0">
                <a:solidFill>
                  <a:srgbClr val="FF0000"/>
                </a:solidFill>
                <a:cs typeface="Arial" pitchFamily="34" charset="0"/>
              </a:rPr>
              <a:t>■     </a:t>
            </a:r>
            <a:r>
              <a:rPr lang="en-US" sz="1000" b="1" dirty="0">
                <a:solidFill>
                  <a:srgbClr val="FF0000"/>
                </a:solidFill>
              </a:rPr>
              <a:t>The Second Law (the Fundamental Law of </a:t>
            </a:r>
            <a:r>
              <a:rPr lang="en-US" sz="1000" b="1" dirty="0" smtClean="0">
                <a:solidFill>
                  <a:srgbClr val="FF0000"/>
                </a:solidFill>
              </a:rPr>
              <a:t>Dynamics).</a:t>
            </a:r>
            <a:r>
              <a:rPr lang="en-US" sz="1000" dirty="0" smtClean="0">
                <a:solidFill>
                  <a:srgbClr val="000000"/>
                </a:solidFill>
              </a:rPr>
              <a:t> </a:t>
            </a:r>
            <a:r>
              <a:rPr lang="en-US" sz="1000" b="1" dirty="0">
                <a:solidFill>
                  <a:srgbClr val="CACAFF">
                    <a:lumMod val="25000"/>
                  </a:srgbClr>
                </a:solidFill>
              </a:rPr>
              <a:t>It states: the product of the mass of a particle and the acceleration imparted to it by a force is proportional to the acting force; the acceleration takes place in the direction of the </a:t>
            </a:r>
            <a:r>
              <a:rPr lang="en-US" sz="1000" b="1" dirty="0" smtClean="0">
                <a:solidFill>
                  <a:srgbClr val="CACAFF">
                    <a:lumMod val="25000"/>
                  </a:srgbClr>
                </a:solidFill>
              </a:rPr>
              <a:t>force                   </a:t>
            </a:r>
          </a:p>
          <a:p>
            <a:endParaRPr lang="ru-RU" sz="1000" b="1" dirty="0">
              <a:solidFill>
                <a:srgbClr val="CACAFF">
                  <a:lumMod val="25000"/>
                </a:srgbClr>
              </a:solidFill>
            </a:endParaRPr>
          </a:p>
          <a:p>
            <a:r>
              <a:rPr lang="ru-RU" altLang="ru-RU" sz="1000" dirty="0" smtClean="0">
                <a:solidFill>
                  <a:srgbClr val="000000"/>
                </a:solidFill>
              </a:rPr>
              <a:t> </a:t>
            </a:r>
            <a:endParaRPr lang="ru-RU" altLang="ru-RU" sz="1000" dirty="0">
              <a:solidFill>
                <a:srgbClr val="000000"/>
              </a:solidFill>
            </a:endParaRPr>
          </a:p>
          <a:p>
            <a:endParaRPr lang="ru-RU" altLang="ru-RU" sz="1000" dirty="0">
              <a:solidFill>
                <a:srgbClr val="000000"/>
              </a:solidFill>
            </a:endParaRPr>
          </a:p>
        </p:txBody>
      </p:sp>
      <p:graphicFrame>
        <p:nvGraphicFramePr>
          <p:cNvPr id="236707" name="Object 163"/>
          <p:cNvGraphicFramePr>
            <a:graphicFrameLocks noChangeAspect="1"/>
          </p:cNvGraphicFramePr>
          <p:nvPr>
            <p:extLst>
              <p:ext uri="{D42A27DB-BD31-4B8C-83A1-F6EECF244321}">
                <p14:modId xmlns:p14="http://schemas.microsoft.com/office/powerpoint/2010/main" val="3268802633"/>
              </p:ext>
            </p:extLst>
          </p:nvPr>
        </p:nvGraphicFramePr>
        <p:xfrm>
          <a:off x="6094413" y="5649913"/>
          <a:ext cx="533400" cy="203200"/>
        </p:xfrm>
        <a:graphic>
          <a:graphicData uri="http://schemas.openxmlformats.org/presentationml/2006/ole">
            <mc:AlternateContent xmlns:mc="http://schemas.openxmlformats.org/markup-compatibility/2006">
              <mc:Choice xmlns:v="urn:schemas-microsoft-com:vml" Requires="v">
                <p:oleObj spid="_x0000_s1283252" name="Equation" r:id="rId4" imgW="533160" imgH="203040" progId="Equation.DSMT4">
                  <p:embed/>
                </p:oleObj>
              </mc:Choice>
              <mc:Fallback>
                <p:oleObj name="Equation" r:id="rId4" imgW="533160" imgH="203040" progId="Equation.DSMT4">
                  <p:embed/>
                  <p:pic>
                    <p:nvPicPr>
                      <p:cNvPr id="0" name=""/>
                      <p:cNvPicPr>
                        <a:picLocks noChangeAspect="1" noChangeArrowheads="1"/>
                      </p:cNvPicPr>
                      <p:nvPr/>
                    </p:nvPicPr>
                    <p:blipFill>
                      <a:blip r:embed="rId5"/>
                      <a:srcRect/>
                      <a:stretch>
                        <a:fillRect/>
                      </a:stretch>
                    </p:blipFill>
                    <p:spPr bwMode="auto">
                      <a:xfrm>
                        <a:off x="6094413" y="5649913"/>
                        <a:ext cx="533400" cy="2032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236708" name="Text Box 164"/>
              <p:cNvSpPr txBox="1">
                <a:spLocks noChangeArrowheads="1"/>
              </p:cNvSpPr>
              <p:nvPr/>
            </p:nvSpPr>
            <p:spPr bwMode="auto">
              <a:xfrm>
                <a:off x="326231" y="5853688"/>
                <a:ext cx="7910513" cy="816506"/>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sz="1000" dirty="0" smtClean="0">
                    <a:solidFill>
                      <a:srgbClr val="000000"/>
                    </a:solidFill>
                  </a:rPr>
                  <a:t>The </a:t>
                </a:r>
                <a:r>
                  <a:rPr lang="en-US" sz="1000" dirty="0">
                    <a:solidFill>
                      <a:srgbClr val="000000"/>
                    </a:solidFill>
                  </a:rPr>
                  <a:t>mass of a body is equal to its weight divided by the acceleration of gravity </a:t>
                </a:r>
                <a:endParaRPr lang="en-US" altLang="ru-RU" sz="1000" dirty="0" smtClean="0">
                  <a:solidFill>
                    <a:srgbClr val="000000"/>
                  </a:solidFill>
                </a:endParaRPr>
              </a:p>
              <a:p>
                <a:endParaRPr lang="ru-RU" altLang="ru-RU" sz="1000" dirty="0" smtClean="0">
                  <a:solidFill>
                    <a:srgbClr val="000000"/>
                  </a:solidFill>
                </a:endParaRPr>
              </a:p>
              <a:p>
                <a:pPr algn="just"/>
                <a:r>
                  <a:rPr lang="en-US" sz="1000" dirty="0" smtClean="0">
                    <a:solidFill>
                      <a:srgbClr val="000000"/>
                    </a:solidFill>
                  </a:rPr>
                  <a:t>In </a:t>
                </a:r>
                <a:r>
                  <a:rPr lang="en-US" sz="1000" dirty="0">
                    <a:solidFill>
                      <a:srgbClr val="000000"/>
                    </a:solidFill>
                  </a:rPr>
                  <a:t>S.I. </a:t>
                </a:r>
                <a:r>
                  <a:rPr lang="en-US" sz="1000" dirty="0" smtClean="0">
                    <a:solidFill>
                      <a:srgbClr val="000000"/>
                    </a:solidFill>
                  </a:rPr>
                  <a:t>of </a:t>
                </a:r>
                <a:r>
                  <a:rPr lang="en-US" sz="1000" dirty="0">
                    <a:solidFill>
                      <a:srgbClr val="000000"/>
                    </a:solidFill>
                  </a:rPr>
                  <a:t>units, the unit </a:t>
                </a:r>
                <a:r>
                  <a:rPr lang="en-US" sz="1000" dirty="0" smtClean="0">
                    <a:solidFill>
                      <a:srgbClr val="000000"/>
                    </a:solidFill>
                  </a:rPr>
                  <a:t>of a </a:t>
                </a:r>
                <a:r>
                  <a:rPr lang="en-US" sz="1000" dirty="0">
                    <a:solidFill>
                      <a:srgbClr val="000000"/>
                    </a:solidFill>
                  </a:rPr>
                  <a:t>force is called newton (briefly written as </a:t>
                </a:r>
                <a:r>
                  <a:rPr lang="en-US" sz="1100" i="1" dirty="0">
                    <a:solidFill>
                      <a:srgbClr val="000000"/>
                    </a:solidFill>
                    <a:latin typeface="Times New Roman" pitchFamily="18" charset="0"/>
                    <a:cs typeface="Times New Roman" pitchFamily="18" charset="0"/>
                  </a:rPr>
                  <a:t>N</a:t>
                </a:r>
                <a:r>
                  <a:rPr lang="en-US" sz="1000" dirty="0">
                    <a:solidFill>
                      <a:srgbClr val="000000"/>
                    </a:solidFill>
                  </a:rPr>
                  <a:t>). </a:t>
                </a:r>
                <a:r>
                  <a:rPr lang="en-US" sz="1000" dirty="0" smtClean="0">
                    <a:solidFill>
                      <a:srgbClr val="000000"/>
                    </a:solidFill>
                  </a:rPr>
                  <a:t>It may </a:t>
                </a:r>
                <a:r>
                  <a:rPr lang="en-US" sz="1000" dirty="0">
                    <a:solidFill>
                      <a:srgbClr val="000000"/>
                    </a:solidFill>
                  </a:rPr>
                  <a:t>be defined as the force while acting upon a mass of one </a:t>
                </a:r>
                <a:r>
                  <a:rPr lang="en-US" sz="1000" i="1" dirty="0">
                    <a:solidFill>
                      <a:srgbClr val="000000"/>
                    </a:solidFill>
                  </a:rPr>
                  <a:t>kg</a:t>
                </a:r>
                <a:r>
                  <a:rPr lang="en-US" sz="1000" dirty="0">
                    <a:solidFill>
                      <a:srgbClr val="000000"/>
                    </a:solidFill>
                  </a:rPr>
                  <a:t> produces an acceleration </a:t>
                </a:r>
                <a:r>
                  <a:rPr lang="en-US" sz="1000" dirty="0" smtClean="0">
                    <a:solidFill>
                      <a:srgbClr val="000000"/>
                    </a:solidFill>
                  </a:rPr>
                  <a:t>of 1 </a:t>
                </a:r>
                <a14:m>
                  <m:oMath xmlns:m="http://schemas.openxmlformats.org/officeDocument/2006/math">
                    <m:f>
                      <m:fPr>
                        <m:ctrlPr>
                          <a:rPr lang="en-US" sz="1200" b="0" i="1" smtClean="0">
                            <a:solidFill>
                              <a:srgbClr val="000000"/>
                            </a:solidFill>
                            <a:latin typeface="Cambria Math"/>
                          </a:rPr>
                        </m:ctrlPr>
                      </m:fPr>
                      <m:num>
                        <m:r>
                          <a:rPr lang="en-US" sz="1200" b="0" i="1" smtClean="0">
                            <a:solidFill>
                              <a:srgbClr val="000000"/>
                            </a:solidFill>
                            <a:latin typeface="Cambria Math"/>
                          </a:rPr>
                          <m:t>𝑚</m:t>
                        </m:r>
                      </m:num>
                      <m:den>
                        <m:sSup>
                          <m:sSupPr>
                            <m:ctrlPr>
                              <a:rPr lang="en-US" sz="1200" b="0" i="1" smtClean="0">
                                <a:solidFill>
                                  <a:srgbClr val="000000"/>
                                </a:solidFill>
                                <a:latin typeface="Cambria Math"/>
                              </a:rPr>
                            </m:ctrlPr>
                          </m:sSupPr>
                          <m:e>
                            <m:r>
                              <a:rPr lang="en-US" sz="1200" b="0" i="1" smtClean="0">
                                <a:solidFill>
                                  <a:srgbClr val="000000"/>
                                </a:solidFill>
                                <a:latin typeface="Cambria Math"/>
                              </a:rPr>
                              <m:t>𝑠𝑒𝑐</m:t>
                            </m:r>
                          </m:e>
                          <m:sup>
                            <m:r>
                              <a:rPr lang="en-US" sz="1200" b="0" i="1" smtClean="0">
                                <a:solidFill>
                                  <a:srgbClr val="000000"/>
                                </a:solidFill>
                                <a:latin typeface="Cambria Math"/>
                              </a:rPr>
                              <m:t>2</m:t>
                            </m:r>
                          </m:sup>
                        </m:sSup>
                      </m:den>
                    </m:f>
                    <m:r>
                      <a:rPr lang="en-US" sz="1200" b="0" i="1" smtClean="0">
                        <a:solidFill>
                          <a:srgbClr val="000000"/>
                        </a:solidFill>
                        <a:latin typeface="Cambria Math"/>
                      </a:rPr>
                      <m:t> </m:t>
                    </m:r>
                  </m:oMath>
                </a14:m>
                <a:r>
                  <a:rPr lang="en-US" sz="1000" dirty="0" smtClean="0">
                    <a:solidFill>
                      <a:srgbClr val="000000"/>
                    </a:solidFill>
                  </a:rPr>
                  <a:t>in </a:t>
                </a:r>
                <a:r>
                  <a:rPr lang="en-US" sz="1000" dirty="0">
                    <a:solidFill>
                      <a:srgbClr val="000000"/>
                    </a:solidFill>
                  </a:rPr>
                  <a:t>the direction of which it acts. </a:t>
                </a:r>
                <a:endParaRPr lang="ru-RU" altLang="ru-RU" sz="1000" dirty="0">
                  <a:solidFill>
                    <a:srgbClr val="000000"/>
                  </a:solidFill>
                </a:endParaRPr>
              </a:p>
            </p:txBody>
          </p:sp>
        </mc:Choice>
        <mc:Fallback xmlns="">
          <p:sp>
            <p:nvSpPr>
              <p:cNvPr id="236708" name="Text Box 164"/>
              <p:cNvSpPr txBox="1">
                <a:spLocks noRot="1" noChangeAspect="1" noMove="1" noResize="1" noEditPoints="1" noAdjustHandles="1" noChangeArrowheads="1" noChangeShapeType="1" noTextEdit="1"/>
              </p:cNvSpPr>
              <p:nvPr/>
            </p:nvSpPr>
            <p:spPr bwMode="auto">
              <a:xfrm>
                <a:off x="326231" y="5853688"/>
                <a:ext cx="7910513" cy="816506"/>
              </a:xfrm>
              <a:prstGeom prst="rect">
                <a:avLst/>
              </a:prstGeom>
              <a:blipFill rotWithShape="1">
                <a:blip r:embed="rId6"/>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236728" name="Object 184"/>
          <p:cNvGraphicFramePr>
            <a:graphicFrameLocks noChangeAspect="1"/>
          </p:cNvGraphicFramePr>
          <p:nvPr>
            <p:extLst>
              <p:ext uri="{D42A27DB-BD31-4B8C-83A1-F6EECF244321}">
                <p14:modId xmlns:p14="http://schemas.microsoft.com/office/powerpoint/2010/main" val="1145753436"/>
              </p:ext>
            </p:extLst>
          </p:nvPr>
        </p:nvGraphicFramePr>
        <p:xfrm>
          <a:off x="4873625" y="5788532"/>
          <a:ext cx="495300" cy="419100"/>
        </p:xfrm>
        <a:graphic>
          <a:graphicData uri="http://schemas.openxmlformats.org/presentationml/2006/ole">
            <mc:AlternateContent xmlns:mc="http://schemas.openxmlformats.org/markup-compatibility/2006">
              <mc:Choice xmlns:v="urn:schemas-microsoft-com:vml" Requires="v">
                <p:oleObj spid="_x0000_s1283253" name="Формула" r:id="rId7" imgW="495000" imgH="419040" progId="Equation.3">
                  <p:embed/>
                </p:oleObj>
              </mc:Choice>
              <mc:Fallback>
                <p:oleObj name="Формула" r:id="rId7" imgW="495000" imgH="419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873625" y="5788532"/>
                        <a:ext cx="495300" cy="419100"/>
                      </a:xfrm>
                      <a:prstGeom prst="rect">
                        <a:avLst/>
                      </a:prstGeom>
                      <a:noFill/>
                      <a:ln>
                        <a:noFill/>
                      </a:ln>
                      <a:effectLst/>
                      <a:extLst/>
                    </p:spPr>
                  </p:pic>
                </p:oleObj>
              </mc:Fallback>
            </mc:AlternateContent>
          </a:graphicData>
        </a:graphic>
      </p:graphicFrame>
      <p:sp>
        <p:nvSpPr>
          <p:cNvPr id="236730" name="Text Box 186"/>
          <p:cNvSpPr txBox="1">
            <a:spLocks noChangeArrowheads="1"/>
          </p:cNvSpPr>
          <p:nvPr/>
        </p:nvSpPr>
        <p:spPr bwMode="auto">
          <a:xfrm>
            <a:off x="94475" y="2507733"/>
            <a:ext cx="8970726"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ru-RU" altLang="ru-RU" b="1" dirty="0">
                <a:solidFill>
                  <a:srgbClr val="000000"/>
                </a:solidFill>
              </a:rPr>
              <a:t> </a:t>
            </a:r>
            <a:r>
              <a:rPr lang="ru-RU" altLang="ru-RU" sz="1000" b="1" dirty="0">
                <a:solidFill>
                  <a:srgbClr val="FF0000"/>
                </a:solidFill>
                <a:cs typeface="Arial" pitchFamily="34" charset="0"/>
              </a:rPr>
              <a:t>■</a:t>
            </a:r>
            <a:r>
              <a:rPr lang="en-US" altLang="ru-RU" sz="1000" b="1" dirty="0">
                <a:solidFill>
                  <a:srgbClr val="FF0000"/>
                </a:solidFill>
                <a:cs typeface="Arial" pitchFamily="34" charset="0"/>
              </a:rPr>
              <a:t> </a:t>
            </a:r>
            <a:r>
              <a:rPr lang="en-US" sz="1000" b="1" dirty="0">
                <a:solidFill>
                  <a:srgbClr val="FF0000"/>
                </a:solidFill>
              </a:rPr>
              <a:t>A mechanical system </a:t>
            </a:r>
            <a:r>
              <a:rPr lang="en-US" sz="1000" b="1" dirty="0">
                <a:solidFill>
                  <a:srgbClr val="CACAFF">
                    <a:lumMod val="25000"/>
                  </a:srgbClr>
                </a:solidFill>
              </a:rPr>
              <a:t>is defined as such a collection of material points (particles) or bodies in which the position or motion of each particle </a:t>
            </a:r>
            <a:r>
              <a:rPr lang="en-US" sz="1000" b="1" dirty="0" smtClean="0">
                <a:solidFill>
                  <a:srgbClr val="CACAFF">
                    <a:lumMod val="25000"/>
                  </a:srgbClr>
                </a:solidFill>
              </a:rPr>
              <a:t>or</a:t>
            </a:r>
          </a:p>
          <a:p>
            <a:pPr algn="just"/>
            <a:r>
              <a:rPr lang="en-US" sz="1000" b="1" dirty="0" smtClean="0">
                <a:solidFill>
                  <a:srgbClr val="CACAFF">
                    <a:lumMod val="25000"/>
                  </a:srgbClr>
                </a:solidFill>
              </a:rPr>
              <a:t> </a:t>
            </a:r>
            <a:r>
              <a:rPr lang="en-US" sz="1000" b="1" dirty="0">
                <a:solidFill>
                  <a:srgbClr val="CACAFF">
                    <a:lumMod val="25000"/>
                  </a:srgbClr>
                </a:solidFill>
              </a:rPr>
              <a:t>body </a:t>
            </a:r>
            <a:r>
              <a:rPr lang="en-US" sz="1000" b="1" dirty="0" smtClean="0">
                <a:solidFill>
                  <a:srgbClr val="CACAFF">
                    <a:lumMod val="25000"/>
                  </a:srgbClr>
                </a:solidFill>
              </a:rPr>
              <a:t>of </a:t>
            </a:r>
            <a:r>
              <a:rPr lang="en-US" sz="1000" b="1" dirty="0">
                <a:solidFill>
                  <a:srgbClr val="CACAFF">
                    <a:lumMod val="25000"/>
                  </a:srgbClr>
                </a:solidFill>
              </a:rPr>
              <a:t>the system depends on the position and motion of all the other particles or bodies. We shall thus regard a material body as a </a:t>
            </a:r>
            <a:r>
              <a:rPr lang="en-US" sz="1000" b="1" dirty="0" smtClean="0">
                <a:solidFill>
                  <a:srgbClr val="CACAFF">
                    <a:lumMod val="25000"/>
                  </a:srgbClr>
                </a:solidFill>
              </a:rPr>
              <a:t>system</a:t>
            </a:r>
          </a:p>
          <a:p>
            <a:pPr algn="just"/>
            <a:r>
              <a:rPr lang="en-US" sz="1000" b="1" dirty="0" smtClean="0">
                <a:solidFill>
                  <a:srgbClr val="CACAFF">
                    <a:lumMod val="25000"/>
                  </a:srgbClr>
                </a:solidFill>
              </a:rPr>
              <a:t> </a:t>
            </a:r>
            <a:r>
              <a:rPr lang="en-US" sz="1000" b="1" dirty="0">
                <a:solidFill>
                  <a:srgbClr val="CACAFF">
                    <a:lumMod val="25000"/>
                  </a:srgbClr>
                </a:solidFill>
              </a:rPr>
              <a:t>of </a:t>
            </a:r>
            <a:r>
              <a:rPr lang="en-US" sz="1000" b="1" dirty="0" smtClean="0">
                <a:solidFill>
                  <a:srgbClr val="CACAFF">
                    <a:lumMod val="25000"/>
                  </a:srgbClr>
                </a:solidFill>
              </a:rPr>
              <a:t>its </a:t>
            </a:r>
            <a:r>
              <a:rPr lang="en-US" sz="1000" b="1" dirty="0">
                <a:solidFill>
                  <a:srgbClr val="CACAFF">
                    <a:lumMod val="25000"/>
                  </a:srgbClr>
                </a:solidFill>
              </a:rPr>
              <a:t>particles.</a:t>
            </a:r>
            <a:endParaRPr lang="ru-RU" sz="1000" b="1" dirty="0">
              <a:solidFill>
                <a:srgbClr val="CACAFF">
                  <a:lumMod val="25000"/>
                </a:srgbClr>
              </a:solidFill>
            </a:endParaRPr>
          </a:p>
          <a:p>
            <a:r>
              <a:rPr lang="en-US" altLang="ru-RU" sz="1000" b="1" dirty="0" smtClean="0">
                <a:solidFill>
                  <a:srgbClr val="CACAFF">
                    <a:lumMod val="25000"/>
                  </a:srgbClr>
                </a:solidFill>
                <a:cs typeface="Arial" pitchFamily="34" charset="0"/>
              </a:rPr>
              <a:t> </a:t>
            </a:r>
            <a:endParaRPr lang="ru-RU" altLang="ru-RU" sz="1000" b="1" dirty="0">
              <a:solidFill>
                <a:srgbClr val="CACAFF">
                  <a:lumMod val="25000"/>
                </a:srgbClr>
              </a:solidFill>
            </a:endParaRPr>
          </a:p>
        </p:txBody>
      </p:sp>
      <p:sp>
        <p:nvSpPr>
          <p:cNvPr id="236732" name="AutoShape 188">
            <a:hlinkClick r:id="rId9"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236733" name="AutoShape 189">
            <a:hlinkClick r:id="" action="ppaction://hlinkshowjump?jump=nextslide" highlightClick="1"/>
          </p:cNvPr>
          <p:cNvSpPr>
            <a:spLocks noChangeArrowheads="1"/>
          </p:cNvSpPr>
          <p:nvPr/>
        </p:nvSpPr>
        <p:spPr bwMode="auto">
          <a:xfrm>
            <a:off x="2486025" y="5524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236734" name="Oval 190"/>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a:solidFill>
                  <a:srgbClr val="00007D"/>
                </a:solidFill>
              </a:rPr>
              <a:t>1</a:t>
            </a:r>
          </a:p>
        </p:txBody>
      </p:sp>
      <p:pic>
        <p:nvPicPr>
          <p:cNvPr id="24" name="Picture 15" descr="Z:\Символ НГУ_4.JPG"/>
          <p:cNvPicPr>
            <a:picLocks noChangeAspect="1" noChangeArrowheads="1"/>
          </p:cNvPicPr>
          <p:nvPr/>
        </p:nvPicPr>
        <p:blipFill>
          <a:blip r:embed="rId10" cstate="print">
            <a:extLst>
              <a:ext uri="{BEBA8EAE-BF5A-486C-A8C5-ECC9F3942E4B}">
                <a14:imgProps xmlns:a14="http://schemas.microsoft.com/office/drawing/2010/main">
                  <a14:imgLayer r:embed="rId11">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12126" y="47175"/>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10383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702"/>
                                        </p:tgtEl>
                                        <p:attrNameLst>
                                          <p:attrName>style.visibility</p:attrName>
                                        </p:attrNameLst>
                                      </p:cBhvr>
                                      <p:to>
                                        <p:strVal val="visible"/>
                                      </p:to>
                                    </p:set>
                                    <p:anim calcmode="lin" valueType="num">
                                      <p:cBhvr additive="base">
                                        <p:cTn id="7" dur="500" fill="hold"/>
                                        <p:tgtEl>
                                          <p:spTgt spid="236702"/>
                                        </p:tgtEl>
                                        <p:attrNameLst>
                                          <p:attrName>ppt_x</p:attrName>
                                        </p:attrNameLst>
                                      </p:cBhvr>
                                      <p:tavLst>
                                        <p:tav tm="0">
                                          <p:val>
                                            <p:strVal val="#ppt_x"/>
                                          </p:val>
                                        </p:tav>
                                        <p:tav tm="100000">
                                          <p:val>
                                            <p:strVal val="#ppt_x"/>
                                          </p:val>
                                        </p:tav>
                                      </p:tavLst>
                                    </p:anim>
                                    <p:anim calcmode="lin" valueType="num">
                                      <p:cBhvr additive="base">
                                        <p:cTn id="8" dur="500" fill="hold"/>
                                        <p:tgtEl>
                                          <p:spTgt spid="23670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6730"/>
                                        </p:tgtEl>
                                        <p:attrNameLst>
                                          <p:attrName>style.visibility</p:attrName>
                                        </p:attrNameLst>
                                      </p:cBhvr>
                                      <p:to>
                                        <p:strVal val="visible"/>
                                      </p:to>
                                    </p:set>
                                    <p:anim calcmode="lin" valueType="num">
                                      <p:cBhvr additive="base">
                                        <p:cTn id="13" dur="500" fill="hold"/>
                                        <p:tgtEl>
                                          <p:spTgt spid="236730"/>
                                        </p:tgtEl>
                                        <p:attrNameLst>
                                          <p:attrName>ppt_x</p:attrName>
                                        </p:attrNameLst>
                                      </p:cBhvr>
                                      <p:tavLst>
                                        <p:tav tm="0">
                                          <p:val>
                                            <p:strVal val="#ppt_x"/>
                                          </p:val>
                                        </p:tav>
                                        <p:tav tm="100000">
                                          <p:val>
                                            <p:strVal val="#ppt_x"/>
                                          </p:val>
                                        </p:tav>
                                      </p:tavLst>
                                    </p:anim>
                                    <p:anim calcmode="lin" valueType="num">
                                      <p:cBhvr additive="base">
                                        <p:cTn id="14" dur="500" fill="hold"/>
                                        <p:tgtEl>
                                          <p:spTgt spid="236730"/>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6703"/>
                                        </p:tgtEl>
                                        <p:attrNameLst>
                                          <p:attrName>style.visibility</p:attrName>
                                        </p:attrNameLst>
                                      </p:cBhvr>
                                      <p:to>
                                        <p:strVal val="visible"/>
                                      </p:to>
                                    </p:set>
                                    <p:anim calcmode="lin" valueType="num">
                                      <p:cBhvr additive="base">
                                        <p:cTn id="19" dur="500" fill="hold"/>
                                        <p:tgtEl>
                                          <p:spTgt spid="236703"/>
                                        </p:tgtEl>
                                        <p:attrNameLst>
                                          <p:attrName>ppt_x</p:attrName>
                                        </p:attrNameLst>
                                      </p:cBhvr>
                                      <p:tavLst>
                                        <p:tav tm="0">
                                          <p:val>
                                            <p:strVal val="#ppt_x"/>
                                          </p:val>
                                        </p:tav>
                                        <p:tav tm="100000">
                                          <p:val>
                                            <p:strVal val="#ppt_x"/>
                                          </p:val>
                                        </p:tav>
                                      </p:tavLst>
                                    </p:anim>
                                    <p:anim calcmode="lin" valueType="num">
                                      <p:cBhvr additive="base">
                                        <p:cTn id="20" dur="500" fill="hold"/>
                                        <p:tgtEl>
                                          <p:spTgt spid="236703"/>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236704"/>
                                        </p:tgtEl>
                                        <p:attrNameLst>
                                          <p:attrName>style.visibility</p:attrName>
                                        </p:attrNameLst>
                                      </p:cBhvr>
                                      <p:to>
                                        <p:strVal val="visible"/>
                                      </p:to>
                                    </p:set>
                                    <p:anim calcmode="lin" valueType="num">
                                      <p:cBhvr additive="base">
                                        <p:cTn id="25" dur="500" fill="hold"/>
                                        <p:tgtEl>
                                          <p:spTgt spid="236704"/>
                                        </p:tgtEl>
                                        <p:attrNameLst>
                                          <p:attrName>ppt_x</p:attrName>
                                        </p:attrNameLst>
                                      </p:cBhvr>
                                      <p:tavLst>
                                        <p:tav tm="0">
                                          <p:val>
                                            <p:strVal val="#ppt_x"/>
                                          </p:val>
                                        </p:tav>
                                        <p:tav tm="100000">
                                          <p:val>
                                            <p:strVal val="#ppt_x"/>
                                          </p:val>
                                        </p:tav>
                                      </p:tavLst>
                                    </p:anim>
                                    <p:anim calcmode="lin" valueType="num">
                                      <p:cBhvr additive="base">
                                        <p:cTn id="26" dur="500" fill="hold"/>
                                        <p:tgtEl>
                                          <p:spTgt spid="236704"/>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36705"/>
                                        </p:tgtEl>
                                        <p:attrNameLst>
                                          <p:attrName>style.visibility</p:attrName>
                                        </p:attrNameLst>
                                      </p:cBhvr>
                                      <p:to>
                                        <p:strVal val="visible"/>
                                      </p:to>
                                    </p:set>
                                    <p:anim calcmode="lin" valueType="num">
                                      <p:cBhvr additive="base">
                                        <p:cTn id="31" dur="500" fill="hold"/>
                                        <p:tgtEl>
                                          <p:spTgt spid="236705"/>
                                        </p:tgtEl>
                                        <p:attrNameLst>
                                          <p:attrName>ppt_x</p:attrName>
                                        </p:attrNameLst>
                                      </p:cBhvr>
                                      <p:tavLst>
                                        <p:tav tm="0">
                                          <p:val>
                                            <p:strVal val="#ppt_x"/>
                                          </p:val>
                                        </p:tav>
                                        <p:tav tm="100000">
                                          <p:val>
                                            <p:strVal val="#ppt_x"/>
                                          </p:val>
                                        </p:tav>
                                      </p:tavLst>
                                    </p:anim>
                                    <p:anim calcmode="lin" valueType="num">
                                      <p:cBhvr additive="base">
                                        <p:cTn id="32" dur="500" fill="hold"/>
                                        <p:tgtEl>
                                          <p:spTgt spid="236705"/>
                                        </p:tgtEl>
                                        <p:attrNameLst>
                                          <p:attrName>ppt_y</p:attrName>
                                        </p:attrNameLst>
                                      </p:cBhvr>
                                      <p:tavLst>
                                        <p:tav tm="0">
                                          <p:val>
                                            <p:strVal val="1+#ppt_h/2"/>
                                          </p:val>
                                        </p:tav>
                                        <p:tav tm="100000">
                                          <p:val>
                                            <p:strVal val="#ppt_y"/>
                                          </p:val>
                                        </p:tav>
                                      </p:tavLst>
                                    </p:anim>
                                  </p:childTnLst>
                                </p:cTn>
                              </p:par>
                            </p:childTnLst>
                          </p:cTn>
                        </p:par>
                        <p:par>
                          <p:cTn id="33" fill="hold" nodeType="afterGroup">
                            <p:stCondLst>
                              <p:cond delay="500"/>
                            </p:stCondLst>
                            <p:childTnLst>
                              <p:par>
                                <p:cTn id="34" presetID="1" presetClass="entr" presetSubtype="0" fill="hold" nodeType="afterEffect">
                                  <p:stCondLst>
                                    <p:cond delay="0"/>
                                  </p:stCondLst>
                                  <p:childTnLst>
                                    <p:set>
                                      <p:cBhvr>
                                        <p:cTn id="35" dur="1" fill="hold">
                                          <p:stCondLst>
                                            <p:cond delay="0"/>
                                          </p:stCondLst>
                                        </p:cTn>
                                        <p:tgtEl>
                                          <p:spTgt spid="236707"/>
                                        </p:tgtEl>
                                        <p:attrNameLst>
                                          <p:attrName>style.visibility</p:attrName>
                                        </p:attrNameLst>
                                      </p:cBhvr>
                                      <p:to>
                                        <p:strVal val="visible"/>
                                      </p:to>
                                    </p:set>
                                  </p:childTnLst>
                                </p:cTn>
                              </p:par>
                            </p:childTnLst>
                          </p:cTn>
                        </p:par>
                        <p:par>
                          <p:cTn id="36" fill="hold" nodeType="afterGroup">
                            <p:stCondLst>
                              <p:cond delay="500"/>
                            </p:stCondLst>
                            <p:childTnLst>
                              <p:par>
                                <p:cTn id="37" presetID="1" presetClass="entr" presetSubtype="0" fill="hold" nodeType="afterEffect">
                                  <p:stCondLst>
                                    <p:cond delay="0"/>
                                  </p:stCondLst>
                                  <p:childTnLst>
                                    <p:set>
                                      <p:cBhvr>
                                        <p:cTn id="38" dur="1" fill="hold">
                                          <p:stCondLst>
                                            <p:cond delay="0"/>
                                          </p:stCondLst>
                                        </p:cTn>
                                        <p:tgtEl>
                                          <p:spTgt spid="23672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3670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702" grpId="0"/>
      <p:bldP spid="236703" grpId="0"/>
      <p:bldP spid="236704" grpId="0"/>
      <p:bldP spid="236705" grpId="0"/>
      <p:bldP spid="236708" grpId="0"/>
      <p:bldP spid="23673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9"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dirty="0">
              <a:solidFill>
                <a:srgbClr val="000000"/>
              </a:solidFill>
              <a:latin typeface="Arial" charset="0"/>
            </a:endParaRPr>
          </a:p>
        </p:txBody>
      </p:sp>
      <p:pic>
        <p:nvPicPr>
          <p:cNvPr id="3081" name="Picture 15" descr="Z:\Символ НГУ_4.JPG"/>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791450" y="152399"/>
            <a:ext cx="1265238" cy="1116013"/>
          </a:xfrm>
          <a:prstGeom prst="rect">
            <a:avLst/>
          </a:prstGeom>
          <a:solidFill>
            <a:srgbClr val="FF0000"/>
          </a:solidFill>
          <a:ln>
            <a:noFill/>
          </a:ln>
          <a:extLst/>
        </p:spPr>
      </p:pic>
      <p:sp>
        <p:nvSpPr>
          <p:cNvPr id="2" name="Заголовок 1"/>
          <p:cNvSpPr>
            <a:spLocks noGrp="1"/>
          </p:cNvSpPr>
          <p:nvPr>
            <p:ph type="ctrTitle"/>
          </p:nvPr>
        </p:nvSpPr>
        <p:spPr>
          <a:xfrm>
            <a:off x="374650" y="428018"/>
            <a:ext cx="8078821" cy="6140142"/>
          </a:xfrm>
        </p:spPr>
        <p:txBody>
          <a:bodyPr>
            <a:normAutofit fontScale="90000"/>
          </a:bodyPr>
          <a:lstStyle/>
          <a:p>
            <a:pPr lvl="0" algn="l">
              <a:spcBef>
                <a:spcPct val="20000"/>
              </a:spcBef>
            </a:pPr>
            <a:r>
              <a:rPr lang="en-US" sz="1300" b="1" dirty="0" smtClean="0">
                <a:solidFill>
                  <a:prstClr val="black"/>
                </a:solidFill>
                <a:latin typeface="Arial" panose="020B0604020202020204" pitchFamily="34" charset="0"/>
                <a:ea typeface="+mn-ea"/>
                <a:cs typeface="Arial" panose="020B0604020202020204" pitchFamily="34" charset="0"/>
              </a:rPr>
              <a:t/>
            </a:r>
            <a:br>
              <a:rPr lang="en-US" sz="1300" b="1" dirty="0" smtClean="0">
                <a:solidFill>
                  <a:prstClr val="black"/>
                </a:solidFill>
                <a:latin typeface="Arial" panose="020B0604020202020204" pitchFamily="34" charset="0"/>
                <a:ea typeface="+mn-ea"/>
                <a:cs typeface="Arial" panose="020B0604020202020204" pitchFamily="34" charset="0"/>
              </a:rPr>
            </a:br>
            <a:r>
              <a:rPr lang="en-US" sz="1300" b="1" dirty="0" smtClean="0">
                <a:solidFill>
                  <a:prstClr val="black"/>
                </a:solidFill>
                <a:latin typeface="Arial" panose="020B0604020202020204" pitchFamily="34" charset="0"/>
                <a:ea typeface="+mn-ea"/>
                <a:cs typeface="Arial" panose="020B0604020202020204" pitchFamily="34" charset="0"/>
              </a:rPr>
              <a:t>Study-unit Aims:</a:t>
            </a:r>
            <a:br>
              <a:rPr lang="en-US" sz="1300" b="1" dirty="0" smtClean="0">
                <a:solidFill>
                  <a:prstClr val="black"/>
                </a:solidFill>
                <a:latin typeface="Arial" panose="020B0604020202020204" pitchFamily="34" charset="0"/>
                <a:ea typeface="+mn-ea"/>
                <a:cs typeface="Arial" panose="020B0604020202020204" pitchFamily="34" charset="0"/>
              </a:rPr>
            </a:br>
            <a:r>
              <a:rPr lang="ru-RU" sz="1300" b="1" dirty="0" smtClean="0">
                <a:solidFill>
                  <a:prstClr val="black"/>
                </a:solidFill>
                <a:latin typeface="Arial" panose="020B0604020202020204" pitchFamily="34" charset="0"/>
                <a:ea typeface="+mn-ea"/>
                <a:cs typeface="Arial" panose="020B0604020202020204" pitchFamily="34" charset="0"/>
              </a:rPr>
              <a:t/>
            </a:r>
            <a:br>
              <a:rPr lang="ru-RU" sz="1300" b="1" dirty="0" smtClean="0">
                <a:solidFill>
                  <a:prstClr val="black"/>
                </a:solidFill>
                <a:latin typeface="Arial" panose="020B0604020202020204" pitchFamily="34" charset="0"/>
                <a:ea typeface="+mn-ea"/>
                <a:cs typeface="Arial" panose="020B0604020202020204" pitchFamily="34" charset="0"/>
              </a:rPr>
            </a:br>
            <a:r>
              <a:rPr lang="en-US" sz="1300" b="1" dirty="0" smtClean="0">
                <a:solidFill>
                  <a:prstClr val="black"/>
                </a:solidFill>
                <a:latin typeface="Arial" panose="020B0604020202020204" pitchFamily="34" charset="0"/>
                <a:ea typeface="+mn-ea"/>
                <a:cs typeface="Arial" panose="020B0604020202020204" pitchFamily="34" charset="0"/>
              </a:rPr>
              <a:t>The </a:t>
            </a:r>
            <a:r>
              <a:rPr lang="en-US" sz="1300" b="1" dirty="0">
                <a:solidFill>
                  <a:prstClr val="black"/>
                </a:solidFill>
                <a:latin typeface="Arial" panose="020B0604020202020204" pitchFamily="34" charset="0"/>
                <a:ea typeface="+mn-ea"/>
                <a:cs typeface="Arial" panose="020B0604020202020204" pitchFamily="34" charset="0"/>
              </a:rPr>
              <a:t>study of Theoretical Mechanics is to develop the capacity to predict the effects of force and </a:t>
            </a:r>
            <a:r>
              <a:rPr lang="en-US" sz="1300" b="1" dirty="0" smtClean="0">
                <a:solidFill>
                  <a:prstClr val="black"/>
                </a:solidFill>
                <a:latin typeface="Arial" panose="020B0604020202020204" pitchFamily="34" charset="0"/>
                <a:ea typeface="+mn-ea"/>
                <a:cs typeface="Arial" panose="020B0604020202020204" pitchFamily="34" charset="0"/>
              </a:rPr>
              <a:t/>
            </a:r>
            <a:br>
              <a:rPr lang="en-US" sz="1300" b="1" dirty="0" smtClean="0">
                <a:solidFill>
                  <a:prstClr val="black"/>
                </a:solidFill>
                <a:latin typeface="Arial" panose="020B0604020202020204" pitchFamily="34" charset="0"/>
                <a:ea typeface="+mn-ea"/>
                <a:cs typeface="Arial" panose="020B0604020202020204" pitchFamily="34" charset="0"/>
              </a:rPr>
            </a:br>
            <a:r>
              <a:rPr lang="en-US" sz="1300" b="1" dirty="0" smtClean="0">
                <a:solidFill>
                  <a:prstClr val="black"/>
                </a:solidFill>
                <a:latin typeface="Arial" panose="020B0604020202020204" pitchFamily="34" charset="0"/>
                <a:ea typeface="+mn-ea"/>
                <a:cs typeface="Arial" panose="020B0604020202020204" pitchFamily="34" charset="0"/>
              </a:rPr>
              <a:t>motion </a:t>
            </a:r>
            <a:r>
              <a:rPr lang="en-US" sz="1300" b="1" dirty="0">
                <a:solidFill>
                  <a:prstClr val="black"/>
                </a:solidFill>
                <a:latin typeface="Arial" panose="020B0604020202020204" pitchFamily="34" charset="0"/>
                <a:ea typeface="+mn-ea"/>
                <a:cs typeface="Arial" panose="020B0604020202020204" pitchFamily="34" charset="0"/>
              </a:rPr>
              <a:t>in the course of carrying out the creative design function of engineering. </a:t>
            </a:r>
            <a:r>
              <a:rPr lang="ru-RU" sz="1300" b="1" dirty="0">
                <a:solidFill>
                  <a:prstClr val="black"/>
                </a:solidFill>
                <a:latin typeface="Arial" panose="020B0604020202020204" pitchFamily="34" charset="0"/>
                <a:ea typeface="+mn-ea"/>
                <a:cs typeface="Arial" panose="020B0604020202020204" pitchFamily="34" charset="0"/>
              </a:rPr>
              <a:t/>
            </a:r>
            <a:br>
              <a:rPr lang="ru-RU" sz="1300" b="1" dirty="0">
                <a:solidFill>
                  <a:prstClr val="black"/>
                </a:solidFill>
                <a:latin typeface="Arial" panose="020B0604020202020204" pitchFamily="34" charset="0"/>
                <a:ea typeface="+mn-ea"/>
                <a:cs typeface="Arial" panose="020B0604020202020204" pitchFamily="34" charset="0"/>
              </a:rPr>
            </a:br>
            <a:r>
              <a:rPr lang="en-US" sz="1300" dirty="0">
                <a:solidFill>
                  <a:srgbClr val="002060"/>
                </a:solidFill>
                <a:ea typeface="+mn-ea"/>
                <a:cs typeface="+mn-cs"/>
              </a:rPr>
              <a:t> </a:t>
            </a:r>
            <a:r>
              <a:rPr lang="ru-RU" sz="1300" dirty="0">
                <a:solidFill>
                  <a:srgbClr val="002060"/>
                </a:solidFill>
                <a:ea typeface="+mn-ea"/>
                <a:cs typeface="+mn-cs"/>
              </a:rPr>
              <a:t/>
            </a:r>
            <a:br>
              <a:rPr lang="ru-RU" sz="1300" dirty="0">
                <a:solidFill>
                  <a:srgbClr val="002060"/>
                </a:solidFill>
                <a:ea typeface="+mn-ea"/>
                <a:cs typeface="+mn-cs"/>
              </a:rPr>
            </a:br>
            <a:r>
              <a:rPr lang="en-US" sz="1300" b="1" dirty="0">
                <a:solidFill>
                  <a:schemeClr val="tx1"/>
                </a:solidFill>
                <a:latin typeface="Arial" panose="020B0604020202020204" pitchFamily="34" charset="0"/>
                <a:ea typeface="+mn-ea"/>
                <a:cs typeface="Arial" panose="020B0604020202020204" pitchFamily="34" charset="0"/>
              </a:rPr>
              <a:t>Learning Outcomes</a:t>
            </a:r>
            <a:r>
              <a:rPr lang="en-US" sz="1300" b="1" dirty="0" smtClean="0">
                <a:solidFill>
                  <a:schemeClr val="tx1"/>
                </a:solidFill>
                <a:latin typeface="Arial" panose="020B0604020202020204" pitchFamily="34" charset="0"/>
                <a:ea typeface="+mn-ea"/>
                <a:cs typeface="Arial" panose="020B0604020202020204" pitchFamily="34" charset="0"/>
              </a:rPr>
              <a:t>:</a:t>
            </a:r>
            <a:br>
              <a:rPr lang="en-US" sz="1300" b="1" dirty="0" smtClean="0">
                <a:solidFill>
                  <a:schemeClr val="tx1"/>
                </a:solidFill>
                <a:latin typeface="Arial" panose="020B0604020202020204" pitchFamily="34" charset="0"/>
                <a:ea typeface="+mn-ea"/>
                <a:cs typeface="Arial" panose="020B0604020202020204" pitchFamily="34" charset="0"/>
              </a:rPr>
            </a:b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1.Knowledge &amp; </a:t>
            </a:r>
            <a:r>
              <a:rPr lang="en-US" sz="1300" b="1" dirty="0" smtClean="0">
                <a:solidFill>
                  <a:schemeClr val="tx1"/>
                </a:solidFill>
                <a:latin typeface="Arial" panose="020B0604020202020204" pitchFamily="34" charset="0"/>
                <a:ea typeface="+mn-ea"/>
                <a:cs typeface="Arial" panose="020B0604020202020204" pitchFamily="34" charset="0"/>
              </a:rPr>
              <a:t>Understanding:</a:t>
            </a:r>
            <a:br>
              <a:rPr lang="en-US" sz="1300" b="1" dirty="0" smtClean="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The </a:t>
            </a:r>
            <a:r>
              <a:rPr lang="en-US" sz="1300" b="1" dirty="0">
                <a:solidFill>
                  <a:schemeClr val="tx1"/>
                </a:solidFill>
                <a:latin typeface="Arial" panose="020B0604020202020204" pitchFamily="34" charset="0"/>
                <a:ea typeface="+mn-ea"/>
                <a:cs typeface="Arial" panose="020B0604020202020204" pitchFamily="34" charset="0"/>
              </a:rPr>
              <a:t>learner should able to</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Understand the nature of mechanical problem (static, kinematic or dynamic) and choose the respective method of solving;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Distinguish and categories different type of static and dynamic problems;</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Describe the problem using appropriate concepts, principles and theorems of Theoretical Mechanics;</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a:solidFill>
                  <a:schemeClr val="tx1"/>
                </a:solidFill>
                <a:latin typeface="Arial" panose="020B0604020202020204" pitchFamily="34" charset="0"/>
                <a:ea typeface="+mn-ea"/>
                <a:cs typeface="Arial" panose="020B0604020202020204" pitchFamily="34" charset="0"/>
              </a:rPr>
              <a:t> </a:t>
            </a:r>
            <a:r>
              <a:rPr lang="en-US" sz="1300" b="1" smtClean="0">
                <a:latin typeface="Arial" panose="020B0604020202020204" pitchFamily="34" charset="0"/>
                <a:ea typeface="+mn-ea"/>
                <a:cs typeface="Arial" panose="020B0604020202020204" pitchFamily="34" charset="0"/>
              </a:rPr>
              <a:t>Make up</a:t>
            </a:r>
            <a:r>
              <a:rPr lang="en-US" sz="1300" b="1" smtClean="0">
                <a:solidFill>
                  <a:schemeClr val="tx1"/>
                </a:solidFill>
                <a:latin typeface="Arial" panose="020B0604020202020204" pitchFamily="34" charset="0"/>
                <a:ea typeface="+mn-ea"/>
                <a:cs typeface="Arial" panose="020B0604020202020204" pitchFamily="34" charset="0"/>
              </a:rPr>
              <a:t> </a:t>
            </a:r>
            <a:r>
              <a:rPr lang="en-US" sz="1300" b="1" dirty="0">
                <a:solidFill>
                  <a:schemeClr val="tx1"/>
                </a:solidFill>
                <a:latin typeface="Arial" panose="020B0604020202020204" pitchFamily="34" charset="0"/>
                <a:ea typeface="+mn-ea"/>
                <a:cs typeface="Arial" panose="020B0604020202020204" pitchFamily="34" charset="0"/>
              </a:rPr>
              <a:t>and analyze equations of equilibrium and motion of various mechanical systems;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Know and apply basic theories and principles of Statics, Kinematics and Dynamics;</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Understand the direct relevance of problems discussed in Theoretical Mechanics and engineering practice</a:t>
            </a:r>
            <a:r>
              <a:rPr lang="en-US" sz="1300" b="1" dirty="0" smtClean="0">
                <a:solidFill>
                  <a:schemeClr val="tx1"/>
                </a:solidFill>
                <a:latin typeface="Arial" panose="020B0604020202020204" pitchFamily="34" charset="0"/>
                <a:ea typeface="+mn-ea"/>
                <a:cs typeface="Arial" panose="020B0604020202020204" pitchFamily="34" charset="0"/>
              </a:rPr>
              <a:t>.</a:t>
            </a:r>
            <a:r>
              <a:rPr lang="en-US" sz="1300" b="1" dirty="0">
                <a:solidFill>
                  <a:schemeClr val="tx1"/>
                </a:solidFill>
                <a:latin typeface="Arial" panose="020B0604020202020204" pitchFamily="34" charset="0"/>
                <a:ea typeface="+mn-ea"/>
                <a:cs typeface="Arial" panose="020B0604020202020204" pitchFamily="34" charset="0"/>
              </a:rPr>
              <a:t> </a:t>
            </a:r>
            <a:r>
              <a:rPr lang="en-US" sz="1300" b="1" dirty="0" smtClean="0">
                <a:solidFill>
                  <a:schemeClr val="tx1"/>
                </a:solidFill>
                <a:latin typeface="Arial" panose="020B0604020202020204" pitchFamily="34" charset="0"/>
                <a:ea typeface="+mn-ea"/>
                <a:cs typeface="Arial" panose="020B0604020202020204" pitchFamily="34" charset="0"/>
              </a:rPr>
              <a:t/>
            </a:r>
            <a:br>
              <a:rPr lang="en-US" sz="1300" b="1" dirty="0" smtClean="0">
                <a:solidFill>
                  <a:schemeClr val="tx1"/>
                </a:solidFill>
                <a:latin typeface="Arial" panose="020B0604020202020204" pitchFamily="34" charset="0"/>
                <a:ea typeface="+mn-ea"/>
                <a:cs typeface="Arial" panose="020B0604020202020204" pitchFamily="34" charset="0"/>
              </a:rPr>
            </a:br>
            <a:r>
              <a:rPr lang="ru-RU" sz="1300" b="1" dirty="0" smtClean="0">
                <a:solidFill>
                  <a:schemeClr val="tx1"/>
                </a:solidFill>
                <a:latin typeface="Arial" panose="020B0604020202020204" pitchFamily="34" charset="0"/>
                <a:ea typeface="+mn-ea"/>
                <a:cs typeface="Arial" panose="020B0604020202020204" pitchFamily="34" charset="0"/>
              </a:rPr>
              <a:t/>
            </a:r>
            <a:br>
              <a:rPr lang="ru-RU" sz="1300" b="1" dirty="0" smtClean="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2.Skills:</a:t>
            </a:r>
            <a:br>
              <a:rPr lang="en-US" sz="1300" b="1" dirty="0" smtClean="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Apply </a:t>
            </a:r>
            <a:r>
              <a:rPr lang="en-US" sz="1300" b="1" dirty="0">
                <a:solidFill>
                  <a:schemeClr val="tx1"/>
                </a:solidFill>
                <a:latin typeface="Arial" panose="020B0604020202020204" pitchFamily="34" charset="0"/>
                <a:ea typeface="+mn-ea"/>
                <a:cs typeface="Arial" panose="020B0604020202020204" pitchFamily="34" charset="0"/>
              </a:rPr>
              <a:t>knowledge of Theoretical Mechanics to solve engineering problems;</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Select </a:t>
            </a:r>
            <a:r>
              <a:rPr lang="en-US" sz="1300" b="1" dirty="0">
                <a:solidFill>
                  <a:schemeClr val="tx1"/>
                </a:solidFill>
                <a:latin typeface="Arial" panose="020B0604020202020204" pitchFamily="34" charset="0"/>
                <a:ea typeface="+mn-ea"/>
                <a:cs typeface="Arial" panose="020B0604020202020204" pitchFamily="34" charset="0"/>
              </a:rPr>
              <a:t>appropriate methods for modeling and analyzing the problems of Statics, Kinematics </a:t>
            </a:r>
            <a:r>
              <a:rPr lang="en-US" sz="1300" b="1" dirty="0" smtClean="0">
                <a:solidFill>
                  <a:schemeClr val="tx1"/>
                </a:solidFill>
                <a:latin typeface="Arial" panose="020B0604020202020204" pitchFamily="34" charset="0"/>
                <a:ea typeface="+mn-ea"/>
                <a:cs typeface="Arial" panose="020B0604020202020204" pitchFamily="34" charset="0"/>
              </a:rPr>
              <a:t>and Dynamics</a:t>
            </a:r>
            <a:r>
              <a:rPr lang="en-US" sz="1300" b="1" dirty="0">
                <a:solidFill>
                  <a:schemeClr val="tx1"/>
                </a:solidFill>
                <a:latin typeface="Arial" panose="020B0604020202020204" pitchFamily="34" charset="0"/>
                <a:ea typeface="+mn-ea"/>
                <a:cs typeface="Arial" panose="020B0604020202020204" pitchFamily="34" charset="0"/>
              </a:rPr>
              <a:t>;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Think </a:t>
            </a:r>
            <a:r>
              <a:rPr lang="en-US" sz="1300" b="1" dirty="0">
                <a:solidFill>
                  <a:schemeClr val="tx1"/>
                </a:solidFill>
                <a:latin typeface="Arial" panose="020B0604020202020204" pitchFamily="34" charset="0"/>
                <a:ea typeface="+mn-ea"/>
                <a:cs typeface="Arial" panose="020B0604020202020204" pitchFamily="34" charset="0"/>
              </a:rPr>
              <a:t>in a creative and innovative way in problem solving;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Investigate the failure of mechanical systems, and processes;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Solve engineering problems on the basis of limited and possibly contradicting information;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Create and/or re-design a mechanical process or system, and carry out specialized engineering </a:t>
            </a:r>
            <a:r>
              <a:rPr lang="en-US" sz="1300" b="1" dirty="0" smtClean="0">
                <a:solidFill>
                  <a:schemeClr val="tx1"/>
                </a:solidFill>
                <a:latin typeface="Arial" panose="020B0604020202020204" pitchFamily="34" charset="0"/>
                <a:ea typeface="+mn-ea"/>
                <a:cs typeface="Arial" panose="020B0604020202020204" pitchFamily="34" charset="0"/>
              </a:rPr>
              <a:t>   designs</a:t>
            </a:r>
            <a:r>
              <a:rPr lang="en-US" sz="1300" b="1" dirty="0">
                <a:solidFill>
                  <a:schemeClr val="tx1"/>
                </a:solidFill>
                <a:latin typeface="Arial" panose="020B0604020202020204" pitchFamily="34" charset="0"/>
                <a:ea typeface="+mn-ea"/>
                <a:cs typeface="Arial" panose="020B0604020202020204" pitchFamily="34" charset="0"/>
              </a:rPr>
              <a:t>;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Search for information and engage in life-long self-learning discipline.</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smtClean="0">
                <a:solidFill>
                  <a:schemeClr val="tx1"/>
                </a:solidFill>
                <a:latin typeface="Arial" panose="020B0604020202020204" pitchFamily="34" charset="0"/>
                <a:ea typeface="+mn-ea"/>
                <a:cs typeface="Arial" panose="020B0604020202020204" pitchFamily="34" charset="0"/>
              </a:rPr>
              <a:t>Pre-requisite </a:t>
            </a:r>
            <a:r>
              <a:rPr lang="en-US" sz="1300" b="1" dirty="0">
                <a:solidFill>
                  <a:schemeClr val="tx1"/>
                </a:solidFill>
                <a:latin typeface="Arial" panose="020B0604020202020204" pitchFamily="34" charset="0"/>
                <a:ea typeface="+mn-ea"/>
                <a:cs typeface="Arial" panose="020B0604020202020204" pitchFamily="34" charset="0"/>
              </a:rPr>
              <a:t>Study-units: Higher Mathematics, Physics, Engineering and Computer Graphics</a:t>
            </a:r>
            <a:r>
              <a:rPr lang="en-US" sz="1300" b="1" dirty="0" smtClean="0">
                <a:solidFill>
                  <a:schemeClr val="tx1"/>
                </a:solidFill>
                <a:latin typeface="Arial" panose="020B0604020202020204" pitchFamily="34" charset="0"/>
                <a:ea typeface="+mn-ea"/>
                <a:cs typeface="Arial" panose="020B0604020202020204" pitchFamily="34" charset="0"/>
              </a:rPr>
              <a:t>.</a:t>
            </a:r>
            <a:br>
              <a:rPr lang="en-US" sz="1300" b="1" dirty="0" smtClean="0">
                <a:solidFill>
                  <a:schemeClr val="tx1"/>
                </a:solidFill>
                <a:latin typeface="Arial" panose="020B0604020202020204" pitchFamily="34" charset="0"/>
                <a:ea typeface="+mn-ea"/>
                <a:cs typeface="Arial" panose="020B0604020202020204" pitchFamily="34" charset="0"/>
              </a:rPr>
            </a:b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en-US" sz="1300" b="1" dirty="0">
                <a:solidFill>
                  <a:schemeClr val="tx1"/>
                </a:solidFill>
                <a:latin typeface="Arial" panose="020B0604020202020204" pitchFamily="34" charset="0"/>
                <a:ea typeface="+mn-ea"/>
                <a:cs typeface="Arial" panose="020B0604020202020204" pitchFamily="34" charset="0"/>
              </a:rPr>
              <a:t>METHOD OF ASSESSMENT:</a:t>
            </a:r>
            <a:r>
              <a:rPr lang="uk-UA" sz="1300" b="1" dirty="0">
                <a:solidFill>
                  <a:schemeClr val="tx1"/>
                </a:solidFill>
                <a:latin typeface="Arial" panose="020B0604020202020204" pitchFamily="34" charset="0"/>
                <a:ea typeface="+mn-ea"/>
                <a:cs typeface="Arial" panose="020B0604020202020204" pitchFamily="34" charset="0"/>
              </a:rPr>
              <a:t>	</a:t>
            </a:r>
            <a:r>
              <a:rPr lang="en-US" sz="1300" b="1" dirty="0">
                <a:solidFill>
                  <a:schemeClr val="tx1"/>
                </a:solidFill>
                <a:latin typeface="Arial" panose="020B0604020202020204" pitchFamily="34" charset="0"/>
                <a:ea typeface="+mn-ea"/>
                <a:cs typeface="Arial" panose="020B0604020202020204" pitchFamily="34" charset="0"/>
              </a:rPr>
              <a:t>10% Home assignments; 20% Mid-term test; 20% Oral examination; 50% Final-term examination. 100% Total.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uk-UA" sz="1300" b="1" dirty="0">
                <a:solidFill>
                  <a:schemeClr val="tx1"/>
                </a:solidFill>
                <a:latin typeface="Arial" panose="020B0604020202020204" pitchFamily="34" charset="0"/>
                <a:ea typeface="+mn-ea"/>
                <a:cs typeface="Arial" panose="020B0604020202020204" pitchFamily="34" charset="0"/>
              </a:rPr>
              <a:t> </a:t>
            </a:r>
            <a:r>
              <a:rPr lang="ru-RU" sz="1300" b="1" dirty="0">
                <a:solidFill>
                  <a:schemeClr val="tx1"/>
                </a:solidFill>
                <a:latin typeface="Arial" panose="020B0604020202020204" pitchFamily="34" charset="0"/>
                <a:ea typeface="+mn-ea"/>
                <a:cs typeface="Arial" panose="020B0604020202020204" pitchFamily="34" charset="0"/>
              </a:rPr>
              <a:t/>
            </a:r>
            <a:br>
              <a:rPr lang="ru-RU" sz="1300" b="1" dirty="0">
                <a:solidFill>
                  <a:schemeClr val="tx1"/>
                </a:solidFill>
                <a:latin typeface="Arial" panose="020B0604020202020204" pitchFamily="34" charset="0"/>
                <a:ea typeface="+mn-ea"/>
                <a:cs typeface="Arial" panose="020B0604020202020204" pitchFamily="34" charset="0"/>
              </a:rPr>
            </a:br>
            <a:r>
              <a:rPr lang="ru-RU" sz="1200" b="1" dirty="0">
                <a:solidFill>
                  <a:prstClr val="black"/>
                </a:solidFill>
                <a:latin typeface="Arial" panose="020B0604020202020204" pitchFamily="34" charset="0"/>
                <a:ea typeface="+mn-ea"/>
                <a:cs typeface="Arial" panose="020B0604020202020204" pitchFamily="34" charset="0"/>
              </a:rPr>
              <a:t/>
            </a:r>
            <a:br>
              <a:rPr lang="ru-RU" sz="1200" b="1" dirty="0">
                <a:solidFill>
                  <a:prstClr val="black"/>
                </a:solidFill>
                <a:latin typeface="Arial" panose="020B0604020202020204" pitchFamily="34" charset="0"/>
                <a:ea typeface="+mn-ea"/>
                <a:cs typeface="Arial" panose="020B0604020202020204" pitchFamily="34" charset="0"/>
              </a:rPr>
            </a:br>
            <a:r>
              <a:rPr lang="en-US" sz="1000" dirty="0">
                <a:solidFill>
                  <a:prstClr val="black"/>
                </a:solidFill>
                <a:latin typeface="Arial" panose="020B0604020202020204" pitchFamily="34" charset="0"/>
                <a:ea typeface="+mn-ea"/>
                <a:cs typeface="Arial" panose="020B0604020202020204" pitchFamily="34" charset="0"/>
              </a:rPr>
              <a:t> </a:t>
            </a:r>
            <a:endParaRPr lang="ru-RU" dirty="0"/>
          </a:p>
        </p:txBody>
      </p:sp>
      <p:sp>
        <p:nvSpPr>
          <p:cNvPr id="5" name="Oval 2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vi</a:t>
            </a:r>
            <a:endParaRPr lang="ru-RU" sz="1000" b="1" dirty="0">
              <a:solidFill>
                <a:srgbClr val="00007D"/>
              </a:solidFill>
              <a:latin typeface="Arial" charset="0"/>
              <a:cs typeface="Arial" charset="0"/>
            </a:endParaRPr>
          </a:p>
        </p:txBody>
      </p:sp>
    </p:spTree>
    <p:extLst>
      <p:ext uri="{BB962C8B-B14F-4D97-AF65-F5344CB8AC3E}">
        <p14:creationId xmlns:p14="http://schemas.microsoft.com/office/powerpoint/2010/main" val="380610913"/>
      </p:ext>
    </p:extLst>
  </p:cSld>
  <p:clrMapOvr>
    <a:masterClrMapping/>
  </p:clrMapOvr>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a:xfrm>
            <a:off x="838200" y="419100"/>
            <a:ext cx="3352800" cy="450850"/>
          </a:xfrm>
          <a:solidFill>
            <a:srgbClr val="FFFF00"/>
          </a:solidFill>
        </p:spPr>
        <p:txBody>
          <a:bodyPr/>
          <a:lstStyle/>
          <a:p>
            <a:r>
              <a:rPr lang="en-US" sz="2000" b="1" dirty="0" smtClean="0">
                <a:solidFill>
                  <a:srgbClr val="FF0000"/>
                </a:solidFill>
                <a:latin typeface="Arial" charset="0"/>
                <a:cs typeface="Arial" charset="0"/>
              </a:rPr>
              <a:t>Section 1</a:t>
            </a:r>
            <a:r>
              <a:rPr lang="ru-RU" altLang="ru-RU" sz="2000" dirty="0" smtClean="0"/>
              <a:t> </a:t>
            </a:r>
            <a:r>
              <a:rPr lang="ru-RU" altLang="ru-RU" sz="1800" dirty="0" smtClean="0">
                <a:solidFill>
                  <a:srgbClr val="FF0000"/>
                </a:solidFill>
              </a:rPr>
              <a:t>(</a:t>
            </a:r>
            <a:r>
              <a:rPr lang="en-US" sz="1800" dirty="0" smtClean="0">
                <a:solidFill>
                  <a:srgbClr val="FF0000"/>
                </a:solidFill>
              </a:rPr>
              <a:t>continuation</a:t>
            </a:r>
            <a:r>
              <a:rPr lang="ru-RU" altLang="ru-RU" sz="1800" dirty="0" smtClean="0">
                <a:solidFill>
                  <a:srgbClr val="FF0000"/>
                </a:solidFill>
              </a:rPr>
              <a:t> –</a:t>
            </a:r>
            <a:r>
              <a:rPr lang="en-US" altLang="ru-RU" sz="1800" dirty="0" smtClean="0">
                <a:solidFill>
                  <a:srgbClr val="FF0000"/>
                </a:solidFill>
              </a:rPr>
              <a:t> 1</a:t>
            </a:r>
            <a:r>
              <a:rPr lang="ru-RU" altLang="ru-RU" sz="1800" dirty="0" smtClean="0">
                <a:solidFill>
                  <a:srgbClr val="FF0000"/>
                </a:solidFill>
              </a:rPr>
              <a:t>.2)</a:t>
            </a:r>
            <a:endParaRPr lang="ru-RU" altLang="ru-RU" sz="1800" dirty="0">
              <a:solidFill>
                <a:srgbClr val="FF0000"/>
              </a:solidFill>
            </a:endParaRPr>
          </a:p>
        </p:txBody>
      </p:sp>
      <p:sp>
        <p:nvSpPr>
          <p:cNvPr id="237690" name="Rectangle 122"/>
          <p:cNvSpPr>
            <a:spLocks noGrp="1" noChangeArrowheads="1"/>
          </p:cNvSpPr>
          <p:nvPr>
            <p:ph type="body" sz="half" idx="1"/>
          </p:nvPr>
        </p:nvSpPr>
        <p:spPr>
          <a:xfrm>
            <a:off x="228600" y="2660650"/>
            <a:ext cx="7800975" cy="1008063"/>
          </a:xfrm>
          <a:noFill/>
          <a:ln/>
        </p:spPr>
        <p:txBody>
          <a:bodyPr/>
          <a:lstStyle/>
          <a:p>
            <a:r>
              <a:rPr lang="en-US" altLang="ru-RU" sz="1000" b="1" dirty="0" smtClean="0">
                <a:solidFill>
                  <a:srgbClr val="FF0000"/>
                </a:solidFill>
              </a:rPr>
              <a:t>Differential equations of the particle motion</a:t>
            </a:r>
            <a:endParaRPr lang="ru-RU" altLang="ru-RU" sz="1000" dirty="0"/>
          </a:p>
        </p:txBody>
      </p:sp>
      <p:sp>
        <p:nvSpPr>
          <p:cNvPr id="237605" name="Rectangle 37"/>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07" name="Rectangle 39"/>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09" name="Rectangle 4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51" name="Rectangle 8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53" name="Rectangle 8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55" name="Rectangle 87"/>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66" name="Rectangle 9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73" name="Rectangle 10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75" name="Rectangle 10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677" name="Rectangle 10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237714" name="Text Box 146"/>
          <p:cNvSpPr txBox="1">
            <a:spLocks noChangeArrowheads="1"/>
          </p:cNvSpPr>
          <p:nvPr/>
        </p:nvSpPr>
        <p:spPr bwMode="auto">
          <a:xfrm>
            <a:off x="6370638" y="2924175"/>
            <a:ext cx="26590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a:solidFill>
                  <a:srgbClr val="000000"/>
                </a:solidFill>
                <a:sym typeface="Symbol" pitchFamily="18" charset="2"/>
              </a:rPr>
              <a:t>- </a:t>
            </a:r>
            <a:r>
              <a:rPr lang="en-US" altLang="ru-RU" sz="1000" b="1" dirty="0" smtClean="0">
                <a:solidFill>
                  <a:srgbClr val="9999FF">
                    <a:lumMod val="25000"/>
                  </a:srgbClr>
                </a:solidFill>
                <a:sym typeface="Symbol" pitchFamily="18" charset="2"/>
              </a:rPr>
              <a:t>Vector form of the differential equation</a:t>
            </a:r>
            <a:r>
              <a:rPr lang="ru-RU" altLang="ru-RU" sz="1000" b="1" dirty="0" smtClean="0">
                <a:solidFill>
                  <a:srgbClr val="9999FF">
                    <a:lumMod val="25000"/>
                  </a:srgbClr>
                </a:solidFill>
                <a:sym typeface="Symbol" pitchFamily="18" charset="2"/>
              </a:rPr>
              <a:t>.</a:t>
            </a:r>
            <a:endParaRPr lang="ru-RU" altLang="ru-RU" sz="1000" b="1" dirty="0">
              <a:solidFill>
                <a:srgbClr val="9999FF">
                  <a:lumMod val="25000"/>
                </a:srgbClr>
              </a:solidFill>
              <a:sym typeface="Symbol" pitchFamily="18" charset="2"/>
            </a:endParaRPr>
          </a:p>
        </p:txBody>
      </p:sp>
      <p:graphicFrame>
        <p:nvGraphicFramePr>
          <p:cNvPr id="237720" name="Object 152"/>
          <p:cNvGraphicFramePr>
            <a:graphicFrameLocks noChangeAspect="1"/>
          </p:cNvGraphicFramePr>
          <p:nvPr>
            <p:extLst>
              <p:ext uri="{D42A27DB-BD31-4B8C-83A1-F6EECF244321}">
                <p14:modId xmlns:p14="http://schemas.microsoft.com/office/powerpoint/2010/main" val="1741785080"/>
              </p:ext>
            </p:extLst>
          </p:nvPr>
        </p:nvGraphicFramePr>
        <p:xfrm>
          <a:off x="4319588" y="2798763"/>
          <a:ext cx="660400" cy="469900"/>
        </p:xfrm>
        <a:graphic>
          <a:graphicData uri="http://schemas.openxmlformats.org/presentationml/2006/ole">
            <mc:AlternateContent xmlns:mc="http://schemas.openxmlformats.org/markup-compatibility/2006">
              <mc:Choice xmlns:v="urn:schemas-microsoft-com:vml" Requires="v">
                <p:oleObj spid="_x0000_s1464387" name="Equation" r:id="rId4" imgW="660240" imgH="469800" progId="Equation.DSMT4">
                  <p:embed/>
                </p:oleObj>
              </mc:Choice>
              <mc:Fallback>
                <p:oleObj name="Equation" r:id="rId4" imgW="660240" imgH="469800" progId="Equation.DSMT4">
                  <p:embed/>
                  <p:pic>
                    <p:nvPicPr>
                      <p:cNvPr id="0" name=""/>
                      <p:cNvPicPr>
                        <a:picLocks noChangeAspect="1" noChangeArrowheads="1"/>
                      </p:cNvPicPr>
                      <p:nvPr/>
                    </p:nvPicPr>
                    <p:blipFill>
                      <a:blip r:embed="rId5"/>
                      <a:srcRect/>
                      <a:stretch>
                        <a:fillRect/>
                      </a:stretch>
                    </p:blipFill>
                    <p:spPr bwMode="auto">
                      <a:xfrm>
                        <a:off x="4319588" y="2798763"/>
                        <a:ext cx="660400" cy="469900"/>
                      </a:xfrm>
                      <a:prstGeom prst="rect">
                        <a:avLst/>
                      </a:prstGeom>
                      <a:noFill/>
                      <a:ln w="9525">
                        <a:solidFill>
                          <a:schemeClr val="bg2"/>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26" name="Object 158"/>
          <p:cNvGraphicFramePr>
            <a:graphicFrameLocks noChangeAspect="1"/>
          </p:cNvGraphicFramePr>
          <p:nvPr>
            <p:extLst>
              <p:ext uri="{D42A27DB-BD31-4B8C-83A1-F6EECF244321}">
                <p14:modId xmlns:p14="http://schemas.microsoft.com/office/powerpoint/2010/main" val="603590417"/>
              </p:ext>
            </p:extLst>
          </p:nvPr>
        </p:nvGraphicFramePr>
        <p:xfrm>
          <a:off x="4845050" y="3810000"/>
          <a:ext cx="1739900" cy="228600"/>
        </p:xfrm>
        <a:graphic>
          <a:graphicData uri="http://schemas.openxmlformats.org/presentationml/2006/ole">
            <mc:AlternateContent xmlns:mc="http://schemas.openxmlformats.org/markup-compatibility/2006">
              <mc:Choice xmlns:v="urn:schemas-microsoft-com:vml" Requires="v">
                <p:oleObj spid="_x0000_s1464388" name="Equation" r:id="rId6" imgW="1739880" imgH="228600" progId="Equation.DSMT4">
                  <p:embed/>
                </p:oleObj>
              </mc:Choice>
              <mc:Fallback>
                <p:oleObj name="Equation" r:id="rId6" imgW="1739880" imgH="228600" progId="Equation.DSMT4">
                  <p:embed/>
                  <p:pic>
                    <p:nvPicPr>
                      <p:cNvPr id="0" name=""/>
                      <p:cNvPicPr>
                        <a:picLocks noChangeAspect="1" noChangeArrowheads="1"/>
                      </p:cNvPicPr>
                      <p:nvPr/>
                    </p:nvPicPr>
                    <p:blipFill>
                      <a:blip r:embed="rId7"/>
                      <a:srcRect/>
                      <a:stretch>
                        <a:fillRect/>
                      </a:stretch>
                    </p:blipFill>
                    <p:spPr bwMode="auto">
                      <a:xfrm>
                        <a:off x="4845050" y="3810000"/>
                        <a:ext cx="17399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7" name="Object 169"/>
          <p:cNvGraphicFramePr>
            <a:graphicFrameLocks noChangeAspect="1"/>
          </p:cNvGraphicFramePr>
          <p:nvPr>
            <p:extLst>
              <p:ext uri="{D42A27DB-BD31-4B8C-83A1-F6EECF244321}">
                <p14:modId xmlns:p14="http://schemas.microsoft.com/office/powerpoint/2010/main" val="2104875015"/>
              </p:ext>
            </p:extLst>
          </p:nvPr>
        </p:nvGraphicFramePr>
        <p:xfrm>
          <a:off x="4003675" y="4318000"/>
          <a:ext cx="1244600" cy="1282700"/>
        </p:xfrm>
        <a:graphic>
          <a:graphicData uri="http://schemas.openxmlformats.org/presentationml/2006/ole">
            <mc:AlternateContent xmlns:mc="http://schemas.openxmlformats.org/markup-compatibility/2006">
              <mc:Choice xmlns:v="urn:schemas-microsoft-com:vml" Requires="v">
                <p:oleObj spid="_x0000_s1464389" name="Equation" r:id="rId8" imgW="1244520" imgH="1282680" progId="Equation.DSMT4">
                  <p:embed/>
                </p:oleObj>
              </mc:Choice>
              <mc:Fallback>
                <p:oleObj name="Equation" r:id="rId8" imgW="1244520" imgH="1282680" progId="Equation.DSMT4">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003675" y="4318000"/>
                        <a:ext cx="1244600" cy="1282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67" name="Object 199"/>
          <p:cNvGraphicFramePr>
            <a:graphicFrameLocks noChangeAspect="1"/>
          </p:cNvGraphicFramePr>
          <p:nvPr>
            <p:extLst>
              <p:ext uri="{D42A27DB-BD31-4B8C-83A1-F6EECF244321}">
                <p14:modId xmlns:p14="http://schemas.microsoft.com/office/powerpoint/2010/main" val="2277333351"/>
              </p:ext>
            </p:extLst>
          </p:nvPr>
        </p:nvGraphicFramePr>
        <p:xfrm>
          <a:off x="3463925" y="5813425"/>
          <a:ext cx="939800" cy="774700"/>
        </p:xfrm>
        <a:graphic>
          <a:graphicData uri="http://schemas.openxmlformats.org/presentationml/2006/ole">
            <mc:AlternateContent xmlns:mc="http://schemas.openxmlformats.org/markup-compatibility/2006">
              <mc:Choice xmlns:v="urn:schemas-microsoft-com:vml" Requires="v">
                <p:oleObj spid="_x0000_s1464390" name="Equation" r:id="rId10" imgW="939600" imgH="774360" progId="Equation.DSMT4">
                  <p:embed/>
                </p:oleObj>
              </mc:Choice>
              <mc:Fallback>
                <p:oleObj name="Equation" r:id="rId10" imgW="939600" imgH="774360" progId="Equation.DSMT4">
                  <p:embed/>
                  <p:pic>
                    <p:nvPicPr>
                      <p:cNvPr id="0" name=""/>
                      <p:cNvPicPr>
                        <a:picLocks noChangeAspect="1" noChangeArrowheads="1"/>
                      </p:cNvPicPr>
                      <p:nvPr/>
                    </p:nvPicPr>
                    <p:blipFill>
                      <a:blip r:embed="rId11"/>
                      <a:srcRect/>
                      <a:stretch>
                        <a:fillRect/>
                      </a:stretch>
                    </p:blipFill>
                    <p:spPr bwMode="auto">
                      <a:xfrm>
                        <a:off x="3463925" y="5813425"/>
                        <a:ext cx="939800" cy="774700"/>
                      </a:xfrm>
                      <a:prstGeom prst="rect">
                        <a:avLst/>
                      </a:prstGeom>
                      <a:pattFill prst="pct50">
                        <a:fgClr>
                          <a:srgbClr val="FFFF99"/>
                        </a:fgClr>
                        <a:bgClr>
                          <a:schemeClr val="bg1"/>
                        </a:bgClr>
                      </a:pattFill>
                      <a:ln w="9525">
                        <a:solidFill>
                          <a:srgbClr val="003366"/>
                        </a:solidFill>
                        <a:miter lim="800000"/>
                        <a:headEnd/>
                        <a:tailEnd/>
                      </a:ln>
                      <a:effectLst/>
                      <a:extLst/>
                    </p:spPr>
                  </p:pic>
                </p:oleObj>
              </mc:Fallback>
            </mc:AlternateContent>
          </a:graphicData>
        </a:graphic>
      </p:graphicFrame>
      <p:sp>
        <p:nvSpPr>
          <p:cNvPr id="237768" name="Text Box 200"/>
          <p:cNvSpPr txBox="1">
            <a:spLocks noChangeArrowheads="1"/>
          </p:cNvSpPr>
          <p:nvPr/>
        </p:nvSpPr>
        <p:spPr bwMode="auto">
          <a:xfrm>
            <a:off x="6727825" y="4595813"/>
            <a:ext cx="217719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rgbClr val="00007D"/>
                </a:solidFill>
              </a:rPr>
              <a:t> </a:t>
            </a:r>
            <a:r>
              <a:rPr lang="en-US" altLang="ru-RU" sz="1000" b="1" dirty="0" smtClean="0">
                <a:solidFill>
                  <a:srgbClr val="00007D"/>
                </a:solidFill>
              </a:rPr>
              <a:t>- Coordinate</a:t>
            </a:r>
            <a:r>
              <a:rPr lang="en-US" altLang="ru-RU" sz="1000" b="1" dirty="0" smtClean="0">
                <a:solidFill>
                  <a:srgbClr val="9999FF">
                    <a:lumMod val="25000"/>
                  </a:srgbClr>
                </a:solidFill>
                <a:sym typeface="Symbol" pitchFamily="18" charset="2"/>
              </a:rPr>
              <a:t> </a:t>
            </a:r>
            <a:r>
              <a:rPr lang="en-US" altLang="ru-RU" sz="1000" b="1" dirty="0">
                <a:solidFill>
                  <a:srgbClr val="9999FF">
                    <a:lumMod val="25000"/>
                  </a:srgbClr>
                </a:solidFill>
                <a:sym typeface="Symbol" pitchFamily="18" charset="2"/>
              </a:rPr>
              <a:t>form of </a:t>
            </a:r>
            <a:r>
              <a:rPr lang="en-US" altLang="ru-RU" sz="1000" b="1" dirty="0" smtClean="0">
                <a:solidFill>
                  <a:srgbClr val="9999FF">
                    <a:lumMod val="25000"/>
                  </a:srgbClr>
                </a:solidFill>
                <a:sym typeface="Symbol" pitchFamily="18" charset="2"/>
              </a:rPr>
              <a:t>differential </a:t>
            </a:r>
          </a:p>
          <a:p>
            <a:r>
              <a:rPr lang="en-US" altLang="ru-RU" sz="1000" b="1" dirty="0" smtClean="0">
                <a:solidFill>
                  <a:srgbClr val="9999FF">
                    <a:lumMod val="25000"/>
                  </a:srgbClr>
                </a:solidFill>
                <a:sym typeface="Symbol" pitchFamily="18" charset="2"/>
              </a:rPr>
              <a:t>equations.</a:t>
            </a:r>
            <a:r>
              <a:rPr lang="ru-RU" altLang="ru-RU" sz="1000" b="1" dirty="0" smtClean="0">
                <a:solidFill>
                  <a:srgbClr val="00007D"/>
                </a:solidFill>
              </a:rPr>
              <a:t> </a:t>
            </a:r>
            <a:endParaRPr lang="ru-RU" altLang="ru-RU" sz="1000" b="1" i="1" dirty="0">
              <a:solidFill>
                <a:srgbClr val="00007D"/>
              </a:solidFill>
              <a:sym typeface="Symbol" pitchFamily="18" charset="2"/>
            </a:endParaRPr>
          </a:p>
        </p:txBody>
      </p:sp>
      <p:sp>
        <p:nvSpPr>
          <p:cNvPr id="237781" name="Text Box 213"/>
          <p:cNvSpPr txBox="1">
            <a:spLocks noChangeArrowheads="1"/>
          </p:cNvSpPr>
          <p:nvPr/>
        </p:nvSpPr>
        <p:spPr bwMode="auto">
          <a:xfrm>
            <a:off x="5408613" y="5310188"/>
            <a:ext cx="362108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These equations is a result of projecting vector equation</a:t>
            </a:r>
            <a:r>
              <a:rPr lang="ru-RU" altLang="ru-RU" sz="1000" dirty="0" smtClean="0">
                <a:solidFill>
                  <a:srgbClr val="000000"/>
                </a:solidFill>
              </a:rPr>
              <a:t> </a:t>
            </a:r>
            <a:r>
              <a:rPr lang="ru-RU" altLang="ru-RU" sz="1000" dirty="0">
                <a:solidFill>
                  <a:srgbClr val="000000"/>
                </a:solidFill>
              </a:rPr>
              <a:t>(1).</a:t>
            </a:r>
            <a:endParaRPr lang="ru-RU" altLang="ru-RU" sz="1000" i="1" dirty="0">
              <a:solidFill>
                <a:srgbClr val="000000"/>
              </a:solidFill>
              <a:sym typeface="Symbol" pitchFamily="18" charset="2"/>
            </a:endParaRPr>
          </a:p>
        </p:txBody>
      </p:sp>
      <p:sp>
        <p:nvSpPr>
          <p:cNvPr id="237785" name="Text Box 217"/>
          <p:cNvSpPr txBox="1">
            <a:spLocks noChangeArrowheads="1"/>
          </p:cNvSpPr>
          <p:nvPr/>
        </p:nvSpPr>
        <p:spPr bwMode="auto">
          <a:xfrm>
            <a:off x="2420964" y="4256028"/>
            <a:ext cx="17700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sym typeface="Symbol" pitchFamily="18" charset="2"/>
              </a:rPr>
              <a:t>By grouping we obtain three</a:t>
            </a:r>
          </a:p>
          <a:p>
            <a:r>
              <a:rPr lang="en-US" altLang="ru-RU" sz="1000" dirty="0" smtClean="0">
                <a:solidFill>
                  <a:srgbClr val="000000"/>
                </a:solidFill>
                <a:sym typeface="Symbol" pitchFamily="18" charset="2"/>
              </a:rPr>
              <a:t> scalar equations</a:t>
            </a:r>
            <a:endParaRPr lang="ru-RU" altLang="ru-RU" sz="1000" dirty="0">
              <a:solidFill>
                <a:srgbClr val="000000"/>
              </a:solidFill>
              <a:sym typeface="Symbol" pitchFamily="18" charset="2"/>
            </a:endParaRPr>
          </a:p>
        </p:txBody>
      </p:sp>
      <p:sp>
        <p:nvSpPr>
          <p:cNvPr id="237867" name="Text Box 299"/>
          <p:cNvSpPr txBox="1">
            <a:spLocks noChangeArrowheads="1"/>
          </p:cNvSpPr>
          <p:nvPr/>
        </p:nvSpPr>
        <p:spPr bwMode="auto">
          <a:xfrm>
            <a:off x="1352550" y="3478213"/>
            <a:ext cx="664797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dirty="0" smtClean="0">
                <a:solidFill>
                  <a:srgbClr val="FF0000"/>
                </a:solidFill>
              </a:rPr>
              <a:t>Coordinate form.</a:t>
            </a:r>
            <a:r>
              <a:rPr lang="ru-RU" altLang="ru-RU" sz="1000" b="1" dirty="0" smtClean="0">
                <a:solidFill>
                  <a:srgbClr val="FF0000"/>
                </a:solidFill>
              </a:rPr>
              <a:t> </a:t>
            </a:r>
            <a:r>
              <a:rPr lang="en-US" altLang="ru-RU" sz="1000" dirty="0" smtClean="0">
                <a:solidFill>
                  <a:srgbClr val="000000"/>
                </a:solidFill>
              </a:rPr>
              <a:t>Use the relation between radius-vector, coordinates of a particle and projections of a force</a:t>
            </a:r>
            <a:r>
              <a:rPr lang="ru-RU" altLang="ru-RU" sz="1000" dirty="0" smtClean="0">
                <a:solidFill>
                  <a:srgbClr val="000000"/>
                </a:solidFill>
              </a:rPr>
              <a:t> </a:t>
            </a:r>
            <a:r>
              <a:rPr lang="ru-RU" altLang="ru-RU" sz="1000" b="1" dirty="0">
                <a:solidFill>
                  <a:srgbClr val="FF0000"/>
                </a:solidFill>
              </a:rPr>
              <a:t>	</a:t>
            </a:r>
          </a:p>
        </p:txBody>
      </p:sp>
      <p:sp>
        <p:nvSpPr>
          <p:cNvPr id="237870" name="Text Box 302"/>
          <p:cNvSpPr txBox="1">
            <a:spLocks noChangeArrowheads="1"/>
          </p:cNvSpPr>
          <p:nvPr/>
        </p:nvSpPr>
        <p:spPr bwMode="auto">
          <a:xfrm>
            <a:off x="5449888" y="4676775"/>
            <a:ext cx="2984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or</a:t>
            </a:r>
            <a:endParaRPr lang="ru-RU" altLang="ru-RU" sz="1000" dirty="0">
              <a:solidFill>
                <a:srgbClr val="000000"/>
              </a:solidFill>
            </a:endParaRPr>
          </a:p>
        </p:txBody>
      </p:sp>
      <p:sp>
        <p:nvSpPr>
          <p:cNvPr id="237878" name="Text Box 310"/>
          <p:cNvSpPr txBox="1">
            <a:spLocks noChangeArrowheads="1"/>
          </p:cNvSpPr>
          <p:nvPr/>
        </p:nvSpPr>
        <p:spPr bwMode="auto">
          <a:xfrm>
            <a:off x="322263" y="2943225"/>
            <a:ext cx="74025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sym typeface="Symbol" pitchFamily="18" charset="2"/>
              </a:rPr>
              <a:t>Substitute acceleration of a particle into basic equation of Dynamics</a:t>
            </a:r>
            <a:r>
              <a:rPr lang="ru-RU" altLang="ru-RU" sz="1000" dirty="0" smtClean="0">
                <a:solidFill>
                  <a:srgbClr val="000000"/>
                </a:solidFill>
                <a:sym typeface="Symbol" pitchFamily="18" charset="2"/>
              </a:rPr>
              <a:t> </a:t>
            </a:r>
            <a:endParaRPr lang="en-US" altLang="ru-RU" sz="1000" dirty="0">
              <a:solidFill>
                <a:srgbClr val="000000"/>
              </a:solidFill>
              <a:sym typeface="Symbol" pitchFamily="18" charset="2"/>
            </a:endParaRPr>
          </a:p>
        </p:txBody>
      </p:sp>
      <p:graphicFrame>
        <p:nvGraphicFramePr>
          <p:cNvPr id="237879" name="Object 311"/>
          <p:cNvGraphicFramePr>
            <a:graphicFrameLocks noChangeAspect="1"/>
          </p:cNvGraphicFramePr>
          <p:nvPr>
            <p:extLst>
              <p:ext uri="{D42A27DB-BD31-4B8C-83A1-F6EECF244321}">
                <p14:modId xmlns:p14="http://schemas.microsoft.com/office/powerpoint/2010/main" val="2152918712"/>
              </p:ext>
            </p:extLst>
          </p:nvPr>
        </p:nvGraphicFramePr>
        <p:xfrm>
          <a:off x="5233988" y="2838450"/>
          <a:ext cx="1143000" cy="419100"/>
        </p:xfrm>
        <a:graphic>
          <a:graphicData uri="http://schemas.openxmlformats.org/presentationml/2006/ole">
            <mc:AlternateContent xmlns:mc="http://schemas.openxmlformats.org/markup-compatibility/2006">
              <mc:Choice xmlns:v="urn:schemas-microsoft-com:vml" Requires="v">
                <p:oleObj spid="_x0000_s1464391" name="Equation" r:id="rId12" imgW="1143000" imgH="419040" progId="Equation.DSMT4">
                  <p:embed/>
                </p:oleObj>
              </mc:Choice>
              <mc:Fallback>
                <p:oleObj name="Equation" r:id="rId12" imgW="1143000" imgH="419040" progId="Equation.DSMT4">
                  <p:embed/>
                  <p:pic>
                    <p:nvPicPr>
                      <p:cNvPr id="0" name=""/>
                      <p:cNvPicPr>
                        <a:picLocks noChangeAspect="1" noChangeArrowheads="1"/>
                      </p:cNvPicPr>
                      <p:nvPr/>
                    </p:nvPicPr>
                    <p:blipFill>
                      <a:blip r:embed="rId13"/>
                      <a:srcRect/>
                      <a:stretch>
                        <a:fillRect/>
                      </a:stretch>
                    </p:blipFill>
                    <p:spPr bwMode="auto">
                      <a:xfrm>
                        <a:off x="5233988" y="2838450"/>
                        <a:ext cx="1143000" cy="4191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pSp>
        <p:nvGrpSpPr>
          <p:cNvPr id="237884" name="Group 316"/>
          <p:cNvGrpSpPr>
            <a:grpSpLocks/>
          </p:cNvGrpSpPr>
          <p:nvPr/>
        </p:nvGrpSpPr>
        <p:grpSpPr bwMode="auto">
          <a:xfrm>
            <a:off x="735013" y="3794125"/>
            <a:ext cx="1882775" cy="1654175"/>
            <a:chOff x="715" y="1622"/>
            <a:chExt cx="1186" cy="1042"/>
          </a:xfrm>
        </p:grpSpPr>
        <p:grpSp>
          <p:nvGrpSpPr>
            <p:cNvPr id="237761" name="Group 193"/>
            <p:cNvGrpSpPr>
              <a:grpSpLocks/>
            </p:cNvGrpSpPr>
            <p:nvPr/>
          </p:nvGrpSpPr>
          <p:grpSpPr bwMode="auto">
            <a:xfrm>
              <a:off x="715" y="1630"/>
              <a:ext cx="1186" cy="1034"/>
              <a:chOff x="2425" y="1126"/>
              <a:chExt cx="1186" cy="1034"/>
            </a:xfrm>
          </p:grpSpPr>
          <p:sp>
            <p:nvSpPr>
              <p:cNvPr id="237728" name="Line 160"/>
              <p:cNvSpPr>
                <a:spLocks noChangeShapeType="1"/>
              </p:cNvSpPr>
              <p:nvPr/>
            </p:nvSpPr>
            <p:spPr bwMode="auto">
              <a:xfrm>
                <a:off x="2735" y="1901"/>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29" name="Line 161"/>
              <p:cNvSpPr>
                <a:spLocks noChangeShapeType="1"/>
              </p:cNvSpPr>
              <p:nvPr/>
            </p:nvSpPr>
            <p:spPr bwMode="auto">
              <a:xfrm rot="-5400000">
                <a:off x="2368" y="1528"/>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30" name="Line 162"/>
              <p:cNvSpPr>
                <a:spLocks noChangeShapeType="1"/>
              </p:cNvSpPr>
              <p:nvPr/>
            </p:nvSpPr>
            <p:spPr bwMode="auto">
              <a:xfrm rot="-5400000" flipH="1" flipV="1">
                <a:off x="2484" y="1896"/>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31" name="Oval 163"/>
              <p:cNvSpPr>
                <a:spLocks noChangeArrowheads="1"/>
              </p:cNvSpPr>
              <p:nvPr/>
            </p:nvSpPr>
            <p:spPr bwMode="auto">
              <a:xfrm>
                <a:off x="3101" y="134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732" name="Oval 164"/>
              <p:cNvSpPr>
                <a:spLocks noChangeArrowheads="1"/>
              </p:cNvSpPr>
              <p:nvPr/>
            </p:nvSpPr>
            <p:spPr bwMode="auto">
              <a:xfrm>
                <a:off x="2734" y="1882"/>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733" name="Freeform 165"/>
              <p:cNvSpPr>
                <a:spLocks/>
              </p:cNvSpPr>
              <p:nvPr/>
            </p:nvSpPr>
            <p:spPr bwMode="auto">
              <a:xfrm>
                <a:off x="2777" y="1253"/>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34" name="Text Box 166"/>
              <p:cNvSpPr txBox="1">
                <a:spLocks noChangeArrowheads="1"/>
              </p:cNvSpPr>
              <p:nvPr/>
            </p:nvSpPr>
            <p:spPr bwMode="auto">
              <a:xfrm>
                <a:off x="3127" y="1216"/>
                <a:ext cx="383"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smtClean="0">
                    <a:solidFill>
                      <a:srgbClr val="000000"/>
                    </a:solidFill>
                    <a:latin typeface="Times New Roman" pitchFamily="18" charset="0"/>
                    <a:cs typeface="Times New Roman" pitchFamily="18" charset="0"/>
                  </a:rPr>
                  <a:t>M(</a:t>
                </a:r>
                <a:r>
                  <a:rPr lang="en-US" altLang="ru-RU" sz="1000" i="1" dirty="0" err="1" smtClean="0">
                    <a:solidFill>
                      <a:srgbClr val="000000"/>
                    </a:solidFill>
                    <a:latin typeface="Times New Roman" pitchFamily="18" charset="0"/>
                    <a:cs typeface="Times New Roman" pitchFamily="18" charset="0"/>
                  </a:rPr>
                  <a:t>x,y,z</a:t>
                </a:r>
                <a:r>
                  <a:rPr lang="en-US" altLang="ru-RU" sz="1000" i="1" dirty="0" smtClean="0">
                    <a:solidFill>
                      <a:srgbClr val="000000"/>
                    </a:solidFill>
                    <a:latin typeface="Times New Roman" pitchFamily="18" charset="0"/>
                    <a:cs typeface="Times New Roman" pitchFamily="18" charset="0"/>
                  </a:rPr>
                  <a:t>)</a:t>
                </a:r>
                <a:endParaRPr lang="ru-RU" altLang="ru-RU" sz="1000" i="1" dirty="0">
                  <a:solidFill>
                    <a:srgbClr val="000000"/>
                  </a:solidFill>
                  <a:latin typeface="Times New Roman" pitchFamily="18" charset="0"/>
                  <a:cs typeface="Times New Roman" pitchFamily="18" charset="0"/>
                </a:endParaRPr>
              </a:p>
            </p:txBody>
          </p:sp>
          <p:sp>
            <p:nvSpPr>
              <p:cNvPr id="237735" name="Text Box 167"/>
              <p:cNvSpPr txBox="1">
                <a:spLocks noChangeArrowheads="1"/>
              </p:cNvSpPr>
              <p:nvPr/>
            </p:nvSpPr>
            <p:spPr bwMode="auto">
              <a:xfrm>
                <a:off x="2568" y="1775"/>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O</a:t>
                </a:r>
                <a:endParaRPr lang="ru-RU" altLang="ru-RU" sz="1000" i="1">
                  <a:solidFill>
                    <a:srgbClr val="000000"/>
                  </a:solidFill>
                </a:endParaRPr>
              </a:p>
            </p:txBody>
          </p:sp>
          <p:graphicFrame>
            <p:nvGraphicFramePr>
              <p:cNvPr id="237736" name="Object 168"/>
              <p:cNvGraphicFramePr>
                <a:graphicFrameLocks noChangeAspect="1"/>
              </p:cNvGraphicFramePr>
              <p:nvPr/>
            </p:nvGraphicFramePr>
            <p:xfrm>
              <a:off x="2425" y="2037"/>
              <a:ext cx="80" cy="88"/>
            </p:xfrm>
            <a:graphic>
              <a:graphicData uri="http://schemas.openxmlformats.org/presentationml/2006/ole">
                <mc:AlternateContent xmlns:mc="http://schemas.openxmlformats.org/markup-compatibility/2006">
                  <mc:Choice xmlns:v="urn:schemas-microsoft-com:vml" Requires="v">
                    <p:oleObj spid="_x0000_s1464392" name="Формула" r:id="rId14" imgW="126720" imgH="139680" progId="Equation.3">
                      <p:embed/>
                    </p:oleObj>
                  </mc:Choice>
                  <mc:Fallback>
                    <p:oleObj name="Формула" r:id="rId14" imgW="126720" imgH="13968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425" y="2037"/>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8" name="Object 170"/>
              <p:cNvGraphicFramePr>
                <a:graphicFrameLocks noChangeAspect="1"/>
              </p:cNvGraphicFramePr>
              <p:nvPr/>
            </p:nvGraphicFramePr>
            <p:xfrm>
              <a:off x="3198" y="1904"/>
              <a:ext cx="80" cy="88"/>
            </p:xfrm>
            <a:graphic>
              <a:graphicData uri="http://schemas.openxmlformats.org/presentationml/2006/ole">
                <mc:AlternateContent xmlns:mc="http://schemas.openxmlformats.org/markup-compatibility/2006">
                  <mc:Choice xmlns:v="urn:schemas-microsoft-com:vml" Requires="v">
                    <p:oleObj spid="_x0000_s1464393" name="Формула" r:id="rId16" imgW="126720" imgH="139680" progId="Equation.3">
                      <p:embed/>
                    </p:oleObj>
                  </mc:Choice>
                  <mc:Fallback>
                    <p:oleObj name="Формула" r:id="rId16" imgW="126720" imgH="13968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198" y="1904"/>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39" name="Object 171"/>
              <p:cNvGraphicFramePr>
                <a:graphicFrameLocks noChangeAspect="1"/>
              </p:cNvGraphicFramePr>
              <p:nvPr/>
            </p:nvGraphicFramePr>
            <p:xfrm>
              <a:off x="3523" y="1829"/>
              <a:ext cx="88" cy="104"/>
            </p:xfrm>
            <a:graphic>
              <a:graphicData uri="http://schemas.openxmlformats.org/presentationml/2006/ole">
                <mc:AlternateContent xmlns:mc="http://schemas.openxmlformats.org/markup-compatibility/2006">
                  <mc:Choice xmlns:v="urn:schemas-microsoft-com:vml" Requires="v">
                    <p:oleObj spid="_x0000_s1464394" name="Формула" r:id="rId18" imgW="139680" imgH="164880" progId="Equation.3">
                      <p:embed/>
                    </p:oleObj>
                  </mc:Choice>
                  <mc:Fallback>
                    <p:oleObj name="Формула" r:id="rId18" imgW="139680" imgH="1648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523" y="1829"/>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0" name="Object 172"/>
              <p:cNvGraphicFramePr>
                <a:graphicFrameLocks noChangeAspect="1"/>
              </p:cNvGraphicFramePr>
              <p:nvPr/>
            </p:nvGraphicFramePr>
            <p:xfrm>
              <a:off x="2874" y="2014"/>
              <a:ext cx="88" cy="104"/>
            </p:xfrm>
            <a:graphic>
              <a:graphicData uri="http://schemas.openxmlformats.org/presentationml/2006/ole">
                <mc:AlternateContent xmlns:mc="http://schemas.openxmlformats.org/markup-compatibility/2006">
                  <mc:Choice xmlns:v="urn:schemas-microsoft-com:vml" Requires="v">
                    <p:oleObj spid="_x0000_s1464395" name="Формула" r:id="rId20" imgW="139680" imgH="164880" progId="Equation.3">
                      <p:embed/>
                    </p:oleObj>
                  </mc:Choice>
                  <mc:Fallback>
                    <p:oleObj name="Формула" r:id="rId20" imgW="139680" imgH="16488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874" y="2014"/>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1" name="Object 173"/>
              <p:cNvGraphicFramePr>
                <a:graphicFrameLocks noChangeAspect="1"/>
              </p:cNvGraphicFramePr>
              <p:nvPr/>
            </p:nvGraphicFramePr>
            <p:xfrm>
              <a:off x="2806" y="1126"/>
              <a:ext cx="80" cy="80"/>
            </p:xfrm>
            <a:graphic>
              <a:graphicData uri="http://schemas.openxmlformats.org/presentationml/2006/ole">
                <mc:AlternateContent xmlns:mc="http://schemas.openxmlformats.org/markup-compatibility/2006">
                  <mc:Choice xmlns:v="urn:schemas-microsoft-com:vml" Requires="v">
                    <p:oleObj spid="_x0000_s1464396" name="Формула" r:id="rId22" imgW="126720" imgH="126720" progId="Equation.3">
                      <p:embed/>
                    </p:oleObj>
                  </mc:Choice>
                  <mc:Fallback>
                    <p:oleObj name="Формула" r:id="rId22" imgW="126720" imgH="12672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06" y="1126"/>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42" name="Object 174"/>
              <p:cNvGraphicFramePr>
                <a:graphicFrameLocks noChangeAspect="1"/>
              </p:cNvGraphicFramePr>
              <p:nvPr/>
            </p:nvGraphicFramePr>
            <p:xfrm>
              <a:off x="3027" y="1671"/>
              <a:ext cx="80" cy="80"/>
            </p:xfrm>
            <a:graphic>
              <a:graphicData uri="http://schemas.openxmlformats.org/presentationml/2006/ole">
                <mc:AlternateContent xmlns:mc="http://schemas.openxmlformats.org/markup-compatibility/2006">
                  <mc:Choice xmlns:v="urn:schemas-microsoft-com:vml" Requires="v">
                    <p:oleObj spid="_x0000_s1464397" name="Формула" r:id="rId24" imgW="126720" imgH="126720" progId="Equation.3">
                      <p:embed/>
                    </p:oleObj>
                  </mc:Choice>
                  <mc:Fallback>
                    <p:oleObj name="Формула" r:id="rId24" imgW="126720" imgH="12672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027" y="1671"/>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43" name="Line 175"/>
              <p:cNvSpPr>
                <a:spLocks noChangeShapeType="1"/>
              </p:cNvSpPr>
              <p:nvPr/>
            </p:nvSpPr>
            <p:spPr bwMode="auto">
              <a:xfrm>
                <a:off x="3114" y="1371"/>
                <a:ext cx="0" cy="61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44" name="Line 176"/>
              <p:cNvSpPr>
                <a:spLocks noChangeShapeType="1"/>
              </p:cNvSpPr>
              <p:nvPr/>
            </p:nvSpPr>
            <p:spPr bwMode="auto">
              <a:xfrm flipV="1">
                <a:off x="3114" y="1896"/>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45" name="Line 177"/>
              <p:cNvSpPr>
                <a:spLocks noChangeShapeType="1"/>
              </p:cNvSpPr>
              <p:nvPr/>
            </p:nvSpPr>
            <p:spPr bwMode="auto">
              <a:xfrm flipH="1">
                <a:off x="2652" y="1986"/>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nvGrpSpPr>
              <p:cNvPr id="237748" name="Group 180"/>
              <p:cNvGrpSpPr>
                <a:grpSpLocks/>
              </p:cNvGrpSpPr>
              <p:nvPr/>
            </p:nvGrpSpPr>
            <p:grpSpPr bwMode="auto">
              <a:xfrm>
                <a:off x="2625" y="1386"/>
                <a:ext cx="477" cy="617"/>
                <a:chOff x="2247" y="2106"/>
                <a:chExt cx="477" cy="617"/>
              </a:xfrm>
            </p:grpSpPr>
            <p:sp>
              <p:nvSpPr>
                <p:cNvPr id="237749" name="Line 181"/>
                <p:cNvSpPr>
                  <a:spLocks noChangeShapeType="1"/>
                </p:cNvSpPr>
                <p:nvPr/>
              </p:nvSpPr>
              <p:spPr bwMode="auto">
                <a:xfrm flipV="1">
                  <a:off x="2370" y="2106"/>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50" name="Line 182"/>
                <p:cNvSpPr>
                  <a:spLocks noChangeShapeType="1"/>
                </p:cNvSpPr>
                <p:nvPr/>
              </p:nvSpPr>
              <p:spPr bwMode="auto">
                <a:xfrm>
                  <a:off x="2388" y="2616"/>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51" name="Line 183"/>
                <p:cNvSpPr>
                  <a:spLocks noChangeShapeType="1"/>
                </p:cNvSpPr>
                <p:nvPr/>
              </p:nvSpPr>
              <p:spPr bwMode="auto">
                <a:xfrm rot="-5400000">
                  <a:off x="2321" y="2573"/>
                  <a:ext cx="9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52" name="Line 184"/>
                <p:cNvSpPr>
                  <a:spLocks noChangeShapeType="1"/>
                </p:cNvSpPr>
                <p:nvPr/>
              </p:nvSpPr>
              <p:spPr bwMode="auto">
                <a:xfrm rot="-5400000" flipH="1" flipV="1">
                  <a:off x="2305" y="2629"/>
                  <a:ext cx="54" cy="5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237753" name="Object 185"/>
                <p:cNvGraphicFramePr>
                  <a:graphicFrameLocks noChangeAspect="1"/>
                </p:cNvGraphicFramePr>
                <p:nvPr/>
              </p:nvGraphicFramePr>
              <p:xfrm>
                <a:off x="2492" y="2250"/>
                <a:ext cx="80" cy="96"/>
              </p:xfrm>
              <a:graphic>
                <a:graphicData uri="http://schemas.openxmlformats.org/presentationml/2006/ole">
                  <mc:AlternateContent xmlns:mc="http://schemas.openxmlformats.org/markup-compatibility/2006">
                    <mc:Choice xmlns:v="urn:schemas-microsoft-com:vml" Requires="v">
                      <p:oleObj spid="_x0000_s1464398" name="Формула" r:id="rId25" imgW="126720" imgH="152280" progId="Equation.3">
                        <p:embed/>
                      </p:oleObj>
                    </mc:Choice>
                    <mc:Fallback>
                      <p:oleObj name="Формула" r:id="rId25" imgW="126720" imgH="15228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2492" y="2250"/>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4" name="Object 186"/>
                <p:cNvGraphicFramePr>
                  <a:graphicFrameLocks noChangeAspect="1"/>
                </p:cNvGraphicFramePr>
                <p:nvPr/>
              </p:nvGraphicFramePr>
              <p:xfrm>
                <a:off x="2247" y="2603"/>
                <a:ext cx="64" cy="120"/>
              </p:xfrm>
              <a:graphic>
                <a:graphicData uri="http://schemas.openxmlformats.org/presentationml/2006/ole">
                  <mc:AlternateContent xmlns:mc="http://schemas.openxmlformats.org/markup-compatibility/2006">
                    <mc:Choice xmlns:v="urn:schemas-microsoft-com:vml" Requires="v">
                      <p:oleObj spid="_x0000_s1464399" name="Формула" r:id="rId27" imgW="101520" imgH="190440" progId="Equation.3">
                        <p:embed/>
                      </p:oleObj>
                    </mc:Choice>
                    <mc:Fallback>
                      <p:oleObj name="Формула" r:id="rId27" imgW="101520" imgH="19044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2247" y="2603"/>
                              <a:ext cx="6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5" name="Object 187"/>
                <p:cNvGraphicFramePr>
                  <a:graphicFrameLocks noChangeAspect="1"/>
                </p:cNvGraphicFramePr>
                <p:nvPr/>
              </p:nvGraphicFramePr>
              <p:xfrm>
                <a:off x="2479" y="2493"/>
                <a:ext cx="80" cy="136"/>
              </p:xfrm>
              <a:graphic>
                <a:graphicData uri="http://schemas.openxmlformats.org/presentationml/2006/ole">
                  <mc:AlternateContent xmlns:mc="http://schemas.openxmlformats.org/markup-compatibility/2006">
                    <mc:Choice xmlns:v="urn:schemas-microsoft-com:vml" Requires="v">
                      <p:oleObj spid="_x0000_s1464400" name="Формула" r:id="rId29" imgW="126720" imgH="215640" progId="Equation.3">
                        <p:embed/>
                      </p:oleObj>
                    </mc:Choice>
                    <mc:Fallback>
                      <p:oleObj name="Формула" r:id="rId29" imgW="126720" imgH="21564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2479" y="2493"/>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56" name="Object 188"/>
                <p:cNvGraphicFramePr>
                  <a:graphicFrameLocks noChangeAspect="1"/>
                </p:cNvGraphicFramePr>
                <p:nvPr/>
              </p:nvGraphicFramePr>
              <p:xfrm>
                <a:off x="2366" y="2424"/>
                <a:ext cx="88" cy="128"/>
              </p:xfrm>
              <a:graphic>
                <a:graphicData uri="http://schemas.openxmlformats.org/presentationml/2006/ole">
                  <mc:AlternateContent xmlns:mc="http://schemas.openxmlformats.org/markup-compatibility/2006">
                    <mc:Choice xmlns:v="urn:schemas-microsoft-com:vml" Requires="v">
                      <p:oleObj spid="_x0000_s1464401" name="Формула" r:id="rId31" imgW="139680" imgH="203040" progId="Equation.3">
                        <p:embed/>
                      </p:oleObj>
                    </mc:Choice>
                    <mc:Fallback>
                      <p:oleObj name="Формула" r:id="rId31" imgW="139680" imgH="2030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366" y="2424"/>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aphicFrame>
          <p:nvGraphicFramePr>
            <p:cNvPr id="237766" name="Object 198"/>
            <p:cNvGraphicFramePr>
              <a:graphicFrameLocks noChangeAspect="1"/>
            </p:cNvGraphicFramePr>
            <p:nvPr>
              <p:extLst>
                <p:ext uri="{D42A27DB-BD31-4B8C-83A1-F6EECF244321}">
                  <p14:modId xmlns:p14="http://schemas.microsoft.com/office/powerpoint/2010/main" val="2044804800"/>
                </p:ext>
              </p:extLst>
            </p:nvPr>
          </p:nvGraphicFramePr>
          <p:xfrm>
            <a:off x="1430" y="1622"/>
            <a:ext cx="136" cy="160"/>
          </p:xfrm>
          <a:graphic>
            <a:graphicData uri="http://schemas.openxmlformats.org/presentationml/2006/ole">
              <mc:AlternateContent xmlns:mc="http://schemas.openxmlformats.org/markup-compatibility/2006">
                <mc:Choice xmlns:v="urn:schemas-microsoft-com:vml" Requires="v">
                  <p:oleObj spid="_x0000_s1464402" name="Equation" r:id="rId33" imgW="215640" imgH="253800" progId="Equation.DSMT4">
                    <p:embed/>
                  </p:oleObj>
                </mc:Choice>
                <mc:Fallback>
                  <p:oleObj name="Equation" r:id="rId33" imgW="215640" imgH="253800" progId="Equation.DSMT4">
                    <p:embed/>
                    <p:pic>
                      <p:nvPicPr>
                        <p:cNvPr id="0" name=""/>
                        <p:cNvPicPr>
                          <a:picLocks noChangeAspect="1" noChangeArrowheads="1"/>
                        </p:cNvPicPr>
                        <p:nvPr/>
                      </p:nvPicPr>
                      <p:blipFill>
                        <a:blip r:embed="rId34"/>
                        <a:srcRect/>
                        <a:stretch>
                          <a:fillRect/>
                        </a:stretch>
                      </p:blipFill>
                      <p:spPr bwMode="auto">
                        <a:xfrm>
                          <a:off x="1430" y="1622"/>
                          <a:ext cx="136" cy="16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7883" name="Group 315"/>
            <p:cNvGrpSpPr>
              <a:grpSpLocks/>
            </p:cNvGrpSpPr>
            <p:nvPr/>
          </p:nvGrpSpPr>
          <p:grpSpPr bwMode="auto">
            <a:xfrm>
              <a:off x="1246" y="1685"/>
              <a:ext cx="515" cy="441"/>
              <a:chOff x="1246" y="1685"/>
              <a:chExt cx="515" cy="441"/>
            </a:xfrm>
          </p:grpSpPr>
          <p:sp>
            <p:nvSpPr>
              <p:cNvPr id="237760" name="AutoShape 192"/>
              <p:cNvSpPr>
                <a:spLocks noChangeArrowheads="1"/>
              </p:cNvSpPr>
              <p:nvPr/>
            </p:nvSpPr>
            <p:spPr bwMode="auto">
              <a:xfrm>
                <a:off x="1428" y="1844"/>
                <a:ext cx="198" cy="56"/>
              </a:xfrm>
              <a:prstGeom prst="rightArrow">
                <a:avLst>
                  <a:gd name="adj1" fmla="val 50000"/>
                  <a:gd name="adj2" fmla="val 8839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762" name="AutoShape 194"/>
              <p:cNvSpPr>
                <a:spLocks noChangeArrowheads="1"/>
              </p:cNvSpPr>
              <p:nvPr/>
            </p:nvSpPr>
            <p:spPr bwMode="auto">
              <a:xfrm rot="-5400000">
                <a:off x="1319" y="1741"/>
                <a:ext cx="168" cy="56"/>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763" name="AutoShape 195"/>
              <p:cNvSpPr>
                <a:spLocks noChangeArrowheads="1"/>
              </p:cNvSpPr>
              <p:nvPr/>
            </p:nvSpPr>
            <p:spPr bwMode="auto">
              <a:xfrm rot="-13442066">
                <a:off x="1246" y="1918"/>
                <a:ext cx="168" cy="56"/>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764" name="Object 196"/>
              <p:cNvGraphicFramePr>
                <a:graphicFrameLocks noChangeAspect="1"/>
              </p:cNvGraphicFramePr>
              <p:nvPr>
                <p:extLst>
                  <p:ext uri="{D42A27DB-BD31-4B8C-83A1-F6EECF244321}">
                    <p14:modId xmlns:p14="http://schemas.microsoft.com/office/powerpoint/2010/main" val="1999907152"/>
                  </p:ext>
                </p:extLst>
              </p:nvPr>
            </p:nvGraphicFramePr>
            <p:xfrm>
              <a:off x="1295" y="1967"/>
              <a:ext cx="129" cy="159"/>
            </p:xfrm>
            <a:graphic>
              <a:graphicData uri="http://schemas.openxmlformats.org/presentationml/2006/ole">
                <mc:AlternateContent xmlns:mc="http://schemas.openxmlformats.org/markup-compatibility/2006">
                  <mc:Choice xmlns:v="urn:schemas-microsoft-com:vml" Requires="v">
                    <p:oleObj spid="_x0000_s1464403" name="Equation" r:id="rId35" imgW="215640" imgH="266400" progId="Equation.DSMT4">
                      <p:embed/>
                    </p:oleObj>
                  </mc:Choice>
                  <mc:Fallback>
                    <p:oleObj name="Equation" r:id="rId35" imgW="215640" imgH="266400" progId="Equation.DSMT4">
                      <p:embed/>
                      <p:pic>
                        <p:nvPicPr>
                          <p:cNvPr id="0" name=""/>
                          <p:cNvPicPr>
                            <a:picLocks noChangeAspect="1" noChangeArrowheads="1"/>
                          </p:cNvPicPr>
                          <p:nvPr/>
                        </p:nvPicPr>
                        <p:blipFill>
                          <a:blip r:embed="rId36"/>
                          <a:srcRect/>
                          <a:stretch>
                            <a:fillRect/>
                          </a:stretch>
                        </p:blipFill>
                        <p:spPr bwMode="auto">
                          <a:xfrm>
                            <a:off x="1295" y="1967"/>
                            <a:ext cx="129" cy="15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80" name="Object 312"/>
              <p:cNvGraphicFramePr>
                <a:graphicFrameLocks noChangeAspect="1"/>
              </p:cNvGraphicFramePr>
              <p:nvPr>
                <p:extLst>
                  <p:ext uri="{D42A27DB-BD31-4B8C-83A1-F6EECF244321}">
                    <p14:modId xmlns:p14="http://schemas.microsoft.com/office/powerpoint/2010/main" val="1240252698"/>
                  </p:ext>
                </p:extLst>
              </p:nvPr>
            </p:nvGraphicFramePr>
            <p:xfrm>
              <a:off x="1617" y="1819"/>
              <a:ext cx="144" cy="184"/>
            </p:xfrm>
            <a:graphic>
              <a:graphicData uri="http://schemas.openxmlformats.org/presentationml/2006/ole">
                <mc:AlternateContent xmlns:mc="http://schemas.openxmlformats.org/markup-compatibility/2006">
                  <mc:Choice xmlns:v="urn:schemas-microsoft-com:vml" Requires="v">
                    <p:oleObj spid="_x0000_s1464404" name="Equation" r:id="rId37" imgW="228600" imgH="291960" progId="Equation.DSMT4">
                      <p:embed/>
                    </p:oleObj>
                  </mc:Choice>
                  <mc:Fallback>
                    <p:oleObj name="Equation" r:id="rId37" imgW="228600" imgH="291960" progId="Equation.DSMT4">
                      <p:embed/>
                      <p:pic>
                        <p:nvPicPr>
                          <p:cNvPr id="0" name=""/>
                          <p:cNvPicPr>
                            <a:picLocks noChangeAspect="1" noChangeArrowheads="1"/>
                          </p:cNvPicPr>
                          <p:nvPr/>
                        </p:nvPicPr>
                        <p:blipFill>
                          <a:blip r:embed="rId38"/>
                          <a:srcRect/>
                          <a:stretch>
                            <a:fillRect/>
                          </a:stretch>
                        </p:blipFill>
                        <p:spPr bwMode="auto">
                          <a:xfrm>
                            <a:off x="1617" y="1819"/>
                            <a:ext cx="144" cy="18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graphicFrame>
        <p:nvGraphicFramePr>
          <p:cNvPr id="237881" name="Object 313"/>
          <p:cNvGraphicFramePr>
            <a:graphicFrameLocks noChangeAspect="1"/>
          </p:cNvGraphicFramePr>
          <p:nvPr>
            <p:extLst>
              <p:ext uri="{D42A27DB-BD31-4B8C-83A1-F6EECF244321}">
                <p14:modId xmlns:p14="http://schemas.microsoft.com/office/powerpoint/2010/main" val="4292201158"/>
              </p:ext>
            </p:extLst>
          </p:nvPr>
        </p:nvGraphicFramePr>
        <p:xfrm>
          <a:off x="6672263" y="3802063"/>
          <a:ext cx="1282700" cy="241300"/>
        </p:xfrm>
        <a:graphic>
          <a:graphicData uri="http://schemas.openxmlformats.org/presentationml/2006/ole">
            <mc:AlternateContent xmlns:mc="http://schemas.openxmlformats.org/markup-compatibility/2006">
              <mc:Choice xmlns:v="urn:schemas-microsoft-com:vml" Requires="v">
                <p:oleObj spid="_x0000_s1464405" name="Equation" r:id="rId39" imgW="1282680" imgH="241200" progId="Equation.DSMT4">
                  <p:embed/>
                </p:oleObj>
              </mc:Choice>
              <mc:Fallback>
                <p:oleObj name="Equation" r:id="rId39" imgW="1282680" imgH="241200" progId="Equation.DSMT4">
                  <p:embed/>
                  <p:pic>
                    <p:nvPicPr>
                      <p:cNvPr id="0" name=""/>
                      <p:cNvPicPr>
                        <a:picLocks noChangeAspect="1" noChangeArrowheads="1"/>
                      </p:cNvPicPr>
                      <p:nvPr/>
                    </p:nvPicPr>
                    <p:blipFill>
                      <a:blip r:embed="rId40"/>
                      <a:srcRect/>
                      <a:stretch>
                        <a:fillRect/>
                      </a:stretch>
                    </p:blipFill>
                    <p:spPr bwMode="auto">
                      <a:xfrm>
                        <a:off x="6672263" y="3802063"/>
                        <a:ext cx="12827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85" name="Object 317"/>
          <p:cNvGraphicFramePr>
            <a:graphicFrameLocks noChangeAspect="1"/>
          </p:cNvGraphicFramePr>
          <p:nvPr/>
        </p:nvGraphicFramePr>
        <p:xfrm>
          <a:off x="5175250" y="4092575"/>
          <a:ext cx="2578100" cy="419100"/>
        </p:xfrm>
        <a:graphic>
          <a:graphicData uri="http://schemas.openxmlformats.org/presentationml/2006/ole">
            <mc:AlternateContent xmlns:mc="http://schemas.openxmlformats.org/markup-compatibility/2006">
              <mc:Choice xmlns:v="urn:schemas-microsoft-com:vml" Requires="v">
                <p:oleObj spid="_x0000_s1464406" name="Формула" r:id="rId41" imgW="2577960" imgH="419040" progId="Equation.3">
                  <p:embed/>
                </p:oleObj>
              </mc:Choice>
              <mc:Fallback>
                <p:oleObj name="Формула" r:id="rId41" imgW="2577960" imgH="419040"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5175250" y="4092575"/>
                        <a:ext cx="25781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86" name="Rectangle 318"/>
          <p:cNvSpPr>
            <a:spLocks noChangeArrowheads="1"/>
          </p:cNvSpPr>
          <p:nvPr/>
        </p:nvSpPr>
        <p:spPr bwMode="auto">
          <a:xfrm>
            <a:off x="38100" y="5545138"/>
            <a:ext cx="7800975" cy="7032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85000"/>
              </a:lnSpc>
              <a:buClr>
                <a:srgbClr val="00007D"/>
              </a:buClr>
            </a:pPr>
            <a:r>
              <a:rPr lang="en-US" altLang="ru-RU" sz="1000" b="1" dirty="0" smtClean="0">
                <a:solidFill>
                  <a:srgbClr val="FF0000"/>
                </a:solidFill>
              </a:rPr>
              <a:t>Natural form.</a:t>
            </a:r>
            <a:r>
              <a:rPr lang="ru-RU" altLang="ru-RU" sz="1000" dirty="0" smtClean="0">
                <a:solidFill>
                  <a:srgbClr val="000000"/>
                </a:solidFill>
              </a:rPr>
              <a:t> </a:t>
            </a:r>
            <a:r>
              <a:rPr lang="en-US" altLang="ru-RU" sz="1000" dirty="0" smtClean="0">
                <a:solidFill>
                  <a:srgbClr val="000000"/>
                </a:solidFill>
              </a:rPr>
              <a:t>Project vector equation (1) on natural (moving) coordinate axes</a:t>
            </a:r>
            <a:endParaRPr lang="ru-RU" altLang="ru-RU" sz="1000" dirty="0">
              <a:solidFill>
                <a:srgbClr val="000000"/>
              </a:solidFill>
            </a:endParaRPr>
          </a:p>
        </p:txBody>
      </p:sp>
      <p:graphicFrame>
        <p:nvGraphicFramePr>
          <p:cNvPr id="237887" name="Object 319"/>
          <p:cNvGraphicFramePr>
            <a:graphicFrameLocks noChangeAspect="1"/>
          </p:cNvGraphicFramePr>
          <p:nvPr>
            <p:extLst>
              <p:ext uri="{D42A27DB-BD31-4B8C-83A1-F6EECF244321}">
                <p14:modId xmlns:p14="http://schemas.microsoft.com/office/powerpoint/2010/main" val="2635988152"/>
              </p:ext>
            </p:extLst>
          </p:nvPr>
        </p:nvGraphicFramePr>
        <p:xfrm>
          <a:off x="1770063" y="5799138"/>
          <a:ext cx="1219200" cy="838200"/>
        </p:xfrm>
        <a:graphic>
          <a:graphicData uri="http://schemas.openxmlformats.org/presentationml/2006/ole">
            <mc:AlternateContent xmlns:mc="http://schemas.openxmlformats.org/markup-compatibility/2006">
              <mc:Choice xmlns:v="urn:schemas-microsoft-com:vml" Requires="v">
                <p:oleObj spid="_x0000_s1464407" name="Equation" r:id="rId43" imgW="1218960" imgH="838080" progId="Equation.DSMT4">
                  <p:embed/>
                </p:oleObj>
              </mc:Choice>
              <mc:Fallback>
                <p:oleObj name="Equation" r:id="rId43" imgW="1218960" imgH="838080" progId="Equation.DSMT4">
                  <p:embed/>
                  <p:pic>
                    <p:nvPicPr>
                      <p:cNvPr id="0" name=""/>
                      <p:cNvPicPr>
                        <a:picLocks noChangeAspect="1" noChangeArrowheads="1"/>
                      </p:cNvPicPr>
                      <p:nvPr/>
                    </p:nvPicPr>
                    <p:blipFill>
                      <a:blip r:embed="rId44"/>
                      <a:srcRect/>
                      <a:stretch>
                        <a:fillRect/>
                      </a:stretch>
                    </p:blipFill>
                    <p:spPr bwMode="auto">
                      <a:xfrm>
                        <a:off x="1770063" y="5799138"/>
                        <a:ext cx="1219200" cy="838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rgbClr val="00008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88" name="Object 320"/>
          <p:cNvGraphicFramePr>
            <a:graphicFrameLocks noChangeAspect="1"/>
          </p:cNvGraphicFramePr>
          <p:nvPr>
            <p:extLst>
              <p:ext uri="{D42A27DB-BD31-4B8C-83A1-F6EECF244321}">
                <p14:modId xmlns:p14="http://schemas.microsoft.com/office/powerpoint/2010/main" val="791487957"/>
              </p:ext>
            </p:extLst>
          </p:nvPr>
        </p:nvGraphicFramePr>
        <p:xfrm>
          <a:off x="5989638" y="4529296"/>
          <a:ext cx="762000" cy="787400"/>
        </p:xfrm>
        <a:graphic>
          <a:graphicData uri="http://schemas.openxmlformats.org/presentationml/2006/ole">
            <mc:AlternateContent xmlns:mc="http://schemas.openxmlformats.org/markup-compatibility/2006">
              <mc:Choice xmlns:v="urn:schemas-microsoft-com:vml" Requires="v">
                <p:oleObj spid="_x0000_s1464408" name="Equation" r:id="rId45" imgW="761760" imgH="787320" progId="Equation.DSMT4">
                  <p:embed/>
                </p:oleObj>
              </mc:Choice>
              <mc:Fallback>
                <p:oleObj name="Equation" r:id="rId45" imgW="761760" imgH="787320" progId="Equation.DSMT4">
                  <p:embed/>
                  <p:pic>
                    <p:nvPicPr>
                      <p:cNvPr id="0" name=""/>
                      <p:cNvPicPr>
                        <a:picLocks noChangeAspect="1" noChangeArrowheads="1"/>
                      </p:cNvPicPr>
                      <p:nvPr/>
                    </p:nvPicPr>
                    <p:blipFill>
                      <a:blip r:embed="rId46"/>
                      <a:srcRect/>
                      <a:stretch>
                        <a:fillRect/>
                      </a:stretch>
                    </p:blipFill>
                    <p:spPr bwMode="auto">
                      <a:xfrm>
                        <a:off x="5989638" y="4529296"/>
                        <a:ext cx="762000" cy="7874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237889" name="Text Box 321"/>
          <p:cNvSpPr txBox="1">
            <a:spLocks noChangeArrowheads="1"/>
          </p:cNvSpPr>
          <p:nvPr/>
        </p:nvSpPr>
        <p:spPr bwMode="auto">
          <a:xfrm>
            <a:off x="4403725" y="5988050"/>
            <a:ext cx="194155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rgbClr val="00007D"/>
                </a:solidFill>
              </a:rPr>
              <a:t> - </a:t>
            </a:r>
            <a:r>
              <a:rPr lang="en-US" altLang="ru-RU" sz="1000" b="1" dirty="0" smtClean="0">
                <a:solidFill>
                  <a:srgbClr val="00007D"/>
                </a:solidFill>
              </a:rPr>
              <a:t>Natural</a:t>
            </a:r>
            <a:r>
              <a:rPr lang="en-US" altLang="ru-RU" sz="1000" b="1" dirty="0" smtClean="0">
                <a:solidFill>
                  <a:srgbClr val="9999FF">
                    <a:lumMod val="25000"/>
                  </a:srgbClr>
                </a:solidFill>
                <a:sym typeface="Symbol" pitchFamily="18" charset="2"/>
              </a:rPr>
              <a:t> </a:t>
            </a:r>
            <a:r>
              <a:rPr lang="en-US" altLang="ru-RU" sz="1000" b="1" dirty="0">
                <a:solidFill>
                  <a:srgbClr val="9999FF">
                    <a:lumMod val="25000"/>
                  </a:srgbClr>
                </a:solidFill>
                <a:sym typeface="Symbol" pitchFamily="18" charset="2"/>
              </a:rPr>
              <a:t>form of </a:t>
            </a:r>
            <a:r>
              <a:rPr lang="en-US" altLang="ru-RU" sz="1000" b="1" dirty="0" smtClean="0">
                <a:solidFill>
                  <a:srgbClr val="9999FF">
                    <a:lumMod val="25000"/>
                  </a:srgbClr>
                </a:solidFill>
                <a:sym typeface="Symbol" pitchFamily="18" charset="2"/>
              </a:rPr>
              <a:t>differential </a:t>
            </a:r>
            <a:endParaRPr lang="en-US" altLang="ru-RU" sz="1000" b="1" dirty="0">
              <a:solidFill>
                <a:srgbClr val="9999FF">
                  <a:lumMod val="25000"/>
                </a:srgbClr>
              </a:solidFill>
              <a:sym typeface="Symbol" pitchFamily="18" charset="2"/>
            </a:endParaRPr>
          </a:p>
          <a:p>
            <a:r>
              <a:rPr lang="en-US" altLang="ru-RU" sz="1000" b="1" dirty="0">
                <a:solidFill>
                  <a:srgbClr val="9999FF">
                    <a:lumMod val="25000"/>
                  </a:srgbClr>
                </a:solidFill>
                <a:sym typeface="Symbol" pitchFamily="18" charset="2"/>
              </a:rPr>
              <a:t>equations.</a:t>
            </a:r>
            <a:endParaRPr lang="ru-RU" altLang="ru-RU" sz="1000" b="1" i="1" dirty="0">
              <a:solidFill>
                <a:srgbClr val="00007D"/>
              </a:solidFill>
              <a:sym typeface="Symbol" pitchFamily="18" charset="2"/>
            </a:endParaRPr>
          </a:p>
        </p:txBody>
      </p:sp>
      <p:grpSp>
        <p:nvGrpSpPr>
          <p:cNvPr id="237904" name="Group 336"/>
          <p:cNvGrpSpPr>
            <a:grpSpLocks/>
          </p:cNvGrpSpPr>
          <p:nvPr/>
        </p:nvGrpSpPr>
        <p:grpSpPr bwMode="auto">
          <a:xfrm>
            <a:off x="30163" y="3230563"/>
            <a:ext cx="1268413" cy="1362075"/>
            <a:chOff x="85" y="889"/>
            <a:chExt cx="799" cy="858"/>
          </a:xfrm>
        </p:grpSpPr>
        <p:sp>
          <p:nvSpPr>
            <p:cNvPr id="237693" name="Line 125"/>
            <p:cNvSpPr>
              <a:spLocks noChangeShapeType="1"/>
            </p:cNvSpPr>
            <p:nvPr/>
          </p:nvSpPr>
          <p:spPr bwMode="auto">
            <a:xfrm>
              <a:off x="233" y="1608"/>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694" name="Line 126"/>
            <p:cNvSpPr>
              <a:spLocks noChangeShapeType="1"/>
            </p:cNvSpPr>
            <p:nvPr/>
          </p:nvSpPr>
          <p:spPr bwMode="auto">
            <a:xfrm rot="-5400000">
              <a:off x="106" y="1475"/>
              <a:ext cx="270" cy="0"/>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695" name="Line 127"/>
            <p:cNvSpPr>
              <a:spLocks noChangeShapeType="1"/>
            </p:cNvSpPr>
            <p:nvPr/>
          </p:nvSpPr>
          <p:spPr bwMode="auto">
            <a:xfrm rot="-5400000" flipH="1" flipV="1">
              <a:off x="102" y="1603"/>
              <a:ext cx="144" cy="144"/>
            </a:xfrm>
            <a:prstGeom prst="line">
              <a:avLst/>
            </a:prstGeom>
            <a:noFill/>
            <a:ln w="9525">
              <a:solidFill>
                <a:srgbClr val="008000"/>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696" name="Oval 128"/>
            <p:cNvSpPr>
              <a:spLocks noChangeArrowheads="1"/>
            </p:cNvSpPr>
            <p:nvPr/>
          </p:nvSpPr>
          <p:spPr bwMode="auto">
            <a:xfrm>
              <a:off x="599" y="1056"/>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697" name="Oval 129"/>
            <p:cNvSpPr>
              <a:spLocks noChangeArrowheads="1"/>
            </p:cNvSpPr>
            <p:nvPr/>
          </p:nvSpPr>
          <p:spPr bwMode="auto">
            <a:xfrm>
              <a:off x="232" y="1589"/>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698" name="Line 130"/>
            <p:cNvSpPr>
              <a:spLocks noChangeShapeType="1"/>
            </p:cNvSpPr>
            <p:nvPr/>
          </p:nvSpPr>
          <p:spPr bwMode="auto">
            <a:xfrm flipV="1">
              <a:off x="251" y="1092"/>
              <a:ext cx="354" cy="51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699" name="Freeform 131"/>
            <p:cNvSpPr>
              <a:spLocks/>
            </p:cNvSpPr>
            <p:nvPr/>
          </p:nvSpPr>
          <p:spPr bwMode="auto">
            <a:xfrm>
              <a:off x="275" y="960"/>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00" name="Text Box 132"/>
            <p:cNvSpPr txBox="1">
              <a:spLocks noChangeArrowheads="1"/>
            </p:cNvSpPr>
            <p:nvPr/>
          </p:nvSpPr>
          <p:spPr bwMode="auto">
            <a:xfrm>
              <a:off x="547" y="889"/>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sp>
          <p:nvSpPr>
            <p:cNvPr id="237701" name="Text Box 133"/>
            <p:cNvSpPr txBox="1">
              <a:spLocks noChangeArrowheads="1"/>
            </p:cNvSpPr>
            <p:nvPr/>
          </p:nvSpPr>
          <p:spPr bwMode="auto">
            <a:xfrm>
              <a:off x="85" y="1494"/>
              <a:ext cx="178"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i="1" dirty="0">
                  <a:solidFill>
                    <a:srgbClr val="000000"/>
                  </a:solidFill>
                  <a:latin typeface="Times New Roman" pitchFamily="18" charset="0"/>
                  <a:cs typeface="Times New Roman" pitchFamily="18" charset="0"/>
                </a:rPr>
                <a:t>O</a:t>
              </a:r>
              <a:endParaRPr lang="ru-RU" altLang="ru-RU" sz="1050" i="1" dirty="0">
                <a:solidFill>
                  <a:srgbClr val="000000"/>
                </a:solidFill>
                <a:latin typeface="Times New Roman" pitchFamily="18" charset="0"/>
                <a:cs typeface="Times New Roman" pitchFamily="18" charset="0"/>
              </a:endParaRPr>
            </a:p>
          </p:txBody>
        </p:sp>
        <p:graphicFrame>
          <p:nvGraphicFramePr>
            <p:cNvPr id="237702" name="Object 134"/>
            <p:cNvGraphicFramePr>
              <a:graphicFrameLocks noChangeAspect="1"/>
            </p:cNvGraphicFramePr>
            <p:nvPr/>
          </p:nvGraphicFramePr>
          <p:xfrm>
            <a:off x="361" y="1182"/>
            <a:ext cx="80" cy="96"/>
          </p:xfrm>
          <a:graphic>
            <a:graphicData uri="http://schemas.openxmlformats.org/presentationml/2006/ole">
              <mc:AlternateContent xmlns:mc="http://schemas.openxmlformats.org/markup-compatibility/2006">
                <mc:Choice xmlns:v="urn:schemas-microsoft-com:vml" Requires="v">
                  <p:oleObj spid="_x0000_s1464409" name="Формула" r:id="rId47" imgW="126720" imgH="152280" progId="Equation.3">
                    <p:embed/>
                  </p:oleObj>
                </mc:Choice>
                <mc:Fallback>
                  <p:oleObj name="Формула" r:id="rId47" imgW="126720" imgH="15228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361" y="1182"/>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21" name="AutoShape 153"/>
            <p:cNvSpPr>
              <a:spLocks noChangeArrowheads="1"/>
            </p:cNvSpPr>
            <p:nvPr/>
          </p:nvSpPr>
          <p:spPr bwMode="auto">
            <a:xfrm rot="2155223">
              <a:off x="608" y="1134"/>
              <a:ext cx="276" cy="68"/>
            </a:xfrm>
            <a:prstGeom prst="rightArrow">
              <a:avLst>
                <a:gd name="adj1" fmla="val 50000"/>
                <a:gd name="adj2" fmla="val 10147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724" name="Object 156"/>
            <p:cNvGraphicFramePr>
              <a:graphicFrameLocks noChangeAspect="1"/>
            </p:cNvGraphicFramePr>
            <p:nvPr>
              <p:extLst>
                <p:ext uri="{D42A27DB-BD31-4B8C-83A1-F6EECF244321}">
                  <p14:modId xmlns:p14="http://schemas.microsoft.com/office/powerpoint/2010/main" val="3187047218"/>
                </p:ext>
              </p:extLst>
            </p:nvPr>
          </p:nvGraphicFramePr>
          <p:xfrm>
            <a:off x="544" y="1268"/>
            <a:ext cx="96" cy="113"/>
          </p:xfrm>
          <a:graphic>
            <a:graphicData uri="http://schemas.openxmlformats.org/presentationml/2006/ole">
              <mc:AlternateContent xmlns:mc="http://schemas.openxmlformats.org/markup-compatibility/2006">
                <mc:Choice xmlns:v="urn:schemas-microsoft-com:vml" Requires="v">
                  <p:oleObj spid="_x0000_s1464410" name="Формула" r:id="rId49" imgW="139680" imgH="164880" progId="Equation.3">
                    <p:embed/>
                  </p:oleObj>
                </mc:Choice>
                <mc:Fallback>
                  <p:oleObj name="Формула" r:id="rId49" imgW="139680" imgH="16488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544" y="1268"/>
                          <a:ext cx="96" cy="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74" name="AutoShape 306"/>
            <p:cNvSpPr>
              <a:spLocks noChangeArrowheads="1"/>
            </p:cNvSpPr>
            <p:nvPr/>
          </p:nvSpPr>
          <p:spPr bwMode="auto">
            <a:xfrm rot="4683478">
              <a:off x="536" y="1176"/>
              <a:ext cx="220" cy="55"/>
            </a:xfrm>
            <a:prstGeom prst="rightArrow">
              <a:avLst>
                <a:gd name="adj1" fmla="val 50000"/>
                <a:gd name="adj2" fmla="val 100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875" name="Object 307"/>
            <p:cNvGraphicFramePr>
              <a:graphicFrameLocks noChangeAspect="1"/>
            </p:cNvGraphicFramePr>
            <p:nvPr/>
          </p:nvGraphicFramePr>
          <p:xfrm>
            <a:off x="747" y="1001"/>
            <a:ext cx="112" cy="144"/>
          </p:xfrm>
          <a:graphic>
            <a:graphicData uri="http://schemas.openxmlformats.org/presentationml/2006/ole">
              <mc:AlternateContent xmlns:mc="http://schemas.openxmlformats.org/markup-compatibility/2006">
                <mc:Choice xmlns:v="urn:schemas-microsoft-com:vml" Requires="v">
                  <p:oleObj spid="_x0000_s1464411" name="Формула" r:id="rId51" imgW="177480" imgH="228600" progId="Equation.3">
                    <p:embed/>
                  </p:oleObj>
                </mc:Choice>
                <mc:Fallback>
                  <p:oleObj name="Формула" r:id="rId51" imgW="177480" imgH="228600" progId="Equation.3">
                    <p:embed/>
                    <p:pic>
                      <p:nvPicPr>
                        <p:cNvPr id="0" name=""/>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747" y="1001"/>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93" name="AutoShape 325"/>
            <p:cNvSpPr>
              <a:spLocks noChangeArrowheads="1"/>
            </p:cNvSpPr>
            <p:nvPr/>
          </p:nvSpPr>
          <p:spPr bwMode="auto">
            <a:xfrm rot="8306951">
              <a:off x="426" y="1106"/>
              <a:ext cx="188" cy="70"/>
            </a:xfrm>
            <a:prstGeom prst="rightArrow">
              <a:avLst>
                <a:gd name="adj1" fmla="val 50000"/>
                <a:gd name="adj2" fmla="val 6714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894" name="Object 326"/>
            <p:cNvGraphicFramePr>
              <a:graphicFrameLocks noChangeAspect="1"/>
            </p:cNvGraphicFramePr>
            <p:nvPr/>
          </p:nvGraphicFramePr>
          <p:xfrm>
            <a:off x="346" y="1012"/>
            <a:ext cx="120" cy="144"/>
          </p:xfrm>
          <a:graphic>
            <a:graphicData uri="http://schemas.openxmlformats.org/presentationml/2006/ole">
              <mc:AlternateContent xmlns:mc="http://schemas.openxmlformats.org/markup-compatibility/2006">
                <mc:Choice xmlns:v="urn:schemas-microsoft-com:vml" Requires="v">
                  <p:oleObj spid="_x0000_s1464412" name="Формула" r:id="rId53" imgW="190440" imgH="228600" progId="Equation.3">
                    <p:embed/>
                  </p:oleObj>
                </mc:Choice>
                <mc:Fallback>
                  <p:oleObj name="Формула" r:id="rId53" imgW="190440" imgH="228600" progId="Equation.3">
                    <p:embed/>
                    <p:pic>
                      <p:nvPicPr>
                        <p:cNvPr id="0" name=""/>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346" y="1012"/>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37905" name="Group 337"/>
          <p:cNvGrpSpPr>
            <a:grpSpLocks/>
          </p:cNvGrpSpPr>
          <p:nvPr/>
        </p:nvGrpSpPr>
        <p:grpSpPr bwMode="auto">
          <a:xfrm>
            <a:off x="336551" y="5735638"/>
            <a:ext cx="1054100" cy="912812"/>
            <a:chOff x="278" y="2467"/>
            <a:chExt cx="664" cy="575"/>
          </a:xfrm>
        </p:grpSpPr>
        <p:sp>
          <p:nvSpPr>
            <p:cNvPr id="237772" name="Oval 204"/>
            <p:cNvSpPr>
              <a:spLocks noChangeArrowheads="1"/>
            </p:cNvSpPr>
            <p:nvPr/>
          </p:nvSpPr>
          <p:spPr bwMode="auto">
            <a:xfrm>
              <a:off x="611" y="2693"/>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774" name="Freeform 206"/>
            <p:cNvSpPr>
              <a:spLocks/>
            </p:cNvSpPr>
            <p:nvPr/>
          </p:nvSpPr>
          <p:spPr bwMode="auto">
            <a:xfrm>
              <a:off x="287" y="2597"/>
              <a:ext cx="540" cy="438"/>
            </a:xfrm>
            <a:custGeom>
              <a:avLst/>
              <a:gdLst>
                <a:gd name="T0" fmla="*/ 0 w 768"/>
                <a:gd name="T1" fmla="*/ 0 h 786"/>
                <a:gd name="T2" fmla="*/ 678 w 768"/>
                <a:gd name="T3" fmla="*/ 354 h 786"/>
                <a:gd name="T4" fmla="*/ 540 w 768"/>
                <a:gd name="T5" fmla="*/ 786 h 786"/>
              </a:gdLst>
              <a:ahLst/>
              <a:cxnLst>
                <a:cxn ang="0">
                  <a:pos x="T0" y="T1"/>
                </a:cxn>
                <a:cxn ang="0">
                  <a:pos x="T2" y="T3"/>
                </a:cxn>
                <a:cxn ang="0">
                  <a:pos x="T4" y="T5"/>
                </a:cxn>
              </a:cxnLst>
              <a:rect l="0" t="0" r="r" b="b"/>
              <a:pathLst>
                <a:path w="768" h="786">
                  <a:moveTo>
                    <a:pt x="0" y="0"/>
                  </a:moveTo>
                  <a:cubicBezTo>
                    <a:pt x="294" y="111"/>
                    <a:pt x="588" y="223"/>
                    <a:pt x="678" y="354"/>
                  </a:cubicBezTo>
                  <a:cubicBezTo>
                    <a:pt x="768" y="485"/>
                    <a:pt x="654" y="635"/>
                    <a:pt x="540" y="78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775" name="Text Box 207"/>
            <p:cNvSpPr txBox="1">
              <a:spLocks noChangeArrowheads="1"/>
            </p:cNvSpPr>
            <p:nvPr/>
          </p:nvSpPr>
          <p:spPr bwMode="auto">
            <a:xfrm>
              <a:off x="644" y="2589"/>
              <a:ext cx="183"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graphicFrame>
          <p:nvGraphicFramePr>
            <p:cNvPr id="237777" name="Object 209"/>
            <p:cNvGraphicFramePr>
              <a:graphicFrameLocks noChangeAspect="1"/>
            </p:cNvGraphicFramePr>
            <p:nvPr/>
          </p:nvGraphicFramePr>
          <p:xfrm>
            <a:off x="509" y="2583"/>
            <a:ext cx="72" cy="88"/>
          </p:xfrm>
          <a:graphic>
            <a:graphicData uri="http://schemas.openxmlformats.org/presentationml/2006/ole">
              <mc:AlternateContent xmlns:mc="http://schemas.openxmlformats.org/markup-compatibility/2006">
                <mc:Choice xmlns:v="urn:schemas-microsoft-com:vml" Requires="v">
                  <p:oleObj spid="_x0000_s1464413" name="Формула" r:id="rId55" imgW="114120" imgH="139680" progId="Equation.3">
                    <p:embed/>
                  </p:oleObj>
                </mc:Choice>
                <mc:Fallback>
                  <p:oleObj name="Формула" r:id="rId55" imgW="114120" imgH="139680" progId="Equation.3">
                    <p:embed/>
                    <p:pic>
                      <p:nvPicPr>
                        <p:cNvPr id="0" name=""/>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509" y="2583"/>
                          <a:ext cx="72"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778" name="Oval 210"/>
            <p:cNvSpPr>
              <a:spLocks noChangeArrowheads="1"/>
            </p:cNvSpPr>
            <p:nvPr/>
          </p:nvSpPr>
          <p:spPr bwMode="auto">
            <a:xfrm>
              <a:off x="375" y="2607"/>
              <a:ext cx="32" cy="38"/>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779" name="Object 211"/>
            <p:cNvGraphicFramePr>
              <a:graphicFrameLocks noChangeAspect="1"/>
            </p:cNvGraphicFramePr>
            <p:nvPr/>
          </p:nvGraphicFramePr>
          <p:xfrm>
            <a:off x="278" y="2606"/>
            <a:ext cx="112" cy="136"/>
          </p:xfrm>
          <a:graphic>
            <a:graphicData uri="http://schemas.openxmlformats.org/presentationml/2006/ole">
              <mc:AlternateContent xmlns:mc="http://schemas.openxmlformats.org/markup-compatibility/2006">
                <mc:Choice xmlns:v="urn:schemas-microsoft-com:vml" Requires="v">
                  <p:oleObj spid="_x0000_s1464414" name="Формула" r:id="rId57" imgW="177480" imgH="215640" progId="Equation.3">
                    <p:embed/>
                  </p:oleObj>
                </mc:Choice>
                <mc:Fallback>
                  <p:oleObj name="Формула" r:id="rId57" imgW="177480" imgH="215640"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278" y="2606"/>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780" name="Object 212"/>
            <p:cNvGraphicFramePr>
              <a:graphicFrameLocks noChangeAspect="1"/>
            </p:cNvGraphicFramePr>
            <p:nvPr/>
          </p:nvGraphicFramePr>
          <p:xfrm>
            <a:off x="302" y="2540"/>
            <a:ext cx="184" cy="88"/>
          </p:xfrm>
          <a:graphic>
            <a:graphicData uri="http://schemas.openxmlformats.org/presentationml/2006/ole">
              <mc:AlternateContent xmlns:mc="http://schemas.openxmlformats.org/markup-compatibility/2006">
                <mc:Choice xmlns:v="urn:schemas-microsoft-com:vml" Requires="v">
                  <p:oleObj spid="_x0000_s1464415" name="Формула" r:id="rId59" imgW="291960" imgH="139680" progId="Equation.3">
                    <p:embed/>
                  </p:oleObj>
                </mc:Choice>
                <mc:Fallback>
                  <p:oleObj name="Формула" r:id="rId59" imgW="291960" imgH="139680"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302" y="2540"/>
                          <a:ext cx="184"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90" name="Line 322"/>
            <p:cNvSpPr>
              <a:spLocks noChangeShapeType="1"/>
            </p:cNvSpPr>
            <p:nvPr/>
          </p:nvSpPr>
          <p:spPr bwMode="auto">
            <a:xfrm>
              <a:off x="642" y="2718"/>
              <a:ext cx="108" cy="4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891" name="Line 323"/>
            <p:cNvSpPr>
              <a:spLocks noChangeShapeType="1"/>
            </p:cNvSpPr>
            <p:nvPr/>
          </p:nvSpPr>
          <p:spPr bwMode="auto">
            <a:xfrm flipH="1">
              <a:off x="493" y="2711"/>
              <a:ext cx="132" cy="3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892" name="Line 324"/>
            <p:cNvSpPr>
              <a:spLocks noChangeShapeType="1"/>
            </p:cNvSpPr>
            <p:nvPr/>
          </p:nvSpPr>
          <p:spPr bwMode="auto">
            <a:xfrm flipV="1">
              <a:off x="622" y="2602"/>
              <a:ext cx="54" cy="1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237895" name="AutoShape 327"/>
            <p:cNvSpPr>
              <a:spLocks noChangeArrowheads="1"/>
            </p:cNvSpPr>
            <p:nvPr/>
          </p:nvSpPr>
          <p:spPr bwMode="auto">
            <a:xfrm rot="2155223">
              <a:off x="609" y="2779"/>
              <a:ext cx="276" cy="68"/>
            </a:xfrm>
            <a:prstGeom prst="rightArrow">
              <a:avLst>
                <a:gd name="adj1" fmla="val 50000"/>
                <a:gd name="adj2" fmla="val 10147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896" name="AutoShape 328"/>
            <p:cNvSpPr>
              <a:spLocks noChangeArrowheads="1"/>
            </p:cNvSpPr>
            <p:nvPr/>
          </p:nvSpPr>
          <p:spPr bwMode="auto">
            <a:xfrm rot="4683478">
              <a:off x="545" y="2819"/>
              <a:ext cx="220" cy="55"/>
            </a:xfrm>
            <a:prstGeom prst="rightArrow">
              <a:avLst>
                <a:gd name="adj1" fmla="val 50000"/>
                <a:gd name="adj2" fmla="val 100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897" name="AutoShape 329"/>
            <p:cNvSpPr>
              <a:spLocks noChangeArrowheads="1"/>
            </p:cNvSpPr>
            <p:nvPr/>
          </p:nvSpPr>
          <p:spPr bwMode="auto">
            <a:xfrm rot="8306951">
              <a:off x="445" y="2755"/>
              <a:ext cx="188" cy="70"/>
            </a:xfrm>
            <a:prstGeom prst="rightArrow">
              <a:avLst>
                <a:gd name="adj1" fmla="val 50000"/>
                <a:gd name="adj2" fmla="val 6714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237898" name="Object 330"/>
            <p:cNvGraphicFramePr>
              <a:graphicFrameLocks noChangeAspect="1"/>
            </p:cNvGraphicFramePr>
            <p:nvPr/>
          </p:nvGraphicFramePr>
          <p:xfrm>
            <a:off x="752" y="2684"/>
            <a:ext cx="80" cy="104"/>
          </p:xfrm>
          <a:graphic>
            <a:graphicData uri="http://schemas.openxmlformats.org/presentationml/2006/ole">
              <mc:AlternateContent xmlns:mc="http://schemas.openxmlformats.org/markup-compatibility/2006">
                <mc:Choice xmlns:v="urn:schemas-microsoft-com:vml" Requires="v">
                  <p:oleObj spid="_x0000_s1464416" name="Формула" r:id="rId61" imgW="126720" imgH="164880" progId="Equation.3">
                    <p:embed/>
                  </p:oleObj>
                </mc:Choice>
                <mc:Fallback>
                  <p:oleObj name="Формула" r:id="rId61" imgW="126720" imgH="164880"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752" y="2684"/>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99" name="Object 331"/>
            <p:cNvGraphicFramePr>
              <a:graphicFrameLocks noChangeAspect="1"/>
            </p:cNvGraphicFramePr>
            <p:nvPr/>
          </p:nvGraphicFramePr>
          <p:xfrm>
            <a:off x="405" y="2707"/>
            <a:ext cx="88" cy="104"/>
          </p:xfrm>
          <a:graphic>
            <a:graphicData uri="http://schemas.openxmlformats.org/presentationml/2006/ole">
              <mc:AlternateContent xmlns:mc="http://schemas.openxmlformats.org/markup-compatibility/2006">
                <mc:Choice xmlns:v="urn:schemas-microsoft-com:vml" Requires="v">
                  <p:oleObj spid="_x0000_s1464417" name="Формула" r:id="rId63" imgW="139680" imgH="164880" progId="Equation.3">
                    <p:embed/>
                  </p:oleObj>
                </mc:Choice>
                <mc:Fallback>
                  <p:oleObj name="Формула" r:id="rId63" imgW="139680" imgH="164880" progId="Equation.3">
                    <p:embed/>
                    <p:pic>
                      <p:nvPicPr>
                        <p:cNvPr id="0" name=""/>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405" y="2707"/>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00" name="Object 332"/>
            <p:cNvGraphicFramePr>
              <a:graphicFrameLocks noChangeAspect="1"/>
            </p:cNvGraphicFramePr>
            <p:nvPr/>
          </p:nvGraphicFramePr>
          <p:xfrm>
            <a:off x="675" y="2467"/>
            <a:ext cx="88" cy="128"/>
          </p:xfrm>
          <a:graphic>
            <a:graphicData uri="http://schemas.openxmlformats.org/presentationml/2006/ole">
              <mc:AlternateContent xmlns:mc="http://schemas.openxmlformats.org/markup-compatibility/2006">
                <mc:Choice xmlns:v="urn:schemas-microsoft-com:vml" Requires="v">
                  <p:oleObj spid="_x0000_s1464418" name="Формула" r:id="rId65" imgW="139680" imgH="203040" progId="Equation.3">
                    <p:embed/>
                  </p:oleObj>
                </mc:Choice>
                <mc:Fallback>
                  <p:oleObj name="Формула" r:id="rId65" imgW="139680" imgH="203040"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675" y="2467"/>
                          <a:ext cx="88"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01" name="Object 333"/>
            <p:cNvGraphicFramePr>
              <a:graphicFrameLocks noChangeAspect="1"/>
            </p:cNvGraphicFramePr>
            <p:nvPr/>
          </p:nvGraphicFramePr>
          <p:xfrm>
            <a:off x="830" y="2896"/>
            <a:ext cx="112" cy="144"/>
          </p:xfrm>
          <a:graphic>
            <a:graphicData uri="http://schemas.openxmlformats.org/presentationml/2006/ole">
              <mc:AlternateContent xmlns:mc="http://schemas.openxmlformats.org/markup-compatibility/2006">
                <mc:Choice xmlns:v="urn:schemas-microsoft-com:vml" Requires="v">
                  <p:oleObj spid="_x0000_s1464419" name="Формула" r:id="rId67" imgW="177480" imgH="228600" progId="Equation.3">
                    <p:embed/>
                  </p:oleObj>
                </mc:Choice>
                <mc:Fallback>
                  <p:oleObj name="Формула" r:id="rId67" imgW="177480" imgH="228600"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830" y="2896"/>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02" name="Object 334"/>
            <p:cNvGraphicFramePr>
              <a:graphicFrameLocks noChangeAspect="1"/>
            </p:cNvGraphicFramePr>
            <p:nvPr/>
          </p:nvGraphicFramePr>
          <p:xfrm>
            <a:off x="405" y="2871"/>
            <a:ext cx="120" cy="144"/>
          </p:xfrm>
          <a:graphic>
            <a:graphicData uri="http://schemas.openxmlformats.org/presentationml/2006/ole">
              <mc:AlternateContent xmlns:mc="http://schemas.openxmlformats.org/markup-compatibility/2006">
                <mc:Choice xmlns:v="urn:schemas-microsoft-com:vml" Requires="v">
                  <p:oleObj spid="_x0000_s1464420" name="Формула" r:id="rId69" imgW="190440" imgH="228600" progId="Equation.3">
                    <p:embed/>
                  </p:oleObj>
                </mc:Choice>
                <mc:Fallback>
                  <p:oleObj name="Формула" r:id="rId69" imgW="190440" imgH="228600" progId="Equation.3">
                    <p:embed/>
                    <p:pic>
                      <p:nvPicPr>
                        <p:cNvPr id="0" name=""/>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405" y="2871"/>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03" name="Object 335"/>
            <p:cNvGraphicFramePr>
              <a:graphicFrameLocks noChangeAspect="1"/>
            </p:cNvGraphicFramePr>
            <p:nvPr>
              <p:extLst>
                <p:ext uri="{D42A27DB-BD31-4B8C-83A1-F6EECF244321}">
                  <p14:modId xmlns:p14="http://schemas.microsoft.com/office/powerpoint/2010/main" val="3310450379"/>
                </p:ext>
              </p:extLst>
            </p:nvPr>
          </p:nvGraphicFramePr>
          <p:xfrm>
            <a:off x="567" y="2929"/>
            <a:ext cx="96" cy="113"/>
          </p:xfrm>
          <a:graphic>
            <a:graphicData uri="http://schemas.openxmlformats.org/presentationml/2006/ole">
              <mc:AlternateContent xmlns:mc="http://schemas.openxmlformats.org/markup-compatibility/2006">
                <mc:Choice xmlns:v="urn:schemas-microsoft-com:vml" Requires="v">
                  <p:oleObj spid="_x0000_s1464421" name="Equation" r:id="rId71" imgW="139680" imgH="164880" progId="Equation.DSMT4">
                    <p:embed/>
                  </p:oleObj>
                </mc:Choice>
                <mc:Fallback>
                  <p:oleObj name="Equation" r:id="rId71" imgW="139680" imgH="164880" progId="Equation.DSMT4">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567" y="2929"/>
                          <a:ext cx="96" cy="1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7906" name="Text Box 338"/>
          <p:cNvSpPr txBox="1">
            <a:spLocks noChangeArrowheads="1"/>
          </p:cNvSpPr>
          <p:nvPr/>
        </p:nvSpPr>
        <p:spPr bwMode="auto">
          <a:xfrm>
            <a:off x="247650" y="2359025"/>
            <a:ext cx="251142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FF0000"/>
                </a:solidFill>
                <a:cs typeface="Arial" pitchFamily="34" charset="0"/>
              </a:rPr>
              <a:t>■     </a:t>
            </a:r>
            <a:r>
              <a:rPr lang="en-US" altLang="ru-RU" sz="1000" b="1" dirty="0" smtClean="0">
                <a:solidFill>
                  <a:srgbClr val="FF0000"/>
                </a:solidFill>
                <a:cs typeface="Arial" pitchFamily="34" charset="0"/>
              </a:rPr>
              <a:t>The basic equation of Dynamics</a:t>
            </a:r>
            <a:r>
              <a:rPr lang="ru-RU" altLang="ru-RU" sz="1000" dirty="0" smtClean="0">
                <a:solidFill>
                  <a:srgbClr val="000000"/>
                </a:solidFill>
              </a:rPr>
              <a:t> </a:t>
            </a:r>
            <a:endParaRPr lang="ru-RU" altLang="ru-RU" sz="1000" dirty="0">
              <a:solidFill>
                <a:srgbClr val="000000"/>
              </a:solidFill>
            </a:endParaRPr>
          </a:p>
        </p:txBody>
      </p:sp>
      <p:graphicFrame>
        <p:nvGraphicFramePr>
          <p:cNvPr id="237907" name="Object 339"/>
          <p:cNvGraphicFramePr>
            <a:graphicFrameLocks noChangeAspect="1"/>
          </p:cNvGraphicFramePr>
          <p:nvPr>
            <p:extLst>
              <p:ext uri="{D42A27DB-BD31-4B8C-83A1-F6EECF244321}">
                <p14:modId xmlns:p14="http://schemas.microsoft.com/office/powerpoint/2010/main" val="1057917781"/>
              </p:ext>
            </p:extLst>
          </p:nvPr>
        </p:nvGraphicFramePr>
        <p:xfrm>
          <a:off x="2816225" y="2381250"/>
          <a:ext cx="787400" cy="266700"/>
        </p:xfrm>
        <a:graphic>
          <a:graphicData uri="http://schemas.openxmlformats.org/presentationml/2006/ole">
            <mc:AlternateContent xmlns:mc="http://schemas.openxmlformats.org/markup-compatibility/2006">
              <mc:Choice xmlns:v="urn:schemas-microsoft-com:vml" Requires="v">
                <p:oleObj spid="_x0000_s1464422" name="Equation" r:id="rId72" imgW="787320" imgH="266400" progId="Equation.DSMT4">
                  <p:embed/>
                </p:oleObj>
              </mc:Choice>
              <mc:Fallback>
                <p:oleObj name="Equation" r:id="rId72" imgW="787320" imgH="266400" progId="Equation.DSMT4">
                  <p:embed/>
                  <p:pic>
                    <p:nvPicPr>
                      <p:cNvPr id="0" name=""/>
                      <p:cNvPicPr>
                        <a:picLocks noChangeAspect="1" noChangeArrowheads="1"/>
                      </p:cNvPicPr>
                      <p:nvPr/>
                    </p:nvPicPr>
                    <p:blipFill>
                      <a:blip r:embed="rId73"/>
                      <a:srcRect/>
                      <a:stretch>
                        <a:fillRect/>
                      </a:stretch>
                    </p:blipFill>
                    <p:spPr bwMode="auto">
                      <a:xfrm>
                        <a:off x="2816225" y="2381250"/>
                        <a:ext cx="787400" cy="2667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237909" name="Text Box 341"/>
          <p:cNvSpPr txBox="1">
            <a:spLocks noChangeArrowheads="1"/>
          </p:cNvSpPr>
          <p:nvPr/>
        </p:nvSpPr>
        <p:spPr bwMode="auto">
          <a:xfrm>
            <a:off x="192088" y="1846263"/>
            <a:ext cx="91313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FF0000"/>
                </a:solidFill>
                <a:cs typeface="Arial" pitchFamily="34" charset="0"/>
              </a:rPr>
              <a:t>■     </a:t>
            </a:r>
            <a:r>
              <a:rPr lang="en-US" altLang="ru-RU" sz="1000" b="1" dirty="0" smtClean="0">
                <a:solidFill>
                  <a:srgbClr val="FF0000"/>
                </a:solidFill>
                <a:cs typeface="Arial" pitchFamily="34" charset="0"/>
              </a:rPr>
              <a:t>Superposition </a:t>
            </a:r>
            <a:r>
              <a:rPr lang="en-US" altLang="ru-RU" sz="1000" b="1" dirty="0">
                <a:solidFill>
                  <a:srgbClr val="FF0000"/>
                </a:solidFill>
                <a:cs typeface="Arial" pitchFamily="34" charset="0"/>
              </a:rPr>
              <a:t>of forces. </a:t>
            </a:r>
            <a:r>
              <a:rPr lang="en-US" altLang="ru-RU" sz="1000" b="1" dirty="0">
                <a:solidFill>
                  <a:srgbClr val="CACAFF">
                    <a:lumMod val="25000"/>
                  </a:srgbClr>
                </a:solidFill>
                <a:cs typeface="Arial" pitchFamily="34" charset="0"/>
              </a:rPr>
              <a:t>The acceleration of material point under the action of a few forces is equal to the geometrical sum of accelerations </a:t>
            </a:r>
            <a:endParaRPr lang="en-US" altLang="ru-RU" sz="1000" b="1" dirty="0" smtClean="0">
              <a:solidFill>
                <a:srgbClr val="CACAFF">
                  <a:lumMod val="25000"/>
                </a:srgbClr>
              </a:solidFill>
              <a:cs typeface="Arial" pitchFamily="34" charset="0"/>
            </a:endParaRPr>
          </a:p>
          <a:p>
            <a:r>
              <a:rPr lang="en-US" altLang="ru-RU" sz="1000" b="1" dirty="0" smtClean="0">
                <a:solidFill>
                  <a:srgbClr val="CACAFF">
                    <a:lumMod val="25000"/>
                  </a:srgbClr>
                </a:solidFill>
                <a:cs typeface="Arial" pitchFamily="34" charset="0"/>
              </a:rPr>
              <a:t>of a point </a:t>
            </a:r>
            <a:r>
              <a:rPr lang="en-US" altLang="ru-RU" sz="1000" b="1" dirty="0">
                <a:solidFill>
                  <a:srgbClr val="CACAFF">
                    <a:lumMod val="25000"/>
                  </a:srgbClr>
                </a:solidFill>
                <a:cs typeface="Arial" pitchFamily="34" charset="0"/>
              </a:rPr>
              <a:t>from the action of each of forces </a:t>
            </a:r>
            <a:r>
              <a:rPr lang="en-US" altLang="ru-RU" sz="1000" b="1" dirty="0" smtClean="0">
                <a:solidFill>
                  <a:srgbClr val="CACAFF">
                    <a:lumMod val="25000"/>
                  </a:srgbClr>
                </a:solidFill>
                <a:cs typeface="Arial" pitchFamily="34" charset="0"/>
              </a:rPr>
              <a:t>separately. </a:t>
            </a:r>
            <a:r>
              <a:rPr lang="ru-RU" altLang="ru-RU" sz="1000" dirty="0">
                <a:solidFill>
                  <a:srgbClr val="000000"/>
                </a:solidFill>
              </a:rPr>
              <a:t>			 </a:t>
            </a:r>
            <a:r>
              <a:rPr lang="en-US" altLang="ru-RU" sz="1000" dirty="0" smtClean="0">
                <a:solidFill>
                  <a:srgbClr val="000000"/>
                </a:solidFill>
              </a:rPr>
              <a:t>or</a:t>
            </a:r>
            <a:endParaRPr lang="ru-RU" altLang="ru-RU" sz="1000" dirty="0">
              <a:solidFill>
                <a:srgbClr val="000000"/>
              </a:solidFill>
            </a:endParaRPr>
          </a:p>
        </p:txBody>
      </p:sp>
      <p:graphicFrame>
        <p:nvGraphicFramePr>
          <p:cNvPr id="237910" name="Object 342"/>
          <p:cNvGraphicFramePr>
            <a:graphicFrameLocks noChangeAspect="1"/>
          </p:cNvGraphicFramePr>
          <p:nvPr>
            <p:extLst>
              <p:ext uri="{D42A27DB-BD31-4B8C-83A1-F6EECF244321}">
                <p14:modId xmlns:p14="http://schemas.microsoft.com/office/powerpoint/2010/main" val="1432723786"/>
              </p:ext>
            </p:extLst>
          </p:nvPr>
        </p:nvGraphicFramePr>
        <p:xfrm>
          <a:off x="3639019" y="2025081"/>
          <a:ext cx="2159000" cy="241300"/>
        </p:xfrm>
        <a:graphic>
          <a:graphicData uri="http://schemas.openxmlformats.org/presentationml/2006/ole">
            <mc:AlternateContent xmlns:mc="http://schemas.openxmlformats.org/markup-compatibility/2006">
              <mc:Choice xmlns:v="urn:schemas-microsoft-com:vml" Requires="v">
                <p:oleObj spid="_x0000_s1464423" name="Equation" r:id="rId74" imgW="2158920" imgH="241200" progId="Equation.DSMT4">
                  <p:embed/>
                </p:oleObj>
              </mc:Choice>
              <mc:Fallback>
                <p:oleObj name="Equation" r:id="rId74" imgW="2158920" imgH="241200" progId="Equation.DSMT4">
                  <p:embed/>
                  <p:pic>
                    <p:nvPicPr>
                      <p:cNvPr id="0" name=""/>
                      <p:cNvPicPr>
                        <a:picLocks noChangeAspect="1" noChangeArrowheads="1"/>
                      </p:cNvPicPr>
                      <p:nvPr/>
                    </p:nvPicPr>
                    <p:blipFill>
                      <a:blip r:embed="rId75"/>
                      <a:srcRect/>
                      <a:stretch>
                        <a:fillRect/>
                      </a:stretch>
                    </p:blipFill>
                    <p:spPr bwMode="auto">
                      <a:xfrm>
                        <a:off x="3639019" y="2025081"/>
                        <a:ext cx="21590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7911" name="Object 343"/>
          <p:cNvGraphicFramePr>
            <a:graphicFrameLocks noChangeAspect="1"/>
          </p:cNvGraphicFramePr>
          <p:nvPr>
            <p:extLst>
              <p:ext uri="{D42A27DB-BD31-4B8C-83A1-F6EECF244321}">
                <p14:modId xmlns:p14="http://schemas.microsoft.com/office/powerpoint/2010/main" val="1414524905"/>
              </p:ext>
            </p:extLst>
          </p:nvPr>
        </p:nvGraphicFramePr>
        <p:xfrm>
          <a:off x="6023769" y="2046318"/>
          <a:ext cx="1676400" cy="228600"/>
        </p:xfrm>
        <a:graphic>
          <a:graphicData uri="http://schemas.openxmlformats.org/presentationml/2006/ole">
            <mc:AlternateContent xmlns:mc="http://schemas.openxmlformats.org/markup-compatibility/2006">
              <mc:Choice xmlns:v="urn:schemas-microsoft-com:vml" Requires="v">
                <p:oleObj spid="_x0000_s1464424" name="Формула" r:id="rId76" imgW="1676160" imgH="228600" progId="Equation.3">
                  <p:embed/>
                </p:oleObj>
              </mc:Choice>
              <mc:Fallback>
                <p:oleObj name="Формула" r:id="rId76" imgW="1676160" imgH="228600" progId="Equation.3">
                  <p:embed/>
                  <p:pic>
                    <p:nvPicPr>
                      <p:cNvPr id="0" name=""/>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6023769" y="2046318"/>
                        <a:ext cx="16764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7912" name="Text Box 344"/>
          <p:cNvSpPr txBox="1">
            <a:spLocks noChangeArrowheads="1"/>
          </p:cNvSpPr>
          <p:nvPr/>
        </p:nvSpPr>
        <p:spPr bwMode="auto">
          <a:xfrm>
            <a:off x="231775" y="1607735"/>
            <a:ext cx="8374408"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rPr>
              <a:t>It should be noted that the forces of interaction between free particles (or bodies) do not form a balanced system, as they act on different objects. </a:t>
            </a:r>
            <a:endParaRPr lang="ru-RU" altLang="ru-RU" sz="1000" dirty="0">
              <a:solidFill>
                <a:srgbClr val="000000"/>
              </a:solidFill>
            </a:endParaRPr>
          </a:p>
          <a:p>
            <a:endParaRPr lang="ru-RU" altLang="ru-RU" sz="1000" dirty="0">
              <a:solidFill>
                <a:srgbClr val="000000"/>
              </a:solidFill>
            </a:endParaRPr>
          </a:p>
        </p:txBody>
      </p:sp>
      <p:sp>
        <p:nvSpPr>
          <p:cNvPr id="237913" name="Text Box 345"/>
          <p:cNvSpPr txBox="1">
            <a:spLocks noChangeArrowheads="1"/>
          </p:cNvSpPr>
          <p:nvPr/>
        </p:nvSpPr>
        <p:spPr bwMode="auto">
          <a:xfrm>
            <a:off x="193675" y="876300"/>
            <a:ext cx="91313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FF0000"/>
                </a:solidFill>
                <a:cs typeface="Arial" pitchFamily="34" charset="0"/>
              </a:rPr>
              <a:t>■     </a:t>
            </a:r>
            <a:r>
              <a:rPr lang="en-US" sz="1000" b="1" dirty="0">
                <a:solidFill>
                  <a:srgbClr val="FF0000"/>
                </a:solidFill>
              </a:rPr>
              <a:t>The Third Law (the Law of Action and Reaction) </a:t>
            </a:r>
            <a:r>
              <a:rPr lang="en-US" sz="1000" dirty="0">
                <a:solidFill>
                  <a:srgbClr val="000000"/>
                </a:solidFill>
              </a:rPr>
              <a:t>establishes the character of mechanical interaction between material bodies. </a:t>
            </a:r>
            <a:r>
              <a:rPr lang="en-US" sz="1000" dirty="0" smtClean="0">
                <a:solidFill>
                  <a:srgbClr val="000000"/>
                </a:solidFill>
              </a:rPr>
              <a:t>It </a:t>
            </a:r>
            <a:r>
              <a:rPr lang="en-US" sz="1000" dirty="0">
                <a:solidFill>
                  <a:srgbClr val="000000"/>
                </a:solidFill>
              </a:rPr>
              <a:t>states: </a:t>
            </a:r>
            <a:r>
              <a:rPr lang="en-US" sz="1000" b="1" dirty="0">
                <a:solidFill>
                  <a:srgbClr val="CACAFF">
                    <a:lumMod val="25000"/>
                  </a:srgbClr>
                </a:solidFill>
              </a:rPr>
              <a:t>two particles </a:t>
            </a:r>
            <a:endParaRPr lang="en-US" sz="1000" b="1" dirty="0" smtClean="0">
              <a:solidFill>
                <a:srgbClr val="CACAFF">
                  <a:lumMod val="25000"/>
                </a:srgbClr>
              </a:solidFill>
            </a:endParaRPr>
          </a:p>
          <a:p>
            <a:r>
              <a:rPr lang="en-US" sz="1000" b="1" dirty="0" smtClean="0">
                <a:solidFill>
                  <a:srgbClr val="CACAFF">
                    <a:lumMod val="25000"/>
                  </a:srgbClr>
                </a:solidFill>
              </a:rPr>
              <a:t>exert </a:t>
            </a:r>
            <a:r>
              <a:rPr lang="en-US" sz="1000" b="1" dirty="0">
                <a:solidFill>
                  <a:srgbClr val="CACAFF">
                    <a:lumMod val="25000"/>
                  </a:srgbClr>
                </a:solidFill>
              </a:rPr>
              <a:t>on each other forces equal in magnitude and acting in opposite directions along the straight line connecting the two particles.</a:t>
            </a:r>
            <a:endParaRPr lang="ru-RU" sz="1000" b="1" dirty="0">
              <a:solidFill>
                <a:srgbClr val="CACAFF">
                  <a:lumMod val="25000"/>
                </a:srgbClr>
              </a:solidFill>
            </a:endParaRPr>
          </a:p>
          <a:p>
            <a:r>
              <a:rPr lang="en-US" sz="1000" dirty="0" smtClean="0">
                <a:solidFill>
                  <a:srgbClr val="000000"/>
                </a:solidFill>
              </a:rPr>
              <a:t> </a:t>
            </a:r>
            <a:endParaRPr lang="ru-RU" altLang="ru-RU" sz="1000" dirty="0">
              <a:solidFill>
                <a:srgbClr val="000000"/>
              </a:solidFill>
            </a:endParaRPr>
          </a:p>
        </p:txBody>
      </p:sp>
      <p:graphicFrame>
        <p:nvGraphicFramePr>
          <p:cNvPr id="237914" name="Object 346"/>
          <p:cNvGraphicFramePr>
            <a:graphicFrameLocks noChangeAspect="1"/>
          </p:cNvGraphicFramePr>
          <p:nvPr>
            <p:extLst>
              <p:ext uri="{D42A27DB-BD31-4B8C-83A1-F6EECF244321}">
                <p14:modId xmlns:p14="http://schemas.microsoft.com/office/powerpoint/2010/main" val="1401938373"/>
              </p:ext>
            </p:extLst>
          </p:nvPr>
        </p:nvGraphicFramePr>
        <p:xfrm>
          <a:off x="3074988" y="1254125"/>
          <a:ext cx="723900" cy="254000"/>
        </p:xfrm>
        <a:graphic>
          <a:graphicData uri="http://schemas.openxmlformats.org/presentationml/2006/ole">
            <mc:AlternateContent xmlns:mc="http://schemas.openxmlformats.org/markup-compatibility/2006">
              <mc:Choice xmlns:v="urn:schemas-microsoft-com:vml" Requires="v">
                <p:oleObj spid="_x0000_s1464425" name="Equation" r:id="rId78" imgW="723600" imgH="253800" progId="Equation.DSMT4">
                  <p:embed/>
                </p:oleObj>
              </mc:Choice>
              <mc:Fallback>
                <p:oleObj name="Equation" r:id="rId78" imgW="723600" imgH="253800" progId="Equation.DSMT4">
                  <p:embed/>
                  <p:pic>
                    <p:nvPicPr>
                      <p:cNvPr id="0" name=""/>
                      <p:cNvPicPr>
                        <a:picLocks noChangeAspect="1" noChangeArrowheads="1"/>
                      </p:cNvPicPr>
                      <p:nvPr/>
                    </p:nvPicPr>
                    <p:blipFill>
                      <a:blip r:embed="rId79"/>
                      <a:srcRect/>
                      <a:stretch>
                        <a:fillRect/>
                      </a:stretch>
                    </p:blipFill>
                    <p:spPr bwMode="auto">
                      <a:xfrm>
                        <a:off x="3074988" y="1254125"/>
                        <a:ext cx="7239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237915" name="Group 347"/>
          <p:cNvGrpSpPr>
            <a:grpSpLocks/>
          </p:cNvGrpSpPr>
          <p:nvPr/>
        </p:nvGrpSpPr>
        <p:grpSpPr bwMode="auto">
          <a:xfrm>
            <a:off x="4309289" y="1207278"/>
            <a:ext cx="1966913" cy="446088"/>
            <a:chOff x="722" y="3248"/>
            <a:chExt cx="1239" cy="281"/>
          </a:xfrm>
        </p:grpSpPr>
        <p:sp>
          <p:nvSpPr>
            <p:cNvPr id="237916" name="Oval 348"/>
            <p:cNvSpPr>
              <a:spLocks noChangeArrowheads="1"/>
            </p:cNvSpPr>
            <p:nvPr/>
          </p:nvSpPr>
          <p:spPr bwMode="auto">
            <a:xfrm>
              <a:off x="876" y="3390"/>
              <a:ext cx="96" cy="9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917" name="AutoShape 349"/>
            <p:cNvSpPr>
              <a:spLocks noChangeArrowheads="1"/>
            </p:cNvSpPr>
            <p:nvPr/>
          </p:nvSpPr>
          <p:spPr bwMode="auto">
            <a:xfrm>
              <a:off x="978" y="3396"/>
              <a:ext cx="312" cy="84"/>
            </a:xfrm>
            <a:prstGeom prst="rightArrow">
              <a:avLst>
                <a:gd name="adj1" fmla="val 50000"/>
                <a:gd name="adj2" fmla="val 9285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918" name="Oval 350"/>
            <p:cNvSpPr>
              <a:spLocks noChangeArrowheads="1"/>
            </p:cNvSpPr>
            <p:nvPr/>
          </p:nvSpPr>
          <p:spPr bwMode="auto">
            <a:xfrm flipH="1">
              <a:off x="1667" y="3389"/>
              <a:ext cx="96" cy="9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919" name="AutoShape 351"/>
            <p:cNvSpPr>
              <a:spLocks noChangeArrowheads="1"/>
            </p:cNvSpPr>
            <p:nvPr/>
          </p:nvSpPr>
          <p:spPr bwMode="auto">
            <a:xfrm flipH="1">
              <a:off x="1355" y="3395"/>
              <a:ext cx="312" cy="84"/>
            </a:xfrm>
            <a:prstGeom prst="rightArrow">
              <a:avLst>
                <a:gd name="adj1" fmla="val 50000"/>
                <a:gd name="adj2" fmla="val 9285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237920" name="Line 352"/>
            <p:cNvSpPr>
              <a:spLocks noChangeShapeType="1"/>
            </p:cNvSpPr>
            <p:nvPr/>
          </p:nvSpPr>
          <p:spPr bwMode="auto">
            <a:xfrm>
              <a:off x="900" y="3438"/>
              <a:ext cx="81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237921" name="Object 353"/>
            <p:cNvGraphicFramePr>
              <a:graphicFrameLocks noChangeAspect="1"/>
            </p:cNvGraphicFramePr>
            <p:nvPr/>
          </p:nvGraphicFramePr>
          <p:xfrm>
            <a:off x="1039" y="3255"/>
            <a:ext cx="152" cy="160"/>
          </p:xfrm>
          <a:graphic>
            <a:graphicData uri="http://schemas.openxmlformats.org/presentationml/2006/ole">
              <mc:AlternateContent xmlns:mc="http://schemas.openxmlformats.org/markup-compatibility/2006">
                <mc:Choice xmlns:v="urn:schemas-microsoft-com:vml" Requires="v">
                  <p:oleObj spid="_x0000_s1464426" name="Формула" r:id="rId80" imgW="241200" imgH="253800" progId="Equation.3">
                    <p:embed/>
                  </p:oleObj>
                </mc:Choice>
                <mc:Fallback>
                  <p:oleObj name="Формула" r:id="rId80" imgW="241200" imgH="253800" progId="Equation.3">
                    <p:embed/>
                    <p:pic>
                      <p:nvPicPr>
                        <p:cNvPr id="0" name=""/>
                        <p:cNvPicPr>
                          <a:picLocks noChangeAspect="1" noChangeArrowheads="1"/>
                        </p:cNvPicPr>
                        <p:nvPr/>
                      </p:nvPicPr>
                      <p:blipFill>
                        <a:blip r:embed="rId81">
                          <a:extLst>
                            <a:ext uri="{28A0092B-C50C-407E-A947-70E740481C1C}">
                              <a14:useLocalDpi xmlns:a14="http://schemas.microsoft.com/office/drawing/2010/main" val="0"/>
                            </a:ext>
                          </a:extLst>
                        </a:blip>
                        <a:srcRect/>
                        <a:stretch>
                          <a:fillRect/>
                        </a:stretch>
                      </p:blipFill>
                      <p:spPr bwMode="auto">
                        <a:xfrm>
                          <a:off x="1039" y="3255"/>
                          <a:ext cx="152" cy="16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22" name="Object 354"/>
            <p:cNvGraphicFramePr>
              <a:graphicFrameLocks noChangeAspect="1"/>
            </p:cNvGraphicFramePr>
            <p:nvPr/>
          </p:nvGraphicFramePr>
          <p:xfrm>
            <a:off x="1524" y="3248"/>
            <a:ext cx="152" cy="160"/>
          </p:xfrm>
          <a:graphic>
            <a:graphicData uri="http://schemas.openxmlformats.org/presentationml/2006/ole">
              <mc:AlternateContent xmlns:mc="http://schemas.openxmlformats.org/markup-compatibility/2006">
                <mc:Choice xmlns:v="urn:schemas-microsoft-com:vml" Requires="v">
                  <p:oleObj spid="_x0000_s1464427" name="Формула" r:id="rId82" imgW="241200" imgH="253800" progId="Equation.3">
                    <p:embed/>
                  </p:oleObj>
                </mc:Choice>
                <mc:Fallback>
                  <p:oleObj name="Формула" r:id="rId82" imgW="241200" imgH="253800" progId="Equation.3">
                    <p:embed/>
                    <p:pic>
                      <p:nvPicPr>
                        <p:cNvPr id="0" name=""/>
                        <p:cNvPicPr>
                          <a:picLocks noChangeAspect="1" noChangeArrowheads="1"/>
                        </p:cNvPicPr>
                        <p:nvPr/>
                      </p:nvPicPr>
                      <p:blipFill>
                        <a:blip r:embed="rId83">
                          <a:extLst>
                            <a:ext uri="{28A0092B-C50C-407E-A947-70E740481C1C}">
                              <a14:useLocalDpi xmlns:a14="http://schemas.microsoft.com/office/drawing/2010/main" val="0"/>
                            </a:ext>
                          </a:extLst>
                        </a:blip>
                        <a:srcRect/>
                        <a:stretch>
                          <a:fillRect/>
                        </a:stretch>
                      </p:blipFill>
                      <p:spPr bwMode="auto">
                        <a:xfrm>
                          <a:off x="1524" y="3248"/>
                          <a:ext cx="152" cy="16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923" name="Text Box 355"/>
            <p:cNvSpPr txBox="1">
              <a:spLocks noChangeArrowheads="1"/>
            </p:cNvSpPr>
            <p:nvPr/>
          </p:nvSpPr>
          <p:spPr bwMode="auto">
            <a:xfrm>
              <a:off x="722" y="3277"/>
              <a:ext cx="249"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0000"/>
                  </a:solidFill>
                  <a:latin typeface="Times New Roman" pitchFamily="18" charset="0"/>
                  <a:cs typeface="Times New Roman" pitchFamily="18" charset="0"/>
                </a:rPr>
                <a:t>m</a:t>
              </a:r>
              <a:r>
                <a:rPr lang="en-US" altLang="ru-RU" sz="1200" baseline="-25000" dirty="0">
                  <a:solidFill>
                    <a:srgbClr val="000000"/>
                  </a:solidFill>
                  <a:latin typeface="Times New Roman" pitchFamily="18" charset="0"/>
                  <a:cs typeface="Times New Roman" pitchFamily="18" charset="0"/>
                </a:rPr>
                <a:t>1</a:t>
              </a:r>
              <a:endParaRPr lang="ru-RU" altLang="ru-RU" sz="1200" baseline="-25000" dirty="0">
                <a:solidFill>
                  <a:srgbClr val="000000"/>
                </a:solidFill>
                <a:latin typeface="Times New Roman" pitchFamily="18" charset="0"/>
                <a:cs typeface="Times New Roman" pitchFamily="18" charset="0"/>
              </a:endParaRPr>
            </a:p>
          </p:txBody>
        </p:sp>
        <p:sp>
          <p:nvSpPr>
            <p:cNvPr id="237924" name="Text Box 356"/>
            <p:cNvSpPr txBox="1">
              <a:spLocks noChangeArrowheads="1"/>
            </p:cNvSpPr>
            <p:nvPr/>
          </p:nvSpPr>
          <p:spPr bwMode="auto">
            <a:xfrm>
              <a:off x="1723" y="3252"/>
              <a:ext cx="23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200" i="1" dirty="0">
                  <a:solidFill>
                    <a:srgbClr val="000000"/>
                  </a:solidFill>
                  <a:latin typeface="Times New Roman" pitchFamily="18" charset="0"/>
                  <a:cs typeface="Times New Roman" pitchFamily="18" charset="0"/>
                </a:rPr>
                <a:t>m</a:t>
              </a:r>
              <a:r>
                <a:rPr lang="en-US" altLang="ru-RU" sz="1200" baseline="-25000" dirty="0">
                  <a:solidFill>
                    <a:srgbClr val="000000"/>
                  </a:solidFill>
                  <a:latin typeface="Times New Roman" pitchFamily="18" charset="0"/>
                  <a:cs typeface="Times New Roman" pitchFamily="18" charset="0"/>
                </a:rPr>
                <a:t>2</a:t>
              </a:r>
              <a:endParaRPr lang="ru-RU" altLang="ru-RU" sz="1200" baseline="-25000" dirty="0">
                <a:solidFill>
                  <a:srgbClr val="000000"/>
                </a:solidFill>
                <a:latin typeface="Times New Roman" pitchFamily="18" charset="0"/>
                <a:cs typeface="Times New Roman" pitchFamily="18" charset="0"/>
              </a:endParaRPr>
            </a:p>
          </p:txBody>
        </p:sp>
      </p:grpSp>
      <p:sp>
        <p:nvSpPr>
          <p:cNvPr id="237925" name="AutoShape 357">
            <a:hlinkClick r:id="" action="ppaction://hlinkshowjump?jump=nextslide" highlightClick="1"/>
          </p:cNvPr>
          <p:cNvSpPr>
            <a:spLocks noChangeArrowheads="1"/>
          </p:cNvSpPr>
          <p:nvPr/>
        </p:nvSpPr>
        <p:spPr bwMode="auto">
          <a:xfrm>
            <a:off x="4236899" y="554256"/>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237926" name="AutoShape 358">
            <a:hlinkClick r:id="rId8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237927" name="AutoShape 359">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endParaRPr>
          </a:p>
        </p:txBody>
      </p:sp>
      <p:sp>
        <p:nvSpPr>
          <p:cNvPr id="237928" name="Oval 360"/>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a:solidFill>
                  <a:srgbClr val="00007D"/>
                </a:solidFill>
              </a:rPr>
              <a:t>2</a:t>
            </a:r>
          </a:p>
        </p:txBody>
      </p:sp>
      <p:pic>
        <p:nvPicPr>
          <p:cNvPr id="129" name="Picture 15" descr="Z:\Символ НГУ_4.JPG"/>
          <p:cNvPicPr>
            <a:picLocks noChangeAspect="1" noChangeArrowheads="1"/>
          </p:cNvPicPr>
          <p:nvPr/>
        </p:nvPicPr>
        <p:blipFill>
          <a:blip r:embed="rId85" cstate="print">
            <a:extLst>
              <a:ext uri="{BEBA8EAE-BF5A-486C-A8C5-ECC9F3942E4B}">
                <a14:imgProps xmlns:a14="http://schemas.microsoft.com/office/drawing/2010/main">
                  <a14:imgLayer r:embed="rId8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09565" y="104775"/>
            <a:ext cx="897897" cy="79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54798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7909"/>
                                        </p:tgtEl>
                                        <p:attrNameLst>
                                          <p:attrName>style.visibility</p:attrName>
                                        </p:attrNameLst>
                                      </p:cBhvr>
                                      <p:to>
                                        <p:strVal val="visible"/>
                                      </p:to>
                                    </p:set>
                                    <p:anim calcmode="lin" valueType="num">
                                      <p:cBhvr additive="base">
                                        <p:cTn id="7" dur="500" fill="hold"/>
                                        <p:tgtEl>
                                          <p:spTgt spid="237909"/>
                                        </p:tgtEl>
                                        <p:attrNameLst>
                                          <p:attrName>ppt_x</p:attrName>
                                        </p:attrNameLst>
                                      </p:cBhvr>
                                      <p:tavLst>
                                        <p:tav tm="0">
                                          <p:val>
                                            <p:strVal val="#ppt_x"/>
                                          </p:val>
                                        </p:tav>
                                        <p:tav tm="100000">
                                          <p:val>
                                            <p:strVal val="#ppt_x"/>
                                          </p:val>
                                        </p:tav>
                                      </p:tavLst>
                                    </p:anim>
                                    <p:anim calcmode="lin" valueType="num">
                                      <p:cBhvr additive="base">
                                        <p:cTn id="8" dur="500" fill="hold"/>
                                        <p:tgtEl>
                                          <p:spTgt spid="237909"/>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237910"/>
                                        </p:tgtEl>
                                        <p:attrNameLst>
                                          <p:attrName>style.visibility</p:attrName>
                                        </p:attrNameLst>
                                      </p:cBhvr>
                                      <p:to>
                                        <p:strVal val="visible"/>
                                      </p:to>
                                    </p:set>
                                  </p:childTnLst>
                                </p:cTn>
                              </p:par>
                            </p:childTnLst>
                          </p:cTn>
                        </p:par>
                        <p:par>
                          <p:cTn id="12" fill="hold" nodeType="afterGroup">
                            <p:stCondLst>
                              <p:cond delay="500"/>
                            </p:stCondLst>
                            <p:childTnLst>
                              <p:par>
                                <p:cTn id="13" presetID="1" presetClass="entr" presetSubtype="0" fill="hold" nodeType="afterEffect">
                                  <p:stCondLst>
                                    <p:cond delay="0"/>
                                  </p:stCondLst>
                                  <p:childTnLst>
                                    <p:set>
                                      <p:cBhvr>
                                        <p:cTn id="14" dur="1" fill="hold">
                                          <p:stCondLst>
                                            <p:cond delay="0"/>
                                          </p:stCondLst>
                                        </p:cTn>
                                        <p:tgtEl>
                                          <p:spTgt spid="2379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37906"/>
                                        </p:tgtEl>
                                        <p:attrNameLst>
                                          <p:attrName>style.visibility</p:attrName>
                                        </p:attrNameLst>
                                      </p:cBhvr>
                                      <p:to>
                                        <p:strVal val="visible"/>
                                      </p:to>
                                    </p:set>
                                    <p:anim calcmode="lin" valueType="num">
                                      <p:cBhvr additive="base">
                                        <p:cTn id="19" dur="500" fill="hold"/>
                                        <p:tgtEl>
                                          <p:spTgt spid="237906"/>
                                        </p:tgtEl>
                                        <p:attrNameLst>
                                          <p:attrName>ppt_x</p:attrName>
                                        </p:attrNameLst>
                                      </p:cBhvr>
                                      <p:tavLst>
                                        <p:tav tm="0">
                                          <p:val>
                                            <p:strVal val="#ppt_x"/>
                                          </p:val>
                                        </p:tav>
                                        <p:tav tm="100000">
                                          <p:val>
                                            <p:strVal val="#ppt_x"/>
                                          </p:val>
                                        </p:tav>
                                      </p:tavLst>
                                    </p:anim>
                                    <p:anim calcmode="lin" valueType="num">
                                      <p:cBhvr additive="base">
                                        <p:cTn id="20" dur="500" fill="hold"/>
                                        <p:tgtEl>
                                          <p:spTgt spid="237906"/>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237907"/>
                                        </p:tgtEl>
                                        <p:attrNameLst>
                                          <p:attrName>style.visibility</p:attrName>
                                        </p:attrNameLst>
                                      </p:cBhvr>
                                      <p:to>
                                        <p:strVal val="visible"/>
                                      </p:to>
                                    </p:set>
                                    <p:anim calcmode="lin" valueType="num">
                                      <p:cBhvr additive="base">
                                        <p:cTn id="23" dur="500" fill="hold"/>
                                        <p:tgtEl>
                                          <p:spTgt spid="237907"/>
                                        </p:tgtEl>
                                        <p:attrNameLst>
                                          <p:attrName>ppt_x</p:attrName>
                                        </p:attrNameLst>
                                      </p:cBhvr>
                                      <p:tavLst>
                                        <p:tav tm="0">
                                          <p:val>
                                            <p:strVal val="#ppt_x"/>
                                          </p:val>
                                        </p:tav>
                                        <p:tav tm="100000">
                                          <p:val>
                                            <p:strVal val="#ppt_x"/>
                                          </p:val>
                                        </p:tav>
                                      </p:tavLst>
                                    </p:anim>
                                    <p:anim calcmode="lin" valueType="num">
                                      <p:cBhvr additive="base">
                                        <p:cTn id="24" dur="500" fill="hold"/>
                                        <p:tgtEl>
                                          <p:spTgt spid="237907"/>
                                        </p:tgtEl>
                                        <p:attrNameLst>
                                          <p:attrName>ppt_y</p:attrName>
                                        </p:attrNameLst>
                                      </p:cBhvr>
                                      <p:tavLst>
                                        <p:tav tm="0">
                                          <p:val>
                                            <p:strVal val="1+#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7690">
                                            <p:txEl>
                                              <p:pRg st="0" end="0"/>
                                            </p:txEl>
                                          </p:spTgt>
                                        </p:tgtEl>
                                        <p:attrNameLst>
                                          <p:attrName>style.visibility</p:attrName>
                                        </p:attrNameLst>
                                      </p:cBhvr>
                                      <p:to>
                                        <p:strVal val="visible"/>
                                      </p:to>
                                    </p:set>
                                    <p:anim calcmode="lin" valueType="num">
                                      <p:cBhvr additive="base">
                                        <p:cTn id="29" dur="500" fill="hold"/>
                                        <p:tgtEl>
                                          <p:spTgt spid="237690">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37690">
                                            <p:txEl>
                                              <p:pRg st="0" end="0"/>
                                            </p:txEl>
                                          </p:spTgt>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500"/>
                            </p:stCondLst>
                            <p:childTnLst>
                              <p:par>
                                <p:cTn id="32" presetID="1" presetClass="entr" presetSubtype="0" fill="hold" grpId="0" nodeType="afterEffect">
                                  <p:stCondLst>
                                    <p:cond delay="0"/>
                                  </p:stCondLst>
                                  <p:childTnLst>
                                    <p:set>
                                      <p:cBhvr>
                                        <p:cTn id="33" dur="1" fill="hold">
                                          <p:stCondLst>
                                            <p:cond delay="0"/>
                                          </p:stCondLst>
                                        </p:cTn>
                                        <p:tgtEl>
                                          <p:spTgt spid="237714"/>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23772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237878"/>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237904"/>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499"/>
                                          </p:stCondLst>
                                        </p:cTn>
                                        <p:tgtEl>
                                          <p:spTgt spid="237879"/>
                                        </p:tgtEl>
                                        <p:attrNameLst>
                                          <p:attrName>style.visibility</p:attrName>
                                        </p:attrNameLst>
                                      </p:cBhvr>
                                      <p:to>
                                        <p:strVal val="visible"/>
                                      </p:to>
                                    </p:set>
                                  </p:childTnLst>
                                </p:cTn>
                              </p:par>
                            </p:childTnLst>
                          </p:cTn>
                        </p:par>
                      </p:childTnLst>
                    </p:cTn>
                  </p:par>
                  <p:par>
                    <p:cTn id="42" fill="hold" nodeType="clickPar">
                      <p:stCondLst>
                        <p:cond delay="indefinite"/>
                      </p:stCondLst>
                      <p:childTnLst>
                        <p:par>
                          <p:cTn id="43" fill="hold" nodeType="withGroup">
                            <p:stCondLst>
                              <p:cond delay="0"/>
                            </p:stCondLst>
                            <p:childTnLst>
                              <p:par>
                                <p:cTn id="44" presetID="1" presetClass="entr" presetSubtype="0" fill="hold" grpId="0" nodeType="clickEffect">
                                  <p:stCondLst>
                                    <p:cond delay="0"/>
                                  </p:stCondLst>
                                  <p:childTnLst>
                                    <p:set>
                                      <p:cBhvr>
                                        <p:cTn id="45" dur="1" fill="hold">
                                          <p:stCondLst>
                                            <p:cond delay="0"/>
                                          </p:stCondLst>
                                        </p:cTn>
                                        <p:tgtEl>
                                          <p:spTgt spid="237867"/>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237884"/>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23772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237881"/>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499"/>
                                          </p:stCondLst>
                                        </p:cTn>
                                        <p:tgtEl>
                                          <p:spTgt spid="237885"/>
                                        </p:tgtEl>
                                        <p:attrNameLst>
                                          <p:attrName>style.visibility</p:attrName>
                                        </p:attrNameLst>
                                      </p:cBhvr>
                                      <p:to>
                                        <p:strVal val="visible"/>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37785"/>
                                        </p:tgtEl>
                                        <p:attrNameLst>
                                          <p:attrName>style.visibility</p:attrName>
                                        </p:attrNameLst>
                                      </p:cBhvr>
                                      <p:to>
                                        <p:strVal val="visible"/>
                                      </p:to>
                                    </p:set>
                                  </p:childTnLst>
                                </p:cTn>
                              </p:par>
                            </p:childTnLst>
                          </p:cTn>
                        </p:par>
                        <p:par>
                          <p:cTn id="58" fill="hold" nodeType="afterGroup">
                            <p:stCondLst>
                              <p:cond delay="0"/>
                            </p:stCondLst>
                            <p:childTnLst>
                              <p:par>
                                <p:cTn id="59" presetID="1" presetClass="entr" presetSubtype="0" fill="hold" nodeType="afterEffect">
                                  <p:stCondLst>
                                    <p:cond delay="0"/>
                                  </p:stCondLst>
                                  <p:childTnLst>
                                    <p:set>
                                      <p:cBhvr>
                                        <p:cTn id="60" dur="1" fill="hold">
                                          <p:stCondLst>
                                            <p:cond delay="0"/>
                                          </p:stCondLst>
                                        </p:cTn>
                                        <p:tgtEl>
                                          <p:spTgt spid="23773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23787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23776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237888"/>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23778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2" presetClass="entr" presetSubtype="4" fill="hold" grpId="0" nodeType="clickEffect">
                                  <p:stCondLst>
                                    <p:cond delay="0"/>
                                  </p:stCondLst>
                                  <p:childTnLst>
                                    <p:set>
                                      <p:cBhvr>
                                        <p:cTn id="74" dur="1" fill="hold">
                                          <p:stCondLst>
                                            <p:cond delay="0"/>
                                          </p:stCondLst>
                                        </p:cTn>
                                        <p:tgtEl>
                                          <p:spTgt spid="237886"/>
                                        </p:tgtEl>
                                        <p:attrNameLst>
                                          <p:attrName>style.visibility</p:attrName>
                                        </p:attrNameLst>
                                      </p:cBhvr>
                                      <p:to>
                                        <p:strVal val="visible"/>
                                      </p:to>
                                    </p:set>
                                    <p:anim calcmode="lin" valueType="num">
                                      <p:cBhvr additive="base">
                                        <p:cTn id="75" dur="500" fill="hold"/>
                                        <p:tgtEl>
                                          <p:spTgt spid="237886"/>
                                        </p:tgtEl>
                                        <p:attrNameLst>
                                          <p:attrName>ppt_x</p:attrName>
                                        </p:attrNameLst>
                                      </p:cBhvr>
                                      <p:tavLst>
                                        <p:tav tm="0">
                                          <p:val>
                                            <p:strVal val="#ppt_x"/>
                                          </p:val>
                                        </p:tav>
                                        <p:tav tm="100000">
                                          <p:val>
                                            <p:strVal val="#ppt_x"/>
                                          </p:val>
                                        </p:tav>
                                      </p:tavLst>
                                    </p:anim>
                                    <p:anim calcmode="lin" valueType="num">
                                      <p:cBhvr additive="base">
                                        <p:cTn id="76" dur="500" fill="hold"/>
                                        <p:tgtEl>
                                          <p:spTgt spid="237886"/>
                                        </p:tgtEl>
                                        <p:attrNameLst>
                                          <p:attrName>ppt_y</p:attrName>
                                        </p:attrNameLst>
                                      </p:cBhvr>
                                      <p:tavLst>
                                        <p:tav tm="0">
                                          <p:val>
                                            <p:strVal val="1+#ppt_h/2"/>
                                          </p:val>
                                        </p:tav>
                                        <p:tav tm="100000">
                                          <p:val>
                                            <p:strVal val="#ppt_y"/>
                                          </p:val>
                                        </p:tav>
                                      </p:tavLst>
                                    </p:anim>
                                  </p:childTnLst>
                                </p:cTn>
                              </p:par>
                            </p:childTnLst>
                          </p:cTn>
                        </p:par>
                        <p:par>
                          <p:cTn id="77" fill="hold" nodeType="afterGroup">
                            <p:stCondLst>
                              <p:cond delay="500"/>
                            </p:stCondLst>
                            <p:childTnLst>
                              <p:par>
                                <p:cTn id="78" presetID="1" presetClass="entr" presetSubtype="0" fill="hold" nodeType="afterEffect">
                                  <p:stCondLst>
                                    <p:cond delay="0"/>
                                  </p:stCondLst>
                                  <p:childTnLst>
                                    <p:set>
                                      <p:cBhvr>
                                        <p:cTn id="79" dur="1" fill="hold">
                                          <p:stCondLst>
                                            <p:cond delay="0"/>
                                          </p:stCondLst>
                                        </p:cTn>
                                        <p:tgtEl>
                                          <p:spTgt spid="237887"/>
                                        </p:tgtEl>
                                        <p:attrNameLst>
                                          <p:attrName>style.visibility</p:attrName>
                                        </p:attrNameLst>
                                      </p:cBhvr>
                                      <p:to>
                                        <p:strVal val="visible"/>
                                      </p:to>
                                    </p:set>
                                  </p:childTnLst>
                                </p:cTn>
                              </p:par>
                              <p:par>
                                <p:cTn id="80" presetID="1" presetClass="entr" presetSubtype="0" fill="hold" nodeType="withEffect">
                                  <p:stCondLst>
                                    <p:cond delay="0"/>
                                  </p:stCondLst>
                                  <p:childTnLst>
                                    <p:set>
                                      <p:cBhvr>
                                        <p:cTn id="81" dur="1" fill="hold">
                                          <p:stCondLst>
                                            <p:cond delay="0"/>
                                          </p:stCondLst>
                                        </p:cTn>
                                        <p:tgtEl>
                                          <p:spTgt spid="237905"/>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237767"/>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2378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690" grpId="0" build="p"/>
      <p:bldP spid="237714" grpId="0"/>
      <p:bldP spid="237768" grpId="0"/>
      <p:bldP spid="237781" grpId="0"/>
      <p:bldP spid="237785" grpId="0"/>
      <p:bldP spid="237867" grpId="0"/>
      <p:bldP spid="237870" grpId="0"/>
      <p:bldP spid="237878" grpId="0"/>
      <p:bldP spid="237886" grpId="0"/>
      <p:bldP spid="237889" grpId="0"/>
      <p:bldP spid="237906" grpId="0"/>
      <p:bldP spid="237909"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7" name="Rectangle 7"/>
          <p:cNvSpPr>
            <a:spLocks noChangeArrowheads="1"/>
          </p:cNvSpPr>
          <p:nvPr/>
        </p:nvSpPr>
        <p:spPr bwMode="auto">
          <a:xfrm>
            <a:off x="209550" y="887413"/>
            <a:ext cx="8715375" cy="16557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lvl="0" indent="0">
              <a:spcBef>
                <a:spcPct val="0"/>
              </a:spcBef>
              <a:buClrTx/>
              <a:buSzTx/>
              <a:buNone/>
            </a:pPr>
            <a:r>
              <a:rPr lang="en-US" sz="1000" b="1" dirty="0">
                <a:solidFill>
                  <a:srgbClr val="FF0000"/>
                </a:solidFill>
              </a:rPr>
              <a:t>The Problems of Dynamics for a Free and a Constrained Particle</a:t>
            </a:r>
            <a:endParaRPr lang="en-US" altLang="ru-RU" sz="1000" b="1" dirty="0">
              <a:solidFill>
                <a:srgbClr val="FF0000"/>
              </a:solidFill>
            </a:endParaRPr>
          </a:p>
          <a:p>
            <a:pPr marL="0" lvl="0" indent="0" algn="just">
              <a:spcBef>
                <a:spcPct val="0"/>
              </a:spcBef>
              <a:buClrTx/>
              <a:buSzTx/>
              <a:buNone/>
            </a:pPr>
            <a:r>
              <a:rPr lang="en-US" sz="1000" b="1" dirty="0">
                <a:solidFill>
                  <a:srgbClr val="CACAFF">
                    <a:lumMod val="25000"/>
                  </a:srgbClr>
                </a:solidFill>
              </a:rPr>
              <a:t>The problems of dynamics for a free particle are: 1) knowing the equation of motion of a particle, </a:t>
            </a:r>
            <a:r>
              <a:rPr lang="en-US" sz="1000" b="1" dirty="0" smtClean="0">
                <a:solidFill>
                  <a:srgbClr val="CACAFF">
                    <a:lumMod val="25000"/>
                  </a:srgbClr>
                </a:solidFill>
              </a:rPr>
              <a:t>determine </a:t>
            </a:r>
            <a:r>
              <a:rPr lang="en-US" sz="1000" b="1" dirty="0">
                <a:solidFill>
                  <a:srgbClr val="CACAFF">
                    <a:lumMod val="25000"/>
                  </a:srgbClr>
                </a:solidFill>
              </a:rPr>
              <a:t>the force acting on it </a:t>
            </a:r>
            <a:r>
              <a:rPr lang="en-US" sz="1000" b="1" dirty="0">
                <a:solidFill>
                  <a:srgbClr val="FF0000"/>
                </a:solidFill>
              </a:rPr>
              <a:t>(the first problem of dynamics)</a:t>
            </a:r>
            <a:r>
              <a:rPr lang="en-US" sz="1000" b="1" dirty="0">
                <a:solidFill>
                  <a:srgbClr val="CACAFF">
                    <a:lumMod val="25000"/>
                  </a:srgbClr>
                </a:solidFill>
              </a:rPr>
              <a:t>; 2) knowing the forces acting on a particle, </a:t>
            </a:r>
            <a:r>
              <a:rPr lang="en-US" sz="1000" b="1" dirty="0" smtClean="0">
                <a:solidFill>
                  <a:srgbClr val="CACAFF">
                    <a:lumMod val="25000"/>
                  </a:srgbClr>
                </a:solidFill>
              </a:rPr>
              <a:t>determine </a:t>
            </a:r>
            <a:r>
              <a:rPr lang="en-US" sz="1000" b="1" dirty="0">
                <a:solidFill>
                  <a:srgbClr val="CACAFF">
                    <a:lumMod val="25000"/>
                  </a:srgbClr>
                </a:solidFill>
              </a:rPr>
              <a:t>its equation of motion </a:t>
            </a:r>
            <a:r>
              <a:rPr lang="en-US" sz="1000" b="1" dirty="0">
                <a:solidFill>
                  <a:srgbClr val="FF0000"/>
                </a:solidFill>
              </a:rPr>
              <a:t>(the second, or principal, problem of dynamics).</a:t>
            </a:r>
            <a:endParaRPr lang="ru-RU" sz="1000" b="1" dirty="0">
              <a:solidFill>
                <a:srgbClr val="FF0000"/>
              </a:solidFill>
            </a:endParaRPr>
          </a:p>
          <a:p>
            <a:pPr marL="0" lvl="0" indent="358775">
              <a:spcBef>
                <a:spcPct val="0"/>
              </a:spcBef>
              <a:buClrTx/>
              <a:buSzTx/>
              <a:buNone/>
            </a:pPr>
            <a:r>
              <a:rPr lang="en-US" sz="1000" dirty="0">
                <a:solidFill>
                  <a:srgbClr val="000000"/>
                </a:solidFill>
              </a:rPr>
              <a:t>In engineering it is often necessary to investigate constrained motions of a particle, i.e., </a:t>
            </a:r>
            <a:r>
              <a:rPr lang="en-US" sz="1000" dirty="0" smtClean="0">
                <a:solidFill>
                  <a:srgbClr val="000000"/>
                </a:solidFill>
              </a:rPr>
              <a:t>the cases </a:t>
            </a:r>
            <a:r>
              <a:rPr lang="en-US" sz="1000" dirty="0">
                <a:solidFill>
                  <a:srgbClr val="000000"/>
                </a:solidFill>
              </a:rPr>
              <a:t>when constraints attached to a particle compel it to move along a given fixed surface or curve.</a:t>
            </a:r>
            <a:r>
              <a:rPr lang="ru-RU" sz="1000" dirty="0">
                <a:solidFill>
                  <a:srgbClr val="000000"/>
                </a:solidFill>
              </a:rPr>
              <a:t> </a:t>
            </a:r>
            <a:r>
              <a:rPr lang="en-US" sz="1000" dirty="0">
                <a:solidFill>
                  <a:srgbClr val="000000"/>
                </a:solidFill>
              </a:rPr>
              <a:t>In such cases we shall use, as in statics, the </a:t>
            </a:r>
            <a:r>
              <a:rPr lang="en-US" sz="1000" b="1" dirty="0">
                <a:solidFill>
                  <a:srgbClr val="FF0000"/>
                </a:solidFill>
              </a:rPr>
              <a:t>axiom of constraints.</a:t>
            </a:r>
          </a:p>
          <a:p>
            <a:pPr marL="0" lvl="0" indent="358775" algn="just">
              <a:spcBef>
                <a:spcPct val="0"/>
              </a:spcBef>
              <a:buClrTx/>
              <a:buSzTx/>
              <a:buNone/>
            </a:pPr>
            <a:r>
              <a:rPr lang="en-US" sz="1000" b="1" dirty="0">
                <a:solidFill>
                  <a:srgbClr val="9999FF">
                    <a:lumMod val="25000"/>
                  </a:srgbClr>
                </a:solidFill>
              </a:rPr>
              <a:t>For </a:t>
            </a:r>
            <a:r>
              <a:rPr lang="en-US" sz="1000" b="1" dirty="0" smtClean="0">
                <a:solidFill>
                  <a:srgbClr val="9999FF">
                    <a:lumMod val="25000"/>
                  </a:srgbClr>
                </a:solidFill>
              </a:rPr>
              <a:t>the constrained </a:t>
            </a:r>
            <a:r>
              <a:rPr lang="en-US" sz="1000" b="1" dirty="0">
                <a:solidFill>
                  <a:srgbClr val="9999FF">
                    <a:lumMod val="25000"/>
                  </a:srgbClr>
                </a:solidFill>
              </a:rPr>
              <a:t>motion </a:t>
            </a:r>
            <a:r>
              <a:rPr lang="en-US" sz="1000" b="1" dirty="0">
                <a:solidFill>
                  <a:srgbClr val="FF0000"/>
                </a:solidFill>
              </a:rPr>
              <a:t>the first problem </a:t>
            </a:r>
            <a:r>
              <a:rPr lang="en-US" sz="1000" b="1" dirty="0">
                <a:solidFill>
                  <a:srgbClr val="9999FF">
                    <a:lumMod val="25000"/>
                  </a:srgbClr>
                </a:solidFill>
              </a:rPr>
              <a:t>of dynamics will usually be: </a:t>
            </a:r>
            <a:r>
              <a:rPr lang="en-US" sz="1000" b="1" dirty="0" smtClean="0">
                <a:solidFill>
                  <a:srgbClr val="9999FF">
                    <a:lumMod val="25000"/>
                  </a:srgbClr>
                </a:solidFill>
              </a:rPr>
              <a:t>determine </a:t>
            </a:r>
            <a:r>
              <a:rPr lang="en-US" sz="1000" b="1" dirty="0">
                <a:solidFill>
                  <a:srgbClr val="9999FF">
                    <a:lumMod val="25000"/>
                  </a:srgbClr>
                </a:solidFill>
              </a:rPr>
              <a:t>the reactions of the constraints acting on a particle if the motion and applied forces are known. </a:t>
            </a:r>
            <a:r>
              <a:rPr lang="en-US" sz="1000" b="1" dirty="0">
                <a:solidFill>
                  <a:srgbClr val="FF0000"/>
                </a:solidFill>
              </a:rPr>
              <a:t>The second (principal) problem </a:t>
            </a:r>
            <a:r>
              <a:rPr lang="en-US" sz="1000" b="1" dirty="0">
                <a:solidFill>
                  <a:srgbClr val="9999FF">
                    <a:lumMod val="25000"/>
                  </a:srgbClr>
                </a:solidFill>
              </a:rPr>
              <a:t>of dynamics for such motion will pose two questions: knowing the applied forces, to determine: a) the equation of motion of the particle and b) the reaction of its constraints.</a:t>
            </a:r>
            <a:endParaRPr lang="ru-RU" sz="1000" b="1" dirty="0">
              <a:solidFill>
                <a:srgbClr val="9999FF">
                  <a:lumMod val="25000"/>
                </a:srgbClr>
              </a:solidFill>
            </a:endParaRPr>
          </a:p>
          <a:p>
            <a:pPr algn="just">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p:txBody>
      </p:sp>
      <mc:AlternateContent xmlns:mc="http://schemas.openxmlformats.org/markup-compatibility/2006" xmlns:a14="http://schemas.microsoft.com/office/drawing/2010/main">
        <mc:Choice Requires="a14">
          <p:sp>
            <p:nvSpPr>
              <p:cNvPr id="322763" name="Rectangle 203"/>
              <p:cNvSpPr>
                <a:spLocks noChangeArrowheads="1"/>
              </p:cNvSpPr>
              <p:nvPr/>
            </p:nvSpPr>
            <p:spPr bwMode="auto">
              <a:xfrm>
                <a:off x="227013" y="2533650"/>
                <a:ext cx="8705850" cy="379413"/>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r>
                  <a:rPr lang="en-US" altLang="ru-RU" sz="1000" b="1" dirty="0">
                    <a:solidFill>
                      <a:srgbClr val="FF0000"/>
                    </a:solidFill>
                  </a:rPr>
                  <a:t>Solution of the First Problem of Dynamics</a:t>
                </a:r>
                <a:endParaRPr lang="en-US" altLang="ru-RU" sz="1000" dirty="0"/>
              </a:p>
              <a:p>
                <a:pPr>
                  <a:buNone/>
                </a:pPr>
                <a:r>
                  <a:rPr lang="en-US" sz="1000" dirty="0"/>
                  <a:t> </a:t>
                </a:r>
                <a:r>
                  <a:rPr lang="en-US" sz="1000" b="1" i="1" dirty="0"/>
                  <a:t>Example 1.</a:t>
                </a:r>
                <a:r>
                  <a:rPr lang="en-US" sz="1000" i="1" dirty="0"/>
                  <a:t> </a:t>
                </a:r>
                <a:r>
                  <a:rPr lang="en-US" sz="1000" dirty="0">
                    <a:solidFill>
                      <a:schemeClr val="accent5">
                        <a:lumMod val="25000"/>
                      </a:schemeClr>
                    </a:solidFill>
                  </a:rPr>
                  <a:t>A lift of </a:t>
                </a:r>
                <a:r>
                  <a:rPr lang="en-US" sz="1000" dirty="0" smtClean="0">
                    <a:solidFill>
                      <a:schemeClr val="accent5">
                        <a:lumMod val="25000"/>
                      </a:schemeClr>
                    </a:solidFill>
                  </a:rPr>
                  <a:t>the weight  </a:t>
                </a:r>
                <a:r>
                  <a:rPr lang="en-US" sz="1100" i="1" dirty="0" smtClean="0">
                    <a:solidFill>
                      <a:schemeClr val="accent5">
                        <a:lumMod val="25000"/>
                      </a:schemeClr>
                    </a:solidFill>
                    <a:latin typeface="Times New Roman" pitchFamily="18" charset="0"/>
                    <a:cs typeface="Times New Roman" pitchFamily="18" charset="0"/>
                  </a:rPr>
                  <a:t>P</a:t>
                </a:r>
                <a:r>
                  <a:rPr lang="en-US" sz="1100" dirty="0" smtClean="0">
                    <a:solidFill>
                      <a:schemeClr val="accent5">
                        <a:lumMod val="25000"/>
                      </a:schemeClr>
                    </a:solidFill>
                    <a:latin typeface="Times New Roman" pitchFamily="18" charset="0"/>
                    <a:cs typeface="Times New Roman" pitchFamily="18" charset="0"/>
                  </a:rPr>
                  <a:t> </a:t>
                </a:r>
                <a:r>
                  <a:rPr lang="en-US" sz="1000" dirty="0">
                    <a:solidFill>
                      <a:schemeClr val="accent5">
                        <a:lumMod val="25000"/>
                      </a:schemeClr>
                    </a:solidFill>
                  </a:rPr>
                  <a:t>starts ascending with acceleration</a:t>
                </a:r>
                <a14:m>
                  <m:oMath xmlns:m="http://schemas.openxmlformats.org/officeDocument/2006/math">
                    <m:r>
                      <a:rPr lang="en-US" sz="1200">
                        <a:solidFill>
                          <a:schemeClr val="accent5">
                            <a:lumMod val="25000"/>
                          </a:schemeClr>
                        </a:solidFill>
                        <a:latin typeface="Cambria Math"/>
                      </a:rPr>
                      <m:t> </m:t>
                    </m:r>
                    <m:r>
                      <a:rPr lang="en-US" sz="1200" i="1">
                        <a:solidFill>
                          <a:schemeClr val="accent5">
                            <a:lumMod val="25000"/>
                          </a:schemeClr>
                        </a:solidFill>
                        <a:latin typeface="Cambria Math"/>
                      </a:rPr>
                      <m:t>𝑎</m:t>
                    </m:r>
                  </m:oMath>
                </a14:m>
                <a:r>
                  <a:rPr lang="en-US" sz="1200" dirty="0">
                    <a:solidFill>
                      <a:schemeClr val="accent5">
                        <a:lumMod val="25000"/>
                      </a:schemeClr>
                    </a:solidFill>
                  </a:rPr>
                  <a:t>.</a:t>
                </a:r>
                <a:r>
                  <a:rPr lang="en-US" sz="1000" dirty="0">
                    <a:solidFill>
                      <a:schemeClr val="accent5">
                        <a:lumMod val="25000"/>
                      </a:schemeClr>
                    </a:solidFill>
                  </a:rPr>
                  <a:t> Determine the tension in the cable. </a:t>
                </a:r>
                <a:endParaRPr lang="en-US" altLang="ru-RU" sz="1000" dirty="0">
                  <a:solidFill>
                    <a:schemeClr val="accent5">
                      <a:lumMod val="25000"/>
                    </a:schemeClr>
                  </a:solidFill>
                </a:endParaRPr>
              </a:p>
              <a:p>
                <a:pPr>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p:txBody>
          </p:sp>
        </mc:Choice>
        <mc:Fallback xmlns="">
          <p:sp>
            <p:nvSpPr>
              <p:cNvPr id="322763" name="Rectangle 203"/>
              <p:cNvSpPr>
                <a:spLocks noRot="1" noChangeAspect="1" noMove="1" noResize="1" noEditPoints="1" noAdjustHandles="1" noChangeArrowheads="1" noChangeShapeType="1" noTextEdit="1"/>
              </p:cNvSpPr>
              <p:nvPr/>
            </p:nvSpPr>
            <p:spPr bwMode="auto">
              <a:xfrm>
                <a:off x="227013" y="2533650"/>
                <a:ext cx="8705850" cy="379413"/>
              </a:xfrm>
              <a:prstGeom prst="rect">
                <a:avLst/>
              </a:prstGeom>
              <a:blipFill rotWithShape="1">
                <a:blip r:embed="rId41"/>
                <a:stretch>
                  <a:fillRect b="-3387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2766" name="Oval 206"/>
          <p:cNvSpPr>
            <a:spLocks noChangeArrowheads="1"/>
          </p:cNvSpPr>
          <p:nvPr/>
        </p:nvSpPr>
        <p:spPr bwMode="auto">
          <a:xfrm>
            <a:off x="533400" y="3438525"/>
            <a:ext cx="685800" cy="952500"/>
          </a:xfrm>
          <a:prstGeom prst="ellipse">
            <a:avLst/>
          </a:prstGeom>
          <a:solidFill>
            <a:srgbClr val="FFFF00"/>
          </a:solidFill>
          <a:ln w="9525" algn="ctr">
            <a:solidFill>
              <a:srgbClr val="00FFFF"/>
            </a:solidFill>
            <a:prstDash val="dash"/>
            <a:round/>
            <a:headEnd/>
            <a:tailEnd/>
          </a:ln>
          <a:effectLst/>
          <a:extLst/>
        </p:spPr>
        <p:txBody>
          <a:bodyPr wrap="none" anchor="ctr"/>
          <a:lstStyle/>
          <a:p>
            <a:endParaRPr lang="ru-RU">
              <a:solidFill>
                <a:srgbClr val="000000"/>
              </a:solidFill>
            </a:endParaRPr>
          </a:p>
        </p:txBody>
      </p:sp>
      <p:grpSp>
        <p:nvGrpSpPr>
          <p:cNvPr id="322768" name="Group 208"/>
          <p:cNvGrpSpPr>
            <a:grpSpLocks/>
          </p:cNvGrpSpPr>
          <p:nvPr/>
        </p:nvGrpSpPr>
        <p:grpSpPr bwMode="auto">
          <a:xfrm>
            <a:off x="330200" y="3000375"/>
            <a:ext cx="717550" cy="1095375"/>
            <a:chOff x="280" y="3342"/>
            <a:chExt cx="452" cy="690"/>
          </a:xfrm>
        </p:grpSpPr>
        <p:grpSp>
          <p:nvGrpSpPr>
            <p:cNvPr id="322769" name="Group 209"/>
            <p:cNvGrpSpPr>
              <a:grpSpLocks/>
            </p:cNvGrpSpPr>
            <p:nvPr/>
          </p:nvGrpSpPr>
          <p:grpSpPr bwMode="auto">
            <a:xfrm>
              <a:off x="510" y="3342"/>
              <a:ext cx="222" cy="678"/>
              <a:chOff x="510" y="3342"/>
              <a:chExt cx="222" cy="678"/>
            </a:xfrm>
          </p:grpSpPr>
          <p:sp>
            <p:nvSpPr>
              <p:cNvPr id="322770" name="Oval 210"/>
              <p:cNvSpPr>
                <a:spLocks noChangeArrowheads="1"/>
              </p:cNvSpPr>
              <p:nvPr/>
            </p:nvSpPr>
            <p:spPr bwMode="auto">
              <a:xfrm>
                <a:off x="624" y="3342"/>
                <a:ext cx="108" cy="108"/>
              </a:xfrm>
              <a:prstGeom prst="ellipse">
                <a:avLst/>
              </a:prstGeom>
              <a:solidFill>
                <a:srgbClr val="00B05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771" name="Line 211"/>
              <p:cNvSpPr>
                <a:spLocks noChangeShapeType="1"/>
              </p:cNvSpPr>
              <p:nvPr/>
            </p:nvSpPr>
            <p:spPr bwMode="auto">
              <a:xfrm>
                <a:off x="618" y="3408"/>
                <a:ext cx="0" cy="4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772" name="Rectangle 212"/>
              <p:cNvSpPr>
                <a:spLocks noChangeArrowheads="1"/>
              </p:cNvSpPr>
              <p:nvPr/>
            </p:nvSpPr>
            <p:spPr bwMode="auto">
              <a:xfrm>
                <a:off x="510" y="3810"/>
                <a:ext cx="216" cy="210"/>
              </a:xfrm>
              <a:prstGeom prst="rect">
                <a:avLst/>
              </a:prstGeom>
              <a:solidFill>
                <a:srgbClr val="00B05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pSp>
        <p:sp>
          <p:nvSpPr>
            <p:cNvPr id="322773" name="Line 213"/>
            <p:cNvSpPr>
              <a:spLocks noChangeShapeType="1"/>
            </p:cNvSpPr>
            <p:nvPr/>
          </p:nvSpPr>
          <p:spPr bwMode="auto">
            <a:xfrm flipV="1">
              <a:off x="384" y="3786"/>
              <a:ext cx="0" cy="24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322774" name="Object 214"/>
            <p:cNvGraphicFramePr>
              <a:graphicFrameLocks noChangeAspect="1"/>
            </p:cNvGraphicFramePr>
            <p:nvPr/>
          </p:nvGraphicFramePr>
          <p:xfrm>
            <a:off x="280" y="3872"/>
            <a:ext cx="88" cy="104"/>
          </p:xfrm>
          <a:graphic>
            <a:graphicData uri="http://schemas.openxmlformats.org/presentationml/2006/ole">
              <mc:AlternateContent xmlns:mc="http://schemas.openxmlformats.org/markup-compatibility/2006">
                <mc:Choice xmlns:v="urn:schemas-microsoft-com:vml" Requires="v">
                  <p:oleObj spid="_x0000_s1463343" name="Формула" r:id="rId42" imgW="139680" imgH="164880" progId="Equation.3">
                    <p:embed/>
                  </p:oleObj>
                </mc:Choice>
                <mc:Fallback>
                  <p:oleObj name="Формула" r:id="rId42" imgW="139680" imgH="16488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80" y="387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2775" name="AutoShape 215"/>
          <p:cNvSpPr>
            <a:spLocks noChangeArrowheads="1"/>
          </p:cNvSpPr>
          <p:nvPr/>
        </p:nvSpPr>
        <p:spPr bwMode="auto">
          <a:xfrm rot="-5400000">
            <a:off x="686594" y="3504406"/>
            <a:ext cx="371475" cy="80963"/>
          </a:xfrm>
          <a:prstGeom prst="rightArrow">
            <a:avLst>
              <a:gd name="adj1" fmla="val 50000"/>
              <a:gd name="adj2" fmla="val 11470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2776" name="Object 216"/>
          <p:cNvGraphicFramePr>
            <a:graphicFrameLocks noChangeAspect="1"/>
          </p:cNvGraphicFramePr>
          <p:nvPr/>
        </p:nvGraphicFramePr>
        <p:xfrm>
          <a:off x="917575" y="3257550"/>
          <a:ext cx="165100" cy="190500"/>
        </p:xfrm>
        <a:graphic>
          <a:graphicData uri="http://schemas.openxmlformats.org/presentationml/2006/ole">
            <mc:AlternateContent xmlns:mc="http://schemas.openxmlformats.org/markup-compatibility/2006">
              <mc:Choice xmlns:v="urn:schemas-microsoft-com:vml" Requires="v">
                <p:oleObj spid="_x0000_s1463344" name="Формула" r:id="rId44" imgW="164880" imgH="190440" progId="Equation.3">
                  <p:embed/>
                </p:oleObj>
              </mc:Choice>
              <mc:Fallback>
                <p:oleObj name="Формула" r:id="rId44" imgW="164880" imgH="19044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917575" y="3257550"/>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2777" name="Object 217"/>
          <p:cNvGraphicFramePr>
            <a:graphicFrameLocks noChangeAspect="1"/>
          </p:cNvGraphicFramePr>
          <p:nvPr/>
        </p:nvGraphicFramePr>
        <p:xfrm>
          <a:off x="642938" y="4106863"/>
          <a:ext cx="177800" cy="203200"/>
        </p:xfrm>
        <a:graphic>
          <a:graphicData uri="http://schemas.openxmlformats.org/presentationml/2006/ole">
            <mc:AlternateContent xmlns:mc="http://schemas.openxmlformats.org/markup-compatibility/2006">
              <mc:Choice xmlns:v="urn:schemas-microsoft-com:vml" Requires="v">
                <p:oleObj spid="_x0000_s1463345" name="Формула" r:id="rId46" imgW="177480" imgH="203040" progId="Equation.3">
                  <p:embed/>
                </p:oleObj>
              </mc:Choice>
              <mc:Fallback>
                <p:oleObj name="Формула" r:id="rId46" imgW="177480" imgH="20304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642938" y="4106863"/>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78" name="Text Box 218"/>
          <p:cNvSpPr txBox="1">
            <a:spLocks noChangeArrowheads="1"/>
          </p:cNvSpPr>
          <p:nvPr/>
        </p:nvSpPr>
        <p:spPr bwMode="auto">
          <a:xfrm>
            <a:off x="1403350" y="2954338"/>
            <a:ext cx="562525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1. We choose an object (a cage is in translational motion and it can be examined as a particle).</a:t>
            </a:r>
            <a:endParaRPr lang="ru-RU" altLang="ru-RU" sz="1000" dirty="0"/>
          </a:p>
          <a:p>
            <a:endParaRPr lang="ru-RU" altLang="ru-RU" sz="1000" dirty="0">
              <a:solidFill>
                <a:srgbClr val="000000"/>
              </a:solidFill>
            </a:endParaRPr>
          </a:p>
        </p:txBody>
      </p:sp>
      <p:sp>
        <p:nvSpPr>
          <p:cNvPr id="322779" name="Text Box 219"/>
          <p:cNvSpPr txBox="1">
            <a:spLocks noChangeArrowheads="1"/>
          </p:cNvSpPr>
          <p:nvPr/>
        </p:nvSpPr>
        <p:spPr bwMode="auto">
          <a:xfrm>
            <a:off x="1401763" y="3171825"/>
            <a:ext cx="382188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2</a:t>
            </a:r>
            <a:r>
              <a:rPr lang="en-US" altLang="ru-RU" sz="1000" dirty="0"/>
              <a:t>. Discard the constraint (cable) and replace it by </a:t>
            </a:r>
            <a:r>
              <a:rPr lang="en-US" altLang="ru-RU" sz="1000" dirty="0" smtClean="0"/>
              <a:t>the reaction</a:t>
            </a:r>
            <a:r>
              <a:rPr lang="ru-RU" altLang="ru-RU" sz="1000" dirty="0" smtClean="0"/>
              <a:t> </a:t>
            </a:r>
            <a:r>
              <a:rPr lang="en-US" altLang="ru-RU" sz="1000" dirty="0" smtClean="0"/>
              <a:t> </a:t>
            </a:r>
            <a:r>
              <a:rPr lang="en-US" altLang="ru-RU" sz="1100" b="1" i="1" dirty="0" smtClean="0">
                <a:latin typeface="Times New Roman" pitchFamily="18" charset="0"/>
                <a:cs typeface="Times New Roman" pitchFamily="18" charset="0"/>
              </a:rPr>
              <a:t>R</a:t>
            </a:r>
            <a:r>
              <a:rPr lang="en-US" altLang="ru-RU" sz="1100" dirty="0">
                <a:latin typeface="Times New Roman" pitchFamily="18" charset="0"/>
                <a:cs typeface="Times New Roman" pitchFamily="18" charset="0"/>
              </a:rPr>
              <a:t>.</a:t>
            </a:r>
            <a:endParaRPr lang="ru-RU" altLang="ru-RU" sz="1100" dirty="0">
              <a:latin typeface="Times New Roman" pitchFamily="18" charset="0"/>
              <a:cs typeface="Times New Roman" pitchFamily="18" charset="0"/>
            </a:endParaRPr>
          </a:p>
          <a:p>
            <a:endParaRPr lang="ru-RU" altLang="ru-RU" sz="1000" dirty="0">
              <a:solidFill>
                <a:srgbClr val="000000"/>
              </a:solidFill>
            </a:endParaRPr>
          </a:p>
        </p:txBody>
      </p:sp>
      <p:sp>
        <p:nvSpPr>
          <p:cNvPr id="322783" name="AutoShape 223"/>
          <p:cNvSpPr>
            <a:spLocks noChangeArrowheads="1"/>
          </p:cNvSpPr>
          <p:nvPr/>
        </p:nvSpPr>
        <p:spPr bwMode="auto">
          <a:xfrm rot="5400000" flipV="1">
            <a:off x="691356" y="4045745"/>
            <a:ext cx="371475" cy="80962"/>
          </a:xfrm>
          <a:prstGeom prst="rightArrow">
            <a:avLst>
              <a:gd name="adj1" fmla="val 50000"/>
              <a:gd name="adj2" fmla="val 114707"/>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785" name="Text Box 225"/>
          <p:cNvSpPr txBox="1">
            <a:spLocks noChangeArrowheads="1"/>
          </p:cNvSpPr>
          <p:nvPr/>
        </p:nvSpPr>
        <p:spPr bwMode="auto">
          <a:xfrm>
            <a:off x="1408113" y="3406775"/>
            <a:ext cx="24320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3</a:t>
            </a:r>
            <a:r>
              <a:rPr lang="en-US" altLang="ru-RU" sz="1000" dirty="0"/>
              <a:t>. Write the basic equation of </a:t>
            </a:r>
            <a:r>
              <a:rPr lang="en-US" altLang="ru-RU" sz="1000" dirty="0" smtClean="0"/>
              <a:t>Dynamics</a:t>
            </a:r>
            <a:endParaRPr lang="ru-RU" altLang="ru-RU" sz="1000" dirty="0"/>
          </a:p>
          <a:p>
            <a:endParaRPr lang="ru-RU" altLang="ru-RU" sz="1000" dirty="0">
              <a:solidFill>
                <a:srgbClr val="000000"/>
              </a:solidFill>
            </a:endParaRPr>
          </a:p>
        </p:txBody>
      </p:sp>
      <p:graphicFrame>
        <p:nvGraphicFramePr>
          <p:cNvPr id="322786" name="Object 226"/>
          <p:cNvGraphicFramePr>
            <a:graphicFrameLocks noChangeAspect="1"/>
          </p:cNvGraphicFramePr>
          <p:nvPr/>
        </p:nvGraphicFramePr>
        <p:xfrm>
          <a:off x="4340225" y="3432175"/>
          <a:ext cx="1282700" cy="241300"/>
        </p:xfrm>
        <a:graphic>
          <a:graphicData uri="http://schemas.openxmlformats.org/presentationml/2006/ole">
            <mc:AlternateContent xmlns:mc="http://schemas.openxmlformats.org/markup-compatibility/2006">
              <mc:Choice xmlns:v="urn:schemas-microsoft-com:vml" Requires="v">
                <p:oleObj spid="_x0000_s1463346" name="Формула" r:id="rId48" imgW="1282680" imgH="241200" progId="Equation.3">
                  <p:embed/>
                </p:oleObj>
              </mc:Choice>
              <mc:Fallback>
                <p:oleObj name="Формула" r:id="rId48" imgW="1282680" imgH="2412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4340225" y="3432175"/>
                        <a:ext cx="1282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87" name="Text Box 227"/>
          <p:cNvSpPr txBox="1">
            <a:spLocks noChangeArrowheads="1"/>
          </p:cNvSpPr>
          <p:nvPr/>
        </p:nvSpPr>
        <p:spPr bwMode="auto">
          <a:xfrm>
            <a:off x="1549400" y="3890963"/>
            <a:ext cx="194636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Define the reaction of the </a:t>
            </a:r>
            <a:r>
              <a:rPr lang="en-US" altLang="ru-RU" sz="1000" dirty="0" smtClean="0"/>
              <a:t>cable</a:t>
            </a:r>
            <a:endParaRPr lang="ru-RU" altLang="ru-RU" sz="1000" dirty="0"/>
          </a:p>
          <a:p>
            <a:endParaRPr lang="ru-RU" altLang="ru-RU" sz="1000" dirty="0">
              <a:solidFill>
                <a:srgbClr val="000000"/>
              </a:solidFill>
            </a:endParaRPr>
          </a:p>
          <a:p>
            <a:endParaRPr lang="ru-RU" altLang="ru-RU" sz="1000" dirty="0">
              <a:solidFill>
                <a:srgbClr val="000000"/>
              </a:solidFill>
            </a:endParaRPr>
          </a:p>
        </p:txBody>
      </p:sp>
      <p:graphicFrame>
        <p:nvGraphicFramePr>
          <p:cNvPr id="322788" name="Object 228"/>
          <p:cNvGraphicFramePr>
            <a:graphicFrameLocks noChangeAspect="1"/>
          </p:cNvGraphicFramePr>
          <p:nvPr/>
        </p:nvGraphicFramePr>
        <p:xfrm>
          <a:off x="3421063" y="3814763"/>
          <a:ext cx="2374900" cy="444500"/>
        </p:xfrm>
        <a:graphic>
          <a:graphicData uri="http://schemas.openxmlformats.org/presentationml/2006/ole">
            <mc:AlternateContent xmlns:mc="http://schemas.openxmlformats.org/markup-compatibility/2006">
              <mc:Choice xmlns:v="urn:schemas-microsoft-com:vml" Requires="v">
                <p:oleObj spid="_x0000_s1463347" name="Формула" r:id="rId50" imgW="2374560" imgH="444240" progId="Equation.3">
                  <p:embed/>
                </p:oleObj>
              </mc:Choice>
              <mc:Fallback>
                <p:oleObj name="Формула" r:id="rId50" imgW="2374560" imgH="444240" progId="Equation.3">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3421063" y="3814763"/>
                        <a:ext cx="23749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89" name="Text Box 229"/>
          <p:cNvSpPr txBox="1">
            <a:spLocks noChangeArrowheads="1"/>
          </p:cNvSpPr>
          <p:nvPr/>
        </p:nvSpPr>
        <p:spPr bwMode="auto">
          <a:xfrm>
            <a:off x="1585913" y="4213225"/>
            <a:ext cx="20050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Define the rope </a:t>
            </a:r>
            <a:r>
              <a:rPr lang="en-US" altLang="ru-RU" sz="1000" dirty="0" smtClean="0"/>
              <a:t>tension</a:t>
            </a:r>
            <a:endParaRPr lang="ru-RU" altLang="ru-RU" sz="1000" dirty="0"/>
          </a:p>
          <a:p>
            <a:endParaRPr lang="ru-RU" altLang="ru-RU" sz="1000" dirty="0">
              <a:solidFill>
                <a:srgbClr val="000000"/>
              </a:solidFill>
            </a:endParaRPr>
          </a:p>
        </p:txBody>
      </p:sp>
      <p:graphicFrame>
        <p:nvGraphicFramePr>
          <p:cNvPr id="322790" name="Object 230"/>
          <p:cNvGraphicFramePr>
            <a:graphicFrameLocks noChangeAspect="1"/>
          </p:cNvGraphicFramePr>
          <p:nvPr/>
        </p:nvGraphicFramePr>
        <p:xfrm>
          <a:off x="3651250" y="4127500"/>
          <a:ext cx="1816100" cy="444500"/>
        </p:xfrm>
        <a:graphic>
          <a:graphicData uri="http://schemas.openxmlformats.org/presentationml/2006/ole">
            <mc:AlternateContent xmlns:mc="http://schemas.openxmlformats.org/markup-compatibility/2006">
              <mc:Choice xmlns:v="urn:schemas-microsoft-com:vml" Requires="v">
                <p:oleObj spid="_x0000_s1463348" name="Equation" r:id="rId52" imgW="1815840" imgH="444240" progId="Equation.DSMT4">
                  <p:embed/>
                </p:oleObj>
              </mc:Choice>
              <mc:Fallback>
                <p:oleObj name="Equation" r:id="rId52" imgW="1815840" imgH="444240" progId="Equation.DSMT4">
                  <p:embed/>
                  <p:pic>
                    <p:nvPicPr>
                      <p:cNvPr id="0" name=""/>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651250" y="4127500"/>
                        <a:ext cx="18161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91" name="Text Box 231"/>
          <p:cNvSpPr txBox="1">
            <a:spLocks noChangeArrowheads="1"/>
          </p:cNvSpPr>
          <p:nvPr/>
        </p:nvSpPr>
        <p:spPr bwMode="auto">
          <a:xfrm>
            <a:off x="5916855" y="3629026"/>
            <a:ext cx="3008070"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t>At the uniform motion of the cage </a:t>
            </a:r>
            <a:r>
              <a:rPr lang="en-US" altLang="ru-RU" sz="1200" i="1" dirty="0">
                <a:latin typeface="Times New Roman" pitchFamily="18" charset="0"/>
                <a:cs typeface="Times New Roman" pitchFamily="18" charset="0"/>
              </a:rPr>
              <a:t>a</a:t>
            </a:r>
            <a:r>
              <a:rPr lang="en-US" altLang="ru-RU" sz="1200" i="1" baseline="-25000" dirty="0">
                <a:latin typeface="Times New Roman" pitchFamily="18" charset="0"/>
                <a:cs typeface="Times New Roman" pitchFamily="18" charset="0"/>
              </a:rPr>
              <a:t>y</a:t>
            </a:r>
            <a:r>
              <a:rPr lang="en-US" altLang="ru-RU" sz="1200" i="1" dirty="0">
                <a:latin typeface="Times New Roman" pitchFamily="18" charset="0"/>
                <a:cs typeface="Times New Roman" pitchFamily="18" charset="0"/>
              </a:rPr>
              <a:t> </a:t>
            </a:r>
            <a:r>
              <a:rPr lang="en-US" altLang="ru-RU" sz="1200" dirty="0">
                <a:latin typeface="Times New Roman" pitchFamily="18" charset="0"/>
                <a:cs typeface="Times New Roman" pitchFamily="18" charset="0"/>
              </a:rPr>
              <a:t>= 0 </a:t>
            </a:r>
            <a:r>
              <a:rPr lang="en-US" altLang="ru-RU" sz="1000" dirty="0"/>
              <a:t>and the tension of the cable equals the weight </a:t>
            </a:r>
            <a:r>
              <a:rPr lang="en-US" altLang="ru-RU" sz="1100" i="1" dirty="0">
                <a:latin typeface="Times New Roman" pitchFamily="18" charset="0"/>
                <a:cs typeface="Times New Roman" pitchFamily="18" charset="0"/>
              </a:rPr>
              <a:t>T = G.</a:t>
            </a:r>
          </a:p>
          <a:p>
            <a:pPr algn="just"/>
            <a:r>
              <a:rPr lang="en-US" altLang="ru-RU" sz="1000" dirty="0"/>
              <a:t>At </a:t>
            </a:r>
            <a:r>
              <a:rPr lang="en-US" altLang="ru-RU" sz="1000" dirty="0" smtClean="0"/>
              <a:t>break of the cable  </a:t>
            </a:r>
            <a:r>
              <a:rPr lang="en-US" altLang="ru-RU" sz="1100" i="1" dirty="0">
                <a:latin typeface="Times New Roman" pitchFamily="18" charset="0"/>
                <a:cs typeface="Times New Roman" pitchFamily="18" charset="0"/>
              </a:rPr>
              <a:t>T</a:t>
            </a:r>
            <a:r>
              <a:rPr lang="en-US" altLang="ru-RU" sz="1100" dirty="0">
                <a:latin typeface="Times New Roman" pitchFamily="18" charset="0"/>
                <a:cs typeface="Times New Roman" pitchFamily="18" charset="0"/>
              </a:rPr>
              <a:t> = </a:t>
            </a:r>
            <a:r>
              <a:rPr lang="en-US" altLang="ru-RU" sz="1100" dirty="0" smtClean="0">
                <a:latin typeface="Times New Roman" pitchFamily="18" charset="0"/>
                <a:cs typeface="Times New Roman" pitchFamily="18" charset="0"/>
              </a:rPr>
              <a:t>0, </a:t>
            </a:r>
            <a:r>
              <a:rPr lang="en-US" altLang="ru-RU" sz="1000" dirty="0"/>
              <a:t>and its acceleration is equal to the acceleration of </a:t>
            </a:r>
            <a:r>
              <a:rPr lang="en-US" altLang="ru-RU" sz="1000" dirty="0" smtClean="0"/>
              <a:t>a </a:t>
            </a:r>
            <a:r>
              <a:rPr lang="en-US" altLang="ru-RU" sz="1000" dirty="0"/>
              <a:t>free falling </a:t>
            </a:r>
            <a:r>
              <a:rPr lang="en-US" altLang="ru-RU" sz="1200" i="1" dirty="0">
                <a:latin typeface="Times New Roman" pitchFamily="18" charset="0"/>
                <a:cs typeface="Times New Roman" pitchFamily="18" charset="0"/>
              </a:rPr>
              <a:t>a</a:t>
            </a:r>
            <a:r>
              <a:rPr lang="en-US" altLang="ru-RU" sz="1200" i="1" baseline="-25000" dirty="0">
                <a:latin typeface="Times New Roman" pitchFamily="18" charset="0"/>
                <a:cs typeface="Times New Roman" pitchFamily="18" charset="0"/>
              </a:rPr>
              <a:t>y</a:t>
            </a:r>
            <a:r>
              <a:rPr lang="en-US" altLang="ru-RU" sz="1200" dirty="0">
                <a:latin typeface="Times New Roman" pitchFamily="18" charset="0"/>
                <a:cs typeface="Times New Roman" pitchFamily="18" charset="0"/>
              </a:rPr>
              <a:t> = -</a:t>
            </a:r>
            <a:r>
              <a:rPr lang="en-US" altLang="ru-RU" sz="1200" i="1" dirty="0">
                <a:latin typeface="Times New Roman" pitchFamily="18" charset="0"/>
                <a:cs typeface="Times New Roman" pitchFamily="18" charset="0"/>
              </a:rPr>
              <a:t>g.</a:t>
            </a:r>
            <a:endParaRPr lang="ru-RU" altLang="ru-RU" sz="1200" dirty="0">
              <a:latin typeface="Times New Roman" pitchFamily="18" charset="0"/>
              <a:cs typeface="Times New Roman" pitchFamily="18" charset="0"/>
            </a:endParaRPr>
          </a:p>
          <a:p>
            <a:endParaRPr lang="ru-RU" altLang="ru-RU" sz="1000" dirty="0">
              <a:solidFill>
                <a:srgbClr val="000000"/>
              </a:solidFill>
            </a:endParaRPr>
          </a:p>
        </p:txBody>
      </p:sp>
      <p:sp>
        <p:nvSpPr>
          <p:cNvPr id="322792" name="Oval 23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a:solidFill>
                  <a:srgbClr val="00007D"/>
                </a:solidFill>
              </a:rPr>
              <a:t>3</a:t>
            </a:r>
          </a:p>
        </p:txBody>
      </p:sp>
      <p:sp>
        <p:nvSpPr>
          <p:cNvPr id="322793" name="Text Box 233"/>
          <p:cNvSpPr txBox="1">
            <a:spLocks noChangeArrowheads="1"/>
          </p:cNvSpPr>
          <p:nvPr/>
        </p:nvSpPr>
        <p:spPr bwMode="auto">
          <a:xfrm>
            <a:off x="1406525" y="3643313"/>
            <a:ext cx="203132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4</a:t>
            </a:r>
            <a:r>
              <a:rPr lang="en-US" altLang="ru-RU" sz="1000" dirty="0"/>
              <a:t>. Project this equation on</a:t>
            </a:r>
            <a:r>
              <a:rPr lang="ru-RU" altLang="ru-RU" sz="1000" dirty="0"/>
              <a:t> </a:t>
            </a:r>
            <a:r>
              <a:rPr lang="en-US" altLang="ru-RU" sz="1200" i="1" dirty="0" smtClean="0">
                <a:latin typeface="Times New Roman" pitchFamily="18" charset="0"/>
                <a:cs typeface="Times New Roman" pitchFamily="18" charset="0"/>
              </a:rPr>
              <a:t>y</a:t>
            </a:r>
            <a:r>
              <a:rPr lang="en-US" altLang="ru-RU" sz="1000" i="1" dirty="0" smtClean="0"/>
              <a:t>-</a:t>
            </a:r>
            <a:r>
              <a:rPr lang="en-US" altLang="ru-RU" sz="1000" dirty="0" smtClean="0"/>
              <a:t>axis</a:t>
            </a:r>
            <a:endParaRPr lang="ru-RU" altLang="ru-RU" sz="1000" dirty="0"/>
          </a:p>
          <a:p>
            <a:endParaRPr lang="ru-RU" altLang="ru-RU" sz="1000" dirty="0">
              <a:solidFill>
                <a:srgbClr val="000000"/>
              </a:solidFill>
            </a:endParaRPr>
          </a:p>
        </p:txBody>
      </p:sp>
      <p:sp>
        <p:nvSpPr>
          <p:cNvPr id="322794" name="Line 234"/>
          <p:cNvSpPr>
            <a:spLocks noChangeShapeType="1"/>
          </p:cNvSpPr>
          <p:nvPr/>
        </p:nvSpPr>
        <p:spPr bwMode="auto">
          <a:xfrm flipV="1">
            <a:off x="1114425" y="2952750"/>
            <a:ext cx="0" cy="131445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795" name="Text Box 235"/>
          <p:cNvSpPr txBox="1">
            <a:spLocks noChangeArrowheads="1"/>
          </p:cNvSpPr>
          <p:nvPr/>
        </p:nvSpPr>
        <p:spPr bwMode="auto">
          <a:xfrm>
            <a:off x="1117600" y="2992438"/>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graphicFrame>
        <p:nvGraphicFramePr>
          <p:cNvPr id="322796" name="Object 236"/>
          <p:cNvGraphicFramePr>
            <a:graphicFrameLocks noChangeAspect="1"/>
          </p:cNvGraphicFramePr>
          <p:nvPr>
            <p:extLst>
              <p:ext uri="{D42A27DB-BD31-4B8C-83A1-F6EECF244321}">
                <p14:modId xmlns:p14="http://schemas.microsoft.com/office/powerpoint/2010/main" val="4110351851"/>
              </p:ext>
            </p:extLst>
          </p:nvPr>
        </p:nvGraphicFramePr>
        <p:xfrm>
          <a:off x="3411205" y="3649663"/>
          <a:ext cx="1219200" cy="241300"/>
        </p:xfrm>
        <a:graphic>
          <a:graphicData uri="http://schemas.openxmlformats.org/presentationml/2006/ole">
            <mc:AlternateContent xmlns:mc="http://schemas.openxmlformats.org/markup-compatibility/2006">
              <mc:Choice xmlns:v="urn:schemas-microsoft-com:vml" Requires="v">
                <p:oleObj spid="_x0000_s1463349" name="Формула" r:id="rId54" imgW="1218960" imgH="241200" progId="Equation.3">
                  <p:embed/>
                </p:oleObj>
              </mc:Choice>
              <mc:Fallback>
                <p:oleObj name="Формула" r:id="rId54" imgW="1218960" imgH="24120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3411205" y="3649663"/>
                        <a:ext cx="12192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798" name="Rectangle 238"/>
          <p:cNvSpPr>
            <a:spLocks noChangeArrowheads="1"/>
          </p:cNvSpPr>
          <p:nvPr/>
        </p:nvSpPr>
        <p:spPr bwMode="auto">
          <a:xfrm>
            <a:off x="234950" y="4513263"/>
            <a:ext cx="8705850" cy="37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buClr>
                <a:srgbClr val="00007D"/>
              </a:buClr>
              <a:buNone/>
            </a:pPr>
            <a:r>
              <a:rPr lang="en-US" altLang="ru-RU" sz="1000" b="1" i="1" dirty="0"/>
              <a:t>Example 2</a:t>
            </a:r>
            <a:r>
              <a:rPr lang="ru-RU" altLang="ru-RU" sz="1000" b="1" dirty="0"/>
              <a:t>.</a:t>
            </a:r>
            <a:r>
              <a:rPr lang="ru-RU" altLang="ru-RU" sz="1000" dirty="0"/>
              <a:t> </a:t>
            </a:r>
            <a:r>
              <a:rPr lang="en-US" altLang="ru-RU" sz="1000" dirty="0"/>
              <a:t> </a:t>
            </a:r>
            <a:r>
              <a:rPr lang="en-US" altLang="ru-RU" sz="1000" dirty="0">
                <a:solidFill>
                  <a:schemeClr val="accent5">
                    <a:lumMod val="25000"/>
                  </a:schemeClr>
                </a:solidFill>
              </a:rPr>
              <a:t>A particle of the mass </a:t>
            </a:r>
            <a:r>
              <a:rPr lang="en-US" altLang="ru-RU" sz="1200" i="1" dirty="0">
                <a:solidFill>
                  <a:schemeClr val="accent5">
                    <a:lumMod val="25000"/>
                  </a:schemeClr>
                </a:solidFill>
                <a:latin typeface="Times New Roman" pitchFamily="18" charset="0"/>
                <a:cs typeface="Times New Roman" pitchFamily="18" charset="0"/>
              </a:rPr>
              <a:t>m</a:t>
            </a:r>
            <a:r>
              <a:rPr lang="en-US" altLang="ru-RU" sz="1000" dirty="0">
                <a:solidFill>
                  <a:schemeClr val="accent5">
                    <a:lumMod val="25000"/>
                  </a:schemeClr>
                </a:solidFill>
              </a:rPr>
              <a:t> moves in horizontal plane</a:t>
            </a:r>
            <a:r>
              <a:rPr lang="ru-RU" altLang="ru-RU" sz="1000" dirty="0">
                <a:solidFill>
                  <a:schemeClr val="accent5">
                    <a:lumMod val="25000"/>
                  </a:schemeClr>
                </a:solidFill>
              </a:rPr>
              <a:t> </a:t>
            </a:r>
            <a:r>
              <a:rPr lang="en-US" altLang="ru-RU" sz="1200" i="1" dirty="0">
                <a:solidFill>
                  <a:schemeClr val="accent5">
                    <a:lumMod val="25000"/>
                  </a:schemeClr>
                </a:solidFill>
                <a:latin typeface="Times New Roman" pitchFamily="18" charset="0"/>
                <a:cs typeface="Times New Roman" pitchFamily="18" charset="0"/>
              </a:rPr>
              <a:t>Oxy</a:t>
            </a:r>
            <a:r>
              <a:rPr lang="en-US" altLang="ru-RU" sz="1200" dirty="0">
                <a:solidFill>
                  <a:schemeClr val="accent5">
                    <a:lumMod val="25000"/>
                  </a:schemeClr>
                </a:solidFill>
                <a:latin typeface="Times New Roman" pitchFamily="18" charset="0"/>
                <a:cs typeface="Times New Roman" pitchFamily="18" charset="0"/>
              </a:rPr>
              <a:t> </a:t>
            </a:r>
            <a:r>
              <a:rPr lang="en-US" altLang="ru-RU" sz="1000" dirty="0">
                <a:solidFill>
                  <a:schemeClr val="accent5">
                    <a:lumMod val="25000"/>
                  </a:schemeClr>
                </a:solidFill>
              </a:rPr>
              <a:t> according to </a:t>
            </a:r>
            <a:r>
              <a:rPr lang="en-US" altLang="ru-RU" sz="1000" dirty="0" smtClean="0">
                <a:solidFill>
                  <a:schemeClr val="accent5">
                    <a:lumMod val="25000"/>
                  </a:schemeClr>
                </a:solidFill>
              </a:rPr>
              <a:t>equations  </a:t>
            </a:r>
            <a:r>
              <a:rPr lang="en-US" altLang="ru-RU" sz="1200" i="1" dirty="0">
                <a:solidFill>
                  <a:schemeClr val="accent5">
                    <a:lumMod val="25000"/>
                  </a:schemeClr>
                </a:solidFill>
                <a:latin typeface="Times New Roman" pitchFamily="18" charset="0"/>
                <a:cs typeface="Times New Roman" pitchFamily="18" charset="0"/>
              </a:rPr>
              <a:t>x</a:t>
            </a:r>
            <a:r>
              <a:rPr lang="en-US" altLang="ru-RU" sz="1200" dirty="0">
                <a:solidFill>
                  <a:schemeClr val="accent5">
                    <a:lumMod val="25000"/>
                  </a:schemeClr>
                </a:solidFill>
                <a:latin typeface="Times New Roman" pitchFamily="18" charset="0"/>
                <a:cs typeface="Times New Roman" pitchFamily="18" charset="0"/>
              </a:rPr>
              <a:t> = </a:t>
            </a:r>
            <a:r>
              <a:rPr lang="en-US" altLang="ru-RU" sz="1200" i="1" dirty="0" err="1">
                <a:solidFill>
                  <a:schemeClr val="accent5">
                    <a:lumMod val="25000"/>
                  </a:schemeClr>
                </a:solidFill>
                <a:latin typeface="Times New Roman" pitchFamily="18" charset="0"/>
                <a:cs typeface="Times New Roman" pitchFamily="18" charset="0"/>
              </a:rPr>
              <a:t>a</a:t>
            </a:r>
            <a:r>
              <a:rPr lang="en-US" altLang="ru-RU" sz="1200" i="1" dirty="0" err="1">
                <a:solidFill>
                  <a:schemeClr val="accent5">
                    <a:lumMod val="25000"/>
                  </a:schemeClr>
                </a:solidFill>
                <a:latin typeface="Times New Roman" pitchFamily="18" charset="0"/>
                <a:cs typeface="Times New Roman" pitchFamily="18" charset="0"/>
                <a:sym typeface="Symbol" pitchFamily="18" charset="2"/>
              </a:rPr>
              <a:t></a:t>
            </a:r>
            <a:r>
              <a:rPr lang="en-US" altLang="ru-RU" sz="1200" dirty="0" err="1">
                <a:solidFill>
                  <a:schemeClr val="accent5">
                    <a:lumMod val="25000"/>
                  </a:schemeClr>
                </a:solidFill>
                <a:latin typeface="Times New Roman" pitchFamily="18" charset="0"/>
                <a:cs typeface="Times New Roman" pitchFamily="18" charset="0"/>
              </a:rPr>
              <a:t>cos</a:t>
            </a:r>
            <a:r>
              <a:rPr lang="en-US" altLang="ru-RU" sz="1200" i="1" dirty="0" err="1">
                <a:solidFill>
                  <a:schemeClr val="accent5">
                    <a:lumMod val="25000"/>
                  </a:schemeClr>
                </a:solidFill>
                <a:latin typeface="Times New Roman" pitchFamily="18" charset="0"/>
                <a:cs typeface="Times New Roman" pitchFamily="18" charset="0"/>
              </a:rPr>
              <a:t>kt</a:t>
            </a:r>
            <a:r>
              <a:rPr lang="en-US" altLang="ru-RU" sz="1200" dirty="0" smtClean="0">
                <a:solidFill>
                  <a:schemeClr val="accent5">
                    <a:lumMod val="25000"/>
                  </a:schemeClr>
                </a:solidFill>
                <a:latin typeface="Times New Roman" pitchFamily="18" charset="0"/>
                <a:cs typeface="Times New Roman" pitchFamily="18" charset="0"/>
              </a:rPr>
              <a:t>,  </a:t>
            </a:r>
            <a:r>
              <a:rPr lang="en-US" altLang="ru-RU" sz="1200" i="1" dirty="0">
                <a:solidFill>
                  <a:schemeClr val="accent5">
                    <a:lumMod val="25000"/>
                  </a:schemeClr>
                </a:solidFill>
                <a:latin typeface="Times New Roman" pitchFamily="18" charset="0"/>
                <a:cs typeface="Times New Roman" pitchFamily="18" charset="0"/>
              </a:rPr>
              <a:t>y = </a:t>
            </a:r>
            <a:r>
              <a:rPr lang="en-US" altLang="ru-RU" sz="1200" i="1" dirty="0" err="1">
                <a:solidFill>
                  <a:schemeClr val="accent5">
                    <a:lumMod val="25000"/>
                  </a:schemeClr>
                </a:solidFill>
                <a:latin typeface="Times New Roman" pitchFamily="18" charset="0"/>
                <a:cs typeface="Times New Roman" pitchFamily="18" charset="0"/>
              </a:rPr>
              <a:t>b</a:t>
            </a:r>
            <a:r>
              <a:rPr lang="en-US" altLang="ru-RU" sz="1200" i="1" dirty="0" err="1" smtClean="0">
                <a:solidFill>
                  <a:schemeClr val="accent5">
                    <a:lumMod val="25000"/>
                  </a:schemeClr>
                </a:solidFill>
                <a:latin typeface="Times New Roman" pitchFamily="18" charset="0"/>
                <a:cs typeface="Times New Roman" pitchFamily="18" charset="0"/>
                <a:sym typeface="Symbol" pitchFamily="18" charset="2"/>
              </a:rPr>
              <a:t></a:t>
            </a:r>
            <a:r>
              <a:rPr lang="en-US" altLang="ru-RU" sz="1200" dirty="0" err="1" smtClean="0">
                <a:solidFill>
                  <a:schemeClr val="accent5">
                    <a:lumMod val="25000"/>
                  </a:schemeClr>
                </a:solidFill>
                <a:latin typeface="Times New Roman" pitchFamily="18" charset="0"/>
                <a:cs typeface="Times New Roman" pitchFamily="18" charset="0"/>
                <a:sym typeface="Symbol" pitchFamily="18" charset="2"/>
              </a:rPr>
              <a:t>sin</a:t>
            </a:r>
            <a:r>
              <a:rPr lang="en-US" altLang="ru-RU" sz="1200" i="1" dirty="0" err="1" smtClean="0">
                <a:solidFill>
                  <a:schemeClr val="accent5">
                    <a:lumMod val="25000"/>
                  </a:schemeClr>
                </a:solidFill>
                <a:latin typeface="Times New Roman" pitchFamily="18" charset="0"/>
                <a:cs typeface="Times New Roman" pitchFamily="18" charset="0"/>
              </a:rPr>
              <a:t>kt</a:t>
            </a:r>
            <a:r>
              <a:rPr lang="ru-RU" altLang="ru-RU" sz="1200" dirty="0">
                <a:solidFill>
                  <a:schemeClr val="accent5">
                    <a:lumMod val="25000"/>
                  </a:schemeClr>
                </a:solidFill>
                <a:latin typeface="Times New Roman" pitchFamily="18" charset="0"/>
                <a:cs typeface="Times New Roman" pitchFamily="18" charset="0"/>
              </a:rPr>
              <a:t>.</a:t>
            </a:r>
            <a:r>
              <a:rPr lang="en-US" altLang="ru-RU" sz="1000" dirty="0">
                <a:solidFill>
                  <a:schemeClr val="accent5">
                    <a:lumMod val="25000"/>
                  </a:schemeClr>
                </a:solidFill>
              </a:rPr>
              <a:t> Determine the force acting on a point.</a:t>
            </a:r>
            <a:endParaRPr lang="ru-RU" altLang="ru-RU" sz="1000" dirty="0">
              <a:solidFill>
                <a:schemeClr val="accent5">
                  <a:lumMod val="25000"/>
                </a:schemeClr>
              </a:solidFill>
            </a:endParaRPr>
          </a:p>
          <a:p>
            <a:pPr>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p:txBody>
      </p:sp>
      <p:grpSp>
        <p:nvGrpSpPr>
          <p:cNvPr id="322816" name="Group 256"/>
          <p:cNvGrpSpPr>
            <a:grpSpLocks/>
          </p:cNvGrpSpPr>
          <p:nvPr/>
        </p:nvGrpSpPr>
        <p:grpSpPr bwMode="auto">
          <a:xfrm>
            <a:off x="123825" y="5067300"/>
            <a:ext cx="2676525" cy="898525"/>
            <a:chOff x="198" y="3048"/>
            <a:chExt cx="1686" cy="566"/>
          </a:xfrm>
        </p:grpSpPr>
        <p:sp>
          <p:nvSpPr>
            <p:cNvPr id="322800" name="AutoShape 240"/>
            <p:cNvSpPr>
              <a:spLocks noChangeArrowheads="1"/>
            </p:cNvSpPr>
            <p:nvPr/>
          </p:nvSpPr>
          <p:spPr bwMode="auto">
            <a:xfrm>
              <a:off x="198" y="3222"/>
              <a:ext cx="1686" cy="354"/>
            </a:xfrm>
            <a:prstGeom prst="parallelogram">
              <a:avLst>
                <a:gd name="adj" fmla="val 119068"/>
              </a:avLst>
            </a:prstGeom>
            <a:solidFill>
              <a:srgbClr val="FFFF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801" name="Line 241"/>
            <p:cNvSpPr>
              <a:spLocks noChangeShapeType="1"/>
            </p:cNvSpPr>
            <p:nvPr/>
          </p:nvSpPr>
          <p:spPr bwMode="auto">
            <a:xfrm flipV="1">
              <a:off x="960" y="3126"/>
              <a:ext cx="300" cy="3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802" name="Line 242"/>
            <p:cNvSpPr>
              <a:spLocks noChangeShapeType="1"/>
            </p:cNvSpPr>
            <p:nvPr/>
          </p:nvSpPr>
          <p:spPr bwMode="auto">
            <a:xfrm>
              <a:off x="953" y="3425"/>
              <a:ext cx="75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803" name="Text Box 243"/>
            <p:cNvSpPr txBox="1">
              <a:spLocks noChangeArrowheads="1"/>
            </p:cNvSpPr>
            <p:nvPr/>
          </p:nvSpPr>
          <p:spPr bwMode="auto">
            <a:xfrm>
              <a:off x="1093" y="3048"/>
              <a:ext cx="154" cy="1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50" i="1" dirty="0">
                  <a:solidFill>
                    <a:srgbClr val="009900"/>
                  </a:solidFill>
                  <a:latin typeface="Times New Roman" pitchFamily="18" charset="0"/>
                  <a:cs typeface="Times New Roman" pitchFamily="18" charset="0"/>
                </a:rPr>
                <a:t>y</a:t>
              </a:r>
              <a:endParaRPr lang="ru-RU" altLang="ru-RU" sz="1050" i="1" dirty="0">
                <a:solidFill>
                  <a:srgbClr val="009900"/>
                </a:solidFill>
                <a:latin typeface="Times New Roman" pitchFamily="18" charset="0"/>
                <a:cs typeface="Times New Roman" pitchFamily="18" charset="0"/>
              </a:endParaRPr>
            </a:p>
          </p:txBody>
        </p:sp>
        <p:sp>
          <p:nvSpPr>
            <p:cNvPr id="322804" name="Text Box 244"/>
            <p:cNvSpPr txBox="1">
              <a:spLocks noChangeArrowheads="1"/>
            </p:cNvSpPr>
            <p:nvPr/>
          </p:nvSpPr>
          <p:spPr bwMode="auto">
            <a:xfrm>
              <a:off x="1716" y="334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2805" name="Oval 245"/>
            <p:cNvSpPr>
              <a:spLocks noChangeArrowheads="1"/>
            </p:cNvSpPr>
            <p:nvPr/>
          </p:nvSpPr>
          <p:spPr bwMode="auto">
            <a:xfrm>
              <a:off x="1414" y="3258"/>
              <a:ext cx="34" cy="3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808" name="Line 248"/>
            <p:cNvSpPr>
              <a:spLocks noChangeShapeType="1"/>
            </p:cNvSpPr>
            <p:nvPr/>
          </p:nvSpPr>
          <p:spPr bwMode="auto">
            <a:xfrm>
              <a:off x="1114" y="3278"/>
              <a:ext cx="300" cy="0"/>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809" name="Line 249"/>
            <p:cNvSpPr>
              <a:spLocks noChangeShapeType="1"/>
            </p:cNvSpPr>
            <p:nvPr/>
          </p:nvSpPr>
          <p:spPr bwMode="auto">
            <a:xfrm flipV="1">
              <a:off x="1297" y="3291"/>
              <a:ext cx="122" cy="134"/>
            </a:xfrm>
            <a:prstGeom prst="line">
              <a:avLst/>
            </a:prstGeom>
            <a:noFill/>
            <a:ln w="9525">
              <a:solidFill>
                <a:srgbClr val="0080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810" name="AutoShape 250"/>
            <p:cNvSpPr>
              <a:spLocks noChangeArrowheads="1"/>
            </p:cNvSpPr>
            <p:nvPr/>
          </p:nvSpPr>
          <p:spPr bwMode="auto">
            <a:xfrm rot="5400000" flipV="1">
              <a:off x="1315" y="3381"/>
              <a:ext cx="234" cy="51"/>
            </a:xfrm>
            <a:prstGeom prst="rightArrow">
              <a:avLst>
                <a:gd name="adj1" fmla="val 50000"/>
                <a:gd name="adj2" fmla="val 114706"/>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2811" name="Object 251"/>
            <p:cNvGraphicFramePr>
              <a:graphicFrameLocks noChangeAspect="1"/>
            </p:cNvGraphicFramePr>
            <p:nvPr/>
          </p:nvGraphicFramePr>
          <p:xfrm>
            <a:off x="1256" y="3486"/>
            <a:ext cx="112" cy="128"/>
          </p:xfrm>
          <a:graphic>
            <a:graphicData uri="http://schemas.openxmlformats.org/presentationml/2006/ole">
              <mc:AlternateContent xmlns:mc="http://schemas.openxmlformats.org/markup-compatibility/2006">
                <mc:Choice xmlns:v="urn:schemas-microsoft-com:vml" Requires="v">
                  <p:oleObj spid="_x0000_s1463350" name="Формула" r:id="rId56" imgW="177480" imgH="203040" progId="Equation.3">
                    <p:embed/>
                  </p:oleObj>
                </mc:Choice>
                <mc:Fallback>
                  <p:oleObj name="Формула" r:id="rId56" imgW="177480" imgH="20304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1256" y="3486"/>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12" name="Text Box 252"/>
            <p:cNvSpPr txBox="1">
              <a:spLocks noChangeArrowheads="1"/>
            </p:cNvSpPr>
            <p:nvPr/>
          </p:nvSpPr>
          <p:spPr bwMode="auto">
            <a:xfrm>
              <a:off x="1219" y="316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22813" name="Text Box 253"/>
            <p:cNvSpPr txBox="1">
              <a:spLocks noChangeArrowheads="1"/>
            </p:cNvSpPr>
            <p:nvPr/>
          </p:nvSpPr>
          <p:spPr bwMode="auto">
            <a:xfrm>
              <a:off x="1246" y="3261"/>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grpSp>
      <p:sp>
        <p:nvSpPr>
          <p:cNvPr id="322814" name="Text Box 254"/>
          <p:cNvSpPr txBox="1">
            <a:spLocks noChangeArrowheads="1"/>
          </p:cNvSpPr>
          <p:nvPr/>
        </p:nvSpPr>
        <p:spPr bwMode="auto">
          <a:xfrm>
            <a:off x="3097213" y="4867275"/>
            <a:ext cx="229582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1. We choose an object </a:t>
            </a:r>
            <a:r>
              <a:rPr lang="en-US" altLang="ru-RU" sz="1000" dirty="0" smtClean="0"/>
              <a:t>(the particle</a:t>
            </a:r>
            <a:r>
              <a:rPr lang="ru-RU" altLang="ru-RU" sz="1000" dirty="0"/>
              <a:t>)</a:t>
            </a:r>
            <a:r>
              <a:rPr lang="en-US" altLang="ru-RU" sz="1000" dirty="0"/>
              <a:t>.</a:t>
            </a:r>
            <a:endParaRPr lang="ru-RU" altLang="ru-RU" sz="1000" dirty="0"/>
          </a:p>
          <a:p>
            <a:endParaRPr lang="ru-RU" altLang="ru-RU" sz="1000" dirty="0">
              <a:solidFill>
                <a:srgbClr val="000000"/>
              </a:solidFill>
            </a:endParaRPr>
          </a:p>
        </p:txBody>
      </p:sp>
      <p:sp>
        <p:nvSpPr>
          <p:cNvPr id="322817" name="Text Box 257"/>
          <p:cNvSpPr txBox="1">
            <a:spLocks noChangeArrowheads="1"/>
          </p:cNvSpPr>
          <p:nvPr/>
        </p:nvSpPr>
        <p:spPr bwMode="auto">
          <a:xfrm>
            <a:off x="3095625" y="5094288"/>
            <a:ext cx="383630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2</a:t>
            </a:r>
            <a:r>
              <a:rPr lang="en-US" altLang="ru-RU" sz="1000" dirty="0"/>
              <a:t>. Discard the constraint (plane) and replace it by </a:t>
            </a:r>
            <a:r>
              <a:rPr lang="en-US" altLang="ru-RU" sz="1000" dirty="0" smtClean="0"/>
              <a:t>the reaction</a:t>
            </a:r>
            <a:r>
              <a:rPr lang="ru-RU" altLang="ru-RU" sz="1000" dirty="0" smtClean="0"/>
              <a:t> </a:t>
            </a:r>
            <a:r>
              <a:rPr lang="en-US" altLang="ru-RU" sz="1100" b="1" i="1" dirty="0">
                <a:latin typeface="Times New Roman" pitchFamily="18" charset="0"/>
                <a:cs typeface="Times New Roman" pitchFamily="18" charset="0"/>
              </a:rPr>
              <a:t>N</a:t>
            </a:r>
            <a:r>
              <a:rPr lang="en-US" altLang="ru-RU" sz="1100" dirty="0">
                <a:latin typeface="Times New Roman" pitchFamily="18" charset="0"/>
                <a:cs typeface="Times New Roman" pitchFamily="18" charset="0"/>
              </a:rPr>
              <a:t>.</a:t>
            </a:r>
            <a:endParaRPr lang="ru-RU" altLang="ru-RU" sz="1100" dirty="0">
              <a:solidFill>
                <a:srgbClr val="000000"/>
              </a:solidFill>
              <a:latin typeface="Times New Roman" pitchFamily="18" charset="0"/>
              <a:cs typeface="Times New Roman" pitchFamily="18" charset="0"/>
            </a:endParaRPr>
          </a:p>
        </p:txBody>
      </p:sp>
      <p:sp>
        <p:nvSpPr>
          <p:cNvPr id="322818" name="Oval 258"/>
          <p:cNvSpPr>
            <a:spLocks noChangeArrowheads="1"/>
          </p:cNvSpPr>
          <p:nvPr/>
        </p:nvSpPr>
        <p:spPr bwMode="auto">
          <a:xfrm>
            <a:off x="1876425" y="5153025"/>
            <a:ext cx="409575" cy="314325"/>
          </a:xfrm>
          <a:prstGeom prst="ellipse">
            <a:avLst/>
          </a:prstGeom>
          <a:solidFill>
            <a:srgbClr val="CCFFFF">
              <a:alpha val="52000"/>
            </a:srgbClr>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819" name="Oval 259"/>
          <p:cNvSpPr>
            <a:spLocks noChangeArrowheads="1"/>
          </p:cNvSpPr>
          <p:nvPr/>
        </p:nvSpPr>
        <p:spPr bwMode="auto">
          <a:xfrm>
            <a:off x="2051050" y="5400675"/>
            <a:ext cx="57150" cy="57150"/>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820" name="AutoShape 260"/>
          <p:cNvSpPr>
            <a:spLocks noChangeArrowheads="1"/>
          </p:cNvSpPr>
          <p:nvPr/>
        </p:nvSpPr>
        <p:spPr bwMode="auto">
          <a:xfrm rot="-5400000">
            <a:off x="1910556" y="5188745"/>
            <a:ext cx="346075" cy="80962"/>
          </a:xfrm>
          <a:prstGeom prst="rightArrow">
            <a:avLst>
              <a:gd name="adj1" fmla="val 50000"/>
              <a:gd name="adj2" fmla="val 10686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2821" name="Object 261"/>
          <p:cNvGraphicFramePr>
            <a:graphicFrameLocks noChangeAspect="1"/>
          </p:cNvGraphicFramePr>
          <p:nvPr/>
        </p:nvGraphicFramePr>
        <p:xfrm>
          <a:off x="2205038" y="4887913"/>
          <a:ext cx="177800" cy="203200"/>
        </p:xfrm>
        <a:graphic>
          <a:graphicData uri="http://schemas.openxmlformats.org/presentationml/2006/ole">
            <mc:AlternateContent xmlns:mc="http://schemas.openxmlformats.org/markup-compatibility/2006">
              <mc:Choice xmlns:v="urn:schemas-microsoft-com:vml" Requires="v">
                <p:oleObj spid="_x0000_s1463351" name="Формула" r:id="rId57" imgW="177480" imgH="203040" progId="Equation.3">
                  <p:embed/>
                </p:oleObj>
              </mc:Choice>
              <mc:Fallback>
                <p:oleObj name="Формула" r:id="rId57" imgW="177480" imgH="203040" progId="Equation.3">
                  <p:embed/>
                  <p:pic>
                    <p:nvPicPr>
                      <p:cNvPr id="0" name=""/>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2205038" y="4887913"/>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22" name="Text Box 262"/>
          <p:cNvSpPr txBox="1">
            <a:spLocks noChangeArrowheads="1"/>
          </p:cNvSpPr>
          <p:nvPr/>
        </p:nvSpPr>
        <p:spPr bwMode="auto">
          <a:xfrm>
            <a:off x="3094038" y="5311775"/>
            <a:ext cx="1580882"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3. Add unknown force</a:t>
            </a:r>
            <a:r>
              <a:rPr lang="ru-RU" altLang="ru-RU" sz="1000" dirty="0"/>
              <a:t> </a:t>
            </a:r>
            <a:r>
              <a:rPr lang="en-US" altLang="ru-RU" sz="1100" b="1" i="1" dirty="0">
                <a:latin typeface="Times New Roman" pitchFamily="18" charset="0"/>
                <a:cs typeface="Times New Roman" pitchFamily="18" charset="0"/>
              </a:rPr>
              <a:t>F</a:t>
            </a:r>
            <a:r>
              <a:rPr lang="en-US" altLang="ru-RU" sz="1100" dirty="0">
                <a:latin typeface="Times New Roman" pitchFamily="18" charset="0"/>
                <a:cs typeface="Times New Roman" pitchFamily="18" charset="0"/>
              </a:rPr>
              <a:t>.</a:t>
            </a:r>
            <a:endParaRPr lang="ru-RU" altLang="ru-RU" sz="1100" dirty="0">
              <a:latin typeface="Times New Roman" pitchFamily="18" charset="0"/>
              <a:cs typeface="Times New Roman" pitchFamily="18" charset="0"/>
            </a:endParaRPr>
          </a:p>
          <a:p>
            <a:endParaRPr lang="ru-RU" altLang="ru-RU" sz="1000" dirty="0">
              <a:solidFill>
                <a:srgbClr val="000000"/>
              </a:solidFill>
            </a:endParaRPr>
          </a:p>
        </p:txBody>
      </p:sp>
      <p:sp>
        <p:nvSpPr>
          <p:cNvPr id="322824" name="AutoShape 264"/>
          <p:cNvSpPr>
            <a:spLocks noChangeArrowheads="1"/>
          </p:cNvSpPr>
          <p:nvPr/>
        </p:nvSpPr>
        <p:spPr bwMode="auto">
          <a:xfrm rot="-11805938">
            <a:off x="1709738" y="5456238"/>
            <a:ext cx="346075" cy="80962"/>
          </a:xfrm>
          <a:prstGeom prst="rightArrow">
            <a:avLst>
              <a:gd name="adj1" fmla="val 50000"/>
              <a:gd name="adj2" fmla="val 106863"/>
            </a:avLst>
          </a:prstGeom>
          <a:solidFill>
            <a:srgbClr val="FF0000"/>
          </a:solidFill>
          <a:ln w="9525" algn="ctr">
            <a:solidFill>
              <a:schemeClr val="bg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2825" name="Object 265"/>
          <p:cNvGraphicFramePr>
            <a:graphicFrameLocks noChangeAspect="1"/>
          </p:cNvGraphicFramePr>
          <p:nvPr/>
        </p:nvGraphicFramePr>
        <p:xfrm>
          <a:off x="1689100" y="5575300"/>
          <a:ext cx="165100" cy="190500"/>
        </p:xfrm>
        <a:graphic>
          <a:graphicData uri="http://schemas.openxmlformats.org/presentationml/2006/ole">
            <mc:AlternateContent xmlns:mc="http://schemas.openxmlformats.org/markup-compatibility/2006">
              <mc:Choice xmlns:v="urn:schemas-microsoft-com:vml" Requires="v">
                <p:oleObj spid="_x0000_s1463352" name="Формула" r:id="rId59" imgW="164880" imgH="190440" progId="Equation.3">
                  <p:embed/>
                </p:oleObj>
              </mc:Choice>
              <mc:Fallback>
                <p:oleObj name="Формула" r:id="rId59" imgW="164880" imgH="190440" progId="Equation.3">
                  <p:embed/>
                  <p:pic>
                    <p:nvPicPr>
                      <p:cNvPr id="0" name=""/>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1689100" y="5575300"/>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26" name="Text Box 266"/>
          <p:cNvSpPr txBox="1">
            <a:spLocks noChangeArrowheads="1"/>
          </p:cNvSpPr>
          <p:nvPr/>
        </p:nvSpPr>
        <p:spPr bwMode="auto">
          <a:xfrm>
            <a:off x="3101975" y="5538788"/>
            <a:ext cx="243207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4. Write the basic equation of </a:t>
            </a:r>
            <a:r>
              <a:rPr lang="en-US" altLang="ru-RU" sz="1000" dirty="0" smtClean="0"/>
              <a:t>Dynamics</a:t>
            </a:r>
            <a:endParaRPr lang="ru-RU" altLang="ru-RU" sz="1000" dirty="0"/>
          </a:p>
          <a:p>
            <a:endParaRPr lang="ru-RU" altLang="ru-RU" sz="1000" dirty="0">
              <a:solidFill>
                <a:srgbClr val="000000"/>
              </a:solidFill>
            </a:endParaRPr>
          </a:p>
        </p:txBody>
      </p:sp>
      <p:graphicFrame>
        <p:nvGraphicFramePr>
          <p:cNvPr id="322827" name="Object 267"/>
          <p:cNvGraphicFramePr>
            <a:graphicFrameLocks noChangeAspect="1"/>
          </p:cNvGraphicFramePr>
          <p:nvPr/>
        </p:nvGraphicFramePr>
        <p:xfrm>
          <a:off x="6122988" y="5526088"/>
          <a:ext cx="1562100" cy="241300"/>
        </p:xfrm>
        <a:graphic>
          <a:graphicData uri="http://schemas.openxmlformats.org/presentationml/2006/ole">
            <mc:AlternateContent xmlns:mc="http://schemas.openxmlformats.org/markup-compatibility/2006">
              <mc:Choice xmlns:v="urn:schemas-microsoft-com:vml" Requires="v">
                <p:oleObj spid="_x0000_s1463353" name="Формула" r:id="rId61" imgW="1562040" imgH="241200" progId="Equation.3">
                  <p:embed/>
                </p:oleObj>
              </mc:Choice>
              <mc:Fallback>
                <p:oleObj name="Формула" r:id="rId61" imgW="1562040" imgH="241200" progId="Equation.3">
                  <p:embed/>
                  <p:pic>
                    <p:nvPicPr>
                      <p:cNvPr id="0" name=""/>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6122988" y="5526088"/>
                        <a:ext cx="15621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28" name="Text Box 268"/>
          <p:cNvSpPr txBox="1">
            <a:spLocks noChangeArrowheads="1"/>
          </p:cNvSpPr>
          <p:nvPr/>
        </p:nvSpPr>
        <p:spPr bwMode="auto">
          <a:xfrm>
            <a:off x="3090863" y="5794375"/>
            <a:ext cx="237757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5. Project this equation on</a:t>
            </a:r>
            <a:r>
              <a:rPr lang="ru-RU" altLang="ru-RU" sz="1000" dirty="0"/>
              <a:t> </a:t>
            </a:r>
            <a:r>
              <a:rPr lang="en-US" altLang="ru-RU" sz="1200" i="1" dirty="0">
                <a:latin typeface="Times New Roman" pitchFamily="18" charset="0"/>
                <a:cs typeface="Times New Roman" pitchFamily="18" charset="0"/>
              </a:rPr>
              <a:t>x</a:t>
            </a:r>
            <a:r>
              <a:rPr lang="en-US" altLang="ru-RU" sz="1000" dirty="0"/>
              <a:t> and </a:t>
            </a:r>
            <a:r>
              <a:rPr lang="en-US" altLang="ru-RU" sz="1200" i="1" dirty="0" smtClean="0">
                <a:latin typeface="Times New Roman" pitchFamily="18" charset="0"/>
                <a:cs typeface="Times New Roman" pitchFamily="18" charset="0"/>
              </a:rPr>
              <a:t>y</a:t>
            </a:r>
            <a:r>
              <a:rPr lang="en-US" altLang="ru-RU" sz="1000" i="1" dirty="0" smtClean="0"/>
              <a:t>-</a:t>
            </a:r>
            <a:r>
              <a:rPr lang="en-US" altLang="ru-RU" sz="1000" dirty="0" smtClean="0"/>
              <a:t>axis</a:t>
            </a:r>
            <a:endParaRPr lang="ru-RU" altLang="ru-RU" sz="1000" dirty="0"/>
          </a:p>
          <a:p>
            <a:endParaRPr lang="ru-RU" altLang="ru-RU" sz="1000" dirty="0">
              <a:solidFill>
                <a:srgbClr val="000000"/>
              </a:solidFill>
            </a:endParaRPr>
          </a:p>
        </p:txBody>
      </p:sp>
      <p:graphicFrame>
        <p:nvGraphicFramePr>
          <p:cNvPr id="322829" name="Object 269"/>
          <p:cNvGraphicFramePr>
            <a:graphicFrameLocks noChangeAspect="1"/>
          </p:cNvGraphicFramePr>
          <p:nvPr/>
        </p:nvGraphicFramePr>
        <p:xfrm>
          <a:off x="6759575" y="5727700"/>
          <a:ext cx="952500" cy="482600"/>
        </p:xfrm>
        <a:graphic>
          <a:graphicData uri="http://schemas.openxmlformats.org/presentationml/2006/ole">
            <mc:AlternateContent xmlns:mc="http://schemas.openxmlformats.org/markup-compatibility/2006">
              <mc:Choice xmlns:v="urn:schemas-microsoft-com:vml" Requires="v">
                <p:oleObj spid="_x0000_s1463354" name="Формула" r:id="rId63" imgW="952200" imgH="482400" progId="Equation.3">
                  <p:embed/>
                </p:oleObj>
              </mc:Choice>
              <mc:Fallback>
                <p:oleObj name="Формула" r:id="rId63" imgW="952200" imgH="482400" progId="Equation.3">
                  <p:embed/>
                  <p:pic>
                    <p:nvPicPr>
                      <p:cNvPr id="0" name=""/>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6759575" y="5727700"/>
                        <a:ext cx="9525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30" name="Text Box 270"/>
          <p:cNvSpPr txBox="1">
            <a:spLocks noChangeArrowheads="1"/>
          </p:cNvSpPr>
          <p:nvPr/>
        </p:nvSpPr>
        <p:spPr bwMode="auto">
          <a:xfrm>
            <a:off x="300500" y="5932438"/>
            <a:ext cx="22044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Determine the projections of a </a:t>
            </a:r>
            <a:r>
              <a:rPr lang="en-US" altLang="ru-RU" sz="1000" dirty="0" smtClean="0"/>
              <a:t>force</a:t>
            </a:r>
            <a:endParaRPr lang="ru-RU" altLang="ru-RU" sz="1000" dirty="0"/>
          </a:p>
          <a:p>
            <a:endParaRPr lang="ru-RU" altLang="ru-RU" sz="1000" dirty="0">
              <a:solidFill>
                <a:srgbClr val="000000"/>
              </a:solidFill>
            </a:endParaRPr>
          </a:p>
        </p:txBody>
      </p:sp>
      <p:graphicFrame>
        <p:nvGraphicFramePr>
          <p:cNvPr id="322831" name="Object 271"/>
          <p:cNvGraphicFramePr>
            <a:graphicFrameLocks noChangeAspect="1"/>
          </p:cNvGraphicFramePr>
          <p:nvPr/>
        </p:nvGraphicFramePr>
        <p:xfrm>
          <a:off x="331788" y="6215063"/>
          <a:ext cx="2146300" cy="533400"/>
        </p:xfrm>
        <a:graphic>
          <a:graphicData uri="http://schemas.openxmlformats.org/presentationml/2006/ole">
            <mc:AlternateContent xmlns:mc="http://schemas.openxmlformats.org/markup-compatibility/2006">
              <mc:Choice xmlns:v="urn:schemas-microsoft-com:vml" Requires="v">
                <p:oleObj spid="_x0000_s1463355" name="Формула" r:id="rId65" imgW="2145960" imgH="533160" progId="Equation.3">
                  <p:embed/>
                </p:oleObj>
              </mc:Choice>
              <mc:Fallback>
                <p:oleObj name="Формула" r:id="rId65" imgW="2145960" imgH="533160" progId="Equation.3">
                  <p:embed/>
                  <p:pic>
                    <p:nvPicPr>
                      <p:cNvPr id="0" name=""/>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331788" y="6215063"/>
                        <a:ext cx="21463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32" name="Text Box 272"/>
          <p:cNvSpPr txBox="1">
            <a:spLocks noChangeArrowheads="1"/>
          </p:cNvSpPr>
          <p:nvPr/>
        </p:nvSpPr>
        <p:spPr bwMode="auto">
          <a:xfrm>
            <a:off x="2511519" y="6040438"/>
            <a:ext cx="92204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modulus</a:t>
            </a:r>
            <a:endParaRPr lang="en-US" altLang="ru-RU" sz="1000" dirty="0"/>
          </a:p>
          <a:p>
            <a:r>
              <a:rPr lang="en-US" altLang="ru-RU" sz="1000" dirty="0"/>
              <a:t>of a </a:t>
            </a:r>
            <a:r>
              <a:rPr lang="en-US" altLang="ru-RU" sz="1000" dirty="0" smtClean="0"/>
              <a:t>force is</a:t>
            </a:r>
            <a:endParaRPr lang="ru-RU" altLang="ru-RU" sz="1000" dirty="0"/>
          </a:p>
          <a:p>
            <a:endParaRPr lang="ru-RU" altLang="ru-RU" sz="1000" dirty="0">
              <a:solidFill>
                <a:srgbClr val="000000"/>
              </a:solidFill>
            </a:endParaRPr>
          </a:p>
        </p:txBody>
      </p:sp>
      <p:graphicFrame>
        <p:nvGraphicFramePr>
          <p:cNvPr id="322833" name="Object 273"/>
          <p:cNvGraphicFramePr>
            <a:graphicFrameLocks noChangeAspect="1"/>
          </p:cNvGraphicFramePr>
          <p:nvPr>
            <p:extLst>
              <p:ext uri="{D42A27DB-BD31-4B8C-83A1-F6EECF244321}">
                <p14:modId xmlns:p14="http://schemas.microsoft.com/office/powerpoint/2010/main" val="2979630090"/>
              </p:ext>
            </p:extLst>
          </p:nvPr>
        </p:nvGraphicFramePr>
        <p:xfrm>
          <a:off x="3433042" y="6012637"/>
          <a:ext cx="1562100" cy="609600"/>
        </p:xfrm>
        <a:graphic>
          <a:graphicData uri="http://schemas.openxmlformats.org/presentationml/2006/ole">
            <mc:AlternateContent xmlns:mc="http://schemas.openxmlformats.org/markup-compatibility/2006">
              <mc:Choice xmlns:v="urn:schemas-microsoft-com:vml" Requires="v">
                <p:oleObj spid="_x0000_s1463356" name="Формула" r:id="rId67" imgW="1562040" imgH="609480" progId="Equation.3">
                  <p:embed/>
                </p:oleObj>
              </mc:Choice>
              <mc:Fallback>
                <p:oleObj name="Формула" r:id="rId67" imgW="1562040" imgH="609480" progId="Equation.3">
                  <p:embed/>
                  <p:pic>
                    <p:nvPicPr>
                      <p:cNvPr id="0" name=""/>
                      <p:cNvPicPr>
                        <a:picLocks noChangeAspect="1" noChangeArrowheads="1"/>
                      </p:cNvPicPr>
                      <p:nvPr/>
                    </p:nvPicPr>
                    <p:blipFill>
                      <a:blip r:embed="rId68">
                        <a:extLst>
                          <a:ext uri="{28A0092B-C50C-407E-A947-70E740481C1C}">
                            <a14:useLocalDpi xmlns:a14="http://schemas.microsoft.com/office/drawing/2010/main" val="0"/>
                          </a:ext>
                        </a:extLst>
                      </a:blip>
                      <a:srcRect/>
                      <a:stretch>
                        <a:fillRect/>
                      </a:stretch>
                    </p:blipFill>
                    <p:spPr bwMode="auto">
                      <a:xfrm>
                        <a:off x="3433042" y="6012637"/>
                        <a:ext cx="1562100" cy="609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35" name="Text Box 275"/>
          <p:cNvSpPr txBox="1">
            <a:spLocks noChangeArrowheads="1"/>
          </p:cNvSpPr>
          <p:nvPr/>
        </p:nvSpPr>
        <p:spPr bwMode="auto">
          <a:xfrm>
            <a:off x="4878388" y="6112438"/>
            <a:ext cx="364234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direction </a:t>
            </a:r>
            <a:r>
              <a:rPr lang="en-US" altLang="ru-RU" sz="1000" dirty="0"/>
              <a:t>of a force can be determined from </a:t>
            </a:r>
            <a:r>
              <a:rPr lang="en-US" altLang="ru-RU" sz="1000" dirty="0" smtClean="0"/>
              <a:t>the formulas</a:t>
            </a:r>
            <a:endParaRPr lang="ru-RU" altLang="ru-RU" sz="1000" dirty="0"/>
          </a:p>
          <a:p>
            <a:endParaRPr lang="ru-RU" altLang="ru-RU" sz="1000" dirty="0">
              <a:solidFill>
                <a:srgbClr val="000000"/>
              </a:solidFill>
            </a:endParaRPr>
          </a:p>
        </p:txBody>
      </p:sp>
      <p:graphicFrame>
        <p:nvGraphicFramePr>
          <p:cNvPr id="322836" name="Object 276"/>
          <p:cNvGraphicFramePr>
            <a:graphicFrameLocks noChangeAspect="1"/>
          </p:cNvGraphicFramePr>
          <p:nvPr>
            <p:extLst>
              <p:ext uri="{D42A27DB-BD31-4B8C-83A1-F6EECF244321}">
                <p14:modId xmlns:p14="http://schemas.microsoft.com/office/powerpoint/2010/main" val="2716928110"/>
              </p:ext>
            </p:extLst>
          </p:nvPr>
        </p:nvGraphicFramePr>
        <p:xfrm>
          <a:off x="5347010" y="6305550"/>
          <a:ext cx="2705100" cy="419100"/>
        </p:xfrm>
        <a:graphic>
          <a:graphicData uri="http://schemas.openxmlformats.org/presentationml/2006/ole">
            <mc:AlternateContent xmlns:mc="http://schemas.openxmlformats.org/markup-compatibility/2006">
              <mc:Choice xmlns:v="urn:schemas-microsoft-com:vml" Requires="v">
                <p:oleObj spid="_x0000_s1463357" name="Equation" r:id="rId69" imgW="2705040" imgH="419040" progId="Equation.DSMT4">
                  <p:embed/>
                </p:oleObj>
              </mc:Choice>
              <mc:Fallback>
                <p:oleObj name="Equation" r:id="rId69" imgW="2705040" imgH="419040" progId="Equation.DSMT4">
                  <p:embed/>
                  <p:pic>
                    <p:nvPicPr>
                      <p:cNvPr id="0" name=""/>
                      <p:cNvPicPr>
                        <a:picLocks noChangeAspect="1" noChangeArrowheads="1"/>
                      </p:cNvPicPr>
                      <p:nvPr/>
                    </p:nvPicPr>
                    <p:blipFill>
                      <a:blip r:embed="rId70"/>
                      <a:srcRect/>
                      <a:stretch>
                        <a:fillRect/>
                      </a:stretch>
                    </p:blipFill>
                    <p:spPr bwMode="auto">
                      <a:xfrm>
                        <a:off x="5347010" y="6305550"/>
                        <a:ext cx="27051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37" name="Rectangle 277"/>
          <p:cNvSpPr>
            <a:spLocks noChangeArrowheads="1"/>
          </p:cNvSpPr>
          <p:nvPr/>
        </p:nvSpPr>
        <p:spPr bwMode="auto">
          <a:xfrm>
            <a:off x="2733675" y="4901950"/>
            <a:ext cx="5962650" cy="1080000"/>
          </a:xfrm>
          <a:prstGeom prst="rect">
            <a:avLst/>
          </a:prstGeom>
          <a:pattFill prst="pct50">
            <a:fgClr>
              <a:srgbClr val="CCFFFF"/>
            </a:fgClr>
            <a:bgClr>
              <a:schemeClr val="bg1"/>
            </a:bgClr>
          </a:pattFill>
          <a:ln w="9525" algn="ctr">
            <a:solidFill>
              <a:schemeClr val="tx1"/>
            </a:solidFill>
            <a:miter lim="800000"/>
            <a:headEnd/>
            <a:tailEnd/>
          </a:ln>
          <a:effectLst/>
          <a:extLst/>
        </p:spPr>
        <p:txBody>
          <a:bodyPr wrap="none" anchor="ctr"/>
          <a:lstStyle/>
          <a:p>
            <a:endParaRPr lang="ru-RU">
              <a:solidFill>
                <a:srgbClr val="000000"/>
              </a:solidFill>
            </a:endParaRPr>
          </a:p>
        </p:txBody>
      </p:sp>
      <p:sp>
        <p:nvSpPr>
          <p:cNvPr id="322838" name="Text Box 278"/>
          <p:cNvSpPr txBox="1">
            <a:spLocks noChangeArrowheads="1"/>
          </p:cNvSpPr>
          <p:nvPr/>
        </p:nvSpPr>
        <p:spPr bwMode="auto">
          <a:xfrm>
            <a:off x="2687086" y="4922838"/>
            <a:ext cx="609333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Thus, the magnitude </a:t>
            </a:r>
            <a:r>
              <a:rPr lang="en-US" sz="1000" dirty="0" smtClean="0"/>
              <a:t>of a </a:t>
            </a:r>
            <a:r>
              <a:rPr lang="en-US" sz="1000" dirty="0"/>
              <a:t>force is proportional to </a:t>
            </a:r>
            <a:r>
              <a:rPr lang="en-US" sz="1000" dirty="0" smtClean="0"/>
              <a:t>the distance </a:t>
            </a:r>
            <a:r>
              <a:rPr lang="en-US" sz="1000" dirty="0"/>
              <a:t>of a particle to the center of coordinates and</a:t>
            </a:r>
          </a:p>
          <a:p>
            <a:r>
              <a:rPr lang="en-US" sz="1000" dirty="0"/>
              <a:t>directed to the center on a line, connecting a particle with a center.</a:t>
            </a:r>
          </a:p>
          <a:p>
            <a:r>
              <a:rPr lang="en-US" sz="1000" dirty="0"/>
              <a:t>A path of motion of </a:t>
            </a:r>
            <a:r>
              <a:rPr lang="en-US" sz="1000" dirty="0" smtClean="0"/>
              <a:t>the particle </a:t>
            </a:r>
            <a:r>
              <a:rPr lang="en-US" sz="1000" dirty="0"/>
              <a:t>is an ellipse with </a:t>
            </a:r>
            <a:r>
              <a:rPr lang="en-US" sz="1000" dirty="0" smtClean="0"/>
              <a:t>the </a:t>
            </a:r>
            <a:r>
              <a:rPr lang="en-US" sz="1000" dirty="0"/>
              <a:t>center at the beginning of </a:t>
            </a:r>
            <a:r>
              <a:rPr lang="en-US" sz="1000" dirty="0" smtClean="0"/>
              <a:t>coordinates</a:t>
            </a:r>
            <a:endParaRPr lang="ru-RU" sz="1000" dirty="0"/>
          </a:p>
          <a:p>
            <a:endParaRPr lang="ru-RU" altLang="ru-RU" sz="1000" dirty="0">
              <a:solidFill>
                <a:srgbClr val="000000"/>
              </a:solidFill>
            </a:endParaRPr>
          </a:p>
        </p:txBody>
      </p:sp>
      <p:graphicFrame>
        <p:nvGraphicFramePr>
          <p:cNvPr id="322839" name="Object 279"/>
          <p:cNvGraphicFramePr>
            <a:graphicFrameLocks noChangeAspect="1"/>
          </p:cNvGraphicFramePr>
          <p:nvPr>
            <p:extLst>
              <p:ext uri="{D42A27DB-BD31-4B8C-83A1-F6EECF244321}">
                <p14:modId xmlns:p14="http://schemas.microsoft.com/office/powerpoint/2010/main" val="2825535691"/>
              </p:ext>
            </p:extLst>
          </p:nvPr>
        </p:nvGraphicFramePr>
        <p:xfrm>
          <a:off x="3994443" y="5408044"/>
          <a:ext cx="1016000" cy="508000"/>
        </p:xfrm>
        <a:graphic>
          <a:graphicData uri="http://schemas.openxmlformats.org/presentationml/2006/ole">
            <mc:AlternateContent xmlns:mc="http://schemas.openxmlformats.org/markup-compatibility/2006">
              <mc:Choice xmlns:v="urn:schemas-microsoft-com:vml" Requires="v">
                <p:oleObj spid="_x0000_s1463358" name="Формула" r:id="rId71" imgW="1015920" imgH="507960" progId="Equation.3">
                  <p:embed/>
                </p:oleObj>
              </mc:Choice>
              <mc:Fallback>
                <p:oleObj name="Формула" r:id="rId71" imgW="1015920" imgH="507960" progId="Equation.3">
                  <p:embed/>
                  <p:pic>
                    <p:nvPicPr>
                      <p:cNvPr id="0" name=""/>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3994443" y="5408044"/>
                        <a:ext cx="10160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40" name="AutoShape 280"/>
          <p:cNvSpPr>
            <a:spLocks noChangeArrowheads="1"/>
          </p:cNvSpPr>
          <p:nvPr/>
        </p:nvSpPr>
        <p:spPr bwMode="auto">
          <a:xfrm>
            <a:off x="5191932" y="5527675"/>
            <a:ext cx="495300" cy="1809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2841" name="Object 281"/>
          <p:cNvGraphicFramePr>
            <a:graphicFrameLocks noChangeAspect="1"/>
          </p:cNvGraphicFramePr>
          <p:nvPr>
            <p:extLst>
              <p:ext uri="{D42A27DB-BD31-4B8C-83A1-F6EECF244321}">
                <p14:modId xmlns:p14="http://schemas.microsoft.com/office/powerpoint/2010/main" val="3295890435"/>
              </p:ext>
            </p:extLst>
          </p:nvPr>
        </p:nvGraphicFramePr>
        <p:xfrm>
          <a:off x="5954713" y="5419725"/>
          <a:ext cx="1079500" cy="469900"/>
        </p:xfrm>
        <a:graphic>
          <a:graphicData uri="http://schemas.openxmlformats.org/presentationml/2006/ole">
            <mc:AlternateContent xmlns:mc="http://schemas.openxmlformats.org/markup-compatibility/2006">
              <mc:Choice xmlns:v="urn:schemas-microsoft-com:vml" Requires="v">
                <p:oleObj spid="_x0000_s1463359" name="Equation" r:id="rId73" imgW="1079280" imgH="469800" progId="Equation.DSMT4">
                  <p:embed/>
                </p:oleObj>
              </mc:Choice>
              <mc:Fallback>
                <p:oleObj name="Equation" r:id="rId73" imgW="1079280" imgH="469800" progId="Equation.DSMT4">
                  <p:embed/>
                  <p:pic>
                    <p:nvPicPr>
                      <p:cNvPr id="0" name=""/>
                      <p:cNvPicPr>
                        <a:picLocks noChangeAspect="1" noChangeArrowheads="1"/>
                      </p:cNvPicPr>
                      <p:nvPr/>
                    </p:nvPicPr>
                    <p:blipFill>
                      <a:blip r:embed="rId74"/>
                      <a:srcRect/>
                      <a:stretch>
                        <a:fillRect/>
                      </a:stretch>
                    </p:blipFill>
                    <p:spPr bwMode="auto">
                      <a:xfrm>
                        <a:off x="5954713" y="5419725"/>
                        <a:ext cx="10795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2842" name="Line 282"/>
          <p:cNvSpPr>
            <a:spLocks noChangeShapeType="1"/>
          </p:cNvSpPr>
          <p:nvPr/>
        </p:nvSpPr>
        <p:spPr bwMode="auto">
          <a:xfrm flipV="1">
            <a:off x="1333500" y="5441950"/>
            <a:ext cx="739775" cy="222250"/>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2843" name="Text Box 283"/>
          <p:cNvSpPr txBox="1">
            <a:spLocks noChangeArrowheads="1"/>
          </p:cNvSpPr>
          <p:nvPr/>
        </p:nvSpPr>
        <p:spPr bwMode="auto">
          <a:xfrm>
            <a:off x="1117600" y="5554663"/>
            <a:ext cx="28725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O</a:t>
            </a:r>
            <a:endParaRPr lang="ru-RU" altLang="ru-RU" sz="1100" i="1" dirty="0">
              <a:solidFill>
                <a:srgbClr val="009900"/>
              </a:solidFill>
              <a:latin typeface="Times New Roman" pitchFamily="18" charset="0"/>
              <a:cs typeface="Times New Roman" pitchFamily="18" charset="0"/>
            </a:endParaRPr>
          </a:p>
        </p:txBody>
      </p:sp>
      <p:sp>
        <p:nvSpPr>
          <p:cNvPr id="322844" name="Text Box 284"/>
          <p:cNvSpPr txBox="1">
            <a:spLocks noChangeArrowheads="1"/>
          </p:cNvSpPr>
          <p:nvPr/>
        </p:nvSpPr>
        <p:spPr bwMode="auto">
          <a:xfrm>
            <a:off x="1487488" y="5384800"/>
            <a:ext cx="23916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r</a:t>
            </a:r>
            <a:endParaRPr lang="ru-RU" altLang="ru-RU" sz="1100" i="1" dirty="0">
              <a:solidFill>
                <a:srgbClr val="009900"/>
              </a:solidFill>
              <a:latin typeface="Times New Roman" pitchFamily="18" charset="0"/>
              <a:cs typeface="Times New Roman" pitchFamily="18" charset="0"/>
            </a:endParaRPr>
          </a:p>
        </p:txBody>
      </p:sp>
      <p:sp>
        <p:nvSpPr>
          <p:cNvPr id="322845" name="Oval 285"/>
          <p:cNvSpPr>
            <a:spLocks noChangeArrowheads="1"/>
          </p:cNvSpPr>
          <p:nvPr/>
        </p:nvSpPr>
        <p:spPr bwMode="auto">
          <a:xfrm>
            <a:off x="596900" y="5362575"/>
            <a:ext cx="1743075" cy="536575"/>
          </a:xfrm>
          <a:prstGeom prst="ellipse">
            <a:avLst/>
          </a:prstGeom>
          <a:noFill/>
          <a:ln w="9525" algn="ctr">
            <a:solidFill>
              <a:srgbClr val="FF0000"/>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2851" name="Rectangle 291"/>
          <p:cNvSpPr>
            <a:spLocks noGrp="1" noChangeArrowheads="1"/>
          </p:cNvSpPr>
          <p:nvPr>
            <p:ph type="title"/>
          </p:nvPr>
        </p:nvSpPr>
        <p:spPr>
          <a:xfrm>
            <a:off x="917575" y="491413"/>
            <a:ext cx="3384000" cy="396000"/>
          </a:xfrm>
          <a:solidFill>
            <a:srgbClr val="FFFF00"/>
          </a:solidFill>
          <a:ln/>
        </p:spPr>
        <p:txBody>
          <a:bodyPr/>
          <a:lstStyle/>
          <a:p>
            <a:r>
              <a:rPr lang="en-US" sz="2000" b="1" dirty="0">
                <a:solidFill>
                  <a:srgbClr val="FF0000"/>
                </a:solidFill>
                <a:latin typeface="Arial" charset="0"/>
                <a:cs typeface="Arial" charset="0"/>
              </a:rPr>
              <a:t>Section 1</a:t>
            </a:r>
            <a:r>
              <a:rPr lang="ru-RU" altLang="ru-RU" sz="2000" dirty="0"/>
              <a:t> </a:t>
            </a:r>
            <a:r>
              <a:rPr lang="ru-RU" altLang="ru-RU" sz="1800" dirty="0">
                <a:solidFill>
                  <a:srgbClr val="FF0000"/>
                </a:solidFill>
              </a:rPr>
              <a:t>(</a:t>
            </a:r>
            <a:r>
              <a:rPr lang="en-US" sz="1800" dirty="0">
                <a:solidFill>
                  <a:srgbClr val="FF0000"/>
                </a:solidFill>
              </a:rPr>
              <a:t>continuation</a:t>
            </a:r>
            <a:r>
              <a:rPr lang="ru-RU" altLang="ru-RU" sz="1800" dirty="0">
                <a:solidFill>
                  <a:srgbClr val="FF0000"/>
                </a:solidFill>
              </a:rPr>
              <a:t> –</a:t>
            </a:r>
            <a:r>
              <a:rPr lang="en-US" altLang="ru-RU" sz="1800" dirty="0">
                <a:solidFill>
                  <a:srgbClr val="FF0000"/>
                </a:solidFill>
              </a:rPr>
              <a:t> 1</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endParaRPr lang="ru-RU" altLang="ru-RU" sz="1800" dirty="0"/>
          </a:p>
        </p:txBody>
      </p:sp>
      <p:sp>
        <p:nvSpPr>
          <p:cNvPr id="322852" name="AutoShape 292">
            <a:hlinkClick r:id="" action="ppaction://hlinkshowjump?jump=nextslide" highlightClick="1"/>
          </p:cNvPr>
          <p:cNvSpPr>
            <a:spLocks noChangeArrowheads="1"/>
          </p:cNvSpPr>
          <p:nvPr/>
        </p:nvSpPr>
        <p:spPr bwMode="auto">
          <a:xfrm>
            <a:off x="4445000" y="5812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22853" name="AutoShape 293">
            <a:hlinkClick r:id="rId7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22854" name="AutoShape 294">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endParaRPr>
          </a:p>
        </p:txBody>
      </p:sp>
      <p:pic>
        <p:nvPicPr>
          <p:cNvPr id="77" name="Picture 15" descr="Z:\Символ НГУ_4.JPG"/>
          <p:cNvPicPr>
            <a:picLocks noChangeAspect="1" noChangeArrowheads="1"/>
          </p:cNvPicPr>
          <p:nvPr/>
        </p:nvPicPr>
        <p:blipFill>
          <a:blip r:embed="rId76" cstate="print">
            <a:extLst>
              <a:ext uri="{BEBA8EAE-BF5A-486C-A8C5-ECC9F3942E4B}">
                <a14:imgProps xmlns:a14="http://schemas.microsoft.com/office/drawing/2010/main">
                  <a14:imgLayer r:embed="rId7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791451" y="152400"/>
            <a:ext cx="1101967" cy="9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11917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2763"/>
                                        </p:tgtEl>
                                        <p:attrNameLst>
                                          <p:attrName>style.visibility</p:attrName>
                                        </p:attrNameLst>
                                      </p:cBhvr>
                                      <p:to>
                                        <p:strVal val="visible"/>
                                      </p:to>
                                    </p:set>
                                    <p:anim calcmode="lin" valueType="num">
                                      <p:cBhvr additive="base">
                                        <p:cTn id="7" dur="500" fill="hold"/>
                                        <p:tgtEl>
                                          <p:spTgt spid="322763"/>
                                        </p:tgtEl>
                                        <p:attrNameLst>
                                          <p:attrName>ppt_x</p:attrName>
                                        </p:attrNameLst>
                                      </p:cBhvr>
                                      <p:tavLst>
                                        <p:tav tm="0">
                                          <p:val>
                                            <p:strVal val="#ppt_x"/>
                                          </p:val>
                                        </p:tav>
                                        <p:tav tm="100000">
                                          <p:val>
                                            <p:strVal val="#ppt_x"/>
                                          </p:val>
                                        </p:tav>
                                      </p:tavLst>
                                    </p:anim>
                                    <p:anim calcmode="lin" valueType="num">
                                      <p:cBhvr additive="base">
                                        <p:cTn id="8" dur="500" fill="hold"/>
                                        <p:tgtEl>
                                          <p:spTgt spid="322763"/>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22768"/>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22783"/>
                                        </p:tgtEl>
                                        <p:attrNameLst>
                                          <p:attrName>style.visibility</p:attrName>
                                        </p:attrNameLst>
                                      </p:cBhvr>
                                      <p:to>
                                        <p:strVal val="visible"/>
                                      </p:to>
                                    </p:set>
                                  </p:childTnLst>
                                </p:cTn>
                              </p:par>
                              <p:par>
                                <p:cTn id="14" presetID="1" presetClass="entr" presetSubtype="0" fill="hold" nodeType="withEffect">
                                  <p:stCondLst>
                                    <p:cond delay="0"/>
                                  </p:stCondLst>
                                  <p:childTnLst>
                                    <p:set>
                                      <p:cBhvr>
                                        <p:cTn id="15" dur="1" fill="hold">
                                          <p:stCondLst>
                                            <p:cond delay="0"/>
                                          </p:stCondLst>
                                        </p:cTn>
                                        <p:tgtEl>
                                          <p:spTgt spid="322777"/>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322766"/>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322778"/>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22775"/>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2277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22779"/>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22785"/>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22786"/>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322793"/>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22796"/>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22794"/>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22795"/>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22787"/>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22788"/>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22789"/>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322790"/>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22791"/>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322798"/>
                                        </p:tgtEl>
                                        <p:attrNameLst>
                                          <p:attrName>style.visibility</p:attrName>
                                        </p:attrNameLst>
                                      </p:cBhvr>
                                      <p:to>
                                        <p:strVal val="visible"/>
                                      </p:to>
                                    </p:set>
                                    <p:anim calcmode="lin" valueType="num">
                                      <p:cBhvr additive="base">
                                        <p:cTn id="66" dur="500" fill="hold"/>
                                        <p:tgtEl>
                                          <p:spTgt spid="322798"/>
                                        </p:tgtEl>
                                        <p:attrNameLst>
                                          <p:attrName>ppt_x</p:attrName>
                                        </p:attrNameLst>
                                      </p:cBhvr>
                                      <p:tavLst>
                                        <p:tav tm="0">
                                          <p:val>
                                            <p:strVal val="#ppt_x"/>
                                          </p:val>
                                        </p:tav>
                                        <p:tav tm="100000">
                                          <p:val>
                                            <p:strVal val="#ppt_x"/>
                                          </p:val>
                                        </p:tav>
                                      </p:tavLst>
                                    </p:anim>
                                    <p:anim calcmode="lin" valueType="num">
                                      <p:cBhvr additive="base">
                                        <p:cTn id="67" dur="500" fill="hold"/>
                                        <p:tgtEl>
                                          <p:spTgt spid="322798"/>
                                        </p:tgtEl>
                                        <p:attrNameLst>
                                          <p:attrName>ppt_y</p:attrName>
                                        </p:attrNameLst>
                                      </p:cBhvr>
                                      <p:tavLst>
                                        <p:tav tm="0">
                                          <p:val>
                                            <p:strVal val="1+#ppt_h/2"/>
                                          </p:val>
                                        </p:tav>
                                        <p:tav tm="100000">
                                          <p:val>
                                            <p:strVal val="#ppt_y"/>
                                          </p:val>
                                        </p:tav>
                                      </p:tavLst>
                                    </p:anim>
                                  </p:childTnLst>
                                </p:cTn>
                              </p:par>
                            </p:childTnLst>
                          </p:cTn>
                        </p:par>
                        <p:par>
                          <p:cTn id="68" fill="hold" nodeType="afterGroup">
                            <p:stCondLst>
                              <p:cond delay="500"/>
                            </p:stCondLst>
                            <p:childTnLst>
                              <p:par>
                                <p:cTn id="69" presetID="1" presetClass="entr" presetSubtype="0" fill="hold" nodeType="afterEffect">
                                  <p:stCondLst>
                                    <p:cond delay="0"/>
                                  </p:stCondLst>
                                  <p:childTnLst>
                                    <p:set>
                                      <p:cBhvr>
                                        <p:cTn id="70" dur="1" fill="hold">
                                          <p:stCondLst>
                                            <p:cond delay="0"/>
                                          </p:stCondLst>
                                        </p:cTn>
                                        <p:tgtEl>
                                          <p:spTgt spid="32281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22843"/>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nodeType="clickEffect">
                                  <p:stCondLst>
                                    <p:cond delay="0"/>
                                  </p:stCondLst>
                                  <p:childTnLst>
                                    <p:set>
                                      <p:cBhvr>
                                        <p:cTn id="76" dur="1" fill="hold">
                                          <p:stCondLst>
                                            <p:cond delay="0"/>
                                          </p:stCondLst>
                                        </p:cTn>
                                        <p:tgtEl>
                                          <p:spTgt spid="32281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2281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22818"/>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22817"/>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2282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22821"/>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22822"/>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2282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22825"/>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22826"/>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2827"/>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22828"/>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22829"/>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22830"/>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322831"/>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22832"/>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322833"/>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322835"/>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22836"/>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322837"/>
                                        </p:tgtEl>
                                        <p:attrNameLst>
                                          <p:attrName>style.visibility</p:attrName>
                                        </p:attrNameLst>
                                      </p:cBhvr>
                                      <p:to>
                                        <p:strVal val="visible"/>
                                      </p:to>
                                    </p:set>
                                    <p:anim calcmode="lin" valueType="num">
                                      <p:cBhvr additive="base">
                                        <p:cTn id="131" dur="500" fill="hold"/>
                                        <p:tgtEl>
                                          <p:spTgt spid="322837"/>
                                        </p:tgtEl>
                                        <p:attrNameLst>
                                          <p:attrName>ppt_x</p:attrName>
                                        </p:attrNameLst>
                                      </p:cBhvr>
                                      <p:tavLst>
                                        <p:tav tm="0">
                                          <p:val>
                                            <p:strVal val="#ppt_x"/>
                                          </p:val>
                                        </p:tav>
                                        <p:tav tm="100000">
                                          <p:val>
                                            <p:strVal val="#ppt_x"/>
                                          </p:val>
                                        </p:tav>
                                      </p:tavLst>
                                    </p:anim>
                                    <p:anim calcmode="lin" valueType="num">
                                      <p:cBhvr additive="base">
                                        <p:cTn id="132" dur="500" fill="hold"/>
                                        <p:tgtEl>
                                          <p:spTgt spid="322837"/>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322838"/>
                                        </p:tgtEl>
                                        <p:attrNameLst>
                                          <p:attrName>style.visibility</p:attrName>
                                        </p:attrNameLst>
                                      </p:cBhvr>
                                      <p:to>
                                        <p:strVal val="visible"/>
                                      </p:to>
                                    </p:set>
                                    <p:anim calcmode="lin" valueType="num">
                                      <p:cBhvr additive="base">
                                        <p:cTn id="135" dur="500" fill="hold"/>
                                        <p:tgtEl>
                                          <p:spTgt spid="322838"/>
                                        </p:tgtEl>
                                        <p:attrNameLst>
                                          <p:attrName>ppt_x</p:attrName>
                                        </p:attrNameLst>
                                      </p:cBhvr>
                                      <p:tavLst>
                                        <p:tav tm="0">
                                          <p:val>
                                            <p:strVal val="#ppt_x"/>
                                          </p:val>
                                        </p:tav>
                                        <p:tav tm="100000">
                                          <p:val>
                                            <p:strVal val="#ppt_x"/>
                                          </p:val>
                                        </p:tav>
                                      </p:tavLst>
                                    </p:anim>
                                    <p:anim calcmode="lin" valueType="num">
                                      <p:cBhvr additive="base">
                                        <p:cTn id="136" dur="500" fill="hold"/>
                                        <p:tgtEl>
                                          <p:spTgt spid="322838"/>
                                        </p:tgtEl>
                                        <p:attrNameLst>
                                          <p:attrName>ppt_y</p:attrName>
                                        </p:attrNameLst>
                                      </p:cBhvr>
                                      <p:tavLst>
                                        <p:tav tm="0">
                                          <p:val>
                                            <p:strVal val="1+#ppt_h/2"/>
                                          </p:val>
                                        </p:tav>
                                        <p:tav tm="100000">
                                          <p:val>
                                            <p:strVal val="#ppt_y"/>
                                          </p:val>
                                        </p:tav>
                                      </p:tavLst>
                                    </p:anim>
                                  </p:childTnLst>
                                </p:cTn>
                              </p:par>
                              <p:par>
                                <p:cTn id="137" presetID="2" presetClass="entr" presetSubtype="4" fill="hold" nodeType="withEffect">
                                  <p:stCondLst>
                                    <p:cond delay="0"/>
                                  </p:stCondLst>
                                  <p:childTnLst>
                                    <p:set>
                                      <p:cBhvr>
                                        <p:cTn id="138" dur="1" fill="hold">
                                          <p:stCondLst>
                                            <p:cond delay="0"/>
                                          </p:stCondLst>
                                        </p:cTn>
                                        <p:tgtEl>
                                          <p:spTgt spid="322839"/>
                                        </p:tgtEl>
                                        <p:attrNameLst>
                                          <p:attrName>style.visibility</p:attrName>
                                        </p:attrNameLst>
                                      </p:cBhvr>
                                      <p:to>
                                        <p:strVal val="visible"/>
                                      </p:to>
                                    </p:set>
                                    <p:anim calcmode="lin" valueType="num">
                                      <p:cBhvr additive="base">
                                        <p:cTn id="139" dur="500" fill="hold"/>
                                        <p:tgtEl>
                                          <p:spTgt spid="322839"/>
                                        </p:tgtEl>
                                        <p:attrNameLst>
                                          <p:attrName>ppt_x</p:attrName>
                                        </p:attrNameLst>
                                      </p:cBhvr>
                                      <p:tavLst>
                                        <p:tav tm="0">
                                          <p:val>
                                            <p:strVal val="#ppt_x"/>
                                          </p:val>
                                        </p:tav>
                                        <p:tav tm="100000">
                                          <p:val>
                                            <p:strVal val="#ppt_x"/>
                                          </p:val>
                                        </p:tav>
                                      </p:tavLst>
                                    </p:anim>
                                    <p:anim calcmode="lin" valueType="num">
                                      <p:cBhvr additive="base">
                                        <p:cTn id="140" dur="500" fill="hold"/>
                                        <p:tgtEl>
                                          <p:spTgt spid="322839"/>
                                        </p:tgtEl>
                                        <p:attrNameLst>
                                          <p:attrName>ppt_y</p:attrName>
                                        </p:attrNameLst>
                                      </p:cBhvr>
                                      <p:tavLst>
                                        <p:tav tm="0">
                                          <p:val>
                                            <p:strVal val="1+#ppt_h/2"/>
                                          </p:val>
                                        </p:tav>
                                        <p:tav tm="100000">
                                          <p:val>
                                            <p:strVal val="#ppt_y"/>
                                          </p:val>
                                        </p:tav>
                                      </p:tavLst>
                                    </p:anim>
                                  </p:childTnLst>
                                </p:cTn>
                              </p:par>
                              <p:par>
                                <p:cTn id="141" presetID="1" presetClass="entr" presetSubtype="0" fill="hold" grpId="0" nodeType="withEffect">
                                  <p:stCondLst>
                                    <p:cond delay="0"/>
                                  </p:stCondLst>
                                  <p:childTnLst>
                                    <p:set>
                                      <p:cBhvr>
                                        <p:cTn id="142" dur="1" fill="hold">
                                          <p:stCondLst>
                                            <p:cond delay="0"/>
                                          </p:stCondLst>
                                        </p:cTn>
                                        <p:tgtEl>
                                          <p:spTgt spid="322844"/>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322842"/>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322840"/>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322841"/>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3228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763" grpId="0"/>
      <p:bldP spid="322766" grpId="0" animBg="1"/>
      <p:bldP spid="322775" grpId="0" animBg="1"/>
      <p:bldP spid="322779" grpId="0"/>
      <p:bldP spid="322783" grpId="0" animBg="1"/>
      <p:bldP spid="322785" grpId="0"/>
      <p:bldP spid="322787" grpId="0"/>
      <p:bldP spid="322789" grpId="0"/>
      <p:bldP spid="322791" grpId="0"/>
      <p:bldP spid="322793" grpId="0"/>
      <p:bldP spid="322794" grpId="0" animBg="1"/>
      <p:bldP spid="322795" grpId="0"/>
      <p:bldP spid="322798" grpId="0"/>
      <p:bldP spid="322817" grpId="0"/>
      <p:bldP spid="322818" grpId="0" animBg="1"/>
      <p:bldP spid="322819" grpId="0" animBg="1"/>
      <p:bldP spid="322820" grpId="0" animBg="1"/>
      <p:bldP spid="322822" grpId="0"/>
      <p:bldP spid="322824" grpId="0" animBg="1"/>
      <p:bldP spid="322826" grpId="0"/>
      <p:bldP spid="322828" grpId="0"/>
      <p:bldP spid="322830" grpId="0"/>
      <p:bldP spid="322832" grpId="0"/>
      <p:bldP spid="322835" grpId="0"/>
      <p:bldP spid="322837" grpId="0" animBg="1"/>
      <p:bldP spid="322838" grpId="0"/>
      <p:bldP spid="322840" grpId="0" animBg="1"/>
      <p:bldP spid="322842" grpId="0" animBg="1"/>
      <p:bldP spid="322843" grpId="0"/>
      <p:bldP spid="322844" grpId="0"/>
      <p:bldP spid="32284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661" name="Oval 77"/>
          <p:cNvSpPr>
            <a:spLocks noChangeArrowheads="1"/>
          </p:cNvSpPr>
          <p:nvPr/>
        </p:nvSpPr>
        <p:spPr bwMode="auto">
          <a:xfrm rot="5400000">
            <a:off x="1450975" y="3427413"/>
            <a:ext cx="466725" cy="1047750"/>
          </a:xfrm>
          <a:prstGeom prst="ellipse">
            <a:avLst/>
          </a:prstGeom>
          <a:solidFill>
            <a:srgbClr val="FFFF00">
              <a:alpha val="17999"/>
            </a:srgbClr>
          </a:solidFill>
          <a:ln w="9525" algn="ctr">
            <a:solidFill>
              <a:srgbClr val="00FFFF"/>
            </a:solidFill>
            <a:prstDash val="dash"/>
            <a:round/>
            <a:headEnd/>
            <a:tailEnd/>
          </a:ln>
          <a:effectLst/>
          <a:extLst/>
        </p:spPr>
        <p:txBody>
          <a:bodyPr wrap="none" anchor="ctr"/>
          <a:lstStyle/>
          <a:p>
            <a:endParaRPr lang="ru-RU">
              <a:solidFill>
                <a:srgbClr val="000000"/>
              </a:solidFill>
            </a:endParaRPr>
          </a:p>
        </p:txBody>
      </p:sp>
      <p:sp>
        <p:nvSpPr>
          <p:cNvPr id="323591" name="Rectangle 7"/>
          <p:cNvSpPr>
            <a:spLocks noGrp="1" noChangeArrowheads="1"/>
          </p:cNvSpPr>
          <p:nvPr>
            <p:ph type="title"/>
          </p:nvPr>
        </p:nvSpPr>
        <p:spPr>
          <a:xfrm>
            <a:off x="904875" y="438844"/>
            <a:ext cx="3384000" cy="432000"/>
          </a:xfrm>
          <a:solidFill>
            <a:srgbClr val="FFFF00"/>
          </a:solidFill>
          <a:ln/>
        </p:spPr>
        <p:txBody>
          <a:bodyPr/>
          <a:lstStyle/>
          <a:p>
            <a:r>
              <a:rPr lang="en-US" sz="2000" b="1" dirty="0">
                <a:solidFill>
                  <a:srgbClr val="FF0000"/>
                </a:solidFill>
                <a:latin typeface="Arial" charset="0"/>
                <a:cs typeface="Arial" charset="0"/>
              </a:rPr>
              <a:t>Section 1</a:t>
            </a:r>
            <a:r>
              <a:rPr lang="ru-RU" altLang="ru-RU" sz="2000" dirty="0"/>
              <a:t> </a:t>
            </a:r>
            <a:r>
              <a:rPr lang="ru-RU" altLang="ru-RU" sz="1800" dirty="0">
                <a:solidFill>
                  <a:srgbClr val="FF0000"/>
                </a:solidFill>
              </a:rPr>
              <a:t>(</a:t>
            </a:r>
            <a:r>
              <a:rPr lang="en-US" sz="1800" dirty="0">
                <a:solidFill>
                  <a:srgbClr val="FF0000"/>
                </a:solidFill>
              </a:rPr>
              <a:t>continuation</a:t>
            </a:r>
            <a:r>
              <a:rPr lang="ru-RU" altLang="ru-RU" sz="1800" dirty="0">
                <a:solidFill>
                  <a:srgbClr val="FF0000"/>
                </a:solidFill>
              </a:rPr>
              <a:t> –</a:t>
            </a:r>
            <a:r>
              <a:rPr lang="en-US" altLang="ru-RU" sz="1800" dirty="0">
                <a:solidFill>
                  <a:srgbClr val="FF0000"/>
                </a:solidFill>
              </a:rPr>
              <a:t> 1</a:t>
            </a:r>
            <a:r>
              <a:rPr lang="ru-RU" altLang="ru-RU" sz="1800" dirty="0" smtClean="0">
                <a:solidFill>
                  <a:srgbClr val="FF0000"/>
                </a:solidFill>
              </a:rPr>
              <a:t>.</a:t>
            </a:r>
            <a:r>
              <a:rPr lang="en-US" altLang="ru-RU" sz="1800" dirty="0" smtClean="0">
                <a:solidFill>
                  <a:srgbClr val="FF0000"/>
                </a:solidFill>
              </a:rPr>
              <a:t>4</a:t>
            </a:r>
            <a:r>
              <a:rPr lang="ru-RU" altLang="ru-RU" sz="1800" dirty="0" smtClean="0">
                <a:solidFill>
                  <a:srgbClr val="FF0000"/>
                </a:solidFill>
              </a:rPr>
              <a:t>)</a:t>
            </a:r>
            <a:endParaRPr lang="ru-RU" altLang="ru-RU" sz="1800" dirty="0"/>
          </a:p>
        </p:txBody>
      </p:sp>
      <p:sp>
        <p:nvSpPr>
          <p:cNvPr id="323601" name="Oval 17"/>
          <p:cNvSpPr>
            <a:spLocks noChangeArrowheads="1"/>
          </p:cNvSpPr>
          <p:nvPr/>
        </p:nvSpPr>
        <p:spPr bwMode="auto">
          <a:xfrm>
            <a:off x="928688" y="1828800"/>
            <a:ext cx="609600" cy="752475"/>
          </a:xfrm>
          <a:prstGeom prst="ellipse">
            <a:avLst/>
          </a:prstGeom>
          <a:solidFill>
            <a:srgbClr val="FFFF00"/>
          </a:solidFill>
          <a:ln w="9525" algn="ctr">
            <a:solidFill>
              <a:srgbClr val="00FFFF"/>
            </a:solidFill>
            <a:prstDash val="dash"/>
            <a:round/>
            <a:headEnd/>
            <a:tailEnd/>
          </a:ln>
          <a:effectLst/>
          <a:extLst/>
        </p:spPr>
        <p:txBody>
          <a:bodyPr wrap="none" anchor="ctr"/>
          <a:lstStyle/>
          <a:p>
            <a:endParaRPr lang="ru-RU">
              <a:solidFill>
                <a:srgbClr val="000000"/>
              </a:solidFill>
            </a:endParaRPr>
          </a:p>
        </p:txBody>
      </p:sp>
      <mc:AlternateContent xmlns:mc="http://schemas.openxmlformats.org/markup-compatibility/2006" xmlns:a14="http://schemas.microsoft.com/office/drawing/2010/main">
        <mc:Choice Requires="a14">
          <p:sp>
            <p:nvSpPr>
              <p:cNvPr id="323602" name="Text Box 18"/>
              <p:cNvSpPr txBox="1">
                <a:spLocks noChangeArrowheads="1"/>
              </p:cNvSpPr>
              <p:nvPr/>
            </p:nvSpPr>
            <p:spPr bwMode="auto">
              <a:xfrm>
                <a:off x="1569174" y="862995"/>
                <a:ext cx="6791325" cy="784830"/>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Examle </a:t>
                </a:r>
                <a:r>
                  <a:rPr lang="ru-RU" altLang="ru-RU" sz="1000" b="1" i="1" dirty="0" smtClean="0">
                    <a:solidFill>
                      <a:srgbClr val="000000"/>
                    </a:solidFill>
                  </a:rPr>
                  <a:t>3</a:t>
                </a:r>
                <a:r>
                  <a:rPr lang="en-US" altLang="ru-RU" sz="1000" b="1" dirty="0" smtClean="0">
                    <a:solidFill>
                      <a:srgbClr val="000000"/>
                    </a:solidFill>
                  </a:rPr>
                  <a:t>.</a:t>
                </a:r>
                <a:r>
                  <a:rPr lang="en-US" sz="1000" b="1" dirty="0" smtClean="0">
                    <a:solidFill>
                      <a:srgbClr val="000000"/>
                    </a:solidFill>
                  </a:rPr>
                  <a:t> </a:t>
                </a:r>
                <a:r>
                  <a:rPr lang="en-US" sz="1000" dirty="0" smtClean="0">
                    <a:solidFill>
                      <a:srgbClr val="CACAFF">
                        <a:lumMod val="25000"/>
                      </a:srgbClr>
                    </a:solidFill>
                  </a:rPr>
                  <a:t>A weight </a:t>
                </a:r>
                <a:r>
                  <a:rPr lang="en-US" sz="1100" i="1" dirty="0" smtClean="0">
                    <a:solidFill>
                      <a:srgbClr val="CACAFF">
                        <a:lumMod val="25000"/>
                      </a:srgbClr>
                    </a:solidFill>
                    <a:latin typeface="Times New Roman" pitchFamily="18" charset="0"/>
                    <a:cs typeface="Times New Roman" pitchFamily="18" charset="0"/>
                  </a:rPr>
                  <a:t>G</a:t>
                </a:r>
                <a:r>
                  <a:rPr lang="en-US" sz="1000" dirty="0" smtClean="0">
                    <a:solidFill>
                      <a:srgbClr val="CACAFF">
                        <a:lumMod val="25000"/>
                      </a:srgbClr>
                    </a:solidFill>
                  </a:rPr>
                  <a:t> is </a:t>
                </a:r>
                <a:r>
                  <a:rPr lang="en-US" sz="1000" dirty="0">
                    <a:solidFill>
                      <a:srgbClr val="CACAFF">
                        <a:lumMod val="25000"/>
                      </a:srgbClr>
                    </a:solidFill>
                  </a:rPr>
                  <a:t>suspended by a </a:t>
                </a:r>
                <a:r>
                  <a:rPr lang="en-US" sz="1000" dirty="0" smtClean="0">
                    <a:solidFill>
                      <a:srgbClr val="CACAFF">
                        <a:lumMod val="25000"/>
                      </a:srgbClr>
                    </a:solidFill>
                  </a:rPr>
                  <a:t>thread of the length </a:t>
                </a:r>
                <a:r>
                  <a:rPr lang="en-US" sz="1200" i="1" dirty="0" smtClean="0">
                    <a:solidFill>
                      <a:srgbClr val="CACAFF">
                        <a:lumMod val="25000"/>
                      </a:srgbClr>
                    </a:solidFill>
                    <a:latin typeface="Times New Roman" pitchFamily="18" charset="0"/>
                    <a:cs typeface="Times New Roman" pitchFamily="18" charset="0"/>
                  </a:rPr>
                  <a:t>l</a:t>
                </a:r>
                <a:r>
                  <a:rPr lang="en-US" sz="1100" dirty="0" smtClean="0">
                    <a:solidFill>
                      <a:srgbClr val="CACAFF">
                        <a:lumMod val="25000"/>
                      </a:srgbClr>
                    </a:solidFill>
                    <a:latin typeface="Times New Roman" pitchFamily="18" charset="0"/>
                    <a:cs typeface="Times New Roman" pitchFamily="18" charset="0"/>
                  </a:rPr>
                  <a:t> </a:t>
                </a:r>
                <a:r>
                  <a:rPr lang="en-US" sz="1000" dirty="0" smtClean="0">
                    <a:solidFill>
                      <a:srgbClr val="CACAFF">
                        <a:lumMod val="25000"/>
                      </a:srgbClr>
                    </a:solidFill>
                  </a:rPr>
                  <a:t>from</a:t>
                </a:r>
                <a:r>
                  <a:rPr lang="ru-RU" sz="1000" dirty="0" smtClean="0">
                    <a:solidFill>
                      <a:srgbClr val="CACAFF">
                        <a:lumMod val="25000"/>
                      </a:srgbClr>
                    </a:solidFill>
                  </a:rPr>
                  <a:t> </a:t>
                </a:r>
                <a:r>
                  <a:rPr lang="en-US" sz="1000" dirty="0" smtClean="0">
                    <a:solidFill>
                      <a:srgbClr val="CACAFF">
                        <a:lumMod val="25000"/>
                      </a:srgbClr>
                    </a:solidFill>
                  </a:rPr>
                  <a:t>a </a:t>
                </a:r>
                <a:r>
                  <a:rPr lang="en-US" sz="1000" dirty="0">
                    <a:solidFill>
                      <a:srgbClr val="CACAFF">
                        <a:lumMod val="25000"/>
                      </a:srgbClr>
                    </a:solidFill>
                  </a:rPr>
                  <a:t>fixed point </a:t>
                </a:r>
                <a:r>
                  <a:rPr lang="en-US" sz="1200" i="1" dirty="0">
                    <a:solidFill>
                      <a:srgbClr val="CACAFF">
                        <a:lumMod val="25000"/>
                      </a:srgbClr>
                    </a:solidFill>
                    <a:latin typeface="Times New Roman" pitchFamily="18" charset="0"/>
                    <a:cs typeface="Times New Roman" pitchFamily="18" charset="0"/>
                  </a:rPr>
                  <a:t>0</a:t>
                </a:r>
                <a:r>
                  <a:rPr lang="en-US" sz="1100" dirty="0">
                    <a:solidFill>
                      <a:srgbClr val="CACAFF">
                        <a:lumMod val="25000"/>
                      </a:srgbClr>
                    </a:solidFill>
                    <a:latin typeface="Times New Roman" pitchFamily="18" charset="0"/>
                    <a:cs typeface="Times New Roman" pitchFamily="18" charset="0"/>
                  </a:rPr>
                  <a:t>.</a:t>
                </a:r>
                <a:r>
                  <a:rPr lang="en-US" sz="1000" dirty="0">
                    <a:solidFill>
                      <a:srgbClr val="CACAFF">
                        <a:lumMod val="25000"/>
                      </a:srgbClr>
                    </a:solidFill>
                  </a:rPr>
                  <a:t> It represents a conical pendulum as it traces a </a:t>
                </a:r>
                <a:r>
                  <a:rPr lang="en-US" sz="1000" dirty="0" smtClean="0">
                    <a:solidFill>
                      <a:srgbClr val="CACAFF">
                        <a:lumMod val="25000"/>
                      </a:srgbClr>
                    </a:solidFill>
                  </a:rPr>
                  <a:t>circular </a:t>
                </a:r>
                <a:r>
                  <a:rPr lang="en-US" sz="1000" dirty="0">
                    <a:solidFill>
                      <a:srgbClr val="CACAFF">
                        <a:lumMod val="25000"/>
                      </a:srgbClr>
                    </a:solidFill>
                  </a:rPr>
                  <a:t>path on a horizontal plane. The thread forms an angle </a:t>
                </a:r>
                <a14:m>
                  <m:oMath xmlns:m="http://schemas.openxmlformats.org/officeDocument/2006/math">
                    <m:r>
                      <a:rPr lang="en-US" sz="1200" i="1" smtClean="0">
                        <a:solidFill>
                          <a:srgbClr val="CACAFF">
                            <a:lumMod val="25000"/>
                          </a:srgbClr>
                        </a:solidFill>
                        <a:latin typeface="Cambria Math"/>
                        <a:ea typeface="Cambria Math"/>
                      </a:rPr>
                      <m:t>𝛼</m:t>
                    </m:r>
                  </m:oMath>
                </a14:m>
                <a:r>
                  <a:rPr lang="ru-RU" sz="1200" dirty="0" smtClean="0">
                    <a:solidFill>
                      <a:srgbClr val="CACAFF">
                        <a:lumMod val="25000"/>
                      </a:srgbClr>
                    </a:solidFill>
                  </a:rPr>
                  <a:t> </a:t>
                </a:r>
                <a:r>
                  <a:rPr lang="en-US" sz="1000" dirty="0">
                    <a:solidFill>
                      <a:srgbClr val="CACAFF">
                        <a:lumMod val="25000"/>
                      </a:srgbClr>
                    </a:solidFill>
                  </a:rPr>
                  <a:t>with the vertical. Determine the velocity of the weight and </a:t>
                </a:r>
                <a:r>
                  <a:rPr lang="en-US" sz="1000" dirty="0" smtClean="0">
                    <a:solidFill>
                      <a:srgbClr val="CACAFF">
                        <a:lumMod val="25000"/>
                      </a:srgbClr>
                    </a:solidFill>
                  </a:rPr>
                  <a:t>the</a:t>
                </a:r>
                <a:r>
                  <a:rPr lang="ru-RU" sz="1000" dirty="0" smtClean="0">
                    <a:solidFill>
                      <a:srgbClr val="CACAFF">
                        <a:lumMod val="25000"/>
                      </a:srgbClr>
                    </a:solidFill>
                  </a:rPr>
                  <a:t> </a:t>
                </a:r>
                <a:r>
                  <a:rPr lang="en-US" sz="1000" dirty="0" smtClean="0">
                    <a:solidFill>
                      <a:srgbClr val="CACAFF">
                        <a:lumMod val="25000"/>
                      </a:srgbClr>
                    </a:solidFill>
                  </a:rPr>
                  <a:t>tension </a:t>
                </a:r>
                <a:r>
                  <a:rPr lang="en-US" sz="1100" i="1" dirty="0">
                    <a:solidFill>
                      <a:srgbClr val="CACAFF">
                        <a:lumMod val="25000"/>
                      </a:srgbClr>
                    </a:solidFill>
                    <a:latin typeface="Times New Roman" pitchFamily="18" charset="0"/>
                    <a:cs typeface="Times New Roman" pitchFamily="18" charset="0"/>
                  </a:rPr>
                  <a:t>T</a:t>
                </a:r>
                <a:r>
                  <a:rPr lang="en-US" sz="1000" dirty="0">
                    <a:solidFill>
                      <a:srgbClr val="CACAFF">
                        <a:lumMod val="25000"/>
                      </a:srgbClr>
                    </a:solidFill>
                  </a:rPr>
                  <a:t> in the </a:t>
                </a:r>
                <a:r>
                  <a:rPr lang="en-US" sz="1000" dirty="0" smtClean="0">
                    <a:solidFill>
                      <a:srgbClr val="CACAFF">
                        <a:lumMod val="25000"/>
                      </a:srgbClr>
                    </a:solidFill>
                  </a:rPr>
                  <a:t>thread</a:t>
                </a:r>
                <a:r>
                  <a:rPr lang="en-US" sz="1000" dirty="0">
                    <a:solidFill>
                      <a:srgbClr val="CACAFF">
                        <a:lumMod val="25000"/>
                      </a:srgbClr>
                    </a:solidFill>
                  </a:rPr>
                  <a:t>.</a:t>
                </a:r>
                <a:endParaRPr lang="fr-FR" sz="1000" dirty="0">
                  <a:solidFill>
                    <a:srgbClr val="CACAFF">
                      <a:lumMod val="25000"/>
                    </a:srgbClr>
                  </a:solidFill>
                </a:endParaRPr>
              </a:p>
              <a:p>
                <a:r>
                  <a:rPr lang="en-US" altLang="ru-RU" sz="1000" dirty="0" smtClean="0">
                    <a:solidFill>
                      <a:srgbClr val="000000"/>
                    </a:solidFill>
                  </a:rPr>
                  <a:t> </a:t>
                </a:r>
                <a:endParaRPr lang="ru-RU" altLang="ru-RU" b="1" dirty="0">
                  <a:solidFill>
                    <a:srgbClr val="FF0000"/>
                  </a:solidFill>
                </a:endParaRPr>
              </a:p>
            </p:txBody>
          </p:sp>
        </mc:Choice>
        <mc:Fallback xmlns="">
          <p:sp>
            <p:nvSpPr>
              <p:cNvPr id="323602" name="Text Box 18"/>
              <p:cNvSpPr txBox="1">
                <a:spLocks noRot="1" noChangeAspect="1" noMove="1" noResize="1" noEditPoints="1" noAdjustHandles="1" noChangeArrowheads="1" noChangeShapeType="1" noTextEdit="1"/>
              </p:cNvSpPr>
              <p:nvPr/>
            </p:nvSpPr>
            <p:spPr bwMode="auto">
              <a:xfrm>
                <a:off x="1569174" y="862995"/>
                <a:ext cx="6791325" cy="784830"/>
              </a:xfrm>
              <a:prstGeom prst="rect">
                <a:avLst/>
              </a:prstGeom>
              <a:blipFill rotWithShape="1">
                <a:blip r:embed="rId3"/>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3603" name="Oval 19"/>
          <p:cNvSpPr>
            <a:spLocks noChangeArrowheads="1"/>
          </p:cNvSpPr>
          <p:nvPr/>
        </p:nvSpPr>
        <p:spPr bwMode="auto">
          <a:xfrm>
            <a:off x="1128713" y="2038350"/>
            <a:ext cx="200025" cy="200025"/>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04" name="Line 20"/>
          <p:cNvSpPr>
            <a:spLocks noChangeShapeType="1"/>
          </p:cNvSpPr>
          <p:nvPr/>
        </p:nvSpPr>
        <p:spPr bwMode="auto">
          <a:xfrm>
            <a:off x="738188" y="1209675"/>
            <a:ext cx="447675" cy="838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3605" name="Oval 21"/>
          <p:cNvSpPr>
            <a:spLocks noChangeArrowheads="1"/>
          </p:cNvSpPr>
          <p:nvPr/>
        </p:nvSpPr>
        <p:spPr bwMode="auto">
          <a:xfrm>
            <a:off x="157163" y="1962150"/>
            <a:ext cx="1085850" cy="36195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06" name="Line 22"/>
          <p:cNvSpPr>
            <a:spLocks noChangeShapeType="1"/>
          </p:cNvSpPr>
          <p:nvPr/>
        </p:nvSpPr>
        <p:spPr bwMode="auto">
          <a:xfrm>
            <a:off x="738188" y="1257300"/>
            <a:ext cx="0" cy="1362075"/>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nvGrpSpPr>
          <p:cNvPr id="323607" name="Group 23"/>
          <p:cNvGrpSpPr>
            <a:grpSpLocks/>
          </p:cNvGrpSpPr>
          <p:nvPr/>
        </p:nvGrpSpPr>
        <p:grpSpPr bwMode="auto">
          <a:xfrm flipV="1">
            <a:off x="579438" y="1011238"/>
            <a:ext cx="355600" cy="246062"/>
            <a:chOff x="158" y="2772"/>
            <a:chExt cx="386" cy="227"/>
          </a:xfrm>
        </p:grpSpPr>
        <p:sp>
          <p:nvSpPr>
            <p:cNvPr id="323608" name="AutoShape 24"/>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09" name="Oval 25"/>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10" name="Rectangle 26"/>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11" name="Line 27"/>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solidFill>
                  <a:srgbClr val="000000"/>
                </a:solidFill>
              </a:endParaRPr>
            </a:p>
          </p:txBody>
        </p:sp>
      </p:grpSp>
      <p:sp>
        <p:nvSpPr>
          <p:cNvPr id="323612" name="Arc 28"/>
          <p:cNvSpPr>
            <a:spLocks/>
          </p:cNvSpPr>
          <p:nvPr/>
        </p:nvSpPr>
        <p:spPr bwMode="auto">
          <a:xfrm flipV="1">
            <a:off x="738188" y="1552575"/>
            <a:ext cx="190500" cy="9525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3613" name="Object 29"/>
          <p:cNvGraphicFramePr>
            <a:graphicFrameLocks noChangeAspect="1"/>
          </p:cNvGraphicFramePr>
          <p:nvPr/>
        </p:nvGraphicFramePr>
        <p:xfrm>
          <a:off x="738188" y="1444625"/>
          <a:ext cx="152400" cy="139700"/>
        </p:xfrm>
        <a:graphic>
          <a:graphicData uri="http://schemas.openxmlformats.org/presentationml/2006/ole">
            <mc:AlternateContent xmlns:mc="http://schemas.openxmlformats.org/markup-compatibility/2006">
              <mc:Choice xmlns:v="urn:schemas-microsoft-com:vml" Requires="v">
                <p:oleObj spid="_x0000_s1454242" name="Формула" r:id="rId4" imgW="152280" imgH="139680" progId="Equation.3">
                  <p:embed/>
                </p:oleObj>
              </mc:Choice>
              <mc:Fallback>
                <p:oleObj name="Формула" r:id="rId4" imgW="152280" imgH="1396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8188" y="1444625"/>
                        <a:ext cx="1524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14" name="AutoShape 30"/>
          <p:cNvSpPr>
            <a:spLocks noChangeArrowheads="1"/>
          </p:cNvSpPr>
          <p:nvPr/>
        </p:nvSpPr>
        <p:spPr bwMode="auto">
          <a:xfrm rot="5400000" flipV="1">
            <a:off x="1048544" y="2293144"/>
            <a:ext cx="371475" cy="80963"/>
          </a:xfrm>
          <a:prstGeom prst="rightArrow">
            <a:avLst>
              <a:gd name="adj1" fmla="val 50000"/>
              <a:gd name="adj2" fmla="val 11470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3615" name="Object 31"/>
          <p:cNvGraphicFramePr>
            <a:graphicFrameLocks noChangeAspect="1"/>
          </p:cNvGraphicFramePr>
          <p:nvPr/>
        </p:nvGraphicFramePr>
        <p:xfrm>
          <a:off x="1304925" y="2287588"/>
          <a:ext cx="177800" cy="203200"/>
        </p:xfrm>
        <a:graphic>
          <a:graphicData uri="http://schemas.openxmlformats.org/presentationml/2006/ole">
            <mc:AlternateContent xmlns:mc="http://schemas.openxmlformats.org/markup-compatibility/2006">
              <mc:Choice xmlns:v="urn:schemas-microsoft-com:vml" Requires="v">
                <p:oleObj spid="_x0000_s1454243" name="Формула" r:id="rId6" imgW="177480" imgH="203040" progId="Equation.3">
                  <p:embed/>
                </p:oleObj>
              </mc:Choice>
              <mc:Fallback>
                <p:oleObj name="Формула" r:id="rId6" imgW="177480" imgH="20304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04925" y="2287588"/>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16" name="Object 32"/>
          <p:cNvGraphicFramePr>
            <a:graphicFrameLocks noChangeAspect="1"/>
          </p:cNvGraphicFramePr>
          <p:nvPr/>
        </p:nvGraphicFramePr>
        <p:xfrm>
          <a:off x="1025525" y="1471613"/>
          <a:ext cx="88900" cy="177800"/>
        </p:xfrm>
        <a:graphic>
          <a:graphicData uri="http://schemas.openxmlformats.org/presentationml/2006/ole">
            <mc:AlternateContent xmlns:mc="http://schemas.openxmlformats.org/markup-compatibility/2006">
              <mc:Choice xmlns:v="urn:schemas-microsoft-com:vml" Requires="v">
                <p:oleObj spid="_x0000_s1454244" name="Формула" r:id="rId8" imgW="88560" imgH="177480" progId="Equation.3">
                  <p:embed/>
                </p:oleObj>
              </mc:Choice>
              <mc:Fallback>
                <p:oleObj name="Формула" r:id="rId8" imgW="88560" imgH="17748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25525" y="1471613"/>
                        <a:ext cx="889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17" name="Text Box 33"/>
          <p:cNvSpPr txBox="1">
            <a:spLocks noChangeArrowheads="1"/>
          </p:cNvSpPr>
          <p:nvPr/>
        </p:nvSpPr>
        <p:spPr bwMode="auto">
          <a:xfrm>
            <a:off x="1770063" y="1430338"/>
            <a:ext cx="204094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1. We choose an object </a:t>
            </a:r>
            <a:r>
              <a:rPr lang="ru-RU" altLang="ru-RU" sz="1000" dirty="0" smtClean="0">
                <a:solidFill>
                  <a:srgbClr val="000000"/>
                </a:solidFill>
              </a:rPr>
              <a:t>(</a:t>
            </a:r>
            <a:r>
              <a:rPr lang="en-US" altLang="ru-RU" sz="1000" dirty="0" smtClean="0">
                <a:solidFill>
                  <a:srgbClr val="000000"/>
                </a:solidFill>
              </a:rPr>
              <a:t>weight</a:t>
            </a:r>
            <a:r>
              <a:rPr lang="ru-RU" altLang="ru-RU" sz="1000" dirty="0" smtClean="0">
                <a:solidFill>
                  <a:srgbClr val="000000"/>
                </a:solidFill>
              </a:rPr>
              <a:t>)</a:t>
            </a:r>
            <a:r>
              <a:rPr lang="en-US" altLang="ru-RU" sz="1000" dirty="0">
                <a:solidFill>
                  <a:srgbClr val="000000"/>
                </a:solidFill>
              </a:rPr>
              <a:t>.</a:t>
            </a:r>
            <a:endParaRPr lang="ru-RU" altLang="ru-RU" sz="1000" dirty="0">
              <a:solidFill>
                <a:srgbClr val="000000"/>
              </a:solidFill>
            </a:endParaRPr>
          </a:p>
        </p:txBody>
      </p:sp>
      <p:sp>
        <p:nvSpPr>
          <p:cNvPr id="323618" name="Text Box 34"/>
          <p:cNvSpPr txBox="1">
            <a:spLocks noChangeArrowheads="1"/>
          </p:cNvSpPr>
          <p:nvPr/>
        </p:nvSpPr>
        <p:spPr bwMode="auto">
          <a:xfrm>
            <a:off x="3892550" y="1447800"/>
            <a:ext cx="3621504"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Discard the constraint (cable) and replace it by reaction</a:t>
            </a:r>
            <a:r>
              <a:rPr lang="ru-RU" altLang="ru-RU" sz="1000" dirty="0">
                <a:solidFill>
                  <a:srgbClr val="000000"/>
                </a:solidFill>
              </a:rPr>
              <a:t> </a:t>
            </a:r>
            <a:r>
              <a:rPr lang="en-US" altLang="ru-RU" sz="1200" b="1" i="1" dirty="0">
                <a:solidFill>
                  <a:srgbClr val="000000"/>
                </a:solidFill>
                <a:latin typeface="Times New Roman" pitchFamily="18" charset="0"/>
                <a:cs typeface="Times New Roman" pitchFamily="18" charset="0"/>
              </a:rPr>
              <a:t>R</a:t>
            </a:r>
            <a:r>
              <a:rPr lang="en-US" altLang="ru-RU" sz="1200" dirty="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a:p>
            <a:endParaRPr lang="ru-RU" altLang="ru-RU" sz="1000" dirty="0">
              <a:solidFill>
                <a:srgbClr val="000000"/>
              </a:solidFill>
            </a:endParaRPr>
          </a:p>
        </p:txBody>
      </p:sp>
      <p:sp>
        <p:nvSpPr>
          <p:cNvPr id="323621" name="Text Box 37"/>
          <p:cNvSpPr txBox="1">
            <a:spLocks noChangeArrowheads="1"/>
          </p:cNvSpPr>
          <p:nvPr/>
        </p:nvSpPr>
        <p:spPr bwMode="auto">
          <a:xfrm>
            <a:off x="1784350" y="1663700"/>
            <a:ext cx="248016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3</a:t>
            </a:r>
            <a:r>
              <a:rPr lang="en-US" altLang="ru-RU" sz="1000" dirty="0">
                <a:solidFill>
                  <a:srgbClr val="000000"/>
                </a:solidFill>
              </a:rPr>
              <a:t>. Write the basic equation of </a:t>
            </a:r>
            <a:r>
              <a:rPr lang="en-US" altLang="ru-RU" sz="1000" dirty="0" smtClean="0">
                <a:solidFill>
                  <a:srgbClr val="000000"/>
                </a:solidFill>
              </a:rPr>
              <a:t> dynamics:</a:t>
            </a:r>
            <a:endParaRPr lang="ru-RU" altLang="ru-RU" sz="1000" dirty="0">
              <a:solidFill>
                <a:srgbClr val="000000"/>
              </a:solidFill>
            </a:endParaRPr>
          </a:p>
        </p:txBody>
      </p:sp>
      <p:graphicFrame>
        <p:nvGraphicFramePr>
          <p:cNvPr id="323622" name="Object 38"/>
          <p:cNvGraphicFramePr>
            <a:graphicFrameLocks noChangeAspect="1"/>
          </p:cNvGraphicFramePr>
          <p:nvPr/>
        </p:nvGraphicFramePr>
        <p:xfrm>
          <a:off x="4687888" y="1698625"/>
          <a:ext cx="1282700" cy="241300"/>
        </p:xfrm>
        <a:graphic>
          <a:graphicData uri="http://schemas.openxmlformats.org/presentationml/2006/ole">
            <mc:AlternateContent xmlns:mc="http://schemas.openxmlformats.org/markup-compatibility/2006">
              <mc:Choice xmlns:v="urn:schemas-microsoft-com:vml" Requires="v">
                <p:oleObj spid="_x0000_s1454245" name="Формула" r:id="rId10" imgW="1282680" imgH="241200" progId="Equation.3">
                  <p:embed/>
                </p:oleObj>
              </mc:Choice>
              <mc:Fallback>
                <p:oleObj name="Формула" r:id="rId10" imgW="1282680" imgH="2412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687888" y="1698625"/>
                        <a:ext cx="1282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23" name="AutoShape 39"/>
          <p:cNvSpPr>
            <a:spLocks noChangeArrowheads="1"/>
          </p:cNvSpPr>
          <p:nvPr/>
        </p:nvSpPr>
        <p:spPr bwMode="auto">
          <a:xfrm rot="-7141337">
            <a:off x="907256" y="1837532"/>
            <a:ext cx="371475" cy="80962"/>
          </a:xfrm>
          <a:prstGeom prst="rightArrow">
            <a:avLst>
              <a:gd name="adj1" fmla="val 50000"/>
              <a:gd name="adj2" fmla="val 114707"/>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3624" name="Object 40"/>
          <p:cNvGraphicFramePr>
            <a:graphicFrameLocks noChangeAspect="1"/>
          </p:cNvGraphicFramePr>
          <p:nvPr/>
        </p:nvGraphicFramePr>
        <p:xfrm>
          <a:off x="1068388" y="1628775"/>
          <a:ext cx="165100" cy="190500"/>
        </p:xfrm>
        <a:graphic>
          <a:graphicData uri="http://schemas.openxmlformats.org/presentationml/2006/ole">
            <mc:AlternateContent xmlns:mc="http://schemas.openxmlformats.org/markup-compatibility/2006">
              <mc:Choice xmlns:v="urn:schemas-microsoft-com:vml" Requires="v">
                <p:oleObj spid="_x0000_s1454246" name="Формула" r:id="rId12" imgW="164880" imgH="190440" progId="Equation.3">
                  <p:embed/>
                </p:oleObj>
              </mc:Choice>
              <mc:Fallback>
                <p:oleObj name="Формула" r:id="rId12" imgW="164880" imgH="190440" progId="Equation.3">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1068388" y="162877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27" name="Line 43"/>
          <p:cNvSpPr>
            <a:spLocks noChangeShapeType="1"/>
          </p:cNvSpPr>
          <p:nvPr/>
        </p:nvSpPr>
        <p:spPr bwMode="auto">
          <a:xfrm flipH="1">
            <a:off x="782638" y="2149475"/>
            <a:ext cx="3460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323628" name="Object 44"/>
          <p:cNvGraphicFramePr>
            <a:graphicFrameLocks noChangeAspect="1"/>
          </p:cNvGraphicFramePr>
          <p:nvPr/>
        </p:nvGraphicFramePr>
        <p:xfrm>
          <a:off x="841375" y="2112963"/>
          <a:ext cx="190500" cy="228600"/>
        </p:xfrm>
        <a:graphic>
          <a:graphicData uri="http://schemas.openxmlformats.org/presentationml/2006/ole">
            <mc:AlternateContent xmlns:mc="http://schemas.openxmlformats.org/markup-compatibility/2006">
              <mc:Choice xmlns:v="urn:schemas-microsoft-com:vml" Requires="v">
                <p:oleObj spid="_x0000_s1454247" name="Формула" r:id="rId14" imgW="190440" imgH="228600" progId="Equation.3">
                  <p:embed/>
                </p:oleObj>
              </mc:Choice>
              <mc:Fallback>
                <p:oleObj name="Формула" r:id="rId14" imgW="190440" imgH="228600" progId="Equation.3">
                  <p:embed/>
                  <p:pic>
                    <p:nvPicPr>
                      <p:cNvPr id="0" name=""/>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841375" y="2112963"/>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29" name="Line 45"/>
          <p:cNvSpPr>
            <a:spLocks noChangeShapeType="1"/>
          </p:cNvSpPr>
          <p:nvPr/>
        </p:nvSpPr>
        <p:spPr bwMode="auto">
          <a:xfrm flipH="1">
            <a:off x="996950" y="2144713"/>
            <a:ext cx="231775" cy="317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3630" name="Line 46"/>
          <p:cNvSpPr>
            <a:spLocks noChangeShapeType="1"/>
          </p:cNvSpPr>
          <p:nvPr/>
        </p:nvSpPr>
        <p:spPr bwMode="auto">
          <a:xfrm rot="5400000" flipH="1">
            <a:off x="1099344" y="1996282"/>
            <a:ext cx="273050" cy="476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3633" name="Text Box 49"/>
          <p:cNvSpPr txBox="1">
            <a:spLocks noChangeArrowheads="1"/>
          </p:cNvSpPr>
          <p:nvPr/>
        </p:nvSpPr>
        <p:spPr bwMode="auto">
          <a:xfrm>
            <a:off x="1830388" y="2166938"/>
            <a:ext cx="230383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From the third equation we determine</a:t>
            </a:r>
          </a:p>
          <a:p>
            <a:r>
              <a:rPr lang="en-US" altLang="ru-RU" sz="1000" dirty="0" smtClean="0">
                <a:solidFill>
                  <a:srgbClr val="000000"/>
                </a:solidFill>
              </a:rPr>
              <a:t>reaction of the cable</a:t>
            </a:r>
            <a:endParaRPr lang="ru-RU" altLang="ru-RU" sz="1000" dirty="0">
              <a:solidFill>
                <a:srgbClr val="000000"/>
              </a:solidFill>
            </a:endParaRPr>
          </a:p>
        </p:txBody>
      </p:sp>
      <p:graphicFrame>
        <p:nvGraphicFramePr>
          <p:cNvPr id="323634" name="Object 50"/>
          <p:cNvGraphicFramePr>
            <a:graphicFrameLocks noChangeAspect="1"/>
          </p:cNvGraphicFramePr>
          <p:nvPr/>
        </p:nvGraphicFramePr>
        <p:xfrm>
          <a:off x="4197350" y="2201863"/>
          <a:ext cx="698500" cy="393700"/>
        </p:xfrm>
        <a:graphic>
          <a:graphicData uri="http://schemas.openxmlformats.org/presentationml/2006/ole">
            <mc:AlternateContent xmlns:mc="http://schemas.openxmlformats.org/markup-compatibility/2006">
              <mc:Choice xmlns:v="urn:schemas-microsoft-com:vml" Requires="v">
                <p:oleObj spid="_x0000_s1454248" name="Формула" r:id="rId16" imgW="698400" imgH="393480" progId="Equation.3">
                  <p:embed/>
                </p:oleObj>
              </mc:Choice>
              <mc:Fallback>
                <p:oleObj name="Формула" r:id="rId16" imgW="698400" imgH="393480" progId="Equation.3">
                  <p:embed/>
                  <p:pic>
                    <p:nvPicPr>
                      <p:cNvPr id="0" name=""/>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197350" y="2201863"/>
                        <a:ext cx="6985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35" name="Text Box 51"/>
          <p:cNvSpPr txBox="1">
            <a:spLocks noChangeArrowheads="1"/>
          </p:cNvSpPr>
          <p:nvPr/>
        </p:nvSpPr>
        <p:spPr bwMode="auto">
          <a:xfrm>
            <a:off x="138906" y="2689225"/>
            <a:ext cx="22717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Determine the tension of the cable</a:t>
            </a:r>
            <a:endParaRPr lang="ru-RU" altLang="ru-RU" sz="1000" dirty="0">
              <a:solidFill>
                <a:srgbClr val="000000"/>
              </a:solidFill>
            </a:endParaRPr>
          </a:p>
        </p:txBody>
      </p:sp>
      <p:graphicFrame>
        <p:nvGraphicFramePr>
          <p:cNvPr id="323636" name="Object 52"/>
          <p:cNvGraphicFramePr>
            <a:graphicFrameLocks noChangeAspect="1"/>
          </p:cNvGraphicFramePr>
          <p:nvPr/>
        </p:nvGraphicFramePr>
        <p:xfrm>
          <a:off x="2224088" y="2647950"/>
          <a:ext cx="1574800" cy="393700"/>
        </p:xfrm>
        <a:graphic>
          <a:graphicData uri="http://schemas.openxmlformats.org/presentationml/2006/ole">
            <mc:AlternateContent xmlns:mc="http://schemas.openxmlformats.org/markup-compatibility/2006">
              <mc:Choice xmlns:v="urn:schemas-microsoft-com:vml" Requires="v">
                <p:oleObj spid="_x0000_s1454249" name="Формула" r:id="rId18" imgW="1574640" imgH="393480" progId="Equation.3">
                  <p:embed/>
                </p:oleObj>
              </mc:Choice>
              <mc:Fallback>
                <p:oleObj name="Формула" r:id="rId18" imgW="1574640" imgH="393480" progId="Equation.3">
                  <p:embed/>
                  <p:pic>
                    <p:nvPicPr>
                      <p:cNvPr id="0" name=""/>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224088" y="2647950"/>
                        <a:ext cx="15748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37" name="Text Box 53"/>
          <p:cNvSpPr txBox="1">
            <a:spLocks noChangeArrowheads="1"/>
          </p:cNvSpPr>
          <p:nvPr/>
        </p:nvSpPr>
        <p:spPr bwMode="auto">
          <a:xfrm>
            <a:off x="3913187" y="2519363"/>
            <a:ext cx="47831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Substitute the reaction of the </a:t>
            </a:r>
            <a:r>
              <a:rPr lang="en-US" altLang="ru-RU" sz="1000" dirty="0">
                <a:solidFill>
                  <a:srgbClr val="000000"/>
                </a:solidFill>
              </a:rPr>
              <a:t>cable and normal </a:t>
            </a:r>
            <a:r>
              <a:rPr lang="en-US" altLang="ru-RU" sz="1000" dirty="0" smtClean="0">
                <a:solidFill>
                  <a:srgbClr val="000000"/>
                </a:solidFill>
              </a:rPr>
              <a:t>acceleration into the second equation</a:t>
            </a:r>
            <a:r>
              <a:rPr lang="ru-RU" altLang="ru-RU" sz="1000" dirty="0" smtClean="0">
                <a:solidFill>
                  <a:srgbClr val="000000"/>
                </a:solidFill>
              </a:rPr>
              <a:t>, </a:t>
            </a:r>
            <a:r>
              <a:rPr lang="en-US" altLang="ru-RU" sz="1000" dirty="0" smtClean="0">
                <a:solidFill>
                  <a:srgbClr val="000000"/>
                </a:solidFill>
              </a:rPr>
              <a:t>determine  the velocity of the weight</a:t>
            </a:r>
            <a:endParaRPr lang="ru-RU" altLang="ru-RU" sz="1000" dirty="0">
              <a:solidFill>
                <a:srgbClr val="000000"/>
              </a:solidFill>
            </a:endParaRPr>
          </a:p>
        </p:txBody>
      </p:sp>
      <p:graphicFrame>
        <p:nvGraphicFramePr>
          <p:cNvPr id="323638" name="Object 54"/>
          <p:cNvGraphicFramePr>
            <a:graphicFrameLocks noChangeAspect="1"/>
          </p:cNvGraphicFramePr>
          <p:nvPr/>
        </p:nvGraphicFramePr>
        <p:xfrm>
          <a:off x="7588250" y="2765425"/>
          <a:ext cx="1003300" cy="469900"/>
        </p:xfrm>
        <a:graphic>
          <a:graphicData uri="http://schemas.openxmlformats.org/presentationml/2006/ole">
            <mc:AlternateContent xmlns:mc="http://schemas.openxmlformats.org/markup-compatibility/2006">
              <mc:Choice xmlns:v="urn:schemas-microsoft-com:vml" Requires="v">
                <p:oleObj spid="_x0000_s1454250" name="Формула" r:id="rId20" imgW="1002960" imgH="469800" progId="Equation.3">
                  <p:embed/>
                </p:oleObj>
              </mc:Choice>
              <mc:Fallback>
                <p:oleObj name="Формула" r:id="rId20" imgW="1002960" imgH="46980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588250" y="2765425"/>
                        <a:ext cx="10033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39" name="Text Box 55"/>
          <p:cNvSpPr txBox="1">
            <a:spLocks noChangeArrowheads="1"/>
          </p:cNvSpPr>
          <p:nvPr/>
        </p:nvSpPr>
        <p:spPr bwMode="auto">
          <a:xfrm>
            <a:off x="1787525" y="1900238"/>
            <a:ext cx="233269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a:t>
            </a:r>
            <a:r>
              <a:rPr lang="en-US" altLang="ru-RU" sz="1000" dirty="0">
                <a:solidFill>
                  <a:srgbClr val="000000"/>
                </a:solidFill>
              </a:rPr>
              <a:t>. Project this equation </a:t>
            </a:r>
            <a:r>
              <a:rPr lang="en-US" altLang="ru-RU" sz="1000" dirty="0" smtClean="0">
                <a:solidFill>
                  <a:srgbClr val="000000"/>
                </a:solidFill>
              </a:rPr>
              <a:t>on axes</a:t>
            </a:r>
            <a:r>
              <a:rPr lang="ru-RU" altLang="ru-RU" sz="1000" dirty="0" smtClean="0">
                <a:solidFill>
                  <a:srgbClr val="000000"/>
                </a:solidFill>
              </a:rPr>
              <a:t> </a:t>
            </a:r>
            <a:r>
              <a:rPr lang="en-US" altLang="ru-RU" sz="1200" i="1" dirty="0">
                <a:solidFill>
                  <a:srgbClr val="000000"/>
                </a:solidFill>
                <a:latin typeface="Times New Roman" pitchFamily="18" charset="0"/>
                <a:cs typeface="Times New Roman" pitchFamily="18" charset="0"/>
                <a:sym typeface="Symbol" pitchFamily="18" charset="2"/>
              </a:rPr>
              <a:t></a:t>
            </a:r>
            <a:r>
              <a:rPr lang="en-US" altLang="ru-RU" sz="1200" i="1" dirty="0">
                <a:solidFill>
                  <a:srgbClr val="000000"/>
                </a:solidFill>
                <a:latin typeface="Times New Roman" pitchFamily="18" charset="0"/>
                <a:cs typeface="Times New Roman" pitchFamily="18" charset="0"/>
              </a:rPr>
              <a:t>,n, </a:t>
            </a:r>
            <a:r>
              <a:rPr lang="en-US" altLang="ru-RU" sz="1200" i="1" dirty="0" smtClean="0">
                <a:solidFill>
                  <a:srgbClr val="000000"/>
                </a:solidFill>
                <a:latin typeface="Times New Roman" pitchFamily="18" charset="0"/>
                <a:cs typeface="Times New Roman" pitchFamily="18" charset="0"/>
              </a:rPr>
              <a:t>b</a:t>
            </a:r>
            <a:endParaRPr lang="ru-RU" altLang="ru-RU" sz="1200" i="1" dirty="0">
              <a:solidFill>
                <a:srgbClr val="000000"/>
              </a:solidFill>
              <a:latin typeface="Times New Roman" pitchFamily="18" charset="0"/>
              <a:cs typeface="Times New Roman" pitchFamily="18" charset="0"/>
            </a:endParaRPr>
          </a:p>
        </p:txBody>
      </p:sp>
      <p:graphicFrame>
        <p:nvGraphicFramePr>
          <p:cNvPr id="323640" name="Object 56"/>
          <p:cNvGraphicFramePr>
            <a:graphicFrameLocks noChangeAspect="1"/>
          </p:cNvGraphicFramePr>
          <p:nvPr/>
        </p:nvGraphicFramePr>
        <p:xfrm>
          <a:off x="5516563" y="1871663"/>
          <a:ext cx="1384300" cy="673100"/>
        </p:xfrm>
        <a:graphic>
          <a:graphicData uri="http://schemas.openxmlformats.org/presentationml/2006/ole">
            <mc:AlternateContent xmlns:mc="http://schemas.openxmlformats.org/markup-compatibility/2006">
              <mc:Choice xmlns:v="urn:schemas-microsoft-com:vml" Requires="v">
                <p:oleObj spid="_x0000_s1454251" name="Формула" r:id="rId22" imgW="1384200" imgH="672840" progId="Equation.3">
                  <p:embed/>
                </p:oleObj>
              </mc:Choice>
              <mc:Fallback>
                <p:oleObj name="Формула" r:id="rId22" imgW="1384200" imgH="67284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516563" y="1871663"/>
                        <a:ext cx="1384300" cy="673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41" name="Line 57"/>
          <p:cNvSpPr>
            <a:spLocks noChangeShapeType="1"/>
          </p:cNvSpPr>
          <p:nvPr/>
        </p:nvSpPr>
        <p:spPr bwMode="auto">
          <a:xfrm rot="-5400000">
            <a:off x="1233488" y="1997075"/>
            <a:ext cx="155575" cy="14287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323642" name="Object 58"/>
          <p:cNvGraphicFramePr>
            <a:graphicFrameLocks noChangeAspect="1"/>
          </p:cNvGraphicFramePr>
          <p:nvPr/>
        </p:nvGraphicFramePr>
        <p:xfrm>
          <a:off x="936625" y="1981200"/>
          <a:ext cx="139700" cy="165100"/>
        </p:xfrm>
        <a:graphic>
          <a:graphicData uri="http://schemas.openxmlformats.org/presentationml/2006/ole">
            <mc:AlternateContent xmlns:mc="http://schemas.openxmlformats.org/markup-compatibility/2006">
              <mc:Choice xmlns:v="urn:schemas-microsoft-com:vml" Requires="v">
                <p:oleObj spid="_x0000_s1454252" name="Формула" r:id="rId24" imgW="139680" imgH="164880" progId="Equation.3">
                  <p:embed/>
                </p:oleObj>
              </mc:Choice>
              <mc:Fallback>
                <p:oleObj name="Формула" r:id="rId24" imgW="139680" imgH="16488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936625" y="1981200"/>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43" name="Object 59"/>
          <p:cNvGraphicFramePr>
            <a:graphicFrameLocks noChangeAspect="1"/>
          </p:cNvGraphicFramePr>
          <p:nvPr/>
        </p:nvGraphicFramePr>
        <p:xfrm>
          <a:off x="1354138" y="1820863"/>
          <a:ext cx="127000" cy="165100"/>
        </p:xfrm>
        <a:graphic>
          <a:graphicData uri="http://schemas.openxmlformats.org/presentationml/2006/ole">
            <mc:AlternateContent xmlns:mc="http://schemas.openxmlformats.org/markup-compatibility/2006">
              <mc:Choice xmlns:v="urn:schemas-microsoft-com:vml" Requires="v">
                <p:oleObj spid="_x0000_s1454253" name="Формула" r:id="rId26" imgW="126720" imgH="164880" progId="Equation.3">
                  <p:embed/>
                </p:oleObj>
              </mc:Choice>
              <mc:Fallback>
                <p:oleObj name="Формула" r:id="rId26" imgW="126720" imgH="164880" progId="Equation.3">
                  <p:embed/>
                  <p:pic>
                    <p:nvPicPr>
                      <p:cNvPr id="0" name=""/>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1354138" y="1820863"/>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44" name="Object 60"/>
          <p:cNvGraphicFramePr>
            <a:graphicFrameLocks noChangeAspect="1"/>
          </p:cNvGraphicFramePr>
          <p:nvPr/>
        </p:nvGraphicFramePr>
        <p:xfrm>
          <a:off x="1222375" y="1647825"/>
          <a:ext cx="139700" cy="203200"/>
        </p:xfrm>
        <a:graphic>
          <a:graphicData uri="http://schemas.openxmlformats.org/presentationml/2006/ole">
            <mc:AlternateContent xmlns:mc="http://schemas.openxmlformats.org/markup-compatibility/2006">
              <mc:Choice xmlns:v="urn:schemas-microsoft-com:vml" Requires="v">
                <p:oleObj spid="_x0000_s1454254" name="Формула" r:id="rId28" imgW="139680" imgH="203040" progId="Equation.3">
                  <p:embed/>
                </p:oleObj>
              </mc:Choice>
              <mc:Fallback>
                <p:oleObj name="Формула" r:id="rId28" imgW="139680" imgH="20304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222375" y="1647825"/>
                        <a:ext cx="1397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45" name="Object 61"/>
          <p:cNvGraphicFramePr>
            <a:graphicFrameLocks noChangeAspect="1"/>
          </p:cNvGraphicFramePr>
          <p:nvPr>
            <p:extLst>
              <p:ext uri="{D42A27DB-BD31-4B8C-83A1-F6EECF244321}">
                <p14:modId xmlns:p14="http://schemas.microsoft.com/office/powerpoint/2010/main" val="3210672810"/>
              </p:ext>
            </p:extLst>
          </p:nvPr>
        </p:nvGraphicFramePr>
        <p:xfrm>
          <a:off x="5922963" y="2808288"/>
          <a:ext cx="1447800" cy="457200"/>
        </p:xfrm>
        <a:graphic>
          <a:graphicData uri="http://schemas.openxmlformats.org/presentationml/2006/ole">
            <mc:AlternateContent xmlns:mc="http://schemas.openxmlformats.org/markup-compatibility/2006">
              <mc:Choice xmlns:v="urn:schemas-microsoft-com:vml" Requires="v">
                <p:oleObj spid="_x0000_s1454255" name="Equation" r:id="rId30" imgW="1447560" imgH="457200" progId="Equation.DSMT4">
                  <p:embed/>
                </p:oleObj>
              </mc:Choice>
              <mc:Fallback>
                <p:oleObj name="Equation" r:id="rId30" imgW="1447560" imgH="457200" progId="Equation.DSMT4">
                  <p:embed/>
                  <p:pic>
                    <p:nvPicPr>
                      <p:cNvPr id="0" name=""/>
                      <p:cNvPicPr>
                        <a:picLocks noChangeAspect="1" noChangeArrowheads="1"/>
                      </p:cNvPicPr>
                      <p:nvPr/>
                    </p:nvPicPr>
                    <p:blipFill>
                      <a:blip r:embed="rId31"/>
                      <a:srcRect/>
                      <a:stretch>
                        <a:fillRect/>
                      </a:stretch>
                    </p:blipFill>
                    <p:spPr bwMode="auto">
                      <a:xfrm>
                        <a:off x="5922963" y="2808288"/>
                        <a:ext cx="14478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47" name="Text Box 63"/>
          <p:cNvSpPr txBox="1">
            <a:spLocks noChangeArrowheads="1"/>
          </p:cNvSpPr>
          <p:nvPr/>
        </p:nvSpPr>
        <p:spPr bwMode="auto">
          <a:xfrm>
            <a:off x="459581" y="3239458"/>
            <a:ext cx="8524875"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Example 4.</a:t>
            </a:r>
            <a:r>
              <a:rPr lang="en-US" sz="1000" dirty="0" smtClean="0">
                <a:solidFill>
                  <a:srgbClr val="000000"/>
                </a:solidFill>
              </a:rPr>
              <a:t> </a:t>
            </a:r>
            <a:r>
              <a:rPr lang="en-US" sz="1000" dirty="0">
                <a:solidFill>
                  <a:srgbClr val="000000"/>
                </a:solidFill>
              </a:rPr>
              <a:t>An automobile weighing </a:t>
            </a:r>
            <a:r>
              <a:rPr lang="en-US" sz="1200" i="1" dirty="0">
                <a:solidFill>
                  <a:srgbClr val="000000"/>
                </a:solidFill>
                <a:latin typeface="Times New Roman" pitchFamily="18" charset="0"/>
                <a:cs typeface="Times New Roman" pitchFamily="18" charset="0"/>
              </a:rPr>
              <a:t>G</a:t>
            </a:r>
            <a:r>
              <a:rPr lang="en-US" sz="1000" dirty="0" smtClean="0">
                <a:solidFill>
                  <a:srgbClr val="000000"/>
                </a:solidFill>
              </a:rPr>
              <a:t> runs </a:t>
            </a:r>
            <a:r>
              <a:rPr lang="en-US" sz="1000" dirty="0">
                <a:solidFill>
                  <a:srgbClr val="000000"/>
                </a:solidFill>
              </a:rPr>
              <a:t>over an </a:t>
            </a:r>
            <a:r>
              <a:rPr lang="en-US" sz="1000" dirty="0" smtClean="0">
                <a:solidFill>
                  <a:srgbClr val="000000"/>
                </a:solidFill>
              </a:rPr>
              <a:t>arched bridge </a:t>
            </a:r>
            <a:r>
              <a:rPr lang="en-US" sz="1000" dirty="0">
                <a:solidFill>
                  <a:srgbClr val="000000"/>
                </a:solidFill>
              </a:rPr>
              <a:t>with the speed </a:t>
            </a:r>
            <a:r>
              <a:rPr lang="en-US" sz="1200" i="1" dirty="0" smtClean="0">
                <a:solidFill>
                  <a:srgbClr val="000000"/>
                </a:solidFill>
                <a:latin typeface="Times New Roman" pitchFamily="18" charset="0"/>
                <a:cs typeface="Times New Roman" pitchFamily="18" charset="0"/>
              </a:rPr>
              <a:t>v</a:t>
            </a:r>
            <a:r>
              <a:rPr lang="en-US" sz="1200" dirty="0" smtClean="0">
                <a:solidFill>
                  <a:srgbClr val="000000"/>
                </a:solidFill>
                <a:latin typeface="Times New Roman" pitchFamily="18" charset="0"/>
                <a:cs typeface="Times New Roman" pitchFamily="18" charset="0"/>
              </a:rPr>
              <a:t>.</a:t>
            </a:r>
            <a:r>
              <a:rPr lang="en-US" sz="1000" dirty="0" smtClean="0">
                <a:solidFill>
                  <a:srgbClr val="000000"/>
                </a:solidFill>
              </a:rPr>
              <a:t> </a:t>
            </a:r>
            <a:r>
              <a:rPr lang="en-US" sz="1000" dirty="0">
                <a:solidFill>
                  <a:srgbClr val="000000"/>
                </a:solidFill>
              </a:rPr>
              <a:t>The radius of the curvature </a:t>
            </a:r>
            <a:r>
              <a:rPr lang="en-US" sz="1000" dirty="0" smtClean="0">
                <a:solidFill>
                  <a:srgbClr val="000000"/>
                </a:solidFill>
              </a:rPr>
              <a:t>of the </a:t>
            </a:r>
            <a:r>
              <a:rPr lang="en-US" sz="1000" dirty="0">
                <a:solidFill>
                  <a:srgbClr val="000000"/>
                </a:solidFill>
              </a:rPr>
              <a:t>bridge at its mid-point is </a:t>
            </a:r>
            <a:r>
              <a:rPr lang="en-US" sz="1100" i="1" dirty="0" smtClean="0">
                <a:solidFill>
                  <a:srgbClr val="000000"/>
                </a:solidFill>
                <a:latin typeface="Times New Roman" pitchFamily="18" charset="0"/>
                <a:cs typeface="Times New Roman" pitchFamily="18" charset="0"/>
              </a:rPr>
              <a:t>R</a:t>
            </a:r>
            <a:r>
              <a:rPr lang="en-US" sz="1100" dirty="0" smtClean="0">
                <a:solidFill>
                  <a:srgbClr val="000000"/>
                </a:solidFill>
                <a:latin typeface="Times New Roman" pitchFamily="18" charset="0"/>
                <a:cs typeface="Times New Roman" pitchFamily="18" charset="0"/>
              </a:rPr>
              <a:t>.</a:t>
            </a:r>
            <a:r>
              <a:rPr lang="en-US" sz="1000" dirty="0" smtClean="0">
                <a:solidFill>
                  <a:srgbClr val="000000"/>
                </a:solidFill>
              </a:rPr>
              <a:t> </a:t>
            </a:r>
            <a:r>
              <a:rPr lang="en-US" sz="1000" dirty="0">
                <a:solidFill>
                  <a:srgbClr val="000000"/>
                </a:solidFill>
              </a:rPr>
              <a:t>Determine the </a:t>
            </a:r>
            <a:r>
              <a:rPr lang="en-US" sz="1000" dirty="0" smtClean="0">
                <a:solidFill>
                  <a:srgbClr val="000000"/>
                </a:solidFill>
              </a:rPr>
              <a:t>pressure which </a:t>
            </a:r>
            <a:r>
              <a:rPr lang="en-US" sz="1000" dirty="0">
                <a:solidFill>
                  <a:srgbClr val="000000"/>
                </a:solidFill>
              </a:rPr>
              <a:t>the automobile exerts on the bridge at the instant when </a:t>
            </a:r>
            <a:r>
              <a:rPr lang="en-US" sz="1000" dirty="0" smtClean="0">
                <a:solidFill>
                  <a:srgbClr val="000000"/>
                </a:solidFill>
              </a:rPr>
              <a:t>it passes </a:t>
            </a:r>
            <a:r>
              <a:rPr lang="en-US" sz="1000" dirty="0">
                <a:solidFill>
                  <a:srgbClr val="000000"/>
                </a:solidFill>
              </a:rPr>
              <a:t>over the </a:t>
            </a:r>
            <a:r>
              <a:rPr lang="en-US" sz="1000" dirty="0" smtClean="0">
                <a:solidFill>
                  <a:srgbClr val="000000"/>
                </a:solidFill>
              </a:rPr>
              <a:t>center </a:t>
            </a:r>
            <a:r>
              <a:rPr lang="en-US" sz="1000" dirty="0">
                <a:solidFill>
                  <a:srgbClr val="000000"/>
                </a:solidFill>
              </a:rPr>
              <a:t>of the bridge.</a:t>
            </a:r>
          </a:p>
          <a:p>
            <a:endParaRPr lang="ru-RU" altLang="ru-RU" sz="1000" dirty="0">
              <a:solidFill>
                <a:srgbClr val="00007D"/>
              </a:solidFill>
            </a:endParaRPr>
          </a:p>
        </p:txBody>
      </p:sp>
      <p:sp>
        <p:nvSpPr>
          <p:cNvPr id="323660" name="Text Box 76"/>
          <p:cNvSpPr txBox="1">
            <a:spLocks noChangeArrowheads="1"/>
          </p:cNvSpPr>
          <p:nvPr/>
        </p:nvSpPr>
        <p:spPr bwMode="auto">
          <a:xfrm>
            <a:off x="2778125" y="3600450"/>
            <a:ext cx="415851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1. We choose an object </a:t>
            </a:r>
            <a:r>
              <a:rPr lang="ru-RU" altLang="ru-RU" sz="1000" dirty="0" smtClean="0">
                <a:solidFill>
                  <a:srgbClr val="000000"/>
                </a:solidFill>
              </a:rPr>
              <a:t>(</a:t>
            </a:r>
            <a:r>
              <a:rPr lang="en-US" altLang="ru-RU" sz="1000" dirty="0" smtClean="0">
                <a:solidFill>
                  <a:srgbClr val="000000"/>
                </a:solidFill>
              </a:rPr>
              <a:t>automobile</a:t>
            </a:r>
            <a:r>
              <a:rPr lang="ru-RU" altLang="ru-RU" sz="1000" dirty="0" smtClean="0">
                <a:solidFill>
                  <a:srgbClr val="000000"/>
                </a:solidFill>
              </a:rPr>
              <a:t>,</a:t>
            </a:r>
            <a:r>
              <a:rPr lang="en-US" altLang="ru-RU" sz="1000" dirty="0" smtClean="0">
                <a:solidFill>
                  <a:srgbClr val="000000"/>
                </a:solidFill>
              </a:rPr>
              <a:t> </a:t>
            </a:r>
            <a:r>
              <a:rPr lang="en-US" altLang="ru-RU" sz="1000" dirty="0">
                <a:solidFill>
                  <a:srgbClr val="000000"/>
                </a:solidFill>
              </a:rPr>
              <a:t>it can be examined as a </a:t>
            </a:r>
            <a:r>
              <a:rPr lang="en-US" altLang="ru-RU" sz="1000" dirty="0" smtClean="0">
                <a:solidFill>
                  <a:srgbClr val="000000"/>
                </a:solidFill>
              </a:rPr>
              <a:t>particle</a:t>
            </a:r>
            <a:r>
              <a:rPr lang="ru-RU" altLang="ru-RU" sz="1000" dirty="0" smtClean="0">
                <a:solidFill>
                  <a:srgbClr val="000000"/>
                </a:solidFill>
              </a:rPr>
              <a:t>)</a:t>
            </a:r>
            <a:r>
              <a:rPr lang="en-US" altLang="ru-RU" sz="1000" dirty="0">
                <a:solidFill>
                  <a:srgbClr val="000000"/>
                </a:solidFill>
              </a:rPr>
              <a:t>.</a:t>
            </a:r>
            <a:endParaRPr lang="ru-RU" altLang="ru-RU" sz="1000" dirty="0">
              <a:solidFill>
                <a:srgbClr val="000000"/>
              </a:solidFill>
            </a:endParaRPr>
          </a:p>
        </p:txBody>
      </p:sp>
      <p:sp>
        <p:nvSpPr>
          <p:cNvPr id="323649" name="Oval 65"/>
          <p:cNvSpPr>
            <a:spLocks noChangeArrowheads="1"/>
          </p:cNvSpPr>
          <p:nvPr/>
        </p:nvSpPr>
        <p:spPr bwMode="auto">
          <a:xfrm>
            <a:off x="304800" y="4191000"/>
            <a:ext cx="2828925" cy="952500"/>
          </a:xfrm>
          <a:prstGeom prst="ellipse">
            <a:avLst/>
          </a:prstGeom>
          <a:solidFill>
            <a:schemeClr val="bg1">
              <a:lumMod val="65000"/>
            </a:schemeClr>
          </a:solidFill>
          <a:ln w="9525" algn="ctr">
            <a:solidFill>
              <a:schemeClr val="tx1"/>
            </a:solidFill>
            <a:round/>
            <a:headEnd/>
            <a:tailEnd/>
          </a:ln>
          <a:effectLst/>
          <a:extLst/>
        </p:spPr>
        <p:txBody>
          <a:bodyPr wrap="none" anchor="ctr"/>
          <a:lstStyle/>
          <a:p>
            <a:endParaRPr lang="ru-RU">
              <a:solidFill>
                <a:srgbClr val="000000"/>
              </a:solidFill>
            </a:endParaRPr>
          </a:p>
        </p:txBody>
      </p:sp>
      <p:grpSp>
        <p:nvGrpSpPr>
          <p:cNvPr id="323662" name="Group 78"/>
          <p:cNvGrpSpPr>
            <a:grpSpLocks/>
          </p:cNvGrpSpPr>
          <p:nvPr/>
        </p:nvGrpSpPr>
        <p:grpSpPr bwMode="auto">
          <a:xfrm>
            <a:off x="190500" y="3856038"/>
            <a:ext cx="3057525" cy="1487487"/>
            <a:chOff x="120" y="2429"/>
            <a:chExt cx="1926" cy="937"/>
          </a:xfrm>
        </p:grpSpPr>
        <p:pic>
          <p:nvPicPr>
            <p:cNvPr id="323648" name="Picture 64" descr="авто"/>
            <p:cNvPicPr>
              <a:picLocks noChangeAspect="1" noChangeArrowheads="1"/>
            </p:cNvPicPr>
            <p:nvPr/>
          </p:nvPicPr>
          <p:blipFill>
            <a:blip r:embed="rId32">
              <a:clrChange>
                <a:clrFrom>
                  <a:srgbClr val="FEFEFE"/>
                </a:clrFrom>
                <a:clrTo>
                  <a:srgbClr val="FEFEFE">
                    <a:alpha val="0"/>
                  </a:srgbClr>
                </a:clrTo>
              </a:clrChange>
              <a:extLst>
                <a:ext uri="{28A0092B-C50C-407E-A947-70E740481C1C}">
                  <a14:useLocalDpi xmlns:a14="http://schemas.microsoft.com/office/drawing/2010/main" val="0"/>
                </a:ext>
              </a:extLst>
            </a:blip>
            <a:srcRect/>
            <a:stretch>
              <a:fillRect/>
            </a:stretch>
          </p:blipFill>
          <p:spPr bwMode="auto">
            <a:xfrm>
              <a:off x="816" y="2475"/>
              <a:ext cx="407" cy="168"/>
            </a:xfrm>
            <a:prstGeom prst="rect">
              <a:avLst/>
            </a:prstGeom>
            <a:noFill/>
            <a:extLst>
              <a:ext uri="{909E8E84-426E-40DD-AFC4-6F175D3DCCD1}">
                <a14:hiddenFill xmlns:a14="http://schemas.microsoft.com/office/drawing/2010/main">
                  <a:solidFill>
                    <a:srgbClr val="FFFFFF"/>
                  </a:solidFill>
                </a14:hiddenFill>
              </a:ext>
            </a:extLst>
          </p:spPr>
        </p:pic>
        <p:sp>
          <p:nvSpPr>
            <p:cNvPr id="323650" name="Rectangle 66"/>
            <p:cNvSpPr>
              <a:spLocks noChangeArrowheads="1"/>
            </p:cNvSpPr>
            <p:nvPr/>
          </p:nvSpPr>
          <p:spPr bwMode="auto">
            <a:xfrm>
              <a:off x="120" y="2736"/>
              <a:ext cx="1926" cy="516"/>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ru-RU" altLang="ru-RU">
                <a:solidFill>
                  <a:srgbClr val="000000"/>
                </a:solidFill>
              </a:endParaRPr>
            </a:p>
          </p:txBody>
        </p:sp>
        <p:sp>
          <p:nvSpPr>
            <p:cNvPr id="323651" name="Line 67"/>
            <p:cNvSpPr>
              <a:spLocks noChangeShapeType="1"/>
            </p:cNvSpPr>
            <p:nvPr/>
          </p:nvSpPr>
          <p:spPr bwMode="auto">
            <a:xfrm flipH="1" flipV="1">
              <a:off x="750" y="2652"/>
              <a:ext cx="222" cy="71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23653" name="Text Box 69"/>
            <p:cNvSpPr txBox="1">
              <a:spLocks noChangeArrowheads="1"/>
            </p:cNvSpPr>
            <p:nvPr/>
          </p:nvSpPr>
          <p:spPr bwMode="auto">
            <a:xfrm>
              <a:off x="638" y="2857"/>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endParaRPr lang="ru-RU" altLang="ru-RU" sz="1100" i="1" dirty="0">
                <a:solidFill>
                  <a:srgbClr val="000000"/>
                </a:solidFill>
                <a:latin typeface="Times New Roman" pitchFamily="18" charset="0"/>
                <a:cs typeface="Times New Roman" pitchFamily="18" charset="0"/>
              </a:endParaRPr>
            </a:p>
          </p:txBody>
        </p:sp>
        <p:sp>
          <p:nvSpPr>
            <p:cNvPr id="323654" name="AutoShape 70"/>
            <p:cNvSpPr>
              <a:spLocks noChangeArrowheads="1"/>
            </p:cNvSpPr>
            <p:nvPr/>
          </p:nvSpPr>
          <p:spPr bwMode="auto">
            <a:xfrm flipH="1">
              <a:off x="570" y="2532"/>
              <a:ext cx="240" cy="44"/>
            </a:xfrm>
            <a:prstGeom prst="rightArrow">
              <a:avLst>
                <a:gd name="adj1" fmla="val 50000"/>
                <a:gd name="adj2" fmla="val 136364"/>
              </a:avLst>
            </a:prstGeom>
            <a:solidFill>
              <a:srgbClr val="33CC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55" name="AutoShape 71"/>
            <p:cNvSpPr>
              <a:spLocks noChangeArrowheads="1"/>
            </p:cNvSpPr>
            <p:nvPr/>
          </p:nvSpPr>
          <p:spPr bwMode="auto">
            <a:xfrm rot="5400000" flipV="1">
              <a:off x="948" y="2649"/>
              <a:ext cx="234" cy="75"/>
            </a:xfrm>
            <a:prstGeom prst="rightArrow">
              <a:avLst>
                <a:gd name="adj1" fmla="val 50000"/>
                <a:gd name="adj2" fmla="val 78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3656" name="Object 72"/>
            <p:cNvGraphicFramePr>
              <a:graphicFrameLocks noChangeAspect="1"/>
            </p:cNvGraphicFramePr>
            <p:nvPr/>
          </p:nvGraphicFramePr>
          <p:xfrm>
            <a:off x="1121" y="2772"/>
            <a:ext cx="112" cy="128"/>
          </p:xfrm>
          <a:graphic>
            <a:graphicData uri="http://schemas.openxmlformats.org/presentationml/2006/ole">
              <mc:AlternateContent xmlns:mc="http://schemas.openxmlformats.org/markup-compatibility/2006">
                <mc:Choice xmlns:v="urn:schemas-microsoft-com:vml" Requires="v">
                  <p:oleObj spid="_x0000_s1454256" name="Формула" r:id="rId33" imgW="177480" imgH="203040" progId="Equation.3">
                    <p:embed/>
                  </p:oleObj>
                </mc:Choice>
                <mc:Fallback>
                  <p:oleObj name="Формула" r:id="rId33" imgW="177480" imgH="20304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121" y="27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57" name="Object 73"/>
            <p:cNvGraphicFramePr>
              <a:graphicFrameLocks noChangeAspect="1"/>
            </p:cNvGraphicFramePr>
            <p:nvPr/>
          </p:nvGraphicFramePr>
          <p:xfrm>
            <a:off x="590" y="2429"/>
            <a:ext cx="80" cy="104"/>
          </p:xfrm>
          <a:graphic>
            <a:graphicData uri="http://schemas.openxmlformats.org/presentationml/2006/ole">
              <mc:AlternateContent xmlns:mc="http://schemas.openxmlformats.org/markup-compatibility/2006">
                <mc:Choice xmlns:v="urn:schemas-microsoft-com:vml" Requires="v">
                  <p:oleObj spid="_x0000_s1454257" name="Формула" r:id="rId35" imgW="126720" imgH="164880" progId="Equation.3">
                    <p:embed/>
                  </p:oleObj>
                </mc:Choice>
                <mc:Fallback>
                  <p:oleObj name="Формула" r:id="rId35" imgW="126720" imgH="16488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590" y="2429"/>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3663" name="Text Box 79"/>
          <p:cNvSpPr txBox="1">
            <a:spLocks noChangeArrowheads="1"/>
          </p:cNvSpPr>
          <p:nvPr/>
        </p:nvSpPr>
        <p:spPr bwMode="auto">
          <a:xfrm>
            <a:off x="2786063" y="3836988"/>
            <a:ext cx="538641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Discard the constraint </a:t>
            </a:r>
            <a:r>
              <a:rPr lang="en-US" altLang="ru-RU" sz="1000" dirty="0" smtClean="0">
                <a:solidFill>
                  <a:srgbClr val="000000"/>
                </a:solidFill>
              </a:rPr>
              <a:t>(rough surface) </a:t>
            </a:r>
            <a:r>
              <a:rPr lang="en-US" altLang="ru-RU" sz="1000" dirty="0">
                <a:solidFill>
                  <a:srgbClr val="000000"/>
                </a:solidFill>
              </a:rPr>
              <a:t>and replace it by reaction</a:t>
            </a:r>
            <a:r>
              <a:rPr lang="ru-RU" altLang="ru-RU" sz="1000" dirty="0">
                <a:solidFill>
                  <a:srgbClr val="000000"/>
                </a:solidFill>
              </a:rPr>
              <a:t> </a:t>
            </a:r>
            <a:r>
              <a:rPr lang="en-US" altLang="ru-RU" sz="1200" b="1" i="1" dirty="0" smtClean="0">
                <a:solidFill>
                  <a:srgbClr val="000000"/>
                </a:solidFill>
                <a:latin typeface="Times New Roman" pitchFamily="18" charset="0"/>
                <a:cs typeface="Times New Roman" pitchFamily="18" charset="0"/>
              </a:rPr>
              <a:t>N</a:t>
            </a:r>
            <a:r>
              <a:rPr lang="ru-RU" altLang="ru-RU" sz="1000" b="1" i="1" dirty="0" smtClean="0">
                <a:solidFill>
                  <a:srgbClr val="000000"/>
                </a:solidFill>
              </a:rPr>
              <a:t> </a:t>
            </a:r>
            <a:r>
              <a:rPr lang="en-US" altLang="ru-RU" sz="1000" dirty="0" smtClean="0">
                <a:solidFill>
                  <a:srgbClr val="000000"/>
                </a:solidFill>
              </a:rPr>
              <a:t>and force of friction</a:t>
            </a:r>
            <a:r>
              <a:rPr lang="ru-RU" altLang="ru-RU" sz="1000" dirty="0" smtClean="0">
                <a:solidFill>
                  <a:srgbClr val="000000"/>
                </a:solidFill>
              </a:rPr>
              <a:t> </a:t>
            </a:r>
            <a:r>
              <a:rPr lang="en-US" altLang="ru-RU" sz="1200" b="1" i="1" dirty="0" err="1" smtClean="0">
                <a:solidFill>
                  <a:srgbClr val="000000"/>
                </a:solidFill>
                <a:latin typeface="Times New Roman" pitchFamily="18" charset="0"/>
                <a:cs typeface="Times New Roman" pitchFamily="18" charset="0"/>
              </a:rPr>
              <a:t>F</a:t>
            </a:r>
            <a:r>
              <a:rPr lang="en-US" altLang="ru-RU" sz="1200" i="1" baseline="-25000" dirty="0" err="1" smtClean="0">
                <a:solidFill>
                  <a:srgbClr val="000000"/>
                </a:solidFill>
                <a:latin typeface="Times New Roman" pitchFamily="18" charset="0"/>
                <a:cs typeface="Times New Roman" pitchFamily="18" charset="0"/>
              </a:rPr>
              <a:t>fr</a:t>
            </a:r>
            <a:r>
              <a:rPr lang="en-US" altLang="ru-RU" sz="1000" dirty="0" smtClean="0">
                <a:solidFill>
                  <a:srgbClr val="000000"/>
                </a:solidFill>
              </a:rPr>
              <a:t>.</a:t>
            </a:r>
            <a:endParaRPr lang="ru-RU" altLang="ru-RU" sz="1000" dirty="0">
              <a:solidFill>
                <a:srgbClr val="000000"/>
              </a:solidFill>
            </a:endParaRPr>
          </a:p>
        </p:txBody>
      </p:sp>
      <p:sp>
        <p:nvSpPr>
          <p:cNvPr id="323664" name="AutoShape 80"/>
          <p:cNvSpPr>
            <a:spLocks noChangeArrowheads="1"/>
          </p:cNvSpPr>
          <p:nvPr/>
        </p:nvSpPr>
        <p:spPr bwMode="auto">
          <a:xfrm rot="-5400000">
            <a:off x="1504156" y="3834607"/>
            <a:ext cx="371475" cy="119062"/>
          </a:xfrm>
          <a:prstGeom prst="rightArrow">
            <a:avLst>
              <a:gd name="adj1" fmla="val 50000"/>
              <a:gd name="adj2" fmla="val 78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23665" name="AutoShape 81"/>
          <p:cNvSpPr>
            <a:spLocks noChangeArrowheads="1"/>
          </p:cNvSpPr>
          <p:nvPr/>
        </p:nvSpPr>
        <p:spPr bwMode="auto">
          <a:xfrm rot="-10800000">
            <a:off x="1293813" y="4098925"/>
            <a:ext cx="371475" cy="119063"/>
          </a:xfrm>
          <a:prstGeom prst="rightArrow">
            <a:avLst>
              <a:gd name="adj1" fmla="val 50000"/>
              <a:gd name="adj2" fmla="val 78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3666" name="Object 82"/>
          <p:cNvGraphicFramePr>
            <a:graphicFrameLocks noChangeAspect="1"/>
          </p:cNvGraphicFramePr>
          <p:nvPr/>
        </p:nvGraphicFramePr>
        <p:xfrm>
          <a:off x="1778000" y="3575050"/>
          <a:ext cx="177800" cy="203200"/>
        </p:xfrm>
        <a:graphic>
          <a:graphicData uri="http://schemas.openxmlformats.org/presentationml/2006/ole">
            <mc:AlternateContent xmlns:mc="http://schemas.openxmlformats.org/markup-compatibility/2006">
              <mc:Choice xmlns:v="urn:schemas-microsoft-com:vml" Requires="v">
                <p:oleObj spid="_x0000_s1454258" name="Формула" r:id="rId37" imgW="177480" imgH="203040" progId="Equation.3">
                  <p:embed/>
                </p:oleObj>
              </mc:Choice>
              <mc:Fallback>
                <p:oleObj name="Формула" r:id="rId37" imgW="177480" imgH="203040"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1778000" y="3575050"/>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67" name="Object 83"/>
          <p:cNvGraphicFramePr>
            <a:graphicFrameLocks noChangeAspect="1"/>
          </p:cNvGraphicFramePr>
          <p:nvPr>
            <p:extLst>
              <p:ext uri="{D42A27DB-BD31-4B8C-83A1-F6EECF244321}">
                <p14:modId xmlns:p14="http://schemas.microsoft.com/office/powerpoint/2010/main" val="834878693"/>
              </p:ext>
            </p:extLst>
          </p:nvPr>
        </p:nvGraphicFramePr>
        <p:xfrm>
          <a:off x="1328738" y="4205288"/>
          <a:ext cx="215900" cy="254000"/>
        </p:xfrm>
        <a:graphic>
          <a:graphicData uri="http://schemas.openxmlformats.org/presentationml/2006/ole">
            <mc:AlternateContent xmlns:mc="http://schemas.openxmlformats.org/markup-compatibility/2006">
              <mc:Choice xmlns:v="urn:schemas-microsoft-com:vml" Requires="v">
                <p:oleObj spid="_x0000_s1454259" name="Equation" r:id="rId39" imgW="215640" imgH="253800" progId="Equation.DSMT4">
                  <p:embed/>
                </p:oleObj>
              </mc:Choice>
              <mc:Fallback>
                <p:oleObj name="Equation" r:id="rId39" imgW="215640" imgH="253800" progId="Equation.DSMT4">
                  <p:embed/>
                  <p:pic>
                    <p:nvPicPr>
                      <p:cNvPr id="0" name=""/>
                      <p:cNvPicPr>
                        <a:picLocks noChangeAspect="1" noChangeArrowheads="1"/>
                      </p:cNvPicPr>
                      <p:nvPr/>
                    </p:nvPicPr>
                    <p:blipFill>
                      <a:blip r:embed="rId40"/>
                      <a:srcRect/>
                      <a:stretch>
                        <a:fillRect/>
                      </a:stretch>
                    </p:blipFill>
                    <p:spPr bwMode="auto">
                      <a:xfrm>
                        <a:off x="1328738" y="4205288"/>
                        <a:ext cx="215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68" name="Text Box 84"/>
          <p:cNvSpPr txBox="1">
            <a:spLocks noChangeArrowheads="1"/>
          </p:cNvSpPr>
          <p:nvPr/>
        </p:nvSpPr>
        <p:spPr bwMode="auto">
          <a:xfrm>
            <a:off x="2773363" y="4081463"/>
            <a:ext cx="246734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3</a:t>
            </a:r>
            <a:r>
              <a:rPr lang="en-US" altLang="ru-RU" sz="1000" dirty="0">
                <a:solidFill>
                  <a:srgbClr val="000000"/>
                </a:solidFill>
              </a:rPr>
              <a:t>. Write the basic equation of </a:t>
            </a:r>
            <a:r>
              <a:rPr lang="en-US" altLang="ru-RU" sz="1000" dirty="0" smtClean="0">
                <a:solidFill>
                  <a:srgbClr val="000000"/>
                </a:solidFill>
              </a:rPr>
              <a:t> dynamics</a:t>
            </a:r>
            <a:endParaRPr lang="ru-RU" altLang="ru-RU" sz="1000" dirty="0">
              <a:solidFill>
                <a:srgbClr val="000000"/>
              </a:solidFill>
            </a:endParaRPr>
          </a:p>
        </p:txBody>
      </p:sp>
      <p:graphicFrame>
        <p:nvGraphicFramePr>
          <p:cNvPr id="323669" name="Object 85"/>
          <p:cNvGraphicFramePr>
            <a:graphicFrameLocks noChangeAspect="1"/>
          </p:cNvGraphicFramePr>
          <p:nvPr>
            <p:extLst>
              <p:ext uri="{D42A27DB-BD31-4B8C-83A1-F6EECF244321}">
                <p14:modId xmlns:p14="http://schemas.microsoft.com/office/powerpoint/2010/main" val="2893305941"/>
              </p:ext>
            </p:extLst>
          </p:nvPr>
        </p:nvGraphicFramePr>
        <p:xfrm>
          <a:off x="5927725" y="4062413"/>
          <a:ext cx="1600200" cy="254000"/>
        </p:xfrm>
        <a:graphic>
          <a:graphicData uri="http://schemas.openxmlformats.org/presentationml/2006/ole">
            <mc:AlternateContent xmlns:mc="http://schemas.openxmlformats.org/markup-compatibility/2006">
              <mc:Choice xmlns:v="urn:schemas-microsoft-com:vml" Requires="v">
                <p:oleObj spid="_x0000_s1454260" name="Equation" r:id="rId41" imgW="1600200" imgH="253800" progId="Equation.DSMT4">
                  <p:embed/>
                </p:oleObj>
              </mc:Choice>
              <mc:Fallback>
                <p:oleObj name="Equation" r:id="rId41" imgW="1600200" imgH="253800" progId="Equation.DSMT4">
                  <p:embed/>
                  <p:pic>
                    <p:nvPicPr>
                      <p:cNvPr id="0" name=""/>
                      <p:cNvPicPr>
                        <a:picLocks noChangeAspect="1" noChangeArrowheads="1"/>
                      </p:cNvPicPr>
                      <p:nvPr/>
                    </p:nvPicPr>
                    <p:blipFill>
                      <a:blip r:embed="rId42"/>
                      <a:srcRect/>
                      <a:stretch>
                        <a:fillRect/>
                      </a:stretch>
                    </p:blipFill>
                    <p:spPr bwMode="auto">
                      <a:xfrm>
                        <a:off x="5927725" y="4062413"/>
                        <a:ext cx="16002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70" name="Text Box 86"/>
          <p:cNvSpPr txBox="1">
            <a:spLocks noChangeArrowheads="1"/>
          </p:cNvSpPr>
          <p:nvPr/>
        </p:nvSpPr>
        <p:spPr bwMode="auto">
          <a:xfrm>
            <a:off x="2776538" y="4289425"/>
            <a:ext cx="227818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a:t>
            </a:r>
            <a:r>
              <a:rPr lang="en-US" altLang="ru-RU" sz="1000" dirty="0">
                <a:solidFill>
                  <a:srgbClr val="000000"/>
                </a:solidFill>
              </a:rPr>
              <a:t>. Project this equation on </a:t>
            </a:r>
            <a:r>
              <a:rPr lang="en-US" altLang="ru-RU" sz="1000" dirty="0" smtClean="0">
                <a:solidFill>
                  <a:srgbClr val="000000"/>
                </a:solidFill>
              </a:rPr>
              <a:t> the axis</a:t>
            </a:r>
            <a:r>
              <a:rPr lang="ru-RU"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n</a:t>
            </a:r>
            <a:endParaRPr lang="ru-RU" altLang="ru-RU" sz="1200" dirty="0">
              <a:solidFill>
                <a:srgbClr val="000000"/>
              </a:solidFill>
              <a:latin typeface="Times New Roman" pitchFamily="18" charset="0"/>
              <a:cs typeface="Times New Roman" pitchFamily="18" charset="0"/>
            </a:endParaRPr>
          </a:p>
        </p:txBody>
      </p:sp>
      <p:sp>
        <p:nvSpPr>
          <p:cNvPr id="323671" name="Line 87"/>
          <p:cNvSpPr>
            <a:spLocks noChangeShapeType="1"/>
          </p:cNvSpPr>
          <p:nvPr/>
        </p:nvSpPr>
        <p:spPr bwMode="auto">
          <a:xfrm>
            <a:off x="1685925" y="4086225"/>
            <a:ext cx="0" cy="64770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aphicFrame>
        <p:nvGraphicFramePr>
          <p:cNvPr id="323672" name="Object 88"/>
          <p:cNvGraphicFramePr>
            <a:graphicFrameLocks noChangeAspect="1"/>
          </p:cNvGraphicFramePr>
          <p:nvPr/>
        </p:nvGraphicFramePr>
        <p:xfrm>
          <a:off x="1766888" y="4621213"/>
          <a:ext cx="139700" cy="165100"/>
        </p:xfrm>
        <a:graphic>
          <a:graphicData uri="http://schemas.openxmlformats.org/presentationml/2006/ole">
            <mc:AlternateContent xmlns:mc="http://schemas.openxmlformats.org/markup-compatibility/2006">
              <mc:Choice xmlns:v="urn:schemas-microsoft-com:vml" Requires="v">
                <p:oleObj spid="_x0000_s1454261" name="Формула" r:id="rId43" imgW="139680" imgH="164880" progId="Equation.3">
                  <p:embed/>
                </p:oleObj>
              </mc:Choice>
              <mc:Fallback>
                <p:oleObj name="Формула" r:id="rId43" imgW="139680" imgH="16488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766888" y="4621213"/>
                        <a:ext cx="1397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3673" name="Object 89"/>
          <p:cNvGraphicFramePr>
            <a:graphicFrameLocks noChangeAspect="1"/>
          </p:cNvGraphicFramePr>
          <p:nvPr>
            <p:extLst>
              <p:ext uri="{D42A27DB-BD31-4B8C-83A1-F6EECF244321}">
                <p14:modId xmlns:p14="http://schemas.microsoft.com/office/powerpoint/2010/main" val="1821346450"/>
              </p:ext>
            </p:extLst>
          </p:nvPr>
        </p:nvGraphicFramePr>
        <p:xfrm>
          <a:off x="6353175" y="4292600"/>
          <a:ext cx="1231900" cy="228600"/>
        </p:xfrm>
        <a:graphic>
          <a:graphicData uri="http://schemas.openxmlformats.org/presentationml/2006/ole">
            <mc:AlternateContent xmlns:mc="http://schemas.openxmlformats.org/markup-compatibility/2006">
              <mc:Choice xmlns:v="urn:schemas-microsoft-com:vml" Requires="v">
                <p:oleObj spid="_x0000_s1454262" name="Equation" r:id="rId44" imgW="1231560" imgH="228600" progId="Equation.DSMT4">
                  <p:embed/>
                </p:oleObj>
              </mc:Choice>
              <mc:Fallback>
                <p:oleObj name="Equation" r:id="rId44" imgW="1231560" imgH="228600" progId="Equation.DSMT4">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6353175" y="4292600"/>
                        <a:ext cx="12319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74" name="Text Box 90"/>
          <p:cNvSpPr txBox="1">
            <a:spLocks noChangeArrowheads="1"/>
          </p:cNvSpPr>
          <p:nvPr/>
        </p:nvSpPr>
        <p:spPr bwMode="auto">
          <a:xfrm>
            <a:off x="2047875" y="4613275"/>
            <a:ext cx="27813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whence determine the normal reaction:</a:t>
            </a:r>
            <a:endParaRPr lang="ru-RU" altLang="ru-RU" sz="1000" dirty="0">
              <a:solidFill>
                <a:srgbClr val="000000"/>
              </a:solidFill>
            </a:endParaRPr>
          </a:p>
        </p:txBody>
      </p:sp>
      <p:graphicFrame>
        <p:nvGraphicFramePr>
          <p:cNvPr id="323675" name="Object 91"/>
          <p:cNvGraphicFramePr>
            <a:graphicFrameLocks noChangeAspect="1"/>
          </p:cNvGraphicFramePr>
          <p:nvPr/>
        </p:nvGraphicFramePr>
        <p:xfrm>
          <a:off x="4878388" y="4519613"/>
          <a:ext cx="2387600" cy="457200"/>
        </p:xfrm>
        <a:graphic>
          <a:graphicData uri="http://schemas.openxmlformats.org/presentationml/2006/ole">
            <mc:AlternateContent xmlns:mc="http://schemas.openxmlformats.org/markup-compatibility/2006">
              <mc:Choice xmlns:v="urn:schemas-microsoft-com:vml" Requires="v">
                <p:oleObj spid="_x0000_s1454263" name="Формула" r:id="rId46" imgW="2387520" imgH="457200" progId="Equation.3">
                  <p:embed/>
                </p:oleObj>
              </mc:Choice>
              <mc:Fallback>
                <p:oleObj name="Формула" r:id="rId46" imgW="2387520" imgH="45720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4878388" y="4519613"/>
                        <a:ext cx="23876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76" name="Text Box 92"/>
          <p:cNvSpPr txBox="1">
            <a:spLocks noChangeArrowheads="1"/>
          </p:cNvSpPr>
          <p:nvPr/>
        </p:nvSpPr>
        <p:spPr bwMode="auto">
          <a:xfrm>
            <a:off x="1827213" y="4887913"/>
            <a:ext cx="16144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Determine the pressure on the bridge</a:t>
            </a:r>
            <a:endParaRPr lang="ru-RU" altLang="ru-RU" sz="1000" dirty="0">
              <a:solidFill>
                <a:srgbClr val="000000"/>
              </a:solidFill>
            </a:endParaRPr>
          </a:p>
        </p:txBody>
      </p:sp>
      <p:graphicFrame>
        <p:nvGraphicFramePr>
          <p:cNvPr id="323677" name="Object 93"/>
          <p:cNvGraphicFramePr>
            <a:graphicFrameLocks noChangeAspect="1"/>
          </p:cNvGraphicFramePr>
          <p:nvPr/>
        </p:nvGraphicFramePr>
        <p:xfrm>
          <a:off x="3530600" y="4860925"/>
          <a:ext cx="1651000" cy="457200"/>
        </p:xfrm>
        <a:graphic>
          <a:graphicData uri="http://schemas.openxmlformats.org/presentationml/2006/ole">
            <mc:AlternateContent xmlns:mc="http://schemas.openxmlformats.org/markup-compatibility/2006">
              <mc:Choice xmlns:v="urn:schemas-microsoft-com:vml" Requires="v">
                <p:oleObj spid="_x0000_s1454264" name="Формула" r:id="rId48" imgW="1650960" imgH="457200" progId="Equation.3">
                  <p:embed/>
                </p:oleObj>
              </mc:Choice>
              <mc:Fallback>
                <p:oleObj name="Формула" r:id="rId48" imgW="1650960" imgH="45720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3530600" y="4860925"/>
                        <a:ext cx="1651000" cy="457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78" name="Text Box 94"/>
          <p:cNvSpPr txBox="1">
            <a:spLocks noChangeArrowheads="1"/>
          </p:cNvSpPr>
          <p:nvPr/>
        </p:nvSpPr>
        <p:spPr bwMode="auto">
          <a:xfrm>
            <a:off x="1793240" y="5307013"/>
            <a:ext cx="3100387"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Whence one can define the velocity which corresponds to zero pressure on a bridge</a:t>
            </a:r>
            <a:r>
              <a:rPr lang="ru-RU" altLang="ru-RU" sz="1000" dirty="0" smtClean="0">
                <a:solidFill>
                  <a:srgbClr val="000000"/>
                </a:solidFill>
              </a:rPr>
              <a:t> </a:t>
            </a:r>
            <a:r>
              <a:rPr lang="ru-RU" altLang="ru-RU" sz="1000" dirty="0">
                <a:solidFill>
                  <a:srgbClr val="000000"/>
                </a:solidFill>
              </a:rPr>
              <a:t>(</a:t>
            </a:r>
            <a:r>
              <a:rPr lang="en-US" altLang="ru-RU" sz="1100" i="1" dirty="0">
                <a:solidFill>
                  <a:srgbClr val="000000"/>
                </a:solidFill>
                <a:latin typeface="Times New Roman" pitchFamily="18" charset="0"/>
                <a:cs typeface="Times New Roman" pitchFamily="18" charset="0"/>
              </a:rPr>
              <a:t>Q</a:t>
            </a:r>
            <a:r>
              <a:rPr lang="en-US" altLang="ru-RU" sz="1000" dirty="0">
                <a:solidFill>
                  <a:srgbClr val="000000"/>
                </a:solidFill>
              </a:rPr>
              <a:t> = 0</a:t>
            </a:r>
            <a:r>
              <a:rPr lang="en-US" altLang="ru-RU" sz="1000" dirty="0" smtClean="0">
                <a:solidFill>
                  <a:srgbClr val="000000"/>
                </a:solidFill>
              </a:rPr>
              <a:t>)</a:t>
            </a:r>
            <a:endParaRPr lang="ru-RU" altLang="ru-RU" sz="1000" dirty="0">
              <a:solidFill>
                <a:srgbClr val="000000"/>
              </a:solidFill>
            </a:endParaRPr>
          </a:p>
        </p:txBody>
      </p:sp>
      <p:graphicFrame>
        <p:nvGraphicFramePr>
          <p:cNvPr id="323679" name="Object 95"/>
          <p:cNvGraphicFramePr>
            <a:graphicFrameLocks noChangeAspect="1"/>
          </p:cNvGraphicFramePr>
          <p:nvPr>
            <p:extLst>
              <p:ext uri="{D42A27DB-BD31-4B8C-83A1-F6EECF244321}">
                <p14:modId xmlns:p14="http://schemas.microsoft.com/office/powerpoint/2010/main" val="1036772457"/>
              </p:ext>
            </p:extLst>
          </p:nvPr>
        </p:nvGraphicFramePr>
        <p:xfrm>
          <a:off x="4785130" y="5380068"/>
          <a:ext cx="596900" cy="254000"/>
        </p:xfrm>
        <a:graphic>
          <a:graphicData uri="http://schemas.openxmlformats.org/presentationml/2006/ole">
            <mc:AlternateContent xmlns:mc="http://schemas.openxmlformats.org/markup-compatibility/2006">
              <mc:Choice xmlns:v="urn:schemas-microsoft-com:vml" Requires="v">
                <p:oleObj spid="_x0000_s1454265" name="Equation" r:id="rId50" imgW="596880" imgH="253800" progId="Equation.DSMT4">
                  <p:embed/>
                </p:oleObj>
              </mc:Choice>
              <mc:Fallback>
                <p:oleObj name="Equation" r:id="rId50" imgW="596880" imgH="253800" progId="Equation.DSMT4">
                  <p:embed/>
                  <p:pic>
                    <p:nvPicPr>
                      <p:cNvPr id="0" name=""/>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785130" y="5380068"/>
                        <a:ext cx="596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3692" name="AutoShape 108">
            <a:hlinkClick r:id="" action="ppaction://hlinkshowjump?jump=nextslide" highlightClick="1"/>
          </p:cNvPr>
          <p:cNvSpPr>
            <a:spLocks noChangeArrowheads="1"/>
          </p:cNvSpPr>
          <p:nvPr/>
        </p:nvSpPr>
        <p:spPr bwMode="auto">
          <a:xfrm>
            <a:off x="4436267" y="552450"/>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23693" name="AutoShape 109">
            <a:hlinkClick r:id="rId5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23694" name="AutoShape 11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endParaRPr>
          </a:p>
        </p:txBody>
      </p:sp>
      <p:sp>
        <p:nvSpPr>
          <p:cNvPr id="323695" name="Oval 111"/>
          <p:cNvSpPr>
            <a:spLocks noChangeArrowheads="1"/>
          </p:cNvSpPr>
          <p:nvPr/>
        </p:nvSpPr>
        <p:spPr bwMode="auto">
          <a:xfrm>
            <a:off x="8547099" y="6391274"/>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a:solidFill>
                  <a:srgbClr val="00007D"/>
                </a:solidFill>
              </a:rPr>
              <a:t>4</a:t>
            </a:r>
          </a:p>
        </p:txBody>
      </p:sp>
      <p:pic>
        <p:nvPicPr>
          <p:cNvPr id="78" name="Picture 15" descr="Z:\Символ НГУ_4.JPG"/>
          <p:cNvPicPr>
            <a:picLocks noChangeAspect="1" noChangeArrowheads="1"/>
          </p:cNvPicPr>
          <p:nvPr/>
        </p:nvPicPr>
        <p:blipFill>
          <a:blip r:embed="rId53" cstate="print">
            <a:extLst>
              <a:ext uri="{BEBA8EAE-BF5A-486C-A8C5-ECC9F3942E4B}">
                <a14:imgProps xmlns:a14="http://schemas.microsoft.com/office/drawing/2010/main">
                  <a14:imgLayer r:embed="rId5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57337" y="71038"/>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891039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2361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3601"/>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36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2362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2362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236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2362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2363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2364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2363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23644"/>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2364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23641"/>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32362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364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2362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23627"/>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2363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363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3635"/>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23636"/>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3637"/>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3638"/>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23645"/>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323647"/>
                                        </p:tgtEl>
                                        <p:attrNameLst>
                                          <p:attrName>style.visibility</p:attrName>
                                        </p:attrNameLst>
                                      </p:cBhvr>
                                      <p:to>
                                        <p:strVal val="visible"/>
                                      </p:to>
                                    </p:set>
                                    <p:anim calcmode="lin" valueType="num">
                                      <p:cBhvr additive="base">
                                        <p:cTn id="69" dur="500" fill="hold"/>
                                        <p:tgtEl>
                                          <p:spTgt spid="323647"/>
                                        </p:tgtEl>
                                        <p:attrNameLst>
                                          <p:attrName>ppt_x</p:attrName>
                                        </p:attrNameLst>
                                      </p:cBhvr>
                                      <p:tavLst>
                                        <p:tav tm="0">
                                          <p:val>
                                            <p:strVal val="#ppt_x"/>
                                          </p:val>
                                        </p:tav>
                                        <p:tav tm="100000">
                                          <p:val>
                                            <p:strVal val="#ppt_x"/>
                                          </p:val>
                                        </p:tav>
                                      </p:tavLst>
                                    </p:anim>
                                    <p:anim calcmode="lin" valueType="num">
                                      <p:cBhvr additive="base">
                                        <p:cTn id="70" dur="500" fill="hold"/>
                                        <p:tgtEl>
                                          <p:spTgt spid="323647"/>
                                        </p:tgtEl>
                                        <p:attrNameLst>
                                          <p:attrName>ppt_y</p:attrName>
                                        </p:attrNameLst>
                                      </p:cBhvr>
                                      <p:tavLst>
                                        <p:tav tm="0">
                                          <p:val>
                                            <p:strVal val="1+#ppt_h/2"/>
                                          </p:val>
                                        </p:tav>
                                        <p:tav tm="100000">
                                          <p:val>
                                            <p:strVal val="#ppt_y"/>
                                          </p:val>
                                        </p:tav>
                                      </p:tavLst>
                                    </p:anim>
                                  </p:childTnLst>
                                </p:cTn>
                              </p:par>
                            </p:childTnLst>
                          </p:cTn>
                        </p:par>
                        <p:par>
                          <p:cTn id="71" fill="hold" nodeType="afterGroup">
                            <p:stCondLst>
                              <p:cond delay="500"/>
                            </p:stCondLst>
                            <p:childTnLst>
                              <p:par>
                                <p:cTn id="72" presetID="1" presetClass="entr" presetSubtype="0" fill="hold" grpId="0" nodeType="afterEffect">
                                  <p:stCondLst>
                                    <p:cond delay="0"/>
                                  </p:stCondLst>
                                  <p:childTnLst>
                                    <p:set>
                                      <p:cBhvr>
                                        <p:cTn id="73" dur="1" fill="hold">
                                          <p:stCondLst>
                                            <p:cond delay="0"/>
                                          </p:stCondLst>
                                        </p:cTn>
                                        <p:tgtEl>
                                          <p:spTgt spid="323649"/>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23662"/>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nodeType="clickEffect">
                                  <p:stCondLst>
                                    <p:cond delay="0"/>
                                  </p:stCondLst>
                                  <p:childTnLst>
                                    <p:set>
                                      <p:cBhvr>
                                        <p:cTn id="79" dur="1" fill="hold">
                                          <p:stCondLst>
                                            <p:cond delay="0"/>
                                          </p:stCondLst>
                                        </p:cTn>
                                        <p:tgtEl>
                                          <p:spTgt spid="32366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23661"/>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1" presetClass="entr" presetSubtype="0" fill="hold" grpId="0" nodeType="clickEffect">
                                  <p:stCondLst>
                                    <p:cond delay="0"/>
                                  </p:stCondLst>
                                  <p:childTnLst>
                                    <p:set>
                                      <p:cBhvr>
                                        <p:cTn id="85" dur="1" fill="hold">
                                          <p:stCondLst>
                                            <p:cond delay="0"/>
                                          </p:stCondLst>
                                        </p:cTn>
                                        <p:tgtEl>
                                          <p:spTgt spid="323663"/>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323664"/>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323665"/>
                                        </p:tgtEl>
                                        <p:attrNameLst>
                                          <p:attrName>style.visibility</p:attrName>
                                        </p:attrNameLst>
                                      </p:cBhvr>
                                      <p:to>
                                        <p:strVal val="visible"/>
                                      </p:to>
                                    </p:set>
                                  </p:childTnLst>
                                </p:cTn>
                              </p:par>
                              <p:par>
                                <p:cTn id="90" presetID="9" presetClass="emph" presetSubtype="0" grpId="1" nodeType="withEffect">
                                  <p:stCondLst>
                                    <p:cond delay="0"/>
                                  </p:stCondLst>
                                  <p:childTnLst>
                                    <p:set>
                                      <p:cBhvr rctx="PPT">
                                        <p:cTn id="91" dur="indefinite"/>
                                        <p:tgtEl>
                                          <p:spTgt spid="323649"/>
                                        </p:tgtEl>
                                        <p:attrNameLst>
                                          <p:attrName>style.opacity</p:attrName>
                                        </p:attrNameLst>
                                      </p:cBhvr>
                                      <p:to>
                                        <p:strVal val="0.25"/>
                                      </p:to>
                                    </p:set>
                                    <p:animEffect filter="image" prLst="opacity: 0.25">
                                      <p:cBhvr rctx="IE">
                                        <p:cTn id="92" dur="indefinite"/>
                                        <p:tgtEl>
                                          <p:spTgt spid="323649"/>
                                        </p:tgtEl>
                                      </p:cBhvr>
                                    </p:animEffect>
                                  </p:childTnLst>
                                </p:cTn>
                              </p:par>
                              <p:par>
                                <p:cTn id="93" presetID="1" presetClass="entr" presetSubtype="0" fill="hold" nodeType="withEffect">
                                  <p:stCondLst>
                                    <p:cond delay="0"/>
                                  </p:stCondLst>
                                  <p:childTnLst>
                                    <p:set>
                                      <p:cBhvr>
                                        <p:cTn id="94" dur="1" fill="hold">
                                          <p:stCondLst>
                                            <p:cond delay="0"/>
                                          </p:stCondLst>
                                        </p:cTn>
                                        <p:tgtEl>
                                          <p:spTgt spid="323666"/>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323667"/>
                                        </p:tgtEl>
                                        <p:attrNameLst>
                                          <p:attrName>style.visibility</p:attrName>
                                        </p:attrNameLst>
                                      </p:cBhvr>
                                      <p:to>
                                        <p:strVal val="visible"/>
                                      </p:to>
                                    </p:set>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236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3669"/>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23670"/>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23671"/>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23672"/>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323673"/>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323674"/>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323675"/>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323676"/>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23677"/>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23678"/>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2367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3661" grpId="0" animBg="1"/>
      <p:bldP spid="323601" grpId="0" animBg="1"/>
      <p:bldP spid="323618" grpId="0"/>
      <p:bldP spid="323621" grpId="0"/>
      <p:bldP spid="323623" grpId="0" animBg="1"/>
      <p:bldP spid="323627" grpId="0" animBg="1"/>
      <p:bldP spid="323629" grpId="0" animBg="1"/>
      <p:bldP spid="323630" grpId="0" animBg="1"/>
      <p:bldP spid="323633" grpId="0"/>
      <p:bldP spid="323635" grpId="0"/>
      <p:bldP spid="323637" grpId="0"/>
      <p:bldP spid="323639" grpId="0"/>
      <p:bldP spid="323641" grpId="0" animBg="1"/>
      <p:bldP spid="323647" grpId="0"/>
      <p:bldP spid="323649" grpId="0" animBg="1"/>
      <p:bldP spid="323649" grpId="1" animBg="1"/>
      <p:bldP spid="323663" grpId="0"/>
      <p:bldP spid="323664" grpId="0" animBg="1"/>
      <p:bldP spid="323665" grpId="0" animBg="1"/>
      <p:bldP spid="323668" grpId="0"/>
      <p:bldP spid="323670" grpId="0"/>
      <p:bldP spid="323671" grpId="0" animBg="1"/>
      <p:bldP spid="323674" grpId="0"/>
      <p:bldP spid="323676" grpId="0"/>
      <p:bldP spid="32367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r>
              <a:rPr lang="en-US" sz="1000" b="1" dirty="0">
                <a:solidFill>
                  <a:schemeClr val="accent5">
                    <a:lumMod val="25000"/>
                  </a:schemeClr>
                </a:solidFill>
                <a:latin typeface="Arial" charset="0"/>
                <a:cs typeface="Arial" charset="0"/>
              </a:rPr>
              <a:t>Dynamics is that section of mechanics which treats of the laws of motion of material bodies subjected to the action of forces.</a:t>
            </a:r>
            <a:endParaRPr lang="ru-RU" sz="1000" b="1" dirty="0" smtClean="0">
              <a:solidFill>
                <a:schemeClr val="accent5">
                  <a:lumMod val="25000"/>
                </a:schemeClr>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endParaRPr lang="ru-RU" sz="1200" dirty="0">
              <a:solidFill>
                <a:srgbClr val="000000"/>
              </a:solidFill>
              <a:latin typeface="Arial" charset="0"/>
              <a:cs typeface="Arial" charset="0"/>
            </a:endParaRPr>
          </a:p>
        </p:txBody>
      </p:sp>
      <p:sp>
        <p:nvSpPr>
          <p:cNvPr id="262161" name="Text Box 17"/>
          <p:cNvSpPr txBox="1">
            <a:spLocks noChangeArrowheads="1"/>
          </p:cNvSpPr>
          <p:nvPr/>
        </p:nvSpPr>
        <p:spPr bwMode="auto">
          <a:xfrm>
            <a:off x="313308" y="1596239"/>
            <a:ext cx="8280000" cy="246221"/>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Inertia is the property of material bodies to resist a change in their velocity under the action of applied forces.</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8138" y="1948750"/>
            <a:ext cx="8280000" cy="246221"/>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chemeClr val="accent5">
                    <a:lumMod val="25000"/>
                  </a:schemeClr>
                </a:solidFill>
                <a:latin typeface="Arial" charset="0"/>
                <a:cs typeface="Arial" charset="0"/>
              </a:rPr>
              <a:t>The quantitative measure of the inertia of body, which depends on the quantity of matter in the body, is called the mass of that body.</a:t>
            </a:r>
            <a:endParaRPr lang="ru-RU" sz="1000" b="1" dirty="0">
              <a:solidFill>
                <a:schemeClr val="accent5">
                  <a:lumMod val="25000"/>
                </a:schemeClr>
              </a:solidFill>
              <a:latin typeface="Arial" charset="0"/>
              <a:cs typeface="Arial" charset="0"/>
            </a:endParaRPr>
          </a:p>
        </p:txBody>
      </p:sp>
      <p:sp>
        <p:nvSpPr>
          <p:cNvPr id="262191" name="Text Box 47"/>
          <p:cNvSpPr txBox="1">
            <a:spLocks noChangeArrowheads="1"/>
          </p:cNvSpPr>
          <p:nvPr/>
        </p:nvSpPr>
        <p:spPr bwMode="auto">
          <a:xfrm>
            <a:off x="338138" y="2331466"/>
            <a:ext cx="8245706" cy="553998"/>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First Law (the Inertia Law): a particle free from any external influences continues in its state of rest, or of uniform rectilinear motion, except in so far as it is compelled to change that state by impressed forces.</a:t>
            </a:r>
            <a:endParaRPr lang="ru-RU" sz="1000" b="1" dirty="0" smtClean="0">
              <a:solidFill>
                <a:schemeClr val="accent5">
                  <a:lumMod val="25000"/>
                </a:schemeClr>
              </a:solidFill>
              <a:latin typeface="Arial" charset="0"/>
              <a:cs typeface="Arial" charset="0"/>
            </a:endParaRPr>
          </a:p>
          <a:p>
            <a:pPr marL="342900" indent="-342900" algn="just"/>
            <a:endParaRPr lang="ru-RU" sz="1000" dirty="0">
              <a:solidFill>
                <a:srgbClr val="000000"/>
              </a:solidFill>
              <a:latin typeface="Arial" charset="0"/>
              <a:cs typeface="Arial" charset="0"/>
            </a:endParaRPr>
          </a:p>
        </p:txBody>
      </p:sp>
      <p:sp>
        <p:nvSpPr>
          <p:cNvPr id="262212" name="Text Box 68"/>
          <p:cNvSpPr txBox="1">
            <a:spLocks noChangeArrowheads="1"/>
          </p:cNvSpPr>
          <p:nvPr/>
        </p:nvSpPr>
        <p:spPr bwMode="auto">
          <a:xfrm>
            <a:off x="331804" y="2991945"/>
            <a:ext cx="8232461" cy="553998"/>
          </a:xfrm>
          <a:prstGeom prst="rect">
            <a:avLst/>
          </a:prstGeom>
          <a:solidFill>
            <a:srgbClr val="FFC000"/>
          </a:solidFill>
          <a:ln w="9525">
            <a:noFill/>
            <a:miter lim="800000"/>
            <a:headEnd/>
            <a:tailEnd/>
          </a:ln>
        </p:spPr>
        <p:txBody>
          <a:bodyPr wrap="square">
            <a:spAutoFit/>
          </a:bodyPr>
          <a:lstStyle/>
          <a:p>
            <a:pPr algn="just"/>
            <a:r>
              <a:rPr lang="en-US" sz="1000" b="1" dirty="0" smtClean="0">
                <a:solidFill>
                  <a:schemeClr val="accent5">
                    <a:lumMod val="25000"/>
                  </a:schemeClr>
                </a:solidFill>
              </a:rPr>
              <a:t>The Second Law (the Fundamental Law of Dynamics): the product of the mass of a particle and the acceleration imparted to it by a force is proportional to the acting force</a:t>
            </a:r>
            <a:r>
              <a:rPr lang="en-US" sz="1000" b="1" dirty="0" smtClean="0">
                <a:solidFill>
                  <a:schemeClr val="accent5">
                    <a:lumMod val="25000"/>
                  </a:schemeClr>
                </a:solidFill>
                <a:latin typeface="Arial" charset="0"/>
                <a:cs typeface="Arial" charset="0"/>
              </a:rPr>
              <a:t>; </a:t>
            </a:r>
            <a:r>
              <a:rPr lang="en-US" sz="1000" b="1" dirty="0">
                <a:solidFill>
                  <a:schemeClr val="accent5">
                    <a:lumMod val="25000"/>
                  </a:schemeClr>
                </a:solidFill>
                <a:latin typeface="Arial" charset="0"/>
                <a:cs typeface="Arial" charset="0"/>
              </a:rPr>
              <a:t>the acceleration takes place in the direction of the force. </a:t>
            </a:r>
            <a:endParaRPr lang="ru-RU" sz="1000" b="1" dirty="0" smtClean="0">
              <a:solidFill>
                <a:schemeClr val="accent5">
                  <a:lumMod val="25000"/>
                </a:schemeClr>
              </a:solidFill>
              <a:latin typeface="Arial" charset="0"/>
              <a:cs typeface="Arial" charset="0"/>
            </a:endParaRPr>
          </a:p>
          <a:p>
            <a:endParaRPr lang="ru-RU" sz="1000" b="1" dirty="0">
              <a:solidFill>
                <a:srgbClr val="000000"/>
              </a:solidFill>
              <a:latin typeface="Arial" charset="0"/>
              <a:cs typeface="Arial" charset="0"/>
            </a:endParaRPr>
          </a:p>
        </p:txBody>
      </p:sp>
      <p:sp>
        <p:nvSpPr>
          <p:cNvPr id="262241" name="Text Box 97"/>
          <p:cNvSpPr txBox="1">
            <a:spLocks noChangeArrowheads="1"/>
          </p:cNvSpPr>
          <p:nvPr/>
        </p:nvSpPr>
        <p:spPr bwMode="auto">
          <a:xfrm>
            <a:off x="330510" y="3686730"/>
            <a:ext cx="8277153"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Third Law (the Law of Action and Reaction): For two particles it states: two particles exert on each other forces equal in magnitude and acting in opposite directions along the straight line connecting the two particles.</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38138" y="5041132"/>
            <a:ext cx="8208000" cy="553998"/>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 For constrained motion the first problem of dynamics </a:t>
            </a:r>
            <a:r>
              <a:rPr lang="en-US" sz="1000" b="1" dirty="0" smtClean="0">
                <a:solidFill>
                  <a:srgbClr val="CACAFF">
                    <a:lumMod val="25000"/>
                  </a:srgbClr>
                </a:solidFill>
                <a:latin typeface="Arial" charset="0"/>
                <a:cs typeface="Arial" charset="0"/>
              </a:rPr>
              <a:t>is: </a:t>
            </a:r>
            <a:r>
              <a:rPr lang="en-US" sz="1000" b="1" dirty="0">
                <a:solidFill>
                  <a:srgbClr val="CACAFF">
                    <a:lumMod val="25000"/>
                  </a:srgbClr>
                </a:solidFill>
                <a:latin typeface="Arial" charset="0"/>
                <a:cs typeface="Arial" charset="0"/>
              </a:rPr>
              <a:t>to determine the reactions of the constraints acting on a particle if the motion and applied forces are known. </a:t>
            </a:r>
            <a:endParaRPr lang="ru-RU" sz="1000" b="1" dirty="0">
              <a:solidFill>
                <a:srgbClr val="CACAFF">
                  <a:lumMod val="25000"/>
                </a:srgbClr>
              </a:solidFill>
              <a:latin typeface="Arial" charset="0"/>
              <a:cs typeface="Arial" charset="0"/>
            </a:endParaRPr>
          </a:p>
          <a:p>
            <a:endParaRPr lang="en-US" sz="1000" dirty="0">
              <a:solidFill>
                <a:srgbClr val="000000"/>
              </a:solidFill>
              <a:latin typeface="Arial" charset="0"/>
              <a:cs typeface="Arial" charset="0"/>
            </a:endParaRPr>
          </a:p>
        </p:txBody>
      </p:sp>
      <p:sp>
        <p:nvSpPr>
          <p:cNvPr id="262247" name="Text Box 103"/>
          <p:cNvSpPr txBox="1">
            <a:spLocks noChangeArrowheads="1"/>
          </p:cNvSpPr>
          <p:nvPr/>
        </p:nvSpPr>
        <p:spPr bwMode="auto">
          <a:xfrm>
            <a:off x="338138" y="5734340"/>
            <a:ext cx="8226127" cy="553998"/>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second (principal) problem of dynamics </a:t>
            </a:r>
            <a:r>
              <a:rPr lang="en-US" sz="1000" b="1" dirty="0" smtClean="0">
                <a:solidFill>
                  <a:schemeClr val="accent5">
                    <a:lumMod val="25000"/>
                  </a:schemeClr>
                </a:solidFill>
                <a:latin typeface="Arial" charset="0"/>
                <a:cs typeface="Arial" charset="0"/>
              </a:rPr>
              <a:t>f</a:t>
            </a:r>
            <a:r>
              <a:rPr lang="en-US" sz="1000" b="1" dirty="0" smtClean="0">
                <a:solidFill>
                  <a:srgbClr val="CACAFF">
                    <a:lumMod val="25000"/>
                  </a:srgbClr>
                </a:solidFill>
                <a:latin typeface="Arial" charset="0"/>
                <a:cs typeface="Arial" charset="0"/>
              </a:rPr>
              <a:t>or </a:t>
            </a:r>
            <a:r>
              <a:rPr lang="en-US" sz="1000" b="1" dirty="0">
                <a:solidFill>
                  <a:srgbClr val="CACAFF">
                    <a:lumMod val="25000"/>
                  </a:srgbClr>
                </a:solidFill>
                <a:latin typeface="Arial" charset="0"/>
                <a:cs typeface="Arial" charset="0"/>
              </a:rPr>
              <a:t>constrained </a:t>
            </a:r>
            <a:r>
              <a:rPr lang="en-US" sz="1000" b="1" dirty="0" smtClean="0">
                <a:solidFill>
                  <a:srgbClr val="CACAFF">
                    <a:lumMod val="25000"/>
                  </a:srgbClr>
                </a:solidFill>
                <a:latin typeface="Arial" charset="0"/>
                <a:cs typeface="Arial" charset="0"/>
              </a:rPr>
              <a:t>motion</a:t>
            </a:r>
            <a:r>
              <a:rPr lang="en-US" sz="1000" b="1" dirty="0" smtClean="0">
                <a:solidFill>
                  <a:schemeClr val="accent5">
                    <a:lumMod val="25000"/>
                  </a:schemeClr>
                </a:solidFill>
                <a:latin typeface="Arial" charset="0"/>
                <a:cs typeface="Arial" charset="0"/>
              </a:rPr>
              <a:t>: </a:t>
            </a:r>
            <a:r>
              <a:rPr lang="en-US" sz="1000" b="1" dirty="0">
                <a:solidFill>
                  <a:schemeClr val="accent5">
                    <a:lumMod val="25000"/>
                  </a:schemeClr>
                </a:solidFill>
                <a:latin typeface="Arial" charset="0"/>
                <a:cs typeface="Arial" charset="0"/>
              </a:rPr>
              <a:t>knowing the applied forces, to determine: a) the equation of motion of the particle and b) the reaction of its constraints.</a:t>
            </a:r>
          </a:p>
          <a:p>
            <a:pPr marL="342900" indent="-342900"/>
            <a:endParaRPr lang="en-US" sz="1000" dirty="0">
              <a:solidFill>
                <a:srgbClr val="00007D"/>
              </a:solidFill>
              <a:latin typeface="Arial" charset="0"/>
              <a:cs typeface="Arial" charset="0"/>
            </a:endParaRPr>
          </a:p>
        </p:txBody>
      </p:sp>
      <p:sp>
        <p:nvSpPr>
          <p:cNvPr id="262254" name="Text Box 110"/>
          <p:cNvSpPr txBox="1">
            <a:spLocks noChangeArrowheads="1"/>
          </p:cNvSpPr>
          <p:nvPr/>
        </p:nvSpPr>
        <p:spPr bwMode="auto">
          <a:xfrm>
            <a:off x="330510" y="4219761"/>
            <a:ext cx="8231971" cy="707886"/>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problems of dynamics for a free particle are: 1) knowing the equation of motion of a particle, to determine the force acting on it (the first problem of dynamics); 2) knowing the forces acting on a particle, to determine its equation of motion (the second, or principal, problem of dynamics).</a:t>
            </a:r>
            <a:endParaRPr lang="ru-RU" sz="1000" b="1" dirty="0" smtClean="0">
              <a:solidFill>
                <a:srgbClr val="CACAFF">
                  <a:lumMod val="25000"/>
                </a:srgbClr>
              </a:solidFill>
              <a:latin typeface="Arial" charset="0"/>
              <a:cs typeface="Arial" charset="0"/>
            </a:endParaRPr>
          </a:p>
          <a:p>
            <a:pPr algn="just"/>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a:solidFill>
                  <a:srgbClr val="00007D"/>
                </a:solidFill>
                <a:latin typeface="Arial" charset="0"/>
                <a:cs typeface="Arial" charset="0"/>
              </a:rPr>
              <a:t>5</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2" y="492844"/>
            <a:ext cx="2904124"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1</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780029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9" name="Rectangle 9"/>
          <p:cNvSpPr>
            <a:spLocks noGrp="1" noChangeArrowheads="1"/>
          </p:cNvSpPr>
          <p:nvPr>
            <p:ph type="title"/>
          </p:nvPr>
        </p:nvSpPr>
        <p:spPr>
          <a:xfrm>
            <a:off x="848710" y="447319"/>
            <a:ext cx="1438275" cy="396000"/>
          </a:xfrm>
          <a:solidFill>
            <a:srgbClr val="FFFF00"/>
          </a:solidFill>
          <a:ln/>
        </p:spPr>
        <p:txBody>
          <a:bodyPr/>
          <a:lstStyle/>
          <a:p>
            <a:r>
              <a:rPr lang="en-US" altLang="ru-RU" sz="2000" b="1" dirty="0" smtClean="0">
                <a:solidFill>
                  <a:srgbClr val="FF0000"/>
                </a:solidFill>
              </a:rPr>
              <a:t>Section</a:t>
            </a:r>
            <a:r>
              <a:rPr lang="ru-RU" altLang="ru-RU" sz="2000" b="1" dirty="0" smtClean="0">
                <a:solidFill>
                  <a:srgbClr val="FF0000"/>
                </a:solidFill>
              </a:rPr>
              <a:t> </a:t>
            </a:r>
            <a:r>
              <a:rPr lang="ru-RU" altLang="ru-RU" sz="2000" b="1" dirty="0">
                <a:solidFill>
                  <a:srgbClr val="FF0000"/>
                </a:solidFill>
              </a:rPr>
              <a:t>2</a:t>
            </a:r>
          </a:p>
        </p:txBody>
      </p:sp>
      <p:sp>
        <p:nvSpPr>
          <p:cNvPr id="332810" name="AutoShape 10">
            <a:hlinkClick r:id="" action="ppaction://noaction"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32811" name="AutoShape 11">
            <a:hlinkClick r:id="" action="ppaction://hlinkshowjump?jump=nextslide" highlightClick="1"/>
          </p:cNvPr>
          <p:cNvSpPr>
            <a:spLocks noChangeArrowheads="1"/>
          </p:cNvSpPr>
          <p:nvPr/>
        </p:nvSpPr>
        <p:spPr bwMode="auto">
          <a:xfrm>
            <a:off x="2375309" y="542925"/>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32813" name="Text Box 13"/>
          <p:cNvSpPr txBox="1">
            <a:spLocks noChangeArrowheads="1"/>
          </p:cNvSpPr>
          <p:nvPr/>
        </p:nvSpPr>
        <p:spPr bwMode="auto">
          <a:xfrm>
            <a:off x="201612" y="2062234"/>
            <a:ext cx="408477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solidFill>
                  <a:srgbClr val="000000"/>
                </a:solidFill>
              </a:rPr>
              <a:t>From the initial conditions we can determine </a:t>
            </a:r>
            <a:r>
              <a:rPr lang="en-US" sz="1000" dirty="0" smtClean="0">
                <a:solidFill>
                  <a:srgbClr val="000000"/>
                </a:solidFill>
              </a:rPr>
              <a:t>the </a:t>
            </a:r>
            <a:r>
              <a:rPr lang="en-US" sz="1000" dirty="0">
                <a:solidFill>
                  <a:srgbClr val="000000"/>
                </a:solidFill>
              </a:rPr>
              <a:t>constants </a:t>
            </a:r>
            <a:r>
              <a:rPr lang="en-US" sz="1200" i="1" dirty="0">
                <a:solidFill>
                  <a:srgbClr val="000000"/>
                </a:solidFill>
                <a:latin typeface="Times New Roman" pitchFamily="18" charset="0"/>
                <a:cs typeface="Times New Roman" pitchFamily="18" charset="0"/>
              </a:rPr>
              <a:t>C</a:t>
            </a:r>
            <a:r>
              <a:rPr lang="en-US" sz="1200" i="1" baseline="-25000" dirty="0">
                <a:solidFill>
                  <a:srgbClr val="000000"/>
                </a:solidFill>
                <a:latin typeface="Times New Roman" pitchFamily="18" charset="0"/>
                <a:cs typeface="Times New Roman" pitchFamily="18" charset="0"/>
              </a:rPr>
              <a:t>1</a:t>
            </a:r>
            <a:r>
              <a:rPr lang="en-US" sz="1200" dirty="0">
                <a:solidFill>
                  <a:srgbClr val="000000"/>
                </a:solidFill>
                <a:latin typeface="Times New Roman" pitchFamily="18" charset="0"/>
                <a:cs typeface="Times New Roman" pitchFamily="18" charset="0"/>
              </a:rPr>
              <a:t> </a:t>
            </a:r>
            <a:r>
              <a:rPr lang="en-US" sz="1200" dirty="0" smtClean="0">
                <a:solidFill>
                  <a:srgbClr val="000000"/>
                </a:solidFill>
                <a:latin typeface="Times New Roman" pitchFamily="18" charset="0"/>
                <a:cs typeface="Times New Roman" pitchFamily="18" charset="0"/>
              </a:rPr>
              <a:t>…</a:t>
            </a:r>
            <a:r>
              <a:rPr lang="en-US" sz="1200" i="1" dirty="0" smtClean="0">
                <a:solidFill>
                  <a:srgbClr val="000000"/>
                </a:solidFill>
                <a:latin typeface="Times New Roman" pitchFamily="18" charset="0"/>
                <a:cs typeface="Times New Roman" pitchFamily="18" charset="0"/>
              </a:rPr>
              <a:t>C</a:t>
            </a:r>
            <a:r>
              <a:rPr lang="en-US" sz="1200" i="1" baseline="-25000" dirty="0" smtClean="0">
                <a:solidFill>
                  <a:srgbClr val="000000"/>
                </a:solidFill>
                <a:latin typeface="Times New Roman" pitchFamily="18" charset="0"/>
                <a:cs typeface="Times New Roman" pitchFamily="18" charset="0"/>
              </a:rPr>
              <a:t>6</a:t>
            </a:r>
            <a:endParaRPr lang="en-US" sz="1200" i="1" dirty="0" smtClean="0">
              <a:solidFill>
                <a:srgbClr val="000000"/>
              </a:solidFill>
              <a:latin typeface="Times New Roman" pitchFamily="18" charset="0"/>
              <a:cs typeface="Times New Roman" pitchFamily="18" charset="0"/>
            </a:endParaRPr>
          </a:p>
          <a:p>
            <a:r>
              <a:rPr lang="en-US" sz="1000" dirty="0" smtClean="0">
                <a:solidFill>
                  <a:srgbClr val="000000"/>
                </a:solidFill>
              </a:rPr>
              <a:t> </a:t>
            </a:r>
            <a:r>
              <a:rPr lang="en-US" sz="1000" dirty="0">
                <a:solidFill>
                  <a:srgbClr val="000000"/>
                </a:solidFill>
              </a:rPr>
              <a:t>and develop finally the equation of motion for the particle in the </a:t>
            </a:r>
            <a:r>
              <a:rPr lang="en-US" sz="1000" dirty="0" smtClean="0">
                <a:solidFill>
                  <a:srgbClr val="000000"/>
                </a:solidFill>
              </a:rPr>
              <a:t>form</a:t>
            </a:r>
            <a:endParaRPr lang="ru-RU" altLang="ru-RU" sz="1000" dirty="0">
              <a:solidFill>
                <a:srgbClr val="000000"/>
              </a:solidFill>
            </a:endParaRPr>
          </a:p>
        </p:txBody>
      </p:sp>
      <p:graphicFrame>
        <p:nvGraphicFramePr>
          <p:cNvPr id="332814" name="Object 14"/>
          <p:cNvGraphicFramePr>
            <a:graphicFrameLocks noChangeAspect="1"/>
          </p:cNvGraphicFramePr>
          <p:nvPr>
            <p:extLst>
              <p:ext uri="{D42A27DB-BD31-4B8C-83A1-F6EECF244321}">
                <p14:modId xmlns:p14="http://schemas.microsoft.com/office/powerpoint/2010/main" val="1808151003"/>
              </p:ext>
            </p:extLst>
          </p:nvPr>
        </p:nvGraphicFramePr>
        <p:xfrm>
          <a:off x="4601368" y="2201037"/>
          <a:ext cx="1270000" cy="736600"/>
        </p:xfrm>
        <a:graphic>
          <a:graphicData uri="http://schemas.openxmlformats.org/presentationml/2006/ole">
            <mc:AlternateContent xmlns:mc="http://schemas.openxmlformats.org/markup-compatibility/2006">
              <mc:Choice xmlns:v="urn:schemas-microsoft-com:vml" Requires="v">
                <p:oleObj spid="_x0000_s1473536" name="Equation" r:id="rId3" imgW="1269720" imgH="736560" progId="Equation.DSMT4">
                  <p:embed/>
                </p:oleObj>
              </mc:Choice>
              <mc:Fallback>
                <p:oleObj name="Equation" r:id="rId3" imgW="1269720" imgH="736560" progId="Equation.DSMT4">
                  <p:embed/>
                  <p:pic>
                    <p:nvPicPr>
                      <p:cNvPr id="0" name=""/>
                      <p:cNvPicPr>
                        <a:picLocks noChangeAspect="1" noChangeArrowheads="1"/>
                      </p:cNvPicPr>
                      <p:nvPr/>
                    </p:nvPicPr>
                    <p:blipFill>
                      <a:blip r:embed="rId4"/>
                      <a:srcRect/>
                      <a:stretch>
                        <a:fillRect/>
                      </a:stretch>
                    </p:blipFill>
                    <p:spPr bwMode="auto">
                      <a:xfrm>
                        <a:off x="4601368" y="2201037"/>
                        <a:ext cx="1270000" cy="7366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aphicFrame>
        <p:nvGraphicFramePr>
          <p:cNvPr id="332815" name="Object 15"/>
          <p:cNvGraphicFramePr>
            <a:graphicFrameLocks noChangeAspect="1"/>
          </p:cNvGraphicFramePr>
          <p:nvPr>
            <p:extLst>
              <p:ext uri="{D42A27DB-BD31-4B8C-83A1-F6EECF244321}">
                <p14:modId xmlns:p14="http://schemas.microsoft.com/office/powerpoint/2010/main" val="1749347539"/>
              </p:ext>
            </p:extLst>
          </p:nvPr>
        </p:nvGraphicFramePr>
        <p:xfrm>
          <a:off x="6038850" y="2199618"/>
          <a:ext cx="1879600" cy="736600"/>
        </p:xfrm>
        <a:graphic>
          <a:graphicData uri="http://schemas.openxmlformats.org/presentationml/2006/ole">
            <mc:AlternateContent xmlns:mc="http://schemas.openxmlformats.org/markup-compatibility/2006">
              <mc:Choice xmlns:v="urn:schemas-microsoft-com:vml" Requires="v">
                <p:oleObj spid="_x0000_s1473537" name="Equation" r:id="rId5" imgW="1879560" imgH="736560" progId="Equation.DSMT4">
                  <p:embed/>
                </p:oleObj>
              </mc:Choice>
              <mc:Fallback>
                <p:oleObj name="Equation" r:id="rId5" imgW="1879560" imgH="736560" progId="Equation.DSMT4">
                  <p:embed/>
                  <p:pic>
                    <p:nvPicPr>
                      <p:cNvPr id="0" name=""/>
                      <p:cNvPicPr>
                        <a:picLocks noChangeAspect="1" noChangeArrowheads="1"/>
                      </p:cNvPicPr>
                      <p:nvPr/>
                    </p:nvPicPr>
                    <p:blipFill>
                      <a:blip r:embed="rId6"/>
                      <a:srcRect/>
                      <a:stretch>
                        <a:fillRect/>
                      </a:stretch>
                    </p:blipFill>
                    <p:spPr bwMode="auto">
                      <a:xfrm>
                        <a:off x="6038850" y="2199618"/>
                        <a:ext cx="1879600" cy="7366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32816" name="Text Box 16"/>
          <p:cNvSpPr txBox="1">
            <a:spLocks noChangeArrowheads="1"/>
          </p:cNvSpPr>
          <p:nvPr/>
        </p:nvSpPr>
        <p:spPr bwMode="auto">
          <a:xfrm>
            <a:off x="125413" y="2462344"/>
            <a:ext cx="544036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b="1" dirty="0">
                <a:solidFill>
                  <a:srgbClr val="CACAFF">
                    <a:lumMod val="25000"/>
                  </a:srgbClr>
                </a:solidFill>
              </a:rPr>
              <a:t>Thus, under the </a:t>
            </a:r>
            <a:r>
              <a:rPr lang="en-US" sz="1000" b="1" dirty="0" smtClean="0">
                <a:solidFill>
                  <a:srgbClr val="CACAFF">
                    <a:lumMod val="25000"/>
                  </a:srgbClr>
                </a:solidFill>
              </a:rPr>
              <a:t>action </a:t>
            </a:r>
            <a:r>
              <a:rPr lang="en-US" sz="1000" b="1" dirty="0">
                <a:solidFill>
                  <a:srgbClr val="CACAFF">
                    <a:lumMod val="25000"/>
                  </a:srgbClr>
                </a:solidFill>
              </a:rPr>
              <a:t>of the same force system </a:t>
            </a:r>
            <a:r>
              <a:rPr lang="en-US" sz="1000" b="1" dirty="0" smtClean="0">
                <a:solidFill>
                  <a:srgbClr val="CACAFF">
                    <a:lumMod val="25000"/>
                  </a:srgbClr>
                </a:solidFill>
              </a:rPr>
              <a:t>a particle can </a:t>
            </a:r>
            <a:r>
              <a:rPr lang="en-US" sz="1000" b="1" dirty="0">
                <a:solidFill>
                  <a:srgbClr val="CACAFF">
                    <a:lumMod val="25000"/>
                  </a:srgbClr>
                </a:solidFill>
              </a:rPr>
              <a:t>make a </a:t>
            </a:r>
            <a:endParaRPr lang="en-US" sz="1000" b="1" dirty="0" smtClean="0">
              <a:solidFill>
                <a:srgbClr val="CACAFF">
                  <a:lumMod val="25000"/>
                </a:srgbClr>
              </a:solidFill>
            </a:endParaRPr>
          </a:p>
          <a:p>
            <a:pPr algn="just"/>
            <a:r>
              <a:rPr lang="en-US" sz="1000" b="1" dirty="0" smtClean="0">
                <a:solidFill>
                  <a:srgbClr val="CACAFF">
                    <a:lumMod val="25000"/>
                  </a:srgbClr>
                </a:solidFill>
              </a:rPr>
              <a:t>class </a:t>
            </a:r>
            <a:r>
              <a:rPr lang="en-US" sz="1000" b="1" dirty="0">
                <a:solidFill>
                  <a:srgbClr val="CACAFF">
                    <a:lumMod val="25000"/>
                  </a:srgbClr>
                </a:solidFill>
              </a:rPr>
              <a:t>of </a:t>
            </a:r>
            <a:r>
              <a:rPr lang="en-US" sz="1000" b="1" dirty="0" smtClean="0">
                <a:solidFill>
                  <a:srgbClr val="CACAFF">
                    <a:lumMod val="25000"/>
                  </a:srgbClr>
                </a:solidFill>
              </a:rPr>
              <a:t>motions which is determined by </a:t>
            </a:r>
            <a:r>
              <a:rPr lang="en-US" sz="1000" b="1" dirty="0">
                <a:solidFill>
                  <a:srgbClr val="CACAFF">
                    <a:lumMod val="25000"/>
                  </a:srgbClr>
                </a:solidFill>
              </a:rPr>
              <a:t>the initial conditions. The initial </a:t>
            </a:r>
            <a:endParaRPr lang="en-US" sz="1000" b="1" dirty="0" smtClean="0">
              <a:solidFill>
                <a:srgbClr val="CACAFF">
                  <a:lumMod val="25000"/>
                </a:srgbClr>
              </a:solidFill>
            </a:endParaRPr>
          </a:p>
          <a:p>
            <a:pPr algn="just"/>
            <a:r>
              <a:rPr lang="en-US" sz="1000" b="1" dirty="0" smtClean="0">
                <a:solidFill>
                  <a:srgbClr val="CACAFF">
                    <a:lumMod val="25000"/>
                  </a:srgbClr>
                </a:solidFill>
              </a:rPr>
              <a:t>coordinates determine the </a:t>
            </a:r>
            <a:r>
              <a:rPr lang="en-US" sz="1000" b="1" dirty="0">
                <a:solidFill>
                  <a:srgbClr val="CACAFF">
                    <a:lumMod val="25000"/>
                  </a:srgbClr>
                </a:solidFill>
              </a:rPr>
              <a:t>starting point </a:t>
            </a:r>
            <a:r>
              <a:rPr lang="en-US" sz="1000" b="1" dirty="0" smtClean="0">
                <a:solidFill>
                  <a:srgbClr val="CACAFF">
                    <a:lumMod val="25000"/>
                  </a:srgbClr>
                </a:solidFill>
              </a:rPr>
              <a:t>position. The initial velocity, </a:t>
            </a:r>
          </a:p>
          <a:p>
            <a:pPr algn="just"/>
            <a:r>
              <a:rPr lang="en-US" sz="1000" b="1" dirty="0" smtClean="0">
                <a:solidFill>
                  <a:srgbClr val="CACAFF">
                    <a:lumMod val="25000"/>
                  </a:srgbClr>
                </a:solidFill>
              </a:rPr>
              <a:t>given by their projections, takes </a:t>
            </a:r>
            <a:r>
              <a:rPr lang="en-US" sz="1000" b="1" dirty="0">
                <a:solidFill>
                  <a:srgbClr val="CACAFF">
                    <a:lumMod val="25000"/>
                  </a:srgbClr>
                </a:solidFill>
              </a:rPr>
              <a:t>into account the </a:t>
            </a:r>
            <a:r>
              <a:rPr lang="en-US" sz="1000" b="1" dirty="0" smtClean="0">
                <a:solidFill>
                  <a:srgbClr val="CACAFF">
                    <a:lumMod val="25000"/>
                  </a:srgbClr>
                </a:solidFill>
              </a:rPr>
              <a:t>initial kinematic state of the particle</a:t>
            </a:r>
            <a:r>
              <a:rPr lang="ru-RU" altLang="ru-RU" sz="1000" b="1" dirty="0" smtClean="0">
                <a:solidFill>
                  <a:srgbClr val="CACAFF">
                    <a:lumMod val="25000"/>
                  </a:srgbClr>
                </a:solidFill>
              </a:rPr>
              <a:t>.</a:t>
            </a:r>
            <a:endParaRPr lang="ru-RU" altLang="ru-RU" sz="1000" b="1" dirty="0">
              <a:solidFill>
                <a:srgbClr val="CACAFF">
                  <a:lumMod val="25000"/>
                </a:srgbClr>
              </a:solidFill>
            </a:endParaRPr>
          </a:p>
        </p:txBody>
      </p:sp>
      <p:sp>
        <p:nvSpPr>
          <p:cNvPr id="332818" name="Rectangle 18"/>
          <p:cNvSpPr>
            <a:spLocks noChangeArrowheads="1"/>
          </p:cNvSpPr>
          <p:nvPr/>
        </p:nvSpPr>
        <p:spPr bwMode="auto">
          <a:xfrm>
            <a:off x="0" y="866775"/>
            <a:ext cx="899160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85000"/>
              </a:lnSpc>
              <a:buClr>
                <a:srgbClr val="00007D"/>
              </a:buClr>
            </a:pPr>
            <a:r>
              <a:rPr lang="en-US" sz="1000" b="1" dirty="0" smtClean="0">
                <a:solidFill>
                  <a:srgbClr val="FF0000"/>
                </a:solidFill>
              </a:rPr>
              <a:t>Differential </a:t>
            </a:r>
            <a:r>
              <a:rPr lang="en-US" sz="1000" b="1" dirty="0">
                <a:solidFill>
                  <a:srgbClr val="FF0000"/>
                </a:solidFill>
              </a:rPr>
              <a:t>Equations of Motion for a Particle and Their Integration. </a:t>
            </a:r>
            <a:r>
              <a:rPr lang="en-US" altLang="ru-RU" sz="1000" dirty="0" smtClean="0">
                <a:solidFill>
                  <a:srgbClr val="000000"/>
                </a:solidFill>
              </a:rPr>
              <a:t>T</a:t>
            </a:r>
            <a:r>
              <a:rPr lang="en-US" sz="1000" dirty="0" smtClean="0">
                <a:solidFill>
                  <a:srgbClr val="000000"/>
                </a:solidFill>
              </a:rPr>
              <a:t>he </a:t>
            </a:r>
            <a:r>
              <a:rPr lang="en-US" sz="1000" dirty="0">
                <a:solidFill>
                  <a:srgbClr val="000000"/>
                </a:solidFill>
              </a:rPr>
              <a:t>forces </a:t>
            </a:r>
            <a:r>
              <a:rPr lang="en-US" sz="1000" dirty="0" smtClean="0">
                <a:solidFill>
                  <a:srgbClr val="000000"/>
                </a:solidFill>
              </a:rPr>
              <a:t>acting on a particle  </a:t>
            </a:r>
            <a:r>
              <a:rPr lang="en-US" sz="1000" dirty="0">
                <a:solidFill>
                  <a:srgbClr val="000000"/>
                </a:solidFill>
              </a:rPr>
              <a:t>can depend  on </a:t>
            </a:r>
            <a:r>
              <a:rPr lang="en-US" sz="1000" dirty="0" smtClean="0">
                <a:solidFill>
                  <a:srgbClr val="000000"/>
                </a:solidFill>
              </a:rPr>
              <a:t>time, </a:t>
            </a:r>
            <a:r>
              <a:rPr lang="en-US" sz="1000" dirty="0">
                <a:solidFill>
                  <a:srgbClr val="000000"/>
                </a:solidFill>
              </a:rPr>
              <a:t>on the position of the particle </a:t>
            </a:r>
            <a:r>
              <a:rPr lang="en-US" sz="1000" dirty="0" smtClean="0">
                <a:solidFill>
                  <a:srgbClr val="000000"/>
                </a:solidFill>
              </a:rPr>
              <a:t>and its velocity. Projecting the basic equation of  dynamics on coordinate axes we have three equations of the second order</a:t>
            </a:r>
            <a:endParaRPr lang="en-US" altLang="ru-RU" sz="1000" dirty="0">
              <a:solidFill>
                <a:srgbClr val="000000"/>
              </a:solidFill>
            </a:endParaRPr>
          </a:p>
          <a:p>
            <a:pPr>
              <a:buClr>
                <a:srgbClr val="00007D"/>
              </a:buClr>
              <a:buFont typeface="Wingdings" pitchFamily="2" charset="2"/>
              <a:buNone/>
            </a:pPr>
            <a:r>
              <a:rPr lang="ru-RU" altLang="ru-RU" sz="1000" dirty="0">
                <a:solidFill>
                  <a:srgbClr val="000000"/>
                </a:solidFill>
              </a:rPr>
              <a:t> </a:t>
            </a:r>
          </a:p>
        </p:txBody>
      </p:sp>
      <p:graphicFrame>
        <p:nvGraphicFramePr>
          <p:cNvPr id="332819" name="Object 19"/>
          <p:cNvGraphicFramePr>
            <a:graphicFrameLocks noChangeAspect="1"/>
          </p:cNvGraphicFramePr>
          <p:nvPr>
            <p:extLst>
              <p:ext uri="{D42A27DB-BD31-4B8C-83A1-F6EECF244321}">
                <p14:modId xmlns:p14="http://schemas.microsoft.com/office/powerpoint/2010/main" val="2820069971"/>
              </p:ext>
            </p:extLst>
          </p:nvPr>
        </p:nvGraphicFramePr>
        <p:xfrm>
          <a:off x="7881938" y="1135063"/>
          <a:ext cx="762000" cy="787400"/>
        </p:xfrm>
        <a:graphic>
          <a:graphicData uri="http://schemas.openxmlformats.org/presentationml/2006/ole">
            <mc:AlternateContent xmlns:mc="http://schemas.openxmlformats.org/markup-compatibility/2006">
              <mc:Choice xmlns:v="urn:schemas-microsoft-com:vml" Requires="v">
                <p:oleObj spid="_x0000_s1473538" name="Формула" r:id="rId7" imgW="761760" imgH="787320" progId="Equation.3">
                  <p:embed/>
                </p:oleObj>
              </mc:Choice>
              <mc:Fallback>
                <p:oleObj name="Формула" r:id="rId7" imgW="761760" imgH="78732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881938" y="1135063"/>
                        <a:ext cx="762000" cy="787400"/>
                      </a:xfrm>
                      <a:prstGeom prst="rect">
                        <a:avLst/>
                      </a:prstGeom>
                      <a:gradFill flip="none" rotWithShape="1">
                        <a:gsLst>
                          <a:gs pos="0">
                            <a:srgbClr val="FF0000">
                              <a:tint val="66000"/>
                              <a:satMod val="160000"/>
                            </a:srgbClr>
                          </a:gs>
                          <a:gs pos="50000">
                            <a:srgbClr val="FF0000">
                              <a:tint val="44500"/>
                              <a:satMod val="160000"/>
                            </a:srgbClr>
                          </a:gs>
                          <a:gs pos="100000">
                            <a:srgbClr val="FF0000">
                              <a:tint val="23500"/>
                              <a:satMod val="160000"/>
                            </a:srgbClr>
                          </a:gs>
                        </a:gsLst>
                        <a:lin ang="2700000" scaled="1"/>
                        <a:tileRect/>
                      </a:gradFill>
                      <a:ln w="9525">
                        <a:solidFill>
                          <a:schemeClr val="bg2"/>
                        </a:solidFill>
                        <a:miter lim="800000"/>
                        <a:headEnd/>
                        <a:tailEnd/>
                      </a:ln>
                      <a:effectLst/>
                      <a:extLst/>
                    </p:spPr>
                  </p:pic>
                </p:oleObj>
              </mc:Fallback>
            </mc:AlternateContent>
          </a:graphicData>
        </a:graphic>
      </p:graphicFrame>
      <p:graphicFrame>
        <p:nvGraphicFramePr>
          <p:cNvPr id="332820" name="Object 20"/>
          <p:cNvGraphicFramePr>
            <a:graphicFrameLocks noChangeAspect="1"/>
          </p:cNvGraphicFramePr>
          <p:nvPr>
            <p:extLst>
              <p:ext uri="{D42A27DB-BD31-4B8C-83A1-F6EECF244321}">
                <p14:modId xmlns:p14="http://schemas.microsoft.com/office/powerpoint/2010/main" val="3310567964"/>
              </p:ext>
            </p:extLst>
          </p:nvPr>
        </p:nvGraphicFramePr>
        <p:xfrm>
          <a:off x="1984375" y="1330325"/>
          <a:ext cx="1333500" cy="736600"/>
        </p:xfrm>
        <a:graphic>
          <a:graphicData uri="http://schemas.openxmlformats.org/presentationml/2006/ole">
            <mc:AlternateContent xmlns:mc="http://schemas.openxmlformats.org/markup-compatibility/2006">
              <mc:Choice xmlns:v="urn:schemas-microsoft-com:vml" Requires="v">
                <p:oleObj spid="_x0000_s1473539" name="Equation" r:id="rId9" imgW="1333440" imgH="736560" progId="Equation.DSMT4">
                  <p:embed/>
                </p:oleObj>
              </mc:Choice>
              <mc:Fallback>
                <p:oleObj name="Equation" r:id="rId9" imgW="1333440" imgH="736560" progId="Equation.DSMT4">
                  <p:embed/>
                  <p:pic>
                    <p:nvPicPr>
                      <p:cNvPr id="0" name=""/>
                      <p:cNvPicPr>
                        <a:picLocks noChangeAspect="1" noChangeArrowheads="1"/>
                      </p:cNvPicPr>
                      <p:nvPr/>
                    </p:nvPicPr>
                    <p:blipFill>
                      <a:blip r:embed="rId10"/>
                      <a:srcRect/>
                      <a:stretch>
                        <a:fillRect/>
                      </a:stretch>
                    </p:blipFill>
                    <p:spPr bwMode="auto">
                      <a:xfrm>
                        <a:off x="1984375" y="1330325"/>
                        <a:ext cx="1333500" cy="7366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32821" name="Text Box 21"/>
          <p:cNvSpPr txBox="1">
            <a:spLocks noChangeArrowheads="1"/>
          </p:cNvSpPr>
          <p:nvPr/>
        </p:nvSpPr>
        <p:spPr bwMode="auto">
          <a:xfrm>
            <a:off x="165100" y="1239838"/>
            <a:ext cx="1606550" cy="54784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85000"/>
              </a:lnSpc>
              <a:spcBef>
                <a:spcPct val="20000"/>
              </a:spcBef>
              <a:buClr>
                <a:srgbClr val="00007D"/>
              </a:buClr>
              <a:buSzPct val="75000"/>
              <a:buFont typeface="Wingdings" pitchFamily="2" charset="2"/>
              <a:buNone/>
            </a:pPr>
            <a:r>
              <a:rPr lang="en-US" altLang="ru-RU" sz="1000" dirty="0" smtClean="0">
                <a:solidFill>
                  <a:srgbClr val="000000"/>
                </a:solidFill>
              </a:rPr>
              <a:t>After integrating we have </a:t>
            </a:r>
            <a:r>
              <a:rPr lang="en-US" altLang="ru-RU" sz="1000" b="1" dirty="0" smtClean="0">
                <a:solidFill>
                  <a:srgbClr val="FF0000"/>
                </a:solidFill>
              </a:rPr>
              <a:t>six</a:t>
            </a:r>
            <a:r>
              <a:rPr lang="en-US" altLang="ru-RU" sz="1000" dirty="0" smtClean="0">
                <a:solidFill>
                  <a:srgbClr val="000000"/>
                </a:solidFill>
              </a:rPr>
              <a:t> arbitrary constants</a:t>
            </a:r>
            <a:endParaRPr lang="en-US" altLang="ru-RU" sz="1000" dirty="0">
              <a:solidFill>
                <a:srgbClr val="000000"/>
              </a:solidFill>
            </a:endParaRPr>
          </a:p>
          <a:p>
            <a:pPr>
              <a:lnSpc>
                <a:spcPct val="85000"/>
              </a:lnSpc>
              <a:spcBef>
                <a:spcPct val="20000"/>
              </a:spcBef>
              <a:buClr>
                <a:srgbClr val="00007D"/>
              </a:buClr>
              <a:buSzPct val="75000"/>
              <a:buFont typeface="Wingdings" pitchFamily="2" charset="2"/>
              <a:buNone/>
            </a:pPr>
            <a:r>
              <a:rPr lang="en-US" altLang="ru-RU" sz="1200" i="1" dirty="0">
                <a:solidFill>
                  <a:srgbClr val="000000"/>
                </a:solidFill>
                <a:latin typeface="Times New Roman" pitchFamily="18" charset="0"/>
                <a:cs typeface="Times New Roman" pitchFamily="18" charset="0"/>
              </a:rPr>
              <a:t>C</a:t>
            </a:r>
            <a:r>
              <a:rPr lang="en-US" altLang="ru-RU" sz="1200" baseline="-25000" dirty="0">
                <a:solidFill>
                  <a:srgbClr val="000000"/>
                </a:solidFill>
                <a:latin typeface="Times New Roman" pitchFamily="18" charset="0"/>
                <a:cs typeface="Times New Roman" pitchFamily="18" charset="0"/>
              </a:rPr>
              <a:t>1</a:t>
            </a:r>
            <a:r>
              <a:rPr lang="en-US" altLang="ru-RU" sz="1200" dirty="0">
                <a:solidFill>
                  <a:srgbClr val="000000"/>
                </a:solidFill>
                <a:latin typeface="Times New Roman" pitchFamily="18" charset="0"/>
                <a:cs typeface="Times New Roman" pitchFamily="18" charset="0"/>
              </a:rPr>
              <a:t>, </a:t>
            </a:r>
            <a:r>
              <a:rPr lang="en-US" altLang="ru-RU" sz="1200" i="1" dirty="0">
                <a:solidFill>
                  <a:srgbClr val="000000"/>
                </a:solidFill>
                <a:latin typeface="Times New Roman" pitchFamily="18" charset="0"/>
                <a:cs typeface="Times New Roman" pitchFamily="18" charset="0"/>
              </a:rPr>
              <a:t>C</a:t>
            </a:r>
            <a:r>
              <a:rPr lang="en-US" altLang="ru-RU" sz="1200" baseline="-25000" dirty="0">
                <a:solidFill>
                  <a:srgbClr val="000000"/>
                </a:solidFill>
                <a:latin typeface="Times New Roman" pitchFamily="18" charset="0"/>
                <a:cs typeface="Times New Roman" pitchFamily="18" charset="0"/>
              </a:rPr>
              <a:t>2</a:t>
            </a:r>
            <a:r>
              <a:rPr lang="en-US" altLang="ru-RU" sz="1200"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C</a:t>
            </a:r>
            <a:r>
              <a:rPr lang="en-US" altLang="ru-RU" sz="1200" baseline="-25000" dirty="0" smtClean="0">
                <a:solidFill>
                  <a:srgbClr val="000000"/>
                </a:solidFill>
                <a:latin typeface="Times New Roman" pitchFamily="18" charset="0"/>
                <a:cs typeface="Times New Roman" pitchFamily="18" charset="0"/>
              </a:rPr>
              <a:t>6</a:t>
            </a:r>
            <a:r>
              <a:rPr lang="en-US" altLang="ru-RU" sz="1200" dirty="0" smtClean="0">
                <a:solidFill>
                  <a:srgbClr val="000000"/>
                </a:solidFill>
                <a:latin typeface="Times New Roman" pitchFamily="18" charset="0"/>
                <a:cs typeface="Times New Roman" pitchFamily="18" charset="0"/>
              </a:rPr>
              <a:t>.</a:t>
            </a:r>
            <a:endParaRPr lang="ru-RU" altLang="ru-RU" sz="1200" dirty="0">
              <a:solidFill>
                <a:srgbClr val="000000"/>
              </a:solidFill>
              <a:latin typeface="Times New Roman" pitchFamily="18" charset="0"/>
              <a:cs typeface="Times New Roman" pitchFamily="18" charset="0"/>
            </a:endParaRPr>
          </a:p>
        </p:txBody>
      </p:sp>
      <p:sp>
        <p:nvSpPr>
          <p:cNvPr id="332822" name="Text Box 22"/>
          <p:cNvSpPr txBox="1">
            <a:spLocks noChangeArrowheads="1"/>
          </p:cNvSpPr>
          <p:nvPr/>
        </p:nvSpPr>
        <p:spPr bwMode="auto">
          <a:xfrm>
            <a:off x="5008563" y="1281113"/>
            <a:ext cx="2763837" cy="3931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nSpc>
                <a:spcPct val="85000"/>
              </a:lnSpc>
              <a:spcBef>
                <a:spcPct val="20000"/>
              </a:spcBef>
              <a:buClr>
                <a:srgbClr val="00007D"/>
              </a:buClr>
              <a:buSzPct val="75000"/>
            </a:pPr>
            <a:r>
              <a:rPr lang="en-US" altLang="ru-RU" sz="1000" dirty="0" smtClean="0">
                <a:solidFill>
                  <a:srgbClr val="000000"/>
                </a:solidFill>
              </a:rPr>
              <a:t>The constants </a:t>
            </a:r>
            <a:r>
              <a:rPr lang="en-US" altLang="ru-RU" sz="1100" i="1" dirty="0">
                <a:solidFill>
                  <a:srgbClr val="000000"/>
                </a:solidFill>
                <a:latin typeface="Times New Roman" pitchFamily="18" charset="0"/>
                <a:cs typeface="Times New Roman" pitchFamily="18" charset="0"/>
              </a:rPr>
              <a:t>C</a:t>
            </a:r>
            <a:r>
              <a:rPr lang="en-US" altLang="ru-RU" sz="1100" baseline="-25000" dirty="0">
                <a:solidFill>
                  <a:srgbClr val="000000"/>
                </a:solidFill>
                <a:latin typeface="Times New Roman" pitchFamily="18" charset="0"/>
                <a:cs typeface="Times New Roman" pitchFamily="18" charset="0"/>
              </a:rPr>
              <a:t>1</a:t>
            </a:r>
            <a:r>
              <a:rPr lang="en-US" altLang="ru-RU" sz="1100" dirty="0">
                <a:solidFill>
                  <a:srgbClr val="000000"/>
                </a:solidFill>
                <a:latin typeface="Times New Roman" pitchFamily="18" charset="0"/>
                <a:cs typeface="Times New Roman" pitchFamily="18" charset="0"/>
              </a:rPr>
              <a:t>, </a:t>
            </a:r>
            <a:r>
              <a:rPr lang="en-US" altLang="ru-RU" sz="1100" i="1" dirty="0">
                <a:solidFill>
                  <a:srgbClr val="000000"/>
                </a:solidFill>
                <a:latin typeface="Times New Roman" pitchFamily="18" charset="0"/>
                <a:cs typeface="Times New Roman" pitchFamily="18" charset="0"/>
              </a:rPr>
              <a:t>C</a:t>
            </a:r>
            <a:r>
              <a:rPr lang="en-US" altLang="ru-RU" sz="1100" baseline="-25000" dirty="0">
                <a:solidFill>
                  <a:srgbClr val="000000"/>
                </a:solidFill>
                <a:latin typeface="Times New Roman" pitchFamily="18" charset="0"/>
                <a:cs typeface="Times New Roman" pitchFamily="18" charset="0"/>
              </a:rPr>
              <a:t>2</a:t>
            </a:r>
            <a:r>
              <a:rPr lang="en-US" altLang="ru-RU" sz="1100" dirty="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rPr>
              <a:t>C</a:t>
            </a:r>
            <a:r>
              <a:rPr lang="en-US" altLang="ru-RU" sz="1100" baseline="-25000" dirty="0" smtClean="0">
                <a:solidFill>
                  <a:srgbClr val="000000"/>
                </a:solidFill>
                <a:latin typeface="Times New Roman" pitchFamily="18" charset="0"/>
                <a:cs typeface="Times New Roman" pitchFamily="18" charset="0"/>
              </a:rPr>
              <a:t>6 </a:t>
            </a:r>
            <a:r>
              <a:rPr lang="uk-UA" altLang="ru-RU" sz="1100" baseline="-25000" dirty="0" smtClean="0">
                <a:solidFill>
                  <a:srgbClr val="000000"/>
                </a:solidFill>
                <a:latin typeface="Times New Roman" pitchFamily="18" charset="0"/>
                <a:cs typeface="Times New Roman" pitchFamily="18" charset="0"/>
              </a:rPr>
              <a:t> </a:t>
            </a:r>
            <a:r>
              <a:rPr lang="en-US" altLang="ru-RU" sz="1000" dirty="0" smtClean="0">
                <a:solidFill>
                  <a:srgbClr val="000000"/>
                </a:solidFill>
              </a:rPr>
              <a:t>are determined from initial conditions at</a:t>
            </a:r>
            <a:r>
              <a:rPr lang="ru-RU"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t</a:t>
            </a:r>
            <a:r>
              <a:rPr lang="en-US" altLang="ru-RU" sz="1000" dirty="0" smtClean="0">
                <a:solidFill>
                  <a:srgbClr val="000000"/>
                </a:solidFill>
              </a:rPr>
              <a:t> = 0</a:t>
            </a:r>
            <a:endParaRPr lang="ru-RU" altLang="ru-RU" sz="1000" dirty="0">
              <a:solidFill>
                <a:srgbClr val="000000"/>
              </a:solidFill>
            </a:endParaRPr>
          </a:p>
        </p:txBody>
      </p:sp>
      <p:graphicFrame>
        <p:nvGraphicFramePr>
          <p:cNvPr id="332823" name="Object 23"/>
          <p:cNvGraphicFramePr>
            <a:graphicFrameLocks noChangeAspect="1"/>
          </p:cNvGraphicFramePr>
          <p:nvPr>
            <p:extLst>
              <p:ext uri="{D42A27DB-BD31-4B8C-83A1-F6EECF244321}">
                <p14:modId xmlns:p14="http://schemas.microsoft.com/office/powerpoint/2010/main" val="3437371219"/>
              </p:ext>
            </p:extLst>
          </p:nvPr>
        </p:nvGraphicFramePr>
        <p:xfrm>
          <a:off x="5665788" y="1657350"/>
          <a:ext cx="1663700" cy="457200"/>
        </p:xfrm>
        <a:graphic>
          <a:graphicData uri="http://schemas.openxmlformats.org/presentationml/2006/ole">
            <mc:AlternateContent xmlns:mc="http://schemas.openxmlformats.org/markup-compatibility/2006">
              <mc:Choice xmlns:v="urn:schemas-microsoft-com:vml" Requires="v">
                <p:oleObj spid="_x0000_s1473540" name="Формула" r:id="rId11" imgW="1663560" imgH="457200" progId="Equation.3">
                  <p:embed/>
                </p:oleObj>
              </mc:Choice>
              <mc:Fallback>
                <p:oleObj name="Формула" r:id="rId11" imgW="166356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665788" y="1657350"/>
                        <a:ext cx="1663700" cy="4572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graphicFrame>
        <p:nvGraphicFramePr>
          <p:cNvPr id="332824" name="Object 24"/>
          <p:cNvGraphicFramePr>
            <a:graphicFrameLocks noChangeAspect="1"/>
          </p:cNvGraphicFramePr>
          <p:nvPr>
            <p:extLst>
              <p:ext uri="{D42A27DB-BD31-4B8C-83A1-F6EECF244321}">
                <p14:modId xmlns:p14="http://schemas.microsoft.com/office/powerpoint/2010/main" val="1965614045"/>
              </p:ext>
            </p:extLst>
          </p:nvPr>
        </p:nvGraphicFramePr>
        <p:xfrm>
          <a:off x="3452813" y="1328738"/>
          <a:ext cx="1498600" cy="736600"/>
        </p:xfrm>
        <a:graphic>
          <a:graphicData uri="http://schemas.openxmlformats.org/presentationml/2006/ole">
            <mc:AlternateContent xmlns:mc="http://schemas.openxmlformats.org/markup-compatibility/2006">
              <mc:Choice xmlns:v="urn:schemas-microsoft-com:vml" Requires="v">
                <p:oleObj spid="_x0000_s1473541" name="Equation" r:id="rId13" imgW="1498320" imgH="736560" progId="Equation.DSMT4">
                  <p:embed/>
                </p:oleObj>
              </mc:Choice>
              <mc:Fallback>
                <p:oleObj name="Equation" r:id="rId13" imgW="1498320" imgH="736560" progId="Equation.DSMT4">
                  <p:embed/>
                  <p:pic>
                    <p:nvPicPr>
                      <p:cNvPr id="0" name=""/>
                      <p:cNvPicPr>
                        <a:picLocks noChangeAspect="1" noChangeArrowheads="1"/>
                      </p:cNvPicPr>
                      <p:nvPr/>
                    </p:nvPicPr>
                    <p:blipFill>
                      <a:blip r:embed="rId14"/>
                      <a:srcRect/>
                      <a:stretch>
                        <a:fillRect/>
                      </a:stretch>
                    </p:blipFill>
                    <p:spPr bwMode="auto">
                      <a:xfrm>
                        <a:off x="3452813" y="1328738"/>
                        <a:ext cx="1498600" cy="736600"/>
                      </a:xfrm>
                      <a:prstGeom prst="rect">
                        <a:avLst/>
                      </a:prstGeom>
                      <a:pattFill prst="pct50">
                        <a:fgClr>
                          <a:srgbClr val="FFFF99"/>
                        </a:fgClr>
                        <a:bgClr>
                          <a:schemeClr val="bg1"/>
                        </a:bgClr>
                      </a:pattFill>
                      <a:ln w="9525">
                        <a:solidFill>
                          <a:schemeClr val="bg2"/>
                        </a:solidFill>
                        <a:miter lim="800000"/>
                        <a:headEnd/>
                        <a:tailEnd/>
                      </a:ln>
                      <a:effectLst/>
                      <a:extLst/>
                    </p:spPr>
                  </p:pic>
                </p:oleObj>
              </mc:Fallback>
            </mc:AlternateContent>
          </a:graphicData>
        </a:graphic>
      </p:graphicFrame>
      <p:sp>
        <p:nvSpPr>
          <p:cNvPr id="332825" name="Text Box 25"/>
          <p:cNvSpPr txBox="1">
            <a:spLocks noChangeArrowheads="1"/>
          </p:cNvSpPr>
          <p:nvPr/>
        </p:nvSpPr>
        <p:spPr bwMode="auto">
          <a:xfrm>
            <a:off x="171449" y="3254315"/>
            <a:ext cx="8859838" cy="44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Example</a:t>
            </a:r>
            <a:r>
              <a:rPr lang="ru-RU" altLang="ru-RU" sz="1000" b="1" dirty="0" smtClean="0">
                <a:solidFill>
                  <a:srgbClr val="000000"/>
                </a:solidFill>
              </a:rPr>
              <a:t> </a:t>
            </a:r>
            <a:r>
              <a:rPr lang="ru-RU" altLang="ru-RU" sz="1000" b="1" i="1" dirty="0" smtClean="0">
                <a:solidFill>
                  <a:srgbClr val="000000"/>
                </a:solidFill>
              </a:rPr>
              <a:t>1</a:t>
            </a:r>
            <a:r>
              <a:rPr lang="en-US" altLang="ru-RU" sz="1000" b="1" i="1" dirty="0" smtClean="0">
                <a:solidFill>
                  <a:srgbClr val="000000"/>
                </a:solidFill>
              </a:rPr>
              <a:t>. </a:t>
            </a:r>
            <a:r>
              <a:rPr lang="en-US" altLang="ru-RU" sz="1000" b="1" i="1" dirty="0" smtClean="0">
                <a:solidFill>
                  <a:srgbClr val="FF0000"/>
                </a:solidFill>
              </a:rPr>
              <a:t>(Force is constant).</a:t>
            </a:r>
            <a:r>
              <a:rPr lang="ru-RU" altLang="ru-RU" sz="1000" i="1" dirty="0" smtClean="0">
                <a:solidFill>
                  <a:srgbClr val="FF0000"/>
                </a:solidFill>
              </a:rPr>
              <a:t> </a:t>
            </a:r>
            <a:r>
              <a:rPr lang="en-US" altLang="ru-RU" sz="1000" dirty="0" smtClean="0">
                <a:solidFill>
                  <a:srgbClr val="CACAFF">
                    <a:lumMod val="25000"/>
                  </a:srgbClr>
                </a:solidFill>
              </a:rPr>
              <a:t>A free particle of the mass </a:t>
            </a:r>
            <a:r>
              <a:rPr lang="en-US" altLang="ru-RU" sz="1000" i="1" dirty="0" smtClean="0">
                <a:solidFill>
                  <a:srgbClr val="CACAFF">
                    <a:lumMod val="25000"/>
                  </a:srgbClr>
                </a:solidFill>
              </a:rPr>
              <a:t>m </a:t>
            </a:r>
            <a:r>
              <a:rPr lang="en-US" altLang="ru-RU" sz="1000" dirty="0" smtClean="0">
                <a:solidFill>
                  <a:srgbClr val="CACAFF">
                    <a:lumMod val="25000"/>
                  </a:srgbClr>
                </a:solidFill>
              </a:rPr>
              <a:t>moves under the action of a force</a:t>
            </a:r>
            <a:r>
              <a:rPr lang="ru-RU" altLang="ru-RU" sz="1000" dirty="0" smtClean="0">
                <a:solidFill>
                  <a:srgbClr val="CACAFF">
                    <a:lumMod val="25000"/>
                  </a:srgbClr>
                </a:solidFill>
              </a:rPr>
              <a:t> </a:t>
            </a:r>
            <a:r>
              <a:rPr lang="en-US" altLang="ru-RU" sz="1100" b="1" i="1" dirty="0">
                <a:solidFill>
                  <a:srgbClr val="CACAFF">
                    <a:lumMod val="25000"/>
                  </a:srgbClr>
                </a:solidFill>
                <a:latin typeface="Times New Roman" pitchFamily="18" charset="0"/>
                <a:cs typeface="Times New Roman" pitchFamily="18" charset="0"/>
              </a:rPr>
              <a:t>F</a:t>
            </a:r>
            <a:r>
              <a:rPr lang="ru-RU" altLang="ru-RU" sz="1000" dirty="0">
                <a:solidFill>
                  <a:srgbClr val="CACAFF">
                    <a:lumMod val="25000"/>
                  </a:srgbClr>
                </a:solidFill>
              </a:rPr>
              <a:t>, </a:t>
            </a:r>
            <a:r>
              <a:rPr lang="en-US" altLang="ru-RU" sz="1000" dirty="0" smtClean="0">
                <a:solidFill>
                  <a:srgbClr val="CACAFF">
                    <a:lumMod val="25000"/>
                  </a:srgbClr>
                </a:solidFill>
              </a:rPr>
              <a:t>constant  in magnitude and direction</a:t>
            </a:r>
            <a:r>
              <a:rPr lang="ru-RU" altLang="ru-RU" sz="1000" b="1" dirty="0" smtClean="0">
                <a:solidFill>
                  <a:srgbClr val="CACAFF">
                    <a:lumMod val="25000"/>
                  </a:srgbClr>
                </a:solidFill>
              </a:rPr>
              <a:t>. </a:t>
            </a:r>
            <a:r>
              <a:rPr lang="en-US" altLang="ru-RU" sz="1000" b="1" dirty="0" smtClean="0">
                <a:solidFill>
                  <a:srgbClr val="CACAFF">
                    <a:lumMod val="25000"/>
                  </a:srgbClr>
                </a:solidFill>
              </a:rPr>
              <a:t> </a:t>
            </a:r>
            <a:r>
              <a:rPr lang="en-US" sz="1000" dirty="0" smtClean="0">
                <a:solidFill>
                  <a:srgbClr val="CACAFF">
                    <a:lumMod val="25000"/>
                  </a:srgbClr>
                </a:solidFill>
              </a:rPr>
              <a:t>At </a:t>
            </a:r>
            <a:r>
              <a:rPr lang="en-US" sz="1000" dirty="0">
                <a:solidFill>
                  <a:srgbClr val="CACAFF">
                    <a:lumMod val="25000"/>
                  </a:srgbClr>
                </a:solidFill>
              </a:rPr>
              <a:t>the initial time </a:t>
            </a:r>
            <a:r>
              <a:rPr lang="en-US" sz="1000" dirty="0" smtClean="0">
                <a:solidFill>
                  <a:srgbClr val="CACAFF">
                    <a:lumMod val="25000"/>
                  </a:srgbClr>
                </a:solidFill>
              </a:rPr>
              <a:t>the point had a speed </a:t>
            </a:r>
            <a:r>
              <a:rPr lang="en-US" altLang="ru-RU" sz="1200" i="1" dirty="0">
                <a:solidFill>
                  <a:srgbClr val="CACAFF">
                    <a:lumMod val="25000"/>
                  </a:srgbClr>
                </a:solidFill>
                <a:latin typeface="Times New Roman" pitchFamily="18" charset="0"/>
                <a:cs typeface="Times New Roman" pitchFamily="18" charset="0"/>
              </a:rPr>
              <a:t>v</a:t>
            </a:r>
            <a:r>
              <a:rPr lang="en-US" altLang="ru-RU" sz="1200" baseline="-25000" dirty="0">
                <a:solidFill>
                  <a:srgbClr val="CACAFF">
                    <a:lumMod val="25000"/>
                  </a:srgbClr>
                </a:solidFill>
                <a:latin typeface="Times New Roman" pitchFamily="18" charset="0"/>
                <a:cs typeface="Times New Roman" pitchFamily="18" charset="0"/>
              </a:rPr>
              <a:t>0</a:t>
            </a:r>
            <a:r>
              <a:rPr lang="en-US" altLang="ru-RU" sz="1000" dirty="0">
                <a:solidFill>
                  <a:srgbClr val="CACAFF">
                    <a:lumMod val="25000"/>
                  </a:srgbClr>
                </a:solidFill>
              </a:rPr>
              <a:t> </a:t>
            </a:r>
            <a:r>
              <a:rPr lang="en-US" altLang="ru-RU" sz="1000" dirty="0" smtClean="0">
                <a:solidFill>
                  <a:srgbClr val="CACAFF">
                    <a:lumMod val="25000"/>
                  </a:srgbClr>
                </a:solidFill>
              </a:rPr>
              <a:t>which</a:t>
            </a:r>
            <a:r>
              <a:rPr lang="en-US" sz="1000" dirty="0" smtClean="0">
                <a:solidFill>
                  <a:srgbClr val="CACAFF">
                    <a:lumMod val="25000"/>
                  </a:srgbClr>
                </a:solidFill>
              </a:rPr>
              <a:t> coincides </a:t>
            </a:r>
            <a:r>
              <a:rPr lang="en-US" sz="1000" dirty="0">
                <a:solidFill>
                  <a:srgbClr val="CACAFF">
                    <a:lumMod val="25000"/>
                  </a:srgbClr>
                </a:solidFill>
              </a:rPr>
              <a:t>with the direction </a:t>
            </a:r>
            <a:r>
              <a:rPr lang="en-US" sz="1000" dirty="0" smtClean="0">
                <a:solidFill>
                  <a:srgbClr val="CACAFF">
                    <a:lumMod val="25000"/>
                  </a:srgbClr>
                </a:solidFill>
              </a:rPr>
              <a:t>of a force</a:t>
            </a:r>
            <a:r>
              <a:rPr lang="en-US" sz="1000" dirty="0">
                <a:solidFill>
                  <a:srgbClr val="CACAFF">
                    <a:lumMod val="25000"/>
                  </a:srgbClr>
                </a:solidFill>
              </a:rPr>
              <a:t>. </a:t>
            </a:r>
            <a:r>
              <a:rPr lang="en-US" sz="1000" dirty="0" smtClean="0">
                <a:solidFill>
                  <a:srgbClr val="CACAFF">
                    <a:lumMod val="25000"/>
                  </a:srgbClr>
                </a:solidFill>
              </a:rPr>
              <a:t>Determine the law of motion</a:t>
            </a:r>
            <a:r>
              <a:rPr lang="ru-RU" altLang="ru-RU" sz="1000" dirty="0" smtClean="0">
                <a:solidFill>
                  <a:srgbClr val="CACAFF">
                    <a:lumMod val="25000"/>
                  </a:srgbClr>
                </a:solidFill>
              </a:rPr>
              <a:t>.</a:t>
            </a:r>
            <a:r>
              <a:rPr lang="en-US" altLang="ru-RU" sz="1000" i="1" dirty="0" smtClean="0">
                <a:solidFill>
                  <a:srgbClr val="CACAFF">
                    <a:lumMod val="25000"/>
                  </a:srgbClr>
                </a:solidFill>
              </a:rPr>
              <a:t> </a:t>
            </a:r>
            <a:endParaRPr lang="ru-RU" altLang="ru-RU" sz="1000" dirty="0">
              <a:solidFill>
                <a:srgbClr val="CACAFF">
                  <a:lumMod val="25000"/>
                </a:srgbClr>
              </a:solidFill>
            </a:endParaRPr>
          </a:p>
        </p:txBody>
      </p:sp>
      <p:sp>
        <p:nvSpPr>
          <p:cNvPr id="332826" name="Text Box 26"/>
          <p:cNvSpPr txBox="1">
            <a:spLocks noChangeArrowheads="1"/>
          </p:cNvSpPr>
          <p:nvPr/>
        </p:nvSpPr>
        <p:spPr bwMode="auto">
          <a:xfrm>
            <a:off x="1738313" y="3654425"/>
            <a:ext cx="240963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1</a:t>
            </a:r>
            <a:r>
              <a:rPr lang="en-US" altLang="ru-RU" sz="1000" dirty="0">
                <a:solidFill>
                  <a:srgbClr val="000000"/>
                </a:solidFill>
              </a:rPr>
              <a:t>. </a:t>
            </a:r>
            <a:r>
              <a:rPr lang="en-US" altLang="ru-RU" sz="1000" dirty="0" smtClean="0">
                <a:solidFill>
                  <a:srgbClr val="000000"/>
                </a:solidFill>
              </a:rPr>
              <a:t>Write the basic equation of dynamics</a:t>
            </a:r>
            <a:endParaRPr lang="ru-RU" altLang="ru-RU" sz="1000" dirty="0">
              <a:solidFill>
                <a:srgbClr val="000000"/>
              </a:solidFill>
            </a:endParaRPr>
          </a:p>
        </p:txBody>
      </p:sp>
      <p:graphicFrame>
        <p:nvGraphicFramePr>
          <p:cNvPr id="332827" name="Object 27"/>
          <p:cNvGraphicFramePr>
            <a:graphicFrameLocks noChangeAspect="1"/>
          </p:cNvGraphicFramePr>
          <p:nvPr>
            <p:extLst>
              <p:ext uri="{D42A27DB-BD31-4B8C-83A1-F6EECF244321}">
                <p14:modId xmlns:p14="http://schemas.microsoft.com/office/powerpoint/2010/main" val="78903269"/>
              </p:ext>
            </p:extLst>
          </p:nvPr>
        </p:nvGraphicFramePr>
        <p:xfrm>
          <a:off x="4365941" y="3654425"/>
          <a:ext cx="1498600" cy="254000"/>
        </p:xfrm>
        <a:graphic>
          <a:graphicData uri="http://schemas.openxmlformats.org/presentationml/2006/ole">
            <mc:AlternateContent xmlns:mc="http://schemas.openxmlformats.org/markup-compatibility/2006">
              <mc:Choice xmlns:v="urn:schemas-microsoft-com:vml" Requires="v">
                <p:oleObj spid="_x0000_s1473542" name="Формула" r:id="rId15" imgW="1498320" imgH="253800" progId="Equation.3">
                  <p:embed/>
                </p:oleObj>
              </mc:Choice>
              <mc:Fallback>
                <p:oleObj name="Формула" r:id="rId15" imgW="1498320" imgH="2538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4365941" y="3654425"/>
                        <a:ext cx="14986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28" name="Text Box 28"/>
          <p:cNvSpPr txBox="1">
            <a:spLocks noChangeArrowheads="1"/>
          </p:cNvSpPr>
          <p:nvPr/>
        </p:nvSpPr>
        <p:spPr bwMode="auto">
          <a:xfrm>
            <a:off x="1736725" y="4310063"/>
            <a:ext cx="155844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3. </a:t>
            </a:r>
            <a:r>
              <a:rPr lang="en-US" altLang="ru-RU" sz="1000" dirty="0" smtClean="0">
                <a:solidFill>
                  <a:srgbClr val="000000"/>
                </a:solidFill>
              </a:rPr>
              <a:t>Deflate the  derivative</a:t>
            </a:r>
            <a:endParaRPr lang="ru-RU" altLang="ru-RU" sz="1000" dirty="0">
              <a:solidFill>
                <a:srgbClr val="000000"/>
              </a:solidFill>
            </a:endParaRPr>
          </a:p>
        </p:txBody>
      </p:sp>
      <p:sp>
        <p:nvSpPr>
          <p:cNvPr id="332829" name="Text Box 29"/>
          <p:cNvSpPr txBox="1">
            <a:spLocks noChangeArrowheads="1"/>
          </p:cNvSpPr>
          <p:nvPr/>
        </p:nvSpPr>
        <p:spPr bwMode="auto">
          <a:xfrm>
            <a:off x="1751013" y="3881438"/>
            <a:ext cx="563006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2</a:t>
            </a:r>
            <a:r>
              <a:rPr lang="en-US" altLang="ru-RU" sz="1000" dirty="0">
                <a:solidFill>
                  <a:srgbClr val="000000"/>
                </a:solidFill>
              </a:rPr>
              <a:t>. </a:t>
            </a:r>
            <a:r>
              <a:rPr lang="en-US" altLang="ru-RU" sz="1000" dirty="0" smtClean="0">
                <a:solidFill>
                  <a:srgbClr val="000000"/>
                </a:solidFill>
              </a:rPr>
              <a:t>Choose the frame of reference by directing the </a:t>
            </a:r>
            <a:r>
              <a:rPr lang="en-US" altLang="ru-RU" sz="1000" i="1" dirty="0" smtClean="0">
                <a:solidFill>
                  <a:srgbClr val="000000"/>
                </a:solidFill>
              </a:rPr>
              <a:t>x</a:t>
            </a:r>
            <a:r>
              <a:rPr lang="en-US" altLang="ru-RU" sz="1000" dirty="0" smtClean="0">
                <a:solidFill>
                  <a:srgbClr val="000000"/>
                </a:solidFill>
              </a:rPr>
              <a:t>-axis along the direction of a force and project</a:t>
            </a:r>
            <a:endParaRPr lang="ru-RU" altLang="ru-RU" sz="1000" dirty="0">
              <a:solidFill>
                <a:srgbClr val="000000"/>
              </a:solidFill>
            </a:endParaRPr>
          </a:p>
          <a:p>
            <a:r>
              <a:rPr lang="ru-RU" altLang="ru-RU" sz="1000" dirty="0">
                <a:solidFill>
                  <a:srgbClr val="000000"/>
                </a:solidFill>
              </a:rPr>
              <a:t> </a:t>
            </a:r>
            <a:r>
              <a:rPr lang="en-US" altLang="ru-RU" sz="1000" dirty="0" smtClean="0">
                <a:solidFill>
                  <a:srgbClr val="000000"/>
                </a:solidFill>
              </a:rPr>
              <a:t>the equation on this axis</a:t>
            </a:r>
            <a:r>
              <a:rPr lang="ru-RU" altLang="ru-RU" sz="1000" dirty="0">
                <a:solidFill>
                  <a:srgbClr val="000000"/>
                </a:solidFill>
              </a:rPr>
              <a:t>		               </a:t>
            </a:r>
            <a:r>
              <a:rPr lang="en-US" altLang="ru-RU" sz="1000" dirty="0" smtClean="0">
                <a:solidFill>
                  <a:srgbClr val="000000"/>
                </a:solidFill>
              </a:rPr>
              <a:t>or</a:t>
            </a:r>
            <a:r>
              <a:rPr lang="ru-RU" altLang="ru-RU" sz="1000" dirty="0" smtClean="0">
                <a:solidFill>
                  <a:srgbClr val="000000"/>
                </a:solidFill>
              </a:rPr>
              <a:t> </a:t>
            </a:r>
            <a:endParaRPr lang="ru-RU" altLang="ru-RU" sz="1000" dirty="0">
              <a:solidFill>
                <a:srgbClr val="000000"/>
              </a:solidFill>
            </a:endParaRPr>
          </a:p>
        </p:txBody>
      </p:sp>
      <p:graphicFrame>
        <p:nvGraphicFramePr>
          <p:cNvPr id="332830" name="Object 30"/>
          <p:cNvGraphicFramePr>
            <a:graphicFrameLocks noChangeAspect="1"/>
          </p:cNvGraphicFramePr>
          <p:nvPr>
            <p:extLst>
              <p:ext uri="{D42A27DB-BD31-4B8C-83A1-F6EECF244321}">
                <p14:modId xmlns:p14="http://schemas.microsoft.com/office/powerpoint/2010/main" val="2643926046"/>
              </p:ext>
            </p:extLst>
          </p:nvPr>
        </p:nvGraphicFramePr>
        <p:xfrm>
          <a:off x="3494287" y="4079875"/>
          <a:ext cx="1295400" cy="228600"/>
        </p:xfrm>
        <a:graphic>
          <a:graphicData uri="http://schemas.openxmlformats.org/presentationml/2006/ole">
            <mc:AlternateContent xmlns:mc="http://schemas.openxmlformats.org/markup-compatibility/2006">
              <mc:Choice xmlns:v="urn:schemas-microsoft-com:vml" Requires="v">
                <p:oleObj spid="_x0000_s1473543" name="Формула" r:id="rId17" imgW="1295280" imgH="228600" progId="Equation.3">
                  <p:embed/>
                </p:oleObj>
              </mc:Choice>
              <mc:Fallback>
                <p:oleObj name="Формула" r:id="rId17" imgW="129528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494287" y="4079875"/>
                        <a:ext cx="12954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2831" name="Group 31"/>
          <p:cNvGrpSpPr>
            <a:grpSpLocks/>
          </p:cNvGrpSpPr>
          <p:nvPr/>
        </p:nvGrpSpPr>
        <p:grpSpPr bwMode="auto">
          <a:xfrm>
            <a:off x="547688" y="4086225"/>
            <a:ext cx="196850" cy="461963"/>
            <a:chOff x="548" y="1086"/>
            <a:chExt cx="124" cy="291"/>
          </a:xfrm>
        </p:grpSpPr>
        <p:sp>
          <p:nvSpPr>
            <p:cNvPr id="332832" name="Oval 32"/>
            <p:cNvSpPr>
              <a:spLocks noChangeArrowheads="1"/>
            </p:cNvSpPr>
            <p:nvPr/>
          </p:nvSpPr>
          <p:spPr bwMode="auto">
            <a:xfrm>
              <a:off x="606" y="1086"/>
              <a:ext cx="66" cy="6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32833" name="AutoShape 33"/>
            <p:cNvSpPr>
              <a:spLocks noChangeArrowheads="1"/>
            </p:cNvSpPr>
            <p:nvPr/>
          </p:nvSpPr>
          <p:spPr bwMode="auto">
            <a:xfrm rot="6565768" flipV="1">
              <a:off x="475" y="1216"/>
              <a:ext cx="234" cy="87"/>
            </a:xfrm>
            <a:prstGeom prst="rightArrow">
              <a:avLst>
                <a:gd name="adj1" fmla="val 50000"/>
                <a:gd name="adj2" fmla="val 6724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pSp>
      <p:grpSp>
        <p:nvGrpSpPr>
          <p:cNvPr id="332834" name="Group 34"/>
          <p:cNvGrpSpPr>
            <a:grpSpLocks/>
          </p:cNvGrpSpPr>
          <p:nvPr/>
        </p:nvGrpSpPr>
        <p:grpSpPr bwMode="auto">
          <a:xfrm>
            <a:off x="401638" y="3711575"/>
            <a:ext cx="836612" cy="1241425"/>
            <a:chOff x="456" y="850"/>
            <a:chExt cx="527" cy="782"/>
          </a:xfrm>
        </p:grpSpPr>
        <p:sp>
          <p:nvSpPr>
            <p:cNvPr id="332835" name="Line 35"/>
            <p:cNvSpPr>
              <a:spLocks noChangeShapeType="1"/>
            </p:cNvSpPr>
            <p:nvPr/>
          </p:nvSpPr>
          <p:spPr bwMode="auto">
            <a:xfrm flipH="1">
              <a:off x="456" y="978"/>
              <a:ext cx="234" cy="654"/>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2836" name="Line 36"/>
            <p:cNvSpPr>
              <a:spLocks noChangeShapeType="1"/>
            </p:cNvSpPr>
            <p:nvPr/>
          </p:nvSpPr>
          <p:spPr bwMode="auto">
            <a:xfrm flipV="1">
              <a:off x="689" y="917"/>
              <a:ext cx="294" cy="6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2837" name="Line 37"/>
            <p:cNvSpPr>
              <a:spLocks noChangeShapeType="1"/>
            </p:cNvSpPr>
            <p:nvPr/>
          </p:nvSpPr>
          <p:spPr bwMode="auto">
            <a:xfrm flipH="1" flipV="1">
              <a:off x="592" y="850"/>
              <a:ext cx="96" cy="138"/>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sp>
        <p:nvSpPr>
          <p:cNvPr id="332838" name="Text Box 38"/>
          <p:cNvSpPr txBox="1">
            <a:spLocks noChangeArrowheads="1"/>
          </p:cNvSpPr>
          <p:nvPr/>
        </p:nvSpPr>
        <p:spPr bwMode="auto">
          <a:xfrm>
            <a:off x="128588" y="4745038"/>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2839" name="Text Box 39"/>
          <p:cNvSpPr txBox="1">
            <a:spLocks noChangeArrowheads="1"/>
          </p:cNvSpPr>
          <p:nvPr/>
        </p:nvSpPr>
        <p:spPr bwMode="auto">
          <a:xfrm>
            <a:off x="1165225" y="3829050"/>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2840" name="Text Box 40"/>
          <p:cNvSpPr txBox="1">
            <a:spLocks noChangeArrowheads="1"/>
          </p:cNvSpPr>
          <p:nvPr/>
        </p:nvSpPr>
        <p:spPr bwMode="auto">
          <a:xfrm>
            <a:off x="344488" y="3617912"/>
            <a:ext cx="23916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graphicFrame>
        <p:nvGraphicFramePr>
          <p:cNvPr id="332841" name="Object 41"/>
          <p:cNvGraphicFramePr>
            <a:graphicFrameLocks noChangeAspect="1"/>
          </p:cNvGraphicFramePr>
          <p:nvPr/>
        </p:nvGraphicFramePr>
        <p:xfrm>
          <a:off x="414338" y="4162425"/>
          <a:ext cx="165100" cy="190500"/>
        </p:xfrm>
        <a:graphic>
          <a:graphicData uri="http://schemas.openxmlformats.org/presentationml/2006/ole">
            <mc:AlternateContent xmlns:mc="http://schemas.openxmlformats.org/markup-compatibility/2006">
              <mc:Choice xmlns:v="urn:schemas-microsoft-com:vml" Requires="v">
                <p:oleObj spid="_x0000_s1473544" name="Формула" r:id="rId19" imgW="164880" imgH="190440" progId="Equation.3">
                  <p:embed/>
                </p:oleObj>
              </mc:Choice>
              <mc:Fallback>
                <p:oleObj name="Формула" r:id="rId19" imgW="164880" imgH="1904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414338" y="416242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842" name="Object 42"/>
          <p:cNvGraphicFramePr>
            <a:graphicFrameLocks noChangeAspect="1"/>
          </p:cNvGraphicFramePr>
          <p:nvPr>
            <p:extLst>
              <p:ext uri="{D42A27DB-BD31-4B8C-83A1-F6EECF244321}">
                <p14:modId xmlns:p14="http://schemas.microsoft.com/office/powerpoint/2010/main" val="716496858"/>
              </p:ext>
            </p:extLst>
          </p:nvPr>
        </p:nvGraphicFramePr>
        <p:xfrm>
          <a:off x="5399782" y="4086958"/>
          <a:ext cx="533400" cy="177800"/>
        </p:xfrm>
        <a:graphic>
          <a:graphicData uri="http://schemas.openxmlformats.org/presentationml/2006/ole">
            <mc:AlternateContent xmlns:mc="http://schemas.openxmlformats.org/markup-compatibility/2006">
              <mc:Choice xmlns:v="urn:schemas-microsoft-com:vml" Requires="v">
                <p:oleObj spid="_x0000_s1473545" name="Формула" r:id="rId21" imgW="533160" imgH="177480" progId="Equation.3">
                  <p:embed/>
                </p:oleObj>
              </mc:Choice>
              <mc:Fallback>
                <p:oleObj name="Формула" r:id="rId21" imgW="533160" imgH="17748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99782" y="4086958"/>
                        <a:ext cx="5334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843" name="Object 43"/>
          <p:cNvGraphicFramePr>
            <a:graphicFrameLocks noChangeAspect="1"/>
          </p:cNvGraphicFramePr>
          <p:nvPr>
            <p:extLst>
              <p:ext uri="{D42A27DB-BD31-4B8C-83A1-F6EECF244321}">
                <p14:modId xmlns:p14="http://schemas.microsoft.com/office/powerpoint/2010/main" val="1568926794"/>
              </p:ext>
            </p:extLst>
          </p:nvPr>
        </p:nvGraphicFramePr>
        <p:xfrm>
          <a:off x="3385135" y="4308475"/>
          <a:ext cx="723900" cy="406400"/>
        </p:xfrm>
        <a:graphic>
          <a:graphicData uri="http://schemas.openxmlformats.org/presentationml/2006/ole">
            <mc:AlternateContent xmlns:mc="http://schemas.openxmlformats.org/markup-compatibility/2006">
              <mc:Choice xmlns:v="urn:schemas-microsoft-com:vml" Requires="v">
                <p:oleObj spid="_x0000_s1473546" name="Формула" r:id="rId23" imgW="723600" imgH="406080" progId="Equation.3">
                  <p:embed/>
                </p:oleObj>
              </mc:Choice>
              <mc:Fallback>
                <p:oleObj name="Формула" r:id="rId23" imgW="723600" imgH="40608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3385135" y="4308475"/>
                        <a:ext cx="7239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44" name="Text Box 44"/>
          <p:cNvSpPr txBox="1">
            <a:spLocks noChangeArrowheads="1"/>
          </p:cNvSpPr>
          <p:nvPr/>
        </p:nvSpPr>
        <p:spPr bwMode="auto">
          <a:xfrm>
            <a:off x="4954588" y="4308475"/>
            <a:ext cx="14237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 </a:t>
            </a:r>
            <a:r>
              <a:rPr lang="en-US" altLang="ru-RU" sz="1000" dirty="0" smtClean="0">
                <a:solidFill>
                  <a:srgbClr val="000000"/>
                </a:solidFill>
              </a:rPr>
              <a:t>Separate variables</a:t>
            </a:r>
            <a:endParaRPr lang="ru-RU" altLang="ru-RU" sz="1000" dirty="0">
              <a:solidFill>
                <a:srgbClr val="000000"/>
              </a:solidFill>
            </a:endParaRPr>
          </a:p>
        </p:txBody>
      </p:sp>
      <p:graphicFrame>
        <p:nvGraphicFramePr>
          <p:cNvPr id="332845" name="Object 45"/>
          <p:cNvGraphicFramePr>
            <a:graphicFrameLocks noChangeAspect="1"/>
          </p:cNvGraphicFramePr>
          <p:nvPr/>
        </p:nvGraphicFramePr>
        <p:xfrm>
          <a:off x="6783388" y="4235450"/>
          <a:ext cx="749300" cy="393700"/>
        </p:xfrm>
        <a:graphic>
          <a:graphicData uri="http://schemas.openxmlformats.org/presentationml/2006/ole">
            <mc:AlternateContent xmlns:mc="http://schemas.openxmlformats.org/markup-compatibility/2006">
              <mc:Choice xmlns:v="urn:schemas-microsoft-com:vml" Requires="v">
                <p:oleObj spid="_x0000_s1473547" name="Формула" r:id="rId25" imgW="749160" imgH="393480" progId="Equation.3">
                  <p:embed/>
                </p:oleObj>
              </mc:Choice>
              <mc:Fallback>
                <p:oleObj name="Формула" r:id="rId25" imgW="749160" imgH="39348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6783388" y="4235450"/>
                        <a:ext cx="7493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46" name="Text Box 46"/>
          <p:cNvSpPr txBox="1">
            <a:spLocks noChangeArrowheads="1"/>
          </p:cNvSpPr>
          <p:nvPr/>
        </p:nvSpPr>
        <p:spPr bwMode="auto">
          <a:xfrm>
            <a:off x="1733550" y="4706938"/>
            <a:ext cx="264687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5. </a:t>
            </a:r>
            <a:r>
              <a:rPr lang="en-US" altLang="ru-RU" sz="1000" dirty="0" smtClean="0">
                <a:solidFill>
                  <a:srgbClr val="000000"/>
                </a:solidFill>
              </a:rPr>
              <a:t>Define integrals in both parts of equation</a:t>
            </a:r>
            <a:endParaRPr lang="ru-RU" altLang="ru-RU" sz="1000" dirty="0">
              <a:solidFill>
                <a:srgbClr val="000000"/>
              </a:solidFill>
            </a:endParaRPr>
          </a:p>
        </p:txBody>
      </p:sp>
      <p:graphicFrame>
        <p:nvGraphicFramePr>
          <p:cNvPr id="332847" name="Object 47"/>
          <p:cNvGraphicFramePr>
            <a:graphicFrameLocks noChangeAspect="1"/>
          </p:cNvGraphicFramePr>
          <p:nvPr/>
        </p:nvGraphicFramePr>
        <p:xfrm>
          <a:off x="5178425" y="4652963"/>
          <a:ext cx="889000" cy="393700"/>
        </p:xfrm>
        <a:graphic>
          <a:graphicData uri="http://schemas.openxmlformats.org/presentationml/2006/ole">
            <mc:AlternateContent xmlns:mc="http://schemas.openxmlformats.org/markup-compatibility/2006">
              <mc:Choice xmlns:v="urn:schemas-microsoft-com:vml" Requires="v">
                <p:oleObj spid="_x0000_s1473548" name="Формула" r:id="rId27" imgW="888840" imgH="393480" progId="Equation.3">
                  <p:embed/>
                </p:oleObj>
              </mc:Choice>
              <mc:Fallback>
                <p:oleObj name="Формула" r:id="rId27" imgW="888840" imgH="3934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178425" y="4652963"/>
                        <a:ext cx="8890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48" name="AutoShape 48"/>
          <p:cNvSpPr>
            <a:spLocks noChangeArrowheads="1"/>
          </p:cNvSpPr>
          <p:nvPr/>
        </p:nvSpPr>
        <p:spPr bwMode="auto">
          <a:xfrm>
            <a:off x="6192838" y="4762500"/>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2849" name="Object 49"/>
          <p:cNvGraphicFramePr>
            <a:graphicFrameLocks noChangeAspect="1"/>
          </p:cNvGraphicFramePr>
          <p:nvPr/>
        </p:nvGraphicFramePr>
        <p:xfrm>
          <a:off x="6815138" y="4651375"/>
          <a:ext cx="889000" cy="393700"/>
        </p:xfrm>
        <a:graphic>
          <a:graphicData uri="http://schemas.openxmlformats.org/presentationml/2006/ole">
            <mc:AlternateContent xmlns:mc="http://schemas.openxmlformats.org/markup-compatibility/2006">
              <mc:Choice xmlns:v="urn:schemas-microsoft-com:vml" Requires="v">
                <p:oleObj spid="_x0000_s1473549" name="Формула" r:id="rId29" imgW="888840" imgH="393480" progId="Equation.3">
                  <p:embed/>
                </p:oleObj>
              </mc:Choice>
              <mc:Fallback>
                <p:oleObj name="Формула" r:id="rId29" imgW="888840" imgH="39348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6815138" y="4651375"/>
                        <a:ext cx="8890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50" name="Text Box 50"/>
          <p:cNvSpPr txBox="1">
            <a:spLocks noChangeArrowheads="1"/>
          </p:cNvSpPr>
          <p:nvPr/>
        </p:nvSpPr>
        <p:spPr bwMode="auto">
          <a:xfrm>
            <a:off x="41275" y="4933950"/>
            <a:ext cx="291938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6. </a:t>
            </a:r>
            <a:r>
              <a:rPr lang="en-US" altLang="ru-RU" sz="1000" dirty="0" smtClean="0">
                <a:solidFill>
                  <a:srgbClr val="000000"/>
                </a:solidFill>
              </a:rPr>
              <a:t>Represent  the projection of the velocity as a</a:t>
            </a:r>
          </a:p>
          <a:p>
            <a:r>
              <a:rPr lang="en-US" altLang="ru-RU" sz="1000" dirty="0" smtClean="0">
                <a:solidFill>
                  <a:srgbClr val="000000"/>
                </a:solidFill>
              </a:rPr>
              <a:t> derivative of the coordinate with respect to time</a:t>
            </a:r>
            <a:endParaRPr lang="ru-RU" altLang="ru-RU" sz="1000" dirty="0">
              <a:solidFill>
                <a:srgbClr val="000000"/>
              </a:solidFill>
            </a:endParaRPr>
          </a:p>
        </p:txBody>
      </p:sp>
      <p:graphicFrame>
        <p:nvGraphicFramePr>
          <p:cNvPr id="332851" name="Object 51"/>
          <p:cNvGraphicFramePr>
            <a:graphicFrameLocks noChangeAspect="1"/>
          </p:cNvGraphicFramePr>
          <p:nvPr>
            <p:extLst>
              <p:ext uri="{D42A27DB-BD31-4B8C-83A1-F6EECF244321}">
                <p14:modId xmlns:p14="http://schemas.microsoft.com/office/powerpoint/2010/main" val="2908728702"/>
              </p:ext>
            </p:extLst>
          </p:nvPr>
        </p:nvGraphicFramePr>
        <p:xfrm>
          <a:off x="2908497" y="4953159"/>
          <a:ext cx="914400" cy="393700"/>
        </p:xfrm>
        <a:graphic>
          <a:graphicData uri="http://schemas.openxmlformats.org/presentationml/2006/ole">
            <mc:AlternateContent xmlns:mc="http://schemas.openxmlformats.org/markup-compatibility/2006">
              <mc:Choice xmlns:v="urn:schemas-microsoft-com:vml" Requires="v">
                <p:oleObj spid="_x0000_s1473550" name="Формула" r:id="rId31" imgW="914400" imgH="393480" progId="Equation.3">
                  <p:embed/>
                </p:oleObj>
              </mc:Choice>
              <mc:Fallback>
                <p:oleObj name="Формула" r:id="rId31" imgW="914400" imgH="39348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908497" y="4953159"/>
                        <a:ext cx="9144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52" name="Text Box 52"/>
          <p:cNvSpPr txBox="1">
            <a:spLocks noChangeArrowheads="1"/>
          </p:cNvSpPr>
          <p:nvPr/>
        </p:nvSpPr>
        <p:spPr bwMode="auto">
          <a:xfrm>
            <a:off x="41275" y="5295900"/>
            <a:ext cx="350678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8</a:t>
            </a:r>
            <a:r>
              <a:rPr lang="ru-RU" altLang="ru-RU" sz="1000" dirty="0" smtClean="0">
                <a:solidFill>
                  <a:srgbClr val="000000"/>
                </a:solidFill>
              </a:rPr>
              <a:t>.</a:t>
            </a:r>
            <a:r>
              <a:rPr lang="en-US" altLang="ru-RU" sz="1000" dirty="0">
                <a:solidFill>
                  <a:srgbClr val="000000"/>
                </a:solidFill>
              </a:rPr>
              <a:t> Define integrals in both parts of </a:t>
            </a:r>
            <a:r>
              <a:rPr lang="en-US" altLang="ru-RU" sz="1000" dirty="0" smtClean="0">
                <a:solidFill>
                  <a:srgbClr val="000000"/>
                </a:solidFill>
              </a:rPr>
              <a:t>equation</a:t>
            </a:r>
            <a:endParaRPr lang="ru-RU" altLang="ru-RU" sz="1000" dirty="0">
              <a:solidFill>
                <a:srgbClr val="000000"/>
              </a:solidFill>
            </a:endParaRPr>
          </a:p>
        </p:txBody>
      </p:sp>
      <p:graphicFrame>
        <p:nvGraphicFramePr>
          <p:cNvPr id="332853" name="Object 53"/>
          <p:cNvGraphicFramePr>
            <a:graphicFrameLocks noChangeAspect="1"/>
          </p:cNvGraphicFramePr>
          <p:nvPr>
            <p:extLst>
              <p:ext uri="{D42A27DB-BD31-4B8C-83A1-F6EECF244321}">
                <p14:modId xmlns:p14="http://schemas.microsoft.com/office/powerpoint/2010/main" val="2619480911"/>
              </p:ext>
            </p:extLst>
          </p:nvPr>
        </p:nvGraphicFramePr>
        <p:xfrm>
          <a:off x="3340600" y="5230813"/>
          <a:ext cx="1282700" cy="393700"/>
        </p:xfrm>
        <a:graphic>
          <a:graphicData uri="http://schemas.openxmlformats.org/presentationml/2006/ole">
            <mc:AlternateContent xmlns:mc="http://schemas.openxmlformats.org/markup-compatibility/2006">
              <mc:Choice xmlns:v="urn:schemas-microsoft-com:vml" Requires="v">
                <p:oleObj spid="_x0000_s1473551" name="Формула" r:id="rId33" imgW="1282680" imgH="393480" progId="Equation.3">
                  <p:embed/>
                </p:oleObj>
              </mc:Choice>
              <mc:Fallback>
                <p:oleObj name="Формула" r:id="rId33" imgW="1282680" imgH="39348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3340600" y="5230813"/>
                        <a:ext cx="12827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54" name="AutoShape 54"/>
          <p:cNvSpPr>
            <a:spLocks noChangeArrowheads="1"/>
          </p:cNvSpPr>
          <p:nvPr/>
        </p:nvSpPr>
        <p:spPr bwMode="auto">
          <a:xfrm>
            <a:off x="5619750" y="5341938"/>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2855" name="Object 55"/>
          <p:cNvGraphicFramePr>
            <a:graphicFrameLocks noChangeAspect="1"/>
          </p:cNvGraphicFramePr>
          <p:nvPr/>
        </p:nvGraphicFramePr>
        <p:xfrm>
          <a:off x="6492875" y="5268913"/>
          <a:ext cx="1282700" cy="431800"/>
        </p:xfrm>
        <a:graphic>
          <a:graphicData uri="http://schemas.openxmlformats.org/presentationml/2006/ole">
            <mc:AlternateContent xmlns:mc="http://schemas.openxmlformats.org/markup-compatibility/2006">
              <mc:Choice xmlns:v="urn:schemas-microsoft-com:vml" Requires="v">
                <p:oleObj spid="_x0000_s1473552" name="Формула" r:id="rId35" imgW="1282680" imgH="431640" progId="Equation.3">
                  <p:embed/>
                </p:oleObj>
              </mc:Choice>
              <mc:Fallback>
                <p:oleObj name="Формула" r:id="rId35" imgW="1282680" imgH="43164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6492875" y="5268913"/>
                        <a:ext cx="12827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56" name="Text Box 56"/>
          <p:cNvSpPr txBox="1">
            <a:spLocks noChangeArrowheads="1"/>
          </p:cNvSpPr>
          <p:nvPr/>
        </p:nvSpPr>
        <p:spPr bwMode="auto">
          <a:xfrm>
            <a:off x="4141987" y="5010894"/>
            <a:ext cx="14237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7. </a:t>
            </a:r>
            <a:r>
              <a:rPr lang="en-US" altLang="ru-RU" sz="1000" dirty="0">
                <a:solidFill>
                  <a:srgbClr val="000000"/>
                </a:solidFill>
              </a:rPr>
              <a:t>Separate </a:t>
            </a:r>
            <a:r>
              <a:rPr lang="en-US" altLang="ru-RU" sz="1000" dirty="0" smtClean="0">
                <a:solidFill>
                  <a:srgbClr val="000000"/>
                </a:solidFill>
              </a:rPr>
              <a:t>variables</a:t>
            </a:r>
            <a:endParaRPr lang="ru-RU" altLang="ru-RU" sz="1000" dirty="0">
              <a:solidFill>
                <a:srgbClr val="000000"/>
              </a:solidFill>
            </a:endParaRPr>
          </a:p>
        </p:txBody>
      </p:sp>
      <p:graphicFrame>
        <p:nvGraphicFramePr>
          <p:cNvPr id="332857" name="Object 57"/>
          <p:cNvGraphicFramePr>
            <a:graphicFrameLocks noChangeAspect="1"/>
          </p:cNvGraphicFramePr>
          <p:nvPr/>
        </p:nvGraphicFramePr>
        <p:xfrm>
          <a:off x="5629275" y="4938713"/>
          <a:ext cx="1130300" cy="393700"/>
        </p:xfrm>
        <a:graphic>
          <a:graphicData uri="http://schemas.openxmlformats.org/presentationml/2006/ole">
            <mc:AlternateContent xmlns:mc="http://schemas.openxmlformats.org/markup-compatibility/2006">
              <mc:Choice xmlns:v="urn:schemas-microsoft-com:vml" Requires="v">
                <p:oleObj spid="_x0000_s1473553" name="Формула" r:id="rId37" imgW="1130040" imgH="393480" progId="Equation.3">
                  <p:embed/>
                </p:oleObj>
              </mc:Choice>
              <mc:Fallback>
                <p:oleObj name="Формула" r:id="rId37" imgW="1130040" imgH="393480"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5629275" y="4938713"/>
                        <a:ext cx="11303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58" name="Text Box 58"/>
          <p:cNvSpPr txBox="1">
            <a:spLocks noChangeArrowheads="1"/>
          </p:cNvSpPr>
          <p:nvPr/>
        </p:nvSpPr>
        <p:spPr bwMode="auto">
          <a:xfrm>
            <a:off x="34925" y="5522913"/>
            <a:ext cx="695483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9. </a:t>
            </a:r>
            <a:r>
              <a:rPr lang="en-US" altLang="ru-RU" sz="1000" dirty="0" smtClean="0">
                <a:solidFill>
                  <a:srgbClr val="000000"/>
                </a:solidFill>
              </a:rPr>
              <a:t>D</a:t>
            </a:r>
            <a:r>
              <a:rPr lang="en-US" sz="1000" dirty="0" smtClean="0">
                <a:solidFill>
                  <a:srgbClr val="000000"/>
                </a:solidFill>
              </a:rPr>
              <a:t>etermine </a:t>
            </a:r>
            <a:r>
              <a:rPr lang="en-US" sz="1000" dirty="0">
                <a:solidFill>
                  <a:srgbClr val="000000"/>
                </a:solidFill>
              </a:rPr>
              <a:t>the integration constants </a:t>
            </a:r>
            <a:r>
              <a:rPr lang="en-US" sz="1200" i="1" dirty="0">
                <a:solidFill>
                  <a:srgbClr val="000000"/>
                </a:solidFill>
                <a:latin typeface="Times New Roman" pitchFamily="18" charset="0"/>
                <a:cs typeface="Times New Roman" pitchFamily="18" charset="0"/>
              </a:rPr>
              <a:t>C</a:t>
            </a:r>
            <a:r>
              <a:rPr lang="en-US" sz="1200" i="1" baseline="-25000" dirty="0">
                <a:solidFill>
                  <a:srgbClr val="000000"/>
                </a:solidFill>
                <a:latin typeface="Times New Roman" pitchFamily="18" charset="0"/>
                <a:cs typeface="Times New Roman" pitchFamily="18" charset="0"/>
              </a:rPr>
              <a:t>1</a:t>
            </a:r>
            <a:r>
              <a:rPr lang="en-US" sz="1000" dirty="0">
                <a:solidFill>
                  <a:srgbClr val="000000"/>
                </a:solidFill>
                <a:latin typeface="Times New Roman" pitchFamily="18" charset="0"/>
                <a:cs typeface="Times New Roman" pitchFamily="18" charset="0"/>
              </a:rPr>
              <a:t> </a:t>
            </a:r>
            <a:r>
              <a:rPr lang="en-US" sz="1000" dirty="0" smtClean="0">
                <a:solidFill>
                  <a:srgbClr val="000000"/>
                </a:solidFill>
                <a:latin typeface="Times New Roman" pitchFamily="18" charset="0"/>
                <a:cs typeface="Times New Roman" pitchFamily="18" charset="0"/>
              </a:rPr>
              <a:t>… </a:t>
            </a:r>
            <a:r>
              <a:rPr lang="en-US" sz="1200" i="1" dirty="0" smtClean="0">
                <a:solidFill>
                  <a:srgbClr val="000000"/>
                </a:solidFill>
                <a:latin typeface="Times New Roman" pitchFamily="18" charset="0"/>
                <a:cs typeface="Times New Roman" pitchFamily="18" charset="0"/>
              </a:rPr>
              <a:t>C</a:t>
            </a:r>
            <a:r>
              <a:rPr lang="en-US" sz="1200" i="1" baseline="-25000" dirty="0" smtClean="0">
                <a:solidFill>
                  <a:srgbClr val="000000"/>
                </a:solidFill>
                <a:latin typeface="Times New Roman" pitchFamily="18" charset="0"/>
                <a:cs typeface="Times New Roman" pitchFamily="18" charset="0"/>
              </a:rPr>
              <a:t>6</a:t>
            </a:r>
            <a:r>
              <a:rPr lang="en-US" sz="1000" baseline="-25000" dirty="0" smtClean="0">
                <a:solidFill>
                  <a:srgbClr val="000000"/>
                </a:solidFill>
                <a:latin typeface="Times New Roman" pitchFamily="18" charset="0"/>
                <a:cs typeface="Times New Roman" pitchFamily="18" charset="0"/>
              </a:rPr>
              <a:t> </a:t>
            </a:r>
            <a:r>
              <a:rPr lang="en-US" sz="1000" dirty="0" smtClean="0">
                <a:solidFill>
                  <a:srgbClr val="000000"/>
                </a:solidFill>
              </a:rPr>
              <a:t>, assuming </a:t>
            </a:r>
            <a:r>
              <a:rPr lang="en-US" sz="1000" dirty="0">
                <a:solidFill>
                  <a:srgbClr val="000000"/>
                </a:solidFill>
              </a:rPr>
              <a:t>for the specific problem the initial </a:t>
            </a:r>
            <a:r>
              <a:rPr lang="en-US" sz="1000" dirty="0" smtClean="0">
                <a:solidFill>
                  <a:srgbClr val="000000"/>
                </a:solidFill>
              </a:rPr>
              <a:t>conditions</a:t>
            </a:r>
          </a:p>
          <a:p>
            <a:r>
              <a:rPr lang="en-US" altLang="ru-RU" sz="1000" dirty="0" smtClean="0">
                <a:solidFill>
                  <a:srgbClr val="000000"/>
                </a:solidFill>
              </a:rPr>
              <a:t>a</a:t>
            </a:r>
            <a:r>
              <a:rPr lang="en-US" altLang="ru-RU" sz="1200" dirty="0" smtClean="0">
                <a:solidFill>
                  <a:srgbClr val="000000"/>
                </a:solidFill>
              </a:rPr>
              <a:t>t</a:t>
            </a:r>
            <a:r>
              <a:rPr lang="ru-RU" altLang="ru-RU" sz="1200" dirty="0" smtClean="0">
                <a:solidFill>
                  <a:srgbClr val="000000"/>
                </a:solidFill>
              </a:rPr>
              <a:t> </a:t>
            </a:r>
            <a:r>
              <a:rPr lang="en-US" altLang="ru-RU" sz="12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t</a:t>
            </a:r>
            <a:r>
              <a:rPr lang="en-US" altLang="ru-RU" sz="1200" dirty="0" smtClean="0">
                <a:solidFill>
                  <a:srgbClr val="000000"/>
                </a:solidFill>
                <a:latin typeface="Times New Roman" pitchFamily="18" charset="0"/>
                <a:cs typeface="Times New Roman" pitchFamily="18" charset="0"/>
              </a:rPr>
              <a:t> = 0, </a:t>
            </a:r>
            <a:r>
              <a:rPr lang="en-US" altLang="ru-RU" sz="1200" i="1" dirty="0" err="1" smtClean="0">
                <a:solidFill>
                  <a:srgbClr val="000000"/>
                </a:solidFill>
                <a:latin typeface="Times New Roman" pitchFamily="18" charset="0"/>
                <a:cs typeface="Times New Roman" pitchFamily="18" charset="0"/>
              </a:rPr>
              <a:t>v</a:t>
            </a:r>
            <a:r>
              <a:rPr lang="en-US" altLang="ru-RU" sz="1200" i="1" baseline="-25000" dirty="0" err="1" smtClean="0">
                <a:solidFill>
                  <a:srgbClr val="000000"/>
                </a:solidFill>
                <a:latin typeface="Times New Roman" pitchFamily="18" charset="0"/>
                <a:cs typeface="Times New Roman" pitchFamily="18" charset="0"/>
              </a:rPr>
              <a:t>x</a:t>
            </a:r>
            <a:r>
              <a:rPr lang="en-US" altLang="ru-RU" sz="1200" dirty="0" smtClean="0">
                <a:solidFill>
                  <a:srgbClr val="000000"/>
                </a:solidFill>
                <a:latin typeface="Times New Roman" pitchFamily="18" charset="0"/>
                <a:cs typeface="Times New Roman" pitchFamily="18" charset="0"/>
              </a:rPr>
              <a:t> = </a:t>
            </a:r>
            <a:r>
              <a:rPr lang="en-US" altLang="ru-RU" sz="1200" i="1" dirty="0" smtClean="0">
                <a:solidFill>
                  <a:srgbClr val="000000"/>
                </a:solidFill>
                <a:latin typeface="Times New Roman" pitchFamily="18" charset="0"/>
                <a:cs typeface="Times New Roman" pitchFamily="18" charset="0"/>
              </a:rPr>
              <a:t>v</a:t>
            </a:r>
            <a:r>
              <a:rPr lang="en-US" altLang="ru-RU" sz="1200" baseline="-25000" dirty="0" smtClean="0">
                <a:solidFill>
                  <a:srgbClr val="000000"/>
                </a:solidFill>
                <a:latin typeface="Times New Roman" pitchFamily="18" charset="0"/>
                <a:cs typeface="Times New Roman" pitchFamily="18" charset="0"/>
              </a:rPr>
              <a:t>0</a:t>
            </a:r>
            <a:r>
              <a:rPr lang="en-US" altLang="ru-RU" sz="1200" dirty="0" smtClean="0">
                <a:solidFill>
                  <a:srgbClr val="000000"/>
                </a:solidFill>
                <a:latin typeface="Times New Roman" pitchFamily="18" charset="0"/>
                <a:cs typeface="Times New Roman" pitchFamily="18" charset="0"/>
              </a:rPr>
              <a:t> , </a:t>
            </a:r>
            <a:r>
              <a:rPr lang="en-US" altLang="ru-RU" sz="1200" i="1" dirty="0" smtClean="0">
                <a:solidFill>
                  <a:srgbClr val="000000"/>
                </a:solidFill>
                <a:latin typeface="Times New Roman" pitchFamily="18" charset="0"/>
                <a:cs typeface="Times New Roman" pitchFamily="18" charset="0"/>
              </a:rPr>
              <a:t>x</a:t>
            </a:r>
            <a:r>
              <a:rPr lang="en-US" altLang="ru-RU" sz="1200" dirty="0" smtClean="0">
                <a:solidFill>
                  <a:srgbClr val="000000"/>
                </a:solidFill>
                <a:latin typeface="Times New Roman" pitchFamily="18" charset="0"/>
                <a:cs typeface="Times New Roman" pitchFamily="18" charset="0"/>
              </a:rPr>
              <a:t> = </a:t>
            </a:r>
            <a:r>
              <a:rPr lang="en-US" altLang="ru-RU" sz="1200" i="1" dirty="0" smtClean="0">
                <a:solidFill>
                  <a:srgbClr val="000000"/>
                </a:solidFill>
                <a:latin typeface="Times New Roman" pitchFamily="18" charset="0"/>
                <a:cs typeface="Times New Roman" pitchFamily="18" charset="0"/>
              </a:rPr>
              <a:t>x</a:t>
            </a:r>
            <a:r>
              <a:rPr lang="en-US" altLang="ru-RU" sz="1200" baseline="-25000" dirty="0" smtClean="0">
                <a:solidFill>
                  <a:srgbClr val="000000"/>
                </a:solidFill>
                <a:latin typeface="Times New Roman" pitchFamily="18" charset="0"/>
                <a:cs typeface="Times New Roman" pitchFamily="18" charset="0"/>
              </a:rPr>
              <a:t>0</a:t>
            </a:r>
            <a:r>
              <a:rPr lang="en-US" altLang="ru-RU" sz="1000" dirty="0" smtClean="0">
                <a:solidFill>
                  <a:srgbClr val="000000"/>
                </a:solidFill>
                <a:latin typeface="Times New Roman" pitchFamily="18" charset="0"/>
                <a:cs typeface="Times New Roman" pitchFamily="18" charset="0"/>
              </a:rPr>
              <a:t>.</a:t>
            </a:r>
            <a:endParaRPr lang="ru-RU" altLang="ru-RU" sz="1000" dirty="0">
              <a:solidFill>
                <a:srgbClr val="000000"/>
              </a:solidFill>
              <a:latin typeface="Times New Roman" pitchFamily="18" charset="0"/>
              <a:cs typeface="Times New Roman" pitchFamily="18" charset="0"/>
            </a:endParaRPr>
          </a:p>
        </p:txBody>
      </p:sp>
      <p:graphicFrame>
        <p:nvGraphicFramePr>
          <p:cNvPr id="332859" name="Object 59"/>
          <p:cNvGraphicFramePr>
            <a:graphicFrameLocks noChangeAspect="1"/>
          </p:cNvGraphicFramePr>
          <p:nvPr>
            <p:extLst>
              <p:ext uri="{D42A27DB-BD31-4B8C-83A1-F6EECF244321}">
                <p14:modId xmlns:p14="http://schemas.microsoft.com/office/powerpoint/2010/main" val="2595327239"/>
              </p:ext>
            </p:extLst>
          </p:nvPr>
        </p:nvGraphicFramePr>
        <p:xfrm>
          <a:off x="1447800" y="5821363"/>
          <a:ext cx="1485900" cy="431800"/>
        </p:xfrm>
        <a:graphic>
          <a:graphicData uri="http://schemas.openxmlformats.org/presentationml/2006/ole">
            <mc:AlternateContent xmlns:mc="http://schemas.openxmlformats.org/markup-compatibility/2006">
              <mc:Choice xmlns:v="urn:schemas-microsoft-com:vml" Requires="v">
                <p:oleObj spid="_x0000_s1473554" name="Equation" r:id="rId39" imgW="1485720" imgH="431640" progId="Equation.DSMT4">
                  <p:embed/>
                </p:oleObj>
              </mc:Choice>
              <mc:Fallback>
                <p:oleObj name="Equation" r:id="rId39" imgW="1485720" imgH="431640" progId="Equation.DSMT4">
                  <p:embed/>
                  <p:pic>
                    <p:nvPicPr>
                      <p:cNvPr id="0" name=""/>
                      <p:cNvPicPr>
                        <a:picLocks noChangeAspect="1" noChangeArrowheads="1"/>
                      </p:cNvPicPr>
                      <p:nvPr/>
                    </p:nvPicPr>
                    <p:blipFill>
                      <a:blip r:embed="rId40"/>
                      <a:srcRect/>
                      <a:stretch>
                        <a:fillRect/>
                      </a:stretch>
                    </p:blipFill>
                    <p:spPr bwMode="auto">
                      <a:xfrm>
                        <a:off x="1447800" y="5821363"/>
                        <a:ext cx="14859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860" name="Object 60"/>
          <p:cNvGraphicFramePr>
            <a:graphicFrameLocks noChangeAspect="1"/>
          </p:cNvGraphicFramePr>
          <p:nvPr>
            <p:extLst>
              <p:ext uri="{D42A27DB-BD31-4B8C-83A1-F6EECF244321}">
                <p14:modId xmlns:p14="http://schemas.microsoft.com/office/powerpoint/2010/main" val="1305089600"/>
              </p:ext>
            </p:extLst>
          </p:nvPr>
        </p:nvGraphicFramePr>
        <p:xfrm>
          <a:off x="3151188" y="5810250"/>
          <a:ext cx="1943100" cy="431800"/>
        </p:xfrm>
        <a:graphic>
          <a:graphicData uri="http://schemas.openxmlformats.org/presentationml/2006/ole">
            <mc:AlternateContent xmlns:mc="http://schemas.openxmlformats.org/markup-compatibility/2006">
              <mc:Choice xmlns:v="urn:schemas-microsoft-com:vml" Requires="v">
                <p:oleObj spid="_x0000_s1473555" name="Equation" r:id="rId41" imgW="1942920" imgH="431640" progId="Equation.DSMT4">
                  <p:embed/>
                </p:oleObj>
              </mc:Choice>
              <mc:Fallback>
                <p:oleObj name="Equation" r:id="rId41" imgW="1942920" imgH="431640" progId="Equation.DSMT4">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3151188" y="5810250"/>
                        <a:ext cx="19431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61" name="AutoShape 61"/>
          <p:cNvSpPr>
            <a:spLocks noChangeArrowheads="1"/>
          </p:cNvSpPr>
          <p:nvPr/>
        </p:nvSpPr>
        <p:spPr bwMode="auto">
          <a:xfrm>
            <a:off x="5380038" y="590232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2862" name="Object 62"/>
          <p:cNvGraphicFramePr>
            <a:graphicFrameLocks noChangeAspect="1"/>
          </p:cNvGraphicFramePr>
          <p:nvPr/>
        </p:nvGraphicFramePr>
        <p:xfrm>
          <a:off x="6099175" y="5903913"/>
          <a:ext cx="1193800" cy="228600"/>
        </p:xfrm>
        <a:graphic>
          <a:graphicData uri="http://schemas.openxmlformats.org/presentationml/2006/ole">
            <mc:AlternateContent xmlns:mc="http://schemas.openxmlformats.org/markup-compatibility/2006">
              <mc:Choice xmlns:v="urn:schemas-microsoft-com:vml" Requires="v">
                <p:oleObj spid="_x0000_s1473556" name="Формула" r:id="rId43" imgW="1193760" imgH="228600" progId="Equation.3">
                  <p:embed/>
                </p:oleObj>
              </mc:Choice>
              <mc:Fallback>
                <p:oleObj name="Формула" r:id="rId43" imgW="1193760" imgH="228600"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6099175" y="5903913"/>
                        <a:ext cx="11938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863" name="Text Box 63"/>
          <p:cNvSpPr txBox="1">
            <a:spLocks noChangeArrowheads="1"/>
          </p:cNvSpPr>
          <p:nvPr/>
        </p:nvSpPr>
        <p:spPr bwMode="auto">
          <a:xfrm>
            <a:off x="257175" y="6324540"/>
            <a:ext cx="53086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As a result, we have obtained  the equation of uniformly variable motion along </a:t>
            </a:r>
            <a:r>
              <a:rPr lang="en-US" altLang="ru-RU" sz="1100" i="1" dirty="0" smtClean="0">
                <a:solidFill>
                  <a:srgbClr val="000000"/>
                </a:solidFill>
                <a:latin typeface="Times New Roman" pitchFamily="18" charset="0"/>
                <a:cs typeface="Times New Roman" pitchFamily="18" charset="0"/>
              </a:rPr>
              <a:t>x</a:t>
            </a:r>
            <a:r>
              <a:rPr lang="en-US" altLang="ru-RU" sz="1000" dirty="0" smtClean="0">
                <a:solidFill>
                  <a:srgbClr val="000000"/>
                </a:solidFill>
              </a:rPr>
              <a:t>-axis</a:t>
            </a:r>
            <a:endParaRPr lang="ru-RU" altLang="ru-RU" sz="1000" dirty="0">
              <a:solidFill>
                <a:srgbClr val="000000"/>
              </a:solidFill>
            </a:endParaRPr>
          </a:p>
        </p:txBody>
      </p:sp>
      <p:graphicFrame>
        <p:nvGraphicFramePr>
          <p:cNvPr id="332864" name="Object 64"/>
          <p:cNvGraphicFramePr>
            <a:graphicFrameLocks noChangeAspect="1"/>
          </p:cNvGraphicFramePr>
          <p:nvPr>
            <p:extLst>
              <p:ext uri="{D42A27DB-BD31-4B8C-83A1-F6EECF244321}">
                <p14:modId xmlns:p14="http://schemas.microsoft.com/office/powerpoint/2010/main" val="1754096405"/>
              </p:ext>
            </p:extLst>
          </p:nvPr>
        </p:nvGraphicFramePr>
        <p:xfrm>
          <a:off x="5713413" y="6203950"/>
          <a:ext cx="1257300" cy="444500"/>
        </p:xfrm>
        <a:graphic>
          <a:graphicData uri="http://schemas.openxmlformats.org/presentationml/2006/ole">
            <mc:AlternateContent xmlns:mc="http://schemas.openxmlformats.org/markup-compatibility/2006">
              <mc:Choice xmlns:v="urn:schemas-microsoft-com:vml" Requires="v">
                <p:oleObj spid="_x0000_s1473557" name="Equation" r:id="rId45" imgW="1257120" imgH="444240" progId="Equation.DSMT4">
                  <p:embed/>
                </p:oleObj>
              </mc:Choice>
              <mc:Fallback>
                <p:oleObj name="Equation" r:id="rId45" imgW="1257120" imgH="444240" progId="Equation.DSMT4">
                  <p:embed/>
                  <p:pic>
                    <p:nvPicPr>
                      <p:cNvPr id="0" name=""/>
                      <p:cNvPicPr>
                        <a:picLocks noChangeAspect="1" noChangeArrowheads="1"/>
                      </p:cNvPicPr>
                      <p:nvPr/>
                    </p:nvPicPr>
                    <p:blipFill>
                      <a:blip r:embed="rId46"/>
                      <a:srcRect/>
                      <a:stretch>
                        <a:fillRect/>
                      </a:stretch>
                    </p:blipFill>
                    <p:spPr bwMode="auto">
                      <a:xfrm>
                        <a:off x="5713413" y="6203950"/>
                        <a:ext cx="1257300" cy="444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2865" name="Oval 65"/>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6</a:t>
            </a:r>
            <a:endParaRPr lang="ru-RU" altLang="ru-RU" sz="1000" b="1" dirty="0">
              <a:solidFill>
                <a:srgbClr val="00007D"/>
              </a:solidFill>
            </a:endParaRPr>
          </a:p>
        </p:txBody>
      </p:sp>
      <p:pic>
        <p:nvPicPr>
          <p:cNvPr id="58" name="Picture 15" descr="Z:\Символ НГУ_4.JPG"/>
          <p:cNvPicPr>
            <a:picLocks noChangeAspect="1" noChangeArrowheads="1"/>
          </p:cNvPicPr>
          <p:nvPr/>
        </p:nvPicPr>
        <p:blipFill>
          <a:blip r:embed="rId47" cstate="print">
            <a:extLst>
              <a:ext uri="{BEBA8EAE-BF5A-486C-A8C5-ECC9F3942E4B}">
                <a14:imgProps xmlns:a14="http://schemas.microsoft.com/office/drawing/2010/main">
                  <a14:imgLayer r:embed="rId4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34516" y="123825"/>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474573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3281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282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28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282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282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2824"/>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2813"/>
                                        </p:tgtEl>
                                        <p:attrNameLst>
                                          <p:attrName>style.visibility</p:attrName>
                                        </p:attrNameLst>
                                      </p:cBhvr>
                                      <p:to>
                                        <p:strVal val="visible"/>
                                      </p:to>
                                    </p:set>
                                    <p:anim calcmode="lin" valueType="num">
                                      <p:cBhvr additive="base">
                                        <p:cTn id="25" dur="500" fill="hold"/>
                                        <p:tgtEl>
                                          <p:spTgt spid="332813"/>
                                        </p:tgtEl>
                                        <p:attrNameLst>
                                          <p:attrName>ppt_x</p:attrName>
                                        </p:attrNameLst>
                                      </p:cBhvr>
                                      <p:tavLst>
                                        <p:tav tm="0">
                                          <p:val>
                                            <p:strVal val="#ppt_x"/>
                                          </p:val>
                                        </p:tav>
                                        <p:tav tm="100000">
                                          <p:val>
                                            <p:strVal val="#ppt_x"/>
                                          </p:val>
                                        </p:tav>
                                      </p:tavLst>
                                    </p:anim>
                                    <p:anim calcmode="lin" valueType="num">
                                      <p:cBhvr additive="base">
                                        <p:cTn id="26" dur="500" fill="hold"/>
                                        <p:tgtEl>
                                          <p:spTgt spid="332813"/>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 presetClass="entr" presetSubtype="0" fill="hold" nodeType="afterEffect">
                                  <p:stCondLst>
                                    <p:cond delay="0"/>
                                  </p:stCondLst>
                                  <p:childTnLst>
                                    <p:set>
                                      <p:cBhvr>
                                        <p:cTn id="29" dur="1" fill="hold">
                                          <p:stCondLst>
                                            <p:cond delay="0"/>
                                          </p:stCondLst>
                                        </p:cTn>
                                        <p:tgtEl>
                                          <p:spTgt spid="332814"/>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32815"/>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32816"/>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32825"/>
                                        </p:tgtEl>
                                        <p:attrNameLst>
                                          <p:attrName>style.visibility</p:attrName>
                                        </p:attrNameLst>
                                      </p:cBhvr>
                                      <p:to>
                                        <p:strVal val="visible"/>
                                      </p:to>
                                    </p:set>
                                    <p:anim calcmode="lin" valueType="num">
                                      <p:cBhvr additive="base">
                                        <p:cTn id="40" dur="500" fill="hold"/>
                                        <p:tgtEl>
                                          <p:spTgt spid="332825"/>
                                        </p:tgtEl>
                                        <p:attrNameLst>
                                          <p:attrName>ppt_x</p:attrName>
                                        </p:attrNameLst>
                                      </p:cBhvr>
                                      <p:tavLst>
                                        <p:tav tm="0">
                                          <p:val>
                                            <p:strVal val="#ppt_x"/>
                                          </p:val>
                                        </p:tav>
                                        <p:tav tm="100000">
                                          <p:val>
                                            <p:strVal val="#ppt_x"/>
                                          </p:val>
                                        </p:tav>
                                      </p:tavLst>
                                    </p:anim>
                                    <p:anim calcmode="lin" valueType="num">
                                      <p:cBhvr additive="base">
                                        <p:cTn id="41" dur="500" fill="hold"/>
                                        <p:tgtEl>
                                          <p:spTgt spid="332825"/>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332834"/>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3283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3284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3283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2831"/>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2841"/>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32826"/>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32827"/>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32829"/>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32830"/>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284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332828"/>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3284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32844"/>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32845"/>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32846"/>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32847"/>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32848"/>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2849"/>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32850"/>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32851"/>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32856"/>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32857"/>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3285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32853"/>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332854"/>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332855"/>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32858"/>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332859"/>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32860"/>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2861"/>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32862"/>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32863"/>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328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2813" grpId="0"/>
      <p:bldP spid="332816" grpId="0"/>
      <p:bldP spid="332821" grpId="0"/>
      <p:bldP spid="332822" grpId="0"/>
      <p:bldP spid="332825" grpId="0"/>
      <p:bldP spid="332826" grpId="0"/>
      <p:bldP spid="332828" grpId="0"/>
      <p:bldP spid="332829" grpId="0"/>
      <p:bldP spid="332838" grpId="0"/>
      <p:bldP spid="332839" grpId="0"/>
      <p:bldP spid="332840" grpId="0"/>
      <p:bldP spid="332844" grpId="0"/>
      <p:bldP spid="332846" grpId="0"/>
      <p:bldP spid="332848" grpId="0" animBg="1"/>
      <p:bldP spid="332850" grpId="0"/>
      <p:bldP spid="332852" grpId="0"/>
      <p:bldP spid="332854" grpId="0" animBg="1"/>
      <p:bldP spid="332856" grpId="0"/>
      <p:bldP spid="332858" grpId="0"/>
      <p:bldP spid="332861" grpId="0" animBg="1"/>
      <p:bldP spid="33286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820" name="Rectangle 68"/>
          <p:cNvSpPr>
            <a:spLocks noChangeArrowheads="1"/>
          </p:cNvSpPr>
          <p:nvPr/>
        </p:nvSpPr>
        <p:spPr bwMode="auto">
          <a:xfrm>
            <a:off x="876300" y="1800225"/>
            <a:ext cx="542925" cy="333375"/>
          </a:xfrm>
          <a:prstGeom prst="rect">
            <a:avLst/>
          </a:prstGeom>
          <a:solidFill>
            <a:srgbClr val="FFFF00"/>
          </a:solidFill>
          <a:ln w="9525" algn="ctr">
            <a:solidFill>
              <a:srgbClr val="00FFFF"/>
            </a:solidFill>
            <a:prstDash val="dash"/>
            <a:miter lim="800000"/>
            <a:headEnd/>
            <a:tailEnd/>
          </a:ln>
          <a:effectLst/>
          <a:extLst/>
        </p:spPr>
        <p:txBody>
          <a:bodyPr wrap="none" anchor="ctr"/>
          <a:lstStyle/>
          <a:p>
            <a:endParaRPr lang="ru-RU">
              <a:solidFill>
                <a:srgbClr val="000000"/>
              </a:solidFill>
            </a:endParaRPr>
          </a:p>
        </p:txBody>
      </p:sp>
      <p:sp>
        <p:nvSpPr>
          <p:cNvPr id="330754" name="Rectangle 2"/>
          <p:cNvSpPr>
            <a:spLocks noGrp="1" noChangeArrowheads="1"/>
          </p:cNvSpPr>
          <p:nvPr>
            <p:ph type="title"/>
          </p:nvPr>
        </p:nvSpPr>
        <p:spPr>
          <a:xfrm>
            <a:off x="904795" y="492463"/>
            <a:ext cx="3348000" cy="360000"/>
          </a:xfrm>
          <a:solidFill>
            <a:srgbClr val="FFFF00"/>
          </a:solidFill>
          <a:ln/>
        </p:spPr>
        <p:txBody>
          <a:bodyPr/>
          <a:lstStyle/>
          <a:p>
            <a:r>
              <a:rPr lang="en-US" sz="2000" b="1" dirty="0">
                <a:solidFill>
                  <a:srgbClr val="FF0000"/>
                </a:solidFill>
                <a:latin typeface="Arial" charset="0"/>
                <a:cs typeface="Arial" charset="0"/>
              </a:rPr>
              <a:t>Section </a:t>
            </a:r>
            <a:r>
              <a:rPr lang="en-US" sz="2000" b="1" dirty="0" smtClean="0">
                <a:solidFill>
                  <a:srgbClr val="FF0000"/>
                </a:solidFill>
                <a:latin typeface="Arial" charset="0"/>
                <a:cs typeface="Arial" charset="0"/>
              </a:rPr>
              <a:t>2</a:t>
            </a:r>
            <a:r>
              <a:rPr lang="ru-RU" altLang="ru-RU" sz="2000" dirty="0" smtClean="0"/>
              <a:t> </a:t>
            </a:r>
            <a:r>
              <a:rPr lang="ru-RU" altLang="ru-RU" sz="1800" dirty="0">
                <a:solidFill>
                  <a:srgbClr val="FF0000"/>
                </a:solidFill>
              </a:rPr>
              <a:t>(</a:t>
            </a:r>
            <a:r>
              <a:rPr lang="en-US" sz="1800" dirty="0">
                <a:solidFill>
                  <a:srgbClr val="FF0000"/>
                </a:solidFill>
              </a:rPr>
              <a:t>continuation</a:t>
            </a:r>
            <a:r>
              <a:rPr lang="ru-RU" altLang="ru-RU" sz="1800" dirty="0">
                <a:solidFill>
                  <a:srgbClr val="FF0000"/>
                </a:solidFill>
              </a:rPr>
              <a:t> –</a:t>
            </a:r>
            <a:r>
              <a:rPr lang="en-US" altLang="ru-RU" sz="1800" dirty="0">
                <a:solidFill>
                  <a:srgbClr val="FF0000"/>
                </a:solidFill>
              </a:rPr>
              <a:t> </a:t>
            </a:r>
            <a:r>
              <a:rPr lang="en-US" altLang="ru-RU" sz="1800" dirty="0" smtClean="0">
                <a:solidFill>
                  <a:srgbClr val="FF0000"/>
                </a:solidFill>
              </a:rPr>
              <a:t>2</a:t>
            </a:r>
            <a:r>
              <a:rPr lang="ru-RU" altLang="ru-RU" sz="1800" dirty="0" smtClean="0">
                <a:solidFill>
                  <a:srgbClr val="FF0000"/>
                </a:solidFill>
              </a:rPr>
              <a:t>.</a:t>
            </a:r>
            <a:r>
              <a:rPr lang="en-US" altLang="ru-RU" sz="1800" dirty="0" smtClean="0">
                <a:solidFill>
                  <a:srgbClr val="FF0000"/>
                </a:solidFill>
              </a:rPr>
              <a:t>2</a:t>
            </a:r>
            <a:r>
              <a:rPr lang="ru-RU" altLang="ru-RU" sz="1800" dirty="0" smtClean="0">
                <a:solidFill>
                  <a:srgbClr val="FF0000"/>
                </a:solidFill>
              </a:rPr>
              <a:t>)</a:t>
            </a:r>
            <a:endParaRPr lang="ru-RU" altLang="ru-RU" sz="1800" dirty="0"/>
          </a:p>
        </p:txBody>
      </p:sp>
      <p:sp>
        <p:nvSpPr>
          <p:cNvPr id="330756" name="Text Box 4"/>
          <p:cNvSpPr txBox="1">
            <a:spLocks noChangeArrowheads="1"/>
          </p:cNvSpPr>
          <p:nvPr/>
        </p:nvSpPr>
        <p:spPr bwMode="auto">
          <a:xfrm>
            <a:off x="284163" y="906463"/>
            <a:ext cx="8697912"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a:t>Example 2.</a:t>
            </a:r>
            <a:r>
              <a:rPr lang="ru-RU" altLang="ru-RU" sz="1000" dirty="0"/>
              <a:t> </a:t>
            </a:r>
            <a:r>
              <a:rPr lang="en-US" altLang="ru-RU" sz="1000" b="1" i="1" dirty="0">
                <a:solidFill>
                  <a:srgbClr val="FF0000"/>
                </a:solidFill>
              </a:rPr>
              <a:t>(Force depends on time)</a:t>
            </a:r>
            <a:r>
              <a:rPr lang="ru-RU" altLang="ru-RU" sz="1000" b="1" i="1" dirty="0">
                <a:solidFill>
                  <a:srgbClr val="FF0000"/>
                </a:solidFill>
              </a:rPr>
              <a:t>. </a:t>
            </a:r>
            <a:r>
              <a:rPr lang="en-US" sz="1000" dirty="0">
                <a:solidFill>
                  <a:schemeClr val="accent1">
                    <a:lumMod val="50000"/>
                  </a:schemeClr>
                </a:solidFill>
              </a:rPr>
              <a:t>A </a:t>
            </a:r>
            <a:r>
              <a:rPr lang="en-US" sz="1000" dirty="0" smtClean="0">
                <a:solidFill>
                  <a:schemeClr val="accent1">
                    <a:lumMod val="50000"/>
                  </a:schemeClr>
                </a:solidFill>
              </a:rPr>
              <a:t>body of the weight  </a:t>
            </a:r>
            <a:r>
              <a:rPr lang="en-US" altLang="ru-RU" sz="1200" i="1" dirty="0">
                <a:solidFill>
                  <a:schemeClr val="accent1">
                    <a:lumMod val="50000"/>
                  </a:schemeClr>
                </a:solidFill>
                <a:latin typeface="Times New Roman" pitchFamily="18" charset="0"/>
                <a:cs typeface="Times New Roman" pitchFamily="18" charset="0"/>
              </a:rPr>
              <a:t>P</a:t>
            </a:r>
            <a:r>
              <a:rPr lang="en-US" sz="1200" dirty="0">
                <a:solidFill>
                  <a:schemeClr val="accent1">
                    <a:lumMod val="50000"/>
                  </a:schemeClr>
                </a:solidFill>
                <a:latin typeface="Times New Roman" pitchFamily="18" charset="0"/>
                <a:cs typeface="Times New Roman" pitchFamily="18" charset="0"/>
              </a:rPr>
              <a:t> </a:t>
            </a:r>
            <a:r>
              <a:rPr lang="en-US" sz="1000" dirty="0">
                <a:solidFill>
                  <a:schemeClr val="accent1">
                    <a:lumMod val="50000"/>
                  </a:schemeClr>
                </a:solidFill>
              </a:rPr>
              <a:t>starts moving from rest along a smooth horizontal plane under the action </a:t>
            </a:r>
            <a:r>
              <a:rPr lang="en-US" sz="1000" dirty="0" smtClean="0">
                <a:solidFill>
                  <a:schemeClr val="accent1">
                    <a:lumMod val="50000"/>
                  </a:schemeClr>
                </a:solidFill>
              </a:rPr>
              <a:t>of a </a:t>
            </a:r>
            <a:r>
              <a:rPr lang="en-US" sz="1000" dirty="0">
                <a:solidFill>
                  <a:schemeClr val="accent1">
                    <a:lumMod val="50000"/>
                  </a:schemeClr>
                </a:solidFill>
              </a:rPr>
              <a:t>force </a:t>
            </a:r>
            <a:r>
              <a:rPr lang="en-US" altLang="ru-RU" sz="1200" b="1" i="1" dirty="0">
                <a:solidFill>
                  <a:schemeClr val="accent1">
                    <a:lumMod val="50000"/>
                  </a:schemeClr>
                </a:solidFill>
                <a:latin typeface="Times New Roman" pitchFamily="18" charset="0"/>
                <a:cs typeface="Times New Roman" pitchFamily="18" charset="0"/>
              </a:rPr>
              <a:t>F</a:t>
            </a:r>
            <a:r>
              <a:rPr lang="en-US" sz="1000" dirty="0">
                <a:solidFill>
                  <a:schemeClr val="accent1">
                    <a:lumMod val="50000"/>
                  </a:schemeClr>
                </a:solidFill>
              </a:rPr>
              <a:t>  the magnitude of which increases in proportion to the time, the relation </a:t>
            </a:r>
            <a:r>
              <a:rPr lang="en-US" sz="1000" dirty="0" smtClean="0">
                <a:solidFill>
                  <a:schemeClr val="accent1">
                    <a:lumMod val="50000"/>
                  </a:schemeClr>
                </a:solidFill>
              </a:rPr>
              <a:t>being  </a:t>
            </a:r>
            <a:r>
              <a:rPr lang="en-US" altLang="ru-RU" sz="1200" i="1" dirty="0">
                <a:solidFill>
                  <a:schemeClr val="accent1">
                    <a:lumMod val="50000"/>
                  </a:schemeClr>
                </a:solidFill>
                <a:latin typeface="Times New Roman" pitchFamily="18" charset="0"/>
                <a:cs typeface="Times New Roman" pitchFamily="18" charset="0"/>
              </a:rPr>
              <a:t>F</a:t>
            </a:r>
            <a:r>
              <a:rPr lang="en-US" altLang="ru-RU" sz="1200" dirty="0">
                <a:solidFill>
                  <a:schemeClr val="accent1">
                    <a:lumMod val="50000"/>
                  </a:schemeClr>
                </a:solidFill>
                <a:latin typeface="Times New Roman" pitchFamily="18" charset="0"/>
                <a:cs typeface="Times New Roman" pitchFamily="18" charset="0"/>
              </a:rPr>
              <a:t> = </a:t>
            </a:r>
            <a:r>
              <a:rPr lang="en-US" altLang="ru-RU" sz="1200" i="1" dirty="0">
                <a:solidFill>
                  <a:schemeClr val="accent1">
                    <a:lumMod val="50000"/>
                  </a:schemeClr>
                </a:solidFill>
                <a:latin typeface="Times New Roman" pitchFamily="18" charset="0"/>
                <a:cs typeface="Times New Roman" pitchFamily="18" charset="0"/>
              </a:rPr>
              <a:t>kt.</a:t>
            </a:r>
            <a:r>
              <a:rPr lang="en-US" sz="1200" dirty="0">
                <a:solidFill>
                  <a:schemeClr val="accent1">
                    <a:lumMod val="50000"/>
                  </a:schemeClr>
                </a:solidFill>
                <a:latin typeface="Times New Roman" pitchFamily="18" charset="0"/>
                <a:cs typeface="Times New Roman" pitchFamily="18" charset="0"/>
              </a:rPr>
              <a:t> </a:t>
            </a:r>
            <a:r>
              <a:rPr lang="en-US" sz="1000" dirty="0">
                <a:solidFill>
                  <a:schemeClr val="accent1">
                    <a:lumMod val="50000"/>
                  </a:schemeClr>
                </a:solidFill>
              </a:rPr>
              <a:t>Develop the equation of motion for the </a:t>
            </a:r>
            <a:r>
              <a:rPr lang="en-US" sz="1000" dirty="0" smtClean="0">
                <a:solidFill>
                  <a:schemeClr val="accent1">
                    <a:lumMod val="50000"/>
                  </a:schemeClr>
                </a:solidFill>
              </a:rPr>
              <a:t>body.</a:t>
            </a:r>
            <a:endParaRPr lang="ru-RU" altLang="ru-RU" sz="1000" dirty="0">
              <a:solidFill>
                <a:schemeClr val="accent1">
                  <a:lumMod val="50000"/>
                </a:schemeClr>
              </a:solidFill>
            </a:endParaRPr>
          </a:p>
          <a:p>
            <a:endParaRPr lang="ru-RU" altLang="ru-RU" sz="1000" dirty="0">
              <a:solidFill>
                <a:srgbClr val="00007D"/>
              </a:solidFill>
            </a:endParaRPr>
          </a:p>
        </p:txBody>
      </p:sp>
      <p:sp>
        <p:nvSpPr>
          <p:cNvPr id="330757" name="Text Box 5"/>
          <p:cNvSpPr txBox="1">
            <a:spLocks noChangeArrowheads="1"/>
          </p:cNvSpPr>
          <p:nvPr/>
        </p:nvSpPr>
        <p:spPr bwMode="auto">
          <a:xfrm>
            <a:off x="1994990" y="1853127"/>
            <a:ext cx="24449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3. </a:t>
            </a:r>
            <a:r>
              <a:rPr lang="en-US" altLang="ru-RU" sz="1000" dirty="0" smtClean="0">
                <a:solidFill>
                  <a:srgbClr val="000000"/>
                </a:solidFill>
              </a:rPr>
              <a:t>Write the basic equation of dynamics</a:t>
            </a:r>
            <a:endParaRPr lang="ru-RU" altLang="ru-RU" sz="1000" dirty="0">
              <a:solidFill>
                <a:srgbClr val="000000"/>
              </a:solidFill>
            </a:endParaRPr>
          </a:p>
        </p:txBody>
      </p:sp>
      <p:graphicFrame>
        <p:nvGraphicFramePr>
          <p:cNvPr id="330758" name="Object 6"/>
          <p:cNvGraphicFramePr>
            <a:graphicFrameLocks noChangeAspect="1"/>
          </p:cNvGraphicFramePr>
          <p:nvPr>
            <p:extLst>
              <p:ext uri="{D42A27DB-BD31-4B8C-83A1-F6EECF244321}">
                <p14:modId xmlns:p14="http://schemas.microsoft.com/office/powerpoint/2010/main" val="2060145255"/>
              </p:ext>
            </p:extLst>
          </p:nvPr>
        </p:nvGraphicFramePr>
        <p:xfrm>
          <a:off x="4421645" y="1860566"/>
          <a:ext cx="1549400" cy="241300"/>
        </p:xfrm>
        <a:graphic>
          <a:graphicData uri="http://schemas.openxmlformats.org/presentationml/2006/ole">
            <mc:AlternateContent xmlns:mc="http://schemas.openxmlformats.org/markup-compatibility/2006">
              <mc:Choice xmlns:v="urn:schemas-microsoft-com:vml" Requires="v">
                <p:oleObj spid="_x0000_s1452347" name="Формула" r:id="rId3" imgW="1549080" imgH="241200" progId="Equation.3">
                  <p:embed/>
                </p:oleObj>
              </mc:Choice>
              <mc:Fallback>
                <p:oleObj name="Формула" r:id="rId3" imgW="1549080" imgH="2412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21645" y="1860566"/>
                        <a:ext cx="1549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59" name="Text Box 7"/>
          <p:cNvSpPr txBox="1">
            <a:spLocks noChangeArrowheads="1"/>
          </p:cNvSpPr>
          <p:nvPr/>
        </p:nvSpPr>
        <p:spPr bwMode="auto">
          <a:xfrm>
            <a:off x="1992313" y="2309813"/>
            <a:ext cx="155844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5</a:t>
            </a:r>
            <a:r>
              <a:rPr lang="ru-RU" altLang="ru-RU" sz="1000" dirty="0">
                <a:solidFill>
                  <a:srgbClr val="000000"/>
                </a:solidFill>
              </a:rPr>
              <a:t>. </a:t>
            </a:r>
            <a:r>
              <a:rPr lang="en-US" altLang="ru-RU" sz="1000" dirty="0" smtClean="0">
                <a:solidFill>
                  <a:srgbClr val="000000"/>
                </a:solidFill>
              </a:rPr>
              <a:t>Deflate the derivative</a:t>
            </a:r>
            <a:endParaRPr lang="ru-RU" altLang="ru-RU" sz="1000" dirty="0">
              <a:solidFill>
                <a:srgbClr val="000000"/>
              </a:solidFill>
            </a:endParaRPr>
          </a:p>
        </p:txBody>
      </p:sp>
      <p:sp>
        <p:nvSpPr>
          <p:cNvPr id="330760" name="Text Box 8"/>
          <p:cNvSpPr txBox="1">
            <a:spLocks noChangeArrowheads="1"/>
          </p:cNvSpPr>
          <p:nvPr/>
        </p:nvSpPr>
        <p:spPr bwMode="auto">
          <a:xfrm>
            <a:off x="1997075" y="2109788"/>
            <a:ext cx="373852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4. </a:t>
            </a:r>
            <a:r>
              <a:rPr lang="en-US" altLang="ru-RU" sz="1000" dirty="0" smtClean="0">
                <a:solidFill>
                  <a:srgbClr val="000000"/>
                </a:solidFill>
              </a:rPr>
              <a:t>Project equation on </a:t>
            </a:r>
            <a:r>
              <a:rPr lang="en-US" altLang="ru-RU" sz="1100" i="1" dirty="0" smtClean="0">
                <a:solidFill>
                  <a:srgbClr val="000000"/>
                </a:solidFill>
                <a:latin typeface="Times New Roman" pitchFamily="18" charset="0"/>
                <a:cs typeface="Times New Roman" pitchFamily="18" charset="0"/>
              </a:rPr>
              <a:t>x</a:t>
            </a:r>
            <a:r>
              <a:rPr lang="en-US" altLang="ru-RU" sz="1100" dirty="0" smtClean="0">
                <a:solidFill>
                  <a:srgbClr val="000000"/>
                </a:solidFill>
                <a:latin typeface="Times New Roman" pitchFamily="18" charset="0"/>
                <a:cs typeface="Times New Roman" pitchFamily="18" charset="0"/>
              </a:rPr>
              <a:t>-</a:t>
            </a:r>
            <a:r>
              <a:rPr lang="en-US" altLang="ru-RU" sz="1000" dirty="0" smtClean="0">
                <a:solidFill>
                  <a:srgbClr val="000000"/>
                </a:solidFill>
              </a:rPr>
              <a:t>axis</a:t>
            </a:r>
            <a:r>
              <a:rPr lang="en-US" altLang="ru-RU" sz="1000" dirty="0">
                <a:solidFill>
                  <a:srgbClr val="000000"/>
                </a:solidFill>
              </a:rPr>
              <a:t>		       </a:t>
            </a:r>
            <a:r>
              <a:rPr lang="en-US" altLang="ru-RU" sz="1000" dirty="0" smtClean="0">
                <a:solidFill>
                  <a:srgbClr val="000000"/>
                </a:solidFill>
              </a:rPr>
              <a:t>           or</a:t>
            </a:r>
            <a:r>
              <a:rPr lang="ru-RU" altLang="ru-RU" sz="1000" dirty="0" smtClean="0">
                <a:solidFill>
                  <a:srgbClr val="000000"/>
                </a:solidFill>
              </a:rPr>
              <a:t> </a:t>
            </a:r>
            <a:endParaRPr lang="ru-RU" altLang="ru-RU" sz="1000" dirty="0">
              <a:solidFill>
                <a:srgbClr val="000000"/>
              </a:solidFill>
            </a:endParaRPr>
          </a:p>
        </p:txBody>
      </p:sp>
      <p:graphicFrame>
        <p:nvGraphicFramePr>
          <p:cNvPr id="330761" name="Object 9"/>
          <p:cNvGraphicFramePr>
            <a:graphicFrameLocks noChangeAspect="1"/>
          </p:cNvGraphicFramePr>
          <p:nvPr>
            <p:extLst>
              <p:ext uri="{D42A27DB-BD31-4B8C-83A1-F6EECF244321}">
                <p14:modId xmlns:p14="http://schemas.microsoft.com/office/powerpoint/2010/main" val="3766632256"/>
              </p:ext>
            </p:extLst>
          </p:nvPr>
        </p:nvGraphicFramePr>
        <p:xfrm>
          <a:off x="3802063" y="2114550"/>
          <a:ext cx="1193800" cy="228600"/>
        </p:xfrm>
        <a:graphic>
          <a:graphicData uri="http://schemas.openxmlformats.org/presentationml/2006/ole">
            <mc:AlternateContent xmlns:mc="http://schemas.openxmlformats.org/markup-compatibility/2006">
              <mc:Choice xmlns:v="urn:schemas-microsoft-com:vml" Requires="v">
                <p:oleObj spid="_x0000_s1452348" name="Equation" r:id="rId5" imgW="1193760" imgH="228600" progId="Equation.DSMT4">
                  <p:embed/>
                </p:oleObj>
              </mc:Choice>
              <mc:Fallback>
                <p:oleObj name="Equation" r:id="rId5" imgW="1193760" imgH="228600" progId="Equation.DSMT4">
                  <p:embed/>
                  <p:pic>
                    <p:nvPicPr>
                      <p:cNvPr id="0" name=""/>
                      <p:cNvPicPr>
                        <a:picLocks noChangeAspect="1" noChangeArrowheads="1"/>
                      </p:cNvPicPr>
                      <p:nvPr/>
                    </p:nvPicPr>
                    <p:blipFill>
                      <a:blip r:embed="rId6"/>
                      <a:srcRect/>
                      <a:stretch>
                        <a:fillRect/>
                      </a:stretch>
                    </p:blipFill>
                    <p:spPr bwMode="auto">
                      <a:xfrm>
                        <a:off x="3802063" y="2114550"/>
                        <a:ext cx="1193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62" name="Oval 10"/>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a:solidFill>
                  <a:srgbClr val="00007D"/>
                </a:solidFill>
              </a:rPr>
              <a:t>7</a:t>
            </a:r>
            <a:endParaRPr lang="ru-RU" altLang="ru-RU" sz="1000" b="1">
              <a:solidFill>
                <a:srgbClr val="00007D"/>
              </a:solidFill>
            </a:endParaRPr>
          </a:p>
        </p:txBody>
      </p:sp>
      <p:graphicFrame>
        <p:nvGraphicFramePr>
          <p:cNvPr id="330773" name="Object 21"/>
          <p:cNvGraphicFramePr>
            <a:graphicFrameLocks noChangeAspect="1"/>
          </p:cNvGraphicFramePr>
          <p:nvPr/>
        </p:nvGraphicFramePr>
        <p:xfrm>
          <a:off x="1317625" y="1768475"/>
          <a:ext cx="165100" cy="190500"/>
        </p:xfrm>
        <a:graphic>
          <a:graphicData uri="http://schemas.openxmlformats.org/presentationml/2006/ole">
            <mc:AlternateContent xmlns:mc="http://schemas.openxmlformats.org/markup-compatibility/2006">
              <mc:Choice xmlns:v="urn:schemas-microsoft-com:vml" Requires="v">
                <p:oleObj spid="_x0000_s1452349" name="Формула" r:id="rId7" imgW="164880" imgH="190440" progId="Equation.3">
                  <p:embed/>
                </p:oleObj>
              </mc:Choice>
              <mc:Fallback>
                <p:oleObj name="Формула" r:id="rId7" imgW="164880" imgH="1904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317625" y="1768475"/>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774" name="Object 22"/>
          <p:cNvGraphicFramePr>
            <a:graphicFrameLocks noChangeAspect="1"/>
          </p:cNvGraphicFramePr>
          <p:nvPr>
            <p:extLst>
              <p:ext uri="{D42A27DB-BD31-4B8C-83A1-F6EECF244321}">
                <p14:modId xmlns:p14="http://schemas.microsoft.com/office/powerpoint/2010/main" val="2223019819"/>
              </p:ext>
            </p:extLst>
          </p:nvPr>
        </p:nvGraphicFramePr>
        <p:xfrm>
          <a:off x="5978525" y="1962309"/>
          <a:ext cx="520700" cy="393700"/>
        </p:xfrm>
        <a:graphic>
          <a:graphicData uri="http://schemas.openxmlformats.org/presentationml/2006/ole">
            <mc:AlternateContent xmlns:mc="http://schemas.openxmlformats.org/markup-compatibility/2006">
              <mc:Choice xmlns:v="urn:schemas-microsoft-com:vml" Requires="v">
                <p:oleObj spid="_x0000_s1452350" name="Формула" r:id="rId9" imgW="520560" imgH="393480" progId="Equation.3">
                  <p:embed/>
                </p:oleObj>
              </mc:Choice>
              <mc:Fallback>
                <p:oleObj name="Формула" r:id="rId9" imgW="520560" imgH="39348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978525" y="1962309"/>
                        <a:ext cx="5207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775" name="Object 23"/>
          <p:cNvGraphicFramePr>
            <a:graphicFrameLocks noChangeAspect="1"/>
          </p:cNvGraphicFramePr>
          <p:nvPr/>
        </p:nvGraphicFramePr>
        <p:xfrm>
          <a:off x="4332288" y="2297113"/>
          <a:ext cx="736600" cy="406400"/>
        </p:xfrm>
        <a:graphic>
          <a:graphicData uri="http://schemas.openxmlformats.org/presentationml/2006/ole">
            <mc:AlternateContent xmlns:mc="http://schemas.openxmlformats.org/markup-compatibility/2006">
              <mc:Choice xmlns:v="urn:schemas-microsoft-com:vml" Requires="v">
                <p:oleObj spid="_x0000_s1452351" name="Формула" r:id="rId11" imgW="736560" imgH="406080" progId="Equation.3">
                  <p:embed/>
                </p:oleObj>
              </mc:Choice>
              <mc:Fallback>
                <p:oleObj name="Формула" r:id="rId11" imgW="736560" imgH="40608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332288" y="2297113"/>
                        <a:ext cx="7366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76" name="Text Box 24"/>
          <p:cNvSpPr txBox="1">
            <a:spLocks noChangeArrowheads="1"/>
          </p:cNvSpPr>
          <p:nvPr/>
        </p:nvSpPr>
        <p:spPr bwMode="auto">
          <a:xfrm>
            <a:off x="5876925" y="2327275"/>
            <a:ext cx="160011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6. </a:t>
            </a:r>
            <a:r>
              <a:rPr lang="en-US" altLang="ru-RU" sz="1000" dirty="0">
                <a:solidFill>
                  <a:srgbClr val="000000"/>
                </a:solidFill>
              </a:rPr>
              <a:t>Separate the </a:t>
            </a:r>
            <a:r>
              <a:rPr lang="en-US" altLang="ru-RU" sz="1000" dirty="0" smtClean="0">
                <a:solidFill>
                  <a:srgbClr val="000000"/>
                </a:solidFill>
              </a:rPr>
              <a:t>variables</a:t>
            </a:r>
            <a:endParaRPr lang="ru-RU" altLang="ru-RU" sz="1000" dirty="0">
              <a:solidFill>
                <a:srgbClr val="000000"/>
              </a:solidFill>
            </a:endParaRPr>
          </a:p>
        </p:txBody>
      </p:sp>
      <p:graphicFrame>
        <p:nvGraphicFramePr>
          <p:cNvPr id="330777" name="Object 25"/>
          <p:cNvGraphicFramePr>
            <a:graphicFrameLocks noChangeAspect="1"/>
          </p:cNvGraphicFramePr>
          <p:nvPr>
            <p:extLst>
              <p:ext uri="{D42A27DB-BD31-4B8C-83A1-F6EECF244321}">
                <p14:modId xmlns:p14="http://schemas.microsoft.com/office/powerpoint/2010/main" val="2474161121"/>
              </p:ext>
            </p:extLst>
          </p:nvPr>
        </p:nvGraphicFramePr>
        <p:xfrm>
          <a:off x="7477043" y="2244449"/>
          <a:ext cx="774700" cy="393700"/>
        </p:xfrm>
        <a:graphic>
          <a:graphicData uri="http://schemas.openxmlformats.org/presentationml/2006/ole">
            <mc:AlternateContent xmlns:mc="http://schemas.openxmlformats.org/markup-compatibility/2006">
              <mc:Choice xmlns:v="urn:schemas-microsoft-com:vml" Requires="v">
                <p:oleObj spid="_x0000_s1452352" name="Формула" r:id="rId13" imgW="774360" imgH="393480" progId="Equation.3">
                  <p:embed/>
                </p:oleObj>
              </mc:Choice>
              <mc:Fallback>
                <p:oleObj name="Формула" r:id="rId13" imgW="774360" imgH="39348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477043" y="2244449"/>
                        <a:ext cx="7747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78" name="Text Box 26"/>
          <p:cNvSpPr txBox="1">
            <a:spLocks noChangeArrowheads="1"/>
          </p:cNvSpPr>
          <p:nvPr/>
        </p:nvSpPr>
        <p:spPr bwMode="auto">
          <a:xfrm>
            <a:off x="284162" y="2611438"/>
            <a:ext cx="34560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a:t>7.</a:t>
            </a:r>
            <a:r>
              <a:rPr lang="en-US" altLang="ru-RU" sz="1000" dirty="0"/>
              <a:t> Calculate the integrals in </a:t>
            </a:r>
            <a:r>
              <a:rPr lang="en-US" altLang="ru-RU" sz="1000" dirty="0" smtClean="0"/>
              <a:t>both sides </a:t>
            </a:r>
            <a:r>
              <a:rPr lang="en-US" altLang="ru-RU" sz="1000" dirty="0"/>
              <a:t>of </a:t>
            </a:r>
            <a:r>
              <a:rPr lang="en-US" altLang="ru-RU" sz="1000" dirty="0" smtClean="0"/>
              <a:t> the equation</a:t>
            </a:r>
            <a:endParaRPr lang="ru-RU" altLang="ru-RU" sz="1000" dirty="0"/>
          </a:p>
          <a:p>
            <a:endParaRPr lang="ru-RU" altLang="ru-RU" sz="1000" dirty="0">
              <a:solidFill>
                <a:srgbClr val="000000"/>
              </a:solidFill>
            </a:endParaRPr>
          </a:p>
        </p:txBody>
      </p:sp>
      <p:graphicFrame>
        <p:nvGraphicFramePr>
          <p:cNvPr id="330779" name="Object 27"/>
          <p:cNvGraphicFramePr>
            <a:graphicFrameLocks noChangeAspect="1"/>
          </p:cNvGraphicFramePr>
          <p:nvPr>
            <p:extLst>
              <p:ext uri="{D42A27DB-BD31-4B8C-83A1-F6EECF244321}">
                <p14:modId xmlns:p14="http://schemas.microsoft.com/office/powerpoint/2010/main" val="23285263"/>
              </p:ext>
            </p:extLst>
          </p:nvPr>
        </p:nvGraphicFramePr>
        <p:xfrm>
          <a:off x="4175919" y="2615653"/>
          <a:ext cx="914400" cy="393700"/>
        </p:xfrm>
        <a:graphic>
          <a:graphicData uri="http://schemas.openxmlformats.org/presentationml/2006/ole">
            <mc:AlternateContent xmlns:mc="http://schemas.openxmlformats.org/markup-compatibility/2006">
              <mc:Choice xmlns:v="urn:schemas-microsoft-com:vml" Requires="v">
                <p:oleObj spid="_x0000_s1452353" name="Equation" r:id="rId15" imgW="914400" imgH="393480" progId="Equation.DSMT4">
                  <p:embed/>
                </p:oleObj>
              </mc:Choice>
              <mc:Fallback>
                <p:oleObj name="Equation" r:id="rId15" imgW="914400" imgH="393480" progId="Equation.DSMT4">
                  <p:embed/>
                  <p:pic>
                    <p:nvPicPr>
                      <p:cNvPr id="0" name=""/>
                      <p:cNvPicPr>
                        <a:picLocks noChangeAspect="1" noChangeArrowheads="1"/>
                      </p:cNvPicPr>
                      <p:nvPr/>
                    </p:nvPicPr>
                    <p:blipFill>
                      <a:blip r:embed="rId16"/>
                      <a:srcRect/>
                      <a:stretch>
                        <a:fillRect/>
                      </a:stretch>
                    </p:blipFill>
                    <p:spPr bwMode="auto">
                      <a:xfrm>
                        <a:off x="4175919" y="2615653"/>
                        <a:ext cx="9144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80" name="AutoShape 28"/>
          <p:cNvSpPr>
            <a:spLocks noChangeArrowheads="1"/>
          </p:cNvSpPr>
          <p:nvPr/>
        </p:nvSpPr>
        <p:spPr bwMode="auto">
          <a:xfrm>
            <a:off x="5300225" y="2726778"/>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781" name="Object 29"/>
          <p:cNvGraphicFramePr>
            <a:graphicFrameLocks noChangeAspect="1"/>
          </p:cNvGraphicFramePr>
          <p:nvPr>
            <p:extLst>
              <p:ext uri="{D42A27DB-BD31-4B8C-83A1-F6EECF244321}">
                <p14:modId xmlns:p14="http://schemas.microsoft.com/office/powerpoint/2010/main" val="1556564722"/>
              </p:ext>
            </p:extLst>
          </p:nvPr>
        </p:nvGraphicFramePr>
        <p:xfrm>
          <a:off x="5893975" y="2563210"/>
          <a:ext cx="990600" cy="431800"/>
        </p:xfrm>
        <a:graphic>
          <a:graphicData uri="http://schemas.openxmlformats.org/presentationml/2006/ole">
            <mc:AlternateContent xmlns:mc="http://schemas.openxmlformats.org/markup-compatibility/2006">
              <mc:Choice xmlns:v="urn:schemas-microsoft-com:vml" Requires="v">
                <p:oleObj spid="_x0000_s1452354" name="Формула" r:id="rId17" imgW="990360" imgH="431640" progId="Equation.3">
                  <p:embed/>
                </p:oleObj>
              </mc:Choice>
              <mc:Fallback>
                <p:oleObj name="Формула" r:id="rId17" imgW="990360" imgH="4316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5893975" y="2563210"/>
                        <a:ext cx="9906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82" name="Text Box 30"/>
          <p:cNvSpPr txBox="1">
            <a:spLocks noChangeArrowheads="1"/>
          </p:cNvSpPr>
          <p:nvPr/>
        </p:nvSpPr>
        <p:spPr bwMode="auto">
          <a:xfrm>
            <a:off x="266700" y="3362325"/>
            <a:ext cx="2919389"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a:r>
              <a:rPr lang="ru-RU" altLang="ru-RU" sz="1000" dirty="0"/>
              <a:t>9. </a:t>
            </a:r>
            <a:r>
              <a:rPr lang="en-US" altLang="ru-RU" sz="1000" dirty="0">
                <a:solidFill>
                  <a:srgbClr val="000000"/>
                </a:solidFill>
              </a:rPr>
              <a:t>Represent </a:t>
            </a:r>
            <a:r>
              <a:rPr lang="en-US" altLang="ru-RU" sz="1000" dirty="0" smtClean="0">
                <a:solidFill>
                  <a:srgbClr val="000000"/>
                </a:solidFill>
              </a:rPr>
              <a:t> the projection </a:t>
            </a:r>
            <a:r>
              <a:rPr lang="en-US" altLang="ru-RU" sz="1000" dirty="0">
                <a:solidFill>
                  <a:srgbClr val="000000"/>
                </a:solidFill>
              </a:rPr>
              <a:t>of the velocity as a</a:t>
            </a:r>
          </a:p>
          <a:p>
            <a:pPr lvl="0"/>
            <a:r>
              <a:rPr lang="en-US" altLang="ru-RU" sz="1000" dirty="0">
                <a:solidFill>
                  <a:srgbClr val="000000"/>
                </a:solidFill>
              </a:rPr>
              <a:t> derivative of the coordinate with respect to </a:t>
            </a:r>
            <a:r>
              <a:rPr lang="en-US" altLang="ru-RU" sz="1000" dirty="0" smtClean="0">
                <a:solidFill>
                  <a:srgbClr val="000000"/>
                </a:solidFill>
              </a:rPr>
              <a:t>time</a:t>
            </a:r>
            <a:endParaRPr lang="ru-RU" altLang="ru-RU" sz="1000" dirty="0">
              <a:solidFill>
                <a:srgbClr val="000000"/>
              </a:solidFill>
            </a:endParaRPr>
          </a:p>
          <a:p>
            <a:endParaRPr lang="ru-RU" altLang="ru-RU" sz="1000" dirty="0">
              <a:solidFill>
                <a:srgbClr val="000000"/>
              </a:solidFill>
            </a:endParaRPr>
          </a:p>
        </p:txBody>
      </p:sp>
      <p:graphicFrame>
        <p:nvGraphicFramePr>
          <p:cNvPr id="330783" name="Object 31"/>
          <p:cNvGraphicFramePr>
            <a:graphicFrameLocks noChangeAspect="1"/>
          </p:cNvGraphicFramePr>
          <p:nvPr>
            <p:extLst>
              <p:ext uri="{D42A27DB-BD31-4B8C-83A1-F6EECF244321}">
                <p14:modId xmlns:p14="http://schemas.microsoft.com/office/powerpoint/2010/main" val="697278544"/>
              </p:ext>
            </p:extLst>
          </p:nvPr>
        </p:nvGraphicFramePr>
        <p:xfrm>
          <a:off x="3108164" y="3382963"/>
          <a:ext cx="736600" cy="431800"/>
        </p:xfrm>
        <a:graphic>
          <a:graphicData uri="http://schemas.openxmlformats.org/presentationml/2006/ole">
            <mc:AlternateContent xmlns:mc="http://schemas.openxmlformats.org/markup-compatibility/2006">
              <mc:Choice xmlns:v="urn:schemas-microsoft-com:vml" Requires="v">
                <p:oleObj spid="_x0000_s1452355" name="Формула" r:id="rId19" imgW="736560" imgH="431640" progId="Equation.3">
                  <p:embed/>
                </p:oleObj>
              </mc:Choice>
              <mc:Fallback>
                <p:oleObj name="Формула" r:id="rId19" imgW="736560" imgH="4316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108164" y="3382963"/>
                        <a:ext cx="7366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84" name="Text Box 32"/>
          <p:cNvSpPr txBox="1">
            <a:spLocks noChangeArrowheads="1"/>
          </p:cNvSpPr>
          <p:nvPr/>
        </p:nvSpPr>
        <p:spPr bwMode="auto">
          <a:xfrm>
            <a:off x="269822" y="3772323"/>
            <a:ext cx="3396572" cy="28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smtClean="0">
                <a:solidFill>
                  <a:srgbClr val="000000"/>
                </a:solidFill>
              </a:rPr>
              <a:t>1</a:t>
            </a:r>
            <a:r>
              <a:rPr lang="en-US" altLang="ru-RU" sz="1000" dirty="0" smtClean="0">
                <a:solidFill>
                  <a:srgbClr val="000000"/>
                </a:solidFill>
              </a:rPr>
              <a:t>1</a:t>
            </a:r>
            <a:r>
              <a:rPr lang="ru-RU" altLang="ru-RU" sz="1000" dirty="0" smtClean="0">
                <a:solidFill>
                  <a:srgbClr val="000000"/>
                </a:solidFill>
              </a:rPr>
              <a:t>.</a:t>
            </a:r>
            <a:r>
              <a:rPr lang="en-US" altLang="ru-RU" sz="1000" dirty="0" smtClean="0">
                <a:solidFill>
                  <a:srgbClr val="000000"/>
                </a:solidFill>
              </a:rPr>
              <a:t> </a:t>
            </a:r>
            <a:r>
              <a:rPr lang="en-US" altLang="ru-RU" sz="1000" dirty="0"/>
              <a:t>Calculate the integrals in </a:t>
            </a:r>
            <a:r>
              <a:rPr lang="en-US" altLang="ru-RU" sz="1000" dirty="0" smtClean="0"/>
              <a:t>both sides </a:t>
            </a:r>
            <a:r>
              <a:rPr lang="en-US" altLang="ru-RU" sz="1000" dirty="0"/>
              <a:t>of </a:t>
            </a:r>
            <a:r>
              <a:rPr lang="en-US" altLang="ru-RU" sz="1000" dirty="0" smtClean="0"/>
              <a:t> the equation</a:t>
            </a:r>
            <a:endParaRPr lang="ru-RU" altLang="ru-RU" sz="1000" dirty="0"/>
          </a:p>
          <a:p>
            <a:endParaRPr lang="ru-RU" altLang="ru-RU" sz="1000" dirty="0">
              <a:solidFill>
                <a:srgbClr val="000000"/>
              </a:solidFill>
            </a:endParaRPr>
          </a:p>
          <a:p>
            <a:endParaRPr lang="ru-RU" altLang="ru-RU" sz="1000" dirty="0">
              <a:solidFill>
                <a:srgbClr val="000000"/>
              </a:solidFill>
            </a:endParaRPr>
          </a:p>
        </p:txBody>
      </p:sp>
      <p:graphicFrame>
        <p:nvGraphicFramePr>
          <p:cNvPr id="330785" name="Object 33"/>
          <p:cNvGraphicFramePr>
            <a:graphicFrameLocks noChangeAspect="1"/>
          </p:cNvGraphicFramePr>
          <p:nvPr>
            <p:extLst>
              <p:ext uri="{D42A27DB-BD31-4B8C-83A1-F6EECF244321}">
                <p14:modId xmlns:p14="http://schemas.microsoft.com/office/powerpoint/2010/main" val="1786815582"/>
              </p:ext>
            </p:extLst>
          </p:nvPr>
        </p:nvGraphicFramePr>
        <p:xfrm>
          <a:off x="3698875" y="3706813"/>
          <a:ext cx="965200" cy="419100"/>
        </p:xfrm>
        <a:graphic>
          <a:graphicData uri="http://schemas.openxmlformats.org/presentationml/2006/ole">
            <mc:AlternateContent xmlns:mc="http://schemas.openxmlformats.org/markup-compatibility/2006">
              <mc:Choice xmlns:v="urn:schemas-microsoft-com:vml" Requires="v">
                <p:oleObj spid="_x0000_s1452356" name="Equation" r:id="rId21" imgW="965160" imgH="419040" progId="Equation.DSMT4">
                  <p:embed/>
                </p:oleObj>
              </mc:Choice>
              <mc:Fallback>
                <p:oleObj name="Equation" r:id="rId21" imgW="965160" imgH="419040" progId="Equation.DSMT4">
                  <p:embed/>
                  <p:pic>
                    <p:nvPicPr>
                      <p:cNvPr id="0" name=""/>
                      <p:cNvPicPr>
                        <a:picLocks noChangeAspect="1" noChangeArrowheads="1"/>
                      </p:cNvPicPr>
                      <p:nvPr/>
                    </p:nvPicPr>
                    <p:blipFill>
                      <a:blip r:embed="rId22"/>
                      <a:srcRect/>
                      <a:stretch>
                        <a:fillRect/>
                      </a:stretch>
                    </p:blipFill>
                    <p:spPr bwMode="auto">
                      <a:xfrm>
                        <a:off x="3698875" y="3706813"/>
                        <a:ext cx="9652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86" name="AutoShape 34"/>
          <p:cNvSpPr>
            <a:spLocks noChangeArrowheads="1"/>
          </p:cNvSpPr>
          <p:nvPr/>
        </p:nvSpPr>
        <p:spPr bwMode="auto">
          <a:xfrm>
            <a:off x="4872603" y="3854450"/>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787" name="Object 35"/>
          <p:cNvGraphicFramePr>
            <a:graphicFrameLocks noChangeAspect="1"/>
          </p:cNvGraphicFramePr>
          <p:nvPr/>
        </p:nvGraphicFramePr>
        <p:xfrm>
          <a:off x="5405438" y="3725863"/>
          <a:ext cx="939800" cy="431800"/>
        </p:xfrm>
        <a:graphic>
          <a:graphicData uri="http://schemas.openxmlformats.org/presentationml/2006/ole">
            <mc:AlternateContent xmlns:mc="http://schemas.openxmlformats.org/markup-compatibility/2006">
              <mc:Choice xmlns:v="urn:schemas-microsoft-com:vml" Requires="v">
                <p:oleObj spid="_x0000_s1452357" name="Формула" r:id="rId23" imgW="939600" imgH="431640" progId="Equation.3">
                  <p:embed/>
                </p:oleObj>
              </mc:Choice>
              <mc:Fallback>
                <p:oleObj name="Формула" r:id="rId23" imgW="939600" imgH="43164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405438" y="3725863"/>
                        <a:ext cx="9398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88" name="Text Box 36"/>
          <p:cNvSpPr txBox="1">
            <a:spLocks noChangeArrowheads="1"/>
          </p:cNvSpPr>
          <p:nvPr/>
        </p:nvSpPr>
        <p:spPr bwMode="auto">
          <a:xfrm>
            <a:off x="4040035" y="3447725"/>
            <a:ext cx="16706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lvl="0"/>
            <a:r>
              <a:rPr lang="en-US" altLang="ru-RU" sz="1000" dirty="0" smtClean="0">
                <a:solidFill>
                  <a:srgbClr val="000000"/>
                </a:solidFill>
              </a:rPr>
              <a:t>10</a:t>
            </a:r>
            <a:r>
              <a:rPr lang="ru-RU" altLang="ru-RU" sz="1000" dirty="0" smtClean="0">
                <a:solidFill>
                  <a:srgbClr val="000000"/>
                </a:solidFill>
              </a:rPr>
              <a:t>. </a:t>
            </a:r>
            <a:r>
              <a:rPr lang="en-US" altLang="ru-RU" sz="1000" dirty="0">
                <a:solidFill>
                  <a:srgbClr val="000000"/>
                </a:solidFill>
              </a:rPr>
              <a:t>Separate the </a:t>
            </a:r>
            <a:r>
              <a:rPr lang="en-US" altLang="ru-RU" sz="1000" dirty="0" smtClean="0">
                <a:solidFill>
                  <a:srgbClr val="000000"/>
                </a:solidFill>
              </a:rPr>
              <a:t>variables</a:t>
            </a:r>
            <a:endParaRPr lang="ru-RU" altLang="ru-RU" sz="1000" dirty="0">
              <a:solidFill>
                <a:srgbClr val="000000"/>
              </a:solidFill>
            </a:endParaRPr>
          </a:p>
          <a:p>
            <a:endParaRPr lang="ru-RU" altLang="ru-RU" sz="1000" dirty="0">
              <a:solidFill>
                <a:srgbClr val="000000"/>
              </a:solidFill>
            </a:endParaRPr>
          </a:p>
        </p:txBody>
      </p:sp>
      <p:graphicFrame>
        <p:nvGraphicFramePr>
          <p:cNvPr id="330789" name="Object 37"/>
          <p:cNvGraphicFramePr>
            <a:graphicFrameLocks noChangeAspect="1"/>
          </p:cNvGraphicFramePr>
          <p:nvPr/>
        </p:nvGraphicFramePr>
        <p:xfrm>
          <a:off x="5868988" y="3290888"/>
          <a:ext cx="838200" cy="431800"/>
        </p:xfrm>
        <a:graphic>
          <a:graphicData uri="http://schemas.openxmlformats.org/presentationml/2006/ole">
            <mc:AlternateContent xmlns:mc="http://schemas.openxmlformats.org/markup-compatibility/2006">
              <mc:Choice xmlns:v="urn:schemas-microsoft-com:vml" Requires="v">
                <p:oleObj spid="_x0000_s1452358" name="Формула" r:id="rId25" imgW="838080" imgH="431640" progId="Equation.3">
                  <p:embed/>
                </p:oleObj>
              </mc:Choice>
              <mc:Fallback>
                <p:oleObj name="Формула" r:id="rId25" imgW="838080" imgH="43164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868988" y="3290888"/>
                        <a:ext cx="8382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90" name="Text Box 38"/>
          <p:cNvSpPr txBox="1">
            <a:spLocks noChangeArrowheads="1"/>
          </p:cNvSpPr>
          <p:nvPr/>
        </p:nvSpPr>
        <p:spPr bwMode="auto">
          <a:xfrm>
            <a:off x="271463" y="2970213"/>
            <a:ext cx="270668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8. </a:t>
            </a:r>
            <a:r>
              <a:rPr lang="en-US" altLang="ru-RU" sz="1000" dirty="0"/>
              <a:t>Determine the constant of integration from the initial condition</a:t>
            </a:r>
            <a:r>
              <a:rPr lang="ru-RU" altLang="ru-RU" sz="1000" dirty="0"/>
              <a:t> </a:t>
            </a:r>
            <a:r>
              <a:rPr lang="en-US" altLang="ru-RU" sz="1100" i="1" dirty="0">
                <a:latin typeface="Times New Roman" pitchFamily="18" charset="0"/>
                <a:cs typeface="Times New Roman" pitchFamily="18" charset="0"/>
              </a:rPr>
              <a:t>t</a:t>
            </a:r>
            <a:r>
              <a:rPr lang="en-US" altLang="ru-RU" sz="1100" dirty="0">
                <a:latin typeface="Times New Roman" pitchFamily="18" charset="0"/>
                <a:cs typeface="Times New Roman" pitchFamily="18" charset="0"/>
              </a:rPr>
              <a:t> = 0, </a:t>
            </a:r>
            <a:r>
              <a:rPr lang="en-US" altLang="ru-RU" sz="1200" i="1" dirty="0" err="1">
                <a:latin typeface="Times New Roman" pitchFamily="18" charset="0"/>
                <a:cs typeface="Times New Roman" pitchFamily="18" charset="0"/>
              </a:rPr>
              <a:t>v</a:t>
            </a:r>
            <a:r>
              <a:rPr lang="en-US" altLang="ru-RU" sz="1200" i="1" baseline="-25000" dirty="0" err="1">
                <a:latin typeface="Times New Roman" pitchFamily="18" charset="0"/>
                <a:cs typeface="Times New Roman" pitchFamily="18" charset="0"/>
              </a:rPr>
              <a:t>x</a:t>
            </a:r>
            <a:r>
              <a:rPr lang="en-US" altLang="ru-RU" sz="1200" dirty="0">
                <a:latin typeface="Times New Roman" pitchFamily="18" charset="0"/>
                <a:cs typeface="Times New Roman" pitchFamily="18" charset="0"/>
              </a:rPr>
              <a:t> = </a:t>
            </a:r>
            <a:r>
              <a:rPr lang="en-US" altLang="ru-RU" sz="1200" i="1" dirty="0">
                <a:latin typeface="Times New Roman" pitchFamily="18" charset="0"/>
                <a:cs typeface="Times New Roman" pitchFamily="18" charset="0"/>
              </a:rPr>
              <a:t>v</a:t>
            </a:r>
            <a:r>
              <a:rPr lang="en-US" altLang="ru-RU" sz="1200" baseline="-25000" dirty="0">
                <a:latin typeface="Times New Roman" pitchFamily="18" charset="0"/>
                <a:cs typeface="Times New Roman" pitchFamily="18" charset="0"/>
              </a:rPr>
              <a:t>0</a:t>
            </a:r>
            <a:r>
              <a:rPr lang="ru-RU" altLang="ru-RU" sz="1200" dirty="0" smtClean="0">
                <a:latin typeface="Times New Roman" pitchFamily="18" charset="0"/>
                <a:cs typeface="Times New Roman" pitchFamily="18" charset="0"/>
              </a:rPr>
              <a:t>=0</a:t>
            </a:r>
            <a:r>
              <a:rPr lang="en-US" altLang="ru-RU" sz="1200" dirty="0" smtClean="0">
                <a:latin typeface="Times New Roman" pitchFamily="18" charset="0"/>
                <a:cs typeface="Times New Roman" pitchFamily="18" charset="0"/>
              </a:rPr>
              <a:t> </a:t>
            </a:r>
            <a:endParaRPr lang="ru-RU" altLang="ru-RU" sz="1200" dirty="0">
              <a:solidFill>
                <a:srgbClr val="000000"/>
              </a:solidFill>
              <a:latin typeface="Times New Roman" pitchFamily="18" charset="0"/>
              <a:cs typeface="Times New Roman" pitchFamily="18" charset="0"/>
            </a:endParaRPr>
          </a:p>
        </p:txBody>
      </p:sp>
      <p:graphicFrame>
        <p:nvGraphicFramePr>
          <p:cNvPr id="330791" name="Object 39"/>
          <p:cNvGraphicFramePr>
            <a:graphicFrameLocks noChangeAspect="1"/>
          </p:cNvGraphicFramePr>
          <p:nvPr>
            <p:extLst>
              <p:ext uri="{D42A27DB-BD31-4B8C-83A1-F6EECF244321}">
                <p14:modId xmlns:p14="http://schemas.microsoft.com/office/powerpoint/2010/main" val="1777088568"/>
              </p:ext>
            </p:extLst>
          </p:nvPr>
        </p:nvGraphicFramePr>
        <p:xfrm>
          <a:off x="3041650" y="2955925"/>
          <a:ext cx="1790700" cy="444500"/>
        </p:xfrm>
        <a:graphic>
          <a:graphicData uri="http://schemas.openxmlformats.org/presentationml/2006/ole">
            <mc:AlternateContent xmlns:mc="http://schemas.openxmlformats.org/markup-compatibility/2006">
              <mc:Choice xmlns:v="urn:schemas-microsoft-com:vml" Requires="v">
                <p:oleObj spid="_x0000_s1452359" name="Equation" r:id="rId27" imgW="1790640" imgH="444240" progId="Equation.DSMT4">
                  <p:embed/>
                </p:oleObj>
              </mc:Choice>
              <mc:Fallback>
                <p:oleObj name="Equation" r:id="rId27" imgW="1790640" imgH="444240" progId="Equation.DSMT4">
                  <p:embed/>
                  <p:pic>
                    <p:nvPicPr>
                      <p:cNvPr id="0" name=""/>
                      <p:cNvPicPr>
                        <a:picLocks noChangeAspect="1" noChangeArrowheads="1"/>
                      </p:cNvPicPr>
                      <p:nvPr/>
                    </p:nvPicPr>
                    <p:blipFill>
                      <a:blip r:embed="rId28"/>
                      <a:srcRect/>
                      <a:stretch>
                        <a:fillRect/>
                      </a:stretch>
                    </p:blipFill>
                    <p:spPr bwMode="auto">
                      <a:xfrm>
                        <a:off x="3041650" y="2955925"/>
                        <a:ext cx="17907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792" name="Object 40"/>
          <p:cNvGraphicFramePr>
            <a:graphicFrameLocks noChangeAspect="1"/>
          </p:cNvGraphicFramePr>
          <p:nvPr>
            <p:extLst>
              <p:ext uri="{D42A27DB-BD31-4B8C-83A1-F6EECF244321}">
                <p14:modId xmlns:p14="http://schemas.microsoft.com/office/powerpoint/2010/main" val="1339425931"/>
              </p:ext>
            </p:extLst>
          </p:nvPr>
        </p:nvGraphicFramePr>
        <p:xfrm>
          <a:off x="3171825" y="4105275"/>
          <a:ext cx="1612900" cy="431800"/>
        </p:xfrm>
        <a:graphic>
          <a:graphicData uri="http://schemas.openxmlformats.org/presentationml/2006/ole">
            <mc:AlternateContent xmlns:mc="http://schemas.openxmlformats.org/markup-compatibility/2006">
              <mc:Choice xmlns:v="urn:schemas-microsoft-com:vml" Requires="v">
                <p:oleObj spid="_x0000_s1452360" name="Equation" r:id="rId29" imgW="1612800" imgH="431640" progId="Equation.DSMT4">
                  <p:embed/>
                </p:oleObj>
              </mc:Choice>
              <mc:Fallback>
                <p:oleObj name="Equation" r:id="rId29" imgW="1612800" imgH="431640" progId="Equation.DSMT4">
                  <p:embed/>
                  <p:pic>
                    <p:nvPicPr>
                      <p:cNvPr id="0" name=""/>
                      <p:cNvPicPr>
                        <a:picLocks noChangeAspect="1" noChangeArrowheads="1"/>
                      </p:cNvPicPr>
                      <p:nvPr/>
                    </p:nvPicPr>
                    <p:blipFill>
                      <a:blip r:embed="rId30"/>
                      <a:srcRect/>
                      <a:stretch>
                        <a:fillRect/>
                      </a:stretch>
                    </p:blipFill>
                    <p:spPr bwMode="auto">
                      <a:xfrm>
                        <a:off x="3171825" y="4105275"/>
                        <a:ext cx="16129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93" name="AutoShape 41"/>
          <p:cNvSpPr>
            <a:spLocks noChangeArrowheads="1"/>
          </p:cNvSpPr>
          <p:nvPr/>
        </p:nvSpPr>
        <p:spPr bwMode="auto">
          <a:xfrm>
            <a:off x="4978400" y="424497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794" name="Object 42"/>
          <p:cNvGraphicFramePr>
            <a:graphicFrameLocks noChangeAspect="1"/>
          </p:cNvGraphicFramePr>
          <p:nvPr/>
        </p:nvGraphicFramePr>
        <p:xfrm>
          <a:off x="5770563" y="4214813"/>
          <a:ext cx="495300" cy="215900"/>
        </p:xfrm>
        <a:graphic>
          <a:graphicData uri="http://schemas.openxmlformats.org/presentationml/2006/ole">
            <mc:AlternateContent xmlns:mc="http://schemas.openxmlformats.org/markup-compatibility/2006">
              <mc:Choice xmlns:v="urn:schemas-microsoft-com:vml" Requires="v">
                <p:oleObj spid="_x0000_s1452361" name="Формула" r:id="rId31" imgW="495000" imgH="215640" progId="Equation.3">
                  <p:embed/>
                </p:oleObj>
              </mc:Choice>
              <mc:Fallback>
                <p:oleObj name="Формула" r:id="rId31" imgW="495000" imgH="2156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5770563" y="4214813"/>
                        <a:ext cx="4953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795" name="Text Box 43"/>
          <p:cNvSpPr txBox="1">
            <a:spLocks noChangeArrowheads="1"/>
          </p:cNvSpPr>
          <p:nvPr/>
        </p:nvSpPr>
        <p:spPr bwMode="auto">
          <a:xfrm>
            <a:off x="7170806" y="3728450"/>
            <a:ext cx="136800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As a result we obtain</a:t>
            </a:r>
            <a:endParaRPr lang="ru-RU" altLang="ru-RU" sz="1000" dirty="0"/>
          </a:p>
          <a:p>
            <a:endParaRPr lang="ru-RU" altLang="ru-RU" sz="1000" dirty="0">
              <a:solidFill>
                <a:srgbClr val="000000"/>
              </a:solidFill>
            </a:endParaRPr>
          </a:p>
        </p:txBody>
      </p:sp>
      <p:graphicFrame>
        <p:nvGraphicFramePr>
          <p:cNvPr id="330796" name="Object 44"/>
          <p:cNvGraphicFramePr>
            <a:graphicFrameLocks noChangeAspect="1"/>
          </p:cNvGraphicFramePr>
          <p:nvPr>
            <p:extLst>
              <p:ext uri="{D42A27DB-BD31-4B8C-83A1-F6EECF244321}">
                <p14:modId xmlns:p14="http://schemas.microsoft.com/office/powerpoint/2010/main" val="1883424605"/>
              </p:ext>
            </p:extLst>
          </p:nvPr>
        </p:nvGraphicFramePr>
        <p:xfrm>
          <a:off x="7210638" y="4037687"/>
          <a:ext cx="1333500" cy="419100"/>
        </p:xfrm>
        <a:graphic>
          <a:graphicData uri="http://schemas.openxmlformats.org/presentationml/2006/ole">
            <mc:AlternateContent xmlns:mc="http://schemas.openxmlformats.org/markup-compatibility/2006">
              <mc:Choice xmlns:v="urn:schemas-microsoft-com:vml" Requires="v">
                <p:oleObj spid="_x0000_s1452362" name="Equation" r:id="rId33" imgW="1333440" imgH="419040" progId="Equation.DSMT4">
                  <p:embed/>
                </p:oleObj>
              </mc:Choice>
              <mc:Fallback>
                <p:oleObj name="Equation" r:id="rId33" imgW="1333440" imgH="419040" progId="Equation.DSMT4">
                  <p:embed/>
                  <p:pic>
                    <p:nvPicPr>
                      <p:cNvPr id="0" name=""/>
                      <p:cNvPicPr>
                        <a:picLocks noChangeAspect="1" noChangeArrowheads="1"/>
                      </p:cNvPicPr>
                      <p:nvPr/>
                    </p:nvPicPr>
                    <p:blipFill>
                      <a:blip r:embed="rId34"/>
                      <a:srcRect/>
                      <a:stretch>
                        <a:fillRect/>
                      </a:stretch>
                    </p:blipFill>
                    <p:spPr bwMode="auto">
                      <a:xfrm>
                        <a:off x="7210638" y="4037687"/>
                        <a:ext cx="13335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0798" name="AutoShape 46">
            <a:hlinkClick r:id="" action="ppaction://hlinkshowjump?jump=nextslide" highlightClick="1"/>
          </p:cNvPr>
          <p:cNvSpPr>
            <a:spLocks noChangeArrowheads="1"/>
          </p:cNvSpPr>
          <p:nvPr/>
        </p:nvSpPr>
        <p:spPr bwMode="auto">
          <a:xfrm>
            <a:off x="4308345" y="553271"/>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30799" name="AutoShape 47">
            <a:hlinkClick r:id="rId3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30800" name="AutoShape 48">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solidFill>
                <a:srgbClr val="000000"/>
              </a:solidFill>
            </a:endParaRPr>
          </a:p>
        </p:txBody>
      </p:sp>
      <p:grpSp>
        <p:nvGrpSpPr>
          <p:cNvPr id="330803" name="Group 51"/>
          <p:cNvGrpSpPr>
            <a:grpSpLocks/>
          </p:cNvGrpSpPr>
          <p:nvPr/>
        </p:nvGrpSpPr>
        <p:grpSpPr bwMode="auto">
          <a:xfrm>
            <a:off x="647700" y="2143125"/>
            <a:ext cx="981075" cy="142875"/>
            <a:chOff x="612" y="1374"/>
            <a:chExt cx="618" cy="90"/>
          </a:xfrm>
        </p:grpSpPr>
        <p:sp>
          <p:nvSpPr>
            <p:cNvPr id="330801" name="Rectangle 49"/>
            <p:cNvSpPr>
              <a:spLocks noChangeArrowheads="1"/>
            </p:cNvSpPr>
            <p:nvPr/>
          </p:nvSpPr>
          <p:spPr bwMode="auto">
            <a:xfrm>
              <a:off x="612" y="1374"/>
              <a:ext cx="61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30802" name="Line 50"/>
            <p:cNvSpPr>
              <a:spLocks noChangeShapeType="1"/>
            </p:cNvSpPr>
            <p:nvPr/>
          </p:nvSpPr>
          <p:spPr bwMode="auto">
            <a:xfrm>
              <a:off x="618" y="1374"/>
              <a:ext cx="6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sp>
        <p:nvSpPr>
          <p:cNvPr id="330804" name="Rectangle 52"/>
          <p:cNvSpPr>
            <a:spLocks noChangeArrowheads="1"/>
          </p:cNvSpPr>
          <p:nvPr/>
        </p:nvSpPr>
        <p:spPr bwMode="auto">
          <a:xfrm>
            <a:off x="990600" y="1952625"/>
            <a:ext cx="257175" cy="190500"/>
          </a:xfrm>
          <a:prstGeom prst="rect">
            <a:avLst/>
          </a:prstGeom>
          <a:solidFill>
            <a:srgbClr val="00B050"/>
          </a:solidFill>
          <a:ln w="9525" algn="ctr">
            <a:solidFill>
              <a:schemeClr val="tx1"/>
            </a:solidFill>
            <a:miter lim="800000"/>
            <a:headEnd/>
            <a:tailEnd/>
          </a:ln>
          <a:effectLst/>
          <a:extLst/>
        </p:spPr>
        <p:txBody>
          <a:bodyPr wrap="none" anchor="ctr"/>
          <a:lstStyle/>
          <a:p>
            <a:endParaRPr lang="ru-RU">
              <a:solidFill>
                <a:srgbClr val="000000"/>
              </a:solidFill>
            </a:endParaRPr>
          </a:p>
        </p:txBody>
      </p:sp>
      <p:sp>
        <p:nvSpPr>
          <p:cNvPr id="330805" name="AutoShape 53"/>
          <p:cNvSpPr>
            <a:spLocks noChangeArrowheads="1"/>
          </p:cNvSpPr>
          <p:nvPr/>
        </p:nvSpPr>
        <p:spPr bwMode="auto">
          <a:xfrm>
            <a:off x="1254125" y="1997075"/>
            <a:ext cx="323850" cy="88900"/>
          </a:xfrm>
          <a:prstGeom prst="rightArrow">
            <a:avLst>
              <a:gd name="adj1" fmla="val 50000"/>
              <a:gd name="adj2" fmla="val 9107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pSp>
        <p:nvGrpSpPr>
          <p:cNvPr id="330818" name="Group 66"/>
          <p:cNvGrpSpPr>
            <a:grpSpLocks/>
          </p:cNvGrpSpPr>
          <p:nvPr/>
        </p:nvGrpSpPr>
        <p:grpSpPr bwMode="auto">
          <a:xfrm>
            <a:off x="477838" y="1314450"/>
            <a:ext cx="1535112" cy="1209675"/>
            <a:chOff x="301" y="828"/>
            <a:chExt cx="967" cy="762"/>
          </a:xfrm>
        </p:grpSpPr>
        <p:sp>
          <p:nvSpPr>
            <p:cNvPr id="330770" name="Text Box 18"/>
            <p:cNvSpPr txBox="1">
              <a:spLocks noChangeArrowheads="1"/>
            </p:cNvSpPr>
            <p:nvPr/>
          </p:nvSpPr>
          <p:spPr bwMode="auto">
            <a:xfrm>
              <a:off x="1112" y="118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0771" name="Text Box 19"/>
            <p:cNvSpPr txBox="1">
              <a:spLocks noChangeArrowheads="1"/>
            </p:cNvSpPr>
            <p:nvPr/>
          </p:nvSpPr>
          <p:spPr bwMode="auto">
            <a:xfrm>
              <a:off x="463" y="82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0767" name="Line 15"/>
            <p:cNvSpPr>
              <a:spLocks noChangeShapeType="1"/>
            </p:cNvSpPr>
            <p:nvPr/>
          </p:nvSpPr>
          <p:spPr bwMode="auto">
            <a:xfrm>
              <a:off x="438" y="1350"/>
              <a:ext cx="756"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10" name="Line 58"/>
            <p:cNvSpPr>
              <a:spLocks noChangeShapeType="1"/>
            </p:cNvSpPr>
            <p:nvPr/>
          </p:nvSpPr>
          <p:spPr bwMode="auto">
            <a:xfrm rot="-5400000">
              <a:off x="107" y="1241"/>
              <a:ext cx="68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12" name="Line 60"/>
            <p:cNvSpPr>
              <a:spLocks noChangeShapeType="1"/>
            </p:cNvSpPr>
            <p:nvPr/>
          </p:nvSpPr>
          <p:spPr bwMode="auto">
            <a:xfrm>
              <a:off x="702" y="1350"/>
              <a:ext cx="0" cy="24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13" name="Line 61"/>
            <p:cNvSpPr>
              <a:spLocks noChangeShapeType="1"/>
            </p:cNvSpPr>
            <p:nvPr/>
          </p:nvSpPr>
          <p:spPr bwMode="auto">
            <a:xfrm>
              <a:off x="444" y="1542"/>
              <a:ext cx="252" cy="0"/>
            </a:xfrm>
            <a:prstGeom prst="line">
              <a:avLst/>
            </a:prstGeom>
            <a:noFill/>
            <a:ln w="9525">
              <a:solidFill>
                <a:srgbClr val="0099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14" name="Text Box 62"/>
            <p:cNvSpPr txBox="1">
              <a:spLocks noChangeArrowheads="1"/>
            </p:cNvSpPr>
            <p:nvPr/>
          </p:nvSpPr>
          <p:spPr bwMode="auto">
            <a:xfrm>
              <a:off x="499" y="1404"/>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0815" name="Text Box 63"/>
            <p:cNvSpPr txBox="1">
              <a:spLocks noChangeArrowheads="1"/>
            </p:cNvSpPr>
            <p:nvPr/>
          </p:nvSpPr>
          <p:spPr bwMode="auto">
            <a:xfrm>
              <a:off x="301" y="1230"/>
              <a:ext cx="178"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O</a:t>
              </a:r>
              <a:endParaRPr lang="ru-RU" altLang="ru-RU" sz="1100" i="1" dirty="0">
                <a:solidFill>
                  <a:srgbClr val="009900"/>
                </a:solidFill>
                <a:latin typeface="Times New Roman" pitchFamily="18" charset="0"/>
                <a:cs typeface="Times New Roman" pitchFamily="18" charset="0"/>
              </a:endParaRPr>
            </a:p>
          </p:txBody>
        </p:sp>
      </p:grpSp>
      <p:sp>
        <p:nvSpPr>
          <p:cNvPr id="330816" name="AutoShape 64"/>
          <p:cNvSpPr>
            <a:spLocks noChangeArrowheads="1"/>
          </p:cNvSpPr>
          <p:nvPr/>
        </p:nvSpPr>
        <p:spPr bwMode="auto">
          <a:xfrm rot="5400000">
            <a:off x="957263" y="2176463"/>
            <a:ext cx="323850" cy="107950"/>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17" name="Object 65"/>
          <p:cNvGraphicFramePr>
            <a:graphicFrameLocks noChangeAspect="1"/>
          </p:cNvGraphicFramePr>
          <p:nvPr/>
        </p:nvGraphicFramePr>
        <p:xfrm>
          <a:off x="1211263" y="2300288"/>
          <a:ext cx="165100" cy="190500"/>
        </p:xfrm>
        <a:graphic>
          <a:graphicData uri="http://schemas.openxmlformats.org/presentationml/2006/ole">
            <mc:AlternateContent xmlns:mc="http://schemas.openxmlformats.org/markup-compatibility/2006">
              <mc:Choice xmlns:v="urn:schemas-microsoft-com:vml" Requires="v">
                <p:oleObj spid="_x0000_s1452363" name="Формула" r:id="rId36" imgW="164880" imgH="190440" progId="Equation.3">
                  <p:embed/>
                </p:oleObj>
              </mc:Choice>
              <mc:Fallback>
                <p:oleObj name="Формула" r:id="rId36" imgW="164880" imgH="1904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1211263" y="2300288"/>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19" name="Text Box 67"/>
          <p:cNvSpPr txBox="1">
            <a:spLocks noChangeArrowheads="1"/>
          </p:cNvSpPr>
          <p:nvPr/>
        </p:nvSpPr>
        <p:spPr bwMode="auto">
          <a:xfrm>
            <a:off x="1990725" y="1342925"/>
            <a:ext cx="6853158" cy="5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00"/>
                </a:solidFill>
              </a:rPr>
              <a:t>1</a:t>
            </a:r>
            <a:r>
              <a:rPr lang="en-US" altLang="ru-RU" sz="1000" dirty="0">
                <a:solidFill>
                  <a:srgbClr val="000000"/>
                </a:solidFill>
              </a:rPr>
              <a:t>. </a:t>
            </a:r>
            <a:r>
              <a:rPr lang="en-US" altLang="ru-RU" sz="1000" dirty="0"/>
              <a:t>Take</a:t>
            </a:r>
            <a:r>
              <a:rPr lang="en-US" sz="1000" dirty="0"/>
              <a:t> the frame of reference (Cartesian coordinates), so that the body had a positive coordinate.</a:t>
            </a:r>
            <a:endParaRPr lang="ru-RU" altLang="ru-RU" sz="1000" dirty="0"/>
          </a:p>
          <a:p>
            <a:r>
              <a:rPr lang="en-US" altLang="ru-RU" sz="1000" dirty="0" smtClean="0"/>
              <a:t>2. Consider </a:t>
            </a:r>
            <a:r>
              <a:rPr lang="en-US" altLang="ru-RU" sz="1000" dirty="0"/>
              <a:t>the body as a material point (the body is in a translational motion), relieve it from constraint and replace it </a:t>
            </a:r>
          </a:p>
          <a:p>
            <a:r>
              <a:rPr lang="en-US" altLang="ru-RU" sz="1000" dirty="0"/>
              <a:t>by the  normal reaction of a smooth surface.</a:t>
            </a:r>
            <a:endParaRPr lang="ru-RU" altLang="ru-RU" sz="1000" dirty="0"/>
          </a:p>
          <a:p>
            <a:endParaRPr lang="ru-RU" altLang="ru-RU" sz="1000" dirty="0">
              <a:solidFill>
                <a:srgbClr val="000000"/>
              </a:solidFill>
            </a:endParaRPr>
          </a:p>
        </p:txBody>
      </p:sp>
      <p:grpSp>
        <p:nvGrpSpPr>
          <p:cNvPr id="330823" name="Group 71"/>
          <p:cNvGrpSpPr>
            <a:grpSpLocks/>
          </p:cNvGrpSpPr>
          <p:nvPr/>
        </p:nvGrpSpPr>
        <p:grpSpPr bwMode="auto">
          <a:xfrm>
            <a:off x="1063625" y="1520825"/>
            <a:ext cx="279400" cy="546100"/>
            <a:chOff x="670" y="958"/>
            <a:chExt cx="176" cy="344"/>
          </a:xfrm>
        </p:grpSpPr>
        <p:sp>
          <p:nvSpPr>
            <p:cNvPr id="330821" name="AutoShape 69"/>
            <p:cNvSpPr>
              <a:spLocks noChangeArrowheads="1"/>
            </p:cNvSpPr>
            <p:nvPr/>
          </p:nvSpPr>
          <p:spPr bwMode="auto">
            <a:xfrm rot="16200000" flipV="1">
              <a:off x="602" y="116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22" name="Object 70"/>
            <p:cNvGraphicFramePr>
              <a:graphicFrameLocks noChangeAspect="1"/>
            </p:cNvGraphicFramePr>
            <p:nvPr/>
          </p:nvGraphicFramePr>
          <p:xfrm>
            <a:off x="734" y="958"/>
            <a:ext cx="112" cy="128"/>
          </p:xfrm>
          <a:graphic>
            <a:graphicData uri="http://schemas.openxmlformats.org/presentationml/2006/ole">
              <mc:AlternateContent xmlns:mc="http://schemas.openxmlformats.org/markup-compatibility/2006">
                <mc:Choice xmlns:v="urn:schemas-microsoft-com:vml" Requires="v">
                  <p:oleObj spid="_x0000_s1452364" name="Формула" r:id="rId38" imgW="177480" imgH="203040" progId="Equation.3">
                    <p:embed/>
                  </p:oleObj>
                </mc:Choice>
                <mc:Fallback>
                  <p:oleObj name="Формула" r:id="rId38" imgW="177480" imgH="2030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734" y="958"/>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0824" name="AutoShape 72"/>
          <p:cNvSpPr>
            <a:spLocks noChangeArrowheads="1"/>
          </p:cNvSpPr>
          <p:nvPr/>
        </p:nvSpPr>
        <p:spPr bwMode="auto">
          <a:xfrm>
            <a:off x="4959350" y="310197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25" name="Object 73"/>
          <p:cNvGraphicFramePr>
            <a:graphicFrameLocks noChangeAspect="1"/>
          </p:cNvGraphicFramePr>
          <p:nvPr/>
        </p:nvGraphicFramePr>
        <p:xfrm>
          <a:off x="5781675" y="3108325"/>
          <a:ext cx="469900" cy="215900"/>
        </p:xfrm>
        <a:graphic>
          <a:graphicData uri="http://schemas.openxmlformats.org/presentationml/2006/ole">
            <mc:AlternateContent xmlns:mc="http://schemas.openxmlformats.org/markup-compatibility/2006">
              <mc:Choice xmlns:v="urn:schemas-microsoft-com:vml" Requires="v">
                <p:oleObj spid="_x0000_s1452365" name="Формула" r:id="rId40" imgW="469800" imgH="215640" progId="Equation.3">
                  <p:embed/>
                </p:oleObj>
              </mc:Choice>
              <mc:Fallback>
                <p:oleObj name="Формула" r:id="rId40" imgW="469800" imgH="2156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5781675" y="3108325"/>
                        <a:ext cx="4699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26" name="Text Box 74"/>
          <p:cNvSpPr txBox="1">
            <a:spLocks noChangeArrowheads="1"/>
          </p:cNvSpPr>
          <p:nvPr/>
        </p:nvSpPr>
        <p:spPr bwMode="auto">
          <a:xfrm>
            <a:off x="279400" y="4025900"/>
            <a:ext cx="2332064" cy="4462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smtClean="0">
                <a:solidFill>
                  <a:srgbClr val="000000"/>
                </a:solidFill>
              </a:rPr>
              <a:t>1</a:t>
            </a:r>
            <a:r>
              <a:rPr lang="en-US" altLang="ru-RU" sz="1000" dirty="0" smtClean="0">
                <a:solidFill>
                  <a:srgbClr val="000000"/>
                </a:solidFill>
              </a:rPr>
              <a:t>2</a:t>
            </a:r>
            <a:r>
              <a:rPr lang="ru-RU" altLang="ru-RU" sz="1000" dirty="0" smtClean="0">
                <a:solidFill>
                  <a:srgbClr val="000000"/>
                </a:solidFill>
              </a:rPr>
              <a:t>. </a:t>
            </a:r>
            <a:r>
              <a:rPr lang="en-US" altLang="ru-RU" sz="1000" dirty="0" smtClean="0">
                <a:solidFill>
                  <a:srgbClr val="000000"/>
                </a:solidFill>
              </a:rPr>
              <a:t>Determine  the constant</a:t>
            </a:r>
            <a:r>
              <a:rPr lang="ru-RU" altLang="ru-RU" sz="1000" dirty="0" smtClean="0">
                <a:solidFill>
                  <a:srgbClr val="000000"/>
                </a:solidFill>
              </a:rPr>
              <a:t> </a:t>
            </a:r>
            <a:r>
              <a:rPr lang="en-US" altLang="ru-RU" sz="1100" i="1" dirty="0">
                <a:solidFill>
                  <a:srgbClr val="000000"/>
                </a:solidFill>
                <a:latin typeface="Times New Roman" pitchFamily="18" charset="0"/>
                <a:cs typeface="Times New Roman" pitchFamily="18" charset="0"/>
              </a:rPr>
              <a:t>C</a:t>
            </a:r>
            <a:r>
              <a:rPr lang="ru-RU" altLang="ru-RU" sz="1100" baseline="-25000" dirty="0" smtClean="0">
                <a:solidFill>
                  <a:srgbClr val="000000"/>
                </a:solidFill>
                <a:latin typeface="Times New Roman" pitchFamily="18" charset="0"/>
                <a:cs typeface="Times New Roman" pitchFamily="18" charset="0"/>
              </a:rPr>
              <a:t>2</a:t>
            </a:r>
            <a:r>
              <a:rPr lang="en-US" altLang="ru-RU" sz="1000" baseline="-25000" dirty="0" smtClean="0">
                <a:solidFill>
                  <a:srgbClr val="000000"/>
                </a:solidFill>
                <a:latin typeface="Times New Roman" pitchFamily="18" charset="0"/>
                <a:cs typeface="Times New Roman" pitchFamily="18" charset="0"/>
              </a:rPr>
              <a:t> </a:t>
            </a:r>
            <a:r>
              <a:rPr lang="en-US" altLang="ru-RU" sz="1000" dirty="0" smtClean="0">
                <a:solidFill>
                  <a:srgbClr val="000000"/>
                </a:solidFill>
                <a:latin typeface="Times New Roman" pitchFamily="18" charset="0"/>
                <a:cs typeface="Times New Roman" pitchFamily="18" charset="0"/>
              </a:rPr>
              <a:t> </a:t>
            </a:r>
            <a:r>
              <a:rPr lang="en-US" altLang="ru-RU" sz="1000" dirty="0" smtClean="0">
                <a:solidFill>
                  <a:srgbClr val="000000"/>
                </a:solidFill>
              </a:rPr>
              <a:t>from initial condition</a:t>
            </a:r>
            <a:r>
              <a:rPr lang="ru-RU" altLang="ru-RU" sz="1000" dirty="0" smtClean="0">
                <a:solidFill>
                  <a:srgbClr val="000000"/>
                </a:solidFill>
              </a:rPr>
              <a:t> </a:t>
            </a:r>
            <a:r>
              <a:rPr lang="en-US" altLang="ru-RU" sz="1000" dirty="0" smtClean="0">
                <a:solidFill>
                  <a:srgbClr val="000000"/>
                </a:solidFill>
              </a:rPr>
              <a:t> </a:t>
            </a:r>
            <a:r>
              <a:rPr lang="en-US" altLang="ru-RU" sz="1100" i="1" dirty="0" smtClean="0">
                <a:solidFill>
                  <a:srgbClr val="000000"/>
                </a:solidFill>
                <a:latin typeface="Times New Roman" pitchFamily="18" charset="0"/>
                <a:cs typeface="Times New Roman" pitchFamily="18" charset="0"/>
              </a:rPr>
              <a:t>t</a:t>
            </a:r>
            <a:r>
              <a:rPr lang="en-US" altLang="ru-RU" sz="1100" dirty="0" smtClean="0">
                <a:solidFill>
                  <a:srgbClr val="000000"/>
                </a:solidFill>
                <a:latin typeface="Times New Roman" pitchFamily="18" charset="0"/>
                <a:cs typeface="Times New Roman" pitchFamily="18" charset="0"/>
              </a:rPr>
              <a:t> </a:t>
            </a:r>
            <a:r>
              <a:rPr lang="en-US" altLang="ru-RU" sz="1100" dirty="0">
                <a:solidFill>
                  <a:srgbClr val="000000"/>
                </a:solidFill>
                <a:latin typeface="Times New Roman" pitchFamily="18" charset="0"/>
                <a:cs typeface="Times New Roman" pitchFamily="18" charset="0"/>
              </a:rPr>
              <a:t>= 0, </a:t>
            </a:r>
            <a:r>
              <a:rPr lang="en-US" altLang="ru-RU" sz="1100" i="1" dirty="0">
                <a:solidFill>
                  <a:srgbClr val="000000"/>
                </a:solidFill>
                <a:latin typeface="Times New Roman" pitchFamily="18" charset="0"/>
                <a:cs typeface="Times New Roman" pitchFamily="18" charset="0"/>
              </a:rPr>
              <a:t>x</a:t>
            </a:r>
            <a:r>
              <a:rPr lang="en-US" altLang="ru-RU" sz="1100" dirty="0">
                <a:solidFill>
                  <a:srgbClr val="000000"/>
                </a:solidFill>
                <a:latin typeface="Times New Roman" pitchFamily="18" charset="0"/>
                <a:cs typeface="Times New Roman" pitchFamily="18" charset="0"/>
              </a:rPr>
              <a:t> = </a:t>
            </a:r>
            <a:r>
              <a:rPr lang="en-US" altLang="ru-RU" sz="1100" i="1" dirty="0">
                <a:solidFill>
                  <a:srgbClr val="000000"/>
                </a:solidFill>
                <a:latin typeface="Times New Roman" pitchFamily="18" charset="0"/>
                <a:cs typeface="Times New Roman" pitchFamily="18" charset="0"/>
              </a:rPr>
              <a:t>x</a:t>
            </a:r>
            <a:r>
              <a:rPr lang="en-US" altLang="ru-RU" sz="1100" baseline="-25000" dirty="0">
                <a:solidFill>
                  <a:srgbClr val="000000"/>
                </a:solidFill>
                <a:latin typeface="Times New Roman" pitchFamily="18" charset="0"/>
                <a:cs typeface="Times New Roman" pitchFamily="18" charset="0"/>
              </a:rPr>
              <a:t>0</a:t>
            </a:r>
            <a:r>
              <a:rPr lang="ru-RU" altLang="ru-RU" sz="1100" dirty="0" smtClean="0">
                <a:solidFill>
                  <a:srgbClr val="000000"/>
                </a:solidFill>
                <a:latin typeface="Times New Roman" pitchFamily="18" charset="0"/>
                <a:cs typeface="Times New Roman" pitchFamily="18" charset="0"/>
              </a:rPr>
              <a:t>=0</a:t>
            </a:r>
            <a:endParaRPr lang="ru-RU" altLang="ru-RU" sz="1100" dirty="0">
              <a:solidFill>
                <a:srgbClr val="000000"/>
              </a:solidFill>
              <a:latin typeface="Times New Roman" pitchFamily="18" charset="0"/>
              <a:cs typeface="Times New Roman" pitchFamily="18" charset="0"/>
            </a:endParaRPr>
          </a:p>
        </p:txBody>
      </p:sp>
      <p:sp>
        <p:nvSpPr>
          <p:cNvPr id="330827" name="Text Box 75"/>
          <p:cNvSpPr txBox="1">
            <a:spLocks noChangeArrowheads="1"/>
          </p:cNvSpPr>
          <p:nvPr/>
        </p:nvSpPr>
        <p:spPr bwMode="auto">
          <a:xfrm>
            <a:off x="1638300" y="4505325"/>
            <a:ext cx="7296150"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solidFill>
                  <a:srgbClr val="000000"/>
                </a:solidFill>
              </a:rPr>
              <a:t>Example 3. </a:t>
            </a:r>
            <a:r>
              <a:rPr lang="en-US" altLang="ru-RU" sz="1000" b="1" i="1" dirty="0" smtClean="0">
                <a:solidFill>
                  <a:srgbClr val="FF0000"/>
                </a:solidFill>
              </a:rPr>
              <a:t>(Force depends on coordinate).</a:t>
            </a:r>
            <a:r>
              <a:rPr lang="ru-RU" altLang="ru-RU" sz="1000" b="1" dirty="0" smtClean="0">
                <a:solidFill>
                  <a:srgbClr val="FF0000"/>
                </a:solidFill>
              </a:rPr>
              <a:t> </a:t>
            </a:r>
            <a:r>
              <a:rPr lang="en-US" sz="1000" dirty="0">
                <a:solidFill>
                  <a:schemeClr val="accent1">
                    <a:lumMod val="50000"/>
                  </a:schemeClr>
                </a:solidFill>
              </a:rPr>
              <a:t>A material point </a:t>
            </a:r>
            <a:r>
              <a:rPr lang="en-US" sz="1000" dirty="0" smtClean="0">
                <a:solidFill>
                  <a:schemeClr val="accent1">
                    <a:lumMod val="50000"/>
                  </a:schemeClr>
                </a:solidFill>
              </a:rPr>
              <a:t>of the </a:t>
            </a:r>
            <a:r>
              <a:rPr lang="en-US" sz="1000" dirty="0">
                <a:solidFill>
                  <a:schemeClr val="accent1">
                    <a:lumMod val="50000"/>
                  </a:schemeClr>
                </a:solidFill>
              </a:rPr>
              <a:t>mass </a:t>
            </a:r>
            <a:r>
              <a:rPr lang="en-US" sz="1000" i="1" dirty="0">
                <a:solidFill>
                  <a:schemeClr val="accent1">
                    <a:lumMod val="50000"/>
                  </a:schemeClr>
                </a:solidFill>
              </a:rPr>
              <a:t>m</a:t>
            </a:r>
            <a:r>
              <a:rPr lang="en-US" sz="1000" dirty="0">
                <a:solidFill>
                  <a:schemeClr val="accent1">
                    <a:lumMod val="50000"/>
                  </a:schemeClr>
                </a:solidFill>
              </a:rPr>
              <a:t> is thrown upward from the </a:t>
            </a:r>
            <a:r>
              <a:rPr lang="en-US" sz="1000" dirty="0" smtClean="0">
                <a:solidFill>
                  <a:schemeClr val="accent1">
                    <a:lumMod val="50000"/>
                  </a:schemeClr>
                </a:solidFill>
              </a:rPr>
              <a:t>Earth </a:t>
            </a:r>
            <a:r>
              <a:rPr lang="en-US" sz="1000" dirty="0">
                <a:solidFill>
                  <a:schemeClr val="accent1">
                    <a:lumMod val="50000"/>
                  </a:schemeClr>
                </a:solidFill>
              </a:rPr>
              <a:t>with </a:t>
            </a:r>
            <a:r>
              <a:rPr lang="en-US" sz="1000" dirty="0" smtClean="0">
                <a:solidFill>
                  <a:schemeClr val="accent1">
                    <a:lumMod val="50000"/>
                  </a:schemeClr>
                </a:solidFill>
              </a:rPr>
              <a:t>the speed </a:t>
            </a:r>
            <a:r>
              <a:rPr lang="en-US" altLang="ru-RU" sz="1200" i="1" dirty="0">
                <a:solidFill>
                  <a:schemeClr val="accent1">
                    <a:lumMod val="50000"/>
                  </a:schemeClr>
                </a:solidFill>
              </a:rPr>
              <a:t>v</a:t>
            </a:r>
            <a:r>
              <a:rPr lang="en-US" altLang="ru-RU" sz="1200" baseline="-25000" dirty="0">
                <a:solidFill>
                  <a:schemeClr val="accent1">
                    <a:lumMod val="50000"/>
                  </a:schemeClr>
                </a:solidFill>
              </a:rPr>
              <a:t>0</a:t>
            </a:r>
            <a:r>
              <a:rPr lang="ru-RU" altLang="ru-RU" sz="1000" dirty="0" smtClean="0">
                <a:solidFill>
                  <a:schemeClr val="accent1">
                    <a:lumMod val="50000"/>
                  </a:schemeClr>
                </a:solidFill>
              </a:rPr>
              <a:t>.</a:t>
            </a:r>
            <a:r>
              <a:rPr lang="en-US" sz="1000" dirty="0" smtClean="0">
                <a:solidFill>
                  <a:schemeClr val="accent1">
                    <a:lumMod val="50000"/>
                  </a:schemeClr>
                </a:solidFill>
              </a:rPr>
              <a:t> </a:t>
            </a:r>
            <a:r>
              <a:rPr lang="en-US" sz="1000" dirty="0">
                <a:solidFill>
                  <a:schemeClr val="accent1">
                    <a:lumMod val="50000"/>
                  </a:schemeClr>
                </a:solidFill>
              </a:rPr>
              <a:t>The force of Earth's gravity is inversely proportional to the square of the distance from the point to the center of gravity (the center of the Earth). </a:t>
            </a:r>
            <a:r>
              <a:rPr lang="en-US" sz="1000" dirty="0" smtClean="0">
                <a:solidFill>
                  <a:schemeClr val="accent1">
                    <a:lumMod val="50000"/>
                  </a:schemeClr>
                </a:solidFill>
              </a:rPr>
              <a:t>Determine </a:t>
            </a:r>
            <a:r>
              <a:rPr lang="en-US" sz="1000" dirty="0">
                <a:solidFill>
                  <a:schemeClr val="accent1">
                    <a:lumMod val="50000"/>
                  </a:schemeClr>
                </a:solidFill>
              </a:rPr>
              <a:t>the dependence of </a:t>
            </a:r>
            <a:r>
              <a:rPr lang="en-US" sz="1000" dirty="0" smtClean="0">
                <a:solidFill>
                  <a:schemeClr val="accent1">
                    <a:lumMod val="50000"/>
                  </a:schemeClr>
                </a:solidFill>
              </a:rPr>
              <a:t>the speed on the </a:t>
            </a:r>
            <a:r>
              <a:rPr lang="en-US" sz="1000" dirty="0">
                <a:solidFill>
                  <a:schemeClr val="accent1">
                    <a:lumMod val="50000"/>
                  </a:schemeClr>
                </a:solidFill>
              </a:rPr>
              <a:t>distance </a:t>
            </a:r>
            <a:r>
              <a:rPr lang="en-US" sz="1200" i="1" dirty="0" smtClean="0">
                <a:solidFill>
                  <a:schemeClr val="accent1">
                    <a:lumMod val="50000"/>
                  </a:schemeClr>
                </a:solidFill>
              </a:rPr>
              <a:t>y </a:t>
            </a:r>
            <a:r>
              <a:rPr lang="en-US" sz="1000" dirty="0" smtClean="0">
                <a:solidFill>
                  <a:schemeClr val="accent1">
                    <a:lumMod val="50000"/>
                  </a:schemeClr>
                </a:solidFill>
              </a:rPr>
              <a:t> </a:t>
            </a:r>
            <a:r>
              <a:rPr lang="en-US" sz="1000" dirty="0">
                <a:solidFill>
                  <a:schemeClr val="accent1">
                    <a:lumMod val="50000"/>
                  </a:schemeClr>
                </a:solidFill>
              </a:rPr>
              <a:t>to the center of the </a:t>
            </a:r>
            <a:r>
              <a:rPr lang="en-US" sz="1000" dirty="0" smtClean="0">
                <a:solidFill>
                  <a:schemeClr val="accent1">
                    <a:lumMod val="50000"/>
                  </a:schemeClr>
                </a:solidFill>
              </a:rPr>
              <a:t>Earth</a:t>
            </a:r>
            <a:r>
              <a:rPr lang="en-US" sz="1000" dirty="0" smtClean="0">
                <a:solidFill>
                  <a:schemeClr val="accent1">
                    <a:lumMod val="25000"/>
                  </a:schemeClr>
                </a:solidFill>
              </a:rPr>
              <a:t>.</a:t>
            </a:r>
            <a:r>
              <a:rPr lang="ru-RU" altLang="ru-RU" sz="1000" dirty="0" smtClean="0">
                <a:solidFill>
                  <a:schemeClr val="accent1">
                    <a:lumMod val="25000"/>
                  </a:schemeClr>
                </a:solidFill>
              </a:rPr>
              <a:t> </a:t>
            </a:r>
            <a:endParaRPr lang="ru-RU" altLang="ru-RU" sz="1000" dirty="0">
              <a:solidFill>
                <a:schemeClr val="accent1">
                  <a:lumMod val="25000"/>
                </a:schemeClr>
              </a:solidFill>
            </a:endParaRPr>
          </a:p>
        </p:txBody>
      </p:sp>
      <p:sp>
        <p:nvSpPr>
          <p:cNvPr id="330830" name="Text Box 78"/>
          <p:cNvSpPr txBox="1">
            <a:spLocks noChangeArrowheads="1"/>
          </p:cNvSpPr>
          <p:nvPr/>
        </p:nvSpPr>
        <p:spPr bwMode="auto">
          <a:xfrm>
            <a:off x="1933575" y="4994275"/>
            <a:ext cx="5721438" cy="2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1</a:t>
            </a:r>
            <a:r>
              <a:rPr lang="en-US" altLang="ru-RU" sz="1000" dirty="0">
                <a:solidFill>
                  <a:srgbClr val="000000"/>
                </a:solidFill>
              </a:rPr>
              <a:t>. </a:t>
            </a:r>
            <a:r>
              <a:rPr lang="en-US" altLang="ru-RU" sz="1000" dirty="0"/>
              <a:t>Take</a:t>
            </a:r>
            <a:r>
              <a:rPr lang="en-US" sz="1000" dirty="0"/>
              <a:t> the frame of reference (Cartesian coordinates), so that the body had a positive coordinate.</a:t>
            </a:r>
            <a:endParaRPr lang="ru-RU" altLang="ru-RU" sz="1000" dirty="0"/>
          </a:p>
          <a:p>
            <a:endParaRPr lang="ru-RU" altLang="ru-RU" sz="1000" dirty="0">
              <a:solidFill>
                <a:srgbClr val="000000"/>
              </a:solidFill>
            </a:endParaRPr>
          </a:p>
        </p:txBody>
      </p:sp>
      <p:grpSp>
        <p:nvGrpSpPr>
          <p:cNvPr id="330843" name="Group 91"/>
          <p:cNvGrpSpPr>
            <a:grpSpLocks/>
          </p:cNvGrpSpPr>
          <p:nvPr/>
        </p:nvGrpSpPr>
        <p:grpSpPr bwMode="auto">
          <a:xfrm>
            <a:off x="247650" y="4724400"/>
            <a:ext cx="1333500" cy="2000250"/>
            <a:chOff x="2154" y="3528"/>
            <a:chExt cx="840" cy="1260"/>
          </a:xfrm>
        </p:grpSpPr>
        <p:sp>
          <p:nvSpPr>
            <p:cNvPr id="330828" name="Oval 76" descr="Упаковочная бумага"/>
            <p:cNvSpPr>
              <a:spLocks noChangeArrowheads="1"/>
            </p:cNvSpPr>
            <p:nvPr/>
          </p:nvSpPr>
          <p:spPr bwMode="auto">
            <a:xfrm>
              <a:off x="2154" y="3948"/>
              <a:ext cx="840" cy="840"/>
            </a:xfrm>
            <a:prstGeom prst="ellipse">
              <a:avLst/>
            </a:prstGeom>
            <a:blipFill dpi="0" rotWithShape="1">
              <a:blip r:embed="rId42"/>
              <a:srcRect/>
              <a:tile tx="0" ty="0" sx="100000" sy="100000" flip="none" algn="tl"/>
            </a:bli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30829" name="Oval 77"/>
            <p:cNvSpPr>
              <a:spLocks noChangeArrowheads="1"/>
            </p:cNvSpPr>
            <p:nvPr/>
          </p:nvSpPr>
          <p:spPr bwMode="auto">
            <a:xfrm>
              <a:off x="2556" y="3528"/>
              <a:ext cx="56" cy="5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30831" name="AutoShape 79"/>
            <p:cNvSpPr>
              <a:spLocks noChangeArrowheads="1"/>
            </p:cNvSpPr>
            <p:nvPr/>
          </p:nvSpPr>
          <p:spPr bwMode="auto">
            <a:xfrm rot="5400000">
              <a:off x="2480" y="3650"/>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32" name="Object 80"/>
            <p:cNvGraphicFramePr>
              <a:graphicFrameLocks noChangeAspect="1"/>
            </p:cNvGraphicFramePr>
            <p:nvPr/>
          </p:nvGraphicFramePr>
          <p:xfrm>
            <a:off x="2653" y="3621"/>
            <a:ext cx="104" cy="120"/>
          </p:xfrm>
          <a:graphic>
            <a:graphicData uri="http://schemas.openxmlformats.org/presentationml/2006/ole">
              <mc:AlternateContent xmlns:mc="http://schemas.openxmlformats.org/markup-compatibility/2006">
                <mc:Choice xmlns:v="urn:schemas-microsoft-com:vml" Requires="v">
                  <p:oleObj spid="_x0000_s1452366" name="Формула" r:id="rId43" imgW="164880" imgH="190440" progId="Equation.3">
                    <p:embed/>
                  </p:oleObj>
                </mc:Choice>
                <mc:Fallback>
                  <p:oleObj name="Формула" r:id="rId43" imgW="164880" imgH="1904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53" y="3621"/>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0845" name="Group 93"/>
          <p:cNvGrpSpPr>
            <a:grpSpLocks/>
          </p:cNvGrpSpPr>
          <p:nvPr/>
        </p:nvGrpSpPr>
        <p:grpSpPr bwMode="auto">
          <a:xfrm>
            <a:off x="619125" y="4475163"/>
            <a:ext cx="1493838" cy="1692275"/>
            <a:chOff x="390" y="2819"/>
            <a:chExt cx="941" cy="1066"/>
          </a:xfrm>
        </p:grpSpPr>
        <p:grpSp>
          <p:nvGrpSpPr>
            <p:cNvPr id="330844" name="Group 92"/>
            <p:cNvGrpSpPr>
              <a:grpSpLocks/>
            </p:cNvGrpSpPr>
            <p:nvPr/>
          </p:nvGrpSpPr>
          <p:grpSpPr bwMode="auto">
            <a:xfrm>
              <a:off x="575" y="2819"/>
              <a:ext cx="756" cy="1013"/>
              <a:chOff x="575" y="2819"/>
              <a:chExt cx="756" cy="1013"/>
            </a:xfrm>
          </p:grpSpPr>
          <p:sp>
            <p:nvSpPr>
              <p:cNvPr id="330835" name="Text Box 83"/>
              <p:cNvSpPr txBox="1">
                <a:spLocks noChangeArrowheads="1"/>
              </p:cNvSpPr>
              <p:nvPr/>
            </p:nvSpPr>
            <p:spPr bwMode="auto">
              <a:xfrm>
                <a:off x="1165" y="3642"/>
                <a:ext cx="15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x</a:t>
                </a:r>
                <a:endParaRPr lang="ru-RU" altLang="ru-RU" sz="1000" i="1">
                  <a:solidFill>
                    <a:srgbClr val="009900"/>
                  </a:solidFill>
                </a:endParaRPr>
              </a:p>
            </p:txBody>
          </p:sp>
          <p:sp>
            <p:nvSpPr>
              <p:cNvPr id="330836" name="Text Box 84"/>
              <p:cNvSpPr txBox="1">
                <a:spLocks noChangeArrowheads="1"/>
              </p:cNvSpPr>
              <p:nvPr/>
            </p:nvSpPr>
            <p:spPr bwMode="auto">
              <a:xfrm>
                <a:off x="636" y="2819"/>
                <a:ext cx="15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y</a:t>
                </a:r>
                <a:endParaRPr lang="ru-RU" altLang="ru-RU" sz="1000" i="1">
                  <a:solidFill>
                    <a:srgbClr val="009900"/>
                  </a:solidFill>
                </a:endParaRPr>
              </a:p>
            </p:txBody>
          </p:sp>
          <p:sp>
            <p:nvSpPr>
              <p:cNvPr id="330837" name="Line 85"/>
              <p:cNvSpPr>
                <a:spLocks noChangeShapeType="1"/>
              </p:cNvSpPr>
              <p:nvPr/>
            </p:nvSpPr>
            <p:spPr bwMode="auto">
              <a:xfrm>
                <a:off x="575" y="3827"/>
                <a:ext cx="756"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38" name="Line 86"/>
              <p:cNvSpPr>
                <a:spLocks noChangeShapeType="1"/>
              </p:cNvSpPr>
              <p:nvPr/>
            </p:nvSpPr>
            <p:spPr bwMode="auto">
              <a:xfrm rot="-5400000">
                <a:off x="97" y="3343"/>
                <a:ext cx="97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39" name="Line 87"/>
              <p:cNvSpPr>
                <a:spLocks noChangeShapeType="1"/>
              </p:cNvSpPr>
              <p:nvPr/>
            </p:nvSpPr>
            <p:spPr bwMode="auto">
              <a:xfrm rot="5400000">
                <a:off x="731" y="2897"/>
                <a:ext cx="0" cy="24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40" name="Line 88"/>
              <p:cNvSpPr>
                <a:spLocks noChangeShapeType="1"/>
              </p:cNvSpPr>
              <p:nvPr/>
            </p:nvSpPr>
            <p:spPr bwMode="auto">
              <a:xfrm rot="5400000">
                <a:off x="419" y="3419"/>
                <a:ext cx="792" cy="0"/>
              </a:xfrm>
              <a:prstGeom prst="line">
                <a:avLst/>
              </a:prstGeom>
              <a:noFill/>
              <a:ln w="9525">
                <a:solidFill>
                  <a:srgbClr val="0099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41" name="Text Box 89"/>
              <p:cNvSpPr txBox="1">
                <a:spLocks noChangeArrowheads="1"/>
              </p:cNvSpPr>
              <p:nvPr/>
            </p:nvSpPr>
            <p:spPr bwMode="auto">
              <a:xfrm>
                <a:off x="810" y="3287"/>
                <a:ext cx="15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y</a:t>
                </a:r>
                <a:endParaRPr lang="ru-RU" altLang="ru-RU" sz="1000" i="1">
                  <a:solidFill>
                    <a:srgbClr val="009900"/>
                  </a:solidFill>
                </a:endParaRPr>
              </a:p>
            </p:txBody>
          </p:sp>
        </p:grpSp>
        <p:sp>
          <p:nvSpPr>
            <p:cNvPr id="330842" name="Text Box 90"/>
            <p:cNvSpPr txBox="1">
              <a:spLocks noChangeArrowheads="1"/>
            </p:cNvSpPr>
            <p:nvPr/>
          </p:nvSpPr>
          <p:spPr bwMode="auto">
            <a:xfrm>
              <a:off x="390" y="3731"/>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grpSp>
      <p:sp>
        <p:nvSpPr>
          <p:cNvPr id="330846" name="Text Box 94"/>
          <p:cNvSpPr txBox="1">
            <a:spLocks noChangeArrowheads="1"/>
          </p:cNvSpPr>
          <p:nvPr/>
        </p:nvSpPr>
        <p:spPr bwMode="auto">
          <a:xfrm>
            <a:off x="1944688" y="5176838"/>
            <a:ext cx="24449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2. </a:t>
            </a:r>
            <a:r>
              <a:rPr lang="en-US" altLang="ru-RU" sz="1000" dirty="0" smtClean="0">
                <a:solidFill>
                  <a:srgbClr val="000000"/>
                </a:solidFill>
              </a:rPr>
              <a:t>Write the basic equation of dynamics</a:t>
            </a:r>
            <a:endParaRPr lang="ru-RU" altLang="ru-RU" sz="1000" dirty="0">
              <a:solidFill>
                <a:srgbClr val="000000"/>
              </a:solidFill>
            </a:endParaRPr>
          </a:p>
        </p:txBody>
      </p:sp>
      <p:graphicFrame>
        <p:nvGraphicFramePr>
          <p:cNvPr id="330847" name="Object 95"/>
          <p:cNvGraphicFramePr>
            <a:graphicFrameLocks noChangeAspect="1"/>
          </p:cNvGraphicFramePr>
          <p:nvPr>
            <p:extLst>
              <p:ext uri="{D42A27DB-BD31-4B8C-83A1-F6EECF244321}">
                <p14:modId xmlns:p14="http://schemas.microsoft.com/office/powerpoint/2010/main" val="611568513"/>
              </p:ext>
            </p:extLst>
          </p:nvPr>
        </p:nvGraphicFramePr>
        <p:xfrm>
          <a:off x="4349046" y="5193313"/>
          <a:ext cx="1003300" cy="241300"/>
        </p:xfrm>
        <a:graphic>
          <a:graphicData uri="http://schemas.openxmlformats.org/presentationml/2006/ole">
            <mc:AlternateContent xmlns:mc="http://schemas.openxmlformats.org/markup-compatibility/2006">
              <mc:Choice xmlns:v="urn:schemas-microsoft-com:vml" Requires="v">
                <p:oleObj spid="_x0000_s1452367" name="Формула" r:id="rId44" imgW="1002960" imgH="241200" progId="Equation.3">
                  <p:embed/>
                </p:oleObj>
              </mc:Choice>
              <mc:Fallback>
                <p:oleObj name="Формула" r:id="rId44" imgW="1002960" imgH="24120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4349046" y="5193313"/>
                        <a:ext cx="10033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49" name="Text Box 97"/>
          <p:cNvSpPr txBox="1">
            <a:spLocks noChangeArrowheads="1"/>
          </p:cNvSpPr>
          <p:nvPr/>
        </p:nvSpPr>
        <p:spPr bwMode="auto">
          <a:xfrm>
            <a:off x="1905165" y="5391150"/>
            <a:ext cx="419698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3. </a:t>
            </a:r>
            <a:r>
              <a:rPr lang="en-US" altLang="ru-RU" sz="1000" dirty="0" smtClean="0">
                <a:solidFill>
                  <a:srgbClr val="000000"/>
                </a:solidFill>
              </a:rPr>
              <a:t>Project this equation on </a:t>
            </a:r>
            <a:r>
              <a:rPr lang="en-US" altLang="ru-RU" sz="1000" i="1" dirty="0" smtClean="0">
                <a:solidFill>
                  <a:srgbClr val="000000"/>
                </a:solidFill>
              </a:rPr>
              <a:t>y</a:t>
            </a:r>
            <a:r>
              <a:rPr lang="en-US" altLang="ru-RU" sz="1000" dirty="0" smtClean="0">
                <a:solidFill>
                  <a:srgbClr val="000000"/>
                </a:solidFill>
              </a:rPr>
              <a:t>-axis</a:t>
            </a:r>
            <a:r>
              <a:rPr lang="en-US" altLang="ru-RU" sz="1000" dirty="0">
                <a:solidFill>
                  <a:srgbClr val="000000"/>
                </a:solidFill>
              </a:rPr>
              <a:t>		    </a:t>
            </a:r>
            <a:r>
              <a:rPr lang="en-US" altLang="ru-RU" sz="1000" dirty="0" smtClean="0">
                <a:solidFill>
                  <a:srgbClr val="000000"/>
                </a:solidFill>
              </a:rPr>
              <a:t>                       or</a:t>
            </a:r>
            <a:r>
              <a:rPr lang="ru-RU" altLang="ru-RU" sz="1000" dirty="0" smtClean="0">
                <a:solidFill>
                  <a:srgbClr val="000000"/>
                </a:solidFill>
              </a:rPr>
              <a:t> </a:t>
            </a:r>
            <a:endParaRPr lang="ru-RU" altLang="ru-RU" sz="1000" dirty="0">
              <a:solidFill>
                <a:srgbClr val="000000"/>
              </a:solidFill>
            </a:endParaRPr>
          </a:p>
        </p:txBody>
      </p:sp>
      <p:graphicFrame>
        <p:nvGraphicFramePr>
          <p:cNvPr id="330850" name="Object 98"/>
          <p:cNvGraphicFramePr>
            <a:graphicFrameLocks noChangeAspect="1"/>
          </p:cNvGraphicFramePr>
          <p:nvPr>
            <p:extLst>
              <p:ext uri="{D42A27DB-BD31-4B8C-83A1-F6EECF244321}">
                <p14:modId xmlns:p14="http://schemas.microsoft.com/office/powerpoint/2010/main" val="4209163548"/>
              </p:ext>
            </p:extLst>
          </p:nvPr>
        </p:nvGraphicFramePr>
        <p:xfrm>
          <a:off x="3943761" y="5307013"/>
          <a:ext cx="1498600" cy="431800"/>
        </p:xfrm>
        <a:graphic>
          <a:graphicData uri="http://schemas.openxmlformats.org/presentationml/2006/ole">
            <mc:AlternateContent xmlns:mc="http://schemas.openxmlformats.org/markup-compatibility/2006">
              <mc:Choice xmlns:v="urn:schemas-microsoft-com:vml" Requires="v">
                <p:oleObj spid="_x0000_s1452368" name="Формула" r:id="rId46" imgW="1498320" imgH="431640" progId="Equation.3">
                  <p:embed/>
                </p:oleObj>
              </mc:Choice>
              <mc:Fallback>
                <p:oleObj name="Формула" r:id="rId46" imgW="1498320" imgH="431640" progId="Equation.3">
                  <p:embed/>
                  <p:pic>
                    <p:nvPicPr>
                      <p:cNvPr id="0" name=""/>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3943761" y="5307013"/>
                        <a:ext cx="14986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51" name="Object 99"/>
          <p:cNvGraphicFramePr>
            <a:graphicFrameLocks noChangeAspect="1"/>
          </p:cNvGraphicFramePr>
          <p:nvPr>
            <p:extLst>
              <p:ext uri="{D42A27DB-BD31-4B8C-83A1-F6EECF244321}">
                <p14:modId xmlns:p14="http://schemas.microsoft.com/office/powerpoint/2010/main" val="1322759033"/>
              </p:ext>
            </p:extLst>
          </p:nvPr>
        </p:nvGraphicFramePr>
        <p:xfrm>
          <a:off x="6238041" y="5282485"/>
          <a:ext cx="736600" cy="431800"/>
        </p:xfrm>
        <a:graphic>
          <a:graphicData uri="http://schemas.openxmlformats.org/presentationml/2006/ole">
            <mc:AlternateContent xmlns:mc="http://schemas.openxmlformats.org/markup-compatibility/2006">
              <mc:Choice xmlns:v="urn:schemas-microsoft-com:vml" Requires="v">
                <p:oleObj spid="_x0000_s1452369" name="Формула" r:id="rId48" imgW="736560" imgH="431640" progId="Equation.3">
                  <p:embed/>
                </p:oleObj>
              </mc:Choice>
              <mc:Fallback>
                <p:oleObj name="Формула" r:id="rId48" imgW="736560" imgH="431640" progId="Equation.3">
                  <p:embed/>
                  <p:pic>
                    <p:nvPicPr>
                      <p:cNvPr id="0" name=""/>
                      <p:cNvPicPr>
                        <a:picLocks noChangeAspect="1" noChangeArrowheads="1"/>
                      </p:cNvPicPr>
                      <p:nvPr/>
                    </p:nvPicPr>
                    <p:blipFill>
                      <a:blip r:embed="rId49">
                        <a:extLst>
                          <a:ext uri="{28A0092B-C50C-407E-A947-70E740481C1C}">
                            <a14:useLocalDpi xmlns:a14="http://schemas.microsoft.com/office/drawing/2010/main" val="0"/>
                          </a:ext>
                        </a:extLst>
                      </a:blip>
                      <a:srcRect/>
                      <a:stretch>
                        <a:fillRect/>
                      </a:stretch>
                    </p:blipFill>
                    <p:spPr bwMode="auto">
                      <a:xfrm>
                        <a:off x="6238041" y="5282485"/>
                        <a:ext cx="7366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52" name="Text Box 100"/>
          <p:cNvSpPr txBox="1">
            <a:spLocks noChangeArrowheads="1"/>
          </p:cNvSpPr>
          <p:nvPr/>
        </p:nvSpPr>
        <p:spPr bwMode="auto">
          <a:xfrm>
            <a:off x="2133600" y="5622925"/>
            <a:ext cx="562525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The coefficient of proportionality can be found using the weight of a point on </a:t>
            </a:r>
            <a:r>
              <a:rPr lang="en-US" sz="1000" dirty="0" smtClean="0"/>
              <a:t>the Earths surface</a:t>
            </a:r>
            <a:endParaRPr lang="ru-RU" altLang="ru-RU" sz="1000" dirty="0">
              <a:solidFill>
                <a:srgbClr val="000000"/>
              </a:solidFill>
            </a:endParaRPr>
          </a:p>
        </p:txBody>
      </p:sp>
      <p:sp>
        <p:nvSpPr>
          <p:cNvPr id="330853" name="Line 101"/>
          <p:cNvSpPr>
            <a:spLocks noChangeShapeType="1"/>
          </p:cNvSpPr>
          <p:nvPr/>
        </p:nvSpPr>
        <p:spPr bwMode="auto">
          <a:xfrm flipH="1" flipV="1">
            <a:off x="638175" y="5448300"/>
            <a:ext cx="276225"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0854" name="Text Box 102"/>
          <p:cNvSpPr txBox="1">
            <a:spLocks noChangeArrowheads="1"/>
          </p:cNvSpPr>
          <p:nvPr/>
        </p:nvSpPr>
        <p:spPr bwMode="auto">
          <a:xfrm>
            <a:off x="450850" y="5602288"/>
            <a:ext cx="276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R</a:t>
            </a:r>
            <a:endParaRPr lang="ru-RU" altLang="ru-RU" sz="1000" i="1">
              <a:solidFill>
                <a:srgbClr val="000000"/>
              </a:solidFill>
            </a:endParaRPr>
          </a:p>
        </p:txBody>
      </p:sp>
      <p:graphicFrame>
        <p:nvGraphicFramePr>
          <p:cNvPr id="330855" name="Object 103"/>
          <p:cNvGraphicFramePr>
            <a:graphicFrameLocks noChangeAspect="1"/>
          </p:cNvGraphicFramePr>
          <p:nvPr>
            <p:extLst>
              <p:ext uri="{D42A27DB-BD31-4B8C-83A1-F6EECF244321}">
                <p14:modId xmlns:p14="http://schemas.microsoft.com/office/powerpoint/2010/main" val="965469265"/>
              </p:ext>
            </p:extLst>
          </p:nvPr>
        </p:nvGraphicFramePr>
        <p:xfrm>
          <a:off x="7880350" y="5662613"/>
          <a:ext cx="1092200" cy="190500"/>
        </p:xfrm>
        <a:graphic>
          <a:graphicData uri="http://schemas.openxmlformats.org/presentationml/2006/ole">
            <mc:AlternateContent xmlns:mc="http://schemas.openxmlformats.org/markup-compatibility/2006">
              <mc:Choice xmlns:v="urn:schemas-microsoft-com:vml" Requires="v">
                <p:oleObj spid="_x0000_s1452370" name="Equation" r:id="rId50" imgW="1091880" imgH="190440" progId="Equation.DSMT4">
                  <p:embed/>
                </p:oleObj>
              </mc:Choice>
              <mc:Fallback>
                <p:oleObj name="Equation" r:id="rId50" imgW="1091880" imgH="190440" progId="Equation.DSMT4">
                  <p:embed/>
                  <p:pic>
                    <p:nvPicPr>
                      <p:cNvPr id="0" name=""/>
                      <p:cNvPicPr>
                        <a:picLocks noChangeAspect="1" noChangeArrowheads="1"/>
                      </p:cNvPicPr>
                      <p:nvPr/>
                    </p:nvPicPr>
                    <p:blipFill>
                      <a:blip r:embed="rId51"/>
                      <a:srcRect/>
                      <a:stretch>
                        <a:fillRect/>
                      </a:stretch>
                    </p:blipFill>
                    <p:spPr bwMode="auto">
                      <a:xfrm>
                        <a:off x="7880350" y="5662613"/>
                        <a:ext cx="10922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56" name="Object 104"/>
          <p:cNvGraphicFramePr>
            <a:graphicFrameLocks noChangeAspect="1"/>
          </p:cNvGraphicFramePr>
          <p:nvPr>
            <p:extLst>
              <p:ext uri="{D42A27DB-BD31-4B8C-83A1-F6EECF244321}">
                <p14:modId xmlns:p14="http://schemas.microsoft.com/office/powerpoint/2010/main" val="3832353477"/>
              </p:ext>
            </p:extLst>
          </p:nvPr>
        </p:nvGraphicFramePr>
        <p:xfrm>
          <a:off x="2309813" y="5864225"/>
          <a:ext cx="647700" cy="431800"/>
        </p:xfrm>
        <a:graphic>
          <a:graphicData uri="http://schemas.openxmlformats.org/presentationml/2006/ole">
            <mc:AlternateContent xmlns:mc="http://schemas.openxmlformats.org/markup-compatibility/2006">
              <mc:Choice xmlns:v="urn:schemas-microsoft-com:vml" Requires="v">
                <p:oleObj spid="_x0000_s1452371" name="Equation" r:id="rId52" imgW="647640" imgH="431640" progId="Equation.DSMT4">
                  <p:embed/>
                </p:oleObj>
              </mc:Choice>
              <mc:Fallback>
                <p:oleObj name="Equation" r:id="rId52" imgW="647640" imgH="431640" progId="Equation.DSMT4">
                  <p:embed/>
                  <p:pic>
                    <p:nvPicPr>
                      <p:cNvPr id="0" name=""/>
                      <p:cNvPicPr>
                        <a:picLocks noChangeAspect="1" noChangeArrowheads="1"/>
                      </p:cNvPicPr>
                      <p:nvPr/>
                    </p:nvPicPr>
                    <p:blipFill>
                      <a:blip r:embed="rId53"/>
                      <a:srcRect/>
                      <a:stretch>
                        <a:fillRect/>
                      </a:stretch>
                    </p:blipFill>
                    <p:spPr bwMode="auto">
                      <a:xfrm>
                        <a:off x="2309813" y="5864225"/>
                        <a:ext cx="6477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57" name="AutoShape 105"/>
          <p:cNvSpPr>
            <a:spLocks noChangeArrowheads="1"/>
          </p:cNvSpPr>
          <p:nvPr/>
        </p:nvSpPr>
        <p:spPr bwMode="auto">
          <a:xfrm>
            <a:off x="3071813" y="6015038"/>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58" name="Object 106"/>
          <p:cNvGraphicFramePr>
            <a:graphicFrameLocks noChangeAspect="1"/>
          </p:cNvGraphicFramePr>
          <p:nvPr/>
        </p:nvGraphicFramePr>
        <p:xfrm>
          <a:off x="3670300" y="5957888"/>
          <a:ext cx="685800" cy="241300"/>
        </p:xfrm>
        <a:graphic>
          <a:graphicData uri="http://schemas.openxmlformats.org/presentationml/2006/ole">
            <mc:AlternateContent xmlns:mc="http://schemas.openxmlformats.org/markup-compatibility/2006">
              <mc:Choice xmlns:v="urn:schemas-microsoft-com:vml" Requires="v">
                <p:oleObj spid="_x0000_s1452372" name="Формула" r:id="rId54" imgW="685800" imgH="241200" progId="Equation.3">
                  <p:embed/>
                </p:oleObj>
              </mc:Choice>
              <mc:Fallback>
                <p:oleObj name="Формула" r:id="rId54" imgW="685800" imgH="241200" progId="Equation.3">
                  <p:embed/>
                  <p:pic>
                    <p:nvPicPr>
                      <p:cNvPr id="0" name=""/>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3670300" y="5957888"/>
                        <a:ext cx="6858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59" name="Text Box 107"/>
          <p:cNvSpPr txBox="1">
            <a:spLocks noChangeArrowheads="1"/>
          </p:cNvSpPr>
          <p:nvPr/>
        </p:nvSpPr>
        <p:spPr bwMode="auto">
          <a:xfrm>
            <a:off x="4429330" y="5960190"/>
            <a:ext cx="346075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Hence </a:t>
            </a:r>
            <a:r>
              <a:rPr lang="en-US" sz="1000" dirty="0" smtClean="0"/>
              <a:t>the differential equation is</a:t>
            </a:r>
            <a:r>
              <a:rPr lang="en-US" altLang="ru-RU" sz="1000" dirty="0">
                <a:solidFill>
                  <a:srgbClr val="000000"/>
                </a:solidFill>
              </a:rPr>
              <a:t>	</a:t>
            </a:r>
            <a:r>
              <a:rPr lang="en-US" altLang="ru-RU" sz="1000" dirty="0" smtClean="0">
                <a:solidFill>
                  <a:srgbClr val="000000"/>
                </a:solidFill>
              </a:rPr>
              <a:t>   or</a:t>
            </a:r>
            <a:endParaRPr lang="ru-RU" altLang="ru-RU" sz="1000" dirty="0">
              <a:solidFill>
                <a:srgbClr val="000000"/>
              </a:solidFill>
            </a:endParaRPr>
          </a:p>
        </p:txBody>
      </p:sp>
      <p:graphicFrame>
        <p:nvGraphicFramePr>
          <p:cNvPr id="330860" name="Object 108"/>
          <p:cNvGraphicFramePr>
            <a:graphicFrameLocks noChangeAspect="1"/>
          </p:cNvGraphicFramePr>
          <p:nvPr>
            <p:extLst>
              <p:ext uri="{D42A27DB-BD31-4B8C-83A1-F6EECF244321}">
                <p14:modId xmlns:p14="http://schemas.microsoft.com/office/powerpoint/2010/main" val="571565645"/>
              </p:ext>
            </p:extLst>
          </p:nvPr>
        </p:nvGraphicFramePr>
        <p:xfrm>
          <a:off x="6445524" y="5829739"/>
          <a:ext cx="889000" cy="469900"/>
        </p:xfrm>
        <a:graphic>
          <a:graphicData uri="http://schemas.openxmlformats.org/presentationml/2006/ole">
            <mc:AlternateContent xmlns:mc="http://schemas.openxmlformats.org/markup-compatibility/2006">
              <mc:Choice xmlns:v="urn:schemas-microsoft-com:vml" Requires="v">
                <p:oleObj spid="_x0000_s1452373" name="Формула" r:id="rId56" imgW="888840" imgH="469800" progId="Equation.3">
                  <p:embed/>
                </p:oleObj>
              </mc:Choice>
              <mc:Fallback>
                <p:oleObj name="Формула" r:id="rId56" imgW="888840" imgH="469800" progId="Equation.3">
                  <p:embed/>
                  <p:pic>
                    <p:nvPicPr>
                      <p:cNvPr id="0" name=""/>
                      <p:cNvPicPr>
                        <a:picLocks noChangeAspect="1" noChangeArrowheads="1"/>
                      </p:cNvPicPr>
                      <p:nvPr/>
                    </p:nvPicPr>
                    <p:blipFill>
                      <a:blip r:embed="rId57">
                        <a:extLst>
                          <a:ext uri="{28A0092B-C50C-407E-A947-70E740481C1C}">
                            <a14:useLocalDpi xmlns:a14="http://schemas.microsoft.com/office/drawing/2010/main" val="0"/>
                          </a:ext>
                        </a:extLst>
                      </a:blip>
                      <a:srcRect/>
                      <a:stretch>
                        <a:fillRect/>
                      </a:stretch>
                    </p:blipFill>
                    <p:spPr bwMode="auto">
                      <a:xfrm>
                        <a:off x="6445524" y="5829739"/>
                        <a:ext cx="8890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61" name="Object 109"/>
          <p:cNvGraphicFramePr>
            <a:graphicFrameLocks noChangeAspect="1"/>
          </p:cNvGraphicFramePr>
          <p:nvPr/>
        </p:nvGraphicFramePr>
        <p:xfrm>
          <a:off x="7662863" y="5853113"/>
          <a:ext cx="736600" cy="469900"/>
        </p:xfrm>
        <a:graphic>
          <a:graphicData uri="http://schemas.openxmlformats.org/presentationml/2006/ole">
            <mc:AlternateContent xmlns:mc="http://schemas.openxmlformats.org/markup-compatibility/2006">
              <mc:Choice xmlns:v="urn:schemas-microsoft-com:vml" Requires="v">
                <p:oleObj spid="_x0000_s1452374" name="Формула" r:id="rId58" imgW="736560" imgH="469800" progId="Equation.3">
                  <p:embed/>
                </p:oleObj>
              </mc:Choice>
              <mc:Fallback>
                <p:oleObj name="Формула" r:id="rId58" imgW="736560" imgH="469800" progId="Equation.3">
                  <p:embed/>
                  <p:pic>
                    <p:nvPicPr>
                      <p:cNvPr id="0" name=""/>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7662863" y="5853113"/>
                        <a:ext cx="7366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62" name="Text Box 110"/>
          <p:cNvSpPr txBox="1">
            <a:spLocks noChangeArrowheads="1"/>
          </p:cNvSpPr>
          <p:nvPr/>
        </p:nvSpPr>
        <p:spPr bwMode="auto">
          <a:xfrm>
            <a:off x="1981200" y="6299200"/>
            <a:ext cx="155844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4. </a:t>
            </a:r>
            <a:r>
              <a:rPr lang="en-US" altLang="ru-RU" sz="1000" dirty="0" smtClean="0">
                <a:solidFill>
                  <a:srgbClr val="000000"/>
                </a:solidFill>
              </a:rPr>
              <a:t>Deflate the derivative</a:t>
            </a:r>
            <a:endParaRPr lang="ru-RU" altLang="ru-RU" sz="1000" dirty="0">
              <a:solidFill>
                <a:srgbClr val="000000"/>
              </a:solidFill>
            </a:endParaRPr>
          </a:p>
        </p:txBody>
      </p:sp>
      <p:graphicFrame>
        <p:nvGraphicFramePr>
          <p:cNvPr id="330863" name="Object 111"/>
          <p:cNvGraphicFramePr>
            <a:graphicFrameLocks noChangeAspect="1"/>
          </p:cNvGraphicFramePr>
          <p:nvPr>
            <p:extLst>
              <p:ext uri="{D42A27DB-BD31-4B8C-83A1-F6EECF244321}">
                <p14:modId xmlns:p14="http://schemas.microsoft.com/office/powerpoint/2010/main" val="368388552"/>
              </p:ext>
            </p:extLst>
          </p:nvPr>
        </p:nvGraphicFramePr>
        <p:xfrm>
          <a:off x="4241800" y="6238875"/>
          <a:ext cx="889000" cy="495300"/>
        </p:xfrm>
        <a:graphic>
          <a:graphicData uri="http://schemas.openxmlformats.org/presentationml/2006/ole">
            <mc:AlternateContent xmlns:mc="http://schemas.openxmlformats.org/markup-compatibility/2006">
              <mc:Choice xmlns:v="urn:schemas-microsoft-com:vml" Requires="v">
                <p:oleObj spid="_x0000_s1452375" name="Equation" r:id="rId60" imgW="888840" imgH="495000" progId="Equation.DSMT4">
                  <p:embed/>
                </p:oleObj>
              </mc:Choice>
              <mc:Fallback>
                <p:oleObj name="Equation" r:id="rId60" imgW="888840" imgH="495000" progId="Equation.DSMT4">
                  <p:embed/>
                  <p:pic>
                    <p:nvPicPr>
                      <p:cNvPr id="0" name=""/>
                      <p:cNvPicPr>
                        <a:picLocks noChangeAspect="1" noChangeArrowheads="1"/>
                      </p:cNvPicPr>
                      <p:nvPr/>
                    </p:nvPicPr>
                    <p:blipFill>
                      <a:blip r:embed="rId61"/>
                      <a:srcRect/>
                      <a:stretch>
                        <a:fillRect/>
                      </a:stretch>
                    </p:blipFill>
                    <p:spPr bwMode="auto">
                      <a:xfrm>
                        <a:off x="4241800" y="6238875"/>
                        <a:ext cx="889000"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64" name="Text Box 112"/>
          <p:cNvSpPr txBox="1">
            <a:spLocks noChangeArrowheads="1"/>
          </p:cNvSpPr>
          <p:nvPr/>
        </p:nvSpPr>
        <p:spPr bwMode="auto">
          <a:xfrm>
            <a:off x="5132388" y="6307138"/>
            <a:ext cx="152317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00"/>
                </a:solidFill>
              </a:rPr>
              <a:t>5. </a:t>
            </a:r>
            <a:r>
              <a:rPr lang="en-US" altLang="ru-RU" sz="1000" dirty="0" smtClean="0">
                <a:solidFill>
                  <a:srgbClr val="000000"/>
                </a:solidFill>
              </a:rPr>
              <a:t>Replace the variable</a:t>
            </a:r>
            <a:endParaRPr lang="ru-RU" altLang="ru-RU" sz="1000" dirty="0">
              <a:solidFill>
                <a:srgbClr val="000000"/>
              </a:solidFill>
            </a:endParaRPr>
          </a:p>
        </p:txBody>
      </p:sp>
      <p:graphicFrame>
        <p:nvGraphicFramePr>
          <p:cNvPr id="330865" name="Object 113"/>
          <p:cNvGraphicFramePr>
            <a:graphicFrameLocks noChangeAspect="1"/>
          </p:cNvGraphicFramePr>
          <p:nvPr/>
        </p:nvGraphicFramePr>
        <p:xfrm>
          <a:off x="7116763" y="6327775"/>
          <a:ext cx="1460500" cy="444500"/>
        </p:xfrm>
        <a:graphic>
          <a:graphicData uri="http://schemas.openxmlformats.org/presentationml/2006/ole">
            <mc:AlternateContent xmlns:mc="http://schemas.openxmlformats.org/markup-compatibility/2006">
              <mc:Choice xmlns:v="urn:schemas-microsoft-com:vml" Requires="v">
                <p:oleObj spid="_x0000_s1452376" name="Формула" r:id="rId62" imgW="1460160" imgH="444240" progId="Equation.3">
                  <p:embed/>
                </p:oleObj>
              </mc:Choice>
              <mc:Fallback>
                <p:oleObj name="Формула" r:id="rId62" imgW="1460160" imgH="444240" progId="Equation.3">
                  <p:embed/>
                  <p:pic>
                    <p:nvPicPr>
                      <p:cNvPr id="0" name=""/>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7116763" y="6327775"/>
                        <a:ext cx="14605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66" name="Rectangle 114"/>
          <p:cNvSpPr>
            <a:spLocks noChangeArrowheads="1"/>
          </p:cNvSpPr>
          <p:nvPr/>
        </p:nvSpPr>
        <p:spPr bwMode="auto">
          <a:xfrm>
            <a:off x="112582" y="4537951"/>
            <a:ext cx="8963025" cy="2209800"/>
          </a:xfrm>
          <a:prstGeom prst="rect">
            <a:avLst/>
          </a:prstGeom>
          <a:pattFill prst="pct50">
            <a:fgClr>
              <a:srgbClr val="CCFFFF"/>
            </a:fgClr>
            <a:bgClr>
              <a:schemeClr val="bg1"/>
            </a:bgClr>
          </a:pattFill>
          <a:ln w="9525" algn="ctr">
            <a:solidFill>
              <a:schemeClr val="tx1"/>
            </a:solidFill>
            <a:miter lim="800000"/>
            <a:headEnd/>
            <a:tailEnd/>
          </a:ln>
          <a:effectLst/>
          <a:extLst/>
        </p:spPr>
        <p:txBody>
          <a:bodyPr wrap="none" anchor="ctr"/>
          <a:lstStyle/>
          <a:p>
            <a:endParaRPr lang="ru-RU">
              <a:solidFill>
                <a:srgbClr val="000000"/>
              </a:solidFill>
            </a:endParaRPr>
          </a:p>
        </p:txBody>
      </p:sp>
      <p:sp>
        <p:nvSpPr>
          <p:cNvPr id="330867" name="Text Box 115"/>
          <p:cNvSpPr txBox="1">
            <a:spLocks noChangeArrowheads="1"/>
          </p:cNvSpPr>
          <p:nvPr/>
        </p:nvSpPr>
        <p:spPr bwMode="auto">
          <a:xfrm>
            <a:off x="112584" y="4645739"/>
            <a:ext cx="163538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solidFill>
                  <a:srgbClr val="000000"/>
                </a:solidFill>
              </a:rPr>
              <a:t>6.</a:t>
            </a:r>
            <a:r>
              <a:rPr lang="en-US" altLang="ru-RU" sz="1000" dirty="0" smtClean="0">
                <a:solidFill>
                  <a:srgbClr val="000000"/>
                </a:solidFill>
              </a:rPr>
              <a:t> Separate the variables</a:t>
            </a:r>
            <a:endParaRPr lang="ru-RU" altLang="ru-RU" sz="1000" dirty="0">
              <a:solidFill>
                <a:srgbClr val="000000"/>
              </a:solidFill>
            </a:endParaRPr>
          </a:p>
        </p:txBody>
      </p:sp>
      <p:graphicFrame>
        <p:nvGraphicFramePr>
          <p:cNvPr id="330868" name="Object 116"/>
          <p:cNvGraphicFramePr>
            <a:graphicFrameLocks noChangeAspect="1"/>
          </p:cNvGraphicFramePr>
          <p:nvPr>
            <p:extLst>
              <p:ext uri="{D42A27DB-BD31-4B8C-83A1-F6EECF244321}">
                <p14:modId xmlns:p14="http://schemas.microsoft.com/office/powerpoint/2010/main" val="3427234518"/>
              </p:ext>
            </p:extLst>
          </p:nvPr>
        </p:nvGraphicFramePr>
        <p:xfrm>
          <a:off x="3455835" y="4571463"/>
          <a:ext cx="1168400" cy="469900"/>
        </p:xfrm>
        <a:graphic>
          <a:graphicData uri="http://schemas.openxmlformats.org/presentationml/2006/ole">
            <mc:AlternateContent xmlns:mc="http://schemas.openxmlformats.org/markup-compatibility/2006">
              <mc:Choice xmlns:v="urn:schemas-microsoft-com:vml" Requires="v">
                <p:oleObj spid="_x0000_s1452377" name="Формула" r:id="rId64" imgW="1168200" imgH="469800" progId="Equation.3">
                  <p:embed/>
                </p:oleObj>
              </mc:Choice>
              <mc:Fallback>
                <p:oleObj name="Формула" r:id="rId64" imgW="1168200" imgH="469800" progId="Equation.3">
                  <p:embed/>
                  <p:pic>
                    <p:nvPicPr>
                      <p:cNvPr id="0" name=""/>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3455835" y="4571463"/>
                        <a:ext cx="11684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0869" name="Object 117"/>
          <p:cNvGraphicFramePr>
            <a:graphicFrameLocks noChangeAspect="1"/>
          </p:cNvGraphicFramePr>
          <p:nvPr>
            <p:extLst>
              <p:ext uri="{D42A27DB-BD31-4B8C-83A1-F6EECF244321}">
                <p14:modId xmlns:p14="http://schemas.microsoft.com/office/powerpoint/2010/main" val="2391287689"/>
              </p:ext>
            </p:extLst>
          </p:nvPr>
        </p:nvGraphicFramePr>
        <p:xfrm>
          <a:off x="1984375" y="4559300"/>
          <a:ext cx="939800" cy="444500"/>
        </p:xfrm>
        <a:graphic>
          <a:graphicData uri="http://schemas.openxmlformats.org/presentationml/2006/ole">
            <mc:AlternateContent xmlns:mc="http://schemas.openxmlformats.org/markup-compatibility/2006">
              <mc:Choice xmlns:v="urn:schemas-microsoft-com:vml" Requires="v">
                <p:oleObj spid="_x0000_s1452378" name="Equation" r:id="rId66" imgW="939600" imgH="444240" progId="Equation.DSMT4">
                  <p:embed/>
                </p:oleObj>
              </mc:Choice>
              <mc:Fallback>
                <p:oleObj name="Equation" r:id="rId66" imgW="939600" imgH="444240" progId="Equation.DSMT4">
                  <p:embed/>
                  <p:pic>
                    <p:nvPicPr>
                      <p:cNvPr id="0" name=""/>
                      <p:cNvPicPr>
                        <a:picLocks noChangeAspect="1" noChangeArrowheads="1"/>
                      </p:cNvPicPr>
                      <p:nvPr/>
                    </p:nvPicPr>
                    <p:blipFill>
                      <a:blip r:embed="rId67"/>
                      <a:srcRect/>
                      <a:stretch>
                        <a:fillRect/>
                      </a:stretch>
                    </p:blipFill>
                    <p:spPr bwMode="auto">
                      <a:xfrm>
                        <a:off x="1984375" y="4559300"/>
                        <a:ext cx="939800" cy="444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70" name="AutoShape 118"/>
          <p:cNvSpPr>
            <a:spLocks noChangeArrowheads="1"/>
          </p:cNvSpPr>
          <p:nvPr/>
        </p:nvSpPr>
        <p:spPr bwMode="auto">
          <a:xfrm>
            <a:off x="2999675" y="4703763"/>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sp>
        <p:nvSpPr>
          <p:cNvPr id="330871" name="Text Box 119"/>
          <p:cNvSpPr txBox="1">
            <a:spLocks noChangeArrowheads="1"/>
          </p:cNvSpPr>
          <p:nvPr/>
        </p:nvSpPr>
        <p:spPr bwMode="auto">
          <a:xfrm>
            <a:off x="116623" y="5029093"/>
            <a:ext cx="238879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7. Integrate both sides of  the equation</a:t>
            </a:r>
            <a:endParaRPr lang="ru-RU" altLang="ru-RU" sz="1000" dirty="0">
              <a:solidFill>
                <a:srgbClr val="000000"/>
              </a:solidFill>
            </a:endParaRPr>
          </a:p>
        </p:txBody>
      </p:sp>
      <p:graphicFrame>
        <p:nvGraphicFramePr>
          <p:cNvPr id="330872" name="Object 120"/>
          <p:cNvGraphicFramePr>
            <a:graphicFrameLocks noChangeAspect="1"/>
          </p:cNvGraphicFramePr>
          <p:nvPr>
            <p:extLst>
              <p:ext uri="{D42A27DB-BD31-4B8C-83A1-F6EECF244321}">
                <p14:modId xmlns:p14="http://schemas.microsoft.com/office/powerpoint/2010/main" val="1770965293"/>
              </p:ext>
            </p:extLst>
          </p:nvPr>
        </p:nvGraphicFramePr>
        <p:xfrm>
          <a:off x="2447925" y="4889500"/>
          <a:ext cx="1458383" cy="612000"/>
        </p:xfrm>
        <a:graphic>
          <a:graphicData uri="http://schemas.openxmlformats.org/presentationml/2006/ole">
            <mc:AlternateContent xmlns:mc="http://schemas.openxmlformats.org/markup-compatibility/2006">
              <mc:Choice xmlns:v="urn:schemas-microsoft-com:vml" Requires="v">
                <p:oleObj spid="_x0000_s1452379" name="Equation" r:id="rId68" imgW="1422360" imgH="596880" progId="Equation.DSMT4">
                  <p:embed/>
                </p:oleObj>
              </mc:Choice>
              <mc:Fallback>
                <p:oleObj name="Equation" r:id="rId68" imgW="1422360" imgH="596880" progId="Equation.DSMT4">
                  <p:embed/>
                  <p:pic>
                    <p:nvPicPr>
                      <p:cNvPr id="0" name=""/>
                      <p:cNvPicPr>
                        <a:picLocks noChangeAspect="1" noChangeArrowheads="1"/>
                      </p:cNvPicPr>
                      <p:nvPr/>
                    </p:nvPicPr>
                    <p:blipFill>
                      <a:blip r:embed="rId69"/>
                      <a:srcRect/>
                      <a:stretch>
                        <a:fillRect/>
                      </a:stretch>
                    </p:blipFill>
                    <p:spPr bwMode="auto">
                      <a:xfrm>
                        <a:off x="2447925" y="4889500"/>
                        <a:ext cx="1458383" cy="61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73" name="AutoShape 121"/>
          <p:cNvSpPr>
            <a:spLocks noChangeArrowheads="1"/>
          </p:cNvSpPr>
          <p:nvPr/>
        </p:nvSpPr>
        <p:spPr bwMode="auto">
          <a:xfrm>
            <a:off x="3928726" y="5091113"/>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74" name="Object 122"/>
          <p:cNvGraphicFramePr>
            <a:graphicFrameLocks noChangeAspect="1"/>
          </p:cNvGraphicFramePr>
          <p:nvPr>
            <p:extLst>
              <p:ext uri="{D42A27DB-BD31-4B8C-83A1-F6EECF244321}">
                <p14:modId xmlns:p14="http://schemas.microsoft.com/office/powerpoint/2010/main" val="3420471128"/>
              </p:ext>
            </p:extLst>
          </p:nvPr>
        </p:nvGraphicFramePr>
        <p:xfrm>
          <a:off x="4471575" y="4852988"/>
          <a:ext cx="1422400" cy="647700"/>
        </p:xfrm>
        <a:graphic>
          <a:graphicData uri="http://schemas.openxmlformats.org/presentationml/2006/ole">
            <mc:AlternateContent xmlns:mc="http://schemas.openxmlformats.org/markup-compatibility/2006">
              <mc:Choice xmlns:v="urn:schemas-microsoft-com:vml" Requires="v">
                <p:oleObj spid="_x0000_s1452380" name="Equation" r:id="rId70" imgW="1422360" imgH="647640" progId="Equation.DSMT4">
                  <p:embed/>
                </p:oleObj>
              </mc:Choice>
              <mc:Fallback>
                <p:oleObj name="Equation" r:id="rId70" imgW="1422360" imgH="647640" progId="Equation.DSMT4">
                  <p:embed/>
                  <p:pic>
                    <p:nvPicPr>
                      <p:cNvPr id="0" name=""/>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4471575" y="4852988"/>
                        <a:ext cx="1422400" cy="647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75" name="Text Box 123"/>
          <p:cNvSpPr txBox="1">
            <a:spLocks noChangeArrowheads="1"/>
          </p:cNvSpPr>
          <p:nvPr/>
        </p:nvSpPr>
        <p:spPr bwMode="auto">
          <a:xfrm>
            <a:off x="133931" y="5535455"/>
            <a:ext cx="14670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rgbClr val="000000"/>
                </a:solidFill>
              </a:rPr>
              <a:t>8. </a:t>
            </a:r>
            <a:r>
              <a:rPr lang="en-US" altLang="ru-RU" sz="1000" dirty="0" smtClean="0">
                <a:solidFill>
                  <a:srgbClr val="000000"/>
                </a:solidFill>
              </a:rPr>
              <a:t>Substitute the limits</a:t>
            </a:r>
            <a:endParaRPr lang="ru-RU" altLang="ru-RU" sz="1000" dirty="0">
              <a:solidFill>
                <a:srgbClr val="000000"/>
              </a:solidFill>
            </a:endParaRPr>
          </a:p>
        </p:txBody>
      </p:sp>
      <p:graphicFrame>
        <p:nvGraphicFramePr>
          <p:cNvPr id="330876" name="Object 124"/>
          <p:cNvGraphicFramePr>
            <a:graphicFrameLocks noChangeAspect="1"/>
          </p:cNvGraphicFramePr>
          <p:nvPr>
            <p:extLst>
              <p:ext uri="{D42A27DB-BD31-4B8C-83A1-F6EECF244321}">
                <p14:modId xmlns:p14="http://schemas.microsoft.com/office/powerpoint/2010/main" val="1964744507"/>
              </p:ext>
            </p:extLst>
          </p:nvPr>
        </p:nvGraphicFramePr>
        <p:xfrm>
          <a:off x="1497013" y="5445834"/>
          <a:ext cx="1574800" cy="495300"/>
        </p:xfrm>
        <a:graphic>
          <a:graphicData uri="http://schemas.openxmlformats.org/presentationml/2006/ole">
            <mc:AlternateContent xmlns:mc="http://schemas.openxmlformats.org/markup-compatibility/2006">
              <mc:Choice xmlns:v="urn:schemas-microsoft-com:vml" Requires="v">
                <p:oleObj spid="_x0000_s1452381" name="Формула" r:id="rId72" imgW="1574640" imgH="495000" progId="Equation.3">
                  <p:embed/>
                </p:oleObj>
              </mc:Choice>
              <mc:Fallback>
                <p:oleObj name="Формула" r:id="rId72" imgW="1574640" imgH="495000" progId="Equation.3">
                  <p:embed/>
                  <p:pic>
                    <p:nvPicPr>
                      <p:cNvPr id="0" name=""/>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1497013" y="5445834"/>
                        <a:ext cx="1574800" cy="495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77" name="Text Box 125"/>
          <p:cNvSpPr txBox="1">
            <a:spLocks noChangeArrowheads="1"/>
          </p:cNvSpPr>
          <p:nvPr/>
        </p:nvSpPr>
        <p:spPr bwMode="auto">
          <a:xfrm>
            <a:off x="3080208" y="5463234"/>
            <a:ext cx="2116137" cy="72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t>Finally, we obtain the expression</a:t>
            </a:r>
          </a:p>
          <a:p>
            <a:pPr algn="just"/>
            <a:r>
              <a:rPr lang="en-US" altLang="ru-RU" sz="1000" dirty="0"/>
              <a:t>for </a:t>
            </a:r>
            <a:r>
              <a:rPr lang="en-US" altLang="ru-RU" sz="1000" dirty="0" smtClean="0"/>
              <a:t>the speed </a:t>
            </a:r>
            <a:r>
              <a:rPr lang="en-US" altLang="ru-RU" sz="1000" dirty="0"/>
              <a:t>as a function of the coordinate </a:t>
            </a:r>
            <a:r>
              <a:rPr lang="en-US" altLang="ru-RU" sz="1100" i="1" dirty="0" smtClean="0"/>
              <a:t>y</a:t>
            </a:r>
            <a:endParaRPr lang="ru-RU" altLang="ru-RU" sz="1100" dirty="0"/>
          </a:p>
          <a:p>
            <a:endParaRPr lang="ru-RU" altLang="ru-RU" sz="1000" dirty="0">
              <a:solidFill>
                <a:srgbClr val="000000"/>
              </a:solidFill>
            </a:endParaRPr>
          </a:p>
        </p:txBody>
      </p:sp>
      <p:graphicFrame>
        <p:nvGraphicFramePr>
          <p:cNvPr id="330878" name="Object 126"/>
          <p:cNvGraphicFramePr>
            <a:graphicFrameLocks noChangeAspect="1"/>
          </p:cNvGraphicFramePr>
          <p:nvPr>
            <p:extLst>
              <p:ext uri="{D42A27DB-BD31-4B8C-83A1-F6EECF244321}">
                <p14:modId xmlns:p14="http://schemas.microsoft.com/office/powerpoint/2010/main" val="3727515389"/>
              </p:ext>
            </p:extLst>
          </p:nvPr>
        </p:nvGraphicFramePr>
        <p:xfrm>
          <a:off x="5168900" y="5455855"/>
          <a:ext cx="1816100" cy="558800"/>
        </p:xfrm>
        <a:graphic>
          <a:graphicData uri="http://schemas.openxmlformats.org/presentationml/2006/ole">
            <mc:AlternateContent xmlns:mc="http://schemas.openxmlformats.org/markup-compatibility/2006">
              <mc:Choice xmlns:v="urn:schemas-microsoft-com:vml" Requires="v">
                <p:oleObj spid="_x0000_s1452382" name="Equation" r:id="rId74" imgW="1815840" imgH="558720" progId="Equation.DSMT4">
                  <p:embed/>
                </p:oleObj>
              </mc:Choice>
              <mc:Fallback>
                <p:oleObj name="Equation" r:id="rId74" imgW="1815840" imgH="558720" progId="Equation.DSMT4">
                  <p:embed/>
                  <p:pic>
                    <p:nvPicPr>
                      <p:cNvPr id="0" name=""/>
                      <p:cNvPicPr>
                        <a:picLocks noChangeAspect="1" noChangeArrowheads="1"/>
                      </p:cNvPicPr>
                      <p:nvPr/>
                    </p:nvPicPr>
                    <p:blipFill>
                      <a:blip r:embed="rId75"/>
                      <a:srcRect/>
                      <a:stretch>
                        <a:fillRect/>
                      </a:stretch>
                    </p:blipFill>
                    <p:spPr bwMode="auto">
                      <a:xfrm>
                        <a:off x="5168900" y="5455855"/>
                        <a:ext cx="1816100" cy="558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0879" name="Text Box 127"/>
          <p:cNvSpPr txBox="1">
            <a:spLocks noChangeArrowheads="1"/>
          </p:cNvSpPr>
          <p:nvPr/>
        </p:nvSpPr>
        <p:spPr bwMode="auto">
          <a:xfrm>
            <a:off x="127794" y="6100763"/>
            <a:ext cx="180578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t>The maximum height of flight </a:t>
            </a:r>
          </a:p>
          <a:p>
            <a:pPr algn="just"/>
            <a:r>
              <a:rPr lang="en-US" altLang="ru-RU" sz="1000" dirty="0"/>
              <a:t>can be found equating the </a:t>
            </a:r>
          </a:p>
          <a:p>
            <a:pPr algn="just"/>
            <a:r>
              <a:rPr lang="en-US" altLang="ru-RU" sz="1000" dirty="0"/>
              <a:t>velocity to </a:t>
            </a:r>
            <a:r>
              <a:rPr lang="en-US" altLang="ru-RU" sz="1000" dirty="0" smtClean="0"/>
              <a:t>zero</a:t>
            </a:r>
            <a:endParaRPr lang="ru-RU" altLang="ru-RU" sz="1000" dirty="0"/>
          </a:p>
          <a:p>
            <a:endParaRPr lang="ru-RU" altLang="ru-RU" sz="1000" dirty="0">
              <a:solidFill>
                <a:srgbClr val="000000"/>
              </a:solidFill>
            </a:endParaRPr>
          </a:p>
        </p:txBody>
      </p:sp>
      <p:graphicFrame>
        <p:nvGraphicFramePr>
          <p:cNvPr id="330881" name="Object 129"/>
          <p:cNvGraphicFramePr>
            <a:graphicFrameLocks noChangeAspect="1"/>
          </p:cNvGraphicFramePr>
          <p:nvPr>
            <p:extLst>
              <p:ext uri="{D42A27DB-BD31-4B8C-83A1-F6EECF244321}">
                <p14:modId xmlns:p14="http://schemas.microsoft.com/office/powerpoint/2010/main" val="2438335127"/>
              </p:ext>
            </p:extLst>
          </p:nvPr>
        </p:nvGraphicFramePr>
        <p:xfrm>
          <a:off x="1861162" y="6124734"/>
          <a:ext cx="1435100" cy="508000"/>
        </p:xfrm>
        <a:graphic>
          <a:graphicData uri="http://schemas.openxmlformats.org/presentationml/2006/ole">
            <mc:AlternateContent xmlns:mc="http://schemas.openxmlformats.org/markup-compatibility/2006">
              <mc:Choice xmlns:v="urn:schemas-microsoft-com:vml" Requires="v">
                <p:oleObj spid="_x0000_s1452383" name="Equation" r:id="rId76" imgW="1434960" imgH="507960" progId="Equation.DSMT4">
                  <p:embed/>
                </p:oleObj>
              </mc:Choice>
              <mc:Fallback>
                <p:oleObj name="Equation" r:id="rId76" imgW="1434960" imgH="507960" progId="Equation.DSMT4">
                  <p:embed/>
                  <p:pic>
                    <p:nvPicPr>
                      <p:cNvPr id="0" name=""/>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1861162" y="6124734"/>
                        <a:ext cx="1435100" cy="50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82" name="AutoShape 130"/>
          <p:cNvSpPr>
            <a:spLocks noChangeArrowheads="1"/>
          </p:cNvSpPr>
          <p:nvPr/>
        </p:nvSpPr>
        <p:spPr bwMode="auto">
          <a:xfrm>
            <a:off x="3330090" y="6297356"/>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83" name="Object 131"/>
          <p:cNvGraphicFramePr>
            <a:graphicFrameLocks noChangeAspect="1"/>
          </p:cNvGraphicFramePr>
          <p:nvPr>
            <p:extLst>
              <p:ext uri="{D42A27DB-BD31-4B8C-83A1-F6EECF244321}">
                <p14:modId xmlns:p14="http://schemas.microsoft.com/office/powerpoint/2010/main" val="2016937985"/>
              </p:ext>
            </p:extLst>
          </p:nvPr>
        </p:nvGraphicFramePr>
        <p:xfrm>
          <a:off x="3752850" y="6129834"/>
          <a:ext cx="1206500" cy="495300"/>
        </p:xfrm>
        <a:graphic>
          <a:graphicData uri="http://schemas.openxmlformats.org/presentationml/2006/ole">
            <mc:AlternateContent xmlns:mc="http://schemas.openxmlformats.org/markup-compatibility/2006">
              <mc:Choice xmlns:v="urn:schemas-microsoft-com:vml" Requires="v">
                <p:oleObj spid="_x0000_s1452384" name="Формула" r:id="rId78" imgW="1206360" imgH="495000" progId="Equation.3">
                  <p:embed/>
                </p:oleObj>
              </mc:Choice>
              <mc:Fallback>
                <p:oleObj name="Формула" r:id="rId78" imgW="1206360" imgH="495000" progId="Equation.3">
                  <p:embed/>
                  <p:pic>
                    <p:nvPicPr>
                      <p:cNvPr id="0" name=""/>
                      <p:cNvPicPr>
                        <a:picLocks noChangeAspect="1" noChangeArrowheads="1"/>
                      </p:cNvPicPr>
                      <p:nvPr/>
                    </p:nvPicPr>
                    <p:blipFill>
                      <a:blip r:embed="rId79">
                        <a:extLst>
                          <a:ext uri="{28A0092B-C50C-407E-A947-70E740481C1C}">
                            <a14:useLocalDpi xmlns:a14="http://schemas.microsoft.com/office/drawing/2010/main" val="0"/>
                          </a:ext>
                        </a:extLst>
                      </a:blip>
                      <a:srcRect/>
                      <a:stretch>
                        <a:fillRect/>
                      </a:stretch>
                    </p:blipFill>
                    <p:spPr bwMode="auto">
                      <a:xfrm>
                        <a:off x="3752850" y="6129834"/>
                        <a:ext cx="1206500" cy="495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0884" name="AutoShape 132"/>
          <p:cNvSpPr>
            <a:spLocks noChangeArrowheads="1"/>
          </p:cNvSpPr>
          <p:nvPr/>
        </p:nvSpPr>
        <p:spPr bwMode="auto">
          <a:xfrm>
            <a:off x="5090675" y="6318138"/>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0885" name="Object 133"/>
          <p:cNvGraphicFramePr>
            <a:graphicFrameLocks noChangeAspect="1"/>
          </p:cNvGraphicFramePr>
          <p:nvPr>
            <p:extLst>
              <p:ext uri="{D42A27DB-BD31-4B8C-83A1-F6EECF244321}">
                <p14:modId xmlns:p14="http://schemas.microsoft.com/office/powerpoint/2010/main" val="1118544392"/>
              </p:ext>
            </p:extLst>
          </p:nvPr>
        </p:nvGraphicFramePr>
        <p:xfrm>
          <a:off x="5603875" y="6112169"/>
          <a:ext cx="1270000" cy="533400"/>
        </p:xfrm>
        <a:graphic>
          <a:graphicData uri="http://schemas.openxmlformats.org/presentationml/2006/ole">
            <mc:AlternateContent xmlns:mc="http://schemas.openxmlformats.org/markup-compatibility/2006">
              <mc:Choice xmlns:v="urn:schemas-microsoft-com:vml" Requires="v">
                <p:oleObj spid="_x0000_s1452385" name="Equation" r:id="rId80" imgW="1269720" imgH="533160" progId="Equation.DSMT4">
                  <p:embed/>
                </p:oleObj>
              </mc:Choice>
              <mc:Fallback>
                <p:oleObj name="Equation" r:id="rId80" imgW="1269720" imgH="533160" progId="Equation.DSMT4">
                  <p:embed/>
                  <p:pic>
                    <p:nvPicPr>
                      <p:cNvPr id="0" name=""/>
                      <p:cNvPicPr>
                        <a:picLocks noChangeAspect="1" noChangeArrowheads="1"/>
                      </p:cNvPicPr>
                      <p:nvPr/>
                    </p:nvPicPr>
                    <p:blipFill>
                      <a:blip r:embed="rId81"/>
                      <a:srcRect/>
                      <a:stretch>
                        <a:fillRect/>
                      </a:stretch>
                    </p:blipFill>
                    <p:spPr bwMode="auto">
                      <a:xfrm>
                        <a:off x="5603875" y="6112169"/>
                        <a:ext cx="1270000" cy="533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0886" name="Text Box 134"/>
          <p:cNvSpPr txBox="1">
            <a:spLocks noChangeArrowheads="1"/>
          </p:cNvSpPr>
          <p:nvPr/>
        </p:nvSpPr>
        <p:spPr bwMode="auto">
          <a:xfrm>
            <a:off x="6630450" y="4792050"/>
            <a:ext cx="2304000"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The maximum altitude</a:t>
            </a:r>
            <a:r>
              <a:rPr lang="ru-RU" altLang="ru-RU" sz="1000" dirty="0">
                <a:sym typeface="Symbol" pitchFamily="18" charset="2"/>
              </a:rPr>
              <a:t></a:t>
            </a:r>
            <a:r>
              <a:rPr lang="en-US" altLang="ru-RU" sz="1000" dirty="0">
                <a:sym typeface="Symbol" pitchFamily="18" charset="2"/>
              </a:rPr>
              <a:t> </a:t>
            </a:r>
            <a:r>
              <a:rPr lang="en-US" sz="1000" dirty="0"/>
              <a:t>when the denominator tends to zero. Whence</a:t>
            </a:r>
            <a:endParaRPr lang="ru-RU" altLang="ru-RU" sz="1000" dirty="0"/>
          </a:p>
          <a:p>
            <a:endParaRPr lang="ru-RU" altLang="ru-RU" sz="1000" dirty="0">
              <a:solidFill>
                <a:srgbClr val="000000"/>
              </a:solidFill>
            </a:endParaRPr>
          </a:p>
        </p:txBody>
      </p:sp>
      <p:graphicFrame>
        <p:nvGraphicFramePr>
          <p:cNvPr id="330887" name="Object 135"/>
          <p:cNvGraphicFramePr>
            <a:graphicFrameLocks noChangeAspect="1"/>
          </p:cNvGraphicFramePr>
          <p:nvPr>
            <p:extLst>
              <p:ext uri="{D42A27DB-BD31-4B8C-83A1-F6EECF244321}">
                <p14:modId xmlns:p14="http://schemas.microsoft.com/office/powerpoint/2010/main" val="37204318"/>
              </p:ext>
            </p:extLst>
          </p:nvPr>
        </p:nvGraphicFramePr>
        <p:xfrm>
          <a:off x="7740650" y="5203825"/>
          <a:ext cx="711200" cy="266700"/>
        </p:xfrm>
        <a:graphic>
          <a:graphicData uri="http://schemas.openxmlformats.org/presentationml/2006/ole">
            <mc:AlternateContent xmlns:mc="http://schemas.openxmlformats.org/markup-compatibility/2006">
              <mc:Choice xmlns:v="urn:schemas-microsoft-com:vml" Requires="v">
                <p:oleObj spid="_x0000_s1452386" name="Equation" r:id="rId82" imgW="711000" imgH="266400" progId="Equation.DSMT4">
                  <p:embed/>
                </p:oleObj>
              </mc:Choice>
              <mc:Fallback>
                <p:oleObj name="Equation" r:id="rId82" imgW="711000" imgH="266400" progId="Equation.DSMT4">
                  <p:embed/>
                  <p:pic>
                    <p:nvPicPr>
                      <p:cNvPr id="0" name=""/>
                      <p:cNvPicPr>
                        <a:picLocks noChangeAspect="1" noChangeArrowheads="1"/>
                      </p:cNvPicPr>
                      <p:nvPr/>
                    </p:nvPicPr>
                    <p:blipFill>
                      <a:blip r:embed="rId83"/>
                      <a:srcRect/>
                      <a:stretch>
                        <a:fillRect/>
                      </a:stretch>
                    </p:blipFill>
                    <p:spPr bwMode="auto">
                      <a:xfrm>
                        <a:off x="7740650" y="5203825"/>
                        <a:ext cx="711200" cy="266700"/>
                      </a:xfrm>
                      <a:prstGeom prst="rect">
                        <a:avLst/>
                      </a:prstGeom>
                      <a:noFill/>
                      <a:ln w="9525">
                        <a:solidFill>
                          <a:schemeClr val="tx1"/>
                        </a:solidFill>
                        <a:miter lim="800000"/>
                        <a:headEnd/>
                        <a:tailEnd/>
                      </a:ln>
                      <a:effectLst/>
                      <a:extLst/>
                    </p:spPr>
                  </p:pic>
                </p:oleObj>
              </mc:Fallback>
            </mc:AlternateContent>
          </a:graphicData>
        </a:graphic>
      </p:graphicFrame>
      <p:sp>
        <p:nvSpPr>
          <p:cNvPr id="330888" name="Text Box 136"/>
          <p:cNvSpPr txBox="1">
            <a:spLocks noChangeArrowheads="1"/>
          </p:cNvSpPr>
          <p:nvPr/>
        </p:nvSpPr>
        <p:spPr bwMode="auto">
          <a:xfrm>
            <a:off x="7022555" y="5445834"/>
            <a:ext cx="2012950"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Hence, when substituting the radius of the Earth and acceleration of a free fall it turns out  the second space </a:t>
            </a:r>
            <a:r>
              <a:rPr lang="en-US" altLang="ru-RU" sz="1000" dirty="0" smtClean="0"/>
              <a:t>speed</a:t>
            </a:r>
            <a:endParaRPr lang="ru-RU" altLang="ru-RU" sz="1000" dirty="0"/>
          </a:p>
          <a:p>
            <a:endParaRPr lang="ru-RU" altLang="ru-RU" sz="1000" dirty="0">
              <a:solidFill>
                <a:srgbClr val="000000"/>
              </a:solidFill>
            </a:endParaRPr>
          </a:p>
        </p:txBody>
      </p:sp>
      <p:graphicFrame>
        <p:nvGraphicFramePr>
          <p:cNvPr id="330889" name="Object 137"/>
          <p:cNvGraphicFramePr>
            <a:graphicFrameLocks noChangeAspect="1"/>
          </p:cNvGraphicFramePr>
          <p:nvPr>
            <p:extLst>
              <p:ext uri="{D42A27DB-BD31-4B8C-83A1-F6EECF244321}">
                <p14:modId xmlns:p14="http://schemas.microsoft.com/office/powerpoint/2010/main" val="2856338614"/>
              </p:ext>
            </p:extLst>
          </p:nvPr>
        </p:nvGraphicFramePr>
        <p:xfrm>
          <a:off x="7172325" y="6237288"/>
          <a:ext cx="1714500" cy="292100"/>
        </p:xfrm>
        <a:graphic>
          <a:graphicData uri="http://schemas.openxmlformats.org/presentationml/2006/ole">
            <mc:AlternateContent xmlns:mc="http://schemas.openxmlformats.org/markup-compatibility/2006">
              <mc:Choice xmlns:v="urn:schemas-microsoft-com:vml" Requires="v">
                <p:oleObj spid="_x0000_s1452387" name="Equation" r:id="rId84" imgW="1714320" imgH="291960" progId="Equation.DSMT4">
                  <p:embed/>
                </p:oleObj>
              </mc:Choice>
              <mc:Fallback>
                <p:oleObj name="Equation" r:id="rId84" imgW="1714320" imgH="291960" progId="Equation.DSMT4">
                  <p:embed/>
                  <p:pic>
                    <p:nvPicPr>
                      <p:cNvPr id="0" name=""/>
                      <p:cNvPicPr>
                        <a:picLocks noChangeAspect="1" noChangeArrowheads="1"/>
                      </p:cNvPicPr>
                      <p:nvPr/>
                    </p:nvPicPr>
                    <p:blipFill>
                      <a:blip r:embed="rId85"/>
                      <a:srcRect/>
                      <a:stretch>
                        <a:fillRect/>
                      </a:stretch>
                    </p:blipFill>
                    <p:spPr bwMode="auto">
                      <a:xfrm>
                        <a:off x="7172325" y="6237288"/>
                        <a:ext cx="1714500" cy="292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22" name="Picture 15" descr="Z:\Символ НГУ_4.JPG"/>
          <p:cNvPicPr>
            <a:picLocks noChangeAspect="1" noChangeArrowheads="1"/>
          </p:cNvPicPr>
          <p:nvPr/>
        </p:nvPicPr>
        <p:blipFill>
          <a:blip r:embed="rId86" cstate="print">
            <a:extLst>
              <a:ext uri="{BEBA8EAE-BF5A-486C-A8C5-ECC9F3942E4B}">
                <a14:imgProps xmlns:a14="http://schemas.microsoft.com/office/drawing/2010/main">
                  <a14:imgLayer r:embed="rId8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96794" y="78463"/>
            <a:ext cx="938711" cy="8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9967122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3081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08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3082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mph" presetSubtype="0" nodeType="clickEffect">
                                  <p:stCondLst>
                                    <p:cond delay="0"/>
                                  </p:stCondLst>
                                  <p:childTnLst>
                                    <p:set>
                                      <p:cBhvr rctx="PPT">
                                        <p:cTn id="18" dur="indefinite"/>
                                        <p:tgtEl>
                                          <p:spTgt spid="330803"/>
                                        </p:tgtEl>
                                        <p:attrNameLst>
                                          <p:attrName>style.opacity</p:attrName>
                                        </p:attrNameLst>
                                      </p:cBhvr>
                                      <p:to>
                                        <p:strVal val="0.25"/>
                                      </p:to>
                                    </p:set>
                                    <p:animEffect filter="image" prLst="opacity: 0.25">
                                      <p:cBhvr rctx="IE">
                                        <p:cTn id="19" dur="indefinite"/>
                                        <p:tgtEl>
                                          <p:spTgt spid="330803"/>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0"/>
                                          </p:stCondLst>
                                        </p:cTn>
                                        <p:tgtEl>
                                          <p:spTgt spid="330823"/>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30757"/>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30758"/>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330760"/>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330761"/>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330774"/>
                                        </p:tgtEl>
                                        <p:attrNameLst>
                                          <p:attrName>style.visibility</p:attrName>
                                        </p:attrNameLst>
                                      </p:cBhvr>
                                      <p:to>
                                        <p:strVal val="visible"/>
                                      </p:to>
                                    </p:set>
                                  </p:childTnLst>
                                </p:cTn>
                              </p:par>
                            </p:childTnLst>
                          </p:cTn>
                        </p:par>
                      </p:childTnLst>
                    </p:cTn>
                  </p:par>
                  <p:par>
                    <p:cTn id="38" fill="hold" nodeType="clickPar">
                      <p:stCondLst>
                        <p:cond delay="indefinite"/>
                      </p:stCondLst>
                      <p:childTnLst>
                        <p:par>
                          <p:cTn id="39" fill="hold" nodeType="withGroup">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330759"/>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330775"/>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330776"/>
                                        </p:tgtEl>
                                        <p:attrNameLst>
                                          <p:attrName>style.visibility</p:attrName>
                                        </p:attrNameLst>
                                      </p:cBhvr>
                                      <p:to>
                                        <p:strVal val="visible"/>
                                      </p:to>
                                    </p:set>
                                  </p:childTnLst>
                                </p:cTn>
                              </p:par>
                              <p:par>
                                <p:cTn id="48" presetID="1" presetClass="entr" presetSubtype="0" fill="hold" nodeType="withEffect">
                                  <p:stCondLst>
                                    <p:cond delay="0"/>
                                  </p:stCondLst>
                                  <p:childTnLst>
                                    <p:set>
                                      <p:cBhvr>
                                        <p:cTn id="49" dur="1" fill="hold">
                                          <p:stCondLst>
                                            <p:cond delay="0"/>
                                          </p:stCondLst>
                                        </p:cTn>
                                        <p:tgtEl>
                                          <p:spTgt spid="330777"/>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30778"/>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30779"/>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30780"/>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0"/>
                                          </p:stCondLst>
                                        </p:cTn>
                                        <p:tgtEl>
                                          <p:spTgt spid="330790"/>
                                        </p:tgtEl>
                                        <p:attrNameLst>
                                          <p:attrName>style.visibility</p:attrName>
                                        </p:attrNameLst>
                                      </p:cBhvr>
                                      <p:to>
                                        <p:strVal val="visible"/>
                                      </p:to>
                                    </p:set>
                                  </p:childTnLst>
                                </p:cTn>
                              </p:par>
                              <p:par>
                                <p:cTn id="64" presetID="1" presetClass="entr" presetSubtype="0" fill="hold" nodeType="withEffect">
                                  <p:stCondLst>
                                    <p:cond delay="0"/>
                                  </p:stCondLst>
                                  <p:childTnLst>
                                    <p:set>
                                      <p:cBhvr>
                                        <p:cTn id="65" dur="1" fill="hold">
                                          <p:stCondLst>
                                            <p:cond delay="0"/>
                                          </p:stCondLst>
                                        </p:cTn>
                                        <p:tgtEl>
                                          <p:spTgt spid="330781"/>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330791"/>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330824"/>
                                        </p:tgtEl>
                                        <p:attrNameLst>
                                          <p:attrName>style.visibility</p:attrName>
                                        </p:attrNameLst>
                                      </p:cBhvr>
                                      <p:to>
                                        <p:strVal val="visible"/>
                                      </p:to>
                                    </p:set>
                                  </p:childTnLst>
                                </p:cTn>
                              </p:par>
                              <p:par>
                                <p:cTn id="72" presetID="1" presetClass="entr" presetSubtype="0" fill="hold" nodeType="withEffect">
                                  <p:stCondLst>
                                    <p:cond delay="0"/>
                                  </p:stCondLst>
                                  <p:childTnLst>
                                    <p:set>
                                      <p:cBhvr>
                                        <p:cTn id="73" dur="1" fill="hold">
                                          <p:stCondLst>
                                            <p:cond delay="0"/>
                                          </p:stCondLst>
                                        </p:cTn>
                                        <p:tgtEl>
                                          <p:spTgt spid="330825"/>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30782"/>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30783"/>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330788"/>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30789"/>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30784"/>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330785"/>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3078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0787"/>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30826"/>
                                        </p:tgtEl>
                                        <p:attrNameLst>
                                          <p:attrName>style.visibility</p:attrName>
                                        </p:attrNameLst>
                                      </p:cBhvr>
                                      <p:to>
                                        <p:strVal val="visible"/>
                                      </p:to>
                                    </p:set>
                                  </p:childTnLst>
                                </p:cTn>
                              </p:par>
                              <p:par>
                                <p:cTn id="102" presetID="1" presetClass="entr" presetSubtype="0" fill="hold" nodeType="withEffect">
                                  <p:stCondLst>
                                    <p:cond delay="0"/>
                                  </p:stCondLst>
                                  <p:childTnLst>
                                    <p:set>
                                      <p:cBhvr>
                                        <p:cTn id="103" dur="1" fill="hold">
                                          <p:stCondLst>
                                            <p:cond delay="0"/>
                                          </p:stCondLst>
                                        </p:cTn>
                                        <p:tgtEl>
                                          <p:spTgt spid="330792"/>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30793"/>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30794"/>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330795"/>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30796"/>
                                        </p:tgtEl>
                                        <p:attrNameLst>
                                          <p:attrName>style.visibility</p:attrName>
                                        </p:attrNameLst>
                                      </p:cBhvr>
                                      <p:to>
                                        <p:strVal val="visible"/>
                                      </p:to>
                                    </p:se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 presetClass="entr" presetSubtype="4" fill="hold" grpId="0" nodeType="clickEffect">
                                  <p:stCondLst>
                                    <p:cond delay="0"/>
                                  </p:stCondLst>
                                  <p:childTnLst>
                                    <p:set>
                                      <p:cBhvr>
                                        <p:cTn id="119" dur="1" fill="hold">
                                          <p:stCondLst>
                                            <p:cond delay="0"/>
                                          </p:stCondLst>
                                        </p:cTn>
                                        <p:tgtEl>
                                          <p:spTgt spid="330827"/>
                                        </p:tgtEl>
                                        <p:attrNameLst>
                                          <p:attrName>style.visibility</p:attrName>
                                        </p:attrNameLst>
                                      </p:cBhvr>
                                      <p:to>
                                        <p:strVal val="visible"/>
                                      </p:to>
                                    </p:set>
                                    <p:anim calcmode="lin" valueType="num">
                                      <p:cBhvr additive="base">
                                        <p:cTn id="120" dur="500" fill="hold"/>
                                        <p:tgtEl>
                                          <p:spTgt spid="330827"/>
                                        </p:tgtEl>
                                        <p:attrNameLst>
                                          <p:attrName>ppt_x</p:attrName>
                                        </p:attrNameLst>
                                      </p:cBhvr>
                                      <p:tavLst>
                                        <p:tav tm="0">
                                          <p:val>
                                            <p:strVal val="#ppt_x"/>
                                          </p:val>
                                        </p:tav>
                                        <p:tav tm="100000">
                                          <p:val>
                                            <p:strVal val="#ppt_x"/>
                                          </p:val>
                                        </p:tav>
                                      </p:tavLst>
                                    </p:anim>
                                    <p:anim calcmode="lin" valueType="num">
                                      <p:cBhvr additive="base">
                                        <p:cTn id="121" dur="500" fill="hold"/>
                                        <p:tgtEl>
                                          <p:spTgt spid="330827"/>
                                        </p:tgtEl>
                                        <p:attrNameLst>
                                          <p:attrName>ppt_y</p:attrName>
                                        </p:attrNameLst>
                                      </p:cBhvr>
                                      <p:tavLst>
                                        <p:tav tm="0">
                                          <p:val>
                                            <p:strVal val="1+#ppt_h/2"/>
                                          </p:val>
                                        </p:tav>
                                        <p:tav tm="100000">
                                          <p:val>
                                            <p:strVal val="#ppt_y"/>
                                          </p:val>
                                        </p:tav>
                                      </p:tavLst>
                                    </p:anim>
                                  </p:childTnLst>
                                </p:cTn>
                              </p:par>
                            </p:childTnLst>
                          </p:cTn>
                        </p:par>
                        <p:par>
                          <p:cTn id="122" fill="hold" nodeType="afterGroup">
                            <p:stCondLst>
                              <p:cond delay="500"/>
                            </p:stCondLst>
                            <p:childTnLst>
                              <p:par>
                                <p:cTn id="123" presetID="1" presetClass="entr" presetSubtype="0" fill="hold" nodeType="afterEffect">
                                  <p:stCondLst>
                                    <p:cond delay="0"/>
                                  </p:stCondLst>
                                  <p:childTnLst>
                                    <p:set>
                                      <p:cBhvr>
                                        <p:cTn id="124" dur="1" fill="hold">
                                          <p:stCondLst>
                                            <p:cond delay="0"/>
                                          </p:stCondLst>
                                        </p:cTn>
                                        <p:tgtEl>
                                          <p:spTgt spid="330843"/>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0830"/>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30845"/>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30846"/>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30847"/>
                                        </p:tgtEl>
                                        <p:attrNameLst>
                                          <p:attrName>style.visibility</p:attrName>
                                        </p:attrNameLst>
                                      </p:cBhvr>
                                      <p:to>
                                        <p:strVal val="visible"/>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 presetClass="entr" presetSubtype="0" fill="hold" grpId="0" nodeType="clickEffect">
                                  <p:stCondLst>
                                    <p:cond delay="0"/>
                                  </p:stCondLst>
                                  <p:childTnLst>
                                    <p:set>
                                      <p:cBhvr>
                                        <p:cTn id="140" dur="1" fill="hold">
                                          <p:stCondLst>
                                            <p:cond delay="0"/>
                                          </p:stCondLst>
                                        </p:cTn>
                                        <p:tgtEl>
                                          <p:spTgt spid="330849"/>
                                        </p:tgtEl>
                                        <p:attrNameLst>
                                          <p:attrName>style.visibility</p:attrName>
                                        </p:attrNameLst>
                                      </p:cBhvr>
                                      <p:to>
                                        <p:strVal val="visible"/>
                                      </p:to>
                                    </p:set>
                                  </p:childTnLst>
                                </p:cTn>
                              </p:par>
                              <p:par>
                                <p:cTn id="141" presetID="1" presetClass="entr" presetSubtype="0" fill="hold" nodeType="withEffect">
                                  <p:stCondLst>
                                    <p:cond delay="0"/>
                                  </p:stCondLst>
                                  <p:childTnLst>
                                    <p:set>
                                      <p:cBhvr>
                                        <p:cTn id="142" dur="1" fill="hold">
                                          <p:stCondLst>
                                            <p:cond delay="0"/>
                                          </p:stCondLst>
                                        </p:cTn>
                                        <p:tgtEl>
                                          <p:spTgt spid="330850"/>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330851"/>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330852"/>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330855"/>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330854"/>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330853"/>
                                        </p:tgtEl>
                                        <p:attrNameLst>
                                          <p:attrName>style.visibility</p:attrName>
                                        </p:attrNameLst>
                                      </p:cBhvr>
                                      <p:to>
                                        <p:strVal val="visible"/>
                                      </p:to>
                                    </p:set>
                                  </p:childTnLst>
                                </p:cTn>
                              </p:par>
                            </p:childTnLst>
                          </p:cTn>
                        </p:par>
                      </p:childTnLst>
                    </p:cTn>
                  </p:par>
                  <p:par>
                    <p:cTn id="155" fill="hold" nodeType="clickPar">
                      <p:stCondLst>
                        <p:cond delay="indefinite"/>
                      </p:stCondLst>
                      <p:childTnLst>
                        <p:par>
                          <p:cTn id="156" fill="hold" nodeType="withGroup">
                            <p:stCondLst>
                              <p:cond delay="0"/>
                            </p:stCondLst>
                            <p:childTnLst>
                              <p:par>
                                <p:cTn id="157" presetID="1" presetClass="entr" presetSubtype="0" fill="hold" nodeType="clickEffect">
                                  <p:stCondLst>
                                    <p:cond delay="0"/>
                                  </p:stCondLst>
                                  <p:childTnLst>
                                    <p:set>
                                      <p:cBhvr>
                                        <p:cTn id="158" dur="1" fill="hold">
                                          <p:stCondLst>
                                            <p:cond delay="0"/>
                                          </p:stCondLst>
                                        </p:cTn>
                                        <p:tgtEl>
                                          <p:spTgt spid="330856"/>
                                        </p:tgtEl>
                                        <p:attrNameLst>
                                          <p:attrName>style.visibility</p:attrName>
                                        </p:attrNameLst>
                                      </p:cBhvr>
                                      <p:to>
                                        <p:strVal val="visible"/>
                                      </p:to>
                                    </p:set>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330857"/>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330858"/>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330859"/>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330860"/>
                                        </p:tgtEl>
                                        <p:attrNameLst>
                                          <p:attrName>style.visibility</p:attrName>
                                        </p:attrNameLst>
                                      </p:cBhvr>
                                      <p:to>
                                        <p:strVal val="visible"/>
                                      </p:to>
                                    </p:set>
                                  </p:childTnLst>
                                </p:cTn>
                              </p:par>
                              <p:par>
                                <p:cTn id="171" presetID="1" presetClass="entr" presetSubtype="0" fill="hold" nodeType="withEffect">
                                  <p:stCondLst>
                                    <p:cond delay="0"/>
                                  </p:stCondLst>
                                  <p:childTnLst>
                                    <p:set>
                                      <p:cBhvr>
                                        <p:cTn id="172" dur="1" fill="hold">
                                          <p:stCondLst>
                                            <p:cond delay="0"/>
                                          </p:stCondLst>
                                        </p:cTn>
                                        <p:tgtEl>
                                          <p:spTgt spid="330861"/>
                                        </p:tgtEl>
                                        <p:attrNameLst>
                                          <p:attrName>style.visibility</p:attrName>
                                        </p:attrNameLst>
                                      </p:cBhvr>
                                      <p:to>
                                        <p:strVal val="visible"/>
                                      </p:to>
                                    </p:se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 presetClass="entr" presetSubtype="0" fill="hold" grpId="0" nodeType="clickEffect">
                                  <p:stCondLst>
                                    <p:cond delay="0"/>
                                  </p:stCondLst>
                                  <p:childTnLst>
                                    <p:set>
                                      <p:cBhvr>
                                        <p:cTn id="176" dur="1" fill="hold">
                                          <p:stCondLst>
                                            <p:cond delay="0"/>
                                          </p:stCondLst>
                                        </p:cTn>
                                        <p:tgtEl>
                                          <p:spTgt spid="330862"/>
                                        </p:tgtEl>
                                        <p:attrNameLst>
                                          <p:attrName>style.visibility</p:attrName>
                                        </p:attrNameLst>
                                      </p:cBhvr>
                                      <p:to>
                                        <p:strVal val="visible"/>
                                      </p:to>
                                    </p:set>
                                  </p:childTnLst>
                                </p:cTn>
                              </p:par>
                              <p:par>
                                <p:cTn id="177" presetID="1" presetClass="entr" presetSubtype="0" fill="hold" nodeType="withEffect">
                                  <p:stCondLst>
                                    <p:cond delay="0"/>
                                  </p:stCondLst>
                                  <p:childTnLst>
                                    <p:set>
                                      <p:cBhvr>
                                        <p:cTn id="178" dur="1" fill="hold">
                                          <p:stCondLst>
                                            <p:cond delay="0"/>
                                          </p:stCondLst>
                                        </p:cTn>
                                        <p:tgtEl>
                                          <p:spTgt spid="330863"/>
                                        </p:tgtEl>
                                        <p:attrNameLst>
                                          <p:attrName>style.visibility</p:attrName>
                                        </p:attrNameLst>
                                      </p:cBhvr>
                                      <p:to>
                                        <p:strVal val="visible"/>
                                      </p:to>
                                    </p:set>
                                  </p:childTnLst>
                                </p:cTn>
                              </p:par>
                            </p:childTnLst>
                          </p:cTn>
                        </p:par>
                      </p:childTnLst>
                    </p:cTn>
                  </p:par>
                  <p:par>
                    <p:cTn id="179" fill="hold" nodeType="clickPar">
                      <p:stCondLst>
                        <p:cond delay="indefinite"/>
                      </p:stCondLst>
                      <p:childTnLst>
                        <p:par>
                          <p:cTn id="180" fill="hold" nodeType="withGroup">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330864"/>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330865"/>
                                        </p:tgtEl>
                                        <p:attrNameLst>
                                          <p:attrName>style.visibility</p:attrName>
                                        </p:attrNameLst>
                                      </p:cBhvr>
                                      <p:to>
                                        <p:strVal val="visible"/>
                                      </p:to>
                                    </p:set>
                                  </p:childTnLst>
                                </p:cTn>
                              </p:par>
                            </p:childTnLst>
                          </p:cTn>
                        </p:par>
                      </p:childTnLst>
                    </p:cTn>
                  </p:par>
                  <p:par>
                    <p:cTn id="185" fill="hold" nodeType="clickPar">
                      <p:stCondLst>
                        <p:cond delay="indefinite"/>
                      </p:stCondLst>
                      <p:childTnLst>
                        <p:par>
                          <p:cTn id="186" fill="hold" nodeType="withGroup">
                            <p:stCondLst>
                              <p:cond delay="0"/>
                            </p:stCondLst>
                            <p:childTnLst>
                              <p:par>
                                <p:cTn id="187" presetID="2" presetClass="entr" presetSubtype="4" fill="hold" grpId="0" nodeType="clickEffect">
                                  <p:stCondLst>
                                    <p:cond delay="0"/>
                                  </p:stCondLst>
                                  <p:childTnLst>
                                    <p:set>
                                      <p:cBhvr>
                                        <p:cTn id="188" dur="1" fill="hold">
                                          <p:stCondLst>
                                            <p:cond delay="0"/>
                                          </p:stCondLst>
                                        </p:cTn>
                                        <p:tgtEl>
                                          <p:spTgt spid="330866"/>
                                        </p:tgtEl>
                                        <p:attrNameLst>
                                          <p:attrName>style.visibility</p:attrName>
                                        </p:attrNameLst>
                                      </p:cBhvr>
                                      <p:to>
                                        <p:strVal val="visible"/>
                                      </p:to>
                                    </p:set>
                                    <p:anim calcmode="lin" valueType="num">
                                      <p:cBhvr additive="base">
                                        <p:cTn id="189" dur="500" fill="hold"/>
                                        <p:tgtEl>
                                          <p:spTgt spid="330866"/>
                                        </p:tgtEl>
                                        <p:attrNameLst>
                                          <p:attrName>ppt_x</p:attrName>
                                        </p:attrNameLst>
                                      </p:cBhvr>
                                      <p:tavLst>
                                        <p:tav tm="0">
                                          <p:val>
                                            <p:strVal val="#ppt_x"/>
                                          </p:val>
                                        </p:tav>
                                        <p:tav tm="100000">
                                          <p:val>
                                            <p:strVal val="#ppt_x"/>
                                          </p:val>
                                        </p:tav>
                                      </p:tavLst>
                                    </p:anim>
                                    <p:anim calcmode="lin" valueType="num">
                                      <p:cBhvr additive="base">
                                        <p:cTn id="190" dur="500" fill="hold"/>
                                        <p:tgtEl>
                                          <p:spTgt spid="330866"/>
                                        </p:tgtEl>
                                        <p:attrNameLst>
                                          <p:attrName>ppt_y</p:attrName>
                                        </p:attrNameLst>
                                      </p:cBhvr>
                                      <p:tavLst>
                                        <p:tav tm="0">
                                          <p:val>
                                            <p:strVal val="1+#ppt_h/2"/>
                                          </p:val>
                                        </p:tav>
                                        <p:tav tm="100000">
                                          <p:val>
                                            <p:strVal val="#ppt_y"/>
                                          </p:val>
                                        </p:tav>
                                      </p:tavLst>
                                    </p:anim>
                                  </p:childTnLst>
                                </p:cTn>
                              </p:par>
                              <p:par>
                                <p:cTn id="191" presetID="2" presetClass="entr" presetSubtype="4" fill="hold" grpId="0" nodeType="withEffect">
                                  <p:stCondLst>
                                    <p:cond delay="0"/>
                                  </p:stCondLst>
                                  <p:childTnLst>
                                    <p:set>
                                      <p:cBhvr>
                                        <p:cTn id="192" dur="1" fill="hold">
                                          <p:stCondLst>
                                            <p:cond delay="0"/>
                                          </p:stCondLst>
                                        </p:cTn>
                                        <p:tgtEl>
                                          <p:spTgt spid="330867"/>
                                        </p:tgtEl>
                                        <p:attrNameLst>
                                          <p:attrName>style.visibility</p:attrName>
                                        </p:attrNameLst>
                                      </p:cBhvr>
                                      <p:to>
                                        <p:strVal val="visible"/>
                                      </p:to>
                                    </p:set>
                                    <p:anim calcmode="lin" valueType="num">
                                      <p:cBhvr additive="base">
                                        <p:cTn id="193" dur="500" fill="hold"/>
                                        <p:tgtEl>
                                          <p:spTgt spid="330867"/>
                                        </p:tgtEl>
                                        <p:attrNameLst>
                                          <p:attrName>ppt_x</p:attrName>
                                        </p:attrNameLst>
                                      </p:cBhvr>
                                      <p:tavLst>
                                        <p:tav tm="0">
                                          <p:val>
                                            <p:strVal val="#ppt_x"/>
                                          </p:val>
                                        </p:tav>
                                        <p:tav tm="100000">
                                          <p:val>
                                            <p:strVal val="#ppt_x"/>
                                          </p:val>
                                        </p:tav>
                                      </p:tavLst>
                                    </p:anim>
                                    <p:anim calcmode="lin" valueType="num">
                                      <p:cBhvr additive="base">
                                        <p:cTn id="194" dur="500" fill="hold"/>
                                        <p:tgtEl>
                                          <p:spTgt spid="330867"/>
                                        </p:tgtEl>
                                        <p:attrNameLst>
                                          <p:attrName>ppt_y</p:attrName>
                                        </p:attrNameLst>
                                      </p:cBhvr>
                                      <p:tavLst>
                                        <p:tav tm="0">
                                          <p:val>
                                            <p:strVal val="1+#ppt_h/2"/>
                                          </p:val>
                                        </p:tav>
                                        <p:tav tm="100000">
                                          <p:val>
                                            <p:strVal val="#ppt_y"/>
                                          </p:val>
                                        </p:tav>
                                      </p:tavLst>
                                    </p:anim>
                                  </p:childTnLst>
                                </p:cTn>
                              </p:par>
                            </p:childTnLst>
                          </p:cTn>
                        </p:par>
                        <p:par>
                          <p:cTn id="195" fill="hold" nodeType="afterGroup">
                            <p:stCondLst>
                              <p:cond delay="500"/>
                            </p:stCondLst>
                            <p:childTnLst>
                              <p:par>
                                <p:cTn id="196" presetID="1" presetClass="entr" presetSubtype="0" fill="hold" nodeType="afterEffect">
                                  <p:stCondLst>
                                    <p:cond delay="0"/>
                                  </p:stCondLst>
                                  <p:childTnLst>
                                    <p:set>
                                      <p:cBhvr>
                                        <p:cTn id="197" dur="1" fill="hold">
                                          <p:stCondLst>
                                            <p:cond delay="0"/>
                                          </p:stCondLst>
                                        </p:cTn>
                                        <p:tgtEl>
                                          <p:spTgt spid="330868"/>
                                        </p:tgtEl>
                                        <p:attrNameLst>
                                          <p:attrName>style.visibility</p:attrName>
                                        </p:attrNameLst>
                                      </p:cBhvr>
                                      <p:to>
                                        <p:strVal val="visible"/>
                                      </p:to>
                                    </p:set>
                                  </p:childTnLst>
                                </p:cTn>
                              </p:par>
                              <p:par>
                                <p:cTn id="198" presetID="1" presetClass="entr" presetSubtype="0" fill="hold" grpId="0" nodeType="withEffect">
                                  <p:stCondLst>
                                    <p:cond delay="0"/>
                                  </p:stCondLst>
                                  <p:childTnLst>
                                    <p:set>
                                      <p:cBhvr>
                                        <p:cTn id="199" dur="1" fill="hold">
                                          <p:stCondLst>
                                            <p:cond delay="0"/>
                                          </p:stCondLst>
                                        </p:cTn>
                                        <p:tgtEl>
                                          <p:spTgt spid="330870"/>
                                        </p:tgtEl>
                                        <p:attrNameLst>
                                          <p:attrName>style.visibility</p:attrName>
                                        </p:attrNameLst>
                                      </p:cBhvr>
                                      <p:to>
                                        <p:strVal val="visible"/>
                                      </p:to>
                                    </p:set>
                                  </p:childTnLst>
                                </p:cTn>
                              </p:par>
                              <p:par>
                                <p:cTn id="200" presetID="1" presetClass="entr" presetSubtype="0" fill="hold" nodeType="withEffect">
                                  <p:stCondLst>
                                    <p:cond delay="0"/>
                                  </p:stCondLst>
                                  <p:childTnLst>
                                    <p:set>
                                      <p:cBhvr>
                                        <p:cTn id="201" dur="1" fill="hold">
                                          <p:stCondLst>
                                            <p:cond delay="0"/>
                                          </p:stCondLst>
                                        </p:cTn>
                                        <p:tgtEl>
                                          <p:spTgt spid="330869"/>
                                        </p:tgtEl>
                                        <p:attrNameLst>
                                          <p:attrName>style.visibility</p:attrName>
                                        </p:attrNameLst>
                                      </p:cBhvr>
                                      <p:to>
                                        <p:strVal val="visible"/>
                                      </p:to>
                                    </p:set>
                                  </p:childTnLst>
                                </p:cTn>
                              </p:par>
                            </p:childTnLst>
                          </p:cTn>
                        </p:par>
                      </p:childTnLst>
                    </p:cTn>
                  </p:par>
                  <p:par>
                    <p:cTn id="202" fill="hold" nodeType="clickPar">
                      <p:stCondLst>
                        <p:cond delay="indefinite"/>
                      </p:stCondLst>
                      <p:childTnLst>
                        <p:par>
                          <p:cTn id="203" fill="hold" nodeType="withGroup">
                            <p:stCondLst>
                              <p:cond delay="0"/>
                            </p:stCondLst>
                            <p:childTnLst>
                              <p:par>
                                <p:cTn id="204" presetID="1" presetClass="entr" presetSubtype="0" fill="hold" grpId="0" nodeType="clickEffect">
                                  <p:stCondLst>
                                    <p:cond delay="0"/>
                                  </p:stCondLst>
                                  <p:childTnLst>
                                    <p:set>
                                      <p:cBhvr>
                                        <p:cTn id="205" dur="1" fill="hold">
                                          <p:stCondLst>
                                            <p:cond delay="0"/>
                                          </p:stCondLst>
                                        </p:cTn>
                                        <p:tgtEl>
                                          <p:spTgt spid="330871"/>
                                        </p:tgtEl>
                                        <p:attrNameLst>
                                          <p:attrName>style.visibility</p:attrName>
                                        </p:attrNameLst>
                                      </p:cBhvr>
                                      <p:to>
                                        <p:strVal val="visible"/>
                                      </p:to>
                                    </p:set>
                                  </p:childTnLst>
                                </p:cTn>
                              </p:par>
                              <p:par>
                                <p:cTn id="206" presetID="1" presetClass="entr" presetSubtype="0" fill="hold" nodeType="withEffect">
                                  <p:stCondLst>
                                    <p:cond delay="0"/>
                                  </p:stCondLst>
                                  <p:childTnLst>
                                    <p:set>
                                      <p:cBhvr>
                                        <p:cTn id="207" dur="1" fill="hold">
                                          <p:stCondLst>
                                            <p:cond delay="0"/>
                                          </p:stCondLst>
                                        </p:cTn>
                                        <p:tgtEl>
                                          <p:spTgt spid="330872"/>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grpId="0" nodeType="clickEffect">
                                  <p:stCondLst>
                                    <p:cond delay="0"/>
                                  </p:stCondLst>
                                  <p:childTnLst>
                                    <p:set>
                                      <p:cBhvr>
                                        <p:cTn id="211" dur="1" fill="hold">
                                          <p:stCondLst>
                                            <p:cond delay="0"/>
                                          </p:stCondLst>
                                        </p:cTn>
                                        <p:tgtEl>
                                          <p:spTgt spid="330873"/>
                                        </p:tgtEl>
                                        <p:attrNameLst>
                                          <p:attrName>style.visibility</p:attrName>
                                        </p:attrNameLst>
                                      </p:cBhvr>
                                      <p:to>
                                        <p:strVal val="visible"/>
                                      </p:to>
                                    </p:set>
                                  </p:childTnLst>
                                </p:cTn>
                              </p:par>
                              <p:par>
                                <p:cTn id="212" presetID="1" presetClass="entr" presetSubtype="0" fill="hold" nodeType="withEffect">
                                  <p:stCondLst>
                                    <p:cond delay="0"/>
                                  </p:stCondLst>
                                  <p:childTnLst>
                                    <p:set>
                                      <p:cBhvr>
                                        <p:cTn id="213" dur="1" fill="hold">
                                          <p:stCondLst>
                                            <p:cond delay="0"/>
                                          </p:stCondLst>
                                        </p:cTn>
                                        <p:tgtEl>
                                          <p:spTgt spid="330874"/>
                                        </p:tgtEl>
                                        <p:attrNameLst>
                                          <p:attrName>style.visibility</p:attrName>
                                        </p:attrNameLst>
                                      </p:cBhvr>
                                      <p:to>
                                        <p:strVal val="visible"/>
                                      </p:to>
                                    </p:set>
                                  </p:childTnLst>
                                </p:cTn>
                              </p:par>
                            </p:childTnLst>
                          </p:cTn>
                        </p:par>
                      </p:childTnLst>
                    </p:cTn>
                  </p:par>
                  <p:par>
                    <p:cTn id="214" fill="hold" nodeType="clickPar">
                      <p:stCondLst>
                        <p:cond delay="indefinite"/>
                      </p:stCondLst>
                      <p:childTnLst>
                        <p:par>
                          <p:cTn id="215" fill="hold" nodeType="withGroup">
                            <p:stCondLst>
                              <p:cond delay="0"/>
                            </p:stCondLst>
                            <p:childTnLst>
                              <p:par>
                                <p:cTn id="216" presetID="1" presetClass="entr" presetSubtype="0" fill="hold" grpId="0" nodeType="clickEffect">
                                  <p:stCondLst>
                                    <p:cond delay="0"/>
                                  </p:stCondLst>
                                  <p:childTnLst>
                                    <p:set>
                                      <p:cBhvr>
                                        <p:cTn id="217" dur="1" fill="hold">
                                          <p:stCondLst>
                                            <p:cond delay="0"/>
                                          </p:stCondLst>
                                        </p:cTn>
                                        <p:tgtEl>
                                          <p:spTgt spid="330875"/>
                                        </p:tgtEl>
                                        <p:attrNameLst>
                                          <p:attrName>style.visibility</p:attrName>
                                        </p:attrNameLst>
                                      </p:cBhvr>
                                      <p:to>
                                        <p:strVal val="visible"/>
                                      </p:to>
                                    </p:set>
                                  </p:childTnLst>
                                </p:cTn>
                              </p:par>
                              <p:par>
                                <p:cTn id="218" presetID="1" presetClass="entr" presetSubtype="0" fill="hold" nodeType="withEffect">
                                  <p:stCondLst>
                                    <p:cond delay="0"/>
                                  </p:stCondLst>
                                  <p:childTnLst>
                                    <p:set>
                                      <p:cBhvr>
                                        <p:cTn id="219" dur="1" fill="hold">
                                          <p:stCondLst>
                                            <p:cond delay="0"/>
                                          </p:stCondLst>
                                        </p:cTn>
                                        <p:tgtEl>
                                          <p:spTgt spid="330876"/>
                                        </p:tgtEl>
                                        <p:attrNameLst>
                                          <p:attrName>style.visibility</p:attrName>
                                        </p:attrNameLst>
                                      </p:cBhvr>
                                      <p:to>
                                        <p:strVal val="visible"/>
                                      </p:to>
                                    </p:set>
                                  </p:childTnLst>
                                </p:cTn>
                              </p:par>
                            </p:childTnLst>
                          </p:cTn>
                        </p:par>
                      </p:childTnLst>
                    </p:cTn>
                  </p:par>
                  <p:par>
                    <p:cTn id="220" fill="hold" nodeType="clickPar">
                      <p:stCondLst>
                        <p:cond delay="indefinite"/>
                      </p:stCondLst>
                      <p:childTnLst>
                        <p:par>
                          <p:cTn id="221" fill="hold" nodeType="withGroup">
                            <p:stCondLst>
                              <p:cond delay="0"/>
                            </p:stCondLst>
                            <p:childTnLst>
                              <p:par>
                                <p:cTn id="222" presetID="1" presetClass="entr" presetSubtype="0" fill="hold" grpId="0" nodeType="clickEffect">
                                  <p:stCondLst>
                                    <p:cond delay="0"/>
                                  </p:stCondLst>
                                  <p:childTnLst>
                                    <p:set>
                                      <p:cBhvr>
                                        <p:cTn id="223" dur="1" fill="hold">
                                          <p:stCondLst>
                                            <p:cond delay="0"/>
                                          </p:stCondLst>
                                        </p:cTn>
                                        <p:tgtEl>
                                          <p:spTgt spid="330877"/>
                                        </p:tgtEl>
                                        <p:attrNameLst>
                                          <p:attrName>style.visibility</p:attrName>
                                        </p:attrNameLst>
                                      </p:cBhvr>
                                      <p:to>
                                        <p:strVal val="visible"/>
                                      </p:to>
                                    </p:set>
                                  </p:childTnLst>
                                </p:cTn>
                              </p:par>
                              <p:par>
                                <p:cTn id="224" presetID="1" presetClass="entr" presetSubtype="0" fill="hold" nodeType="withEffect">
                                  <p:stCondLst>
                                    <p:cond delay="0"/>
                                  </p:stCondLst>
                                  <p:childTnLst>
                                    <p:set>
                                      <p:cBhvr>
                                        <p:cTn id="225" dur="1" fill="hold">
                                          <p:stCondLst>
                                            <p:cond delay="0"/>
                                          </p:stCondLst>
                                        </p:cTn>
                                        <p:tgtEl>
                                          <p:spTgt spid="330878"/>
                                        </p:tgtEl>
                                        <p:attrNameLst>
                                          <p:attrName>style.visibility</p:attrName>
                                        </p:attrNameLst>
                                      </p:cBhvr>
                                      <p:to>
                                        <p:strVal val="visible"/>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 presetClass="entr" presetSubtype="0" fill="hold" grpId="0" nodeType="clickEffect">
                                  <p:stCondLst>
                                    <p:cond delay="0"/>
                                  </p:stCondLst>
                                  <p:childTnLst>
                                    <p:set>
                                      <p:cBhvr>
                                        <p:cTn id="229" dur="1" fill="hold">
                                          <p:stCondLst>
                                            <p:cond delay="0"/>
                                          </p:stCondLst>
                                        </p:cTn>
                                        <p:tgtEl>
                                          <p:spTgt spid="330879"/>
                                        </p:tgtEl>
                                        <p:attrNameLst>
                                          <p:attrName>style.visibility</p:attrName>
                                        </p:attrNameLst>
                                      </p:cBhvr>
                                      <p:to>
                                        <p:strVal val="visible"/>
                                      </p:to>
                                    </p:set>
                                  </p:childTnLst>
                                </p:cTn>
                              </p:par>
                              <p:par>
                                <p:cTn id="230" presetID="1" presetClass="entr" presetSubtype="0" fill="hold" nodeType="withEffect">
                                  <p:stCondLst>
                                    <p:cond delay="0"/>
                                  </p:stCondLst>
                                  <p:childTnLst>
                                    <p:set>
                                      <p:cBhvr>
                                        <p:cTn id="231" dur="1" fill="hold">
                                          <p:stCondLst>
                                            <p:cond delay="0"/>
                                          </p:stCondLst>
                                        </p:cTn>
                                        <p:tgtEl>
                                          <p:spTgt spid="330881"/>
                                        </p:tgtEl>
                                        <p:attrNameLst>
                                          <p:attrName>style.visibility</p:attrName>
                                        </p:attrNameLst>
                                      </p:cBhvr>
                                      <p:to>
                                        <p:strVal val="visible"/>
                                      </p:to>
                                    </p:set>
                                  </p:childTnLst>
                                </p:cTn>
                              </p:par>
                            </p:childTnLst>
                          </p:cTn>
                        </p:par>
                      </p:childTnLst>
                    </p:cTn>
                  </p:par>
                  <p:par>
                    <p:cTn id="232" fill="hold" nodeType="clickPar">
                      <p:stCondLst>
                        <p:cond delay="indefinite"/>
                      </p:stCondLst>
                      <p:childTnLst>
                        <p:par>
                          <p:cTn id="233" fill="hold" nodeType="withGroup">
                            <p:stCondLst>
                              <p:cond delay="0"/>
                            </p:stCondLst>
                            <p:childTnLst>
                              <p:par>
                                <p:cTn id="234" presetID="1" presetClass="entr" presetSubtype="0" fill="hold" grpId="0" nodeType="clickEffect">
                                  <p:stCondLst>
                                    <p:cond delay="0"/>
                                  </p:stCondLst>
                                  <p:childTnLst>
                                    <p:set>
                                      <p:cBhvr>
                                        <p:cTn id="235" dur="1" fill="hold">
                                          <p:stCondLst>
                                            <p:cond delay="0"/>
                                          </p:stCondLst>
                                        </p:cTn>
                                        <p:tgtEl>
                                          <p:spTgt spid="330882"/>
                                        </p:tgtEl>
                                        <p:attrNameLst>
                                          <p:attrName>style.visibility</p:attrName>
                                        </p:attrNameLst>
                                      </p:cBhvr>
                                      <p:to>
                                        <p:strVal val="visible"/>
                                      </p:to>
                                    </p:set>
                                  </p:childTnLst>
                                </p:cTn>
                              </p:par>
                              <p:par>
                                <p:cTn id="236" presetID="1" presetClass="entr" presetSubtype="0" fill="hold" nodeType="withEffect">
                                  <p:stCondLst>
                                    <p:cond delay="0"/>
                                  </p:stCondLst>
                                  <p:childTnLst>
                                    <p:set>
                                      <p:cBhvr>
                                        <p:cTn id="237" dur="1" fill="hold">
                                          <p:stCondLst>
                                            <p:cond delay="0"/>
                                          </p:stCondLst>
                                        </p:cTn>
                                        <p:tgtEl>
                                          <p:spTgt spid="330883"/>
                                        </p:tgtEl>
                                        <p:attrNameLst>
                                          <p:attrName>style.visibility</p:attrName>
                                        </p:attrNameLst>
                                      </p:cBhvr>
                                      <p:to>
                                        <p:strVal val="visible"/>
                                      </p:to>
                                    </p:se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1" presetClass="entr" presetSubtype="0" fill="hold" grpId="0" nodeType="clickEffect">
                                  <p:stCondLst>
                                    <p:cond delay="0"/>
                                  </p:stCondLst>
                                  <p:childTnLst>
                                    <p:set>
                                      <p:cBhvr>
                                        <p:cTn id="241" dur="1" fill="hold">
                                          <p:stCondLst>
                                            <p:cond delay="0"/>
                                          </p:stCondLst>
                                        </p:cTn>
                                        <p:tgtEl>
                                          <p:spTgt spid="330884"/>
                                        </p:tgtEl>
                                        <p:attrNameLst>
                                          <p:attrName>style.visibility</p:attrName>
                                        </p:attrNameLst>
                                      </p:cBhvr>
                                      <p:to>
                                        <p:strVal val="visible"/>
                                      </p:to>
                                    </p:set>
                                  </p:childTnLst>
                                </p:cTn>
                              </p:par>
                              <p:par>
                                <p:cTn id="242" presetID="1" presetClass="entr" presetSubtype="0" fill="hold" nodeType="withEffect">
                                  <p:stCondLst>
                                    <p:cond delay="0"/>
                                  </p:stCondLst>
                                  <p:childTnLst>
                                    <p:set>
                                      <p:cBhvr>
                                        <p:cTn id="243" dur="1" fill="hold">
                                          <p:stCondLst>
                                            <p:cond delay="0"/>
                                          </p:stCondLst>
                                        </p:cTn>
                                        <p:tgtEl>
                                          <p:spTgt spid="330885"/>
                                        </p:tgtEl>
                                        <p:attrNameLst>
                                          <p:attrName>style.visibility</p:attrName>
                                        </p:attrNameLst>
                                      </p:cBhvr>
                                      <p:to>
                                        <p:strVal val="visible"/>
                                      </p:to>
                                    </p:set>
                                  </p:childTnLst>
                                </p:cTn>
                              </p:par>
                            </p:childTnLst>
                          </p:cTn>
                        </p:par>
                      </p:childTnLst>
                    </p:cTn>
                  </p:par>
                  <p:par>
                    <p:cTn id="244" fill="hold" nodeType="clickPar">
                      <p:stCondLst>
                        <p:cond delay="indefinite"/>
                      </p:stCondLst>
                      <p:childTnLst>
                        <p:par>
                          <p:cTn id="245" fill="hold" nodeType="withGroup">
                            <p:stCondLst>
                              <p:cond delay="0"/>
                            </p:stCondLst>
                            <p:childTnLst>
                              <p:par>
                                <p:cTn id="246" presetID="1" presetClass="entr" presetSubtype="0" fill="hold" grpId="0" nodeType="clickEffect">
                                  <p:stCondLst>
                                    <p:cond delay="0"/>
                                  </p:stCondLst>
                                  <p:childTnLst>
                                    <p:set>
                                      <p:cBhvr>
                                        <p:cTn id="247" dur="1" fill="hold">
                                          <p:stCondLst>
                                            <p:cond delay="0"/>
                                          </p:stCondLst>
                                        </p:cTn>
                                        <p:tgtEl>
                                          <p:spTgt spid="330886"/>
                                        </p:tgtEl>
                                        <p:attrNameLst>
                                          <p:attrName>style.visibility</p:attrName>
                                        </p:attrNameLst>
                                      </p:cBhvr>
                                      <p:to>
                                        <p:strVal val="visible"/>
                                      </p:to>
                                    </p:set>
                                  </p:childTnLst>
                                </p:cTn>
                              </p:par>
                              <p:par>
                                <p:cTn id="248" presetID="1" presetClass="entr" presetSubtype="0" fill="hold" nodeType="withEffect">
                                  <p:stCondLst>
                                    <p:cond delay="0"/>
                                  </p:stCondLst>
                                  <p:childTnLst>
                                    <p:set>
                                      <p:cBhvr>
                                        <p:cTn id="249" dur="1" fill="hold">
                                          <p:stCondLst>
                                            <p:cond delay="0"/>
                                          </p:stCondLst>
                                        </p:cTn>
                                        <p:tgtEl>
                                          <p:spTgt spid="330887"/>
                                        </p:tgtEl>
                                        <p:attrNameLst>
                                          <p:attrName>style.visibility</p:attrName>
                                        </p:attrNameLst>
                                      </p:cBhvr>
                                      <p:to>
                                        <p:strVal val="visible"/>
                                      </p:to>
                                    </p:set>
                                  </p:childTnLst>
                                </p:cTn>
                              </p:par>
                            </p:childTnLst>
                          </p:cTn>
                        </p:par>
                      </p:childTnLst>
                    </p:cTn>
                  </p:par>
                  <p:par>
                    <p:cTn id="250" fill="hold" nodeType="clickPar">
                      <p:stCondLst>
                        <p:cond delay="indefinite"/>
                      </p:stCondLst>
                      <p:childTnLst>
                        <p:par>
                          <p:cTn id="251" fill="hold" nodeType="withGroup">
                            <p:stCondLst>
                              <p:cond delay="0"/>
                            </p:stCondLst>
                            <p:childTnLst>
                              <p:par>
                                <p:cTn id="252" presetID="1" presetClass="entr" presetSubtype="0" fill="hold" grpId="0" nodeType="clickEffect">
                                  <p:stCondLst>
                                    <p:cond delay="0"/>
                                  </p:stCondLst>
                                  <p:childTnLst>
                                    <p:set>
                                      <p:cBhvr>
                                        <p:cTn id="253" dur="1" fill="hold">
                                          <p:stCondLst>
                                            <p:cond delay="0"/>
                                          </p:stCondLst>
                                        </p:cTn>
                                        <p:tgtEl>
                                          <p:spTgt spid="330888"/>
                                        </p:tgtEl>
                                        <p:attrNameLst>
                                          <p:attrName>style.visibility</p:attrName>
                                        </p:attrNameLst>
                                      </p:cBhvr>
                                      <p:to>
                                        <p:strVal val="visible"/>
                                      </p:to>
                                    </p:set>
                                  </p:childTnLst>
                                </p:cTn>
                              </p:par>
                              <p:par>
                                <p:cTn id="254" presetID="1" presetClass="entr" presetSubtype="0" fill="hold" nodeType="withEffect">
                                  <p:stCondLst>
                                    <p:cond delay="0"/>
                                  </p:stCondLst>
                                  <p:childTnLst>
                                    <p:set>
                                      <p:cBhvr>
                                        <p:cTn id="255" dur="1" fill="hold">
                                          <p:stCondLst>
                                            <p:cond delay="0"/>
                                          </p:stCondLst>
                                        </p:cTn>
                                        <p:tgtEl>
                                          <p:spTgt spid="3308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20" grpId="0" animBg="1"/>
      <p:bldP spid="330757" grpId="0"/>
      <p:bldP spid="330759" grpId="0"/>
      <p:bldP spid="330760" grpId="0"/>
      <p:bldP spid="330776" grpId="0"/>
      <p:bldP spid="330778" grpId="0"/>
      <p:bldP spid="330780" grpId="0" animBg="1"/>
      <p:bldP spid="330782" grpId="0"/>
      <p:bldP spid="330784" grpId="0"/>
      <p:bldP spid="330786" grpId="0" animBg="1"/>
      <p:bldP spid="330788" grpId="0"/>
      <p:bldP spid="330790" grpId="0"/>
      <p:bldP spid="330793" grpId="0" animBg="1"/>
      <p:bldP spid="330795" grpId="0"/>
      <p:bldP spid="330819" grpId="0"/>
      <p:bldP spid="330824" grpId="0" animBg="1"/>
      <p:bldP spid="330826" grpId="0"/>
      <p:bldP spid="330827" grpId="0"/>
      <p:bldP spid="330830" grpId="0"/>
      <p:bldP spid="330846" grpId="0"/>
      <p:bldP spid="330849" grpId="0"/>
      <p:bldP spid="330852" grpId="0"/>
      <p:bldP spid="330853" grpId="0" animBg="1"/>
      <p:bldP spid="330854" grpId="0"/>
      <p:bldP spid="330857" grpId="0" animBg="1"/>
      <p:bldP spid="330859" grpId="0"/>
      <p:bldP spid="330862" grpId="0"/>
      <p:bldP spid="330864" grpId="0"/>
      <p:bldP spid="330866" grpId="0" animBg="1"/>
      <p:bldP spid="330867" grpId="0"/>
      <p:bldP spid="330870" grpId="0" animBg="1"/>
      <p:bldP spid="330871" grpId="0"/>
      <p:bldP spid="330873" grpId="0" animBg="1"/>
      <p:bldP spid="330875" grpId="0"/>
      <p:bldP spid="330877" grpId="0"/>
      <p:bldP spid="330879" grpId="0"/>
      <p:bldP spid="330882" grpId="0" animBg="1"/>
      <p:bldP spid="330884" grpId="0" animBg="1"/>
      <p:bldP spid="330886" grpId="0"/>
      <p:bldP spid="33088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1900" name="Group 124"/>
          <p:cNvGrpSpPr>
            <a:grpSpLocks/>
          </p:cNvGrpSpPr>
          <p:nvPr/>
        </p:nvGrpSpPr>
        <p:grpSpPr bwMode="auto">
          <a:xfrm>
            <a:off x="561975" y="2219325"/>
            <a:ext cx="1581150" cy="438150"/>
            <a:chOff x="1278" y="1290"/>
            <a:chExt cx="996" cy="318"/>
          </a:xfrm>
          <a:solidFill>
            <a:schemeClr val="accent5"/>
          </a:solidFill>
        </p:grpSpPr>
        <p:sp>
          <p:nvSpPr>
            <p:cNvPr id="331898" name="Rectangle 122"/>
            <p:cNvSpPr>
              <a:spLocks noChangeArrowheads="1"/>
            </p:cNvSpPr>
            <p:nvPr/>
          </p:nvSpPr>
          <p:spPr bwMode="auto">
            <a:xfrm>
              <a:off x="1278" y="1290"/>
              <a:ext cx="996" cy="318"/>
            </a:xfrm>
            <a:prstGeom prst="rect">
              <a:avLst/>
            </a:prstGeom>
            <a:grp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1899" name="Line 123"/>
            <p:cNvSpPr>
              <a:spLocks noChangeShapeType="1"/>
            </p:cNvSpPr>
            <p:nvPr/>
          </p:nvSpPr>
          <p:spPr bwMode="auto">
            <a:xfrm>
              <a:off x="1278" y="1290"/>
              <a:ext cx="984"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1907" name="Rectangle 131"/>
          <p:cNvSpPr>
            <a:spLocks noChangeArrowheads="1"/>
          </p:cNvSpPr>
          <p:nvPr/>
        </p:nvSpPr>
        <p:spPr bwMode="auto">
          <a:xfrm>
            <a:off x="676275" y="1714500"/>
            <a:ext cx="1323975" cy="676275"/>
          </a:xfrm>
          <a:prstGeom prst="rect">
            <a:avLst/>
          </a:prstGeom>
          <a:solidFill>
            <a:srgbClr val="92D050"/>
          </a:solidFill>
          <a:ln w="9525" algn="ctr">
            <a:solidFill>
              <a:srgbClr val="00FFFF"/>
            </a:solidFill>
            <a:prstDash val="dash"/>
            <a:miter lim="800000"/>
            <a:headEnd/>
            <a:tailEnd/>
          </a:ln>
          <a:effectLst/>
          <a:extLst/>
        </p:spPr>
        <p:txBody>
          <a:bodyPr wrap="none" anchor="ctr"/>
          <a:lstStyle/>
          <a:p>
            <a:endParaRPr lang="ru-RU"/>
          </a:p>
        </p:txBody>
      </p:sp>
      <p:sp>
        <p:nvSpPr>
          <p:cNvPr id="331779" name="Rectangle 3"/>
          <p:cNvSpPr>
            <a:spLocks noGrp="1" noChangeArrowheads="1"/>
          </p:cNvSpPr>
          <p:nvPr>
            <p:ph type="title"/>
          </p:nvPr>
        </p:nvSpPr>
        <p:spPr>
          <a:xfrm>
            <a:off x="977545" y="454463"/>
            <a:ext cx="3433763" cy="396000"/>
          </a:xfrm>
          <a:solidFill>
            <a:srgbClr val="FFFF00"/>
          </a:solidFill>
          <a:ln/>
        </p:spPr>
        <p:txBody>
          <a:bodyPr/>
          <a:lstStyle/>
          <a:p>
            <a:r>
              <a:rPr lang="en-US" altLang="ru-RU" sz="2000" b="1" dirty="0" smtClean="0">
                <a:solidFill>
                  <a:srgbClr val="FF0000"/>
                </a:solidFill>
              </a:rPr>
              <a:t>Section </a:t>
            </a:r>
            <a:r>
              <a:rPr lang="ru-RU" altLang="ru-RU" sz="2000" b="1" dirty="0" smtClean="0">
                <a:solidFill>
                  <a:srgbClr val="FF0000"/>
                </a:solidFill>
              </a:rPr>
              <a:t>2</a:t>
            </a:r>
            <a:r>
              <a:rPr lang="en-US" altLang="ru-RU" sz="2000" dirty="0" smtClean="0">
                <a:solidFill>
                  <a:srgbClr val="FF0000"/>
                </a:solidFill>
              </a:rPr>
              <a:t>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ru-RU" altLang="ru-RU" sz="1800" dirty="0" smtClean="0">
                <a:solidFill>
                  <a:srgbClr val="FF0000"/>
                </a:solidFill>
              </a:rPr>
              <a:t>2.</a:t>
            </a:r>
            <a:r>
              <a:rPr lang="en-US" altLang="ru-RU" sz="1800" dirty="0" smtClean="0">
                <a:solidFill>
                  <a:srgbClr val="FF0000"/>
                </a:solidFill>
              </a:rPr>
              <a:t>3</a:t>
            </a:r>
            <a:r>
              <a:rPr lang="ru-RU" altLang="ru-RU" sz="1800" dirty="0" smtClean="0">
                <a:solidFill>
                  <a:srgbClr val="FF0000"/>
                </a:solidFill>
              </a:rPr>
              <a:t>)</a:t>
            </a:r>
            <a:endParaRPr lang="ru-RU" altLang="ru-RU" sz="1800" dirty="0">
              <a:solidFill>
                <a:srgbClr val="FF0000"/>
              </a:solidFill>
            </a:endParaRPr>
          </a:p>
        </p:txBody>
      </p:sp>
      <mc:AlternateContent xmlns:mc="http://schemas.openxmlformats.org/markup-compatibility/2006" xmlns:a14="http://schemas.microsoft.com/office/drawing/2010/main">
        <mc:Choice Requires="a14">
          <p:sp>
            <p:nvSpPr>
              <p:cNvPr id="331781" name="Text Box 5"/>
              <p:cNvSpPr txBox="1">
                <a:spLocks noChangeArrowheads="1"/>
              </p:cNvSpPr>
              <p:nvPr/>
            </p:nvSpPr>
            <p:spPr bwMode="auto">
              <a:xfrm>
                <a:off x="303212" y="865285"/>
                <a:ext cx="8697912" cy="615553"/>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pPr algn="just"/>
                <a:r>
                  <a:rPr lang="en-US" altLang="ru-RU" sz="1000" b="1" i="1" dirty="0" smtClean="0"/>
                  <a:t>Example 4. </a:t>
                </a:r>
                <a:r>
                  <a:rPr lang="en-US" altLang="ru-RU" sz="1000" b="1" i="1" dirty="0" smtClean="0">
                    <a:solidFill>
                      <a:srgbClr val="FF0000"/>
                    </a:solidFill>
                  </a:rPr>
                  <a:t>(Force depends on velocity). </a:t>
                </a:r>
                <a:r>
                  <a:rPr lang="en-US" sz="1000" dirty="0" smtClean="0">
                    <a:solidFill>
                      <a:schemeClr val="accent1">
                        <a:lumMod val="50000"/>
                      </a:schemeClr>
                    </a:solidFill>
                  </a:rPr>
                  <a:t>A boat of the mass </a:t>
                </a:r>
                <a:r>
                  <a:rPr lang="en-US" sz="1200" i="1" dirty="0" smtClean="0">
                    <a:solidFill>
                      <a:schemeClr val="accent1">
                        <a:lumMod val="50000"/>
                      </a:schemeClr>
                    </a:solidFill>
                    <a:latin typeface="Times New Roman" pitchFamily="18" charset="0"/>
                    <a:cs typeface="Times New Roman" pitchFamily="18" charset="0"/>
                  </a:rPr>
                  <a:t>m</a:t>
                </a:r>
                <a:r>
                  <a:rPr lang="en-US" sz="1200" dirty="0" smtClean="0">
                    <a:solidFill>
                      <a:schemeClr val="accent1">
                        <a:lumMod val="50000"/>
                      </a:schemeClr>
                    </a:solidFill>
                  </a:rPr>
                  <a:t> </a:t>
                </a:r>
                <a:r>
                  <a:rPr lang="en-US" sz="1000" dirty="0" smtClean="0">
                    <a:solidFill>
                      <a:schemeClr val="accent1">
                        <a:lumMod val="50000"/>
                      </a:schemeClr>
                    </a:solidFill>
                  </a:rPr>
                  <a:t>is </a:t>
                </a:r>
                <a:r>
                  <a:rPr lang="en-US" sz="1000" dirty="0">
                    <a:solidFill>
                      <a:schemeClr val="accent1">
                        <a:lumMod val="50000"/>
                      </a:schemeClr>
                    </a:solidFill>
                  </a:rPr>
                  <a:t>pushed and receives an initial velocity </a:t>
                </a:r>
                <a14:m>
                  <m:oMath xmlns:m="http://schemas.openxmlformats.org/officeDocument/2006/math">
                    <m:sSub>
                      <m:sSubPr>
                        <m:ctrlPr>
                          <a:rPr lang="ru-RU" sz="1200" i="1">
                            <a:solidFill>
                              <a:schemeClr val="accent1">
                                <a:lumMod val="50000"/>
                              </a:schemeClr>
                            </a:solidFill>
                            <a:latin typeface="Cambria Math"/>
                          </a:rPr>
                        </m:ctrlPr>
                      </m:sSubPr>
                      <m:e>
                        <m:r>
                          <a:rPr lang="en-US" sz="1200" i="1">
                            <a:solidFill>
                              <a:schemeClr val="accent1">
                                <a:lumMod val="50000"/>
                              </a:schemeClr>
                            </a:solidFill>
                            <a:latin typeface="Cambria Math"/>
                          </a:rPr>
                          <m:t>𝑣</m:t>
                        </m:r>
                      </m:e>
                      <m:sub>
                        <m:r>
                          <a:rPr lang="en-US" sz="1200">
                            <a:solidFill>
                              <a:schemeClr val="accent1">
                                <a:lumMod val="50000"/>
                              </a:schemeClr>
                            </a:solidFill>
                            <a:latin typeface="Cambria Math"/>
                          </a:rPr>
                          <m:t>0</m:t>
                        </m:r>
                      </m:sub>
                    </m:sSub>
                    <m:r>
                      <a:rPr lang="en-US" sz="1200">
                        <a:solidFill>
                          <a:schemeClr val="accent1">
                            <a:lumMod val="50000"/>
                          </a:schemeClr>
                        </a:solidFill>
                        <a:latin typeface="Cambria Math"/>
                      </a:rPr>
                      <m:t>.</m:t>
                    </m:r>
                  </m:oMath>
                </a14:m>
                <a:r>
                  <a:rPr lang="en-US" sz="1200" dirty="0">
                    <a:solidFill>
                      <a:schemeClr val="accent1">
                        <a:lumMod val="50000"/>
                      </a:schemeClr>
                    </a:solidFill>
                  </a:rPr>
                  <a:t> </a:t>
                </a:r>
                <a:r>
                  <a:rPr lang="en-US" sz="1000" dirty="0">
                    <a:solidFill>
                      <a:schemeClr val="accent1">
                        <a:lumMod val="50000"/>
                      </a:schemeClr>
                    </a:solidFill>
                  </a:rPr>
                  <a:t>Assuming the resistance of the water at low velocities to be proportional to the first power of the velocity and changing according to the equation</a:t>
                </a:r>
                <a14:m>
                  <m:oMath xmlns:m="http://schemas.openxmlformats.org/officeDocument/2006/math">
                    <m:r>
                      <a:rPr lang="en-US" sz="1200">
                        <a:solidFill>
                          <a:schemeClr val="accent1">
                            <a:lumMod val="50000"/>
                          </a:schemeClr>
                        </a:solidFill>
                        <a:latin typeface="Cambria Math"/>
                      </a:rPr>
                      <m:t> </m:t>
                    </m:r>
                    <m:r>
                      <a:rPr lang="en-US" sz="1200" i="1">
                        <a:solidFill>
                          <a:schemeClr val="accent1">
                            <a:lumMod val="50000"/>
                          </a:schemeClr>
                        </a:solidFill>
                        <a:latin typeface="Cambria Math"/>
                      </a:rPr>
                      <m:t>𝑅</m:t>
                    </m:r>
                    <m:r>
                      <a:rPr lang="en-US" sz="1200">
                        <a:solidFill>
                          <a:schemeClr val="accent1">
                            <a:lumMod val="50000"/>
                          </a:schemeClr>
                        </a:solidFill>
                        <a:latin typeface="Cambria Math"/>
                      </a:rPr>
                      <m:t> = </m:t>
                    </m:r>
                    <m:r>
                      <a:rPr lang="en-US" sz="1200" i="1">
                        <a:solidFill>
                          <a:schemeClr val="accent1">
                            <a:lumMod val="50000"/>
                          </a:schemeClr>
                        </a:solidFill>
                        <a:latin typeface="Cambria Math"/>
                      </a:rPr>
                      <m:t>𝜇</m:t>
                    </m:r>
                    <m:r>
                      <a:rPr lang="en-US" sz="1200" i="1">
                        <a:solidFill>
                          <a:schemeClr val="accent1">
                            <a:lumMod val="50000"/>
                          </a:schemeClr>
                        </a:solidFill>
                        <a:latin typeface="Cambria Math"/>
                      </a:rPr>
                      <m:t>𝑣</m:t>
                    </m:r>
                  </m:oMath>
                </a14:m>
                <a:r>
                  <a:rPr lang="en-US" sz="1200" dirty="0" smtClean="0">
                    <a:solidFill>
                      <a:schemeClr val="accent1">
                        <a:lumMod val="50000"/>
                      </a:schemeClr>
                    </a:solidFill>
                  </a:rPr>
                  <a:t>,  </a:t>
                </a:r>
                <a:r>
                  <a:rPr lang="en-US" sz="1000" dirty="0">
                    <a:solidFill>
                      <a:schemeClr val="accent1">
                        <a:lumMod val="50000"/>
                      </a:schemeClr>
                    </a:solidFill>
                  </a:rPr>
                  <a:t>determine the time in which the velocity will drop by one-half and the distance the boat will travel in that time. Determine also the distance the boat will travel till it stops</a:t>
                </a:r>
                <a:r>
                  <a:rPr lang="en-US" sz="1000" dirty="0" smtClean="0">
                    <a:solidFill>
                      <a:schemeClr val="accent1">
                        <a:lumMod val="50000"/>
                      </a:schemeClr>
                    </a:solidFill>
                  </a:rPr>
                  <a:t>.</a:t>
                </a:r>
                <a:endParaRPr lang="ru-RU" sz="1000" dirty="0">
                  <a:solidFill>
                    <a:schemeClr val="accent1">
                      <a:lumMod val="50000"/>
                    </a:schemeClr>
                  </a:solidFill>
                </a:endParaRPr>
              </a:p>
            </p:txBody>
          </p:sp>
        </mc:Choice>
        <mc:Fallback xmlns="">
          <p:sp>
            <p:nvSpPr>
              <p:cNvPr id="331781" name="Text Box 5"/>
              <p:cNvSpPr txBox="1">
                <a:spLocks noRot="1" noChangeAspect="1" noMove="1" noResize="1" noEditPoints="1" noAdjustHandles="1" noChangeArrowheads="1" noChangeShapeType="1" noTextEdit="1"/>
              </p:cNvSpPr>
              <p:nvPr/>
            </p:nvSpPr>
            <p:spPr bwMode="auto">
              <a:xfrm>
                <a:off x="303212" y="865285"/>
                <a:ext cx="8697912" cy="615553"/>
              </a:xfrm>
              <a:prstGeom prst="rect">
                <a:avLst/>
              </a:prstGeom>
              <a:blipFill rotWithShape="1">
                <a:blip r:embed="rId3"/>
                <a:stretch>
                  <a:fillRect b="-297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31787" name="Oval 11"/>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a:solidFill>
                  <a:schemeClr val="bg2"/>
                </a:solidFill>
              </a:rPr>
              <a:t>8</a:t>
            </a:r>
          </a:p>
        </p:txBody>
      </p:sp>
      <p:sp>
        <p:nvSpPr>
          <p:cNvPr id="331812" name="AutoShape 36">
            <a:hlinkClick r:id="" action="ppaction://hlinkshowjump?jump=nextslide" highlightClick="1"/>
          </p:cNvPr>
          <p:cNvSpPr>
            <a:spLocks noChangeArrowheads="1"/>
          </p:cNvSpPr>
          <p:nvPr/>
        </p:nvSpPr>
        <p:spPr bwMode="auto">
          <a:xfrm>
            <a:off x="4509293" y="552450"/>
            <a:ext cx="285750" cy="219075"/>
          </a:xfrm>
          <a:prstGeom prst="actionButtonForwardNext">
            <a:avLst/>
          </a:prstGeom>
          <a:solidFill>
            <a:srgbClr val="FF0000"/>
          </a:solidFill>
          <a:ln>
            <a:noFill/>
          </a:ln>
          <a:effectLst/>
          <a:extLst/>
        </p:spPr>
        <p:txBody>
          <a:bodyPr wrap="none" anchor="ctr"/>
          <a:lstStyle/>
          <a:p>
            <a:endParaRPr lang="ru-RU"/>
          </a:p>
        </p:txBody>
      </p:sp>
      <p:sp>
        <p:nvSpPr>
          <p:cNvPr id="331813" name="AutoShape 37">
            <a:hlinkClick r:id="rId4" action="ppaction://hlinksldjump" highlightClick="1"/>
          </p:cNvPr>
          <p:cNvSpPr>
            <a:spLocks noChangeArrowheads="1"/>
          </p:cNvSpPr>
          <p:nvPr/>
        </p:nvSpPr>
        <p:spPr bwMode="auto">
          <a:xfrm>
            <a:off x="358776" y="588450"/>
            <a:ext cx="242887" cy="204788"/>
          </a:xfrm>
          <a:prstGeom prst="actionButtonBeginning">
            <a:avLst/>
          </a:prstGeom>
          <a:solidFill>
            <a:srgbClr val="FF0000"/>
          </a:solidFill>
          <a:ln>
            <a:noFill/>
          </a:ln>
          <a:effectLst/>
          <a:extLst/>
        </p:spPr>
        <p:txBody>
          <a:bodyPr wrap="none" anchor="ctr"/>
          <a:lstStyle/>
          <a:p>
            <a:endParaRPr lang="ru-RU"/>
          </a:p>
        </p:txBody>
      </p:sp>
      <p:sp>
        <p:nvSpPr>
          <p:cNvPr id="331814" name="AutoShape 38">
            <a:hlinkClick r:id="" action="ppaction://hlinkshowjump?jump=previousslide" highlightClick="1"/>
          </p:cNvPr>
          <p:cNvSpPr>
            <a:spLocks noChangeArrowheads="1"/>
          </p:cNvSpPr>
          <p:nvPr/>
        </p:nvSpPr>
        <p:spPr bwMode="auto">
          <a:xfrm>
            <a:off x="681037" y="577238"/>
            <a:ext cx="257175" cy="216000"/>
          </a:xfrm>
          <a:prstGeom prst="actionButtonBackPrevious">
            <a:avLst/>
          </a:prstGeom>
          <a:solidFill>
            <a:srgbClr val="FF0000"/>
          </a:solidFill>
          <a:ln>
            <a:noFill/>
          </a:ln>
          <a:effectLst/>
          <a:extLst/>
        </p:spPr>
        <p:txBody>
          <a:bodyPr wrap="none" anchor="ctr"/>
          <a:lstStyle/>
          <a:p>
            <a:endParaRPr lang="ru-RU"/>
          </a:p>
        </p:txBody>
      </p:sp>
      <p:pic>
        <p:nvPicPr>
          <p:cNvPr id="331903" name="Picture 127" descr="Крейсер"/>
          <p:cNvPicPr>
            <a:picLocks noChangeAspect="1" noChangeArrowheads="1"/>
          </p:cNvPicPr>
          <p:nvPr/>
        </p:nvPicPr>
        <p:blipFill>
          <a:blip r:embed="rId5" cstate="print">
            <a:clrChange>
              <a:clrFrom>
                <a:srgbClr val="00827F"/>
              </a:clrFrom>
              <a:clrTo>
                <a:srgbClr val="00827F">
                  <a:alpha val="0"/>
                </a:srgbClr>
              </a:clrTo>
            </a:clrChange>
            <a:extLst>
              <a:ext uri="{28A0092B-C50C-407E-A947-70E740481C1C}">
                <a14:useLocalDpi xmlns:a14="http://schemas.microsoft.com/office/drawing/2010/main" val="0"/>
              </a:ext>
            </a:extLst>
          </a:blip>
          <a:srcRect/>
          <a:stretch>
            <a:fillRect/>
          </a:stretch>
        </p:blipFill>
        <p:spPr bwMode="auto">
          <a:xfrm>
            <a:off x="738188" y="1785938"/>
            <a:ext cx="1181100" cy="519112"/>
          </a:xfrm>
          <a:prstGeom prst="rect">
            <a:avLst/>
          </a:prstGeom>
          <a:noFill/>
          <a:extLst>
            <a:ext uri="{909E8E84-426E-40DD-AFC4-6F175D3DCCD1}">
              <a14:hiddenFill xmlns:a14="http://schemas.microsoft.com/office/drawing/2010/main">
                <a:solidFill>
                  <a:srgbClr val="FFFFFF"/>
                </a:solidFill>
              </a14:hiddenFill>
            </a:ext>
          </a:extLst>
        </p:spPr>
      </p:pic>
      <p:sp>
        <p:nvSpPr>
          <p:cNvPr id="331904" name="Text Box 128"/>
          <p:cNvSpPr txBox="1">
            <a:spLocks noChangeArrowheads="1"/>
          </p:cNvSpPr>
          <p:nvPr/>
        </p:nvSpPr>
        <p:spPr bwMode="auto">
          <a:xfrm>
            <a:off x="1982788" y="1391143"/>
            <a:ext cx="722986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1</a:t>
            </a:r>
            <a:r>
              <a:rPr lang="en-US" altLang="ru-RU" sz="1000" dirty="0"/>
              <a:t>. </a:t>
            </a:r>
            <a:r>
              <a:rPr lang="en-US" sz="1000" dirty="0"/>
              <a:t>Let us choose the origin </a:t>
            </a:r>
            <a:r>
              <a:rPr lang="en-US" sz="1100" i="1" dirty="0">
                <a:latin typeface="Times New Roman" pitchFamily="18" charset="0"/>
                <a:cs typeface="Times New Roman" pitchFamily="18" charset="0"/>
              </a:rPr>
              <a:t>O</a:t>
            </a:r>
            <a:r>
              <a:rPr lang="en-US" sz="1000" dirty="0"/>
              <a:t> to coincide with the initial position of the boat, pointing the axis </a:t>
            </a:r>
            <a:r>
              <a:rPr lang="en-US" sz="1000" i="1" dirty="0"/>
              <a:t>Ox</a:t>
            </a:r>
            <a:r>
              <a:rPr lang="en-US" sz="1000" dirty="0"/>
              <a:t> in the direction of the </a:t>
            </a:r>
            <a:r>
              <a:rPr lang="en-US" sz="1000" dirty="0" smtClean="0"/>
              <a:t>motion.</a:t>
            </a:r>
            <a:endParaRPr lang="ru-RU" altLang="ru-RU" sz="1000" dirty="0"/>
          </a:p>
        </p:txBody>
      </p:sp>
      <p:grpSp>
        <p:nvGrpSpPr>
          <p:cNvPr id="331905" name="Group 129"/>
          <p:cNvGrpSpPr>
            <a:grpSpLocks/>
          </p:cNvGrpSpPr>
          <p:nvPr/>
        </p:nvGrpSpPr>
        <p:grpSpPr bwMode="auto">
          <a:xfrm>
            <a:off x="220663" y="1390651"/>
            <a:ext cx="2068512" cy="1481138"/>
            <a:chOff x="2503" y="1950"/>
            <a:chExt cx="1303" cy="933"/>
          </a:xfrm>
        </p:grpSpPr>
        <p:sp>
          <p:nvSpPr>
            <p:cNvPr id="331822" name="Text Box 46"/>
            <p:cNvSpPr txBox="1">
              <a:spLocks noChangeArrowheads="1"/>
            </p:cNvSpPr>
            <p:nvPr/>
          </p:nvSpPr>
          <p:spPr bwMode="auto">
            <a:xfrm>
              <a:off x="3650" y="2287"/>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1823" name="Text Box 47"/>
            <p:cNvSpPr txBox="1">
              <a:spLocks noChangeArrowheads="1"/>
            </p:cNvSpPr>
            <p:nvPr/>
          </p:nvSpPr>
          <p:spPr bwMode="auto">
            <a:xfrm>
              <a:off x="2665" y="195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1824" name="Line 48"/>
            <p:cNvSpPr>
              <a:spLocks noChangeShapeType="1"/>
            </p:cNvSpPr>
            <p:nvPr/>
          </p:nvSpPr>
          <p:spPr bwMode="auto">
            <a:xfrm>
              <a:off x="2640" y="2472"/>
              <a:ext cx="103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825" name="Line 49"/>
            <p:cNvSpPr>
              <a:spLocks noChangeShapeType="1"/>
            </p:cNvSpPr>
            <p:nvPr/>
          </p:nvSpPr>
          <p:spPr bwMode="auto">
            <a:xfrm rot="-5400000">
              <a:off x="2309" y="2363"/>
              <a:ext cx="68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826" name="Line 50"/>
            <p:cNvSpPr>
              <a:spLocks noChangeShapeType="1"/>
            </p:cNvSpPr>
            <p:nvPr/>
          </p:nvSpPr>
          <p:spPr bwMode="auto">
            <a:xfrm>
              <a:off x="3252" y="2478"/>
              <a:ext cx="0" cy="24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827" name="Line 51"/>
            <p:cNvSpPr>
              <a:spLocks noChangeShapeType="1"/>
            </p:cNvSpPr>
            <p:nvPr/>
          </p:nvSpPr>
          <p:spPr bwMode="auto">
            <a:xfrm>
              <a:off x="2652" y="2664"/>
              <a:ext cx="606" cy="0"/>
            </a:xfrm>
            <a:prstGeom prst="line">
              <a:avLst/>
            </a:prstGeom>
            <a:noFill/>
            <a:ln w="9525">
              <a:solidFill>
                <a:srgbClr val="0099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828" name="Text Box 52"/>
            <p:cNvSpPr txBox="1">
              <a:spLocks noChangeArrowheads="1"/>
            </p:cNvSpPr>
            <p:nvPr/>
          </p:nvSpPr>
          <p:spPr bwMode="auto">
            <a:xfrm>
              <a:off x="2911" y="271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1829" name="Text Box 53"/>
            <p:cNvSpPr txBox="1">
              <a:spLocks noChangeArrowheads="1"/>
            </p:cNvSpPr>
            <p:nvPr/>
          </p:nvSpPr>
          <p:spPr bwMode="auto">
            <a:xfrm>
              <a:off x="2503" y="2352"/>
              <a:ext cx="178"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O</a:t>
              </a:r>
              <a:endParaRPr lang="ru-RU" altLang="ru-RU" sz="1100" i="1" dirty="0">
                <a:solidFill>
                  <a:srgbClr val="009900"/>
                </a:solidFill>
                <a:latin typeface="Times New Roman" pitchFamily="18" charset="0"/>
                <a:cs typeface="Times New Roman" pitchFamily="18" charset="0"/>
              </a:endParaRPr>
            </a:p>
          </p:txBody>
        </p:sp>
      </p:grpSp>
      <p:sp>
        <p:nvSpPr>
          <p:cNvPr id="331906" name="Text Box 130"/>
          <p:cNvSpPr txBox="1">
            <a:spLocks noChangeArrowheads="1"/>
          </p:cNvSpPr>
          <p:nvPr/>
        </p:nvSpPr>
        <p:spPr bwMode="auto">
          <a:xfrm>
            <a:off x="2246608" y="1605938"/>
            <a:ext cx="680026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t>2. Consider the </a:t>
            </a:r>
            <a:r>
              <a:rPr lang="en-US" altLang="ru-RU" sz="1000" dirty="0" smtClean="0"/>
              <a:t>boat </a:t>
            </a:r>
            <a:r>
              <a:rPr lang="en-US" altLang="ru-RU" sz="1000" dirty="0"/>
              <a:t>as a material point </a:t>
            </a:r>
            <a:r>
              <a:rPr lang="en-US" altLang="ru-RU" sz="1000" dirty="0" smtClean="0"/>
              <a:t>(it </a:t>
            </a:r>
            <a:r>
              <a:rPr lang="en-US" altLang="ru-RU" sz="1000" dirty="0"/>
              <a:t>is in a translational motion), relieve it from constraint </a:t>
            </a:r>
            <a:r>
              <a:rPr lang="en-US" altLang="ru-RU" sz="1000" dirty="0" smtClean="0"/>
              <a:t>(water) and </a:t>
            </a:r>
            <a:r>
              <a:rPr lang="en-US" altLang="ru-RU" sz="1000" dirty="0"/>
              <a:t>replace it </a:t>
            </a:r>
          </a:p>
          <a:p>
            <a:pPr algn="just"/>
            <a:r>
              <a:rPr lang="en-US" altLang="ru-RU" sz="1000" dirty="0"/>
              <a:t>by reaction (buoyancy </a:t>
            </a:r>
            <a:r>
              <a:rPr lang="en-US" altLang="ru-RU" sz="1000" dirty="0" smtClean="0"/>
              <a:t>force) and a force of resistance of the water.</a:t>
            </a:r>
            <a:endParaRPr lang="ru-RU" altLang="ru-RU" sz="1000" dirty="0"/>
          </a:p>
          <a:p>
            <a:r>
              <a:rPr lang="ru-RU" altLang="ru-RU" sz="1000" dirty="0" smtClean="0"/>
              <a:t> </a:t>
            </a:r>
            <a:endParaRPr lang="ru-RU" altLang="ru-RU" sz="1000" dirty="0">
              <a:latin typeface="Times New Roman" pitchFamily="18" charset="0"/>
              <a:cs typeface="Times New Roman" pitchFamily="18" charset="0"/>
            </a:endParaRPr>
          </a:p>
        </p:txBody>
      </p:sp>
      <p:grpSp>
        <p:nvGrpSpPr>
          <p:cNvPr id="331908" name="Group 132"/>
          <p:cNvGrpSpPr>
            <a:grpSpLocks/>
          </p:cNvGrpSpPr>
          <p:nvPr/>
        </p:nvGrpSpPr>
        <p:grpSpPr bwMode="auto">
          <a:xfrm>
            <a:off x="1358900" y="1682750"/>
            <a:ext cx="279400" cy="546100"/>
            <a:chOff x="670" y="958"/>
            <a:chExt cx="176" cy="344"/>
          </a:xfrm>
        </p:grpSpPr>
        <p:sp>
          <p:nvSpPr>
            <p:cNvPr id="331909" name="AutoShape 133"/>
            <p:cNvSpPr>
              <a:spLocks noChangeArrowheads="1"/>
            </p:cNvSpPr>
            <p:nvPr/>
          </p:nvSpPr>
          <p:spPr bwMode="auto">
            <a:xfrm rot="16200000" flipV="1">
              <a:off x="602" y="116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10" name="Object 134"/>
            <p:cNvGraphicFramePr>
              <a:graphicFrameLocks noChangeAspect="1"/>
            </p:cNvGraphicFramePr>
            <p:nvPr/>
          </p:nvGraphicFramePr>
          <p:xfrm>
            <a:off x="734" y="958"/>
            <a:ext cx="112" cy="128"/>
          </p:xfrm>
          <a:graphic>
            <a:graphicData uri="http://schemas.openxmlformats.org/presentationml/2006/ole">
              <mc:AlternateContent xmlns:mc="http://schemas.openxmlformats.org/markup-compatibility/2006">
                <mc:Choice xmlns:v="urn:schemas-microsoft-com:vml" Requires="v">
                  <p:oleObj spid="_x0000_s1468450" name="Формула" r:id="rId6" imgW="177480" imgH="203040" progId="Equation.3">
                    <p:embed/>
                  </p:oleObj>
                </mc:Choice>
                <mc:Fallback>
                  <p:oleObj name="Формула" r:id="rId6" imgW="177480" imgH="203040" progId="Equation.3">
                    <p:embed/>
                    <p:pic>
                      <p:nvPicPr>
                        <p:cNvPr id="0" name="Object 13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34" y="958"/>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1912" name="AutoShape 136"/>
          <p:cNvSpPr>
            <a:spLocks noChangeArrowheads="1"/>
          </p:cNvSpPr>
          <p:nvPr/>
        </p:nvSpPr>
        <p:spPr bwMode="auto">
          <a:xfrm rot="10800000" flipV="1">
            <a:off x="1049338" y="2154238"/>
            <a:ext cx="323850" cy="107950"/>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13" name="Object 137"/>
          <p:cNvGraphicFramePr>
            <a:graphicFrameLocks noChangeAspect="1"/>
          </p:cNvGraphicFramePr>
          <p:nvPr/>
        </p:nvGraphicFramePr>
        <p:xfrm>
          <a:off x="1160463" y="2278063"/>
          <a:ext cx="165100" cy="190500"/>
        </p:xfrm>
        <a:graphic>
          <a:graphicData uri="http://schemas.openxmlformats.org/presentationml/2006/ole">
            <mc:AlternateContent xmlns:mc="http://schemas.openxmlformats.org/markup-compatibility/2006">
              <mc:Choice xmlns:v="urn:schemas-microsoft-com:vml" Requires="v">
                <p:oleObj spid="_x0000_s1468451" name="Формула" r:id="rId8" imgW="164880" imgH="190440" progId="Equation.3">
                  <p:embed/>
                </p:oleObj>
              </mc:Choice>
              <mc:Fallback>
                <p:oleObj name="Формула" r:id="rId8" imgW="164880" imgH="190440" progId="Equation.3">
                  <p:embed/>
                  <p:pic>
                    <p:nvPicPr>
                      <p:cNvPr id="0" name="Object 137"/>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160463" y="2278063"/>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14" name="Text Box 138"/>
          <p:cNvSpPr txBox="1">
            <a:spLocks noChangeArrowheads="1"/>
          </p:cNvSpPr>
          <p:nvPr/>
        </p:nvSpPr>
        <p:spPr bwMode="auto">
          <a:xfrm>
            <a:off x="2261872" y="1954213"/>
            <a:ext cx="282320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3</a:t>
            </a:r>
            <a:r>
              <a:rPr lang="en-US" altLang="ru-RU" sz="1000" dirty="0"/>
              <a:t>. </a:t>
            </a:r>
            <a:r>
              <a:rPr lang="en-US" altLang="ru-RU" sz="1000" dirty="0" smtClean="0"/>
              <a:t>Add an active force</a:t>
            </a:r>
            <a:r>
              <a:rPr lang="ru-RU" altLang="ru-RU" sz="1000" dirty="0" smtClean="0"/>
              <a:t> (</a:t>
            </a:r>
            <a:r>
              <a:rPr lang="en-US" altLang="ru-RU" sz="1000" dirty="0" smtClean="0"/>
              <a:t> the weight of the boat</a:t>
            </a:r>
            <a:r>
              <a:rPr lang="ru-RU" altLang="ru-RU" sz="1000" dirty="0" smtClean="0"/>
              <a:t>).</a:t>
            </a:r>
            <a:endParaRPr lang="ru-RU" altLang="ru-RU" sz="1000" dirty="0"/>
          </a:p>
        </p:txBody>
      </p:sp>
      <p:sp>
        <p:nvSpPr>
          <p:cNvPr id="331915" name="AutoShape 139"/>
          <p:cNvSpPr>
            <a:spLocks noChangeArrowheads="1"/>
          </p:cNvSpPr>
          <p:nvPr/>
        </p:nvSpPr>
        <p:spPr bwMode="auto">
          <a:xfrm rot="5400000">
            <a:off x="1252538" y="2300288"/>
            <a:ext cx="323850" cy="107950"/>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16" name="Object 140"/>
          <p:cNvGraphicFramePr>
            <a:graphicFrameLocks noChangeAspect="1"/>
          </p:cNvGraphicFramePr>
          <p:nvPr/>
        </p:nvGraphicFramePr>
        <p:xfrm>
          <a:off x="1524000" y="2413000"/>
          <a:ext cx="177800" cy="203200"/>
        </p:xfrm>
        <a:graphic>
          <a:graphicData uri="http://schemas.openxmlformats.org/presentationml/2006/ole">
            <mc:AlternateContent xmlns:mc="http://schemas.openxmlformats.org/markup-compatibility/2006">
              <mc:Choice xmlns:v="urn:schemas-microsoft-com:vml" Requires="v">
                <p:oleObj spid="_x0000_s1468452" name="Формула" r:id="rId10" imgW="177480" imgH="203040" progId="Equation.3">
                  <p:embed/>
                </p:oleObj>
              </mc:Choice>
              <mc:Fallback>
                <p:oleObj name="Формула" r:id="rId10" imgW="177480" imgH="203040" progId="Equation.3">
                  <p:embed/>
                  <p:pic>
                    <p:nvPicPr>
                      <p:cNvPr id="0" name="Object 14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524000" y="2413000"/>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17" name="Text Box 141"/>
          <p:cNvSpPr txBox="1">
            <a:spLocks noChangeArrowheads="1"/>
          </p:cNvSpPr>
          <p:nvPr/>
        </p:nvSpPr>
        <p:spPr bwMode="auto">
          <a:xfrm>
            <a:off x="2249488" y="2159000"/>
            <a:ext cx="24449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4</a:t>
            </a:r>
            <a:r>
              <a:rPr lang="en-US" altLang="ru-RU" sz="1000" dirty="0"/>
              <a:t>. </a:t>
            </a:r>
            <a:r>
              <a:rPr lang="en-US" altLang="ru-RU" sz="1000" dirty="0" smtClean="0"/>
              <a:t>Write the basic equation of dynamics</a:t>
            </a:r>
            <a:endParaRPr lang="ru-RU" altLang="ru-RU" sz="1000" dirty="0"/>
          </a:p>
        </p:txBody>
      </p:sp>
      <p:graphicFrame>
        <p:nvGraphicFramePr>
          <p:cNvPr id="331918" name="Object 142"/>
          <p:cNvGraphicFramePr>
            <a:graphicFrameLocks noChangeAspect="1"/>
          </p:cNvGraphicFramePr>
          <p:nvPr>
            <p:extLst>
              <p:ext uri="{D42A27DB-BD31-4B8C-83A1-F6EECF244321}">
                <p14:modId xmlns:p14="http://schemas.microsoft.com/office/powerpoint/2010/main" val="3969323594"/>
              </p:ext>
            </p:extLst>
          </p:nvPr>
        </p:nvGraphicFramePr>
        <p:xfrm>
          <a:off x="4745404" y="2173885"/>
          <a:ext cx="1549400" cy="241300"/>
        </p:xfrm>
        <a:graphic>
          <a:graphicData uri="http://schemas.openxmlformats.org/presentationml/2006/ole">
            <mc:AlternateContent xmlns:mc="http://schemas.openxmlformats.org/markup-compatibility/2006">
              <mc:Choice xmlns:v="urn:schemas-microsoft-com:vml" Requires="v">
                <p:oleObj spid="_x0000_s1468453" name="Формула" r:id="rId12" imgW="1549080" imgH="241200" progId="Equation.3">
                  <p:embed/>
                </p:oleObj>
              </mc:Choice>
              <mc:Fallback>
                <p:oleObj name="Формула" r:id="rId12" imgW="1549080" imgH="241200" progId="Equation.3">
                  <p:embed/>
                  <p:pic>
                    <p:nvPicPr>
                      <p:cNvPr id="0" name="Object 14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745404" y="2173885"/>
                        <a:ext cx="1549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19" name="Text Box 143"/>
          <p:cNvSpPr txBox="1">
            <a:spLocks noChangeArrowheads="1"/>
          </p:cNvSpPr>
          <p:nvPr/>
        </p:nvSpPr>
        <p:spPr bwMode="auto">
          <a:xfrm>
            <a:off x="2368550" y="2386013"/>
            <a:ext cx="397897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5</a:t>
            </a:r>
            <a:r>
              <a:rPr lang="en-US" altLang="ru-RU" sz="1000" dirty="0"/>
              <a:t>. </a:t>
            </a:r>
            <a:r>
              <a:rPr lang="en-US" altLang="ru-RU" sz="1000" dirty="0">
                <a:solidFill>
                  <a:srgbClr val="000000"/>
                </a:solidFill>
              </a:rPr>
              <a:t>Project </a:t>
            </a:r>
            <a:r>
              <a:rPr lang="en-US" altLang="ru-RU" sz="1000" dirty="0" smtClean="0">
                <a:solidFill>
                  <a:srgbClr val="000000"/>
                </a:solidFill>
              </a:rPr>
              <a:t>this equation </a:t>
            </a:r>
            <a:r>
              <a:rPr lang="en-US" altLang="ru-RU" sz="1000" dirty="0">
                <a:solidFill>
                  <a:srgbClr val="000000"/>
                </a:solidFill>
              </a:rPr>
              <a:t>on </a:t>
            </a:r>
            <a:r>
              <a:rPr lang="en-US" altLang="ru-RU" sz="1200" i="1" dirty="0">
                <a:solidFill>
                  <a:srgbClr val="000000"/>
                </a:solidFill>
                <a:latin typeface="Times New Roman" pitchFamily="18" charset="0"/>
                <a:cs typeface="Times New Roman" pitchFamily="18" charset="0"/>
              </a:rPr>
              <a:t>x</a:t>
            </a:r>
            <a:r>
              <a:rPr lang="en-US" altLang="ru-RU" sz="1000" dirty="0">
                <a:solidFill>
                  <a:srgbClr val="000000"/>
                </a:solidFill>
              </a:rPr>
              <a:t>-axis</a:t>
            </a:r>
            <a:r>
              <a:rPr lang="en-US" altLang="ru-RU" sz="1000" i="1" dirty="0" smtClean="0"/>
              <a:t> </a:t>
            </a:r>
            <a:r>
              <a:rPr lang="en-US" altLang="ru-RU" sz="1000" dirty="0" smtClean="0"/>
              <a:t>                                                  or</a:t>
            </a:r>
            <a:r>
              <a:rPr lang="ru-RU" altLang="ru-RU" sz="1000" dirty="0" smtClean="0"/>
              <a:t> </a:t>
            </a:r>
            <a:endParaRPr lang="ru-RU" altLang="ru-RU" sz="1000" dirty="0"/>
          </a:p>
        </p:txBody>
      </p:sp>
      <p:graphicFrame>
        <p:nvGraphicFramePr>
          <p:cNvPr id="331920" name="Object 144"/>
          <p:cNvGraphicFramePr>
            <a:graphicFrameLocks noChangeAspect="1"/>
          </p:cNvGraphicFramePr>
          <p:nvPr>
            <p:extLst>
              <p:ext uri="{D42A27DB-BD31-4B8C-83A1-F6EECF244321}">
                <p14:modId xmlns:p14="http://schemas.microsoft.com/office/powerpoint/2010/main" val="3366703263"/>
              </p:ext>
            </p:extLst>
          </p:nvPr>
        </p:nvGraphicFramePr>
        <p:xfrm>
          <a:off x="4443413" y="2409825"/>
          <a:ext cx="1624000" cy="252000"/>
        </p:xfrm>
        <a:graphic>
          <a:graphicData uri="http://schemas.openxmlformats.org/presentationml/2006/ole">
            <mc:AlternateContent xmlns:mc="http://schemas.openxmlformats.org/markup-compatibility/2006">
              <mc:Choice xmlns:v="urn:schemas-microsoft-com:vml" Requires="v">
                <p:oleObj spid="_x0000_s1468454" name="Equation" r:id="rId14" imgW="1473120" imgH="228600" progId="Equation.DSMT4">
                  <p:embed/>
                </p:oleObj>
              </mc:Choice>
              <mc:Fallback>
                <p:oleObj name="Equation" r:id="rId14" imgW="1473120" imgH="228600" progId="Equation.DSMT4">
                  <p:embed/>
                  <p:pic>
                    <p:nvPicPr>
                      <p:cNvPr id="0" name="Object 144"/>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443413" y="2409825"/>
                        <a:ext cx="1624000"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21" name="Object 145"/>
          <p:cNvGraphicFramePr>
            <a:graphicFrameLocks noChangeAspect="1"/>
          </p:cNvGraphicFramePr>
          <p:nvPr>
            <p:extLst>
              <p:ext uri="{D42A27DB-BD31-4B8C-83A1-F6EECF244321}">
                <p14:modId xmlns:p14="http://schemas.microsoft.com/office/powerpoint/2010/main" val="4055133823"/>
              </p:ext>
            </p:extLst>
          </p:nvPr>
        </p:nvGraphicFramePr>
        <p:xfrm>
          <a:off x="6384925" y="2273300"/>
          <a:ext cx="780387" cy="432000"/>
        </p:xfrm>
        <a:graphic>
          <a:graphicData uri="http://schemas.openxmlformats.org/presentationml/2006/ole">
            <mc:AlternateContent xmlns:mc="http://schemas.openxmlformats.org/markup-compatibility/2006">
              <mc:Choice xmlns:v="urn:schemas-microsoft-com:vml" Requires="v">
                <p:oleObj spid="_x0000_s1468455" name="Формула" r:id="rId16" imgW="711000" imgH="393480" progId="Equation.3">
                  <p:embed/>
                </p:oleObj>
              </mc:Choice>
              <mc:Fallback>
                <p:oleObj name="Формула" r:id="rId16" imgW="711000" imgH="393480" progId="Equation.3">
                  <p:embed/>
                  <p:pic>
                    <p:nvPicPr>
                      <p:cNvPr id="0" name="Object 14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384925" y="2273300"/>
                        <a:ext cx="780387" cy="432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22" name="Text Box 146"/>
          <p:cNvSpPr txBox="1">
            <a:spLocks noChangeArrowheads="1"/>
          </p:cNvSpPr>
          <p:nvPr/>
        </p:nvSpPr>
        <p:spPr bwMode="auto">
          <a:xfrm>
            <a:off x="1457325" y="2641600"/>
            <a:ext cx="1523174"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6. </a:t>
            </a:r>
            <a:r>
              <a:rPr lang="en-US" altLang="ru-RU" sz="1000" dirty="0">
                <a:solidFill>
                  <a:srgbClr val="000000"/>
                </a:solidFill>
              </a:rPr>
              <a:t>Deflate the </a:t>
            </a:r>
            <a:r>
              <a:rPr lang="en-US" altLang="ru-RU" sz="1000" dirty="0" smtClean="0">
                <a:solidFill>
                  <a:srgbClr val="000000"/>
                </a:solidFill>
              </a:rPr>
              <a:t>derivative</a:t>
            </a:r>
            <a:endParaRPr lang="ru-RU" altLang="ru-RU" sz="1000" dirty="0">
              <a:solidFill>
                <a:srgbClr val="000000"/>
              </a:solidFill>
            </a:endParaRPr>
          </a:p>
          <a:p>
            <a:endParaRPr lang="ru-RU" altLang="ru-RU" sz="1000" dirty="0"/>
          </a:p>
        </p:txBody>
      </p:sp>
      <p:graphicFrame>
        <p:nvGraphicFramePr>
          <p:cNvPr id="331923" name="Object 147"/>
          <p:cNvGraphicFramePr>
            <a:graphicFrameLocks noChangeAspect="1"/>
          </p:cNvGraphicFramePr>
          <p:nvPr>
            <p:extLst>
              <p:ext uri="{D42A27DB-BD31-4B8C-83A1-F6EECF244321}">
                <p14:modId xmlns:p14="http://schemas.microsoft.com/office/powerpoint/2010/main" val="796089290"/>
              </p:ext>
            </p:extLst>
          </p:nvPr>
        </p:nvGraphicFramePr>
        <p:xfrm>
          <a:off x="3448999" y="2593861"/>
          <a:ext cx="889000" cy="406400"/>
        </p:xfrm>
        <a:graphic>
          <a:graphicData uri="http://schemas.openxmlformats.org/presentationml/2006/ole">
            <mc:AlternateContent xmlns:mc="http://schemas.openxmlformats.org/markup-compatibility/2006">
              <mc:Choice xmlns:v="urn:schemas-microsoft-com:vml" Requires="v">
                <p:oleObj spid="_x0000_s1468456" name="Формула" r:id="rId18" imgW="888840" imgH="406080" progId="Equation.3">
                  <p:embed/>
                </p:oleObj>
              </mc:Choice>
              <mc:Fallback>
                <p:oleObj name="Формула" r:id="rId18" imgW="888840" imgH="406080" progId="Equation.3">
                  <p:embed/>
                  <p:pic>
                    <p:nvPicPr>
                      <p:cNvPr id="0" name="Object 147"/>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448999" y="2593861"/>
                        <a:ext cx="8890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24" name="Text Box 148"/>
          <p:cNvSpPr txBox="1">
            <a:spLocks noChangeArrowheads="1"/>
          </p:cNvSpPr>
          <p:nvPr/>
        </p:nvSpPr>
        <p:spPr bwMode="auto">
          <a:xfrm>
            <a:off x="5389694" y="2709424"/>
            <a:ext cx="14237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7. </a:t>
            </a:r>
            <a:r>
              <a:rPr lang="en-US" altLang="ru-RU" sz="1000" dirty="0" smtClean="0"/>
              <a:t>Separate variables</a:t>
            </a:r>
            <a:endParaRPr lang="ru-RU" altLang="ru-RU" sz="1000" dirty="0"/>
          </a:p>
        </p:txBody>
      </p:sp>
      <p:graphicFrame>
        <p:nvGraphicFramePr>
          <p:cNvPr id="331925" name="Object 149"/>
          <p:cNvGraphicFramePr>
            <a:graphicFrameLocks noChangeAspect="1"/>
          </p:cNvGraphicFramePr>
          <p:nvPr>
            <p:extLst>
              <p:ext uri="{D42A27DB-BD31-4B8C-83A1-F6EECF244321}">
                <p14:modId xmlns:p14="http://schemas.microsoft.com/office/powerpoint/2010/main" val="817666949"/>
              </p:ext>
            </p:extLst>
          </p:nvPr>
        </p:nvGraphicFramePr>
        <p:xfrm>
          <a:off x="7221538" y="2527793"/>
          <a:ext cx="922629" cy="468000"/>
        </p:xfrm>
        <a:graphic>
          <a:graphicData uri="http://schemas.openxmlformats.org/presentationml/2006/ole">
            <mc:AlternateContent xmlns:mc="http://schemas.openxmlformats.org/markup-compatibility/2006">
              <mc:Choice xmlns:v="urn:schemas-microsoft-com:vml" Requires="v">
                <p:oleObj spid="_x0000_s1468457" name="Формула" r:id="rId20" imgW="876240" imgH="444240" progId="Equation.3">
                  <p:embed/>
                </p:oleObj>
              </mc:Choice>
              <mc:Fallback>
                <p:oleObj name="Формула" r:id="rId20" imgW="876240" imgH="444240" progId="Equation.3">
                  <p:embed/>
                  <p:pic>
                    <p:nvPicPr>
                      <p:cNvPr id="0" name="Object 149"/>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7221538" y="2527793"/>
                        <a:ext cx="922629" cy="46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26" name="Text Box 150"/>
          <p:cNvSpPr txBox="1">
            <a:spLocks noChangeArrowheads="1"/>
          </p:cNvSpPr>
          <p:nvPr/>
        </p:nvSpPr>
        <p:spPr bwMode="auto">
          <a:xfrm>
            <a:off x="549275" y="2886075"/>
            <a:ext cx="181011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8. </a:t>
            </a:r>
            <a:r>
              <a:rPr lang="en-US" altLang="ru-RU" sz="1000" dirty="0"/>
              <a:t>Calculate the integrals </a:t>
            </a:r>
            <a:endParaRPr lang="en-US" altLang="ru-RU" sz="1000" dirty="0" smtClean="0"/>
          </a:p>
          <a:p>
            <a:r>
              <a:rPr lang="en-US" altLang="ru-RU" sz="1000" dirty="0" smtClean="0"/>
              <a:t>in </a:t>
            </a:r>
            <a:r>
              <a:rPr lang="en-US" altLang="ru-RU" sz="1000" dirty="0"/>
              <a:t>both </a:t>
            </a:r>
            <a:r>
              <a:rPr lang="en-US" altLang="ru-RU" sz="1000" dirty="0" smtClean="0"/>
              <a:t>sides </a:t>
            </a:r>
            <a:r>
              <a:rPr lang="en-US" altLang="ru-RU" sz="1000" dirty="0"/>
              <a:t>of </a:t>
            </a:r>
            <a:r>
              <a:rPr lang="en-US" altLang="ru-RU" sz="1000" dirty="0" smtClean="0"/>
              <a:t> the equation</a:t>
            </a:r>
            <a:endParaRPr lang="ru-RU" altLang="ru-RU" sz="1000" dirty="0"/>
          </a:p>
          <a:p>
            <a:endParaRPr lang="ru-RU" altLang="ru-RU" sz="1000" dirty="0"/>
          </a:p>
        </p:txBody>
      </p:sp>
      <p:graphicFrame>
        <p:nvGraphicFramePr>
          <p:cNvPr id="331927" name="Object 151"/>
          <p:cNvGraphicFramePr>
            <a:graphicFrameLocks noChangeAspect="1"/>
          </p:cNvGraphicFramePr>
          <p:nvPr>
            <p:extLst>
              <p:ext uri="{D42A27DB-BD31-4B8C-83A1-F6EECF244321}">
                <p14:modId xmlns:p14="http://schemas.microsoft.com/office/powerpoint/2010/main" val="1549041729"/>
              </p:ext>
            </p:extLst>
          </p:nvPr>
        </p:nvGraphicFramePr>
        <p:xfrm>
          <a:off x="2309813" y="2859088"/>
          <a:ext cx="1196800" cy="612000"/>
        </p:xfrm>
        <a:graphic>
          <a:graphicData uri="http://schemas.openxmlformats.org/presentationml/2006/ole">
            <mc:AlternateContent xmlns:mc="http://schemas.openxmlformats.org/markup-compatibility/2006">
              <mc:Choice xmlns:v="urn:schemas-microsoft-com:vml" Requires="v">
                <p:oleObj spid="_x0000_s1468458" name="Equation" r:id="rId22" imgW="1117440" imgH="571320" progId="Equation.DSMT4">
                  <p:embed/>
                </p:oleObj>
              </mc:Choice>
              <mc:Fallback>
                <p:oleObj name="Equation" r:id="rId22" imgW="1117440" imgH="571320" progId="Equation.DSMT4">
                  <p:embed/>
                  <p:pic>
                    <p:nvPicPr>
                      <p:cNvPr id="0" name="Object 151"/>
                      <p:cNvPicPr>
                        <a:picLocks noChangeAspect="1" noChangeArrowheads="1"/>
                      </p:cNvPicPr>
                      <p:nvPr/>
                    </p:nvPicPr>
                    <p:blipFill>
                      <a:blip r:embed="rId23"/>
                      <a:srcRect/>
                      <a:stretch>
                        <a:fillRect/>
                      </a:stretch>
                    </p:blipFill>
                    <p:spPr bwMode="auto">
                      <a:xfrm>
                        <a:off x="2309813" y="2859088"/>
                        <a:ext cx="1196800" cy="61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28" name="AutoShape 152"/>
          <p:cNvSpPr>
            <a:spLocks noChangeArrowheads="1"/>
          </p:cNvSpPr>
          <p:nvPr/>
        </p:nvSpPr>
        <p:spPr bwMode="auto">
          <a:xfrm>
            <a:off x="3694113" y="3036888"/>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29" name="Object 153"/>
          <p:cNvGraphicFramePr>
            <a:graphicFrameLocks noChangeAspect="1"/>
          </p:cNvGraphicFramePr>
          <p:nvPr>
            <p:extLst>
              <p:ext uri="{D42A27DB-BD31-4B8C-83A1-F6EECF244321}">
                <p14:modId xmlns:p14="http://schemas.microsoft.com/office/powerpoint/2010/main" val="1729414442"/>
              </p:ext>
            </p:extLst>
          </p:nvPr>
        </p:nvGraphicFramePr>
        <p:xfrm>
          <a:off x="4203700" y="2844800"/>
          <a:ext cx="1278439" cy="576000"/>
        </p:xfrm>
        <a:graphic>
          <a:graphicData uri="http://schemas.openxmlformats.org/presentationml/2006/ole">
            <mc:AlternateContent xmlns:mc="http://schemas.openxmlformats.org/markup-compatibility/2006">
              <mc:Choice xmlns:v="urn:schemas-microsoft-com:vml" Requires="v">
                <p:oleObj spid="_x0000_s1468459" name="Equation" r:id="rId24" imgW="1155600" imgH="520560" progId="Equation.DSMT4">
                  <p:embed/>
                </p:oleObj>
              </mc:Choice>
              <mc:Fallback>
                <p:oleObj name="Equation" r:id="rId24" imgW="1155600" imgH="520560" progId="Equation.DSMT4">
                  <p:embed/>
                  <p:pic>
                    <p:nvPicPr>
                      <p:cNvPr id="0" name="Object 153"/>
                      <p:cNvPicPr>
                        <a:picLocks noChangeAspect="1" noChangeArrowheads="1"/>
                      </p:cNvPicPr>
                      <p:nvPr/>
                    </p:nvPicPr>
                    <p:blipFill>
                      <a:blip r:embed="rId25"/>
                      <a:srcRect/>
                      <a:stretch>
                        <a:fillRect/>
                      </a:stretch>
                    </p:blipFill>
                    <p:spPr bwMode="auto">
                      <a:xfrm>
                        <a:off x="4203700" y="2844800"/>
                        <a:ext cx="1278439" cy="576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30" name="Text Box 154"/>
          <p:cNvSpPr txBox="1">
            <a:spLocks noChangeArrowheads="1"/>
          </p:cNvSpPr>
          <p:nvPr/>
        </p:nvSpPr>
        <p:spPr bwMode="auto">
          <a:xfrm>
            <a:off x="5389694" y="2999502"/>
            <a:ext cx="146706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9. </a:t>
            </a:r>
            <a:r>
              <a:rPr lang="en-US" altLang="ru-RU" sz="1000" dirty="0" smtClean="0"/>
              <a:t>Substitute the limits</a:t>
            </a:r>
            <a:endParaRPr lang="ru-RU" altLang="ru-RU" sz="1000" dirty="0"/>
          </a:p>
        </p:txBody>
      </p:sp>
      <p:graphicFrame>
        <p:nvGraphicFramePr>
          <p:cNvPr id="331931" name="Object 155"/>
          <p:cNvGraphicFramePr>
            <a:graphicFrameLocks noChangeAspect="1"/>
          </p:cNvGraphicFramePr>
          <p:nvPr>
            <p:extLst>
              <p:ext uri="{D42A27DB-BD31-4B8C-83A1-F6EECF244321}">
                <p14:modId xmlns:p14="http://schemas.microsoft.com/office/powerpoint/2010/main" val="3431170518"/>
              </p:ext>
            </p:extLst>
          </p:nvPr>
        </p:nvGraphicFramePr>
        <p:xfrm>
          <a:off x="6813482" y="2898537"/>
          <a:ext cx="1435355" cy="432000"/>
        </p:xfrm>
        <a:graphic>
          <a:graphicData uri="http://schemas.openxmlformats.org/presentationml/2006/ole">
            <mc:AlternateContent xmlns:mc="http://schemas.openxmlformats.org/markup-compatibility/2006">
              <mc:Choice xmlns:v="urn:schemas-microsoft-com:vml" Requires="v">
                <p:oleObj spid="_x0000_s1468460" name="Equation" r:id="rId26" imgW="1307880" imgH="393480" progId="Equation.DSMT4">
                  <p:embed/>
                </p:oleObj>
              </mc:Choice>
              <mc:Fallback>
                <p:oleObj name="Equation" r:id="rId26" imgW="1307880" imgH="393480" progId="Equation.DSMT4">
                  <p:embed/>
                  <p:pic>
                    <p:nvPicPr>
                      <p:cNvPr id="0" name="Object 155"/>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6813482" y="2898537"/>
                        <a:ext cx="1435355" cy="43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32" name="Text Box 156"/>
          <p:cNvSpPr txBox="1">
            <a:spLocks noChangeArrowheads="1"/>
          </p:cNvSpPr>
          <p:nvPr/>
        </p:nvSpPr>
        <p:spPr bwMode="auto">
          <a:xfrm>
            <a:off x="484188" y="3376613"/>
            <a:ext cx="34210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Whence we can determine  time of motion</a:t>
            </a:r>
            <a:endParaRPr lang="ru-RU" altLang="ru-RU" sz="1000" dirty="0"/>
          </a:p>
        </p:txBody>
      </p:sp>
      <p:graphicFrame>
        <p:nvGraphicFramePr>
          <p:cNvPr id="331934" name="Object 158"/>
          <p:cNvGraphicFramePr>
            <a:graphicFrameLocks noChangeAspect="1"/>
          </p:cNvGraphicFramePr>
          <p:nvPr>
            <p:extLst>
              <p:ext uri="{D42A27DB-BD31-4B8C-83A1-F6EECF244321}">
                <p14:modId xmlns:p14="http://schemas.microsoft.com/office/powerpoint/2010/main" val="2708576052"/>
              </p:ext>
            </p:extLst>
          </p:nvPr>
        </p:nvGraphicFramePr>
        <p:xfrm>
          <a:off x="3406775" y="3283823"/>
          <a:ext cx="787400" cy="431800"/>
        </p:xfrm>
        <a:graphic>
          <a:graphicData uri="http://schemas.openxmlformats.org/presentationml/2006/ole">
            <mc:AlternateContent xmlns:mc="http://schemas.openxmlformats.org/markup-compatibility/2006">
              <mc:Choice xmlns:v="urn:schemas-microsoft-com:vml" Requires="v">
                <p:oleObj spid="_x0000_s1468461" name="Equation" r:id="rId28" imgW="787320" imgH="431640" progId="Equation.DSMT4">
                  <p:embed/>
                </p:oleObj>
              </mc:Choice>
              <mc:Fallback>
                <p:oleObj name="Equation" r:id="rId28" imgW="787320" imgH="431640" progId="Equation.DSMT4">
                  <p:embed/>
                  <p:pic>
                    <p:nvPicPr>
                      <p:cNvPr id="0" name="Object 158"/>
                      <p:cNvPicPr>
                        <a:picLocks noChangeAspect="1" noChangeArrowheads="1"/>
                      </p:cNvPicPr>
                      <p:nvPr/>
                    </p:nvPicPr>
                    <p:blipFill>
                      <a:blip r:embed="rId29"/>
                      <a:srcRect/>
                      <a:stretch>
                        <a:fillRect/>
                      </a:stretch>
                    </p:blipFill>
                    <p:spPr bwMode="auto">
                      <a:xfrm>
                        <a:off x="3406775" y="3283823"/>
                        <a:ext cx="7874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31935" name="Text Box 159"/>
              <p:cNvSpPr txBox="1">
                <a:spLocks noChangeArrowheads="1"/>
              </p:cNvSpPr>
              <p:nvPr/>
            </p:nvSpPr>
            <p:spPr bwMode="auto">
              <a:xfrm>
                <a:off x="4902199" y="3384550"/>
                <a:ext cx="2484000" cy="43088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sz="1000" dirty="0" smtClean="0"/>
                  <a:t>The required time </a:t>
                </a:r>
                <a:r>
                  <a:rPr lang="en-US" sz="1000" dirty="0"/>
                  <a:t>is determined by assuming </a:t>
                </a:r>
                <a14:m>
                  <m:oMath xmlns:m="http://schemas.openxmlformats.org/officeDocument/2006/math">
                    <m:r>
                      <a:rPr lang="en-US" sz="1200" b="0" i="0" smtClean="0">
                        <a:latin typeface="Cambria Math"/>
                      </a:rPr>
                      <m:t> </m:t>
                    </m:r>
                    <m:r>
                      <a:rPr lang="ru-RU" sz="1200" i="1">
                        <a:latin typeface="Cambria Math"/>
                      </a:rPr>
                      <m:t>𝑣</m:t>
                    </m:r>
                    <m:r>
                      <a:rPr lang="en-US" sz="1200">
                        <a:latin typeface="Cambria Math"/>
                      </a:rPr>
                      <m:t>=0.5</m:t>
                    </m:r>
                    <m:sSub>
                      <m:sSubPr>
                        <m:ctrlPr>
                          <a:rPr lang="ru-RU" sz="1200" i="1">
                            <a:latin typeface="Cambria Math"/>
                          </a:rPr>
                        </m:ctrlPr>
                      </m:sSubPr>
                      <m:e>
                        <m:r>
                          <a:rPr lang="ru-RU" sz="1200" i="1">
                            <a:latin typeface="Cambria Math"/>
                          </a:rPr>
                          <m:t>𝑣</m:t>
                        </m:r>
                      </m:e>
                      <m:sub>
                        <m:r>
                          <a:rPr lang="en-US" sz="1200">
                            <a:latin typeface="Cambria Math"/>
                          </a:rPr>
                          <m:t>0</m:t>
                        </m:r>
                      </m:sub>
                    </m:sSub>
                  </m:oMath>
                </a14:m>
                <a:r>
                  <a:rPr lang="en-US" sz="1200" b="1" dirty="0"/>
                  <a:t> </a:t>
                </a:r>
                <a:r>
                  <a:rPr lang="en-US" sz="1200" b="1" dirty="0" smtClean="0"/>
                  <a:t>.</a:t>
                </a:r>
                <a:endParaRPr lang="ru-RU" altLang="ru-RU" sz="1200" dirty="0"/>
              </a:p>
            </p:txBody>
          </p:sp>
        </mc:Choice>
        <mc:Fallback xmlns="">
          <p:sp>
            <p:nvSpPr>
              <p:cNvPr id="331935" name="Text Box 159"/>
              <p:cNvSpPr txBox="1">
                <a:spLocks noRot="1" noChangeAspect="1" noMove="1" noResize="1" noEditPoints="1" noAdjustHandles="1" noChangeArrowheads="1" noChangeShapeType="1" noTextEdit="1"/>
              </p:cNvSpPr>
              <p:nvPr/>
            </p:nvSpPr>
            <p:spPr bwMode="auto">
              <a:xfrm>
                <a:off x="4902199" y="3384550"/>
                <a:ext cx="2484000" cy="430887"/>
              </a:xfrm>
              <a:prstGeom prst="rect">
                <a:avLst/>
              </a:prstGeom>
              <a:blipFill rotWithShape="1">
                <a:blip r:embed="rId30"/>
                <a:stretch>
                  <a:fillRect b="-845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31936" name="Object 160"/>
          <p:cNvGraphicFramePr>
            <a:graphicFrameLocks noChangeAspect="1"/>
          </p:cNvGraphicFramePr>
          <p:nvPr>
            <p:extLst>
              <p:ext uri="{D42A27DB-BD31-4B8C-83A1-F6EECF244321}">
                <p14:modId xmlns:p14="http://schemas.microsoft.com/office/powerpoint/2010/main" val="706440295"/>
              </p:ext>
            </p:extLst>
          </p:nvPr>
        </p:nvGraphicFramePr>
        <p:xfrm>
          <a:off x="7545388" y="3363913"/>
          <a:ext cx="647700" cy="419100"/>
        </p:xfrm>
        <a:graphic>
          <a:graphicData uri="http://schemas.openxmlformats.org/presentationml/2006/ole">
            <mc:AlternateContent xmlns:mc="http://schemas.openxmlformats.org/markup-compatibility/2006">
              <mc:Choice xmlns:v="urn:schemas-microsoft-com:vml" Requires="v">
                <p:oleObj spid="_x0000_s1468462" name="Equation" r:id="rId31" imgW="647640" imgH="419040" progId="Equation.DSMT4">
                  <p:embed/>
                </p:oleObj>
              </mc:Choice>
              <mc:Fallback>
                <p:oleObj name="Equation" r:id="rId31" imgW="647640" imgH="419040" progId="Equation.DSMT4">
                  <p:embed/>
                  <p:pic>
                    <p:nvPicPr>
                      <p:cNvPr id="0" name="Object 160"/>
                      <p:cNvPicPr>
                        <a:picLocks noChangeAspect="1" noChangeArrowheads="1"/>
                      </p:cNvPicPr>
                      <p:nvPr/>
                    </p:nvPicPr>
                    <p:blipFill>
                      <a:blip r:embed="rId32"/>
                      <a:srcRect/>
                      <a:stretch>
                        <a:fillRect/>
                      </a:stretch>
                    </p:blipFill>
                    <p:spPr bwMode="auto">
                      <a:xfrm>
                        <a:off x="7545388" y="3363913"/>
                        <a:ext cx="6477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1937" name="Text Box 161"/>
          <p:cNvSpPr txBox="1">
            <a:spLocks noChangeArrowheads="1"/>
          </p:cNvSpPr>
          <p:nvPr/>
        </p:nvSpPr>
        <p:spPr bwMode="auto">
          <a:xfrm>
            <a:off x="441325" y="3882077"/>
            <a:ext cx="84216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To determine the distance, it is </a:t>
            </a:r>
            <a:r>
              <a:rPr lang="en-US" sz="1000" dirty="0" smtClean="0"/>
              <a:t>better </a:t>
            </a:r>
            <a:r>
              <a:rPr lang="en-US" sz="1000" dirty="0"/>
              <a:t>to write the differential equation of motion in </a:t>
            </a:r>
            <a:r>
              <a:rPr lang="en-US" sz="1000" dirty="0" smtClean="0"/>
              <a:t>other form, replacing variables.</a:t>
            </a:r>
            <a:r>
              <a:rPr lang="en-US" sz="1000" b="1" dirty="0" smtClean="0"/>
              <a:t> </a:t>
            </a:r>
            <a:r>
              <a:rPr lang="en-US" sz="1000" dirty="0"/>
              <a:t>We thus obtain</a:t>
            </a:r>
            <a:endParaRPr lang="ru-RU" sz="1000" dirty="0"/>
          </a:p>
          <a:p>
            <a:r>
              <a:rPr lang="en-US" altLang="ru-RU" sz="1000" dirty="0" smtClean="0"/>
              <a:t> </a:t>
            </a:r>
            <a:endParaRPr lang="ru-RU" altLang="ru-RU" sz="1000" dirty="0"/>
          </a:p>
        </p:txBody>
      </p:sp>
      <p:graphicFrame>
        <p:nvGraphicFramePr>
          <p:cNvPr id="331938" name="Object 162"/>
          <p:cNvGraphicFramePr>
            <a:graphicFrameLocks noChangeAspect="1"/>
          </p:cNvGraphicFramePr>
          <p:nvPr>
            <p:extLst>
              <p:ext uri="{D42A27DB-BD31-4B8C-83A1-F6EECF244321}">
                <p14:modId xmlns:p14="http://schemas.microsoft.com/office/powerpoint/2010/main" val="1932595517"/>
              </p:ext>
            </p:extLst>
          </p:nvPr>
        </p:nvGraphicFramePr>
        <p:xfrm>
          <a:off x="1457325" y="4229000"/>
          <a:ext cx="877935" cy="432000"/>
        </p:xfrm>
        <a:graphic>
          <a:graphicData uri="http://schemas.openxmlformats.org/presentationml/2006/ole">
            <mc:AlternateContent xmlns:mc="http://schemas.openxmlformats.org/markup-compatibility/2006">
              <mc:Choice xmlns:v="urn:schemas-microsoft-com:vml" Requires="v">
                <p:oleObj spid="_x0000_s1468463" name="Equation" r:id="rId33" imgW="799920" imgH="393480" progId="Equation.DSMT4">
                  <p:embed/>
                </p:oleObj>
              </mc:Choice>
              <mc:Fallback>
                <p:oleObj name="Equation" r:id="rId33" imgW="799920" imgH="393480" progId="Equation.DSMT4">
                  <p:embed/>
                  <p:pic>
                    <p:nvPicPr>
                      <p:cNvPr id="0" name="Object 162"/>
                      <p:cNvPicPr>
                        <a:picLocks noChangeAspect="1" noChangeArrowheads="1"/>
                      </p:cNvPicPr>
                      <p:nvPr/>
                    </p:nvPicPr>
                    <p:blipFill>
                      <a:blip r:embed="rId34"/>
                      <a:srcRect/>
                      <a:stretch>
                        <a:fillRect/>
                      </a:stretch>
                    </p:blipFill>
                    <p:spPr bwMode="auto">
                      <a:xfrm>
                        <a:off x="1457325" y="4229000"/>
                        <a:ext cx="877935" cy="43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39" name="AutoShape 163"/>
          <p:cNvSpPr>
            <a:spLocks noChangeArrowheads="1"/>
          </p:cNvSpPr>
          <p:nvPr/>
        </p:nvSpPr>
        <p:spPr bwMode="auto">
          <a:xfrm>
            <a:off x="2373313" y="435927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40" name="Object 164"/>
          <p:cNvGraphicFramePr>
            <a:graphicFrameLocks noChangeAspect="1"/>
          </p:cNvGraphicFramePr>
          <p:nvPr>
            <p:extLst>
              <p:ext uri="{D42A27DB-BD31-4B8C-83A1-F6EECF244321}">
                <p14:modId xmlns:p14="http://schemas.microsoft.com/office/powerpoint/2010/main" val="3501219481"/>
              </p:ext>
            </p:extLst>
          </p:nvPr>
        </p:nvGraphicFramePr>
        <p:xfrm>
          <a:off x="2916425" y="4282187"/>
          <a:ext cx="1295400" cy="393700"/>
        </p:xfrm>
        <a:graphic>
          <a:graphicData uri="http://schemas.openxmlformats.org/presentationml/2006/ole">
            <mc:AlternateContent xmlns:mc="http://schemas.openxmlformats.org/markup-compatibility/2006">
              <mc:Choice xmlns:v="urn:schemas-microsoft-com:vml" Requires="v">
                <p:oleObj spid="_x0000_s1468464" name="Equation" r:id="rId35" imgW="1295280" imgH="393480" progId="Equation.DSMT4">
                  <p:embed/>
                </p:oleObj>
              </mc:Choice>
              <mc:Fallback>
                <p:oleObj name="Equation" r:id="rId35" imgW="1295280" imgH="393480" progId="Equation.DSMT4">
                  <p:embed/>
                  <p:pic>
                    <p:nvPicPr>
                      <p:cNvPr id="0" name="Object 164"/>
                      <p:cNvPicPr>
                        <a:picLocks noChangeAspect="1" noChangeArrowheads="1"/>
                      </p:cNvPicPr>
                      <p:nvPr/>
                    </p:nvPicPr>
                    <p:blipFill>
                      <a:blip r:embed="rId36"/>
                      <a:srcRect/>
                      <a:stretch>
                        <a:fillRect/>
                      </a:stretch>
                    </p:blipFill>
                    <p:spPr bwMode="auto">
                      <a:xfrm>
                        <a:off x="2916425" y="4282187"/>
                        <a:ext cx="12954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41" name="AutoShape 165"/>
          <p:cNvSpPr>
            <a:spLocks noChangeArrowheads="1"/>
          </p:cNvSpPr>
          <p:nvPr/>
        </p:nvSpPr>
        <p:spPr bwMode="auto">
          <a:xfrm>
            <a:off x="4348163" y="435927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42" name="Object 166"/>
          <p:cNvGraphicFramePr>
            <a:graphicFrameLocks noChangeAspect="1"/>
          </p:cNvGraphicFramePr>
          <p:nvPr>
            <p:extLst>
              <p:ext uri="{D42A27DB-BD31-4B8C-83A1-F6EECF244321}">
                <p14:modId xmlns:p14="http://schemas.microsoft.com/office/powerpoint/2010/main" val="2053015304"/>
              </p:ext>
            </p:extLst>
          </p:nvPr>
        </p:nvGraphicFramePr>
        <p:xfrm>
          <a:off x="4902199" y="4264843"/>
          <a:ext cx="1003355" cy="432000"/>
        </p:xfrm>
        <a:graphic>
          <a:graphicData uri="http://schemas.openxmlformats.org/presentationml/2006/ole">
            <mc:AlternateContent xmlns:mc="http://schemas.openxmlformats.org/markup-compatibility/2006">
              <mc:Choice xmlns:v="urn:schemas-microsoft-com:vml" Requires="v">
                <p:oleObj spid="_x0000_s1468465" name="Equation" r:id="rId37" imgW="914400" imgH="393480" progId="Equation.DSMT4">
                  <p:embed/>
                </p:oleObj>
              </mc:Choice>
              <mc:Fallback>
                <p:oleObj name="Equation" r:id="rId37" imgW="914400" imgH="393480" progId="Equation.DSMT4">
                  <p:embed/>
                  <p:pic>
                    <p:nvPicPr>
                      <p:cNvPr id="0" name="Object 166"/>
                      <p:cNvPicPr>
                        <a:picLocks noChangeAspect="1" noChangeArrowheads="1"/>
                      </p:cNvPicPr>
                      <p:nvPr/>
                    </p:nvPicPr>
                    <p:blipFill>
                      <a:blip r:embed="rId38"/>
                      <a:srcRect/>
                      <a:stretch>
                        <a:fillRect/>
                      </a:stretch>
                    </p:blipFill>
                    <p:spPr bwMode="auto">
                      <a:xfrm>
                        <a:off x="4902199" y="4264843"/>
                        <a:ext cx="1003355" cy="43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43" name="AutoShape 167"/>
          <p:cNvSpPr>
            <a:spLocks noChangeArrowheads="1"/>
          </p:cNvSpPr>
          <p:nvPr/>
        </p:nvSpPr>
        <p:spPr bwMode="auto">
          <a:xfrm>
            <a:off x="5965825" y="4422775"/>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44" name="Object 168"/>
          <p:cNvGraphicFramePr>
            <a:graphicFrameLocks noChangeAspect="1"/>
          </p:cNvGraphicFramePr>
          <p:nvPr>
            <p:extLst>
              <p:ext uri="{D42A27DB-BD31-4B8C-83A1-F6EECF244321}">
                <p14:modId xmlns:p14="http://schemas.microsoft.com/office/powerpoint/2010/main" val="3059227435"/>
              </p:ext>
            </p:extLst>
          </p:nvPr>
        </p:nvGraphicFramePr>
        <p:xfrm>
          <a:off x="6481763" y="4278313"/>
          <a:ext cx="947613" cy="432000"/>
        </p:xfrm>
        <a:graphic>
          <a:graphicData uri="http://schemas.openxmlformats.org/presentationml/2006/ole">
            <mc:AlternateContent xmlns:mc="http://schemas.openxmlformats.org/markup-compatibility/2006">
              <mc:Choice xmlns:v="urn:schemas-microsoft-com:vml" Requires="v">
                <p:oleObj spid="_x0000_s1468466" name="Equation" r:id="rId39" imgW="863280" imgH="393480" progId="Equation.DSMT4">
                  <p:embed/>
                </p:oleObj>
              </mc:Choice>
              <mc:Fallback>
                <p:oleObj name="Equation" r:id="rId39" imgW="863280" imgH="393480" progId="Equation.DSMT4">
                  <p:embed/>
                  <p:pic>
                    <p:nvPicPr>
                      <p:cNvPr id="0" name="Object 168"/>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6481763" y="4278313"/>
                        <a:ext cx="947613" cy="43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45" name="AutoShape 169"/>
          <p:cNvSpPr>
            <a:spLocks noChangeArrowheads="1"/>
          </p:cNvSpPr>
          <p:nvPr/>
        </p:nvSpPr>
        <p:spPr bwMode="auto">
          <a:xfrm>
            <a:off x="7450138" y="4411663"/>
            <a:ext cx="419100" cy="1714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46" name="Object 170"/>
          <p:cNvGraphicFramePr>
            <a:graphicFrameLocks noChangeAspect="1"/>
          </p:cNvGraphicFramePr>
          <p:nvPr>
            <p:extLst>
              <p:ext uri="{D42A27DB-BD31-4B8C-83A1-F6EECF244321}">
                <p14:modId xmlns:p14="http://schemas.microsoft.com/office/powerpoint/2010/main" val="105521516"/>
              </p:ext>
            </p:extLst>
          </p:nvPr>
        </p:nvGraphicFramePr>
        <p:xfrm>
          <a:off x="7943850" y="4251325"/>
          <a:ext cx="1087579" cy="504000"/>
        </p:xfrm>
        <a:graphic>
          <a:graphicData uri="http://schemas.openxmlformats.org/presentationml/2006/ole">
            <mc:AlternateContent xmlns:mc="http://schemas.openxmlformats.org/markup-compatibility/2006">
              <mc:Choice xmlns:v="urn:schemas-microsoft-com:vml" Requires="v">
                <p:oleObj spid="_x0000_s1468467" name="Формула" r:id="rId41" imgW="1041120" imgH="482400" progId="Equation.3">
                  <p:embed/>
                </p:oleObj>
              </mc:Choice>
              <mc:Fallback>
                <p:oleObj name="Формула" r:id="rId41" imgW="1041120" imgH="482400" progId="Equation.3">
                  <p:embed/>
                  <p:pic>
                    <p:nvPicPr>
                      <p:cNvPr id="0" name="Object 170"/>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7943850" y="4251325"/>
                        <a:ext cx="1087579" cy="50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47" name="Text Box 171"/>
          <p:cNvSpPr txBox="1">
            <a:spLocks noChangeArrowheads="1"/>
          </p:cNvSpPr>
          <p:nvPr/>
        </p:nvSpPr>
        <p:spPr bwMode="auto">
          <a:xfrm>
            <a:off x="517525" y="4721225"/>
            <a:ext cx="279756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Integrating and substituting  the limits we have</a:t>
            </a:r>
            <a:endParaRPr lang="ru-RU" altLang="ru-RU" sz="1000" dirty="0"/>
          </a:p>
        </p:txBody>
      </p:sp>
      <p:graphicFrame>
        <p:nvGraphicFramePr>
          <p:cNvPr id="331948" name="Object 172"/>
          <p:cNvGraphicFramePr>
            <a:graphicFrameLocks noChangeAspect="1"/>
          </p:cNvGraphicFramePr>
          <p:nvPr>
            <p:extLst>
              <p:ext uri="{D42A27DB-BD31-4B8C-83A1-F6EECF244321}">
                <p14:modId xmlns:p14="http://schemas.microsoft.com/office/powerpoint/2010/main" val="4164124219"/>
              </p:ext>
            </p:extLst>
          </p:nvPr>
        </p:nvGraphicFramePr>
        <p:xfrm>
          <a:off x="4200525" y="4714875"/>
          <a:ext cx="1066800" cy="419100"/>
        </p:xfrm>
        <a:graphic>
          <a:graphicData uri="http://schemas.openxmlformats.org/presentationml/2006/ole">
            <mc:AlternateContent xmlns:mc="http://schemas.openxmlformats.org/markup-compatibility/2006">
              <mc:Choice xmlns:v="urn:schemas-microsoft-com:vml" Requires="v">
                <p:oleObj spid="_x0000_s1468468" name="Формула" r:id="rId43" imgW="1066680" imgH="419040" progId="Equation.3">
                  <p:embed/>
                </p:oleObj>
              </mc:Choice>
              <mc:Fallback>
                <p:oleObj name="Формула" r:id="rId43" imgW="1066680" imgH="419040" progId="Equation.3">
                  <p:embed/>
                  <p:pic>
                    <p:nvPicPr>
                      <p:cNvPr id="0" name="Object 172"/>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4200525" y="4714875"/>
                        <a:ext cx="10668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1949" name="Text Box 173"/>
          <p:cNvSpPr txBox="1">
            <a:spLocks noChangeArrowheads="1"/>
          </p:cNvSpPr>
          <p:nvPr/>
        </p:nvSpPr>
        <p:spPr bwMode="auto">
          <a:xfrm>
            <a:off x="5787466" y="4705290"/>
            <a:ext cx="187801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smtClean="0"/>
              <a:t>The </a:t>
            </a:r>
            <a:r>
              <a:rPr lang="en-US" sz="1000" dirty="0"/>
              <a:t>distance travelled by the boat till it stops</a:t>
            </a:r>
            <a:endParaRPr lang="ru-RU" altLang="ru-RU" sz="1000" dirty="0"/>
          </a:p>
        </p:txBody>
      </p:sp>
      <p:graphicFrame>
        <p:nvGraphicFramePr>
          <p:cNvPr id="331950" name="Object 174"/>
          <p:cNvGraphicFramePr>
            <a:graphicFrameLocks noChangeAspect="1"/>
          </p:cNvGraphicFramePr>
          <p:nvPr>
            <p:extLst>
              <p:ext uri="{D42A27DB-BD31-4B8C-83A1-F6EECF244321}">
                <p14:modId xmlns:p14="http://schemas.microsoft.com/office/powerpoint/2010/main" val="3509670106"/>
              </p:ext>
            </p:extLst>
          </p:nvPr>
        </p:nvGraphicFramePr>
        <p:xfrm>
          <a:off x="7806366" y="4757896"/>
          <a:ext cx="673100" cy="419100"/>
        </p:xfrm>
        <a:graphic>
          <a:graphicData uri="http://schemas.openxmlformats.org/presentationml/2006/ole">
            <mc:AlternateContent xmlns:mc="http://schemas.openxmlformats.org/markup-compatibility/2006">
              <mc:Choice xmlns:v="urn:schemas-microsoft-com:vml" Requires="v">
                <p:oleObj spid="_x0000_s1468469" name="Формула" r:id="rId45" imgW="672840" imgH="419040" progId="Equation.3">
                  <p:embed/>
                </p:oleObj>
              </mc:Choice>
              <mc:Fallback>
                <p:oleObj name="Формула" r:id="rId45" imgW="672840" imgH="419040" progId="Equation.3">
                  <p:embed/>
                  <p:pic>
                    <p:nvPicPr>
                      <p:cNvPr id="0" name="Object 174"/>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806366" y="4757896"/>
                        <a:ext cx="6731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1951" name="Text Box 175"/>
          <p:cNvSpPr txBox="1">
            <a:spLocks noChangeArrowheads="1"/>
          </p:cNvSpPr>
          <p:nvPr/>
        </p:nvSpPr>
        <p:spPr bwMode="auto">
          <a:xfrm>
            <a:off x="238125" y="5105400"/>
            <a:ext cx="86868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ru-RU" altLang="ru-RU" sz="1000" b="1" dirty="0">
                <a:solidFill>
                  <a:srgbClr val="FF0000"/>
                </a:solidFill>
                <a:cs typeface="Arial" pitchFamily="34" charset="0"/>
              </a:rPr>
              <a:t>■        </a:t>
            </a:r>
            <a:r>
              <a:rPr lang="en-US" sz="1000" b="1" dirty="0">
                <a:solidFill>
                  <a:srgbClr val="FF0000"/>
                </a:solidFill>
              </a:rPr>
              <a:t>Motion of a Particle Thrown at an Angle to the Horizon in a Uniform Gravitational </a:t>
            </a:r>
            <a:r>
              <a:rPr lang="en-US" sz="1000" b="1" dirty="0" smtClean="0">
                <a:solidFill>
                  <a:srgbClr val="FF0000"/>
                </a:solidFill>
              </a:rPr>
              <a:t>Field</a:t>
            </a:r>
            <a:endParaRPr lang="ru-RU" altLang="ru-RU" sz="1000" b="1" dirty="0">
              <a:solidFill>
                <a:srgbClr val="FF0000"/>
              </a:solidFill>
            </a:endParaRPr>
          </a:p>
        </p:txBody>
      </p:sp>
      <p:grpSp>
        <p:nvGrpSpPr>
          <p:cNvPr id="331966" name="Group 190"/>
          <p:cNvGrpSpPr>
            <a:grpSpLocks/>
          </p:cNvGrpSpPr>
          <p:nvPr/>
        </p:nvGrpSpPr>
        <p:grpSpPr bwMode="auto">
          <a:xfrm>
            <a:off x="619125" y="5140325"/>
            <a:ext cx="2238375" cy="1392238"/>
            <a:chOff x="390" y="3236"/>
            <a:chExt cx="1410" cy="877"/>
          </a:xfrm>
        </p:grpSpPr>
        <p:sp>
          <p:nvSpPr>
            <p:cNvPr id="331959" name="Arc 183"/>
            <p:cNvSpPr>
              <a:spLocks/>
            </p:cNvSpPr>
            <p:nvPr/>
          </p:nvSpPr>
          <p:spPr bwMode="auto">
            <a:xfrm rot="3098893" flipH="1">
              <a:off x="953" y="3503"/>
              <a:ext cx="876" cy="34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1952" name="Arc 176"/>
            <p:cNvSpPr>
              <a:spLocks/>
            </p:cNvSpPr>
            <p:nvPr/>
          </p:nvSpPr>
          <p:spPr bwMode="auto">
            <a:xfrm rot="-3098893">
              <a:off x="360" y="3504"/>
              <a:ext cx="876" cy="34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1954" name="Rectangle 178"/>
            <p:cNvSpPr>
              <a:spLocks noChangeArrowheads="1"/>
            </p:cNvSpPr>
            <p:nvPr/>
          </p:nvSpPr>
          <p:spPr bwMode="auto">
            <a:xfrm>
              <a:off x="390" y="3882"/>
              <a:ext cx="1410"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1955" name="Line 179"/>
            <p:cNvSpPr>
              <a:spLocks noChangeShapeType="1"/>
            </p:cNvSpPr>
            <p:nvPr/>
          </p:nvSpPr>
          <p:spPr bwMode="auto">
            <a:xfrm>
              <a:off x="390" y="3882"/>
              <a:ext cx="139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956" name="Oval 180"/>
            <p:cNvSpPr>
              <a:spLocks noChangeArrowheads="1"/>
            </p:cNvSpPr>
            <p:nvPr/>
          </p:nvSpPr>
          <p:spPr bwMode="auto">
            <a:xfrm>
              <a:off x="792" y="3480"/>
              <a:ext cx="60" cy="5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1957" name="AutoShape 181"/>
            <p:cNvSpPr>
              <a:spLocks noChangeArrowheads="1"/>
            </p:cNvSpPr>
            <p:nvPr/>
          </p:nvSpPr>
          <p:spPr bwMode="auto">
            <a:xfrm rot="5400000">
              <a:off x="722" y="3614"/>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58" name="Object 182"/>
            <p:cNvGraphicFramePr>
              <a:graphicFrameLocks noChangeAspect="1"/>
            </p:cNvGraphicFramePr>
            <p:nvPr/>
          </p:nvGraphicFramePr>
          <p:xfrm>
            <a:off x="875" y="3619"/>
            <a:ext cx="112" cy="128"/>
          </p:xfrm>
          <a:graphic>
            <a:graphicData uri="http://schemas.openxmlformats.org/presentationml/2006/ole">
              <mc:AlternateContent xmlns:mc="http://schemas.openxmlformats.org/markup-compatibility/2006">
                <mc:Choice xmlns:v="urn:schemas-microsoft-com:vml" Requires="v">
                  <p:oleObj spid="_x0000_s1468470" name="Формула" r:id="rId47" imgW="177480" imgH="203040" progId="Equation.3">
                    <p:embed/>
                  </p:oleObj>
                </mc:Choice>
                <mc:Fallback>
                  <p:oleObj name="Формула" r:id="rId47" imgW="177480" imgH="203040" progId="Equation.3">
                    <p:embed/>
                    <p:pic>
                      <p:nvPicPr>
                        <p:cNvPr id="0" name="Object 182"/>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75" y="3619"/>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1987" name="Group 211"/>
          <p:cNvGrpSpPr>
            <a:grpSpLocks/>
          </p:cNvGrpSpPr>
          <p:nvPr/>
        </p:nvGrpSpPr>
        <p:grpSpPr bwMode="auto">
          <a:xfrm>
            <a:off x="428625" y="5341938"/>
            <a:ext cx="2068513" cy="1209675"/>
            <a:chOff x="2112" y="3863"/>
            <a:chExt cx="1303" cy="762"/>
          </a:xfrm>
        </p:grpSpPr>
        <p:sp>
          <p:nvSpPr>
            <p:cNvPr id="331968" name="Text Box 192"/>
            <p:cNvSpPr txBox="1">
              <a:spLocks noChangeArrowheads="1"/>
            </p:cNvSpPr>
            <p:nvPr/>
          </p:nvSpPr>
          <p:spPr bwMode="auto">
            <a:xfrm>
              <a:off x="3259" y="420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1969" name="Text Box 193"/>
            <p:cNvSpPr txBox="1">
              <a:spLocks noChangeArrowheads="1"/>
            </p:cNvSpPr>
            <p:nvPr/>
          </p:nvSpPr>
          <p:spPr bwMode="auto">
            <a:xfrm>
              <a:off x="2274" y="386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1970" name="Line 194"/>
            <p:cNvSpPr>
              <a:spLocks noChangeShapeType="1"/>
            </p:cNvSpPr>
            <p:nvPr/>
          </p:nvSpPr>
          <p:spPr bwMode="auto">
            <a:xfrm>
              <a:off x="2249" y="4385"/>
              <a:ext cx="1038"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971" name="Line 195"/>
            <p:cNvSpPr>
              <a:spLocks noChangeShapeType="1"/>
            </p:cNvSpPr>
            <p:nvPr/>
          </p:nvSpPr>
          <p:spPr bwMode="auto">
            <a:xfrm rot="-5400000">
              <a:off x="1918" y="4276"/>
              <a:ext cx="68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972" name="Line 196"/>
            <p:cNvSpPr>
              <a:spLocks noChangeShapeType="1"/>
            </p:cNvSpPr>
            <p:nvPr/>
          </p:nvSpPr>
          <p:spPr bwMode="auto">
            <a:xfrm>
              <a:off x="2663" y="4385"/>
              <a:ext cx="0" cy="240"/>
            </a:xfrm>
            <a:prstGeom prst="line">
              <a:avLst/>
            </a:prstGeom>
            <a:noFill/>
            <a:ln w="9525">
              <a:solidFill>
                <a:srgbClr val="0099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973" name="Line 197"/>
            <p:cNvSpPr>
              <a:spLocks noChangeShapeType="1"/>
            </p:cNvSpPr>
            <p:nvPr/>
          </p:nvSpPr>
          <p:spPr bwMode="auto">
            <a:xfrm>
              <a:off x="2261" y="4577"/>
              <a:ext cx="396" cy="0"/>
            </a:xfrm>
            <a:prstGeom prst="line">
              <a:avLst/>
            </a:prstGeom>
            <a:noFill/>
            <a:ln w="9525">
              <a:solidFill>
                <a:srgbClr val="0099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1974" name="Text Box 198"/>
            <p:cNvSpPr txBox="1">
              <a:spLocks noChangeArrowheads="1"/>
            </p:cNvSpPr>
            <p:nvPr/>
          </p:nvSpPr>
          <p:spPr bwMode="auto">
            <a:xfrm>
              <a:off x="2382" y="444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1975" name="Text Box 199"/>
            <p:cNvSpPr txBox="1">
              <a:spLocks noChangeArrowheads="1"/>
            </p:cNvSpPr>
            <p:nvPr/>
          </p:nvSpPr>
          <p:spPr bwMode="auto">
            <a:xfrm>
              <a:off x="2112" y="4265"/>
              <a:ext cx="178"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O</a:t>
              </a:r>
              <a:endParaRPr lang="ru-RU" altLang="ru-RU" sz="1100" i="1" dirty="0">
                <a:solidFill>
                  <a:srgbClr val="009900"/>
                </a:solidFill>
                <a:latin typeface="Times New Roman" pitchFamily="18" charset="0"/>
                <a:cs typeface="Times New Roman" pitchFamily="18" charset="0"/>
              </a:endParaRPr>
            </a:p>
          </p:txBody>
        </p:sp>
      </p:grpSp>
      <p:graphicFrame>
        <p:nvGraphicFramePr>
          <p:cNvPr id="331977" name="Object 201"/>
          <p:cNvGraphicFramePr>
            <a:graphicFrameLocks noChangeAspect="1"/>
          </p:cNvGraphicFramePr>
          <p:nvPr>
            <p:extLst>
              <p:ext uri="{D42A27DB-BD31-4B8C-83A1-F6EECF244321}">
                <p14:modId xmlns:p14="http://schemas.microsoft.com/office/powerpoint/2010/main" val="586463059"/>
              </p:ext>
            </p:extLst>
          </p:nvPr>
        </p:nvGraphicFramePr>
        <p:xfrm>
          <a:off x="2466975" y="5386388"/>
          <a:ext cx="977900" cy="254000"/>
        </p:xfrm>
        <a:graphic>
          <a:graphicData uri="http://schemas.openxmlformats.org/presentationml/2006/ole">
            <mc:AlternateContent xmlns:mc="http://schemas.openxmlformats.org/markup-compatibility/2006">
              <mc:Choice xmlns:v="urn:schemas-microsoft-com:vml" Requires="v">
                <p:oleObj spid="_x0000_s1468471" name="Equation" r:id="rId48" imgW="977760" imgH="253800" progId="Equation.DSMT4">
                  <p:embed/>
                </p:oleObj>
              </mc:Choice>
              <mc:Fallback>
                <p:oleObj name="Equation" r:id="rId48" imgW="977760" imgH="253800" progId="Equation.DSMT4">
                  <p:embed/>
                  <p:pic>
                    <p:nvPicPr>
                      <p:cNvPr id="0" name="Object 201"/>
                      <p:cNvPicPr>
                        <a:picLocks noChangeAspect="1" noChangeArrowheads="1"/>
                      </p:cNvPicPr>
                      <p:nvPr/>
                    </p:nvPicPr>
                    <p:blipFill>
                      <a:blip r:embed="rId49"/>
                      <a:srcRect/>
                      <a:stretch>
                        <a:fillRect/>
                      </a:stretch>
                    </p:blipFill>
                    <p:spPr bwMode="auto">
                      <a:xfrm>
                        <a:off x="2466975" y="5386388"/>
                        <a:ext cx="9779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78" name="AutoShape 202"/>
          <p:cNvSpPr>
            <a:spLocks noChangeArrowheads="1"/>
          </p:cNvSpPr>
          <p:nvPr/>
        </p:nvSpPr>
        <p:spPr bwMode="auto">
          <a:xfrm>
            <a:off x="3590925" y="5372100"/>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79" name="Object 203"/>
          <p:cNvGraphicFramePr>
            <a:graphicFrameLocks noChangeAspect="1"/>
          </p:cNvGraphicFramePr>
          <p:nvPr/>
        </p:nvGraphicFramePr>
        <p:xfrm>
          <a:off x="3927475" y="5394325"/>
          <a:ext cx="889000" cy="203200"/>
        </p:xfrm>
        <a:graphic>
          <a:graphicData uri="http://schemas.openxmlformats.org/presentationml/2006/ole">
            <mc:AlternateContent xmlns:mc="http://schemas.openxmlformats.org/markup-compatibility/2006">
              <mc:Choice xmlns:v="urn:schemas-microsoft-com:vml" Requires="v">
                <p:oleObj spid="_x0000_s1468472" name="Формула" r:id="rId50" imgW="888840" imgH="203040" progId="Equation.3">
                  <p:embed/>
                </p:oleObj>
              </mc:Choice>
              <mc:Fallback>
                <p:oleObj name="Формула" r:id="rId50" imgW="888840" imgH="203040" progId="Equation.3">
                  <p:embed/>
                  <p:pic>
                    <p:nvPicPr>
                      <p:cNvPr id="0" name="Object 203"/>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3927475" y="5394325"/>
                        <a:ext cx="8890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80" name="Object 204"/>
          <p:cNvGraphicFramePr>
            <a:graphicFrameLocks noChangeAspect="1"/>
          </p:cNvGraphicFramePr>
          <p:nvPr/>
        </p:nvGraphicFramePr>
        <p:xfrm>
          <a:off x="3938588" y="5621338"/>
          <a:ext cx="1473200" cy="203200"/>
        </p:xfrm>
        <a:graphic>
          <a:graphicData uri="http://schemas.openxmlformats.org/presentationml/2006/ole">
            <mc:AlternateContent xmlns:mc="http://schemas.openxmlformats.org/markup-compatibility/2006">
              <mc:Choice xmlns:v="urn:schemas-microsoft-com:vml" Requires="v">
                <p:oleObj spid="_x0000_s1468473" name="Формула" r:id="rId52" imgW="1473120" imgH="203040" progId="Equation.3">
                  <p:embed/>
                </p:oleObj>
              </mc:Choice>
              <mc:Fallback>
                <p:oleObj name="Формула" r:id="rId52" imgW="1473120" imgH="203040" progId="Equation.3">
                  <p:embed/>
                  <p:pic>
                    <p:nvPicPr>
                      <p:cNvPr id="0" name="Object 204"/>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938588" y="5621338"/>
                        <a:ext cx="14732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81" name="AutoShape 205"/>
          <p:cNvSpPr>
            <a:spLocks noChangeArrowheads="1"/>
          </p:cNvSpPr>
          <p:nvPr/>
        </p:nvSpPr>
        <p:spPr bwMode="auto">
          <a:xfrm>
            <a:off x="5437188" y="5418138"/>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82" name="Object 206"/>
          <p:cNvGraphicFramePr>
            <a:graphicFrameLocks noChangeAspect="1"/>
          </p:cNvGraphicFramePr>
          <p:nvPr/>
        </p:nvGraphicFramePr>
        <p:xfrm>
          <a:off x="5818188" y="5357813"/>
          <a:ext cx="573087" cy="406400"/>
        </p:xfrm>
        <a:graphic>
          <a:graphicData uri="http://schemas.openxmlformats.org/presentationml/2006/ole">
            <mc:AlternateContent xmlns:mc="http://schemas.openxmlformats.org/markup-compatibility/2006">
              <mc:Choice xmlns:v="urn:schemas-microsoft-com:vml" Requires="v">
                <p:oleObj spid="_x0000_s1468474" name="Формула" r:id="rId54" imgW="571320" imgH="406080" progId="Equation.3">
                  <p:embed/>
                </p:oleObj>
              </mc:Choice>
              <mc:Fallback>
                <p:oleObj name="Формула" r:id="rId54" imgW="571320" imgH="406080" progId="Equation.3">
                  <p:embed/>
                  <p:pic>
                    <p:nvPicPr>
                      <p:cNvPr id="0" name="Object 206"/>
                      <p:cNvPicPr>
                        <a:picLocks noChangeAspect="1" noChangeArrowheads="1"/>
                      </p:cNvPicPr>
                      <p:nvPr/>
                    </p:nvPicPr>
                    <p:blipFill>
                      <a:blip r:embed="rId55">
                        <a:extLst>
                          <a:ext uri="{28A0092B-C50C-407E-A947-70E740481C1C}">
                            <a14:useLocalDpi xmlns:a14="http://schemas.microsoft.com/office/drawing/2010/main" val="0"/>
                          </a:ext>
                        </a:extLst>
                      </a:blip>
                      <a:srcRect/>
                      <a:stretch>
                        <a:fillRect/>
                      </a:stretch>
                    </p:blipFill>
                    <p:spPr bwMode="auto">
                      <a:xfrm>
                        <a:off x="5818188" y="5357813"/>
                        <a:ext cx="573087"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83" name="Object 207"/>
          <p:cNvGraphicFramePr>
            <a:graphicFrameLocks noChangeAspect="1"/>
          </p:cNvGraphicFramePr>
          <p:nvPr>
            <p:extLst>
              <p:ext uri="{D42A27DB-BD31-4B8C-83A1-F6EECF244321}">
                <p14:modId xmlns:p14="http://schemas.microsoft.com/office/powerpoint/2010/main" val="3032238062"/>
              </p:ext>
            </p:extLst>
          </p:nvPr>
        </p:nvGraphicFramePr>
        <p:xfrm>
          <a:off x="6534150" y="5340350"/>
          <a:ext cx="623888" cy="419100"/>
        </p:xfrm>
        <a:graphic>
          <a:graphicData uri="http://schemas.openxmlformats.org/presentationml/2006/ole">
            <mc:AlternateContent xmlns:mc="http://schemas.openxmlformats.org/markup-compatibility/2006">
              <mc:Choice xmlns:v="urn:schemas-microsoft-com:vml" Requires="v">
                <p:oleObj spid="_x0000_s1468475" name="Equation" r:id="rId56" imgW="622080" imgH="419040" progId="Equation.DSMT4">
                  <p:embed/>
                </p:oleObj>
              </mc:Choice>
              <mc:Fallback>
                <p:oleObj name="Equation" r:id="rId56" imgW="622080" imgH="419040" progId="Equation.DSMT4">
                  <p:embed/>
                  <p:pic>
                    <p:nvPicPr>
                      <p:cNvPr id="0" name="Object 207"/>
                      <p:cNvPicPr>
                        <a:picLocks noChangeAspect="1" noChangeArrowheads="1"/>
                      </p:cNvPicPr>
                      <p:nvPr/>
                    </p:nvPicPr>
                    <p:blipFill>
                      <a:blip r:embed="rId57"/>
                      <a:srcRect/>
                      <a:stretch>
                        <a:fillRect/>
                      </a:stretch>
                    </p:blipFill>
                    <p:spPr bwMode="auto">
                      <a:xfrm>
                        <a:off x="6534150" y="5340350"/>
                        <a:ext cx="623888"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84" name="AutoShape 208"/>
          <p:cNvSpPr>
            <a:spLocks noChangeArrowheads="1"/>
          </p:cNvSpPr>
          <p:nvPr/>
        </p:nvSpPr>
        <p:spPr bwMode="auto">
          <a:xfrm>
            <a:off x="7226300" y="5397500"/>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85" name="Object 209"/>
          <p:cNvGraphicFramePr>
            <a:graphicFrameLocks noChangeAspect="1"/>
          </p:cNvGraphicFramePr>
          <p:nvPr/>
        </p:nvGraphicFramePr>
        <p:xfrm>
          <a:off x="7600950" y="5416550"/>
          <a:ext cx="547688" cy="228600"/>
        </p:xfrm>
        <a:graphic>
          <a:graphicData uri="http://schemas.openxmlformats.org/presentationml/2006/ole">
            <mc:AlternateContent xmlns:mc="http://schemas.openxmlformats.org/markup-compatibility/2006">
              <mc:Choice xmlns:v="urn:schemas-microsoft-com:vml" Requires="v">
                <p:oleObj spid="_x0000_s1468476" name="Формула" r:id="rId58" imgW="545760" imgH="228600" progId="Equation.3">
                  <p:embed/>
                </p:oleObj>
              </mc:Choice>
              <mc:Fallback>
                <p:oleObj name="Формула" r:id="rId58" imgW="545760" imgH="228600" progId="Equation.3">
                  <p:embed/>
                  <p:pic>
                    <p:nvPicPr>
                      <p:cNvPr id="0" name="Object 209"/>
                      <p:cNvPicPr>
                        <a:picLocks noChangeAspect="1" noChangeArrowheads="1"/>
                      </p:cNvPicPr>
                      <p:nvPr/>
                    </p:nvPicPr>
                    <p:blipFill>
                      <a:blip r:embed="rId59">
                        <a:extLst>
                          <a:ext uri="{28A0092B-C50C-407E-A947-70E740481C1C}">
                            <a14:useLocalDpi xmlns:a14="http://schemas.microsoft.com/office/drawing/2010/main" val="0"/>
                          </a:ext>
                        </a:extLst>
                      </a:blip>
                      <a:srcRect/>
                      <a:stretch>
                        <a:fillRect/>
                      </a:stretch>
                    </p:blipFill>
                    <p:spPr bwMode="auto">
                      <a:xfrm>
                        <a:off x="7600950" y="5416550"/>
                        <a:ext cx="547688"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86" name="Object 210"/>
          <p:cNvGraphicFramePr>
            <a:graphicFrameLocks noChangeAspect="1"/>
          </p:cNvGraphicFramePr>
          <p:nvPr/>
        </p:nvGraphicFramePr>
        <p:xfrm>
          <a:off x="8218488" y="5418138"/>
          <a:ext cx="776287" cy="241300"/>
        </p:xfrm>
        <a:graphic>
          <a:graphicData uri="http://schemas.openxmlformats.org/presentationml/2006/ole">
            <mc:AlternateContent xmlns:mc="http://schemas.openxmlformats.org/markup-compatibility/2006">
              <mc:Choice xmlns:v="urn:schemas-microsoft-com:vml" Requires="v">
                <p:oleObj spid="_x0000_s1468477" name="Формула" r:id="rId60" imgW="774360" imgH="241200" progId="Equation.3">
                  <p:embed/>
                </p:oleObj>
              </mc:Choice>
              <mc:Fallback>
                <p:oleObj name="Формула" r:id="rId60" imgW="774360" imgH="241200" progId="Equation.3">
                  <p:embed/>
                  <p:pic>
                    <p:nvPicPr>
                      <p:cNvPr id="0" name="Object 210"/>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8218488" y="5418138"/>
                        <a:ext cx="776287"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88" name="Object 212"/>
          <p:cNvGraphicFramePr>
            <a:graphicFrameLocks noChangeAspect="1"/>
          </p:cNvGraphicFramePr>
          <p:nvPr>
            <p:extLst>
              <p:ext uri="{D42A27DB-BD31-4B8C-83A1-F6EECF244321}">
                <p14:modId xmlns:p14="http://schemas.microsoft.com/office/powerpoint/2010/main" val="3521566807"/>
              </p:ext>
            </p:extLst>
          </p:nvPr>
        </p:nvGraphicFramePr>
        <p:xfrm>
          <a:off x="3052763" y="5710238"/>
          <a:ext cx="725487" cy="571500"/>
        </p:xfrm>
        <a:graphic>
          <a:graphicData uri="http://schemas.openxmlformats.org/presentationml/2006/ole">
            <mc:AlternateContent xmlns:mc="http://schemas.openxmlformats.org/markup-compatibility/2006">
              <mc:Choice xmlns:v="urn:schemas-microsoft-com:vml" Requires="v">
                <p:oleObj spid="_x0000_s1468478" name="Equation" r:id="rId62" imgW="723600" imgH="571320" progId="Equation.DSMT4">
                  <p:embed/>
                </p:oleObj>
              </mc:Choice>
              <mc:Fallback>
                <p:oleObj name="Equation" r:id="rId62" imgW="723600" imgH="571320" progId="Equation.DSMT4">
                  <p:embed/>
                  <p:pic>
                    <p:nvPicPr>
                      <p:cNvPr id="0" name="Object 212"/>
                      <p:cNvPicPr>
                        <a:picLocks noChangeAspect="1" noChangeArrowheads="1"/>
                      </p:cNvPicPr>
                      <p:nvPr/>
                    </p:nvPicPr>
                    <p:blipFill>
                      <a:blip r:embed="rId63"/>
                      <a:srcRect/>
                      <a:stretch>
                        <a:fillRect/>
                      </a:stretch>
                    </p:blipFill>
                    <p:spPr bwMode="auto">
                      <a:xfrm>
                        <a:off x="3052763" y="5710238"/>
                        <a:ext cx="725487" cy="571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89" name="Object 213"/>
          <p:cNvGraphicFramePr>
            <a:graphicFrameLocks noChangeAspect="1"/>
          </p:cNvGraphicFramePr>
          <p:nvPr>
            <p:extLst>
              <p:ext uri="{D42A27DB-BD31-4B8C-83A1-F6EECF244321}">
                <p14:modId xmlns:p14="http://schemas.microsoft.com/office/powerpoint/2010/main" val="45219803"/>
              </p:ext>
            </p:extLst>
          </p:nvPr>
        </p:nvGraphicFramePr>
        <p:xfrm>
          <a:off x="3832225" y="5686425"/>
          <a:ext cx="1030288" cy="596900"/>
        </p:xfrm>
        <a:graphic>
          <a:graphicData uri="http://schemas.openxmlformats.org/presentationml/2006/ole">
            <mc:AlternateContent xmlns:mc="http://schemas.openxmlformats.org/markup-compatibility/2006">
              <mc:Choice xmlns:v="urn:schemas-microsoft-com:vml" Requires="v">
                <p:oleObj spid="_x0000_s1468479" name="Equation" r:id="rId64" imgW="1028520" imgH="596880" progId="Equation.DSMT4">
                  <p:embed/>
                </p:oleObj>
              </mc:Choice>
              <mc:Fallback>
                <p:oleObj name="Equation" r:id="rId64" imgW="1028520" imgH="596880" progId="Equation.DSMT4">
                  <p:embed/>
                  <p:pic>
                    <p:nvPicPr>
                      <p:cNvPr id="0" name="Object 213"/>
                      <p:cNvPicPr>
                        <a:picLocks noChangeAspect="1" noChangeArrowheads="1"/>
                      </p:cNvPicPr>
                      <p:nvPr/>
                    </p:nvPicPr>
                    <p:blipFill>
                      <a:blip r:embed="rId65"/>
                      <a:srcRect/>
                      <a:stretch>
                        <a:fillRect/>
                      </a:stretch>
                    </p:blipFill>
                    <p:spPr bwMode="auto">
                      <a:xfrm>
                        <a:off x="3832225" y="5686425"/>
                        <a:ext cx="1030288" cy="596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90" name="AutoShape 214"/>
          <p:cNvSpPr>
            <a:spLocks noChangeArrowheads="1"/>
          </p:cNvSpPr>
          <p:nvPr/>
        </p:nvSpPr>
        <p:spPr bwMode="auto">
          <a:xfrm>
            <a:off x="4959350" y="5864225"/>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91" name="Object 215"/>
          <p:cNvGraphicFramePr>
            <a:graphicFrameLocks noChangeAspect="1"/>
          </p:cNvGraphicFramePr>
          <p:nvPr/>
        </p:nvGraphicFramePr>
        <p:xfrm>
          <a:off x="5289550" y="5848350"/>
          <a:ext cx="1231900" cy="228600"/>
        </p:xfrm>
        <a:graphic>
          <a:graphicData uri="http://schemas.openxmlformats.org/presentationml/2006/ole">
            <mc:AlternateContent xmlns:mc="http://schemas.openxmlformats.org/markup-compatibility/2006">
              <mc:Choice xmlns:v="urn:schemas-microsoft-com:vml" Requires="v">
                <p:oleObj spid="_x0000_s1468480" name="Формула" r:id="rId66" imgW="1231560" imgH="228600" progId="Equation.3">
                  <p:embed/>
                </p:oleObj>
              </mc:Choice>
              <mc:Fallback>
                <p:oleObj name="Формула" r:id="rId66" imgW="1231560" imgH="228600" progId="Equation.3">
                  <p:embed/>
                  <p:pic>
                    <p:nvPicPr>
                      <p:cNvPr id="0" name="Object 215"/>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5289550" y="5848350"/>
                        <a:ext cx="12319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1992" name="Object 216"/>
          <p:cNvGraphicFramePr>
            <a:graphicFrameLocks noChangeAspect="1"/>
          </p:cNvGraphicFramePr>
          <p:nvPr/>
        </p:nvGraphicFramePr>
        <p:xfrm>
          <a:off x="6748463" y="5840413"/>
          <a:ext cx="1778000" cy="241300"/>
        </p:xfrm>
        <a:graphic>
          <a:graphicData uri="http://schemas.openxmlformats.org/presentationml/2006/ole">
            <mc:AlternateContent xmlns:mc="http://schemas.openxmlformats.org/markup-compatibility/2006">
              <mc:Choice xmlns:v="urn:schemas-microsoft-com:vml" Requires="v">
                <p:oleObj spid="_x0000_s1468481" name="Формула" r:id="rId68" imgW="1777680" imgH="241200" progId="Equation.3">
                  <p:embed/>
                </p:oleObj>
              </mc:Choice>
              <mc:Fallback>
                <p:oleObj name="Формула" r:id="rId68" imgW="1777680" imgH="241200" progId="Equation.3">
                  <p:embed/>
                  <p:pic>
                    <p:nvPicPr>
                      <p:cNvPr id="0" name="Object 216"/>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6748463" y="5840413"/>
                        <a:ext cx="17780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1999" name="Group 223"/>
          <p:cNvGrpSpPr>
            <a:grpSpLocks/>
          </p:cNvGrpSpPr>
          <p:nvPr/>
        </p:nvGrpSpPr>
        <p:grpSpPr bwMode="auto">
          <a:xfrm>
            <a:off x="712788" y="5686425"/>
            <a:ext cx="334962" cy="515938"/>
            <a:chOff x="455" y="3576"/>
            <a:chExt cx="211" cy="325"/>
          </a:xfrm>
        </p:grpSpPr>
        <p:sp>
          <p:nvSpPr>
            <p:cNvPr id="331993" name="AutoShape 217"/>
            <p:cNvSpPr>
              <a:spLocks noChangeArrowheads="1"/>
            </p:cNvSpPr>
            <p:nvPr/>
          </p:nvSpPr>
          <p:spPr bwMode="auto">
            <a:xfrm rot="-13863870" flipH="1" flipV="1">
              <a:off x="378" y="3774"/>
              <a:ext cx="204" cy="50"/>
            </a:xfrm>
            <a:prstGeom prst="rightArrow">
              <a:avLst>
                <a:gd name="adj1" fmla="val 50000"/>
                <a:gd name="adj2" fmla="val 102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94" name="Object 218"/>
            <p:cNvGraphicFramePr>
              <a:graphicFrameLocks noChangeAspect="1"/>
            </p:cNvGraphicFramePr>
            <p:nvPr/>
          </p:nvGraphicFramePr>
          <p:xfrm>
            <a:off x="458" y="3576"/>
            <a:ext cx="104" cy="144"/>
          </p:xfrm>
          <a:graphic>
            <a:graphicData uri="http://schemas.openxmlformats.org/presentationml/2006/ole">
              <mc:AlternateContent xmlns:mc="http://schemas.openxmlformats.org/markup-compatibility/2006">
                <mc:Choice xmlns:v="urn:schemas-microsoft-com:vml" Requires="v">
                  <p:oleObj spid="_x0000_s1468482" name="Формула" r:id="rId70" imgW="164880" imgH="228600" progId="Equation.3">
                    <p:embed/>
                  </p:oleObj>
                </mc:Choice>
                <mc:Fallback>
                  <p:oleObj name="Формула" r:id="rId70" imgW="164880" imgH="228600" progId="Equation.3">
                    <p:embed/>
                    <p:pic>
                      <p:nvPicPr>
                        <p:cNvPr id="0" name="Object 218"/>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458" y="3576"/>
                          <a:ext cx="104"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1997" name="Arc 221"/>
            <p:cNvSpPr>
              <a:spLocks/>
            </p:cNvSpPr>
            <p:nvPr/>
          </p:nvSpPr>
          <p:spPr bwMode="auto">
            <a:xfrm>
              <a:off x="496" y="3794"/>
              <a:ext cx="86" cy="8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1998" name="Object 222"/>
            <p:cNvGraphicFramePr>
              <a:graphicFrameLocks noChangeAspect="1"/>
            </p:cNvGraphicFramePr>
            <p:nvPr/>
          </p:nvGraphicFramePr>
          <p:xfrm>
            <a:off x="570" y="3766"/>
            <a:ext cx="96" cy="88"/>
          </p:xfrm>
          <a:graphic>
            <a:graphicData uri="http://schemas.openxmlformats.org/presentationml/2006/ole">
              <mc:AlternateContent xmlns:mc="http://schemas.openxmlformats.org/markup-compatibility/2006">
                <mc:Choice xmlns:v="urn:schemas-microsoft-com:vml" Requires="v">
                  <p:oleObj spid="_x0000_s1468483" name="Формула" r:id="rId72" imgW="152280" imgH="139680" progId="Equation.3">
                    <p:embed/>
                  </p:oleObj>
                </mc:Choice>
                <mc:Fallback>
                  <p:oleObj name="Формула" r:id="rId72" imgW="152280" imgH="139680" progId="Equation.3">
                    <p:embed/>
                    <p:pic>
                      <p:nvPicPr>
                        <p:cNvPr id="0" name="Object 222"/>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570" y="3766"/>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2000" name="Object 224"/>
          <p:cNvGraphicFramePr>
            <a:graphicFrameLocks noChangeAspect="1"/>
          </p:cNvGraphicFramePr>
          <p:nvPr/>
        </p:nvGraphicFramePr>
        <p:xfrm>
          <a:off x="3090863" y="6269038"/>
          <a:ext cx="901700" cy="393700"/>
        </p:xfrm>
        <a:graphic>
          <a:graphicData uri="http://schemas.openxmlformats.org/presentationml/2006/ole">
            <mc:AlternateContent xmlns:mc="http://schemas.openxmlformats.org/markup-compatibility/2006">
              <mc:Choice xmlns:v="urn:schemas-microsoft-com:vml" Requires="v">
                <p:oleObj spid="_x0000_s1468484" name="Формула" r:id="rId74" imgW="901440" imgH="393480" progId="Equation.3">
                  <p:embed/>
                </p:oleObj>
              </mc:Choice>
              <mc:Fallback>
                <p:oleObj name="Формула" r:id="rId74" imgW="901440" imgH="393480" progId="Equation.3">
                  <p:embed/>
                  <p:pic>
                    <p:nvPicPr>
                      <p:cNvPr id="0" name="Object 224"/>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3090863" y="6269038"/>
                        <a:ext cx="9017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001" name="Object 225"/>
          <p:cNvGraphicFramePr>
            <a:graphicFrameLocks noChangeAspect="1"/>
          </p:cNvGraphicFramePr>
          <p:nvPr>
            <p:extLst>
              <p:ext uri="{D42A27DB-BD31-4B8C-83A1-F6EECF244321}">
                <p14:modId xmlns:p14="http://schemas.microsoft.com/office/powerpoint/2010/main" val="1986012604"/>
              </p:ext>
            </p:extLst>
          </p:nvPr>
        </p:nvGraphicFramePr>
        <p:xfrm>
          <a:off x="4083050" y="6248400"/>
          <a:ext cx="1181100" cy="431800"/>
        </p:xfrm>
        <a:graphic>
          <a:graphicData uri="http://schemas.openxmlformats.org/presentationml/2006/ole">
            <mc:AlternateContent xmlns:mc="http://schemas.openxmlformats.org/markup-compatibility/2006">
              <mc:Choice xmlns:v="urn:schemas-microsoft-com:vml" Requires="v">
                <p:oleObj spid="_x0000_s1468485" name="Equation" r:id="rId76" imgW="1180800" imgH="431640" progId="Equation.DSMT4">
                  <p:embed/>
                </p:oleObj>
              </mc:Choice>
              <mc:Fallback>
                <p:oleObj name="Equation" r:id="rId76" imgW="1180800" imgH="431640" progId="Equation.DSMT4">
                  <p:embed/>
                  <p:pic>
                    <p:nvPicPr>
                      <p:cNvPr id="0" name="Object 225"/>
                      <p:cNvPicPr>
                        <a:picLocks noChangeAspect="1" noChangeArrowheads="1"/>
                      </p:cNvPicPr>
                      <p:nvPr/>
                    </p:nvPicPr>
                    <p:blipFill>
                      <a:blip r:embed="rId77"/>
                      <a:srcRect/>
                      <a:stretch>
                        <a:fillRect/>
                      </a:stretch>
                    </p:blipFill>
                    <p:spPr bwMode="auto">
                      <a:xfrm>
                        <a:off x="4083050" y="6248400"/>
                        <a:ext cx="11811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2002" name="AutoShape 226"/>
          <p:cNvSpPr>
            <a:spLocks noChangeArrowheads="1"/>
          </p:cNvSpPr>
          <p:nvPr/>
        </p:nvSpPr>
        <p:spPr bwMode="auto">
          <a:xfrm>
            <a:off x="5348288" y="6300788"/>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2003" name="AutoShape 227"/>
          <p:cNvSpPr>
            <a:spLocks noChangeArrowheads="1"/>
          </p:cNvSpPr>
          <p:nvPr/>
        </p:nvSpPr>
        <p:spPr bwMode="auto">
          <a:xfrm>
            <a:off x="5622925" y="6299200"/>
            <a:ext cx="209550" cy="2571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2004" name="Object 228"/>
          <p:cNvGraphicFramePr>
            <a:graphicFrameLocks noChangeAspect="1"/>
          </p:cNvGraphicFramePr>
          <p:nvPr>
            <p:extLst>
              <p:ext uri="{D42A27DB-BD31-4B8C-83A1-F6EECF244321}">
                <p14:modId xmlns:p14="http://schemas.microsoft.com/office/powerpoint/2010/main" val="2050262434"/>
              </p:ext>
            </p:extLst>
          </p:nvPr>
        </p:nvGraphicFramePr>
        <p:xfrm>
          <a:off x="6053138" y="6313488"/>
          <a:ext cx="901700" cy="228600"/>
        </p:xfrm>
        <a:graphic>
          <a:graphicData uri="http://schemas.openxmlformats.org/presentationml/2006/ole">
            <mc:AlternateContent xmlns:mc="http://schemas.openxmlformats.org/markup-compatibility/2006">
              <mc:Choice xmlns:v="urn:schemas-microsoft-com:vml" Requires="v">
                <p:oleObj spid="_x0000_s1468486" name="Equation" r:id="rId78" imgW="901440" imgH="228600" progId="Equation.DSMT4">
                  <p:embed/>
                </p:oleObj>
              </mc:Choice>
              <mc:Fallback>
                <p:oleObj name="Equation" r:id="rId78" imgW="901440" imgH="228600" progId="Equation.DSMT4">
                  <p:embed/>
                  <p:pic>
                    <p:nvPicPr>
                      <p:cNvPr id="0" name="Object 228"/>
                      <p:cNvPicPr>
                        <a:picLocks noChangeAspect="1" noChangeArrowheads="1"/>
                      </p:cNvPicPr>
                      <p:nvPr/>
                    </p:nvPicPr>
                    <p:blipFill>
                      <a:blip r:embed="rId79"/>
                      <a:srcRect/>
                      <a:stretch>
                        <a:fillRect/>
                      </a:stretch>
                    </p:blipFill>
                    <p:spPr bwMode="auto">
                      <a:xfrm>
                        <a:off x="6053138" y="6313488"/>
                        <a:ext cx="9017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2005" name="Object 229"/>
          <p:cNvGraphicFramePr>
            <a:graphicFrameLocks noChangeAspect="1"/>
          </p:cNvGraphicFramePr>
          <p:nvPr>
            <p:extLst>
              <p:ext uri="{D42A27DB-BD31-4B8C-83A1-F6EECF244321}">
                <p14:modId xmlns:p14="http://schemas.microsoft.com/office/powerpoint/2010/main" val="3861385665"/>
              </p:ext>
            </p:extLst>
          </p:nvPr>
        </p:nvGraphicFramePr>
        <p:xfrm>
          <a:off x="7159625" y="6178550"/>
          <a:ext cx="1257300" cy="419100"/>
        </p:xfrm>
        <a:graphic>
          <a:graphicData uri="http://schemas.openxmlformats.org/presentationml/2006/ole">
            <mc:AlternateContent xmlns:mc="http://schemas.openxmlformats.org/markup-compatibility/2006">
              <mc:Choice xmlns:v="urn:schemas-microsoft-com:vml" Requires="v">
                <p:oleObj spid="_x0000_s1468487" name="Equation" r:id="rId80" imgW="1257120" imgH="419040" progId="Equation.DSMT4">
                  <p:embed/>
                </p:oleObj>
              </mc:Choice>
              <mc:Fallback>
                <p:oleObj name="Equation" r:id="rId80" imgW="1257120" imgH="419040" progId="Equation.DSMT4">
                  <p:embed/>
                  <p:pic>
                    <p:nvPicPr>
                      <p:cNvPr id="0" name="Object 229"/>
                      <p:cNvPicPr>
                        <a:picLocks noChangeAspect="1" noChangeArrowheads="1"/>
                      </p:cNvPicPr>
                      <p:nvPr/>
                    </p:nvPicPr>
                    <p:blipFill>
                      <a:blip r:embed="rId81"/>
                      <a:srcRect/>
                      <a:stretch>
                        <a:fillRect/>
                      </a:stretch>
                    </p:blipFill>
                    <p:spPr bwMode="auto">
                      <a:xfrm>
                        <a:off x="7159625" y="6178550"/>
                        <a:ext cx="12573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2006" name="Rectangle 230"/>
          <p:cNvSpPr>
            <a:spLocks noChangeArrowheads="1"/>
          </p:cNvSpPr>
          <p:nvPr/>
        </p:nvSpPr>
        <p:spPr bwMode="auto">
          <a:xfrm>
            <a:off x="272732" y="4760913"/>
            <a:ext cx="8724900" cy="1504950"/>
          </a:xfrm>
          <a:prstGeom prst="rect">
            <a:avLst/>
          </a:prstGeom>
          <a:pattFill prst="pct50">
            <a:fgClr>
              <a:srgbClr val="CCFFFF"/>
            </a:fgClr>
            <a:bgClr>
              <a:schemeClr val="bg1"/>
            </a:bgClr>
          </a:pattFill>
          <a:ln w="9525" algn="ctr">
            <a:solidFill>
              <a:schemeClr val="tx1"/>
            </a:solidFill>
            <a:miter lim="800000"/>
            <a:headEnd/>
            <a:tailEnd/>
          </a:ln>
          <a:effectLst/>
          <a:extLst/>
        </p:spPr>
        <p:txBody>
          <a:bodyPr wrap="none" anchor="ctr"/>
          <a:lstStyle/>
          <a:p>
            <a:endParaRPr lang="ru-RU"/>
          </a:p>
        </p:txBody>
      </p:sp>
      <p:sp>
        <p:nvSpPr>
          <p:cNvPr id="332007" name="Text Box 231"/>
          <p:cNvSpPr txBox="1">
            <a:spLocks noChangeArrowheads="1"/>
          </p:cNvSpPr>
          <p:nvPr/>
        </p:nvSpPr>
        <p:spPr bwMode="auto">
          <a:xfrm>
            <a:off x="284163" y="4869646"/>
            <a:ext cx="26416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Eliminating the time </a:t>
            </a:r>
            <a:r>
              <a:rPr lang="en-US" sz="1000" i="1" dirty="0"/>
              <a:t>t</a:t>
            </a:r>
            <a:r>
              <a:rPr lang="en-US" sz="1000" dirty="0"/>
              <a:t> </a:t>
            </a:r>
            <a:r>
              <a:rPr lang="en-US" sz="1000" dirty="0" smtClean="0"/>
              <a:t> in the last equation, </a:t>
            </a:r>
            <a:r>
              <a:rPr lang="en-US" sz="1000" dirty="0"/>
              <a:t>we obtain the equation of the path </a:t>
            </a:r>
            <a:endParaRPr lang="ru-RU" altLang="ru-RU" sz="1000" dirty="0"/>
          </a:p>
        </p:txBody>
      </p:sp>
      <p:graphicFrame>
        <p:nvGraphicFramePr>
          <p:cNvPr id="332008" name="Object 232"/>
          <p:cNvGraphicFramePr>
            <a:graphicFrameLocks noChangeAspect="1"/>
          </p:cNvGraphicFramePr>
          <p:nvPr>
            <p:extLst>
              <p:ext uri="{D42A27DB-BD31-4B8C-83A1-F6EECF244321}">
                <p14:modId xmlns:p14="http://schemas.microsoft.com/office/powerpoint/2010/main" val="2350597049"/>
              </p:ext>
            </p:extLst>
          </p:nvPr>
        </p:nvGraphicFramePr>
        <p:xfrm>
          <a:off x="2943225" y="4865688"/>
          <a:ext cx="1409700" cy="457200"/>
        </p:xfrm>
        <a:graphic>
          <a:graphicData uri="http://schemas.openxmlformats.org/presentationml/2006/ole">
            <mc:AlternateContent xmlns:mc="http://schemas.openxmlformats.org/markup-compatibility/2006">
              <mc:Choice xmlns:v="urn:schemas-microsoft-com:vml" Requires="v">
                <p:oleObj spid="_x0000_s1468488" name="Equation" r:id="rId82" imgW="1409400" imgH="457200" progId="Equation.DSMT4">
                  <p:embed/>
                </p:oleObj>
              </mc:Choice>
              <mc:Fallback>
                <p:oleObj name="Equation" r:id="rId82" imgW="1409400" imgH="457200" progId="Equation.DSMT4">
                  <p:embed/>
                  <p:pic>
                    <p:nvPicPr>
                      <p:cNvPr id="0" name="Object 232"/>
                      <p:cNvPicPr>
                        <a:picLocks noChangeAspect="1" noChangeArrowheads="1"/>
                      </p:cNvPicPr>
                      <p:nvPr/>
                    </p:nvPicPr>
                    <p:blipFill>
                      <a:blip r:embed="rId83"/>
                      <a:srcRect/>
                      <a:stretch>
                        <a:fillRect/>
                      </a:stretch>
                    </p:blipFill>
                    <p:spPr bwMode="auto">
                      <a:xfrm>
                        <a:off x="2943225" y="4865688"/>
                        <a:ext cx="14097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2009" name="Text Box 233"/>
          <p:cNvSpPr txBox="1">
            <a:spLocks noChangeArrowheads="1"/>
          </p:cNvSpPr>
          <p:nvPr/>
        </p:nvSpPr>
        <p:spPr bwMode="auto">
          <a:xfrm>
            <a:off x="4511676" y="4842787"/>
            <a:ext cx="1216024"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smtClean="0"/>
              <a:t>Equating </a:t>
            </a:r>
            <a:r>
              <a:rPr lang="en-US" altLang="ru-RU" sz="1100" i="1" dirty="0" smtClean="0">
                <a:latin typeface="Times New Roman" pitchFamily="18" charset="0"/>
                <a:cs typeface="Times New Roman" pitchFamily="18" charset="0"/>
              </a:rPr>
              <a:t>y</a:t>
            </a:r>
            <a:r>
              <a:rPr lang="en-US" altLang="ru-RU" sz="1000" i="1" dirty="0" smtClean="0"/>
              <a:t> </a:t>
            </a:r>
            <a:r>
              <a:rPr lang="en-US" altLang="ru-RU" sz="1000" dirty="0" smtClean="0"/>
              <a:t>to zero we determine the</a:t>
            </a:r>
          </a:p>
          <a:p>
            <a:pPr algn="just"/>
            <a:r>
              <a:rPr lang="en-US" altLang="ru-RU" sz="1000" dirty="0" smtClean="0"/>
              <a:t>time of flight </a:t>
            </a:r>
            <a:endParaRPr lang="ru-RU" altLang="ru-RU" sz="1000" dirty="0"/>
          </a:p>
        </p:txBody>
      </p:sp>
      <p:graphicFrame>
        <p:nvGraphicFramePr>
          <p:cNvPr id="332011" name="Object 235"/>
          <p:cNvGraphicFramePr>
            <a:graphicFrameLocks noChangeAspect="1"/>
          </p:cNvGraphicFramePr>
          <p:nvPr>
            <p:extLst>
              <p:ext uri="{D42A27DB-BD31-4B8C-83A1-F6EECF244321}">
                <p14:modId xmlns:p14="http://schemas.microsoft.com/office/powerpoint/2010/main" val="2703419603"/>
              </p:ext>
            </p:extLst>
          </p:nvPr>
        </p:nvGraphicFramePr>
        <p:xfrm>
          <a:off x="5891907" y="4853801"/>
          <a:ext cx="1651000" cy="431800"/>
        </p:xfrm>
        <a:graphic>
          <a:graphicData uri="http://schemas.openxmlformats.org/presentationml/2006/ole">
            <mc:AlternateContent xmlns:mc="http://schemas.openxmlformats.org/markup-compatibility/2006">
              <mc:Choice xmlns:v="urn:schemas-microsoft-com:vml" Requires="v">
                <p:oleObj spid="_x0000_s1468489" name="Формула" r:id="rId84" imgW="1650960" imgH="431640" progId="Equation.3">
                  <p:embed/>
                </p:oleObj>
              </mc:Choice>
              <mc:Fallback>
                <p:oleObj name="Формула" r:id="rId84" imgW="1650960" imgH="431640" progId="Equation.3">
                  <p:embed/>
                  <p:pic>
                    <p:nvPicPr>
                      <p:cNvPr id="0" name="Object 235"/>
                      <p:cNvPicPr>
                        <a:picLocks noChangeAspect="1" noChangeArrowheads="1"/>
                      </p:cNvPicPr>
                      <p:nvPr/>
                    </p:nvPicPr>
                    <p:blipFill>
                      <a:blip r:embed="rId85">
                        <a:extLst>
                          <a:ext uri="{28A0092B-C50C-407E-A947-70E740481C1C}">
                            <a14:useLocalDpi xmlns:a14="http://schemas.microsoft.com/office/drawing/2010/main" val="0"/>
                          </a:ext>
                        </a:extLst>
                      </a:blip>
                      <a:srcRect/>
                      <a:stretch>
                        <a:fillRect/>
                      </a:stretch>
                    </p:blipFill>
                    <p:spPr bwMode="auto">
                      <a:xfrm>
                        <a:off x="5891907" y="4853801"/>
                        <a:ext cx="16510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2012" name="Object 236"/>
          <p:cNvGraphicFramePr>
            <a:graphicFrameLocks noChangeAspect="1"/>
          </p:cNvGraphicFramePr>
          <p:nvPr>
            <p:extLst>
              <p:ext uri="{D42A27DB-BD31-4B8C-83A1-F6EECF244321}">
                <p14:modId xmlns:p14="http://schemas.microsoft.com/office/powerpoint/2010/main" val="902368759"/>
              </p:ext>
            </p:extLst>
          </p:nvPr>
        </p:nvGraphicFramePr>
        <p:xfrm>
          <a:off x="7813675" y="4846638"/>
          <a:ext cx="889000" cy="419100"/>
        </p:xfrm>
        <a:graphic>
          <a:graphicData uri="http://schemas.openxmlformats.org/presentationml/2006/ole">
            <mc:AlternateContent xmlns:mc="http://schemas.openxmlformats.org/markup-compatibility/2006">
              <mc:Choice xmlns:v="urn:schemas-microsoft-com:vml" Requires="v">
                <p:oleObj spid="_x0000_s1468490" name="Equation" r:id="rId86" imgW="888840" imgH="419040" progId="Equation.DSMT4">
                  <p:embed/>
                </p:oleObj>
              </mc:Choice>
              <mc:Fallback>
                <p:oleObj name="Equation" r:id="rId86" imgW="888840" imgH="419040" progId="Equation.DSMT4">
                  <p:embed/>
                  <p:pic>
                    <p:nvPicPr>
                      <p:cNvPr id="0" name="Object 236"/>
                      <p:cNvPicPr>
                        <a:picLocks noChangeAspect="1" noChangeArrowheads="1"/>
                      </p:cNvPicPr>
                      <p:nvPr/>
                    </p:nvPicPr>
                    <p:blipFill>
                      <a:blip r:embed="rId87"/>
                      <a:srcRect/>
                      <a:stretch>
                        <a:fillRect/>
                      </a:stretch>
                    </p:blipFill>
                    <p:spPr bwMode="auto">
                      <a:xfrm>
                        <a:off x="7813675" y="4846638"/>
                        <a:ext cx="8890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2013" name="Text Box 237"/>
          <p:cNvSpPr txBox="1">
            <a:spLocks noChangeArrowheads="1"/>
          </p:cNvSpPr>
          <p:nvPr/>
        </p:nvSpPr>
        <p:spPr bwMode="auto">
          <a:xfrm>
            <a:off x="1814671" y="5635595"/>
            <a:ext cx="24415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The horizontal </a:t>
            </a:r>
            <a:r>
              <a:rPr lang="en-US" altLang="ru-RU" sz="1000" dirty="0"/>
              <a:t>range can be defined by substituting the time of flight</a:t>
            </a:r>
            <a:endParaRPr lang="ru-RU" altLang="ru-RU" sz="1000" dirty="0"/>
          </a:p>
        </p:txBody>
      </p:sp>
      <p:graphicFrame>
        <p:nvGraphicFramePr>
          <p:cNvPr id="332015" name="Object 239"/>
          <p:cNvGraphicFramePr>
            <a:graphicFrameLocks noChangeAspect="1"/>
          </p:cNvGraphicFramePr>
          <p:nvPr>
            <p:extLst>
              <p:ext uri="{D42A27DB-BD31-4B8C-83A1-F6EECF244321}">
                <p14:modId xmlns:p14="http://schemas.microsoft.com/office/powerpoint/2010/main" val="1220367001"/>
              </p:ext>
            </p:extLst>
          </p:nvPr>
        </p:nvGraphicFramePr>
        <p:xfrm>
          <a:off x="5051425" y="5653088"/>
          <a:ext cx="3162300" cy="444500"/>
        </p:xfrm>
        <a:graphic>
          <a:graphicData uri="http://schemas.openxmlformats.org/presentationml/2006/ole">
            <mc:AlternateContent xmlns:mc="http://schemas.openxmlformats.org/markup-compatibility/2006">
              <mc:Choice xmlns:v="urn:schemas-microsoft-com:vml" Requires="v">
                <p:oleObj spid="_x0000_s1468491" name="Equation" r:id="rId88" imgW="3162240" imgH="444240" progId="Equation.DSMT4">
                  <p:embed/>
                </p:oleObj>
              </mc:Choice>
              <mc:Fallback>
                <p:oleObj name="Equation" r:id="rId88" imgW="3162240" imgH="444240" progId="Equation.DSMT4">
                  <p:embed/>
                  <p:pic>
                    <p:nvPicPr>
                      <p:cNvPr id="0" name="Object 239"/>
                      <p:cNvPicPr>
                        <a:picLocks noChangeAspect="1" noChangeArrowheads="1"/>
                      </p:cNvPicPr>
                      <p:nvPr/>
                    </p:nvPicPr>
                    <p:blipFill>
                      <a:blip r:embed="rId89"/>
                      <a:srcRect/>
                      <a:stretch>
                        <a:fillRect/>
                      </a:stretch>
                    </p:blipFill>
                    <p:spPr bwMode="auto">
                      <a:xfrm>
                        <a:off x="5051425" y="5653088"/>
                        <a:ext cx="3162300" cy="444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118" name="Picture 15" descr="Z:\Символ НГУ_4.JPG"/>
          <p:cNvPicPr>
            <a:picLocks noChangeAspect="1" noChangeArrowheads="1"/>
          </p:cNvPicPr>
          <p:nvPr/>
        </p:nvPicPr>
        <p:blipFill>
          <a:blip r:embed="rId90" cstate="print">
            <a:extLst>
              <a:ext uri="{BEBA8EAE-BF5A-486C-A8C5-ECC9F3942E4B}">
                <a14:imgProps xmlns:a14="http://schemas.microsoft.com/office/drawing/2010/main">
                  <a14:imgLayer r:embed="rId91">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42916" y="156450"/>
            <a:ext cx="897897" cy="79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190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190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190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190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mph" presetSubtype="0" nodeType="clickEffect">
                                  <p:stCondLst>
                                    <p:cond delay="0"/>
                                  </p:stCondLst>
                                  <p:childTnLst>
                                    <p:set>
                                      <p:cBhvr rctx="PPT">
                                        <p:cTn id="20" dur="indefinite"/>
                                        <p:tgtEl>
                                          <p:spTgt spid="331900"/>
                                        </p:tgtEl>
                                        <p:attrNameLst>
                                          <p:attrName>style.opacity</p:attrName>
                                        </p:attrNameLst>
                                      </p:cBhvr>
                                      <p:to>
                                        <p:strVal val="0.25"/>
                                      </p:to>
                                    </p:set>
                                    <p:animEffect filter="image" prLst="opacity: 0.25">
                                      <p:cBhvr rctx="IE">
                                        <p:cTn id="21" dur="indefinite"/>
                                        <p:tgtEl>
                                          <p:spTgt spid="33190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nodeType="clickEffect">
                                  <p:stCondLst>
                                    <p:cond delay="0"/>
                                  </p:stCondLst>
                                  <p:childTnLst>
                                    <p:set>
                                      <p:cBhvr>
                                        <p:cTn id="25" dur="1" fill="hold">
                                          <p:stCondLst>
                                            <p:cond delay="0"/>
                                          </p:stCondLst>
                                        </p:cTn>
                                        <p:tgtEl>
                                          <p:spTgt spid="331908"/>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331912"/>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31913"/>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31914"/>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31915"/>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331916"/>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31916"/>
                                        </p:tgtEl>
                                        <p:attrNameLst>
                                          <p:attrName>style.visibility</p:attrName>
                                        </p:attrNameLst>
                                      </p:cBhvr>
                                      <p:to>
                                        <p:strVal val="visible"/>
                                      </p:to>
                                    </p:set>
                                  </p:childTnLst>
                                </p:cTn>
                              </p:par>
                              <p:par>
                                <p:cTn id="42" presetID="9" presetClass="exit" presetSubtype="0" fill="hold" grpId="1" nodeType="withEffect">
                                  <p:stCondLst>
                                    <p:cond delay="0"/>
                                  </p:stCondLst>
                                  <p:childTnLst>
                                    <p:animEffect transition="out" filter="dissolve">
                                      <p:cBhvr>
                                        <p:cTn id="43" dur="500"/>
                                        <p:tgtEl>
                                          <p:spTgt spid="331907"/>
                                        </p:tgtEl>
                                      </p:cBhvr>
                                    </p:animEffect>
                                    <p:set>
                                      <p:cBhvr>
                                        <p:cTn id="44" dur="1" fill="hold">
                                          <p:stCondLst>
                                            <p:cond delay="499"/>
                                          </p:stCondLst>
                                        </p:cTn>
                                        <p:tgtEl>
                                          <p:spTgt spid="331907"/>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1917"/>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31918"/>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31919"/>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31920"/>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331921"/>
                                        </p:tgtEl>
                                        <p:attrNameLst>
                                          <p:attrName>style.visibility</p:attrName>
                                        </p:attrNameLst>
                                      </p:cBhvr>
                                      <p:to>
                                        <p:strVal val="visible"/>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331922"/>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31923"/>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31924"/>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31925"/>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3192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31927"/>
                                        </p:tgtEl>
                                        <p:attrNameLst>
                                          <p:attrName>style.visibility</p:attrName>
                                        </p:attrNameLst>
                                      </p:cBhvr>
                                      <p:to>
                                        <p:strVal val="visible"/>
                                      </p:to>
                                    </p:set>
                                  </p:child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331928"/>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31929"/>
                                        </p:tgtEl>
                                        <p:attrNameLst>
                                          <p:attrName>style.visibility</p:attrName>
                                        </p:attrNameLst>
                                      </p:cBhvr>
                                      <p:to>
                                        <p:strVal val="visible"/>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3193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31931"/>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31932"/>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31934"/>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31935"/>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31936"/>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33193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31938"/>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31939"/>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331940"/>
                                        </p:tgtEl>
                                        <p:attrNameLst>
                                          <p:attrName>style.visibility</p:attrName>
                                        </p:attrNameLst>
                                      </p:cBhvr>
                                      <p:to>
                                        <p:strVal val="visible"/>
                                      </p:to>
                                    </p:se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331941"/>
                                        </p:tgtEl>
                                        <p:attrNameLst>
                                          <p:attrName>style.visibility</p:attrName>
                                        </p:attrNameLst>
                                      </p:cBhvr>
                                      <p:to>
                                        <p:strVal val="visible"/>
                                      </p:to>
                                    </p:set>
                                  </p:childTnLst>
                                </p:cTn>
                              </p:par>
                              <p:par>
                                <p:cTn id="117" presetID="1" presetClass="entr" presetSubtype="0" fill="hold" nodeType="withEffect">
                                  <p:stCondLst>
                                    <p:cond delay="0"/>
                                  </p:stCondLst>
                                  <p:childTnLst>
                                    <p:set>
                                      <p:cBhvr>
                                        <p:cTn id="118" dur="1" fill="hold">
                                          <p:stCondLst>
                                            <p:cond delay="0"/>
                                          </p:stCondLst>
                                        </p:cTn>
                                        <p:tgtEl>
                                          <p:spTgt spid="331942"/>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331943"/>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331944"/>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1945"/>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31946"/>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31947"/>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31948"/>
                                        </p:tgtEl>
                                        <p:attrNameLst>
                                          <p:attrName>style.visibility</p:attrName>
                                        </p:attrNameLst>
                                      </p:cBhvr>
                                      <p:to>
                                        <p:strVal val="visible"/>
                                      </p:to>
                                    </p:set>
                                  </p:childTnLst>
                                </p:cTn>
                              </p:par>
                            </p:childTnLst>
                          </p:cTn>
                        </p:par>
                      </p:childTnLst>
                    </p:cTn>
                  </p:par>
                  <p:par>
                    <p:cTn id="137" fill="hold" nodeType="clickPar">
                      <p:stCondLst>
                        <p:cond delay="indefinite"/>
                      </p:stCondLst>
                      <p:childTnLst>
                        <p:par>
                          <p:cTn id="138" fill="hold" nodeType="withGroup">
                            <p:stCondLst>
                              <p:cond delay="0"/>
                            </p:stCondLst>
                            <p:childTnLst>
                              <p:par>
                                <p:cTn id="139" presetID="1" presetClass="entr" presetSubtype="0" fill="hold" grpId="0" nodeType="clickEffect">
                                  <p:stCondLst>
                                    <p:cond delay="0"/>
                                  </p:stCondLst>
                                  <p:childTnLst>
                                    <p:set>
                                      <p:cBhvr>
                                        <p:cTn id="140" dur="1" fill="hold">
                                          <p:stCondLst>
                                            <p:cond delay="0"/>
                                          </p:stCondLst>
                                        </p:cTn>
                                        <p:tgtEl>
                                          <p:spTgt spid="331949"/>
                                        </p:tgtEl>
                                        <p:attrNameLst>
                                          <p:attrName>style.visibility</p:attrName>
                                        </p:attrNameLst>
                                      </p:cBhvr>
                                      <p:to>
                                        <p:strVal val="visible"/>
                                      </p:to>
                                    </p:set>
                                  </p:childTnLst>
                                </p:cTn>
                              </p:par>
                              <p:par>
                                <p:cTn id="141" presetID="1" presetClass="entr" presetSubtype="0" fill="hold" nodeType="withEffect">
                                  <p:stCondLst>
                                    <p:cond delay="0"/>
                                  </p:stCondLst>
                                  <p:childTnLst>
                                    <p:set>
                                      <p:cBhvr>
                                        <p:cTn id="142" dur="1" fill="hold">
                                          <p:stCondLst>
                                            <p:cond delay="0"/>
                                          </p:stCondLst>
                                        </p:cTn>
                                        <p:tgtEl>
                                          <p:spTgt spid="331950"/>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2" presetClass="entr" presetSubtype="4" fill="hold" grpId="0" nodeType="clickEffect">
                                  <p:stCondLst>
                                    <p:cond delay="0"/>
                                  </p:stCondLst>
                                  <p:childTnLst>
                                    <p:set>
                                      <p:cBhvr>
                                        <p:cTn id="146" dur="1" fill="hold">
                                          <p:stCondLst>
                                            <p:cond delay="0"/>
                                          </p:stCondLst>
                                        </p:cTn>
                                        <p:tgtEl>
                                          <p:spTgt spid="331951"/>
                                        </p:tgtEl>
                                        <p:attrNameLst>
                                          <p:attrName>style.visibility</p:attrName>
                                        </p:attrNameLst>
                                      </p:cBhvr>
                                      <p:to>
                                        <p:strVal val="visible"/>
                                      </p:to>
                                    </p:set>
                                    <p:anim calcmode="lin" valueType="num">
                                      <p:cBhvr additive="base">
                                        <p:cTn id="147" dur="500" fill="hold"/>
                                        <p:tgtEl>
                                          <p:spTgt spid="331951"/>
                                        </p:tgtEl>
                                        <p:attrNameLst>
                                          <p:attrName>ppt_x</p:attrName>
                                        </p:attrNameLst>
                                      </p:cBhvr>
                                      <p:tavLst>
                                        <p:tav tm="0">
                                          <p:val>
                                            <p:strVal val="#ppt_x"/>
                                          </p:val>
                                        </p:tav>
                                        <p:tav tm="100000">
                                          <p:val>
                                            <p:strVal val="#ppt_x"/>
                                          </p:val>
                                        </p:tav>
                                      </p:tavLst>
                                    </p:anim>
                                    <p:anim calcmode="lin" valueType="num">
                                      <p:cBhvr additive="base">
                                        <p:cTn id="148" dur="500" fill="hold"/>
                                        <p:tgtEl>
                                          <p:spTgt spid="331951"/>
                                        </p:tgtEl>
                                        <p:attrNameLst>
                                          <p:attrName>ppt_y</p:attrName>
                                        </p:attrNameLst>
                                      </p:cBhvr>
                                      <p:tavLst>
                                        <p:tav tm="0">
                                          <p:val>
                                            <p:strVal val="1+#ppt_h/2"/>
                                          </p:val>
                                        </p:tav>
                                        <p:tav tm="100000">
                                          <p:val>
                                            <p:strVal val="#ppt_y"/>
                                          </p:val>
                                        </p:tav>
                                      </p:tavLst>
                                    </p:anim>
                                  </p:childTnLst>
                                </p:cTn>
                              </p:par>
                            </p:childTnLst>
                          </p:cTn>
                        </p:par>
                        <p:par>
                          <p:cTn id="149" fill="hold" nodeType="afterGroup">
                            <p:stCondLst>
                              <p:cond delay="500"/>
                            </p:stCondLst>
                            <p:childTnLst>
                              <p:par>
                                <p:cTn id="150" presetID="1" presetClass="entr" presetSubtype="0" fill="hold" nodeType="afterEffect">
                                  <p:stCondLst>
                                    <p:cond delay="0"/>
                                  </p:stCondLst>
                                  <p:childTnLst>
                                    <p:set>
                                      <p:cBhvr>
                                        <p:cTn id="151" dur="1" fill="hold">
                                          <p:stCondLst>
                                            <p:cond delay="0"/>
                                          </p:stCondLst>
                                        </p:cTn>
                                        <p:tgtEl>
                                          <p:spTgt spid="331966"/>
                                        </p:tgtEl>
                                        <p:attrNameLst>
                                          <p:attrName>style.visibility</p:attrName>
                                        </p:attrNameLst>
                                      </p:cBhvr>
                                      <p:to>
                                        <p:strVal val="visible"/>
                                      </p:to>
                                    </p:se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ntr" presetSubtype="0" fill="hold" nodeType="clickEffect">
                                  <p:stCondLst>
                                    <p:cond delay="0"/>
                                  </p:stCondLst>
                                  <p:childTnLst>
                                    <p:set>
                                      <p:cBhvr>
                                        <p:cTn id="155" dur="1" fill="hold">
                                          <p:stCondLst>
                                            <p:cond delay="0"/>
                                          </p:stCondLst>
                                        </p:cTn>
                                        <p:tgtEl>
                                          <p:spTgt spid="331987"/>
                                        </p:tgtEl>
                                        <p:attrNameLst>
                                          <p:attrName>style.visibility</p:attrName>
                                        </p:attrNameLst>
                                      </p:cBhvr>
                                      <p:to>
                                        <p:strVal val="visible"/>
                                      </p:to>
                                    </p:set>
                                  </p:childTnLst>
                                </p:cTn>
                              </p:par>
                            </p:childTnLst>
                          </p:cTn>
                        </p:par>
                      </p:childTnLst>
                    </p:cTn>
                  </p:par>
                  <p:par>
                    <p:cTn id="156" fill="hold" nodeType="clickPar">
                      <p:stCondLst>
                        <p:cond delay="indefinite"/>
                      </p:stCondLst>
                      <p:childTnLst>
                        <p:par>
                          <p:cTn id="157" fill="hold" nodeType="withGroup">
                            <p:stCondLst>
                              <p:cond delay="0"/>
                            </p:stCondLst>
                            <p:childTnLst>
                              <p:par>
                                <p:cTn id="158" presetID="1" presetClass="entr" presetSubtype="0" fill="hold" nodeType="clickEffect">
                                  <p:stCondLst>
                                    <p:cond delay="0"/>
                                  </p:stCondLst>
                                  <p:childTnLst>
                                    <p:set>
                                      <p:cBhvr>
                                        <p:cTn id="159" dur="1" fill="hold">
                                          <p:stCondLst>
                                            <p:cond delay="0"/>
                                          </p:stCondLst>
                                        </p:cTn>
                                        <p:tgtEl>
                                          <p:spTgt spid="331977"/>
                                        </p:tgtEl>
                                        <p:attrNameLst>
                                          <p:attrName>style.visibility</p:attrName>
                                        </p:attrNameLst>
                                      </p:cBhvr>
                                      <p:to>
                                        <p:strVal val="visible"/>
                                      </p:to>
                                    </p:set>
                                  </p:childTnLst>
                                </p:cTn>
                              </p:par>
                            </p:childTnLst>
                          </p:cTn>
                        </p:par>
                      </p:childTnLst>
                    </p:cTn>
                  </p:par>
                  <p:par>
                    <p:cTn id="160" fill="hold" nodeType="clickPar">
                      <p:stCondLst>
                        <p:cond delay="indefinite"/>
                      </p:stCondLst>
                      <p:childTnLst>
                        <p:par>
                          <p:cTn id="161" fill="hold" nodeType="withGroup">
                            <p:stCondLst>
                              <p:cond delay="0"/>
                            </p:stCondLst>
                            <p:childTnLst>
                              <p:par>
                                <p:cTn id="162" presetID="1" presetClass="entr" presetSubtype="0" fill="hold" grpId="0" nodeType="clickEffect">
                                  <p:stCondLst>
                                    <p:cond delay="0"/>
                                  </p:stCondLst>
                                  <p:childTnLst>
                                    <p:set>
                                      <p:cBhvr>
                                        <p:cTn id="163" dur="1" fill="hold">
                                          <p:stCondLst>
                                            <p:cond delay="0"/>
                                          </p:stCondLst>
                                        </p:cTn>
                                        <p:tgtEl>
                                          <p:spTgt spid="331978"/>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331979"/>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331980"/>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 presetClass="entr" presetSubtype="0" fill="hold" grpId="0" nodeType="clickEffect">
                                  <p:stCondLst>
                                    <p:cond delay="0"/>
                                  </p:stCondLst>
                                  <p:childTnLst>
                                    <p:set>
                                      <p:cBhvr>
                                        <p:cTn id="171" dur="1" fill="hold">
                                          <p:stCondLst>
                                            <p:cond delay="0"/>
                                          </p:stCondLst>
                                        </p:cTn>
                                        <p:tgtEl>
                                          <p:spTgt spid="331981"/>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331982"/>
                                        </p:tgtEl>
                                        <p:attrNameLst>
                                          <p:attrName>style.visibility</p:attrName>
                                        </p:attrNameLst>
                                      </p:cBhvr>
                                      <p:to>
                                        <p:strVal val="visible"/>
                                      </p:to>
                                    </p:set>
                                  </p:childTnLst>
                                </p:cTn>
                              </p:par>
                              <p:par>
                                <p:cTn id="174" presetID="1" presetClass="entr" presetSubtype="0" fill="hold" nodeType="withEffect">
                                  <p:stCondLst>
                                    <p:cond delay="0"/>
                                  </p:stCondLst>
                                  <p:childTnLst>
                                    <p:set>
                                      <p:cBhvr>
                                        <p:cTn id="175" dur="1" fill="hold">
                                          <p:stCondLst>
                                            <p:cond delay="0"/>
                                          </p:stCondLst>
                                        </p:cTn>
                                        <p:tgtEl>
                                          <p:spTgt spid="331983"/>
                                        </p:tgtEl>
                                        <p:attrNameLst>
                                          <p:attrName>style.visibility</p:attrName>
                                        </p:attrNameLst>
                                      </p:cBhvr>
                                      <p:to>
                                        <p:strVal val="visible"/>
                                      </p:to>
                                    </p:set>
                                  </p:childTnLst>
                                </p:cTn>
                              </p:par>
                            </p:childTnLst>
                          </p:cTn>
                        </p:par>
                      </p:childTnLst>
                    </p:cTn>
                  </p:par>
                  <p:par>
                    <p:cTn id="176" fill="hold" nodeType="clickPar">
                      <p:stCondLst>
                        <p:cond delay="indefinite"/>
                      </p:stCondLst>
                      <p:childTnLst>
                        <p:par>
                          <p:cTn id="177" fill="hold" nodeType="withGroup">
                            <p:stCondLst>
                              <p:cond delay="0"/>
                            </p:stCondLst>
                            <p:childTnLst>
                              <p:par>
                                <p:cTn id="178" presetID="1" presetClass="entr" presetSubtype="0" fill="hold" grpId="0" nodeType="clickEffect">
                                  <p:stCondLst>
                                    <p:cond delay="0"/>
                                  </p:stCondLst>
                                  <p:childTnLst>
                                    <p:set>
                                      <p:cBhvr>
                                        <p:cTn id="179" dur="1" fill="hold">
                                          <p:stCondLst>
                                            <p:cond delay="0"/>
                                          </p:stCondLst>
                                        </p:cTn>
                                        <p:tgtEl>
                                          <p:spTgt spid="331984"/>
                                        </p:tgtEl>
                                        <p:attrNameLst>
                                          <p:attrName>style.visibility</p:attrName>
                                        </p:attrNameLst>
                                      </p:cBhvr>
                                      <p:to>
                                        <p:strVal val="visible"/>
                                      </p:to>
                                    </p:set>
                                  </p:childTnLst>
                                </p:cTn>
                              </p:par>
                              <p:par>
                                <p:cTn id="180" presetID="1" presetClass="entr" presetSubtype="0" fill="hold" nodeType="withEffect">
                                  <p:stCondLst>
                                    <p:cond delay="0"/>
                                  </p:stCondLst>
                                  <p:childTnLst>
                                    <p:set>
                                      <p:cBhvr>
                                        <p:cTn id="181" dur="1" fill="hold">
                                          <p:stCondLst>
                                            <p:cond delay="0"/>
                                          </p:stCondLst>
                                        </p:cTn>
                                        <p:tgtEl>
                                          <p:spTgt spid="331985"/>
                                        </p:tgtEl>
                                        <p:attrNameLst>
                                          <p:attrName>style.visibility</p:attrName>
                                        </p:attrNameLst>
                                      </p:cBhvr>
                                      <p:to>
                                        <p:strVal val="visible"/>
                                      </p:to>
                                    </p:set>
                                  </p:childTnLst>
                                </p:cTn>
                              </p:par>
                              <p:par>
                                <p:cTn id="182" presetID="1" presetClass="entr" presetSubtype="0" fill="hold" nodeType="withEffect">
                                  <p:stCondLst>
                                    <p:cond delay="0"/>
                                  </p:stCondLst>
                                  <p:childTnLst>
                                    <p:set>
                                      <p:cBhvr>
                                        <p:cTn id="183" dur="1" fill="hold">
                                          <p:stCondLst>
                                            <p:cond delay="0"/>
                                          </p:stCondLst>
                                        </p:cTn>
                                        <p:tgtEl>
                                          <p:spTgt spid="331986"/>
                                        </p:tgtEl>
                                        <p:attrNameLst>
                                          <p:attrName>style.visibility</p:attrName>
                                        </p:attrNameLst>
                                      </p:cBhvr>
                                      <p:to>
                                        <p:strVal val="visible"/>
                                      </p:to>
                                    </p:set>
                                  </p:childTnLst>
                                </p:cTn>
                              </p:par>
                            </p:childTnLst>
                          </p:cTn>
                        </p:par>
                      </p:childTnLst>
                    </p:cTn>
                  </p:par>
                  <p:par>
                    <p:cTn id="184" fill="hold" nodeType="clickPar">
                      <p:stCondLst>
                        <p:cond delay="indefinite"/>
                      </p:stCondLst>
                      <p:childTnLst>
                        <p:par>
                          <p:cTn id="185" fill="hold" nodeType="withGroup">
                            <p:stCondLst>
                              <p:cond delay="0"/>
                            </p:stCondLst>
                            <p:childTnLst>
                              <p:par>
                                <p:cTn id="186" presetID="1" presetClass="entr" presetSubtype="0" fill="hold" nodeType="clickEffect">
                                  <p:stCondLst>
                                    <p:cond delay="0"/>
                                  </p:stCondLst>
                                  <p:childTnLst>
                                    <p:set>
                                      <p:cBhvr>
                                        <p:cTn id="187" dur="1" fill="hold">
                                          <p:stCondLst>
                                            <p:cond delay="0"/>
                                          </p:stCondLst>
                                        </p:cTn>
                                        <p:tgtEl>
                                          <p:spTgt spid="331988"/>
                                        </p:tgtEl>
                                        <p:attrNameLst>
                                          <p:attrName>style.visibility</p:attrName>
                                        </p:attrNameLst>
                                      </p:cBhvr>
                                      <p:to>
                                        <p:strVal val="visible"/>
                                      </p:to>
                                    </p:set>
                                  </p:childTnLst>
                                </p:cTn>
                              </p:par>
                              <p:par>
                                <p:cTn id="188" presetID="1" presetClass="entr" presetSubtype="0" fill="hold" nodeType="withEffect">
                                  <p:stCondLst>
                                    <p:cond delay="0"/>
                                  </p:stCondLst>
                                  <p:childTnLst>
                                    <p:set>
                                      <p:cBhvr>
                                        <p:cTn id="189" dur="1" fill="hold">
                                          <p:stCondLst>
                                            <p:cond delay="0"/>
                                          </p:stCondLst>
                                        </p:cTn>
                                        <p:tgtEl>
                                          <p:spTgt spid="331989"/>
                                        </p:tgtEl>
                                        <p:attrNameLst>
                                          <p:attrName>style.visibility</p:attrName>
                                        </p:attrNameLst>
                                      </p:cBhvr>
                                      <p:to>
                                        <p:strVal val="visible"/>
                                      </p:to>
                                    </p:se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31990"/>
                                        </p:tgtEl>
                                        <p:attrNameLst>
                                          <p:attrName>style.visibility</p:attrName>
                                        </p:attrNameLst>
                                      </p:cBhvr>
                                      <p:to>
                                        <p:strVal val="visible"/>
                                      </p:to>
                                    </p:set>
                                  </p:childTnLst>
                                </p:cTn>
                              </p:par>
                              <p:par>
                                <p:cTn id="194" presetID="1" presetClass="entr" presetSubtype="0" fill="hold" nodeType="withEffect">
                                  <p:stCondLst>
                                    <p:cond delay="0"/>
                                  </p:stCondLst>
                                  <p:childTnLst>
                                    <p:set>
                                      <p:cBhvr>
                                        <p:cTn id="195" dur="1" fill="hold">
                                          <p:stCondLst>
                                            <p:cond delay="0"/>
                                          </p:stCondLst>
                                        </p:cTn>
                                        <p:tgtEl>
                                          <p:spTgt spid="331991"/>
                                        </p:tgtEl>
                                        <p:attrNameLst>
                                          <p:attrName>style.visibility</p:attrName>
                                        </p:attrNameLst>
                                      </p:cBhvr>
                                      <p:to>
                                        <p:strVal val="visible"/>
                                      </p:to>
                                    </p:set>
                                  </p:childTnLst>
                                </p:cTn>
                              </p:par>
                              <p:par>
                                <p:cTn id="196" presetID="1" presetClass="entr" presetSubtype="0" fill="hold" nodeType="withEffect">
                                  <p:stCondLst>
                                    <p:cond delay="0"/>
                                  </p:stCondLst>
                                  <p:childTnLst>
                                    <p:set>
                                      <p:cBhvr>
                                        <p:cTn id="197" dur="1" fill="hold">
                                          <p:stCondLst>
                                            <p:cond delay="0"/>
                                          </p:stCondLst>
                                        </p:cTn>
                                        <p:tgtEl>
                                          <p:spTgt spid="331992"/>
                                        </p:tgtEl>
                                        <p:attrNameLst>
                                          <p:attrName>style.visibility</p:attrName>
                                        </p:attrNameLst>
                                      </p:cBhvr>
                                      <p:to>
                                        <p:strVal val="visible"/>
                                      </p:to>
                                    </p:set>
                                  </p:childTnLst>
                                </p:cTn>
                              </p:par>
                              <p:par>
                                <p:cTn id="198" presetID="1" presetClass="entr" presetSubtype="0" fill="hold" nodeType="withEffect">
                                  <p:stCondLst>
                                    <p:cond delay="0"/>
                                  </p:stCondLst>
                                  <p:childTnLst>
                                    <p:set>
                                      <p:cBhvr>
                                        <p:cTn id="199" dur="1" fill="hold">
                                          <p:stCondLst>
                                            <p:cond delay="0"/>
                                          </p:stCondLst>
                                        </p:cTn>
                                        <p:tgtEl>
                                          <p:spTgt spid="331999"/>
                                        </p:tgtEl>
                                        <p:attrNameLst>
                                          <p:attrName>style.visibility</p:attrName>
                                        </p:attrNameLst>
                                      </p:cBhvr>
                                      <p:to>
                                        <p:strVal val="visible"/>
                                      </p:to>
                                    </p:set>
                                  </p:childTnLst>
                                </p:cTn>
                              </p:par>
                            </p:childTnLst>
                          </p:cTn>
                        </p:par>
                      </p:childTnLst>
                    </p:cTn>
                  </p:par>
                  <p:par>
                    <p:cTn id="200" fill="hold" nodeType="clickPar">
                      <p:stCondLst>
                        <p:cond delay="indefinite"/>
                      </p:stCondLst>
                      <p:childTnLst>
                        <p:par>
                          <p:cTn id="201" fill="hold" nodeType="withGroup">
                            <p:stCondLst>
                              <p:cond delay="0"/>
                            </p:stCondLst>
                            <p:childTnLst>
                              <p:par>
                                <p:cTn id="202" presetID="1" presetClass="entr" presetSubtype="0" fill="hold" nodeType="clickEffect">
                                  <p:stCondLst>
                                    <p:cond delay="0"/>
                                  </p:stCondLst>
                                  <p:childTnLst>
                                    <p:set>
                                      <p:cBhvr>
                                        <p:cTn id="203" dur="1" fill="hold">
                                          <p:stCondLst>
                                            <p:cond delay="0"/>
                                          </p:stCondLst>
                                        </p:cTn>
                                        <p:tgtEl>
                                          <p:spTgt spid="332000"/>
                                        </p:tgtEl>
                                        <p:attrNameLst>
                                          <p:attrName>style.visibility</p:attrName>
                                        </p:attrNameLst>
                                      </p:cBhvr>
                                      <p:to>
                                        <p:strVal val="visible"/>
                                      </p:to>
                                    </p:set>
                                  </p:childTnLst>
                                </p:cTn>
                              </p:par>
                              <p:par>
                                <p:cTn id="204" presetID="1" presetClass="entr" presetSubtype="0" fill="hold" nodeType="withEffect">
                                  <p:stCondLst>
                                    <p:cond delay="0"/>
                                  </p:stCondLst>
                                  <p:childTnLst>
                                    <p:set>
                                      <p:cBhvr>
                                        <p:cTn id="205" dur="1" fill="hold">
                                          <p:stCondLst>
                                            <p:cond delay="0"/>
                                          </p:stCondLst>
                                        </p:cTn>
                                        <p:tgtEl>
                                          <p:spTgt spid="332001"/>
                                        </p:tgtEl>
                                        <p:attrNameLst>
                                          <p:attrName>style.visibility</p:attrName>
                                        </p:attrNameLst>
                                      </p:cBhvr>
                                      <p:to>
                                        <p:strVal val="visible"/>
                                      </p:to>
                                    </p:set>
                                  </p:childTnLst>
                                </p:cTn>
                              </p:par>
                            </p:childTnLst>
                          </p:cTn>
                        </p:par>
                      </p:childTnLst>
                    </p:cTn>
                  </p:par>
                  <p:par>
                    <p:cTn id="206" fill="hold" nodeType="clickPar">
                      <p:stCondLst>
                        <p:cond delay="indefinite"/>
                      </p:stCondLst>
                      <p:childTnLst>
                        <p:par>
                          <p:cTn id="207" fill="hold" nodeType="withGroup">
                            <p:stCondLst>
                              <p:cond delay="0"/>
                            </p:stCondLst>
                            <p:childTnLst>
                              <p:par>
                                <p:cTn id="208" presetID="1" presetClass="entr" presetSubtype="0" fill="hold" grpId="0" nodeType="clickEffect">
                                  <p:stCondLst>
                                    <p:cond delay="0"/>
                                  </p:stCondLst>
                                  <p:childTnLst>
                                    <p:set>
                                      <p:cBhvr>
                                        <p:cTn id="209" dur="1" fill="hold">
                                          <p:stCondLst>
                                            <p:cond delay="0"/>
                                          </p:stCondLst>
                                        </p:cTn>
                                        <p:tgtEl>
                                          <p:spTgt spid="332002"/>
                                        </p:tgtEl>
                                        <p:attrNameLst>
                                          <p:attrName>style.visibility</p:attrName>
                                        </p:attrNameLst>
                                      </p:cBhvr>
                                      <p:to>
                                        <p:strVal val="visible"/>
                                      </p:to>
                                    </p:set>
                                  </p:childTnLst>
                                </p:cTn>
                              </p:par>
                              <p:par>
                                <p:cTn id="210" presetID="1" presetClass="entr" presetSubtype="0" fill="hold" grpId="0" nodeType="withEffect">
                                  <p:stCondLst>
                                    <p:cond delay="0"/>
                                  </p:stCondLst>
                                  <p:childTnLst>
                                    <p:set>
                                      <p:cBhvr>
                                        <p:cTn id="211" dur="1" fill="hold">
                                          <p:stCondLst>
                                            <p:cond delay="0"/>
                                          </p:stCondLst>
                                        </p:cTn>
                                        <p:tgtEl>
                                          <p:spTgt spid="332003"/>
                                        </p:tgtEl>
                                        <p:attrNameLst>
                                          <p:attrName>style.visibility</p:attrName>
                                        </p:attrNameLst>
                                      </p:cBhvr>
                                      <p:to>
                                        <p:strVal val="visible"/>
                                      </p:to>
                                    </p:set>
                                  </p:childTnLst>
                                </p:cTn>
                              </p:par>
                              <p:par>
                                <p:cTn id="212" presetID="1" presetClass="entr" presetSubtype="0" fill="hold" nodeType="withEffect">
                                  <p:stCondLst>
                                    <p:cond delay="0"/>
                                  </p:stCondLst>
                                  <p:childTnLst>
                                    <p:set>
                                      <p:cBhvr>
                                        <p:cTn id="213" dur="1" fill="hold">
                                          <p:stCondLst>
                                            <p:cond delay="0"/>
                                          </p:stCondLst>
                                        </p:cTn>
                                        <p:tgtEl>
                                          <p:spTgt spid="332004"/>
                                        </p:tgtEl>
                                        <p:attrNameLst>
                                          <p:attrName>style.visibility</p:attrName>
                                        </p:attrNameLst>
                                      </p:cBhvr>
                                      <p:to>
                                        <p:strVal val="visible"/>
                                      </p:to>
                                    </p:set>
                                  </p:childTnLst>
                                </p:cTn>
                              </p:par>
                              <p:par>
                                <p:cTn id="214" presetID="1" presetClass="entr" presetSubtype="0" fill="hold" nodeType="withEffect">
                                  <p:stCondLst>
                                    <p:cond delay="0"/>
                                  </p:stCondLst>
                                  <p:childTnLst>
                                    <p:set>
                                      <p:cBhvr>
                                        <p:cTn id="215" dur="1" fill="hold">
                                          <p:stCondLst>
                                            <p:cond delay="0"/>
                                          </p:stCondLst>
                                        </p:cTn>
                                        <p:tgtEl>
                                          <p:spTgt spid="332005"/>
                                        </p:tgtEl>
                                        <p:attrNameLst>
                                          <p:attrName>style.visibility</p:attrName>
                                        </p:attrNameLst>
                                      </p:cBhvr>
                                      <p:to>
                                        <p:strVal val="visible"/>
                                      </p:to>
                                    </p:set>
                                  </p:childTnLst>
                                </p:cTn>
                              </p:par>
                            </p:childTnLst>
                          </p:cTn>
                        </p:par>
                      </p:childTnLst>
                    </p:cTn>
                  </p:par>
                  <p:par>
                    <p:cTn id="216" fill="hold" nodeType="clickPar">
                      <p:stCondLst>
                        <p:cond delay="indefinite"/>
                      </p:stCondLst>
                      <p:childTnLst>
                        <p:par>
                          <p:cTn id="217" fill="hold" nodeType="withGroup">
                            <p:stCondLst>
                              <p:cond delay="0"/>
                            </p:stCondLst>
                            <p:childTnLst>
                              <p:par>
                                <p:cTn id="218" presetID="2" presetClass="entr" presetSubtype="4" fill="hold" grpId="0" nodeType="clickEffect">
                                  <p:stCondLst>
                                    <p:cond delay="0"/>
                                  </p:stCondLst>
                                  <p:childTnLst>
                                    <p:set>
                                      <p:cBhvr>
                                        <p:cTn id="219" dur="1" fill="hold">
                                          <p:stCondLst>
                                            <p:cond delay="0"/>
                                          </p:stCondLst>
                                        </p:cTn>
                                        <p:tgtEl>
                                          <p:spTgt spid="332006"/>
                                        </p:tgtEl>
                                        <p:attrNameLst>
                                          <p:attrName>style.visibility</p:attrName>
                                        </p:attrNameLst>
                                      </p:cBhvr>
                                      <p:to>
                                        <p:strVal val="visible"/>
                                      </p:to>
                                    </p:set>
                                    <p:anim calcmode="lin" valueType="num">
                                      <p:cBhvr additive="base">
                                        <p:cTn id="220" dur="500" fill="hold"/>
                                        <p:tgtEl>
                                          <p:spTgt spid="332006"/>
                                        </p:tgtEl>
                                        <p:attrNameLst>
                                          <p:attrName>ppt_x</p:attrName>
                                        </p:attrNameLst>
                                      </p:cBhvr>
                                      <p:tavLst>
                                        <p:tav tm="0">
                                          <p:val>
                                            <p:strVal val="#ppt_x"/>
                                          </p:val>
                                        </p:tav>
                                        <p:tav tm="100000">
                                          <p:val>
                                            <p:strVal val="#ppt_x"/>
                                          </p:val>
                                        </p:tav>
                                      </p:tavLst>
                                    </p:anim>
                                    <p:anim calcmode="lin" valueType="num">
                                      <p:cBhvr additive="base">
                                        <p:cTn id="221" dur="500" fill="hold"/>
                                        <p:tgtEl>
                                          <p:spTgt spid="332006"/>
                                        </p:tgtEl>
                                        <p:attrNameLst>
                                          <p:attrName>ppt_y</p:attrName>
                                        </p:attrNameLst>
                                      </p:cBhvr>
                                      <p:tavLst>
                                        <p:tav tm="0">
                                          <p:val>
                                            <p:strVal val="1+#ppt_h/2"/>
                                          </p:val>
                                        </p:tav>
                                        <p:tav tm="100000">
                                          <p:val>
                                            <p:strVal val="#ppt_y"/>
                                          </p:val>
                                        </p:tav>
                                      </p:tavLst>
                                    </p:anim>
                                  </p:childTnLst>
                                </p:cTn>
                              </p:par>
                              <p:par>
                                <p:cTn id="222" presetID="2" presetClass="entr" presetSubtype="4" fill="hold" grpId="0" nodeType="withEffect">
                                  <p:stCondLst>
                                    <p:cond delay="0"/>
                                  </p:stCondLst>
                                  <p:childTnLst>
                                    <p:set>
                                      <p:cBhvr>
                                        <p:cTn id="223" dur="1" fill="hold">
                                          <p:stCondLst>
                                            <p:cond delay="0"/>
                                          </p:stCondLst>
                                        </p:cTn>
                                        <p:tgtEl>
                                          <p:spTgt spid="332007"/>
                                        </p:tgtEl>
                                        <p:attrNameLst>
                                          <p:attrName>style.visibility</p:attrName>
                                        </p:attrNameLst>
                                      </p:cBhvr>
                                      <p:to>
                                        <p:strVal val="visible"/>
                                      </p:to>
                                    </p:set>
                                    <p:anim calcmode="lin" valueType="num">
                                      <p:cBhvr additive="base">
                                        <p:cTn id="224" dur="500" fill="hold"/>
                                        <p:tgtEl>
                                          <p:spTgt spid="332007"/>
                                        </p:tgtEl>
                                        <p:attrNameLst>
                                          <p:attrName>ppt_x</p:attrName>
                                        </p:attrNameLst>
                                      </p:cBhvr>
                                      <p:tavLst>
                                        <p:tav tm="0">
                                          <p:val>
                                            <p:strVal val="#ppt_x"/>
                                          </p:val>
                                        </p:tav>
                                        <p:tav tm="100000">
                                          <p:val>
                                            <p:strVal val="#ppt_x"/>
                                          </p:val>
                                        </p:tav>
                                      </p:tavLst>
                                    </p:anim>
                                    <p:anim calcmode="lin" valueType="num">
                                      <p:cBhvr additive="base">
                                        <p:cTn id="225" dur="500" fill="hold"/>
                                        <p:tgtEl>
                                          <p:spTgt spid="332007"/>
                                        </p:tgtEl>
                                        <p:attrNameLst>
                                          <p:attrName>ppt_y</p:attrName>
                                        </p:attrNameLst>
                                      </p:cBhvr>
                                      <p:tavLst>
                                        <p:tav tm="0">
                                          <p:val>
                                            <p:strVal val="1+#ppt_h/2"/>
                                          </p:val>
                                        </p:tav>
                                        <p:tav tm="100000">
                                          <p:val>
                                            <p:strVal val="#ppt_y"/>
                                          </p:val>
                                        </p:tav>
                                      </p:tavLst>
                                    </p:anim>
                                  </p:childTnLst>
                                </p:cTn>
                              </p:par>
                              <p:par>
                                <p:cTn id="226" presetID="2" presetClass="entr" presetSubtype="4" fill="hold" nodeType="withEffect">
                                  <p:stCondLst>
                                    <p:cond delay="0"/>
                                  </p:stCondLst>
                                  <p:childTnLst>
                                    <p:set>
                                      <p:cBhvr>
                                        <p:cTn id="227" dur="1" fill="hold">
                                          <p:stCondLst>
                                            <p:cond delay="0"/>
                                          </p:stCondLst>
                                        </p:cTn>
                                        <p:tgtEl>
                                          <p:spTgt spid="332008"/>
                                        </p:tgtEl>
                                        <p:attrNameLst>
                                          <p:attrName>style.visibility</p:attrName>
                                        </p:attrNameLst>
                                      </p:cBhvr>
                                      <p:to>
                                        <p:strVal val="visible"/>
                                      </p:to>
                                    </p:set>
                                    <p:anim calcmode="lin" valueType="num">
                                      <p:cBhvr additive="base">
                                        <p:cTn id="228" dur="500" fill="hold"/>
                                        <p:tgtEl>
                                          <p:spTgt spid="332008"/>
                                        </p:tgtEl>
                                        <p:attrNameLst>
                                          <p:attrName>ppt_x</p:attrName>
                                        </p:attrNameLst>
                                      </p:cBhvr>
                                      <p:tavLst>
                                        <p:tav tm="0">
                                          <p:val>
                                            <p:strVal val="#ppt_x"/>
                                          </p:val>
                                        </p:tav>
                                        <p:tav tm="100000">
                                          <p:val>
                                            <p:strVal val="#ppt_x"/>
                                          </p:val>
                                        </p:tav>
                                      </p:tavLst>
                                    </p:anim>
                                    <p:anim calcmode="lin" valueType="num">
                                      <p:cBhvr additive="base">
                                        <p:cTn id="229" dur="500" fill="hold"/>
                                        <p:tgtEl>
                                          <p:spTgt spid="332008"/>
                                        </p:tgtEl>
                                        <p:attrNameLst>
                                          <p:attrName>ppt_y</p:attrName>
                                        </p:attrNameLst>
                                      </p:cBhvr>
                                      <p:tavLst>
                                        <p:tav tm="0">
                                          <p:val>
                                            <p:strVal val="1+#ppt_h/2"/>
                                          </p:val>
                                        </p:tav>
                                        <p:tav tm="100000">
                                          <p:val>
                                            <p:strVal val="#ppt_y"/>
                                          </p:val>
                                        </p:tav>
                                      </p:tavLst>
                                    </p:anim>
                                  </p:childTnLst>
                                </p:cTn>
                              </p:par>
                            </p:childTnLst>
                          </p:cTn>
                        </p:par>
                      </p:childTnLst>
                    </p:cTn>
                  </p:par>
                  <p:par>
                    <p:cTn id="230" fill="hold" nodeType="clickPar">
                      <p:stCondLst>
                        <p:cond delay="indefinite"/>
                      </p:stCondLst>
                      <p:childTnLst>
                        <p:par>
                          <p:cTn id="231" fill="hold" nodeType="withGroup">
                            <p:stCondLst>
                              <p:cond delay="0"/>
                            </p:stCondLst>
                            <p:childTnLst>
                              <p:par>
                                <p:cTn id="232" presetID="1" presetClass="entr" presetSubtype="0" fill="hold" grpId="0" nodeType="clickEffect">
                                  <p:stCondLst>
                                    <p:cond delay="0"/>
                                  </p:stCondLst>
                                  <p:childTnLst>
                                    <p:set>
                                      <p:cBhvr>
                                        <p:cTn id="233" dur="1" fill="hold">
                                          <p:stCondLst>
                                            <p:cond delay="0"/>
                                          </p:stCondLst>
                                        </p:cTn>
                                        <p:tgtEl>
                                          <p:spTgt spid="332009"/>
                                        </p:tgtEl>
                                        <p:attrNameLst>
                                          <p:attrName>style.visibility</p:attrName>
                                        </p:attrNameLst>
                                      </p:cBhvr>
                                      <p:to>
                                        <p:strVal val="visible"/>
                                      </p:to>
                                    </p:set>
                                  </p:childTnLst>
                                </p:cTn>
                              </p:par>
                              <p:par>
                                <p:cTn id="234" presetID="1" presetClass="entr" presetSubtype="0" fill="hold" nodeType="withEffect">
                                  <p:stCondLst>
                                    <p:cond delay="0"/>
                                  </p:stCondLst>
                                  <p:childTnLst>
                                    <p:set>
                                      <p:cBhvr>
                                        <p:cTn id="235" dur="1" fill="hold">
                                          <p:stCondLst>
                                            <p:cond delay="0"/>
                                          </p:stCondLst>
                                        </p:cTn>
                                        <p:tgtEl>
                                          <p:spTgt spid="332011"/>
                                        </p:tgtEl>
                                        <p:attrNameLst>
                                          <p:attrName>style.visibility</p:attrName>
                                        </p:attrNameLst>
                                      </p:cBhvr>
                                      <p:to>
                                        <p:strVal val="visible"/>
                                      </p:to>
                                    </p:set>
                                  </p:childTnLst>
                                </p:cTn>
                              </p:par>
                              <p:par>
                                <p:cTn id="236" presetID="1" presetClass="entr" presetSubtype="0" fill="hold" nodeType="withEffect">
                                  <p:stCondLst>
                                    <p:cond delay="0"/>
                                  </p:stCondLst>
                                  <p:childTnLst>
                                    <p:set>
                                      <p:cBhvr>
                                        <p:cTn id="237" dur="1" fill="hold">
                                          <p:stCondLst>
                                            <p:cond delay="0"/>
                                          </p:stCondLst>
                                        </p:cTn>
                                        <p:tgtEl>
                                          <p:spTgt spid="332012"/>
                                        </p:tgtEl>
                                        <p:attrNameLst>
                                          <p:attrName>style.visibility</p:attrName>
                                        </p:attrNameLst>
                                      </p:cBhvr>
                                      <p:to>
                                        <p:strVal val="visible"/>
                                      </p:to>
                                    </p:set>
                                  </p:childTnLst>
                                </p:cTn>
                              </p:par>
                            </p:childTnLst>
                          </p:cTn>
                        </p:par>
                      </p:childTnLst>
                    </p:cTn>
                  </p:par>
                  <p:par>
                    <p:cTn id="238" fill="hold" nodeType="clickPar">
                      <p:stCondLst>
                        <p:cond delay="indefinite"/>
                      </p:stCondLst>
                      <p:childTnLst>
                        <p:par>
                          <p:cTn id="239" fill="hold" nodeType="withGroup">
                            <p:stCondLst>
                              <p:cond delay="0"/>
                            </p:stCondLst>
                            <p:childTnLst>
                              <p:par>
                                <p:cTn id="240" presetID="1" presetClass="entr" presetSubtype="0" fill="hold" grpId="0" nodeType="clickEffect">
                                  <p:stCondLst>
                                    <p:cond delay="0"/>
                                  </p:stCondLst>
                                  <p:childTnLst>
                                    <p:set>
                                      <p:cBhvr>
                                        <p:cTn id="241" dur="1" fill="hold">
                                          <p:stCondLst>
                                            <p:cond delay="0"/>
                                          </p:stCondLst>
                                        </p:cTn>
                                        <p:tgtEl>
                                          <p:spTgt spid="332013"/>
                                        </p:tgtEl>
                                        <p:attrNameLst>
                                          <p:attrName>style.visibility</p:attrName>
                                        </p:attrNameLst>
                                      </p:cBhvr>
                                      <p:to>
                                        <p:strVal val="visible"/>
                                      </p:to>
                                    </p:set>
                                  </p:childTnLst>
                                </p:cTn>
                              </p:par>
                              <p:par>
                                <p:cTn id="242" presetID="1" presetClass="entr" presetSubtype="0" fill="hold" nodeType="withEffect">
                                  <p:stCondLst>
                                    <p:cond delay="0"/>
                                  </p:stCondLst>
                                  <p:childTnLst>
                                    <p:set>
                                      <p:cBhvr>
                                        <p:cTn id="243" dur="1" fill="hold">
                                          <p:stCondLst>
                                            <p:cond delay="0"/>
                                          </p:stCondLst>
                                        </p:cTn>
                                        <p:tgtEl>
                                          <p:spTgt spid="332015"/>
                                        </p:tgtEl>
                                        <p:attrNameLst>
                                          <p:attrName>style.visibility</p:attrName>
                                        </p:attrNameLst>
                                      </p:cBhvr>
                                      <p:to>
                                        <p:strVal val="visible"/>
                                      </p:to>
                                    </p:set>
                                  </p:childTnLst>
                                </p:cTn>
                              </p:par>
                              <p:par>
                                <p:cTn id="244" presetID="1" presetClass="entr" presetSubtype="0" fill="hold" grpId="1" nodeType="withEffect">
                                  <p:stCondLst>
                                    <p:cond delay="0"/>
                                  </p:stCondLst>
                                  <p:childTnLst>
                                    <p:set>
                                      <p:cBhvr>
                                        <p:cTn id="245" dur="1" fill="hold">
                                          <p:stCondLst>
                                            <p:cond delay="0"/>
                                          </p:stCondLst>
                                        </p:cTn>
                                        <p:tgtEl>
                                          <p:spTgt spid="332013"/>
                                        </p:tgtEl>
                                        <p:attrNameLst>
                                          <p:attrName>style.visibility</p:attrName>
                                        </p:attrNameLst>
                                      </p:cBhvr>
                                      <p:to>
                                        <p:strVal val="visible"/>
                                      </p:to>
                                    </p:set>
                                  </p:childTnLst>
                                </p:cTn>
                              </p:par>
                              <p:par>
                                <p:cTn id="246" presetID="1" presetClass="entr" presetSubtype="0" fill="hold" nodeType="withEffect">
                                  <p:stCondLst>
                                    <p:cond delay="0"/>
                                  </p:stCondLst>
                                  <p:childTnLst>
                                    <p:set>
                                      <p:cBhvr>
                                        <p:cTn id="247" dur="1" fill="hold">
                                          <p:stCondLst>
                                            <p:cond delay="0"/>
                                          </p:stCondLst>
                                        </p:cTn>
                                        <p:tgtEl>
                                          <p:spTgt spid="3320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1907" grpId="0" animBg="1"/>
      <p:bldP spid="331907" grpId="1" animBg="1"/>
      <p:bldP spid="331904" grpId="0"/>
      <p:bldP spid="331906" grpId="0"/>
      <p:bldP spid="331912" grpId="0" animBg="1"/>
      <p:bldP spid="331914" grpId="0"/>
      <p:bldP spid="331915" grpId="0" animBg="1"/>
      <p:bldP spid="331917" grpId="0"/>
      <p:bldP spid="331919" grpId="0"/>
      <p:bldP spid="331922" grpId="0"/>
      <p:bldP spid="331924" grpId="0"/>
      <p:bldP spid="331926" grpId="0"/>
      <p:bldP spid="331928" grpId="0" animBg="1"/>
      <p:bldP spid="331930" grpId="0"/>
      <p:bldP spid="331932" grpId="0"/>
      <p:bldP spid="331935" grpId="0"/>
      <p:bldP spid="331937" grpId="0"/>
      <p:bldP spid="331939" grpId="0" animBg="1"/>
      <p:bldP spid="331941" grpId="0" animBg="1"/>
      <p:bldP spid="331943" grpId="0" animBg="1"/>
      <p:bldP spid="331945" grpId="0" animBg="1"/>
      <p:bldP spid="331947" grpId="0"/>
      <p:bldP spid="331949" grpId="0"/>
      <p:bldP spid="331951" grpId="0"/>
      <p:bldP spid="331978" grpId="0" animBg="1"/>
      <p:bldP spid="331981" grpId="0" animBg="1"/>
      <p:bldP spid="331984" grpId="0" animBg="1"/>
      <p:bldP spid="331990" grpId="0" animBg="1"/>
      <p:bldP spid="332002" grpId="0" animBg="1"/>
      <p:bldP spid="332003" grpId="0" animBg="1"/>
      <p:bldP spid="332006" grpId="0" animBg="1"/>
      <p:bldP spid="332007" grpId="0"/>
      <p:bldP spid="332009" grpId="0"/>
      <p:bldP spid="332013" grpId="0"/>
      <p:bldP spid="332013" grpId="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8" name="Rectangle 4"/>
          <p:cNvSpPr>
            <a:spLocks noChangeArrowheads="1"/>
          </p:cNvSpPr>
          <p:nvPr/>
        </p:nvSpPr>
        <p:spPr bwMode="auto">
          <a:xfrm>
            <a:off x="216693" y="1062609"/>
            <a:ext cx="8316000" cy="1116000"/>
          </a:xfrm>
          <a:prstGeom prst="rect">
            <a:avLst/>
          </a:prstGeom>
          <a:solidFill>
            <a:srgbClr val="FFC000"/>
          </a:solidFill>
          <a:ln>
            <a:noFill/>
          </a:ln>
          <a:effectLs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gn="ctr">
              <a:buClr>
                <a:srgbClr val="00007D"/>
              </a:buClr>
              <a:buNone/>
            </a:pPr>
            <a:r>
              <a:rPr lang="en-US" altLang="ru-RU" sz="1200" b="1" dirty="0" smtClean="0">
                <a:solidFill>
                  <a:srgbClr val="FF0000"/>
                </a:solidFill>
              </a:rPr>
              <a:t>General Pointing to the Solution of Problems</a:t>
            </a:r>
            <a:endParaRPr lang="en-US" altLang="ru-RU" sz="1200" b="1" dirty="0">
              <a:solidFill>
                <a:srgbClr val="FF0000"/>
              </a:solidFill>
            </a:endParaRPr>
          </a:p>
          <a:p>
            <a:pPr marL="0" indent="87313">
              <a:buClr>
                <a:srgbClr val="00007D"/>
              </a:buClr>
              <a:buFont typeface="Wingdings" pitchFamily="2" charset="2"/>
              <a:buNone/>
            </a:pPr>
            <a:r>
              <a:rPr lang="en-US" sz="1000" dirty="0">
                <a:solidFill>
                  <a:srgbClr val="000000"/>
                </a:solidFill>
              </a:rPr>
              <a:t>The method of integrating the differential equations of </a:t>
            </a:r>
            <a:r>
              <a:rPr lang="en-US" sz="1000" dirty="0" smtClean="0">
                <a:solidFill>
                  <a:srgbClr val="000000"/>
                </a:solidFill>
              </a:rPr>
              <a:t>motion includes </a:t>
            </a:r>
            <a:r>
              <a:rPr lang="en-US" sz="1000" dirty="0">
                <a:solidFill>
                  <a:srgbClr val="000000"/>
                </a:solidFill>
              </a:rPr>
              <a:t>the following operations</a:t>
            </a:r>
            <a:r>
              <a:rPr lang="en-US" sz="1000" dirty="0" smtClean="0">
                <a:solidFill>
                  <a:srgbClr val="000000"/>
                </a:solidFill>
              </a:rPr>
              <a:t>:</a:t>
            </a:r>
          </a:p>
          <a:p>
            <a:pPr marL="0" indent="87313">
              <a:buClr>
                <a:srgbClr val="00007D"/>
              </a:buClr>
              <a:buFont typeface="Wingdings" pitchFamily="2" charset="2"/>
              <a:buNone/>
            </a:pPr>
            <a:r>
              <a:rPr lang="ru-RU" altLang="ru-RU" sz="1000" b="1" dirty="0" smtClean="0">
                <a:solidFill>
                  <a:srgbClr val="00007D"/>
                </a:solidFill>
              </a:rPr>
              <a:t>1</a:t>
            </a:r>
            <a:r>
              <a:rPr lang="ru-RU" altLang="ru-RU" sz="1000" b="1" dirty="0">
                <a:solidFill>
                  <a:srgbClr val="00007D"/>
                </a:solidFill>
              </a:rPr>
              <a:t>. </a:t>
            </a:r>
            <a:r>
              <a:rPr lang="en-US" sz="1000" b="1" dirty="0">
                <a:solidFill>
                  <a:srgbClr val="CACAFF">
                    <a:lumMod val="25000"/>
                  </a:srgbClr>
                </a:solidFill>
              </a:rPr>
              <a:t>Write the differential equation of motion</a:t>
            </a:r>
            <a:r>
              <a:rPr lang="en-US" sz="1000" dirty="0" smtClean="0">
                <a:solidFill>
                  <a:srgbClr val="000000"/>
                </a:solidFill>
              </a:rPr>
              <a:t>.</a:t>
            </a:r>
            <a:r>
              <a:rPr lang="en-US" altLang="ru-RU" sz="1000" dirty="0" smtClean="0">
                <a:solidFill>
                  <a:srgbClr val="000000"/>
                </a:solidFill>
              </a:rPr>
              <a:t> </a:t>
            </a:r>
            <a:endParaRPr lang="ru-RU" altLang="ru-RU" sz="1000" dirty="0">
              <a:solidFill>
                <a:srgbClr val="000000"/>
              </a:solidFill>
            </a:endParaRPr>
          </a:p>
          <a:p>
            <a:pPr marL="0" indent="0" algn="just">
              <a:buClr>
                <a:srgbClr val="00007D"/>
              </a:buClr>
              <a:buFont typeface="Wingdings" pitchFamily="2" charset="2"/>
              <a:buNone/>
            </a:pPr>
            <a:r>
              <a:rPr lang="en-US" altLang="ru-RU" sz="1000" dirty="0" smtClean="0">
                <a:solidFill>
                  <a:srgbClr val="000000"/>
                </a:solidFill>
              </a:rPr>
              <a:t>1.1. </a:t>
            </a:r>
            <a:r>
              <a:rPr lang="en-US" sz="1000" dirty="0" smtClean="0">
                <a:solidFill>
                  <a:srgbClr val="000000"/>
                </a:solidFill>
              </a:rPr>
              <a:t>Choose </a:t>
            </a:r>
            <a:r>
              <a:rPr lang="en-US" sz="1000" dirty="0">
                <a:solidFill>
                  <a:srgbClr val="000000"/>
                </a:solidFill>
              </a:rPr>
              <a:t>an origin (usually coinciding with the initial position of the particle) and draw a coordinate axis along the line of motion, as a rule in the direction of motion; if, for the applied forces a particle has a position of equilibrium, it is convenient to choose the origin </a:t>
            </a:r>
            <a:r>
              <a:rPr lang="en-US" sz="1000" dirty="0" smtClean="0">
                <a:solidFill>
                  <a:srgbClr val="000000"/>
                </a:solidFill>
              </a:rPr>
              <a:t>coinciding </a:t>
            </a:r>
            <a:r>
              <a:rPr lang="en-US" sz="1000" dirty="0">
                <a:solidFill>
                  <a:srgbClr val="000000"/>
                </a:solidFill>
              </a:rPr>
              <a:t>with the position of </a:t>
            </a:r>
            <a:r>
              <a:rPr lang="en-US" sz="1000" dirty="0" smtClean="0">
                <a:solidFill>
                  <a:srgbClr val="000000"/>
                </a:solidFill>
              </a:rPr>
              <a:t>the static </a:t>
            </a:r>
            <a:r>
              <a:rPr lang="en-US" sz="1000" dirty="0">
                <a:solidFill>
                  <a:srgbClr val="000000"/>
                </a:solidFill>
              </a:rPr>
              <a:t>equilibrium.</a:t>
            </a:r>
            <a:endParaRPr lang="en-US" altLang="ru-RU" sz="1000" dirty="0" smtClean="0">
              <a:solidFill>
                <a:srgbClr val="000000"/>
              </a:solidFill>
            </a:endParaRPr>
          </a:p>
          <a:p>
            <a:pPr>
              <a:buClr>
                <a:srgbClr val="00007D"/>
              </a:buClr>
              <a:buFont typeface="Wingdings" pitchFamily="2" charset="2"/>
              <a:buNone/>
            </a:pPr>
            <a:r>
              <a:rPr lang="ru-RU" altLang="ru-RU" sz="1000" dirty="0" smtClean="0">
                <a:solidFill>
                  <a:srgbClr val="000000"/>
                </a:solidFill>
              </a:rPr>
              <a:t> </a:t>
            </a:r>
            <a:endParaRPr lang="ru-RU" altLang="ru-RU" sz="1000" dirty="0">
              <a:solidFill>
                <a:srgbClr val="000000"/>
              </a:solidFill>
            </a:endParaRPr>
          </a:p>
        </p:txBody>
      </p:sp>
      <p:sp>
        <p:nvSpPr>
          <p:cNvPr id="328780" name="Oval 7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9</a:t>
            </a:r>
            <a:endParaRPr lang="ru-RU" altLang="ru-RU" sz="1000" b="1" dirty="0">
              <a:solidFill>
                <a:srgbClr val="00007D"/>
              </a:solidFill>
            </a:endParaRPr>
          </a:p>
        </p:txBody>
      </p:sp>
      <p:sp>
        <p:nvSpPr>
          <p:cNvPr id="328781" name="Text Box 77"/>
          <p:cNvSpPr txBox="1">
            <a:spLocks noChangeArrowheads="1"/>
          </p:cNvSpPr>
          <p:nvPr/>
        </p:nvSpPr>
        <p:spPr bwMode="auto">
          <a:xfrm>
            <a:off x="231775" y="2228397"/>
            <a:ext cx="8316000" cy="216000"/>
          </a:xfrm>
          <a:prstGeom prst="rect">
            <a:avLst/>
          </a:prstGeom>
          <a:solidFill>
            <a:srgbClr val="FFC000"/>
          </a:solidFill>
          <a:ln>
            <a:noFill/>
          </a:ln>
          <a:effectLst/>
          <a:extLst/>
        </p:spPr>
        <p:txBody>
          <a:bodyPr wrap="none">
            <a:spAutoFit/>
          </a:bodyPr>
          <a:lstStyle/>
          <a:p>
            <a:pPr>
              <a:lnSpc>
                <a:spcPct val="90000"/>
              </a:lnSpc>
              <a:spcBef>
                <a:spcPct val="20000"/>
              </a:spcBef>
              <a:buClr>
                <a:srgbClr val="00007D"/>
              </a:buClr>
              <a:buSzPct val="75000"/>
              <a:buFont typeface="Wingdings" pitchFamily="2" charset="2"/>
              <a:buNone/>
            </a:pPr>
            <a:r>
              <a:rPr lang="ru-RU" altLang="ru-RU" sz="1000" dirty="0">
                <a:solidFill>
                  <a:srgbClr val="000000"/>
                </a:solidFill>
              </a:rPr>
              <a:t>1.2. </a:t>
            </a:r>
            <a:r>
              <a:rPr lang="en-US" sz="1000" dirty="0">
                <a:solidFill>
                  <a:srgbClr val="000000"/>
                </a:solidFill>
              </a:rPr>
              <a:t>Draw the moving particle in an arbitrary position </a:t>
            </a:r>
            <a:r>
              <a:rPr lang="en-US" sz="1000" dirty="0" smtClean="0">
                <a:solidFill>
                  <a:srgbClr val="000000"/>
                </a:solidFill>
              </a:rPr>
              <a:t>and depict </a:t>
            </a:r>
            <a:r>
              <a:rPr lang="en-US" sz="1000" dirty="0">
                <a:solidFill>
                  <a:srgbClr val="000000"/>
                </a:solidFill>
              </a:rPr>
              <a:t>all the forces acting on the particle.</a:t>
            </a:r>
            <a:endParaRPr lang="en-US" altLang="ru-RU" sz="1000" dirty="0" smtClean="0">
              <a:solidFill>
                <a:srgbClr val="000000"/>
              </a:solidFill>
            </a:endParaRPr>
          </a:p>
          <a:p>
            <a:pPr>
              <a:lnSpc>
                <a:spcPct val="90000"/>
              </a:lnSpc>
              <a:spcBef>
                <a:spcPct val="20000"/>
              </a:spcBef>
              <a:buClr>
                <a:srgbClr val="00007D"/>
              </a:buClr>
              <a:buSzPct val="75000"/>
              <a:buFont typeface="Wingdings" pitchFamily="2" charset="2"/>
              <a:buNone/>
            </a:pPr>
            <a:endParaRPr lang="ru-RU" altLang="ru-RU" sz="1000" dirty="0">
              <a:solidFill>
                <a:srgbClr val="000000"/>
              </a:solidFill>
            </a:endParaRPr>
          </a:p>
        </p:txBody>
      </p:sp>
      <p:sp>
        <p:nvSpPr>
          <p:cNvPr id="328782" name="Text Box 78"/>
          <p:cNvSpPr txBox="1">
            <a:spLocks noChangeArrowheads="1"/>
          </p:cNvSpPr>
          <p:nvPr/>
        </p:nvSpPr>
        <p:spPr bwMode="auto">
          <a:xfrm>
            <a:off x="234725" y="2502742"/>
            <a:ext cx="8316000" cy="430887"/>
          </a:xfrm>
          <a:prstGeom prst="rect">
            <a:avLst/>
          </a:prstGeom>
          <a:solidFill>
            <a:srgbClr val="FFC000"/>
          </a:solidFill>
          <a:ln>
            <a:noFill/>
          </a:ln>
          <a:effectLst/>
          <a:extLst/>
        </p:spPr>
        <p:txBody>
          <a:bodyPr wrap="none">
            <a:spAutoFit/>
          </a:bodyPr>
          <a:lstStyle/>
          <a:p>
            <a:pPr>
              <a:spcBef>
                <a:spcPct val="20000"/>
              </a:spcBef>
              <a:buClr>
                <a:srgbClr val="00007D"/>
              </a:buClr>
              <a:buSzPct val="75000"/>
              <a:buFont typeface="Wingdings" pitchFamily="2" charset="2"/>
              <a:buNone/>
            </a:pPr>
            <a:r>
              <a:rPr lang="en-US" altLang="ru-RU" sz="1000" dirty="0">
                <a:solidFill>
                  <a:srgbClr val="000000"/>
                </a:solidFill>
              </a:rPr>
              <a:t>1.3. </a:t>
            </a:r>
            <a:r>
              <a:rPr lang="en-US" altLang="ru-RU" sz="1000" dirty="0" smtClean="0">
                <a:solidFill>
                  <a:srgbClr val="000000"/>
                </a:solidFill>
              </a:rPr>
              <a:t>Add up</a:t>
            </a:r>
            <a:r>
              <a:rPr lang="en-US" sz="1000" dirty="0" smtClean="0">
                <a:solidFill>
                  <a:srgbClr val="000000"/>
                </a:solidFill>
              </a:rPr>
              <a:t> </a:t>
            </a:r>
            <a:r>
              <a:rPr lang="en-US" sz="1000" dirty="0">
                <a:solidFill>
                  <a:srgbClr val="000000"/>
                </a:solidFill>
              </a:rPr>
              <a:t>the projections of all the forces on the coordinate axis and substitute the sum into the right side of the differential equation of motion</a:t>
            </a:r>
            <a:r>
              <a:rPr lang="en-US" sz="1000" i="1" dirty="0">
                <a:solidFill>
                  <a:srgbClr val="000000"/>
                </a:solidFill>
              </a:rPr>
              <a:t>. </a:t>
            </a:r>
            <a:endParaRPr lang="en-US" sz="1000" i="1" dirty="0" smtClean="0">
              <a:solidFill>
                <a:srgbClr val="000000"/>
              </a:solidFill>
            </a:endParaRPr>
          </a:p>
          <a:p>
            <a:pPr>
              <a:spcBef>
                <a:spcPct val="20000"/>
              </a:spcBef>
              <a:buClr>
                <a:srgbClr val="00007D"/>
              </a:buClr>
              <a:buSzPct val="75000"/>
              <a:buFont typeface="Wingdings" pitchFamily="2" charset="2"/>
              <a:buNone/>
            </a:pPr>
            <a:r>
              <a:rPr lang="en-US" sz="1000" dirty="0" smtClean="0">
                <a:solidFill>
                  <a:srgbClr val="000000"/>
                </a:solidFill>
              </a:rPr>
              <a:t>It </a:t>
            </a:r>
            <a:r>
              <a:rPr lang="en-US" sz="1000" dirty="0">
                <a:solidFill>
                  <a:srgbClr val="000000"/>
                </a:solidFill>
              </a:rPr>
              <a:t>is important to express all the variable forces in terms of the quantities </a:t>
            </a:r>
            <a:r>
              <a:rPr lang="en-US" sz="1000" dirty="0" smtClean="0">
                <a:solidFill>
                  <a:srgbClr val="000000"/>
                </a:solidFill>
              </a:rPr>
              <a:t> </a:t>
            </a:r>
            <a:r>
              <a:rPr lang="en-US" sz="1000" dirty="0">
                <a:solidFill>
                  <a:srgbClr val="000000"/>
                </a:solidFill>
              </a:rPr>
              <a:t>on which they depend.</a:t>
            </a:r>
            <a:endParaRPr lang="ru-RU" altLang="ru-RU" sz="1000" dirty="0">
              <a:solidFill>
                <a:srgbClr val="000000"/>
              </a:solidFill>
            </a:endParaRPr>
          </a:p>
        </p:txBody>
      </p:sp>
      <p:sp>
        <p:nvSpPr>
          <p:cNvPr id="328784" name="Text Box 80"/>
          <p:cNvSpPr txBox="1">
            <a:spLocks noChangeArrowheads="1"/>
          </p:cNvSpPr>
          <p:nvPr/>
        </p:nvSpPr>
        <p:spPr bwMode="auto">
          <a:xfrm>
            <a:off x="252725" y="2980736"/>
            <a:ext cx="8316000" cy="584775"/>
          </a:xfrm>
          <a:prstGeom prst="rect">
            <a:avLst/>
          </a:prstGeom>
          <a:solidFill>
            <a:srgbClr val="FFC000"/>
          </a:solidFill>
          <a:ln>
            <a:noFill/>
          </a:ln>
          <a:effectLst/>
          <a:extLst/>
        </p:spPr>
        <p:txBody>
          <a:bodyPr>
            <a:spAutoFit/>
          </a:bodyPr>
          <a:lstStyle/>
          <a:p>
            <a:pPr>
              <a:spcBef>
                <a:spcPct val="20000"/>
              </a:spcBef>
              <a:buClr>
                <a:srgbClr val="00007D"/>
              </a:buClr>
              <a:buSzPct val="75000"/>
              <a:buFont typeface="Wingdings" pitchFamily="2" charset="2"/>
              <a:buNone/>
            </a:pPr>
            <a:r>
              <a:rPr lang="en-US" altLang="ru-RU" sz="1000" b="1" dirty="0">
                <a:solidFill>
                  <a:srgbClr val="00007D"/>
                </a:solidFill>
              </a:rPr>
              <a:t>2. </a:t>
            </a:r>
            <a:r>
              <a:rPr lang="en-US" sz="1000" b="1" dirty="0" smtClean="0">
                <a:solidFill>
                  <a:srgbClr val="CACAFF">
                    <a:lumMod val="25000"/>
                  </a:srgbClr>
                </a:solidFill>
              </a:rPr>
              <a:t>Integrate </a:t>
            </a:r>
            <a:r>
              <a:rPr lang="en-US" sz="1000" b="1" dirty="0">
                <a:solidFill>
                  <a:srgbClr val="CACAFF">
                    <a:lumMod val="25000"/>
                  </a:srgbClr>
                </a:solidFill>
              </a:rPr>
              <a:t>the differential equation of motion. </a:t>
            </a:r>
            <a:endParaRPr lang="en-US" sz="1000" b="1" dirty="0" smtClean="0">
              <a:solidFill>
                <a:srgbClr val="CACAFF">
                  <a:lumMod val="25000"/>
                </a:srgbClr>
              </a:solidFill>
            </a:endParaRPr>
          </a:p>
          <a:p>
            <a:pPr>
              <a:spcBef>
                <a:spcPct val="20000"/>
              </a:spcBef>
              <a:buClr>
                <a:srgbClr val="00007D"/>
              </a:buClr>
              <a:buSzPct val="75000"/>
              <a:buFont typeface="Wingdings" pitchFamily="2" charset="2"/>
              <a:buNone/>
            </a:pPr>
            <a:r>
              <a:rPr lang="en-US" sz="1000" dirty="0" smtClean="0">
                <a:solidFill>
                  <a:srgbClr val="000000"/>
                </a:solidFill>
              </a:rPr>
              <a:t>The </a:t>
            </a:r>
            <a:r>
              <a:rPr lang="en-US" sz="1000" dirty="0">
                <a:solidFill>
                  <a:srgbClr val="000000"/>
                </a:solidFill>
              </a:rPr>
              <a:t>integration is carried out according to the rules of higher mathematics, depending on the form of the obtained equation, i.e., on the form of the right-hand member of </a:t>
            </a:r>
            <a:r>
              <a:rPr lang="en-US" sz="1000" dirty="0" smtClean="0">
                <a:solidFill>
                  <a:srgbClr val="000000"/>
                </a:solidFill>
              </a:rPr>
              <a:t>the equation. </a:t>
            </a:r>
            <a:endParaRPr lang="ru-RU" altLang="ru-RU" sz="1000" dirty="0">
              <a:solidFill>
                <a:srgbClr val="000000"/>
              </a:solidFill>
            </a:endParaRPr>
          </a:p>
        </p:txBody>
      </p:sp>
      <p:sp>
        <p:nvSpPr>
          <p:cNvPr id="328787" name="Text Box 83"/>
          <p:cNvSpPr txBox="1">
            <a:spLocks noChangeArrowheads="1"/>
          </p:cNvSpPr>
          <p:nvPr/>
        </p:nvSpPr>
        <p:spPr bwMode="auto">
          <a:xfrm>
            <a:off x="229045" y="3617354"/>
            <a:ext cx="8352000" cy="540000"/>
          </a:xfrm>
          <a:prstGeom prst="rect">
            <a:avLst/>
          </a:prstGeom>
          <a:solidFill>
            <a:srgbClr val="FFC000"/>
          </a:solidFill>
          <a:ln>
            <a:noFill/>
          </a:ln>
          <a:effectLst/>
          <a:extLst/>
        </p:spPr>
        <p:txBody>
          <a:bodyPr>
            <a:spAutoFit/>
          </a:bodyPr>
          <a:lstStyle/>
          <a:p>
            <a:r>
              <a:rPr lang="ru-RU" altLang="ru-RU" sz="1000" dirty="0" smtClean="0">
                <a:solidFill>
                  <a:srgbClr val="000000"/>
                </a:solidFill>
              </a:rPr>
              <a:t>2.</a:t>
            </a:r>
            <a:r>
              <a:rPr lang="en-US" altLang="ru-RU" sz="1000" dirty="0" smtClean="0">
                <a:solidFill>
                  <a:srgbClr val="000000"/>
                </a:solidFill>
              </a:rPr>
              <a:t>1</a:t>
            </a:r>
            <a:r>
              <a:rPr lang="ru-RU" altLang="ru-RU" sz="1000" dirty="0" smtClean="0">
                <a:solidFill>
                  <a:srgbClr val="000000"/>
                </a:solidFill>
              </a:rPr>
              <a:t>. </a:t>
            </a:r>
            <a:r>
              <a:rPr lang="en-US" altLang="ru-RU" sz="1000" dirty="0" smtClean="0">
                <a:solidFill>
                  <a:srgbClr val="000000"/>
                </a:solidFill>
              </a:rPr>
              <a:t>Separate the variables, for example</a:t>
            </a:r>
            <a:r>
              <a:rPr lang="en-US" altLang="ru-RU" sz="1000" dirty="0">
                <a:solidFill>
                  <a:srgbClr val="000000"/>
                </a:solidFill>
              </a:rPr>
              <a:t>			</a:t>
            </a:r>
            <a:r>
              <a:rPr lang="ru-RU" altLang="ru-RU" sz="1000" dirty="0">
                <a:solidFill>
                  <a:srgbClr val="000000"/>
                </a:solidFill>
              </a:rPr>
              <a:t>               </a:t>
            </a:r>
            <a:r>
              <a:rPr lang="en-US" altLang="ru-RU" sz="1000" dirty="0" smtClean="0">
                <a:solidFill>
                  <a:srgbClr val="000000"/>
                </a:solidFill>
              </a:rPr>
              <a:t>or</a:t>
            </a:r>
            <a:endParaRPr lang="ru-RU" altLang="ru-RU" sz="1000" dirty="0">
              <a:solidFill>
                <a:srgbClr val="000000"/>
              </a:solidFill>
            </a:endParaRPr>
          </a:p>
        </p:txBody>
      </p:sp>
      <p:graphicFrame>
        <p:nvGraphicFramePr>
          <p:cNvPr id="328788" name="Object 84"/>
          <p:cNvGraphicFramePr>
            <a:graphicFrameLocks noChangeAspect="1"/>
          </p:cNvGraphicFramePr>
          <p:nvPr>
            <p:extLst>
              <p:ext uri="{D42A27DB-BD31-4B8C-83A1-F6EECF244321}">
                <p14:modId xmlns:p14="http://schemas.microsoft.com/office/powerpoint/2010/main" val="2859209501"/>
              </p:ext>
            </p:extLst>
          </p:nvPr>
        </p:nvGraphicFramePr>
        <p:xfrm>
          <a:off x="2752250" y="3595161"/>
          <a:ext cx="927100" cy="393700"/>
        </p:xfrm>
        <a:graphic>
          <a:graphicData uri="http://schemas.openxmlformats.org/presentationml/2006/ole">
            <mc:AlternateContent xmlns:mc="http://schemas.openxmlformats.org/markup-compatibility/2006">
              <mc:Choice xmlns:v="urn:schemas-microsoft-com:vml" Requires="v">
                <p:oleObj spid="_x0000_s1426670" name="Формула" r:id="rId3" imgW="927000" imgH="393480" progId="Equation.3">
                  <p:embed/>
                </p:oleObj>
              </mc:Choice>
              <mc:Fallback>
                <p:oleObj name="Формула" r:id="rId3" imgW="927000" imgH="39348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52250" y="3595161"/>
                        <a:ext cx="9271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89" name="AutoShape 85"/>
          <p:cNvSpPr>
            <a:spLocks noChangeArrowheads="1"/>
          </p:cNvSpPr>
          <p:nvPr/>
        </p:nvSpPr>
        <p:spPr bwMode="auto">
          <a:xfrm>
            <a:off x="3739558" y="3706635"/>
            <a:ext cx="409575" cy="1428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8790" name="Object 86"/>
          <p:cNvGraphicFramePr>
            <a:graphicFrameLocks noChangeAspect="1"/>
          </p:cNvGraphicFramePr>
          <p:nvPr>
            <p:extLst>
              <p:ext uri="{D42A27DB-BD31-4B8C-83A1-F6EECF244321}">
                <p14:modId xmlns:p14="http://schemas.microsoft.com/office/powerpoint/2010/main" val="1681552375"/>
              </p:ext>
            </p:extLst>
          </p:nvPr>
        </p:nvGraphicFramePr>
        <p:xfrm>
          <a:off x="4267200" y="3609975"/>
          <a:ext cx="914400" cy="431800"/>
        </p:xfrm>
        <a:graphic>
          <a:graphicData uri="http://schemas.openxmlformats.org/presentationml/2006/ole">
            <mc:AlternateContent xmlns:mc="http://schemas.openxmlformats.org/markup-compatibility/2006">
              <mc:Choice xmlns:v="urn:schemas-microsoft-com:vml" Requires="v">
                <p:oleObj spid="_x0000_s1426671" name="Equation" r:id="rId5" imgW="914400" imgH="431640" progId="Equation.DSMT4">
                  <p:embed/>
                </p:oleObj>
              </mc:Choice>
              <mc:Fallback>
                <p:oleObj name="Equation" r:id="rId5" imgW="914400" imgH="431640" progId="Equation.DSMT4">
                  <p:embed/>
                  <p:pic>
                    <p:nvPicPr>
                      <p:cNvPr id="0" name=""/>
                      <p:cNvPicPr>
                        <a:picLocks noChangeAspect="1" noChangeArrowheads="1"/>
                      </p:cNvPicPr>
                      <p:nvPr/>
                    </p:nvPicPr>
                    <p:blipFill>
                      <a:blip r:embed="rId6"/>
                      <a:srcRect/>
                      <a:stretch>
                        <a:fillRect/>
                      </a:stretch>
                    </p:blipFill>
                    <p:spPr bwMode="auto">
                      <a:xfrm>
                        <a:off x="4267200" y="3609975"/>
                        <a:ext cx="9144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8791" name="Object 87"/>
          <p:cNvGraphicFramePr>
            <a:graphicFrameLocks noChangeAspect="1"/>
          </p:cNvGraphicFramePr>
          <p:nvPr>
            <p:extLst>
              <p:ext uri="{D42A27DB-BD31-4B8C-83A1-F6EECF244321}">
                <p14:modId xmlns:p14="http://schemas.microsoft.com/office/powerpoint/2010/main" val="3719630979"/>
              </p:ext>
            </p:extLst>
          </p:nvPr>
        </p:nvGraphicFramePr>
        <p:xfrm>
          <a:off x="5648105" y="3617354"/>
          <a:ext cx="990600" cy="393700"/>
        </p:xfrm>
        <a:graphic>
          <a:graphicData uri="http://schemas.openxmlformats.org/presentationml/2006/ole">
            <mc:AlternateContent xmlns:mc="http://schemas.openxmlformats.org/markup-compatibility/2006">
              <mc:Choice xmlns:v="urn:schemas-microsoft-com:vml" Requires="v">
                <p:oleObj spid="_x0000_s1426672" name="Формула" r:id="rId7" imgW="990360" imgH="393480" progId="Equation.3">
                  <p:embed/>
                </p:oleObj>
              </mc:Choice>
              <mc:Fallback>
                <p:oleObj name="Формула" r:id="rId7" imgW="990360" imgH="393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48105" y="3617354"/>
                        <a:ext cx="9906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2" name="AutoShape 88"/>
          <p:cNvSpPr>
            <a:spLocks noChangeArrowheads="1"/>
          </p:cNvSpPr>
          <p:nvPr/>
        </p:nvSpPr>
        <p:spPr bwMode="auto">
          <a:xfrm>
            <a:off x="6782564" y="3749337"/>
            <a:ext cx="409575" cy="1428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8793" name="Object 89"/>
          <p:cNvGraphicFramePr>
            <a:graphicFrameLocks noChangeAspect="1"/>
          </p:cNvGraphicFramePr>
          <p:nvPr>
            <p:extLst>
              <p:ext uri="{D42A27DB-BD31-4B8C-83A1-F6EECF244321}">
                <p14:modId xmlns:p14="http://schemas.microsoft.com/office/powerpoint/2010/main" val="1347166478"/>
              </p:ext>
            </p:extLst>
          </p:nvPr>
        </p:nvGraphicFramePr>
        <p:xfrm>
          <a:off x="7325738" y="3617354"/>
          <a:ext cx="762000" cy="508000"/>
        </p:xfrm>
        <a:graphic>
          <a:graphicData uri="http://schemas.openxmlformats.org/presentationml/2006/ole">
            <mc:AlternateContent xmlns:mc="http://schemas.openxmlformats.org/markup-compatibility/2006">
              <mc:Choice xmlns:v="urn:schemas-microsoft-com:vml" Requires="v">
                <p:oleObj spid="_x0000_s1426673" name="Equation" r:id="rId9" imgW="761760" imgH="507960" progId="Equation.DSMT4">
                  <p:embed/>
                </p:oleObj>
              </mc:Choice>
              <mc:Fallback>
                <p:oleObj name="Equation" r:id="rId9" imgW="761760" imgH="507960" progId="Equation.DSMT4">
                  <p:embed/>
                  <p:pic>
                    <p:nvPicPr>
                      <p:cNvPr id="0" name=""/>
                      <p:cNvPicPr>
                        <a:picLocks noChangeAspect="1" noChangeArrowheads="1"/>
                      </p:cNvPicPr>
                      <p:nvPr/>
                    </p:nvPicPr>
                    <p:blipFill>
                      <a:blip r:embed="rId10"/>
                      <a:srcRect/>
                      <a:stretch>
                        <a:fillRect/>
                      </a:stretch>
                    </p:blipFill>
                    <p:spPr bwMode="auto">
                      <a:xfrm>
                        <a:off x="7325738" y="3617354"/>
                        <a:ext cx="762000" cy="508000"/>
                      </a:xfrm>
                      <a:prstGeom prst="rect">
                        <a:avLst/>
                      </a:prstGeom>
                      <a:solidFill>
                        <a:srgbClr val="FFC000"/>
                      </a:solidFill>
                      <a:ln>
                        <a:noFill/>
                      </a:ln>
                      <a:effectLst/>
                      <a:extLst/>
                    </p:spPr>
                  </p:pic>
                </p:oleObj>
              </mc:Fallback>
            </mc:AlternateContent>
          </a:graphicData>
        </a:graphic>
      </p:graphicFrame>
      <p:sp>
        <p:nvSpPr>
          <p:cNvPr id="328794" name="Text Box 90"/>
          <p:cNvSpPr txBox="1">
            <a:spLocks noChangeArrowheads="1"/>
          </p:cNvSpPr>
          <p:nvPr/>
        </p:nvSpPr>
        <p:spPr bwMode="auto">
          <a:xfrm>
            <a:off x="207294" y="4735532"/>
            <a:ext cx="8424000" cy="360000"/>
          </a:xfrm>
          <a:prstGeom prst="rect">
            <a:avLst/>
          </a:prstGeom>
          <a:solidFill>
            <a:srgbClr val="FFC000"/>
          </a:solidFill>
          <a:ln>
            <a:noFill/>
          </a:ln>
          <a:effectLst/>
          <a:extLst/>
        </p:spPr>
        <p:txBody>
          <a:bodyPr wrap="square">
            <a:spAutoFit/>
          </a:bodyPr>
          <a:lstStyle/>
          <a:p>
            <a:r>
              <a:rPr lang="ru-RU" altLang="ru-RU" sz="1000" dirty="0" smtClean="0">
                <a:solidFill>
                  <a:srgbClr val="000000"/>
                </a:solidFill>
              </a:rPr>
              <a:t>2.</a:t>
            </a:r>
            <a:r>
              <a:rPr lang="en-US" altLang="ru-RU" sz="1000" dirty="0" smtClean="0">
                <a:solidFill>
                  <a:srgbClr val="000000"/>
                </a:solidFill>
              </a:rPr>
              <a:t>3</a:t>
            </a:r>
            <a:r>
              <a:rPr lang="ru-RU" altLang="ru-RU" sz="1000" dirty="0" smtClean="0">
                <a:solidFill>
                  <a:srgbClr val="000000"/>
                </a:solidFill>
              </a:rPr>
              <a:t>. </a:t>
            </a:r>
            <a:r>
              <a:rPr lang="en-US" altLang="ru-RU" sz="1000" dirty="0" smtClean="0">
                <a:solidFill>
                  <a:srgbClr val="000000"/>
                </a:solidFill>
              </a:rPr>
              <a:t>Calculate indefinite integrals in both sides of  the equation</a:t>
            </a:r>
            <a:endParaRPr lang="ru-RU" altLang="ru-RU" sz="1000" dirty="0">
              <a:solidFill>
                <a:srgbClr val="000000"/>
              </a:solidFill>
            </a:endParaRPr>
          </a:p>
        </p:txBody>
      </p:sp>
      <p:graphicFrame>
        <p:nvGraphicFramePr>
          <p:cNvPr id="328795" name="Object 91"/>
          <p:cNvGraphicFramePr>
            <a:graphicFrameLocks noChangeAspect="1"/>
          </p:cNvGraphicFramePr>
          <p:nvPr>
            <p:extLst>
              <p:ext uri="{D42A27DB-BD31-4B8C-83A1-F6EECF244321}">
                <p14:modId xmlns:p14="http://schemas.microsoft.com/office/powerpoint/2010/main" val="2737972414"/>
              </p:ext>
            </p:extLst>
          </p:nvPr>
        </p:nvGraphicFramePr>
        <p:xfrm>
          <a:off x="4037143" y="4727707"/>
          <a:ext cx="927100" cy="381000"/>
        </p:xfrm>
        <a:graphic>
          <a:graphicData uri="http://schemas.openxmlformats.org/presentationml/2006/ole">
            <mc:AlternateContent xmlns:mc="http://schemas.openxmlformats.org/markup-compatibility/2006">
              <mc:Choice xmlns:v="urn:schemas-microsoft-com:vml" Requires="v">
                <p:oleObj spid="_x0000_s1426674" name="Equation" r:id="rId11" imgW="927000" imgH="380880" progId="Equation.DSMT4">
                  <p:embed/>
                </p:oleObj>
              </mc:Choice>
              <mc:Fallback>
                <p:oleObj name="Equation" r:id="rId11" imgW="927000" imgH="380880" progId="Equation.DSMT4">
                  <p:embed/>
                  <p:pic>
                    <p:nvPicPr>
                      <p:cNvPr id="0" name=""/>
                      <p:cNvPicPr>
                        <a:picLocks noChangeAspect="1" noChangeArrowheads="1"/>
                      </p:cNvPicPr>
                      <p:nvPr/>
                    </p:nvPicPr>
                    <p:blipFill>
                      <a:blip r:embed="rId12"/>
                      <a:srcRect/>
                      <a:stretch>
                        <a:fillRect/>
                      </a:stretch>
                    </p:blipFill>
                    <p:spPr bwMode="auto">
                      <a:xfrm>
                        <a:off x="4037143" y="4727707"/>
                        <a:ext cx="927100" cy="381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796" name="AutoShape 92"/>
          <p:cNvSpPr>
            <a:spLocks noChangeArrowheads="1"/>
          </p:cNvSpPr>
          <p:nvPr/>
        </p:nvSpPr>
        <p:spPr bwMode="auto">
          <a:xfrm>
            <a:off x="5238530" y="4879484"/>
            <a:ext cx="409575" cy="1428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8797" name="Object 93"/>
          <p:cNvGraphicFramePr>
            <a:graphicFrameLocks noChangeAspect="1"/>
          </p:cNvGraphicFramePr>
          <p:nvPr>
            <p:extLst>
              <p:ext uri="{D42A27DB-BD31-4B8C-83A1-F6EECF244321}">
                <p14:modId xmlns:p14="http://schemas.microsoft.com/office/powerpoint/2010/main" val="2223664080"/>
              </p:ext>
            </p:extLst>
          </p:nvPr>
        </p:nvGraphicFramePr>
        <p:xfrm>
          <a:off x="5801219" y="4735533"/>
          <a:ext cx="977900" cy="355600"/>
        </p:xfrm>
        <a:graphic>
          <a:graphicData uri="http://schemas.openxmlformats.org/presentationml/2006/ole">
            <mc:AlternateContent xmlns:mc="http://schemas.openxmlformats.org/markup-compatibility/2006">
              <mc:Choice xmlns:v="urn:schemas-microsoft-com:vml" Requires="v">
                <p:oleObj spid="_x0000_s1426675" name="Equation" r:id="rId13" imgW="977760" imgH="355320" progId="Equation.DSMT4">
                  <p:embed/>
                </p:oleObj>
              </mc:Choice>
              <mc:Fallback>
                <p:oleObj name="Equation" r:id="rId13" imgW="977760" imgH="355320" progId="Equation.DSMT4">
                  <p:embed/>
                  <p:pic>
                    <p:nvPicPr>
                      <p:cNvPr id="0" name=""/>
                      <p:cNvPicPr>
                        <a:picLocks noChangeAspect="1" noChangeArrowheads="1"/>
                      </p:cNvPicPr>
                      <p:nvPr/>
                    </p:nvPicPr>
                    <p:blipFill>
                      <a:blip r:embed="rId14"/>
                      <a:srcRect/>
                      <a:stretch>
                        <a:fillRect/>
                      </a:stretch>
                    </p:blipFill>
                    <p:spPr bwMode="auto">
                      <a:xfrm>
                        <a:off x="5801219" y="4735533"/>
                        <a:ext cx="977900" cy="35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0" name="Text Box 96"/>
          <p:cNvSpPr txBox="1">
            <a:spLocks noChangeArrowheads="1"/>
          </p:cNvSpPr>
          <p:nvPr/>
        </p:nvSpPr>
        <p:spPr bwMode="auto">
          <a:xfrm>
            <a:off x="221587" y="4230050"/>
            <a:ext cx="8388000" cy="468000"/>
          </a:xfrm>
          <a:prstGeom prst="rect">
            <a:avLst/>
          </a:prstGeom>
          <a:solidFill>
            <a:srgbClr val="FFC000"/>
          </a:solidFill>
          <a:ln>
            <a:noFill/>
          </a:ln>
          <a:effectLst/>
          <a:extLst/>
        </p:spPr>
        <p:txBody>
          <a:bodyPr>
            <a:spAutoFit/>
          </a:bodyPr>
          <a:lstStyle/>
          <a:p>
            <a:r>
              <a:rPr lang="ru-RU" altLang="ru-RU" sz="1000" dirty="0" smtClean="0">
                <a:solidFill>
                  <a:srgbClr val="000000"/>
                </a:solidFill>
              </a:rPr>
              <a:t>2.</a:t>
            </a:r>
            <a:r>
              <a:rPr lang="en-US" altLang="ru-RU" sz="1000" dirty="0" smtClean="0">
                <a:solidFill>
                  <a:srgbClr val="000000"/>
                </a:solidFill>
              </a:rPr>
              <a:t>2</a:t>
            </a:r>
            <a:r>
              <a:rPr lang="ru-RU" altLang="ru-RU" sz="1000" dirty="0" smtClean="0">
                <a:solidFill>
                  <a:srgbClr val="000000"/>
                </a:solidFill>
              </a:rPr>
              <a:t>. </a:t>
            </a:r>
            <a:r>
              <a:rPr lang="en-US" altLang="ru-RU" sz="1000" dirty="0" smtClean="0">
                <a:solidFill>
                  <a:srgbClr val="000000"/>
                </a:solidFill>
              </a:rPr>
              <a:t>If there are three variables in the equation of </a:t>
            </a:r>
          </a:p>
          <a:p>
            <a:r>
              <a:rPr lang="en-US" altLang="ru-RU" sz="1000" dirty="0" smtClean="0">
                <a:solidFill>
                  <a:srgbClr val="000000"/>
                </a:solidFill>
              </a:rPr>
              <a:t>motion,</a:t>
            </a:r>
            <a:r>
              <a:rPr lang="ru-RU" altLang="ru-RU" sz="1000" dirty="0" smtClean="0">
                <a:solidFill>
                  <a:srgbClr val="000000"/>
                </a:solidFill>
              </a:rPr>
              <a:t> </a:t>
            </a:r>
            <a:r>
              <a:rPr lang="en-US" altLang="ru-RU" sz="1000" dirty="0">
                <a:solidFill>
                  <a:srgbClr val="000000"/>
                </a:solidFill>
              </a:rPr>
              <a:t>make the change of </a:t>
            </a:r>
            <a:r>
              <a:rPr lang="en-US" altLang="ru-RU" sz="1000" dirty="0" smtClean="0">
                <a:solidFill>
                  <a:srgbClr val="000000"/>
                </a:solidFill>
              </a:rPr>
              <a:t>variables, for example</a:t>
            </a:r>
            <a:r>
              <a:rPr lang="en-US" altLang="ru-RU" sz="1000" dirty="0">
                <a:solidFill>
                  <a:srgbClr val="000000"/>
                </a:solidFill>
              </a:rPr>
              <a:t>			               </a:t>
            </a:r>
            <a:r>
              <a:rPr lang="ru-RU" altLang="ru-RU" sz="1000" dirty="0">
                <a:solidFill>
                  <a:srgbClr val="000000"/>
                </a:solidFill>
              </a:rPr>
              <a:t>    </a:t>
            </a:r>
            <a:r>
              <a:rPr lang="en-US" altLang="ru-RU" sz="1000" dirty="0" smtClean="0">
                <a:solidFill>
                  <a:srgbClr val="000000"/>
                </a:solidFill>
              </a:rPr>
              <a:t>and then separate variables</a:t>
            </a:r>
            <a:r>
              <a:rPr lang="ru-RU" altLang="ru-RU" sz="1000" dirty="0" smtClean="0">
                <a:solidFill>
                  <a:srgbClr val="000000"/>
                </a:solidFill>
              </a:rPr>
              <a:t>.</a:t>
            </a:r>
            <a:endParaRPr lang="ru-RU" altLang="ru-RU" sz="1000" dirty="0">
              <a:solidFill>
                <a:srgbClr val="000000"/>
              </a:solidFill>
            </a:endParaRPr>
          </a:p>
        </p:txBody>
      </p:sp>
      <p:graphicFrame>
        <p:nvGraphicFramePr>
          <p:cNvPr id="328801" name="Object 97"/>
          <p:cNvGraphicFramePr>
            <a:graphicFrameLocks noChangeAspect="1"/>
          </p:cNvGraphicFramePr>
          <p:nvPr>
            <p:extLst>
              <p:ext uri="{D42A27DB-BD31-4B8C-83A1-F6EECF244321}">
                <p14:modId xmlns:p14="http://schemas.microsoft.com/office/powerpoint/2010/main" val="1327259043"/>
              </p:ext>
            </p:extLst>
          </p:nvPr>
        </p:nvGraphicFramePr>
        <p:xfrm>
          <a:off x="3287713" y="4249738"/>
          <a:ext cx="736600" cy="355600"/>
        </p:xfrm>
        <a:graphic>
          <a:graphicData uri="http://schemas.openxmlformats.org/presentationml/2006/ole">
            <mc:AlternateContent xmlns:mc="http://schemas.openxmlformats.org/markup-compatibility/2006">
              <mc:Choice xmlns:v="urn:schemas-microsoft-com:vml" Requires="v">
                <p:oleObj spid="_x0000_s1426676" name="Equation" r:id="rId15" imgW="736560" imgH="355320" progId="Equation.DSMT4">
                  <p:embed/>
                </p:oleObj>
              </mc:Choice>
              <mc:Fallback>
                <p:oleObj name="Equation" r:id="rId15" imgW="736560" imgH="355320" progId="Equation.DSMT4">
                  <p:embed/>
                  <p:pic>
                    <p:nvPicPr>
                      <p:cNvPr id="0" name=""/>
                      <p:cNvPicPr>
                        <a:picLocks noChangeAspect="1" noChangeArrowheads="1"/>
                      </p:cNvPicPr>
                      <p:nvPr/>
                    </p:nvPicPr>
                    <p:blipFill>
                      <a:blip r:embed="rId16"/>
                      <a:srcRect/>
                      <a:stretch>
                        <a:fillRect/>
                      </a:stretch>
                    </p:blipFill>
                    <p:spPr bwMode="auto">
                      <a:xfrm>
                        <a:off x="3287713" y="4249738"/>
                        <a:ext cx="736600" cy="35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2" name="AutoShape 98"/>
          <p:cNvSpPr>
            <a:spLocks noChangeArrowheads="1"/>
          </p:cNvSpPr>
          <p:nvPr/>
        </p:nvSpPr>
        <p:spPr bwMode="auto">
          <a:xfrm>
            <a:off x="4139871" y="4352706"/>
            <a:ext cx="409575" cy="14287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28803" name="Object 99"/>
          <p:cNvGraphicFramePr>
            <a:graphicFrameLocks noChangeAspect="1"/>
          </p:cNvGraphicFramePr>
          <p:nvPr>
            <p:extLst>
              <p:ext uri="{D42A27DB-BD31-4B8C-83A1-F6EECF244321}">
                <p14:modId xmlns:p14="http://schemas.microsoft.com/office/powerpoint/2010/main" val="3207924382"/>
              </p:ext>
            </p:extLst>
          </p:nvPr>
        </p:nvGraphicFramePr>
        <p:xfrm>
          <a:off x="4865688" y="4251325"/>
          <a:ext cx="1308100" cy="355600"/>
        </p:xfrm>
        <a:graphic>
          <a:graphicData uri="http://schemas.openxmlformats.org/presentationml/2006/ole">
            <mc:AlternateContent xmlns:mc="http://schemas.openxmlformats.org/markup-compatibility/2006">
              <mc:Choice xmlns:v="urn:schemas-microsoft-com:vml" Requires="v">
                <p:oleObj spid="_x0000_s1426677" name="Equation" r:id="rId17" imgW="1307880" imgH="355320" progId="Equation.DSMT4">
                  <p:embed/>
                </p:oleObj>
              </mc:Choice>
              <mc:Fallback>
                <p:oleObj name="Equation" r:id="rId17" imgW="1307880" imgH="355320" progId="Equation.DSMT4">
                  <p:embed/>
                  <p:pic>
                    <p:nvPicPr>
                      <p:cNvPr id="0" name=""/>
                      <p:cNvPicPr>
                        <a:picLocks noChangeAspect="1" noChangeArrowheads="1"/>
                      </p:cNvPicPr>
                      <p:nvPr/>
                    </p:nvPicPr>
                    <p:blipFill>
                      <a:blip r:embed="rId18"/>
                      <a:srcRect/>
                      <a:stretch>
                        <a:fillRect/>
                      </a:stretch>
                    </p:blipFill>
                    <p:spPr bwMode="auto">
                      <a:xfrm>
                        <a:off x="4865688" y="4251325"/>
                        <a:ext cx="1308100" cy="35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8806" name="Text Box 102"/>
          <p:cNvSpPr txBox="1">
            <a:spLocks noChangeArrowheads="1"/>
          </p:cNvSpPr>
          <p:nvPr/>
        </p:nvSpPr>
        <p:spPr bwMode="auto">
          <a:xfrm>
            <a:off x="212725" y="5145088"/>
            <a:ext cx="18473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ru-RU" altLang="ru-RU" sz="1000" dirty="0">
              <a:solidFill>
                <a:srgbClr val="000000"/>
              </a:solidFill>
            </a:endParaRPr>
          </a:p>
        </p:txBody>
      </p:sp>
      <p:sp>
        <p:nvSpPr>
          <p:cNvPr id="328807" name="Text Box 103"/>
          <p:cNvSpPr txBox="1">
            <a:spLocks noChangeArrowheads="1"/>
          </p:cNvSpPr>
          <p:nvPr/>
        </p:nvSpPr>
        <p:spPr bwMode="auto">
          <a:xfrm>
            <a:off x="234725" y="5145088"/>
            <a:ext cx="8388000" cy="648000"/>
          </a:xfrm>
          <a:prstGeom prst="rect">
            <a:avLst/>
          </a:prstGeom>
          <a:solidFill>
            <a:srgbClr val="FFC000"/>
          </a:solidFill>
          <a:ln>
            <a:noFill/>
          </a:ln>
          <a:effectLst/>
          <a:extLst/>
        </p:spPr>
        <p:txBody>
          <a:bodyPr wrap="square">
            <a:spAutoFit/>
          </a:bodyPr>
          <a:lstStyle/>
          <a:p>
            <a:pPr algn="just"/>
            <a:r>
              <a:rPr lang="en-US" sz="1000" dirty="0" smtClean="0">
                <a:solidFill>
                  <a:schemeClr val="tx2"/>
                </a:solidFill>
              </a:rPr>
              <a:t>2.4. Determine </a:t>
            </a:r>
            <a:r>
              <a:rPr lang="en-US" sz="1000" dirty="0">
                <a:solidFill>
                  <a:schemeClr val="tx2"/>
                </a:solidFill>
              </a:rPr>
              <a:t>the constants of integration</a:t>
            </a:r>
            <a:r>
              <a:rPr lang="en-US" sz="1000" b="1" dirty="0">
                <a:solidFill>
                  <a:srgbClr val="CACAFF">
                    <a:lumMod val="25000"/>
                  </a:srgbClr>
                </a:solidFill>
              </a:rPr>
              <a:t>.</a:t>
            </a:r>
            <a:r>
              <a:rPr lang="en-US" sz="1000" dirty="0">
                <a:solidFill>
                  <a:srgbClr val="000000"/>
                </a:solidFill>
              </a:rPr>
              <a:t> In order to determine the constants of </a:t>
            </a:r>
            <a:r>
              <a:rPr lang="en-US" sz="1000" dirty="0" smtClean="0">
                <a:solidFill>
                  <a:srgbClr val="000000"/>
                </a:solidFill>
              </a:rPr>
              <a:t> integration it </a:t>
            </a:r>
            <a:r>
              <a:rPr lang="en-US" sz="1000" dirty="0">
                <a:solidFill>
                  <a:srgbClr val="000000"/>
                </a:solidFill>
              </a:rPr>
              <a:t>is necessary to </a:t>
            </a:r>
            <a:r>
              <a:rPr lang="en-US" sz="1000" dirty="0" smtClean="0">
                <a:solidFill>
                  <a:srgbClr val="000000"/>
                </a:solidFill>
              </a:rPr>
              <a:t>define the </a:t>
            </a:r>
            <a:r>
              <a:rPr lang="en-US" sz="1000" dirty="0">
                <a:solidFill>
                  <a:srgbClr val="000000"/>
                </a:solidFill>
              </a:rPr>
              <a:t>initial conditions from the </a:t>
            </a:r>
            <a:endParaRPr lang="en-US" sz="1000" dirty="0" smtClean="0">
              <a:solidFill>
                <a:srgbClr val="000000"/>
              </a:solidFill>
            </a:endParaRPr>
          </a:p>
          <a:p>
            <a:pPr algn="just"/>
            <a:endParaRPr lang="en-US" sz="1000" dirty="0">
              <a:solidFill>
                <a:srgbClr val="000000"/>
              </a:solidFill>
            </a:endParaRPr>
          </a:p>
          <a:p>
            <a:pPr algn="just"/>
            <a:r>
              <a:rPr lang="en-US" sz="1000" dirty="0" smtClean="0">
                <a:solidFill>
                  <a:srgbClr val="000000"/>
                </a:solidFill>
              </a:rPr>
              <a:t>statement </a:t>
            </a:r>
            <a:r>
              <a:rPr lang="en-US" sz="1000" dirty="0">
                <a:solidFill>
                  <a:srgbClr val="000000"/>
                </a:solidFill>
              </a:rPr>
              <a:t>of </a:t>
            </a:r>
            <a:r>
              <a:rPr lang="en-US" sz="1000" dirty="0" smtClean="0">
                <a:solidFill>
                  <a:srgbClr val="000000"/>
                </a:solidFill>
              </a:rPr>
              <a:t> the problem, </a:t>
            </a:r>
            <a:r>
              <a:rPr lang="en-US" sz="1000" dirty="0">
                <a:solidFill>
                  <a:srgbClr val="000000"/>
                </a:solidFill>
              </a:rPr>
              <a:t>for example at </a:t>
            </a:r>
            <a:r>
              <a:rPr lang="en-US" altLang="ru-RU" sz="1100" i="1" dirty="0">
                <a:solidFill>
                  <a:srgbClr val="000000"/>
                </a:solidFill>
              </a:rPr>
              <a:t>t</a:t>
            </a:r>
            <a:r>
              <a:rPr lang="en-US" altLang="ru-RU" sz="1100" dirty="0">
                <a:solidFill>
                  <a:srgbClr val="000000"/>
                </a:solidFill>
              </a:rPr>
              <a:t> = 0</a:t>
            </a:r>
            <a:r>
              <a:rPr lang="ru-RU" altLang="ru-RU" sz="1100" dirty="0">
                <a:solidFill>
                  <a:srgbClr val="000000"/>
                </a:solidFill>
              </a:rPr>
              <a:t>, </a:t>
            </a:r>
            <a:r>
              <a:rPr lang="en-US" altLang="ru-RU" sz="1200" i="1" dirty="0" err="1">
                <a:solidFill>
                  <a:srgbClr val="000000"/>
                </a:solidFill>
                <a:latin typeface="Times New Roman" pitchFamily="18" charset="0"/>
                <a:cs typeface="Times New Roman" pitchFamily="18" charset="0"/>
              </a:rPr>
              <a:t>v</a:t>
            </a:r>
            <a:r>
              <a:rPr lang="en-US" altLang="ru-RU" sz="1200" i="1" baseline="-25000" dirty="0" err="1">
                <a:solidFill>
                  <a:srgbClr val="000000"/>
                </a:solidFill>
                <a:latin typeface="Times New Roman" pitchFamily="18" charset="0"/>
                <a:cs typeface="Times New Roman" pitchFamily="18" charset="0"/>
              </a:rPr>
              <a:t>x</a:t>
            </a:r>
            <a:r>
              <a:rPr lang="en-US" altLang="ru-RU" sz="1200" i="1" dirty="0">
                <a:solidFill>
                  <a:srgbClr val="000000"/>
                </a:solidFill>
                <a:latin typeface="Times New Roman" pitchFamily="18" charset="0"/>
                <a:cs typeface="Times New Roman" pitchFamily="18" charset="0"/>
              </a:rPr>
              <a:t> </a:t>
            </a:r>
            <a:r>
              <a:rPr lang="en-US" altLang="ru-RU" sz="1200" dirty="0">
                <a:solidFill>
                  <a:srgbClr val="000000"/>
                </a:solidFill>
                <a:latin typeface="Times New Roman" pitchFamily="18" charset="0"/>
                <a:cs typeface="Times New Roman" pitchFamily="18" charset="0"/>
              </a:rPr>
              <a:t>= </a:t>
            </a:r>
            <a:r>
              <a:rPr lang="en-US" altLang="ru-RU" sz="1200" i="1" dirty="0" smtClean="0">
                <a:solidFill>
                  <a:srgbClr val="000000"/>
                </a:solidFill>
                <a:latin typeface="Times New Roman" pitchFamily="18" charset="0"/>
                <a:cs typeface="Times New Roman" pitchFamily="18" charset="0"/>
              </a:rPr>
              <a:t>v</a:t>
            </a:r>
            <a:r>
              <a:rPr lang="en-US" altLang="ru-RU" sz="1200" i="1" baseline="-25000" dirty="0" smtClean="0">
                <a:solidFill>
                  <a:srgbClr val="000000"/>
                </a:solidFill>
                <a:latin typeface="Times New Roman" pitchFamily="18" charset="0"/>
                <a:cs typeface="Times New Roman" pitchFamily="18" charset="0"/>
              </a:rPr>
              <a:t>x</a:t>
            </a:r>
            <a:r>
              <a:rPr lang="en-US" altLang="ru-RU" sz="1200" baseline="-25000" dirty="0" smtClean="0">
                <a:solidFill>
                  <a:srgbClr val="000000"/>
                </a:solidFill>
                <a:latin typeface="Times New Roman" pitchFamily="18" charset="0"/>
                <a:cs typeface="Times New Roman" pitchFamily="18" charset="0"/>
              </a:rPr>
              <a:t>0</a:t>
            </a:r>
            <a:r>
              <a:rPr lang="en-US" altLang="ru-RU" sz="1100" dirty="0" smtClean="0">
                <a:solidFill>
                  <a:srgbClr val="000000"/>
                </a:solidFill>
              </a:rPr>
              <a:t>, </a:t>
            </a:r>
            <a:r>
              <a:rPr lang="en-US" altLang="ru-RU" sz="1000" dirty="0">
                <a:solidFill>
                  <a:srgbClr val="000000"/>
                </a:solidFill>
              </a:rPr>
              <a:t>whence</a:t>
            </a:r>
            <a:endParaRPr lang="ru-RU" sz="1000" dirty="0">
              <a:solidFill>
                <a:srgbClr val="000000"/>
              </a:solidFill>
            </a:endParaRPr>
          </a:p>
          <a:p>
            <a:pPr algn="just"/>
            <a:endParaRPr lang="ru-RU" altLang="ru-RU" sz="1000" dirty="0">
              <a:solidFill>
                <a:srgbClr val="000000"/>
              </a:solidFill>
            </a:endParaRPr>
          </a:p>
        </p:txBody>
      </p:sp>
      <p:graphicFrame>
        <p:nvGraphicFramePr>
          <p:cNvPr id="328808" name="Object 104"/>
          <p:cNvGraphicFramePr>
            <a:graphicFrameLocks noChangeAspect="1"/>
          </p:cNvGraphicFramePr>
          <p:nvPr>
            <p:extLst>
              <p:ext uri="{D42A27DB-BD31-4B8C-83A1-F6EECF244321}">
                <p14:modId xmlns:p14="http://schemas.microsoft.com/office/powerpoint/2010/main" val="8078005"/>
              </p:ext>
            </p:extLst>
          </p:nvPr>
        </p:nvGraphicFramePr>
        <p:xfrm>
          <a:off x="4087221" y="5391309"/>
          <a:ext cx="2108200" cy="388937"/>
        </p:xfrm>
        <a:graphic>
          <a:graphicData uri="http://schemas.openxmlformats.org/presentationml/2006/ole">
            <mc:AlternateContent xmlns:mc="http://schemas.openxmlformats.org/markup-compatibility/2006">
              <mc:Choice xmlns:v="urn:schemas-microsoft-com:vml" Requires="v">
                <p:oleObj spid="_x0000_s1426678" name="Equation" r:id="rId19" imgW="2108160" imgH="368280" progId="Equation.DSMT4">
                  <p:embed/>
                </p:oleObj>
              </mc:Choice>
              <mc:Fallback>
                <p:oleObj name="Equation" r:id="rId19" imgW="2108160" imgH="368280" progId="Equation.DSMT4">
                  <p:embed/>
                  <p:pic>
                    <p:nvPicPr>
                      <p:cNvPr id="0" name=""/>
                      <p:cNvPicPr>
                        <a:picLocks noChangeAspect="1" noChangeArrowheads="1"/>
                      </p:cNvPicPr>
                      <p:nvPr/>
                    </p:nvPicPr>
                    <p:blipFill>
                      <a:blip r:embed="rId20"/>
                      <a:srcRect/>
                      <a:stretch>
                        <a:fillRect/>
                      </a:stretch>
                    </p:blipFill>
                    <p:spPr bwMode="auto">
                      <a:xfrm>
                        <a:off x="4087221" y="5391309"/>
                        <a:ext cx="2108200" cy="388937"/>
                      </a:xfrm>
                      <a:prstGeom prst="rect">
                        <a:avLst/>
                      </a:prstGeom>
                      <a:solidFill>
                        <a:srgbClr val="FFC000"/>
                      </a:solidFill>
                      <a:ln>
                        <a:noFill/>
                      </a:ln>
                      <a:effectLst/>
                      <a:extLst/>
                    </p:spPr>
                  </p:pic>
                </p:oleObj>
              </mc:Fallback>
            </mc:AlternateContent>
          </a:graphicData>
        </a:graphic>
      </p:graphicFrame>
      <p:sp>
        <p:nvSpPr>
          <p:cNvPr id="328811" name="Text Box 107"/>
          <p:cNvSpPr txBox="1">
            <a:spLocks noChangeArrowheads="1"/>
          </p:cNvSpPr>
          <p:nvPr/>
        </p:nvSpPr>
        <p:spPr bwMode="auto">
          <a:xfrm>
            <a:off x="207634" y="5858915"/>
            <a:ext cx="8424000" cy="400110"/>
          </a:xfrm>
          <a:prstGeom prst="rect">
            <a:avLst/>
          </a:prstGeom>
          <a:solidFill>
            <a:srgbClr val="FFC000"/>
          </a:solidFill>
          <a:ln>
            <a:noFill/>
          </a:ln>
          <a:effectLst/>
          <a:extLst/>
        </p:spPr>
        <p:txBody>
          <a:bodyPr>
            <a:spAutoFit/>
          </a:bodyPr>
          <a:lstStyle/>
          <a:p>
            <a:endParaRPr lang="en-US" altLang="ru-RU" sz="1000" b="1" dirty="0" smtClean="0">
              <a:solidFill>
                <a:srgbClr val="CACAFF">
                  <a:lumMod val="25000"/>
                </a:srgbClr>
              </a:solidFill>
            </a:endParaRPr>
          </a:p>
          <a:p>
            <a:r>
              <a:rPr lang="en-US" altLang="ru-RU" sz="1000" b="1" dirty="0" smtClean="0">
                <a:solidFill>
                  <a:srgbClr val="CACAFF">
                    <a:lumMod val="25000"/>
                  </a:srgbClr>
                </a:solidFill>
              </a:rPr>
              <a:t>3</a:t>
            </a:r>
            <a:r>
              <a:rPr lang="ru-RU" altLang="ru-RU" sz="1000" b="1" dirty="0" smtClean="0">
                <a:solidFill>
                  <a:srgbClr val="CACAFF">
                    <a:lumMod val="25000"/>
                  </a:srgbClr>
                </a:solidFill>
              </a:rPr>
              <a:t>. </a:t>
            </a:r>
            <a:r>
              <a:rPr lang="en-US" altLang="ru-RU" sz="1000" b="1" dirty="0" smtClean="0">
                <a:solidFill>
                  <a:srgbClr val="CACAFF">
                    <a:lumMod val="25000"/>
                  </a:srgbClr>
                </a:solidFill>
              </a:rPr>
              <a:t>Express a </a:t>
            </a:r>
            <a:r>
              <a:rPr lang="en-US" altLang="ru-RU" sz="1000" b="1" dirty="0">
                <a:solidFill>
                  <a:srgbClr val="CACAFF">
                    <a:lumMod val="25000"/>
                  </a:srgbClr>
                </a:solidFill>
              </a:rPr>
              <a:t>speed through the derivative </a:t>
            </a:r>
            <a:r>
              <a:rPr lang="en-US" altLang="ru-RU" sz="1000" b="1" dirty="0" smtClean="0">
                <a:solidFill>
                  <a:srgbClr val="CACAFF">
                    <a:lumMod val="25000"/>
                  </a:srgbClr>
                </a:solidFill>
              </a:rPr>
              <a:t>of the </a:t>
            </a:r>
            <a:r>
              <a:rPr lang="en-US" altLang="ru-RU" sz="1000" b="1" dirty="0">
                <a:solidFill>
                  <a:srgbClr val="CACAFF">
                    <a:lumMod val="25000"/>
                  </a:srgbClr>
                </a:solidFill>
              </a:rPr>
              <a:t>coordinate </a:t>
            </a:r>
            <a:r>
              <a:rPr lang="en-US" altLang="ru-RU" sz="1000" b="1" dirty="0" smtClean="0">
                <a:solidFill>
                  <a:srgbClr val="CACAFF">
                    <a:lumMod val="25000"/>
                  </a:srgbClr>
                </a:solidFill>
              </a:rPr>
              <a:t>with respect to time</a:t>
            </a:r>
            <a:r>
              <a:rPr lang="en-US" altLang="ru-RU" sz="1000" dirty="0" smtClean="0">
                <a:solidFill>
                  <a:srgbClr val="000000"/>
                </a:solidFill>
              </a:rPr>
              <a:t> </a:t>
            </a:r>
            <a:r>
              <a:rPr lang="en-US" altLang="ru-RU" sz="1000" dirty="0">
                <a:solidFill>
                  <a:srgbClr val="000000"/>
                </a:solidFill>
              </a:rPr>
              <a:t>	</a:t>
            </a:r>
            <a:r>
              <a:rPr lang="ru-RU" altLang="ru-RU" sz="1000" dirty="0">
                <a:solidFill>
                  <a:srgbClr val="000000"/>
                </a:solidFill>
              </a:rPr>
              <a:t> </a:t>
            </a:r>
            <a:r>
              <a:rPr lang="en-US" altLang="ru-RU" sz="1000" dirty="0">
                <a:solidFill>
                  <a:srgbClr val="000000"/>
                </a:solidFill>
              </a:rPr>
              <a:t>               </a:t>
            </a:r>
            <a:r>
              <a:rPr lang="en-US" altLang="ru-RU" sz="1000" b="1" dirty="0" smtClean="0">
                <a:solidFill>
                  <a:schemeClr val="accent5">
                    <a:lumMod val="25000"/>
                  </a:schemeClr>
                </a:solidFill>
              </a:rPr>
              <a:t>and repeat the items</a:t>
            </a:r>
            <a:r>
              <a:rPr lang="ru-RU" altLang="ru-RU" sz="1000" b="1" dirty="0" smtClean="0">
                <a:solidFill>
                  <a:schemeClr val="accent5">
                    <a:lumMod val="25000"/>
                  </a:schemeClr>
                </a:solidFill>
              </a:rPr>
              <a:t> </a:t>
            </a:r>
            <a:r>
              <a:rPr lang="en-US" altLang="ru-RU" sz="1000" b="1" dirty="0" smtClean="0">
                <a:solidFill>
                  <a:schemeClr val="accent5">
                    <a:lumMod val="25000"/>
                  </a:schemeClr>
                </a:solidFill>
              </a:rPr>
              <a:t>2.1, </a:t>
            </a:r>
            <a:r>
              <a:rPr lang="ru-RU" altLang="ru-RU" sz="1000" b="1" dirty="0" smtClean="0">
                <a:solidFill>
                  <a:schemeClr val="accent5">
                    <a:lumMod val="25000"/>
                  </a:schemeClr>
                </a:solidFill>
              </a:rPr>
              <a:t>2.</a:t>
            </a:r>
            <a:r>
              <a:rPr lang="en-US" altLang="ru-RU" sz="1000" b="1" dirty="0" smtClean="0">
                <a:solidFill>
                  <a:schemeClr val="accent5">
                    <a:lumMod val="25000"/>
                  </a:schemeClr>
                </a:solidFill>
              </a:rPr>
              <a:t>3 and </a:t>
            </a:r>
            <a:r>
              <a:rPr lang="ru-RU" altLang="ru-RU" sz="1000" b="1" dirty="0" smtClean="0">
                <a:solidFill>
                  <a:schemeClr val="accent5">
                    <a:lumMod val="25000"/>
                  </a:schemeClr>
                </a:solidFill>
              </a:rPr>
              <a:t>2.4</a:t>
            </a:r>
            <a:r>
              <a:rPr lang="en-US" altLang="ru-RU" sz="1000" dirty="0" smtClean="0">
                <a:solidFill>
                  <a:schemeClr val="tx2"/>
                </a:solidFill>
              </a:rPr>
              <a:t>.</a:t>
            </a:r>
            <a:endParaRPr lang="ru-RU" altLang="ru-RU" sz="1000" dirty="0">
              <a:solidFill>
                <a:schemeClr val="tx2"/>
              </a:solidFill>
            </a:endParaRPr>
          </a:p>
        </p:txBody>
      </p:sp>
      <p:graphicFrame>
        <p:nvGraphicFramePr>
          <p:cNvPr id="328812" name="Object 108"/>
          <p:cNvGraphicFramePr>
            <a:graphicFrameLocks noChangeAspect="1"/>
          </p:cNvGraphicFramePr>
          <p:nvPr>
            <p:extLst>
              <p:ext uri="{D42A27DB-BD31-4B8C-83A1-F6EECF244321}">
                <p14:modId xmlns:p14="http://schemas.microsoft.com/office/powerpoint/2010/main" val="3313559113"/>
              </p:ext>
            </p:extLst>
          </p:nvPr>
        </p:nvGraphicFramePr>
        <p:xfrm>
          <a:off x="5070366" y="5812113"/>
          <a:ext cx="1346200" cy="493713"/>
        </p:xfrm>
        <a:graphic>
          <a:graphicData uri="http://schemas.openxmlformats.org/presentationml/2006/ole">
            <mc:AlternateContent xmlns:mc="http://schemas.openxmlformats.org/markup-compatibility/2006">
              <mc:Choice xmlns:v="urn:schemas-microsoft-com:vml" Requires="v">
                <p:oleObj spid="_x0000_s1426679" name="Equation" r:id="rId21" imgW="1346040" imgH="457200" progId="Equation.DSMT4">
                  <p:embed/>
                </p:oleObj>
              </mc:Choice>
              <mc:Fallback>
                <p:oleObj name="Equation" r:id="rId21" imgW="1346040" imgH="457200" progId="Equation.DSMT4">
                  <p:embed/>
                  <p:pic>
                    <p:nvPicPr>
                      <p:cNvPr id="0" name=""/>
                      <p:cNvPicPr>
                        <a:picLocks noChangeAspect="1" noChangeArrowheads="1"/>
                      </p:cNvPicPr>
                      <p:nvPr/>
                    </p:nvPicPr>
                    <p:blipFill>
                      <a:blip r:embed="rId22"/>
                      <a:srcRect/>
                      <a:stretch>
                        <a:fillRect/>
                      </a:stretch>
                    </p:blipFill>
                    <p:spPr bwMode="auto">
                      <a:xfrm>
                        <a:off x="5070366" y="5812113"/>
                        <a:ext cx="1346200" cy="493713"/>
                      </a:xfrm>
                      <a:prstGeom prst="rect">
                        <a:avLst/>
                      </a:prstGeom>
                      <a:noFill/>
                      <a:ln>
                        <a:noFill/>
                      </a:ln>
                      <a:effectLst/>
                      <a:extLst/>
                    </p:spPr>
                  </p:pic>
                </p:oleObj>
              </mc:Fallback>
            </mc:AlternateContent>
          </a:graphicData>
        </a:graphic>
      </p:graphicFrame>
      <p:sp>
        <p:nvSpPr>
          <p:cNvPr id="328814" name="Text Box 110"/>
          <p:cNvSpPr txBox="1">
            <a:spLocks noChangeArrowheads="1"/>
          </p:cNvSpPr>
          <p:nvPr/>
        </p:nvSpPr>
        <p:spPr bwMode="auto">
          <a:xfrm>
            <a:off x="216693" y="6280963"/>
            <a:ext cx="8424000" cy="553998"/>
          </a:xfrm>
          <a:prstGeom prst="rect">
            <a:avLst/>
          </a:prstGeom>
          <a:solidFill>
            <a:srgbClr val="FFC000"/>
          </a:solidFill>
          <a:ln>
            <a:noFill/>
          </a:ln>
          <a:effectLst/>
          <a:extLst/>
        </p:spPr>
        <p:txBody>
          <a:bodyPr wrap="square">
            <a:spAutoFit/>
          </a:bodyPr>
          <a:lstStyle/>
          <a:p>
            <a:pPr algn="just"/>
            <a:r>
              <a:rPr lang="en-US" sz="1000" b="1" dirty="0" smtClean="0">
                <a:solidFill>
                  <a:srgbClr val="CACAFF">
                    <a:lumMod val="25000"/>
                  </a:srgbClr>
                </a:solidFill>
              </a:rPr>
              <a:t>4. Determine </a:t>
            </a:r>
            <a:r>
              <a:rPr lang="en-US" sz="1000" b="1" dirty="0">
                <a:solidFill>
                  <a:srgbClr val="CACAFF">
                    <a:lumMod val="25000"/>
                  </a:srgbClr>
                </a:solidFill>
              </a:rPr>
              <a:t>the required quantities and </a:t>
            </a:r>
            <a:r>
              <a:rPr lang="en-US" sz="1000" b="1" dirty="0" smtClean="0">
                <a:solidFill>
                  <a:srgbClr val="CACAFF">
                    <a:lumMod val="25000"/>
                  </a:srgbClr>
                </a:solidFill>
              </a:rPr>
              <a:t>analyze the obtained results</a:t>
            </a:r>
            <a:r>
              <a:rPr lang="en-US" sz="1000" b="1" dirty="0">
                <a:solidFill>
                  <a:srgbClr val="CACAFF">
                    <a:lumMod val="25000"/>
                  </a:srgbClr>
                </a:solidFill>
              </a:rPr>
              <a:t>. </a:t>
            </a:r>
            <a:r>
              <a:rPr lang="en-US" sz="1000" dirty="0">
                <a:solidFill>
                  <a:srgbClr val="000000"/>
                </a:solidFill>
              </a:rPr>
              <a:t>In order to be able to </a:t>
            </a:r>
            <a:r>
              <a:rPr lang="en-US" sz="1000" dirty="0" smtClean="0">
                <a:solidFill>
                  <a:srgbClr val="000000"/>
                </a:solidFill>
              </a:rPr>
              <a:t>analyze </a:t>
            </a:r>
            <a:r>
              <a:rPr lang="en-US" sz="1000" dirty="0">
                <a:solidFill>
                  <a:srgbClr val="000000"/>
                </a:solidFill>
              </a:rPr>
              <a:t>the solution and also to verify </a:t>
            </a:r>
            <a:r>
              <a:rPr lang="en-US" sz="1000" dirty="0" smtClean="0">
                <a:solidFill>
                  <a:srgbClr val="000000"/>
                </a:solidFill>
              </a:rPr>
              <a:t>the </a:t>
            </a:r>
          </a:p>
          <a:p>
            <a:pPr algn="just"/>
            <a:r>
              <a:rPr lang="en-US" sz="1000" dirty="0" smtClean="0">
                <a:solidFill>
                  <a:srgbClr val="000000"/>
                </a:solidFill>
              </a:rPr>
              <a:t>dimensions the solution </a:t>
            </a:r>
            <a:r>
              <a:rPr lang="en-US" sz="1000" dirty="0">
                <a:solidFill>
                  <a:srgbClr val="000000"/>
                </a:solidFill>
              </a:rPr>
              <a:t>should be carried out in the most general form </a:t>
            </a:r>
            <a:r>
              <a:rPr lang="en-US" sz="1000" dirty="0" smtClean="0">
                <a:solidFill>
                  <a:srgbClr val="000000"/>
                </a:solidFill>
              </a:rPr>
              <a:t>(in the letter </a:t>
            </a:r>
            <a:r>
              <a:rPr lang="en-US" sz="1000" dirty="0">
                <a:solidFill>
                  <a:srgbClr val="000000"/>
                </a:solidFill>
              </a:rPr>
              <a:t>notation), inserting the numerical data only in the final results. </a:t>
            </a:r>
            <a:endParaRPr lang="ru-RU" sz="1000" dirty="0">
              <a:solidFill>
                <a:srgbClr val="000000"/>
              </a:solidFill>
            </a:endParaRPr>
          </a:p>
          <a:p>
            <a:pPr algn="just"/>
            <a:r>
              <a:rPr lang="en-US" sz="1000" dirty="0">
                <a:solidFill>
                  <a:srgbClr val="000000"/>
                </a:solidFill>
              </a:rPr>
              <a:t>These general rules also hold good for curvilinear motion.</a:t>
            </a:r>
            <a:endParaRPr lang="ru-RU" altLang="ru-RU" sz="1000" dirty="0">
              <a:solidFill>
                <a:srgbClr val="000000"/>
              </a:solidFill>
            </a:endParaRPr>
          </a:p>
        </p:txBody>
      </p:sp>
      <p:sp>
        <p:nvSpPr>
          <p:cNvPr id="328821" name="AutoShape 117">
            <a:hlinkClick r:id="" action="ppaction://hlinkshowjump?jump=nextslide" highlightClick="1"/>
          </p:cNvPr>
          <p:cNvSpPr>
            <a:spLocks noChangeArrowheads="1"/>
          </p:cNvSpPr>
          <p:nvPr/>
        </p:nvSpPr>
        <p:spPr bwMode="auto">
          <a:xfrm>
            <a:off x="3944346" y="491331"/>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28822" name="AutoShape 118">
            <a:hlinkClick r:id="rId23" action="ppaction://hlinksldjump" highlightClick="1"/>
          </p:cNvPr>
          <p:cNvSpPr>
            <a:spLocks noChangeArrowheads="1"/>
          </p:cNvSpPr>
          <p:nvPr/>
        </p:nvSpPr>
        <p:spPr bwMode="auto">
          <a:xfrm>
            <a:off x="305090" y="505618"/>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28823" name="AutoShape 119">
            <a:hlinkClick r:id="" action="ppaction://hlinkshowjump?jump=previousslide" highlightClick="1"/>
          </p:cNvPr>
          <p:cNvSpPr>
            <a:spLocks noChangeArrowheads="1"/>
          </p:cNvSpPr>
          <p:nvPr/>
        </p:nvSpPr>
        <p:spPr bwMode="auto">
          <a:xfrm>
            <a:off x="581025" y="500856"/>
            <a:ext cx="257175" cy="209550"/>
          </a:xfrm>
          <a:prstGeom prst="actionButtonBackPrevious">
            <a:avLst/>
          </a:prstGeom>
          <a:solidFill>
            <a:srgbClr val="FF0000"/>
          </a:solidFill>
          <a:ln>
            <a:noFill/>
          </a:ln>
          <a:effectLst/>
          <a:extLst/>
        </p:spPr>
        <p:txBody>
          <a:bodyPr wrap="none" anchor="ctr"/>
          <a:lstStyle/>
          <a:p>
            <a:endParaRPr lang="ru-RU">
              <a:solidFill>
                <a:srgbClr val="000000"/>
              </a:solidFill>
            </a:endParaRPr>
          </a:p>
        </p:txBody>
      </p:sp>
      <p:pic>
        <p:nvPicPr>
          <p:cNvPr id="41" name="Picture 15" descr="Z:\Символ НГУ_4.JPG"/>
          <p:cNvPicPr>
            <a:picLocks noChangeAspect="1" noChangeArrowheads="1"/>
          </p:cNvPicPr>
          <p:nvPr/>
        </p:nvPicPr>
        <p:blipFill>
          <a:blip r:embed="rId24" cstate="print">
            <a:extLst>
              <a:ext uri="{BEBA8EAE-BF5A-486C-A8C5-ECC9F3942E4B}">
                <a14:imgProps xmlns:a14="http://schemas.microsoft.com/office/drawing/2010/main">
                  <a14:imgLayer r:embed="rId2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85700" y="45182"/>
            <a:ext cx="1142782" cy="10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 name="Rectangle 27"/>
          <p:cNvSpPr>
            <a:spLocks noChangeArrowheads="1"/>
          </p:cNvSpPr>
          <p:nvPr/>
        </p:nvSpPr>
        <p:spPr bwMode="auto">
          <a:xfrm>
            <a:off x="911860" y="438868"/>
            <a:ext cx="2904124"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2</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10021917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8781"/>
                                        </p:tgtEl>
                                        <p:attrNameLst>
                                          <p:attrName>style.visibility</p:attrName>
                                        </p:attrNameLst>
                                      </p:cBhvr>
                                      <p:to>
                                        <p:strVal val="visible"/>
                                      </p:to>
                                    </p:set>
                                    <p:anim calcmode="lin" valueType="num">
                                      <p:cBhvr additive="base">
                                        <p:cTn id="7" dur="500" fill="hold"/>
                                        <p:tgtEl>
                                          <p:spTgt spid="328781"/>
                                        </p:tgtEl>
                                        <p:attrNameLst>
                                          <p:attrName>ppt_x</p:attrName>
                                        </p:attrNameLst>
                                      </p:cBhvr>
                                      <p:tavLst>
                                        <p:tav tm="0">
                                          <p:val>
                                            <p:strVal val="#ppt_x"/>
                                          </p:val>
                                        </p:tav>
                                        <p:tav tm="100000">
                                          <p:val>
                                            <p:strVal val="#ppt_x"/>
                                          </p:val>
                                        </p:tav>
                                      </p:tavLst>
                                    </p:anim>
                                    <p:anim calcmode="lin" valueType="num">
                                      <p:cBhvr additive="base">
                                        <p:cTn id="8" dur="500" fill="hold"/>
                                        <p:tgtEl>
                                          <p:spTgt spid="328781"/>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28782"/>
                                        </p:tgtEl>
                                        <p:attrNameLst>
                                          <p:attrName>style.visibility</p:attrName>
                                        </p:attrNameLst>
                                      </p:cBhvr>
                                      <p:to>
                                        <p:strVal val="visible"/>
                                      </p:to>
                                    </p:set>
                                    <p:anim calcmode="lin" valueType="num">
                                      <p:cBhvr additive="base">
                                        <p:cTn id="13" dur="500" fill="hold"/>
                                        <p:tgtEl>
                                          <p:spTgt spid="328782"/>
                                        </p:tgtEl>
                                        <p:attrNameLst>
                                          <p:attrName>ppt_x</p:attrName>
                                        </p:attrNameLst>
                                      </p:cBhvr>
                                      <p:tavLst>
                                        <p:tav tm="0">
                                          <p:val>
                                            <p:strVal val="#ppt_x"/>
                                          </p:val>
                                        </p:tav>
                                        <p:tav tm="100000">
                                          <p:val>
                                            <p:strVal val="#ppt_x"/>
                                          </p:val>
                                        </p:tav>
                                      </p:tavLst>
                                    </p:anim>
                                    <p:anim calcmode="lin" valueType="num">
                                      <p:cBhvr additive="base">
                                        <p:cTn id="14" dur="500" fill="hold"/>
                                        <p:tgtEl>
                                          <p:spTgt spid="328782"/>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28784"/>
                                        </p:tgtEl>
                                        <p:attrNameLst>
                                          <p:attrName>style.visibility</p:attrName>
                                        </p:attrNameLst>
                                      </p:cBhvr>
                                      <p:to>
                                        <p:strVal val="visible"/>
                                      </p:to>
                                    </p:set>
                                    <p:anim calcmode="lin" valueType="num">
                                      <p:cBhvr additive="base">
                                        <p:cTn id="19" dur="500" fill="hold"/>
                                        <p:tgtEl>
                                          <p:spTgt spid="328784"/>
                                        </p:tgtEl>
                                        <p:attrNameLst>
                                          <p:attrName>ppt_x</p:attrName>
                                        </p:attrNameLst>
                                      </p:cBhvr>
                                      <p:tavLst>
                                        <p:tav tm="0">
                                          <p:val>
                                            <p:strVal val="#ppt_x"/>
                                          </p:val>
                                        </p:tav>
                                        <p:tav tm="100000">
                                          <p:val>
                                            <p:strVal val="#ppt_x"/>
                                          </p:val>
                                        </p:tav>
                                      </p:tavLst>
                                    </p:anim>
                                    <p:anim calcmode="lin" valueType="num">
                                      <p:cBhvr additive="base">
                                        <p:cTn id="20" dur="500" fill="hold"/>
                                        <p:tgtEl>
                                          <p:spTgt spid="328784"/>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2878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2878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2878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28790"/>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28791"/>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2879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28793"/>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28800"/>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2880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28802"/>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28803"/>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2879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2879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8796"/>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28797"/>
                                        </p:tgtEl>
                                        <p:attrNameLst>
                                          <p:attrName>style.visibility</p:attrName>
                                        </p:attrNameLst>
                                      </p:cBhvr>
                                      <p:to>
                                        <p:strVal val="visible"/>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328807"/>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28808"/>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nodePh="1">
                                  <p:stCondLst>
                                    <p:cond delay="0"/>
                                  </p:stCondLst>
                                  <p:endCondLst>
                                    <p:cond evt="begin" delay="0">
                                      <p:tn val="71"/>
                                    </p:cond>
                                  </p:endCondLst>
                                  <p:childTnLst>
                                    <p:set>
                                      <p:cBhvr>
                                        <p:cTn id="72" dur="1" fill="hold">
                                          <p:stCondLst>
                                            <p:cond delay="0"/>
                                          </p:stCondLst>
                                        </p:cTn>
                                        <p:tgtEl>
                                          <p:spTgt spid="328806"/>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8811"/>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28812"/>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288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8781" grpId="0" animBg="1"/>
      <p:bldP spid="328782" grpId="0" animBg="1"/>
      <p:bldP spid="328784" grpId="0" animBg="1"/>
      <p:bldP spid="328787" grpId="0" animBg="1"/>
      <p:bldP spid="328789" grpId="0" animBg="1"/>
      <p:bldP spid="328792" grpId="0" animBg="1"/>
      <p:bldP spid="328794" grpId="0" animBg="1"/>
      <p:bldP spid="328796" grpId="0" animBg="1"/>
      <p:bldP spid="328800" grpId="0" animBg="1"/>
      <p:bldP spid="328802" grpId="0" animBg="1"/>
      <p:bldP spid="328806" grpId="0"/>
      <p:bldP spid="328807" grpId="0" animBg="1"/>
      <p:bldP spid="328811" grpId="0" animBg="1"/>
      <p:bldP spid="328814"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064" name="Rectangle 240"/>
          <p:cNvSpPr>
            <a:spLocks noChangeArrowheads="1"/>
          </p:cNvSpPr>
          <p:nvPr/>
        </p:nvSpPr>
        <p:spPr bwMode="auto">
          <a:xfrm>
            <a:off x="4867275" y="1285875"/>
            <a:ext cx="1733550" cy="1009650"/>
          </a:xfrm>
          <a:prstGeom prst="rect">
            <a:avLst/>
          </a:prstGeom>
          <a:solidFill>
            <a:srgbClr val="FFFF00"/>
          </a:solidFill>
          <a:ln w="9525" algn="ctr">
            <a:solidFill>
              <a:schemeClr val="tx1"/>
            </a:solidFill>
            <a:miter lim="800000"/>
            <a:headEnd/>
            <a:tailEnd/>
          </a:ln>
          <a:effectLst/>
          <a:extLst/>
        </p:spPr>
        <p:txBody>
          <a:bodyPr wrap="none" anchor="ctr"/>
          <a:lstStyle/>
          <a:p>
            <a:endParaRPr lang="ru-RU"/>
          </a:p>
        </p:txBody>
      </p:sp>
      <p:grpSp>
        <p:nvGrpSpPr>
          <p:cNvPr id="333929" name="Group 105"/>
          <p:cNvGrpSpPr>
            <a:grpSpLocks/>
          </p:cNvGrpSpPr>
          <p:nvPr/>
        </p:nvGrpSpPr>
        <p:grpSpPr bwMode="auto">
          <a:xfrm>
            <a:off x="361950" y="876300"/>
            <a:ext cx="1628775" cy="1292225"/>
            <a:chOff x="318" y="2214"/>
            <a:chExt cx="1026" cy="814"/>
          </a:xfrm>
        </p:grpSpPr>
        <p:sp>
          <p:nvSpPr>
            <p:cNvPr id="333882" name="Oval 58"/>
            <p:cNvSpPr>
              <a:spLocks noChangeArrowheads="1"/>
            </p:cNvSpPr>
            <p:nvPr/>
          </p:nvSpPr>
          <p:spPr bwMode="auto">
            <a:xfrm>
              <a:off x="474" y="2316"/>
              <a:ext cx="666" cy="666"/>
            </a:xfrm>
            <a:prstGeom prst="ellipse">
              <a:avLst/>
            </a:prstGeom>
            <a:solidFill>
              <a:srgbClr val="C0C0C0"/>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3" name="Oval 59"/>
            <p:cNvSpPr>
              <a:spLocks noChangeArrowheads="1"/>
            </p:cNvSpPr>
            <p:nvPr/>
          </p:nvSpPr>
          <p:spPr bwMode="auto">
            <a:xfrm>
              <a:off x="570" y="2406"/>
              <a:ext cx="480" cy="480"/>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4" name="Rectangle 60"/>
            <p:cNvSpPr>
              <a:spLocks noChangeArrowheads="1"/>
            </p:cNvSpPr>
            <p:nvPr/>
          </p:nvSpPr>
          <p:spPr bwMode="auto">
            <a:xfrm>
              <a:off x="318" y="2214"/>
              <a:ext cx="1026" cy="462"/>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7" name="Oval 63"/>
            <p:cNvSpPr>
              <a:spLocks noChangeArrowheads="1"/>
            </p:cNvSpPr>
            <p:nvPr/>
          </p:nvSpPr>
          <p:spPr bwMode="auto">
            <a:xfrm>
              <a:off x="780" y="2550"/>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5" name="Oval 61"/>
            <p:cNvSpPr>
              <a:spLocks noChangeArrowheads="1"/>
            </p:cNvSpPr>
            <p:nvPr/>
          </p:nvSpPr>
          <p:spPr bwMode="auto">
            <a:xfrm>
              <a:off x="876" y="2634"/>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8" name="AutoShape 64"/>
            <p:cNvSpPr>
              <a:spLocks noChangeArrowheads="1"/>
            </p:cNvSpPr>
            <p:nvPr/>
          </p:nvSpPr>
          <p:spPr bwMode="auto">
            <a:xfrm rot="5400000">
              <a:off x="861" y="2793"/>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89" name="AutoShape 65"/>
            <p:cNvSpPr>
              <a:spLocks noChangeArrowheads="1"/>
            </p:cNvSpPr>
            <p:nvPr/>
          </p:nvSpPr>
          <p:spPr bwMode="auto">
            <a:xfrm rot="12793902" flipV="1">
              <a:off x="1009" y="2779"/>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90" name="Line 66"/>
            <p:cNvSpPr>
              <a:spLocks noChangeShapeType="1"/>
            </p:cNvSpPr>
            <p:nvPr/>
          </p:nvSpPr>
          <p:spPr bwMode="auto">
            <a:xfrm flipV="1">
              <a:off x="853" y="2448"/>
              <a:ext cx="359" cy="55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886" name="Oval 62"/>
            <p:cNvSpPr>
              <a:spLocks noChangeArrowheads="1"/>
            </p:cNvSpPr>
            <p:nvPr/>
          </p:nvSpPr>
          <p:spPr bwMode="auto">
            <a:xfrm>
              <a:off x="737" y="2729"/>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3891" name="Object 67"/>
            <p:cNvGraphicFramePr>
              <a:graphicFrameLocks noChangeAspect="1"/>
            </p:cNvGraphicFramePr>
            <p:nvPr/>
          </p:nvGraphicFramePr>
          <p:xfrm>
            <a:off x="996" y="2900"/>
            <a:ext cx="112" cy="128"/>
          </p:xfrm>
          <a:graphic>
            <a:graphicData uri="http://schemas.openxmlformats.org/presentationml/2006/ole">
              <mc:AlternateContent xmlns:mc="http://schemas.openxmlformats.org/markup-compatibility/2006">
                <mc:Choice xmlns:v="urn:schemas-microsoft-com:vml" Requires="v">
                  <p:oleObj spid="_x0000_s1428027" name="Формула" r:id="rId3" imgW="177480" imgH="203040" progId="Equation.3">
                    <p:embed/>
                  </p:oleObj>
                </mc:Choice>
                <mc:Fallback>
                  <p:oleObj name="Формула" r:id="rId3" imgW="177480" imgH="203040" progId="Equation.3">
                    <p:embed/>
                    <p:pic>
                      <p:nvPicPr>
                        <p:cNvPr id="0" name="Object 6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6" y="2900"/>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3892" name="Object 68"/>
            <p:cNvGraphicFramePr>
              <a:graphicFrameLocks noChangeAspect="1"/>
            </p:cNvGraphicFramePr>
            <p:nvPr/>
          </p:nvGraphicFramePr>
          <p:xfrm>
            <a:off x="1169" y="2689"/>
            <a:ext cx="112" cy="128"/>
          </p:xfrm>
          <a:graphic>
            <a:graphicData uri="http://schemas.openxmlformats.org/presentationml/2006/ole">
              <mc:AlternateContent xmlns:mc="http://schemas.openxmlformats.org/markup-compatibility/2006">
                <mc:Choice xmlns:v="urn:schemas-microsoft-com:vml" Requires="v">
                  <p:oleObj spid="_x0000_s1428028" name="Формула" r:id="rId5" imgW="177480" imgH="203040" progId="Equation.3">
                    <p:embed/>
                  </p:oleObj>
                </mc:Choice>
                <mc:Fallback>
                  <p:oleObj name="Формула" r:id="rId5" imgW="177480" imgH="203040" progId="Equation.3">
                    <p:embed/>
                    <p:pic>
                      <p:nvPicPr>
                        <p:cNvPr id="0" name="Object 6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69" y="2689"/>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3827" name="Rectangle 3"/>
          <p:cNvSpPr>
            <a:spLocks noGrp="1" noChangeArrowheads="1"/>
          </p:cNvSpPr>
          <p:nvPr>
            <p:ph type="title"/>
          </p:nvPr>
        </p:nvSpPr>
        <p:spPr>
          <a:xfrm>
            <a:off x="901700" y="501825"/>
            <a:ext cx="1438275" cy="288000"/>
          </a:xfrm>
          <a:solidFill>
            <a:srgbClr val="FFFF00"/>
          </a:solidFill>
          <a:ln/>
        </p:spPr>
        <p:txBody>
          <a:bodyPr/>
          <a:lstStyle/>
          <a:p>
            <a:r>
              <a:rPr lang="en-US" altLang="ru-RU" sz="2000" b="1" dirty="0" smtClean="0">
                <a:solidFill>
                  <a:srgbClr val="FF0000"/>
                </a:solidFill>
              </a:rPr>
              <a:t>Section 3</a:t>
            </a:r>
            <a:endParaRPr lang="ru-RU" altLang="ru-RU" sz="2000" b="1" dirty="0">
              <a:solidFill>
                <a:srgbClr val="FF0000"/>
              </a:solidFill>
            </a:endParaRPr>
          </a:p>
        </p:txBody>
      </p:sp>
      <p:sp>
        <p:nvSpPr>
          <p:cNvPr id="333828" name="AutoShape 4">
            <a:hlinkClick r:id="rId7"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p>
        </p:txBody>
      </p:sp>
      <p:sp>
        <p:nvSpPr>
          <p:cNvPr id="333829" name="AutoShape 5">
            <a:hlinkClick r:id="" action="ppaction://hlinkshowjump?jump=nextslide" highlightClick="1"/>
          </p:cNvPr>
          <p:cNvSpPr>
            <a:spLocks noChangeArrowheads="1"/>
          </p:cNvSpPr>
          <p:nvPr/>
        </p:nvSpPr>
        <p:spPr bwMode="auto">
          <a:xfrm>
            <a:off x="2431297" y="552450"/>
            <a:ext cx="285750" cy="219075"/>
          </a:xfrm>
          <a:prstGeom prst="actionButtonForwardNext">
            <a:avLst/>
          </a:prstGeom>
          <a:solidFill>
            <a:srgbClr val="FF0000"/>
          </a:solidFill>
          <a:ln>
            <a:noFill/>
          </a:ln>
          <a:effectLst/>
          <a:extLst/>
        </p:spPr>
        <p:txBody>
          <a:bodyPr wrap="none" anchor="ctr"/>
          <a:lstStyle/>
          <a:p>
            <a:endParaRPr lang="ru-RU"/>
          </a:p>
        </p:txBody>
      </p:sp>
      <p:sp>
        <p:nvSpPr>
          <p:cNvPr id="333834" name="Rectangle 10"/>
          <p:cNvSpPr>
            <a:spLocks noChangeArrowheads="1"/>
          </p:cNvSpPr>
          <p:nvPr/>
        </p:nvSpPr>
        <p:spPr bwMode="auto">
          <a:xfrm>
            <a:off x="0" y="801687"/>
            <a:ext cx="899160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altLang="ru-RU" sz="1200" b="1" dirty="0" smtClean="0">
                <a:solidFill>
                  <a:srgbClr val="FF0000"/>
                </a:solidFill>
              </a:rPr>
              <a:t>Vibrations of a Particle </a:t>
            </a:r>
          </a:p>
          <a:p>
            <a:pPr marL="361950" indent="0">
              <a:lnSpc>
                <a:spcPct val="90000"/>
              </a:lnSpc>
              <a:buNone/>
            </a:pPr>
            <a:r>
              <a:rPr lang="en-US" altLang="ru-RU" sz="1000" dirty="0" smtClean="0">
                <a:solidFill>
                  <a:schemeClr val="accent5">
                    <a:lumMod val="25000"/>
                  </a:schemeClr>
                </a:solidFill>
              </a:rPr>
              <a:t>There exists a </a:t>
            </a:r>
            <a:r>
              <a:rPr lang="en-US" sz="1000" dirty="0" smtClean="0">
                <a:solidFill>
                  <a:schemeClr val="accent5">
                    <a:lumMod val="25000"/>
                  </a:schemeClr>
                </a:solidFill>
              </a:rPr>
              <a:t>restoring </a:t>
            </a:r>
            <a:r>
              <a:rPr lang="en-US" sz="1000" dirty="0">
                <a:solidFill>
                  <a:schemeClr val="accent5">
                    <a:lumMod val="25000"/>
                  </a:schemeClr>
                </a:solidFill>
              </a:rPr>
              <a:t>force </a:t>
            </a:r>
            <a:r>
              <a:rPr lang="en-US" sz="1100" b="1" i="1" dirty="0" smtClean="0">
                <a:solidFill>
                  <a:schemeClr val="accent5">
                    <a:lumMod val="25000"/>
                  </a:schemeClr>
                </a:solidFill>
                <a:latin typeface="Times New Roman" pitchFamily="18" charset="0"/>
                <a:cs typeface="Times New Roman" pitchFamily="18" charset="0"/>
              </a:rPr>
              <a:t>R</a:t>
            </a:r>
            <a:r>
              <a:rPr lang="en-US" sz="1100" dirty="0" smtClean="0">
                <a:solidFill>
                  <a:schemeClr val="accent5">
                    <a:lumMod val="25000"/>
                  </a:schemeClr>
                </a:solidFill>
              </a:rPr>
              <a:t> </a:t>
            </a:r>
            <a:r>
              <a:rPr lang="en-US" sz="1000" dirty="0">
                <a:solidFill>
                  <a:schemeClr val="accent5">
                    <a:lumMod val="25000"/>
                  </a:schemeClr>
                </a:solidFill>
              </a:rPr>
              <a:t>directed towards a fixed </a:t>
            </a:r>
            <a:r>
              <a:rPr lang="en-US" sz="1000" dirty="0" smtClean="0">
                <a:solidFill>
                  <a:schemeClr val="accent5">
                    <a:lumMod val="25000"/>
                  </a:schemeClr>
                </a:solidFill>
              </a:rPr>
              <a:t>center </a:t>
            </a:r>
            <a:r>
              <a:rPr lang="en-US" sz="1100" i="1" dirty="0">
                <a:solidFill>
                  <a:schemeClr val="accent5">
                    <a:lumMod val="25000"/>
                  </a:schemeClr>
                </a:solidFill>
                <a:latin typeface="Times New Roman" pitchFamily="18" charset="0"/>
                <a:cs typeface="Times New Roman" pitchFamily="18" charset="0"/>
              </a:rPr>
              <a:t>O</a:t>
            </a:r>
            <a:r>
              <a:rPr lang="en-US" sz="1000" dirty="0">
                <a:solidFill>
                  <a:schemeClr val="accent5">
                    <a:lumMod val="25000"/>
                  </a:schemeClr>
                </a:solidFill>
              </a:rPr>
              <a:t> and proportional to the distance from that </a:t>
            </a:r>
            <a:r>
              <a:rPr lang="en-US" sz="1000" dirty="0" smtClean="0">
                <a:solidFill>
                  <a:schemeClr val="accent5">
                    <a:lumMod val="25000"/>
                  </a:schemeClr>
                </a:solidFill>
              </a:rPr>
              <a:t>center. This force tends to return a point in</a:t>
            </a:r>
            <a:r>
              <a:rPr lang="en-US" sz="1000" dirty="0" smtClean="0"/>
              <a:t> </a:t>
            </a:r>
            <a:r>
              <a:rPr lang="en-US" sz="1000" dirty="0" smtClean="0">
                <a:solidFill>
                  <a:srgbClr val="FF0000"/>
                </a:solidFill>
              </a:rPr>
              <a:t>a state of equilibrium</a:t>
            </a:r>
            <a:r>
              <a:rPr lang="ru-RU" altLang="ru-RU" sz="1000" b="1" dirty="0" smtClean="0">
                <a:solidFill>
                  <a:srgbClr val="FF0000"/>
                </a:solidFill>
              </a:rPr>
              <a:t> </a:t>
            </a:r>
            <a:r>
              <a:rPr lang="ru-RU" altLang="ru-RU" sz="1000" dirty="0" smtClean="0">
                <a:solidFill>
                  <a:srgbClr val="FF0000"/>
                </a:solidFill>
              </a:rPr>
              <a:t>.</a:t>
            </a:r>
            <a:endParaRPr lang="en-US" altLang="ru-RU" sz="1000" dirty="0">
              <a:solidFill>
                <a:srgbClr val="FF0000"/>
              </a:solidFill>
            </a:endParaRPr>
          </a:p>
          <a:p>
            <a:pPr>
              <a:buFont typeface="Wingdings" pitchFamily="2" charset="2"/>
              <a:buNone/>
            </a:pPr>
            <a:r>
              <a:rPr lang="ru-RU" altLang="ru-RU" sz="1000" dirty="0"/>
              <a:t> </a:t>
            </a:r>
          </a:p>
        </p:txBody>
      </p:sp>
      <p:sp>
        <p:nvSpPr>
          <p:cNvPr id="333881" name="Oval 5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chemeClr val="bg2"/>
                </a:solidFill>
              </a:rPr>
              <a:t>10</a:t>
            </a:r>
            <a:endParaRPr lang="ru-RU" altLang="ru-RU" sz="1000" b="1" dirty="0">
              <a:solidFill>
                <a:schemeClr val="bg2"/>
              </a:solidFill>
            </a:endParaRPr>
          </a:p>
        </p:txBody>
      </p:sp>
      <p:grpSp>
        <p:nvGrpSpPr>
          <p:cNvPr id="333928" name="Group 104"/>
          <p:cNvGrpSpPr>
            <a:grpSpLocks/>
          </p:cNvGrpSpPr>
          <p:nvPr/>
        </p:nvGrpSpPr>
        <p:grpSpPr bwMode="auto">
          <a:xfrm>
            <a:off x="1798638" y="1246188"/>
            <a:ext cx="1628775" cy="1581150"/>
            <a:chOff x="1181" y="1925"/>
            <a:chExt cx="1026" cy="996"/>
          </a:xfrm>
        </p:grpSpPr>
        <p:sp>
          <p:nvSpPr>
            <p:cNvPr id="333895" name="Oval 71"/>
            <p:cNvSpPr>
              <a:spLocks noChangeArrowheads="1"/>
            </p:cNvSpPr>
            <p:nvPr/>
          </p:nvSpPr>
          <p:spPr bwMode="auto">
            <a:xfrm rot="-5400000">
              <a:off x="1337" y="2153"/>
              <a:ext cx="666" cy="666"/>
            </a:xfrm>
            <a:prstGeom prst="ellipse">
              <a:avLst/>
            </a:prstGeom>
            <a:solidFill>
              <a:srgbClr val="C0C0C0"/>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96" name="Oval 72"/>
            <p:cNvSpPr>
              <a:spLocks noChangeArrowheads="1"/>
            </p:cNvSpPr>
            <p:nvPr/>
          </p:nvSpPr>
          <p:spPr bwMode="auto">
            <a:xfrm rot="-5400000">
              <a:off x="1433" y="2255"/>
              <a:ext cx="480" cy="480"/>
            </a:xfrm>
            <a:prstGeom prst="ellipse">
              <a:avLst/>
            </a:prstGeom>
            <a:solidFill>
              <a:schemeClr val="bg1"/>
            </a:solidFill>
            <a:ln>
              <a:noFill/>
            </a:ln>
            <a:effectLst/>
            <a:extLst>
              <a:ext uri="{91240B29-F687-4F45-9708-019B960494DF}">
                <a14:hiddenLine xmlns:a14="http://schemas.microsoft.com/office/drawing/2010/main" w="9525" algn="ctr">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98" name="Oval 74"/>
            <p:cNvSpPr>
              <a:spLocks noChangeArrowheads="1"/>
            </p:cNvSpPr>
            <p:nvPr/>
          </p:nvSpPr>
          <p:spPr bwMode="auto">
            <a:xfrm>
              <a:off x="1847" y="2015"/>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99" name="Oval 75"/>
            <p:cNvSpPr>
              <a:spLocks noChangeArrowheads="1"/>
            </p:cNvSpPr>
            <p:nvPr/>
          </p:nvSpPr>
          <p:spPr bwMode="auto">
            <a:xfrm>
              <a:off x="1877" y="2111"/>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01" name="AutoShape 77"/>
            <p:cNvSpPr>
              <a:spLocks noChangeArrowheads="1"/>
            </p:cNvSpPr>
            <p:nvPr/>
          </p:nvSpPr>
          <p:spPr bwMode="auto">
            <a:xfrm rot="18608576" flipV="1">
              <a:off x="1728" y="2292"/>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02" name="Line 78"/>
            <p:cNvSpPr>
              <a:spLocks noChangeShapeType="1"/>
            </p:cNvSpPr>
            <p:nvPr/>
          </p:nvSpPr>
          <p:spPr bwMode="auto">
            <a:xfrm>
              <a:off x="1493" y="1925"/>
              <a:ext cx="642" cy="49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03" name="Oval 79"/>
            <p:cNvSpPr>
              <a:spLocks noChangeArrowheads="1"/>
            </p:cNvSpPr>
            <p:nvPr/>
          </p:nvSpPr>
          <p:spPr bwMode="auto">
            <a:xfrm>
              <a:off x="1588" y="2002"/>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3904" name="Object 80"/>
            <p:cNvGraphicFramePr>
              <a:graphicFrameLocks noChangeAspect="1"/>
            </p:cNvGraphicFramePr>
            <p:nvPr/>
          </p:nvGraphicFramePr>
          <p:xfrm>
            <a:off x="2051" y="2203"/>
            <a:ext cx="112" cy="128"/>
          </p:xfrm>
          <a:graphic>
            <a:graphicData uri="http://schemas.openxmlformats.org/presentationml/2006/ole">
              <mc:AlternateContent xmlns:mc="http://schemas.openxmlformats.org/markup-compatibility/2006">
                <mc:Choice xmlns:v="urn:schemas-microsoft-com:vml" Requires="v">
                  <p:oleObj spid="_x0000_s1428029" name="Формула" r:id="rId8" imgW="177480" imgH="203040" progId="Equation.3">
                    <p:embed/>
                  </p:oleObj>
                </mc:Choice>
                <mc:Fallback>
                  <p:oleObj name="Формула" r:id="rId8" imgW="177480" imgH="203040" progId="Equation.3">
                    <p:embed/>
                    <p:pic>
                      <p:nvPicPr>
                        <p:cNvPr id="0" name="Object 8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51" y="2203"/>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3905" name="Object 81"/>
            <p:cNvGraphicFramePr>
              <a:graphicFrameLocks noChangeAspect="1"/>
            </p:cNvGraphicFramePr>
            <p:nvPr/>
          </p:nvGraphicFramePr>
          <p:xfrm>
            <a:off x="1672" y="2268"/>
            <a:ext cx="112" cy="128"/>
          </p:xfrm>
          <a:graphic>
            <a:graphicData uri="http://schemas.openxmlformats.org/presentationml/2006/ole">
              <mc:AlternateContent xmlns:mc="http://schemas.openxmlformats.org/markup-compatibility/2006">
                <mc:Choice xmlns:v="urn:schemas-microsoft-com:vml" Requires="v">
                  <p:oleObj spid="_x0000_s1428030" name="Формула" r:id="rId9" imgW="177480" imgH="203040" progId="Equation.3">
                    <p:embed/>
                  </p:oleObj>
                </mc:Choice>
                <mc:Fallback>
                  <p:oleObj name="Формула" r:id="rId9" imgW="177480" imgH="203040" progId="Equation.3">
                    <p:embed/>
                    <p:pic>
                      <p:nvPicPr>
                        <p:cNvPr id="0" name="Object 8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672" y="2268"/>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3908" name="Oval 84"/>
            <p:cNvSpPr>
              <a:spLocks noChangeArrowheads="1"/>
            </p:cNvSpPr>
            <p:nvPr/>
          </p:nvSpPr>
          <p:spPr bwMode="auto">
            <a:xfrm rot="-5400000">
              <a:off x="1369" y="2137"/>
              <a:ext cx="606" cy="648"/>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897" name="Rectangle 73"/>
            <p:cNvSpPr>
              <a:spLocks noChangeArrowheads="1"/>
            </p:cNvSpPr>
            <p:nvPr/>
          </p:nvSpPr>
          <p:spPr bwMode="auto">
            <a:xfrm flipV="1">
              <a:off x="1181" y="2459"/>
              <a:ext cx="1026" cy="462"/>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00" name="AutoShape 76"/>
            <p:cNvSpPr>
              <a:spLocks noChangeArrowheads="1"/>
            </p:cNvSpPr>
            <p:nvPr/>
          </p:nvSpPr>
          <p:spPr bwMode="auto">
            <a:xfrm rot="5400000">
              <a:off x="1856" y="2258"/>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3910" name="Text Box 86"/>
          <p:cNvSpPr txBox="1">
            <a:spLocks noChangeArrowheads="1"/>
          </p:cNvSpPr>
          <p:nvPr/>
        </p:nvSpPr>
        <p:spPr bwMode="auto">
          <a:xfrm>
            <a:off x="58071" y="2249488"/>
            <a:ext cx="160880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altLang="ru-RU" sz="1000" dirty="0"/>
              <a:t>There exists </a:t>
            </a:r>
            <a:r>
              <a:rPr lang="en-US" altLang="ru-RU" sz="1000" dirty="0" smtClean="0"/>
              <a:t>a </a:t>
            </a:r>
            <a:r>
              <a:rPr lang="en-US" sz="1000" dirty="0" smtClean="0"/>
              <a:t>restoring </a:t>
            </a:r>
          </a:p>
          <a:p>
            <a:pPr algn="ctr"/>
            <a:r>
              <a:rPr lang="en-US" sz="1000" dirty="0" smtClean="0"/>
              <a:t>force;</a:t>
            </a:r>
            <a:r>
              <a:rPr lang="en-US" altLang="ru-RU" sz="1000" dirty="0" smtClean="0"/>
              <a:t> the state of equilibrium is stable. </a:t>
            </a:r>
            <a:endParaRPr lang="ru-RU" altLang="ru-RU" sz="1000" dirty="0"/>
          </a:p>
        </p:txBody>
      </p:sp>
      <p:sp>
        <p:nvSpPr>
          <p:cNvPr id="333911" name="Text Box 87"/>
          <p:cNvSpPr txBox="1">
            <a:spLocks noChangeArrowheads="1"/>
          </p:cNvSpPr>
          <p:nvPr/>
        </p:nvSpPr>
        <p:spPr bwMode="auto">
          <a:xfrm>
            <a:off x="1738477" y="2257425"/>
            <a:ext cx="170110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ru-RU" sz="1000" dirty="0"/>
              <a:t>A restoring force is absent;</a:t>
            </a:r>
          </a:p>
          <a:p>
            <a:pPr algn="ctr"/>
            <a:r>
              <a:rPr lang="en-US" altLang="ru-RU" sz="1000" dirty="0"/>
              <a:t>the state of equilibrium </a:t>
            </a:r>
          </a:p>
          <a:p>
            <a:pPr algn="ctr"/>
            <a:r>
              <a:rPr lang="en-US" altLang="ru-RU" sz="1000" dirty="0" smtClean="0"/>
              <a:t>is unstable.</a:t>
            </a:r>
            <a:endParaRPr lang="ru-RU" altLang="ru-RU" sz="1000" dirty="0"/>
          </a:p>
        </p:txBody>
      </p:sp>
      <p:grpSp>
        <p:nvGrpSpPr>
          <p:cNvPr id="333934" name="Group 110"/>
          <p:cNvGrpSpPr>
            <a:grpSpLocks/>
          </p:cNvGrpSpPr>
          <p:nvPr/>
        </p:nvGrpSpPr>
        <p:grpSpPr bwMode="auto">
          <a:xfrm>
            <a:off x="3409950" y="1265238"/>
            <a:ext cx="1438275" cy="957262"/>
            <a:chOff x="2148" y="797"/>
            <a:chExt cx="906" cy="603"/>
          </a:xfrm>
        </p:grpSpPr>
        <p:grpSp>
          <p:nvGrpSpPr>
            <p:cNvPr id="333914" name="Group 90"/>
            <p:cNvGrpSpPr>
              <a:grpSpLocks/>
            </p:cNvGrpSpPr>
            <p:nvPr/>
          </p:nvGrpSpPr>
          <p:grpSpPr bwMode="auto">
            <a:xfrm>
              <a:off x="2148" y="1152"/>
              <a:ext cx="906" cy="102"/>
              <a:chOff x="2316" y="1152"/>
              <a:chExt cx="906" cy="102"/>
            </a:xfrm>
          </p:grpSpPr>
          <p:sp>
            <p:nvSpPr>
              <p:cNvPr id="333912" name="Rectangle 88"/>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13" name="Line 89"/>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3918" name="Oval 94"/>
            <p:cNvSpPr>
              <a:spLocks noChangeArrowheads="1"/>
            </p:cNvSpPr>
            <p:nvPr/>
          </p:nvSpPr>
          <p:spPr bwMode="auto">
            <a:xfrm>
              <a:off x="2596" y="892"/>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19" name="Oval 95"/>
            <p:cNvSpPr>
              <a:spLocks noChangeArrowheads="1"/>
            </p:cNvSpPr>
            <p:nvPr/>
          </p:nvSpPr>
          <p:spPr bwMode="auto">
            <a:xfrm>
              <a:off x="2644" y="994"/>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21" name="Line 97"/>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22" name="Oval 98"/>
            <p:cNvSpPr>
              <a:spLocks noChangeArrowheads="1"/>
            </p:cNvSpPr>
            <p:nvPr/>
          </p:nvSpPr>
          <p:spPr bwMode="auto">
            <a:xfrm>
              <a:off x="2397" y="999"/>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3923" name="Object 99"/>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28031" name="Формула" r:id="rId11" imgW="177480" imgH="203040" progId="Equation.3">
                    <p:embed/>
                  </p:oleObj>
                </mc:Choice>
                <mc:Fallback>
                  <p:oleObj name="Формула" r:id="rId11" imgW="177480" imgH="203040" progId="Equation.3">
                    <p:embed/>
                    <p:pic>
                      <p:nvPicPr>
                        <p:cNvPr id="0" name="Object 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3924" name="Object 100"/>
            <p:cNvGraphicFramePr>
              <a:graphicFrameLocks noChangeAspect="1"/>
            </p:cNvGraphicFramePr>
            <p:nvPr/>
          </p:nvGraphicFramePr>
          <p:xfrm>
            <a:off x="2817" y="797"/>
            <a:ext cx="112" cy="128"/>
          </p:xfrm>
          <a:graphic>
            <a:graphicData uri="http://schemas.openxmlformats.org/presentationml/2006/ole">
              <mc:AlternateContent xmlns:mc="http://schemas.openxmlformats.org/markup-compatibility/2006">
                <mc:Choice xmlns:v="urn:schemas-microsoft-com:vml" Requires="v">
                  <p:oleObj spid="_x0000_s1428032" name="Формула" r:id="rId12" imgW="177480" imgH="203040" progId="Equation.3">
                    <p:embed/>
                  </p:oleObj>
                </mc:Choice>
                <mc:Fallback>
                  <p:oleObj name="Формула" r:id="rId12" imgW="177480" imgH="203040" progId="Equation.3">
                    <p:embed/>
                    <p:pic>
                      <p:nvPicPr>
                        <p:cNvPr id="0" name="Object 10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17" y="79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3927" name="AutoShape 103"/>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30" name="AutoShape 106"/>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3931" name="Line 107"/>
          <p:cNvSpPr>
            <a:spLocks noChangeShapeType="1"/>
          </p:cNvSpPr>
          <p:nvPr/>
        </p:nvSpPr>
        <p:spPr bwMode="auto">
          <a:xfrm>
            <a:off x="1147763" y="1423988"/>
            <a:ext cx="6350" cy="6953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32" name="Line 108"/>
          <p:cNvSpPr>
            <a:spLocks noChangeShapeType="1"/>
          </p:cNvSpPr>
          <p:nvPr/>
        </p:nvSpPr>
        <p:spPr bwMode="auto">
          <a:xfrm>
            <a:off x="2574925" y="1289050"/>
            <a:ext cx="6350" cy="6953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33" name="Text Box 109"/>
          <p:cNvSpPr txBox="1">
            <a:spLocks noChangeArrowheads="1"/>
          </p:cNvSpPr>
          <p:nvPr/>
        </p:nvSpPr>
        <p:spPr bwMode="auto">
          <a:xfrm>
            <a:off x="3350766" y="2265363"/>
            <a:ext cx="170110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ru-RU" sz="1000" dirty="0" smtClean="0"/>
              <a:t>A </a:t>
            </a:r>
            <a:r>
              <a:rPr lang="en-US" altLang="ru-RU" sz="1000" dirty="0"/>
              <a:t>restoring force is </a:t>
            </a:r>
            <a:r>
              <a:rPr lang="en-US" altLang="ru-RU" sz="1000" dirty="0" smtClean="0"/>
              <a:t>absent;</a:t>
            </a:r>
            <a:endParaRPr lang="en-US" altLang="ru-RU" sz="1000" dirty="0"/>
          </a:p>
          <a:p>
            <a:pPr algn="ctr"/>
            <a:r>
              <a:rPr lang="en-US" altLang="ru-RU" sz="1000" dirty="0"/>
              <a:t>the state of equilibrium </a:t>
            </a:r>
          </a:p>
          <a:p>
            <a:pPr algn="ctr"/>
            <a:r>
              <a:rPr lang="en-US" altLang="ru-RU" sz="1000" dirty="0"/>
              <a:t>is indifferent.</a:t>
            </a:r>
          </a:p>
          <a:p>
            <a:pPr algn="ctr"/>
            <a:endParaRPr lang="ru-RU" altLang="ru-RU" sz="1000" dirty="0"/>
          </a:p>
        </p:txBody>
      </p:sp>
      <p:grpSp>
        <p:nvGrpSpPr>
          <p:cNvPr id="333935" name="Group 111"/>
          <p:cNvGrpSpPr>
            <a:grpSpLocks/>
          </p:cNvGrpSpPr>
          <p:nvPr/>
        </p:nvGrpSpPr>
        <p:grpSpPr bwMode="auto">
          <a:xfrm>
            <a:off x="5103813" y="1273175"/>
            <a:ext cx="1438275" cy="957263"/>
            <a:chOff x="2148" y="797"/>
            <a:chExt cx="906" cy="603"/>
          </a:xfrm>
        </p:grpSpPr>
        <p:grpSp>
          <p:nvGrpSpPr>
            <p:cNvPr id="333936" name="Group 112"/>
            <p:cNvGrpSpPr>
              <a:grpSpLocks/>
            </p:cNvGrpSpPr>
            <p:nvPr/>
          </p:nvGrpSpPr>
          <p:grpSpPr bwMode="auto">
            <a:xfrm>
              <a:off x="2148" y="1152"/>
              <a:ext cx="906" cy="102"/>
              <a:chOff x="2316" y="1152"/>
              <a:chExt cx="906" cy="102"/>
            </a:xfrm>
          </p:grpSpPr>
          <p:sp>
            <p:nvSpPr>
              <p:cNvPr id="333937" name="Rectangle 113"/>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38" name="Line 114"/>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3939" name="Oval 115"/>
            <p:cNvSpPr>
              <a:spLocks noChangeArrowheads="1"/>
            </p:cNvSpPr>
            <p:nvPr/>
          </p:nvSpPr>
          <p:spPr bwMode="auto">
            <a:xfrm>
              <a:off x="2596" y="892"/>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40" name="Oval 116"/>
            <p:cNvSpPr>
              <a:spLocks noChangeArrowheads="1"/>
            </p:cNvSpPr>
            <p:nvPr/>
          </p:nvSpPr>
          <p:spPr bwMode="auto">
            <a:xfrm>
              <a:off x="2644" y="994"/>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41" name="Line 117"/>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42" name="Oval 118"/>
            <p:cNvSpPr>
              <a:spLocks noChangeArrowheads="1"/>
            </p:cNvSpPr>
            <p:nvPr/>
          </p:nvSpPr>
          <p:spPr bwMode="auto">
            <a:xfrm>
              <a:off x="2397" y="999"/>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3943" name="Object 119"/>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28033" name="Формула" r:id="rId13" imgW="177480" imgH="203040" progId="Equation.3">
                    <p:embed/>
                  </p:oleObj>
                </mc:Choice>
                <mc:Fallback>
                  <p:oleObj name="Формула" r:id="rId13" imgW="177480" imgH="203040" progId="Equation.3">
                    <p:embed/>
                    <p:pic>
                      <p:nvPicPr>
                        <p:cNvPr id="0" name="Object 11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3944" name="Object 120"/>
            <p:cNvGraphicFramePr>
              <a:graphicFrameLocks noChangeAspect="1"/>
            </p:cNvGraphicFramePr>
            <p:nvPr/>
          </p:nvGraphicFramePr>
          <p:xfrm>
            <a:off x="2817" y="797"/>
            <a:ext cx="112" cy="128"/>
          </p:xfrm>
          <a:graphic>
            <a:graphicData uri="http://schemas.openxmlformats.org/presentationml/2006/ole">
              <mc:AlternateContent xmlns:mc="http://schemas.openxmlformats.org/markup-compatibility/2006">
                <mc:Choice xmlns:v="urn:schemas-microsoft-com:vml" Requires="v">
                  <p:oleObj spid="_x0000_s1428034" name="Формула" r:id="rId14" imgW="177480" imgH="203040" progId="Equation.3">
                    <p:embed/>
                  </p:oleObj>
                </mc:Choice>
                <mc:Fallback>
                  <p:oleObj name="Формула" r:id="rId14" imgW="177480" imgH="203040" progId="Equation.3">
                    <p:embed/>
                    <p:pic>
                      <p:nvPicPr>
                        <p:cNvPr id="0" name="Object 120"/>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817" y="79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3945" name="AutoShape 121"/>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46" name="AutoShape 122"/>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3947" name="Rectangle 123"/>
          <p:cNvSpPr>
            <a:spLocks noChangeArrowheads="1"/>
          </p:cNvSpPr>
          <p:nvPr/>
        </p:nvSpPr>
        <p:spPr bwMode="auto">
          <a:xfrm>
            <a:off x="4972050" y="1673225"/>
            <a:ext cx="152400" cy="3238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3948" name="Line 124"/>
          <p:cNvSpPr>
            <a:spLocks noChangeShapeType="1"/>
          </p:cNvSpPr>
          <p:nvPr/>
        </p:nvSpPr>
        <p:spPr bwMode="auto">
          <a:xfrm>
            <a:off x="5124450" y="1676400"/>
            <a:ext cx="1588" cy="1571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3974" name="Group 150"/>
          <p:cNvGrpSpPr>
            <a:grpSpLocks/>
          </p:cNvGrpSpPr>
          <p:nvPr/>
        </p:nvGrpSpPr>
        <p:grpSpPr bwMode="auto">
          <a:xfrm>
            <a:off x="5121275" y="1668463"/>
            <a:ext cx="776288" cy="90487"/>
            <a:chOff x="3100" y="1357"/>
            <a:chExt cx="665" cy="91"/>
          </a:xfrm>
        </p:grpSpPr>
        <p:sp>
          <p:nvSpPr>
            <p:cNvPr id="333949" name="Line 125"/>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0" name="Line 126"/>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1" name="Line 127"/>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2" name="Line 128"/>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3" name="Line 129"/>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4" name="Line 130"/>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5" name="Line 131"/>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6" name="Line 132"/>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7" name="Line 133"/>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8" name="Line 134"/>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59" name="Line 135"/>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0" name="Line 136"/>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3973" name="Group 149"/>
            <p:cNvGrpSpPr>
              <a:grpSpLocks/>
            </p:cNvGrpSpPr>
            <p:nvPr/>
          </p:nvGrpSpPr>
          <p:grpSpPr bwMode="auto">
            <a:xfrm flipH="1">
              <a:off x="3433" y="1357"/>
              <a:ext cx="332" cy="90"/>
              <a:chOff x="3439" y="1501"/>
              <a:chExt cx="332" cy="90"/>
            </a:xfrm>
          </p:grpSpPr>
          <p:sp>
            <p:nvSpPr>
              <p:cNvPr id="333961" name="Line 137"/>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2" name="Line 138"/>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3" name="Line 139"/>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4" name="Line 140"/>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5" name="Line 141"/>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6" name="Line 142"/>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7" name="Line 143"/>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8" name="Line 144"/>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69" name="Line 145"/>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70" name="Line 146"/>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71" name="Line 147"/>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3972" name="Line 148"/>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3975" name="AutoShape 151"/>
          <p:cNvSpPr>
            <a:spLocks noChangeArrowheads="1"/>
          </p:cNvSpPr>
          <p:nvPr/>
        </p:nvSpPr>
        <p:spPr bwMode="auto">
          <a:xfrm rot="10800000" flipV="1">
            <a:off x="5707063" y="1630363"/>
            <a:ext cx="266700" cy="127000"/>
          </a:xfrm>
          <a:prstGeom prst="rightArrow">
            <a:avLst>
              <a:gd name="adj1" fmla="val 50000"/>
              <a:gd name="adj2" fmla="val 5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3976" name="Object 152"/>
          <p:cNvGraphicFramePr>
            <a:graphicFrameLocks noChangeAspect="1"/>
          </p:cNvGraphicFramePr>
          <p:nvPr/>
        </p:nvGraphicFramePr>
        <p:xfrm>
          <a:off x="5699125" y="1409700"/>
          <a:ext cx="165100" cy="190500"/>
        </p:xfrm>
        <a:graphic>
          <a:graphicData uri="http://schemas.openxmlformats.org/presentationml/2006/ole">
            <mc:AlternateContent xmlns:mc="http://schemas.openxmlformats.org/markup-compatibility/2006">
              <mc:Choice xmlns:v="urn:schemas-microsoft-com:vml" Requires="v">
                <p:oleObj spid="_x0000_s1428035" name="Формула" r:id="rId15" imgW="164880" imgH="190440" progId="Equation.3">
                  <p:embed/>
                </p:oleObj>
              </mc:Choice>
              <mc:Fallback>
                <p:oleObj name="Формула" r:id="rId15" imgW="164880" imgH="190440" progId="Equation.3">
                  <p:embed/>
                  <p:pic>
                    <p:nvPicPr>
                      <p:cNvPr id="0" name="Object 152"/>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699125" y="1409700"/>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3979" name="Text Box 155"/>
          <p:cNvSpPr txBox="1">
            <a:spLocks noChangeArrowheads="1"/>
          </p:cNvSpPr>
          <p:nvPr/>
        </p:nvSpPr>
        <p:spPr bwMode="auto">
          <a:xfrm>
            <a:off x="5011877" y="2373725"/>
            <a:ext cx="1907895"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ru-RU" sz="1000" dirty="0"/>
              <a:t>There exists </a:t>
            </a:r>
            <a:r>
              <a:rPr lang="en-US" altLang="ru-RU" sz="1000" dirty="0" smtClean="0"/>
              <a:t>a </a:t>
            </a:r>
            <a:r>
              <a:rPr lang="en-US" sz="1000" dirty="0" smtClean="0"/>
              <a:t>restoring force;</a:t>
            </a:r>
            <a:endParaRPr lang="en-US" altLang="ru-RU" sz="1000" dirty="0" smtClean="0"/>
          </a:p>
          <a:p>
            <a:pPr algn="ctr"/>
            <a:r>
              <a:rPr lang="en-US" altLang="ru-RU" sz="1000" dirty="0" smtClean="0"/>
              <a:t>the </a:t>
            </a:r>
            <a:r>
              <a:rPr lang="en-US" altLang="ru-RU" sz="1000" dirty="0"/>
              <a:t>state of equilibrium </a:t>
            </a:r>
            <a:endParaRPr lang="en-US" altLang="ru-RU" sz="1000" dirty="0" smtClean="0"/>
          </a:p>
          <a:p>
            <a:pPr algn="ctr"/>
            <a:r>
              <a:rPr lang="en-US" altLang="ru-RU" sz="1000" dirty="0" smtClean="0"/>
              <a:t>is stable. </a:t>
            </a:r>
            <a:endParaRPr lang="ru-RU" altLang="ru-RU" sz="1000" dirty="0"/>
          </a:p>
          <a:p>
            <a:pPr algn="ctr"/>
            <a:endParaRPr lang="ru-RU" altLang="ru-RU" sz="1000" dirty="0"/>
          </a:p>
        </p:txBody>
      </p:sp>
      <p:graphicFrame>
        <p:nvGraphicFramePr>
          <p:cNvPr id="334055" name="Object 231"/>
          <p:cNvGraphicFramePr>
            <a:graphicFrameLocks noChangeAspect="1"/>
          </p:cNvGraphicFramePr>
          <p:nvPr>
            <p:extLst>
              <p:ext uri="{D42A27DB-BD31-4B8C-83A1-F6EECF244321}">
                <p14:modId xmlns:p14="http://schemas.microsoft.com/office/powerpoint/2010/main" val="3859153207"/>
              </p:ext>
            </p:extLst>
          </p:nvPr>
        </p:nvGraphicFramePr>
        <p:xfrm>
          <a:off x="8039100" y="1890713"/>
          <a:ext cx="584200" cy="228600"/>
        </p:xfrm>
        <a:graphic>
          <a:graphicData uri="http://schemas.openxmlformats.org/presentationml/2006/ole">
            <mc:AlternateContent xmlns:mc="http://schemas.openxmlformats.org/markup-compatibility/2006">
              <mc:Choice xmlns:v="urn:schemas-microsoft-com:vml" Requires="v">
                <p:oleObj spid="_x0000_s1428036" name="Equation" r:id="rId17" imgW="583920" imgH="228600" progId="Equation.DSMT4">
                  <p:embed/>
                </p:oleObj>
              </mc:Choice>
              <mc:Fallback>
                <p:oleObj name="Equation" r:id="rId17" imgW="583920" imgH="228600" progId="Equation.DSMT4">
                  <p:embed/>
                  <p:pic>
                    <p:nvPicPr>
                      <p:cNvPr id="0" name="Object 231"/>
                      <p:cNvPicPr>
                        <a:picLocks noChangeAspect="1" noChangeArrowheads="1"/>
                      </p:cNvPicPr>
                      <p:nvPr/>
                    </p:nvPicPr>
                    <p:blipFill>
                      <a:blip r:embed="rId18"/>
                      <a:srcRect/>
                      <a:stretch>
                        <a:fillRect/>
                      </a:stretch>
                    </p:blipFill>
                    <p:spPr bwMode="auto">
                      <a:xfrm>
                        <a:off x="8039100" y="1890713"/>
                        <a:ext cx="5842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4056" name="Object 232"/>
          <p:cNvGraphicFramePr>
            <a:graphicFrameLocks noChangeAspect="1"/>
          </p:cNvGraphicFramePr>
          <p:nvPr>
            <p:extLst>
              <p:ext uri="{D42A27DB-BD31-4B8C-83A1-F6EECF244321}">
                <p14:modId xmlns:p14="http://schemas.microsoft.com/office/powerpoint/2010/main" val="675795608"/>
              </p:ext>
            </p:extLst>
          </p:nvPr>
        </p:nvGraphicFramePr>
        <p:xfrm>
          <a:off x="7219371" y="1897062"/>
          <a:ext cx="571500" cy="254000"/>
        </p:xfrm>
        <a:graphic>
          <a:graphicData uri="http://schemas.openxmlformats.org/presentationml/2006/ole">
            <mc:AlternateContent xmlns:mc="http://schemas.openxmlformats.org/markup-compatibility/2006">
              <mc:Choice xmlns:v="urn:schemas-microsoft-com:vml" Requires="v">
                <p:oleObj spid="_x0000_s1428037" name="Equation" r:id="rId19" imgW="571320" imgH="253800" progId="Equation.DSMT4">
                  <p:embed/>
                </p:oleObj>
              </mc:Choice>
              <mc:Fallback>
                <p:oleObj name="Equation" r:id="rId19" imgW="571320" imgH="253800" progId="Equation.DSMT4">
                  <p:embed/>
                  <p:pic>
                    <p:nvPicPr>
                      <p:cNvPr id="0" name="Object 232"/>
                      <p:cNvPicPr>
                        <a:picLocks noChangeAspect="1" noChangeArrowheads="1"/>
                      </p:cNvPicPr>
                      <p:nvPr/>
                    </p:nvPicPr>
                    <p:blipFill>
                      <a:blip r:embed="rId20"/>
                      <a:srcRect/>
                      <a:stretch>
                        <a:fillRect/>
                      </a:stretch>
                    </p:blipFill>
                    <p:spPr bwMode="auto">
                      <a:xfrm>
                        <a:off x="7219371" y="1897062"/>
                        <a:ext cx="5715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57" name="Line 233"/>
          <p:cNvSpPr>
            <a:spLocks noChangeShapeType="1"/>
          </p:cNvSpPr>
          <p:nvPr/>
        </p:nvSpPr>
        <p:spPr bwMode="auto">
          <a:xfrm>
            <a:off x="5121275" y="1489075"/>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58" name="Line 234"/>
          <p:cNvSpPr>
            <a:spLocks noChangeShapeType="1"/>
          </p:cNvSpPr>
          <p:nvPr/>
        </p:nvSpPr>
        <p:spPr bwMode="auto">
          <a:xfrm>
            <a:off x="5624513" y="1477963"/>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59" name="Line 235"/>
          <p:cNvSpPr>
            <a:spLocks noChangeShapeType="1"/>
          </p:cNvSpPr>
          <p:nvPr/>
        </p:nvSpPr>
        <p:spPr bwMode="auto">
          <a:xfrm>
            <a:off x="6013450" y="1485900"/>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60" name="Line 236"/>
          <p:cNvSpPr>
            <a:spLocks noChangeShapeType="1"/>
          </p:cNvSpPr>
          <p:nvPr/>
        </p:nvSpPr>
        <p:spPr bwMode="auto">
          <a:xfrm>
            <a:off x="5638800" y="2133600"/>
            <a:ext cx="3905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61" name="Line 237"/>
          <p:cNvSpPr>
            <a:spLocks noChangeShapeType="1"/>
          </p:cNvSpPr>
          <p:nvPr/>
        </p:nvSpPr>
        <p:spPr bwMode="auto">
          <a:xfrm>
            <a:off x="5124450" y="2133600"/>
            <a:ext cx="5048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4062" name="Object 238"/>
          <p:cNvGraphicFramePr>
            <a:graphicFrameLocks noChangeAspect="1"/>
          </p:cNvGraphicFramePr>
          <p:nvPr/>
        </p:nvGraphicFramePr>
        <p:xfrm>
          <a:off x="5356225" y="1978025"/>
          <a:ext cx="88900" cy="177800"/>
        </p:xfrm>
        <a:graphic>
          <a:graphicData uri="http://schemas.openxmlformats.org/presentationml/2006/ole">
            <mc:AlternateContent xmlns:mc="http://schemas.openxmlformats.org/markup-compatibility/2006">
              <mc:Choice xmlns:v="urn:schemas-microsoft-com:vml" Requires="v">
                <p:oleObj spid="_x0000_s1428038" name="Формула" r:id="rId21" imgW="88560" imgH="177480" progId="Equation.3">
                  <p:embed/>
                </p:oleObj>
              </mc:Choice>
              <mc:Fallback>
                <p:oleObj name="Формула" r:id="rId21" imgW="88560" imgH="177480" progId="Equation.3">
                  <p:embed/>
                  <p:pic>
                    <p:nvPicPr>
                      <p:cNvPr id="0" name="Object 238"/>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5356225" y="1978025"/>
                        <a:ext cx="889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063" name="Object 239"/>
          <p:cNvGraphicFramePr>
            <a:graphicFrameLocks noChangeAspect="1"/>
          </p:cNvGraphicFramePr>
          <p:nvPr/>
        </p:nvGraphicFramePr>
        <p:xfrm>
          <a:off x="5765800" y="1978025"/>
          <a:ext cx="127000" cy="139700"/>
        </p:xfrm>
        <a:graphic>
          <a:graphicData uri="http://schemas.openxmlformats.org/presentationml/2006/ole">
            <mc:AlternateContent xmlns:mc="http://schemas.openxmlformats.org/markup-compatibility/2006">
              <mc:Choice xmlns:v="urn:schemas-microsoft-com:vml" Requires="v">
                <p:oleObj spid="_x0000_s1428039" name="Формула" r:id="rId23" imgW="126720" imgH="139680" progId="Equation.3">
                  <p:embed/>
                </p:oleObj>
              </mc:Choice>
              <mc:Fallback>
                <p:oleObj name="Формула" r:id="rId23" imgW="126720" imgH="139680" progId="Equation.3">
                  <p:embed/>
                  <p:pic>
                    <p:nvPicPr>
                      <p:cNvPr id="0" name="Object 239"/>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5765800" y="1978025"/>
                        <a:ext cx="1270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065" name="Line 241"/>
          <p:cNvSpPr>
            <a:spLocks noChangeShapeType="1"/>
          </p:cNvSpPr>
          <p:nvPr/>
        </p:nvSpPr>
        <p:spPr bwMode="auto">
          <a:xfrm>
            <a:off x="5619750" y="1819275"/>
            <a:ext cx="962025" cy="952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66" name="Line 242"/>
          <p:cNvSpPr>
            <a:spLocks noChangeShapeType="1"/>
          </p:cNvSpPr>
          <p:nvPr/>
        </p:nvSpPr>
        <p:spPr bwMode="auto">
          <a:xfrm rot="-5400000">
            <a:off x="5391944" y="1596232"/>
            <a:ext cx="476250" cy="476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4067" name="Text Box 243"/>
          <p:cNvSpPr txBox="1">
            <a:spLocks noChangeArrowheads="1"/>
          </p:cNvSpPr>
          <p:nvPr/>
        </p:nvSpPr>
        <p:spPr bwMode="auto">
          <a:xfrm>
            <a:off x="6346825" y="1620838"/>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4068" name="Text Box 244"/>
          <p:cNvSpPr txBox="1">
            <a:spLocks noChangeArrowheads="1"/>
          </p:cNvSpPr>
          <p:nvPr/>
        </p:nvSpPr>
        <p:spPr bwMode="auto">
          <a:xfrm>
            <a:off x="5649913" y="1219200"/>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4070" name="Text Box 246"/>
          <p:cNvSpPr txBox="1">
            <a:spLocks noChangeArrowheads="1"/>
          </p:cNvSpPr>
          <p:nvPr/>
        </p:nvSpPr>
        <p:spPr bwMode="auto">
          <a:xfrm>
            <a:off x="5400675" y="1779588"/>
            <a:ext cx="3238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sp>
        <p:nvSpPr>
          <p:cNvPr id="334071" name="Rectangle 247"/>
          <p:cNvSpPr>
            <a:spLocks noChangeArrowheads="1"/>
          </p:cNvSpPr>
          <p:nvPr/>
        </p:nvSpPr>
        <p:spPr bwMode="auto">
          <a:xfrm>
            <a:off x="3391902" y="3167162"/>
            <a:ext cx="2605673" cy="100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altLang="ru-RU" sz="1000" b="1" dirty="0" smtClean="0">
                <a:solidFill>
                  <a:srgbClr val="FF0000"/>
                </a:solidFill>
              </a:rPr>
              <a:t>Kinds of Vibrations</a:t>
            </a:r>
            <a:endParaRPr lang="en-US" altLang="ru-RU" sz="1000" b="1" dirty="0">
              <a:solidFill>
                <a:srgbClr val="FF0000"/>
              </a:solidFill>
            </a:endParaRPr>
          </a:p>
          <a:p>
            <a:pPr>
              <a:lnSpc>
                <a:spcPct val="90000"/>
              </a:lnSpc>
            </a:pPr>
            <a:r>
              <a:rPr lang="en-US" altLang="ru-RU" sz="1000" b="1" dirty="0">
                <a:solidFill>
                  <a:schemeClr val="accent5">
                    <a:lumMod val="25000"/>
                  </a:schemeClr>
                </a:solidFill>
              </a:rPr>
              <a:t>1. </a:t>
            </a:r>
            <a:r>
              <a:rPr lang="en-US" sz="1000" b="1" dirty="0">
                <a:solidFill>
                  <a:schemeClr val="accent5">
                    <a:lumMod val="25000"/>
                  </a:schemeClr>
                </a:solidFill>
              </a:rPr>
              <a:t>Free Harmonic </a:t>
            </a:r>
            <a:r>
              <a:rPr lang="en-US" sz="1000" b="1" dirty="0" smtClean="0">
                <a:solidFill>
                  <a:schemeClr val="accent5">
                    <a:lumMod val="25000"/>
                  </a:schemeClr>
                </a:solidFill>
              </a:rPr>
              <a:t>Motion</a:t>
            </a:r>
            <a:r>
              <a:rPr lang="ru-RU" altLang="ru-RU" sz="1000" b="1" dirty="0" smtClean="0">
                <a:solidFill>
                  <a:schemeClr val="accent5">
                    <a:lumMod val="25000"/>
                  </a:schemeClr>
                </a:solidFill>
              </a:rPr>
              <a:t>.</a:t>
            </a:r>
            <a:endParaRPr lang="ru-RU" altLang="ru-RU" sz="1000" b="1" dirty="0">
              <a:solidFill>
                <a:schemeClr val="accent5">
                  <a:lumMod val="25000"/>
                </a:schemeClr>
              </a:solidFill>
            </a:endParaRPr>
          </a:p>
          <a:p>
            <a:pPr>
              <a:lnSpc>
                <a:spcPct val="90000"/>
              </a:lnSpc>
            </a:pPr>
            <a:r>
              <a:rPr lang="ru-RU" altLang="ru-RU" sz="1000" b="1" dirty="0">
                <a:solidFill>
                  <a:schemeClr val="accent5">
                    <a:lumMod val="25000"/>
                  </a:schemeClr>
                </a:solidFill>
              </a:rPr>
              <a:t>2. </a:t>
            </a:r>
            <a:r>
              <a:rPr lang="en-US" sz="1000" b="1" dirty="0">
                <a:solidFill>
                  <a:schemeClr val="accent5">
                    <a:lumMod val="25000"/>
                  </a:schemeClr>
                </a:solidFill>
              </a:rPr>
              <a:t>Damped </a:t>
            </a:r>
            <a:r>
              <a:rPr lang="en-US" sz="1000" b="1" dirty="0" smtClean="0">
                <a:solidFill>
                  <a:schemeClr val="accent5">
                    <a:lumMod val="25000"/>
                  </a:schemeClr>
                </a:solidFill>
              </a:rPr>
              <a:t>Vibration</a:t>
            </a:r>
            <a:r>
              <a:rPr lang="ru-RU" altLang="ru-RU" sz="1000" b="1" dirty="0" smtClean="0">
                <a:solidFill>
                  <a:schemeClr val="accent5">
                    <a:lumMod val="25000"/>
                  </a:schemeClr>
                </a:solidFill>
              </a:rPr>
              <a:t>.</a:t>
            </a:r>
            <a:endParaRPr lang="ru-RU" altLang="ru-RU" sz="1000" b="1" dirty="0">
              <a:solidFill>
                <a:schemeClr val="accent5">
                  <a:lumMod val="25000"/>
                </a:schemeClr>
              </a:solidFill>
            </a:endParaRPr>
          </a:p>
          <a:p>
            <a:pPr>
              <a:lnSpc>
                <a:spcPct val="90000"/>
              </a:lnSpc>
            </a:pPr>
            <a:r>
              <a:rPr lang="ru-RU" altLang="ru-RU" sz="1000" b="1" dirty="0">
                <a:solidFill>
                  <a:schemeClr val="accent5">
                    <a:lumMod val="25000"/>
                  </a:schemeClr>
                </a:solidFill>
              </a:rPr>
              <a:t>3. </a:t>
            </a:r>
            <a:r>
              <a:rPr lang="en-US" altLang="ru-RU" sz="1000" b="1" dirty="0" err="1" smtClean="0">
                <a:solidFill>
                  <a:schemeClr val="accent5">
                    <a:lumMod val="25000"/>
                  </a:schemeClr>
                </a:solidFill>
              </a:rPr>
              <a:t>Und</a:t>
            </a:r>
            <a:r>
              <a:rPr lang="en-US" sz="1000" b="1" dirty="0" err="1" smtClean="0">
                <a:solidFill>
                  <a:schemeClr val="accent5">
                    <a:lumMod val="25000"/>
                  </a:schemeClr>
                </a:solidFill>
              </a:rPr>
              <a:t>amped</a:t>
            </a:r>
            <a:r>
              <a:rPr lang="en-US" sz="1000" b="1" dirty="0" smtClean="0">
                <a:solidFill>
                  <a:schemeClr val="accent5">
                    <a:lumMod val="25000"/>
                  </a:schemeClr>
                </a:solidFill>
              </a:rPr>
              <a:t> </a:t>
            </a:r>
            <a:r>
              <a:rPr lang="en-US" sz="1000" b="1" dirty="0">
                <a:solidFill>
                  <a:schemeClr val="accent5">
                    <a:lumMod val="25000"/>
                  </a:schemeClr>
                </a:solidFill>
              </a:rPr>
              <a:t>Forced </a:t>
            </a:r>
            <a:r>
              <a:rPr lang="en-US" sz="1000" b="1" dirty="0" smtClean="0">
                <a:solidFill>
                  <a:schemeClr val="accent5">
                    <a:lumMod val="25000"/>
                  </a:schemeClr>
                </a:solidFill>
              </a:rPr>
              <a:t>Vibrations</a:t>
            </a:r>
            <a:r>
              <a:rPr lang="ru-RU" altLang="ru-RU" sz="1000" b="1" dirty="0" smtClean="0">
                <a:solidFill>
                  <a:schemeClr val="accent5">
                    <a:lumMod val="25000"/>
                  </a:schemeClr>
                </a:solidFill>
              </a:rPr>
              <a:t>.</a:t>
            </a:r>
            <a:endParaRPr lang="ru-RU" altLang="ru-RU" sz="1000" b="1" dirty="0">
              <a:solidFill>
                <a:schemeClr val="accent5">
                  <a:lumMod val="25000"/>
                </a:schemeClr>
              </a:solidFill>
            </a:endParaRPr>
          </a:p>
          <a:p>
            <a:pPr>
              <a:lnSpc>
                <a:spcPct val="90000"/>
              </a:lnSpc>
            </a:pPr>
            <a:r>
              <a:rPr lang="ru-RU" altLang="ru-RU" sz="1000" b="1" dirty="0">
                <a:solidFill>
                  <a:schemeClr val="accent5">
                    <a:lumMod val="25000"/>
                  </a:schemeClr>
                </a:solidFill>
              </a:rPr>
              <a:t>4. </a:t>
            </a:r>
            <a:r>
              <a:rPr lang="en-US" altLang="ru-RU" sz="1000" b="1" dirty="0" smtClean="0">
                <a:solidFill>
                  <a:schemeClr val="accent5">
                    <a:lumMod val="25000"/>
                  </a:schemeClr>
                </a:solidFill>
              </a:rPr>
              <a:t>Damped Forced vibrations</a:t>
            </a:r>
            <a:r>
              <a:rPr lang="ru-RU" altLang="ru-RU" sz="1000" b="1" dirty="0" smtClean="0">
                <a:solidFill>
                  <a:schemeClr val="accent5">
                    <a:lumMod val="25000"/>
                  </a:schemeClr>
                </a:solidFill>
              </a:rPr>
              <a:t>.</a:t>
            </a:r>
            <a:endParaRPr lang="ru-RU" altLang="ru-RU" sz="1000" dirty="0">
              <a:solidFill>
                <a:schemeClr val="accent5">
                  <a:lumMod val="25000"/>
                </a:schemeClr>
              </a:solidFill>
            </a:endParaRPr>
          </a:p>
        </p:txBody>
      </p:sp>
      <p:sp>
        <p:nvSpPr>
          <p:cNvPr id="334072" name="Rectangle 248"/>
          <p:cNvSpPr>
            <a:spLocks noChangeArrowheads="1"/>
          </p:cNvSpPr>
          <p:nvPr/>
        </p:nvSpPr>
        <p:spPr bwMode="auto">
          <a:xfrm>
            <a:off x="282575" y="4110830"/>
            <a:ext cx="8991600" cy="50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buNone/>
            </a:pPr>
            <a:r>
              <a:rPr lang="ru-RU" altLang="ru-RU" sz="1000" b="1" dirty="0">
                <a:solidFill>
                  <a:srgbClr val="FF0000"/>
                </a:solidFill>
                <a:latin typeface="Times New Roman" pitchFamily="18" charset="0"/>
                <a:cs typeface="Times New Roman" pitchFamily="18" charset="0"/>
              </a:rPr>
              <a:t>■        </a:t>
            </a:r>
            <a:r>
              <a:rPr lang="en-US" sz="1000" b="1" dirty="0">
                <a:solidFill>
                  <a:srgbClr val="FF0000"/>
                </a:solidFill>
              </a:rPr>
              <a:t>Free Harmonic </a:t>
            </a:r>
            <a:r>
              <a:rPr lang="en-US" sz="1000" b="1" dirty="0" smtClean="0">
                <a:solidFill>
                  <a:srgbClr val="FF0000"/>
                </a:solidFill>
              </a:rPr>
              <a:t>Motion</a:t>
            </a:r>
            <a:r>
              <a:rPr lang="ru-RU" altLang="ru-RU" sz="1000" b="1" dirty="0" smtClean="0">
                <a:solidFill>
                  <a:schemeClr val="bg2"/>
                </a:solidFill>
              </a:rPr>
              <a:t>  </a:t>
            </a:r>
            <a:endParaRPr lang="ru-RU" altLang="ru-RU" sz="1000" b="1" dirty="0">
              <a:solidFill>
                <a:schemeClr val="bg2"/>
              </a:solidFill>
            </a:endParaRPr>
          </a:p>
          <a:p>
            <a:pPr marL="0" indent="0">
              <a:lnSpc>
                <a:spcPct val="90000"/>
              </a:lnSpc>
              <a:buNone/>
            </a:pPr>
            <a:r>
              <a:rPr lang="en-US" sz="1000" dirty="0"/>
              <a:t>Consider a particle </a:t>
            </a:r>
            <a:r>
              <a:rPr lang="en-US" sz="1000" dirty="0" smtClean="0"/>
              <a:t>moving </a:t>
            </a:r>
            <a:r>
              <a:rPr lang="en-US" sz="1000" dirty="0"/>
              <a:t>rectilinearly under the action of a restoring force </a:t>
            </a:r>
            <a:r>
              <a:rPr lang="en-US" sz="1000" b="1" i="1" dirty="0" smtClean="0">
                <a:latin typeface="Times New Roman" pitchFamily="18" charset="0"/>
                <a:cs typeface="Times New Roman" pitchFamily="18" charset="0"/>
              </a:rPr>
              <a:t>R</a:t>
            </a:r>
            <a:r>
              <a:rPr lang="en-US" sz="1000" dirty="0" smtClean="0"/>
              <a:t> </a:t>
            </a:r>
            <a:r>
              <a:rPr lang="en-US" sz="1000" dirty="0"/>
              <a:t>directed towards a fixed </a:t>
            </a:r>
            <a:r>
              <a:rPr lang="en-US" sz="1000" dirty="0" smtClean="0"/>
              <a:t>center </a:t>
            </a:r>
            <a:r>
              <a:rPr lang="en-US" sz="1100" i="1" dirty="0">
                <a:latin typeface="Times New Roman" pitchFamily="18" charset="0"/>
                <a:cs typeface="Times New Roman" pitchFamily="18" charset="0"/>
              </a:rPr>
              <a:t>O</a:t>
            </a:r>
            <a:r>
              <a:rPr lang="en-US" sz="1000" dirty="0"/>
              <a:t> and proportional to the distance from that </a:t>
            </a:r>
            <a:r>
              <a:rPr lang="en-US" sz="1000" dirty="0" smtClean="0"/>
              <a:t>center. Write the basic law of dynamics</a:t>
            </a:r>
            <a:endParaRPr lang="ru-RU" altLang="ru-RU" sz="1000" dirty="0"/>
          </a:p>
        </p:txBody>
      </p:sp>
      <p:graphicFrame>
        <p:nvGraphicFramePr>
          <p:cNvPr id="334073" name="Object 249"/>
          <p:cNvGraphicFramePr>
            <a:graphicFrameLocks noChangeAspect="1"/>
          </p:cNvGraphicFramePr>
          <p:nvPr>
            <p:extLst>
              <p:ext uri="{D42A27DB-BD31-4B8C-83A1-F6EECF244321}">
                <p14:modId xmlns:p14="http://schemas.microsoft.com/office/powerpoint/2010/main" val="368449965"/>
              </p:ext>
            </p:extLst>
          </p:nvPr>
        </p:nvGraphicFramePr>
        <p:xfrm>
          <a:off x="2967038" y="4481513"/>
          <a:ext cx="939800" cy="190500"/>
        </p:xfrm>
        <a:graphic>
          <a:graphicData uri="http://schemas.openxmlformats.org/presentationml/2006/ole">
            <mc:AlternateContent xmlns:mc="http://schemas.openxmlformats.org/markup-compatibility/2006">
              <mc:Choice xmlns:v="urn:schemas-microsoft-com:vml" Requires="v">
                <p:oleObj spid="_x0000_s1428040" name="Equation" r:id="rId25" imgW="939600" imgH="190440" progId="Equation.DSMT4">
                  <p:embed/>
                </p:oleObj>
              </mc:Choice>
              <mc:Fallback>
                <p:oleObj name="Equation" r:id="rId25" imgW="939600" imgH="190440" progId="Equation.DSMT4">
                  <p:embed/>
                  <p:pic>
                    <p:nvPicPr>
                      <p:cNvPr id="0" name="Object 249"/>
                      <p:cNvPicPr>
                        <a:picLocks noChangeAspect="1" noChangeArrowheads="1"/>
                      </p:cNvPicPr>
                      <p:nvPr/>
                    </p:nvPicPr>
                    <p:blipFill>
                      <a:blip r:embed="rId26"/>
                      <a:srcRect/>
                      <a:stretch>
                        <a:fillRect/>
                      </a:stretch>
                    </p:blipFill>
                    <p:spPr bwMode="auto">
                      <a:xfrm>
                        <a:off x="2967038" y="4481513"/>
                        <a:ext cx="939800" cy="190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74" name="Text Box 250"/>
          <p:cNvSpPr txBox="1">
            <a:spLocks noChangeArrowheads="1"/>
          </p:cNvSpPr>
          <p:nvPr/>
        </p:nvSpPr>
        <p:spPr bwMode="auto">
          <a:xfrm>
            <a:off x="133350" y="4750514"/>
            <a:ext cx="52725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Take a coordinate system with the origin at the point </a:t>
            </a:r>
            <a:r>
              <a:rPr lang="en-US" altLang="ru-RU" sz="1100" i="1" dirty="0" smtClean="0">
                <a:latin typeface="Times New Roman" pitchFamily="18" charset="0"/>
                <a:cs typeface="Times New Roman" pitchFamily="18" charset="0"/>
              </a:rPr>
              <a:t>O</a:t>
            </a:r>
            <a:r>
              <a:rPr lang="en-US" altLang="ru-RU" sz="1000" dirty="0" smtClean="0"/>
              <a:t> and project  this equation on </a:t>
            </a:r>
            <a:r>
              <a:rPr lang="en-US" altLang="ru-RU" sz="1100" i="1" dirty="0" smtClean="0">
                <a:latin typeface="Times New Roman" pitchFamily="18" charset="0"/>
                <a:cs typeface="Times New Roman" pitchFamily="18" charset="0"/>
              </a:rPr>
              <a:t>x</a:t>
            </a:r>
            <a:r>
              <a:rPr lang="en-US" altLang="ru-RU" sz="1000" dirty="0" smtClean="0"/>
              <a:t>-axis</a:t>
            </a:r>
            <a:endParaRPr lang="ru-RU" altLang="ru-RU" sz="1000" dirty="0"/>
          </a:p>
        </p:txBody>
      </p:sp>
      <p:graphicFrame>
        <p:nvGraphicFramePr>
          <p:cNvPr id="334075" name="Object 251"/>
          <p:cNvGraphicFramePr>
            <a:graphicFrameLocks noChangeAspect="1"/>
          </p:cNvGraphicFramePr>
          <p:nvPr>
            <p:extLst>
              <p:ext uri="{D42A27DB-BD31-4B8C-83A1-F6EECF244321}">
                <p14:modId xmlns:p14="http://schemas.microsoft.com/office/powerpoint/2010/main" val="1534576178"/>
              </p:ext>
            </p:extLst>
          </p:nvPr>
        </p:nvGraphicFramePr>
        <p:xfrm>
          <a:off x="1268413" y="6311900"/>
          <a:ext cx="457200" cy="215900"/>
        </p:xfrm>
        <a:graphic>
          <a:graphicData uri="http://schemas.openxmlformats.org/presentationml/2006/ole">
            <mc:AlternateContent xmlns:mc="http://schemas.openxmlformats.org/markup-compatibility/2006">
              <mc:Choice xmlns:v="urn:schemas-microsoft-com:vml" Requires="v">
                <p:oleObj spid="_x0000_s1428041" name="Equation" r:id="rId27" imgW="457200" imgH="215640" progId="Equation.DSMT4">
                  <p:embed/>
                </p:oleObj>
              </mc:Choice>
              <mc:Fallback>
                <p:oleObj name="Equation" r:id="rId27" imgW="457200" imgH="215640" progId="Equation.DSMT4">
                  <p:embed/>
                  <p:pic>
                    <p:nvPicPr>
                      <p:cNvPr id="0" name="Object 251"/>
                      <p:cNvPicPr>
                        <a:picLocks noChangeAspect="1" noChangeArrowheads="1"/>
                      </p:cNvPicPr>
                      <p:nvPr/>
                    </p:nvPicPr>
                    <p:blipFill>
                      <a:blip r:embed="rId28"/>
                      <a:srcRect/>
                      <a:stretch>
                        <a:fillRect/>
                      </a:stretch>
                    </p:blipFill>
                    <p:spPr bwMode="auto">
                      <a:xfrm>
                        <a:off x="1268413" y="6311900"/>
                        <a:ext cx="4572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076" name="Text Box 252"/>
          <p:cNvSpPr txBox="1">
            <a:spLocks noChangeArrowheads="1"/>
          </p:cNvSpPr>
          <p:nvPr/>
        </p:nvSpPr>
        <p:spPr bwMode="auto">
          <a:xfrm>
            <a:off x="174854" y="5192652"/>
            <a:ext cx="311655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Writing the differential equation of </a:t>
            </a:r>
            <a:r>
              <a:rPr lang="en-US" sz="1000" dirty="0" smtClean="0"/>
              <a:t>motion, </a:t>
            </a:r>
            <a:r>
              <a:rPr lang="en-US" sz="1000" dirty="0"/>
              <a:t>we obtain</a:t>
            </a:r>
            <a:endParaRPr lang="ru-RU" sz="1000" dirty="0"/>
          </a:p>
          <a:p>
            <a:endParaRPr lang="ru-RU" altLang="ru-RU" sz="1000" dirty="0"/>
          </a:p>
        </p:txBody>
      </p:sp>
      <p:graphicFrame>
        <p:nvGraphicFramePr>
          <p:cNvPr id="334077" name="Object 253"/>
          <p:cNvGraphicFramePr>
            <a:graphicFrameLocks noChangeAspect="1"/>
          </p:cNvGraphicFramePr>
          <p:nvPr>
            <p:extLst>
              <p:ext uri="{D42A27DB-BD31-4B8C-83A1-F6EECF244321}">
                <p14:modId xmlns:p14="http://schemas.microsoft.com/office/powerpoint/2010/main" val="1115923412"/>
              </p:ext>
            </p:extLst>
          </p:nvPr>
        </p:nvGraphicFramePr>
        <p:xfrm>
          <a:off x="1204913" y="5470525"/>
          <a:ext cx="1790700" cy="393700"/>
        </p:xfrm>
        <a:graphic>
          <a:graphicData uri="http://schemas.openxmlformats.org/presentationml/2006/ole">
            <mc:AlternateContent xmlns:mc="http://schemas.openxmlformats.org/markup-compatibility/2006">
              <mc:Choice xmlns:v="urn:schemas-microsoft-com:vml" Requires="v">
                <p:oleObj spid="_x0000_s1428042" name="Equation" r:id="rId29" imgW="1790640" imgH="393480" progId="Equation.DSMT4">
                  <p:embed/>
                </p:oleObj>
              </mc:Choice>
              <mc:Fallback>
                <p:oleObj name="Equation" r:id="rId29" imgW="1790640" imgH="393480" progId="Equation.DSMT4">
                  <p:embed/>
                  <p:pic>
                    <p:nvPicPr>
                      <p:cNvPr id="0" name="Object 253"/>
                      <p:cNvPicPr>
                        <a:picLocks noChangeAspect="1" noChangeArrowheads="1"/>
                      </p:cNvPicPr>
                      <p:nvPr/>
                    </p:nvPicPr>
                    <p:blipFill>
                      <a:blip r:embed="rId30"/>
                      <a:srcRect/>
                      <a:stretch>
                        <a:fillRect/>
                      </a:stretch>
                    </p:blipFill>
                    <p:spPr bwMode="auto">
                      <a:xfrm>
                        <a:off x="1204913" y="5470525"/>
                        <a:ext cx="17907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78" name="Text Box 254"/>
          <p:cNvSpPr txBox="1">
            <a:spLocks noChangeArrowheads="1"/>
          </p:cNvSpPr>
          <p:nvPr/>
        </p:nvSpPr>
        <p:spPr bwMode="auto">
          <a:xfrm>
            <a:off x="187290" y="5910619"/>
            <a:ext cx="4188967"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This equation </a:t>
            </a:r>
            <a:r>
              <a:rPr lang="en-US" sz="1000" dirty="0"/>
              <a:t>is the </a:t>
            </a:r>
            <a:r>
              <a:rPr lang="en-US" sz="1000" b="1" dirty="0">
                <a:solidFill>
                  <a:schemeClr val="accent5">
                    <a:lumMod val="25000"/>
                  </a:schemeClr>
                </a:solidFill>
              </a:rPr>
              <a:t>differential equation of </a:t>
            </a:r>
            <a:r>
              <a:rPr lang="en-US" sz="1000" b="1" dirty="0" smtClean="0">
                <a:solidFill>
                  <a:schemeClr val="accent5">
                    <a:lumMod val="25000"/>
                  </a:schemeClr>
                </a:solidFill>
              </a:rPr>
              <a:t>a free </a:t>
            </a:r>
            <a:r>
              <a:rPr lang="en-US" sz="1000" b="1" dirty="0">
                <a:solidFill>
                  <a:schemeClr val="accent5">
                    <a:lumMod val="25000"/>
                  </a:schemeClr>
                </a:solidFill>
              </a:rPr>
              <a:t>harmonic motion.</a:t>
            </a:r>
            <a:r>
              <a:rPr lang="en-US" sz="1000" dirty="0"/>
              <a:t> </a:t>
            </a:r>
            <a:endParaRPr lang="en-US" sz="1000" dirty="0" smtClean="0"/>
          </a:p>
          <a:p>
            <a:r>
              <a:rPr lang="en-US" sz="1000" dirty="0" smtClean="0"/>
              <a:t>Referring </a:t>
            </a:r>
            <a:r>
              <a:rPr lang="en-US" sz="1000" dirty="0"/>
              <a:t>to </a:t>
            </a:r>
            <a:r>
              <a:rPr lang="en-US" sz="1000" dirty="0" smtClean="0"/>
              <a:t>the </a:t>
            </a:r>
            <a:r>
              <a:rPr lang="en-US" sz="1000" dirty="0"/>
              <a:t>theory of differential </a:t>
            </a:r>
            <a:r>
              <a:rPr lang="en-US" sz="1000" dirty="0" smtClean="0"/>
              <a:t>equations we have</a:t>
            </a:r>
            <a:endParaRPr lang="ru-RU" altLang="ru-RU" sz="1000" b="1" dirty="0">
              <a:solidFill>
                <a:schemeClr val="bg2"/>
              </a:solidFill>
            </a:endParaRPr>
          </a:p>
          <a:p>
            <a:endParaRPr lang="ru-RU" altLang="ru-RU" sz="1000" dirty="0"/>
          </a:p>
        </p:txBody>
      </p:sp>
      <p:graphicFrame>
        <p:nvGraphicFramePr>
          <p:cNvPr id="334079" name="Object 255"/>
          <p:cNvGraphicFramePr>
            <a:graphicFrameLocks noChangeAspect="1"/>
          </p:cNvGraphicFramePr>
          <p:nvPr>
            <p:extLst>
              <p:ext uri="{D42A27DB-BD31-4B8C-83A1-F6EECF244321}">
                <p14:modId xmlns:p14="http://schemas.microsoft.com/office/powerpoint/2010/main" val="4118748693"/>
              </p:ext>
            </p:extLst>
          </p:nvPr>
        </p:nvGraphicFramePr>
        <p:xfrm>
          <a:off x="2003425" y="4992688"/>
          <a:ext cx="965200" cy="177800"/>
        </p:xfrm>
        <a:graphic>
          <a:graphicData uri="http://schemas.openxmlformats.org/presentationml/2006/ole">
            <mc:AlternateContent xmlns:mc="http://schemas.openxmlformats.org/markup-compatibility/2006">
              <mc:Choice xmlns:v="urn:schemas-microsoft-com:vml" Requires="v">
                <p:oleObj spid="_x0000_s1428043" name="Equation" r:id="rId31" imgW="965160" imgH="177480" progId="Equation.DSMT4">
                  <p:embed/>
                </p:oleObj>
              </mc:Choice>
              <mc:Fallback>
                <p:oleObj name="Equation" r:id="rId31" imgW="965160" imgH="177480" progId="Equation.DSMT4">
                  <p:embed/>
                  <p:pic>
                    <p:nvPicPr>
                      <p:cNvPr id="0" name="Object 255"/>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003425" y="4992688"/>
                        <a:ext cx="965200" cy="177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080" name="AutoShape 256"/>
          <p:cNvSpPr>
            <a:spLocks noChangeArrowheads="1"/>
          </p:cNvSpPr>
          <p:nvPr/>
        </p:nvSpPr>
        <p:spPr bwMode="auto">
          <a:xfrm>
            <a:off x="1785862" y="639127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4081" name="Object 257"/>
          <p:cNvGraphicFramePr>
            <a:graphicFrameLocks noChangeAspect="1"/>
          </p:cNvGraphicFramePr>
          <p:nvPr>
            <p:extLst>
              <p:ext uri="{D42A27DB-BD31-4B8C-83A1-F6EECF244321}">
                <p14:modId xmlns:p14="http://schemas.microsoft.com/office/powerpoint/2010/main" val="685119909"/>
              </p:ext>
            </p:extLst>
          </p:nvPr>
        </p:nvGraphicFramePr>
        <p:xfrm>
          <a:off x="2172748" y="6326188"/>
          <a:ext cx="596900" cy="215900"/>
        </p:xfrm>
        <a:graphic>
          <a:graphicData uri="http://schemas.openxmlformats.org/presentationml/2006/ole">
            <mc:AlternateContent xmlns:mc="http://schemas.openxmlformats.org/markup-compatibility/2006">
              <mc:Choice xmlns:v="urn:schemas-microsoft-com:vml" Requires="v">
                <p:oleObj spid="_x0000_s1428044" name="Equation" r:id="rId33" imgW="596880" imgH="215640" progId="Equation.DSMT4">
                  <p:embed/>
                </p:oleObj>
              </mc:Choice>
              <mc:Fallback>
                <p:oleObj name="Equation" r:id="rId33" imgW="596880" imgH="215640" progId="Equation.DSMT4">
                  <p:embed/>
                  <p:pic>
                    <p:nvPicPr>
                      <p:cNvPr id="0" name="Object 257"/>
                      <p:cNvPicPr>
                        <a:picLocks noChangeAspect="1" noChangeArrowheads="1"/>
                      </p:cNvPicPr>
                      <p:nvPr/>
                    </p:nvPicPr>
                    <p:blipFill>
                      <a:blip r:embed="rId34"/>
                      <a:srcRect/>
                      <a:stretch>
                        <a:fillRect/>
                      </a:stretch>
                    </p:blipFill>
                    <p:spPr bwMode="auto">
                      <a:xfrm>
                        <a:off x="2172748" y="6326188"/>
                        <a:ext cx="5969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082" name="AutoShape 258"/>
          <p:cNvSpPr>
            <a:spLocks noChangeArrowheads="1"/>
          </p:cNvSpPr>
          <p:nvPr/>
        </p:nvSpPr>
        <p:spPr bwMode="auto">
          <a:xfrm>
            <a:off x="2835276" y="6384608"/>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4083" name="Object 259"/>
          <p:cNvGraphicFramePr>
            <a:graphicFrameLocks noChangeAspect="1"/>
          </p:cNvGraphicFramePr>
          <p:nvPr>
            <p:extLst>
              <p:ext uri="{D42A27DB-BD31-4B8C-83A1-F6EECF244321}">
                <p14:modId xmlns:p14="http://schemas.microsoft.com/office/powerpoint/2010/main" val="53249285"/>
              </p:ext>
            </p:extLst>
          </p:nvPr>
        </p:nvGraphicFramePr>
        <p:xfrm>
          <a:off x="3206750" y="6356667"/>
          <a:ext cx="736600" cy="215900"/>
        </p:xfrm>
        <a:graphic>
          <a:graphicData uri="http://schemas.openxmlformats.org/presentationml/2006/ole">
            <mc:AlternateContent xmlns:mc="http://schemas.openxmlformats.org/markup-compatibility/2006">
              <mc:Choice xmlns:v="urn:schemas-microsoft-com:vml" Requires="v">
                <p:oleObj spid="_x0000_s1428045" name="Equation" r:id="rId35" imgW="736560" imgH="215640" progId="Equation.DSMT4">
                  <p:embed/>
                </p:oleObj>
              </mc:Choice>
              <mc:Fallback>
                <p:oleObj name="Equation" r:id="rId35" imgW="736560" imgH="215640" progId="Equation.DSMT4">
                  <p:embed/>
                  <p:pic>
                    <p:nvPicPr>
                      <p:cNvPr id="0" name="Object 259"/>
                      <p:cNvPicPr>
                        <a:picLocks noChangeAspect="1" noChangeArrowheads="1"/>
                      </p:cNvPicPr>
                      <p:nvPr/>
                    </p:nvPicPr>
                    <p:blipFill>
                      <a:blip r:embed="rId36"/>
                      <a:srcRect/>
                      <a:stretch>
                        <a:fillRect/>
                      </a:stretch>
                    </p:blipFill>
                    <p:spPr bwMode="auto">
                      <a:xfrm>
                        <a:off x="3206750" y="6356667"/>
                        <a:ext cx="7366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084" name="Text Box 260"/>
          <p:cNvSpPr txBox="1">
            <a:spLocks noChangeArrowheads="1"/>
          </p:cNvSpPr>
          <p:nvPr/>
        </p:nvSpPr>
        <p:spPr bwMode="auto">
          <a:xfrm>
            <a:off x="5424786" y="4583736"/>
            <a:ext cx="4160671"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t>Since  </a:t>
            </a:r>
            <a:r>
              <a:rPr lang="en-US" sz="1000" dirty="0"/>
              <a:t>the roots of a characteristic equation </a:t>
            </a:r>
            <a:r>
              <a:rPr lang="en-US" sz="1000" dirty="0" smtClean="0"/>
              <a:t>are </a:t>
            </a:r>
            <a:r>
              <a:rPr lang="en-US" sz="1000" dirty="0"/>
              <a:t>imaginary, </a:t>
            </a:r>
            <a:endParaRPr lang="en-US" sz="1000" dirty="0" smtClean="0"/>
          </a:p>
          <a:p>
            <a:r>
              <a:rPr lang="en-US" sz="1000" dirty="0" smtClean="0"/>
              <a:t>                        its </a:t>
            </a:r>
            <a:r>
              <a:rPr lang="en-US" sz="1000" dirty="0"/>
              <a:t>general solution will be</a:t>
            </a:r>
            <a:endParaRPr lang="ru-RU" sz="1000" dirty="0"/>
          </a:p>
          <a:p>
            <a:endParaRPr lang="ru-RU" altLang="ru-RU" sz="1000" dirty="0"/>
          </a:p>
        </p:txBody>
      </p:sp>
      <p:graphicFrame>
        <p:nvGraphicFramePr>
          <p:cNvPr id="334085" name="Object 261"/>
          <p:cNvGraphicFramePr>
            <a:graphicFrameLocks noChangeAspect="1"/>
          </p:cNvGraphicFramePr>
          <p:nvPr>
            <p:extLst>
              <p:ext uri="{D42A27DB-BD31-4B8C-83A1-F6EECF244321}">
                <p14:modId xmlns:p14="http://schemas.microsoft.com/office/powerpoint/2010/main" val="3035253747"/>
              </p:ext>
            </p:extLst>
          </p:nvPr>
        </p:nvGraphicFramePr>
        <p:xfrm>
          <a:off x="5580063" y="4755435"/>
          <a:ext cx="622300" cy="241300"/>
        </p:xfrm>
        <a:graphic>
          <a:graphicData uri="http://schemas.openxmlformats.org/presentationml/2006/ole">
            <mc:AlternateContent xmlns:mc="http://schemas.openxmlformats.org/markup-compatibility/2006">
              <mc:Choice xmlns:v="urn:schemas-microsoft-com:vml" Requires="v">
                <p:oleObj spid="_x0000_s1428046" name="Equation" r:id="rId37" imgW="622080" imgH="241200" progId="Equation.DSMT4">
                  <p:embed/>
                </p:oleObj>
              </mc:Choice>
              <mc:Fallback>
                <p:oleObj name="Equation" r:id="rId37" imgW="622080" imgH="241200" progId="Equation.DSMT4">
                  <p:embed/>
                  <p:pic>
                    <p:nvPicPr>
                      <p:cNvPr id="0" name="Object 261"/>
                      <p:cNvPicPr>
                        <a:picLocks noChangeAspect="1" noChangeArrowheads="1"/>
                      </p:cNvPicPr>
                      <p:nvPr/>
                    </p:nvPicPr>
                    <p:blipFill>
                      <a:blip r:embed="rId38"/>
                      <a:srcRect/>
                      <a:stretch>
                        <a:fillRect/>
                      </a:stretch>
                    </p:blipFill>
                    <p:spPr bwMode="auto">
                      <a:xfrm>
                        <a:off x="5580063" y="4755435"/>
                        <a:ext cx="6223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087" name="Object 263"/>
          <p:cNvGraphicFramePr>
            <a:graphicFrameLocks noChangeAspect="1"/>
          </p:cNvGraphicFramePr>
          <p:nvPr>
            <p:extLst>
              <p:ext uri="{D42A27DB-BD31-4B8C-83A1-F6EECF244321}">
                <p14:modId xmlns:p14="http://schemas.microsoft.com/office/powerpoint/2010/main" val="1816108211"/>
              </p:ext>
            </p:extLst>
          </p:nvPr>
        </p:nvGraphicFramePr>
        <p:xfrm>
          <a:off x="5864225" y="5022850"/>
          <a:ext cx="1435100" cy="228600"/>
        </p:xfrm>
        <a:graphic>
          <a:graphicData uri="http://schemas.openxmlformats.org/presentationml/2006/ole">
            <mc:AlternateContent xmlns:mc="http://schemas.openxmlformats.org/markup-compatibility/2006">
              <mc:Choice xmlns:v="urn:schemas-microsoft-com:vml" Requires="v">
                <p:oleObj spid="_x0000_s1428047" name="Equation" r:id="rId39" imgW="1434960" imgH="228600" progId="Equation.DSMT4">
                  <p:embed/>
                </p:oleObj>
              </mc:Choice>
              <mc:Fallback>
                <p:oleObj name="Equation" r:id="rId39" imgW="1434960" imgH="228600" progId="Equation.DSMT4">
                  <p:embed/>
                  <p:pic>
                    <p:nvPicPr>
                      <p:cNvPr id="0" name="Object 263"/>
                      <p:cNvPicPr>
                        <a:picLocks noChangeAspect="1" noChangeArrowheads="1"/>
                      </p:cNvPicPr>
                      <p:nvPr/>
                    </p:nvPicPr>
                    <p:blipFill>
                      <a:blip r:embed="rId40"/>
                      <a:srcRect/>
                      <a:stretch>
                        <a:fillRect/>
                      </a:stretch>
                    </p:blipFill>
                    <p:spPr bwMode="auto">
                      <a:xfrm>
                        <a:off x="5864225" y="5022850"/>
                        <a:ext cx="14351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88" name="Text Box 264"/>
          <p:cNvSpPr txBox="1">
            <a:spLocks noChangeArrowheads="1"/>
          </p:cNvSpPr>
          <p:nvPr/>
        </p:nvSpPr>
        <p:spPr bwMode="auto">
          <a:xfrm>
            <a:off x="4767262" y="5269596"/>
            <a:ext cx="165782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velocity of the point is</a:t>
            </a:r>
            <a:endParaRPr lang="ru-RU" altLang="ru-RU" sz="1000" dirty="0"/>
          </a:p>
        </p:txBody>
      </p:sp>
      <p:graphicFrame>
        <p:nvGraphicFramePr>
          <p:cNvPr id="334089" name="Object 265"/>
          <p:cNvGraphicFramePr>
            <a:graphicFrameLocks noChangeAspect="1"/>
          </p:cNvGraphicFramePr>
          <p:nvPr>
            <p:extLst>
              <p:ext uri="{D42A27DB-BD31-4B8C-83A1-F6EECF244321}">
                <p14:modId xmlns:p14="http://schemas.microsoft.com/office/powerpoint/2010/main" val="2760245012"/>
              </p:ext>
            </p:extLst>
          </p:nvPr>
        </p:nvGraphicFramePr>
        <p:xfrm>
          <a:off x="6701206" y="5319647"/>
          <a:ext cx="1663700" cy="228600"/>
        </p:xfrm>
        <a:graphic>
          <a:graphicData uri="http://schemas.openxmlformats.org/presentationml/2006/ole">
            <mc:AlternateContent xmlns:mc="http://schemas.openxmlformats.org/markup-compatibility/2006">
              <mc:Choice xmlns:v="urn:schemas-microsoft-com:vml" Requires="v">
                <p:oleObj spid="_x0000_s1428048" name="Equation" r:id="rId41" imgW="1663560" imgH="228600" progId="Equation.DSMT4">
                  <p:embed/>
                </p:oleObj>
              </mc:Choice>
              <mc:Fallback>
                <p:oleObj name="Equation" r:id="rId41" imgW="1663560" imgH="228600" progId="Equation.DSMT4">
                  <p:embed/>
                  <p:pic>
                    <p:nvPicPr>
                      <p:cNvPr id="0" name="Object 265"/>
                      <p:cNvPicPr>
                        <a:picLocks noChangeAspect="1" noChangeArrowheads="1"/>
                      </p:cNvPicPr>
                      <p:nvPr/>
                    </p:nvPicPr>
                    <p:blipFill>
                      <a:blip r:embed="rId42"/>
                      <a:srcRect/>
                      <a:stretch>
                        <a:fillRect/>
                      </a:stretch>
                    </p:blipFill>
                    <p:spPr bwMode="auto">
                      <a:xfrm>
                        <a:off x="6701206" y="5319647"/>
                        <a:ext cx="16637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90" name="Text Box 266"/>
          <p:cNvSpPr txBox="1">
            <a:spLocks noChangeArrowheads="1"/>
          </p:cNvSpPr>
          <p:nvPr/>
        </p:nvSpPr>
        <p:spPr bwMode="auto">
          <a:xfrm>
            <a:off x="4734458" y="5594350"/>
            <a:ext cx="14366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Initial conditions</a:t>
            </a:r>
            <a:endParaRPr lang="ru-RU" altLang="ru-RU" sz="1000" dirty="0"/>
          </a:p>
        </p:txBody>
      </p:sp>
      <p:graphicFrame>
        <p:nvGraphicFramePr>
          <p:cNvPr id="334091" name="Object 267"/>
          <p:cNvGraphicFramePr>
            <a:graphicFrameLocks noChangeAspect="1"/>
          </p:cNvGraphicFramePr>
          <p:nvPr>
            <p:extLst>
              <p:ext uri="{D42A27DB-BD31-4B8C-83A1-F6EECF244321}">
                <p14:modId xmlns:p14="http://schemas.microsoft.com/office/powerpoint/2010/main" val="112451395"/>
              </p:ext>
            </p:extLst>
          </p:nvPr>
        </p:nvGraphicFramePr>
        <p:xfrm>
          <a:off x="5807075" y="5610225"/>
          <a:ext cx="1600200" cy="228600"/>
        </p:xfrm>
        <a:graphic>
          <a:graphicData uri="http://schemas.openxmlformats.org/presentationml/2006/ole">
            <mc:AlternateContent xmlns:mc="http://schemas.openxmlformats.org/markup-compatibility/2006">
              <mc:Choice xmlns:v="urn:schemas-microsoft-com:vml" Requires="v">
                <p:oleObj spid="_x0000_s1428049" name="Equation" r:id="rId43" imgW="1600200" imgH="228600" progId="Equation.DSMT4">
                  <p:embed/>
                </p:oleObj>
              </mc:Choice>
              <mc:Fallback>
                <p:oleObj name="Equation" r:id="rId43" imgW="1600200" imgH="228600" progId="Equation.DSMT4">
                  <p:embed/>
                  <p:pic>
                    <p:nvPicPr>
                      <p:cNvPr id="0" name="Object 267"/>
                      <p:cNvPicPr>
                        <a:picLocks noChangeAspect="1" noChangeArrowheads="1"/>
                      </p:cNvPicPr>
                      <p:nvPr/>
                    </p:nvPicPr>
                    <p:blipFill>
                      <a:blip r:embed="rId44"/>
                      <a:srcRect/>
                      <a:stretch>
                        <a:fillRect/>
                      </a:stretch>
                    </p:blipFill>
                    <p:spPr bwMode="auto">
                      <a:xfrm>
                        <a:off x="5807075" y="5610225"/>
                        <a:ext cx="16002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092" name="Text Box 268"/>
          <p:cNvSpPr txBox="1">
            <a:spLocks noChangeArrowheads="1"/>
          </p:cNvSpPr>
          <p:nvPr/>
        </p:nvSpPr>
        <p:spPr bwMode="auto">
          <a:xfrm>
            <a:off x="4897437" y="6218396"/>
            <a:ext cx="291409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Determine the constants of integration</a:t>
            </a:r>
            <a:endParaRPr lang="ru-RU" altLang="ru-RU" sz="1000" dirty="0"/>
          </a:p>
        </p:txBody>
      </p:sp>
      <p:graphicFrame>
        <p:nvGraphicFramePr>
          <p:cNvPr id="334093" name="Object 269"/>
          <p:cNvGraphicFramePr>
            <a:graphicFrameLocks noChangeAspect="1"/>
          </p:cNvGraphicFramePr>
          <p:nvPr>
            <p:extLst>
              <p:ext uri="{D42A27DB-BD31-4B8C-83A1-F6EECF244321}">
                <p14:modId xmlns:p14="http://schemas.microsoft.com/office/powerpoint/2010/main" val="826501246"/>
              </p:ext>
            </p:extLst>
          </p:nvPr>
        </p:nvGraphicFramePr>
        <p:xfrm>
          <a:off x="5845175" y="5922963"/>
          <a:ext cx="2324100" cy="228600"/>
        </p:xfrm>
        <a:graphic>
          <a:graphicData uri="http://schemas.openxmlformats.org/presentationml/2006/ole">
            <mc:AlternateContent xmlns:mc="http://schemas.openxmlformats.org/markup-compatibility/2006">
              <mc:Choice xmlns:v="urn:schemas-microsoft-com:vml" Requires="v">
                <p:oleObj spid="_x0000_s1428050" name="Equation" r:id="rId45" imgW="2323800" imgH="228600" progId="Equation.DSMT4">
                  <p:embed/>
                </p:oleObj>
              </mc:Choice>
              <mc:Fallback>
                <p:oleObj name="Equation" r:id="rId45" imgW="2323800" imgH="228600" progId="Equation.DSMT4">
                  <p:embed/>
                  <p:pic>
                    <p:nvPicPr>
                      <p:cNvPr id="0" name="Object 269"/>
                      <p:cNvPicPr>
                        <a:picLocks noChangeAspect="1" noChangeArrowheads="1"/>
                      </p:cNvPicPr>
                      <p:nvPr/>
                    </p:nvPicPr>
                    <p:blipFill>
                      <a:blip r:embed="rId46"/>
                      <a:srcRect/>
                      <a:stretch>
                        <a:fillRect/>
                      </a:stretch>
                    </p:blipFill>
                    <p:spPr bwMode="auto">
                      <a:xfrm>
                        <a:off x="5845175" y="5922963"/>
                        <a:ext cx="23241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094" name="Object 270"/>
          <p:cNvGraphicFramePr>
            <a:graphicFrameLocks noChangeAspect="1"/>
          </p:cNvGraphicFramePr>
          <p:nvPr>
            <p:extLst>
              <p:ext uri="{D42A27DB-BD31-4B8C-83A1-F6EECF244321}">
                <p14:modId xmlns:p14="http://schemas.microsoft.com/office/powerpoint/2010/main" val="1347836443"/>
              </p:ext>
            </p:extLst>
          </p:nvPr>
        </p:nvGraphicFramePr>
        <p:xfrm>
          <a:off x="8350250" y="5922963"/>
          <a:ext cx="495300" cy="228600"/>
        </p:xfrm>
        <a:graphic>
          <a:graphicData uri="http://schemas.openxmlformats.org/presentationml/2006/ole">
            <mc:AlternateContent xmlns:mc="http://schemas.openxmlformats.org/markup-compatibility/2006">
              <mc:Choice xmlns:v="urn:schemas-microsoft-com:vml" Requires="v">
                <p:oleObj spid="_x0000_s1428051" name="Equation" r:id="rId47" imgW="495000" imgH="228600" progId="Equation.DSMT4">
                  <p:embed/>
                </p:oleObj>
              </mc:Choice>
              <mc:Fallback>
                <p:oleObj name="Equation" r:id="rId47" imgW="495000" imgH="228600" progId="Equation.DSMT4">
                  <p:embed/>
                  <p:pic>
                    <p:nvPicPr>
                      <p:cNvPr id="0" name="Object 270"/>
                      <p:cNvPicPr>
                        <a:picLocks noChangeAspect="1" noChangeArrowheads="1"/>
                      </p:cNvPicPr>
                      <p:nvPr/>
                    </p:nvPicPr>
                    <p:blipFill>
                      <a:blip r:embed="rId48"/>
                      <a:srcRect/>
                      <a:stretch>
                        <a:fillRect/>
                      </a:stretch>
                    </p:blipFill>
                    <p:spPr bwMode="auto">
                      <a:xfrm>
                        <a:off x="8350250" y="5922963"/>
                        <a:ext cx="495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4095" name="Object 271"/>
          <p:cNvGraphicFramePr>
            <a:graphicFrameLocks noChangeAspect="1"/>
          </p:cNvGraphicFramePr>
          <p:nvPr>
            <p:extLst>
              <p:ext uri="{D42A27DB-BD31-4B8C-83A1-F6EECF244321}">
                <p14:modId xmlns:p14="http://schemas.microsoft.com/office/powerpoint/2010/main" val="2123243344"/>
              </p:ext>
            </p:extLst>
          </p:nvPr>
        </p:nvGraphicFramePr>
        <p:xfrm>
          <a:off x="5284788" y="6475413"/>
          <a:ext cx="2565400" cy="241300"/>
        </p:xfrm>
        <a:graphic>
          <a:graphicData uri="http://schemas.openxmlformats.org/presentationml/2006/ole">
            <mc:AlternateContent xmlns:mc="http://schemas.openxmlformats.org/markup-compatibility/2006">
              <mc:Choice xmlns:v="urn:schemas-microsoft-com:vml" Requires="v">
                <p:oleObj spid="_x0000_s1428052" name="Equation" r:id="rId49" imgW="2565360" imgH="241200" progId="Equation.DSMT4">
                  <p:embed/>
                </p:oleObj>
              </mc:Choice>
              <mc:Fallback>
                <p:oleObj name="Equation" r:id="rId49" imgW="2565360" imgH="241200" progId="Equation.DSMT4">
                  <p:embed/>
                  <p:pic>
                    <p:nvPicPr>
                      <p:cNvPr id="0" name="Object 271"/>
                      <p:cNvPicPr>
                        <a:picLocks noChangeAspect="1" noChangeArrowheads="1"/>
                      </p:cNvPicPr>
                      <p:nvPr/>
                    </p:nvPicPr>
                    <p:blipFill>
                      <a:blip r:embed="rId50"/>
                      <a:srcRect/>
                      <a:stretch>
                        <a:fillRect/>
                      </a:stretch>
                    </p:blipFill>
                    <p:spPr bwMode="auto">
                      <a:xfrm>
                        <a:off x="5284788" y="6475413"/>
                        <a:ext cx="25654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4096" name="Object 272"/>
          <p:cNvGraphicFramePr>
            <a:graphicFrameLocks noChangeAspect="1"/>
          </p:cNvGraphicFramePr>
          <p:nvPr>
            <p:extLst>
              <p:ext uri="{D42A27DB-BD31-4B8C-83A1-F6EECF244321}">
                <p14:modId xmlns:p14="http://schemas.microsoft.com/office/powerpoint/2010/main" val="403250828"/>
              </p:ext>
            </p:extLst>
          </p:nvPr>
        </p:nvGraphicFramePr>
        <p:xfrm>
          <a:off x="8086725" y="6311900"/>
          <a:ext cx="558800" cy="393700"/>
        </p:xfrm>
        <a:graphic>
          <a:graphicData uri="http://schemas.openxmlformats.org/presentationml/2006/ole">
            <mc:AlternateContent xmlns:mc="http://schemas.openxmlformats.org/markup-compatibility/2006">
              <mc:Choice xmlns:v="urn:schemas-microsoft-com:vml" Requires="v">
                <p:oleObj spid="_x0000_s1428053" name="Equation" r:id="rId51" imgW="558720" imgH="393480" progId="Equation.DSMT4">
                  <p:embed/>
                </p:oleObj>
              </mc:Choice>
              <mc:Fallback>
                <p:oleObj name="Equation" r:id="rId51" imgW="558720" imgH="393480" progId="Equation.DSMT4">
                  <p:embed/>
                  <p:pic>
                    <p:nvPicPr>
                      <p:cNvPr id="0" name="Object 272"/>
                      <p:cNvPicPr>
                        <a:picLocks noChangeAspect="1" noChangeArrowheads="1"/>
                      </p:cNvPicPr>
                      <p:nvPr/>
                    </p:nvPicPr>
                    <p:blipFill>
                      <a:blip r:embed="rId52"/>
                      <a:srcRect/>
                      <a:stretch>
                        <a:fillRect/>
                      </a:stretch>
                    </p:blipFill>
                    <p:spPr bwMode="auto">
                      <a:xfrm>
                        <a:off x="8086725" y="6311900"/>
                        <a:ext cx="5588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121" name="Rectangle 29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p>
        </p:txBody>
      </p:sp>
      <p:sp>
        <p:nvSpPr>
          <p:cNvPr id="334122" name="Rectangle 298"/>
          <p:cNvSpPr>
            <a:spLocks noChangeArrowheads="1"/>
          </p:cNvSpPr>
          <p:nvPr/>
        </p:nvSpPr>
        <p:spPr bwMode="auto">
          <a:xfrm>
            <a:off x="571500" y="1143000"/>
            <a:ext cx="2333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ru-RU" sz="1400">
                <a:cs typeface="Times New Roman" pitchFamily="18" charset="0"/>
              </a:rPr>
              <a:t> </a:t>
            </a:r>
            <a:endParaRPr lang="en-US" altLang="ru-RU" sz="1800"/>
          </a:p>
        </p:txBody>
      </p:sp>
      <p:sp>
        <p:nvSpPr>
          <p:cNvPr id="334124" name="Rectangle 300"/>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p>
        </p:txBody>
      </p:sp>
      <p:sp>
        <p:nvSpPr>
          <p:cNvPr id="334125" name="Rectangle 301"/>
          <p:cNvSpPr>
            <a:spLocks noChangeArrowheads="1"/>
          </p:cNvSpPr>
          <p:nvPr/>
        </p:nvSpPr>
        <p:spPr bwMode="auto">
          <a:xfrm>
            <a:off x="571500" y="1143000"/>
            <a:ext cx="2333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ru-RU" sz="1400">
                <a:cs typeface="Times New Roman" pitchFamily="18" charset="0"/>
              </a:rPr>
              <a:t> </a:t>
            </a:r>
            <a:endParaRPr lang="en-US" altLang="ru-RU" sz="1800"/>
          </a:p>
        </p:txBody>
      </p:sp>
      <p:pic>
        <p:nvPicPr>
          <p:cNvPr id="228" name="Picture 15" descr="Z:\Символ НГУ_4.JPG"/>
          <p:cNvPicPr>
            <a:picLocks noChangeAspect="1" noChangeArrowheads="1"/>
          </p:cNvPicPr>
          <p:nvPr/>
        </p:nvPicPr>
        <p:blipFill>
          <a:blip r:embed="rId53" cstate="print">
            <a:extLst>
              <a:ext uri="{BEBA8EAE-BF5A-486C-A8C5-ECC9F3942E4B}">
                <a14:imgProps xmlns:a14="http://schemas.microsoft.com/office/drawing/2010/main">
                  <a14:imgLayer r:embed="rId5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4500" y="123825"/>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5" name="Text Box 155"/>
          <p:cNvSpPr txBox="1">
            <a:spLocks noChangeArrowheads="1"/>
          </p:cNvSpPr>
          <p:nvPr/>
        </p:nvSpPr>
        <p:spPr bwMode="auto">
          <a:xfrm>
            <a:off x="7134347" y="1357511"/>
            <a:ext cx="156197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r>
              <a:rPr lang="en-US" sz="1000" dirty="0" smtClean="0"/>
              <a:t>A restoring force </a:t>
            </a:r>
            <a:r>
              <a:rPr lang="en-US" sz="1200" i="1" dirty="0" smtClean="0">
                <a:latin typeface="Times New Roman" pitchFamily="18" charset="0"/>
                <a:cs typeface="Times New Roman" pitchFamily="18" charset="0"/>
              </a:rPr>
              <a:t>R </a:t>
            </a:r>
            <a:r>
              <a:rPr lang="en-US" sz="1200" dirty="0" smtClean="0">
                <a:latin typeface="Times New Roman" pitchFamily="18" charset="0"/>
                <a:cs typeface="Times New Roman" pitchFamily="18" charset="0"/>
              </a:rPr>
              <a:t>is</a:t>
            </a:r>
            <a:endParaRPr lang="ru-RU" altLang="ru-RU" sz="1000" dirty="0"/>
          </a:p>
          <a:p>
            <a:pPr algn="ctr"/>
            <a:endParaRPr lang="ru-RU" altLang="ru-RU" sz="1000" dirty="0"/>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33405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3406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3406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3406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406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405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405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405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405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3406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407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406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4067"/>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334071"/>
                                        </p:tgtEl>
                                        <p:attrNameLst>
                                          <p:attrName>style.visibility</p:attrName>
                                        </p:attrNameLst>
                                      </p:cBhvr>
                                      <p:to>
                                        <p:strVal val="visible"/>
                                      </p:to>
                                    </p:set>
                                    <p:anim calcmode="lin" valueType="num">
                                      <p:cBhvr additive="base">
                                        <p:cTn id="35" dur="500" fill="hold"/>
                                        <p:tgtEl>
                                          <p:spTgt spid="334071"/>
                                        </p:tgtEl>
                                        <p:attrNameLst>
                                          <p:attrName>ppt_x</p:attrName>
                                        </p:attrNameLst>
                                      </p:cBhvr>
                                      <p:tavLst>
                                        <p:tav tm="0">
                                          <p:val>
                                            <p:strVal val="#ppt_x"/>
                                          </p:val>
                                        </p:tav>
                                        <p:tav tm="100000">
                                          <p:val>
                                            <p:strVal val="#ppt_x"/>
                                          </p:val>
                                        </p:tav>
                                      </p:tavLst>
                                    </p:anim>
                                    <p:anim calcmode="lin" valueType="num">
                                      <p:cBhvr additive="base">
                                        <p:cTn id="36" dur="500" fill="hold"/>
                                        <p:tgtEl>
                                          <p:spTgt spid="334071"/>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334072"/>
                                        </p:tgtEl>
                                        <p:attrNameLst>
                                          <p:attrName>style.visibility</p:attrName>
                                        </p:attrNameLst>
                                      </p:cBhvr>
                                      <p:to>
                                        <p:strVal val="visible"/>
                                      </p:to>
                                    </p:set>
                                    <p:anim calcmode="lin" valueType="num">
                                      <p:cBhvr additive="base">
                                        <p:cTn id="41" dur="500" fill="hold"/>
                                        <p:tgtEl>
                                          <p:spTgt spid="334072"/>
                                        </p:tgtEl>
                                        <p:attrNameLst>
                                          <p:attrName>ppt_x</p:attrName>
                                        </p:attrNameLst>
                                      </p:cBhvr>
                                      <p:tavLst>
                                        <p:tav tm="0">
                                          <p:val>
                                            <p:strVal val="#ppt_x"/>
                                          </p:val>
                                        </p:tav>
                                        <p:tav tm="100000">
                                          <p:val>
                                            <p:strVal val="#ppt_x"/>
                                          </p:val>
                                        </p:tav>
                                      </p:tavLst>
                                    </p:anim>
                                    <p:anim calcmode="lin" valueType="num">
                                      <p:cBhvr additive="base">
                                        <p:cTn id="42" dur="500" fill="hold"/>
                                        <p:tgtEl>
                                          <p:spTgt spid="334072"/>
                                        </p:tgtEl>
                                        <p:attrNameLst>
                                          <p:attrName>ppt_y</p:attrName>
                                        </p:attrNameLst>
                                      </p:cBhvr>
                                      <p:tavLst>
                                        <p:tav tm="0">
                                          <p:val>
                                            <p:strVal val="1+#ppt_h/2"/>
                                          </p:val>
                                        </p:tav>
                                        <p:tav tm="100000">
                                          <p:val>
                                            <p:strVal val="#ppt_y"/>
                                          </p:val>
                                        </p:tav>
                                      </p:tavLst>
                                    </p:anim>
                                  </p:childTnLst>
                                </p:cTn>
                              </p:par>
                            </p:childTnLst>
                          </p:cTn>
                        </p:par>
                        <p:par>
                          <p:cTn id="43" fill="hold" nodeType="afterGroup">
                            <p:stCondLst>
                              <p:cond delay="500"/>
                            </p:stCondLst>
                            <p:childTnLst>
                              <p:par>
                                <p:cTn id="44" presetID="1" presetClass="entr" presetSubtype="0" fill="hold" nodeType="afterEffect">
                                  <p:stCondLst>
                                    <p:cond delay="0"/>
                                  </p:stCondLst>
                                  <p:childTnLst>
                                    <p:set>
                                      <p:cBhvr>
                                        <p:cTn id="45" dur="1" fill="hold">
                                          <p:stCondLst>
                                            <p:cond delay="0"/>
                                          </p:stCondLst>
                                        </p:cTn>
                                        <p:tgtEl>
                                          <p:spTgt spid="334073"/>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34074"/>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34079"/>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34076"/>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334077"/>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34078"/>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34075"/>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334080"/>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34081"/>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334082"/>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334083"/>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334084"/>
                                        </p:tgtEl>
                                        <p:attrNameLst>
                                          <p:attrName>style.visibility</p:attrName>
                                        </p:attrNameLst>
                                      </p:cBhvr>
                                      <p:to>
                                        <p:strVal val="visible"/>
                                      </p:to>
                                    </p:set>
                                  </p:childTnLst>
                                </p:cTn>
                              </p:par>
                              <p:par>
                                <p:cTn id="80" presetID="1" presetClass="entr" presetSubtype="0" fill="hold" nodeType="withEffect">
                                  <p:stCondLst>
                                    <p:cond delay="0"/>
                                  </p:stCondLst>
                                  <p:childTnLst>
                                    <p:set>
                                      <p:cBhvr>
                                        <p:cTn id="81" dur="1" fill="hold">
                                          <p:stCondLst>
                                            <p:cond delay="0"/>
                                          </p:stCondLst>
                                        </p:cTn>
                                        <p:tgtEl>
                                          <p:spTgt spid="334085"/>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334087"/>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334088"/>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334089"/>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334090"/>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3409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334092"/>
                                        </p:tgtEl>
                                        <p:attrNameLst>
                                          <p:attrName>style.visibility</p:attrName>
                                        </p:attrNameLst>
                                      </p:cBhvr>
                                      <p:to>
                                        <p:strVal val="visible"/>
                                      </p:to>
                                    </p:set>
                                  </p:childTnLst>
                                </p:cTn>
                              </p:par>
                              <p:par>
                                <p:cTn id="100" presetID="1" presetClass="entr" presetSubtype="0" fill="hold" nodeType="withEffect">
                                  <p:stCondLst>
                                    <p:cond delay="0"/>
                                  </p:stCondLst>
                                  <p:childTnLst>
                                    <p:set>
                                      <p:cBhvr>
                                        <p:cTn id="101" dur="1" fill="hold">
                                          <p:stCondLst>
                                            <p:cond delay="0"/>
                                          </p:stCondLst>
                                        </p:cTn>
                                        <p:tgtEl>
                                          <p:spTgt spid="334093"/>
                                        </p:tgtEl>
                                        <p:attrNameLst>
                                          <p:attrName>style.visibility</p:attrName>
                                        </p:attrNameLst>
                                      </p:cBhvr>
                                      <p:to>
                                        <p:strVal val="visible"/>
                                      </p:to>
                                    </p:set>
                                  </p:childTnLst>
                                </p:cTn>
                              </p:par>
                              <p:par>
                                <p:cTn id="102" presetID="1" presetClass="entr" presetSubtype="0" fill="hold" nodeType="withEffect">
                                  <p:stCondLst>
                                    <p:cond delay="0"/>
                                  </p:stCondLst>
                                  <p:childTnLst>
                                    <p:set>
                                      <p:cBhvr>
                                        <p:cTn id="103" dur="1" fill="hold">
                                          <p:stCondLst>
                                            <p:cond delay="0"/>
                                          </p:stCondLst>
                                        </p:cTn>
                                        <p:tgtEl>
                                          <p:spTgt spid="334094"/>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nodeType="clickEffect">
                                  <p:stCondLst>
                                    <p:cond delay="0"/>
                                  </p:stCondLst>
                                  <p:childTnLst>
                                    <p:set>
                                      <p:cBhvr>
                                        <p:cTn id="107" dur="1" fill="hold">
                                          <p:stCondLst>
                                            <p:cond delay="0"/>
                                          </p:stCondLst>
                                        </p:cTn>
                                        <p:tgtEl>
                                          <p:spTgt spid="334095"/>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340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64" grpId="0" animBg="1"/>
      <p:bldP spid="334057" grpId="0" animBg="1"/>
      <p:bldP spid="334058" grpId="0" animBg="1"/>
      <p:bldP spid="334059" grpId="0" animBg="1"/>
      <p:bldP spid="334060" grpId="0" animBg="1"/>
      <p:bldP spid="334061" grpId="0" animBg="1"/>
      <p:bldP spid="334067" grpId="0"/>
      <p:bldP spid="334068" grpId="0"/>
      <p:bldP spid="334070" grpId="0"/>
      <p:bldP spid="334071" grpId="0"/>
      <p:bldP spid="334072" grpId="0"/>
      <p:bldP spid="334074" grpId="0"/>
      <p:bldP spid="334076" grpId="0"/>
      <p:bldP spid="334078" grpId="0"/>
      <p:bldP spid="334080" grpId="0" animBg="1"/>
      <p:bldP spid="334082" grpId="0" animBg="1"/>
      <p:bldP spid="334084" grpId="0"/>
      <p:bldP spid="334088" grpId="0"/>
      <p:bldP spid="334090" grpId="0"/>
      <p:bldP spid="334092"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7" name="Rectangle 3"/>
          <p:cNvSpPr>
            <a:spLocks noGrp="1" noChangeArrowheads="1"/>
          </p:cNvSpPr>
          <p:nvPr>
            <p:ph type="title"/>
          </p:nvPr>
        </p:nvSpPr>
        <p:spPr>
          <a:xfrm>
            <a:off x="881063" y="501319"/>
            <a:ext cx="3394075" cy="288000"/>
          </a:xfrm>
          <a:solidFill>
            <a:srgbClr val="FFFF00"/>
          </a:solidFill>
          <a:ln/>
        </p:spPr>
        <p:txBody>
          <a:bodyPr/>
          <a:lstStyle/>
          <a:p>
            <a:r>
              <a:rPr lang="en-US" altLang="ru-RU" sz="2000" b="1" dirty="0" smtClean="0">
                <a:solidFill>
                  <a:srgbClr val="FF0000"/>
                </a:solidFill>
              </a:rPr>
              <a:t>Section </a:t>
            </a:r>
            <a:r>
              <a:rPr lang="en-US" altLang="ru-RU" sz="2000" b="1" dirty="0">
                <a:solidFill>
                  <a:srgbClr val="FF0000"/>
                </a:solidFill>
              </a:rPr>
              <a:t>3</a:t>
            </a:r>
            <a:r>
              <a:rPr lang="en-US" altLang="ru-RU" sz="1600" dirty="0">
                <a:solidFill>
                  <a:srgbClr val="FF0000"/>
                </a:solidFill>
              </a:rPr>
              <a:t> </a:t>
            </a:r>
            <a:r>
              <a:rPr lang="en-US" altLang="ru-RU" sz="1800" dirty="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a:solidFill>
                  <a:srgbClr val="FF0000"/>
                </a:solidFill>
              </a:rPr>
              <a:t>3</a:t>
            </a:r>
            <a:r>
              <a:rPr lang="ru-RU" altLang="ru-RU" sz="1800" dirty="0" smtClean="0">
                <a:solidFill>
                  <a:srgbClr val="FF0000"/>
                </a:solidFill>
              </a:rPr>
              <a:t>.2)</a:t>
            </a:r>
            <a:endParaRPr lang="ru-RU" altLang="ru-RU" sz="1800" dirty="0">
              <a:solidFill>
                <a:srgbClr val="FF0000"/>
              </a:solidFill>
            </a:endParaRPr>
          </a:p>
        </p:txBody>
      </p:sp>
      <p:sp>
        <p:nvSpPr>
          <p:cNvPr id="333828" name="AutoShape 4">
            <a:hlinkClick r:id="rId3"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solidFill>
                <a:srgbClr val="000000"/>
              </a:solidFill>
            </a:endParaRPr>
          </a:p>
        </p:txBody>
      </p:sp>
      <p:sp>
        <p:nvSpPr>
          <p:cNvPr id="333829" name="AutoShape 5">
            <a:hlinkClick r:id="" action="ppaction://hlinkshowjump?jump=nextslide" highlightClick="1"/>
          </p:cNvPr>
          <p:cNvSpPr>
            <a:spLocks noChangeArrowheads="1"/>
          </p:cNvSpPr>
          <p:nvPr/>
        </p:nvSpPr>
        <p:spPr bwMode="auto">
          <a:xfrm>
            <a:off x="4360863" y="534627"/>
            <a:ext cx="285750" cy="219075"/>
          </a:xfrm>
          <a:prstGeom prst="actionButtonForwardNext">
            <a:avLst/>
          </a:prstGeom>
          <a:solidFill>
            <a:srgbClr val="FF0000"/>
          </a:solidFill>
          <a:ln>
            <a:noFill/>
          </a:ln>
          <a:effectLst/>
          <a:extLst/>
        </p:spPr>
        <p:txBody>
          <a:bodyPr wrap="none" anchor="ctr"/>
          <a:lstStyle/>
          <a:p>
            <a:endParaRPr lang="ru-RU">
              <a:solidFill>
                <a:srgbClr val="000000"/>
              </a:solidFill>
            </a:endParaRPr>
          </a:p>
        </p:txBody>
      </p:sp>
      <p:sp>
        <p:nvSpPr>
          <p:cNvPr id="333881" name="Oval 5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11</a:t>
            </a:r>
            <a:endParaRPr lang="ru-RU" altLang="ru-RU" sz="1000" b="1" dirty="0">
              <a:solidFill>
                <a:srgbClr val="00007D"/>
              </a:solidFill>
            </a:endParaRPr>
          </a:p>
        </p:txBody>
      </p:sp>
      <p:sp>
        <p:nvSpPr>
          <p:cNvPr id="334097" name="Rectangle 273"/>
          <p:cNvSpPr>
            <a:spLocks noChangeArrowheads="1"/>
          </p:cNvSpPr>
          <p:nvPr/>
        </p:nvSpPr>
        <p:spPr bwMode="auto">
          <a:xfrm>
            <a:off x="268122" y="3044825"/>
            <a:ext cx="8658225" cy="1879600"/>
          </a:xfrm>
          <a:prstGeom prst="rect">
            <a:avLst/>
          </a:prstGeom>
          <a:pattFill prst="pct50">
            <a:fgClr>
              <a:srgbClr val="CCFFFF"/>
            </a:fgClr>
            <a:bgClr>
              <a:schemeClr val="bg1"/>
            </a:bgClr>
          </a:pattFill>
          <a:ln w="9525" algn="ctr">
            <a:solidFill>
              <a:schemeClr val="tx1"/>
            </a:solidFill>
            <a:miter lim="800000"/>
            <a:headEnd/>
            <a:tailEnd/>
          </a:ln>
          <a:effectLst/>
          <a:extLst/>
        </p:spPr>
        <p:txBody>
          <a:bodyPr wrap="none" anchor="ctr"/>
          <a:lstStyle/>
          <a:p>
            <a:endParaRPr lang="ru-RU">
              <a:solidFill>
                <a:srgbClr val="000000"/>
              </a:solidFill>
            </a:endParaRPr>
          </a:p>
        </p:txBody>
      </p:sp>
      <p:sp>
        <p:nvSpPr>
          <p:cNvPr id="334098" name="Text Box 274"/>
          <p:cNvSpPr txBox="1">
            <a:spLocks noChangeArrowheads="1"/>
          </p:cNvSpPr>
          <p:nvPr/>
        </p:nvSpPr>
        <p:spPr bwMode="auto">
          <a:xfrm>
            <a:off x="422275" y="3154363"/>
            <a:ext cx="311655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Therefore, the equation of a free harmonic motion is</a:t>
            </a:r>
            <a:endParaRPr lang="ru-RU" altLang="ru-RU" sz="1000" dirty="0">
              <a:solidFill>
                <a:srgbClr val="000000"/>
              </a:solidFill>
            </a:endParaRPr>
          </a:p>
        </p:txBody>
      </p:sp>
      <p:graphicFrame>
        <p:nvGraphicFramePr>
          <p:cNvPr id="334102" name="Object 278"/>
          <p:cNvGraphicFramePr>
            <a:graphicFrameLocks noChangeAspect="1"/>
          </p:cNvGraphicFramePr>
          <p:nvPr>
            <p:extLst>
              <p:ext uri="{D42A27DB-BD31-4B8C-83A1-F6EECF244321}">
                <p14:modId xmlns:p14="http://schemas.microsoft.com/office/powerpoint/2010/main" val="418865819"/>
              </p:ext>
            </p:extLst>
          </p:nvPr>
        </p:nvGraphicFramePr>
        <p:xfrm>
          <a:off x="3565525" y="3089275"/>
          <a:ext cx="1511300" cy="406400"/>
        </p:xfrm>
        <a:graphic>
          <a:graphicData uri="http://schemas.openxmlformats.org/presentationml/2006/ole">
            <mc:AlternateContent xmlns:mc="http://schemas.openxmlformats.org/markup-compatibility/2006">
              <mc:Choice xmlns:v="urn:schemas-microsoft-com:vml" Requires="v">
                <p:oleObj spid="_x0000_s1332769" name="Equation" r:id="rId4" imgW="1511280" imgH="406080" progId="Equation.DSMT4">
                  <p:embed/>
                </p:oleObj>
              </mc:Choice>
              <mc:Fallback>
                <p:oleObj name="Equation" r:id="rId4" imgW="1511280" imgH="406080" progId="Equation.DSMT4">
                  <p:embed/>
                  <p:pic>
                    <p:nvPicPr>
                      <p:cNvPr id="0" name=""/>
                      <p:cNvPicPr>
                        <a:picLocks noChangeAspect="1" noChangeArrowheads="1"/>
                      </p:cNvPicPr>
                      <p:nvPr/>
                    </p:nvPicPr>
                    <p:blipFill>
                      <a:blip r:embed="rId5"/>
                      <a:srcRect/>
                      <a:stretch>
                        <a:fillRect/>
                      </a:stretch>
                    </p:blipFill>
                    <p:spPr bwMode="auto">
                      <a:xfrm>
                        <a:off x="3565525" y="3089275"/>
                        <a:ext cx="1511300" cy="406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34103" name="Text Box 279"/>
              <p:cNvSpPr txBox="1">
                <a:spLocks noChangeArrowheads="1"/>
              </p:cNvSpPr>
              <p:nvPr/>
            </p:nvSpPr>
            <p:spPr bwMode="auto">
              <a:xfrm>
                <a:off x="392113" y="3482915"/>
                <a:ext cx="5977790" cy="43088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r>
                  <a:rPr lang="en-US" sz="1000" dirty="0"/>
                  <a:t>If we replace </a:t>
                </a:r>
                <a14:m>
                  <m:oMath xmlns:m="http://schemas.openxmlformats.org/officeDocument/2006/math">
                    <m:sSub>
                      <m:sSubPr>
                        <m:ctrlPr>
                          <a:rPr lang="ru-RU" sz="1100" i="1">
                            <a:latin typeface="Cambria Math"/>
                          </a:rPr>
                        </m:ctrlPr>
                      </m:sSubPr>
                      <m:e>
                        <m:r>
                          <a:rPr lang="en-US" sz="1100" i="1">
                            <a:latin typeface="Cambria Math"/>
                          </a:rPr>
                          <m:t>𝐶</m:t>
                        </m:r>
                      </m:e>
                      <m:sub>
                        <m:r>
                          <a:rPr lang="en-US" sz="1100">
                            <a:latin typeface="Cambria Math"/>
                          </a:rPr>
                          <m:t>1</m:t>
                        </m:r>
                      </m:sub>
                    </m:sSub>
                  </m:oMath>
                </a14:m>
                <a:r>
                  <a:rPr lang="en-US" sz="1100" dirty="0">
                    <a:latin typeface="Times New Roman" pitchFamily="18" charset="0"/>
                    <a:cs typeface="Times New Roman" pitchFamily="18" charset="0"/>
                  </a:rPr>
                  <a:t> </a:t>
                </a:r>
                <a:r>
                  <a:rPr lang="en-US" sz="1000" dirty="0"/>
                  <a:t>and </a:t>
                </a:r>
                <a14:m>
                  <m:oMath xmlns:m="http://schemas.openxmlformats.org/officeDocument/2006/math">
                    <m:sSub>
                      <m:sSubPr>
                        <m:ctrlPr>
                          <a:rPr lang="ru-RU" sz="1100" i="1">
                            <a:latin typeface="Cambria Math"/>
                          </a:rPr>
                        </m:ctrlPr>
                      </m:sSubPr>
                      <m:e>
                        <m:r>
                          <a:rPr lang="en-US" sz="1100" i="1">
                            <a:latin typeface="Cambria Math"/>
                          </a:rPr>
                          <m:t>𝐶</m:t>
                        </m:r>
                      </m:e>
                      <m:sub>
                        <m:r>
                          <a:rPr lang="en-US" sz="1100">
                            <a:latin typeface="Cambria Math"/>
                          </a:rPr>
                          <m:t>2</m:t>
                        </m:r>
                      </m:sub>
                    </m:sSub>
                  </m:oMath>
                </a14:m>
                <a:r>
                  <a:rPr lang="en-US" sz="1100" baseline="-25000" dirty="0">
                    <a:latin typeface="Times New Roman" pitchFamily="18" charset="0"/>
                    <a:cs typeface="Times New Roman" pitchFamily="18" charset="0"/>
                  </a:rPr>
                  <a:t> </a:t>
                </a:r>
                <a:r>
                  <a:rPr lang="en-US" sz="1000" dirty="0"/>
                  <a:t>by constants </a:t>
                </a:r>
                <a:r>
                  <a:rPr lang="en-US" sz="1200" i="1" dirty="0" smtClean="0">
                    <a:latin typeface="Times New Roman" pitchFamily="18" charset="0"/>
                    <a:cs typeface="Times New Roman" pitchFamily="18" charset="0"/>
                  </a:rPr>
                  <a:t>a</a:t>
                </a:r>
                <a:r>
                  <a:rPr lang="en-US" sz="1200" dirty="0" smtClean="0">
                    <a:latin typeface="Times New Roman" pitchFamily="18" charset="0"/>
                    <a:cs typeface="Times New Roman" pitchFamily="18" charset="0"/>
                  </a:rPr>
                  <a:t> </a:t>
                </a:r>
                <a:r>
                  <a:rPr lang="en-US" sz="1000" dirty="0" smtClean="0"/>
                  <a:t>and  </a:t>
                </a:r>
                <a14:m>
                  <m:oMath xmlns:m="http://schemas.openxmlformats.org/officeDocument/2006/math">
                    <m:r>
                      <a:rPr lang="en-US" sz="1100" i="1" smtClean="0">
                        <a:latin typeface="Cambria Math"/>
                        <a:ea typeface="Cambria Math"/>
                      </a:rPr>
                      <m:t>𝛽</m:t>
                    </m:r>
                  </m:oMath>
                </a14:m>
                <a:r>
                  <a:rPr lang="en-US" sz="1000" dirty="0" smtClean="0"/>
                  <a:t>, </a:t>
                </a:r>
                <a:r>
                  <a:rPr lang="en-US" sz="1000" dirty="0"/>
                  <a:t>such that </a:t>
                </a:r>
                <a14:m>
                  <m:oMath xmlns:m="http://schemas.openxmlformats.org/officeDocument/2006/math">
                    <m:sSub>
                      <m:sSubPr>
                        <m:ctrlPr>
                          <a:rPr lang="ru-RU" sz="1200" i="1">
                            <a:latin typeface="Cambria Math"/>
                          </a:rPr>
                        </m:ctrlPr>
                      </m:sSubPr>
                      <m:e>
                        <m:r>
                          <a:rPr lang="en-US" sz="1200" i="1">
                            <a:latin typeface="Cambria Math"/>
                          </a:rPr>
                          <m:t>𝐶</m:t>
                        </m:r>
                      </m:e>
                      <m:sub>
                        <m:r>
                          <a:rPr lang="en-US" sz="1200">
                            <a:latin typeface="Cambria Math"/>
                          </a:rPr>
                          <m:t>1</m:t>
                        </m:r>
                      </m:sub>
                    </m:sSub>
                    <m:r>
                      <a:rPr lang="en-US" sz="1200">
                        <a:latin typeface="Cambria Math"/>
                      </a:rPr>
                      <m:t>=</m:t>
                    </m:r>
                    <m:r>
                      <a:rPr lang="en-US" sz="1200" i="1">
                        <a:latin typeface="Cambria Math"/>
                      </a:rPr>
                      <m:t>𝑎</m:t>
                    </m:r>
                    <m:func>
                      <m:funcPr>
                        <m:ctrlPr>
                          <a:rPr lang="ru-RU" sz="1200" i="1">
                            <a:latin typeface="Cambria Math"/>
                          </a:rPr>
                        </m:ctrlPr>
                      </m:funcPr>
                      <m:fName>
                        <m:r>
                          <m:rPr>
                            <m:sty m:val="p"/>
                          </m:rPr>
                          <a:rPr lang="en-US" sz="1200">
                            <a:latin typeface="Cambria Math"/>
                          </a:rPr>
                          <m:t>cos</m:t>
                        </m:r>
                      </m:fName>
                      <m:e>
                        <m:r>
                          <a:rPr lang="en-US" sz="1200" i="1">
                            <a:latin typeface="Cambria Math"/>
                            <a:ea typeface="Cambria Math"/>
                          </a:rPr>
                          <m:t>𝛽</m:t>
                        </m:r>
                      </m:e>
                    </m:func>
                  </m:oMath>
                </a14:m>
                <a:r>
                  <a:rPr lang="en-US" sz="1200" dirty="0"/>
                  <a:t> </a:t>
                </a:r>
                <a:r>
                  <a:rPr lang="en-US" sz="1000" dirty="0" smtClean="0"/>
                  <a:t>and</a:t>
                </a:r>
                <a:r>
                  <a:rPr lang="en-US" sz="1200" dirty="0" smtClean="0"/>
                  <a:t> </a:t>
                </a:r>
                <a14:m>
                  <m:oMath xmlns:m="http://schemas.openxmlformats.org/officeDocument/2006/math">
                    <m:sSub>
                      <m:sSubPr>
                        <m:ctrlPr>
                          <a:rPr lang="ru-RU" sz="1200" i="1">
                            <a:latin typeface="Cambria Math"/>
                          </a:rPr>
                        </m:ctrlPr>
                      </m:sSubPr>
                      <m:e>
                        <m:r>
                          <a:rPr lang="en-US" sz="1200" i="1">
                            <a:latin typeface="Cambria Math"/>
                          </a:rPr>
                          <m:t>𝐶</m:t>
                        </m:r>
                      </m:e>
                      <m:sub>
                        <m:r>
                          <a:rPr lang="en-US" sz="1200">
                            <a:latin typeface="Cambria Math"/>
                          </a:rPr>
                          <m:t>2</m:t>
                        </m:r>
                      </m:sub>
                    </m:sSub>
                    <m:r>
                      <a:rPr lang="en-US" sz="1200">
                        <a:latin typeface="Cambria Math"/>
                      </a:rPr>
                      <m:t>=</m:t>
                    </m:r>
                    <m:r>
                      <a:rPr lang="en-US" sz="1200" i="1">
                        <a:latin typeface="Cambria Math"/>
                      </a:rPr>
                      <m:t>𝑎</m:t>
                    </m:r>
                    <m:func>
                      <m:funcPr>
                        <m:ctrlPr>
                          <a:rPr lang="ru-RU" sz="1200" i="1">
                            <a:latin typeface="Cambria Math"/>
                          </a:rPr>
                        </m:ctrlPr>
                      </m:funcPr>
                      <m:fName>
                        <m:r>
                          <m:rPr>
                            <m:sty m:val="p"/>
                          </m:rPr>
                          <a:rPr lang="en-US" sz="1200">
                            <a:latin typeface="Cambria Math"/>
                          </a:rPr>
                          <m:t>sin</m:t>
                        </m:r>
                      </m:fName>
                      <m:e>
                        <m:r>
                          <a:rPr lang="en-US" sz="1200" i="1">
                            <a:latin typeface="Cambria Math"/>
                            <a:ea typeface="Cambria Math"/>
                          </a:rPr>
                          <m:t>𝛽</m:t>
                        </m:r>
                      </m:e>
                    </m:func>
                    <m:r>
                      <a:rPr lang="en-US" sz="1200">
                        <a:latin typeface="Cambria Math"/>
                      </a:rPr>
                      <m:t>,</m:t>
                    </m:r>
                  </m:oMath>
                </a14:m>
                <a:r>
                  <a:rPr lang="en-US" sz="1200" dirty="0"/>
                  <a:t> </a:t>
                </a:r>
                <a:r>
                  <a:rPr lang="en-US" sz="1000" dirty="0"/>
                  <a:t>we obtain </a:t>
                </a:r>
                <a:endParaRPr lang="ru-RU" sz="1000" dirty="0"/>
              </a:p>
              <a:p>
                <a:endParaRPr lang="ru-RU" altLang="ru-RU" sz="1000" dirty="0">
                  <a:solidFill>
                    <a:srgbClr val="000000"/>
                  </a:solidFill>
                </a:endParaRPr>
              </a:p>
            </p:txBody>
          </p:sp>
        </mc:Choice>
        <mc:Fallback xmlns="">
          <p:sp>
            <p:nvSpPr>
              <p:cNvPr id="334103" name="Text Box 279"/>
              <p:cNvSpPr txBox="1">
                <a:spLocks noRot="1" noChangeAspect="1" noMove="1" noResize="1" noEditPoints="1" noAdjustHandles="1" noChangeArrowheads="1" noChangeShapeType="1" noTextEdit="1"/>
              </p:cNvSpPr>
              <p:nvPr/>
            </p:nvSpPr>
            <p:spPr bwMode="auto">
              <a:xfrm>
                <a:off x="392113" y="3482915"/>
                <a:ext cx="5977790" cy="430887"/>
              </a:xfrm>
              <a:prstGeom prst="rect">
                <a:avLst/>
              </a:prstGeom>
              <a:blipFill rotWithShape="1">
                <a:blip r:embed="rId6"/>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34104" name="Object 280"/>
          <p:cNvGraphicFramePr>
            <a:graphicFrameLocks noChangeAspect="1"/>
          </p:cNvGraphicFramePr>
          <p:nvPr>
            <p:extLst>
              <p:ext uri="{D42A27DB-BD31-4B8C-83A1-F6EECF244321}">
                <p14:modId xmlns:p14="http://schemas.microsoft.com/office/powerpoint/2010/main" val="2256127020"/>
              </p:ext>
            </p:extLst>
          </p:nvPr>
        </p:nvGraphicFramePr>
        <p:xfrm>
          <a:off x="6338888" y="3495675"/>
          <a:ext cx="1117600" cy="215900"/>
        </p:xfrm>
        <a:graphic>
          <a:graphicData uri="http://schemas.openxmlformats.org/presentationml/2006/ole">
            <mc:AlternateContent xmlns:mc="http://schemas.openxmlformats.org/markup-compatibility/2006">
              <mc:Choice xmlns:v="urn:schemas-microsoft-com:vml" Requires="v">
                <p:oleObj spid="_x0000_s1332770" name="Equation" r:id="rId7" imgW="1117440" imgH="215640" progId="Equation.DSMT4">
                  <p:embed/>
                </p:oleObj>
              </mc:Choice>
              <mc:Fallback>
                <p:oleObj name="Equation" r:id="rId7" imgW="1117440" imgH="215640" progId="Equation.DSMT4">
                  <p:embed/>
                  <p:pic>
                    <p:nvPicPr>
                      <p:cNvPr id="0" name=""/>
                      <p:cNvPicPr>
                        <a:picLocks noChangeAspect="1" noChangeArrowheads="1"/>
                      </p:cNvPicPr>
                      <p:nvPr/>
                    </p:nvPicPr>
                    <p:blipFill>
                      <a:blip r:embed="rId8"/>
                      <a:srcRect/>
                      <a:stretch>
                        <a:fillRect/>
                      </a:stretch>
                    </p:blipFill>
                    <p:spPr bwMode="auto">
                      <a:xfrm>
                        <a:off x="6338888" y="3495675"/>
                        <a:ext cx="11176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105" name="Text Box 281"/>
          <p:cNvSpPr txBox="1">
            <a:spLocks noChangeArrowheads="1"/>
          </p:cNvSpPr>
          <p:nvPr/>
        </p:nvSpPr>
        <p:spPr bwMode="auto">
          <a:xfrm>
            <a:off x="422275" y="3775302"/>
            <a:ext cx="2367956"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solidFill>
                  <a:srgbClr val="000000"/>
                </a:solidFill>
              </a:rPr>
              <a:t>where</a:t>
            </a:r>
            <a:r>
              <a:rPr lang="ru-RU" altLang="ru-RU" sz="1000" dirty="0" smtClean="0">
                <a:solidFill>
                  <a:srgbClr val="000000"/>
                </a:solidFill>
              </a:rPr>
              <a:t> </a:t>
            </a:r>
            <a:r>
              <a:rPr lang="en-US" altLang="ru-RU" sz="1200" i="1" dirty="0" smtClean="0">
                <a:solidFill>
                  <a:srgbClr val="000000"/>
                </a:solidFill>
                <a:latin typeface="Times New Roman" pitchFamily="18" charset="0"/>
                <a:cs typeface="Times New Roman" pitchFamily="18" charset="0"/>
              </a:rPr>
              <a:t>a</a:t>
            </a:r>
            <a:r>
              <a:rPr lang="en-US" altLang="ru-RU" sz="1200" dirty="0" smtClean="0">
                <a:solidFill>
                  <a:srgbClr val="000000"/>
                </a:solidFill>
              </a:rPr>
              <a:t> </a:t>
            </a:r>
            <a:r>
              <a:rPr lang="en-US" altLang="ru-RU" sz="1000" dirty="0">
                <a:solidFill>
                  <a:srgbClr val="000000"/>
                </a:solidFill>
              </a:rPr>
              <a:t>–</a:t>
            </a:r>
            <a:r>
              <a:rPr lang="ru-RU" altLang="ru-RU" sz="1000" dirty="0">
                <a:solidFill>
                  <a:srgbClr val="000000"/>
                </a:solidFill>
              </a:rPr>
              <a:t> </a:t>
            </a:r>
            <a:r>
              <a:rPr lang="en-US" altLang="ru-RU" sz="1000" dirty="0" smtClean="0">
                <a:solidFill>
                  <a:srgbClr val="000000"/>
                </a:solidFill>
              </a:rPr>
              <a:t>amplitude</a:t>
            </a:r>
            <a:r>
              <a:rPr lang="ru-RU" altLang="ru-RU" sz="1000" dirty="0" smtClean="0">
                <a:solidFill>
                  <a:srgbClr val="000000"/>
                </a:solidFill>
              </a:rPr>
              <a:t>, </a:t>
            </a:r>
            <a:r>
              <a:rPr lang="en-US" altLang="ru-RU" sz="1000" dirty="0" smtClean="0">
                <a:solidFill>
                  <a:srgbClr val="000000"/>
                </a:solidFill>
              </a:rPr>
              <a:t> </a:t>
            </a:r>
            <a:r>
              <a:rPr lang="ru-RU" altLang="ru-RU" sz="1200" i="1" dirty="0" smtClean="0">
                <a:solidFill>
                  <a:srgbClr val="000000"/>
                </a:solidFill>
                <a:sym typeface="Symbol" pitchFamily="18" charset="2"/>
              </a:rPr>
              <a:t></a:t>
            </a:r>
            <a:r>
              <a:rPr lang="ru-RU" altLang="ru-RU" sz="1200" dirty="0" smtClean="0">
                <a:solidFill>
                  <a:srgbClr val="000000"/>
                </a:solidFill>
                <a:sym typeface="Symbol" pitchFamily="18" charset="2"/>
              </a:rPr>
              <a:t> </a:t>
            </a:r>
            <a:r>
              <a:rPr lang="ru-RU" altLang="ru-RU" sz="1000" dirty="0">
                <a:solidFill>
                  <a:srgbClr val="000000"/>
                </a:solidFill>
                <a:sym typeface="Symbol" pitchFamily="18" charset="2"/>
              </a:rPr>
              <a:t>- </a:t>
            </a:r>
            <a:r>
              <a:rPr lang="en-US" altLang="ru-RU" sz="1000" dirty="0" smtClean="0">
                <a:solidFill>
                  <a:srgbClr val="000000"/>
                </a:solidFill>
                <a:sym typeface="Symbol" pitchFamily="18" charset="2"/>
              </a:rPr>
              <a:t>initial phase</a:t>
            </a:r>
            <a:r>
              <a:rPr lang="ru-RU" altLang="ru-RU" sz="1000" dirty="0" smtClean="0">
                <a:solidFill>
                  <a:srgbClr val="000000"/>
                </a:solidFill>
                <a:sym typeface="Symbol" pitchFamily="18" charset="2"/>
              </a:rPr>
              <a:t>.</a:t>
            </a:r>
            <a:endParaRPr lang="ru-RU" altLang="ru-RU" sz="1000" dirty="0">
              <a:solidFill>
                <a:srgbClr val="000000"/>
              </a:solidFill>
            </a:endParaRPr>
          </a:p>
        </p:txBody>
      </p:sp>
      <p:sp>
        <p:nvSpPr>
          <p:cNvPr id="334111" name="Text Box 287"/>
          <p:cNvSpPr txBox="1">
            <a:spLocks noChangeArrowheads="1"/>
          </p:cNvSpPr>
          <p:nvPr/>
        </p:nvSpPr>
        <p:spPr bwMode="auto">
          <a:xfrm>
            <a:off x="491767" y="4447788"/>
            <a:ext cx="125412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Define </a:t>
            </a:r>
            <a:r>
              <a:rPr lang="en-US" altLang="ru-RU" sz="1200" i="1" dirty="0" smtClean="0">
                <a:solidFill>
                  <a:srgbClr val="000000"/>
                </a:solidFill>
                <a:latin typeface="Times New Roman" pitchFamily="18" charset="0"/>
                <a:cs typeface="Times New Roman" pitchFamily="18" charset="0"/>
              </a:rPr>
              <a:t>a</a:t>
            </a:r>
            <a:r>
              <a:rPr lang="ru-RU" altLang="ru-RU" sz="1000" dirty="0" smtClean="0">
                <a:solidFill>
                  <a:srgbClr val="000000"/>
                </a:solidFill>
              </a:rPr>
              <a:t> </a:t>
            </a:r>
            <a:r>
              <a:rPr lang="en-US" altLang="ru-RU" sz="1000" dirty="0" smtClean="0">
                <a:solidFill>
                  <a:srgbClr val="000000"/>
                </a:solidFill>
              </a:rPr>
              <a:t>and</a:t>
            </a:r>
            <a:r>
              <a:rPr lang="ru-RU" altLang="ru-RU" sz="1000" dirty="0" smtClean="0">
                <a:solidFill>
                  <a:srgbClr val="000000"/>
                </a:solidFill>
              </a:rPr>
              <a:t> </a:t>
            </a:r>
            <a:r>
              <a:rPr lang="ru-RU" altLang="ru-RU" sz="1200" i="1" dirty="0">
                <a:solidFill>
                  <a:srgbClr val="000000"/>
                </a:solidFill>
                <a:sym typeface="Symbol" pitchFamily="18" charset="2"/>
              </a:rPr>
              <a:t></a:t>
            </a:r>
            <a:r>
              <a:rPr lang="ru-RU" altLang="ru-RU" sz="1200" dirty="0">
                <a:solidFill>
                  <a:srgbClr val="000000"/>
                </a:solidFill>
                <a:sym typeface="Symbol" pitchFamily="18" charset="2"/>
              </a:rPr>
              <a:t> </a:t>
            </a:r>
            <a:endParaRPr lang="ru-RU" altLang="ru-RU" sz="1200" dirty="0">
              <a:solidFill>
                <a:srgbClr val="000000"/>
              </a:solidFill>
            </a:endParaRPr>
          </a:p>
        </p:txBody>
      </p:sp>
      <p:graphicFrame>
        <p:nvGraphicFramePr>
          <p:cNvPr id="334112" name="Object 288"/>
          <p:cNvGraphicFramePr>
            <a:graphicFrameLocks noChangeAspect="1"/>
          </p:cNvGraphicFramePr>
          <p:nvPr>
            <p:extLst>
              <p:ext uri="{D42A27DB-BD31-4B8C-83A1-F6EECF244321}">
                <p14:modId xmlns:p14="http://schemas.microsoft.com/office/powerpoint/2010/main" val="1135112645"/>
              </p:ext>
            </p:extLst>
          </p:nvPr>
        </p:nvGraphicFramePr>
        <p:xfrm>
          <a:off x="1687513" y="4124325"/>
          <a:ext cx="1054100" cy="736600"/>
        </p:xfrm>
        <a:graphic>
          <a:graphicData uri="http://schemas.openxmlformats.org/presentationml/2006/ole">
            <mc:AlternateContent xmlns:mc="http://schemas.openxmlformats.org/markup-compatibility/2006">
              <mc:Choice xmlns:v="urn:schemas-microsoft-com:vml" Requires="v">
                <p:oleObj spid="_x0000_s1332771" name="Equation" r:id="rId9" imgW="1054080" imgH="736560" progId="Equation.DSMT4">
                  <p:embed/>
                </p:oleObj>
              </mc:Choice>
              <mc:Fallback>
                <p:oleObj name="Equation" r:id="rId9" imgW="1054080" imgH="736560" progId="Equation.DSMT4">
                  <p:embed/>
                  <p:pic>
                    <p:nvPicPr>
                      <p:cNvPr id="0" name=""/>
                      <p:cNvPicPr>
                        <a:picLocks noChangeAspect="1" noChangeArrowheads="1"/>
                      </p:cNvPicPr>
                      <p:nvPr/>
                    </p:nvPicPr>
                    <p:blipFill>
                      <a:blip r:embed="rId10"/>
                      <a:srcRect/>
                      <a:stretch>
                        <a:fillRect/>
                      </a:stretch>
                    </p:blipFill>
                    <p:spPr bwMode="auto">
                      <a:xfrm>
                        <a:off x="1687513" y="4124325"/>
                        <a:ext cx="1054100" cy="736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113" name="AutoShape 289"/>
          <p:cNvSpPr>
            <a:spLocks noChangeArrowheads="1"/>
          </p:cNvSpPr>
          <p:nvPr/>
        </p:nvSpPr>
        <p:spPr bwMode="auto">
          <a:xfrm>
            <a:off x="2903538" y="4406901"/>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4114" name="Object 290"/>
          <p:cNvGraphicFramePr>
            <a:graphicFrameLocks noChangeAspect="1"/>
          </p:cNvGraphicFramePr>
          <p:nvPr>
            <p:extLst>
              <p:ext uri="{D42A27DB-BD31-4B8C-83A1-F6EECF244321}">
                <p14:modId xmlns:p14="http://schemas.microsoft.com/office/powerpoint/2010/main" val="335050607"/>
              </p:ext>
            </p:extLst>
          </p:nvPr>
        </p:nvGraphicFramePr>
        <p:xfrm>
          <a:off x="3332163" y="4219575"/>
          <a:ext cx="1066800" cy="508000"/>
        </p:xfrm>
        <a:graphic>
          <a:graphicData uri="http://schemas.openxmlformats.org/presentationml/2006/ole">
            <mc:AlternateContent xmlns:mc="http://schemas.openxmlformats.org/markup-compatibility/2006">
              <mc:Choice xmlns:v="urn:schemas-microsoft-com:vml" Requires="v">
                <p:oleObj spid="_x0000_s1332772" name="Equation" r:id="rId11" imgW="1066680" imgH="507960" progId="Equation.DSMT4">
                  <p:embed/>
                </p:oleObj>
              </mc:Choice>
              <mc:Fallback>
                <p:oleObj name="Equation" r:id="rId11" imgW="1066680" imgH="507960" progId="Equation.DSMT4">
                  <p:embed/>
                  <p:pic>
                    <p:nvPicPr>
                      <p:cNvPr id="0" name=""/>
                      <p:cNvPicPr>
                        <a:picLocks noChangeAspect="1" noChangeArrowheads="1"/>
                      </p:cNvPicPr>
                      <p:nvPr/>
                    </p:nvPicPr>
                    <p:blipFill>
                      <a:blip r:embed="rId12"/>
                      <a:srcRect/>
                      <a:stretch>
                        <a:fillRect/>
                      </a:stretch>
                    </p:blipFill>
                    <p:spPr bwMode="auto">
                      <a:xfrm>
                        <a:off x="3332163" y="4219575"/>
                        <a:ext cx="1066800" cy="508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4115" name="Object 291"/>
          <p:cNvGraphicFramePr>
            <a:graphicFrameLocks noChangeAspect="1"/>
          </p:cNvGraphicFramePr>
          <p:nvPr>
            <p:extLst>
              <p:ext uri="{D42A27DB-BD31-4B8C-83A1-F6EECF244321}">
                <p14:modId xmlns:p14="http://schemas.microsoft.com/office/powerpoint/2010/main" val="3184772734"/>
              </p:ext>
            </p:extLst>
          </p:nvPr>
        </p:nvGraphicFramePr>
        <p:xfrm>
          <a:off x="4929188" y="4195763"/>
          <a:ext cx="1193800" cy="406400"/>
        </p:xfrm>
        <a:graphic>
          <a:graphicData uri="http://schemas.openxmlformats.org/presentationml/2006/ole">
            <mc:AlternateContent xmlns:mc="http://schemas.openxmlformats.org/markup-compatibility/2006">
              <mc:Choice xmlns:v="urn:schemas-microsoft-com:vml" Requires="v">
                <p:oleObj spid="_x0000_s1332773" name="Equation" r:id="rId13" imgW="1193760" imgH="406080" progId="Equation.DSMT4">
                  <p:embed/>
                </p:oleObj>
              </mc:Choice>
              <mc:Fallback>
                <p:oleObj name="Equation" r:id="rId13" imgW="1193760" imgH="406080" progId="Equation.DSMT4">
                  <p:embed/>
                  <p:pic>
                    <p:nvPicPr>
                      <p:cNvPr id="0" name=""/>
                      <p:cNvPicPr>
                        <a:picLocks noChangeAspect="1" noChangeArrowheads="1"/>
                      </p:cNvPicPr>
                      <p:nvPr/>
                    </p:nvPicPr>
                    <p:blipFill>
                      <a:blip r:embed="rId14"/>
                      <a:srcRect/>
                      <a:stretch>
                        <a:fillRect/>
                      </a:stretch>
                    </p:blipFill>
                    <p:spPr bwMode="auto">
                      <a:xfrm>
                        <a:off x="4929188" y="4195763"/>
                        <a:ext cx="11938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4116" name="AutoShape 292"/>
          <p:cNvSpPr>
            <a:spLocks noChangeArrowheads="1"/>
          </p:cNvSpPr>
          <p:nvPr/>
        </p:nvSpPr>
        <p:spPr bwMode="auto">
          <a:xfrm>
            <a:off x="6303041" y="4340226"/>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solidFill>
                <a:srgbClr val="000000"/>
              </a:solidFill>
            </a:endParaRPr>
          </a:p>
        </p:txBody>
      </p:sp>
      <p:graphicFrame>
        <p:nvGraphicFramePr>
          <p:cNvPr id="334117" name="Object 293"/>
          <p:cNvGraphicFramePr>
            <a:graphicFrameLocks noChangeAspect="1"/>
          </p:cNvGraphicFramePr>
          <p:nvPr>
            <p:extLst>
              <p:ext uri="{D42A27DB-BD31-4B8C-83A1-F6EECF244321}">
                <p14:modId xmlns:p14="http://schemas.microsoft.com/office/powerpoint/2010/main" val="1347232535"/>
              </p:ext>
            </p:extLst>
          </p:nvPr>
        </p:nvGraphicFramePr>
        <p:xfrm>
          <a:off x="6791325" y="4108450"/>
          <a:ext cx="1079500" cy="596900"/>
        </p:xfrm>
        <a:graphic>
          <a:graphicData uri="http://schemas.openxmlformats.org/presentationml/2006/ole">
            <mc:AlternateContent xmlns:mc="http://schemas.openxmlformats.org/markup-compatibility/2006">
              <mc:Choice xmlns:v="urn:schemas-microsoft-com:vml" Requires="v">
                <p:oleObj spid="_x0000_s1332774" name="Equation" r:id="rId15" imgW="1079280" imgH="596880" progId="Equation.DSMT4">
                  <p:embed/>
                </p:oleObj>
              </mc:Choice>
              <mc:Fallback>
                <p:oleObj name="Equation" r:id="rId15" imgW="1079280" imgH="596880" progId="Equation.DSMT4">
                  <p:embed/>
                  <p:pic>
                    <p:nvPicPr>
                      <p:cNvPr id="0" name=""/>
                      <p:cNvPicPr>
                        <a:picLocks noChangeAspect="1" noChangeArrowheads="1"/>
                      </p:cNvPicPr>
                      <p:nvPr/>
                    </p:nvPicPr>
                    <p:blipFill>
                      <a:blip r:embed="rId16"/>
                      <a:srcRect/>
                      <a:stretch>
                        <a:fillRect/>
                      </a:stretch>
                    </p:blipFill>
                    <p:spPr bwMode="auto">
                      <a:xfrm>
                        <a:off x="6791325" y="4108450"/>
                        <a:ext cx="1079500" cy="596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4121" name="Rectangle 29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334122" name="Rectangle 298"/>
          <p:cNvSpPr>
            <a:spLocks noChangeArrowheads="1"/>
          </p:cNvSpPr>
          <p:nvPr/>
        </p:nvSpPr>
        <p:spPr bwMode="auto">
          <a:xfrm>
            <a:off x="571500" y="1143000"/>
            <a:ext cx="2333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ru-RU" sz="1400">
                <a:solidFill>
                  <a:srgbClr val="000000"/>
                </a:solidFill>
                <a:cs typeface="Times New Roman" pitchFamily="18" charset="0"/>
              </a:rPr>
              <a:t> </a:t>
            </a:r>
            <a:endParaRPr lang="en-US" altLang="ru-RU" sz="1800">
              <a:solidFill>
                <a:srgbClr val="000000"/>
              </a:solidFill>
            </a:endParaRPr>
          </a:p>
        </p:txBody>
      </p:sp>
      <p:sp>
        <p:nvSpPr>
          <p:cNvPr id="334124" name="Rectangle 300"/>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a:solidFill>
                <a:srgbClr val="000000"/>
              </a:solidFill>
            </a:endParaRPr>
          </a:p>
        </p:txBody>
      </p:sp>
      <p:sp>
        <p:nvSpPr>
          <p:cNvPr id="334125" name="Rectangle 301"/>
          <p:cNvSpPr>
            <a:spLocks noChangeArrowheads="1"/>
          </p:cNvSpPr>
          <p:nvPr/>
        </p:nvSpPr>
        <p:spPr bwMode="auto">
          <a:xfrm>
            <a:off x="571500" y="1143000"/>
            <a:ext cx="233363"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r>
              <a:rPr lang="en-US" altLang="ru-RU" sz="1400">
                <a:solidFill>
                  <a:srgbClr val="000000"/>
                </a:solidFill>
                <a:cs typeface="Times New Roman" pitchFamily="18" charset="0"/>
              </a:rPr>
              <a:t> </a:t>
            </a:r>
            <a:endParaRPr lang="en-US" altLang="ru-RU" sz="1800">
              <a:solidFill>
                <a:srgbClr val="000000"/>
              </a:solidFill>
            </a:endParaRPr>
          </a:p>
        </p:txBody>
      </p:sp>
      <p:sp>
        <p:nvSpPr>
          <p:cNvPr id="334126" name="Rectangle 302"/>
          <p:cNvSpPr>
            <a:spLocks noChangeArrowheads="1"/>
          </p:cNvSpPr>
          <p:nvPr/>
        </p:nvSpPr>
        <p:spPr bwMode="auto">
          <a:xfrm>
            <a:off x="491767" y="1212850"/>
            <a:ext cx="4429125" cy="1790700"/>
          </a:xfrm>
          <a:prstGeom prst="rect">
            <a:avLst/>
          </a:prstGeom>
          <a:solidFill>
            <a:srgbClr val="00B050"/>
          </a:solidFill>
          <a:ln w="9525" algn="ctr">
            <a:solidFill>
              <a:schemeClr val="tx1"/>
            </a:solidFill>
            <a:miter lim="800000"/>
            <a:headEnd/>
            <a:tailEnd/>
          </a:ln>
          <a:effectLst/>
          <a:extLst/>
        </p:spPr>
        <p:txBody>
          <a:bodyPr wrap="none" anchor="ctr"/>
          <a:lstStyle/>
          <a:p>
            <a:endParaRPr lang="ru-RU">
              <a:solidFill>
                <a:srgbClr val="000000"/>
              </a:solidFill>
            </a:endParaRPr>
          </a:p>
        </p:txBody>
      </p:sp>
      <p:graphicFrame>
        <p:nvGraphicFramePr>
          <p:cNvPr id="334127" name="Object 303"/>
          <p:cNvGraphicFramePr>
            <a:graphicFrameLocks noChangeAspect="1"/>
          </p:cNvGraphicFramePr>
          <p:nvPr>
            <p:extLst>
              <p:ext uri="{D42A27DB-BD31-4B8C-83A1-F6EECF244321}">
                <p14:modId xmlns:p14="http://schemas.microsoft.com/office/powerpoint/2010/main" val="1540157858"/>
              </p:ext>
            </p:extLst>
          </p:nvPr>
        </p:nvGraphicFramePr>
        <p:xfrm>
          <a:off x="630238" y="1385888"/>
          <a:ext cx="4152900" cy="1381125"/>
        </p:xfrm>
        <a:graphic>
          <a:graphicData uri="http://schemas.openxmlformats.org/presentationml/2006/ole">
            <mc:AlternateContent xmlns:mc="http://schemas.openxmlformats.org/markup-compatibility/2006">
              <mc:Choice xmlns:v="urn:schemas-microsoft-com:vml" Requires="v">
                <p:oleObj spid="_x0000_s1332775" name="Точечный рисунок" r:id="rId17" imgW="3295800" imgH="1152360" progId="Paint.Picture">
                  <p:embed/>
                </p:oleObj>
              </mc:Choice>
              <mc:Fallback>
                <p:oleObj name="Точечный рисунок" r:id="rId17" imgW="3295800" imgH="1152360" progId="Paint.Picture">
                  <p:embed/>
                  <p:pic>
                    <p:nvPicPr>
                      <p:cNvPr id="0" name=""/>
                      <p:cNvPicPr>
                        <a:picLocks noChangeAspect="1" noChangeArrowheads="1"/>
                      </p:cNvPicPr>
                      <p:nvPr/>
                    </p:nvPicPr>
                    <p:blipFill>
                      <a:blip r:embed="rId18"/>
                      <a:srcRect/>
                      <a:stretch>
                        <a:fillRect/>
                      </a:stretch>
                    </p:blipFill>
                    <p:spPr bwMode="auto">
                      <a:xfrm>
                        <a:off x="630238" y="1385888"/>
                        <a:ext cx="4152900" cy="1381125"/>
                      </a:xfrm>
                      <a:prstGeom prst="rect">
                        <a:avLst/>
                      </a:prstGeom>
                      <a:solidFill>
                        <a:srgbClr val="FFFF00"/>
                      </a:solidFill>
                      <a:ln>
                        <a:noFill/>
                      </a:ln>
                      <a:effectLst/>
                      <a:extLst/>
                    </p:spPr>
                  </p:pic>
                </p:oleObj>
              </mc:Fallback>
            </mc:AlternateContent>
          </a:graphicData>
        </a:graphic>
      </p:graphicFrame>
      <p:grpSp>
        <p:nvGrpSpPr>
          <p:cNvPr id="334153" name="Group 329"/>
          <p:cNvGrpSpPr>
            <a:grpSpLocks/>
          </p:cNvGrpSpPr>
          <p:nvPr/>
        </p:nvGrpSpPr>
        <p:grpSpPr bwMode="auto">
          <a:xfrm>
            <a:off x="871539" y="1492250"/>
            <a:ext cx="830263" cy="615950"/>
            <a:chOff x="549" y="940"/>
            <a:chExt cx="523" cy="388"/>
          </a:xfrm>
        </p:grpSpPr>
        <p:sp>
          <p:nvSpPr>
            <p:cNvPr id="334140" name="Line 316"/>
            <p:cNvSpPr>
              <a:spLocks noChangeShapeType="1"/>
            </p:cNvSpPr>
            <p:nvPr/>
          </p:nvSpPr>
          <p:spPr bwMode="auto">
            <a:xfrm rot="5400000">
              <a:off x="617" y="1050"/>
              <a:ext cx="0" cy="13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43" name="Line 319"/>
            <p:cNvSpPr>
              <a:spLocks noChangeShapeType="1"/>
            </p:cNvSpPr>
            <p:nvPr/>
          </p:nvSpPr>
          <p:spPr bwMode="auto">
            <a:xfrm>
              <a:off x="591" y="997"/>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44" name="Line 320"/>
            <p:cNvSpPr>
              <a:spLocks noChangeShapeType="1"/>
            </p:cNvSpPr>
            <p:nvPr/>
          </p:nvSpPr>
          <p:spPr bwMode="auto">
            <a:xfrm flipV="1">
              <a:off x="588" y="1208"/>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45" name="Line 321"/>
            <p:cNvSpPr>
              <a:spLocks noChangeShapeType="1"/>
            </p:cNvSpPr>
            <p:nvPr/>
          </p:nvSpPr>
          <p:spPr bwMode="auto">
            <a:xfrm flipV="1">
              <a:off x="582" y="1076"/>
              <a:ext cx="71" cy="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46" name="Text Box 322"/>
            <p:cNvSpPr txBox="1">
              <a:spLocks noChangeArrowheads="1"/>
            </p:cNvSpPr>
            <p:nvPr/>
          </p:nvSpPr>
          <p:spPr bwMode="auto">
            <a:xfrm>
              <a:off x="641" y="940"/>
              <a:ext cx="43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x</a:t>
              </a:r>
              <a:r>
                <a:rPr lang="en-US" altLang="ru-RU" sz="1100" baseline="-25000" dirty="0">
                  <a:solidFill>
                    <a:srgbClr val="000000"/>
                  </a:solidFill>
                  <a:latin typeface="Times New Roman" pitchFamily="18" charset="0"/>
                  <a:cs typeface="Times New Roman" pitchFamily="18" charset="0"/>
                </a:rPr>
                <a:t>0</a:t>
              </a:r>
              <a:r>
                <a:rPr lang="en-US" altLang="ru-RU" sz="1100" dirty="0">
                  <a:solidFill>
                    <a:srgbClr val="000000"/>
                  </a:solidFill>
                  <a:latin typeface="Times New Roman" pitchFamily="18" charset="0"/>
                  <a:cs typeface="Times New Roman" pitchFamily="18" charset="0"/>
                </a:rPr>
                <a:t>=</a:t>
              </a:r>
              <a:r>
                <a:rPr lang="en-US" altLang="ru-RU" sz="1100" i="1" dirty="0" err="1">
                  <a:solidFill>
                    <a:srgbClr val="000000"/>
                  </a:solidFill>
                  <a:latin typeface="Times New Roman" pitchFamily="18" charset="0"/>
                  <a:cs typeface="Times New Roman" pitchFamily="18" charset="0"/>
                </a:rPr>
                <a:t>a</a:t>
              </a:r>
              <a:r>
                <a:rPr lang="en-US" altLang="ru-RU" sz="1100" dirty="0" err="1">
                  <a:solidFill>
                    <a:srgbClr val="000000"/>
                  </a:solidFill>
                  <a:latin typeface="Times New Roman" pitchFamily="18" charset="0"/>
                  <a:cs typeface="Times New Roman" pitchFamily="18" charset="0"/>
                </a:rPr>
                <a:t>sin</a:t>
              </a:r>
              <a:r>
                <a:rPr lang="en-US" altLang="ru-RU" sz="1100" i="1" dirty="0">
                  <a:solidFill>
                    <a:srgbClr val="000000"/>
                  </a:solidFill>
                  <a:latin typeface="Times New Roman" pitchFamily="18" charset="0"/>
                  <a:cs typeface="Times New Roman" pitchFamily="18" charset="0"/>
                  <a:sym typeface="Symbol" pitchFamily="18" charset="2"/>
                </a:rPr>
                <a:t></a:t>
              </a:r>
            </a:p>
          </p:txBody>
        </p:sp>
        <p:sp>
          <p:nvSpPr>
            <p:cNvPr id="334147" name="Line 323"/>
            <p:cNvSpPr>
              <a:spLocks noChangeShapeType="1"/>
            </p:cNvSpPr>
            <p:nvPr/>
          </p:nvSpPr>
          <p:spPr bwMode="auto">
            <a:xfrm flipV="1">
              <a:off x="652" y="1077"/>
              <a:ext cx="4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graphicFrame>
        <p:nvGraphicFramePr>
          <p:cNvPr id="334148" name="Object 324"/>
          <p:cNvGraphicFramePr>
            <a:graphicFrameLocks noChangeAspect="1"/>
          </p:cNvGraphicFramePr>
          <p:nvPr>
            <p:extLst>
              <p:ext uri="{D42A27DB-BD31-4B8C-83A1-F6EECF244321}">
                <p14:modId xmlns:p14="http://schemas.microsoft.com/office/powerpoint/2010/main" val="1313884497"/>
              </p:ext>
            </p:extLst>
          </p:nvPr>
        </p:nvGraphicFramePr>
        <p:xfrm>
          <a:off x="5183188" y="2298700"/>
          <a:ext cx="495300" cy="393700"/>
        </p:xfrm>
        <a:graphic>
          <a:graphicData uri="http://schemas.openxmlformats.org/presentationml/2006/ole">
            <mc:AlternateContent xmlns:mc="http://schemas.openxmlformats.org/markup-compatibility/2006">
              <mc:Choice xmlns:v="urn:schemas-microsoft-com:vml" Requires="v">
                <p:oleObj spid="_x0000_s1332776" name="Equation" r:id="rId19" imgW="495000" imgH="393480" progId="Equation.DSMT4">
                  <p:embed/>
                </p:oleObj>
              </mc:Choice>
              <mc:Fallback>
                <p:oleObj name="Equation" r:id="rId19" imgW="495000" imgH="393480" progId="Equation.DSMT4">
                  <p:embed/>
                  <p:pic>
                    <p:nvPicPr>
                      <p:cNvPr id="0" name=""/>
                      <p:cNvPicPr>
                        <a:picLocks noChangeAspect="1" noChangeArrowheads="1"/>
                      </p:cNvPicPr>
                      <p:nvPr/>
                    </p:nvPicPr>
                    <p:blipFill>
                      <a:blip r:embed="rId20"/>
                      <a:srcRect/>
                      <a:stretch>
                        <a:fillRect/>
                      </a:stretch>
                    </p:blipFill>
                    <p:spPr bwMode="auto">
                      <a:xfrm>
                        <a:off x="5183188" y="2298700"/>
                        <a:ext cx="4953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34154" name="Group 330"/>
          <p:cNvGrpSpPr>
            <a:grpSpLocks/>
          </p:cNvGrpSpPr>
          <p:nvPr/>
        </p:nvGrpSpPr>
        <p:grpSpPr bwMode="auto">
          <a:xfrm>
            <a:off x="2482851" y="1911354"/>
            <a:ext cx="5430838" cy="711202"/>
            <a:chOff x="1564" y="1194"/>
            <a:chExt cx="3421" cy="448"/>
          </a:xfrm>
        </p:grpSpPr>
        <p:sp>
          <p:nvSpPr>
            <p:cNvPr id="334134" name="Line 310"/>
            <p:cNvSpPr>
              <a:spLocks noChangeShapeType="1"/>
            </p:cNvSpPr>
            <p:nvPr/>
          </p:nvSpPr>
          <p:spPr bwMode="auto">
            <a:xfrm rot="5400000">
              <a:off x="1859" y="1295"/>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6" name="Line 312"/>
            <p:cNvSpPr>
              <a:spLocks noChangeShapeType="1"/>
            </p:cNvSpPr>
            <p:nvPr/>
          </p:nvSpPr>
          <p:spPr bwMode="auto">
            <a:xfrm>
              <a:off x="1686" y="1194"/>
              <a:ext cx="0" cy="19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7" name="Line 313"/>
            <p:cNvSpPr>
              <a:spLocks noChangeShapeType="1"/>
            </p:cNvSpPr>
            <p:nvPr/>
          </p:nvSpPr>
          <p:spPr bwMode="auto">
            <a:xfrm>
              <a:off x="1799" y="1199"/>
              <a:ext cx="0" cy="19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8" name="Line 314"/>
            <p:cNvSpPr>
              <a:spLocks noChangeShapeType="1"/>
            </p:cNvSpPr>
            <p:nvPr/>
          </p:nvSpPr>
          <p:spPr bwMode="auto">
            <a:xfrm rot="16200000" flipH="1">
              <a:off x="1624" y="1294"/>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9" name="Text Box 315"/>
            <p:cNvSpPr txBox="1">
              <a:spLocks noChangeArrowheads="1"/>
            </p:cNvSpPr>
            <p:nvPr/>
          </p:nvSpPr>
          <p:spPr bwMode="auto">
            <a:xfrm>
              <a:off x="1657" y="1284"/>
              <a:ext cx="165"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0000"/>
                  </a:solidFill>
                </a:rPr>
                <a:t>T</a:t>
              </a:r>
              <a:endParaRPr lang="ru-RU" altLang="ru-RU" sz="1000" i="1">
                <a:solidFill>
                  <a:srgbClr val="000000"/>
                </a:solidFill>
              </a:endParaRPr>
            </a:p>
          </p:txBody>
        </p:sp>
        <p:sp>
          <p:nvSpPr>
            <p:cNvPr id="334149" name="Text Box 325"/>
            <p:cNvSpPr txBox="1">
              <a:spLocks noChangeArrowheads="1"/>
            </p:cNvSpPr>
            <p:nvPr/>
          </p:nvSpPr>
          <p:spPr bwMode="auto">
            <a:xfrm>
              <a:off x="3589" y="1487"/>
              <a:ext cx="1396" cy="155"/>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rPr>
                <a:t>- period of  harmonic vibration</a:t>
              </a:r>
              <a:endParaRPr lang="en-US" altLang="ru-RU" sz="1000" dirty="0">
                <a:solidFill>
                  <a:srgbClr val="000000"/>
                </a:solidFill>
                <a:sym typeface="Symbol" pitchFamily="18" charset="2"/>
              </a:endParaRPr>
            </a:p>
          </p:txBody>
        </p:sp>
      </p:grpSp>
      <p:grpSp>
        <p:nvGrpSpPr>
          <p:cNvPr id="334152" name="Group 328"/>
          <p:cNvGrpSpPr>
            <a:grpSpLocks/>
          </p:cNvGrpSpPr>
          <p:nvPr/>
        </p:nvGrpSpPr>
        <p:grpSpPr bwMode="auto">
          <a:xfrm>
            <a:off x="1084263" y="1487488"/>
            <a:ext cx="3430586" cy="596900"/>
            <a:chOff x="683" y="937"/>
            <a:chExt cx="2161" cy="376"/>
          </a:xfrm>
        </p:grpSpPr>
        <p:sp>
          <p:nvSpPr>
            <p:cNvPr id="334129" name="Line 305"/>
            <p:cNvSpPr>
              <a:spLocks noChangeShapeType="1"/>
            </p:cNvSpPr>
            <p:nvPr/>
          </p:nvSpPr>
          <p:spPr bwMode="auto">
            <a:xfrm>
              <a:off x="690" y="1098"/>
              <a:ext cx="2154"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0" name="Line 306"/>
            <p:cNvSpPr>
              <a:spLocks noChangeShapeType="1"/>
            </p:cNvSpPr>
            <p:nvPr/>
          </p:nvSpPr>
          <p:spPr bwMode="auto">
            <a:xfrm>
              <a:off x="683" y="1307"/>
              <a:ext cx="2154"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1" name="Line 307"/>
            <p:cNvSpPr>
              <a:spLocks noChangeShapeType="1"/>
            </p:cNvSpPr>
            <p:nvPr/>
          </p:nvSpPr>
          <p:spPr bwMode="auto">
            <a:xfrm>
              <a:off x="1254" y="972"/>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2" name="Line 308"/>
            <p:cNvSpPr>
              <a:spLocks noChangeShapeType="1"/>
            </p:cNvSpPr>
            <p:nvPr/>
          </p:nvSpPr>
          <p:spPr bwMode="auto">
            <a:xfrm flipV="1">
              <a:off x="1253" y="1193"/>
              <a:ext cx="0" cy="1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33" name="Text Box 309"/>
            <p:cNvSpPr txBox="1">
              <a:spLocks noChangeArrowheads="1"/>
            </p:cNvSpPr>
            <p:nvPr/>
          </p:nvSpPr>
          <p:spPr bwMode="auto">
            <a:xfrm>
              <a:off x="1262" y="937"/>
              <a:ext cx="104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smtClean="0">
                  <a:solidFill>
                    <a:srgbClr val="000000"/>
                  </a:solidFill>
                  <a:latin typeface="Times New Roman" pitchFamily="18" charset="0"/>
                  <a:cs typeface="Times New Roman" pitchFamily="18" charset="0"/>
                </a:rPr>
                <a:t>a – amplitude of vibration</a:t>
              </a:r>
              <a:endParaRPr lang="ru-RU" altLang="ru-RU" sz="1100" i="1" dirty="0">
                <a:solidFill>
                  <a:srgbClr val="000000"/>
                </a:solidFill>
                <a:latin typeface="Times New Roman" pitchFamily="18" charset="0"/>
                <a:cs typeface="Times New Roman" pitchFamily="18" charset="0"/>
              </a:endParaRPr>
            </a:p>
          </p:txBody>
        </p:sp>
        <p:sp>
          <p:nvSpPr>
            <p:cNvPr id="334150" name="Line 326"/>
            <p:cNvSpPr>
              <a:spLocks noChangeShapeType="1"/>
            </p:cNvSpPr>
            <p:nvPr/>
          </p:nvSpPr>
          <p:spPr bwMode="auto">
            <a:xfrm flipV="1">
              <a:off x="1250" y="1067"/>
              <a:ext cx="77" cy="8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sp>
          <p:nvSpPr>
            <p:cNvPr id="334151" name="Line 327"/>
            <p:cNvSpPr>
              <a:spLocks noChangeShapeType="1"/>
            </p:cNvSpPr>
            <p:nvPr/>
          </p:nvSpPr>
          <p:spPr bwMode="auto">
            <a:xfrm>
              <a:off x="1328" y="1069"/>
              <a:ext cx="968"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solidFill>
                  <a:srgbClr val="000000"/>
                </a:solidFill>
              </a:endParaRPr>
            </a:p>
          </p:txBody>
        </p:sp>
      </p:grpSp>
      <p:pic>
        <p:nvPicPr>
          <p:cNvPr id="228" name="Picture 15" descr="Z:\Символ НГУ_4.JPG"/>
          <p:cNvPicPr>
            <a:picLocks noChangeAspect="1" noChangeArrowheads="1"/>
          </p:cNvPicPr>
          <p:nvPr/>
        </p:nvPicPr>
        <p:blipFill>
          <a:blip r:embed="rId21" cstate="print">
            <a:extLst>
              <a:ext uri="{BEBA8EAE-BF5A-486C-A8C5-ECC9F3942E4B}">
                <a14:imgProps xmlns:a14="http://schemas.microsoft.com/office/drawing/2010/main">
                  <a14:imgLayer r:embed="rId2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4500" y="123825"/>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878817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34097"/>
                                        </p:tgtEl>
                                        <p:attrNameLst>
                                          <p:attrName>style.visibility</p:attrName>
                                        </p:attrNameLst>
                                      </p:cBhvr>
                                      <p:to>
                                        <p:strVal val="visible"/>
                                      </p:to>
                                    </p:set>
                                    <p:anim calcmode="lin" valueType="num">
                                      <p:cBhvr additive="base">
                                        <p:cTn id="7" dur="500" fill="hold"/>
                                        <p:tgtEl>
                                          <p:spTgt spid="334097"/>
                                        </p:tgtEl>
                                        <p:attrNameLst>
                                          <p:attrName>ppt_x</p:attrName>
                                        </p:attrNameLst>
                                      </p:cBhvr>
                                      <p:tavLst>
                                        <p:tav tm="0">
                                          <p:val>
                                            <p:strVal val="#ppt_x"/>
                                          </p:val>
                                        </p:tav>
                                        <p:tav tm="100000">
                                          <p:val>
                                            <p:strVal val="#ppt_x"/>
                                          </p:val>
                                        </p:tav>
                                      </p:tavLst>
                                    </p:anim>
                                    <p:anim calcmode="lin" valueType="num">
                                      <p:cBhvr additive="base">
                                        <p:cTn id="8" dur="500" fill="hold"/>
                                        <p:tgtEl>
                                          <p:spTgt spid="33409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34098"/>
                                        </p:tgtEl>
                                        <p:attrNameLst>
                                          <p:attrName>style.visibility</p:attrName>
                                        </p:attrNameLst>
                                      </p:cBhvr>
                                      <p:to>
                                        <p:strVal val="visible"/>
                                      </p:to>
                                    </p:set>
                                    <p:anim calcmode="lin" valueType="num">
                                      <p:cBhvr additive="base">
                                        <p:cTn id="11" dur="500" fill="hold"/>
                                        <p:tgtEl>
                                          <p:spTgt spid="334098"/>
                                        </p:tgtEl>
                                        <p:attrNameLst>
                                          <p:attrName>ppt_x</p:attrName>
                                        </p:attrNameLst>
                                      </p:cBhvr>
                                      <p:tavLst>
                                        <p:tav tm="0">
                                          <p:val>
                                            <p:strVal val="#ppt_x"/>
                                          </p:val>
                                        </p:tav>
                                        <p:tav tm="100000">
                                          <p:val>
                                            <p:strVal val="#ppt_x"/>
                                          </p:val>
                                        </p:tav>
                                      </p:tavLst>
                                    </p:anim>
                                    <p:anim calcmode="lin" valueType="num">
                                      <p:cBhvr additive="base">
                                        <p:cTn id="12" dur="500" fill="hold"/>
                                        <p:tgtEl>
                                          <p:spTgt spid="33409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34102"/>
                                        </p:tgtEl>
                                        <p:attrNameLst>
                                          <p:attrName>style.visibility</p:attrName>
                                        </p:attrNameLst>
                                      </p:cBhvr>
                                      <p:to>
                                        <p:strVal val="visible"/>
                                      </p:to>
                                    </p:set>
                                    <p:anim calcmode="lin" valueType="num">
                                      <p:cBhvr additive="base">
                                        <p:cTn id="15" dur="500" fill="hold"/>
                                        <p:tgtEl>
                                          <p:spTgt spid="334102"/>
                                        </p:tgtEl>
                                        <p:attrNameLst>
                                          <p:attrName>ppt_x</p:attrName>
                                        </p:attrNameLst>
                                      </p:cBhvr>
                                      <p:tavLst>
                                        <p:tav tm="0">
                                          <p:val>
                                            <p:strVal val="#ppt_x"/>
                                          </p:val>
                                        </p:tav>
                                        <p:tav tm="100000">
                                          <p:val>
                                            <p:strVal val="#ppt_x"/>
                                          </p:val>
                                        </p:tav>
                                      </p:tavLst>
                                    </p:anim>
                                    <p:anim calcmode="lin" valueType="num">
                                      <p:cBhvr additive="base">
                                        <p:cTn id="16" dur="500" fill="hold"/>
                                        <p:tgtEl>
                                          <p:spTgt spid="334102"/>
                                        </p:tgtEl>
                                        <p:attrNameLst>
                                          <p:attrName>ppt_y</p:attrName>
                                        </p:attrNameLst>
                                      </p:cBhvr>
                                      <p:tavLst>
                                        <p:tav tm="0">
                                          <p:val>
                                            <p:strVal val="1+#ppt_h/2"/>
                                          </p:val>
                                        </p:tav>
                                        <p:tav tm="100000">
                                          <p:val>
                                            <p:strVal val="#ppt_y"/>
                                          </p:val>
                                        </p:tav>
                                      </p:tavLst>
                                    </p:anim>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34103"/>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410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34105"/>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411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4112"/>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34113"/>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34114"/>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nodeType="clickEffect">
                                  <p:stCondLst>
                                    <p:cond delay="0"/>
                                  </p:stCondLst>
                                  <p:childTnLst>
                                    <p:set>
                                      <p:cBhvr>
                                        <p:cTn id="40" dur="1" fill="hold">
                                          <p:stCondLst>
                                            <p:cond delay="0"/>
                                          </p:stCondLst>
                                        </p:cTn>
                                        <p:tgtEl>
                                          <p:spTgt spid="334115"/>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33411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334117"/>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334126"/>
                                        </p:tgtEl>
                                        <p:attrNameLst>
                                          <p:attrName>style.visibility</p:attrName>
                                        </p:attrNameLst>
                                      </p:cBhvr>
                                      <p:to>
                                        <p:strVal val="visible"/>
                                      </p:to>
                                    </p:set>
                                    <p:anim calcmode="lin" valueType="num">
                                      <p:cBhvr additive="base">
                                        <p:cTn id="51" dur="500" fill="hold"/>
                                        <p:tgtEl>
                                          <p:spTgt spid="334126"/>
                                        </p:tgtEl>
                                        <p:attrNameLst>
                                          <p:attrName>ppt_x</p:attrName>
                                        </p:attrNameLst>
                                      </p:cBhvr>
                                      <p:tavLst>
                                        <p:tav tm="0">
                                          <p:val>
                                            <p:strVal val="0-#ppt_w/2"/>
                                          </p:val>
                                        </p:tav>
                                        <p:tav tm="100000">
                                          <p:val>
                                            <p:strVal val="#ppt_x"/>
                                          </p:val>
                                        </p:tav>
                                      </p:tavLst>
                                    </p:anim>
                                    <p:anim calcmode="lin" valueType="num">
                                      <p:cBhvr additive="base">
                                        <p:cTn id="52" dur="500" fill="hold"/>
                                        <p:tgtEl>
                                          <p:spTgt spid="334126"/>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34127"/>
                                        </p:tgtEl>
                                        <p:attrNameLst>
                                          <p:attrName>style.visibility</p:attrName>
                                        </p:attrNameLst>
                                      </p:cBhvr>
                                      <p:to>
                                        <p:strVal val="visible"/>
                                      </p:to>
                                    </p:set>
                                    <p:anim calcmode="lin" valueType="num">
                                      <p:cBhvr additive="base">
                                        <p:cTn id="55" dur="500" fill="hold"/>
                                        <p:tgtEl>
                                          <p:spTgt spid="334127"/>
                                        </p:tgtEl>
                                        <p:attrNameLst>
                                          <p:attrName>ppt_x</p:attrName>
                                        </p:attrNameLst>
                                      </p:cBhvr>
                                      <p:tavLst>
                                        <p:tav tm="0">
                                          <p:val>
                                            <p:strVal val="0-#ppt_w/2"/>
                                          </p:val>
                                        </p:tav>
                                        <p:tav tm="100000">
                                          <p:val>
                                            <p:strVal val="#ppt_x"/>
                                          </p:val>
                                        </p:tav>
                                      </p:tavLst>
                                    </p:anim>
                                    <p:anim calcmode="lin" valueType="num">
                                      <p:cBhvr additive="base">
                                        <p:cTn id="56" dur="500" fill="hold"/>
                                        <p:tgtEl>
                                          <p:spTgt spid="334127"/>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334152"/>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nodeType="clickEffect">
                                  <p:stCondLst>
                                    <p:cond delay="0"/>
                                  </p:stCondLst>
                                  <p:childTnLst>
                                    <p:set>
                                      <p:cBhvr>
                                        <p:cTn id="64" dur="1" fill="hold">
                                          <p:stCondLst>
                                            <p:cond delay="0"/>
                                          </p:stCondLst>
                                        </p:cTn>
                                        <p:tgtEl>
                                          <p:spTgt spid="334153"/>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0"/>
                                          </p:stCondLst>
                                        </p:cTn>
                                        <p:tgtEl>
                                          <p:spTgt spid="334154"/>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341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097" grpId="0" animBg="1"/>
      <p:bldP spid="334098" grpId="0"/>
      <p:bldP spid="334103" grpId="0"/>
      <p:bldP spid="334105" grpId="0"/>
      <p:bldP spid="334111" grpId="0"/>
      <p:bldP spid="334113" grpId="0" animBg="1"/>
      <p:bldP spid="334116" grpId="0" animBg="1"/>
      <p:bldP spid="334126"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2"/>
          <p:cNvSpPr>
            <a:spLocks noGrp="1" noChangeArrowheads="1"/>
          </p:cNvSpPr>
          <p:nvPr>
            <p:ph type="ctrTitle"/>
          </p:nvPr>
        </p:nvSpPr>
        <p:spPr>
          <a:xfrm>
            <a:off x="2724150" y="1828800"/>
            <a:ext cx="6343650" cy="2209800"/>
          </a:xfrm>
        </p:spPr>
        <p:txBody>
          <a:bodyPr/>
          <a:lstStyle/>
          <a:p>
            <a:pPr eaLnBrk="1" hangingPunct="1"/>
            <a:r>
              <a:rPr lang="en-US" sz="3600" b="1" smtClean="0">
                <a:solidFill>
                  <a:srgbClr val="FF0000"/>
                </a:solidFill>
              </a:rPr>
              <a:t>THEORETICAL MECHANICS</a:t>
            </a:r>
            <a:r>
              <a:rPr lang="ru-RU" sz="3600" b="1" smtClean="0">
                <a:solidFill>
                  <a:srgbClr val="FF0000"/>
                </a:solidFill>
              </a:rPr>
              <a:t> </a:t>
            </a:r>
          </a:p>
        </p:txBody>
      </p:sp>
      <p:sp>
        <p:nvSpPr>
          <p:cNvPr id="18434" name="Rectangle 3"/>
          <p:cNvSpPr>
            <a:spLocks noGrp="1" noChangeArrowheads="1"/>
          </p:cNvSpPr>
          <p:nvPr>
            <p:ph type="subTitle" idx="1"/>
          </p:nvPr>
        </p:nvSpPr>
        <p:spPr>
          <a:xfrm>
            <a:off x="4088319" y="3551788"/>
            <a:ext cx="3240000" cy="719138"/>
          </a:xfrm>
          <a:solidFill>
            <a:srgbClr val="00B050"/>
          </a:solidFill>
        </p:spPr>
        <p:txBody>
          <a:bodyPr/>
          <a:lstStyle/>
          <a:p>
            <a:pPr algn="ctr" eaLnBrk="1" hangingPunct="1"/>
            <a:r>
              <a:rPr lang="en-US" sz="3600" b="1" dirty="0" smtClean="0">
                <a:solidFill>
                  <a:schemeClr val="bg2"/>
                </a:solidFill>
              </a:rPr>
              <a:t>Part I Statics</a:t>
            </a:r>
            <a:endParaRPr lang="ru-RU" sz="3600" b="1" dirty="0" smtClean="0">
              <a:solidFill>
                <a:schemeClr val="bg2"/>
              </a:solidFill>
            </a:endParaRPr>
          </a:p>
        </p:txBody>
      </p:sp>
      <p:sp>
        <p:nvSpPr>
          <p:cNvPr id="18438" name="AutoShape 11" descr="http://upload.wikimedia.org/wikipedia/commons/thumb/7/71/Auguste_Rodin_-_Grubleren_2005-03.jpg/90px-Auguste_Rodin_-_Grubleren_2005-03.jpg"/>
          <p:cNvSpPr>
            <a:spLocks noChangeAspect="1" noChangeArrowheads="1"/>
          </p:cNvSpPr>
          <p:nvPr/>
        </p:nvSpPr>
        <p:spPr bwMode="auto">
          <a:xfrm>
            <a:off x="69850" y="-152400"/>
            <a:ext cx="304800" cy="304800"/>
          </a:xfrm>
          <a:prstGeom prst="rect">
            <a:avLst/>
          </a:prstGeom>
          <a:noFill/>
          <a:ln w="9525">
            <a:noFill/>
            <a:miter lim="800000"/>
            <a:headEnd/>
            <a:tailEnd/>
          </a:ln>
        </p:spPr>
        <p:txBody>
          <a:bodyPr/>
          <a:lstStyle/>
          <a:p>
            <a:endParaRPr lang="ru-RU">
              <a:solidFill>
                <a:srgbClr val="000000"/>
              </a:solidFill>
              <a:latin typeface="Arial" charset="0"/>
              <a:cs typeface="Arial" charset="0"/>
            </a:endParaRPr>
          </a:p>
        </p:txBody>
      </p:sp>
      <p:pic>
        <p:nvPicPr>
          <p:cNvPr id="18440" name="Picture 15" descr="Z:\Символ НГУ_4.JPG"/>
          <p:cNvPicPr>
            <a:picLocks noChangeAspect="1" noChangeArrowheads="1"/>
          </p:cNvPicPr>
          <p:nvPr/>
        </p:nvPicPr>
        <p:blipFill>
          <a:blip r:embed="rId2"/>
          <a:srcRect/>
          <a:stretch>
            <a:fillRect/>
          </a:stretch>
        </p:blipFill>
        <p:spPr bwMode="auto">
          <a:xfrm>
            <a:off x="7959616" y="152400"/>
            <a:ext cx="1061153" cy="936000"/>
          </a:xfrm>
          <a:prstGeom prst="rect">
            <a:avLst/>
          </a:prstGeom>
          <a:noFill/>
          <a:ln w="9525">
            <a:noFill/>
            <a:miter lim="800000"/>
            <a:headEnd/>
            <a:tailEnd/>
          </a:ln>
        </p:spPr>
      </p:pic>
      <p:pic>
        <p:nvPicPr>
          <p:cNvPr id="653317" name="Picture 5"/>
          <p:cNvPicPr>
            <a:picLocks noChangeAspect="1" noChangeArrowheads="1"/>
          </p:cNvPicPr>
          <p:nvPr/>
        </p:nvPicPr>
        <p:blipFill>
          <a:blip r:embed="rId3">
            <a:duotone>
              <a:prstClr val="black"/>
              <a:schemeClr val="accent5">
                <a:tint val="45000"/>
                <a:satMod val="400000"/>
              </a:schemeClr>
            </a:duotone>
            <a:extLst>
              <a:ext uri="{BEBA8EAE-BF5A-486C-A8C5-ECC9F3942E4B}">
                <a14:imgProps xmlns:a14="http://schemas.microsoft.com/office/drawing/2010/main">
                  <a14:imgLayer r:embed="rId4">
                    <a14:imgEffect>
                      <a14:sharpenSoften amount="25000"/>
                    </a14:imgEffect>
                    <a14:imgEffect>
                      <a14:colorTemperature colorTemp="4700"/>
                    </a14:imgEffect>
                  </a14:imgLayer>
                </a14:imgProps>
              </a:ext>
              <a:ext uri="{28A0092B-C50C-407E-A947-70E740481C1C}">
                <a14:useLocalDpi xmlns:a14="http://schemas.microsoft.com/office/drawing/2010/main" val="0"/>
              </a:ext>
            </a:extLst>
          </a:blip>
          <a:srcRect/>
          <a:stretch>
            <a:fillRect/>
          </a:stretch>
        </p:blipFill>
        <p:spPr bwMode="auto">
          <a:xfrm>
            <a:off x="356204" y="620400"/>
            <a:ext cx="2380814" cy="284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3318" name="Picture 6"/>
          <p:cNvPicPr>
            <a:picLocks noChangeAspect="1" noChangeArrowheads="1"/>
          </p:cNvPicPr>
          <p:nvPr/>
        </p:nvPicPr>
        <p:blipFill>
          <a:blip r:embed="rId5">
            <a:duotone>
              <a:prstClr val="black"/>
              <a:schemeClr val="accent5">
                <a:tint val="45000"/>
                <a:satMod val="400000"/>
              </a:schemeClr>
            </a:duotone>
            <a:extLst>
              <a:ext uri="{BEBA8EAE-BF5A-486C-A8C5-ECC9F3942E4B}">
                <a14:imgProps xmlns:a14="http://schemas.microsoft.com/office/drawing/2010/main">
                  <a14:imgLayer r:embed="rId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602169" y="4359062"/>
            <a:ext cx="3486150" cy="1295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53319" name="Picture 7"/>
          <p:cNvPicPr>
            <a:picLocks noChangeAspect="1" noChangeArrowheads="1"/>
          </p:cNvPicPr>
          <p:nvPr/>
        </p:nvPicPr>
        <p:blipFill>
          <a:blip r:embed="rId7">
            <a:duotone>
              <a:prstClr val="black"/>
              <a:schemeClr val="accent5">
                <a:tint val="45000"/>
                <a:satMod val="400000"/>
              </a:schemeClr>
            </a:duotone>
            <a:extLst>
              <a:ext uri="{BEBA8EAE-BF5A-486C-A8C5-ECC9F3942E4B}">
                <a14:imgProps xmlns:a14="http://schemas.microsoft.com/office/drawing/2010/main">
                  <a14:imgLayer r:embed="rId8">
                    <a14:imgEffect>
                      <a14:sharpenSoften amount="50000"/>
                    </a14:imgEffect>
                  </a14:imgLayer>
                </a14:imgProps>
              </a:ext>
              <a:ext uri="{28A0092B-C50C-407E-A947-70E740481C1C}">
                <a14:useLocalDpi xmlns:a14="http://schemas.microsoft.com/office/drawing/2010/main" val="0"/>
              </a:ext>
            </a:extLst>
          </a:blip>
          <a:srcRect/>
          <a:stretch>
            <a:fillRect/>
          </a:stretch>
        </p:blipFill>
        <p:spPr bwMode="auto">
          <a:xfrm>
            <a:off x="6240036" y="4359061"/>
            <a:ext cx="2559981" cy="183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80488909"/>
      </p:ext>
    </p:extLst>
  </p:cSld>
  <p:clrMapOvr>
    <a:masterClrMapping/>
  </p:clrMapOvr>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9" name="Oval 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t>12</a:t>
            </a:r>
            <a:endParaRPr lang="ru-RU" altLang="ru-RU" sz="1000" b="1" dirty="0"/>
          </a:p>
        </p:txBody>
      </p:sp>
      <p:sp>
        <p:nvSpPr>
          <p:cNvPr id="336900" name="Rectangle 4"/>
          <p:cNvSpPr>
            <a:spLocks noGrp="1" noChangeArrowheads="1"/>
          </p:cNvSpPr>
          <p:nvPr>
            <p:ph type="title"/>
          </p:nvPr>
        </p:nvSpPr>
        <p:spPr>
          <a:xfrm>
            <a:off x="968806" y="429658"/>
            <a:ext cx="3348000" cy="360000"/>
          </a:xfrm>
          <a:solidFill>
            <a:srgbClr val="FFFF00"/>
          </a:solidFill>
          <a:ln/>
        </p:spPr>
        <p:txBody>
          <a:bodyPr/>
          <a:lstStyle/>
          <a:p>
            <a:r>
              <a:rPr lang="en-US" altLang="ru-RU" sz="2000" b="1" dirty="0" smtClean="0">
                <a:solidFill>
                  <a:srgbClr val="FF0000"/>
                </a:solidFill>
              </a:rPr>
              <a:t>Section 3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a:t>
            </a:r>
            <a:r>
              <a:rPr lang="ru-RU" altLang="ru-RU" sz="1800" dirty="0" smtClean="0">
                <a:solidFill>
                  <a:srgbClr val="FF0000"/>
                </a:solidFill>
              </a:rPr>
              <a:t>–</a:t>
            </a:r>
            <a:r>
              <a:rPr lang="en-US" altLang="ru-RU" sz="1800" dirty="0" smtClean="0">
                <a:solidFill>
                  <a:srgbClr val="FF0000"/>
                </a:solidFill>
              </a:rPr>
              <a:t> 3</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endParaRPr lang="ru-RU" altLang="ru-RU" sz="1800" dirty="0">
              <a:solidFill>
                <a:srgbClr val="FF0000"/>
              </a:solidFill>
            </a:endParaRPr>
          </a:p>
        </p:txBody>
      </p:sp>
      <p:sp>
        <p:nvSpPr>
          <p:cNvPr id="336901" name="AutoShape 5">
            <a:hlinkClick r:id="" action="ppaction://hlinkshowjump?jump=nextslide" highlightClick="1"/>
          </p:cNvPr>
          <p:cNvSpPr>
            <a:spLocks noChangeArrowheads="1"/>
          </p:cNvSpPr>
          <p:nvPr/>
        </p:nvSpPr>
        <p:spPr bwMode="auto">
          <a:xfrm>
            <a:off x="4331028" y="538163"/>
            <a:ext cx="285750" cy="219075"/>
          </a:xfrm>
          <a:prstGeom prst="actionButtonForwardNext">
            <a:avLst/>
          </a:prstGeom>
          <a:solidFill>
            <a:srgbClr val="FF0000"/>
          </a:solidFill>
          <a:ln>
            <a:noFill/>
          </a:ln>
          <a:effectLst/>
          <a:extLst/>
        </p:spPr>
        <p:txBody>
          <a:bodyPr wrap="none" anchor="ctr"/>
          <a:lstStyle/>
          <a:p>
            <a:endParaRPr lang="ru-RU"/>
          </a:p>
        </p:txBody>
      </p:sp>
      <p:sp>
        <p:nvSpPr>
          <p:cNvPr id="336902" name="AutoShape 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36903" name="AutoShape 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p:sp>
        <p:nvSpPr>
          <p:cNvPr id="336904" name="Rectangle 8"/>
          <p:cNvSpPr>
            <a:spLocks noChangeArrowheads="1"/>
          </p:cNvSpPr>
          <p:nvPr/>
        </p:nvSpPr>
        <p:spPr bwMode="auto">
          <a:xfrm>
            <a:off x="0" y="866775"/>
            <a:ext cx="8991600" cy="3794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200" b="1" dirty="0" smtClean="0">
                <a:solidFill>
                  <a:srgbClr val="FF0000"/>
                </a:solidFill>
              </a:rPr>
              <a:t>Damped Vibration</a:t>
            </a:r>
          </a:p>
          <a:p>
            <a:pPr marL="0" indent="180975">
              <a:lnSpc>
                <a:spcPct val="90000"/>
              </a:lnSpc>
              <a:buNone/>
            </a:pPr>
            <a:r>
              <a:rPr lang="en-US" sz="1000" dirty="0"/>
              <a:t>Let a moving particle be acted upon by a </a:t>
            </a:r>
            <a:r>
              <a:rPr lang="en-US" sz="1000" b="1" dirty="0">
                <a:solidFill>
                  <a:schemeClr val="bg2">
                    <a:lumMod val="75000"/>
                  </a:schemeClr>
                </a:solidFill>
              </a:rPr>
              <a:t>restoring force </a:t>
            </a:r>
            <a:r>
              <a:rPr lang="en-US" sz="1200" b="1" i="1" dirty="0" smtClean="0">
                <a:solidFill>
                  <a:schemeClr val="accent1">
                    <a:lumMod val="25000"/>
                  </a:schemeClr>
                </a:solidFill>
                <a:latin typeface="Times New Roman" pitchFamily="18" charset="0"/>
                <a:cs typeface="Times New Roman" pitchFamily="18" charset="0"/>
              </a:rPr>
              <a:t>R</a:t>
            </a:r>
            <a:r>
              <a:rPr lang="en-US" sz="1000" b="1" i="1" dirty="0" smtClean="0">
                <a:solidFill>
                  <a:schemeClr val="accent1">
                    <a:lumMod val="25000"/>
                  </a:schemeClr>
                </a:solidFill>
                <a:latin typeface="Times New Roman" pitchFamily="18" charset="0"/>
                <a:cs typeface="Times New Roman" pitchFamily="18" charset="0"/>
              </a:rPr>
              <a:t> </a:t>
            </a:r>
            <a:r>
              <a:rPr lang="en-US" sz="1000" dirty="0" smtClean="0"/>
              <a:t>and </a:t>
            </a:r>
            <a:r>
              <a:rPr lang="en-US" sz="1000" dirty="0"/>
              <a:t>a </a:t>
            </a:r>
            <a:r>
              <a:rPr lang="en-US" sz="1000" b="1" dirty="0">
                <a:solidFill>
                  <a:schemeClr val="accent1">
                    <a:lumMod val="25000"/>
                  </a:schemeClr>
                </a:solidFill>
              </a:rPr>
              <a:t>resisting </a:t>
            </a:r>
            <a:r>
              <a:rPr lang="en-US" sz="1000" b="1" dirty="0" smtClean="0">
                <a:solidFill>
                  <a:schemeClr val="accent1">
                    <a:lumMod val="25000"/>
                  </a:schemeClr>
                </a:solidFill>
              </a:rPr>
              <a:t>force </a:t>
            </a:r>
            <a:r>
              <a:rPr lang="en-US" sz="1200" b="1" i="1" dirty="0" smtClean="0">
                <a:solidFill>
                  <a:schemeClr val="accent5">
                    <a:lumMod val="25000"/>
                  </a:schemeClr>
                </a:solidFill>
                <a:latin typeface="Times New Roman" pitchFamily="18" charset="0"/>
                <a:cs typeface="Times New Roman" pitchFamily="18" charset="0"/>
              </a:rPr>
              <a:t>F</a:t>
            </a:r>
            <a:r>
              <a:rPr lang="en-US" sz="1100" dirty="0" smtClean="0"/>
              <a:t>.</a:t>
            </a:r>
            <a:r>
              <a:rPr lang="ru-RU" altLang="ru-RU" sz="1100" b="1" dirty="0" smtClean="0"/>
              <a:t> </a:t>
            </a:r>
            <a:endParaRPr lang="ru-RU" altLang="ru-RU" sz="1000" dirty="0"/>
          </a:p>
          <a:p>
            <a:pPr marL="0" indent="180975">
              <a:lnSpc>
                <a:spcPct val="90000"/>
              </a:lnSpc>
              <a:buNone/>
            </a:pPr>
            <a:r>
              <a:rPr lang="en-US" sz="1000" dirty="0" smtClean="0"/>
              <a:t>Let </a:t>
            </a:r>
            <a:r>
              <a:rPr lang="en-US" sz="1000" dirty="0"/>
              <a:t>us see how the resistance of a surrounding medium affects </a:t>
            </a:r>
            <a:r>
              <a:rPr lang="en-US" sz="1000" dirty="0" smtClean="0"/>
              <a:t> vibrations</a:t>
            </a:r>
            <a:r>
              <a:rPr lang="en-US" sz="1000" dirty="0"/>
              <a:t>, assuming the resisting force </a:t>
            </a:r>
            <a:r>
              <a:rPr lang="en-US" sz="1000" dirty="0" smtClean="0"/>
              <a:t> proportional </a:t>
            </a:r>
          </a:p>
          <a:p>
            <a:pPr marL="0" indent="180975">
              <a:lnSpc>
                <a:spcPct val="90000"/>
              </a:lnSpc>
              <a:buNone/>
            </a:pPr>
            <a:r>
              <a:rPr lang="en-US" sz="1000" dirty="0" smtClean="0"/>
              <a:t>to </a:t>
            </a:r>
            <a:r>
              <a:rPr lang="en-US" sz="1000" dirty="0"/>
              <a:t>the first power of the </a:t>
            </a:r>
            <a:r>
              <a:rPr lang="en-US" sz="1000" dirty="0" smtClean="0"/>
              <a:t>velocity</a:t>
            </a:r>
            <a:endParaRPr lang="en-US" altLang="ru-RU" sz="1000" dirty="0"/>
          </a:p>
          <a:p>
            <a:pPr>
              <a:buFont typeface="Wingdings" pitchFamily="2" charset="2"/>
              <a:buNone/>
            </a:pPr>
            <a:r>
              <a:rPr lang="ru-RU" altLang="ru-RU" sz="1000" dirty="0"/>
              <a:t> </a:t>
            </a:r>
          </a:p>
        </p:txBody>
      </p:sp>
      <p:graphicFrame>
        <p:nvGraphicFramePr>
          <p:cNvPr id="336905" name="Object 9"/>
          <p:cNvGraphicFramePr>
            <a:graphicFrameLocks noChangeAspect="1"/>
          </p:cNvGraphicFramePr>
          <p:nvPr>
            <p:extLst>
              <p:ext uri="{D42A27DB-BD31-4B8C-83A1-F6EECF244321}">
                <p14:modId xmlns:p14="http://schemas.microsoft.com/office/powerpoint/2010/main" val="428976386"/>
              </p:ext>
            </p:extLst>
          </p:nvPr>
        </p:nvGraphicFramePr>
        <p:xfrm>
          <a:off x="2678113" y="1497013"/>
          <a:ext cx="1346200" cy="228600"/>
        </p:xfrm>
        <a:graphic>
          <a:graphicData uri="http://schemas.openxmlformats.org/presentationml/2006/ole">
            <mc:AlternateContent xmlns:mc="http://schemas.openxmlformats.org/markup-compatibility/2006">
              <mc:Choice xmlns:v="urn:schemas-microsoft-com:vml" Requires="v">
                <p:oleObj spid="_x0000_s1424100" name="Equation" r:id="rId4" imgW="1346040" imgH="228600" progId="Equation.DSMT4">
                  <p:embed/>
                </p:oleObj>
              </mc:Choice>
              <mc:Fallback>
                <p:oleObj name="Equation" r:id="rId4" imgW="1346040" imgH="228600" progId="Equation.DSMT4">
                  <p:embed/>
                  <p:pic>
                    <p:nvPicPr>
                      <p:cNvPr id="0" name="Object 9"/>
                      <p:cNvPicPr>
                        <a:picLocks noChangeAspect="1" noChangeArrowheads="1"/>
                      </p:cNvPicPr>
                      <p:nvPr/>
                    </p:nvPicPr>
                    <p:blipFill>
                      <a:blip r:embed="rId5"/>
                      <a:srcRect/>
                      <a:stretch>
                        <a:fillRect/>
                      </a:stretch>
                    </p:blipFill>
                    <p:spPr bwMode="auto">
                      <a:xfrm>
                        <a:off x="2678113" y="1497013"/>
                        <a:ext cx="13462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6906" name="Text Box 10"/>
          <p:cNvSpPr txBox="1">
            <a:spLocks noChangeArrowheads="1"/>
          </p:cNvSpPr>
          <p:nvPr/>
        </p:nvSpPr>
        <p:spPr bwMode="auto">
          <a:xfrm>
            <a:off x="4079875" y="1473200"/>
            <a:ext cx="126989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i="1" dirty="0">
                <a:sym typeface="Symbol" pitchFamily="18" charset="2"/>
              </a:rPr>
              <a:t></a:t>
            </a:r>
            <a:r>
              <a:rPr lang="ru-RU" altLang="ru-RU" sz="1000" dirty="0">
                <a:sym typeface="Symbol" pitchFamily="18" charset="2"/>
              </a:rPr>
              <a:t> </a:t>
            </a:r>
            <a:r>
              <a:rPr lang="ru-RU" altLang="ru-RU" sz="1000" dirty="0"/>
              <a:t>- </a:t>
            </a:r>
            <a:r>
              <a:rPr lang="en-US" altLang="ru-RU" sz="1000" dirty="0"/>
              <a:t>viscosity </a:t>
            </a:r>
            <a:r>
              <a:rPr lang="en-US" altLang="ru-RU" sz="1000" dirty="0" smtClean="0"/>
              <a:t>factor.</a:t>
            </a:r>
            <a:endParaRPr lang="ru-RU" altLang="ru-RU" sz="1000" dirty="0"/>
          </a:p>
        </p:txBody>
      </p:sp>
      <p:grpSp>
        <p:nvGrpSpPr>
          <p:cNvPr id="336908" name="Group 12"/>
          <p:cNvGrpSpPr>
            <a:grpSpLocks/>
          </p:cNvGrpSpPr>
          <p:nvPr/>
        </p:nvGrpSpPr>
        <p:grpSpPr bwMode="auto">
          <a:xfrm>
            <a:off x="7275513" y="711200"/>
            <a:ext cx="1438275" cy="957263"/>
            <a:chOff x="2148" y="797"/>
            <a:chExt cx="906" cy="603"/>
          </a:xfrm>
        </p:grpSpPr>
        <p:grpSp>
          <p:nvGrpSpPr>
            <p:cNvPr id="336909" name="Group 13"/>
            <p:cNvGrpSpPr>
              <a:grpSpLocks/>
            </p:cNvGrpSpPr>
            <p:nvPr/>
          </p:nvGrpSpPr>
          <p:grpSpPr bwMode="auto">
            <a:xfrm>
              <a:off x="2148" y="1152"/>
              <a:ext cx="906" cy="102"/>
              <a:chOff x="2316" y="1152"/>
              <a:chExt cx="906" cy="102"/>
            </a:xfrm>
          </p:grpSpPr>
          <p:sp>
            <p:nvSpPr>
              <p:cNvPr id="336910" name="Rectangle 14"/>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6911" name="Line 15"/>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6912" name="Oval 16"/>
            <p:cNvSpPr>
              <a:spLocks noChangeArrowheads="1"/>
            </p:cNvSpPr>
            <p:nvPr/>
          </p:nvSpPr>
          <p:spPr bwMode="auto">
            <a:xfrm>
              <a:off x="2596" y="892"/>
              <a:ext cx="258" cy="258"/>
            </a:xfrm>
            <a:prstGeom prst="ellipse">
              <a:avLst/>
            </a:prstGeom>
            <a:solidFill>
              <a:srgbClr val="92D050"/>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6913" name="Oval 17"/>
            <p:cNvSpPr>
              <a:spLocks noChangeArrowheads="1"/>
            </p:cNvSpPr>
            <p:nvPr/>
          </p:nvSpPr>
          <p:spPr bwMode="auto">
            <a:xfrm>
              <a:off x="2644" y="994"/>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6914" name="Line 18"/>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15" name="Oval 19"/>
            <p:cNvSpPr>
              <a:spLocks noChangeArrowheads="1"/>
            </p:cNvSpPr>
            <p:nvPr/>
          </p:nvSpPr>
          <p:spPr bwMode="auto">
            <a:xfrm>
              <a:off x="2397" y="999"/>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6916" name="Object 20"/>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24101" name="Формула" r:id="rId6" imgW="177480" imgH="203040" progId="Equation.3">
                    <p:embed/>
                  </p:oleObj>
                </mc:Choice>
                <mc:Fallback>
                  <p:oleObj name="Формула" r:id="rId6" imgW="177480" imgH="203040" progId="Equation.3">
                    <p:embed/>
                    <p:pic>
                      <p:nvPicPr>
                        <p:cNvPr id="0" name="Object 20"/>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917" name="Object 21"/>
            <p:cNvGraphicFramePr>
              <a:graphicFrameLocks noChangeAspect="1"/>
            </p:cNvGraphicFramePr>
            <p:nvPr/>
          </p:nvGraphicFramePr>
          <p:xfrm>
            <a:off x="2817" y="797"/>
            <a:ext cx="112" cy="128"/>
          </p:xfrm>
          <a:graphic>
            <a:graphicData uri="http://schemas.openxmlformats.org/presentationml/2006/ole">
              <mc:AlternateContent xmlns:mc="http://schemas.openxmlformats.org/markup-compatibility/2006">
                <mc:Choice xmlns:v="urn:schemas-microsoft-com:vml" Requires="v">
                  <p:oleObj spid="_x0000_s1424102" name="Формула" r:id="rId8" imgW="177480" imgH="203040" progId="Equation.3">
                    <p:embed/>
                  </p:oleObj>
                </mc:Choice>
                <mc:Fallback>
                  <p:oleObj name="Формула" r:id="rId8" imgW="177480" imgH="203040" progId="Equation.3">
                    <p:embed/>
                    <p:pic>
                      <p:nvPicPr>
                        <p:cNvPr id="0" name="Object 21"/>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17" y="79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18" name="AutoShape 22"/>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6919" name="AutoShape 23"/>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6920" name="Rectangle 24"/>
          <p:cNvSpPr>
            <a:spLocks noChangeArrowheads="1"/>
          </p:cNvSpPr>
          <p:nvPr/>
        </p:nvSpPr>
        <p:spPr bwMode="auto">
          <a:xfrm>
            <a:off x="7143750" y="1111250"/>
            <a:ext cx="152400" cy="3238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6921" name="Line 25"/>
          <p:cNvSpPr>
            <a:spLocks noChangeShapeType="1"/>
          </p:cNvSpPr>
          <p:nvPr/>
        </p:nvSpPr>
        <p:spPr bwMode="auto">
          <a:xfrm>
            <a:off x="7296150" y="1114425"/>
            <a:ext cx="1588" cy="15716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6922" name="Group 26"/>
          <p:cNvGrpSpPr>
            <a:grpSpLocks/>
          </p:cNvGrpSpPr>
          <p:nvPr/>
        </p:nvGrpSpPr>
        <p:grpSpPr bwMode="auto">
          <a:xfrm>
            <a:off x="7292975" y="1106488"/>
            <a:ext cx="776288" cy="90487"/>
            <a:chOff x="3100" y="1357"/>
            <a:chExt cx="665" cy="91"/>
          </a:xfrm>
        </p:grpSpPr>
        <p:sp>
          <p:nvSpPr>
            <p:cNvPr id="336923" name="Line 27"/>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4" name="Line 28"/>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5" name="Line 29"/>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6" name="Line 30"/>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7" name="Line 31"/>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8" name="Line 32"/>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29" name="Line 33"/>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0" name="Line 34"/>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1" name="Line 35"/>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2" name="Line 36"/>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3" name="Line 37"/>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4" name="Line 38"/>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6935" name="Group 39"/>
            <p:cNvGrpSpPr>
              <a:grpSpLocks/>
            </p:cNvGrpSpPr>
            <p:nvPr/>
          </p:nvGrpSpPr>
          <p:grpSpPr bwMode="auto">
            <a:xfrm flipH="1">
              <a:off x="3433" y="1357"/>
              <a:ext cx="332" cy="90"/>
              <a:chOff x="3439" y="1501"/>
              <a:chExt cx="332" cy="90"/>
            </a:xfrm>
          </p:grpSpPr>
          <p:sp>
            <p:nvSpPr>
              <p:cNvPr id="336936" name="Line 40"/>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7" name="Line 41"/>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8" name="Line 42"/>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39" name="Line 43"/>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0" name="Line 44"/>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1" name="Line 45"/>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2" name="Line 46"/>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3" name="Line 47"/>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4" name="Line 48"/>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5" name="Line 49"/>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6" name="Line 50"/>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47" name="Line 51"/>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6948" name="AutoShape 52"/>
          <p:cNvSpPr>
            <a:spLocks noChangeArrowheads="1"/>
          </p:cNvSpPr>
          <p:nvPr/>
        </p:nvSpPr>
        <p:spPr bwMode="auto">
          <a:xfrm rot="10800000" flipV="1">
            <a:off x="7821613" y="1068388"/>
            <a:ext cx="323850" cy="127000"/>
          </a:xfrm>
          <a:prstGeom prst="rightArrow">
            <a:avLst>
              <a:gd name="adj1" fmla="val 50000"/>
              <a:gd name="adj2" fmla="val 63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6949" name="Object 53"/>
          <p:cNvGraphicFramePr>
            <a:graphicFrameLocks noChangeAspect="1"/>
          </p:cNvGraphicFramePr>
          <p:nvPr>
            <p:extLst>
              <p:ext uri="{D42A27DB-BD31-4B8C-83A1-F6EECF244321}">
                <p14:modId xmlns:p14="http://schemas.microsoft.com/office/powerpoint/2010/main" val="278868617"/>
              </p:ext>
            </p:extLst>
          </p:nvPr>
        </p:nvGraphicFramePr>
        <p:xfrm>
          <a:off x="7829550" y="847725"/>
          <a:ext cx="152400" cy="190500"/>
        </p:xfrm>
        <a:graphic>
          <a:graphicData uri="http://schemas.openxmlformats.org/presentationml/2006/ole">
            <mc:AlternateContent xmlns:mc="http://schemas.openxmlformats.org/markup-compatibility/2006">
              <mc:Choice xmlns:v="urn:schemas-microsoft-com:vml" Requires="v">
                <p:oleObj spid="_x0000_s1424103" name="Equation" r:id="rId10" imgW="152280" imgH="190440" progId="Equation.DSMT4">
                  <p:embed/>
                </p:oleObj>
              </mc:Choice>
              <mc:Fallback>
                <p:oleObj name="Equation" r:id="rId10" imgW="152280" imgH="190440" progId="Equation.DSMT4">
                  <p:embed/>
                  <p:pic>
                    <p:nvPicPr>
                      <p:cNvPr id="0" name="Object 53"/>
                      <p:cNvPicPr>
                        <a:picLocks noChangeAspect="1" noChangeArrowheads="1"/>
                      </p:cNvPicPr>
                      <p:nvPr/>
                    </p:nvPicPr>
                    <p:blipFill>
                      <a:blip r:embed="rId11"/>
                      <a:srcRect/>
                      <a:stretch>
                        <a:fillRect/>
                      </a:stretch>
                    </p:blipFill>
                    <p:spPr bwMode="auto">
                      <a:xfrm>
                        <a:off x="7829550" y="847725"/>
                        <a:ext cx="1524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50" name="Line 54"/>
          <p:cNvSpPr>
            <a:spLocks noChangeShapeType="1"/>
          </p:cNvSpPr>
          <p:nvPr/>
        </p:nvSpPr>
        <p:spPr bwMode="auto">
          <a:xfrm>
            <a:off x="7292975" y="927100"/>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1" name="Line 55"/>
          <p:cNvSpPr>
            <a:spLocks noChangeShapeType="1"/>
          </p:cNvSpPr>
          <p:nvPr/>
        </p:nvSpPr>
        <p:spPr bwMode="auto">
          <a:xfrm>
            <a:off x="7796213" y="915988"/>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2" name="Line 56"/>
          <p:cNvSpPr>
            <a:spLocks noChangeShapeType="1"/>
          </p:cNvSpPr>
          <p:nvPr/>
        </p:nvSpPr>
        <p:spPr bwMode="auto">
          <a:xfrm>
            <a:off x="8185150" y="923925"/>
            <a:ext cx="6350" cy="695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3" name="Line 57"/>
          <p:cNvSpPr>
            <a:spLocks noChangeShapeType="1"/>
          </p:cNvSpPr>
          <p:nvPr/>
        </p:nvSpPr>
        <p:spPr bwMode="auto">
          <a:xfrm>
            <a:off x="7810500" y="1571625"/>
            <a:ext cx="3905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4" name="Line 58"/>
          <p:cNvSpPr>
            <a:spLocks noChangeShapeType="1"/>
          </p:cNvSpPr>
          <p:nvPr/>
        </p:nvSpPr>
        <p:spPr bwMode="auto">
          <a:xfrm>
            <a:off x="7296150" y="1571625"/>
            <a:ext cx="5048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6955" name="Object 59"/>
          <p:cNvGraphicFramePr>
            <a:graphicFrameLocks noChangeAspect="1"/>
          </p:cNvGraphicFramePr>
          <p:nvPr/>
        </p:nvGraphicFramePr>
        <p:xfrm>
          <a:off x="7527925" y="1416050"/>
          <a:ext cx="88900" cy="177800"/>
        </p:xfrm>
        <a:graphic>
          <a:graphicData uri="http://schemas.openxmlformats.org/presentationml/2006/ole">
            <mc:AlternateContent xmlns:mc="http://schemas.openxmlformats.org/markup-compatibility/2006">
              <mc:Choice xmlns:v="urn:schemas-microsoft-com:vml" Requires="v">
                <p:oleObj spid="_x0000_s1424104" name="Формула" r:id="rId12" imgW="88560" imgH="177480" progId="Equation.3">
                  <p:embed/>
                </p:oleObj>
              </mc:Choice>
              <mc:Fallback>
                <p:oleObj name="Формула" r:id="rId12" imgW="88560" imgH="177480" progId="Equation.3">
                  <p:embed/>
                  <p:pic>
                    <p:nvPicPr>
                      <p:cNvPr id="0" name="Object 5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527925" y="1416050"/>
                        <a:ext cx="889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956" name="Object 60"/>
          <p:cNvGraphicFramePr>
            <a:graphicFrameLocks noChangeAspect="1"/>
          </p:cNvGraphicFramePr>
          <p:nvPr/>
        </p:nvGraphicFramePr>
        <p:xfrm>
          <a:off x="7937500" y="1416050"/>
          <a:ext cx="127000" cy="139700"/>
        </p:xfrm>
        <a:graphic>
          <a:graphicData uri="http://schemas.openxmlformats.org/presentationml/2006/ole">
            <mc:AlternateContent xmlns:mc="http://schemas.openxmlformats.org/markup-compatibility/2006">
              <mc:Choice xmlns:v="urn:schemas-microsoft-com:vml" Requires="v">
                <p:oleObj spid="_x0000_s1424105" name="Формула" r:id="rId14" imgW="126720" imgH="139680" progId="Equation.3">
                  <p:embed/>
                </p:oleObj>
              </mc:Choice>
              <mc:Fallback>
                <p:oleObj name="Формула" r:id="rId14" imgW="126720" imgH="139680" progId="Equation.3">
                  <p:embed/>
                  <p:pic>
                    <p:nvPicPr>
                      <p:cNvPr id="0" name="Object 60"/>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937500" y="1416050"/>
                        <a:ext cx="127000" cy="139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57" name="Line 61"/>
          <p:cNvSpPr>
            <a:spLocks noChangeShapeType="1"/>
          </p:cNvSpPr>
          <p:nvPr/>
        </p:nvSpPr>
        <p:spPr bwMode="auto">
          <a:xfrm>
            <a:off x="7791450" y="1257300"/>
            <a:ext cx="962025" cy="952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8" name="Line 62"/>
          <p:cNvSpPr>
            <a:spLocks noChangeShapeType="1"/>
          </p:cNvSpPr>
          <p:nvPr/>
        </p:nvSpPr>
        <p:spPr bwMode="auto">
          <a:xfrm rot="-5400000">
            <a:off x="7563644" y="1034257"/>
            <a:ext cx="476250" cy="476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59" name="Text Box 63"/>
          <p:cNvSpPr txBox="1">
            <a:spLocks noChangeArrowheads="1"/>
          </p:cNvSpPr>
          <p:nvPr/>
        </p:nvSpPr>
        <p:spPr bwMode="auto">
          <a:xfrm>
            <a:off x="8518525" y="1058863"/>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6960" name="Text Box 64"/>
          <p:cNvSpPr txBox="1">
            <a:spLocks noChangeArrowheads="1"/>
          </p:cNvSpPr>
          <p:nvPr/>
        </p:nvSpPr>
        <p:spPr bwMode="auto">
          <a:xfrm>
            <a:off x="7821613" y="657225"/>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6961" name="Text Box 65"/>
          <p:cNvSpPr txBox="1">
            <a:spLocks noChangeArrowheads="1"/>
          </p:cNvSpPr>
          <p:nvPr/>
        </p:nvSpPr>
        <p:spPr bwMode="auto">
          <a:xfrm>
            <a:off x="7572375" y="1217613"/>
            <a:ext cx="32385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sp>
        <p:nvSpPr>
          <p:cNvPr id="336962" name="AutoShape 66"/>
          <p:cNvSpPr>
            <a:spLocks noChangeArrowheads="1"/>
          </p:cNvSpPr>
          <p:nvPr/>
        </p:nvSpPr>
        <p:spPr bwMode="auto">
          <a:xfrm rot="10800000" flipV="1">
            <a:off x="7943850" y="1066800"/>
            <a:ext cx="266700" cy="127000"/>
          </a:xfrm>
          <a:prstGeom prst="rightArrow">
            <a:avLst>
              <a:gd name="adj1" fmla="val 50000"/>
              <a:gd name="adj2" fmla="val 52500"/>
            </a:avLst>
          </a:prstGeom>
          <a:solidFill>
            <a:srgbClr val="CC99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6963" name="Object 67"/>
          <p:cNvGraphicFramePr>
            <a:graphicFrameLocks noChangeAspect="1"/>
          </p:cNvGraphicFramePr>
          <p:nvPr>
            <p:extLst>
              <p:ext uri="{D42A27DB-BD31-4B8C-83A1-F6EECF244321}">
                <p14:modId xmlns:p14="http://schemas.microsoft.com/office/powerpoint/2010/main" val="796063830"/>
              </p:ext>
            </p:extLst>
          </p:nvPr>
        </p:nvGraphicFramePr>
        <p:xfrm>
          <a:off x="7980363" y="874713"/>
          <a:ext cx="152400" cy="190500"/>
        </p:xfrm>
        <a:graphic>
          <a:graphicData uri="http://schemas.openxmlformats.org/presentationml/2006/ole">
            <mc:AlternateContent xmlns:mc="http://schemas.openxmlformats.org/markup-compatibility/2006">
              <mc:Choice xmlns:v="urn:schemas-microsoft-com:vml" Requires="v">
                <p:oleObj spid="_x0000_s1424106" name="Equation" r:id="rId16" imgW="152280" imgH="190440" progId="Equation.DSMT4">
                  <p:embed/>
                </p:oleObj>
              </mc:Choice>
              <mc:Fallback>
                <p:oleObj name="Equation" r:id="rId16" imgW="152280" imgH="190440" progId="Equation.DSMT4">
                  <p:embed/>
                  <p:pic>
                    <p:nvPicPr>
                      <p:cNvPr id="0" name="Object 67"/>
                      <p:cNvPicPr>
                        <a:picLocks noChangeAspect="1" noChangeArrowheads="1"/>
                      </p:cNvPicPr>
                      <p:nvPr/>
                    </p:nvPicPr>
                    <p:blipFill>
                      <a:blip r:embed="rId17"/>
                      <a:srcRect/>
                      <a:stretch>
                        <a:fillRect/>
                      </a:stretch>
                    </p:blipFill>
                    <p:spPr bwMode="auto">
                      <a:xfrm>
                        <a:off x="7980363" y="874713"/>
                        <a:ext cx="1524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64" name="Line 68"/>
          <p:cNvSpPr>
            <a:spLocks noChangeShapeType="1"/>
          </p:cNvSpPr>
          <p:nvPr/>
        </p:nvSpPr>
        <p:spPr bwMode="auto">
          <a:xfrm>
            <a:off x="8220075" y="1133475"/>
            <a:ext cx="2952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6965" name="Object 69"/>
          <p:cNvGraphicFramePr>
            <a:graphicFrameLocks noChangeAspect="1"/>
          </p:cNvGraphicFramePr>
          <p:nvPr>
            <p:extLst>
              <p:ext uri="{D42A27DB-BD31-4B8C-83A1-F6EECF244321}">
                <p14:modId xmlns:p14="http://schemas.microsoft.com/office/powerpoint/2010/main" val="107700562"/>
              </p:ext>
            </p:extLst>
          </p:nvPr>
        </p:nvGraphicFramePr>
        <p:xfrm>
          <a:off x="8550885" y="973931"/>
          <a:ext cx="127000" cy="165100"/>
        </p:xfrm>
        <a:graphic>
          <a:graphicData uri="http://schemas.openxmlformats.org/presentationml/2006/ole">
            <mc:AlternateContent xmlns:mc="http://schemas.openxmlformats.org/markup-compatibility/2006">
              <mc:Choice xmlns:v="urn:schemas-microsoft-com:vml" Requires="v">
                <p:oleObj spid="_x0000_s1424107" name="Формула" r:id="rId18" imgW="126720" imgH="164880" progId="Equation.3">
                  <p:embed/>
                </p:oleObj>
              </mc:Choice>
              <mc:Fallback>
                <p:oleObj name="Формула" r:id="rId18" imgW="126720" imgH="164880" progId="Equation.3">
                  <p:embed/>
                  <p:pic>
                    <p:nvPicPr>
                      <p:cNvPr id="0" name="Object 69"/>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550885" y="973931"/>
                        <a:ext cx="1270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66" name="Text Box 70"/>
          <p:cNvSpPr txBox="1">
            <a:spLocks noChangeArrowheads="1"/>
          </p:cNvSpPr>
          <p:nvPr/>
        </p:nvSpPr>
        <p:spPr bwMode="auto">
          <a:xfrm>
            <a:off x="174625" y="1920875"/>
            <a:ext cx="21050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basic equation of dynamics is</a:t>
            </a:r>
            <a:endParaRPr lang="ru-RU" altLang="ru-RU" sz="1000" dirty="0"/>
          </a:p>
        </p:txBody>
      </p:sp>
      <p:graphicFrame>
        <p:nvGraphicFramePr>
          <p:cNvPr id="336967" name="Object 71"/>
          <p:cNvGraphicFramePr>
            <a:graphicFrameLocks noChangeAspect="1"/>
          </p:cNvGraphicFramePr>
          <p:nvPr>
            <p:extLst>
              <p:ext uri="{D42A27DB-BD31-4B8C-83A1-F6EECF244321}">
                <p14:modId xmlns:p14="http://schemas.microsoft.com/office/powerpoint/2010/main" val="1545857471"/>
              </p:ext>
            </p:extLst>
          </p:nvPr>
        </p:nvGraphicFramePr>
        <p:xfrm>
          <a:off x="2225675" y="1901825"/>
          <a:ext cx="1841500" cy="266700"/>
        </p:xfrm>
        <a:graphic>
          <a:graphicData uri="http://schemas.openxmlformats.org/presentationml/2006/ole">
            <mc:AlternateContent xmlns:mc="http://schemas.openxmlformats.org/markup-compatibility/2006">
              <mc:Choice xmlns:v="urn:schemas-microsoft-com:vml" Requires="v">
                <p:oleObj spid="_x0000_s1424108" name="Equation" r:id="rId20" imgW="1841400" imgH="266400" progId="Equation.DSMT4">
                  <p:embed/>
                </p:oleObj>
              </mc:Choice>
              <mc:Fallback>
                <p:oleObj name="Equation" r:id="rId20" imgW="1841400" imgH="266400" progId="Equation.DSMT4">
                  <p:embed/>
                  <p:pic>
                    <p:nvPicPr>
                      <p:cNvPr id="0" name="Object 71"/>
                      <p:cNvPicPr>
                        <a:picLocks noChangeAspect="1" noChangeArrowheads="1"/>
                      </p:cNvPicPr>
                      <p:nvPr/>
                    </p:nvPicPr>
                    <p:blipFill>
                      <a:blip r:embed="rId21"/>
                      <a:srcRect/>
                      <a:stretch>
                        <a:fillRect/>
                      </a:stretch>
                    </p:blipFill>
                    <p:spPr bwMode="auto">
                      <a:xfrm>
                        <a:off x="2225675" y="1901825"/>
                        <a:ext cx="1841500" cy="266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68" name="Text Box 72"/>
          <p:cNvSpPr txBox="1">
            <a:spLocks noChangeArrowheads="1"/>
          </p:cNvSpPr>
          <p:nvPr/>
        </p:nvSpPr>
        <p:spPr bwMode="auto">
          <a:xfrm>
            <a:off x="4159250" y="1938338"/>
            <a:ext cx="27368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By projecting on </a:t>
            </a:r>
            <a:r>
              <a:rPr lang="en-US" altLang="ru-RU" sz="1100" i="1" dirty="0" smtClean="0">
                <a:latin typeface="Times New Roman" pitchFamily="18" charset="0"/>
                <a:cs typeface="Times New Roman" pitchFamily="18" charset="0"/>
              </a:rPr>
              <a:t>x</a:t>
            </a:r>
            <a:r>
              <a:rPr lang="en-US" altLang="ru-RU" sz="1000" dirty="0" smtClean="0"/>
              <a:t>-axis we obtain</a:t>
            </a:r>
            <a:endParaRPr lang="ru-RU" altLang="ru-RU" sz="1000" dirty="0"/>
          </a:p>
        </p:txBody>
      </p:sp>
      <p:graphicFrame>
        <p:nvGraphicFramePr>
          <p:cNvPr id="336969" name="Object 73"/>
          <p:cNvGraphicFramePr>
            <a:graphicFrameLocks noChangeAspect="1"/>
          </p:cNvGraphicFramePr>
          <p:nvPr>
            <p:extLst>
              <p:ext uri="{D42A27DB-BD31-4B8C-83A1-F6EECF244321}">
                <p14:modId xmlns:p14="http://schemas.microsoft.com/office/powerpoint/2010/main" val="1012774468"/>
              </p:ext>
            </p:extLst>
          </p:nvPr>
        </p:nvGraphicFramePr>
        <p:xfrm>
          <a:off x="6751638" y="1931988"/>
          <a:ext cx="1981200" cy="228600"/>
        </p:xfrm>
        <a:graphic>
          <a:graphicData uri="http://schemas.openxmlformats.org/presentationml/2006/ole">
            <mc:AlternateContent xmlns:mc="http://schemas.openxmlformats.org/markup-compatibility/2006">
              <mc:Choice xmlns:v="urn:schemas-microsoft-com:vml" Requires="v">
                <p:oleObj spid="_x0000_s1424109" name="Equation" r:id="rId22" imgW="1981080" imgH="228600" progId="Equation.DSMT4">
                  <p:embed/>
                </p:oleObj>
              </mc:Choice>
              <mc:Fallback>
                <p:oleObj name="Equation" r:id="rId22" imgW="1981080" imgH="228600" progId="Equation.DSMT4">
                  <p:embed/>
                  <p:pic>
                    <p:nvPicPr>
                      <p:cNvPr id="0" name="Object 73"/>
                      <p:cNvPicPr>
                        <a:picLocks noChangeAspect="1" noChangeArrowheads="1"/>
                      </p:cNvPicPr>
                      <p:nvPr/>
                    </p:nvPicPr>
                    <p:blipFill>
                      <a:blip r:embed="rId23"/>
                      <a:srcRect/>
                      <a:stretch>
                        <a:fillRect/>
                      </a:stretch>
                    </p:blipFill>
                    <p:spPr bwMode="auto">
                      <a:xfrm>
                        <a:off x="6751638" y="1931988"/>
                        <a:ext cx="19812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70" name="Text Box 74"/>
          <p:cNvSpPr txBox="1">
            <a:spLocks noChangeArrowheads="1"/>
          </p:cNvSpPr>
          <p:nvPr/>
        </p:nvSpPr>
        <p:spPr bwMode="auto">
          <a:xfrm>
            <a:off x="163513" y="2224088"/>
            <a:ext cx="2016899"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Dividing both sides by </a:t>
            </a:r>
            <a:r>
              <a:rPr lang="en-US" sz="1200" i="1" dirty="0">
                <a:latin typeface="Times New Roman" pitchFamily="18" charset="0"/>
                <a:cs typeface="Times New Roman" pitchFamily="18" charset="0"/>
              </a:rPr>
              <a:t>m</a:t>
            </a:r>
            <a:r>
              <a:rPr lang="en-US" sz="1000" dirty="0"/>
              <a:t>, we </a:t>
            </a:r>
            <a:r>
              <a:rPr lang="en-US" sz="1000" dirty="0" smtClean="0"/>
              <a:t>get</a:t>
            </a:r>
            <a:endParaRPr lang="ru-RU" sz="1000" dirty="0"/>
          </a:p>
          <a:p>
            <a:endParaRPr lang="ru-RU" altLang="ru-RU" sz="1000" dirty="0"/>
          </a:p>
        </p:txBody>
      </p:sp>
      <p:graphicFrame>
        <p:nvGraphicFramePr>
          <p:cNvPr id="336971" name="Object 75"/>
          <p:cNvGraphicFramePr>
            <a:graphicFrameLocks noChangeAspect="1"/>
          </p:cNvGraphicFramePr>
          <p:nvPr>
            <p:extLst>
              <p:ext uri="{D42A27DB-BD31-4B8C-83A1-F6EECF244321}">
                <p14:modId xmlns:p14="http://schemas.microsoft.com/office/powerpoint/2010/main" val="2326419510"/>
              </p:ext>
            </p:extLst>
          </p:nvPr>
        </p:nvGraphicFramePr>
        <p:xfrm>
          <a:off x="2924175" y="2117725"/>
          <a:ext cx="965200" cy="368300"/>
        </p:xfrm>
        <a:graphic>
          <a:graphicData uri="http://schemas.openxmlformats.org/presentationml/2006/ole">
            <mc:AlternateContent xmlns:mc="http://schemas.openxmlformats.org/markup-compatibility/2006">
              <mc:Choice xmlns:v="urn:schemas-microsoft-com:vml" Requires="v">
                <p:oleObj spid="_x0000_s1424110" name="Equation" r:id="rId24" imgW="965160" imgH="368280" progId="Equation.DSMT4">
                  <p:embed/>
                </p:oleObj>
              </mc:Choice>
              <mc:Fallback>
                <p:oleObj name="Equation" r:id="rId24" imgW="965160" imgH="368280" progId="Equation.DSMT4">
                  <p:embed/>
                  <p:pic>
                    <p:nvPicPr>
                      <p:cNvPr id="0" name="Object 75"/>
                      <p:cNvPicPr>
                        <a:picLocks noChangeAspect="1" noChangeArrowheads="1"/>
                      </p:cNvPicPr>
                      <p:nvPr/>
                    </p:nvPicPr>
                    <p:blipFill>
                      <a:blip r:embed="rId25"/>
                      <a:srcRect/>
                      <a:stretch>
                        <a:fillRect/>
                      </a:stretch>
                    </p:blipFill>
                    <p:spPr bwMode="auto">
                      <a:xfrm>
                        <a:off x="2924175" y="2117725"/>
                        <a:ext cx="965200" cy="368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72" name="AutoShape 76"/>
          <p:cNvSpPr>
            <a:spLocks noChangeArrowheads="1"/>
          </p:cNvSpPr>
          <p:nvPr/>
        </p:nvSpPr>
        <p:spPr bwMode="auto">
          <a:xfrm>
            <a:off x="4054475" y="227330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6973" name="Object 77"/>
          <p:cNvGraphicFramePr>
            <a:graphicFrameLocks noChangeAspect="1"/>
          </p:cNvGraphicFramePr>
          <p:nvPr>
            <p:extLst>
              <p:ext uri="{D42A27DB-BD31-4B8C-83A1-F6EECF244321}">
                <p14:modId xmlns:p14="http://schemas.microsoft.com/office/powerpoint/2010/main" val="2286230334"/>
              </p:ext>
            </p:extLst>
          </p:nvPr>
        </p:nvGraphicFramePr>
        <p:xfrm>
          <a:off x="4456113" y="2116138"/>
          <a:ext cx="1079500" cy="368300"/>
        </p:xfrm>
        <a:graphic>
          <a:graphicData uri="http://schemas.openxmlformats.org/presentationml/2006/ole">
            <mc:AlternateContent xmlns:mc="http://schemas.openxmlformats.org/markup-compatibility/2006">
              <mc:Choice xmlns:v="urn:schemas-microsoft-com:vml" Requires="v">
                <p:oleObj spid="_x0000_s1424111" name="Equation" r:id="rId26" imgW="1079280" imgH="368280" progId="Equation.DSMT4">
                  <p:embed/>
                </p:oleObj>
              </mc:Choice>
              <mc:Fallback>
                <p:oleObj name="Equation" r:id="rId26" imgW="1079280" imgH="368280" progId="Equation.DSMT4">
                  <p:embed/>
                  <p:pic>
                    <p:nvPicPr>
                      <p:cNvPr id="0" name="Object 77"/>
                      <p:cNvPicPr>
                        <a:picLocks noChangeAspect="1" noChangeArrowheads="1"/>
                      </p:cNvPicPr>
                      <p:nvPr/>
                    </p:nvPicPr>
                    <p:blipFill>
                      <a:blip r:embed="rId27"/>
                      <a:srcRect/>
                      <a:stretch>
                        <a:fillRect/>
                      </a:stretch>
                    </p:blipFill>
                    <p:spPr bwMode="auto">
                      <a:xfrm>
                        <a:off x="4456113" y="2116138"/>
                        <a:ext cx="1079500" cy="368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74" name="AutoShape 78"/>
          <p:cNvSpPr>
            <a:spLocks noChangeArrowheads="1"/>
          </p:cNvSpPr>
          <p:nvPr/>
        </p:nvSpPr>
        <p:spPr bwMode="auto">
          <a:xfrm>
            <a:off x="5748338" y="2262188"/>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6975" name="Object 79"/>
          <p:cNvGraphicFramePr>
            <a:graphicFrameLocks noChangeAspect="1"/>
          </p:cNvGraphicFramePr>
          <p:nvPr>
            <p:extLst>
              <p:ext uri="{D42A27DB-BD31-4B8C-83A1-F6EECF244321}">
                <p14:modId xmlns:p14="http://schemas.microsoft.com/office/powerpoint/2010/main" val="2868145082"/>
              </p:ext>
            </p:extLst>
          </p:nvPr>
        </p:nvGraphicFramePr>
        <p:xfrm>
          <a:off x="6153150" y="2219325"/>
          <a:ext cx="1092200" cy="215900"/>
        </p:xfrm>
        <a:graphic>
          <a:graphicData uri="http://schemas.openxmlformats.org/presentationml/2006/ole">
            <mc:AlternateContent xmlns:mc="http://schemas.openxmlformats.org/markup-compatibility/2006">
              <mc:Choice xmlns:v="urn:schemas-microsoft-com:vml" Requires="v">
                <p:oleObj spid="_x0000_s1424112" name="Equation" r:id="rId28" imgW="1091880" imgH="215640" progId="Equation.DSMT4">
                  <p:embed/>
                </p:oleObj>
              </mc:Choice>
              <mc:Fallback>
                <p:oleObj name="Equation" r:id="rId28" imgW="1091880" imgH="215640" progId="Equation.DSMT4">
                  <p:embed/>
                  <p:pic>
                    <p:nvPicPr>
                      <p:cNvPr id="0" name="Object 79"/>
                      <p:cNvPicPr>
                        <a:picLocks noChangeAspect="1" noChangeArrowheads="1"/>
                      </p:cNvPicPr>
                      <p:nvPr/>
                    </p:nvPicPr>
                    <p:blipFill>
                      <a:blip r:embed="rId29"/>
                      <a:srcRect/>
                      <a:stretch>
                        <a:fillRect/>
                      </a:stretch>
                    </p:blipFill>
                    <p:spPr bwMode="auto">
                      <a:xfrm>
                        <a:off x="6153150" y="2219325"/>
                        <a:ext cx="10922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6976" name="Text Box 80"/>
          <p:cNvSpPr txBox="1">
            <a:spLocks noChangeArrowheads="1"/>
          </p:cNvSpPr>
          <p:nvPr/>
        </p:nvSpPr>
        <p:spPr bwMode="auto">
          <a:xfrm>
            <a:off x="7232650" y="2211388"/>
            <a:ext cx="53251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where</a:t>
            </a:r>
            <a:endParaRPr lang="ru-RU" altLang="ru-RU" sz="1000" dirty="0"/>
          </a:p>
        </p:txBody>
      </p:sp>
      <p:graphicFrame>
        <p:nvGraphicFramePr>
          <p:cNvPr id="336977" name="Object 81"/>
          <p:cNvGraphicFramePr>
            <a:graphicFrameLocks noChangeAspect="1"/>
          </p:cNvGraphicFramePr>
          <p:nvPr>
            <p:extLst>
              <p:ext uri="{D42A27DB-BD31-4B8C-83A1-F6EECF244321}">
                <p14:modId xmlns:p14="http://schemas.microsoft.com/office/powerpoint/2010/main" val="1279324796"/>
              </p:ext>
            </p:extLst>
          </p:nvPr>
        </p:nvGraphicFramePr>
        <p:xfrm>
          <a:off x="7783513" y="2208213"/>
          <a:ext cx="1003300" cy="368300"/>
        </p:xfrm>
        <a:graphic>
          <a:graphicData uri="http://schemas.openxmlformats.org/presentationml/2006/ole">
            <mc:AlternateContent xmlns:mc="http://schemas.openxmlformats.org/markup-compatibility/2006">
              <mc:Choice xmlns:v="urn:schemas-microsoft-com:vml" Requires="v">
                <p:oleObj spid="_x0000_s1424113" name="Equation" r:id="rId30" imgW="1002960" imgH="368280" progId="Equation.DSMT4">
                  <p:embed/>
                </p:oleObj>
              </mc:Choice>
              <mc:Fallback>
                <p:oleObj name="Equation" r:id="rId30" imgW="1002960" imgH="368280" progId="Equation.DSMT4">
                  <p:embed/>
                  <p:pic>
                    <p:nvPicPr>
                      <p:cNvPr id="0" name="Object 81"/>
                      <p:cNvPicPr>
                        <a:picLocks noChangeAspect="1" noChangeArrowheads="1"/>
                      </p:cNvPicPr>
                      <p:nvPr/>
                    </p:nvPicPr>
                    <p:blipFill>
                      <a:blip r:embed="rId31"/>
                      <a:srcRect/>
                      <a:stretch>
                        <a:fillRect/>
                      </a:stretch>
                    </p:blipFill>
                    <p:spPr bwMode="auto">
                      <a:xfrm>
                        <a:off x="7783513" y="2208213"/>
                        <a:ext cx="1003300" cy="368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6978" name="Text Box 82"/>
          <p:cNvSpPr txBox="1">
            <a:spLocks noChangeArrowheads="1"/>
          </p:cNvSpPr>
          <p:nvPr/>
        </p:nvSpPr>
        <p:spPr bwMode="auto">
          <a:xfrm>
            <a:off x="180975" y="2527300"/>
            <a:ext cx="37192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characteristic equation</a:t>
            </a:r>
            <a:r>
              <a:rPr lang="ru-RU" altLang="ru-RU" sz="1000" dirty="0"/>
              <a:t>	              </a:t>
            </a:r>
            <a:r>
              <a:rPr lang="en-US" altLang="ru-RU" sz="1000" dirty="0" smtClean="0"/>
              <a:t>             has the roots</a:t>
            </a:r>
            <a:endParaRPr lang="ru-RU" altLang="ru-RU" sz="1000" dirty="0"/>
          </a:p>
        </p:txBody>
      </p:sp>
      <p:graphicFrame>
        <p:nvGraphicFramePr>
          <p:cNvPr id="336979" name="Object 83"/>
          <p:cNvGraphicFramePr>
            <a:graphicFrameLocks noChangeAspect="1"/>
          </p:cNvGraphicFramePr>
          <p:nvPr>
            <p:extLst>
              <p:ext uri="{D42A27DB-BD31-4B8C-83A1-F6EECF244321}">
                <p14:modId xmlns:p14="http://schemas.microsoft.com/office/powerpoint/2010/main" val="3587803878"/>
              </p:ext>
            </p:extLst>
          </p:nvPr>
        </p:nvGraphicFramePr>
        <p:xfrm>
          <a:off x="1884194" y="2548810"/>
          <a:ext cx="1054100" cy="203200"/>
        </p:xfrm>
        <a:graphic>
          <a:graphicData uri="http://schemas.openxmlformats.org/presentationml/2006/ole">
            <mc:AlternateContent xmlns:mc="http://schemas.openxmlformats.org/markup-compatibility/2006">
              <mc:Choice xmlns:v="urn:schemas-microsoft-com:vml" Requires="v">
                <p:oleObj spid="_x0000_s1424114" name="Equation" r:id="rId32" imgW="1054080" imgH="203040" progId="Equation.DSMT4">
                  <p:embed/>
                </p:oleObj>
              </mc:Choice>
              <mc:Fallback>
                <p:oleObj name="Equation" r:id="rId32" imgW="1054080" imgH="203040" progId="Equation.DSMT4">
                  <p:embed/>
                  <p:pic>
                    <p:nvPicPr>
                      <p:cNvPr id="0" name="Object 83"/>
                      <p:cNvPicPr>
                        <a:picLocks noChangeAspect="1" noChangeArrowheads="1"/>
                      </p:cNvPicPr>
                      <p:nvPr/>
                    </p:nvPicPr>
                    <p:blipFill>
                      <a:blip r:embed="rId33"/>
                      <a:srcRect/>
                      <a:stretch>
                        <a:fillRect/>
                      </a:stretch>
                    </p:blipFill>
                    <p:spPr bwMode="auto">
                      <a:xfrm>
                        <a:off x="1884194" y="2548810"/>
                        <a:ext cx="1054100" cy="203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980" name="Object 84"/>
          <p:cNvGraphicFramePr>
            <a:graphicFrameLocks noChangeAspect="1"/>
          </p:cNvGraphicFramePr>
          <p:nvPr>
            <p:extLst>
              <p:ext uri="{D42A27DB-BD31-4B8C-83A1-F6EECF244321}">
                <p14:modId xmlns:p14="http://schemas.microsoft.com/office/powerpoint/2010/main" val="987170043"/>
              </p:ext>
            </p:extLst>
          </p:nvPr>
        </p:nvGraphicFramePr>
        <p:xfrm>
          <a:off x="4495800" y="2482850"/>
          <a:ext cx="1257300" cy="292100"/>
        </p:xfrm>
        <a:graphic>
          <a:graphicData uri="http://schemas.openxmlformats.org/presentationml/2006/ole">
            <mc:AlternateContent xmlns:mc="http://schemas.openxmlformats.org/markup-compatibility/2006">
              <mc:Choice xmlns:v="urn:schemas-microsoft-com:vml" Requires="v">
                <p:oleObj spid="_x0000_s1424115" name="Equation" r:id="rId34" imgW="1257120" imgH="291960" progId="Equation.DSMT4">
                  <p:embed/>
                </p:oleObj>
              </mc:Choice>
              <mc:Fallback>
                <p:oleObj name="Equation" r:id="rId34" imgW="1257120" imgH="291960" progId="Equation.DSMT4">
                  <p:embed/>
                  <p:pic>
                    <p:nvPicPr>
                      <p:cNvPr id="0" name="Object 84"/>
                      <p:cNvPicPr>
                        <a:picLocks noChangeAspect="1" noChangeArrowheads="1"/>
                      </p:cNvPicPr>
                      <p:nvPr/>
                    </p:nvPicPr>
                    <p:blipFill>
                      <a:blip r:embed="rId35"/>
                      <a:srcRect/>
                      <a:stretch>
                        <a:fillRect/>
                      </a:stretch>
                    </p:blipFill>
                    <p:spPr bwMode="auto">
                      <a:xfrm>
                        <a:off x="4495800" y="2482850"/>
                        <a:ext cx="1257300" cy="292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81" name="Text Box 85"/>
          <p:cNvSpPr txBox="1">
            <a:spLocks noChangeArrowheads="1"/>
          </p:cNvSpPr>
          <p:nvPr/>
        </p:nvSpPr>
        <p:spPr bwMode="auto">
          <a:xfrm>
            <a:off x="231059" y="2814479"/>
            <a:ext cx="691888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75000"/>
              </a:lnSpc>
            </a:pPr>
            <a:r>
              <a:rPr lang="en-US" altLang="ru-RU" sz="1000" dirty="0" smtClean="0"/>
              <a:t>The general solution depends on the kinds of the roots.</a:t>
            </a:r>
            <a:endParaRPr lang="ru-RU" altLang="ru-RU" sz="1000" dirty="0"/>
          </a:p>
          <a:p>
            <a:pPr>
              <a:lnSpc>
                <a:spcPct val="75000"/>
              </a:lnSpc>
            </a:pPr>
            <a:endParaRPr lang="ru-RU" altLang="ru-RU" sz="1000" dirty="0"/>
          </a:p>
          <a:p>
            <a:pPr>
              <a:lnSpc>
                <a:spcPct val="75000"/>
              </a:lnSpc>
            </a:pPr>
            <a:r>
              <a:rPr lang="ru-RU" altLang="ru-RU" sz="1000" b="1" dirty="0">
                <a:solidFill>
                  <a:schemeClr val="bg2"/>
                </a:solidFill>
              </a:rPr>
              <a:t>1. </a:t>
            </a:r>
            <a:r>
              <a:rPr lang="en-US" altLang="ru-RU" sz="1200" b="1" i="1" dirty="0">
                <a:solidFill>
                  <a:schemeClr val="bg2"/>
                </a:solidFill>
                <a:latin typeface="Times New Roman" pitchFamily="18" charset="0"/>
                <a:cs typeface="Times New Roman" pitchFamily="18" charset="0"/>
              </a:rPr>
              <a:t>n</a:t>
            </a:r>
            <a:r>
              <a:rPr lang="en-US" altLang="ru-RU" sz="1200" b="1" dirty="0">
                <a:solidFill>
                  <a:schemeClr val="bg2"/>
                </a:solidFill>
                <a:latin typeface="Times New Roman" pitchFamily="18" charset="0"/>
                <a:cs typeface="Times New Roman" pitchFamily="18" charset="0"/>
              </a:rPr>
              <a:t> &lt; </a:t>
            </a:r>
            <a:r>
              <a:rPr lang="en-US" altLang="ru-RU" sz="1200" b="1" i="1" dirty="0">
                <a:solidFill>
                  <a:schemeClr val="bg2"/>
                </a:solidFill>
                <a:latin typeface="Times New Roman" pitchFamily="18" charset="0"/>
                <a:cs typeface="Times New Roman" pitchFamily="18" charset="0"/>
              </a:rPr>
              <a:t>k</a:t>
            </a:r>
            <a:r>
              <a:rPr lang="en-US" altLang="ru-RU" sz="1200" b="1" dirty="0">
                <a:solidFill>
                  <a:schemeClr val="bg2"/>
                </a:solidFill>
                <a:latin typeface="Times New Roman" pitchFamily="18" charset="0"/>
                <a:cs typeface="Times New Roman" pitchFamily="18" charset="0"/>
              </a:rPr>
              <a:t> </a:t>
            </a:r>
            <a:r>
              <a:rPr lang="en-US" altLang="ru-RU" sz="1000" b="1" dirty="0">
                <a:solidFill>
                  <a:schemeClr val="bg2"/>
                </a:solidFill>
              </a:rPr>
              <a:t>– </a:t>
            </a:r>
            <a:r>
              <a:rPr lang="en-US" altLang="ru-RU" sz="1000" b="1" dirty="0" smtClean="0">
                <a:solidFill>
                  <a:schemeClr val="bg2"/>
                </a:solidFill>
              </a:rPr>
              <a:t>the case of the </a:t>
            </a:r>
            <a:r>
              <a:rPr lang="en-US" altLang="ru-RU" sz="1000" b="1" dirty="0">
                <a:solidFill>
                  <a:schemeClr val="bg2"/>
                </a:solidFill>
              </a:rPr>
              <a:t>small viscous</a:t>
            </a:r>
            <a:r>
              <a:rPr lang="ru-RU" altLang="ru-RU" sz="1000" b="1" dirty="0" smtClean="0">
                <a:solidFill>
                  <a:schemeClr val="bg2"/>
                </a:solidFill>
              </a:rPr>
              <a:t> </a:t>
            </a:r>
            <a:r>
              <a:rPr lang="en-US" altLang="ru-RU" sz="1000" b="1" dirty="0" smtClean="0">
                <a:solidFill>
                  <a:schemeClr val="bg2"/>
                </a:solidFill>
              </a:rPr>
              <a:t>resistance.</a:t>
            </a:r>
            <a:r>
              <a:rPr lang="en-US" altLang="ru-RU" sz="1000" dirty="0"/>
              <a:t>	                </a:t>
            </a:r>
            <a:r>
              <a:rPr lang="ru-RU" altLang="ru-RU" sz="1000" dirty="0"/>
              <a:t>	</a:t>
            </a:r>
            <a:r>
              <a:rPr lang="en-US" altLang="ru-RU" sz="1000" dirty="0"/>
              <a:t> - </a:t>
            </a:r>
            <a:r>
              <a:rPr lang="en-US" altLang="ru-RU" sz="1000" dirty="0" smtClean="0"/>
              <a:t>the roots are complex and different</a:t>
            </a:r>
            <a:r>
              <a:rPr lang="ru-RU" altLang="ru-RU" sz="1000" dirty="0" smtClean="0"/>
              <a:t>.</a:t>
            </a:r>
            <a:endParaRPr lang="ru-RU" altLang="ru-RU" sz="1000" dirty="0"/>
          </a:p>
        </p:txBody>
      </p:sp>
      <p:graphicFrame>
        <p:nvGraphicFramePr>
          <p:cNvPr id="336982" name="Object 86"/>
          <p:cNvGraphicFramePr>
            <a:graphicFrameLocks noChangeAspect="1"/>
          </p:cNvGraphicFramePr>
          <p:nvPr>
            <p:extLst>
              <p:ext uri="{D42A27DB-BD31-4B8C-83A1-F6EECF244321}">
                <p14:modId xmlns:p14="http://schemas.microsoft.com/office/powerpoint/2010/main" val="1745996492"/>
              </p:ext>
            </p:extLst>
          </p:nvPr>
        </p:nvGraphicFramePr>
        <p:xfrm>
          <a:off x="3500438" y="3014663"/>
          <a:ext cx="1282700" cy="292100"/>
        </p:xfrm>
        <a:graphic>
          <a:graphicData uri="http://schemas.openxmlformats.org/presentationml/2006/ole">
            <mc:AlternateContent xmlns:mc="http://schemas.openxmlformats.org/markup-compatibility/2006">
              <mc:Choice xmlns:v="urn:schemas-microsoft-com:vml" Requires="v">
                <p:oleObj spid="_x0000_s1424116" name="Equation" r:id="rId36" imgW="1282680" imgH="291960" progId="Equation.DSMT4">
                  <p:embed/>
                </p:oleObj>
              </mc:Choice>
              <mc:Fallback>
                <p:oleObj name="Equation" r:id="rId36" imgW="1282680" imgH="291960" progId="Equation.DSMT4">
                  <p:embed/>
                  <p:pic>
                    <p:nvPicPr>
                      <p:cNvPr id="0" name="Object 86"/>
                      <p:cNvPicPr>
                        <a:picLocks noChangeAspect="1" noChangeArrowheads="1"/>
                      </p:cNvPicPr>
                      <p:nvPr/>
                    </p:nvPicPr>
                    <p:blipFill>
                      <a:blip r:embed="rId37"/>
                      <a:srcRect/>
                      <a:stretch>
                        <a:fillRect/>
                      </a:stretch>
                    </p:blipFill>
                    <p:spPr bwMode="auto">
                      <a:xfrm>
                        <a:off x="3500438" y="3014663"/>
                        <a:ext cx="1282700" cy="292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6983" name="Object 87"/>
          <p:cNvGraphicFramePr>
            <a:graphicFrameLocks noChangeAspect="1"/>
          </p:cNvGraphicFramePr>
          <p:nvPr>
            <p:extLst>
              <p:ext uri="{D42A27DB-BD31-4B8C-83A1-F6EECF244321}">
                <p14:modId xmlns:p14="http://schemas.microsoft.com/office/powerpoint/2010/main" val="3574559220"/>
              </p:ext>
            </p:extLst>
          </p:nvPr>
        </p:nvGraphicFramePr>
        <p:xfrm>
          <a:off x="277813" y="3363913"/>
          <a:ext cx="2705100" cy="266700"/>
        </p:xfrm>
        <a:graphic>
          <a:graphicData uri="http://schemas.openxmlformats.org/presentationml/2006/ole">
            <mc:AlternateContent xmlns:mc="http://schemas.openxmlformats.org/markup-compatibility/2006">
              <mc:Choice xmlns:v="urn:schemas-microsoft-com:vml" Requires="v">
                <p:oleObj spid="_x0000_s1424117" name="Equation" r:id="rId38" imgW="2705040" imgH="266400" progId="Equation.DSMT4">
                  <p:embed/>
                </p:oleObj>
              </mc:Choice>
              <mc:Fallback>
                <p:oleObj name="Equation" r:id="rId38" imgW="2705040" imgH="266400" progId="Equation.DSMT4">
                  <p:embed/>
                  <p:pic>
                    <p:nvPicPr>
                      <p:cNvPr id="0" name="Object 87"/>
                      <p:cNvPicPr>
                        <a:picLocks noChangeAspect="1" noChangeArrowheads="1"/>
                      </p:cNvPicPr>
                      <p:nvPr/>
                    </p:nvPicPr>
                    <p:blipFill>
                      <a:blip r:embed="rId39"/>
                      <a:srcRect/>
                      <a:stretch>
                        <a:fillRect/>
                      </a:stretch>
                    </p:blipFill>
                    <p:spPr bwMode="auto">
                      <a:xfrm>
                        <a:off x="277813" y="3363913"/>
                        <a:ext cx="27051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6984" name="Text Box 88"/>
          <p:cNvSpPr txBox="1">
            <a:spLocks noChangeArrowheads="1"/>
          </p:cNvSpPr>
          <p:nvPr/>
        </p:nvSpPr>
        <p:spPr bwMode="auto">
          <a:xfrm>
            <a:off x="3011488" y="3381375"/>
            <a:ext cx="2984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or</a:t>
            </a:r>
            <a:endParaRPr lang="ru-RU" altLang="ru-RU" sz="1000" dirty="0"/>
          </a:p>
        </p:txBody>
      </p:sp>
      <p:graphicFrame>
        <p:nvGraphicFramePr>
          <p:cNvPr id="336985" name="Object 89"/>
          <p:cNvGraphicFramePr>
            <a:graphicFrameLocks noChangeAspect="1"/>
          </p:cNvGraphicFramePr>
          <p:nvPr>
            <p:extLst>
              <p:ext uri="{D42A27DB-BD31-4B8C-83A1-F6EECF244321}">
                <p14:modId xmlns:p14="http://schemas.microsoft.com/office/powerpoint/2010/main" val="555842223"/>
              </p:ext>
            </p:extLst>
          </p:nvPr>
        </p:nvGraphicFramePr>
        <p:xfrm>
          <a:off x="3359150" y="3346450"/>
          <a:ext cx="1854200" cy="279400"/>
        </p:xfrm>
        <a:graphic>
          <a:graphicData uri="http://schemas.openxmlformats.org/presentationml/2006/ole">
            <mc:AlternateContent xmlns:mc="http://schemas.openxmlformats.org/markup-compatibility/2006">
              <mc:Choice xmlns:v="urn:schemas-microsoft-com:vml" Requires="v">
                <p:oleObj spid="_x0000_s1424118" name="Equation" r:id="rId40" imgW="1854000" imgH="279360" progId="Equation.DSMT4">
                  <p:embed/>
                </p:oleObj>
              </mc:Choice>
              <mc:Fallback>
                <p:oleObj name="Equation" r:id="rId40" imgW="1854000" imgH="279360" progId="Equation.DSMT4">
                  <p:embed/>
                  <p:pic>
                    <p:nvPicPr>
                      <p:cNvPr id="0" name="Object 89"/>
                      <p:cNvPicPr>
                        <a:picLocks noChangeAspect="1" noChangeArrowheads="1"/>
                      </p:cNvPicPr>
                      <p:nvPr/>
                    </p:nvPicPr>
                    <p:blipFill>
                      <a:blip r:embed="rId41"/>
                      <a:srcRect/>
                      <a:stretch>
                        <a:fillRect/>
                      </a:stretch>
                    </p:blipFill>
                    <p:spPr bwMode="auto">
                      <a:xfrm>
                        <a:off x="3359150" y="3346450"/>
                        <a:ext cx="1854200" cy="2794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336986" name="Picture 90" descr="Колебания2"/>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5356573" y="3260725"/>
            <a:ext cx="3543300" cy="171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987" name="Freeform 91"/>
          <p:cNvSpPr>
            <a:spLocks/>
          </p:cNvSpPr>
          <p:nvPr/>
        </p:nvSpPr>
        <p:spPr bwMode="auto">
          <a:xfrm>
            <a:off x="5781675" y="4046538"/>
            <a:ext cx="2047875" cy="211137"/>
          </a:xfrm>
          <a:custGeom>
            <a:avLst/>
            <a:gdLst>
              <a:gd name="T0" fmla="*/ 0 w 1290"/>
              <a:gd name="T1" fmla="*/ 133 h 133"/>
              <a:gd name="T2" fmla="*/ 114 w 1290"/>
              <a:gd name="T3" fmla="*/ 85 h 133"/>
              <a:gd name="T4" fmla="*/ 210 w 1290"/>
              <a:gd name="T5" fmla="*/ 67 h 133"/>
              <a:gd name="T6" fmla="*/ 300 w 1290"/>
              <a:gd name="T7" fmla="*/ 43 h 133"/>
              <a:gd name="T8" fmla="*/ 396 w 1290"/>
              <a:gd name="T9" fmla="*/ 37 h 133"/>
              <a:gd name="T10" fmla="*/ 492 w 1290"/>
              <a:gd name="T11" fmla="*/ 31 h 133"/>
              <a:gd name="T12" fmla="*/ 540 w 1290"/>
              <a:gd name="T13" fmla="*/ 25 h 133"/>
              <a:gd name="T14" fmla="*/ 654 w 1290"/>
              <a:gd name="T15" fmla="*/ 19 h 133"/>
              <a:gd name="T16" fmla="*/ 726 w 1290"/>
              <a:gd name="T17" fmla="*/ 13 h 133"/>
              <a:gd name="T18" fmla="*/ 822 w 1290"/>
              <a:gd name="T19" fmla="*/ 13 h 133"/>
              <a:gd name="T20" fmla="*/ 918 w 1290"/>
              <a:gd name="T21" fmla="*/ 7 h 133"/>
              <a:gd name="T22" fmla="*/ 1146 w 1290"/>
              <a:gd name="T23" fmla="*/ 1 h 133"/>
              <a:gd name="T24" fmla="*/ 1290 w 1290"/>
              <a:gd name="T25"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0" h="133">
                <a:moveTo>
                  <a:pt x="0" y="133"/>
                </a:moveTo>
                <a:cubicBezTo>
                  <a:pt x="39" y="114"/>
                  <a:pt x="79" y="96"/>
                  <a:pt x="114" y="85"/>
                </a:cubicBezTo>
                <a:cubicBezTo>
                  <a:pt x="149" y="74"/>
                  <a:pt x="179" y="74"/>
                  <a:pt x="210" y="67"/>
                </a:cubicBezTo>
                <a:cubicBezTo>
                  <a:pt x="241" y="60"/>
                  <a:pt x="269" y="48"/>
                  <a:pt x="300" y="43"/>
                </a:cubicBezTo>
                <a:cubicBezTo>
                  <a:pt x="331" y="38"/>
                  <a:pt x="364" y="39"/>
                  <a:pt x="396" y="37"/>
                </a:cubicBezTo>
                <a:cubicBezTo>
                  <a:pt x="428" y="35"/>
                  <a:pt x="468" y="33"/>
                  <a:pt x="492" y="31"/>
                </a:cubicBezTo>
                <a:cubicBezTo>
                  <a:pt x="516" y="29"/>
                  <a:pt x="513" y="27"/>
                  <a:pt x="540" y="25"/>
                </a:cubicBezTo>
                <a:cubicBezTo>
                  <a:pt x="567" y="23"/>
                  <a:pt x="623" y="21"/>
                  <a:pt x="654" y="19"/>
                </a:cubicBezTo>
                <a:cubicBezTo>
                  <a:pt x="685" y="17"/>
                  <a:pt x="698" y="14"/>
                  <a:pt x="726" y="13"/>
                </a:cubicBezTo>
                <a:cubicBezTo>
                  <a:pt x="754" y="12"/>
                  <a:pt x="790" y="14"/>
                  <a:pt x="822" y="13"/>
                </a:cubicBezTo>
                <a:cubicBezTo>
                  <a:pt x="854" y="12"/>
                  <a:pt x="864" y="9"/>
                  <a:pt x="918" y="7"/>
                </a:cubicBezTo>
                <a:cubicBezTo>
                  <a:pt x="972" y="5"/>
                  <a:pt x="1084" y="2"/>
                  <a:pt x="1146" y="1"/>
                </a:cubicBezTo>
                <a:cubicBezTo>
                  <a:pt x="1208" y="0"/>
                  <a:pt x="1265" y="1"/>
                  <a:pt x="1290" y="1"/>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88" name="Freeform 92"/>
          <p:cNvSpPr>
            <a:spLocks/>
          </p:cNvSpPr>
          <p:nvPr/>
        </p:nvSpPr>
        <p:spPr bwMode="auto">
          <a:xfrm flipV="1">
            <a:off x="5780088" y="3778250"/>
            <a:ext cx="2047875" cy="239713"/>
          </a:xfrm>
          <a:custGeom>
            <a:avLst/>
            <a:gdLst>
              <a:gd name="T0" fmla="*/ 0 w 1290"/>
              <a:gd name="T1" fmla="*/ 133 h 133"/>
              <a:gd name="T2" fmla="*/ 114 w 1290"/>
              <a:gd name="T3" fmla="*/ 85 h 133"/>
              <a:gd name="T4" fmla="*/ 210 w 1290"/>
              <a:gd name="T5" fmla="*/ 67 h 133"/>
              <a:gd name="T6" fmla="*/ 300 w 1290"/>
              <a:gd name="T7" fmla="*/ 43 h 133"/>
              <a:gd name="T8" fmla="*/ 396 w 1290"/>
              <a:gd name="T9" fmla="*/ 37 h 133"/>
              <a:gd name="T10" fmla="*/ 492 w 1290"/>
              <a:gd name="T11" fmla="*/ 31 h 133"/>
              <a:gd name="T12" fmla="*/ 540 w 1290"/>
              <a:gd name="T13" fmla="*/ 25 h 133"/>
              <a:gd name="T14" fmla="*/ 654 w 1290"/>
              <a:gd name="T15" fmla="*/ 19 h 133"/>
              <a:gd name="T16" fmla="*/ 726 w 1290"/>
              <a:gd name="T17" fmla="*/ 13 h 133"/>
              <a:gd name="T18" fmla="*/ 822 w 1290"/>
              <a:gd name="T19" fmla="*/ 13 h 133"/>
              <a:gd name="T20" fmla="*/ 918 w 1290"/>
              <a:gd name="T21" fmla="*/ 7 h 133"/>
              <a:gd name="T22" fmla="*/ 1146 w 1290"/>
              <a:gd name="T23" fmla="*/ 1 h 133"/>
              <a:gd name="T24" fmla="*/ 1290 w 1290"/>
              <a:gd name="T25"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0" h="133">
                <a:moveTo>
                  <a:pt x="0" y="133"/>
                </a:moveTo>
                <a:cubicBezTo>
                  <a:pt x="39" y="114"/>
                  <a:pt x="79" y="96"/>
                  <a:pt x="114" y="85"/>
                </a:cubicBezTo>
                <a:cubicBezTo>
                  <a:pt x="149" y="74"/>
                  <a:pt x="179" y="74"/>
                  <a:pt x="210" y="67"/>
                </a:cubicBezTo>
                <a:cubicBezTo>
                  <a:pt x="241" y="60"/>
                  <a:pt x="269" y="48"/>
                  <a:pt x="300" y="43"/>
                </a:cubicBezTo>
                <a:cubicBezTo>
                  <a:pt x="331" y="38"/>
                  <a:pt x="364" y="39"/>
                  <a:pt x="396" y="37"/>
                </a:cubicBezTo>
                <a:cubicBezTo>
                  <a:pt x="428" y="35"/>
                  <a:pt x="468" y="33"/>
                  <a:pt x="492" y="31"/>
                </a:cubicBezTo>
                <a:cubicBezTo>
                  <a:pt x="516" y="29"/>
                  <a:pt x="513" y="27"/>
                  <a:pt x="540" y="25"/>
                </a:cubicBezTo>
                <a:cubicBezTo>
                  <a:pt x="567" y="23"/>
                  <a:pt x="623" y="21"/>
                  <a:pt x="654" y="19"/>
                </a:cubicBezTo>
                <a:cubicBezTo>
                  <a:pt x="685" y="17"/>
                  <a:pt x="698" y="14"/>
                  <a:pt x="726" y="13"/>
                </a:cubicBezTo>
                <a:cubicBezTo>
                  <a:pt x="754" y="12"/>
                  <a:pt x="790" y="14"/>
                  <a:pt x="822" y="13"/>
                </a:cubicBezTo>
                <a:cubicBezTo>
                  <a:pt x="854" y="12"/>
                  <a:pt x="864" y="9"/>
                  <a:pt x="918" y="7"/>
                </a:cubicBezTo>
                <a:cubicBezTo>
                  <a:pt x="972" y="5"/>
                  <a:pt x="1084" y="2"/>
                  <a:pt x="1146" y="1"/>
                </a:cubicBezTo>
                <a:cubicBezTo>
                  <a:pt x="1208" y="0"/>
                  <a:pt x="1265" y="1"/>
                  <a:pt x="1290" y="1"/>
                </a:cubicBezTo>
              </a:path>
            </a:pathLst>
          </a:custGeom>
          <a:noFill/>
          <a:ln w="9525" cap="flat" cmpd="sng">
            <a:solidFill>
              <a:schemeClr val="tx1"/>
            </a:solidFill>
            <a:prstDash val="dash"/>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89" name="Line 93"/>
          <p:cNvSpPr>
            <a:spLocks noChangeShapeType="1"/>
          </p:cNvSpPr>
          <p:nvPr/>
        </p:nvSpPr>
        <p:spPr bwMode="auto">
          <a:xfrm flipV="1">
            <a:off x="5867400" y="3743325"/>
            <a:ext cx="142875" cy="76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90" name="Line 94"/>
          <p:cNvSpPr>
            <a:spLocks noChangeShapeType="1"/>
          </p:cNvSpPr>
          <p:nvPr/>
        </p:nvSpPr>
        <p:spPr bwMode="auto">
          <a:xfrm>
            <a:off x="6000750" y="3733800"/>
            <a:ext cx="4286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91" name="Text Box 95"/>
          <p:cNvSpPr txBox="1">
            <a:spLocks noChangeArrowheads="1"/>
          </p:cNvSpPr>
          <p:nvPr/>
        </p:nvSpPr>
        <p:spPr bwMode="auto">
          <a:xfrm>
            <a:off x="5927725" y="3525838"/>
            <a:ext cx="65755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t>x = </a:t>
            </a:r>
            <a:r>
              <a:rPr lang="en-US" altLang="ru-RU" sz="1200" i="1" dirty="0" err="1">
                <a:latin typeface="Times New Roman" pitchFamily="18" charset="0"/>
                <a:cs typeface="Times New Roman" pitchFamily="18" charset="0"/>
              </a:rPr>
              <a:t>a</a:t>
            </a:r>
            <a:r>
              <a:rPr lang="en-US" altLang="ru-RU" sz="1000" i="1" dirty="0" err="1"/>
              <a:t>e</a:t>
            </a:r>
            <a:r>
              <a:rPr lang="en-US" altLang="ru-RU" sz="1000" i="1" baseline="30000" dirty="0" err="1"/>
              <a:t>-</a:t>
            </a:r>
            <a:r>
              <a:rPr lang="en-US" altLang="ru-RU" sz="1200" i="1" baseline="30000" dirty="0" err="1"/>
              <a:t>nt</a:t>
            </a:r>
            <a:endParaRPr lang="ru-RU" altLang="ru-RU" sz="1200" i="1" baseline="30000" dirty="0"/>
          </a:p>
        </p:txBody>
      </p:sp>
      <p:sp>
        <p:nvSpPr>
          <p:cNvPr id="336992" name="Text Box 96"/>
          <p:cNvSpPr txBox="1">
            <a:spLocks noChangeArrowheads="1"/>
          </p:cNvSpPr>
          <p:nvPr/>
        </p:nvSpPr>
        <p:spPr bwMode="auto">
          <a:xfrm>
            <a:off x="5916613" y="4194175"/>
            <a:ext cx="705642"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t>x = </a:t>
            </a:r>
            <a:r>
              <a:rPr lang="en-US" altLang="ru-RU" sz="1200" i="1" dirty="0">
                <a:latin typeface="Times New Roman" pitchFamily="18" charset="0"/>
                <a:cs typeface="Times New Roman" pitchFamily="18" charset="0"/>
              </a:rPr>
              <a:t>-</a:t>
            </a:r>
            <a:r>
              <a:rPr lang="en-US" altLang="ru-RU" sz="1200" i="1" dirty="0" err="1">
                <a:latin typeface="Times New Roman" pitchFamily="18" charset="0"/>
                <a:cs typeface="Times New Roman" pitchFamily="18" charset="0"/>
              </a:rPr>
              <a:t>ae</a:t>
            </a:r>
            <a:r>
              <a:rPr lang="en-US" altLang="ru-RU" sz="1200" i="1" baseline="30000" dirty="0" err="1">
                <a:latin typeface="Times New Roman" pitchFamily="18" charset="0"/>
                <a:cs typeface="Times New Roman" pitchFamily="18" charset="0"/>
              </a:rPr>
              <a:t>-nt</a:t>
            </a:r>
            <a:endParaRPr lang="ru-RU" altLang="ru-RU" sz="1200" i="1" baseline="30000" dirty="0">
              <a:latin typeface="Times New Roman" pitchFamily="18" charset="0"/>
              <a:cs typeface="Times New Roman" pitchFamily="18" charset="0"/>
            </a:endParaRPr>
          </a:p>
        </p:txBody>
      </p:sp>
      <p:sp>
        <p:nvSpPr>
          <p:cNvPr id="336993" name="Line 97"/>
          <p:cNvSpPr>
            <a:spLocks noChangeShapeType="1"/>
          </p:cNvSpPr>
          <p:nvPr/>
        </p:nvSpPr>
        <p:spPr bwMode="auto">
          <a:xfrm>
            <a:off x="5919788" y="4200525"/>
            <a:ext cx="38100" cy="2095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94" name="Text Box 98"/>
          <p:cNvSpPr txBox="1">
            <a:spLocks noChangeArrowheads="1"/>
          </p:cNvSpPr>
          <p:nvPr/>
        </p:nvSpPr>
        <p:spPr bwMode="auto">
          <a:xfrm>
            <a:off x="92980" y="3722688"/>
            <a:ext cx="238879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frequency of damped vibrations is</a:t>
            </a:r>
            <a:endParaRPr lang="ru-RU" altLang="ru-RU" sz="1000" dirty="0"/>
          </a:p>
        </p:txBody>
      </p:sp>
      <p:graphicFrame>
        <p:nvGraphicFramePr>
          <p:cNvPr id="336995" name="Object 99"/>
          <p:cNvGraphicFramePr>
            <a:graphicFrameLocks noChangeAspect="1"/>
          </p:cNvGraphicFramePr>
          <p:nvPr>
            <p:extLst>
              <p:ext uri="{D42A27DB-BD31-4B8C-83A1-F6EECF244321}">
                <p14:modId xmlns:p14="http://schemas.microsoft.com/office/powerpoint/2010/main" val="3277889116"/>
              </p:ext>
            </p:extLst>
          </p:nvPr>
        </p:nvGraphicFramePr>
        <p:xfrm>
          <a:off x="2367756" y="3698875"/>
          <a:ext cx="876300" cy="241300"/>
        </p:xfrm>
        <a:graphic>
          <a:graphicData uri="http://schemas.openxmlformats.org/presentationml/2006/ole">
            <mc:AlternateContent xmlns:mc="http://schemas.openxmlformats.org/markup-compatibility/2006">
              <mc:Choice xmlns:v="urn:schemas-microsoft-com:vml" Requires="v">
                <p:oleObj spid="_x0000_s1424119" name="Equation" r:id="rId43" imgW="876240" imgH="241200" progId="Equation.DSMT4">
                  <p:embed/>
                </p:oleObj>
              </mc:Choice>
              <mc:Fallback>
                <p:oleObj name="Equation" r:id="rId43" imgW="876240" imgH="241200" progId="Equation.DSMT4">
                  <p:embed/>
                  <p:pic>
                    <p:nvPicPr>
                      <p:cNvPr id="0" name="Object 99"/>
                      <p:cNvPicPr>
                        <a:picLocks noChangeAspect="1" noChangeArrowheads="1"/>
                      </p:cNvPicPr>
                      <p:nvPr/>
                    </p:nvPicPr>
                    <p:blipFill>
                      <a:blip r:embed="rId44"/>
                      <a:srcRect/>
                      <a:stretch>
                        <a:fillRect/>
                      </a:stretch>
                    </p:blipFill>
                    <p:spPr bwMode="auto">
                      <a:xfrm>
                        <a:off x="2367756" y="3698875"/>
                        <a:ext cx="8763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96" name="Text Box 100"/>
          <p:cNvSpPr txBox="1">
            <a:spLocks noChangeArrowheads="1"/>
          </p:cNvSpPr>
          <p:nvPr/>
        </p:nvSpPr>
        <p:spPr bwMode="auto">
          <a:xfrm>
            <a:off x="3172366" y="3696414"/>
            <a:ext cx="92204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The period is</a:t>
            </a:r>
            <a:endParaRPr lang="ru-RU" altLang="ru-RU" sz="1000" dirty="0"/>
          </a:p>
        </p:txBody>
      </p:sp>
      <p:graphicFrame>
        <p:nvGraphicFramePr>
          <p:cNvPr id="336997" name="Object 101"/>
          <p:cNvGraphicFramePr>
            <a:graphicFrameLocks noChangeAspect="1"/>
          </p:cNvGraphicFramePr>
          <p:nvPr>
            <p:extLst>
              <p:ext uri="{D42A27DB-BD31-4B8C-83A1-F6EECF244321}">
                <p14:modId xmlns:p14="http://schemas.microsoft.com/office/powerpoint/2010/main" val="579904029"/>
              </p:ext>
            </p:extLst>
          </p:nvPr>
        </p:nvGraphicFramePr>
        <p:xfrm>
          <a:off x="4067124" y="3676650"/>
          <a:ext cx="1295400" cy="431800"/>
        </p:xfrm>
        <a:graphic>
          <a:graphicData uri="http://schemas.openxmlformats.org/presentationml/2006/ole">
            <mc:AlternateContent xmlns:mc="http://schemas.openxmlformats.org/markup-compatibility/2006">
              <mc:Choice xmlns:v="urn:schemas-microsoft-com:vml" Requires="v">
                <p:oleObj spid="_x0000_s1424120" name="Equation" r:id="rId45" imgW="1295280" imgH="431640" progId="Equation.DSMT4">
                  <p:embed/>
                </p:oleObj>
              </mc:Choice>
              <mc:Fallback>
                <p:oleObj name="Equation" r:id="rId45" imgW="1295280" imgH="431640" progId="Equation.DSMT4">
                  <p:embed/>
                  <p:pic>
                    <p:nvPicPr>
                      <p:cNvPr id="0" name="Object 101"/>
                      <p:cNvPicPr>
                        <a:picLocks noChangeAspect="1" noChangeArrowheads="1"/>
                      </p:cNvPicPr>
                      <p:nvPr/>
                    </p:nvPicPr>
                    <p:blipFill>
                      <a:blip r:embed="rId46"/>
                      <a:srcRect/>
                      <a:stretch>
                        <a:fillRect/>
                      </a:stretch>
                    </p:blipFill>
                    <p:spPr bwMode="auto">
                      <a:xfrm>
                        <a:off x="4067124" y="3676650"/>
                        <a:ext cx="12954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6998" name="Line 102"/>
          <p:cNvSpPr>
            <a:spLocks noChangeShapeType="1"/>
          </p:cNvSpPr>
          <p:nvPr/>
        </p:nvSpPr>
        <p:spPr bwMode="auto">
          <a:xfrm flipV="1">
            <a:off x="6564313" y="3779838"/>
            <a:ext cx="0" cy="266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6999" name="Line 103"/>
          <p:cNvSpPr>
            <a:spLocks noChangeShapeType="1"/>
          </p:cNvSpPr>
          <p:nvPr/>
        </p:nvSpPr>
        <p:spPr bwMode="auto">
          <a:xfrm flipH="1">
            <a:off x="6572250" y="3892550"/>
            <a:ext cx="2000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0" name="Text Box 104"/>
          <p:cNvSpPr txBox="1">
            <a:spLocks noChangeArrowheads="1"/>
          </p:cNvSpPr>
          <p:nvPr/>
        </p:nvSpPr>
        <p:spPr bwMode="auto">
          <a:xfrm>
            <a:off x="6327775" y="3738563"/>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t>T</a:t>
            </a:r>
            <a:r>
              <a:rPr lang="en-US" altLang="ru-RU" sz="1100" dirty="0"/>
              <a:t>*</a:t>
            </a:r>
            <a:endParaRPr lang="ru-RU" altLang="ru-RU" sz="1100" dirty="0"/>
          </a:p>
        </p:txBody>
      </p:sp>
      <p:sp>
        <p:nvSpPr>
          <p:cNvPr id="337001" name="Line 105"/>
          <p:cNvSpPr>
            <a:spLocks noChangeShapeType="1"/>
          </p:cNvSpPr>
          <p:nvPr/>
        </p:nvSpPr>
        <p:spPr bwMode="auto">
          <a:xfrm>
            <a:off x="5959475" y="4413250"/>
            <a:ext cx="4857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2" name="Line 106"/>
          <p:cNvSpPr>
            <a:spLocks noChangeShapeType="1"/>
          </p:cNvSpPr>
          <p:nvPr/>
        </p:nvSpPr>
        <p:spPr bwMode="auto">
          <a:xfrm flipV="1">
            <a:off x="6429375" y="3712448"/>
            <a:ext cx="0" cy="26670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3" name="Line 107"/>
          <p:cNvSpPr>
            <a:spLocks noChangeShapeType="1"/>
          </p:cNvSpPr>
          <p:nvPr/>
        </p:nvSpPr>
        <p:spPr bwMode="auto">
          <a:xfrm>
            <a:off x="6202363" y="3890963"/>
            <a:ext cx="2000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4" name="Text Box 108"/>
          <p:cNvSpPr txBox="1">
            <a:spLocks noChangeArrowheads="1"/>
          </p:cNvSpPr>
          <p:nvPr/>
        </p:nvSpPr>
        <p:spPr bwMode="auto">
          <a:xfrm>
            <a:off x="163513" y="4202113"/>
            <a:ext cx="141256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Damping decrement -</a:t>
            </a:r>
            <a:endParaRPr lang="ru-RU" altLang="ru-RU" sz="1000" dirty="0"/>
          </a:p>
        </p:txBody>
      </p:sp>
      <p:sp>
        <p:nvSpPr>
          <p:cNvPr id="337005" name="Line 109"/>
          <p:cNvSpPr>
            <a:spLocks noChangeShapeType="1"/>
          </p:cNvSpPr>
          <p:nvPr/>
        </p:nvSpPr>
        <p:spPr bwMode="auto">
          <a:xfrm flipV="1">
            <a:off x="6484938" y="4025900"/>
            <a:ext cx="0" cy="7620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6" name="Line 110"/>
          <p:cNvSpPr>
            <a:spLocks noChangeShapeType="1"/>
          </p:cNvSpPr>
          <p:nvPr/>
        </p:nvSpPr>
        <p:spPr bwMode="auto">
          <a:xfrm flipV="1">
            <a:off x="6564313" y="3976688"/>
            <a:ext cx="0" cy="63500"/>
          </a:xfrm>
          <a:prstGeom prst="line">
            <a:avLst/>
          </a:prstGeom>
          <a:noFill/>
          <a:ln w="1270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7" name="Line 111"/>
          <p:cNvSpPr>
            <a:spLocks noChangeShapeType="1"/>
          </p:cNvSpPr>
          <p:nvPr/>
        </p:nvSpPr>
        <p:spPr bwMode="auto">
          <a:xfrm>
            <a:off x="6486525" y="4057650"/>
            <a:ext cx="100013" cy="285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8" name="Line 112"/>
          <p:cNvSpPr>
            <a:spLocks noChangeShapeType="1"/>
          </p:cNvSpPr>
          <p:nvPr/>
        </p:nvSpPr>
        <p:spPr bwMode="auto">
          <a:xfrm>
            <a:off x="6584950" y="4341813"/>
            <a:ext cx="1825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09" name="Text Box 113"/>
          <p:cNvSpPr txBox="1">
            <a:spLocks noChangeArrowheads="1"/>
          </p:cNvSpPr>
          <p:nvPr/>
        </p:nvSpPr>
        <p:spPr bwMode="auto">
          <a:xfrm>
            <a:off x="6543675" y="4125913"/>
            <a:ext cx="290464"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err="1">
                <a:latin typeface="Times New Roman" pitchFamily="18" charset="0"/>
                <a:cs typeface="Times New Roman" pitchFamily="18" charset="0"/>
              </a:rPr>
              <a:t>a</a:t>
            </a:r>
            <a:r>
              <a:rPr lang="en-US" altLang="ru-RU" sz="1200" i="1" baseline="-25000" dirty="0" err="1">
                <a:latin typeface="Times New Roman" pitchFamily="18" charset="0"/>
                <a:cs typeface="Times New Roman" pitchFamily="18" charset="0"/>
              </a:rPr>
              <a:t>i</a:t>
            </a:r>
            <a:endParaRPr lang="ru-RU" altLang="ru-RU" sz="1200" i="1" baseline="-25000" dirty="0">
              <a:latin typeface="Times New Roman" pitchFamily="18" charset="0"/>
              <a:cs typeface="Times New Roman" pitchFamily="18" charset="0"/>
            </a:endParaRPr>
          </a:p>
        </p:txBody>
      </p:sp>
      <p:sp>
        <p:nvSpPr>
          <p:cNvPr id="337010" name="Line 114"/>
          <p:cNvSpPr>
            <a:spLocks noChangeShapeType="1"/>
          </p:cNvSpPr>
          <p:nvPr/>
        </p:nvSpPr>
        <p:spPr bwMode="auto">
          <a:xfrm>
            <a:off x="6565900" y="4011613"/>
            <a:ext cx="244475" cy="2127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11" name="Line 115"/>
          <p:cNvSpPr>
            <a:spLocks noChangeShapeType="1"/>
          </p:cNvSpPr>
          <p:nvPr/>
        </p:nvSpPr>
        <p:spPr bwMode="auto">
          <a:xfrm>
            <a:off x="6811963" y="4224338"/>
            <a:ext cx="1825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12" name="Text Box 116"/>
          <p:cNvSpPr txBox="1">
            <a:spLocks noChangeArrowheads="1"/>
          </p:cNvSpPr>
          <p:nvPr/>
        </p:nvSpPr>
        <p:spPr bwMode="auto">
          <a:xfrm>
            <a:off x="6704013" y="3998913"/>
            <a:ext cx="41069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latin typeface="Times New Roman" pitchFamily="18" charset="0"/>
                <a:cs typeface="Times New Roman" pitchFamily="18" charset="0"/>
              </a:rPr>
              <a:t>a</a:t>
            </a:r>
            <a:r>
              <a:rPr lang="en-US" altLang="ru-RU" sz="1200" i="1" baseline="-25000" dirty="0">
                <a:latin typeface="Times New Roman" pitchFamily="18" charset="0"/>
                <a:cs typeface="Times New Roman" pitchFamily="18" charset="0"/>
              </a:rPr>
              <a:t>i+</a:t>
            </a:r>
            <a:r>
              <a:rPr lang="en-US" altLang="ru-RU" sz="1200" baseline="-25000" dirty="0">
                <a:latin typeface="Times New Roman" pitchFamily="18" charset="0"/>
                <a:cs typeface="Times New Roman" pitchFamily="18" charset="0"/>
              </a:rPr>
              <a:t>1</a:t>
            </a:r>
            <a:endParaRPr lang="ru-RU" altLang="ru-RU" sz="1200" baseline="-25000" dirty="0">
              <a:latin typeface="Times New Roman" pitchFamily="18" charset="0"/>
              <a:cs typeface="Times New Roman" pitchFamily="18" charset="0"/>
            </a:endParaRPr>
          </a:p>
        </p:txBody>
      </p:sp>
      <p:graphicFrame>
        <p:nvGraphicFramePr>
          <p:cNvPr id="337013" name="Object 117"/>
          <p:cNvGraphicFramePr>
            <a:graphicFrameLocks noChangeAspect="1"/>
          </p:cNvGraphicFramePr>
          <p:nvPr>
            <p:extLst>
              <p:ext uri="{D42A27DB-BD31-4B8C-83A1-F6EECF244321}">
                <p14:modId xmlns:p14="http://schemas.microsoft.com/office/powerpoint/2010/main" val="3412600755"/>
              </p:ext>
            </p:extLst>
          </p:nvPr>
        </p:nvGraphicFramePr>
        <p:xfrm>
          <a:off x="1511300" y="4006850"/>
          <a:ext cx="1739900" cy="609600"/>
        </p:xfrm>
        <a:graphic>
          <a:graphicData uri="http://schemas.openxmlformats.org/presentationml/2006/ole">
            <mc:AlternateContent xmlns:mc="http://schemas.openxmlformats.org/markup-compatibility/2006">
              <mc:Choice xmlns:v="urn:schemas-microsoft-com:vml" Requires="v">
                <p:oleObj spid="_x0000_s1424121" name="Equation" r:id="rId47" imgW="1739880" imgH="609480" progId="Equation.DSMT4">
                  <p:embed/>
                </p:oleObj>
              </mc:Choice>
              <mc:Fallback>
                <p:oleObj name="Equation" r:id="rId47" imgW="1739880" imgH="609480" progId="Equation.DSMT4">
                  <p:embed/>
                  <p:pic>
                    <p:nvPicPr>
                      <p:cNvPr id="0" name="Object 117"/>
                      <p:cNvPicPr>
                        <a:picLocks noChangeAspect="1" noChangeArrowheads="1"/>
                      </p:cNvPicPr>
                      <p:nvPr/>
                    </p:nvPicPr>
                    <p:blipFill>
                      <a:blip r:embed="rId48"/>
                      <a:srcRect/>
                      <a:stretch>
                        <a:fillRect/>
                      </a:stretch>
                    </p:blipFill>
                    <p:spPr bwMode="auto">
                      <a:xfrm>
                        <a:off x="1511300" y="4006850"/>
                        <a:ext cx="1739900" cy="609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014" name="Text Box 118"/>
          <p:cNvSpPr txBox="1">
            <a:spLocks noChangeArrowheads="1"/>
          </p:cNvSpPr>
          <p:nvPr/>
        </p:nvSpPr>
        <p:spPr bwMode="auto">
          <a:xfrm>
            <a:off x="3211217" y="4224338"/>
            <a:ext cx="156164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Logarithmic decrement -</a:t>
            </a:r>
            <a:endParaRPr lang="ru-RU" altLang="ru-RU" sz="1000" dirty="0"/>
          </a:p>
        </p:txBody>
      </p:sp>
      <p:graphicFrame>
        <p:nvGraphicFramePr>
          <p:cNvPr id="337015" name="Object 119"/>
          <p:cNvGraphicFramePr>
            <a:graphicFrameLocks noChangeAspect="1"/>
          </p:cNvGraphicFramePr>
          <p:nvPr>
            <p:extLst>
              <p:ext uri="{D42A27DB-BD31-4B8C-83A1-F6EECF244321}">
                <p14:modId xmlns:p14="http://schemas.microsoft.com/office/powerpoint/2010/main" val="1980140843"/>
              </p:ext>
            </p:extLst>
          </p:nvPr>
        </p:nvGraphicFramePr>
        <p:xfrm>
          <a:off x="4721680" y="4178285"/>
          <a:ext cx="698500" cy="419100"/>
        </p:xfrm>
        <a:graphic>
          <a:graphicData uri="http://schemas.openxmlformats.org/presentationml/2006/ole">
            <mc:AlternateContent xmlns:mc="http://schemas.openxmlformats.org/markup-compatibility/2006">
              <mc:Choice xmlns:v="urn:schemas-microsoft-com:vml" Requires="v">
                <p:oleObj spid="_x0000_s1424122" name="Формула" r:id="rId49" imgW="698400" imgH="419040" progId="Equation.3">
                  <p:embed/>
                </p:oleObj>
              </mc:Choice>
              <mc:Fallback>
                <p:oleObj name="Формула" r:id="rId49" imgW="698400" imgH="419040" progId="Equation.3">
                  <p:embed/>
                  <p:pic>
                    <p:nvPicPr>
                      <p:cNvPr id="0" name="Object 119"/>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4721680" y="4178285"/>
                        <a:ext cx="6985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016" name="Text Box 120"/>
          <p:cNvSpPr txBox="1">
            <a:spLocks noChangeArrowheads="1"/>
          </p:cNvSpPr>
          <p:nvPr/>
        </p:nvSpPr>
        <p:spPr bwMode="auto">
          <a:xfrm>
            <a:off x="319088" y="4586327"/>
            <a:ext cx="6331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a:t>It follows </a:t>
            </a:r>
            <a:r>
              <a:rPr lang="en-US" sz="1000" dirty="0" smtClean="0"/>
              <a:t>that </a:t>
            </a:r>
            <a:r>
              <a:rPr lang="en-US" sz="1000" dirty="0"/>
              <a:t>a small resistance has practically no effect on the period of vibration, but gradually damps it by virtue of the amplitude of vibration decreasing according to a law of geometric progression</a:t>
            </a:r>
            <a:r>
              <a:rPr lang="en-US" sz="1000" dirty="0" smtClean="0"/>
              <a:t>.</a:t>
            </a:r>
            <a:endParaRPr lang="ru-RU" altLang="ru-RU" sz="1000" dirty="0"/>
          </a:p>
        </p:txBody>
      </p:sp>
      <p:sp>
        <p:nvSpPr>
          <p:cNvPr id="337017" name="Text Box 121"/>
          <p:cNvSpPr txBox="1">
            <a:spLocks noChangeArrowheads="1"/>
          </p:cNvSpPr>
          <p:nvPr/>
        </p:nvSpPr>
        <p:spPr bwMode="auto">
          <a:xfrm>
            <a:off x="187325" y="5087938"/>
            <a:ext cx="6620723"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75000"/>
              </a:lnSpc>
            </a:pPr>
            <a:r>
              <a:rPr lang="ru-RU" altLang="ru-RU" sz="1000" b="1" dirty="0">
                <a:solidFill>
                  <a:schemeClr val="bg2"/>
                </a:solidFill>
              </a:rPr>
              <a:t>2. </a:t>
            </a:r>
            <a:r>
              <a:rPr lang="en-US" altLang="ru-RU" sz="1200" b="1" i="1" dirty="0">
                <a:solidFill>
                  <a:schemeClr val="bg2"/>
                </a:solidFill>
                <a:latin typeface="Times New Roman" pitchFamily="18" charset="0"/>
                <a:cs typeface="Times New Roman" pitchFamily="18" charset="0"/>
              </a:rPr>
              <a:t>n &gt; k </a:t>
            </a:r>
            <a:r>
              <a:rPr lang="en-US" altLang="ru-RU" sz="1000" b="1" dirty="0">
                <a:solidFill>
                  <a:schemeClr val="bg2"/>
                </a:solidFill>
              </a:rPr>
              <a:t>– the case of the </a:t>
            </a:r>
            <a:r>
              <a:rPr lang="en-US" altLang="ru-RU" sz="1000" b="1" dirty="0" smtClean="0">
                <a:solidFill>
                  <a:schemeClr val="bg2"/>
                </a:solidFill>
              </a:rPr>
              <a:t>great </a:t>
            </a:r>
            <a:r>
              <a:rPr lang="en-US" altLang="ru-RU" sz="1000" b="1" dirty="0">
                <a:solidFill>
                  <a:schemeClr val="bg2"/>
                </a:solidFill>
              </a:rPr>
              <a:t>viscous</a:t>
            </a:r>
            <a:r>
              <a:rPr lang="ru-RU" altLang="ru-RU" sz="1000" b="1" dirty="0">
                <a:solidFill>
                  <a:schemeClr val="bg2"/>
                </a:solidFill>
              </a:rPr>
              <a:t> </a:t>
            </a:r>
            <a:r>
              <a:rPr lang="en-US" altLang="ru-RU" sz="1000" b="1" dirty="0" smtClean="0">
                <a:solidFill>
                  <a:schemeClr val="bg2"/>
                </a:solidFill>
              </a:rPr>
              <a:t>resistance.</a:t>
            </a:r>
            <a:r>
              <a:rPr lang="en-US" altLang="ru-RU" sz="1000" dirty="0"/>
              <a:t>	                 </a:t>
            </a:r>
            <a:r>
              <a:rPr lang="ru-RU" altLang="ru-RU" sz="1000" dirty="0"/>
              <a:t>	</a:t>
            </a:r>
            <a:r>
              <a:rPr lang="en-US" altLang="ru-RU" sz="1000" dirty="0"/>
              <a:t>- </a:t>
            </a:r>
            <a:r>
              <a:rPr lang="en-US" altLang="ru-RU" sz="1000" dirty="0" smtClean="0"/>
              <a:t>the roots are real and different</a:t>
            </a:r>
            <a:r>
              <a:rPr lang="ru-RU" altLang="ru-RU" sz="1000" dirty="0" smtClean="0"/>
              <a:t>.</a:t>
            </a:r>
            <a:endParaRPr lang="ru-RU" altLang="ru-RU" sz="1000" dirty="0"/>
          </a:p>
        </p:txBody>
      </p:sp>
      <p:graphicFrame>
        <p:nvGraphicFramePr>
          <p:cNvPr id="337018" name="Object 122"/>
          <p:cNvGraphicFramePr>
            <a:graphicFrameLocks noChangeAspect="1"/>
          </p:cNvGraphicFramePr>
          <p:nvPr>
            <p:extLst>
              <p:ext uri="{D42A27DB-BD31-4B8C-83A1-F6EECF244321}">
                <p14:modId xmlns:p14="http://schemas.microsoft.com/office/powerpoint/2010/main" val="3799336752"/>
              </p:ext>
            </p:extLst>
          </p:nvPr>
        </p:nvGraphicFramePr>
        <p:xfrm>
          <a:off x="3594100" y="5022850"/>
          <a:ext cx="1244600" cy="292100"/>
        </p:xfrm>
        <a:graphic>
          <a:graphicData uri="http://schemas.openxmlformats.org/presentationml/2006/ole">
            <mc:AlternateContent xmlns:mc="http://schemas.openxmlformats.org/markup-compatibility/2006">
              <mc:Choice xmlns:v="urn:schemas-microsoft-com:vml" Requires="v">
                <p:oleObj spid="_x0000_s1424123" name="Equation" r:id="rId51" imgW="1244520" imgH="291960" progId="Equation.DSMT4">
                  <p:embed/>
                </p:oleObj>
              </mc:Choice>
              <mc:Fallback>
                <p:oleObj name="Equation" r:id="rId51" imgW="1244520" imgH="291960" progId="Equation.DSMT4">
                  <p:embed/>
                  <p:pic>
                    <p:nvPicPr>
                      <p:cNvPr id="0" name="Object 122"/>
                      <p:cNvPicPr>
                        <a:picLocks noChangeAspect="1" noChangeArrowheads="1"/>
                      </p:cNvPicPr>
                      <p:nvPr/>
                    </p:nvPicPr>
                    <p:blipFill>
                      <a:blip r:embed="rId52"/>
                      <a:srcRect/>
                      <a:stretch>
                        <a:fillRect/>
                      </a:stretch>
                    </p:blipFill>
                    <p:spPr bwMode="auto">
                      <a:xfrm>
                        <a:off x="3594100" y="5022850"/>
                        <a:ext cx="1244600" cy="292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019" name="Object 123"/>
          <p:cNvGraphicFramePr>
            <a:graphicFrameLocks noChangeAspect="1"/>
          </p:cNvGraphicFramePr>
          <p:nvPr>
            <p:extLst>
              <p:ext uri="{D42A27DB-BD31-4B8C-83A1-F6EECF244321}">
                <p14:modId xmlns:p14="http://schemas.microsoft.com/office/powerpoint/2010/main" val="2061294209"/>
              </p:ext>
            </p:extLst>
          </p:nvPr>
        </p:nvGraphicFramePr>
        <p:xfrm>
          <a:off x="459581" y="5334000"/>
          <a:ext cx="2362200" cy="304800"/>
        </p:xfrm>
        <a:graphic>
          <a:graphicData uri="http://schemas.openxmlformats.org/presentationml/2006/ole">
            <mc:AlternateContent xmlns:mc="http://schemas.openxmlformats.org/markup-compatibility/2006">
              <mc:Choice xmlns:v="urn:schemas-microsoft-com:vml" Requires="v">
                <p:oleObj spid="_x0000_s1424124" name="Equation" r:id="rId53" imgW="2361960" imgH="304560" progId="Equation.DSMT4">
                  <p:embed/>
                </p:oleObj>
              </mc:Choice>
              <mc:Fallback>
                <p:oleObj name="Equation" r:id="rId53" imgW="2361960" imgH="304560" progId="Equation.DSMT4">
                  <p:embed/>
                  <p:pic>
                    <p:nvPicPr>
                      <p:cNvPr id="0" name="Object 123"/>
                      <p:cNvPicPr>
                        <a:picLocks noChangeAspect="1" noChangeArrowheads="1"/>
                      </p:cNvPicPr>
                      <p:nvPr/>
                    </p:nvPicPr>
                    <p:blipFill>
                      <a:blip r:embed="rId54"/>
                      <a:srcRect/>
                      <a:stretch>
                        <a:fillRect/>
                      </a:stretch>
                    </p:blipFill>
                    <p:spPr bwMode="auto">
                      <a:xfrm>
                        <a:off x="459581" y="5334000"/>
                        <a:ext cx="2362200" cy="304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020" name="Text Box 124"/>
          <p:cNvSpPr txBox="1">
            <a:spLocks noChangeArrowheads="1"/>
          </p:cNvSpPr>
          <p:nvPr/>
        </p:nvSpPr>
        <p:spPr bwMode="auto">
          <a:xfrm>
            <a:off x="2819400" y="5351463"/>
            <a:ext cx="2984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or</a:t>
            </a:r>
            <a:endParaRPr lang="ru-RU" altLang="ru-RU" sz="1000" dirty="0"/>
          </a:p>
        </p:txBody>
      </p:sp>
      <p:graphicFrame>
        <p:nvGraphicFramePr>
          <p:cNvPr id="337021" name="Object 125"/>
          <p:cNvGraphicFramePr>
            <a:graphicFrameLocks noChangeAspect="1"/>
          </p:cNvGraphicFramePr>
          <p:nvPr>
            <p:extLst>
              <p:ext uri="{D42A27DB-BD31-4B8C-83A1-F6EECF244321}">
                <p14:modId xmlns:p14="http://schemas.microsoft.com/office/powerpoint/2010/main" val="1857740722"/>
              </p:ext>
            </p:extLst>
          </p:nvPr>
        </p:nvGraphicFramePr>
        <p:xfrm>
          <a:off x="3332163" y="5370513"/>
          <a:ext cx="1752600" cy="266700"/>
        </p:xfrm>
        <a:graphic>
          <a:graphicData uri="http://schemas.openxmlformats.org/presentationml/2006/ole">
            <mc:AlternateContent xmlns:mc="http://schemas.openxmlformats.org/markup-compatibility/2006">
              <mc:Choice xmlns:v="urn:schemas-microsoft-com:vml" Requires="v">
                <p:oleObj spid="_x0000_s1424125" name="Equation" r:id="rId55" imgW="1752480" imgH="266400" progId="Equation.DSMT4">
                  <p:embed/>
                </p:oleObj>
              </mc:Choice>
              <mc:Fallback>
                <p:oleObj name="Equation" r:id="rId55" imgW="1752480" imgH="266400" progId="Equation.DSMT4">
                  <p:embed/>
                  <p:pic>
                    <p:nvPicPr>
                      <p:cNvPr id="0" name="Object 125"/>
                      <p:cNvPicPr>
                        <a:picLocks noChangeAspect="1" noChangeArrowheads="1"/>
                      </p:cNvPicPr>
                      <p:nvPr/>
                    </p:nvPicPr>
                    <p:blipFill>
                      <a:blip r:embed="rId56"/>
                      <a:srcRect/>
                      <a:stretch>
                        <a:fillRect/>
                      </a:stretch>
                    </p:blipFill>
                    <p:spPr bwMode="auto">
                      <a:xfrm>
                        <a:off x="3332163" y="5370513"/>
                        <a:ext cx="17526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022" name="Text Box 126"/>
          <p:cNvSpPr txBox="1">
            <a:spLocks noChangeArrowheads="1"/>
          </p:cNvSpPr>
          <p:nvPr/>
        </p:nvSpPr>
        <p:spPr bwMode="auto">
          <a:xfrm>
            <a:off x="5151438" y="5359400"/>
            <a:ext cx="165942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 </a:t>
            </a:r>
            <a:r>
              <a:rPr lang="en-US" altLang="ru-RU" sz="1000" dirty="0" smtClean="0"/>
              <a:t>this function is aperiodic.</a:t>
            </a:r>
            <a:endParaRPr lang="ru-RU" altLang="ru-RU" sz="1000" dirty="0"/>
          </a:p>
        </p:txBody>
      </p:sp>
      <p:grpSp>
        <p:nvGrpSpPr>
          <p:cNvPr id="337023" name="Group 127"/>
          <p:cNvGrpSpPr>
            <a:grpSpLocks/>
          </p:cNvGrpSpPr>
          <p:nvPr/>
        </p:nvGrpSpPr>
        <p:grpSpPr bwMode="auto">
          <a:xfrm>
            <a:off x="7532688" y="4697413"/>
            <a:ext cx="1479158" cy="1763712"/>
            <a:chOff x="4619" y="2959"/>
            <a:chExt cx="1063" cy="1111"/>
          </a:xfrm>
        </p:grpSpPr>
        <p:sp>
          <p:nvSpPr>
            <p:cNvPr id="337024" name="Line 128"/>
            <p:cNvSpPr>
              <a:spLocks noChangeShapeType="1"/>
            </p:cNvSpPr>
            <p:nvPr/>
          </p:nvSpPr>
          <p:spPr bwMode="auto">
            <a:xfrm>
              <a:off x="4626" y="3462"/>
              <a:ext cx="97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25" name="Line 129"/>
            <p:cNvSpPr>
              <a:spLocks noChangeShapeType="1"/>
            </p:cNvSpPr>
            <p:nvPr/>
          </p:nvSpPr>
          <p:spPr bwMode="auto">
            <a:xfrm rot="-5400000">
              <a:off x="4391" y="3227"/>
              <a:ext cx="492"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26" name="Text Box 130"/>
            <p:cNvSpPr txBox="1">
              <a:spLocks noChangeArrowheads="1"/>
            </p:cNvSpPr>
            <p:nvPr/>
          </p:nvSpPr>
          <p:spPr bwMode="auto">
            <a:xfrm>
              <a:off x="4652" y="2959"/>
              <a:ext cx="178"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7027" name="Text Box 131"/>
            <p:cNvSpPr txBox="1">
              <a:spLocks noChangeArrowheads="1"/>
            </p:cNvSpPr>
            <p:nvPr/>
          </p:nvSpPr>
          <p:spPr bwMode="auto">
            <a:xfrm>
              <a:off x="5522" y="3270"/>
              <a:ext cx="16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t</a:t>
              </a:r>
              <a:endParaRPr lang="ru-RU" altLang="ru-RU" sz="1100" i="1" dirty="0">
                <a:solidFill>
                  <a:srgbClr val="009900"/>
                </a:solidFill>
                <a:latin typeface="Times New Roman" pitchFamily="18" charset="0"/>
                <a:cs typeface="Times New Roman" pitchFamily="18" charset="0"/>
              </a:endParaRPr>
            </a:p>
          </p:txBody>
        </p:sp>
        <p:sp>
          <p:nvSpPr>
            <p:cNvPr id="337028" name="Freeform 132"/>
            <p:cNvSpPr>
              <a:spLocks/>
            </p:cNvSpPr>
            <p:nvPr/>
          </p:nvSpPr>
          <p:spPr bwMode="auto">
            <a:xfrm>
              <a:off x="4644" y="3102"/>
              <a:ext cx="840" cy="318"/>
            </a:xfrm>
            <a:custGeom>
              <a:avLst/>
              <a:gdLst>
                <a:gd name="T0" fmla="*/ 0 w 840"/>
                <a:gd name="T1" fmla="*/ 144 h 318"/>
                <a:gd name="T2" fmla="*/ 150 w 840"/>
                <a:gd name="T3" fmla="*/ 12 h 318"/>
                <a:gd name="T4" fmla="*/ 432 w 840"/>
                <a:gd name="T5" fmla="*/ 216 h 318"/>
                <a:gd name="T6" fmla="*/ 840 w 840"/>
                <a:gd name="T7" fmla="*/ 318 h 318"/>
              </a:gdLst>
              <a:ahLst/>
              <a:cxnLst>
                <a:cxn ang="0">
                  <a:pos x="T0" y="T1"/>
                </a:cxn>
                <a:cxn ang="0">
                  <a:pos x="T2" y="T3"/>
                </a:cxn>
                <a:cxn ang="0">
                  <a:pos x="T4" y="T5"/>
                </a:cxn>
                <a:cxn ang="0">
                  <a:pos x="T6" y="T7"/>
                </a:cxn>
              </a:cxnLst>
              <a:rect l="0" t="0" r="r" b="b"/>
              <a:pathLst>
                <a:path w="840" h="318">
                  <a:moveTo>
                    <a:pt x="0" y="144"/>
                  </a:moveTo>
                  <a:cubicBezTo>
                    <a:pt x="39" y="72"/>
                    <a:pt x="78" y="0"/>
                    <a:pt x="150" y="12"/>
                  </a:cubicBezTo>
                  <a:cubicBezTo>
                    <a:pt x="222" y="24"/>
                    <a:pt x="317" y="165"/>
                    <a:pt x="432" y="216"/>
                  </a:cubicBezTo>
                  <a:cubicBezTo>
                    <a:pt x="547" y="267"/>
                    <a:pt x="772" y="301"/>
                    <a:pt x="840" y="318"/>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29" name="Line 133"/>
            <p:cNvSpPr>
              <a:spLocks noChangeShapeType="1"/>
            </p:cNvSpPr>
            <p:nvPr/>
          </p:nvSpPr>
          <p:spPr bwMode="auto">
            <a:xfrm>
              <a:off x="4619" y="3959"/>
              <a:ext cx="97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30" name="Line 134"/>
            <p:cNvSpPr>
              <a:spLocks noChangeShapeType="1"/>
            </p:cNvSpPr>
            <p:nvPr/>
          </p:nvSpPr>
          <p:spPr bwMode="auto">
            <a:xfrm rot="-5400000">
              <a:off x="4384" y="3724"/>
              <a:ext cx="492"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31" name="Text Box 135"/>
            <p:cNvSpPr txBox="1">
              <a:spLocks noChangeArrowheads="1"/>
            </p:cNvSpPr>
            <p:nvPr/>
          </p:nvSpPr>
          <p:spPr bwMode="auto">
            <a:xfrm>
              <a:off x="4645" y="3456"/>
              <a:ext cx="197"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7032" name="Text Box 136"/>
            <p:cNvSpPr txBox="1">
              <a:spLocks noChangeArrowheads="1"/>
            </p:cNvSpPr>
            <p:nvPr/>
          </p:nvSpPr>
          <p:spPr bwMode="auto">
            <a:xfrm>
              <a:off x="5514" y="3767"/>
              <a:ext cx="15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t</a:t>
              </a:r>
              <a:endParaRPr lang="ru-RU" altLang="ru-RU" sz="1000" i="1">
                <a:solidFill>
                  <a:srgbClr val="009900"/>
                </a:solidFill>
              </a:endParaRPr>
            </a:p>
          </p:txBody>
        </p:sp>
        <p:sp>
          <p:nvSpPr>
            <p:cNvPr id="337033" name="Freeform 137"/>
            <p:cNvSpPr>
              <a:spLocks/>
            </p:cNvSpPr>
            <p:nvPr/>
          </p:nvSpPr>
          <p:spPr bwMode="auto">
            <a:xfrm>
              <a:off x="4626" y="3756"/>
              <a:ext cx="870" cy="314"/>
            </a:xfrm>
            <a:custGeom>
              <a:avLst/>
              <a:gdLst>
                <a:gd name="T0" fmla="*/ 0 w 870"/>
                <a:gd name="T1" fmla="*/ 0 h 470"/>
                <a:gd name="T2" fmla="*/ 96 w 870"/>
                <a:gd name="T3" fmla="*/ 204 h 470"/>
                <a:gd name="T4" fmla="*/ 228 w 870"/>
                <a:gd name="T5" fmla="*/ 390 h 470"/>
                <a:gd name="T6" fmla="*/ 402 w 870"/>
                <a:gd name="T7" fmla="*/ 468 h 470"/>
                <a:gd name="T8" fmla="*/ 630 w 870"/>
                <a:gd name="T9" fmla="*/ 378 h 470"/>
                <a:gd name="T10" fmla="*/ 870 w 870"/>
                <a:gd name="T11" fmla="*/ 336 h 470"/>
              </a:gdLst>
              <a:ahLst/>
              <a:cxnLst>
                <a:cxn ang="0">
                  <a:pos x="T0" y="T1"/>
                </a:cxn>
                <a:cxn ang="0">
                  <a:pos x="T2" y="T3"/>
                </a:cxn>
                <a:cxn ang="0">
                  <a:pos x="T4" y="T5"/>
                </a:cxn>
                <a:cxn ang="0">
                  <a:pos x="T6" y="T7"/>
                </a:cxn>
                <a:cxn ang="0">
                  <a:pos x="T8" y="T9"/>
                </a:cxn>
                <a:cxn ang="0">
                  <a:pos x="T10" y="T11"/>
                </a:cxn>
              </a:cxnLst>
              <a:rect l="0" t="0" r="r" b="b"/>
              <a:pathLst>
                <a:path w="870" h="470">
                  <a:moveTo>
                    <a:pt x="0" y="0"/>
                  </a:moveTo>
                  <a:cubicBezTo>
                    <a:pt x="29" y="69"/>
                    <a:pt x="58" y="139"/>
                    <a:pt x="96" y="204"/>
                  </a:cubicBezTo>
                  <a:cubicBezTo>
                    <a:pt x="134" y="269"/>
                    <a:pt x="177" y="346"/>
                    <a:pt x="228" y="390"/>
                  </a:cubicBezTo>
                  <a:cubicBezTo>
                    <a:pt x="279" y="434"/>
                    <a:pt x="335" y="470"/>
                    <a:pt x="402" y="468"/>
                  </a:cubicBezTo>
                  <a:cubicBezTo>
                    <a:pt x="469" y="466"/>
                    <a:pt x="552" y="400"/>
                    <a:pt x="630" y="378"/>
                  </a:cubicBezTo>
                  <a:cubicBezTo>
                    <a:pt x="708" y="356"/>
                    <a:pt x="830" y="343"/>
                    <a:pt x="870" y="33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034" name="Freeform 138"/>
            <p:cNvSpPr>
              <a:spLocks/>
            </p:cNvSpPr>
            <p:nvPr/>
          </p:nvSpPr>
          <p:spPr bwMode="auto">
            <a:xfrm>
              <a:off x="4632" y="3612"/>
              <a:ext cx="882" cy="312"/>
            </a:xfrm>
            <a:custGeom>
              <a:avLst/>
              <a:gdLst>
                <a:gd name="T0" fmla="*/ 0 w 882"/>
                <a:gd name="T1" fmla="*/ 0 h 312"/>
                <a:gd name="T2" fmla="*/ 96 w 882"/>
                <a:gd name="T3" fmla="*/ 150 h 312"/>
                <a:gd name="T4" fmla="*/ 294 w 882"/>
                <a:gd name="T5" fmla="*/ 252 h 312"/>
                <a:gd name="T6" fmla="*/ 546 w 882"/>
                <a:gd name="T7" fmla="*/ 288 h 312"/>
                <a:gd name="T8" fmla="*/ 882 w 882"/>
                <a:gd name="T9" fmla="*/ 312 h 312"/>
              </a:gdLst>
              <a:ahLst/>
              <a:cxnLst>
                <a:cxn ang="0">
                  <a:pos x="T0" y="T1"/>
                </a:cxn>
                <a:cxn ang="0">
                  <a:pos x="T2" y="T3"/>
                </a:cxn>
                <a:cxn ang="0">
                  <a:pos x="T4" y="T5"/>
                </a:cxn>
                <a:cxn ang="0">
                  <a:pos x="T6" y="T7"/>
                </a:cxn>
                <a:cxn ang="0">
                  <a:pos x="T8" y="T9"/>
                </a:cxn>
              </a:cxnLst>
              <a:rect l="0" t="0" r="r" b="b"/>
              <a:pathLst>
                <a:path w="882" h="312">
                  <a:moveTo>
                    <a:pt x="0" y="0"/>
                  </a:moveTo>
                  <a:cubicBezTo>
                    <a:pt x="23" y="54"/>
                    <a:pt x="47" y="108"/>
                    <a:pt x="96" y="150"/>
                  </a:cubicBezTo>
                  <a:cubicBezTo>
                    <a:pt x="145" y="192"/>
                    <a:pt x="219" y="229"/>
                    <a:pt x="294" y="252"/>
                  </a:cubicBezTo>
                  <a:cubicBezTo>
                    <a:pt x="369" y="275"/>
                    <a:pt x="448" y="278"/>
                    <a:pt x="546" y="288"/>
                  </a:cubicBezTo>
                  <a:cubicBezTo>
                    <a:pt x="644" y="298"/>
                    <a:pt x="826" y="308"/>
                    <a:pt x="882" y="312"/>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7035" name="Object 139"/>
            <p:cNvGraphicFramePr>
              <a:graphicFrameLocks noChangeAspect="1"/>
            </p:cNvGraphicFramePr>
            <p:nvPr/>
          </p:nvGraphicFramePr>
          <p:xfrm>
            <a:off x="4667" y="3282"/>
            <a:ext cx="280" cy="144"/>
          </p:xfrm>
          <a:graphic>
            <a:graphicData uri="http://schemas.openxmlformats.org/presentationml/2006/ole">
              <mc:AlternateContent xmlns:mc="http://schemas.openxmlformats.org/markup-compatibility/2006">
                <mc:Choice xmlns:v="urn:schemas-microsoft-com:vml" Requires="v">
                  <p:oleObj spid="_x0000_s1424126" name="Формула" r:id="rId57" imgW="444240" imgH="228600" progId="Equation.3">
                    <p:embed/>
                  </p:oleObj>
                </mc:Choice>
                <mc:Fallback>
                  <p:oleObj name="Формула" r:id="rId57" imgW="444240" imgH="228600" progId="Equation.3">
                    <p:embed/>
                    <p:pic>
                      <p:nvPicPr>
                        <p:cNvPr id="0" name="Object 139"/>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4667" y="3282"/>
                          <a:ext cx="280" cy="14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036" name="Object 140"/>
            <p:cNvGraphicFramePr>
              <a:graphicFrameLocks noChangeAspect="1"/>
            </p:cNvGraphicFramePr>
            <p:nvPr/>
          </p:nvGraphicFramePr>
          <p:xfrm>
            <a:off x="4785" y="3623"/>
            <a:ext cx="280" cy="144"/>
          </p:xfrm>
          <a:graphic>
            <a:graphicData uri="http://schemas.openxmlformats.org/presentationml/2006/ole">
              <mc:AlternateContent xmlns:mc="http://schemas.openxmlformats.org/markup-compatibility/2006">
                <mc:Choice xmlns:v="urn:schemas-microsoft-com:vml" Requires="v">
                  <p:oleObj spid="_x0000_s1424127" name="Формула" r:id="rId59" imgW="444240" imgH="228600" progId="Equation.3">
                    <p:embed/>
                  </p:oleObj>
                </mc:Choice>
                <mc:Fallback>
                  <p:oleObj name="Формула" r:id="rId59" imgW="444240" imgH="228600" progId="Equation.3">
                    <p:embed/>
                    <p:pic>
                      <p:nvPicPr>
                        <p:cNvPr id="0" name="Object 140"/>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4785" y="3623"/>
                          <a:ext cx="280" cy="14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7037" name="Text Box 141"/>
          <p:cNvSpPr txBox="1">
            <a:spLocks noChangeArrowheads="1"/>
          </p:cNvSpPr>
          <p:nvPr/>
        </p:nvSpPr>
        <p:spPr bwMode="auto">
          <a:xfrm>
            <a:off x="185738" y="5724525"/>
            <a:ext cx="3139001" cy="2192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75000"/>
              </a:lnSpc>
            </a:pPr>
            <a:r>
              <a:rPr lang="en-US" altLang="ru-RU" sz="1000" b="1" dirty="0">
                <a:solidFill>
                  <a:schemeClr val="bg2"/>
                </a:solidFill>
              </a:rPr>
              <a:t>3</a:t>
            </a:r>
            <a:r>
              <a:rPr lang="ru-RU" altLang="ru-RU" sz="1000" b="1" dirty="0">
                <a:solidFill>
                  <a:schemeClr val="bg2"/>
                </a:solidFill>
              </a:rPr>
              <a:t>. </a:t>
            </a:r>
            <a:r>
              <a:rPr lang="en-US" altLang="ru-RU" sz="1100" b="1" i="1" dirty="0">
                <a:solidFill>
                  <a:schemeClr val="bg2"/>
                </a:solidFill>
                <a:latin typeface="Times New Roman" pitchFamily="18" charset="0"/>
                <a:cs typeface="Times New Roman" pitchFamily="18" charset="0"/>
              </a:rPr>
              <a:t>n = </a:t>
            </a:r>
            <a:r>
              <a:rPr lang="en-US" altLang="ru-RU" sz="1100" b="1" i="1" dirty="0" smtClean="0">
                <a:solidFill>
                  <a:schemeClr val="bg2"/>
                </a:solidFill>
                <a:latin typeface="Times New Roman" pitchFamily="18" charset="0"/>
                <a:cs typeface="Times New Roman" pitchFamily="18" charset="0"/>
              </a:rPr>
              <a:t>k</a:t>
            </a:r>
            <a:r>
              <a:rPr lang="en-US" altLang="ru-RU" sz="1000" b="1" dirty="0" smtClean="0">
                <a:solidFill>
                  <a:schemeClr val="bg2"/>
                </a:solidFill>
              </a:rPr>
              <a:t>.</a:t>
            </a:r>
            <a:r>
              <a:rPr lang="en-US" altLang="ru-RU" sz="1000" dirty="0" smtClean="0"/>
              <a:t>                       </a:t>
            </a:r>
            <a:r>
              <a:rPr lang="ru-RU" altLang="ru-RU" sz="1000" dirty="0" smtClean="0"/>
              <a:t>  </a:t>
            </a:r>
            <a:r>
              <a:rPr lang="en-US" altLang="ru-RU" sz="1000" dirty="0"/>
              <a:t>- the roots are real, </a:t>
            </a:r>
            <a:r>
              <a:rPr lang="en-US" altLang="ru-RU" sz="1000" dirty="0" smtClean="0"/>
              <a:t>multiple.</a:t>
            </a:r>
            <a:endParaRPr lang="ru-RU" altLang="ru-RU" sz="1000" dirty="0"/>
          </a:p>
        </p:txBody>
      </p:sp>
      <p:graphicFrame>
        <p:nvGraphicFramePr>
          <p:cNvPr id="337038" name="Object 142"/>
          <p:cNvGraphicFramePr>
            <a:graphicFrameLocks noChangeAspect="1"/>
          </p:cNvGraphicFramePr>
          <p:nvPr>
            <p:extLst>
              <p:ext uri="{D42A27DB-BD31-4B8C-83A1-F6EECF244321}">
                <p14:modId xmlns:p14="http://schemas.microsoft.com/office/powerpoint/2010/main" val="1924811032"/>
              </p:ext>
            </p:extLst>
          </p:nvPr>
        </p:nvGraphicFramePr>
        <p:xfrm>
          <a:off x="974725" y="5711825"/>
          <a:ext cx="558800" cy="228600"/>
        </p:xfrm>
        <a:graphic>
          <a:graphicData uri="http://schemas.openxmlformats.org/presentationml/2006/ole">
            <mc:AlternateContent xmlns:mc="http://schemas.openxmlformats.org/markup-compatibility/2006">
              <mc:Choice xmlns:v="urn:schemas-microsoft-com:vml" Requires="v">
                <p:oleObj spid="_x0000_s1424128" name="Equation" r:id="rId61" imgW="558720" imgH="228600" progId="Equation.DSMT4">
                  <p:embed/>
                </p:oleObj>
              </mc:Choice>
              <mc:Fallback>
                <p:oleObj name="Equation" r:id="rId61" imgW="558720" imgH="228600" progId="Equation.DSMT4">
                  <p:embed/>
                  <p:pic>
                    <p:nvPicPr>
                      <p:cNvPr id="0" name="Object 142"/>
                      <p:cNvPicPr>
                        <a:picLocks noChangeAspect="1" noChangeArrowheads="1"/>
                      </p:cNvPicPr>
                      <p:nvPr/>
                    </p:nvPicPr>
                    <p:blipFill>
                      <a:blip r:embed="rId62"/>
                      <a:srcRect/>
                      <a:stretch>
                        <a:fillRect/>
                      </a:stretch>
                    </p:blipFill>
                    <p:spPr bwMode="auto">
                      <a:xfrm>
                        <a:off x="974725" y="5711825"/>
                        <a:ext cx="5588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039" name="Object 143"/>
          <p:cNvGraphicFramePr>
            <a:graphicFrameLocks noChangeAspect="1"/>
          </p:cNvGraphicFramePr>
          <p:nvPr>
            <p:extLst>
              <p:ext uri="{D42A27DB-BD31-4B8C-83A1-F6EECF244321}">
                <p14:modId xmlns:p14="http://schemas.microsoft.com/office/powerpoint/2010/main" val="630176545"/>
              </p:ext>
            </p:extLst>
          </p:nvPr>
        </p:nvGraphicFramePr>
        <p:xfrm>
          <a:off x="3819525" y="5753100"/>
          <a:ext cx="1104900" cy="228600"/>
        </p:xfrm>
        <a:graphic>
          <a:graphicData uri="http://schemas.openxmlformats.org/presentationml/2006/ole">
            <mc:AlternateContent xmlns:mc="http://schemas.openxmlformats.org/markup-compatibility/2006">
              <mc:Choice xmlns:v="urn:schemas-microsoft-com:vml" Requires="v">
                <p:oleObj spid="_x0000_s1424129" name="Equation" r:id="rId63" imgW="1104840" imgH="228600" progId="Equation.DSMT4">
                  <p:embed/>
                </p:oleObj>
              </mc:Choice>
              <mc:Fallback>
                <p:oleObj name="Equation" r:id="rId63" imgW="1104840" imgH="228600" progId="Equation.DSMT4">
                  <p:embed/>
                  <p:pic>
                    <p:nvPicPr>
                      <p:cNvPr id="0" name="Object 143"/>
                      <p:cNvPicPr>
                        <a:picLocks noChangeAspect="1" noChangeArrowheads="1"/>
                      </p:cNvPicPr>
                      <p:nvPr/>
                    </p:nvPicPr>
                    <p:blipFill>
                      <a:blip r:embed="rId64"/>
                      <a:srcRect/>
                      <a:stretch>
                        <a:fillRect/>
                      </a:stretch>
                    </p:blipFill>
                    <p:spPr bwMode="auto">
                      <a:xfrm>
                        <a:off x="3819525" y="5753100"/>
                        <a:ext cx="11049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7040" name="Text Box 144"/>
          <p:cNvSpPr txBox="1">
            <a:spLocks noChangeArrowheads="1"/>
          </p:cNvSpPr>
          <p:nvPr/>
        </p:nvSpPr>
        <p:spPr bwMode="auto">
          <a:xfrm>
            <a:off x="5026025" y="5729288"/>
            <a:ext cx="16241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buFontTx/>
              <a:buChar char="-"/>
            </a:pPr>
            <a:r>
              <a:rPr lang="en-US" altLang="ru-RU" sz="1000" dirty="0" smtClean="0"/>
              <a:t>this function is </a:t>
            </a:r>
            <a:r>
              <a:rPr lang="en-US" altLang="ru-RU" sz="1000" dirty="0"/>
              <a:t>aperiodic.</a:t>
            </a:r>
            <a:endParaRPr lang="ru-RU" altLang="ru-RU" sz="1000" dirty="0"/>
          </a:p>
          <a:p>
            <a:endParaRPr lang="ru-RU" altLang="ru-RU" sz="1000" dirty="0"/>
          </a:p>
        </p:txBody>
      </p:sp>
      <p:pic>
        <p:nvPicPr>
          <p:cNvPr id="144" name="Picture 15" descr="Z:\Символ НГУ_4.JPG"/>
          <p:cNvPicPr>
            <a:picLocks noChangeAspect="1" noChangeArrowheads="1"/>
          </p:cNvPicPr>
          <p:nvPr/>
        </p:nvPicPr>
        <p:blipFill>
          <a:blip r:embed="rId65" cstate="print">
            <a:extLst>
              <a:ext uri="{BEBA8EAE-BF5A-486C-A8C5-ECC9F3942E4B}">
                <a14:imgProps xmlns:a14="http://schemas.microsoft.com/office/drawing/2010/main">
                  <a14:imgLayer r:embed="rId6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310563" y="13987"/>
            <a:ext cx="734644" cy="6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696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696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696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696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3697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697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697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36973"/>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36974"/>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3697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36976"/>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36977"/>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36978"/>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36979"/>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336980"/>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336981"/>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3698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36983"/>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3698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36985"/>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3700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6990"/>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36991"/>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36989"/>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36993"/>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33699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33698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36987"/>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3698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33699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36994"/>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3699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36996"/>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3700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37002"/>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36998"/>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36999"/>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337000"/>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37004"/>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3701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3700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37007"/>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33700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3700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37006"/>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337010"/>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337011"/>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337012"/>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37014"/>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337015"/>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337016"/>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7017"/>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37018"/>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337019"/>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337020"/>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37021"/>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337022"/>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337023"/>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37037"/>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37038"/>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337039"/>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3370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6966" grpId="0"/>
      <p:bldP spid="336968" grpId="0"/>
      <p:bldP spid="336970" grpId="0"/>
      <p:bldP spid="336972" grpId="0" animBg="1"/>
      <p:bldP spid="336974" grpId="0" animBg="1"/>
      <p:bldP spid="336976" grpId="0"/>
      <p:bldP spid="336978" grpId="0"/>
      <p:bldP spid="336981" grpId="0"/>
      <p:bldP spid="336984" grpId="0"/>
      <p:bldP spid="336987" grpId="0" animBg="1"/>
      <p:bldP spid="336988" grpId="0" animBg="1"/>
      <p:bldP spid="336989" grpId="0" animBg="1"/>
      <p:bldP spid="336990" grpId="0" animBg="1"/>
      <p:bldP spid="336991" grpId="0"/>
      <p:bldP spid="336992" grpId="0"/>
      <p:bldP spid="336993" grpId="0" animBg="1"/>
      <p:bldP spid="336994" grpId="0"/>
      <p:bldP spid="336996" grpId="0"/>
      <p:bldP spid="336998" grpId="0" animBg="1"/>
      <p:bldP spid="336999" grpId="0" animBg="1"/>
      <p:bldP spid="337000" grpId="0"/>
      <p:bldP spid="337001" grpId="0" animBg="1"/>
      <p:bldP spid="337002" grpId="0" animBg="1"/>
      <p:bldP spid="337003" grpId="0" animBg="1"/>
      <p:bldP spid="337004" grpId="0"/>
      <p:bldP spid="337005" grpId="0" animBg="1"/>
      <p:bldP spid="337006" grpId="0" animBg="1"/>
      <p:bldP spid="337007" grpId="0" animBg="1"/>
      <p:bldP spid="337008" grpId="0" animBg="1"/>
      <p:bldP spid="337009" grpId="0"/>
      <p:bldP spid="337010" grpId="0" animBg="1"/>
      <p:bldP spid="337011" grpId="0" animBg="1"/>
      <p:bldP spid="337012" grpId="0"/>
      <p:bldP spid="337014" grpId="0"/>
      <p:bldP spid="337016" grpId="0"/>
      <p:bldP spid="337017" grpId="0"/>
      <p:bldP spid="337020" grpId="0"/>
      <p:bldP spid="337022" grpId="0"/>
      <p:bldP spid="337037" grpId="0"/>
      <p:bldP spid="33704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495" name="Picture 647" descr="Колебания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72275" y="4362450"/>
            <a:ext cx="2257425" cy="796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5340" name="Picture 49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94513" y="3748088"/>
            <a:ext cx="2085975" cy="704850"/>
          </a:xfrm>
          <a:prstGeom prst="rect">
            <a:avLst/>
          </a:prstGeom>
          <a:noFill/>
          <a:extLst>
            <a:ext uri="{909E8E84-426E-40DD-AFC4-6F175D3DCCD1}">
              <a14:hiddenFill xmlns:a14="http://schemas.microsoft.com/office/drawing/2010/main">
                <a:solidFill>
                  <a:srgbClr val="FFFFFF"/>
                </a:solidFill>
              </a14:hiddenFill>
            </a:ext>
          </a:extLst>
        </p:spPr>
      </p:pic>
      <p:sp>
        <p:nvSpPr>
          <p:cNvPr id="334885" name="Rectangle 37"/>
          <p:cNvSpPr>
            <a:spLocks noGrp="1" noChangeArrowheads="1"/>
          </p:cNvSpPr>
          <p:nvPr>
            <p:ph type="title"/>
          </p:nvPr>
        </p:nvSpPr>
        <p:spPr>
          <a:xfrm>
            <a:off x="925393" y="474844"/>
            <a:ext cx="3451874" cy="360000"/>
          </a:xfrm>
          <a:solidFill>
            <a:srgbClr val="FFFF00"/>
          </a:solidFill>
          <a:ln/>
        </p:spPr>
        <p:txBody>
          <a:bodyPr/>
          <a:lstStyle/>
          <a:p>
            <a:r>
              <a:rPr lang="en-US" altLang="ru-RU" sz="2000" b="1" dirty="0" smtClean="0">
                <a:solidFill>
                  <a:srgbClr val="FF0000"/>
                </a:solidFill>
              </a:rPr>
              <a:t>Section </a:t>
            </a:r>
            <a:r>
              <a:rPr lang="en-US" altLang="ru-RU" sz="2000" b="1" dirty="0">
                <a:solidFill>
                  <a:srgbClr val="FF0000"/>
                </a:solidFill>
              </a:rPr>
              <a:t>3</a:t>
            </a:r>
            <a:r>
              <a:rPr lang="en-US" altLang="ru-RU" sz="2000" dirty="0">
                <a:solidFill>
                  <a:srgbClr val="FF0000"/>
                </a:solidFill>
              </a:rPr>
              <a:t> </a:t>
            </a:r>
            <a:r>
              <a:rPr lang="en-US" altLang="ru-RU" sz="1800" dirty="0" smtClean="0">
                <a:solidFill>
                  <a:srgbClr val="FF0000"/>
                </a:solidFill>
              </a:rPr>
              <a:t>(</a:t>
            </a:r>
            <a:r>
              <a:rPr lang="en-US" sz="1800" dirty="0" smtClean="0">
                <a:solidFill>
                  <a:srgbClr val="FF0000"/>
                </a:solidFill>
              </a:rPr>
              <a:t>continuation</a:t>
            </a:r>
            <a:r>
              <a:rPr lang="ru-RU" sz="1800" dirty="0" smtClean="0">
                <a:solidFill>
                  <a:srgbClr val="FF0000"/>
                </a:solidFill>
              </a:rPr>
              <a:t> </a:t>
            </a:r>
            <a:r>
              <a:rPr lang="ru-RU" altLang="ru-RU" sz="1800" dirty="0" smtClean="0">
                <a:solidFill>
                  <a:srgbClr val="FF0000"/>
                </a:solidFill>
              </a:rPr>
              <a:t>– </a:t>
            </a:r>
            <a:r>
              <a:rPr lang="en-US" altLang="ru-RU" sz="1800" dirty="0" smtClean="0">
                <a:solidFill>
                  <a:srgbClr val="FF0000"/>
                </a:solidFill>
              </a:rPr>
              <a:t>3</a:t>
            </a:r>
            <a:r>
              <a:rPr lang="ru-RU" altLang="ru-RU" sz="1800" dirty="0" smtClean="0">
                <a:solidFill>
                  <a:srgbClr val="FF0000"/>
                </a:solidFill>
              </a:rPr>
              <a:t>.</a:t>
            </a:r>
            <a:r>
              <a:rPr lang="en-US" altLang="ru-RU" sz="1800" dirty="0" smtClean="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34886" name="AutoShape 38">
            <a:hlinkClick r:id="" action="ppaction://hlinkshowjump?jump=nextslide" highlightClick="1"/>
          </p:cNvPr>
          <p:cNvSpPr>
            <a:spLocks noChangeArrowheads="1"/>
          </p:cNvSpPr>
          <p:nvPr/>
        </p:nvSpPr>
        <p:spPr bwMode="auto">
          <a:xfrm>
            <a:off x="4441825" y="544183"/>
            <a:ext cx="285750" cy="219075"/>
          </a:xfrm>
          <a:prstGeom prst="actionButtonForwardNext">
            <a:avLst/>
          </a:prstGeom>
          <a:solidFill>
            <a:srgbClr val="FF0000"/>
          </a:solidFill>
          <a:ln>
            <a:noFill/>
          </a:ln>
          <a:effectLst/>
          <a:extLst/>
        </p:spPr>
        <p:txBody>
          <a:bodyPr wrap="none" anchor="ctr"/>
          <a:lstStyle/>
          <a:p>
            <a:endParaRPr lang="ru-RU"/>
          </a:p>
        </p:txBody>
      </p:sp>
      <p:sp>
        <p:nvSpPr>
          <p:cNvPr id="334887" name="AutoShape 39">
            <a:hlinkClick r:id="rId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34888" name="AutoShape 4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p:graphicFrame>
        <p:nvGraphicFramePr>
          <p:cNvPr id="335167" name="Object 319"/>
          <p:cNvGraphicFramePr>
            <a:graphicFrameLocks noChangeAspect="1"/>
          </p:cNvGraphicFramePr>
          <p:nvPr>
            <p:extLst>
              <p:ext uri="{D42A27DB-BD31-4B8C-83A1-F6EECF244321}">
                <p14:modId xmlns:p14="http://schemas.microsoft.com/office/powerpoint/2010/main" val="3084704158"/>
              </p:ext>
            </p:extLst>
          </p:nvPr>
        </p:nvGraphicFramePr>
        <p:xfrm>
          <a:off x="3522663" y="2435225"/>
          <a:ext cx="1358900" cy="292100"/>
        </p:xfrm>
        <a:graphic>
          <a:graphicData uri="http://schemas.openxmlformats.org/presentationml/2006/ole">
            <mc:AlternateContent xmlns:mc="http://schemas.openxmlformats.org/markup-compatibility/2006">
              <mc:Choice xmlns:v="urn:schemas-microsoft-com:vml" Requires="v">
                <p:oleObj spid="_x0000_s1438502" name="Equation" r:id="rId6" imgW="1358640" imgH="291960" progId="Equation.DSMT4">
                  <p:embed/>
                </p:oleObj>
              </mc:Choice>
              <mc:Fallback>
                <p:oleObj name="Equation" r:id="rId6" imgW="1358640" imgH="291960" progId="Equation.DSMT4">
                  <p:embed/>
                  <p:pic>
                    <p:nvPicPr>
                      <p:cNvPr id="0" name="Object 319"/>
                      <p:cNvPicPr>
                        <a:picLocks noChangeAspect="1" noChangeArrowheads="1"/>
                      </p:cNvPicPr>
                      <p:nvPr/>
                    </p:nvPicPr>
                    <p:blipFill>
                      <a:blip r:embed="rId7"/>
                      <a:srcRect/>
                      <a:stretch>
                        <a:fillRect/>
                      </a:stretch>
                    </p:blipFill>
                    <p:spPr bwMode="auto">
                      <a:xfrm>
                        <a:off x="3522663" y="2435225"/>
                        <a:ext cx="1358900" cy="292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169" name="Object 321"/>
          <p:cNvGraphicFramePr>
            <a:graphicFrameLocks noChangeAspect="1"/>
          </p:cNvGraphicFramePr>
          <p:nvPr>
            <p:extLst>
              <p:ext uri="{D42A27DB-BD31-4B8C-83A1-F6EECF244321}">
                <p14:modId xmlns:p14="http://schemas.microsoft.com/office/powerpoint/2010/main" val="3785018354"/>
              </p:ext>
            </p:extLst>
          </p:nvPr>
        </p:nvGraphicFramePr>
        <p:xfrm>
          <a:off x="7740650" y="2330450"/>
          <a:ext cx="965200" cy="495300"/>
        </p:xfrm>
        <a:graphic>
          <a:graphicData uri="http://schemas.openxmlformats.org/presentationml/2006/ole">
            <mc:AlternateContent xmlns:mc="http://schemas.openxmlformats.org/markup-compatibility/2006">
              <mc:Choice xmlns:v="urn:schemas-microsoft-com:vml" Requires="v">
                <p:oleObj spid="_x0000_s1438503" name="Equation" r:id="rId8" imgW="965160" imgH="495000" progId="Equation.DSMT4">
                  <p:embed/>
                </p:oleObj>
              </mc:Choice>
              <mc:Fallback>
                <p:oleObj name="Equation" r:id="rId8" imgW="965160" imgH="495000" progId="Equation.DSMT4">
                  <p:embed/>
                  <p:pic>
                    <p:nvPicPr>
                      <p:cNvPr id="0" name="Object 321"/>
                      <p:cNvPicPr>
                        <a:picLocks noChangeAspect="1" noChangeArrowheads="1"/>
                      </p:cNvPicPr>
                      <p:nvPr/>
                    </p:nvPicPr>
                    <p:blipFill>
                      <a:blip r:embed="rId9"/>
                      <a:srcRect/>
                      <a:stretch>
                        <a:fillRect/>
                      </a:stretch>
                    </p:blipFill>
                    <p:spPr bwMode="auto">
                      <a:xfrm>
                        <a:off x="7740650" y="2330450"/>
                        <a:ext cx="965200" cy="495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35611" name="Group 763"/>
          <p:cNvGrpSpPr>
            <a:grpSpLocks/>
          </p:cNvGrpSpPr>
          <p:nvPr/>
        </p:nvGrpSpPr>
        <p:grpSpPr bwMode="auto">
          <a:xfrm>
            <a:off x="841375" y="1971675"/>
            <a:ext cx="2128838" cy="1095375"/>
            <a:chOff x="3416" y="360"/>
            <a:chExt cx="1341" cy="690"/>
          </a:xfrm>
        </p:grpSpPr>
        <p:grpSp>
          <p:nvGrpSpPr>
            <p:cNvPr id="335170" name="Group 322"/>
            <p:cNvGrpSpPr>
              <a:grpSpLocks/>
            </p:cNvGrpSpPr>
            <p:nvPr/>
          </p:nvGrpSpPr>
          <p:grpSpPr bwMode="auto">
            <a:xfrm>
              <a:off x="3818" y="362"/>
              <a:ext cx="906" cy="603"/>
              <a:chOff x="2148" y="797"/>
              <a:chExt cx="906" cy="603"/>
            </a:xfrm>
          </p:grpSpPr>
          <p:grpSp>
            <p:nvGrpSpPr>
              <p:cNvPr id="335171" name="Group 323"/>
              <p:cNvGrpSpPr>
                <a:grpSpLocks/>
              </p:cNvGrpSpPr>
              <p:nvPr/>
            </p:nvGrpSpPr>
            <p:grpSpPr bwMode="auto">
              <a:xfrm>
                <a:off x="2148" y="1152"/>
                <a:ext cx="906" cy="102"/>
                <a:chOff x="2316" y="1152"/>
                <a:chExt cx="906" cy="102"/>
              </a:xfrm>
            </p:grpSpPr>
            <p:sp>
              <p:nvSpPr>
                <p:cNvPr id="335172" name="Rectangle 324"/>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173" name="Line 325"/>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5174" name="Oval 326"/>
              <p:cNvSpPr>
                <a:spLocks noChangeArrowheads="1"/>
              </p:cNvSpPr>
              <p:nvPr/>
            </p:nvSpPr>
            <p:spPr bwMode="auto">
              <a:xfrm>
                <a:off x="2596" y="892"/>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175" name="Oval 327"/>
              <p:cNvSpPr>
                <a:spLocks noChangeArrowheads="1"/>
              </p:cNvSpPr>
              <p:nvPr/>
            </p:nvSpPr>
            <p:spPr bwMode="auto">
              <a:xfrm>
                <a:off x="2644" y="994"/>
                <a:ext cx="156" cy="15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176" name="Line 328"/>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77" name="Oval 329"/>
              <p:cNvSpPr>
                <a:spLocks noChangeArrowheads="1"/>
              </p:cNvSpPr>
              <p:nvPr/>
            </p:nvSpPr>
            <p:spPr bwMode="auto">
              <a:xfrm>
                <a:off x="2397" y="999"/>
                <a:ext cx="156" cy="156"/>
              </a:xfrm>
              <a:prstGeom prst="ellipse">
                <a:avLst/>
              </a:prstGeom>
              <a:solidFill>
                <a:srgbClr val="FFFF00"/>
              </a:solidFill>
              <a:ln w="9525" algn="ctr">
                <a:solidFill>
                  <a:srgbClr val="80808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178" name="Object 330"/>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38504" name="Формула" r:id="rId10" imgW="177480" imgH="203040" progId="Equation.3">
                      <p:embed/>
                    </p:oleObj>
                  </mc:Choice>
                  <mc:Fallback>
                    <p:oleObj name="Формула" r:id="rId10" imgW="177480" imgH="203040" progId="Equation.3">
                      <p:embed/>
                      <p:pic>
                        <p:nvPicPr>
                          <p:cNvPr id="0" name="Object 33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179" name="Object 331"/>
              <p:cNvGraphicFramePr>
                <a:graphicFrameLocks noChangeAspect="1"/>
              </p:cNvGraphicFramePr>
              <p:nvPr/>
            </p:nvGraphicFramePr>
            <p:xfrm>
              <a:off x="2817" y="797"/>
              <a:ext cx="112" cy="128"/>
            </p:xfrm>
            <a:graphic>
              <a:graphicData uri="http://schemas.openxmlformats.org/presentationml/2006/ole">
                <mc:AlternateContent xmlns:mc="http://schemas.openxmlformats.org/markup-compatibility/2006">
                  <mc:Choice xmlns:v="urn:schemas-microsoft-com:vml" Requires="v">
                    <p:oleObj spid="_x0000_s1438505" name="Формула" r:id="rId12" imgW="177480" imgH="203040" progId="Equation.3">
                      <p:embed/>
                    </p:oleObj>
                  </mc:Choice>
                  <mc:Fallback>
                    <p:oleObj name="Формула" r:id="rId12" imgW="177480" imgH="203040" progId="Equation.3">
                      <p:embed/>
                      <p:pic>
                        <p:nvPicPr>
                          <p:cNvPr id="0" name="Object 331"/>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17" y="79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180" name="AutoShape 332"/>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181" name="AutoShape 333"/>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5182" name="Rectangle 334"/>
            <p:cNvSpPr>
              <a:spLocks noChangeArrowheads="1"/>
            </p:cNvSpPr>
            <p:nvPr/>
          </p:nvSpPr>
          <p:spPr bwMode="auto">
            <a:xfrm>
              <a:off x="3416" y="536"/>
              <a:ext cx="99" cy="2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183" name="Line 335"/>
            <p:cNvSpPr>
              <a:spLocks noChangeShapeType="1"/>
            </p:cNvSpPr>
            <p:nvPr/>
          </p:nvSpPr>
          <p:spPr bwMode="auto">
            <a:xfrm>
              <a:off x="3831" y="616"/>
              <a:ext cx="1" cy="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184" name="Group 336"/>
            <p:cNvGrpSpPr>
              <a:grpSpLocks/>
            </p:cNvGrpSpPr>
            <p:nvPr/>
          </p:nvGrpSpPr>
          <p:grpSpPr bwMode="auto">
            <a:xfrm>
              <a:off x="3829" y="603"/>
              <a:ext cx="489" cy="57"/>
              <a:chOff x="3100" y="1357"/>
              <a:chExt cx="665" cy="91"/>
            </a:xfrm>
          </p:grpSpPr>
          <p:sp>
            <p:nvSpPr>
              <p:cNvPr id="335185" name="Line 337"/>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86" name="Line 338"/>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87" name="Line 339"/>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88" name="Line 340"/>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89" name="Line 341"/>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0" name="Line 342"/>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1" name="Line 343"/>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2" name="Line 344"/>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3" name="Line 345"/>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4" name="Line 346"/>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5" name="Line 347"/>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6" name="Line 348"/>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197" name="Group 349"/>
              <p:cNvGrpSpPr>
                <a:grpSpLocks/>
              </p:cNvGrpSpPr>
              <p:nvPr/>
            </p:nvGrpSpPr>
            <p:grpSpPr bwMode="auto">
              <a:xfrm flipH="1">
                <a:off x="3433" y="1357"/>
                <a:ext cx="332" cy="90"/>
                <a:chOff x="3439" y="1501"/>
                <a:chExt cx="332" cy="90"/>
              </a:xfrm>
            </p:grpSpPr>
            <p:sp>
              <p:nvSpPr>
                <p:cNvPr id="335198" name="Line 350"/>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199" name="Line 351"/>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0" name="Line 352"/>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1" name="Line 353"/>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2" name="Line 354"/>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3" name="Line 355"/>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4" name="Line 356"/>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5" name="Line 357"/>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6" name="Line 358"/>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7" name="Line 359"/>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8" name="Line 360"/>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09" name="Line 361"/>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210" name="AutoShape 362"/>
            <p:cNvSpPr>
              <a:spLocks noChangeArrowheads="1"/>
            </p:cNvSpPr>
            <p:nvPr/>
          </p:nvSpPr>
          <p:spPr bwMode="auto">
            <a:xfrm rot="10800000" flipV="1">
              <a:off x="4170" y="591"/>
              <a:ext cx="204" cy="80"/>
            </a:xfrm>
            <a:prstGeom prst="rightArrow">
              <a:avLst>
                <a:gd name="adj1" fmla="val 50000"/>
                <a:gd name="adj2" fmla="val 63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211" name="Object 363"/>
            <p:cNvGraphicFramePr>
              <a:graphicFrameLocks noChangeAspect="1"/>
            </p:cNvGraphicFramePr>
            <p:nvPr/>
          </p:nvGraphicFramePr>
          <p:xfrm>
            <a:off x="4169" y="436"/>
            <a:ext cx="104" cy="120"/>
          </p:xfrm>
          <a:graphic>
            <a:graphicData uri="http://schemas.openxmlformats.org/presentationml/2006/ole">
              <mc:AlternateContent xmlns:mc="http://schemas.openxmlformats.org/markup-compatibility/2006">
                <mc:Choice xmlns:v="urn:schemas-microsoft-com:vml" Requires="v">
                  <p:oleObj spid="_x0000_s1438506" name="Формула" r:id="rId14" imgW="164880" imgH="190440" progId="Equation.3">
                    <p:embed/>
                  </p:oleObj>
                </mc:Choice>
                <mc:Fallback>
                  <p:oleObj name="Формула" r:id="rId14" imgW="164880" imgH="190440" progId="Equation.3">
                    <p:embed/>
                    <p:pic>
                      <p:nvPicPr>
                        <p:cNvPr id="0" name="Object 36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169" y="436"/>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212" name="Line 364"/>
            <p:cNvSpPr>
              <a:spLocks noChangeShapeType="1"/>
            </p:cNvSpPr>
            <p:nvPr/>
          </p:nvSpPr>
          <p:spPr bwMode="auto">
            <a:xfrm>
              <a:off x="3829" y="498"/>
              <a:ext cx="4" cy="4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13" name="Line 365"/>
            <p:cNvSpPr>
              <a:spLocks noChangeShapeType="1"/>
            </p:cNvSpPr>
            <p:nvPr/>
          </p:nvSpPr>
          <p:spPr bwMode="auto">
            <a:xfrm>
              <a:off x="4146" y="491"/>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14" name="Line 366"/>
            <p:cNvSpPr>
              <a:spLocks noChangeShapeType="1"/>
            </p:cNvSpPr>
            <p:nvPr/>
          </p:nvSpPr>
          <p:spPr bwMode="auto">
            <a:xfrm>
              <a:off x="4391" y="496"/>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15" name="Line 367"/>
            <p:cNvSpPr>
              <a:spLocks noChangeShapeType="1"/>
            </p:cNvSpPr>
            <p:nvPr/>
          </p:nvSpPr>
          <p:spPr bwMode="auto">
            <a:xfrm>
              <a:off x="4155" y="904"/>
              <a:ext cx="24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16" name="Line 368"/>
            <p:cNvSpPr>
              <a:spLocks noChangeShapeType="1"/>
            </p:cNvSpPr>
            <p:nvPr/>
          </p:nvSpPr>
          <p:spPr bwMode="auto">
            <a:xfrm>
              <a:off x="3831" y="904"/>
              <a:ext cx="31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218" name="Object 370"/>
            <p:cNvGraphicFramePr>
              <a:graphicFrameLocks noChangeAspect="1"/>
            </p:cNvGraphicFramePr>
            <p:nvPr/>
          </p:nvGraphicFramePr>
          <p:xfrm>
            <a:off x="4185" y="774"/>
            <a:ext cx="96" cy="128"/>
          </p:xfrm>
          <a:graphic>
            <a:graphicData uri="http://schemas.openxmlformats.org/presentationml/2006/ole">
              <mc:AlternateContent xmlns:mc="http://schemas.openxmlformats.org/markup-compatibility/2006">
                <mc:Choice xmlns:v="urn:schemas-microsoft-com:vml" Requires="v">
                  <p:oleObj spid="_x0000_s1438507" name="Формула" r:id="rId16" imgW="152280" imgH="203040" progId="Equation.3">
                    <p:embed/>
                  </p:oleObj>
                </mc:Choice>
                <mc:Fallback>
                  <p:oleObj name="Формула" r:id="rId16" imgW="152280" imgH="203040" progId="Equation.3">
                    <p:embed/>
                    <p:pic>
                      <p:nvPicPr>
                        <p:cNvPr id="0" name="Object 370"/>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4185" y="774"/>
                          <a:ext cx="9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219" name="Line 371"/>
            <p:cNvSpPr>
              <a:spLocks noChangeShapeType="1"/>
            </p:cNvSpPr>
            <p:nvPr/>
          </p:nvSpPr>
          <p:spPr bwMode="auto">
            <a:xfrm>
              <a:off x="4143" y="706"/>
              <a:ext cx="606"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0" name="Line 372"/>
            <p:cNvSpPr>
              <a:spLocks noChangeShapeType="1"/>
            </p:cNvSpPr>
            <p:nvPr/>
          </p:nvSpPr>
          <p:spPr bwMode="auto">
            <a:xfrm rot="-5400000">
              <a:off x="4000" y="565"/>
              <a:ext cx="300" cy="3"/>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1" name="Text Box 373"/>
            <p:cNvSpPr txBox="1">
              <a:spLocks noChangeArrowheads="1"/>
            </p:cNvSpPr>
            <p:nvPr/>
          </p:nvSpPr>
          <p:spPr bwMode="auto">
            <a:xfrm>
              <a:off x="4601" y="581"/>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5222" name="Text Box 374"/>
            <p:cNvSpPr txBox="1">
              <a:spLocks noChangeArrowheads="1"/>
            </p:cNvSpPr>
            <p:nvPr/>
          </p:nvSpPr>
          <p:spPr bwMode="auto">
            <a:xfrm>
              <a:off x="4014" y="360"/>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5223" name="Text Box 375"/>
            <p:cNvSpPr txBox="1">
              <a:spLocks noChangeArrowheads="1"/>
            </p:cNvSpPr>
            <p:nvPr/>
          </p:nvSpPr>
          <p:spPr bwMode="auto">
            <a:xfrm>
              <a:off x="4005" y="681"/>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grpSp>
          <p:nvGrpSpPr>
            <p:cNvPr id="335224" name="Group 376"/>
            <p:cNvGrpSpPr>
              <a:grpSpLocks/>
            </p:cNvGrpSpPr>
            <p:nvPr/>
          </p:nvGrpSpPr>
          <p:grpSpPr bwMode="auto">
            <a:xfrm>
              <a:off x="3513" y="604"/>
              <a:ext cx="317" cy="57"/>
              <a:chOff x="3100" y="1357"/>
              <a:chExt cx="665" cy="91"/>
            </a:xfrm>
          </p:grpSpPr>
          <p:sp>
            <p:nvSpPr>
              <p:cNvPr id="335225" name="Line 377"/>
              <p:cNvSpPr>
                <a:spLocks noChangeShapeType="1"/>
              </p:cNvSpPr>
              <p:nvPr/>
            </p:nvSpPr>
            <p:spPr bwMode="auto">
              <a:xfrm rot="-5400000">
                <a:off x="3134" y="1378"/>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6" name="Line 378"/>
              <p:cNvSpPr>
                <a:spLocks noChangeShapeType="1"/>
              </p:cNvSpPr>
              <p:nvPr/>
            </p:nvSpPr>
            <p:spPr bwMode="auto">
              <a:xfrm rot="-5400000">
                <a:off x="3156" y="1380"/>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7" name="Line 379"/>
              <p:cNvSpPr>
                <a:spLocks noChangeShapeType="1"/>
              </p:cNvSpPr>
              <p:nvPr/>
            </p:nvSpPr>
            <p:spPr bwMode="auto">
              <a:xfrm>
                <a:off x="3190" y="136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8" name="Line 380"/>
              <p:cNvSpPr>
                <a:spLocks noChangeShapeType="1"/>
              </p:cNvSpPr>
              <p:nvPr/>
            </p:nvSpPr>
            <p:spPr bwMode="auto">
              <a:xfrm flipV="1">
                <a:off x="3213" y="136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29" name="Line 381"/>
              <p:cNvSpPr>
                <a:spLocks noChangeShapeType="1"/>
              </p:cNvSpPr>
              <p:nvPr/>
            </p:nvSpPr>
            <p:spPr bwMode="auto">
              <a:xfrm>
                <a:off x="3239" y="1361"/>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0" name="Line 382"/>
              <p:cNvSpPr>
                <a:spLocks noChangeShapeType="1"/>
              </p:cNvSpPr>
              <p:nvPr/>
            </p:nvSpPr>
            <p:spPr bwMode="auto">
              <a:xfrm flipV="1">
                <a:off x="3262" y="1360"/>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1" name="Line 383"/>
              <p:cNvSpPr>
                <a:spLocks noChangeShapeType="1"/>
              </p:cNvSpPr>
              <p:nvPr/>
            </p:nvSpPr>
            <p:spPr bwMode="auto">
              <a:xfrm>
                <a:off x="3289"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2" name="Line 384"/>
              <p:cNvSpPr>
                <a:spLocks noChangeShapeType="1"/>
              </p:cNvSpPr>
              <p:nvPr/>
            </p:nvSpPr>
            <p:spPr bwMode="auto">
              <a:xfrm flipV="1">
                <a:off x="3312"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3" name="Line 385"/>
              <p:cNvSpPr>
                <a:spLocks noChangeShapeType="1"/>
              </p:cNvSpPr>
              <p:nvPr/>
            </p:nvSpPr>
            <p:spPr bwMode="auto">
              <a:xfrm>
                <a:off x="3337"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4" name="Line 386"/>
              <p:cNvSpPr>
                <a:spLocks noChangeShapeType="1"/>
              </p:cNvSpPr>
              <p:nvPr/>
            </p:nvSpPr>
            <p:spPr bwMode="auto">
              <a:xfrm flipV="1">
                <a:off x="3360"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5" name="Line 387"/>
              <p:cNvSpPr>
                <a:spLocks noChangeShapeType="1"/>
              </p:cNvSpPr>
              <p:nvPr/>
            </p:nvSpPr>
            <p:spPr bwMode="auto">
              <a:xfrm>
                <a:off x="3385"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6" name="Line 388"/>
              <p:cNvSpPr>
                <a:spLocks noChangeShapeType="1"/>
              </p:cNvSpPr>
              <p:nvPr/>
            </p:nvSpPr>
            <p:spPr bwMode="auto">
              <a:xfrm flipV="1">
                <a:off x="3408"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237" name="Group 389"/>
              <p:cNvGrpSpPr>
                <a:grpSpLocks/>
              </p:cNvGrpSpPr>
              <p:nvPr/>
            </p:nvGrpSpPr>
            <p:grpSpPr bwMode="auto">
              <a:xfrm flipH="1">
                <a:off x="3433" y="1357"/>
                <a:ext cx="332" cy="90"/>
                <a:chOff x="3439" y="1501"/>
                <a:chExt cx="332" cy="90"/>
              </a:xfrm>
            </p:grpSpPr>
            <p:sp>
              <p:nvSpPr>
                <p:cNvPr id="335238" name="Line 390"/>
                <p:cNvSpPr>
                  <a:spLocks noChangeShapeType="1"/>
                </p:cNvSpPr>
                <p:nvPr/>
              </p:nvSpPr>
              <p:spPr bwMode="auto">
                <a:xfrm rot="-5400000">
                  <a:off x="3473" y="1521"/>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39" name="Line 391"/>
                <p:cNvSpPr>
                  <a:spLocks noChangeShapeType="1"/>
                </p:cNvSpPr>
                <p:nvPr/>
              </p:nvSpPr>
              <p:spPr bwMode="auto">
                <a:xfrm rot="-5400000">
                  <a:off x="3495" y="1523"/>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0" name="Line 392"/>
                <p:cNvSpPr>
                  <a:spLocks noChangeShapeType="1"/>
                </p:cNvSpPr>
                <p:nvPr/>
              </p:nvSpPr>
              <p:spPr bwMode="auto">
                <a:xfrm>
                  <a:off x="3529" y="1505"/>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1" name="Line 393"/>
                <p:cNvSpPr>
                  <a:spLocks noChangeShapeType="1"/>
                </p:cNvSpPr>
                <p:nvPr/>
              </p:nvSpPr>
              <p:spPr bwMode="auto">
                <a:xfrm flipV="1">
                  <a:off x="3552" y="1504"/>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2" name="Line 394"/>
                <p:cNvSpPr>
                  <a:spLocks noChangeShapeType="1"/>
                </p:cNvSpPr>
                <p:nvPr/>
              </p:nvSpPr>
              <p:spPr bwMode="auto">
                <a:xfrm>
                  <a:off x="3578" y="1504"/>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3" name="Line 395"/>
                <p:cNvSpPr>
                  <a:spLocks noChangeShapeType="1"/>
                </p:cNvSpPr>
                <p:nvPr/>
              </p:nvSpPr>
              <p:spPr bwMode="auto">
                <a:xfrm flipV="1">
                  <a:off x="3601" y="1503"/>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4" name="Line 396"/>
                <p:cNvSpPr>
                  <a:spLocks noChangeShapeType="1"/>
                </p:cNvSpPr>
                <p:nvPr/>
              </p:nvSpPr>
              <p:spPr bwMode="auto">
                <a:xfrm>
                  <a:off x="3628"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5" name="Line 397"/>
                <p:cNvSpPr>
                  <a:spLocks noChangeShapeType="1"/>
                </p:cNvSpPr>
                <p:nvPr/>
              </p:nvSpPr>
              <p:spPr bwMode="auto">
                <a:xfrm flipV="1">
                  <a:off x="3651"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6" name="Line 398"/>
                <p:cNvSpPr>
                  <a:spLocks noChangeShapeType="1"/>
                </p:cNvSpPr>
                <p:nvPr/>
              </p:nvSpPr>
              <p:spPr bwMode="auto">
                <a:xfrm>
                  <a:off x="3676"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7" name="Line 399"/>
                <p:cNvSpPr>
                  <a:spLocks noChangeShapeType="1"/>
                </p:cNvSpPr>
                <p:nvPr/>
              </p:nvSpPr>
              <p:spPr bwMode="auto">
                <a:xfrm flipV="1">
                  <a:off x="3699"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8" name="Line 400"/>
                <p:cNvSpPr>
                  <a:spLocks noChangeShapeType="1"/>
                </p:cNvSpPr>
                <p:nvPr/>
              </p:nvSpPr>
              <p:spPr bwMode="auto">
                <a:xfrm>
                  <a:off x="3724"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49" name="Line 401"/>
                <p:cNvSpPr>
                  <a:spLocks noChangeShapeType="1"/>
                </p:cNvSpPr>
                <p:nvPr/>
              </p:nvSpPr>
              <p:spPr bwMode="auto">
                <a:xfrm flipV="1">
                  <a:off x="3747"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252" name="AutoShape 404"/>
            <p:cNvSpPr>
              <a:spLocks noChangeArrowheads="1"/>
            </p:cNvSpPr>
            <p:nvPr/>
          </p:nvSpPr>
          <p:spPr bwMode="auto">
            <a:xfrm rot="10800000" flipH="1" flipV="1">
              <a:off x="4399" y="592"/>
              <a:ext cx="204" cy="80"/>
            </a:xfrm>
            <a:prstGeom prst="rightArrow">
              <a:avLst>
                <a:gd name="adj1" fmla="val 50000"/>
                <a:gd name="adj2" fmla="val 6375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253" name="Text Box 405"/>
            <p:cNvSpPr txBox="1">
              <a:spLocks noChangeArrowheads="1"/>
            </p:cNvSpPr>
            <p:nvPr/>
          </p:nvSpPr>
          <p:spPr bwMode="auto">
            <a:xfrm>
              <a:off x="3587" y="436"/>
              <a:ext cx="18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latin typeface="Times New Roman" pitchFamily="18" charset="0"/>
                  <a:cs typeface="Times New Roman" pitchFamily="18" charset="0"/>
                </a:rPr>
                <a:t>с</a:t>
              </a:r>
              <a:r>
                <a:rPr lang="ru-RU" altLang="ru-RU" sz="1100" baseline="-25000" dirty="0">
                  <a:latin typeface="Times New Roman" pitchFamily="18" charset="0"/>
                  <a:cs typeface="Times New Roman" pitchFamily="18" charset="0"/>
                </a:rPr>
                <a:t>1</a:t>
              </a:r>
            </a:p>
          </p:txBody>
        </p:sp>
        <p:sp>
          <p:nvSpPr>
            <p:cNvPr id="335254" name="Text Box 406"/>
            <p:cNvSpPr txBox="1">
              <a:spLocks noChangeArrowheads="1"/>
            </p:cNvSpPr>
            <p:nvPr/>
          </p:nvSpPr>
          <p:spPr bwMode="auto">
            <a:xfrm>
              <a:off x="3864" y="438"/>
              <a:ext cx="187"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100" i="1" dirty="0">
                  <a:latin typeface="Times New Roman" pitchFamily="18" charset="0"/>
                  <a:cs typeface="Times New Roman" pitchFamily="18" charset="0"/>
                </a:rPr>
                <a:t>с</a:t>
              </a:r>
              <a:r>
                <a:rPr lang="ru-RU" altLang="ru-RU" sz="1100" baseline="-25000" dirty="0">
                  <a:latin typeface="Times New Roman" pitchFamily="18" charset="0"/>
                  <a:cs typeface="Times New Roman" pitchFamily="18" charset="0"/>
                </a:rPr>
                <a:t>2</a:t>
              </a:r>
            </a:p>
          </p:txBody>
        </p:sp>
        <p:graphicFrame>
          <p:nvGraphicFramePr>
            <p:cNvPr id="335255" name="Object 407"/>
            <p:cNvGraphicFramePr>
              <a:graphicFrameLocks noChangeAspect="1"/>
            </p:cNvGraphicFramePr>
            <p:nvPr/>
          </p:nvGraphicFramePr>
          <p:xfrm>
            <a:off x="4582" y="457"/>
            <a:ext cx="104" cy="120"/>
          </p:xfrm>
          <a:graphic>
            <a:graphicData uri="http://schemas.openxmlformats.org/presentationml/2006/ole">
              <mc:AlternateContent xmlns:mc="http://schemas.openxmlformats.org/markup-compatibility/2006">
                <mc:Choice xmlns:v="urn:schemas-microsoft-com:vml" Requires="v">
                  <p:oleObj spid="_x0000_s1438508" name="Формула" r:id="rId18" imgW="164880" imgH="190440" progId="Equation.3">
                    <p:embed/>
                  </p:oleObj>
                </mc:Choice>
                <mc:Fallback>
                  <p:oleObj name="Формула" r:id="rId18" imgW="164880" imgH="190440" progId="Equation.3">
                    <p:embed/>
                    <p:pic>
                      <p:nvPicPr>
                        <p:cNvPr id="0" name="Object 407"/>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582" y="457"/>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260" name="Rectangle 412"/>
            <p:cNvSpPr>
              <a:spLocks noChangeArrowheads="1"/>
            </p:cNvSpPr>
            <p:nvPr/>
          </p:nvSpPr>
          <p:spPr bwMode="auto">
            <a:xfrm>
              <a:off x="3416" y="719"/>
              <a:ext cx="403" cy="10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263" name="Line 415"/>
            <p:cNvSpPr>
              <a:spLocks noChangeShapeType="1"/>
            </p:cNvSpPr>
            <p:nvPr/>
          </p:nvSpPr>
          <p:spPr bwMode="auto">
            <a:xfrm>
              <a:off x="4150" y="807"/>
              <a:ext cx="0" cy="15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265" name="Object 417"/>
            <p:cNvGraphicFramePr>
              <a:graphicFrameLocks noChangeAspect="1"/>
            </p:cNvGraphicFramePr>
            <p:nvPr/>
          </p:nvGraphicFramePr>
          <p:xfrm>
            <a:off x="3923" y="747"/>
            <a:ext cx="88" cy="136"/>
          </p:xfrm>
          <a:graphic>
            <a:graphicData uri="http://schemas.openxmlformats.org/presentationml/2006/ole">
              <mc:AlternateContent xmlns:mc="http://schemas.openxmlformats.org/markup-compatibility/2006">
                <mc:Choice xmlns:v="urn:schemas-microsoft-com:vml" Requires="v">
                  <p:oleObj spid="_x0000_s1438509" name="Формула" r:id="rId20" imgW="139680" imgH="215640" progId="Equation.3">
                    <p:embed/>
                  </p:oleObj>
                </mc:Choice>
                <mc:Fallback>
                  <p:oleObj name="Формула" r:id="rId20" imgW="139680" imgH="215640" progId="Equation.3">
                    <p:embed/>
                    <p:pic>
                      <p:nvPicPr>
                        <p:cNvPr id="0" name="Object 417"/>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923" y="747"/>
                          <a:ext cx="8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217" name="Object 369"/>
            <p:cNvGraphicFramePr>
              <a:graphicFrameLocks noChangeAspect="1"/>
            </p:cNvGraphicFramePr>
            <p:nvPr/>
          </p:nvGraphicFramePr>
          <p:xfrm>
            <a:off x="3619" y="745"/>
            <a:ext cx="72" cy="136"/>
          </p:xfrm>
          <a:graphic>
            <a:graphicData uri="http://schemas.openxmlformats.org/presentationml/2006/ole">
              <mc:AlternateContent xmlns:mc="http://schemas.openxmlformats.org/markup-compatibility/2006">
                <mc:Choice xmlns:v="urn:schemas-microsoft-com:vml" Requires="v">
                  <p:oleObj spid="_x0000_s1438510" name="Формула" r:id="rId22" imgW="114120" imgH="215640" progId="Equation.3">
                    <p:embed/>
                  </p:oleObj>
                </mc:Choice>
                <mc:Fallback>
                  <p:oleObj name="Формула" r:id="rId22" imgW="114120" imgH="215640" progId="Equation.3">
                    <p:embed/>
                    <p:pic>
                      <p:nvPicPr>
                        <p:cNvPr id="0" name="Object 369"/>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3619" y="745"/>
                          <a:ext cx="7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266" name="Line 418"/>
            <p:cNvSpPr>
              <a:spLocks noChangeShapeType="1"/>
            </p:cNvSpPr>
            <p:nvPr/>
          </p:nvSpPr>
          <p:spPr bwMode="auto">
            <a:xfrm>
              <a:off x="3513" y="498"/>
              <a:ext cx="2" cy="43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67" name="Line 419"/>
            <p:cNvSpPr>
              <a:spLocks noChangeShapeType="1"/>
            </p:cNvSpPr>
            <p:nvPr/>
          </p:nvSpPr>
          <p:spPr bwMode="auto">
            <a:xfrm>
              <a:off x="3513" y="717"/>
              <a:ext cx="31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68" name="Line 420"/>
            <p:cNvSpPr>
              <a:spLocks noChangeShapeType="1"/>
            </p:cNvSpPr>
            <p:nvPr/>
          </p:nvSpPr>
          <p:spPr bwMode="auto">
            <a:xfrm>
              <a:off x="3514" y="903"/>
              <a:ext cx="31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69" name="Line 421"/>
            <p:cNvSpPr>
              <a:spLocks noChangeShapeType="1"/>
            </p:cNvSpPr>
            <p:nvPr/>
          </p:nvSpPr>
          <p:spPr bwMode="auto">
            <a:xfrm>
              <a:off x="3924" y="576"/>
              <a:ext cx="0" cy="42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70" name="Line 422"/>
            <p:cNvSpPr>
              <a:spLocks noChangeShapeType="1"/>
            </p:cNvSpPr>
            <p:nvPr/>
          </p:nvSpPr>
          <p:spPr bwMode="auto">
            <a:xfrm>
              <a:off x="4308" y="578"/>
              <a:ext cx="0" cy="427"/>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71" name="Line 423"/>
            <p:cNvSpPr>
              <a:spLocks noChangeShapeType="1"/>
            </p:cNvSpPr>
            <p:nvPr/>
          </p:nvSpPr>
          <p:spPr bwMode="auto">
            <a:xfrm>
              <a:off x="3742" y="966"/>
              <a:ext cx="8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72" name="Line 424"/>
            <p:cNvSpPr>
              <a:spLocks noChangeShapeType="1"/>
            </p:cNvSpPr>
            <p:nvPr/>
          </p:nvSpPr>
          <p:spPr bwMode="auto">
            <a:xfrm>
              <a:off x="4060" y="963"/>
              <a:ext cx="8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73" name="Line 425"/>
            <p:cNvSpPr>
              <a:spLocks noChangeShapeType="1"/>
            </p:cNvSpPr>
            <p:nvPr/>
          </p:nvSpPr>
          <p:spPr bwMode="auto">
            <a:xfrm flipH="1">
              <a:off x="3927" y="963"/>
              <a:ext cx="8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274" name="Line 426"/>
            <p:cNvSpPr>
              <a:spLocks noChangeShapeType="1"/>
            </p:cNvSpPr>
            <p:nvPr/>
          </p:nvSpPr>
          <p:spPr bwMode="auto">
            <a:xfrm flipH="1">
              <a:off x="4313" y="965"/>
              <a:ext cx="8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275" name="Object 427"/>
            <p:cNvGraphicFramePr>
              <a:graphicFrameLocks noChangeAspect="1"/>
            </p:cNvGraphicFramePr>
            <p:nvPr/>
          </p:nvGraphicFramePr>
          <p:xfrm>
            <a:off x="3823" y="914"/>
            <a:ext cx="96" cy="136"/>
          </p:xfrm>
          <a:graphic>
            <a:graphicData uri="http://schemas.openxmlformats.org/presentationml/2006/ole">
              <mc:AlternateContent xmlns:mc="http://schemas.openxmlformats.org/markup-compatibility/2006">
                <mc:Choice xmlns:v="urn:schemas-microsoft-com:vml" Requires="v">
                  <p:oleObj spid="_x0000_s1438511" name="Формула" r:id="rId24" imgW="152280" imgH="215640" progId="Equation.3">
                    <p:embed/>
                  </p:oleObj>
                </mc:Choice>
                <mc:Fallback>
                  <p:oleObj name="Формула" r:id="rId24" imgW="152280" imgH="215640" progId="Equation.3">
                    <p:embed/>
                    <p:pic>
                      <p:nvPicPr>
                        <p:cNvPr id="0" name="Object 427"/>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823" y="914"/>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276" name="Object 428"/>
            <p:cNvGraphicFramePr>
              <a:graphicFrameLocks noChangeAspect="1"/>
            </p:cNvGraphicFramePr>
            <p:nvPr/>
          </p:nvGraphicFramePr>
          <p:xfrm>
            <a:off x="4163" y="891"/>
            <a:ext cx="112" cy="136"/>
          </p:xfrm>
          <a:graphic>
            <a:graphicData uri="http://schemas.openxmlformats.org/presentationml/2006/ole">
              <mc:AlternateContent xmlns:mc="http://schemas.openxmlformats.org/markup-compatibility/2006">
                <mc:Choice xmlns:v="urn:schemas-microsoft-com:vml" Requires="v">
                  <p:oleObj spid="_x0000_s1438512" name="Формула" r:id="rId26" imgW="177480" imgH="215640" progId="Equation.3">
                    <p:embed/>
                  </p:oleObj>
                </mc:Choice>
                <mc:Fallback>
                  <p:oleObj name="Формула" r:id="rId26" imgW="177480" imgH="215640" progId="Equation.3">
                    <p:embed/>
                    <p:pic>
                      <p:nvPicPr>
                        <p:cNvPr id="0" name="Object 428"/>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4163" y="891"/>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5277" name="Object 429"/>
          <p:cNvGraphicFramePr>
            <a:graphicFrameLocks noChangeAspect="1"/>
          </p:cNvGraphicFramePr>
          <p:nvPr>
            <p:extLst>
              <p:ext uri="{D42A27DB-BD31-4B8C-83A1-F6EECF244321}">
                <p14:modId xmlns:p14="http://schemas.microsoft.com/office/powerpoint/2010/main" val="1789038159"/>
              </p:ext>
            </p:extLst>
          </p:nvPr>
        </p:nvGraphicFramePr>
        <p:xfrm>
          <a:off x="4946650" y="2338388"/>
          <a:ext cx="2679700" cy="520700"/>
        </p:xfrm>
        <a:graphic>
          <a:graphicData uri="http://schemas.openxmlformats.org/presentationml/2006/ole">
            <mc:AlternateContent xmlns:mc="http://schemas.openxmlformats.org/markup-compatibility/2006">
              <mc:Choice xmlns:v="urn:schemas-microsoft-com:vml" Requires="v">
                <p:oleObj spid="_x0000_s1438513" name="Equation" r:id="rId28" imgW="2679480" imgH="520560" progId="Equation.DSMT4">
                  <p:embed/>
                </p:oleObj>
              </mc:Choice>
              <mc:Fallback>
                <p:oleObj name="Equation" r:id="rId28" imgW="2679480" imgH="520560" progId="Equation.DSMT4">
                  <p:embed/>
                  <p:pic>
                    <p:nvPicPr>
                      <p:cNvPr id="0" name="Object 429"/>
                      <p:cNvPicPr>
                        <a:picLocks noChangeAspect="1" noChangeArrowheads="1"/>
                      </p:cNvPicPr>
                      <p:nvPr/>
                    </p:nvPicPr>
                    <p:blipFill>
                      <a:blip r:embed="rId29"/>
                      <a:srcRect/>
                      <a:stretch>
                        <a:fillRect/>
                      </a:stretch>
                    </p:blipFill>
                    <p:spPr bwMode="auto">
                      <a:xfrm>
                        <a:off x="4946650" y="2338388"/>
                        <a:ext cx="2679700" cy="520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278" name="Rectangle 430"/>
          <p:cNvSpPr>
            <a:spLocks noChangeArrowheads="1"/>
          </p:cNvSpPr>
          <p:nvPr/>
        </p:nvSpPr>
        <p:spPr bwMode="auto">
          <a:xfrm>
            <a:off x="514465" y="2835275"/>
            <a:ext cx="8563589"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altLang="ru-RU" sz="1000" b="1" dirty="0" smtClean="0">
                <a:solidFill>
                  <a:srgbClr val="FF0000"/>
                </a:solidFill>
              </a:rPr>
              <a:t>                                               Classification of Solutions of the Differential Equations </a:t>
            </a:r>
            <a:endParaRPr lang="ru-RU" altLang="ru-RU" sz="1000" dirty="0"/>
          </a:p>
        </p:txBody>
      </p:sp>
      <p:graphicFrame>
        <p:nvGraphicFramePr>
          <p:cNvPr id="335497" name="Group 649"/>
          <p:cNvGraphicFramePr>
            <a:graphicFrameLocks noGrp="1"/>
          </p:cNvGraphicFramePr>
          <p:nvPr>
            <p:extLst>
              <p:ext uri="{D42A27DB-BD31-4B8C-83A1-F6EECF244321}">
                <p14:modId xmlns:p14="http://schemas.microsoft.com/office/powerpoint/2010/main" val="26870504"/>
              </p:ext>
            </p:extLst>
          </p:nvPr>
        </p:nvGraphicFramePr>
        <p:xfrm>
          <a:off x="210279" y="3101657"/>
          <a:ext cx="8867775" cy="3318510"/>
        </p:xfrm>
        <a:graphic>
          <a:graphicData uri="http://schemas.openxmlformats.org/drawingml/2006/table">
            <a:tbl>
              <a:tblPr/>
              <a:tblGrid>
                <a:gridCol w="1227138"/>
                <a:gridCol w="1158875"/>
                <a:gridCol w="250825"/>
                <a:gridCol w="935037"/>
                <a:gridCol w="2819400"/>
                <a:gridCol w="2476500"/>
              </a:tblGrid>
              <a:tr h="636270">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Differential </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equation</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defRPr/>
                      </a:pPr>
                      <a:r>
                        <a:rPr kumimoji="0" lang="en-US" altLang="ru-RU" sz="1000" b="0" i="0" u="none" strike="noStrike" cap="none" normalizeH="0" baseline="0" dirty="0" smtClean="0">
                          <a:ln>
                            <a:noFill/>
                          </a:ln>
                          <a:solidFill>
                            <a:schemeClr val="tx1"/>
                          </a:solidFill>
                          <a:effectLst/>
                          <a:latin typeface="Arial" pitchFamily="34" charset="0"/>
                        </a:rPr>
                        <a:t>Characteristic equation</a:t>
                      </a:r>
                      <a:endParaRPr kumimoji="0" lang="ru-RU" altLang="ru-RU" sz="1000" b="0" i="0" u="none" strike="noStrike" cap="none" normalizeH="0" baseline="0" dirty="0" smtClean="0">
                        <a:ln>
                          <a:noFill/>
                        </a:ln>
                        <a:solidFill>
                          <a:schemeClr val="tx1"/>
                        </a:solidFill>
                        <a:effectLst/>
                        <a:latin typeface="Arial" pitchFamily="34" charset="0"/>
                      </a:endParaRP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Roots of the characteristic equation</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Solution of the differential</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equation</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Graph</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6863">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gridSpan="2">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88925">
                <a:tc rowSpan="3">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rowSpan="3">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1" u="none" strike="noStrike" cap="none" normalizeH="0" baseline="0" smtClean="0">
                          <a:ln>
                            <a:noFill/>
                          </a:ln>
                          <a:solidFill>
                            <a:schemeClr val="tx1"/>
                          </a:solidFill>
                          <a:effectLst/>
                          <a:latin typeface="Arial" pitchFamily="34" charset="0"/>
                        </a:rPr>
                        <a:t>n</a:t>
                      </a:r>
                      <a:r>
                        <a:rPr kumimoji="0" lang="en-US" altLang="ru-RU" sz="1000" b="0" i="0" u="none" strike="noStrike" cap="none" normalizeH="0" baseline="0" smtClean="0">
                          <a:ln>
                            <a:noFill/>
                          </a:ln>
                          <a:solidFill>
                            <a:schemeClr val="tx1"/>
                          </a:solidFill>
                          <a:effectLst/>
                          <a:latin typeface="Arial" pitchFamily="34" charset="0"/>
                        </a:rPr>
                        <a:t>&lt;</a:t>
                      </a:r>
                      <a:r>
                        <a:rPr kumimoji="0" lang="en-US" altLang="ru-RU" sz="1000" b="0" i="1" u="none" strike="noStrike" cap="none" normalizeH="0" baseline="0" smtClean="0">
                          <a:ln>
                            <a:noFill/>
                          </a:ln>
                          <a:solidFill>
                            <a:schemeClr val="tx1"/>
                          </a:solidFill>
                          <a:effectLst/>
                          <a:latin typeface="Arial" pitchFamily="34" charset="0"/>
                        </a:rPr>
                        <a:t>k</a:t>
                      </a:r>
                      <a:endParaRPr kumimoji="0" lang="ru-RU" altLang="ru-RU" sz="1000" b="0" i="1" u="none" strike="noStrike" cap="none" normalizeH="0" baseline="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en-US" altLang="ru-RU" sz="1000" b="0" i="0" u="none" strike="noStrike" cap="none" normalizeH="0" baseline="0" dirty="0" smtClean="0">
                        <a:ln>
                          <a:noFill/>
                        </a:ln>
                        <a:solidFill>
                          <a:schemeClr val="tx1"/>
                        </a:solidFill>
                        <a:effectLst/>
                        <a:latin typeface="Arial" pitchFamily="34" charset="0"/>
                      </a:endParaRP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296863">
                <a:tc vMerge="1">
                  <a:txBody>
                    <a:bodyPr/>
                    <a:lstStyle/>
                    <a:p>
                      <a:endParaRPr lang="ru-RU"/>
                    </a:p>
                  </a:txBody>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smtClean="0">
                          <a:ln>
                            <a:noFill/>
                          </a:ln>
                          <a:solidFill>
                            <a:schemeClr val="tx1"/>
                          </a:solidFill>
                          <a:effectLst/>
                          <a:latin typeface="Arial" pitchFamily="34" charset="0"/>
                        </a:rPr>
                        <a:t>n&gt;k</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rowSpan="2">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r h="298450">
                <a:tc vMerge="1">
                  <a:txBody>
                    <a:bodyPr/>
                    <a:lstStyle/>
                    <a:p>
                      <a:endParaRPr lang="ru-RU"/>
                    </a:p>
                  </a:txBody>
                  <a:tcPr/>
                </a:tc>
                <a:tc vMerge="1">
                  <a:txBody>
                    <a:bodyPr/>
                    <a:lstStyle/>
                    <a:p>
                      <a:endParaRPr lang="ru-RU"/>
                    </a:p>
                  </a:txBody>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smtClean="0">
                          <a:ln>
                            <a:noFill/>
                          </a:ln>
                          <a:solidFill>
                            <a:schemeClr val="tx1"/>
                          </a:solidFill>
                          <a:effectLst/>
                          <a:latin typeface="Arial" pitchFamily="34" charset="0"/>
                        </a:rPr>
                        <a:t>n=k</a:t>
                      </a: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vMerge="1">
                  <a:txBody>
                    <a:bodyPr/>
                    <a:lstStyle/>
                    <a:p>
                      <a:endParaRPr lang="ru-RU"/>
                    </a:p>
                  </a:txBody>
                  <a:tcPr/>
                </a:tc>
              </a:tr>
            </a:tbl>
          </a:graphicData>
        </a:graphic>
      </p:graphicFrame>
      <p:graphicFrame>
        <p:nvGraphicFramePr>
          <p:cNvPr id="335331" name="Object 483"/>
          <p:cNvGraphicFramePr>
            <a:graphicFrameLocks noChangeAspect="1"/>
          </p:cNvGraphicFramePr>
          <p:nvPr>
            <p:extLst>
              <p:ext uri="{D42A27DB-BD31-4B8C-83A1-F6EECF244321}">
                <p14:modId xmlns:p14="http://schemas.microsoft.com/office/powerpoint/2010/main" val="2712732044"/>
              </p:ext>
            </p:extLst>
          </p:nvPr>
        </p:nvGraphicFramePr>
        <p:xfrm>
          <a:off x="254000" y="3748088"/>
          <a:ext cx="711200" cy="203200"/>
        </p:xfrm>
        <a:graphic>
          <a:graphicData uri="http://schemas.openxmlformats.org/presentationml/2006/ole">
            <mc:AlternateContent xmlns:mc="http://schemas.openxmlformats.org/markup-compatibility/2006">
              <mc:Choice xmlns:v="urn:schemas-microsoft-com:vml" Requires="v">
                <p:oleObj spid="_x0000_s1438514" name="Формула" r:id="rId30" imgW="711000" imgH="203040" progId="Equation.3">
                  <p:embed/>
                </p:oleObj>
              </mc:Choice>
              <mc:Fallback>
                <p:oleObj name="Формула" r:id="rId30" imgW="711000" imgH="203040" progId="Equation.3">
                  <p:embed/>
                  <p:pic>
                    <p:nvPicPr>
                      <p:cNvPr id="0" name="Object 483"/>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254000" y="3748088"/>
                        <a:ext cx="7112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333" name="Object 485"/>
          <p:cNvGraphicFramePr>
            <a:graphicFrameLocks noChangeAspect="1"/>
          </p:cNvGraphicFramePr>
          <p:nvPr/>
        </p:nvGraphicFramePr>
        <p:xfrm>
          <a:off x="1782763" y="3925888"/>
          <a:ext cx="698500" cy="203200"/>
        </p:xfrm>
        <a:graphic>
          <a:graphicData uri="http://schemas.openxmlformats.org/presentationml/2006/ole">
            <mc:AlternateContent xmlns:mc="http://schemas.openxmlformats.org/markup-compatibility/2006">
              <mc:Choice xmlns:v="urn:schemas-microsoft-com:vml" Requires="v">
                <p:oleObj spid="_x0000_s1438515" name="Формула" r:id="rId32" imgW="698400" imgH="203040" progId="Equation.3">
                  <p:embed/>
                </p:oleObj>
              </mc:Choice>
              <mc:Fallback>
                <p:oleObj name="Формула" r:id="rId32" imgW="698400" imgH="203040" progId="Equation.3">
                  <p:embed/>
                  <p:pic>
                    <p:nvPicPr>
                      <p:cNvPr id="0" name="Object 485"/>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782763" y="3925888"/>
                        <a:ext cx="6985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337" name="Object 489"/>
          <p:cNvGraphicFramePr>
            <a:graphicFrameLocks noChangeAspect="1"/>
          </p:cNvGraphicFramePr>
          <p:nvPr/>
        </p:nvGraphicFramePr>
        <p:xfrm>
          <a:off x="2946400" y="3886200"/>
          <a:ext cx="596900" cy="241300"/>
        </p:xfrm>
        <a:graphic>
          <a:graphicData uri="http://schemas.openxmlformats.org/presentationml/2006/ole">
            <mc:AlternateContent xmlns:mc="http://schemas.openxmlformats.org/markup-compatibility/2006">
              <mc:Choice xmlns:v="urn:schemas-microsoft-com:vml" Requires="v">
                <p:oleObj spid="_x0000_s1438516" name="Формула" r:id="rId34" imgW="596880" imgH="241200" progId="Equation.3">
                  <p:embed/>
                </p:oleObj>
              </mc:Choice>
              <mc:Fallback>
                <p:oleObj name="Формула" r:id="rId34" imgW="596880" imgH="241200" progId="Equation.3">
                  <p:embed/>
                  <p:pic>
                    <p:nvPicPr>
                      <p:cNvPr id="0" name="Object 489"/>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2946400" y="3886200"/>
                        <a:ext cx="5969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338" name="Object 490"/>
          <p:cNvGraphicFramePr>
            <a:graphicFrameLocks noChangeAspect="1"/>
          </p:cNvGraphicFramePr>
          <p:nvPr>
            <p:extLst>
              <p:ext uri="{D42A27DB-BD31-4B8C-83A1-F6EECF244321}">
                <p14:modId xmlns:p14="http://schemas.microsoft.com/office/powerpoint/2010/main" val="2425023267"/>
              </p:ext>
            </p:extLst>
          </p:nvPr>
        </p:nvGraphicFramePr>
        <p:xfrm>
          <a:off x="4564063" y="3814763"/>
          <a:ext cx="1384300" cy="215900"/>
        </p:xfrm>
        <a:graphic>
          <a:graphicData uri="http://schemas.openxmlformats.org/presentationml/2006/ole">
            <mc:AlternateContent xmlns:mc="http://schemas.openxmlformats.org/markup-compatibility/2006">
              <mc:Choice xmlns:v="urn:schemas-microsoft-com:vml" Requires="v">
                <p:oleObj spid="_x0000_s1438517" name="Equation" r:id="rId36" imgW="1384200" imgH="215640" progId="Equation.DSMT4">
                  <p:embed/>
                </p:oleObj>
              </mc:Choice>
              <mc:Fallback>
                <p:oleObj name="Equation" r:id="rId36" imgW="1384200" imgH="215640" progId="Equation.DSMT4">
                  <p:embed/>
                  <p:pic>
                    <p:nvPicPr>
                      <p:cNvPr id="0" name="Object 490"/>
                      <p:cNvPicPr>
                        <a:picLocks noChangeAspect="1" noChangeArrowheads="1"/>
                      </p:cNvPicPr>
                      <p:nvPr/>
                    </p:nvPicPr>
                    <p:blipFill>
                      <a:blip r:embed="rId37"/>
                      <a:srcRect/>
                      <a:stretch>
                        <a:fillRect/>
                      </a:stretch>
                    </p:blipFill>
                    <p:spPr bwMode="auto">
                      <a:xfrm>
                        <a:off x="4564063" y="3814763"/>
                        <a:ext cx="13843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350" name="Object 502"/>
          <p:cNvGraphicFramePr>
            <a:graphicFrameLocks noChangeAspect="1"/>
          </p:cNvGraphicFramePr>
          <p:nvPr>
            <p:extLst>
              <p:ext uri="{D42A27DB-BD31-4B8C-83A1-F6EECF244321}">
                <p14:modId xmlns:p14="http://schemas.microsoft.com/office/powerpoint/2010/main" val="2242893198"/>
              </p:ext>
            </p:extLst>
          </p:nvPr>
        </p:nvGraphicFramePr>
        <p:xfrm>
          <a:off x="4821238" y="4100513"/>
          <a:ext cx="1003300" cy="203200"/>
        </p:xfrm>
        <a:graphic>
          <a:graphicData uri="http://schemas.openxmlformats.org/presentationml/2006/ole">
            <mc:AlternateContent xmlns:mc="http://schemas.openxmlformats.org/markup-compatibility/2006">
              <mc:Choice xmlns:v="urn:schemas-microsoft-com:vml" Requires="v">
                <p:oleObj spid="_x0000_s1438518" name="Equation" r:id="rId38" imgW="1002960" imgH="203040" progId="Equation.DSMT4">
                  <p:embed/>
                </p:oleObj>
              </mc:Choice>
              <mc:Fallback>
                <p:oleObj name="Equation" r:id="rId38" imgW="1002960" imgH="203040" progId="Equation.DSMT4">
                  <p:embed/>
                  <p:pic>
                    <p:nvPicPr>
                      <p:cNvPr id="0" name="Object 502"/>
                      <p:cNvPicPr>
                        <a:picLocks noChangeAspect="1" noChangeArrowheads="1"/>
                      </p:cNvPicPr>
                      <p:nvPr/>
                    </p:nvPicPr>
                    <p:blipFill>
                      <a:blip r:embed="rId39"/>
                      <a:srcRect/>
                      <a:stretch>
                        <a:fillRect/>
                      </a:stretch>
                    </p:blipFill>
                    <p:spPr bwMode="auto">
                      <a:xfrm>
                        <a:off x="4821238" y="4100513"/>
                        <a:ext cx="10033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351" name="Object 503"/>
          <p:cNvGraphicFramePr>
            <a:graphicFrameLocks noChangeAspect="1"/>
          </p:cNvGraphicFramePr>
          <p:nvPr>
            <p:extLst>
              <p:ext uri="{D42A27DB-BD31-4B8C-83A1-F6EECF244321}">
                <p14:modId xmlns:p14="http://schemas.microsoft.com/office/powerpoint/2010/main" val="800000000"/>
              </p:ext>
            </p:extLst>
          </p:nvPr>
        </p:nvGraphicFramePr>
        <p:xfrm>
          <a:off x="281004" y="5203825"/>
          <a:ext cx="1130300" cy="215900"/>
        </p:xfrm>
        <a:graphic>
          <a:graphicData uri="http://schemas.openxmlformats.org/presentationml/2006/ole">
            <mc:AlternateContent xmlns:mc="http://schemas.openxmlformats.org/markup-compatibility/2006">
              <mc:Choice xmlns:v="urn:schemas-microsoft-com:vml" Requires="v">
                <p:oleObj spid="_x0000_s1438519" name="Equation" r:id="rId40" imgW="1130040" imgH="215640" progId="Equation.DSMT4">
                  <p:embed/>
                </p:oleObj>
              </mc:Choice>
              <mc:Fallback>
                <p:oleObj name="Equation" r:id="rId40" imgW="1130040" imgH="215640" progId="Equation.DSMT4">
                  <p:embed/>
                  <p:pic>
                    <p:nvPicPr>
                      <p:cNvPr id="0" name="Object 503"/>
                      <p:cNvPicPr>
                        <a:picLocks noChangeAspect="1" noChangeArrowheads="1"/>
                      </p:cNvPicPr>
                      <p:nvPr/>
                    </p:nvPicPr>
                    <p:blipFill>
                      <a:blip r:embed="rId41"/>
                      <a:srcRect/>
                      <a:stretch>
                        <a:fillRect/>
                      </a:stretch>
                    </p:blipFill>
                    <p:spPr bwMode="auto">
                      <a:xfrm>
                        <a:off x="281004" y="5203825"/>
                        <a:ext cx="11303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352" name="Object 504"/>
          <p:cNvGraphicFramePr>
            <a:graphicFrameLocks noChangeAspect="1"/>
          </p:cNvGraphicFramePr>
          <p:nvPr/>
        </p:nvGraphicFramePr>
        <p:xfrm>
          <a:off x="1550988" y="5205413"/>
          <a:ext cx="1054100" cy="203200"/>
        </p:xfrm>
        <a:graphic>
          <a:graphicData uri="http://schemas.openxmlformats.org/presentationml/2006/ole">
            <mc:AlternateContent xmlns:mc="http://schemas.openxmlformats.org/markup-compatibility/2006">
              <mc:Choice xmlns:v="urn:schemas-microsoft-com:vml" Requires="v">
                <p:oleObj spid="_x0000_s1438520" name="Формула" r:id="rId42" imgW="1054080" imgH="203040" progId="Equation.3">
                  <p:embed/>
                </p:oleObj>
              </mc:Choice>
              <mc:Fallback>
                <p:oleObj name="Формула" r:id="rId42" imgW="1054080" imgH="203040" progId="Equation.3">
                  <p:embed/>
                  <p:pic>
                    <p:nvPicPr>
                      <p:cNvPr id="0" name="Object 504"/>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1550988" y="5205413"/>
                        <a:ext cx="1054100" cy="203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354" name="Object 506"/>
          <p:cNvGraphicFramePr>
            <a:graphicFrameLocks noChangeAspect="1"/>
          </p:cNvGraphicFramePr>
          <p:nvPr>
            <p:extLst>
              <p:ext uri="{D42A27DB-BD31-4B8C-83A1-F6EECF244321}">
                <p14:modId xmlns:p14="http://schemas.microsoft.com/office/powerpoint/2010/main" val="2097185460"/>
              </p:ext>
            </p:extLst>
          </p:nvPr>
        </p:nvGraphicFramePr>
        <p:xfrm>
          <a:off x="2898814" y="4362450"/>
          <a:ext cx="749300" cy="723900"/>
        </p:xfrm>
        <a:graphic>
          <a:graphicData uri="http://schemas.openxmlformats.org/presentationml/2006/ole">
            <mc:AlternateContent xmlns:mc="http://schemas.openxmlformats.org/markup-compatibility/2006">
              <mc:Choice xmlns:v="urn:schemas-microsoft-com:vml" Requires="v">
                <p:oleObj spid="_x0000_s1438521" name="Формула" r:id="rId44" imgW="749160" imgH="723600" progId="Equation.3">
                  <p:embed/>
                </p:oleObj>
              </mc:Choice>
              <mc:Fallback>
                <p:oleObj name="Формула" r:id="rId44" imgW="749160" imgH="723600" progId="Equation.3">
                  <p:embed/>
                  <p:pic>
                    <p:nvPicPr>
                      <p:cNvPr id="0" name="Object 506"/>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2898814" y="4362450"/>
                        <a:ext cx="749300" cy="723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406" name="Object 558"/>
          <p:cNvGraphicFramePr>
            <a:graphicFrameLocks noChangeAspect="1"/>
          </p:cNvGraphicFramePr>
          <p:nvPr>
            <p:extLst>
              <p:ext uri="{D42A27DB-BD31-4B8C-83A1-F6EECF244321}">
                <p14:modId xmlns:p14="http://schemas.microsoft.com/office/powerpoint/2010/main" val="4028865135"/>
              </p:ext>
            </p:extLst>
          </p:nvPr>
        </p:nvGraphicFramePr>
        <p:xfrm>
          <a:off x="3846513" y="4438651"/>
          <a:ext cx="2667000" cy="266700"/>
        </p:xfrm>
        <a:graphic>
          <a:graphicData uri="http://schemas.openxmlformats.org/presentationml/2006/ole">
            <mc:AlternateContent xmlns:mc="http://schemas.openxmlformats.org/markup-compatibility/2006">
              <mc:Choice xmlns:v="urn:schemas-microsoft-com:vml" Requires="v">
                <p:oleObj spid="_x0000_s1438522" name="Формула" r:id="rId46" imgW="2666880" imgH="266400" progId="Equation.3">
                  <p:embed/>
                </p:oleObj>
              </mc:Choice>
              <mc:Fallback>
                <p:oleObj name="Формула" r:id="rId46" imgW="2666880" imgH="266400" progId="Equation.3">
                  <p:embed/>
                  <p:pic>
                    <p:nvPicPr>
                      <p:cNvPr id="0" name="Object 558"/>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3846513" y="4438651"/>
                        <a:ext cx="26670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417" name="Object 569"/>
          <p:cNvGraphicFramePr>
            <a:graphicFrameLocks noChangeAspect="1"/>
          </p:cNvGraphicFramePr>
          <p:nvPr>
            <p:extLst>
              <p:ext uri="{D42A27DB-BD31-4B8C-83A1-F6EECF244321}">
                <p14:modId xmlns:p14="http://schemas.microsoft.com/office/powerpoint/2010/main" val="3457902563"/>
              </p:ext>
            </p:extLst>
          </p:nvPr>
        </p:nvGraphicFramePr>
        <p:xfrm>
          <a:off x="4219575" y="4741863"/>
          <a:ext cx="1955800" cy="304800"/>
        </p:xfrm>
        <a:graphic>
          <a:graphicData uri="http://schemas.openxmlformats.org/presentationml/2006/ole">
            <mc:AlternateContent xmlns:mc="http://schemas.openxmlformats.org/markup-compatibility/2006">
              <mc:Choice xmlns:v="urn:schemas-microsoft-com:vml" Requires="v">
                <p:oleObj spid="_x0000_s1438523" name="Equation" r:id="rId48" imgW="1955520" imgH="304560" progId="Equation.DSMT4">
                  <p:embed/>
                </p:oleObj>
              </mc:Choice>
              <mc:Fallback>
                <p:oleObj name="Equation" r:id="rId48" imgW="1955520" imgH="304560" progId="Equation.DSMT4">
                  <p:embed/>
                  <p:pic>
                    <p:nvPicPr>
                      <p:cNvPr id="0" name="Object 569"/>
                      <p:cNvPicPr>
                        <a:picLocks noChangeAspect="1" noChangeArrowheads="1"/>
                      </p:cNvPicPr>
                      <p:nvPr/>
                    </p:nvPicPr>
                    <p:blipFill>
                      <a:blip r:embed="rId49"/>
                      <a:srcRect/>
                      <a:stretch>
                        <a:fillRect/>
                      </a:stretch>
                    </p:blipFill>
                    <p:spPr bwMode="auto">
                      <a:xfrm>
                        <a:off x="4219575" y="4741863"/>
                        <a:ext cx="1955800" cy="304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457" name="Object 609"/>
          <p:cNvGraphicFramePr>
            <a:graphicFrameLocks noChangeAspect="1"/>
          </p:cNvGraphicFramePr>
          <p:nvPr>
            <p:extLst>
              <p:ext uri="{D42A27DB-BD31-4B8C-83A1-F6EECF244321}">
                <p14:modId xmlns:p14="http://schemas.microsoft.com/office/powerpoint/2010/main" val="1190671542"/>
              </p:ext>
            </p:extLst>
          </p:nvPr>
        </p:nvGraphicFramePr>
        <p:xfrm>
          <a:off x="2973388" y="5150643"/>
          <a:ext cx="698500" cy="723900"/>
        </p:xfrm>
        <a:graphic>
          <a:graphicData uri="http://schemas.openxmlformats.org/presentationml/2006/ole">
            <mc:AlternateContent xmlns:mc="http://schemas.openxmlformats.org/markup-compatibility/2006">
              <mc:Choice xmlns:v="urn:schemas-microsoft-com:vml" Requires="v">
                <p:oleObj spid="_x0000_s1438524" name="Формула" r:id="rId50" imgW="698400" imgH="723600" progId="Equation.3">
                  <p:embed/>
                </p:oleObj>
              </mc:Choice>
              <mc:Fallback>
                <p:oleObj name="Формула" r:id="rId50" imgW="698400" imgH="723600" progId="Equation.3">
                  <p:embed/>
                  <p:pic>
                    <p:nvPicPr>
                      <p:cNvPr id="0" name="Object 609"/>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2973388" y="5150643"/>
                        <a:ext cx="698500" cy="723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485" name="Object 637"/>
          <p:cNvGraphicFramePr>
            <a:graphicFrameLocks noChangeAspect="1"/>
          </p:cNvGraphicFramePr>
          <p:nvPr/>
        </p:nvGraphicFramePr>
        <p:xfrm>
          <a:off x="3087688" y="6008688"/>
          <a:ext cx="558800" cy="241300"/>
        </p:xfrm>
        <a:graphic>
          <a:graphicData uri="http://schemas.openxmlformats.org/presentationml/2006/ole">
            <mc:AlternateContent xmlns:mc="http://schemas.openxmlformats.org/markup-compatibility/2006">
              <mc:Choice xmlns:v="urn:schemas-microsoft-com:vml" Requires="v">
                <p:oleObj spid="_x0000_s1438525" name="Формула" r:id="rId52" imgW="558720" imgH="241200" progId="Equation.3">
                  <p:embed/>
                </p:oleObj>
              </mc:Choice>
              <mc:Fallback>
                <p:oleObj name="Формула" r:id="rId52" imgW="558720" imgH="241200" progId="Equation.3">
                  <p:embed/>
                  <p:pic>
                    <p:nvPicPr>
                      <p:cNvPr id="0" name="Object 637"/>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087688" y="6008688"/>
                        <a:ext cx="5588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486" name="Object 638"/>
          <p:cNvGraphicFramePr>
            <a:graphicFrameLocks noChangeAspect="1"/>
          </p:cNvGraphicFramePr>
          <p:nvPr>
            <p:extLst>
              <p:ext uri="{D42A27DB-BD31-4B8C-83A1-F6EECF244321}">
                <p14:modId xmlns:p14="http://schemas.microsoft.com/office/powerpoint/2010/main" val="2308337947"/>
              </p:ext>
            </p:extLst>
          </p:nvPr>
        </p:nvGraphicFramePr>
        <p:xfrm>
          <a:off x="4051300" y="5170488"/>
          <a:ext cx="2222500" cy="330200"/>
        </p:xfrm>
        <a:graphic>
          <a:graphicData uri="http://schemas.openxmlformats.org/presentationml/2006/ole">
            <mc:AlternateContent xmlns:mc="http://schemas.openxmlformats.org/markup-compatibility/2006">
              <mc:Choice xmlns:v="urn:schemas-microsoft-com:vml" Requires="v">
                <p:oleObj spid="_x0000_s1438526" name="Equation" r:id="rId54" imgW="2222280" imgH="330120" progId="Equation.DSMT4">
                  <p:embed/>
                </p:oleObj>
              </mc:Choice>
              <mc:Fallback>
                <p:oleObj name="Equation" r:id="rId54" imgW="2222280" imgH="330120" progId="Equation.DSMT4">
                  <p:embed/>
                  <p:pic>
                    <p:nvPicPr>
                      <p:cNvPr id="0" name="Object 638"/>
                      <p:cNvPicPr>
                        <a:picLocks noChangeAspect="1" noChangeArrowheads="1"/>
                      </p:cNvPicPr>
                      <p:nvPr/>
                    </p:nvPicPr>
                    <p:blipFill>
                      <a:blip r:embed="rId55"/>
                      <a:srcRect/>
                      <a:stretch>
                        <a:fillRect/>
                      </a:stretch>
                    </p:blipFill>
                    <p:spPr bwMode="auto">
                      <a:xfrm>
                        <a:off x="4051300" y="5170488"/>
                        <a:ext cx="2222500" cy="330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487" name="Object 639"/>
          <p:cNvGraphicFramePr>
            <a:graphicFrameLocks noChangeAspect="1"/>
          </p:cNvGraphicFramePr>
          <p:nvPr>
            <p:extLst>
              <p:ext uri="{D42A27DB-BD31-4B8C-83A1-F6EECF244321}">
                <p14:modId xmlns:p14="http://schemas.microsoft.com/office/powerpoint/2010/main" val="1167656973"/>
              </p:ext>
            </p:extLst>
          </p:nvPr>
        </p:nvGraphicFramePr>
        <p:xfrm>
          <a:off x="4241800" y="5548313"/>
          <a:ext cx="1828800" cy="292100"/>
        </p:xfrm>
        <a:graphic>
          <a:graphicData uri="http://schemas.openxmlformats.org/presentationml/2006/ole">
            <mc:AlternateContent xmlns:mc="http://schemas.openxmlformats.org/markup-compatibility/2006">
              <mc:Choice xmlns:v="urn:schemas-microsoft-com:vml" Requires="v">
                <p:oleObj spid="_x0000_s1438527" name="Equation" r:id="rId56" imgW="1828800" imgH="291960" progId="Equation.DSMT4">
                  <p:embed/>
                </p:oleObj>
              </mc:Choice>
              <mc:Fallback>
                <p:oleObj name="Equation" r:id="rId56" imgW="1828800" imgH="291960" progId="Equation.DSMT4">
                  <p:embed/>
                  <p:pic>
                    <p:nvPicPr>
                      <p:cNvPr id="0" name="Object 639"/>
                      <p:cNvPicPr>
                        <a:picLocks noChangeAspect="1" noChangeArrowheads="1"/>
                      </p:cNvPicPr>
                      <p:nvPr/>
                    </p:nvPicPr>
                    <p:blipFill>
                      <a:blip r:embed="rId57"/>
                      <a:srcRect/>
                      <a:stretch>
                        <a:fillRect/>
                      </a:stretch>
                    </p:blipFill>
                    <p:spPr bwMode="auto">
                      <a:xfrm>
                        <a:off x="4241800" y="5548313"/>
                        <a:ext cx="1828800" cy="292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5488" name="Object 640"/>
          <p:cNvGraphicFramePr>
            <a:graphicFrameLocks noChangeAspect="1"/>
          </p:cNvGraphicFramePr>
          <p:nvPr>
            <p:extLst>
              <p:ext uri="{D42A27DB-BD31-4B8C-83A1-F6EECF244321}">
                <p14:modId xmlns:p14="http://schemas.microsoft.com/office/powerpoint/2010/main" val="517899650"/>
              </p:ext>
            </p:extLst>
          </p:nvPr>
        </p:nvGraphicFramePr>
        <p:xfrm>
          <a:off x="4602163" y="6037263"/>
          <a:ext cx="1104900" cy="228600"/>
        </p:xfrm>
        <a:graphic>
          <a:graphicData uri="http://schemas.openxmlformats.org/presentationml/2006/ole">
            <mc:AlternateContent xmlns:mc="http://schemas.openxmlformats.org/markup-compatibility/2006">
              <mc:Choice xmlns:v="urn:schemas-microsoft-com:vml" Requires="v">
                <p:oleObj spid="_x0000_s1438528" name="Equation" r:id="rId58" imgW="1104840" imgH="228600" progId="Equation.DSMT4">
                  <p:embed/>
                </p:oleObj>
              </mc:Choice>
              <mc:Fallback>
                <p:oleObj name="Equation" r:id="rId58" imgW="1104840" imgH="228600" progId="Equation.DSMT4">
                  <p:embed/>
                  <p:pic>
                    <p:nvPicPr>
                      <p:cNvPr id="0" name="Object 640"/>
                      <p:cNvPicPr>
                        <a:picLocks noChangeAspect="1" noChangeArrowheads="1"/>
                      </p:cNvPicPr>
                      <p:nvPr/>
                    </p:nvPicPr>
                    <p:blipFill>
                      <a:blip r:embed="rId59"/>
                      <a:srcRect/>
                      <a:stretch>
                        <a:fillRect/>
                      </a:stretch>
                    </p:blipFill>
                    <p:spPr bwMode="auto">
                      <a:xfrm>
                        <a:off x="4602163" y="6037263"/>
                        <a:ext cx="11049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35513" name="Group 665"/>
          <p:cNvGrpSpPr>
            <a:grpSpLocks/>
          </p:cNvGrpSpPr>
          <p:nvPr/>
        </p:nvGrpSpPr>
        <p:grpSpPr bwMode="auto">
          <a:xfrm>
            <a:off x="6808788" y="5297488"/>
            <a:ext cx="1117600" cy="820737"/>
            <a:chOff x="3251" y="3283"/>
            <a:chExt cx="956" cy="517"/>
          </a:xfrm>
        </p:grpSpPr>
        <p:sp>
          <p:nvSpPr>
            <p:cNvPr id="335499" name="Line 651"/>
            <p:cNvSpPr>
              <a:spLocks noChangeShapeType="1"/>
            </p:cNvSpPr>
            <p:nvPr/>
          </p:nvSpPr>
          <p:spPr bwMode="auto">
            <a:xfrm>
              <a:off x="3251" y="3786"/>
              <a:ext cx="85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500" name="Line 652"/>
            <p:cNvSpPr>
              <a:spLocks noChangeShapeType="1"/>
            </p:cNvSpPr>
            <p:nvPr/>
          </p:nvSpPr>
          <p:spPr bwMode="auto">
            <a:xfrm rot="-5400000">
              <a:off x="3015" y="3551"/>
              <a:ext cx="492" cy="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501" name="Text Box 653"/>
            <p:cNvSpPr txBox="1">
              <a:spLocks noChangeArrowheads="1"/>
            </p:cNvSpPr>
            <p:nvPr/>
          </p:nvSpPr>
          <p:spPr bwMode="auto">
            <a:xfrm>
              <a:off x="3265" y="3283"/>
              <a:ext cx="21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5502" name="Text Box 654"/>
            <p:cNvSpPr txBox="1">
              <a:spLocks noChangeArrowheads="1"/>
            </p:cNvSpPr>
            <p:nvPr/>
          </p:nvSpPr>
          <p:spPr bwMode="auto">
            <a:xfrm>
              <a:off x="4020" y="3594"/>
              <a:ext cx="187"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t</a:t>
              </a:r>
              <a:endParaRPr lang="ru-RU" altLang="ru-RU" sz="1000" i="1">
                <a:solidFill>
                  <a:srgbClr val="009900"/>
                </a:solidFill>
              </a:endParaRPr>
            </a:p>
          </p:txBody>
        </p:sp>
        <p:sp>
          <p:nvSpPr>
            <p:cNvPr id="335503" name="Freeform 655"/>
            <p:cNvSpPr>
              <a:spLocks/>
            </p:cNvSpPr>
            <p:nvPr/>
          </p:nvSpPr>
          <p:spPr bwMode="auto">
            <a:xfrm>
              <a:off x="3267" y="3426"/>
              <a:ext cx="736" cy="318"/>
            </a:xfrm>
            <a:custGeom>
              <a:avLst/>
              <a:gdLst>
                <a:gd name="T0" fmla="*/ 0 w 840"/>
                <a:gd name="T1" fmla="*/ 144 h 318"/>
                <a:gd name="T2" fmla="*/ 150 w 840"/>
                <a:gd name="T3" fmla="*/ 12 h 318"/>
                <a:gd name="T4" fmla="*/ 432 w 840"/>
                <a:gd name="T5" fmla="*/ 216 h 318"/>
                <a:gd name="T6" fmla="*/ 840 w 840"/>
                <a:gd name="T7" fmla="*/ 318 h 318"/>
              </a:gdLst>
              <a:ahLst/>
              <a:cxnLst>
                <a:cxn ang="0">
                  <a:pos x="T0" y="T1"/>
                </a:cxn>
                <a:cxn ang="0">
                  <a:pos x="T2" y="T3"/>
                </a:cxn>
                <a:cxn ang="0">
                  <a:pos x="T4" y="T5"/>
                </a:cxn>
                <a:cxn ang="0">
                  <a:pos x="T6" y="T7"/>
                </a:cxn>
              </a:cxnLst>
              <a:rect l="0" t="0" r="r" b="b"/>
              <a:pathLst>
                <a:path w="840" h="318">
                  <a:moveTo>
                    <a:pt x="0" y="144"/>
                  </a:moveTo>
                  <a:cubicBezTo>
                    <a:pt x="39" y="72"/>
                    <a:pt x="78" y="0"/>
                    <a:pt x="150" y="12"/>
                  </a:cubicBezTo>
                  <a:cubicBezTo>
                    <a:pt x="222" y="24"/>
                    <a:pt x="317" y="165"/>
                    <a:pt x="432" y="216"/>
                  </a:cubicBezTo>
                  <a:cubicBezTo>
                    <a:pt x="547" y="267"/>
                    <a:pt x="772" y="301"/>
                    <a:pt x="840" y="318"/>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510" name="Object 662"/>
            <p:cNvGraphicFramePr>
              <a:graphicFrameLocks noChangeAspect="1"/>
            </p:cNvGraphicFramePr>
            <p:nvPr>
              <p:extLst>
                <p:ext uri="{D42A27DB-BD31-4B8C-83A1-F6EECF244321}">
                  <p14:modId xmlns:p14="http://schemas.microsoft.com/office/powerpoint/2010/main" val="3079581628"/>
                </p:ext>
              </p:extLst>
            </p:nvPr>
          </p:nvGraphicFramePr>
          <p:xfrm>
            <a:off x="3287" y="3606"/>
            <a:ext cx="246" cy="144"/>
          </p:xfrm>
          <a:graphic>
            <a:graphicData uri="http://schemas.openxmlformats.org/presentationml/2006/ole">
              <mc:AlternateContent xmlns:mc="http://schemas.openxmlformats.org/markup-compatibility/2006">
                <mc:Choice xmlns:v="urn:schemas-microsoft-com:vml" Requires="v">
                  <p:oleObj spid="_x0000_s1438529" name="Equation" r:id="rId60" imgW="444240" imgH="228600" progId="Equation.DSMT4">
                    <p:embed/>
                  </p:oleObj>
                </mc:Choice>
                <mc:Fallback>
                  <p:oleObj name="Equation" r:id="rId60" imgW="444240" imgH="228600" progId="Equation.DSMT4">
                    <p:embed/>
                    <p:pic>
                      <p:nvPicPr>
                        <p:cNvPr id="0" name="Object 662"/>
                        <p:cNvPicPr>
                          <a:picLocks noChangeAspect="1" noChangeArrowheads="1"/>
                        </p:cNvPicPr>
                        <p:nvPr/>
                      </p:nvPicPr>
                      <p:blipFill>
                        <a:blip r:embed="rId61">
                          <a:extLst>
                            <a:ext uri="{28A0092B-C50C-407E-A947-70E740481C1C}">
                              <a14:useLocalDpi xmlns:a14="http://schemas.microsoft.com/office/drawing/2010/main" val="0"/>
                            </a:ext>
                          </a:extLst>
                        </a:blip>
                        <a:srcRect/>
                        <a:stretch>
                          <a:fillRect/>
                        </a:stretch>
                      </p:blipFill>
                      <p:spPr bwMode="auto">
                        <a:xfrm>
                          <a:off x="3287" y="3606"/>
                          <a:ext cx="246" cy="14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5512" name="Group 664"/>
          <p:cNvGrpSpPr>
            <a:grpSpLocks/>
          </p:cNvGrpSpPr>
          <p:nvPr/>
        </p:nvGrpSpPr>
        <p:grpSpPr bwMode="auto">
          <a:xfrm>
            <a:off x="7932738" y="5238750"/>
            <a:ext cx="1143000" cy="974725"/>
            <a:chOff x="3245" y="3780"/>
            <a:chExt cx="947" cy="614"/>
          </a:xfrm>
        </p:grpSpPr>
        <p:sp>
          <p:nvSpPr>
            <p:cNvPr id="335504" name="Line 656"/>
            <p:cNvSpPr>
              <a:spLocks noChangeShapeType="1"/>
            </p:cNvSpPr>
            <p:nvPr/>
          </p:nvSpPr>
          <p:spPr bwMode="auto">
            <a:xfrm>
              <a:off x="3245" y="4283"/>
              <a:ext cx="852"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505" name="Line 657"/>
            <p:cNvSpPr>
              <a:spLocks noChangeShapeType="1"/>
            </p:cNvSpPr>
            <p:nvPr/>
          </p:nvSpPr>
          <p:spPr bwMode="auto">
            <a:xfrm rot="-5400000">
              <a:off x="3009" y="4048"/>
              <a:ext cx="492" cy="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506" name="Text Box 658"/>
            <p:cNvSpPr txBox="1">
              <a:spLocks noChangeArrowheads="1"/>
            </p:cNvSpPr>
            <p:nvPr/>
          </p:nvSpPr>
          <p:spPr bwMode="auto">
            <a:xfrm>
              <a:off x="3268" y="3780"/>
              <a:ext cx="172"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5507" name="Text Box 659"/>
            <p:cNvSpPr txBox="1">
              <a:spLocks noChangeArrowheads="1"/>
            </p:cNvSpPr>
            <p:nvPr/>
          </p:nvSpPr>
          <p:spPr bwMode="auto">
            <a:xfrm>
              <a:off x="4011" y="4091"/>
              <a:ext cx="181"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olidFill>
                    <a:srgbClr val="009900"/>
                  </a:solidFill>
                </a:rPr>
                <a:t>t</a:t>
              </a:r>
              <a:endParaRPr lang="ru-RU" altLang="ru-RU" sz="1000" i="1">
                <a:solidFill>
                  <a:srgbClr val="009900"/>
                </a:solidFill>
              </a:endParaRPr>
            </a:p>
          </p:txBody>
        </p:sp>
        <p:sp>
          <p:nvSpPr>
            <p:cNvPr id="335508" name="Freeform 660"/>
            <p:cNvSpPr>
              <a:spLocks/>
            </p:cNvSpPr>
            <p:nvPr/>
          </p:nvSpPr>
          <p:spPr bwMode="auto">
            <a:xfrm>
              <a:off x="3251" y="4080"/>
              <a:ext cx="763" cy="314"/>
            </a:xfrm>
            <a:custGeom>
              <a:avLst/>
              <a:gdLst>
                <a:gd name="T0" fmla="*/ 0 w 870"/>
                <a:gd name="T1" fmla="*/ 0 h 470"/>
                <a:gd name="T2" fmla="*/ 96 w 870"/>
                <a:gd name="T3" fmla="*/ 204 h 470"/>
                <a:gd name="T4" fmla="*/ 228 w 870"/>
                <a:gd name="T5" fmla="*/ 390 h 470"/>
                <a:gd name="T6" fmla="*/ 402 w 870"/>
                <a:gd name="T7" fmla="*/ 468 h 470"/>
                <a:gd name="T8" fmla="*/ 630 w 870"/>
                <a:gd name="T9" fmla="*/ 378 h 470"/>
                <a:gd name="T10" fmla="*/ 870 w 870"/>
                <a:gd name="T11" fmla="*/ 336 h 470"/>
              </a:gdLst>
              <a:ahLst/>
              <a:cxnLst>
                <a:cxn ang="0">
                  <a:pos x="T0" y="T1"/>
                </a:cxn>
                <a:cxn ang="0">
                  <a:pos x="T2" y="T3"/>
                </a:cxn>
                <a:cxn ang="0">
                  <a:pos x="T4" y="T5"/>
                </a:cxn>
                <a:cxn ang="0">
                  <a:pos x="T6" y="T7"/>
                </a:cxn>
                <a:cxn ang="0">
                  <a:pos x="T8" y="T9"/>
                </a:cxn>
                <a:cxn ang="0">
                  <a:pos x="T10" y="T11"/>
                </a:cxn>
              </a:cxnLst>
              <a:rect l="0" t="0" r="r" b="b"/>
              <a:pathLst>
                <a:path w="870" h="470">
                  <a:moveTo>
                    <a:pt x="0" y="0"/>
                  </a:moveTo>
                  <a:cubicBezTo>
                    <a:pt x="29" y="69"/>
                    <a:pt x="58" y="139"/>
                    <a:pt x="96" y="204"/>
                  </a:cubicBezTo>
                  <a:cubicBezTo>
                    <a:pt x="134" y="269"/>
                    <a:pt x="177" y="346"/>
                    <a:pt x="228" y="390"/>
                  </a:cubicBezTo>
                  <a:cubicBezTo>
                    <a:pt x="279" y="434"/>
                    <a:pt x="335" y="470"/>
                    <a:pt x="402" y="468"/>
                  </a:cubicBezTo>
                  <a:cubicBezTo>
                    <a:pt x="469" y="466"/>
                    <a:pt x="552" y="400"/>
                    <a:pt x="630" y="378"/>
                  </a:cubicBezTo>
                  <a:cubicBezTo>
                    <a:pt x="708" y="356"/>
                    <a:pt x="830" y="343"/>
                    <a:pt x="870" y="33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509" name="Freeform 661"/>
            <p:cNvSpPr>
              <a:spLocks/>
            </p:cNvSpPr>
            <p:nvPr/>
          </p:nvSpPr>
          <p:spPr bwMode="auto">
            <a:xfrm>
              <a:off x="3256" y="3936"/>
              <a:ext cx="773" cy="312"/>
            </a:xfrm>
            <a:custGeom>
              <a:avLst/>
              <a:gdLst>
                <a:gd name="T0" fmla="*/ 0 w 882"/>
                <a:gd name="T1" fmla="*/ 0 h 312"/>
                <a:gd name="T2" fmla="*/ 96 w 882"/>
                <a:gd name="T3" fmla="*/ 150 h 312"/>
                <a:gd name="T4" fmla="*/ 294 w 882"/>
                <a:gd name="T5" fmla="*/ 252 h 312"/>
                <a:gd name="T6" fmla="*/ 546 w 882"/>
                <a:gd name="T7" fmla="*/ 288 h 312"/>
                <a:gd name="T8" fmla="*/ 882 w 882"/>
                <a:gd name="T9" fmla="*/ 312 h 312"/>
              </a:gdLst>
              <a:ahLst/>
              <a:cxnLst>
                <a:cxn ang="0">
                  <a:pos x="T0" y="T1"/>
                </a:cxn>
                <a:cxn ang="0">
                  <a:pos x="T2" y="T3"/>
                </a:cxn>
                <a:cxn ang="0">
                  <a:pos x="T4" y="T5"/>
                </a:cxn>
                <a:cxn ang="0">
                  <a:pos x="T6" y="T7"/>
                </a:cxn>
                <a:cxn ang="0">
                  <a:pos x="T8" y="T9"/>
                </a:cxn>
              </a:cxnLst>
              <a:rect l="0" t="0" r="r" b="b"/>
              <a:pathLst>
                <a:path w="882" h="312">
                  <a:moveTo>
                    <a:pt x="0" y="0"/>
                  </a:moveTo>
                  <a:cubicBezTo>
                    <a:pt x="23" y="54"/>
                    <a:pt x="47" y="108"/>
                    <a:pt x="96" y="150"/>
                  </a:cubicBezTo>
                  <a:cubicBezTo>
                    <a:pt x="145" y="192"/>
                    <a:pt x="219" y="229"/>
                    <a:pt x="294" y="252"/>
                  </a:cubicBezTo>
                  <a:cubicBezTo>
                    <a:pt x="369" y="275"/>
                    <a:pt x="448" y="278"/>
                    <a:pt x="546" y="288"/>
                  </a:cubicBezTo>
                  <a:cubicBezTo>
                    <a:pt x="644" y="298"/>
                    <a:pt x="826" y="308"/>
                    <a:pt x="882" y="312"/>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511" name="Object 663"/>
            <p:cNvGraphicFramePr>
              <a:graphicFrameLocks noChangeAspect="1"/>
            </p:cNvGraphicFramePr>
            <p:nvPr/>
          </p:nvGraphicFramePr>
          <p:xfrm>
            <a:off x="3391" y="3947"/>
            <a:ext cx="245" cy="144"/>
          </p:xfrm>
          <a:graphic>
            <a:graphicData uri="http://schemas.openxmlformats.org/presentationml/2006/ole">
              <mc:AlternateContent xmlns:mc="http://schemas.openxmlformats.org/markup-compatibility/2006">
                <mc:Choice xmlns:v="urn:schemas-microsoft-com:vml" Requires="v">
                  <p:oleObj spid="_x0000_s1438530" name="Формула" r:id="rId62" imgW="444240" imgH="228600" progId="Equation.3">
                    <p:embed/>
                  </p:oleObj>
                </mc:Choice>
                <mc:Fallback>
                  <p:oleObj name="Формула" r:id="rId62" imgW="444240" imgH="228600" progId="Equation.3">
                    <p:embed/>
                    <p:pic>
                      <p:nvPicPr>
                        <p:cNvPr id="0" name="Object 663"/>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3391" y="3947"/>
                          <a:ext cx="245" cy="144"/>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5515" name="Object 667"/>
          <p:cNvGraphicFramePr>
            <a:graphicFrameLocks noChangeAspect="1"/>
          </p:cNvGraphicFramePr>
          <p:nvPr/>
        </p:nvGraphicFramePr>
        <p:xfrm>
          <a:off x="366713" y="5510213"/>
          <a:ext cx="1041400" cy="393700"/>
        </p:xfrm>
        <a:graphic>
          <a:graphicData uri="http://schemas.openxmlformats.org/presentationml/2006/ole">
            <mc:AlternateContent xmlns:mc="http://schemas.openxmlformats.org/markup-compatibility/2006">
              <mc:Choice xmlns:v="urn:schemas-microsoft-com:vml" Requires="v">
                <p:oleObj spid="_x0000_s1438531" name="Формула" r:id="rId64" imgW="1041120" imgH="393480" progId="Equation.3">
                  <p:embed/>
                </p:oleObj>
              </mc:Choice>
              <mc:Fallback>
                <p:oleObj name="Формула" r:id="rId64" imgW="1041120" imgH="393480" progId="Equation.3">
                  <p:embed/>
                  <p:pic>
                    <p:nvPicPr>
                      <p:cNvPr id="0" name="Object 667"/>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366713" y="5510213"/>
                        <a:ext cx="10414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516" name="Object 668"/>
          <p:cNvGraphicFramePr>
            <a:graphicFrameLocks noChangeAspect="1"/>
          </p:cNvGraphicFramePr>
          <p:nvPr>
            <p:extLst>
              <p:ext uri="{D42A27DB-BD31-4B8C-83A1-F6EECF244321}">
                <p14:modId xmlns:p14="http://schemas.microsoft.com/office/powerpoint/2010/main" val="2421149434"/>
              </p:ext>
            </p:extLst>
          </p:nvPr>
        </p:nvGraphicFramePr>
        <p:xfrm>
          <a:off x="911874" y="3968750"/>
          <a:ext cx="482600" cy="393700"/>
        </p:xfrm>
        <a:graphic>
          <a:graphicData uri="http://schemas.openxmlformats.org/presentationml/2006/ole">
            <mc:AlternateContent xmlns:mc="http://schemas.openxmlformats.org/markup-compatibility/2006">
              <mc:Choice xmlns:v="urn:schemas-microsoft-com:vml" Requires="v">
                <p:oleObj spid="_x0000_s1438532" name="Формула" r:id="rId66" imgW="482400" imgH="393480" progId="Equation.3">
                  <p:embed/>
                </p:oleObj>
              </mc:Choice>
              <mc:Fallback>
                <p:oleObj name="Формула" r:id="rId66" imgW="482400" imgH="393480" progId="Equation.3">
                  <p:embed/>
                  <p:pic>
                    <p:nvPicPr>
                      <p:cNvPr id="0" name="Object 668"/>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911874" y="3968750"/>
                        <a:ext cx="482600" cy="3937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612" name="Rectangle 764"/>
          <p:cNvSpPr>
            <a:spLocks noChangeArrowheads="1"/>
          </p:cNvSpPr>
          <p:nvPr/>
        </p:nvSpPr>
        <p:spPr bwMode="auto">
          <a:xfrm>
            <a:off x="198438" y="842963"/>
            <a:ext cx="4410075" cy="37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indent="-163513">
              <a:lnSpc>
                <a:spcPct val="90000"/>
              </a:lnSpc>
            </a:pPr>
            <a:r>
              <a:rPr lang="en-US" altLang="ru-RU" sz="1200" b="1" dirty="0" smtClean="0">
                <a:solidFill>
                  <a:srgbClr val="FF0000"/>
                </a:solidFill>
              </a:rPr>
              <a:t>Spring Connection</a:t>
            </a:r>
            <a:r>
              <a:rPr lang="ru-RU" altLang="ru-RU" sz="1200" b="1" dirty="0" smtClean="0">
                <a:solidFill>
                  <a:srgbClr val="FF0000"/>
                </a:solidFill>
              </a:rPr>
              <a:t>. </a:t>
            </a:r>
            <a:r>
              <a:rPr lang="en-US" altLang="ru-RU" sz="1200" b="1" dirty="0" smtClean="0">
                <a:solidFill>
                  <a:srgbClr val="FF0000"/>
                </a:solidFill>
              </a:rPr>
              <a:t>Equivalent Stiffness</a:t>
            </a:r>
            <a:endParaRPr lang="ru-RU" altLang="ru-RU" sz="1200" dirty="0"/>
          </a:p>
        </p:txBody>
      </p:sp>
      <p:sp>
        <p:nvSpPr>
          <p:cNvPr id="335613" name="Text Box 765"/>
          <p:cNvSpPr txBox="1">
            <a:spLocks noChangeArrowheads="1"/>
          </p:cNvSpPr>
          <p:nvPr/>
        </p:nvSpPr>
        <p:spPr bwMode="auto">
          <a:xfrm>
            <a:off x="920631" y="1035378"/>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graphicFrame>
        <p:nvGraphicFramePr>
          <p:cNvPr id="335614" name="Object 766"/>
          <p:cNvGraphicFramePr>
            <a:graphicFrameLocks noChangeAspect="1"/>
          </p:cNvGraphicFramePr>
          <p:nvPr>
            <p:extLst>
              <p:ext uri="{D42A27DB-BD31-4B8C-83A1-F6EECF244321}">
                <p14:modId xmlns:p14="http://schemas.microsoft.com/office/powerpoint/2010/main" val="2191706430"/>
              </p:ext>
            </p:extLst>
          </p:nvPr>
        </p:nvGraphicFramePr>
        <p:xfrm>
          <a:off x="5166163" y="1151731"/>
          <a:ext cx="1684800" cy="288000"/>
        </p:xfrm>
        <a:graphic>
          <a:graphicData uri="http://schemas.openxmlformats.org/presentationml/2006/ole">
            <mc:AlternateContent xmlns:mc="http://schemas.openxmlformats.org/markup-compatibility/2006">
              <mc:Choice xmlns:v="urn:schemas-microsoft-com:vml" Requires="v">
                <p:oleObj spid="_x0000_s1438533" name="Формула" r:id="rId68" imgW="1485720" imgH="253800" progId="Equation.3">
                  <p:embed/>
                </p:oleObj>
              </mc:Choice>
              <mc:Fallback>
                <p:oleObj name="Формула" r:id="rId68" imgW="1485720" imgH="253800" progId="Equation.3">
                  <p:embed/>
                  <p:pic>
                    <p:nvPicPr>
                      <p:cNvPr id="0" name="Object 766"/>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5166163" y="1151731"/>
                        <a:ext cx="1684800" cy="28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615" name="Object 767"/>
          <p:cNvGraphicFramePr>
            <a:graphicFrameLocks noChangeAspect="1"/>
          </p:cNvGraphicFramePr>
          <p:nvPr>
            <p:extLst>
              <p:ext uri="{D42A27DB-BD31-4B8C-83A1-F6EECF244321}">
                <p14:modId xmlns:p14="http://schemas.microsoft.com/office/powerpoint/2010/main" val="2449311710"/>
              </p:ext>
            </p:extLst>
          </p:nvPr>
        </p:nvGraphicFramePr>
        <p:xfrm>
          <a:off x="5073299" y="1443736"/>
          <a:ext cx="2281263" cy="252000"/>
        </p:xfrm>
        <a:graphic>
          <a:graphicData uri="http://schemas.openxmlformats.org/presentationml/2006/ole">
            <mc:AlternateContent xmlns:mc="http://schemas.openxmlformats.org/markup-compatibility/2006">
              <mc:Choice xmlns:v="urn:schemas-microsoft-com:vml" Requires="v">
                <p:oleObj spid="_x0000_s1438534" name="Equation" r:id="rId70" imgW="2184120" imgH="241200" progId="Equation.DSMT4">
                  <p:embed/>
                </p:oleObj>
              </mc:Choice>
              <mc:Fallback>
                <p:oleObj name="Equation" r:id="rId70" imgW="2184120" imgH="241200" progId="Equation.DSMT4">
                  <p:embed/>
                  <p:pic>
                    <p:nvPicPr>
                      <p:cNvPr id="0" name="Object 767"/>
                      <p:cNvPicPr>
                        <a:picLocks noChangeAspect="1" noChangeArrowheads="1"/>
                      </p:cNvPicPr>
                      <p:nvPr/>
                    </p:nvPicPr>
                    <p:blipFill>
                      <a:blip r:embed="rId71"/>
                      <a:srcRect/>
                      <a:stretch>
                        <a:fillRect/>
                      </a:stretch>
                    </p:blipFill>
                    <p:spPr bwMode="auto">
                      <a:xfrm>
                        <a:off x="5073299" y="1443736"/>
                        <a:ext cx="2281263" cy="252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616" name="Object 768"/>
          <p:cNvGraphicFramePr>
            <a:graphicFrameLocks noChangeAspect="1"/>
          </p:cNvGraphicFramePr>
          <p:nvPr>
            <p:extLst>
              <p:ext uri="{D42A27DB-BD31-4B8C-83A1-F6EECF244321}">
                <p14:modId xmlns:p14="http://schemas.microsoft.com/office/powerpoint/2010/main" val="720695994"/>
              </p:ext>
            </p:extLst>
          </p:nvPr>
        </p:nvGraphicFramePr>
        <p:xfrm>
          <a:off x="5561396" y="1757363"/>
          <a:ext cx="1066800" cy="266700"/>
        </p:xfrm>
        <a:graphic>
          <a:graphicData uri="http://schemas.openxmlformats.org/presentationml/2006/ole">
            <mc:AlternateContent xmlns:mc="http://schemas.openxmlformats.org/markup-compatibility/2006">
              <mc:Choice xmlns:v="urn:schemas-microsoft-com:vml" Requires="v">
                <p:oleObj spid="_x0000_s1438535" name="Equation" r:id="rId72" imgW="1066680" imgH="266400" progId="Equation.DSMT4">
                  <p:embed/>
                </p:oleObj>
              </mc:Choice>
              <mc:Fallback>
                <p:oleObj name="Equation" r:id="rId72" imgW="1066680" imgH="266400" progId="Equation.DSMT4">
                  <p:embed/>
                  <p:pic>
                    <p:nvPicPr>
                      <p:cNvPr id="0" name="Object 768"/>
                      <p:cNvPicPr>
                        <a:picLocks noChangeAspect="1" noChangeArrowheads="1"/>
                      </p:cNvPicPr>
                      <p:nvPr/>
                    </p:nvPicPr>
                    <p:blipFill>
                      <a:blip r:embed="rId73"/>
                      <a:srcRect/>
                      <a:stretch>
                        <a:fillRect/>
                      </a:stretch>
                    </p:blipFill>
                    <p:spPr bwMode="auto">
                      <a:xfrm>
                        <a:off x="5561396" y="1757363"/>
                        <a:ext cx="10668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5617" name="Text Box 769"/>
          <p:cNvSpPr txBox="1">
            <a:spLocks noChangeArrowheads="1"/>
          </p:cNvSpPr>
          <p:nvPr/>
        </p:nvSpPr>
        <p:spPr bwMode="auto">
          <a:xfrm>
            <a:off x="2587036" y="1009502"/>
            <a:ext cx="24765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grpSp>
        <p:nvGrpSpPr>
          <p:cNvPr id="335618" name="Group 770"/>
          <p:cNvGrpSpPr>
            <a:grpSpLocks/>
          </p:cNvGrpSpPr>
          <p:nvPr/>
        </p:nvGrpSpPr>
        <p:grpSpPr bwMode="auto">
          <a:xfrm>
            <a:off x="427038" y="1047750"/>
            <a:ext cx="3549650" cy="990600"/>
            <a:chOff x="137" y="3606"/>
            <a:chExt cx="2236" cy="624"/>
          </a:xfrm>
        </p:grpSpPr>
        <p:grpSp>
          <p:nvGrpSpPr>
            <p:cNvPr id="335619" name="Group 771"/>
            <p:cNvGrpSpPr>
              <a:grpSpLocks/>
            </p:cNvGrpSpPr>
            <p:nvPr/>
          </p:nvGrpSpPr>
          <p:grpSpPr bwMode="auto">
            <a:xfrm>
              <a:off x="220" y="3606"/>
              <a:ext cx="906" cy="624"/>
              <a:chOff x="2148" y="776"/>
              <a:chExt cx="906" cy="624"/>
            </a:xfrm>
          </p:grpSpPr>
          <p:grpSp>
            <p:nvGrpSpPr>
              <p:cNvPr id="335620" name="Group 772"/>
              <p:cNvGrpSpPr>
                <a:grpSpLocks/>
              </p:cNvGrpSpPr>
              <p:nvPr/>
            </p:nvGrpSpPr>
            <p:grpSpPr bwMode="auto">
              <a:xfrm>
                <a:off x="2148" y="1152"/>
                <a:ext cx="906" cy="102"/>
                <a:chOff x="2316" y="1152"/>
                <a:chExt cx="906" cy="102"/>
              </a:xfrm>
            </p:grpSpPr>
            <p:sp>
              <p:nvSpPr>
                <p:cNvPr id="335621" name="Rectangle 773"/>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622" name="Line 774"/>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5623" name="Oval 775"/>
              <p:cNvSpPr>
                <a:spLocks noChangeArrowheads="1"/>
              </p:cNvSpPr>
              <p:nvPr/>
            </p:nvSpPr>
            <p:spPr bwMode="auto">
              <a:xfrm>
                <a:off x="2596" y="892"/>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624" name="Oval 776"/>
              <p:cNvSpPr>
                <a:spLocks noChangeArrowheads="1"/>
              </p:cNvSpPr>
              <p:nvPr/>
            </p:nvSpPr>
            <p:spPr bwMode="auto">
              <a:xfrm>
                <a:off x="2644" y="994"/>
                <a:ext cx="156" cy="15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625" name="Line 777"/>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26" name="Oval 778"/>
              <p:cNvSpPr>
                <a:spLocks noChangeArrowheads="1"/>
              </p:cNvSpPr>
              <p:nvPr/>
            </p:nvSpPr>
            <p:spPr bwMode="auto">
              <a:xfrm>
                <a:off x="2397" y="999"/>
                <a:ext cx="156" cy="156"/>
              </a:xfrm>
              <a:prstGeom prst="ellipse">
                <a:avLst/>
              </a:prstGeom>
              <a:solidFill>
                <a:srgbClr val="FFFF00"/>
              </a:solidFill>
              <a:ln w="9525" algn="ctr">
                <a:solidFill>
                  <a:srgbClr val="80808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627" name="Object 779"/>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38536" name="Формула" r:id="rId74" imgW="177480" imgH="203040" progId="Equation.3">
                      <p:embed/>
                    </p:oleObj>
                  </mc:Choice>
                  <mc:Fallback>
                    <p:oleObj name="Формула" r:id="rId74" imgW="177480" imgH="203040" progId="Equation.3">
                      <p:embed/>
                      <p:pic>
                        <p:nvPicPr>
                          <p:cNvPr id="0" name="Object 779"/>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628" name="Object 780"/>
              <p:cNvGraphicFramePr>
                <a:graphicFrameLocks noChangeAspect="1"/>
              </p:cNvGraphicFramePr>
              <p:nvPr>
                <p:extLst>
                  <p:ext uri="{D42A27DB-BD31-4B8C-83A1-F6EECF244321}">
                    <p14:modId xmlns:p14="http://schemas.microsoft.com/office/powerpoint/2010/main" val="2754512156"/>
                  </p:ext>
                </p:extLst>
              </p:nvPr>
            </p:nvGraphicFramePr>
            <p:xfrm>
              <a:off x="2770" y="776"/>
              <a:ext cx="112" cy="128"/>
            </p:xfrm>
            <a:graphic>
              <a:graphicData uri="http://schemas.openxmlformats.org/presentationml/2006/ole">
                <mc:AlternateContent xmlns:mc="http://schemas.openxmlformats.org/markup-compatibility/2006">
                  <mc:Choice xmlns:v="urn:schemas-microsoft-com:vml" Requires="v">
                    <p:oleObj spid="_x0000_s1438537" name="Equation" r:id="rId75" imgW="177480" imgH="203040" progId="Equation.DSMT4">
                      <p:embed/>
                    </p:oleObj>
                  </mc:Choice>
                  <mc:Fallback>
                    <p:oleObj name="Equation" r:id="rId75" imgW="177480" imgH="203040" progId="Equation.DSMT4">
                      <p:embed/>
                      <p:pic>
                        <p:nvPicPr>
                          <p:cNvPr id="0" name="Object 780"/>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770" y="776"/>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629" name="AutoShape 781"/>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630" name="AutoShape 782"/>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5631" name="Rectangle 783"/>
            <p:cNvSpPr>
              <a:spLocks noChangeArrowheads="1"/>
            </p:cNvSpPr>
            <p:nvPr/>
          </p:nvSpPr>
          <p:spPr bwMode="auto">
            <a:xfrm>
              <a:off x="137" y="3879"/>
              <a:ext cx="96" cy="2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632" name="Line 784"/>
            <p:cNvSpPr>
              <a:spLocks noChangeShapeType="1"/>
            </p:cNvSpPr>
            <p:nvPr/>
          </p:nvSpPr>
          <p:spPr bwMode="auto">
            <a:xfrm>
              <a:off x="233" y="3881"/>
              <a:ext cx="1" cy="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633" name="Group 785"/>
            <p:cNvGrpSpPr>
              <a:grpSpLocks/>
            </p:cNvGrpSpPr>
            <p:nvPr/>
          </p:nvGrpSpPr>
          <p:grpSpPr bwMode="auto">
            <a:xfrm>
              <a:off x="231" y="3902"/>
              <a:ext cx="489" cy="57"/>
              <a:chOff x="3100" y="1357"/>
              <a:chExt cx="665" cy="91"/>
            </a:xfrm>
          </p:grpSpPr>
          <p:sp>
            <p:nvSpPr>
              <p:cNvPr id="335634" name="Line 786"/>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35" name="Line 787"/>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36" name="Line 788"/>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37" name="Line 789"/>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38" name="Line 790"/>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39" name="Line 791"/>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0" name="Line 792"/>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1" name="Line 793"/>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2" name="Line 794"/>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3" name="Line 795"/>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4" name="Line 796"/>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5" name="Line 797"/>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646" name="Group 798"/>
              <p:cNvGrpSpPr>
                <a:grpSpLocks/>
              </p:cNvGrpSpPr>
              <p:nvPr/>
            </p:nvGrpSpPr>
            <p:grpSpPr bwMode="auto">
              <a:xfrm flipH="1">
                <a:off x="3433" y="1357"/>
                <a:ext cx="332" cy="90"/>
                <a:chOff x="3439" y="1501"/>
                <a:chExt cx="332" cy="90"/>
              </a:xfrm>
            </p:grpSpPr>
            <p:sp>
              <p:nvSpPr>
                <p:cNvPr id="335647" name="Line 799"/>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8" name="Line 800"/>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49" name="Line 801"/>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0" name="Line 802"/>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1" name="Line 803"/>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2" name="Line 804"/>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3" name="Line 805"/>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4" name="Line 806"/>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5" name="Line 807"/>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6" name="Line 808"/>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7" name="Line 809"/>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58" name="Line 810"/>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659" name="AutoShape 811"/>
            <p:cNvSpPr>
              <a:spLocks noChangeArrowheads="1"/>
            </p:cNvSpPr>
            <p:nvPr/>
          </p:nvSpPr>
          <p:spPr bwMode="auto">
            <a:xfrm rot="10800000" flipV="1">
              <a:off x="572" y="3882"/>
              <a:ext cx="204" cy="80"/>
            </a:xfrm>
            <a:prstGeom prst="rightArrow">
              <a:avLst>
                <a:gd name="adj1" fmla="val 50000"/>
                <a:gd name="adj2" fmla="val 63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660" name="Object 812"/>
            <p:cNvGraphicFramePr>
              <a:graphicFrameLocks noChangeAspect="1"/>
            </p:cNvGraphicFramePr>
            <p:nvPr/>
          </p:nvGraphicFramePr>
          <p:xfrm>
            <a:off x="567" y="3677"/>
            <a:ext cx="112" cy="144"/>
          </p:xfrm>
          <a:graphic>
            <a:graphicData uri="http://schemas.openxmlformats.org/presentationml/2006/ole">
              <mc:AlternateContent xmlns:mc="http://schemas.openxmlformats.org/markup-compatibility/2006">
                <mc:Choice xmlns:v="urn:schemas-microsoft-com:vml" Requires="v">
                  <p:oleObj spid="_x0000_s1438538" name="Формула" r:id="rId76" imgW="177480" imgH="228600" progId="Equation.3">
                    <p:embed/>
                  </p:oleObj>
                </mc:Choice>
                <mc:Fallback>
                  <p:oleObj name="Формула" r:id="rId76" imgW="177480" imgH="228600" progId="Equation.3">
                    <p:embed/>
                    <p:pic>
                      <p:nvPicPr>
                        <p:cNvPr id="0" name="Object 812"/>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567" y="3677"/>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661" name="Line 813"/>
            <p:cNvSpPr>
              <a:spLocks noChangeShapeType="1"/>
            </p:cNvSpPr>
            <p:nvPr/>
          </p:nvSpPr>
          <p:spPr bwMode="auto">
            <a:xfrm>
              <a:off x="231" y="3763"/>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62" name="Line 814"/>
            <p:cNvSpPr>
              <a:spLocks noChangeShapeType="1"/>
            </p:cNvSpPr>
            <p:nvPr/>
          </p:nvSpPr>
          <p:spPr bwMode="auto">
            <a:xfrm>
              <a:off x="548" y="3756"/>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63" name="Line 815"/>
            <p:cNvSpPr>
              <a:spLocks noChangeShapeType="1"/>
            </p:cNvSpPr>
            <p:nvPr/>
          </p:nvSpPr>
          <p:spPr bwMode="auto">
            <a:xfrm>
              <a:off x="793" y="3761"/>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64" name="Line 816"/>
            <p:cNvSpPr>
              <a:spLocks noChangeShapeType="1"/>
            </p:cNvSpPr>
            <p:nvPr/>
          </p:nvSpPr>
          <p:spPr bwMode="auto">
            <a:xfrm>
              <a:off x="557" y="4169"/>
              <a:ext cx="24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65" name="Line 817"/>
            <p:cNvSpPr>
              <a:spLocks noChangeShapeType="1"/>
            </p:cNvSpPr>
            <p:nvPr/>
          </p:nvSpPr>
          <p:spPr bwMode="auto">
            <a:xfrm>
              <a:off x="233" y="4169"/>
              <a:ext cx="31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666" name="Object 818"/>
            <p:cNvGraphicFramePr>
              <a:graphicFrameLocks noChangeAspect="1"/>
            </p:cNvGraphicFramePr>
            <p:nvPr/>
          </p:nvGraphicFramePr>
          <p:xfrm>
            <a:off x="379" y="4071"/>
            <a:ext cx="56" cy="112"/>
          </p:xfrm>
          <a:graphic>
            <a:graphicData uri="http://schemas.openxmlformats.org/presentationml/2006/ole">
              <mc:AlternateContent xmlns:mc="http://schemas.openxmlformats.org/markup-compatibility/2006">
                <mc:Choice xmlns:v="urn:schemas-microsoft-com:vml" Requires="v">
                  <p:oleObj spid="_x0000_s1438539" name="Формула" r:id="rId78" imgW="88560" imgH="177480" progId="Equation.3">
                    <p:embed/>
                  </p:oleObj>
                </mc:Choice>
                <mc:Fallback>
                  <p:oleObj name="Формула" r:id="rId78" imgW="88560" imgH="177480" progId="Equation.3">
                    <p:embed/>
                    <p:pic>
                      <p:nvPicPr>
                        <p:cNvPr id="0" name="Object 818"/>
                        <p:cNvPicPr>
                          <a:picLocks noChangeAspect="1" noChangeArrowheads="1"/>
                        </p:cNvPicPr>
                        <p:nvPr/>
                      </p:nvPicPr>
                      <p:blipFill>
                        <a:blip r:embed="rId79">
                          <a:extLst>
                            <a:ext uri="{28A0092B-C50C-407E-A947-70E740481C1C}">
                              <a14:useLocalDpi xmlns:a14="http://schemas.microsoft.com/office/drawing/2010/main" val="0"/>
                            </a:ext>
                          </a:extLst>
                        </a:blip>
                        <a:srcRect/>
                        <a:stretch>
                          <a:fillRect/>
                        </a:stretch>
                      </p:blipFill>
                      <p:spPr bwMode="auto">
                        <a:xfrm>
                          <a:off x="379" y="4071"/>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667" name="Object 819"/>
            <p:cNvGraphicFramePr>
              <a:graphicFrameLocks noChangeAspect="1"/>
            </p:cNvGraphicFramePr>
            <p:nvPr/>
          </p:nvGraphicFramePr>
          <p:xfrm>
            <a:off x="647" y="4051"/>
            <a:ext cx="96" cy="128"/>
          </p:xfrm>
          <a:graphic>
            <a:graphicData uri="http://schemas.openxmlformats.org/presentationml/2006/ole">
              <mc:AlternateContent xmlns:mc="http://schemas.openxmlformats.org/markup-compatibility/2006">
                <mc:Choice xmlns:v="urn:schemas-microsoft-com:vml" Requires="v">
                  <p:oleObj spid="_x0000_s1438540" name="Формула" r:id="rId80" imgW="152280" imgH="203040" progId="Equation.3">
                    <p:embed/>
                  </p:oleObj>
                </mc:Choice>
                <mc:Fallback>
                  <p:oleObj name="Формула" r:id="rId80" imgW="152280" imgH="203040" progId="Equation.3">
                    <p:embed/>
                    <p:pic>
                      <p:nvPicPr>
                        <p:cNvPr id="0" name="Object 819"/>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47" y="4051"/>
                          <a:ext cx="9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668" name="Line 820"/>
            <p:cNvSpPr>
              <a:spLocks noChangeShapeType="1"/>
            </p:cNvSpPr>
            <p:nvPr/>
          </p:nvSpPr>
          <p:spPr bwMode="auto">
            <a:xfrm>
              <a:off x="545" y="3971"/>
              <a:ext cx="606"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69" name="Line 821"/>
            <p:cNvSpPr>
              <a:spLocks noChangeShapeType="1"/>
            </p:cNvSpPr>
            <p:nvPr/>
          </p:nvSpPr>
          <p:spPr bwMode="auto">
            <a:xfrm rot="-5400000">
              <a:off x="402" y="3830"/>
              <a:ext cx="300" cy="3"/>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0" name="Text Box 822"/>
            <p:cNvSpPr txBox="1">
              <a:spLocks noChangeArrowheads="1"/>
            </p:cNvSpPr>
            <p:nvPr/>
          </p:nvSpPr>
          <p:spPr bwMode="auto">
            <a:xfrm>
              <a:off x="1003" y="384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5671" name="Text Box 823"/>
            <p:cNvSpPr txBox="1">
              <a:spLocks noChangeArrowheads="1"/>
            </p:cNvSpPr>
            <p:nvPr/>
          </p:nvSpPr>
          <p:spPr bwMode="auto">
            <a:xfrm>
              <a:off x="407" y="3946"/>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grpSp>
          <p:nvGrpSpPr>
            <p:cNvPr id="335672" name="Group 824"/>
            <p:cNvGrpSpPr>
              <a:grpSpLocks/>
            </p:cNvGrpSpPr>
            <p:nvPr/>
          </p:nvGrpSpPr>
          <p:grpSpPr bwMode="auto">
            <a:xfrm>
              <a:off x="234" y="3823"/>
              <a:ext cx="489" cy="57"/>
              <a:chOff x="3100" y="1357"/>
              <a:chExt cx="665" cy="91"/>
            </a:xfrm>
          </p:grpSpPr>
          <p:sp>
            <p:nvSpPr>
              <p:cNvPr id="335673" name="Line 825"/>
              <p:cNvSpPr>
                <a:spLocks noChangeShapeType="1"/>
              </p:cNvSpPr>
              <p:nvPr/>
            </p:nvSpPr>
            <p:spPr bwMode="auto">
              <a:xfrm rot="-5400000">
                <a:off x="3134" y="1378"/>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4" name="Line 826"/>
              <p:cNvSpPr>
                <a:spLocks noChangeShapeType="1"/>
              </p:cNvSpPr>
              <p:nvPr/>
            </p:nvSpPr>
            <p:spPr bwMode="auto">
              <a:xfrm rot="-5400000">
                <a:off x="3156" y="1380"/>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5" name="Line 827"/>
              <p:cNvSpPr>
                <a:spLocks noChangeShapeType="1"/>
              </p:cNvSpPr>
              <p:nvPr/>
            </p:nvSpPr>
            <p:spPr bwMode="auto">
              <a:xfrm>
                <a:off x="3190" y="136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6" name="Line 828"/>
              <p:cNvSpPr>
                <a:spLocks noChangeShapeType="1"/>
              </p:cNvSpPr>
              <p:nvPr/>
            </p:nvSpPr>
            <p:spPr bwMode="auto">
              <a:xfrm flipV="1">
                <a:off x="3213" y="136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7" name="Line 829"/>
              <p:cNvSpPr>
                <a:spLocks noChangeShapeType="1"/>
              </p:cNvSpPr>
              <p:nvPr/>
            </p:nvSpPr>
            <p:spPr bwMode="auto">
              <a:xfrm>
                <a:off x="3239" y="1361"/>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8" name="Line 830"/>
              <p:cNvSpPr>
                <a:spLocks noChangeShapeType="1"/>
              </p:cNvSpPr>
              <p:nvPr/>
            </p:nvSpPr>
            <p:spPr bwMode="auto">
              <a:xfrm flipV="1">
                <a:off x="3262" y="1360"/>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79" name="Line 831"/>
              <p:cNvSpPr>
                <a:spLocks noChangeShapeType="1"/>
              </p:cNvSpPr>
              <p:nvPr/>
            </p:nvSpPr>
            <p:spPr bwMode="auto">
              <a:xfrm>
                <a:off x="3289"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0" name="Line 832"/>
              <p:cNvSpPr>
                <a:spLocks noChangeShapeType="1"/>
              </p:cNvSpPr>
              <p:nvPr/>
            </p:nvSpPr>
            <p:spPr bwMode="auto">
              <a:xfrm flipV="1">
                <a:off x="3312"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1" name="Line 833"/>
              <p:cNvSpPr>
                <a:spLocks noChangeShapeType="1"/>
              </p:cNvSpPr>
              <p:nvPr/>
            </p:nvSpPr>
            <p:spPr bwMode="auto">
              <a:xfrm>
                <a:off x="3337"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2" name="Line 834"/>
              <p:cNvSpPr>
                <a:spLocks noChangeShapeType="1"/>
              </p:cNvSpPr>
              <p:nvPr/>
            </p:nvSpPr>
            <p:spPr bwMode="auto">
              <a:xfrm flipV="1">
                <a:off x="3360"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3" name="Line 835"/>
              <p:cNvSpPr>
                <a:spLocks noChangeShapeType="1"/>
              </p:cNvSpPr>
              <p:nvPr/>
            </p:nvSpPr>
            <p:spPr bwMode="auto">
              <a:xfrm>
                <a:off x="3385"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4" name="Line 836"/>
              <p:cNvSpPr>
                <a:spLocks noChangeShapeType="1"/>
              </p:cNvSpPr>
              <p:nvPr/>
            </p:nvSpPr>
            <p:spPr bwMode="auto">
              <a:xfrm flipV="1">
                <a:off x="3408"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685" name="Group 837"/>
              <p:cNvGrpSpPr>
                <a:grpSpLocks/>
              </p:cNvGrpSpPr>
              <p:nvPr/>
            </p:nvGrpSpPr>
            <p:grpSpPr bwMode="auto">
              <a:xfrm flipH="1">
                <a:off x="3433" y="1357"/>
                <a:ext cx="332" cy="90"/>
                <a:chOff x="3439" y="1501"/>
                <a:chExt cx="332" cy="90"/>
              </a:xfrm>
            </p:grpSpPr>
            <p:sp>
              <p:nvSpPr>
                <p:cNvPr id="335686" name="Line 838"/>
                <p:cNvSpPr>
                  <a:spLocks noChangeShapeType="1"/>
                </p:cNvSpPr>
                <p:nvPr/>
              </p:nvSpPr>
              <p:spPr bwMode="auto">
                <a:xfrm rot="-5400000">
                  <a:off x="3473" y="1521"/>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7" name="Line 839"/>
                <p:cNvSpPr>
                  <a:spLocks noChangeShapeType="1"/>
                </p:cNvSpPr>
                <p:nvPr/>
              </p:nvSpPr>
              <p:spPr bwMode="auto">
                <a:xfrm rot="-5400000">
                  <a:off x="3495" y="1523"/>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8" name="Line 840"/>
                <p:cNvSpPr>
                  <a:spLocks noChangeShapeType="1"/>
                </p:cNvSpPr>
                <p:nvPr/>
              </p:nvSpPr>
              <p:spPr bwMode="auto">
                <a:xfrm>
                  <a:off x="3529" y="1505"/>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89" name="Line 841"/>
                <p:cNvSpPr>
                  <a:spLocks noChangeShapeType="1"/>
                </p:cNvSpPr>
                <p:nvPr/>
              </p:nvSpPr>
              <p:spPr bwMode="auto">
                <a:xfrm flipV="1">
                  <a:off x="3552" y="1504"/>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0" name="Line 842"/>
                <p:cNvSpPr>
                  <a:spLocks noChangeShapeType="1"/>
                </p:cNvSpPr>
                <p:nvPr/>
              </p:nvSpPr>
              <p:spPr bwMode="auto">
                <a:xfrm>
                  <a:off x="3578" y="1504"/>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1" name="Line 843"/>
                <p:cNvSpPr>
                  <a:spLocks noChangeShapeType="1"/>
                </p:cNvSpPr>
                <p:nvPr/>
              </p:nvSpPr>
              <p:spPr bwMode="auto">
                <a:xfrm flipV="1">
                  <a:off x="3601" y="1503"/>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2" name="Line 844"/>
                <p:cNvSpPr>
                  <a:spLocks noChangeShapeType="1"/>
                </p:cNvSpPr>
                <p:nvPr/>
              </p:nvSpPr>
              <p:spPr bwMode="auto">
                <a:xfrm>
                  <a:off x="3628"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3" name="Line 845"/>
                <p:cNvSpPr>
                  <a:spLocks noChangeShapeType="1"/>
                </p:cNvSpPr>
                <p:nvPr/>
              </p:nvSpPr>
              <p:spPr bwMode="auto">
                <a:xfrm flipV="1">
                  <a:off x="3651"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4" name="Line 846"/>
                <p:cNvSpPr>
                  <a:spLocks noChangeShapeType="1"/>
                </p:cNvSpPr>
                <p:nvPr/>
              </p:nvSpPr>
              <p:spPr bwMode="auto">
                <a:xfrm>
                  <a:off x="3676"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5" name="Line 847"/>
                <p:cNvSpPr>
                  <a:spLocks noChangeShapeType="1"/>
                </p:cNvSpPr>
                <p:nvPr/>
              </p:nvSpPr>
              <p:spPr bwMode="auto">
                <a:xfrm flipV="1">
                  <a:off x="3699"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6" name="Line 848"/>
                <p:cNvSpPr>
                  <a:spLocks noChangeShapeType="1"/>
                </p:cNvSpPr>
                <p:nvPr/>
              </p:nvSpPr>
              <p:spPr bwMode="auto">
                <a:xfrm>
                  <a:off x="3724"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697" name="Line 849"/>
                <p:cNvSpPr>
                  <a:spLocks noChangeShapeType="1"/>
                </p:cNvSpPr>
                <p:nvPr/>
              </p:nvSpPr>
              <p:spPr bwMode="auto">
                <a:xfrm flipV="1">
                  <a:off x="3747"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698" name="AutoShape 850"/>
            <p:cNvSpPr>
              <a:spLocks noChangeArrowheads="1"/>
            </p:cNvSpPr>
            <p:nvPr/>
          </p:nvSpPr>
          <p:spPr bwMode="auto">
            <a:xfrm rot="10800000" flipV="1">
              <a:off x="569" y="3813"/>
              <a:ext cx="204" cy="80"/>
            </a:xfrm>
            <a:prstGeom prst="rightArrow">
              <a:avLst>
                <a:gd name="adj1" fmla="val 50000"/>
                <a:gd name="adj2" fmla="val 63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699" name="Object 851"/>
            <p:cNvGraphicFramePr>
              <a:graphicFrameLocks noChangeAspect="1"/>
            </p:cNvGraphicFramePr>
            <p:nvPr/>
          </p:nvGraphicFramePr>
          <p:xfrm>
            <a:off x="564" y="3970"/>
            <a:ext cx="120" cy="144"/>
          </p:xfrm>
          <a:graphic>
            <a:graphicData uri="http://schemas.openxmlformats.org/presentationml/2006/ole">
              <mc:AlternateContent xmlns:mc="http://schemas.openxmlformats.org/markup-compatibility/2006">
                <mc:Choice xmlns:v="urn:schemas-microsoft-com:vml" Requires="v">
                  <p:oleObj spid="_x0000_s1438541" name="Формула" r:id="rId81" imgW="190440" imgH="228600" progId="Equation.3">
                    <p:embed/>
                  </p:oleObj>
                </mc:Choice>
                <mc:Fallback>
                  <p:oleObj name="Формула" r:id="rId81" imgW="190440" imgH="228600" progId="Equation.3">
                    <p:embed/>
                    <p:pic>
                      <p:nvPicPr>
                        <p:cNvPr id="0" name="Object 851"/>
                        <p:cNvPicPr>
                          <a:picLocks noChangeAspect="1" noChangeArrowheads="1"/>
                        </p:cNvPicPr>
                        <p:nvPr/>
                      </p:nvPicPr>
                      <p:blipFill>
                        <a:blip r:embed="rId82">
                          <a:extLst>
                            <a:ext uri="{28A0092B-C50C-407E-A947-70E740481C1C}">
                              <a14:useLocalDpi xmlns:a14="http://schemas.microsoft.com/office/drawing/2010/main" val="0"/>
                            </a:ext>
                          </a:extLst>
                        </a:blip>
                        <a:srcRect/>
                        <a:stretch>
                          <a:fillRect/>
                        </a:stretch>
                      </p:blipFill>
                      <p:spPr bwMode="auto">
                        <a:xfrm>
                          <a:off x="564" y="3970"/>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700" name="AutoShape 852"/>
            <p:cNvSpPr>
              <a:spLocks noChangeArrowheads="1"/>
            </p:cNvSpPr>
            <p:nvPr/>
          </p:nvSpPr>
          <p:spPr bwMode="auto">
            <a:xfrm rot="10800000" flipH="1" flipV="1">
              <a:off x="817" y="3859"/>
              <a:ext cx="204" cy="80"/>
            </a:xfrm>
            <a:prstGeom prst="rightArrow">
              <a:avLst>
                <a:gd name="adj1" fmla="val 50000"/>
                <a:gd name="adj2" fmla="val 6375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01" name="Text Box 853"/>
            <p:cNvSpPr txBox="1">
              <a:spLocks noChangeArrowheads="1"/>
            </p:cNvSpPr>
            <p:nvPr/>
          </p:nvSpPr>
          <p:spPr bwMode="auto">
            <a:xfrm>
              <a:off x="306" y="3689"/>
              <a:ext cx="18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latin typeface="Times New Roman" pitchFamily="18" charset="0"/>
                  <a:cs typeface="Times New Roman" pitchFamily="18" charset="0"/>
                </a:rPr>
                <a:t>с</a:t>
              </a:r>
              <a:r>
                <a:rPr lang="ru-RU" altLang="ru-RU" sz="1000" baseline="-25000" dirty="0"/>
                <a:t>1</a:t>
              </a:r>
            </a:p>
          </p:txBody>
        </p:sp>
        <p:sp>
          <p:nvSpPr>
            <p:cNvPr id="335702" name="Text Box 854"/>
            <p:cNvSpPr txBox="1">
              <a:spLocks noChangeArrowheads="1"/>
            </p:cNvSpPr>
            <p:nvPr/>
          </p:nvSpPr>
          <p:spPr bwMode="auto">
            <a:xfrm>
              <a:off x="315" y="3930"/>
              <a:ext cx="18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latin typeface="Times New Roman" pitchFamily="18" charset="0"/>
                  <a:cs typeface="Times New Roman" pitchFamily="18" charset="0"/>
                </a:rPr>
                <a:t>с</a:t>
              </a:r>
              <a:r>
                <a:rPr lang="ru-RU" altLang="ru-RU" sz="1100" baseline="-25000" dirty="0">
                  <a:latin typeface="Times New Roman" pitchFamily="18" charset="0"/>
                  <a:cs typeface="Times New Roman" pitchFamily="18" charset="0"/>
                </a:rPr>
                <a:t>2</a:t>
              </a:r>
            </a:p>
          </p:txBody>
        </p:sp>
        <p:graphicFrame>
          <p:nvGraphicFramePr>
            <p:cNvPr id="335703" name="Object 855"/>
            <p:cNvGraphicFramePr>
              <a:graphicFrameLocks noChangeAspect="1"/>
            </p:cNvGraphicFramePr>
            <p:nvPr/>
          </p:nvGraphicFramePr>
          <p:xfrm>
            <a:off x="1038" y="3742"/>
            <a:ext cx="104" cy="120"/>
          </p:xfrm>
          <a:graphic>
            <a:graphicData uri="http://schemas.openxmlformats.org/presentationml/2006/ole">
              <mc:AlternateContent xmlns:mc="http://schemas.openxmlformats.org/markup-compatibility/2006">
                <mc:Choice xmlns:v="urn:schemas-microsoft-com:vml" Requires="v">
                  <p:oleObj spid="_x0000_s1438542" name="Формула" r:id="rId83" imgW="164880" imgH="190440" progId="Equation.3">
                    <p:embed/>
                  </p:oleObj>
                </mc:Choice>
                <mc:Fallback>
                  <p:oleObj name="Формула" r:id="rId83" imgW="164880" imgH="190440" progId="Equation.3">
                    <p:embed/>
                    <p:pic>
                      <p:nvPicPr>
                        <p:cNvPr id="0" name="Object 855"/>
                        <p:cNvPicPr>
                          <a:picLocks noChangeAspect="1" noChangeArrowheads="1"/>
                        </p:cNvPicPr>
                        <p:nvPr/>
                      </p:nvPicPr>
                      <p:blipFill>
                        <a:blip r:embed="rId84">
                          <a:extLst>
                            <a:ext uri="{28A0092B-C50C-407E-A947-70E740481C1C}">
                              <a14:useLocalDpi xmlns:a14="http://schemas.microsoft.com/office/drawing/2010/main" val="0"/>
                            </a:ext>
                          </a:extLst>
                        </a:blip>
                        <a:srcRect/>
                        <a:stretch>
                          <a:fillRect/>
                        </a:stretch>
                      </p:blipFill>
                      <p:spPr bwMode="auto">
                        <a:xfrm>
                          <a:off x="1038" y="3742"/>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5704" name="Group 856"/>
            <p:cNvGrpSpPr>
              <a:grpSpLocks/>
            </p:cNvGrpSpPr>
            <p:nvPr/>
          </p:nvGrpSpPr>
          <p:grpSpPr bwMode="auto">
            <a:xfrm>
              <a:off x="1305" y="3620"/>
              <a:ext cx="906" cy="603"/>
              <a:chOff x="2148" y="797"/>
              <a:chExt cx="906" cy="603"/>
            </a:xfrm>
          </p:grpSpPr>
          <p:grpSp>
            <p:nvGrpSpPr>
              <p:cNvPr id="335705" name="Group 857"/>
              <p:cNvGrpSpPr>
                <a:grpSpLocks/>
              </p:cNvGrpSpPr>
              <p:nvPr/>
            </p:nvGrpSpPr>
            <p:grpSpPr bwMode="auto">
              <a:xfrm>
                <a:off x="2148" y="1152"/>
                <a:ext cx="906" cy="102"/>
                <a:chOff x="2316" y="1152"/>
                <a:chExt cx="906" cy="102"/>
              </a:xfrm>
            </p:grpSpPr>
            <p:sp>
              <p:nvSpPr>
                <p:cNvPr id="335706" name="Rectangle 858"/>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07" name="Line 859"/>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5708" name="Oval 860"/>
              <p:cNvSpPr>
                <a:spLocks noChangeArrowheads="1"/>
              </p:cNvSpPr>
              <p:nvPr/>
            </p:nvSpPr>
            <p:spPr bwMode="auto">
              <a:xfrm>
                <a:off x="2596" y="892"/>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09" name="Oval 861"/>
              <p:cNvSpPr>
                <a:spLocks noChangeArrowheads="1"/>
              </p:cNvSpPr>
              <p:nvPr/>
            </p:nvSpPr>
            <p:spPr bwMode="auto">
              <a:xfrm>
                <a:off x="2644" y="994"/>
                <a:ext cx="156" cy="15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10" name="Line 862"/>
              <p:cNvSpPr>
                <a:spLocks noChangeShapeType="1"/>
              </p:cNvSpPr>
              <p:nvPr/>
            </p:nvSpPr>
            <p:spPr bwMode="auto">
              <a:xfrm>
                <a:off x="2476" y="886"/>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11" name="Oval 863"/>
              <p:cNvSpPr>
                <a:spLocks noChangeArrowheads="1"/>
              </p:cNvSpPr>
              <p:nvPr/>
            </p:nvSpPr>
            <p:spPr bwMode="auto">
              <a:xfrm>
                <a:off x="2397" y="999"/>
                <a:ext cx="156" cy="156"/>
              </a:xfrm>
              <a:prstGeom prst="ellipse">
                <a:avLst/>
              </a:prstGeom>
              <a:solidFill>
                <a:srgbClr val="FFFF00"/>
              </a:solidFill>
              <a:ln w="9525" algn="ctr">
                <a:solidFill>
                  <a:srgbClr val="808080"/>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712" name="Object 864"/>
              <p:cNvGraphicFramePr>
                <a:graphicFrameLocks noChangeAspect="1"/>
              </p:cNvGraphicFramePr>
              <p:nvPr/>
            </p:nvGraphicFramePr>
            <p:xfrm>
              <a:off x="2764" y="1272"/>
              <a:ext cx="112" cy="128"/>
            </p:xfrm>
            <a:graphic>
              <a:graphicData uri="http://schemas.openxmlformats.org/presentationml/2006/ole">
                <mc:AlternateContent xmlns:mc="http://schemas.openxmlformats.org/markup-compatibility/2006">
                  <mc:Choice xmlns:v="urn:schemas-microsoft-com:vml" Requires="v">
                    <p:oleObj spid="_x0000_s1438543" name="Формула" r:id="rId85" imgW="177480" imgH="203040" progId="Equation.3">
                      <p:embed/>
                    </p:oleObj>
                  </mc:Choice>
                  <mc:Fallback>
                    <p:oleObj name="Формула" r:id="rId85" imgW="177480" imgH="203040" progId="Equation.3">
                      <p:embed/>
                      <p:pic>
                        <p:nvPicPr>
                          <p:cNvPr id="0" name="Object 86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64" y="1272"/>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713" name="Object 865"/>
              <p:cNvGraphicFramePr>
                <a:graphicFrameLocks noChangeAspect="1"/>
              </p:cNvGraphicFramePr>
              <p:nvPr/>
            </p:nvGraphicFramePr>
            <p:xfrm>
              <a:off x="2817" y="797"/>
              <a:ext cx="112" cy="128"/>
            </p:xfrm>
            <a:graphic>
              <a:graphicData uri="http://schemas.openxmlformats.org/presentationml/2006/ole">
                <mc:AlternateContent xmlns:mc="http://schemas.openxmlformats.org/markup-compatibility/2006">
                  <mc:Choice xmlns:v="urn:schemas-microsoft-com:vml" Requires="v">
                    <p:oleObj spid="_x0000_s1438544" name="Формула" r:id="rId86" imgW="177480" imgH="203040" progId="Equation.3">
                      <p:embed/>
                    </p:oleObj>
                  </mc:Choice>
                  <mc:Fallback>
                    <p:oleObj name="Формула" r:id="rId86" imgW="177480" imgH="203040" progId="Equation.3">
                      <p:embed/>
                      <p:pic>
                        <p:nvPicPr>
                          <p:cNvPr id="0" name="Object 865"/>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17" y="797"/>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714" name="AutoShape 866"/>
              <p:cNvSpPr>
                <a:spLocks noChangeArrowheads="1"/>
              </p:cNvSpPr>
              <p:nvPr/>
            </p:nvSpPr>
            <p:spPr bwMode="auto">
              <a:xfrm rot="5400000">
                <a:off x="2623" y="1141"/>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15" name="AutoShape 867"/>
              <p:cNvSpPr>
                <a:spLocks noChangeArrowheads="1"/>
              </p:cNvSpPr>
              <p:nvPr/>
            </p:nvSpPr>
            <p:spPr bwMode="auto">
              <a:xfrm rot="16200000" flipV="1">
                <a:off x="2622" y="936"/>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35716" name="Rectangle 868"/>
            <p:cNvSpPr>
              <a:spLocks noChangeArrowheads="1"/>
            </p:cNvSpPr>
            <p:nvPr/>
          </p:nvSpPr>
          <p:spPr bwMode="auto">
            <a:xfrm>
              <a:off x="1222" y="3872"/>
              <a:ext cx="96" cy="2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17" name="Line 869"/>
            <p:cNvSpPr>
              <a:spLocks noChangeShapeType="1"/>
            </p:cNvSpPr>
            <p:nvPr/>
          </p:nvSpPr>
          <p:spPr bwMode="auto">
            <a:xfrm>
              <a:off x="1318" y="3874"/>
              <a:ext cx="1" cy="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718" name="Group 870"/>
            <p:cNvGrpSpPr>
              <a:grpSpLocks/>
            </p:cNvGrpSpPr>
            <p:nvPr/>
          </p:nvGrpSpPr>
          <p:grpSpPr bwMode="auto">
            <a:xfrm>
              <a:off x="1316" y="3861"/>
              <a:ext cx="489" cy="57"/>
              <a:chOff x="3100" y="1357"/>
              <a:chExt cx="665" cy="91"/>
            </a:xfrm>
          </p:grpSpPr>
          <p:sp>
            <p:nvSpPr>
              <p:cNvPr id="335719" name="Line 871"/>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0" name="Line 872"/>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1" name="Line 873"/>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2" name="Line 874"/>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3" name="Line 875"/>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4" name="Line 876"/>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5" name="Line 877"/>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6" name="Line 878"/>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7" name="Line 879"/>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8" name="Line 880"/>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29" name="Line 881"/>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0" name="Line 882"/>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731" name="Group 883"/>
              <p:cNvGrpSpPr>
                <a:grpSpLocks/>
              </p:cNvGrpSpPr>
              <p:nvPr/>
            </p:nvGrpSpPr>
            <p:grpSpPr bwMode="auto">
              <a:xfrm flipH="1">
                <a:off x="3433" y="1357"/>
                <a:ext cx="332" cy="90"/>
                <a:chOff x="3439" y="1501"/>
                <a:chExt cx="332" cy="90"/>
              </a:xfrm>
            </p:grpSpPr>
            <p:sp>
              <p:nvSpPr>
                <p:cNvPr id="335732" name="Line 884"/>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3" name="Line 885"/>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4" name="Line 886"/>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5" name="Line 887"/>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6" name="Line 888"/>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7" name="Line 889"/>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8" name="Line 890"/>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39" name="Line 891"/>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0" name="Line 892"/>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1" name="Line 893"/>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2" name="Line 894"/>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3" name="Line 895"/>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744" name="AutoShape 896"/>
            <p:cNvSpPr>
              <a:spLocks noChangeArrowheads="1"/>
            </p:cNvSpPr>
            <p:nvPr/>
          </p:nvSpPr>
          <p:spPr bwMode="auto">
            <a:xfrm rot="10800000" flipV="1">
              <a:off x="1657" y="3849"/>
              <a:ext cx="204" cy="80"/>
            </a:xfrm>
            <a:prstGeom prst="rightArrow">
              <a:avLst>
                <a:gd name="adj1" fmla="val 50000"/>
                <a:gd name="adj2" fmla="val 63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745" name="Object 897"/>
            <p:cNvGraphicFramePr>
              <a:graphicFrameLocks noChangeAspect="1"/>
            </p:cNvGraphicFramePr>
            <p:nvPr/>
          </p:nvGraphicFramePr>
          <p:xfrm>
            <a:off x="1652" y="3682"/>
            <a:ext cx="112" cy="144"/>
          </p:xfrm>
          <a:graphic>
            <a:graphicData uri="http://schemas.openxmlformats.org/presentationml/2006/ole">
              <mc:AlternateContent xmlns:mc="http://schemas.openxmlformats.org/markup-compatibility/2006">
                <mc:Choice xmlns:v="urn:schemas-microsoft-com:vml" Requires="v">
                  <p:oleObj spid="_x0000_s1438545" name="Формула" r:id="rId87" imgW="177480" imgH="228600" progId="Equation.3">
                    <p:embed/>
                  </p:oleObj>
                </mc:Choice>
                <mc:Fallback>
                  <p:oleObj name="Формула" r:id="rId87" imgW="177480" imgH="228600" progId="Equation.3">
                    <p:embed/>
                    <p:pic>
                      <p:nvPicPr>
                        <p:cNvPr id="0" name="Object 897"/>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1652" y="3682"/>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746" name="Line 898"/>
            <p:cNvSpPr>
              <a:spLocks noChangeShapeType="1"/>
            </p:cNvSpPr>
            <p:nvPr/>
          </p:nvSpPr>
          <p:spPr bwMode="auto">
            <a:xfrm>
              <a:off x="1316" y="3756"/>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7" name="Line 899"/>
            <p:cNvSpPr>
              <a:spLocks noChangeShapeType="1"/>
            </p:cNvSpPr>
            <p:nvPr/>
          </p:nvSpPr>
          <p:spPr bwMode="auto">
            <a:xfrm>
              <a:off x="1633" y="3749"/>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8" name="Line 900"/>
            <p:cNvSpPr>
              <a:spLocks noChangeShapeType="1"/>
            </p:cNvSpPr>
            <p:nvPr/>
          </p:nvSpPr>
          <p:spPr bwMode="auto">
            <a:xfrm>
              <a:off x="1878" y="3754"/>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49" name="Line 901"/>
            <p:cNvSpPr>
              <a:spLocks noChangeShapeType="1"/>
            </p:cNvSpPr>
            <p:nvPr/>
          </p:nvSpPr>
          <p:spPr bwMode="auto">
            <a:xfrm>
              <a:off x="1642" y="4162"/>
              <a:ext cx="24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50" name="Line 902"/>
            <p:cNvSpPr>
              <a:spLocks noChangeShapeType="1"/>
            </p:cNvSpPr>
            <p:nvPr/>
          </p:nvSpPr>
          <p:spPr bwMode="auto">
            <a:xfrm>
              <a:off x="1318" y="4162"/>
              <a:ext cx="31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751" name="Object 903"/>
            <p:cNvGraphicFramePr>
              <a:graphicFrameLocks noChangeAspect="1"/>
            </p:cNvGraphicFramePr>
            <p:nvPr/>
          </p:nvGraphicFramePr>
          <p:xfrm>
            <a:off x="1456" y="4022"/>
            <a:ext cx="72" cy="136"/>
          </p:xfrm>
          <a:graphic>
            <a:graphicData uri="http://schemas.openxmlformats.org/presentationml/2006/ole">
              <mc:AlternateContent xmlns:mc="http://schemas.openxmlformats.org/markup-compatibility/2006">
                <mc:Choice xmlns:v="urn:schemas-microsoft-com:vml" Requires="v">
                  <p:oleObj spid="_x0000_s1438546" name="Формула" r:id="rId88" imgW="114120" imgH="215640" progId="Equation.3">
                    <p:embed/>
                  </p:oleObj>
                </mc:Choice>
                <mc:Fallback>
                  <p:oleObj name="Формула" r:id="rId88" imgW="114120" imgH="215640" progId="Equation.3">
                    <p:embed/>
                    <p:pic>
                      <p:nvPicPr>
                        <p:cNvPr id="0" name="Object 903"/>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1456" y="4022"/>
                          <a:ext cx="7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5752" name="Object 904"/>
            <p:cNvGraphicFramePr>
              <a:graphicFrameLocks noChangeAspect="1"/>
            </p:cNvGraphicFramePr>
            <p:nvPr/>
          </p:nvGraphicFramePr>
          <p:xfrm>
            <a:off x="1714" y="4038"/>
            <a:ext cx="96" cy="128"/>
          </p:xfrm>
          <a:graphic>
            <a:graphicData uri="http://schemas.openxmlformats.org/presentationml/2006/ole">
              <mc:AlternateContent xmlns:mc="http://schemas.openxmlformats.org/markup-compatibility/2006">
                <mc:Choice xmlns:v="urn:schemas-microsoft-com:vml" Requires="v">
                  <p:oleObj spid="_x0000_s1438547" name="Формула" r:id="rId90" imgW="152280" imgH="203040" progId="Equation.3">
                    <p:embed/>
                  </p:oleObj>
                </mc:Choice>
                <mc:Fallback>
                  <p:oleObj name="Формула" r:id="rId90" imgW="152280" imgH="203040" progId="Equation.3">
                    <p:embed/>
                    <p:pic>
                      <p:nvPicPr>
                        <p:cNvPr id="0" name="Object 904"/>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714" y="4038"/>
                          <a:ext cx="96"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753" name="Line 905"/>
            <p:cNvSpPr>
              <a:spLocks noChangeShapeType="1"/>
            </p:cNvSpPr>
            <p:nvPr/>
          </p:nvSpPr>
          <p:spPr bwMode="auto">
            <a:xfrm>
              <a:off x="1630" y="3964"/>
              <a:ext cx="606"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54" name="Line 906"/>
            <p:cNvSpPr>
              <a:spLocks noChangeShapeType="1"/>
            </p:cNvSpPr>
            <p:nvPr/>
          </p:nvSpPr>
          <p:spPr bwMode="auto">
            <a:xfrm rot="-5400000">
              <a:off x="1487" y="3823"/>
              <a:ext cx="300" cy="3"/>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55" name="Text Box 907"/>
            <p:cNvSpPr txBox="1">
              <a:spLocks noChangeArrowheads="1"/>
            </p:cNvSpPr>
            <p:nvPr/>
          </p:nvSpPr>
          <p:spPr bwMode="auto">
            <a:xfrm>
              <a:off x="2093" y="394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5756" name="Text Box 908"/>
            <p:cNvSpPr txBox="1">
              <a:spLocks noChangeArrowheads="1"/>
            </p:cNvSpPr>
            <p:nvPr/>
          </p:nvSpPr>
          <p:spPr bwMode="auto">
            <a:xfrm>
              <a:off x="1492" y="3939"/>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grpSp>
          <p:nvGrpSpPr>
            <p:cNvPr id="335757" name="Group 909"/>
            <p:cNvGrpSpPr>
              <a:grpSpLocks/>
            </p:cNvGrpSpPr>
            <p:nvPr/>
          </p:nvGrpSpPr>
          <p:grpSpPr bwMode="auto">
            <a:xfrm>
              <a:off x="1961" y="3864"/>
              <a:ext cx="317" cy="57"/>
              <a:chOff x="3100" y="1357"/>
              <a:chExt cx="665" cy="91"/>
            </a:xfrm>
          </p:grpSpPr>
          <p:sp>
            <p:nvSpPr>
              <p:cNvPr id="335758" name="Line 910"/>
              <p:cNvSpPr>
                <a:spLocks noChangeShapeType="1"/>
              </p:cNvSpPr>
              <p:nvPr/>
            </p:nvSpPr>
            <p:spPr bwMode="auto">
              <a:xfrm rot="-5400000">
                <a:off x="3134" y="1378"/>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59" name="Line 911"/>
              <p:cNvSpPr>
                <a:spLocks noChangeShapeType="1"/>
              </p:cNvSpPr>
              <p:nvPr/>
            </p:nvSpPr>
            <p:spPr bwMode="auto">
              <a:xfrm rot="-5400000">
                <a:off x="3156" y="1380"/>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0" name="Line 912"/>
              <p:cNvSpPr>
                <a:spLocks noChangeShapeType="1"/>
              </p:cNvSpPr>
              <p:nvPr/>
            </p:nvSpPr>
            <p:spPr bwMode="auto">
              <a:xfrm>
                <a:off x="3190" y="136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1" name="Line 913"/>
              <p:cNvSpPr>
                <a:spLocks noChangeShapeType="1"/>
              </p:cNvSpPr>
              <p:nvPr/>
            </p:nvSpPr>
            <p:spPr bwMode="auto">
              <a:xfrm flipV="1">
                <a:off x="3213" y="136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2" name="Line 914"/>
              <p:cNvSpPr>
                <a:spLocks noChangeShapeType="1"/>
              </p:cNvSpPr>
              <p:nvPr/>
            </p:nvSpPr>
            <p:spPr bwMode="auto">
              <a:xfrm>
                <a:off x="3239" y="1361"/>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3" name="Line 915"/>
              <p:cNvSpPr>
                <a:spLocks noChangeShapeType="1"/>
              </p:cNvSpPr>
              <p:nvPr/>
            </p:nvSpPr>
            <p:spPr bwMode="auto">
              <a:xfrm flipV="1">
                <a:off x="3262" y="1360"/>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4" name="Line 916"/>
              <p:cNvSpPr>
                <a:spLocks noChangeShapeType="1"/>
              </p:cNvSpPr>
              <p:nvPr/>
            </p:nvSpPr>
            <p:spPr bwMode="auto">
              <a:xfrm>
                <a:off x="3289"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5" name="Line 917"/>
              <p:cNvSpPr>
                <a:spLocks noChangeShapeType="1"/>
              </p:cNvSpPr>
              <p:nvPr/>
            </p:nvSpPr>
            <p:spPr bwMode="auto">
              <a:xfrm flipV="1">
                <a:off x="3312"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6" name="Line 918"/>
              <p:cNvSpPr>
                <a:spLocks noChangeShapeType="1"/>
              </p:cNvSpPr>
              <p:nvPr/>
            </p:nvSpPr>
            <p:spPr bwMode="auto">
              <a:xfrm>
                <a:off x="3337"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7" name="Line 919"/>
              <p:cNvSpPr>
                <a:spLocks noChangeShapeType="1"/>
              </p:cNvSpPr>
              <p:nvPr/>
            </p:nvSpPr>
            <p:spPr bwMode="auto">
              <a:xfrm flipV="1">
                <a:off x="3360"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8" name="Line 920"/>
              <p:cNvSpPr>
                <a:spLocks noChangeShapeType="1"/>
              </p:cNvSpPr>
              <p:nvPr/>
            </p:nvSpPr>
            <p:spPr bwMode="auto">
              <a:xfrm>
                <a:off x="3385" y="1359"/>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69" name="Line 921"/>
              <p:cNvSpPr>
                <a:spLocks noChangeShapeType="1"/>
              </p:cNvSpPr>
              <p:nvPr/>
            </p:nvSpPr>
            <p:spPr bwMode="auto">
              <a:xfrm flipV="1">
                <a:off x="3408" y="1358"/>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5770" name="Group 922"/>
              <p:cNvGrpSpPr>
                <a:grpSpLocks/>
              </p:cNvGrpSpPr>
              <p:nvPr/>
            </p:nvGrpSpPr>
            <p:grpSpPr bwMode="auto">
              <a:xfrm flipH="1">
                <a:off x="3433" y="1357"/>
                <a:ext cx="332" cy="90"/>
                <a:chOff x="3439" y="1501"/>
                <a:chExt cx="332" cy="90"/>
              </a:xfrm>
            </p:grpSpPr>
            <p:sp>
              <p:nvSpPr>
                <p:cNvPr id="335771" name="Line 923"/>
                <p:cNvSpPr>
                  <a:spLocks noChangeShapeType="1"/>
                </p:cNvSpPr>
                <p:nvPr/>
              </p:nvSpPr>
              <p:spPr bwMode="auto">
                <a:xfrm rot="-5400000">
                  <a:off x="3473" y="1521"/>
                  <a:ext cx="1" cy="69"/>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2" name="Line 924"/>
                <p:cNvSpPr>
                  <a:spLocks noChangeShapeType="1"/>
                </p:cNvSpPr>
                <p:nvPr/>
              </p:nvSpPr>
              <p:spPr bwMode="auto">
                <a:xfrm rot="-5400000">
                  <a:off x="3495" y="1523"/>
                  <a:ext cx="45" cy="15"/>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3" name="Line 925"/>
                <p:cNvSpPr>
                  <a:spLocks noChangeShapeType="1"/>
                </p:cNvSpPr>
                <p:nvPr/>
              </p:nvSpPr>
              <p:spPr bwMode="auto">
                <a:xfrm>
                  <a:off x="3529" y="1505"/>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4" name="Line 926"/>
                <p:cNvSpPr>
                  <a:spLocks noChangeShapeType="1"/>
                </p:cNvSpPr>
                <p:nvPr/>
              </p:nvSpPr>
              <p:spPr bwMode="auto">
                <a:xfrm flipV="1">
                  <a:off x="3552" y="1504"/>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5" name="Line 927"/>
                <p:cNvSpPr>
                  <a:spLocks noChangeShapeType="1"/>
                </p:cNvSpPr>
                <p:nvPr/>
              </p:nvSpPr>
              <p:spPr bwMode="auto">
                <a:xfrm>
                  <a:off x="3578" y="1504"/>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6" name="Line 928"/>
                <p:cNvSpPr>
                  <a:spLocks noChangeShapeType="1"/>
                </p:cNvSpPr>
                <p:nvPr/>
              </p:nvSpPr>
              <p:spPr bwMode="auto">
                <a:xfrm flipV="1">
                  <a:off x="3601" y="1503"/>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7" name="Line 929"/>
                <p:cNvSpPr>
                  <a:spLocks noChangeShapeType="1"/>
                </p:cNvSpPr>
                <p:nvPr/>
              </p:nvSpPr>
              <p:spPr bwMode="auto">
                <a:xfrm>
                  <a:off x="3628"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8" name="Line 930"/>
                <p:cNvSpPr>
                  <a:spLocks noChangeShapeType="1"/>
                </p:cNvSpPr>
                <p:nvPr/>
              </p:nvSpPr>
              <p:spPr bwMode="auto">
                <a:xfrm flipV="1">
                  <a:off x="3651"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79" name="Line 931"/>
                <p:cNvSpPr>
                  <a:spLocks noChangeShapeType="1"/>
                </p:cNvSpPr>
                <p:nvPr/>
              </p:nvSpPr>
              <p:spPr bwMode="auto">
                <a:xfrm>
                  <a:off x="3676"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80" name="Line 932"/>
                <p:cNvSpPr>
                  <a:spLocks noChangeShapeType="1"/>
                </p:cNvSpPr>
                <p:nvPr/>
              </p:nvSpPr>
              <p:spPr bwMode="auto">
                <a:xfrm flipV="1">
                  <a:off x="3699"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81" name="Line 933"/>
                <p:cNvSpPr>
                  <a:spLocks noChangeShapeType="1"/>
                </p:cNvSpPr>
                <p:nvPr/>
              </p:nvSpPr>
              <p:spPr bwMode="auto">
                <a:xfrm>
                  <a:off x="3724" y="1502"/>
                  <a:ext cx="20"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82" name="Line 934"/>
                <p:cNvSpPr>
                  <a:spLocks noChangeShapeType="1"/>
                </p:cNvSpPr>
                <p:nvPr/>
              </p:nvSpPr>
              <p:spPr bwMode="auto">
                <a:xfrm flipV="1">
                  <a:off x="3747" y="1501"/>
                  <a:ext cx="24" cy="8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5783" name="AutoShape 935"/>
            <p:cNvSpPr>
              <a:spLocks noChangeArrowheads="1"/>
            </p:cNvSpPr>
            <p:nvPr/>
          </p:nvSpPr>
          <p:spPr bwMode="auto">
            <a:xfrm rot="10800000" flipV="1">
              <a:off x="1744" y="3838"/>
              <a:ext cx="204" cy="106"/>
            </a:xfrm>
            <a:prstGeom prst="rightArrow">
              <a:avLst>
                <a:gd name="adj1" fmla="val 50000"/>
                <a:gd name="adj2" fmla="val 4811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5784" name="Object 936"/>
            <p:cNvGraphicFramePr>
              <a:graphicFrameLocks noChangeAspect="1"/>
            </p:cNvGraphicFramePr>
            <p:nvPr>
              <p:extLst>
                <p:ext uri="{D42A27DB-BD31-4B8C-83A1-F6EECF244321}">
                  <p14:modId xmlns:p14="http://schemas.microsoft.com/office/powerpoint/2010/main" val="1388763606"/>
                </p:ext>
              </p:extLst>
            </p:nvPr>
          </p:nvGraphicFramePr>
          <p:xfrm>
            <a:off x="1726" y="3707"/>
            <a:ext cx="120" cy="144"/>
          </p:xfrm>
          <a:graphic>
            <a:graphicData uri="http://schemas.openxmlformats.org/presentationml/2006/ole">
              <mc:AlternateContent xmlns:mc="http://schemas.openxmlformats.org/markup-compatibility/2006">
                <mc:Choice xmlns:v="urn:schemas-microsoft-com:vml" Requires="v">
                  <p:oleObj spid="_x0000_s1438548" name="Формула" r:id="rId91" imgW="190440" imgH="228600" progId="Equation.3">
                    <p:embed/>
                  </p:oleObj>
                </mc:Choice>
                <mc:Fallback>
                  <p:oleObj name="Формула" r:id="rId91" imgW="190440" imgH="228600" progId="Equation.3">
                    <p:embed/>
                    <p:pic>
                      <p:nvPicPr>
                        <p:cNvPr id="0" name="Object 936"/>
                        <p:cNvPicPr>
                          <a:picLocks noChangeAspect="1" noChangeArrowheads="1"/>
                        </p:cNvPicPr>
                        <p:nvPr/>
                      </p:nvPicPr>
                      <p:blipFill>
                        <a:blip r:embed="rId92">
                          <a:extLst>
                            <a:ext uri="{28A0092B-C50C-407E-A947-70E740481C1C}">
                              <a14:useLocalDpi xmlns:a14="http://schemas.microsoft.com/office/drawing/2010/main" val="0"/>
                            </a:ext>
                          </a:extLst>
                        </a:blip>
                        <a:srcRect/>
                        <a:stretch>
                          <a:fillRect/>
                        </a:stretch>
                      </p:blipFill>
                      <p:spPr bwMode="auto">
                        <a:xfrm>
                          <a:off x="1726" y="3707"/>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5785" name="AutoShape 937"/>
            <p:cNvSpPr>
              <a:spLocks noChangeArrowheads="1"/>
            </p:cNvSpPr>
            <p:nvPr/>
          </p:nvSpPr>
          <p:spPr bwMode="auto">
            <a:xfrm rot="10800000" flipH="1" flipV="1">
              <a:off x="1886" y="3850"/>
              <a:ext cx="204" cy="80"/>
            </a:xfrm>
            <a:prstGeom prst="rightArrow">
              <a:avLst>
                <a:gd name="adj1" fmla="val 50000"/>
                <a:gd name="adj2" fmla="val 6375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86" name="Text Box 938"/>
            <p:cNvSpPr txBox="1">
              <a:spLocks noChangeArrowheads="1"/>
            </p:cNvSpPr>
            <p:nvPr/>
          </p:nvSpPr>
          <p:spPr bwMode="auto">
            <a:xfrm>
              <a:off x="1391" y="3682"/>
              <a:ext cx="18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latin typeface="Times New Roman" pitchFamily="18" charset="0"/>
                  <a:cs typeface="Times New Roman" pitchFamily="18" charset="0"/>
                </a:rPr>
                <a:t>с</a:t>
              </a:r>
              <a:r>
                <a:rPr lang="ru-RU" altLang="ru-RU" sz="1100" baseline="-25000" dirty="0">
                  <a:latin typeface="Times New Roman" pitchFamily="18" charset="0"/>
                  <a:cs typeface="Times New Roman" pitchFamily="18" charset="0"/>
                </a:rPr>
                <a:t>1</a:t>
              </a:r>
            </a:p>
          </p:txBody>
        </p:sp>
        <p:sp>
          <p:nvSpPr>
            <p:cNvPr id="335787" name="Text Box 939"/>
            <p:cNvSpPr txBox="1">
              <a:spLocks noChangeArrowheads="1"/>
            </p:cNvSpPr>
            <p:nvPr/>
          </p:nvSpPr>
          <p:spPr bwMode="auto">
            <a:xfrm>
              <a:off x="2114" y="3723"/>
              <a:ext cx="18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100" i="1" dirty="0">
                  <a:latin typeface="Times New Roman" pitchFamily="18" charset="0"/>
                  <a:cs typeface="Times New Roman" pitchFamily="18" charset="0"/>
                </a:rPr>
                <a:t>с</a:t>
              </a:r>
              <a:r>
                <a:rPr lang="ru-RU" altLang="ru-RU" sz="1100" baseline="-25000" dirty="0">
                  <a:latin typeface="Times New Roman" pitchFamily="18" charset="0"/>
                  <a:cs typeface="Times New Roman" pitchFamily="18" charset="0"/>
                </a:rPr>
                <a:t>2</a:t>
              </a:r>
            </a:p>
          </p:txBody>
        </p:sp>
        <p:graphicFrame>
          <p:nvGraphicFramePr>
            <p:cNvPr id="335788" name="Object 940"/>
            <p:cNvGraphicFramePr>
              <a:graphicFrameLocks noChangeAspect="1"/>
            </p:cNvGraphicFramePr>
            <p:nvPr/>
          </p:nvGraphicFramePr>
          <p:xfrm>
            <a:off x="2069" y="3715"/>
            <a:ext cx="104" cy="120"/>
          </p:xfrm>
          <a:graphic>
            <a:graphicData uri="http://schemas.openxmlformats.org/presentationml/2006/ole">
              <mc:AlternateContent xmlns:mc="http://schemas.openxmlformats.org/markup-compatibility/2006">
                <mc:Choice xmlns:v="urn:schemas-microsoft-com:vml" Requires="v">
                  <p:oleObj spid="_x0000_s1438549" name="Формула" r:id="rId93" imgW="164880" imgH="190440" progId="Equation.3">
                    <p:embed/>
                  </p:oleObj>
                </mc:Choice>
                <mc:Fallback>
                  <p:oleObj name="Формула" r:id="rId93" imgW="164880" imgH="190440" progId="Equation.3">
                    <p:embed/>
                    <p:pic>
                      <p:nvPicPr>
                        <p:cNvPr id="0" name="Object 940"/>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069" y="3715"/>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5789" name="Group 941"/>
            <p:cNvGrpSpPr>
              <a:grpSpLocks/>
            </p:cNvGrpSpPr>
            <p:nvPr/>
          </p:nvGrpSpPr>
          <p:grpSpPr bwMode="auto">
            <a:xfrm>
              <a:off x="2276" y="3774"/>
              <a:ext cx="97" cy="205"/>
              <a:chOff x="2278" y="3792"/>
              <a:chExt cx="97" cy="205"/>
            </a:xfrm>
          </p:grpSpPr>
          <p:sp>
            <p:nvSpPr>
              <p:cNvPr id="335790" name="Rectangle 942"/>
              <p:cNvSpPr>
                <a:spLocks noChangeArrowheads="1"/>
              </p:cNvSpPr>
              <p:nvPr/>
            </p:nvSpPr>
            <p:spPr bwMode="auto">
              <a:xfrm>
                <a:off x="2279" y="3793"/>
                <a:ext cx="96" cy="2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91" name="Line 943"/>
              <p:cNvSpPr>
                <a:spLocks noChangeShapeType="1"/>
              </p:cNvSpPr>
              <p:nvPr/>
            </p:nvSpPr>
            <p:spPr bwMode="auto">
              <a:xfrm>
                <a:off x="2278" y="3792"/>
                <a:ext cx="2" cy="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5792" name="Rectangle 944"/>
            <p:cNvSpPr>
              <a:spLocks noChangeArrowheads="1"/>
            </p:cNvSpPr>
            <p:nvPr/>
          </p:nvSpPr>
          <p:spPr bwMode="auto">
            <a:xfrm>
              <a:off x="2210" y="3976"/>
              <a:ext cx="162" cy="10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5793" name="Line 945"/>
            <p:cNvSpPr>
              <a:spLocks noChangeShapeType="1"/>
            </p:cNvSpPr>
            <p:nvPr/>
          </p:nvSpPr>
          <p:spPr bwMode="auto">
            <a:xfrm>
              <a:off x="2279" y="3967"/>
              <a:ext cx="0" cy="25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94" name="Line 946"/>
            <p:cNvSpPr>
              <a:spLocks noChangeShapeType="1"/>
            </p:cNvSpPr>
            <p:nvPr/>
          </p:nvSpPr>
          <p:spPr bwMode="auto">
            <a:xfrm>
              <a:off x="1637" y="4065"/>
              <a:ext cx="0" cy="15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5795" name="Line 947"/>
            <p:cNvSpPr>
              <a:spLocks noChangeShapeType="1"/>
            </p:cNvSpPr>
            <p:nvPr/>
          </p:nvSpPr>
          <p:spPr bwMode="auto">
            <a:xfrm>
              <a:off x="1641" y="4216"/>
              <a:ext cx="639"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5796" name="Object 948"/>
            <p:cNvGraphicFramePr>
              <a:graphicFrameLocks noChangeAspect="1"/>
            </p:cNvGraphicFramePr>
            <p:nvPr/>
          </p:nvGraphicFramePr>
          <p:xfrm>
            <a:off x="2074" y="4060"/>
            <a:ext cx="88" cy="136"/>
          </p:xfrm>
          <a:graphic>
            <a:graphicData uri="http://schemas.openxmlformats.org/presentationml/2006/ole">
              <mc:AlternateContent xmlns:mc="http://schemas.openxmlformats.org/markup-compatibility/2006">
                <mc:Choice xmlns:v="urn:schemas-microsoft-com:vml" Requires="v">
                  <p:oleObj spid="_x0000_s1438550" name="Формула" r:id="rId94" imgW="139680" imgH="215640" progId="Equation.3">
                    <p:embed/>
                  </p:oleObj>
                </mc:Choice>
                <mc:Fallback>
                  <p:oleObj name="Формула" r:id="rId94" imgW="139680" imgH="215640" progId="Equation.3">
                    <p:embed/>
                    <p:pic>
                      <p:nvPicPr>
                        <p:cNvPr id="0" name="Object 948"/>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2074" y="4060"/>
                          <a:ext cx="8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5797" name="Oval 949"/>
          <p:cNvSpPr>
            <a:spLocks noChangeArrowheads="1"/>
          </p:cNvSpPr>
          <p:nvPr/>
        </p:nvSpPr>
        <p:spPr bwMode="auto">
          <a:xfrm>
            <a:off x="8696325" y="6493066"/>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t>1</a:t>
            </a:r>
            <a:r>
              <a:rPr lang="en-US" altLang="ru-RU" sz="1000" b="1" dirty="0" smtClean="0"/>
              <a:t>3</a:t>
            </a:r>
            <a:endParaRPr lang="ru-RU" altLang="ru-RU" sz="1000" b="1" dirty="0"/>
          </a:p>
        </p:txBody>
      </p:sp>
      <p:pic>
        <p:nvPicPr>
          <p:cNvPr id="331" name="Picture 15" descr="Z:\Символ НГУ_4.JPG"/>
          <p:cNvPicPr>
            <a:picLocks noChangeAspect="1" noChangeArrowheads="1"/>
          </p:cNvPicPr>
          <p:nvPr/>
        </p:nvPicPr>
        <p:blipFill>
          <a:blip r:embed="rId96" cstate="print">
            <a:extLst>
              <a:ext uri="{BEBA8EAE-BF5A-486C-A8C5-ECC9F3942E4B}">
                <a14:imgProps xmlns:a14="http://schemas.microsoft.com/office/drawing/2010/main">
                  <a14:imgLayer r:embed="rId9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791451" y="152400"/>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3561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56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356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356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516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527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5169"/>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35278"/>
                                        </p:tgtEl>
                                        <p:attrNameLst>
                                          <p:attrName>style.visibility</p:attrName>
                                        </p:attrNameLst>
                                      </p:cBhvr>
                                      <p:to>
                                        <p:strVal val="visible"/>
                                      </p:to>
                                    </p:set>
                                    <p:anim calcmode="lin" valueType="num">
                                      <p:cBhvr additive="base">
                                        <p:cTn id="25" dur="500" fill="hold"/>
                                        <p:tgtEl>
                                          <p:spTgt spid="335278"/>
                                        </p:tgtEl>
                                        <p:attrNameLst>
                                          <p:attrName>ppt_x</p:attrName>
                                        </p:attrNameLst>
                                      </p:cBhvr>
                                      <p:tavLst>
                                        <p:tav tm="0">
                                          <p:val>
                                            <p:strVal val="#ppt_x"/>
                                          </p:val>
                                        </p:tav>
                                        <p:tav tm="100000">
                                          <p:val>
                                            <p:strVal val="#ppt_x"/>
                                          </p:val>
                                        </p:tav>
                                      </p:tavLst>
                                    </p:anim>
                                    <p:anim calcmode="lin" valueType="num">
                                      <p:cBhvr additive="base">
                                        <p:cTn id="26" dur="500" fill="hold"/>
                                        <p:tgtEl>
                                          <p:spTgt spid="335278"/>
                                        </p:tgtEl>
                                        <p:attrNameLst>
                                          <p:attrName>ppt_y</p:attrName>
                                        </p:attrNameLst>
                                      </p:cBhvr>
                                      <p:tavLst>
                                        <p:tav tm="0">
                                          <p:val>
                                            <p:strVal val="1+#ppt_h/2"/>
                                          </p:val>
                                        </p:tav>
                                        <p:tav tm="100000">
                                          <p:val>
                                            <p:strVal val="#ppt_y"/>
                                          </p:val>
                                        </p:tav>
                                      </p:tavLst>
                                    </p:anim>
                                  </p:childTnLst>
                                </p:cTn>
                              </p:par>
                              <p:par>
                                <p:cTn id="27" presetID="2" presetClass="entr" presetSubtype="4" fill="hold" nodeType="withEffect">
                                  <p:stCondLst>
                                    <p:cond delay="0"/>
                                  </p:stCondLst>
                                  <p:childTnLst>
                                    <p:set>
                                      <p:cBhvr>
                                        <p:cTn id="28" dur="1" fill="hold">
                                          <p:stCondLst>
                                            <p:cond delay="0"/>
                                          </p:stCondLst>
                                        </p:cTn>
                                        <p:tgtEl>
                                          <p:spTgt spid="335497"/>
                                        </p:tgtEl>
                                        <p:attrNameLst>
                                          <p:attrName>style.visibility</p:attrName>
                                        </p:attrNameLst>
                                      </p:cBhvr>
                                      <p:to>
                                        <p:strVal val="visible"/>
                                      </p:to>
                                    </p:set>
                                    <p:anim calcmode="lin" valueType="num">
                                      <p:cBhvr additive="base">
                                        <p:cTn id="29" dur="500" fill="hold"/>
                                        <p:tgtEl>
                                          <p:spTgt spid="335497"/>
                                        </p:tgtEl>
                                        <p:attrNameLst>
                                          <p:attrName>ppt_x</p:attrName>
                                        </p:attrNameLst>
                                      </p:cBhvr>
                                      <p:tavLst>
                                        <p:tav tm="0">
                                          <p:val>
                                            <p:strVal val="#ppt_x"/>
                                          </p:val>
                                        </p:tav>
                                        <p:tav tm="100000">
                                          <p:val>
                                            <p:strVal val="#ppt_x"/>
                                          </p:val>
                                        </p:tav>
                                      </p:tavLst>
                                    </p:anim>
                                    <p:anim calcmode="lin" valueType="num">
                                      <p:cBhvr additive="base">
                                        <p:cTn id="30" dur="500" fill="hold"/>
                                        <p:tgtEl>
                                          <p:spTgt spid="335497"/>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335331"/>
                                        </p:tgtEl>
                                        <p:attrNameLst>
                                          <p:attrName>style.visibility</p:attrName>
                                        </p:attrNameLst>
                                      </p:cBhvr>
                                      <p:to>
                                        <p:strVal val="visible"/>
                                      </p:to>
                                    </p:set>
                                    <p:anim calcmode="lin" valueType="num">
                                      <p:cBhvr additive="base">
                                        <p:cTn id="33" dur="500" fill="hold"/>
                                        <p:tgtEl>
                                          <p:spTgt spid="335331"/>
                                        </p:tgtEl>
                                        <p:attrNameLst>
                                          <p:attrName>ppt_x</p:attrName>
                                        </p:attrNameLst>
                                      </p:cBhvr>
                                      <p:tavLst>
                                        <p:tav tm="0">
                                          <p:val>
                                            <p:strVal val="#ppt_x"/>
                                          </p:val>
                                        </p:tav>
                                        <p:tav tm="100000">
                                          <p:val>
                                            <p:strVal val="#ppt_x"/>
                                          </p:val>
                                        </p:tav>
                                      </p:tavLst>
                                    </p:anim>
                                    <p:anim calcmode="lin" valueType="num">
                                      <p:cBhvr additive="base">
                                        <p:cTn id="34" dur="500" fill="hold"/>
                                        <p:tgtEl>
                                          <p:spTgt spid="335331"/>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335333"/>
                                        </p:tgtEl>
                                        <p:attrNameLst>
                                          <p:attrName>style.visibility</p:attrName>
                                        </p:attrNameLst>
                                      </p:cBhvr>
                                      <p:to>
                                        <p:strVal val="visible"/>
                                      </p:to>
                                    </p:set>
                                    <p:anim calcmode="lin" valueType="num">
                                      <p:cBhvr additive="base">
                                        <p:cTn id="37" dur="500" fill="hold"/>
                                        <p:tgtEl>
                                          <p:spTgt spid="335333"/>
                                        </p:tgtEl>
                                        <p:attrNameLst>
                                          <p:attrName>ppt_x</p:attrName>
                                        </p:attrNameLst>
                                      </p:cBhvr>
                                      <p:tavLst>
                                        <p:tav tm="0">
                                          <p:val>
                                            <p:strVal val="#ppt_x"/>
                                          </p:val>
                                        </p:tav>
                                        <p:tav tm="100000">
                                          <p:val>
                                            <p:strVal val="#ppt_x"/>
                                          </p:val>
                                        </p:tav>
                                      </p:tavLst>
                                    </p:anim>
                                    <p:anim calcmode="lin" valueType="num">
                                      <p:cBhvr additive="base">
                                        <p:cTn id="38" dur="500" fill="hold"/>
                                        <p:tgtEl>
                                          <p:spTgt spid="335333"/>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335337"/>
                                        </p:tgtEl>
                                        <p:attrNameLst>
                                          <p:attrName>style.visibility</p:attrName>
                                        </p:attrNameLst>
                                      </p:cBhvr>
                                      <p:to>
                                        <p:strVal val="visible"/>
                                      </p:to>
                                    </p:set>
                                    <p:anim calcmode="lin" valueType="num">
                                      <p:cBhvr additive="base">
                                        <p:cTn id="41" dur="500" fill="hold"/>
                                        <p:tgtEl>
                                          <p:spTgt spid="335337"/>
                                        </p:tgtEl>
                                        <p:attrNameLst>
                                          <p:attrName>ppt_x</p:attrName>
                                        </p:attrNameLst>
                                      </p:cBhvr>
                                      <p:tavLst>
                                        <p:tav tm="0">
                                          <p:val>
                                            <p:strVal val="#ppt_x"/>
                                          </p:val>
                                        </p:tav>
                                        <p:tav tm="100000">
                                          <p:val>
                                            <p:strVal val="#ppt_x"/>
                                          </p:val>
                                        </p:tav>
                                      </p:tavLst>
                                    </p:anim>
                                    <p:anim calcmode="lin" valueType="num">
                                      <p:cBhvr additive="base">
                                        <p:cTn id="42" dur="500" fill="hold"/>
                                        <p:tgtEl>
                                          <p:spTgt spid="335337"/>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35338"/>
                                        </p:tgtEl>
                                        <p:attrNameLst>
                                          <p:attrName>style.visibility</p:attrName>
                                        </p:attrNameLst>
                                      </p:cBhvr>
                                      <p:to>
                                        <p:strVal val="visible"/>
                                      </p:to>
                                    </p:set>
                                    <p:anim calcmode="lin" valueType="num">
                                      <p:cBhvr additive="base">
                                        <p:cTn id="45" dur="500" fill="hold"/>
                                        <p:tgtEl>
                                          <p:spTgt spid="335338"/>
                                        </p:tgtEl>
                                        <p:attrNameLst>
                                          <p:attrName>ppt_x</p:attrName>
                                        </p:attrNameLst>
                                      </p:cBhvr>
                                      <p:tavLst>
                                        <p:tav tm="0">
                                          <p:val>
                                            <p:strVal val="#ppt_x"/>
                                          </p:val>
                                        </p:tav>
                                        <p:tav tm="100000">
                                          <p:val>
                                            <p:strVal val="#ppt_x"/>
                                          </p:val>
                                        </p:tav>
                                      </p:tavLst>
                                    </p:anim>
                                    <p:anim calcmode="lin" valueType="num">
                                      <p:cBhvr additive="base">
                                        <p:cTn id="46" dur="500" fill="hold"/>
                                        <p:tgtEl>
                                          <p:spTgt spid="335338"/>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35350"/>
                                        </p:tgtEl>
                                        <p:attrNameLst>
                                          <p:attrName>style.visibility</p:attrName>
                                        </p:attrNameLst>
                                      </p:cBhvr>
                                      <p:to>
                                        <p:strVal val="visible"/>
                                      </p:to>
                                    </p:set>
                                    <p:anim calcmode="lin" valueType="num">
                                      <p:cBhvr additive="base">
                                        <p:cTn id="49" dur="500" fill="hold"/>
                                        <p:tgtEl>
                                          <p:spTgt spid="335350"/>
                                        </p:tgtEl>
                                        <p:attrNameLst>
                                          <p:attrName>ppt_x</p:attrName>
                                        </p:attrNameLst>
                                      </p:cBhvr>
                                      <p:tavLst>
                                        <p:tav tm="0">
                                          <p:val>
                                            <p:strVal val="#ppt_x"/>
                                          </p:val>
                                        </p:tav>
                                        <p:tav tm="100000">
                                          <p:val>
                                            <p:strVal val="#ppt_x"/>
                                          </p:val>
                                        </p:tav>
                                      </p:tavLst>
                                    </p:anim>
                                    <p:anim calcmode="lin" valueType="num">
                                      <p:cBhvr additive="base">
                                        <p:cTn id="50" dur="500" fill="hold"/>
                                        <p:tgtEl>
                                          <p:spTgt spid="335350"/>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35340"/>
                                        </p:tgtEl>
                                        <p:attrNameLst>
                                          <p:attrName>style.visibility</p:attrName>
                                        </p:attrNameLst>
                                      </p:cBhvr>
                                      <p:to>
                                        <p:strVal val="visible"/>
                                      </p:to>
                                    </p:set>
                                    <p:anim calcmode="lin" valueType="num">
                                      <p:cBhvr additive="base">
                                        <p:cTn id="53" dur="500" fill="hold"/>
                                        <p:tgtEl>
                                          <p:spTgt spid="335340"/>
                                        </p:tgtEl>
                                        <p:attrNameLst>
                                          <p:attrName>ppt_x</p:attrName>
                                        </p:attrNameLst>
                                      </p:cBhvr>
                                      <p:tavLst>
                                        <p:tav tm="0">
                                          <p:val>
                                            <p:strVal val="#ppt_x"/>
                                          </p:val>
                                        </p:tav>
                                        <p:tav tm="100000">
                                          <p:val>
                                            <p:strVal val="#ppt_x"/>
                                          </p:val>
                                        </p:tav>
                                      </p:tavLst>
                                    </p:anim>
                                    <p:anim calcmode="lin" valueType="num">
                                      <p:cBhvr additive="base">
                                        <p:cTn id="54" dur="500" fill="hold"/>
                                        <p:tgtEl>
                                          <p:spTgt spid="33534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35516"/>
                                        </p:tgtEl>
                                        <p:attrNameLst>
                                          <p:attrName>style.visibility</p:attrName>
                                        </p:attrNameLst>
                                      </p:cBhvr>
                                      <p:to>
                                        <p:strVal val="visible"/>
                                      </p:to>
                                    </p:set>
                                    <p:anim calcmode="lin" valueType="num">
                                      <p:cBhvr additive="base">
                                        <p:cTn id="57" dur="500" fill="hold"/>
                                        <p:tgtEl>
                                          <p:spTgt spid="335516"/>
                                        </p:tgtEl>
                                        <p:attrNameLst>
                                          <p:attrName>ppt_x</p:attrName>
                                        </p:attrNameLst>
                                      </p:cBhvr>
                                      <p:tavLst>
                                        <p:tav tm="0">
                                          <p:val>
                                            <p:strVal val="#ppt_x"/>
                                          </p:val>
                                        </p:tav>
                                        <p:tav tm="100000">
                                          <p:val>
                                            <p:strVal val="#ppt_x"/>
                                          </p:val>
                                        </p:tav>
                                      </p:tavLst>
                                    </p:anim>
                                    <p:anim calcmode="lin" valueType="num">
                                      <p:cBhvr additive="base">
                                        <p:cTn id="58" dur="500" fill="hold"/>
                                        <p:tgtEl>
                                          <p:spTgt spid="335516"/>
                                        </p:tgtEl>
                                        <p:attrNameLst>
                                          <p:attrName>ppt_y</p:attrName>
                                        </p:attrNameLst>
                                      </p:cBhvr>
                                      <p:tavLst>
                                        <p:tav tm="0">
                                          <p:val>
                                            <p:strVal val="1+#ppt_h/2"/>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335351"/>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35352"/>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35354"/>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5406"/>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35417"/>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35495"/>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35515"/>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335457"/>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35486"/>
                                        </p:tgtEl>
                                        <p:attrNameLst>
                                          <p:attrName>style.visibility</p:attrName>
                                        </p:attrNameLst>
                                      </p:cBhvr>
                                      <p:to>
                                        <p:strVal val="visible"/>
                                      </p:to>
                                    </p:set>
                                  </p:childTnLst>
                                </p:cTn>
                              </p:par>
                              <p:par>
                                <p:cTn id="81" presetID="1" presetClass="entr" presetSubtype="0" fill="hold" nodeType="withEffect">
                                  <p:stCondLst>
                                    <p:cond delay="0"/>
                                  </p:stCondLst>
                                  <p:childTnLst>
                                    <p:set>
                                      <p:cBhvr>
                                        <p:cTn id="82" dur="1" fill="hold">
                                          <p:stCondLst>
                                            <p:cond delay="0"/>
                                          </p:stCondLst>
                                        </p:cTn>
                                        <p:tgtEl>
                                          <p:spTgt spid="335487"/>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35513"/>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35512"/>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0"/>
                                          </p:stCondLst>
                                        </p:cTn>
                                        <p:tgtEl>
                                          <p:spTgt spid="335485"/>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54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527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3" name="Rectangle 13"/>
          <p:cNvSpPr>
            <a:spLocks noGrp="1" noChangeArrowheads="1"/>
          </p:cNvSpPr>
          <p:nvPr>
            <p:ph type="title"/>
          </p:nvPr>
        </p:nvSpPr>
        <p:spPr>
          <a:xfrm>
            <a:off x="918370" y="465319"/>
            <a:ext cx="1438275" cy="360000"/>
          </a:xfrm>
          <a:solidFill>
            <a:srgbClr val="FFFF00"/>
          </a:solidFill>
          <a:ln/>
        </p:spPr>
        <p:txBody>
          <a:bodyPr/>
          <a:lstStyle/>
          <a:p>
            <a:r>
              <a:rPr lang="en-US" altLang="ru-RU" sz="2000" b="1" dirty="0" smtClean="0">
                <a:solidFill>
                  <a:srgbClr val="FF0000"/>
                </a:solidFill>
              </a:rPr>
              <a:t>Section </a:t>
            </a:r>
            <a:r>
              <a:rPr lang="ru-RU" altLang="ru-RU" sz="2000" b="1" dirty="0" smtClean="0">
                <a:solidFill>
                  <a:srgbClr val="FF0000"/>
                </a:solidFill>
              </a:rPr>
              <a:t>4</a:t>
            </a:r>
            <a:endParaRPr lang="ru-RU" altLang="ru-RU" sz="2000" b="1" dirty="0">
              <a:solidFill>
                <a:srgbClr val="FF0000"/>
              </a:solidFill>
            </a:endParaRPr>
          </a:p>
        </p:txBody>
      </p:sp>
      <p:sp>
        <p:nvSpPr>
          <p:cNvPr id="337934" name="AutoShape 14">
            <a:hlinkClick r:id="rId3"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p>
        </p:txBody>
      </p:sp>
      <p:sp>
        <p:nvSpPr>
          <p:cNvPr id="337935" name="AutoShape 15">
            <a:hlinkClick r:id="" action="ppaction://hlinkshowjump?jump=nextslide" highlightClick="1"/>
          </p:cNvPr>
          <p:cNvSpPr>
            <a:spLocks noChangeArrowheads="1"/>
          </p:cNvSpPr>
          <p:nvPr/>
        </p:nvSpPr>
        <p:spPr bwMode="auto">
          <a:xfrm>
            <a:off x="2429203" y="552450"/>
            <a:ext cx="285750" cy="219075"/>
          </a:xfrm>
          <a:prstGeom prst="actionButtonForwardNext">
            <a:avLst/>
          </a:prstGeom>
          <a:solidFill>
            <a:srgbClr val="FF0000"/>
          </a:solidFill>
          <a:ln>
            <a:noFill/>
          </a:ln>
          <a:effectLst/>
          <a:extLst/>
        </p:spPr>
        <p:txBody>
          <a:bodyPr wrap="none" anchor="ctr"/>
          <a:lstStyle/>
          <a:p>
            <a:endParaRPr lang="ru-RU"/>
          </a:p>
        </p:txBody>
      </p:sp>
      <mc:AlternateContent xmlns:mc="http://schemas.openxmlformats.org/markup-compatibility/2006" xmlns:a14="http://schemas.microsoft.com/office/drawing/2010/main">
        <mc:Choice Requires="a14">
          <p:sp>
            <p:nvSpPr>
              <p:cNvPr id="337937" name="Rectangle 17"/>
              <p:cNvSpPr>
                <a:spLocks noChangeArrowheads="1"/>
              </p:cNvSpPr>
              <p:nvPr/>
            </p:nvSpPr>
            <p:spPr bwMode="auto">
              <a:xfrm>
                <a:off x="257175" y="838200"/>
                <a:ext cx="8991600" cy="379413"/>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000" b="1" dirty="0">
                    <a:solidFill>
                      <a:srgbClr val="FF0000"/>
                    </a:solidFill>
                  </a:rPr>
                  <a:t>Forced </a:t>
                </a:r>
                <a:r>
                  <a:rPr lang="en-US" sz="1000" b="1" dirty="0" smtClean="0">
                    <a:solidFill>
                      <a:srgbClr val="FF0000"/>
                    </a:solidFill>
                  </a:rPr>
                  <a:t>Vibrations</a:t>
                </a:r>
                <a:endParaRPr lang="ru-RU" sz="1000" b="1" dirty="0" smtClean="0">
                  <a:solidFill>
                    <a:srgbClr val="FF0000"/>
                  </a:solidFill>
                </a:endParaRPr>
              </a:p>
              <a:p>
                <a:pPr marL="0" indent="357188">
                  <a:lnSpc>
                    <a:spcPct val="90000"/>
                  </a:lnSpc>
                  <a:buNone/>
                </a:pPr>
                <a:r>
                  <a:rPr lang="en-US" sz="1000" dirty="0" smtClean="0">
                    <a:solidFill>
                      <a:schemeClr val="tx2"/>
                    </a:solidFill>
                  </a:rPr>
                  <a:t>Consider the motion of a particle on which are acting a </a:t>
                </a:r>
                <a:r>
                  <a:rPr lang="en-US" sz="1000" b="1" dirty="0">
                    <a:solidFill>
                      <a:schemeClr val="tx2"/>
                    </a:solidFill>
                  </a:rPr>
                  <a:t>restoring force </a:t>
                </a:r>
                <a:r>
                  <a:rPr lang="en-US" sz="1200" b="1" i="1" dirty="0" smtClean="0">
                    <a:solidFill>
                      <a:schemeClr val="tx2"/>
                    </a:solidFill>
                    <a:latin typeface="Times New Roman" pitchFamily="18" charset="0"/>
                    <a:cs typeface="Times New Roman" pitchFamily="18" charset="0"/>
                  </a:rPr>
                  <a:t>R</a:t>
                </a:r>
                <a:r>
                  <a:rPr lang="en-US" sz="1000" dirty="0" smtClean="0">
                    <a:solidFill>
                      <a:schemeClr val="tx2"/>
                    </a:solidFill>
                  </a:rPr>
                  <a:t> </a:t>
                </a:r>
                <a:r>
                  <a:rPr lang="en-US" sz="1000" dirty="0">
                    <a:solidFill>
                      <a:schemeClr val="tx2"/>
                    </a:solidFill>
                  </a:rPr>
                  <a:t>and a </a:t>
                </a:r>
                <a:r>
                  <a:rPr lang="en-US" sz="1000" b="1" dirty="0">
                    <a:solidFill>
                      <a:schemeClr val="tx2"/>
                    </a:solidFill>
                  </a:rPr>
                  <a:t>disturbing force </a:t>
                </a:r>
                <a14:m>
                  <m:oMath xmlns:m="http://schemas.openxmlformats.org/officeDocument/2006/math">
                    <m:r>
                      <a:rPr lang="en-US" sz="1200" b="1" i="1">
                        <a:solidFill>
                          <a:schemeClr val="tx2"/>
                        </a:solidFill>
                        <a:latin typeface="Cambria Math"/>
                      </a:rPr>
                      <m:t>𝑸</m:t>
                    </m:r>
                  </m:oMath>
                </a14:m>
                <a:r>
                  <a:rPr lang="en-US" altLang="ru-RU" sz="1200" dirty="0" smtClean="0">
                    <a:solidFill>
                      <a:schemeClr val="tx2"/>
                    </a:solidFill>
                    <a:latin typeface="Times New Roman" pitchFamily="18" charset="0"/>
                    <a:cs typeface="Times New Roman" pitchFamily="18" charset="0"/>
                  </a:rPr>
                  <a:t>.</a:t>
                </a:r>
                <a:endParaRPr lang="en-US" altLang="ru-RU" sz="1200" dirty="0">
                  <a:solidFill>
                    <a:schemeClr val="tx2"/>
                  </a:solidFill>
                  <a:latin typeface="Times New Roman" pitchFamily="18" charset="0"/>
                  <a:cs typeface="Times New Roman" pitchFamily="18" charset="0"/>
                </a:endParaRPr>
              </a:p>
              <a:p>
                <a:pPr marL="0" indent="357188">
                  <a:lnSpc>
                    <a:spcPct val="90000"/>
                  </a:lnSpc>
                  <a:buNone/>
                </a:pPr>
                <a:r>
                  <a:rPr lang="en-US" altLang="ru-RU" sz="1000" dirty="0" smtClean="0"/>
                  <a:t>Disturbing force may be of different nature</a:t>
                </a:r>
                <a:r>
                  <a:rPr lang="ru-RU" altLang="ru-RU" sz="1000" dirty="0" smtClean="0"/>
                  <a:t>. </a:t>
                </a:r>
                <a:r>
                  <a:rPr lang="en-US" altLang="ru-RU" sz="1000" dirty="0" smtClean="0"/>
                  <a:t>For example, it may be as a result of the inertial effect of the unbalanced mass</a:t>
                </a:r>
                <a:r>
                  <a:rPr lang="ru-RU" altLang="ru-RU" sz="1000" dirty="0" smtClean="0"/>
                  <a:t> </a:t>
                </a:r>
                <a:r>
                  <a:rPr lang="en-US" altLang="ru-RU" sz="1000" dirty="0" smtClean="0"/>
                  <a:t> </a:t>
                </a:r>
                <a:r>
                  <a:rPr lang="en-US" altLang="ru-RU" sz="1200" i="1" dirty="0">
                    <a:latin typeface="Times New Roman" pitchFamily="18" charset="0"/>
                    <a:cs typeface="Times New Roman" pitchFamily="18" charset="0"/>
                  </a:rPr>
                  <a:t>m</a:t>
                </a:r>
                <a:r>
                  <a:rPr lang="en-US" altLang="ru-RU" sz="1200" baseline="-25000" dirty="0">
                    <a:latin typeface="Times New Roman" pitchFamily="18" charset="0"/>
                    <a:cs typeface="Times New Roman" pitchFamily="18" charset="0"/>
                  </a:rPr>
                  <a:t>1</a:t>
                </a:r>
                <a:r>
                  <a:rPr lang="ru-RU" altLang="ru-RU" sz="1000" dirty="0"/>
                  <a:t> </a:t>
                </a:r>
                <a:r>
                  <a:rPr lang="en-US" altLang="ru-RU" sz="1000" dirty="0" smtClean="0"/>
                  <a:t>in a rotor.</a:t>
                </a:r>
                <a:endParaRPr lang="en-US" altLang="ru-RU" sz="1000" dirty="0"/>
              </a:p>
              <a:p>
                <a:pPr>
                  <a:buFont typeface="Wingdings" pitchFamily="2" charset="2"/>
                  <a:buNone/>
                </a:pPr>
                <a:r>
                  <a:rPr lang="ru-RU" altLang="ru-RU" sz="1000" dirty="0"/>
                  <a:t> </a:t>
                </a:r>
              </a:p>
            </p:txBody>
          </p:sp>
        </mc:Choice>
        <mc:Fallback xmlns="">
          <p:sp>
            <p:nvSpPr>
              <p:cNvPr id="337937" name="Rectangle 17"/>
              <p:cNvSpPr>
                <a:spLocks noRot="1" noChangeAspect="1" noMove="1" noResize="1" noEditPoints="1" noAdjustHandles="1" noChangeArrowheads="1" noChangeShapeType="1" noTextEdit="1"/>
              </p:cNvSpPr>
              <p:nvPr/>
            </p:nvSpPr>
            <p:spPr bwMode="auto">
              <a:xfrm>
                <a:off x="257175" y="838200"/>
                <a:ext cx="8991600" cy="379413"/>
              </a:xfrm>
              <a:prstGeom prst="rect">
                <a:avLst/>
              </a:prstGeom>
              <a:blipFill rotWithShape="1">
                <a:blip r:embed="rId61"/>
                <a:stretch>
                  <a:fillRect t="-3226" b="-79032"/>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37938" name="Group 18"/>
          <p:cNvGrpSpPr>
            <a:grpSpLocks/>
          </p:cNvGrpSpPr>
          <p:nvPr/>
        </p:nvGrpSpPr>
        <p:grpSpPr bwMode="auto">
          <a:xfrm>
            <a:off x="3009900" y="1528763"/>
            <a:ext cx="1622425" cy="1014412"/>
            <a:chOff x="2244" y="3603"/>
            <a:chExt cx="1022" cy="639"/>
          </a:xfrm>
        </p:grpSpPr>
        <p:grpSp>
          <p:nvGrpSpPr>
            <p:cNvPr id="337939" name="Group 19"/>
            <p:cNvGrpSpPr>
              <a:grpSpLocks/>
            </p:cNvGrpSpPr>
            <p:nvPr/>
          </p:nvGrpSpPr>
          <p:grpSpPr bwMode="auto">
            <a:xfrm>
              <a:off x="2327" y="3994"/>
              <a:ext cx="906" cy="102"/>
              <a:chOff x="2316" y="1152"/>
              <a:chExt cx="906" cy="102"/>
            </a:xfrm>
          </p:grpSpPr>
          <p:sp>
            <p:nvSpPr>
              <p:cNvPr id="337940" name="Rectangle 20"/>
              <p:cNvSpPr>
                <a:spLocks noChangeArrowheads="1"/>
              </p:cNvSpPr>
              <p:nvPr/>
            </p:nvSpPr>
            <p:spPr bwMode="auto">
              <a:xfrm>
                <a:off x="2316" y="1152"/>
                <a:ext cx="906"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41" name="Line 21"/>
              <p:cNvSpPr>
                <a:spLocks noChangeShapeType="1"/>
              </p:cNvSpPr>
              <p:nvPr/>
            </p:nvSpPr>
            <p:spPr bwMode="auto">
              <a:xfrm>
                <a:off x="2316" y="1152"/>
                <a:ext cx="9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37942" name="Oval 22"/>
            <p:cNvSpPr>
              <a:spLocks noChangeArrowheads="1"/>
            </p:cNvSpPr>
            <p:nvPr/>
          </p:nvSpPr>
          <p:spPr bwMode="auto">
            <a:xfrm>
              <a:off x="2775" y="3734"/>
              <a:ext cx="258" cy="258"/>
            </a:xfrm>
            <a:prstGeom prst="ellipse">
              <a:avLst/>
            </a:prstGeom>
            <a:solidFill>
              <a:srgbClr val="CCFFFF"/>
            </a:solidFill>
            <a:ln w="9525" algn="ctr">
              <a:solidFill>
                <a:srgbClr val="00FFFF"/>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43" name="Oval 23"/>
            <p:cNvSpPr>
              <a:spLocks noChangeArrowheads="1"/>
            </p:cNvSpPr>
            <p:nvPr/>
          </p:nvSpPr>
          <p:spPr bwMode="auto">
            <a:xfrm>
              <a:off x="2823" y="3836"/>
              <a:ext cx="156" cy="15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44" name="Line 24"/>
            <p:cNvSpPr>
              <a:spLocks noChangeShapeType="1"/>
            </p:cNvSpPr>
            <p:nvPr/>
          </p:nvSpPr>
          <p:spPr bwMode="auto">
            <a:xfrm>
              <a:off x="2655" y="3728"/>
              <a:ext cx="4" cy="43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45" name="Oval 25"/>
            <p:cNvSpPr>
              <a:spLocks noChangeArrowheads="1"/>
            </p:cNvSpPr>
            <p:nvPr/>
          </p:nvSpPr>
          <p:spPr bwMode="auto">
            <a:xfrm>
              <a:off x="2576" y="3841"/>
              <a:ext cx="156" cy="15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7946" name="Object 26"/>
            <p:cNvGraphicFramePr>
              <a:graphicFrameLocks noChangeAspect="1"/>
            </p:cNvGraphicFramePr>
            <p:nvPr/>
          </p:nvGraphicFramePr>
          <p:xfrm>
            <a:off x="2943" y="4114"/>
            <a:ext cx="112" cy="128"/>
          </p:xfrm>
          <a:graphic>
            <a:graphicData uri="http://schemas.openxmlformats.org/presentationml/2006/ole">
              <mc:AlternateContent xmlns:mc="http://schemas.openxmlformats.org/markup-compatibility/2006">
                <mc:Choice xmlns:v="urn:schemas-microsoft-com:vml" Requires="v">
                  <p:oleObj spid="_x0000_s1415910" name="Формула" r:id="rId62" imgW="177480" imgH="203040" progId="Equation.3">
                    <p:embed/>
                  </p:oleObj>
                </mc:Choice>
                <mc:Fallback>
                  <p:oleObj name="Формула" r:id="rId62" imgW="177480" imgH="203040" progId="Equation.3">
                    <p:embed/>
                    <p:pic>
                      <p:nvPicPr>
                        <p:cNvPr id="0" name="Object 26"/>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2943" y="4114"/>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47" name="Object 27"/>
            <p:cNvGraphicFramePr>
              <a:graphicFrameLocks noChangeAspect="1"/>
            </p:cNvGraphicFramePr>
            <p:nvPr/>
          </p:nvGraphicFramePr>
          <p:xfrm>
            <a:off x="2930" y="3603"/>
            <a:ext cx="112" cy="128"/>
          </p:xfrm>
          <a:graphic>
            <a:graphicData uri="http://schemas.openxmlformats.org/presentationml/2006/ole">
              <mc:AlternateContent xmlns:mc="http://schemas.openxmlformats.org/markup-compatibility/2006">
                <mc:Choice xmlns:v="urn:schemas-microsoft-com:vml" Requires="v">
                  <p:oleObj spid="_x0000_s1415911" name="Формула" r:id="rId64" imgW="177480" imgH="203040" progId="Equation.3">
                    <p:embed/>
                  </p:oleObj>
                </mc:Choice>
                <mc:Fallback>
                  <p:oleObj name="Формула" r:id="rId64" imgW="177480" imgH="203040" progId="Equation.3">
                    <p:embed/>
                    <p:pic>
                      <p:nvPicPr>
                        <p:cNvPr id="0" name="Object 27"/>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2930" y="3603"/>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948" name="AutoShape 28"/>
            <p:cNvSpPr>
              <a:spLocks noChangeArrowheads="1"/>
            </p:cNvSpPr>
            <p:nvPr/>
          </p:nvSpPr>
          <p:spPr bwMode="auto">
            <a:xfrm rot="5400000">
              <a:off x="2802" y="3983"/>
              <a:ext cx="204" cy="68"/>
            </a:xfrm>
            <a:prstGeom prst="rightArrow">
              <a:avLst>
                <a:gd name="adj1" fmla="val 50000"/>
                <a:gd name="adj2" fmla="val 75000"/>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49" name="AutoShape 29"/>
            <p:cNvSpPr>
              <a:spLocks noChangeArrowheads="1"/>
            </p:cNvSpPr>
            <p:nvPr/>
          </p:nvSpPr>
          <p:spPr bwMode="auto">
            <a:xfrm rot="16200000" flipV="1">
              <a:off x="2801" y="3778"/>
              <a:ext cx="204" cy="68"/>
            </a:xfrm>
            <a:prstGeom prst="rightArrow">
              <a:avLst>
                <a:gd name="adj1" fmla="val 50000"/>
                <a:gd name="adj2" fmla="val 750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50" name="Rectangle 30"/>
            <p:cNvSpPr>
              <a:spLocks noChangeArrowheads="1"/>
            </p:cNvSpPr>
            <p:nvPr/>
          </p:nvSpPr>
          <p:spPr bwMode="auto">
            <a:xfrm>
              <a:off x="2244" y="3891"/>
              <a:ext cx="96" cy="2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51" name="Line 31"/>
            <p:cNvSpPr>
              <a:spLocks noChangeShapeType="1"/>
            </p:cNvSpPr>
            <p:nvPr/>
          </p:nvSpPr>
          <p:spPr bwMode="auto">
            <a:xfrm>
              <a:off x="2340" y="3893"/>
              <a:ext cx="1" cy="9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7952" name="Group 32"/>
            <p:cNvGrpSpPr>
              <a:grpSpLocks/>
            </p:cNvGrpSpPr>
            <p:nvPr/>
          </p:nvGrpSpPr>
          <p:grpSpPr bwMode="auto">
            <a:xfrm>
              <a:off x="2338" y="3888"/>
              <a:ext cx="489" cy="57"/>
              <a:chOff x="3100" y="1357"/>
              <a:chExt cx="665" cy="91"/>
            </a:xfrm>
          </p:grpSpPr>
          <p:sp>
            <p:nvSpPr>
              <p:cNvPr id="337953" name="Line 33"/>
              <p:cNvSpPr>
                <a:spLocks noChangeShapeType="1"/>
              </p:cNvSpPr>
              <p:nvPr/>
            </p:nvSpPr>
            <p:spPr bwMode="auto">
              <a:xfrm rot="-5400000">
                <a:off x="3134" y="1378"/>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4" name="Line 34"/>
              <p:cNvSpPr>
                <a:spLocks noChangeShapeType="1"/>
              </p:cNvSpPr>
              <p:nvPr/>
            </p:nvSpPr>
            <p:spPr bwMode="auto">
              <a:xfrm rot="-5400000">
                <a:off x="3156" y="1380"/>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5" name="Line 35"/>
              <p:cNvSpPr>
                <a:spLocks noChangeShapeType="1"/>
              </p:cNvSpPr>
              <p:nvPr/>
            </p:nvSpPr>
            <p:spPr bwMode="auto">
              <a:xfrm>
                <a:off x="3190" y="136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6" name="Line 36"/>
              <p:cNvSpPr>
                <a:spLocks noChangeShapeType="1"/>
              </p:cNvSpPr>
              <p:nvPr/>
            </p:nvSpPr>
            <p:spPr bwMode="auto">
              <a:xfrm flipV="1">
                <a:off x="3213" y="136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7" name="Line 37"/>
              <p:cNvSpPr>
                <a:spLocks noChangeShapeType="1"/>
              </p:cNvSpPr>
              <p:nvPr/>
            </p:nvSpPr>
            <p:spPr bwMode="auto">
              <a:xfrm>
                <a:off x="3239" y="1361"/>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8" name="Line 38"/>
              <p:cNvSpPr>
                <a:spLocks noChangeShapeType="1"/>
              </p:cNvSpPr>
              <p:nvPr/>
            </p:nvSpPr>
            <p:spPr bwMode="auto">
              <a:xfrm flipV="1">
                <a:off x="3262" y="1360"/>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59" name="Line 39"/>
              <p:cNvSpPr>
                <a:spLocks noChangeShapeType="1"/>
              </p:cNvSpPr>
              <p:nvPr/>
            </p:nvSpPr>
            <p:spPr bwMode="auto">
              <a:xfrm>
                <a:off x="3289"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0" name="Line 40"/>
              <p:cNvSpPr>
                <a:spLocks noChangeShapeType="1"/>
              </p:cNvSpPr>
              <p:nvPr/>
            </p:nvSpPr>
            <p:spPr bwMode="auto">
              <a:xfrm flipV="1">
                <a:off x="3312"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1" name="Line 41"/>
              <p:cNvSpPr>
                <a:spLocks noChangeShapeType="1"/>
              </p:cNvSpPr>
              <p:nvPr/>
            </p:nvSpPr>
            <p:spPr bwMode="auto">
              <a:xfrm>
                <a:off x="3337"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2" name="Line 42"/>
              <p:cNvSpPr>
                <a:spLocks noChangeShapeType="1"/>
              </p:cNvSpPr>
              <p:nvPr/>
            </p:nvSpPr>
            <p:spPr bwMode="auto">
              <a:xfrm flipV="1">
                <a:off x="3360"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3" name="Line 43"/>
              <p:cNvSpPr>
                <a:spLocks noChangeShapeType="1"/>
              </p:cNvSpPr>
              <p:nvPr/>
            </p:nvSpPr>
            <p:spPr bwMode="auto">
              <a:xfrm>
                <a:off x="3385" y="1359"/>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4" name="Line 44"/>
              <p:cNvSpPr>
                <a:spLocks noChangeShapeType="1"/>
              </p:cNvSpPr>
              <p:nvPr/>
            </p:nvSpPr>
            <p:spPr bwMode="auto">
              <a:xfrm flipV="1">
                <a:off x="3408" y="1358"/>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37965" name="Group 45"/>
              <p:cNvGrpSpPr>
                <a:grpSpLocks/>
              </p:cNvGrpSpPr>
              <p:nvPr/>
            </p:nvGrpSpPr>
            <p:grpSpPr bwMode="auto">
              <a:xfrm flipH="1">
                <a:off x="3433" y="1357"/>
                <a:ext cx="332" cy="90"/>
                <a:chOff x="3439" y="1501"/>
                <a:chExt cx="332" cy="90"/>
              </a:xfrm>
            </p:grpSpPr>
            <p:sp>
              <p:nvSpPr>
                <p:cNvPr id="337966" name="Line 46"/>
                <p:cNvSpPr>
                  <a:spLocks noChangeShapeType="1"/>
                </p:cNvSpPr>
                <p:nvPr/>
              </p:nvSpPr>
              <p:spPr bwMode="auto">
                <a:xfrm rot="-5400000">
                  <a:off x="3473" y="1521"/>
                  <a:ext cx="1"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7" name="Line 47"/>
                <p:cNvSpPr>
                  <a:spLocks noChangeShapeType="1"/>
                </p:cNvSpPr>
                <p:nvPr/>
              </p:nvSpPr>
              <p:spPr bwMode="auto">
                <a:xfrm rot="-5400000">
                  <a:off x="3495" y="1523"/>
                  <a:ext cx="45" cy="1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8" name="Line 48"/>
                <p:cNvSpPr>
                  <a:spLocks noChangeShapeType="1"/>
                </p:cNvSpPr>
                <p:nvPr/>
              </p:nvSpPr>
              <p:spPr bwMode="auto">
                <a:xfrm>
                  <a:off x="3529" y="1505"/>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69" name="Line 49"/>
                <p:cNvSpPr>
                  <a:spLocks noChangeShapeType="1"/>
                </p:cNvSpPr>
                <p:nvPr/>
              </p:nvSpPr>
              <p:spPr bwMode="auto">
                <a:xfrm flipV="1">
                  <a:off x="3552" y="1504"/>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0" name="Line 50"/>
                <p:cNvSpPr>
                  <a:spLocks noChangeShapeType="1"/>
                </p:cNvSpPr>
                <p:nvPr/>
              </p:nvSpPr>
              <p:spPr bwMode="auto">
                <a:xfrm>
                  <a:off x="3578" y="1504"/>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1" name="Line 51"/>
                <p:cNvSpPr>
                  <a:spLocks noChangeShapeType="1"/>
                </p:cNvSpPr>
                <p:nvPr/>
              </p:nvSpPr>
              <p:spPr bwMode="auto">
                <a:xfrm flipV="1">
                  <a:off x="3601" y="1503"/>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2" name="Line 52"/>
                <p:cNvSpPr>
                  <a:spLocks noChangeShapeType="1"/>
                </p:cNvSpPr>
                <p:nvPr/>
              </p:nvSpPr>
              <p:spPr bwMode="auto">
                <a:xfrm>
                  <a:off x="3628"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3" name="Line 53"/>
                <p:cNvSpPr>
                  <a:spLocks noChangeShapeType="1"/>
                </p:cNvSpPr>
                <p:nvPr/>
              </p:nvSpPr>
              <p:spPr bwMode="auto">
                <a:xfrm flipV="1">
                  <a:off x="3651"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4" name="Line 54"/>
                <p:cNvSpPr>
                  <a:spLocks noChangeShapeType="1"/>
                </p:cNvSpPr>
                <p:nvPr/>
              </p:nvSpPr>
              <p:spPr bwMode="auto">
                <a:xfrm>
                  <a:off x="3676"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5" name="Line 55"/>
                <p:cNvSpPr>
                  <a:spLocks noChangeShapeType="1"/>
                </p:cNvSpPr>
                <p:nvPr/>
              </p:nvSpPr>
              <p:spPr bwMode="auto">
                <a:xfrm flipV="1">
                  <a:off x="3699"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6" name="Line 56"/>
                <p:cNvSpPr>
                  <a:spLocks noChangeShapeType="1"/>
                </p:cNvSpPr>
                <p:nvPr/>
              </p:nvSpPr>
              <p:spPr bwMode="auto">
                <a:xfrm>
                  <a:off x="3724" y="1502"/>
                  <a:ext cx="2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77" name="Line 57"/>
                <p:cNvSpPr>
                  <a:spLocks noChangeShapeType="1"/>
                </p:cNvSpPr>
                <p:nvPr/>
              </p:nvSpPr>
              <p:spPr bwMode="auto">
                <a:xfrm flipV="1">
                  <a:off x="3747" y="1501"/>
                  <a:ext cx="24"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37978" name="AutoShape 58"/>
            <p:cNvSpPr>
              <a:spLocks noChangeArrowheads="1"/>
            </p:cNvSpPr>
            <p:nvPr/>
          </p:nvSpPr>
          <p:spPr bwMode="auto">
            <a:xfrm rot="10800000" flipV="1">
              <a:off x="2707" y="3864"/>
              <a:ext cx="168" cy="80"/>
            </a:xfrm>
            <a:prstGeom prst="rightArrow">
              <a:avLst>
                <a:gd name="adj1" fmla="val 50000"/>
                <a:gd name="adj2" fmla="val 52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7979" name="Object 59"/>
            <p:cNvGraphicFramePr>
              <a:graphicFrameLocks noChangeAspect="1"/>
            </p:cNvGraphicFramePr>
            <p:nvPr/>
          </p:nvGraphicFramePr>
          <p:xfrm>
            <a:off x="2702" y="3725"/>
            <a:ext cx="104" cy="120"/>
          </p:xfrm>
          <a:graphic>
            <a:graphicData uri="http://schemas.openxmlformats.org/presentationml/2006/ole">
              <mc:AlternateContent xmlns:mc="http://schemas.openxmlformats.org/markup-compatibility/2006">
                <mc:Choice xmlns:v="urn:schemas-microsoft-com:vml" Requires="v">
                  <p:oleObj spid="_x0000_s1415912" name="Формула" r:id="rId66" imgW="164880" imgH="190440" progId="Equation.3">
                    <p:embed/>
                  </p:oleObj>
                </mc:Choice>
                <mc:Fallback>
                  <p:oleObj name="Формула" r:id="rId66" imgW="164880" imgH="190440" progId="Equation.3">
                    <p:embed/>
                    <p:pic>
                      <p:nvPicPr>
                        <p:cNvPr id="0" name="Object 59"/>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2702" y="3725"/>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980" name="Line 60"/>
            <p:cNvSpPr>
              <a:spLocks noChangeShapeType="1"/>
            </p:cNvSpPr>
            <p:nvPr/>
          </p:nvSpPr>
          <p:spPr bwMode="auto">
            <a:xfrm>
              <a:off x="2338" y="3775"/>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1" name="Line 61"/>
            <p:cNvSpPr>
              <a:spLocks noChangeShapeType="1"/>
            </p:cNvSpPr>
            <p:nvPr/>
          </p:nvSpPr>
          <p:spPr bwMode="auto">
            <a:xfrm>
              <a:off x="2655" y="3768"/>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2" name="Line 62"/>
            <p:cNvSpPr>
              <a:spLocks noChangeShapeType="1"/>
            </p:cNvSpPr>
            <p:nvPr/>
          </p:nvSpPr>
          <p:spPr bwMode="auto">
            <a:xfrm>
              <a:off x="2900" y="3773"/>
              <a:ext cx="4" cy="43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3" name="Line 63"/>
            <p:cNvSpPr>
              <a:spLocks noChangeShapeType="1"/>
            </p:cNvSpPr>
            <p:nvPr/>
          </p:nvSpPr>
          <p:spPr bwMode="auto">
            <a:xfrm>
              <a:off x="2664" y="4181"/>
              <a:ext cx="24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4" name="Line 64"/>
            <p:cNvSpPr>
              <a:spLocks noChangeShapeType="1"/>
            </p:cNvSpPr>
            <p:nvPr/>
          </p:nvSpPr>
          <p:spPr bwMode="auto">
            <a:xfrm>
              <a:off x="2340" y="4181"/>
              <a:ext cx="31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37985" name="Object 65"/>
            <p:cNvGraphicFramePr>
              <a:graphicFrameLocks noChangeAspect="1"/>
            </p:cNvGraphicFramePr>
            <p:nvPr/>
          </p:nvGraphicFramePr>
          <p:xfrm>
            <a:off x="2486" y="4083"/>
            <a:ext cx="56" cy="112"/>
          </p:xfrm>
          <a:graphic>
            <a:graphicData uri="http://schemas.openxmlformats.org/presentationml/2006/ole">
              <mc:AlternateContent xmlns:mc="http://schemas.openxmlformats.org/markup-compatibility/2006">
                <mc:Choice xmlns:v="urn:schemas-microsoft-com:vml" Requires="v">
                  <p:oleObj spid="_x0000_s1415913" name="Формула" r:id="rId68" imgW="88560" imgH="177480" progId="Equation.3">
                    <p:embed/>
                  </p:oleObj>
                </mc:Choice>
                <mc:Fallback>
                  <p:oleObj name="Формула" r:id="rId68" imgW="88560" imgH="177480" progId="Equation.3">
                    <p:embed/>
                    <p:pic>
                      <p:nvPicPr>
                        <p:cNvPr id="0" name="Object 65"/>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2486" y="4083"/>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86" name="Object 66"/>
            <p:cNvGraphicFramePr>
              <a:graphicFrameLocks noChangeAspect="1"/>
            </p:cNvGraphicFramePr>
            <p:nvPr/>
          </p:nvGraphicFramePr>
          <p:xfrm>
            <a:off x="2744" y="4083"/>
            <a:ext cx="80" cy="88"/>
          </p:xfrm>
          <a:graphic>
            <a:graphicData uri="http://schemas.openxmlformats.org/presentationml/2006/ole">
              <mc:AlternateContent xmlns:mc="http://schemas.openxmlformats.org/markup-compatibility/2006">
                <mc:Choice xmlns:v="urn:schemas-microsoft-com:vml" Requires="v">
                  <p:oleObj spid="_x0000_s1415914" name="Формула" r:id="rId70" imgW="126720" imgH="139680" progId="Equation.3">
                    <p:embed/>
                  </p:oleObj>
                </mc:Choice>
                <mc:Fallback>
                  <p:oleObj name="Формула" r:id="rId70" imgW="126720" imgH="139680" progId="Equation.3">
                    <p:embed/>
                    <p:pic>
                      <p:nvPicPr>
                        <p:cNvPr id="0" name="Object 66"/>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2744" y="4083"/>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7987" name="Line 67"/>
            <p:cNvSpPr>
              <a:spLocks noChangeShapeType="1"/>
            </p:cNvSpPr>
            <p:nvPr/>
          </p:nvSpPr>
          <p:spPr bwMode="auto">
            <a:xfrm>
              <a:off x="2652" y="3983"/>
              <a:ext cx="606" cy="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8" name="Line 68"/>
            <p:cNvSpPr>
              <a:spLocks noChangeShapeType="1"/>
            </p:cNvSpPr>
            <p:nvPr/>
          </p:nvSpPr>
          <p:spPr bwMode="auto">
            <a:xfrm rot="-5400000">
              <a:off x="2509" y="3842"/>
              <a:ext cx="300" cy="3"/>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7989" name="Text Box 69"/>
            <p:cNvSpPr txBox="1">
              <a:spLocks noChangeArrowheads="1"/>
            </p:cNvSpPr>
            <p:nvPr/>
          </p:nvSpPr>
          <p:spPr bwMode="auto">
            <a:xfrm>
              <a:off x="3110" y="3858"/>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7990" name="Text Box 70"/>
            <p:cNvSpPr txBox="1">
              <a:spLocks noChangeArrowheads="1"/>
            </p:cNvSpPr>
            <p:nvPr/>
          </p:nvSpPr>
          <p:spPr bwMode="auto">
            <a:xfrm>
              <a:off x="2671" y="3605"/>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7991" name="Text Box 71"/>
            <p:cNvSpPr txBox="1">
              <a:spLocks noChangeArrowheads="1"/>
            </p:cNvSpPr>
            <p:nvPr/>
          </p:nvSpPr>
          <p:spPr bwMode="auto">
            <a:xfrm>
              <a:off x="2514" y="3958"/>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dirty="0">
                  <a:solidFill>
                    <a:srgbClr val="009900"/>
                  </a:solidFill>
                  <a:latin typeface="Times New Roman" pitchFamily="18" charset="0"/>
                  <a:cs typeface="Times New Roman" pitchFamily="18" charset="0"/>
                </a:rPr>
                <a:t>O</a:t>
              </a:r>
              <a:endParaRPr lang="ru-RU" altLang="ru-RU" sz="1000" i="1" dirty="0">
                <a:solidFill>
                  <a:srgbClr val="009900"/>
                </a:solidFill>
                <a:latin typeface="Times New Roman" pitchFamily="18" charset="0"/>
                <a:cs typeface="Times New Roman" pitchFamily="18" charset="0"/>
              </a:endParaRPr>
            </a:p>
          </p:txBody>
        </p:sp>
        <p:sp>
          <p:nvSpPr>
            <p:cNvPr id="337992" name="AutoShape 72"/>
            <p:cNvSpPr>
              <a:spLocks noChangeArrowheads="1"/>
            </p:cNvSpPr>
            <p:nvPr/>
          </p:nvSpPr>
          <p:spPr bwMode="auto">
            <a:xfrm rot="8755368" flipH="1" flipV="1">
              <a:off x="2904" y="3815"/>
              <a:ext cx="168" cy="80"/>
            </a:xfrm>
            <a:prstGeom prst="rightArrow">
              <a:avLst>
                <a:gd name="adj1" fmla="val 50000"/>
                <a:gd name="adj2" fmla="val 52500"/>
              </a:avLst>
            </a:prstGeom>
            <a:solidFill>
              <a:srgbClr val="CC99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7993" name="Object 73"/>
            <p:cNvGraphicFramePr>
              <a:graphicFrameLocks noChangeAspect="1"/>
            </p:cNvGraphicFramePr>
            <p:nvPr>
              <p:extLst>
                <p:ext uri="{D42A27DB-BD31-4B8C-83A1-F6EECF244321}">
                  <p14:modId xmlns:p14="http://schemas.microsoft.com/office/powerpoint/2010/main" val="4284574381"/>
                </p:ext>
              </p:extLst>
            </p:nvPr>
          </p:nvGraphicFramePr>
          <p:xfrm>
            <a:off x="3087" y="3686"/>
            <a:ext cx="88" cy="136"/>
          </p:xfrm>
          <a:graphic>
            <a:graphicData uri="http://schemas.openxmlformats.org/presentationml/2006/ole">
              <mc:AlternateContent xmlns:mc="http://schemas.openxmlformats.org/markup-compatibility/2006">
                <mc:Choice xmlns:v="urn:schemas-microsoft-com:vml" Requires="v">
                  <p:oleObj spid="_x0000_s1415915" name="Equation" r:id="rId72" imgW="139680" imgH="215640" progId="Equation.DSMT4">
                    <p:embed/>
                  </p:oleObj>
                </mc:Choice>
                <mc:Fallback>
                  <p:oleObj name="Equation" r:id="rId72" imgW="139680" imgH="215640" progId="Equation.DSMT4">
                    <p:embed/>
                    <p:pic>
                      <p:nvPicPr>
                        <p:cNvPr id="0" name="Object 73"/>
                        <p:cNvPicPr>
                          <a:picLocks noChangeAspect="1" noChangeArrowheads="1"/>
                        </p:cNvPicPr>
                        <p:nvPr/>
                      </p:nvPicPr>
                      <p:blipFill>
                        <a:blip r:embed="rId73"/>
                        <a:srcRect/>
                        <a:stretch>
                          <a:fillRect/>
                        </a:stretch>
                      </p:blipFill>
                      <p:spPr bwMode="auto">
                        <a:xfrm>
                          <a:off x="3087" y="3686"/>
                          <a:ext cx="88"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37994" name="Object 74"/>
          <p:cNvGraphicFramePr>
            <a:graphicFrameLocks noChangeAspect="1"/>
          </p:cNvGraphicFramePr>
          <p:nvPr>
            <p:extLst>
              <p:ext uri="{D42A27DB-BD31-4B8C-83A1-F6EECF244321}">
                <p14:modId xmlns:p14="http://schemas.microsoft.com/office/powerpoint/2010/main" val="1657036592"/>
              </p:ext>
            </p:extLst>
          </p:nvPr>
        </p:nvGraphicFramePr>
        <p:xfrm>
          <a:off x="2066925" y="1533525"/>
          <a:ext cx="876300" cy="419100"/>
        </p:xfrm>
        <a:graphic>
          <a:graphicData uri="http://schemas.openxmlformats.org/presentationml/2006/ole">
            <mc:AlternateContent xmlns:mc="http://schemas.openxmlformats.org/markup-compatibility/2006">
              <mc:Choice xmlns:v="urn:schemas-microsoft-com:vml" Requires="v">
                <p:oleObj spid="_x0000_s1415916" name="Equation" r:id="rId74" imgW="876240" imgH="419040" progId="Equation.DSMT4">
                  <p:embed/>
                </p:oleObj>
              </mc:Choice>
              <mc:Fallback>
                <p:oleObj name="Equation" r:id="rId74" imgW="876240" imgH="419040" progId="Equation.DSMT4">
                  <p:embed/>
                  <p:pic>
                    <p:nvPicPr>
                      <p:cNvPr id="0" name="Object 74"/>
                      <p:cNvPicPr>
                        <a:picLocks noChangeAspect="1" noChangeArrowheads="1"/>
                      </p:cNvPicPr>
                      <p:nvPr/>
                    </p:nvPicPr>
                    <p:blipFill>
                      <a:blip r:embed="rId75"/>
                      <a:srcRect/>
                      <a:stretch>
                        <a:fillRect/>
                      </a:stretch>
                    </p:blipFill>
                    <p:spPr bwMode="auto">
                      <a:xfrm>
                        <a:off x="2066925" y="1533525"/>
                        <a:ext cx="876300" cy="419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95" name="Object 75"/>
          <p:cNvGraphicFramePr>
            <a:graphicFrameLocks noChangeAspect="1"/>
          </p:cNvGraphicFramePr>
          <p:nvPr>
            <p:extLst>
              <p:ext uri="{D42A27DB-BD31-4B8C-83A1-F6EECF244321}">
                <p14:modId xmlns:p14="http://schemas.microsoft.com/office/powerpoint/2010/main" val="784677786"/>
              </p:ext>
            </p:extLst>
          </p:nvPr>
        </p:nvGraphicFramePr>
        <p:xfrm>
          <a:off x="2066925" y="1968500"/>
          <a:ext cx="762000" cy="177800"/>
        </p:xfrm>
        <a:graphic>
          <a:graphicData uri="http://schemas.openxmlformats.org/presentationml/2006/ole">
            <mc:AlternateContent xmlns:mc="http://schemas.openxmlformats.org/markup-compatibility/2006">
              <mc:Choice xmlns:v="urn:schemas-microsoft-com:vml" Requires="v">
                <p:oleObj spid="_x0000_s1415917" name="Equation" r:id="rId76" imgW="761760" imgH="177480" progId="Equation.DSMT4">
                  <p:embed/>
                </p:oleObj>
              </mc:Choice>
              <mc:Fallback>
                <p:oleObj name="Equation" r:id="rId76" imgW="761760" imgH="177480" progId="Equation.DSMT4">
                  <p:embed/>
                  <p:pic>
                    <p:nvPicPr>
                      <p:cNvPr id="0" name="Object 75"/>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2066925" y="1968500"/>
                        <a:ext cx="7620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7996" name="Object 76"/>
          <p:cNvGraphicFramePr>
            <a:graphicFrameLocks noChangeAspect="1"/>
          </p:cNvGraphicFramePr>
          <p:nvPr>
            <p:extLst>
              <p:ext uri="{D42A27DB-BD31-4B8C-83A1-F6EECF244321}">
                <p14:modId xmlns:p14="http://schemas.microsoft.com/office/powerpoint/2010/main" val="752809394"/>
              </p:ext>
            </p:extLst>
          </p:nvPr>
        </p:nvGraphicFramePr>
        <p:xfrm>
          <a:off x="2112963" y="2151063"/>
          <a:ext cx="762000" cy="190500"/>
        </p:xfrm>
        <a:graphic>
          <a:graphicData uri="http://schemas.openxmlformats.org/presentationml/2006/ole">
            <mc:AlternateContent xmlns:mc="http://schemas.openxmlformats.org/markup-compatibility/2006">
              <mc:Choice xmlns:v="urn:schemas-microsoft-com:vml" Requires="v">
                <p:oleObj spid="_x0000_s1415918" name="Equation" r:id="rId78" imgW="761760" imgH="190440" progId="Equation.DSMT4">
                  <p:embed/>
                </p:oleObj>
              </mc:Choice>
              <mc:Fallback>
                <p:oleObj name="Equation" r:id="rId78" imgW="761760" imgH="190440" progId="Equation.DSMT4">
                  <p:embed/>
                  <p:pic>
                    <p:nvPicPr>
                      <p:cNvPr id="0" name="Object 76"/>
                      <p:cNvPicPr>
                        <a:picLocks noChangeAspect="1" noChangeArrowheads="1"/>
                      </p:cNvPicPr>
                      <p:nvPr/>
                    </p:nvPicPr>
                    <p:blipFill>
                      <a:blip r:embed="rId79"/>
                      <a:srcRect/>
                      <a:stretch>
                        <a:fillRect/>
                      </a:stretch>
                    </p:blipFill>
                    <p:spPr bwMode="auto">
                      <a:xfrm>
                        <a:off x="2112963" y="2151063"/>
                        <a:ext cx="7620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7997" name="Group 77"/>
          <p:cNvGrpSpPr>
            <a:grpSpLocks/>
          </p:cNvGrpSpPr>
          <p:nvPr/>
        </p:nvGrpSpPr>
        <p:grpSpPr bwMode="auto">
          <a:xfrm>
            <a:off x="465138" y="1436688"/>
            <a:ext cx="1431925" cy="1077912"/>
            <a:chOff x="395" y="3563"/>
            <a:chExt cx="902" cy="679"/>
          </a:xfrm>
        </p:grpSpPr>
        <p:sp>
          <p:nvSpPr>
            <p:cNvPr id="337998" name="AutoShape 78"/>
            <p:cNvSpPr>
              <a:spLocks noChangeArrowheads="1"/>
            </p:cNvSpPr>
            <p:nvPr/>
          </p:nvSpPr>
          <p:spPr bwMode="auto">
            <a:xfrm flipV="1">
              <a:off x="444" y="3966"/>
              <a:ext cx="354" cy="168"/>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C0C0C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7999" name="Oval 79"/>
            <p:cNvSpPr>
              <a:spLocks noChangeArrowheads="1"/>
            </p:cNvSpPr>
            <p:nvPr/>
          </p:nvSpPr>
          <p:spPr bwMode="auto">
            <a:xfrm>
              <a:off x="449" y="3731"/>
              <a:ext cx="372" cy="372"/>
            </a:xfrm>
            <a:prstGeom prst="ellipse">
              <a:avLst/>
            </a:prstGeom>
            <a:solidFill>
              <a:srgbClr val="C0C0C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00" name="Oval 80"/>
            <p:cNvSpPr>
              <a:spLocks noChangeArrowheads="1"/>
            </p:cNvSpPr>
            <p:nvPr/>
          </p:nvSpPr>
          <p:spPr bwMode="auto">
            <a:xfrm>
              <a:off x="480" y="3762"/>
              <a:ext cx="312" cy="31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01" name="Rectangle 81"/>
            <p:cNvSpPr>
              <a:spLocks noChangeArrowheads="1"/>
            </p:cNvSpPr>
            <p:nvPr/>
          </p:nvSpPr>
          <p:spPr bwMode="auto">
            <a:xfrm>
              <a:off x="395" y="4140"/>
              <a:ext cx="450" cy="102"/>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02" name="Oval 82"/>
            <p:cNvSpPr>
              <a:spLocks noChangeArrowheads="1"/>
            </p:cNvSpPr>
            <p:nvPr/>
          </p:nvSpPr>
          <p:spPr bwMode="auto">
            <a:xfrm>
              <a:off x="702" y="3822"/>
              <a:ext cx="56" cy="56"/>
            </a:xfrm>
            <a:prstGeom prst="ellipse">
              <a:avLst/>
            </a:prstGeom>
            <a:solidFill>
              <a:srgbClr val="FF99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03" name="Text Box 83"/>
            <p:cNvSpPr txBox="1">
              <a:spLocks noChangeArrowheads="1"/>
            </p:cNvSpPr>
            <p:nvPr/>
          </p:nvSpPr>
          <p:spPr bwMode="auto">
            <a:xfrm>
              <a:off x="1141" y="3756"/>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38004" name="Line 84"/>
            <p:cNvSpPr>
              <a:spLocks noChangeShapeType="1"/>
            </p:cNvSpPr>
            <p:nvPr/>
          </p:nvSpPr>
          <p:spPr bwMode="auto">
            <a:xfrm>
              <a:off x="624" y="3936"/>
              <a:ext cx="594"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8005" name="Line 85"/>
            <p:cNvSpPr>
              <a:spLocks noChangeShapeType="1"/>
            </p:cNvSpPr>
            <p:nvPr/>
          </p:nvSpPr>
          <p:spPr bwMode="auto">
            <a:xfrm rot="-5400000">
              <a:off x="470" y="3782"/>
              <a:ext cx="336"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8006" name="Text Box 86"/>
            <p:cNvSpPr txBox="1">
              <a:spLocks noChangeArrowheads="1"/>
            </p:cNvSpPr>
            <p:nvPr/>
          </p:nvSpPr>
          <p:spPr bwMode="auto">
            <a:xfrm>
              <a:off x="486" y="3563"/>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38007" name="Text Box 87"/>
            <p:cNvSpPr txBox="1">
              <a:spLocks noChangeArrowheads="1"/>
            </p:cNvSpPr>
            <p:nvPr/>
          </p:nvSpPr>
          <p:spPr bwMode="auto">
            <a:xfrm>
              <a:off x="497" y="3880"/>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O</a:t>
              </a:r>
              <a:endParaRPr lang="ru-RU" altLang="ru-RU" sz="1000" i="1">
                <a:solidFill>
                  <a:srgbClr val="009900"/>
                </a:solidFill>
              </a:endParaRPr>
            </a:p>
          </p:txBody>
        </p:sp>
        <p:sp>
          <p:nvSpPr>
            <p:cNvPr id="338008" name="Text Box 88"/>
            <p:cNvSpPr txBox="1">
              <a:spLocks noChangeArrowheads="1"/>
            </p:cNvSpPr>
            <p:nvPr/>
          </p:nvSpPr>
          <p:spPr bwMode="auto">
            <a:xfrm>
              <a:off x="674" y="3817"/>
              <a:ext cx="20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solidFill>
                    <a:srgbClr val="009900"/>
                  </a:solidFill>
                </a:rPr>
                <a:t>A</a:t>
              </a:r>
              <a:endParaRPr lang="ru-RU" altLang="ru-RU" sz="1000" i="1">
                <a:solidFill>
                  <a:srgbClr val="009900"/>
                </a:solidFill>
              </a:endParaRPr>
            </a:p>
          </p:txBody>
        </p:sp>
        <p:sp>
          <p:nvSpPr>
            <p:cNvPr id="338009" name="AutoShape 89"/>
            <p:cNvSpPr>
              <a:spLocks noChangeArrowheads="1"/>
            </p:cNvSpPr>
            <p:nvPr/>
          </p:nvSpPr>
          <p:spPr bwMode="auto">
            <a:xfrm rot="19227015" flipV="1">
              <a:off x="738" y="3738"/>
              <a:ext cx="168" cy="80"/>
            </a:xfrm>
            <a:prstGeom prst="rightArrow">
              <a:avLst>
                <a:gd name="adj1" fmla="val 50000"/>
                <a:gd name="adj2" fmla="val 52500"/>
              </a:avLst>
            </a:prstGeom>
            <a:solidFill>
              <a:srgbClr val="CC99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10" name="AutoShape 90"/>
            <p:cNvSpPr>
              <a:spLocks noChangeArrowheads="1"/>
            </p:cNvSpPr>
            <p:nvPr/>
          </p:nvSpPr>
          <p:spPr bwMode="auto">
            <a:xfrm>
              <a:off x="576" y="3870"/>
              <a:ext cx="120" cy="108"/>
            </a:xfrm>
            <a:custGeom>
              <a:avLst/>
              <a:gdLst>
                <a:gd name="G0" fmla="+- 0 0 0"/>
                <a:gd name="G1" fmla="+- -11796480 0 0"/>
                <a:gd name="G2" fmla="+- 0 0 -11796480"/>
                <a:gd name="G3" fmla="+- 10800 0 0"/>
                <a:gd name="G4" fmla="+- 0 0 0"/>
                <a:gd name="T0" fmla="*/ 360 256 1"/>
                <a:gd name="T1" fmla="*/ 0 256 1"/>
                <a:gd name="G5" fmla="+- G2 T0 T1"/>
                <a:gd name="G6" fmla="?: G2 G2 G5"/>
                <a:gd name="G7" fmla="+- 0 0 G6"/>
                <a:gd name="G8" fmla="+- 5400 0 0"/>
                <a:gd name="G9" fmla="+- 0 0 -11796480"/>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11796480"/>
                <a:gd name="G36" fmla="sin G34 -11796480"/>
                <a:gd name="G37" fmla="+/ -11796480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0799 w 21600"/>
                <a:gd name="T5" fmla="*/ 0 h 21600"/>
                <a:gd name="T6" fmla="*/ 2700 w 21600"/>
                <a:gd name="T7" fmla="*/ 10800 h 21600"/>
                <a:gd name="T8" fmla="*/ 10799 w 21600"/>
                <a:gd name="T9" fmla="*/ 5400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11" name="Line 91"/>
            <p:cNvSpPr>
              <a:spLocks noChangeShapeType="1"/>
            </p:cNvSpPr>
            <p:nvPr/>
          </p:nvSpPr>
          <p:spPr bwMode="auto">
            <a:xfrm flipV="1">
              <a:off x="634" y="3852"/>
              <a:ext cx="94" cy="8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8012" name="Arc 92"/>
            <p:cNvSpPr>
              <a:spLocks/>
            </p:cNvSpPr>
            <p:nvPr/>
          </p:nvSpPr>
          <p:spPr bwMode="auto">
            <a:xfrm rot="-360540">
              <a:off x="637" y="3787"/>
              <a:ext cx="90" cy="68"/>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8013" name="Text Box 93"/>
            <p:cNvSpPr txBox="1">
              <a:spLocks noChangeArrowheads="1"/>
            </p:cNvSpPr>
            <p:nvPr/>
          </p:nvSpPr>
          <p:spPr bwMode="auto">
            <a:xfrm>
              <a:off x="644" y="3615"/>
              <a:ext cx="175"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i="1" dirty="0">
                  <a:solidFill>
                    <a:srgbClr val="009900"/>
                  </a:solidFill>
                  <a:sym typeface="Symbol" pitchFamily="18" charset="2"/>
                </a:rPr>
                <a:t></a:t>
              </a:r>
            </a:p>
          </p:txBody>
        </p:sp>
        <p:graphicFrame>
          <p:nvGraphicFramePr>
            <p:cNvPr id="338014" name="Object 94"/>
            <p:cNvGraphicFramePr>
              <a:graphicFrameLocks noChangeAspect="1"/>
            </p:cNvGraphicFramePr>
            <p:nvPr>
              <p:extLst>
                <p:ext uri="{D42A27DB-BD31-4B8C-83A1-F6EECF244321}">
                  <p14:modId xmlns:p14="http://schemas.microsoft.com/office/powerpoint/2010/main" val="69804125"/>
                </p:ext>
              </p:extLst>
            </p:nvPr>
          </p:nvGraphicFramePr>
          <p:xfrm>
            <a:off x="910" y="3598"/>
            <a:ext cx="352" cy="136"/>
          </p:xfrm>
          <a:graphic>
            <a:graphicData uri="http://schemas.openxmlformats.org/presentationml/2006/ole">
              <mc:AlternateContent xmlns:mc="http://schemas.openxmlformats.org/markup-compatibility/2006">
                <mc:Choice xmlns:v="urn:schemas-microsoft-com:vml" Requires="v">
                  <p:oleObj spid="_x0000_s1415919" name="Equation" r:id="rId80" imgW="558720" imgH="215640" progId="Equation.DSMT4">
                    <p:embed/>
                  </p:oleObj>
                </mc:Choice>
                <mc:Fallback>
                  <p:oleObj name="Equation" r:id="rId80" imgW="558720" imgH="215640" progId="Equation.DSMT4">
                    <p:embed/>
                    <p:pic>
                      <p:nvPicPr>
                        <p:cNvPr id="0" name="Object 94"/>
                        <p:cNvPicPr>
                          <a:picLocks noChangeAspect="1" noChangeArrowheads="1"/>
                        </p:cNvPicPr>
                        <p:nvPr/>
                      </p:nvPicPr>
                      <p:blipFill>
                        <a:blip r:embed="rId81"/>
                        <a:srcRect/>
                        <a:stretch>
                          <a:fillRect/>
                        </a:stretch>
                      </p:blipFill>
                      <p:spPr bwMode="auto">
                        <a:xfrm>
                          <a:off x="910" y="3598"/>
                          <a:ext cx="35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15" name="Text Box 95"/>
            <p:cNvSpPr txBox="1">
              <a:spLocks noChangeArrowheads="1"/>
            </p:cNvSpPr>
            <p:nvPr/>
          </p:nvSpPr>
          <p:spPr bwMode="auto">
            <a:xfrm>
              <a:off x="548" y="3887"/>
              <a:ext cx="265" cy="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400" i="1" dirty="0">
                  <a:solidFill>
                    <a:schemeClr val="bg2"/>
                  </a:solidFill>
                  <a:sym typeface="Symbol" pitchFamily="18" charset="2"/>
                </a:rPr>
                <a:t></a:t>
              </a:r>
            </a:p>
          </p:txBody>
        </p:sp>
      </p:grpSp>
      <p:sp>
        <p:nvSpPr>
          <p:cNvPr id="338016" name="Text Box 96"/>
          <p:cNvSpPr txBox="1">
            <a:spLocks noChangeArrowheads="1"/>
          </p:cNvSpPr>
          <p:nvPr/>
        </p:nvSpPr>
        <p:spPr bwMode="auto">
          <a:xfrm>
            <a:off x="4637088" y="1454150"/>
            <a:ext cx="21050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basic equation of dynamics is</a:t>
            </a:r>
            <a:endParaRPr lang="ru-RU" altLang="ru-RU" sz="1000" dirty="0"/>
          </a:p>
        </p:txBody>
      </p:sp>
      <p:graphicFrame>
        <p:nvGraphicFramePr>
          <p:cNvPr id="338017" name="Object 97"/>
          <p:cNvGraphicFramePr>
            <a:graphicFrameLocks noChangeAspect="1"/>
          </p:cNvGraphicFramePr>
          <p:nvPr>
            <p:extLst>
              <p:ext uri="{D42A27DB-BD31-4B8C-83A1-F6EECF244321}">
                <p14:modId xmlns:p14="http://schemas.microsoft.com/office/powerpoint/2010/main" val="3863094807"/>
              </p:ext>
            </p:extLst>
          </p:nvPr>
        </p:nvGraphicFramePr>
        <p:xfrm>
          <a:off x="6848475" y="1460500"/>
          <a:ext cx="1600200" cy="241300"/>
        </p:xfrm>
        <a:graphic>
          <a:graphicData uri="http://schemas.openxmlformats.org/presentationml/2006/ole">
            <mc:AlternateContent xmlns:mc="http://schemas.openxmlformats.org/markup-compatibility/2006">
              <mc:Choice xmlns:v="urn:schemas-microsoft-com:vml" Requires="v">
                <p:oleObj spid="_x0000_s1415920" name="Equation" r:id="rId82" imgW="1600200" imgH="241200" progId="Equation.DSMT4">
                  <p:embed/>
                </p:oleObj>
              </mc:Choice>
              <mc:Fallback>
                <p:oleObj name="Equation" r:id="rId82" imgW="1600200" imgH="241200" progId="Equation.DSMT4">
                  <p:embed/>
                  <p:pic>
                    <p:nvPicPr>
                      <p:cNvPr id="0" name="Object 97"/>
                      <p:cNvPicPr>
                        <a:picLocks noChangeAspect="1" noChangeArrowheads="1"/>
                      </p:cNvPicPr>
                      <p:nvPr/>
                    </p:nvPicPr>
                    <p:blipFill>
                      <a:blip r:embed="rId83"/>
                      <a:srcRect/>
                      <a:stretch>
                        <a:fillRect/>
                      </a:stretch>
                    </p:blipFill>
                    <p:spPr bwMode="auto">
                      <a:xfrm>
                        <a:off x="6848475" y="1460500"/>
                        <a:ext cx="16002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18" name="Text Box 98"/>
          <p:cNvSpPr txBox="1">
            <a:spLocks noChangeArrowheads="1"/>
          </p:cNvSpPr>
          <p:nvPr/>
        </p:nvSpPr>
        <p:spPr bwMode="auto">
          <a:xfrm>
            <a:off x="4645025" y="1633538"/>
            <a:ext cx="1641475"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By projecting on </a:t>
            </a:r>
            <a:r>
              <a:rPr lang="en-US" altLang="ru-RU" sz="1100" i="1" dirty="0" smtClean="0">
                <a:latin typeface="Times New Roman" pitchFamily="18" charset="0"/>
                <a:cs typeface="Times New Roman" pitchFamily="18" charset="0"/>
              </a:rPr>
              <a:t>x</a:t>
            </a:r>
            <a:r>
              <a:rPr lang="en-US" altLang="ru-RU" sz="1000" dirty="0" smtClean="0"/>
              <a:t>-axis we obtain</a:t>
            </a:r>
            <a:endParaRPr lang="ru-RU" altLang="ru-RU" sz="1000" dirty="0"/>
          </a:p>
        </p:txBody>
      </p:sp>
      <p:graphicFrame>
        <p:nvGraphicFramePr>
          <p:cNvPr id="338019" name="Object 99"/>
          <p:cNvGraphicFramePr>
            <a:graphicFrameLocks noChangeAspect="1"/>
          </p:cNvGraphicFramePr>
          <p:nvPr>
            <p:extLst>
              <p:ext uri="{D42A27DB-BD31-4B8C-83A1-F6EECF244321}">
                <p14:modId xmlns:p14="http://schemas.microsoft.com/office/powerpoint/2010/main" val="1296275828"/>
              </p:ext>
            </p:extLst>
          </p:nvPr>
        </p:nvGraphicFramePr>
        <p:xfrm>
          <a:off x="6389688" y="1722438"/>
          <a:ext cx="2476500" cy="228600"/>
        </p:xfrm>
        <a:graphic>
          <a:graphicData uri="http://schemas.openxmlformats.org/presentationml/2006/ole">
            <mc:AlternateContent xmlns:mc="http://schemas.openxmlformats.org/markup-compatibility/2006">
              <mc:Choice xmlns:v="urn:schemas-microsoft-com:vml" Requires="v">
                <p:oleObj spid="_x0000_s1415921" name="Equation" r:id="rId84" imgW="2476440" imgH="228600" progId="Equation.DSMT4">
                  <p:embed/>
                </p:oleObj>
              </mc:Choice>
              <mc:Fallback>
                <p:oleObj name="Equation" r:id="rId84" imgW="2476440" imgH="228600" progId="Equation.DSMT4">
                  <p:embed/>
                  <p:pic>
                    <p:nvPicPr>
                      <p:cNvPr id="0" name="Object 99"/>
                      <p:cNvPicPr>
                        <a:picLocks noChangeAspect="1" noChangeArrowheads="1"/>
                      </p:cNvPicPr>
                      <p:nvPr/>
                    </p:nvPicPr>
                    <p:blipFill>
                      <a:blip r:embed="rId85"/>
                      <a:srcRect/>
                      <a:stretch>
                        <a:fillRect/>
                      </a:stretch>
                    </p:blipFill>
                    <p:spPr bwMode="auto">
                      <a:xfrm>
                        <a:off x="6389688" y="1722438"/>
                        <a:ext cx="2476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0" name="Text Box 100"/>
          <p:cNvSpPr txBox="1">
            <a:spLocks noChangeArrowheads="1"/>
          </p:cNvSpPr>
          <p:nvPr/>
        </p:nvSpPr>
        <p:spPr bwMode="auto">
          <a:xfrm>
            <a:off x="4640263" y="1966913"/>
            <a:ext cx="152157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Reduce this equation to</a:t>
            </a:r>
          </a:p>
          <a:p>
            <a:r>
              <a:rPr lang="en-US" altLang="ru-RU" sz="1000" dirty="0" smtClean="0"/>
              <a:t> the standard form</a:t>
            </a:r>
            <a:endParaRPr lang="ru-RU" altLang="ru-RU" sz="1000" dirty="0"/>
          </a:p>
        </p:txBody>
      </p:sp>
      <p:graphicFrame>
        <p:nvGraphicFramePr>
          <p:cNvPr id="338021" name="Object 101"/>
          <p:cNvGraphicFramePr>
            <a:graphicFrameLocks noChangeAspect="1"/>
          </p:cNvGraphicFramePr>
          <p:nvPr>
            <p:extLst>
              <p:ext uri="{D42A27DB-BD31-4B8C-83A1-F6EECF244321}">
                <p14:modId xmlns:p14="http://schemas.microsoft.com/office/powerpoint/2010/main" val="2193749213"/>
              </p:ext>
            </p:extLst>
          </p:nvPr>
        </p:nvGraphicFramePr>
        <p:xfrm>
          <a:off x="6194425" y="1981200"/>
          <a:ext cx="1320800" cy="393700"/>
        </p:xfrm>
        <a:graphic>
          <a:graphicData uri="http://schemas.openxmlformats.org/presentationml/2006/ole">
            <mc:AlternateContent xmlns:mc="http://schemas.openxmlformats.org/markup-compatibility/2006">
              <mc:Choice xmlns:v="urn:schemas-microsoft-com:vml" Requires="v">
                <p:oleObj spid="_x0000_s1415922" name="Equation" r:id="rId86" imgW="1320480" imgH="393480" progId="Equation.DSMT4">
                  <p:embed/>
                </p:oleObj>
              </mc:Choice>
              <mc:Fallback>
                <p:oleObj name="Equation" r:id="rId86" imgW="1320480" imgH="393480" progId="Equation.DSMT4">
                  <p:embed/>
                  <p:pic>
                    <p:nvPicPr>
                      <p:cNvPr id="0" name="Object 101"/>
                      <p:cNvPicPr>
                        <a:picLocks noChangeAspect="1" noChangeArrowheads="1"/>
                      </p:cNvPicPr>
                      <p:nvPr/>
                    </p:nvPicPr>
                    <p:blipFill>
                      <a:blip r:embed="rId87"/>
                      <a:srcRect/>
                      <a:stretch>
                        <a:fillRect/>
                      </a:stretch>
                    </p:blipFill>
                    <p:spPr bwMode="auto">
                      <a:xfrm>
                        <a:off x="6194425" y="1981200"/>
                        <a:ext cx="1320800" cy="393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8022" name="Object 102"/>
          <p:cNvGraphicFramePr>
            <a:graphicFrameLocks noChangeAspect="1"/>
          </p:cNvGraphicFramePr>
          <p:nvPr>
            <p:extLst>
              <p:ext uri="{D42A27DB-BD31-4B8C-83A1-F6EECF244321}">
                <p14:modId xmlns:p14="http://schemas.microsoft.com/office/powerpoint/2010/main" val="3329721736"/>
              </p:ext>
            </p:extLst>
          </p:nvPr>
        </p:nvGraphicFramePr>
        <p:xfrm>
          <a:off x="5199063" y="3255963"/>
          <a:ext cx="2222500" cy="393700"/>
        </p:xfrm>
        <a:graphic>
          <a:graphicData uri="http://schemas.openxmlformats.org/presentationml/2006/ole">
            <mc:AlternateContent xmlns:mc="http://schemas.openxmlformats.org/markup-compatibility/2006">
              <mc:Choice xmlns:v="urn:schemas-microsoft-com:vml" Requires="v">
                <p:oleObj spid="_x0000_s1415923" name="Equation" r:id="rId88" imgW="2222280" imgH="393480" progId="Equation.DSMT4">
                  <p:embed/>
                </p:oleObj>
              </mc:Choice>
              <mc:Fallback>
                <p:oleObj name="Equation" r:id="rId88" imgW="2222280" imgH="393480" progId="Equation.DSMT4">
                  <p:embed/>
                  <p:pic>
                    <p:nvPicPr>
                      <p:cNvPr id="0" name="Object 102"/>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5199063" y="3255963"/>
                        <a:ext cx="22225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3" name="Oval 103"/>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1</a:t>
            </a:r>
            <a:r>
              <a:rPr lang="en-US" altLang="ru-RU" sz="1000" b="1" dirty="0">
                <a:solidFill>
                  <a:schemeClr val="tx2"/>
                </a:solidFill>
              </a:rPr>
              <a:t>4</a:t>
            </a:r>
            <a:endParaRPr lang="ru-RU" altLang="ru-RU" sz="1000" b="1" dirty="0">
              <a:solidFill>
                <a:schemeClr val="tx2"/>
              </a:solidFill>
            </a:endParaRPr>
          </a:p>
        </p:txBody>
      </p:sp>
      <p:sp>
        <p:nvSpPr>
          <p:cNvPr id="338024" name="Text Box 104"/>
          <p:cNvSpPr txBox="1">
            <a:spLocks noChangeArrowheads="1"/>
          </p:cNvSpPr>
          <p:nvPr/>
        </p:nvSpPr>
        <p:spPr bwMode="auto">
          <a:xfrm>
            <a:off x="276225" y="2574925"/>
            <a:ext cx="8586787"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t>This equation </a:t>
            </a:r>
            <a:r>
              <a:rPr lang="en-US" sz="1000" dirty="0"/>
              <a:t>is the differential equation of </a:t>
            </a:r>
            <a:r>
              <a:rPr lang="en-US" sz="1000" dirty="0" smtClean="0"/>
              <a:t> forced </a:t>
            </a:r>
            <a:r>
              <a:rPr lang="en-US" sz="1000" dirty="0"/>
              <a:t>vibration of a particle. Its general solution, as is known, has the form </a:t>
            </a:r>
            <a:r>
              <a:rPr lang="en-US" sz="1200" i="1" dirty="0">
                <a:latin typeface="Times New Roman" pitchFamily="18" charset="0"/>
                <a:cs typeface="Times New Roman" pitchFamily="18" charset="0"/>
              </a:rPr>
              <a:t>x=x</a:t>
            </a:r>
            <a:r>
              <a:rPr lang="en-US" sz="1200" i="1" baseline="-25000" dirty="0">
                <a:latin typeface="Times New Roman" pitchFamily="18" charset="0"/>
                <a:cs typeface="Times New Roman" pitchFamily="18" charset="0"/>
              </a:rPr>
              <a:t>1</a:t>
            </a:r>
            <a:r>
              <a:rPr lang="en-US" sz="1200" i="1" dirty="0">
                <a:latin typeface="Times New Roman" pitchFamily="18" charset="0"/>
                <a:cs typeface="Times New Roman" pitchFamily="18" charset="0"/>
              </a:rPr>
              <a:t>+x</a:t>
            </a:r>
            <a:r>
              <a:rPr lang="en-US" sz="1200" i="1" baseline="-25000" dirty="0">
                <a:latin typeface="Times New Roman" pitchFamily="18" charset="0"/>
                <a:cs typeface="Times New Roman" pitchFamily="18" charset="0"/>
              </a:rPr>
              <a:t>2</a:t>
            </a:r>
            <a:r>
              <a:rPr lang="en-US" sz="1200" dirty="0" smtClean="0">
                <a:latin typeface="Times New Roman" pitchFamily="18" charset="0"/>
                <a:cs typeface="Times New Roman" pitchFamily="18" charset="0"/>
              </a:rPr>
              <a:t>,</a:t>
            </a:r>
            <a:r>
              <a:rPr lang="en-US" sz="1000" dirty="0" smtClean="0"/>
              <a:t> where </a:t>
            </a:r>
            <a:r>
              <a:rPr lang="en-US" sz="1200" i="1" dirty="0" smtClean="0">
                <a:latin typeface="Times New Roman" pitchFamily="18" charset="0"/>
                <a:cs typeface="Times New Roman" pitchFamily="18" charset="0"/>
              </a:rPr>
              <a:t>x</a:t>
            </a:r>
            <a:r>
              <a:rPr lang="en-US" sz="1200" i="1" baseline="-25000" dirty="0" smtClean="0">
                <a:latin typeface="Times New Roman" pitchFamily="18" charset="0"/>
                <a:cs typeface="Times New Roman" pitchFamily="18" charset="0"/>
              </a:rPr>
              <a:t>1</a:t>
            </a:r>
            <a:r>
              <a:rPr lang="en-US" sz="1000" i="1" baseline="-25000" dirty="0" smtClean="0"/>
              <a:t>  </a:t>
            </a:r>
            <a:r>
              <a:rPr lang="en-US" sz="1000" dirty="0" smtClean="0"/>
              <a:t>is the</a:t>
            </a:r>
          </a:p>
          <a:p>
            <a:r>
              <a:rPr lang="en-US" sz="1000" dirty="0" smtClean="0"/>
              <a:t>general solution of </a:t>
            </a:r>
            <a:r>
              <a:rPr lang="en-US" sz="1000" dirty="0"/>
              <a:t>the equation </a:t>
            </a:r>
            <a:r>
              <a:rPr lang="en-US" sz="1000" dirty="0" smtClean="0"/>
              <a:t>without the </a:t>
            </a:r>
            <a:r>
              <a:rPr lang="en-US" sz="1000" dirty="0"/>
              <a:t>right </a:t>
            </a:r>
            <a:r>
              <a:rPr lang="en-US" sz="1000" dirty="0" smtClean="0"/>
              <a:t>side,                      ,  </a:t>
            </a:r>
            <a:r>
              <a:rPr lang="en-US" sz="1000" dirty="0"/>
              <a:t>and </a:t>
            </a:r>
            <a:r>
              <a:rPr lang="en-US" sz="1200" i="1" dirty="0" smtClean="0">
                <a:latin typeface="Times New Roman" pitchFamily="18" charset="0"/>
                <a:cs typeface="Times New Roman" pitchFamily="18" charset="0"/>
              </a:rPr>
              <a:t>x</a:t>
            </a:r>
            <a:r>
              <a:rPr lang="en-US" sz="1200" i="1" baseline="-25000" dirty="0" smtClean="0">
                <a:latin typeface="Times New Roman" pitchFamily="18" charset="0"/>
                <a:cs typeface="Times New Roman" pitchFamily="18" charset="0"/>
              </a:rPr>
              <a:t>2</a:t>
            </a:r>
            <a:r>
              <a:rPr lang="en-US" sz="1000" dirty="0" smtClean="0"/>
              <a:t> </a:t>
            </a:r>
            <a:r>
              <a:rPr lang="en-US" sz="1000" dirty="0"/>
              <a:t>is a particular solution of the complete </a:t>
            </a:r>
            <a:r>
              <a:rPr lang="en-US" sz="1000" dirty="0" smtClean="0"/>
              <a:t>equation. </a:t>
            </a:r>
            <a:r>
              <a:rPr lang="ru-RU" altLang="ru-RU" sz="1000" dirty="0" smtClean="0"/>
              <a:t>  </a:t>
            </a:r>
            <a:endParaRPr lang="ru-RU" altLang="ru-RU" sz="1000" dirty="0"/>
          </a:p>
          <a:p>
            <a:r>
              <a:rPr lang="en-US" sz="1000" dirty="0" smtClean="0"/>
              <a:t> </a:t>
            </a:r>
            <a:endParaRPr lang="ru-RU" altLang="ru-RU" sz="1000" dirty="0"/>
          </a:p>
        </p:txBody>
      </p:sp>
      <p:graphicFrame>
        <p:nvGraphicFramePr>
          <p:cNvPr id="338025" name="Object 105"/>
          <p:cNvGraphicFramePr>
            <a:graphicFrameLocks noChangeAspect="1"/>
          </p:cNvGraphicFramePr>
          <p:nvPr>
            <p:extLst>
              <p:ext uri="{D42A27DB-BD31-4B8C-83A1-F6EECF244321}">
                <p14:modId xmlns:p14="http://schemas.microsoft.com/office/powerpoint/2010/main" val="3606619702"/>
              </p:ext>
            </p:extLst>
          </p:nvPr>
        </p:nvGraphicFramePr>
        <p:xfrm>
          <a:off x="3390702" y="2808288"/>
          <a:ext cx="711200" cy="203200"/>
        </p:xfrm>
        <a:graphic>
          <a:graphicData uri="http://schemas.openxmlformats.org/presentationml/2006/ole">
            <mc:AlternateContent xmlns:mc="http://schemas.openxmlformats.org/markup-compatibility/2006">
              <mc:Choice xmlns:v="urn:schemas-microsoft-com:vml" Requires="v">
                <p:oleObj spid="_x0000_s1415924" name="Формула" r:id="rId90" imgW="711000" imgH="203040" progId="Equation.3">
                  <p:embed/>
                </p:oleObj>
              </mc:Choice>
              <mc:Fallback>
                <p:oleObj name="Формула" r:id="rId90" imgW="711000" imgH="203040" progId="Equation.3">
                  <p:embed/>
                  <p:pic>
                    <p:nvPicPr>
                      <p:cNvPr id="0" name="Object 105"/>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3390702" y="2808288"/>
                        <a:ext cx="711200" cy="203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8026" name="Object 106"/>
          <p:cNvGraphicFramePr>
            <a:graphicFrameLocks noChangeAspect="1"/>
          </p:cNvGraphicFramePr>
          <p:nvPr>
            <p:extLst>
              <p:ext uri="{D42A27DB-BD31-4B8C-83A1-F6EECF244321}">
                <p14:modId xmlns:p14="http://schemas.microsoft.com/office/powerpoint/2010/main" val="2328380429"/>
              </p:ext>
            </p:extLst>
          </p:nvPr>
        </p:nvGraphicFramePr>
        <p:xfrm>
          <a:off x="1728114" y="3026648"/>
          <a:ext cx="1485900" cy="215900"/>
        </p:xfrm>
        <a:graphic>
          <a:graphicData uri="http://schemas.openxmlformats.org/presentationml/2006/ole">
            <mc:AlternateContent xmlns:mc="http://schemas.openxmlformats.org/markup-compatibility/2006">
              <mc:Choice xmlns:v="urn:schemas-microsoft-com:vml" Requires="v">
                <p:oleObj spid="_x0000_s1415925" name="Формула" r:id="rId92" imgW="1485720" imgH="215640" progId="Equation.3">
                  <p:embed/>
                </p:oleObj>
              </mc:Choice>
              <mc:Fallback>
                <p:oleObj name="Формула" r:id="rId92" imgW="1485720" imgH="215640" progId="Equation.3">
                  <p:embed/>
                  <p:pic>
                    <p:nvPicPr>
                      <p:cNvPr id="0" name="Object 106"/>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1728114" y="3026648"/>
                        <a:ext cx="14859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7" name="Text Box 107"/>
          <p:cNvSpPr txBox="1">
            <a:spLocks noChangeArrowheads="1"/>
          </p:cNvSpPr>
          <p:nvPr/>
        </p:nvSpPr>
        <p:spPr bwMode="auto">
          <a:xfrm>
            <a:off x="3241675" y="3011488"/>
            <a:ext cx="341788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Let us find the solution </a:t>
            </a:r>
            <a:r>
              <a:rPr lang="en-US" sz="1200" i="1" dirty="0">
                <a:latin typeface="Times New Roman" pitchFamily="18" charset="0"/>
                <a:cs typeface="Times New Roman" pitchFamily="18" charset="0"/>
              </a:rPr>
              <a:t>x</a:t>
            </a:r>
            <a:r>
              <a:rPr lang="en-US" sz="1200" i="1" baseline="-25000" dirty="0">
                <a:latin typeface="Times New Roman" pitchFamily="18" charset="0"/>
                <a:cs typeface="Times New Roman" pitchFamily="18" charset="0"/>
              </a:rPr>
              <a:t>2</a:t>
            </a:r>
            <a:r>
              <a:rPr lang="en-US" sz="1000" dirty="0"/>
              <a:t> in the </a:t>
            </a:r>
            <a:r>
              <a:rPr lang="en-US" sz="1000" dirty="0" smtClean="0"/>
              <a:t>following form:</a:t>
            </a:r>
            <a:endParaRPr lang="ru-RU" altLang="ru-RU" sz="1000" dirty="0"/>
          </a:p>
        </p:txBody>
      </p:sp>
      <p:graphicFrame>
        <p:nvGraphicFramePr>
          <p:cNvPr id="338028" name="Object 108"/>
          <p:cNvGraphicFramePr>
            <a:graphicFrameLocks noChangeAspect="1"/>
          </p:cNvGraphicFramePr>
          <p:nvPr>
            <p:extLst>
              <p:ext uri="{D42A27DB-BD31-4B8C-83A1-F6EECF244321}">
                <p14:modId xmlns:p14="http://schemas.microsoft.com/office/powerpoint/2010/main" val="69247522"/>
              </p:ext>
            </p:extLst>
          </p:nvPr>
        </p:nvGraphicFramePr>
        <p:xfrm>
          <a:off x="349250" y="3340100"/>
          <a:ext cx="800100" cy="228600"/>
        </p:xfrm>
        <a:graphic>
          <a:graphicData uri="http://schemas.openxmlformats.org/presentationml/2006/ole">
            <mc:AlternateContent xmlns:mc="http://schemas.openxmlformats.org/markup-compatibility/2006">
              <mc:Choice xmlns:v="urn:schemas-microsoft-com:vml" Requires="v">
                <p:oleObj spid="_x0000_s1415926" name="Equation" r:id="rId94" imgW="799920" imgH="228600" progId="Equation.DSMT4">
                  <p:embed/>
                </p:oleObj>
              </mc:Choice>
              <mc:Fallback>
                <p:oleObj name="Equation" r:id="rId94" imgW="799920" imgH="228600" progId="Equation.DSMT4">
                  <p:embed/>
                  <p:pic>
                    <p:nvPicPr>
                      <p:cNvPr id="0" name="Object 108"/>
                      <p:cNvPicPr>
                        <a:picLocks noChangeAspect="1" noChangeArrowheads="1"/>
                      </p:cNvPicPr>
                      <p:nvPr/>
                    </p:nvPicPr>
                    <p:blipFill>
                      <a:blip r:embed="rId95"/>
                      <a:srcRect/>
                      <a:stretch>
                        <a:fillRect/>
                      </a:stretch>
                    </p:blipFill>
                    <p:spPr bwMode="auto">
                      <a:xfrm>
                        <a:off x="349250" y="3340100"/>
                        <a:ext cx="8001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29" name="AutoShape 109"/>
          <p:cNvSpPr>
            <a:spLocks noChangeArrowheads="1"/>
          </p:cNvSpPr>
          <p:nvPr/>
        </p:nvSpPr>
        <p:spPr bwMode="auto">
          <a:xfrm>
            <a:off x="1358900" y="33877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8030" name="Object 110"/>
          <p:cNvGraphicFramePr>
            <a:graphicFrameLocks noChangeAspect="1"/>
          </p:cNvGraphicFramePr>
          <p:nvPr>
            <p:extLst>
              <p:ext uri="{D42A27DB-BD31-4B8C-83A1-F6EECF244321}">
                <p14:modId xmlns:p14="http://schemas.microsoft.com/office/powerpoint/2010/main" val="1893658162"/>
              </p:ext>
            </p:extLst>
          </p:nvPr>
        </p:nvGraphicFramePr>
        <p:xfrm>
          <a:off x="1804988" y="3319463"/>
          <a:ext cx="914400" cy="228600"/>
        </p:xfrm>
        <a:graphic>
          <a:graphicData uri="http://schemas.openxmlformats.org/presentationml/2006/ole">
            <mc:AlternateContent xmlns:mc="http://schemas.openxmlformats.org/markup-compatibility/2006">
              <mc:Choice xmlns:v="urn:schemas-microsoft-com:vml" Requires="v">
                <p:oleObj spid="_x0000_s1415927" name="Equation" r:id="rId96" imgW="914400" imgH="228600" progId="Equation.DSMT4">
                  <p:embed/>
                </p:oleObj>
              </mc:Choice>
              <mc:Fallback>
                <p:oleObj name="Equation" r:id="rId96" imgW="914400" imgH="228600" progId="Equation.DSMT4">
                  <p:embed/>
                  <p:pic>
                    <p:nvPicPr>
                      <p:cNvPr id="0" name="Object 110"/>
                      <p:cNvPicPr>
                        <a:picLocks noChangeAspect="1" noChangeArrowheads="1"/>
                      </p:cNvPicPr>
                      <p:nvPr/>
                    </p:nvPicPr>
                    <p:blipFill>
                      <a:blip r:embed="rId97"/>
                      <a:srcRect/>
                      <a:stretch>
                        <a:fillRect/>
                      </a:stretch>
                    </p:blipFill>
                    <p:spPr bwMode="auto">
                      <a:xfrm>
                        <a:off x="1804988" y="3319463"/>
                        <a:ext cx="9144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31" name="AutoShape 111"/>
          <p:cNvSpPr>
            <a:spLocks noChangeArrowheads="1"/>
          </p:cNvSpPr>
          <p:nvPr/>
        </p:nvSpPr>
        <p:spPr bwMode="auto">
          <a:xfrm>
            <a:off x="2957513" y="3367088"/>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8032" name="Object 112"/>
          <p:cNvGraphicFramePr>
            <a:graphicFrameLocks noChangeAspect="1"/>
          </p:cNvGraphicFramePr>
          <p:nvPr>
            <p:extLst>
              <p:ext uri="{D42A27DB-BD31-4B8C-83A1-F6EECF244321}">
                <p14:modId xmlns:p14="http://schemas.microsoft.com/office/powerpoint/2010/main" val="2802975221"/>
              </p:ext>
            </p:extLst>
          </p:nvPr>
        </p:nvGraphicFramePr>
        <p:xfrm>
          <a:off x="3492500" y="3311525"/>
          <a:ext cx="1041400" cy="241300"/>
        </p:xfrm>
        <a:graphic>
          <a:graphicData uri="http://schemas.openxmlformats.org/presentationml/2006/ole">
            <mc:AlternateContent xmlns:mc="http://schemas.openxmlformats.org/markup-compatibility/2006">
              <mc:Choice xmlns:v="urn:schemas-microsoft-com:vml" Requires="v">
                <p:oleObj spid="_x0000_s1415928" name="Equation" r:id="rId98" imgW="1041120" imgH="241200" progId="Equation.DSMT4">
                  <p:embed/>
                </p:oleObj>
              </mc:Choice>
              <mc:Fallback>
                <p:oleObj name="Equation" r:id="rId98" imgW="1041120" imgH="241200" progId="Equation.DSMT4">
                  <p:embed/>
                  <p:pic>
                    <p:nvPicPr>
                      <p:cNvPr id="0" name="Object 112"/>
                      <p:cNvPicPr>
                        <a:picLocks noChangeAspect="1" noChangeArrowheads="1"/>
                      </p:cNvPicPr>
                      <p:nvPr/>
                    </p:nvPicPr>
                    <p:blipFill>
                      <a:blip r:embed="rId99"/>
                      <a:srcRect/>
                      <a:stretch>
                        <a:fillRect/>
                      </a:stretch>
                    </p:blipFill>
                    <p:spPr bwMode="auto">
                      <a:xfrm>
                        <a:off x="3492500" y="3311525"/>
                        <a:ext cx="10414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33" name="AutoShape 113"/>
          <p:cNvSpPr>
            <a:spLocks noChangeArrowheads="1"/>
          </p:cNvSpPr>
          <p:nvPr/>
        </p:nvSpPr>
        <p:spPr bwMode="auto">
          <a:xfrm>
            <a:off x="4813300" y="33750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8034" name="Object 114"/>
          <p:cNvGraphicFramePr>
            <a:graphicFrameLocks noChangeAspect="1"/>
          </p:cNvGraphicFramePr>
          <p:nvPr>
            <p:extLst>
              <p:ext uri="{D42A27DB-BD31-4B8C-83A1-F6EECF244321}">
                <p14:modId xmlns:p14="http://schemas.microsoft.com/office/powerpoint/2010/main" val="2044286219"/>
              </p:ext>
            </p:extLst>
          </p:nvPr>
        </p:nvGraphicFramePr>
        <p:xfrm>
          <a:off x="7727950" y="2008188"/>
          <a:ext cx="1181100" cy="393700"/>
        </p:xfrm>
        <a:graphic>
          <a:graphicData uri="http://schemas.openxmlformats.org/presentationml/2006/ole">
            <mc:AlternateContent xmlns:mc="http://schemas.openxmlformats.org/markup-compatibility/2006">
              <mc:Choice xmlns:v="urn:schemas-microsoft-com:vml" Requires="v">
                <p:oleObj spid="_x0000_s1415929" name="Equation" r:id="rId100" imgW="1180800" imgH="393480" progId="Equation.DSMT4">
                  <p:embed/>
                </p:oleObj>
              </mc:Choice>
              <mc:Fallback>
                <p:oleObj name="Equation" r:id="rId100" imgW="1180800" imgH="393480" progId="Equation.DSMT4">
                  <p:embed/>
                  <p:pic>
                    <p:nvPicPr>
                      <p:cNvPr id="0" name="Object 114"/>
                      <p:cNvPicPr>
                        <a:picLocks noChangeAspect="1" noChangeArrowheads="1"/>
                      </p:cNvPicPr>
                      <p:nvPr/>
                    </p:nvPicPr>
                    <p:blipFill>
                      <a:blip r:embed="rId101"/>
                      <a:srcRect/>
                      <a:stretch>
                        <a:fillRect/>
                      </a:stretch>
                    </p:blipFill>
                    <p:spPr bwMode="auto">
                      <a:xfrm>
                        <a:off x="7727950" y="2008188"/>
                        <a:ext cx="11811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8035" name="Text Box 115"/>
          <p:cNvSpPr txBox="1">
            <a:spLocks noChangeArrowheads="1"/>
          </p:cNvSpPr>
          <p:nvPr/>
        </p:nvSpPr>
        <p:spPr bwMode="auto">
          <a:xfrm>
            <a:off x="230188" y="3657600"/>
            <a:ext cx="6364287"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The last equation must be satisfied at any instant</a:t>
            </a:r>
            <a:r>
              <a:rPr lang="ru-RU" altLang="ru-RU" sz="1000" dirty="0" smtClean="0"/>
              <a:t> </a:t>
            </a:r>
            <a:r>
              <a:rPr lang="en-US" altLang="ru-RU" sz="1000" dirty="0" smtClean="0"/>
              <a:t> </a:t>
            </a:r>
            <a:r>
              <a:rPr lang="en-US" altLang="ru-RU" sz="1200" i="1" dirty="0" smtClean="0"/>
              <a:t>t</a:t>
            </a:r>
            <a:r>
              <a:rPr lang="en-US" altLang="ru-RU" sz="1000" dirty="0" smtClean="0"/>
              <a:t>. </a:t>
            </a:r>
            <a:endParaRPr lang="en-US" altLang="ru-RU" sz="1000" dirty="0"/>
          </a:p>
          <a:p>
            <a:endParaRPr lang="en-US" altLang="ru-RU" sz="1000" dirty="0"/>
          </a:p>
          <a:p>
            <a:r>
              <a:rPr lang="en-US" altLang="ru-RU" sz="1000" dirty="0" smtClean="0"/>
              <a:t>Therefore</a:t>
            </a:r>
            <a:r>
              <a:rPr lang="ru-RU" altLang="ru-RU" sz="1000" dirty="0" smtClean="0"/>
              <a:t>     </a:t>
            </a:r>
            <a:r>
              <a:rPr lang="en-US" altLang="ru-RU" sz="1000" dirty="0"/>
              <a:t>	</a:t>
            </a:r>
            <a:r>
              <a:rPr lang="ru-RU" altLang="ru-RU" sz="1000" dirty="0"/>
              <a:t>                     </a:t>
            </a:r>
            <a:r>
              <a:rPr lang="en-US" altLang="ru-RU" sz="1000" dirty="0" smtClean="0"/>
              <a:t>  or</a:t>
            </a:r>
            <a:endParaRPr lang="ru-RU" altLang="ru-RU" sz="1000" dirty="0"/>
          </a:p>
        </p:txBody>
      </p:sp>
      <p:graphicFrame>
        <p:nvGraphicFramePr>
          <p:cNvPr id="338036" name="Object 116"/>
          <p:cNvGraphicFramePr>
            <a:graphicFrameLocks noChangeAspect="1"/>
          </p:cNvGraphicFramePr>
          <p:nvPr>
            <p:extLst>
              <p:ext uri="{D42A27DB-BD31-4B8C-83A1-F6EECF244321}">
                <p14:modId xmlns:p14="http://schemas.microsoft.com/office/powerpoint/2010/main" val="367870440"/>
              </p:ext>
            </p:extLst>
          </p:nvPr>
        </p:nvGraphicFramePr>
        <p:xfrm>
          <a:off x="895350" y="3917950"/>
          <a:ext cx="1130300" cy="393700"/>
        </p:xfrm>
        <a:graphic>
          <a:graphicData uri="http://schemas.openxmlformats.org/presentationml/2006/ole">
            <mc:AlternateContent xmlns:mc="http://schemas.openxmlformats.org/markup-compatibility/2006">
              <mc:Choice xmlns:v="urn:schemas-microsoft-com:vml" Requires="v">
                <p:oleObj spid="_x0000_s1415930" name="Equation" r:id="rId102" imgW="1130040" imgH="393480" progId="Equation.DSMT4">
                  <p:embed/>
                </p:oleObj>
              </mc:Choice>
              <mc:Fallback>
                <p:oleObj name="Equation" r:id="rId102" imgW="1130040" imgH="393480" progId="Equation.DSMT4">
                  <p:embed/>
                  <p:pic>
                    <p:nvPicPr>
                      <p:cNvPr id="0" name="Object 116"/>
                      <p:cNvPicPr>
                        <a:picLocks noChangeAspect="1" noChangeArrowheads="1"/>
                      </p:cNvPicPr>
                      <p:nvPr/>
                    </p:nvPicPr>
                    <p:blipFill>
                      <a:blip r:embed="rId103"/>
                      <a:srcRect/>
                      <a:stretch>
                        <a:fillRect/>
                      </a:stretch>
                    </p:blipFill>
                    <p:spPr bwMode="auto">
                      <a:xfrm>
                        <a:off x="895350" y="3917950"/>
                        <a:ext cx="11303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8037" name="Object 117"/>
          <p:cNvGraphicFramePr>
            <a:graphicFrameLocks noChangeAspect="1"/>
          </p:cNvGraphicFramePr>
          <p:nvPr/>
        </p:nvGraphicFramePr>
        <p:xfrm>
          <a:off x="2300288" y="3906838"/>
          <a:ext cx="1041400" cy="419100"/>
        </p:xfrm>
        <a:graphic>
          <a:graphicData uri="http://schemas.openxmlformats.org/presentationml/2006/ole">
            <mc:AlternateContent xmlns:mc="http://schemas.openxmlformats.org/markup-compatibility/2006">
              <mc:Choice xmlns:v="urn:schemas-microsoft-com:vml" Requires="v">
                <p:oleObj spid="_x0000_s1415931" name="Формула" r:id="rId104" imgW="1041120" imgH="419040" progId="Equation.3">
                  <p:embed/>
                </p:oleObj>
              </mc:Choice>
              <mc:Fallback>
                <p:oleObj name="Формула" r:id="rId104" imgW="1041120" imgH="419040" progId="Equation.3">
                  <p:embed/>
                  <p:pic>
                    <p:nvPicPr>
                      <p:cNvPr id="0" name="Object 117"/>
                      <p:cNvPicPr>
                        <a:picLocks noChangeAspect="1" noChangeArrowheads="1"/>
                      </p:cNvPicPr>
                      <p:nvPr/>
                    </p:nvPicPr>
                    <p:blipFill>
                      <a:blip r:embed="rId105">
                        <a:extLst>
                          <a:ext uri="{28A0092B-C50C-407E-A947-70E740481C1C}">
                            <a14:useLocalDpi xmlns:a14="http://schemas.microsoft.com/office/drawing/2010/main" val="0"/>
                          </a:ext>
                        </a:extLst>
                      </a:blip>
                      <a:srcRect/>
                      <a:stretch>
                        <a:fillRect/>
                      </a:stretch>
                    </p:blipFill>
                    <p:spPr bwMode="auto">
                      <a:xfrm>
                        <a:off x="2300288" y="3906838"/>
                        <a:ext cx="10414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8038" name="Object 118"/>
          <p:cNvGraphicFramePr>
            <a:graphicFrameLocks noChangeAspect="1"/>
          </p:cNvGraphicFramePr>
          <p:nvPr/>
        </p:nvGraphicFramePr>
        <p:xfrm>
          <a:off x="5903913" y="3871913"/>
          <a:ext cx="1422400" cy="419100"/>
        </p:xfrm>
        <a:graphic>
          <a:graphicData uri="http://schemas.openxmlformats.org/presentationml/2006/ole">
            <mc:AlternateContent xmlns:mc="http://schemas.openxmlformats.org/markup-compatibility/2006">
              <mc:Choice xmlns:v="urn:schemas-microsoft-com:vml" Requires="v">
                <p:oleObj spid="_x0000_s1415932" name="Формула" r:id="rId106" imgW="1422360" imgH="419040" progId="Equation.3">
                  <p:embed/>
                </p:oleObj>
              </mc:Choice>
              <mc:Fallback>
                <p:oleObj name="Формула" r:id="rId106" imgW="1422360" imgH="419040" progId="Equation.3">
                  <p:embed/>
                  <p:pic>
                    <p:nvPicPr>
                      <p:cNvPr id="0" name="Object 118"/>
                      <p:cNvPicPr>
                        <a:picLocks noChangeAspect="1" noChangeArrowheads="1"/>
                      </p:cNvPicPr>
                      <p:nvPr/>
                    </p:nvPicPr>
                    <p:blipFill>
                      <a:blip r:embed="rId107">
                        <a:extLst>
                          <a:ext uri="{28A0092B-C50C-407E-A947-70E740481C1C}">
                            <a14:useLocalDpi xmlns:a14="http://schemas.microsoft.com/office/drawing/2010/main" val="0"/>
                          </a:ext>
                        </a:extLst>
                      </a:blip>
                      <a:srcRect/>
                      <a:stretch>
                        <a:fillRect/>
                      </a:stretch>
                    </p:blipFill>
                    <p:spPr bwMode="auto">
                      <a:xfrm>
                        <a:off x="5903913" y="3871913"/>
                        <a:ext cx="14224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8039" name="Text Box 119"/>
          <p:cNvSpPr txBox="1">
            <a:spLocks noChangeArrowheads="1"/>
          </p:cNvSpPr>
          <p:nvPr/>
        </p:nvSpPr>
        <p:spPr bwMode="auto">
          <a:xfrm>
            <a:off x="207963" y="5218113"/>
            <a:ext cx="8936037"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sz="1000" dirty="0" smtClean="0"/>
              <a:t>Thus,  the obtained </a:t>
            </a:r>
            <a:r>
              <a:rPr lang="en-US" sz="1000" dirty="0"/>
              <a:t>vibrations are compounded of  </a:t>
            </a:r>
            <a:r>
              <a:rPr lang="en-US" sz="1000" b="1" dirty="0" smtClean="0">
                <a:solidFill>
                  <a:srgbClr val="FF0000"/>
                </a:solidFill>
              </a:rPr>
              <a:t>natural </a:t>
            </a:r>
            <a:r>
              <a:rPr lang="en-US" sz="1000" b="1" dirty="0">
                <a:solidFill>
                  <a:srgbClr val="FF0000"/>
                </a:solidFill>
              </a:rPr>
              <a:t>vibration </a:t>
            </a:r>
            <a:r>
              <a:rPr lang="en-US" sz="1000" dirty="0" smtClean="0"/>
              <a:t>(the </a:t>
            </a:r>
            <a:r>
              <a:rPr lang="en-US" sz="1000" dirty="0"/>
              <a:t>first term in </a:t>
            </a:r>
            <a:r>
              <a:rPr lang="en-US" sz="1000" dirty="0" smtClean="0"/>
              <a:t>the final solution, </a:t>
            </a:r>
            <a:r>
              <a:rPr lang="en-US" altLang="ru-RU" sz="1200" i="1" dirty="0" smtClean="0">
                <a:latin typeface="Times New Roman" pitchFamily="18" charset="0"/>
                <a:cs typeface="Times New Roman" pitchFamily="18" charset="0"/>
              </a:rPr>
              <a:t>x</a:t>
            </a:r>
            <a:r>
              <a:rPr lang="en-US" altLang="ru-RU" sz="1200" baseline="-25000" dirty="0" smtClean="0">
                <a:latin typeface="Times New Roman" pitchFamily="18" charset="0"/>
                <a:cs typeface="Times New Roman" pitchFamily="18" charset="0"/>
              </a:rPr>
              <a:t>1</a:t>
            </a:r>
            <a:r>
              <a:rPr lang="en-US" altLang="ru-RU" sz="1000" dirty="0"/>
              <a:t>)</a:t>
            </a:r>
            <a:r>
              <a:rPr lang="en-US" sz="1000" dirty="0" smtClean="0"/>
              <a:t> </a:t>
            </a:r>
            <a:r>
              <a:rPr lang="en-US" sz="1000" dirty="0"/>
              <a:t>and </a:t>
            </a:r>
            <a:r>
              <a:rPr lang="en-US" sz="1000" dirty="0" smtClean="0"/>
              <a:t> </a:t>
            </a:r>
            <a:r>
              <a:rPr lang="en-US" sz="1000" b="1" dirty="0" smtClean="0">
                <a:solidFill>
                  <a:srgbClr val="FF0000"/>
                </a:solidFill>
              </a:rPr>
              <a:t>forced vibration </a:t>
            </a:r>
            <a:r>
              <a:rPr lang="en-US" sz="1000" dirty="0" smtClean="0"/>
              <a:t>(the </a:t>
            </a:r>
            <a:r>
              <a:rPr lang="en-US" sz="1000" dirty="0"/>
              <a:t>second term </a:t>
            </a:r>
            <a:r>
              <a:rPr lang="en-US" sz="1000" dirty="0" smtClean="0"/>
              <a:t>in the final solution,  </a:t>
            </a:r>
            <a:r>
              <a:rPr lang="en-US" altLang="ru-RU" sz="1200" i="1" dirty="0" smtClean="0">
                <a:latin typeface="Times New Roman" pitchFamily="18" charset="0"/>
                <a:cs typeface="Times New Roman" pitchFamily="18" charset="0"/>
              </a:rPr>
              <a:t>x</a:t>
            </a:r>
            <a:r>
              <a:rPr lang="en-US" altLang="ru-RU" sz="1200" baseline="-25000" dirty="0" smtClean="0">
                <a:latin typeface="Times New Roman" pitchFamily="18" charset="0"/>
                <a:cs typeface="Times New Roman" pitchFamily="18" charset="0"/>
              </a:rPr>
              <a:t>2</a:t>
            </a:r>
            <a:r>
              <a:rPr lang="en-US" altLang="ru-RU" sz="1000" dirty="0" smtClean="0">
                <a:latin typeface="Times New Roman" pitchFamily="18" charset="0"/>
                <a:cs typeface="Times New Roman" pitchFamily="18" charset="0"/>
              </a:rPr>
              <a:t>)</a:t>
            </a:r>
            <a:r>
              <a:rPr lang="en-US" altLang="ru-RU" sz="1000" dirty="0" smtClean="0"/>
              <a:t>.</a:t>
            </a:r>
            <a:r>
              <a:rPr lang="en-US" altLang="ru-RU" sz="1000" b="1" dirty="0" smtClean="0">
                <a:solidFill>
                  <a:schemeClr val="bg2"/>
                </a:solidFill>
              </a:rPr>
              <a:t> </a:t>
            </a:r>
            <a:endParaRPr lang="en-US" altLang="ru-RU" sz="1000" b="1" dirty="0">
              <a:solidFill>
                <a:schemeClr val="bg2"/>
              </a:solidFill>
            </a:endParaRPr>
          </a:p>
          <a:p>
            <a:pPr marL="176213" indent="-176213">
              <a:buFontTx/>
              <a:buAutoNum type="arabicPeriod"/>
            </a:pPr>
            <a:r>
              <a:rPr lang="en-US" altLang="ru-RU" sz="1000" b="1" dirty="0" smtClean="0">
                <a:solidFill>
                  <a:srgbClr val="FF0000"/>
                </a:solidFill>
              </a:rPr>
              <a:t>If</a:t>
            </a:r>
            <a:r>
              <a:rPr lang="ru-RU" altLang="ru-RU" sz="1000" b="1" dirty="0" smtClean="0">
                <a:solidFill>
                  <a:srgbClr val="FF0000"/>
                </a:solidFill>
              </a:rPr>
              <a:t> </a:t>
            </a:r>
            <a:r>
              <a:rPr lang="en-US" altLang="ru-RU" sz="1200" b="1" i="1" dirty="0">
                <a:solidFill>
                  <a:srgbClr val="FF0000"/>
                </a:solidFill>
                <a:latin typeface="Times New Roman" pitchFamily="18" charset="0"/>
                <a:cs typeface="Times New Roman" pitchFamily="18" charset="0"/>
              </a:rPr>
              <a:t>p &lt; k </a:t>
            </a:r>
            <a:r>
              <a:rPr lang="en-US" altLang="ru-RU" sz="1000" dirty="0" smtClean="0"/>
              <a:t>(the forced vibrations have a small frequency</a:t>
            </a:r>
            <a:r>
              <a:rPr lang="ru-RU" altLang="ru-RU" sz="1000" dirty="0" smtClean="0"/>
              <a:t>),</a:t>
            </a:r>
            <a:endParaRPr lang="ru-RU" altLang="ru-RU" sz="1000" dirty="0"/>
          </a:p>
          <a:p>
            <a:pPr marL="176213" indent="-176213"/>
            <a:r>
              <a:rPr lang="ru-RU" altLang="ru-RU" sz="1000" dirty="0"/>
              <a:t>	</a:t>
            </a:r>
            <a:r>
              <a:rPr lang="en-US" altLang="ru-RU" sz="1000" b="1" dirty="0" smtClean="0">
                <a:solidFill>
                  <a:srgbClr val="FF0000"/>
                </a:solidFill>
              </a:rPr>
              <a:t>the phase of vibrations coincides with the phase of a disturbing </a:t>
            </a:r>
          </a:p>
          <a:p>
            <a:pPr marL="176213" indent="0"/>
            <a:r>
              <a:rPr lang="en-US" altLang="ru-RU" sz="1000" b="1" dirty="0" smtClean="0">
                <a:solidFill>
                  <a:srgbClr val="FF0000"/>
                </a:solidFill>
              </a:rPr>
              <a:t>force</a:t>
            </a:r>
            <a:endParaRPr lang="ru-RU" altLang="ru-RU" sz="1000" b="1" dirty="0">
              <a:solidFill>
                <a:srgbClr val="FF0000"/>
              </a:solidFill>
            </a:endParaRPr>
          </a:p>
        </p:txBody>
      </p:sp>
      <p:sp>
        <p:nvSpPr>
          <p:cNvPr id="338040" name="Text Box 120"/>
          <p:cNvSpPr txBox="1">
            <a:spLocks noChangeArrowheads="1"/>
          </p:cNvSpPr>
          <p:nvPr/>
        </p:nvSpPr>
        <p:spPr bwMode="auto">
          <a:xfrm>
            <a:off x="312738" y="4454525"/>
            <a:ext cx="57642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As a result we obtain</a:t>
            </a:r>
            <a:r>
              <a:rPr lang="ru-RU" altLang="ru-RU" sz="1000" dirty="0"/>
              <a:t>				         </a:t>
            </a:r>
            <a:r>
              <a:rPr lang="en-US" altLang="ru-RU" sz="1000" dirty="0" smtClean="0"/>
              <a:t>or</a:t>
            </a:r>
            <a:endParaRPr lang="ru-RU" altLang="ru-RU" sz="1000" dirty="0"/>
          </a:p>
        </p:txBody>
      </p:sp>
      <p:graphicFrame>
        <p:nvGraphicFramePr>
          <p:cNvPr id="338041" name="Object 121"/>
          <p:cNvGraphicFramePr>
            <a:graphicFrameLocks noChangeAspect="1"/>
          </p:cNvGraphicFramePr>
          <p:nvPr>
            <p:extLst>
              <p:ext uri="{D42A27DB-BD31-4B8C-83A1-F6EECF244321}">
                <p14:modId xmlns:p14="http://schemas.microsoft.com/office/powerpoint/2010/main" val="2028321917"/>
              </p:ext>
            </p:extLst>
          </p:nvPr>
        </p:nvGraphicFramePr>
        <p:xfrm>
          <a:off x="2044700" y="4432300"/>
          <a:ext cx="3175000" cy="419100"/>
        </p:xfrm>
        <a:graphic>
          <a:graphicData uri="http://schemas.openxmlformats.org/presentationml/2006/ole">
            <mc:AlternateContent xmlns:mc="http://schemas.openxmlformats.org/markup-compatibility/2006">
              <mc:Choice xmlns:v="urn:schemas-microsoft-com:vml" Requires="v">
                <p:oleObj spid="_x0000_s1415933" name="Equation" r:id="rId108" imgW="3174840" imgH="419040" progId="Equation.DSMT4">
                  <p:embed/>
                </p:oleObj>
              </mc:Choice>
              <mc:Fallback>
                <p:oleObj name="Equation" r:id="rId108" imgW="3174840" imgH="419040" progId="Equation.DSMT4">
                  <p:embed/>
                  <p:pic>
                    <p:nvPicPr>
                      <p:cNvPr id="0" name="Object 121"/>
                      <p:cNvPicPr>
                        <a:picLocks noChangeAspect="1" noChangeArrowheads="1"/>
                      </p:cNvPicPr>
                      <p:nvPr/>
                    </p:nvPicPr>
                    <p:blipFill>
                      <a:blip r:embed="rId109"/>
                      <a:srcRect/>
                      <a:stretch>
                        <a:fillRect/>
                      </a:stretch>
                    </p:blipFill>
                    <p:spPr bwMode="auto">
                      <a:xfrm>
                        <a:off x="2044700" y="4432300"/>
                        <a:ext cx="31750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8043" name="Text Box 123"/>
          <p:cNvSpPr txBox="1">
            <a:spLocks noChangeArrowheads="1"/>
          </p:cNvSpPr>
          <p:nvPr/>
        </p:nvSpPr>
        <p:spPr bwMode="auto">
          <a:xfrm>
            <a:off x="236538" y="2997199"/>
            <a:ext cx="23447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FF0000"/>
                </a:solidFill>
              </a:rPr>
              <a:t>The general solution is</a:t>
            </a:r>
            <a:endParaRPr lang="ru-RU" altLang="ru-RU" sz="1000" dirty="0">
              <a:solidFill>
                <a:srgbClr val="FF0000"/>
              </a:solidFill>
            </a:endParaRPr>
          </a:p>
        </p:txBody>
      </p:sp>
      <p:sp>
        <p:nvSpPr>
          <p:cNvPr id="338044" name="Text Box 124"/>
          <p:cNvSpPr txBox="1">
            <a:spLocks noChangeArrowheads="1"/>
          </p:cNvSpPr>
          <p:nvPr/>
        </p:nvSpPr>
        <p:spPr bwMode="auto">
          <a:xfrm>
            <a:off x="255588" y="4892675"/>
            <a:ext cx="710723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The constants</a:t>
            </a:r>
            <a:r>
              <a:rPr lang="ru-RU" altLang="ru-RU" sz="1000" dirty="0" smtClean="0"/>
              <a:t> </a:t>
            </a:r>
            <a:r>
              <a:rPr lang="ru-RU" altLang="ru-RU" sz="1200" i="1" dirty="0">
                <a:latin typeface="Times New Roman" pitchFamily="18" charset="0"/>
                <a:cs typeface="Times New Roman" pitchFamily="18" charset="0"/>
              </a:rPr>
              <a:t>С</a:t>
            </a:r>
            <a:r>
              <a:rPr lang="ru-RU" altLang="ru-RU" sz="1200" baseline="-25000" dirty="0">
                <a:latin typeface="Times New Roman" pitchFamily="18" charset="0"/>
                <a:cs typeface="Times New Roman" pitchFamily="18" charset="0"/>
              </a:rPr>
              <a:t>1</a:t>
            </a:r>
            <a:r>
              <a:rPr lang="ru-RU" altLang="ru-RU" sz="1000" dirty="0"/>
              <a:t> </a:t>
            </a:r>
            <a:r>
              <a:rPr lang="en-US" altLang="ru-RU" sz="1000" dirty="0" smtClean="0"/>
              <a:t>and</a:t>
            </a:r>
            <a:r>
              <a:rPr lang="ru-RU" altLang="ru-RU" sz="1000" dirty="0" smtClean="0"/>
              <a:t> </a:t>
            </a:r>
            <a:r>
              <a:rPr lang="ru-RU" altLang="ru-RU" sz="1200" i="1" dirty="0">
                <a:latin typeface="Times New Roman" pitchFamily="18" charset="0"/>
                <a:cs typeface="Times New Roman" pitchFamily="18" charset="0"/>
              </a:rPr>
              <a:t>С</a:t>
            </a:r>
            <a:r>
              <a:rPr lang="ru-RU" altLang="ru-RU" sz="1200" baseline="-25000" dirty="0">
                <a:latin typeface="Times New Roman" pitchFamily="18" charset="0"/>
                <a:cs typeface="Times New Roman" pitchFamily="18" charset="0"/>
              </a:rPr>
              <a:t>2</a:t>
            </a:r>
            <a:r>
              <a:rPr lang="ru-RU" altLang="ru-RU" sz="1200" dirty="0">
                <a:latin typeface="Times New Roman" pitchFamily="18" charset="0"/>
                <a:cs typeface="Times New Roman" pitchFamily="18" charset="0"/>
              </a:rPr>
              <a:t>,</a:t>
            </a:r>
            <a:r>
              <a:rPr lang="ru-RU" altLang="ru-RU" sz="1000" dirty="0"/>
              <a:t> </a:t>
            </a:r>
            <a:r>
              <a:rPr lang="en-US" altLang="ru-RU" sz="1000" dirty="0" smtClean="0"/>
              <a:t>or </a:t>
            </a:r>
            <a:r>
              <a:rPr lang="en-US" altLang="ru-RU" sz="1400" i="1" dirty="0" smtClean="0">
                <a:latin typeface="Times New Roman" pitchFamily="18" charset="0"/>
                <a:cs typeface="Times New Roman" pitchFamily="18" charset="0"/>
              </a:rPr>
              <a:t>a</a:t>
            </a:r>
            <a:r>
              <a:rPr lang="en-US" altLang="ru-RU" sz="1200" i="1" dirty="0" smtClean="0">
                <a:latin typeface="Times New Roman" pitchFamily="18" charset="0"/>
                <a:cs typeface="Times New Roman" pitchFamily="18" charset="0"/>
              </a:rPr>
              <a:t> </a:t>
            </a:r>
            <a:r>
              <a:rPr lang="en-US" altLang="ru-RU" sz="1000" dirty="0" smtClean="0"/>
              <a:t>and</a:t>
            </a:r>
            <a:r>
              <a:rPr lang="ru-RU" altLang="ru-RU" sz="1000" dirty="0" smtClean="0"/>
              <a:t> </a:t>
            </a:r>
            <a:r>
              <a:rPr lang="ru-RU" altLang="ru-RU" sz="1200" i="1" dirty="0">
                <a:sym typeface="Symbol" pitchFamily="18" charset="2"/>
              </a:rPr>
              <a:t></a:t>
            </a:r>
            <a:r>
              <a:rPr lang="ru-RU" altLang="ru-RU" sz="1000" dirty="0"/>
              <a:t> </a:t>
            </a:r>
            <a:r>
              <a:rPr lang="en-US" altLang="ru-RU" sz="1000" dirty="0" smtClean="0"/>
              <a:t> have to be determined from initial conditions using the </a:t>
            </a:r>
            <a:r>
              <a:rPr lang="en-US" altLang="ru-RU" sz="1000" b="1" dirty="0" smtClean="0">
                <a:solidFill>
                  <a:srgbClr val="FF0000"/>
                </a:solidFill>
              </a:rPr>
              <a:t>complete equation.</a:t>
            </a:r>
            <a:endParaRPr lang="ru-RU" altLang="ru-RU" sz="1000" b="1" dirty="0">
              <a:solidFill>
                <a:srgbClr val="FF0000"/>
              </a:solidFill>
            </a:endParaRPr>
          </a:p>
        </p:txBody>
      </p:sp>
      <p:graphicFrame>
        <p:nvGraphicFramePr>
          <p:cNvPr id="338045" name="Object 125"/>
          <p:cNvGraphicFramePr>
            <a:graphicFrameLocks noChangeAspect="1"/>
          </p:cNvGraphicFramePr>
          <p:nvPr>
            <p:extLst>
              <p:ext uri="{D42A27DB-BD31-4B8C-83A1-F6EECF244321}">
                <p14:modId xmlns:p14="http://schemas.microsoft.com/office/powerpoint/2010/main" val="1555185591"/>
              </p:ext>
            </p:extLst>
          </p:nvPr>
        </p:nvGraphicFramePr>
        <p:xfrm>
          <a:off x="5754688" y="4421188"/>
          <a:ext cx="2209800" cy="419100"/>
        </p:xfrm>
        <a:graphic>
          <a:graphicData uri="http://schemas.openxmlformats.org/presentationml/2006/ole">
            <mc:AlternateContent xmlns:mc="http://schemas.openxmlformats.org/markup-compatibility/2006">
              <mc:Choice xmlns:v="urn:schemas-microsoft-com:vml" Requires="v">
                <p:oleObj spid="_x0000_s1415934" name="Equation" r:id="rId110" imgW="2209680" imgH="419040" progId="Equation.DSMT4">
                  <p:embed/>
                </p:oleObj>
              </mc:Choice>
              <mc:Fallback>
                <p:oleObj name="Equation" r:id="rId110" imgW="2209680" imgH="419040" progId="Equation.DSMT4">
                  <p:embed/>
                  <p:pic>
                    <p:nvPicPr>
                      <p:cNvPr id="0" name="Object 125"/>
                      <p:cNvPicPr>
                        <a:picLocks noChangeAspect="1" noChangeArrowheads="1"/>
                      </p:cNvPicPr>
                      <p:nvPr/>
                    </p:nvPicPr>
                    <p:blipFill>
                      <a:blip r:embed="rId111"/>
                      <a:srcRect/>
                      <a:stretch>
                        <a:fillRect/>
                      </a:stretch>
                    </p:blipFill>
                    <p:spPr bwMode="auto">
                      <a:xfrm>
                        <a:off x="5754688" y="4421188"/>
                        <a:ext cx="22098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8046" name="Text Box 126"/>
          <p:cNvSpPr txBox="1">
            <a:spLocks noChangeArrowheads="1"/>
          </p:cNvSpPr>
          <p:nvPr/>
        </p:nvSpPr>
        <p:spPr bwMode="auto">
          <a:xfrm>
            <a:off x="3613150" y="3992563"/>
            <a:ext cx="2079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Hence, </a:t>
            </a:r>
            <a:r>
              <a:rPr lang="en-US" altLang="ru-RU" sz="1000" b="1" dirty="0" smtClean="0">
                <a:solidFill>
                  <a:srgbClr val="FF0000"/>
                </a:solidFill>
              </a:rPr>
              <a:t>the</a:t>
            </a:r>
            <a:r>
              <a:rPr lang="en-US" altLang="ru-RU" sz="1000" dirty="0" smtClean="0">
                <a:solidFill>
                  <a:srgbClr val="FF0000"/>
                </a:solidFill>
              </a:rPr>
              <a:t> </a:t>
            </a:r>
            <a:r>
              <a:rPr lang="en-US" altLang="ru-RU" sz="1000" b="1" dirty="0" smtClean="0">
                <a:solidFill>
                  <a:srgbClr val="FF0000"/>
                </a:solidFill>
              </a:rPr>
              <a:t>particular solution </a:t>
            </a:r>
            <a:r>
              <a:rPr lang="en-US" altLang="ru-RU" sz="1000" dirty="0" smtClean="0"/>
              <a:t>is</a:t>
            </a:r>
            <a:endParaRPr lang="ru-RU" altLang="ru-RU" sz="1000" b="1" dirty="0">
              <a:solidFill>
                <a:schemeClr val="bg2"/>
              </a:solidFill>
            </a:endParaRPr>
          </a:p>
        </p:txBody>
      </p:sp>
      <p:graphicFrame>
        <p:nvGraphicFramePr>
          <p:cNvPr id="338047" name="Object 127"/>
          <p:cNvGraphicFramePr>
            <a:graphicFrameLocks noChangeAspect="1"/>
          </p:cNvGraphicFramePr>
          <p:nvPr/>
        </p:nvGraphicFramePr>
        <p:xfrm>
          <a:off x="1901825" y="5975350"/>
          <a:ext cx="1422400" cy="419100"/>
        </p:xfrm>
        <a:graphic>
          <a:graphicData uri="http://schemas.openxmlformats.org/presentationml/2006/ole">
            <mc:AlternateContent xmlns:mc="http://schemas.openxmlformats.org/markup-compatibility/2006">
              <mc:Choice xmlns:v="urn:schemas-microsoft-com:vml" Requires="v">
                <p:oleObj spid="_x0000_s1415935" name="Формула" r:id="rId112" imgW="1422360" imgH="419040" progId="Equation.3">
                  <p:embed/>
                </p:oleObj>
              </mc:Choice>
              <mc:Fallback>
                <p:oleObj name="Формула" r:id="rId112" imgW="1422360" imgH="419040" progId="Equation.3">
                  <p:embed/>
                  <p:pic>
                    <p:nvPicPr>
                      <p:cNvPr id="0" name="Object 127"/>
                      <p:cNvPicPr>
                        <a:picLocks noChangeAspect="1" noChangeArrowheads="1"/>
                      </p:cNvPicPr>
                      <p:nvPr/>
                    </p:nvPicPr>
                    <p:blipFill>
                      <a:blip r:embed="rId107">
                        <a:extLst>
                          <a:ext uri="{28A0092B-C50C-407E-A947-70E740481C1C}">
                            <a14:useLocalDpi xmlns:a14="http://schemas.microsoft.com/office/drawing/2010/main" val="0"/>
                          </a:ext>
                        </a:extLst>
                      </a:blip>
                      <a:srcRect/>
                      <a:stretch>
                        <a:fillRect/>
                      </a:stretch>
                    </p:blipFill>
                    <p:spPr bwMode="auto">
                      <a:xfrm>
                        <a:off x="1901825" y="5975350"/>
                        <a:ext cx="14224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38048" name="Text Box 128"/>
              <p:cNvSpPr txBox="1">
                <a:spLocks noChangeArrowheads="1"/>
              </p:cNvSpPr>
              <p:nvPr/>
            </p:nvSpPr>
            <p:spPr bwMode="auto">
              <a:xfrm>
                <a:off x="4418013" y="5578475"/>
                <a:ext cx="4725987" cy="738664"/>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176213" indent="-176213">
                  <a:buFontTx/>
                  <a:buAutoNum type="arabicPeriod"/>
                </a:pPr>
                <a:r>
                  <a:rPr lang="en-US" altLang="ru-RU" sz="1000" b="1" dirty="0" smtClean="0">
                    <a:solidFill>
                      <a:srgbClr val="FF0000"/>
                    </a:solidFill>
                  </a:rPr>
                  <a:t>If</a:t>
                </a:r>
                <a:r>
                  <a:rPr lang="ru-RU" altLang="ru-RU" sz="1000" b="1" dirty="0">
                    <a:solidFill>
                      <a:srgbClr val="FF0000"/>
                    </a:solidFill>
                  </a:rPr>
                  <a:t> </a:t>
                </a:r>
                <a:r>
                  <a:rPr lang="en-US" altLang="ru-RU" sz="1200" b="1" i="1" dirty="0">
                    <a:solidFill>
                      <a:srgbClr val="FF0000"/>
                    </a:solidFill>
                    <a:latin typeface="Times New Roman" pitchFamily="18" charset="0"/>
                    <a:cs typeface="Times New Roman" pitchFamily="18" charset="0"/>
                  </a:rPr>
                  <a:t>p </a:t>
                </a:r>
                <a14:m>
                  <m:oMath xmlns:m="http://schemas.openxmlformats.org/officeDocument/2006/math">
                    <m:r>
                      <a:rPr lang="en-US" altLang="ru-RU" sz="1200" b="0" i="1" dirty="0" smtClean="0">
                        <a:solidFill>
                          <a:srgbClr val="FF0000"/>
                        </a:solidFill>
                        <a:latin typeface="Cambria Math"/>
                        <a:ea typeface="Cambria Math"/>
                      </a:rPr>
                      <m:t>&gt;</m:t>
                    </m:r>
                    <m:r>
                      <a:rPr lang="en-US" altLang="ru-RU" sz="1200" b="1" i="1" dirty="0" smtClean="0">
                        <a:solidFill>
                          <a:srgbClr val="FF0000"/>
                        </a:solidFill>
                        <a:latin typeface="Cambria Math"/>
                        <a:ea typeface="Cambria Math"/>
                      </a:rPr>
                      <m:t> </m:t>
                    </m:r>
                  </m:oMath>
                </a14:m>
                <a:r>
                  <a:rPr lang="en-US" altLang="ru-RU" sz="1200" b="1" i="1" dirty="0">
                    <a:solidFill>
                      <a:srgbClr val="FF0000"/>
                    </a:solidFill>
                    <a:latin typeface="Times New Roman" pitchFamily="18" charset="0"/>
                    <a:cs typeface="Times New Roman" pitchFamily="18" charset="0"/>
                  </a:rPr>
                  <a:t>k </a:t>
                </a:r>
                <a:r>
                  <a:rPr lang="en-US" altLang="ru-RU" sz="1000" dirty="0"/>
                  <a:t>(the forced </a:t>
                </a:r>
                <a:r>
                  <a:rPr lang="en-US" altLang="ru-RU" sz="1000" dirty="0" smtClean="0"/>
                  <a:t>vibrations </a:t>
                </a:r>
                <a:r>
                  <a:rPr lang="en-US" altLang="ru-RU" sz="1000" dirty="0"/>
                  <a:t>have a </a:t>
                </a:r>
                <a:r>
                  <a:rPr lang="en-US" altLang="ru-RU" sz="1000" dirty="0" smtClean="0"/>
                  <a:t>great </a:t>
                </a:r>
                <a:r>
                  <a:rPr lang="en-US" altLang="ru-RU" sz="1000" dirty="0"/>
                  <a:t>frequency</a:t>
                </a:r>
                <a:r>
                  <a:rPr lang="ru-RU" altLang="ru-RU" sz="1000" dirty="0"/>
                  <a:t>),</a:t>
                </a:r>
              </a:p>
              <a:p>
                <a:pPr marL="176213" indent="-176213"/>
                <a:r>
                  <a:rPr lang="ru-RU" altLang="ru-RU" sz="1000" dirty="0"/>
                  <a:t>	</a:t>
                </a:r>
                <a:r>
                  <a:rPr lang="en-US" altLang="ru-RU" sz="1000" b="1" dirty="0">
                    <a:solidFill>
                      <a:srgbClr val="FF0000"/>
                    </a:solidFill>
                  </a:rPr>
                  <a:t>the phase of vibrations </a:t>
                </a:r>
                <a:r>
                  <a:rPr lang="en-US" altLang="ru-RU" sz="1000" b="1" dirty="0" smtClean="0">
                    <a:solidFill>
                      <a:srgbClr val="FF0000"/>
                    </a:solidFill>
                  </a:rPr>
                  <a:t>is opposite to </a:t>
                </a:r>
                <a:r>
                  <a:rPr lang="en-US" altLang="ru-RU" sz="1000" b="1" dirty="0">
                    <a:solidFill>
                      <a:srgbClr val="FF0000"/>
                    </a:solidFill>
                  </a:rPr>
                  <a:t>the phase of a disturbing </a:t>
                </a:r>
              </a:p>
              <a:p>
                <a:pPr marL="176213" indent="0"/>
                <a:r>
                  <a:rPr lang="en-US" altLang="ru-RU" sz="1000" b="1" dirty="0">
                    <a:solidFill>
                      <a:srgbClr val="FF0000"/>
                    </a:solidFill>
                  </a:rPr>
                  <a:t>force</a:t>
                </a:r>
                <a:endParaRPr lang="ru-RU" altLang="ru-RU" sz="1000" b="1" dirty="0">
                  <a:solidFill>
                    <a:srgbClr val="FF0000"/>
                  </a:solidFill>
                </a:endParaRPr>
              </a:p>
              <a:p>
                <a:endParaRPr lang="ru-RU" altLang="ru-RU" sz="1000" dirty="0"/>
              </a:p>
            </p:txBody>
          </p:sp>
        </mc:Choice>
        <mc:Fallback xmlns="">
          <p:sp>
            <p:nvSpPr>
              <p:cNvPr id="338048" name="Text Box 128"/>
              <p:cNvSpPr txBox="1">
                <a:spLocks noRot="1" noChangeAspect="1" noMove="1" noResize="1" noEditPoints="1" noAdjustHandles="1" noChangeArrowheads="1" noChangeShapeType="1" noTextEdit="1"/>
              </p:cNvSpPr>
              <p:nvPr/>
            </p:nvSpPr>
            <p:spPr bwMode="auto">
              <a:xfrm>
                <a:off x="4418013" y="5578475"/>
                <a:ext cx="4725987" cy="738664"/>
              </a:xfrm>
              <a:prstGeom prst="rect">
                <a:avLst/>
              </a:prstGeom>
              <a:blipFill rotWithShape="1">
                <a:blip r:embed="rId113"/>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38049" name="Object 129"/>
          <p:cNvGraphicFramePr>
            <a:graphicFrameLocks noChangeAspect="1"/>
          </p:cNvGraphicFramePr>
          <p:nvPr>
            <p:extLst>
              <p:ext uri="{D42A27DB-BD31-4B8C-83A1-F6EECF244321}">
                <p14:modId xmlns:p14="http://schemas.microsoft.com/office/powerpoint/2010/main" val="2743228147"/>
              </p:ext>
            </p:extLst>
          </p:nvPr>
        </p:nvGraphicFramePr>
        <p:xfrm>
          <a:off x="5038430" y="6070461"/>
          <a:ext cx="3175000" cy="431800"/>
        </p:xfrm>
        <a:graphic>
          <a:graphicData uri="http://schemas.openxmlformats.org/presentationml/2006/ole">
            <mc:AlternateContent xmlns:mc="http://schemas.openxmlformats.org/markup-compatibility/2006">
              <mc:Choice xmlns:v="urn:schemas-microsoft-com:vml" Requires="v">
                <p:oleObj spid="_x0000_s1415936" name="Equation" r:id="rId114" imgW="3174840" imgH="431640" progId="Equation.DSMT4">
                  <p:embed/>
                </p:oleObj>
              </mc:Choice>
              <mc:Fallback>
                <p:oleObj name="Equation" r:id="rId114" imgW="3174840" imgH="431640" progId="Equation.DSMT4">
                  <p:embed/>
                  <p:pic>
                    <p:nvPicPr>
                      <p:cNvPr id="0" name="Object 129"/>
                      <p:cNvPicPr>
                        <a:picLocks noChangeAspect="1" noChangeArrowheads="1"/>
                      </p:cNvPicPr>
                      <p:nvPr/>
                    </p:nvPicPr>
                    <p:blipFill>
                      <a:blip r:embed="rId115">
                        <a:extLst>
                          <a:ext uri="{28A0092B-C50C-407E-A947-70E740481C1C}">
                            <a14:useLocalDpi xmlns:a14="http://schemas.microsoft.com/office/drawing/2010/main" val="0"/>
                          </a:ext>
                        </a:extLst>
                      </a:blip>
                      <a:srcRect/>
                      <a:stretch>
                        <a:fillRect/>
                      </a:stretch>
                    </p:blipFill>
                    <p:spPr bwMode="auto">
                      <a:xfrm>
                        <a:off x="5038430" y="6070461"/>
                        <a:ext cx="3175000" cy="431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18" name="Picture 15" descr="Z:\Символ НГУ_4.JPG"/>
          <p:cNvPicPr>
            <a:picLocks noChangeAspect="1" noChangeArrowheads="1"/>
          </p:cNvPicPr>
          <p:nvPr/>
        </p:nvPicPr>
        <p:blipFill>
          <a:blip r:embed="rId116" cstate="print">
            <a:extLst>
              <a:ext uri="{BEBA8EAE-BF5A-486C-A8C5-ECC9F3942E4B}">
                <a14:imgProps xmlns:a14="http://schemas.microsoft.com/office/drawing/2010/main">
                  <a14:imgLayer r:embed="rId11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213430" y="152400"/>
            <a:ext cx="816270" cy="72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379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379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7996"/>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3801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801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7938"/>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380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3801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38020"/>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38021"/>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nodeType="clickEffect">
                                  <p:stCondLst>
                                    <p:cond delay="0"/>
                                  </p:stCondLst>
                                  <p:childTnLst>
                                    <p:set>
                                      <p:cBhvr>
                                        <p:cTn id="36" dur="1" fill="hold">
                                          <p:stCondLst>
                                            <p:cond delay="0"/>
                                          </p:stCondLst>
                                        </p:cTn>
                                        <p:tgtEl>
                                          <p:spTgt spid="338034"/>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38024"/>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38025"/>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38043"/>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38026"/>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38027"/>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38028"/>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38029"/>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338030"/>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33803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38032"/>
                                        </p:tgtEl>
                                        <p:attrNameLst>
                                          <p:attrName>style.visibility</p:attrName>
                                        </p:attrNameLst>
                                      </p:cBhvr>
                                      <p:to>
                                        <p:strVal val="visible"/>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338033"/>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338022"/>
                                        </p:tgtEl>
                                        <p:attrNameLst>
                                          <p:attrName>style.visibility</p:attrName>
                                        </p:attrNameLst>
                                      </p:cBhvr>
                                      <p:to>
                                        <p:strVal val="visible"/>
                                      </p:to>
                                    </p:set>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38035"/>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38036"/>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38037"/>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38046"/>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38038"/>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38040"/>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8041"/>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3804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38044"/>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3803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38047"/>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38048"/>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380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16" grpId="0"/>
      <p:bldP spid="338018" grpId="0"/>
      <p:bldP spid="338020" grpId="0"/>
      <p:bldP spid="338024" grpId="0"/>
      <p:bldP spid="338027" grpId="0"/>
      <p:bldP spid="338029" grpId="0" animBg="1"/>
      <p:bldP spid="338031" grpId="0" animBg="1"/>
      <p:bldP spid="338033" grpId="0" animBg="1"/>
      <p:bldP spid="338035" grpId="0"/>
      <p:bldP spid="338039" grpId="0"/>
      <p:bldP spid="338040" grpId="0"/>
      <p:bldP spid="338043" grpId="0"/>
      <p:bldP spid="338044" grpId="0"/>
      <p:bldP spid="338046" grpId="0"/>
      <p:bldP spid="338048"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9" name="Rectangle 5"/>
          <p:cNvSpPr>
            <a:spLocks noGrp="1" noChangeArrowheads="1"/>
          </p:cNvSpPr>
          <p:nvPr>
            <p:ph type="title"/>
          </p:nvPr>
        </p:nvSpPr>
        <p:spPr>
          <a:xfrm>
            <a:off x="921332" y="538434"/>
            <a:ext cx="3371268" cy="288000"/>
          </a:xfrm>
          <a:solidFill>
            <a:srgbClr val="FFFF00"/>
          </a:solidFill>
          <a:ln/>
        </p:spPr>
        <p:txBody>
          <a:bodyPr/>
          <a:lstStyle/>
          <a:p>
            <a:r>
              <a:rPr lang="en-US" altLang="ru-RU" sz="2000" b="1" dirty="0" smtClean="0">
                <a:solidFill>
                  <a:srgbClr val="FF0000"/>
                </a:solidFill>
              </a:rPr>
              <a:t>Section 4</a:t>
            </a:r>
            <a:r>
              <a:rPr lang="en-US" altLang="ru-RU" sz="2000" dirty="0" smtClean="0">
                <a:solidFill>
                  <a:srgbClr val="FF0000"/>
                </a:solidFill>
              </a:rPr>
              <a:t> </a:t>
            </a:r>
            <a:r>
              <a:rPr lang="en-US" altLang="ru-RU" sz="1800" dirty="0" smtClean="0">
                <a:solidFill>
                  <a:srgbClr val="FF0000"/>
                </a:solidFill>
              </a:rPr>
              <a:t>(</a:t>
            </a:r>
            <a:r>
              <a:rPr lang="en-US" sz="1800" dirty="0" smtClean="0">
                <a:solidFill>
                  <a:srgbClr val="FF0000"/>
                </a:solidFill>
              </a:rPr>
              <a:t>continuation</a:t>
            </a:r>
            <a:r>
              <a:rPr lang="ru-RU" altLang="ru-RU" sz="1800" dirty="0" smtClean="0">
                <a:solidFill>
                  <a:srgbClr val="FF0000"/>
                </a:solidFill>
              </a:rPr>
              <a:t> – </a:t>
            </a:r>
            <a:r>
              <a:rPr lang="en-US" altLang="ru-RU" sz="1800" dirty="0" smtClean="0">
                <a:solidFill>
                  <a:srgbClr val="FF0000"/>
                </a:solidFill>
              </a:rPr>
              <a:t>4</a:t>
            </a:r>
            <a:r>
              <a:rPr lang="ru-RU" altLang="ru-RU" sz="1800" dirty="0" smtClean="0">
                <a:solidFill>
                  <a:srgbClr val="FF0000"/>
                </a:solidFill>
              </a:rPr>
              <a:t>.</a:t>
            </a:r>
            <a:r>
              <a:rPr lang="en-US" altLang="ru-RU" sz="1800" dirty="0" smtClean="0">
                <a:solidFill>
                  <a:srgbClr val="FF0000"/>
                </a:solidFill>
              </a:rPr>
              <a:t>2</a:t>
            </a:r>
            <a:r>
              <a:rPr lang="ru-RU" altLang="ru-RU" sz="1800" dirty="0" smtClean="0">
                <a:solidFill>
                  <a:srgbClr val="FF0000"/>
                </a:solidFill>
              </a:rPr>
              <a:t>)</a:t>
            </a:r>
            <a:endParaRPr lang="ru-RU" altLang="ru-RU" sz="1800" dirty="0">
              <a:solidFill>
                <a:srgbClr val="FF0000"/>
              </a:solidFill>
            </a:endParaRPr>
          </a:p>
        </p:txBody>
      </p:sp>
      <p:sp>
        <p:nvSpPr>
          <p:cNvPr id="338950" name="AutoShape 6">
            <a:hlinkClick r:id="" action="ppaction://hlinkshowjump?jump=nextslide" highlightClick="1"/>
          </p:cNvPr>
          <p:cNvSpPr>
            <a:spLocks noChangeArrowheads="1"/>
          </p:cNvSpPr>
          <p:nvPr/>
        </p:nvSpPr>
        <p:spPr bwMode="auto">
          <a:xfrm>
            <a:off x="4401344" y="572897"/>
            <a:ext cx="285750" cy="219075"/>
          </a:xfrm>
          <a:prstGeom prst="actionButtonForwardNext">
            <a:avLst/>
          </a:prstGeom>
          <a:solidFill>
            <a:srgbClr val="FF0000"/>
          </a:solidFill>
          <a:ln>
            <a:noFill/>
          </a:ln>
          <a:effectLst/>
          <a:extLst/>
        </p:spPr>
        <p:txBody>
          <a:bodyPr wrap="none" anchor="ctr"/>
          <a:lstStyle/>
          <a:p>
            <a:endParaRPr lang="ru-RU"/>
          </a:p>
        </p:txBody>
      </p:sp>
      <p:sp>
        <p:nvSpPr>
          <p:cNvPr id="338951" name="AutoShape 7">
            <a:hlinkClick r:id="rId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38952" name="AutoShape 8">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solidFill>
              <a:schemeClr val="tx1"/>
            </a:solidFill>
            <a:miter lim="800000"/>
            <a:headEnd/>
            <a:tailEnd/>
          </a:ln>
          <a:effectLst/>
          <a:extLst/>
        </p:spPr>
        <p:txBody>
          <a:bodyPr wrap="none" anchor="ctr"/>
          <a:lstStyle/>
          <a:p>
            <a:endParaRPr lang="ru-RU"/>
          </a:p>
        </p:txBody>
      </p:sp>
      <p:sp>
        <p:nvSpPr>
          <p:cNvPr id="339310" name="Oval 366"/>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1</a:t>
            </a:r>
            <a:r>
              <a:rPr lang="en-US" altLang="ru-RU" sz="1000" b="1" dirty="0" smtClean="0">
                <a:solidFill>
                  <a:schemeClr val="tx2"/>
                </a:solidFill>
              </a:rPr>
              <a:t>5</a:t>
            </a:r>
            <a:endParaRPr lang="ru-RU" altLang="ru-RU" sz="1000" b="1" dirty="0">
              <a:solidFill>
                <a:schemeClr val="tx2"/>
              </a:solidFill>
            </a:endParaRPr>
          </a:p>
        </p:txBody>
      </p:sp>
      <p:sp>
        <p:nvSpPr>
          <p:cNvPr id="339311" name="Text Box 367"/>
          <p:cNvSpPr txBox="1">
            <a:spLocks noChangeArrowheads="1"/>
          </p:cNvSpPr>
          <p:nvPr/>
        </p:nvSpPr>
        <p:spPr bwMode="auto">
          <a:xfrm>
            <a:off x="349250" y="805006"/>
            <a:ext cx="5040313"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FF0000"/>
                </a:solidFill>
              </a:rPr>
              <a:t>Dynamic Factor </a:t>
            </a:r>
            <a:r>
              <a:rPr lang="en-US" altLang="ru-RU" sz="1000" b="1" dirty="0" smtClean="0">
                <a:solidFill>
                  <a:srgbClr val="002060"/>
                </a:solidFill>
              </a:rPr>
              <a:t>is a ratio of the amplitude of forced vibrations and static elongation of a point under the action of the constant force</a:t>
            </a:r>
            <a:r>
              <a:rPr lang="ru-RU" altLang="ru-RU" sz="1000" b="1" dirty="0" smtClean="0">
                <a:solidFill>
                  <a:srgbClr val="002060"/>
                </a:solidFill>
              </a:rPr>
              <a:t> </a:t>
            </a:r>
            <a:r>
              <a:rPr lang="en-US" altLang="ru-RU" sz="1200" i="1" dirty="0">
                <a:latin typeface="Times New Roman" pitchFamily="18" charset="0"/>
                <a:cs typeface="Times New Roman" pitchFamily="18" charset="0"/>
              </a:rPr>
              <a:t>H</a:t>
            </a:r>
            <a:r>
              <a:rPr lang="en-US" altLang="ru-RU" sz="1200" dirty="0">
                <a:latin typeface="Times New Roman" pitchFamily="18" charset="0"/>
                <a:cs typeface="Times New Roman" pitchFamily="18" charset="0"/>
              </a:rPr>
              <a:t> </a:t>
            </a:r>
            <a:r>
              <a:rPr lang="en-US" altLang="ru-RU" sz="1000" dirty="0"/>
              <a:t>= </a:t>
            </a:r>
            <a:r>
              <a:rPr lang="en-US" altLang="ru-RU" sz="1000" i="1" dirty="0" err="1" smtClean="0"/>
              <a:t>const</a:t>
            </a:r>
            <a:endParaRPr lang="ru-RU" altLang="ru-RU" sz="1000" i="1" dirty="0"/>
          </a:p>
        </p:txBody>
      </p:sp>
      <p:graphicFrame>
        <p:nvGraphicFramePr>
          <p:cNvPr id="339312" name="Object 368"/>
          <p:cNvGraphicFramePr>
            <a:graphicFrameLocks noChangeAspect="1"/>
          </p:cNvGraphicFramePr>
          <p:nvPr>
            <p:extLst>
              <p:ext uri="{D42A27DB-BD31-4B8C-83A1-F6EECF244321}">
                <p14:modId xmlns:p14="http://schemas.microsoft.com/office/powerpoint/2010/main" val="3786792814"/>
              </p:ext>
            </p:extLst>
          </p:nvPr>
        </p:nvGraphicFramePr>
        <p:xfrm>
          <a:off x="5184775" y="805006"/>
          <a:ext cx="558800" cy="431800"/>
        </p:xfrm>
        <a:graphic>
          <a:graphicData uri="http://schemas.openxmlformats.org/presentationml/2006/ole">
            <mc:AlternateContent xmlns:mc="http://schemas.openxmlformats.org/markup-compatibility/2006">
              <mc:Choice xmlns:v="urn:schemas-microsoft-com:vml" Requires="v">
                <p:oleObj spid="_x0000_s1422112" name="Equation" r:id="rId5" imgW="558720" imgH="431640" progId="Equation.DSMT4">
                  <p:embed/>
                </p:oleObj>
              </mc:Choice>
              <mc:Fallback>
                <p:oleObj name="Equation" r:id="rId5" imgW="558720" imgH="431640" progId="Equation.DSMT4">
                  <p:embed/>
                  <p:pic>
                    <p:nvPicPr>
                      <p:cNvPr id="0" name="Object 368"/>
                      <p:cNvPicPr>
                        <a:picLocks noChangeAspect="1" noChangeArrowheads="1"/>
                      </p:cNvPicPr>
                      <p:nvPr/>
                    </p:nvPicPr>
                    <p:blipFill>
                      <a:blip r:embed="rId6"/>
                      <a:srcRect/>
                      <a:stretch>
                        <a:fillRect/>
                      </a:stretch>
                    </p:blipFill>
                    <p:spPr bwMode="auto">
                      <a:xfrm>
                        <a:off x="5184775" y="805006"/>
                        <a:ext cx="558800" cy="4318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9313" name="Object 369"/>
          <p:cNvGraphicFramePr>
            <a:graphicFrameLocks noChangeAspect="1"/>
          </p:cNvGraphicFramePr>
          <p:nvPr>
            <p:extLst>
              <p:ext uri="{D42A27DB-BD31-4B8C-83A1-F6EECF244321}">
                <p14:modId xmlns:p14="http://schemas.microsoft.com/office/powerpoint/2010/main" val="2480653901"/>
              </p:ext>
            </p:extLst>
          </p:nvPr>
        </p:nvGraphicFramePr>
        <p:xfrm>
          <a:off x="2562225" y="1268413"/>
          <a:ext cx="965200" cy="406400"/>
        </p:xfrm>
        <a:graphic>
          <a:graphicData uri="http://schemas.openxmlformats.org/presentationml/2006/ole">
            <mc:AlternateContent xmlns:mc="http://schemas.openxmlformats.org/markup-compatibility/2006">
              <mc:Choice xmlns:v="urn:schemas-microsoft-com:vml" Requires="v">
                <p:oleObj spid="_x0000_s1422113" name="Equation" r:id="rId7" imgW="965160" imgH="406080" progId="Equation.DSMT4">
                  <p:embed/>
                </p:oleObj>
              </mc:Choice>
              <mc:Fallback>
                <p:oleObj name="Equation" r:id="rId7" imgW="965160" imgH="406080" progId="Equation.DSMT4">
                  <p:embed/>
                  <p:pic>
                    <p:nvPicPr>
                      <p:cNvPr id="0" name="Object 369"/>
                      <p:cNvPicPr>
                        <a:picLocks noChangeAspect="1" noChangeArrowheads="1"/>
                      </p:cNvPicPr>
                      <p:nvPr/>
                    </p:nvPicPr>
                    <p:blipFill>
                      <a:blip r:embed="rId8"/>
                      <a:srcRect/>
                      <a:stretch>
                        <a:fillRect/>
                      </a:stretch>
                    </p:blipFill>
                    <p:spPr bwMode="auto">
                      <a:xfrm>
                        <a:off x="2562225" y="1268413"/>
                        <a:ext cx="965200" cy="406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14" name="Text Box 370"/>
          <p:cNvSpPr txBox="1">
            <a:spLocks noChangeArrowheads="1"/>
          </p:cNvSpPr>
          <p:nvPr/>
        </p:nvSpPr>
        <p:spPr bwMode="auto">
          <a:xfrm>
            <a:off x="145900" y="1348282"/>
            <a:ext cx="233910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amplitude of  forced vibrations is</a:t>
            </a:r>
            <a:endParaRPr lang="ru-RU" altLang="ru-RU" sz="1000" dirty="0"/>
          </a:p>
        </p:txBody>
      </p:sp>
      <p:sp>
        <p:nvSpPr>
          <p:cNvPr id="339315" name="Text Box 371"/>
          <p:cNvSpPr txBox="1">
            <a:spLocks noChangeArrowheads="1"/>
          </p:cNvSpPr>
          <p:nvPr/>
        </p:nvSpPr>
        <p:spPr bwMode="auto">
          <a:xfrm>
            <a:off x="3481388" y="1302619"/>
            <a:ext cx="45243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140000"/>
              </a:lnSpc>
            </a:pPr>
            <a:r>
              <a:rPr lang="en-US" altLang="ru-RU" sz="1000" dirty="0" smtClean="0"/>
              <a:t>The static elongation may be determined from the equilibrium equation</a:t>
            </a:r>
            <a:endParaRPr lang="ru-RU" altLang="ru-RU" sz="1000" dirty="0"/>
          </a:p>
          <a:p>
            <a:pPr>
              <a:lnSpc>
                <a:spcPct val="140000"/>
              </a:lnSpc>
            </a:pPr>
            <a:r>
              <a:rPr lang="en-US" altLang="ru-RU" sz="1000" dirty="0"/>
              <a:t>  </a:t>
            </a:r>
            <a:r>
              <a:rPr lang="en-US" altLang="ru-RU" sz="1000" dirty="0" smtClean="0"/>
              <a:t>where</a:t>
            </a:r>
            <a:endParaRPr lang="ru-RU" altLang="ru-RU" sz="1000" dirty="0"/>
          </a:p>
        </p:txBody>
      </p:sp>
      <p:graphicFrame>
        <p:nvGraphicFramePr>
          <p:cNvPr id="339316" name="Object 372"/>
          <p:cNvGraphicFramePr>
            <a:graphicFrameLocks noChangeAspect="1"/>
          </p:cNvGraphicFramePr>
          <p:nvPr>
            <p:extLst>
              <p:ext uri="{D42A27DB-BD31-4B8C-83A1-F6EECF244321}">
                <p14:modId xmlns:p14="http://schemas.microsoft.com/office/powerpoint/2010/main" val="3413157608"/>
              </p:ext>
            </p:extLst>
          </p:nvPr>
        </p:nvGraphicFramePr>
        <p:xfrm>
          <a:off x="7631113" y="1322929"/>
          <a:ext cx="1422400" cy="241300"/>
        </p:xfrm>
        <a:graphic>
          <a:graphicData uri="http://schemas.openxmlformats.org/presentationml/2006/ole">
            <mc:AlternateContent xmlns:mc="http://schemas.openxmlformats.org/markup-compatibility/2006">
              <mc:Choice xmlns:v="urn:schemas-microsoft-com:vml" Requires="v">
                <p:oleObj spid="_x0000_s1422114" name="Equation" r:id="rId9" imgW="1422360" imgH="241200" progId="Equation.DSMT4">
                  <p:embed/>
                </p:oleObj>
              </mc:Choice>
              <mc:Fallback>
                <p:oleObj name="Equation" r:id="rId9" imgW="1422360" imgH="241200" progId="Equation.DSMT4">
                  <p:embed/>
                  <p:pic>
                    <p:nvPicPr>
                      <p:cNvPr id="0" name="Object 372"/>
                      <p:cNvPicPr>
                        <a:picLocks noChangeAspect="1" noChangeArrowheads="1"/>
                      </p:cNvPicPr>
                      <p:nvPr/>
                    </p:nvPicPr>
                    <p:blipFill>
                      <a:blip r:embed="rId10"/>
                      <a:srcRect/>
                      <a:stretch>
                        <a:fillRect/>
                      </a:stretch>
                    </p:blipFill>
                    <p:spPr bwMode="auto">
                      <a:xfrm>
                        <a:off x="7631113" y="1322929"/>
                        <a:ext cx="14224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317" name="Object 373"/>
          <p:cNvGraphicFramePr>
            <a:graphicFrameLocks noChangeAspect="1"/>
          </p:cNvGraphicFramePr>
          <p:nvPr>
            <p:extLst>
              <p:ext uri="{D42A27DB-BD31-4B8C-83A1-F6EECF244321}">
                <p14:modId xmlns:p14="http://schemas.microsoft.com/office/powerpoint/2010/main" val="1535262034"/>
              </p:ext>
            </p:extLst>
          </p:nvPr>
        </p:nvGraphicFramePr>
        <p:xfrm>
          <a:off x="4134179" y="1571839"/>
          <a:ext cx="1879600" cy="254000"/>
        </p:xfrm>
        <a:graphic>
          <a:graphicData uri="http://schemas.openxmlformats.org/presentationml/2006/ole">
            <mc:AlternateContent xmlns:mc="http://schemas.openxmlformats.org/markup-compatibility/2006">
              <mc:Choice xmlns:v="urn:schemas-microsoft-com:vml" Requires="v">
                <p:oleObj spid="_x0000_s1422115" name="Equation" r:id="rId11" imgW="1879560" imgH="253800" progId="Equation.DSMT4">
                  <p:embed/>
                </p:oleObj>
              </mc:Choice>
              <mc:Fallback>
                <p:oleObj name="Equation" r:id="rId11" imgW="1879560" imgH="253800" progId="Equation.DSMT4">
                  <p:embed/>
                  <p:pic>
                    <p:nvPicPr>
                      <p:cNvPr id="0" name="Object 373"/>
                      <p:cNvPicPr>
                        <a:picLocks noChangeAspect="1" noChangeArrowheads="1"/>
                      </p:cNvPicPr>
                      <p:nvPr/>
                    </p:nvPicPr>
                    <p:blipFill>
                      <a:blip r:embed="rId12"/>
                      <a:srcRect/>
                      <a:stretch>
                        <a:fillRect/>
                      </a:stretch>
                    </p:blipFill>
                    <p:spPr bwMode="auto">
                      <a:xfrm>
                        <a:off x="4134179" y="1571839"/>
                        <a:ext cx="18796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318" name="Object 374"/>
          <p:cNvGraphicFramePr>
            <a:graphicFrameLocks noChangeAspect="1"/>
          </p:cNvGraphicFramePr>
          <p:nvPr>
            <p:extLst>
              <p:ext uri="{D42A27DB-BD31-4B8C-83A1-F6EECF244321}">
                <p14:modId xmlns:p14="http://schemas.microsoft.com/office/powerpoint/2010/main" val="3243264506"/>
              </p:ext>
            </p:extLst>
          </p:nvPr>
        </p:nvGraphicFramePr>
        <p:xfrm>
          <a:off x="7292975" y="1552575"/>
          <a:ext cx="673100" cy="355600"/>
        </p:xfrm>
        <a:graphic>
          <a:graphicData uri="http://schemas.openxmlformats.org/presentationml/2006/ole">
            <mc:AlternateContent xmlns:mc="http://schemas.openxmlformats.org/markup-compatibility/2006">
              <mc:Choice xmlns:v="urn:schemas-microsoft-com:vml" Requires="v">
                <p:oleObj spid="_x0000_s1422116" name="Equation" r:id="rId13" imgW="672840" imgH="355320" progId="Equation.DSMT4">
                  <p:embed/>
                </p:oleObj>
              </mc:Choice>
              <mc:Fallback>
                <p:oleObj name="Equation" r:id="rId13" imgW="672840" imgH="355320" progId="Equation.DSMT4">
                  <p:embed/>
                  <p:pic>
                    <p:nvPicPr>
                      <p:cNvPr id="0" name="Object 374"/>
                      <p:cNvPicPr>
                        <a:picLocks noChangeAspect="1" noChangeArrowheads="1"/>
                      </p:cNvPicPr>
                      <p:nvPr/>
                    </p:nvPicPr>
                    <p:blipFill>
                      <a:blip r:embed="rId14"/>
                      <a:srcRect/>
                      <a:stretch>
                        <a:fillRect/>
                      </a:stretch>
                    </p:blipFill>
                    <p:spPr bwMode="auto">
                      <a:xfrm>
                        <a:off x="7292975" y="1552575"/>
                        <a:ext cx="673100" cy="355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19" name="Text Box 375"/>
          <p:cNvSpPr txBox="1">
            <a:spLocks noChangeArrowheads="1"/>
          </p:cNvSpPr>
          <p:nvPr/>
        </p:nvSpPr>
        <p:spPr bwMode="auto">
          <a:xfrm>
            <a:off x="6124572" y="1561160"/>
            <a:ext cx="9937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whence</a:t>
            </a:r>
            <a:endParaRPr lang="ru-RU" altLang="ru-RU" sz="1000" dirty="0"/>
          </a:p>
        </p:txBody>
      </p:sp>
      <p:sp>
        <p:nvSpPr>
          <p:cNvPr id="339320" name="Text Box 376"/>
          <p:cNvSpPr txBox="1">
            <a:spLocks noChangeArrowheads="1"/>
          </p:cNvSpPr>
          <p:nvPr/>
        </p:nvSpPr>
        <p:spPr bwMode="auto">
          <a:xfrm>
            <a:off x="153988" y="1885950"/>
            <a:ext cx="2175596" cy="584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t>Thus, at</a:t>
            </a:r>
            <a:r>
              <a:rPr lang="ru-RU" altLang="ru-RU" sz="1000" dirty="0" smtClean="0"/>
              <a:t> </a:t>
            </a:r>
            <a:r>
              <a:rPr lang="en-US" altLang="ru-RU" sz="1200" i="1" dirty="0">
                <a:latin typeface="Times New Roman" pitchFamily="18" charset="0"/>
                <a:cs typeface="Times New Roman" pitchFamily="18" charset="0"/>
              </a:rPr>
              <a:t>p &lt; </a:t>
            </a:r>
            <a:r>
              <a:rPr lang="en-US" altLang="ru-RU" sz="1200" i="1" dirty="0" smtClean="0">
                <a:latin typeface="Times New Roman" pitchFamily="18" charset="0"/>
                <a:cs typeface="Times New Roman" pitchFamily="18" charset="0"/>
              </a:rPr>
              <a:t>k </a:t>
            </a:r>
            <a:r>
              <a:rPr lang="en-US" altLang="ru-RU" sz="1000" dirty="0" smtClean="0"/>
              <a:t>(small frequency  of</a:t>
            </a:r>
          </a:p>
          <a:p>
            <a:pPr algn="just"/>
            <a:r>
              <a:rPr lang="en-US" altLang="ru-RU" sz="1000" dirty="0" smtClean="0"/>
              <a:t>forced vibrations</a:t>
            </a:r>
            <a:r>
              <a:rPr lang="ru-RU" altLang="ru-RU" sz="1000" dirty="0" smtClean="0"/>
              <a:t>)</a:t>
            </a:r>
            <a:r>
              <a:rPr lang="en-US" altLang="ru-RU" sz="1000" dirty="0" smtClean="0"/>
              <a:t>  the dynamic </a:t>
            </a:r>
          </a:p>
          <a:p>
            <a:pPr algn="just"/>
            <a:r>
              <a:rPr lang="en-US" altLang="ru-RU" sz="1000" dirty="0" smtClean="0"/>
              <a:t>factor is</a:t>
            </a:r>
            <a:endParaRPr lang="ru-RU" altLang="ru-RU" sz="1000" dirty="0"/>
          </a:p>
        </p:txBody>
      </p:sp>
      <p:graphicFrame>
        <p:nvGraphicFramePr>
          <p:cNvPr id="339321" name="Object 377"/>
          <p:cNvGraphicFramePr>
            <a:graphicFrameLocks noChangeAspect="1"/>
          </p:cNvGraphicFramePr>
          <p:nvPr>
            <p:extLst>
              <p:ext uri="{D42A27DB-BD31-4B8C-83A1-F6EECF244321}">
                <p14:modId xmlns:p14="http://schemas.microsoft.com/office/powerpoint/2010/main" val="1575100423"/>
              </p:ext>
            </p:extLst>
          </p:nvPr>
        </p:nvGraphicFramePr>
        <p:xfrm>
          <a:off x="2295525" y="1858360"/>
          <a:ext cx="1333500" cy="622300"/>
        </p:xfrm>
        <a:graphic>
          <a:graphicData uri="http://schemas.openxmlformats.org/presentationml/2006/ole">
            <mc:AlternateContent xmlns:mc="http://schemas.openxmlformats.org/markup-compatibility/2006">
              <mc:Choice xmlns:v="urn:schemas-microsoft-com:vml" Requires="v">
                <p:oleObj spid="_x0000_s1422117" name="Equation" r:id="rId15" imgW="1333440" imgH="622080" progId="Equation.DSMT4">
                  <p:embed/>
                </p:oleObj>
              </mc:Choice>
              <mc:Fallback>
                <p:oleObj name="Equation" r:id="rId15" imgW="1333440" imgH="622080" progId="Equation.DSMT4">
                  <p:embed/>
                  <p:pic>
                    <p:nvPicPr>
                      <p:cNvPr id="0" name="Object 377"/>
                      <p:cNvPicPr>
                        <a:picLocks noChangeAspect="1" noChangeArrowheads="1"/>
                      </p:cNvPicPr>
                      <p:nvPr/>
                    </p:nvPicPr>
                    <p:blipFill>
                      <a:blip r:embed="rId16"/>
                      <a:srcRect/>
                      <a:stretch>
                        <a:fillRect/>
                      </a:stretch>
                    </p:blipFill>
                    <p:spPr bwMode="auto">
                      <a:xfrm>
                        <a:off x="2295525" y="1858360"/>
                        <a:ext cx="1333500" cy="622300"/>
                      </a:xfrm>
                      <a:prstGeom prst="rect">
                        <a:avLst/>
                      </a:prstGeom>
                      <a:pattFill prst="pct50">
                        <a:fgClr>
                          <a:srgbClr val="FFFF99"/>
                        </a:fgClr>
                        <a:bgClr>
                          <a:schemeClr val="bg1"/>
                        </a:bgClr>
                      </a:pattFill>
                      <a:ln w="12700">
                        <a:solidFill>
                          <a:srgbClr val="FF0000"/>
                        </a:solidFill>
                        <a:miter lim="800000"/>
                        <a:headEnd/>
                        <a:tailEnd/>
                      </a:ln>
                      <a:effectLst/>
                      <a:extLst/>
                    </p:spPr>
                  </p:pic>
                </p:oleObj>
              </mc:Fallback>
            </mc:AlternateContent>
          </a:graphicData>
        </a:graphic>
      </p:graphicFrame>
      <p:sp>
        <p:nvSpPr>
          <p:cNvPr id="339322" name="Text Box 378"/>
          <p:cNvSpPr txBox="1">
            <a:spLocks noChangeArrowheads="1"/>
          </p:cNvSpPr>
          <p:nvPr/>
        </p:nvSpPr>
        <p:spPr bwMode="auto">
          <a:xfrm>
            <a:off x="3728836" y="1898174"/>
            <a:ext cx="1920719"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t>At</a:t>
            </a:r>
            <a:r>
              <a:rPr lang="ru-RU" altLang="ru-RU" sz="1000" dirty="0" smtClean="0"/>
              <a:t> </a:t>
            </a:r>
            <a:r>
              <a:rPr lang="en-US" altLang="ru-RU" sz="1200" i="1" dirty="0">
                <a:latin typeface="Times New Roman" pitchFamily="18" charset="0"/>
                <a:cs typeface="Times New Roman" pitchFamily="18" charset="0"/>
              </a:rPr>
              <a:t>p &gt; </a:t>
            </a:r>
            <a:r>
              <a:rPr lang="en-US" altLang="ru-RU" sz="1200" i="1" dirty="0" smtClean="0">
                <a:latin typeface="Times New Roman" pitchFamily="18" charset="0"/>
                <a:cs typeface="Times New Roman" pitchFamily="18" charset="0"/>
              </a:rPr>
              <a:t>k</a:t>
            </a:r>
            <a:r>
              <a:rPr lang="en-US" altLang="ru-RU" sz="1200" i="1" dirty="0" smtClean="0"/>
              <a:t> </a:t>
            </a:r>
            <a:r>
              <a:rPr lang="en-US" altLang="ru-RU" sz="1000" dirty="0" smtClean="0"/>
              <a:t>(great </a:t>
            </a:r>
            <a:r>
              <a:rPr lang="en-US" altLang="ru-RU" sz="1000" dirty="0"/>
              <a:t>frequency  </a:t>
            </a:r>
            <a:r>
              <a:rPr lang="en-US" altLang="ru-RU" sz="1000" dirty="0" smtClean="0"/>
              <a:t>of </a:t>
            </a:r>
            <a:endParaRPr lang="en-US" altLang="ru-RU" sz="1000" dirty="0"/>
          </a:p>
          <a:p>
            <a:pPr algn="just"/>
            <a:r>
              <a:rPr lang="en-US" altLang="ru-RU" sz="1000" dirty="0"/>
              <a:t> forced vibrations</a:t>
            </a:r>
            <a:r>
              <a:rPr lang="ru-RU" altLang="ru-RU" sz="1000" dirty="0"/>
              <a:t>)</a:t>
            </a:r>
            <a:r>
              <a:rPr lang="en-US" altLang="ru-RU" sz="1000" dirty="0"/>
              <a:t> dynamic </a:t>
            </a:r>
            <a:endParaRPr lang="en-US" altLang="ru-RU" sz="1000" dirty="0" smtClean="0"/>
          </a:p>
          <a:p>
            <a:pPr algn="just"/>
            <a:r>
              <a:rPr lang="en-US" altLang="ru-RU" sz="1000" dirty="0" smtClean="0"/>
              <a:t>factor </a:t>
            </a:r>
            <a:r>
              <a:rPr lang="en-US" altLang="ru-RU" sz="1000" dirty="0"/>
              <a:t>is</a:t>
            </a:r>
            <a:endParaRPr lang="ru-RU" altLang="ru-RU" sz="1000" dirty="0"/>
          </a:p>
          <a:p>
            <a:endParaRPr lang="en-US" altLang="ru-RU" sz="1000" dirty="0"/>
          </a:p>
          <a:p>
            <a:endParaRPr lang="ru-RU" altLang="ru-RU" sz="1000" dirty="0"/>
          </a:p>
        </p:txBody>
      </p:sp>
      <p:graphicFrame>
        <p:nvGraphicFramePr>
          <p:cNvPr id="339323" name="Object 379"/>
          <p:cNvGraphicFramePr>
            <a:graphicFrameLocks noChangeAspect="1"/>
          </p:cNvGraphicFramePr>
          <p:nvPr>
            <p:extLst>
              <p:ext uri="{D42A27DB-BD31-4B8C-83A1-F6EECF244321}">
                <p14:modId xmlns:p14="http://schemas.microsoft.com/office/powerpoint/2010/main" val="3967597161"/>
              </p:ext>
            </p:extLst>
          </p:nvPr>
        </p:nvGraphicFramePr>
        <p:xfrm>
          <a:off x="5670550" y="1879600"/>
          <a:ext cx="1295400" cy="584200"/>
        </p:xfrm>
        <a:graphic>
          <a:graphicData uri="http://schemas.openxmlformats.org/presentationml/2006/ole">
            <mc:AlternateContent xmlns:mc="http://schemas.openxmlformats.org/markup-compatibility/2006">
              <mc:Choice xmlns:v="urn:schemas-microsoft-com:vml" Requires="v">
                <p:oleObj spid="_x0000_s1422118" name="Equation" r:id="rId17" imgW="1295280" imgH="583920" progId="Equation.DSMT4">
                  <p:embed/>
                </p:oleObj>
              </mc:Choice>
              <mc:Fallback>
                <p:oleObj name="Equation" r:id="rId17" imgW="1295280" imgH="583920" progId="Equation.DSMT4">
                  <p:embed/>
                  <p:pic>
                    <p:nvPicPr>
                      <p:cNvPr id="0" name="Object 379"/>
                      <p:cNvPicPr>
                        <a:picLocks noChangeAspect="1" noChangeArrowheads="1"/>
                      </p:cNvPicPr>
                      <p:nvPr/>
                    </p:nvPicPr>
                    <p:blipFill>
                      <a:blip r:embed="rId18"/>
                      <a:srcRect/>
                      <a:stretch>
                        <a:fillRect/>
                      </a:stretch>
                    </p:blipFill>
                    <p:spPr bwMode="auto">
                      <a:xfrm>
                        <a:off x="5670550" y="1879600"/>
                        <a:ext cx="1295400" cy="584200"/>
                      </a:xfrm>
                      <a:prstGeom prst="rect">
                        <a:avLst/>
                      </a:prstGeom>
                      <a:pattFill prst="pct50">
                        <a:fgClr>
                          <a:srgbClr val="FFFF99"/>
                        </a:fgClr>
                        <a:bgClr>
                          <a:schemeClr val="bg1"/>
                        </a:bgClr>
                      </a:pattFill>
                      <a:ln w="12700">
                        <a:solidFill>
                          <a:srgbClr val="0000FF"/>
                        </a:solidFill>
                        <a:miter lim="800000"/>
                        <a:headEnd/>
                        <a:tailEnd/>
                      </a:ln>
                      <a:effectLst/>
                      <a:extLst/>
                    </p:spPr>
                  </p:pic>
                </p:oleObj>
              </mc:Fallback>
            </mc:AlternateContent>
          </a:graphicData>
        </a:graphic>
      </p:graphicFrame>
      <p:grpSp>
        <p:nvGrpSpPr>
          <p:cNvPr id="339344" name="Group 400"/>
          <p:cNvGrpSpPr>
            <a:grpSpLocks/>
          </p:cNvGrpSpPr>
          <p:nvPr/>
        </p:nvGrpSpPr>
        <p:grpSpPr bwMode="auto">
          <a:xfrm>
            <a:off x="6949115" y="2002631"/>
            <a:ext cx="2020887" cy="1468437"/>
            <a:chOff x="4445" y="1286"/>
            <a:chExt cx="1273" cy="925"/>
          </a:xfrm>
        </p:grpSpPr>
        <p:sp>
          <p:nvSpPr>
            <p:cNvPr id="339324" name="Line 380"/>
            <p:cNvSpPr>
              <a:spLocks noChangeShapeType="1"/>
            </p:cNvSpPr>
            <p:nvPr/>
          </p:nvSpPr>
          <p:spPr bwMode="auto">
            <a:xfrm>
              <a:off x="4638" y="2070"/>
              <a:ext cx="94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25" name="Line 381"/>
            <p:cNvSpPr>
              <a:spLocks noChangeShapeType="1"/>
            </p:cNvSpPr>
            <p:nvPr/>
          </p:nvSpPr>
          <p:spPr bwMode="auto">
            <a:xfrm rot="-5400000">
              <a:off x="4310" y="1742"/>
              <a:ext cx="67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26" name="Text Box 382"/>
            <p:cNvSpPr txBox="1">
              <a:spLocks noChangeArrowheads="1"/>
            </p:cNvSpPr>
            <p:nvPr/>
          </p:nvSpPr>
          <p:spPr bwMode="auto">
            <a:xfrm>
              <a:off x="4484" y="2017"/>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0</a:t>
              </a:r>
              <a:endParaRPr lang="ru-RU" altLang="ru-RU" sz="1000"/>
            </a:p>
          </p:txBody>
        </p:sp>
        <p:sp>
          <p:nvSpPr>
            <p:cNvPr id="339328" name="Line 384"/>
            <p:cNvSpPr>
              <a:spLocks noChangeShapeType="1"/>
            </p:cNvSpPr>
            <p:nvPr/>
          </p:nvSpPr>
          <p:spPr bwMode="auto">
            <a:xfrm>
              <a:off x="4878" y="2016"/>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0" name="Line 386"/>
            <p:cNvSpPr>
              <a:spLocks noChangeShapeType="1"/>
            </p:cNvSpPr>
            <p:nvPr/>
          </p:nvSpPr>
          <p:spPr bwMode="auto">
            <a:xfrm>
              <a:off x="5093" y="2015"/>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1" name="Line 387"/>
            <p:cNvSpPr>
              <a:spLocks noChangeShapeType="1"/>
            </p:cNvSpPr>
            <p:nvPr/>
          </p:nvSpPr>
          <p:spPr bwMode="auto">
            <a:xfrm>
              <a:off x="5296" y="2014"/>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2" name="Line 388"/>
            <p:cNvSpPr>
              <a:spLocks noChangeShapeType="1"/>
            </p:cNvSpPr>
            <p:nvPr/>
          </p:nvSpPr>
          <p:spPr bwMode="auto">
            <a:xfrm rot="-5400000">
              <a:off x="4647" y="1815"/>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3" name="Line 389"/>
            <p:cNvSpPr>
              <a:spLocks noChangeShapeType="1"/>
            </p:cNvSpPr>
            <p:nvPr/>
          </p:nvSpPr>
          <p:spPr bwMode="auto">
            <a:xfrm rot="-5400000">
              <a:off x="4646" y="1652"/>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4" name="Line 390"/>
            <p:cNvSpPr>
              <a:spLocks noChangeShapeType="1"/>
            </p:cNvSpPr>
            <p:nvPr/>
          </p:nvSpPr>
          <p:spPr bwMode="auto">
            <a:xfrm rot="-5400000">
              <a:off x="4646" y="1484"/>
              <a:ext cx="0"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5" name="Line 391"/>
            <p:cNvSpPr>
              <a:spLocks noChangeShapeType="1"/>
            </p:cNvSpPr>
            <p:nvPr/>
          </p:nvSpPr>
          <p:spPr bwMode="auto">
            <a:xfrm flipV="1">
              <a:off x="4878" y="1320"/>
              <a:ext cx="0" cy="80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36" name="Text Box 392"/>
            <p:cNvSpPr txBox="1">
              <a:spLocks noChangeArrowheads="1"/>
            </p:cNvSpPr>
            <p:nvPr/>
          </p:nvSpPr>
          <p:spPr bwMode="auto">
            <a:xfrm>
              <a:off x="4849" y="2052"/>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1</a:t>
              </a:r>
              <a:endParaRPr lang="ru-RU" altLang="ru-RU" sz="1000"/>
            </a:p>
          </p:txBody>
        </p:sp>
        <p:sp>
          <p:nvSpPr>
            <p:cNvPr id="339337" name="Text Box 393"/>
            <p:cNvSpPr txBox="1">
              <a:spLocks noChangeArrowheads="1"/>
            </p:cNvSpPr>
            <p:nvPr/>
          </p:nvSpPr>
          <p:spPr bwMode="auto">
            <a:xfrm>
              <a:off x="5064" y="2057"/>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2</a:t>
              </a:r>
              <a:endParaRPr lang="ru-RU" altLang="ru-RU" sz="1000"/>
            </a:p>
          </p:txBody>
        </p:sp>
        <p:sp>
          <p:nvSpPr>
            <p:cNvPr id="339338" name="Text Box 394"/>
            <p:cNvSpPr txBox="1">
              <a:spLocks noChangeArrowheads="1"/>
            </p:cNvSpPr>
            <p:nvPr/>
          </p:nvSpPr>
          <p:spPr bwMode="auto">
            <a:xfrm>
              <a:off x="5255" y="2050"/>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3</a:t>
              </a:r>
              <a:endParaRPr lang="ru-RU" altLang="ru-RU" sz="1000"/>
            </a:p>
          </p:txBody>
        </p:sp>
        <p:sp>
          <p:nvSpPr>
            <p:cNvPr id="339339" name="Text Box 395"/>
            <p:cNvSpPr txBox="1">
              <a:spLocks noChangeArrowheads="1"/>
            </p:cNvSpPr>
            <p:nvPr/>
          </p:nvSpPr>
          <p:spPr bwMode="auto">
            <a:xfrm>
              <a:off x="4450" y="1455"/>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3</a:t>
              </a:r>
              <a:endParaRPr lang="ru-RU" altLang="ru-RU" sz="1000"/>
            </a:p>
          </p:txBody>
        </p:sp>
        <p:sp>
          <p:nvSpPr>
            <p:cNvPr id="339340" name="Text Box 396"/>
            <p:cNvSpPr txBox="1">
              <a:spLocks noChangeArrowheads="1"/>
            </p:cNvSpPr>
            <p:nvPr/>
          </p:nvSpPr>
          <p:spPr bwMode="auto">
            <a:xfrm>
              <a:off x="4445" y="1624"/>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a:t>2</a:t>
              </a:r>
              <a:endParaRPr lang="ru-RU" altLang="ru-RU" sz="1000"/>
            </a:p>
          </p:txBody>
        </p:sp>
        <p:sp>
          <p:nvSpPr>
            <p:cNvPr id="339341" name="Text Box 397"/>
            <p:cNvSpPr txBox="1">
              <a:spLocks noChangeArrowheads="1"/>
            </p:cNvSpPr>
            <p:nvPr/>
          </p:nvSpPr>
          <p:spPr bwMode="auto">
            <a:xfrm>
              <a:off x="4458" y="1805"/>
              <a:ext cx="1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a:t>1</a:t>
              </a:r>
              <a:endParaRPr lang="ru-RU" altLang="ru-RU" sz="1000"/>
            </a:p>
          </p:txBody>
        </p:sp>
        <p:graphicFrame>
          <p:nvGraphicFramePr>
            <p:cNvPr id="339342" name="Object 398"/>
            <p:cNvGraphicFramePr>
              <a:graphicFrameLocks noChangeAspect="1"/>
            </p:cNvGraphicFramePr>
            <p:nvPr/>
          </p:nvGraphicFramePr>
          <p:xfrm>
            <a:off x="5606" y="1940"/>
            <a:ext cx="112" cy="248"/>
          </p:xfrm>
          <a:graphic>
            <a:graphicData uri="http://schemas.openxmlformats.org/presentationml/2006/ole">
              <mc:AlternateContent xmlns:mc="http://schemas.openxmlformats.org/markup-compatibility/2006">
                <mc:Choice xmlns:v="urn:schemas-microsoft-com:vml" Requires="v">
                  <p:oleObj spid="_x0000_s1422119" name="Формула" r:id="rId19" imgW="177480" imgH="393480" progId="Equation.3">
                    <p:embed/>
                  </p:oleObj>
                </mc:Choice>
                <mc:Fallback>
                  <p:oleObj name="Формула" r:id="rId19" imgW="177480" imgH="393480" progId="Equation.3">
                    <p:embed/>
                    <p:pic>
                      <p:nvPicPr>
                        <p:cNvPr id="0" name="Object 39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606" y="1940"/>
                          <a:ext cx="112" cy="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343" name="Object 399"/>
            <p:cNvGraphicFramePr>
              <a:graphicFrameLocks noChangeAspect="1"/>
            </p:cNvGraphicFramePr>
            <p:nvPr/>
          </p:nvGraphicFramePr>
          <p:xfrm>
            <a:off x="4562" y="1286"/>
            <a:ext cx="80" cy="104"/>
          </p:xfrm>
          <a:graphic>
            <a:graphicData uri="http://schemas.openxmlformats.org/presentationml/2006/ole">
              <mc:AlternateContent xmlns:mc="http://schemas.openxmlformats.org/markup-compatibility/2006">
                <mc:Choice xmlns:v="urn:schemas-microsoft-com:vml" Requires="v">
                  <p:oleObj spid="_x0000_s1422120" name="Формула" r:id="rId21" imgW="126720" imgH="164880" progId="Equation.3">
                    <p:embed/>
                  </p:oleObj>
                </mc:Choice>
                <mc:Fallback>
                  <p:oleObj name="Формула" r:id="rId21" imgW="126720" imgH="164880" progId="Equation.3">
                    <p:embed/>
                    <p:pic>
                      <p:nvPicPr>
                        <p:cNvPr id="0" name="Object 399"/>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4562" y="1286"/>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39345" name="Freeform 401"/>
          <p:cNvSpPr>
            <a:spLocks/>
          </p:cNvSpPr>
          <p:nvPr/>
        </p:nvSpPr>
        <p:spPr bwMode="auto">
          <a:xfrm>
            <a:off x="7372350" y="1976438"/>
            <a:ext cx="323850" cy="857250"/>
          </a:xfrm>
          <a:custGeom>
            <a:avLst/>
            <a:gdLst>
              <a:gd name="T0" fmla="*/ 0 w 204"/>
              <a:gd name="T1" fmla="*/ 540 h 540"/>
              <a:gd name="T2" fmla="*/ 156 w 204"/>
              <a:gd name="T3" fmla="*/ 372 h 540"/>
              <a:gd name="T4" fmla="*/ 204 w 204"/>
              <a:gd name="T5" fmla="*/ 0 h 540"/>
            </a:gdLst>
            <a:ahLst/>
            <a:cxnLst>
              <a:cxn ang="0">
                <a:pos x="T0" y="T1"/>
              </a:cxn>
              <a:cxn ang="0">
                <a:pos x="T2" y="T3"/>
              </a:cxn>
              <a:cxn ang="0">
                <a:pos x="T4" y="T5"/>
              </a:cxn>
            </a:cxnLst>
            <a:rect l="0" t="0" r="r" b="b"/>
            <a:pathLst>
              <a:path w="204" h="540">
                <a:moveTo>
                  <a:pt x="0" y="540"/>
                </a:moveTo>
                <a:cubicBezTo>
                  <a:pt x="61" y="501"/>
                  <a:pt x="122" y="462"/>
                  <a:pt x="156" y="372"/>
                </a:cubicBezTo>
                <a:cubicBezTo>
                  <a:pt x="190" y="282"/>
                  <a:pt x="196" y="61"/>
                  <a:pt x="204" y="0"/>
                </a:cubicBezTo>
              </a:path>
            </a:pathLst>
          </a:custGeom>
          <a:noFill/>
          <a:ln w="12700"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46" name="Freeform 402"/>
          <p:cNvSpPr>
            <a:spLocks/>
          </p:cNvSpPr>
          <p:nvPr/>
        </p:nvSpPr>
        <p:spPr bwMode="auto">
          <a:xfrm>
            <a:off x="7800975" y="1966913"/>
            <a:ext cx="1019175" cy="1076325"/>
          </a:xfrm>
          <a:custGeom>
            <a:avLst/>
            <a:gdLst>
              <a:gd name="T0" fmla="*/ 0 w 642"/>
              <a:gd name="T1" fmla="*/ 0 h 678"/>
              <a:gd name="T2" fmla="*/ 54 w 642"/>
              <a:gd name="T3" fmla="*/ 252 h 678"/>
              <a:gd name="T4" fmla="*/ 162 w 642"/>
              <a:gd name="T5" fmla="*/ 438 h 678"/>
              <a:gd name="T6" fmla="*/ 276 w 642"/>
              <a:gd name="T7" fmla="*/ 534 h 678"/>
              <a:gd name="T8" fmla="*/ 474 w 642"/>
              <a:gd name="T9" fmla="*/ 630 h 678"/>
              <a:gd name="T10" fmla="*/ 642 w 642"/>
              <a:gd name="T11" fmla="*/ 678 h 678"/>
            </a:gdLst>
            <a:ahLst/>
            <a:cxnLst>
              <a:cxn ang="0">
                <a:pos x="T0" y="T1"/>
              </a:cxn>
              <a:cxn ang="0">
                <a:pos x="T2" y="T3"/>
              </a:cxn>
              <a:cxn ang="0">
                <a:pos x="T4" y="T5"/>
              </a:cxn>
              <a:cxn ang="0">
                <a:pos x="T6" y="T7"/>
              </a:cxn>
              <a:cxn ang="0">
                <a:pos x="T8" y="T9"/>
              </a:cxn>
              <a:cxn ang="0">
                <a:pos x="T10" y="T11"/>
              </a:cxn>
            </a:cxnLst>
            <a:rect l="0" t="0" r="r" b="b"/>
            <a:pathLst>
              <a:path w="642" h="678">
                <a:moveTo>
                  <a:pt x="0" y="0"/>
                </a:moveTo>
                <a:cubicBezTo>
                  <a:pt x="13" y="89"/>
                  <a:pt x="27" y="179"/>
                  <a:pt x="54" y="252"/>
                </a:cubicBezTo>
                <a:cubicBezTo>
                  <a:pt x="81" y="325"/>
                  <a:pt x="125" y="391"/>
                  <a:pt x="162" y="438"/>
                </a:cubicBezTo>
                <a:cubicBezTo>
                  <a:pt x="199" y="485"/>
                  <a:pt x="224" y="502"/>
                  <a:pt x="276" y="534"/>
                </a:cubicBezTo>
                <a:cubicBezTo>
                  <a:pt x="328" y="566"/>
                  <a:pt x="413" y="606"/>
                  <a:pt x="474" y="630"/>
                </a:cubicBezTo>
                <a:cubicBezTo>
                  <a:pt x="535" y="654"/>
                  <a:pt x="614" y="670"/>
                  <a:pt x="642" y="678"/>
                </a:cubicBezTo>
              </a:path>
            </a:pathLst>
          </a:custGeom>
          <a:noFill/>
          <a:ln w="12700" cap="flat" cmpd="sng">
            <a:solidFill>
              <a:srgbClr val="0000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47" name="Text Box 403"/>
          <p:cNvSpPr txBox="1">
            <a:spLocks noChangeArrowheads="1"/>
          </p:cNvSpPr>
          <p:nvPr/>
        </p:nvSpPr>
        <p:spPr bwMode="auto">
          <a:xfrm>
            <a:off x="349250" y="2473326"/>
            <a:ext cx="6592887"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smtClean="0"/>
              <a:t>If </a:t>
            </a:r>
            <a:r>
              <a:rPr lang="en-US" altLang="ru-RU" sz="1200" i="1" dirty="0" smtClean="0">
                <a:solidFill>
                  <a:schemeClr val="tx2"/>
                </a:solidFill>
                <a:latin typeface="Times New Roman" pitchFamily="18" charset="0"/>
                <a:cs typeface="Times New Roman" pitchFamily="18" charset="0"/>
              </a:rPr>
              <a:t>p</a:t>
            </a:r>
            <a:r>
              <a:rPr lang="en-US" altLang="ru-RU" sz="1200" dirty="0" smtClean="0">
                <a:solidFill>
                  <a:schemeClr val="tx2"/>
                </a:solidFill>
                <a:latin typeface="Times New Roman" pitchFamily="18" charset="0"/>
                <a:cs typeface="Times New Roman" pitchFamily="18" charset="0"/>
              </a:rPr>
              <a:t> </a:t>
            </a:r>
            <a:r>
              <a:rPr lang="en-US" altLang="ru-RU" sz="1200" dirty="0">
                <a:solidFill>
                  <a:schemeClr val="tx2"/>
                </a:solidFill>
                <a:latin typeface="Times New Roman" pitchFamily="18" charset="0"/>
                <a:cs typeface="Times New Roman" pitchFamily="18" charset="0"/>
              </a:rPr>
              <a:t>= </a:t>
            </a:r>
            <a:r>
              <a:rPr lang="en-US" altLang="ru-RU" sz="1200" i="1" dirty="0" smtClean="0">
                <a:solidFill>
                  <a:schemeClr val="tx2"/>
                </a:solidFill>
                <a:latin typeface="Times New Roman" pitchFamily="18" charset="0"/>
                <a:cs typeface="Times New Roman" pitchFamily="18" charset="0"/>
              </a:rPr>
              <a:t>k</a:t>
            </a:r>
            <a:r>
              <a:rPr lang="en-US" altLang="ru-RU" sz="1400" i="1" dirty="0" smtClean="0">
                <a:solidFill>
                  <a:schemeClr val="tx2"/>
                </a:solidFill>
                <a:latin typeface="Times New Roman" pitchFamily="18" charset="0"/>
                <a:cs typeface="Times New Roman" pitchFamily="18" charset="0"/>
              </a:rPr>
              <a:t> </a:t>
            </a:r>
            <a:r>
              <a:rPr lang="en-US" altLang="ru-RU" sz="1000" dirty="0" smtClean="0">
                <a:solidFill>
                  <a:schemeClr val="tx2"/>
                </a:solidFill>
              </a:rPr>
              <a:t>(the frequency of  forced vibrations equals frequency of natural vibrations)</a:t>
            </a:r>
            <a:r>
              <a:rPr lang="en-US" sz="1000" dirty="0" smtClean="0">
                <a:solidFill>
                  <a:schemeClr val="tx2"/>
                </a:solidFill>
              </a:rPr>
              <a:t> </a:t>
            </a:r>
            <a:r>
              <a:rPr lang="en-US" sz="1000" dirty="0"/>
              <a:t>the amplitude of </a:t>
            </a:r>
            <a:r>
              <a:rPr lang="en-US" sz="1000" dirty="0" smtClean="0"/>
              <a:t> forced </a:t>
            </a:r>
            <a:r>
              <a:rPr lang="en-US" sz="1000" dirty="0"/>
              <a:t>vibrations becomes very large. </a:t>
            </a:r>
            <a:r>
              <a:rPr lang="en-US" sz="1000" b="1" dirty="0">
                <a:solidFill>
                  <a:srgbClr val="FF0000"/>
                </a:solidFill>
              </a:rPr>
              <a:t>This phenomenon is called resonance</a:t>
            </a:r>
            <a:r>
              <a:rPr lang="en-US" sz="1000" b="1" dirty="0" smtClean="0">
                <a:solidFill>
                  <a:srgbClr val="FF0000"/>
                </a:solidFill>
              </a:rPr>
              <a:t>.</a:t>
            </a:r>
            <a:r>
              <a:rPr lang="en-US" sz="1000" b="1" dirty="0">
                <a:solidFill>
                  <a:srgbClr val="FF0000"/>
                </a:solidFill>
              </a:rPr>
              <a:t> </a:t>
            </a:r>
            <a:endParaRPr lang="en-US" sz="1000" b="1" dirty="0" smtClean="0">
              <a:solidFill>
                <a:srgbClr val="FF0000"/>
              </a:solidFill>
            </a:endParaRPr>
          </a:p>
          <a:p>
            <a:r>
              <a:rPr lang="en-US" sz="1000" dirty="0" smtClean="0"/>
              <a:t>Lack </a:t>
            </a:r>
            <a:r>
              <a:rPr lang="en-US" sz="1000" dirty="0"/>
              <a:t>of </a:t>
            </a:r>
            <a:r>
              <a:rPr lang="en-US" sz="1000" dirty="0" smtClean="0"/>
              <a:t>the balance </a:t>
            </a:r>
            <a:r>
              <a:rPr lang="en-US" sz="1000" dirty="0"/>
              <a:t>in working machines and motors, for example, usually causes </a:t>
            </a:r>
            <a:r>
              <a:rPr lang="en-US" sz="1000" dirty="0" smtClean="0"/>
              <a:t>resonance </a:t>
            </a:r>
            <a:r>
              <a:rPr lang="en-US" sz="1000" dirty="0"/>
              <a:t>to appear in the machine or its foundation.</a:t>
            </a:r>
            <a:endParaRPr lang="ru-RU" sz="1000" dirty="0"/>
          </a:p>
          <a:p>
            <a:r>
              <a:rPr lang="en-US" altLang="ru-RU" sz="1000" b="1" dirty="0" smtClean="0">
                <a:solidFill>
                  <a:srgbClr val="FF0000"/>
                </a:solidFill>
              </a:rPr>
              <a:t>The differential equation in this case is</a:t>
            </a:r>
            <a:endParaRPr lang="ru-RU" altLang="ru-RU" sz="1000" b="1" dirty="0">
              <a:solidFill>
                <a:srgbClr val="FF0000"/>
              </a:solidFill>
            </a:endParaRPr>
          </a:p>
        </p:txBody>
      </p:sp>
      <p:graphicFrame>
        <p:nvGraphicFramePr>
          <p:cNvPr id="339348" name="Object 404"/>
          <p:cNvGraphicFramePr>
            <a:graphicFrameLocks noChangeAspect="1"/>
          </p:cNvGraphicFramePr>
          <p:nvPr>
            <p:extLst>
              <p:ext uri="{D42A27DB-BD31-4B8C-83A1-F6EECF244321}">
                <p14:modId xmlns:p14="http://schemas.microsoft.com/office/powerpoint/2010/main" val="85811322"/>
              </p:ext>
            </p:extLst>
          </p:nvPr>
        </p:nvGraphicFramePr>
        <p:xfrm>
          <a:off x="2840147" y="3059934"/>
          <a:ext cx="1219200" cy="393700"/>
        </p:xfrm>
        <a:graphic>
          <a:graphicData uri="http://schemas.openxmlformats.org/presentationml/2006/ole">
            <mc:AlternateContent xmlns:mc="http://schemas.openxmlformats.org/markup-compatibility/2006">
              <mc:Choice xmlns:v="urn:schemas-microsoft-com:vml" Requires="v">
                <p:oleObj spid="_x0000_s1422121" name="Equation" r:id="rId23" imgW="1218960" imgH="393480" progId="Equation.DSMT4">
                  <p:embed/>
                </p:oleObj>
              </mc:Choice>
              <mc:Fallback>
                <p:oleObj name="Equation" r:id="rId23" imgW="1218960" imgH="393480" progId="Equation.DSMT4">
                  <p:embed/>
                  <p:pic>
                    <p:nvPicPr>
                      <p:cNvPr id="0" name="Object 404"/>
                      <p:cNvPicPr>
                        <a:picLocks noChangeAspect="1" noChangeArrowheads="1"/>
                      </p:cNvPicPr>
                      <p:nvPr/>
                    </p:nvPicPr>
                    <p:blipFill>
                      <a:blip r:embed="rId24"/>
                      <a:srcRect/>
                      <a:stretch>
                        <a:fillRect/>
                      </a:stretch>
                    </p:blipFill>
                    <p:spPr bwMode="auto">
                      <a:xfrm>
                        <a:off x="2840147" y="3059934"/>
                        <a:ext cx="1219200" cy="393700"/>
                      </a:xfrm>
                      <a:prstGeom prst="rect">
                        <a:avLst/>
                      </a:prstGeom>
                      <a:pattFill prst="pct50">
                        <a:fgClr>
                          <a:srgbClr val="FFFF99"/>
                        </a:fgClr>
                        <a:bgClr>
                          <a:schemeClr val="bg1"/>
                        </a:bgClr>
                      </a:pattFill>
                      <a:ln w="9525">
                        <a:solidFill>
                          <a:schemeClr val="tx1"/>
                        </a:solidFill>
                        <a:prstDash val="dash"/>
                        <a:miter lim="800000"/>
                        <a:headEnd/>
                        <a:tailEnd/>
                      </a:ln>
                      <a:effectLst/>
                      <a:extLst/>
                    </p:spPr>
                  </p:pic>
                </p:oleObj>
              </mc:Fallback>
            </mc:AlternateContent>
          </a:graphicData>
        </a:graphic>
      </p:graphicFrame>
      <p:graphicFrame>
        <p:nvGraphicFramePr>
          <p:cNvPr id="339349" name="Object 405"/>
          <p:cNvGraphicFramePr>
            <a:graphicFrameLocks noChangeAspect="1"/>
          </p:cNvGraphicFramePr>
          <p:nvPr>
            <p:extLst>
              <p:ext uri="{D42A27DB-BD31-4B8C-83A1-F6EECF244321}">
                <p14:modId xmlns:p14="http://schemas.microsoft.com/office/powerpoint/2010/main" val="3991613306"/>
              </p:ext>
            </p:extLst>
          </p:nvPr>
        </p:nvGraphicFramePr>
        <p:xfrm>
          <a:off x="5573738" y="3131342"/>
          <a:ext cx="1485900" cy="215900"/>
        </p:xfrm>
        <a:graphic>
          <a:graphicData uri="http://schemas.openxmlformats.org/presentationml/2006/ole">
            <mc:AlternateContent xmlns:mc="http://schemas.openxmlformats.org/markup-compatibility/2006">
              <mc:Choice xmlns:v="urn:schemas-microsoft-com:vml" Requires="v">
                <p:oleObj spid="_x0000_s1422122" name="Equation" r:id="rId25" imgW="1485720" imgH="215640" progId="Equation.DSMT4">
                  <p:embed/>
                </p:oleObj>
              </mc:Choice>
              <mc:Fallback>
                <p:oleObj name="Equation" r:id="rId25" imgW="1485720" imgH="215640" progId="Equation.DSMT4">
                  <p:embed/>
                  <p:pic>
                    <p:nvPicPr>
                      <p:cNvPr id="0" name="Object 405"/>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5573738" y="3131342"/>
                        <a:ext cx="1485900" cy="215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51" name="Text Box 407"/>
          <p:cNvSpPr txBox="1">
            <a:spLocks noChangeArrowheads="1"/>
          </p:cNvSpPr>
          <p:nvPr/>
        </p:nvSpPr>
        <p:spPr bwMode="auto">
          <a:xfrm>
            <a:off x="4029075" y="3124993"/>
            <a:ext cx="23447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FF0000"/>
                </a:solidFill>
              </a:rPr>
              <a:t>The general solution is</a:t>
            </a:r>
            <a:endParaRPr lang="ru-RU" altLang="ru-RU" sz="1000" dirty="0">
              <a:solidFill>
                <a:srgbClr val="FF0000"/>
              </a:solidFill>
            </a:endParaRPr>
          </a:p>
        </p:txBody>
      </p:sp>
      <p:graphicFrame>
        <p:nvGraphicFramePr>
          <p:cNvPr id="339353" name="Object 409"/>
          <p:cNvGraphicFramePr>
            <a:graphicFrameLocks noChangeAspect="1"/>
          </p:cNvGraphicFramePr>
          <p:nvPr>
            <p:extLst>
              <p:ext uri="{D42A27DB-BD31-4B8C-83A1-F6EECF244321}">
                <p14:modId xmlns:p14="http://schemas.microsoft.com/office/powerpoint/2010/main" val="1699640852"/>
              </p:ext>
            </p:extLst>
          </p:nvPr>
        </p:nvGraphicFramePr>
        <p:xfrm>
          <a:off x="3013075" y="3759200"/>
          <a:ext cx="711200" cy="190500"/>
        </p:xfrm>
        <a:graphic>
          <a:graphicData uri="http://schemas.openxmlformats.org/presentationml/2006/ole">
            <mc:AlternateContent xmlns:mc="http://schemas.openxmlformats.org/markup-compatibility/2006">
              <mc:Choice xmlns:v="urn:schemas-microsoft-com:vml" Requires="v">
                <p:oleObj spid="_x0000_s1422123" name="Equation" r:id="rId27" imgW="711000" imgH="190440" progId="Equation.DSMT4">
                  <p:embed/>
                </p:oleObj>
              </mc:Choice>
              <mc:Fallback>
                <p:oleObj name="Equation" r:id="rId27" imgW="711000" imgH="190440" progId="Equation.DSMT4">
                  <p:embed/>
                  <p:pic>
                    <p:nvPicPr>
                      <p:cNvPr id="0" name="Object 409"/>
                      <p:cNvPicPr>
                        <a:picLocks noChangeAspect="1" noChangeArrowheads="1"/>
                      </p:cNvPicPr>
                      <p:nvPr/>
                    </p:nvPicPr>
                    <p:blipFill>
                      <a:blip r:embed="rId28"/>
                      <a:srcRect/>
                      <a:stretch>
                        <a:fillRect/>
                      </a:stretch>
                    </p:blipFill>
                    <p:spPr bwMode="auto">
                      <a:xfrm>
                        <a:off x="3013075" y="3759200"/>
                        <a:ext cx="711200" cy="190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54" name="Text Box 410"/>
          <p:cNvSpPr txBox="1">
            <a:spLocks noChangeArrowheads="1"/>
          </p:cNvSpPr>
          <p:nvPr/>
        </p:nvSpPr>
        <p:spPr bwMode="auto">
          <a:xfrm>
            <a:off x="306388" y="4248150"/>
            <a:ext cx="22177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Substitute into differential equation</a:t>
            </a:r>
            <a:endParaRPr lang="ru-RU" altLang="ru-RU" sz="1000" dirty="0"/>
          </a:p>
        </p:txBody>
      </p:sp>
      <p:graphicFrame>
        <p:nvGraphicFramePr>
          <p:cNvPr id="339355" name="Object 411"/>
          <p:cNvGraphicFramePr>
            <a:graphicFrameLocks noChangeAspect="1"/>
          </p:cNvGraphicFramePr>
          <p:nvPr>
            <p:extLst>
              <p:ext uri="{D42A27DB-BD31-4B8C-83A1-F6EECF244321}">
                <p14:modId xmlns:p14="http://schemas.microsoft.com/office/powerpoint/2010/main" val="2364571986"/>
              </p:ext>
            </p:extLst>
          </p:nvPr>
        </p:nvGraphicFramePr>
        <p:xfrm>
          <a:off x="600075" y="4003675"/>
          <a:ext cx="1244600" cy="190500"/>
        </p:xfrm>
        <a:graphic>
          <a:graphicData uri="http://schemas.openxmlformats.org/presentationml/2006/ole">
            <mc:AlternateContent xmlns:mc="http://schemas.openxmlformats.org/markup-compatibility/2006">
              <mc:Choice xmlns:v="urn:schemas-microsoft-com:vml" Requires="v">
                <p:oleObj spid="_x0000_s1422124" name="Equation" r:id="rId29" imgW="1244520" imgH="190440" progId="Equation.DSMT4">
                  <p:embed/>
                </p:oleObj>
              </mc:Choice>
              <mc:Fallback>
                <p:oleObj name="Equation" r:id="rId29" imgW="1244520" imgH="190440" progId="Equation.DSMT4">
                  <p:embed/>
                  <p:pic>
                    <p:nvPicPr>
                      <p:cNvPr id="0" name="Object 411"/>
                      <p:cNvPicPr>
                        <a:picLocks noChangeAspect="1" noChangeArrowheads="1"/>
                      </p:cNvPicPr>
                      <p:nvPr/>
                    </p:nvPicPr>
                    <p:blipFill>
                      <a:blip r:embed="rId30"/>
                      <a:srcRect/>
                      <a:stretch>
                        <a:fillRect/>
                      </a:stretch>
                    </p:blipFill>
                    <p:spPr bwMode="auto">
                      <a:xfrm>
                        <a:off x="600075" y="4003675"/>
                        <a:ext cx="1244600" cy="190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56" name="AutoShape 412"/>
          <p:cNvSpPr>
            <a:spLocks noChangeArrowheads="1"/>
          </p:cNvSpPr>
          <p:nvPr/>
        </p:nvSpPr>
        <p:spPr bwMode="auto">
          <a:xfrm>
            <a:off x="2098675" y="403225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9357" name="Object 413"/>
          <p:cNvGraphicFramePr>
            <a:graphicFrameLocks noChangeAspect="1"/>
          </p:cNvGraphicFramePr>
          <p:nvPr/>
        </p:nvGraphicFramePr>
        <p:xfrm>
          <a:off x="2589213" y="3976688"/>
          <a:ext cx="4102100" cy="241300"/>
        </p:xfrm>
        <a:graphic>
          <a:graphicData uri="http://schemas.openxmlformats.org/presentationml/2006/ole">
            <mc:AlternateContent xmlns:mc="http://schemas.openxmlformats.org/markup-compatibility/2006">
              <mc:Choice xmlns:v="urn:schemas-microsoft-com:vml" Requires="v">
                <p:oleObj spid="_x0000_s1422125" name="Формула" r:id="rId31" imgW="4101840" imgH="241200" progId="Equation.3">
                  <p:embed/>
                </p:oleObj>
              </mc:Choice>
              <mc:Fallback>
                <p:oleObj name="Формула" r:id="rId31" imgW="4101840" imgH="241200" progId="Equation.3">
                  <p:embed/>
                  <p:pic>
                    <p:nvPicPr>
                      <p:cNvPr id="0" name="Object 41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2589213" y="3976688"/>
                        <a:ext cx="41021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58" name="Rectangle 414"/>
          <p:cNvSpPr>
            <a:spLocks noChangeArrowheads="1"/>
          </p:cNvSpPr>
          <p:nvPr/>
        </p:nvSpPr>
        <p:spPr bwMode="auto">
          <a:xfrm>
            <a:off x="5133975" y="3962400"/>
            <a:ext cx="1609725" cy="2667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9359" name="Rectangle 415"/>
          <p:cNvSpPr>
            <a:spLocks noChangeArrowheads="1"/>
          </p:cNvSpPr>
          <p:nvPr/>
        </p:nvSpPr>
        <p:spPr bwMode="auto">
          <a:xfrm>
            <a:off x="2590800" y="4010025"/>
            <a:ext cx="180975" cy="21907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9360" name="Text Box 416"/>
          <p:cNvSpPr txBox="1">
            <a:spLocks noChangeArrowheads="1"/>
          </p:cNvSpPr>
          <p:nvPr/>
        </p:nvSpPr>
        <p:spPr bwMode="auto">
          <a:xfrm>
            <a:off x="459581" y="3716178"/>
            <a:ext cx="560228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Take the </a:t>
            </a:r>
            <a:r>
              <a:rPr lang="en-US" altLang="ru-RU" sz="1000" b="1" dirty="0" smtClean="0">
                <a:solidFill>
                  <a:srgbClr val="FF0000"/>
                </a:solidFill>
              </a:rPr>
              <a:t>particular solution </a:t>
            </a:r>
            <a:r>
              <a:rPr lang="en-US" altLang="ru-RU" sz="1000" dirty="0" smtClean="0"/>
              <a:t>in a form</a:t>
            </a:r>
            <a:r>
              <a:rPr lang="ru-RU" altLang="ru-RU" sz="1000" dirty="0"/>
              <a:t>	      </a:t>
            </a:r>
            <a:r>
              <a:rPr lang="ru-RU" altLang="ru-RU" sz="1000" dirty="0" smtClean="0"/>
              <a:t>   </a:t>
            </a:r>
            <a:r>
              <a:rPr lang="en-US" altLang="ru-RU" sz="1000" dirty="0" smtClean="0"/>
              <a:t>         and calculate the derivatives</a:t>
            </a:r>
            <a:endParaRPr lang="ru-RU" altLang="ru-RU" sz="1000" dirty="0"/>
          </a:p>
        </p:txBody>
      </p:sp>
      <p:graphicFrame>
        <p:nvGraphicFramePr>
          <p:cNvPr id="339361" name="Object 417"/>
          <p:cNvGraphicFramePr>
            <a:graphicFrameLocks noChangeAspect="1"/>
          </p:cNvGraphicFramePr>
          <p:nvPr>
            <p:extLst>
              <p:ext uri="{D42A27DB-BD31-4B8C-83A1-F6EECF244321}">
                <p14:modId xmlns:p14="http://schemas.microsoft.com/office/powerpoint/2010/main" val="665767793"/>
              </p:ext>
            </p:extLst>
          </p:nvPr>
        </p:nvGraphicFramePr>
        <p:xfrm>
          <a:off x="2776538" y="4305300"/>
          <a:ext cx="2451100" cy="330200"/>
        </p:xfrm>
        <a:graphic>
          <a:graphicData uri="http://schemas.openxmlformats.org/presentationml/2006/ole">
            <mc:AlternateContent xmlns:mc="http://schemas.openxmlformats.org/markup-compatibility/2006">
              <mc:Choice xmlns:v="urn:schemas-microsoft-com:vml" Requires="v">
                <p:oleObj spid="_x0000_s1422126" name="Equation" r:id="rId33" imgW="2450880" imgH="330120" progId="Equation.DSMT4">
                  <p:embed/>
                </p:oleObj>
              </mc:Choice>
              <mc:Fallback>
                <p:oleObj name="Equation" r:id="rId33" imgW="2450880" imgH="330120" progId="Equation.DSMT4">
                  <p:embed/>
                  <p:pic>
                    <p:nvPicPr>
                      <p:cNvPr id="0" name="Object 417"/>
                      <p:cNvPicPr>
                        <a:picLocks noChangeAspect="1" noChangeArrowheads="1"/>
                      </p:cNvPicPr>
                      <p:nvPr/>
                    </p:nvPicPr>
                    <p:blipFill>
                      <a:blip r:embed="rId34"/>
                      <a:srcRect/>
                      <a:stretch>
                        <a:fillRect/>
                      </a:stretch>
                    </p:blipFill>
                    <p:spPr bwMode="auto">
                      <a:xfrm>
                        <a:off x="2776538" y="4305300"/>
                        <a:ext cx="2451100" cy="3302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62" name="AutoShape 418"/>
          <p:cNvSpPr>
            <a:spLocks noChangeArrowheads="1"/>
          </p:cNvSpPr>
          <p:nvPr/>
        </p:nvSpPr>
        <p:spPr bwMode="auto">
          <a:xfrm>
            <a:off x="5621338" y="4364038"/>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9363" name="Object 419"/>
          <p:cNvGraphicFramePr>
            <a:graphicFrameLocks noChangeAspect="1"/>
          </p:cNvGraphicFramePr>
          <p:nvPr>
            <p:extLst>
              <p:ext uri="{D42A27DB-BD31-4B8C-83A1-F6EECF244321}">
                <p14:modId xmlns:p14="http://schemas.microsoft.com/office/powerpoint/2010/main" val="359879021"/>
              </p:ext>
            </p:extLst>
          </p:nvPr>
        </p:nvGraphicFramePr>
        <p:xfrm>
          <a:off x="6127750" y="4294188"/>
          <a:ext cx="1155700" cy="330200"/>
        </p:xfrm>
        <a:graphic>
          <a:graphicData uri="http://schemas.openxmlformats.org/presentationml/2006/ole">
            <mc:AlternateContent xmlns:mc="http://schemas.openxmlformats.org/markup-compatibility/2006">
              <mc:Choice xmlns:v="urn:schemas-microsoft-com:vml" Requires="v">
                <p:oleObj spid="_x0000_s1422127" name="Equation" r:id="rId35" imgW="1155600" imgH="330120" progId="Equation.DSMT4">
                  <p:embed/>
                </p:oleObj>
              </mc:Choice>
              <mc:Fallback>
                <p:oleObj name="Equation" r:id="rId35" imgW="1155600" imgH="330120" progId="Equation.DSMT4">
                  <p:embed/>
                  <p:pic>
                    <p:nvPicPr>
                      <p:cNvPr id="0" name="Object 419"/>
                      <p:cNvPicPr>
                        <a:picLocks noChangeAspect="1" noChangeArrowheads="1"/>
                      </p:cNvPicPr>
                      <p:nvPr/>
                    </p:nvPicPr>
                    <p:blipFill>
                      <a:blip r:embed="rId36"/>
                      <a:srcRect/>
                      <a:stretch>
                        <a:fillRect/>
                      </a:stretch>
                    </p:blipFill>
                    <p:spPr bwMode="auto">
                      <a:xfrm>
                        <a:off x="6127750" y="4294188"/>
                        <a:ext cx="1155700" cy="33020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64" name="Rectangle 420"/>
          <p:cNvSpPr>
            <a:spLocks noChangeArrowheads="1"/>
          </p:cNvSpPr>
          <p:nvPr/>
        </p:nvSpPr>
        <p:spPr bwMode="auto">
          <a:xfrm>
            <a:off x="3228975" y="4295775"/>
            <a:ext cx="800100" cy="314325"/>
          </a:xfrm>
          <a:prstGeom prst="rect">
            <a:avLst/>
          </a:prstGeom>
          <a:solidFill>
            <a:srgbClr val="FF0000">
              <a:alpha val="42000"/>
            </a:srgbClr>
          </a:solidFill>
          <a:ln w="9525" algn="ctr">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9365" name="Rectangle 421"/>
          <p:cNvSpPr>
            <a:spLocks noChangeArrowheads="1"/>
          </p:cNvSpPr>
          <p:nvPr/>
        </p:nvSpPr>
        <p:spPr bwMode="auto">
          <a:xfrm>
            <a:off x="4046538" y="4297363"/>
            <a:ext cx="800100" cy="314325"/>
          </a:xfrm>
          <a:prstGeom prst="rect">
            <a:avLst/>
          </a:prstGeom>
          <a:solidFill>
            <a:srgbClr val="0000FF">
              <a:alpha val="46001"/>
            </a:srgbClr>
          </a:solidFill>
          <a:ln w="9525" algn="ctr">
            <a:solidFill>
              <a:srgbClr val="0000FF"/>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9366" name="AutoShape 422"/>
          <p:cNvSpPr>
            <a:spLocks noChangeArrowheads="1"/>
          </p:cNvSpPr>
          <p:nvPr/>
        </p:nvSpPr>
        <p:spPr bwMode="auto">
          <a:xfrm>
            <a:off x="7524750" y="43529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9367" name="Object 423"/>
          <p:cNvGraphicFramePr>
            <a:graphicFrameLocks noChangeAspect="1"/>
          </p:cNvGraphicFramePr>
          <p:nvPr/>
        </p:nvGraphicFramePr>
        <p:xfrm>
          <a:off x="7948613" y="4241800"/>
          <a:ext cx="635000" cy="393700"/>
        </p:xfrm>
        <a:graphic>
          <a:graphicData uri="http://schemas.openxmlformats.org/presentationml/2006/ole">
            <mc:AlternateContent xmlns:mc="http://schemas.openxmlformats.org/markup-compatibility/2006">
              <mc:Choice xmlns:v="urn:schemas-microsoft-com:vml" Requires="v">
                <p:oleObj spid="_x0000_s1422128" name="Формула" r:id="rId37" imgW="634680" imgH="393480" progId="Equation.3">
                  <p:embed/>
                </p:oleObj>
              </mc:Choice>
              <mc:Fallback>
                <p:oleObj name="Формула" r:id="rId37" imgW="634680" imgH="393480" progId="Equation.3">
                  <p:embed/>
                  <p:pic>
                    <p:nvPicPr>
                      <p:cNvPr id="0" name="Object 423"/>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7948613" y="4241800"/>
                        <a:ext cx="6350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68" name="Text Box 424"/>
          <p:cNvSpPr txBox="1">
            <a:spLocks noChangeArrowheads="1"/>
          </p:cNvSpPr>
          <p:nvPr/>
        </p:nvSpPr>
        <p:spPr bwMode="auto">
          <a:xfrm>
            <a:off x="323850" y="4675188"/>
            <a:ext cx="560863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Hence, we have the following solution</a:t>
            </a:r>
            <a:r>
              <a:rPr lang="en-US" altLang="ru-RU" sz="1000" dirty="0"/>
              <a:t>			         </a:t>
            </a:r>
            <a:r>
              <a:rPr lang="en-US" altLang="ru-RU" sz="1000" dirty="0" smtClean="0"/>
              <a:t>or</a:t>
            </a:r>
            <a:endParaRPr lang="ru-RU" altLang="ru-RU" sz="1000" dirty="0"/>
          </a:p>
        </p:txBody>
      </p:sp>
      <p:graphicFrame>
        <p:nvGraphicFramePr>
          <p:cNvPr id="339369" name="Object 425"/>
          <p:cNvGraphicFramePr>
            <a:graphicFrameLocks noChangeAspect="1"/>
          </p:cNvGraphicFramePr>
          <p:nvPr>
            <p:extLst>
              <p:ext uri="{D42A27DB-BD31-4B8C-83A1-F6EECF244321}">
                <p14:modId xmlns:p14="http://schemas.microsoft.com/office/powerpoint/2010/main" val="2125958154"/>
              </p:ext>
            </p:extLst>
          </p:nvPr>
        </p:nvGraphicFramePr>
        <p:xfrm>
          <a:off x="2712344" y="4675188"/>
          <a:ext cx="2298700" cy="330200"/>
        </p:xfrm>
        <a:graphic>
          <a:graphicData uri="http://schemas.openxmlformats.org/presentationml/2006/ole">
            <mc:AlternateContent xmlns:mc="http://schemas.openxmlformats.org/markup-compatibility/2006">
              <mc:Choice xmlns:v="urn:schemas-microsoft-com:vml" Requires="v">
                <p:oleObj spid="_x0000_s1422129" name="Equation" r:id="rId39" imgW="2298600" imgH="330120" progId="Equation.DSMT4">
                  <p:embed/>
                </p:oleObj>
              </mc:Choice>
              <mc:Fallback>
                <p:oleObj name="Equation" r:id="rId39" imgW="2298600" imgH="330120" progId="Equation.DSMT4">
                  <p:embed/>
                  <p:pic>
                    <p:nvPicPr>
                      <p:cNvPr id="0" name="Object 425"/>
                      <p:cNvPicPr>
                        <a:picLocks noChangeAspect="1" noChangeArrowheads="1"/>
                      </p:cNvPicPr>
                      <p:nvPr/>
                    </p:nvPicPr>
                    <p:blipFill>
                      <a:blip r:embed="rId40"/>
                      <a:srcRect/>
                      <a:stretch>
                        <a:fillRect/>
                      </a:stretch>
                    </p:blipFill>
                    <p:spPr bwMode="auto">
                      <a:xfrm>
                        <a:off x="2712344" y="4675188"/>
                        <a:ext cx="2298700" cy="330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39370" name="Object 426"/>
          <p:cNvGraphicFramePr>
            <a:graphicFrameLocks noChangeAspect="1"/>
          </p:cNvGraphicFramePr>
          <p:nvPr>
            <p:extLst>
              <p:ext uri="{D42A27DB-BD31-4B8C-83A1-F6EECF244321}">
                <p14:modId xmlns:p14="http://schemas.microsoft.com/office/powerpoint/2010/main" val="2167133215"/>
              </p:ext>
            </p:extLst>
          </p:nvPr>
        </p:nvGraphicFramePr>
        <p:xfrm>
          <a:off x="5545138" y="4670425"/>
          <a:ext cx="1943100" cy="355600"/>
        </p:xfrm>
        <a:graphic>
          <a:graphicData uri="http://schemas.openxmlformats.org/presentationml/2006/ole">
            <mc:AlternateContent xmlns:mc="http://schemas.openxmlformats.org/markup-compatibility/2006">
              <mc:Choice xmlns:v="urn:schemas-microsoft-com:vml" Requires="v">
                <p:oleObj spid="_x0000_s1422130" name="Equation" r:id="rId41" imgW="1942920" imgH="355320" progId="Equation.DSMT4">
                  <p:embed/>
                </p:oleObj>
              </mc:Choice>
              <mc:Fallback>
                <p:oleObj name="Equation" r:id="rId41" imgW="1942920" imgH="355320" progId="Equation.DSMT4">
                  <p:embed/>
                  <p:pic>
                    <p:nvPicPr>
                      <p:cNvPr id="0" name="Object 426"/>
                      <p:cNvPicPr>
                        <a:picLocks noChangeAspect="1" noChangeArrowheads="1"/>
                      </p:cNvPicPr>
                      <p:nvPr/>
                    </p:nvPicPr>
                    <p:blipFill>
                      <a:blip r:embed="rId42"/>
                      <a:srcRect/>
                      <a:stretch>
                        <a:fillRect/>
                      </a:stretch>
                    </p:blipFill>
                    <p:spPr bwMode="auto">
                      <a:xfrm>
                        <a:off x="5545138" y="4670425"/>
                        <a:ext cx="1943100" cy="355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371" name="Text Box 427"/>
          <p:cNvSpPr txBox="1">
            <a:spLocks noChangeArrowheads="1"/>
          </p:cNvSpPr>
          <p:nvPr/>
        </p:nvSpPr>
        <p:spPr bwMode="auto">
          <a:xfrm>
            <a:off x="341312" y="5102225"/>
            <a:ext cx="880268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t>Thus</a:t>
            </a:r>
            <a:r>
              <a:rPr lang="en-US" sz="1000" dirty="0"/>
              <a:t>, </a:t>
            </a:r>
            <a:r>
              <a:rPr lang="en-US" sz="1000" b="1" dirty="0">
                <a:solidFill>
                  <a:srgbClr val="FF0000"/>
                </a:solidFill>
              </a:rPr>
              <a:t>with no damping force the vibration amplification process in resonance conditions is unlimited and the amplitude </a:t>
            </a:r>
            <a:r>
              <a:rPr lang="en-US" sz="1000" b="1" dirty="0" smtClean="0">
                <a:solidFill>
                  <a:srgbClr val="FF0000"/>
                </a:solidFill>
              </a:rPr>
              <a:t>increases indefinitely</a:t>
            </a:r>
            <a:r>
              <a:rPr lang="en-US" sz="1000" b="1" dirty="0">
                <a:solidFill>
                  <a:srgbClr val="FF0000"/>
                </a:solidFill>
              </a:rPr>
              <a:t>.</a:t>
            </a:r>
            <a:endParaRPr lang="ru-RU" sz="1000" b="1" dirty="0">
              <a:solidFill>
                <a:srgbClr val="FF0000"/>
              </a:solidFill>
            </a:endParaRPr>
          </a:p>
          <a:p>
            <a:endParaRPr lang="ru-RU" altLang="ru-RU" sz="1000" b="1" dirty="0">
              <a:solidFill>
                <a:srgbClr val="FF0000"/>
              </a:solidFill>
            </a:endParaRPr>
          </a:p>
        </p:txBody>
      </p:sp>
      <p:sp>
        <p:nvSpPr>
          <p:cNvPr id="339372" name="Text Box 428"/>
          <p:cNvSpPr txBox="1">
            <a:spLocks noChangeArrowheads="1"/>
          </p:cNvSpPr>
          <p:nvPr/>
        </p:nvSpPr>
        <p:spPr bwMode="auto">
          <a:xfrm>
            <a:off x="347663" y="5308600"/>
            <a:ext cx="86788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a:solidFill>
                  <a:srgbClr val="FF0000"/>
                </a:solidFill>
              </a:rPr>
              <a:t>Damped Forced Vibrations. </a:t>
            </a:r>
            <a:r>
              <a:rPr lang="ru-RU" altLang="ru-RU" sz="1000" dirty="0" smtClean="0">
                <a:solidFill>
                  <a:srgbClr val="FF0000"/>
                </a:solidFill>
              </a:rPr>
              <a:t> </a:t>
            </a:r>
            <a:endParaRPr lang="en-US" altLang="ru-RU" sz="1000" dirty="0">
              <a:solidFill>
                <a:srgbClr val="FF0000"/>
              </a:solidFill>
            </a:endParaRPr>
          </a:p>
          <a:p>
            <a:r>
              <a:rPr lang="en-US" sz="1000" b="1" dirty="0" smtClean="0">
                <a:solidFill>
                  <a:srgbClr val="FF0000"/>
                </a:solidFill>
              </a:rPr>
              <a:t>The </a:t>
            </a:r>
            <a:r>
              <a:rPr lang="en-US" sz="1000" b="1" dirty="0">
                <a:solidFill>
                  <a:srgbClr val="FF0000"/>
                </a:solidFill>
              </a:rPr>
              <a:t>differential equation of damped forced vibration of a </a:t>
            </a:r>
            <a:r>
              <a:rPr lang="en-US" sz="1000" b="1" dirty="0" smtClean="0">
                <a:solidFill>
                  <a:srgbClr val="FF0000"/>
                </a:solidFill>
              </a:rPr>
              <a:t>particle is</a:t>
            </a:r>
            <a:endParaRPr lang="ru-RU" altLang="ru-RU" sz="1000" b="1" dirty="0">
              <a:solidFill>
                <a:srgbClr val="FF0000"/>
              </a:solidFill>
            </a:endParaRPr>
          </a:p>
        </p:txBody>
      </p:sp>
      <p:graphicFrame>
        <p:nvGraphicFramePr>
          <p:cNvPr id="339373" name="Object 429"/>
          <p:cNvGraphicFramePr>
            <a:graphicFrameLocks noChangeAspect="1"/>
          </p:cNvGraphicFramePr>
          <p:nvPr>
            <p:extLst>
              <p:ext uri="{D42A27DB-BD31-4B8C-83A1-F6EECF244321}">
                <p14:modId xmlns:p14="http://schemas.microsoft.com/office/powerpoint/2010/main" val="3922418112"/>
              </p:ext>
            </p:extLst>
          </p:nvPr>
        </p:nvGraphicFramePr>
        <p:xfrm>
          <a:off x="4530725" y="5367338"/>
          <a:ext cx="1498600" cy="355600"/>
        </p:xfrm>
        <a:graphic>
          <a:graphicData uri="http://schemas.openxmlformats.org/presentationml/2006/ole">
            <mc:AlternateContent xmlns:mc="http://schemas.openxmlformats.org/markup-compatibility/2006">
              <mc:Choice xmlns:v="urn:schemas-microsoft-com:vml" Requires="v">
                <p:oleObj spid="_x0000_s1422131" name="Equation" r:id="rId43" imgW="1498320" imgH="355320" progId="Equation.DSMT4">
                  <p:embed/>
                </p:oleObj>
              </mc:Choice>
              <mc:Fallback>
                <p:oleObj name="Equation" r:id="rId43" imgW="1498320" imgH="355320" progId="Equation.DSMT4">
                  <p:embed/>
                  <p:pic>
                    <p:nvPicPr>
                      <p:cNvPr id="0" name="Object 429"/>
                      <p:cNvPicPr>
                        <a:picLocks noChangeAspect="1" noChangeArrowheads="1"/>
                      </p:cNvPicPr>
                      <p:nvPr/>
                    </p:nvPicPr>
                    <p:blipFill>
                      <a:blip r:embed="rId44"/>
                      <a:srcRect/>
                      <a:stretch>
                        <a:fillRect/>
                      </a:stretch>
                    </p:blipFill>
                    <p:spPr bwMode="auto">
                      <a:xfrm>
                        <a:off x="4530725" y="5367338"/>
                        <a:ext cx="1498600" cy="355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374" name="Text Box 430"/>
          <p:cNvSpPr txBox="1">
            <a:spLocks noChangeArrowheads="1"/>
          </p:cNvSpPr>
          <p:nvPr/>
        </p:nvSpPr>
        <p:spPr bwMode="auto">
          <a:xfrm>
            <a:off x="330200" y="5710238"/>
            <a:ext cx="696595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FF0000"/>
                </a:solidFill>
              </a:rPr>
              <a:t>The general solution </a:t>
            </a:r>
            <a:r>
              <a:rPr lang="en-US" altLang="ru-RU" sz="1000" dirty="0" smtClean="0"/>
              <a:t>depends on</a:t>
            </a:r>
            <a:r>
              <a:rPr lang="ru-RU" altLang="ru-RU" sz="1000" dirty="0" smtClean="0"/>
              <a:t> </a:t>
            </a:r>
            <a:r>
              <a:rPr lang="en-US" altLang="ru-RU" sz="1000" dirty="0" smtClean="0"/>
              <a:t>the ratio of</a:t>
            </a:r>
            <a:r>
              <a:rPr lang="ru-RU" altLang="ru-RU" sz="1000" dirty="0" smtClean="0"/>
              <a:t> </a:t>
            </a:r>
            <a:r>
              <a:rPr lang="en-US" altLang="ru-RU" sz="1200" i="1" dirty="0">
                <a:latin typeface="Times New Roman" pitchFamily="18" charset="0"/>
                <a:cs typeface="Times New Roman" pitchFamily="18" charset="0"/>
              </a:rPr>
              <a:t>n</a:t>
            </a:r>
            <a:r>
              <a:rPr lang="en-US" altLang="ru-RU" sz="1000" dirty="0"/>
              <a:t> </a:t>
            </a:r>
            <a:r>
              <a:rPr lang="en-US" altLang="ru-RU" sz="1000" dirty="0" smtClean="0"/>
              <a:t>and</a:t>
            </a:r>
            <a:r>
              <a:rPr lang="ru-RU" altLang="ru-RU" sz="1000" dirty="0" smtClean="0"/>
              <a:t> </a:t>
            </a:r>
            <a:r>
              <a:rPr lang="ru-RU" altLang="ru-RU" sz="1200" i="1" dirty="0">
                <a:latin typeface="Times New Roman" pitchFamily="18" charset="0"/>
                <a:cs typeface="Times New Roman" pitchFamily="18" charset="0"/>
              </a:rPr>
              <a:t>к</a:t>
            </a:r>
            <a:r>
              <a:rPr lang="en-US" altLang="ru-RU" sz="1000" dirty="0"/>
              <a:t> </a:t>
            </a:r>
            <a:r>
              <a:rPr lang="en-US" altLang="ru-RU" sz="1000" dirty="0" smtClean="0">
                <a:solidFill>
                  <a:srgbClr val="002060"/>
                </a:solidFill>
              </a:rPr>
              <a:t>(see section 3, slide 12</a:t>
            </a:r>
            <a:r>
              <a:rPr lang="ru-RU" altLang="ru-RU" sz="1000" dirty="0" smtClean="0">
                <a:solidFill>
                  <a:srgbClr val="002060"/>
                </a:solidFill>
              </a:rPr>
              <a:t>)</a:t>
            </a:r>
            <a:r>
              <a:rPr lang="en-US" altLang="ru-RU" sz="1000" dirty="0">
                <a:solidFill>
                  <a:srgbClr val="002060"/>
                </a:solidFill>
              </a:rPr>
              <a:t>.</a:t>
            </a:r>
            <a:endParaRPr lang="ru-RU" altLang="ru-RU" sz="1000" dirty="0">
              <a:solidFill>
                <a:srgbClr val="002060"/>
              </a:solidFill>
            </a:endParaRPr>
          </a:p>
        </p:txBody>
      </p:sp>
      <p:sp>
        <p:nvSpPr>
          <p:cNvPr id="339375" name="Text Box 431"/>
          <p:cNvSpPr txBox="1">
            <a:spLocks noChangeArrowheads="1"/>
          </p:cNvSpPr>
          <p:nvPr/>
        </p:nvSpPr>
        <p:spPr bwMode="auto">
          <a:xfrm>
            <a:off x="315912" y="5937250"/>
            <a:ext cx="83804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a:t>Let us find </a:t>
            </a:r>
            <a:r>
              <a:rPr lang="en-US" sz="1000" dirty="0" smtClean="0"/>
              <a:t>the </a:t>
            </a:r>
            <a:r>
              <a:rPr lang="en-US" sz="1000" b="1" dirty="0" smtClean="0">
                <a:solidFill>
                  <a:srgbClr val="FF0000"/>
                </a:solidFill>
              </a:rPr>
              <a:t>particular solution </a:t>
            </a:r>
            <a:r>
              <a:rPr lang="en-US" sz="1000" dirty="0" smtClean="0"/>
              <a:t>in </a:t>
            </a:r>
            <a:r>
              <a:rPr lang="en-US" sz="1000" dirty="0"/>
              <a:t>the </a:t>
            </a:r>
            <a:r>
              <a:rPr lang="en-US" sz="1000" dirty="0" smtClean="0"/>
              <a:t>form                                    and determine derivatives</a:t>
            </a:r>
            <a:endParaRPr lang="ru-RU" sz="1000" dirty="0"/>
          </a:p>
          <a:p>
            <a:r>
              <a:rPr lang="en-US" altLang="ru-RU" sz="1000" dirty="0"/>
              <a:t>	                    </a:t>
            </a:r>
            <a:r>
              <a:rPr lang="ru-RU" altLang="ru-RU" sz="1000" dirty="0" smtClean="0"/>
              <a:t> </a:t>
            </a:r>
            <a:endParaRPr lang="ru-RU" altLang="ru-RU" sz="1000" dirty="0"/>
          </a:p>
        </p:txBody>
      </p:sp>
      <p:graphicFrame>
        <p:nvGraphicFramePr>
          <p:cNvPr id="339376" name="Object 432"/>
          <p:cNvGraphicFramePr>
            <a:graphicFrameLocks noChangeAspect="1"/>
          </p:cNvGraphicFramePr>
          <p:nvPr>
            <p:extLst>
              <p:ext uri="{D42A27DB-BD31-4B8C-83A1-F6EECF244321}">
                <p14:modId xmlns:p14="http://schemas.microsoft.com/office/powerpoint/2010/main" val="712701730"/>
              </p:ext>
            </p:extLst>
          </p:nvPr>
        </p:nvGraphicFramePr>
        <p:xfrm>
          <a:off x="3025666" y="5937250"/>
          <a:ext cx="1143000" cy="228600"/>
        </p:xfrm>
        <a:graphic>
          <a:graphicData uri="http://schemas.openxmlformats.org/presentationml/2006/ole">
            <mc:AlternateContent xmlns:mc="http://schemas.openxmlformats.org/markup-compatibility/2006">
              <mc:Choice xmlns:v="urn:schemas-microsoft-com:vml" Requires="v">
                <p:oleObj spid="_x0000_s1422132" name="Equation" r:id="rId45" imgW="1143000" imgH="228600" progId="Equation.DSMT4">
                  <p:embed/>
                </p:oleObj>
              </mc:Choice>
              <mc:Fallback>
                <p:oleObj name="Equation" r:id="rId45" imgW="1143000" imgH="228600" progId="Equation.DSMT4">
                  <p:embed/>
                  <p:pic>
                    <p:nvPicPr>
                      <p:cNvPr id="0" name="Object 432"/>
                      <p:cNvPicPr>
                        <a:picLocks noChangeAspect="1" noChangeArrowheads="1"/>
                      </p:cNvPicPr>
                      <p:nvPr/>
                    </p:nvPicPr>
                    <p:blipFill>
                      <a:blip r:embed="rId46"/>
                      <a:srcRect/>
                      <a:stretch>
                        <a:fillRect/>
                      </a:stretch>
                    </p:blipFill>
                    <p:spPr bwMode="auto">
                      <a:xfrm>
                        <a:off x="3025666" y="5937250"/>
                        <a:ext cx="11430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39377" name="Object 433"/>
          <p:cNvGraphicFramePr>
            <a:graphicFrameLocks noChangeAspect="1"/>
          </p:cNvGraphicFramePr>
          <p:nvPr>
            <p:extLst>
              <p:ext uri="{D42A27DB-BD31-4B8C-83A1-F6EECF244321}">
                <p14:modId xmlns:p14="http://schemas.microsoft.com/office/powerpoint/2010/main" val="3276427326"/>
              </p:ext>
            </p:extLst>
          </p:nvPr>
        </p:nvGraphicFramePr>
        <p:xfrm>
          <a:off x="5746750" y="5937250"/>
          <a:ext cx="1333500" cy="228600"/>
        </p:xfrm>
        <a:graphic>
          <a:graphicData uri="http://schemas.openxmlformats.org/presentationml/2006/ole">
            <mc:AlternateContent xmlns:mc="http://schemas.openxmlformats.org/markup-compatibility/2006">
              <mc:Choice xmlns:v="urn:schemas-microsoft-com:vml" Requires="v">
                <p:oleObj spid="_x0000_s1422133" name="Equation" r:id="rId47" imgW="1333440" imgH="228600" progId="Equation.DSMT4">
                  <p:embed/>
                </p:oleObj>
              </mc:Choice>
              <mc:Fallback>
                <p:oleObj name="Equation" r:id="rId47" imgW="1333440" imgH="228600" progId="Equation.DSMT4">
                  <p:embed/>
                  <p:pic>
                    <p:nvPicPr>
                      <p:cNvPr id="0" name="Object 433"/>
                      <p:cNvPicPr>
                        <a:picLocks noChangeAspect="1" noChangeArrowheads="1"/>
                      </p:cNvPicPr>
                      <p:nvPr/>
                    </p:nvPicPr>
                    <p:blipFill>
                      <a:blip r:embed="rId48"/>
                      <a:srcRect/>
                      <a:stretch>
                        <a:fillRect/>
                      </a:stretch>
                    </p:blipFill>
                    <p:spPr bwMode="auto">
                      <a:xfrm>
                        <a:off x="5746750" y="5937250"/>
                        <a:ext cx="13335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78" name="AutoShape 434"/>
          <p:cNvSpPr>
            <a:spLocks noChangeArrowheads="1"/>
          </p:cNvSpPr>
          <p:nvPr/>
        </p:nvSpPr>
        <p:spPr bwMode="auto">
          <a:xfrm>
            <a:off x="7118350" y="5985094"/>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39379" name="Object 435"/>
          <p:cNvGraphicFramePr>
            <a:graphicFrameLocks noChangeAspect="1"/>
          </p:cNvGraphicFramePr>
          <p:nvPr>
            <p:extLst>
              <p:ext uri="{D42A27DB-BD31-4B8C-83A1-F6EECF244321}">
                <p14:modId xmlns:p14="http://schemas.microsoft.com/office/powerpoint/2010/main" val="3552353676"/>
              </p:ext>
            </p:extLst>
          </p:nvPr>
        </p:nvGraphicFramePr>
        <p:xfrm>
          <a:off x="7416362" y="5915931"/>
          <a:ext cx="1511300" cy="241300"/>
        </p:xfrm>
        <a:graphic>
          <a:graphicData uri="http://schemas.openxmlformats.org/presentationml/2006/ole">
            <mc:AlternateContent xmlns:mc="http://schemas.openxmlformats.org/markup-compatibility/2006">
              <mc:Choice xmlns:v="urn:schemas-microsoft-com:vml" Requires="v">
                <p:oleObj spid="_x0000_s1422134" name="Equation" r:id="rId49" imgW="1511280" imgH="241200" progId="Equation.DSMT4">
                  <p:embed/>
                </p:oleObj>
              </mc:Choice>
              <mc:Fallback>
                <p:oleObj name="Equation" r:id="rId49" imgW="1511280" imgH="241200" progId="Equation.DSMT4">
                  <p:embed/>
                  <p:pic>
                    <p:nvPicPr>
                      <p:cNvPr id="0" name="Object 435"/>
                      <p:cNvPicPr>
                        <a:picLocks noChangeAspect="1" noChangeArrowheads="1"/>
                      </p:cNvPicPr>
                      <p:nvPr/>
                    </p:nvPicPr>
                    <p:blipFill>
                      <a:blip r:embed="rId50"/>
                      <a:srcRect/>
                      <a:stretch>
                        <a:fillRect/>
                      </a:stretch>
                    </p:blipFill>
                    <p:spPr bwMode="auto">
                      <a:xfrm>
                        <a:off x="7416362" y="5915931"/>
                        <a:ext cx="15113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80" name="Text Box 436"/>
          <p:cNvSpPr txBox="1">
            <a:spLocks noChangeArrowheads="1"/>
          </p:cNvSpPr>
          <p:nvPr/>
        </p:nvSpPr>
        <p:spPr bwMode="auto">
          <a:xfrm>
            <a:off x="304800" y="6215122"/>
            <a:ext cx="35607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Substituting into differential equation we obtain</a:t>
            </a:r>
            <a:endParaRPr lang="ru-RU" altLang="ru-RU" sz="1000" dirty="0"/>
          </a:p>
        </p:txBody>
      </p:sp>
      <p:graphicFrame>
        <p:nvGraphicFramePr>
          <p:cNvPr id="339381" name="Object 437"/>
          <p:cNvGraphicFramePr>
            <a:graphicFrameLocks noChangeAspect="1"/>
          </p:cNvGraphicFramePr>
          <p:nvPr>
            <p:extLst>
              <p:ext uri="{D42A27DB-BD31-4B8C-83A1-F6EECF244321}">
                <p14:modId xmlns:p14="http://schemas.microsoft.com/office/powerpoint/2010/main" val="3461823369"/>
              </p:ext>
            </p:extLst>
          </p:nvPr>
        </p:nvGraphicFramePr>
        <p:xfrm>
          <a:off x="508000" y="6391275"/>
          <a:ext cx="7188200" cy="393700"/>
        </p:xfrm>
        <a:graphic>
          <a:graphicData uri="http://schemas.openxmlformats.org/presentationml/2006/ole">
            <mc:AlternateContent xmlns:mc="http://schemas.openxmlformats.org/markup-compatibility/2006">
              <mc:Choice xmlns:v="urn:schemas-microsoft-com:vml" Requires="v">
                <p:oleObj spid="_x0000_s1422135" name="Equation" r:id="rId51" imgW="7188120" imgH="393480" progId="Equation.DSMT4">
                  <p:embed/>
                </p:oleObj>
              </mc:Choice>
              <mc:Fallback>
                <p:oleObj name="Equation" r:id="rId51" imgW="7188120" imgH="393480" progId="Equation.DSMT4">
                  <p:embed/>
                  <p:pic>
                    <p:nvPicPr>
                      <p:cNvPr id="0" name="Object 437"/>
                      <p:cNvPicPr>
                        <a:picLocks noChangeAspect="1" noChangeArrowheads="1"/>
                      </p:cNvPicPr>
                      <p:nvPr/>
                    </p:nvPicPr>
                    <p:blipFill>
                      <a:blip r:embed="rId52"/>
                      <a:srcRect/>
                      <a:stretch>
                        <a:fillRect/>
                      </a:stretch>
                    </p:blipFill>
                    <p:spPr bwMode="auto">
                      <a:xfrm>
                        <a:off x="508000" y="6391275"/>
                        <a:ext cx="71882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82" name="Rectangle 438"/>
          <p:cNvSpPr>
            <a:spLocks noChangeArrowheads="1"/>
          </p:cNvSpPr>
          <p:nvPr/>
        </p:nvSpPr>
        <p:spPr bwMode="auto">
          <a:xfrm>
            <a:off x="145900" y="3565564"/>
            <a:ext cx="8856000" cy="2168890"/>
          </a:xfrm>
          <a:prstGeom prst="rect">
            <a:avLst/>
          </a:prstGeom>
          <a:solidFill>
            <a:srgbClr val="CC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39383" name="Text Box 439"/>
          <p:cNvSpPr txBox="1">
            <a:spLocks noChangeArrowheads="1"/>
          </p:cNvSpPr>
          <p:nvPr/>
        </p:nvSpPr>
        <p:spPr bwMode="auto">
          <a:xfrm>
            <a:off x="255369" y="3565564"/>
            <a:ext cx="356076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For this equation to be satisfied at any </a:t>
            </a:r>
            <a:r>
              <a:rPr lang="en-US" sz="1000" dirty="0" smtClean="0"/>
              <a:t>instant </a:t>
            </a:r>
            <a:r>
              <a:rPr lang="en-US" sz="1000" dirty="0"/>
              <a:t>of time, the factors </a:t>
            </a:r>
            <a:r>
              <a:rPr lang="en-US" sz="1000" dirty="0" smtClean="0"/>
              <a:t>of the same trigonometric functions in </a:t>
            </a:r>
            <a:r>
              <a:rPr lang="en-US" sz="1000" dirty="0"/>
              <a:t>the left and right sides should be separately equal. </a:t>
            </a:r>
            <a:r>
              <a:rPr lang="en-US" sz="1000" dirty="0" smtClean="0"/>
              <a:t>Hence,</a:t>
            </a:r>
            <a:endParaRPr lang="ru-RU" altLang="ru-RU" sz="1000" dirty="0"/>
          </a:p>
        </p:txBody>
      </p:sp>
      <p:graphicFrame>
        <p:nvGraphicFramePr>
          <p:cNvPr id="339384" name="Object 440"/>
          <p:cNvGraphicFramePr>
            <a:graphicFrameLocks noChangeAspect="1"/>
          </p:cNvGraphicFramePr>
          <p:nvPr>
            <p:extLst>
              <p:ext uri="{D42A27DB-BD31-4B8C-83A1-F6EECF244321}">
                <p14:modId xmlns:p14="http://schemas.microsoft.com/office/powerpoint/2010/main" val="2701270109"/>
              </p:ext>
            </p:extLst>
          </p:nvPr>
        </p:nvGraphicFramePr>
        <p:xfrm>
          <a:off x="696913" y="4044950"/>
          <a:ext cx="1435100" cy="749300"/>
        </p:xfrm>
        <a:graphic>
          <a:graphicData uri="http://schemas.openxmlformats.org/presentationml/2006/ole">
            <mc:AlternateContent xmlns:mc="http://schemas.openxmlformats.org/markup-compatibility/2006">
              <mc:Choice xmlns:v="urn:schemas-microsoft-com:vml" Requires="v">
                <p:oleObj spid="_x0000_s1422136" name="Equation" r:id="rId53" imgW="1434960" imgH="749160" progId="Equation.DSMT4">
                  <p:embed/>
                </p:oleObj>
              </mc:Choice>
              <mc:Fallback>
                <p:oleObj name="Equation" r:id="rId53" imgW="1434960" imgH="749160" progId="Equation.DSMT4">
                  <p:embed/>
                  <p:pic>
                    <p:nvPicPr>
                      <p:cNvPr id="0" name="Object 440"/>
                      <p:cNvPicPr>
                        <a:picLocks noChangeAspect="1" noChangeArrowheads="1"/>
                      </p:cNvPicPr>
                      <p:nvPr/>
                    </p:nvPicPr>
                    <p:blipFill>
                      <a:blip r:embed="rId54"/>
                      <a:srcRect/>
                      <a:stretch>
                        <a:fillRect/>
                      </a:stretch>
                    </p:blipFill>
                    <p:spPr bwMode="auto">
                      <a:xfrm>
                        <a:off x="696913" y="4044950"/>
                        <a:ext cx="1435100" cy="749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39385" name="Text Box 441"/>
          <p:cNvSpPr txBox="1">
            <a:spLocks noChangeArrowheads="1"/>
          </p:cNvSpPr>
          <p:nvPr/>
        </p:nvSpPr>
        <p:spPr bwMode="auto">
          <a:xfrm>
            <a:off x="153988" y="4760795"/>
            <a:ext cx="35607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smtClean="0"/>
              <a:t>Squaring </a:t>
            </a:r>
            <a:r>
              <a:rPr lang="en-US" sz="1000" dirty="0"/>
              <a:t>and adding these </a:t>
            </a:r>
            <a:r>
              <a:rPr lang="en-US" sz="1000" dirty="0" smtClean="0"/>
              <a:t>equations we obtain</a:t>
            </a:r>
            <a:endParaRPr lang="ru-RU" altLang="ru-RU" sz="1000" dirty="0"/>
          </a:p>
        </p:txBody>
      </p:sp>
      <p:graphicFrame>
        <p:nvGraphicFramePr>
          <p:cNvPr id="339386" name="Object 442"/>
          <p:cNvGraphicFramePr>
            <a:graphicFrameLocks noChangeAspect="1"/>
          </p:cNvGraphicFramePr>
          <p:nvPr>
            <p:extLst>
              <p:ext uri="{D42A27DB-BD31-4B8C-83A1-F6EECF244321}">
                <p14:modId xmlns:p14="http://schemas.microsoft.com/office/powerpoint/2010/main" val="407864460"/>
              </p:ext>
            </p:extLst>
          </p:nvPr>
        </p:nvGraphicFramePr>
        <p:xfrm>
          <a:off x="576360" y="5038755"/>
          <a:ext cx="1765300" cy="469900"/>
        </p:xfrm>
        <a:graphic>
          <a:graphicData uri="http://schemas.openxmlformats.org/presentationml/2006/ole">
            <mc:AlternateContent xmlns:mc="http://schemas.openxmlformats.org/markup-compatibility/2006">
              <mc:Choice xmlns:v="urn:schemas-microsoft-com:vml" Requires="v">
                <p:oleObj spid="_x0000_s1422137" name="Equation" r:id="rId55" imgW="1765080" imgH="469800" progId="Equation.DSMT4">
                  <p:embed/>
                </p:oleObj>
              </mc:Choice>
              <mc:Fallback>
                <p:oleObj name="Equation" r:id="rId55" imgW="1765080" imgH="469800" progId="Equation.DSMT4">
                  <p:embed/>
                  <p:pic>
                    <p:nvPicPr>
                      <p:cNvPr id="0" name="Object 442"/>
                      <p:cNvPicPr>
                        <a:picLocks noChangeAspect="1" noChangeArrowheads="1"/>
                      </p:cNvPicPr>
                      <p:nvPr/>
                    </p:nvPicPr>
                    <p:blipFill>
                      <a:blip r:embed="rId56"/>
                      <a:srcRect/>
                      <a:stretch>
                        <a:fillRect/>
                      </a:stretch>
                    </p:blipFill>
                    <p:spPr bwMode="auto">
                      <a:xfrm>
                        <a:off x="576360" y="5038755"/>
                        <a:ext cx="1765300" cy="469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387" name="Text Box 443"/>
          <p:cNvSpPr txBox="1">
            <a:spLocks noChangeArrowheads="1"/>
          </p:cNvSpPr>
          <p:nvPr/>
        </p:nvSpPr>
        <p:spPr bwMode="auto">
          <a:xfrm>
            <a:off x="4135438" y="3562289"/>
            <a:ext cx="32686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dirty="0" smtClean="0"/>
              <a:t>Dividing </a:t>
            </a:r>
            <a:r>
              <a:rPr lang="en-US" sz="1000" dirty="0"/>
              <a:t>one </a:t>
            </a:r>
            <a:r>
              <a:rPr lang="en-US" sz="1000" dirty="0" smtClean="0"/>
              <a:t>equation by </a:t>
            </a:r>
            <a:r>
              <a:rPr lang="en-US" sz="1000" dirty="0"/>
              <a:t>the other, </a:t>
            </a:r>
            <a:r>
              <a:rPr lang="en-US" sz="1000" dirty="0" smtClean="0"/>
              <a:t>we obtain the </a:t>
            </a:r>
            <a:r>
              <a:rPr lang="en-US" sz="1000" dirty="0"/>
              <a:t>phase shift of </a:t>
            </a:r>
            <a:r>
              <a:rPr lang="en-US" sz="1000" dirty="0" smtClean="0"/>
              <a:t> forced vibrations</a:t>
            </a:r>
            <a:endParaRPr lang="ru-RU" altLang="ru-RU" sz="1000" dirty="0"/>
          </a:p>
        </p:txBody>
      </p:sp>
      <p:graphicFrame>
        <p:nvGraphicFramePr>
          <p:cNvPr id="339388" name="Object 444"/>
          <p:cNvGraphicFramePr>
            <a:graphicFrameLocks noChangeAspect="1"/>
          </p:cNvGraphicFramePr>
          <p:nvPr>
            <p:extLst>
              <p:ext uri="{D42A27DB-BD31-4B8C-83A1-F6EECF244321}">
                <p14:modId xmlns:p14="http://schemas.microsoft.com/office/powerpoint/2010/main" val="2002416970"/>
              </p:ext>
            </p:extLst>
          </p:nvPr>
        </p:nvGraphicFramePr>
        <p:xfrm>
          <a:off x="7625114" y="3568700"/>
          <a:ext cx="889000" cy="393700"/>
        </p:xfrm>
        <a:graphic>
          <a:graphicData uri="http://schemas.openxmlformats.org/presentationml/2006/ole">
            <mc:AlternateContent xmlns:mc="http://schemas.openxmlformats.org/markup-compatibility/2006">
              <mc:Choice xmlns:v="urn:schemas-microsoft-com:vml" Requires="v">
                <p:oleObj spid="_x0000_s1422138" name="Equation" r:id="rId57" imgW="888840" imgH="393480" progId="Equation.DSMT4">
                  <p:embed/>
                </p:oleObj>
              </mc:Choice>
              <mc:Fallback>
                <p:oleObj name="Equation" r:id="rId57" imgW="888840" imgH="393480" progId="Equation.DSMT4">
                  <p:embed/>
                  <p:pic>
                    <p:nvPicPr>
                      <p:cNvPr id="0" name="Object 444"/>
                      <p:cNvPicPr>
                        <a:picLocks noChangeAspect="1" noChangeArrowheads="1"/>
                      </p:cNvPicPr>
                      <p:nvPr/>
                    </p:nvPicPr>
                    <p:blipFill>
                      <a:blip r:embed="rId58"/>
                      <a:srcRect/>
                      <a:stretch>
                        <a:fillRect/>
                      </a:stretch>
                    </p:blipFill>
                    <p:spPr bwMode="auto">
                      <a:xfrm>
                        <a:off x="7625114" y="3568700"/>
                        <a:ext cx="8890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389" name="Text Box 445"/>
          <p:cNvSpPr txBox="1">
            <a:spLocks noChangeArrowheads="1"/>
          </p:cNvSpPr>
          <p:nvPr/>
        </p:nvSpPr>
        <p:spPr bwMode="auto">
          <a:xfrm>
            <a:off x="3437564" y="3871525"/>
            <a:ext cx="553243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FF0000"/>
                </a:solidFill>
              </a:rPr>
              <a:t>Hence, the law of damped forced vibrations</a:t>
            </a:r>
            <a:r>
              <a:rPr lang="en-US" altLang="ru-RU" sz="1000" dirty="0" smtClean="0">
                <a:solidFill>
                  <a:srgbClr val="FF0000"/>
                </a:solidFill>
              </a:rPr>
              <a:t> </a:t>
            </a:r>
            <a:r>
              <a:rPr lang="en-US" altLang="ru-RU" sz="1000" dirty="0" smtClean="0"/>
              <a:t>at</a:t>
            </a:r>
            <a:r>
              <a:rPr lang="ru-RU" altLang="ru-RU" sz="1000" dirty="0" smtClean="0"/>
              <a:t> </a:t>
            </a:r>
            <a:r>
              <a:rPr lang="en-US" altLang="ru-RU" sz="1200" i="1" dirty="0">
                <a:latin typeface="Times New Roman" pitchFamily="18" charset="0"/>
                <a:cs typeface="Times New Roman" pitchFamily="18" charset="0"/>
              </a:rPr>
              <a:t>n &lt; k </a:t>
            </a:r>
            <a:r>
              <a:rPr lang="en-US" altLang="ru-RU" sz="1000" dirty="0" smtClean="0"/>
              <a:t>(small resistance</a:t>
            </a:r>
            <a:r>
              <a:rPr lang="ru-RU" altLang="ru-RU" sz="1000" dirty="0" smtClean="0"/>
              <a:t>)</a:t>
            </a:r>
            <a:r>
              <a:rPr lang="en-US" altLang="ru-RU" sz="1000" dirty="0" smtClean="0"/>
              <a:t> is</a:t>
            </a:r>
            <a:endParaRPr lang="ru-RU" altLang="ru-RU" sz="1000" dirty="0"/>
          </a:p>
        </p:txBody>
      </p:sp>
      <p:graphicFrame>
        <p:nvGraphicFramePr>
          <p:cNvPr id="339390" name="Object 446"/>
          <p:cNvGraphicFramePr>
            <a:graphicFrameLocks noChangeAspect="1"/>
          </p:cNvGraphicFramePr>
          <p:nvPr>
            <p:extLst>
              <p:ext uri="{D42A27DB-BD31-4B8C-83A1-F6EECF244321}">
                <p14:modId xmlns:p14="http://schemas.microsoft.com/office/powerpoint/2010/main" val="3329136333"/>
              </p:ext>
            </p:extLst>
          </p:nvPr>
        </p:nvGraphicFramePr>
        <p:xfrm>
          <a:off x="3372234" y="4098925"/>
          <a:ext cx="4533900" cy="292100"/>
        </p:xfrm>
        <a:graphic>
          <a:graphicData uri="http://schemas.openxmlformats.org/presentationml/2006/ole">
            <mc:AlternateContent xmlns:mc="http://schemas.openxmlformats.org/markup-compatibility/2006">
              <mc:Choice xmlns:v="urn:schemas-microsoft-com:vml" Requires="v">
                <p:oleObj spid="_x0000_s1422139" name="Equation" r:id="rId59" imgW="4533840" imgH="291960" progId="Equation.DSMT4">
                  <p:embed/>
                </p:oleObj>
              </mc:Choice>
              <mc:Fallback>
                <p:oleObj name="Equation" r:id="rId59" imgW="4533840" imgH="291960" progId="Equation.DSMT4">
                  <p:embed/>
                  <p:pic>
                    <p:nvPicPr>
                      <p:cNvPr id="0" name="Object 446"/>
                      <p:cNvPicPr>
                        <a:picLocks noChangeAspect="1" noChangeArrowheads="1"/>
                      </p:cNvPicPr>
                      <p:nvPr/>
                    </p:nvPicPr>
                    <p:blipFill>
                      <a:blip r:embed="rId60"/>
                      <a:srcRect/>
                      <a:stretch>
                        <a:fillRect/>
                      </a:stretch>
                    </p:blipFill>
                    <p:spPr bwMode="auto">
                      <a:xfrm>
                        <a:off x="3372234" y="4098925"/>
                        <a:ext cx="4533900" cy="292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39391" name="Text Box 447"/>
          <p:cNvSpPr txBox="1">
            <a:spLocks noChangeArrowheads="1"/>
          </p:cNvSpPr>
          <p:nvPr/>
        </p:nvSpPr>
        <p:spPr bwMode="auto">
          <a:xfrm>
            <a:off x="3031377" y="4408046"/>
            <a:ext cx="6015831" cy="1400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a:t>1) The amplitude of forced </a:t>
            </a:r>
            <a:r>
              <a:rPr lang="en-US" sz="1000" dirty="0" smtClean="0"/>
              <a:t>vibrations </a:t>
            </a:r>
            <a:r>
              <a:rPr lang="en-US" sz="1000" dirty="0"/>
              <a:t>does not depend on the initial conditions.</a:t>
            </a:r>
            <a:endParaRPr lang="ru-RU" sz="1000" dirty="0"/>
          </a:p>
          <a:p>
            <a:r>
              <a:rPr lang="en-US" sz="1000" dirty="0"/>
              <a:t>2) Forced vibration does not die out in the presence of resistance. </a:t>
            </a:r>
            <a:endParaRPr lang="ru-RU" sz="1000" dirty="0"/>
          </a:p>
          <a:p>
            <a:r>
              <a:rPr lang="en-US" sz="1000" dirty="0"/>
              <a:t>3) The frequency of forced vibration is equal to the frequency of the disturbing force and does not depend on the characteristics of the vibrating </a:t>
            </a:r>
            <a:r>
              <a:rPr lang="en-US" sz="1000" dirty="0" smtClean="0"/>
              <a:t>system. </a:t>
            </a:r>
            <a:endParaRPr lang="ru-RU" sz="1000" dirty="0"/>
          </a:p>
          <a:p>
            <a:r>
              <a:rPr lang="en-US" sz="1000" dirty="0"/>
              <a:t>4) Even when the disturbing force </a:t>
            </a:r>
            <a:r>
              <a:rPr lang="en-US" sz="1000" dirty="0" smtClean="0"/>
              <a:t>is </a:t>
            </a:r>
            <a:r>
              <a:rPr lang="en-US" sz="1000" dirty="0"/>
              <a:t>small, large forced vibration can be induced if the resistance is small and the frequency </a:t>
            </a:r>
            <a:r>
              <a:rPr lang="en-US" sz="1100" i="1" dirty="0">
                <a:latin typeface="Times New Roman" pitchFamily="18" charset="0"/>
                <a:cs typeface="Times New Roman" pitchFamily="18" charset="0"/>
              </a:rPr>
              <a:t>p</a:t>
            </a:r>
            <a:r>
              <a:rPr lang="en-US" sz="1000" dirty="0"/>
              <a:t> is almost equal to </a:t>
            </a:r>
            <a:r>
              <a:rPr lang="en-US" sz="1100" i="1" dirty="0">
                <a:latin typeface="Times New Roman" pitchFamily="18" charset="0"/>
                <a:cs typeface="Times New Roman" pitchFamily="18" charset="0"/>
              </a:rPr>
              <a:t>k</a:t>
            </a:r>
            <a:r>
              <a:rPr lang="en-US" sz="1000" dirty="0"/>
              <a:t> (resonance).</a:t>
            </a:r>
            <a:endParaRPr lang="ru-RU" sz="1000" dirty="0"/>
          </a:p>
          <a:p>
            <a:r>
              <a:rPr lang="en-US" sz="1000" dirty="0"/>
              <a:t>5) Even if the disturbing force is large, forced </a:t>
            </a:r>
            <a:r>
              <a:rPr lang="en-US" sz="1000" dirty="0" smtClean="0"/>
              <a:t>vibrations </a:t>
            </a:r>
            <a:r>
              <a:rPr lang="en-US" sz="1000" dirty="0"/>
              <a:t>can be damped if the frequency </a:t>
            </a:r>
            <a:r>
              <a:rPr lang="en-US" sz="1200" i="1" dirty="0">
                <a:latin typeface="Times New Roman" pitchFamily="18" charset="0"/>
                <a:cs typeface="Times New Roman" pitchFamily="18" charset="0"/>
              </a:rPr>
              <a:t>p</a:t>
            </a:r>
            <a:r>
              <a:rPr lang="en-US" sz="1000" dirty="0"/>
              <a:t> is much larger than </a:t>
            </a:r>
            <a:r>
              <a:rPr lang="en-US" sz="1200" i="1" dirty="0">
                <a:latin typeface="Times New Roman" pitchFamily="18" charset="0"/>
                <a:cs typeface="Times New Roman" pitchFamily="18" charset="0"/>
              </a:rPr>
              <a:t>k</a:t>
            </a:r>
            <a:r>
              <a:rPr lang="en-US" sz="1200" dirty="0">
                <a:latin typeface="Times New Roman" pitchFamily="18" charset="0"/>
                <a:cs typeface="Times New Roman" pitchFamily="18" charset="0"/>
              </a:rPr>
              <a:t>.</a:t>
            </a:r>
            <a:endParaRPr lang="ru-RU" sz="1200" dirty="0">
              <a:latin typeface="Times New Roman" pitchFamily="18" charset="0"/>
              <a:cs typeface="Times New Roman" pitchFamily="18" charset="0"/>
            </a:endParaRPr>
          </a:p>
        </p:txBody>
      </p:sp>
      <p:grpSp>
        <p:nvGrpSpPr>
          <p:cNvPr id="339415" name="Group 471"/>
          <p:cNvGrpSpPr>
            <a:grpSpLocks/>
          </p:cNvGrpSpPr>
          <p:nvPr/>
        </p:nvGrpSpPr>
        <p:grpSpPr bwMode="auto">
          <a:xfrm>
            <a:off x="7381875" y="2478088"/>
            <a:ext cx="1441450" cy="614362"/>
            <a:chOff x="4650" y="1561"/>
            <a:chExt cx="908" cy="387"/>
          </a:xfrm>
        </p:grpSpPr>
        <p:sp>
          <p:nvSpPr>
            <p:cNvPr id="339394" name="Freeform 450"/>
            <p:cNvSpPr>
              <a:spLocks/>
            </p:cNvSpPr>
            <p:nvPr/>
          </p:nvSpPr>
          <p:spPr bwMode="auto">
            <a:xfrm>
              <a:off x="4654" y="1561"/>
              <a:ext cx="896" cy="365"/>
            </a:xfrm>
            <a:custGeom>
              <a:avLst/>
              <a:gdLst>
                <a:gd name="T0" fmla="*/ 0 w 896"/>
                <a:gd name="T1" fmla="*/ 219 h 365"/>
                <a:gd name="T2" fmla="*/ 84 w 896"/>
                <a:gd name="T3" fmla="*/ 191 h 365"/>
                <a:gd name="T4" fmla="*/ 136 w 896"/>
                <a:gd name="T5" fmla="*/ 143 h 365"/>
                <a:gd name="T6" fmla="*/ 174 w 896"/>
                <a:gd name="T7" fmla="*/ 79 h 365"/>
                <a:gd name="T8" fmla="*/ 196 w 896"/>
                <a:gd name="T9" fmla="*/ 23 h 365"/>
                <a:gd name="T10" fmla="*/ 226 w 896"/>
                <a:gd name="T11" fmla="*/ 1 h 365"/>
                <a:gd name="T12" fmla="*/ 268 w 896"/>
                <a:gd name="T13" fmla="*/ 31 h 365"/>
                <a:gd name="T14" fmla="*/ 334 w 896"/>
                <a:gd name="T15" fmla="*/ 111 h 365"/>
                <a:gd name="T16" fmla="*/ 428 w 896"/>
                <a:gd name="T17" fmla="*/ 189 h 365"/>
                <a:gd name="T18" fmla="*/ 524 w 896"/>
                <a:gd name="T19" fmla="*/ 243 h 365"/>
                <a:gd name="T20" fmla="*/ 636 w 896"/>
                <a:gd name="T21" fmla="*/ 291 h 365"/>
                <a:gd name="T22" fmla="*/ 730 w 896"/>
                <a:gd name="T23" fmla="*/ 323 h 365"/>
                <a:gd name="T24" fmla="*/ 824 w 896"/>
                <a:gd name="T25" fmla="*/ 351 h 365"/>
                <a:gd name="T26" fmla="*/ 896 w 896"/>
                <a:gd name="T27" fmla="*/ 365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6" h="365">
                  <a:moveTo>
                    <a:pt x="0" y="219"/>
                  </a:moveTo>
                  <a:cubicBezTo>
                    <a:pt x="30" y="211"/>
                    <a:pt x="61" y="204"/>
                    <a:pt x="84" y="191"/>
                  </a:cubicBezTo>
                  <a:cubicBezTo>
                    <a:pt x="107" y="178"/>
                    <a:pt x="121" y="162"/>
                    <a:pt x="136" y="143"/>
                  </a:cubicBezTo>
                  <a:cubicBezTo>
                    <a:pt x="151" y="124"/>
                    <a:pt x="164" y="99"/>
                    <a:pt x="174" y="79"/>
                  </a:cubicBezTo>
                  <a:cubicBezTo>
                    <a:pt x="184" y="59"/>
                    <a:pt x="187" y="36"/>
                    <a:pt x="196" y="23"/>
                  </a:cubicBezTo>
                  <a:cubicBezTo>
                    <a:pt x="205" y="10"/>
                    <a:pt x="214" y="0"/>
                    <a:pt x="226" y="1"/>
                  </a:cubicBezTo>
                  <a:cubicBezTo>
                    <a:pt x="238" y="2"/>
                    <a:pt x="250" y="13"/>
                    <a:pt x="268" y="31"/>
                  </a:cubicBezTo>
                  <a:cubicBezTo>
                    <a:pt x="286" y="49"/>
                    <a:pt x="307" y="85"/>
                    <a:pt x="334" y="111"/>
                  </a:cubicBezTo>
                  <a:cubicBezTo>
                    <a:pt x="361" y="137"/>
                    <a:pt x="396" y="167"/>
                    <a:pt x="428" y="189"/>
                  </a:cubicBezTo>
                  <a:cubicBezTo>
                    <a:pt x="460" y="211"/>
                    <a:pt x="489" y="226"/>
                    <a:pt x="524" y="243"/>
                  </a:cubicBezTo>
                  <a:cubicBezTo>
                    <a:pt x="559" y="260"/>
                    <a:pt x="602" y="278"/>
                    <a:pt x="636" y="291"/>
                  </a:cubicBezTo>
                  <a:cubicBezTo>
                    <a:pt x="670" y="304"/>
                    <a:pt x="699" y="313"/>
                    <a:pt x="730" y="323"/>
                  </a:cubicBezTo>
                  <a:cubicBezTo>
                    <a:pt x="761" y="333"/>
                    <a:pt x="796" y="344"/>
                    <a:pt x="824" y="351"/>
                  </a:cubicBezTo>
                  <a:cubicBezTo>
                    <a:pt x="852" y="358"/>
                    <a:pt x="884" y="363"/>
                    <a:pt x="896" y="365"/>
                  </a:cubicBezTo>
                </a:path>
              </a:pathLst>
            </a:custGeom>
            <a:noFill/>
            <a:ln w="9525"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95" name="Freeform 451"/>
            <p:cNvSpPr>
              <a:spLocks/>
            </p:cNvSpPr>
            <p:nvPr/>
          </p:nvSpPr>
          <p:spPr bwMode="auto">
            <a:xfrm>
              <a:off x="4664" y="1712"/>
              <a:ext cx="892" cy="226"/>
            </a:xfrm>
            <a:custGeom>
              <a:avLst/>
              <a:gdLst>
                <a:gd name="T0" fmla="*/ 0 w 892"/>
                <a:gd name="T1" fmla="*/ 66 h 226"/>
                <a:gd name="T2" fmla="*/ 66 w 892"/>
                <a:gd name="T3" fmla="*/ 64 h 226"/>
                <a:gd name="T4" fmla="*/ 128 w 892"/>
                <a:gd name="T5" fmla="*/ 36 h 226"/>
                <a:gd name="T6" fmla="*/ 168 w 892"/>
                <a:gd name="T7" fmla="*/ 18 h 226"/>
                <a:gd name="T8" fmla="*/ 214 w 892"/>
                <a:gd name="T9" fmla="*/ 4 h 226"/>
                <a:gd name="T10" fmla="*/ 296 w 892"/>
                <a:gd name="T11" fmla="*/ 44 h 226"/>
                <a:gd name="T12" fmla="*/ 426 w 892"/>
                <a:gd name="T13" fmla="*/ 114 h 226"/>
                <a:gd name="T14" fmla="*/ 582 w 892"/>
                <a:gd name="T15" fmla="*/ 160 h 226"/>
                <a:gd name="T16" fmla="*/ 720 w 892"/>
                <a:gd name="T17" fmla="*/ 194 h 226"/>
                <a:gd name="T18" fmla="*/ 840 w 892"/>
                <a:gd name="T19" fmla="*/ 218 h 226"/>
                <a:gd name="T20" fmla="*/ 892 w 892"/>
                <a:gd name="T21"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2" h="226">
                  <a:moveTo>
                    <a:pt x="0" y="66"/>
                  </a:moveTo>
                  <a:cubicBezTo>
                    <a:pt x="22" y="67"/>
                    <a:pt x="45" y="69"/>
                    <a:pt x="66" y="64"/>
                  </a:cubicBezTo>
                  <a:cubicBezTo>
                    <a:pt x="87" y="59"/>
                    <a:pt x="111" y="44"/>
                    <a:pt x="128" y="36"/>
                  </a:cubicBezTo>
                  <a:cubicBezTo>
                    <a:pt x="145" y="28"/>
                    <a:pt x="154" y="23"/>
                    <a:pt x="168" y="18"/>
                  </a:cubicBezTo>
                  <a:cubicBezTo>
                    <a:pt x="182" y="13"/>
                    <a:pt x="193" y="0"/>
                    <a:pt x="214" y="4"/>
                  </a:cubicBezTo>
                  <a:cubicBezTo>
                    <a:pt x="235" y="8"/>
                    <a:pt x="261" y="26"/>
                    <a:pt x="296" y="44"/>
                  </a:cubicBezTo>
                  <a:cubicBezTo>
                    <a:pt x="331" y="62"/>
                    <a:pt x="378" y="95"/>
                    <a:pt x="426" y="114"/>
                  </a:cubicBezTo>
                  <a:cubicBezTo>
                    <a:pt x="474" y="133"/>
                    <a:pt x="533" y="147"/>
                    <a:pt x="582" y="160"/>
                  </a:cubicBezTo>
                  <a:cubicBezTo>
                    <a:pt x="631" y="173"/>
                    <a:pt x="677" y="184"/>
                    <a:pt x="720" y="194"/>
                  </a:cubicBezTo>
                  <a:cubicBezTo>
                    <a:pt x="763" y="204"/>
                    <a:pt x="811" y="213"/>
                    <a:pt x="840" y="218"/>
                  </a:cubicBezTo>
                  <a:cubicBezTo>
                    <a:pt x="869" y="223"/>
                    <a:pt x="883" y="225"/>
                    <a:pt x="892" y="226"/>
                  </a:cubicBezTo>
                </a:path>
              </a:pathLst>
            </a:custGeom>
            <a:noFill/>
            <a:ln w="9525" cap="flat" cmpd="sng">
              <a:solidFill>
                <a:srgbClr val="FF0000"/>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398" name="Freeform 454"/>
            <p:cNvSpPr>
              <a:spLocks/>
            </p:cNvSpPr>
            <p:nvPr/>
          </p:nvSpPr>
          <p:spPr bwMode="auto">
            <a:xfrm>
              <a:off x="4650" y="1782"/>
              <a:ext cx="908" cy="166"/>
            </a:xfrm>
            <a:custGeom>
              <a:avLst/>
              <a:gdLst>
                <a:gd name="T0" fmla="*/ 0 w 908"/>
                <a:gd name="T1" fmla="*/ 0 h 166"/>
                <a:gd name="T2" fmla="*/ 100 w 908"/>
                <a:gd name="T3" fmla="*/ 2 h 166"/>
                <a:gd name="T4" fmla="*/ 182 w 908"/>
                <a:gd name="T5" fmla="*/ 12 h 166"/>
                <a:gd name="T6" fmla="*/ 260 w 908"/>
                <a:gd name="T7" fmla="*/ 40 h 166"/>
                <a:gd name="T8" fmla="*/ 364 w 908"/>
                <a:gd name="T9" fmla="*/ 80 h 166"/>
                <a:gd name="T10" fmla="*/ 486 w 908"/>
                <a:gd name="T11" fmla="*/ 108 h 166"/>
                <a:gd name="T12" fmla="*/ 584 w 908"/>
                <a:gd name="T13" fmla="*/ 126 h 166"/>
                <a:gd name="T14" fmla="*/ 698 w 908"/>
                <a:gd name="T15" fmla="*/ 144 h 166"/>
                <a:gd name="T16" fmla="*/ 802 w 908"/>
                <a:gd name="T17" fmla="*/ 158 h 166"/>
                <a:gd name="T18" fmla="*/ 908 w 908"/>
                <a:gd name="T19"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8" h="166">
                  <a:moveTo>
                    <a:pt x="0" y="0"/>
                  </a:moveTo>
                  <a:cubicBezTo>
                    <a:pt x="35" y="0"/>
                    <a:pt x="70" y="0"/>
                    <a:pt x="100" y="2"/>
                  </a:cubicBezTo>
                  <a:cubicBezTo>
                    <a:pt x="130" y="4"/>
                    <a:pt x="155" y="6"/>
                    <a:pt x="182" y="12"/>
                  </a:cubicBezTo>
                  <a:cubicBezTo>
                    <a:pt x="209" y="18"/>
                    <a:pt x="230" y="29"/>
                    <a:pt x="260" y="40"/>
                  </a:cubicBezTo>
                  <a:cubicBezTo>
                    <a:pt x="290" y="51"/>
                    <a:pt x="326" y="69"/>
                    <a:pt x="364" y="80"/>
                  </a:cubicBezTo>
                  <a:cubicBezTo>
                    <a:pt x="402" y="91"/>
                    <a:pt x="449" y="100"/>
                    <a:pt x="486" y="108"/>
                  </a:cubicBezTo>
                  <a:cubicBezTo>
                    <a:pt x="523" y="116"/>
                    <a:pt x="549" y="120"/>
                    <a:pt x="584" y="126"/>
                  </a:cubicBezTo>
                  <a:cubicBezTo>
                    <a:pt x="619" y="132"/>
                    <a:pt x="662" y="139"/>
                    <a:pt x="698" y="144"/>
                  </a:cubicBezTo>
                  <a:cubicBezTo>
                    <a:pt x="734" y="149"/>
                    <a:pt x="767" y="154"/>
                    <a:pt x="802" y="158"/>
                  </a:cubicBezTo>
                  <a:cubicBezTo>
                    <a:pt x="837" y="162"/>
                    <a:pt x="890" y="165"/>
                    <a:pt x="908" y="166"/>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39414" name="Group 470"/>
          <p:cNvGrpSpPr>
            <a:grpSpLocks/>
          </p:cNvGrpSpPr>
          <p:nvPr/>
        </p:nvGrpSpPr>
        <p:grpSpPr bwMode="auto">
          <a:xfrm>
            <a:off x="7874000" y="2047875"/>
            <a:ext cx="1196975" cy="1009650"/>
            <a:chOff x="4960" y="1290"/>
            <a:chExt cx="754" cy="636"/>
          </a:xfrm>
        </p:grpSpPr>
        <p:grpSp>
          <p:nvGrpSpPr>
            <p:cNvPr id="339404" name="Group 460"/>
            <p:cNvGrpSpPr>
              <a:grpSpLocks/>
            </p:cNvGrpSpPr>
            <p:nvPr/>
          </p:nvGrpSpPr>
          <p:grpSpPr bwMode="auto">
            <a:xfrm>
              <a:off x="4960" y="1416"/>
              <a:ext cx="176" cy="54"/>
              <a:chOff x="4176" y="1830"/>
              <a:chExt cx="176" cy="54"/>
            </a:xfrm>
          </p:grpSpPr>
          <p:sp>
            <p:nvSpPr>
              <p:cNvPr id="339402" name="Line 458"/>
              <p:cNvSpPr>
                <a:spLocks noChangeShapeType="1"/>
              </p:cNvSpPr>
              <p:nvPr/>
            </p:nvSpPr>
            <p:spPr bwMode="auto">
              <a:xfrm flipV="1">
                <a:off x="4176" y="1832"/>
                <a:ext cx="80" cy="52"/>
              </a:xfrm>
              <a:prstGeom prst="line">
                <a:avLst/>
              </a:prstGeom>
              <a:noFill/>
              <a:ln w="95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403" name="Line 459"/>
              <p:cNvSpPr>
                <a:spLocks noChangeShapeType="1"/>
              </p:cNvSpPr>
              <p:nvPr/>
            </p:nvSpPr>
            <p:spPr bwMode="auto">
              <a:xfrm>
                <a:off x="4260" y="1830"/>
                <a:ext cx="92" cy="0"/>
              </a:xfrm>
              <a:prstGeom prst="line">
                <a:avLst/>
              </a:prstGeom>
              <a:noFill/>
              <a:ln w="9525">
                <a:solidFill>
                  <a:srgbClr val="0000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aphicFrame>
          <p:nvGraphicFramePr>
            <p:cNvPr id="339405" name="Object 461"/>
            <p:cNvGraphicFramePr>
              <a:graphicFrameLocks noChangeAspect="1"/>
            </p:cNvGraphicFramePr>
            <p:nvPr/>
          </p:nvGraphicFramePr>
          <p:xfrm>
            <a:off x="5148" y="1290"/>
            <a:ext cx="248" cy="248"/>
          </p:xfrm>
          <a:graphic>
            <a:graphicData uri="http://schemas.openxmlformats.org/presentationml/2006/ole">
              <mc:AlternateContent xmlns:mc="http://schemas.openxmlformats.org/markup-compatibility/2006">
                <mc:Choice xmlns:v="urn:schemas-microsoft-com:vml" Requires="v">
                  <p:oleObj spid="_x0000_s1422140" name="Формула" r:id="rId61" imgW="393480" imgH="393480" progId="Equation.3">
                    <p:embed/>
                  </p:oleObj>
                </mc:Choice>
                <mc:Fallback>
                  <p:oleObj name="Формула" r:id="rId61" imgW="393480" imgH="393480" progId="Equation.3">
                    <p:embed/>
                    <p:pic>
                      <p:nvPicPr>
                        <p:cNvPr id="0" name="Object 461"/>
                        <p:cNvPicPr>
                          <a:picLocks noChangeAspect="1" noChangeArrowheads="1"/>
                        </p:cNvPicPr>
                        <p:nvPr/>
                      </p:nvPicPr>
                      <p:blipFill>
                        <a:blip r:embed="rId62">
                          <a:extLst>
                            <a:ext uri="{28A0092B-C50C-407E-A947-70E740481C1C}">
                              <a14:useLocalDpi xmlns:a14="http://schemas.microsoft.com/office/drawing/2010/main" val="0"/>
                            </a:ext>
                          </a:extLst>
                        </a:blip>
                        <a:srcRect/>
                        <a:stretch>
                          <a:fillRect/>
                        </a:stretch>
                      </p:blipFill>
                      <p:spPr bwMode="auto">
                        <a:xfrm>
                          <a:off x="5148" y="1290"/>
                          <a:ext cx="248" cy="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9406" name="Group 462"/>
            <p:cNvGrpSpPr>
              <a:grpSpLocks/>
            </p:cNvGrpSpPr>
            <p:nvPr/>
          </p:nvGrpSpPr>
          <p:grpSpPr bwMode="auto">
            <a:xfrm>
              <a:off x="5029" y="1645"/>
              <a:ext cx="176" cy="54"/>
              <a:chOff x="4176" y="1830"/>
              <a:chExt cx="176" cy="54"/>
            </a:xfrm>
          </p:grpSpPr>
          <p:sp>
            <p:nvSpPr>
              <p:cNvPr id="339407" name="Line 463"/>
              <p:cNvSpPr>
                <a:spLocks noChangeShapeType="1"/>
              </p:cNvSpPr>
              <p:nvPr/>
            </p:nvSpPr>
            <p:spPr bwMode="auto">
              <a:xfrm flipV="1">
                <a:off x="4176" y="1832"/>
                <a:ext cx="80" cy="52"/>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408" name="Line 464"/>
              <p:cNvSpPr>
                <a:spLocks noChangeShapeType="1"/>
              </p:cNvSpPr>
              <p:nvPr/>
            </p:nvSpPr>
            <p:spPr bwMode="auto">
              <a:xfrm>
                <a:off x="4260" y="1830"/>
                <a:ext cx="92"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aphicFrame>
          <p:nvGraphicFramePr>
            <p:cNvPr id="339409" name="Object 465"/>
            <p:cNvGraphicFramePr>
              <a:graphicFrameLocks noChangeAspect="1"/>
            </p:cNvGraphicFramePr>
            <p:nvPr/>
          </p:nvGraphicFramePr>
          <p:xfrm>
            <a:off x="5233" y="1513"/>
            <a:ext cx="320" cy="248"/>
          </p:xfrm>
          <a:graphic>
            <a:graphicData uri="http://schemas.openxmlformats.org/presentationml/2006/ole">
              <mc:AlternateContent xmlns:mc="http://schemas.openxmlformats.org/markup-compatibility/2006">
                <mc:Choice xmlns:v="urn:schemas-microsoft-com:vml" Requires="v">
                  <p:oleObj spid="_x0000_s1422141" name="Формула" r:id="rId63" imgW="507960" imgH="393480" progId="Equation.3">
                    <p:embed/>
                  </p:oleObj>
                </mc:Choice>
                <mc:Fallback>
                  <p:oleObj name="Формула" r:id="rId63" imgW="507960" imgH="393480" progId="Equation.3">
                    <p:embed/>
                    <p:pic>
                      <p:nvPicPr>
                        <p:cNvPr id="0" name="Object 465"/>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5233" y="1513"/>
                          <a:ext cx="320" cy="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39410" name="Group 466"/>
            <p:cNvGrpSpPr>
              <a:grpSpLocks/>
            </p:cNvGrpSpPr>
            <p:nvPr/>
          </p:nvGrpSpPr>
          <p:grpSpPr bwMode="auto">
            <a:xfrm>
              <a:off x="5214" y="1806"/>
              <a:ext cx="176" cy="54"/>
              <a:chOff x="4176" y="1830"/>
              <a:chExt cx="176" cy="54"/>
            </a:xfrm>
          </p:grpSpPr>
          <p:sp>
            <p:nvSpPr>
              <p:cNvPr id="339411" name="Line 467"/>
              <p:cNvSpPr>
                <a:spLocks noChangeShapeType="1"/>
              </p:cNvSpPr>
              <p:nvPr/>
            </p:nvSpPr>
            <p:spPr bwMode="auto">
              <a:xfrm flipV="1">
                <a:off x="4176" y="1832"/>
                <a:ext cx="80" cy="52"/>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39412" name="Line 468"/>
              <p:cNvSpPr>
                <a:spLocks noChangeShapeType="1"/>
              </p:cNvSpPr>
              <p:nvPr/>
            </p:nvSpPr>
            <p:spPr bwMode="auto">
              <a:xfrm>
                <a:off x="4260" y="1830"/>
                <a:ext cx="92" cy="0"/>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aphicFrame>
          <p:nvGraphicFramePr>
            <p:cNvPr id="339413" name="Object 469"/>
            <p:cNvGraphicFramePr>
              <a:graphicFrameLocks noChangeAspect="1"/>
            </p:cNvGraphicFramePr>
            <p:nvPr/>
          </p:nvGraphicFramePr>
          <p:xfrm>
            <a:off x="5402" y="1678"/>
            <a:ext cx="312" cy="248"/>
          </p:xfrm>
          <a:graphic>
            <a:graphicData uri="http://schemas.openxmlformats.org/presentationml/2006/ole">
              <mc:AlternateContent xmlns:mc="http://schemas.openxmlformats.org/markup-compatibility/2006">
                <mc:Choice xmlns:v="urn:schemas-microsoft-com:vml" Requires="v">
                  <p:oleObj spid="_x0000_s1422142" name="Формула" r:id="rId65" imgW="495000" imgH="393480" progId="Equation.3">
                    <p:embed/>
                  </p:oleObj>
                </mc:Choice>
                <mc:Fallback>
                  <p:oleObj name="Формула" r:id="rId65" imgW="495000" imgH="393480" progId="Equation.3">
                    <p:embed/>
                    <p:pic>
                      <p:nvPicPr>
                        <p:cNvPr id="0" name="Object 469"/>
                        <p:cNvPicPr>
                          <a:picLocks noChangeAspect="1" noChangeArrowheads="1"/>
                        </p:cNvPicPr>
                        <p:nvPr/>
                      </p:nvPicPr>
                      <p:blipFill>
                        <a:blip r:embed="rId66">
                          <a:extLst>
                            <a:ext uri="{28A0092B-C50C-407E-A947-70E740481C1C}">
                              <a14:useLocalDpi xmlns:a14="http://schemas.microsoft.com/office/drawing/2010/main" val="0"/>
                            </a:ext>
                          </a:extLst>
                        </a:blip>
                        <a:srcRect/>
                        <a:stretch>
                          <a:fillRect/>
                        </a:stretch>
                      </p:blipFill>
                      <p:spPr bwMode="auto">
                        <a:xfrm>
                          <a:off x="5402" y="1678"/>
                          <a:ext cx="312" cy="2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pic>
        <p:nvPicPr>
          <p:cNvPr id="104" name="Picture 15" descr="Z:\Символ НГУ_4.JPG"/>
          <p:cNvPicPr>
            <a:picLocks noChangeAspect="1" noChangeArrowheads="1"/>
          </p:cNvPicPr>
          <p:nvPr/>
        </p:nvPicPr>
        <p:blipFill>
          <a:blip r:embed="rId67" cstate="print">
            <a:extLst>
              <a:ext uri="{BEBA8EAE-BF5A-486C-A8C5-ECC9F3942E4B}">
                <a14:imgProps xmlns:a14="http://schemas.microsoft.com/office/drawing/2010/main">
                  <a14:imgLayer r:embed="rId68">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983538" y="84450"/>
            <a:ext cx="1061153" cy="93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3931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3931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9315"/>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931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9317"/>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3931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3931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393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3932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3934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39345"/>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3932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3932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39346"/>
                                        </p:tgtEl>
                                        <p:attrNameLst>
                                          <p:attrName>style.visibility</p:attrName>
                                        </p:attrNameLst>
                                      </p:cBhvr>
                                      <p:to>
                                        <p:strVal val="visible"/>
                                      </p:to>
                                    </p:set>
                                  </p:childTnLst>
                                </p:cTn>
                              </p:par>
                            </p:childTnLst>
                          </p:cTn>
                        </p:par>
                      </p:childTnLst>
                    </p:cTn>
                  </p:par>
                  <p:par>
                    <p:cTn id="41" fill="hold" nodeType="clickPar">
                      <p:stCondLst>
                        <p:cond delay="indefinite"/>
                      </p:stCondLst>
                      <p:childTnLst>
                        <p:par>
                          <p:cTn id="42" fill="hold" nodeType="withGroup">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39347"/>
                                        </p:tgtEl>
                                        <p:attrNameLst>
                                          <p:attrName>style.visibility</p:attrName>
                                        </p:attrNameLst>
                                      </p:cBhvr>
                                      <p:to>
                                        <p:strVal val="visible"/>
                                      </p:to>
                                    </p:set>
                                    <p:anim calcmode="lin" valueType="num">
                                      <p:cBhvr additive="base">
                                        <p:cTn id="45" dur="500" fill="hold"/>
                                        <p:tgtEl>
                                          <p:spTgt spid="339347"/>
                                        </p:tgtEl>
                                        <p:attrNameLst>
                                          <p:attrName>ppt_x</p:attrName>
                                        </p:attrNameLst>
                                      </p:cBhvr>
                                      <p:tavLst>
                                        <p:tav tm="0">
                                          <p:val>
                                            <p:strVal val="#ppt_x"/>
                                          </p:val>
                                        </p:tav>
                                        <p:tav tm="100000">
                                          <p:val>
                                            <p:strVal val="#ppt_x"/>
                                          </p:val>
                                        </p:tav>
                                      </p:tavLst>
                                    </p:anim>
                                    <p:anim calcmode="lin" valueType="num">
                                      <p:cBhvr additive="base">
                                        <p:cTn id="46" dur="500" fill="hold"/>
                                        <p:tgtEl>
                                          <p:spTgt spid="339347"/>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339348"/>
                                        </p:tgtEl>
                                        <p:attrNameLst>
                                          <p:attrName>style.visibility</p:attrName>
                                        </p:attrNameLst>
                                      </p:cBhvr>
                                      <p:to>
                                        <p:strVal val="visible"/>
                                      </p:to>
                                    </p:set>
                                    <p:anim calcmode="lin" valueType="num">
                                      <p:cBhvr additive="base">
                                        <p:cTn id="49" dur="500" fill="hold"/>
                                        <p:tgtEl>
                                          <p:spTgt spid="339348"/>
                                        </p:tgtEl>
                                        <p:attrNameLst>
                                          <p:attrName>ppt_x</p:attrName>
                                        </p:attrNameLst>
                                      </p:cBhvr>
                                      <p:tavLst>
                                        <p:tav tm="0">
                                          <p:val>
                                            <p:strVal val="#ppt_x"/>
                                          </p:val>
                                        </p:tav>
                                        <p:tav tm="100000">
                                          <p:val>
                                            <p:strVal val="#ppt_x"/>
                                          </p:val>
                                        </p:tav>
                                      </p:tavLst>
                                    </p:anim>
                                    <p:anim calcmode="lin" valueType="num">
                                      <p:cBhvr additive="base">
                                        <p:cTn id="50" dur="500" fill="hold"/>
                                        <p:tgtEl>
                                          <p:spTgt spid="339348"/>
                                        </p:tgtEl>
                                        <p:attrNameLst>
                                          <p:attrName>ppt_y</p:attrName>
                                        </p:attrNameLst>
                                      </p:cBhvr>
                                      <p:tavLst>
                                        <p:tav tm="0">
                                          <p:val>
                                            <p:strVal val="1+#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39351"/>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39349"/>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39360"/>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339353"/>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339355"/>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39356"/>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39357"/>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3935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39358"/>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39354"/>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39361"/>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39362"/>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33936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39365"/>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339363"/>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39366"/>
                                        </p:tgtEl>
                                        <p:attrNameLst>
                                          <p:attrName>style.visibility</p:attrName>
                                        </p:attrNameLst>
                                      </p:cBhvr>
                                      <p:to>
                                        <p:strVal val="visible"/>
                                      </p:to>
                                    </p:set>
                                  </p:childTnLst>
                                </p:cTn>
                              </p:par>
                              <p:par>
                                <p:cTn id="97" presetID="1" presetClass="entr" presetSubtype="0" fill="hold" nodeType="withEffect">
                                  <p:stCondLst>
                                    <p:cond delay="0"/>
                                  </p:stCondLst>
                                  <p:childTnLst>
                                    <p:set>
                                      <p:cBhvr>
                                        <p:cTn id="98" dur="1" fill="hold">
                                          <p:stCondLst>
                                            <p:cond delay="0"/>
                                          </p:stCondLst>
                                        </p:cTn>
                                        <p:tgtEl>
                                          <p:spTgt spid="3393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0"/>
                                          </p:stCondLst>
                                        </p:cTn>
                                        <p:tgtEl>
                                          <p:spTgt spid="339368"/>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33936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39370"/>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39371"/>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339372"/>
                                        </p:tgtEl>
                                        <p:attrNameLst>
                                          <p:attrName>style.visibility</p:attrName>
                                        </p:attrNameLst>
                                      </p:cBhvr>
                                      <p:to>
                                        <p:strVal val="visible"/>
                                      </p:to>
                                    </p:set>
                                    <p:anim calcmode="lin" valueType="num">
                                      <p:cBhvr additive="base">
                                        <p:cTn id="115" dur="500" fill="hold"/>
                                        <p:tgtEl>
                                          <p:spTgt spid="339372"/>
                                        </p:tgtEl>
                                        <p:attrNameLst>
                                          <p:attrName>ppt_x</p:attrName>
                                        </p:attrNameLst>
                                      </p:cBhvr>
                                      <p:tavLst>
                                        <p:tav tm="0">
                                          <p:val>
                                            <p:strVal val="#ppt_x"/>
                                          </p:val>
                                        </p:tav>
                                        <p:tav tm="100000">
                                          <p:val>
                                            <p:strVal val="#ppt_x"/>
                                          </p:val>
                                        </p:tav>
                                      </p:tavLst>
                                    </p:anim>
                                    <p:anim calcmode="lin" valueType="num">
                                      <p:cBhvr additive="base">
                                        <p:cTn id="116" dur="500" fill="hold"/>
                                        <p:tgtEl>
                                          <p:spTgt spid="339372"/>
                                        </p:tgtEl>
                                        <p:attrNameLst>
                                          <p:attrName>ppt_y</p:attrName>
                                        </p:attrNameLst>
                                      </p:cBhvr>
                                      <p:tavLst>
                                        <p:tav tm="0">
                                          <p:val>
                                            <p:strVal val="1+#ppt_h/2"/>
                                          </p:val>
                                        </p:tav>
                                        <p:tav tm="100000">
                                          <p:val>
                                            <p:strVal val="#ppt_y"/>
                                          </p:val>
                                        </p:tav>
                                      </p:tavLst>
                                    </p:anim>
                                  </p:childTnLst>
                                </p:cTn>
                              </p:par>
                              <p:par>
                                <p:cTn id="117" presetID="2" presetClass="entr" presetSubtype="4" fill="hold" nodeType="withEffect">
                                  <p:stCondLst>
                                    <p:cond delay="0"/>
                                  </p:stCondLst>
                                  <p:childTnLst>
                                    <p:set>
                                      <p:cBhvr>
                                        <p:cTn id="118" dur="1" fill="hold">
                                          <p:stCondLst>
                                            <p:cond delay="0"/>
                                          </p:stCondLst>
                                        </p:cTn>
                                        <p:tgtEl>
                                          <p:spTgt spid="339373"/>
                                        </p:tgtEl>
                                        <p:attrNameLst>
                                          <p:attrName>style.visibility</p:attrName>
                                        </p:attrNameLst>
                                      </p:cBhvr>
                                      <p:to>
                                        <p:strVal val="visible"/>
                                      </p:to>
                                    </p:set>
                                    <p:anim calcmode="lin" valueType="num">
                                      <p:cBhvr additive="base">
                                        <p:cTn id="119" dur="500" fill="hold"/>
                                        <p:tgtEl>
                                          <p:spTgt spid="339373"/>
                                        </p:tgtEl>
                                        <p:attrNameLst>
                                          <p:attrName>ppt_x</p:attrName>
                                        </p:attrNameLst>
                                      </p:cBhvr>
                                      <p:tavLst>
                                        <p:tav tm="0">
                                          <p:val>
                                            <p:strVal val="#ppt_x"/>
                                          </p:val>
                                        </p:tav>
                                        <p:tav tm="100000">
                                          <p:val>
                                            <p:strVal val="#ppt_x"/>
                                          </p:val>
                                        </p:tav>
                                      </p:tavLst>
                                    </p:anim>
                                    <p:anim calcmode="lin" valueType="num">
                                      <p:cBhvr additive="base">
                                        <p:cTn id="120" dur="500" fill="hold"/>
                                        <p:tgtEl>
                                          <p:spTgt spid="339373"/>
                                        </p:tgtEl>
                                        <p:attrNameLst>
                                          <p:attrName>ppt_y</p:attrName>
                                        </p:attrNameLst>
                                      </p:cBhvr>
                                      <p:tavLst>
                                        <p:tav tm="0">
                                          <p:val>
                                            <p:strVal val="1+#ppt_h/2"/>
                                          </p:val>
                                        </p:tav>
                                        <p:tav tm="100000">
                                          <p:val>
                                            <p:strVal val="#ppt_y"/>
                                          </p:val>
                                        </p:tav>
                                      </p:tavLst>
                                    </p:anim>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339374"/>
                                        </p:tgtEl>
                                        <p:attrNameLst>
                                          <p:attrName>style.visibility</p:attrName>
                                        </p:attrNameLst>
                                      </p:cBhvr>
                                      <p:to>
                                        <p:strVal val="visible"/>
                                      </p:to>
                                    </p:set>
                                  </p:childTnLst>
                                </p:cTn>
                              </p:par>
                            </p:childTnLst>
                          </p:cTn>
                        </p:par>
                      </p:childTnLst>
                    </p:cTn>
                  </p:par>
                  <p:par>
                    <p:cTn id="125" fill="hold" nodeType="clickPar">
                      <p:stCondLst>
                        <p:cond delay="indefinite"/>
                      </p:stCondLst>
                      <p:childTnLst>
                        <p:par>
                          <p:cTn id="126" fill="hold" nodeType="withGroup">
                            <p:stCondLst>
                              <p:cond delay="0"/>
                            </p:stCondLst>
                            <p:childTnLst>
                              <p:par>
                                <p:cTn id="127" presetID="1" presetClass="entr" presetSubtype="0" fill="hold" grpId="0" nodeType="clickEffect">
                                  <p:stCondLst>
                                    <p:cond delay="0"/>
                                  </p:stCondLst>
                                  <p:childTnLst>
                                    <p:set>
                                      <p:cBhvr>
                                        <p:cTn id="128" dur="1" fill="hold">
                                          <p:stCondLst>
                                            <p:cond delay="0"/>
                                          </p:stCondLst>
                                        </p:cTn>
                                        <p:tgtEl>
                                          <p:spTgt spid="339375"/>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39376"/>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339377"/>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39378"/>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339379"/>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339380"/>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339381"/>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2" presetClass="entr" presetSubtype="4" fill="hold" grpId="0" nodeType="clickEffect">
                                  <p:stCondLst>
                                    <p:cond delay="0"/>
                                  </p:stCondLst>
                                  <p:childTnLst>
                                    <p:set>
                                      <p:cBhvr>
                                        <p:cTn id="148" dur="1" fill="hold">
                                          <p:stCondLst>
                                            <p:cond delay="0"/>
                                          </p:stCondLst>
                                        </p:cTn>
                                        <p:tgtEl>
                                          <p:spTgt spid="339382"/>
                                        </p:tgtEl>
                                        <p:attrNameLst>
                                          <p:attrName>style.visibility</p:attrName>
                                        </p:attrNameLst>
                                      </p:cBhvr>
                                      <p:to>
                                        <p:strVal val="visible"/>
                                      </p:to>
                                    </p:set>
                                    <p:anim calcmode="lin" valueType="num">
                                      <p:cBhvr additive="base">
                                        <p:cTn id="149" dur="500" fill="hold"/>
                                        <p:tgtEl>
                                          <p:spTgt spid="339382"/>
                                        </p:tgtEl>
                                        <p:attrNameLst>
                                          <p:attrName>ppt_x</p:attrName>
                                        </p:attrNameLst>
                                      </p:cBhvr>
                                      <p:tavLst>
                                        <p:tav tm="0">
                                          <p:val>
                                            <p:strVal val="#ppt_x"/>
                                          </p:val>
                                        </p:tav>
                                        <p:tav tm="100000">
                                          <p:val>
                                            <p:strVal val="#ppt_x"/>
                                          </p:val>
                                        </p:tav>
                                      </p:tavLst>
                                    </p:anim>
                                    <p:anim calcmode="lin" valueType="num">
                                      <p:cBhvr additive="base">
                                        <p:cTn id="150" dur="500" fill="hold"/>
                                        <p:tgtEl>
                                          <p:spTgt spid="339382"/>
                                        </p:tgtEl>
                                        <p:attrNameLst>
                                          <p:attrName>ppt_y</p:attrName>
                                        </p:attrNameLst>
                                      </p:cBhvr>
                                      <p:tavLst>
                                        <p:tav tm="0">
                                          <p:val>
                                            <p:strVal val="1+#ppt_h/2"/>
                                          </p:val>
                                        </p:tav>
                                        <p:tav tm="100000">
                                          <p:val>
                                            <p:strVal val="#ppt_y"/>
                                          </p:val>
                                        </p:tav>
                                      </p:tavLst>
                                    </p:anim>
                                  </p:childTnLst>
                                </p:cTn>
                              </p:par>
                              <p:par>
                                <p:cTn id="151" presetID="2" presetClass="entr" presetSubtype="4" fill="hold" grpId="0" nodeType="withEffect">
                                  <p:stCondLst>
                                    <p:cond delay="0"/>
                                  </p:stCondLst>
                                  <p:childTnLst>
                                    <p:set>
                                      <p:cBhvr>
                                        <p:cTn id="152" dur="1" fill="hold">
                                          <p:stCondLst>
                                            <p:cond delay="0"/>
                                          </p:stCondLst>
                                        </p:cTn>
                                        <p:tgtEl>
                                          <p:spTgt spid="339383"/>
                                        </p:tgtEl>
                                        <p:attrNameLst>
                                          <p:attrName>style.visibility</p:attrName>
                                        </p:attrNameLst>
                                      </p:cBhvr>
                                      <p:to>
                                        <p:strVal val="visible"/>
                                      </p:to>
                                    </p:set>
                                    <p:anim calcmode="lin" valueType="num">
                                      <p:cBhvr additive="base">
                                        <p:cTn id="153" dur="500" fill="hold"/>
                                        <p:tgtEl>
                                          <p:spTgt spid="339383"/>
                                        </p:tgtEl>
                                        <p:attrNameLst>
                                          <p:attrName>ppt_x</p:attrName>
                                        </p:attrNameLst>
                                      </p:cBhvr>
                                      <p:tavLst>
                                        <p:tav tm="0">
                                          <p:val>
                                            <p:strVal val="#ppt_x"/>
                                          </p:val>
                                        </p:tav>
                                        <p:tav tm="100000">
                                          <p:val>
                                            <p:strVal val="#ppt_x"/>
                                          </p:val>
                                        </p:tav>
                                      </p:tavLst>
                                    </p:anim>
                                    <p:anim calcmode="lin" valueType="num">
                                      <p:cBhvr additive="base">
                                        <p:cTn id="154" dur="500" fill="hold"/>
                                        <p:tgtEl>
                                          <p:spTgt spid="339383"/>
                                        </p:tgtEl>
                                        <p:attrNameLst>
                                          <p:attrName>ppt_y</p:attrName>
                                        </p:attrNameLst>
                                      </p:cBhvr>
                                      <p:tavLst>
                                        <p:tav tm="0">
                                          <p:val>
                                            <p:strVal val="1+#ppt_h/2"/>
                                          </p:val>
                                        </p:tav>
                                        <p:tav tm="100000">
                                          <p:val>
                                            <p:strVal val="#ppt_y"/>
                                          </p:val>
                                        </p:tav>
                                      </p:tavLst>
                                    </p:anim>
                                  </p:childTnLst>
                                </p:cTn>
                              </p:par>
                              <p:par>
                                <p:cTn id="155" presetID="2" presetClass="entr" presetSubtype="4" fill="hold" nodeType="withEffect">
                                  <p:stCondLst>
                                    <p:cond delay="0"/>
                                  </p:stCondLst>
                                  <p:childTnLst>
                                    <p:set>
                                      <p:cBhvr>
                                        <p:cTn id="156" dur="1" fill="hold">
                                          <p:stCondLst>
                                            <p:cond delay="0"/>
                                          </p:stCondLst>
                                        </p:cTn>
                                        <p:tgtEl>
                                          <p:spTgt spid="339384"/>
                                        </p:tgtEl>
                                        <p:attrNameLst>
                                          <p:attrName>style.visibility</p:attrName>
                                        </p:attrNameLst>
                                      </p:cBhvr>
                                      <p:to>
                                        <p:strVal val="visible"/>
                                      </p:to>
                                    </p:set>
                                    <p:anim calcmode="lin" valueType="num">
                                      <p:cBhvr additive="base">
                                        <p:cTn id="157" dur="500" fill="hold"/>
                                        <p:tgtEl>
                                          <p:spTgt spid="339384"/>
                                        </p:tgtEl>
                                        <p:attrNameLst>
                                          <p:attrName>ppt_x</p:attrName>
                                        </p:attrNameLst>
                                      </p:cBhvr>
                                      <p:tavLst>
                                        <p:tav tm="0">
                                          <p:val>
                                            <p:strVal val="#ppt_x"/>
                                          </p:val>
                                        </p:tav>
                                        <p:tav tm="100000">
                                          <p:val>
                                            <p:strVal val="#ppt_x"/>
                                          </p:val>
                                        </p:tav>
                                      </p:tavLst>
                                    </p:anim>
                                    <p:anim calcmode="lin" valueType="num">
                                      <p:cBhvr additive="base">
                                        <p:cTn id="158" dur="500" fill="hold"/>
                                        <p:tgtEl>
                                          <p:spTgt spid="339384"/>
                                        </p:tgtEl>
                                        <p:attrNameLst>
                                          <p:attrName>ppt_y</p:attrName>
                                        </p:attrNameLst>
                                      </p:cBhvr>
                                      <p:tavLst>
                                        <p:tav tm="0">
                                          <p:val>
                                            <p:strVal val="1+#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ntr" presetSubtype="0" fill="hold" grpId="0" nodeType="clickEffect">
                                  <p:stCondLst>
                                    <p:cond delay="0"/>
                                  </p:stCondLst>
                                  <p:childTnLst>
                                    <p:set>
                                      <p:cBhvr>
                                        <p:cTn id="162" dur="1" fill="hold">
                                          <p:stCondLst>
                                            <p:cond delay="0"/>
                                          </p:stCondLst>
                                        </p:cTn>
                                        <p:tgtEl>
                                          <p:spTgt spid="339385"/>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339386"/>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339387"/>
                                        </p:tgtEl>
                                        <p:attrNameLst>
                                          <p:attrName>style.visibility</p:attrName>
                                        </p:attrNameLst>
                                      </p:cBhvr>
                                      <p:to>
                                        <p:strVal val="visible"/>
                                      </p:to>
                                    </p:set>
                                  </p:childTnLst>
                                </p:cTn>
                              </p:par>
                              <p:par>
                                <p:cTn id="169" presetID="1" presetClass="entr" presetSubtype="0" fill="hold" nodeType="withEffect">
                                  <p:stCondLst>
                                    <p:cond delay="0"/>
                                  </p:stCondLst>
                                  <p:childTnLst>
                                    <p:set>
                                      <p:cBhvr>
                                        <p:cTn id="170" dur="1" fill="hold">
                                          <p:stCondLst>
                                            <p:cond delay="0"/>
                                          </p:stCondLst>
                                        </p:cTn>
                                        <p:tgtEl>
                                          <p:spTgt spid="339388"/>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ntr" presetSubtype="0" fill="hold" grpId="0" nodeType="clickEffect">
                                  <p:stCondLst>
                                    <p:cond delay="0"/>
                                  </p:stCondLst>
                                  <p:childTnLst>
                                    <p:set>
                                      <p:cBhvr>
                                        <p:cTn id="174" dur="1" fill="hold">
                                          <p:stCondLst>
                                            <p:cond delay="0"/>
                                          </p:stCondLst>
                                        </p:cTn>
                                        <p:tgtEl>
                                          <p:spTgt spid="339389"/>
                                        </p:tgtEl>
                                        <p:attrNameLst>
                                          <p:attrName>style.visibility</p:attrName>
                                        </p:attrNameLst>
                                      </p:cBhvr>
                                      <p:to>
                                        <p:strVal val="visible"/>
                                      </p:to>
                                    </p:set>
                                  </p:childTnLst>
                                </p:cTn>
                              </p:par>
                              <p:par>
                                <p:cTn id="175" presetID="1" presetClass="entr" presetSubtype="0" fill="hold" nodeType="withEffect">
                                  <p:stCondLst>
                                    <p:cond delay="0"/>
                                  </p:stCondLst>
                                  <p:childTnLst>
                                    <p:set>
                                      <p:cBhvr>
                                        <p:cTn id="176" dur="1" fill="hold">
                                          <p:stCondLst>
                                            <p:cond delay="0"/>
                                          </p:stCondLst>
                                        </p:cTn>
                                        <p:tgtEl>
                                          <p:spTgt spid="339390"/>
                                        </p:tgtEl>
                                        <p:attrNameLst>
                                          <p:attrName>style.visibility</p:attrName>
                                        </p:attrNameLst>
                                      </p:cBhvr>
                                      <p:to>
                                        <p:strVal val="visible"/>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339391"/>
                                        </p:tgtEl>
                                        <p:attrNameLst>
                                          <p:attrName>style.visibility</p:attrName>
                                        </p:attrNameLst>
                                      </p:cBhvr>
                                      <p:to>
                                        <p:strVal val="visible"/>
                                      </p:to>
                                    </p:set>
                                  </p:childTnLst>
                                </p:cTn>
                              </p:par>
                            </p:childTnLst>
                          </p:cTn>
                        </p:par>
                      </p:childTnLst>
                    </p:cTn>
                  </p:par>
                  <p:par>
                    <p:cTn id="181" fill="hold" nodeType="clickPar">
                      <p:stCondLst>
                        <p:cond delay="indefinite"/>
                      </p:stCondLst>
                      <p:childTnLst>
                        <p:par>
                          <p:cTn id="182" fill="hold" nodeType="withGroup">
                            <p:stCondLst>
                              <p:cond delay="0"/>
                            </p:stCondLst>
                            <p:childTnLst>
                              <p:par>
                                <p:cTn id="183" presetID="1" presetClass="entr" presetSubtype="0" fill="hold" nodeType="clickEffect">
                                  <p:stCondLst>
                                    <p:cond delay="0"/>
                                  </p:stCondLst>
                                  <p:childTnLst>
                                    <p:set>
                                      <p:cBhvr>
                                        <p:cTn id="184" dur="1" fill="hold">
                                          <p:stCondLst>
                                            <p:cond delay="0"/>
                                          </p:stCondLst>
                                        </p:cTn>
                                        <p:tgtEl>
                                          <p:spTgt spid="339414"/>
                                        </p:tgtEl>
                                        <p:attrNameLst>
                                          <p:attrName>style.visibility</p:attrName>
                                        </p:attrNameLst>
                                      </p:cBhvr>
                                      <p:to>
                                        <p:strVal val="visible"/>
                                      </p:to>
                                    </p:set>
                                  </p:childTnLst>
                                </p:cTn>
                              </p:par>
                              <p:par>
                                <p:cTn id="185" presetID="1" presetClass="entr" presetSubtype="0" fill="hold" nodeType="withEffect">
                                  <p:stCondLst>
                                    <p:cond delay="0"/>
                                  </p:stCondLst>
                                  <p:childTnLst>
                                    <p:set>
                                      <p:cBhvr>
                                        <p:cTn id="186" dur="1" fill="hold">
                                          <p:stCondLst>
                                            <p:cond delay="0"/>
                                          </p:stCondLst>
                                        </p:cTn>
                                        <p:tgtEl>
                                          <p:spTgt spid="3394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314" grpId="0"/>
      <p:bldP spid="339315" grpId="0"/>
      <p:bldP spid="339319" grpId="0"/>
      <p:bldP spid="339320" grpId="0"/>
      <p:bldP spid="339322" grpId="0"/>
      <p:bldP spid="339345" grpId="0" animBg="1"/>
      <p:bldP spid="339346" grpId="0" animBg="1"/>
      <p:bldP spid="339347" grpId="0"/>
      <p:bldP spid="339351" grpId="0"/>
      <p:bldP spid="339354" grpId="0"/>
      <p:bldP spid="339356" grpId="0" animBg="1"/>
      <p:bldP spid="339358" grpId="0" animBg="1"/>
      <p:bldP spid="339359" grpId="0" animBg="1"/>
      <p:bldP spid="339360" grpId="0"/>
      <p:bldP spid="339362" grpId="0" animBg="1"/>
      <p:bldP spid="339364" grpId="0" animBg="1"/>
      <p:bldP spid="339365" grpId="0" animBg="1"/>
      <p:bldP spid="339366" grpId="0" animBg="1"/>
      <p:bldP spid="339368" grpId="0"/>
      <p:bldP spid="339371" grpId="0"/>
      <p:bldP spid="339372" grpId="0"/>
      <p:bldP spid="339374" grpId="0"/>
      <p:bldP spid="339375" grpId="0"/>
      <p:bldP spid="339378" grpId="0" animBg="1"/>
      <p:bldP spid="339380" grpId="0"/>
      <p:bldP spid="339382" grpId="0" animBg="1"/>
      <p:bldP spid="339383" grpId="0"/>
      <p:bldP spid="339385" grpId="0"/>
      <p:bldP spid="339387" grpId="0"/>
      <p:bldP spid="339389" grpId="0"/>
      <p:bldP spid="33939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9219" name="Rectangle 5"/>
              <p:cNvSpPr>
                <a:spLocks noChangeArrowheads="1"/>
              </p:cNvSpPr>
              <p:nvPr/>
            </p:nvSpPr>
            <p:spPr bwMode="auto">
              <a:xfrm>
                <a:off x="374138" y="875686"/>
                <a:ext cx="8208000" cy="432000"/>
              </a:xfrm>
              <a:prstGeom prst="rect">
                <a:avLst/>
              </a:prstGeom>
              <a:solidFill>
                <a:srgbClr val="FFC000"/>
              </a:solidFill>
              <a:ln>
                <a:noFill/>
              </a:ln>
              <a:effectLst/>
              <a:extLst/>
            </p:spPr>
            <p:txBody>
              <a:bodyPr/>
              <a:lstStyle/>
              <a:p>
                <a:pPr algn="just"/>
                <a:r>
                  <a:rPr lang="en-US" sz="1000" b="1" dirty="0" smtClean="0">
                    <a:solidFill>
                      <a:srgbClr val="002060"/>
                    </a:solidFill>
                  </a:rPr>
                  <a:t>The differential equation of free harmonic motion is </a:t>
                </a:r>
                <a14:m>
                  <m:oMath xmlns:m="http://schemas.openxmlformats.org/officeDocument/2006/math">
                    <m:r>
                      <a:rPr lang="en-US" sz="1200" b="1" i="1">
                        <a:solidFill>
                          <a:srgbClr val="002060"/>
                        </a:solidFill>
                        <a:effectLst/>
                        <a:latin typeface="Cambria Math"/>
                      </a:rPr>
                      <m:t>𝒎</m:t>
                    </m:r>
                    <m:f>
                      <m:fPr>
                        <m:ctrlPr>
                          <a:rPr lang="ru-RU" sz="1200" b="1" i="1">
                            <a:solidFill>
                              <a:srgbClr val="002060"/>
                            </a:solidFill>
                            <a:effectLst/>
                            <a:latin typeface="Cambria Math"/>
                          </a:rPr>
                        </m:ctrlPr>
                      </m:fPr>
                      <m:num>
                        <m:sSup>
                          <m:sSupPr>
                            <m:ctrlPr>
                              <a:rPr lang="ru-RU" sz="1200" b="1" i="1">
                                <a:solidFill>
                                  <a:srgbClr val="002060"/>
                                </a:solidFill>
                                <a:effectLst/>
                                <a:latin typeface="Cambria Math"/>
                              </a:rPr>
                            </m:ctrlPr>
                          </m:sSupPr>
                          <m:e>
                            <m:r>
                              <a:rPr lang="en-US" sz="1200" b="1" i="1">
                                <a:solidFill>
                                  <a:srgbClr val="002060"/>
                                </a:solidFill>
                                <a:effectLst/>
                                <a:latin typeface="Cambria Math"/>
                              </a:rPr>
                              <m:t>𝒅</m:t>
                            </m:r>
                          </m:e>
                          <m:sup>
                            <m:r>
                              <a:rPr lang="en-US" sz="1200" b="1" i="1">
                                <a:solidFill>
                                  <a:srgbClr val="002060"/>
                                </a:solidFill>
                                <a:effectLst/>
                                <a:latin typeface="Cambria Math"/>
                              </a:rPr>
                              <m:t>𝟐</m:t>
                            </m:r>
                          </m:sup>
                        </m:sSup>
                        <m:r>
                          <a:rPr lang="en-US" sz="1200" b="1" i="1">
                            <a:solidFill>
                              <a:srgbClr val="002060"/>
                            </a:solidFill>
                            <a:effectLst/>
                            <a:latin typeface="Cambria Math"/>
                          </a:rPr>
                          <m:t>𝒙</m:t>
                        </m:r>
                      </m:num>
                      <m:den>
                        <m:r>
                          <a:rPr lang="en-US" sz="1200" b="1" i="1">
                            <a:solidFill>
                              <a:srgbClr val="002060"/>
                            </a:solidFill>
                            <a:effectLst/>
                            <a:latin typeface="Cambria Math"/>
                          </a:rPr>
                          <m:t>𝒅</m:t>
                        </m:r>
                        <m:sSup>
                          <m:sSupPr>
                            <m:ctrlPr>
                              <a:rPr lang="ru-RU" sz="1200" b="1" i="1">
                                <a:solidFill>
                                  <a:srgbClr val="002060"/>
                                </a:solidFill>
                                <a:effectLst/>
                                <a:latin typeface="Cambria Math"/>
                              </a:rPr>
                            </m:ctrlPr>
                          </m:sSupPr>
                          <m:e>
                            <m:r>
                              <a:rPr lang="en-US" sz="1200" b="1" i="1">
                                <a:solidFill>
                                  <a:srgbClr val="002060"/>
                                </a:solidFill>
                                <a:effectLst/>
                                <a:latin typeface="Cambria Math"/>
                              </a:rPr>
                              <m:t>𝒕</m:t>
                            </m:r>
                          </m:e>
                          <m:sup>
                            <m:r>
                              <a:rPr lang="en-US" sz="1200" b="1" i="1">
                                <a:solidFill>
                                  <a:srgbClr val="002060"/>
                                </a:solidFill>
                                <a:effectLst/>
                                <a:latin typeface="Cambria Math"/>
                              </a:rPr>
                              <m:t>𝟐</m:t>
                            </m:r>
                          </m:sup>
                        </m:sSup>
                      </m:den>
                    </m:f>
                    <m:sSup>
                      <m:sSupPr>
                        <m:ctrlPr>
                          <a:rPr lang="ru-RU" sz="1200" b="1" i="1">
                            <a:solidFill>
                              <a:srgbClr val="002060"/>
                            </a:solidFill>
                            <a:effectLst/>
                            <a:latin typeface="Cambria Math"/>
                          </a:rPr>
                        </m:ctrlPr>
                      </m:sSupPr>
                      <m:e>
                        <m:r>
                          <a:rPr lang="en-US" sz="1200" b="1">
                            <a:solidFill>
                              <a:srgbClr val="002060"/>
                            </a:solidFill>
                            <a:effectLst/>
                            <a:latin typeface="Cambria Math"/>
                          </a:rPr>
                          <m:t>+</m:t>
                        </m:r>
                        <m:r>
                          <a:rPr lang="en-US" sz="1200" b="1" i="1">
                            <a:solidFill>
                              <a:srgbClr val="002060"/>
                            </a:solidFill>
                            <a:effectLst/>
                            <a:latin typeface="Cambria Math"/>
                          </a:rPr>
                          <m:t>𝒌</m:t>
                        </m:r>
                      </m:e>
                      <m:sup>
                        <m:r>
                          <a:rPr lang="en-US" sz="1200" b="1" i="1">
                            <a:solidFill>
                              <a:srgbClr val="002060"/>
                            </a:solidFill>
                            <a:effectLst/>
                            <a:latin typeface="Cambria Math"/>
                          </a:rPr>
                          <m:t>𝟐</m:t>
                        </m:r>
                      </m:sup>
                    </m:sSup>
                    <m:r>
                      <a:rPr lang="en-US" sz="1200" b="1" i="1">
                        <a:solidFill>
                          <a:srgbClr val="002060"/>
                        </a:solidFill>
                        <a:effectLst/>
                        <a:latin typeface="Cambria Math"/>
                      </a:rPr>
                      <m:t>𝒙</m:t>
                    </m:r>
                    <m:r>
                      <a:rPr lang="en-US" sz="1200" b="1">
                        <a:solidFill>
                          <a:srgbClr val="002060"/>
                        </a:solidFill>
                        <a:effectLst/>
                        <a:latin typeface="Cambria Math"/>
                      </a:rPr>
                      <m:t>=</m:t>
                    </m:r>
                    <m:r>
                      <a:rPr lang="en-US" sz="1200" b="1" i="1">
                        <a:solidFill>
                          <a:srgbClr val="002060"/>
                        </a:solidFill>
                        <a:effectLst/>
                        <a:latin typeface="Cambria Math"/>
                      </a:rPr>
                      <m:t>𝟎</m:t>
                    </m:r>
                    <m:r>
                      <a:rPr lang="en-US" sz="1200" b="1">
                        <a:solidFill>
                          <a:srgbClr val="002060"/>
                        </a:solidFill>
                        <a:effectLst/>
                        <a:latin typeface="Cambria Math"/>
                      </a:rPr>
                      <m:t>,</m:t>
                    </m:r>
                  </m:oMath>
                </a14:m>
                <a:r>
                  <a:rPr lang="en-US" sz="1200" b="1" dirty="0">
                    <a:solidFill>
                      <a:srgbClr val="002060"/>
                    </a:solidFill>
                    <a:effectLst/>
                  </a:rPr>
                  <a:t> </a:t>
                </a:r>
                <a:r>
                  <a:rPr lang="en-US" sz="1000" b="1" dirty="0">
                    <a:solidFill>
                      <a:srgbClr val="002060"/>
                    </a:solidFill>
                    <a:effectLst/>
                  </a:rPr>
                  <a:t>where </a:t>
                </a:r>
                <a14:m>
                  <m:oMath xmlns:m="http://schemas.openxmlformats.org/officeDocument/2006/math">
                    <m:f>
                      <m:fPr>
                        <m:ctrlPr>
                          <a:rPr lang="ru-RU" sz="1200" b="1" i="1">
                            <a:solidFill>
                              <a:srgbClr val="002060"/>
                            </a:solidFill>
                            <a:effectLst/>
                            <a:latin typeface="Cambria Math"/>
                          </a:rPr>
                        </m:ctrlPr>
                      </m:fPr>
                      <m:num>
                        <m:r>
                          <a:rPr lang="en-US" sz="1200" b="1" i="1">
                            <a:solidFill>
                              <a:srgbClr val="002060"/>
                            </a:solidFill>
                            <a:effectLst/>
                            <a:latin typeface="Cambria Math"/>
                          </a:rPr>
                          <m:t>𝒄</m:t>
                        </m:r>
                      </m:num>
                      <m:den>
                        <m:r>
                          <a:rPr lang="en-US" sz="1200" b="1" i="1" smtClean="0">
                            <a:solidFill>
                              <a:srgbClr val="002060"/>
                            </a:solidFill>
                            <a:effectLst/>
                            <a:latin typeface="Cambria Math"/>
                          </a:rPr>
                          <m:t> </m:t>
                        </m:r>
                        <m:r>
                          <a:rPr lang="en-US" sz="1200" b="1" i="1">
                            <a:solidFill>
                              <a:srgbClr val="002060"/>
                            </a:solidFill>
                            <a:effectLst/>
                            <a:latin typeface="Cambria Math"/>
                          </a:rPr>
                          <m:t>𝒎</m:t>
                        </m:r>
                      </m:den>
                    </m:f>
                    <m:r>
                      <a:rPr lang="en-US" sz="1200" b="1">
                        <a:solidFill>
                          <a:srgbClr val="002060"/>
                        </a:solidFill>
                        <a:effectLst/>
                        <a:latin typeface="Cambria Math"/>
                      </a:rPr>
                      <m:t>=</m:t>
                    </m:r>
                    <m:sSup>
                      <m:sSupPr>
                        <m:ctrlPr>
                          <a:rPr lang="ru-RU" sz="1200" b="1" i="1">
                            <a:solidFill>
                              <a:srgbClr val="002060"/>
                            </a:solidFill>
                            <a:effectLst/>
                            <a:latin typeface="Cambria Math"/>
                          </a:rPr>
                        </m:ctrlPr>
                      </m:sSupPr>
                      <m:e>
                        <m:r>
                          <a:rPr lang="en-US" sz="1200" b="1" i="1">
                            <a:solidFill>
                              <a:srgbClr val="002060"/>
                            </a:solidFill>
                            <a:effectLst/>
                            <a:latin typeface="Cambria Math"/>
                          </a:rPr>
                          <m:t>𝒌</m:t>
                        </m:r>
                      </m:e>
                      <m:sup>
                        <m:r>
                          <a:rPr lang="en-US" sz="1200" b="1" i="1">
                            <a:solidFill>
                              <a:srgbClr val="002060"/>
                            </a:solidFill>
                            <a:effectLst/>
                            <a:latin typeface="Cambria Math"/>
                          </a:rPr>
                          <m:t>𝟐</m:t>
                        </m:r>
                      </m:sup>
                    </m:sSup>
                    <m:r>
                      <a:rPr lang="en-US" sz="1200">
                        <a:solidFill>
                          <a:srgbClr val="002060"/>
                        </a:solidFill>
                        <a:effectLst/>
                        <a:latin typeface="Cambria Math"/>
                      </a:rPr>
                      <m:t>.</m:t>
                    </m:r>
                  </m:oMath>
                </a14:m>
                <a:r>
                  <a:rPr lang="en-US" sz="1200" dirty="0">
                    <a:solidFill>
                      <a:srgbClr val="002060"/>
                    </a:solidFill>
                    <a:effectLst/>
                  </a:rPr>
                  <a:t> </a:t>
                </a:r>
                <a:endParaRPr lang="ru-RU" sz="1200" dirty="0">
                  <a:solidFill>
                    <a:srgbClr val="002060"/>
                  </a:solidFill>
                  <a:effectLst/>
                </a:endParaRPr>
              </a:p>
              <a:p>
                <a:pPr marL="533400" indent="-533400">
                  <a:lnSpc>
                    <a:spcPct val="80000"/>
                  </a:lnSpc>
                  <a:spcBef>
                    <a:spcPct val="20000"/>
                  </a:spcBef>
                  <a:buClr>
                    <a:srgbClr val="00007D"/>
                  </a:buClr>
                  <a:buSzPct val="75000"/>
                  <a:buFont typeface="Wingdings" pitchFamily="2" charset="2"/>
                  <a:buNone/>
                  <a:defRPr/>
                </a:pPr>
                <a:endParaRPr lang="ru-RU" sz="1000" b="1" dirty="0">
                  <a:solidFill>
                    <a:schemeClr val="accent5">
                      <a:lumMod val="25000"/>
                    </a:schemeClr>
                  </a:solidFill>
                  <a:latin typeface="Arial" charset="0"/>
                  <a:cs typeface="Arial" charset="0"/>
                </a:endParaRPr>
              </a:p>
            </p:txBody>
          </p:sp>
        </mc:Choice>
        <mc:Fallback xmlns="">
          <p:sp>
            <p:nvSpPr>
              <p:cNvPr id="9219" name="Rectangle 5"/>
              <p:cNvSpPr>
                <a:spLocks noRot="1" noChangeAspect="1" noMove="1" noResize="1" noEditPoints="1" noAdjustHandles="1" noChangeArrowheads="1" noChangeShapeType="1" noTextEdit="1"/>
              </p:cNvSpPr>
              <p:nvPr/>
            </p:nvSpPr>
            <p:spPr bwMode="auto">
              <a:xfrm>
                <a:off x="374138" y="875686"/>
                <a:ext cx="8208000" cy="432000"/>
              </a:xfrm>
              <a:prstGeom prst="rect">
                <a:avLst/>
              </a:prstGeom>
              <a:blipFill rotWithShape="1">
                <a:blip r:embed="rId2"/>
                <a:stretch>
                  <a:fillRect/>
                </a:stretch>
              </a:blipFill>
              <a:ln>
                <a:noFill/>
              </a:ln>
              <a:effectLst/>
              <a:extLst/>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161" name="Text Box 17"/>
              <p:cNvSpPr txBox="1">
                <a:spLocks noChangeArrowheads="1"/>
              </p:cNvSpPr>
              <p:nvPr/>
            </p:nvSpPr>
            <p:spPr bwMode="auto">
              <a:xfrm>
                <a:off x="354638" y="1349728"/>
                <a:ext cx="8244000" cy="43200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lvl="0" algn="just" eaLnBrk="1" hangingPunct="1"/>
                <a:r>
                  <a:rPr lang="en-US" sz="1000" b="1" dirty="0" smtClean="0">
                    <a:solidFill>
                      <a:schemeClr val="accent5">
                        <a:lumMod val="25000"/>
                      </a:schemeClr>
                    </a:solidFill>
                  </a:rPr>
                  <a:t>The law of a free harmonic motion is </a:t>
                </a:r>
                <a14:m>
                  <m:oMath xmlns:m="http://schemas.openxmlformats.org/officeDocument/2006/math">
                    <m:r>
                      <a:rPr lang="en-US" sz="1200" b="1" i="1">
                        <a:solidFill>
                          <a:schemeClr val="accent5">
                            <a:lumMod val="25000"/>
                          </a:schemeClr>
                        </a:solidFill>
                        <a:latin typeface="Cambria Math"/>
                      </a:rPr>
                      <m:t>𝒙</m:t>
                    </m:r>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𝒂</m:t>
                    </m:r>
                    <m:func>
                      <m:funcPr>
                        <m:ctrlPr>
                          <a:rPr lang="ru-RU" sz="1200" b="1" i="1">
                            <a:solidFill>
                              <a:schemeClr val="accent5">
                                <a:lumMod val="25000"/>
                              </a:schemeClr>
                            </a:solidFill>
                            <a:latin typeface="Cambria Math"/>
                          </a:rPr>
                        </m:ctrlPr>
                      </m:funcPr>
                      <m:fName>
                        <m:r>
                          <a:rPr lang="en-US" sz="1200" b="1" i="1">
                            <a:solidFill>
                              <a:schemeClr val="accent5">
                                <a:lumMod val="25000"/>
                              </a:schemeClr>
                            </a:solidFill>
                            <a:latin typeface="Cambria Math"/>
                          </a:rPr>
                          <m:t>𝒔𝒊𝒏</m:t>
                        </m:r>
                      </m:fName>
                      <m:e>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𝒌𝒕</m:t>
                        </m:r>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𝜷</m:t>
                        </m:r>
                      </m:e>
                    </m:func>
                    <m:r>
                      <a:rPr lang="en-US" sz="1200" b="1">
                        <a:solidFill>
                          <a:schemeClr val="accent5">
                            <a:lumMod val="25000"/>
                          </a:schemeClr>
                        </a:solidFill>
                        <a:latin typeface="Cambria Math"/>
                      </a:rPr>
                      <m:t>).</m:t>
                    </m:r>
                    <m:r>
                      <m:rPr>
                        <m:nor/>
                      </m:rPr>
                      <a:rPr lang="en-US" sz="1000" b="1" dirty="0">
                        <a:solidFill>
                          <a:srgbClr val="CACAFF">
                            <a:lumMod val="25000"/>
                          </a:srgbClr>
                        </a:solidFill>
                        <a:latin typeface="Arial" pitchFamily="34" charset="0"/>
                      </a:rPr>
                      <m:t>The</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period</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of</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vibration</m:t>
                    </m:r>
                    <m:r>
                      <m:rPr>
                        <m:nor/>
                      </m:rPr>
                      <a:rPr lang="en-US" sz="1000" b="1" dirty="0">
                        <a:solidFill>
                          <a:srgbClr val="CACAFF">
                            <a:lumMod val="25000"/>
                          </a:srgbClr>
                        </a:solidFill>
                        <a:latin typeface="Arial" pitchFamily="34" charset="0"/>
                      </a:rPr>
                      <m:t> </m:t>
                    </m:r>
                    <m:r>
                      <a:rPr lang="en-US" sz="1400" b="1" i="1">
                        <a:solidFill>
                          <a:srgbClr val="CACAFF">
                            <a:lumMod val="25000"/>
                          </a:srgbClr>
                        </a:solidFill>
                        <a:latin typeface="Cambria Math"/>
                      </a:rPr>
                      <m:t>𝑻</m:t>
                    </m:r>
                    <m:r>
                      <a:rPr lang="en-US" sz="1400" b="1">
                        <a:solidFill>
                          <a:srgbClr val="CACAFF">
                            <a:lumMod val="25000"/>
                          </a:srgbClr>
                        </a:solidFill>
                        <a:latin typeface="Cambria Math"/>
                      </a:rPr>
                      <m:t>=</m:t>
                    </m:r>
                    <m:f>
                      <m:fPr>
                        <m:ctrlPr>
                          <a:rPr lang="ru-RU" sz="1400" b="1" i="1">
                            <a:solidFill>
                              <a:srgbClr val="CACAFF">
                                <a:lumMod val="25000"/>
                              </a:srgbClr>
                            </a:solidFill>
                            <a:latin typeface="Cambria Math"/>
                          </a:rPr>
                        </m:ctrlPr>
                      </m:fPr>
                      <m:num>
                        <m:r>
                          <a:rPr lang="en-US" sz="1400" b="1" i="1">
                            <a:solidFill>
                              <a:srgbClr val="CACAFF">
                                <a:lumMod val="25000"/>
                              </a:srgbClr>
                            </a:solidFill>
                            <a:latin typeface="Cambria Math"/>
                          </a:rPr>
                          <m:t>𝟐</m:t>
                        </m:r>
                        <m:r>
                          <a:rPr lang="en-US" sz="1400" b="1" i="1">
                            <a:solidFill>
                              <a:srgbClr val="CACAFF">
                                <a:lumMod val="25000"/>
                              </a:srgbClr>
                            </a:solidFill>
                            <a:latin typeface="Cambria Math"/>
                          </a:rPr>
                          <m:t>𝝅</m:t>
                        </m:r>
                      </m:num>
                      <m:den>
                        <m:r>
                          <a:rPr lang="en-US" sz="1400" b="1" i="1">
                            <a:solidFill>
                              <a:srgbClr val="CACAFF">
                                <a:lumMod val="25000"/>
                              </a:srgbClr>
                            </a:solidFill>
                            <a:latin typeface="Cambria Math"/>
                          </a:rPr>
                          <m:t>𝒌</m:t>
                        </m:r>
                      </m:den>
                    </m:f>
                    <m:r>
                      <a:rPr lang="en-US" sz="1400" b="1">
                        <a:solidFill>
                          <a:srgbClr val="CACAFF">
                            <a:lumMod val="25000"/>
                          </a:srgbClr>
                        </a:solidFill>
                        <a:latin typeface="Cambria Math"/>
                      </a:rPr>
                      <m:t>.</m:t>
                    </m:r>
                    <m:r>
                      <m:rPr>
                        <m:nor/>
                      </m:rPr>
                      <a:rPr lang="en-US" sz="1000" b="1" dirty="0">
                        <a:solidFill>
                          <a:srgbClr val="CACAFF">
                            <a:lumMod val="25000"/>
                          </a:srgbClr>
                        </a:solidFill>
                        <a:latin typeface="Arial" pitchFamily="34" charset="0"/>
                      </a:rPr>
                      <m:t>The</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frequency</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of</m:t>
                    </m:r>
                    <m:r>
                      <m:rPr>
                        <m:nor/>
                      </m:rPr>
                      <a:rPr lang="en-US" sz="1000" b="1" dirty="0">
                        <a:solidFill>
                          <a:srgbClr val="CACAFF">
                            <a:lumMod val="25000"/>
                          </a:srgbClr>
                        </a:solidFill>
                        <a:latin typeface="Arial" pitchFamily="34" charset="0"/>
                      </a:rPr>
                      <m:t> </m:t>
                    </m:r>
                    <m:r>
                      <m:rPr>
                        <m:nor/>
                      </m:rPr>
                      <a:rPr lang="en-US" sz="1000" b="1" dirty="0">
                        <a:solidFill>
                          <a:srgbClr val="CACAFF">
                            <a:lumMod val="25000"/>
                          </a:srgbClr>
                        </a:solidFill>
                        <a:latin typeface="Arial" pitchFamily="34" charset="0"/>
                      </a:rPr>
                      <m:t>vibration</m:t>
                    </m:r>
                    <m:r>
                      <a:rPr lang="en-US" sz="1400" b="1">
                        <a:solidFill>
                          <a:srgbClr val="CACAFF">
                            <a:lumMod val="25000"/>
                          </a:srgbClr>
                        </a:solidFill>
                        <a:latin typeface="Cambria Math"/>
                      </a:rPr>
                      <m:t> </m:t>
                    </m:r>
                    <m:r>
                      <a:rPr lang="en-US" sz="1400" b="1" i="1">
                        <a:solidFill>
                          <a:srgbClr val="CACAFF">
                            <a:lumMod val="25000"/>
                          </a:srgbClr>
                        </a:solidFill>
                        <a:latin typeface="Cambria Math"/>
                      </a:rPr>
                      <m:t>𝝂</m:t>
                    </m:r>
                    <m:r>
                      <a:rPr lang="en-US" sz="1400" b="1">
                        <a:solidFill>
                          <a:srgbClr val="CACAFF">
                            <a:lumMod val="25000"/>
                          </a:srgbClr>
                        </a:solidFill>
                        <a:latin typeface="Cambria Math"/>
                      </a:rPr>
                      <m:t>=</m:t>
                    </m:r>
                    <m:f>
                      <m:fPr>
                        <m:ctrlPr>
                          <a:rPr lang="ru-RU" sz="1400" b="1" i="1">
                            <a:solidFill>
                              <a:srgbClr val="CACAFF">
                                <a:lumMod val="25000"/>
                              </a:srgbClr>
                            </a:solidFill>
                            <a:latin typeface="Cambria Math"/>
                          </a:rPr>
                        </m:ctrlPr>
                      </m:fPr>
                      <m:num>
                        <m:r>
                          <a:rPr lang="en-US" sz="1400" b="1" i="1">
                            <a:solidFill>
                              <a:srgbClr val="CACAFF">
                                <a:lumMod val="25000"/>
                              </a:srgbClr>
                            </a:solidFill>
                            <a:latin typeface="Cambria Math"/>
                          </a:rPr>
                          <m:t>𝟏</m:t>
                        </m:r>
                      </m:num>
                      <m:den>
                        <m:r>
                          <a:rPr lang="en-US" sz="1400" b="1" i="1">
                            <a:solidFill>
                              <a:srgbClr val="CACAFF">
                                <a:lumMod val="25000"/>
                              </a:srgbClr>
                            </a:solidFill>
                            <a:latin typeface="Cambria Math"/>
                          </a:rPr>
                          <m:t>𝑻</m:t>
                        </m:r>
                      </m:den>
                    </m:f>
                    <m:r>
                      <a:rPr lang="en-US" sz="1400" b="1">
                        <a:solidFill>
                          <a:srgbClr val="CACAFF">
                            <a:lumMod val="25000"/>
                          </a:srgbClr>
                        </a:solidFill>
                        <a:latin typeface="Cambria Math"/>
                      </a:rPr>
                      <m:t>=</m:t>
                    </m:r>
                    <m:f>
                      <m:fPr>
                        <m:ctrlPr>
                          <a:rPr lang="ru-RU" sz="1400" b="1" i="1">
                            <a:solidFill>
                              <a:srgbClr val="CACAFF">
                                <a:lumMod val="25000"/>
                              </a:srgbClr>
                            </a:solidFill>
                            <a:latin typeface="Cambria Math"/>
                          </a:rPr>
                        </m:ctrlPr>
                      </m:fPr>
                      <m:num>
                        <m:r>
                          <a:rPr lang="en-US" sz="1400" b="1" i="1">
                            <a:solidFill>
                              <a:srgbClr val="CACAFF">
                                <a:lumMod val="25000"/>
                              </a:srgbClr>
                            </a:solidFill>
                            <a:latin typeface="Cambria Math"/>
                          </a:rPr>
                          <m:t>𝒌</m:t>
                        </m:r>
                      </m:num>
                      <m:den>
                        <m:r>
                          <a:rPr lang="en-US" sz="1400" b="1" i="1">
                            <a:solidFill>
                              <a:srgbClr val="CACAFF">
                                <a:lumMod val="25000"/>
                              </a:srgbClr>
                            </a:solidFill>
                            <a:latin typeface="Cambria Math"/>
                          </a:rPr>
                          <m:t>𝟐</m:t>
                        </m:r>
                        <m:r>
                          <a:rPr lang="en-US" sz="1400" b="1" i="1">
                            <a:solidFill>
                              <a:srgbClr val="CACAFF">
                                <a:lumMod val="25000"/>
                              </a:srgbClr>
                            </a:solidFill>
                            <a:latin typeface="Cambria Math"/>
                          </a:rPr>
                          <m:t>𝝅</m:t>
                        </m:r>
                      </m:den>
                    </m:f>
                    <m:r>
                      <m:rPr>
                        <m:nor/>
                      </m:rPr>
                      <a:rPr lang="en-US" sz="1400" b="1" dirty="0">
                        <a:solidFill>
                          <a:srgbClr val="CACAFF">
                            <a:lumMod val="25000"/>
                          </a:srgbClr>
                        </a:solidFill>
                        <a:latin typeface="Arial" pitchFamily="34" charset="0"/>
                      </a:rPr>
                      <m:t>.</m:t>
                    </m:r>
                  </m:oMath>
                </a14:m>
                <a:endParaRPr lang="ru-RU" sz="1400" b="1" dirty="0">
                  <a:solidFill>
                    <a:srgbClr val="CACAFF">
                      <a:lumMod val="25000"/>
                    </a:srgbClr>
                  </a:solidFill>
                  <a:latin typeface="Arial" pitchFamily="34" charset="0"/>
                </a:endParaRPr>
              </a:p>
              <a:p>
                <a:pPr marL="0" indent="0" algn="just" eaLnBrk="1" hangingPunct="1">
                  <a:defRPr/>
                </a:pPr>
                <a:endParaRPr lang="ru-RU" sz="1200" b="1" dirty="0">
                  <a:effectLst/>
                </a:endParaRPr>
              </a:p>
              <a:p>
                <a:pPr marL="0" indent="0" algn="just" eaLnBrk="1" hangingPunct="1">
                  <a:defRPr/>
                </a:pPr>
                <a:endParaRPr lang="ru-RU" sz="1000" b="1" dirty="0">
                  <a:solidFill>
                    <a:srgbClr val="CACAFF">
                      <a:lumMod val="25000"/>
                    </a:srgbClr>
                  </a:solidFill>
                  <a:cs typeface="Arial" charset="0"/>
                </a:endParaRPr>
              </a:p>
            </p:txBody>
          </p:sp>
        </mc:Choice>
        <mc:Fallback xmlns="">
          <p:sp>
            <p:nvSpPr>
              <p:cNvPr id="262161" name="Text Box 17"/>
              <p:cNvSpPr txBox="1">
                <a:spLocks noRot="1" noChangeAspect="1" noMove="1" noResize="1" noEditPoints="1" noAdjustHandles="1" noChangeArrowheads="1" noChangeShapeType="1" noTextEdit="1"/>
              </p:cNvSpPr>
              <p:nvPr/>
            </p:nvSpPr>
            <p:spPr bwMode="auto">
              <a:xfrm>
                <a:off x="354638" y="1349728"/>
                <a:ext cx="8244000" cy="432000"/>
              </a:xfrm>
              <a:prstGeom prst="rect">
                <a:avLst/>
              </a:prstGeom>
              <a:blipFill rotWithShape="1">
                <a:blip r:embed="rId3"/>
                <a:stretch>
                  <a:fillRect/>
                </a:stretch>
              </a:blipFill>
              <a:ln>
                <a:noFill/>
              </a:ln>
              <a:effectLst/>
              <a:extLst/>
            </p:spPr>
            <p:txBody>
              <a:bodyPr/>
              <a:lstStyle/>
              <a:p>
                <a:r>
                  <a:rPr lang="ru-RU">
                    <a:noFill/>
                  </a:rPr>
                  <a:t> </a:t>
                </a:r>
              </a:p>
            </p:txBody>
          </p:sp>
        </mc:Fallback>
      </mc:AlternateContent>
      <p:sp>
        <p:nvSpPr>
          <p:cNvPr id="262191" name="Text Box 47"/>
          <p:cNvSpPr txBox="1">
            <a:spLocks noChangeArrowheads="1"/>
          </p:cNvSpPr>
          <p:nvPr/>
        </p:nvSpPr>
        <p:spPr bwMode="auto">
          <a:xfrm>
            <a:off x="360279" y="1861074"/>
            <a:ext cx="8208000" cy="612000"/>
          </a:xfrm>
          <a:prstGeom prst="rect">
            <a:avLst/>
          </a:prstGeom>
          <a:solidFill>
            <a:srgbClr val="FFC000"/>
          </a:solidFill>
          <a:ln w="9525">
            <a:noFill/>
            <a:miter lim="800000"/>
            <a:headEnd/>
            <a:tailEnd/>
          </a:ln>
        </p:spPr>
        <p:txBody>
          <a:bodyPr wrap="square">
            <a:spAutoFit/>
          </a:bodyPr>
          <a:lstStyle/>
          <a:p>
            <a:r>
              <a:rPr lang="en-US" sz="1000" b="1" dirty="0">
                <a:solidFill>
                  <a:srgbClr val="FF0000"/>
                </a:solidFill>
              </a:rPr>
              <a:t>Properties of </a:t>
            </a:r>
            <a:r>
              <a:rPr lang="en-US" sz="1000" b="1" dirty="0" smtClean="0">
                <a:solidFill>
                  <a:srgbClr val="FF0000"/>
                </a:solidFill>
              </a:rPr>
              <a:t>a free </a:t>
            </a:r>
            <a:r>
              <a:rPr lang="en-US" sz="1000" b="1" dirty="0">
                <a:solidFill>
                  <a:srgbClr val="FF0000"/>
                </a:solidFill>
              </a:rPr>
              <a:t>harmonic </a:t>
            </a:r>
            <a:r>
              <a:rPr lang="en-US" sz="1000" b="1" dirty="0" smtClean="0">
                <a:solidFill>
                  <a:srgbClr val="FF0000"/>
                </a:solidFill>
              </a:rPr>
              <a:t>motion: </a:t>
            </a:r>
            <a:r>
              <a:rPr lang="en-US" sz="1000" b="1" dirty="0" smtClean="0">
                <a:solidFill>
                  <a:schemeClr val="accent5">
                    <a:lumMod val="25000"/>
                  </a:schemeClr>
                </a:solidFill>
              </a:rPr>
              <a:t>1</a:t>
            </a:r>
            <a:r>
              <a:rPr lang="en-US" sz="1000" b="1" dirty="0">
                <a:solidFill>
                  <a:schemeClr val="accent5">
                    <a:lumMod val="25000"/>
                  </a:schemeClr>
                </a:solidFill>
              </a:rPr>
              <a:t>) The amplitude and initial phase depend on the initial conditions</a:t>
            </a:r>
            <a:r>
              <a:rPr lang="en-US" sz="1000" b="1" dirty="0" smtClean="0">
                <a:solidFill>
                  <a:schemeClr val="accent5">
                    <a:lumMod val="25000"/>
                  </a:schemeClr>
                </a:solidFill>
              </a:rPr>
              <a:t>; 2</a:t>
            </a:r>
            <a:r>
              <a:rPr lang="en-US" sz="1000" b="1" dirty="0">
                <a:solidFill>
                  <a:schemeClr val="accent5">
                    <a:lumMod val="25000"/>
                  </a:schemeClr>
                </a:solidFill>
              </a:rPr>
              <a:t>) The frequency </a:t>
            </a:r>
            <a:r>
              <a:rPr lang="en-US" sz="1200" b="1" i="1" dirty="0">
                <a:solidFill>
                  <a:schemeClr val="accent5">
                    <a:lumMod val="25000"/>
                  </a:schemeClr>
                </a:solidFill>
              </a:rPr>
              <a:t>k</a:t>
            </a:r>
            <a:r>
              <a:rPr lang="en-US" sz="1000" b="1" dirty="0">
                <a:solidFill>
                  <a:schemeClr val="accent5">
                    <a:lumMod val="25000"/>
                  </a:schemeClr>
                </a:solidFill>
              </a:rPr>
              <a:t>, and the period </a:t>
            </a:r>
            <a:r>
              <a:rPr lang="en-US" sz="1200" b="1" i="1" dirty="0">
                <a:solidFill>
                  <a:schemeClr val="accent5">
                    <a:lumMod val="25000"/>
                  </a:schemeClr>
                </a:solidFill>
              </a:rPr>
              <a:t>T</a:t>
            </a:r>
            <a:r>
              <a:rPr lang="en-US" sz="1000" b="1" dirty="0">
                <a:solidFill>
                  <a:schemeClr val="accent5">
                    <a:lumMod val="25000"/>
                  </a:schemeClr>
                </a:solidFill>
              </a:rPr>
              <a:t>, do not depend on the initial </a:t>
            </a:r>
            <a:r>
              <a:rPr lang="en-US" sz="1000" b="1" dirty="0" smtClean="0">
                <a:solidFill>
                  <a:schemeClr val="accent5">
                    <a:lumMod val="25000"/>
                  </a:schemeClr>
                </a:solidFill>
              </a:rPr>
              <a:t>conditions; 3) A </a:t>
            </a:r>
            <a:r>
              <a:rPr lang="en-US" sz="1000" b="1" dirty="0">
                <a:solidFill>
                  <a:schemeClr val="accent5">
                    <a:lumMod val="25000"/>
                  </a:schemeClr>
                </a:solidFill>
              </a:rPr>
              <a:t>constant force does not change harmonic motion, but only shifts the center of </a:t>
            </a:r>
            <a:r>
              <a:rPr lang="en-US" sz="1000" b="1" dirty="0" smtClean="0">
                <a:solidFill>
                  <a:schemeClr val="accent5">
                    <a:lumMod val="25000"/>
                  </a:schemeClr>
                </a:solidFill>
              </a:rPr>
              <a:t> </a:t>
            </a:r>
            <a:r>
              <a:rPr lang="en-US" sz="1000" b="1" dirty="0">
                <a:solidFill>
                  <a:schemeClr val="accent5">
                    <a:lumMod val="25000"/>
                  </a:schemeClr>
                </a:solidFill>
              </a:rPr>
              <a:t>vibrations in the direction of the action of the force by the static elongation.</a:t>
            </a:r>
            <a:endParaRPr lang="ru-RU" sz="1000" b="1" dirty="0">
              <a:solidFill>
                <a:schemeClr val="accent5">
                  <a:lumMod val="25000"/>
                </a:schemeClr>
              </a:solidFill>
            </a:endParaRPr>
          </a:p>
          <a:p>
            <a:pPr marL="342900" indent="-342900" algn="just"/>
            <a:endParaRPr lang="ru-RU" sz="1000" dirty="0">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262212" name="Text Box 68"/>
              <p:cNvSpPr txBox="1">
                <a:spLocks noChangeArrowheads="1"/>
              </p:cNvSpPr>
              <p:nvPr/>
            </p:nvSpPr>
            <p:spPr bwMode="auto">
              <a:xfrm>
                <a:off x="327194" y="2599198"/>
                <a:ext cx="8232461" cy="360000"/>
              </a:xfrm>
              <a:prstGeom prst="rect">
                <a:avLst/>
              </a:prstGeom>
              <a:solidFill>
                <a:srgbClr val="FFC000"/>
              </a:solidFill>
              <a:ln w="9525">
                <a:noFill/>
                <a:miter lim="800000"/>
                <a:headEnd/>
                <a:tailEnd/>
              </a:ln>
            </p:spPr>
            <p:txBody>
              <a:bodyPr wrap="square">
                <a:spAutoFit/>
              </a:bodyPr>
              <a:lstStyle/>
              <a:p>
                <a:pPr algn="just"/>
                <a:r>
                  <a:rPr lang="en-US" sz="1000" b="1" dirty="0" smtClean="0">
                    <a:solidFill>
                      <a:schemeClr val="accent5">
                        <a:lumMod val="25000"/>
                      </a:schemeClr>
                    </a:solidFill>
                  </a:rPr>
                  <a:t>The differential equation of damped vibration </a:t>
                </a:r>
                <a14:m>
                  <m:oMath xmlns:m="http://schemas.openxmlformats.org/officeDocument/2006/math">
                    <m:r>
                      <a:rPr lang="en-US" sz="1200" b="1" i="0" smtClean="0">
                        <a:solidFill>
                          <a:schemeClr val="accent5">
                            <a:lumMod val="25000"/>
                          </a:schemeClr>
                        </a:solidFill>
                        <a:latin typeface="Cambria Math"/>
                      </a:rPr>
                      <m:t>𝐢𝐬</m:t>
                    </m:r>
                    <m:r>
                      <a:rPr lang="en-US" sz="1200" b="1" i="0" smtClean="0">
                        <a:solidFill>
                          <a:schemeClr val="accent5">
                            <a:lumMod val="25000"/>
                          </a:schemeClr>
                        </a:solidFill>
                        <a:latin typeface="Cambria Math"/>
                      </a:rPr>
                      <m:t>   </m:t>
                    </m:r>
                    <m:f>
                      <m:fPr>
                        <m:ctrlPr>
                          <a:rPr lang="ru-RU" sz="1200" b="1" i="1">
                            <a:latin typeface="Cambria Math"/>
                          </a:rPr>
                        </m:ctrlPr>
                      </m:fPr>
                      <m:num>
                        <m:sSup>
                          <m:sSupPr>
                            <m:ctrlPr>
                              <a:rPr lang="ru-RU" sz="1200" b="1" i="1">
                                <a:latin typeface="Cambria Math"/>
                              </a:rPr>
                            </m:ctrlPr>
                          </m:sSupPr>
                          <m:e>
                            <m:r>
                              <a:rPr lang="en-US" sz="1200" b="1" i="1">
                                <a:latin typeface="Cambria Math"/>
                              </a:rPr>
                              <m:t>𝒅</m:t>
                            </m:r>
                          </m:e>
                          <m:sup>
                            <m:r>
                              <a:rPr lang="en-US" sz="1200" b="1" i="1">
                                <a:latin typeface="Cambria Math"/>
                              </a:rPr>
                              <m:t>𝟐</m:t>
                            </m:r>
                          </m:sup>
                        </m:sSup>
                        <m:r>
                          <a:rPr lang="en-US" sz="1200" b="1" i="1">
                            <a:latin typeface="Cambria Math"/>
                          </a:rPr>
                          <m:t>𝒙</m:t>
                        </m:r>
                      </m:num>
                      <m:den>
                        <m:r>
                          <a:rPr lang="en-US" sz="1200" b="1" i="1">
                            <a:latin typeface="Cambria Math"/>
                          </a:rPr>
                          <m:t>𝒅</m:t>
                        </m:r>
                        <m:sSup>
                          <m:sSupPr>
                            <m:ctrlPr>
                              <a:rPr lang="ru-RU" sz="1200" b="1" i="1">
                                <a:latin typeface="Cambria Math"/>
                              </a:rPr>
                            </m:ctrlPr>
                          </m:sSupPr>
                          <m:e>
                            <m:r>
                              <a:rPr lang="en-US" sz="1200" b="1" i="1">
                                <a:latin typeface="Cambria Math"/>
                              </a:rPr>
                              <m:t>𝒕</m:t>
                            </m:r>
                          </m:e>
                          <m:sup>
                            <m:r>
                              <a:rPr lang="en-US" sz="1200" b="1" i="1">
                                <a:latin typeface="Cambria Math"/>
                              </a:rPr>
                              <m:t>𝟐</m:t>
                            </m:r>
                          </m:sup>
                        </m:sSup>
                      </m:den>
                    </m:f>
                    <m:sSup>
                      <m:sSupPr>
                        <m:ctrlPr>
                          <a:rPr lang="ru-RU" sz="1200" b="1" i="1">
                            <a:latin typeface="Cambria Math"/>
                          </a:rPr>
                        </m:ctrlPr>
                      </m:sSupPr>
                      <m:e>
                        <m:r>
                          <a:rPr lang="en-US" sz="1200" b="1">
                            <a:latin typeface="Cambria Math"/>
                          </a:rPr>
                          <m:t>+</m:t>
                        </m:r>
                        <m:r>
                          <a:rPr lang="en-US" sz="1200" b="1" i="1">
                            <a:latin typeface="Cambria Math"/>
                          </a:rPr>
                          <m:t>𝟐</m:t>
                        </m:r>
                        <m:r>
                          <a:rPr lang="en-US" sz="1200" b="1" i="1">
                            <a:latin typeface="Cambria Math"/>
                          </a:rPr>
                          <m:t>𝒏</m:t>
                        </m:r>
                        <m:f>
                          <m:fPr>
                            <m:ctrlPr>
                              <a:rPr lang="ru-RU" sz="1200" b="1" i="1">
                                <a:latin typeface="Cambria Math"/>
                              </a:rPr>
                            </m:ctrlPr>
                          </m:fPr>
                          <m:num>
                            <m:r>
                              <a:rPr lang="en-US" sz="1200" b="1" i="1">
                                <a:latin typeface="Cambria Math"/>
                              </a:rPr>
                              <m:t>𝒅𝒙</m:t>
                            </m:r>
                          </m:num>
                          <m:den>
                            <m:r>
                              <a:rPr lang="en-US" sz="1200" b="1" i="1">
                                <a:latin typeface="Cambria Math"/>
                              </a:rPr>
                              <m:t>𝒅𝒕</m:t>
                            </m:r>
                          </m:den>
                        </m:f>
                        <m:r>
                          <a:rPr lang="en-US" sz="1200" b="1">
                            <a:latin typeface="Cambria Math"/>
                          </a:rPr>
                          <m:t>+</m:t>
                        </m:r>
                        <m:r>
                          <a:rPr lang="en-US" sz="1200" b="1" i="1">
                            <a:latin typeface="Cambria Math"/>
                          </a:rPr>
                          <m:t>𝒌</m:t>
                        </m:r>
                      </m:e>
                      <m:sup>
                        <m:r>
                          <a:rPr lang="en-US" sz="1200" b="1" i="1">
                            <a:latin typeface="Cambria Math"/>
                          </a:rPr>
                          <m:t>𝟐</m:t>
                        </m:r>
                      </m:sup>
                    </m:sSup>
                    <m:r>
                      <a:rPr lang="en-US" sz="1200" b="1" i="1">
                        <a:latin typeface="Cambria Math"/>
                      </a:rPr>
                      <m:t>𝒙</m:t>
                    </m:r>
                    <m:r>
                      <a:rPr lang="en-US" sz="1200" b="1">
                        <a:latin typeface="Cambria Math"/>
                      </a:rPr>
                      <m:t>=</m:t>
                    </m:r>
                    <m:r>
                      <a:rPr lang="en-US" sz="1200" b="1" i="1">
                        <a:latin typeface="Cambria Math"/>
                      </a:rPr>
                      <m:t>𝟎</m:t>
                    </m:r>
                    <m:r>
                      <a:rPr lang="en-US" sz="1200" b="1">
                        <a:latin typeface="Cambria Math"/>
                      </a:rPr>
                      <m:t>,</m:t>
                    </m:r>
                  </m:oMath>
                </a14:m>
                <a:r>
                  <a:rPr lang="en-US" sz="1000" b="1" dirty="0"/>
                  <a:t>	 where </a:t>
                </a:r>
                <a14:m>
                  <m:oMath xmlns:m="http://schemas.openxmlformats.org/officeDocument/2006/math">
                    <m:f>
                      <m:fPr>
                        <m:ctrlPr>
                          <a:rPr lang="ru-RU" sz="1400" b="1" i="1">
                            <a:latin typeface="Cambria Math"/>
                          </a:rPr>
                        </m:ctrlPr>
                      </m:fPr>
                      <m:num>
                        <m:r>
                          <a:rPr lang="en-US" sz="1400" b="1" i="1">
                            <a:latin typeface="Cambria Math"/>
                          </a:rPr>
                          <m:t>𝒄</m:t>
                        </m:r>
                      </m:num>
                      <m:den>
                        <m:r>
                          <a:rPr lang="en-US" sz="1400" b="1" i="1">
                            <a:latin typeface="Cambria Math"/>
                          </a:rPr>
                          <m:t>𝒎</m:t>
                        </m:r>
                      </m:den>
                    </m:f>
                    <m:r>
                      <a:rPr lang="en-US" sz="1400" b="1">
                        <a:latin typeface="Cambria Math"/>
                      </a:rPr>
                      <m:t>=</m:t>
                    </m:r>
                    <m:sSup>
                      <m:sSupPr>
                        <m:ctrlPr>
                          <a:rPr lang="ru-RU" sz="1400" b="1" i="1">
                            <a:latin typeface="Cambria Math"/>
                          </a:rPr>
                        </m:ctrlPr>
                      </m:sSupPr>
                      <m:e>
                        <m:r>
                          <a:rPr lang="en-US" sz="1400" b="1" i="1">
                            <a:latin typeface="Cambria Math"/>
                          </a:rPr>
                          <m:t>𝒌</m:t>
                        </m:r>
                      </m:e>
                      <m:sup>
                        <m:r>
                          <a:rPr lang="en-US" sz="1400" b="1" i="1">
                            <a:latin typeface="Cambria Math"/>
                          </a:rPr>
                          <m:t>𝟐</m:t>
                        </m:r>
                      </m:sup>
                    </m:sSup>
                    <m:r>
                      <a:rPr lang="en-US" sz="1400" b="1">
                        <a:latin typeface="Cambria Math"/>
                      </a:rPr>
                      <m:t>,  </m:t>
                    </m:r>
                    <m:f>
                      <m:fPr>
                        <m:ctrlPr>
                          <a:rPr lang="ru-RU" sz="1400" b="1" i="1">
                            <a:latin typeface="Cambria Math"/>
                          </a:rPr>
                        </m:ctrlPr>
                      </m:fPr>
                      <m:num>
                        <m:r>
                          <a:rPr lang="en-US" sz="1400" b="1" i="1">
                            <a:latin typeface="Cambria Math"/>
                          </a:rPr>
                          <m:t>𝜶</m:t>
                        </m:r>
                      </m:num>
                      <m:den>
                        <m:r>
                          <a:rPr lang="en-US" sz="1400" b="1" i="1">
                            <a:latin typeface="Cambria Math"/>
                          </a:rPr>
                          <m:t>𝒎</m:t>
                        </m:r>
                      </m:den>
                    </m:f>
                    <m:r>
                      <a:rPr lang="en-US" sz="1400" b="1">
                        <a:latin typeface="Cambria Math"/>
                      </a:rPr>
                      <m:t>=</m:t>
                    </m:r>
                    <m:r>
                      <a:rPr lang="en-US" sz="1400" b="1" i="1">
                        <a:latin typeface="Cambria Math"/>
                      </a:rPr>
                      <m:t>𝟐</m:t>
                    </m:r>
                    <m:r>
                      <a:rPr lang="en-US" sz="1400" b="1" i="1">
                        <a:latin typeface="Cambria Math"/>
                      </a:rPr>
                      <m:t>𝒏</m:t>
                    </m:r>
                    <m:r>
                      <a:rPr lang="en-US" sz="1400" b="1">
                        <a:latin typeface="Cambria Math"/>
                      </a:rPr>
                      <m:t>.</m:t>
                    </m:r>
                  </m:oMath>
                </a14:m>
                <a:r>
                  <a:rPr lang="en-US" sz="1200" b="1" dirty="0" smtClean="0">
                    <a:solidFill>
                      <a:srgbClr val="CACAFF">
                        <a:lumMod val="25000"/>
                      </a:srgbClr>
                    </a:solidFill>
                    <a:latin typeface="Arial" charset="0"/>
                    <a:cs typeface="Arial" charset="0"/>
                  </a:rPr>
                  <a:t> </a:t>
                </a:r>
                <a:endParaRPr lang="ru-RU" sz="1200" b="1" dirty="0" smtClean="0">
                  <a:solidFill>
                    <a:srgbClr val="CACAFF">
                      <a:lumMod val="25000"/>
                    </a:srgbClr>
                  </a:solidFill>
                  <a:latin typeface="Arial" charset="0"/>
                  <a:cs typeface="Arial" charset="0"/>
                </a:endParaRPr>
              </a:p>
              <a:p>
                <a:endParaRPr lang="ru-RU" sz="1000" b="1" dirty="0">
                  <a:solidFill>
                    <a:srgbClr val="000000"/>
                  </a:solidFill>
                  <a:latin typeface="Arial" charset="0"/>
                  <a:cs typeface="Arial" charset="0"/>
                </a:endParaRPr>
              </a:p>
            </p:txBody>
          </p:sp>
        </mc:Choice>
        <mc:Fallback xmlns="">
          <p:sp>
            <p:nvSpPr>
              <p:cNvPr id="262212" name="Text Box 68"/>
              <p:cNvSpPr txBox="1">
                <a:spLocks noRot="1" noChangeAspect="1" noMove="1" noResize="1" noEditPoints="1" noAdjustHandles="1" noChangeArrowheads="1" noChangeShapeType="1" noTextEdit="1"/>
              </p:cNvSpPr>
              <p:nvPr/>
            </p:nvSpPr>
            <p:spPr bwMode="auto">
              <a:xfrm>
                <a:off x="327194" y="2599198"/>
                <a:ext cx="8232461" cy="360000"/>
              </a:xfrm>
              <a:prstGeom prst="rect">
                <a:avLst/>
              </a:prstGeom>
              <a:blipFill rotWithShape="1">
                <a:blip r:embed="rId4"/>
                <a:stretch>
                  <a:fillRect b="-5085"/>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41" name="Text Box 97"/>
              <p:cNvSpPr txBox="1">
                <a:spLocks noChangeArrowheads="1"/>
              </p:cNvSpPr>
              <p:nvPr/>
            </p:nvSpPr>
            <p:spPr bwMode="auto">
              <a:xfrm>
                <a:off x="377810" y="3002258"/>
                <a:ext cx="8208000" cy="612000"/>
              </a:xfrm>
              <a:prstGeom prst="rect">
                <a:avLst/>
              </a:prstGeom>
              <a:solidFill>
                <a:srgbClr val="FFC000"/>
              </a:solidFill>
              <a:ln w="9525">
                <a:noFill/>
                <a:miter lim="800000"/>
                <a:headEnd/>
                <a:tailEnd/>
              </a:ln>
            </p:spPr>
            <p:txBody>
              <a:bodyPr wrap="square">
                <a:spAutoFit/>
              </a:bodyPr>
              <a:lstStyle/>
              <a:p>
                <a:pPr>
                  <a:lnSpc>
                    <a:spcPct val="115000"/>
                  </a:lnSpc>
                  <a:spcBef>
                    <a:spcPts val="800"/>
                  </a:spcBef>
                  <a:spcAft>
                    <a:spcPts val="1000"/>
                  </a:spcAft>
                </a:pPr>
                <a:r>
                  <a:rPr lang="en-US" sz="1000" b="1" dirty="0" smtClean="0">
                    <a:solidFill>
                      <a:schemeClr val="accent5">
                        <a:lumMod val="25000"/>
                      </a:schemeClr>
                    </a:solidFill>
                    <a:latin typeface="+mj-lt"/>
                    <a:ea typeface="Times New Roman"/>
                  </a:rPr>
                  <a:t>The law of damped vibration </a:t>
                </a:r>
                <a14:m>
                  <m:oMath xmlns:m="http://schemas.openxmlformats.org/officeDocument/2006/math">
                    <m:r>
                      <a:rPr lang="en-US" sz="1200" b="1" i="0" smtClean="0">
                        <a:solidFill>
                          <a:schemeClr val="accent5">
                            <a:lumMod val="25000"/>
                          </a:schemeClr>
                        </a:solidFill>
                        <a:effectLst/>
                        <a:latin typeface="Cambria Math"/>
                        <a:ea typeface="Times New Roman"/>
                      </a:rPr>
                      <m:t>𝐢𝐬</m:t>
                    </m:r>
                    <m:r>
                      <a:rPr lang="en-US" sz="1200" b="1" i="0" smtClean="0">
                        <a:solidFill>
                          <a:schemeClr val="accent5">
                            <a:lumMod val="25000"/>
                          </a:schemeClr>
                        </a:solidFill>
                        <a:effectLst/>
                        <a:latin typeface="Cambria Math"/>
                        <a:ea typeface="Times New Roman"/>
                      </a:rPr>
                      <m:t> </m:t>
                    </m:r>
                    <m:r>
                      <a:rPr lang="en-US" sz="1200" b="1" i="1">
                        <a:solidFill>
                          <a:schemeClr val="accent5">
                            <a:lumMod val="25000"/>
                          </a:schemeClr>
                        </a:solidFill>
                        <a:effectLst/>
                        <a:latin typeface="Cambria Math"/>
                        <a:ea typeface="Times New Roman"/>
                      </a:rPr>
                      <m:t>𝒙</m:t>
                    </m:r>
                    <m:r>
                      <a:rPr lang="en-US" sz="1200" b="1">
                        <a:solidFill>
                          <a:schemeClr val="accent5">
                            <a:lumMod val="25000"/>
                          </a:schemeClr>
                        </a:solidFill>
                        <a:effectLst/>
                        <a:latin typeface="Cambria Math"/>
                        <a:ea typeface="Times New Roman"/>
                      </a:rPr>
                      <m:t>=</m:t>
                    </m:r>
                    <m:r>
                      <a:rPr lang="en-US" sz="1200" b="1" i="1">
                        <a:solidFill>
                          <a:schemeClr val="accent5">
                            <a:lumMod val="25000"/>
                          </a:schemeClr>
                        </a:solidFill>
                        <a:effectLst/>
                        <a:latin typeface="Cambria Math"/>
                        <a:ea typeface="Times New Roman"/>
                      </a:rPr>
                      <m:t>𝒂</m:t>
                    </m:r>
                    <m:sSup>
                      <m:sSupPr>
                        <m:ctrlPr>
                          <a:rPr lang="ru-RU" sz="1200" b="1" i="1">
                            <a:solidFill>
                              <a:schemeClr val="accent5">
                                <a:lumMod val="25000"/>
                              </a:schemeClr>
                            </a:solidFill>
                            <a:effectLst/>
                            <a:latin typeface="Cambria Math"/>
                            <a:ea typeface="Times New Roman"/>
                          </a:rPr>
                        </m:ctrlPr>
                      </m:sSupPr>
                      <m:e>
                        <m:r>
                          <a:rPr lang="en-US" sz="1200" b="1" i="1">
                            <a:solidFill>
                              <a:schemeClr val="accent5">
                                <a:lumMod val="25000"/>
                              </a:schemeClr>
                            </a:solidFill>
                            <a:effectLst/>
                            <a:latin typeface="Cambria Math"/>
                            <a:ea typeface="Times New Roman"/>
                          </a:rPr>
                          <m:t>𝒆</m:t>
                        </m:r>
                      </m:e>
                      <m:sup>
                        <m:r>
                          <a:rPr lang="en-US" sz="1200" b="1" i="1">
                            <a:solidFill>
                              <a:schemeClr val="accent5">
                                <a:lumMod val="25000"/>
                              </a:schemeClr>
                            </a:solidFill>
                            <a:effectLst/>
                            <a:latin typeface="Cambria Math"/>
                            <a:ea typeface="Times New Roman"/>
                          </a:rPr>
                          <m:t>−</m:t>
                        </m:r>
                        <m:r>
                          <a:rPr lang="en-US" sz="1200" b="1" i="1">
                            <a:solidFill>
                              <a:schemeClr val="accent5">
                                <a:lumMod val="25000"/>
                              </a:schemeClr>
                            </a:solidFill>
                            <a:effectLst/>
                            <a:latin typeface="Cambria Math"/>
                            <a:ea typeface="Times New Roman"/>
                          </a:rPr>
                          <m:t>𝒏𝒕</m:t>
                        </m:r>
                      </m:sup>
                    </m:sSup>
                    <m:func>
                      <m:funcPr>
                        <m:ctrlPr>
                          <a:rPr lang="ru-RU" sz="1200" b="1" i="1">
                            <a:solidFill>
                              <a:schemeClr val="accent5">
                                <a:lumMod val="25000"/>
                              </a:schemeClr>
                            </a:solidFill>
                            <a:effectLst/>
                            <a:latin typeface="Cambria Math"/>
                            <a:ea typeface="Times New Roman"/>
                          </a:rPr>
                        </m:ctrlPr>
                      </m:funcPr>
                      <m:fName>
                        <m:r>
                          <a:rPr lang="en-US" sz="1200" b="1" i="1">
                            <a:solidFill>
                              <a:schemeClr val="accent5">
                                <a:lumMod val="25000"/>
                              </a:schemeClr>
                            </a:solidFill>
                            <a:effectLst/>
                            <a:latin typeface="Cambria Math"/>
                            <a:ea typeface="Times New Roman"/>
                          </a:rPr>
                          <m:t>𝒔𝒊𝒏</m:t>
                        </m:r>
                      </m:fName>
                      <m:e>
                        <m:d>
                          <m:dPr>
                            <m:ctrlPr>
                              <a:rPr lang="ru-RU" sz="1200" b="1" i="1">
                                <a:solidFill>
                                  <a:schemeClr val="accent5">
                                    <a:lumMod val="25000"/>
                                  </a:schemeClr>
                                </a:solidFill>
                                <a:effectLst/>
                                <a:latin typeface="Cambria Math"/>
                                <a:ea typeface="Times New Roman"/>
                              </a:rPr>
                            </m:ctrlPr>
                          </m:dPr>
                          <m:e>
                            <m:sSup>
                              <m:sSupPr>
                                <m:ctrlPr>
                                  <a:rPr lang="ru-RU" sz="1200" b="1" i="1">
                                    <a:solidFill>
                                      <a:schemeClr val="accent5">
                                        <a:lumMod val="25000"/>
                                      </a:schemeClr>
                                    </a:solidFill>
                                    <a:effectLst/>
                                    <a:latin typeface="Cambria Math"/>
                                    <a:ea typeface="Times New Roman"/>
                                  </a:rPr>
                                </m:ctrlPr>
                              </m:sSupPr>
                              <m:e>
                                <m:r>
                                  <a:rPr lang="en-US" sz="1200" b="1" i="1">
                                    <a:solidFill>
                                      <a:schemeClr val="accent5">
                                        <a:lumMod val="25000"/>
                                      </a:schemeClr>
                                    </a:solidFill>
                                    <a:effectLst/>
                                    <a:latin typeface="Cambria Math"/>
                                    <a:ea typeface="Times New Roman"/>
                                  </a:rPr>
                                  <m:t>𝒌</m:t>
                                </m:r>
                              </m:e>
                              <m:sup>
                                <m:r>
                                  <a:rPr lang="en-US" sz="1200" b="1" i="1">
                                    <a:solidFill>
                                      <a:schemeClr val="accent5">
                                        <a:lumMod val="25000"/>
                                      </a:schemeClr>
                                    </a:solidFill>
                                    <a:effectLst/>
                                    <a:latin typeface="Cambria Math"/>
                                    <a:ea typeface="Times New Roman"/>
                                  </a:rPr>
                                  <m:t>∗</m:t>
                                </m:r>
                              </m:sup>
                            </m:sSup>
                            <m:r>
                              <a:rPr lang="en-US" sz="1200" b="1" i="1">
                                <a:solidFill>
                                  <a:schemeClr val="accent5">
                                    <a:lumMod val="25000"/>
                                  </a:schemeClr>
                                </a:solidFill>
                                <a:effectLst/>
                                <a:latin typeface="Cambria Math"/>
                                <a:ea typeface="Times New Roman"/>
                              </a:rPr>
                              <m:t>𝒕</m:t>
                            </m:r>
                            <m:r>
                              <a:rPr lang="en-US" sz="1200" b="1">
                                <a:solidFill>
                                  <a:schemeClr val="accent5">
                                    <a:lumMod val="25000"/>
                                  </a:schemeClr>
                                </a:solidFill>
                                <a:effectLst/>
                                <a:latin typeface="Cambria Math"/>
                                <a:ea typeface="Times New Roman"/>
                              </a:rPr>
                              <m:t>+</m:t>
                            </m:r>
                            <m:r>
                              <a:rPr lang="en-US" sz="1200" b="1" i="1">
                                <a:solidFill>
                                  <a:schemeClr val="accent5">
                                    <a:lumMod val="25000"/>
                                  </a:schemeClr>
                                </a:solidFill>
                                <a:effectLst/>
                                <a:latin typeface="Cambria Math"/>
                                <a:ea typeface="Times New Roman"/>
                              </a:rPr>
                              <m:t>𝜷</m:t>
                            </m:r>
                          </m:e>
                        </m:d>
                      </m:e>
                    </m:func>
                    <m:r>
                      <a:rPr lang="en-US" sz="1200" b="1" i="0" smtClean="0">
                        <a:solidFill>
                          <a:schemeClr val="accent5">
                            <a:lumMod val="25000"/>
                          </a:schemeClr>
                        </a:solidFill>
                        <a:effectLst/>
                        <a:latin typeface="Cambria Math"/>
                        <a:ea typeface="Times New Roman"/>
                      </a:rPr>
                      <m:t>,</m:t>
                    </m:r>
                  </m:oMath>
                </a14:m>
                <a:r>
                  <a:rPr lang="en-US" sz="1400" b="1" dirty="0">
                    <a:solidFill>
                      <a:schemeClr val="accent5">
                        <a:lumMod val="25000"/>
                      </a:schemeClr>
                    </a:solidFill>
                    <a:effectLst/>
                    <a:latin typeface="+mj-lt"/>
                    <a:ea typeface="Times New Roman"/>
                  </a:rPr>
                  <a:t> </a:t>
                </a:r>
                <a:r>
                  <a:rPr lang="en-US" sz="1400" b="1" dirty="0">
                    <a:solidFill>
                      <a:schemeClr val="accent5">
                        <a:lumMod val="25000"/>
                      </a:schemeClr>
                    </a:solidFill>
                    <a:latin typeface="+mj-lt"/>
                    <a:ea typeface="Times New Roman"/>
                  </a:rPr>
                  <a:t>w</a:t>
                </a:r>
                <a:r>
                  <a:rPr lang="en-US" sz="1000" b="1" dirty="0" smtClean="0">
                    <a:solidFill>
                      <a:schemeClr val="accent5">
                        <a:lumMod val="25000"/>
                      </a:schemeClr>
                    </a:solidFill>
                    <a:effectLst/>
                    <a:latin typeface="+mj-lt"/>
                    <a:ea typeface="Times New Roman"/>
                  </a:rPr>
                  <a:t>here </a:t>
                </a:r>
                <a14:m>
                  <m:oMath xmlns:m="http://schemas.openxmlformats.org/officeDocument/2006/math">
                    <m:sSup>
                      <m:sSupPr>
                        <m:ctrlPr>
                          <a:rPr lang="ru-RU" sz="1200" b="1" i="1">
                            <a:solidFill>
                              <a:schemeClr val="accent5">
                                <a:lumMod val="25000"/>
                              </a:schemeClr>
                            </a:solidFill>
                            <a:effectLst/>
                            <a:latin typeface="Cambria Math"/>
                            <a:ea typeface="Times New Roman"/>
                          </a:rPr>
                        </m:ctrlPr>
                      </m:sSupPr>
                      <m:e>
                        <m:r>
                          <a:rPr lang="en-US" sz="1200" b="1" i="1">
                            <a:solidFill>
                              <a:schemeClr val="accent5">
                                <a:lumMod val="25000"/>
                              </a:schemeClr>
                            </a:solidFill>
                            <a:effectLst/>
                            <a:latin typeface="Cambria Math"/>
                            <a:ea typeface="Times New Roman"/>
                          </a:rPr>
                          <m:t>𝒌</m:t>
                        </m:r>
                      </m:e>
                      <m:sup>
                        <m:r>
                          <a:rPr lang="en-US" sz="1200" b="1" i="1">
                            <a:solidFill>
                              <a:schemeClr val="accent5">
                                <a:lumMod val="25000"/>
                              </a:schemeClr>
                            </a:solidFill>
                            <a:effectLst/>
                            <a:latin typeface="Cambria Math"/>
                            <a:ea typeface="Times New Roman"/>
                          </a:rPr>
                          <m:t>∗</m:t>
                        </m:r>
                      </m:sup>
                    </m:sSup>
                    <m:r>
                      <a:rPr lang="en-US" sz="1200" b="1">
                        <a:solidFill>
                          <a:schemeClr val="accent5">
                            <a:lumMod val="25000"/>
                          </a:schemeClr>
                        </a:solidFill>
                        <a:effectLst/>
                        <a:latin typeface="Cambria Math"/>
                        <a:ea typeface="Times New Roman"/>
                      </a:rPr>
                      <m:t>=</m:t>
                    </m:r>
                    <m:rad>
                      <m:radPr>
                        <m:degHide m:val="on"/>
                        <m:ctrlPr>
                          <a:rPr lang="ru-RU" sz="1200" b="1" i="1">
                            <a:solidFill>
                              <a:schemeClr val="accent5">
                                <a:lumMod val="25000"/>
                              </a:schemeClr>
                            </a:solidFill>
                            <a:effectLst/>
                            <a:latin typeface="Cambria Math"/>
                            <a:ea typeface="Times New Roman"/>
                          </a:rPr>
                        </m:ctrlPr>
                      </m:radPr>
                      <m:deg/>
                      <m:e>
                        <m:sSup>
                          <m:sSupPr>
                            <m:ctrlPr>
                              <a:rPr lang="ru-RU" sz="1200" b="1" i="1">
                                <a:solidFill>
                                  <a:schemeClr val="accent5">
                                    <a:lumMod val="25000"/>
                                  </a:schemeClr>
                                </a:solidFill>
                                <a:effectLst/>
                                <a:latin typeface="Cambria Math"/>
                                <a:ea typeface="Times New Roman"/>
                              </a:rPr>
                            </m:ctrlPr>
                          </m:sSupPr>
                          <m:e>
                            <m:r>
                              <a:rPr lang="en-US" sz="1200" b="1" i="1">
                                <a:solidFill>
                                  <a:schemeClr val="accent5">
                                    <a:lumMod val="25000"/>
                                  </a:schemeClr>
                                </a:solidFill>
                                <a:effectLst/>
                                <a:latin typeface="Cambria Math"/>
                                <a:ea typeface="Times New Roman"/>
                              </a:rPr>
                              <m:t>𝒌</m:t>
                            </m:r>
                          </m:e>
                          <m:sup>
                            <m:r>
                              <a:rPr lang="en-US" sz="1200" b="1" i="1">
                                <a:solidFill>
                                  <a:schemeClr val="accent5">
                                    <a:lumMod val="25000"/>
                                  </a:schemeClr>
                                </a:solidFill>
                                <a:effectLst/>
                                <a:latin typeface="Cambria Math"/>
                                <a:ea typeface="Times New Roman"/>
                              </a:rPr>
                              <m:t>𝟐</m:t>
                            </m:r>
                          </m:sup>
                        </m:sSup>
                        <m:r>
                          <a:rPr lang="en-US" sz="1200" b="1" i="1">
                            <a:solidFill>
                              <a:schemeClr val="accent5">
                                <a:lumMod val="25000"/>
                              </a:schemeClr>
                            </a:solidFill>
                            <a:effectLst/>
                            <a:latin typeface="Cambria Math"/>
                            <a:ea typeface="Times New Roman"/>
                          </a:rPr>
                          <m:t>−</m:t>
                        </m:r>
                        <m:sSup>
                          <m:sSupPr>
                            <m:ctrlPr>
                              <a:rPr lang="ru-RU" sz="1200" b="1" i="1">
                                <a:solidFill>
                                  <a:schemeClr val="accent5">
                                    <a:lumMod val="25000"/>
                                  </a:schemeClr>
                                </a:solidFill>
                                <a:effectLst/>
                                <a:latin typeface="Cambria Math"/>
                                <a:ea typeface="Times New Roman"/>
                              </a:rPr>
                            </m:ctrlPr>
                          </m:sSupPr>
                          <m:e>
                            <m:r>
                              <a:rPr lang="en-US" sz="1200" b="1" i="1">
                                <a:solidFill>
                                  <a:schemeClr val="accent5">
                                    <a:lumMod val="25000"/>
                                  </a:schemeClr>
                                </a:solidFill>
                                <a:effectLst/>
                                <a:latin typeface="Cambria Math"/>
                                <a:ea typeface="Times New Roman"/>
                              </a:rPr>
                              <m:t>𝒏</m:t>
                            </m:r>
                          </m:e>
                          <m:sup>
                            <m:r>
                              <a:rPr lang="en-US" sz="1200" b="1" i="1">
                                <a:solidFill>
                                  <a:schemeClr val="accent5">
                                    <a:lumMod val="25000"/>
                                  </a:schemeClr>
                                </a:solidFill>
                                <a:effectLst/>
                                <a:latin typeface="Cambria Math"/>
                                <a:ea typeface="Times New Roman"/>
                              </a:rPr>
                              <m:t>𝟐</m:t>
                            </m:r>
                          </m:sup>
                        </m:sSup>
                      </m:e>
                    </m:rad>
                  </m:oMath>
                </a14:m>
                <a:r>
                  <a:rPr lang="en-US" sz="1200" b="1" dirty="0">
                    <a:solidFill>
                      <a:schemeClr val="accent5">
                        <a:lumMod val="25000"/>
                      </a:schemeClr>
                    </a:solidFill>
                    <a:effectLst/>
                    <a:latin typeface="+mj-lt"/>
                    <a:ea typeface="Times New Roman"/>
                  </a:rPr>
                  <a:t>.</a:t>
                </a:r>
                <a:r>
                  <a:rPr lang="en-US" sz="1000" b="1" dirty="0" smtClean="0">
                    <a:solidFill>
                      <a:schemeClr val="accent5">
                        <a:lumMod val="25000"/>
                      </a:schemeClr>
                    </a:solidFill>
                    <a:effectLst/>
                    <a:latin typeface="+mj-lt"/>
                    <a:ea typeface="Times New Roman"/>
                  </a:rPr>
                  <a:t>The </a:t>
                </a:r>
                <a:r>
                  <a:rPr lang="en-US" sz="1000" b="1" dirty="0">
                    <a:solidFill>
                      <a:schemeClr val="accent5">
                        <a:lumMod val="25000"/>
                      </a:schemeClr>
                    </a:solidFill>
                    <a:effectLst/>
                    <a:latin typeface="+mj-lt"/>
                    <a:ea typeface="Times New Roman"/>
                  </a:rPr>
                  <a:t>period </a:t>
                </a:r>
                <a14:m>
                  <m:oMath xmlns:m="http://schemas.openxmlformats.org/officeDocument/2006/math">
                    <m:r>
                      <a:rPr lang="en-US" sz="1400" b="1" i="0" smtClean="0">
                        <a:solidFill>
                          <a:schemeClr val="accent5">
                            <a:lumMod val="25000"/>
                          </a:schemeClr>
                        </a:solidFill>
                        <a:effectLst/>
                        <a:latin typeface="Cambria Math"/>
                        <a:ea typeface="Times New Roman"/>
                      </a:rPr>
                      <m:t>𝐢𝐬</m:t>
                    </m:r>
                    <m:r>
                      <a:rPr lang="en-US" sz="1400" b="1" i="0" smtClean="0">
                        <a:solidFill>
                          <a:schemeClr val="accent5">
                            <a:lumMod val="25000"/>
                          </a:schemeClr>
                        </a:solidFill>
                        <a:effectLst/>
                        <a:latin typeface="Cambria Math"/>
                        <a:ea typeface="Times New Roman"/>
                      </a:rPr>
                      <m:t> </m:t>
                    </m:r>
                    <m:sSup>
                      <m:sSupPr>
                        <m:ctrlPr>
                          <a:rPr lang="ru-RU" sz="1400" b="1" i="1">
                            <a:solidFill>
                              <a:schemeClr val="accent5">
                                <a:lumMod val="25000"/>
                              </a:schemeClr>
                            </a:solidFill>
                            <a:effectLst/>
                            <a:latin typeface="Cambria Math"/>
                            <a:ea typeface="Times New Roman"/>
                          </a:rPr>
                        </m:ctrlPr>
                      </m:sSupPr>
                      <m:e>
                        <m:r>
                          <a:rPr lang="en-US" sz="1400" b="1" i="1">
                            <a:solidFill>
                              <a:schemeClr val="accent5">
                                <a:lumMod val="25000"/>
                              </a:schemeClr>
                            </a:solidFill>
                            <a:effectLst/>
                            <a:latin typeface="Cambria Math"/>
                            <a:ea typeface="Times New Roman"/>
                          </a:rPr>
                          <m:t>𝑻</m:t>
                        </m:r>
                      </m:e>
                      <m:sup>
                        <m:r>
                          <a:rPr lang="en-US" sz="1400" b="1" i="1">
                            <a:solidFill>
                              <a:schemeClr val="accent5">
                                <a:lumMod val="25000"/>
                              </a:schemeClr>
                            </a:solidFill>
                            <a:effectLst/>
                            <a:latin typeface="Cambria Math"/>
                            <a:ea typeface="Times New Roman"/>
                          </a:rPr>
                          <m:t>∗</m:t>
                        </m:r>
                      </m:sup>
                    </m:sSup>
                    <m:r>
                      <a:rPr lang="en-US" sz="1400" b="1" i="0" smtClean="0">
                        <a:solidFill>
                          <a:schemeClr val="accent5">
                            <a:lumMod val="25000"/>
                          </a:schemeClr>
                        </a:solidFill>
                        <a:effectLst/>
                        <a:latin typeface="Cambria Math"/>
                        <a:ea typeface="Times New Roman"/>
                      </a:rPr>
                      <m:t>=</m:t>
                    </m:r>
                    <m:f>
                      <m:fPr>
                        <m:ctrlPr>
                          <a:rPr lang="ru-RU" sz="1400" b="1" i="1">
                            <a:solidFill>
                              <a:schemeClr val="accent5">
                                <a:lumMod val="25000"/>
                              </a:schemeClr>
                            </a:solidFill>
                            <a:effectLst/>
                            <a:latin typeface="Cambria Math"/>
                            <a:ea typeface="Times New Roman"/>
                          </a:rPr>
                        </m:ctrlPr>
                      </m:fPr>
                      <m:num>
                        <m:r>
                          <a:rPr lang="en-US" sz="1400" b="1" i="1">
                            <a:solidFill>
                              <a:schemeClr val="accent5">
                                <a:lumMod val="25000"/>
                              </a:schemeClr>
                            </a:solidFill>
                            <a:effectLst/>
                            <a:latin typeface="Cambria Math"/>
                            <a:ea typeface="Times New Roman"/>
                          </a:rPr>
                          <m:t>𝟐</m:t>
                        </m:r>
                        <m:r>
                          <a:rPr lang="en-US" sz="1400" b="1" i="1">
                            <a:solidFill>
                              <a:schemeClr val="accent5">
                                <a:lumMod val="25000"/>
                              </a:schemeClr>
                            </a:solidFill>
                            <a:effectLst/>
                            <a:latin typeface="Cambria Math"/>
                            <a:ea typeface="Times New Roman"/>
                          </a:rPr>
                          <m:t>𝝅</m:t>
                        </m:r>
                      </m:num>
                      <m:den>
                        <m:sSup>
                          <m:sSupPr>
                            <m:ctrlPr>
                              <a:rPr lang="ru-RU" sz="1400" b="1" i="1">
                                <a:solidFill>
                                  <a:schemeClr val="accent5">
                                    <a:lumMod val="25000"/>
                                  </a:schemeClr>
                                </a:solidFill>
                                <a:effectLst/>
                                <a:latin typeface="Cambria Math"/>
                                <a:ea typeface="Times New Roman"/>
                              </a:rPr>
                            </m:ctrlPr>
                          </m:sSupPr>
                          <m:e>
                            <m:r>
                              <a:rPr lang="en-US" sz="1400" b="1" i="1">
                                <a:solidFill>
                                  <a:schemeClr val="accent5">
                                    <a:lumMod val="25000"/>
                                  </a:schemeClr>
                                </a:solidFill>
                                <a:effectLst/>
                                <a:latin typeface="Cambria Math"/>
                                <a:ea typeface="Times New Roman"/>
                              </a:rPr>
                              <m:t>𝒌</m:t>
                            </m:r>
                          </m:e>
                          <m:sup>
                            <m:r>
                              <a:rPr lang="en-US" sz="1400" b="1" i="1">
                                <a:solidFill>
                                  <a:schemeClr val="accent5">
                                    <a:lumMod val="25000"/>
                                  </a:schemeClr>
                                </a:solidFill>
                                <a:effectLst/>
                                <a:latin typeface="Cambria Math"/>
                                <a:ea typeface="Times New Roman"/>
                              </a:rPr>
                              <m:t>∗</m:t>
                            </m:r>
                          </m:sup>
                        </m:sSup>
                      </m:den>
                    </m:f>
                    <m:r>
                      <a:rPr lang="en-US" sz="1400" b="1" smtClean="0">
                        <a:solidFill>
                          <a:schemeClr val="accent5">
                            <a:lumMod val="25000"/>
                          </a:schemeClr>
                        </a:solidFill>
                        <a:effectLst/>
                        <a:latin typeface="Cambria Math"/>
                        <a:ea typeface="Times New Roman"/>
                      </a:rPr>
                      <m:t>=</m:t>
                    </m:r>
                    <m:f>
                      <m:fPr>
                        <m:ctrlPr>
                          <a:rPr lang="ru-RU" sz="1400" b="1" i="1">
                            <a:solidFill>
                              <a:schemeClr val="accent5">
                                <a:lumMod val="25000"/>
                              </a:schemeClr>
                            </a:solidFill>
                            <a:effectLst/>
                            <a:latin typeface="Cambria Math"/>
                            <a:ea typeface="Times New Roman"/>
                          </a:rPr>
                        </m:ctrlPr>
                      </m:fPr>
                      <m:num>
                        <m:r>
                          <a:rPr lang="en-US" sz="1400" b="1" i="1">
                            <a:solidFill>
                              <a:schemeClr val="accent5">
                                <a:lumMod val="25000"/>
                              </a:schemeClr>
                            </a:solidFill>
                            <a:effectLst/>
                            <a:latin typeface="Cambria Math"/>
                            <a:ea typeface="Times New Roman"/>
                          </a:rPr>
                          <m:t>𝟐</m:t>
                        </m:r>
                        <m:r>
                          <a:rPr lang="en-US" sz="1400" b="1" i="1">
                            <a:solidFill>
                              <a:schemeClr val="accent5">
                                <a:lumMod val="25000"/>
                              </a:schemeClr>
                            </a:solidFill>
                            <a:effectLst/>
                            <a:latin typeface="Cambria Math"/>
                            <a:ea typeface="Times New Roman"/>
                          </a:rPr>
                          <m:t>𝝅</m:t>
                        </m:r>
                      </m:num>
                      <m:den>
                        <m:rad>
                          <m:radPr>
                            <m:degHide m:val="on"/>
                            <m:ctrlPr>
                              <a:rPr lang="ru-RU" sz="1400" b="1" i="1">
                                <a:solidFill>
                                  <a:schemeClr val="accent5">
                                    <a:lumMod val="25000"/>
                                  </a:schemeClr>
                                </a:solidFill>
                                <a:effectLst/>
                                <a:latin typeface="Cambria Math"/>
                                <a:ea typeface="Times New Roman"/>
                              </a:rPr>
                            </m:ctrlPr>
                          </m:radPr>
                          <m:deg/>
                          <m:e>
                            <m:sSup>
                              <m:sSupPr>
                                <m:ctrlPr>
                                  <a:rPr lang="ru-RU" sz="1400" b="1" i="1">
                                    <a:solidFill>
                                      <a:schemeClr val="accent5">
                                        <a:lumMod val="25000"/>
                                      </a:schemeClr>
                                    </a:solidFill>
                                    <a:effectLst/>
                                    <a:latin typeface="Cambria Math"/>
                                    <a:ea typeface="Times New Roman"/>
                                  </a:rPr>
                                </m:ctrlPr>
                              </m:sSupPr>
                              <m:e>
                                <m:r>
                                  <a:rPr lang="en-US" sz="1400" b="1" i="1">
                                    <a:solidFill>
                                      <a:schemeClr val="accent5">
                                        <a:lumMod val="25000"/>
                                      </a:schemeClr>
                                    </a:solidFill>
                                    <a:effectLst/>
                                    <a:latin typeface="Cambria Math"/>
                                    <a:ea typeface="Times New Roman"/>
                                  </a:rPr>
                                  <m:t>𝒌</m:t>
                                </m:r>
                              </m:e>
                              <m:sup>
                                <m:r>
                                  <a:rPr lang="en-US" sz="1400" b="1" i="1">
                                    <a:solidFill>
                                      <a:schemeClr val="accent5">
                                        <a:lumMod val="25000"/>
                                      </a:schemeClr>
                                    </a:solidFill>
                                    <a:effectLst/>
                                    <a:latin typeface="Cambria Math"/>
                                    <a:ea typeface="Times New Roman"/>
                                  </a:rPr>
                                  <m:t>𝟐</m:t>
                                </m:r>
                              </m:sup>
                            </m:sSup>
                            <m:r>
                              <a:rPr lang="en-US" sz="1400" b="1" i="1">
                                <a:solidFill>
                                  <a:schemeClr val="accent5">
                                    <a:lumMod val="25000"/>
                                  </a:schemeClr>
                                </a:solidFill>
                                <a:effectLst/>
                                <a:latin typeface="Cambria Math"/>
                                <a:ea typeface="Times New Roman"/>
                              </a:rPr>
                              <m:t>−</m:t>
                            </m:r>
                            <m:sSup>
                              <m:sSupPr>
                                <m:ctrlPr>
                                  <a:rPr lang="ru-RU" sz="1400" b="1" i="1">
                                    <a:solidFill>
                                      <a:schemeClr val="accent5">
                                        <a:lumMod val="25000"/>
                                      </a:schemeClr>
                                    </a:solidFill>
                                    <a:effectLst/>
                                    <a:latin typeface="Cambria Math"/>
                                    <a:ea typeface="Times New Roman"/>
                                  </a:rPr>
                                </m:ctrlPr>
                              </m:sSupPr>
                              <m:e>
                                <m:r>
                                  <a:rPr lang="en-US" sz="1400" b="1" i="1">
                                    <a:solidFill>
                                      <a:schemeClr val="accent5">
                                        <a:lumMod val="25000"/>
                                      </a:schemeClr>
                                    </a:solidFill>
                                    <a:effectLst/>
                                    <a:latin typeface="Cambria Math"/>
                                    <a:ea typeface="Times New Roman"/>
                                  </a:rPr>
                                  <m:t>𝒏</m:t>
                                </m:r>
                              </m:e>
                              <m:sup>
                                <m:r>
                                  <a:rPr lang="en-US" sz="1400" b="1" i="1">
                                    <a:solidFill>
                                      <a:schemeClr val="accent5">
                                        <a:lumMod val="25000"/>
                                      </a:schemeClr>
                                    </a:solidFill>
                                    <a:effectLst/>
                                    <a:latin typeface="Cambria Math"/>
                                    <a:ea typeface="Times New Roman"/>
                                  </a:rPr>
                                  <m:t>𝟐</m:t>
                                </m:r>
                              </m:sup>
                            </m:sSup>
                          </m:e>
                        </m:rad>
                      </m:den>
                    </m:f>
                    <m:r>
                      <a:rPr lang="en-US" sz="1400" b="1">
                        <a:solidFill>
                          <a:schemeClr val="accent5">
                            <a:lumMod val="25000"/>
                          </a:schemeClr>
                        </a:solidFill>
                        <a:effectLst/>
                        <a:latin typeface="Cambria Math"/>
                        <a:ea typeface="Times New Roman"/>
                      </a:rPr>
                      <m:t>.</m:t>
                    </m:r>
                  </m:oMath>
                </a14:m>
                <a:r>
                  <a:rPr lang="en-US" sz="1400" b="1" dirty="0">
                    <a:solidFill>
                      <a:schemeClr val="accent5">
                        <a:lumMod val="25000"/>
                      </a:schemeClr>
                    </a:solidFill>
                    <a:effectLst/>
                    <a:latin typeface="+mj-lt"/>
                    <a:ea typeface="Times New Roman"/>
                  </a:rPr>
                  <a:t> </a:t>
                </a:r>
                <a:endParaRPr lang="ru-RU" sz="1400" b="1" dirty="0">
                  <a:solidFill>
                    <a:schemeClr val="accent5">
                      <a:lumMod val="25000"/>
                    </a:schemeClr>
                  </a:solidFill>
                  <a:effectLst/>
                  <a:latin typeface="+mj-lt"/>
                  <a:ea typeface="Times New Roman"/>
                </a:endParaRPr>
              </a:p>
              <a:p>
                <a:pPr algn="just"/>
                <a:endParaRPr lang="ru-RU" sz="1000" b="1" dirty="0">
                  <a:solidFill>
                    <a:srgbClr val="CACAFF">
                      <a:lumMod val="25000"/>
                    </a:srgbClr>
                  </a:solidFill>
                  <a:latin typeface="Arial" charset="0"/>
                  <a:cs typeface="Arial" charset="0"/>
                </a:endParaRPr>
              </a:p>
            </p:txBody>
          </p:sp>
        </mc:Choice>
        <mc:Fallback xmlns="">
          <p:sp>
            <p:nvSpPr>
              <p:cNvPr id="262241" name="Text Box 97"/>
              <p:cNvSpPr txBox="1">
                <a:spLocks noRot="1" noChangeAspect="1" noMove="1" noResize="1" noEditPoints="1" noAdjustHandles="1" noChangeArrowheads="1" noChangeShapeType="1" noTextEdit="1"/>
              </p:cNvSpPr>
              <p:nvPr/>
            </p:nvSpPr>
            <p:spPr bwMode="auto">
              <a:xfrm>
                <a:off x="377810" y="3002258"/>
                <a:ext cx="8208000" cy="612000"/>
              </a:xfrm>
              <a:prstGeom prst="rect">
                <a:avLst/>
              </a:prstGeom>
              <a:blipFill rotWithShape="1">
                <a:blip r:embed="rId5"/>
                <a:stretch>
                  <a:fillRect/>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44" name="Text Box 100"/>
              <p:cNvSpPr txBox="1">
                <a:spLocks noChangeArrowheads="1"/>
              </p:cNvSpPr>
              <p:nvPr/>
            </p:nvSpPr>
            <p:spPr bwMode="auto">
              <a:xfrm>
                <a:off x="327194" y="4225302"/>
                <a:ext cx="8208000" cy="396000"/>
              </a:xfrm>
              <a:prstGeom prst="rect">
                <a:avLst/>
              </a:prstGeom>
              <a:solidFill>
                <a:srgbClr val="FFC000"/>
              </a:solidFill>
              <a:ln w="9525">
                <a:noFill/>
                <a:miter lim="800000"/>
                <a:headEnd/>
                <a:tailEnd/>
              </a:ln>
            </p:spPr>
            <p:txBody>
              <a:bodyPr>
                <a:spAutoFit/>
              </a:bodyPr>
              <a:lstStyle/>
              <a:p>
                <a:r>
                  <a:rPr lang="en-US" sz="1000" b="1" dirty="0" smtClean="0">
                    <a:solidFill>
                      <a:schemeClr val="accent5">
                        <a:lumMod val="25000"/>
                      </a:schemeClr>
                    </a:solidFill>
                  </a:rPr>
                  <a:t>The differential equation of damped forced vibration of a particle is  </a:t>
                </a:r>
                <a14:m>
                  <m:oMath xmlns:m="http://schemas.openxmlformats.org/officeDocument/2006/math">
                    <m:f>
                      <m:fPr>
                        <m:ctrlPr>
                          <a:rPr lang="ru-RU" sz="1200" b="1" i="1" smtClean="0">
                            <a:solidFill>
                              <a:schemeClr val="accent5">
                                <a:lumMod val="25000"/>
                              </a:schemeClr>
                            </a:solidFill>
                            <a:latin typeface="Cambria Math"/>
                          </a:rPr>
                        </m:ctrlPr>
                      </m:fPr>
                      <m:num>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𝒅</m:t>
                            </m:r>
                          </m:e>
                          <m:sup>
                            <m:r>
                              <a:rPr lang="en-US" sz="1200" b="1" i="1">
                                <a:solidFill>
                                  <a:schemeClr val="accent5">
                                    <a:lumMod val="25000"/>
                                  </a:schemeClr>
                                </a:solidFill>
                                <a:latin typeface="Cambria Math"/>
                              </a:rPr>
                              <m:t>𝟐</m:t>
                            </m:r>
                          </m:sup>
                        </m:sSup>
                        <m:r>
                          <a:rPr lang="en-US" sz="1200" b="1" i="1">
                            <a:solidFill>
                              <a:schemeClr val="accent5">
                                <a:lumMod val="25000"/>
                              </a:schemeClr>
                            </a:solidFill>
                            <a:latin typeface="Cambria Math"/>
                          </a:rPr>
                          <m:t>𝒙</m:t>
                        </m:r>
                      </m:num>
                      <m:den>
                        <m:r>
                          <a:rPr lang="en-US" sz="1200" b="1" i="1">
                            <a:solidFill>
                              <a:schemeClr val="accent5">
                                <a:lumMod val="25000"/>
                              </a:schemeClr>
                            </a:solidFill>
                            <a:latin typeface="Cambria Math"/>
                          </a:rPr>
                          <m:t>𝒅</m:t>
                        </m:r>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𝒕</m:t>
                            </m:r>
                          </m:e>
                          <m:sup>
                            <m:r>
                              <a:rPr lang="en-US" sz="1200" b="1" i="1">
                                <a:solidFill>
                                  <a:schemeClr val="accent5">
                                    <a:lumMod val="25000"/>
                                  </a:schemeClr>
                                </a:solidFill>
                                <a:latin typeface="Cambria Math"/>
                              </a:rPr>
                              <m:t>𝟐</m:t>
                            </m:r>
                          </m:sup>
                        </m:sSup>
                      </m:den>
                    </m:f>
                    <m:sSup>
                      <m:sSupPr>
                        <m:ctrlPr>
                          <a:rPr lang="ru-RU" sz="1200" b="1" i="1">
                            <a:solidFill>
                              <a:schemeClr val="accent5">
                                <a:lumMod val="25000"/>
                              </a:schemeClr>
                            </a:solidFill>
                            <a:latin typeface="Cambria Math"/>
                          </a:rPr>
                        </m:ctrlPr>
                      </m:sSupPr>
                      <m:e>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𝟐</m:t>
                        </m:r>
                        <m:r>
                          <a:rPr lang="en-US" sz="1200" b="1" i="1">
                            <a:solidFill>
                              <a:schemeClr val="accent5">
                                <a:lumMod val="25000"/>
                              </a:schemeClr>
                            </a:solidFill>
                            <a:latin typeface="Cambria Math"/>
                          </a:rPr>
                          <m:t>𝒏</m:t>
                        </m:r>
                        <m:f>
                          <m:fPr>
                            <m:ctrlPr>
                              <a:rPr lang="ru-RU" sz="1200" b="1" i="1">
                                <a:solidFill>
                                  <a:schemeClr val="accent5">
                                    <a:lumMod val="25000"/>
                                  </a:schemeClr>
                                </a:solidFill>
                                <a:latin typeface="Cambria Math"/>
                              </a:rPr>
                            </m:ctrlPr>
                          </m:fPr>
                          <m:num>
                            <m:r>
                              <a:rPr lang="en-US" sz="1200" b="1" i="1">
                                <a:solidFill>
                                  <a:schemeClr val="accent5">
                                    <a:lumMod val="25000"/>
                                  </a:schemeClr>
                                </a:solidFill>
                                <a:latin typeface="Cambria Math"/>
                              </a:rPr>
                              <m:t>𝒅𝒙</m:t>
                            </m:r>
                          </m:num>
                          <m:den>
                            <m:r>
                              <a:rPr lang="en-US" sz="1200" b="1" i="1">
                                <a:solidFill>
                                  <a:schemeClr val="accent5">
                                    <a:lumMod val="25000"/>
                                  </a:schemeClr>
                                </a:solidFill>
                                <a:latin typeface="Cambria Math"/>
                              </a:rPr>
                              <m:t>𝒅𝒕</m:t>
                            </m:r>
                          </m:den>
                        </m:f>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𝒌</m:t>
                        </m:r>
                      </m:e>
                      <m:sup>
                        <m:r>
                          <a:rPr lang="en-US" sz="1200" b="1" i="1">
                            <a:solidFill>
                              <a:schemeClr val="accent5">
                                <a:lumMod val="25000"/>
                              </a:schemeClr>
                            </a:solidFill>
                            <a:latin typeface="Cambria Math"/>
                          </a:rPr>
                          <m:t>𝟐</m:t>
                        </m:r>
                      </m:sup>
                    </m:sSup>
                    <m:r>
                      <a:rPr lang="en-US" sz="1200" b="1" i="1">
                        <a:solidFill>
                          <a:schemeClr val="accent5">
                            <a:lumMod val="25000"/>
                          </a:schemeClr>
                        </a:solidFill>
                        <a:latin typeface="Cambria Math"/>
                      </a:rPr>
                      <m:t>𝒙</m:t>
                    </m:r>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𝑯</m:t>
                    </m:r>
                    <m:func>
                      <m:funcPr>
                        <m:ctrlPr>
                          <a:rPr lang="ru-RU" sz="1200" b="1" i="1">
                            <a:solidFill>
                              <a:schemeClr val="accent5">
                                <a:lumMod val="25000"/>
                              </a:schemeClr>
                            </a:solidFill>
                            <a:latin typeface="Cambria Math"/>
                          </a:rPr>
                        </m:ctrlPr>
                      </m:funcPr>
                      <m:fName>
                        <m:r>
                          <a:rPr lang="en-US" sz="1200" b="1" i="1">
                            <a:solidFill>
                              <a:schemeClr val="accent5">
                                <a:lumMod val="25000"/>
                              </a:schemeClr>
                            </a:solidFill>
                            <a:latin typeface="Cambria Math"/>
                          </a:rPr>
                          <m:t>𝒔𝒊𝒏</m:t>
                        </m:r>
                      </m:fName>
                      <m:e>
                        <m:r>
                          <a:rPr lang="en-US" sz="1200" b="1" i="1">
                            <a:solidFill>
                              <a:schemeClr val="accent5">
                                <a:lumMod val="25000"/>
                              </a:schemeClr>
                            </a:solidFill>
                            <a:latin typeface="Cambria Math"/>
                          </a:rPr>
                          <m:t>𝒑𝒕</m:t>
                        </m:r>
                        <m:r>
                          <a:rPr lang="en-US" sz="1200" b="1">
                            <a:solidFill>
                              <a:schemeClr val="accent5">
                                <a:lumMod val="25000"/>
                              </a:schemeClr>
                            </a:solidFill>
                            <a:latin typeface="Cambria Math"/>
                          </a:rPr>
                          <m:t>.</m:t>
                        </m:r>
                      </m:e>
                    </m:func>
                  </m:oMath>
                </a14:m>
                <a:endParaRPr lang="ru-RU" sz="1200" b="1" dirty="0">
                  <a:effectLst/>
                </a:endParaRPr>
              </a:p>
              <a:p>
                <a:endParaRPr lang="en-US" sz="1000" dirty="0">
                  <a:solidFill>
                    <a:srgbClr val="000000"/>
                  </a:solidFill>
                  <a:latin typeface="Arial" charset="0"/>
                  <a:cs typeface="Arial" charset="0"/>
                </a:endParaRPr>
              </a:p>
            </p:txBody>
          </p:sp>
        </mc:Choice>
        <mc:Fallback xmlns="">
          <p:sp>
            <p:nvSpPr>
              <p:cNvPr id="262244" name="Text Box 100"/>
              <p:cNvSpPr txBox="1">
                <a:spLocks noRot="1" noChangeAspect="1" noMove="1" noResize="1" noEditPoints="1" noAdjustHandles="1" noChangeArrowheads="1" noChangeShapeType="1" noTextEdit="1"/>
              </p:cNvSpPr>
              <p:nvPr/>
            </p:nvSpPr>
            <p:spPr bwMode="auto">
              <a:xfrm>
                <a:off x="327194" y="4225302"/>
                <a:ext cx="8208000" cy="396000"/>
              </a:xfrm>
              <a:prstGeom prst="rect">
                <a:avLst/>
              </a:prstGeom>
              <a:blipFill rotWithShape="1">
                <a:blip r:embed="rId6"/>
                <a:stretch>
                  <a:fillRect/>
                </a:stretch>
              </a:blipFill>
              <a:ln w="9525">
                <a:noFill/>
                <a:miter lim="800000"/>
                <a:headEnd/>
                <a:tailEnd/>
              </a:ln>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262247" name="Text Box 103"/>
              <p:cNvSpPr txBox="1">
                <a:spLocks noChangeArrowheads="1"/>
              </p:cNvSpPr>
              <p:nvPr/>
            </p:nvSpPr>
            <p:spPr bwMode="auto">
              <a:xfrm>
                <a:off x="338138" y="4742260"/>
                <a:ext cx="8208000" cy="504000"/>
              </a:xfrm>
              <a:prstGeom prst="rect">
                <a:avLst/>
              </a:prstGeom>
              <a:solidFill>
                <a:srgbClr val="FFC000"/>
              </a:solidFill>
              <a:ln w="9525">
                <a:noFill/>
                <a:miter lim="800000"/>
                <a:headEnd/>
                <a:tailEnd/>
              </a:ln>
            </p:spPr>
            <p:txBody>
              <a:bodyPr wrap="square">
                <a:spAutoFit/>
              </a:bodyPr>
              <a:lstStyle/>
              <a:p>
                <a:r>
                  <a:rPr lang="en-US" sz="1000" b="1" dirty="0" smtClean="0">
                    <a:solidFill>
                      <a:schemeClr val="accent5">
                        <a:lumMod val="25000"/>
                      </a:schemeClr>
                    </a:solidFill>
                  </a:rPr>
                  <a:t>The law of a damped vibration </a:t>
                </a:r>
                <a14:m>
                  <m:oMath xmlns:m="http://schemas.openxmlformats.org/officeDocument/2006/math">
                    <m:r>
                      <a:rPr lang="en-US" sz="1200" b="1">
                        <a:solidFill>
                          <a:schemeClr val="accent5">
                            <a:lumMod val="25000"/>
                          </a:schemeClr>
                        </a:solidFill>
                        <a:latin typeface="Cambria Math"/>
                      </a:rPr>
                      <m:t> </m:t>
                    </m:r>
                    <m:r>
                      <a:rPr lang="en-US" sz="1200" b="1" i="0" smtClean="0">
                        <a:solidFill>
                          <a:schemeClr val="accent5">
                            <a:lumMod val="25000"/>
                          </a:schemeClr>
                        </a:solidFill>
                        <a:latin typeface="Cambria Math"/>
                      </a:rPr>
                      <m:t>𝐢𝐬</m:t>
                    </m:r>
                    <m:r>
                      <a:rPr lang="en-US" sz="1200" b="1">
                        <a:solidFill>
                          <a:schemeClr val="accent5">
                            <a:lumMod val="25000"/>
                          </a:schemeClr>
                        </a:solidFill>
                        <a:latin typeface="Cambria Math"/>
                      </a:rPr>
                      <m:t> </m:t>
                    </m:r>
                    <m:r>
                      <a:rPr lang="en-US" sz="1200" b="1" i="1">
                        <a:solidFill>
                          <a:schemeClr val="accent5">
                            <a:lumMod val="25000"/>
                          </a:schemeClr>
                        </a:solidFill>
                        <a:latin typeface="Cambria Math"/>
                      </a:rPr>
                      <m:t>𝒙</m:t>
                    </m:r>
                    <m:r>
                      <a:rPr lang="en-US" sz="1200" b="1" smtClean="0">
                        <a:solidFill>
                          <a:schemeClr val="accent5">
                            <a:lumMod val="25000"/>
                          </a:schemeClr>
                        </a:solidFill>
                        <a:latin typeface="Cambria Math"/>
                      </a:rPr>
                      <m:t>= </m:t>
                    </m:r>
                    <m:r>
                      <a:rPr lang="en-US" sz="1200" b="1" i="1">
                        <a:solidFill>
                          <a:schemeClr val="accent5">
                            <a:lumMod val="25000"/>
                          </a:schemeClr>
                        </a:solidFill>
                        <a:latin typeface="Cambria Math"/>
                      </a:rPr>
                      <m:t>𝒂</m:t>
                    </m:r>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𝒆</m:t>
                        </m:r>
                      </m:e>
                      <m:sup>
                        <m:r>
                          <a:rPr lang="en-US" sz="1200" b="1" i="1">
                            <a:solidFill>
                              <a:schemeClr val="accent5">
                                <a:lumMod val="25000"/>
                              </a:schemeClr>
                            </a:solidFill>
                            <a:latin typeface="Cambria Math"/>
                          </a:rPr>
                          <m:t>−</m:t>
                        </m:r>
                        <m:r>
                          <a:rPr lang="en-US" sz="1200" b="1" i="1">
                            <a:solidFill>
                              <a:schemeClr val="accent5">
                                <a:lumMod val="25000"/>
                              </a:schemeClr>
                            </a:solidFill>
                            <a:latin typeface="Cambria Math"/>
                          </a:rPr>
                          <m:t>𝒏𝒕</m:t>
                        </m:r>
                      </m:sup>
                    </m:sSup>
                    <m:func>
                      <m:funcPr>
                        <m:ctrlPr>
                          <a:rPr lang="ru-RU" sz="1200" b="1" i="1">
                            <a:solidFill>
                              <a:schemeClr val="accent5">
                                <a:lumMod val="25000"/>
                              </a:schemeClr>
                            </a:solidFill>
                            <a:latin typeface="Cambria Math"/>
                          </a:rPr>
                        </m:ctrlPr>
                      </m:funcPr>
                      <m:fName>
                        <m:r>
                          <a:rPr lang="en-US" sz="1200" b="1" i="1">
                            <a:solidFill>
                              <a:schemeClr val="accent5">
                                <a:lumMod val="25000"/>
                              </a:schemeClr>
                            </a:solidFill>
                            <a:latin typeface="Cambria Math"/>
                          </a:rPr>
                          <m:t>𝒔𝒊𝒏</m:t>
                        </m:r>
                      </m:fName>
                      <m:e>
                        <m:d>
                          <m:dPr>
                            <m:ctrlPr>
                              <a:rPr lang="ru-RU" sz="1200" b="1" i="1">
                                <a:solidFill>
                                  <a:schemeClr val="accent5">
                                    <a:lumMod val="25000"/>
                                  </a:schemeClr>
                                </a:solidFill>
                                <a:latin typeface="Cambria Math"/>
                              </a:rPr>
                            </m:ctrlPr>
                          </m:dPr>
                          <m:e>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𝒌</m:t>
                                </m:r>
                              </m:e>
                              <m:sup>
                                <m:r>
                                  <a:rPr lang="en-US" sz="1200" b="1" i="1">
                                    <a:solidFill>
                                      <a:schemeClr val="accent5">
                                        <a:lumMod val="25000"/>
                                      </a:schemeClr>
                                    </a:solidFill>
                                    <a:latin typeface="Cambria Math"/>
                                  </a:rPr>
                                  <m:t>∗</m:t>
                                </m:r>
                              </m:sup>
                            </m:sSup>
                            <m:r>
                              <a:rPr lang="en-US" sz="1200" b="1" i="1">
                                <a:solidFill>
                                  <a:schemeClr val="accent5">
                                    <a:lumMod val="25000"/>
                                  </a:schemeClr>
                                </a:solidFill>
                                <a:latin typeface="Cambria Math"/>
                              </a:rPr>
                              <m:t>𝒕</m:t>
                            </m:r>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𝜷</m:t>
                            </m:r>
                          </m:e>
                        </m:d>
                        <m:r>
                          <a:rPr lang="en-US" sz="1200" b="1">
                            <a:solidFill>
                              <a:schemeClr val="accent5">
                                <a:lumMod val="25000"/>
                              </a:schemeClr>
                            </a:solidFill>
                            <a:latin typeface="Cambria Math"/>
                          </a:rPr>
                          <m:t>+</m:t>
                        </m:r>
                      </m:e>
                    </m:func>
                    <m:func>
                      <m:funcPr>
                        <m:ctrlPr>
                          <a:rPr lang="ru-RU" sz="1200" b="1" i="1">
                            <a:solidFill>
                              <a:schemeClr val="accent5">
                                <a:lumMod val="25000"/>
                              </a:schemeClr>
                            </a:solidFill>
                            <a:latin typeface="Cambria Math"/>
                          </a:rPr>
                        </m:ctrlPr>
                      </m:funcPr>
                      <m:fName>
                        <m:r>
                          <a:rPr lang="en-US" sz="1200" b="1" i="1">
                            <a:solidFill>
                              <a:schemeClr val="accent5">
                                <a:lumMod val="25000"/>
                              </a:schemeClr>
                            </a:solidFill>
                            <a:latin typeface="Cambria Math"/>
                          </a:rPr>
                          <m:t>𝑨𝒔𝒊𝒏</m:t>
                        </m:r>
                      </m:fName>
                      <m:e>
                        <m:d>
                          <m:dPr>
                            <m:ctrlPr>
                              <a:rPr lang="ru-RU" sz="1200" b="1" i="1">
                                <a:solidFill>
                                  <a:schemeClr val="accent5">
                                    <a:lumMod val="25000"/>
                                  </a:schemeClr>
                                </a:solidFill>
                                <a:latin typeface="Cambria Math"/>
                              </a:rPr>
                            </m:ctrlPr>
                          </m:dPr>
                          <m:e>
                            <m:r>
                              <a:rPr lang="en-US" sz="1200" b="1" i="1">
                                <a:solidFill>
                                  <a:schemeClr val="accent5">
                                    <a:lumMod val="25000"/>
                                  </a:schemeClr>
                                </a:solidFill>
                                <a:latin typeface="Cambria Math"/>
                              </a:rPr>
                              <m:t>𝒑𝒕</m:t>
                            </m:r>
                            <m:r>
                              <a:rPr lang="en-US" sz="1200" b="1" i="1">
                                <a:solidFill>
                                  <a:schemeClr val="accent5">
                                    <a:lumMod val="25000"/>
                                  </a:schemeClr>
                                </a:solidFill>
                                <a:latin typeface="Cambria Math"/>
                              </a:rPr>
                              <m:t>−</m:t>
                            </m:r>
                            <m:r>
                              <a:rPr lang="en-US" sz="1200" b="1" i="1">
                                <a:solidFill>
                                  <a:schemeClr val="accent5">
                                    <a:lumMod val="25000"/>
                                  </a:schemeClr>
                                </a:solidFill>
                                <a:latin typeface="Cambria Math"/>
                              </a:rPr>
                              <m:t>𝜺</m:t>
                            </m:r>
                          </m:e>
                        </m:d>
                      </m:e>
                    </m:func>
                    <m:r>
                      <a:rPr lang="en-US" sz="1200" b="1" i="0" smtClean="0">
                        <a:solidFill>
                          <a:schemeClr val="accent5">
                            <a:lumMod val="25000"/>
                          </a:schemeClr>
                        </a:solidFill>
                        <a:latin typeface="Cambria Math"/>
                      </a:rPr>
                      <m:t> </m:t>
                    </m:r>
                  </m:oMath>
                </a14:m>
                <a:r>
                  <a:rPr lang="en-US" sz="1000" b="1" dirty="0" smtClean="0">
                    <a:solidFill>
                      <a:schemeClr val="accent5">
                        <a:lumMod val="25000"/>
                      </a:schemeClr>
                    </a:solidFill>
                    <a:effectLst/>
                  </a:rPr>
                  <a:t>, where  </a:t>
                </a:r>
                <a14:m>
                  <m:oMath xmlns:m="http://schemas.openxmlformats.org/officeDocument/2006/math">
                    <m:r>
                      <a:rPr lang="uk-UA" sz="1200" b="1" i="1">
                        <a:solidFill>
                          <a:schemeClr val="accent5">
                            <a:lumMod val="25000"/>
                          </a:schemeClr>
                        </a:solidFill>
                        <a:latin typeface="Cambria Math"/>
                      </a:rPr>
                      <m:t>𝑨</m:t>
                    </m:r>
                    <m:r>
                      <a:rPr lang="uk-UA"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uk-UA" sz="1200" b="1" i="1">
                            <a:solidFill>
                              <a:schemeClr val="accent5">
                                <a:lumMod val="25000"/>
                              </a:schemeClr>
                            </a:solidFill>
                            <a:latin typeface="Cambria Math"/>
                          </a:rPr>
                          <m:t>𝑯</m:t>
                        </m:r>
                      </m:num>
                      <m:den>
                        <m:r>
                          <a:rPr lang="uk-UA" sz="1200" b="1" i="1">
                            <a:solidFill>
                              <a:schemeClr val="accent5">
                                <a:lumMod val="25000"/>
                              </a:schemeClr>
                            </a:solidFill>
                            <a:latin typeface="Cambria Math"/>
                          </a:rPr>
                          <m:t>𝒎</m:t>
                        </m:r>
                        <m:rad>
                          <m:radPr>
                            <m:degHide m:val="on"/>
                            <m:ctrlPr>
                              <a:rPr lang="ru-RU" sz="1200" b="1" i="1">
                                <a:solidFill>
                                  <a:schemeClr val="accent5">
                                    <a:lumMod val="25000"/>
                                  </a:schemeClr>
                                </a:solidFill>
                                <a:latin typeface="Cambria Math"/>
                              </a:rPr>
                            </m:ctrlPr>
                          </m:radPr>
                          <m:deg/>
                          <m:e>
                            <m:sSup>
                              <m:sSupPr>
                                <m:ctrlPr>
                                  <a:rPr lang="ru-RU" sz="1200" b="1" i="1">
                                    <a:solidFill>
                                      <a:schemeClr val="accent5">
                                        <a:lumMod val="25000"/>
                                      </a:schemeClr>
                                    </a:solidFill>
                                    <a:latin typeface="Cambria Math"/>
                                  </a:rPr>
                                </m:ctrlPr>
                              </m:sSupPr>
                              <m:e>
                                <m:d>
                                  <m:dPr>
                                    <m:ctrlPr>
                                      <a:rPr lang="ru-RU" sz="1200" b="1" i="1">
                                        <a:solidFill>
                                          <a:schemeClr val="accent5">
                                            <a:lumMod val="25000"/>
                                          </a:schemeClr>
                                        </a:solidFill>
                                        <a:latin typeface="Cambria Math"/>
                                      </a:rPr>
                                    </m:ctrlPr>
                                  </m:dPr>
                                  <m:e>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𝒌</m:t>
                                        </m:r>
                                      </m:e>
                                      <m:sup>
                                        <m:r>
                                          <a:rPr lang="en-US" sz="1200" b="1" i="1">
                                            <a:solidFill>
                                              <a:schemeClr val="accent5">
                                                <a:lumMod val="25000"/>
                                              </a:schemeClr>
                                            </a:solidFill>
                                            <a:latin typeface="Cambria Math"/>
                                          </a:rPr>
                                          <m:t>𝟐</m:t>
                                        </m:r>
                                      </m:sup>
                                    </m:sSup>
                                    <m:r>
                                      <a:rPr lang="en-US" sz="1200" b="1" i="1">
                                        <a:solidFill>
                                          <a:schemeClr val="accent5">
                                            <a:lumMod val="25000"/>
                                          </a:schemeClr>
                                        </a:solidFill>
                                        <a:latin typeface="Cambria Math"/>
                                      </a:rPr>
                                      <m:t>−</m:t>
                                    </m:r>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𝒑</m:t>
                                        </m:r>
                                      </m:e>
                                      <m:sup>
                                        <m:r>
                                          <a:rPr lang="en-US" sz="1200" b="1" i="1">
                                            <a:solidFill>
                                              <a:schemeClr val="accent5">
                                                <a:lumMod val="25000"/>
                                              </a:schemeClr>
                                            </a:solidFill>
                                            <a:latin typeface="Cambria Math"/>
                                          </a:rPr>
                                          <m:t>𝟐</m:t>
                                        </m:r>
                                      </m:sup>
                                    </m:sSup>
                                  </m:e>
                                </m:d>
                              </m:e>
                              <m:sup>
                                <m:r>
                                  <a:rPr lang="uk-UA" sz="1200" b="1" i="1">
                                    <a:solidFill>
                                      <a:schemeClr val="accent5">
                                        <a:lumMod val="25000"/>
                                      </a:schemeClr>
                                    </a:solidFill>
                                    <a:latin typeface="Cambria Math"/>
                                  </a:rPr>
                                  <m:t>𝟐</m:t>
                                </m:r>
                              </m:sup>
                            </m:sSup>
                            <m:r>
                              <a:rPr lang="uk-UA" sz="1200" b="1">
                                <a:solidFill>
                                  <a:schemeClr val="accent5">
                                    <a:lumMod val="25000"/>
                                  </a:schemeClr>
                                </a:solidFill>
                                <a:latin typeface="Cambria Math"/>
                              </a:rPr>
                              <m:t>+</m:t>
                            </m:r>
                            <m:r>
                              <a:rPr lang="uk-UA" sz="1200" b="1" i="1">
                                <a:solidFill>
                                  <a:schemeClr val="accent5">
                                    <a:lumMod val="25000"/>
                                  </a:schemeClr>
                                </a:solidFill>
                                <a:latin typeface="Cambria Math"/>
                              </a:rPr>
                              <m:t>𝟒</m:t>
                            </m:r>
                            <m:sSup>
                              <m:sSupPr>
                                <m:ctrlPr>
                                  <a:rPr lang="ru-RU" sz="1200" b="1" i="1">
                                    <a:solidFill>
                                      <a:schemeClr val="accent5">
                                        <a:lumMod val="25000"/>
                                      </a:schemeClr>
                                    </a:solidFill>
                                    <a:latin typeface="Cambria Math"/>
                                  </a:rPr>
                                </m:ctrlPr>
                              </m:sSupPr>
                              <m:e>
                                <m:r>
                                  <a:rPr lang="uk-UA" sz="1200" b="1" i="1">
                                    <a:solidFill>
                                      <a:schemeClr val="accent5">
                                        <a:lumMod val="25000"/>
                                      </a:schemeClr>
                                    </a:solidFill>
                                    <a:latin typeface="Cambria Math"/>
                                  </a:rPr>
                                  <m:t>𝒏</m:t>
                                </m:r>
                              </m:e>
                              <m:sup>
                                <m:r>
                                  <a:rPr lang="uk-UA" sz="1200" b="1" i="1">
                                    <a:solidFill>
                                      <a:schemeClr val="accent5">
                                        <a:lumMod val="25000"/>
                                      </a:schemeClr>
                                    </a:solidFill>
                                    <a:latin typeface="Cambria Math"/>
                                  </a:rPr>
                                  <m:t>𝟐</m:t>
                                </m:r>
                              </m:sup>
                            </m:sSup>
                            <m:sSup>
                              <m:sSupPr>
                                <m:ctrlPr>
                                  <a:rPr lang="ru-RU" sz="1200" b="1" i="1">
                                    <a:solidFill>
                                      <a:schemeClr val="accent5">
                                        <a:lumMod val="25000"/>
                                      </a:schemeClr>
                                    </a:solidFill>
                                    <a:latin typeface="Cambria Math"/>
                                  </a:rPr>
                                </m:ctrlPr>
                              </m:sSupPr>
                              <m:e>
                                <m:r>
                                  <a:rPr lang="uk-UA" sz="1200" b="1" i="1">
                                    <a:solidFill>
                                      <a:schemeClr val="accent5">
                                        <a:lumMod val="25000"/>
                                      </a:schemeClr>
                                    </a:solidFill>
                                    <a:latin typeface="Cambria Math"/>
                                  </a:rPr>
                                  <m:t>𝒑</m:t>
                                </m:r>
                              </m:e>
                              <m:sup>
                                <m:r>
                                  <a:rPr lang="uk-UA" sz="1200" b="1" i="1">
                                    <a:solidFill>
                                      <a:schemeClr val="accent5">
                                        <a:lumMod val="25000"/>
                                      </a:schemeClr>
                                    </a:solidFill>
                                    <a:latin typeface="Cambria Math"/>
                                  </a:rPr>
                                  <m:t>𝟐</m:t>
                                </m:r>
                              </m:sup>
                            </m:sSup>
                          </m:e>
                        </m:rad>
                      </m:den>
                    </m:f>
                    <m:r>
                      <a:rPr lang="uk-UA" sz="1200" b="1">
                        <a:solidFill>
                          <a:schemeClr val="accent5">
                            <a:lumMod val="25000"/>
                          </a:schemeClr>
                        </a:solidFill>
                        <a:latin typeface="Cambria Math"/>
                      </a:rPr>
                      <m:t>,  </m:t>
                    </m:r>
                    <m:func>
                      <m:funcPr>
                        <m:ctrlPr>
                          <a:rPr lang="ru-RU" sz="1200" b="1" i="1">
                            <a:solidFill>
                              <a:schemeClr val="accent5">
                                <a:lumMod val="25000"/>
                              </a:schemeClr>
                            </a:solidFill>
                            <a:latin typeface="Cambria Math"/>
                          </a:rPr>
                        </m:ctrlPr>
                      </m:funcPr>
                      <m:fName>
                        <m:r>
                          <a:rPr lang="uk-UA" sz="1200" b="1" i="1">
                            <a:solidFill>
                              <a:schemeClr val="accent5">
                                <a:lumMod val="25000"/>
                              </a:schemeClr>
                            </a:solidFill>
                            <a:latin typeface="Cambria Math"/>
                          </a:rPr>
                          <m:t>𝒕𝒂𝒏</m:t>
                        </m:r>
                      </m:fName>
                      <m:e>
                        <m:r>
                          <a:rPr lang="uk-UA" sz="1200" b="1" i="1">
                            <a:solidFill>
                              <a:schemeClr val="accent5">
                                <a:lumMod val="25000"/>
                              </a:schemeClr>
                            </a:solidFill>
                            <a:latin typeface="Cambria Math"/>
                          </a:rPr>
                          <m:t>𝜺</m:t>
                        </m:r>
                        <m:r>
                          <a:rPr lang="uk-UA"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r>
                              <a:rPr lang="uk-UA" sz="1200" b="1" i="1">
                                <a:solidFill>
                                  <a:schemeClr val="accent5">
                                    <a:lumMod val="25000"/>
                                  </a:schemeClr>
                                </a:solidFill>
                                <a:latin typeface="Cambria Math"/>
                              </a:rPr>
                              <m:t>𝟐</m:t>
                            </m:r>
                            <m:r>
                              <a:rPr lang="uk-UA" sz="1200" b="1" i="1">
                                <a:solidFill>
                                  <a:schemeClr val="accent5">
                                    <a:lumMod val="25000"/>
                                  </a:schemeClr>
                                </a:solidFill>
                                <a:latin typeface="Cambria Math"/>
                              </a:rPr>
                              <m:t>𝒏𝒑</m:t>
                            </m:r>
                          </m:num>
                          <m:den>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𝒌</m:t>
                                </m:r>
                              </m:e>
                              <m:sup>
                                <m:r>
                                  <a:rPr lang="en-US" sz="1200" b="1" i="1">
                                    <a:solidFill>
                                      <a:schemeClr val="accent5">
                                        <a:lumMod val="25000"/>
                                      </a:schemeClr>
                                    </a:solidFill>
                                    <a:latin typeface="Cambria Math"/>
                                  </a:rPr>
                                  <m:t>𝟐</m:t>
                                </m:r>
                              </m:sup>
                            </m:sSup>
                            <m:r>
                              <a:rPr lang="en-US" sz="1200" b="1" i="1">
                                <a:solidFill>
                                  <a:schemeClr val="accent5">
                                    <a:lumMod val="25000"/>
                                  </a:schemeClr>
                                </a:solidFill>
                                <a:latin typeface="Cambria Math"/>
                              </a:rPr>
                              <m:t>−</m:t>
                            </m:r>
                            <m:sSup>
                              <m:sSupPr>
                                <m:ctrlPr>
                                  <a:rPr lang="ru-RU" sz="1200" b="1" i="1">
                                    <a:solidFill>
                                      <a:schemeClr val="accent5">
                                        <a:lumMod val="25000"/>
                                      </a:schemeClr>
                                    </a:solidFill>
                                    <a:latin typeface="Cambria Math"/>
                                  </a:rPr>
                                </m:ctrlPr>
                              </m:sSupPr>
                              <m:e>
                                <m:r>
                                  <a:rPr lang="en-US" sz="1200" b="1" i="1">
                                    <a:solidFill>
                                      <a:schemeClr val="accent5">
                                        <a:lumMod val="25000"/>
                                      </a:schemeClr>
                                    </a:solidFill>
                                    <a:latin typeface="Cambria Math"/>
                                  </a:rPr>
                                  <m:t>𝒑</m:t>
                                </m:r>
                              </m:e>
                              <m:sup>
                                <m:r>
                                  <a:rPr lang="en-US" sz="1200" b="1" i="1">
                                    <a:solidFill>
                                      <a:schemeClr val="accent5">
                                        <a:lumMod val="25000"/>
                                      </a:schemeClr>
                                    </a:solidFill>
                                    <a:latin typeface="Cambria Math"/>
                                  </a:rPr>
                                  <m:t>𝟐</m:t>
                                </m:r>
                              </m:sup>
                            </m:sSup>
                          </m:den>
                        </m:f>
                      </m:e>
                    </m:func>
                  </m:oMath>
                </a14:m>
                <a:r>
                  <a:rPr lang="en-US" sz="1200" b="1" dirty="0">
                    <a:effectLst/>
                  </a:rPr>
                  <a:t>.</a:t>
                </a:r>
                <a:endParaRPr lang="ru-RU" sz="1200" b="1" dirty="0">
                  <a:effectLst/>
                </a:endParaRPr>
              </a:p>
              <a:p>
                <a:pPr marL="342900" indent="-342900"/>
                <a:endParaRPr lang="en-US" sz="1000" b="1" dirty="0">
                  <a:solidFill>
                    <a:srgbClr val="00007D"/>
                  </a:solidFill>
                  <a:latin typeface="Arial" charset="0"/>
                  <a:cs typeface="Arial" charset="0"/>
                </a:endParaRPr>
              </a:p>
            </p:txBody>
          </p:sp>
        </mc:Choice>
        <mc:Fallback xmlns="">
          <p:sp>
            <p:nvSpPr>
              <p:cNvPr id="262247" name="Text Box 103"/>
              <p:cNvSpPr txBox="1">
                <a:spLocks noRot="1" noChangeAspect="1" noMove="1" noResize="1" noEditPoints="1" noAdjustHandles="1" noChangeArrowheads="1" noChangeShapeType="1" noTextEdit="1"/>
              </p:cNvSpPr>
              <p:nvPr/>
            </p:nvSpPr>
            <p:spPr bwMode="auto">
              <a:xfrm>
                <a:off x="338138" y="4742260"/>
                <a:ext cx="8208000" cy="504000"/>
              </a:xfrm>
              <a:prstGeom prst="rect">
                <a:avLst/>
              </a:prstGeom>
              <a:blipFill rotWithShape="1">
                <a:blip r:embed="rId7"/>
                <a:stretch>
                  <a:fillRect/>
                </a:stretch>
              </a:blipFill>
              <a:ln w="9525">
                <a:noFill/>
                <a:miter lim="800000"/>
                <a:headEnd/>
                <a:tailEnd/>
              </a:ln>
            </p:spPr>
            <p:txBody>
              <a:bodyPr/>
              <a:lstStyle/>
              <a:p>
                <a:r>
                  <a:rPr lang="ru-RU">
                    <a:noFill/>
                  </a:rPr>
                  <a:t> </a:t>
                </a:r>
              </a:p>
            </p:txBody>
          </p:sp>
        </mc:Fallback>
      </mc:AlternateContent>
      <p:sp>
        <p:nvSpPr>
          <p:cNvPr id="262254" name="Text Box 110"/>
          <p:cNvSpPr txBox="1">
            <a:spLocks noChangeArrowheads="1"/>
          </p:cNvSpPr>
          <p:nvPr/>
        </p:nvSpPr>
        <p:spPr bwMode="auto">
          <a:xfrm>
            <a:off x="314167" y="3741868"/>
            <a:ext cx="8231971" cy="396000"/>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rPr>
              <a:t>A small resistance has practically no effect on the period of vibration, but gradually damps it by virtue of the amplitude of vibration decreasing according to a law of geometric progression.</a:t>
            </a:r>
            <a:endParaRPr lang="ru-RU" sz="1000" b="1" dirty="0">
              <a:solidFill>
                <a:schemeClr val="accent5">
                  <a:lumMod val="25000"/>
                </a:schemeClr>
              </a:solidFill>
            </a:endParaRPr>
          </a:p>
          <a:p>
            <a:pPr algn="just"/>
            <a:r>
              <a:rPr lang="ru-RU" sz="1000" dirty="0" smtClean="0">
                <a:solidFill>
                  <a:srgbClr val="00007D"/>
                </a:solidFill>
                <a:latin typeface="Arial" charset="0"/>
                <a:cs typeface="Arial" charset="0"/>
              </a:rPr>
              <a:t> </a:t>
            </a:r>
            <a:endParaRPr lang="ru-RU" sz="1000" dirty="0">
              <a:solidFill>
                <a:srgbClr val="000000"/>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4481810" y="535179"/>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8"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16</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9"/>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38138" y="5323028"/>
            <a:ext cx="8244000" cy="1332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FF0000"/>
                </a:solidFill>
              </a:rPr>
              <a:t>Properties of </a:t>
            </a:r>
            <a:r>
              <a:rPr lang="en-US" sz="1000" b="1" dirty="0" smtClean="0">
                <a:solidFill>
                  <a:srgbClr val="FF0000"/>
                </a:solidFill>
              </a:rPr>
              <a:t>a forced vibration:</a:t>
            </a:r>
            <a:endParaRPr lang="en-US" sz="1000" b="1" dirty="0" smtClean="0">
              <a:solidFill>
                <a:schemeClr val="accent5">
                  <a:lumMod val="25000"/>
                </a:schemeClr>
              </a:solidFill>
            </a:endParaRPr>
          </a:p>
          <a:p>
            <a:pPr algn="just"/>
            <a:r>
              <a:rPr lang="en-US" sz="1000" b="1" dirty="0" smtClean="0">
                <a:solidFill>
                  <a:schemeClr val="accent5">
                    <a:lumMod val="25000"/>
                  </a:schemeClr>
                </a:solidFill>
              </a:rPr>
              <a:t>1</a:t>
            </a:r>
            <a:r>
              <a:rPr lang="en-US" sz="1000" b="1" dirty="0">
                <a:solidFill>
                  <a:schemeClr val="accent5">
                    <a:lumMod val="25000"/>
                  </a:schemeClr>
                </a:solidFill>
              </a:rPr>
              <a:t>) The amplitude of forced vibration does not depend on the initial conditions.</a:t>
            </a:r>
            <a:endParaRPr lang="ru-RU" sz="1000" b="1" dirty="0">
              <a:solidFill>
                <a:schemeClr val="accent5">
                  <a:lumMod val="25000"/>
                </a:schemeClr>
              </a:solidFill>
            </a:endParaRPr>
          </a:p>
          <a:p>
            <a:pPr algn="just"/>
            <a:r>
              <a:rPr lang="en-US" sz="1000" b="1" dirty="0">
                <a:solidFill>
                  <a:schemeClr val="accent5">
                    <a:lumMod val="25000"/>
                  </a:schemeClr>
                </a:solidFill>
              </a:rPr>
              <a:t>2) Forced vibration does not die out in the presence of resistance. </a:t>
            </a:r>
            <a:endParaRPr lang="ru-RU" sz="1000" b="1" dirty="0">
              <a:solidFill>
                <a:schemeClr val="accent5">
                  <a:lumMod val="25000"/>
                </a:schemeClr>
              </a:solidFill>
            </a:endParaRPr>
          </a:p>
          <a:p>
            <a:pPr algn="just"/>
            <a:r>
              <a:rPr lang="en-US" sz="1000" b="1" dirty="0">
                <a:solidFill>
                  <a:schemeClr val="accent5">
                    <a:lumMod val="25000"/>
                  </a:schemeClr>
                </a:solidFill>
              </a:rPr>
              <a:t>3) The frequency of forced vibration is equal to the frequency of the disturbing force and does not depend on the characteristics of the vibrating system (the disturbing force "impresses" its own vibration frequency on the system). </a:t>
            </a:r>
            <a:endParaRPr lang="ru-RU" sz="1000" b="1" dirty="0">
              <a:solidFill>
                <a:schemeClr val="accent5">
                  <a:lumMod val="25000"/>
                </a:schemeClr>
              </a:solidFill>
            </a:endParaRPr>
          </a:p>
          <a:p>
            <a:pPr algn="just"/>
            <a:r>
              <a:rPr lang="en-US" sz="1000" b="1" dirty="0">
                <a:solidFill>
                  <a:schemeClr val="accent5">
                    <a:lumMod val="25000"/>
                  </a:schemeClr>
                </a:solidFill>
              </a:rPr>
              <a:t>4) Even when the disturbing force is small, large forced vibration can be induced if the resistance is small and the frequency </a:t>
            </a:r>
            <a:r>
              <a:rPr lang="en-US" sz="1000" b="1" i="1" dirty="0">
                <a:solidFill>
                  <a:schemeClr val="accent5">
                    <a:lumMod val="25000"/>
                  </a:schemeClr>
                </a:solidFill>
              </a:rPr>
              <a:t>p</a:t>
            </a:r>
            <a:r>
              <a:rPr lang="en-US" sz="1000" b="1" dirty="0">
                <a:solidFill>
                  <a:schemeClr val="accent5">
                    <a:lumMod val="25000"/>
                  </a:schemeClr>
                </a:solidFill>
              </a:rPr>
              <a:t> is almost equal to </a:t>
            </a:r>
            <a:r>
              <a:rPr lang="en-US" sz="1000" b="1" i="1" dirty="0">
                <a:solidFill>
                  <a:schemeClr val="accent5">
                    <a:lumMod val="25000"/>
                  </a:schemeClr>
                </a:solidFill>
              </a:rPr>
              <a:t>k </a:t>
            </a:r>
            <a:r>
              <a:rPr lang="en-US" sz="1000" b="1" dirty="0">
                <a:solidFill>
                  <a:schemeClr val="accent5">
                    <a:lumMod val="25000"/>
                  </a:schemeClr>
                </a:solidFill>
              </a:rPr>
              <a:t>(resonance).</a:t>
            </a:r>
            <a:endParaRPr lang="ru-RU" sz="1000" b="1" dirty="0">
              <a:solidFill>
                <a:schemeClr val="accent5">
                  <a:lumMod val="25000"/>
                </a:schemeClr>
              </a:solidFill>
            </a:endParaRPr>
          </a:p>
          <a:p>
            <a:pPr algn="just"/>
            <a:r>
              <a:rPr lang="en-US" sz="1000" b="1" dirty="0">
                <a:solidFill>
                  <a:schemeClr val="accent5">
                    <a:lumMod val="25000"/>
                  </a:schemeClr>
                </a:solidFill>
              </a:rPr>
              <a:t>5) Even if the disturbing force is large, forced vibration can be damped if the frequency </a:t>
            </a:r>
            <a:r>
              <a:rPr lang="en-US" sz="1000" b="1" i="1" dirty="0">
                <a:solidFill>
                  <a:schemeClr val="accent5">
                    <a:lumMod val="25000"/>
                  </a:schemeClr>
                </a:solidFill>
              </a:rPr>
              <a:t>p</a:t>
            </a:r>
            <a:r>
              <a:rPr lang="en-US" sz="1000" b="1" dirty="0">
                <a:solidFill>
                  <a:schemeClr val="accent5">
                    <a:lumMod val="25000"/>
                  </a:schemeClr>
                </a:solidFill>
              </a:rPr>
              <a:t> is much larger than </a:t>
            </a:r>
            <a:r>
              <a:rPr lang="en-US" sz="1000" b="1" i="1" dirty="0">
                <a:solidFill>
                  <a:schemeClr val="accent5">
                    <a:lumMod val="25000"/>
                  </a:schemeClr>
                </a:solidFill>
              </a:rPr>
              <a:t>k</a:t>
            </a:r>
            <a:r>
              <a:rPr lang="en-US" sz="1000" b="1" dirty="0">
                <a:solidFill>
                  <a:schemeClr val="accent5">
                    <a:lumMod val="25000"/>
                  </a:schemeClr>
                </a:solidFill>
              </a:rPr>
              <a:t>.</a:t>
            </a:r>
            <a:endParaRPr lang="ru-RU" sz="1000" b="1" dirty="0">
              <a:solidFill>
                <a:schemeClr val="accent5">
                  <a:lumMod val="25000"/>
                </a:schemeClr>
              </a:solidFill>
            </a:endParaRPr>
          </a:p>
          <a:p>
            <a:pPr algn="just"/>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77225"/>
            <a:ext cx="3322288" cy="360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Sections 3- 4</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Tree>
    <p:extLst>
      <p:ext uri="{BB962C8B-B14F-4D97-AF65-F5344CB8AC3E}">
        <p14:creationId xmlns:p14="http://schemas.microsoft.com/office/powerpoint/2010/main" val="41859772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9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2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4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4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62247"/>
                                        </p:tgtEl>
                                        <p:attrNameLst>
                                          <p:attrName>style.visibility</p:attrName>
                                        </p:attrNameLst>
                                      </p:cBhvr>
                                      <p:to>
                                        <p:strVal val="visible"/>
                                      </p:to>
                                    </p:set>
                                    <p:anim calcmode="lin" valueType="num">
                                      <p:cBhvr additive="base">
                                        <p:cTn id="31" dur="500" fill="hold"/>
                                        <p:tgtEl>
                                          <p:spTgt spid="262247"/>
                                        </p:tgtEl>
                                        <p:attrNameLst>
                                          <p:attrName>ppt_x</p:attrName>
                                        </p:attrNameLst>
                                      </p:cBhvr>
                                      <p:tavLst>
                                        <p:tav tm="0">
                                          <p:val>
                                            <p:strVal val="#ppt_x"/>
                                          </p:val>
                                        </p:tav>
                                        <p:tav tm="100000">
                                          <p:val>
                                            <p:strVal val="#ppt_x"/>
                                          </p:val>
                                        </p:tav>
                                      </p:tavLst>
                                    </p:anim>
                                    <p:anim calcmode="lin" valueType="num">
                                      <p:cBhvr additive="base">
                                        <p:cTn id="32"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91" grpId="0" animBg="1"/>
      <p:bldP spid="262212" grpId="0" animBg="1"/>
      <p:bldP spid="262241" grpId="0" animBg="1"/>
      <p:bldP spid="262244" grpId="0" animBg="1"/>
      <p:bldP spid="262247" grpId="0" animBg="1"/>
      <p:bldP spid="262254" grpId="0" animBg="1"/>
      <p:bldP spid="20"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168" name="Oval 152"/>
          <p:cNvSpPr>
            <a:spLocks noChangeArrowheads="1"/>
          </p:cNvSpPr>
          <p:nvPr/>
        </p:nvSpPr>
        <p:spPr bwMode="auto">
          <a:xfrm>
            <a:off x="228600" y="3171825"/>
            <a:ext cx="1885950" cy="1209675"/>
          </a:xfrm>
          <a:prstGeom prst="ellipse">
            <a:avLst/>
          </a:prstGeom>
          <a:pattFill prst="pct50">
            <a:fgClr>
              <a:srgbClr val="CCFFFF"/>
            </a:fgClr>
            <a:bgClr>
              <a:schemeClr val="bg1"/>
            </a:bgClr>
          </a:pattFill>
          <a:ln w="9525" algn="ctr">
            <a:solidFill>
              <a:schemeClr val="tx1"/>
            </a:solidFill>
            <a:prstDash val="dash"/>
            <a:round/>
            <a:headEnd/>
            <a:tailEnd/>
          </a:ln>
          <a:effectLst/>
          <a:extLst/>
        </p:spPr>
        <p:txBody>
          <a:bodyPr wrap="none" anchor="ctr"/>
          <a:lstStyle/>
          <a:p>
            <a:endParaRPr lang="ru-RU"/>
          </a:p>
        </p:txBody>
      </p:sp>
      <p:sp>
        <p:nvSpPr>
          <p:cNvPr id="342169" name="Oval 153"/>
          <p:cNvSpPr>
            <a:spLocks noChangeArrowheads="1"/>
          </p:cNvSpPr>
          <p:nvPr/>
        </p:nvSpPr>
        <p:spPr bwMode="auto">
          <a:xfrm>
            <a:off x="1143000" y="3124200"/>
            <a:ext cx="857250" cy="1295400"/>
          </a:xfrm>
          <a:prstGeom prst="ellipse">
            <a:avLst/>
          </a:prstGeom>
          <a:solidFill>
            <a:srgbClr val="CCFFFF"/>
          </a:solid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019" name="Rectangle 3"/>
          <p:cNvSpPr>
            <a:spLocks noGrp="1" noChangeArrowheads="1"/>
          </p:cNvSpPr>
          <p:nvPr>
            <p:ph type="title"/>
          </p:nvPr>
        </p:nvSpPr>
        <p:spPr>
          <a:xfrm>
            <a:off x="905625" y="517987"/>
            <a:ext cx="1332000" cy="288000"/>
          </a:xfrm>
          <a:solidFill>
            <a:srgbClr val="FFFF00"/>
          </a:solidFill>
          <a:ln/>
        </p:spPr>
        <p:txBody>
          <a:bodyPr/>
          <a:lstStyle/>
          <a:p>
            <a:r>
              <a:rPr lang="en-US" altLang="ru-RU" sz="2000" b="1" dirty="0" smtClean="0">
                <a:solidFill>
                  <a:srgbClr val="FF0000"/>
                </a:solidFill>
              </a:rPr>
              <a:t>Section 5</a:t>
            </a:r>
            <a:endParaRPr lang="ru-RU" altLang="ru-RU" sz="2000" b="1" dirty="0">
              <a:solidFill>
                <a:srgbClr val="FF0000"/>
              </a:solidFill>
            </a:endParaRPr>
          </a:p>
        </p:txBody>
      </p:sp>
      <p:sp>
        <p:nvSpPr>
          <p:cNvPr id="342020" name="AutoShape 4">
            <a:hlinkClick r:id="rId3"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p>
        </p:txBody>
      </p:sp>
      <p:sp>
        <p:nvSpPr>
          <p:cNvPr id="342021" name="AutoShape 5">
            <a:hlinkClick r:id="" action="ppaction://hlinkshowjump?jump=nextslide" highlightClick="1"/>
          </p:cNvPr>
          <p:cNvSpPr>
            <a:spLocks noChangeArrowheads="1"/>
          </p:cNvSpPr>
          <p:nvPr/>
        </p:nvSpPr>
        <p:spPr bwMode="auto">
          <a:xfrm>
            <a:off x="2343150" y="552450"/>
            <a:ext cx="285750" cy="219075"/>
          </a:xfrm>
          <a:prstGeom prst="actionButtonForwardNext">
            <a:avLst/>
          </a:prstGeom>
          <a:solidFill>
            <a:srgbClr val="FF0000"/>
          </a:solidFill>
          <a:ln>
            <a:noFill/>
          </a:ln>
          <a:effectLst/>
          <a:extLst/>
        </p:spPr>
        <p:txBody>
          <a:bodyPr wrap="none" anchor="ctr"/>
          <a:lstStyle/>
          <a:p>
            <a:endParaRPr lang="ru-RU"/>
          </a:p>
        </p:txBody>
      </p:sp>
      <p:sp>
        <p:nvSpPr>
          <p:cNvPr id="342022" name="Rectangle 6"/>
          <p:cNvSpPr>
            <a:spLocks noChangeArrowheads="1"/>
          </p:cNvSpPr>
          <p:nvPr/>
        </p:nvSpPr>
        <p:spPr bwMode="auto">
          <a:xfrm>
            <a:off x="142874" y="774838"/>
            <a:ext cx="8982075" cy="90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200" b="1" dirty="0" smtClean="0">
                <a:solidFill>
                  <a:srgbClr val="FF0000"/>
                </a:solidFill>
              </a:rPr>
              <a:t>Dynamics of a System</a:t>
            </a:r>
            <a:endParaRPr lang="ru-RU" altLang="ru-RU" sz="1200" b="1" dirty="0">
              <a:solidFill>
                <a:srgbClr val="FF0000"/>
              </a:solidFill>
            </a:endParaRPr>
          </a:p>
          <a:p>
            <a:pPr algn="just">
              <a:lnSpc>
                <a:spcPct val="90000"/>
              </a:lnSpc>
            </a:pPr>
            <a:r>
              <a:rPr lang="en-US" sz="1000" b="1" dirty="0">
                <a:solidFill>
                  <a:schemeClr val="accent5">
                    <a:lumMod val="25000"/>
                  </a:schemeClr>
                </a:solidFill>
              </a:rPr>
              <a:t>A mechanical system is defined as such a collection of material points (particles) or bodies in which the position or motion of each particle or body of the system depends on the position and motion of all the other particles or bodies. We shall thus regard a material body as a system of its particles.</a:t>
            </a:r>
            <a:endParaRPr lang="ru-RU" altLang="ru-RU" sz="1000" b="1" dirty="0">
              <a:solidFill>
                <a:schemeClr val="accent5">
                  <a:lumMod val="25000"/>
                </a:schemeClr>
              </a:solidFill>
            </a:endParaRPr>
          </a:p>
          <a:p>
            <a:pPr algn="just">
              <a:lnSpc>
                <a:spcPct val="90000"/>
              </a:lnSpc>
            </a:pPr>
            <a:r>
              <a:rPr lang="en-US" sz="1000" b="1" dirty="0">
                <a:solidFill>
                  <a:schemeClr val="accent5">
                    <a:lumMod val="25000"/>
                  </a:schemeClr>
                </a:solidFill>
              </a:rPr>
              <a:t>A collection of bodies not connected by interacting forces does not comprise a mechanical system. </a:t>
            </a:r>
            <a:endParaRPr lang="ru-RU" altLang="ru-RU" sz="1000" b="1" dirty="0">
              <a:solidFill>
                <a:schemeClr val="accent5">
                  <a:lumMod val="25000"/>
                </a:schemeClr>
              </a:solidFill>
            </a:endParaRPr>
          </a:p>
        </p:txBody>
      </p:sp>
      <p:sp>
        <p:nvSpPr>
          <p:cNvPr id="342023" name="Oval 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1</a:t>
            </a:r>
            <a:r>
              <a:rPr lang="en-US" altLang="ru-RU" sz="1000" b="1" dirty="0" smtClean="0">
                <a:solidFill>
                  <a:schemeClr val="tx2"/>
                </a:solidFill>
              </a:rPr>
              <a:t>7</a:t>
            </a:r>
            <a:endParaRPr lang="ru-RU" altLang="ru-RU" sz="1000" b="1" dirty="0">
              <a:solidFill>
                <a:schemeClr val="tx2"/>
              </a:solidFill>
            </a:endParaRPr>
          </a:p>
        </p:txBody>
      </p:sp>
      <mc:AlternateContent xmlns:mc="http://schemas.openxmlformats.org/markup-compatibility/2006" xmlns:a14="http://schemas.microsoft.com/office/drawing/2010/main">
        <mc:Choice Requires="a14">
          <p:sp>
            <p:nvSpPr>
              <p:cNvPr id="342158" name="Text Box 142"/>
              <p:cNvSpPr txBox="1">
                <a:spLocks noChangeArrowheads="1"/>
              </p:cNvSpPr>
              <p:nvPr/>
            </p:nvSpPr>
            <p:spPr bwMode="auto">
              <a:xfrm>
                <a:off x="144846" y="1590732"/>
                <a:ext cx="8785803" cy="1275734"/>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bg2"/>
                  </a:buClr>
                  <a:buSzPct val="75000"/>
                  <a:buFont typeface="Wingdings" pitchFamily="2" charset="2"/>
                  <a:buChar char="n"/>
                </a:pPr>
                <a:r>
                  <a:rPr lang="en-US" sz="1000" b="1" dirty="0" smtClean="0">
                    <a:solidFill>
                      <a:schemeClr val="accent5">
                        <a:lumMod val="25000"/>
                      </a:schemeClr>
                    </a:solidFill>
                  </a:rPr>
                  <a:t>External and Internal Forces. External forces </a:t>
                </a:r>
                <a:r>
                  <a:rPr lang="en-US" sz="1000" dirty="0" smtClean="0"/>
                  <a:t>are defined as the forces exerted on the members of a system by particles or bodies not belonging </a:t>
                </a:r>
              </a:p>
              <a:p>
                <a:pPr indent="84138">
                  <a:lnSpc>
                    <a:spcPct val="90000"/>
                  </a:lnSpc>
                  <a:spcBef>
                    <a:spcPct val="20000"/>
                  </a:spcBef>
                  <a:buClr>
                    <a:schemeClr val="bg2"/>
                  </a:buClr>
                  <a:buSzPct val="75000"/>
                </a:pPr>
                <a:r>
                  <a:rPr lang="en-US" sz="1000" dirty="0" smtClean="0"/>
                  <a:t>to </a:t>
                </a:r>
                <a:r>
                  <a:rPr lang="en-US" sz="1000" dirty="0"/>
                  <a:t>the given system. </a:t>
                </a:r>
                <a:r>
                  <a:rPr lang="en-US" sz="1000" b="1" dirty="0">
                    <a:solidFill>
                      <a:schemeClr val="accent5">
                        <a:lumMod val="25000"/>
                      </a:schemeClr>
                    </a:solidFill>
                  </a:rPr>
                  <a:t>Internal forces </a:t>
                </a:r>
                <a:r>
                  <a:rPr lang="en-US" sz="1000" dirty="0"/>
                  <a:t>are defined as the forces of interaction between the members of the same system. </a:t>
                </a:r>
                <a:endParaRPr lang="en-US" sz="1000" dirty="0" smtClean="0"/>
              </a:p>
              <a:p>
                <a:pPr indent="84138">
                  <a:lnSpc>
                    <a:spcPct val="90000"/>
                  </a:lnSpc>
                  <a:spcBef>
                    <a:spcPct val="20000"/>
                  </a:spcBef>
                  <a:buClr>
                    <a:schemeClr val="bg2"/>
                  </a:buClr>
                  <a:buSzPct val="75000"/>
                </a:pPr>
                <a:r>
                  <a:rPr lang="en-US" sz="1000" dirty="0" smtClean="0"/>
                  <a:t>We </a:t>
                </a:r>
                <a:r>
                  <a:rPr lang="en-US" sz="1000" dirty="0"/>
                  <a:t>shall denote external forces by the symbol </a:t>
                </a:r>
                <a14:m>
                  <m:oMath xmlns:m="http://schemas.openxmlformats.org/officeDocument/2006/math">
                    <m:sSup>
                      <m:sSupPr>
                        <m:ctrlPr>
                          <a:rPr lang="ru-RU" sz="1200" b="1" i="1">
                            <a:latin typeface="Cambria Math"/>
                          </a:rPr>
                        </m:ctrlPr>
                      </m:sSupPr>
                      <m:e>
                        <m:r>
                          <a:rPr lang="en-US" sz="1200" b="1" i="1">
                            <a:latin typeface="Cambria Math"/>
                          </a:rPr>
                          <m:t>𝑭</m:t>
                        </m:r>
                      </m:e>
                      <m:sup>
                        <m:r>
                          <a:rPr lang="en-US" sz="1200" i="1">
                            <a:latin typeface="Cambria Math"/>
                          </a:rPr>
                          <m:t>𝑒</m:t>
                        </m:r>
                      </m:sup>
                    </m:sSup>
                  </m:oMath>
                </a14:m>
                <a:r>
                  <a:rPr lang="en-US" sz="1000" dirty="0"/>
                  <a:t>, and internal forces by the symbol</a:t>
                </a:r>
                <a14:m>
                  <m:oMath xmlns:m="http://schemas.openxmlformats.org/officeDocument/2006/math">
                    <m:sSup>
                      <m:sSupPr>
                        <m:ctrlPr>
                          <a:rPr lang="ru-RU" sz="1200" i="1">
                            <a:latin typeface="Cambria Math"/>
                          </a:rPr>
                        </m:ctrlPr>
                      </m:sSupPr>
                      <m:e>
                        <m:r>
                          <a:rPr lang="en-US" sz="1200" b="1">
                            <a:latin typeface="Cambria Math"/>
                          </a:rPr>
                          <m:t> </m:t>
                        </m:r>
                        <m:r>
                          <a:rPr lang="en-US" sz="1200" b="1" i="1">
                            <a:latin typeface="Cambria Math"/>
                          </a:rPr>
                          <m:t>𝑭</m:t>
                        </m:r>
                      </m:e>
                      <m:sup>
                        <m:r>
                          <a:rPr lang="en-US" sz="1200" i="1">
                            <a:latin typeface="Cambria Math"/>
                          </a:rPr>
                          <m:t>𝑖</m:t>
                        </m:r>
                      </m:sup>
                    </m:sSup>
                  </m:oMath>
                </a14:m>
                <a:r>
                  <a:rPr lang="en-US" sz="1200" dirty="0"/>
                  <a:t>. </a:t>
                </a:r>
                <a:r>
                  <a:rPr lang="en-US" sz="1000" dirty="0"/>
                  <a:t>Both external and internal forces can be either active forces or </a:t>
                </a:r>
                <a:endParaRPr lang="en-US" sz="1000" dirty="0" smtClean="0"/>
              </a:p>
              <a:p>
                <a:pPr indent="84138">
                  <a:lnSpc>
                    <a:spcPct val="90000"/>
                  </a:lnSpc>
                  <a:spcBef>
                    <a:spcPct val="20000"/>
                  </a:spcBef>
                  <a:buClr>
                    <a:schemeClr val="bg2"/>
                  </a:buClr>
                  <a:buSzPct val="75000"/>
                </a:pPr>
                <a:r>
                  <a:rPr lang="en-US" sz="1000" dirty="0" smtClean="0"/>
                  <a:t>the </a:t>
                </a:r>
                <a:r>
                  <a:rPr lang="en-US" sz="1000" dirty="0"/>
                  <a:t>reactions of constraints. </a:t>
                </a:r>
                <a:endParaRPr lang="en-US" sz="1000" dirty="0" smtClean="0"/>
              </a:p>
              <a:p>
                <a:pPr indent="84138">
                  <a:lnSpc>
                    <a:spcPct val="90000"/>
                  </a:lnSpc>
                  <a:spcBef>
                    <a:spcPct val="20000"/>
                  </a:spcBef>
                  <a:buClr>
                    <a:schemeClr val="bg2"/>
                  </a:buClr>
                  <a:buSzPct val="75000"/>
                </a:pPr>
                <a:r>
                  <a:rPr lang="en-US" sz="1000" dirty="0" smtClean="0"/>
                  <a:t>The </a:t>
                </a:r>
                <a:r>
                  <a:rPr lang="en-US" sz="1000" dirty="0"/>
                  <a:t>division of forces into external and internal is purely relative, and it depends on the extent of the system whose motion is being investigated. </a:t>
                </a:r>
                <a:endParaRPr lang="en-US" sz="1000" dirty="0" smtClean="0"/>
              </a:p>
              <a:p>
                <a:pPr indent="84138">
                  <a:lnSpc>
                    <a:spcPct val="90000"/>
                  </a:lnSpc>
                  <a:spcBef>
                    <a:spcPct val="20000"/>
                  </a:spcBef>
                  <a:buClr>
                    <a:schemeClr val="bg2"/>
                  </a:buClr>
                  <a:buSzPct val="75000"/>
                </a:pPr>
                <a:r>
                  <a:rPr lang="en-US" sz="1000" dirty="0" smtClean="0"/>
                  <a:t>In </a:t>
                </a:r>
                <a:r>
                  <a:rPr lang="en-US" sz="1000" dirty="0"/>
                  <a:t>considering the motion </a:t>
                </a:r>
                <a:r>
                  <a:rPr lang="en-US" sz="1000" dirty="0" smtClean="0"/>
                  <a:t>of </a:t>
                </a:r>
                <a:r>
                  <a:rPr lang="en-US" sz="1000" dirty="0"/>
                  <a:t>the solar system as a whole, for example,</a:t>
                </a:r>
                <a:r>
                  <a:rPr lang="en-US" sz="1000" b="1" dirty="0"/>
                  <a:t> </a:t>
                </a:r>
                <a:r>
                  <a:rPr lang="en-US" sz="1000" dirty="0"/>
                  <a:t>the gravitational attraction of the sun acting on the earth is an internal force; </a:t>
                </a:r>
                <a:endParaRPr lang="en-US" sz="1000" dirty="0" smtClean="0"/>
              </a:p>
              <a:p>
                <a:pPr indent="84138">
                  <a:lnSpc>
                    <a:spcPct val="90000"/>
                  </a:lnSpc>
                  <a:spcBef>
                    <a:spcPct val="20000"/>
                  </a:spcBef>
                  <a:buClr>
                    <a:schemeClr val="bg2"/>
                  </a:buClr>
                  <a:buSzPct val="75000"/>
                </a:pPr>
                <a:r>
                  <a:rPr lang="en-US" sz="1000" dirty="0" smtClean="0"/>
                  <a:t>in </a:t>
                </a:r>
                <a:r>
                  <a:rPr lang="en-US" sz="1000" dirty="0"/>
                  <a:t>investigating the earth's motion about the sun, the same force is external.</a:t>
                </a:r>
              </a:p>
            </p:txBody>
          </p:sp>
        </mc:Choice>
        <mc:Fallback xmlns="">
          <p:sp>
            <p:nvSpPr>
              <p:cNvPr id="342158" name="Text Box 142"/>
              <p:cNvSpPr txBox="1">
                <a:spLocks noRot="1" noChangeAspect="1" noMove="1" noResize="1" noEditPoints="1" noAdjustHandles="1" noChangeArrowheads="1" noChangeShapeType="1" noTextEdit="1"/>
              </p:cNvSpPr>
              <p:nvPr/>
            </p:nvSpPr>
            <p:spPr bwMode="auto">
              <a:xfrm>
                <a:off x="144846" y="1590732"/>
                <a:ext cx="8785803" cy="1275734"/>
              </a:xfrm>
              <a:prstGeom prst="rect">
                <a:avLst/>
              </a:prstGeom>
              <a:blipFill rotWithShape="1">
                <a:blip r:embed="rId4"/>
                <a:stretch>
                  <a:fillRect t="-957" b="-1914"/>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2159" name="Oval 143"/>
          <p:cNvSpPr>
            <a:spLocks noChangeArrowheads="1"/>
          </p:cNvSpPr>
          <p:nvPr/>
        </p:nvSpPr>
        <p:spPr bwMode="auto">
          <a:xfrm>
            <a:off x="361950" y="3600450"/>
            <a:ext cx="228600" cy="228600"/>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0" name="Oval 144"/>
          <p:cNvSpPr>
            <a:spLocks noChangeArrowheads="1"/>
          </p:cNvSpPr>
          <p:nvPr/>
        </p:nvSpPr>
        <p:spPr bwMode="auto">
          <a:xfrm>
            <a:off x="1627188" y="3989388"/>
            <a:ext cx="180975" cy="180975"/>
          </a:xfrm>
          <a:prstGeom prst="ellipse">
            <a:avLst/>
          </a:prstGeom>
          <a:solidFill>
            <a:srgbClr val="00FFFF"/>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1" name="Oval 145"/>
          <p:cNvSpPr>
            <a:spLocks noChangeArrowheads="1"/>
          </p:cNvSpPr>
          <p:nvPr/>
        </p:nvSpPr>
        <p:spPr bwMode="auto">
          <a:xfrm>
            <a:off x="1635125" y="3387725"/>
            <a:ext cx="123825" cy="123825"/>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2" name="AutoShape 146"/>
          <p:cNvSpPr>
            <a:spLocks noChangeArrowheads="1"/>
          </p:cNvSpPr>
          <p:nvPr/>
        </p:nvSpPr>
        <p:spPr bwMode="auto">
          <a:xfrm rot="971656">
            <a:off x="590550" y="3743325"/>
            <a:ext cx="400050" cy="123825"/>
          </a:xfrm>
          <a:prstGeom prst="rightArrow">
            <a:avLst>
              <a:gd name="adj1" fmla="val 50000"/>
              <a:gd name="adj2" fmla="val 8076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3" name="AutoShape 147"/>
          <p:cNvSpPr>
            <a:spLocks noChangeArrowheads="1"/>
          </p:cNvSpPr>
          <p:nvPr/>
        </p:nvSpPr>
        <p:spPr bwMode="auto">
          <a:xfrm rot="-9828344">
            <a:off x="1246188" y="3922713"/>
            <a:ext cx="400050" cy="123825"/>
          </a:xfrm>
          <a:prstGeom prst="rightArrow">
            <a:avLst>
              <a:gd name="adj1" fmla="val 50000"/>
              <a:gd name="adj2" fmla="val 80769"/>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4" name="AutoShape 148"/>
          <p:cNvSpPr>
            <a:spLocks noChangeArrowheads="1"/>
          </p:cNvSpPr>
          <p:nvPr/>
        </p:nvSpPr>
        <p:spPr bwMode="auto">
          <a:xfrm rot="-616340">
            <a:off x="587375" y="3579813"/>
            <a:ext cx="400050" cy="114300"/>
          </a:xfrm>
          <a:prstGeom prst="rightArrow">
            <a:avLst>
              <a:gd name="adj1" fmla="val 50000"/>
              <a:gd name="adj2" fmla="val 87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5" name="AutoShape 149"/>
          <p:cNvSpPr>
            <a:spLocks noChangeArrowheads="1"/>
          </p:cNvSpPr>
          <p:nvPr/>
        </p:nvSpPr>
        <p:spPr bwMode="auto">
          <a:xfrm rot="-11416340">
            <a:off x="1233488" y="3444875"/>
            <a:ext cx="400050" cy="114300"/>
          </a:xfrm>
          <a:prstGeom prst="rightArrow">
            <a:avLst>
              <a:gd name="adj1" fmla="val 50000"/>
              <a:gd name="adj2" fmla="val 8750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6" name="AutoShape 150"/>
          <p:cNvSpPr>
            <a:spLocks noChangeArrowheads="1"/>
          </p:cNvSpPr>
          <p:nvPr/>
        </p:nvSpPr>
        <p:spPr bwMode="auto">
          <a:xfrm rot="5400000">
            <a:off x="1592263" y="3568700"/>
            <a:ext cx="222250" cy="107950"/>
          </a:xfrm>
          <a:prstGeom prst="rightArrow">
            <a:avLst>
              <a:gd name="adj1" fmla="val 50000"/>
              <a:gd name="adj2" fmla="val 5147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67" name="AutoShape 151"/>
          <p:cNvSpPr>
            <a:spLocks noChangeArrowheads="1"/>
          </p:cNvSpPr>
          <p:nvPr/>
        </p:nvSpPr>
        <p:spPr bwMode="auto">
          <a:xfrm rot="-5400000">
            <a:off x="1595438" y="3829050"/>
            <a:ext cx="222250" cy="98425"/>
          </a:xfrm>
          <a:prstGeom prst="rightArrow">
            <a:avLst>
              <a:gd name="adj1" fmla="val 50000"/>
              <a:gd name="adj2" fmla="val 56452"/>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70" name="Text Box 154"/>
          <p:cNvSpPr txBox="1">
            <a:spLocks noChangeArrowheads="1"/>
          </p:cNvSpPr>
          <p:nvPr/>
        </p:nvSpPr>
        <p:spPr bwMode="auto">
          <a:xfrm>
            <a:off x="422275" y="3402013"/>
            <a:ext cx="25519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S</a:t>
            </a:r>
            <a:endParaRPr lang="ru-RU" altLang="ru-RU" sz="1100" i="1" dirty="0">
              <a:latin typeface="Times New Roman" pitchFamily="18" charset="0"/>
              <a:cs typeface="Times New Roman" pitchFamily="18" charset="0"/>
            </a:endParaRPr>
          </a:p>
        </p:txBody>
      </p:sp>
      <p:sp>
        <p:nvSpPr>
          <p:cNvPr id="342171" name="Text Box 155"/>
          <p:cNvSpPr txBox="1">
            <a:spLocks noChangeArrowheads="1"/>
          </p:cNvSpPr>
          <p:nvPr/>
        </p:nvSpPr>
        <p:spPr bwMode="auto">
          <a:xfrm>
            <a:off x="1386122" y="4079875"/>
            <a:ext cx="27122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smtClean="0">
                <a:latin typeface="Times New Roman" pitchFamily="18" charset="0"/>
                <a:cs typeface="Times New Roman" pitchFamily="18" charset="0"/>
              </a:rPr>
              <a:t>E</a:t>
            </a:r>
            <a:endParaRPr lang="ru-RU" altLang="ru-RU" sz="1100" i="1" dirty="0">
              <a:latin typeface="Times New Roman" pitchFamily="18" charset="0"/>
              <a:cs typeface="Times New Roman" pitchFamily="18" charset="0"/>
            </a:endParaRPr>
          </a:p>
        </p:txBody>
      </p:sp>
      <p:sp>
        <p:nvSpPr>
          <p:cNvPr id="342172" name="Text Box 156"/>
          <p:cNvSpPr txBox="1">
            <a:spLocks noChangeArrowheads="1"/>
          </p:cNvSpPr>
          <p:nvPr/>
        </p:nvSpPr>
        <p:spPr bwMode="auto">
          <a:xfrm>
            <a:off x="1419225" y="3217863"/>
            <a:ext cx="301686"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smtClean="0">
                <a:latin typeface="Times New Roman" pitchFamily="18" charset="0"/>
                <a:cs typeface="Times New Roman" pitchFamily="18" charset="0"/>
              </a:rPr>
              <a:t>M</a:t>
            </a:r>
            <a:endParaRPr lang="ru-RU" altLang="ru-RU" sz="1100" i="1" dirty="0">
              <a:latin typeface="Times New Roman" pitchFamily="18" charset="0"/>
              <a:cs typeface="Times New Roman" pitchFamily="18" charset="0"/>
            </a:endParaRPr>
          </a:p>
        </p:txBody>
      </p:sp>
      <p:sp>
        <p:nvSpPr>
          <p:cNvPr id="342173" name="Text Box 157"/>
          <p:cNvSpPr txBox="1">
            <a:spLocks noChangeArrowheads="1"/>
          </p:cNvSpPr>
          <p:nvPr/>
        </p:nvSpPr>
        <p:spPr bwMode="auto">
          <a:xfrm>
            <a:off x="2211388" y="2766461"/>
            <a:ext cx="49680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a:solidFill>
                  <a:srgbClr val="FF0000"/>
                </a:solidFill>
              </a:rPr>
              <a:t>Internal forces possess the following </a:t>
            </a:r>
            <a:r>
              <a:rPr lang="en-US" sz="1000" b="1" dirty="0" smtClean="0">
                <a:solidFill>
                  <a:srgbClr val="FF0000"/>
                </a:solidFill>
              </a:rPr>
              <a:t>properties:</a:t>
            </a:r>
            <a:endParaRPr lang="ru-RU" altLang="ru-RU" sz="1000" b="1" dirty="0">
              <a:solidFill>
                <a:srgbClr val="FF0000"/>
              </a:solidFill>
            </a:endParaRPr>
          </a:p>
        </p:txBody>
      </p:sp>
      <p:sp>
        <p:nvSpPr>
          <p:cNvPr id="342174" name="Text Box 158"/>
          <p:cNvSpPr txBox="1">
            <a:spLocks noChangeArrowheads="1"/>
          </p:cNvSpPr>
          <p:nvPr/>
        </p:nvSpPr>
        <p:spPr bwMode="auto">
          <a:xfrm>
            <a:off x="2201863" y="2960283"/>
            <a:ext cx="7026275" cy="11695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a:buAutoNum type="arabicPeriod"/>
            </a:pPr>
            <a:r>
              <a:rPr lang="en-US" sz="1000" b="1" dirty="0" smtClean="0">
                <a:solidFill>
                  <a:schemeClr val="accent1">
                    <a:lumMod val="25000"/>
                  </a:schemeClr>
                </a:solidFill>
              </a:rPr>
              <a:t>The </a:t>
            </a:r>
            <a:r>
              <a:rPr lang="en-US" sz="1000" b="1" dirty="0">
                <a:solidFill>
                  <a:schemeClr val="accent1">
                    <a:lumMod val="25000"/>
                  </a:schemeClr>
                </a:solidFill>
              </a:rPr>
              <a:t>geometrical sum (the principal vector) of all the internal forces of a system is zero. </a:t>
            </a:r>
            <a:endParaRPr lang="en-US" sz="1000" b="1" dirty="0" smtClean="0">
              <a:solidFill>
                <a:schemeClr val="accent1">
                  <a:lumMod val="25000"/>
                </a:schemeClr>
              </a:solidFill>
            </a:endParaRPr>
          </a:p>
          <a:p>
            <a:pPr marL="0" indent="0"/>
            <a:r>
              <a:rPr lang="en-US" sz="1000" dirty="0" smtClean="0"/>
              <a:t>This </a:t>
            </a:r>
            <a:r>
              <a:rPr lang="en-US" sz="1000" dirty="0"/>
              <a:t>follows from the third law of dynamics, which states that any two particles of a system </a:t>
            </a:r>
            <a:r>
              <a:rPr lang="en-US" sz="1000" dirty="0" smtClean="0"/>
              <a:t>act </a:t>
            </a:r>
            <a:r>
              <a:rPr lang="en-US" sz="1000" dirty="0"/>
              <a:t>on each other with equal and oppositely directed </a:t>
            </a:r>
            <a:r>
              <a:rPr lang="en-US" sz="1000" dirty="0" smtClean="0"/>
              <a:t>forces, </a:t>
            </a:r>
            <a:r>
              <a:rPr lang="en-US" sz="1000" dirty="0"/>
              <a:t>the sum of which is zero. Since the same is true for any pair of particles of a system, </a:t>
            </a:r>
            <a:r>
              <a:rPr lang="en-US" sz="1000" dirty="0" smtClean="0"/>
              <a:t>then</a:t>
            </a:r>
            <a:endParaRPr lang="en-US" altLang="ru-RU" sz="1000" dirty="0">
              <a:solidFill>
                <a:srgbClr val="FF0000"/>
              </a:solidFill>
            </a:endParaRPr>
          </a:p>
          <a:p>
            <a:pPr>
              <a:buFontTx/>
              <a:buAutoNum type="arabicPeriod"/>
            </a:pPr>
            <a:endParaRPr lang="ru-RU" altLang="ru-RU" sz="1000" dirty="0"/>
          </a:p>
          <a:p>
            <a:r>
              <a:rPr lang="ru-RU" altLang="ru-RU" sz="1000" dirty="0" smtClean="0"/>
              <a:t> </a:t>
            </a:r>
            <a:endParaRPr lang="en-US" altLang="ru-RU" sz="1000" dirty="0" smtClean="0"/>
          </a:p>
          <a:p>
            <a:pPr marL="179388" indent="-179388"/>
            <a:r>
              <a:rPr lang="en-US" sz="1000" b="1" dirty="0" smtClean="0">
                <a:solidFill>
                  <a:schemeClr val="accent5">
                    <a:lumMod val="25000"/>
                  </a:schemeClr>
                </a:solidFill>
              </a:rPr>
              <a:t>2</a:t>
            </a:r>
            <a:r>
              <a:rPr lang="en-US" sz="1000" b="1" dirty="0">
                <a:solidFill>
                  <a:schemeClr val="accent5">
                    <a:lumMod val="25000"/>
                  </a:schemeClr>
                </a:solidFill>
              </a:rPr>
              <a:t>. The sum of the moments (the principal moment) of all the internal forces of a system with respect to any </a:t>
            </a:r>
            <a:endParaRPr lang="en-US" sz="1000" b="1" dirty="0" smtClean="0">
              <a:solidFill>
                <a:schemeClr val="accent5">
                  <a:lumMod val="25000"/>
                </a:schemeClr>
              </a:solidFill>
            </a:endParaRPr>
          </a:p>
          <a:p>
            <a:pPr marL="179388" indent="-179388"/>
            <a:r>
              <a:rPr lang="en-US" sz="1000" b="1" dirty="0" smtClean="0">
                <a:solidFill>
                  <a:schemeClr val="accent5">
                    <a:lumMod val="25000"/>
                  </a:schemeClr>
                </a:solidFill>
              </a:rPr>
              <a:t>center or </a:t>
            </a:r>
            <a:r>
              <a:rPr lang="en-US" sz="1000" b="1" dirty="0">
                <a:solidFill>
                  <a:schemeClr val="accent5">
                    <a:lumMod val="25000"/>
                  </a:schemeClr>
                </a:solidFill>
              </a:rPr>
              <a:t>axis is zero. </a:t>
            </a:r>
            <a:endParaRPr lang="ru-RU" altLang="ru-RU" sz="1000" b="1" dirty="0">
              <a:solidFill>
                <a:schemeClr val="accent5">
                  <a:lumMod val="25000"/>
                </a:schemeClr>
              </a:solidFill>
            </a:endParaRPr>
          </a:p>
        </p:txBody>
      </p:sp>
      <p:graphicFrame>
        <p:nvGraphicFramePr>
          <p:cNvPr id="342176" name="Object 160"/>
          <p:cNvGraphicFramePr>
            <a:graphicFrameLocks noChangeAspect="1"/>
          </p:cNvGraphicFramePr>
          <p:nvPr>
            <p:extLst>
              <p:ext uri="{D42A27DB-BD31-4B8C-83A1-F6EECF244321}">
                <p14:modId xmlns:p14="http://schemas.microsoft.com/office/powerpoint/2010/main" val="3099406553"/>
              </p:ext>
            </p:extLst>
          </p:nvPr>
        </p:nvGraphicFramePr>
        <p:xfrm>
          <a:off x="4195763" y="3503613"/>
          <a:ext cx="876300" cy="241300"/>
        </p:xfrm>
        <a:graphic>
          <a:graphicData uri="http://schemas.openxmlformats.org/presentationml/2006/ole">
            <mc:AlternateContent xmlns:mc="http://schemas.openxmlformats.org/markup-compatibility/2006">
              <mc:Choice xmlns:v="urn:schemas-microsoft-com:vml" Requires="v">
                <p:oleObj spid="_x0000_s1455234" name="Equation" r:id="rId5" imgW="876240" imgH="241200" progId="Equation.DSMT4">
                  <p:embed/>
                </p:oleObj>
              </mc:Choice>
              <mc:Fallback>
                <p:oleObj name="Equation" r:id="rId5" imgW="876240" imgH="241200" progId="Equation.DSMT4">
                  <p:embed/>
                  <p:pic>
                    <p:nvPicPr>
                      <p:cNvPr id="0" name=""/>
                      <p:cNvPicPr>
                        <a:picLocks noChangeAspect="1" noChangeArrowheads="1"/>
                      </p:cNvPicPr>
                      <p:nvPr/>
                    </p:nvPicPr>
                    <p:blipFill>
                      <a:blip r:embed="rId6"/>
                      <a:srcRect/>
                      <a:stretch>
                        <a:fillRect/>
                      </a:stretch>
                    </p:blipFill>
                    <p:spPr bwMode="auto">
                      <a:xfrm>
                        <a:off x="4195763" y="3503613"/>
                        <a:ext cx="8763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2177" name="Object 161"/>
          <p:cNvGraphicFramePr>
            <a:graphicFrameLocks noChangeAspect="1"/>
          </p:cNvGraphicFramePr>
          <p:nvPr>
            <p:extLst>
              <p:ext uri="{D42A27DB-BD31-4B8C-83A1-F6EECF244321}">
                <p14:modId xmlns:p14="http://schemas.microsoft.com/office/powerpoint/2010/main" val="2312774396"/>
              </p:ext>
            </p:extLst>
          </p:nvPr>
        </p:nvGraphicFramePr>
        <p:xfrm>
          <a:off x="4271963" y="3952875"/>
          <a:ext cx="1100137" cy="266700"/>
        </p:xfrm>
        <a:graphic>
          <a:graphicData uri="http://schemas.openxmlformats.org/presentationml/2006/ole">
            <mc:AlternateContent xmlns:mc="http://schemas.openxmlformats.org/markup-compatibility/2006">
              <mc:Choice xmlns:v="urn:schemas-microsoft-com:vml" Requires="v">
                <p:oleObj spid="_x0000_s1455235" name="Equation" r:id="rId7" imgW="1054080" imgH="253800" progId="Equation.DSMT4">
                  <p:embed/>
                </p:oleObj>
              </mc:Choice>
              <mc:Fallback>
                <p:oleObj name="Equation" r:id="rId7" imgW="1054080" imgH="253800" progId="Equation.DSMT4">
                  <p:embed/>
                  <p:pic>
                    <p:nvPicPr>
                      <p:cNvPr id="0" name=""/>
                      <p:cNvPicPr>
                        <a:picLocks noChangeAspect="1" noChangeArrowheads="1"/>
                      </p:cNvPicPr>
                      <p:nvPr/>
                    </p:nvPicPr>
                    <p:blipFill>
                      <a:blip r:embed="rId8"/>
                      <a:srcRect/>
                      <a:stretch>
                        <a:fillRect/>
                      </a:stretch>
                    </p:blipFill>
                    <p:spPr bwMode="auto">
                      <a:xfrm>
                        <a:off x="4271963" y="3952875"/>
                        <a:ext cx="1100137"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2178" name="Text Box 162"/>
          <p:cNvSpPr txBox="1">
            <a:spLocks noChangeArrowheads="1"/>
          </p:cNvSpPr>
          <p:nvPr/>
        </p:nvSpPr>
        <p:spPr bwMode="auto">
          <a:xfrm>
            <a:off x="1793875" y="4173379"/>
            <a:ext cx="292740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These equations can be rewritten in other form</a:t>
            </a:r>
            <a:endParaRPr lang="ru-RU" altLang="ru-RU" sz="1000" dirty="0"/>
          </a:p>
        </p:txBody>
      </p:sp>
      <p:graphicFrame>
        <p:nvGraphicFramePr>
          <p:cNvPr id="342179" name="Object 163"/>
          <p:cNvGraphicFramePr>
            <a:graphicFrameLocks noChangeAspect="1"/>
          </p:cNvGraphicFramePr>
          <p:nvPr>
            <p:extLst>
              <p:ext uri="{D42A27DB-BD31-4B8C-83A1-F6EECF244321}">
                <p14:modId xmlns:p14="http://schemas.microsoft.com/office/powerpoint/2010/main" val="3452041952"/>
              </p:ext>
            </p:extLst>
          </p:nvPr>
        </p:nvGraphicFramePr>
        <p:xfrm>
          <a:off x="2203450" y="4419600"/>
          <a:ext cx="2082800" cy="254000"/>
        </p:xfrm>
        <a:graphic>
          <a:graphicData uri="http://schemas.openxmlformats.org/presentationml/2006/ole">
            <mc:AlternateContent xmlns:mc="http://schemas.openxmlformats.org/markup-compatibility/2006">
              <mc:Choice xmlns:v="urn:schemas-microsoft-com:vml" Requires="v">
                <p:oleObj spid="_x0000_s1455236" name="Equation" r:id="rId9" imgW="2082600" imgH="253800" progId="Equation.DSMT4">
                  <p:embed/>
                </p:oleObj>
              </mc:Choice>
              <mc:Fallback>
                <p:oleObj name="Equation" r:id="rId9" imgW="2082600" imgH="253800" progId="Equation.DSMT4">
                  <p:embed/>
                  <p:pic>
                    <p:nvPicPr>
                      <p:cNvPr id="0" name=""/>
                      <p:cNvPicPr>
                        <a:picLocks noChangeAspect="1" noChangeArrowheads="1"/>
                      </p:cNvPicPr>
                      <p:nvPr/>
                    </p:nvPicPr>
                    <p:blipFill>
                      <a:blip r:embed="rId10"/>
                      <a:srcRect/>
                      <a:stretch>
                        <a:fillRect/>
                      </a:stretch>
                    </p:blipFill>
                    <p:spPr bwMode="auto">
                      <a:xfrm>
                        <a:off x="2203450" y="4419600"/>
                        <a:ext cx="20828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2180" name="Object 164"/>
          <p:cNvGraphicFramePr>
            <a:graphicFrameLocks noChangeAspect="1"/>
          </p:cNvGraphicFramePr>
          <p:nvPr>
            <p:extLst>
              <p:ext uri="{D42A27DB-BD31-4B8C-83A1-F6EECF244321}">
                <p14:modId xmlns:p14="http://schemas.microsoft.com/office/powerpoint/2010/main" val="119033737"/>
              </p:ext>
            </p:extLst>
          </p:nvPr>
        </p:nvGraphicFramePr>
        <p:xfrm>
          <a:off x="4518025" y="4425950"/>
          <a:ext cx="2324100" cy="254000"/>
        </p:xfrm>
        <a:graphic>
          <a:graphicData uri="http://schemas.openxmlformats.org/presentationml/2006/ole">
            <mc:AlternateContent xmlns:mc="http://schemas.openxmlformats.org/markup-compatibility/2006">
              <mc:Choice xmlns:v="urn:schemas-microsoft-com:vml" Requires="v">
                <p:oleObj spid="_x0000_s1455237" name="Equation" r:id="rId11" imgW="2323800" imgH="253800" progId="Equation.DSMT4">
                  <p:embed/>
                </p:oleObj>
              </mc:Choice>
              <mc:Fallback>
                <p:oleObj name="Equation" r:id="rId11" imgW="2323800" imgH="253800" progId="Equation.DSMT4">
                  <p:embed/>
                  <p:pic>
                    <p:nvPicPr>
                      <p:cNvPr id="0" name=""/>
                      <p:cNvPicPr>
                        <a:picLocks noChangeAspect="1" noChangeArrowheads="1"/>
                      </p:cNvPicPr>
                      <p:nvPr/>
                    </p:nvPicPr>
                    <p:blipFill>
                      <a:blip r:embed="rId12"/>
                      <a:srcRect/>
                      <a:stretch>
                        <a:fillRect/>
                      </a:stretch>
                    </p:blipFill>
                    <p:spPr bwMode="auto">
                      <a:xfrm>
                        <a:off x="4518025" y="4425950"/>
                        <a:ext cx="23241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2181" name="Text Box 165"/>
          <p:cNvSpPr txBox="1">
            <a:spLocks noChangeArrowheads="1"/>
          </p:cNvSpPr>
          <p:nvPr/>
        </p:nvSpPr>
        <p:spPr bwMode="auto">
          <a:xfrm>
            <a:off x="487363" y="4674005"/>
            <a:ext cx="84677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It does not follow from the </a:t>
            </a:r>
            <a:r>
              <a:rPr lang="en-US" sz="1000" dirty="0" smtClean="0"/>
              <a:t>above </a:t>
            </a:r>
            <a:r>
              <a:rPr lang="en-US" sz="1000" dirty="0"/>
              <a:t>that the internal forces are </a:t>
            </a:r>
            <a:r>
              <a:rPr lang="en-US" sz="1000" dirty="0" smtClean="0"/>
              <a:t>mutually balanced </a:t>
            </a:r>
            <a:r>
              <a:rPr lang="en-US" sz="1000" dirty="0"/>
              <a:t>and do not affect the motion of the system, for they are applied to different particles or bodies and may cause their mutual displacement. The internal forces will be balanced only when a given system is a rigid body.</a:t>
            </a:r>
            <a:endParaRPr lang="ru-RU" altLang="ru-RU" sz="1000" dirty="0"/>
          </a:p>
        </p:txBody>
      </p:sp>
      <p:sp>
        <p:nvSpPr>
          <p:cNvPr id="342182" name="Text Box 166"/>
          <p:cNvSpPr txBox="1">
            <a:spLocks noChangeArrowheads="1"/>
          </p:cNvSpPr>
          <p:nvPr/>
        </p:nvSpPr>
        <p:spPr bwMode="auto">
          <a:xfrm>
            <a:off x="2114550" y="5074115"/>
            <a:ext cx="6342062" cy="863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bg2"/>
              </a:buClr>
              <a:buSzPct val="75000"/>
              <a:buFont typeface="Wingdings" pitchFamily="2" charset="2"/>
              <a:buNone/>
            </a:pPr>
            <a:r>
              <a:rPr lang="en-US" sz="1000" b="1" dirty="0" smtClean="0">
                <a:solidFill>
                  <a:srgbClr val="FF0000"/>
                </a:solidFill>
              </a:rPr>
              <a:t>Mass of a System. Centre of Mass. </a:t>
            </a:r>
            <a:r>
              <a:rPr lang="en-US" sz="1000" dirty="0"/>
              <a:t>The mass of a system is equal to the arithmetical sum of the masses of all the particles or bodies comprising </a:t>
            </a:r>
            <a:r>
              <a:rPr lang="en-US" sz="1000" dirty="0" smtClean="0"/>
              <a:t>it </a:t>
            </a:r>
          </a:p>
          <a:p>
            <a:pPr>
              <a:lnSpc>
                <a:spcPct val="90000"/>
              </a:lnSpc>
              <a:spcBef>
                <a:spcPct val="20000"/>
              </a:spcBef>
              <a:buClr>
                <a:schemeClr val="bg2"/>
              </a:buClr>
              <a:buSzPct val="75000"/>
              <a:buFont typeface="Wingdings" pitchFamily="2" charset="2"/>
              <a:buNone/>
            </a:pPr>
            <a:endParaRPr lang="en-US" sz="1000" dirty="0" smtClean="0"/>
          </a:p>
          <a:p>
            <a:pPr>
              <a:lnSpc>
                <a:spcPct val="90000"/>
              </a:lnSpc>
              <a:spcBef>
                <a:spcPct val="20000"/>
              </a:spcBef>
              <a:buClr>
                <a:schemeClr val="bg2"/>
              </a:buClr>
              <a:buSzPct val="75000"/>
              <a:buFont typeface="Wingdings" pitchFamily="2" charset="2"/>
              <a:buNone/>
            </a:pPr>
            <a:r>
              <a:rPr lang="en-US" sz="1000" dirty="0" smtClean="0"/>
              <a:t>The center </a:t>
            </a:r>
            <a:r>
              <a:rPr lang="en-US" sz="1000" dirty="0"/>
              <a:t>of mass or </a:t>
            </a:r>
            <a:r>
              <a:rPr lang="en-US" sz="1000" dirty="0" smtClean="0"/>
              <a:t>center </a:t>
            </a:r>
            <a:r>
              <a:rPr lang="en-US" sz="1000" dirty="0"/>
              <a:t>of inertia, of a system is defined as a geometrical point </a:t>
            </a:r>
            <a:r>
              <a:rPr lang="en-US" sz="1100" i="1" dirty="0">
                <a:latin typeface="Times New Roman" pitchFamily="18" charset="0"/>
                <a:cs typeface="Times New Roman" pitchFamily="18" charset="0"/>
              </a:rPr>
              <a:t>C</a:t>
            </a:r>
            <a:r>
              <a:rPr lang="en-US" sz="1000" dirty="0"/>
              <a:t> whose coordinates are given by the </a:t>
            </a:r>
            <a:r>
              <a:rPr lang="en-US" sz="1000" dirty="0" smtClean="0"/>
              <a:t>equation</a:t>
            </a:r>
            <a:endParaRPr lang="ru-RU" altLang="ru-RU" sz="1000" b="1" dirty="0">
              <a:solidFill>
                <a:srgbClr val="FF0000"/>
              </a:solidFill>
            </a:endParaRPr>
          </a:p>
        </p:txBody>
      </p:sp>
      <p:graphicFrame>
        <p:nvGraphicFramePr>
          <p:cNvPr id="342183" name="Object 167"/>
          <p:cNvGraphicFramePr>
            <a:graphicFrameLocks noChangeAspect="1"/>
          </p:cNvGraphicFramePr>
          <p:nvPr>
            <p:extLst>
              <p:ext uri="{D42A27DB-BD31-4B8C-83A1-F6EECF244321}">
                <p14:modId xmlns:p14="http://schemas.microsoft.com/office/powerpoint/2010/main" val="5094896"/>
              </p:ext>
            </p:extLst>
          </p:nvPr>
        </p:nvGraphicFramePr>
        <p:xfrm>
          <a:off x="3498850" y="5727700"/>
          <a:ext cx="812800" cy="393700"/>
        </p:xfrm>
        <a:graphic>
          <a:graphicData uri="http://schemas.openxmlformats.org/presentationml/2006/ole">
            <mc:AlternateContent xmlns:mc="http://schemas.openxmlformats.org/markup-compatibility/2006">
              <mc:Choice xmlns:v="urn:schemas-microsoft-com:vml" Requires="v">
                <p:oleObj spid="_x0000_s1455238" name="Equation" r:id="rId13" imgW="812520" imgH="393480" progId="Equation.DSMT4">
                  <p:embed/>
                </p:oleObj>
              </mc:Choice>
              <mc:Fallback>
                <p:oleObj name="Equation" r:id="rId13" imgW="812520" imgH="393480" progId="Equation.DSMT4">
                  <p:embed/>
                  <p:pic>
                    <p:nvPicPr>
                      <p:cNvPr id="0" name=""/>
                      <p:cNvPicPr>
                        <a:picLocks noChangeAspect="1" noChangeArrowheads="1"/>
                      </p:cNvPicPr>
                      <p:nvPr/>
                    </p:nvPicPr>
                    <p:blipFill>
                      <a:blip r:embed="rId14"/>
                      <a:srcRect/>
                      <a:stretch>
                        <a:fillRect/>
                      </a:stretch>
                    </p:blipFill>
                    <p:spPr bwMode="auto">
                      <a:xfrm>
                        <a:off x="3498850" y="5727700"/>
                        <a:ext cx="8128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2184" name="Object 168"/>
          <p:cNvGraphicFramePr>
            <a:graphicFrameLocks noChangeAspect="1"/>
          </p:cNvGraphicFramePr>
          <p:nvPr>
            <p:extLst>
              <p:ext uri="{D42A27DB-BD31-4B8C-83A1-F6EECF244321}">
                <p14:modId xmlns:p14="http://schemas.microsoft.com/office/powerpoint/2010/main" val="1804363792"/>
              </p:ext>
            </p:extLst>
          </p:nvPr>
        </p:nvGraphicFramePr>
        <p:xfrm>
          <a:off x="4498975" y="5256213"/>
          <a:ext cx="685800" cy="241300"/>
        </p:xfrm>
        <a:graphic>
          <a:graphicData uri="http://schemas.openxmlformats.org/presentationml/2006/ole">
            <mc:AlternateContent xmlns:mc="http://schemas.openxmlformats.org/markup-compatibility/2006">
              <mc:Choice xmlns:v="urn:schemas-microsoft-com:vml" Requires="v">
                <p:oleObj spid="_x0000_s1455239" name="Equation" r:id="rId15" imgW="685800" imgH="241200" progId="Equation.DSMT4">
                  <p:embed/>
                </p:oleObj>
              </mc:Choice>
              <mc:Fallback>
                <p:oleObj name="Equation" r:id="rId15" imgW="685800" imgH="241200" progId="Equation.DSMT4">
                  <p:embed/>
                  <p:pic>
                    <p:nvPicPr>
                      <p:cNvPr id="0" name=""/>
                      <p:cNvPicPr>
                        <a:picLocks noChangeAspect="1" noChangeArrowheads="1"/>
                      </p:cNvPicPr>
                      <p:nvPr/>
                    </p:nvPicPr>
                    <p:blipFill>
                      <a:blip r:embed="rId16"/>
                      <a:srcRect/>
                      <a:stretch>
                        <a:fillRect/>
                      </a:stretch>
                    </p:blipFill>
                    <p:spPr bwMode="auto">
                      <a:xfrm>
                        <a:off x="4498975" y="5256213"/>
                        <a:ext cx="6858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2219" name="Group 203"/>
          <p:cNvGrpSpPr>
            <a:grpSpLocks/>
          </p:cNvGrpSpPr>
          <p:nvPr/>
        </p:nvGrpSpPr>
        <p:grpSpPr bwMode="auto">
          <a:xfrm>
            <a:off x="257175" y="5000625"/>
            <a:ext cx="1882775" cy="1704975"/>
            <a:chOff x="384" y="3192"/>
            <a:chExt cx="1186" cy="1074"/>
          </a:xfrm>
        </p:grpSpPr>
        <p:sp>
          <p:nvSpPr>
            <p:cNvPr id="342186" name="Line 170"/>
            <p:cNvSpPr>
              <a:spLocks noChangeShapeType="1"/>
            </p:cNvSpPr>
            <p:nvPr/>
          </p:nvSpPr>
          <p:spPr bwMode="auto">
            <a:xfrm>
              <a:off x="694" y="4007"/>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187" name="Line 171"/>
            <p:cNvSpPr>
              <a:spLocks noChangeShapeType="1"/>
            </p:cNvSpPr>
            <p:nvPr/>
          </p:nvSpPr>
          <p:spPr bwMode="auto">
            <a:xfrm rot="-5400000">
              <a:off x="327" y="3634"/>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188" name="Line 172"/>
            <p:cNvSpPr>
              <a:spLocks noChangeShapeType="1"/>
            </p:cNvSpPr>
            <p:nvPr/>
          </p:nvSpPr>
          <p:spPr bwMode="auto">
            <a:xfrm rot="-5400000" flipH="1" flipV="1">
              <a:off x="443" y="4002"/>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2189" name="Object 173"/>
            <p:cNvGraphicFramePr>
              <a:graphicFrameLocks noChangeAspect="1"/>
            </p:cNvGraphicFramePr>
            <p:nvPr/>
          </p:nvGraphicFramePr>
          <p:xfrm>
            <a:off x="384" y="4143"/>
            <a:ext cx="80" cy="88"/>
          </p:xfrm>
          <a:graphic>
            <a:graphicData uri="http://schemas.openxmlformats.org/presentationml/2006/ole">
              <mc:AlternateContent xmlns:mc="http://schemas.openxmlformats.org/markup-compatibility/2006">
                <mc:Choice xmlns:v="urn:schemas-microsoft-com:vml" Requires="v">
                  <p:oleObj spid="_x0000_s1455240" name="Формула" r:id="rId17" imgW="126720" imgH="139680" progId="Equation.3">
                    <p:embed/>
                  </p:oleObj>
                </mc:Choice>
                <mc:Fallback>
                  <p:oleObj name="Формула" r:id="rId17" imgW="126720" imgH="13968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4" y="4143"/>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90" name="Object 174"/>
            <p:cNvGraphicFramePr>
              <a:graphicFrameLocks noChangeAspect="1"/>
            </p:cNvGraphicFramePr>
            <p:nvPr/>
          </p:nvGraphicFramePr>
          <p:xfrm>
            <a:off x="1133" y="3970"/>
            <a:ext cx="128" cy="144"/>
          </p:xfrm>
          <a:graphic>
            <a:graphicData uri="http://schemas.openxmlformats.org/presentationml/2006/ole">
              <mc:AlternateContent xmlns:mc="http://schemas.openxmlformats.org/markup-compatibility/2006">
                <mc:Choice xmlns:v="urn:schemas-microsoft-com:vml" Requires="v">
                  <p:oleObj spid="_x0000_s1455241" name="Формула" r:id="rId19" imgW="203040" imgH="228600" progId="Equation.3">
                    <p:embed/>
                  </p:oleObj>
                </mc:Choice>
                <mc:Fallback>
                  <p:oleObj name="Формула" r:id="rId19" imgW="203040" imgH="22860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133" y="3970"/>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91" name="Object 175"/>
            <p:cNvGraphicFramePr>
              <a:graphicFrameLocks noChangeAspect="1"/>
            </p:cNvGraphicFramePr>
            <p:nvPr/>
          </p:nvGraphicFramePr>
          <p:xfrm>
            <a:off x="1482" y="3935"/>
            <a:ext cx="88" cy="104"/>
          </p:xfrm>
          <a:graphic>
            <a:graphicData uri="http://schemas.openxmlformats.org/presentationml/2006/ole">
              <mc:AlternateContent xmlns:mc="http://schemas.openxmlformats.org/markup-compatibility/2006">
                <mc:Choice xmlns:v="urn:schemas-microsoft-com:vml" Requires="v">
                  <p:oleObj spid="_x0000_s1455242" name="Формула" r:id="rId21" imgW="139680" imgH="164880" progId="Equation.3">
                    <p:embed/>
                  </p:oleObj>
                </mc:Choice>
                <mc:Fallback>
                  <p:oleObj name="Формула" r:id="rId21" imgW="139680" imgH="16488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1482" y="3935"/>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92" name="Object 176"/>
            <p:cNvGraphicFramePr>
              <a:graphicFrameLocks noChangeAspect="1"/>
            </p:cNvGraphicFramePr>
            <p:nvPr/>
          </p:nvGraphicFramePr>
          <p:xfrm>
            <a:off x="797" y="4064"/>
            <a:ext cx="136" cy="144"/>
          </p:xfrm>
          <a:graphic>
            <a:graphicData uri="http://schemas.openxmlformats.org/presentationml/2006/ole">
              <mc:AlternateContent xmlns:mc="http://schemas.openxmlformats.org/markup-compatibility/2006">
                <mc:Choice xmlns:v="urn:schemas-microsoft-com:vml" Requires="v">
                  <p:oleObj spid="_x0000_s1455243" name="Формула" r:id="rId23" imgW="215640" imgH="228600" progId="Equation.3">
                    <p:embed/>
                  </p:oleObj>
                </mc:Choice>
                <mc:Fallback>
                  <p:oleObj name="Формула" r:id="rId23" imgW="215640" imgH="2286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97" y="4064"/>
                          <a:ext cx="13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93" name="Object 177"/>
            <p:cNvGraphicFramePr>
              <a:graphicFrameLocks noChangeAspect="1"/>
            </p:cNvGraphicFramePr>
            <p:nvPr/>
          </p:nvGraphicFramePr>
          <p:xfrm>
            <a:off x="765" y="3232"/>
            <a:ext cx="80" cy="80"/>
          </p:xfrm>
          <a:graphic>
            <a:graphicData uri="http://schemas.openxmlformats.org/presentationml/2006/ole">
              <mc:AlternateContent xmlns:mc="http://schemas.openxmlformats.org/markup-compatibility/2006">
                <mc:Choice xmlns:v="urn:schemas-microsoft-com:vml" Requires="v">
                  <p:oleObj spid="_x0000_s1455244" name="Формула" r:id="rId25" imgW="126720" imgH="126720" progId="Equation.3">
                    <p:embed/>
                  </p:oleObj>
                </mc:Choice>
                <mc:Fallback>
                  <p:oleObj name="Формула" r:id="rId25" imgW="126720" imgH="12672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65" y="3232"/>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194" name="Object 178"/>
            <p:cNvGraphicFramePr>
              <a:graphicFrameLocks noChangeAspect="1"/>
            </p:cNvGraphicFramePr>
            <p:nvPr/>
          </p:nvGraphicFramePr>
          <p:xfrm>
            <a:off x="1100" y="3627"/>
            <a:ext cx="128" cy="144"/>
          </p:xfrm>
          <a:graphic>
            <a:graphicData uri="http://schemas.openxmlformats.org/presentationml/2006/ole">
              <mc:AlternateContent xmlns:mc="http://schemas.openxmlformats.org/markup-compatibility/2006">
                <mc:Choice xmlns:v="urn:schemas-microsoft-com:vml" Requires="v">
                  <p:oleObj spid="_x0000_s1455245" name="Формула" r:id="rId27" imgW="203040" imgH="228600" progId="Equation.3">
                    <p:embed/>
                  </p:oleObj>
                </mc:Choice>
                <mc:Fallback>
                  <p:oleObj name="Формула" r:id="rId27" imgW="203040" imgH="22860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1100" y="3627"/>
                          <a:ext cx="128"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2195" name="Line 179"/>
            <p:cNvSpPr>
              <a:spLocks noChangeShapeType="1"/>
            </p:cNvSpPr>
            <p:nvPr/>
          </p:nvSpPr>
          <p:spPr bwMode="auto">
            <a:xfrm>
              <a:off x="1073" y="3477"/>
              <a:ext cx="0" cy="61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196" name="Line 180"/>
            <p:cNvSpPr>
              <a:spLocks noChangeShapeType="1"/>
            </p:cNvSpPr>
            <p:nvPr/>
          </p:nvSpPr>
          <p:spPr bwMode="auto">
            <a:xfrm flipV="1">
              <a:off x="1073" y="4004"/>
              <a:ext cx="82" cy="91"/>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197" name="Line 181"/>
            <p:cNvSpPr>
              <a:spLocks noChangeShapeType="1"/>
            </p:cNvSpPr>
            <p:nvPr/>
          </p:nvSpPr>
          <p:spPr bwMode="auto">
            <a:xfrm flipH="1">
              <a:off x="611" y="4092"/>
              <a:ext cx="46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198" name="Oval 182"/>
            <p:cNvSpPr>
              <a:spLocks noChangeArrowheads="1"/>
            </p:cNvSpPr>
            <p:nvPr/>
          </p:nvSpPr>
          <p:spPr bwMode="auto">
            <a:xfrm>
              <a:off x="1048" y="3432"/>
              <a:ext cx="46" cy="46"/>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199" name="Oval 183"/>
            <p:cNvSpPr>
              <a:spLocks noChangeArrowheads="1"/>
            </p:cNvSpPr>
            <p:nvPr/>
          </p:nvSpPr>
          <p:spPr bwMode="auto">
            <a:xfrm>
              <a:off x="843" y="3343"/>
              <a:ext cx="46" cy="4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200" name="Oval 184"/>
            <p:cNvSpPr>
              <a:spLocks noChangeArrowheads="1"/>
            </p:cNvSpPr>
            <p:nvPr/>
          </p:nvSpPr>
          <p:spPr bwMode="auto">
            <a:xfrm>
              <a:off x="1336" y="3826"/>
              <a:ext cx="46" cy="4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201" name="Oval 185"/>
            <p:cNvSpPr>
              <a:spLocks noChangeArrowheads="1"/>
            </p:cNvSpPr>
            <p:nvPr/>
          </p:nvSpPr>
          <p:spPr bwMode="auto">
            <a:xfrm>
              <a:off x="851" y="3609"/>
              <a:ext cx="46" cy="4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202" name="Oval 186"/>
            <p:cNvSpPr>
              <a:spLocks noChangeArrowheads="1"/>
            </p:cNvSpPr>
            <p:nvPr/>
          </p:nvSpPr>
          <p:spPr bwMode="auto">
            <a:xfrm>
              <a:off x="1295" y="3363"/>
              <a:ext cx="46" cy="4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2203" name="Line 187"/>
            <p:cNvSpPr>
              <a:spLocks noChangeShapeType="1"/>
            </p:cNvSpPr>
            <p:nvPr/>
          </p:nvSpPr>
          <p:spPr bwMode="auto">
            <a:xfrm flipV="1">
              <a:off x="702" y="3386"/>
              <a:ext cx="156" cy="62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204" name="Line 188"/>
            <p:cNvSpPr>
              <a:spLocks noChangeShapeType="1"/>
            </p:cNvSpPr>
            <p:nvPr/>
          </p:nvSpPr>
          <p:spPr bwMode="auto">
            <a:xfrm flipV="1">
              <a:off x="704" y="3650"/>
              <a:ext cx="156" cy="35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205" name="Line 189"/>
            <p:cNvSpPr>
              <a:spLocks noChangeShapeType="1"/>
            </p:cNvSpPr>
            <p:nvPr/>
          </p:nvSpPr>
          <p:spPr bwMode="auto">
            <a:xfrm flipV="1">
              <a:off x="706" y="3470"/>
              <a:ext cx="354" cy="5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206" name="Line 190"/>
            <p:cNvSpPr>
              <a:spLocks noChangeShapeType="1"/>
            </p:cNvSpPr>
            <p:nvPr/>
          </p:nvSpPr>
          <p:spPr bwMode="auto">
            <a:xfrm flipV="1">
              <a:off x="706" y="3856"/>
              <a:ext cx="632" cy="15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2207" name="Line 191"/>
            <p:cNvSpPr>
              <a:spLocks noChangeShapeType="1"/>
            </p:cNvSpPr>
            <p:nvPr/>
          </p:nvSpPr>
          <p:spPr bwMode="auto">
            <a:xfrm flipV="1">
              <a:off x="708" y="3406"/>
              <a:ext cx="592" cy="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2208" name="Object 192"/>
            <p:cNvGraphicFramePr>
              <a:graphicFrameLocks noChangeAspect="1"/>
            </p:cNvGraphicFramePr>
            <p:nvPr/>
          </p:nvGraphicFramePr>
          <p:xfrm>
            <a:off x="859" y="3192"/>
            <a:ext cx="120" cy="136"/>
          </p:xfrm>
          <a:graphic>
            <a:graphicData uri="http://schemas.openxmlformats.org/presentationml/2006/ole">
              <mc:AlternateContent xmlns:mc="http://schemas.openxmlformats.org/markup-compatibility/2006">
                <mc:Choice xmlns:v="urn:schemas-microsoft-com:vml" Requires="v">
                  <p:oleObj spid="_x0000_s1455246" name="Формула" r:id="rId29" imgW="190440" imgH="215640" progId="Equation.3">
                    <p:embed/>
                  </p:oleObj>
                </mc:Choice>
                <mc:Fallback>
                  <p:oleObj name="Формула" r:id="rId29" imgW="190440" imgH="21564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859" y="3192"/>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09" name="Object 193"/>
            <p:cNvGraphicFramePr>
              <a:graphicFrameLocks noChangeAspect="1"/>
            </p:cNvGraphicFramePr>
            <p:nvPr/>
          </p:nvGraphicFramePr>
          <p:xfrm>
            <a:off x="838" y="3485"/>
            <a:ext cx="136" cy="136"/>
          </p:xfrm>
          <a:graphic>
            <a:graphicData uri="http://schemas.openxmlformats.org/presentationml/2006/ole">
              <mc:AlternateContent xmlns:mc="http://schemas.openxmlformats.org/markup-compatibility/2006">
                <mc:Choice xmlns:v="urn:schemas-microsoft-com:vml" Requires="v">
                  <p:oleObj spid="_x0000_s1455247" name="Формула" r:id="rId31" imgW="215640" imgH="215640" progId="Equation.3">
                    <p:embed/>
                  </p:oleObj>
                </mc:Choice>
                <mc:Fallback>
                  <p:oleObj name="Формула" r:id="rId31" imgW="215640" imgH="215640" progId="Equation.3">
                    <p:embed/>
                    <p:pic>
                      <p:nvPicPr>
                        <p:cNvPr id="0" name=""/>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838" y="3485"/>
                          <a:ext cx="13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0" name="Object 194"/>
            <p:cNvGraphicFramePr>
              <a:graphicFrameLocks noChangeAspect="1"/>
            </p:cNvGraphicFramePr>
            <p:nvPr/>
          </p:nvGraphicFramePr>
          <p:xfrm>
            <a:off x="1401" y="3246"/>
            <a:ext cx="136" cy="144"/>
          </p:xfrm>
          <a:graphic>
            <a:graphicData uri="http://schemas.openxmlformats.org/presentationml/2006/ole">
              <mc:AlternateContent xmlns:mc="http://schemas.openxmlformats.org/markup-compatibility/2006">
                <mc:Choice xmlns:v="urn:schemas-microsoft-com:vml" Requires="v">
                  <p:oleObj spid="_x0000_s1455248" name="Формула" r:id="rId33" imgW="215640" imgH="228600" progId="Equation.3">
                    <p:embed/>
                  </p:oleObj>
                </mc:Choice>
                <mc:Fallback>
                  <p:oleObj name="Формула" r:id="rId33" imgW="215640" imgH="228600" progId="Equation.3">
                    <p:embed/>
                    <p:pic>
                      <p:nvPicPr>
                        <p:cNvPr id="0" name=""/>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401" y="3246"/>
                          <a:ext cx="13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1" name="Object 195"/>
            <p:cNvGraphicFramePr>
              <a:graphicFrameLocks noChangeAspect="1"/>
            </p:cNvGraphicFramePr>
            <p:nvPr/>
          </p:nvGraphicFramePr>
          <p:xfrm>
            <a:off x="1406" y="3725"/>
            <a:ext cx="136" cy="144"/>
          </p:xfrm>
          <a:graphic>
            <a:graphicData uri="http://schemas.openxmlformats.org/presentationml/2006/ole">
              <mc:AlternateContent xmlns:mc="http://schemas.openxmlformats.org/markup-compatibility/2006">
                <mc:Choice xmlns:v="urn:schemas-microsoft-com:vml" Requires="v">
                  <p:oleObj spid="_x0000_s1455249" name="Формула" r:id="rId35" imgW="215640" imgH="228600" progId="Equation.3">
                    <p:embed/>
                  </p:oleObj>
                </mc:Choice>
                <mc:Fallback>
                  <p:oleObj name="Формула" r:id="rId35" imgW="215640" imgH="228600" progId="Equation.3">
                    <p:embed/>
                    <p:pic>
                      <p:nvPicPr>
                        <p:cNvPr id="0" name=""/>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1406" y="3725"/>
                          <a:ext cx="13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2" name="Object 196"/>
            <p:cNvGraphicFramePr>
              <a:graphicFrameLocks noChangeAspect="1"/>
            </p:cNvGraphicFramePr>
            <p:nvPr/>
          </p:nvGraphicFramePr>
          <p:xfrm>
            <a:off x="710" y="3389"/>
            <a:ext cx="80" cy="136"/>
          </p:xfrm>
          <a:graphic>
            <a:graphicData uri="http://schemas.openxmlformats.org/presentationml/2006/ole">
              <mc:AlternateContent xmlns:mc="http://schemas.openxmlformats.org/markup-compatibility/2006">
                <mc:Choice xmlns:v="urn:schemas-microsoft-com:vml" Requires="v">
                  <p:oleObj spid="_x0000_s1455250" name="Формула" r:id="rId37" imgW="126720" imgH="215640" progId="Equation.3">
                    <p:embed/>
                  </p:oleObj>
                </mc:Choice>
                <mc:Fallback>
                  <p:oleObj name="Формула" r:id="rId37" imgW="126720" imgH="215640" progId="Equation.3">
                    <p:embed/>
                    <p:pic>
                      <p:nvPicPr>
                        <p:cNvPr id="0" name=""/>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710" y="3389"/>
                          <a:ext cx="8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3" name="Object 197"/>
            <p:cNvGraphicFramePr>
              <a:graphicFrameLocks noChangeAspect="1"/>
            </p:cNvGraphicFramePr>
            <p:nvPr/>
          </p:nvGraphicFramePr>
          <p:xfrm>
            <a:off x="725" y="3634"/>
            <a:ext cx="96" cy="136"/>
          </p:xfrm>
          <a:graphic>
            <a:graphicData uri="http://schemas.openxmlformats.org/presentationml/2006/ole">
              <mc:AlternateContent xmlns:mc="http://schemas.openxmlformats.org/markup-compatibility/2006">
                <mc:Choice xmlns:v="urn:schemas-microsoft-com:vml" Requires="v">
                  <p:oleObj spid="_x0000_s1455251" name="Формула" r:id="rId39" imgW="152280" imgH="215640" progId="Equation.3">
                    <p:embed/>
                  </p:oleObj>
                </mc:Choice>
                <mc:Fallback>
                  <p:oleObj name="Формула" r:id="rId39" imgW="152280" imgH="215640" progId="Equation.3">
                    <p:embed/>
                    <p:pic>
                      <p:nvPicPr>
                        <p:cNvPr id="0" name=""/>
                        <p:cNvPicPr>
                          <a:picLocks noChangeAspect="1" noChangeArrowheads="1"/>
                        </p:cNvPicPr>
                        <p:nvPr/>
                      </p:nvPicPr>
                      <p:blipFill>
                        <a:blip r:embed="rId40">
                          <a:extLst>
                            <a:ext uri="{28A0092B-C50C-407E-A947-70E740481C1C}">
                              <a14:useLocalDpi xmlns:a14="http://schemas.microsoft.com/office/drawing/2010/main" val="0"/>
                            </a:ext>
                          </a:extLst>
                        </a:blip>
                        <a:srcRect/>
                        <a:stretch>
                          <a:fillRect/>
                        </a:stretch>
                      </p:blipFill>
                      <p:spPr bwMode="auto">
                        <a:xfrm>
                          <a:off x="725" y="3634"/>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4" name="Object 198"/>
            <p:cNvGraphicFramePr>
              <a:graphicFrameLocks noChangeAspect="1"/>
            </p:cNvGraphicFramePr>
            <p:nvPr/>
          </p:nvGraphicFramePr>
          <p:xfrm>
            <a:off x="908" y="3407"/>
            <a:ext cx="112" cy="144"/>
          </p:xfrm>
          <a:graphic>
            <a:graphicData uri="http://schemas.openxmlformats.org/presentationml/2006/ole">
              <mc:AlternateContent xmlns:mc="http://schemas.openxmlformats.org/markup-compatibility/2006">
                <mc:Choice xmlns:v="urn:schemas-microsoft-com:vml" Requires="v">
                  <p:oleObj spid="_x0000_s1455252" name="Формула" r:id="rId41" imgW="177480" imgH="228600" progId="Equation.3">
                    <p:embed/>
                  </p:oleObj>
                </mc:Choice>
                <mc:Fallback>
                  <p:oleObj name="Формула" r:id="rId41" imgW="177480" imgH="228600" progId="Equation.3">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908" y="3407"/>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5" name="Object 199"/>
            <p:cNvGraphicFramePr>
              <a:graphicFrameLocks noChangeAspect="1"/>
            </p:cNvGraphicFramePr>
            <p:nvPr/>
          </p:nvGraphicFramePr>
          <p:xfrm>
            <a:off x="1132" y="3341"/>
            <a:ext cx="96" cy="144"/>
          </p:xfrm>
          <a:graphic>
            <a:graphicData uri="http://schemas.openxmlformats.org/presentationml/2006/ole">
              <mc:AlternateContent xmlns:mc="http://schemas.openxmlformats.org/markup-compatibility/2006">
                <mc:Choice xmlns:v="urn:schemas-microsoft-com:vml" Requires="v">
                  <p:oleObj spid="_x0000_s1455253" name="Формула" r:id="rId43" imgW="152280" imgH="228600" progId="Equation.3">
                    <p:embed/>
                  </p:oleObj>
                </mc:Choice>
                <mc:Fallback>
                  <p:oleObj name="Формула" r:id="rId43" imgW="152280" imgH="228600" progId="Equation.3">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1132" y="3341"/>
                          <a:ext cx="9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6" name="Object 200"/>
            <p:cNvGraphicFramePr>
              <a:graphicFrameLocks noChangeAspect="1"/>
            </p:cNvGraphicFramePr>
            <p:nvPr/>
          </p:nvGraphicFramePr>
          <p:xfrm>
            <a:off x="1203" y="3718"/>
            <a:ext cx="96" cy="144"/>
          </p:xfrm>
          <a:graphic>
            <a:graphicData uri="http://schemas.openxmlformats.org/presentationml/2006/ole">
              <mc:AlternateContent xmlns:mc="http://schemas.openxmlformats.org/markup-compatibility/2006">
                <mc:Choice xmlns:v="urn:schemas-microsoft-com:vml" Requires="v">
                  <p:oleObj spid="_x0000_s1455254" name="Формула" r:id="rId45" imgW="152280" imgH="228600" progId="Equation.3">
                    <p:embed/>
                  </p:oleObj>
                </mc:Choice>
                <mc:Fallback>
                  <p:oleObj name="Формула" r:id="rId45" imgW="152280" imgH="228600" progId="Equation.3">
                    <p:embed/>
                    <p:pic>
                      <p:nvPicPr>
                        <p:cNvPr id="0" name=""/>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1203" y="3718"/>
                          <a:ext cx="9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7" name="Object 201"/>
            <p:cNvGraphicFramePr>
              <a:graphicFrameLocks noChangeAspect="1"/>
            </p:cNvGraphicFramePr>
            <p:nvPr/>
          </p:nvGraphicFramePr>
          <p:xfrm>
            <a:off x="603" y="3950"/>
            <a:ext cx="96" cy="112"/>
          </p:xfrm>
          <a:graphic>
            <a:graphicData uri="http://schemas.openxmlformats.org/presentationml/2006/ole">
              <mc:AlternateContent xmlns:mc="http://schemas.openxmlformats.org/markup-compatibility/2006">
                <mc:Choice xmlns:v="urn:schemas-microsoft-com:vml" Requires="v">
                  <p:oleObj spid="_x0000_s1455255" name="Формула" r:id="rId47" imgW="152280" imgH="177480" progId="Equation.3">
                    <p:embed/>
                  </p:oleObj>
                </mc:Choice>
                <mc:Fallback>
                  <p:oleObj name="Формула" r:id="rId47" imgW="152280" imgH="177480" progId="Equation.3">
                    <p:embed/>
                    <p:pic>
                      <p:nvPicPr>
                        <p:cNvPr id="0" name=""/>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603" y="3950"/>
                          <a:ext cx="9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2218" name="Object 202"/>
            <p:cNvGraphicFramePr>
              <a:graphicFrameLocks noChangeAspect="1"/>
            </p:cNvGraphicFramePr>
            <p:nvPr/>
          </p:nvGraphicFramePr>
          <p:xfrm>
            <a:off x="1028" y="3307"/>
            <a:ext cx="96" cy="112"/>
          </p:xfrm>
          <a:graphic>
            <a:graphicData uri="http://schemas.openxmlformats.org/presentationml/2006/ole">
              <mc:AlternateContent xmlns:mc="http://schemas.openxmlformats.org/markup-compatibility/2006">
                <mc:Choice xmlns:v="urn:schemas-microsoft-com:vml" Requires="v">
                  <p:oleObj spid="_x0000_s1455256" name="Формула" r:id="rId49" imgW="152280" imgH="177480" progId="Equation.3">
                    <p:embed/>
                  </p:oleObj>
                </mc:Choice>
                <mc:Fallback>
                  <p:oleObj name="Формула" r:id="rId49" imgW="152280" imgH="177480" progId="Equation.3">
                    <p:embed/>
                    <p:pic>
                      <p:nvPicPr>
                        <p:cNvPr id="0" name=""/>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028" y="3307"/>
                          <a:ext cx="9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2220" name="Text Box 204"/>
          <p:cNvSpPr txBox="1">
            <a:spLocks noChangeArrowheads="1"/>
          </p:cNvSpPr>
          <p:nvPr/>
        </p:nvSpPr>
        <p:spPr bwMode="auto">
          <a:xfrm>
            <a:off x="4405840" y="5816600"/>
            <a:ext cx="29848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or</a:t>
            </a:r>
            <a:endParaRPr lang="ru-RU" altLang="ru-RU" sz="1000" dirty="0"/>
          </a:p>
        </p:txBody>
      </p:sp>
      <p:graphicFrame>
        <p:nvGraphicFramePr>
          <p:cNvPr id="342221" name="Object 205"/>
          <p:cNvGraphicFramePr>
            <a:graphicFrameLocks noChangeAspect="1"/>
          </p:cNvGraphicFramePr>
          <p:nvPr>
            <p:extLst>
              <p:ext uri="{D42A27DB-BD31-4B8C-83A1-F6EECF244321}">
                <p14:modId xmlns:p14="http://schemas.microsoft.com/office/powerpoint/2010/main" val="694177938"/>
              </p:ext>
            </p:extLst>
          </p:nvPr>
        </p:nvGraphicFramePr>
        <p:xfrm>
          <a:off x="2452688" y="6164263"/>
          <a:ext cx="2882900" cy="393700"/>
        </p:xfrm>
        <a:graphic>
          <a:graphicData uri="http://schemas.openxmlformats.org/presentationml/2006/ole">
            <mc:AlternateContent xmlns:mc="http://schemas.openxmlformats.org/markup-compatibility/2006">
              <mc:Choice xmlns:v="urn:schemas-microsoft-com:vml" Requires="v">
                <p:oleObj spid="_x0000_s1455257" name="Equation" r:id="rId51" imgW="2882880" imgH="393480" progId="Equation.DSMT4">
                  <p:embed/>
                </p:oleObj>
              </mc:Choice>
              <mc:Fallback>
                <p:oleObj name="Equation" r:id="rId51" imgW="2882880" imgH="393480" progId="Equation.DSMT4">
                  <p:embed/>
                  <p:pic>
                    <p:nvPicPr>
                      <p:cNvPr id="0" name=""/>
                      <p:cNvPicPr>
                        <a:picLocks noChangeAspect="1" noChangeArrowheads="1"/>
                      </p:cNvPicPr>
                      <p:nvPr/>
                    </p:nvPicPr>
                    <p:blipFill>
                      <a:blip r:embed="rId52"/>
                      <a:srcRect/>
                      <a:stretch>
                        <a:fillRect/>
                      </a:stretch>
                    </p:blipFill>
                    <p:spPr bwMode="auto">
                      <a:xfrm>
                        <a:off x="2452688" y="6164263"/>
                        <a:ext cx="28829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2222" name="Text Box 206"/>
          <p:cNvSpPr txBox="1">
            <a:spLocks noChangeArrowheads="1"/>
          </p:cNvSpPr>
          <p:nvPr/>
        </p:nvSpPr>
        <p:spPr bwMode="auto">
          <a:xfrm>
            <a:off x="5543550" y="5751513"/>
            <a:ext cx="3190875"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dirty="0"/>
              <a:t>The concepts of </a:t>
            </a:r>
            <a:r>
              <a:rPr lang="en-US" sz="1000" dirty="0" smtClean="0"/>
              <a:t>center </a:t>
            </a:r>
            <a:r>
              <a:rPr lang="en-US" sz="1000" dirty="0"/>
              <a:t>of gravity and </a:t>
            </a:r>
            <a:r>
              <a:rPr lang="en-US" sz="1000" dirty="0" smtClean="0"/>
              <a:t>center </a:t>
            </a:r>
            <a:r>
              <a:rPr lang="en-US" sz="1000" dirty="0"/>
              <a:t>of mass, however, are not identical. The concept of </a:t>
            </a:r>
            <a:r>
              <a:rPr lang="en-US" sz="1000" dirty="0" smtClean="0"/>
              <a:t>center </a:t>
            </a:r>
            <a:r>
              <a:rPr lang="en-US" sz="1000" dirty="0"/>
              <a:t>of gravity, as the point through which the resultant of the forces of gravity passes, </a:t>
            </a:r>
            <a:r>
              <a:rPr lang="en-US" sz="1000" dirty="0" smtClean="0"/>
              <a:t>has a </a:t>
            </a:r>
            <a:r>
              <a:rPr lang="en-US" sz="1000" dirty="0"/>
              <a:t>meaning only for a rigid body in a uniform field of gravity. </a:t>
            </a:r>
            <a:endParaRPr lang="ru-RU" altLang="ru-RU" sz="1000" dirty="0"/>
          </a:p>
        </p:txBody>
      </p:sp>
      <p:pic>
        <p:nvPicPr>
          <p:cNvPr id="71" name="Picture 15" descr="Z:\Символ НГУ_4.JPG"/>
          <p:cNvPicPr>
            <a:picLocks noChangeAspect="1" noChangeArrowheads="1"/>
          </p:cNvPicPr>
          <p:nvPr/>
        </p:nvPicPr>
        <p:blipFill>
          <a:blip r:embed="rId53" cstate="print">
            <a:extLst>
              <a:ext uri="{BEBA8EAE-BF5A-486C-A8C5-ECC9F3942E4B}">
                <a14:imgProps xmlns:a14="http://schemas.microsoft.com/office/drawing/2010/main">
                  <a14:imgLayer r:embed="rId5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01787" y="110925"/>
            <a:ext cx="979525" cy="8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61706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2158"/>
                                        </p:tgtEl>
                                        <p:attrNameLst>
                                          <p:attrName>style.visibility</p:attrName>
                                        </p:attrNameLst>
                                      </p:cBhvr>
                                      <p:to>
                                        <p:strVal val="visible"/>
                                      </p:to>
                                    </p:set>
                                    <p:anim calcmode="lin" valueType="num">
                                      <p:cBhvr additive="base">
                                        <p:cTn id="7" dur="500" fill="hold"/>
                                        <p:tgtEl>
                                          <p:spTgt spid="342158"/>
                                        </p:tgtEl>
                                        <p:attrNameLst>
                                          <p:attrName>ppt_x</p:attrName>
                                        </p:attrNameLst>
                                      </p:cBhvr>
                                      <p:tavLst>
                                        <p:tav tm="0">
                                          <p:val>
                                            <p:strVal val="#ppt_x"/>
                                          </p:val>
                                        </p:tav>
                                        <p:tav tm="100000">
                                          <p:val>
                                            <p:strVal val="#ppt_x"/>
                                          </p:val>
                                        </p:tav>
                                      </p:tavLst>
                                    </p:anim>
                                    <p:anim calcmode="lin" valueType="num">
                                      <p:cBhvr additive="base">
                                        <p:cTn id="8" dur="500" fill="hold"/>
                                        <p:tgtEl>
                                          <p:spTgt spid="34215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42159"/>
                                        </p:tgtEl>
                                        <p:attrNameLst>
                                          <p:attrName>style.visibility</p:attrName>
                                        </p:attrNameLst>
                                      </p:cBhvr>
                                      <p:to>
                                        <p:strVal val="visible"/>
                                      </p:to>
                                    </p:set>
                                    <p:anim calcmode="lin" valueType="num">
                                      <p:cBhvr additive="base">
                                        <p:cTn id="11" dur="500" fill="hold"/>
                                        <p:tgtEl>
                                          <p:spTgt spid="342159"/>
                                        </p:tgtEl>
                                        <p:attrNameLst>
                                          <p:attrName>ppt_x</p:attrName>
                                        </p:attrNameLst>
                                      </p:cBhvr>
                                      <p:tavLst>
                                        <p:tav tm="0">
                                          <p:val>
                                            <p:strVal val="#ppt_x"/>
                                          </p:val>
                                        </p:tav>
                                        <p:tav tm="100000">
                                          <p:val>
                                            <p:strVal val="#ppt_x"/>
                                          </p:val>
                                        </p:tav>
                                      </p:tavLst>
                                    </p:anim>
                                    <p:anim calcmode="lin" valueType="num">
                                      <p:cBhvr additive="base">
                                        <p:cTn id="12" dur="500" fill="hold"/>
                                        <p:tgtEl>
                                          <p:spTgt spid="342159"/>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42160"/>
                                        </p:tgtEl>
                                        <p:attrNameLst>
                                          <p:attrName>style.visibility</p:attrName>
                                        </p:attrNameLst>
                                      </p:cBhvr>
                                      <p:to>
                                        <p:strVal val="visible"/>
                                      </p:to>
                                    </p:set>
                                    <p:anim calcmode="lin" valueType="num">
                                      <p:cBhvr additive="base">
                                        <p:cTn id="15" dur="500" fill="hold"/>
                                        <p:tgtEl>
                                          <p:spTgt spid="342160"/>
                                        </p:tgtEl>
                                        <p:attrNameLst>
                                          <p:attrName>ppt_x</p:attrName>
                                        </p:attrNameLst>
                                      </p:cBhvr>
                                      <p:tavLst>
                                        <p:tav tm="0">
                                          <p:val>
                                            <p:strVal val="#ppt_x"/>
                                          </p:val>
                                        </p:tav>
                                        <p:tav tm="100000">
                                          <p:val>
                                            <p:strVal val="#ppt_x"/>
                                          </p:val>
                                        </p:tav>
                                      </p:tavLst>
                                    </p:anim>
                                    <p:anim calcmode="lin" valueType="num">
                                      <p:cBhvr additive="base">
                                        <p:cTn id="16" dur="500" fill="hold"/>
                                        <p:tgtEl>
                                          <p:spTgt spid="34216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342161"/>
                                        </p:tgtEl>
                                        <p:attrNameLst>
                                          <p:attrName>style.visibility</p:attrName>
                                        </p:attrNameLst>
                                      </p:cBhvr>
                                      <p:to>
                                        <p:strVal val="visible"/>
                                      </p:to>
                                    </p:set>
                                    <p:anim calcmode="lin" valueType="num">
                                      <p:cBhvr additive="base">
                                        <p:cTn id="19" dur="500" fill="hold"/>
                                        <p:tgtEl>
                                          <p:spTgt spid="342161"/>
                                        </p:tgtEl>
                                        <p:attrNameLst>
                                          <p:attrName>ppt_x</p:attrName>
                                        </p:attrNameLst>
                                      </p:cBhvr>
                                      <p:tavLst>
                                        <p:tav tm="0">
                                          <p:val>
                                            <p:strVal val="#ppt_x"/>
                                          </p:val>
                                        </p:tav>
                                        <p:tav tm="100000">
                                          <p:val>
                                            <p:strVal val="#ppt_x"/>
                                          </p:val>
                                        </p:tav>
                                      </p:tavLst>
                                    </p:anim>
                                    <p:anim calcmode="lin" valueType="num">
                                      <p:cBhvr additive="base">
                                        <p:cTn id="20" dur="500" fill="hold"/>
                                        <p:tgtEl>
                                          <p:spTgt spid="34216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342162"/>
                                        </p:tgtEl>
                                        <p:attrNameLst>
                                          <p:attrName>style.visibility</p:attrName>
                                        </p:attrNameLst>
                                      </p:cBhvr>
                                      <p:to>
                                        <p:strVal val="visible"/>
                                      </p:to>
                                    </p:set>
                                    <p:anim calcmode="lin" valueType="num">
                                      <p:cBhvr additive="base">
                                        <p:cTn id="23" dur="500" fill="hold"/>
                                        <p:tgtEl>
                                          <p:spTgt spid="342162"/>
                                        </p:tgtEl>
                                        <p:attrNameLst>
                                          <p:attrName>ppt_x</p:attrName>
                                        </p:attrNameLst>
                                      </p:cBhvr>
                                      <p:tavLst>
                                        <p:tav tm="0">
                                          <p:val>
                                            <p:strVal val="#ppt_x"/>
                                          </p:val>
                                        </p:tav>
                                        <p:tav tm="100000">
                                          <p:val>
                                            <p:strVal val="#ppt_x"/>
                                          </p:val>
                                        </p:tav>
                                      </p:tavLst>
                                    </p:anim>
                                    <p:anim calcmode="lin" valueType="num">
                                      <p:cBhvr additive="base">
                                        <p:cTn id="24" dur="500" fill="hold"/>
                                        <p:tgtEl>
                                          <p:spTgt spid="342162"/>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342163"/>
                                        </p:tgtEl>
                                        <p:attrNameLst>
                                          <p:attrName>style.visibility</p:attrName>
                                        </p:attrNameLst>
                                      </p:cBhvr>
                                      <p:to>
                                        <p:strVal val="visible"/>
                                      </p:to>
                                    </p:set>
                                    <p:anim calcmode="lin" valueType="num">
                                      <p:cBhvr additive="base">
                                        <p:cTn id="27" dur="500" fill="hold"/>
                                        <p:tgtEl>
                                          <p:spTgt spid="342163"/>
                                        </p:tgtEl>
                                        <p:attrNameLst>
                                          <p:attrName>ppt_x</p:attrName>
                                        </p:attrNameLst>
                                      </p:cBhvr>
                                      <p:tavLst>
                                        <p:tav tm="0">
                                          <p:val>
                                            <p:strVal val="#ppt_x"/>
                                          </p:val>
                                        </p:tav>
                                        <p:tav tm="100000">
                                          <p:val>
                                            <p:strVal val="#ppt_x"/>
                                          </p:val>
                                        </p:tav>
                                      </p:tavLst>
                                    </p:anim>
                                    <p:anim calcmode="lin" valueType="num">
                                      <p:cBhvr additive="base">
                                        <p:cTn id="28" dur="500" fill="hold"/>
                                        <p:tgtEl>
                                          <p:spTgt spid="342163"/>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342164"/>
                                        </p:tgtEl>
                                        <p:attrNameLst>
                                          <p:attrName>style.visibility</p:attrName>
                                        </p:attrNameLst>
                                      </p:cBhvr>
                                      <p:to>
                                        <p:strVal val="visible"/>
                                      </p:to>
                                    </p:set>
                                    <p:anim calcmode="lin" valueType="num">
                                      <p:cBhvr additive="base">
                                        <p:cTn id="31" dur="500" fill="hold"/>
                                        <p:tgtEl>
                                          <p:spTgt spid="342164"/>
                                        </p:tgtEl>
                                        <p:attrNameLst>
                                          <p:attrName>ppt_x</p:attrName>
                                        </p:attrNameLst>
                                      </p:cBhvr>
                                      <p:tavLst>
                                        <p:tav tm="0">
                                          <p:val>
                                            <p:strVal val="#ppt_x"/>
                                          </p:val>
                                        </p:tav>
                                        <p:tav tm="100000">
                                          <p:val>
                                            <p:strVal val="#ppt_x"/>
                                          </p:val>
                                        </p:tav>
                                      </p:tavLst>
                                    </p:anim>
                                    <p:anim calcmode="lin" valueType="num">
                                      <p:cBhvr additive="base">
                                        <p:cTn id="32" dur="500" fill="hold"/>
                                        <p:tgtEl>
                                          <p:spTgt spid="342164"/>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342165"/>
                                        </p:tgtEl>
                                        <p:attrNameLst>
                                          <p:attrName>style.visibility</p:attrName>
                                        </p:attrNameLst>
                                      </p:cBhvr>
                                      <p:to>
                                        <p:strVal val="visible"/>
                                      </p:to>
                                    </p:set>
                                    <p:anim calcmode="lin" valueType="num">
                                      <p:cBhvr additive="base">
                                        <p:cTn id="35" dur="500" fill="hold"/>
                                        <p:tgtEl>
                                          <p:spTgt spid="342165"/>
                                        </p:tgtEl>
                                        <p:attrNameLst>
                                          <p:attrName>ppt_x</p:attrName>
                                        </p:attrNameLst>
                                      </p:cBhvr>
                                      <p:tavLst>
                                        <p:tav tm="0">
                                          <p:val>
                                            <p:strVal val="#ppt_x"/>
                                          </p:val>
                                        </p:tav>
                                        <p:tav tm="100000">
                                          <p:val>
                                            <p:strVal val="#ppt_x"/>
                                          </p:val>
                                        </p:tav>
                                      </p:tavLst>
                                    </p:anim>
                                    <p:anim calcmode="lin" valueType="num">
                                      <p:cBhvr additive="base">
                                        <p:cTn id="36" dur="500" fill="hold"/>
                                        <p:tgtEl>
                                          <p:spTgt spid="342165"/>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42166"/>
                                        </p:tgtEl>
                                        <p:attrNameLst>
                                          <p:attrName>style.visibility</p:attrName>
                                        </p:attrNameLst>
                                      </p:cBhvr>
                                      <p:to>
                                        <p:strVal val="visible"/>
                                      </p:to>
                                    </p:set>
                                    <p:anim calcmode="lin" valueType="num">
                                      <p:cBhvr additive="base">
                                        <p:cTn id="39" dur="500" fill="hold"/>
                                        <p:tgtEl>
                                          <p:spTgt spid="342166"/>
                                        </p:tgtEl>
                                        <p:attrNameLst>
                                          <p:attrName>ppt_x</p:attrName>
                                        </p:attrNameLst>
                                      </p:cBhvr>
                                      <p:tavLst>
                                        <p:tav tm="0">
                                          <p:val>
                                            <p:strVal val="#ppt_x"/>
                                          </p:val>
                                        </p:tav>
                                        <p:tav tm="100000">
                                          <p:val>
                                            <p:strVal val="#ppt_x"/>
                                          </p:val>
                                        </p:tav>
                                      </p:tavLst>
                                    </p:anim>
                                    <p:anim calcmode="lin" valueType="num">
                                      <p:cBhvr additive="base">
                                        <p:cTn id="40" dur="500" fill="hold"/>
                                        <p:tgtEl>
                                          <p:spTgt spid="342166"/>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342167"/>
                                        </p:tgtEl>
                                        <p:attrNameLst>
                                          <p:attrName>style.visibility</p:attrName>
                                        </p:attrNameLst>
                                      </p:cBhvr>
                                      <p:to>
                                        <p:strVal val="visible"/>
                                      </p:to>
                                    </p:set>
                                    <p:anim calcmode="lin" valueType="num">
                                      <p:cBhvr additive="base">
                                        <p:cTn id="43" dur="500" fill="hold"/>
                                        <p:tgtEl>
                                          <p:spTgt spid="342167"/>
                                        </p:tgtEl>
                                        <p:attrNameLst>
                                          <p:attrName>ppt_x</p:attrName>
                                        </p:attrNameLst>
                                      </p:cBhvr>
                                      <p:tavLst>
                                        <p:tav tm="0">
                                          <p:val>
                                            <p:strVal val="#ppt_x"/>
                                          </p:val>
                                        </p:tav>
                                        <p:tav tm="100000">
                                          <p:val>
                                            <p:strVal val="#ppt_x"/>
                                          </p:val>
                                        </p:tav>
                                      </p:tavLst>
                                    </p:anim>
                                    <p:anim calcmode="lin" valueType="num">
                                      <p:cBhvr additive="base">
                                        <p:cTn id="44" dur="500" fill="hold"/>
                                        <p:tgtEl>
                                          <p:spTgt spid="342167"/>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342168"/>
                                        </p:tgtEl>
                                        <p:attrNameLst>
                                          <p:attrName>style.visibility</p:attrName>
                                        </p:attrNameLst>
                                      </p:cBhvr>
                                      <p:to>
                                        <p:strVal val="visible"/>
                                      </p:to>
                                    </p:set>
                                    <p:anim calcmode="lin" valueType="num">
                                      <p:cBhvr additive="base">
                                        <p:cTn id="47" dur="500" fill="hold"/>
                                        <p:tgtEl>
                                          <p:spTgt spid="342168"/>
                                        </p:tgtEl>
                                        <p:attrNameLst>
                                          <p:attrName>ppt_x</p:attrName>
                                        </p:attrNameLst>
                                      </p:cBhvr>
                                      <p:tavLst>
                                        <p:tav tm="0">
                                          <p:val>
                                            <p:strVal val="#ppt_x"/>
                                          </p:val>
                                        </p:tav>
                                        <p:tav tm="100000">
                                          <p:val>
                                            <p:strVal val="#ppt_x"/>
                                          </p:val>
                                        </p:tav>
                                      </p:tavLst>
                                    </p:anim>
                                    <p:anim calcmode="lin" valueType="num">
                                      <p:cBhvr additive="base">
                                        <p:cTn id="48" dur="500" fill="hold"/>
                                        <p:tgtEl>
                                          <p:spTgt spid="342168"/>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42171"/>
                                        </p:tgtEl>
                                        <p:attrNameLst>
                                          <p:attrName>style.visibility</p:attrName>
                                        </p:attrNameLst>
                                      </p:cBhvr>
                                      <p:to>
                                        <p:strVal val="visible"/>
                                      </p:to>
                                    </p:set>
                                    <p:anim calcmode="lin" valueType="num">
                                      <p:cBhvr additive="base">
                                        <p:cTn id="51" dur="500" fill="hold"/>
                                        <p:tgtEl>
                                          <p:spTgt spid="342171"/>
                                        </p:tgtEl>
                                        <p:attrNameLst>
                                          <p:attrName>ppt_x</p:attrName>
                                        </p:attrNameLst>
                                      </p:cBhvr>
                                      <p:tavLst>
                                        <p:tav tm="0">
                                          <p:val>
                                            <p:strVal val="#ppt_x"/>
                                          </p:val>
                                        </p:tav>
                                        <p:tav tm="100000">
                                          <p:val>
                                            <p:strVal val="#ppt_x"/>
                                          </p:val>
                                        </p:tav>
                                      </p:tavLst>
                                    </p:anim>
                                    <p:anim calcmode="lin" valueType="num">
                                      <p:cBhvr additive="base">
                                        <p:cTn id="52" dur="500" fill="hold"/>
                                        <p:tgtEl>
                                          <p:spTgt spid="34217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42172"/>
                                        </p:tgtEl>
                                        <p:attrNameLst>
                                          <p:attrName>style.visibility</p:attrName>
                                        </p:attrNameLst>
                                      </p:cBhvr>
                                      <p:to>
                                        <p:strVal val="visible"/>
                                      </p:to>
                                    </p:set>
                                    <p:anim calcmode="lin" valueType="num">
                                      <p:cBhvr additive="base">
                                        <p:cTn id="55" dur="500" fill="hold"/>
                                        <p:tgtEl>
                                          <p:spTgt spid="342172"/>
                                        </p:tgtEl>
                                        <p:attrNameLst>
                                          <p:attrName>ppt_x</p:attrName>
                                        </p:attrNameLst>
                                      </p:cBhvr>
                                      <p:tavLst>
                                        <p:tav tm="0">
                                          <p:val>
                                            <p:strVal val="#ppt_x"/>
                                          </p:val>
                                        </p:tav>
                                        <p:tav tm="100000">
                                          <p:val>
                                            <p:strVal val="#ppt_x"/>
                                          </p:val>
                                        </p:tav>
                                      </p:tavLst>
                                    </p:anim>
                                    <p:anim calcmode="lin" valueType="num">
                                      <p:cBhvr additive="base">
                                        <p:cTn id="56" dur="500" fill="hold"/>
                                        <p:tgtEl>
                                          <p:spTgt spid="34217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42170"/>
                                        </p:tgtEl>
                                        <p:attrNameLst>
                                          <p:attrName>style.visibility</p:attrName>
                                        </p:attrNameLst>
                                      </p:cBhvr>
                                      <p:to>
                                        <p:strVal val="visible"/>
                                      </p:to>
                                    </p:set>
                                    <p:anim calcmode="lin" valueType="num">
                                      <p:cBhvr additive="base">
                                        <p:cTn id="59" dur="500" fill="hold"/>
                                        <p:tgtEl>
                                          <p:spTgt spid="342170"/>
                                        </p:tgtEl>
                                        <p:attrNameLst>
                                          <p:attrName>ppt_x</p:attrName>
                                        </p:attrNameLst>
                                      </p:cBhvr>
                                      <p:tavLst>
                                        <p:tav tm="0">
                                          <p:val>
                                            <p:strVal val="#ppt_x"/>
                                          </p:val>
                                        </p:tav>
                                        <p:tav tm="100000">
                                          <p:val>
                                            <p:strVal val="#ppt_x"/>
                                          </p:val>
                                        </p:tav>
                                      </p:tavLst>
                                    </p:anim>
                                    <p:anim calcmode="lin" valueType="num">
                                      <p:cBhvr additive="base">
                                        <p:cTn id="60" dur="500" fill="hold"/>
                                        <p:tgtEl>
                                          <p:spTgt spid="342170"/>
                                        </p:tgtEl>
                                        <p:attrNameLst>
                                          <p:attrName>ppt_y</p:attrName>
                                        </p:attrNameLst>
                                      </p:cBhvr>
                                      <p:tavLst>
                                        <p:tav tm="0">
                                          <p:val>
                                            <p:strVal val="1+#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2" presetClass="emph" presetSubtype="0" fill="hold" grpId="1" nodeType="clickEffect">
                                  <p:stCondLst>
                                    <p:cond delay="0"/>
                                  </p:stCondLst>
                                  <p:childTnLst>
                                    <p:animClr clrSpc="hsl" dir="cw">
                                      <p:cBhvr override="childStyle">
                                        <p:cTn id="64" dur="500" fill="hold"/>
                                        <p:tgtEl>
                                          <p:spTgt spid="342165"/>
                                        </p:tgtEl>
                                        <p:attrNameLst>
                                          <p:attrName>style.color</p:attrName>
                                        </p:attrNameLst>
                                      </p:cBhvr>
                                      <p:by>
                                        <p:hsl h="-7200000" s="0" l="0"/>
                                      </p:by>
                                    </p:animClr>
                                    <p:animClr clrSpc="hsl" dir="cw">
                                      <p:cBhvr>
                                        <p:cTn id="65" dur="500" fill="hold"/>
                                        <p:tgtEl>
                                          <p:spTgt spid="342165"/>
                                        </p:tgtEl>
                                        <p:attrNameLst>
                                          <p:attrName>fillcolor</p:attrName>
                                        </p:attrNameLst>
                                      </p:cBhvr>
                                      <p:by>
                                        <p:hsl h="-7200000" s="0" l="0"/>
                                      </p:by>
                                    </p:animClr>
                                    <p:animClr clrSpc="hsl" dir="cw">
                                      <p:cBhvr>
                                        <p:cTn id="66" dur="500" fill="hold"/>
                                        <p:tgtEl>
                                          <p:spTgt spid="342165"/>
                                        </p:tgtEl>
                                        <p:attrNameLst>
                                          <p:attrName>stroke.color</p:attrName>
                                        </p:attrNameLst>
                                      </p:cBhvr>
                                      <p:by>
                                        <p:hsl h="-7200000" s="0" l="0"/>
                                      </p:by>
                                    </p:animClr>
                                    <p:set>
                                      <p:cBhvr>
                                        <p:cTn id="67" dur="500" fill="hold"/>
                                        <p:tgtEl>
                                          <p:spTgt spid="342165"/>
                                        </p:tgtEl>
                                        <p:attrNameLst>
                                          <p:attrName>fill.type</p:attrName>
                                        </p:attrNameLst>
                                      </p:cBhvr>
                                      <p:to>
                                        <p:strVal val="solid"/>
                                      </p:to>
                                    </p:set>
                                  </p:childTnLst>
                                </p:cTn>
                              </p:par>
                              <p:par>
                                <p:cTn id="68" presetID="22" presetClass="emph" presetSubtype="0" fill="hold" grpId="1" nodeType="withEffect">
                                  <p:stCondLst>
                                    <p:cond delay="0"/>
                                  </p:stCondLst>
                                  <p:childTnLst>
                                    <p:animClr clrSpc="hsl" dir="cw">
                                      <p:cBhvr override="childStyle">
                                        <p:cTn id="69" dur="500" fill="hold"/>
                                        <p:tgtEl>
                                          <p:spTgt spid="342163"/>
                                        </p:tgtEl>
                                        <p:attrNameLst>
                                          <p:attrName>style.color</p:attrName>
                                        </p:attrNameLst>
                                      </p:cBhvr>
                                      <p:by>
                                        <p:hsl h="-7200000" s="0" l="0"/>
                                      </p:by>
                                    </p:animClr>
                                    <p:animClr clrSpc="hsl" dir="cw">
                                      <p:cBhvr>
                                        <p:cTn id="70" dur="500" fill="hold"/>
                                        <p:tgtEl>
                                          <p:spTgt spid="342163"/>
                                        </p:tgtEl>
                                        <p:attrNameLst>
                                          <p:attrName>fillcolor</p:attrName>
                                        </p:attrNameLst>
                                      </p:cBhvr>
                                      <p:by>
                                        <p:hsl h="-7200000" s="0" l="0"/>
                                      </p:by>
                                    </p:animClr>
                                    <p:animClr clrSpc="hsl" dir="cw">
                                      <p:cBhvr>
                                        <p:cTn id="71" dur="500" fill="hold"/>
                                        <p:tgtEl>
                                          <p:spTgt spid="342163"/>
                                        </p:tgtEl>
                                        <p:attrNameLst>
                                          <p:attrName>stroke.color</p:attrName>
                                        </p:attrNameLst>
                                      </p:cBhvr>
                                      <p:by>
                                        <p:hsl h="-7200000" s="0" l="0"/>
                                      </p:by>
                                    </p:animClr>
                                    <p:set>
                                      <p:cBhvr>
                                        <p:cTn id="72" dur="500" fill="hold"/>
                                        <p:tgtEl>
                                          <p:spTgt spid="342163"/>
                                        </p:tgtEl>
                                        <p:attrNameLst>
                                          <p:attrName>fill.type</p:attrName>
                                        </p:attrNameLst>
                                      </p:cBhvr>
                                      <p:to>
                                        <p:strVal val="solid"/>
                                      </p:to>
                                    </p:set>
                                  </p:childTnLst>
                                </p:cTn>
                              </p:par>
                              <p:par>
                                <p:cTn id="73" presetID="22" presetClass="emph" presetSubtype="0" fill="hold" grpId="1" nodeType="withEffect">
                                  <p:stCondLst>
                                    <p:cond delay="0"/>
                                  </p:stCondLst>
                                  <p:childTnLst>
                                    <p:animClr clrSpc="hsl" dir="cw">
                                      <p:cBhvr override="childStyle">
                                        <p:cTn id="74" dur="500" fill="hold"/>
                                        <p:tgtEl>
                                          <p:spTgt spid="342168"/>
                                        </p:tgtEl>
                                        <p:attrNameLst>
                                          <p:attrName>style.color</p:attrName>
                                        </p:attrNameLst>
                                      </p:cBhvr>
                                      <p:by>
                                        <p:hsl h="-7200000" s="0" l="0"/>
                                      </p:by>
                                    </p:animClr>
                                    <p:animClr clrSpc="hsl" dir="cw">
                                      <p:cBhvr>
                                        <p:cTn id="75" dur="500" fill="hold"/>
                                        <p:tgtEl>
                                          <p:spTgt spid="342168"/>
                                        </p:tgtEl>
                                        <p:attrNameLst>
                                          <p:attrName>fillcolor</p:attrName>
                                        </p:attrNameLst>
                                      </p:cBhvr>
                                      <p:by>
                                        <p:hsl h="-7200000" s="0" l="0"/>
                                      </p:by>
                                    </p:animClr>
                                    <p:animClr clrSpc="hsl" dir="cw">
                                      <p:cBhvr>
                                        <p:cTn id="76" dur="500" fill="hold"/>
                                        <p:tgtEl>
                                          <p:spTgt spid="342168"/>
                                        </p:tgtEl>
                                        <p:attrNameLst>
                                          <p:attrName>stroke.color</p:attrName>
                                        </p:attrNameLst>
                                      </p:cBhvr>
                                      <p:by>
                                        <p:hsl h="-7200000" s="0" l="0"/>
                                      </p:by>
                                    </p:animClr>
                                    <p:set>
                                      <p:cBhvr>
                                        <p:cTn id="77" dur="500" fill="hold"/>
                                        <p:tgtEl>
                                          <p:spTgt spid="342168"/>
                                        </p:tgtEl>
                                        <p:attrNameLst>
                                          <p:attrName>fill.type</p:attrName>
                                        </p:attrNameLst>
                                      </p:cBhvr>
                                      <p:to>
                                        <p:strVal val="solid"/>
                                      </p:to>
                                    </p:set>
                                  </p:childTnLst>
                                </p:cTn>
                              </p:par>
                            </p:childTnLst>
                          </p:cTn>
                        </p:par>
                        <p:par>
                          <p:cTn id="78" fill="hold" nodeType="afterGroup">
                            <p:stCondLst>
                              <p:cond delay="500"/>
                            </p:stCondLst>
                            <p:childTnLst>
                              <p:par>
                                <p:cTn id="79" presetID="1" presetClass="entr" presetSubtype="0" fill="hold" grpId="0" nodeType="afterEffect">
                                  <p:stCondLst>
                                    <p:cond delay="0"/>
                                  </p:stCondLst>
                                  <p:childTnLst>
                                    <p:set>
                                      <p:cBhvr>
                                        <p:cTn id="80" dur="1" fill="hold">
                                          <p:stCondLst>
                                            <p:cond delay="0"/>
                                          </p:stCondLst>
                                        </p:cTn>
                                        <p:tgtEl>
                                          <p:spTgt spid="342169"/>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42173"/>
                                        </p:tgtEl>
                                        <p:attrNameLst>
                                          <p:attrName>style.visibility</p:attrName>
                                        </p:attrNameLst>
                                      </p:cBhvr>
                                      <p:to>
                                        <p:strVal val="visible"/>
                                      </p:to>
                                    </p:set>
                                  </p:childTnLst>
                                </p:cTn>
                              </p:par>
                              <p:par>
                                <p:cTn id="85" presetID="23" presetClass="emph" presetSubtype="0" fill="hold" grpId="1" nodeType="withEffect">
                                  <p:stCondLst>
                                    <p:cond delay="0"/>
                                  </p:stCondLst>
                                  <p:childTnLst>
                                    <p:animClr clrSpc="hsl" dir="cw">
                                      <p:cBhvr override="childStyle">
                                        <p:cTn id="86" dur="500" fill="hold"/>
                                        <p:tgtEl>
                                          <p:spTgt spid="342166"/>
                                        </p:tgtEl>
                                        <p:attrNameLst>
                                          <p:attrName>style.color</p:attrName>
                                        </p:attrNameLst>
                                      </p:cBhvr>
                                      <p:by>
                                        <p:hsl h="10842353" s="0" l="0"/>
                                      </p:by>
                                    </p:animClr>
                                    <p:animClr clrSpc="hsl" dir="cw">
                                      <p:cBhvr>
                                        <p:cTn id="87" dur="500" fill="hold"/>
                                        <p:tgtEl>
                                          <p:spTgt spid="342166"/>
                                        </p:tgtEl>
                                        <p:attrNameLst>
                                          <p:attrName>fillcolor</p:attrName>
                                        </p:attrNameLst>
                                      </p:cBhvr>
                                      <p:by>
                                        <p:hsl h="10842353" s="0" l="0"/>
                                      </p:by>
                                    </p:animClr>
                                    <p:animClr clrSpc="hsl" dir="cw">
                                      <p:cBhvr>
                                        <p:cTn id="88" dur="500" fill="hold"/>
                                        <p:tgtEl>
                                          <p:spTgt spid="342166"/>
                                        </p:tgtEl>
                                        <p:attrNameLst>
                                          <p:attrName>stroke.color</p:attrName>
                                        </p:attrNameLst>
                                      </p:cBhvr>
                                      <p:by>
                                        <p:hsl h="10842353" s="0" l="0"/>
                                      </p:by>
                                    </p:animClr>
                                    <p:set>
                                      <p:cBhvr>
                                        <p:cTn id="89" dur="500" fill="hold"/>
                                        <p:tgtEl>
                                          <p:spTgt spid="342166"/>
                                        </p:tgtEl>
                                        <p:attrNameLst>
                                          <p:attrName>fill.type</p:attrName>
                                        </p:attrNameLst>
                                      </p:cBhvr>
                                      <p:to>
                                        <p:strVal val="solid"/>
                                      </p:to>
                                    </p:set>
                                  </p:childTnLst>
                                </p:cTn>
                              </p:par>
                              <p:par>
                                <p:cTn id="90" presetID="23" presetClass="emph" presetSubtype="0" fill="hold" grpId="1" nodeType="withEffect">
                                  <p:stCondLst>
                                    <p:cond delay="0"/>
                                  </p:stCondLst>
                                  <p:childTnLst>
                                    <p:animClr clrSpc="hsl" dir="cw">
                                      <p:cBhvr override="childStyle">
                                        <p:cTn id="91" dur="500" fill="hold"/>
                                        <p:tgtEl>
                                          <p:spTgt spid="342167"/>
                                        </p:tgtEl>
                                        <p:attrNameLst>
                                          <p:attrName>style.color</p:attrName>
                                        </p:attrNameLst>
                                      </p:cBhvr>
                                      <p:by>
                                        <p:hsl h="10842353" s="0" l="0"/>
                                      </p:by>
                                    </p:animClr>
                                    <p:animClr clrSpc="hsl" dir="cw">
                                      <p:cBhvr>
                                        <p:cTn id="92" dur="500" fill="hold"/>
                                        <p:tgtEl>
                                          <p:spTgt spid="342167"/>
                                        </p:tgtEl>
                                        <p:attrNameLst>
                                          <p:attrName>fillcolor</p:attrName>
                                        </p:attrNameLst>
                                      </p:cBhvr>
                                      <p:by>
                                        <p:hsl h="10842353" s="0" l="0"/>
                                      </p:by>
                                    </p:animClr>
                                    <p:animClr clrSpc="hsl" dir="cw">
                                      <p:cBhvr>
                                        <p:cTn id="93" dur="500" fill="hold"/>
                                        <p:tgtEl>
                                          <p:spTgt spid="342167"/>
                                        </p:tgtEl>
                                        <p:attrNameLst>
                                          <p:attrName>stroke.color</p:attrName>
                                        </p:attrNameLst>
                                      </p:cBhvr>
                                      <p:by>
                                        <p:hsl h="10842353" s="0" l="0"/>
                                      </p:by>
                                    </p:animClr>
                                    <p:set>
                                      <p:cBhvr>
                                        <p:cTn id="94" dur="500" fill="hold"/>
                                        <p:tgtEl>
                                          <p:spTgt spid="342167"/>
                                        </p:tgtEl>
                                        <p:attrNameLst>
                                          <p:attrName>fill.type</p:attrName>
                                        </p:attrNameLst>
                                      </p:cBhvr>
                                      <p:to>
                                        <p:strVal val="solid"/>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42174"/>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42176"/>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42177"/>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42178"/>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42179"/>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42180"/>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2" presetClass="entr" presetSubtype="4" fill="hold" grpId="0" nodeType="clickEffect">
                                  <p:stCondLst>
                                    <p:cond delay="0"/>
                                  </p:stCondLst>
                                  <p:childTnLst>
                                    <p:set>
                                      <p:cBhvr>
                                        <p:cTn id="112" dur="1" fill="hold">
                                          <p:stCondLst>
                                            <p:cond delay="0"/>
                                          </p:stCondLst>
                                        </p:cTn>
                                        <p:tgtEl>
                                          <p:spTgt spid="342181"/>
                                        </p:tgtEl>
                                        <p:attrNameLst>
                                          <p:attrName>style.visibility</p:attrName>
                                        </p:attrNameLst>
                                      </p:cBhvr>
                                      <p:to>
                                        <p:strVal val="visible"/>
                                      </p:to>
                                    </p:set>
                                    <p:anim calcmode="lin" valueType="num">
                                      <p:cBhvr additive="base">
                                        <p:cTn id="113" dur="500" fill="hold"/>
                                        <p:tgtEl>
                                          <p:spTgt spid="342181"/>
                                        </p:tgtEl>
                                        <p:attrNameLst>
                                          <p:attrName>ppt_x</p:attrName>
                                        </p:attrNameLst>
                                      </p:cBhvr>
                                      <p:tavLst>
                                        <p:tav tm="0">
                                          <p:val>
                                            <p:strVal val="#ppt_x"/>
                                          </p:val>
                                        </p:tav>
                                        <p:tav tm="100000">
                                          <p:val>
                                            <p:strVal val="#ppt_x"/>
                                          </p:val>
                                        </p:tav>
                                      </p:tavLst>
                                    </p:anim>
                                    <p:anim calcmode="lin" valueType="num">
                                      <p:cBhvr additive="base">
                                        <p:cTn id="114" dur="500" fill="hold"/>
                                        <p:tgtEl>
                                          <p:spTgt spid="342181"/>
                                        </p:tgtEl>
                                        <p:attrNameLst>
                                          <p:attrName>ppt_y</p:attrName>
                                        </p:attrNameLst>
                                      </p:cBhvr>
                                      <p:tavLst>
                                        <p:tav tm="0">
                                          <p:val>
                                            <p:strVal val="1+#ppt_h/2"/>
                                          </p:val>
                                        </p:tav>
                                        <p:tav tm="100000">
                                          <p:val>
                                            <p:strVal val="#ppt_y"/>
                                          </p:val>
                                        </p:tav>
                                      </p:tavLst>
                                    </p:anim>
                                  </p:childTnLst>
                                </p:cTn>
                              </p:par>
                            </p:childTnLst>
                          </p:cTn>
                        </p:par>
                      </p:childTnLst>
                    </p:cTn>
                  </p:par>
                  <p:par>
                    <p:cTn id="115" fill="hold" nodeType="clickPar">
                      <p:stCondLst>
                        <p:cond delay="indefinite"/>
                      </p:stCondLst>
                      <p:childTnLst>
                        <p:par>
                          <p:cTn id="116" fill="hold" nodeType="withGroup">
                            <p:stCondLst>
                              <p:cond delay="0"/>
                            </p:stCondLst>
                            <p:childTnLst>
                              <p:par>
                                <p:cTn id="117" presetID="2" presetClass="entr" presetSubtype="4" fill="hold" grpId="0" nodeType="clickEffect">
                                  <p:stCondLst>
                                    <p:cond delay="0"/>
                                  </p:stCondLst>
                                  <p:childTnLst>
                                    <p:set>
                                      <p:cBhvr>
                                        <p:cTn id="118" dur="1" fill="hold">
                                          <p:stCondLst>
                                            <p:cond delay="0"/>
                                          </p:stCondLst>
                                        </p:cTn>
                                        <p:tgtEl>
                                          <p:spTgt spid="342182"/>
                                        </p:tgtEl>
                                        <p:attrNameLst>
                                          <p:attrName>style.visibility</p:attrName>
                                        </p:attrNameLst>
                                      </p:cBhvr>
                                      <p:to>
                                        <p:strVal val="visible"/>
                                      </p:to>
                                    </p:set>
                                    <p:anim calcmode="lin" valueType="num">
                                      <p:cBhvr additive="base">
                                        <p:cTn id="119" dur="500" fill="hold"/>
                                        <p:tgtEl>
                                          <p:spTgt spid="342182"/>
                                        </p:tgtEl>
                                        <p:attrNameLst>
                                          <p:attrName>ppt_x</p:attrName>
                                        </p:attrNameLst>
                                      </p:cBhvr>
                                      <p:tavLst>
                                        <p:tav tm="0">
                                          <p:val>
                                            <p:strVal val="#ppt_x"/>
                                          </p:val>
                                        </p:tav>
                                        <p:tav tm="100000">
                                          <p:val>
                                            <p:strVal val="#ppt_x"/>
                                          </p:val>
                                        </p:tav>
                                      </p:tavLst>
                                    </p:anim>
                                    <p:anim calcmode="lin" valueType="num">
                                      <p:cBhvr additive="base">
                                        <p:cTn id="120" dur="500" fill="hold"/>
                                        <p:tgtEl>
                                          <p:spTgt spid="342182"/>
                                        </p:tgtEl>
                                        <p:attrNameLst>
                                          <p:attrName>ppt_y</p:attrName>
                                        </p:attrNameLst>
                                      </p:cBhvr>
                                      <p:tavLst>
                                        <p:tav tm="0">
                                          <p:val>
                                            <p:strVal val="1+#ppt_h/2"/>
                                          </p:val>
                                        </p:tav>
                                        <p:tav tm="100000">
                                          <p:val>
                                            <p:strVal val="#ppt_y"/>
                                          </p:val>
                                        </p:tav>
                                      </p:tavLst>
                                    </p:anim>
                                  </p:childTnLst>
                                </p:cTn>
                              </p:par>
                              <p:par>
                                <p:cTn id="121" presetID="2" presetClass="entr" presetSubtype="4" fill="hold" nodeType="withEffect">
                                  <p:stCondLst>
                                    <p:cond delay="0"/>
                                  </p:stCondLst>
                                  <p:childTnLst>
                                    <p:set>
                                      <p:cBhvr>
                                        <p:cTn id="122" dur="1" fill="hold">
                                          <p:stCondLst>
                                            <p:cond delay="0"/>
                                          </p:stCondLst>
                                        </p:cTn>
                                        <p:tgtEl>
                                          <p:spTgt spid="342183"/>
                                        </p:tgtEl>
                                        <p:attrNameLst>
                                          <p:attrName>style.visibility</p:attrName>
                                        </p:attrNameLst>
                                      </p:cBhvr>
                                      <p:to>
                                        <p:strVal val="visible"/>
                                      </p:to>
                                    </p:set>
                                    <p:anim calcmode="lin" valueType="num">
                                      <p:cBhvr additive="base">
                                        <p:cTn id="123" dur="500" fill="hold"/>
                                        <p:tgtEl>
                                          <p:spTgt spid="342183"/>
                                        </p:tgtEl>
                                        <p:attrNameLst>
                                          <p:attrName>ppt_x</p:attrName>
                                        </p:attrNameLst>
                                      </p:cBhvr>
                                      <p:tavLst>
                                        <p:tav tm="0">
                                          <p:val>
                                            <p:strVal val="#ppt_x"/>
                                          </p:val>
                                        </p:tav>
                                        <p:tav tm="100000">
                                          <p:val>
                                            <p:strVal val="#ppt_x"/>
                                          </p:val>
                                        </p:tav>
                                      </p:tavLst>
                                    </p:anim>
                                    <p:anim calcmode="lin" valueType="num">
                                      <p:cBhvr additive="base">
                                        <p:cTn id="124" dur="500" fill="hold"/>
                                        <p:tgtEl>
                                          <p:spTgt spid="342183"/>
                                        </p:tgtEl>
                                        <p:attrNameLst>
                                          <p:attrName>ppt_y</p:attrName>
                                        </p:attrNameLst>
                                      </p:cBhvr>
                                      <p:tavLst>
                                        <p:tav tm="0">
                                          <p:val>
                                            <p:strVal val="1+#ppt_h/2"/>
                                          </p:val>
                                        </p:tav>
                                        <p:tav tm="100000">
                                          <p:val>
                                            <p:strVal val="#ppt_y"/>
                                          </p:val>
                                        </p:tav>
                                      </p:tavLst>
                                    </p:anim>
                                  </p:childTnLst>
                                </p:cTn>
                              </p:par>
                              <p:par>
                                <p:cTn id="125" presetID="2" presetClass="entr" presetSubtype="4" fill="hold" nodeType="withEffect">
                                  <p:stCondLst>
                                    <p:cond delay="0"/>
                                  </p:stCondLst>
                                  <p:childTnLst>
                                    <p:set>
                                      <p:cBhvr>
                                        <p:cTn id="126" dur="1" fill="hold">
                                          <p:stCondLst>
                                            <p:cond delay="0"/>
                                          </p:stCondLst>
                                        </p:cTn>
                                        <p:tgtEl>
                                          <p:spTgt spid="342184"/>
                                        </p:tgtEl>
                                        <p:attrNameLst>
                                          <p:attrName>style.visibility</p:attrName>
                                        </p:attrNameLst>
                                      </p:cBhvr>
                                      <p:to>
                                        <p:strVal val="visible"/>
                                      </p:to>
                                    </p:set>
                                    <p:anim calcmode="lin" valueType="num">
                                      <p:cBhvr additive="base">
                                        <p:cTn id="127" dur="500" fill="hold"/>
                                        <p:tgtEl>
                                          <p:spTgt spid="342184"/>
                                        </p:tgtEl>
                                        <p:attrNameLst>
                                          <p:attrName>ppt_x</p:attrName>
                                        </p:attrNameLst>
                                      </p:cBhvr>
                                      <p:tavLst>
                                        <p:tav tm="0">
                                          <p:val>
                                            <p:strVal val="#ppt_x"/>
                                          </p:val>
                                        </p:tav>
                                        <p:tav tm="100000">
                                          <p:val>
                                            <p:strVal val="#ppt_x"/>
                                          </p:val>
                                        </p:tav>
                                      </p:tavLst>
                                    </p:anim>
                                    <p:anim calcmode="lin" valueType="num">
                                      <p:cBhvr additive="base">
                                        <p:cTn id="128" dur="500" fill="hold"/>
                                        <p:tgtEl>
                                          <p:spTgt spid="342184"/>
                                        </p:tgtEl>
                                        <p:attrNameLst>
                                          <p:attrName>ppt_y</p:attrName>
                                        </p:attrNameLst>
                                      </p:cBhvr>
                                      <p:tavLst>
                                        <p:tav tm="0">
                                          <p:val>
                                            <p:strVal val="1+#ppt_h/2"/>
                                          </p:val>
                                        </p:tav>
                                        <p:tav tm="100000">
                                          <p:val>
                                            <p:strVal val="#ppt_y"/>
                                          </p:val>
                                        </p:tav>
                                      </p:tavLst>
                                    </p:anim>
                                  </p:childTnLst>
                                </p:cTn>
                              </p:par>
                            </p:childTnLst>
                          </p:cTn>
                        </p:par>
                        <p:par>
                          <p:cTn id="129" fill="hold" nodeType="afterGroup">
                            <p:stCondLst>
                              <p:cond delay="500"/>
                            </p:stCondLst>
                            <p:childTnLst>
                              <p:par>
                                <p:cTn id="130" presetID="1" presetClass="entr" presetSubtype="0" fill="hold" nodeType="afterEffect">
                                  <p:stCondLst>
                                    <p:cond delay="0"/>
                                  </p:stCondLst>
                                  <p:childTnLst>
                                    <p:set>
                                      <p:cBhvr>
                                        <p:cTn id="131" dur="1" fill="hold">
                                          <p:stCondLst>
                                            <p:cond delay="0"/>
                                          </p:stCondLst>
                                        </p:cTn>
                                        <p:tgtEl>
                                          <p:spTgt spid="342219"/>
                                        </p:tgtEl>
                                        <p:attrNameLst>
                                          <p:attrName>style.visibility</p:attrName>
                                        </p:attrNameLst>
                                      </p:cBhvr>
                                      <p:to>
                                        <p:strVal val="visible"/>
                                      </p:to>
                                    </p:set>
                                  </p:childTnLst>
                                </p:cTn>
                              </p:par>
                            </p:childTnLst>
                          </p:cTn>
                        </p:par>
                      </p:childTnLst>
                    </p:cTn>
                  </p:par>
                  <p:par>
                    <p:cTn id="132" fill="hold" nodeType="clickPar">
                      <p:stCondLst>
                        <p:cond delay="indefinite"/>
                      </p:stCondLst>
                      <p:childTnLst>
                        <p:par>
                          <p:cTn id="133" fill="hold" nodeType="withGroup">
                            <p:stCondLst>
                              <p:cond delay="0"/>
                            </p:stCondLst>
                            <p:childTnLst>
                              <p:par>
                                <p:cTn id="134" presetID="1" presetClass="entr" presetSubtype="0" fill="hold" grpId="0" nodeType="clickEffect">
                                  <p:stCondLst>
                                    <p:cond delay="0"/>
                                  </p:stCondLst>
                                  <p:childTnLst>
                                    <p:set>
                                      <p:cBhvr>
                                        <p:cTn id="135" dur="1" fill="hold">
                                          <p:stCondLst>
                                            <p:cond delay="0"/>
                                          </p:stCondLst>
                                        </p:cTn>
                                        <p:tgtEl>
                                          <p:spTgt spid="342220"/>
                                        </p:tgtEl>
                                        <p:attrNameLst>
                                          <p:attrName>style.visibility</p:attrName>
                                        </p:attrNameLst>
                                      </p:cBhvr>
                                      <p:to>
                                        <p:strVal val="visible"/>
                                      </p:to>
                                    </p:set>
                                  </p:childTnLst>
                                </p:cTn>
                              </p:par>
                              <p:par>
                                <p:cTn id="136" presetID="1" presetClass="entr" presetSubtype="0" fill="hold" nodeType="withEffect">
                                  <p:stCondLst>
                                    <p:cond delay="0"/>
                                  </p:stCondLst>
                                  <p:childTnLst>
                                    <p:set>
                                      <p:cBhvr>
                                        <p:cTn id="137" dur="1" fill="hold">
                                          <p:stCondLst>
                                            <p:cond delay="0"/>
                                          </p:stCondLst>
                                        </p:cTn>
                                        <p:tgtEl>
                                          <p:spTgt spid="342221"/>
                                        </p:tgtEl>
                                        <p:attrNameLst>
                                          <p:attrName>style.visibility</p:attrName>
                                        </p:attrNameLst>
                                      </p:cBhvr>
                                      <p:to>
                                        <p:strVal val="visible"/>
                                      </p:to>
                                    </p:se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 presetClass="entr" presetSubtype="0" fill="hold" grpId="0" nodeType="clickEffect">
                                  <p:stCondLst>
                                    <p:cond delay="0"/>
                                  </p:stCondLst>
                                  <p:childTnLst>
                                    <p:set>
                                      <p:cBhvr>
                                        <p:cTn id="141" dur="1" fill="hold">
                                          <p:stCondLst>
                                            <p:cond delay="0"/>
                                          </p:stCondLst>
                                        </p:cTn>
                                        <p:tgtEl>
                                          <p:spTgt spid="3422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168" grpId="0" animBg="1"/>
      <p:bldP spid="342168" grpId="1" animBg="1"/>
      <p:bldP spid="342169" grpId="0" animBg="1"/>
      <p:bldP spid="342158" grpId="0"/>
      <p:bldP spid="342159" grpId="0" animBg="1"/>
      <p:bldP spid="342160" grpId="0" animBg="1"/>
      <p:bldP spid="342161" grpId="0" animBg="1"/>
      <p:bldP spid="342162" grpId="0" animBg="1"/>
      <p:bldP spid="342163" grpId="0" animBg="1"/>
      <p:bldP spid="342163" grpId="1" animBg="1"/>
      <p:bldP spid="342164" grpId="0" animBg="1"/>
      <p:bldP spid="342165" grpId="0" animBg="1"/>
      <p:bldP spid="342165" grpId="1" animBg="1"/>
      <p:bldP spid="342166" grpId="0" animBg="1"/>
      <p:bldP spid="342166" grpId="1" animBg="1"/>
      <p:bldP spid="342167" grpId="0" animBg="1"/>
      <p:bldP spid="342167" grpId="1" animBg="1"/>
      <p:bldP spid="342170" grpId="0"/>
      <p:bldP spid="342171" grpId="0"/>
      <p:bldP spid="342172" grpId="0"/>
      <p:bldP spid="342173" grpId="0"/>
      <p:bldP spid="342174" grpId="0"/>
      <p:bldP spid="342178" grpId="0"/>
      <p:bldP spid="342181" grpId="0"/>
      <p:bldP spid="342182" grpId="0"/>
      <p:bldP spid="342220" grpId="0"/>
      <p:bldP spid="342222"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184" name="Rectangle 144"/>
          <p:cNvSpPr>
            <a:spLocks noChangeArrowheads="1"/>
          </p:cNvSpPr>
          <p:nvPr/>
        </p:nvSpPr>
        <p:spPr bwMode="auto">
          <a:xfrm>
            <a:off x="7358063" y="4654550"/>
            <a:ext cx="1562100" cy="269875"/>
          </a:xfrm>
          <a:prstGeom prst="rect">
            <a:avLst/>
          </a:prstGeom>
          <a:solidFill>
            <a:srgbClr val="33CCCC"/>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93" name="Rectangle 153"/>
          <p:cNvSpPr>
            <a:spLocks noChangeArrowheads="1"/>
          </p:cNvSpPr>
          <p:nvPr/>
        </p:nvSpPr>
        <p:spPr bwMode="auto">
          <a:xfrm>
            <a:off x="7477125" y="4257675"/>
            <a:ext cx="1323975" cy="561975"/>
          </a:xfrm>
          <a:prstGeom prst="rect">
            <a:avLst/>
          </a:prstGeom>
          <a:solidFill>
            <a:srgbClr val="CCFFFF">
              <a:alpha val="49001"/>
            </a:srgbClr>
          </a:solidFill>
          <a:ln w="9525" algn="ctr">
            <a:solidFill>
              <a:srgbClr val="00FFFF"/>
            </a:solidFill>
            <a:prstDash val="dash"/>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044" name="Rectangle 4"/>
          <p:cNvSpPr>
            <a:spLocks noGrp="1" noChangeArrowheads="1"/>
          </p:cNvSpPr>
          <p:nvPr>
            <p:ph type="title"/>
          </p:nvPr>
        </p:nvSpPr>
        <p:spPr>
          <a:xfrm>
            <a:off x="928411" y="509116"/>
            <a:ext cx="3412090" cy="324000"/>
          </a:xfrm>
          <a:solidFill>
            <a:srgbClr val="FFFF00"/>
          </a:solidFill>
          <a:ln/>
        </p:spPr>
        <p:txBody>
          <a:bodyPr/>
          <a:lstStyle/>
          <a:p>
            <a:r>
              <a:rPr lang="en-US" altLang="ru-RU" sz="2000" b="1" dirty="0" smtClean="0">
                <a:solidFill>
                  <a:srgbClr val="FF0000"/>
                </a:solidFill>
              </a:rPr>
              <a:t>Section 5</a:t>
            </a:r>
            <a:r>
              <a:rPr lang="en-US" altLang="ru-RU" sz="2000" dirty="0" smtClean="0">
                <a:solidFill>
                  <a:srgbClr val="FF0000"/>
                </a:solidFill>
              </a:rPr>
              <a:t>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5</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p:sp>
        <p:nvSpPr>
          <p:cNvPr id="343045" name="AutoShape 5">
            <a:hlinkClick r:id="" action="ppaction://hlinkshowjump?jump=nextslide" highlightClick="1"/>
          </p:cNvPr>
          <p:cNvSpPr>
            <a:spLocks noChangeArrowheads="1"/>
          </p:cNvSpPr>
          <p:nvPr/>
        </p:nvSpPr>
        <p:spPr bwMode="auto">
          <a:xfrm>
            <a:off x="4476313" y="545306"/>
            <a:ext cx="285750" cy="219075"/>
          </a:xfrm>
          <a:prstGeom prst="actionButtonForwardNext">
            <a:avLst/>
          </a:prstGeom>
          <a:solidFill>
            <a:srgbClr val="FF0000"/>
          </a:solidFill>
          <a:ln>
            <a:noFill/>
          </a:ln>
          <a:effectLst/>
          <a:extLst/>
        </p:spPr>
        <p:txBody>
          <a:bodyPr wrap="none" anchor="ctr"/>
          <a:lstStyle/>
          <a:p>
            <a:endParaRPr lang="ru-RU"/>
          </a:p>
        </p:txBody>
      </p:sp>
      <p:sp>
        <p:nvSpPr>
          <p:cNvPr id="343046" name="AutoShape 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43047" name="AutoShape 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p:sp>
        <p:nvSpPr>
          <p:cNvPr id="343048" name="Oval 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1</a:t>
            </a:r>
            <a:r>
              <a:rPr lang="en-US" altLang="ru-RU" sz="1000" b="1" dirty="0" smtClean="0">
                <a:solidFill>
                  <a:schemeClr val="tx2"/>
                </a:solidFill>
              </a:rPr>
              <a:t>8</a:t>
            </a:r>
            <a:endParaRPr lang="ru-RU" altLang="ru-RU" sz="1000" b="1" dirty="0">
              <a:solidFill>
                <a:schemeClr val="tx2"/>
              </a:solidFill>
            </a:endParaRPr>
          </a:p>
        </p:txBody>
      </p:sp>
      <p:sp>
        <p:nvSpPr>
          <p:cNvPr id="343049" name="Rectangle 9"/>
          <p:cNvSpPr>
            <a:spLocks noChangeArrowheads="1"/>
          </p:cNvSpPr>
          <p:nvPr/>
        </p:nvSpPr>
        <p:spPr bwMode="auto">
          <a:xfrm>
            <a:off x="146881" y="922338"/>
            <a:ext cx="8812212" cy="3794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200" b="1" dirty="0">
                <a:solidFill>
                  <a:srgbClr val="FF0000"/>
                </a:solidFill>
              </a:rPr>
              <a:t>Theorem of the Motion of Center of Mass</a:t>
            </a:r>
            <a:r>
              <a:rPr lang="en-US" sz="1200" dirty="0">
                <a:solidFill>
                  <a:srgbClr val="FF0000"/>
                </a:solidFill>
              </a:rPr>
              <a:t> </a:t>
            </a:r>
            <a:endParaRPr lang="en-US" sz="1200" dirty="0" smtClean="0">
              <a:solidFill>
                <a:srgbClr val="FF0000"/>
              </a:solidFill>
            </a:endParaRPr>
          </a:p>
          <a:p>
            <a:pPr marL="0" indent="0">
              <a:lnSpc>
                <a:spcPct val="90000"/>
              </a:lnSpc>
              <a:buNone/>
            </a:pPr>
            <a:r>
              <a:rPr lang="en-US" sz="1000" dirty="0" smtClean="0"/>
              <a:t>Consider </a:t>
            </a:r>
            <a:r>
              <a:rPr lang="en-US" sz="1000" dirty="0"/>
              <a:t>a system of </a:t>
            </a:r>
            <a:r>
              <a:rPr lang="en-US" sz="1200" i="1" dirty="0">
                <a:latin typeface="Times New Roman" pitchFamily="18" charset="0"/>
                <a:cs typeface="Times New Roman" pitchFamily="18" charset="0"/>
              </a:rPr>
              <a:t>n</a:t>
            </a:r>
            <a:r>
              <a:rPr lang="en-US" sz="1000" dirty="0"/>
              <a:t> particles. </a:t>
            </a:r>
            <a:r>
              <a:rPr lang="en-US" sz="1000" dirty="0" smtClean="0"/>
              <a:t>Write </a:t>
            </a:r>
            <a:r>
              <a:rPr lang="en-US" sz="1000" dirty="0"/>
              <a:t>the differential equations of </a:t>
            </a:r>
            <a:r>
              <a:rPr lang="en-US" sz="1000" dirty="0" smtClean="0"/>
              <a:t>motion </a:t>
            </a:r>
            <a:r>
              <a:rPr lang="en-US" sz="1000" dirty="0"/>
              <a:t>for </a:t>
            </a:r>
            <a:r>
              <a:rPr lang="en-US" sz="1000" dirty="0" smtClean="0"/>
              <a:t>every particle of a system and add them</a:t>
            </a:r>
            <a:endParaRPr lang="ru-RU" sz="1000" dirty="0"/>
          </a:p>
          <a:p>
            <a:pPr>
              <a:lnSpc>
                <a:spcPct val="90000"/>
              </a:lnSpc>
            </a:pPr>
            <a:endParaRPr lang="ru-RU" sz="1000" dirty="0">
              <a:solidFill>
                <a:srgbClr val="FF0000"/>
              </a:solidFill>
            </a:endParaRPr>
          </a:p>
          <a:p>
            <a:pPr marL="0" indent="0">
              <a:lnSpc>
                <a:spcPct val="90000"/>
              </a:lnSpc>
              <a:buNone/>
            </a:pPr>
            <a:r>
              <a:rPr lang="ru-RU" altLang="ru-RU" sz="1000" dirty="0" smtClean="0"/>
              <a:t> </a:t>
            </a:r>
            <a:r>
              <a:rPr lang="en-US" altLang="ru-RU" sz="1000" dirty="0"/>
              <a:t>	</a:t>
            </a:r>
            <a:r>
              <a:rPr lang="ru-RU" altLang="ru-RU" sz="1000" dirty="0"/>
              <a:t>                   </a:t>
            </a:r>
            <a:r>
              <a:rPr lang="en-US" altLang="ru-RU" sz="1000" dirty="0" smtClean="0"/>
              <a:t>                                                                                           or</a:t>
            </a:r>
            <a:endParaRPr lang="ru-RU" altLang="ru-RU" sz="1000" dirty="0"/>
          </a:p>
        </p:txBody>
      </p:sp>
      <p:graphicFrame>
        <p:nvGraphicFramePr>
          <p:cNvPr id="343088" name="Object 48"/>
          <p:cNvGraphicFramePr>
            <a:graphicFrameLocks noChangeAspect="1"/>
          </p:cNvGraphicFramePr>
          <p:nvPr>
            <p:extLst>
              <p:ext uri="{D42A27DB-BD31-4B8C-83A1-F6EECF244321}">
                <p14:modId xmlns:p14="http://schemas.microsoft.com/office/powerpoint/2010/main" val="1554502272"/>
              </p:ext>
            </p:extLst>
          </p:nvPr>
        </p:nvGraphicFramePr>
        <p:xfrm>
          <a:off x="3762375" y="1419225"/>
          <a:ext cx="1103313" cy="346075"/>
        </p:xfrm>
        <a:graphic>
          <a:graphicData uri="http://schemas.openxmlformats.org/presentationml/2006/ole">
            <mc:AlternateContent xmlns:mc="http://schemas.openxmlformats.org/markup-compatibility/2006">
              <mc:Choice xmlns:v="urn:schemas-microsoft-com:vml" Requires="v">
                <p:oleObj spid="_x0000_s1448228" name="Equation" r:id="rId4" imgW="977760" imgH="304560" progId="Equation.DSMT4">
                  <p:embed/>
                </p:oleObj>
              </mc:Choice>
              <mc:Fallback>
                <p:oleObj name="Equation" r:id="rId4" imgW="977760" imgH="304560" progId="Equation.DSMT4">
                  <p:embed/>
                  <p:pic>
                    <p:nvPicPr>
                      <p:cNvPr id="0" name="Object 48"/>
                      <p:cNvPicPr>
                        <a:picLocks noChangeAspect="1" noChangeArrowheads="1"/>
                      </p:cNvPicPr>
                      <p:nvPr/>
                    </p:nvPicPr>
                    <p:blipFill>
                      <a:blip r:embed="rId5"/>
                      <a:srcRect/>
                      <a:stretch>
                        <a:fillRect/>
                      </a:stretch>
                    </p:blipFill>
                    <p:spPr bwMode="auto">
                      <a:xfrm>
                        <a:off x="3762375" y="1419225"/>
                        <a:ext cx="1103313" cy="34607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146" name="Object 106"/>
          <p:cNvGraphicFramePr>
            <a:graphicFrameLocks noChangeAspect="1"/>
          </p:cNvGraphicFramePr>
          <p:nvPr>
            <p:extLst>
              <p:ext uri="{D42A27DB-BD31-4B8C-83A1-F6EECF244321}">
                <p14:modId xmlns:p14="http://schemas.microsoft.com/office/powerpoint/2010/main" val="243400512"/>
              </p:ext>
            </p:extLst>
          </p:nvPr>
        </p:nvGraphicFramePr>
        <p:xfrm>
          <a:off x="5214938" y="1358900"/>
          <a:ext cx="1173162" cy="430213"/>
        </p:xfrm>
        <a:graphic>
          <a:graphicData uri="http://schemas.openxmlformats.org/presentationml/2006/ole">
            <mc:AlternateContent xmlns:mc="http://schemas.openxmlformats.org/markup-compatibility/2006">
              <mc:Choice xmlns:v="urn:schemas-microsoft-com:vml" Requires="v">
                <p:oleObj spid="_x0000_s1448229" name="Equation" r:id="rId6" imgW="1218960" imgH="444240" progId="Equation.DSMT4">
                  <p:embed/>
                </p:oleObj>
              </mc:Choice>
              <mc:Fallback>
                <p:oleObj name="Equation" r:id="rId6" imgW="1218960" imgH="444240" progId="Equation.DSMT4">
                  <p:embed/>
                  <p:pic>
                    <p:nvPicPr>
                      <p:cNvPr id="0" name="Object 106"/>
                      <p:cNvPicPr>
                        <a:picLocks noChangeAspect="1" noChangeArrowheads="1"/>
                      </p:cNvPicPr>
                      <p:nvPr/>
                    </p:nvPicPr>
                    <p:blipFill>
                      <a:blip r:embed="rId7"/>
                      <a:srcRect/>
                      <a:stretch>
                        <a:fillRect/>
                      </a:stretch>
                    </p:blipFill>
                    <p:spPr bwMode="auto">
                      <a:xfrm>
                        <a:off x="5214938" y="1358900"/>
                        <a:ext cx="1173162" cy="4302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147" name="Object 107"/>
          <p:cNvGraphicFramePr>
            <a:graphicFrameLocks noChangeAspect="1"/>
          </p:cNvGraphicFramePr>
          <p:nvPr>
            <p:extLst>
              <p:ext uri="{D42A27DB-BD31-4B8C-83A1-F6EECF244321}">
                <p14:modId xmlns:p14="http://schemas.microsoft.com/office/powerpoint/2010/main" val="1911555282"/>
              </p:ext>
            </p:extLst>
          </p:nvPr>
        </p:nvGraphicFramePr>
        <p:xfrm>
          <a:off x="7027863" y="1314450"/>
          <a:ext cx="1587500" cy="381000"/>
        </p:xfrm>
        <a:graphic>
          <a:graphicData uri="http://schemas.openxmlformats.org/presentationml/2006/ole">
            <mc:AlternateContent xmlns:mc="http://schemas.openxmlformats.org/markup-compatibility/2006">
              <mc:Choice xmlns:v="urn:schemas-microsoft-com:vml" Requires="v">
                <p:oleObj spid="_x0000_s1448230" name="Equation" r:id="rId8" imgW="1587240" imgH="380880" progId="Equation.DSMT4">
                  <p:embed/>
                </p:oleObj>
              </mc:Choice>
              <mc:Fallback>
                <p:oleObj name="Equation" r:id="rId8" imgW="1587240" imgH="380880" progId="Equation.DSMT4">
                  <p:embed/>
                  <p:pic>
                    <p:nvPicPr>
                      <p:cNvPr id="0" name="Object 107"/>
                      <p:cNvPicPr>
                        <a:picLocks noChangeAspect="1" noChangeArrowheads="1"/>
                      </p:cNvPicPr>
                      <p:nvPr/>
                    </p:nvPicPr>
                    <p:blipFill>
                      <a:blip r:embed="rId9"/>
                      <a:srcRect/>
                      <a:stretch>
                        <a:fillRect/>
                      </a:stretch>
                    </p:blipFill>
                    <p:spPr bwMode="auto">
                      <a:xfrm>
                        <a:off x="7027863" y="1314450"/>
                        <a:ext cx="1587500" cy="381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48" name="Rectangle 108"/>
          <p:cNvSpPr>
            <a:spLocks noChangeArrowheads="1"/>
          </p:cNvSpPr>
          <p:nvPr/>
        </p:nvSpPr>
        <p:spPr bwMode="auto">
          <a:xfrm>
            <a:off x="7800975" y="1343025"/>
            <a:ext cx="381000"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49" name="AutoShape 109"/>
          <p:cNvSpPr>
            <a:spLocks noChangeArrowheads="1"/>
          </p:cNvSpPr>
          <p:nvPr/>
        </p:nvSpPr>
        <p:spPr bwMode="auto">
          <a:xfrm rot="5400000">
            <a:off x="7848600" y="182880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150" name="Object 110"/>
          <p:cNvGraphicFramePr>
            <a:graphicFrameLocks noChangeAspect="1"/>
          </p:cNvGraphicFramePr>
          <p:nvPr/>
        </p:nvGraphicFramePr>
        <p:xfrm>
          <a:off x="7893050" y="2041525"/>
          <a:ext cx="215900" cy="203200"/>
        </p:xfrm>
        <a:graphic>
          <a:graphicData uri="http://schemas.openxmlformats.org/presentationml/2006/ole">
            <mc:AlternateContent xmlns:mc="http://schemas.openxmlformats.org/markup-compatibility/2006">
              <mc:Choice xmlns:v="urn:schemas-microsoft-com:vml" Requires="v">
                <p:oleObj spid="_x0000_s1448231" name="Формула" r:id="rId10" imgW="215640" imgH="203040" progId="Equation.3">
                  <p:embed/>
                </p:oleObj>
              </mc:Choice>
              <mc:Fallback>
                <p:oleObj name="Формула" r:id="rId10" imgW="215640" imgH="203040" progId="Equation.3">
                  <p:embed/>
                  <p:pic>
                    <p:nvPicPr>
                      <p:cNvPr id="0" name="Object 110"/>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893050" y="2041525"/>
                        <a:ext cx="2159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51" name="Rectangle 111"/>
          <p:cNvSpPr>
            <a:spLocks noChangeArrowheads="1"/>
          </p:cNvSpPr>
          <p:nvPr/>
        </p:nvSpPr>
        <p:spPr bwMode="auto">
          <a:xfrm>
            <a:off x="8232775" y="1341438"/>
            <a:ext cx="381000" cy="352425"/>
          </a:xfrm>
          <a:prstGeom prst="rect">
            <a:avLst/>
          </a:prstGeom>
          <a:solidFill>
            <a:srgbClr val="009900">
              <a:alpha val="34000"/>
            </a:srgbClr>
          </a:solidFill>
          <a:ln w="9525" algn="ctr">
            <a:solidFill>
              <a:srgbClr val="FF0000"/>
            </a:solidFill>
            <a:miter lim="800000"/>
            <a:headEnd/>
            <a:tailEnd/>
          </a:ln>
          <a:effectLst/>
          <a:extLst/>
        </p:spPr>
        <p:txBody>
          <a:bodyPr wrap="none" anchor="ctr"/>
          <a:lstStyle/>
          <a:p>
            <a:endParaRPr lang="ru-RU"/>
          </a:p>
        </p:txBody>
      </p:sp>
      <p:sp>
        <p:nvSpPr>
          <p:cNvPr id="343152" name="AutoShape 112"/>
          <p:cNvSpPr>
            <a:spLocks noChangeArrowheads="1"/>
          </p:cNvSpPr>
          <p:nvPr/>
        </p:nvSpPr>
        <p:spPr bwMode="auto">
          <a:xfrm rot="5400000">
            <a:off x="8332788" y="1827213"/>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153" name="Object 113"/>
          <p:cNvGraphicFramePr>
            <a:graphicFrameLocks noChangeAspect="1"/>
          </p:cNvGraphicFramePr>
          <p:nvPr/>
        </p:nvGraphicFramePr>
        <p:xfrm>
          <a:off x="8256588" y="2033588"/>
          <a:ext cx="457200" cy="215900"/>
        </p:xfrm>
        <a:graphic>
          <a:graphicData uri="http://schemas.openxmlformats.org/presentationml/2006/ole">
            <mc:AlternateContent xmlns:mc="http://schemas.openxmlformats.org/markup-compatibility/2006">
              <mc:Choice xmlns:v="urn:schemas-microsoft-com:vml" Requires="v">
                <p:oleObj spid="_x0000_s1448232" name="Формула" r:id="rId12" imgW="457200" imgH="215640" progId="Equation.3">
                  <p:embed/>
                </p:oleObj>
              </mc:Choice>
              <mc:Fallback>
                <p:oleObj name="Формула" r:id="rId12" imgW="457200" imgH="215640" progId="Equation.3">
                  <p:embed/>
                  <p:pic>
                    <p:nvPicPr>
                      <p:cNvPr id="0" name="Object 113"/>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8256588" y="2033588"/>
                        <a:ext cx="457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43154" name="Text Box 114"/>
              <p:cNvSpPr txBox="1">
                <a:spLocks noChangeArrowheads="1"/>
              </p:cNvSpPr>
              <p:nvPr/>
            </p:nvSpPr>
            <p:spPr bwMode="auto">
              <a:xfrm>
                <a:off x="353575" y="1621450"/>
                <a:ext cx="4122738" cy="27276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sz="1000" dirty="0" smtClean="0"/>
                  <a:t>Bring </a:t>
                </a:r>
                <a14:m>
                  <m:oMath xmlns:m="http://schemas.openxmlformats.org/officeDocument/2006/math">
                    <m:sSub>
                      <m:sSubPr>
                        <m:ctrlPr>
                          <a:rPr lang="en-US" sz="1200" i="1" smtClean="0">
                            <a:latin typeface="Cambria Math"/>
                          </a:rPr>
                        </m:ctrlPr>
                      </m:sSubPr>
                      <m:e>
                        <m:r>
                          <a:rPr lang="en-US" sz="1200" b="0" i="1" smtClean="0">
                            <a:latin typeface="Cambria Math"/>
                          </a:rPr>
                          <m:t>𝑚</m:t>
                        </m:r>
                      </m:e>
                      <m:sub>
                        <m:r>
                          <a:rPr lang="en-US" sz="1200" b="0" i="1" smtClean="0">
                            <a:latin typeface="Cambria Math"/>
                          </a:rPr>
                          <m:t>𝑘</m:t>
                        </m:r>
                      </m:sub>
                    </m:sSub>
                  </m:oMath>
                </a14:m>
                <a:r>
                  <a:rPr lang="en-US" sz="1000" dirty="0" smtClean="0"/>
                  <a:t> </a:t>
                </a:r>
                <a:r>
                  <a:rPr lang="en-US" sz="1000" dirty="0"/>
                  <a:t>under the differential </a:t>
                </a:r>
                <a:r>
                  <a:rPr lang="en-US" sz="1000" dirty="0" smtClean="0"/>
                  <a:t>sign</a:t>
                </a:r>
                <a:endParaRPr lang="ru-RU" altLang="ru-RU" sz="1000" dirty="0"/>
              </a:p>
            </p:txBody>
          </p:sp>
        </mc:Choice>
        <mc:Fallback xmlns="">
          <p:sp>
            <p:nvSpPr>
              <p:cNvPr id="343154" name="Text Box 114"/>
              <p:cNvSpPr txBox="1">
                <a:spLocks noRot="1" noChangeAspect="1" noMove="1" noResize="1" noEditPoints="1" noAdjustHandles="1" noChangeArrowheads="1" noChangeShapeType="1" noTextEdit="1"/>
              </p:cNvSpPr>
              <p:nvPr/>
            </p:nvSpPr>
            <p:spPr bwMode="auto">
              <a:xfrm>
                <a:off x="353575" y="1621450"/>
                <a:ext cx="4122738" cy="272767"/>
              </a:xfrm>
              <a:prstGeom prst="rect">
                <a:avLst/>
              </a:prstGeom>
              <a:blipFill rotWithShape="1">
                <a:blip r:embed="rId14"/>
                <a:stretch>
                  <a:fillRect b="-666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3155" name="Object 115"/>
          <p:cNvGraphicFramePr>
            <a:graphicFrameLocks noChangeAspect="1"/>
          </p:cNvGraphicFramePr>
          <p:nvPr>
            <p:extLst>
              <p:ext uri="{D42A27DB-BD31-4B8C-83A1-F6EECF244321}">
                <p14:modId xmlns:p14="http://schemas.microsoft.com/office/powerpoint/2010/main" val="3826002963"/>
              </p:ext>
            </p:extLst>
          </p:nvPr>
        </p:nvGraphicFramePr>
        <p:xfrm>
          <a:off x="2512129" y="1517650"/>
          <a:ext cx="1244600" cy="444500"/>
        </p:xfrm>
        <a:graphic>
          <a:graphicData uri="http://schemas.openxmlformats.org/presentationml/2006/ole">
            <mc:AlternateContent xmlns:mc="http://schemas.openxmlformats.org/markup-compatibility/2006">
              <mc:Choice xmlns:v="urn:schemas-microsoft-com:vml" Requires="v">
                <p:oleObj spid="_x0000_s1448233" name="Формула" r:id="rId15" imgW="1244520" imgH="444240" progId="Equation.3">
                  <p:embed/>
                </p:oleObj>
              </mc:Choice>
              <mc:Fallback>
                <p:oleObj name="Формула" r:id="rId15" imgW="1244520" imgH="444240" progId="Equation.3">
                  <p:embed/>
                  <p:pic>
                    <p:nvPicPr>
                      <p:cNvPr id="0" name="Object 115"/>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512129" y="1517650"/>
                        <a:ext cx="12446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56" name="Text Box 116"/>
          <p:cNvSpPr txBox="1">
            <a:spLocks noChangeArrowheads="1"/>
          </p:cNvSpPr>
          <p:nvPr/>
        </p:nvSpPr>
        <p:spPr bwMode="auto">
          <a:xfrm>
            <a:off x="353575" y="1969742"/>
            <a:ext cx="32210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a:t>For the radius vector of the </a:t>
            </a:r>
            <a:r>
              <a:rPr lang="en-US" sz="1000" dirty="0" smtClean="0"/>
              <a:t>center of </a:t>
            </a:r>
            <a:r>
              <a:rPr lang="en-US" sz="1000" dirty="0"/>
              <a:t>mass we have </a:t>
            </a:r>
            <a:endParaRPr lang="ru-RU" sz="1000" dirty="0"/>
          </a:p>
          <a:p>
            <a:endParaRPr lang="ru-RU" altLang="ru-RU" sz="1000" dirty="0"/>
          </a:p>
        </p:txBody>
      </p:sp>
      <p:graphicFrame>
        <p:nvGraphicFramePr>
          <p:cNvPr id="343157" name="Object 117"/>
          <p:cNvGraphicFramePr>
            <a:graphicFrameLocks noChangeAspect="1"/>
          </p:cNvGraphicFramePr>
          <p:nvPr>
            <p:extLst>
              <p:ext uri="{D42A27DB-BD31-4B8C-83A1-F6EECF244321}">
                <p14:modId xmlns:p14="http://schemas.microsoft.com/office/powerpoint/2010/main" val="19945587"/>
              </p:ext>
            </p:extLst>
          </p:nvPr>
        </p:nvGraphicFramePr>
        <p:xfrm>
          <a:off x="3830638" y="1978098"/>
          <a:ext cx="965200" cy="232901"/>
        </p:xfrm>
        <a:graphic>
          <a:graphicData uri="http://schemas.openxmlformats.org/presentationml/2006/ole">
            <mc:AlternateContent xmlns:mc="http://schemas.openxmlformats.org/markup-compatibility/2006">
              <mc:Choice xmlns:v="urn:schemas-microsoft-com:vml" Requires="v">
                <p:oleObj spid="_x0000_s1448234" name="Формула" r:id="rId17" imgW="965160" imgH="228600" progId="Equation.3">
                  <p:embed/>
                </p:oleObj>
              </mc:Choice>
              <mc:Fallback>
                <p:oleObj name="Формула" r:id="rId17" imgW="965160" imgH="228600" progId="Equation.3">
                  <p:embed/>
                  <p:pic>
                    <p:nvPicPr>
                      <p:cNvPr id="0" name="Object 11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30638" y="1978098"/>
                        <a:ext cx="965200" cy="232901"/>
                      </a:xfrm>
                      <a:prstGeom prst="rect">
                        <a:avLst/>
                      </a:prstGeom>
                      <a:noFill/>
                      <a:ln w="9525">
                        <a:solidFill>
                          <a:schemeClr val="tx1"/>
                        </a:solidFill>
                        <a:miter lim="800000"/>
                        <a:headEnd/>
                        <a:tailEnd/>
                      </a:ln>
                      <a:effectLst/>
                      <a:extLst/>
                    </p:spPr>
                  </p:pic>
                </p:oleObj>
              </mc:Fallback>
            </mc:AlternateContent>
          </a:graphicData>
        </a:graphic>
      </p:graphicFrame>
      <p:sp>
        <p:nvSpPr>
          <p:cNvPr id="343158" name="Text Box 118"/>
          <p:cNvSpPr txBox="1">
            <a:spLocks noChangeArrowheads="1"/>
          </p:cNvSpPr>
          <p:nvPr/>
        </p:nvSpPr>
        <p:spPr bwMode="auto">
          <a:xfrm>
            <a:off x="4871222" y="1969742"/>
            <a:ext cx="212248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Substitute into obtained equation</a:t>
            </a:r>
            <a:endParaRPr lang="ru-RU" altLang="ru-RU" sz="1000" dirty="0"/>
          </a:p>
        </p:txBody>
      </p:sp>
      <p:graphicFrame>
        <p:nvGraphicFramePr>
          <p:cNvPr id="343159" name="Object 119"/>
          <p:cNvGraphicFramePr>
            <a:graphicFrameLocks noChangeAspect="1"/>
          </p:cNvGraphicFramePr>
          <p:nvPr>
            <p:extLst>
              <p:ext uri="{D42A27DB-BD31-4B8C-83A1-F6EECF244321}">
                <p14:modId xmlns:p14="http://schemas.microsoft.com/office/powerpoint/2010/main" val="412353258"/>
              </p:ext>
            </p:extLst>
          </p:nvPr>
        </p:nvGraphicFramePr>
        <p:xfrm>
          <a:off x="6818313" y="1893888"/>
          <a:ext cx="1054100" cy="444500"/>
        </p:xfrm>
        <a:graphic>
          <a:graphicData uri="http://schemas.openxmlformats.org/presentationml/2006/ole">
            <mc:AlternateContent xmlns:mc="http://schemas.openxmlformats.org/markup-compatibility/2006">
              <mc:Choice xmlns:v="urn:schemas-microsoft-com:vml" Requires="v">
                <p:oleObj spid="_x0000_s1448235" name="Формула" r:id="rId19" imgW="1054080" imgH="444240" progId="Equation.3">
                  <p:embed/>
                </p:oleObj>
              </mc:Choice>
              <mc:Fallback>
                <p:oleObj name="Формула" r:id="rId19" imgW="1054080" imgH="444240" progId="Equation.3">
                  <p:embed/>
                  <p:pic>
                    <p:nvPicPr>
                      <p:cNvPr id="0" name="Object 119"/>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6818313" y="1893888"/>
                        <a:ext cx="10541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60" name="Text Box 120"/>
          <p:cNvSpPr txBox="1">
            <a:spLocks noChangeArrowheads="1"/>
          </p:cNvSpPr>
          <p:nvPr/>
        </p:nvSpPr>
        <p:spPr bwMode="auto">
          <a:xfrm>
            <a:off x="473075" y="2243852"/>
            <a:ext cx="43227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		</a:t>
            </a:r>
            <a:r>
              <a:rPr lang="en-US" altLang="ru-RU" sz="1000" dirty="0"/>
              <a:t>         </a:t>
            </a:r>
            <a:r>
              <a:rPr lang="en-US" altLang="ru-RU" sz="1000" dirty="0" smtClean="0"/>
              <a:t>  or</a:t>
            </a:r>
            <a:endParaRPr lang="ru-RU" altLang="ru-RU" sz="1000" dirty="0"/>
          </a:p>
        </p:txBody>
      </p:sp>
      <p:graphicFrame>
        <p:nvGraphicFramePr>
          <p:cNvPr id="343161" name="Object 121"/>
          <p:cNvGraphicFramePr>
            <a:graphicFrameLocks noChangeAspect="1"/>
          </p:cNvGraphicFramePr>
          <p:nvPr>
            <p:extLst>
              <p:ext uri="{D42A27DB-BD31-4B8C-83A1-F6EECF244321}">
                <p14:modId xmlns:p14="http://schemas.microsoft.com/office/powerpoint/2010/main" val="1483500845"/>
              </p:ext>
            </p:extLst>
          </p:nvPr>
        </p:nvGraphicFramePr>
        <p:xfrm>
          <a:off x="1471613" y="2181225"/>
          <a:ext cx="876300" cy="419100"/>
        </p:xfrm>
        <a:graphic>
          <a:graphicData uri="http://schemas.openxmlformats.org/presentationml/2006/ole">
            <mc:AlternateContent xmlns:mc="http://schemas.openxmlformats.org/markup-compatibility/2006">
              <mc:Choice xmlns:v="urn:schemas-microsoft-com:vml" Requires="v">
                <p:oleObj spid="_x0000_s1448236" name="Equation" r:id="rId21" imgW="876240" imgH="419040" progId="Equation.DSMT4">
                  <p:embed/>
                </p:oleObj>
              </mc:Choice>
              <mc:Fallback>
                <p:oleObj name="Equation" r:id="rId21" imgW="876240" imgH="419040" progId="Equation.DSMT4">
                  <p:embed/>
                  <p:pic>
                    <p:nvPicPr>
                      <p:cNvPr id="0" name="Object 121"/>
                      <p:cNvPicPr>
                        <a:picLocks noChangeAspect="1" noChangeArrowheads="1"/>
                      </p:cNvPicPr>
                      <p:nvPr/>
                    </p:nvPicPr>
                    <p:blipFill>
                      <a:blip r:embed="rId22"/>
                      <a:srcRect/>
                      <a:stretch>
                        <a:fillRect/>
                      </a:stretch>
                    </p:blipFill>
                    <p:spPr bwMode="auto">
                      <a:xfrm>
                        <a:off x="1471613" y="2181225"/>
                        <a:ext cx="876300" cy="419100"/>
                      </a:xfrm>
                      <a:prstGeom prst="rect">
                        <a:avLst/>
                      </a:prstGeom>
                      <a:noFill/>
                      <a:ln>
                        <a:noFill/>
                      </a:ln>
                      <a:effectLst/>
                      <a:extLst/>
                    </p:spPr>
                  </p:pic>
                </p:oleObj>
              </mc:Fallback>
            </mc:AlternateContent>
          </a:graphicData>
        </a:graphic>
      </p:graphicFrame>
      <p:graphicFrame>
        <p:nvGraphicFramePr>
          <p:cNvPr id="343162" name="Object 122"/>
          <p:cNvGraphicFramePr>
            <a:graphicFrameLocks noChangeAspect="1"/>
          </p:cNvGraphicFramePr>
          <p:nvPr>
            <p:extLst>
              <p:ext uri="{D42A27DB-BD31-4B8C-83A1-F6EECF244321}">
                <p14:modId xmlns:p14="http://schemas.microsoft.com/office/powerpoint/2010/main" val="663960659"/>
              </p:ext>
            </p:extLst>
          </p:nvPr>
        </p:nvGraphicFramePr>
        <p:xfrm>
          <a:off x="2992438" y="2236788"/>
          <a:ext cx="736600" cy="266700"/>
        </p:xfrm>
        <a:graphic>
          <a:graphicData uri="http://schemas.openxmlformats.org/presentationml/2006/ole">
            <mc:AlternateContent xmlns:mc="http://schemas.openxmlformats.org/markup-compatibility/2006">
              <mc:Choice xmlns:v="urn:schemas-microsoft-com:vml" Requires="v">
                <p:oleObj spid="_x0000_s1448237" name="Equation" r:id="rId23" imgW="736560" imgH="266400" progId="Equation.DSMT4">
                  <p:embed/>
                </p:oleObj>
              </mc:Choice>
              <mc:Fallback>
                <p:oleObj name="Equation" r:id="rId23" imgW="736560" imgH="266400" progId="Equation.DSMT4">
                  <p:embed/>
                  <p:pic>
                    <p:nvPicPr>
                      <p:cNvPr id="0" name="Object 122"/>
                      <p:cNvPicPr>
                        <a:picLocks noChangeAspect="1" noChangeArrowheads="1"/>
                      </p:cNvPicPr>
                      <p:nvPr/>
                    </p:nvPicPr>
                    <p:blipFill>
                      <a:blip r:embed="rId24"/>
                      <a:srcRect/>
                      <a:stretch>
                        <a:fillRect/>
                      </a:stretch>
                    </p:blipFill>
                    <p:spPr bwMode="auto">
                      <a:xfrm>
                        <a:off x="2992438" y="2236788"/>
                        <a:ext cx="7366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3164" name="Text Box 124"/>
          <p:cNvSpPr txBox="1">
            <a:spLocks noChangeArrowheads="1"/>
          </p:cNvSpPr>
          <p:nvPr/>
        </p:nvSpPr>
        <p:spPr bwMode="auto">
          <a:xfrm>
            <a:off x="263525" y="2655699"/>
            <a:ext cx="242728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sz="1000" dirty="0" smtClean="0"/>
              <a:t> Projecting </a:t>
            </a:r>
            <a:r>
              <a:rPr lang="en-US" sz="1000" dirty="0"/>
              <a:t>both sides of </a:t>
            </a:r>
            <a:r>
              <a:rPr lang="en-US" sz="1000" dirty="0" smtClean="0"/>
              <a:t>the</a:t>
            </a:r>
          </a:p>
          <a:p>
            <a:pPr algn="just"/>
            <a:r>
              <a:rPr lang="en-US" sz="1000" dirty="0" smtClean="0"/>
              <a:t> last equation </a:t>
            </a:r>
            <a:r>
              <a:rPr lang="en-US" sz="1000" dirty="0"/>
              <a:t>on the </a:t>
            </a:r>
            <a:r>
              <a:rPr lang="en-US" sz="1000" dirty="0" smtClean="0"/>
              <a:t>coordinate</a:t>
            </a:r>
          </a:p>
          <a:p>
            <a:pPr algn="just"/>
            <a:r>
              <a:rPr lang="en-US" sz="1000" dirty="0" smtClean="0"/>
              <a:t> </a:t>
            </a:r>
            <a:r>
              <a:rPr lang="en-US" sz="1000" dirty="0"/>
              <a:t>axes, we obtain</a:t>
            </a:r>
            <a:endParaRPr lang="ru-RU" sz="1000" dirty="0"/>
          </a:p>
          <a:p>
            <a:endParaRPr lang="ru-RU" altLang="ru-RU" sz="1000" dirty="0"/>
          </a:p>
        </p:txBody>
      </p:sp>
      <p:graphicFrame>
        <p:nvGraphicFramePr>
          <p:cNvPr id="343165" name="Object 125"/>
          <p:cNvGraphicFramePr>
            <a:graphicFrameLocks noChangeAspect="1"/>
          </p:cNvGraphicFramePr>
          <p:nvPr>
            <p:extLst>
              <p:ext uri="{D42A27DB-BD31-4B8C-83A1-F6EECF244321}">
                <p14:modId xmlns:p14="http://schemas.microsoft.com/office/powerpoint/2010/main" val="2613932957"/>
              </p:ext>
            </p:extLst>
          </p:nvPr>
        </p:nvGraphicFramePr>
        <p:xfrm>
          <a:off x="2219325" y="2574925"/>
          <a:ext cx="1244600" cy="825500"/>
        </p:xfrm>
        <a:graphic>
          <a:graphicData uri="http://schemas.openxmlformats.org/presentationml/2006/ole">
            <mc:AlternateContent xmlns:mc="http://schemas.openxmlformats.org/markup-compatibility/2006">
              <mc:Choice xmlns:v="urn:schemas-microsoft-com:vml" Requires="v">
                <p:oleObj spid="_x0000_s1448238" name="Equation" r:id="rId25" imgW="1244520" imgH="825480" progId="Equation.DSMT4">
                  <p:embed/>
                </p:oleObj>
              </mc:Choice>
              <mc:Fallback>
                <p:oleObj name="Equation" r:id="rId25" imgW="1244520" imgH="825480" progId="Equation.DSMT4">
                  <p:embed/>
                  <p:pic>
                    <p:nvPicPr>
                      <p:cNvPr id="0" name="Object 125"/>
                      <p:cNvPicPr>
                        <a:picLocks noChangeAspect="1" noChangeArrowheads="1"/>
                      </p:cNvPicPr>
                      <p:nvPr/>
                    </p:nvPicPr>
                    <p:blipFill>
                      <a:blip r:embed="rId26"/>
                      <a:srcRect/>
                      <a:stretch>
                        <a:fillRect/>
                      </a:stretch>
                    </p:blipFill>
                    <p:spPr bwMode="auto">
                      <a:xfrm>
                        <a:off x="2219325" y="2574925"/>
                        <a:ext cx="1244600" cy="825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3166" name="Text Box 126"/>
          <p:cNvSpPr txBox="1">
            <a:spLocks noChangeArrowheads="1"/>
          </p:cNvSpPr>
          <p:nvPr/>
        </p:nvSpPr>
        <p:spPr bwMode="auto">
          <a:xfrm>
            <a:off x="4022725" y="2394672"/>
            <a:ext cx="47520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b="1" dirty="0" smtClean="0">
                <a:solidFill>
                  <a:schemeClr val="accent5">
                    <a:lumMod val="25000"/>
                  </a:schemeClr>
                </a:solidFill>
              </a:rPr>
              <a:t>The </a:t>
            </a:r>
            <a:r>
              <a:rPr lang="en-US" sz="1000" b="1" dirty="0">
                <a:solidFill>
                  <a:schemeClr val="accent5">
                    <a:lumMod val="25000"/>
                  </a:schemeClr>
                </a:solidFill>
              </a:rPr>
              <a:t>center of mass of a system moves as if it were a particle of mass </a:t>
            </a:r>
            <a:r>
              <a:rPr lang="en-US" sz="1000" b="1" dirty="0" smtClean="0">
                <a:solidFill>
                  <a:schemeClr val="accent5">
                    <a:lumMod val="25000"/>
                  </a:schemeClr>
                </a:solidFill>
              </a:rPr>
              <a:t>equal</a:t>
            </a:r>
          </a:p>
          <a:p>
            <a:pPr algn="just"/>
            <a:r>
              <a:rPr lang="en-US" sz="1000" b="1" dirty="0" smtClean="0">
                <a:solidFill>
                  <a:schemeClr val="accent5">
                    <a:lumMod val="25000"/>
                  </a:schemeClr>
                </a:solidFill>
              </a:rPr>
              <a:t> </a:t>
            </a:r>
            <a:r>
              <a:rPr lang="en-US" sz="1000" b="1" dirty="0">
                <a:solidFill>
                  <a:schemeClr val="accent5">
                    <a:lumMod val="25000"/>
                  </a:schemeClr>
                </a:solidFill>
              </a:rPr>
              <a:t>to the mass of the whole system to which are applied all the external forces </a:t>
            </a:r>
            <a:endParaRPr lang="en-US" sz="1000" b="1" dirty="0" smtClean="0">
              <a:solidFill>
                <a:schemeClr val="accent5">
                  <a:lumMod val="25000"/>
                </a:schemeClr>
              </a:solidFill>
            </a:endParaRPr>
          </a:p>
          <a:p>
            <a:pPr algn="just"/>
            <a:r>
              <a:rPr lang="en-US" sz="1000" b="1" dirty="0" smtClean="0">
                <a:solidFill>
                  <a:schemeClr val="accent5">
                    <a:lumMod val="25000"/>
                  </a:schemeClr>
                </a:solidFill>
              </a:rPr>
              <a:t>acting </a:t>
            </a:r>
            <a:r>
              <a:rPr lang="en-US" sz="1000" b="1" dirty="0">
                <a:solidFill>
                  <a:schemeClr val="accent5">
                    <a:lumMod val="25000"/>
                  </a:schemeClr>
                </a:solidFill>
              </a:rPr>
              <a:t>on the system. </a:t>
            </a:r>
            <a:r>
              <a:rPr lang="ru-RU" altLang="ru-RU" sz="1000" b="1" dirty="0" smtClean="0">
                <a:solidFill>
                  <a:schemeClr val="accent5">
                    <a:lumMod val="25000"/>
                  </a:schemeClr>
                </a:solidFill>
              </a:rPr>
              <a:t> </a:t>
            </a:r>
            <a:endParaRPr lang="ru-RU" altLang="ru-RU" sz="1000" b="1" dirty="0">
              <a:solidFill>
                <a:schemeClr val="accent5">
                  <a:lumMod val="25000"/>
                </a:schemeClr>
              </a:solidFill>
            </a:endParaRPr>
          </a:p>
        </p:txBody>
      </p:sp>
      <mc:AlternateContent xmlns:mc="http://schemas.openxmlformats.org/markup-compatibility/2006" xmlns:a14="http://schemas.microsoft.com/office/drawing/2010/main">
        <mc:Choice Requires="a14">
          <p:sp>
            <p:nvSpPr>
              <p:cNvPr id="343167" name="Text Box 127"/>
              <p:cNvSpPr txBox="1">
                <a:spLocks noChangeArrowheads="1"/>
              </p:cNvSpPr>
              <p:nvPr/>
            </p:nvSpPr>
            <p:spPr bwMode="auto">
              <a:xfrm>
                <a:off x="242657" y="3356469"/>
                <a:ext cx="4752000" cy="1692771"/>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en-US" sz="1000" b="1" dirty="0" smtClean="0">
                    <a:solidFill>
                      <a:srgbClr val="FF0000"/>
                    </a:solidFill>
                  </a:rPr>
                  <a:t>The Law of Conservation of Motion of Center of Mass</a:t>
                </a:r>
                <a:endParaRPr lang="en-US" sz="1000" dirty="0">
                  <a:solidFill>
                    <a:srgbClr val="FF0000"/>
                  </a:solidFill>
                </a:endParaRPr>
              </a:p>
              <a:p>
                <a:pPr marL="0" indent="0">
                  <a:buAutoNum type="arabicPeriod"/>
                </a:pPr>
                <a:r>
                  <a:rPr lang="en-US" sz="1000" dirty="0" smtClean="0"/>
                  <a:t> Let </a:t>
                </a:r>
                <a:r>
                  <a:rPr lang="en-US" sz="1000" dirty="0"/>
                  <a:t>the sum of the external forces acting on a system be </a:t>
                </a:r>
                <a:r>
                  <a:rPr lang="en-US" sz="1000" dirty="0" smtClean="0"/>
                  <a:t>zero</a:t>
                </a:r>
                <a14:m>
                  <m:oMath xmlns:m="http://schemas.openxmlformats.org/officeDocument/2006/math">
                    <m:r>
                      <a:rPr lang="en-US" sz="1200" b="0" i="0" smtClean="0">
                        <a:latin typeface="Cambria Math"/>
                      </a:rPr>
                      <m:t> </m:t>
                    </m:r>
                    <m:nary>
                      <m:naryPr>
                        <m:chr m:val="∑"/>
                        <m:limLoc m:val="undOvr"/>
                        <m:subHide m:val="on"/>
                        <m:supHide m:val="on"/>
                        <m:ctrlPr>
                          <a:rPr lang="ru-RU" sz="1200" i="1">
                            <a:latin typeface="Cambria Math"/>
                          </a:rPr>
                        </m:ctrlPr>
                      </m:naryPr>
                      <m:sub/>
                      <m:sup/>
                      <m:e>
                        <m:sSubSup>
                          <m:sSubSupPr>
                            <m:ctrlPr>
                              <a:rPr lang="ru-RU" sz="1200" i="1">
                                <a:latin typeface="Cambria Math"/>
                              </a:rPr>
                            </m:ctrlPr>
                          </m:sSubSupPr>
                          <m:e>
                            <m:r>
                              <a:rPr lang="en-US" sz="1200" b="1" i="1">
                                <a:latin typeface="Cambria Math"/>
                              </a:rPr>
                              <m:t>𝑭</m:t>
                            </m:r>
                          </m:e>
                          <m:sub>
                            <m:r>
                              <a:rPr lang="en-US" sz="1200" i="1">
                                <a:latin typeface="Cambria Math"/>
                              </a:rPr>
                              <m:t>𝑘</m:t>
                            </m:r>
                          </m:sub>
                          <m:sup>
                            <m:r>
                              <a:rPr lang="en-US" sz="1200" i="1">
                                <a:latin typeface="Cambria Math"/>
                              </a:rPr>
                              <m:t>𝑒</m:t>
                            </m:r>
                          </m:sup>
                        </m:sSubSup>
                        <m:r>
                          <a:rPr lang="en-US" sz="1200">
                            <a:latin typeface="Cambria Math"/>
                          </a:rPr>
                          <m:t>=0</m:t>
                        </m:r>
                      </m:e>
                    </m:nary>
                    <m:r>
                      <a:rPr lang="en-US" sz="1200">
                        <a:latin typeface="Cambria Math"/>
                      </a:rPr>
                      <m:t>.</m:t>
                    </m:r>
                  </m:oMath>
                </a14:m>
                <a:r>
                  <a:rPr lang="en-US" sz="1200" dirty="0"/>
                  <a:t> </a:t>
                </a:r>
                <a:endParaRPr lang="en-US" sz="1200" dirty="0" smtClean="0"/>
              </a:p>
              <a:p>
                <a:pPr marL="0" indent="0"/>
                <a:r>
                  <a:rPr lang="en-US" sz="1000" dirty="0" smtClean="0"/>
                  <a:t>It </a:t>
                </a:r>
                <a:r>
                  <a:rPr lang="en-US" sz="1000" dirty="0"/>
                  <a:t>follows, then, </a:t>
                </a:r>
                <a:r>
                  <a:rPr lang="en-US" sz="1000" dirty="0" smtClean="0"/>
                  <a:t>that </a:t>
                </a:r>
                <a14:m>
                  <m:oMath xmlns:m="http://schemas.openxmlformats.org/officeDocument/2006/math">
                    <m:sSub>
                      <m:sSubPr>
                        <m:ctrlPr>
                          <a:rPr lang="ru-RU" sz="1200" i="1">
                            <a:latin typeface="Cambria Math"/>
                          </a:rPr>
                        </m:ctrlPr>
                      </m:sSubPr>
                      <m:e>
                        <m:r>
                          <a:rPr lang="en-US" sz="1200" b="1" i="1">
                            <a:latin typeface="Cambria Math"/>
                          </a:rPr>
                          <m:t>𝒂</m:t>
                        </m:r>
                      </m:e>
                      <m:sub>
                        <m:r>
                          <a:rPr lang="en-US" sz="1200" i="1">
                            <a:latin typeface="Cambria Math"/>
                          </a:rPr>
                          <m:t>𝑐</m:t>
                        </m:r>
                      </m:sub>
                    </m:sSub>
                    <m:r>
                      <a:rPr lang="en-US" sz="1200">
                        <a:latin typeface="Cambria Math"/>
                      </a:rPr>
                      <m:t>=0</m:t>
                    </m:r>
                    <m:r>
                      <a:rPr lang="en-US" sz="1200" b="0" i="0" smtClean="0">
                        <a:latin typeface="Cambria Math"/>
                      </a:rPr>
                      <m:t>,</m:t>
                    </m:r>
                  </m:oMath>
                </a14:m>
                <a:r>
                  <a:rPr lang="en-US" sz="1200" dirty="0"/>
                  <a:t> </a:t>
                </a:r>
                <a:r>
                  <a:rPr lang="en-US" sz="1050" dirty="0"/>
                  <a:t>or </a:t>
                </a:r>
                <a14:m>
                  <m:oMath xmlns:m="http://schemas.openxmlformats.org/officeDocument/2006/math">
                    <m:sSub>
                      <m:sSubPr>
                        <m:ctrlPr>
                          <a:rPr lang="ru-RU" sz="1200" i="1">
                            <a:latin typeface="Cambria Math"/>
                          </a:rPr>
                        </m:ctrlPr>
                      </m:sSubPr>
                      <m:e>
                        <m:r>
                          <a:rPr lang="en-US" sz="1200" b="1" i="1">
                            <a:latin typeface="Cambria Math"/>
                          </a:rPr>
                          <m:t>𝒗</m:t>
                        </m:r>
                      </m:e>
                      <m:sub>
                        <m:r>
                          <a:rPr lang="en-US" sz="1200" i="1">
                            <a:latin typeface="Cambria Math"/>
                          </a:rPr>
                          <m:t>𝑐</m:t>
                        </m:r>
                      </m:sub>
                    </m:sSub>
                    <m:r>
                      <a:rPr lang="en-US" sz="1200">
                        <a:latin typeface="Cambria Math"/>
                      </a:rPr>
                      <m:t>=</m:t>
                    </m:r>
                    <m:r>
                      <a:rPr lang="en-US" sz="1200" i="1">
                        <a:latin typeface="Cambria Math"/>
                      </a:rPr>
                      <m:t>𝑐𝑜𝑛𝑠𝑡</m:t>
                    </m:r>
                    <m:r>
                      <a:rPr lang="en-US" sz="1200">
                        <a:latin typeface="Cambria Math"/>
                      </a:rPr>
                      <m:t>.</m:t>
                    </m:r>
                  </m:oMath>
                </a14:m>
                <a:r>
                  <a:rPr lang="en-US" sz="1050" dirty="0"/>
                  <a:t> </a:t>
                </a:r>
                <a:endParaRPr lang="en-US" sz="1050" dirty="0" smtClean="0"/>
              </a:p>
              <a:p>
                <a:pPr marL="0" indent="0"/>
                <a:r>
                  <a:rPr lang="en-US" sz="1000" dirty="0" smtClean="0">
                    <a:solidFill>
                      <a:schemeClr val="accent5">
                        <a:lumMod val="50000"/>
                      </a:schemeClr>
                    </a:solidFill>
                  </a:rPr>
                  <a:t>Thus</a:t>
                </a:r>
                <a:r>
                  <a:rPr lang="en-US" sz="1000" dirty="0">
                    <a:solidFill>
                      <a:schemeClr val="accent5">
                        <a:lumMod val="50000"/>
                      </a:schemeClr>
                    </a:solidFill>
                  </a:rPr>
                  <a:t>, if the sum of all </a:t>
                </a:r>
                <a:r>
                  <a:rPr lang="en-US" sz="1000" dirty="0" smtClean="0">
                    <a:solidFill>
                      <a:schemeClr val="accent5">
                        <a:lumMod val="50000"/>
                      </a:schemeClr>
                    </a:solidFill>
                  </a:rPr>
                  <a:t>the external forces </a:t>
                </a:r>
                <a:r>
                  <a:rPr lang="en-US" sz="1000" dirty="0">
                    <a:solidFill>
                      <a:schemeClr val="accent5">
                        <a:lumMod val="50000"/>
                      </a:schemeClr>
                    </a:solidFill>
                  </a:rPr>
                  <a:t>acting on a system is zero, the center of mass of that system moves with a velocity of constant magnitude and direction, i.e., uniformly and rectilinearly. In particular, if the center of mass was initially at rest it will remain at rest. The action of the internal forces, we see, does not affect the motion of the center of mass.</a:t>
                </a:r>
                <a:endParaRPr lang="ru-RU" sz="1000" dirty="0">
                  <a:solidFill>
                    <a:schemeClr val="accent5">
                      <a:lumMod val="50000"/>
                    </a:schemeClr>
                  </a:solidFill>
                </a:endParaRPr>
              </a:p>
              <a:p>
                <a:endParaRPr lang="ru-RU" altLang="ru-RU" sz="1000" dirty="0">
                  <a:solidFill>
                    <a:schemeClr val="bg2"/>
                  </a:solidFill>
                </a:endParaRPr>
              </a:p>
              <a:p>
                <a:endParaRPr lang="ru-RU" altLang="ru-RU" sz="1000" dirty="0">
                  <a:solidFill>
                    <a:schemeClr val="bg2"/>
                  </a:solidFill>
                </a:endParaRPr>
              </a:p>
            </p:txBody>
          </p:sp>
        </mc:Choice>
        <mc:Fallback xmlns="">
          <p:sp>
            <p:nvSpPr>
              <p:cNvPr id="343167" name="Text Box 127"/>
              <p:cNvSpPr txBox="1">
                <a:spLocks noRot="1" noChangeAspect="1" noMove="1" noResize="1" noEditPoints="1" noAdjustHandles="1" noChangeArrowheads="1" noChangeShapeType="1" noTextEdit="1"/>
              </p:cNvSpPr>
              <p:nvPr/>
            </p:nvSpPr>
            <p:spPr bwMode="auto">
              <a:xfrm>
                <a:off x="242657" y="3356469"/>
                <a:ext cx="4752000" cy="1692771"/>
              </a:xfrm>
              <a:prstGeom prst="rect">
                <a:avLst/>
              </a:prstGeom>
              <a:blipFill rotWithShape="1">
                <a:blip r:embed="rId27"/>
                <a:stretch>
                  <a:fillRect t="-6859"/>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3169" name="Text Box 129"/>
          <p:cNvSpPr txBox="1">
            <a:spLocks noChangeArrowheads="1"/>
          </p:cNvSpPr>
          <p:nvPr/>
        </p:nvSpPr>
        <p:spPr bwMode="auto">
          <a:xfrm>
            <a:off x="3632200" y="2885718"/>
            <a:ext cx="5397500" cy="6155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b="1" i="1" dirty="0" smtClean="0"/>
              <a:t>Example:</a:t>
            </a:r>
            <a:r>
              <a:rPr lang="ru-RU" altLang="ru-RU" sz="1000" dirty="0" smtClean="0"/>
              <a:t> </a:t>
            </a:r>
            <a:r>
              <a:rPr lang="en-US" altLang="ru-RU" sz="1000" dirty="0" smtClean="0"/>
              <a:t>Two men of  the masses </a:t>
            </a:r>
            <a:r>
              <a:rPr lang="ru-RU" altLang="ru-RU" sz="1000" dirty="0" smtClean="0"/>
              <a:t> </a:t>
            </a:r>
            <a:r>
              <a:rPr lang="en-US" altLang="ru-RU" sz="1200" i="1" dirty="0">
                <a:latin typeface="Times New Roman" pitchFamily="18" charset="0"/>
                <a:cs typeface="Times New Roman" pitchFamily="18" charset="0"/>
              </a:rPr>
              <a:t>m</a:t>
            </a:r>
            <a:r>
              <a:rPr lang="en-US" altLang="ru-RU" sz="1200" baseline="-25000" dirty="0">
                <a:latin typeface="Times New Roman" pitchFamily="18" charset="0"/>
                <a:cs typeface="Times New Roman" pitchFamily="18" charset="0"/>
              </a:rPr>
              <a:t>1</a:t>
            </a:r>
            <a:r>
              <a:rPr lang="en-US" altLang="ru-RU" sz="1000" dirty="0"/>
              <a:t> </a:t>
            </a:r>
            <a:r>
              <a:rPr lang="en-US" altLang="ru-RU" sz="1000" dirty="0" smtClean="0"/>
              <a:t>and</a:t>
            </a:r>
            <a:r>
              <a:rPr lang="ru-RU" altLang="ru-RU" sz="1000" dirty="0" smtClean="0"/>
              <a:t> </a:t>
            </a:r>
            <a:r>
              <a:rPr lang="en-US" altLang="ru-RU" sz="1200" i="1" dirty="0">
                <a:latin typeface="Times New Roman" pitchFamily="18" charset="0"/>
                <a:cs typeface="Times New Roman" pitchFamily="18" charset="0"/>
              </a:rPr>
              <a:t>m</a:t>
            </a:r>
            <a:r>
              <a:rPr lang="en-US" altLang="ru-RU" sz="1200" baseline="-25000" dirty="0">
                <a:latin typeface="Times New Roman" pitchFamily="18" charset="0"/>
                <a:cs typeface="Times New Roman" pitchFamily="18" charset="0"/>
              </a:rPr>
              <a:t>2</a:t>
            </a:r>
            <a:r>
              <a:rPr lang="en-US" altLang="ru-RU" sz="1000" dirty="0"/>
              <a:t> </a:t>
            </a:r>
            <a:r>
              <a:rPr lang="en-US" altLang="ru-RU" sz="1000" dirty="0" smtClean="0"/>
              <a:t>are seated in the boat of  the mass </a:t>
            </a:r>
            <a:r>
              <a:rPr lang="en-US" altLang="ru-RU" sz="1200" i="1" dirty="0" smtClean="0">
                <a:latin typeface="Times New Roman" pitchFamily="18" charset="0"/>
                <a:cs typeface="Times New Roman" pitchFamily="18" charset="0"/>
              </a:rPr>
              <a:t>m</a:t>
            </a:r>
            <a:r>
              <a:rPr lang="en-US" altLang="ru-RU" sz="1200" baseline="-25000" dirty="0" smtClean="0">
                <a:latin typeface="Times New Roman" pitchFamily="18" charset="0"/>
                <a:cs typeface="Times New Roman" pitchFamily="18" charset="0"/>
              </a:rPr>
              <a:t>3</a:t>
            </a:r>
            <a:r>
              <a:rPr lang="en-US" altLang="ru-RU" sz="1200" dirty="0" smtClean="0">
                <a:latin typeface="Times New Roman" pitchFamily="18" charset="0"/>
                <a:cs typeface="Times New Roman" pitchFamily="18" charset="0"/>
              </a:rPr>
              <a:t>.</a:t>
            </a:r>
            <a:r>
              <a:rPr lang="en-US" altLang="ru-RU" sz="1000" dirty="0" smtClean="0"/>
              <a:t> Neglecting the resistance of the water, determine the displacement of the boat if the man of the mass </a:t>
            </a:r>
            <a:r>
              <a:rPr lang="en-US" altLang="ru-RU" sz="1200" i="1" dirty="0" smtClean="0">
                <a:latin typeface="Times New Roman" pitchFamily="18" charset="0"/>
                <a:cs typeface="Times New Roman" pitchFamily="18" charset="0"/>
              </a:rPr>
              <a:t>m</a:t>
            </a:r>
            <a:r>
              <a:rPr lang="ru-RU" altLang="ru-RU" sz="1200" baseline="-25000" dirty="0">
                <a:latin typeface="Times New Roman" pitchFamily="18" charset="0"/>
                <a:cs typeface="Times New Roman" pitchFamily="18" charset="0"/>
              </a:rPr>
              <a:t>2</a:t>
            </a:r>
            <a:r>
              <a:rPr lang="en-US" altLang="ru-RU" sz="1200" dirty="0">
                <a:latin typeface="Times New Roman" pitchFamily="18" charset="0"/>
                <a:cs typeface="Times New Roman" pitchFamily="18" charset="0"/>
              </a:rPr>
              <a:t> </a:t>
            </a:r>
            <a:r>
              <a:rPr lang="en-US" altLang="ru-RU" sz="1000" dirty="0"/>
              <a:t>went at a distance</a:t>
            </a:r>
            <a:r>
              <a:rPr lang="ru-RU" altLang="ru-RU" sz="1000" dirty="0"/>
              <a:t> </a:t>
            </a:r>
            <a:r>
              <a:rPr lang="ru-RU" altLang="ru-RU" sz="1200" i="1" dirty="0" smtClean="0">
                <a:latin typeface="Times New Roman" pitchFamily="18" charset="0"/>
                <a:cs typeface="Times New Roman" pitchFamily="18" charset="0"/>
              </a:rPr>
              <a:t>а</a:t>
            </a:r>
            <a:r>
              <a:rPr lang="en-US" altLang="ru-RU" sz="1200" i="1" dirty="0" smtClean="0">
                <a:latin typeface="Times New Roman" pitchFamily="18" charset="0"/>
                <a:cs typeface="Times New Roman" pitchFamily="18" charset="0"/>
              </a:rPr>
              <a:t> </a:t>
            </a:r>
            <a:r>
              <a:rPr lang="en-US" altLang="ru-RU" sz="1000" dirty="0" smtClean="0"/>
              <a:t>to the bow</a:t>
            </a:r>
            <a:r>
              <a:rPr lang="ru-RU" altLang="ru-RU" sz="1000" dirty="0" smtClean="0"/>
              <a:t>. </a:t>
            </a:r>
            <a:endParaRPr lang="ru-RU" altLang="ru-RU" sz="1000" dirty="0"/>
          </a:p>
        </p:txBody>
      </p:sp>
      <p:grpSp>
        <p:nvGrpSpPr>
          <p:cNvPr id="343195" name="Group 155"/>
          <p:cNvGrpSpPr>
            <a:grpSpLocks/>
          </p:cNvGrpSpPr>
          <p:nvPr/>
        </p:nvGrpSpPr>
        <p:grpSpPr bwMode="auto">
          <a:xfrm>
            <a:off x="7519988" y="3851278"/>
            <a:ext cx="1252537" cy="903288"/>
            <a:chOff x="4737" y="2426"/>
            <a:chExt cx="789" cy="569"/>
          </a:xfrm>
          <a:solidFill>
            <a:srgbClr val="FFFF00"/>
          </a:solidFill>
        </p:grpSpPr>
        <p:sp>
          <p:nvSpPr>
            <p:cNvPr id="343189" name="Oval 149"/>
            <p:cNvSpPr>
              <a:spLocks noChangeArrowheads="1"/>
            </p:cNvSpPr>
            <p:nvPr/>
          </p:nvSpPr>
          <p:spPr bwMode="auto">
            <a:xfrm>
              <a:off x="5388" y="2722"/>
              <a:ext cx="56" cy="56"/>
            </a:xfrm>
            <a:prstGeom prst="ellipse">
              <a:avLst/>
            </a:prstGeom>
            <a:grpFill/>
            <a:ln w="9525" algn="ctr">
              <a:solidFill>
                <a:schemeClr val="tx1"/>
              </a:solidFill>
              <a:prstDash val="sysDot"/>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90" name="Rectangle 150"/>
            <p:cNvSpPr>
              <a:spLocks noChangeArrowheads="1"/>
            </p:cNvSpPr>
            <p:nvPr/>
          </p:nvSpPr>
          <p:spPr bwMode="auto">
            <a:xfrm>
              <a:off x="5384" y="2781"/>
              <a:ext cx="63" cy="93"/>
            </a:xfrm>
            <a:prstGeom prst="rect">
              <a:avLst/>
            </a:prstGeom>
            <a:grpFill/>
            <a:ln w="9525" algn="ctr">
              <a:solidFill>
                <a:schemeClr val="tx1"/>
              </a:solidFill>
              <a:prstDash val="sysDot"/>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3179" name="Group 139"/>
            <p:cNvGrpSpPr>
              <a:grpSpLocks/>
            </p:cNvGrpSpPr>
            <p:nvPr/>
          </p:nvGrpSpPr>
          <p:grpSpPr bwMode="auto">
            <a:xfrm>
              <a:off x="4737" y="2874"/>
              <a:ext cx="789" cy="121"/>
              <a:chOff x="4539" y="3858"/>
              <a:chExt cx="789" cy="121"/>
            </a:xfrm>
            <a:grpFill/>
          </p:grpSpPr>
          <p:sp>
            <p:nvSpPr>
              <p:cNvPr id="343171" name="Rectangle 131"/>
              <p:cNvSpPr>
                <a:spLocks noChangeArrowheads="1"/>
              </p:cNvSpPr>
              <p:nvPr/>
            </p:nvSpPr>
            <p:spPr bwMode="auto">
              <a:xfrm>
                <a:off x="4596" y="3858"/>
                <a:ext cx="516" cy="120"/>
              </a:xfrm>
              <a:prstGeom prst="rect">
                <a:avLst/>
              </a:prstGeom>
              <a:grp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72" name="AutoShape 132"/>
              <p:cNvSpPr>
                <a:spLocks noChangeArrowheads="1"/>
              </p:cNvSpPr>
              <p:nvPr/>
            </p:nvSpPr>
            <p:spPr bwMode="auto">
              <a:xfrm flipV="1">
                <a:off x="5106" y="3858"/>
                <a:ext cx="222" cy="121"/>
              </a:xfrm>
              <a:prstGeom prst="rtTriangle">
                <a:avLst/>
              </a:prstGeom>
              <a:grp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73" name="AutoShape 133"/>
              <p:cNvSpPr>
                <a:spLocks noChangeArrowheads="1"/>
              </p:cNvSpPr>
              <p:nvPr/>
            </p:nvSpPr>
            <p:spPr bwMode="auto">
              <a:xfrm flipH="1" flipV="1">
                <a:off x="4542" y="3859"/>
                <a:ext cx="55" cy="120"/>
              </a:xfrm>
              <a:prstGeom prst="rtTriangle">
                <a:avLst/>
              </a:prstGeom>
              <a:grp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74" name="Line 134"/>
              <p:cNvSpPr>
                <a:spLocks noChangeShapeType="1"/>
              </p:cNvSpPr>
              <p:nvPr/>
            </p:nvSpPr>
            <p:spPr bwMode="auto">
              <a:xfrm>
                <a:off x="4539" y="3860"/>
                <a:ext cx="789"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75" name="Line 135"/>
              <p:cNvSpPr>
                <a:spLocks noChangeShapeType="1"/>
              </p:cNvSpPr>
              <p:nvPr/>
            </p:nvSpPr>
            <p:spPr bwMode="auto">
              <a:xfrm>
                <a:off x="4594" y="3977"/>
                <a:ext cx="518" cy="0"/>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77" name="Line 137"/>
              <p:cNvSpPr>
                <a:spLocks noChangeShapeType="1"/>
              </p:cNvSpPr>
              <p:nvPr/>
            </p:nvSpPr>
            <p:spPr bwMode="auto">
              <a:xfrm flipH="1" flipV="1">
                <a:off x="4541" y="3860"/>
                <a:ext cx="54" cy="118"/>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78" name="Line 138"/>
              <p:cNvSpPr>
                <a:spLocks noChangeShapeType="1"/>
              </p:cNvSpPr>
              <p:nvPr/>
            </p:nvSpPr>
            <p:spPr bwMode="auto">
              <a:xfrm flipV="1">
                <a:off x="5114" y="3860"/>
                <a:ext cx="214" cy="117"/>
              </a:xfrm>
              <a:prstGeom prst="line">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43180" name="Oval 140"/>
            <p:cNvSpPr>
              <a:spLocks noChangeArrowheads="1"/>
            </p:cNvSpPr>
            <p:nvPr/>
          </p:nvSpPr>
          <p:spPr bwMode="auto">
            <a:xfrm>
              <a:off x="4982" y="2696"/>
              <a:ext cx="56" cy="56"/>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81" name="Rectangle 141"/>
            <p:cNvSpPr>
              <a:spLocks noChangeArrowheads="1"/>
            </p:cNvSpPr>
            <p:nvPr/>
          </p:nvSpPr>
          <p:spPr bwMode="auto">
            <a:xfrm>
              <a:off x="4978" y="2755"/>
              <a:ext cx="63" cy="120"/>
            </a:xfrm>
            <a:prstGeom prst="rect">
              <a:avLst/>
            </a:prstGeom>
            <a:grp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82" name="Oval 142"/>
            <p:cNvSpPr>
              <a:spLocks noChangeArrowheads="1"/>
            </p:cNvSpPr>
            <p:nvPr/>
          </p:nvSpPr>
          <p:spPr bwMode="auto">
            <a:xfrm>
              <a:off x="5083" y="2723"/>
              <a:ext cx="56" cy="56"/>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83" name="Rectangle 143"/>
            <p:cNvSpPr>
              <a:spLocks noChangeArrowheads="1"/>
            </p:cNvSpPr>
            <p:nvPr/>
          </p:nvSpPr>
          <p:spPr bwMode="auto">
            <a:xfrm>
              <a:off x="5079" y="2782"/>
              <a:ext cx="63" cy="93"/>
            </a:xfrm>
            <a:prstGeom prst="rect">
              <a:avLst/>
            </a:prstGeom>
            <a:grp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185" name="Line 145"/>
            <p:cNvSpPr>
              <a:spLocks noChangeShapeType="1"/>
            </p:cNvSpPr>
            <p:nvPr/>
          </p:nvSpPr>
          <p:spPr bwMode="auto">
            <a:xfrm>
              <a:off x="5112" y="2544"/>
              <a:ext cx="0" cy="282"/>
            </a:xfrm>
            <a:prstGeom prst="line">
              <a:avLst/>
            </a:prstGeom>
            <a:grp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86" name="Line 146"/>
            <p:cNvSpPr>
              <a:spLocks noChangeShapeType="1"/>
            </p:cNvSpPr>
            <p:nvPr/>
          </p:nvSpPr>
          <p:spPr bwMode="auto">
            <a:xfrm>
              <a:off x="5417" y="2543"/>
              <a:ext cx="0" cy="324"/>
            </a:xfrm>
            <a:prstGeom prst="line">
              <a:avLst/>
            </a:prstGeom>
            <a:grpFill/>
            <a:ln w="9525">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87" name="Line 147"/>
            <p:cNvSpPr>
              <a:spLocks noChangeShapeType="1"/>
            </p:cNvSpPr>
            <p:nvPr/>
          </p:nvSpPr>
          <p:spPr bwMode="auto">
            <a:xfrm>
              <a:off x="5112" y="2610"/>
              <a:ext cx="300" cy="0"/>
            </a:xfrm>
            <a:prstGeom prst="line">
              <a:avLst/>
            </a:prstGeom>
            <a:grpFill/>
            <a:ln w="9525">
              <a:solidFill>
                <a:schemeClr val="tx1"/>
              </a:solidFill>
              <a:round/>
              <a:headEnd type="triangle" w="med" len="me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188" name="Text Box 148"/>
            <p:cNvSpPr txBox="1">
              <a:spLocks noChangeArrowheads="1"/>
            </p:cNvSpPr>
            <p:nvPr/>
          </p:nvSpPr>
          <p:spPr bwMode="auto">
            <a:xfrm>
              <a:off x="5186" y="2426"/>
              <a:ext cx="159" cy="160"/>
            </a:xfrm>
            <a:prstGeom prst="rect">
              <a:avLst/>
            </a:prstGeom>
            <a:solidFill>
              <a:schemeClr val="bg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50" i="1" dirty="0">
                  <a:latin typeface="Times New Roman" pitchFamily="18" charset="0"/>
                  <a:cs typeface="Times New Roman" pitchFamily="18" charset="0"/>
                </a:rPr>
                <a:t>а</a:t>
              </a:r>
            </a:p>
          </p:txBody>
        </p:sp>
      </p:grpSp>
      <mc:AlternateContent xmlns:mc="http://schemas.openxmlformats.org/markup-compatibility/2006" xmlns:a14="http://schemas.microsoft.com/office/drawing/2010/main">
        <mc:Choice Requires="a14">
          <p:sp>
            <p:nvSpPr>
              <p:cNvPr id="343191" name="Text Box 151"/>
              <p:cNvSpPr txBox="1">
                <a:spLocks noChangeArrowheads="1"/>
              </p:cNvSpPr>
              <p:nvPr/>
            </p:nvSpPr>
            <p:spPr bwMode="auto">
              <a:xfrm>
                <a:off x="153887" y="4603933"/>
                <a:ext cx="4923143" cy="1657570"/>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r>
                  <a:rPr lang="en-US" altLang="ru-RU" sz="1000" dirty="0" smtClean="0"/>
                  <a:t>2</a:t>
                </a:r>
                <a:r>
                  <a:rPr lang="ru-RU" altLang="ru-RU" sz="1000" dirty="0" smtClean="0"/>
                  <a:t>.</a:t>
                </a:r>
                <a:r>
                  <a:rPr lang="ru-RU" altLang="ru-RU" sz="1000" dirty="0" smtClean="0">
                    <a:solidFill>
                      <a:schemeClr val="bg2"/>
                    </a:solidFill>
                  </a:rPr>
                  <a:t> </a:t>
                </a:r>
                <a:r>
                  <a:rPr lang="en-US" sz="1000" dirty="0"/>
                  <a:t>Let the sum of </a:t>
                </a:r>
                <a:r>
                  <a:rPr lang="en-US" sz="1000" dirty="0" smtClean="0"/>
                  <a:t>the projections of </a:t>
                </a:r>
                <a:r>
                  <a:rPr lang="en-US" sz="1000" dirty="0"/>
                  <a:t>external forces acting on a system </a:t>
                </a:r>
                <a:r>
                  <a:rPr lang="en-US" sz="1000" dirty="0" smtClean="0"/>
                  <a:t> on one </a:t>
                </a:r>
                <a:r>
                  <a:rPr lang="en-US" sz="1000" dirty="0"/>
                  <a:t>of </a:t>
                </a:r>
                <a:endParaRPr lang="en-US" sz="1000" dirty="0" smtClean="0"/>
              </a:p>
              <a:p>
                <a:r>
                  <a:rPr lang="en-US" sz="1000" dirty="0" smtClean="0"/>
                  <a:t>the </a:t>
                </a:r>
                <a:r>
                  <a:rPr lang="en-US" sz="1000" dirty="0"/>
                  <a:t>coordinate </a:t>
                </a:r>
                <a:r>
                  <a:rPr lang="en-US" sz="1000" dirty="0" smtClean="0"/>
                  <a:t>axes </a:t>
                </a:r>
                <a:r>
                  <a:rPr lang="en-US" sz="1000" dirty="0"/>
                  <a:t>be </a:t>
                </a:r>
                <a:r>
                  <a:rPr lang="en-US" sz="1000" dirty="0" smtClean="0"/>
                  <a:t>zero </a:t>
                </a:r>
                <a14:m>
                  <m:oMath xmlns:m="http://schemas.openxmlformats.org/officeDocument/2006/math">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en-US" sz="1100" i="1">
                                <a:latin typeface="Cambria Math"/>
                              </a:rPr>
                              <m:t>𝐹</m:t>
                            </m:r>
                          </m:e>
                          <m:sub>
                            <m:r>
                              <a:rPr lang="en-US" sz="1100" i="1">
                                <a:latin typeface="Cambria Math"/>
                              </a:rPr>
                              <m:t>𝑘𝑥</m:t>
                            </m:r>
                          </m:sub>
                          <m:sup>
                            <m:r>
                              <a:rPr lang="en-US" sz="1100" i="1">
                                <a:latin typeface="Cambria Math"/>
                              </a:rPr>
                              <m:t>𝑒</m:t>
                            </m:r>
                          </m:sup>
                        </m:sSubSup>
                      </m:e>
                    </m:nary>
                    <m:r>
                      <a:rPr lang="en-US" sz="1100">
                        <a:latin typeface="Cambria Math"/>
                      </a:rPr>
                      <m:t>=0.</m:t>
                    </m:r>
                  </m:oMath>
                </a14:m>
                <a:r>
                  <a:rPr lang="en-US" sz="1100" dirty="0"/>
                  <a:t>  </a:t>
                </a:r>
                <a:r>
                  <a:rPr lang="en-US" sz="1000" dirty="0" smtClean="0"/>
                  <a:t>Then </a:t>
                </a:r>
                <a14:m>
                  <m:oMath xmlns:m="http://schemas.openxmlformats.org/officeDocument/2006/math">
                    <m:f>
                      <m:fPr>
                        <m:ctrlPr>
                          <a:rPr lang="ru-RU" sz="1200" i="1">
                            <a:latin typeface="Cambria Math"/>
                          </a:rPr>
                        </m:ctrlPr>
                      </m:fPr>
                      <m:num>
                        <m:sSup>
                          <m:sSupPr>
                            <m:ctrlPr>
                              <a:rPr lang="ru-RU" sz="1200" i="1">
                                <a:latin typeface="Cambria Math"/>
                              </a:rPr>
                            </m:ctrlPr>
                          </m:sSupPr>
                          <m:e>
                            <m:r>
                              <a:rPr lang="en-US" sz="1200" i="1">
                                <a:latin typeface="Cambria Math"/>
                              </a:rPr>
                              <m:t>𝑑</m:t>
                            </m:r>
                          </m:e>
                          <m:sup>
                            <m:r>
                              <a:rPr lang="en-US" sz="1200">
                                <a:latin typeface="Cambria Math"/>
                              </a:rPr>
                              <m:t>2</m:t>
                            </m:r>
                          </m:sup>
                        </m:sSup>
                        <m:sSub>
                          <m:sSubPr>
                            <m:ctrlPr>
                              <a:rPr lang="ru-RU" sz="1200" i="1">
                                <a:latin typeface="Cambria Math"/>
                              </a:rPr>
                            </m:ctrlPr>
                          </m:sSubPr>
                          <m:e>
                            <m:r>
                              <a:rPr lang="en-US" sz="1200" i="1">
                                <a:latin typeface="Cambria Math"/>
                              </a:rPr>
                              <m:t>𝑥</m:t>
                            </m:r>
                          </m:e>
                          <m:sub>
                            <m:r>
                              <a:rPr lang="en-US" sz="1200" i="1">
                                <a:latin typeface="Cambria Math"/>
                              </a:rPr>
                              <m:t>𝑐</m:t>
                            </m:r>
                          </m:sub>
                        </m:sSub>
                      </m:num>
                      <m:den>
                        <m:r>
                          <a:rPr lang="en-US" sz="1200" i="1">
                            <a:latin typeface="Cambria Math"/>
                          </a:rPr>
                          <m:t>𝑑</m:t>
                        </m:r>
                        <m:sSup>
                          <m:sSupPr>
                            <m:ctrlPr>
                              <a:rPr lang="ru-RU" sz="1200" i="1">
                                <a:latin typeface="Cambria Math"/>
                              </a:rPr>
                            </m:ctrlPr>
                          </m:sSupPr>
                          <m:e>
                            <m:r>
                              <a:rPr lang="en-US" sz="1200" i="1">
                                <a:latin typeface="Cambria Math"/>
                              </a:rPr>
                              <m:t>𝑡</m:t>
                            </m:r>
                          </m:e>
                          <m:sup>
                            <m:r>
                              <a:rPr lang="en-US" sz="1200">
                                <a:latin typeface="Cambria Math"/>
                              </a:rPr>
                              <m:t>2</m:t>
                            </m:r>
                          </m:sup>
                        </m:sSup>
                      </m:den>
                    </m:f>
                    <m:r>
                      <a:rPr lang="en-US" sz="1200">
                        <a:latin typeface="Cambria Math"/>
                      </a:rPr>
                      <m:t>=0</m:t>
                    </m:r>
                    <m:r>
                      <a:rPr lang="en-US" sz="1200" b="0" i="0" smtClean="0">
                        <a:latin typeface="Cambria Math"/>
                      </a:rPr>
                      <m:t>,</m:t>
                    </m:r>
                    <m:r>
                      <a:rPr lang="en-US" sz="1200">
                        <a:latin typeface="Cambria Math"/>
                      </a:rPr>
                      <m:t> </m:t>
                    </m:r>
                    <m:r>
                      <m:rPr>
                        <m:sty m:val="p"/>
                      </m:rPr>
                      <a:rPr lang="en-US" sz="1200">
                        <a:latin typeface="Cambria Math"/>
                      </a:rPr>
                      <m:t>or</m:t>
                    </m:r>
                    <m:r>
                      <a:rPr lang="en-US" sz="1200">
                        <a:latin typeface="Cambria Math"/>
                      </a:rPr>
                      <m:t> </m:t>
                    </m:r>
                    <m:f>
                      <m:fPr>
                        <m:ctrlPr>
                          <a:rPr lang="ru-RU" sz="1200" i="1">
                            <a:latin typeface="Cambria Math"/>
                          </a:rPr>
                        </m:ctrlPr>
                      </m:fPr>
                      <m:num>
                        <m:r>
                          <a:rPr lang="en-US" sz="1200" i="1">
                            <a:latin typeface="Cambria Math"/>
                          </a:rPr>
                          <m:t>𝑑</m:t>
                        </m:r>
                        <m:sSub>
                          <m:sSubPr>
                            <m:ctrlPr>
                              <a:rPr lang="ru-RU" sz="1200" i="1">
                                <a:latin typeface="Cambria Math"/>
                              </a:rPr>
                            </m:ctrlPr>
                          </m:sSubPr>
                          <m:e>
                            <m:r>
                              <a:rPr lang="en-US" sz="1200" i="1">
                                <a:latin typeface="Cambria Math"/>
                              </a:rPr>
                              <m:t>𝑥</m:t>
                            </m:r>
                          </m:e>
                          <m:sub>
                            <m:r>
                              <a:rPr lang="en-US" sz="1200" i="1">
                                <a:latin typeface="Cambria Math"/>
                              </a:rPr>
                              <m:t>𝑐</m:t>
                            </m:r>
                          </m:sub>
                        </m:sSub>
                      </m:num>
                      <m:den>
                        <m:r>
                          <a:rPr lang="en-US" sz="1200" i="1">
                            <a:latin typeface="Cambria Math"/>
                          </a:rPr>
                          <m:t>𝑑𝑡</m:t>
                        </m:r>
                      </m:den>
                    </m:f>
                    <m:r>
                      <a:rPr lang="en-US" sz="1200">
                        <a:latin typeface="Cambria Math"/>
                      </a:rPr>
                      <m:t>=</m:t>
                    </m:r>
                    <m:sSub>
                      <m:sSubPr>
                        <m:ctrlPr>
                          <a:rPr lang="ru-RU" sz="1200" i="1">
                            <a:latin typeface="Cambria Math"/>
                          </a:rPr>
                        </m:ctrlPr>
                      </m:sSubPr>
                      <m:e>
                        <m:r>
                          <a:rPr lang="en-US" sz="1200" i="1">
                            <a:latin typeface="Cambria Math"/>
                          </a:rPr>
                          <m:t>𝑣</m:t>
                        </m:r>
                      </m:e>
                      <m:sub>
                        <m:sSub>
                          <m:sSubPr>
                            <m:ctrlPr>
                              <a:rPr lang="ru-RU" sz="1200" i="1">
                                <a:latin typeface="Cambria Math"/>
                              </a:rPr>
                            </m:ctrlPr>
                          </m:sSubPr>
                          <m:e>
                            <m:r>
                              <a:rPr lang="en-US" sz="1200" i="1">
                                <a:latin typeface="Cambria Math"/>
                              </a:rPr>
                              <m:t>𝑐</m:t>
                            </m:r>
                          </m:e>
                          <m:sub>
                            <m:r>
                              <a:rPr lang="en-US" sz="1200" i="1">
                                <a:latin typeface="Cambria Math"/>
                              </a:rPr>
                              <m:t>𝑥</m:t>
                            </m:r>
                          </m:sub>
                        </m:sSub>
                      </m:sub>
                    </m:sSub>
                    <m:r>
                      <a:rPr lang="en-US" sz="1200">
                        <a:latin typeface="Cambria Math"/>
                      </a:rPr>
                      <m:t>=</m:t>
                    </m:r>
                    <m:r>
                      <a:rPr lang="en-US" sz="1200" i="1">
                        <a:latin typeface="Cambria Math"/>
                      </a:rPr>
                      <m:t>𝑐𝑜𝑛𝑠𝑡</m:t>
                    </m:r>
                    <m:r>
                      <a:rPr lang="en-US" sz="1200">
                        <a:latin typeface="Cambria Math"/>
                      </a:rPr>
                      <m:t>.</m:t>
                    </m:r>
                  </m:oMath>
                </a14:m>
                <a:r>
                  <a:rPr lang="en-US" sz="1050" dirty="0"/>
                  <a:t> </a:t>
                </a:r>
                <a:endParaRPr lang="ru-RU" sz="1050" dirty="0"/>
              </a:p>
              <a:p>
                <a:pPr algn="just"/>
                <a:r>
                  <a:rPr lang="en-US" sz="1000" dirty="0" smtClean="0">
                    <a:solidFill>
                      <a:schemeClr val="accent1">
                        <a:lumMod val="50000"/>
                      </a:schemeClr>
                    </a:solidFill>
                  </a:rPr>
                  <a:t>Thus</a:t>
                </a:r>
                <a:r>
                  <a:rPr lang="en-US" sz="1000" dirty="0">
                    <a:solidFill>
                      <a:schemeClr val="accent1">
                        <a:lumMod val="50000"/>
                      </a:schemeClr>
                    </a:solidFill>
                  </a:rPr>
                  <a:t>, if the sum of the projections on an axis of all the external forces acting on </a:t>
                </a:r>
                <a:r>
                  <a:rPr lang="en-US" sz="1000" dirty="0" smtClean="0">
                    <a:solidFill>
                      <a:schemeClr val="accent1">
                        <a:lumMod val="50000"/>
                      </a:schemeClr>
                    </a:solidFill>
                  </a:rPr>
                  <a:t>a</a:t>
                </a:r>
              </a:p>
              <a:p>
                <a:pPr algn="just"/>
                <a:r>
                  <a:rPr lang="en-US" sz="1000" dirty="0" smtClean="0">
                    <a:solidFill>
                      <a:schemeClr val="accent1">
                        <a:lumMod val="50000"/>
                      </a:schemeClr>
                    </a:solidFill>
                  </a:rPr>
                  <a:t> </a:t>
                </a:r>
                <a:r>
                  <a:rPr lang="en-US" sz="1000" dirty="0">
                    <a:solidFill>
                      <a:schemeClr val="accent1">
                        <a:lumMod val="50000"/>
                      </a:schemeClr>
                    </a:solidFill>
                  </a:rPr>
                  <a:t>system is zero, the projection of the velocity of the center of mass of the system on </a:t>
                </a:r>
                <a:endParaRPr lang="en-US" sz="1000" dirty="0" smtClean="0">
                  <a:solidFill>
                    <a:schemeClr val="accent1">
                      <a:lumMod val="50000"/>
                    </a:schemeClr>
                  </a:solidFill>
                </a:endParaRPr>
              </a:p>
              <a:p>
                <a:pPr algn="just"/>
                <a:r>
                  <a:rPr lang="en-US" sz="1000" dirty="0" smtClean="0">
                    <a:solidFill>
                      <a:schemeClr val="accent1">
                        <a:lumMod val="50000"/>
                      </a:schemeClr>
                    </a:solidFill>
                  </a:rPr>
                  <a:t>that </a:t>
                </a:r>
                <a:r>
                  <a:rPr lang="en-US" sz="1000" dirty="0">
                    <a:solidFill>
                      <a:schemeClr val="accent1">
                        <a:lumMod val="50000"/>
                      </a:schemeClr>
                    </a:solidFill>
                  </a:rPr>
                  <a:t>axis is a constant quantity. In particular, if at the initial moment </a:t>
                </a:r>
                <a14:m>
                  <m:oMath xmlns:m="http://schemas.openxmlformats.org/officeDocument/2006/math">
                    <m:sSub>
                      <m:sSubPr>
                        <m:ctrlPr>
                          <a:rPr lang="ru-RU" sz="1100" i="1">
                            <a:solidFill>
                              <a:schemeClr val="accent1">
                                <a:lumMod val="50000"/>
                              </a:schemeClr>
                            </a:solidFill>
                            <a:latin typeface="Cambria Math"/>
                          </a:rPr>
                        </m:ctrlPr>
                      </m:sSubPr>
                      <m:e>
                        <m:r>
                          <a:rPr lang="en-US" sz="1100" i="1">
                            <a:solidFill>
                              <a:schemeClr val="accent1">
                                <a:lumMod val="50000"/>
                              </a:schemeClr>
                            </a:solidFill>
                            <a:latin typeface="Cambria Math"/>
                          </a:rPr>
                          <m:t>𝑣</m:t>
                        </m:r>
                      </m:e>
                      <m:sub>
                        <m:sSub>
                          <m:sSubPr>
                            <m:ctrlPr>
                              <a:rPr lang="ru-RU" sz="1100" i="1">
                                <a:solidFill>
                                  <a:schemeClr val="accent1">
                                    <a:lumMod val="50000"/>
                                  </a:schemeClr>
                                </a:solidFill>
                                <a:latin typeface="Cambria Math"/>
                              </a:rPr>
                            </m:ctrlPr>
                          </m:sSubPr>
                          <m:e>
                            <m:r>
                              <a:rPr lang="en-US" sz="1100" i="1">
                                <a:solidFill>
                                  <a:schemeClr val="accent1">
                                    <a:lumMod val="50000"/>
                                  </a:schemeClr>
                                </a:solidFill>
                                <a:latin typeface="Cambria Math"/>
                              </a:rPr>
                              <m:t>𝑐</m:t>
                            </m:r>
                          </m:e>
                          <m:sub>
                            <m:r>
                              <a:rPr lang="en-US" sz="1100" i="1">
                                <a:solidFill>
                                  <a:schemeClr val="accent1">
                                    <a:lumMod val="50000"/>
                                  </a:schemeClr>
                                </a:solidFill>
                                <a:latin typeface="Cambria Math"/>
                              </a:rPr>
                              <m:t>𝑥</m:t>
                            </m:r>
                          </m:sub>
                        </m:sSub>
                      </m:sub>
                    </m:sSub>
                    <m:r>
                      <a:rPr lang="en-US" sz="1100">
                        <a:solidFill>
                          <a:schemeClr val="accent1">
                            <a:lumMod val="50000"/>
                          </a:schemeClr>
                        </a:solidFill>
                        <a:latin typeface="Cambria Math"/>
                      </a:rPr>
                      <m:t>=0,</m:t>
                    </m:r>
                  </m:oMath>
                </a14:m>
                <a:r>
                  <a:rPr lang="en-US" sz="1000" dirty="0">
                    <a:solidFill>
                      <a:schemeClr val="accent1">
                        <a:lumMod val="50000"/>
                      </a:schemeClr>
                    </a:solidFill>
                  </a:rPr>
                  <a:t> it will </a:t>
                </a:r>
                <a:endParaRPr lang="en-US" sz="1000" dirty="0" smtClean="0">
                  <a:solidFill>
                    <a:schemeClr val="accent1">
                      <a:lumMod val="50000"/>
                    </a:schemeClr>
                  </a:solidFill>
                </a:endParaRPr>
              </a:p>
              <a:p>
                <a:pPr algn="just"/>
                <a:r>
                  <a:rPr lang="en-US" sz="1000" dirty="0" smtClean="0">
                    <a:solidFill>
                      <a:schemeClr val="accent1">
                        <a:lumMod val="50000"/>
                      </a:schemeClr>
                    </a:solidFill>
                  </a:rPr>
                  <a:t>remain </a:t>
                </a:r>
                <a:r>
                  <a:rPr lang="en-US" sz="1000" dirty="0">
                    <a:solidFill>
                      <a:schemeClr val="accent1">
                        <a:lumMod val="50000"/>
                      </a:schemeClr>
                    </a:solidFill>
                  </a:rPr>
                  <a:t>zero at any subsequent instant, i.e., the center of mass of the system will </a:t>
                </a:r>
                <a:r>
                  <a:rPr lang="en-US" sz="1000" dirty="0" smtClean="0">
                    <a:solidFill>
                      <a:schemeClr val="accent1">
                        <a:lumMod val="50000"/>
                      </a:schemeClr>
                    </a:solidFill>
                  </a:rPr>
                  <a:t>not</a:t>
                </a:r>
              </a:p>
              <a:p>
                <a:pPr algn="just"/>
                <a:r>
                  <a:rPr lang="en-US" sz="1000" dirty="0" smtClean="0">
                    <a:solidFill>
                      <a:schemeClr val="accent1">
                        <a:lumMod val="50000"/>
                      </a:schemeClr>
                    </a:solidFill>
                  </a:rPr>
                  <a:t> </a:t>
                </a:r>
                <a:r>
                  <a:rPr lang="en-US" sz="1000" dirty="0">
                    <a:solidFill>
                      <a:schemeClr val="accent1">
                        <a:lumMod val="50000"/>
                      </a:schemeClr>
                    </a:solidFill>
                  </a:rPr>
                  <a:t>move along the </a:t>
                </a:r>
                <a:r>
                  <a:rPr lang="en-US" sz="1100" i="1" dirty="0">
                    <a:solidFill>
                      <a:schemeClr val="accent1">
                        <a:lumMod val="50000"/>
                      </a:schemeClr>
                    </a:solidFill>
                    <a:latin typeface="Times New Roman" pitchFamily="18" charset="0"/>
                    <a:cs typeface="Times New Roman" pitchFamily="18" charset="0"/>
                  </a:rPr>
                  <a:t>x</a:t>
                </a:r>
                <a:r>
                  <a:rPr lang="en-US" sz="1000" dirty="0">
                    <a:solidFill>
                      <a:schemeClr val="accent1">
                        <a:lumMod val="50000"/>
                      </a:schemeClr>
                    </a:solidFill>
                  </a:rPr>
                  <a:t>-axis </a:t>
                </a:r>
                <a14:m>
                  <m:oMath xmlns:m="http://schemas.openxmlformats.org/officeDocument/2006/math">
                    <m:d>
                      <m:dPr>
                        <m:ctrlPr>
                          <a:rPr lang="ru-RU" sz="1000" i="1">
                            <a:solidFill>
                              <a:schemeClr val="accent1">
                                <a:lumMod val="50000"/>
                              </a:schemeClr>
                            </a:solidFill>
                            <a:latin typeface="Cambria Math"/>
                          </a:rPr>
                        </m:ctrlPr>
                      </m:dPr>
                      <m:e>
                        <m:sSub>
                          <m:sSubPr>
                            <m:ctrlPr>
                              <a:rPr lang="ru-RU" sz="1000" i="1">
                                <a:solidFill>
                                  <a:schemeClr val="accent1">
                                    <a:lumMod val="50000"/>
                                  </a:schemeClr>
                                </a:solidFill>
                                <a:latin typeface="Cambria Math"/>
                              </a:rPr>
                            </m:ctrlPr>
                          </m:sSubPr>
                          <m:e>
                            <m:r>
                              <a:rPr lang="en-US" sz="1000" i="1">
                                <a:solidFill>
                                  <a:schemeClr val="accent1">
                                    <a:lumMod val="50000"/>
                                  </a:schemeClr>
                                </a:solidFill>
                                <a:latin typeface="Cambria Math"/>
                              </a:rPr>
                              <m:t>𝑥</m:t>
                            </m:r>
                          </m:e>
                          <m:sub>
                            <m:r>
                              <a:rPr lang="en-US" sz="1000" i="1">
                                <a:solidFill>
                                  <a:schemeClr val="accent1">
                                    <a:lumMod val="50000"/>
                                  </a:schemeClr>
                                </a:solidFill>
                                <a:latin typeface="Cambria Math"/>
                              </a:rPr>
                              <m:t>𝐶</m:t>
                            </m:r>
                          </m:sub>
                        </m:sSub>
                        <m:r>
                          <a:rPr lang="en-US" sz="1000">
                            <a:solidFill>
                              <a:schemeClr val="accent1">
                                <a:lumMod val="50000"/>
                              </a:schemeClr>
                            </a:solidFill>
                            <a:latin typeface="Cambria Math"/>
                          </a:rPr>
                          <m:t>=</m:t>
                        </m:r>
                        <m:r>
                          <a:rPr lang="en-US" sz="1000" i="1">
                            <a:solidFill>
                              <a:schemeClr val="accent1">
                                <a:lumMod val="50000"/>
                              </a:schemeClr>
                            </a:solidFill>
                            <a:latin typeface="Cambria Math"/>
                          </a:rPr>
                          <m:t>𝑐𝑜𝑛𝑠𝑡</m:t>
                        </m:r>
                        <m:r>
                          <a:rPr lang="en-US" sz="1000">
                            <a:solidFill>
                              <a:schemeClr val="accent1">
                                <a:lumMod val="50000"/>
                              </a:schemeClr>
                            </a:solidFill>
                            <a:latin typeface="Cambria Math"/>
                          </a:rPr>
                          <m:t>.</m:t>
                        </m:r>
                      </m:e>
                    </m:d>
                    <m:r>
                      <a:rPr lang="en-US" sz="1000">
                        <a:solidFill>
                          <a:schemeClr val="accent1">
                            <a:lumMod val="50000"/>
                          </a:schemeClr>
                        </a:solidFill>
                        <a:latin typeface="Cambria Math"/>
                      </a:rPr>
                      <m:t>.</m:t>
                    </m:r>
                  </m:oMath>
                </a14:m>
                <a:endParaRPr lang="ru-RU" sz="1000" dirty="0">
                  <a:solidFill>
                    <a:schemeClr val="accent1">
                      <a:lumMod val="50000"/>
                    </a:schemeClr>
                  </a:solidFill>
                </a:endParaRPr>
              </a:p>
              <a:p>
                <a:endParaRPr lang="ru-RU" altLang="ru-RU" sz="1000" dirty="0">
                  <a:solidFill>
                    <a:schemeClr val="bg2"/>
                  </a:solidFill>
                </a:endParaRPr>
              </a:p>
              <a:p>
                <a:endParaRPr lang="ru-RU" altLang="ru-RU" sz="1000" dirty="0"/>
              </a:p>
            </p:txBody>
          </p:sp>
        </mc:Choice>
        <mc:Fallback xmlns="">
          <p:sp>
            <p:nvSpPr>
              <p:cNvPr id="343191" name="Text Box 151"/>
              <p:cNvSpPr txBox="1">
                <a:spLocks noRot="1" noChangeAspect="1" noMove="1" noResize="1" noEditPoints="1" noAdjustHandles="1" noChangeArrowheads="1" noChangeShapeType="1" noTextEdit="1"/>
              </p:cNvSpPr>
              <p:nvPr/>
            </p:nvSpPr>
            <p:spPr bwMode="auto">
              <a:xfrm>
                <a:off x="153887" y="4603933"/>
                <a:ext cx="4923143" cy="1657570"/>
              </a:xfrm>
              <a:prstGeom prst="rect">
                <a:avLst/>
              </a:prstGeom>
              <a:blipFill rotWithShape="1">
                <a:blip r:embed="rId71"/>
                <a:stretch>
                  <a:fillRect t="-110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3192" name="Text Box 152"/>
          <p:cNvSpPr txBox="1">
            <a:spLocks noChangeArrowheads="1"/>
          </p:cNvSpPr>
          <p:nvPr/>
        </p:nvSpPr>
        <p:spPr bwMode="auto">
          <a:xfrm>
            <a:off x="4840288" y="3387725"/>
            <a:ext cx="2636837"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1. </a:t>
            </a:r>
            <a:r>
              <a:rPr lang="en-US" altLang="ru-RU" sz="1000" dirty="0" smtClean="0"/>
              <a:t>C</a:t>
            </a:r>
            <a:r>
              <a:rPr lang="en-US" altLang="ru-RU" sz="1000" dirty="0" smtClean="0">
                <a:solidFill>
                  <a:srgbClr val="000000"/>
                </a:solidFill>
              </a:rPr>
              <a:t>hoose </a:t>
            </a:r>
            <a:r>
              <a:rPr lang="en-US" altLang="ru-RU" sz="1000" dirty="0">
                <a:solidFill>
                  <a:srgbClr val="000000"/>
                </a:solidFill>
              </a:rPr>
              <a:t>an object </a:t>
            </a:r>
            <a:r>
              <a:rPr lang="en-US" altLang="ru-RU" sz="1000" dirty="0" smtClean="0">
                <a:solidFill>
                  <a:srgbClr val="000000"/>
                </a:solidFill>
              </a:rPr>
              <a:t>(a boat with men</a:t>
            </a:r>
            <a:r>
              <a:rPr lang="ru-RU" altLang="ru-RU" sz="1000" dirty="0" smtClean="0"/>
              <a:t>)</a:t>
            </a:r>
            <a:r>
              <a:rPr lang="en-US" altLang="ru-RU" sz="1000" dirty="0" smtClean="0"/>
              <a:t>.</a:t>
            </a:r>
            <a:endParaRPr lang="ru-RU" altLang="ru-RU" sz="1000" dirty="0"/>
          </a:p>
        </p:txBody>
      </p:sp>
      <p:sp>
        <p:nvSpPr>
          <p:cNvPr id="343194" name="Text Box 154"/>
          <p:cNvSpPr txBox="1">
            <a:spLocks noChangeArrowheads="1"/>
          </p:cNvSpPr>
          <p:nvPr/>
        </p:nvSpPr>
        <p:spPr bwMode="auto">
          <a:xfrm>
            <a:off x="4873849" y="3578129"/>
            <a:ext cx="26368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2. </a:t>
            </a:r>
            <a:r>
              <a:rPr lang="en-US" altLang="ru-RU" sz="1000" dirty="0" smtClean="0"/>
              <a:t>  Discard the constraint </a:t>
            </a:r>
            <a:r>
              <a:rPr lang="en-US" altLang="ru-RU" sz="1000" dirty="0"/>
              <a:t>(water) and replace it </a:t>
            </a:r>
            <a:r>
              <a:rPr lang="en-US" altLang="ru-RU" sz="1000" dirty="0" smtClean="0"/>
              <a:t>by </a:t>
            </a:r>
            <a:r>
              <a:rPr lang="en-US" altLang="ru-RU" sz="1000" dirty="0"/>
              <a:t>reaction (buoyancy </a:t>
            </a:r>
            <a:r>
              <a:rPr lang="en-US" altLang="ru-RU" sz="1000" dirty="0" smtClean="0"/>
              <a:t>force).</a:t>
            </a:r>
            <a:endParaRPr lang="ru-RU" altLang="ru-RU" sz="1000" dirty="0"/>
          </a:p>
        </p:txBody>
      </p:sp>
      <p:sp>
        <p:nvSpPr>
          <p:cNvPr id="343197" name="AutoShape 157"/>
          <p:cNvSpPr>
            <a:spLocks noChangeArrowheads="1"/>
          </p:cNvSpPr>
          <p:nvPr/>
        </p:nvSpPr>
        <p:spPr bwMode="auto">
          <a:xfrm rot="-5400000">
            <a:off x="7853362" y="4843463"/>
            <a:ext cx="371475" cy="190500"/>
          </a:xfrm>
          <a:prstGeom prst="rightArrow">
            <a:avLst>
              <a:gd name="adj1" fmla="val 50000"/>
              <a:gd name="adj2" fmla="val 4875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198" name="Object 158"/>
          <p:cNvGraphicFramePr>
            <a:graphicFrameLocks noChangeAspect="1"/>
          </p:cNvGraphicFramePr>
          <p:nvPr/>
        </p:nvGraphicFramePr>
        <p:xfrm>
          <a:off x="8174038" y="4951413"/>
          <a:ext cx="165100" cy="190500"/>
        </p:xfrm>
        <a:graphic>
          <a:graphicData uri="http://schemas.openxmlformats.org/presentationml/2006/ole">
            <mc:AlternateContent xmlns:mc="http://schemas.openxmlformats.org/markup-compatibility/2006">
              <mc:Choice xmlns:v="urn:schemas-microsoft-com:vml" Requires="v">
                <p:oleObj spid="_x0000_s1448239" name="Формула" r:id="rId72" imgW="164880" imgH="190440" progId="Equation.3">
                  <p:embed/>
                </p:oleObj>
              </mc:Choice>
              <mc:Fallback>
                <p:oleObj name="Формула" r:id="rId72" imgW="164880" imgH="190440" progId="Equation.3">
                  <p:embed/>
                  <p:pic>
                    <p:nvPicPr>
                      <p:cNvPr id="0" name="Object 158"/>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8174038" y="4951413"/>
                        <a:ext cx="1651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199" name="Text Box 159"/>
          <p:cNvSpPr txBox="1">
            <a:spLocks noChangeArrowheads="1"/>
          </p:cNvSpPr>
          <p:nvPr/>
        </p:nvSpPr>
        <p:spPr bwMode="auto">
          <a:xfrm>
            <a:off x="4887912" y="3908103"/>
            <a:ext cx="263683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3</a:t>
            </a:r>
            <a:r>
              <a:rPr lang="ru-RU" altLang="ru-RU" sz="1000" dirty="0" smtClean="0"/>
              <a:t>. </a:t>
            </a:r>
            <a:r>
              <a:rPr lang="en-US" altLang="ru-RU" sz="1000" dirty="0" smtClean="0"/>
              <a:t>Add active forces.</a:t>
            </a:r>
            <a:endParaRPr lang="ru-RU" altLang="ru-RU" sz="1000" dirty="0"/>
          </a:p>
        </p:txBody>
      </p:sp>
      <p:sp>
        <p:nvSpPr>
          <p:cNvPr id="343200" name="AutoShape 160"/>
          <p:cNvSpPr>
            <a:spLocks noChangeArrowheads="1"/>
          </p:cNvSpPr>
          <p:nvPr/>
        </p:nvSpPr>
        <p:spPr bwMode="auto">
          <a:xfrm rot="5400000" flipV="1">
            <a:off x="7989888" y="4560888"/>
            <a:ext cx="257175" cy="104775"/>
          </a:xfrm>
          <a:prstGeom prst="rightArrow">
            <a:avLst>
              <a:gd name="adj1" fmla="val 50000"/>
              <a:gd name="adj2" fmla="val 61364"/>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01" name="AutoShape 161"/>
          <p:cNvSpPr>
            <a:spLocks noChangeArrowheads="1"/>
          </p:cNvSpPr>
          <p:nvPr/>
        </p:nvSpPr>
        <p:spPr bwMode="auto">
          <a:xfrm rot="5400000" flipV="1">
            <a:off x="7826375" y="4530725"/>
            <a:ext cx="257175" cy="104775"/>
          </a:xfrm>
          <a:prstGeom prst="rightArrow">
            <a:avLst>
              <a:gd name="adj1" fmla="val 50000"/>
              <a:gd name="adj2" fmla="val 61364"/>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02" name="AutoShape 162"/>
          <p:cNvSpPr>
            <a:spLocks noChangeArrowheads="1"/>
          </p:cNvSpPr>
          <p:nvPr/>
        </p:nvSpPr>
        <p:spPr bwMode="auto">
          <a:xfrm rot="5400000" flipV="1">
            <a:off x="7662863" y="4710113"/>
            <a:ext cx="257175" cy="104775"/>
          </a:xfrm>
          <a:prstGeom prst="rightArrow">
            <a:avLst>
              <a:gd name="adj1" fmla="val 50000"/>
              <a:gd name="adj2" fmla="val 61364"/>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03" name="Object 163"/>
          <p:cNvGraphicFramePr>
            <a:graphicFrameLocks noChangeAspect="1"/>
          </p:cNvGraphicFramePr>
          <p:nvPr/>
        </p:nvGraphicFramePr>
        <p:xfrm>
          <a:off x="7731125" y="4349750"/>
          <a:ext cx="190500" cy="228600"/>
        </p:xfrm>
        <a:graphic>
          <a:graphicData uri="http://schemas.openxmlformats.org/presentationml/2006/ole">
            <mc:AlternateContent xmlns:mc="http://schemas.openxmlformats.org/markup-compatibility/2006">
              <mc:Choice xmlns:v="urn:schemas-microsoft-com:vml" Requires="v">
                <p:oleObj spid="_x0000_s1448240" name="Формула" r:id="rId74" imgW="190440" imgH="228600" progId="Equation.3">
                  <p:embed/>
                </p:oleObj>
              </mc:Choice>
              <mc:Fallback>
                <p:oleObj name="Формула" r:id="rId74" imgW="190440" imgH="228600" progId="Equation.3">
                  <p:embed/>
                  <p:pic>
                    <p:nvPicPr>
                      <p:cNvPr id="0" name="Object 163"/>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7731125" y="4349750"/>
                        <a:ext cx="1905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04" name="Object 164"/>
          <p:cNvGraphicFramePr>
            <a:graphicFrameLocks noChangeAspect="1"/>
          </p:cNvGraphicFramePr>
          <p:nvPr/>
        </p:nvGraphicFramePr>
        <p:xfrm>
          <a:off x="8202613" y="4548188"/>
          <a:ext cx="215900" cy="228600"/>
        </p:xfrm>
        <a:graphic>
          <a:graphicData uri="http://schemas.openxmlformats.org/presentationml/2006/ole">
            <mc:AlternateContent xmlns:mc="http://schemas.openxmlformats.org/markup-compatibility/2006">
              <mc:Choice xmlns:v="urn:schemas-microsoft-com:vml" Requires="v">
                <p:oleObj spid="_x0000_s1448241" name="Формула" r:id="rId76" imgW="215640" imgH="228600" progId="Equation.3">
                  <p:embed/>
                </p:oleObj>
              </mc:Choice>
              <mc:Fallback>
                <p:oleObj name="Формула" r:id="rId76" imgW="215640" imgH="228600" progId="Equation.3">
                  <p:embed/>
                  <p:pic>
                    <p:nvPicPr>
                      <p:cNvPr id="0" name="Object 164"/>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8202613" y="4548188"/>
                        <a:ext cx="2159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05" name="Object 165"/>
          <p:cNvGraphicFramePr>
            <a:graphicFrameLocks noChangeAspect="1"/>
          </p:cNvGraphicFramePr>
          <p:nvPr/>
        </p:nvGraphicFramePr>
        <p:xfrm>
          <a:off x="7569200" y="4902200"/>
          <a:ext cx="203200" cy="241300"/>
        </p:xfrm>
        <a:graphic>
          <a:graphicData uri="http://schemas.openxmlformats.org/presentationml/2006/ole">
            <mc:AlternateContent xmlns:mc="http://schemas.openxmlformats.org/markup-compatibility/2006">
              <mc:Choice xmlns:v="urn:schemas-microsoft-com:vml" Requires="v">
                <p:oleObj spid="_x0000_s1448242" name="Формула" r:id="rId78" imgW="203040" imgH="241200" progId="Equation.3">
                  <p:embed/>
                </p:oleObj>
              </mc:Choice>
              <mc:Fallback>
                <p:oleObj name="Формула" r:id="rId78" imgW="203040" imgH="241200" progId="Equation.3">
                  <p:embed/>
                  <p:pic>
                    <p:nvPicPr>
                      <p:cNvPr id="0" name="Object 165"/>
                      <p:cNvPicPr>
                        <a:picLocks noChangeAspect="1" noChangeArrowheads="1"/>
                      </p:cNvPicPr>
                      <p:nvPr/>
                    </p:nvPicPr>
                    <p:blipFill>
                      <a:blip r:embed="rId79">
                        <a:extLst>
                          <a:ext uri="{28A0092B-C50C-407E-A947-70E740481C1C}">
                            <a14:useLocalDpi xmlns:a14="http://schemas.microsoft.com/office/drawing/2010/main" val="0"/>
                          </a:ext>
                        </a:extLst>
                      </a:blip>
                      <a:srcRect/>
                      <a:stretch>
                        <a:fillRect/>
                      </a:stretch>
                    </p:blipFill>
                    <p:spPr bwMode="auto">
                      <a:xfrm>
                        <a:off x="7569200" y="4902200"/>
                        <a:ext cx="2032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06" name="Text Box 166"/>
          <p:cNvSpPr txBox="1">
            <a:spLocks noChangeArrowheads="1"/>
          </p:cNvSpPr>
          <p:nvPr/>
        </p:nvSpPr>
        <p:spPr bwMode="auto">
          <a:xfrm>
            <a:off x="4883151" y="4054415"/>
            <a:ext cx="26368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5. </a:t>
            </a:r>
            <a:r>
              <a:rPr lang="en-US" altLang="ru-RU" sz="1000" dirty="0" smtClean="0"/>
              <a:t>Write the theorem </a:t>
            </a:r>
            <a:r>
              <a:rPr lang="en-US" sz="1000" dirty="0"/>
              <a:t>of </a:t>
            </a:r>
            <a:r>
              <a:rPr lang="en-US" sz="1000" dirty="0" smtClean="0"/>
              <a:t> the motion </a:t>
            </a:r>
            <a:r>
              <a:rPr lang="en-US" sz="1000" dirty="0"/>
              <a:t>of </a:t>
            </a:r>
            <a:r>
              <a:rPr lang="en-US" sz="1000" dirty="0" smtClean="0"/>
              <a:t>the center </a:t>
            </a:r>
            <a:r>
              <a:rPr lang="en-US" sz="1000" dirty="0"/>
              <a:t>of </a:t>
            </a:r>
            <a:r>
              <a:rPr lang="en-US" sz="1000" dirty="0" smtClean="0"/>
              <a:t>mass </a:t>
            </a:r>
            <a:endParaRPr lang="ru-RU" altLang="ru-RU" sz="1000" dirty="0"/>
          </a:p>
        </p:txBody>
      </p:sp>
      <p:graphicFrame>
        <p:nvGraphicFramePr>
          <p:cNvPr id="343207" name="Object 167"/>
          <p:cNvGraphicFramePr>
            <a:graphicFrameLocks noChangeAspect="1"/>
          </p:cNvGraphicFramePr>
          <p:nvPr>
            <p:extLst>
              <p:ext uri="{D42A27DB-BD31-4B8C-83A1-F6EECF244321}">
                <p14:modId xmlns:p14="http://schemas.microsoft.com/office/powerpoint/2010/main" val="471659108"/>
              </p:ext>
            </p:extLst>
          </p:nvPr>
        </p:nvGraphicFramePr>
        <p:xfrm>
          <a:off x="5118100" y="4411663"/>
          <a:ext cx="1816100" cy="241300"/>
        </p:xfrm>
        <a:graphic>
          <a:graphicData uri="http://schemas.openxmlformats.org/presentationml/2006/ole">
            <mc:AlternateContent xmlns:mc="http://schemas.openxmlformats.org/markup-compatibility/2006">
              <mc:Choice xmlns:v="urn:schemas-microsoft-com:vml" Requires="v">
                <p:oleObj spid="_x0000_s1448243" name="Equation" r:id="rId80" imgW="1815840" imgH="241200" progId="Equation.DSMT4">
                  <p:embed/>
                </p:oleObj>
              </mc:Choice>
              <mc:Fallback>
                <p:oleObj name="Equation" r:id="rId80" imgW="1815840" imgH="241200" progId="Equation.DSMT4">
                  <p:embed/>
                  <p:pic>
                    <p:nvPicPr>
                      <p:cNvPr id="0" name="Object 167"/>
                      <p:cNvPicPr>
                        <a:picLocks noChangeAspect="1" noChangeArrowheads="1"/>
                      </p:cNvPicPr>
                      <p:nvPr/>
                    </p:nvPicPr>
                    <p:blipFill>
                      <a:blip r:embed="rId81"/>
                      <a:srcRect/>
                      <a:stretch>
                        <a:fillRect/>
                      </a:stretch>
                    </p:blipFill>
                    <p:spPr bwMode="auto">
                      <a:xfrm>
                        <a:off x="5118100" y="4411663"/>
                        <a:ext cx="18161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08" name="Text Box 168"/>
          <p:cNvSpPr txBox="1">
            <a:spLocks noChangeArrowheads="1"/>
          </p:cNvSpPr>
          <p:nvPr/>
        </p:nvSpPr>
        <p:spPr bwMode="auto">
          <a:xfrm>
            <a:off x="4955359" y="4679950"/>
            <a:ext cx="242728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Project on </a:t>
            </a:r>
            <a:r>
              <a:rPr lang="en-US" altLang="ru-RU" sz="1100" i="1" dirty="0" smtClean="0">
                <a:latin typeface="Times New Roman" pitchFamily="18" charset="0"/>
                <a:cs typeface="Times New Roman" pitchFamily="18" charset="0"/>
              </a:rPr>
              <a:t>x</a:t>
            </a:r>
            <a:r>
              <a:rPr lang="en-US" altLang="ru-RU" sz="1000" i="1" dirty="0" smtClean="0"/>
              <a:t>-</a:t>
            </a:r>
            <a:r>
              <a:rPr lang="en-US" altLang="ru-RU" sz="1000" dirty="0" smtClean="0"/>
              <a:t>axis</a:t>
            </a:r>
            <a:endParaRPr lang="ru-RU" altLang="ru-RU" sz="1000" dirty="0"/>
          </a:p>
        </p:txBody>
      </p:sp>
      <p:graphicFrame>
        <p:nvGraphicFramePr>
          <p:cNvPr id="343209" name="Object 169"/>
          <p:cNvGraphicFramePr>
            <a:graphicFrameLocks noChangeAspect="1"/>
          </p:cNvGraphicFramePr>
          <p:nvPr>
            <p:extLst>
              <p:ext uri="{D42A27DB-BD31-4B8C-83A1-F6EECF244321}">
                <p14:modId xmlns:p14="http://schemas.microsoft.com/office/powerpoint/2010/main" val="786266790"/>
              </p:ext>
            </p:extLst>
          </p:nvPr>
        </p:nvGraphicFramePr>
        <p:xfrm>
          <a:off x="4987925" y="4895851"/>
          <a:ext cx="584200" cy="228600"/>
        </p:xfrm>
        <a:graphic>
          <a:graphicData uri="http://schemas.openxmlformats.org/presentationml/2006/ole">
            <mc:AlternateContent xmlns:mc="http://schemas.openxmlformats.org/markup-compatibility/2006">
              <mc:Choice xmlns:v="urn:schemas-microsoft-com:vml" Requires="v">
                <p:oleObj spid="_x0000_s1448244" name="Equation" r:id="rId82" imgW="583920" imgH="228600" progId="Equation.DSMT4">
                  <p:embed/>
                </p:oleObj>
              </mc:Choice>
              <mc:Fallback>
                <p:oleObj name="Equation" r:id="rId82" imgW="583920" imgH="228600" progId="Equation.DSMT4">
                  <p:embed/>
                  <p:pic>
                    <p:nvPicPr>
                      <p:cNvPr id="0" name="Object 169"/>
                      <p:cNvPicPr>
                        <a:picLocks noChangeAspect="1" noChangeArrowheads="1"/>
                      </p:cNvPicPr>
                      <p:nvPr/>
                    </p:nvPicPr>
                    <p:blipFill>
                      <a:blip r:embed="rId83"/>
                      <a:srcRect/>
                      <a:stretch>
                        <a:fillRect/>
                      </a:stretch>
                    </p:blipFill>
                    <p:spPr bwMode="auto">
                      <a:xfrm>
                        <a:off x="4987925" y="4895851"/>
                        <a:ext cx="5842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10" name="AutoShape 170"/>
          <p:cNvSpPr>
            <a:spLocks noChangeArrowheads="1"/>
          </p:cNvSpPr>
          <p:nvPr/>
        </p:nvSpPr>
        <p:spPr bwMode="auto">
          <a:xfrm>
            <a:off x="5576888" y="4938712"/>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11" name="Object 171"/>
          <p:cNvGraphicFramePr>
            <a:graphicFrameLocks noChangeAspect="1"/>
          </p:cNvGraphicFramePr>
          <p:nvPr>
            <p:extLst>
              <p:ext uri="{D42A27DB-BD31-4B8C-83A1-F6EECF244321}">
                <p14:modId xmlns:p14="http://schemas.microsoft.com/office/powerpoint/2010/main" val="225623628"/>
              </p:ext>
            </p:extLst>
          </p:nvPr>
        </p:nvGraphicFramePr>
        <p:xfrm>
          <a:off x="5873750" y="4869047"/>
          <a:ext cx="914400" cy="228600"/>
        </p:xfrm>
        <a:graphic>
          <a:graphicData uri="http://schemas.openxmlformats.org/presentationml/2006/ole">
            <mc:AlternateContent xmlns:mc="http://schemas.openxmlformats.org/markup-compatibility/2006">
              <mc:Choice xmlns:v="urn:schemas-microsoft-com:vml" Requires="v">
                <p:oleObj spid="_x0000_s1448245" name="Equation" r:id="rId84" imgW="914400" imgH="228600" progId="Equation.DSMT4">
                  <p:embed/>
                </p:oleObj>
              </mc:Choice>
              <mc:Fallback>
                <p:oleObj name="Equation" r:id="rId84" imgW="914400" imgH="228600" progId="Equation.DSMT4">
                  <p:embed/>
                  <p:pic>
                    <p:nvPicPr>
                      <p:cNvPr id="0" name="Object 171"/>
                      <p:cNvPicPr>
                        <a:picLocks noChangeAspect="1" noChangeArrowheads="1"/>
                      </p:cNvPicPr>
                      <p:nvPr/>
                    </p:nvPicPr>
                    <p:blipFill>
                      <a:blip r:embed="rId85"/>
                      <a:srcRect/>
                      <a:stretch>
                        <a:fillRect/>
                      </a:stretch>
                    </p:blipFill>
                    <p:spPr bwMode="auto">
                      <a:xfrm>
                        <a:off x="5873750" y="4869047"/>
                        <a:ext cx="9144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12" name="AutoShape 172"/>
          <p:cNvSpPr>
            <a:spLocks noChangeArrowheads="1"/>
          </p:cNvSpPr>
          <p:nvPr/>
        </p:nvSpPr>
        <p:spPr bwMode="auto">
          <a:xfrm>
            <a:off x="6798570" y="4916672"/>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13" name="Object 173"/>
          <p:cNvGraphicFramePr>
            <a:graphicFrameLocks noChangeAspect="1"/>
          </p:cNvGraphicFramePr>
          <p:nvPr>
            <p:extLst>
              <p:ext uri="{D42A27DB-BD31-4B8C-83A1-F6EECF244321}">
                <p14:modId xmlns:p14="http://schemas.microsoft.com/office/powerpoint/2010/main" val="4179806389"/>
              </p:ext>
            </p:extLst>
          </p:nvPr>
        </p:nvGraphicFramePr>
        <p:xfrm>
          <a:off x="4999530" y="5210175"/>
          <a:ext cx="685800" cy="228600"/>
        </p:xfrm>
        <a:graphic>
          <a:graphicData uri="http://schemas.openxmlformats.org/presentationml/2006/ole">
            <mc:AlternateContent xmlns:mc="http://schemas.openxmlformats.org/markup-compatibility/2006">
              <mc:Choice xmlns:v="urn:schemas-microsoft-com:vml" Requires="v">
                <p:oleObj spid="_x0000_s1448246" name="Equation" r:id="rId86" imgW="685800" imgH="228600" progId="Equation.DSMT4">
                  <p:embed/>
                </p:oleObj>
              </mc:Choice>
              <mc:Fallback>
                <p:oleObj name="Equation" r:id="rId86" imgW="685800" imgH="228600" progId="Equation.DSMT4">
                  <p:embed/>
                  <p:pic>
                    <p:nvPicPr>
                      <p:cNvPr id="0" name="Object 173"/>
                      <p:cNvPicPr>
                        <a:picLocks noChangeAspect="1" noChangeArrowheads="1"/>
                      </p:cNvPicPr>
                      <p:nvPr/>
                    </p:nvPicPr>
                    <p:blipFill>
                      <a:blip r:embed="rId87"/>
                      <a:srcRect/>
                      <a:stretch>
                        <a:fillRect/>
                      </a:stretch>
                    </p:blipFill>
                    <p:spPr bwMode="auto">
                      <a:xfrm>
                        <a:off x="4999530" y="5210175"/>
                        <a:ext cx="6858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14" name="AutoShape 174"/>
          <p:cNvSpPr>
            <a:spLocks noChangeArrowheads="1"/>
          </p:cNvSpPr>
          <p:nvPr/>
        </p:nvSpPr>
        <p:spPr bwMode="auto">
          <a:xfrm>
            <a:off x="5719763" y="526532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15" name="Object 175"/>
          <p:cNvGraphicFramePr>
            <a:graphicFrameLocks noChangeAspect="1"/>
          </p:cNvGraphicFramePr>
          <p:nvPr>
            <p:extLst>
              <p:ext uri="{D42A27DB-BD31-4B8C-83A1-F6EECF244321}">
                <p14:modId xmlns:p14="http://schemas.microsoft.com/office/powerpoint/2010/main" val="1283124140"/>
              </p:ext>
            </p:extLst>
          </p:nvPr>
        </p:nvGraphicFramePr>
        <p:xfrm>
          <a:off x="6063484" y="5217695"/>
          <a:ext cx="1219200" cy="228600"/>
        </p:xfrm>
        <a:graphic>
          <a:graphicData uri="http://schemas.openxmlformats.org/presentationml/2006/ole">
            <mc:AlternateContent xmlns:mc="http://schemas.openxmlformats.org/markup-compatibility/2006">
              <mc:Choice xmlns:v="urn:schemas-microsoft-com:vml" Requires="v">
                <p:oleObj spid="_x0000_s1448247" name="Формула" r:id="rId88" imgW="1218960" imgH="228600" progId="Equation.3">
                  <p:embed/>
                </p:oleObj>
              </mc:Choice>
              <mc:Fallback>
                <p:oleObj name="Формула" r:id="rId88" imgW="1218960" imgH="228600" progId="Equation.3">
                  <p:embed/>
                  <p:pic>
                    <p:nvPicPr>
                      <p:cNvPr id="0" name="Object 175"/>
                      <p:cNvPicPr>
                        <a:picLocks noChangeAspect="1" noChangeArrowheads="1"/>
                      </p:cNvPicPr>
                      <p:nvPr/>
                    </p:nvPicPr>
                    <p:blipFill>
                      <a:blip r:embed="rId89">
                        <a:extLst>
                          <a:ext uri="{28A0092B-C50C-407E-A947-70E740481C1C}">
                            <a14:useLocalDpi xmlns:a14="http://schemas.microsoft.com/office/drawing/2010/main" val="0"/>
                          </a:ext>
                        </a:extLst>
                      </a:blip>
                      <a:srcRect/>
                      <a:stretch>
                        <a:fillRect/>
                      </a:stretch>
                    </p:blipFill>
                    <p:spPr bwMode="auto">
                      <a:xfrm>
                        <a:off x="6063484" y="5217695"/>
                        <a:ext cx="12192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19" name="Line 179"/>
          <p:cNvSpPr>
            <a:spLocks noChangeShapeType="1"/>
          </p:cNvSpPr>
          <p:nvPr/>
        </p:nvSpPr>
        <p:spPr bwMode="auto">
          <a:xfrm>
            <a:off x="7788275" y="4667250"/>
            <a:ext cx="3175" cy="5429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0" name="Line 180"/>
          <p:cNvSpPr>
            <a:spLocks noChangeShapeType="1"/>
          </p:cNvSpPr>
          <p:nvPr/>
        </p:nvSpPr>
        <p:spPr bwMode="auto">
          <a:xfrm>
            <a:off x="7354888" y="4659313"/>
            <a:ext cx="3175" cy="5429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1" name="Line 181"/>
          <p:cNvSpPr>
            <a:spLocks noChangeShapeType="1"/>
          </p:cNvSpPr>
          <p:nvPr/>
        </p:nvSpPr>
        <p:spPr bwMode="auto">
          <a:xfrm>
            <a:off x="7954963" y="4173538"/>
            <a:ext cx="3175" cy="48577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2" name="Line 182"/>
          <p:cNvSpPr>
            <a:spLocks noChangeShapeType="1"/>
          </p:cNvSpPr>
          <p:nvPr/>
        </p:nvSpPr>
        <p:spPr bwMode="auto">
          <a:xfrm>
            <a:off x="7359650" y="5149850"/>
            <a:ext cx="4286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3" name="Line 183"/>
          <p:cNvSpPr>
            <a:spLocks noChangeShapeType="1"/>
          </p:cNvSpPr>
          <p:nvPr/>
        </p:nvSpPr>
        <p:spPr bwMode="auto">
          <a:xfrm>
            <a:off x="7370763" y="4198938"/>
            <a:ext cx="5842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4" name="Line 184"/>
          <p:cNvSpPr>
            <a:spLocks noChangeShapeType="1"/>
          </p:cNvSpPr>
          <p:nvPr/>
        </p:nvSpPr>
        <p:spPr bwMode="auto">
          <a:xfrm>
            <a:off x="7362825" y="4048125"/>
            <a:ext cx="75565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43227" name="Group 187"/>
          <p:cNvGrpSpPr>
            <a:grpSpLocks/>
          </p:cNvGrpSpPr>
          <p:nvPr/>
        </p:nvGrpSpPr>
        <p:grpSpPr bwMode="auto">
          <a:xfrm>
            <a:off x="7345363" y="3781425"/>
            <a:ext cx="1677987" cy="876300"/>
            <a:chOff x="4627" y="2382"/>
            <a:chExt cx="1057" cy="552"/>
          </a:xfrm>
        </p:grpSpPr>
        <p:sp>
          <p:nvSpPr>
            <p:cNvPr id="343216" name="Line 176"/>
            <p:cNvSpPr>
              <a:spLocks noChangeShapeType="1"/>
            </p:cNvSpPr>
            <p:nvPr/>
          </p:nvSpPr>
          <p:spPr bwMode="auto">
            <a:xfrm>
              <a:off x="4634" y="2930"/>
              <a:ext cx="1050" cy="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17" name="Line 177"/>
            <p:cNvSpPr>
              <a:spLocks noChangeShapeType="1"/>
            </p:cNvSpPr>
            <p:nvPr/>
          </p:nvSpPr>
          <p:spPr bwMode="auto">
            <a:xfrm rot="-5400000">
              <a:off x="4409" y="2707"/>
              <a:ext cx="452" cy="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3225" name="Text Box 185"/>
            <p:cNvSpPr txBox="1">
              <a:spLocks noChangeArrowheads="1"/>
            </p:cNvSpPr>
            <p:nvPr/>
          </p:nvSpPr>
          <p:spPr bwMode="auto">
            <a:xfrm>
              <a:off x="5528" y="2767"/>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43226" name="Text Box 186"/>
            <p:cNvSpPr txBox="1">
              <a:spLocks noChangeArrowheads="1"/>
            </p:cNvSpPr>
            <p:nvPr/>
          </p:nvSpPr>
          <p:spPr bwMode="auto">
            <a:xfrm>
              <a:off x="4627" y="2382"/>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grpSp>
      <p:sp>
        <p:nvSpPr>
          <p:cNvPr id="343228" name="Text Box 188"/>
          <p:cNvSpPr txBox="1">
            <a:spLocks noChangeArrowheads="1"/>
          </p:cNvSpPr>
          <p:nvPr/>
        </p:nvSpPr>
        <p:spPr bwMode="auto">
          <a:xfrm>
            <a:off x="7127875" y="4478338"/>
            <a:ext cx="28725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O</a:t>
            </a:r>
            <a:endParaRPr lang="ru-RU" altLang="ru-RU" sz="1100" i="1" dirty="0">
              <a:solidFill>
                <a:srgbClr val="009900"/>
              </a:solidFill>
              <a:latin typeface="Times New Roman" pitchFamily="18" charset="0"/>
              <a:cs typeface="Times New Roman" pitchFamily="18" charset="0"/>
            </a:endParaRPr>
          </a:p>
        </p:txBody>
      </p:sp>
      <p:graphicFrame>
        <p:nvGraphicFramePr>
          <p:cNvPr id="343229" name="Object 189"/>
          <p:cNvGraphicFramePr>
            <a:graphicFrameLocks noChangeAspect="1"/>
          </p:cNvGraphicFramePr>
          <p:nvPr/>
        </p:nvGraphicFramePr>
        <p:xfrm>
          <a:off x="7527925" y="3997325"/>
          <a:ext cx="165100" cy="215900"/>
        </p:xfrm>
        <a:graphic>
          <a:graphicData uri="http://schemas.openxmlformats.org/presentationml/2006/ole">
            <mc:AlternateContent xmlns:mc="http://schemas.openxmlformats.org/markup-compatibility/2006">
              <mc:Choice xmlns:v="urn:schemas-microsoft-com:vml" Requires="v">
                <p:oleObj spid="_x0000_s1448248" name="Формула" r:id="rId90" imgW="164880" imgH="215640" progId="Equation.3">
                  <p:embed/>
                </p:oleObj>
              </mc:Choice>
              <mc:Fallback>
                <p:oleObj name="Формула" r:id="rId90" imgW="164880" imgH="215640" progId="Equation.3">
                  <p:embed/>
                  <p:pic>
                    <p:nvPicPr>
                      <p:cNvPr id="0" name="Object 189"/>
                      <p:cNvPicPr>
                        <a:picLocks noChangeAspect="1" noChangeArrowheads="1"/>
                      </p:cNvPicPr>
                      <p:nvPr/>
                    </p:nvPicPr>
                    <p:blipFill>
                      <a:blip r:embed="rId91">
                        <a:extLst>
                          <a:ext uri="{28A0092B-C50C-407E-A947-70E740481C1C}">
                            <a14:useLocalDpi xmlns:a14="http://schemas.microsoft.com/office/drawing/2010/main" val="0"/>
                          </a:ext>
                        </a:extLst>
                      </a:blip>
                      <a:srcRect/>
                      <a:stretch>
                        <a:fillRect/>
                      </a:stretch>
                    </p:blipFill>
                    <p:spPr bwMode="auto">
                      <a:xfrm>
                        <a:off x="7527925" y="3997325"/>
                        <a:ext cx="1651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30" name="Object 190"/>
          <p:cNvGraphicFramePr>
            <a:graphicFrameLocks noChangeAspect="1"/>
          </p:cNvGraphicFramePr>
          <p:nvPr/>
        </p:nvGraphicFramePr>
        <p:xfrm>
          <a:off x="7700963" y="3843338"/>
          <a:ext cx="177800" cy="215900"/>
        </p:xfrm>
        <a:graphic>
          <a:graphicData uri="http://schemas.openxmlformats.org/presentationml/2006/ole">
            <mc:AlternateContent xmlns:mc="http://schemas.openxmlformats.org/markup-compatibility/2006">
              <mc:Choice xmlns:v="urn:schemas-microsoft-com:vml" Requires="v">
                <p:oleObj spid="_x0000_s1448249" name="Формула" r:id="rId92" imgW="177480" imgH="215640" progId="Equation.3">
                  <p:embed/>
                </p:oleObj>
              </mc:Choice>
              <mc:Fallback>
                <p:oleObj name="Формула" r:id="rId92" imgW="177480" imgH="215640" progId="Equation.3">
                  <p:embed/>
                  <p:pic>
                    <p:nvPicPr>
                      <p:cNvPr id="0" name="Object 190"/>
                      <p:cNvPicPr>
                        <a:picLocks noChangeAspect="1" noChangeArrowheads="1"/>
                      </p:cNvPicPr>
                      <p:nvPr/>
                    </p:nvPicPr>
                    <p:blipFill>
                      <a:blip r:embed="rId93">
                        <a:extLst>
                          <a:ext uri="{28A0092B-C50C-407E-A947-70E740481C1C}">
                            <a14:useLocalDpi xmlns:a14="http://schemas.microsoft.com/office/drawing/2010/main" val="0"/>
                          </a:ext>
                        </a:extLst>
                      </a:blip>
                      <a:srcRect/>
                      <a:stretch>
                        <a:fillRect/>
                      </a:stretch>
                    </p:blipFill>
                    <p:spPr bwMode="auto">
                      <a:xfrm>
                        <a:off x="7700963" y="3843338"/>
                        <a:ext cx="1778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31" name="Object 191"/>
          <p:cNvGraphicFramePr>
            <a:graphicFrameLocks noChangeAspect="1"/>
          </p:cNvGraphicFramePr>
          <p:nvPr/>
        </p:nvGraphicFramePr>
        <p:xfrm>
          <a:off x="7508875" y="5092700"/>
          <a:ext cx="177800" cy="228600"/>
        </p:xfrm>
        <a:graphic>
          <a:graphicData uri="http://schemas.openxmlformats.org/presentationml/2006/ole">
            <mc:AlternateContent xmlns:mc="http://schemas.openxmlformats.org/markup-compatibility/2006">
              <mc:Choice xmlns:v="urn:schemas-microsoft-com:vml" Requires="v">
                <p:oleObj spid="_x0000_s1448250" name="Формула" r:id="rId94" imgW="177480" imgH="228600" progId="Equation.3">
                  <p:embed/>
                </p:oleObj>
              </mc:Choice>
              <mc:Fallback>
                <p:oleObj name="Формула" r:id="rId94" imgW="177480" imgH="228600" progId="Equation.3">
                  <p:embed/>
                  <p:pic>
                    <p:nvPicPr>
                      <p:cNvPr id="0" name="Object 191"/>
                      <p:cNvPicPr>
                        <a:picLocks noChangeAspect="1" noChangeArrowheads="1"/>
                      </p:cNvPicPr>
                      <p:nvPr/>
                    </p:nvPicPr>
                    <p:blipFill>
                      <a:blip r:embed="rId95">
                        <a:extLst>
                          <a:ext uri="{28A0092B-C50C-407E-A947-70E740481C1C}">
                            <a14:useLocalDpi xmlns:a14="http://schemas.microsoft.com/office/drawing/2010/main" val="0"/>
                          </a:ext>
                        </a:extLst>
                      </a:blip>
                      <a:srcRect/>
                      <a:stretch>
                        <a:fillRect/>
                      </a:stretch>
                    </p:blipFill>
                    <p:spPr bwMode="auto">
                      <a:xfrm>
                        <a:off x="7508875" y="5092700"/>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34" name="Object 194"/>
          <p:cNvGraphicFramePr>
            <a:graphicFrameLocks noChangeAspect="1"/>
          </p:cNvGraphicFramePr>
          <p:nvPr/>
        </p:nvGraphicFramePr>
        <p:xfrm>
          <a:off x="5067300" y="5791200"/>
          <a:ext cx="3810000" cy="228600"/>
        </p:xfrm>
        <a:graphic>
          <a:graphicData uri="http://schemas.openxmlformats.org/presentationml/2006/ole">
            <mc:AlternateContent xmlns:mc="http://schemas.openxmlformats.org/markup-compatibility/2006">
              <mc:Choice xmlns:v="urn:schemas-microsoft-com:vml" Requires="v">
                <p:oleObj spid="_x0000_s1448251" name="Формула" r:id="rId96" imgW="3809880" imgH="228600" progId="Equation.3">
                  <p:embed/>
                </p:oleObj>
              </mc:Choice>
              <mc:Fallback>
                <p:oleObj name="Формула" r:id="rId96" imgW="3809880" imgH="228600" progId="Equation.3">
                  <p:embed/>
                  <p:pic>
                    <p:nvPicPr>
                      <p:cNvPr id="0" name="Object 194"/>
                      <p:cNvPicPr>
                        <a:picLocks noChangeAspect="1" noChangeArrowheads="1"/>
                      </p:cNvPicPr>
                      <p:nvPr/>
                    </p:nvPicPr>
                    <p:blipFill>
                      <a:blip r:embed="rId97">
                        <a:extLst>
                          <a:ext uri="{28A0092B-C50C-407E-A947-70E740481C1C}">
                            <a14:useLocalDpi xmlns:a14="http://schemas.microsoft.com/office/drawing/2010/main" val="0"/>
                          </a:ext>
                        </a:extLst>
                      </a:blip>
                      <a:srcRect/>
                      <a:stretch>
                        <a:fillRect/>
                      </a:stretch>
                    </p:blipFill>
                    <p:spPr bwMode="auto">
                      <a:xfrm>
                        <a:off x="5067300" y="5791200"/>
                        <a:ext cx="38100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3235" name="Object 195"/>
          <p:cNvGraphicFramePr>
            <a:graphicFrameLocks noChangeAspect="1"/>
          </p:cNvGraphicFramePr>
          <p:nvPr/>
        </p:nvGraphicFramePr>
        <p:xfrm>
          <a:off x="5103813" y="6084888"/>
          <a:ext cx="1562100" cy="228600"/>
        </p:xfrm>
        <a:graphic>
          <a:graphicData uri="http://schemas.openxmlformats.org/presentationml/2006/ole">
            <mc:AlternateContent xmlns:mc="http://schemas.openxmlformats.org/markup-compatibility/2006">
              <mc:Choice xmlns:v="urn:schemas-microsoft-com:vml" Requires="v">
                <p:oleObj spid="_x0000_s1448252" name="Формула" r:id="rId98" imgW="1562040" imgH="228600" progId="Equation.3">
                  <p:embed/>
                </p:oleObj>
              </mc:Choice>
              <mc:Fallback>
                <p:oleObj name="Формула" r:id="rId98" imgW="1562040" imgH="228600" progId="Equation.3">
                  <p:embed/>
                  <p:pic>
                    <p:nvPicPr>
                      <p:cNvPr id="0" name="Object 195"/>
                      <p:cNvPicPr>
                        <a:picLocks noChangeAspect="1" noChangeArrowheads="1"/>
                      </p:cNvPicPr>
                      <p:nvPr/>
                    </p:nvPicPr>
                    <p:blipFill>
                      <a:blip r:embed="rId99">
                        <a:extLst>
                          <a:ext uri="{28A0092B-C50C-407E-A947-70E740481C1C}">
                            <a14:useLocalDpi xmlns:a14="http://schemas.microsoft.com/office/drawing/2010/main" val="0"/>
                          </a:ext>
                        </a:extLst>
                      </a:blip>
                      <a:srcRect/>
                      <a:stretch>
                        <a:fillRect/>
                      </a:stretch>
                    </p:blipFill>
                    <p:spPr bwMode="auto">
                      <a:xfrm>
                        <a:off x="5103813" y="6084888"/>
                        <a:ext cx="15621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36" name="Rectangle 196"/>
          <p:cNvSpPr>
            <a:spLocks noChangeArrowheads="1"/>
          </p:cNvSpPr>
          <p:nvPr/>
        </p:nvSpPr>
        <p:spPr bwMode="auto">
          <a:xfrm>
            <a:off x="5048250" y="5800725"/>
            <a:ext cx="342900" cy="1905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37" name="Rectangle 197"/>
          <p:cNvSpPr>
            <a:spLocks noChangeArrowheads="1"/>
          </p:cNvSpPr>
          <p:nvPr/>
        </p:nvSpPr>
        <p:spPr bwMode="auto">
          <a:xfrm>
            <a:off x="6456363" y="5818188"/>
            <a:ext cx="390525" cy="1905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38" name="Rectangle 198"/>
          <p:cNvSpPr>
            <a:spLocks noChangeArrowheads="1"/>
          </p:cNvSpPr>
          <p:nvPr/>
        </p:nvSpPr>
        <p:spPr bwMode="auto">
          <a:xfrm>
            <a:off x="7216775" y="5816600"/>
            <a:ext cx="390525" cy="19050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39" name="Rectangle 199"/>
          <p:cNvSpPr>
            <a:spLocks noChangeArrowheads="1"/>
          </p:cNvSpPr>
          <p:nvPr/>
        </p:nvSpPr>
        <p:spPr bwMode="auto">
          <a:xfrm>
            <a:off x="5500688" y="5805488"/>
            <a:ext cx="361950" cy="19050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40" name="Rectangle 200"/>
          <p:cNvSpPr>
            <a:spLocks noChangeArrowheads="1"/>
          </p:cNvSpPr>
          <p:nvPr/>
        </p:nvSpPr>
        <p:spPr bwMode="auto">
          <a:xfrm>
            <a:off x="5984875" y="5813425"/>
            <a:ext cx="361950" cy="190500"/>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41" name="Rectangle 201"/>
          <p:cNvSpPr>
            <a:spLocks noChangeArrowheads="1"/>
          </p:cNvSpPr>
          <p:nvPr/>
        </p:nvSpPr>
        <p:spPr bwMode="auto">
          <a:xfrm>
            <a:off x="8221663" y="5811838"/>
            <a:ext cx="400050" cy="190500"/>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42" name="Object 202"/>
          <p:cNvGraphicFramePr>
            <a:graphicFrameLocks noChangeAspect="1"/>
          </p:cNvGraphicFramePr>
          <p:nvPr>
            <p:extLst>
              <p:ext uri="{D42A27DB-BD31-4B8C-83A1-F6EECF244321}">
                <p14:modId xmlns:p14="http://schemas.microsoft.com/office/powerpoint/2010/main" val="1105314494"/>
              </p:ext>
            </p:extLst>
          </p:nvPr>
        </p:nvGraphicFramePr>
        <p:xfrm>
          <a:off x="7480300" y="6022975"/>
          <a:ext cx="1092200" cy="406400"/>
        </p:xfrm>
        <a:graphic>
          <a:graphicData uri="http://schemas.openxmlformats.org/presentationml/2006/ole">
            <mc:AlternateContent xmlns:mc="http://schemas.openxmlformats.org/markup-compatibility/2006">
              <mc:Choice xmlns:v="urn:schemas-microsoft-com:vml" Requires="v">
                <p:oleObj spid="_x0000_s1448253" name="Equation" r:id="rId100" imgW="1091880" imgH="406080" progId="Equation.DSMT4">
                  <p:embed/>
                </p:oleObj>
              </mc:Choice>
              <mc:Fallback>
                <p:oleObj name="Equation" r:id="rId100" imgW="1091880" imgH="406080" progId="Equation.DSMT4">
                  <p:embed/>
                  <p:pic>
                    <p:nvPicPr>
                      <p:cNvPr id="0" name="Object 202"/>
                      <p:cNvPicPr>
                        <a:picLocks noChangeAspect="1" noChangeArrowheads="1"/>
                      </p:cNvPicPr>
                      <p:nvPr/>
                    </p:nvPicPr>
                    <p:blipFill>
                      <a:blip r:embed="rId101"/>
                      <a:srcRect/>
                      <a:stretch>
                        <a:fillRect/>
                      </a:stretch>
                    </p:blipFill>
                    <p:spPr bwMode="auto">
                      <a:xfrm>
                        <a:off x="7480300" y="6022975"/>
                        <a:ext cx="10922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43" name="Rectangle 203"/>
          <p:cNvSpPr>
            <a:spLocks noChangeArrowheads="1"/>
          </p:cNvSpPr>
          <p:nvPr/>
        </p:nvSpPr>
        <p:spPr bwMode="auto">
          <a:xfrm>
            <a:off x="166091" y="5828753"/>
            <a:ext cx="4791075" cy="900000"/>
          </a:xfrm>
          <a:prstGeom prst="rect">
            <a:avLst/>
          </a:prstGeom>
          <a:pattFill prst="pct50">
            <a:fgClr>
              <a:srgbClr val="CCFFFF"/>
            </a:fgClr>
            <a:bgClr>
              <a:schemeClr val="bg1"/>
            </a:bgClr>
          </a:pattFill>
          <a:ln w="9525" algn="ctr">
            <a:solidFill>
              <a:schemeClr val="tx1"/>
            </a:solidFill>
            <a:miter lim="800000"/>
            <a:headEnd/>
            <a:tailEnd/>
          </a:ln>
          <a:effectLst/>
          <a:extLst/>
        </p:spPr>
        <p:txBody>
          <a:bodyPr wrap="none" anchor="ctr"/>
          <a:lstStyle/>
          <a:p>
            <a:endParaRPr lang="ru-RU"/>
          </a:p>
        </p:txBody>
      </p:sp>
      <mc:AlternateContent xmlns:mc="http://schemas.openxmlformats.org/markup-compatibility/2006" xmlns:a14="http://schemas.microsoft.com/office/drawing/2010/main">
        <mc:Choice Requires="a14">
          <p:sp>
            <p:nvSpPr>
              <p:cNvPr id="343244" name="Text Box 204"/>
              <p:cNvSpPr txBox="1">
                <a:spLocks noChangeArrowheads="1"/>
              </p:cNvSpPr>
              <p:nvPr/>
            </p:nvSpPr>
            <p:spPr bwMode="auto">
              <a:xfrm>
                <a:off x="281308" y="5843806"/>
                <a:ext cx="4475163" cy="42665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dirty="0" smtClean="0"/>
                  <a:t>Define how far it is necessary to change the seat  of the man of the mass </a:t>
                </a:r>
                <a14:m>
                  <m:oMath xmlns:m="http://schemas.openxmlformats.org/officeDocument/2006/math">
                    <m:sSub>
                      <m:sSubPr>
                        <m:ctrlPr>
                          <a:rPr lang="en-US" altLang="ru-RU" sz="1200" i="1" smtClean="0">
                            <a:latin typeface="Cambria Math"/>
                          </a:rPr>
                        </m:ctrlPr>
                      </m:sSubPr>
                      <m:e>
                        <m:r>
                          <a:rPr lang="en-US" altLang="ru-RU" sz="1200" b="0" i="1" smtClean="0">
                            <a:latin typeface="Cambria Math"/>
                          </a:rPr>
                          <m:t>𝑚</m:t>
                        </m:r>
                      </m:e>
                      <m:sub>
                        <m:r>
                          <a:rPr lang="en-US" altLang="ru-RU" sz="1200" b="0" i="1" smtClean="0">
                            <a:latin typeface="Cambria Math"/>
                          </a:rPr>
                          <m:t>1</m:t>
                        </m:r>
                      </m:sub>
                    </m:sSub>
                  </m:oMath>
                </a14:m>
                <a:r>
                  <a:rPr lang="en-US" altLang="ru-RU" sz="1000" dirty="0"/>
                  <a:t>, so that the boat was at the initial </a:t>
                </a:r>
                <a:r>
                  <a:rPr lang="en-US" altLang="ru-RU" sz="1000" dirty="0" smtClean="0"/>
                  <a:t>position</a:t>
                </a:r>
                <a:endParaRPr lang="ru-RU" altLang="ru-RU" sz="1000" dirty="0"/>
              </a:p>
            </p:txBody>
          </p:sp>
        </mc:Choice>
        <mc:Fallback xmlns="">
          <p:sp>
            <p:nvSpPr>
              <p:cNvPr id="343244" name="Text Box 204"/>
              <p:cNvSpPr txBox="1">
                <a:spLocks noRot="1" noChangeAspect="1" noMove="1" noResize="1" noEditPoints="1" noAdjustHandles="1" noChangeArrowheads="1" noChangeShapeType="1" noTextEdit="1"/>
              </p:cNvSpPr>
              <p:nvPr/>
            </p:nvSpPr>
            <p:spPr bwMode="auto">
              <a:xfrm>
                <a:off x="281308" y="5843806"/>
                <a:ext cx="4475163" cy="426655"/>
              </a:xfrm>
              <a:prstGeom prst="rect">
                <a:avLst/>
              </a:prstGeom>
              <a:blipFill rotWithShape="1">
                <a:blip r:embed="rId59"/>
                <a:stretch>
                  <a:fillRect b="-428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3245" name="Object 205"/>
          <p:cNvGraphicFramePr>
            <a:graphicFrameLocks noChangeAspect="1"/>
          </p:cNvGraphicFramePr>
          <p:nvPr>
            <p:extLst>
              <p:ext uri="{D42A27DB-BD31-4B8C-83A1-F6EECF244321}">
                <p14:modId xmlns:p14="http://schemas.microsoft.com/office/powerpoint/2010/main" val="2912528123"/>
              </p:ext>
            </p:extLst>
          </p:nvPr>
        </p:nvGraphicFramePr>
        <p:xfrm>
          <a:off x="1419225" y="6205538"/>
          <a:ext cx="2857500" cy="203200"/>
        </p:xfrm>
        <a:graphic>
          <a:graphicData uri="http://schemas.openxmlformats.org/presentationml/2006/ole">
            <mc:AlternateContent xmlns:mc="http://schemas.openxmlformats.org/markup-compatibility/2006">
              <mc:Choice xmlns:v="urn:schemas-microsoft-com:vml" Requires="v">
                <p:oleObj spid="_x0000_s1448254" name="Equation" r:id="rId102" imgW="2857320" imgH="203040" progId="Equation.DSMT4">
                  <p:embed/>
                </p:oleObj>
              </mc:Choice>
              <mc:Fallback>
                <p:oleObj name="Equation" r:id="rId102" imgW="2857320" imgH="203040" progId="Equation.DSMT4">
                  <p:embed/>
                  <p:pic>
                    <p:nvPicPr>
                      <p:cNvPr id="0" name="Object 205"/>
                      <p:cNvPicPr>
                        <a:picLocks noChangeAspect="1" noChangeArrowheads="1"/>
                      </p:cNvPicPr>
                      <p:nvPr/>
                    </p:nvPicPr>
                    <p:blipFill>
                      <a:blip r:embed="rId103"/>
                      <a:srcRect/>
                      <a:stretch>
                        <a:fillRect/>
                      </a:stretch>
                    </p:blipFill>
                    <p:spPr bwMode="auto">
                      <a:xfrm>
                        <a:off x="1419225" y="6205538"/>
                        <a:ext cx="28575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46" name="AutoShape 206"/>
          <p:cNvSpPr>
            <a:spLocks noChangeArrowheads="1"/>
          </p:cNvSpPr>
          <p:nvPr/>
        </p:nvSpPr>
        <p:spPr bwMode="auto">
          <a:xfrm>
            <a:off x="6946900" y="614680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47" name="Text Box 207"/>
          <p:cNvSpPr txBox="1">
            <a:spLocks noChangeArrowheads="1"/>
          </p:cNvSpPr>
          <p:nvPr/>
        </p:nvSpPr>
        <p:spPr bwMode="auto">
          <a:xfrm>
            <a:off x="5280025" y="6249988"/>
            <a:ext cx="2398713"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The boat moves at a </a:t>
            </a:r>
            <a:r>
              <a:rPr lang="en-US" altLang="ru-RU" sz="1000" dirty="0" smtClean="0"/>
              <a:t>distance</a:t>
            </a:r>
            <a:r>
              <a:rPr lang="en-US" altLang="ru-RU" sz="1100" i="1" dirty="0" smtClean="0"/>
              <a:t> </a:t>
            </a:r>
            <a:r>
              <a:rPr lang="en-US" altLang="ru-RU" sz="1100" i="1" dirty="0" smtClean="0">
                <a:latin typeface="Times New Roman" panose="02020603050405020304" pitchFamily="18" charset="0"/>
                <a:cs typeface="Times New Roman" panose="02020603050405020304" pitchFamily="18" charset="0"/>
              </a:rPr>
              <a:t>l </a:t>
            </a:r>
            <a:r>
              <a:rPr lang="en-US" altLang="ru-RU" sz="1000" dirty="0"/>
              <a:t>in the opposite direction.</a:t>
            </a:r>
            <a:endParaRPr lang="ru-RU" altLang="ru-RU" sz="1000" dirty="0"/>
          </a:p>
        </p:txBody>
      </p:sp>
      <p:graphicFrame>
        <p:nvGraphicFramePr>
          <p:cNvPr id="343248" name="Object 208"/>
          <p:cNvGraphicFramePr>
            <a:graphicFrameLocks noChangeAspect="1"/>
          </p:cNvGraphicFramePr>
          <p:nvPr>
            <p:extLst>
              <p:ext uri="{D42A27DB-BD31-4B8C-83A1-F6EECF244321}">
                <p14:modId xmlns:p14="http://schemas.microsoft.com/office/powerpoint/2010/main" val="974527395"/>
              </p:ext>
            </p:extLst>
          </p:nvPr>
        </p:nvGraphicFramePr>
        <p:xfrm>
          <a:off x="522288" y="6510338"/>
          <a:ext cx="850900" cy="215900"/>
        </p:xfrm>
        <a:graphic>
          <a:graphicData uri="http://schemas.openxmlformats.org/presentationml/2006/ole">
            <mc:AlternateContent xmlns:mc="http://schemas.openxmlformats.org/markup-compatibility/2006">
              <mc:Choice xmlns:v="urn:schemas-microsoft-com:vml" Requires="v">
                <p:oleObj spid="_x0000_s1448255" name="Equation" r:id="rId104" imgW="850680" imgH="215640" progId="Equation.DSMT4">
                  <p:embed/>
                </p:oleObj>
              </mc:Choice>
              <mc:Fallback>
                <p:oleObj name="Equation" r:id="rId104" imgW="850680" imgH="215640" progId="Equation.DSMT4">
                  <p:embed/>
                  <p:pic>
                    <p:nvPicPr>
                      <p:cNvPr id="0" name="Object 208"/>
                      <p:cNvPicPr>
                        <a:picLocks noChangeAspect="1" noChangeArrowheads="1"/>
                      </p:cNvPicPr>
                      <p:nvPr/>
                    </p:nvPicPr>
                    <p:blipFill>
                      <a:blip r:embed="rId105"/>
                      <a:srcRect/>
                      <a:stretch>
                        <a:fillRect/>
                      </a:stretch>
                    </p:blipFill>
                    <p:spPr bwMode="auto">
                      <a:xfrm>
                        <a:off x="522288" y="6510338"/>
                        <a:ext cx="8509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3249" name="Rectangle 209"/>
          <p:cNvSpPr>
            <a:spLocks noChangeArrowheads="1"/>
          </p:cNvSpPr>
          <p:nvPr/>
        </p:nvSpPr>
        <p:spPr bwMode="auto">
          <a:xfrm>
            <a:off x="1357120" y="6215671"/>
            <a:ext cx="342900" cy="1905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0" name="Rectangle 210"/>
          <p:cNvSpPr>
            <a:spLocks noChangeArrowheads="1"/>
          </p:cNvSpPr>
          <p:nvPr/>
        </p:nvSpPr>
        <p:spPr bwMode="auto">
          <a:xfrm>
            <a:off x="2584092" y="6201760"/>
            <a:ext cx="390525" cy="1905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1" name="Rectangle 211"/>
          <p:cNvSpPr>
            <a:spLocks noChangeArrowheads="1"/>
          </p:cNvSpPr>
          <p:nvPr/>
        </p:nvSpPr>
        <p:spPr bwMode="auto">
          <a:xfrm>
            <a:off x="3241675" y="6207132"/>
            <a:ext cx="390525" cy="19050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2" name="Rectangle 212"/>
          <p:cNvSpPr>
            <a:spLocks noChangeArrowheads="1"/>
          </p:cNvSpPr>
          <p:nvPr/>
        </p:nvSpPr>
        <p:spPr bwMode="auto">
          <a:xfrm>
            <a:off x="1726816" y="6201760"/>
            <a:ext cx="361950" cy="190500"/>
          </a:xfrm>
          <a:prstGeom prst="rect">
            <a:avLst/>
          </a:prstGeom>
          <a:noFill/>
          <a:ln w="952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3" name="Rectangle 213"/>
          <p:cNvSpPr>
            <a:spLocks noChangeArrowheads="1"/>
          </p:cNvSpPr>
          <p:nvPr/>
        </p:nvSpPr>
        <p:spPr bwMode="auto">
          <a:xfrm>
            <a:off x="2199678" y="6207022"/>
            <a:ext cx="361950" cy="190500"/>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4" name="Rectangle 214"/>
          <p:cNvSpPr>
            <a:spLocks noChangeArrowheads="1"/>
          </p:cNvSpPr>
          <p:nvPr/>
        </p:nvSpPr>
        <p:spPr bwMode="auto">
          <a:xfrm>
            <a:off x="3946929" y="6226071"/>
            <a:ext cx="400050" cy="181961"/>
          </a:xfrm>
          <a:prstGeom prst="rect">
            <a:avLst/>
          </a:prstGeom>
          <a:noFill/>
          <a:ln w="9525" algn="ctr">
            <a:solidFill>
              <a:srgbClr val="FF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3255" name="AutoShape 215"/>
          <p:cNvSpPr>
            <a:spLocks noChangeArrowheads="1"/>
          </p:cNvSpPr>
          <p:nvPr/>
        </p:nvSpPr>
        <p:spPr bwMode="auto">
          <a:xfrm>
            <a:off x="1463647" y="6564784"/>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3256" name="Object 216"/>
          <p:cNvGraphicFramePr>
            <a:graphicFrameLocks noChangeAspect="1"/>
          </p:cNvGraphicFramePr>
          <p:nvPr>
            <p:extLst>
              <p:ext uri="{D42A27DB-BD31-4B8C-83A1-F6EECF244321}">
                <p14:modId xmlns:p14="http://schemas.microsoft.com/office/powerpoint/2010/main" val="257523258"/>
              </p:ext>
            </p:extLst>
          </p:nvPr>
        </p:nvGraphicFramePr>
        <p:xfrm>
          <a:off x="1935598" y="6343109"/>
          <a:ext cx="635000" cy="406400"/>
        </p:xfrm>
        <a:graphic>
          <a:graphicData uri="http://schemas.openxmlformats.org/presentationml/2006/ole">
            <mc:AlternateContent xmlns:mc="http://schemas.openxmlformats.org/markup-compatibility/2006">
              <mc:Choice xmlns:v="urn:schemas-microsoft-com:vml" Requires="v">
                <p:oleObj spid="_x0000_s1448256" name="Equation" r:id="rId106" imgW="634680" imgH="406080" progId="Equation.DSMT4">
                  <p:embed/>
                </p:oleObj>
              </mc:Choice>
              <mc:Fallback>
                <p:oleObj name="Equation" r:id="rId106" imgW="634680" imgH="406080" progId="Equation.DSMT4">
                  <p:embed/>
                  <p:pic>
                    <p:nvPicPr>
                      <p:cNvPr id="0" name="Object 216"/>
                      <p:cNvPicPr>
                        <a:picLocks noChangeAspect="1" noChangeArrowheads="1"/>
                      </p:cNvPicPr>
                      <p:nvPr/>
                    </p:nvPicPr>
                    <p:blipFill>
                      <a:blip r:embed="rId107"/>
                      <a:srcRect/>
                      <a:stretch>
                        <a:fillRect/>
                      </a:stretch>
                    </p:blipFill>
                    <p:spPr bwMode="auto">
                      <a:xfrm>
                        <a:off x="1935598" y="6343109"/>
                        <a:ext cx="635000" cy="406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16" name="Picture 15" descr="Z:\Символ НГУ_4.JPG"/>
          <p:cNvPicPr>
            <a:picLocks noChangeAspect="1" noChangeArrowheads="1"/>
          </p:cNvPicPr>
          <p:nvPr/>
        </p:nvPicPr>
        <p:blipFill>
          <a:blip r:embed="rId108" cstate="print">
            <a:extLst>
              <a:ext uri="{BEBA8EAE-BF5A-486C-A8C5-ECC9F3942E4B}">
                <a14:imgProps xmlns:a14="http://schemas.microsoft.com/office/drawing/2010/main">
                  <a14:imgLayer r:embed="rId10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34350" y="92238"/>
            <a:ext cx="897897" cy="79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34314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314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4314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315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315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315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315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43154"/>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3155"/>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3156"/>
                                        </p:tgtEl>
                                        <p:attrNameLst>
                                          <p:attrName>style.visibility</p:attrName>
                                        </p:attrNameLst>
                                      </p:cBhvr>
                                      <p:to>
                                        <p:strVal val="visible"/>
                                      </p:to>
                                    </p:set>
                                  </p:childTnLst>
                                </p:cTn>
                              </p:par>
                              <p:par>
                                <p:cTn id="33" presetID="2" presetClass="entr" presetSubtype="4" fill="hold" nodeType="withEffect">
                                  <p:stCondLst>
                                    <p:cond delay="0"/>
                                  </p:stCondLst>
                                  <p:childTnLst>
                                    <p:set>
                                      <p:cBhvr>
                                        <p:cTn id="34" dur="1" fill="hold">
                                          <p:stCondLst>
                                            <p:cond delay="0"/>
                                          </p:stCondLst>
                                        </p:cTn>
                                        <p:tgtEl>
                                          <p:spTgt spid="343157"/>
                                        </p:tgtEl>
                                        <p:attrNameLst>
                                          <p:attrName>style.visibility</p:attrName>
                                        </p:attrNameLst>
                                      </p:cBhvr>
                                      <p:to>
                                        <p:strVal val="visible"/>
                                      </p:to>
                                    </p:set>
                                    <p:anim calcmode="lin" valueType="num">
                                      <p:cBhvr additive="base">
                                        <p:cTn id="35" dur="500" fill="hold"/>
                                        <p:tgtEl>
                                          <p:spTgt spid="343157"/>
                                        </p:tgtEl>
                                        <p:attrNameLst>
                                          <p:attrName>ppt_x</p:attrName>
                                        </p:attrNameLst>
                                      </p:cBhvr>
                                      <p:tavLst>
                                        <p:tav tm="0">
                                          <p:val>
                                            <p:strVal val="#ppt_x"/>
                                          </p:val>
                                        </p:tav>
                                        <p:tav tm="100000">
                                          <p:val>
                                            <p:strVal val="#ppt_x"/>
                                          </p:val>
                                        </p:tav>
                                      </p:tavLst>
                                    </p:anim>
                                    <p:anim calcmode="lin" valueType="num">
                                      <p:cBhvr additive="base">
                                        <p:cTn id="36" dur="500" fill="hold"/>
                                        <p:tgtEl>
                                          <p:spTgt spid="343157"/>
                                        </p:tgtEl>
                                        <p:attrNameLst>
                                          <p:attrName>ppt_y</p:attrName>
                                        </p:attrNameLst>
                                      </p:cBhvr>
                                      <p:tavLst>
                                        <p:tav tm="0">
                                          <p:val>
                                            <p:strVal val="1+#ppt_h/2"/>
                                          </p:val>
                                        </p:tav>
                                        <p:tav tm="100000">
                                          <p:val>
                                            <p:strVal val="#ppt_y"/>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43158"/>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3159"/>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43160"/>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43161"/>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43162"/>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34316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3431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43166"/>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43167"/>
                                        </p:tgtEl>
                                        <p:attrNameLst>
                                          <p:attrName>style.visibility</p:attrName>
                                        </p:attrNameLst>
                                      </p:cBhvr>
                                      <p:to>
                                        <p:strVal val="visible"/>
                                      </p:to>
                                    </p:set>
                                    <p:anim calcmode="lin" valueType="num">
                                      <p:cBhvr additive="base">
                                        <p:cTn id="65" dur="500" fill="hold"/>
                                        <p:tgtEl>
                                          <p:spTgt spid="343167"/>
                                        </p:tgtEl>
                                        <p:attrNameLst>
                                          <p:attrName>ppt_x</p:attrName>
                                        </p:attrNameLst>
                                      </p:cBhvr>
                                      <p:tavLst>
                                        <p:tav tm="0">
                                          <p:val>
                                            <p:strVal val="#ppt_x"/>
                                          </p:val>
                                        </p:tav>
                                        <p:tav tm="100000">
                                          <p:val>
                                            <p:strVal val="#ppt_x"/>
                                          </p:val>
                                        </p:tav>
                                      </p:tavLst>
                                    </p:anim>
                                    <p:anim calcmode="lin" valueType="num">
                                      <p:cBhvr additive="base">
                                        <p:cTn id="66" dur="500" fill="hold"/>
                                        <p:tgtEl>
                                          <p:spTgt spid="343167"/>
                                        </p:tgtEl>
                                        <p:attrNameLst>
                                          <p:attrName>ppt_y</p:attrName>
                                        </p:attrNameLst>
                                      </p:cBhvr>
                                      <p:tavLst>
                                        <p:tav tm="0">
                                          <p:val>
                                            <p:strVal val="1+#ppt_h/2"/>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43191"/>
                                        </p:tgtEl>
                                        <p:attrNameLst>
                                          <p:attrName>style.visibility</p:attrName>
                                        </p:attrNameLst>
                                      </p:cBhvr>
                                      <p:to>
                                        <p:strVal val="visible"/>
                                      </p:to>
                                    </p:set>
                                    <p:anim calcmode="lin" valueType="num">
                                      <p:cBhvr additive="base">
                                        <p:cTn id="71" dur="500" fill="hold"/>
                                        <p:tgtEl>
                                          <p:spTgt spid="343191"/>
                                        </p:tgtEl>
                                        <p:attrNameLst>
                                          <p:attrName>ppt_x</p:attrName>
                                        </p:attrNameLst>
                                      </p:cBhvr>
                                      <p:tavLst>
                                        <p:tav tm="0">
                                          <p:val>
                                            <p:strVal val="#ppt_x"/>
                                          </p:val>
                                        </p:tav>
                                        <p:tav tm="100000">
                                          <p:val>
                                            <p:strVal val="#ppt_x"/>
                                          </p:val>
                                        </p:tav>
                                      </p:tavLst>
                                    </p:anim>
                                    <p:anim calcmode="lin" valueType="num">
                                      <p:cBhvr additive="base">
                                        <p:cTn id="72" dur="500" fill="hold"/>
                                        <p:tgtEl>
                                          <p:spTgt spid="343191"/>
                                        </p:tgtEl>
                                        <p:attrNameLst>
                                          <p:attrName>ppt_y</p:attrName>
                                        </p:attrNameLst>
                                      </p:cBhvr>
                                      <p:tavLst>
                                        <p:tav tm="0">
                                          <p:val>
                                            <p:strVal val="1+#ppt_h/2"/>
                                          </p:val>
                                        </p:tav>
                                        <p:tav tm="100000">
                                          <p:val>
                                            <p:strVal val="#ppt_y"/>
                                          </p:val>
                                        </p:tav>
                                      </p:tavLst>
                                    </p:anim>
                                  </p:childTnLst>
                                </p:cTn>
                              </p:par>
                            </p:childTnLst>
                          </p:cTn>
                        </p:par>
                      </p:childTnLst>
                    </p:cTn>
                  </p:par>
                  <p:par>
                    <p:cTn id="73" fill="hold" nodeType="clickPar">
                      <p:stCondLst>
                        <p:cond delay="indefinite"/>
                      </p:stCondLst>
                      <p:childTnLst>
                        <p:par>
                          <p:cTn id="74" fill="hold" nodeType="withGroup">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4316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43184"/>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43195"/>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43192"/>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4319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43194"/>
                                        </p:tgtEl>
                                        <p:attrNameLst>
                                          <p:attrName>style.visibility</p:attrName>
                                        </p:attrNameLst>
                                      </p:cBhvr>
                                      <p:to>
                                        <p:strVal val="visible"/>
                                      </p:to>
                                    </p:set>
                                  </p:childTnLst>
                                </p:cTn>
                              </p:par>
                              <p:par>
                                <p:cTn id="91" presetID="9" presetClass="emph" presetSubtype="0" grpId="1" nodeType="withEffect">
                                  <p:stCondLst>
                                    <p:cond delay="0"/>
                                  </p:stCondLst>
                                  <p:childTnLst>
                                    <p:set>
                                      <p:cBhvr rctx="PPT">
                                        <p:cTn id="92" dur="indefinite"/>
                                        <p:tgtEl>
                                          <p:spTgt spid="343184"/>
                                        </p:tgtEl>
                                        <p:attrNameLst>
                                          <p:attrName>style.opacity</p:attrName>
                                        </p:attrNameLst>
                                      </p:cBhvr>
                                      <p:to>
                                        <p:strVal val="0.25"/>
                                      </p:to>
                                    </p:set>
                                    <p:animEffect filter="image" prLst="opacity: 0.25">
                                      <p:cBhvr rctx="IE">
                                        <p:cTn id="93" dur="indefinite"/>
                                        <p:tgtEl>
                                          <p:spTgt spid="343184"/>
                                        </p:tgtEl>
                                      </p:cBhvr>
                                    </p:animEffect>
                                  </p:childTnLst>
                                </p:cTn>
                              </p:par>
                              <p:par>
                                <p:cTn id="94" presetID="1" presetClass="entr" presetSubtype="0" fill="hold" nodeType="withEffect">
                                  <p:stCondLst>
                                    <p:cond delay="0"/>
                                  </p:stCondLst>
                                  <p:childTnLst>
                                    <p:set>
                                      <p:cBhvr>
                                        <p:cTn id="95" dur="1" fill="hold">
                                          <p:stCondLst>
                                            <p:cond delay="0"/>
                                          </p:stCondLst>
                                        </p:cTn>
                                        <p:tgtEl>
                                          <p:spTgt spid="343198"/>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343197"/>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4319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43202"/>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343201"/>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343200"/>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43203"/>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343204"/>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343205"/>
                                        </p:tgtEl>
                                        <p:attrNameLst>
                                          <p:attrName>style.visibility</p:attrName>
                                        </p:attrNameLst>
                                      </p:cBhvr>
                                      <p:to>
                                        <p:strVal val="visible"/>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 presetClass="entr" presetSubtype="0" fill="hold" grpId="0" nodeType="clickEffect">
                                  <p:stCondLst>
                                    <p:cond delay="0"/>
                                  </p:stCondLst>
                                  <p:childTnLst>
                                    <p:set>
                                      <p:cBhvr>
                                        <p:cTn id="117" dur="1" fill="hold">
                                          <p:stCondLst>
                                            <p:cond delay="0"/>
                                          </p:stCondLst>
                                        </p:cTn>
                                        <p:tgtEl>
                                          <p:spTgt spid="343206"/>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343207"/>
                                        </p:tgtEl>
                                        <p:attrNameLst>
                                          <p:attrName>style.visibility</p:attrName>
                                        </p:attrNameLst>
                                      </p:cBhvr>
                                      <p:to>
                                        <p:strVal val="visible"/>
                                      </p:to>
                                    </p:se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 presetClass="entr" presetSubtype="0" fill="hold" grpId="0" nodeType="clickEffect">
                                  <p:stCondLst>
                                    <p:cond delay="0"/>
                                  </p:stCondLst>
                                  <p:childTnLst>
                                    <p:set>
                                      <p:cBhvr>
                                        <p:cTn id="123" dur="1" fill="hold">
                                          <p:stCondLst>
                                            <p:cond delay="0"/>
                                          </p:stCondLst>
                                        </p:cTn>
                                        <p:tgtEl>
                                          <p:spTgt spid="343208"/>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43209"/>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43227"/>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343228"/>
                                        </p:tgtEl>
                                        <p:attrNameLst>
                                          <p:attrName>style.visibility</p:attrName>
                                        </p:attrNameLst>
                                      </p:cBhvr>
                                      <p:to>
                                        <p:strVal val="visible"/>
                                      </p:to>
                                    </p:set>
                                  </p:childTnLst>
                                </p:cTn>
                              </p:par>
                            </p:childTnLst>
                          </p:cTn>
                        </p:par>
                      </p:childTnLst>
                    </p:cTn>
                  </p:par>
                  <p:par>
                    <p:cTn id="130" fill="hold" nodeType="clickPar">
                      <p:stCondLst>
                        <p:cond delay="indefinite"/>
                      </p:stCondLst>
                      <p:childTnLst>
                        <p:par>
                          <p:cTn id="131" fill="hold" nodeType="withGroup">
                            <p:stCondLst>
                              <p:cond delay="0"/>
                            </p:stCondLst>
                            <p:childTnLst>
                              <p:par>
                                <p:cTn id="132" presetID="1" presetClass="entr" presetSubtype="0" fill="hold" grpId="0" nodeType="clickEffect">
                                  <p:stCondLst>
                                    <p:cond delay="0"/>
                                  </p:stCondLst>
                                  <p:childTnLst>
                                    <p:set>
                                      <p:cBhvr>
                                        <p:cTn id="133" dur="1" fill="hold">
                                          <p:stCondLst>
                                            <p:cond delay="0"/>
                                          </p:stCondLst>
                                        </p:cTn>
                                        <p:tgtEl>
                                          <p:spTgt spid="343210"/>
                                        </p:tgtEl>
                                        <p:attrNameLst>
                                          <p:attrName>style.visibility</p:attrName>
                                        </p:attrNameLst>
                                      </p:cBhvr>
                                      <p:to>
                                        <p:strVal val="visible"/>
                                      </p:to>
                                    </p:set>
                                  </p:childTnLst>
                                </p:cTn>
                              </p:par>
                              <p:par>
                                <p:cTn id="134" presetID="1" presetClass="entr" presetSubtype="0" fill="hold" nodeType="withEffect">
                                  <p:stCondLst>
                                    <p:cond delay="0"/>
                                  </p:stCondLst>
                                  <p:childTnLst>
                                    <p:set>
                                      <p:cBhvr>
                                        <p:cTn id="135" dur="1" fill="hold">
                                          <p:stCondLst>
                                            <p:cond delay="0"/>
                                          </p:stCondLst>
                                        </p:cTn>
                                        <p:tgtEl>
                                          <p:spTgt spid="343211"/>
                                        </p:tgtEl>
                                        <p:attrNameLst>
                                          <p:attrName>style.visibility</p:attrName>
                                        </p:attrNameLst>
                                      </p:cBhvr>
                                      <p:to>
                                        <p:strVal val="visible"/>
                                      </p:to>
                                    </p:set>
                                  </p:childTnLst>
                                </p:cTn>
                              </p:par>
                            </p:childTnLst>
                          </p:cTn>
                        </p:par>
                      </p:childTnLst>
                    </p:cTn>
                  </p:par>
                  <p:par>
                    <p:cTn id="136" fill="hold" nodeType="clickPar">
                      <p:stCondLst>
                        <p:cond delay="indefinite"/>
                      </p:stCondLst>
                      <p:childTnLst>
                        <p:par>
                          <p:cTn id="137" fill="hold" nodeType="withGroup">
                            <p:stCondLst>
                              <p:cond delay="0"/>
                            </p:stCondLst>
                            <p:childTnLst>
                              <p:par>
                                <p:cTn id="138" presetID="1" presetClass="entr" presetSubtype="0" fill="hold" grpId="0" nodeType="clickEffect">
                                  <p:stCondLst>
                                    <p:cond delay="0"/>
                                  </p:stCondLst>
                                  <p:childTnLst>
                                    <p:set>
                                      <p:cBhvr>
                                        <p:cTn id="139" dur="1" fill="hold">
                                          <p:stCondLst>
                                            <p:cond delay="0"/>
                                          </p:stCondLst>
                                        </p:cTn>
                                        <p:tgtEl>
                                          <p:spTgt spid="343212"/>
                                        </p:tgtEl>
                                        <p:attrNameLst>
                                          <p:attrName>style.visibility</p:attrName>
                                        </p:attrNameLst>
                                      </p:cBhvr>
                                      <p:to>
                                        <p:strVal val="visible"/>
                                      </p:to>
                                    </p:set>
                                  </p:childTnLst>
                                </p:cTn>
                              </p:par>
                              <p:par>
                                <p:cTn id="140" presetID="1" presetClass="entr" presetSubtype="0" fill="hold" nodeType="withEffect">
                                  <p:stCondLst>
                                    <p:cond delay="0"/>
                                  </p:stCondLst>
                                  <p:childTnLst>
                                    <p:set>
                                      <p:cBhvr>
                                        <p:cTn id="141" dur="1" fill="hold">
                                          <p:stCondLst>
                                            <p:cond delay="0"/>
                                          </p:stCondLst>
                                        </p:cTn>
                                        <p:tgtEl>
                                          <p:spTgt spid="343213"/>
                                        </p:tgtEl>
                                        <p:attrNameLst>
                                          <p:attrName>style.visibility</p:attrName>
                                        </p:attrNameLst>
                                      </p:cBhvr>
                                      <p:to>
                                        <p:strVal val="visible"/>
                                      </p:to>
                                    </p:set>
                                  </p:childTnLst>
                                </p:cTn>
                              </p:par>
                            </p:childTnLst>
                          </p:cTn>
                        </p:par>
                      </p:childTnLst>
                    </p:cTn>
                  </p:par>
                  <p:par>
                    <p:cTn id="142" fill="hold" nodeType="clickPar">
                      <p:stCondLst>
                        <p:cond delay="indefinite"/>
                      </p:stCondLst>
                      <p:childTnLst>
                        <p:par>
                          <p:cTn id="143" fill="hold" nodeType="withGroup">
                            <p:stCondLst>
                              <p:cond delay="0"/>
                            </p:stCondLst>
                            <p:childTnLst>
                              <p:par>
                                <p:cTn id="144" presetID="1" presetClass="entr" presetSubtype="0" fill="hold" grpId="0" nodeType="clickEffect">
                                  <p:stCondLst>
                                    <p:cond delay="0"/>
                                  </p:stCondLst>
                                  <p:childTnLst>
                                    <p:set>
                                      <p:cBhvr>
                                        <p:cTn id="145" dur="1" fill="hold">
                                          <p:stCondLst>
                                            <p:cond delay="0"/>
                                          </p:stCondLst>
                                        </p:cTn>
                                        <p:tgtEl>
                                          <p:spTgt spid="343214"/>
                                        </p:tgtEl>
                                        <p:attrNameLst>
                                          <p:attrName>style.visibility</p:attrName>
                                        </p:attrNameLst>
                                      </p:cBhvr>
                                      <p:to>
                                        <p:strVal val="visible"/>
                                      </p:to>
                                    </p:set>
                                  </p:childTnLst>
                                </p:cTn>
                              </p:par>
                              <p:par>
                                <p:cTn id="146" presetID="1" presetClass="entr" presetSubtype="0" fill="hold" nodeType="withEffect">
                                  <p:stCondLst>
                                    <p:cond delay="0"/>
                                  </p:stCondLst>
                                  <p:childTnLst>
                                    <p:set>
                                      <p:cBhvr>
                                        <p:cTn id="147" dur="1" fill="hold">
                                          <p:stCondLst>
                                            <p:cond delay="0"/>
                                          </p:stCondLst>
                                        </p:cTn>
                                        <p:tgtEl>
                                          <p:spTgt spid="343215"/>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343223"/>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343224"/>
                                        </p:tgtEl>
                                        <p:attrNameLst>
                                          <p:attrName>style.visibility</p:attrName>
                                        </p:attrNameLst>
                                      </p:cBhvr>
                                      <p:to>
                                        <p:strVal val="visible"/>
                                      </p:to>
                                    </p:set>
                                  </p:childTnLst>
                                </p:cTn>
                              </p:par>
                              <p:par>
                                <p:cTn id="152" presetID="1" presetClass="entr" presetSubtype="0" fill="hold" grpId="0" nodeType="withEffect">
                                  <p:stCondLst>
                                    <p:cond delay="0"/>
                                  </p:stCondLst>
                                  <p:childTnLst>
                                    <p:set>
                                      <p:cBhvr>
                                        <p:cTn id="153" dur="1" fill="hold">
                                          <p:stCondLst>
                                            <p:cond delay="0"/>
                                          </p:stCondLst>
                                        </p:cTn>
                                        <p:tgtEl>
                                          <p:spTgt spid="343222"/>
                                        </p:tgtEl>
                                        <p:attrNameLst>
                                          <p:attrName>style.visibility</p:attrName>
                                        </p:attrNameLst>
                                      </p:cBhvr>
                                      <p:to>
                                        <p:strVal val="visible"/>
                                      </p:to>
                                    </p:set>
                                  </p:childTnLst>
                                </p:cTn>
                              </p:par>
                              <p:par>
                                <p:cTn id="154" presetID="1" presetClass="entr" presetSubtype="0" fill="hold" grpId="0" nodeType="withEffect">
                                  <p:stCondLst>
                                    <p:cond delay="0"/>
                                  </p:stCondLst>
                                  <p:childTnLst>
                                    <p:set>
                                      <p:cBhvr>
                                        <p:cTn id="155" dur="1" fill="hold">
                                          <p:stCondLst>
                                            <p:cond delay="0"/>
                                          </p:stCondLst>
                                        </p:cTn>
                                        <p:tgtEl>
                                          <p:spTgt spid="343220"/>
                                        </p:tgtEl>
                                        <p:attrNameLst>
                                          <p:attrName>style.visibility</p:attrName>
                                        </p:attrNameLst>
                                      </p:cBhvr>
                                      <p:to>
                                        <p:strVal val="visible"/>
                                      </p:to>
                                    </p:set>
                                  </p:childTnLst>
                                </p:cTn>
                              </p:par>
                              <p:par>
                                <p:cTn id="156" presetID="1" presetClass="entr" presetSubtype="0" fill="hold" grpId="0" nodeType="withEffect">
                                  <p:stCondLst>
                                    <p:cond delay="0"/>
                                  </p:stCondLst>
                                  <p:childTnLst>
                                    <p:set>
                                      <p:cBhvr>
                                        <p:cTn id="157" dur="1" fill="hold">
                                          <p:stCondLst>
                                            <p:cond delay="0"/>
                                          </p:stCondLst>
                                        </p:cTn>
                                        <p:tgtEl>
                                          <p:spTgt spid="343219"/>
                                        </p:tgtEl>
                                        <p:attrNameLst>
                                          <p:attrName>style.visibility</p:attrName>
                                        </p:attrNameLst>
                                      </p:cBhvr>
                                      <p:to>
                                        <p:strVal val="visible"/>
                                      </p:to>
                                    </p:set>
                                  </p:childTnLst>
                                </p:cTn>
                              </p:par>
                              <p:par>
                                <p:cTn id="158" presetID="1" presetClass="entr" presetSubtype="0" fill="hold" grpId="0" nodeType="withEffect">
                                  <p:stCondLst>
                                    <p:cond delay="0"/>
                                  </p:stCondLst>
                                  <p:childTnLst>
                                    <p:set>
                                      <p:cBhvr>
                                        <p:cTn id="159" dur="1" fill="hold">
                                          <p:stCondLst>
                                            <p:cond delay="0"/>
                                          </p:stCondLst>
                                        </p:cTn>
                                        <p:tgtEl>
                                          <p:spTgt spid="343221"/>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343229"/>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343230"/>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343231"/>
                                        </p:tgtEl>
                                        <p:attrNameLst>
                                          <p:attrName>style.visibility</p:attrName>
                                        </p:attrNameLst>
                                      </p:cBhvr>
                                      <p:to>
                                        <p:strVal val="visible"/>
                                      </p:to>
                                    </p:set>
                                  </p:childTnLst>
                                </p:cTn>
                              </p:par>
                            </p:childTnLst>
                          </p:cTn>
                        </p:par>
                      </p:childTnLst>
                    </p:cTn>
                  </p:par>
                  <p:par>
                    <p:cTn id="166" fill="hold" nodeType="clickPar">
                      <p:stCondLst>
                        <p:cond delay="indefinite"/>
                      </p:stCondLst>
                      <p:childTnLst>
                        <p:par>
                          <p:cTn id="167" fill="hold" nodeType="withGroup">
                            <p:stCondLst>
                              <p:cond delay="0"/>
                            </p:stCondLst>
                            <p:childTnLst>
                              <p:par>
                                <p:cTn id="168" presetID="1" presetClass="entr" presetSubtype="0" fill="hold" nodeType="clickEffect">
                                  <p:stCondLst>
                                    <p:cond delay="0"/>
                                  </p:stCondLst>
                                  <p:childTnLst>
                                    <p:set>
                                      <p:cBhvr>
                                        <p:cTn id="169" dur="1" fill="hold">
                                          <p:stCondLst>
                                            <p:cond delay="0"/>
                                          </p:stCondLst>
                                        </p:cTn>
                                        <p:tgtEl>
                                          <p:spTgt spid="343234"/>
                                        </p:tgtEl>
                                        <p:attrNameLst>
                                          <p:attrName>style.visibility</p:attrName>
                                        </p:attrNameLst>
                                      </p:cBhvr>
                                      <p:to>
                                        <p:strVal val="visible"/>
                                      </p:to>
                                    </p:se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ntr" presetSubtype="0" fill="hold" nodeType="clickEffect">
                                  <p:stCondLst>
                                    <p:cond delay="0"/>
                                  </p:stCondLst>
                                  <p:childTnLst>
                                    <p:set>
                                      <p:cBhvr>
                                        <p:cTn id="173" dur="1" fill="hold">
                                          <p:stCondLst>
                                            <p:cond delay="0"/>
                                          </p:stCondLst>
                                        </p:cTn>
                                        <p:tgtEl>
                                          <p:spTgt spid="343235"/>
                                        </p:tgtEl>
                                        <p:attrNameLst>
                                          <p:attrName>style.visibility</p:attrName>
                                        </p:attrNameLst>
                                      </p:cBhvr>
                                      <p:to>
                                        <p:strVal val="visible"/>
                                      </p:to>
                                    </p:set>
                                  </p:childTnLst>
                                </p:cTn>
                              </p:par>
                              <p:par>
                                <p:cTn id="174" presetID="1" presetClass="entr" presetSubtype="0" fill="hold" grpId="0" nodeType="withEffect">
                                  <p:stCondLst>
                                    <p:cond delay="0"/>
                                  </p:stCondLst>
                                  <p:childTnLst>
                                    <p:set>
                                      <p:cBhvr>
                                        <p:cTn id="175" dur="1" fill="hold">
                                          <p:stCondLst>
                                            <p:cond delay="0"/>
                                          </p:stCondLst>
                                        </p:cTn>
                                        <p:tgtEl>
                                          <p:spTgt spid="343236"/>
                                        </p:tgtEl>
                                        <p:attrNameLst>
                                          <p:attrName>style.visibility</p:attrName>
                                        </p:attrNameLst>
                                      </p:cBhvr>
                                      <p:to>
                                        <p:strVal val="visible"/>
                                      </p:to>
                                    </p:set>
                                  </p:childTnLst>
                                </p:cTn>
                              </p:par>
                              <p:par>
                                <p:cTn id="176" presetID="1" presetClass="entr" presetSubtype="0" fill="hold" grpId="0" nodeType="withEffect">
                                  <p:stCondLst>
                                    <p:cond delay="0"/>
                                  </p:stCondLst>
                                  <p:childTnLst>
                                    <p:set>
                                      <p:cBhvr>
                                        <p:cTn id="177" dur="1" fill="hold">
                                          <p:stCondLst>
                                            <p:cond delay="0"/>
                                          </p:stCondLst>
                                        </p:cTn>
                                        <p:tgtEl>
                                          <p:spTgt spid="343237"/>
                                        </p:tgtEl>
                                        <p:attrNameLst>
                                          <p:attrName>style.visibility</p:attrName>
                                        </p:attrNameLst>
                                      </p:cBhvr>
                                      <p:to>
                                        <p:strVal val="visible"/>
                                      </p:to>
                                    </p:set>
                                  </p:childTnLst>
                                </p:cTn>
                              </p:par>
                              <p:par>
                                <p:cTn id="178" presetID="1" presetClass="entr" presetSubtype="0" fill="hold" grpId="0" nodeType="withEffect">
                                  <p:stCondLst>
                                    <p:cond delay="0"/>
                                  </p:stCondLst>
                                  <p:childTnLst>
                                    <p:set>
                                      <p:cBhvr>
                                        <p:cTn id="179" dur="1" fill="hold">
                                          <p:stCondLst>
                                            <p:cond delay="0"/>
                                          </p:stCondLst>
                                        </p:cTn>
                                        <p:tgtEl>
                                          <p:spTgt spid="343238"/>
                                        </p:tgtEl>
                                        <p:attrNameLst>
                                          <p:attrName>style.visibility</p:attrName>
                                        </p:attrNameLst>
                                      </p:cBhvr>
                                      <p:to>
                                        <p:strVal val="visible"/>
                                      </p:to>
                                    </p:set>
                                  </p:childTnLst>
                                </p:cTn>
                              </p:par>
                              <p:par>
                                <p:cTn id="180" presetID="1" presetClass="entr" presetSubtype="0" fill="hold" grpId="0" nodeType="withEffect">
                                  <p:stCondLst>
                                    <p:cond delay="0"/>
                                  </p:stCondLst>
                                  <p:childTnLst>
                                    <p:set>
                                      <p:cBhvr>
                                        <p:cTn id="181" dur="1" fill="hold">
                                          <p:stCondLst>
                                            <p:cond delay="0"/>
                                          </p:stCondLst>
                                        </p:cTn>
                                        <p:tgtEl>
                                          <p:spTgt spid="343239"/>
                                        </p:tgtEl>
                                        <p:attrNameLst>
                                          <p:attrName>style.visibility</p:attrName>
                                        </p:attrNameLst>
                                      </p:cBhvr>
                                      <p:to>
                                        <p:strVal val="visible"/>
                                      </p:to>
                                    </p:set>
                                  </p:childTnLst>
                                </p:cTn>
                              </p:par>
                              <p:par>
                                <p:cTn id="182" presetID="1" presetClass="entr" presetSubtype="0" fill="hold" grpId="0" nodeType="withEffect">
                                  <p:stCondLst>
                                    <p:cond delay="0"/>
                                  </p:stCondLst>
                                  <p:childTnLst>
                                    <p:set>
                                      <p:cBhvr>
                                        <p:cTn id="183" dur="1" fill="hold">
                                          <p:stCondLst>
                                            <p:cond delay="0"/>
                                          </p:stCondLst>
                                        </p:cTn>
                                        <p:tgtEl>
                                          <p:spTgt spid="343240"/>
                                        </p:tgtEl>
                                        <p:attrNameLst>
                                          <p:attrName>style.visibility</p:attrName>
                                        </p:attrNameLst>
                                      </p:cBhvr>
                                      <p:to>
                                        <p:strVal val="visible"/>
                                      </p:to>
                                    </p:set>
                                  </p:childTnLst>
                                </p:cTn>
                              </p:par>
                              <p:par>
                                <p:cTn id="184" presetID="1" presetClass="entr" presetSubtype="0" fill="hold" grpId="0" nodeType="withEffect">
                                  <p:stCondLst>
                                    <p:cond delay="0"/>
                                  </p:stCondLst>
                                  <p:childTnLst>
                                    <p:set>
                                      <p:cBhvr>
                                        <p:cTn id="185" dur="1" fill="hold">
                                          <p:stCondLst>
                                            <p:cond delay="0"/>
                                          </p:stCondLst>
                                        </p:cTn>
                                        <p:tgtEl>
                                          <p:spTgt spid="343241"/>
                                        </p:tgtEl>
                                        <p:attrNameLst>
                                          <p:attrName>style.visibility</p:attrName>
                                        </p:attrNameLst>
                                      </p:cBhvr>
                                      <p:to>
                                        <p:strVal val="visible"/>
                                      </p:to>
                                    </p:set>
                                  </p:childTnLst>
                                </p:cTn>
                              </p:par>
                            </p:childTnLst>
                          </p:cTn>
                        </p:par>
                      </p:childTnLst>
                    </p:cTn>
                  </p:par>
                  <p:par>
                    <p:cTn id="186" fill="hold" nodeType="clickPar">
                      <p:stCondLst>
                        <p:cond delay="indefinite"/>
                      </p:stCondLst>
                      <p:childTnLst>
                        <p:par>
                          <p:cTn id="187" fill="hold" nodeType="withGroup">
                            <p:stCondLst>
                              <p:cond delay="0"/>
                            </p:stCondLst>
                            <p:childTnLst>
                              <p:par>
                                <p:cTn id="188" presetID="1" presetClass="entr" presetSubtype="0" fill="hold" nodeType="clickEffect">
                                  <p:stCondLst>
                                    <p:cond delay="0"/>
                                  </p:stCondLst>
                                  <p:childTnLst>
                                    <p:set>
                                      <p:cBhvr>
                                        <p:cTn id="189" dur="1" fill="hold">
                                          <p:stCondLst>
                                            <p:cond delay="0"/>
                                          </p:stCondLst>
                                        </p:cTn>
                                        <p:tgtEl>
                                          <p:spTgt spid="343242"/>
                                        </p:tgtEl>
                                        <p:attrNameLst>
                                          <p:attrName>style.visibility</p:attrName>
                                        </p:attrNameLst>
                                      </p:cBhvr>
                                      <p:to>
                                        <p:strVal val="visible"/>
                                      </p:to>
                                    </p:set>
                                  </p:childTnLst>
                                </p:cTn>
                              </p:par>
                              <p:par>
                                <p:cTn id="190" presetID="1" presetClass="entr" presetSubtype="0" fill="hold" grpId="0" nodeType="withEffect">
                                  <p:stCondLst>
                                    <p:cond delay="0"/>
                                  </p:stCondLst>
                                  <p:childTnLst>
                                    <p:set>
                                      <p:cBhvr>
                                        <p:cTn id="191" dur="1" fill="hold">
                                          <p:stCondLst>
                                            <p:cond delay="0"/>
                                          </p:stCondLst>
                                        </p:cTn>
                                        <p:tgtEl>
                                          <p:spTgt spid="343246"/>
                                        </p:tgtEl>
                                        <p:attrNameLst>
                                          <p:attrName>style.visibility</p:attrName>
                                        </p:attrNameLst>
                                      </p:cBhvr>
                                      <p:to>
                                        <p:strVal val="visible"/>
                                      </p:to>
                                    </p:set>
                                  </p:childTnLst>
                                </p:cTn>
                              </p:par>
                              <p:par>
                                <p:cTn id="192" presetID="1" presetClass="entr" presetSubtype="0" fill="hold" grpId="0" nodeType="withEffect">
                                  <p:stCondLst>
                                    <p:cond delay="0"/>
                                  </p:stCondLst>
                                  <p:childTnLst>
                                    <p:set>
                                      <p:cBhvr>
                                        <p:cTn id="193" dur="1" fill="hold">
                                          <p:stCondLst>
                                            <p:cond delay="0"/>
                                          </p:stCondLst>
                                        </p:cTn>
                                        <p:tgtEl>
                                          <p:spTgt spid="343247"/>
                                        </p:tgtEl>
                                        <p:attrNameLst>
                                          <p:attrName>style.visibility</p:attrName>
                                        </p:attrNameLst>
                                      </p:cBhvr>
                                      <p:to>
                                        <p:strVal val="visible"/>
                                      </p:to>
                                    </p:set>
                                  </p:childTnLst>
                                </p:cTn>
                              </p:par>
                            </p:childTnLst>
                          </p:cTn>
                        </p:par>
                      </p:childTnLst>
                    </p:cTn>
                  </p:par>
                  <p:par>
                    <p:cTn id="194" fill="hold" nodeType="clickPar">
                      <p:stCondLst>
                        <p:cond delay="indefinite"/>
                      </p:stCondLst>
                      <p:childTnLst>
                        <p:par>
                          <p:cTn id="195" fill="hold" nodeType="withGroup">
                            <p:stCondLst>
                              <p:cond delay="0"/>
                            </p:stCondLst>
                            <p:childTnLst>
                              <p:par>
                                <p:cTn id="196" presetID="2" presetClass="entr" presetSubtype="4" fill="hold" grpId="0" nodeType="clickEffect">
                                  <p:stCondLst>
                                    <p:cond delay="0"/>
                                  </p:stCondLst>
                                  <p:childTnLst>
                                    <p:set>
                                      <p:cBhvr>
                                        <p:cTn id="197" dur="1" fill="hold">
                                          <p:stCondLst>
                                            <p:cond delay="0"/>
                                          </p:stCondLst>
                                        </p:cTn>
                                        <p:tgtEl>
                                          <p:spTgt spid="343243"/>
                                        </p:tgtEl>
                                        <p:attrNameLst>
                                          <p:attrName>style.visibility</p:attrName>
                                        </p:attrNameLst>
                                      </p:cBhvr>
                                      <p:to>
                                        <p:strVal val="visible"/>
                                      </p:to>
                                    </p:set>
                                    <p:anim calcmode="lin" valueType="num">
                                      <p:cBhvr additive="base">
                                        <p:cTn id="198" dur="500" fill="hold"/>
                                        <p:tgtEl>
                                          <p:spTgt spid="343243"/>
                                        </p:tgtEl>
                                        <p:attrNameLst>
                                          <p:attrName>ppt_x</p:attrName>
                                        </p:attrNameLst>
                                      </p:cBhvr>
                                      <p:tavLst>
                                        <p:tav tm="0">
                                          <p:val>
                                            <p:strVal val="#ppt_x"/>
                                          </p:val>
                                        </p:tav>
                                        <p:tav tm="100000">
                                          <p:val>
                                            <p:strVal val="#ppt_x"/>
                                          </p:val>
                                        </p:tav>
                                      </p:tavLst>
                                    </p:anim>
                                    <p:anim calcmode="lin" valueType="num">
                                      <p:cBhvr additive="base">
                                        <p:cTn id="199" dur="500" fill="hold"/>
                                        <p:tgtEl>
                                          <p:spTgt spid="343243"/>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0"/>
                                  </p:stCondLst>
                                  <p:childTnLst>
                                    <p:set>
                                      <p:cBhvr>
                                        <p:cTn id="201" dur="1" fill="hold">
                                          <p:stCondLst>
                                            <p:cond delay="0"/>
                                          </p:stCondLst>
                                        </p:cTn>
                                        <p:tgtEl>
                                          <p:spTgt spid="343244"/>
                                        </p:tgtEl>
                                        <p:attrNameLst>
                                          <p:attrName>style.visibility</p:attrName>
                                        </p:attrNameLst>
                                      </p:cBhvr>
                                      <p:to>
                                        <p:strVal val="visible"/>
                                      </p:to>
                                    </p:set>
                                    <p:anim calcmode="lin" valueType="num">
                                      <p:cBhvr additive="base">
                                        <p:cTn id="202" dur="500" fill="hold"/>
                                        <p:tgtEl>
                                          <p:spTgt spid="343244"/>
                                        </p:tgtEl>
                                        <p:attrNameLst>
                                          <p:attrName>ppt_x</p:attrName>
                                        </p:attrNameLst>
                                      </p:cBhvr>
                                      <p:tavLst>
                                        <p:tav tm="0">
                                          <p:val>
                                            <p:strVal val="#ppt_x"/>
                                          </p:val>
                                        </p:tav>
                                        <p:tav tm="100000">
                                          <p:val>
                                            <p:strVal val="#ppt_x"/>
                                          </p:val>
                                        </p:tav>
                                      </p:tavLst>
                                    </p:anim>
                                    <p:anim calcmode="lin" valueType="num">
                                      <p:cBhvr additive="base">
                                        <p:cTn id="203" dur="500" fill="hold"/>
                                        <p:tgtEl>
                                          <p:spTgt spid="343244"/>
                                        </p:tgtEl>
                                        <p:attrNameLst>
                                          <p:attrName>ppt_y</p:attrName>
                                        </p:attrNameLst>
                                      </p:cBhvr>
                                      <p:tavLst>
                                        <p:tav tm="0">
                                          <p:val>
                                            <p:strVal val="1+#ppt_h/2"/>
                                          </p:val>
                                        </p:tav>
                                        <p:tav tm="100000">
                                          <p:val>
                                            <p:strVal val="#ppt_y"/>
                                          </p:val>
                                        </p:tav>
                                      </p:tavLst>
                                    </p:anim>
                                  </p:childTnLst>
                                </p:cTn>
                              </p:par>
                            </p:childTnLst>
                          </p:cTn>
                        </p:par>
                      </p:childTnLst>
                    </p:cTn>
                  </p:par>
                  <p:par>
                    <p:cTn id="204" fill="hold" nodeType="clickPar">
                      <p:stCondLst>
                        <p:cond delay="indefinite"/>
                      </p:stCondLst>
                      <p:childTnLst>
                        <p:par>
                          <p:cTn id="205" fill="hold" nodeType="withGroup">
                            <p:stCondLst>
                              <p:cond delay="0"/>
                            </p:stCondLst>
                            <p:childTnLst>
                              <p:par>
                                <p:cTn id="206" presetID="1" presetClass="entr" presetSubtype="0" fill="hold" nodeType="clickEffect">
                                  <p:stCondLst>
                                    <p:cond delay="0"/>
                                  </p:stCondLst>
                                  <p:childTnLst>
                                    <p:set>
                                      <p:cBhvr>
                                        <p:cTn id="207" dur="1" fill="hold">
                                          <p:stCondLst>
                                            <p:cond delay="0"/>
                                          </p:stCondLst>
                                        </p:cTn>
                                        <p:tgtEl>
                                          <p:spTgt spid="343245"/>
                                        </p:tgtEl>
                                        <p:attrNameLst>
                                          <p:attrName>style.visibility</p:attrName>
                                        </p:attrNameLst>
                                      </p:cBhvr>
                                      <p:to>
                                        <p:strVal val="visible"/>
                                      </p:to>
                                    </p:se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 presetClass="entr" presetSubtype="0" fill="hold" nodeType="clickEffect">
                                  <p:stCondLst>
                                    <p:cond delay="0"/>
                                  </p:stCondLst>
                                  <p:childTnLst>
                                    <p:set>
                                      <p:cBhvr>
                                        <p:cTn id="211" dur="1" fill="hold">
                                          <p:stCondLst>
                                            <p:cond delay="0"/>
                                          </p:stCondLst>
                                        </p:cTn>
                                        <p:tgtEl>
                                          <p:spTgt spid="343248"/>
                                        </p:tgtEl>
                                        <p:attrNameLst>
                                          <p:attrName>style.visibility</p:attrName>
                                        </p:attrNameLst>
                                      </p:cBhvr>
                                      <p:to>
                                        <p:strVal val="visible"/>
                                      </p:to>
                                    </p:set>
                                  </p:childTnLst>
                                </p:cTn>
                              </p:par>
                              <p:par>
                                <p:cTn id="212" presetID="1" presetClass="entr" presetSubtype="0" fill="hold" grpId="0" nodeType="withEffect">
                                  <p:stCondLst>
                                    <p:cond delay="0"/>
                                  </p:stCondLst>
                                  <p:childTnLst>
                                    <p:set>
                                      <p:cBhvr>
                                        <p:cTn id="213" dur="1" fill="hold">
                                          <p:stCondLst>
                                            <p:cond delay="0"/>
                                          </p:stCondLst>
                                        </p:cTn>
                                        <p:tgtEl>
                                          <p:spTgt spid="343249"/>
                                        </p:tgtEl>
                                        <p:attrNameLst>
                                          <p:attrName>style.visibility</p:attrName>
                                        </p:attrNameLst>
                                      </p:cBhvr>
                                      <p:to>
                                        <p:strVal val="visible"/>
                                      </p:to>
                                    </p:set>
                                  </p:childTnLst>
                                </p:cTn>
                              </p:par>
                              <p:par>
                                <p:cTn id="214" presetID="1" presetClass="entr" presetSubtype="0" fill="hold" grpId="0" nodeType="withEffect">
                                  <p:stCondLst>
                                    <p:cond delay="0"/>
                                  </p:stCondLst>
                                  <p:childTnLst>
                                    <p:set>
                                      <p:cBhvr>
                                        <p:cTn id="215" dur="1" fill="hold">
                                          <p:stCondLst>
                                            <p:cond delay="0"/>
                                          </p:stCondLst>
                                        </p:cTn>
                                        <p:tgtEl>
                                          <p:spTgt spid="343250"/>
                                        </p:tgtEl>
                                        <p:attrNameLst>
                                          <p:attrName>style.visibility</p:attrName>
                                        </p:attrNameLst>
                                      </p:cBhvr>
                                      <p:to>
                                        <p:strVal val="visible"/>
                                      </p:to>
                                    </p:set>
                                  </p:childTnLst>
                                </p:cTn>
                              </p:par>
                              <p:par>
                                <p:cTn id="216" presetID="1" presetClass="entr" presetSubtype="0" fill="hold" grpId="0" nodeType="withEffect">
                                  <p:stCondLst>
                                    <p:cond delay="0"/>
                                  </p:stCondLst>
                                  <p:childTnLst>
                                    <p:set>
                                      <p:cBhvr>
                                        <p:cTn id="217" dur="1" fill="hold">
                                          <p:stCondLst>
                                            <p:cond delay="0"/>
                                          </p:stCondLst>
                                        </p:cTn>
                                        <p:tgtEl>
                                          <p:spTgt spid="343251"/>
                                        </p:tgtEl>
                                        <p:attrNameLst>
                                          <p:attrName>style.visibility</p:attrName>
                                        </p:attrNameLst>
                                      </p:cBhvr>
                                      <p:to>
                                        <p:strVal val="visible"/>
                                      </p:to>
                                    </p:set>
                                  </p:childTnLst>
                                </p:cTn>
                              </p:par>
                              <p:par>
                                <p:cTn id="218" presetID="1" presetClass="entr" presetSubtype="0" fill="hold" grpId="0" nodeType="withEffect">
                                  <p:stCondLst>
                                    <p:cond delay="0"/>
                                  </p:stCondLst>
                                  <p:childTnLst>
                                    <p:set>
                                      <p:cBhvr>
                                        <p:cTn id="219" dur="1" fill="hold">
                                          <p:stCondLst>
                                            <p:cond delay="0"/>
                                          </p:stCondLst>
                                        </p:cTn>
                                        <p:tgtEl>
                                          <p:spTgt spid="343252"/>
                                        </p:tgtEl>
                                        <p:attrNameLst>
                                          <p:attrName>style.visibility</p:attrName>
                                        </p:attrNameLst>
                                      </p:cBhvr>
                                      <p:to>
                                        <p:strVal val="visible"/>
                                      </p:to>
                                    </p:set>
                                  </p:childTnLst>
                                </p:cTn>
                              </p:par>
                              <p:par>
                                <p:cTn id="220" presetID="1" presetClass="entr" presetSubtype="0" fill="hold" grpId="0" nodeType="withEffect">
                                  <p:stCondLst>
                                    <p:cond delay="0"/>
                                  </p:stCondLst>
                                  <p:childTnLst>
                                    <p:set>
                                      <p:cBhvr>
                                        <p:cTn id="221" dur="1" fill="hold">
                                          <p:stCondLst>
                                            <p:cond delay="0"/>
                                          </p:stCondLst>
                                        </p:cTn>
                                        <p:tgtEl>
                                          <p:spTgt spid="343253"/>
                                        </p:tgtEl>
                                        <p:attrNameLst>
                                          <p:attrName>style.visibility</p:attrName>
                                        </p:attrNameLst>
                                      </p:cBhvr>
                                      <p:to>
                                        <p:strVal val="visible"/>
                                      </p:to>
                                    </p:set>
                                  </p:childTnLst>
                                </p:cTn>
                              </p:par>
                              <p:par>
                                <p:cTn id="222" presetID="1" presetClass="entr" presetSubtype="0" fill="hold" grpId="0" nodeType="withEffect">
                                  <p:stCondLst>
                                    <p:cond delay="0"/>
                                  </p:stCondLst>
                                  <p:childTnLst>
                                    <p:set>
                                      <p:cBhvr>
                                        <p:cTn id="223" dur="1" fill="hold">
                                          <p:stCondLst>
                                            <p:cond delay="0"/>
                                          </p:stCondLst>
                                        </p:cTn>
                                        <p:tgtEl>
                                          <p:spTgt spid="343254"/>
                                        </p:tgtEl>
                                        <p:attrNameLst>
                                          <p:attrName>style.visibility</p:attrName>
                                        </p:attrNameLst>
                                      </p:cBhvr>
                                      <p:to>
                                        <p:strVal val="visible"/>
                                      </p:to>
                                    </p:set>
                                  </p:childTnLst>
                                </p:cTn>
                              </p:par>
                              <p:par>
                                <p:cTn id="224" presetID="1" presetClass="entr" presetSubtype="0" fill="hold" grpId="0" nodeType="withEffect">
                                  <p:stCondLst>
                                    <p:cond delay="0"/>
                                  </p:stCondLst>
                                  <p:childTnLst>
                                    <p:set>
                                      <p:cBhvr>
                                        <p:cTn id="225" dur="1" fill="hold">
                                          <p:stCondLst>
                                            <p:cond delay="0"/>
                                          </p:stCondLst>
                                        </p:cTn>
                                        <p:tgtEl>
                                          <p:spTgt spid="343255"/>
                                        </p:tgtEl>
                                        <p:attrNameLst>
                                          <p:attrName>style.visibility</p:attrName>
                                        </p:attrNameLst>
                                      </p:cBhvr>
                                      <p:to>
                                        <p:strVal val="visible"/>
                                      </p:to>
                                    </p:set>
                                  </p:childTnLst>
                                </p:cTn>
                              </p:par>
                            </p:childTnLst>
                          </p:cTn>
                        </p:par>
                      </p:childTnLst>
                    </p:cTn>
                  </p:par>
                  <p:par>
                    <p:cTn id="226" fill="hold" nodeType="clickPar">
                      <p:stCondLst>
                        <p:cond delay="indefinite"/>
                      </p:stCondLst>
                      <p:childTnLst>
                        <p:par>
                          <p:cTn id="227" fill="hold" nodeType="withGroup">
                            <p:stCondLst>
                              <p:cond delay="0"/>
                            </p:stCondLst>
                            <p:childTnLst>
                              <p:par>
                                <p:cTn id="228" presetID="1" presetClass="entr" presetSubtype="0" fill="hold" nodeType="clickEffect">
                                  <p:stCondLst>
                                    <p:cond delay="0"/>
                                  </p:stCondLst>
                                  <p:childTnLst>
                                    <p:set>
                                      <p:cBhvr>
                                        <p:cTn id="229" dur="1" fill="hold">
                                          <p:stCondLst>
                                            <p:cond delay="0"/>
                                          </p:stCondLst>
                                        </p:cTn>
                                        <p:tgtEl>
                                          <p:spTgt spid="3432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84" grpId="0" animBg="1"/>
      <p:bldP spid="343184" grpId="1" animBg="1"/>
      <p:bldP spid="343193" grpId="0" animBg="1"/>
      <p:bldP spid="343148" grpId="0" animBg="1"/>
      <p:bldP spid="343149" grpId="0" animBg="1"/>
      <p:bldP spid="343151" grpId="0" animBg="1"/>
      <p:bldP spid="343152" grpId="0" animBg="1"/>
      <p:bldP spid="343154" grpId="0"/>
      <p:bldP spid="343156" grpId="0"/>
      <p:bldP spid="343158" grpId="0"/>
      <p:bldP spid="343160" grpId="0"/>
      <p:bldP spid="343164" grpId="0"/>
      <p:bldP spid="343166" grpId="0"/>
      <p:bldP spid="343167" grpId="0"/>
      <p:bldP spid="343169" grpId="0"/>
      <p:bldP spid="343191" grpId="0"/>
      <p:bldP spid="343192" grpId="0"/>
      <p:bldP spid="343194" grpId="0"/>
      <p:bldP spid="343197" grpId="0" animBg="1"/>
      <p:bldP spid="343199" grpId="0"/>
      <p:bldP spid="343200" grpId="0" animBg="1"/>
      <p:bldP spid="343201" grpId="0" animBg="1"/>
      <p:bldP spid="343202" grpId="0" animBg="1"/>
      <p:bldP spid="343206" grpId="0"/>
      <p:bldP spid="343208" grpId="0"/>
      <p:bldP spid="343210" grpId="0" animBg="1"/>
      <p:bldP spid="343212" grpId="0" animBg="1"/>
      <p:bldP spid="343214" grpId="0" animBg="1"/>
      <p:bldP spid="343219" grpId="0" animBg="1"/>
      <p:bldP spid="343220" grpId="0" animBg="1"/>
      <p:bldP spid="343221" grpId="0" animBg="1"/>
      <p:bldP spid="343222" grpId="0" animBg="1"/>
      <p:bldP spid="343223" grpId="0" animBg="1"/>
      <p:bldP spid="343224" grpId="0" animBg="1"/>
      <p:bldP spid="343228" grpId="0"/>
      <p:bldP spid="343236" grpId="0" animBg="1"/>
      <p:bldP spid="343237" grpId="0" animBg="1"/>
      <p:bldP spid="343238" grpId="0" animBg="1"/>
      <p:bldP spid="343239" grpId="0" animBg="1"/>
      <p:bldP spid="343240" grpId="0" animBg="1"/>
      <p:bldP spid="343241" grpId="0" animBg="1"/>
      <p:bldP spid="343243" grpId="0" animBg="1"/>
      <p:bldP spid="343244" grpId="0"/>
      <p:bldP spid="343246" grpId="0" animBg="1"/>
      <p:bldP spid="343247" grpId="0"/>
      <p:bldP spid="343249" grpId="0" animBg="1"/>
      <p:bldP spid="343250" grpId="0" animBg="1"/>
      <p:bldP spid="343251" grpId="0" animBg="1"/>
      <p:bldP spid="343252" grpId="0" animBg="1"/>
      <p:bldP spid="343253" grpId="0" animBg="1"/>
      <p:bldP spid="343254" grpId="0" animBg="1"/>
      <p:bldP spid="34325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4069" name="Rectangle 5"/>
          <p:cNvSpPr>
            <a:spLocks noGrp="1" noChangeArrowheads="1"/>
          </p:cNvSpPr>
          <p:nvPr>
            <p:ph type="title"/>
          </p:nvPr>
        </p:nvSpPr>
        <p:spPr>
          <a:xfrm>
            <a:off x="942556" y="464052"/>
            <a:ext cx="3384000" cy="288000"/>
          </a:xfrm>
          <a:solidFill>
            <a:srgbClr val="FFFF00"/>
          </a:solidFill>
          <a:ln/>
        </p:spPr>
        <p:txBody>
          <a:bodyPr/>
          <a:lstStyle/>
          <a:p>
            <a:r>
              <a:rPr lang="en-US" altLang="ru-RU" sz="2000" b="1" dirty="0" smtClean="0">
                <a:solidFill>
                  <a:srgbClr val="FF0000"/>
                </a:solidFill>
              </a:rPr>
              <a:t>Section 5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5</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endParaRPr lang="ru-RU" altLang="ru-RU" sz="1800" dirty="0">
              <a:solidFill>
                <a:srgbClr val="FF0000"/>
              </a:solidFill>
            </a:endParaRPr>
          </a:p>
        </p:txBody>
      </p:sp>
      <p:sp>
        <p:nvSpPr>
          <p:cNvPr id="344070" name="AutoShape 6">
            <a:hlinkClick r:id="rId3" action="ppaction://hlinksldjump" highlightClick="1"/>
          </p:cNvPr>
          <p:cNvSpPr>
            <a:spLocks noChangeArrowheads="1"/>
          </p:cNvSpPr>
          <p:nvPr/>
        </p:nvSpPr>
        <p:spPr bwMode="auto">
          <a:xfrm>
            <a:off x="705480" y="477908"/>
            <a:ext cx="242887" cy="204788"/>
          </a:xfrm>
          <a:prstGeom prst="actionButtonBeginning">
            <a:avLst/>
          </a:prstGeom>
          <a:solidFill>
            <a:srgbClr val="FF0000"/>
          </a:solidFill>
          <a:ln>
            <a:noFill/>
          </a:ln>
          <a:effectLst/>
          <a:extLst/>
        </p:spPr>
        <p:txBody>
          <a:bodyPr wrap="none" anchor="ctr"/>
          <a:lstStyle/>
          <a:p>
            <a:endParaRPr lang="ru-RU"/>
          </a:p>
        </p:txBody>
      </p:sp>
      <p:sp>
        <p:nvSpPr>
          <p:cNvPr id="344071" name="AutoShape 7">
            <a:hlinkClick r:id="" action="ppaction://hlinkshowjump?jump=nextslide" highlightClick="1"/>
          </p:cNvPr>
          <p:cNvSpPr>
            <a:spLocks noChangeArrowheads="1"/>
          </p:cNvSpPr>
          <p:nvPr/>
        </p:nvSpPr>
        <p:spPr bwMode="auto">
          <a:xfrm>
            <a:off x="4411790" y="500275"/>
            <a:ext cx="285750" cy="219075"/>
          </a:xfrm>
          <a:prstGeom prst="actionButtonForwardNext">
            <a:avLst/>
          </a:prstGeom>
          <a:solidFill>
            <a:srgbClr val="FF0000"/>
          </a:solidFill>
          <a:ln>
            <a:noFill/>
          </a:ln>
          <a:effectLst/>
          <a:extLst/>
        </p:spPr>
        <p:txBody>
          <a:bodyPr wrap="none" anchor="ctr"/>
          <a:lstStyle/>
          <a:p>
            <a:endParaRPr lang="ru-RU"/>
          </a:p>
        </p:txBody>
      </p:sp>
      <p:sp>
        <p:nvSpPr>
          <p:cNvPr id="344072" name="Rectangle 8"/>
          <p:cNvSpPr>
            <a:spLocks noChangeArrowheads="1"/>
          </p:cNvSpPr>
          <p:nvPr/>
        </p:nvSpPr>
        <p:spPr bwMode="auto">
          <a:xfrm>
            <a:off x="142875" y="734183"/>
            <a:ext cx="89820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200" b="1" dirty="0">
                <a:solidFill>
                  <a:srgbClr val="FF0000"/>
                </a:solidFill>
              </a:rPr>
              <a:t>Impulse of a Force</a:t>
            </a:r>
            <a:r>
              <a:rPr lang="en-US" sz="1200" dirty="0">
                <a:solidFill>
                  <a:srgbClr val="FF0000"/>
                </a:solidFill>
              </a:rPr>
              <a:t> </a:t>
            </a:r>
            <a:r>
              <a:rPr lang="en-US" sz="1200" dirty="0" smtClean="0">
                <a:solidFill>
                  <a:srgbClr val="FF0000"/>
                </a:solidFill>
              </a:rPr>
              <a:t> </a:t>
            </a:r>
          </a:p>
          <a:p>
            <a:pPr marL="0" indent="0">
              <a:lnSpc>
                <a:spcPct val="90000"/>
              </a:lnSpc>
              <a:buNone/>
            </a:pPr>
            <a:r>
              <a:rPr lang="en-US" sz="1000" b="1" dirty="0" smtClean="0">
                <a:solidFill>
                  <a:schemeClr val="accent5">
                    <a:lumMod val="25000"/>
                  </a:schemeClr>
                </a:solidFill>
              </a:rPr>
              <a:t>The </a:t>
            </a:r>
            <a:r>
              <a:rPr lang="en-US" sz="1000" b="1" dirty="0">
                <a:solidFill>
                  <a:schemeClr val="accent5">
                    <a:lumMod val="25000"/>
                  </a:schemeClr>
                </a:solidFill>
              </a:rPr>
              <a:t>concept of impulse (or linear impulse) of a force is used to characterize the effect on a body of a force acting during a certain interval of </a:t>
            </a:r>
            <a:r>
              <a:rPr lang="en-US" sz="1000" b="1" dirty="0" smtClean="0">
                <a:solidFill>
                  <a:schemeClr val="accent5">
                    <a:lumMod val="25000"/>
                  </a:schemeClr>
                </a:solidFill>
              </a:rPr>
              <a:t>time</a:t>
            </a:r>
            <a:endParaRPr lang="en-US" altLang="ru-RU" sz="1000" b="1" dirty="0">
              <a:solidFill>
                <a:schemeClr val="accent5">
                  <a:lumMod val="25000"/>
                </a:schemeClr>
              </a:solidFill>
            </a:endParaRPr>
          </a:p>
        </p:txBody>
      </p:sp>
      <p:sp>
        <p:nvSpPr>
          <p:cNvPr id="344073" name="Oval 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chemeClr val="tx2"/>
                </a:solidFill>
              </a:rPr>
              <a:t>19</a:t>
            </a:r>
            <a:endParaRPr lang="ru-RU" altLang="ru-RU" sz="1000" b="1" dirty="0">
              <a:solidFill>
                <a:schemeClr val="tx2"/>
              </a:solidFill>
            </a:endParaRPr>
          </a:p>
        </p:txBody>
      </p:sp>
      <p:graphicFrame>
        <p:nvGraphicFramePr>
          <p:cNvPr id="344135" name="Object 71"/>
          <p:cNvGraphicFramePr>
            <a:graphicFrameLocks noChangeAspect="1"/>
          </p:cNvGraphicFramePr>
          <p:nvPr>
            <p:extLst>
              <p:ext uri="{D42A27DB-BD31-4B8C-83A1-F6EECF244321}">
                <p14:modId xmlns:p14="http://schemas.microsoft.com/office/powerpoint/2010/main" val="1109544835"/>
              </p:ext>
            </p:extLst>
          </p:nvPr>
        </p:nvGraphicFramePr>
        <p:xfrm>
          <a:off x="1782631" y="1104071"/>
          <a:ext cx="698500" cy="571500"/>
        </p:xfrm>
        <a:graphic>
          <a:graphicData uri="http://schemas.openxmlformats.org/presentationml/2006/ole">
            <mc:AlternateContent xmlns:mc="http://schemas.openxmlformats.org/markup-compatibility/2006">
              <mc:Choice xmlns:v="urn:schemas-microsoft-com:vml" Requires="v">
                <p:oleObj spid="_x0000_s1459330" name="Equation" r:id="rId4" imgW="698400" imgH="571320" progId="Equation.DSMT4">
                  <p:embed/>
                </p:oleObj>
              </mc:Choice>
              <mc:Fallback>
                <p:oleObj name="Equation" r:id="rId4" imgW="698400" imgH="571320" progId="Equation.DSMT4">
                  <p:embed/>
                  <p:pic>
                    <p:nvPicPr>
                      <p:cNvPr id="0" name="Object 71"/>
                      <p:cNvPicPr>
                        <a:picLocks noChangeAspect="1" noChangeArrowheads="1"/>
                      </p:cNvPicPr>
                      <p:nvPr/>
                    </p:nvPicPr>
                    <p:blipFill>
                      <a:blip r:embed="rId5"/>
                      <a:srcRect/>
                      <a:stretch>
                        <a:fillRect/>
                      </a:stretch>
                    </p:blipFill>
                    <p:spPr bwMode="auto">
                      <a:xfrm>
                        <a:off x="1782631" y="1104071"/>
                        <a:ext cx="698500" cy="5715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36" name="Text Box 72"/>
          <p:cNvSpPr txBox="1">
            <a:spLocks noChangeArrowheads="1"/>
          </p:cNvSpPr>
          <p:nvPr/>
        </p:nvSpPr>
        <p:spPr bwMode="auto">
          <a:xfrm>
            <a:off x="2557532" y="1147763"/>
            <a:ext cx="272222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Projections of impulse on coordinate axis are</a:t>
            </a:r>
            <a:endParaRPr lang="en-US" altLang="ru-RU" sz="1000" dirty="0"/>
          </a:p>
        </p:txBody>
      </p:sp>
      <p:graphicFrame>
        <p:nvGraphicFramePr>
          <p:cNvPr id="344137" name="Object 73"/>
          <p:cNvGraphicFramePr>
            <a:graphicFrameLocks noChangeAspect="1"/>
          </p:cNvGraphicFramePr>
          <p:nvPr>
            <p:extLst>
              <p:ext uri="{D42A27DB-BD31-4B8C-83A1-F6EECF244321}">
                <p14:modId xmlns:p14="http://schemas.microsoft.com/office/powerpoint/2010/main" val="1585288485"/>
              </p:ext>
            </p:extLst>
          </p:nvPr>
        </p:nvGraphicFramePr>
        <p:xfrm>
          <a:off x="5444482" y="1114425"/>
          <a:ext cx="3098800" cy="495300"/>
        </p:xfrm>
        <a:graphic>
          <a:graphicData uri="http://schemas.openxmlformats.org/presentationml/2006/ole">
            <mc:AlternateContent xmlns:mc="http://schemas.openxmlformats.org/markup-compatibility/2006">
              <mc:Choice xmlns:v="urn:schemas-microsoft-com:vml" Requires="v">
                <p:oleObj spid="_x0000_s1459331" name="Equation" r:id="rId6" imgW="3098520" imgH="495000" progId="Equation.DSMT4">
                  <p:embed/>
                </p:oleObj>
              </mc:Choice>
              <mc:Fallback>
                <p:oleObj name="Equation" r:id="rId6" imgW="3098520" imgH="495000" progId="Equation.DSMT4">
                  <p:embed/>
                  <p:pic>
                    <p:nvPicPr>
                      <p:cNvPr id="0" name="Object 73"/>
                      <p:cNvPicPr>
                        <a:picLocks noChangeAspect="1" noChangeArrowheads="1"/>
                      </p:cNvPicPr>
                      <p:nvPr/>
                    </p:nvPicPr>
                    <p:blipFill>
                      <a:blip r:embed="rId7"/>
                      <a:srcRect/>
                      <a:stretch>
                        <a:fillRect/>
                      </a:stretch>
                    </p:blipFill>
                    <p:spPr bwMode="auto">
                      <a:xfrm>
                        <a:off x="5444482" y="1114425"/>
                        <a:ext cx="3098800" cy="495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38" name="Text Box 74"/>
          <p:cNvSpPr txBox="1">
            <a:spLocks noChangeArrowheads="1"/>
          </p:cNvSpPr>
          <p:nvPr/>
        </p:nvSpPr>
        <p:spPr bwMode="auto">
          <a:xfrm>
            <a:off x="420688" y="1609725"/>
            <a:ext cx="213872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When the force is constant, we get</a:t>
            </a:r>
            <a:endParaRPr lang="ru-RU" altLang="ru-RU" sz="1000" dirty="0"/>
          </a:p>
        </p:txBody>
      </p:sp>
      <p:graphicFrame>
        <p:nvGraphicFramePr>
          <p:cNvPr id="344139" name="Object 75"/>
          <p:cNvGraphicFramePr>
            <a:graphicFrameLocks noChangeAspect="1"/>
          </p:cNvGraphicFramePr>
          <p:nvPr>
            <p:extLst>
              <p:ext uri="{D42A27DB-BD31-4B8C-83A1-F6EECF244321}">
                <p14:modId xmlns:p14="http://schemas.microsoft.com/office/powerpoint/2010/main" val="448441154"/>
              </p:ext>
            </p:extLst>
          </p:nvPr>
        </p:nvGraphicFramePr>
        <p:xfrm>
          <a:off x="2830513" y="1658938"/>
          <a:ext cx="812800" cy="215900"/>
        </p:xfrm>
        <a:graphic>
          <a:graphicData uri="http://schemas.openxmlformats.org/presentationml/2006/ole">
            <mc:AlternateContent xmlns:mc="http://schemas.openxmlformats.org/markup-compatibility/2006">
              <mc:Choice xmlns:v="urn:schemas-microsoft-com:vml" Requires="v">
                <p:oleObj spid="_x0000_s1459332" name="Equation" r:id="rId8" imgW="812520" imgH="215640" progId="Equation.DSMT4">
                  <p:embed/>
                </p:oleObj>
              </mc:Choice>
              <mc:Fallback>
                <p:oleObj name="Equation" r:id="rId8" imgW="812520" imgH="215640" progId="Equation.DSMT4">
                  <p:embed/>
                  <p:pic>
                    <p:nvPicPr>
                      <p:cNvPr id="0" name="Object 75"/>
                      <p:cNvPicPr>
                        <a:picLocks noChangeAspect="1" noChangeArrowheads="1"/>
                      </p:cNvPicPr>
                      <p:nvPr/>
                    </p:nvPicPr>
                    <p:blipFill>
                      <a:blip r:embed="rId9"/>
                      <a:srcRect/>
                      <a:stretch>
                        <a:fillRect/>
                      </a:stretch>
                    </p:blipFill>
                    <p:spPr bwMode="auto">
                      <a:xfrm>
                        <a:off x="2830513" y="1658938"/>
                        <a:ext cx="8128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40" name="Text Box 76"/>
          <p:cNvSpPr txBox="1">
            <a:spLocks noChangeArrowheads="1"/>
          </p:cNvSpPr>
          <p:nvPr/>
        </p:nvSpPr>
        <p:spPr bwMode="auto">
          <a:xfrm>
            <a:off x="3810000" y="1657350"/>
            <a:ext cx="1512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Then its projections are</a:t>
            </a:r>
            <a:endParaRPr lang="ru-RU" altLang="ru-RU" sz="1000" dirty="0"/>
          </a:p>
        </p:txBody>
      </p:sp>
      <p:graphicFrame>
        <p:nvGraphicFramePr>
          <p:cNvPr id="344141" name="Object 77"/>
          <p:cNvGraphicFramePr>
            <a:graphicFrameLocks noChangeAspect="1"/>
          </p:cNvGraphicFramePr>
          <p:nvPr>
            <p:extLst>
              <p:ext uri="{D42A27DB-BD31-4B8C-83A1-F6EECF244321}">
                <p14:modId xmlns:p14="http://schemas.microsoft.com/office/powerpoint/2010/main" val="1164801391"/>
              </p:ext>
            </p:extLst>
          </p:nvPr>
        </p:nvGraphicFramePr>
        <p:xfrm>
          <a:off x="5718175" y="1654175"/>
          <a:ext cx="3035300" cy="228600"/>
        </p:xfrm>
        <a:graphic>
          <a:graphicData uri="http://schemas.openxmlformats.org/presentationml/2006/ole">
            <mc:AlternateContent xmlns:mc="http://schemas.openxmlformats.org/markup-compatibility/2006">
              <mc:Choice xmlns:v="urn:schemas-microsoft-com:vml" Requires="v">
                <p:oleObj spid="_x0000_s1459333" name="Equation" r:id="rId10" imgW="3035160" imgH="228600" progId="Equation.DSMT4">
                  <p:embed/>
                </p:oleObj>
              </mc:Choice>
              <mc:Fallback>
                <p:oleObj name="Equation" r:id="rId10" imgW="3035160" imgH="228600" progId="Equation.DSMT4">
                  <p:embed/>
                  <p:pic>
                    <p:nvPicPr>
                      <p:cNvPr id="0" name="Object 77"/>
                      <p:cNvPicPr>
                        <a:picLocks noChangeAspect="1" noChangeArrowheads="1"/>
                      </p:cNvPicPr>
                      <p:nvPr/>
                    </p:nvPicPr>
                    <p:blipFill>
                      <a:blip r:embed="rId11"/>
                      <a:srcRect/>
                      <a:stretch>
                        <a:fillRect/>
                      </a:stretch>
                    </p:blipFill>
                    <p:spPr bwMode="auto">
                      <a:xfrm>
                        <a:off x="5718175" y="1654175"/>
                        <a:ext cx="30353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42" name="Rectangle 78"/>
          <p:cNvSpPr>
            <a:spLocks noChangeArrowheads="1"/>
          </p:cNvSpPr>
          <p:nvPr/>
        </p:nvSpPr>
        <p:spPr bwMode="auto">
          <a:xfrm>
            <a:off x="133350" y="1922462"/>
            <a:ext cx="8982075" cy="21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altLang="ru-RU" sz="1000" b="1" dirty="0" smtClean="0">
                <a:solidFill>
                  <a:schemeClr val="accent5">
                    <a:lumMod val="25000"/>
                  </a:schemeClr>
                </a:solidFill>
              </a:rPr>
              <a:t>Impulse of a resultant is equal to the geometrical sum of the impulses of all the forces applied to the particle during the same time interval</a:t>
            </a:r>
            <a:endParaRPr lang="en-US" altLang="ru-RU" sz="1000" dirty="0"/>
          </a:p>
        </p:txBody>
      </p:sp>
      <p:graphicFrame>
        <p:nvGraphicFramePr>
          <p:cNvPr id="344143" name="Object 79"/>
          <p:cNvGraphicFramePr>
            <a:graphicFrameLocks noChangeAspect="1"/>
          </p:cNvGraphicFramePr>
          <p:nvPr/>
        </p:nvGraphicFramePr>
        <p:xfrm>
          <a:off x="2184400" y="2152650"/>
          <a:ext cx="1358900" cy="241300"/>
        </p:xfrm>
        <a:graphic>
          <a:graphicData uri="http://schemas.openxmlformats.org/presentationml/2006/ole">
            <mc:AlternateContent xmlns:mc="http://schemas.openxmlformats.org/markup-compatibility/2006">
              <mc:Choice xmlns:v="urn:schemas-microsoft-com:vml" Requires="v">
                <p:oleObj spid="_x0000_s1459334" name="Формула" r:id="rId12" imgW="1358640" imgH="241200" progId="Equation.3">
                  <p:embed/>
                </p:oleObj>
              </mc:Choice>
              <mc:Fallback>
                <p:oleObj name="Формула" r:id="rId12" imgW="1358640" imgH="241200" progId="Equation.3">
                  <p:embed/>
                  <p:pic>
                    <p:nvPicPr>
                      <p:cNvPr id="0" name="Object 7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184400" y="2152650"/>
                        <a:ext cx="13589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44" name="Text Box 80"/>
          <p:cNvSpPr txBox="1">
            <a:spLocks noChangeArrowheads="1"/>
          </p:cNvSpPr>
          <p:nvPr/>
        </p:nvSpPr>
        <p:spPr bwMode="auto">
          <a:xfrm>
            <a:off x="3790950" y="2151063"/>
            <a:ext cx="94448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Multiply by</a:t>
            </a:r>
            <a:r>
              <a:rPr lang="ru-RU" altLang="ru-RU" sz="1000" dirty="0" smtClean="0"/>
              <a:t> </a:t>
            </a:r>
            <a:r>
              <a:rPr lang="en-US" altLang="ru-RU" sz="1200" i="1" dirty="0" err="1" smtClean="0">
                <a:latin typeface="Times New Roman" pitchFamily="18" charset="0"/>
                <a:cs typeface="Times New Roman" pitchFamily="18" charset="0"/>
              </a:rPr>
              <a:t>dt</a:t>
            </a:r>
            <a:endParaRPr lang="ru-RU" altLang="ru-RU" sz="1200" dirty="0">
              <a:latin typeface="Times New Roman" pitchFamily="18" charset="0"/>
              <a:cs typeface="Times New Roman" pitchFamily="18" charset="0"/>
            </a:endParaRPr>
          </a:p>
        </p:txBody>
      </p:sp>
      <p:graphicFrame>
        <p:nvGraphicFramePr>
          <p:cNvPr id="344145" name="Object 81"/>
          <p:cNvGraphicFramePr>
            <a:graphicFrameLocks noChangeAspect="1"/>
          </p:cNvGraphicFramePr>
          <p:nvPr>
            <p:extLst>
              <p:ext uri="{D42A27DB-BD31-4B8C-83A1-F6EECF244321}">
                <p14:modId xmlns:p14="http://schemas.microsoft.com/office/powerpoint/2010/main" val="1018312695"/>
              </p:ext>
            </p:extLst>
          </p:nvPr>
        </p:nvGraphicFramePr>
        <p:xfrm>
          <a:off x="4865688" y="2170113"/>
          <a:ext cx="1841500" cy="241300"/>
        </p:xfrm>
        <a:graphic>
          <a:graphicData uri="http://schemas.openxmlformats.org/presentationml/2006/ole">
            <mc:AlternateContent xmlns:mc="http://schemas.openxmlformats.org/markup-compatibility/2006">
              <mc:Choice xmlns:v="urn:schemas-microsoft-com:vml" Requires="v">
                <p:oleObj spid="_x0000_s1459335" name="Equation" r:id="rId14" imgW="1841400" imgH="241200" progId="Equation.DSMT4">
                  <p:embed/>
                </p:oleObj>
              </mc:Choice>
              <mc:Fallback>
                <p:oleObj name="Equation" r:id="rId14" imgW="1841400" imgH="241200" progId="Equation.DSMT4">
                  <p:embed/>
                  <p:pic>
                    <p:nvPicPr>
                      <p:cNvPr id="0" name="Object 81"/>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865688" y="2170113"/>
                        <a:ext cx="18415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46" name="Text Box 82"/>
          <p:cNvSpPr txBox="1">
            <a:spLocks noChangeArrowheads="1"/>
          </p:cNvSpPr>
          <p:nvPr/>
        </p:nvSpPr>
        <p:spPr bwMode="auto">
          <a:xfrm>
            <a:off x="274638" y="2454275"/>
            <a:ext cx="270779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Take definite integral in a given time interval</a:t>
            </a:r>
            <a:endParaRPr lang="ru-RU" altLang="ru-RU" sz="1000" dirty="0"/>
          </a:p>
        </p:txBody>
      </p:sp>
      <p:graphicFrame>
        <p:nvGraphicFramePr>
          <p:cNvPr id="344147" name="Object 83"/>
          <p:cNvGraphicFramePr>
            <a:graphicFrameLocks noChangeAspect="1"/>
          </p:cNvGraphicFramePr>
          <p:nvPr>
            <p:extLst>
              <p:ext uri="{D42A27DB-BD31-4B8C-83A1-F6EECF244321}">
                <p14:modId xmlns:p14="http://schemas.microsoft.com/office/powerpoint/2010/main" val="3707123361"/>
              </p:ext>
            </p:extLst>
          </p:nvPr>
        </p:nvGraphicFramePr>
        <p:xfrm>
          <a:off x="3594450" y="2329735"/>
          <a:ext cx="1943100" cy="495300"/>
        </p:xfrm>
        <a:graphic>
          <a:graphicData uri="http://schemas.openxmlformats.org/presentationml/2006/ole">
            <mc:AlternateContent xmlns:mc="http://schemas.openxmlformats.org/markup-compatibility/2006">
              <mc:Choice xmlns:v="urn:schemas-microsoft-com:vml" Requires="v">
                <p:oleObj spid="_x0000_s1459336" name="Equation" r:id="rId16" imgW="1942920" imgH="495000" progId="Equation.DSMT4">
                  <p:embed/>
                </p:oleObj>
              </mc:Choice>
              <mc:Fallback>
                <p:oleObj name="Equation" r:id="rId16" imgW="1942920" imgH="495000" progId="Equation.DSMT4">
                  <p:embed/>
                  <p:pic>
                    <p:nvPicPr>
                      <p:cNvPr id="0" name="Object 83"/>
                      <p:cNvPicPr>
                        <a:picLocks noChangeAspect="1" noChangeArrowheads="1"/>
                      </p:cNvPicPr>
                      <p:nvPr/>
                    </p:nvPicPr>
                    <p:blipFill>
                      <a:blip r:embed="rId17"/>
                      <a:srcRect/>
                      <a:stretch>
                        <a:fillRect/>
                      </a:stretch>
                    </p:blipFill>
                    <p:spPr bwMode="auto">
                      <a:xfrm>
                        <a:off x="3594450" y="2329735"/>
                        <a:ext cx="1943100" cy="495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48" name="AutoShape 84"/>
          <p:cNvSpPr>
            <a:spLocks noChangeArrowheads="1"/>
          </p:cNvSpPr>
          <p:nvPr/>
        </p:nvSpPr>
        <p:spPr bwMode="auto">
          <a:xfrm>
            <a:off x="5784850" y="25368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4149" name="Object 85"/>
          <p:cNvGraphicFramePr>
            <a:graphicFrameLocks noChangeAspect="1"/>
          </p:cNvGraphicFramePr>
          <p:nvPr>
            <p:extLst>
              <p:ext uri="{D42A27DB-BD31-4B8C-83A1-F6EECF244321}">
                <p14:modId xmlns:p14="http://schemas.microsoft.com/office/powerpoint/2010/main" val="2331451742"/>
              </p:ext>
            </p:extLst>
          </p:nvPr>
        </p:nvGraphicFramePr>
        <p:xfrm>
          <a:off x="6357938" y="2506663"/>
          <a:ext cx="1181100" cy="215900"/>
        </p:xfrm>
        <a:graphic>
          <a:graphicData uri="http://schemas.openxmlformats.org/presentationml/2006/ole">
            <mc:AlternateContent xmlns:mc="http://schemas.openxmlformats.org/markup-compatibility/2006">
              <mc:Choice xmlns:v="urn:schemas-microsoft-com:vml" Requires="v">
                <p:oleObj spid="_x0000_s1459337" name="Equation" r:id="rId18" imgW="1180800" imgH="215640" progId="Equation.DSMT4">
                  <p:embed/>
                </p:oleObj>
              </mc:Choice>
              <mc:Fallback>
                <p:oleObj name="Equation" r:id="rId18" imgW="1180800" imgH="215640" progId="Equation.DSMT4">
                  <p:embed/>
                  <p:pic>
                    <p:nvPicPr>
                      <p:cNvPr id="0" name="Object 85"/>
                      <p:cNvPicPr>
                        <a:picLocks noChangeAspect="1" noChangeArrowheads="1"/>
                      </p:cNvPicPr>
                      <p:nvPr/>
                    </p:nvPicPr>
                    <p:blipFill>
                      <a:blip r:embed="rId19"/>
                      <a:srcRect/>
                      <a:stretch>
                        <a:fillRect/>
                      </a:stretch>
                    </p:blipFill>
                    <p:spPr bwMode="auto">
                      <a:xfrm>
                        <a:off x="6357938" y="2506663"/>
                        <a:ext cx="11811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44150" name="Rectangle 86"/>
              <p:cNvSpPr>
                <a:spLocks noChangeArrowheads="1"/>
              </p:cNvSpPr>
              <p:nvPr/>
            </p:nvSpPr>
            <p:spPr bwMode="auto">
              <a:xfrm>
                <a:off x="161925" y="2716014"/>
                <a:ext cx="8982075" cy="369888"/>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lvl="0"/>
                <a:r>
                  <a:rPr lang="en-US" sz="1000" b="1" dirty="0" smtClean="0">
                    <a:solidFill>
                      <a:srgbClr val="FF0000"/>
                    </a:solidFill>
                  </a:rPr>
                  <a:t>Momentum of a Particle. </a:t>
                </a:r>
                <a:r>
                  <a:rPr lang="en-US" sz="1000" dirty="0">
                    <a:solidFill>
                      <a:schemeClr val="accent5">
                        <a:lumMod val="25000"/>
                      </a:schemeClr>
                    </a:solidFill>
                  </a:rPr>
                  <a:t>The momentum of a particle is defined as a vector quantity </a:t>
                </a:r>
                <a14:m>
                  <m:oMath xmlns:m="http://schemas.openxmlformats.org/officeDocument/2006/math">
                    <m:r>
                      <a:rPr lang="en-US" sz="1200" i="1">
                        <a:solidFill>
                          <a:schemeClr val="accent5">
                            <a:lumMod val="25000"/>
                          </a:schemeClr>
                        </a:solidFill>
                        <a:latin typeface="Cambria Math"/>
                      </a:rPr>
                      <m:t>𝑚</m:t>
                    </m:r>
                    <m:r>
                      <a:rPr lang="en-US" sz="1200" b="1" i="1">
                        <a:solidFill>
                          <a:schemeClr val="accent5">
                            <a:lumMod val="25000"/>
                          </a:schemeClr>
                        </a:solidFill>
                        <a:latin typeface="Cambria Math"/>
                      </a:rPr>
                      <m:t>𝒗</m:t>
                    </m:r>
                  </m:oMath>
                </a14:m>
                <a:r>
                  <a:rPr lang="en-US" sz="1200" dirty="0">
                    <a:solidFill>
                      <a:schemeClr val="accent5">
                        <a:lumMod val="25000"/>
                      </a:schemeClr>
                    </a:solidFill>
                  </a:rPr>
                  <a:t> </a:t>
                </a:r>
                <a:r>
                  <a:rPr lang="en-US" sz="1000" dirty="0">
                    <a:solidFill>
                      <a:schemeClr val="accent5">
                        <a:lumMod val="25000"/>
                      </a:schemeClr>
                    </a:solidFill>
                  </a:rPr>
                  <a:t>equal to the product of the mass of the particle and its velocity</a:t>
                </a:r>
                <a:r>
                  <a:rPr lang="en-US" sz="1000" b="1" dirty="0">
                    <a:solidFill>
                      <a:schemeClr val="accent5">
                        <a:lumMod val="25000"/>
                      </a:schemeClr>
                    </a:solidFill>
                  </a:rPr>
                  <a:t> </a:t>
                </a:r>
                <a:endParaRPr lang="en-US" altLang="ru-RU" sz="1000" dirty="0">
                  <a:solidFill>
                    <a:schemeClr val="accent5">
                      <a:lumMod val="25000"/>
                    </a:schemeClr>
                  </a:solidFill>
                </a:endParaRPr>
              </a:p>
              <a:p>
                <a:pPr marL="0" indent="0">
                  <a:buNone/>
                </a:pPr>
                <a:endParaRPr lang="en-US" altLang="ru-RU" sz="1000" dirty="0">
                  <a:solidFill>
                    <a:srgbClr val="FF0000"/>
                  </a:solidFill>
                </a:endParaRPr>
              </a:p>
            </p:txBody>
          </p:sp>
        </mc:Choice>
        <mc:Fallback xmlns="">
          <p:sp>
            <p:nvSpPr>
              <p:cNvPr id="344150" name="Rectangle 86"/>
              <p:cNvSpPr>
                <a:spLocks noRot="1" noChangeAspect="1" noMove="1" noResize="1" noEditPoints="1" noAdjustHandles="1" noChangeArrowheads="1" noChangeShapeType="1" noTextEdit="1"/>
              </p:cNvSpPr>
              <p:nvPr/>
            </p:nvSpPr>
            <p:spPr bwMode="auto">
              <a:xfrm>
                <a:off x="161925" y="2716014"/>
                <a:ext cx="8982075" cy="369888"/>
              </a:xfrm>
              <a:prstGeom prst="rect">
                <a:avLst/>
              </a:prstGeom>
              <a:blipFill rotWithShape="1">
                <a:blip r:embed="rId20"/>
                <a:stretch>
                  <a:fillRect b="-2333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4151" name="Object 87"/>
          <p:cNvGraphicFramePr>
            <a:graphicFrameLocks noChangeAspect="1"/>
          </p:cNvGraphicFramePr>
          <p:nvPr>
            <p:extLst>
              <p:ext uri="{D42A27DB-BD31-4B8C-83A1-F6EECF244321}">
                <p14:modId xmlns:p14="http://schemas.microsoft.com/office/powerpoint/2010/main" val="3879056592"/>
              </p:ext>
            </p:extLst>
          </p:nvPr>
        </p:nvGraphicFramePr>
        <p:xfrm>
          <a:off x="1154168" y="2977370"/>
          <a:ext cx="495300" cy="215900"/>
        </p:xfrm>
        <a:graphic>
          <a:graphicData uri="http://schemas.openxmlformats.org/presentationml/2006/ole">
            <mc:AlternateContent xmlns:mc="http://schemas.openxmlformats.org/markup-compatibility/2006">
              <mc:Choice xmlns:v="urn:schemas-microsoft-com:vml" Requires="v">
                <p:oleObj spid="_x0000_s1459338" name="Equation" r:id="rId21" imgW="495000" imgH="215640" progId="Equation.DSMT4">
                  <p:embed/>
                </p:oleObj>
              </mc:Choice>
              <mc:Fallback>
                <p:oleObj name="Equation" r:id="rId21" imgW="495000" imgH="215640" progId="Equation.DSMT4">
                  <p:embed/>
                  <p:pic>
                    <p:nvPicPr>
                      <p:cNvPr id="0" name="Object 87"/>
                      <p:cNvPicPr>
                        <a:picLocks noChangeAspect="1" noChangeArrowheads="1"/>
                      </p:cNvPicPr>
                      <p:nvPr/>
                    </p:nvPicPr>
                    <p:blipFill>
                      <a:blip r:embed="rId22"/>
                      <a:srcRect/>
                      <a:stretch>
                        <a:fillRect/>
                      </a:stretch>
                    </p:blipFill>
                    <p:spPr bwMode="auto">
                      <a:xfrm>
                        <a:off x="1154168" y="2977370"/>
                        <a:ext cx="4953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pSp>
        <p:nvGrpSpPr>
          <p:cNvPr id="344159" name="Group 95"/>
          <p:cNvGrpSpPr>
            <a:grpSpLocks/>
          </p:cNvGrpSpPr>
          <p:nvPr/>
        </p:nvGrpSpPr>
        <p:grpSpPr bwMode="auto">
          <a:xfrm>
            <a:off x="438150" y="3217863"/>
            <a:ext cx="1206500" cy="496887"/>
            <a:chOff x="276" y="2027"/>
            <a:chExt cx="760" cy="313"/>
          </a:xfrm>
        </p:grpSpPr>
        <p:sp>
          <p:nvSpPr>
            <p:cNvPr id="344152" name="Arc 88"/>
            <p:cNvSpPr>
              <a:spLocks/>
            </p:cNvSpPr>
            <p:nvPr/>
          </p:nvSpPr>
          <p:spPr bwMode="auto">
            <a:xfrm>
              <a:off x="276" y="2100"/>
              <a:ext cx="498" cy="24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4153" name="Oval 89"/>
            <p:cNvSpPr>
              <a:spLocks noChangeArrowheads="1"/>
            </p:cNvSpPr>
            <p:nvPr/>
          </p:nvSpPr>
          <p:spPr bwMode="auto">
            <a:xfrm>
              <a:off x="582" y="2130"/>
              <a:ext cx="46" cy="4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4154" name="Text Box 90"/>
            <p:cNvSpPr txBox="1">
              <a:spLocks noChangeArrowheads="1"/>
            </p:cNvSpPr>
            <p:nvPr/>
          </p:nvSpPr>
          <p:spPr bwMode="auto">
            <a:xfrm>
              <a:off x="392" y="2119"/>
              <a:ext cx="186"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200" i="1" dirty="0">
                  <a:latin typeface="Times New Roman" pitchFamily="18" charset="0"/>
                  <a:cs typeface="Times New Roman" pitchFamily="18" charset="0"/>
                </a:rPr>
                <a:t>m</a:t>
              </a:r>
              <a:endParaRPr lang="ru-RU" altLang="ru-RU" sz="1200" i="1" dirty="0">
                <a:latin typeface="Times New Roman" pitchFamily="18" charset="0"/>
                <a:cs typeface="Times New Roman" pitchFamily="18" charset="0"/>
              </a:endParaRPr>
            </a:p>
          </p:txBody>
        </p:sp>
        <p:graphicFrame>
          <p:nvGraphicFramePr>
            <p:cNvPr id="344156" name="Object 92"/>
            <p:cNvGraphicFramePr>
              <a:graphicFrameLocks noChangeAspect="1"/>
            </p:cNvGraphicFramePr>
            <p:nvPr/>
          </p:nvGraphicFramePr>
          <p:xfrm>
            <a:off x="956" y="2144"/>
            <a:ext cx="80" cy="104"/>
          </p:xfrm>
          <a:graphic>
            <a:graphicData uri="http://schemas.openxmlformats.org/presentationml/2006/ole">
              <mc:AlternateContent xmlns:mc="http://schemas.openxmlformats.org/markup-compatibility/2006">
                <mc:Choice xmlns:v="urn:schemas-microsoft-com:vml" Requires="v">
                  <p:oleObj spid="_x0000_s1459339" name="Формула" r:id="rId23" imgW="126720" imgH="164880" progId="Equation.3">
                    <p:embed/>
                  </p:oleObj>
                </mc:Choice>
                <mc:Fallback>
                  <p:oleObj name="Формула" r:id="rId23" imgW="126720" imgH="164880" progId="Equation.3">
                    <p:embed/>
                    <p:pic>
                      <p:nvPicPr>
                        <p:cNvPr id="0" name="Object 92"/>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956" y="2144"/>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57" name="AutoShape 93"/>
            <p:cNvSpPr>
              <a:spLocks noChangeArrowheads="1"/>
            </p:cNvSpPr>
            <p:nvPr/>
          </p:nvSpPr>
          <p:spPr bwMode="auto">
            <a:xfrm rot="1255470">
              <a:off x="618" y="2178"/>
              <a:ext cx="312" cy="72"/>
            </a:xfrm>
            <a:prstGeom prst="rightArrow">
              <a:avLst>
                <a:gd name="adj1" fmla="val 50000"/>
                <a:gd name="adj2" fmla="val 108333"/>
              </a:avLst>
            </a:prstGeom>
            <a:solidFill>
              <a:srgbClr val="33CC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4155" name="Line 91"/>
            <p:cNvSpPr>
              <a:spLocks noChangeShapeType="1"/>
            </p:cNvSpPr>
            <p:nvPr/>
          </p:nvSpPr>
          <p:spPr bwMode="auto">
            <a:xfrm>
              <a:off x="630" y="2160"/>
              <a:ext cx="384" cy="1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4158" name="Object 94"/>
            <p:cNvGraphicFramePr>
              <a:graphicFrameLocks noChangeAspect="1"/>
            </p:cNvGraphicFramePr>
            <p:nvPr/>
          </p:nvGraphicFramePr>
          <p:xfrm>
            <a:off x="741" y="2027"/>
            <a:ext cx="112" cy="144"/>
          </p:xfrm>
          <a:graphic>
            <a:graphicData uri="http://schemas.openxmlformats.org/presentationml/2006/ole">
              <mc:AlternateContent xmlns:mc="http://schemas.openxmlformats.org/markup-compatibility/2006">
                <mc:Choice xmlns:v="urn:schemas-microsoft-com:vml" Requires="v">
                  <p:oleObj spid="_x0000_s1459340" name="Формула" r:id="rId25" imgW="177480" imgH="228600" progId="Equation.3">
                    <p:embed/>
                  </p:oleObj>
                </mc:Choice>
                <mc:Fallback>
                  <p:oleObj name="Формула" r:id="rId25" imgW="177480" imgH="228600" progId="Equation.3">
                    <p:embed/>
                    <p:pic>
                      <p:nvPicPr>
                        <p:cNvPr id="0" name="Object 94"/>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741" y="2027"/>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4160" name="Rectangle 96"/>
          <p:cNvSpPr>
            <a:spLocks noChangeArrowheads="1"/>
          </p:cNvSpPr>
          <p:nvPr/>
        </p:nvSpPr>
        <p:spPr bwMode="auto">
          <a:xfrm>
            <a:off x="158750" y="4614863"/>
            <a:ext cx="89852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r>
              <a:rPr lang="en-US" sz="1200" b="1" dirty="0">
                <a:solidFill>
                  <a:srgbClr val="FF0000"/>
                </a:solidFill>
              </a:rPr>
              <a:t>Theorem of the Change </a:t>
            </a:r>
            <a:r>
              <a:rPr lang="en-US" sz="1200" b="1" dirty="0" smtClean="0">
                <a:solidFill>
                  <a:srgbClr val="FF0000"/>
                </a:solidFill>
              </a:rPr>
              <a:t>in the </a:t>
            </a:r>
            <a:r>
              <a:rPr lang="en-US" sz="1200" b="1" dirty="0">
                <a:solidFill>
                  <a:srgbClr val="FF0000"/>
                </a:solidFill>
              </a:rPr>
              <a:t>Linear Momentum of </a:t>
            </a:r>
            <a:r>
              <a:rPr lang="en-US" sz="1200" b="1" dirty="0" smtClean="0">
                <a:solidFill>
                  <a:srgbClr val="FF0000"/>
                </a:solidFill>
              </a:rPr>
              <a:t>a </a:t>
            </a:r>
            <a:r>
              <a:rPr lang="en-US" sz="1200" b="1" dirty="0">
                <a:solidFill>
                  <a:srgbClr val="FF0000"/>
                </a:solidFill>
              </a:rPr>
              <a:t>System</a:t>
            </a:r>
            <a:r>
              <a:rPr lang="en-US" sz="1200" dirty="0">
                <a:solidFill>
                  <a:srgbClr val="FF0000"/>
                </a:solidFill>
              </a:rPr>
              <a:t> </a:t>
            </a:r>
            <a:r>
              <a:rPr lang="en-US" sz="1000" dirty="0"/>
              <a:t> </a:t>
            </a:r>
            <a:endParaRPr lang="ru-RU" sz="1000" dirty="0"/>
          </a:p>
          <a:p>
            <a:pPr marL="0" indent="0">
              <a:lnSpc>
                <a:spcPct val="90000"/>
              </a:lnSpc>
              <a:buNone/>
            </a:pPr>
            <a:r>
              <a:rPr lang="ru-RU" altLang="ru-RU" sz="1000" dirty="0" smtClean="0"/>
              <a:t> </a:t>
            </a:r>
            <a:r>
              <a:rPr lang="en-US" sz="1000" dirty="0"/>
              <a:t>Consider a system of </a:t>
            </a:r>
            <a:r>
              <a:rPr lang="en-US" sz="1200" i="1" dirty="0">
                <a:latin typeface="Times New Roman" pitchFamily="18" charset="0"/>
                <a:cs typeface="Times New Roman" pitchFamily="18" charset="0"/>
              </a:rPr>
              <a:t>n</a:t>
            </a:r>
            <a:r>
              <a:rPr lang="en-US" sz="1200" dirty="0">
                <a:latin typeface="Times New Roman" pitchFamily="18" charset="0"/>
                <a:cs typeface="Times New Roman" pitchFamily="18" charset="0"/>
              </a:rPr>
              <a:t> </a:t>
            </a:r>
            <a:r>
              <a:rPr lang="en-US" sz="1000" dirty="0"/>
              <a:t>particles. Writing the differential equations of motion </a:t>
            </a:r>
            <a:r>
              <a:rPr lang="en-US" sz="1000" dirty="0" smtClean="0"/>
              <a:t> </a:t>
            </a:r>
            <a:r>
              <a:rPr lang="en-US" sz="1000" dirty="0"/>
              <a:t>for this </a:t>
            </a:r>
            <a:r>
              <a:rPr lang="en-US" sz="1000" dirty="0" smtClean="0"/>
              <a:t>system, </a:t>
            </a:r>
            <a:r>
              <a:rPr lang="en-US" sz="1000" dirty="0"/>
              <a:t>we </a:t>
            </a:r>
            <a:r>
              <a:rPr lang="en-US" sz="1000" dirty="0" smtClean="0"/>
              <a:t>obtain</a:t>
            </a:r>
            <a:r>
              <a:rPr lang="en-US" sz="1000" dirty="0"/>
              <a:t>	</a:t>
            </a:r>
            <a:r>
              <a:rPr lang="en-US" sz="1000" dirty="0" smtClean="0"/>
              <a:t>	or</a:t>
            </a:r>
            <a:endParaRPr lang="en-US" altLang="ru-RU" sz="1000" b="1" dirty="0">
              <a:solidFill>
                <a:schemeClr val="bg2"/>
              </a:solidFill>
            </a:endParaRPr>
          </a:p>
        </p:txBody>
      </p:sp>
      <p:sp>
        <p:nvSpPr>
          <p:cNvPr id="344161" name="Rectangle 97"/>
          <p:cNvSpPr>
            <a:spLocks noChangeArrowheads="1"/>
          </p:cNvSpPr>
          <p:nvPr/>
        </p:nvSpPr>
        <p:spPr bwMode="auto">
          <a:xfrm>
            <a:off x="1627845" y="3085320"/>
            <a:ext cx="6897687"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lnSpc>
                <a:spcPct val="90000"/>
              </a:lnSpc>
            </a:pPr>
            <a:r>
              <a:rPr lang="en-US" sz="1000" b="1" dirty="0" smtClean="0">
                <a:solidFill>
                  <a:srgbClr val="FF0000"/>
                </a:solidFill>
              </a:rPr>
              <a:t>Linear Momentum </a:t>
            </a:r>
            <a:r>
              <a:rPr lang="en-US" sz="1000" b="1" dirty="0">
                <a:solidFill>
                  <a:srgbClr val="FF0000"/>
                </a:solidFill>
              </a:rPr>
              <a:t>of a </a:t>
            </a:r>
            <a:r>
              <a:rPr lang="en-US" sz="1000" b="1" dirty="0" smtClean="0">
                <a:solidFill>
                  <a:srgbClr val="FF0000"/>
                </a:solidFill>
              </a:rPr>
              <a:t>System. </a:t>
            </a:r>
            <a:r>
              <a:rPr lang="en-US" sz="1000" dirty="0" smtClean="0">
                <a:solidFill>
                  <a:schemeClr val="accent5">
                    <a:lumMod val="25000"/>
                  </a:schemeClr>
                </a:solidFill>
              </a:rPr>
              <a:t>The </a:t>
            </a:r>
            <a:r>
              <a:rPr lang="en-US" sz="1000" dirty="0">
                <a:solidFill>
                  <a:schemeClr val="accent5">
                    <a:lumMod val="25000"/>
                  </a:schemeClr>
                </a:solidFill>
              </a:rPr>
              <a:t>linear momentum, or simply the momentum, of a system is defined as the vector quantity </a:t>
            </a:r>
            <a:r>
              <a:rPr lang="en-US" sz="1000" dirty="0" smtClean="0">
                <a:solidFill>
                  <a:schemeClr val="accent5">
                    <a:lumMod val="25000"/>
                  </a:schemeClr>
                </a:solidFill>
              </a:rPr>
              <a:t> </a:t>
            </a:r>
            <a:r>
              <a:rPr lang="en-US" sz="1000" dirty="0">
                <a:solidFill>
                  <a:schemeClr val="accent5">
                    <a:lumMod val="25000"/>
                  </a:schemeClr>
                </a:solidFill>
              </a:rPr>
              <a:t>equal to the geometric sum (the principal vector) of the </a:t>
            </a:r>
            <a:r>
              <a:rPr lang="en-US" sz="1000" dirty="0" smtClean="0">
                <a:solidFill>
                  <a:schemeClr val="accent5">
                    <a:lumMod val="25000"/>
                  </a:schemeClr>
                </a:solidFill>
              </a:rPr>
              <a:t>momenta </a:t>
            </a:r>
            <a:r>
              <a:rPr lang="en-US" sz="1000" dirty="0">
                <a:solidFill>
                  <a:schemeClr val="accent5">
                    <a:lumMod val="25000"/>
                  </a:schemeClr>
                </a:solidFill>
              </a:rPr>
              <a:t>of all the particles of the system </a:t>
            </a:r>
            <a:endParaRPr lang="en-US" altLang="ru-RU" sz="1000" dirty="0">
              <a:solidFill>
                <a:schemeClr val="accent5">
                  <a:lumMod val="25000"/>
                </a:schemeClr>
              </a:solidFill>
            </a:endParaRPr>
          </a:p>
        </p:txBody>
      </p:sp>
      <p:graphicFrame>
        <p:nvGraphicFramePr>
          <p:cNvPr id="344162" name="Object 98"/>
          <p:cNvGraphicFramePr>
            <a:graphicFrameLocks noChangeAspect="1"/>
          </p:cNvGraphicFramePr>
          <p:nvPr>
            <p:extLst>
              <p:ext uri="{D42A27DB-BD31-4B8C-83A1-F6EECF244321}">
                <p14:modId xmlns:p14="http://schemas.microsoft.com/office/powerpoint/2010/main" val="174990922"/>
              </p:ext>
            </p:extLst>
          </p:nvPr>
        </p:nvGraphicFramePr>
        <p:xfrm>
          <a:off x="5156104" y="3406775"/>
          <a:ext cx="1905000" cy="241300"/>
        </p:xfrm>
        <a:graphic>
          <a:graphicData uri="http://schemas.openxmlformats.org/presentationml/2006/ole">
            <mc:AlternateContent xmlns:mc="http://schemas.openxmlformats.org/markup-compatibility/2006">
              <mc:Choice xmlns:v="urn:schemas-microsoft-com:vml" Requires="v">
                <p:oleObj spid="_x0000_s1459341" name="Формула" r:id="rId27" imgW="1904760" imgH="241200" progId="Equation.3">
                  <p:embed/>
                </p:oleObj>
              </mc:Choice>
              <mc:Fallback>
                <p:oleObj name="Формула" r:id="rId27" imgW="1904760" imgH="241200" progId="Equation.3">
                  <p:embed/>
                  <p:pic>
                    <p:nvPicPr>
                      <p:cNvPr id="0" name="Object 98"/>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5156104" y="3406775"/>
                        <a:ext cx="19050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63" name="Object 99"/>
          <p:cNvGraphicFramePr>
            <a:graphicFrameLocks noChangeAspect="1"/>
          </p:cNvGraphicFramePr>
          <p:nvPr>
            <p:extLst>
              <p:ext uri="{D42A27DB-BD31-4B8C-83A1-F6EECF244321}">
                <p14:modId xmlns:p14="http://schemas.microsoft.com/office/powerpoint/2010/main" val="3797317353"/>
              </p:ext>
            </p:extLst>
          </p:nvPr>
        </p:nvGraphicFramePr>
        <p:xfrm>
          <a:off x="1628534" y="3608388"/>
          <a:ext cx="2971800" cy="406400"/>
        </p:xfrm>
        <a:graphic>
          <a:graphicData uri="http://schemas.openxmlformats.org/presentationml/2006/ole">
            <mc:AlternateContent xmlns:mc="http://schemas.openxmlformats.org/markup-compatibility/2006">
              <mc:Choice xmlns:v="urn:schemas-microsoft-com:vml" Requires="v">
                <p:oleObj spid="_x0000_s1459342" name="Формула" r:id="rId29" imgW="2971800" imgH="406080" progId="Equation.3">
                  <p:embed/>
                </p:oleObj>
              </mc:Choice>
              <mc:Fallback>
                <p:oleObj name="Формула" r:id="rId29" imgW="2971800" imgH="406080" progId="Equation.3">
                  <p:embed/>
                  <p:pic>
                    <p:nvPicPr>
                      <p:cNvPr id="0" name="Object 99"/>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1628534" y="3608388"/>
                        <a:ext cx="29718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64" name="Object 100"/>
          <p:cNvGraphicFramePr>
            <a:graphicFrameLocks noChangeAspect="1"/>
          </p:cNvGraphicFramePr>
          <p:nvPr>
            <p:extLst>
              <p:ext uri="{D42A27DB-BD31-4B8C-83A1-F6EECF244321}">
                <p14:modId xmlns:p14="http://schemas.microsoft.com/office/powerpoint/2010/main" val="765815388"/>
              </p:ext>
            </p:extLst>
          </p:nvPr>
        </p:nvGraphicFramePr>
        <p:xfrm>
          <a:off x="7165975" y="3714750"/>
          <a:ext cx="965200" cy="228600"/>
        </p:xfrm>
        <a:graphic>
          <a:graphicData uri="http://schemas.openxmlformats.org/presentationml/2006/ole">
            <mc:AlternateContent xmlns:mc="http://schemas.openxmlformats.org/markup-compatibility/2006">
              <mc:Choice xmlns:v="urn:schemas-microsoft-com:vml" Requires="v">
                <p:oleObj spid="_x0000_s1459343" name="Формула" r:id="rId31" imgW="965160" imgH="228600" progId="Equation.3">
                  <p:embed/>
                </p:oleObj>
              </mc:Choice>
              <mc:Fallback>
                <p:oleObj name="Формула" r:id="rId31" imgW="965160" imgH="228600" progId="Equation.3">
                  <p:embed/>
                  <p:pic>
                    <p:nvPicPr>
                      <p:cNvPr id="0" name="Object 100"/>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7165975" y="3714750"/>
                        <a:ext cx="965200" cy="228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65" name="Text Box 101"/>
          <p:cNvSpPr txBox="1">
            <a:spLocks noChangeArrowheads="1"/>
          </p:cNvSpPr>
          <p:nvPr/>
        </p:nvSpPr>
        <p:spPr bwMode="auto">
          <a:xfrm>
            <a:off x="4861567" y="3596200"/>
            <a:ext cx="2132315" cy="396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For the radius vector of the center </a:t>
            </a:r>
            <a:endParaRPr lang="en-US" sz="1000" dirty="0" smtClean="0"/>
          </a:p>
          <a:p>
            <a:r>
              <a:rPr lang="en-US" sz="1000" dirty="0" smtClean="0"/>
              <a:t>of </a:t>
            </a:r>
            <a:r>
              <a:rPr lang="en-US" sz="1000" dirty="0"/>
              <a:t>mass we have </a:t>
            </a:r>
            <a:endParaRPr lang="ru-RU" sz="1000" dirty="0"/>
          </a:p>
          <a:p>
            <a:endParaRPr lang="ru-RU" altLang="ru-RU" sz="1000" dirty="0"/>
          </a:p>
        </p:txBody>
      </p:sp>
      <p:graphicFrame>
        <p:nvGraphicFramePr>
          <p:cNvPr id="344167" name="Object 103"/>
          <p:cNvGraphicFramePr>
            <a:graphicFrameLocks noChangeAspect="1"/>
          </p:cNvGraphicFramePr>
          <p:nvPr>
            <p:extLst>
              <p:ext uri="{D42A27DB-BD31-4B8C-83A1-F6EECF244321}">
                <p14:modId xmlns:p14="http://schemas.microsoft.com/office/powerpoint/2010/main" val="2217635864"/>
              </p:ext>
            </p:extLst>
          </p:nvPr>
        </p:nvGraphicFramePr>
        <p:xfrm>
          <a:off x="1808163" y="3968750"/>
          <a:ext cx="1701800" cy="368300"/>
        </p:xfrm>
        <a:graphic>
          <a:graphicData uri="http://schemas.openxmlformats.org/presentationml/2006/ole">
            <mc:AlternateContent xmlns:mc="http://schemas.openxmlformats.org/markup-compatibility/2006">
              <mc:Choice xmlns:v="urn:schemas-microsoft-com:vml" Requires="v">
                <p:oleObj spid="_x0000_s1459344" name="Equation" r:id="rId33" imgW="1701720" imgH="368280" progId="Equation.DSMT4">
                  <p:embed/>
                </p:oleObj>
              </mc:Choice>
              <mc:Fallback>
                <p:oleObj name="Equation" r:id="rId33" imgW="1701720" imgH="368280" progId="Equation.DSMT4">
                  <p:embed/>
                  <p:pic>
                    <p:nvPicPr>
                      <p:cNvPr id="0" name="Object 103"/>
                      <p:cNvPicPr>
                        <a:picLocks noChangeAspect="1" noChangeArrowheads="1"/>
                      </p:cNvPicPr>
                      <p:nvPr/>
                    </p:nvPicPr>
                    <p:blipFill>
                      <a:blip r:embed="rId34"/>
                      <a:srcRect/>
                      <a:stretch>
                        <a:fillRect/>
                      </a:stretch>
                    </p:blipFill>
                    <p:spPr bwMode="auto">
                      <a:xfrm>
                        <a:off x="1808163" y="3968750"/>
                        <a:ext cx="1701800" cy="368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68" name="Object 104"/>
          <p:cNvGraphicFramePr>
            <a:graphicFrameLocks noChangeAspect="1"/>
          </p:cNvGraphicFramePr>
          <p:nvPr>
            <p:extLst>
              <p:ext uri="{D42A27DB-BD31-4B8C-83A1-F6EECF244321}">
                <p14:modId xmlns:p14="http://schemas.microsoft.com/office/powerpoint/2010/main" val="2398662308"/>
              </p:ext>
            </p:extLst>
          </p:nvPr>
        </p:nvGraphicFramePr>
        <p:xfrm>
          <a:off x="3806825" y="4046303"/>
          <a:ext cx="558800" cy="215900"/>
        </p:xfrm>
        <a:graphic>
          <a:graphicData uri="http://schemas.openxmlformats.org/presentationml/2006/ole">
            <mc:AlternateContent xmlns:mc="http://schemas.openxmlformats.org/markup-compatibility/2006">
              <mc:Choice xmlns:v="urn:schemas-microsoft-com:vml" Requires="v">
                <p:oleObj spid="_x0000_s1459345" name="Equation" r:id="rId35" imgW="558720" imgH="215640" progId="Equation.DSMT4">
                  <p:embed/>
                </p:oleObj>
              </mc:Choice>
              <mc:Fallback>
                <p:oleObj name="Equation" r:id="rId35" imgW="558720" imgH="215640" progId="Equation.DSMT4">
                  <p:embed/>
                  <p:pic>
                    <p:nvPicPr>
                      <p:cNvPr id="0" name="Object 104"/>
                      <p:cNvPicPr>
                        <a:picLocks noChangeAspect="1" noChangeArrowheads="1"/>
                      </p:cNvPicPr>
                      <p:nvPr/>
                    </p:nvPicPr>
                    <p:blipFill>
                      <a:blip r:embed="rId36"/>
                      <a:srcRect/>
                      <a:stretch>
                        <a:fillRect/>
                      </a:stretch>
                    </p:blipFill>
                    <p:spPr bwMode="auto">
                      <a:xfrm>
                        <a:off x="3806825" y="4046303"/>
                        <a:ext cx="558800" cy="215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69" name="Text Box 105"/>
          <p:cNvSpPr txBox="1">
            <a:spLocks noChangeArrowheads="1"/>
          </p:cNvSpPr>
          <p:nvPr/>
        </p:nvSpPr>
        <p:spPr bwMode="auto">
          <a:xfrm>
            <a:off x="4775200" y="3897313"/>
            <a:ext cx="406393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b="1" dirty="0">
                <a:solidFill>
                  <a:schemeClr val="accent5">
                    <a:lumMod val="25000"/>
                  </a:schemeClr>
                </a:solidFill>
              </a:rPr>
              <a:t>T</a:t>
            </a:r>
            <a:r>
              <a:rPr lang="en-US" sz="1000" b="1" dirty="0" smtClean="0">
                <a:solidFill>
                  <a:schemeClr val="accent5">
                    <a:lumMod val="25000"/>
                  </a:schemeClr>
                </a:solidFill>
              </a:rPr>
              <a:t>he </a:t>
            </a:r>
            <a:r>
              <a:rPr lang="en-US" sz="1000" b="1" dirty="0">
                <a:solidFill>
                  <a:schemeClr val="accent5">
                    <a:lumMod val="25000"/>
                  </a:schemeClr>
                </a:solidFill>
              </a:rPr>
              <a:t>momentum of a system is equal to the product of the mass </a:t>
            </a:r>
            <a:endParaRPr lang="en-US" sz="1000" b="1" dirty="0" smtClean="0">
              <a:solidFill>
                <a:schemeClr val="accent5">
                  <a:lumMod val="25000"/>
                </a:schemeClr>
              </a:solidFill>
            </a:endParaRPr>
          </a:p>
          <a:p>
            <a:r>
              <a:rPr lang="en-US" sz="1000" b="1" dirty="0" smtClean="0">
                <a:solidFill>
                  <a:schemeClr val="accent5">
                    <a:lumMod val="25000"/>
                  </a:schemeClr>
                </a:solidFill>
              </a:rPr>
              <a:t>of </a:t>
            </a:r>
            <a:r>
              <a:rPr lang="en-US" sz="1000" b="1" dirty="0">
                <a:solidFill>
                  <a:schemeClr val="accent5">
                    <a:lumMod val="25000"/>
                  </a:schemeClr>
                </a:solidFill>
              </a:rPr>
              <a:t>the whole system and the velocity of its center of mass. </a:t>
            </a:r>
            <a:endParaRPr lang="ru-RU" altLang="ru-RU" sz="1000" b="1" dirty="0">
              <a:solidFill>
                <a:schemeClr val="accent5">
                  <a:lumMod val="25000"/>
                </a:schemeClr>
              </a:solidFill>
            </a:endParaRPr>
          </a:p>
        </p:txBody>
      </p:sp>
      <p:sp>
        <p:nvSpPr>
          <p:cNvPr id="344170" name="Text Box 106"/>
          <p:cNvSpPr txBox="1">
            <a:spLocks noChangeArrowheads="1"/>
          </p:cNvSpPr>
          <p:nvPr/>
        </p:nvSpPr>
        <p:spPr bwMode="auto">
          <a:xfrm>
            <a:off x="1134915" y="4015982"/>
            <a:ext cx="47481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Then</a:t>
            </a:r>
            <a:endParaRPr lang="ru-RU" altLang="ru-RU" sz="1000" dirty="0"/>
          </a:p>
        </p:txBody>
      </p:sp>
      <p:sp>
        <p:nvSpPr>
          <p:cNvPr id="344171" name="Text Box 107"/>
          <p:cNvSpPr txBox="1">
            <a:spLocks noChangeArrowheads="1"/>
          </p:cNvSpPr>
          <p:nvPr/>
        </p:nvSpPr>
        <p:spPr bwMode="auto">
          <a:xfrm>
            <a:off x="1535113" y="4333875"/>
            <a:ext cx="303088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Projections of the momentum of a system are</a:t>
            </a:r>
            <a:endParaRPr lang="ru-RU" altLang="ru-RU" sz="1000" dirty="0"/>
          </a:p>
        </p:txBody>
      </p:sp>
      <p:graphicFrame>
        <p:nvGraphicFramePr>
          <p:cNvPr id="344172" name="Object 108"/>
          <p:cNvGraphicFramePr>
            <a:graphicFrameLocks noChangeAspect="1"/>
          </p:cNvGraphicFramePr>
          <p:nvPr>
            <p:extLst>
              <p:ext uri="{D42A27DB-BD31-4B8C-83A1-F6EECF244321}">
                <p14:modId xmlns:p14="http://schemas.microsoft.com/office/powerpoint/2010/main" val="664640471"/>
              </p:ext>
            </p:extLst>
          </p:nvPr>
        </p:nvGraphicFramePr>
        <p:xfrm>
          <a:off x="4756279" y="4373563"/>
          <a:ext cx="2540000" cy="241300"/>
        </p:xfrm>
        <a:graphic>
          <a:graphicData uri="http://schemas.openxmlformats.org/presentationml/2006/ole">
            <mc:AlternateContent xmlns:mc="http://schemas.openxmlformats.org/markup-compatibility/2006">
              <mc:Choice xmlns:v="urn:schemas-microsoft-com:vml" Requires="v">
                <p:oleObj spid="_x0000_s1459346" name="Equation" r:id="rId37" imgW="2539800" imgH="241200" progId="Equation.DSMT4">
                  <p:embed/>
                </p:oleObj>
              </mc:Choice>
              <mc:Fallback>
                <p:oleObj name="Equation" r:id="rId37" imgW="2539800" imgH="241200" progId="Equation.DSMT4">
                  <p:embed/>
                  <p:pic>
                    <p:nvPicPr>
                      <p:cNvPr id="0" name="Object 108"/>
                      <p:cNvPicPr>
                        <a:picLocks noChangeAspect="1" noChangeArrowheads="1"/>
                      </p:cNvPicPr>
                      <p:nvPr/>
                    </p:nvPicPr>
                    <p:blipFill>
                      <a:blip r:embed="rId38">
                        <a:extLst>
                          <a:ext uri="{28A0092B-C50C-407E-A947-70E740481C1C}">
                            <a14:useLocalDpi xmlns:a14="http://schemas.microsoft.com/office/drawing/2010/main" val="0"/>
                          </a:ext>
                        </a:extLst>
                      </a:blip>
                      <a:srcRect/>
                      <a:stretch>
                        <a:fillRect/>
                      </a:stretch>
                    </p:blipFill>
                    <p:spPr bwMode="auto">
                      <a:xfrm>
                        <a:off x="4756279" y="4373563"/>
                        <a:ext cx="25400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73" name="Text Box 109"/>
          <p:cNvSpPr txBox="1">
            <a:spLocks noChangeArrowheads="1"/>
          </p:cNvSpPr>
          <p:nvPr/>
        </p:nvSpPr>
        <p:spPr bwMode="auto">
          <a:xfrm>
            <a:off x="259339" y="5999799"/>
            <a:ext cx="83968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nSpc>
                <a:spcPct val="90000"/>
              </a:lnSpc>
              <a:spcBef>
                <a:spcPct val="20000"/>
              </a:spcBef>
              <a:buClr>
                <a:schemeClr val="bg2"/>
              </a:buClr>
              <a:buSzPct val="75000"/>
              <a:buFont typeface="Wingdings" pitchFamily="2" charset="2"/>
              <a:buNone/>
            </a:pPr>
            <a:r>
              <a:rPr lang="en-US" sz="1000" b="1" dirty="0">
                <a:solidFill>
                  <a:schemeClr val="accent5">
                    <a:lumMod val="25000"/>
                  </a:schemeClr>
                </a:solidFill>
              </a:rPr>
              <a:t>T</a:t>
            </a:r>
            <a:r>
              <a:rPr lang="en-US" sz="1000" b="1" dirty="0" smtClean="0">
                <a:solidFill>
                  <a:schemeClr val="accent5">
                    <a:lumMod val="25000"/>
                  </a:schemeClr>
                </a:solidFill>
              </a:rPr>
              <a:t>he </a:t>
            </a:r>
            <a:r>
              <a:rPr lang="en-US" sz="1000" b="1" dirty="0">
                <a:solidFill>
                  <a:schemeClr val="accent5">
                    <a:lumMod val="25000"/>
                  </a:schemeClr>
                </a:solidFill>
              </a:rPr>
              <a:t>derivative of the linear momentum of a system with respect to time is equal to the geometrical sum of all the external forces acting </a:t>
            </a:r>
            <a:endParaRPr lang="en-US" sz="1000" b="1" dirty="0" smtClean="0">
              <a:solidFill>
                <a:schemeClr val="accent5">
                  <a:lumMod val="25000"/>
                </a:schemeClr>
              </a:solidFill>
            </a:endParaRPr>
          </a:p>
          <a:p>
            <a:pPr>
              <a:lnSpc>
                <a:spcPct val="90000"/>
              </a:lnSpc>
              <a:spcBef>
                <a:spcPct val="20000"/>
              </a:spcBef>
              <a:buClr>
                <a:schemeClr val="bg2"/>
              </a:buClr>
              <a:buSzPct val="75000"/>
              <a:buFont typeface="Wingdings" pitchFamily="2" charset="2"/>
              <a:buNone/>
            </a:pPr>
            <a:r>
              <a:rPr lang="en-US" sz="1000" b="1" dirty="0" smtClean="0">
                <a:solidFill>
                  <a:schemeClr val="accent5">
                    <a:lumMod val="25000"/>
                  </a:schemeClr>
                </a:solidFill>
              </a:rPr>
              <a:t>on </a:t>
            </a:r>
            <a:r>
              <a:rPr lang="en-US" sz="1000" b="1" dirty="0">
                <a:solidFill>
                  <a:schemeClr val="accent5">
                    <a:lumMod val="25000"/>
                  </a:schemeClr>
                </a:solidFill>
              </a:rPr>
              <a:t>the system.</a:t>
            </a:r>
            <a:endParaRPr lang="ru-RU" altLang="ru-RU" sz="1000" b="1" dirty="0">
              <a:solidFill>
                <a:schemeClr val="accent5">
                  <a:lumMod val="25000"/>
                </a:schemeClr>
              </a:solidFill>
            </a:endParaRPr>
          </a:p>
        </p:txBody>
      </p:sp>
      <p:graphicFrame>
        <p:nvGraphicFramePr>
          <p:cNvPr id="344174" name="Object 110"/>
          <p:cNvGraphicFramePr>
            <a:graphicFrameLocks noChangeAspect="1"/>
          </p:cNvGraphicFramePr>
          <p:nvPr>
            <p:extLst>
              <p:ext uri="{D42A27DB-BD31-4B8C-83A1-F6EECF244321}">
                <p14:modId xmlns:p14="http://schemas.microsoft.com/office/powerpoint/2010/main" val="1935878840"/>
              </p:ext>
            </p:extLst>
          </p:nvPr>
        </p:nvGraphicFramePr>
        <p:xfrm>
          <a:off x="6092825" y="4799013"/>
          <a:ext cx="1147763" cy="317500"/>
        </p:xfrm>
        <a:graphic>
          <a:graphicData uri="http://schemas.openxmlformats.org/presentationml/2006/ole">
            <mc:AlternateContent xmlns:mc="http://schemas.openxmlformats.org/markup-compatibility/2006">
              <mc:Choice xmlns:v="urn:schemas-microsoft-com:vml" Requires="v">
                <p:oleObj spid="_x0000_s1459347" name="Equation" r:id="rId39" imgW="1015920" imgH="279360" progId="Equation.DSMT4">
                  <p:embed/>
                </p:oleObj>
              </mc:Choice>
              <mc:Fallback>
                <p:oleObj name="Equation" r:id="rId39" imgW="1015920" imgH="279360" progId="Equation.DSMT4">
                  <p:embed/>
                  <p:pic>
                    <p:nvPicPr>
                      <p:cNvPr id="0" name="Object 110"/>
                      <p:cNvPicPr>
                        <a:picLocks noChangeAspect="1" noChangeArrowheads="1"/>
                      </p:cNvPicPr>
                      <p:nvPr/>
                    </p:nvPicPr>
                    <p:blipFill>
                      <a:blip r:embed="rId40"/>
                      <a:srcRect/>
                      <a:stretch>
                        <a:fillRect/>
                      </a:stretch>
                    </p:blipFill>
                    <p:spPr bwMode="auto">
                      <a:xfrm>
                        <a:off x="6092825" y="4799013"/>
                        <a:ext cx="1147763" cy="317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4175" name="Object 111"/>
          <p:cNvGraphicFramePr>
            <a:graphicFrameLocks noChangeAspect="1"/>
          </p:cNvGraphicFramePr>
          <p:nvPr>
            <p:extLst>
              <p:ext uri="{D42A27DB-BD31-4B8C-83A1-F6EECF244321}">
                <p14:modId xmlns:p14="http://schemas.microsoft.com/office/powerpoint/2010/main" val="3803122826"/>
              </p:ext>
            </p:extLst>
          </p:nvPr>
        </p:nvGraphicFramePr>
        <p:xfrm>
          <a:off x="7842250" y="4727575"/>
          <a:ext cx="1087438" cy="379413"/>
        </p:xfrm>
        <a:graphic>
          <a:graphicData uri="http://schemas.openxmlformats.org/presentationml/2006/ole">
            <mc:AlternateContent xmlns:mc="http://schemas.openxmlformats.org/markup-compatibility/2006">
              <mc:Choice xmlns:v="urn:schemas-microsoft-com:vml" Requires="v">
                <p:oleObj spid="_x0000_s1459348" name="Equation" r:id="rId41" imgW="1130040" imgH="393480" progId="Equation.DSMT4">
                  <p:embed/>
                </p:oleObj>
              </mc:Choice>
              <mc:Fallback>
                <p:oleObj name="Equation" r:id="rId41" imgW="1130040" imgH="393480" progId="Equation.DSMT4">
                  <p:embed/>
                  <p:pic>
                    <p:nvPicPr>
                      <p:cNvPr id="0" name="Object 111"/>
                      <p:cNvPicPr>
                        <a:picLocks noChangeAspect="1" noChangeArrowheads="1"/>
                      </p:cNvPicPr>
                      <p:nvPr/>
                    </p:nvPicPr>
                    <p:blipFill>
                      <a:blip r:embed="rId42"/>
                      <a:srcRect/>
                      <a:stretch>
                        <a:fillRect/>
                      </a:stretch>
                    </p:blipFill>
                    <p:spPr bwMode="auto">
                      <a:xfrm>
                        <a:off x="7842250" y="4727575"/>
                        <a:ext cx="1087438" cy="3794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76" name="Text Box 112"/>
          <p:cNvSpPr txBox="1">
            <a:spLocks noChangeArrowheads="1"/>
          </p:cNvSpPr>
          <p:nvPr/>
        </p:nvSpPr>
        <p:spPr bwMode="auto">
          <a:xfrm>
            <a:off x="4461669" y="5061268"/>
            <a:ext cx="21796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Add these equations</a:t>
            </a:r>
            <a:endParaRPr lang="ru-RU" altLang="ru-RU" sz="1000" dirty="0"/>
          </a:p>
        </p:txBody>
      </p:sp>
      <p:graphicFrame>
        <p:nvGraphicFramePr>
          <p:cNvPr id="344177" name="Object 113"/>
          <p:cNvGraphicFramePr>
            <a:graphicFrameLocks noChangeAspect="1"/>
          </p:cNvGraphicFramePr>
          <p:nvPr>
            <p:extLst>
              <p:ext uri="{D42A27DB-BD31-4B8C-83A1-F6EECF244321}">
                <p14:modId xmlns:p14="http://schemas.microsoft.com/office/powerpoint/2010/main" val="3128906275"/>
              </p:ext>
            </p:extLst>
          </p:nvPr>
        </p:nvGraphicFramePr>
        <p:xfrm>
          <a:off x="6530219" y="5130077"/>
          <a:ext cx="1663700" cy="406400"/>
        </p:xfrm>
        <a:graphic>
          <a:graphicData uri="http://schemas.openxmlformats.org/presentationml/2006/ole">
            <mc:AlternateContent xmlns:mc="http://schemas.openxmlformats.org/markup-compatibility/2006">
              <mc:Choice xmlns:v="urn:schemas-microsoft-com:vml" Requires="v">
                <p:oleObj spid="_x0000_s1459349" name="Формула" r:id="rId43" imgW="1663560" imgH="406080" progId="Equation.3">
                  <p:embed/>
                </p:oleObj>
              </mc:Choice>
              <mc:Fallback>
                <p:oleObj name="Формула" r:id="rId43" imgW="1663560" imgH="406080" progId="Equation.3">
                  <p:embed/>
                  <p:pic>
                    <p:nvPicPr>
                      <p:cNvPr id="0" name="Object 113"/>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6530219" y="5130077"/>
                        <a:ext cx="1663700" cy="406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78" name="Rectangle 114"/>
          <p:cNvSpPr>
            <a:spLocks noChangeArrowheads="1"/>
          </p:cNvSpPr>
          <p:nvPr/>
        </p:nvSpPr>
        <p:spPr bwMode="auto">
          <a:xfrm>
            <a:off x="7267575" y="5131276"/>
            <a:ext cx="381000"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4179" name="AutoShape 115"/>
          <p:cNvSpPr>
            <a:spLocks noChangeArrowheads="1"/>
          </p:cNvSpPr>
          <p:nvPr/>
        </p:nvSpPr>
        <p:spPr bwMode="auto">
          <a:xfrm rot="5400000">
            <a:off x="7315200" y="557847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4180" name="Object 116"/>
          <p:cNvGraphicFramePr>
            <a:graphicFrameLocks noChangeAspect="1"/>
          </p:cNvGraphicFramePr>
          <p:nvPr>
            <p:extLst>
              <p:ext uri="{D42A27DB-BD31-4B8C-83A1-F6EECF244321}">
                <p14:modId xmlns:p14="http://schemas.microsoft.com/office/powerpoint/2010/main" val="105542807"/>
              </p:ext>
            </p:extLst>
          </p:nvPr>
        </p:nvGraphicFramePr>
        <p:xfrm>
          <a:off x="7350125" y="5800725"/>
          <a:ext cx="215900" cy="203200"/>
        </p:xfrm>
        <a:graphic>
          <a:graphicData uri="http://schemas.openxmlformats.org/presentationml/2006/ole">
            <mc:AlternateContent xmlns:mc="http://schemas.openxmlformats.org/markup-compatibility/2006">
              <mc:Choice xmlns:v="urn:schemas-microsoft-com:vml" Requires="v">
                <p:oleObj spid="_x0000_s1459350" name="Формула" r:id="rId45" imgW="215640" imgH="203040" progId="Equation.3">
                  <p:embed/>
                </p:oleObj>
              </mc:Choice>
              <mc:Fallback>
                <p:oleObj name="Формула" r:id="rId45" imgW="215640" imgH="203040" progId="Equation.3">
                  <p:embed/>
                  <p:pic>
                    <p:nvPicPr>
                      <p:cNvPr id="0" name="Object 116"/>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350125" y="5800725"/>
                        <a:ext cx="2159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81" name="Rectangle 117"/>
          <p:cNvSpPr>
            <a:spLocks noChangeArrowheads="1"/>
          </p:cNvSpPr>
          <p:nvPr/>
        </p:nvSpPr>
        <p:spPr bwMode="auto">
          <a:xfrm>
            <a:off x="7799443" y="5113021"/>
            <a:ext cx="381000" cy="352425"/>
          </a:xfrm>
          <a:prstGeom prst="rect">
            <a:avLst/>
          </a:prstGeom>
          <a:solidFill>
            <a:srgbClr val="00B050">
              <a:alpha val="34000"/>
            </a:srgbClr>
          </a:solidFill>
          <a:ln w="9525" algn="ctr">
            <a:solidFill>
              <a:srgbClr val="FF0000"/>
            </a:solidFill>
            <a:miter lim="800000"/>
            <a:headEnd/>
            <a:tailEnd/>
          </a:ln>
          <a:effectLst/>
          <a:extLst/>
        </p:spPr>
        <p:txBody>
          <a:bodyPr wrap="none" anchor="ctr"/>
          <a:lstStyle/>
          <a:p>
            <a:endParaRPr lang="ru-RU"/>
          </a:p>
        </p:txBody>
      </p:sp>
      <p:sp>
        <p:nvSpPr>
          <p:cNvPr id="344182" name="AutoShape 118"/>
          <p:cNvSpPr>
            <a:spLocks noChangeArrowheads="1"/>
          </p:cNvSpPr>
          <p:nvPr/>
        </p:nvSpPr>
        <p:spPr bwMode="auto">
          <a:xfrm rot="5400000">
            <a:off x="7847068" y="5576833"/>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4183" name="Object 119"/>
          <p:cNvGraphicFramePr>
            <a:graphicFrameLocks noChangeAspect="1"/>
          </p:cNvGraphicFramePr>
          <p:nvPr>
            <p:extLst>
              <p:ext uri="{D42A27DB-BD31-4B8C-83A1-F6EECF244321}">
                <p14:modId xmlns:p14="http://schemas.microsoft.com/office/powerpoint/2010/main" val="1350992467"/>
              </p:ext>
            </p:extLst>
          </p:nvPr>
        </p:nvGraphicFramePr>
        <p:xfrm>
          <a:off x="7799443" y="5788025"/>
          <a:ext cx="457200" cy="215900"/>
        </p:xfrm>
        <a:graphic>
          <a:graphicData uri="http://schemas.openxmlformats.org/presentationml/2006/ole">
            <mc:AlternateContent xmlns:mc="http://schemas.openxmlformats.org/markup-compatibility/2006">
              <mc:Choice xmlns:v="urn:schemas-microsoft-com:vml" Requires="v">
                <p:oleObj spid="_x0000_s1459351" name="Формула" r:id="rId47" imgW="457200" imgH="215640" progId="Equation.3">
                  <p:embed/>
                </p:oleObj>
              </mc:Choice>
              <mc:Fallback>
                <p:oleObj name="Формула" r:id="rId47" imgW="457200" imgH="215640" progId="Equation.3">
                  <p:embed/>
                  <p:pic>
                    <p:nvPicPr>
                      <p:cNvPr id="0" name="Object 119"/>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7799443" y="5788025"/>
                        <a:ext cx="457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44184" name="Text Box 120"/>
              <p:cNvSpPr txBox="1">
                <a:spLocks noChangeArrowheads="1"/>
              </p:cNvSpPr>
              <p:nvPr/>
            </p:nvSpPr>
            <p:spPr bwMode="auto">
              <a:xfrm>
                <a:off x="1782631" y="5259652"/>
                <a:ext cx="2360131" cy="411588"/>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sz="1000" dirty="0"/>
                  <a:t>Bring </a:t>
                </a:r>
                <a14:m>
                  <m:oMath xmlns:m="http://schemas.openxmlformats.org/officeDocument/2006/math">
                    <m:sSub>
                      <m:sSubPr>
                        <m:ctrlPr>
                          <a:rPr lang="en-US" sz="1100" i="1">
                            <a:latin typeface="Cambria Math"/>
                          </a:rPr>
                        </m:ctrlPr>
                      </m:sSubPr>
                      <m:e>
                        <m:r>
                          <a:rPr lang="en-US" sz="1100" i="1" smtClean="0">
                            <a:latin typeface="Cambria Math"/>
                          </a:rPr>
                          <m:t>𝑚</m:t>
                        </m:r>
                      </m:e>
                      <m:sub>
                        <m:r>
                          <a:rPr lang="en-US" sz="1100" i="1">
                            <a:latin typeface="Cambria Math"/>
                          </a:rPr>
                          <m:t>𝑘</m:t>
                        </m:r>
                      </m:sub>
                    </m:sSub>
                  </m:oMath>
                </a14:m>
                <a:r>
                  <a:rPr lang="en-US" sz="1100" dirty="0"/>
                  <a:t> </a:t>
                </a:r>
                <a:r>
                  <a:rPr lang="en-US" sz="1000" dirty="0"/>
                  <a:t>under the differential sign</a:t>
                </a:r>
                <a:endParaRPr lang="ru-RU" altLang="ru-RU" sz="1000" dirty="0"/>
              </a:p>
              <a:p>
                <a:endParaRPr lang="ru-RU" altLang="ru-RU" sz="1000" dirty="0"/>
              </a:p>
            </p:txBody>
          </p:sp>
        </mc:Choice>
        <mc:Fallback xmlns="">
          <p:sp>
            <p:nvSpPr>
              <p:cNvPr id="344184" name="Text Box 120"/>
              <p:cNvSpPr txBox="1">
                <a:spLocks noRot="1" noChangeAspect="1" noMove="1" noResize="1" noEditPoints="1" noAdjustHandles="1" noChangeArrowheads="1" noChangeShapeType="1" noTextEdit="1"/>
              </p:cNvSpPr>
              <p:nvPr/>
            </p:nvSpPr>
            <p:spPr bwMode="auto">
              <a:xfrm>
                <a:off x="1782631" y="5259652"/>
                <a:ext cx="2360131" cy="411588"/>
              </a:xfrm>
              <a:prstGeom prst="rect">
                <a:avLst/>
              </a:prstGeom>
              <a:blipFill rotWithShape="1">
                <a:blip r:embed="rId49"/>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4185" name="Object 121"/>
          <p:cNvGraphicFramePr>
            <a:graphicFrameLocks noChangeAspect="1"/>
          </p:cNvGraphicFramePr>
          <p:nvPr/>
        </p:nvGraphicFramePr>
        <p:xfrm>
          <a:off x="4467225" y="5268913"/>
          <a:ext cx="1181100" cy="393700"/>
        </p:xfrm>
        <a:graphic>
          <a:graphicData uri="http://schemas.openxmlformats.org/presentationml/2006/ole">
            <mc:AlternateContent xmlns:mc="http://schemas.openxmlformats.org/markup-compatibility/2006">
              <mc:Choice xmlns:v="urn:schemas-microsoft-com:vml" Requires="v">
                <p:oleObj spid="_x0000_s1459352" name="Формула" r:id="rId50" imgW="1180800" imgH="393480" progId="Equation.3">
                  <p:embed/>
                </p:oleObj>
              </mc:Choice>
              <mc:Fallback>
                <p:oleObj name="Формула" r:id="rId50" imgW="1180800" imgH="393480" progId="Equation.3">
                  <p:embed/>
                  <p:pic>
                    <p:nvPicPr>
                      <p:cNvPr id="0" name="Object 121"/>
                      <p:cNvPicPr>
                        <a:picLocks noChangeAspect="1" noChangeArrowheads="1"/>
                      </p:cNvPicPr>
                      <p:nvPr/>
                    </p:nvPicPr>
                    <p:blipFill>
                      <a:blip r:embed="rId51">
                        <a:extLst>
                          <a:ext uri="{28A0092B-C50C-407E-A947-70E740481C1C}">
                            <a14:useLocalDpi xmlns:a14="http://schemas.microsoft.com/office/drawing/2010/main" val="0"/>
                          </a:ext>
                        </a:extLst>
                      </a:blip>
                      <a:srcRect/>
                      <a:stretch>
                        <a:fillRect/>
                      </a:stretch>
                    </p:blipFill>
                    <p:spPr bwMode="auto">
                      <a:xfrm>
                        <a:off x="4467225" y="5268913"/>
                        <a:ext cx="11811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87" name="Text Box 123"/>
          <p:cNvSpPr txBox="1">
            <a:spLocks noChangeArrowheads="1"/>
          </p:cNvSpPr>
          <p:nvPr/>
        </p:nvSpPr>
        <p:spPr bwMode="auto">
          <a:xfrm>
            <a:off x="484188" y="5645150"/>
            <a:ext cx="302679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From the definition of the momentum of a system </a:t>
            </a:r>
            <a:endParaRPr lang="ru-RU" altLang="ru-RU" sz="1000" dirty="0"/>
          </a:p>
        </p:txBody>
      </p:sp>
      <p:graphicFrame>
        <p:nvGraphicFramePr>
          <p:cNvPr id="344192" name="Object 128"/>
          <p:cNvGraphicFramePr>
            <a:graphicFrameLocks noChangeAspect="1"/>
          </p:cNvGraphicFramePr>
          <p:nvPr/>
        </p:nvGraphicFramePr>
        <p:xfrm>
          <a:off x="3565525" y="5635625"/>
          <a:ext cx="838200" cy="241300"/>
        </p:xfrm>
        <a:graphic>
          <a:graphicData uri="http://schemas.openxmlformats.org/presentationml/2006/ole">
            <mc:AlternateContent xmlns:mc="http://schemas.openxmlformats.org/markup-compatibility/2006">
              <mc:Choice xmlns:v="urn:schemas-microsoft-com:vml" Requires="v">
                <p:oleObj spid="_x0000_s1459353" name="Формула" r:id="rId52" imgW="838080" imgH="241200" progId="Equation.3">
                  <p:embed/>
                </p:oleObj>
              </mc:Choice>
              <mc:Fallback>
                <p:oleObj name="Формула" r:id="rId52" imgW="838080" imgH="241200" progId="Equation.3">
                  <p:embed/>
                  <p:pic>
                    <p:nvPicPr>
                      <p:cNvPr id="0" name="Object 128"/>
                      <p:cNvPicPr>
                        <a:picLocks noChangeAspect="1" noChangeArrowheads="1"/>
                      </p:cNvPicPr>
                      <p:nvPr/>
                    </p:nvPicPr>
                    <p:blipFill>
                      <a:blip r:embed="rId53">
                        <a:extLst>
                          <a:ext uri="{28A0092B-C50C-407E-A947-70E740481C1C}">
                            <a14:useLocalDpi xmlns:a14="http://schemas.microsoft.com/office/drawing/2010/main" val="0"/>
                          </a:ext>
                        </a:extLst>
                      </a:blip>
                      <a:srcRect/>
                      <a:stretch>
                        <a:fillRect/>
                      </a:stretch>
                    </p:blipFill>
                    <p:spPr bwMode="auto">
                      <a:xfrm>
                        <a:off x="3565525" y="5635625"/>
                        <a:ext cx="8382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4193" name="AutoShape 129"/>
          <p:cNvSpPr>
            <a:spLocks noChangeArrowheads="1"/>
          </p:cNvSpPr>
          <p:nvPr/>
        </p:nvSpPr>
        <p:spPr bwMode="auto">
          <a:xfrm rot="5400000" flipH="1">
            <a:off x="4600575" y="5600700"/>
            <a:ext cx="190500" cy="20955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4194" name="AutoShape 130"/>
          <p:cNvSpPr>
            <a:spLocks noChangeArrowheads="1"/>
          </p:cNvSpPr>
          <p:nvPr/>
        </p:nvSpPr>
        <p:spPr bwMode="auto">
          <a:xfrm rot="10800000" flipH="1">
            <a:off x="5360988" y="5618163"/>
            <a:ext cx="190500" cy="20955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4195" name="Object 131"/>
          <p:cNvGraphicFramePr>
            <a:graphicFrameLocks noChangeAspect="1"/>
          </p:cNvGraphicFramePr>
          <p:nvPr>
            <p:extLst>
              <p:ext uri="{D42A27DB-BD31-4B8C-83A1-F6EECF244321}">
                <p14:modId xmlns:p14="http://schemas.microsoft.com/office/powerpoint/2010/main" val="3915505487"/>
              </p:ext>
            </p:extLst>
          </p:nvPr>
        </p:nvGraphicFramePr>
        <p:xfrm>
          <a:off x="5807075" y="5559425"/>
          <a:ext cx="571500" cy="381000"/>
        </p:xfrm>
        <a:graphic>
          <a:graphicData uri="http://schemas.openxmlformats.org/presentationml/2006/ole">
            <mc:AlternateContent xmlns:mc="http://schemas.openxmlformats.org/markup-compatibility/2006">
              <mc:Choice xmlns:v="urn:schemas-microsoft-com:vml" Requires="v">
                <p:oleObj spid="_x0000_s1459354" name="Equation" r:id="rId54" imgW="571320" imgH="380880" progId="Equation.DSMT4">
                  <p:embed/>
                </p:oleObj>
              </mc:Choice>
              <mc:Fallback>
                <p:oleObj name="Equation" r:id="rId54" imgW="571320" imgH="380880" progId="Equation.DSMT4">
                  <p:embed/>
                  <p:pic>
                    <p:nvPicPr>
                      <p:cNvPr id="0" name="Object 131"/>
                      <p:cNvPicPr>
                        <a:picLocks noChangeAspect="1" noChangeArrowheads="1"/>
                      </p:cNvPicPr>
                      <p:nvPr/>
                    </p:nvPicPr>
                    <p:blipFill>
                      <a:blip r:embed="rId55"/>
                      <a:srcRect/>
                      <a:stretch>
                        <a:fillRect/>
                      </a:stretch>
                    </p:blipFill>
                    <p:spPr bwMode="auto">
                      <a:xfrm>
                        <a:off x="5807075" y="5559425"/>
                        <a:ext cx="571500" cy="381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4196" name="Text Box 132"/>
          <p:cNvSpPr txBox="1">
            <a:spLocks noChangeArrowheads="1"/>
          </p:cNvSpPr>
          <p:nvPr/>
        </p:nvSpPr>
        <p:spPr bwMode="auto">
          <a:xfrm>
            <a:off x="498037" y="6268164"/>
            <a:ext cx="291297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In terms of projections on Cartesian axes we </a:t>
            </a:r>
            <a:r>
              <a:rPr lang="en-US" sz="1000" dirty="0" smtClean="0"/>
              <a:t>get</a:t>
            </a:r>
            <a:endParaRPr lang="ru-RU" altLang="ru-RU" sz="1000" dirty="0"/>
          </a:p>
        </p:txBody>
      </p:sp>
      <p:graphicFrame>
        <p:nvGraphicFramePr>
          <p:cNvPr id="344197" name="Object 133"/>
          <p:cNvGraphicFramePr>
            <a:graphicFrameLocks noChangeAspect="1"/>
          </p:cNvGraphicFramePr>
          <p:nvPr>
            <p:extLst>
              <p:ext uri="{D42A27DB-BD31-4B8C-83A1-F6EECF244321}">
                <p14:modId xmlns:p14="http://schemas.microsoft.com/office/powerpoint/2010/main" val="4022253679"/>
              </p:ext>
            </p:extLst>
          </p:nvPr>
        </p:nvGraphicFramePr>
        <p:xfrm>
          <a:off x="3770313" y="6249988"/>
          <a:ext cx="3746500" cy="368300"/>
        </p:xfrm>
        <a:graphic>
          <a:graphicData uri="http://schemas.openxmlformats.org/presentationml/2006/ole">
            <mc:AlternateContent xmlns:mc="http://schemas.openxmlformats.org/markup-compatibility/2006">
              <mc:Choice xmlns:v="urn:schemas-microsoft-com:vml" Requires="v">
                <p:oleObj spid="_x0000_s1459355" name="Equation" r:id="rId56" imgW="3746160" imgH="368280" progId="Equation.DSMT4">
                  <p:embed/>
                </p:oleObj>
              </mc:Choice>
              <mc:Fallback>
                <p:oleObj name="Equation" r:id="rId56" imgW="3746160" imgH="368280" progId="Equation.DSMT4">
                  <p:embed/>
                  <p:pic>
                    <p:nvPicPr>
                      <p:cNvPr id="0" name="Object 133"/>
                      <p:cNvPicPr>
                        <a:picLocks noChangeAspect="1" noChangeArrowheads="1"/>
                      </p:cNvPicPr>
                      <p:nvPr/>
                    </p:nvPicPr>
                    <p:blipFill>
                      <a:blip r:embed="rId57"/>
                      <a:srcRect/>
                      <a:stretch>
                        <a:fillRect/>
                      </a:stretch>
                    </p:blipFill>
                    <p:spPr bwMode="auto">
                      <a:xfrm>
                        <a:off x="3770313" y="6249988"/>
                        <a:ext cx="3746500" cy="368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65" name="Picture 15" descr="Z:\Символ НГУ_4.JPG"/>
          <p:cNvPicPr>
            <a:picLocks noChangeAspect="1" noChangeArrowheads="1"/>
          </p:cNvPicPr>
          <p:nvPr/>
        </p:nvPicPr>
        <p:blipFill>
          <a:blip r:embed="rId58" cstate="print">
            <a:extLst>
              <a:ext uri="{BEBA8EAE-BF5A-486C-A8C5-ECC9F3942E4B}">
                <a14:imgProps xmlns:a14="http://schemas.microsoft.com/office/drawing/2010/main">
                  <a14:imgLayer r:embed="rId5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45084" y="152400"/>
            <a:ext cx="775457" cy="68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413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413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413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413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414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4414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44142"/>
                                        </p:tgtEl>
                                        <p:attrNameLst>
                                          <p:attrName>style.visibility</p:attrName>
                                        </p:attrNameLst>
                                      </p:cBhvr>
                                      <p:to>
                                        <p:strVal val="visible"/>
                                      </p:to>
                                    </p:set>
                                    <p:anim calcmode="lin" valueType="num">
                                      <p:cBhvr additive="base">
                                        <p:cTn id="25" dur="500" fill="hold"/>
                                        <p:tgtEl>
                                          <p:spTgt spid="344142"/>
                                        </p:tgtEl>
                                        <p:attrNameLst>
                                          <p:attrName>ppt_x</p:attrName>
                                        </p:attrNameLst>
                                      </p:cBhvr>
                                      <p:tavLst>
                                        <p:tav tm="0">
                                          <p:val>
                                            <p:strVal val="#ppt_x"/>
                                          </p:val>
                                        </p:tav>
                                        <p:tav tm="100000">
                                          <p:val>
                                            <p:strVal val="#ppt_x"/>
                                          </p:val>
                                        </p:tav>
                                      </p:tavLst>
                                    </p:anim>
                                    <p:anim calcmode="lin" valueType="num">
                                      <p:cBhvr additive="base">
                                        <p:cTn id="26" dur="500" fill="hold"/>
                                        <p:tgtEl>
                                          <p:spTgt spid="344142"/>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4414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44144"/>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344145"/>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44146"/>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4147"/>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4414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344149"/>
                                        </p:tgtEl>
                                        <p:attrNameLst>
                                          <p:attrName>style.visibility</p:attrName>
                                        </p:attrNameLst>
                                      </p:cBhvr>
                                      <p:to>
                                        <p:strVal val="visible"/>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44150"/>
                                        </p:tgtEl>
                                        <p:attrNameLst>
                                          <p:attrName>style.visibility</p:attrName>
                                        </p:attrNameLst>
                                      </p:cBhvr>
                                      <p:to>
                                        <p:strVal val="visible"/>
                                      </p:to>
                                    </p:set>
                                    <p:anim calcmode="lin" valueType="num">
                                      <p:cBhvr additive="base">
                                        <p:cTn id="53" dur="500" fill="hold"/>
                                        <p:tgtEl>
                                          <p:spTgt spid="344150"/>
                                        </p:tgtEl>
                                        <p:attrNameLst>
                                          <p:attrName>ppt_x</p:attrName>
                                        </p:attrNameLst>
                                      </p:cBhvr>
                                      <p:tavLst>
                                        <p:tav tm="0">
                                          <p:val>
                                            <p:strVal val="#ppt_x"/>
                                          </p:val>
                                        </p:tav>
                                        <p:tav tm="100000">
                                          <p:val>
                                            <p:strVal val="#ppt_x"/>
                                          </p:val>
                                        </p:tav>
                                      </p:tavLst>
                                    </p:anim>
                                    <p:anim calcmode="lin" valueType="num">
                                      <p:cBhvr additive="base">
                                        <p:cTn id="54" dur="500" fill="hold"/>
                                        <p:tgtEl>
                                          <p:spTgt spid="34415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344151"/>
                                        </p:tgtEl>
                                        <p:attrNameLst>
                                          <p:attrName>style.visibility</p:attrName>
                                        </p:attrNameLst>
                                      </p:cBhvr>
                                      <p:to>
                                        <p:strVal val="visible"/>
                                      </p:to>
                                    </p:set>
                                    <p:anim calcmode="lin" valueType="num">
                                      <p:cBhvr additive="base">
                                        <p:cTn id="57" dur="500" fill="hold"/>
                                        <p:tgtEl>
                                          <p:spTgt spid="344151"/>
                                        </p:tgtEl>
                                        <p:attrNameLst>
                                          <p:attrName>ppt_x</p:attrName>
                                        </p:attrNameLst>
                                      </p:cBhvr>
                                      <p:tavLst>
                                        <p:tav tm="0">
                                          <p:val>
                                            <p:strVal val="#ppt_x"/>
                                          </p:val>
                                        </p:tav>
                                        <p:tav tm="100000">
                                          <p:val>
                                            <p:strVal val="#ppt_x"/>
                                          </p:val>
                                        </p:tav>
                                      </p:tavLst>
                                    </p:anim>
                                    <p:anim calcmode="lin" valueType="num">
                                      <p:cBhvr additive="base">
                                        <p:cTn id="58" dur="500" fill="hold"/>
                                        <p:tgtEl>
                                          <p:spTgt spid="344151"/>
                                        </p:tgtEl>
                                        <p:attrNameLst>
                                          <p:attrName>ppt_y</p:attrName>
                                        </p:attrNameLst>
                                      </p:cBhvr>
                                      <p:tavLst>
                                        <p:tav tm="0">
                                          <p:val>
                                            <p:strVal val="1+#ppt_h/2"/>
                                          </p:val>
                                        </p:tav>
                                        <p:tav tm="100000">
                                          <p:val>
                                            <p:strVal val="#ppt_y"/>
                                          </p:val>
                                        </p:tav>
                                      </p:tavLst>
                                    </p:anim>
                                  </p:childTnLst>
                                </p:cTn>
                              </p:par>
                            </p:childTnLst>
                          </p:cTn>
                        </p:par>
                        <p:par>
                          <p:cTn id="59" fill="hold" nodeType="afterGroup">
                            <p:stCondLst>
                              <p:cond delay="500"/>
                            </p:stCondLst>
                            <p:childTnLst>
                              <p:par>
                                <p:cTn id="60" presetID="1" presetClass="entr" presetSubtype="0" fill="hold" nodeType="afterEffect">
                                  <p:stCondLst>
                                    <p:cond delay="0"/>
                                  </p:stCondLst>
                                  <p:childTnLst>
                                    <p:set>
                                      <p:cBhvr>
                                        <p:cTn id="61" dur="1" fill="hold">
                                          <p:stCondLst>
                                            <p:cond delay="0"/>
                                          </p:stCondLst>
                                        </p:cTn>
                                        <p:tgtEl>
                                          <p:spTgt spid="344159"/>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344161"/>
                                        </p:tgtEl>
                                        <p:attrNameLst>
                                          <p:attrName>style.visibility</p:attrName>
                                        </p:attrNameLst>
                                      </p:cBhvr>
                                      <p:to>
                                        <p:strVal val="visible"/>
                                      </p:to>
                                    </p:set>
                                    <p:anim calcmode="lin" valueType="num">
                                      <p:cBhvr additive="base">
                                        <p:cTn id="66" dur="500" fill="hold"/>
                                        <p:tgtEl>
                                          <p:spTgt spid="344161"/>
                                        </p:tgtEl>
                                        <p:attrNameLst>
                                          <p:attrName>ppt_x</p:attrName>
                                        </p:attrNameLst>
                                      </p:cBhvr>
                                      <p:tavLst>
                                        <p:tav tm="0">
                                          <p:val>
                                            <p:strVal val="#ppt_x"/>
                                          </p:val>
                                        </p:tav>
                                        <p:tav tm="100000">
                                          <p:val>
                                            <p:strVal val="#ppt_x"/>
                                          </p:val>
                                        </p:tav>
                                      </p:tavLst>
                                    </p:anim>
                                    <p:anim calcmode="lin" valueType="num">
                                      <p:cBhvr additive="base">
                                        <p:cTn id="67" dur="500" fill="hold"/>
                                        <p:tgtEl>
                                          <p:spTgt spid="344161"/>
                                        </p:tgtEl>
                                        <p:attrNameLst>
                                          <p:attrName>ppt_y</p:attrName>
                                        </p:attrNameLst>
                                      </p:cBhvr>
                                      <p:tavLst>
                                        <p:tav tm="0">
                                          <p:val>
                                            <p:strVal val="1+#ppt_h/2"/>
                                          </p:val>
                                        </p:tav>
                                        <p:tav tm="100000">
                                          <p:val>
                                            <p:strVal val="#ppt_y"/>
                                          </p:val>
                                        </p:tav>
                                      </p:tavLst>
                                    </p:anim>
                                  </p:childTnLst>
                                </p:cTn>
                              </p:par>
                            </p:childTnLst>
                          </p:cTn>
                        </p:par>
                        <p:par>
                          <p:cTn id="68" fill="hold" nodeType="afterGroup">
                            <p:stCondLst>
                              <p:cond delay="500"/>
                            </p:stCondLst>
                            <p:childTnLst>
                              <p:par>
                                <p:cTn id="69" presetID="1" presetClass="entr" presetSubtype="0" fill="hold" nodeType="afterEffect">
                                  <p:stCondLst>
                                    <p:cond delay="0"/>
                                  </p:stCondLst>
                                  <p:childTnLst>
                                    <p:set>
                                      <p:cBhvr>
                                        <p:cTn id="70" dur="1" fill="hold">
                                          <p:stCondLst>
                                            <p:cond delay="0"/>
                                          </p:stCondLst>
                                        </p:cTn>
                                        <p:tgtEl>
                                          <p:spTgt spid="344162"/>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nodeType="clickEffect">
                                  <p:stCondLst>
                                    <p:cond delay="0"/>
                                  </p:stCondLst>
                                  <p:childTnLst>
                                    <p:set>
                                      <p:cBhvr>
                                        <p:cTn id="74" dur="1" fill="hold">
                                          <p:stCondLst>
                                            <p:cond delay="0"/>
                                          </p:stCondLst>
                                        </p:cTn>
                                        <p:tgtEl>
                                          <p:spTgt spid="344163"/>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344165"/>
                                        </p:tgtEl>
                                        <p:attrNameLst>
                                          <p:attrName>style.visibility</p:attrName>
                                        </p:attrNameLst>
                                      </p:cBhvr>
                                      <p:to>
                                        <p:strVal val="visible"/>
                                      </p:to>
                                    </p:set>
                                  </p:childTnLst>
                                </p:cTn>
                              </p:par>
                              <p:par>
                                <p:cTn id="79" presetID="2" presetClass="entr" presetSubtype="2" fill="hold" nodeType="withEffect">
                                  <p:stCondLst>
                                    <p:cond delay="0"/>
                                  </p:stCondLst>
                                  <p:childTnLst>
                                    <p:set>
                                      <p:cBhvr>
                                        <p:cTn id="80" dur="1" fill="hold">
                                          <p:stCondLst>
                                            <p:cond delay="0"/>
                                          </p:stCondLst>
                                        </p:cTn>
                                        <p:tgtEl>
                                          <p:spTgt spid="344164"/>
                                        </p:tgtEl>
                                        <p:attrNameLst>
                                          <p:attrName>style.visibility</p:attrName>
                                        </p:attrNameLst>
                                      </p:cBhvr>
                                      <p:to>
                                        <p:strVal val="visible"/>
                                      </p:to>
                                    </p:set>
                                    <p:anim calcmode="lin" valueType="num">
                                      <p:cBhvr additive="base">
                                        <p:cTn id="81" dur="500" fill="hold"/>
                                        <p:tgtEl>
                                          <p:spTgt spid="344164"/>
                                        </p:tgtEl>
                                        <p:attrNameLst>
                                          <p:attrName>ppt_x</p:attrName>
                                        </p:attrNameLst>
                                      </p:cBhvr>
                                      <p:tavLst>
                                        <p:tav tm="0">
                                          <p:val>
                                            <p:strVal val="1+#ppt_w/2"/>
                                          </p:val>
                                        </p:tav>
                                        <p:tav tm="100000">
                                          <p:val>
                                            <p:strVal val="#ppt_x"/>
                                          </p:val>
                                        </p:tav>
                                      </p:tavLst>
                                    </p:anim>
                                    <p:anim calcmode="lin" valueType="num">
                                      <p:cBhvr additive="base">
                                        <p:cTn id="82" dur="500" fill="hold"/>
                                        <p:tgtEl>
                                          <p:spTgt spid="344164"/>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3441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344167"/>
                                        </p:tgtEl>
                                        <p:attrNameLst>
                                          <p:attrName>style.visibility</p:attrName>
                                        </p:attrNameLst>
                                      </p:cBhvr>
                                      <p:to>
                                        <p:strVal val="visible"/>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 presetClass="entr" presetSubtype="0" fill="hold" nodeType="clickEffect">
                                  <p:stCondLst>
                                    <p:cond delay="0"/>
                                  </p:stCondLst>
                                  <p:childTnLst>
                                    <p:set>
                                      <p:cBhvr>
                                        <p:cTn id="92" dur="1" fill="hold">
                                          <p:stCondLst>
                                            <p:cond delay="0"/>
                                          </p:stCondLst>
                                        </p:cTn>
                                        <p:tgtEl>
                                          <p:spTgt spid="344168"/>
                                        </p:tgtEl>
                                        <p:attrNameLst>
                                          <p:attrName>style.visibility</p:attrName>
                                        </p:attrNameLst>
                                      </p:cBhvr>
                                      <p:to>
                                        <p:strVal val="visible"/>
                                      </p:to>
                                    </p:set>
                                  </p:childTnLst>
                                </p:cTn>
                              </p:par>
                              <p:par>
                                <p:cTn id="93" presetID="2" presetClass="entr" presetSubtype="2" fill="hold" grpId="0" nodeType="withEffect">
                                  <p:stCondLst>
                                    <p:cond delay="0"/>
                                  </p:stCondLst>
                                  <p:childTnLst>
                                    <p:set>
                                      <p:cBhvr>
                                        <p:cTn id="94" dur="1" fill="hold">
                                          <p:stCondLst>
                                            <p:cond delay="0"/>
                                          </p:stCondLst>
                                        </p:cTn>
                                        <p:tgtEl>
                                          <p:spTgt spid="344169"/>
                                        </p:tgtEl>
                                        <p:attrNameLst>
                                          <p:attrName>style.visibility</p:attrName>
                                        </p:attrNameLst>
                                      </p:cBhvr>
                                      <p:to>
                                        <p:strVal val="visible"/>
                                      </p:to>
                                    </p:set>
                                    <p:anim calcmode="lin" valueType="num">
                                      <p:cBhvr additive="base">
                                        <p:cTn id="95" dur="500" fill="hold"/>
                                        <p:tgtEl>
                                          <p:spTgt spid="344169"/>
                                        </p:tgtEl>
                                        <p:attrNameLst>
                                          <p:attrName>ppt_x</p:attrName>
                                        </p:attrNameLst>
                                      </p:cBhvr>
                                      <p:tavLst>
                                        <p:tav tm="0">
                                          <p:val>
                                            <p:strVal val="1+#ppt_w/2"/>
                                          </p:val>
                                        </p:tav>
                                        <p:tav tm="100000">
                                          <p:val>
                                            <p:strVal val="#ppt_x"/>
                                          </p:val>
                                        </p:tav>
                                      </p:tavLst>
                                    </p:anim>
                                    <p:anim calcmode="lin" valueType="num">
                                      <p:cBhvr additive="base">
                                        <p:cTn id="96" dur="500" fill="hold"/>
                                        <p:tgtEl>
                                          <p:spTgt spid="344169"/>
                                        </p:tgtEl>
                                        <p:attrNameLst>
                                          <p:attrName>ppt_y</p:attrName>
                                        </p:attrNameLst>
                                      </p:cBhvr>
                                      <p:tavLst>
                                        <p:tav tm="0">
                                          <p:val>
                                            <p:strVal val="#ppt_y"/>
                                          </p:val>
                                        </p:tav>
                                        <p:tav tm="100000">
                                          <p:val>
                                            <p:strVal val="#ppt_y"/>
                                          </p:val>
                                        </p:tav>
                                      </p:tavLst>
                                    </p:anim>
                                  </p:childTnLst>
                                </p:cTn>
                              </p:par>
                            </p:childTnLst>
                          </p:cTn>
                        </p:par>
                      </p:childTnLst>
                    </p:cTn>
                  </p:par>
                  <p:par>
                    <p:cTn id="97" fill="hold" nodeType="clickPar">
                      <p:stCondLst>
                        <p:cond delay="indefinite"/>
                      </p:stCondLst>
                      <p:childTnLst>
                        <p:par>
                          <p:cTn id="98" fill="hold" nodeType="withGroup">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344171"/>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44172"/>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2" presetClass="entr" presetSubtype="4" fill="hold" grpId="0" nodeType="clickEffect">
                                  <p:stCondLst>
                                    <p:cond delay="0"/>
                                  </p:stCondLst>
                                  <p:childTnLst>
                                    <p:set>
                                      <p:cBhvr>
                                        <p:cTn id="106" dur="1" fill="hold">
                                          <p:stCondLst>
                                            <p:cond delay="0"/>
                                          </p:stCondLst>
                                        </p:cTn>
                                        <p:tgtEl>
                                          <p:spTgt spid="344160"/>
                                        </p:tgtEl>
                                        <p:attrNameLst>
                                          <p:attrName>style.visibility</p:attrName>
                                        </p:attrNameLst>
                                      </p:cBhvr>
                                      <p:to>
                                        <p:strVal val="visible"/>
                                      </p:to>
                                    </p:set>
                                    <p:anim calcmode="lin" valueType="num">
                                      <p:cBhvr additive="base">
                                        <p:cTn id="107" dur="500" fill="hold"/>
                                        <p:tgtEl>
                                          <p:spTgt spid="344160"/>
                                        </p:tgtEl>
                                        <p:attrNameLst>
                                          <p:attrName>ppt_x</p:attrName>
                                        </p:attrNameLst>
                                      </p:cBhvr>
                                      <p:tavLst>
                                        <p:tav tm="0">
                                          <p:val>
                                            <p:strVal val="#ppt_x"/>
                                          </p:val>
                                        </p:tav>
                                        <p:tav tm="100000">
                                          <p:val>
                                            <p:strVal val="#ppt_x"/>
                                          </p:val>
                                        </p:tav>
                                      </p:tavLst>
                                    </p:anim>
                                    <p:anim calcmode="lin" valueType="num">
                                      <p:cBhvr additive="base">
                                        <p:cTn id="108" dur="500" fill="hold"/>
                                        <p:tgtEl>
                                          <p:spTgt spid="344160"/>
                                        </p:tgtEl>
                                        <p:attrNameLst>
                                          <p:attrName>ppt_y</p:attrName>
                                        </p:attrNameLst>
                                      </p:cBhvr>
                                      <p:tavLst>
                                        <p:tav tm="0">
                                          <p:val>
                                            <p:strVal val="1+#ppt_h/2"/>
                                          </p:val>
                                        </p:tav>
                                        <p:tav tm="100000">
                                          <p:val>
                                            <p:strVal val="#ppt_y"/>
                                          </p:val>
                                        </p:tav>
                                      </p:tavLst>
                                    </p:anim>
                                  </p:childTnLst>
                                </p:cTn>
                              </p:par>
                              <p:par>
                                <p:cTn id="109" presetID="2" presetClass="entr" presetSubtype="4" fill="hold" nodeType="withEffect">
                                  <p:stCondLst>
                                    <p:cond delay="0"/>
                                  </p:stCondLst>
                                  <p:childTnLst>
                                    <p:set>
                                      <p:cBhvr>
                                        <p:cTn id="110" dur="1" fill="hold">
                                          <p:stCondLst>
                                            <p:cond delay="0"/>
                                          </p:stCondLst>
                                        </p:cTn>
                                        <p:tgtEl>
                                          <p:spTgt spid="344174"/>
                                        </p:tgtEl>
                                        <p:attrNameLst>
                                          <p:attrName>style.visibility</p:attrName>
                                        </p:attrNameLst>
                                      </p:cBhvr>
                                      <p:to>
                                        <p:strVal val="visible"/>
                                      </p:to>
                                    </p:set>
                                    <p:anim calcmode="lin" valueType="num">
                                      <p:cBhvr additive="base">
                                        <p:cTn id="111" dur="500" fill="hold"/>
                                        <p:tgtEl>
                                          <p:spTgt spid="344174"/>
                                        </p:tgtEl>
                                        <p:attrNameLst>
                                          <p:attrName>ppt_x</p:attrName>
                                        </p:attrNameLst>
                                      </p:cBhvr>
                                      <p:tavLst>
                                        <p:tav tm="0">
                                          <p:val>
                                            <p:strVal val="#ppt_x"/>
                                          </p:val>
                                        </p:tav>
                                        <p:tav tm="100000">
                                          <p:val>
                                            <p:strVal val="#ppt_x"/>
                                          </p:val>
                                        </p:tav>
                                      </p:tavLst>
                                    </p:anim>
                                    <p:anim calcmode="lin" valueType="num">
                                      <p:cBhvr additive="base">
                                        <p:cTn id="112" dur="500" fill="hold"/>
                                        <p:tgtEl>
                                          <p:spTgt spid="344174"/>
                                        </p:tgtEl>
                                        <p:attrNameLst>
                                          <p:attrName>ppt_y</p:attrName>
                                        </p:attrNameLst>
                                      </p:cBhvr>
                                      <p:tavLst>
                                        <p:tav tm="0">
                                          <p:val>
                                            <p:strVal val="1+#ppt_h/2"/>
                                          </p:val>
                                        </p:tav>
                                        <p:tav tm="100000">
                                          <p:val>
                                            <p:strVal val="#ppt_y"/>
                                          </p:val>
                                        </p:tav>
                                      </p:tavLst>
                                    </p:anim>
                                  </p:childTnLst>
                                </p:cTn>
                              </p:par>
                              <p:par>
                                <p:cTn id="113" presetID="2" presetClass="entr" presetSubtype="4" fill="hold" nodeType="withEffect">
                                  <p:stCondLst>
                                    <p:cond delay="0"/>
                                  </p:stCondLst>
                                  <p:childTnLst>
                                    <p:set>
                                      <p:cBhvr>
                                        <p:cTn id="114" dur="1" fill="hold">
                                          <p:stCondLst>
                                            <p:cond delay="0"/>
                                          </p:stCondLst>
                                        </p:cTn>
                                        <p:tgtEl>
                                          <p:spTgt spid="344175"/>
                                        </p:tgtEl>
                                        <p:attrNameLst>
                                          <p:attrName>style.visibility</p:attrName>
                                        </p:attrNameLst>
                                      </p:cBhvr>
                                      <p:to>
                                        <p:strVal val="visible"/>
                                      </p:to>
                                    </p:set>
                                    <p:anim calcmode="lin" valueType="num">
                                      <p:cBhvr additive="base">
                                        <p:cTn id="115" dur="500" fill="hold"/>
                                        <p:tgtEl>
                                          <p:spTgt spid="344175"/>
                                        </p:tgtEl>
                                        <p:attrNameLst>
                                          <p:attrName>ppt_x</p:attrName>
                                        </p:attrNameLst>
                                      </p:cBhvr>
                                      <p:tavLst>
                                        <p:tav tm="0">
                                          <p:val>
                                            <p:strVal val="#ppt_x"/>
                                          </p:val>
                                        </p:tav>
                                        <p:tav tm="100000">
                                          <p:val>
                                            <p:strVal val="#ppt_x"/>
                                          </p:val>
                                        </p:tav>
                                      </p:tavLst>
                                    </p:anim>
                                    <p:anim calcmode="lin" valueType="num">
                                      <p:cBhvr additive="base">
                                        <p:cTn id="116" dur="500" fill="hold"/>
                                        <p:tgtEl>
                                          <p:spTgt spid="344175"/>
                                        </p:tgtEl>
                                        <p:attrNameLst>
                                          <p:attrName>ppt_y</p:attrName>
                                        </p:attrNameLst>
                                      </p:cBhvr>
                                      <p:tavLst>
                                        <p:tav tm="0">
                                          <p:val>
                                            <p:strVal val="1+#ppt_h/2"/>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44176"/>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344177"/>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44179"/>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44178"/>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44180"/>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4418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344181"/>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344183"/>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344184"/>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344185"/>
                                        </p:tgtEl>
                                        <p:attrNameLst>
                                          <p:attrName>style.visibility</p:attrName>
                                        </p:attrNameLst>
                                      </p:cBhvr>
                                      <p:to>
                                        <p:strVal val="visible"/>
                                      </p:to>
                                    </p:set>
                                  </p:childTnLst>
                                </p:cTn>
                              </p:par>
                            </p:childTnLst>
                          </p:cTn>
                        </p:par>
                      </p:childTnLst>
                    </p:cTn>
                  </p:par>
                  <p:par>
                    <p:cTn id="145" fill="hold" nodeType="clickPar">
                      <p:stCondLst>
                        <p:cond delay="indefinite"/>
                      </p:stCondLst>
                      <p:childTnLst>
                        <p:par>
                          <p:cTn id="146" fill="hold" nodeType="withGroup">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344187"/>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344192"/>
                                        </p:tgtEl>
                                        <p:attrNameLst>
                                          <p:attrName>style.visibility</p:attrName>
                                        </p:attrNameLst>
                                      </p:cBhvr>
                                      <p:to>
                                        <p:strVal val="visible"/>
                                      </p:to>
                                    </p:set>
                                  </p:child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nodeType="clickEffect">
                                  <p:stCondLst>
                                    <p:cond delay="0"/>
                                  </p:stCondLst>
                                  <p:childTnLst>
                                    <p:set>
                                      <p:cBhvr>
                                        <p:cTn id="154" dur="1" fill="hold">
                                          <p:stCondLst>
                                            <p:cond delay="0"/>
                                          </p:stCondLst>
                                        </p:cTn>
                                        <p:tgtEl>
                                          <p:spTgt spid="344195"/>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344193"/>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344194"/>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344173"/>
                                        </p:tgtEl>
                                        <p:attrNameLst>
                                          <p:attrName>style.visibility</p:attrName>
                                        </p:attrNameLst>
                                      </p:cBhvr>
                                      <p:to>
                                        <p:strVal val="visible"/>
                                      </p:to>
                                    </p:se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44196"/>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1" presetClass="entr" presetSubtype="0" fill="hold" nodeType="clickEffect">
                                  <p:stCondLst>
                                    <p:cond delay="0"/>
                                  </p:stCondLst>
                                  <p:childTnLst>
                                    <p:set>
                                      <p:cBhvr>
                                        <p:cTn id="168" dur="1" fill="hold">
                                          <p:stCondLst>
                                            <p:cond delay="0"/>
                                          </p:stCondLst>
                                        </p:cTn>
                                        <p:tgtEl>
                                          <p:spTgt spid="3441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4136" grpId="0"/>
      <p:bldP spid="344138" grpId="0"/>
      <p:bldP spid="344140" grpId="0"/>
      <p:bldP spid="344142" grpId="0"/>
      <p:bldP spid="344144" grpId="0"/>
      <p:bldP spid="344146" grpId="0"/>
      <p:bldP spid="344148" grpId="0" animBg="1"/>
      <p:bldP spid="344150" grpId="0"/>
      <p:bldP spid="344160" grpId="0"/>
      <p:bldP spid="344161" grpId="0"/>
      <p:bldP spid="344165" grpId="0"/>
      <p:bldP spid="344169" grpId="0"/>
      <p:bldP spid="344170" grpId="0"/>
      <p:bldP spid="344171" grpId="0"/>
      <p:bldP spid="344173" grpId="0"/>
      <p:bldP spid="344176" grpId="0"/>
      <p:bldP spid="344178" grpId="0" animBg="1"/>
      <p:bldP spid="344179" grpId="0" animBg="1"/>
      <p:bldP spid="344181" grpId="0" animBg="1"/>
      <p:bldP spid="344182" grpId="0" animBg="1"/>
      <p:bldP spid="344184" grpId="0"/>
      <p:bldP spid="344187" grpId="0"/>
      <p:bldP spid="344193" grpId="0" animBg="1"/>
      <p:bldP spid="344194" grpId="0" animBg="1"/>
      <p:bldP spid="34419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ChangeArrowheads="1"/>
          </p:cNvSpPr>
          <p:nvPr/>
        </p:nvSpPr>
        <p:spPr bwMode="auto">
          <a:xfrm>
            <a:off x="-22581" y="2996911"/>
            <a:ext cx="9036000" cy="2746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179388" indent="-179388"/>
            <a:r>
              <a:rPr lang="en-US" altLang="ru-RU" sz="1000" b="1" dirty="0" smtClean="0">
                <a:solidFill>
                  <a:srgbClr val="FF0000"/>
                </a:solidFill>
              </a:rPr>
              <a:t>Euler's Theorem - Application of the </a:t>
            </a:r>
            <a:r>
              <a:rPr lang="en-US" sz="1000" b="1" dirty="0">
                <a:solidFill>
                  <a:srgbClr val="FF0000"/>
                </a:solidFill>
              </a:rPr>
              <a:t>Theorem of the Change in </a:t>
            </a:r>
            <a:r>
              <a:rPr lang="en-US" sz="1000" b="1" dirty="0" smtClean="0">
                <a:solidFill>
                  <a:srgbClr val="FF0000"/>
                </a:solidFill>
              </a:rPr>
              <a:t> the Linear </a:t>
            </a:r>
            <a:r>
              <a:rPr lang="en-US" sz="1000" b="1" dirty="0">
                <a:solidFill>
                  <a:srgbClr val="FF0000"/>
                </a:solidFill>
              </a:rPr>
              <a:t>Momentum of a System</a:t>
            </a:r>
            <a:r>
              <a:rPr lang="en-US" sz="1000" dirty="0">
                <a:solidFill>
                  <a:srgbClr val="FF0000"/>
                </a:solidFill>
              </a:rPr>
              <a:t> </a:t>
            </a:r>
            <a:r>
              <a:rPr lang="en-US" sz="1000" b="1" dirty="0" smtClean="0">
                <a:solidFill>
                  <a:srgbClr val="FF0000"/>
                </a:solidFill>
              </a:rPr>
              <a:t>to the Motion of Continuous Medium (water)</a:t>
            </a:r>
            <a:endParaRPr lang="ru-RU" sz="1000" b="1" dirty="0">
              <a:solidFill>
                <a:srgbClr val="FF0000"/>
              </a:solidFill>
            </a:endParaRPr>
          </a:p>
          <a:p>
            <a:pPr marL="0" indent="0">
              <a:buNone/>
            </a:pPr>
            <a:endParaRPr lang="ru-RU" altLang="ru-RU" sz="1000" dirty="0"/>
          </a:p>
        </p:txBody>
      </p:sp>
      <p:sp>
        <p:nvSpPr>
          <p:cNvPr id="324611" name="Rectangle 3"/>
          <p:cNvSpPr>
            <a:spLocks noChangeArrowheads="1"/>
          </p:cNvSpPr>
          <p:nvPr/>
        </p:nvSpPr>
        <p:spPr bwMode="auto">
          <a:xfrm>
            <a:off x="457200" y="4076700"/>
            <a:ext cx="1695450" cy="904875"/>
          </a:xfrm>
          <a:prstGeom prst="rect">
            <a:avLst/>
          </a:prstGeom>
          <a:solidFill>
            <a:srgbClr val="FFFF00"/>
          </a:solidFill>
          <a:ln w="9525" algn="ctr">
            <a:solidFill>
              <a:schemeClr val="tx1"/>
            </a:solidFill>
            <a:miter lim="800000"/>
            <a:headEnd/>
            <a:tailEnd/>
          </a:ln>
          <a:effectLst/>
          <a:extLst/>
        </p:spPr>
        <p:txBody>
          <a:bodyPr wrap="none" anchor="ctr"/>
          <a:lstStyle/>
          <a:p>
            <a:endParaRPr lang="ru-RU"/>
          </a:p>
        </p:txBody>
      </p:sp>
      <p:sp>
        <p:nvSpPr>
          <p:cNvPr id="324612" name="AutoShape 4"/>
          <p:cNvSpPr>
            <a:spLocks noChangeArrowheads="1"/>
          </p:cNvSpPr>
          <p:nvPr/>
        </p:nvSpPr>
        <p:spPr bwMode="auto">
          <a:xfrm>
            <a:off x="828675" y="4229100"/>
            <a:ext cx="981075" cy="285750"/>
          </a:xfrm>
          <a:custGeom>
            <a:avLst/>
            <a:gdLst>
              <a:gd name="G0" fmla="+- 5400 0 0"/>
              <a:gd name="G1" fmla="+- 21600 0 5400"/>
              <a:gd name="G2" fmla="*/ 5400 1 2"/>
              <a:gd name="G3" fmla="+- 21600 0 G2"/>
              <a:gd name="G4" fmla="+/ 5400 21600 2"/>
              <a:gd name="G5" fmla="+/ G1 0 2"/>
              <a:gd name="G6" fmla="*/ 21600 21600 5400"/>
              <a:gd name="G7" fmla="*/ G6 1 2"/>
              <a:gd name="G8" fmla="+- 21600 0 G7"/>
              <a:gd name="G9" fmla="*/ 21600 1 2"/>
              <a:gd name="G10" fmla="+- 5400 0 G9"/>
              <a:gd name="G11" fmla="?: G10 G8 0"/>
              <a:gd name="G12" fmla="?: G10 G7 21600"/>
              <a:gd name="T0" fmla="*/ 18900 w 21600"/>
              <a:gd name="T1" fmla="*/ 10800 h 21600"/>
              <a:gd name="T2" fmla="*/ 10800 w 21600"/>
              <a:gd name="T3" fmla="*/ 21600 h 21600"/>
              <a:gd name="T4" fmla="*/ 2700 w 21600"/>
              <a:gd name="T5" fmla="*/ 10800 h 21600"/>
              <a:gd name="T6" fmla="*/ 10800 w 21600"/>
              <a:gd name="T7" fmla="*/ 0 h 21600"/>
              <a:gd name="T8" fmla="*/ 4500 w 21600"/>
              <a:gd name="T9" fmla="*/ 4500 h 21600"/>
              <a:gd name="T10" fmla="*/ 17100 w 21600"/>
              <a:gd name="T11" fmla="*/ 17100 h 21600"/>
            </a:gdLst>
            <a:ahLst/>
            <a:cxnLst>
              <a:cxn ang="0">
                <a:pos x="T0" y="T1"/>
              </a:cxn>
              <a:cxn ang="0">
                <a:pos x="T2" y="T3"/>
              </a:cxn>
              <a:cxn ang="0">
                <a:pos x="T4" y="T5"/>
              </a:cxn>
              <a:cxn ang="0">
                <a:pos x="T6" y="T7"/>
              </a:cxn>
            </a:cxnLst>
            <a:rect l="T8" t="T9" r="T10" b="T11"/>
            <a:pathLst>
              <a:path w="21600" h="21600">
                <a:moveTo>
                  <a:pt x="0" y="0"/>
                </a:moveTo>
                <a:lnTo>
                  <a:pt x="5400" y="21600"/>
                </a:lnTo>
                <a:lnTo>
                  <a:pt x="16200" y="21600"/>
                </a:lnTo>
                <a:lnTo>
                  <a:pt x="21600" y="0"/>
                </a:lnTo>
                <a:close/>
              </a:path>
            </a:pathLst>
          </a:custGeom>
          <a:solidFill>
            <a:srgbClr val="00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24613" name="AutoShape 5"/>
          <p:cNvSpPr>
            <a:spLocks noChangeArrowheads="1"/>
          </p:cNvSpPr>
          <p:nvPr/>
        </p:nvSpPr>
        <p:spPr bwMode="auto">
          <a:xfrm>
            <a:off x="885825" y="4511675"/>
            <a:ext cx="673100" cy="479425"/>
          </a:xfrm>
          <a:prstGeom prst="parallelogram">
            <a:avLst>
              <a:gd name="adj" fmla="val 35099"/>
            </a:avLst>
          </a:prstGeom>
          <a:solidFill>
            <a:srgbClr val="00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24616" name="Line 8"/>
          <p:cNvSpPr>
            <a:spLocks noChangeShapeType="1"/>
          </p:cNvSpPr>
          <p:nvPr/>
        </p:nvSpPr>
        <p:spPr bwMode="auto">
          <a:xfrm flipH="1">
            <a:off x="892175" y="4505325"/>
            <a:ext cx="168275" cy="4730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17" name="Line 9"/>
          <p:cNvSpPr>
            <a:spLocks noChangeShapeType="1"/>
          </p:cNvSpPr>
          <p:nvPr/>
        </p:nvSpPr>
        <p:spPr bwMode="auto">
          <a:xfrm flipH="1" flipV="1">
            <a:off x="811213" y="4206875"/>
            <a:ext cx="250825" cy="2936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18" name="AutoShape 10"/>
          <p:cNvSpPr>
            <a:spLocks noChangeArrowheads="1"/>
          </p:cNvSpPr>
          <p:nvPr/>
        </p:nvSpPr>
        <p:spPr bwMode="auto">
          <a:xfrm rot="6805722">
            <a:off x="903288" y="4999037"/>
            <a:ext cx="400050" cy="104775"/>
          </a:xfrm>
          <a:prstGeom prst="rightArrow">
            <a:avLst>
              <a:gd name="adj1" fmla="val 50000"/>
              <a:gd name="adj2" fmla="val 95455"/>
            </a:avLst>
          </a:pr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24619" name="AutoShape 11"/>
          <p:cNvSpPr>
            <a:spLocks noChangeArrowheads="1"/>
          </p:cNvSpPr>
          <p:nvPr/>
        </p:nvSpPr>
        <p:spPr bwMode="auto">
          <a:xfrm rot="5400000">
            <a:off x="1112838" y="4456112"/>
            <a:ext cx="400050" cy="161925"/>
          </a:xfrm>
          <a:prstGeom prst="rightArrow">
            <a:avLst>
              <a:gd name="adj1" fmla="val 50000"/>
              <a:gd name="adj2" fmla="val 61765"/>
            </a:avLst>
          </a:prstGeom>
          <a:solidFill>
            <a:srgbClr val="FF33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24620" name="Object 12"/>
          <p:cNvGraphicFramePr>
            <a:graphicFrameLocks noChangeAspect="1"/>
          </p:cNvGraphicFramePr>
          <p:nvPr/>
        </p:nvGraphicFramePr>
        <p:xfrm>
          <a:off x="1444625" y="3721100"/>
          <a:ext cx="139700" cy="215900"/>
        </p:xfrm>
        <a:graphic>
          <a:graphicData uri="http://schemas.openxmlformats.org/presentationml/2006/ole">
            <mc:AlternateContent xmlns:mc="http://schemas.openxmlformats.org/markup-compatibility/2006">
              <mc:Choice xmlns:v="urn:schemas-microsoft-com:vml" Requires="v">
                <p:oleObj spid="_x0000_s1461295" name="Формула" r:id="rId3" imgW="139680" imgH="215640" progId="Equation.3">
                  <p:embed/>
                </p:oleObj>
              </mc:Choice>
              <mc:Fallback>
                <p:oleObj name="Формула" r:id="rId3" imgW="139680" imgH="215640" progId="Equation.3">
                  <p:embed/>
                  <p:pic>
                    <p:nvPicPr>
                      <p:cNvPr id="0" name="Object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4625" y="3721100"/>
                        <a:ext cx="1397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21" name="Object 13"/>
          <p:cNvGraphicFramePr>
            <a:graphicFrameLocks noChangeAspect="1"/>
          </p:cNvGraphicFramePr>
          <p:nvPr>
            <p:extLst>
              <p:ext uri="{D42A27DB-BD31-4B8C-83A1-F6EECF244321}">
                <p14:modId xmlns:p14="http://schemas.microsoft.com/office/powerpoint/2010/main" val="100426763"/>
              </p:ext>
            </p:extLst>
          </p:nvPr>
        </p:nvGraphicFramePr>
        <p:xfrm>
          <a:off x="1190022" y="5083573"/>
          <a:ext cx="165100" cy="215900"/>
        </p:xfrm>
        <a:graphic>
          <a:graphicData uri="http://schemas.openxmlformats.org/presentationml/2006/ole">
            <mc:AlternateContent xmlns:mc="http://schemas.openxmlformats.org/markup-compatibility/2006">
              <mc:Choice xmlns:v="urn:schemas-microsoft-com:vml" Requires="v">
                <p:oleObj spid="_x0000_s1461296" name="Формула" r:id="rId5" imgW="164880" imgH="215640" progId="Equation.3">
                  <p:embed/>
                </p:oleObj>
              </mc:Choice>
              <mc:Fallback>
                <p:oleObj name="Формула" r:id="rId5" imgW="164880" imgH="215640" progId="Equation.3">
                  <p:embed/>
                  <p:pic>
                    <p:nvPicPr>
                      <p:cNvPr id="0" name="Object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90022" y="5083573"/>
                        <a:ext cx="1651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22" name="AutoShape 14"/>
          <p:cNvSpPr>
            <a:spLocks noChangeArrowheads="1"/>
          </p:cNvSpPr>
          <p:nvPr/>
        </p:nvSpPr>
        <p:spPr bwMode="auto">
          <a:xfrm rot="12727500">
            <a:off x="1511300" y="4625975"/>
            <a:ext cx="400050" cy="161925"/>
          </a:xfrm>
          <a:prstGeom prst="rightArrow">
            <a:avLst>
              <a:gd name="adj1" fmla="val 50000"/>
              <a:gd name="adj2" fmla="val 6176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24623" name="Text Box 15"/>
          <p:cNvSpPr txBox="1">
            <a:spLocks noChangeArrowheads="1"/>
          </p:cNvSpPr>
          <p:nvPr/>
        </p:nvSpPr>
        <p:spPr bwMode="auto">
          <a:xfrm>
            <a:off x="704248" y="3267442"/>
            <a:ext cx="585609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smtClean="0"/>
              <a:t>1.</a:t>
            </a:r>
            <a:r>
              <a:rPr lang="en-US" altLang="ru-RU" sz="1000" dirty="0"/>
              <a:t> We choose as an object of motion the volume of water, being in the curvilinear channel of turbine.</a:t>
            </a:r>
            <a:r>
              <a:rPr lang="ru-RU" altLang="ru-RU" sz="1000" dirty="0" smtClean="0"/>
              <a:t> </a:t>
            </a:r>
            <a:endParaRPr lang="ru-RU" altLang="ru-RU" sz="1000" dirty="0"/>
          </a:p>
        </p:txBody>
      </p:sp>
      <p:sp>
        <p:nvSpPr>
          <p:cNvPr id="324624" name="Text Box 16"/>
          <p:cNvSpPr txBox="1">
            <a:spLocks noChangeArrowheads="1"/>
          </p:cNvSpPr>
          <p:nvPr/>
        </p:nvSpPr>
        <p:spPr bwMode="auto">
          <a:xfrm>
            <a:off x="738187" y="3473451"/>
            <a:ext cx="530465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2. </a:t>
            </a:r>
            <a:r>
              <a:rPr lang="en-US" altLang="ru-RU" sz="1000" dirty="0" smtClean="0"/>
              <a:t>Discard  constraints </a:t>
            </a:r>
            <a:r>
              <a:rPr lang="en-US" altLang="ru-RU" sz="1000" dirty="0"/>
              <a:t>and replace </a:t>
            </a:r>
            <a:r>
              <a:rPr lang="en-US" altLang="ru-RU" sz="1000" dirty="0" smtClean="0"/>
              <a:t>them by  </a:t>
            </a:r>
            <a:r>
              <a:rPr lang="en-US" altLang="ru-RU" sz="1000" dirty="0"/>
              <a:t>reactions (</a:t>
            </a:r>
            <a:r>
              <a:rPr lang="en-US" altLang="ru-RU" sz="1100" b="1" i="1" dirty="0" err="1" smtClean="0">
                <a:latin typeface="Times New Roman" pitchFamily="18" charset="0"/>
                <a:cs typeface="Times New Roman" pitchFamily="18" charset="0"/>
              </a:rPr>
              <a:t>Rs</a:t>
            </a:r>
            <a:r>
              <a:rPr lang="en-US" altLang="ru-RU" sz="1000" dirty="0" smtClean="0"/>
              <a:t> </a:t>
            </a:r>
            <a:r>
              <a:rPr lang="en-US" altLang="ru-RU" sz="1000" dirty="0"/>
              <a:t>- resultant </a:t>
            </a:r>
            <a:r>
              <a:rPr lang="en-US" altLang="ru-RU" sz="1000" dirty="0" smtClean="0"/>
              <a:t> of superficial </a:t>
            </a:r>
            <a:r>
              <a:rPr lang="en-US" altLang="ru-RU" sz="1000" dirty="0"/>
              <a:t>forces</a:t>
            </a:r>
            <a:r>
              <a:rPr lang="en-US" altLang="ru-RU" sz="1000" dirty="0" smtClean="0"/>
              <a:t>).</a:t>
            </a:r>
            <a:endParaRPr lang="ru-RU" altLang="ru-RU" sz="1000" dirty="0"/>
          </a:p>
        </p:txBody>
      </p:sp>
      <p:graphicFrame>
        <p:nvGraphicFramePr>
          <p:cNvPr id="324625" name="Object 17"/>
          <p:cNvGraphicFramePr>
            <a:graphicFrameLocks noChangeAspect="1"/>
          </p:cNvGraphicFramePr>
          <p:nvPr>
            <p:extLst>
              <p:ext uri="{D42A27DB-BD31-4B8C-83A1-F6EECF244321}">
                <p14:modId xmlns:p14="http://schemas.microsoft.com/office/powerpoint/2010/main" val="305916997"/>
              </p:ext>
            </p:extLst>
          </p:nvPr>
        </p:nvGraphicFramePr>
        <p:xfrm>
          <a:off x="1779588" y="4421188"/>
          <a:ext cx="190500" cy="241300"/>
        </p:xfrm>
        <a:graphic>
          <a:graphicData uri="http://schemas.openxmlformats.org/presentationml/2006/ole">
            <mc:AlternateContent xmlns:mc="http://schemas.openxmlformats.org/markup-compatibility/2006">
              <mc:Choice xmlns:v="urn:schemas-microsoft-com:vml" Requires="v">
                <p:oleObj spid="_x0000_s1461297" name="Equation" r:id="rId7" imgW="190440" imgH="241200" progId="Equation.DSMT4">
                  <p:embed/>
                </p:oleObj>
              </mc:Choice>
              <mc:Fallback>
                <p:oleObj name="Equation" r:id="rId7" imgW="190440" imgH="241200" progId="Equation.DSMT4">
                  <p:embed/>
                  <p:pic>
                    <p:nvPicPr>
                      <p:cNvPr id="0" name="Object 17"/>
                      <p:cNvPicPr>
                        <a:picLocks noChangeAspect="1" noChangeArrowheads="1"/>
                      </p:cNvPicPr>
                      <p:nvPr/>
                    </p:nvPicPr>
                    <p:blipFill>
                      <a:blip r:embed="rId8"/>
                      <a:srcRect/>
                      <a:stretch>
                        <a:fillRect/>
                      </a:stretch>
                    </p:blipFill>
                    <p:spPr bwMode="auto">
                      <a:xfrm>
                        <a:off x="1779588" y="4421188"/>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26" name="Text Box 18"/>
          <p:cNvSpPr txBox="1">
            <a:spLocks noChangeArrowheads="1"/>
          </p:cNvSpPr>
          <p:nvPr/>
        </p:nvSpPr>
        <p:spPr bwMode="auto">
          <a:xfrm>
            <a:off x="2355850" y="3678238"/>
            <a:ext cx="3262432"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t>3. </a:t>
            </a:r>
            <a:r>
              <a:rPr lang="en-US" altLang="ru-RU" sz="1000" dirty="0" smtClean="0"/>
              <a:t>Add </a:t>
            </a:r>
            <a:r>
              <a:rPr lang="en-US" altLang="ru-RU" sz="1000" dirty="0"/>
              <a:t>active forces (</a:t>
            </a:r>
            <a:r>
              <a:rPr lang="en-US" altLang="ru-RU" sz="1100" b="1" i="1" dirty="0" err="1" smtClean="0">
                <a:latin typeface="Times New Roman" pitchFamily="18" charset="0"/>
                <a:cs typeface="Times New Roman" pitchFamily="18" charset="0"/>
              </a:rPr>
              <a:t>Rv</a:t>
            </a:r>
            <a:r>
              <a:rPr lang="en-US" altLang="ru-RU" sz="1000" dirty="0" smtClean="0"/>
              <a:t> </a:t>
            </a:r>
            <a:r>
              <a:rPr lang="en-US" altLang="ru-RU" sz="1000" dirty="0"/>
              <a:t>- resultant </a:t>
            </a:r>
            <a:r>
              <a:rPr lang="en-US" altLang="ru-RU" sz="1000" dirty="0" smtClean="0"/>
              <a:t> of </a:t>
            </a:r>
            <a:r>
              <a:rPr lang="en-US" altLang="ru-RU" sz="1000" dirty="0"/>
              <a:t>volume forces</a:t>
            </a:r>
            <a:r>
              <a:rPr lang="en-US" altLang="ru-RU" sz="1000" dirty="0" smtClean="0"/>
              <a:t>).</a:t>
            </a:r>
            <a:r>
              <a:rPr lang="ru-RU" altLang="ru-RU" sz="1000" dirty="0" smtClean="0"/>
              <a:t> </a:t>
            </a:r>
            <a:endParaRPr lang="ru-RU" altLang="ru-RU" sz="1000" dirty="0"/>
          </a:p>
        </p:txBody>
      </p:sp>
      <p:graphicFrame>
        <p:nvGraphicFramePr>
          <p:cNvPr id="324627" name="Object 19"/>
          <p:cNvGraphicFramePr>
            <a:graphicFrameLocks noChangeAspect="1"/>
          </p:cNvGraphicFramePr>
          <p:nvPr>
            <p:extLst>
              <p:ext uri="{D42A27DB-BD31-4B8C-83A1-F6EECF244321}">
                <p14:modId xmlns:p14="http://schemas.microsoft.com/office/powerpoint/2010/main" val="2199160089"/>
              </p:ext>
            </p:extLst>
          </p:nvPr>
        </p:nvGraphicFramePr>
        <p:xfrm>
          <a:off x="1382713" y="4191000"/>
          <a:ext cx="209550" cy="252413"/>
        </p:xfrm>
        <a:graphic>
          <a:graphicData uri="http://schemas.openxmlformats.org/presentationml/2006/ole">
            <mc:AlternateContent xmlns:mc="http://schemas.openxmlformats.org/markup-compatibility/2006">
              <mc:Choice xmlns:v="urn:schemas-microsoft-com:vml" Requires="v">
                <p:oleObj spid="_x0000_s1461298" name="Equation" r:id="rId9" imgW="241200" imgH="291960" progId="Equation.DSMT4">
                  <p:embed/>
                </p:oleObj>
              </mc:Choice>
              <mc:Fallback>
                <p:oleObj name="Equation" r:id="rId9" imgW="241200" imgH="291960" progId="Equation.DSMT4">
                  <p:embed/>
                  <p:pic>
                    <p:nvPicPr>
                      <p:cNvPr id="0" name="Object 19"/>
                      <p:cNvPicPr>
                        <a:picLocks noChangeAspect="1" noChangeArrowheads="1"/>
                      </p:cNvPicPr>
                      <p:nvPr/>
                    </p:nvPicPr>
                    <p:blipFill>
                      <a:blip r:embed="rId10"/>
                      <a:srcRect/>
                      <a:stretch>
                        <a:fillRect/>
                      </a:stretch>
                    </p:blipFill>
                    <p:spPr bwMode="auto">
                      <a:xfrm>
                        <a:off x="1382713" y="4191000"/>
                        <a:ext cx="209550" cy="2524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28" name="Text Box 20"/>
          <p:cNvSpPr txBox="1">
            <a:spLocks noChangeArrowheads="1"/>
          </p:cNvSpPr>
          <p:nvPr/>
        </p:nvSpPr>
        <p:spPr bwMode="auto">
          <a:xfrm>
            <a:off x="2341563" y="3857625"/>
            <a:ext cx="422904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dirty="0">
                <a:solidFill>
                  <a:schemeClr val="bg2"/>
                </a:solidFill>
              </a:rPr>
              <a:t>4</a:t>
            </a:r>
            <a:r>
              <a:rPr lang="ru-RU" altLang="ru-RU" sz="1000" dirty="0">
                <a:solidFill>
                  <a:schemeClr val="tx2"/>
                </a:solidFill>
              </a:rPr>
              <a:t>. </a:t>
            </a:r>
            <a:r>
              <a:rPr lang="en-US" altLang="ru-RU" sz="1000" dirty="0" smtClean="0">
                <a:solidFill>
                  <a:schemeClr val="tx2"/>
                </a:solidFill>
              </a:rPr>
              <a:t>Write </a:t>
            </a:r>
            <a:r>
              <a:rPr lang="en-US" altLang="ru-RU" sz="1000" dirty="0">
                <a:solidFill>
                  <a:schemeClr val="tx2"/>
                </a:solidFill>
              </a:rPr>
              <a:t>the t</a:t>
            </a:r>
            <a:r>
              <a:rPr lang="en-US" sz="1000" dirty="0" smtClean="0">
                <a:solidFill>
                  <a:schemeClr val="tx2"/>
                </a:solidFill>
              </a:rPr>
              <a:t>heorem </a:t>
            </a:r>
            <a:r>
              <a:rPr lang="en-US" sz="1000" dirty="0">
                <a:solidFill>
                  <a:schemeClr val="tx2"/>
                </a:solidFill>
              </a:rPr>
              <a:t>of the </a:t>
            </a:r>
            <a:r>
              <a:rPr lang="en-US" sz="1000" dirty="0" smtClean="0">
                <a:solidFill>
                  <a:schemeClr val="tx2"/>
                </a:solidFill>
              </a:rPr>
              <a:t>change </a:t>
            </a:r>
            <a:r>
              <a:rPr lang="en-US" sz="1000" dirty="0">
                <a:solidFill>
                  <a:schemeClr val="tx2"/>
                </a:solidFill>
              </a:rPr>
              <a:t>in </a:t>
            </a:r>
            <a:r>
              <a:rPr lang="en-US" sz="1000" dirty="0" smtClean="0">
                <a:solidFill>
                  <a:schemeClr val="tx2"/>
                </a:solidFill>
              </a:rPr>
              <a:t>the linear momentum </a:t>
            </a:r>
            <a:r>
              <a:rPr lang="en-US" sz="1000" dirty="0">
                <a:solidFill>
                  <a:schemeClr val="tx2"/>
                </a:solidFill>
              </a:rPr>
              <a:t>of a </a:t>
            </a:r>
            <a:r>
              <a:rPr lang="en-US" sz="1000" dirty="0" smtClean="0">
                <a:solidFill>
                  <a:schemeClr val="tx2"/>
                </a:solidFill>
              </a:rPr>
              <a:t>system</a:t>
            </a:r>
            <a:endParaRPr lang="ru-RU" altLang="ru-RU" sz="1000" dirty="0">
              <a:solidFill>
                <a:schemeClr val="tx2"/>
              </a:solidFill>
            </a:endParaRPr>
          </a:p>
        </p:txBody>
      </p:sp>
      <p:graphicFrame>
        <p:nvGraphicFramePr>
          <p:cNvPr id="324629" name="Object 21"/>
          <p:cNvGraphicFramePr>
            <a:graphicFrameLocks noChangeAspect="1"/>
          </p:cNvGraphicFramePr>
          <p:nvPr>
            <p:extLst>
              <p:ext uri="{D42A27DB-BD31-4B8C-83A1-F6EECF244321}">
                <p14:modId xmlns:p14="http://schemas.microsoft.com/office/powerpoint/2010/main" val="1930931329"/>
              </p:ext>
            </p:extLst>
          </p:nvPr>
        </p:nvGraphicFramePr>
        <p:xfrm>
          <a:off x="7008813" y="3762375"/>
          <a:ext cx="901700" cy="419100"/>
        </p:xfrm>
        <a:graphic>
          <a:graphicData uri="http://schemas.openxmlformats.org/presentationml/2006/ole">
            <mc:AlternateContent xmlns:mc="http://schemas.openxmlformats.org/markup-compatibility/2006">
              <mc:Choice xmlns:v="urn:schemas-microsoft-com:vml" Requires="v">
                <p:oleObj spid="_x0000_s1461299" name="Equation" r:id="rId11" imgW="901440" imgH="419040" progId="Equation.DSMT4">
                  <p:embed/>
                </p:oleObj>
              </mc:Choice>
              <mc:Fallback>
                <p:oleObj name="Equation" r:id="rId11" imgW="901440" imgH="419040" progId="Equation.DSMT4">
                  <p:embed/>
                  <p:pic>
                    <p:nvPicPr>
                      <p:cNvPr id="0" name="Object 21"/>
                      <p:cNvPicPr>
                        <a:picLocks noChangeAspect="1" noChangeArrowheads="1"/>
                      </p:cNvPicPr>
                      <p:nvPr/>
                    </p:nvPicPr>
                    <p:blipFill>
                      <a:blip r:embed="rId12"/>
                      <a:srcRect/>
                      <a:stretch>
                        <a:fillRect/>
                      </a:stretch>
                    </p:blipFill>
                    <p:spPr bwMode="auto">
                      <a:xfrm>
                        <a:off x="7008813" y="3762375"/>
                        <a:ext cx="9017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30" name="Text Box 22"/>
          <p:cNvSpPr txBox="1">
            <a:spLocks noChangeArrowheads="1"/>
          </p:cNvSpPr>
          <p:nvPr/>
        </p:nvSpPr>
        <p:spPr bwMode="auto">
          <a:xfrm>
            <a:off x="2405063" y="4086226"/>
            <a:ext cx="462338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linear momentum of water at instants </a:t>
            </a:r>
            <a:r>
              <a:rPr lang="en-US" altLang="ru-RU" sz="1000" i="1" dirty="0" smtClean="0"/>
              <a:t>t</a:t>
            </a:r>
            <a:r>
              <a:rPr lang="en-US" altLang="ru-RU" sz="1000" baseline="-25000" dirty="0" smtClean="0"/>
              <a:t>0 </a:t>
            </a:r>
            <a:r>
              <a:rPr lang="en-US" altLang="ru-RU" sz="1000" baseline="-25000" dirty="0"/>
              <a:t> </a:t>
            </a:r>
            <a:r>
              <a:rPr lang="en-US" altLang="ru-RU" sz="1000" dirty="0" smtClean="0"/>
              <a:t>and </a:t>
            </a:r>
            <a:r>
              <a:rPr lang="en-US" altLang="ru-RU" sz="1000" i="1" dirty="0"/>
              <a:t> </a:t>
            </a:r>
            <a:r>
              <a:rPr lang="en-US" altLang="ru-RU" sz="1000" i="1" dirty="0" smtClean="0"/>
              <a:t>t</a:t>
            </a:r>
            <a:r>
              <a:rPr lang="en-US" altLang="ru-RU" sz="1000" baseline="-25000" dirty="0" smtClean="0"/>
              <a:t>1 </a:t>
            </a:r>
            <a:r>
              <a:rPr lang="en-US" altLang="ru-RU" sz="1000" dirty="0" smtClean="0"/>
              <a:t>can be presented as sums</a:t>
            </a:r>
            <a:r>
              <a:rPr lang="ru-RU" altLang="ru-RU" sz="1000" dirty="0" smtClean="0"/>
              <a:t> </a:t>
            </a:r>
            <a:endParaRPr lang="ru-RU" altLang="ru-RU" sz="1000" dirty="0"/>
          </a:p>
        </p:txBody>
      </p:sp>
      <p:sp>
        <p:nvSpPr>
          <p:cNvPr id="324631" name="Rectangle 23"/>
          <p:cNvSpPr>
            <a:spLocks noChangeArrowheads="1"/>
          </p:cNvSpPr>
          <p:nvPr/>
        </p:nvSpPr>
        <p:spPr bwMode="auto">
          <a:xfrm>
            <a:off x="819150" y="4073525"/>
            <a:ext cx="1009650" cy="163513"/>
          </a:xfrm>
          <a:prstGeom prst="rect">
            <a:avLst/>
          </a:prstGeom>
          <a:solidFill>
            <a:srgbClr val="00FFFF"/>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24632" name="Line 24"/>
          <p:cNvSpPr>
            <a:spLocks noChangeShapeType="1"/>
          </p:cNvSpPr>
          <p:nvPr/>
        </p:nvSpPr>
        <p:spPr bwMode="auto">
          <a:xfrm flipV="1">
            <a:off x="812800" y="4073525"/>
            <a:ext cx="0" cy="1428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24634" name="Object 26"/>
          <p:cNvGraphicFramePr>
            <a:graphicFrameLocks noChangeAspect="1"/>
          </p:cNvGraphicFramePr>
          <p:nvPr>
            <p:extLst>
              <p:ext uri="{D42A27DB-BD31-4B8C-83A1-F6EECF244321}">
                <p14:modId xmlns:p14="http://schemas.microsoft.com/office/powerpoint/2010/main" val="3150514128"/>
              </p:ext>
            </p:extLst>
          </p:nvPr>
        </p:nvGraphicFramePr>
        <p:xfrm>
          <a:off x="4022725" y="4281488"/>
          <a:ext cx="1054100" cy="241300"/>
        </p:xfrm>
        <a:graphic>
          <a:graphicData uri="http://schemas.openxmlformats.org/presentationml/2006/ole">
            <mc:AlternateContent xmlns:mc="http://schemas.openxmlformats.org/markup-compatibility/2006">
              <mc:Choice xmlns:v="urn:schemas-microsoft-com:vml" Requires="v">
                <p:oleObj spid="_x0000_s1461300" name="Equation" r:id="rId13" imgW="1054080" imgH="241200" progId="Equation.DSMT4">
                  <p:embed/>
                </p:oleObj>
              </mc:Choice>
              <mc:Fallback>
                <p:oleObj name="Equation" r:id="rId13" imgW="1054080" imgH="241200" progId="Equation.DSMT4">
                  <p:embed/>
                  <p:pic>
                    <p:nvPicPr>
                      <p:cNvPr id="0" name="Object 26"/>
                      <p:cNvPicPr>
                        <a:picLocks noChangeAspect="1" noChangeArrowheads="1"/>
                      </p:cNvPicPr>
                      <p:nvPr/>
                    </p:nvPicPr>
                    <p:blipFill>
                      <a:blip r:embed="rId14"/>
                      <a:srcRect/>
                      <a:stretch>
                        <a:fillRect/>
                      </a:stretch>
                    </p:blipFill>
                    <p:spPr bwMode="auto">
                      <a:xfrm>
                        <a:off x="4022725" y="4281488"/>
                        <a:ext cx="10541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35" name="AutoShape 27"/>
          <p:cNvSpPr>
            <a:spLocks noChangeArrowheads="1"/>
          </p:cNvSpPr>
          <p:nvPr/>
        </p:nvSpPr>
        <p:spPr bwMode="auto">
          <a:xfrm rot="5400000">
            <a:off x="1152526" y="3876675"/>
            <a:ext cx="400050" cy="104775"/>
          </a:xfrm>
          <a:prstGeom prst="rightArrow">
            <a:avLst>
              <a:gd name="adj1" fmla="val 50000"/>
              <a:gd name="adj2" fmla="val 95455"/>
            </a:avLst>
          </a:pr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24637" name="Object 29"/>
          <p:cNvGraphicFramePr>
            <a:graphicFrameLocks noChangeAspect="1"/>
          </p:cNvGraphicFramePr>
          <p:nvPr>
            <p:extLst>
              <p:ext uri="{D42A27DB-BD31-4B8C-83A1-F6EECF244321}">
                <p14:modId xmlns:p14="http://schemas.microsoft.com/office/powerpoint/2010/main" val="3008534940"/>
              </p:ext>
            </p:extLst>
          </p:nvPr>
        </p:nvGraphicFramePr>
        <p:xfrm>
          <a:off x="5213350" y="4275138"/>
          <a:ext cx="1028700" cy="241300"/>
        </p:xfrm>
        <a:graphic>
          <a:graphicData uri="http://schemas.openxmlformats.org/presentationml/2006/ole">
            <mc:AlternateContent xmlns:mc="http://schemas.openxmlformats.org/markup-compatibility/2006">
              <mc:Choice xmlns:v="urn:schemas-microsoft-com:vml" Requires="v">
                <p:oleObj spid="_x0000_s1461301" name="Equation" r:id="rId15" imgW="1028520" imgH="241200" progId="Equation.DSMT4">
                  <p:embed/>
                </p:oleObj>
              </mc:Choice>
              <mc:Fallback>
                <p:oleObj name="Equation" r:id="rId15" imgW="1028520" imgH="241200" progId="Equation.DSMT4">
                  <p:embed/>
                  <p:pic>
                    <p:nvPicPr>
                      <p:cNvPr id="0" name="Object 29"/>
                      <p:cNvPicPr>
                        <a:picLocks noChangeAspect="1" noChangeArrowheads="1"/>
                      </p:cNvPicPr>
                      <p:nvPr/>
                    </p:nvPicPr>
                    <p:blipFill>
                      <a:blip r:embed="rId16"/>
                      <a:srcRect/>
                      <a:stretch>
                        <a:fillRect/>
                      </a:stretch>
                    </p:blipFill>
                    <p:spPr bwMode="auto">
                      <a:xfrm>
                        <a:off x="5213350" y="4275138"/>
                        <a:ext cx="1028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24638" name="Group 30"/>
          <p:cNvGrpSpPr>
            <a:grpSpLocks/>
          </p:cNvGrpSpPr>
          <p:nvPr/>
        </p:nvGrpSpPr>
        <p:grpSpPr bwMode="auto">
          <a:xfrm>
            <a:off x="590550" y="3849688"/>
            <a:ext cx="1468438" cy="1155700"/>
            <a:chOff x="504" y="931"/>
            <a:chExt cx="925" cy="728"/>
          </a:xfrm>
        </p:grpSpPr>
        <p:sp>
          <p:nvSpPr>
            <p:cNvPr id="324639" name="Text Box 31"/>
            <p:cNvSpPr txBox="1">
              <a:spLocks noChangeArrowheads="1"/>
            </p:cNvSpPr>
            <p:nvPr/>
          </p:nvSpPr>
          <p:spPr bwMode="auto">
            <a:xfrm>
              <a:off x="518" y="931"/>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A</a:t>
              </a:r>
              <a:endParaRPr lang="ru-RU" altLang="ru-RU" sz="1000" b="1" i="1" dirty="0">
                <a:latin typeface="Times New Roman" pitchFamily="18" charset="0"/>
                <a:cs typeface="Times New Roman" pitchFamily="18" charset="0"/>
              </a:endParaRPr>
            </a:p>
          </p:txBody>
        </p:sp>
        <p:sp>
          <p:nvSpPr>
            <p:cNvPr id="324640" name="Text Box 32"/>
            <p:cNvSpPr txBox="1">
              <a:spLocks noChangeArrowheads="1"/>
            </p:cNvSpPr>
            <p:nvPr/>
          </p:nvSpPr>
          <p:spPr bwMode="auto">
            <a:xfrm>
              <a:off x="1255" y="1080"/>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B</a:t>
              </a:r>
              <a:endParaRPr lang="ru-RU" altLang="ru-RU" sz="1000" b="1" i="1" dirty="0">
                <a:latin typeface="Times New Roman" pitchFamily="18" charset="0"/>
                <a:cs typeface="Times New Roman" pitchFamily="18" charset="0"/>
              </a:endParaRPr>
            </a:p>
          </p:txBody>
        </p:sp>
        <p:sp>
          <p:nvSpPr>
            <p:cNvPr id="324641" name="Line 33"/>
            <p:cNvSpPr>
              <a:spLocks noChangeShapeType="1"/>
            </p:cNvSpPr>
            <p:nvPr/>
          </p:nvSpPr>
          <p:spPr bwMode="auto">
            <a:xfrm>
              <a:off x="744" y="1494"/>
              <a:ext cx="288" cy="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42" name="Text Box 34"/>
            <p:cNvSpPr txBox="1">
              <a:spLocks noChangeArrowheads="1"/>
            </p:cNvSpPr>
            <p:nvPr/>
          </p:nvSpPr>
          <p:spPr bwMode="auto">
            <a:xfrm>
              <a:off x="601" y="1380"/>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C</a:t>
              </a:r>
              <a:endParaRPr lang="ru-RU" altLang="ru-RU" sz="1000" b="1" i="1" dirty="0">
                <a:latin typeface="Times New Roman" pitchFamily="18" charset="0"/>
                <a:cs typeface="Times New Roman" pitchFamily="18" charset="0"/>
              </a:endParaRPr>
            </a:p>
          </p:txBody>
        </p:sp>
        <p:sp>
          <p:nvSpPr>
            <p:cNvPr id="324643" name="Text Box 35"/>
            <p:cNvSpPr txBox="1">
              <a:spLocks noChangeArrowheads="1"/>
            </p:cNvSpPr>
            <p:nvPr/>
          </p:nvSpPr>
          <p:spPr bwMode="auto">
            <a:xfrm>
              <a:off x="1249" y="936"/>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A</a:t>
              </a:r>
              <a:endParaRPr lang="ru-RU" altLang="ru-RU" sz="1000" b="1" i="1" dirty="0">
                <a:latin typeface="Times New Roman" pitchFamily="18" charset="0"/>
                <a:cs typeface="Times New Roman" pitchFamily="18" charset="0"/>
              </a:endParaRPr>
            </a:p>
          </p:txBody>
        </p:sp>
        <p:sp>
          <p:nvSpPr>
            <p:cNvPr id="324644" name="Line 36"/>
            <p:cNvSpPr>
              <a:spLocks noChangeShapeType="1"/>
            </p:cNvSpPr>
            <p:nvPr/>
          </p:nvSpPr>
          <p:spPr bwMode="auto">
            <a:xfrm>
              <a:off x="642" y="1134"/>
              <a:ext cx="64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45" name="Text Box 37"/>
            <p:cNvSpPr txBox="1">
              <a:spLocks noChangeArrowheads="1"/>
            </p:cNvSpPr>
            <p:nvPr/>
          </p:nvSpPr>
          <p:spPr bwMode="auto">
            <a:xfrm>
              <a:off x="504" y="1079"/>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B</a:t>
              </a:r>
              <a:endParaRPr lang="ru-RU" altLang="ru-RU" sz="1000" b="1" i="1" dirty="0">
                <a:latin typeface="Times New Roman" pitchFamily="18" charset="0"/>
                <a:cs typeface="Times New Roman" pitchFamily="18" charset="0"/>
              </a:endParaRPr>
            </a:p>
          </p:txBody>
        </p:sp>
        <p:sp>
          <p:nvSpPr>
            <p:cNvPr id="324646" name="Text Box 38"/>
            <p:cNvSpPr txBox="1">
              <a:spLocks noChangeArrowheads="1"/>
            </p:cNvSpPr>
            <p:nvPr/>
          </p:nvSpPr>
          <p:spPr bwMode="auto">
            <a:xfrm>
              <a:off x="996" y="1505"/>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b="1" i="1" dirty="0">
                  <a:latin typeface="Times New Roman" pitchFamily="18" charset="0"/>
                  <a:cs typeface="Times New Roman" pitchFamily="18" charset="0"/>
                </a:rPr>
                <a:t>C</a:t>
              </a:r>
              <a:endParaRPr lang="ru-RU" altLang="ru-RU" sz="1000" b="1" i="1" dirty="0">
                <a:latin typeface="Times New Roman" pitchFamily="18" charset="0"/>
                <a:cs typeface="Times New Roman" pitchFamily="18" charset="0"/>
              </a:endParaRPr>
            </a:p>
          </p:txBody>
        </p:sp>
      </p:grpSp>
      <p:sp>
        <p:nvSpPr>
          <p:cNvPr id="324647" name="Line 39"/>
          <p:cNvSpPr>
            <a:spLocks noChangeShapeType="1"/>
          </p:cNvSpPr>
          <p:nvPr/>
        </p:nvSpPr>
        <p:spPr bwMode="auto">
          <a:xfrm>
            <a:off x="815975" y="4073525"/>
            <a:ext cx="10001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24648" name="Group 40"/>
          <p:cNvGrpSpPr>
            <a:grpSpLocks/>
          </p:cNvGrpSpPr>
          <p:nvPr/>
        </p:nvGrpSpPr>
        <p:grpSpPr bwMode="auto">
          <a:xfrm>
            <a:off x="715963" y="4705350"/>
            <a:ext cx="862012" cy="468313"/>
            <a:chOff x="583" y="1470"/>
            <a:chExt cx="543" cy="295"/>
          </a:xfrm>
        </p:grpSpPr>
        <p:sp>
          <p:nvSpPr>
            <p:cNvPr id="324649" name="Text Box 41"/>
            <p:cNvSpPr txBox="1">
              <a:spLocks noChangeArrowheads="1"/>
            </p:cNvSpPr>
            <p:nvPr/>
          </p:nvSpPr>
          <p:spPr bwMode="auto">
            <a:xfrm>
              <a:off x="583" y="1470"/>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a:latin typeface="Times New Roman" pitchFamily="18" charset="0"/>
                  <a:cs typeface="Times New Roman" pitchFamily="18" charset="0"/>
                </a:rPr>
                <a:t>D</a:t>
              </a:r>
              <a:endParaRPr lang="ru-RU" altLang="ru-RU" sz="1000" b="1" i="1" dirty="0">
                <a:latin typeface="Times New Roman" pitchFamily="18" charset="0"/>
                <a:cs typeface="Times New Roman" pitchFamily="18" charset="0"/>
              </a:endParaRPr>
            </a:p>
          </p:txBody>
        </p:sp>
        <p:sp>
          <p:nvSpPr>
            <p:cNvPr id="324650" name="Line 42"/>
            <p:cNvSpPr>
              <a:spLocks noChangeShapeType="1"/>
            </p:cNvSpPr>
            <p:nvPr/>
          </p:nvSpPr>
          <p:spPr bwMode="auto">
            <a:xfrm>
              <a:off x="724" y="1554"/>
              <a:ext cx="284" cy="9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51" name="Text Box 43"/>
            <p:cNvSpPr txBox="1">
              <a:spLocks noChangeArrowheads="1"/>
            </p:cNvSpPr>
            <p:nvPr/>
          </p:nvSpPr>
          <p:spPr bwMode="auto">
            <a:xfrm>
              <a:off x="952" y="1611"/>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a:latin typeface="Times New Roman" pitchFamily="18" charset="0"/>
                  <a:cs typeface="Times New Roman" pitchFamily="18" charset="0"/>
                </a:rPr>
                <a:t>D</a:t>
              </a:r>
              <a:endParaRPr lang="ru-RU" altLang="ru-RU" sz="1000" b="1" i="1" dirty="0">
                <a:latin typeface="Times New Roman" pitchFamily="18" charset="0"/>
                <a:cs typeface="Times New Roman" pitchFamily="18" charset="0"/>
              </a:endParaRPr>
            </a:p>
          </p:txBody>
        </p:sp>
      </p:grpSp>
      <p:sp>
        <p:nvSpPr>
          <p:cNvPr id="324652" name="Line 44"/>
          <p:cNvSpPr>
            <a:spLocks noChangeShapeType="1"/>
          </p:cNvSpPr>
          <p:nvPr/>
        </p:nvSpPr>
        <p:spPr bwMode="auto">
          <a:xfrm>
            <a:off x="971550" y="4743450"/>
            <a:ext cx="454025" cy="139700"/>
          </a:xfrm>
          <a:prstGeom prst="line">
            <a:avLst/>
          </a:prstGeom>
          <a:noFill/>
          <a:ln w="9525">
            <a:solidFill>
              <a:srgbClr val="00FF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53" name="Text Box 45"/>
          <p:cNvSpPr txBox="1">
            <a:spLocks noChangeArrowheads="1"/>
          </p:cNvSpPr>
          <p:nvPr/>
        </p:nvSpPr>
        <p:spPr bwMode="auto">
          <a:xfrm>
            <a:off x="2307402" y="4499303"/>
            <a:ext cx="4297363"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The change in the linear momentum of water in time interval</a:t>
            </a:r>
            <a:r>
              <a:rPr lang="ru-RU" altLang="ru-RU" sz="1000" dirty="0" smtClean="0"/>
              <a:t> </a:t>
            </a:r>
            <a:r>
              <a:rPr lang="en-US" altLang="ru-RU" sz="1100" dirty="0">
                <a:latin typeface="Times New Roman" pitchFamily="18" charset="0"/>
                <a:cs typeface="Times New Roman" pitchFamily="18" charset="0"/>
              </a:rPr>
              <a:t>[</a:t>
            </a:r>
            <a:r>
              <a:rPr lang="en-US" altLang="ru-RU" sz="1100" i="1" dirty="0">
                <a:latin typeface="Times New Roman" pitchFamily="18" charset="0"/>
                <a:cs typeface="Times New Roman" pitchFamily="18" charset="0"/>
              </a:rPr>
              <a:t>t</a:t>
            </a:r>
            <a:r>
              <a:rPr lang="en-US" altLang="ru-RU" sz="1100" baseline="-25000" dirty="0">
                <a:latin typeface="Times New Roman" pitchFamily="18" charset="0"/>
                <a:cs typeface="Times New Roman" pitchFamily="18" charset="0"/>
              </a:rPr>
              <a:t>0</a:t>
            </a:r>
            <a:r>
              <a:rPr lang="en-US" altLang="ru-RU" sz="1100" dirty="0">
                <a:latin typeface="Times New Roman" pitchFamily="18" charset="0"/>
                <a:cs typeface="Times New Roman" pitchFamily="18" charset="0"/>
              </a:rPr>
              <a:t>,</a:t>
            </a:r>
            <a:r>
              <a:rPr lang="en-US" altLang="ru-RU" sz="1100" i="1" dirty="0">
                <a:latin typeface="Times New Roman" pitchFamily="18" charset="0"/>
                <a:cs typeface="Times New Roman" pitchFamily="18" charset="0"/>
              </a:rPr>
              <a:t>t</a:t>
            </a:r>
            <a:r>
              <a:rPr lang="en-US" altLang="ru-RU" sz="1100" baseline="-25000" dirty="0">
                <a:latin typeface="Times New Roman" pitchFamily="18" charset="0"/>
                <a:cs typeface="Times New Roman" pitchFamily="18" charset="0"/>
              </a:rPr>
              <a:t>1</a:t>
            </a:r>
            <a:r>
              <a:rPr lang="en-US" altLang="ru-RU" sz="1100" dirty="0">
                <a:latin typeface="Times New Roman" pitchFamily="18" charset="0"/>
                <a:cs typeface="Times New Roman" pitchFamily="18" charset="0"/>
              </a:rPr>
              <a:t>] </a:t>
            </a:r>
            <a:r>
              <a:rPr lang="en-US" altLang="ru-RU" sz="1000" dirty="0" smtClean="0"/>
              <a:t>is</a:t>
            </a:r>
            <a:r>
              <a:rPr lang="ru-RU" altLang="ru-RU" sz="1000" dirty="0" smtClean="0"/>
              <a:t> </a:t>
            </a:r>
            <a:endParaRPr lang="ru-RU" altLang="ru-RU" sz="1000" dirty="0"/>
          </a:p>
        </p:txBody>
      </p:sp>
      <p:graphicFrame>
        <p:nvGraphicFramePr>
          <p:cNvPr id="324654" name="Object 46"/>
          <p:cNvGraphicFramePr>
            <a:graphicFrameLocks noChangeAspect="1"/>
          </p:cNvGraphicFramePr>
          <p:nvPr>
            <p:extLst>
              <p:ext uri="{D42A27DB-BD31-4B8C-83A1-F6EECF244321}">
                <p14:modId xmlns:p14="http://schemas.microsoft.com/office/powerpoint/2010/main" val="318862624"/>
              </p:ext>
            </p:extLst>
          </p:nvPr>
        </p:nvGraphicFramePr>
        <p:xfrm>
          <a:off x="6313142" y="4519613"/>
          <a:ext cx="1676400" cy="241300"/>
        </p:xfrm>
        <a:graphic>
          <a:graphicData uri="http://schemas.openxmlformats.org/presentationml/2006/ole">
            <mc:AlternateContent xmlns:mc="http://schemas.openxmlformats.org/markup-compatibility/2006">
              <mc:Choice xmlns:v="urn:schemas-microsoft-com:vml" Requires="v">
                <p:oleObj spid="_x0000_s1461302" name="Equation" r:id="rId17" imgW="1676160" imgH="241200" progId="Equation.DSMT4">
                  <p:embed/>
                </p:oleObj>
              </mc:Choice>
              <mc:Fallback>
                <p:oleObj name="Equation" r:id="rId17" imgW="1676160" imgH="241200" progId="Equation.DSMT4">
                  <p:embed/>
                  <p:pic>
                    <p:nvPicPr>
                      <p:cNvPr id="0" name="Object 46"/>
                      <p:cNvPicPr>
                        <a:picLocks noChangeAspect="1" noChangeArrowheads="1"/>
                      </p:cNvPicPr>
                      <p:nvPr/>
                    </p:nvPicPr>
                    <p:blipFill>
                      <a:blip r:embed="rId18"/>
                      <a:srcRect/>
                      <a:stretch>
                        <a:fillRect/>
                      </a:stretch>
                    </p:blipFill>
                    <p:spPr bwMode="auto">
                      <a:xfrm>
                        <a:off x="6313142" y="4519613"/>
                        <a:ext cx="16764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5" name="Text Box 47"/>
          <p:cNvSpPr txBox="1">
            <a:spLocks noChangeArrowheads="1"/>
          </p:cNvSpPr>
          <p:nvPr/>
        </p:nvSpPr>
        <p:spPr bwMode="auto">
          <a:xfrm>
            <a:off x="2289998" y="4703653"/>
            <a:ext cx="4405373" cy="569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The change of the linear momentum </a:t>
            </a:r>
            <a:r>
              <a:rPr lang="en-US" altLang="ru-RU" sz="1000" dirty="0"/>
              <a:t>of </a:t>
            </a:r>
            <a:r>
              <a:rPr lang="en-US" altLang="ru-RU" sz="1000" dirty="0" smtClean="0"/>
              <a:t>water  </a:t>
            </a:r>
            <a:r>
              <a:rPr lang="en-US" altLang="ru-RU" sz="1000" dirty="0"/>
              <a:t>for an infinitesimal time </a:t>
            </a:r>
            <a:r>
              <a:rPr lang="en-US" altLang="ru-RU" sz="1100" i="1" dirty="0" err="1" smtClean="0">
                <a:latin typeface="Times New Roman" pitchFamily="18" charset="0"/>
                <a:cs typeface="Times New Roman" pitchFamily="18" charset="0"/>
              </a:rPr>
              <a:t>dt</a:t>
            </a:r>
            <a:r>
              <a:rPr lang="en-US" altLang="ru-RU" sz="1100" dirty="0">
                <a:latin typeface="Times New Roman" pitchFamily="18" charset="0"/>
                <a:cs typeface="Times New Roman" pitchFamily="18" charset="0"/>
              </a:rPr>
              <a:t> </a:t>
            </a:r>
            <a:r>
              <a:rPr lang="en-US" altLang="ru-RU" sz="1000" dirty="0" smtClean="0"/>
              <a:t> is</a:t>
            </a:r>
          </a:p>
          <a:p>
            <a:r>
              <a:rPr lang="en-US" altLang="ru-RU" sz="1000" dirty="0"/>
              <a:t>	</a:t>
            </a:r>
            <a:r>
              <a:rPr lang="en-US" altLang="ru-RU" sz="1000" i="1" dirty="0"/>
              <a:t>	</a:t>
            </a:r>
            <a:r>
              <a:rPr lang="ru-RU" altLang="ru-RU" sz="1000" i="1" dirty="0"/>
              <a:t>  </a:t>
            </a:r>
            <a:endParaRPr lang="en-US" altLang="ru-RU" sz="1000" i="1" dirty="0" smtClean="0"/>
          </a:p>
          <a:p>
            <a:r>
              <a:rPr lang="ru-RU" altLang="ru-RU" sz="1000" i="1" dirty="0" smtClean="0"/>
              <a:t> </a:t>
            </a:r>
            <a:r>
              <a:rPr lang="en-US" altLang="ru-RU" sz="1000" i="1" dirty="0" smtClean="0"/>
              <a:t>                                , </a:t>
            </a:r>
            <a:r>
              <a:rPr lang="en-US" altLang="ru-RU" sz="1000" dirty="0" smtClean="0"/>
              <a:t>where</a:t>
            </a:r>
            <a:r>
              <a:rPr lang="ru-RU" altLang="ru-RU" sz="1000" dirty="0" smtClean="0"/>
              <a:t> </a:t>
            </a:r>
            <a:endParaRPr lang="ru-RU" altLang="ru-RU" sz="1000" dirty="0"/>
          </a:p>
        </p:txBody>
      </p:sp>
      <p:graphicFrame>
        <p:nvGraphicFramePr>
          <p:cNvPr id="324656" name="Object 48"/>
          <p:cNvGraphicFramePr>
            <a:graphicFrameLocks noChangeAspect="1"/>
          </p:cNvGraphicFramePr>
          <p:nvPr>
            <p:extLst>
              <p:ext uri="{D42A27DB-BD31-4B8C-83A1-F6EECF244321}">
                <p14:modId xmlns:p14="http://schemas.microsoft.com/office/powerpoint/2010/main" val="3608476824"/>
              </p:ext>
            </p:extLst>
          </p:nvPr>
        </p:nvGraphicFramePr>
        <p:xfrm>
          <a:off x="2308225" y="4981575"/>
          <a:ext cx="1181100" cy="241300"/>
        </p:xfrm>
        <a:graphic>
          <a:graphicData uri="http://schemas.openxmlformats.org/presentationml/2006/ole">
            <mc:AlternateContent xmlns:mc="http://schemas.openxmlformats.org/markup-compatibility/2006">
              <mc:Choice xmlns:v="urn:schemas-microsoft-com:vml" Requires="v">
                <p:oleObj spid="_x0000_s1461303" name="Equation" r:id="rId19" imgW="1180800" imgH="241200" progId="Equation.DSMT4">
                  <p:embed/>
                </p:oleObj>
              </mc:Choice>
              <mc:Fallback>
                <p:oleObj name="Equation" r:id="rId19" imgW="1180800" imgH="241200" progId="Equation.DSMT4">
                  <p:embed/>
                  <p:pic>
                    <p:nvPicPr>
                      <p:cNvPr id="0" name="Object 48"/>
                      <p:cNvPicPr>
                        <a:picLocks noChangeAspect="1" noChangeArrowheads="1"/>
                      </p:cNvPicPr>
                      <p:nvPr/>
                    </p:nvPicPr>
                    <p:blipFill>
                      <a:blip r:embed="rId20"/>
                      <a:srcRect/>
                      <a:stretch>
                        <a:fillRect/>
                      </a:stretch>
                    </p:blipFill>
                    <p:spPr bwMode="auto">
                      <a:xfrm>
                        <a:off x="2308225" y="4981575"/>
                        <a:ext cx="11811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57" name="Object 49"/>
          <p:cNvGraphicFramePr>
            <a:graphicFrameLocks noChangeAspect="1"/>
          </p:cNvGraphicFramePr>
          <p:nvPr>
            <p:extLst>
              <p:ext uri="{D42A27DB-BD31-4B8C-83A1-F6EECF244321}">
                <p14:modId xmlns:p14="http://schemas.microsoft.com/office/powerpoint/2010/main" val="1196184212"/>
              </p:ext>
            </p:extLst>
          </p:nvPr>
        </p:nvGraphicFramePr>
        <p:xfrm>
          <a:off x="4065588" y="4960938"/>
          <a:ext cx="2514600" cy="241300"/>
        </p:xfrm>
        <a:graphic>
          <a:graphicData uri="http://schemas.openxmlformats.org/presentationml/2006/ole">
            <mc:AlternateContent xmlns:mc="http://schemas.openxmlformats.org/markup-compatibility/2006">
              <mc:Choice xmlns:v="urn:schemas-microsoft-com:vml" Requires="v">
                <p:oleObj spid="_x0000_s1461304" name="Equation" r:id="rId21" imgW="2514600" imgH="241200" progId="Equation.DSMT4">
                  <p:embed/>
                </p:oleObj>
              </mc:Choice>
              <mc:Fallback>
                <p:oleObj name="Equation" r:id="rId21" imgW="2514600" imgH="241200" progId="Equation.DSMT4">
                  <p:embed/>
                  <p:pic>
                    <p:nvPicPr>
                      <p:cNvPr id="0" name="Object 49"/>
                      <p:cNvPicPr>
                        <a:picLocks noChangeAspect="1" noChangeArrowheads="1"/>
                      </p:cNvPicPr>
                      <p:nvPr/>
                    </p:nvPicPr>
                    <p:blipFill>
                      <a:blip r:embed="rId22"/>
                      <a:srcRect/>
                      <a:stretch>
                        <a:fillRect/>
                      </a:stretch>
                    </p:blipFill>
                    <p:spPr bwMode="auto">
                      <a:xfrm>
                        <a:off x="4065588" y="4960938"/>
                        <a:ext cx="25146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58" name="Text Box 50"/>
          <p:cNvSpPr txBox="1">
            <a:spLocks noChangeArrowheads="1"/>
          </p:cNvSpPr>
          <p:nvPr/>
        </p:nvSpPr>
        <p:spPr bwMode="auto">
          <a:xfrm>
            <a:off x="965200" y="3840163"/>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latin typeface="Times New Roman" pitchFamily="18" charset="0"/>
                <a:cs typeface="Times New Roman" pitchFamily="18" charset="0"/>
              </a:rPr>
              <a:t>F</a:t>
            </a:r>
            <a:r>
              <a:rPr lang="en-US" altLang="ru-RU" sz="1100" b="1" baseline="-25000" dirty="0">
                <a:latin typeface="Times New Roman" pitchFamily="18" charset="0"/>
                <a:cs typeface="Times New Roman" pitchFamily="18" charset="0"/>
              </a:rPr>
              <a:t>1</a:t>
            </a:r>
            <a:endParaRPr lang="ru-RU" altLang="ru-RU" sz="1100" b="1" baseline="-25000" dirty="0">
              <a:latin typeface="Times New Roman" pitchFamily="18" charset="0"/>
              <a:cs typeface="Times New Roman" pitchFamily="18" charset="0"/>
            </a:endParaRPr>
          </a:p>
        </p:txBody>
      </p:sp>
      <p:sp>
        <p:nvSpPr>
          <p:cNvPr id="324659" name="Text Box 51"/>
          <p:cNvSpPr txBox="1">
            <a:spLocks noChangeArrowheads="1"/>
          </p:cNvSpPr>
          <p:nvPr/>
        </p:nvSpPr>
        <p:spPr bwMode="auto">
          <a:xfrm>
            <a:off x="849313" y="4838700"/>
            <a:ext cx="32573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b="1" i="1" dirty="0">
                <a:latin typeface="Times New Roman" pitchFamily="18" charset="0"/>
                <a:cs typeface="Times New Roman" pitchFamily="18" charset="0"/>
              </a:rPr>
              <a:t>F</a:t>
            </a:r>
            <a:r>
              <a:rPr lang="en-US" altLang="ru-RU" sz="1100" b="1" baseline="-25000" dirty="0">
                <a:latin typeface="Times New Roman" pitchFamily="18" charset="0"/>
                <a:cs typeface="Times New Roman" pitchFamily="18" charset="0"/>
              </a:rPr>
              <a:t>2</a:t>
            </a:r>
            <a:endParaRPr lang="ru-RU" altLang="ru-RU" sz="1100" b="1" baseline="-25000" dirty="0">
              <a:latin typeface="Times New Roman" pitchFamily="18" charset="0"/>
              <a:cs typeface="Times New Roman" pitchFamily="18" charset="0"/>
            </a:endParaRPr>
          </a:p>
        </p:txBody>
      </p:sp>
      <p:sp>
        <p:nvSpPr>
          <p:cNvPr id="324660" name="Text Box 52"/>
          <p:cNvSpPr txBox="1">
            <a:spLocks noChangeArrowheads="1"/>
          </p:cNvSpPr>
          <p:nvPr/>
        </p:nvSpPr>
        <p:spPr bwMode="auto">
          <a:xfrm>
            <a:off x="415544" y="5255789"/>
            <a:ext cx="664797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Taking the product  of density</a:t>
            </a:r>
            <a:r>
              <a:rPr lang="ru-RU" altLang="ru-RU" sz="1000" dirty="0" smtClean="0"/>
              <a:t>, </a:t>
            </a:r>
            <a:r>
              <a:rPr lang="en-US" altLang="ru-RU" sz="1000" dirty="0" smtClean="0"/>
              <a:t>cross sectional area and a speed   for  </a:t>
            </a:r>
            <a:r>
              <a:rPr lang="en-US" altLang="ru-RU" sz="1000" b="1" dirty="0" smtClean="0">
                <a:solidFill>
                  <a:schemeClr val="accent5">
                    <a:lumMod val="25000"/>
                  </a:schemeClr>
                </a:solidFill>
              </a:rPr>
              <a:t>the second mass  </a:t>
            </a:r>
            <a:r>
              <a:rPr lang="en-US" altLang="ru-RU" sz="1000" dirty="0" smtClean="0"/>
              <a:t>we get</a:t>
            </a:r>
            <a:r>
              <a:rPr lang="ru-RU" altLang="ru-RU" sz="1000" dirty="0" smtClean="0"/>
              <a:t> </a:t>
            </a:r>
            <a:r>
              <a:rPr lang="en-US" altLang="ru-RU" sz="1000" i="1" dirty="0"/>
              <a:t>		</a:t>
            </a:r>
            <a:endParaRPr lang="ru-RU" altLang="ru-RU" sz="1000" dirty="0"/>
          </a:p>
        </p:txBody>
      </p:sp>
      <p:graphicFrame>
        <p:nvGraphicFramePr>
          <p:cNvPr id="324661" name="Object 53"/>
          <p:cNvGraphicFramePr>
            <a:graphicFrameLocks noChangeAspect="1"/>
          </p:cNvGraphicFramePr>
          <p:nvPr>
            <p:extLst>
              <p:ext uri="{D42A27DB-BD31-4B8C-83A1-F6EECF244321}">
                <p14:modId xmlns:p14="http://schemas.microsoft.com/office/powerpoint/2010/main" val="3132670552"/>
              </p:ext>
            </p:extLst>
          </p:nvPr>
        </p:nvGraphicFramePr>
        <p:xfrm>
          <a:off x="404813" y="5521325"/>
          <a:ext cx="2273300" cy="241300"/>
        </p:xfrm>
        <a:graphic>
          <a:graphicData uri="http://schemas.openxmlformats.org/presentationml/2006/ole">
            <mc:AlternateContent xmlns:mc="http://schemas.openxmlformats.org/markup-compatibility/2006">
              <mc:Choice xmlns:v="urn:schemas-microsoft-com:vml" Requires="v">
                <p:oleObj spid="_x0000_s1461305" name="Equation" r:id="rId23" imgW="2273040" imgH="241200" progId="Equation.DSMT4">
                  <p:embed/>
                </p:oleObj>
              </mc:Choice>
              <mc:Fallback>
                <p:oleObj name="Equation" r:id="rId23" imgW="2273040" imgH="241200" progId="Equation.DSMT4">
                  <p:embed/>
                  <p:pic>
                    <p:nvPicPr>
                      <p:cNvPr id="0" name="Object 53"/>
                      <p:cNvPicPr>
                        <a:picLocks noChangeAspect="1" noChangeArrowheads="1"/>
                      </p:cNvPicPr>
                      <p:nvPr/>
                    </p:nvPicPr>
                    <p:blipFill>
                      <a:blip r:embed="rId24"/>
                      <a:srcRect/>
                      <a:stretch>
                        <a:fillRect/>
                      </a:stretch>
                    </p:blipFill>
                    <p:spPr bwMode="auto">
                      <a:xfrm>
                        <a:off x="404813" y="5521325"/>
                        <a:ext cx="22733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662" name="Object 54"/>
          <p:cNvGraphicFramePr>
            <a:graphicFrameLocks noChangeAspect="1"/>
          </p:cNvGraphicFramePr>
          <p:nvPr>
            <p:extLst>
              <p:ext uri="{D42A27DB-BD31-4B8C-83A1-F6EECF244321}">
                <p14:modId xmlns:p14="http://schemas.microsoft.com/office/powerpoint/2010/main" val="938768555"/>
              </p:ext>
            </p:extLst>
          </p:nvPr>
        </p:nvGraphicFramePr>
        <p:xfrm>
          <a:off x="2860675" y="5532438"/>
          <a:ext cx="1244600" cy="241300"/>
        </p:xfrm>
        <a:graphic>
          <a:graphicData uri="http://schemas.openxmlformats.org/presentationml/2006/ole">
            <mc:AlternateContent xmlns:mc="http://schemas.openxmlformats.org/markup-compatibility/2006">
              <mc:Choice xmlns:v="urn:schemas-microsoft-com:vml" Requires="v">
                <p:oleObj spid="_x0000_s1461306" name="Equation" r:id="rId25" imgW="1244520" imgH="241200" progId="Equation.DSMT4">
                  <p:embed/>
                </p:oleObj>
              </mc:Choice>
              <mc:Fallback>
                <p:oleObj name="Equation" r:id="rId25" imgW="1244520" imgH="241200" progId="Equation.DSMT4">
                  <p:embed/>
                  <p:pic>
                    <p:nvPicPr>
                      <p:cNvPr id="0" name="Object 54"/>
                      <p:cNvPicPr>
                        <a:picLocks noChangeAspect="1" noChangeArrowheads="1"/>
                      </p:cNvPicPr>
                      <p:nvPr/>
                    </p:nvPicPr>
                    <p:blipFill>
                      <a:blip r:embed="rId26"/>
                      <a:srcRect/>
                      <a:stretch>
                        <a:fillRect/>
                      </a:stretch>
                    </p:blipFill>
                    <p:spPr bwMode="auto">
                      <a:xfrm>
                        <a:off x="2860675" y="5532438"/>
                        <a:ext cx="12446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663" name="Text Box 55"/>
          <p:cNvSpPr txBox="1">
            <a:spLocks noChangeArrowheads="1"/>
          </p:cNvSpPr>
          <p:nvPr/>
        </p:nvSpPr>
        <p:spPr bwMode="auto">
          <a:xfrm>
            <a:off x="4119561" y="5521265"/>
            <a:ext cx="3765550" cy="25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Substituting this differential into  theorem we obtain</a:t>
            </a:r>
            <a:r>
              <a:rPr lang="en-US" altLang="ru-RU" sz="1000" i="1" dirty="0"/>
              <a:t>		</a:t>
            </a:r>
            <a:endParaRPr lang="ru-RU" altLang="ru-RU" sz="1000" dirty="0"/>
          </a:p>
        </p:txBody>
      </p:sp>
      <p:graphicFrame>
        <p:nvGraphicFramePr>
          <p:cNvPr id="324664" name="Object 56"/>
          <p:cNvGraphicFramePr>
            <a:graphicFrameLocks noChangeAspect="1"/>
          </p:cNvGraphicFramePr>
          <p:nvPr>
            <p:extLst>
              <p:ext uri="{D42A27DB-BD31-4B8C-83A1-F6EECF244321}">
                <p14:modId xmlns:p14="http://schemas.microsoft.com/office/powerpoint/2010/main" val="658042298"/>
              </p:ext>
            </p:extLst>
          </p:nvPr>
        </p:nvGraphicFramePr>
        <p:xfrm>
          <a:off x="7248525" y="5526088"/>
          <a:ext cx="1574800" cy="254000"/>
        </p:xfrm>
        <a:graphic>
          <a:graphicData uri="http://schemas.openxmlformats.org/presentationml/2006/ole">
            <mc:AlternateContent xmlns:mc="http://schemas.openxmlformats.org/markup-compatibility/2006">
              <mc:Choice xmlns:v="urn:schemas-microsoft-com:vml" Requires="v">
                <p:oleObj spid="_x0000_s1461307" name="Equation" r:id="rId27" imgW="1574640" imgH="253800" progId="Equation.DSMT4">
                  <p:embed/>
                </p:oleObj>
              </mc:Choice>
              <mc:Fallback>
                <p:oleObj name="Equation" r:id="rId27" imgW="1574640" imgH="253800" progId="Equation.DSMT4">
                  <p:embed/>
                  <p:pic>
                    <p:nvPicPr>
                      <p:cNvPr id="0" name="Object 56"/>
                      <p:cNvPicPr>
                        <a:picLocks noChangeAspect="1" noChangeArrowheads="1"/>
                      </p:cNvPicPr>
                      <p:nvPr/>
                    </p:nvPicPr>
                    <p:blipFill>
                      <a:blip r:embed="rId28"/>
                      <a:srcRect/>
                      <a:stretch>
                        <a:fillRect/>
                      </a:stretch>
                    </p:blipFill>
                    <p:spPr bwMode="auto">
                      <a:xfrm>
                        <a:off x="7248525" y="5526088"/>
                        <a:ext cx="15748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24669" name="Text Box 61"/>
              <p:cNvSpPr txBox="1">
                <a:spLocks noChangeArrowheads="1"/>
              </p:cNvSpPr>
              <p:nvPr/>
            </p:nvSpPr>
            <p:spPr bwMode="auto">
              <a:xfrm>
                <a:off x="233364" y="1004100"/>
                <a:ext cx="4096736" cy="185903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lgn="just"/>
                <a:r>
                  <a:rPr lang="en-US" sz="1000" dirty="0" smtClean="0"/>
                  <a:t>Let the momentum of a system be </a:t>
                </a:r>
                <a14:m>
                  <m:oMath xmlns:m="http://schemas.openxmlformats.org/officeDocument/2006/math">
                    <m:sSub>
                      <m:sSubPr>
                        <m:ctrlPr>
                          <a:rPr lang="ru-RU" sz="1000" i="1">
                            <a:latin typeface="Cambria Math"/>
                          </a:rPr>
                        </m:ctrlPr>
                      </m:sSubPr>
                      <m:e>
                        <m:r>
                          <a:rPr lang="en-US" sz="1000" b="1" i="1">
                            <a:latin typeface="Cambria Math"/>
                          </a:rPr>
                          <m:t>𝑸</m:t>
                        </m:r>
                      </m:e>
                      <m:sub>
                        <m:r>
                          <a:rPr lang="en-US" sz="1000">
                            <a:latin typeface="Cambria Math"/>
                          </a:rPr>
                          <m:t>0</m:t>
                        </m:r>
                      </m:sub>
                    </m:sSub>
                  </m:oMath>
                </a14:m>
                <a:r>
                  <a:rPr lang="en-US" sz="1000" dirty="0">
                    <a:latin typeface="Times New Roman" pitchFamily="18" charset="0"/>
                    <a:cs typeface="Times New Roman" pitchFamily="18" charset="0"/>
                  </a:rPr>
                  <a:t> </a:t>
                </a:r>
                <a:r>
                  <a:rPr lang="en-US" sz="1000" dirty="0"/>
                  <a:t>at time </a:t>
                </a:r>
                <a14:m>
                  <m:oMath xmlns:m="http://schemas.openxmlformats.org/officeDocument/2006/math">
                    <m:r>
                      <a:rPr lang="en-US" sz="1100" i="1">
                        <a:latin typeface="Cambria Math"/>
                      </a:rPr>
                      <m:t>𝑡</m:t>
                    </m:r>
                    <m:r>
                      <a:rPr lang="en-US" sz="1100">
                        <a:latin typeface="Cambria Math"/>
                      </a:rPr>
                      <m:t>=0</m:t>
                    </m:r>
                  </m:oMath>
                </a14:m>
                <a:r>
                  <a:rPr lang="en-US" sz="1000" dirty="0"/>
                  <a:t>, and at time </a:t>
                </a:r>
                <a:r>
                  <a:rPr lang="en-US" sz="1000" i="1" dirty="0"/>
                  <a:t>t</a:t>
                </a:r>
                <a:r>
                  <a:rPr lang="en-US" sz="1000" i="1" baseline="-25000" dirty="0"/>
                  <a:t>1</a:t>
                </a:r>
                <a:r>
                  <a:rPr lang="en-US" sz="1000" dirty="0"/>
                  <a:t> let </a:t>
                </a:r>
                <a:endParaRPr lang="en-US" sz="1000" dirty="0" smtClean="0"/>
              </a:p>
              <a:p>
                <a:pPr marL="0" indent="0" algn="just"/>
                <a:r>
                  <a:rPr lang="en-US" sz="1000" dirty="0" smtClean="0"/>
                  <a:t>it </a:t>
                </a:r>
                <a:r>
                  <a:rPr lang="en-US" sz="1000" dirty="0"/>
                  <a:t>be</a:t>
                </a:r>
                <a:r>
                  <a:rPr lang="en-US" sz="1000" b="1" dirty="0"/>
                  <a:t> </a:t>
                </a:r>
                <a14:m>
                  <m:oMath xmlns:m="http://schemas.openxmlformats.org/officeDocument/2006/math">
                    <m:sSub>
                      <m:sSubPr>
                        <m:ctrlPr>
                          <a:rPr lang="ru-RU" sz="1000" b="1" i="1">
                            <a:latin typeface="Cambria Math"/>
                          </a:rPr>
                        </m:ctrlPr>
                      </m:sSubPr>
                      <m:e>
                        <m:r>
                          <a:rPr lang="en-US" sz="1000" b="1" i="1">
                            <a:latin typeface="Cambria Math"/>
                          </a:rPr>
                          <m:t>𝑸</m:t>
                        </m:r>
                      </m:e>
                      <m:sub>
                        <m:r>
                          <a:rPr lang="en-US" sz="1000">
                            <a:latin typeface="Cambria Math"/>
                          </a:rPr>
                          <m:t>1</m:t>
                        </m:r>
                      </m:sub>
                    </m:sSub>
                  </m:oMath>
                </a14:m>
                <a:r>
                  <a:rPr lang="en-US" sz="1000" dirty="0"/>
                  <a:t>. Multiplying both sides of </a:t>
                </a:r>
                <a:r>
                  <a:rPr lang="en-US" sz="1000" dirty="0" smtClean="0"/>
                  <a:t>preceding equation by </a:t>
                </a:r>
                <a:r>
                  <a:rPr lang="en-US" sz="1000" i="1" dirty="0" err="1"/>
                  <a:t>dt</a:t>
                </a:r>
                <a:r>
                  <a:rPr lang="en-US" sz="1000" dirty="0"/>
                  <a:t> and integrating, we obtain</a:t>
                </a:r>
                <a:endParaRPr lang="ru-RU" sz="1000" dirty="0" smtClean="0"/>
              </a:p>
              <a:p>
                <a14:m>
                  <m:oMath xmlns:m="http://schemas.openxmlformats.org/officeDocument/2006/math">
                    <m:sSub>
                      <m:sSubPr>
                        <m:ctrlPr>
                          <a:rPr lang="ru-RU" sz="1100" i="1">
                            <a:latin typeface="Cambria Math"/>
                          </a:rPr>
                        </m:ctrlPr>
                      </m:sSubPr>
                      <m:e>
                        <m:r>
                          <a:rPr lang="en-US" sz="1100" b="1" i="1" smtClean="0">
                            <a:latin typeface="Cambria Math"/>
                          </a:rPr>
                          <m:t>                                   </m:t>
                        </m:r>
                        <m:r>
                          <a:rPr lang="en-US" sz="1100" b="1" i="1">
                            <a:latin typeface="Cambria Math"/>
                          </a:rPr>
                          <m:t>𝑸</m:t>
                        </m:r>
                      </m:e>
                      <m:sub>
                        <m:r>
                          <a:rPr lang="en-US" sz="1100">
                            <a:latin typeface="Cambria Math"/>
                          </a:rPr>
                          <m:t>1</m:t>
                        </m:r>
                      </m:sub>
                    </m:sSub>
                    <m:r>
                      <a:rPr lang="en-US" sz="1100" i="1">
                        <a:latin typeface="Cambria Math"/>
                      </a:rPr>
                      <m:t>−</m:t>
                    </m:r>
                    <m:sSub>
                      <m:sSubPr>
                        <m:ctrlPr>
                          <a:rPr lang="ru-RU" sz="1100" i="1">
                            <a:latin typeface="Cambria Math"/>
                          </a:rPr>
                        </m:ctrlPr>
                      </m:sSubPr>
                      <m:e>
                        <m:r>
                          <a:rPr lang="en-US" sz="1100" b="1" i="1">
                            <a:latin typeface="Cambria Math"/>
                          </a:rPr>
                          <m:t>𝑸</m:t>
                        </m:r>
                      </m:e>
                      <m:sub>
                        <m:r>
                          <a:rPr lang="en-US" sz="1100">
                            <a:latin typeface="Cambria Math"/>
                          </a:rPr>
                          <m:t>0</m:t>
                        </m:r>
                      </m:sub>
                    </m:sSub>
                    <m:r>
                      <a:rPr lang="en-US" sz="1100">
                        <a:latin typeface="Cambria Math"/>
                      </a:rPr>
                      <m:t>=</m:t>
                    </m:r>
                    <m:nary>
                      <m:naryPr>
                        <m:chr m:val="∑"/>
                        <m:limLoc m:val="undOvr"/>
                        <m:subHide m:val="on"/>
                        <m:supHide m:val="on"/>
                        <m:ctrlPr>
                          <a:rPr lang="ru-RU" sz="1100" i="1">
                            <a:latin typeface="Cambria Math"/>
                          </a:rPr>
                        </m:ctrlPr>
                      </m:naryPr>
                      <m:sub/>
                      <m:sup/>
                      <m:e>
                        <m:nary>
                          <m:naryPr>
                            <m:limLoc m:val="undOvr"/>
                            <m:ctrlPr>
                              <a:rPr lang="ru-RU" sz="1100" i="1">
                                <a:latin typeface="Cambria Math"/>
                              </a:rPr>
                            </m:ctrlPr>
                          </m:naryPr>
                          <m:sub>
                            <m:r>
                              <a:rPr lang="en-US" sz="1100">
                                <a:latin typeface="Cambria Math"/>
                              </a:rPr>
                              <m:t>0</m:t>
                            </m:r>
                          </m:sub>
                          <m:sup>
                            <m:sSub>
                              <m:sSubPr>
                                <m:ctrlPr>
                                  <a:rPr lang="ru-RU" sz="1100" i="1">
                                    <a:latin typeface="Cambria Math"/>
                                  </a:rPr>
                                </m:ctrlPr>
                              </m:sSubPr>
                              <m:e>
                                <m:r>
                                  <a:rPr lang="en-US" sz="1100" i="1">
                                    <a:latin typeface="Cambria Math"/>
                                  </a:rPr>
                                  <m:t>𝑡</m:t>
                                </m:r>
                              </m:e>
                              <m:sub>
                                <m:r>
                                  <a:rPr lang="en-US" sz="1100">
                                    <a:latin typeface="Cambria Math"/>
                                  </a:rPr>
                                  <m:t>1</m:t>
                                </m:r>
                              </m:sub>
                            </m:sSub>
                          </m:sup>
                          <m:e>
                            <m:sSubSup>
                              <m:sSubSupPr>
                                <m:ctrlPr>
                                  <a:rPr lang="ru-RU" sz="1100" i="1">
                                    <a:latin typeface="Cambria Math"/>
                                  </a:rPr>
                                </m:ctrlPr>
                              </m:sSubSupPr>
                              <m:e>
                                <m:r>
                                  <a:rPr lang="en-US" sz="1100" b="1" i="1">
                                    <a:latin typeface="Cambria Math"/>
                                  </a:rPr>
                                  <m:t>𝑭</m:t>
                                </m:r>
                              </m:e>
                              <m:sub>
                                <m:r>
                                  <a:rPr lang="en-US" sz="1100" i="1">
                                    <a:latin typeface="Cambria Math"/>
                                  </a:rPr>
                                  <m:t>𝑘</m:t>
                                </m:r>
                              </m:sub>
                              <m:sup>
                                <m:r>
                                  <a:rPr lang="en-US" sz="1100" i="1">
                                    <a:latin typeface="Cambria Math"/>
                                  </a:rPr>
                                  <m:t>𝑒</m:t>
                                </m:r>
                              </m:sup>
                            </m:sSubSup>
                            <m:box>
                              <m:boxPr>
                                <m:diff m:val="on"/>
                                <m:ctrlPr>
                                  <a:rPr lang="ru-RU" sz="1100" i="1">
                                    <a:latin typeface="Cambria Math"/>
                                  </a:rPr>
                                </m:ctrlPr>
                              </m:boxPr>
                              <m:e>
                                <m:r>
                                  <a:rPr lang="en-US" sz="1100" i="1">
                                    <a:latin typeface="Cambria Math"/>
                                  </a:rPr>
                                  <m:t>𝑑𝑡</m:t>
                                </m:r>
                                <m:r>
                                  <a:rPr lang="en-US" sz="1100">
                                    <a:latin typeface="Cambria Math"/>
                                  </a:rPr>
                                  <m:t>,</m:t>
                                </m:r>
                              </m:e>
                            </m:box>
                          </m:e>
                        </m:nary>
                      </m:e>
                    </m:nary>
                  </m:oMath>
                </a14:m>
                <a:r>
                  <a:rPr lang="en-US" sz="1100" dirty="0"/>
                  <a:t> or </a:t>
                </a:r>
                <a14:m>
                  <m:oMath xmlns:m="http://schemas.openxmlformats.org/officeDocument/2006/math">
                    <m:r>
                      <a:rPr lang="en-US" sz="1100" b="0" i="0" smtClean="0">
                        <a:latin typeface="Cambria Math"/>
                      </a:rPr>
                      <m:t> </m:t>
                    </m:r>
                    <m:sSub>
                      <m:sSubPr>
                        <m:ctrlPr>
                          <a:rPr lang="ru-RU" sz="1100" i="1">
                            <a:latin typeface="Cambria Math"/>
                          </a:rPr>
                        </m:ctrlPr>
                      </m:sSubPr>
                      <m:e>
                        <m:r>
                          <a:rPr lang="en-US" sz="1100" b="1" i="1">
                            <a:latin typeface="Cambria Math"/>
                          </a:rPr>
                          <m:t>𝑸</m:t>
                        </m:r>
                      </m:e>
                      <m:sub>
                        <m:r>
                          <a:rPr lang="en-US" sz="1100">
                            <a:latin typeface="Cambria Math"/>
                          </a:rPr>
                          <m:t>1</m:t>
                        </m:r>
                      </m:sub>
                    </m:sSub>
                    <m:r>
                      <a:rPr lang="en-US" sz="1100" i="1">
                        <a:latin typeface="Cambria Math"/>
                      </a:rPr>
                      <m:t>−</m:t>
                    </m:r>
                    <m:sSub>
                      <m:sSubPr>
                        <m:ctrlPr>
                          <a:rPr lang="ru-RU" sz="1100" i="1">
                            <a:latin typeface="Cambria Math"/>
                          </a:rPr>
                        </m:ctrlPr>
                      </m:sSubPr>
                      <m:e>
                        <m:r>
                          <a:rPr lang="en-US" sz="1100" b="1" i="1">
                            <a:latin typeface="Cambria Math"/>
                          </a:rPr>
                          <m:t>𝑸</m:t>
                        </m:r>
                      </m:e>
                      <m:sub>
                        <m:r>
                          <a:rPr lang="en-US" sz="1100">
                            <a:latin typeface="Cambria Math"/>
                          </a:rPr>
                          <m:t>0</m:t>
                        </m:r>
                      </m:sub>
                    </m:sSub>
                    <m:r>
                      <a:rPr lang="en-US" sz="1100">
                        <a:latin typeface="Cambria Math"/>
                      </a:rPr>
                      <m:t>=</m:t>
                    </m:r>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en-US" sz="1100" b="1" i="1">
                                <a:latin typeface="Cambria Math"/>
                              </a:rPr>
                              <m:t>𝑺</m:t>
                            </m:r>
                          </m:e>
                          <m:sub>
                            <m:r>
                              <a:rPr lang="en-US" sz="1100" i="1">
                                <a:latin typeface="Cambria Math"/>
                              </a:rPr>
                              <m:t>𝑘</m:t>
                            </m:r>
                          </m:sub>
                          <m:sup>
                            <m:r>
                              <a:rPr lang="en-US" sz="1100" i="1">
                                <a:latin typeface="Cambria Math"/>
                              </a:rPr>
                              <m:t>𝑒</m:t>
                            </m:r>
                          </m:sup>
                        </m:sSubSup>
                      </m:e>
                    </m:nary>
                  </m:oMath>
                </a14:m>
                <a:r>
                  <a:rPr lang="en-US" sz="1100" dirty="0" smtClean="0"/>
                  <a:t>.</a:t>
                </a:r>
              </a:p>
              <a:p>
                <a:pPr marL="0" indent="0" algn="just"/>
                <a:r>
                  <a:rPr lang="en-US" sz="1000" dirty="0" smtClean="0"/>
                  <a:t>This equation states </a:t>
                </a:r>
                <a:r>
                  <a:rPr lang="en-US" sz="1000" dirty="0"/>
                  <a:t>the theorem of the change in the linear momentum of a system in integral form: </a:t>
                </a:r>
                <a:r>
                  <a:rPr lang="en-US" sz="1000" b="1" dirty="0">
                    <a:solidFill>
                      <a:schemeClr val="accent5">
                        <a:lumMod val="25000"/>
                      </a:schemeClr>
                    </a:solidFill>
                  </a:rPr>
                  <a:t>the change in the linear momentum of a system during any time interval is equal to the sum of the impulses of the external forces acting on the system during the same interval of time.</a:t>
                </a:r>
                <a:endParaRPr lang="ru-RU" sz="1000" b="1" dirty="0">
                  <a:solidFill>
                    <a:schemeClr val="accent5">
                      <a:lumMod val="25000"/>
                    </a:schemeClr>
                  </a:solidFill>
                </a:endParaRPr>
              </a:p>
              <a:p>
                <a:endParaRPr lang="en-US" altLang="ru-RU" sz="1000" b="1" dirty="0" smtClean="0">
                  <a:solidFill>
                    <a:srgbClr val="FF0000"/>
                  </a:solidFill>
                </a:endParaRPr>
              </a:p>
              <a:p>
                <a:endParaRPr lang="en-US" altLang="ru-RU" sz="1000" b="1" dirty="0">
                  <a:solidFill>
                    <a:srgbClr val="FF0000"/>
                  </a:solidFill>
                </a:endParaRPr>
              </a:p>
            </p:txBody>
          </p:sp>
        </mc:Choice>
        <mc:Fallback xmlns="">
          <p:sp>
            <p:nvSpPr>
              <p:cNvPr id="324669" name="Text Box 61"/>
              <p:cNvSpPr txBox="1">
                <a:spLocks noRot="1" noChangeAspect="1" noMove="1" noResize="1" noEditPoints="1" noAdjustHandles="1" noChangeArrowheads="1" noChangeShapeType="1" noTextEdit="1"/>
              </p:cNvSpPr>
              <p:nvPr/>
            </p:nvSpPr>
            <p:spPr bwMode="auto">
              <a:xfrm>
                <a:off x="233364" y="1004100"/>
                <a:ext cx="4096736" cy="1859035"/>
              </a:xfrm>
              <a:prstGeom prst="rect">
                <a:avLst/>
              </a:prstGeom>
              <a:blipFill rotWithShape="1">
                <a:blip r:embed="rId29"/>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4682" name="Rectangle 74"/>
          <p:cNvSpPr>
            <a:spLocks noGrp="1" noChangeArrowheads="1"/>
          </p:cNvSpPr>
          <p:nvPr>
            <p:ph type="title"/>
          </p:nvPr>
        </p:nvSpPr>
        <p:spPr>
          <a:xfrm>
            <a:off x="932847" y="456844"/>
            <a:ext cx="3348000" cy="396000"/>
          </a:xfrm>
          <a:solidFill>
            <a:srgbClr val="FFFF00"/>
          </a:solidFill>
          <a:ln/>
        </p:spPr>
        <p:txBody>
          <a:bodyPr/>
          <a:lstStyle/>
          <a:p>
            <a:r>
              <a:rPr lang="en-US" altLang="ru-RU" sz="2000" b="1" dirty="0" smtClean="0">
                <a:solidFill>
                  <a:srgbClr val="FF0000"/>
                </a:solidFill>
              </a:rPr>
              <a:t>Section</a:t>
            </a:r>
            <a:r>
              <a:rPr lang="ru-RU" altLang="ru-RU" sz="2000" b="1" dirty="0" smtClean="0">
                <a:solidFill>
                  <a:srgbClr val="FF0000"/>
                </a:solidFill>
              </a:rPr>
              <a:t> </a:t>
            </a:r>
            <a:r>
              <a:rPr lang="en-US" altLang="ru-RU" sz="2000" b="1" dirty="0" smtClean="0">
                <a:solidFill>
                  <a:srgbClr val="FF0000"/>
                </a:solidFill>
              </a:rPr>
              <a:t>5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5</a:t>
            </a:r>
            <a:r>
              <a:rPr lang="ru-RU" altLang="ru-RU" sz="1800" dirty="0" smtClean="0">
                <a:solidFill>
                  <a:srgbClr val="FF0000"/>
                </a:solidFill>
              </a:rPr>
              <a:t>.</a:t>
            </a:r>
            <a:r>
              <a:rPr lang="en-US" altLang="ru-RU" sz="1800" dirty="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24683" name="AutoShape 75">
            <a:hlinkClick r:id="" action="ppaction://hlinkshowjump?jump=nextslide" highlightClick="1"/>
          </p:cNvPr>
          <p:cNvSpPr>
            <a:spLocks noChangeArrowheads="1"/>
          </p:cNvSpPr>
          <p:nvPr/>
        </p:nvSpPr>
        <p:spPr bwMode="auto">
          <a:xfrm>
            <a:off x="4357087" y="538163"/>
            <a:ext cx="285750" cy="219075"/>
          </a:xfrm>
          <a:prstGeom prst="actionButtonForwardNext">
            <a:avLst/>
          </a:prstGeom>
          <a:solidFill>
            <a:srgbClr val="FF0000"/>
          </a:solidFill>
          <a:ln>
            <a:noFill/>
          </a:ln>
          <a:effectLst/>
          <a:extLst/>
        </p:spPr>
        <p:txBody>
          <a:bodyPr wrap="none" anchor="ctr"/>
          <a:lstStyle/>
          <a:p>
            <a:endParaRPr lang="ru-RU"/>
          </a:p>
        </p:txBody>
      </p:sp>
      <p:sp>
        <p:nvSpPr>
          <p:cNvPr id="324684" name="AutoShape 76">
            <a:hlinkClick r:id="rId30"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24685" name="AutoShape 7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mc:AlternateContent xmlns:mc="http://schemas.openxmlformats.org/markup-compatibility/2006" xmlns:a14="http://schemas.microsoft.com/office/drawing/2010/main">
        <mc:Choice Requires="a14">
          <p:sp>
            <p:nvSpPr>
              <p:cNvPr id="324686" name="Text Box 78"/>
              <p:cNvSpPr txBox="1">
                <a:spLocks noChangeArrowheads="1"/>
              </p:cNvSpPr>
              <p:nvPr/>
            </p:nvSpPr>
            <p:spPr bwMode="auto">
              <a:xfrm>
                <a:off x="270806" y="2548300"/>
                <a:ext cx="3843994" cy="587597"/>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sz="1000" dirty="0" smtClean="0"/>
                  <a:t>In terms of projections on Cartesian axes we have</a:t>
                </a:r>
              </a:p>
              <a:p>
                <a14:m>
                  <m:oMath xmlns:m="http://schemas.openxmlformats.org/officeDocument/2006/math">
                    <m:sSub>
                      <m:sSubPr>
                        <m:ctrlPr>
                          <a:rPr lang="ru-RU" sz="1100" i="1">
                            <a:latin typeface="Cambria Math"/>
                          </a:rPr>
                        </m:ctrlPr>
                      </m:sSubPr>
                      <m:e>
                        <m:r>
                          <a:rPr lang="ru-RU" sz="1100" i="1">
                            <a:latin typeface="Cambria Math"/>
                          </a:rPr>
                          <m:t>𝑄</m:t>
                        </m:r>
                      </m:e>
                      <m:sub>
                        <m:r>
                          <a:rPr lang="en-US" sz="1100">
                            <a:latin typeface="Cambria Math"/>
                          </a:rPr>
                          <m:t>1</m:t>
                        </m:r>
                        <m:r>
                          <a:rPr lang="ru-RU" sz="1100" i="1">
                            <a:latin typeface="Cambria Math"/>
                          </a:rPr>
                          <m:t>𝑥</m:t>
                        </m:r>
                      </m:sub>
                    </m:sSub>
                    <m:r>
                      <a:rPr lang="en-US" sz="1100" i="1">
                        <a:latin typeface="Cambria Math"/>
                      </a:rPr>
                      <m:t>−</m:t>
                    </m:r>
                    <m:sSub>
                      <m:sSubPr>
                        <m:ctrlPr>
                          <a:rPr lang="ru-RU" sz="1100" i="1">
                            <a:latin typeface="Cambria Math"/>
                          </a:rPr>
                        </m:ctrlPr>
                      </m:sSubPr>
                      <m:e>
                        <m:r>
                          <a:rPr lang="ru-RU" sz="1100" i="1">
                            <a:latin typeface="Cambria Math"/>
                          </a:rPr>
                          <m:t>𝑄</m:t>
                        </m:r>
                      </m:e>
                      <m:sub>
                        <m:r>
                          <a:rPr lang="en-US" sz="1100">
                            <a:latin typeface="Cambria Math"/>
                          </a:rPr>
                          <m:t>0</m:t>
                        </m:r>
                        <m:r>
                          <a:rPr lang="ru-RU" sz="1100" i="1">
                            <a:latin typeface="Cambria Math"/>
                          </a:rPr>
                          <m:t>𝑥</m:t>
                        </m:r>
                      </m:sub>
                    </m:sSub>
                    <m:r>
                      <a:rPr lang="en-US" sz="1100">
                        <a:latin typeface="Cambria Math"/>
                      </a:rPr>
                      <m:t>=</m:t>
                    </m:r>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ru-RU" sz="1100" i="1">
                                <a:latin typeface="Cambria Math"/>
                              </a:rPr>
                              <m:t>𝑆</m:t>
                            </m:r>
                          </m:e>
                          <m:sub>
                            <m:r>
                              <a:rPr lang="ru-RU" sz="1100" i="1">
                                <a:latin typeface="Cambria Math"/>
                              </a:rPr>
                              <m:t>𝑘𝑥</m:t>
                            </m:r>
                          </m:sub>
                          <m:sup>
                            <m:r>
                              <a:rPr lang="ru-RU" sz="1100" i="1">
                                <a:latin typeface="Cambria Math"/>
                              </a:rPr>
                              <m:t>𝑒</m:t>
                            </m:r>
                          </m:sup>
                        </m:sSubSup>
                      </m:e>
                    </m:nary>
                  </m:oMath>
                </a14:m>
                <a:r>
                  <a:rPr lang="en-US" sz="1100" dirty="0" smtClean="0"/>
                  <a:t>, </a:t>
                </a:r>
                <a14:m>
                  <m:oMath xmlns:m="http://schemas.openxmlformats.org/officeDocument/2006/math">
                    <m:sSub>
                      <m:sSubPr>
                        <m:ctrlPr>
                          <a:rPr lang="ru-RU" sz="1100" i="1">
                            <a:latin typeface="Cambria Math"/>
                          </a:rPr>
                        </m:ctrlPr>
                      </m:sSubPr>
                      <m:e>
                        <m:r>
                          <a:rPr lang="ru-RU" sz="1100" i="1">
                            <a:latin typeface="Cambria Math"/>
                          </a:rPr>
                          <m:t>𝑄</m:t>
                        </m:r>
                      </m:e>
                      <m:sub>
                        <m:r>
                          <a:rPr lang="en-US" sz="1100">
                            <a:latin typeface="Cambria Math"/>
                          </a:rPr>
                          <m:t>1</m:t>
                        </m:r>
                        <m:r>
                          <a:rPr lang="ru-RU" sz="1100" i="1">
                            <a:latin typeface="Cambria Math"/>
                          </a:rPr>
                          <m:t>𝑦</m:t>
                        </m:r>
                      </m:sub>
                    </m:sSub>
                    <m:r>
                      <a:rPr lang="en-US" sz="1100" i="1">
                        <a:latin typeface="Cambria Math"/>
                      </a:rPr>
                      <m:t>−</m:t>
                    </m:r>
                    <m:sSub>
                      <m:sSubPr>
                        <m:ctrlPr>
                          <a:rPr lang="ru-RU" sz="1100" i="1">
                            <a:latin typeface="Cambria Math"/>
                          </a:rPr>
                        </m:ctrlPr>
                      </m:sSubPr>
                      <m:e>
                        <m:r>
                          <a:rPr lang="ru-RU" sz="1100" i="1">
                            <a:latin typeface="Cambria Math"/>
                          </a:rPr>
                          <m:t>𝑄</m:t>
                        </m:r>
                      </m:e>
                      <m:sub>
                        <m:r>
                          <a:rPr lang="en-US" sz="1100">
                            <a:latin typeface="Cambria Math"/>
                          </a:rPr>
                          <m:t>0</m:t>
                        </m:r>
                        <m:r>
                          <a:rPr lang="ru-RU" sz="1100" i="1">
                            <a:latin typeface="Cambria Math"/>
                          </a:rPr>
                          <m:t>𝑦</m:t>
                        </m:r>
                      </m:sub>
                    </m:sSub>
                    <m:r>
                      <a:rPr lang="en-US" sz="1100">
                        <a:latin typeface="Cambria Math"/>
                      </a:rPr>
                      <m:t>=</m:t>
                    </m:r>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ru-RU" sz="1100" i="1">
                                <a:latin typeface="Cambria Math"/>
                              </a:rPr>
                              <m:t>𝑆</m:t>
                            </m:r>
                          </m:e>
                          <m:sub>
                            <m:r>
                              <a:rPr lang="ru-RU" sz="1100" i="1">
                                <a:latin typeface="Cambria Math"/>
                              </a:rPr>
                              <m:t>𝑘𝑦</m:t>
                            </m:r>
                          </m:sub>
                          <m:sup>
                            <m:r>
                              <a:rPr lang="ru-RU" sz="1100" i="1">
                                <a:latin typeface="Cambria Math"/>
                              </a:rPr>
                              <m:t>𝑒</m:t>
                            </m:r>
                          </m:sup>
                        </m:sSubSup>
                      </m:e>
                    </m:nary>
                  </m:oMath>
                </a14:m>
                <a:r>
                  <a:rPr lang="en-US" sz="1100" dirty="0" smtClean="0"/>
                  <a:t>, </a:t>
                </a:r>
                <a14:m>
                  <m:oMath xmlns:m="http://schemas.openxmlformats.org/officeDocument/2006/math">
                    <m:sSub>
                      <m:sSubPr>
                        <m:ctrlPr>
                          <a:rPr lang="ru-RU" sz="1100" i="1">
                            <a:latin typeface="Cambria Math"/>
                          </a:rPr>
                        </m:ctrlPr>
                      </m:sSubPr>
                      <m:e>
                        <m:r>
                          <a:rPr lang="ru-RU" sz="1100" i="1">
                            <a:latin typeface="Cambria Math"/>
                          </a:rPr>
                          <m:t>𝑄</m:t>
                        </m:r>
                      </m:e>
                      <m:sub>
                        <m:r>
                          <a:rPr lang="en-US" sz="1100">
                            <a:latin typeface="Cambria Math"/>
                          </a:rPr>
                          <m:t>1</m:t>
                        </m:r>
                        <m:r>
                          <a:rPr lang="ru-RU" sz="1100" i="1">
                            <a:latin typeface="Cambria Math"/>
                          </a:rPr>
                          <m:t>𝑧</m:t>
                        </m:r>
                      </m:sub>
                    </m:sSub>
                    <m:r>
                      <a:rPr lang="en-US" sz="1100" i="1">
                        <a:latin typeface="Cambria Math"/>
                      </a:rPr>
                      <m:t>−</m:t>
                    </m:r>
                    <m:sSub>
                      <m:sSubPr>
                        <m:ctrlPr>
                          <a:rPr lang="ru-RU" sz="1100" i="1">
                            <a:latin typeface="Cambria Math"/>
                          </a:rPr>
                        </m:ctrlPr>
                      </m:sSubPr>
                      <m:e>
                        <m:r>
                          <a:rPr lang="ru-RU" sz="1100" i="1">
                            <a:latin typeface="Cambria Math"/>
                          </a:rPr>
                          <m:t>𝑄</m:t>
                        </m:r>
                      </m:e>
                      <m:sub>
                        <m:r>
                          <a:rPr lang="en-US" sz="1100">
                            <a:latin typeface="Cambria Math"/>
                          </a:rPr>
                          <m:t>0</m:t>
                        </m:r>
                        <m:r>
                          <a:rPr lang="ru-RU" sz="1100" i="1">
                            <a:latin typeface="Cambria Math"/>
                          </a:rPr>
                          <m:t>𝑧</m:t>
                        </m:r>
                      </m:sub>
                    </m:sSub>
                    <m:r>
                      <a:rPr lang="en-US" sz="1100">
                        <a:latin typeface="Cambria Math"/>
                      </a:rPr>
                      <m:t>=</m:t>
                    </m:r>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ru-RU" sz="1100" i="1">
                                <a:latin typeface="Cambria Math"/>
                              </a:rPr>
                              <m:t>𝑆</m:t>
                            </m:r>
                          </m:e>
                          <m:sub>
                            <m:r>
                              <a:rPr lang="ru-RU" sz="1100" i="1">
                                <a:latin typeface="Cambria Math"/>
                              </a:rPr>
                              <m:t>𝑘𝑧</m:t>
                            </m:r>
                          </m:sub>
                          <m:sup>
                            <m:r>
                              <a:rPr lang="ru-RU" sz="1100" i="1">
                                <a:latin typeface="Cambria Math"/>
                              </a:rPr>
                              <m:t>𝑒</m:t>
                            </m:r>
                          </m:sup>
                        </m:sSubSup>
                      </m:e>
                    </m:nary>
                    <m:r>
                      <a:rPr lang="en-US" sz="1100" b="0" i="0" smtClean="0">
                        <a:latin typeface="Cambria Math"/>
                      </a:rPr>
                      <m:t>.</m:t>
                    </m:r>
                  </m:oMath>
                </a14:m>
                <a:endParaRPr lang="ru-RU" sz="1100" dirty="0"/>
              </a:p>
              <a:p>
                <a:endParaRPr lang="ru-RU" altLang="ru-RU" sz="1000" dirty="0"/>
              </a:p>
            </p:txBody>
          </p:sp>
        </mc:Choice>
        <mc:Fallback xmlns="">
          <p:sp>
            <p:nvSpPr>
              <p:cNvPr id="324686" name="Text Box 78"/>
              <p:cNvSpPr txBox="1">
                <a:spLocks noRot="1" noChangeAspect="1" noMove="1" noResize="1" noEditPoints="1" noAdjustHandles="1" noChangeArrowheads="1" noChangeShapeType="1" noTextEdit="1"/>
              </p:cNvSpPr>
              <p:nvPr/>
            </p:nvSpPr>
            <p:spPr bwMode="auto">
              <a:xfrm>
                <a:off x="270806" y="2548300"/>
                <a:ext cx="3843994" cy="587597"/>
              </a:xfrm>
              <a:prstGeom prst="rect">
                <a:avLst/>
              </a:prstGeom>
              <a:blipFill rotWithShape="1">
                <a:blip r:embed="rId31"/>
                <a:stretch>
                  <a:fillRect t="-15625" r="-317" b="-38542"/>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4687" name="Line 79"/>
          <p:cNvSpPr>
            <a:spLocks noChangeShapeType="1"/>
          </p:cNvSpPr>
          <p:nvPr/>
        </p:nvSpPr>
        <p:spPr bwMode="auto">
          <a:xfrm flipH="1">
            <a:off x="1552575" y="4219575"/>
            <a:ext cx="273050" cy="3143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88" name="Line 80"/>
          <p:cNvSpPr>
            <a:spLocks noChangeShapeType="1"/>
          </p:cNvSpPr>
          <p:nvPr/>
        </p:nvSpPr>
        <p:spPr bwMode="auto">
          <a:xfrm flipH="1">
            <a:off x="1389063" y="4535488"/>
            <a:ext cx="161925" cy="4445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689" name="Line 81"/>
          <p:cNvSpPr>
            <a:spLocks noChangeShapeType="1"/>
          </p:cNvSpPr>
          <p:nvPr/>
        </p:nvSpPr>
        <p:spPr bwMode="auto">
          <a:xfrm flipV="1">
            <a:off x="1824038" y="4075113"/>
            <a:ext cx="0" cy="1428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24704" name="Text Box 96"/>
          <p:cNvSpPr txBox="1">
            <a:spLocks noChangeArrowheads="1"/>
          </p:cNvSpPr>
          <p:nvPr/>
        </p:nvSpPr>
        <p:spPr bwMode="auto">
          <a:xfrm>
            <a:off x="4593952" y="991375"/>
            <a:ext cx="3588106"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b="1" dirty="0">
                <a:solidFill>
                  <a:srgbClr val="FF0000"/>
                </a:solidFill>
              </a:rPr>
              <a:t>The Law of Conservation of </a:t>
            </a:r>
            <a:r>
              <a:rPr lang="en-US" sz="1000" b="1" dirty="0" smtClean="0">
                <a:solidFill>
                  <a:srgbClr val="FF0000"/>
                </a:solidFill>
              </a:rPr>
              <a:t>the Linear Momentum</a:t>
            </a:r>
            <a:endParaRPr lang="ru-RU" altLang="ru-RU" sz="1000" dirty="0">
              <a:solidFill>
                <a:srgbClr val="FF0000"/>
              </a:solidFill>
            </a:endParaRPr>
          </a:p>
        </p:txBody>
      </p:sp>
      <mc:AlternateContent xmlns:mc="http://schemas.openxmlformats.org/markup-compatibility/2006" xmlns:a14="http://schemas.microsoft.com/office/drawing/2010/main">
        <mc:Choice Requires="a14">
          <p:sp>
            <p:nvSpPr>
              <p:cNvPr id="324711" name="Text Box 103"/>
              <p:cNvSpPr txBox="1">
                <a:spLocks noChangeArrowheads="1"/>
              </p:cNvSpPr>
              <p:nvPr/>
            </p:nvSpPr>
            <p:spPr bwMode="auto">
              <a:xfrm>
                <a:off x="4408487" y="1237596"/>
                <a:ext cx="4630655" cy="877163"/>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lvl="0" algn="just"/>
                <a:r>
                  <a:rPr lang="en-US" sz="1000" dirty="0"/>
                  <a:t>Let the sum of all the external forces acting on a system be </a:t>
                </a:r>
                <a:r>
                  <a:rPr lang="en-US" sz="1000" dirty="0" smtClean="0"/>
                  <a:t>zero </a:t>
                </a:r>
                <a:endParaRPr lang="ru-RU" sz="1000" dirty="0"/>
              </a:p>
              <a:p>
                <a:pPr algn="just"/>
                <a14:m>
                  <m:oMath xmlns:m="http://schemas.openxmlformats.org/officeDocument/2006/math">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en-US" sz="1100" b="1" i="1">
                                <a:latin typeface="Cambria Math"/>
                              </a:rPr>
                              <m:t>𝑭</m:t>
                            </m:r>
                          </m:e>
                          <m:sub>
                            <m:r>
                              <a:rPr lang="en-US" sz="1100" i="1">
                                <a:latin typeface="Cambria Math"/>
                              </a:rPr>
                              <m:t>𝑘</m:t>
                            </m:r>
                          </m:sub>
                          <m:sup>
                            <m:r>
                              <a:rPr lang="en-US" sz="1100" i="1">
                                <a:latin typeface="Cambria Math"/>
                              </a:rPr>
                              <m:t>𝑒</m:t>
                            </m:r>
                          </m:sup>
                        </m:sSubSup>
                      </m:e>
                    </m:nary>
                    <m:r>
                      <a:rPr lang="en-US" sz="1100">
                        <a:latin typeface="Cambria Math"/>
                      </a:rPr>
                      <m:t>=0.</m:t>
                    </m:r>
                  </m:oMath>
                </a14:m>
                <a:r>
                  <a:rPr lang="en-US" sz="1100" dirty="0"/>
                  <a:t> </a:t>
                </a:r>
                <a:r>
                  <a:rPr lang="en-US" sz="1000" dirty="0" smtClean="0"/>
                  <a:t>It follows, then,  </a:t>
                </a:r>
                <a:r>
                  <a:rPr lang="en-US" sz="1000" dirty="0"/>
                  <a:t>that in this case </a:t>
                </a:r>
                <a14:m>
                  <m:oMath xmlns:m="http://schemas.openxmlformats.org/officeDocument/2006/math">
                    <m:r>
                      <a:rPr lang="en-US" sz="1100" b="1" i="1">
                        <a:latin typeface="Cambria Math"/>
                      </a:rPr>
                      <m:t>𝑸</m:t>
                    </m:r>
                    <m:r>
                      <a:rPr lang="en-US" sz="1100">
                        <a:latin typeface="Cambria Math"/>
                      </a:rPr>
                      <m:t>=</m:t>
                    </m:r>
                    <m:r>
                      <a:rPr lang="en-US" sz="1100" i="1">
                        <a:latin typeface="Cambria Math"/>
                      </a:rPr>
                      <m:t>𝑐𝑜𝑛𝑠𝑡</m:t>
                    </m:r>
                    <m:r>
                      <a:rPr lang="en-US" sz="1100">
                        <a:latin typeface="Cambria Math"/>
                      </a:rPr>
                      <m:t>.</m:t>
                    </m:r>
                  </m:oMath>
                </a14:m>
                <a:r>
                  <a:rPr lang="en-US" sz="1100" dirty="0"/>
                  <a:t> </a:t>
                </a:r>
                <a:endParaRPr lang="en-US" sz="1100" dirty="0" smtClean="0"/>
              </a:p>
              <a:p>
                <a:pPr algn="just"/>
                <a:r>
                  <a:rPr lang="en-US" sz="1000" dirty="0" smtClean="0"/>
                  <a:t>Thus</a:t>
                </a:r>
                <a:r>
                  <a:rPr lang="en-US" sz="1000" dirty="0"/>
                  <a:t>, </a:t>
                </a:r>
                <a:r>
                  <a:rPr lang="en-US" sz="1000" b="1" dirty="0">
                    <a:solidFill>
                      <a:schemeClr val="accent5">
                        <a:lumMod val="25000"/>
                      </a:schemeClr>
                    </a:solidFill>
                  </a:rPr>
                  <a:t>if the sum of all the external forces acting on a system is zero, the momentum vector of the system is constant in magnitude and direction.</a:t>
                </a:r>
                <a:endParaRPr lang="ru-RU" sz="1000" b="1" dirty="0">
                  <a:solidFill>
                    <a:schemeClr val="accent5">
                      <a:lumMod val="25000"/>
                    </a:schemeClr>
                  </a:solidFill>
                </a:endParaRPr>
              </a:p>
              <a:p>
                <a:endParaRPr lang="ru-RU" altLang="ru-RU" sz="1000" dirty="0"/>
              </a:p>
            </p:txBody>
          </p:sp>
        </mc:Choice>
        <mc:Fallback xmlns="">
          <p:sp>
            <p:nvSpPr>
              <p:cNvPr id="324711" name="Text Box 103"/>
              <p:cNvSpPr txBox="1">
                <a:spLocks noRot="1" noChangeAspect="1" noMove="1" noResize="1" noEditPoints="1" noAdjustHandles="1" noChangeArrowheads="1" noChangeShapeType="1" noTextEdit="1"/>
              </p:cNvSpPr>
              <p:nvPr/>
            </p:nvSpPr>
            <p:spPr bwMode="auto">
              <a:xfrm>
                <a:off x="4408487" y="1237596"/>
                <a:ext cx="4630655" cy="877163"/>
              </a:xfrm>
              <a:prstGeom prst="rect">
                <a:avLst/>
              </a:prstGeom>
              <a:blipFill rotWithShape="1">
                <a:blip r:embed="rId32"/>
                <a:stretch>
                  <a:fillRect l="-3553" t="-1041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mc:AlternateContent xmlns:mc="http://schemas.openxmlformats.org/markup-compatibility/2006" xmlns:a14="http://schemas.microsoft.com/office/drawing/2010/main">
        <mc:Choice Requires="a14">
          <p:sp>
            <p:nvSpPr>
              <p:cNvPr id="324713" name="Text Box 105"/>
              <p:cNvSpPr txBox="1">
                <a:spLocks noChangeArrowheads="1"/>
              </p:cNvSpPr>
              <p:nvPr/>
            </p:nvSpPr>
            <p:spPr bwMode="auto">
              <a:xfrm>
                <a:off x="4330099" y="1855942"/>
                <a:ext cx="4813901" cy="1200329"/>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pPr lvl="0" algn="just"/>
                <a:r>
                  <a:rPr lang="en-US" sz="1000" dirty="0" smtClean="0"/>
                  <a:t>Let the external forces acting on a system be such that the sum of their</a:t>
                </a:r>
              </a:p>
              <a:p>
                <a:pPr lvl="0" algn="just"/>
                <a:r>
                  <a:rPr lang="en-US" sz="1000" dirty="0" smtClean="0"/>
                  <a:t> </a:t>
                </a:r>
                <a:r>
                  <a:rPr lang="en-US" sz="1000" dirty="0"/>
                  <a:t>projections on any axis </a:t>
                </a:r>
                <a:r>
                  <a:rPr lang="en-US" sz="1100" i="1" dirty="0">
                    <a:latin typeface="Times New Roman" pitchFamily="18" charset="0"/>
                    <a:cs typeface="Times New Roman" pitchFamily="18" charset="0"/>
                  </a:rPr>
                  <a:t>Ox</a:t>
                </a:r>
                <a:r>
                  <a:rPr lang="en-US" sz="1000" i="1" dirty="0"/>
                  <a:t> </a:t>
                </a:r>
                <a:r>
                  <a:rPr lang="en-US" sz="1000" dirty="0"/>
                  <a:t>is zero</a:t>
                </a:r>
                <a14:m>
                  <m:oMath xmlns:m="http://schemas.openxmlformats.org/officeDocument/2006/math">
                    <m:r>
                      <a:rPr lang="en-US" sz="1100" b="0" i="0" smtClean="0">
                        <a:latin typeface="Cambria Math"/>
                      </a:rPr>
                      <m:t>,</m:t>
                    </m:r>
                    <m:nary>
                      <m:naryPr>
                        <m:chr m:val="∑"/>
                        <m:limLoc m:val="undOvr"/>
                        <m:subHide m:val="on"/>
                        <m:supHide m:val="on"/>
                        <m:ctrlPr>
                          <a:rPr lang="ru-RU" sz="1100" i="1">
                            <a:latin typeface="Cambria Math"/>
                          </a:rPr>
                        </m:ctrlPr>
                      </m:naryPr>
                      <m:sub/>
                      <m:sup/>
                      <m:e>
                        <m:sSubSup>
                          <m:sSubSupPr>
                            <m:ctrlPr>
                              <a:rPr lang="ru-RU" sz="1100" i="1">
                                <a:latin typeface="Cambria Math"/>
                              </a:rPr>
                            </m:ctrlPr>
                          </m:sSubSupPr>
                          <m:e>
                            <m:r>
                              <a:rPr lang="en-US" sz="1100" i="1">
                                <a:latin typeface="Cambria Math"/>
                              </a:rPr>
                              <m:t>𝐹</m:t>
                            </m:r>
                          </m:e>
                          <m:sub>
                            <m:r>
                              <a:rPr lang="en-US" sz="1100" i="1">
                                <a:latin typeface="Cambria Math"/>
                              </a:rPr>
                              <m:t>𝑘𝑥</m:t>
                            </m:r>
                          </m:sub>
                          <m:sup>
                            <m:r>
                              <a:rPr lang="en-US" sz="1100" i="1">
                                <a:latin typeface="Cambria Math"/>
                              </a:rPr>
                              <m:t>𝑒</m:t>
                            </m:r>
                          </m:sup>
                        </m:sSubSup>
                        <m:r>
                          <a:rPr lang="en-US" sz="1100">
                            <a:latin typeface="Cambria Math"/>
                          </a:rPr>
                          <m:t>=0.</m:t>
                        </m:r>
                      </m:e>
                    </m:nary>
                  </m:oMath>
                </a14:m>
                <a:r>
                  <a:rPr lang="en-US" sz="1100" dirty="0"/>
                  <a:t> </a:t>
                </a:r>
                <a:r>
                  <a:rPr lang="en-US" sz="1000" dirty="0" smtClean="0"/>
                  <a:t>It </a:t>
                </a:r>
                <a:r>
                  <a:rPr lang="en-US" sz="1000" dirty="0"/>
                  <a:t>follows </a:t>
                </a:r>
                <a:r>
                  <a:rPr lang="en-US" sz="1000" dirty="0" smtClean="0"/>
                  <a:t> </a:t>
                </a:r>
                <a:r>
                  <a:rPr lang="en-US" sz="1000" dirty="0"/>
                  <a:t>that in this </a:t>
                </a:r>
                <a:endParaRPr lang="en-US" sz="1000" dirty="0" smtClean="0"/>
              </a:p>
              <a:p>
                <a:pPr lvl="0" algn="just"/>
                <a:r>
                  <a:rPr lang="en-US" sz="1000" dirty="0" smtClean="0"/>
                  <a:t>case </a:t>
                </a:r>
                <a14:m>
                  <m:oMath xmlns:m="http://schemas.openxmlformats.org/officeDocument/2006/math">
                    <m:sSub>
                      <m:sSubPr>
                        <m:ctrlPr>
                          <a:rPr lang="ru-RU" sz="1100" i="1">
                            <a:latin typeface="Cambria Math"/>
                          </a:rPr>
                        </m:ctrlPr>
                      </m:sSubPr>
                      <m:e>
                        <m:r>
                          <a:rPr lang="en-US" sz="1100" i="1">
                            <a:latin typeface="Cambria Math"/>
                          </a:rPr>
                          <m:t>𝑄</m:t>
                        </m:r>
                      </m:e>
                      <m:sub>
                        <m:r>
                          <a:rPr lang="en-US" sz="1100" i="1">
                            <a:latin typeface="Cambria Math"/>
                          </a:rPr>
                          <m:t>𝑥</m:t>
                        </m:r>
                      </m:sub>
                    </m:sSub>
                    <m:r>
                      <a:rPr lang="en-US" sz="1100">
                        <a:latin typeface="Cambria Math"/>
                      </a:rPr>
                      <m:t>=</m:t>
                    </m:r>
                    <m:r>
                      <a:rPr lang="en-US" sz="1100" i="1">
                        <a:latin typeface="Cambria Math"/>
                      </a:rPr>
                      <m:t>𝑐𝑜𝑛𝑠𝑡</m:t>
                    </m:r>
                    <m:r>
                      <a:rPr lang="en-US" sz="1100">
                        <a:latin typeface="Cambria Math"/>
                      </a:rPr>
                      <m:t>.</m:t>
                    </m:r>
                  </m:oMath>
                </a14:m>
                <a:r>
                  <a:rPr lang="en-US" sz="1100" dirty="0"/>
                  <a:t> </a:t>
                </a:r>
                <a:endParaRPr lang="en-US" sz="1100" dirty="0" smtClean="0"/>
              </a:p>
              <a:p>
                <a:pPr algn="just"/>
                <a:r>
                  <a:rPr lang="en-US" sz="1000" b="1" dirty="0" smtClean="0">
                    <a:solidFill>
                      <a:schemeClr val="accent5">
                        <a:lumMod val="25000"/>
                      </a:schemeClr>
                    </a:solidFill>
                  </a:rPr>
                  <a:t>Thus</a:t>
                </a:r>
                <a:r>
                  <a:rPr lang="en-US" sz="1000" b="1" dirty="0">
                    <a:solidFill>
                      <a:schemeClr val="accent5">
                        <a:lumMod val="25000"/>
                      </a:schemeClr>
                    </a:solidFill>
                  </a:rPr>
                  <a:t>, if the sum of the projections on any axis of all the external </a:t>
                </a:r>
                <a:endParaRPr lang="en-US" sz="1000" b="1" dirty="0" smtClean="0">
                  <a:solidFill>
                    <a:schemeClr val="accent5">
                      <a:lumMod val="25000"/>
                    </a:schemeClr>
                  </a:solidFill>
                </a:endParaRPr>
              </a:p>
              <a:p>
                <a:pPr algn="just"/>
                <a:r>
                  <a:rPr lang="en-US" sz="1000" b="1" dirty="0" smtClean="0">
                    <a:solidFill>
                      <a:schemeClr val="accent5">
                        <a:lumMod val="25000"/>
                      </a:schemeClr>
                    </a:solidFill>
                  </a:rPr>
                  <a:t>forces </a:t>
                </a:r>
                <a:r>
                  <a:rPr lang="en-US" sz="1000" b="1" dirty="0">
                    <a:solidFill>
                      <a:schemeClr val="accent5">
                        <a:lumMod val="25000"/>
                      </a:schemeClr>
                    </a:solidFill>
                  </a:rPr>
                  <a:t>acting on a system is zero, the projection of the momentum of </a:t>
                </a:r>
                <a:endParaRPr lang="en-US" sz="1000" b="1" dirty="0" smtClean="0">
                  <a:solidFill>
                    <a:schemeClr val="accent5">
                      <a:lumMod val="25000"/>
                    </a:schemeClr>
                  </a:solidFill>
                </a:endParaRPr>
              </a:p>
              <a:p>
                <a:pPr algn="just"/>
                <a:r>
                  <a:rPr lang="en-US" sz="1000" b="1" dirty="0" smtClean="0">
                    <a:solidFill>
                      <a:schemeClr val="accent5">
                        <a:lumMod val="25000"/>
                      </a:schemeClr>
                    </a:solidFill>
                  </a:rPr>
                  <a:t>that </a:t>
                </a:r>
                <a:r>
                  <a:rPr lang="en-US" sz="1000" b="1" dirty="0">
                    <a:solidFill>
                      <a:schemeClr val="accent5">
                        <a:lumMod val="25000"/>
                      </a:schemeClr>
                    </a:solidFill>
                  </a:rPr>
                  <a:t>system on that axis is a constant quantity.</a:t>
                </a:r>
                <a:endParaRPr lang="ru-RU" sz="1000" b="1" dirty="0">
                  <a:solidFill>
                    <a:schemeClr val="accent5">
                      <a:lumMod val="25000"/>
                    </a:schemeClr>
                  </a:solidFill>
                </a:endParaRPr>
              </a:p>
              <a:p>
                <a:pPr algn="just"/>
                <a:endParaRPr lang="ru-RU" altLang="ru-RU" sz="1000" dirty="0"/>
              </a:p>
            </p:txBody>
          </p:sp>
        </mc:Choice>
        <mc:Fallback xmlns="">
          <p:sp>
            <p:nvSpPr>
              <p:cNvPr id="324713" name="Text Box 105"/>
              <p:cNvSpPr txBox="1">
                <a:spLocks noRot="1" noChangeAspect="1" noMove="1" noResize="1" noEditPoints="1" noAdjustHandles="1" noChangeArrowheads="1" noChangeShapeType="1" noTextEdit="1"/>
              </p:cNvSpPr>
              <p:nvPr/>
            </p:nvSpPr>
            <p:spPr bwMode="auto">
              <a:xfrm>
                <a:off x="4330099" y="1855942"/>
                <a:ext cx="4813901" cy="1200329"/>
              </a:xfrm>
              <a:prstGeom prst="rect">
                <a:avLst/>
              </a:prstGeom>
              <a:blipFill rotWithShape="1">
                <a:blip r:embed="rId33"/>
                <a:stretch>
                  <a:fillRect t="-7614"/>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24731" name="Text Box 123"/>
          <p:cNvSpPr txBox="1">
            <a:spLocks noChangeArrowheads="1"/>
          </p:cNvSpPr>
          <p:nvPr/>
        </p:nvSpPr>
        <p:spPr bwMode="auto">
          <a:xfrm>
            <a:off x="459581" y="5773265"/>
            <a:ext cx="82391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b="1" dirty="0" smtClean="0">
                <a:solidFill>
                  <a:schemeClr val="bg2"/>
                </a:solidFill>
              </a:rPr>
              <a:t>Hence, the geometrical difference of the second linear momenta of liquid equals the sum of the principal vectors of the volume and superficial forces.</a:t>
            </a:r>
            <a:r>
              <a:rPr lang="ru-RU" altLang="ru-RU" sz="1000" b="1" dirty="0" smtClean="0">
                <a:solidFill>
                  <a:schemeClr val="bg2"/>
                </a:solidFill>
              </a:rPr>
              <a:t> </a:t>
            </a:r>
            <a:r>
              <a:rPr lang="ru-RU" altLang="ru-RU" sz="1000" dirty="0" smtClean="0"/>
              <a:t> </a:t>
            </a:r>
            <a:r>
              <a:rPr lang="en-US" altLang="ru-RU" sz="1000" i="1" dirty="0"/>
              <a:t>		</a:t>
            </a:r>
            <a:endParaRPr lang="ru-RU" altLang="ru-RU" sz="1000" dirty="0"/>
          </a:p>
        </p:txBody>
      </p:sp>
      <p:sp>
        <p:nvSpPr>
          <p:cNvPr id="324732" name="Oval 12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chemeClr val="tx2"/>
                </a:solidFill>
              </a:rPr>
              <a:t>20</a:t>
            </a:r>
            <a:endParaRPr lang="ru-RU" altLang="ru-RU" sz="1000" b="1" dirty="0">
              <a:solidFill>
                <a:schemeClr val="tx2"/>
              </a:solidFill>
            </a:endParaRPr>
          </a:p>
        </p:txBody>
      </p:sp>
      <p:graphicFrame>
        <p:nvGraphicFramePr>
          <p:cNvPr id="324733" name="Object 125"/>
          <p:cNvGraphicFramePr>
            <a:graphicFrameLocks noChangeAspect="1"/>
          </p:cNvGraphicFramePr>
          <p:nvPr>
            <p:extLst>
              <p:ext uri="{D42A27DB-BD31-4B8C-83A1-F6EECF244321}">
                <p14:modId xmlns:p14="http://schemas.microsoft.com/office/powerpoint/2010/main" val="4185972841"/>
              </p:ext>
            </p:extLst>
          </p:nvPr>
        </p:nvGraphicFramePr>
        <p:xfrm>
          <a:off x="5970723" y="5255789"/>
          <a:ext cx="1320800" cy="228600"/>
        </p:xfrm>
        <a:graphic>
          <a:graphicData uri="http://schemas.openxmlformats.org/presentationml/2006/ole">
            <mc:AlternateContent xmlns:mc="http://schemas.openxmlformats.org/markup-compatibility/2006">
              <mc:Choice xmlns:v="urn:schemas-microsoft-com:vml" Requires="v">
                <p:oleObj spid="_x0000_s1461308" name="Equation" r:id="rId34" imgW="1320480" imgH="228600" progId="Equation.DSMT4">
                  <p:embed/>
                </p:oleObj>
              </mc:Choice>
              <mc:Fallback>
                <p:oleObj name="Equation" r:id="rId34" imgW="1320480" imgH="228600" progId="Equation.DSMT4">
                  <p:embed/>
                  <p:pic>
                    <p:nvPicPr>
                      <p:cNvPr id="0" name="Object 125"/>
                      <p:cNvPicPr>
                        <a:picLocks noChangeAspect="1" noChangeArrowheads="1"/>
                      </p:cNvPicPr>
                      <p:nvPr/>
                    </p:nvPicPr>
                    <p:blipFill>
                      <a:blip r:embed="rId35"/>
                      <a:srcRect/>
                      <a:stretch>
                        <a:fillRect/>
                      </a:stretch>
                    </p:blipFill>
                    <p:spPr bwMode="auto">
                      <a:xfrm>
                        <a:off x="5970723" y="5255789"/>
                        <a:ext cx="13208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4735" name="Text Box 127"/>
          <p:cNvSpPr txBox="1">
            <a:spLocks noChangeArrowheads="1"/>
          </p:cNvSpPr>
          <p:nvPr/>
        </p:nvSpPr>
        <p:spPr bwMode="auto">
          <a:xfrm>
            <a:off x="632290" y="6159634"/>
            <a:ext cx="156051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In projections on </a:t>
            </a:r>
            <a:r>
              <a:rPr lang="en-US" altLang="ru-RU" sz="1000" dirty="0" smtClean="0"/>
              <a:t>axes</a:t>
            </a:r>
            <a:endParaRPr lang="ru-RU" altLang="ru-RU" sz="1000" dirty="0"/>
          </a:p>
        </p:txBody>
      </p:sp>
      <p:graphicFrame>
        <p:nvGraphicFramePr>
          <p:cNvPr id="324736" name="Object 128"/>
          <p:cNvGraphicFramePr>
            <a:graphicFrameLocks noChangeAspect="1"/>
          </p:cNvGraphicFramePr>
          <p:nvPr>
            <p:extLst>
              <p:ext uri="{D42A27DB-BD31-4B8C-83A1-F6EECF244321}">
                <p14:modId xmlns:p14="http://schemas.microsoft.com/office/powerpoint/2010/main" val="3468027908"/>
              </p:ext>
            </p:extLst>
          </p:nvPr>
        </p:nvGraphicFramePr>
        <p:xfrm>
          <a:off x="2058988" y="6141788"/>
          <a:ext cx="5829300" cy="292100"/>
        </p:xfrm>
        <a:graphic>
          <a:graphicData uri="http://schemas.openxmlformats.org/presentationml/2006/ole">
            <mc:AlternateContent xmlns:mc="http://schemas.openxmlformats.org/markup-compatibility/2006">
              <mc:Choice xmlns:v="urn:schemas-microsoft-com:vml" Requires="v">
                <p:oleObj spid="_x0000_s1461309" name="Equation" r:id="rId36" imgW="5829120" imgH="291960" progId="Equation.DSMT4">
                  <p:embed/>
                </p:oleObj>
              </mc:Choice>
              <mc:Fallback>
                <p:oleObj name="Equation" r:id="rId36" imgW="5829120" imgH="291960" progId="Equation.DSMT4">
                  <p:embed/>
                  <p:pic>
                    <p:nvPicPr>
                      <p:cNvPr id="0" name="Object 128"/>
                      <p:cNvPicPr>
                        <a:picLocks noChangeAspect="1" noChangeArrowheads="1"/>
                      </p:cNvPicPr>
                      <p:nvPr/>
                    </p:nvPicPr>
                    <p:blipFill>
                      <a:blip r:embed="rId37"/>
                      <a:srcRect/>
                      <a:stretch>
                        <a:fillRect/>
                      </a:stretch>
                    </p:blipFill>
                    <p:spPr bwMode="auto">
                      <a:xfrm>
                        <a:off x="2058988" y="6141788"/>
                        <a:ext cx="5829300" cy="292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108" name="Picture 15" descr="Z:\Символ НГУ_4.JPG"/>
          <p:cNvPicPr>
            <a:picLocks noChangeAspect="1" noChangeArrowheads="1"/>
          </p:cNvPicPr>
          <p:nvPr/>
        </p:nvPicPr>
        <p:blipFill>
          <a:blip r:embed="rId38" cstate="print">
            <a:extLst>
              <a:ext uri="{BEBA8EAE-BF5A-486C-A8C5-ECC9F3942E4B}">
                <a14:imgProps xmlns:a14="http://schemas.microsoft.com/office/drawing/2010/main">
                  <a14:imgLayer r:embed="rId3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82058" y="1203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468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24704"/>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247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24713"/>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24610"/>
                                        </p:tgtEl>
                                        <p:attrNameLst>
                                          <p:attrName>style.visibility</p:attrName>
                                        </p:attrNameLst>
                                      </p:cBhvr>
                                      <p:to>
                                        <p:strVal val="visible"/>
                                      </p:to>
                                    </p:set>
                                    <p:anim calcmode="lin" valueType="num">
                                      <p:cBhvr additive="base">
                                        <p:cTn id="23" dur="500" fill="hold"/>
                                        <p:tgtEl>
                                          <p:spTgt spid="324610"/>
                                        </p:tgtEl>
                                        <p:attrNameLst>
                                          <p:attrName>ppt_x</p:attrName>
                                        </p:attrNameLst>
                                      </p:cBhvr>
                                      <p:tavLst>
                                        <p:tav tm="0">
                                          <p:val>
                                            <p:strVal val="#ppt_x"/>
                                          </p:val>
                                        </p:tav>
                                        <p:tav tm="100000">
                                          <p:val>
                                            <p:strVal val="#ppt_x"/>
                                          </p:val>
                                        </p:tav>
                                      </p:tavLst>
                                    </p:anim>
                                    <p:anim calcmode="lin" valueType="num">
                                      <p:cBhvr additive="base">
                                        <p:cTn id="24" dur="500" fill="hold"/>
                                        <p:tgtEl>
                                          <p:spTgt spid="324610"/>
                                        </p:tgtEl>
                                        <p:attrNameLst>
                                          <p:attrName>ppt_y</p:attrName>
                                        </p:attrNameLst>
                                      </p:cBhvr>
                                      <p:tavLst>
                                        <p:tav tm="0">
                                          <p:val>
                                            <p:strVal val="1+#ppt_h/2"/>
                                          </p:val>
                                        </p:tav>
                                        <p:tav tm="100000">
                                          <p:val>
                                            <p:strVal val="#ppt_y"/>
                                          </p:val>
                                        </p:tav>
                                      </p:tavLst>
                                    </p:anim>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24635"/>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24620"/>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324618"/>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324621"/>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24612"/>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24613"/>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24689"/>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2468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24688"/>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324616"/>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24617"/>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24632"/>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24631"/>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324658"/>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24659"/>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24611"/>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324623"/>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mph" presetSubtype="2" fill="hold" nodeType="clickEffect">
                                  <p:stCondLst>
                                    <p:cond delay="0"/>
                                  </p:stCondLst>
                                  <p:childTnLst>
                                    <p:animClr clrSpc="rgb" dir="cw">
                                      <p:cBhvr>
                                        <p:cTn id="63" dur="2000" fill="hold"/>
                                        <p:tgtEl>
                                          <p:spTgt spid="324613"/>
                                        </p:tgtEl>
                                        <p:attrNameLst>
                                          <p:attrName>fillcolor</p:attrName>
                                        </p:attrNameLst>
                                      </p:cBhvr>
                                      <p:to>
                                        <a:schemeClr val="accent2"/>
                                      </p:to>
                                    </p:animClr>
                                    <p:set>
                                      <p:cBhvr>
                                        <p:cTn id="64" dur="2000" fill="hold"/>
                                        <p:tgtEl>
                                          <p:spTgt spid="324613"/>
                                        </p:tgtEl>
                                        <p:attrNameLst>
                                          <p:attrName>fill.type</p:attrName>
                                        </p:attrNameLst>
                                      </p:cBhvr>
                                      <p:to>
                                        <p:strVal val="solid"/>
                                      </p:to>
                                    </p:set>
                                    <p:set>
                                      <p:cBhvr>
                                        <p:cTn id="65" dur="2000" fill="hold"/>
                                        <p:tgtEl>
                                          <p:spTgt spid="324613"/>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2000" fill="hold"/>
                                        <p:tgtEl>
                                          <p:spTgt spid="324631"/>
                                        </p:tgtEl>
                                        <p:attrNameLst>
                                          <p:attrName>fillcolor</p:attrName>
                                        </p:attrNameLst>
                                      </p:cBhvr>
                                      <p:to>
                                        <a:schemeClr val="accent2"/>
                                      </p:to>
                                    </p:animClr>
                                    <p:set>
                                      <p:cBhvr>
                                        <p:cTn id="68" dur="2000" fill="hold"/>
                                        <p:tgtEl>
                                          <p:spTgt spid="324631"/>
                                        </p:tgtEl>
                                        <p:attrNameLst>
                                          <p:attrName>fill.type</p:attrName>
                                        </p:attrNameLst>
                                      </p:cBhvr>
                                      <p:to>
                                        <p:strVal val="solid"/>
                                      </p:to>
                                    </p:set>
                                    <p:set>
                                      <p:cBhvr>
                                        <p:cTn id="69" dur="2000" fill="hold"/>
                                        <p:tgtEl>
                                          <p:spTgt spid="324631"/>
                                        </p:tgtEl>
                                        <p:attrNameLst>
                                          <p:attrName>fill.on</p:attrName>
                                        </p:attrNameLst>
                                      </p:cBhvr>
                                      <p:to>
                                        <p:strVal val="true"/>
                                      </p:to>
                                    </p:set>
                                  </p:childTnLst>
                                </p:cTn>
                              </p:par>
                              <p:par>
                                <p:cTn id="70" presetID="1" presetClass="emph" presetSubtype="2" fill="hold" nodeType="withEffect">
                                  <p:stCondLst>
                                    <p:cond delay="0"/>
                                  </p:stCondLst>
                                  <p:childTnLst>
                                    <p:animClr clrSpc="rgb" dir="cw">
                                      <p:cBhvr>
                                        <p:cTn id="71" dur="2000" fill="hold"/>
                                        <p:tgtEl>
                                          <p:spTgt spid="324612"/>
                                        </p:tgtEl>
                                        <p:attrNameLst>
                                          <p:attrName>fillcolor</p:attrName>
                                        </p:attrNameLst>
                                      </p:cBhvr>
                                      <p:to>
                                        <a:schemeClr val="accent2"/>
                                      </p:to>
                                    </p:animClr>
                                    <p:set>
                                      <p:cBhvr>
                                        <p:cTn id="72" dur="2000" fill="hold"/>
                                        <p:tgtEl>
                                          <p:spTgt spid="324612"/>
                                        </p:tgtEl>
                                        <p:attrNameLst>
                                          <p:attrName>fill.type</p:attrName>
                                        </p:attrNameLst>
                                      </p:cBhvr>
                                      <p:to>
                                        <p:strVal val="solid"/>
                                      </p:to>
                                    </p:set>
                                    <p:set>
                                      <p:cBhvr>
                                        <p:cTn id="73" dur="2000" fill="hold"/>
                                        <p:tgtEl>
                                          <p:spTgt spid="324612"/>
                                        </p:tgtEl>
                                        <p:attrNameLst>
                                          <p:attrName>fill.on</p:attrName>
                                        </p:attrNameLst>
                                      </p:cBhvr>
                                      <p:to>
                                        <p:strVal val="tru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30" presetClass="emph" presetSubtype="0" fill="hold" grpId="1" nodeType="clickEffect">
                                  <p:stCondLst>
                                    <p:cond delay="0"/>
                                  </p:stCondLst>
                                  <p:childTnLst>
                                    <p:animClr clrSpc="hsl" dir="cw">
                                      <p:cBhvr override="childStyle">
                                        <p:cTn id="77" dur="500" fill="hold"/>
                                        <p:tgtEl>
                                          <p:spTgt spid="324611"/>
                                        </p:tgtEl>
                                        <p:attrNameLst>
                                          <p:attrName>style.color</p:attrName>
                                        </p:attrNameLst>
                                      </p:cBhvr>
                                      <p:by>
                                        <p:hsl h="0" s="12549" l="25098"/>
                                      </p:by>
                                    </p:animClr>
                                    <p:animClr clrSpc="hsl" dir="cw">
                                      <p:cBhvr>
                                        <p:cTn id="78" dur="500" fill="hold"/>
                                        <p:tgtEl>
                                          <p:spTgt spid="324611"/>
                                        </p:tgtEl>
                                        <p:attrNameLst>
                                          <p:attrName>fillcolor</p:attrName>
                                        </p:attrNameLst>
                                      </p:cBhvr>
                                      <p:by>
                                        <p:hsl h="0" s="12549" l="25098"/>
                                      </p:by>
                                    </p:animClr>
                                    <p:animClr clrSpc="hsl" dir="cw">
                                      <p:cBhvr>
                                        <p:cTn id="79" dur="500" fill="hold"/>
                                        <p:tgtEl>
                                          <p:spTgt spid="324611"/>
                                        </p:tgtEl>
                                        <p:attrNameLst>
                                          <p:attrName>stroke.color</p:attrName>
                                        </p:attrNameLst>
                                      </p:cBhvr>
                                      <p:by>
                                        <p:hsl h="0" s="12549" l="25098"/>
                                      </p:by>
                                    </p:animClr>
                                    <p:set>
                                      <p:cBhvr>
                                        <p:cTn id="80" dur="500" fill="hold"/>
                                        <p:tgtEl>
                                          <p:spTgt spid="324611"/>
                                        </p:tgtEl>
                                        <p:attrNameLst>
                                          <p:attrName>fill.type</p:attrName>
                                        </p:attrNameLst>
                                      </p:cBhvr>
                                      <p:to>
                                        <p:strVal val="solid"/>
                                      </p:to>
                                    </p:set>
                                  </p:childTnLst>
                                </p:cTn>
                              </p:par>
                              <p:par>
                                <p:cTn id="81" presetID="1" presetClass="entr" presetSubtype="0" fill="hold" grpId="0" nodeType="withEffect">
                                  <p:stCondLst>
                                    <p:cond delay="0"/>
                                  </p:stCondLst>
                                  <p:childTnLst>
                                    <p:set>
                                      <p:cBhvr>
                                        <p:cTn id="82" dur="1" fill="hold">
                                          <p:stCondLst>
                                            <p:cond delay="0"/>
                                          </p:stCondLst>
                                        </p:cTn>
                                        <p:tgtEl>
                                          <p:spTgt spid="324624"/>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324622"/>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24625"/>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24626"/>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24619"/>
                                        </p:tgtEl>
                                        <p:attrNameLst>
                                          <p:attrName>style.visibility</p:attrName>
                                        </p:attrNameLst>
                                      </p:cBhvr>
                                      <p:to>
                                        <p:strVal val="visible"/>
                                      </p:to>
                                    </p:set>
                                  </p:childTnLst>
                                </p:cTn>
                              </p:par>
                              <p:par>
                                <p:cTn id="93" presetID="1" presetClass="entr" presetSubtype="0" fill="hold" nodeType="withEffect">
                                  <p:stCondLst>
                                    <p:cond delay="0"/>
                                  </p:stCondLst>
                                  <p:childTnLst>
                                    <p:set>
                                      <p:cBhvr>
                                        <p:cTn id="94" dur="1" fill="hold">
                                          <p:stCondLst>
                                            <p:cond delay="0"/>
                                          </p:stCondLst>
                                        </p:cTn>
                                        <p:tgtEl>
                                          <p:spTgt spid="324627"/>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324628"/>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24629"/>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324630"/>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24634"/>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24638"/>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324647"/>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324637"/>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324648"/>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324652"/>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24653"/>
                                        </p:tgtEl>
                                        <p:attrNameLst>
                                          <p:attrName>style.visibility</p:attrName>
                                        </p:attrNameLst>
                                      </p:cBhvr>
                                      <p:to>
                                        <p:strVal val="visible"/>
                                      </p:to>
                                    </p:set>
                                  </p:childTnLst>
                                </p:cTn>
                              </p:par>
                              <p:par>
                                <p:cTn id="121" presetID="1" presetClass="entr" presetSubtype="0" fill="hold" nodeType="withEffect">
                                  <p:stCondLst>
                                    <p:cond delay="0"/>
                                  </p:stCondLst>
                                  <p:childTnLst>
                                    <p:set>
                                      <p:cBhvr>
                                        <p:cTn id="122" dur="1" fill="hold">
                                          <p:stCondLst>
                                            <p:cond delay="0"/>
                                          </p:stCondLst>
                                        </p:cTn>
                                        <p:tgtEl>
                                          <p:spTgt spid="324654"/>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24655"/>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324656"/>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24657"/>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324660"/>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324661"/>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324662"/>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324733"/>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24663"/>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24664"/>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324731"/>
                                        </p:tgtEl>
                                        <p:attrNameLst>
                                          <p:attrName>style.visibility</p:attrName>
                                        </p:attrNameLst>
                                      </p:cBhvr>
                                      <p:to>
                                        <p:strVal val="visible"/>
                                      </p:to>
                                    </p:set>
                                  </p:childTnLst>
                                </p:cTn>
                              </p:par>
                              <p:par>
                                <p:cTn id="149" presetID="2" presetClass="entr" presetSubtype="4" fill="hold" grpId="0" nodeType="withEffect">
                                  <p:stCondLst>
                                    <p:cond delay="0"/>
                                  </p:stCondLst>
                                  <p:childTnLst>
                                    <p:set>
                                      <p:cBhvr>
                                        <p:cTn id="150" dur="1" fill="hold">
                                          <p:stCondLst>
                                            <p:cond delay="0"/>
                                          </p:stCondLst>
                                        </p:cTn>
                                        <p:tgtEl>
                                          <p:spTgt spid="324735"/>
                                        </p:tgtEl>
                                        <p:attrNameLst>
                                          <p:attrName>style.visibility</p:attrName>
                                        </p:attrNameLst>
                                      </p:cBhvr>
                                      <p:to>
                                        <p:strVal val="visible"/>
                                      </p:to>
                                    </p:set>
                                    <p:anim calcmode="lin" valueType="num">
                                      <p:cBhvr additive="base">
                                        <p:cTn id="151" dur="500" fill="hold"/>
                                        <p:tgtEl>
                                          <p:spTgt spid="324735"/>
                                        </p:tgtEl>
                                        <p:attrNameLst>
                                          <p:attrName>ppt_x</p:attrName>
                                        </p:attrNameLst>
                                      </p:cBhvr>
                                      <p:tavLst>
                                        <p:tav tm="0">
                                          <p:val>
                                            <p:strVal val="#ppt_x"/>
                                          </p:val>
                                        </p:tav>
                                        <p:tav tm="100000">
                                          <p:val>
                                            <p:strVal val="#ppt_x"/>
                                          </p:val>
                                        </p:tav>
                                      </p:tavLst>
                                    </p:anim>
                                    <p:anim calcmode="lin" valueType="num">
                                      <p:cBhvr additive="base">
                                        <p:cTn id="152" dur="500" fill="hold"/>
                                        <p:tgtEl>
                                          <p:spTgt spid="324735"/>
                                        </p:tgtEl>
                                        <p:attrNameLst>
                                          <p:attrName>ppt_y</p:attrName>
                                        </p:attrNameLst>
                                      </p:cBhvr>
                                      <p:tavLst>
                                        <p:tav tm="0">
                                          <p:val>
                                            <p:strVal val="1+#ppt_h/2"/>
                                          </p:val>
                                        </p:tav>
                                        <p:tav tm="100000">
                                          <p:val>
                                            <p:strVal val="#ppt_y"/>
                                          </p:val>
                                        </p:tav>
                                      </p:tavLst>
                                    </p:anim>
                                  </p:childTnLst>
                                </p:cTn>
                              </p:par>
                              <p:par>
                                <p:cTn id="153" presetID="2" presetClass="entr" presetSubtype="4" fill="hold" nodeType="withEffect">
                                  <p:stCondLst>
                                    <p:cond delay="0"/>
                                  </p:stCondLst>
                                  <p:childTnLst>
                                    <p:set>
                                      <p:cBhvr>
                                        <p:cTn id="154" dur="1" fill="hold">
                                          <p:stCondLst>
                                            <p:cond delay="0"/>
                                          </p:stCondLst>
                                        </p:cTn>
                                        <p:tgtEl>
                                          <p:spTgt spid="324736"/>
                                        </p:tgtEl>
                                        <p:attrNameLst>
                                          <p:attrName>style.visibility</p:attrName>
                                        </p:attrNameLst>
                                      </p:cBhvr>
                                      <p:to>
                                        <p:strVal val="visible"/>
                                      </p:to>
                                    </p:set>
                                    <p:anim calcmode="lin" valueType="num">
                                      <p:cBhvr additive="base">
                                        <p:cTn id="155" dur="500" fill="hold"/>
                                        <p:tgtEl>
                                          <p:spTgt spid="324736"/>
                                        </p:tgtEl>
                                        <p:attrNameLst>
                                          <p:attrName>ppt_x</p:attrName>
                                        </p:attrNameLst>
                                      </p:cBhvr>
                                      <p:tavLst>
                                        <p:tav tm="0">
                                          <p:val>
                                            <p:strVal val="#ppt_x"/>
                                          </p:val>
                                        </p:tav>
                                        <p:tav tm="100000">
                                          <p:val>
                                            <p:strVal val="#ppt_x"/>
                                          </p:val>
                                        </p:tav>
                                      </p:tavLst>
                                    </p:anim>
                                    <p:anim calcmode="lin" valueType="num">
                                      <p:cBhvr additive="base">
                                        <p:cTn id="156" dur="500" fill="hold"/>
                                        <p:tgtEl>
                                          <p:spTgt spid="324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610" grpId="0"/>
      <p:bldP spid="324611" grpId="0" animBg="1"/>
      <p:bldP spid="324611" grpId="1" animBg="1"/>
      <p:bldP spid="324612" grpId="0" animBg="1"/>
      <p:bldP spid="324613" grpId="0" animBg="1"/>
      <p:bldP spid="324616" grpId="0" animBg="1"/>
      <p:bldP spid="324617" grpId="0" animBg="1"/>
      <p:bldP spid="324618" grpId="0" animBg="1"/>
      <p:bldP spid="324619" grpId="0" animBg="1"/>
      <p:bldP spid="324622" grpId="0" animBg="1"/>
      <p:bldP spid="324623" grpId="0"/>
      <p:bldP spid="324624" grpId="0"/>
      <p:bldP spid="324626" grpId="0"/>
      <p:bldP spid="324628" grpId="0"/>
      <p:bldP spid="324630" grpId="0"/>
      <p:bldP spid="324631" grpId="0" animBg="1"/>
      <p:bldP spid="324632" grpId="0" animBg="1"/>
      <p:bldP spid="324635" grpId="0" animBg="1"/>
      <p:bldP spid="324647" grpId="0" animBg="1"/>
      <p:bldP spid="324652" grpId="0" animBg="1"/>
      <p:bldP spid="324653" grpId="0"/>
      <p:bldP spid="324655" grpId="0"/>
      <p:bldP spid="324658" grpId="0"/>
      <p:bldP spid="324659" grpId="0"/>
      <p:bldP spid="324660" grpId="0"/>
      <p:bldP spid="324663" grpId="0"/>
      <p:bldP spid="324686" grpId="0"/>
      <p:bldP spid="324687" grpId="0" animBg="1"/>
      <p:bldP spid="324688" grpId="0" animBg="1"/>
      <p:bldP spid="324689" grpId="0" animBg="1"/>
      <p:bldP spid="324704" grpId="0"/>
      <p:bldP spid="324711" grpId="0"/>
      <p:bldP spid="324713" grpId="0"/>
      <p:bldP spid="324731" grpId="0"/>
      <p:bldP spid="324735"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360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buFont typeface="Wingdings" pitchFamily="2" charset="2"/>
              <a:buNone/>
              <a:defRPr/>
            </a:pPr>
            <a:r>
              <a:rPr lang="en-US" sz="1000" b="1" dirty="0" smtClean="0">
                <a:solidFill>
                  <a:schemeClr val="accent5">
                    <a:lumMod val="25000"/>
                  </a:schemeClr>
                </a:solidFill>
                <a:latin typeface="Arial" charset="0"/>
                <a:cs typeface="Arial" charset="0"/>
              </a:rPr>
              <a:t>A </a:t>
            </a:r>
            <a:r>
              <a:rPr lang="en-US" sz="1000" b="1" dirty="0">
                <a:solidFill>
                  <a:schemeClr val="accent5">
                    <a:lumMod val="25000"/>
                  </a:schemeClr>
                </a:solidFill>
                <a:latin typeface="Arial" charset="0"/>
                <a:cs typeface="Arial" charset="0"/>
              </a:rPr>
              <a:t>mechanical system is a collection of material points (particles) or bodies in which the position or motion of each particle or body of the system depends on the position and motion of all the other particles or bodies.</a:t>
            </a:r>
            <a:endParaRPr lang="ru-RU" sz="1000" b="1" dirty="0">
              <a:solidFill>
                <a:schemeClr val="accent5">
                  <a:lumMod val="25000"/>
                </a:schemeClr>
              </a:solidFill>
              <a:latin typeface="Arial" charset="0"/>
              <a:cs typeface="Arial" charset="0"/>
            </a:endParaRPr>
          </a:p>
        </p:txBody>
      </p:sp>
      <p:sp>
        <p:nvSpPr>
          <p:cNvPr id="262161" name="Text Box 17"/>
          <p:cNvSpPr txBox="1">
            <a:spLocks noChangeArrowheads="1"/>
          </p:cNvSpPr>
          <p:nvPr/>
        </p:nvSpPr>
        <p:spPr bwMode="auto">
          <a:xfrm>
            <a:off x="354676" y="1423118"/>
            <a:ext cx="8208000" cy="40011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External forces are defined as the forces exerted on the members of a system by particles or bodies not belonging to the given system. Internal forces are defined as the forces of interaction between the members of the same system.</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8138" y="1948750"/>
            <a:ext cx="8244000" cy="246221"/>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rgbClr val="CACAFF">
                    <a:lumMod val="25000"/>
                  </a:srgbClr>
                </a:solidFill>
                <a:latin typeface="Arial" charset="0"/>
                <a:cs typeface="Arial" charset="0"/>
              </a:rPr>
              <a:t>The geometrical sum (the principal vector) of all the internal forces of a system is zero.</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38138" y="2331466"/>
            <a:ext cx="8245706" cy="246221"/>
          </a:xfrm>
          <a:prstGeom prst="rect">
            <a:avLst/>
          </a:prstGeom>
          <a:solidFill>
            <a:srgbClr val="FFC000"/>
          </a:solidFill>
          <a:ln w="9525">
            <a:noFill/>
            <a:miter lim="800000"/>
            <a:headEnd/>
            <a:tailEnd/>
          </a:ln>
        </p:spPr>
        <p:txBody>
          <a:bodyPr wrap="square">
            <a:spAutoFit/>
          </a:bodyPr>
          <a:lstStyle/>
          <a:p>
            <a:pPr marL="342900" indent="-342900" algn="just"/>
            <a:r>
              <a:rPr lang="en-US" sz="1000" b="1" dirty="0">
                <a:solidFill>
                  <a:schemeClr val="accent5">
                    <a:lumMod val="25000"/>
                  </a:schemeClr>
                </a:solidFill>
                <a:latin typeface="Arial" charset="0"/>
                <a:cs typeface="Arial" charset="0"/>
              </a:rPr>
              <a:t>The sum of the moments (the principal moment) of all the internal forces of a system with respect to any </a:t>
            </a:r>
            <a:r>
              <a:rPr lang="en-US" sz="1000" b="1" dirty="0" smtClean="0">
                <a:solidFill>
                  <a:schemeClr val="accent5">
                    <a:lumMod val="25000"/>
                  </a:schemeClr>
                </a:solidFill>
                <a:latin typeface="Arial" charset="0"/>
                <a:cs typeface="Arial" charset="0"/>
              </a:rPr>
              <a:t>center </a:t>
            </a:r>
            <a:r>
              <a:rPr lang="en-US" sz="1000" b="1" dirty="0">
                <a:solidFill>
                  <a:schemeClr val="accent5">
                    <a:lumMod val="25000"/>
                  </a:schemeClr>
                </a:solidFill>
                <a:latin typeface="Arial" charset="0"/>
                <a:cs typeface="Arial" charset="0"/>
              </a:rPr>
              <a:t>or axis is zero.</a:t>
            </a:r>
            <a:endParaRPr lang="ru-RU" sz="1000" b="1" dirty="0">
              <a:solidFill>
                <a:schemeClr val="accent5">
                  <a:lumMod val="25000"/>
                </a:schemeClr>
              </a:solidFill>
              <a:latin typeface="Arial" charset="0"/>
              <a:cs typeface="Arial" charset="0"/>
            </a:endParaRPr>
          </a:p>
        </p:txBody>
      </p:sp>
      <p:sp>
        <p:nvSpPr>
          <p:cNvPr id="262212" name="Text Box 68"/>
          <p:cNvSpPr txBox="1">
            <a:spLocks noChangeArrowheads="1"/>
          </p:cNvSpPr>
          <p:nvPr/>
        </p:nvSpPr>
        <p:spPr bwMode="auto">
          <a:xfrm>
            <a:off x="331804" y="2633392"/>
            <a:ext cx="8232461" cy="246221"/>
          </a:xfrm>
          <a:prstGeom prst="rect">
            <a:avLst/>
          </a:prstGeom>
          <a:solidFill>
            <a:srgbClr val="FFC000"/>
          </a:solidFill>
          <a:ln w="9525">
            <a:noFill/>
            <a:miter lim="800000"/>
            <a:headEnd/>
            <a:tailEnd/>
          </a:ln>
        </p:spPr>
        <p:txBody>
          <a:bodyPr wrap="square">
            <a:spAutoFit/>
          </a:bodyPr>
          <a:lstStyle/>
          <a:p>
            <a:r>
              <a:rPr lang="en-US" sz="1000" b="1" dirty="0">
                <a:solidFill>
                  <a:schemeClr val="accent5">
                    <a:lumMod val="25000"/>
                  </a:schemeClr>
                </a:solidFill>
                <a:latin typeface="Arial" charset="0"/>
                <a:cs typeface="Arial" charset="0"/>
              </a:rPr>
              <a:t>The mass of a system is equal to the arithmetical sum of the masses of all the particles or bodies comprising it.</a:t>
            </a:r>
            <a:endParaRPr lang="ru-RU" sz="1000" b="1" dirty="0">
              <a:solidFill>
                <a:schemeClr val="accent5">
                  <a:lumMod val="25000"/>
                </a:schemeClr>
              </a:solidFill>
              <a:latin typeface="Arial" charset="0"/>
              <a:cs typeface="Arial" charset="0"/>
            </a:endParaRPr>
          </a:p>
        </p:txBody>
      </p:sp>
      <mc:AlternateContent xmlns:mc="http://schemas.openxmlformats.org/markup-compatibility/2006" xmlns:a14="http://schemas.microsoft.com/office/drawing/2010/main">
        <mc:Choice Requires="a14">
          <p:sp>
            <p:nvSpPr>
              <p:cNvPr id="262241" name="Text Box 97"/>
              <p:cNvSpPr txBox="1">
                <a:spLocks noChangeArrowheads="1"/>
              </p:cNvSpPr>
              <p:nvPr/>
            </p:nvSpPr>
            <p:spPr bwMode="auto">
              <a:xfrm>
                <a:off x="360279" y="2965370"/>
                <a:ext cx="8208000" cy="504000"/>
              </a:xfrm>
              <a:prstGeom prst="rect">
                <a:avLst/>
              </a:prstGeom>
              <a:solidFill>
                <a:srgbClr val="FFC000"/>
              </a:solidFill>
              <a:ln w="9525">
                <a:noFill/>
                <a:miter lim="800000"/>
                <a:headEnd/>
                <a:tailEnd/>
              </a:ln>
            </p:spPr>
            <p:txBody>
              <a:bodyPr wrap="square">
                <a:spAutoFit/>
              </a:bodyPr>
              <a:lstStyle/>
              <a:p>
                <a:r>
                  <a:rPr lang="en-US" sz="1000" b="1" dirty="0" smtClean="0">
                    <a:solidFill>
                      <a:schemeClr val="accent5">
                        <a:lumMod val="25000"/>
                      </a:schemeClr>
                    </a:solidFill>
                  </a:rPr>
                  <a:t>The center </a:t>
                </a:r>
                <a:r>
                  <a:rPr lang="en-US" sz="1000" b="1" dirty="0">
                    <a:solidFill>
                      <a:schemeClr val="accent5">
                        <a:lumMod val="25000"/>
                      </a:schemeClr>
                    </a:solidFill>
                  </a:rPr>
                  <a:t>of mass or </a:t>
                </a:r>
                <a:r>
                  <a:rPr lang="en-US" sz="1000" b="1" dirty="0" smtClean="0">
                    <a:solidFill>
                      <a:schemeClr val="accent5">
                        <a:lumMod val="25000"/>
                      </a:schemeClr>
                    </a:solidFill>
                  </a:rPr>
                  <a:t>center </a:t>
                </a:r>
                <a:r>
                  <a:rPr lang="en-US" sz="1000" b="1" dirty="0">
                    <a:solidFill>
                      <a:schemeClr val="accent5">
                        <a:lumMod val="25000"/>
                      </a:schemeClr>
                    </a:solidFill>
                  </a:rPr>
                  <a:t>of inertia, of a system is defined as a geometrical point </a:t>
                </a:r>
                <a:r>
                  <a:rPr lang="en-US" sz="1000" b="1" i="1" dirty="0">
                    <a:solidFill>
                      <a:schemeClr val="accent5">
                        <a:lumMod val="25000"/>
                      </a:schemeClr>
                    </a:solidFill>
                  </a:rPr>
                  <a:t>C</a:t>
                </a:r>
                <a:r>
                  <a:rPr lang="en-US" sz="1000" b="1" dirty="0">
                    <a:solidFill>
                      <a:schemeClr val="accent5">
                        <a:lumMod val="25000"/>
                      </a:schemeClr>
                    </a:solidFill>
                  </a:rPr>
                  <a:t> whose coordinates are given by the </a:t>
                </a:r>
                <a:r>
                  <a:rPr lang="en-US" sz="1000" b="1" dirty="0" smtClean="0">
                    <a:solidFill>
                      <a:schemeClr val="accent5">
                        <a:lumMod val="25000"/>
                      </a:schemeClr>
                    </a:solidFill>
                  </a:rPr>
                  <a:t>equations </a:t>
                </a:r>
                <a:endParaRPr lang="ru-RU" sz="1000" b="1" dirty="0">
                  <a:solidFill>
                    <a:schemeClr val="accent5">
                      <a:lumMod val="25000"/>
                    </a:schemeClr>
                  </a:solidFill>
                </a:endParaRPr>
              </a:p>
              <a:p>
                <a:pPr algn="ctr"/>
                <a14:m>
                  <m:oMath xmlns:m="http://schemas.openxmlformats.org/officeDocument/2006/math">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𝒙</m:t>
                        </m:r>
                      </m:e>
                      <m:sub>
                        <m:r>
                          <a:rPr lang="en-US" sz="1200" b="1" i="1">
                            <a:solidFill>
                              <a:schemeClr val="accent5">
                                <a:lumMod val="25000"/>
                              </a:schemeClr>
                            </a:solidFill>
                            <a:latin typeface="Cambria Math"/>
                          </a:rPr>
                          <m:t>𝒄</m:t>
                        </m:r>
                      </m:sub>
                    </m:sSub>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nary>
                          <m:naryPr>
                            <m:chr m:val="∑"/>
                            <m:limLoc m:val="undOvr"/>
                            <m:subHide m:val="on"/>
                            <m:supHide m:val="on"/>
                            <m:ctrlPr>
                              <a:rPr lang="ru-RU" sz="1200" b="1" i="1">
                                <a:solidFill>
                                  <a:schemeClr val="accent5">
                                    <a:lumMod val="25000"/>
                                  </a:schemeClr>
                                </a:solidFill>
                                <a:latin typeface="Cambria Math"/>
                              </a:rPr>
                            </m:ctrlPr>
                          </m:naryPr>
                          <m:sub/>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𝒎</m:t>
                                </m:r>
                              </m:e>
                              <m:sub>
                                <m:r>
                                  <a:rPr lang="en-US" sz="1200" b="1" i="1">
                                    <a:solidFill>
                                      <a:schemeClr val="accent5">
                                        <a:lumMod val="25000"/>
                                      </a:schemeClr>
                                    </a:solidFill>
                                    <a:latin typeface="Cambria Math"/>
                                  </a:rPr>
                                  <m:t>𝒌</m:t>
                                </m:r>
                              </m:sub>
                            </m:sSub>
                          </m:e>
                        </m:nary>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𝒙</m:t>
                            </m:r>
                          </m:e>
                          <m:sub>
                            <m:r>
                              <a:rPr lang="en-US" sz="1200" b="1" i="1">
                                <a:solidFill>
                                  <a:schemeClr val="accent5">
                                    <a:lumMod val="25000"/>
                                  </a:schemeClr>
                                </a:solidFill>
                                <a:latin typeface="Cambria Math"/>
                              </a:rPr>
                              <m:t>𝒌</m:t>
                            </m:r>
                          </m:sub>
                        </m:sSub>
                      </m:num>
                      <m:den>
                        <m:r>
                          <a:rPr lang="en-US" sz="1200" b="1" i="1">
                            <a:solidFill>
                              <a:schemeClr val="accent5">
                                <a:lumMod val="25000"/>
                              </a:schemeClr>
                            </a:solidFill>
                            <a:latin typeface="Cambria Math"/>
                          </a:rPr>
                          <m:t>𝑴</m:t>
                        </m:r>
                      </m:den>
                    </m:f>
                    <m:r>
                      <a:rPr lang="en-US" sz="1200" b="1">
                        <a:solidFill>
                          <a:schemeClr val="accent5">
                            <a:lumMod val="25000"/>
                          </a:schemeClr>
                        </a:solidFill>
                        <a:latin typeface="Cambria Math"/>
                      </a:rPr>
                      <m:t>,</m:t>
                    </m:r>
                  </m:oMath>
                </a14:m>
                <a:r>
                  <a:rPr lang="en-US" sz="1200" b="1" dirty="0">
                    <a:solidFill>
                      <a:schemeClr val="accent5">
                        <a:lumMod val="25000"/>
                      </a:schemeClr>
                    </a:solidFill>
                  </a:rPr>
                  <a:t> </a:t>
                </a:r>
                <a14:m>
                  <m:oMath xmlns:m="http://schemas.openxmlformats.org/officeDocument/2006/math">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𝒚</m:t>
                        </m:r>
                      </m:e>
                      <m:sub>
                        <m:r>
                          <a:rPr lang="en-US" sz="1200" b="1" i="1">
                            <a:solidFill>
                              <a:schemeClr val="accent5">
                                <a:lumMod val="25000"/>
                              </a:schemeClr>
                            </a:solidFill>
                            <a:latin typeface="Cambria Math"/>
                          </a:rPr>
                          <m:t>𝒄</m:t>
                        </m:r>
                      </m:sub>
                    </m:sSub>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nary>
                          <m:naryPr>
                            <m:chr m:val="∑"/>
                            <m:limLoc m:val="undOvr"/>
                            <m:subHide m:val="on"/>
                            <m:supHide m:val="on"/>
                            <m:ctrlPr>
                              <a:rPr lang="ru-RU" sz="1200" b="1" i="1">
                                <a:solidFill>
                                  <a:schemeClr val="accent5">
                                    <a:lumMod val="25000"/>
                                  </a:schemeClr>
                                </a:solidFill>
                                <a:latin typeface="Cambria Math"/>
                              </a:rPr>
                            </m:ctrlPr>
                          </m:naryPr>
                          <m:sub/>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𝒎</m:t>
                                </m:r>
                              </m:e>
                              <m:sub>
                                <m:r>
                                  <a:rPr lang="en-US" sz="1200" b="1" i="1">
                                    <a:solidFill>
                                      <a:schemeClr val="accent5">
                                        <a:lumMod val="25000"/>
                                      </a:schemeClr>
                                    </a:solidFill>
                                    <a:latin typeface="Cambria Math"/>
                                  </a:rPr>
                                  <m:t>𝒌</m:t>
                                </m:r>
                              </m:sub>
                            </m:sSub>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𝒚</m:t>
                                </m:r>
                              </m:e>
                              <m:sub>
                                <m:r>
                                  <a:rPr lang="en-US" sz="1200" b="1" i="1">
                                    <a:solidFill>
                                      <a:schemeClr val="accent5">
                                        <a:lumMod val="25000"/>
                                      </a:schemeClr>
                                    </a:solidFill>
                                    <a:latin typeface="Cambria Math"/>
                                  </a:rPr>
                                  <m:t>𝒌</m:t>
                                </m:r>
                              </m:sub>
                            </m:sSub>
                          </m:e>
                        </m:nary>
                      </m:num>
                      <m:den>
                        <m:r>
                          <a:rPr lang="en-US" sz="1200" b="1" i="1">
                            <a:solidFill>
                              <a:schemeClr val="accent5">
                                <a:lumMod val="25000"/>
                              </a:schemeClr>
                            </a:solidFill>
                            <a:latin typeface="Cambria Math"/>
                          </a:rPr>
                          <m:t>𝑴</m:t>
                        </m:r>
                      </m:den>
                    </m:f>
                    <m:r>
                      <a:rPr lang="en-US" sz="1200" b="1">
                        <a:solidFill>
                          <a:schemeClr val="accent5">
                            <a:lumMod val="25000"/>
                          </a:schemeClr>
                        </a:solidFill>
                        <a:latin typeface="Cambria Math"/>
                      </a:rPr>
                      <m:t>,</m:t>
                    </m:r>
                  </m:oMath>
                </a14:m>
                <a:r>
                  <a:rPr lang="en-US" sz="1200" b="1" dirty="0">
                    <a:solidFill>
                      <a:schemeClr val="accent5">
                        <a:lumMod val="25000"/>
                      </a:schemeClr>
                    </a:solidFill>
                  </a:rPr>
                  <a:t> </a:t>
                </a:r>
                <a14:m>
                  <m:oMath xmlns:m="http://schemas.openxmlformats.org/officeDocument/2006/math">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𝒛</m:t>
                        </m:r>
                      </m:e>
                      <m:sub>
                        <m:r>
                          <a:rPr lang="en-US" sz="1200" b="1" i="1">
                            <a:solidFill>
                              <a:schemeClr val="accent5">
                                <a:lumMod val="25000"/>
                              </a:schemeClr>
                            </a:solidFill>
                            <a:latin typeface="Cambria Math"/>
                          </a:rPr>
                          <m:t>𝒄</m:t>
                        </m:r>
                      </m:sub>
                    </m:sSub>
                    <m:r>
                      <a:rPr lang="en-US" sz="1200" b="1">
                        <a:solidFill>
                          <a:schemeClr val="accent5">
                            <a:lumMod val="25000"/>
                          </a:schemeClr>
                        </a:solidFill>
                        <a:latin typeface="Cambria Math"/>
                      </a:rPr>
                      <m:t>=</m:t>
                    </m:r>
                    <m:f>
                      <m:fPr>
                        <m:ctrlPr>
                          <a:rPr lang="ru-RU" sz="1200" b="1" i="1">
                            <a:solidFill>
                              <a:schemeClr val="accent5">
                                <a:lumMod val="25000"/>
                              </a:schemeClr>
                            </a:solidFill>
                            <a:latin typeface="Cambria Math"/>
                          </a:rPr>
                        </m:ctrlPr>
                      </m:fPr>
                      <m:num>
                        <m:nary>
                          <m:naryPr>
                            <m:chr m:val="∑"/>
                            <m:limLoc m:val="undOvr"/>
                            <m:subHide m:val="on"/>
                            <m:supHide m:val="on"/>
                            <m:ctrlPr>
                              <a:rPr lang="ru-RU" sz="1200" b="1" i="1">
                                <a:solidFill>
                                  <a:schemeClr val="accent5">
                                    <a:lumMod val="25000"/>
                                  </a:schemeClr>
                                </a:solidFill>
                                <a:latin typeface="Cambria Math"/>
                              </a:rPr>
                            </m:ctrlPr>
                          </m:naryPr>
                          <m:sub/>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𝒎</m:t>
                                </m:r>
                              </m:e>
                              <m:sub>
                                <m:r>
                                  <a:rPr lang="en-US" sz="1200" b="1" i="1">
                                    <a:solidFill>
                                      <a:schemeClr val="accent5">
                                        <a:lumMod val="25000"/>
                                      </a:schemeClr>
                                    </a:solidFill>
                                    <a:latin typeface="Cambria Math"/>
                                  </a:rPr>
                                  <m:t>𝒌</m:t>
                                </m:r>
                              </m:sub>
                            </m:sSub>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𝒛</m:t>
                                </m:r>
                              </m:e>
                              <m:sub>
                                <m:r>
                                  <a:rPr lang="en-US" sz="1200" b="1" i="1">
                                    <a:solidFill>
                                      <a:schemeClr val="accent5">
                                        <a:lumMod val="25000"/>
                                      </a:schemeClr>
                                    </a:solidFill>
                                    <a:latin typeface="Cambria Math"/>
                                  </a:rPr>
                                  <m:t>𝒌</m:t>
                                </m:r>
                              </m:sub>
                            </m:sSub>
                          </m:e>
                        </m:nary>
                      </m:num>
                      <m:den>
                        <m:r>
                          <a:rPr lang="en-US" sz="1200" b="1" i="1">
                            <a:solidFill>
                              <a:schemeClr val="accent5">
                                <a:lumMod val="25000"/>
                              </a:schemeClr>
                            </a:solidFill>
                            <a:latin typeface="Cambria Math"/>
                          </a:rPr>
                          <m:t>𝑴</m:t>
                        </m:r>
                      </m:den>
                    </m:f>
                    <m:r>
                      <a:rPr lang="en-US" sz="1200" b="1">
                        <a:solidFill>
                          <a:schemeClr val="accent5">
                            <a:lumMod val="25000"/>
                          </a:schemeClr>
                        </a:solidFill>
                        <a:latin typeface="Cambria Math"/>
                      </a:rPr>
                      <m:t>.</m:t>
                    </m:r>
                  </m:oMath>
                </a14:m>
                <a:endParaRPr lang="ru-RU" sz="1200" b="1" dirty="0">
                  <a:solidFill>
                    <a:schemeClr val="accent5">
                      <a:lumMod val="25000"/>
                    </a:schemeClr>
                  </a:solidFill>
                </a:endParaRPr>
              </a:p>
              <a:p>
                <a:pPr algn="just"/>
                <a:endParaRPr lang="ru-RU" sz="1000" b="1" dirty="0">
                  <a:solidFill>
                    <a:schemeClr val="accent5">
                      <a:lumMod val="25000"/>
                    </a:schemeClr>
                  </a:solidFill>
                  <a:latin typeface="Arial" charset="0"/>
                  <a:cs typeface="Arial" charset="0"/>
                </a:endParaRPr>
              </a:p>
            </p:txBody>
          </p:sp>
        </mc:Choice>
        <mc:Fallback xmlns="">
          <p:sp>
            <p:nvSpPr>
              <p:cNvPr id="262241" name="Text Box 97"/>
              <p:cNvSpPr txBox="1">
                <a:spLocks noRot="1" noChangeAspect="1" noMove="1" noResize="1" noEditPoints="1" noAdjustHandles="1" noChangeArrowheads="1" noChangeShapeType="1" noTextEdit="1"/>
              </p:cNvSpPr>
              <p:nvPr/>
            </p:nvSpPr>
            <p:spPr bwMode="auto">
              <a:xfrm>
                <a:off x="360279" y="2965370"/>
                <a:ext cx="8208000" cy="504000"/>
              </a:xfrm>
              <a:prstGeom prst="rect">
                <a:avLst/>
              </a:prstGeom>
              <a:blipFill rotWithShape="1">
                <a:blip r:embed="rId2"/>
                <a:stretch>
                  <a:fillRect t="-8434" r="-74" b="-36145"/>
                </a:stretch>
              </a:blipFill>
              <a:ln w="9525">
                <a:noFill/>
                <a:miter lim="800000"/>
                <a:headEnd/>
                <a:tailEnd/>
              </a:ln>
            </p:spPr>
            <p:txBody>
              <a:bodyPr/>
              <a:lstStyle/>
              <a:p>
                <a:r>
                  <a:rPr lang="ru-RU">
                    <a:noFill/>
                  </a:rPr>
                  <a:t> </a:t>
                </a:r>
              </a:p>
            </p:txBody>
          </p:sp>
        </mc:Fallback>
      </mc:AlternateContent>
      <p:sp>
        <p:nvSpPr>
          <p:cNvPr id="262244" name="Text Box 100"/>
          <p:cNvSpPr txBox="1">
            <a:spLocks noChangeArrowheads="1"/>
          </p:cNvSpPr>
          <p:nvPr/>
        </p:nvSpPr>
        <p:spPr bwMode="auto">
          <a:xfrm>
            <a:off x="348510" y="3926000"/>
            <a:ext cx="8208000" cy="400110"/>
          </a:xfrm>
          <a:prstGeom prst="rect">
            <a:avLst/>
          </a:prstGeom>
          <a:solidFill>
            <a:srgbClr val="FFC000"/>
          </a:solidFill>
          <a:ln w="9525">
            <a:noFill/>
            <a:miter lim="800000"/>
            <a:headEnd/>
            <a:tailEnd/>
          </a:ln>
        </p:spPr>
        <p:txBody>
          <a:bodyPr>
            <a:spAutoFit/>
          </a:bodyPr>
          <a:lstStyle/>
          <a:p>
            <a:pPr algn="just"/>
            <a:r>
              <a:rPr lang="en-US" sz="1000" b="1" dirty="0">
                <a:solidFill>
                  <a:schemeClr val="accent5">
                    <a:lumMod val="25000"/>
                  </a:schemeClr>
                </a:solidFill>
                <a:latin typeface="Arial" charset="0"/>
                <a:cs typeface="Arial" charset="0"/>
              </a:rPr>
              <a:t>The linear momentum of a system is defined as the vector quantity equal to the principal vector of the moments of all the particles of the system.</a:t>
            </a:r>
          </a:p>
        </p:txBody>
      </p:sp>
      <p:sp>
        <p:nvSpPr>
          <p:cNvPr id="262247" name="Text Box 103"/>
          <p:cNvSpPr txBox="1">
            <a:spLocks noChangeArrowheads="1"/>
          </p:cNvSpPr>
          <p:nvPr/>
        </p:nvSpPr>
        <p:spPr bwMode="auto">
          <a:xfrm>
            <a:off x="349208" y="4495807"/>
            <a:ext cx="8244000" cy="246221"/>
          </a:xfrm>
          <a:prstGeom prst="rect">
            <a:avLst/>
          </a:prstGeom>
          <a:solidFill>
            <a:srgbClr val="FFC000"/>
          </a:solidFill>
          <a:ln w="9525">
            <a:noFill/>
            <a:miter lim="800000"/>
            <a:headEnd/>
            <a:tailEnd/>
          </a:ln>
        </p:spPr>
        <p:txBody>
          <a:bodyPr wrap="square">
            <a:spAutoFit/>
          </a:bodyPr>
          <a:lstStyle/>
          <a:p>
            <a:pPr marL="342900" indent="-342900"/>
            <a:r>
              <a:rPr lang="en-US" sz="1000" b="1" dirty="0">
                <a:solidFill>
                  <a:schemeClr val="accent5">
                    <a:lumMod val="25000"/>
                  </a:schemeClr>
                </a:solidFill>
                <a:latin typeface="Arial" charset="0"/>
                <a:cs typeface="Arial" charset="0"/>
              </a:rPr>
              <a:t>The momentum of a system is equal to the product of the mass of the whole system and the velocity of its center of mass.</a:t>
            </a:r>
          </a:p>
        </p:txBody>
      </p:sp>
      <p:sp>
        <p:nvSpPr>
          <p:cNvPr id="262254" name="Text Box 110"/>
          <p:cNvSpPr txBox="1">
            <a:spLocks noChangeArrowheads="1"/>
          </p:cNvSpPr>
          <p:nvPr/>
        </p:nvSpPr>
        <p:spPr bwMode="auto">
          <a:xfrm>
            <a:off x="373222" y="3573222"/>
            <a:ext cx="8231971" cy="246221"/>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momentum of a particle is defined as a vector quantity </a:t>
            </a:r>
            <a:r>
              <a:rPr lang="en-US" sz="1000" b="1" i="1" dirty="0">
                <a:solidFill>
                  <a:schemeClr val="accent5">
                    <a:lumMod val="25000"/>
                  </a:schemeClr>
                </a:solidFill>
                <a:latin typeface="Arial" charset="0"/>
                <a:cs typeface="Arial" charset="0"/>
              </a:rPr>
              <a:t>mv</a:t>
            </a:r>
            <a:r>
              <a:rPr lang="en-US" sz="1000" b="1" dirty="0">
                <a:solidFill>
                  <a:schemeClr val="accent5">
                    <a:lumMod val="25000"/>
                  </a:schemeClr>
                </a:solidFill>
                <a:latin typeface="Arial" charset="0"/>
                <a:cs typeface="Arial" charset="0"/>
              </a:rPr>
              <a:t> equal to the product of the mass of the particle and its velocity.</a:t>
            </a:r>
            <a:endParaRPr lang="ru-RU" sz="1000" b="1" dirty="0">
              <a:solidFill>
                <a:schemeClr val="accent5">
                  <a:lumMod val="25000"/>
                </a:scheme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21</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4"/>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49208" y="4873402"/>
            <a:ext cx="8257859" cy="324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Elementary impulse is defined as a vector quantity equal to the product of the vector of a force and the time element </a:t>
            </a:r>
            <a:r>
              <a:rPr lang="en-US" sz="1000" b="1" i="1" dirty="0" err="1" smtClean="0">
                <a:solidFill>
                  <a:srgbClr val="CACAFF">
                    <a:lumMod val="25000"/>
                  </a:srgbClr>
                </a:solidFill>
                <a:latin typeface="Arial" charset="0"/>
                <a:cs typeface="Arial" charset="0"/>
              </a:rPr>
              <a:t>dt.</a:t>
            </a:r>
            <a:r>
              <a:rPr lang="en-US" sz="1000" b="1" dirty="0" smtClean="0">
                <a:solidFill>
                  <a:srgbClr val="CACAFF">
                    <a:lumMod val="25000"/>
                  </a:srgbClr>
                </a:solidFill>
                <a:latin typeface="Arial" charset="0"/>
                <a:cs typeface="Arial" charset="0"/>
              </a:rPr>
              <a:t> </a:t>
            </a:r>
            <a:endParaRPr lang="ru-RU" sz="1000" b="1" dirty="0" smtClean="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495225"/>
            <a:ext cx="2904124"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5</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1" name="Text Box 110"/>
          <p:cNvSpPr txBox="1">
            <a:spLocks noChangeArrowheads="1"/>
          </p:cNvSpPr>
          <p:nvPr/>
        </p:nvSpPr>
        <p:spPr bwMode="auto">
          <a:xfrm>
            <a:off x="338138" y="5292388"/>
            <a:ext cx="8257859" cy="400110"/>
          </a:xfrm>
          <a:prstGeom prst="rect">
            <a:avLst/>
          </a:prstGeom>
          <a:solidFill>
            <a:srgbClr val="FFC000"/>
          </a:solidFill>
          <a:ln w="9525">
            <a:noFill/>
            <a:miter lim="800000"/>
            <a:headEnd/>
            <a:tailEnd/>
          </a:ln>
        </p:spPr>
        <p:txBody>
          <a:bodyPr wrap="square">
            <a:spAutoFit/>
          </a:bodyPr>
          <a:lstStyle/>
          <a:p>
            <a:r>
              <a:rPr lang="en-US" sz="1000" b="1" dirty="0">
                <a:solidFill>
                  <a:schemeClr val="accent5">
                    <a:lumMod val="25000"/>
                  </a:schemeClr>
                </a:solidFill>
              </a:rPr>
              <a:t>The impulse of a force in any time interval </a:t>
            </a:r>
            <a:r>
              <a:rPr lang="en-US" sz="1000" b="1" i="1" dirty="0">
                <a:solidFill>
                  <a:schemeClr val="accent5">
                    <a:lumMod val="25000"/>
                  </a:schemeClr>
                </a:solidFill>
              </a:rPr>
              <a:t>t</a:t>
            </a:r>
            <a:r>
              <a:rPr lang="en-US" sz="1000" b="1" i="1" baseline="-25000" dirty="0">
                <a:solidFill>
                  <a:schemeClr val="accent5">
                    <a:lumMod val="25000"/>
                  </a:schemeClr>
                </a:solidFill>
              </a:rPr>
              <a:t>1</a:t>
            </a:r>
            <a:r>
              <a:rPr lang="en-US" sz="1000" b="1" dirty="0">
                <a:solidFill>
                  <a:schemeClr val="accent5">
                    <a:lumMod val="25000"/>
                  </a:schemeClr>
                </a:solidFill>
              </a:rPr>
              <a:t> is equal to the integral of the elementary impulse over the interval from zero to </a:t>
            </a:r>
            <a:r>
              <a:rPr lang="en-US" sz="1000" b="1" i="1" dirty="0">
                <a:solidFill>
                  <a:schemeClr val="accent5">
                    <a:lumMod val="25000"/>
                  </a:schemeClr>
                </a:solidFill>
              </a:rPr>
              <a:t>t</a:t>
            </a:r>
            <a:r>
              <a:rPr lang="en-US" sz="1000" b="1" i="1" baseline="-25000" dirty="0">
                <a:solidFill>
                  <a:schemeClr val="accent5">
                    <a:lumMod val="25000"/>
                  </a:schemeClr>
                </a:solidFill>
              </a:rPr>
              <a:t>1.</a:t>
            </a:r>
            <a:endParaRPr lang="ru-RU" sz="1000" b="1" i="1" dirty="0">
              <a:solidFill>
                <a:schemeClr val="accent5">
                  <a:lumMod val="25000"/>
                </a:schemeClr>
              </a:solidFill>
            </a:endParaRPr>
          </a:p>
          <a:p>
            <a:endParaRPr lang="ru-RU" sz="1000" dirty="0">
              <a:solidFill>
                <a:srgbClr val="000000"/>
              </a:solidFill>
              <a:latin typeface="Arial" charset="0"/>
              <a:cs typeface="Arial" charset="0"/>
            </a:endParaRPr>
          </a:p>
        </p:txBody>
      </p:sp>
    </p:spTree>
    <p:extLst>
      <p:ext uri="{BB962C8B-B14F-4D97-AF65-F5344CB8AC3E}">
        <p14:creationId xmlns:p14="http://schemas.microsoft.com/office/powerpoint/2010/main" val="1903493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4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5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2244"/>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62247"/>
                                        </p:tgtEl>
                                        <p:attrNameLst>
                                          <p:attrName>style.visibility</p:attrName>
                                        </p:attrNameLst>
                                      </p:cBhvr>
                                      <p:to>
                                        <p:strVal val="visible"/>
                                      </p:to>
                                    </p:set>
                                    <p:anim calcmode="lin" valueType="num">
                                      <p:cBhvr additive="base">
                                        <p:cTn id="35" dur="500" fill="hold"/>
                                        <p:tgtEl>
                                          <p:spTgt spid="262247"/>
                                        </p:tgtEl>
                                        <p:attrNameLst>
                                          <p:attrName>ppt_x</p:attrName>
                                        </p:attrNameLst>
                                      </p:cBhvr>
                                      <p:tavLst>
                                        <p:tav tm="0">
                                          <p:val>
                                            <p:strVal val="#ppt_x"/>
                                          </p:val>
                                        </p:tav>
                                        <p:tav tm="100000">
                                          <p:val>
                                            <p:strVal val="#ppt_x"/>
                                          </p:val>
                                        </p:tav>
                                      </p:tavLst>
                                    </p:anim>
                                    <p:anim calcmode="lin" valueType="num">
                                      <p:cBhvr additive="base">
                                        <p:cTn id="36"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12" grpId="0" animBg="1"/>
      <p:bldP spid="262241" grpId="0" animBg="1"/>
      <p:bldP spid="262244" grpId="0" animBg="1"/>
      <p:bldP spid="262247" grpId="0" animBg="1"/>
      <p:bldP spid="262254" grpId="0" animBg="1"/>
      <p:bldP spid="20" grpId="0" animBg="1"/>
      <p:bldP spid="21"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098" name="Rectangle 3"/>
              <p:cNvSpPr>
                <a:spLocks noGrp="1" noChangeArrowheads="1"/>
              </p:cNvSpPr>
              <p:nvPr>
                <p:ph type="body" sz="half" idx="1"/>
              </p:nvPr>
            </p:nvSpPr>
            <p:spPr>
              <a:xfrm>
                <a:off x="468313" y="1052512"/>
                <a:ext cx="8002587" cy="5386388"/>
              </a:xfrm>
            </p:spPr>
            <p:txBody>
              <a:bodyPr/>
              <a:lstStyle/>
              <a:p>
                <a:pPr marL="0" indent="0" algn="just" eaLnBrk="1" hangingPunct="1">
                  <a:lnSpc>
                    <a:spcPct val="80000"/>
                  </a:lnSpc>
                  <a:buNone/>
                </a:pPr>
                <a:r>
                  <a:rPr lang="en-US" sz="1200" dirty="0" smtClean="0"/>
                  <a:t>Content </a:t>
                </a:r>
                <a:r>
                  <a:rPr lang="en-US" sz="1200" dirty="0"/>
                  <a:t>of the part I corresponds to the educational and vocational program on  Electric power engineering, </a:t>
                </a:r>
                <a:r>
                  <a:rPr lang="en-US" sz="1200" dirty="0" err="1"/>
                  <a:t>Electrotechnics</a:t>
                </a:r>
                <a:r>
                  <a:rPr lang="en-US" sz="1200" dirty="0"/>
                  <a:t> and </a:t>
                </a:r>
                <a:r>
                  <a:rPr lang="en-US" sz="1200" dirty="0" err="1"/>
                  <a:t>Electromechanics</a:t>
                </a:r>
                <a:r>
                  <a:rPr lang="en-US" sz="1200" dirty="0"/>
                  <a:t>, particularly,  to the subject of Theoretical Mechanics. Notions of Statics are considered. Examples of practical problem solutions are represented.</a:t>
                </a:r>
              </a:p>
              <a:p>
                <a:pPr marL="0" indent="0" algn="just" eaLnBrk="1" hangingPunct="1">
                  <a:lnSpc>
                    <a:spcPct val="80000"/>
                  </a:lnSpc>
                  <a:buNone/>
                </a:pPr>
                <a:endParaRPr lang="en-US" sz="1200" dirty="0"/>
              </a:p>
              <a:p>
                <a:pPr algn="just" eaLnBrk="1" hangingPunct="1">
                  <a:lnSpc>
                    <a:spcPct val="80000"/>
                  </a:lnSpc>
                </a:pPr>
                <a:r>
                  <a:rPr lang="en-US" sz="1200" b="1" dirty="0" smtClean="0">
                    <a:solidFill>
                      <a:srgbClr val="00B050"/>
                    </a:solidFill>
                    <a:hlinkClick r:id="rId2" action="ppaction://hlinksldjump"/>
                  </a:rPr>
                  <a:t>Section </a:t>
                </a:r>
                <a:r>
                  <a:rPr lang="ru-RU" sz="1200" b="1" dirty="0" smtClean="0">
                    <a:hlinkClick r:id="rId2" action="ppaction://hlinksldjump"/>
                  </a:rPr>
                  <a:t>1</a:t>
                </a:r>
                <a:r>
                  <a:rPr lang="ru-RU" sz="1200" dirty="0" smtClean="0">
                    <a:hlinkClick r:id="rId2" action="ppaction://hlinksldjump"/>
                  </a:rPr>
                  <a:t>. </a:t>
                </a:r>
                <a:r>
                  <a:rPr lang="en-US" sz="1200" dirty="0" smtClean="0"/>
                  <a:t>Introduction. Basic Concepts and Principles of Statics</a:t>
                </a:r>
                <a:r>
                  <a:rPr lang="ru-RU" sz="1200" dirty="0" smtClean="0"/>
                  <a:t>.</a:t>
                </a:r>
                <a:r>
                  <a:rPr lang="en-US" sz="1200" dirty="0" smtClean="0"/>
                  <a:t> Constraints and  Their Reactions.</a:t>
                </a:r>
                <a:endParaRPr lang="ru-RU" sz="1200" dirty="0" smtClean="0"/>
              </a:p>
              <a:p>
                <a:pPr algn="just" eaLnBrk="1" hangingPunct="1">
                  <a:lnSpc>
                    <a:spcPct val="80000"/>
                  </a:lnSpc>
                </a:pPr>
                <a:r>
                  <a:rPr lang="en-US" sz="1200" b="1" dirty="0">
                    <a:solidFill>
                      <a:srgbClr val="00B050"/>
                    </a:solidFill>
                    <a:hlinkClick r:id="rId2" action="ppaction://hlinksldjump"/>
                  </a:rPr>
                  <a:t>Section </a:t>
                </a:r>
                <a:r>
                  <a:rPr lang="ru-RU" sz="1200" b="1" dirty="0" smtClean="0">
                    <a:hlinkClick r:id="rId3" action="ppaction://hlinksldjump"/>
                  </a:rPr>
                  <a:t>2</a:t>
                </a:r>
                <a:r>
                  <a:rPr lang="ru-RU" sz="1200" dirty="0" smtClean="0"/>
                  <a:t>. </a:t>
                </a:r>
                <a:r>
                  <a:rPr lang="en-US" sz="1200" dirty="0" smtClean="0"/>
                  <a:t>Concurrent force System. Composition of Forces. Resultant of Concurrent Forces. Conditions for the Equilibrium of a Concurrent Force System. Equilibrium Equations</a:t>
                </a:r>
                <a:r>
                  <a:rPr lang="ru-RU" sz="1200" dirty="0" smtClean="0"/>
                  <a:t>.</a:t>
                </a:r>
              </a:p>
              <a:p>
                <a:pPr algn="just" eaLnBrk="1" hangingPunct="1">
                  <a:lnSpc>
                    <a:spcPct val="80000"/>
                  </a:lnSpc>
                </a:pPr>
                <a:r>
                  <a:rPr lang="en-US" sz="1200" b="1" dirty="0">
                    <a:solidFill>
                      <a:srgbClr val="00B050"/>
                    </a:solidFill>
                    <a:hlinkClick r:id="rId2" action="ppaction://hlinksldjump"/>
                  </a:rPr>
                  <a:t>Section </a:t>
                </a:r>
                <a:r>
                  <a:rPr lang="ru-RU" sz="1200" b="1" dirty="0" smtClean="0">
                    <a:hlinkClick r:id="rId4" action="ppaction://hlinksldjump"/>
                  </a:rPr>
                  <a:t>3</a:t>
                </a:r>
                <a:r>
                  <a:rPr lang="ru-RU" sz="1200" dirty="0" smtClean="0"/>
                  <a:t>. </a:t>
                </a:r>
                <a:r>
                  <a:rPr lang="en-US" sz="1200" dirty="0" smtClean="0"/>
                  <a:t>Coplanar Force System. Moment of a Force About a Point</a:t>
                </a:r>
                <a:r>
                  <a:rPr lang="ru-RU" sz="1200" dirty="0" smtClean="0"/>
                  <a:t>. </a:t>
                </a:r>
                <a:r>
                  <a:rPr lang="en-US" sz="1200" dirty="0" smtClean="0"/>
                  <a:t> A Force Couple. Moment of a Couple.</a:t>
                </a:r>
                <a:r>
                  <a:rPr lang="ru-RU" sz="1200" dirty="0" smtClean="0"/>
                  <a:t> </a:t>
                </a:r>
                <a:r>
                  <a:rPr lang="en-US" sz="1200" dirty="0" smtClean="0"/>
                  <a:t>Theorems of Equivalence of Couples. Principle Vector and Principle Moment</a:t>
                </a:r>
                <a:r>
                  <a:rPr lang="ru-RU" sz="1200" dirty="0" smtClean="0"/>
                  <a:t>. </a:t>
                </a:r>
                <a:r>
                  <a:rPr lang="en-US" sz="1200" dirty="0" smtClean="0"/>
                  <a:t>Equilibrium Conditions. </a:t>
                </a:r>
                <a:r>
                  <a:rPr lang="en-US" sz="1200" dirty="0" err="1" smtClean="0"/>
                  <a:t>Varignon's</a:t>
                </a:r>
                <a:r>
                  <a:rPr lang="en-US" sz="1200" dirty="0" smtClean="0"/>
                  <a:t> Theorem.</a:t>
                </a:r>
              </a:p>
              <a:p>
                <a:pPr algn="just" eaLnBrk="1" hangingPunct="1">
                  <a:lnSpc>
                    <a:spcPct val="80000"/>
                  </a:lnSpc>
                </a:pPr>
                <a:r>
                  <a:rPr lang="ru-RU" sz="1200" dirty="0" smtClean="0"/>
                  <a:t> </a:t>
                </a:r>
                <a:r>
                  <a:rPr lang="en-US" sz="1200" b="1" dirty="0" smtClean="0">
                    <a:solidFill>
                      <a:srgbClr val="00B050"/>
                    </a:solidFill>
                    <a:hlinkClick r:id="rId2" action="ppaction://hlinksldjump"/>
                  </a:rPr>
                  <a:t>Section  </a:t>
                </a:r>
                <a:r>
                  <a:rPr lang="ru-RU" sz="1200" b="1" dirty="0" smtClean="0">
                    <a:hlinkClick r:id="rId5" action="ppaction://hlinksldjump"/>
                  </a:rPr>
                  <a:t>4</a:t>
                </a:r>
                <a:r>
                  <a:rPr lang="ru-RU" sz="1200" dirty="0" smtClean="0"/>
                  <a:t>. </a:t>
                </a:r>
                <a:r>
                  <a:rPr lang="en-US" sz="1200" dirty="0" smtClean="0"/>
                  <a:t>Plane Trusses</a:t>
                </a:r>
                <a:r>
                  <a:rPr lang="ru-RU" sz="1200" dirty="0" smtClean="0"/>
                  <a:t>. </a:t>
                </a:r>
                <a:r>
                  <a:rPr lang="en-US" sz="1200" dirty="0" smtClean="0"/>
                  <a:t>Method of Joints.</a:t>
                </a:r>
                <a:r>
                  <a:rPr lang="ru-RU" sz="1200" dirty="0" smtClean="0"/>
                  <a:t> </a:t>
                </a:r>
                <a:r>
                  <a:rPr lang="en-US" sz="1200" dirty="0" smtClean="0"/>
                  <a:t>Ritter's Method (Method of Sections)</a:t>
                </a:r>
                <a:r>
                  <a:rPr lang="ru-RU" sz="1200" dirty="0" smtClean="0"/>
                  <a:t>. </a:t>
                </a:r>
                <a:r>
                  <a:rPr lang="en-US" sz="1200" dirty="0" smtClean="0"/>
                  <a:t>Equilibrium of Systems of Bodies</a:t>
                </a:r>
                <a:r>
                  <a:rPr lang="ru-RU" sz="1200" dirty="0" smtClean="0"/>
                  <a:t>. </a:t>
                </a:r>
                <a:r>
                  <a:rPr lang="en-US" sz="1200" dirty="0" smtClean="0"/>
                  <a:t>Equilibrium Condition for Lever</a:t>
                </a:r>
                <a:r>
                  <a:rPr lang="ru-RU" sz="1200" dirty="0" smtClean="0"/>
                  <a:t>. </a:t>
                </a:r>
                <a:r>
                  <a:rPr lang="en-US" sz="1200" dirty="0" smtClean="0"/>
                  <a:t>Stability of Equilibrium</a:t>
                </a:r>
                <a:endParaRPr lang="ru-RU" sz="1200" dirty="0" smtClean="0"/>
              </a:p>
              <a:p>
                <a:pPr algn="just" eaLnBrk="1" hangingPunct="1">
                  <a:lnSpc>
                    <a:spcPct val="80000"/>
                  </a:lnSpc>
                </a:pPr>
                <a:r>
                  <a:rPr lang="en-US" sz="1200" b="1" u="sng" dirty="0">
                    <a:solidFill>
                      <a:srgbClr val="00B050"/>
                    </a:solidFill>
                    <a:hlinkClick r:id="rId2" action="ppaction://hlinksldjump"/>
                  </a:rPr>
                  <a:t>Section </a:t>
                </a:r>
                <a:r>
                  <a:rPr lang="en-US" sz="1200" b="1" u="sng" dirty="0" smtClean="0">
                    <a:solidFill>
                      <a:srgbClr val="00B050"/>
                    </a:solidFill>
                  </a:rPr>
                  <a:t> </a:t>
                </a:r>
                <a:r>
                  <a:rPr lang="ru-RU" sz="1200" b="1" u="sng" dirty="0" smtClean="0">
                    <a:hlinkClick r:id="rId6" action="ppaction://hlinksldjump"/>
                  </a:rPr>
                  <a:t>5</a:t>
                </a:r>
                <a:r>
                  <a:rPr lang="ru-RU" sz="1200" dirty="0" smtClean="0"/>
                  <a:t>. </a:t>
                </a:r>
                <a:r>
                  <a:rPr lang="en-US" sz="1200" dirty="0" smtClean="0"/>
                  <a:t>Sliding Friction. Basic Laws. Angle of Friction. Cone of Friction</a:t>
                </a:r>
                <a:r>
                  <a:rPr lang="ru-RU" sz="1200" dirty="0" smtClean="0"/>
                  <a:t>. </a:t>
                </a:r>
                <a:r>
                  <a:rPr lang="en-US" sz="1200" dirty="0" smtClean="0"/>
                  <a:t>Equilibrium with Friction</a:t>
                </a:r>
                <a:r>
                  <a:rPr lang="ru-RU" sz="1200" dirty="0" smtClean="0"/>
                  <a:t>. </a:t>
                </a:r>
                <a:r>
                  <a:rPr lang="en-US" sz="1200" dirty="0" smtClean="0"/>
                  <a:t>Rolling Friction</a:t>
                </a:r>
                <a:r>
                  <a:rPr lang="ru-RU" sz="1200" dirty="0" smtClean="0"/>
                  <a:t>.</a:t>
                </a:r>
              </a:p>
              <a:p>
                <a:pPr algn="just" eaLnBrk="1" hangingPunct="1">
                  <a:lnSpc>
                    <a:spcPct val="80000"/>
                  </a:lnSpc>
                </a:pPr>
                <a:r>
                  <a:rPr lang="en-US" sz="1200" b="1" dirty="0">
                    <a:solidFill>
                      <a:srgbClr val="00B050"/>
                    </a:solidFill>
                    <a:hlinkClick r:id="rId2" action="ppaction://hlinksldjump"/>
                  </a:rPr>
                  <a:t>Section </a:t>
                </a:r>
                <a:r>
                  <a:rPr lang="en-US" sz="1200" b="1" dirty="0" smtClean="0">
                    <a:hlinkClick r:id="rId2" action="ppaction://hlinksldjump"/>
                  </a:rPr>
                  <a:t> </a:t>
                </a:r>
                <a:r>
                  <a:rPr lang="ru-RU" sz="1200" b="1" dirty="0" smtClean="0">
                    <a:hlinkClick r:id="rId7" action="ppaction://hlinksldjump"/>
                  </a:rPr>
                  <a:t>6</a:t>
                </a:r>
                <a:r>
                  <a:rPr lang="ru-RU" sz="1200" b="1" dirty="0" smtClean="0"/>
                  <a:t>.</a:t>
                </a:r>
                <a:r>
                  <a:rPr lang="ru-RU" sz="1200" dirty="0" smtClean="0"/>
                  <a:t> </a:t>
                </a:r>
                <a:r>
                  <a:rPr lang="en-US" sz="1200" dirty="0" smtClean="0"/>
                  <a:t>Arbitrary Force System in Space</a:t>
                </a:r>
                <a:r>
                  <a:rPr lang="ru-RU" sz="1200" dirty="0" smtClean="0"/>
                  <a:t>. </a:t>
                </a:r>
                <a:r>
                  <a:rPr lang="en-US" sz="1200" dirty="0" smtClean="0"/>
                  <a:t>Moment of a Force About a Point and an axis</a:t>
                </a:r>
                <a:r>
                  <a:rPr lang="ru-RU" sz="1200" dirty="0" smtClean="0"/>
                  <a:t>. </a:t>
                </a:r>
                <a:r>
                  <a:rPr lang="en-US" sz="1200" dirty="0"/>
                  <a:t>Relation between the Moments of a Force about a Centre and </a:t>
                </a:r>
                <a:r>
                  <a:rPr lang="en-US" sz="1200" dirty="0" smtClean="0"/>
                  <a:t>Axis</a:t>
                </a:r>
                <a:r>
                  <a:rPr lang="ru-RU" sz="1200" dirty="0" smtClean="0"/>
                  <a:t>. </a:t>
                </a:r>
                <a:r>
                  <a:rPr lang="en-US" sz="1200" dirty="0" smtClean="0"/>
                  <a:t>Couples  in Space</a:t>
                </a:r>
                <a:r>
                  <a:rPr lang="ru-RU" sz="1200" dirty="0" smtClean="0"/>
                  <a:t>.</a:t>
                </a:r>
                <a:r>
                  <a:rPr lang="en-US" sz="1200" dirty="0" smtClean="0"/>
                  <a:t> Principle Vector and Principle Moment</a:t>
                </a:r>
                <a:r>
                  <a:rPr lang="ru-RU" sz="1200" dirty="0" smtClean="0"/>
                  <a:t>.</a:t>
                </a:r>
              </a:p>
              <a:p>
                <a:pPr algn="just" eaLnBrk="1" hangingPunct="1">
                  <a:lnSpc>
                    <a:spcPct val="80000"/>
                  </a:lnSpc>
                </a:pPr>
                <a:r>
                  <a:rPr lang="en-US" sz="1200" b="1" dirty="0">
                    <a:solidFill>
                      <a:srgbClr val="00B050"/>
                    </a:solidFill>
                    <a:hlinkClick r:id="rId2" action="ppaction://hlinksldjump"/>
                  </a:rPr>
                  <a:t>Section </a:t>
                </a:r>
                <a:r>
                  <a:rPr lang="ru-RU" sz="1200" b="1" dirty="0" smtClean="0">
                    <a:hlinkClick r:id="rId8" action="ppaction://hlinksldjump"/>
                  </a:rPr>
                  <a:t> 7</a:t>
                </a:r>
                <a:r>
                  <a:rPr lang="ru-RU" sz="1200" b="1" dirty="0" smtClean="0"/>
                  <a:t>.</a:t>
                </a:r>
                <a:r>
                  <a:rPr lang="ru-RU" sz="1200" dirty="0" smtClean="0"/>
                  <a:t> </a:t>
                </a:r>
                <a:r>
                  <a:rPr lang="en-US" sz="1200" dirty="0" smtClean="0"/>
                  <a:t>Analytical determination of Principle Vector and Principle Moment</a:t>
                </a:r>
                <a:r>
                  <a:rPr lang="ru-RU" sz="1200" dirty="0" smtClean="0"/>
                  <a:t>.</a:t>
                </a:r>
                <a:r>
                  <a:rPr lang="en-US" sz="1200" dirty="0" smtClean="0"/>
                  <a:t> Equilibrium Equations for Arbitrary Force System in Space</a:t>
                </a:r>
                <a:r>
                  <a:rPr lang="ru-RU" sz="1200" dirty="0" smtClean="0"/>
                  <a:t>. </a:t>
                </a:r>
                <a:r>
                  <a:rPr lang="en-US" sz="1200" dirty="0" smtClean="0"/>
                  <a:t>Reduction of Three-dimensional Force System. </a:t>
                </a:r>
                <a:r>
                  <a:rPr lang="en-US" sz="1200" dirty="0" err="1" smtClean="0"/>
                  <a:t>Varignon's</a:t>
                </a:r>
                <a:r>
                  <a:rPr lang="en-US" sz="1200" dirty="0" smtClean="0"/>
                  <a:t> Theorem.</a:t>
                </a:r>
                <a:endParaRPr lang="ru-RU" sz="1200" dirty="0" smtClean="0"/>
              </a:p>
              <a:p>
                <a:pPr algn="just" eaLnBrk="1" hangingPunct="1">
                  <a:lnSpc>
                    <a:spcPct val="80000"/>
                  </a:lnSpc>
                </a:pPr>
                <a:r>
                  <a:rPr lang="en-US" sz="1200" b="1" dirty="0">
                    <a:solidFill>
                      <a:srgbClr val="00B050"/>
                    </a:solidFill>
                    <a:hlinkClick r:id="rId2" action="ppaction://hlinksldjump"/>
                  </a:rPr>
                  <a:t>Section </a:t>
                </a:r>
                <a:r>
                  <a:rPr lang="ru-RU" sz="1200" b="1" dirty="0" smtClean="0">
                    <a:hlinkClick r:id="rId9" action="ppaction://hlinksldjump"/>
                  </a:rPr>
                  <a:t> 8</a:t>
                </a:r>
                <a:r>
                  <a:rPr lang="ru-RU" sz="1200" b="1" dirty="0" smtClean="0"/>
                  <a:t>.</a:t>
                </a:r>
                <a:r>
                  <a:rPr lang="ru-RU" sz="1200" dirty="0" smtClean="0"/>
                  <a:t> </a:t>
                </a:r>
                <a:r>
                  <a:rPr lang="en-US" sz="1200" dirty="0" smtClean="0"/>
                  <a:t>Composition of Parallel Forces</a:t>
                </a:r>
                <a:r>
                  <a:rPr lang="ru-RU" sz="1200" dirty="0" smtClean="0"/>
                  <a:t>. </a:t>
                </a:r>
                <a:r>
                  <a:rPr lang="en-US" sz="1200" dirty="0" smtClean="0"/>
                  <a:t>Centre of Parallel Forces</a:t>
                </a:r>
                <a:r>
                  <a:rPr lang="ru-RU" sz="1200" dirty="0" smtClean="0"/>
                  <a:t>. </a:t>
                </a:r>
                <a:r>
                  <a:rPr lang="en-US" sz="1200" dirty="0" smtClean="0"/>
                  <a:t>Centre of Gravity</a:t>
                </a:r>
                <a:r>
                  <a:rPr lang="ru-RU" sz="1200" dirty="0" smtClean="0"/>
                  <a:t>. </a:t>
                </a:r>
                <a:r>
                  <a:rPr lang="en-US" sz="1200" dirty="0" smtClean="0"/>
                  <a:t>Methods of Determining the Location of the Centre of Gravity of Bodies</a:t>
                </a:r>
                <a:r>
                  <a:rPr lang="ru-RU" sz="1200" dirty="0" smtClean="0"/>
                  <a:t>. </a:t>
                </a:r>
                <a:r>
                  <a:rPr lang="en-US" sz="1200" dirty="0" smtClean="0"/>
                  <a:t>Centre of Gravity of  Some Homogeneous Bodies.</a:t>
                </a:r>
              </a:p>
              <a:p>
                <a:pPr algn="just" eaLnBrk="1" hangingPunct="1">
                  <a:lnSpc>
                    <a:spcPct val="80000"/>
                  </a:lnSpc>
                </a:pPr>
                <a:endParaRPr lang="en-US" sz="1200" dirty="0" smtClean="0"/>
              </a:p>
              <a:p>
                <a:pPr marL="0" indent="0" algn="ctr" eaLnBrk="1" hangingPunct="1">
                  <a:lnSpc>
                    <a:spcPct val="80000"/>
                  </a:lnSpc>
                  <a:buNone/>
                </a:pPr>
                <a:r>
                  <a:rPr lang="en-US" sz="1200" b="1" dirty="0" smtClean="0"/>
                  <a:t>REFERENCES</a:t>
                </a:r>
              </a:p>
              <a:p>
                <a:pPr marL="0" indent="0" eaLnBrk="1" hangingPunct="1">
                  <a:lnSpc>
                    <a:spcPct val="80000"/>
                  </a:lnSpc>
                  <a:buNone/>
                </a:pPr>
                <a:r>
                  <a:rPr lang="en-US" sz="1200" dirty="0" smtClean="0"/>
                  <a:t>1. </a:t>
                </a:r>
                <a:r>
                  <a:rPr lang="ru-RU" sz="1200" dirty="0"/>
                  <a:t>Бондаренко А.Н. </a:t>
                </a:r>
                <a:r>
                  <a:rPr lang="ru-RU" sz="1200" dirty="0" smtClean="0"/>
                  <a:t>“Курс лекций по теоретической механике. </a:t>
                </a:r>
                <a:r>
                  <a:rPr lang="ru-RU" sz="1200" dirty="0"/>
                  <a:t>Статика</a:t>
                </a:r>
                <a:r>
                  <a:rPr lang="ru-RU" sz="1200" dirty="0" smtClean="0"/>
                  <a:t>”, </a:t>
                </a:r>
                <a:r>
                  <a:rPr lang="ru-RU" sz="1200" dirty="0">
                    <a:cs typeface="Arial" panose="020B0604020202020204" pitchFamily="34" charset="0"/>
                  </a:rPr>
                  <a:t>Москва – </a:t>
                </a:r>
                <a:r>
                  <a:rPr lang="ru-RU" sz="1200" dirty="0" smtClean="0">
                    <a:cs typeface="Arial" panose="020B0604020202020204" pitchFamily="34" charset="0"/>
                  </a:rPr>
                  <a:t>2007</a:t>
                </a:r>
                <a:r>
                  <a:rPr lang="ru-RU" sz="1200" dirty="0" smtClean="0"/>
                  <a:t>,</a:t>
                </a:r>
                <a:r>
                  <a:rPr lang="en-US" sz="1200" dirty="0" smtClean="0"/>
                  <a:t> </a:t>
                </a:r>
                <a:r>
                  <a:rPr lang="en-US" sz="1200" u="sng" dirty="0" smtClean="0">
                    <a:solidFill>
                      <a:schemeClr val="accent5">
                        <a:lumMod val="50000"/>
                      </a:schemeClr>
                    </a:solidFill>
                  </a:rPr>
                  <a:t>www.teoretmeh.ru/Statika.ppt1</a:t>
                </a:r>
                <a:r>
                  <a:rPr lang="en-US" sz="1200" u="sng" dirty="0">
                    <a:solidFill>
                      <a:schemeClr val="accent5">
                        <a:lumMod val="50000"/>
                      </a:schemeClr>
                    </a:solidFill>
                  </a:rPr>
                  <a:t>.</a:t>
                </a:r>
                <a:endParaRPr lang="ru-RU" sz="1200" u="sng" dirty="0">
                  <a:solidFill>
                    <a:schemeClr val="accent5">
                      <a:lumMod val="50000"/>
                    </a:schemeClr>
                  </a:solidFill>
                </a:endParaRPr>
              </a:p>
              <a:p>
                <a:pPr marL="0" indent="0" eaLnBrk="1" hangingPunct="1">
                  <a:lnSpc>
                    <a:spcPct val="80000"/>
                  </a:lnSpc>
                  <a:buNone/>
                </a:pPr>
                <a:r>
                  <a:rPr lang="en-US" sz="1200" dirty="0" smtClean="0"/>
                  <a:t>2</a:t>
                </a:r>
                <a:r>
                  <a:rPr lang="en-US" sz="1200" dirty="0"/>
                  <a:t>. S. </a:t>
                </a:r>
                <a:r>
                  <a:rPr lang="en-US" sz="1200" dirty="0" err="1"/>
                  <a:t>Targ</a:t>
                </a:r>
                <a:r>
                  <a:rPr lang="en-US" sz="1200" dirty="0"/>
                  <a:t>. Theoretical Mechanics. A Short Course.  </a:t>
                </a:r>
                <a14:m>
                  <m:oMath xmlns:m="http://schemas.openxmlformats.org/officeDocument/2006/math">
                    <m:r>
                      <a:rPr lang="en-US" sz="1200">
                        <a:latin typeface="Cambria Math"/>
                      </a:rPr>
                      <m:t>– </m:t>
                    </m:r>
                  </m:oMath>
                </a14:m>
                <a:r>
                  <a:rPr lang="en-US" sz="1200" dirty="0"/>
                  <a:t>Moscow: Foreign Languages Publishing House,</a:t>
                </a:r>
                <a14:m>
                  <m:oMath xmlns:m="http://schemas.openxmlformats.org/officeDocument/2006/math">
                    <m:r>
                      <a:rPr lang="en-US" sz="1200">
                        <a:latin typeface="Cambria Math"/>
                      </a:rPr>
                      <m:t> –</m:t>
                    </m:r>
                  </m:oMath>
                </a14:m>
                <a:r>
                  <a:rPr lang="en-US" sz="1200" dirty="0"/>
                  <a:t> 421 p.</a:t>
                </a:r>
              </a:p>
              <a:p>
                <a:pPr marL="0" indent="0">
                  <a:buNone/>
                </a:pPr>
                <a:r>
                  <a:rPr lang="en-US" sz="1200" dirty="0" smtClean="0"/>
                  <a:t>3</a:t>
                </a:r>
                <a:r>
                  <a:rPr lang="en-US" sz="1200" dirty="0"/>
                  <a:t>. I.V. </a:t>
                </a:r>
                <a:r>
                  <a:rPr lang="en-US" sz="1200" dirty="0" err="1"/>
                  <a:t>Meschersky</a:t>
                </a:r>
                <a:r>
                  <a:rPr lang="en-US" sz="1200" dirty="0"/>
                  <a:t>. Collection of  Problems in Theoretical Mechanics. – Moscow: The Higher School Publishing House, - 304 p.</a:t>
                </a:r>
                <a:endParaRPr lang="en-US" sz="1200" dirty="0" smtClean="0"/>
              </a:p>
              <a:p>
                <a:pPr marL="0" indent="0">
                  <a:buNone/>
                </a:pPr>
                <a:r>
                  <a:rPr lang="en-US" sz="1200" dirty="0" smtClean="0"/>
                  <a:t>4.</a:t>
                </a:r>
                <a:r>
                  <a:rPr lang="ru-RU" sz="1200" dirty="0" smtClean="0"/>
                  <a:t> </a:t>
                </a:r>
                <a:r>
                  <a:rPr lang="en-US" sz="1200" dirty="0"/>
                  <a:t>A. </a:t>
                </a:r>
                <a:r>
                  <a:rPr lang="en-US" sz="1200" dirty="0" err="1"/>
                  <a:t>Pytel</a:t>
                </a:r>
                <a:r>
                  <a:rPr lang="en-US" sz="1200" dirty="0"/>
                  <a:t>, J. </a:t>
                </a:r>
                <a:r>
                  <a:rPr lang="en-US" sz="1200" dirty="0" err="1"/>
                  <a:t>Kiusalaas</a:t>
                </a:r>
                <a:r>
                  <a:rPr lang="en-US" sz="1200" dirty="0"/>
                  <a:t>. Engineering Mechanics: Statics, Third Edition, Cengage Learning ,200 ,First Stamford Place, Suite 400, Stamford, CT 06902, USA, - 601 p</a:t>
                </a:r>
                <a:endParaRPr lang="en-US" sz="1200" dirty="0" smtClean="0"/>
              </a:p>
              <a:p>
                <a:pPr marL="228600" lvl="0" indent="-228600" eaLnBrk="1" hangingPunct="1">
                  <a:lnSpc>
                    <a:spcPct val="80000"/>
                  </a:lnSpc>
                  <a:buAutoNum type="arabicPeriod"/>
                </a:pPr>
                <a:endParaRPr lang="en-US" sz="1200" dirty="0" smtClean="0"/>
              </a:p>
              <a:p>
                <a:pPr marL="228600" lvl="0" indent="-228600" eaLnBrk="1" hangingPunct="1">
                  <a:lnSpc>
                    <a:spcPct val="80000"/>
                  </a:lnSpc>
                  <a:buAutoNum type="arabicPeriod"/>
                </a:pPr>
                <a:endParaRPr lang="en-US" sz="1200" dirty="0" smtClean="0"/>
              </a:p>
              <a:p>
                <a:pPr marL="0" lvl="0" indent="0" eaLnBrk="1" hangingPunct="1">
                  <a:lnSpc>
                    <a:spcPct val="80000"/>
                  </a:lnSpc>
                  <a:buNone/>
                </a:pPr>
                <a:endParaRPr lang="ru-RU" sz="1200" dirty="0"/>
              </a:p>
              <a:p>
                <a:pPr marL="0" indent="0" eaLnBrk="1" hangingPunct="1">
                  <a:lnSpc>
                    <a:spcPct val="80000"/>
                  </a:lnSpc>
                  <a:buNone/>
                </a:pPr>
                <a:endParaRPr lang="ru-RU" sz="1200" dirty="0" smtClean="0"/>
              </a:p>
              <a:p>
                <a:pPr marL="0" indent="0" eaLnBrk="1" hangingPunct="1">
                  <a:lnSpc>
                    <a:spcPct val="80000"/>
                  </a:lnSpc>
                  <a:buNone/>
                </a:pPr>
                <a:endParaRPr lang="en-US" sz="1200" dirty="0" smtClean="0"/>
              </a:p>
              <a:p>
                <a:pPr eaLnBrk="1" hangingPunct="1">
                  <a:lnSpc>
                    <a:spcPct val="80000"/>
                  </a:lnSpc>
                </a:pPr>
                <a:endParaRPr lang="en-US" sz="1200" dirty="0" smtClean="0"/>
              </a:p>
            </p:txBody>
          </p:sp>
        </mc:Choice>
        <mc:Fallback xmlns="">
          <p:sp>
            <p:nvSpPr>
              <p:cNvPr id="4098" name="Rectangle 3"/>
              <p:cNvSpPr>
                <a:spLocks noGrp="1" noRot="1" noChangeAspect="1" noMove="1" noResize="1" noEditPoints="1" noAdjustHandles="1" noChangeArrowheads="1" noChangeShapeType="1" noTextEdit="1"/>
              </p:cNvSpPr>
              <p:nvPr>
                <p:ph type="body" sz="half" idx="1"/>
              </p:nvPr>
            </p:nvSpPr>
            <p:spPr>
              <a:xfrm>
                <a:off x="468313" y="1052512"/>
                <a:ext cx="8002587" cy="5386388"/>
              </a:xfrm>
              <a:blipFill rotWithShape="1">
                <a:blip r:embed="rId10"/>
                <a:stretch>
                  <a:fillRect l="-76" t="-793"/>
                </a:stretch>
              </a:blipFill>
            </p:spPr>
            <p:txBody>
              <a:bodyPr/>
              <a:lstStyle/>
              <a:p>
                <a:r>
                  <a:rPr lang="ru-RU">
                    <a:noFill/>
                  </a:rPr>
                  <a:t> </a:t>
                </a:r>
              </a:p>
            </p:txBody>
          </p:sp>
        </mc:Fallback>
      </mc:AlternateContent>
      <p:pic>
        <p:nvPicPr>
          <p:cNvPr id="4099" name="Picture 15" descr="Z:\Символ НГУ_4.JPG"/>
          <p:cNvPicPr>
            <a:picLocks noChangeAspect="1" noChangeArrowheads="1"/>
          </p:cNvPicPr>
          <p:nvPr/>
        </p:nvPicPr>
        <p:blipFill>
          <a:blip r:embed="rId11" cstate="print">
            <a:extLst>
              <a:ext uri="{BEBA8EAE-BF5A-486C-A8C5-ECC9F3942E4B}">
                <a14:imgProps xmlns:a14="http://schemas.microsoft.com/office/drawing/2010/main">
                  <a14:imgLayer r:embed="rId12">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7680325" y="152400"/>
            <a:ext cx="1101725" cy="971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Oval 29"/>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viii</a:t>
            </a:r>
            <a:endParaRPr lang="ru-RU" sz="1000" b="1" dirty="0">
              <a:solidFill>
                <a:srgbClr val="00007D"/>
              </a:solidFill>
              <a:latin typeface="Arial" charset="0"/>
              <a:cs typeface="Arial" charset="0"/>
            </a:endParaRPr>
          </a:p>
        </p:txBody>
      </p:sp>
      <p:pic>
        <p:nvPicPr>
          <p:cNvPr id="861186" name="Picture 2"/>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84187" y="589537"/>
            <a:ext cx="8297863" cy="5365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60174855"/>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360000"/>
          </a:xfrm>
          <a:prstGeom prst="rect">
            <a:avLst/>
          </a:prstGeom>
          <a:solidFill>
            <a:srgbClr val="FFC000"/>
          </a:solidFill>
          <a:ln>
            <a:noFill/>
          </a:ln>
          <a:effectLst/>
          <a:extLst/>
        </p:spPr>
        <p:txBody>
          <a:bodyPr/>
          <a:lstStyle/>
          <a:p>
            <a:pPr algn="just">
              <a:lnSpc>
                <a:spcPct val="80000"/>
              </a:lnSpc>
              <a:spcBef>
                <a:spcPct val="20000"/>
              </a:spcBef>
              <a:buClr>
                <a:srgbClr val="00007D"/>
              </a:buClr>
              <a:buSzPct val="75000"/>
              <a:buFont typeface="Wingdings" pitchFamily="2" charset="2"/>
              <a:buNone/>
              <a:defRPr/>
            </a:pPr>
            <a:r>
              <a:rPr lang="en-US" sz="1000" b="1" dirty="0">
                <a:solidFill>
                  <a:srgbClr val="CACAFF">
                    <a:lumMod val="25000"/>
                  </a:srgbClr>
                </a:solidFill>
                <a:latin typeface="Arial" charset="0"/>
                <a:cs typeface="Arial" charset="0"/>
              </a:rPr>
              <a:t>The center of mass of a system moves as if it were a particle of mass equal to the mass of the whole system to which are applied all the external forces acting on the system.</a:t>
            </a:r>
            <a:endParaRPr lang="ru-RU" sz="1000" b="1" dirty="0">
              <a:solidFill>
                <a:srgbClr val="CACAFF">
                  <a:lumMod val="25000"/>
                </a:srgbClr>
              </a:solidFill>
              <a:latin typeface="Arial" charset="0"/>
              <a:cs typeface="Arial" charset="0"/>
            </a:endParaRPr>
          </a:p>
        </p:txBody>
      </p:sp>
      <p:sp>
        <p:nvSpPr>
          <p:cNvPr id="262161" name="Text Box 17"/>
          <p:cNvSpPr txBox="1">
            <a:spLocks noChangeArrowheads="1"/>
          </p:cNvSpPr>
          <p:nvPr/>
        </p:nvSpPr>
        <p:spPr bwMode="auto">
          <a:xfrm>
            <a:off x="354676" y="1423118"/>
            <a:ext cx="8250517" cy="40011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If the sum of all the external forces acting on a system is zero, the center of mass of that system moves with a velocity of constant magnitude and direction, i.e., uniformly and rectilinearly.</a:t>
            </a:r>
            <a:endParaRPr lang="ru-RU" sz="1000" b="1" dirty="0">
              <a:solidFill>
                <a:srgbClr val="CACAFF">
                  <a:lumMod val="25000"/>
                </a:srgbClr>
              </a:solidFill>
              <a:cs typeface="Arial" charset="0"/>
            </a:endParaRPr>
          </a:p>
        </p:txBody>
      </p:sp>
      <p:sp>
        <p:nvSpPr>
          <p:cNvPr id="262175" name="Text Box 31"/>
          <p:cNvSpPr txBox="1">
            <a:spLocks noChangeArrowheads="1"/>
          </p:cNvSpPr>
          <p:nvPr/>
        </p:nvSpPr>
        <p:spPr bwMode="auto">
          <a:xfrm>
            <a:off x="338138" y="1948750"/>
            <a:ext cx="8280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If the sum of the projections on an axis of all the external forces acting on a system is zero, the projection of the velocity of the center of mass of the system on that axis is a constant quantity.</a:t>
            </a:r>
            <a:endParaRPr lang="ru-RU" sz="1000" b="1" dirty="0">
              <a:solidFill>
                <a:srgbClr val="CACAFF">
                  <a:lumMod val="25000"/>
                </a:srgbClr>
              </a:solidFill>
              <a:latin typeface="Arial" charset="0"/>
              <a:cs typeface="Arial" charset="0"/>
            </a:endParaRPr>
          </a:p>
        </p:txBody>
      </p:sp>
      <p:sp>
        <p:nvSpPr>
          <p:cNvPr id="262191" name="Text Box 47"/>
          <p:cNvSpPr txBox="1">
            <a:spLocks noChangeArrowheads="1"/>
          </p:cNvSpPr>
          <p:nvPr/>
        </p:nvSpPr>
        <p:spPr bwMode="auto">
          <a:xfrm>
            <a:off x="338138" y="2433066"/>
            <a:ext cx="8245706"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change in the momentum of a particle during any time interval is equal to the geometric sum of the impulses of all the forces acting on the particle during that interval of time.</a:t>
            </a:r>
            <a:endParaRPr lang="ru-RU" sz="1000" b="1" dirty="0">
              <a:solidFill>
                <a:srgbClr val="CACAFF">
                  <a:lumMod val="25000"/>
                </a:srgbClr>
              </a:solidFill>
              <a:latin typeface="Arial" charset="0"/>
              <a:cs typeface="Arial" charset="0"/>
            </a:endParaRPr>
          </a:p>
        </p:txBody>
      </p:sp>
      <p:sp>
        <p:nvSpPr>
          <p:cNvPr id="262241" name="Text Box 97"/>
          <p:cNvSpPr txBox="1">
            <a:spLocks noChangeArrowheads="1"/>
          </p:cNvSpPr>
          <p:nvPr/>
        </p:nvSpPr>
        <p:spPr bwMode="auto">
          <a:xfrm>
            <a:off x="360279" y="2965370"/>
            <a:ext cx="8223565"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The change in the linear momentum of a system during any time interval is equal to the sum of the impulses of the external forces acting on the system during the same interval of time.</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48510" y="4049137"/>
            <a:ext cx="8208000" cy="400110"/>
          </a:xfrm>
          <a:prstGeom prst="rect">
            <a:avLst/>
          </a:prstGeom>
          <a:solidFill>
            <a:srgbClr val="FFC000"/>
          </a:solidFill>
          <a:ln w="9525">
            <a:noFill/>
            <a:miter lim="800000"/>
            <a:headEnd/>
            <a:tailEnd/>
          </a:ln>
        </p:spPr>
        <p:txBody>
          <a:bodyPr>
            <a:spAutoFit/>
          </a:bodyPr>
          <a:lstStyle/>
          <a:p>
            <a:pPr algn="just"/>
            <a:r>
              <a:rPr lang="en-US" sz="1000" b="1" dirty="0">
                <a:solidFill>
                  <a:srgbClr val="CACAFF">
                    <a:lumMod val="25000"/>
                  </a:srgbClr>
                </a:solidFill>
                <a:latin typeface="Arial" charset="0"/>
                <a:cs typeface="Arial" charset="0"/>
              </a:rPr>
              <a:t>If the sum of the projections on any axis of all the external forces acting on a system is zero, the projection of the momentum of that system on that axis is a constant quantity.</a:t>
            </a:r>
          </a:p>
        </p:txBody>
      </p:sp>
      <p:sp>
        <p:nvSpPr>
          <p:cNvPr id="262254" name="Text Box 110"/>
          <p:cNvSpPr txBox="1">
            <a:spLocks noChangeArrowheads="1"/>
          </p:cNvSpPr>
          <p:nvPr/>
        </p:nvSpPr>
        <p:spPr bwMode="auto">
          <a:xfrm>
            <a:off x="373222" y="3505940"/>
            <a:ext cx="8231971"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If the sum of all the external forces acting on a system is zero, the momentum vector of the system is constant in magnitude and direction.</a:t>
            </a:r>
            <a:endParaRPr lang="ru-RU" sz="1000" b="1" dirty="0">
              <a:solidFill>
                <a:srgbClr val="CACAFF">
                  <a:lumMod val="25000"/>
                </a:srgb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22</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19" name="Rectangle 27"/>
          <p:cNvSpPr>
            <a:spLocks noChangeArrowheads="1"/>
          </p:cNvSpPr>
          <p:nvPr/>
        </p:nvSpPr>
        <p:spPr bwMode="auto">
          <a:xfrm>
            <a:off x="1026192" y="504319"/>
            <a:ext cx="2904124" cy="324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5</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p:sp>
        <p:nvSpPr>
          <p:cNvPr id="22" name="Text Box 100"/>
          <p:cNvSpPr txBox="1">
            <a:spLocks noChangeArrowheads="1"/>
          </p:cNvSpPr>
          <p:nvPr/>
        </p:nvSpPr>
        <p:spPr bwMode="auto">
          <a:xfrm>
            <a:off x="368061" y="4614119"/>
            <a:ext cx="8208000" cy="400110"/>
          </a:xfrm>
          <a:prstGeom prst="rect">
            <a:avLst/>
          </a:prstGeom>
          <a:solidFill>
            <a:srgbClr val="FFC000"/>
          </a:solidFill>
          <a:ln w="9525">
            <a:noFill/>
            <a:miter lim="800000"/>
            <a:headEnd/>
            <a:tailEnd/>
          </a:ln>
        </p:spPr>
        <p:txBody>
          <a:bodyPr>
            <a:spAutoFit/>
          </a:bodyPr>
          <a:lstStyle/>
          <a:p>
            <a:pPr algn="just"/>
            <a:r>
              <a:rPr lang="en-US" altLang="ru-RU" sz="1000" b="1" smtClean="0">
                <a:solidFill>
                  <a:schemeClr val="bg2"/>
                </a:solidFill>
              </a:rPr>
              <a:t>The </a:t>
            </a:r>
            <a:r>
              <a:rPr lang="en-US" altLang="ru-RU" sz="1000" b="1" dirty="0">
                <a:solidFill>
                  <a:schemeClr val="bg2"/>
                </a:solidFill>
              </a:rPr>
              <a:t>geometrical difference of the second linear momenta of liquid equals the sum of the principal vectors of the volume and superficial forces.</a:t>
            </a:r>
            <a:endParaRPr lang="en-US" sz="1000" b="1" dirty="0">
              <a:solidFill>
                <a:srgbClr val="CACAFF">
                  <a:lumMod val="25000"/>
                </a:srgbClr>
              </a:solidFill>
              <a:latin typeface="Arial" charset="0"/>
              <a:cs typeface="Arial" charset="0"/>
            </a:endParaRPr>
          </a:p>
        </p:txBody>
      </p:sp>
    </p:spTree>
    <p:extLst>
      <p:ext uri="{BB962C8B-B14F-4D97-AF65-F5344CB8AC3E}">
        <p14:creationId xmlns:p14="http://schemas.microsoft.com/office/powerpoint/2010/main" val="24574646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7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19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4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4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75" grpId="0" animBg="1"/>
      <p:bldP spid="262191" grpId="0" animBg="1"/>
      <p:bldP spid="262241" grpId="0" animBg="1"/>
      <p:bldP spid="262244" grpId="0" animBg="1"/>
      <p:bldP spid="262254" grpId="0" animBg="1"/>
      <p:bldP spid="22"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69" name="Rectangle 57"/>
          <p:cNvSpPr>
            <a:spLocks noGrp="1" noChangeArrowheads="1"/>
          </p:cNvSpPr>
          <p:nvPr>
            <p:ph type="title"/>
          </p:nvPr>
        </p:nvSpPr>
        <p:spPr>
          <a:xfrm>
            <a:off x="952500" y="488649"/>
            <a:ext cx="1331089" cy="360000"/>
          </a:xfrm>
          <a:solidFill>
            <a:srgbClr val="FFFF00"/>
          </a:solidFill>
          <a:ln/>
        </p:spPr>
        <p:txBody>
          <a:bodyPr/>
          <a:lstStyle/>
          <a:p>
            <a:r>
              <a:rPr lang="en-US" altLang="ru-RU" sz="2000" b="1" dirty="0" smtClean="0">
                <a:solidFill>
                  <a:srgbClr val="FF0000"/>
                </a:solidFill>
              </a:rPr>
              <a:t>Section 6</a:t>
            </a:r>
            <a:endParaRPr lang="ru-RU" altLang="ru-RU" sz="2000" b="1" dirty="0">
              <a:solidFill>
                <a:srgbClr val="FF0000"/>
              </a:solidFill>
            </a:endParaRPr>
          </a:p>
        </p:txBody>
      </p:sp>
      <p:sp>
        <p:nvSpPr>
          <p:cNvPr id="346170" name="AutoShape 58">
            <a:hlinkClick r:id="" action="ppaction://hlinkshowjump?jump=nextslide" highlightClick="1"/>
          </p:cNvPr>
          <p:cNvSpPr>
            <a:spLocks noChangeArrowheads="1"/>
          </p:cNvSpPr>
          <p:nvPr/>
        </p:nvSpPr>
        <p:spPr bwMode="auto">
          <a:xfrm>
            <a:off x="2341563" y="559112"/>
            <a:ext cx="285750" cy="219075"/>
          </a:xfrm>
          <a:prstGeom prst="actionButtonForwardNext">
            <a:avLst/>
          </a:prstGeom>
          <a:solidFill>
            <a:srgbClr val="FF0000"/>
          </a:solidFill>
          <a:ln>
            <a:noFill/>
          </a:ln>
          <a:effectLst/>
          <a:extLst/>
        </p:spPr>
        <p:txBody>
          <a:bodyPr wrap="none" anchor="ctr"/>
          <a:lstStyle/>
          <a:p>
            <a:endParaRPr lang="ru-RU"/>
          </a:p>
        </p:txBody>
      </p:sp>
      <p:sp>
        <p:nvSpPr>
          <p:cNvPr id="346171" name="AutoShape 59">
            <a:hlinkClick r:id="rId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46172" name="AutoShape 6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p:sp>
        <p:nvSpPr>
          <p:cNvPr id="346214" name="Oval 10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chemeClr val="tx2"/>
                </a:solidFill>
              </a:rPr>
              <a:t>23</a:t>
            </a:r>
            <a:endParaRPr lang="ru-RU" altLang="ru-RU" sz="1000" b="1" dirty="0">
              <a:solidFill>
                <a:schemeClr val="tx2"/>
              </a:solidFill>
            </a:endParaRPr>
          </a:p>
        </p:txBody>
      </p:sp>
      <mc:AlternateContent xmlns:mc="http://schemas.openxmlformats.org/markup-compatibility/2006" xmlns:a14="http://schemas.microsoft.com/office/drawing/2010/main">
        <mc:Choice Requires="a14">
          <p:sp>
            <p:nvSpPr>
              <p:cNvPr id="346220" name="Rectangle 108"/>
              <p:cNvSpPr>
                <a:spLocks noChangeArrowheads="1"/>
              </p:cNvSpPr>
              <p:nvPr/>
            </p:nvSpPr>
            <p:spPr bwMode="auto">
              <a:xfrm>
                <a:off x="152400" y="958850"/>
                <a:ext cx="8982075" cy="2520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pPr>
                <a:r>
                  <a:rPr lang="en-US" sz="1200" b="1" dirty="0" smtClean="0">
                    <a:solidFill>
                      <a:srgbClr val="FF0000"/>
                    </a:solidFill>
                  </a:rPr>
                  <a:t>Theorem of the Change in the Angular Momentum </a:t>
                </a:r>
                <a:endParaRPr lang="ru-RU" sz="1200" b="1" dirty="0">
                  <a:solidFill>
                    <a:srgbClr val="FF0000"/>
                  </a:solidFill>
                </a:endParaRPr>
              </a:p>
              <a:p>
                <a:pPr marL="357188" indent="0">
                  <a:lnSpc>
                    <a:spcPct val="90000"/>
                  </a:lnSpc>
                  <a:buNone/>
                </a:pPr>
                <a:r>
                  <a:rPr lang="en-US" sz="1000" b="1" dirty="0" smtClean="0">
                    <a:solidFill>
                      <a:schemeClr val="accent5">
                        <a:lumMod val="25000"/>
                      </a:schemeClr>
                    </a:solidFill>
                  </a:rPr>
                  <a:t>The </a:t>
                </a:r>
                <a:r>
                  <a:rPr lang="en-US" sz="1000" b="1" dirty="0">
                    <a:solidFill>
                      <a:schemeClr val="accent5">
                        <a:lumMod val="25000"/>
                      </a:schemeClr>
                    </a:solidFill>
                  </a:rPr>
                  <a:t>moment of the vector </a:t>
                </a:r>
                <a14:m>
                  <m:oMath xmlns:m="http://schemas.openxmlformats.org/officeDocument/2006/math">
                    <m:r>
                      <a:rPr lang="en-US" sz="1200" b="0" i="1">
                        <a:solidFill>
                          <a:schemeClr val="accent5">
                            <a:lumMod val="25000"/>
                          </a:schemeClr>
                        </a:solidFill>
                        <a:latin typeface="Cambria Math"/>
                      </a:rPr>
                      <m:t>𝑚</m:t>
                    </m:r>
                    <m:r>
                      <a:rPr lang="en-US" sz="1200" b="1" i="1">
                        <a:solidFill>
                          <a:schemeClr val="accent5">
                            <a:lumMod val="25000"/>
                          </a:schemeClr>
                        </a:solidFill>
                        <a:latin typeface="Cambria Math"/>
                      </a:rPr>
                      <m:t>𝒗</m:t>
                    </m:r>
                  </m:oMath>
                </a14:m>
                <a:r>
                  <a:rPr lang="en-US" sz="1000" b="1" dirty="0">
                    <a:solidFill>
                      <a:schemeClr val="accent5">
                        <a:lumMod val="25000"/>
                      </a:schemeClr>
                    </a:solidFill>
                  </a:rPr>
                  <a:t> with respect to any center </a:t>
                </a:r>
                <a:r>
                  <a:rPr lang="en-US" sz="1000" b="1" dirty="0" smtClean="0">
                    <a:solidFill>
                      <a:schemeClr val="accent5">
                        <a:lumMod val="25000"/>
                      </a:schemeClr>
                    </a:solidFill>
                  </a:rPr>
                  <a:t>or </a:t>
                </a:r>
                <a:r>
                  <a:rPr lang="en-US" sz="1000" b="1" dirty="0">
                    <a:solidFill>
                      <a:schemeClr val="accent5">
                        <a:lumMod val="25000"/>
                      </a:schemeClr>
                    </a:solidFill>
                  </a:rPr>
                  <a:t>axis </a:t>
                </a:r>
                <a:r>
                  <a:rPr lang="en-US" sz="1000" b="1" dirty="0" smtClean="0">
                    <a:solidFill>
                      <a:schemeClr val="accent5">
                        <a:lumMod val="25000"/>
                      </a:schemeClr>
                    </a:solidFill>
                  </a:rPr>
                  <a:t>is </a:t>
                </a:r>
                <a:r>
                  <a:rPr lang="en-US" sz="1000" b="1" dirty="0">
                    <a:solidFill>
                      <a:schemeClr val="accent5">
                        <a:lumMod val="25000"/>
                      </a:schemeClr>
                    </a:solidFill>
                  </a:rPr>
                  <a:t>called the moment of momentum or angular momentum with respect to that center or </a:t>
                </a:r>
                <a:r>
                  <a:rPr lang="en-US" sz="1000" b="1" dirty="0" smtClean="0">
                    <a:solidFill>
                      <a:schemeClr val="accent5">
                        <a:lumMod val="25000"/>
                      </a:schemeClr>
                    </a:solidFill>
                  </a:rPr>
                  <a:t>axis</a:t>
                </a:r>
                <a:endParaRPr lang="ru-RU" sz="1000" b="1" dirty="0">
                  <a:solidFill>
                    <a:schemeClr val="accent5">
                      <a:lumMod val="25000"/>
                    </a:schemeClr>
                  </a:solidFill>
                </a:endParaRPr>
              </a:p>
              <a:p>
                <a:pPr>
                  <a:lnSpc>
                    <a:spcPct val="90000"/>
                  </a:lnSpc>
                </a:pPr>
                <a:endParaRPr lang="en-US" altLang="ru-RU" sz="1000" dirty="0"/>
              </a:p>
            </p:txBody>
          </p:sp>
        </mc:Choice>
        <mc:Fallback xmlns="">
          <p:sp>
            <p:nvSpPr>
              <p:cNvPr id="346220" name="Rectangle 108"/>
              <p:cNvSpPr>
                <a:spLocks noRot="1" noChangeAspect="1" noMove="1" noResize="1" noEditPoints="1" noAdjustHandles="1" noChangeArrowheads="1" noChangeShapeType="1" noTextEdit="1"/>
              </p:cNvSpPr>
              <p:nvPr/>
            </p:nvSpPr>
            <p:spPr bwMode="auto">
              <a:xfrm>
                <a:off x="152400" y="958850"/>
                <a:ext cx="8982075" cy="252000"/>
              </a:xfrm>
              <a:prstGeom prst="rect">
                <a:avLst/>
              </a:prstGeom>
              <a:blipFill rotWithShape="1">
                <a:blip r:embed="rId4"/>
                <a:stretch>
                  <a:fillRect t="-9524" b="-140476"/>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6221" name="Object 109"/>
          <p:cNvGraphicFramePr>
            <a:graphicFrameLocks noChangeAspect="1"/>
          </p:cNvGraphicFramePr>
          <p:nvPr>
            <p:extLst>
              <p:ext uri="{D42A27DB-BD31-4B8C-83A1-F6EECF244321}">
                <p14:modId xmlns:p14="http://schemas.microsoft.com/office/powerpoint/2010/main" val="2709298938"/>
              </p:ext>
            </p:extLst>
          </p:nvPr>
        </p:nvGraphicFramePr>
        <p:xfrm>
          <a:off x="1843088" y="1369879"/>
          <a:ext cx="1282700" cy="241300"/>
        </p:xfrm>
        <a:graphic>
          <a:graphicData uri="http://schemas.openxmlformats.org/presentationml/2006/ole">
            <mc:AlternateContent xmlns:mc="http://schemas.openxmlformats.org/markup-compatibility/2006">
              <mc:Choice xmlns:v="urn:schemas-microsoft-com:vml" Requires="v">
                <p:oleObj spid="_x0000_s1386409" name="Формула" r:id="rId5" imgW="1282680" imgH="241200" progId="Equation.3">
                  <p:embed/>
                </p:oleObj>
              </mc:Choice>
              <mc:Fallback>
                <p:oleObj name="Формула" r:id="rId5" imgW="1282680" imgH="241200" progId="Equation.3">
                  <p:embed/>
                  <p:pic>
                    <p:nvPicPr>
                      <p:cNvPr id="0" name="Object 10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843088" y="1369879"/>
                        <a:ext cx="12827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46230" name="Rectangle 118"/>
              <p:cNvSpPr>
                <a:spLocks noChangeArrowheads="1"/>
              </p:cNvSpPr>
              <p:nvPr/>
            </p:nvSpPr>
            <p:spPr bwMode="auto">
              <a:xfrm>
                <a:off x="1827213" y="1843088"/>
                <a:ext cx="2849562" cy="114141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lnSpc>
                    <a:spcPct val="90000"/>
                  </a:lnSpc>
                </a:pPr>
                <a:r>
                  <a:rPr lang="en-US" sz="1000" b="1" dirty="0">
                    <a:solidFill>
                      <a:srgbClr val="FF0000"/>
                    </a:solidFill>
                  </a:rPr>
                  <a:t>Total Angular Momentum of a System</a:t>
                </a:r>
                <a:r>
                  <a:rPr lang="en-US" sz="1000" dirty="0">
                    <a:solidFill>
                      <a:srgbClr val="FF0000"/>
                    </a:solidFill>
                  </a:rPr>
                  <a:t> </a:t>
                </a:r>
                <a:r>
                  <a:rPr lang="ru-RU" altLang="ru-RU" sz="1000" b="1" dirty="0" smtClean="0">
                    <a:solidFill>
                      <a:srgbClr val="FF0000"/>
                    </a:solidFill>
                  </a:rPr>
                  <a:t> </a:t>
                </a:r>
                <a:endParaRPr lang="en-US" altLang="ru-RU" sz="1000" b="1" dirty="0" smtClean="0">
                  <a:solidFill>
                    <a:srgbClr val="FF0000"/>
                  </a:solidFill>
                </a:endParaRPr>
              </a:p>
              <a:p>
                <a:pPr marL="0" indent="0" algn="just">
                  <a:lnSpc>
                    <a:spcPct val="90000"/>
                  </a:lnSpc>
                  <a:buNone/>
                </a:pPr>
                <a:r>
                  <a:rPr lang="en-US" sz="1000" b="1" dirty="0" smtClean="0">
                    <a:solidFill>
                      <a:schemeClr val="accent5">
                        <a:lumMod val="25000"/>
                      </a:schemeClr>
                    </a:solidFill>
                  </a:rPr>
                  <a:t>The total angular momentum of a system with respect to any center </a:t>
                </a:r>
                <a:r>
                  <a:rPr lang="en-US" sz="1100" b="1" i="1" dirty="0" smtClean="0">
                    <a:solidFill>
                      <a:schemeClr val="accent5">
                        <a:lumMod val="25000"/>
                      </a:schemeClr>
                    </a:solidFill>
                    <a:latin typeface="Times New Roman" pitchFamily="18" charset="0"/>
                    <a:cs typeface="Times New Roman" pitchFamily="18" charset="0"/>
                  </a:rPr>
                  <a:t>0</a:t>
                </a:r>
                <a:r>
                  <a:rPr lang="en-US" sz="1100" b="1" dirty="0" smtClean="0">
                    <a:solidFill>
                      <a:schemeClr val="accent5">
                        <a:lumMod val="25000"/>
                      </a:schemeClr>
                    </a:solidFill>
                    <a:latin typeface="Times New Roman" pitchFamily="18" charset="0"/>
                    <a:cs typeface="Times New Roman" pitchFamily="18" charset="0"/>
                  </a:rPr>
                  <a:t> </a:t>
                </a:r>
                <a:r>
                  <a:rPr lang="en-US" sz="1000" b="1" dirty="0" smtClean="0">
                    <a:solidFill>
                      <a:schemeClr val="accent5">
                        <a:lumMod val="25000"/>
                      </a:schemeClr>
                    </a:solidFill>
                  </a:rPr>
                  <a:t>is defined as the quantity </a:t>
                </a:r>
                <a14:m>
                  <m:oMath xmlns:m="http://schemas.openxmlformats.org/officeDocument/2006/math">
                    <m:sSub>
                      <m:sSubPr>
                        <m:ctrlPr>
                          <a:rPr lang="ru-RU" sz="1100" b="1" i="1">
                            <a:solidFill>
                              <a:schemeClr val="accent5">
                                <a:lumMod val="25000"/>
                              </a:schemeClr>
                            </a:solidFill>
                            <a:latin typeface="Cambria Math"/>
                          </a:rPr>
                        </m:ctrlPr>
                      </m:sSubPr>
                      <m:e>
                        <m:r>
                          <a:rPr lang="en-US" sz="1100" b="1" i="1">
                            <a:solidFill>
                              <a:schemeClr val="accent5">
                                <a:lumMod val="25000"/>
                              </a:schemeClr>
                            </a:solidFill>
                            <a:latin typeface="Cambria Math"/>
                          </a:rPr>
                          <m:t>𝑲</m:t>
                        </m:r>
                      </m:e>
                      <m:sub>
                        <m:r>
                          <a:rPr lang="en-US" sz="1100" b="1" i="1">
                            <a:solidFill>
                              <a:schemeClr val="accent5">
                                <a:lumMod val="25000"/>
                              </a:schemeClr>
                            </a:solidFill>
                            <a:latin typeface="Cambria Math"/>
                          </a:rPr>
                          <m:t>𝟎</m:t>
                        </m:r>
                      </m:sub>
                    </m:sSub>
                  </m:oMath>
                </a14:m>
                <a:r>
                  <a:rPr lang="en-US" sz="1100" b="1" dirty="0">
                    <a:solidFill>
                      <a:schemeClr val="accent5">
                        <a:lumMod val="25000"/>
                      </a:schemeClr>
                    </a:solidFill>
                    <a:latin typeface="Times New Roman" pitchFamily="18" charset="0"/>
                    <a:cs typeface="Times New Roman" pitchFamily="18" charset="0"/>
                  </a:rPr>
                  <a:t>, </a:t>
                </a:r>
                <a:r>
                  <a:rPr lang="en-US" sz="1000" b="1" dirty="0">
                    <a:solidFill>
                      <a:schemeClr val="accent5">
                        <a:lumMod val="25000"/>
                      </a:schemeClr>
                    </a:solidFill>
                  </a:rPr>
                  <a:t>equal to the geometrical sum of the angular momenta of all the particles of the system with respect to that </a:t>
                </a:r>
                <a:r>
                  <a:rPr lang="en-US" sz="1000" b="1" dirty="0" smtClean="0">
                    <a:solidFill>
                      <a:schemeClr val="accent5">
                        <a:lumMod val="25000"/>
                      </a:schemeClr>
                    </a:solidFill>
                  </a:rPr>
                  <a:t>center</a:t>
                </a:r>
                <a:endParaRPr lang="en-US" altLang="ru-RU" sz="1000" b="1" dirty="0">
                  <a:solidFill>
                    <a:schemeClr val="accent5">
                      <a:lumMod val="25000"/>
                    </a:schemeClr>
                  </a:solidFill>
                </a:endParaRPr>
              </a:p>
            </p:txBody>
          </p:sp>
        </mc:Choice>
        <mc:Fallback xmlns="">
          <p:sp>
            <p:nvSpPr>
              <p:cNvPr id="346230" name="Rectangle 118"/>
              <p:cNvSpPr>
                <a:spLocks noRot="1" noChangeAspect="1" noMove="1" noResize="1" noEditPoints="1" noAdjustHandles="1" noChangeArrowheads="1" noChangeShapeType="1" noTextEdit="1"/>
              </p:cNvSpPr>
              <p:nvPr/>
            </p:nvSpPr>
            <p:spPr bwMode="auto">
              <a:xfrm>
                <a:off x="1827213" y="1843088"/>
                <a:ext cx="2849562" cy="1141412"/>
              </a:xfrm>
              <a:prstGeom prst="rect">
                <a:avLst/>
              </a:prstGeom>
              <a:blipFill rotWithShape="1">
                <a:blip r:embed="rId7"/>
                <a:stretch>
                  <a:fillRect t="-1064"/>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346243" name="Group 131"/>
          <p:cNvGrpSpPr>
            <a:grpSpLocks/>
          </p:cNvGrpSpPr>
          <p:nvPr/>
        </p:nvGrpSpPr>
        <p:grpSpPr bwMode="auto">
          <a:xfrm>
            <a:off x="450850" y="1579562"/>
            <a:ext cx="1111250" cy="1511299"/>
            <a:chOff x="416" y="995"/>
            <a:chExt cx="700" cy="952"/>
          </a:xfrm>
        </p:grpSpPr>
        <p:sp>
          <p:nvSpPr>
            <p:cNvPr id="346232" name="Oval 120"/>
            <p:cNvSpPr>
              <a:spLocks noChangeArrowheads="1"/>
            </p:cNvSpPr>
            <p:nvPr/>
          </p:nvSpPr>
          <p:spPr bwMode="auto">
            <a:xfrm>
              <a:off x="804" y="1842"/>
              <a:ext cx="38" cy="38"/>
            </a:xfrm>
            <a:prstGeom prst="ellipse">
              <a:avLst/>
            </a:prstGeom>
            <a:solidFill>
              <a:srgbClr val="FF00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6233" name="Line 121"/>
            <p:cNvSpPr>
              <a:spLocks noChangeShapeType="1"/>
            </p:cNvSpPr>
            <p:nvPr/>
          </p:nvSpPr>
          <p:spPr bwMode="auto">
            <a:xfrm flipV="1">
              <a:off x="828" y="1318"/>
              <a:ext cx="112" cy="5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6223" name="Arc 111"/>
            <p:cNvSpPr>
              <a:spLocks/>
            </p:cNvSpPr>
            <p:nvPr/>
          </p:nvSpPr>
          <p:spPr bwMode="auto">
            <a:xfrm>
              <a:off x="618" y="1242"/>
              <a:ext cx="498" cy="24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6224" name="Oval 112"/>
            <p:cNvSpPr>
              <a:spLocks noChangeArrowheads="1"/>
            </p:cNvSpPr>
            <p:nvPr/>
          </p:nvSpPr>
          <p:spPr bwMode="auto">
            <a:xfrm>
              <a:off x="924" y="1272"/>
              <a:ext cx="46" cy="46"/>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6225" name="Text Box 113"/>
            <p:cNvSpPr txBox="1">
              <a:spLocks noChangeArrowheads="1"/>
            </p:cNvSpPr>
            <p:nvPr/>
          </p:nvSpPr>
          <p:spPr bwMode="auto">
            <a:xfrm>
              <a:off x="734" y="1261"/>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m</a:t>
              </a:r>
              <a:endParaRPr lang="ru-RU" altLang="ru-RU" sz="1100" i="1" dirty="0">
                <a:latin typeface="Times New Roman" pitchFamily="18" charset="0"/>
                <a:cs typeface="Times New Roman" pitchFamily="18" charset="0"/>
              </a:endParaRPr>
            </a:p>
          </p:txBody>
        </p:sp>
        <p:graphicFrame>
          <p:nvGraphicFramePr>
            <p:cNvPr id="346226" name="Object 114"/>
            <p:cNvGraphicFramePr>
              <a:graphicFrameLocks noChangeAspect="1"/>
            </p:cNvGraphicFramePr>
            <p:nvPr/>
          </p:nvGraphicFramePr>
          <p:xfrm>
            <a:off x="416" y="1082"/>
            <a:ext cx="80" cy="104"/>
          </p:xfrm>
          <a:graphic>
            <a:graphicData uri="http://schemas.openxmlformats.org/presentationml/2006/ole">
              <mc:AlternateContent xmlns:mc="http://schemas.openxmlformats.org/markup-compatibility/2006">
                <mc:Choice xmlns:v="urn:schemas-microsoft-com:vml" Requires="v">
                  <p:oleObj spid="_x0000_s1386410" name="Формула" r:id="rId8" imgW="126720" imgH="164880" progId="Equation.3">
                    <p:embed/>
                  </p:oleObj>
                </mc:Choice>
                <mc:Fallback>
                  <p:oleObj name="Формула" r:id="rId8" imgW="126720" imgH="164880" progId="Equation.3">
                    <p:embed/>
                    <p:pic>
                      <p:nvPicPr>
                        <p:cNvPr id="0" name="Object 11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6" y="1082"/>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27" name="AutoShape 115"/>
            <p:cNvSpPr>
              <a:spLocks noChangeArrowheads="1"/>
            </p:cNvSpPr>
            <p:nvPr/>
          </p:nvSpPr>
          <p:spPr bwMode="auto">
            <a:xfrm rot="-9544530">
              <a:off x="618" y="1194"/>
              <a:ext cx="312" cy="72"/>
            </a:xfrm>
            <a:prstGeom prst="rightArrow">
              <a:avLst>
                <a:gd name="adj1" fmla="val 50000"/>
                <a:gd name="adj2" fmla="val 108333"/>
              </a:avLst>
            </a:prstGeom>
            <a:solidFill>
              <a:srgbClr val="33CCCC"/>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6228" name="Line 116"/>
            <p:cNvSpPr>
              <a:spLocks noChangeShapeType="1"/>
            </p:cNvSpPr>
            <p:nvPr/>
          </p:nvSpPr>
          <p:spPr bwMode="auto">
            <a:xfrm rot="-10800000">
              <a:off x="540" y="1146"/>
              <a:ext cx="384" cy="1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6229" name="Object 117"/>
            <p:cNvGraphicFramePr>
              <a:graphicFrameLocks noChangeAspect="1"/>
            </p:cNvGraphicFramePr>
            <p:nvPr/>
          </p:nvGraphicFramePr>
          <p:xfrm>
            <a:off x="723" y="995"/>
            <a:ext cx="112" cy="144"/>
          </p:xfrm>
          <a:graphic>
            <a:graphicData uri="http://schemas.openxmlformats.org/presentationml/2006/ole">
              <mc:AlternateContent xmlns:mc="http://schemas.openxmlformats.org/markup-compatibility/2006">
                <mc:Choice xmlns:v="urn:schemas-microsoft-com:vml" Requires="v">
                  <p:oleObj spid="_x0000_s1386411" name="Формула" r:id="rId10" imgW="177480" imgH="228600" progId="Equation.3">
                    <p:embed/>
                  </p:oleObj>
                </mc:Choice>
                <mc:Fallback>
                  <p:oleObj name="Формула" r:id="rId10" imgW="177480" imgH="228600" progId="Equation.3">
                    <p:embed/>
                    <p:pic>
                      <p:nvPicPr>
                        <p:cNvPr id="0" name="Object 117"/>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23" y="995"/>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35" name="AutoShape 123"/>
            <p:cNvSpPr>
              <a:spLocks noChangeArrowheads="1"/>
            </p:cNvSpPr>
            <p:nvPr/>
          </p:nvSpPr>
          <p:spPr bwMode="auto">
            <a:xfrm rot="-6590613">
              <a:off x="520" y="1602"/>
              <a:ext cx="432" cy="76"/>
            </a:xfrm>
            <a:prstGeom prst="rightArrow">
              <a:avLst>
                <a:gd name="adj1" fmla="val 50000"/>
                <a:gd name="adj2" fmla="val 142105"/>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6238" name="Group 126"/>
            <p:cNvGrpSpPr>
              <a:grpSpLocks noChangeAspect="1"/>
            </p:cNvGrpSpPr>
            <p:nvPr/>
          </p:nvGrpSpPr>
          <p:grpSpPr bwMode="auto">
            <a:xfrm>
              <a:off x="920" y="1500"/>
              <a:ext cx="80" cy="115"/>
              <a:chOff x="626" y="1302"/>
              <a:chExt cx="80" cy="115"/>
            </a:xfrm>
          </p:grpSpPr>
          <p:sp>
            <p:nvSpPr>
              <p:cNvPr id="346237" name="AutoShape 125"/>
              <p:cNvSpPr>
                <a:spLocks noChangeAspect="1" noChangeArrowheads="1" noTextEdit="1"/>
              </p:cNvSpPr>
              <p:nvPr/>
            </p:nvSpPr>
            <p:spPr bwMode="auto">
              <a:xfrm>
                <a:off x="626" y="1308"/>
                <a:ext cx="80"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ru-RU"/>
              </a:p>
            </p:txBody>
          </p:sp>
          <p:sp>
            <p:nvSpPr>
              <p:cNvPr id="346239" name="Line 127"/>
              <p:cNvSpPr>
                <a:spLocks noChangeShapeType="1"/>
              </p:cNvSpPr>
              <p:nvPr/>
            </p:nvSpPr>
            <p:spPr bwMode="auto">
              <a:xfrm>
                <a:off x="648" y="1329"/>
                <a:ext cx="37" cy="1"/>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endParaRPr lang="ru-RU"/>
              </a:p>
            </p:txBody>
          </p:sp>
          <p:sp>
            <p:nvSpPr>
              <p:cNvPr id="346240" name="Rectangle 128"/>
              <p:cNvSpPr>
                <a:spLocks noChangeArrowheads="1"/>
              </p:cNvSpPr>
              <p:nvPr/>
            </p:nvSpPr>
            <p:spPr bwMode="auto">
              <a:xfrm>
                <a:off x="641" y="130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ru-RU" altLang="ru-RU" sz="1200" i="1">
                    <a:solidFill>
                      <a:srgbClr val="000000"/>
                    </a:solidFill>
                    <a:latin typeface="Times New Roman" pitchFamily="18" charset="0"/>
                  </a:rPr>
                  <a:t>r</a:t>
                </a:r>
                <a:endParaRPr lang="ru-RU" altLang="ru-RU"/>
              </a:p>
            </p:txBody>
          </p:sp>
        </p:grpSp>
        <p:graphicFrame>
          <p:nvGraphicFramePr>
            <p:cNvPr id="346241" name="Object 129"/>
            <p:cNvGraphicFramePr>
              <a:graphicFrameLocks noChangeAspect="1"/>
            </p:cNvGraphicFramePr>
            <p:nvPr/>
          </p:nvGraphicFramePr>
          <p:xfrm>
            <a:off x="466" y="1404"/>
            <a:ext cx="144" cy="152"/>
          </p:xfrm>
          <a:graphic>
            <a:graphicData uri="http://schemas.openxmlformats.org/presentationml/2006/ole">
              <mc:AlternateContent xmlns:mc="http://schemas.openxmlformats.org/markup-compatibility/2006">
                <mc:Choice xmlns:v="urn:schemas-microsoft-com:vml" Requires="v">
                  <p:oleObj spid="_x0000_s1386412" name="Формула" r:id="rId12" imgW="228600" imgH="241200" progId="Equation.3">
                    <p:embed/>
                  </p:oleObj>
                </mc:Choice>
                <mc:Fallback>
                  <p:oleObj name="Формула" r:id="rId12" imgW="228600" imgH="241200" progId="Equation.3">
                    <p:embed/>
                    <p:pic>
                      <p:nvPicPr>
                        <p:cNvPr id="0" name="Object 129"/>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66" y="1404"/>
                          <a:ext cx="144" cy="15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42" name="Text Box 130"/>
            <p:cNvSpPr txBox="1">
              <a:spLocks noChangeArrowheads="1"/>
            </p:cNvSpPr>
            <p:nvPr/>
          </p:nvSpPr>
          <p:spPr bwMode="auto">
            <a:xfrm>
              <a:off x="810" y="1782"/>
              <a:ext cx="222"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100" i="1" dirty="0">
                  <a:latin typeface="Times New Roman" pitchFamily="18" charset="0"/>
                  <a:cs typeface="Times New Roman" pitchFamily="18" charset="0"/>
                </a:rPr>
                <a:t>O</a:t>
              </a:r>
              <a:endParaRPr lang="ru-RU" altLang="ru-RU" sz="1100" i="1" dirty="0">
                <a:latin typeface="Times New Roman" pitchFamily="18" charset="0"/>
                <a:cs typeface="Times New Roman" pitchFamily="18" charset="0"/>
              </a:endParaRPr>
            </a:p>
          </p:txBody>
        </p:sp>
      </p:grpSp>
      <p:sp>
        <p:nvSpPr>
          <p:cNvPr id="346244" name="Text Box 132"/>
          <p:cNvSpPr txBox="1">
            <a:spLocks noChangeArrowheads="1"/>
          </p:cNvSpPr>
          <p:nvPr/>
        </p:nvSpPr>
        <p:spPr bwMode="auto">
          <a:xfrm>
            <a:off x="3241675" y="1373188"/>
            <a:ext cx="17653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t>In the </a:t>
            </a:r>
            <a:r>
              <a:rPr lang="en-US" altLang="ru-RU" sz="1000" dirty="0" smtClean="0"/>
              <a:t>terms of projections </a:t>
            </a:r>
          </a:p>
          <a:p>
            <a:pPr algn="just"/>
            <a:r>
              <a:rPr lang="en-US" altLang="ru-RU" sz="1000" dirty="0" smtClean="0"/>
              <a:t>on </a:t>
            </a:r>
            <a:r>
              <a:rPr lang="en-US" altLang="ru-RU" sz="1000" dirty="0"/>
              <a:t>the </a:t>
            </a:r>
            <a:r>
              <a:rPr lang="en-US" altLang="ru-RU" sz="1000" dirty="0" smtClean="0"/>
              <a:t>axes</a:t>
            </a:r>
            <a:endParaRPr lang="ru-RU" altLang="ru-RU" sz="1000" dirty="0"/>
          </a:p>
        </p:txBody>
      </p:sp>
      <p:graphicFrame>
        <p:nvGraphicFramePr>
          <p:cNvPr id="346245" name="Object 133"/>
          <p:cNvGraphicFramePr>
            <a:graphicFrameLocks noChangeAspect="1"/>
          </p:cNvGraphicFramePr>
          <p:nvPr>
            <p:extLst>
              <p:ext uri="{D42A27DB-BD31-4B8C-83A1-F6EECF244321}">
                <p14:modId xmlns:p14="http://schemas.microsoft.com/office/powerpoint/2010/main" val="1501247434"/>
              </p:ext>
            </p:extLst>
          </p:nvPr>
        </p:nvGraphicFramePr>
        <p:xfrm>
          <a:off x="4776403" y="1573243"/>
          <a:ext cx="2209800" cy="1524000"/>
        </p:xfrm>
        <a:graphic>
          <a:graphicData uri="http://schemas.openxmlformats.org/presentationml/2006/ole">
            <mc:AlternateContent xmlns:mc="http://schemas.openxmlformats.org/markup-compatibility/2006">
              <mc:Choice xmlns:v="urn:schemas-microsoft-com:vml" Requires="v">
                <p:oleObj spid="_x0000_s1386413" name="Формула" r:id="rId14" imgW="2209680" imgH="1523880" progId="Equation.3">
                  <p:embed/>
                </p:oleObj>
              </mc:Choice>
              <mc:Fallback>
                <p:oleObj name="Формула" r:id="rId14" imgW="2209680" imgH="1523880" progId="Equation.3">
                  <p:embed/>
                  <p:pic>
                    <p:nvPicPr>
                      <p:cNvPr id="0" name="Object 133"/>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776403" y="1573243"/>
                        <a:ext cx="2209800" cy="1524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46" name="AutoShape 134"/>
          <p:cNvSpPr>
            <a:spLocks noChangeArrowheads="1"/>
          </p:cNvSpPr>
          <p:nvPr/>
        </p:nvSpPr>
        <p:spPr bwMode="auto">
          <a:xfrm>
            <a:off x="7034431" y="25368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6247" name="Object 135"/>
          <p:cNvGraphicFramePr>
            <a:graphicFrameLocks noChangeAspect="1"/>
          </p:cNvGraphicFramePr>
          <p:nvPr>
            <p:extLst>
              <p:ext uri="{D42A27DB-BD31-4B8C-83A1-F6EECF244321}">
                <p14:modId xmlns:p14="http://schemas.microsoft.com/office/powerpoint/2010/main" val="2780070606"/>
              </p:ext>
            </p:extLst>
          </p:nvPr>
        </p:nvGraphicFramePr>
        <p:xfrm>
          <a:off x="7345363" y="2228850"/>
          <a:ext cx="1473200" cy="749300"/>
        </p:xfrm>
        <a:graphic>
          <a:graphicData uri="http://schemas.openxmlformats.org/presentationml/2006/ole">
            <mc:AlternateContent xmlns:mc="http://schemas.openxmlformats.org/markup-compatibility/2006">
              <mc:Choice xmlns:v="urn:schemas-microsoft-com:vml" Requires="v">
                <p:oleObj spid="_x0000_s1386414" name="Формула" r:id="rId16" imgW="1473120" imgH="749160" progId="Equation.3">
                  <p:embed/>
                </p:oleObj>
              </mc:Choice>
              <mc:Fallback>
                <p:oleObj name="Формула" r:id="rId16" imgW="1473120" imgH="749160" progId="Equation.3">
                  <p:embed/>
                  <p:pic>
                    <p:nvPicPr>
                      <p:cNvPr id="0" name="Object 135"/>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7345363" y="2228850"/>
                        <a:ext cx="1473200" cy="749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46248" name="Object 136"/>
          <p:cNvGraphicFramePr>
            <a:graphicFrameLocks noChangeAspect="1"/>
          </p:cNvGraphicFramePr>
          <p:nvPr>
            <p:extLst>
              <p:ext uri="{D42A27DB-BD31-4B8C-83A1-F6EECF244321}">
                <p14:modId xmlns:p14="http://schemas.microsoft.com/office/powerpoint/2010/main" val="2944539415"/>
              </p:ext>
            </p:extLst>
          </p:nvPr>
        </p:nvGraphicFramePr>
        <p:xfrm>
          <a:off x="1562100" y="2999390"/>
          <a:ext cx="2806700" cy="241300"/>
        </p:xfrm>
        <a:graphic>
          <a:graphicData uri="http://schemas.openxmlformats.org/presentationml/2006/ole">
            <mc:AlternateContent xmlns:mc="http://schemas.openxmlformats.org/markup-compatibility/2006">
              <mc:Choice xmlns:v="urn:schemas-microsoft-com:vml" Requires="v">
                <p:oleObj spid="_x0000_s1386415" name="Equation" r:id="rId18" imgW="2806560" imgH="241200" progId="Equation.DSMT4">
                  <p:embed/>
                </p:oleObj>
              </mc:Choice>
              <mc:Fallback>
                <p:oleObj name="Equation" r:id="rId18" imgW="2806560" imgH="241200" progId="Equation.DSMT4">
                  <p:embed/>
                  <p:pic>
                    <p:nvPicPr>
                      <p:cNvPr id="0" name="Object 136"/>
                      <p:cNvPicPr>
                        <a:picLocks noChangeAspect="1" noChangeArrowheads="1"/>
                      </p:cNvPicPr>
                      <p:nvPr/>
                    </p:nvPicPr>
                    <p:blipFill>
                      <a:blip r:embed="rId19"/>
                      <a:srcRect/>
                      <a:stretch>
                        <a:fillRect/>
                      </a:stretch>
                    </p:blipFill>
                    <p:spPr bwMode="auto">
                      <a:xfrm>
                        <a:off x="1562100" y="2999390"/>
                        <a:ext cx="2806700" cy="2413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49" name="Text Box 137"/>
          <p:cNvSpPr txBox="1">
            <a:spLocks noChangeArrowheads="1"/>
          </p:cNvSpPr>
          <p:nvPr/>
        </p:nvSpPr>
        <p:spPr bwMode="auto">
          <a:xfrm>
            <a:off x="4979987" y="3189391"/>
            <a:ext cx="15605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By projecting we get</a:t>
            </a:r>
            <a:endParaRPr lang="ru-RU" altLang="ru-RU" sz="1000" dirty="0"/>
          </a:p>
        </p:txBody>
      </p:sp>
      <p:graphicFrame>
        <p:nvGraphicFramePr>
          <p:cNvPr id="346250" name="Object 138"/>
          <p:cNvGraphicFramePr>
            <a:graphicFrameLocks noChangeAspect="1"/>
          </p:cNvGraphicFramePr>
          <p:nvPr>
            <p:extLst>
              <p:ext uri="{D42A27DB-BD31-4B8C-83A1-F6EECF244321}">
                <p14:modId xmlns:p14="http://schemas.microsoft.com/office/powerpoint/2010/main" val="1064989622"/>
              </p:ext>
            </p:extLst>
          </p:nvPr>
        </p:nvGraphicFramePr>
        <p:xfrm>
          <a:off x="6272213" y="3186113"/>
          <a:ext cx="2692400" cy="254000"/>
        </p:xfrm>
        <a:graphic>
          <a:graphicData uri="http://schemas.openxmlformats.org/presentationml/2006/ole">
            <mc:AlternateContent xmlns:mc="http://schemas.openxmlformats.org/markup-compatibility/2006">
              <mc:Choice xmlns:v="urn:schemas-microsoft-com:vml" Requires="v">
                <p:oleObj spid="_x0000_s1386416" name="Equation" r:id="rId20" imgW="2692080" imgH="253800" progId="Equation.DSMT4">
                  <p:embed/>
                </p:oleObj>
              </mc:Choice>
              <mc:Fallback>
                <p:oleObj name="Equation" r:id="rId20" imgW="2692080" imgH="253800" progId="Equation.DSMT4">
                  <p:embed/>
                  <p:pic>
                    <p:nvPicPr>
                      <p:cNvPr id="0" name="Object 138"/>
                      <p:cNvPicPr>
                        <a:picLocks noChangeAspect="1" noChangeArrowheads="1"/>
                      </p:cNvPicPr>
                      <p:nvPr/>
                    </p:nvPicPr>
                    <p:blipFill>
                      <a:blip r:embed="rId21"/>
                      <a:srcRect/>
                      <a:stretch>
                        <a:fillRect/>
                      </a:stretch>
                    </p:blipFill>
                    <p:spPr bwMode="auto">
                      <a:xfrm>
                        <a:off x="6272213" y="3186113"/>
                        <a:ext cx="26924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6251" name="Rectangle 139"/>
          <p:cNvSpPr>
            <a:spLocks noChangeArrowheads="1"/>
          </p:cNvSpPr>
          <p:nvPr/>
        </p:nvSpPr>
        <p:spPr bwMode="auto">
          <a:xfrm>
            <a:off x="206375" y="3552031"/>
            <a:ext cx="898525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bg2"/>
              </a:buClr>
              <a:buSzPct val="75000"/>
              <a:buFont typeface="Wingdings" pitchFamily="2" charset="2"/>
              <a:buChar char="n"/>
              <a:defRPr sz="2800">
                <a:solidFill>
                  <a:schemeClr val="tx1"/>
                </a:solidFill>
                <a:latin typeface="Arial" pitchFamily="34" charset="0"/>
              </a:defRPr>
            </a:lvl1pPr>
            <a:lvl2pPr marL="692150" indent="-347663">
              <a:spcBef>
                <a:spcPct val="20000"/>
              </a:spcBef>
              <a:buClr>
                <a:schemeClr val="accent2"/>
              </a:buClr>
              <a:buSzPct val="80000"/>
              <a:buFont typeface="Wingdings" pitchFamily="2" charset="2"/>
              <a:buChar char="¨"/>
              <a:defRPr sz="2400">
                <a:solidFill>
                  <a:schemeClr val="tx1"/>
                </a:solidFill>
                <a:latin typeface="Arial" pitchFamily="34" charset="0"/>
              </a:defRPr>
            </a:lvl2pPr>
            <a:lvl3pPr marL="987425" indent="-293688">
              <a:spcBef>
                <a:spcPct val="20000"/>
              </a:spcBef>
              <a:buClr>
                <a:schemeClr val="bg2"/>
              </a:buClr>
              <a:buSzPct val="65000"/>
              <a:buFont typeface="Wingdings" pitchFamily="2" charset="2"/>
              <a:buChar char="n"/>
              <a:defRPr sz="2000">
                <a:solidFill>
                  <a:schemeClr val="tx1"/>
                </a:solidFill>
                <a:latin typeface="Arial" pitchFamily="34" charset="0"/>
              </a:defRPr>
            </a:lvl3pPr>
            <a:lvl4pPr marL="1281113" indent="-292100">
              <a:spcBef>
                <a:spcPct val="20000"/>
              </a:spcBef>
              <a:buClr>
                <a:schemeClr val="accent2"/>
              </a:buClr>
              <a:buSzPct val="70000"/>
              <a:buFont typeface="Wingdings" pitchFamily="2" charset="2"/>
              <a:buChar char="¨"/>
              <a:defRPr>
                <a:solidFill>
                  <a:schemeClr val="tx1"/>
                </a:solidFill>
                <a:latin typeface="Arial" pitchFamily="34" charset="0"/>
              </a:defRPr>
            </a:lvl4pPr>
            <a:lvl5pPr marL="1598613" indent="-315913">
              <a:spcBef>
                <a:spcPct val="20000"/>
              </a:spcBef>
              <a:buClr>
                <a:schemeClr val="bg2"/>
              </a:buClr>
              <a:buFont typeface="Wingdings" pitchFamily="2" charset="2"/>
              <a:buChar char="§"/>
              <a:defRPr>
                <a:solidFill>
                  <a:schemeClr val="tx1"/>
                </a:solidFill>
                <a:latin typeface="Arial" pitchFamily="34" charset="0"/>
              </a:defRPr>
            </a:lvl5pPr>
            <a:lvl6pPr marL="20558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130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702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27413" indent="-315913"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357188">
              <a:lnSpc>
                <a:spcPct val="90000"/>
              </a:lnSpc>
              <a:buNone/>
            </a:pPr>
            <a:r>
              <a:rPr lang="en-US" altLang="ru-RU" sz="1000" dirty="0" smtClean="0"/>
              <a:t>Write the basic equation of dynamics for each particle of a system 		or</a:t>
            </a:r>
            <a:endParaRPr lang="en-US" altLang="ru-RU" sz="1000" b="1" dirty="0">
              <a:solidFill>
                <a:schemeClr val="bg2"/>
              </a:solidFill>
            </a:endParaRPr>
          </a:p>
        </p:txBody>
      </p:sp>
      <p:graphicFrame>
        <p:nvGraphicFramePr>
          <p:cNvPr id="346252" name="Object 140"/>
          <p:cNvGraphicFramePr>
            <a:graphicFrameLocks noChangeAspect="1"/>
          </p:cNvGraphicFramePr>
          <p:nvPr>
            <p:extLst>
              <p:ext uri="{D42A27DB-BD31-4B8C-83A1-F6EECF244321}">
                <p14:modId xmlns:p14="http://schemas.microsoft.com/office/powerpoint/2010/main" val="497070276"/>
              </p:ext>
            </p:extLst>
          </p:nvPr>
        </p:nvGraphicFramePr>
        <p:xfrm>
          <a:off x="4433888" y="3519488"/>
          <a:ext cx="1147762" cy="315912"/>
        </p:xfrm>
        <a:graphic>
          <a:graphicData uri="http://schemas.openxmlformats.org/presentationml/2006/ole">
            <mc:AlternateContent xmlns:mc="http://schemas.openxmlformats.org/markup-compatibility/2006">
              <mc:Choice xmlns:v="urn:schemas-microsoft-com:vml" Requires="v">
                <p:oleObj spid="_x0000_s1386417" name="Equation" r:id="rId22" imgW="1015920" imgH="279360" progId="Equation.DSMT4">
                  <p:embed/>
                </p:oleObj>
              </mc:Choice>
              <mc:Fallback>
                <p:oleObj name="Equation" r:id="rId22" imgW="1015920" imgH="279360" progId="Equation.DSMT4">
                  <p:embed/>
                  <p:pic>
                    <p:nvPicPr>
                      <p:cNvPr id="0" name="Object 140"/>
                      <p:cNvPicPr>
                        <a:picLocks noChangeAspect="1" noChangeArrowheads="1"/>
                      </p:cNvPicPr>
                      <p:nvPr/>
                    </p:nvPicPr>
                    <p:blipFill>
                      <a:blip r:embed="rId23"/>
                      <a:srcRect/>
                      <a:stretch>
                        <a:fillRect/>
                      </a:stretch>
                    </p:blipFill>
                    <p:spPr bwMode="auto">
                      <a:xfrm>
                        <a:off x="4433888" y="3519488"/>
                        <a:ext cx="1147762" cy="31591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253" name="Object 141"/>
          <p:cNvGraphicFramePr>
            <a:graphicFrameLocks noChangeAspect="1"/>
          </p:cNvGraphicFramePr>
          <p:nvPr>
            <p:extLst>
              <p:ext uri="{D42A27DB-BD31-4B8C-83A1-F6EECF244321}">
                <p14:modId xmlns:p14="http://schemas.microsoft.com/office/powerpoint/2010/main" val="3661073062"/>
              </p:ext>
            </p:extLst>
          </p:nvPr>
        </p:nvGraphicFramePr>
        <p:xfrm>
          <a:off x="5999163" y="3444875"/>
          <a:ext cx="1209675" cy="415925"/>
        </p:xfrm>
        <a:graphic>
          <a:graphicData uri="http://schemas.openxmlformats.org/presentationml/2006/ole">
            <mc:AlternateContent xmlns:mc="http://schemas.openxmlformats.org/markup-compatibility/2006">
              <mc:Choice xmlns:v="urn:schemas-microsoft-com:vml" Requires="v">
                <p:oleObj spid="_x0000_s1386418" name="Equation" r:id="rId24" imgW="1257120" imgH="431640" progId="Equation.DSMT4">
                  <p:embed/>
                </p:oleObj>
              </mc:Choice>
              <mc:Fallback>
                <p:oleObj name="Equation" r:id="rId24" imgW="1257120" imgH="431640" progId="Equation.DSMT4">
                  <p:embed/>
                  <p:pic>
                    <p:nvPicPr>
                      <p:cNvPr id="0" name="Object 141"/>
                      <p:cNvPicPr>
                        <a:picLocks noChangeAspect="1" noChangeArrowheads="1"/>
                      </p:cNvPicPr>
                      <p:nvPr/>
                    </p:nvPicPr>
                    <p:blipFill>
                      <a:blip r:embed="rId25"/>
                      <a:srcRect/>
                      <a:stretch>
                        <a:fillRect/>
                      </a:stretch>
                    </p:blipFill>
                    <p:spPr bwMode="auto">
                      <a:xfrm>
                        <a:off x="5999163" y="3444875"/>
                        <a:ext cx="1209675" cy="415925"/>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54" name="Text Box 142"/>
          <p:cNvSpPr txBox="1">
            <a:spLocks noChangeArrowheads="1"/>
          </p:cNvSpPr>
          <p:nvPr/>
        </p:nvSpPr>
        <p:spPr bwMode="auto">
          <a:xfrm>
            <a:off x="4938712" y="4031950"/>
            <a:ext cx="16430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Sum up these equations </a:t>
            </a:r>
          </a:p>
          <a:p>
            <a:r>
              <a:rPr lang="en-US" altLang="ru-RU" sz="1000" dirty="0" smtClean="0"/>
              <a:t>for all particles</a:t>
            </a:r>
            <a:endParaRPr lang="ru-RU" altLang="ru-RU" sz="1000" dirty="0"/>
          </a:p>
        </p:txBody>
      </p:sp>
      <p:sp>
        <p:nvSpPr>
          <p:cNvPr id="346256" name="Rectangle 144"/>
          <p:cNvSpPr>
            <a:spLocks noChangeArrowheads="1"/>
          </p:cNvSpPr>
          <p:nvPr/>
        </p:nvSpPr>
        <p:spPr bwMode="auto">
          <a:xfrm>
            <a:off x="7505700" y="4067175"/>
            <a:ext cx="600075"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6257" name="AutoShape 145"/>
          <p:cNvSpPr>
            <a:spLocks noChangeArrowheads="1"/>
          </p:cNvSpPr>
          <p:nvPr/>
        </p:nvSpPr>
        <p:spPr bwMode="auto">
          <a:xfrm rot="5400000">
            <a:off x="7667625" y="453390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6258" name="Object 146"/>
          <p:cNvGraphicFramePr>
            <a:graphicFrameLocks noChangeAspect="1"/>
          </p:cNvGraphicFramePr>
          <p:nvPr/>
        </p:nvGraphicFramePr>
        <p:xfrm>
          <a:off x="7651750" y="4768850"/>
          <a:ext cx="279400" cy="254000"/>
        </p:xfrm>
        <a:graphic>
          <a:graphicData uri="http://schemas.openxmlformats.org/presentationml/2006/ole">
            <mc:AlternateContent xmlns:mc="http://schemas.openxmlformats.org/markup-compatibility/2006">
              <mc:Choice xmlns:v="urn:schemas-microsoft-com:vml" Requires="v">
                <p:oleObj spid="_x0000_s1386419" name="Формула" r:id="rId26" imgW="279360" imgH="253800" progId="Equation.3">
                  <p:embed/>
                </p:oleObj>
              </mc:Choice>
              <mc:Fallback>
                <p:oleObj name="Формула" r:id="rId26" imgW="279360" imgH="253800" progId="Equation.3">
                  <p:embed/>
                  <p:pic>
                    <p:nvPicPr>
                      <p:cNvPr id="0" name="Object 146"/>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7651750" y="4768850"/>
                        <a:ext cx="2794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59" name="Rectangle 147"/>
          <p:cNvSpPr>
            <a:spLocks noChangeArrowheads="1"/>
          </p:cNvSpPr>
          <p:nvPr/>
        </p:nvSpPr>
        <p:spPr bwMode="auto">
          <a:xfrm>
            <a:off x="8228013" y="4075113"/>
            <a:ext cx="590550" cy="352425"/>
          </a:xfrm>
          <a:prstGeom prst="rect">
            <a:avLst/>
          </a:prstGeom>
          <a:solidFill>
            <a:srgbClr val="00B050">
              <a:alpha val="34000"/>
            </a:srgbClr>
          </a:solidFill>
          <a:ln w="9525" algn="ctr">
            <a:solidFill>
              <a:srgbClr val="FF0000"/>
            </a:solidFill>
            <a:miter lim="800000"/>
            <a:headEnd/>
            <a:tailEnd/>
          </a:ln>
          <a:effectLst/>
          <a:extLst/>
        </p:spPr>
        <p:txBody>
          <a:bodyPr wrap="none" anchor="ctr"/>
          <a:lstStyle/>
          <a:p>
            <a:endParaRPr lang="ru-RU"/>
          </a:p>
        </p:txBody>
      </p:sp>
      <p:sp>
        <p:nvSpPr>
          <p:cNvPr id="346260" name="AutoShape 148"/>
          <p:cNvSpPr>
            <a:spLocks noChangeArrowheads="1"/>
          </p:cNvSpPr>
          <p:nvPr/>
        </p:nvSpPr>
        <p:spPr bwMode="auto">
          <a:xfrm rot="5400000">
            <a:off x="8351838" y="4551363"/>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6261" name="Object 149"/>
          <p:cNvGraphicFramePr>
            <a:graphicFrameLocks noChangeAspect="1"/>
          </p:cNvGraphicFramePr>
          <p:nvPr/>
        </p:nvGraphicFramePr>
        <p:xfrm>
          <a:off x="8256588" y="4786313"/>
          <a:ext cx="533400" cy="254000"/>
        </p:xfrm>
        <a:graphic>
          <a:graphicData uri="http://schemas.openxmlformats.org/presentationml/2006/ole">
            <mc:AlternateContent xmlns:mc="http://schemas.openxmlformats.org/markup-compatibility/2006">
              <mc:Choice xmlns:v="urn:schemas-microsoft-com:vml" Requires="v">
                <p:oleObj spid="_x0000_s1386420" name="Формула" r:id="rId28" imgW="533160" imgH="253800" progId="Equation.3">
                  <p:embed/>
                </p:oleObj>
              </mc:Choice>
              <mc:Fallback>
                <p:oleObj name="Формула" r:id="rId28" imgW="533160" imgH="253800" progId="Equation.3">
                  <p:embed/>
                  <p:pic>
                    <p:nvPicPr>
                      <p:cNvPr id="0" name="Object 149"/>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8256588" y="4786313"/>
                        <a:ext cx="5334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62" name="Text Box 150"/>
          <p:cNvSpPr txBox="1">
            <a:spLocks noChangeArrowheads="1"/>
          </p:cNvSpPr>
          <p:nvPr/>
        </p:nvSpPr>
        <p:spPr bwMode="auto">
          <a:xfrm>
            <a:off x="571500" y="5113338"/>
            <a:ext cx="205581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But the </a:t>
            </a:r>
            <a:r>
              <a:rPr lang="en-US" altLang="ru-RU" sz="1000" dirty="0"/>
              <a:t>sum of derivatives  </a:t>
            </a:r>
            <a:r>
              <a:rPr lang="en-US" altLang="ru-RU" sz="1000" dirty="0" smtClean="0"/>
              <a:t>equals the </a:t>
            </a:r>
            <a:r>
              <a:rPr lang="en-US" altLang="ru-RU" sz="1000" dirty="0"/>
              <a:t>derivative of the </a:t>
            </a:r>
            <a:r>
              <a:rPr lang="en-US" altLang="ru-RU" sz="1000" dirty="0" smtClean="0"/>
              <a:t>sum</a:t>
            </a:r>
            <a:endParaRPr lang="ru-RU" altLang="ru-RU" sz="1000" dirty="0"/>
          </a:p>
        </p:txBody>
      </p:sp>
      <p:sp>
        <p:nvSpPr>
          <p:cNvPr id="346264" name="Text Box 152"/>
          <p:cNvSpPr txBox="1">
            <a:spLocks noChangeArrowheads="1"/>
          </p:cNvSpPr>
          <p:nvPr/>
        </p:nvSpPr>
        <p:spPr bwMode="auto">
          <a:xfrm>
            <a:off x="569913" y="5473700"/>
            <a:ext cx="434606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The expression in brackets is the angular momentum of </a:t>
            </a:r>
            <a:r>
              <a:rPr lang="en-US" altLang="ru-RU" sz="1000" dirty="0" smtClean="0"/>
              <a:t> a </a:t>
            </a:r>
            <a:r>
              <a:rPr lang="en-US" altLang="ru-RU" sz="1000" dirty="0"/>
              <a:t>system. </a:t>
            </a:r>
            <a:r>
              <a:rPr lang="en-US" altLang="ru-RU" sz="1000" dirty="0" smtClean="0"/>
              <a:t>Hence,</a:t>
            </a:r>
            <a:endParaRPr lang="ru-RU" altLang="ru-RU" sz="1000" dirty="0"/>
          </a:p>
        </p:txBody>
      </p:sp>
      <p:graphicFrame>
        <p:nvGraphicFramePr>
          <p:cNvPr id="346268" name="Object 156"/>
          <p:cNvGraphicFramePr>
            <a:graphicFrameLocks noChangeAspect="1"/>
          </p:cNvGraphicFramePr>
          <p:nvPr>
            <p:extLst>
              <p:ext uri="{D42A27DB-BD31-4B8C-83A1-F6EECF244321}">
                <p14:modId xmlns:p14="http://schemas.microsoft.com/office/powerpoint/2010/main" val="1817384780"/>
              </p:ext>
            </p:extLst>
          </p:nvPr>
        </p:nvGraphicFramePr>
        <p:xfrm>
          <a:off x="5299075" y="5397500"/>
          <a:ext cx="787400" cy="419100"/>
        </p:xfrm>
        <a:graphic>
          <a:graphicData uri="http://schemas.openxmlformats.org/presentationml/2006/ole">
            <mc:AlternateContent xmlns:mc="http://schemas.openxmlformats.org/markup-compatibility/2006">
              <mc:Choice xmlns:v="urn:schemas-microsoft-com:vml" Requires="v">
                <p:oleObj spid="_x0000_s1386421" name="Формула" r:id="rId30" imgW="787320" imgH="419040" progId="Equation.3">
                  <p:embed/>
                </p:oleObj>
              </mc:Choice>
              <mc:Fallback>
                <p:oleObj name="Формула" r:id="rId30" imgW="787320" imgH="419040" progId="Equation.3">
                  <p:embed/>
                  <p:pic>
                    <p:nvPicPr>
                      <p:cNvPr id="0" name="Object 156"/>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299075" y="5397500"/>
                        <a:ext cx="7874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6269" name="Text Box 157"/>
          <p:cNvSpPr txBox="1">
            <a:spLocks noChangeArrowheads="1"/>
          </p:cNvSpPr>
          <p:nvPr/>
        </p:nvSpPr>
        <p:spPr bwMode="auto">
          <a:xfrm>
            <a:off x="624681" y="3990833"/>
            <a:ext cx="26654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Consider the following cross product:</a:t>
            </a:r>
            <a:endParaRPr lang="ru-RU" altLang="ru-RU" sz="1000" dirty="0"/>
          </a:p>
        </p:txBody>
      </p:sp>
      <p:graphicFrame>
        <p:nvGraphicFramePr>
          <p:cNvPr id="346270" name="Object 158"/>
          <p:cNvGraphicFramePr>
            <a:graphicFrameLocks noChangeAspect="1"/>
          </p:cNvGraphicFramePr>
          <p:nvPr>
            <p:extLst>
              <p:ext uri="{D42A27DB-BD31-4B8C-83A1-F6EECF244321}">
                <p14:modId xmlns:p14="http://schemas.microsoft.com/office/powerpoint/2010/main" val="1671866073"/>
              </p:ext>
            </p:extLst>
          </p:nvPr>
        </p:nvGraphicFramePr>
        <p:xfrm>
          <a:off x="2908300" y="3905250"/>
          <a:ext cx="1930400" cy="417513"/>
        </p:xfrm>
        <a:graphic>
          <a:graphicData uri="http://schemas.openxmlformats.org/presentationml/2006/ole">
            <mc:AlternateContent xmlns:mc="http://schemas.openxmlformats.org/markup-compatibility/2006">
              <mc:Choice xmlns:v="urn:schemas-microsoft-com:vml" Requires="v">
                <p:oleObj spid="_x0000_s1386422" name="Equation" r:id="rId32" imgW="2006280" imgH="431640" progId="Equation.DSMT4">
                  <p:embed/>
                </p:oleObj>
              </mc:Choice>
              <mc:Fallback>
                <p:oleObj name="Equation" r:id="rId32" imgW="2006280" imgH="431640" progId="Equation.DSMT4">
                  <p:embed/>
                  <p:pic>
                    <p:nvPicPr>
                      <p:cNvPr id="0" name="Object 158"/>
                      <p:cNvPicPr>
                        <a:picLocks noChangeAspect="1" noChangeArrowheads="1"/>
                      </p:cNvPicPr>
                      <p:nvPr/>
                    </p:nvPicPr>
                    <p:blipFill>
                      <a:blip r:embed="rId33"/>
                      <a:srcRect/>
                      <a:stretch>
                        <a:fillRect/>
                      </a:stretch>
                    </p:blipFill>
                    <p:spPr bwMode="auto">
                      <a:xfrm>
                        <a:off x="2908300" y="3905250"/>
                        <a:ext cx="1930400" cy="4175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271" name="Object 159"/>
          <p:cNvGraphicFramePr>
            <a:graphicFrameLocks noChangeAspect="1"/>
          </p:cNvGraphicFramePr>
          <p:nvPr>
            <p:extLst>
              <p:ext uri="{D42A27DB-BD31-4B8C-83A1-F6EECF244321}">
                <p14:modId xmlns:p14="http://schemas.microsoft.com/office/powerpoint/2010/main" val="1237828351"/>
              </p:ext>
            </p:extLst>
          </p:nvPr>
        </p:nvGraphicFramePr>
        <p:xfrm>
          <a:off x="6524625" y="4022725"/>
          <a:ext cx="2333625" cy="392113"/>
        </p:xfrm>
        <a:graphic>
          <a:graphicData uri="http://schemas.openxmlformats.org/presentationml/2006/ole">
            <mc:AlternateContent xmlns:mc="http://schemas.openxmlformats.org/markup-compatibility/2006">
              <mc:Choice xmlns:v="urn:schemas-microsoft-com:vml" Requires="v">
                <p:oleObj spid="_x0000_s1386423" name="Equation" r:id="rId34" imgW="2425680" imgH="406080" progId="Equation.DSMT4">
                  <p:embed/>
                </p:oleObj>
              </mc:Choice>
              <mc:Fallback>
                <p:oleObj name="Equation" r:id="rId34" imgW="2425680" imgH="406080" progId="Equation.DSMT4">
                  <p:embed/>
                  <p:pic>
                    <p:nvPicPr>
                      <p:cNvPr id="0" name="Object 159"/>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524625" y="4022725"/>
                        <a:ext cx="2333625" cy="392113"/>
                      </a:xfrm>
                      <a:prstGeom prst="rect">
                        <a:avLst/>
                      </a:prstGeom>
                      <a:noFill/>
                      <a:ln>
                        <a:noFill/>
                      </a:ln>
                      <a:effectLst/>
                      <a:extLst/>
                    </p:spPr>
                  </p:pic>
                </p:oleObj>
              </mc:Fallback>
            </mc:AlternateContent>
          </a:graphicData>
        </a:graphic>
      </p:graphicFrame>
      <p:sp>
        <p:nvSpPr>
          <p:cNvPr id="346272" name="Text Box 160"/>
          <p:cNvSpPr txBox="1">
            <a:spLocks noChangeArrowheads="1"/>
          </p:cNvSpPr>
          <p:nvPr/>
        </p:nvSpPr>
        <p:spPr bwMode="auto">
          <a:xfrm>
            <a:off x="568325" y="4376738"/>
            <a:ext cx="230864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We </a:t>
            </a:r>
            <a:r>
              <a:rPr lang="en-US" altLang="ru-RU" sz="1000" dirty="0"/>
              <a:t>can </a:t>
            </a:r>
            <a:r>
              <a:rPr lang="en-US" altLang="ru-RU" sz="1000" dirty="0" smtClean="0"/>
              <a:t>take </a:t>
            </a:r>
            <a:r>
              <a:rPr lang="en-US" altLang="ru-RU" sz="1000" dirty="0"/>
              <a:t>the sign of the derivative</a:t>
            </a:r>
          </a:p>
          <a:p>
            <a:r>
              <a:rPr lang="en-US" altLang="ru-RU" sz="1000" dirty="0"/>
              <a:t>beyond the cross </a:t>
            </a:r>
            <a:r>
              <a:rPr lang="en-US" altLang="ru-RU" sz="1000" dirty="0" smtClean="0"/>
              <a:t>product</a:t>
            </a:r>
            <a:endParaRPr lang="ru-RU" altLang="ru-RU" sz="1000" dirty="0"/>
          </a:p>
        </p:txBody>
      </p:sp>
      <p:graphicFrame>
        <p:nvGraphicFramePr>
          <p:cNvPr id="346273" name="Object 161"/>
          <p:cNvGraphicFramePr>
            <a:graphicFrameLocks noChangeAspect="1"/>
          </p:cNvGraphicFramePr>
          <p:nvPr/>
        </p:nvGraphicFramePr>
        <p:xfrm>
          <a:off x="3705225" y="4430713"/>
          <a:ext cx="2503488" cy="392112"/>
        </p:xfrm>
        <a:graphic>
          <a:graphicData uri="http://schemas.openxmlformats.org/presentationml/2006/ole">
            <mc:AlternateContent xmlns:mc="http://schemas.openxmlformats.org/markup-compatibility/2006">
              <mc:Choice xmlns:v="urn:schemas-microsoft-com:vml" Requires="v">
                <p:oleObj spid="_x0000_s1386424" name="Формула" r:id="rId36" imgW="2603160" imgH="406080" progId="Equation.3">
                  <p:embed/>
                </p:oleObj>
              </mc:Choice>
              <mc:Fallback>
                <p:oleObj name="Формула" r:id="rId36" imgW="2603160" imgH="406080" progId="Equation.3">
                  <p:embed/>
                  <p:pic>
                    <p:nvPicPr>
                      <p:cNvPr id="0" name="Object 161"/>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3705225" y="4430713"/>
                        <a:ext cx="2503488" cy="39211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75" name="Rectangle 163"/>
          <p:cNvSpPr>
            <a:spLocks noChangeArrowheads="1"/>
          </p:cNvSpPr>
          <p:nvPr/>
        </p:nvSpPr>
        <p:spPr bwMode="auto">
          <a:xfrm>
            <a:off x="4673600" y="4454525"/>
            <a:ext cx="666750" cy="381000"/>
          </a:xfrm>
          <a:prstGeom prst="rect">
            <a:avLst/>
          </a:prstGeom>
          <a:solidFill>
            <a:srgbClr val="00B050">
              <a:alpha val="34000"/>
            </a:srgbClr>
          </a:solidFill>
          <a:ln w="9525" algn="ctr">
            <a:solidFill>
              <a:srgbClr val="FF0000"/>
            </a:solidFill>
            <a:miter lim="800000"/>
            <a:headEnd/>
            <a:tailEnd/>
          </a:ln>
          <a:effectLst/>
          <a:extLst/>
        </p:spPr>
        <p:txBody>
          <a:bodyPr wrap="none" anchor="ctr"/>
          <a:lstStyle/>
          <a:p>
            <a:endParaRPr lang="ru-RU"/>
          </a:p>
        </p:txBody>
      </p:sp>
      <p:sp>
        <p:nvSpPr>
          <p:cNvPr id="346277" name="AutoShape 165"/>
          <p:cNvSpPr>
            <a:spLocks noChangeArrowheads="1"/>
          </p:cNvSpPr>
          <p:nvPr/>
        </p:nvSpPr>
        <p:spPr bwMode="auto">
          <a:xfrm rot="10800000" flipH="1">
            <a:off x="5006975" y="4873625"/>
            <a:ext cx="190500" cy="209550"/>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6278" name="Object 166"/>
          <p:cNvGraphicFramePr>
            <a:graphicFrameLocks noChangeAspect="1"/>
          </p:cNvGraphicFramePr>
          <p:nvPr>
            <p:extLst>
              <p:ext uri="{D42A27DB-BD31-4B8C-83A1-F6EECF244321}">
                <p14:modId xmlns:p14="http://schemas.microsoft.com/office/powerpoint/2010/main" val="1549586855"/>
              </p:ext>
            </p:extLst>
          </p:nvPr>
        </p:nvGraphicFramePr>
        <p:xfrm>
          <a:off x="5257800" y="4876800"/>
          <a:ext cx="2133600" cy="228600"/>
        </p:xfrm>
        <a:graphic>
          <a:graphicData uri="http://schemas.openxmlformats.org/presentationml/2006/ole">
            <mc:AlternateContent xmlns:mc="http://schemas.openxmlformats.org/markup-compatibility/2006">
              <mc:Choice xmlns:v="urn:schemas-microsoft-com:vml" Requires="v">
                <p:oleObj spid="_x0000_s1386425" name="Equation" r:id="rId38" imgW="2133360" imgH="228600" progId="Equation.DSMT4">
                  <p:embed/>
                </p:oleObj>
              </mc:Choice>
              <mc:Fallback>
                <p:oleObj name="Equation" r:id="rId38" imgW="2133360" imgH="228600" progId="Equation.DSMT4">
                  <p:embed/>
                  <p:pic>
                    <p:nvPicPr>
                      <p:cNvPr id="0" name="Object 166"/>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5257800" y="4876800"/>
                        <a:ext cx="21336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79" name="Text Box 167"/>
          <p:cNvSpPr txBox="1">
            <a:spLocks noChangeArrowheads="1"/>
          </p:cNvSpPr>
          <p:nvPr/>
        </p:nvSpPr>
        <p:spPr bwMode="auto">
          <a:xfrm>
            <a:off x="596900" y="4929188"/>
            <a:ext cx="116891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Hence, we obtain</a:t>
            </a:r>
            <a:endParaRPr lang="ru-RU" altLang="ru-RU" sz="1000" dirty="0"/>
          </a:p>
        </p:txBody>
      </p:sp>
      <p:graphicFrame>
        <p:nvGraphicFramePr>
          <p:cNvPr id="346280" name="Object 168"/>
          <p:cNvGraphicFramePr>
            <a:graphicFrameLocks noChangeAspect="1"/>
          </p:cNvGraphicFramePr>
          <p:nvPr/>
        </p:nvGraphicFramePr>
        <p:xfrm>
          <a:off x="2344738" y="4854575"/>
          <a:ext cx="1428750" cy="379413"/>
        </p:xfrm>
        <a:graphic>
          <a:graphicData uri="http://schemas.openxmlformats.org/presentationml/2006/ole">
            <mc:AlternateContent xmlns:mc="http://schemas.openxmlformats.org/markup-compatibility/2006">
              <mc:Choice xmlns:v="urn:schemas-microsoft-com:vml" Requires="v">
                <p:oleObj spid="_x0000_s1386426" name="Формула" r:id="rId40" imgW="1485720" imgH="393480" progId="Equation.3">
                  <p:embed/>
                </p:oleObj>
              </mc:Choice>
              <mc:Fallback>
                <p:oleObj name="Формула" r:id="rId40" imgW="1485720" imgH="393480" progId="Equation.3">
                  <p:embed/>
                  <p:pic>
                    <p:nvPicPr>
                      <p:cNvPr id="0" name="Object 168"/>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344738" y="4854575"/>
                        <a:ext cx="1428750" cy="3794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6281" name="Object 169"/>
          <p:cNvGraphicFramePr>
            <a:graphicFrameLocks noChangeAspect="1"/>
          </p:cNvGraphicFramePr>
          <p:nvPr/>
        </p:nvGraphicFramePr>
        <p:xfrm>
          <a:off x="2924175" y="5148263"/>
          <a:ext cx="1428750" cy="379412"/>
        </p:xfrm>
        <a:graphic>
          <a:graphicData uri="http://schemas.openxmlformats.org/presentationml/2006/ole">
            <mc:AlternateContent xmlns:mc="http://schemas.openxmlformats.org/markup-compatibility/2006">
              <mc:Choice xmlns:v="urn:schemas-microsoft-com:vml" Requires="v">
                <p:oleObj spid="_x0000_s1386427" name="Формула" r:id="rId42" imgW="1485720" imgH="393480" progId="Equation.3">
                  <p:embed/>
                </p:oleObj>
              </mc:Choice>
              <mc:Fallback>
                <p:oleObj name="Формула" r:id="rId42" imgW="1485720" imgH="393480" progId="Equation.3">
                  <p:embed/>
                  <p:pic>
                    <p:nvPicPr>
                      <p:cNvPr id="0" name="Object 169"/>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2924175" y="5148263"/>
                        <a:ext cx="1428750" cy="379412"/>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6283" name="Text Box 171"/>
          <p:cNvSpPr txBox="1">
            <a:spLocks noChangeArrowheads="1"/>
          </p:cNvSpPr>
          <p:nvPr/>
        </p:nvSpPr>
        <p:spPr bwMode="auto">
          <a:xfrm>
            <a:off x="6061075" y="5242867"/>
            <a:ext cx="2968625" cy="9541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lnSpc>
                <a:spcPct val="90000"/>
              </a:lnSpc>
              <a:spcBef>
                <a:spcPct val="20000"/>
              </a:spcBef>
              <a:buClr>
                <a:schemeClr val="bg2"/>
              </a:buClr>
              <a:buSzPct val="75000"/>
            </a:pPr>
            <a:r>
              <a:rPr lang="en-US" sz="1000" b="1" dirty="0">
                <a:solidFill>
                  <a:schemeClr val="accent5">
                    <a:lumMod val="25000"/>
                  </a:schemeClr>
                </a:solidFill>
              </a:rPr>
              <a:t>The derivative of the total angular momentum of a system about any fixed center with respect to time is equal to the sum of the moments of all the external forces acting on that system about that center.</a:t>
            </a:r>
            <a:endParaRPr lang="ru-RU" sz="1000" b="1" dirty="0">
              <a:solidFill>
                <a:schemeClr val="accent5">
                  <a:lumMod val="25000"/>
                </a:schemeClr>
              </a:solidFill>
            </a:endParaRPr>
          </a:p>
          <a:p>
            <a:pPr>
              <a:lnSpc>
                <a:spcPct val="90000"/>
              </a:lnSpc>
              <a:spcBef>
                <a:spcPct val="20000"/>
              </a:spcBef>
              <a:buClr>
                <a:schemeClr val="bg2"/>
              </a:buClr>
              <a:buSzPct val="75000"/>
              <a:buFont typeface="Wingdings" pitchFamily="2" charset="2"/>
              <a:buNone/>
            </a:pPr>
            <a:endParaRPr lang="ru-RU" altLang="ru-RU" sz="1000" b="1" dirty="0">
              <a:solidFill>
                <a:schemeClr val="bg2"/>
              </a:solidFill>
            </a:endParaRPr>
          </a:p>
        </p:txBody>
      </p:sp>
      <p:sp>
        <p:nvSpPr>
          <p:cNvPr id="346284" name="Text Box 172"/>
          <p:cNvSpPr txBox="1">
            <a:spLocks noChangeArrowheads="1"/>
          </p:cNvSpPr>
          <p:nvPr/>
        </p:nvSpPr>
        <p:spPr bwMode="auto">
          <a:xfrm>
            <a:off x="568325" y="5690387"/>
            <a:ext cx="4647426"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By projecting </a:t>
            </a:r>
            <a:r>
              <a:rPr lang="en-US" sz="1000" dirty="0"/>
              <a:t>both sides of </a:t>
            </a:r>
            <a:r>
              <a:rPr lang="en-US" sz="1000" dirty="0" smtClean="0"/>
              <a:t>the last equation </a:t>
            </a:r>
            <a:r>
              <a:rPr lang="en-US" sz="1000" dirty="0"/>
              <a:t>on a set of fixed axes </a:t>
            </a:r>
            <a:r>
              <a:rPr lang="en-US" sz="1100" i="1" dirty="0" err="1" smtClean="0">
                <a:latin typeface="Times New Roman" pitchFamily="18" charset="0"/>
                <a:cs typeface="Times New Roman" pitchFamily="18" charset="0"/>
              </a:rPr>
              <a:t>Oxyz</a:t>
            </a:r>
            <a:r>
              <a:rPr lang="en-US" sz="1100" dirty="0" smtClean="0">
                <a:latin typeface="Times New Roman" pitchFamily="18" charset="0"/>
                <a:cs typeface="Times New Roman" pitchFamily="18" charset="0"/>
              </a:rPr>
              <a:t>,</a:t>
            </a:r>
            <a:r>
              <a:rPr lang="en-US" sz="1000" dirty="0" smtClean="0"/>
              <a:t> </a:t>
            </a:r>
            <a:r>
              <a:rPr lang="en-US" sz="1000" dirty="0"/>
              <a:t>we </a:t>
            </a:r>
            <a:r>
              <a:rPr lang="en-US" sz="1000" dirty="0" smtClean="0"/>
              <a:t>get</a:t>
            </a:r>
            <a:endParaRPr lang="ru-RU" sz="1000" dirty="0"/>
          </a:p>
          <a:p>
            <a:endParaRPr lang="ru-RU" altLang="ru-RU" sz="1000" dirty="0"/>
          </a:p>
        </p:txBody>
      </p:sp>
      <p:graphicFrame>
        <p:nvGraphicFramePr>
          <p:cNvPr id="346285" name="Object 173"/>
          <p:cNvGraphicFramePr>
            <a:graphicFrameLocks noChangeAspect="1"/>
          </p:cNvGraphicFramePr>
          <p:nvPr>
            <p:extLst>
              <p:ext uri="{D42A27DB-BD31-4B8C-83A1-F6EECF244321}">
                <p14:modId xmlns:p14="http://schemas.microsoft.com/office/powerpoint/2010/main" val="53964227"/>
              </p:ext>
            </p:extLst>
          </p:nvPr>
        </p:nvGraphicFramePr>
        <p:xfrm>
          <a:off x="1706563" y="5903913"/>
          <a:ext cx="2654300" cy="457200"/>
        </p:xfrm>
        <a:graphic>
          <a:graphicData uri="http://schemas.openxmlformats.org/presentationml/2006/ole">
            <mc:AlternateContent xmlns:mc="http://schemas.openxmlformats.org/markup-compatibility/2006">
              <mc:Choice xmlns:v="urn:schemas-microsoft-com:vml" Requires="v">
                <p:oleObj spid="_x0000_s1386428" name="Equation" r:id="rId44" imgW="2654280" imgH="457200" progId="Equation.DSMT4">
                  <p:embed/>
                </p:oleObj>
              </mc:Choice>
              <mc:Fallback>
                <p:oleObj name="Equation" r:id="rId44" imgW="2654280" imgH="457200" progId="Equation.DSMT4">
                  <p:embed/>
                  <p:pic>
                    <p:nvPicPr>
                      <p:cNvPr id="0" name="Object 173"/>
                      <p:cNvPicPr>
                        <a:picLocks noChangeAspect="1" noChangeArrowheads="1"/>
                      </p:cNvPicPr>
                      <p:nvPr/>
                    </p:nvPicPr>
                    <p:blipFill>
                      <a:blip r:embed="rId45"/>
                      <a:srcRect/>
                      <a:stretch>
                        <a:fillRect/>
                      </a:stretch>
                    </p:blipFill>
                    <p:spPr bwMode="auto">
                      <a:xfrm>
                        <a:off x="1706563" y="5903913"/>
                        <a:ext cx="2654300" cy="457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6286" name="Text Box 174"/>
          <p:cNvSpPr txBox="1">
            <a:spLocks noChangeArrowheads="1"/>
          </p:cNvSpPr>
          <p:nvPr/>
        </p:nvSpPr>
        <p:spPr bwMode="auto">
          <a:xfrm>
            <a:off x="824455" y="6332024"/>
            <a:ext cx="7323137" cy="36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nSpc>
                <a:spcPct val="90000"/>
              </a:lnSpc>
              <a:spcBef>
                <a:spcPct val="20000"/>
              </a:spcBef>
              <a:buClr>
                <a:schemeClr val="bg2"/>
              </a:buClr>
              <a:buSzPct val="75000"/>
            </a:pPr>
            <a:r>
              <a:rPr lang="en-US" sz="1000" b="1" dirty="0">
                <a:solidFill>
                  <a:schemeClr val="accent5">
                    <a:lumMod val="25000"/>
                  </a:schemeClr>
                </a:solidFill>
              </a:rPr>
              <a:t>The derivative of the total angular momentum of a system about any </a:t>
            </a:r>
            <a:r>
              <a:rPr lang="en-US" sz="1000" b="1" dirty="0" smtClean="0">
                <a:solidFill>
                  <a:schemeClr val="accent5">
                    <a:lumMod val="25000"/>
                  </a:schemeClr>
                </a:solidFill>
              </a:rPr>
              <a:t>axis </a:t>
            </a:r>
            <a:r>
              <a:rPr lang="en-US" sz="1000" b="1" dirty="0">
                <a:solidFill>
                  <a:schemeClr val="accent5">
                    <a:lumMod val="25000"/>
                  </a:schemeClr>
                </a:solidFill>
              </a:rPr>
              <a:t>with respect to time is equal to the sum of the moments of all the external forces acting on that system about that </a:t>
            </a:r>
            <a:r>
              <a:rPr lang="en-US" sz="1000" b="1" dirty="0" smtClean="0">
                <a:solidFill>
                  <a:schemeClr val="accent5">
                    <a:lumMod val="25000"/>
                  </a:schemeClr>
                </a:solidFill>
              </a:rPr>
              <a:t>axis.</a:t>
            </a:r>
            <a:endParaRPr lang="ru-RU" sz="1000" b="1" dirty="0">
              <a:solidFill>
                <a:schemeClr val="accent5">
                  <a:lumMod val="25000"/>
                </a:schemeClr>
              </a:solidFill>
            </a:endParaRPr>
          </a:p>
          <a:p>
            <a:pPr>
              <a:lnSpc>
                <a:spcPct val="90000"/>
              </a:lnSpc>
              <a:spcBef>
                <a:spcPct val="20000"/>
              </a:spcBef>
              <a:buClr>
                <a:schemeClr val="bg2"/>
              </a:buClr>
              <a:buSzPct val="75000"/>
              <a:buFont typeface="Wingdings" pitchFamily="2" charset="2"/>
              <a:buNone/>
            </a:pPr>
            <a:endParaRPr lang="ru-RU" altLang="ru-RU" sz="1000" b="1" dirty="0">
              <a:solidFill>
                <a:schemeClr val="bg2"/>
              </a:solidFill>
            </a:endParaRPr>
          </a:p>
        </p:txBody>
      </p:sp>
      <p:graphicFrame>
        <p:nvGraphicFramePr>
          <p:cNvPr id="346287" name="Object 175"/>
          <p:cNvGraphicFramePr>
            <a:graphicFrameLocks noChangeAspect="1"/>
          </p:cNvGraphicFramePr>
          <p:nvPr/>
        </p:nvGraphicFramePr>
        <p:xfrm>
          <a:off x="6205538" y="4429125"/>
          <a:ext cx="890587" cy="392113"/>
        </p:xfrm>
        <a:graphic>
          <a:graphicData uri="http://schemas.openxmlformats.org/presentationml/2006/ole">
            <mc:AlternateContent xmlns:mc="http://schemas.openxmlformats.org/markup-compatibility/2006">
              <mc:Choice xmlns:v="urn:schemas-microsoft-com:vml" Requires="v">
                <p:oleObj spid="_x0000_s1386429" name="Формула" r:id="rId46" imgW="927000" imgH="406080" progId="Equation.3">
                  <p:embed/>
                </p:oleObj>
              </mc:Choice>
              <mc:Fallback>
                <p:oleObj name="Формула" r:id="rId46" imgW="927000" imgH="406080" progId="Equation.3">
                  <p:embed/>
                  <p:pic>
                    <p:nvPicPr>
                      <p:cNvPr id="0" name="Object 175"/>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6205538" y="4429125"/>
                        <a:ext cx="890587" cy="392113"/>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65" name="Picture 15" descr="Z:\Символ НГУ_4.JPG"/>
          <p:cNvPicPr>
            <a:picLocks noChangeAspect="1" noChangeArrowheads="1"/>
          </p:cNvPicPr>
          <p:nvPr/>
        </p:nvPicPr>
        <p:blipFill>
          <a:blip r:embed="rId48" cstate="print">
            <a:extLst>
              <a:ext uri="{BEBA8EAE-BF5A-486C-A8C5-ECC9F3942E4B}">
                <a14:imgProps xmlns:a14="http://schemas.microsoft.com/office/drawing/2010/main">
                  <a14:imgLayer r:embed="rId4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46552" y="130850"/>
            <a:ext cx="938711" cy="8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624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6245"/>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6246"/>
                                        </p:tgtEl>
                                        <p:attrNameLst>
                                          <p:attrName>style.visibility</p:attrName>
                                        </p:attrNameLst>
                                      </p:cBhvr>
                                      <p:to>
                                        <p:strVal val="visible"/>
                                      </p:to>
                                    </p:set>
                                  </p:childTnLst>
                                </p:cTn>
                              </p:par>
                            </p:childTnLst>
                          </p:cTn>
                        </p:par>
                        <p:par>
                          <p:cTn id="13" fill="hold" nodeType="afterGroup">
                            <p:stCondLst>
                              <p:cond delay="0"/>
                            </p:stCondLst>
                            <p:childTnLst>
                              <p:par>
                                <p:cTn id="14" presetID="2" presetClass="entr" presetSubtype="2" fill="hold" nodeType="afterEffect">
                                  <p:stCondLst>
                                    <p:cond delay="0"/>
                                  </p:stCondLst>
                                  <p:childTnLst>
                                    <p:set>
                                      <p:cBhvr>
                                        <p:cTn id="15" dur="1" fill="hold">
                                          <p:stCondLst>
                                            <p:cond delay="0"/>
                                          </p:stCondLst>
                                        </p:cTn>
                                        <p:tgtEl>
                                          <p:spTgt spid="346247"/>
                                        </p:tgtEl>
                                        <p:attrNameLst>
                                          <p:attrName>style.visibility</p:attrName>
                                        </p:attrNameLst>
                                      </p:cBhvr>
                                      <p:to>
                                        <p:strVal val="visible"/>
                                      </p:to>
                                    </p:set>
                                    <p:anim calcmode="lin" valueType="num">
                                      <p:cBhvr additive="base">
                                        <p:cTn id="16" dur="500" fill="hold"/>
                                        <p:tgtEl>
                                          <p:spTgt spid="346247"/>
                                        </p:tgtEl>
                                        <p:attrNameLst>
                                          <p:attrName>ppt_x</p:attrName>
                                        </p:attrNameLst>
                                      </p:cBhvr>
                                      <p:tavLst>
                                        <p:tav tm="0">
                                          <p:val>
                                            <p:strVal val="1+#ppt_w/2"/>
                                          </p:val>
                                        </p:tav>
                                        <p:tav tm="100000">
                                          <p:val>
                                            <p:strVal val="#ppt_x"/>
                                          </p:val>
                                        </p:tav>
                                      </p:tavLst>
                                    </p:anim>
                                    <p:anim calcmode="lin" valueType="num">
                                      <p:cBhvr additive="base">
                                        <p:cTn id="17" dur="500" fill="hold"/>
                                        <p:tgtEl>
                                          <p:spTgt spid="346247"/>
                                        </p:tgtEl>
                                        <p:attrNameLst>
                                          <p:attrName>ppt_y</p:attrName>
                                        </p:attrNameLst>
                                      </p:cBhvr>
                                      <p:tavLst>
                                        <p:tav tm="0">
                                          <p:val>
                                            <p:strVal val="#ppt_y"/>
                                          </p:val>
                                        </p:tav>
                                        <p:tav tm="100000">
                                          <p:val>
                                            <p:strVal val="#ppt_y"/>
                                          </p:val>
                                        </p:tav>
                                      </p:tavLst>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346230"/>
                                        </p:tgtEl>
                                        <p:attrNameLst>
                                          <p:attrName>style.visibility</p:attrName>
                                        </p:attrNameLst>
                                      </p:cBhvr>
                                      <p:to>
                                        <p:strVal val="visible"/>
                                      </p:to>
                                    </p:set>
                                    <p:anim calcmode="lin" valueType="num">
                                      <p:cBhvr additive="base">
                                        <p:cTn id="22" dur="500" fill="hold"/>
                                        <p:tgtEl>
                                          <p:spTgt spid="346230"/>
                                        </p:tgtEl>
                                        <p:attrNameLst>
                                          <p:attrName>ppt_x</p:attrName>
                                        </p:attrNameLst>
                                      </p:cBhvr>
                                      <p:tavLst>
                                        <p:tav tm="0">
                                          <p:val>
                                            <p:strVal val="#ppt_x"/>
                                          </p:val>
                                        </p:tav>
                                        <p:tav tm="100000">
                                          <p:val>
                                            <p:strVal val="#ppt_x"/>
                                          </p:val>
                                        </p:tav>
                                      </p:tavLst>
                                    </p:anim>
                                    <p:anim calcmode="lin" valueType="num">
                                      <p:cBhvr additive="base">
                                        <p:cTn id="23" dur="500" fill="hold"/>
                                        <p:tgtEl>
                                          <p:spTgt spid="346230"/>
                                        </p:tgtEl>
                                        <p:attrNameLst>
                                          <p:attrName>ppt_y</p:attrName>
                                        </p:attrNameLst>
                                      </p:cBhvr>
                                      <p:tavLst>
                                        <p:tav tm="0">
                                          <p:val>
                                            <p:strVal val="1+#ppt_h/2"/>
                                          </p:val>
                                        </p:tav>
                                        <p:tav tm="100000">
                                          <p:val>
                                            <p:strVal val="#ppt_y"/>
                                          </p:val>
                                        </p:tav>
                                      </p:tavLst>
                                    </p:anim>
                                  </p:childTnLst>
                                </p:cTn>
                              </p:par>
                              <p:par>
                                <p:cTn id="24" presetID="2" presetClass="entr" presetSubtype="4" fill="hold" nodeType="withEffect">
                                  <p:stCondLst>
                                    <p:cond delay="0"/>
                                  </p:stCondLst>
                                  <p:childTnLst>
                                    <p:set>
                                      <p:cBhvr>
                                        <p:cTn id="25" dur="1" fill="hold">
                                          <p:stCondLst>
                                            <p:cond delay="0"/>
                                          </p:stCondLst>
                                        </p:cTn>
                                        <p:tgtEl>
                                          <p:spTgt spid="346248"/>
                                        </p:tgtEl>
                                        <p:attrNameLst>
                                          <p:attrName>style.visibility</p:attrName>
                                        </p:attrNameLst>
                                      </p:cBhvr>
                                      <p:to>
                                        <p:strVal val="visible"/>
                                      </p:to>
                                    </p:set>
                                    <p:anim calcmode="lin" valueType="num">
                                      <p:cBhvr additive="base">
                                        <p:cTn id="26" dur="500" fill="hold"/>
                                        <p:tgtEl>
                                          <p:spTgt spid="346248"/>
                                        </p:tgtEl>
                                        <p:attrNameLst>
                                          <p:attrName>ppt_x</p:attrName>
                                        </p:attrNameLst>
                                      </p:cBhvr>
                                      <p:tavLst>
                                        <p:tav tm="0">
                                          <p:val>
                                            <p:strVal val="#ppt_x"/>
                                          </p:val>
                                        </p:tav>
                                        <p:tav tm="100000">
                                          <p:val>
                                            <p:strVal val="#ppt_x"/>
                                          </p:val>
                                        </p:tav>
                                      </p:tavLst>
                                    </p:anim>
                                    <p:anim calcmode="lin" valueType="num">
                                      <p:cBhvr additive="base">
                                        <p:cTn id="27" dur="500" fill="hold"/>
                                        <p:tgtEl>
                                          <p:spTgt spid="346248"/>
                                        </p:tgtEl>
                                        <p:attrNameLst>
                                          <p:attrName>ppt_y</p:attrName>
                                        </p:attrNameLst>
                                      </p:cBhvr>
                                      <p:tavLst>
                                        <p:tav tm="0">
                                          <p:val>
                                            <p:strVal val="1+#ppt_h/2"/>
                                          </p:val>
                                        </p:tav>
                                        <p:tav tm="100000">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46249"/>
                                        </p:tgtEl>
                                        <p:attrNameLst>
                                          <p:attrName>style.visibility</p:attrName>
                                        </p:attrNameLst>
                                      </p:cBhvr>
                                      <p:to>
                                        <p:strVal val="visible"/>
                                      </p:to>
                                    </p:set>
                                  </p:childTnLst>
                                </p:cTn>
                              </p:par>
                              <p:par>
                                <p:cTn id="32" presetID="2" presetClass="entr" presetSubtype="2" fill="hold" nodeType="withEffect">
                                  <p:stCondLst>
                                    <p:cond delay="0"/>
                                  </p:stCondLst>
                                  <p:childTnLst>
                                    <p:set>
                                      <p:cBhvr>
                                        <p:cTn id="33" dur="1" fill="hold">
                                          <p:stCondLst>
                                            <p:cond delay="0"/>
                                          </p:stCondLst>
                                        </p:cTn>
                                        <p:tgtEl>
                                          <p:spTgt spid="346250"/>
                                        </p:tgtEl>
                                        <p:attrNameLst>
                                          <p:attrName>style.visibility</p:attrName>
                                        </p:attrNameLst>
                                      </p:cBhvr>
                                      <p:to>
                                        <p:strVal val="visible"/>
                                      </p:to>
                                    </p:set>
                                    <p:anim calcmode="lin" valueType="num">
                                      <p:cBhvr additive="base">
                                        <p:cTn id="34" dur="500" fill="hold"/>
                                        <p:tgtEl>
                                          <p:spTgt spid="346250"/>
                                        </p:tgtEl>
                                        <p:attrNameLst>
                                          <p:attrName>ppt_x</p:attrName>
                                        </p:attrNameLst>
                                      </p:cBhvr>
                                      <p:tavLst>
                                        <p:tav tm="0">
                                          <p:val>
                                            <p:strVal val="1+#ppt_w/2"/>
                                          </p:val>
                                        </p:tav>
                                        <p:tav tm="100000">
                                          <p:val>
                                            <p:strVal val="#ppt_x"/>
                                          </p:val>
                                        </p:tav>
                                      </p:tavLst>
                                    </p:anim>
                                    <p:anim calcmode="lin" valueType="num">
                                      <p:cBhvr additive="base">
                                        <p:cTn id="35" dur="500" fill="hold"/>
                                        <p:tgtEl>
                                          <p:spTgt spid="346250"/>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346251"/>
                                        </p:tgtEl>
                                        <p:attrNameLst>
                                          <p:attrName>style.visibility</p:attrName>
                                        </p:attrNameLst>
                                      </p:cBhvr>
                                      <p:to>
                                        <p:strVal val="visible"/>
                                      </p:to>
                                    </p:set>
                                    <p:anim calcmode="lin" valueType="num">
                                      <p:cBhvr additive="base">
                                        <p:cTn id="40" dur="500" fill="hold"/>
                                        <p:tgtEl>
                                          <p:spTgt spid="346251"/>
                                        </p:tgtEl>
                                        <p:attrNameLst>
                                          <p:attrName>ppt_x</p:attrName>
                                        </p:attrNameLst>
                                      </p:cBhvr>
                                      <p:tavLst>
                                        <p:tav tm="0">
                                          <p:val>
                                            <p:strVal val="#ppt_x"/>
                                          </p:val>
                                        </p:tav>
                                        <p:tav tm="100000">
                                          <p:val>
                                            <p:strVal val="#ppt_x"/>
                                          </p:val>
                                        </p:tav>
                                      </p:tavLst>
                                    </p:anim>
                                    <p:anim calcmode="lin" valueType="num">
                                      <p:cBhvr additive="base">
                                        <p:cTn id="41" dur="500" fill="hold"/>
                                        <p:tgtEl>
                                          <p:spTgt spid="346251"/>
                                        </p:tgtEl>
                                        <p:attrNameLst>
                                          <p:attrName>ppt_y</p:attrName>
                                        </p:attrNameLst>
                                      </p:cBhvr>
                                      <p:tavLst>
                                        <p:tav tm="0">
                                          <p:val>
                                            <p:strVal val="1+#ppt_h/2"/>
                                          </p:val>
                                        </p:tav>
                                        <p:tav tm="100000">
                                          <p:val>
                                            <p:strVal val="#ppt_y"/>
                                          </p:val>
                                        </p:tav>
                                      </p:tavLst>
                                    </p:anim>
                                  </p:childTnLst>
                                </p:cTn>
                              </p:par>
                              <p:par>
                                <p:cTn id="42" presetID="2" presetClass="entr" presetSubtype="4" fill="hold" nodeType="withEffect">
                                  <p:stCondLst>
                                    <p:cond delay="0"/>
                                  </p:stCondLst>
                                  <p:childTnLst>
                                    <p:set>
                                      <p:cBhvr>
                                        <p:cTn id="43" dur="1" fill="hold">
                                          <p:stCondLst>
                                            <p:cond delay="0"/>
                                          </p:stCondLst>
                                        </p:cTn>
                                        <p:tgtEl>
                                          <p:spTgt spid="346252"/>
                                        </p:tgtEl>
                                        <p:attrNameLst>
                                          <p:attrName>style.visibility</p:attrName>
                                        </p:attrNameLst>
                                      </p:cBhvr>
                                      <p:to>
                                        <p:strVal val="visible"/>
                                      </p:to>
                                    </p:set>
                                    <p:anim calcmode="lin" valueType="num">
                                      <p:cBhvr additive="base">
                                        <p:cTn id="44" dur="500" fill="hold"/>
                                        <p:tgtEl>
                                          <p:spTgt spid="346252"/>
                                        </p:tgtEl>
                                        <p:attrNameLst>
                                          <p:attrName>ppt_x</p:attrName>
                                        </p:attrNameLst>
                                      </p:cBhvr>
                                      <p:tavLst>
                                        <p:tav tm="0">
                                          <p:val>
                                            <p:strVal val="#ppt_x"/>
                                          </p:val>
                                        </p:tav>
                                        <p:tav tm="100000">
                                          <p:val>
                                            <p:strVal val="#ppt_x"/>
                                          </p:val>
                                        </p:tav>
                                      </p:tavLst>
                                    </p:anim>
                                    <p:anim calcmode="lin" valueType="num">
                                      <p:cBhvr additive="base">
                                        <p:cTn id="45" dur="500" fill="hold"/>
                                        <p:tgtEl>
                                          <p:spTgt spid="346252"/>
                                        </p:tgtEl>
                                        <p:attrNameLst>
                                          <p:attrName>ppt_y</p:attrName>
                                        </p:attrNameLst>
                                      </p:cBhvr>
                                      <p:tavLst>
                                        <p:tav tm="0">
                                          <p:val>
                                            <p:strVal val="1+#ppt_h/2"/>
                                          </p:val>
                                        </p:tav>
                                        <p:tav tm="100000">
                                          <p:val>
                                            <p:strVal val="#ppt_y"/>
                                          </p:val>
                                        </p:tav>
                                      </p:tavLst>
                                    </p:anim>
                                  </p:childTnLst>
                                </p:cTn>
                              </p:par>
                              <p:par>
                                <p:cTn id="46" presetID="2" presetClass="entr" presetSubtype="4" fill="hold" nodeType="withEffect">
                                  <p:stCondLst>
                                    <p:cond delay="0"/>
                                  </p:stCondLst>
                                  <p:childTnLst>
                                    <p:set>
                                      <p:cBhvr>
                                        <p:cTn id="47" dur="1" fill="hold">
                                          <p:stCondLst>
                                            <p:cond delay="0"/>
                                          </p:stCondLst>
                                        </p:cTn>
                                        <p:tgtEl>
                                          <p:spTgt spid="346253"/>
                                        </p:tgtEl>
                                        <p:attrNameLst>
                                          <p:attrName>style.visibility</p:attrName>
                                        </p:attrNameLst>
                                      </p:cBhvr>
                                      <p:to>
                                        <p:strVal val="visible"/>
                                      </p:to>
                                    </p:set>
                                    <p:anim calcmode="lin" valueType="num">
                                      <p:cBhvr additive="base">
                                        <p:cTn id="48" dur="500" fill="hold"/>
                                        <p:tgtEl>
                                          <p:spTgt spid="346253"/>
                                        </p:tgtEl>
                                        <p:attrNameLst>
                                          <p:attrName>ppt_x</p:attrName>
                                        </p:attrNameLst>
                                      </p:cBhvr>
                                      <p:tavLst>
                                        <p:tav tm="0">
                                          <p:val>
                                            <p:strVal val="#ppt_x"/>
                                          </p:val>
                                        </p:tav>
                                        <p:tav tm="100000">
                                          <p:val>
                                            <p:strVal val="#ppt_x"/>
                                          </p:val>
                                        </p:tav>
                                      </p:tavLst>
                                    </p:anim>
                                    <p:anim calcmode="lin" valueType="num">
                                      <p:cBhvr additive="base">
                                        <p:cTn id="49" dur="500" fill="hold"/>
                                        <p:tgtEl>
                                          <p:spTgt spid="346253"/>
                                        </p:tgtEl>
                                        <p:attrNameLst>
                                          <p:attrName>ppt_y</p:attrName>
                                        </p:attrNameLst>
                                      </p:cBhvr>
                                      <p:tavLst>
                                        <p:tav tm="0">
                                          <p:val>
                                            <p:strVal val="1+#ppt_h/2"/>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46269"/>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46270"/>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346254"/>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46271"/>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46257"/>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34625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46258"/>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346260"/>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346259"/>
                                        </p:tgtEl>
                                        <p:attrNameLst>
                                          <p:attrName>style.visibility</p:attrName>
                                        </p:attrNameLst>
                                      </p:cBhvr>
                                      <p:to>
                                        <p:strVal val="visible"/>
                                      </p:to>
                                    </p:set>
                                  </p:childTnLst>
                                </p:cTn>
                              </p:par>
                              <p:par>
                                <p:cTn id="76" presetID="1" presetClass="entr" presetSubtype="0" fill="hold" nodeType="withEffect">
                                  <p:stCondLst>
                                    <p:cond delay="0"/>
                                  </p:stCondLst>
                                  <p:childTnLst>
                                    <p:set>
                                      <p:cBhvr>
                                        <p:cTn id="77" dur="1" fill="hold">
                                          <p:stCondLst>
                                            <p:cond delay="0"/>
                                          </p:stCondLst>
                                        </p:cTn>
                                        <p:tgtEl>
                                          <p:spTgt spid="346261"/>
                                        </p:tgtEl>
                                        <p:attrNameLst>
                                          <p:attrName>style.visibility</p:attrName>
                                        </p:attrNameLst>
                                      </p:cBhvr>
                                      <p:to>
                                        <p:strVal val="visible"/>
                                      </p:to>
                                    </p:set>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346272"/>
                                        </p:tgtEl>
                                        <p:attrNameLst>
                                          <p:attrName>style.visibility</p:attrName>
                                        </p:attrNameLst>
                                      </p:cBhvr>
                                      <p:to>
                                        <p:strVal val="visible"/>
                                      </p:to>
                                    </p:set>
                                  </p:childTnLst>
                                </p:cTn>
                              </p:par>
                            </p:childTnLst>
                          </p:cTn>
                        </p:par>
                      </p:childTnLst>
                    </p:cTn>
                  </p:par>
                  <p:par>
                    <p:cTn id="82" fill="hold" nodeType="clickPar">
                      <p:stCondLst>
                        <p:cond delay="indefinite"/>
                      </p:stCondLst>
                      <p:childTnLst>
                        <p:par>
                          <p:cTn id="83" fill="hold" nodeType="withGroup">
                            <p:stCondLst>
                              <p:cond delay="0"/>
                            </p:stCondLst>
                            <p:childTnLst>
                              <p:par>
                                <p:cTn id="84" presetID="1" presetClass="entr" presetSubtype="0" fill="hold" nodeType="clickEffect">
                                  <p:stCondLst>
                                    <p:cond delay="0"/>
                                  </p:stCondLst>
                                  <p:childTnLst>
                                    <p:set>
                                      <p:cBhvr>
                                        <p:cTn id="85" dur="1" fill="hold">
                                          <p:stCondLst>
                                            <p:cond delay="0"/>
                                          </p:stCondLst>
                                        </p:cTn>
                                        <p:tgtEl>
                                          <p:spTgt spid="346273"/>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46275"/>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346277"/>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346278"/>
                                        </p:tgtEl>
                                        <p:attrNameLst>
                                          <p:attrName>style.visibility</p:attrName>
                                        </p:attrNameLst>
                                      </p:cBhvr>
                                      <p:to>
                                        <p:strVal val="visible"/>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nodeType="clickEffect">
                                  <p:stCondLst>
                                    <p:cond delay="0"/>
                                  </p:stCondLst>
                                  <p:childTnLst>
                                    <p:set>
                                      <p:cBhvr>
                                        <p:cTn id="97" dur="1" fill="hold">
                                          <p:stCondLst>
                                            <p:cond delay="0"/>
                                          </p:stCondLst>
                                        </p:cTn>
                                        <p:tgtEl>
                                          <p:spTgt spid="346287"/>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46279"/>
                                        </p:tgtEl>
                                        <p:attrNameLst>
                                          <p:attrName>style.visibility</p:attrName>
                                        </p:attrNameLst>
                                      </p:cBhvr>
                                      <p:to>
                                        <p:strVal val="visible"/>
                                      </p:to>
                                    </p:set>
                                  </p:childTnLst>
                                </p:cTn>
                              </p:par>
                              <p:par>
                                <p:cTn id="102" presetID="1" presetClass="entr" presetSubtype="0" fill="hold" nodeType="withEffect">
                                  <p:stCondLst>
                                    <p:cond delay="0"/>
                                  </p:stCondLst>
                                  <p:childTnLst>
                                    <p:set>
                                      <p:cBhvr>
                                        <p:cTn id="103" dur="1" fill="hold">
                                          <p:stCondLst>
                                            <p:cond delay="0"/>
                                          </p:stCondLst>
                                        </p:cTn>
                                        <p:tgtEl>
                                          <p:spTgt spid="346280"/>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0"/>
                                          </p:stCondLst>
                                        </p:cTn>
                                        <p:tgtEl>
                                          <p:spTgt spid="346262"/>
                                        </p:tgtEl>
                                        <p:attrNameLst>
                                          <p:attrName>style.visibility</p:attrName>
                                        </p:attrNameLst>
                                      </p:cBhvr>
                                      <p:to>
                                        <p:strVal val="visible"/>
                                      </p:to>
                                    </p:set>
                                  </p:childTnLst>
                                </p:cTn>
                              </p:par>
                              <p:par>
                                <p:cTn id="108" presetID="1" presetClass="entr" presetSubtype="0" fill="hold" nodeType="withEffect">
                                  <p:stCondLst>
                                    <p:cond delay="0"/>
                                  </p:stCondLst>
                                  <p:childTnLst>
                                    <p:set>
                                      <p:cBhvr>
                                        <p:cTn id="109" dur="1" fill="hold">
                                          <p:stCondLst>
                                            <p:cond delay="0"/>
                                          </p:stCondLst>
                                        </p:cTn>
                                        <p:tgtEl>
                                          <p:spTgt spid="346281"/>
                                        </p:tgtEl>
                                        <p:attrNameLst>
                                          <p:attrName>style.visibility</p:attrName>
                                        </p:attrNameLst>
                                      </p:cBhvr>
                                      <p:to>
                                        <p:strVal val="visible"/>
                                      </p:to>
                                    </p:se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346264"/>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46268"/>
                                        </p:tgtEl>
                                        <p:attrNameLst>
                                          <p:attrName>style.visibility</p:attrName>
                                        </p:attrNameLst>
                                      </p:cBhvr>
                                      <p:to>
                                        <p:strVal val="visible"/>
                                      </p:to>
                                    </p:set>
                                  </p:childTnLst>
                                </p:cTn>
                              </p:par>
                              <p:par>
                                <p:cTn id="116" presetID="2" presetClass="entr" presetSubtype="2" fill="hold" grpId="0" nodeType="withEffect">
                                  <p:stCondLst>
                                    <p:cond delay="0"/>
                                  </p:stCondLst>
                                  <p:childTnLst>
                                    <p:set>
                                      <p:cBhvr>
                                        <p:cTn id="117" dur="1" fill="hold">
                                          <p:stCondLst>
                                            <p:cond delay="0"/>
                                          </p:stCondLst>
                                        </p:cTn>
                                        <p:tgtEl>
                                          <p:spTgt spid="346283"/>
                                        </p:tgtEl>
                                        <p:attrNameLst>
                                          <p:attrName>style.visibility</p:attrName>
                                        </p:attrNameLst>
                                      </p:cBhvr>
                                      <p:to>
                                        <p:strVal val="visible"/>
                                      </p:to>
                                    </p:set>
                                    <p:anim calcmode="lin" valueType="num">
                                      <p:cBhvr additive="base">
                                        <p:cTn id="118" dur="500" fill="hold"/>
                                        <p:tgtEl>
                                          <p:spTgt spid="346283"/>
                                        </p:tgtEl>
                                        <p:attrNameLst>
                                          <p:attrName>ppt_x</p:attrName>
                                        </p:attrNameLst>
                                      </p:cBhvr>
                                      <p:tavLst>
                                        <p:tav tm="0">
                                          <p:val>
                                            <p:strVal val="1+#ppt_w/2"/>
                                          </p:val>
                                        </p:tav>
                                        <p:tav tm="100000">
                                          <p:val>
                                            <p:strVal val="#ppt_x"/>
                                          </p:val>
                                        </p:tav>
                                      </p:tavLst>
                                    </p:anim>
                                    <p:anim calcmode="lin" valueType="num">
                                      <p:cBhvr additive="base">
                                        <p:cTn id="119" dur="500" fill="hold"/>
                                        <p:tgtEl>
                                          <p:spTgt spid="346283"/>
                                        </p:tgtEl>
                                        <p:attrNameLst>
                                          <p:attrName>ppt_y</p:attrName>
                                        </p:attrNameLst>
                                      </p:cBhvr>
                                      <p:tavLst>
                                        <p:tav tm="0">
                                          <p:val>
                                            <p:strVal val="#ppt_y"/>
                                          </p:val>
                                        </p:tav>
                                        <p:tav tm="100000">
                                          <p:val>
                                            <p:strVal val="#ppt_y"/>
                                          </p:val>
                                        </p:tav>
                                      </p:tavLst>
                                    </p:anim>
                                  </p:childTnLst>
                                </p:cTn>
                              </p:par>
                            </p:childTnLst>
                          </p:cTn>
                        </p:par>
                      </p:childTnLst>
                    </p:cTn>
                  </p:par>
                  <p:par>
                    <p:cTn id="120" fill="hold" nodeType="clickPar">
                      <p:stCondLst>
                        <p:cond delay="indefinite"/>
                      </p:stCondLst>
                      <p:childTnLst>
                        <p:par>
                          <p:cTn id="121" fill="hold" nodeType="withGroup">
                            <p:stCondLst>
                              <p:cond delay="0"/>
                            </p:stCondLst>
                            <p:childTnLst>
                              <p:par>
                                <p:cTn id="122" presetID="1" presetClass="entr" presetSubtype="0" fill="hold" grpId="0" nodeType="clickEffect">
                                  <p:stCondLst>
                                    <p:cond delay="0"/>
                                  </p:stCondLst>
                                  <p:childTnLst>
                                    <p:set>
                                      <p:cBhvr>
                                        <p:cTn id="123" dur="1" fill="hold">
                                          <p:stCondLst>
                                            <p:cond delay="0"/>
                                          </p:stCondLst>
                                        </p:cTn>
                                        <p:tgtEl>
                                          <p:spTgt spid="346284"/>
                                        </p:tgtEl>
                                        <p:attrNameLst>
                                          <p:attrName>style.visibility</p:attrName>
                                        </p:attrNameLst>
                                      </p:cBhvr>
                                      <p:to>
                                        <p:strVal val="visible"/>
                                      </p:to>
                                    </p:set>
                                  </p:childTnLst>
                                </p:cTn>
                              </p:par>
                              <p:par>
                                <p:cTn id="124" presetID="1" presetClass="entr" presetSubtype="0" fill="hold" nodeType="withEffect">
                                  <p:stCondLst>
                                    <p:cond delay="0"/>
                                  </p:stCondLst>
                                  <p:childTnLst>
                                    <p:set>
                                      <p:cBhvr>
                                        <p:cTn id="125" dur="1" fill="hold">
                                          <p:stCondLst>
                                            <p:cond delay="0"/>
                                          </p:stCondLst>
                                        </p:cTn>
                                        <p:tgtEl>
                                          <p:spTgt spid="346285"/>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34628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6230" grpId="0"/>
      <p:bldP spid="346244" grpId="0"/>
      <p:bldP spid="346246" grpId="0" animBg="1"/>
      <p:bldP spid="346249" grpId="0"/>
      <p:bldP spid="346251" grpId="0"/>
      <p:bldP spid="346254" grpId="0"/>
      <p:bldP spid="346256" grpId="0" animBg="1"/>
      <p:bldP spid="346257" grpId="0" animBg="1"/>
      <p:bldP spid="346259" grpId="0" animBg="1"/>
      <p:bldP spid="346260" grpId="0" animBg="1"/>
      <p:bldP spid="346262" grpId="0"/>
      <p:bldP spid="346264" grpId="0"/>
      <p:bldP spid="346269" grpId="0"/>
      <p:bldP spid="346272" grpId="0"/>
      <p:bldP spid="346275" grpId="0" animBg="1"/>
      <p:bldP spid="346277" grpId="0" animBg="1"/>
      <p:bldP spid="346279" grpId="0"/>
      <p:bldP spid="346283" grpId="0"/>
      <p:bldP spid="346284" grpId="0"/>
      <p:bldP spid="34628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9" name="Rectangle 3"/>
          <p:cNvSpPr>
            <a:spLocks noGrp="1" noChangeArrowheads="1"/>
          </p:cNvSpPr>
          <p:nvPr>
            <p:ph type="title"/>
          </p:nvPr>
        </p:nvSpPr>
        <p:spPr>
          <a:xfrm>
            <a:off x="893763" y="535434"/>
            <a:ext cx="3384000" cy="324000"/>
          </a:xfrm>
          <a:solidFill>
            <a:srgbClr val="FFFF00"/>
          </a:solidFill>
          <a:ln/>
        </p:spPr>
        <p:txBody>
          <a:bodyPr/>
          <a:lstStyle/>
          <a:p>
            <a:r>
              <a:rPr lang="en-US" altLang="ru-RU" sz="2000" b="1" dirty="0" smtClean="0">
                <a:solidFill>
                  <a:srgbClr val="FF0000"/>
                </a:solidFill>
              </a:rPr>
              <a:t>Section 6</a:t>
            </a:r>
            <a:r>
              <a:rPr lang="en-US" altLang="ru-RU" sz="2000" dirty="0" smtClean="0">
                <a:solidFill>
                  <a:srgbClr val="FF0000"/>
                </a:solidFill>
              </a:rPr>
              <a:t> </a:t>
            </a:r>
            <a:r>
              <a:rPr lang="en-US" altLang="ru-RU" sz="1800" dirty="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a:solidFill>
                  <a:srgbClr val="FF0000"/>
                </a:solidFill>
              </a:rPr>
              <a:t>6</a:t>
            </a:r>
            <a:r>
              <a:rPr lang="ru-RU" altLang="ru-RU" sz="1800" dirty="0" smtClean="0">
                <a:solidFill>
                  <a:srgbClr val="FF0000"/>
                </a:solidFill>
              </a:rPr>
              <a:t>.</a:t>
            </a:r>
            <a:r>
              <a:rPr lang="en-US" altLang="ru-RU" sz="1800" dirty="0" smtClean="0">
                <a:solidFill>
                  <a:srgbClr val="FF0000"/>
                </a:solidFill>
              </a:rPr>
              <a:t>2</a:t>
            </a:r>
            <a:r>
              <a:rPr lang="ru-RU" altLang="ru-RU" sz="1800" dirty="0" smtClean="0">
                <a:solidFill>
                  <a:srgbClr val="FF0000"/>
                </a:solidFill>
              </a:rPr>
              <a:t>)</a:t>
            </a:r>
            <a:r>
              <a:rPr lang="en-US" altLang="ru-RU" sz="1800" dirty="0" smtClean="0">
                <a:solidFill>
                  <a:srgbClr val="FF0000"/>
                </a:solidFill>
              </a:rPr>
              <a:t> </a:t>
            </a:r>
            <a:endParaRPr lang="ru-RU" altLang="ru-RU" sz="1800" dirty="0">
              <a:solidFill>
                <a:srgbClr val="FF0000"/>
              </a:solidFill>
            </a:endParaRPr>
          </a:p>
        </p:txBody>
      </p:sp>
      <p:sp>
        <p:nvSpPr>
          <p:cNvPr id="347140" name="AutoShape 4">
            <a:hlinkClick r:id="rId3"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a:p>
        </p:txBody>
      </p:sp>
      <p:sp>
        <p:nvSpPr>
          <p:cNvPr id="347141" name="AutoShape 5">
            <a:hlinkClick r:id="" action="ppaction://hlinkshowjump?jump=nextslide" highlightClick="1"/>
          </p:cNvPr>
          <p:cNvSpPr>
            <a:spLocks noChangeArrowheads="1"/>
          </p:cNvSpPr>
          <p:nvPr/>
        </p:nvSpPr>
        <p:spPr bwMode="auto">
          <a:xfrm>
            <a:off x="4379912" y="542925"/>
            <a:ext cx="285750" cy="216000"/>
          </a:xfrm>
          <a:prstGeom prst="actionButtonForwardNext">
            <a:avLst/>
          </a:prstGeom>
          <a:solidFill>
            <a:srgbClr val="FF0000"/>
          </a:solidFill>
          <a:ln>
            <a:noFill/>
          </a:ln>
          <a:effectLst/>
          <a:extLst/>
        </p:spPr>
        <p:txBody>
          <a:bodyPr wrap="none" anchor="ctr"/>
          <a:lstStyle/>
          <a:p>
            <a:endParaRPr lang="ru-RU"/>
          </a:p>
        </p:txBody>
      </p:sp>
      <p:sp>
        <p:nvSpPr>
          <p:cNvPr id="347143" name="Oval 7"/>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chemeClr val="tx2"/>
                </a:solidFill>
              </a:rPr>
              <a:t>24</a:t>
            </a:r>
            <a:endParaRPr lang="ru-RU" altLang="ru-RU" sz="1000" b="1" dirty="0">
              <a:solidFill>
                <a:schemeClr val="tx2"/>
              </a:solidFill>
            </a:endParaRPr>
          </a:p>
        </p:txBody>
      </p:sp>
      <mc:AlternateContent xmlns:mc="http://schemas.openxmlformats.org/markup-compatibility/2006" xmlns:a14="http://schemas.microsoft.com/office/drawing/2010/main">
        <mc:Choice Requires="a14">
          <p:sp>
            <p:nvSpPr>
              <p:cNvPr id="347201" name="Text Box 65"/>
              <p:cNvSpPr txBox="1">
                <a:spLocks noChangeArrowheads="1"/>
              </p:cNvSpPr>
              <p:nvPr/>
            </p:nvSpPr>
            <p:spPr bwMode="auto">
              <a:xfrm>
                <a:off x="233363" y="879475"/>
                <a:ext cx="8643937" cy="120135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smtClean="0">
                    <a:solidFill>
                      <a:schemeClr val="bg2"/>
                    </a:solidFill>
                    <a:cs typeface="Arial" pitchFamily="34" charset="0"/>
                  </a:rPr>
                  <a:t>■</a:t>
                </a:r>
                <a:r>
                  <a:rPr lang="ru-RU" altLang="ru-RU" sz="1000" b="1" dirty="0">
                    <a:solidFill>
                      <a:srgbClr val="FF0000"/>
                    </a:solidFill>
                    <a:cs typeface="Arial" pitchFamily="34" charset="0"/>
                  </a:rPr>
                  <a:t>        </a:t>
                </a:r>
                <a:r>
                  <a:rPr lang="en-US" sz="1200" b="1" dirty="0">
                    <a:solidFill>
                      <a:srgbClr val="FF0000"/>
                    </a:solidFill>
                  </a:rPr>
                  <a:t>The Law of Conservation of the Total Angular </a:t>
                </a:r>
                <a:r>
                  <a:rPr lang="en-US" sz="1200" b="1" dirty="0" smtClean="0">
                    <a:solidFill>
                      <a:srgbClr val="FF0000"/>
                    </a:solidFill>
                  </a:rPr>
                  <a:t>Momentum</a:t>
                </a:r>
                <a:endParaRPr lang="ru-RU" altLang="ru-RU" sz="1200" dirty="0">
                  <a:solidFill>
                    <a:srgbClr val="FF0000"/>
                  </a:solidFill>
                </a:endParaRPr>
              </a:p>
              <a:p>
                <a:pPr marL="179388" indent="-179388" algn="just"/>
                <a:r>
                  <a:rPr lang="ru-RU" altLang="ru-RU" sz="1000" b="1" dirty="0">
                    <a:solidFill>
                      <a:schemeClr val="bg2"/>
                    </a:solidFill>
                  </a:rPr>
                  <a:t>1.</a:t>
                </a:r>
                <a:r>
                  <a:rPr lang="ru-RU" altLang="ru-RU" sz="1000" dirty="0">
                    <a:solidFill>
                      <a:schemeClr val="bg2"/>
                    </a:solidFill>
                  </a:rPr>
                  <a:t> </a:t>
                </a:r>
                <a:r>
                  <a:rPr lang="en-US" altLang="ru-RU" sz="1000" b="1" dirty="0" smtClean="0">
                    <a:solidFill>
                      <a:schemeClr val="accent5">
                        <a:lumMod val="25000"/>
                      </a:schemeClr>
                    </a:solidFill>
                  </a:rPr>
                  <a:t>I</a:t>
                </a:r>
                <a:r>
                  <a:rPr lang="en-US" sz="1000" b="1" dirty="0" smtClean="0">
                    <a:solidFill>
                      <a:schemeClr val="accent5">
                        <a:lumMod val="25000"/>
                      </a:schemeClr>
                    </a:solidFill>
                  </a:rPr>
                  <a:t>f </a:t>
                </a:r>
                <a:r>
                  <a:rPr lang="en-US" sz="1000" b="1" dirty="0">
                    <a:solidFill>
                      <a:schemeClr val="accent5">
                        <a:lumMod val="25000"/>
                      </a:schemeClr>
                    </a:solidFill>
                  </a:rPr>
                  <a:t>the sum of the moments of all external forces acting on a system taken with respect </a:t>
                </a:r>
                <a:r>
                  <a:rPr lang="en-US" sz="1000" b="1" dirty="0" smtClean="0">
                    <a:solidFill>
                      <a:schemeClr val="accent5">
                        <a:lumMod val="25000"/>
                      </a:schemeClr>
                    </a:solidFill>
                  </a:rPr>
                  <a:t> to </a:t>
                </a:r>
                <a:r>
                  <a:rPr lang="en-US" sz="1000" b="1" dirty="0">
                    <a:solidFill>
                      <a:schemeClr val="accent5">
                        <a:lumMod val="25000"/>
                      </a:schemeClr>
                    </a:solidFill>
                  </a:rPr>
                  <a:t>any center is </a:t>
                </a:r>
                <a:r>
                  <a:rPr lang="en-US" sz="1000" b="1" dirty="0" smtClean="0">
                    <a:solidFill>
                      <a:schemeClr val="accent5">
                        <a:lumMod val="25000"/>
                      </a:schemeClr>
                    </a:solidFill>
                  </a:rPr>
                  <a:t>zero </a:t>
                </a:r>
                <a14:m>
                  <m:oMath xmlns:m="http://schemas.openxmlformats.org/officeDocument/2006/math">
                    <m:nary>
                      <m:naryPr>
                        <m:chr m:val="∑"/>
                        <m:limLoc m:val="undOvr"/>
                        <m:subHide m:val="on"/>
                        <m:supHide m:val="on"/>
                        <m:ctrlPr>
                          <a:rPr lang="ru-RU" sz="1200" b="1" i="1">
                            <a:solidFill>
                              <a:schemeClr val="accent5">
                                <a:lumMod val="25000"/>
                              </a:schemeClr>
                            </a:solidFill>
                            <a:latin typeface="Cambria Math"/>
                          </a:rPr>
                        </m:ctrlPr>
                      </m:naryPr>
                      <m:sub/>
                      <m:sup/>
                      <m:e>
                        <m:sSub>
                          <m:sSubPr>
                            <m:ctrlPr>
                              <a:rPr lang="ru-RU" sz="1200" b="1" i="1">
                                <a:solidFill>
                                  <a:schemeClr val="accent5">
                                    <a:lumMod val="25000"/>
                                  </a:schemeClr>
                                </a:solidFill>
                                <a:latin typeface="Cambria Math"/>
                              </a:rPr>
                            </m:ctrlPr>
                          </m:sSubPr>
                          <m:e>
                            <m:r>
                              <a:rPr lang="en-US" sz="1200" b="1" i="1">
                                <a:solidFill>
                                  <a:schemeClr val="accent5">
                                    <a:lumMod val="25000"/>
                                  </a:schemeClr>
                                </a:solidFill>
                                <a:latin typeface="Cambria Math"/>
                              </a:rPr>
                              <m:t>𝒎</m:t>
                            </m:r>
                          </m:e>
                          <m:sub>
                            <m:r>
                              <a:rPr lang="en-US" sz="1200" b="1" i="1">
                                <a:solidFill>
                                  <a:schemeClr val="accent5">
                                    <a:lumMod val="25000"/>
                                  </a:schemeClr>
                                </a:solidFill>
                                <a:latin typeface="Cambria Math"/>
                              </a:rPr>
                              <m:t>𝟎</m:t>
                            </m:r>
                          </m:sub>
                        </m:sSub>
                        <m:d>
                          <m:dPr>
                            <m:ctrlPr>
                              <a:rPr lang="ru-RU" sz="1200" b="1" i="1">
                                <a:solidFill>
                                  <a:schemeClr val="accent5">
                                    <a:lumMod val="25000"/>
                                  </a:schemeClr>
                                </a:solidFill>
                                <a:latin typeface="Cambria Math"/>
                              </a:rPr>
                            </m:ctrlPr>
                          </m:dPr>
                          <m:e>
                            <m:sSubSup>
                              <m:sSubSupPr>
                                <m:ctrlPr>
                                  <a:rPr lang="ru-RU" sz="1200" b="1" i="1">
                                    <a:solidFill>
                                      <a:schemeClr val="accent5">
                                        <a:lumMod val="25000"/>
                                      </a:schemeClr>
                                    </a:solidFill>
                                    <a:latin typeface="Cambria Math"/>
                                  </a:rPr>
                                </m:ctrlPr>
                              </m:sSubSupPr>
                              <m:e>
                                <m:r>
                                  <a:rPr lang="en-US" sz="1200" b="1" i="1">
                                    <a:solidFill>
                                      <a:schemeClr val="accent5">
                                        <a:lumMod val="25000"/>
                                      </a:schemeClr>
                                    </a:solidFill>
                                    <a:latin typeface="Cambria Math"/>
                                  </a:rPr>
                                  <m:t>𝑭</m:t>
                                </m:r>
                              </m:e>
                              <m:sub>
                                <m:r>
                                  <a:rPr lang="en-US" sz="1200" b="1" i="1">
                                    <a:solidFill>
                                      <a:schemeClr val="accent5">
                                        <a:lumMod val="25000"/>
                                      </a:schemeClr>
                                    </a:solidFill>
                                    <a:latin typeface="Cambria Math"/>
                                  </a:rPr>
                                  <m:t>𝒌</m:t>
                                </m:r>
                              </m:sub>
                              <m:sup>
                                <m:r>
                                  <a:rPr lang="en-US" sz="1200" b="1" i="1">
                                    <a:solidFill>
                                      <a:schemeClr val="accent5">
                                        <a:lumMod val="25000"/>
                                      </a:schemeClr>
                                    </a:solidFill>
                                    <a:latin typeface="Cambria Math"/>
                                  </a:rPr>
                                  <m:t>𝒆</m:t>
                                </m:r>
                              </m:sup>
                            </m:sSubSup>
                          </m:e>
                        </m:d>
                        <m:r>
                          <a:rPr lang="en-US" sz="1200" b="1">
                            <a:solidFill>
                              <a:schemeClr val="accent5">
                                <a:lumMod val="25000"/>
                              </a:schemeClr>
                            </a:solidFill>
                            <a:latin typeface="Cambria Math"/>
                          </a:rPr>
                          <m:t>=</m:t>
                        </m:r>
                        <m:r>
                          <a:rPr lang="en-US" sz="1200" b="1" i="1">
                            <a:solidFill>
                              <a:schemeClr val="accent5">
                                <a:lumMod val="25000"/>
                              </a:schemeClr>
                            </a:solidFill>
                            <a:latin typeface="Cambria Math"/>
                          </a:rPr>
                          <m:t>𝟎</m:t>
                        </m:r>
                      </m:e>
                    </m:nary>
                  </m:oMath>
                </a14:m>
                <a:r>
                  <a:rPr lang="en-US" sz="1200" b="1" dirty="0" smtClean="0">
                    <a:solidFill>
                      <a:schemeClr val="accent5">
                        <a:lumMod val="25000"/>
                      </a:schemeClr>
                    </a:solidFill>
                    <a:latin typeface="Times New Roman" pitchFamily="18" charset="0"/>
                    <a:cs typeface="Times New Roman" pitchFamily="18" charset="0"/>
                  </a:rPr>
                  <a:t> (</a:t>
                </a:r>
                <a:r>
                  <a:rPr lang="en-US" altLang="ru-RU" sz="1200" b="1" i="1" dirty="0" smtClean="0">
                    <a:solidFill>
                      <a:schemeClr val="bg2"/>
                    </a:solidFill>
                    <a:latin typeface="Times New Roman" pitchFamily="18" charset="0"/>
                    <a:cs typeface="Times New Roman" pitchFamily="18" charset="0"/>
                  </a:rPr>
                  <a:t>M</a:t>
                </a:r>
                <a:r>
                  <a:rPr lang="en-US" altLang="ru-RU" sz="1200" b="1" i="1" baseline="-25000" dirty="0" smtClean="0">
                    <a:solidFill>
                      <a:schemeClr val="bg2"/>
                    </a:solidFill>
                    <a:latin typeface="Times New Roman" pitchFamily="18" charset="0"/>
                    <a:cs typeface="Times New Roman" pitchFamily="18" charset="0"/>
                  </a:rPr>
                  <a:t>o</a:t>
                </a:r>
                <a:r>
                  <a:rPr lang="en-US" altLang="ru-RU" sz="1200" b="1" i="1" baseline="30000" dirty="0" smtClean="0">
                    <a:solidFill>
                      <a:schemeClr val="bg2"/>
                    </a:solidFill>
                    <a:latin typeface="Times New Roman" pitchFamily="18" charset="0"/>
                    <a:cs typeface="Times New Roman" pitchFamily="18" charset="0"/>
                  </a:rPr>
                  <a:t>e</a:t>
                </a:r>
                <a:r>
                  <a:rPr lang="en-US" altLang="ru-RU" sz="1200" b="1" dirty="0" smtClean="0">
                    <a:solidFill>
                      <a:schemeClr val="bg2"/>
                    </a:solidFill>
                    <a:latin typeface="Times New Roman" pitchFamily="18" charset="0"/>
                    <a:cs typeface="Times New Roman" pitchFamily="18" charset="0"/>
                  </a:rPr>
                  <a:t> </a:t>
                </a:r>
                <a:r>
                  <a:rPr lang="en-US" altLang="ru-RU" sz="1200" b="1" dirty="0">
                    <a:solidFill>
                      <a:schemeClr val="bg2"/>
                    </a:solidFill>
                    <a:latin typeface="Times New Roman" pitchFamily="18" charset="0"/>
                    <a:cs typeface="Times New Roman" pitchFamily="18" charset="0"/>
                  </a:rPr>
                  <a:t>= </a:t>
                </a:r>
                <a:r>
                  <a:rPr lang="en-US" altLang="ru-RU" sz="1200" b="1" dirty="0" smtClean="0">
                    <a:solidFill>
                      <a:schemeClr val="bg2"/>
                    </a:solidFill>
                    <a:latin typeface="Times New Roman" pitchFamily="18" charset="0"/>
                    <a:cs typeface="Times New Roman" pitchFamily="18" charset="0"/>
                  </a:rPr>
                  <a:t>0)</a:t>
                </a:r>
                <a:r>
                  <a:rPr lang="en-US" sz="1200" b="1" dirty="0" smtClean="0">
                    <a:solidFill>
                      <a:schemeClr val="accent5">
                        <a:lumMod val="25000"/>
                      </a:schemeClr>
                    </a:solidFill>
                    <a:latin typeface="Times New Roman" pitchFamily="18" charset="0"/>
                    <a:cs typeface="Times New Roman" pitchFamily="18" charset="0"/>
                  </a:rPr>
                  <a:t>, </a:t>
                </a:r>
                <a:r>
                  <a:rPr lang="en-US" sz="1000" b="1" dirty="0">
                    <a:solidFill>
                      <a:schemeClr val="accent5">
                        <a:lumMod val="25000"/>
                      </a:schemeClr>
                    </a:solidFill>
                  </a:rPr>
                  <a:t>the total angular momentum of the system with respect to that center is constant in magnitude and </a:t>
                </a:r>
                <a:r>
                  <a:rPr lang="en-US" sz="1000" b="1" dirty="0" smtClean="0">
                    <a:solidFill>
                      <a:schemeClr val="accent5">
                        <a:lumMod val="25000"/>
                      </a:schemeClr>
                    </a:solidFill>
                  </a:rPr>
                  <a:t>direction</a:t>
                </a:r>
                <a:r>
                  <a:rPr lang="en-US" sz="1000" b="1" dirty="0">
                    <a:solidFill>
                      <a:schemeClr val="accent5">
                        <a:lumMod val="25000"/>
                      </a:schemeClr>
                    </a:solidFill>
                  </a:rPr>
                  <a:t> </a:t>
                </a:r>
                <a:r>
                  <a:rPr lang="ru-RU" altLang="ru-RU" sz="1000" b="1" dirty="0" smtClean="0">
                    <a:solidFill>
                      <a:schemeClr val="accent5">
                        <a:lumMod val="25000"/>
                      </a:schemeClr>
                    </a:solidFill>
                  </a:rPr>
                  <a:t> </a:t>
                </a:r>
                <a:r>
                  <a:rPr lang="en-US" altLang="ru-RU" sz="1200" b="1" i="1" dirty="0">
                    <a:solidFill>
                      <a:schemeClr val="accent5">
                        <a:lumMod val="25000"/>
                      </a:schemeClr>
                    </a:solidFill>
                    <a:latin typeface="Times New Roman" pitchFamily="18" charset="0"/>
                    <a:cs typeface="Times New Roman" pitchFamily="18" charset="0"/>
                  </a:rPr>
                  <a:t>K</a:t>
                </a:r>
                <a:r>
                  <a:rPr lang="en-US" altLang="ru-RU" sz="1200" b="1" i="1" baseline="-25000" dirty="0">
                    <a:solidFill>
                      <a:schemeClr val="accent5">
                        <a:lumMod val="25000"/>
                      </a:schemeClr>
                    </a:solidFill>
                    <a:latin typeface="Times New Roman" pitchFamily="18" charset="0"/>
                    <a:cs typeface="Times New Roman" pitchFamily="18" charset="0"/>
                  </a:rPr>
                  <a:t>O</a:t>
                </a:r>
                <a:r>
                  <a:rPr lang="en-US" altLang="ru-RU" sz="1200" b="1" dirty="0">
                    <a:solidFill>
                      <a:schemeClr val="accent5">
                        <a:lumMod val="25000"/>
                      </a:schemeClr>
                    </a:solidFill>
                    <a:latin typeface="Times New Roman" pitchFamily="18" charset="0"/>
                    <a:cs typeface="Times New Roman" pitchFamily="18" charset="0"/>
                  </a:rPr>
                  <a:t> = </a:t>
                </a:r>
                <a:r>
                  <a:rPr lang="en-US" altLang="ru-RU" sz="1200" b="1" i="1" dirty="0" err="1" smtClean="0">
                    <a:solidFill>
                      <a:schemeClr val="accent5">
                        <a:lumMod val="25000"/>
                      </a:schemeClr>
                    </a:solidFill>
                    <a:latin typeface="Times New Roman" pitchFamily="18" charset="0"/>
                    <a:cs typeface="Times New Roman" pitchFamily="18" charset="0"/>
                  </a:rPr>
                  <a:t>const</a:t>
                </a:r>
                <a:r>
                  <a:rPr lang="ru-RU" altLang="ru-RU" sz="1200" b="1" dirty="0" smtClean="0">
                    <a:solidFill>
                      <a:schemeClr val="accent5">
                        <a:lumMod val="25000"/>
                      </a:schemeClr>
                    </a:solidFill>
                    <a:latin typeface="Times New Roman" pitchFamily="18" charset="0"/>
                    <a:cs typeface="Times New Roman" pitchFamily="18" charset="0"/>
                  </a:rPr>
                  <a:t>.</a:t>
                </a:r>
                <a:endParaRPr lang="ru-RU" altLang="ru-RU" sz="1200" b="1" dirty="0">
                  <a:solidFill>
                    <a:schemeClr val="accent5">
                      <a:lumMod val="25000"/>
                    </a:schemeClr>
                  </a:solidFill>
                  <a:latin typeface="Times New Roman" pitchFamily="18" charset="0"/>
                  <a:cs typeface="Times New Roman" pitchFamily="18" charset="0"/>
                </a:endParaRPr>
              </a:p>
              <a:p>
                <a:pPr marL="179388" indent="-179388" algn="just"/>
                <a:r>
                  <a:rPr lang="ru-RU" altLang="ru-RU" sz="1000" b="1" dirty="0">
                    <a:solidFill>
                      <a:schemeClr val="bg2"/>
                    </a:solidFill>
                  </a:rPr>
                  <a:t>2</a:t>
                </a:r>
                <a:r>
                  <a:rPr lang="ru-RU" altLang="ru-RU" sz="1000" b="1" dirty="0" smtClean="0">
                    <a:solidFill>
                      <a:schemeClr val="bg2"/>
                    </a:solidFill>
                  </a:rPr>
                  <a:t>.</a:t>
                </a:r>
                <a:r>
                  <a:rPr lang="en-US" altLang="ru-RU" sz="1000" b="1" dirty="0" smtClean="0">
                    <a:solidFill>
                      <a:schemeClr val="bg2"/>
                    </a:solidFill>
                  </a:rPr>
                  <a:t> </a:t>
                </a:r>
                <a:r>
                  <a:rPr lang="en-US" altLang="ru-RU" sz="1000" b="1" dirty="0" smtClean="0">
                    <a:solidFill>
                      <a:schemeClr val="accent5">
                        <a:lumMod val="25000"/>
                      </a:schemeClr>
                    </a:solidFill>
                  </a:rPr>
                  <a:t>I</a:t>
                </a:r>
                <a:r>
                  <a:rPr lang="en-US" sz="1000" b="1" dirty="0" smtClean="0">
                    <a:solidFill>
                      <a:schemeClr val="accent5">
                        <a:lumMod val="25000"/>
                      </a:schemeClr>
                    </a:solidFill>
                  </a:rPr>
                  <a:t>f </a:t>
                </a:r>
                <a:r>
                  <a:rPr lang="en-US" sz="1000" b="1" dirty="0">
                    <a:solidFill>
                      <a:schemeClr val="accent5">
                        <a:lumMod val="25000"/>
                      </a:schemeClr>
                    </a:solidFill>
                  </a:rPr>
                  <a:t>the sum of the moments of all the external forces acting on a system with respect to any axis is </a:t>
                </a:r>
                <a:r>
                  <a:rPr lang="en-US" sz="1000" b="1" dirty="0" smtClean="0">
                    <a:solidFill>
                      <a:schemeClr val="accent5">
                        <a:lumMod val="25000"/>
                      </a:schemeClr>
                    </a:solidFill>
                  </a:rPr>
                  <a:t>zero </a:t>
                </a:r>
                <a:r>
                  <a:rPr lang="en-US" altLang="ru-RU" sz="1200" b="1" i="1" dirty="0" err="1" smtClean="0">
                    <a:solidFill>
                      <a:schemeClr val="accent5">
                        <a:lumMod val="25000"/>
                      </a:schemeClr>
                    </a:solidFill>
                    <a:latin typeface="Times New Roman" pitchFamily="18" charset="0"/>
                    <a:cs typeface="Times New Roman" pitchFamily="18" charset="0"/>
                  </a:rPr>
                  <a:t>M</a:t>
                </a:r>
                <a:r>
                  <a:rPr lang="en-US" altLang="ru-RU" sz="1200" b="1" i="1" baseline="-25000" dirty="0" err="1" smtClean="0">
                    <a:solidFill>
                      <a:schemeClr val="accent5">
                        <a:lumMod val="25000"/>
                      </a:schemeClr>
                    </a:solidFill>
                    <a:latin typeface="Times New Roman" pitchFamily="18" charset="0"/>
                    <a:cs typeface="Times New Roman" pitchFamily="18" charset="0"/>
                  </a:rPr>
                  <a:t>x</a:t>
                </a:r>
                <a:r>
                  <a:rPr lang="en-US" altLang="ru-RU" sz="1200" b="1" i="1" baseline="30000" dirty="0" err="1" smtClean="0">
                    <a:solidFill>
                      <a:schemeClr val="accent5">
                        <a:lumMod val="25000"/>
                      </a:schemeClr>
                    </a:solidFill>
                    <a:latin typeface="Times New Roman" pitchFamily="18" charset="0"/>
                    <a:cs typeface="Times New Roman" pitchFamily="18" charset="0"/>
                  </a:rPr>
                  <a:t>e</a:t>
                </a:r>
                <a:r>
                  <a:rPr lang="en-US" altLang="ru-RU" sz="1200" b="1" dirty="0" smtClean="0">
                    <a:solidFill>
                      <a:schemeClr val="accent5">
                        <a:lumMod val="25000"/>
                      </a:schemeClr>
                    </a:solidFill>
                    <a:latin typeface="Times New Roman" pitchFamily="18" charset="0"/>
                    <a:cs typeface="Times New Roman" pitchFamily="18" charset="0"/>
                  </a:rPr>
                  <a:t> </a:t>
                </a:r>
                <a:r>
                  <a:rPr lang="en-US" altLang="ru-RU" sz="1200" b="1" dirty="0">
                    <a:solidFill>
                      <a:schemeClr val="accent5">
                        <a:lumMod val="25000"/>
                      </a:schemeClr>
                    </a:solidFill>
                    <a:latin typeface="Times New Roman" pitchFamily="18" charset="0"/>
                    <a:cs typeface="Times New Roman" pitchFamily="18" charset="0"/>
                  </a:rPr>
                  <a:t>= 0</a:t>
                </a:r>
                <a:r>
                  <a:rPr lang="en-US" sz="1200" b="1" dirty="0" smtClean="0">
                    <a:solidFill>
                      <a:schemeClr val="accent5">
                        <a:lumMod val="25000"/>
                      </a:schemeClr>
                    </a:solidFill>
                    <a:latin typeface="Times New Roman" pitchFamily="18" charset="0"/>
                    <a:cs typeface="Times New Roman" pitchFamily="18" charset="0"/>
                  </a:rPr>
                  <a:t>, </a:t>
                </a:r>
                <a:r>
                  <a:rPr lang="en-US" sz="1000" b="1" dirty="0">
                    <a:solidFill>
                      <a:schemeClr val="accent5">
                        <a:lumMod val="25000"/>
                      </a:schemeClr>
                    </a:solidFill>
                  </a:rPr>
                  <a:t>the total angular momentum of the system with respect to that axis is </a:t>
                </a:r>
                <a:r>
                  <a:rPr lang="en-US" sz="1000" b="1" dirty="0" smtClean="0">
                    <a:solidFill>
                      <a:schemeClr val="accent5">
                        <a:lumMod val="25000"/>
                      </a:schemeClr>
                    </a:solidFill>
                  </a:rPr>
                  <a:t>constant </a:t>
                </a:r>
                <a:r>
                  <a:rPr lang="en-US" altLang="ru-RU" sz="1200" b="1" i="1" dirty="0" err="1" smtClean="0">
                    <a:solidFill>
                      <a:schemeClr val="accent5">
                        <a:lumMod val="25000"/>
                      </a:schemeClr>
                    </a:solidFill>
                    <a:latin typeface="Times New Roman" pitchFamily="18" charset="0"/>
                    <a:cs typeface="Times New Roman" pitchFamily="18" charset="0"/>
                  </a:rPr>
                  <a:t>K</a:t>
                </a:r>
                <a:r>
                  <a:rPr lang="en-US" altLang="ru-RU" sz="1200" b="1" i="1" baseline="-25000" dirty="0" err="1" smtClean="0">
                    <a:solidFill>
                      <a:schemeClr val="accent5">
                        <a:lumMod val="25000"/>
                      </a:schemeClr>
                    </a:solidFill>
                    <a:latin typeface="Times New Roman" pitchFamily="18" charset="0"/>
                    <a:cs typeface="Times New Roman" pitchFamily="18" charset="0"/>
                  </a:rPr>
                  <a:t>x</a:t>
                </a:r>
                <a:r>
                  <a:rPr lang="en-US" altLang="ru-RU" sz="1200" b="1" dirty="0" smtClean="0">
                    <a:solidFill>
                      <a:schemeClr val="accent5">
                        <a:lumMod val="25000"/>
                      </a:schemeClr>
                    </a:solidFill>
                    <a:latin typeface="Times New Roman" pitchFamily="18" charset="0"/>
                    <a:cs typeface="Times New Roman" pitchFamily="18" charset="0"/>
                  </a:rPr>
                  <a:t> </a:t>
                </a:r>
                <a:r>
                  <a:rPr lang="en-US" altLang="ru-RU" sz="1200" b="1" dirty="0">
                    <a:solidFill>
                      <a:schemeClr val="accent5">
                        <a:lumMod val="25000"/>
                      </a:schemeClr>
                    </a:solidFill>
                    <a:latin typeface="Times New Roman" pitchFamily="18" charset="0"/>
                    <a:cs typeface="Times New Roman" pitchFamily="18" charset="0"/>
                  </a:rPr>
                  <a:t>= </a:t>
                </a:r>
                <a:r>
                  <a:rPr lang="en-US" altLang="ru-RU" sz="1200" b="1" i="1" dirty="0">
                    <a:solidFill>
                      <a:schemeClr val="accent5">
                        <a:lumMod val="25000"/>
                      </a:schemeClr>
                    </a:solidFill>
                    <a:latin typeface="Times New Roman" pitchFamily="18" charset="0"/>
                    <a:cs typeface="Times New Roman" pitchFamily="18" charset="0"/>
                  </a:rPr>
                  <a:t>const.</a:t>
                </a:r>
                <a:r>
                  <a:rPr lang="en-US" altLang="ru-RU" sz="1200" b="1" dirty="0">
                    <a:solidFill>
                      <a:schemeClr val="accent5">
                        <a:lumMod val="25000"/>
                      </a:schemeClr>
                    </a:solidFill>
                    <a:latin typeface="Times New Roman" pitchFamily="18" charset="0"/>
                    <a:cs typeface="Times New Roman" pitchFamily="18" charset="0"/>
                  </a:rPr>
                  <a:t> </a:t>
                </a:r>
                <a:endParaRPr lang="ru-RU" sz="1200" b="1" dirty="0">
                  <a:solidFill>
                    <a:schemeClr val="accent5">
                      <a:lumMod val="25000"/>
                    </a:schemeClr>
                  </a:solidFill>
                  <a:latin typeface="Times New Roman" pitchFamily="18" charset="0"/>
                  <a:cs typeface="Times New Roman" pitchFamily="18" charset="0"/>
                </a:endParaRPr>
              </a:p>
              <a:p>
                <a:pPr marL="179388" indent="-179388" algn="just"/>
                <a:r>
                  <a:rPr lang="ru-RU" altLang="ru-RU" sz="1000" dirty="0" smtClean="0">
                    <a:solidFill>
                      <a:schemeClr val="bg2"/>
                    </a:solidFill>
                  </a:rPr>
                  <a:t>  </a:t>
                </a:r>
                <a:r>
                  <a:rPr lang="ru-RU" altLang="ru-RU" sz="1000" dirty="0">
                    <a:solidFill>
                      <a:schemeClr val="bg2"/>
                    </a:solidFill>
                  </a:rPr>
                  <a:t>	</a:t>
                </a:r>
                <a:r>
                  <a:rPr lang="en-US" altLang="ru-RU" sz="1000" dirty="0">
                    <a:solidFill>
                      <a:schemeClr val="tx2"/>
                    </a:solidFill>
                  </a:rPr>
                  <a:t>Similar statements hold for the axes </a:t>
                </a:r>
                <a:r>
                  <a:rPr lang="en-US" altLang="ru-RU" sz="1100" i="1" dirty="0">
                    <a:solidFill>
                      <a:schemeClr val="tx2"/>
                    </a:solidFill>
                    <a:latin typeface="Times New Roman" pitchFamily="18" charset="0"/>
                    <a:cs typeface="Times New Roman" pitchFamily="18" charset="0"/>
                  </a:rPr>
                  <a:t>y</a:t>
                </a:r>
                <a:r>
                  <a:rPr lang="en-US" altLang="ru-RU" sz="1000" dirty="0">
                    <a:solidFill>
                      <a:schemeClr val="tx2"/>
                    </a:solidFill>
                  </a:rPr>
                  <a:t> and </a:t>
                </a:r>
                <a:r>
                  <a:rPr lang="en-US" altLang="ru-RU" sz="1100" i="1" dirty="0" smtClean="0">
                    <a:solidFill>
                      <a:schemeClr val="tx2"/>
                    </a:solidFill>
                    <a:latin typeface="Times New Roman" pitchFamily="18" charset="0"/>
                    <a:cs typeface="Times New Roman" pitchFamily="18" charset="0"/>
                  </a:rPr>
                  <a:t>z</a:t>
                </a:r>
                <a:r>
                  <a:rPr lang="en-US" altLang="ru-RU" sz="1100" dirty="0" smtClean="0">
                    <a:solidFill>
                      <a:schemeClr val="tx2"/>
                    </a:solidFill>
                    <a:latin typeface="Times New Roman" pitchFamily="18" charset="0"/>
                    <a:cs typeface="Times New Roman" pitchFamily="18" charset="0"/>
                  </a:rPr>
                  <a:t>.</a:t>
                </a:r>
                <a:endParaRPr lang="ru-RU" altLang="ru-RU" sz="1100" dirty="0">
                  <a:solidFill>
                    <a:schemeClr val="tx2"/>
                  </a:solidFill>
                  <a:latin typeface="Times New Roman" pitchFamily="18" charset="0"/>
                  <a:cs typeface="Times New Roman" pitchFamily="18" charset="0"/>
                </a:endParaRPr>
              </a:p>
            </p:txBody>
          </p:sp>
        </mc:Choice>
        <mc:Fallback xmlns="">
          <p:sp>
            <p:nvSpPr>
              <p:cNvPr id="347201" name="Text Box 65"/>
              <p:cNvSpPr txBox="1">
                <a:spLocks noRot="1" noChangeAspect="1" noMove="1" noResize="1" noEditPoints="1" noAdjustHandles="1" noChangeArrowheads="1" noChangeShapeType="1" noTextEdit="1"/>
              </p:cNvSpPr>
              <p:nvPr/>
            </p:nvSpPr>
            <p:spPr bwMode="auto">
              <a:xfrm>
                <a:off x="233363" y="879475"/>
                <a:ext cx="8643937" cy="1201355"/>
              </a:xfrm>
              <a:prstGeom prst="rect">
                <a:avLst/>
              </a:prstGeom>
              <a:blipFill rotWithShape="1">
                <a:blip r:embed="rId4"/>
                <a:stretch>
                  <a:fillRect t="-7107" b="-1523"/>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7202" name="Text Box 66"/>
          <p:cNvSpPr txBox="1">
            <a:spLocks noChangeArrowheads="1"/>
          </p:cNvSpPr>
          <p:nvPr/>
        </p:nvSpPr>
        <p:spPr bwMode="auto">
          <a:xfrm>
            <a:off x="5523705" y="1818212"/>
            <a:ext cx="36623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dirty="0" smtClean="0">
                <a:solidFill>
                  <a:srgbClr val="FF0000"/>
                </a:solidFill>
              </a:rPr>
              <a:t> </a:t>
            </a:r>
            <a:r>
              <a:rPr lang="ru-RU" altLang="ru-RU" sz="1000" b="1" dirty="0">
                <a:solidFill>
                  <a:schemeClr val="bg2"/>
                </a:solidFill>
                <a:cs typeface="Arial" pitchFamily="34" charset="0"/>
              </a:rPr>
              <a:t>■ </a:t>
            </a:r>
            <a:r>
              <a:rPr lang="ru-RU" altLang="ru-RU" sz="1000" b="1" dirty="0" smtClean="0">
                <a:solidFill>
                  <a:schemeClr val="bg2"/>
                </a:solidFill>
                <a:cs typeface="Arial" pitchFamily="34" charset="0"/>
              </a:rPr>
              <a:t>     </a:t>
            </a:r>
            <a:r>
              <a:rPr lang="en-US" sz="1000" b="1" dirty="0" smtClean="0">
                <a:solidFill>
                  <a:srgbClr val="FF0000"/>
                </a:solidFill>
              </a:rPr>
              <a:t>Moment </a:t>
            </a:r>
            <a:r>
              <a:rPr lang="en-US" sz="1000" b="1" dirty="0">
                <a:solidFill>
                  <a:srgbClr val="FF0000"/>
                </a:solidFill>
              </a:rPr>
              <a:t>of Inertia of a </a:t>
            </a:r>
            <a:r>
              <a:rPr lang="en-US" sz="1000" b="1" dirty="0" smtClean="0">
                <a:solidFill>
                  <a:srgbClr val="FF0000"/>
                </a:solidFill>
              </a:rPr>
              <a:t>Body is </a:t>
            </a:r>
            <a:endParaRPr lang="ru-RU" altLang="ru-RU" sz="1000" dirty="0">
              <a:solidFill>
                <a:srgbClr val="FF0000"/>
              </a:solidFill>
            </a:endParaRPr>
          </a:p>
        </p:txBody>
      </p:sp>
      <p:grpSp>
        <p:nvGrpSpPr>
          <p:cNvPr id="347247" name="Group 111"/>
          <p:cNvGrpSpPr>
            <a:grpSpLocks/>
          </p:cNvGrpSpPr>
          <p:nvPr/>
        </p:nvGrpSpPr>
        <p:grpSpPr bwMode="auto">
          <a:xfrm>
            <a:off x="276225" y="2644775"/>
            <a:ext cx="2093913" cy="1641475"/>
            <a:chOff x="2652" y="1504"/>
            <a:chExt cx="1319" cy="1034"/>
          </a:xfrm>
        </p:grpSpPr>
        <p:sp>
          <p:nvSpPr>
            <p:cNvPr id="347205" name="Line 69"/>
            <p:cNvSpPr>
              <a:spLocks noChangeShapeType="1"/>
            </p:cNvSpPr>
            <p:nvPr/>
          </p:nvSpPr>
          <p:spPr bwMode="auto">
            <a:xfrm>
              <a:off x="3095" y="2279"/>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06" name="Line 70"/>
            <p:cNvSpPr>
              <a:spLocks noChangeShapeType="1"/>
            </p:cNvSpPr>
            <p:nvPr/>
          </p:nvSpPr>
          <p:spPr bwMode="auto">
            <a:xfrm rot="-5400000">
              <a:off x="2728" y="1906"/>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07" name="Line 71"/>
            <p:cNvSpPr>
              <a:spLocks noChangeShapeType="1"/>
            </p:cNvSpPr>
            <p:nvPr/>
          </p:nvSpPr>
          <p:spPr bwMode="auto">
            <a:xfrm rot="-5400000" flipH="1" flipV="1">
              <a:off x="2844" y="2274"/>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08" name="Oval 72"/>
            <p:cNvSpPr>
              <a:spLocks noChangeArrowheads="1"/>
            </p:cNvSpPr>
            <p:nvPr/>
          </p:nvSpPr>
          <p:spPr bwMode="auto">
            <a:xfrm>
              <a:off x="3455" y="1931"/>
              <a:ext cx="42" cy="50"/>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11" name="Text Box 75"/>
            <p:cNvSpPr txBox="1">
              <a:spLocks noChangeArrowheads="1"/>
            </p:cNvSpPr>
            <p:nvPr/>
          </p:nvSpPr>
          <p:spPr bwMode="auto">
            <a:xfrm>
              <a:off x="3553" y="1804"/>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m</a:t>
              </a:r>
              <a:endParaRPr lang="ru-RU" altLang="ru-RU" sz="1100" i="1" dirty="0">
                <a:latin typeface="Times New Roman" pitchFamily="18" charset="0"/>
                <a:cs typeface="Times New Roman" pitchFamily="18" charset="0"/>
              </a:endParaRPr>
            </a:p>
          </p:txBody>
        </p:sp>
        <p:sp>
          <p:nvSpPr>
            <p:cNvPr id="347212" name="Text Box 76"/>
            <p:cNvSpPr txBox="1">
              <a:spLocks noChangeArrowheads="1"/>
            </p:cNvSpPr>
            <p:nvPr/>
          </p:nvSpPr>
          <p:spPr bwMode="auto">
            <a:xfrm>
              <a:off x="2928" y="2153"/>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O</a:t>
              </a:r>
              <a:endParaRPr lang="ru-RU" altLang="ru-RU" sz="1100" i="1" dirty="0">
                <a:latin typeface="Times New Roman" pitchFamily="18" charset="0"/>
                <a:cs typeface="Times New Roman" pitchFamily="18" charset="0"/>
              </a:endParaRPr>
            </a:p>
          </p:txBody>
        </p:sp>
        <p:graphicFrame>
          <p:nvGraphicFramePr>
            <p:cNvPr id="347213" name="Object 77"/>
            <p:cNvGraphicFramePr>
              <a:graphicFrameLocks noChangeAspect="1"/>
            </p:cNvGraphicFramePr>
            <p:nvPr/>
          </p:nvGraphicFramePr>
          <p:xfrm>
            <a:off x="2785" y="2415"/>
            <a:ext cx="80" cy="88"/>
          </p:xfrm>
          <a:graphic>
            <a:graphicData uri="http://schemas.openxmlformats.org/presentationml/2006/ole">
              <mc:AlternateContent xmlns:mc="http://schemas.openxmlformats.org/markup-compatibility/2006">
                <mc:Choice xmlns:v="urn:schemas-microsoft-com:vml" Requires="v">
                  <p:oleObj spid="_x0000_s1456371" name="Формула" r:id="rId5" imgW="126720" imgH="139680" progId="Equation.3">
                    <p:embed/>
                  </p:oleObj>
                </mc:Choice>
                <mc:Fallback>
                  <p:oleObj name="Формула" r:id="rId5" imgW="126720" imgH="139680" progId="Equation.3">
                    <p:embed/>
                    <p:pic>
                      <p:nvPicPr>
                        <p:cNvPr id="0" name="Object 7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85" y="2415"/>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4" name="Object 78"/>
            <p:cNvGraphicFramePr>
              <a:graphicFrameLocks noChangeAspect="1"/>
            </p:cNvGraphicFramePr>
            <p:nvPr/>
          </p:nvGraphicFramePr>
          <p:xfrm>
            <a:off x="3558" y="2282"/>
            <a:ext cx="80" cy="88"/>
          </p:xfrm>
          <a:graphic>
            <a:graphicData uri="http://schemas.openxmlformats.org/presentationml/2006/ole">
              <mc:AlternateContent xmlns:mc="http://schemas.openxmlformats.org/markup-compatibility/2006">
                <mc:Choice xmlns:v="urn:schemas-microsoft-com:vml" Requires="v">
                  <p:oleObj spid="_x0000_s1456372" name="Формула" r:id="rId7" imgW="126720" imgH="139680" progId="Equation.3">
                    <p:embed/>
                  </p:oleObj>
                </mc:Choice>
                <mc:Fallback>
                  <p:oleObj name="Формула" r:id="rId7" imgW="126720" imgH="139680" progId="Equation.3">
                    <p:embed/>
                    <p:pic>
                      <p:nvPicPr>
                        <p:cNvPr id="0" name="Object 7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58" y="2282"/>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5" name="Object 79"/>
            <p:cNvGraphicFramePr>
              <a:graphicFrameLocks noChangeAspect="1"/>
            </p:cNvGraphicFramePr>
            <p:nvPr/>
          </p:nvGraphicFramePr>
          <p:xfrm>
            <a:off x="3883" y="2207"/>
            <a:ext cx="88" cy="104"/>
          </p:xfrm>
          <a:graphic>
            <a:graphicData uri="http://schemas.openxmlformats.org/presentationml/2006/ole">
              <mc:AlternateContent xmlns:mc="http://schemas.openxmlformats.org/markup-compatibility/2006">
                <mc:Choice xmlns:v="urn:schemas-microsoft-com:vml" Requires="v">
                  <p:oleObj spid="_x0000_s1456373" name="Формула" r:id="rId9" imgW="139680" imgH="164880" progId="Equation.3">
                    <p:embed/>
                  </p:oleObj>
                </mc:Choice>
                <mc:Fallback>
                  <p:oleObj name="Формула" r:id="rId9" imgW="139680" imgH="164880" progId="Equation.3">
                    <p:embed/>
                    <p:pic>
                      <p:nvPicPr>
                        <p:cNvPr id="0" name="Object 79"/>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83" y="2207"/>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6" name="Object 80"/>
            <p:cNvGraphicFramePr>
              <a:graphicFrameLocks noChangeAspect="1"/>
            </p:cNvGraphicFramePr>
            <p:nvPr/>
          </p:nvGraphicFramePr>
          <p:xfrm>
            <a:off x="3234" y="2392"/>
            <a:ext cx="88" cy="104"/>
          </p:xfrm>
          <a:graphic>
            <a:graphicData uri="http://schemas.openxmlformats.org/presentationml/2006/ole">
              <mc:AlternateContent xmlns:mc="http://schemas.openxmlformats.org/markup-compatibility/2006">
                <mc:Choice xmlns:v="urn:schemas-microsoft-com:vml" Requires="v">
                  <p:oleObj spid="_x0000_s1456374" name="Формула" r:id="rId11" imgW="139680" imgH="164880" progId="Equation.3">
                    <p:embed/>
                  </p:oleObj>
                </mc:Choice>
                <mc:Fallback>
                  <p:oleObj name="Формула" r:id="rId11" imgW="139680" imgH="164880" progId="Equation.3">
                    <p:embed/>
                    <p:pic>
                      <p:nvPicPr>
                        <p:cNvPr id="0" name="Object 8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234" y="239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7" name="Object 81"/>
            <p:cNvGraphicFramePr>
              <a:graphicFrameLocks noChangeAspect="1"/>
            </p:cNvGraphicFramePr>
            <p:nvPr/>
          </p:nvGraphicFramePr>
          <p:xfrm>
            <a:off x="3166" y="1504"/>
            <a:ext cx="80" cy="80"/>
          </p:xfrm>
          <a:graphic>
            <a:graphicData uri="http://schemas.openxmlformats.org/presentationml/2006/ole">
              <mc:AlternateContent xmlns:mc="http://schemas.openxmlformats.org/markup-compatibility/2006">
                <mc:Choice xmlns:v="urn:schemas-microsoft-com:vml" Requires="v">
                  <p:oleObj spid="_x0000_s1456375" name="Формула" r:id="rId13" imgW="126720" imgH="126720" progId="Equation.3">
                    <p:embed/>
                  </p:oleObj>
                </mc:Choice>
                <mc:Fallback>
                  <p:oleObj name="Формула" r:id="rId13" imgW="126720" imgH="126720" progId="Equation.3">
                    <p:embed/>
                    <p:pic>
                      <p:nvPicPr>
                        <p:cNvPr id="0" name="Object 81"/>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66" y="1504"/>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18" name="Object 82"/>
            <p:cNvGraphicFramePr>
              <a:graphicFrameLocks noChangeAspect="1"/>
            </p:cNvGraphicFramePr>
            <p:nvPr/>
          </p:nvGraphicFramePr>
          <p:xfrm>
            <a:off x="3387" y="2049"/>
            <a:ext cx="80" cy="80"/>
          </p:xfrm>
          <a:graphic>
            <a:graphicData uri="http://schemas.openxmlformats.org/presentationml/2006/ole">
              <mc:AlternateContent xmlns:mc="http://schemas.openxmlformats.org/markup-compatibility/2006">
                <mc:Choice xmlns:v="urn:schemas-microsoft-com:vml" Requires="v">
                  <p:oleObj spid="_x0000_s1456376" name="Формула" r:id="rId15" imgW="126720" imgH="126720" progId="Equation.3">
                    <p:embed/>
                  </p:oleObj>
                </mc:Choice>
                <mc:Fallback>
                  <p:oleObj name="Формула" r:id="rId15" imgW="126720" imgH="126720" progId="Equation.3">
                    <p:embed/>
                    <p:pic>
                      <p:nvPicPr>
                        <p:cNvPr id="0" name="Object 8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387" y="2049"/>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19" name="Line 83"/>
            <p:cNvSpPr>
              <a:spLocks noChangeShapeType="1"/>
            </p:cNvSpPr>
            <p:nvPr/>
          </p:nvSpPr>
          <p:spPr bwMode="auto">
            <a:xfrm>
              <a:off x="3474" y="1959"/>
              <a:ext cx="0" cy="4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20" name="Line 84"/>
            <p:cNvSpPr>
              <a:spLocks noChangeShapeType="1"/>
            </p:cNvSpPr>
            <p:nvPr/>
          </p:nvSpPr>
          <p:spPr bwMode="auto">
            <a:xfrm flipV="1">
              <a:off x="3474" y="2274"/>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21" name="Line 85"/>
            <p:cNvSpPr>
              <a:spLocks noChangeShapeType="1"/>
            </p:cNvSpPr>
            <p:nvPr/>
          </p:nvSpPr>
          <p:spPr bwMode="auto">
            <a:xfrm flipH="1">
              <a:off x="3012" y="2364"/>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38" name="Oval 102"/>
            <p:cNvSpPr>
              <a:spLocks noChangeArrowheads="1"/>
            </p:cNvSpPr>
            <p:nvPr/>
          </p:nvSpPr>
          <p:spPr bwMode="auto">
            <a:xfrm>
              <a:off x="2652" y="1740"/>
              <a:ext cx="912" cy="27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39" name="Line 103"/>
            <p:cNvSpPr>
              <a:spLocks noChangeShapeType="1"/>
            </p:cNvSpPr>
            <p:nvPr/>
          </p:nvSpPr>
          <p:spPr bwMode="auto">
            <a:xfrm flipH="1" flipV="1">
              <a:off x="3102" y="2274"/>
              <a:ext cx="372" cy="8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40" name="Line 104"/>
            <p:cNvSpPr>
              <a:spLocks noChangeShapeType="1"/>
            </p:cNvSpPr>
            <p:nvPr/>
          </p:nvSpPr>
          <p:spPr bwMode="auto">
            <a:xfrm flipH="1" flipV="1">
              <a:off x="3101" y="1865"/>
              <a:ext cx="372" cy="8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41" name="Line 105"/>
            <p:cNvSpPr>
              <a:spLocks noChangeShapeType="1"/>
            </p:cNvSpPr>
            <p:nvPr/>
          </p:nvSpPr>
          <p:spPr bwMode="auto">
            <a:xfrm flipV="1">
              <a:off x="3102" y="1980"/>
              <a:ext cx="348"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42" name="Text Box 106"/>
            <p:cNvSpPr txBox="1">
              <a:spLocks noChangeArrowheads="1"/>
            </p:cNvSpPr>
            <p:nvPr/>
          </p:nvSpPr>
          <p:spPr bwMode="auto">
            <a:xfrm flipH="1">
              <a:off x="3196" y="1761"/>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latin typeface="Times New Roman" pitchFamily="18" charset="0"/>
                  <a:cs typeface="Times New Roman" pitchFamily="18" charset="0"/>
                </a:rPr>
                <a:t>h</a:t>
              </a:r>
              <a:endParaRPr lang="ru-RU" altLang="ru-RU" sz="1100" i="1" dirty="0">
                <a:latin typeface="Times New Roman" pitchFamily="18" charset="0"/>
                <a:cs typeface="Times New Roman" pitchFamily="18" charset="0"/>
              </a:endParaRPr>
            </a:p>
          </p:txBody>
        </p:sp>
        <p:sp>
          <p:nvSpPr>
            <p:cNvPr id="347243" name="Text Box 107"/>
            <p:cNvSpPr txBox="1">
              <a:spLocks noChangeArrowheads="1"/>
            </p:cNvSpPr>
            <p:nvPr/>
          </p:nvSpPr>
          <p:spPr bwMode="auto">
            <a:xfrm flipH="1">
              <a:off x="3123" y="2252"/>
              <a:ext cx="17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latin typeface="Times New Roman" pitchFamily="18" charset="0"/>
                  <a:cs typeface="Times New Roman" pitchFamily="18" charset="0"/>
                </a:rPr>
                <a:t>h</a:t>
              </a:r>
              <a:endParaRPr lang="ru-RU" altLang="ru-RU" sz="1100" i="1" dirty="0">
                <a:latin typeface="Times New Roman" pitchFamily="18" charset="0"/>
                <a:cs typeface="Times New Roman" pitchFamily="18" charset="0"/>
              </a:endParaRPr>
            </a:p>
          </p:txBody>
        </p:sp>
        <p:graphicFrame>
          <p:nvGraphicFramePr>
            <p:cNvPr id="347244" name="Object 108"/>
            <p:cNvGraphicFramePr>
              <a:graphicFrameLocks noChangeAspect="1"/>
            </p:cNvGraphicFramePr>
            <p:nvPr/>
          </p:nvGraphicFramePr>
          <p:xfrm>
            <a:off x="3204" y="2038"/>
            <a:ext cx="80" cy="96"/>
          </p:xfrm>
          <a:graphic>
            <a:graphicData uri="http://schemas.openxmlformats.org/presentationml/2006/ole">
              <mc:AlternateContent xmlns:mc="http://schemas.openxmlformats.org/markup-compatibility/2006">
                <mc:Choice xmlns:v="urn:schemas-microsoft-com:vml" Requires="v">
                  <p:oleObj spid="_x0000_s1456377" name="Формула" r:id="rId16" imgW="126720" imgH="152280" progId="Equation.3">
                    <p:embed/>
                  </p:oleObj>
                </mc:Choice>
                <mc:Fallback>
                  <p:oleObj name="Формула" r:id="rId16" imgW="126720" imgH="152280" progId="Equation.3">
                    <p:embed/>
                    <p:pic>
                      <p:nvPicPr>
                        <p:cNvPr id="0" name="Object 108"/>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204" y="2038"/>
                          <a:ext cx="80" cy="9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47245" name="Object 109"/>
          <p:cNvGraphicFramePr>
            <a:graphicFrameLocks noChangeAspect="1"/>
          </p:cNvGraphicFramePr>
          <p:nvPr>
            <p:extLst>
              <p:ext uri="{D42A27DB-BD31-4B8C-83A1-F6EECF244321}">
                <p14:modId xmlns:p14="http://schemas.microsoft.com/office/powerpoint/2010/main" val="3532265360"/>
              </p:ext>
            </p:extLst>
          </p:nvPr>
        </p:nvGraphicFramePr>
        <p:xfrm>
          <a:off x="2772228" y="2304356"/>
          <a:ext cx="1333500" cy="228600"/>
        </p:xfrm>
        <a:graphic>
          <a:graphicData uri="http://schemas.openxmlformats.org/presentationml/2006/ole">
            <mc:AlternateContent xmlns:mc="http://schemas.openxmlformats.org/markup-compatibility/2006">
              <mc:Choice xmlns:v="urn:schemas-microsoft-com:vml" Requires="v">
                <p:oleObj spid="_x0000_s1456378" name="Equation" r:id="rId18" imgW="1333440" imgH="228600" progId="Equation.DSMT4">
                  <p:embed/>
                </p:oleObj>
              </mc:Choice>
              <mc:Fallback>
                <p:oleObj name="Equation" r:id="rId18" imgW="1333440" imgH="228600" progId="Equation.DSMT4">
                  <p:embed/>
                  <p:pic>
                    <p:nvPicPr>
                      <p:cNvPr id="0" name="Object 109"/>
                      <p:cNvPicPr>
                        <a:picLocks noChangeAspect="1" noChangeArrowheads="1"/>
                      </p:cNvPicPr>
                      <p:nvPr/>
                    </p:nvPicPr>
                    <p:blipFill>
                      <a:blip r:embed="rId19"/>
                      <a:srcRect/>
                      <a:stretch>
                        <a:fillRect/>
                      </a:stretch>
                    </p:blipFill>
                    <p:spPr bwMode="auto">
                      <a:xfrm>
                        <a:off x="2772228" y="2304356"/>
                        <a:ext cx="13335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46" name="Text Box 110"/>
          <p:cNvSpPr txBox="1">
            <a:spLocks noChangeArrowheads="1"/>
          </p:cNvSpPr>
          <p:nvPr/>
        </p:nvSpPr>
        <p:spPr bwMode="auto">
          <a:xfrm>
            <a:off x="1954212" y="2739262"/>
            <a:ext cx="2197100" cy="11849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sz="1000" dirty="0" smtClean="0"/>
              <a:t>The </a:t>
            </a:r>
            <a:r>
              <a:rPr lang="en-US" sz="1000" dirty="0"/>
              <a:t>moment of inertia of </a:t>
            </a:r>
            <a:r>
              <a:rPr lang="en-US" sz="1000" dirty="0" smtClean="0"/>
              <a:t>a particle </a:t>
            </a:r>
            <a:r>
              <a:rPr lang="en-US" sz="1000" dirty="0"/>
              <a:t>with respect to a given axis </a:t>
            </a:r>
            <a:r>
              <a:rPr lang="en-US" sz="1100" i="1" dirty="0" smtClean="0">
                <a:latin typeface="Times New Roman" pitchFamily="18" charset="0"/>
                <a:cs typeface="Times New Roman" pitchFamily="18" charset="0"/>
              </a:rPr>
              <a:t>Oz</a:t>
            </a:r>
            <a:r>
              <a:rPr lang="en-US" sz="1000" dirty="0" smtClean="0"/>
              <a:t> </a:t>
            </a:r>
            <a:r>
              <a:rPr lang="en-US" sz="1000" dirty="0"/>
              <a:t>is defined as </a:t>
            </a:r>
            <a:r>
              <a:rPr lang="en-US" sz="1000" dirty="0" smtClean="0"/>
              <a:t>a product  </a:t>
            </a:r>
            <a:r>
              <a:rPr lang="en-US" sz="1000" dirty="0"/>
              <a:t>of </a:t>
            </a:r>
            <a:r>
              <a:rPr lang="en-US" sz="1000" dirty="0" smtClean="0"/>
              <a:t>its mass multiplied </a:t>
            </a:r>
            <a:r>
              <a:rPr lang="en-US" sz="1000" dirty="0"/>
              <a:t>by the square of </a:t>
            </a:r>
            <a:r>
              <a:rPr lang="en-US" sz="1000" dirty="0" smtClean="0"/>
              <a:t>its </a:t>
            </a:r>
            <a:r>
              <a:rPr lang="en-US" sz="1000" dirty="0"/>
              <a:t>perpendicular distance from the </a:t>
            </a:r>
            <a:r>
              <a:rPr lang="en-US" sz="1000" dirty="0" smtClean="0"/>
              <a:t>axis.</a:t>
            </a:r>
            <a:endParaRPr lang="ru-RU" sz="1000" dirty="0"/>
          </a:p>
          <a:p>
            <a:endParaRPr lang="ru-RU" altLang="ru-RU" sz="1000" dirty="0">
              <a:solidFill>
                <a:schemeClr val="bg2"/>
              </a:solidFill>
            </a:endParaRPr>
          </a:p>
        </p:txBody>
      </p:sp>
      <p:grpSp>
        <p:nvGrpSpPr>
          <p:cNvPr id="347276" name="Group 140"/>
          <p:cNvGrpSpPr>
            <a:grpSpLocks/>
          </p:cNvGrpSpPr>
          <p:nvPr/>
        </p:nvGrpSpPr>
        <p:grpSpPr bwMode="auto">
          <a:xfrm>
            <a:off x="4162425" y="2714625"/>
            <a:ext cx="2149475" cy="1655763"/>
            <a:chOff x="2622" y="1710"/>
            <a:chExt cx="1354" cy="1043"/>
          </a:xfrm>
        </p:grpSpPr>
        <p:sp>
          <p:nvSpPr>
            <p:cNvPr id="347275" name="AutoShape 139"/>
            <p:cNvSpPr>
              <a:spLocks noChangeArrowheads="1"/>
            </p:cNvSpPr>
            <p:nvPr/>
          </p:nvSpPr>
          <p:spPr bwMode="auto">
            <a:xfrm>
              <a:off x="2622" y="1710"/>
              <a:ext cx="984" cy="1038"/>
            </a:xfrm>
            <a:prstGeom prst="can">
              <a:avLst>
                <a:gd name="adj" fmla="val 26372"/>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49" name="Line 113"/>
            <p:cNvSpPr>
              <a:spLocks noChangeShapeType="1"/>
            </p:cNvSpPr>
            <p:nvPr/>
          </p:nvSpPr>
          <p:spPr bwMode="auto">
            <a:xfrm>
              <a:off x="3100" y="2494"/>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50" name="Line 114"/>
            <p:cNvSpPr>
              <a:spLocks noChangeShapeType="1"/>
            </p:cNvSpPr>
            <p:nvPr/>
          </p:nvSpPr>
          <p:spPr bwMode="auto">
            <a:xfrm rot="-5400000">
              <a:off x="2733" y="2121"/>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51" name="Line 115"/>
            <p:cNvSpPr>
              <a:spLocks noChangeShapeType="1"/>
            </p:cNvSpPr>
            <p:nvPr/>
          </p:nvSpPr>
          <p:spPr bwMode="auto">
            <a:xfrm rot="-5400000" flipH="1" flipV="1">
              <a:off x="2849" y="2489"/>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52" name="Oval 116"/>
            <p:cNvSpPr>
              <a:spLocks noChangeArrowheads="1"/>
            </p:cNvSpPr>
            <p:nvPr/>
          </p:nvSpPr>
          <p:spPr bwMode="auto">
            <a:xfrm>
              <a:off x="3460" y="2146"/>
              <a:ext cx="42" cy="50"/>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53" name="Text Box 117"/>
            <p:cNvSpPr txBox="1">
              <a:spLocks noChangeArrowheads="1"/>
            </p:cNvSpPr>
            <p:nvPr/>
          </p:nvSpPr>
          <p:spPr bwMode="auto">
            <a:xfrm>
              <a:off x="3324" y="1989"/>
              <a:ext cx="26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sym typeface="Symbol" pitchFamily="18" charset="2"/>
                </a:rPr>
                <a:t></a:t>
              </a:r>
              <a:r>
                <a:rPr lang="en-US" altLang="ru-RU" sz="1000" i="1"/>
                <a:t>m</a:t>
              </a:r>
              <a:r>
                <a:rPr lang="en-US" altLang="ru-RU" sz="1000" i="1" baseline="-25000"/>
                <a:t>k</a:t>
              </a:r>
              <a:endParaRPr lang="ru-RU" altLang="ru-RU" sz="1000" i="1" baseline="-25000"/>
            </a:p>
          </p:txBody>
        </p:sp>
        <p:sp>
          <p:nvSpPr>
            <p:cNvPr id="347254" name="Text Box 118"/>
            <p:cNvSpPr txBox="1">
              <a:spLocks noChangeArrowheads="1"/>
            </p:cNvSpPr>
            <p:nvPr/>
          </p:nvSpPr>
          <p:spPr bwMode="auto">
            <a:xfrm>
              <a:off x="2933" y="2368"/>
              <a:ext cx="178"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t>O</a:t>
              </a:r>
              <a:endParaRPr lang="ru-RU" altLang="ru-RU" sz="1000" i="1"/>
            </a:p>
          </p:txBody>
        </p:sp>
        <p:graphicFrame>
          <p:nvGraphicFramePr>
            <p:cNvPr id="347255" name="Object 119"/>
            <p:cNvGraphicFramePr>
              <a:graphicFrameLocks noChangeAspect="1"/>
            </p:cNvGraphicFramePr>
            <p:nvPr/>
          </p:nvGraphicFramePr>
          <p:xfrm>
            <a:off x="2790" y="2630"/>
            <a:ext cx="80" cy="88"/>
          </p:xfrm>
          <a:graphic>
            <a:graphicData uri="http://schemas.openxmlformats.org/presentationml/2006/ole">
              <mc:AlternateContent xmlns:mc="http://schemas.openxmlformats.org/markup-compatibility/2006">
                <mc:Choice xmlns:v="urn:schemas-microsoft-com:vml" Requires="v">
                  <p:oleObj spid="_x0000_s1456379" name="Формула" r:id="rId20" imgW="126720" imgH="139680" progId="Equation.3">
                    <p:embed/>
                  </p:oleObj>
                </mc:Choice>
                <mc:Fallback>
                  <p:oleObj name="Формула" r:id="rId20" imgW="126720" imgH="139680" progId="Equation.3">
                    <p:embed/>
                    <p:pic>
                      <p:nvPicPr>
                        <p:cNvPr id="0" name="Object 119"/>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790" y="2630"/>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56" name="Object 120"/>
            <p:cNvGraphicFramePr>
              <a:graphicFrameLocks noChangeAspect="1"/>
            </p:cNvGraphicFramePr>
            <p:nvPr/>
          </p:nvGraphicFramePr>
          <p:xfrm>
            <a:off x="3499" y="2499"/>
            <a:ext cx="112" cy="144"/>
          </p:xfrm>
          <a:graphic>
            <a:graphicData uri="http://schemas.openxmlformats.org/presentationml/2006/ole">
              <mc:AlternateContent xmlns:mc="http://schemas.openxmlformats.org/markup-compatibility/2006">
                <mc:Choice xmlns:v="urn:schemas-microsoft-com:vml" Requires="v">
                  <p:oleObj spid="_x0000_s1456380" name="Формула" r:id="rId21" imgW="177480" imgH="228600" progId="Equation.3">
                    <p:embed/>
                  </p:oleObj>
                </mc:Choice>
                <mc:Fallback>
                  <p:oleObj name="Формула" r:id="rId21" imgW="177480" imgH="228600" progId="Equation.3">
                    <p:embed/>
                    <p:pic>
                      <p:nvPicPr>
                        <p:cNvPr id="0" name="Object 120"/>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3499" y="2499"/>
                          <a:ext cx="112"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57" name="Object 121"/>
            <p:cNvGraphicFramePr>
              <a:graphicFrameLocks noChangeAspect="1"/>
            </p:cNvGraphicFramePr>
            <p:nvPr/>
          </p:nvGraphicFramePr>
          <p:xfrm>
            <a:off x="3888" y="2422"/>
            <a:ext cx="88" cy="104"/>
          </p:xfrm>
          <a:graphic>
            <a:graphicData uri="http://schemas.openxmlformats.org/presentationml/2006/ole">
              <mc:AlternateContent xmlns:mc="http://schemas.openxmlformats.org/markup-compatibility/2006">
                <mc:Choice xmlns:v="urn:schemas-microsoft-com:vml" Requires="v">
                  <p:oleObj spid="_x0000_s1456381" name="Формула" r:id="rId23" imgW="139680" imgH="164880" progId="Equation.3">
                    <p:embed/>
                  </p:oleObj>
                </mc:Choice>
                <mc:Fallback>
                  <p:oleObj name="Формула" r:id="rId23" imgW="139680" imgH="164880" progId="Equation.3">
                    <p:embed/>
                    <p:pic>
                      <p:nvPicPr>
                        <p:cNvPr id="0" name="Object 121"/>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888" y="242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58" name="Object 122"/>
            <p:cNvGraphicFramePr>
              <a:graphicFrameLocks noChangeAspect="1"/>
            </p:cNvGraphicFramePr>
            <p:nvPr/>
          </p:nvGraphicFramePr>
          <p:xfrm>
            <a:off x="3223" y="2557"/>
            <a:ext cx="120" cy="144"/>
          </p:xfrm>
          <a:graphic>
            <a:graphicData uri="http://schemas.openxmlformats.org/presentationml/2006/ole">
              <mc:AlternateContent xmlns:mc="http://schemas.openxmlformats.org/markup-compatibility/2006">
                <mc:Choice xmlns:v="urn:schemas-microsoft-com:vml" Requires="v">
                  <p:oleObj spid="_x0000_s1456382" name="Формула" r:id="rId24" imgW="190440" imgH="228600" progId="Equation.3">
                    <p:embed/>
                  </p:oleObj>
                </mc:Choice>
                <mc:Fallback>
                  <p:oleObj name="Формула" r:id="rId24" imgW="190440" imgH="228600" progId="Equation.3">
                    <p:embed/>
                    <p:pic>
                      <p:nvPicPr>
                        <p:cNvPr id="0" name="Object 122"/>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3223" y="2557"/>
                          <a:ext cx="120"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59" name="Object 123"/>
            <p:cNvGraphicFramePr>
              <a:graphicFrameLocks noChangeAspect="1"/>
            </p:cNvGraphicFramePr>
            <p:nvPr/>
          </p:nvGraphicFramePr>
          <p:xfrm>
            <a:off x="3171" y="1719"/>
            <a:ext cx="80" cy="80"/>
          </p:xfrm>
          <a:graphic>
            <a:graphicData uri="http://schemas.openxmlformats.org/presentationml/2006/ole">
              <mc:AlternateContent xmlns:mc="http://schemas.openxmlformats.org/markup-compatibility/2006">
                <mc:Choice xmlns:v="urn:schemas-microsoft-com:vml" Requires="v">
                  <p:oleObj spid="_x0000_s1456383" name="Формула" r:id="rId26" imgW="126720" imgH="126720" progId="Equation.3">
                    <p:embed/>
                  </p:oleObj>
                </mc:Choice>
                <mc:Fallback>
                  <p:oleObj name="Формула" r:id="rId26" imgW="126720" imgH="126720" progId="Equation.3">
                    <p:embed/>
                    <p:pic>
                      <p:nvPicPr>
                        <p:cNvPr id="0" name="Object 123"/>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171" y="1719"/>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60" name="Object 124"/>
            <p:cNvGraphicFramePr>
              <a:graphicFrameLocks noChangeAspect="1"/>
            </p:cNvGraphicFramePr>
            <p:nvPr/>
          </p:nvGraphicFramePr>
          <p:xfrm>
            <a:off x="3392" y="2264"/>
            <a:ext cx="80" cy="80"/>
          </p:xfrm>
          <a:graphic>
            <a:graphicData uri="http://schemas.openxmlformats.org/presentationml/2006/ole">
              <mc:AlternateContent xmlns:mc="http://schemas.openxmlformats.org/markup-compatibility/2006">
                <mc:Choice xmlns:v="urn:schemas-microsoft-com:vml" Requires="v">
                  <p:oleObj spid="_x0000_s1456384" name="Формула" r:id="rId27" imgW="126720" imgH="126720" progId="Equation.3">
                    <p:embed/>
                  </p:oleObj>
                </mc:Choice>
                <mc:Fallback>
                  <p:oleObj name="Формула" r:id="rId27" imgW="126720" imgH="126720" progId="Equation.3">
                    <p:embed/>
                    <p:pic>
                      <p:nvPicPr>
                        <p:cNvPr id="0" name="Object 124"/>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3392" y="2264"/>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261" name="Line 125"/>
            <p:cNvSpPr>
              <a:spLocks noChangeShapeType="1"/>
            </p:cNvSpPr>
            <p:nvPr/>
          </p:nvSpPr>
          <p:spPr bwMode="auto">
            <a:xfrm>
              <a:off x="3479" y="2174"/>
              <a:ext cx="0" cy="4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2" name="Line 126"/>
            <p:cNvSpPr>
              <a:spLocks noChangeShapeType="1"/>
            </p:cNvSpPr>
            <p:nvPr/>
          </p:nvSpPr>
          <p:spPr bwMode="auto">
            <a:xfrm flipV="1">
              <a:off x="3479" y="2489"/>
              <a:ext cx="84" cy="9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3" name="Line 127"/>
            <p:cNvSpPr>
              <a:spLocks noChangeShapeType="1"/>
            </p:cNvSpPr>
            <p:nvPr/>
          </p:nvSpPr>
          <p:spPr bwMode="auto">
            <a:xfrm flipH="1">
              <a:off x="3017" y="2579"/>
              <a:ext cx="46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4" name="Oval 128"/>
            <p:cNvSpPr>
              <a:spLocks noChangeArrowheads="1"/>
            </p:cNvSpPr>
            <p:nvPr/>
          </p:nvSpPr>
          <p:spPr bwMode="auto">
            <a:xfrm>
              <a:off x="2657" y="1955"/>
              <a:ext cx="912" cy="270"/>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65" name="Line 129"/>
            <p:cNvSpPr>
              <a:spLocks noChangeShapeType="1"/>
            </p:cNvSpPr>
            <p:nvPr/>
          </p:nvSpPr>
          <p:spPr bwMode="auto">
            <a:xfrm flipH="1" flipV="1">
              <a:off x="3107" y="2489"/>
              <a:ext cx="372" cy="8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6" name="Line 130"/>
            <p:cNvSpPr>
              <a:spLocks noChangeShapeType="1"/>
            </p:cNvSpPr>
            <p:nvPr/>
          </p:nvSpPr>
          <p:spPr bwMode="auto">
            <a:xfrm flipH="1" flipV="1">
              <a:off x="3106" y="2080"/>
              <a:ext cx="372" cy="8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7" name="Line 131"/>
            <p:cNvSpPr>
              <a:spLocks noChangeShapeType="1"/>
            </p:cNvSpPr>
            <p:nvPr/>
          </p:nvSpPr>
          <p:spPr bwMode="auto">
            <a:xfrm flipV="1">
              <a:off x="3107" y="2195"/>
              <a:ext cx="348"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68" name="Text Box 132"/>
            <p:cNvSpPr txBox="1">
              <a:spLocks noChangeArrowheads="1"/>
            </p:cNvSpPr>
            <p:nvPr/>
          </p:nvSpPr>
          <p:spPr bwMode="auto">
            <a:xfrm flipH="1">
              <a:off x="3201" y="1976"/>
              <a:ext cx="200"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t>h</a:t>
              </a:r>
              <a:r>
                <a:rPr lang="en-US" altLang="ru-RU" sz="1000" i="1" baseline="-25000"/>
                <a:t>k</a:t>
              </a:r>
              <a:endParaRPr lang="ru-RU" altLang="ru-RU" sz="1000" i="1" baseline="-25000"/>
            </a:p>
          </p:txBody>
        </p:sp>
        <p:graphicFrame>
          <p:nvGraphicFramePr>
            <p:cNvPr id="347270" name="Object 134"/>
            <p:cNvGraphicFramePr>
              <a:graphicFrameLocks noChangeAspect="1"/>
            </p:cNvGraphicFramePr>
            <p:nvPr/>
          </p:nvGraphicFramePr>
          <p:xfrm>
            <a:off x="3189" y="2217"/>
            <a:ext cx="96" cy="144"/>
          </p:xfrm>
          <a:graphic>
            <a:graphicData uri="http://schemas.openxmlformats.org/presentationml/2006/ole">
              <mc:AlternateContent xmlns:mc="http://schemas.openxmlformats.org/markup-compatibility/2006">
                <mc:Choice xmlns:v="urn:schemas-microsoft-com:vml" Requires="v">
                  <p:oleObj spid="_x0000_s1456385" name="Формула" r:id="rId28" imgW="152280" imgH="228600" progId="Equation.3">
                    <p:embed/>
                  </p:oleObj>
                </mc:Choice>
                <mc:Fallback>
                  <p:oleObj name="Формула" r:id="rId28" imgW="152280" imgH="228600" progId="Equation.3">
                    <p:embed/>
                    <p:pic>
                      <p:nvPicPr>
                        <p:cNvPr id="0" name="Object 134"/>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3189" y="2217"/>
                          <a:ext cx="96" cy="1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47271" name="Object 135"/>
          <p:cNvGraphicFramePr>
            <a:graphicFrameLocks noChangeAspect="1"/>
          </p:cNvGraphicFramePr>
          <p:nvPr>
            <p:extLst>
              <p:ext uri="{D42A27DB-BD31-4B8C-83A1-F6EECF244321}">
                <p14:modId xmlns:p14="http://schemas.microsoft.com/office/powerpoint/2010/main" val="581083617"/>
              </p:ext>
            </p:extLst>
          </p:nvPr>
        </p:nvGraphicFramePr>
        <p:xfrm>
          <a:off x="5951538" y="2091323"/>
          <a:ext cx="1943100" cy="254000"/>
        </p:xfrm>
        <a:graphic>
          <a:graphicData uri="http://schemas.openxmlformats.org/presentationml/2006/ole">
            <mc:AlternateContent xmlns:mc="http://schemas.openxmlformats.org/markup-compatibility/2006">
              <mc:Choice xmlns:v="urn:schemas-microsoft-com:vml" Requires="v">
                <p:oleObj spid="_x0000_s1456386" name="Equation" r:id="rId30" imgW="1942920" imgH="253800" progId="Equation.DSMT4">
                  <p:embed/>
                </p:oleObj>
              </mc:Choice>
              <mc:Fallback>
                <p:oleObj name="Equation" r:id="rId30" imgW="1942920" imgH="253800" progId="Equation.DSMT4">
                  <p:embed/>
                  <p:pic>
                    <p:nvPicPr>
                      <p:cNvPr id="0" name="Object 135"/>
                      <p:cNvPicPr>
                        <a:picLocks noChangeAspect="1" noChangeArrowheads="1"/>
                      </p:cNvPicPr>
                      <p:nvPr/>
                    </p:nvPicPr>
                    <p:blipFill>
                      <a:blip r:embed="rId31"/>
                      <a:srcRect/>
                      <a:stretch>
                        <a:fillRect/>
                      </a:stretch>
                    </p:blipFill>
                    <p:spPr bwMode="auto">
                      <a:xfrm>
                        <a:off x="5951538" y="2091323"/>
                        <a:ext cx="19431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72" name="Text Box 136"/>
          <p:cNvSpPr txBox="1">
            <a:spLocks noChangeArrowheads="1"/>
          </p:cNvSpPr>
          <p:nvPr/>
        </p:nvSpPr>
        <p:spPr bwMode="auto">
          <a:xfrm>
            <a:off x="5951538" y="2418656"/>
            <a:ext cx="2960687" cy="1031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sz="1000" dirty="0"/>
              <a:t>The moment of inertia of a body with respect to a given axis </a:t>
            </a:r>
            <a:r>
              <a:rPr lang="en-US" sz="1100" i="1" dirty="0">
                <a:latin typeface="Times New Roman" pitchFamily="18" charset="0"/>
                <a:cs typeface="Times New Roman" pitchFamily="18" charset="0"/>
              </a:rPr>
              <a:t>Oz</a:t>
            </a:r>
            <a:r>
              <a:rPr lang="en-US" sz="1000" i="1" dirty="0"/>
              <a:t> </a:t>
            </a:r>
            <a:r>
              <a:rPr lang="en-US" sz="1000" dirty="0"/>
              <a:t>is defined as a scalar quantity equal to the sum of the masses of the particles of the body, each multiplied by the square of its perpendicular distance from the </a:t>
            </a:r>
            <a:r>
              <a:rPr lang="en-US" sz="1000" dirty="0" smtClean="0"/>
              <a:t>axis.</a:t>
            </a:r>
            <a:endParaRPr lang="ru-RU" sz="1000" dirty="0"/>
          </a:p>
          <a:p>
            <a:endParaRPr lang="ru-RU" altLang="ru-RU" sz="1000" dirty="0">
              <a:solidFill>
                <a:schemeClr val="bg2"/>
              </a:solidFill>
            </a:endParaRPr>
          </a:p>
        </p:txBody>
      </p:sp>
      <p:sp>
        <p:nvSpPr>
          <p:cNvPr id="347273" name="Text Box 137"/>
          <p:cNvSpPr txBox="1">
            <a:spLocks noChangeArrowheads="1"/>
          </p:cNvSpPr>
          <p:nvPr/>
        </p:nvSpPr>
        <p:spPr bwMode="auto">
          <a:xfrm>
            <a:off x="581024" y="1975481"/>
            <a:ext cx="429895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a:solidFill>
                  <a:schemeClr val="bg2"/>
                </a:solidFill>
                <a:cs typeface="Arial" pitchFamily="34" charset="0"/>
              </a:rPr>
              <a:t>■</a:t>
            </a:r>
            <a:r>
              <a:rPr lang="ru-RU" altLang="ru-RU" sz="1000" b="1" dirty="0">
                <a:solidFill>
                  <a:srgbClr val="FF0000"/>
                </a:solidFill>
                <a:cs typeface="Arial" pitchFamily="34" charset="0"/>
              </a:rPr>
              <a:t>      </a:t>
            </a:r>
            <a:r>
              <a:rPr lang="ru-RU" altLang="ru-RU" sz="1000" b="1" dirty="0" smtClean="0">
                <a:solidFill>
                  <a:srgbClr val="FF0000"/>
                </a:solidFill>
                <a:cs typeface="Arial" pitchFamily="34" charset="0"/>
              </a:rPr>
              <a:t>  </a:t>
            </a:r>
            <a:r>
              <a:rPr lang="en-US" sz="1000" b="1" dirty="0">
                <a:solidFill>
                  <a:srgbClr val="FF0000"/>
                </a:solidFill>
              </a:rPr>
              <a:t>Moment of Inertia of a Body about an Axis. </a:t>
            </a:r>
            <a:r>
              <a:rPr lang="en-US" sz="1000" dirty="0" smtClean="0">
                <a:solidFill>
                  <a:srgbClr val="FF0000"/>
                </a:solidFill>
              </a:rPr>
              <a:t> </a:t>
            </a:r>
            <a:r>
              <a:rPr lang="ru-RU" altLang="ru-RU" sz="1000" dirty="0" smtClean="0"/>
              <a:t> </a:t>
            </a:r>
            <a:endParaRPr lang="ru-RU" altLang="ru-RU" sz="1000" dirty="0"/>
          </a:p>
          <a:p>
            <a:r>
              <a:rPr lang="ru-RU" altLang="ru-RU" sz="1000" dirty="0" smtClean="0">
                <a:solidFill>
                  <a:srgbClr val="FF0000"/>
                </a:solidFill>
              </a:rPr>
              <a:t> </a:t>
            </a:r>
            <a:endParaRPr lang="en-US" altLang="ru-RU" sz="1000" dirty="0" smtClean="0">
              <a:solidFill>
                <a:srgbClr val="FF0000"/>
              </a:solidFill>
            </a:endParaRPr>
          </a:p>
          <a:p>
            <a:r>
              <a:rPr lang="en-US" sz="1000" b="1" dirty="0" smtClean="0">
                <a:solidFill>
                  <a:srgbClr val="FF0000"/>
                </a:solidFill>
              </a:rPr>
              <a:t>Moment </a:t>
            </a:r>
            <a:r>
              <a:rPr lang="en-US" sz="1000" b="1" dirty="0">
                <a:solidFill>
                  <a:srgbClr val="FF0000"/>
                </a:solidFill>
              </a:rPr>
              <a:t>of Inertia of a </a:t>
            </a:r>
            <a:r>
              <a:rPr lang="en-US" sz="1000" b="1" dirty="0" smtClean="0">
                <a:solidFill>
                  <a:srgbClr val="FF0000"/>
                </a:solidFill>
              </a:rPr>
              <a:t>particle is</a:t>
            </a:r>
            <a:endParaRPr lang="ru-RU" altLang="ru-RU" sz="1000" dirty="0">
              <a:solidFill>
                <a:srgbClr val="FF0000"/>
              </a:solidFill>
            </a:endParaRPr>
          </a:p>
        </p:txBody>
      </p:sp>
      <p:sp>
        <p:nvSpPr>
          <p:cNvPr id="347277" name="Text Box 141"/>
          <p:cNvSpPr txBox="1">
            <a:spLocks noChangeArrowheads="1"/>
          </p:cNvSpPr>
          <p:nvPr/>
        </p:nvSpPr>
        <p:spPr bwMode="auto">
          <a:xfrm>
            <a:off x="6028241" y="3216276"/>
            <a:ext cx="2869696" cy="43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sz="1000" dirty="0"/>
              <a:t>If we divide a body into elements, in the </a:t>
            </a:r>
            <a:r>
              <a:rPr lang="en-US" sz="1000" dirty="0" smtClean="0"/>
              <a:t>limit</a:t>
            </a:r>
          </a:p>
          <a:p>
            <a:pPr algn="just"/>
            <a:r>
              <a:rPr lang="en-US" sz="1000" dirty="0" smtClean="0"/>
              <a:t> </a:t>
            </a:r>
            <a:r>
              <a:rPr lang="en-US" sz="1000" dirty="0"/>
              <a:t>the sum </a:t>
            </a:r>
            <a:r>
              <a:rPr lang="en-US" sz="1000" dirty="0" smtClean="0"/>
              <a:t>will </a:t>
            </a:r>
            <a:r>
              <a:rPr lang="en-US" sz="1000" dirty="0"/>
              <a:t>become an integral and we obtain </a:t>
            </a:r>
            <a:endParaRPr lang="ru-RU" sz="1000" dirty="0"/>
          </a:p>
          <a:p>
            <a:endParaRPr lang="ru-RU" altLang="ru-RU" sz="1000" dirty="0"/>
          </a:p>
        </p:txBody>
      </p:sp>
      <p:graphicFrame>
        <p:nvGraphicFramePr>
          <p:cNvPr id="347278" name="Object 142"/>
          <p:cNvGraphicFramePr>
            <a:graphicFrameLocks noChangeAspect="1"/>
          </p:cNvGraphicFramePr>
          <p:nvPr>
            <p:extLst>
              <p:ext uri="{D42A27DB-BD31-4B8C-83A1-F6EECF244321}">
                <p14:modId xmlns:p14="http://schemas.microsoft.com/office/powerpoint/2010/main" val="2222071720"/>
              </p:ext>
            </p:extLst>
          </p:nvPr>
        </p:nvGraphicFramePr>
        <p:xfrm>
          <a:off x="5776913" y="3613150"/>
          <a:ext cx="1778000" cy="254000"/>
        </p:xfrm>
        <a:graphic>
          <a:graphicData uri="http://schemas.openxmlformats.org/presentationml/2006/ole">
            <mc:AlternateContent xmlns:mc="http://schemas.openxmlformats.org/markup-compatibility/2006">
              <mc:Choice xmlns:v="urn:schemas-microsoft-com:vml" Requires="v">
                <p:oleObj spid="_x0000_s1456387" name="Формула" r:id="rId32" imgW="1777680" imgH="253800" progId="Equation.3">
                  <p:embed/>
                </p:oleObj>
              </mc:Choice>
              <mc:Fallback>
                <p:oleObj name="Формула" r:id="rId32" imgW="1777680" imgH="253800" progId="Equation.3">
                  <p:embed/>
                  <p:pic>
                    <p:nvPicPr>
                      <p:cNvPr id="0" name="Object 142"/>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776913" y="3613150"/>
                        <a:ext cx="17780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79" name="Text Box 143"/>
          <p:cNvSpPr txBox="1">
            <a:spLocks noChangeArrowheads="1"/>
          </p:cNvSpPr>
          <p:nvPr/>
        </p:nvSpPr>
        <p:spPr bwMode="auto">
          <a:xfrm>
            <a:off x="7518400" y="3562291"/>
            <a:ext cx="141485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buFontTx/>
              <a:buChar char="-"/>
            </a:pPr>
            <a:r>
              <a:rPr lang="en-US" altLang="ru-RU" sz="1000" b="1" dirty="0">
                <a:solidFill>
                  <a:schemeClr val="bg2"/>
                </a:solidFill>
              </a:rPr>
              <a:t>m</a:t>
            </a:r>
            <a:r>
              <a:rPr lang="en-US" altLang="ru-RU" sz="1000" b="1" dirty="0" smtClean="0">
                <a:solidFill>
                  <a:schemeClr val="bg2"/>
                </a:solidFill>
              </a:rPr>
              <a:t>oment of inertia about an axis</a:t>
            </a:r>
            <a:r>
              <a:rPr lang="ru-RU" altLang="ru-RU" sz="1000" b="1" dirty="0" smtClean="0">
                <a:solidFill>
                  <a:schemeClr val="bg2"/>
                </a:solidFill>
              </a:rPr>
              <a:t>.</a:t>
            </a:r>
            <a:endParaRPr lang="ru-RU" altLang="ru-RU" sz="1000" b="1" dirty="0">
              <a:solidFill>
                <a:schemeClr val="bg2"/>
              </a:solidFill>
            </a:endParaRPr>
          </a:p>
        </p:txBody>
      </p:sp>
      <p:sp>
        <p:nvSpPr>
          <p:cNvPr id="347280" name="Text Box 144"/>
          <p:cNvSpPr txBox="1">
            <a:spLocks noChangeArrowheads="1"/>
          </p:cNvSpPr>
          <p:nvPr/>
        </p:nvSpPr>
        <p:spPr bwMode="auto">
          <a:xfrm>
            <a:off x="2337345" y="3690938"/>
            <a:ext cx="188064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Moment </a:t>
            </a:r>
            <a:r>
              <a:rPr lang="en-US" sz="1000" dirty="0"/>
              <a:t>of inertia is a </a:t>
            </a:r>
            <a:endParaRPr lang="en-US" sz="1000" dirty="0" smtClean="0"/>
          </a:p>
          <a:p>
            <a:r>
              <a:rPr lang="en-US" sz="1000" dirty="0" smtClean="0"/>
              <a:t>measure of </a:t>
            </a:r>
            <a:r>
              <a:rPr lang="en-US" sz="1000" dirty="0"/>
              <a:t>a body's inertia in </a:t>
            </a:r>
            <a:endParaRPr lang="en-US" sz="1000" dirty="0" smtClean="0"/>
          </a:p>
          <a:p>
            <a:r>
              <a:rPr lang="en-US" sz="1000" dirty="0" smtClean="0"/>
              <a:t>rotational </a:t>
            </a:r>
            <a:r>
              <a:rPr lang="en-US" sz="1000" dirty="0"/>
              <a:t>motion.</a:t>
            </a:r>
            <a:endParaRPr lang="ru-RU" sz="1000" dirty="0"/>
          </a:p>
          <a:p>
            <a:r>
              <a:rPr lang="ru-RU" altLang="ru-RU" sz="1000" dirty="0" smtClean="0"/>
              <a:t> </a:t>
            </a:r>
            <a:endParaRPr lang="ru-RU" altLang="ru-RU" sz="1000" dirty="0"/>
          </a:p>
        </p:txBody>
      </p:sp>
      <p:graphicFrame>
        <p:nvGraphicFramePr>
          <p:cNvPr id="347281" name="Object 145"/>
          <p:cNvGraphicFramePr>
            <a:graphicFrameLocks noChangeAspect="1"/>
          </p:cNvGraphicFramePr>
          <p:nvPr>
            <p:extLst>
              <p:ext uri="{D42A27DB-BD31-4B8C-83A1-F6EECF244321}">
                <p14:modId xmlns:p14="http://schemas.microsoft.com/office/powerpoint/2010/main" val="2086846577"/>
              </p:ext>
            </p:extLst>
          </p:nvPr>
        </p:nvGraphicFramePr>
        <p:xfrm>
          <a:off x="6883400" y="4009670"/>
          <a:ext cx="800100" cy="241300"/>
        </p:xfrm>
        <a:graphic>
          <a:graphicData uri="http://schemas.openxmlformats.org/presentationml/2006/ole">
            <mc:AlternateContent xmlns:mc="http://schemas.openxmlformats.org/markup-compatibility/2006">
              <mc:Choice xmlns:v="urn:schemas-microsoft-com:vml" Requires="v">
                <p:oleObj spid="_x0000_s1456388" name="Формула" r:id="rId34" imgW="799920" imgH="241200" progId="Equation.3">
                  <p:embed/>
                </p:oleObj>
              </mc:Choice>
              <mc:Fallback>
                <p:oleObj name="Формула" r:id="rId34" imgW="799920" imgH="241200" progId="Equation.3">
                  <p:embed/>
                  <p:pic>
                    <p:nvPicPr>
                      <p:cNvPr id="0" name="Object 145"/>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6883400" y="4009670"/>
                        <a:ext cx="8001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82" name="Text Box 146"/>
          <p:cNvSpPr txBox="1">
            <a:spLocks noChangeArrowheads="1"/>
          </p:cNvSpPr>
          <p:nvPr/>
        </p:nvSpPr>
        <p:spPr bwMode="auto">
          <a:xfrm>
            <a:off x="7620328" y="3990272"/>
            <a:ext cx="32512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Char char="-"/>
            </a:pPr>
            <a:r>
              <a:rPr lang="ru-RU" altLang="ru-RU" sz="1000" b="1" dirty="0">
                <a:solidFill>
                  <a:schemeClr val="bg2"/>
                </a:solidFill>
              </a:rPr>
              <a:t> </a:t>
            </a:r>
            <a:r>
              <a:rPr lang="en-US" altLang="ru-RU" sz="1000" b="1" dirty="0" smtClean="0">
                <a:solidFill>
                  <a:schemeClr val="bg2"/>
                </a:solidFill>
              </a:rPr>
              <a:t>product of inertia</a:t>
            </a:r>
            <a:r>
              <a:rPr lang="ru-RU" altLang="ru-RU" sz="1000" b="1" dirty="0" smtClean="0">
                <a:solidFill>
                  <a:schemeClr val="bg2"/>
                </a:solidFill>
              </a:rPr>
              <a:t>.</a:t>
            </a:r>
            <a:endParaRPr lang="ru-RU" altLang="ru-RU" sz="1000" b="1" dirty="0">
              <a:solidFill>
                <a:schemeClr val="bg2"/>
              </a:solidFill>
            </a:endParaRPr>
          </a:p>
        </p:txBody>
      </p:sp>
      <p:graphicFrame>
        <p:nvGraphicFramePr>
          <p:cNvPr id="347283" name="Object 147"/>
          <p:cNvGraphicFramePr>
            <a:graphicFrameLocks noChangeAspect="1"/>
          </p:cNvGraphicFramePr>
          <p:nvPr>
            <p:extLst>
              <p:ext uri="{D42A27DB-BD31-4B8C-83A1-F6EECF244321}">
                <p14:modId xmlns:p14="http://schemas.microsoft.com/office/powerpoint/2010/main" val="3173615580"/>
              </p:ext>
            </p:extLst>
          </p:nvPr>
        </p:nvGraphicFramePr>
        <p:xfrm>
          <a:off x="5037379" y="4360887"/>
          <a:ext cx="2095500" cy="254000"/>
        </p:xfrm>
        <a:graphic>
          <a:graphicData uri="http://schemas.openxmlformats.org/presentationml/2006/ole">
            <mc:AlternateContent xmlns:mc="http://schemas.openxmlformats.org/markup-compatibility/2006">
              <mc:Choice xmlns:v="urn:schemas-microsoft-com:vml" Requires="v">
                <p:oleObj spid="_x0000_s1456389" name="Формула" r:id="rId36" imgW="2095200" imgH="253800" progId="Equation.3">
                  <p:embed/>
                </p:oleObj>
              </mc:Choice>
              <mc:Fallback>
                <p:oleObj name="Формула" r:id="rId36" imgW="2095200" imgH="253800" progId="Equation.3">
                  <p:embed/>
                  <p:pic>
                    <p:nvPicPr>
                      <p:cNvPr id="0" name="Object 147"/>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037379" y="4360887"/>
                        <a:ext cx="20955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284" name="Text Box 148"/>
          <p:cNvSpPr txBox="1">
            <a:spLocks noChangeArrowheads="1"/>
          </p:cNvSpPr>
          <p:nvPr/>
        </p:nvSpPr>
        <p:spPr bwMode="auto">
          <a:xfrm>
            <a:off x="7071053" y="4327678"/>
            <a:ext cx="21748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buFontTx/>
              <a:buChar char="-"/>
            </a:pPr>
            <a:r>
              <a:rPr lang="ru-RU" altLang="ru-RU" sz="1000" b="1" dirty="0">
                <a:solidFill>
                  <a:schemeClr val="bg2"/>
                </a:solidFill>
              </a:rPr>
              <a:t> </a:t>
            </a:r>
            <a:r>
              <a:rPr lang="en-US" altLang="ru-RU" sz="1000" b="1" dirty="0" smtClean="0">
                <a:solidFill>
                  <a:schemeClr val="bg2"/>
                </a:solidFill>
              </a:rPr>
              <a:t>polar moment of inertia</a:t>
            </a:r>
            <a:r>
              <a:rPr lang="ru-RU" altLang="ru-RU" sz="1000" b="1" dirty="0" smtClean="0">
                <a:solidFill>
                  <a:schemeClr val="bg2"/>
                </a:solidFill>
              </a:rPr>
              <a:t>.</a:t>
            </a:r>
            <a:endParaRPr lang="ru-RU" altLang="ru-RU" sz="1000" b="1" dirty="0">
              <a:solidFill>
                <a:schemeClr val="bg2"/>
              </a:solidFill>
            </a:endParaRPr>
          </a:p>
        </p:txBody>
      </p:sp>
      <p:sp>
        <p:nvSpPr>
          <p:cNvPr id="347287" name="Text Box 151"/>
          <p:cNvSpPr txBox="1">
            <a:spLocks noChangeArrowheads="1"/>
          </p:cNvSpPr>
          <p:nvPr/>
        </p:nvSpPr>
        <p:spPr bwMode="auto">
          <a:xfrm>
            <a:off x="278031" y="4469058"/>
            <a:ext cx="8643938" cy="7386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smtClean="0">
                <a:solidFill>
                  <a:schemeClr val="bg2"/>
                </a:solidFill>
                <a:cs typeface="Arial" pitchFamily="34" charset="0"/>
              </a:rPr>
              <a:t>■   </a:t>
            </a:r>
            <a:r>
              <a:rPr lang="ru-RU" altLang="ru-RU" sz="1000" dirty="0" smtClean="0">
                <a:solidFill>
                  <a:srgbClr val="FF0000"/>
                </a:solidFill>
              </a:rPr>
              <a:t> </a:t>
            </a:r>
            <a:r>
              <a:rPr lang="en-US" sz="1200" b="1" dirty="0">
                <a:solidFill>
                  <a:srgbClr val="FF0000"/>
                </a:solidFill>
              </a:rPr>
              <a:t>The Parallel-Axis (Huygens') </a:t>
            </a:r>
            <a:r>
              <a:rPr lang="en-US" sz="1200" b="1" dirty="0" smtClean="0">
                <a:solidFill>
                  <a:srgbClr val="FF0000"/>
                </a:solidFill>
              </a:rPr>
              <a:t>Theorem</a:t>
            </a:r>
          </a:p>
          <a:p>
            <a:pPr marL="0" indent="0"/>
            <a:r>
              <a:rPr lang="en-US" sz="1000" b="1" dirty="0" smtClean="0">
                <a:solidFill>
                  <a:schemeClr val="accent5">
                    <a:lumMod val="25000"/>
                  </a:schemeClr>
                </a:solidFill>
              </a:rPr>
              <a:t>The </a:t>
            </a:r>
            <a:r>
              <a:rPr lang="en-US" sz="1000" b="1" dirty="0">
                <a:solidFill>
                  <a:schemeClr val="accent5">
                    <a:lumMod val="25000"/>
                  </a:schemeClr>
                </a:solidFill>
              </a:rPr>
              <a:t>moment of inertia of a body with respect to any axis is equal to the moment of inertia of the body with respect to a parallel axis through the </a:t>
            </a:r>
            <a:r>
              <a:rPr lang="en-US" sz="1000" b="1" dirty="0" smtClean="0">
                <a:solidFill>
                  <a:schemeClr val="accent5">
                    <a:lumMod val="25000"/>
                  </a:schemeClr>
                </a:solidFill>
              </a:rPr>
              <a:t>center </a:t>
            </a:r>
            <a:r>
              <a:rPr lang="en-US" sz="1000" b="1" dirty="0">
                <a:solidFill>
                  <a:schemeClr val="accent5">
                    <a:lumMod val="25000"/>
                  </a:schemeClr>
                </a:solidFill>
              </a:rPr>
              <a:t>of mass of the body plus the product of the mass of the body </a:t>
            </a:r>
            <a:r>
              <a:rPr lang="en-US" sz="1000" b="1" dirty="0" smtClean="0">
                <a:solidFill>
                  <a:schemeClr val="accent5">
                    <a:lumMod val="25000"/>
                  </a:schemeClr>
                </a:solidFill>
              </a:rPr>
              <a:t>by </a:t>
            </a:r>
            <a:r>
              <a:rPr lang="en-US" sz="1000" b="1" dirty="0">
                <a:solidFill>
                  <a:schemeClr val="accent5">
                    <a:lumMod val="25000"/>
                  </a:schemeClr>
                </a:solidFill>
              </a:rPr>
              <a:t>the square of the distance between the two axes.</a:t>
            </a:r>
            <a:r>
              <a:rPr lang="en-US" sz="1000" b="1" dirty="0" smtClean="0">
                <a:solidFill>
                  <a:schemeClr val="accent5">
                    <a:lumMod val="25000"/>
                  </a:schemeClr>
                </a:solidFill>
              </a:rPr>
              <a:t> </a:t>
            </a:r>
            <a:endParaRPr lang="ru-RU" sz="1000" b="1" dirty="0">
              <a:solidFill>
                <a:schemeClr val="accent5">
                  <a:lumMod val="25000"/>
                </a:schemeClr>
              </a:solidFill>
            </a:endParaRPr>
          </a:p>
          <a:p>
            <a:endParaRPr lang="ru-RU" altLang="ru-RU" sz="1000" dirty="0">
              <a:solidFill>
                <a:srgbClr val="FF0000"/>
              </a:solidFill>
            </a:endParaRPr>
          </a:p>
        </p:txBody>
      </p:sp>
      <p:grpSp>
        <p:nvGrpSpPr>
          <p:cNvPr id="347328" name="Group 192"/>
          <p:cNvGrpSpPr>
            <a:grpSpLocks/>
          </p:cNvGrpSpPr>
          <p:nvPr/>
        </p:nvGrpSpPr>
        <p:grpSpPr bwMode="auto">
          <a:xfrm>
            <a:off x="306388" y="5016500"/>
            <a:ext cx="2263775" cy="1712913"/>
            <a:chOff x="199" y="3208"/>
            <a:chExt cx="1426" cy="1079"/>
          </a:xfrm>
        </p:grpSpPr>
        <p:sp>
          <p:nvSpPr>
            <p:cNvPr id="347289" name="AutoShape 153"/>
            <p:cNvSpPr>
              <a:spLocks noChangeArrowheads="1"/>
            </p:cNvSpPr>
            <p:nvPr/>
          </p:nvSpPr>
          <p:spPr bwMode="auto">
            <a:xfrm>
              <a:off x="261" y="3345"/>
              <a:ext cx="984" cy="858"/>
            </a:xfrm>
            <a:prstGeom prst="can">
              <a:avLst>
                <a:gd name="adj" fmla="val 25000"/>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90" name="Line 154"/>
            <p:cNvSpPr>
              <a:spLocks noChangeShapeType="1"/>
            </p:cNvSpPr>
            <p:nvPr/>
          </p:nvSpPr>
          <p:spPr bwMode="auto">
            <a:xfrm>
              <a:off x="747" y="3955"/>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91" name="Line 155"/>
            <p:cNvSpPr>
              <a:spLocks noChangeShapeType="1"/>
            </p:cNvSpPr>
            <p:nvPr/>
          </p:nvSpPr>
          <p:spPr bwMode="auto">
            <a:xfrm rot="-5400000">
              <a:off x="492" y="3702"/>
              <a:ext cx="51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92" name="Line 156"/>
            <p:cNvSpPr>
              <a:spLocks noChangeShapeType="1"/>
            </p:cNvSpPr>
            <p:nvPr/>
          </p:nvSpPr>
          <p:spPr bwMode="auto">
            <a:xfrm rot="-5400000" flipH="1" flipV="1">
              <a:off x="488" y="3952"/>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293" name="Oval 157"/>
            <p:cNvSpPr>
              <a:spLocks noChangeArrowheads="1"/>
            </p:cNvSpPr>
            <p:nvPr/>
          </p:nvSpPr>
          <p:spPr bwMode="auto">
            <a:xfrm>
              <a:off x="1101" y="3707"/>
              <a:ext cx="38" cy="37"/>
            </a:xfrm>
            <a:prstGeom prst="ellipse">
              <a:avLst/>
            </a:prstGeom>
            <a:solidFill>
              <a:srgbClr val="FF99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294" name="Text Box 158"/>
            <p:cNvSpPr txBox="1">
              <a:spLocks noChangeArrowheads="1"/>
            </p:cNvSpPr>
            <p:nvPr/>
          </p:nvSpPr>
          <p:spPr bwMode="auto">
            <a:xfrm>
              <a:off x="1003" y="3553"/>
              <a:ext cx="227"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err="1">
                  <a:latin typeface="Times New Roman" pitchFamily="18" charset="0"/>
                  <a:cs typeface="Times New Roman" pitchFamily="18" charset="0"/>
                  <a:sym typeface="Symbol" pitchFamily="18" charset="2"/>
                </a:rPr>
                <a:t>dm</a:t>
              </a:r>
              <a:endParaRPr lang="ru-RU" altLang="ru-RU" sz="1100" i="1" baseline="-25000" dirty="0">
                <a:latin typeface="Times New Roman" pitchFamily="18" charset="0"/>
                <a:cs typeface="Times New Roman" pitchFamily="18" charset="0"/>
              </a:endParaRPr>
            </a:p>
          </p:txBody>
        </p:sp>
        <p:sp>
          <p:nvSpPr>
            <p:cNvPr id="347295" name="Text Box 159"/>
            <p:cNvSpPr txBox="1">
              <a:spLocks noChangeArrowheads="1"/>
            </p:cNvSpPr>
            <p:nvPr/>
          </p:nvSpPr>
          <p:spPr bwMode="auto">
            <a:xfrm>
              <a:off x="692" y="3913"/>
              <a:ext cx="20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latin typeface="Times New Roman" pitchFamily="18" charset="0"/>
                  <a:cs typeface="Times New Roman" pitchFamily="18" charset="0"/>
                </a:rPr>
                <a:t>O</a:t>
              </a:r>
              <a:r>
                <a:rPr lang="en-US" altLang="ru-RU" sz="1000" baseline="-25000" dirty="0">
                  <a:latin typeface="Times New Roman" pitchFamily="18" charset="0"/>
                  <a:cs typeface="Times New Roman" pitchFamily="18" charset="0"/>
                </a:rPr>
                <a:t>1</a:t>
              </a:r>
              <a:endParaRPr lang="ru-RU" altLang="ru-RU" sz="1000" baseline="-25000" dirty="0">
                <a:latin typeface="Times New Roman" pitchFamily="18" charset="0"/>
                <a:cs typeface="Times New Roman" pitchFamily="18" charset="0"/>
              </a:endParaRPr>
            </a:p>
          </p:txBody>
        </p:sp>
        <p:graphicFrame>
          <p:nvGraphicFramePr>
            <p:cNvPr id="347296" name="Object 160"/>
            <p:cNvGraphicFramePr>
              <a:graphicFrameLocks noChangeAspect="1"/>
            </p:cNvGraphicFramePr>
            <p:nvPr/>
          </p:nvGraphicFramePr>
          <p:xfrm>
            <a:off x="350" y="4151"/>
            <a:ext cx="104" cy="136"/>
          </p:xfrm>
          <a:graphic>
            <a:graphicData uri="http://schemas.openxmlformats.org/presentationml/2006/ole">
              <mc:AlternateContent xmlns:mc="http://schemas.openxmlformats.org/markup-compatibility/2006">
                <mc:Choice xmlns:v="urn:schemas-microsoft-com:vml" Requires="v">
                  <p:oleObj spid="_x0000_s1456390" name="Формула" r:id="rId38" imgW="164880" imgH="215640" progId="Equation.3">
                    <p:embed/>
                  </p:oleObj>
                </mc:Choice>
                <mc:Fallback>
                  <p:oleObj name="Формула" r:id="rId38" imgW="164880" imgH="215640" progId="Equation.3">
                    <p:embed/>
                    <p:pic>
                      <p:nvPicPr>
                        <p:cNvPr id="0" name="Object 160"/>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350" y="4151"/>
                          <a:ext cx="10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97" name="Object 161"/>
            <p:cNvGraphicFramePr>
              <a:graphicFrameLocks noChangeAspect="1"/>
            </p:cNvGraphicFramePr>
            <p:nvPr/>
          </p:nvGraphicFramePr>
          <p:xfrm>
            <a:off x="1140" y="3972"/>
            <a:ext cx="104" cy="136"/>
          </p:xfrm>
          <a:graphic>
            <a:graphicData uri="http://schemas.openxmlformats.org/presentationml/2006/ole">
              <mc:AlternateContent xmlns:mc="http://schemas.openxmlformats.org/markup-compatibility/2006">
                <mc:Choice xmlns:v="urn:schemas-microsoft-com:vml" Requires="v">
                  <p:oleObj spid="_x0000_s1456391" name="Формула" r:id="rId40" imgW="164880" imgH="215640" progId="Equation.3">
                    <p:embed/>
                  </p:oleObj>
                </mc:Choice>
                <mc:Fallback>
                  <p:oleObj name="Формула" r:id="rId40" imgW="164880" imgH="215640" progId="Equation.3">
                    <p:embed/>
                    <p:pic>
                      <p:nvPicPr>
                        <p:cNvPr id="0" name="Object 161"/>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1140" y="3972"/>
                          <a:ext cx="10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98" name="Object 162"/>
            <p:cNvGraphicFramePr>
              <a:graphicFrameLocks noChangeAspect="1"/>
            </p:cNvGraphicFramePr>
            <p:nvPr/>
          </p:nvGraphicFramePr>
          <p:xfrm>
            <a:off x="1521" y="3869"/>
            <a:ext cx="104" cy="136"/>
          </p:xfrm>
          <a:graphic>
            <a:graphicData uri="http://schemas.openxmlformats.org/presentationml/2006/ole">
              <mc:AlternateContent xmlns:mc="http://schemas.openxmlformats.org/markup-compatibility/2006">
                <mc:Choice xmlns:v="urn:schemas-microsoft-com:vml" Requires="v">
                  <p:oleObj spid="_x0000_s1456392" name="Формула" r:id="rId41" imgW="164880" imgH="215640" progId="Equation.3">
                    <p:embed/>
                  </p:oleObj>
                </mc:Choice>
                <mc:Fallback>
                  <p:oleObj name="Формула" r:id="rId41" imgW="164880" imgH="215640" progId="Equation.3">
                    <p:embed/>
                    <p:pic>
                      <p:nvPicPr>
                        <p:cNvPr id="0" name="Object 162"/>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1521" y="3869"/>
                          <a:ext cx="10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299" name="Object 163"/>
            <p:cNvGraphicFramePr>
              <a:graphicFrameLocks noChangeAspect="1"/>
            </p:cNvGraphicFramePr>
            <p:nvPr/>
          </p:nvGraphicFramePr>
          <p:xfrm>
            <a:off x="872" y="4024"/>
            <a:ext cx="104" cy="136"/>
          </p:xfrm>
          <a:graphic>
            <a:graphicData uri="http://schemas.openxmlformats.org/presentationml/2006/ole">
              <mc:AlternateContent xmlns:mc="http://schemas.openxmlformats.org/markup-compatibility/2006">
                <mc:Choice xmlns:v="urn:schemas-microsoft-com:vml" Requires="v">
                  <p:oleObj spid="_x0000_s1456393" name="Формула" r:id="rId43" imgW="164880" imgH="215640" progId="Equation.3">
                    <p:embed/>
                  </p:oleObj>
                </mc:Choice>
                <mc:Fallback>
                  <p:oleObj name="Формула" r:id="rId43" imgW="164880" imgH="215640" progId="Equation.3">
                    <p:embed/>
                    <p:pic>
                      <p:nvPicPr>
                        <p:cNvPr id="0" name="Object 163"/>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872" y="4024"/>
                          <a:ext cx="104"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00" name="Object 164"/>
            <p:cNvGraphicFramePr>
              <a:graphicFrameLocks noChangeAspect="1"/>
            </p:cNvGraphicFramePr>
            <p:nvPr/>
          </p:nvGraphicFramePr>
          <p:xfrm>
            <a:off x="806" y="3391"/>
            <a:ext cx="96" cy="136"/>
          </p:xfrm>
          <a:graphic>
            <a:graphicData uri="http://schemas.openxmlformats.org/presentationml/2006/ole">
              <mc:AlternateContent xmlns:mc="http://schemas.openxmlformats.org/markup-compatibility/2006">
                <mc:Choice xmlns:v="urn:schemas-microsoft-com:vml" Requires="v">
                  <p:oleObj spid="_x0000_s1456394" name="Формула" r:id="rId44" imgW="152280" imgH="215640" progId="Equation.3">
                    <p:embed/>
                  </p:oleObj>
                </mc:Choice>
                <mc:Fallback>
                  <p:oleObj name="Формула" r:id="rId44" imgW="152280" imgH="215640" progId="Equation.3">
                    <p:embed/>
                    <p:pic>
                      <p:nvPicPr>
                        <p:cNvPr id="0" name="Object 164"/>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806" y="3391"/>
                          <a:ext cx="96"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01" name="Object 165"/>
            <p:cNvGraphicFramePr>
              <a:graphicFrameLocks noChangeAspect="1"/>
            </p:cNvGraphicFramePr>
            <p:nvPr/>
          </p:nvGraphicFramePr>
          <p:xfrm>
            <a:off x="1033" y="3799"/>
            <a:ext cx="80" cy="80"/>
          </p:xfrm>
          <a:graphic>
            <a:graphicData uri="http://schemas.openxmlformats.org/presentationml/2006/ole">
              <mc:AlternateContent xmlns:mc="http://schemas.openxmlformats.org/markup-compatibility/2006">
                <mc:Choice xmlns:v="urn:schemas-microsoft-com:vml" Requires="v">
                  <p:oleObj spid="_x0000_s1456395" name="Формула" r:id="rId46" imgW="126720" imgH="126720" progId="Equation.3">
                    <p:embed/>
                  </p:oleObj>
                </mc:Choice>
                <mc:Fallback>
                  <p:oleObj name="Формула" r:id="rId46" imgW="126720" imgH="126720" progId="Equation.3">
                    <p:embed/>
                    <p:pic>
                      <p:nvPicPr>
                        <p:cNvPr id="0" name="Object 165"/>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33" y="3799"/>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02" name="Line 166"/>
            <p:cNvSpPr>
              <a:spLocks noChangeShapeType="1"/>
            </p:cNvSpPr>
            <p:nvPr/>
          </p:nvSpPr>
          <p:spPr bwMode="auto">
            <a:xfrm>
              <a:off x="1120" y="3751"/>
              <a:ext cx="0" cy="29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03" name="Line 167"/>
            <p:cNvSpPr>
              <a:spLocks noChangeShapeType="1"/>
            </p:cNvSpPr>
            <p:nvPr/>
          </p:nvSpPr>
          <p:spPr bwMode="auto">
            <a:xfrm flipV="1">
              <a:off x="1120" y="3952"/>
              <a:ext cx="84" cy="93"/>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04" name="Line 168"/>
            <p:cNvSpPr>
              <a:spLocks noChangeShapeType="1"/>
            </p:cNvSpPr>
            <p:nvPr/>
          </p:nvSpPr>
          <p:spPr bwMode="auto">
            <a:xfrm flipH="1">
              <a:off x="652" y="4048"/>
              <a:ext cx="462" cy="0"/>
            </a:xfrm>
            <a:prstGeom prst="line">
              <a:avLst/>
            </a:prstGeom>
            <a:noFill/>
            <a:ln w="9525">
              <a:solidFill>
                <a:srgbClr val="009900"/>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11" name="Line 175"/>
            <p:cNvSpPr>
              <a:spLocks noChangeShapeType="1"/>
            </p:cNvSpPr>
            <p:nvPr/>
          </p:nvSpPr>
          <p:spPr bwMode="auto">
            <a:xfrm rot="-5400000">
              <a:off x="280" y="3590"/>
              <a:ext cx="563" cy="0"/>
            </a:xfrm>
            <a:prstGeom prst="line">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7312" name="Object 176"/>
            <p:cNvGraphicFramePr>
              <a:graphicFrameLocks noChangeAspect="1"/>
            </p:cNvGraphicFramePr>
            <p:nvPr/>
          </p:nvGraphicFramePr>
          <p:xfrm>
            <a:off x="583" y="3208"/>
            <a:ext cx="112" cy="136"/>
          </p:xfrm>
          <a:graphic>
            <a:graphicData uri="http://schemas.openxmlformats.org/presentationml/2006/ole">
              <mc:AlternateContent xmlns:mc="http://schemas.openxmlformats.org/markup-compatibility/2006">
                <mc:Choice xmlns:v="urn:schemas-microsoft-com:vml" Requires="v">
                  <p:oleObj spid="_x0000_s1456396" name="Формула" r:id="rId47" imgW="177480" imgH="215640" progId="Equation.3">
                    <p:embed/>
                  </p:oleObj>
                </mc:Choice>
                <mc:Fallback>
                  <p:oleObj name="Формула" r:id="rId47" imgW="177480" imgH="215640" progId="Equation.3">
                    <p:embed/>
                    <p:pic>
                      <p:nvPicPr>
                        <p:cNvPr id="0" name="Object 176"/>
                        <p:cNvPicPr>
                          <a:picLocks noChangeAspect="1" noChangeArrowheads="1"/>
                        </p:cNvPicPr>
                        <p:nvPr/>
                      </p:nvPicPr>
                      <p:blipFill>
                        <a:blip r:embed="rId48">
                          <a:extLst>
                            <a:ext uri="{28A0092B-C50C-407E-A947-70E740481C1C}">
                              <a14:useLocalDpi xmlns:a14="http://schemas.microsoft.com/office/drawing/2010/main" val="0"/>
                            </a:ext>
                          </a:extLst>
                        </a:blip>
                        <a:srcRect/>
                        <a:stretch>
                          <a:fillRect/>
                        </a:stretch>
                      </p:blipFill>
                      <p:spPr bwMode="auto">
                        <a:xfrm>
                          <a:off x="583" y="3208"/>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13" name="Line 177"/>
            <p:cNvSpPr>
              <a:spLocks noChangeShapeType="1"/>
            </p:cNvSpPr>
            <p:nvPr/>
          </p:nvSpPr>
          <p:spPr bwMode="auto">
            <a:xfrm>
              <a:off x="569" y="3874"/>
              <a:ext cx="762" cy="0"/>
            </a:xfrm>
            <a:prstGeom prst="line">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7314" name="Object 178"/>
            <p:cNvGraphicFramePr>
              <a:graphicFrameLocks noChangeAspect="1"/>
            </p:cNvGraphicFramePr>
            <p:nvPr/>
          </p:nvGraphicFramePr>
          <p:xfrm>
            <a:off x="1335" y="3788"/>
            <a:ext cx="120" cy="136"/>
          </p:xfrm>
          <a:graphic>
            <a:graphicData uri="http://schemas.openxmlformats.org/presentationml/2006/ole">
              <mc:AlternateContent xmlns:mc="http://schemas.openxmlformats.org/markup-compatibility/2006">
                <mc:Choice xmlns:v="urn:schemas-microsoft-com:vml" Requires="v">
                  <p:oleObj spid="_x0000_s1456397" name="Формула" r:id="rId49" imgW="190440" imgH="215640" progId="Equation.3">
                    <p:embed/>
                  </p:oleObj>
                </mc:Choice>
                <mc:Fallback>
                  <p:oleObj name="Формула" r:id="rId49" imgW="190440" imgH="215640" progId="Equation.3">
                    <p:embed/>
                    <p:pic>
                      <p:nvPicPr>
                        <p:cNvPr id="0" name="Object 178"/>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1335" y="3788"/>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15" name="Line 179"/>
            <p:cNvSpPr>
              <a:spLocks noChangeShapeType="1"/>
            </p:cNvSpPr>
            <p:nvPr/>
          </p:nvSpPr>
          <p:spPr bwMode="auto">
            <a:xfrm rot="-5400000" flipH="1" flipV="1">
              <a:off x="299" y="3873"/>
              <a:ext cx="264" cy="264"/>
            </a:xfrm>
            <a:prstGeom prst="line">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7316" name="Object 180"/>
            <p:cNvGraphicFramePr>
              <a:graphicFrameLocks noChangeAspect="1"/>
            </p:cNvGraphicFramePr>
            <p:nvPr/>
          </p:nvGraphicFramePr>
          <p:xfrm>
            <a:off x="199" y="4104"/>
            <a:ext cx="112" cy="136"/>
          </p:xfrm>
          <a:graphic>
            <a:graphicData uri="http://schemas.openxmlformats.org/presentationml/2006/ole">
              <mc:AlternateContent xmlns:mc="http://schemas.openxmlformats.org/markup-compatibility/2006">
                <mc:Choice xmlns:v="urn:schemas-microsoft-com:vml" Requires="v">
                  <p:oleObj spid="_x0000_s1456398" name="Формула" r:id="rId51" imgW="177480" imgH="215640" progId="Equation.3">
                    <p:embed/>
                  </p:oleObj>
                </mc:Choice>
                <mc:Fallback>
                  <p:oleObj name="Формула" r:id="rId51" imgW="177480" imgH="215640" progId="Equation.3">
                    <p:embed/>
                    <p:pic>
                      <p:nvPicPr>
                        <p:cNvPr id="0" name="Object 180"/>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199" y="4104"/>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17" name="Text Box 181"/>
            <p:cNvSpPr txBox="1">
              <a:spLocks noChangeArrowheads="1"/>
            </p:cNvSpPr>
            <p:nvPr/>
          </p:nvSpPr>
          <p:spPr bwMode="auto">
            <a:xfrm>
              <a:off x="388" y="3735"/>
              <a:ext cx="209"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latin typeface="Times New Roman" pitchFamily="18" charset="0"/>
                  <a:cs typeface="Times New Roman" pitchFamily="18" charset="0"/>
                </a:rPr>
                <a:t>O</a:t>
              </a:r>
              <a:r>
                <a:rPr lang="en-US" altLang="ru-RU" sz="1000" baseline="-25000" dirty="0">
                  <a:latin typeface="Times New Roman" pitchFamily="18" charset="0"/>
                  <a:cs typeface="Times New Roman" pitchFamily="18" charset="0"/>
                </a:rPr>
                <a:t>2</a:t>
              </a:r>
              <a:endParaRPr lang="ru-RU" altLang="ru-RU" sz="1000" baseline="-25000" dirty="0">
                <a:latin typeface="Times New Roman" pitchFamily="18" charset="0"/>
                <a:cs typeface="Times New Roman" pitchFamily="18" charset="0"/>
              </a:endParaRPr>
            </a:p>
          </p:txBody>
        </p:sp>
        <p:sp>
          <p:nvSpPr>
            <p:cNvPr id="347318" name="Line 182"/>
            <p:cNvSpPr>
              <a:spLocks noChangeShapeType="1"/>
            </p:cNvSpPr>
            <p:nvPr/>
          </p:nvSpPr>
          <p:spPr bwMode="auto">
            <a:xfrm flipH="1">
              <a:off x="489" y="3954"/>
              <a:ext cx="25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19" name="Line 183"/>
            <p:cNvSpPr>
              <a:spLocks noChangeShapeType="1"/>
            </p:cNvSpPr>
            <p:nvPr/>
          </p:nvSpPr>
          <p:spPr bwMode="auto">
            <a:xfrm flipH="1">
              <a:off x="751" y="3876"/>
              <a:ext cx="79" cy="79"/>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20" name="Line 184"/>
            <p:cNvSpPr>
              <a:spLocks noChangeShapeType="1"/>
            </p:cNvSpPr>
            <p:nvPr/>
          </p:nvSpPr>
          <p:spPr bwMode="auto">
            <a:xfrm flipH="1">
              <a:off x="385" y="4043"/>
              <a:ext cx="732" cy="0"/>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21" name="Line 185"/>
            <p:cNvSpPr>
              <a:spLocks noChangeShapeType="1"/>
            </p:cNvSpPr>
            <p:nvPr/>
          </p:nvSpPr>
          <p:spPr bwMode="auto">
            <a:xfrm flipV="1">
              <a:off x="1117" y="3873"/>
              <a:ext cx="150" cy="165"/>
            </a:xfrm>
            <a:prstGeom prst="line">
              <a:avLst/>
            </a:prstGeom>
            <a:noFill/>
            <a:ln w="9525">
              <a:solidFill>
                <a:srgbClr val="0000FF"/>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7322" name="Line 186"/>
            <p:cNvSpPr>
              <a:spLocks noChangeShapeType="1"/>
            </p:cNvSpPr>
            <p:nvPr/>
          </p:nvSpPr>
          <p:spPr bwMode="auto">
            <a:xfrm>
              <a:off x="564" y="3876"/>
              <a:ext cx="183" cy="7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7323" name="Object 187"/>
            <p:cNvGraphicFramePr>
              <a:graphicFrameLocks noChangeAspect="1"/>
            </p:cNvGraphicFramePr>
            <p:nvPr/>
          </p:nvGraphicFramePr>
          <p:xfrm>
            <a:off x="815" y="3865"/>
            <a:ext cx="80" cy="88"/>
          </p:xfrm>
          <a:graphic>
            <a:graphicData uri="http://schemas.openxmlformats.org/presentationml/2006/ole">
              <mc:AlternateContent xmlns:mc="http://schemas.openxmlformats.org/markup-compatibility/2006">
                <mc:Choice xmlns:v="urn:schemas-microsoft-com:vml" Requires="v">
                  <p:oleObj spid="_x0000_s1456399" name="Формула" r:id="rId53" imgW="126720" imgH="139680" progId="Equation.3">
                    <p:embed/>
                  </p:oleObj>
                </mc:Choice>
                <mc:Fallback>
                  <p:oleObj name="Формула" r:id="rId53" imgW="126720" imgH="139680" progId="Equation.3">
                    <p:embed/>
                    <p:pic>
                      <p:nvPicPr>
                        <p:cNvPr id="0" name="Object 187"/>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815" y="3865"/>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24" name="Object 188"/>
            <p:cNvGraphicFramePr>
              <a:graphicFrameLocks noChangeAspect="1"/>
            </p:cNvGraphicFramePr>
            <p:nvPr/>
          </p:nvGraphicFramePr>
          <p:xfrm>
            <a:off x="540" y="3940"/>
            <a:ext cx="80" cy="112"/>
          </p:xfrm>
          <a:graphic>
            <a:graphicData uri="http://schemas.openxmlformats.org/presentationml/2006/ole">
              <mc:AlternateContent xmlns:mc="http://schemas.openxmlformats.org/markup-compatibility/2006">
                <mc:Choice xmlns:v="urn:schemas-microsoft-com:vml" Requires="v">
                  <p:oleObj spid="_x0000_s1456400" name="Формула" r:id="rId55" imgW="126720" imgH="177480" progId="Equation.3">
                    <p:embed/>
                  </p:oleObj>
                </mc:Choice>
                <mc:Fallback>
                  <p:oleObj name="Формула" r:id="rId55" imgW="126720" imgH="177480" progId="Equation.3">
                    <p:embed/>
                    <p:pic>
                      <p:nvPicPr>
                        <p:cNvPr id="0" name="Object 188"/>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540" y="3940"/>
                          <a:ext cx="80"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25" name="Object 189"/>
            <p:cNvGraphicFramePr>
              <a:graphicFrameLocks noChangeAspect="1"/>
            </p:cNvGraphicFramePr>
            <p:nvPr/>
          </p:nvGraphicFramePr>
          <p:xfrm>
            <a:off x="637" y="3809"/>
            <a:ext cx="88" cy="112"/>
          </p:xfrm>
          <a:graphic>
            <a:graphicData uri="http://schemas.openxmlformats.org/presentationml/2006/ole">
              <mc:AlternateContent xmlns:mc="http://schemas.openxmlformats.org/markup-compatibility/2006">
                <mc:Choice xmlns:v="urn:schemas-microsoft-com:vml" Requires="v">
                  <p:oleObj spid="_x0000_s1456401" name="Формула" r:id="rId57" imgW="139680" imgH="177480" progId="Equation.3">
                    <p:embed/>
                  </p:oleObj>
                </mc:Choice>
                <mc:Fallback>
                  <p:oleObj name="Формула" r:id="rId57" imgW="139680" imgH="177480" progId="Equation.3">
                    <p:embed/>
                    <p:pic>
                      <p:nvPicPr>
                        <p:cNvPr id="0" name="Object 189"/>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637" y="3809"/>
                          <a:ext cx="88"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26" name="Object 190"/>
            <p:cNvGraphicFramePr>
              <a:graphicFrameLocks noChangeAspect="1"/>
            </p:cNvGraphicFramePr>
            <p:nvPr/>
          </p:nvGraphicFramePr>
          <p:xfrm>
            <a:off x="1107" y="3829"/>
            <a:ext cx="112" cy="136"/>
          </p:xfrm>
          <a:graphic>
            <a:graphicData uri="http://schemas.openxmlformats.org/presentationml/2006/ole">
              <mc:AlternateContent xmlns:mc="http://schemas.openxmlformats.org/markup-compatibility/2006">
                <mc:Choice xmlns:v="urn:schemas-microsoft-com:vml" Requires="v">
                  <p:oleObj spid="_x0000_s1456402" name="Формула" r:id="rId59" imgW="177480" imgH="215640" progId="Equation.3">
                    <p:embed/>
                  </p:oleObj>
                </mc:Choice>
                <mc:Fallback>
                  <p:oleObj name="Формула" r:id="rId59" imgW="177480" imgH="215640" progId="Equation.3">
                    <p:embed/>
                    <p:pic>
                      <p:nvPicPr>
                        <p:cNvPr id="0" name="Object 190"/>
                        <p:cNvPicPr>
                          <a:picLocks noChangeAspect="1" noChangeArrowheads="1"/>
                        </p:cNvPicPr>
                        <p:nvPr/>
                      </p:nvPicPr>
                      <p:blipFill>
                        <a:blip r:embed="rId60">
                          <a:extLst>
                            <a:ext uri="{28A0092B-C50C-407E-A947-70E740481C1C}">
                              <a14:useLocalDpi xmlns:a14="http://schemas.microsoft.com/office/drawing/2010/main" val="0"/>
                            </a:ext>
                          </a:extLst>
                        </a:blip>
                        <a:srcRect/>
                        <a:stretch>
                          <a:fillRect/>
                        </a:stretch>
                      </p:blipFill>
                      <p:spPr bwMode="auto">
                        <a:xfrm>
                          <a:off x="1107" y="3829"/>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7327" name="Object 191"/>
            <p:cNvGraphicFramePr>
              <a:graphicFrameLocks noChangeAspect="1"/>
            </p:cNvGraphicFramePr>
            <p:nvPr/>
          </p:nvGraphicFramePr>
          <p:xfrm>
            <a:off x="647" y="4050"/>
            <a:ext cx="120" cy="136"/>
          </p:xfrm>
          <a:graphic>
            <a:graphicData uri="http://schemas.openxmlformats.org/presentationml/2006/ole">
              <mc:AlternateContent xmlns:mc="http://schemas.openxmlformats.org/markup-compatibility/2006">
                <mc:Choice xmlns:v="urn:schemas-microsoft-com:vml" Requires="v">
                  <p:oleObj spid="_x0000_s1456403" name="Формула" r:id="rId61" imgW="190440" imgH="215640" progId="Equation.3">
                    <p:embed/>
                  </p:oleObj>
                </mc:Choice>
                <mc:Fallback>
                  <p:oleObj name="Формула" r:id="rId61" imgW="190440" imgH="215640" progId="Equation.3">
                    <p:embed/>
                    <p:pic>
                      <p:nvPicPr>
                        <p:cNvPr id="0" name="Object 191"/>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647" y="4050"/>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47329" name="Object 193"/>
          <p:cNvGraphicFramePr>
            <a:graphicFrameLocks noChangeAspect="1"/>
          </p:cNvGraphicFramePr>
          <p:nvPr/>
        </p:nvGraphicFramePr>
        <p:xfrm>
          <a:off x="2128838" y="5113338"/>
          <a:ext cx="6438900" cy="279400"/>
        </p:xfrm>
        <a:graphic>
          <a:graphicData uri="http://schemas.openxmlformats.org/presentationml/2006/ole">
            <mc:AlternateContent xmlns:mc="http://schemas.openxmlformats.org/markup-compatibility/2006">
              <mc:Choice xmlns:v="urn:schemas-microsoft-com:vml" Requires="v">
                <p:oleObj spid="_x0000_s1456404" name="Формула" r:id="rId62" imgW="6438600" imgH="279360" progId="Equation.3">
                  <p:embed/>
                </p:oleObj>
              </mc:Choice>
              <mc:Fallback>
                <p:oleObj name="Формула" r:id="rId62" imgW="6438600" imgH="279360" progId="Equation.3">
                  <p:embed/>
                  <p:pic>
                    <p:nvPicPr>
                      <p:cNvPr id="0" name="Object 193"/>
                      <p:cNvPicPr>
                        <a:picLocks noChangeAspect="1" noChangeArrowheads="1"/>
                      </p:cNvPicPr>
                      <p:nvPr/>
                    </p:nvPicPr>
                    <p:blipFill>
                      <a:blip r:embed="rId63">
                        <a:extLst>
                          <a:ext uri="{28A0092B-C50C-407E-A947-70E740481C1C}">
                            <a14:useLocalDpi xmlns:a14="http://schemas.microsoft.com/office/drawing/2010/main" val="0"/>
                          </a:ext>
                        </a:extLst>
                      </a:blip>
                      <a:srcRect/>
                      <a:stretch>
                        <a:fillRect/>
                      </a:stretch>
                    </p:blipFill>
                    <p:spPr bwMode="auto">
                      <a:xfrm>
                        <a:off x="2128838" y="5113338"/>
                        <a:ext cx="6438900" cy="279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30" name="Rectangle 194"/>
          <p:cNvSpPr>
            <a:spLocks noChangeArrowheads="1"/>
          </p:cNvSpPr>
          <p:nvPr/>
        </p:nvSpPr>
        <p:spPr bwMode="auto">
          <a:xfrm>
            <a:off x="5267325" y="5067300"/>
            <a:ext cx="904875"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331" name="AutoShape 195"/>
          <p:cNvSpPr>
            <a:spLocks noChangeArrowheads="1"/>
          </p:cNvSpPr>
          <p:nvPr/>
        </p:nvSpPr>
        <p:spPr bwMode="auto">
          <a:xfrm rot="5400000">
            <a:off x="5581650" y="551497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7332" name="Object 196"/>
          <p:cNvGraphicFramePr>
            <a:graphicFrameLocks noChangeAspect="1"/>
          </p:cNvGraphicFramePr>
          <p:nvPr/>
        </p:nvGraphicFramePr>
        <p:xfrm>
          <a:off x="5613400" y="5740400"/>
          <a:ext cx="203200" cy="215900"/>
        </p:xfrm>
        <a:graphic>
          <a:graphicData uri="http://schemas.openxmlformats.org/presentationml/2006/ole">
            <mc:AlternateContent xmlns:mc="http://schemas.openxmlformats.org/markup-compatibility/2006">
              <mc:Choice xmlns:v="urn:schemas-microsoft-com:vml" Requires="v">
                <p:oleObj spid="_x0000_s1456405" name="Формула" r:id="rId64" imgW="203040" imgH="215640" progId="Equation.3">
                  <p:embed/>
                </p:oleObj>
              </mc:Choice>
              <mc:Fallback>
                <p:oleObj name="Формула" r:id="rId64" imgW="203040" imgH="215640" progId="Equation.3">
                  <p:embed/>
                  <p:pic>
                    <p:nvPicPr>
                      <p:cNvPr id="0" name="Object 196"/>
                      <p:cNvPicPr>
                        <a:picLocks noChangeAspect="1" noChangeArrowheads="1"/>
                      </p:cNvPicPr>
                      <p:nvPr/>
                    </p:nvPicPr>
                    <p:blipFill>
                      <a:blip r:embed="rId65">
                        <a:extLst>
                          <a:ext uri="{28A0092B-C50C-407E-A947-70E740481C1C}">
                            <a14:useLocalDpi xmlns:a14="http://schemas.microsoft.com/office/drawing/2010/main" val="0"/>
                          </a:ext>
                        </a:extLst>
                      </a:blip>
                      <a:srcRect/>
                      <a:stretch>
                        <a:fillRect/>
                      </a:stretch>
                    </p:blipFill>
                    <p:spPr bwMode="auto">
                      <a:xfrm>
                        <a:off x="5613400" y="5740400"/>
                        <a:ext cx="203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33" name="Rectangle 197"/>
          <p:cNvSpPr>
            <a:spLocks noChangeArrowheads="1"/>
          </p:cNvSpPr>
          <p:nvPr/>
        </p:nvSpPr>
        <p:spPr bwMode="auto">
          <a:xfrm>
            <a:off x="6456363" y="5075238"/>
            <a:ext cx="428625"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334" name="AutoShape 198"/>
          <p:cNvSpPr>
            <a:spLocks noChangeArrowheads="1"/>
          </p:cNvSpPr>
          <p:nvPr/>
        </p:nvSpPr>
        <p:spPr bwMode="auto">
          <a:xfrm rot="5400000">
            <a:off x="6523038" y="5522913"/>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7335" name="Object 199"/>
          <p:cNvGraphicFramePr>
            <a:graphicFrameLocks noChangeAspect="1"/>
          </p:cNvGraphicFramePr>
          <p:nvPr/>
        </p:nvGraphicFramePr>
        <p:xfrm>
          <a:off x="6573838" y="5716588"/>
          <a:ext cx="241300" cy="241300"/>
        </p:xfrm>
        <a:graphic>
          <a:graphicData uri="http://schemas.openxmlformats.org/presentationml/2006/ole">
            <mc:AlternateContent xmlns:mc="http://schemas.openxmlformats.org/markup-compatibility/2006">
              <mc:Choice xmlns:v="urn:schemas-microsoft-com:vml" Requires="v">
                <p:oleObj spid="_x0000_s1456406" name="Формула" r:id="rId66" imgW="241200" imgH="241200" progId="Equation.3">
                  <p:embed/>
                </p:oleObj>
              </mc:Choice>
              <mc:Fallback>
                <p:oleObj name="Формула" r:id="rId66" imgW="241200" imgH="241200" progId="Equation.3">
                  <p:embed/>
                  <p:pic>
                    <p:nvPicPr>
                      <p:cNvPr id="0" name="Object 199"/>
                      <p:cNvPicPr>
                        <a:picLocks noChangeAspect="1" noChangeArrowheads="1"/>
                      </p:cNvPicPr>
                      <p:nvPr/>
                    </p:nvPicPr>
                    <p:blipFill>
                      <a:blip r:embed="rId67">
                        <a:extLst>
                          <a:ext uri="{28A0092B-C50C-407E-A947-70E740481C1C}">
                            <a14:useLocalDpi xmlns:a14="http://schemas.microsoft.com/office/drawing/2010/main" val="0"/>
                          </a:ext>
                        </a:extLst>
                      </a:blip>
                      <a:srcRect/>
                      <a:stretch>
                        <a:fillRect/>
                      </a:stretch>
                    </p:blipFill>
                    <p:spPr bwMode="auto">
                      <a:xfrm>
                        <a:off x="6573838" y="5716588"/>
                        <a:ext cx="2413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36" name="Rectangle 200"/>
          <p:cNvSpPr>
            <a:spLocks noChangeArrowheads="1"/>
          </p:cNvSpPr>
          <p:nvPr/>
        </p:nvSpPr>
        <p:spPr bwMode="auto">
          <a:xfrm>
            <a:off x="7140575" y="5073650"/>
            <a:ext cx="428625"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337" name="AutoShape 201"/>
          <p:cNvSpPr>
            <a:spLocks noChangeArrowheads="1"/>
          </p:cNvSpPr>
          <p:nvPr/>
        </p:nvSpPr>
        <p:spPr bwMode="auto">
          <a:xfrm rot="5400000">
            <a:off x="7207250" y="55213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7338" name="Object 202"/>
          <p:cNvGraphicFramePr>
            <a:graphicFrameLocks noChangeAspect="1"/>
          </p:cNvGraphicFramePr>
          <p:nvPr/>
        </p:nvGraphicFramePr>
        <p:xfrm>
          <a:off x="7264400" y="5721350"/>
          <a:ext cx="228600" cy="228600"/>
        </p:xfrm>
        <a:graphic>
          <a:graphicData uri="http://schemas.openxmlformats.org/presentationml/2006/ole">
            <mc:AlternateContent xmlns:mc="http://schemas.openxmlformats.org/markup-compatibility/2006">
              <mc:Choice xmlns:v="urn:schemas-microsoft-com:vml" Requires="v">
                <p:oleObj spid="_x0000_s1456407" name="Формула" r:id="rId68" imgW="228600" imgH="228600" progId="Equation.3">
                  <p:embed/>
                </p:oleObj>
              </mc:Choice>
              <mc:Fallback>
                <p:oleObj name="Формула" r:id="rId68" imgW="228600" imgH="228600" progId="Equation.3">
                  <p:embed/>
                  <p:pic>
                    <p:nvPicPr>
                      <p:cNvPr id="0" name="Object 202"/>
                      <p:cNvPicPr>
                        <a:picLocks noChangeAspect="1" noChangeArrowheads="1"/>
                      </p:cNvPicPr>
                      <p:nvPr/>
                    </p:nvPicPr>
                    <p:blipFill>
                      <a:blip r:embed="rId69">
                        <a:extLst>
                          <a:ext uri="{28A0092B-C50C-407E-A947-70E740481C1C}">
                            <a14:useLocalDpi xmlns:a14="http://schemas.microsoft.com/office/drawing/2010/main" val="0"/>
                          </a:ext>
                        </a:extLst>
                      </a:blip>
                      <a:srcRect/>
                      <a:stretch>
                        <a:fillRect/>
                      </a:stretch>
                    </p:blipFill>
                    <p:spPr bwMode="auto">
                      <a:xfrm>
                        <a:off x="7264400" y="5721350"/>
                        <a:ext cx="2286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39" name="Rectangle 203"/>
          <p:cNvSpPr>
            <a:spLocks noChangeArrowheads="1"/>
          </p:cNvSpPr>
          <p:nvPr/>
        </p:nvSpPr>
        <p:spPr bwMode="auto">
          <a:xfrm>
            <a:off x="8243888" y="5053013"/>
            <a:ext cx="342900"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340" name="AutoShape 204"/>
          <p:cNvSpPr>
            <a:spLocks noChangeArrowheads="1"/>
          </p:cNvSpPr>
          <p:nvPr/>
        </p:nvSpPr>
        <p:spPr bwMode="auto">
          <a:xfrm rot="5400000">
            <a:off x="8310563" y="5500688"/>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7341" name="Object 205"/>
          <p:cNvGraphicFramePr>
            <a:graphicFrameLocks noChangeAspect="1"/>
          </p:cNvGraphicFramePr>
          <p:nvPr/>
        </p:nvGraphicFramePr>
        <p:xfrm>
          <a:off x="8380413" y="5732463"/>
          <a:ext cx="203200" cy="165100"/>
        </p:xfrm>
        <a:graphic>
          <a:graphicData uri="http://schemas.openxmlformats.org/presentationml/2006/ole">
            <mc:AlternateContent xmlns:mc="http://schemas.openxmlformats.org/markup-compatibility/2006">
              <mc:Choice xmlns:v="urn:schemas-microsoft-com:vml" Requires="v">
                <p:oleObj spid="_x0000_s1456408" name="Формула" r:id="rId70" imgW="203040" imgH="164880" progId="Equation.3">
                  <p:embed/>
                </p:oleObj>
              </mc:Choice>
              <mc:Fallback>
                <p:oleObj name="Формула" r:id="rId70" imgW="203040" imgH="164880" progId="Equation.3">
                  <p:embed/>
                  <p:pic>
                    <p:nvPicPr>
                      <p:cNvPr id="0" name="Object 205"/>
                      <p:cNvPicPr>
                        <a:picLocks noChangeAspect="1" noChangeArrowheads="1"/>
                      </p:cNvPicPr>
                      <p:nvPr/>
                    </p:nvPicPr>
                    <p:blipFill>
                      <a:blip r:embed="rId71">
                        <a:extLst>
                          <a:ext uri="{28A0092B-C50C-407E-A947-70E740481C1C}">
                            <a14:useLocalDpi xmlns:a14="http://schemas.microsoft.com/office/drawing/2010/main" val="0"/>
                          </a:ext>
                        </a:extLst>
                      </a:blip>
                      <a:srcRect/>
                      <a:stretch>
                        <a:fillRect/>
                      </a:stretch>
                    </p:blipFill>
                    <p:spPr bwMode="auto">
                      <a:xfrm>
                        <a:off x="8380413" y="5732463"/>
                        <a:ext cx="203200" cy="165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42" name="Rectangle 206"/>
          <p:cNvSpPr>
            <a:spLocks noChangeArrowheads="1"/>
          </p:cNvSpPr>
          <p:nvPr/>
        </p:nvSpPr>
        <p:spPr bwMode="auto">
          <a:xfrm>
            <a:off x="7710488" y="5053013"/>
            <a:ext cx="533400" cy="3524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7343" name="AutoShape 207"/>
          <p:cNvSpPr>
            <a:spLocks noChangeArrowheads="1"/>
          </p:cNvSpPr>
          <p:nvPr/>
        </p:nvSpPr>
        <p:spPr bwMode="auto">
          <a:xfrm rot="5400000">
            <a:off x="7567613" y="5729288"/>
            <a:ext cx="723900" cy="11430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7344" name="Object 208"/>
          <p:cNvGraphicFramePr>
            <a:graphicFrameLocks noChangeAspect="1"/>
          </p:cNvGraphicFramePr>
          <p:nvPr/>
        </p:nvGraphicFramePr>
        <p:xfrm>
          <a:off x="7866063" y="6154738"/>
          <a:ext cx="203200" cy="215900"/>
        </p:xfrm>
        <a:graphic>
          <a:graphicData uri="http://schemas.openxmlformats.org/presentationml/2006/ole">
            <mc:AlternateContent xmlns:mc="http://schemas.openxmlformats.org/markup-compatibility/2006">
              <mc:Choice xmlns:v="urn:schemas-microsoft-com:vml" Requires="v">
                <p:oleObj spid="_x0000_s1456409" name="Формула" r:id="rId72" imgW="203040" imgH="215640" progId="Equation.3">
                  <p:embed/>
                </p:oleObj>
              </mc:Choice>
              <mc:Fallback>
                <p:oleObj name="Формула" r:id="rId72" imgW="203040" imgH="215640" progId="Equation.3">
                  <p:embed/>
                  <p:pic>
                    <p:nvPicPr>
                      <p:cNvPr id="0" name="Object 208"/>
                      <p:cNvPicPr>
                        <a:picLocks noChangeAspect="1" noChangeArrowheads="1"/>
                      </p:cNvPicPr>
                      <p:nvPr/>
                    </p:nvPicPr>
                    <p:blipFill>
                      <a:blip r:embed="rId73">
                        <a:extLst>
                          <a:ext uri="{28A0092B-C50C-407E-A947-70E740481C1C}">
                            <a14:useLocalDpi xmlns:a14="http://schemas.microsoft.com/office/drawing/2010/main" val="0"/>
                          </a:ext>
                        </a:extLst>
                      </a:blip>
                      <a:srcRect/>
                      <a:stretch>
                        <a:fillRect/>
                      </a:stretch>
                    </p:blipFill>
                    <p:spPr bwMode="auto">
                      <a:xfrm>
                        <a:off x="7866063" y="6154738"/>
                        <a:ext cx="2032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7345" name="Text Box 209"/>
          <p:cNvSpPr txBox="1">
            <a:spLocks noChangeArrowheads="1"/>
          </p:cNvSpPr>
          <p:nvPr/>
        </p:nvSpPr>
        <p:spPr bwMode="auto">
          <a:xfrm>
            <a:off x="3498791" y="5554504"/>
            <a:ext cx="211307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Moment </a:t>
            </a:r>
            <a:r>
              <a:rPr lang="en-US" sz="1000" dirty="0"/>
              <a:t>of inertia </a:t>
            </a:r>
            <a:r>
              <a:rPr lang="en-US" sz="1000" dirty="0" smtClean="0"/>
              <a:t>about initial axis</a:t>
            </a:r>
            <a:endParaRPr lang="ru-RU" altLang="ru-RU" sz="1000" dirty="0"/>
          </a:p>
        </p:txBody>
      </p:sp>
      <p:sp>
        <p:nvSpPr>
          <p:cNvPr id="347346" name="Text Box 210"/>
          <p:cNvSpPr txBox="1">
            <a:spLocks noChangeArrowheads="1"/>
          </p:cNvSpPr>
          <p:nvPr/>
        </p:nvSpPr>
        <p:spPr bwMode="auto">
          <a:xfrm>
            <a:off x="5791200" y="5878513"/>
            <a:ext cx="211468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Statics moments about initial axes</a:t>
            </a:r>
            <a:endParaRPr lang="ru-RU" altLang="ru-RU" sz="1000" dirty="0"/>
          </a:p>
        </p:txBody>
      </p:sp>
      <p:sp>
        <p:nvSpPr>
          <p:cNvPr id="347347" name="Text Box 211"/>
          <p:cNvSpPr txBox="1">
            <a:spLocks noChangeArrowheads="1"/>
          </p:cNvSpPr>
          <p:nvPr/>
        </p:nvSpPr>
        <p:spPr bwMode="auto">
          <a:xfrm>
            <a:off x="8094663" y="5930900"/>
            <a:ext cx="90441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Body's mass</a:t>
            </a:r>
            <a:endParaRPr lang="ru-RU" altLang="ru-RU" sz="1000" dirty="0"/>
          </a:p>
        </p:txBody>
      </p:sp>
      <p:sp>
        <p:nvSpPr>
          <p:cNvPr id="347348" name="Text Box 212"/>
          <p:cNvSpPr txBox="1">
            <a:spLocks noChangeArrowheads="1"/>
          </p:cNvSpPr>
          <p:nvPr/>
        </p:nvSpPr>
        <p:spPr bwMode="auto">
          <a:xfrm>
            <a:off x="7324725" y="6332538"/>
            <a:ext cx="1409360"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Distance between the</a:t>
            </a:r>
          </a:p>
          <a:p>
            <a:r>
              <a:rPr lang="en-US" altLang="ru-RU" sz="1000" dirty="0" smtClean="0"/>
              <a:t> axes</a:t>
            </a:r>
            <a:r>
              <a:rPr lang="ru-RU" altLang="ru-RU" sz="1000" dirty="0" smtClean="0"/>
              <a:t> </a:t>
            </a:r>
            <a:r>
              <a:rPr lang="en-US" altLang="ru-RU" sz="1100" i="1" dirty="0">
                <a:latin typeface="Times New Roman" pitchFamily="18" charset="0"/>
                <a:cs typeface="Times New Roman" pitchFamily="18" charset="0"/>
              </a:rPr>
              <a:t>z</a:t>
            </a:r>
            <a:r>
              <a:rPr lang="en-US" altLang="ru-RU" sz="1100" baseline="-25000" dirty="0">
                <a:latin typeface="Times New Roman" pitchFamily="18" charset="0"/>
                <a:cs typeface="Times New Roman" pitchFamily="18" charset="0"/>
              </a:rPr>
              <a:t>1</a:t>
            </a:r>
            <a:r>
              <a:rPr lang="en-US" altLang="ru-RU" sz="1000" dirty="0"/>
              <a:t> </a:t>
            </a:r>
            <a:r>
              <a:rPr lang="en-US" altLang="ru-RU" sz="1000" dirty="0" smtClean="0"/>
              <a:t>and</a:t>
            </a:r>
            <a:r>
              <a:rPr lang="ru-RU" altLang="ru-RU" sz="1000" dirty="0" smtClean="0"/>
              <a:t> </a:t>
            </a:r>
            <a:r>
              <a:rPr lang="en-US" altLang="ru-RU" sz="1100" i="1" dirty="0">
                <a:latin typeface="Times New Roman" pitchFamily="18" charset="0"/>
                <a:cs typeface="Times New Roman" pitchFamily="18" charset="0"/>
              </a:rPr>
              <a:t>z</a:t>
            </a:r>
            <a:r>
              <a:rPr lang="en-US" altLang="ru-RU" sz="1100" baseline="-25000" dirty="0">
                <a:latin typeface="Times New Roman" pitchFamily="18" charset="0"/>
                <a:cs typeface="Times New Roman" pitchFamily="18" charset="0"/>
              </a:rPr>
              <a:t>2</a:t>
            </a:r>
            <a:endParaRPr lang="ru-RU" altLang="ru-RU" sz="1100" baseline="-25000" dirty="0">
              <a:latin typeface="Times New Roman" pitchFamily="18" charset="0"/>
              <a:cs typeface="Times New Roman" pitchFamily="18" charset="0"/>
            </a:endParaRPr>
          </a:p>
        </p:txBody>
      </p:sp>
      <p:sp>
        <p:nvSpPr>
          <p:cNvPr id="347349" name="Text Box 213"/>
          <p:cNvSpPr txBox="1">
            <a:spLocks noChangeArrowheads="1"/>
          </p:cNvSpPr>
          <p:nvPr/>
        </p:nvSpPr>
        <p:spPr bwMode="auto">
          <a:xfrm>
            <a:off x="2495550" y="5942013"/>
            <a:ext cx="58862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Hence,</a:t>
            </a:r>
            <a:endParaRPr lang="ru-RU" altLang="ru-RU" sz="1000" dirty="0"/>
          </a:p>
        </p:txBody>
      </p:sp>
      <p:graphicFrame>
        <p:nvGraphicFramePr>
          <p:cNvPr id="347350" name="Object 214"/>
          <p:cNvGraphicFramePr>
            <a:graphicFrameLocks noChangeAspect="1"/>
          </p:cNvGraphicFramePr>
          <p:nvPr>
            <p:extLst>
              <p:ext uri="{D42A27DB-BD31-4B8C-83A1-F6EECF244321}">
                <p14:modId xmlns:p14="http://schemas.microsoft.com/office/powerpoint/2010/main" val="3124897830"/>
              </p:ext>
            </p:extLst>
          </p:nvPr>
        </p:nvGraphicFramePr>
        <p:xfrm>
          <a:off x="3110154" y="5934075"/>
          <a:ext cx="2070100" cy="266700"/>
        </p:xfrm>
        <a:graphic>
          <a:graphicData uri="http://schemas.openxmlformats.org/presentationml/2006/ole">
            <mc:AlternateContent xmlns:mc="http://schemas.openxmlformats.org/markup-compatibility/2006">
              <mc:Choice xmlns:v="urn:schemas-microsoft-com:vml" Requires="v">
                <p:oleObj spid="_x0000_s1456410" name="Формула" r:id="rId74" imgW="2070000" imgH="266400" progId="Equation.3">
                  <p:embed/>
                </p:oleObj>
              </mc:Choice>
              <mc:Fallback>
                <p:oleObj name="Формула" r:id="rId74" imgW="2070000" imgH="266400" progId="Equation.3">
                  <p:embed/>
                  <p:pic>
                    <p:nvPicPr>
                      <p:cNvPr id="0" name="Object 214"/>
                      <p:cNvPicPr>
                        <a:picLocks noChangeAspect="1" noChangeArrowheads="1"/>
                      </p:cNvPicPr>
                      <p:nvPr/>
                    </p:nvPicPr>
                    <p:blipFill>
                      <a:blip r:embed="rId75">
                        <a:extLst>
                          <a:ext uri="{28A0092B-C50C-407E-A947-70E740481C1C}">
                            <a14:useLocalDpi xmlns:a14="http://schemas.microsoft.com/office/drawing/2010/main" val="0"/>
                          </a:ext>
                        </a:extLst>
                      </a:blip>
                      <a:srcRect/>
                      <a:stretch>
                        <a:fillRect/>
                      </a:stretch>
                    </p:blipFill>
                    <p:spPr bwMode="auto">
                      <a:xfrm>
                        <a:off x="3110154" y="5934075"/>
                        <a:ext cx="20701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47351" name="Text Box 215"/>
          <p:cNvSpPr txBox="1">
            <a:spLocks noChangeArrowheads="1"/>
          </p:cNvSpPr>
          <p:nvPr/>
        </p:nvSpPr>
        <p:spPr bwMode="auto">
          <a:xfrm>
            <a:off x="2493963" y="6254750"/>
            <a:ext cx="2667718" cy="415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If </a:t>
            </a:r>
            <a:r>
              <a:rPr lang="en-US" altLang="ru-RU" sz="1000" dirty="0" smtClean="0"/>
              <a:t>axis </a:t>
            </a:r>
            <a:r>
              <a:rPr lang="en-US" altLang="ru-RU" sz="1100" i="1" dirty="0" smtClean="0">
                <a:latin typeface="Times New Roman" pitchFamily="18" charset="0"/>
                <a:cs typeface="Times New Roman" pitchFamily="18" charset="0"/>
              </a:rPr>
              <a:t>z</a:t>
            </a:r>
            <a:r>
              <a:rPr lang="en-US" altLang="ru-RU" sz="1100" baseline="-25000" dirty="0" smtClean="0">
                <a:latin typeface="Times New Roman" pitchFamily="18" charset="0"/>
                <a:cs typeface="Times New Roman" pitchFamily="18" charset="0"/>
              </a:rPr>
              <a:t>1 </a:t>
            </a:r>
            <a:r>
              <a:rPr lang="en-US" altLang="ru-RU" sz="1000" dirty="0" smtClean="0"/>
              <a:t>passes </a:t>
            </a:r>
            <a:r>
              <a:rPr lang="en-US" altLang="ru-RU" sz="1000" dirty="0"/>
              <a:t>through the center of mass,</a:t>
            </a:r>
          </a:p>
          <a:p>
            <a:r>
              <a:rPr lang="en-US" altLang="ru-RU" sz="1000" dirty="0"/>
              <a:t>then the static moments are </a:t>
            </a:r>
            <a:r>
              <a:rPr lang="en-US" altLang="ru-RU" sz="1000" dirty="0" smtClean="0"/>
              <a:t>zero.</a:t>
            </a:r>
            <a:endParaRPr lang="ru-RU" altLang="ru-RU" sz="1000" dirty="0"/>
          </a:p>
        </p:txBody>
      </p:sp>
      <p:graphicFrame>
        <p:nvGraphicFramePr>
          <p:cNvPr id="347352" name="Object 216"/>
          <p:cNvGraphicFramePr>
            <a:graphicFrameLocks noChangeAspect="1"/>
          </p:cNvGraphicFramePr>
          <p:nvPr>
            <p:extLst>
              <p:ext uri="{D42A27DB-BD31-4B8C-83A1-F6EECF244321}">
                <p14:modId xmlns:p14="http://schemas.microsoft.com/office/powerpoint/2010/main" val="3566622136"/>
              </p:ext>
            </p:extLst>
          </p:nvPr>
        </p:nvGraphicFramePr>
        <p:xfrm>
          <a:off x="5221288" y="6399213"/>
          <a:ext cx="1104900" cy="254000"/>
        </p:xfrm>
        <a:graphic>
          <a:graphicData uri="http://schemas.openxmlformats.org/presentationml/2006/ole">
            <mc:AlternateContent xmlns:mc="http://schemas.openxmlformats.org/markup-compatibility/2006">
              <mc:Choice xmlns:v="urn:schemas-microsoft-com:vml" Requires="v">
                <p:oleObj spid="_x0000_s1456411" name="Формула" r:id="rId76" imgW="1104840" imgH="253800" progId="Equation.3">
                  <p:embed/>
                </p:oleObj>
              </mc:Choice>
              <mc:Fallback>
                <p:oleObj name="Формула" r:id="rId76" imgW="1104840" imgH="253800" progId="Equation.3">
                  <p:embed/>
                  <p:pic>
                    <p:nvPicPr>
                      <p:cNvPr id="0" name="Object 216"/>
                      <p:cNvPicPr>
                        <a:picLocks noChangeAspect="1" noChangeArrowheads="1"/>
                      </p:cNvPicPr>
                      <p:nvPr/>
                    </p:nvPicPr>
                    <p:blipFill>
                      <a:blip r:embed="rId77">
                        <a:extLst>
                          <a:ext uri="{28A0092B-C50C-407E-A947-70E740481C1C}">
                            <a14:useLocalDpi xmlns:a14="http://schemas.microsoft.com/office/drawing/2010/main" val="0"/>
                          </a:ext>
                        </a:extLst>
                      </a:blip>
                      <a:srcRect/>
                      <a:stretch>
                        <a:fillRect/>
                      </a:stretch>
                    </p:blipFill>
                    <p:spPr bwMode="auto">
                      <a:xfrm>
                        <a:off x="5221288" y="6399213"/>
                        <a:ext cx="11049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pic>
        <p:nvPicPr>
          <p:cNvPr id="127" name="Picture 15" descr="Z:\Символ НГУ_4.JPG"/>
          <p:cNvPicPr>
            <a:picLocks noChangeAspect="1" noChangeArrowheads="1"/>
          </p:cNvPicPr>
          <p:nvPr/>
        </p:nvPicPr>
        <p:blipFill>
          <a:blip r:embed="rId78" cstate="print">
            <a:extLst>
              <a:ext uri="{BEBA8EAE-BF5A-486C-A8C5-ECC9F3942E4B}">
                <a14:imgProps xmlns:a14="http://schemas.microsoft.com/office/drawing/2010/main">
                  <a14:imgLayer r:embed="rId7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94663" y="51475"/>
            <a:ext cx="938711" cy="82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47273"/>
                                        </p:tgtEl>
                                        <p:attrNameLst>
                                          <p:attrName>style.visibility</p:attrName>
                                        </p:attrNameLst>
                                      </p:cBhvr>
                                      <p:to>
                                        <p:strVal val="visible"/>
                                      </p:to>
                                    </p:set>
                                    <p:anim calcmode="lin" valueType="num">
                                      <p:cBhvr additive="base">
                                        <p:cTn id="7" dur="500" fill="hold"/>
                                        <p:tgtEl>
                                          <p:spTgt spid="347273"/>
                                        </p:tgtEl>
                                        <p:attrNameLst>
                                          <p:attrName>ppt_x</p:attrName>
                                        </p:attrNameLst>
                                      </p:cBhvr>
                                      <p:tavLst>
                                        <p:tav tm="0">
                                          <p:val>
                                            <p:strVal val="#ppt_x"/>
                                          </p:val>
                                        </p:tav>
                                        <p:tav tm="100000">
                                          <p:val>
                                            <p:strVal val="#ppt_x"/>
                                          </p:val>
                                        </p:tav>
                                      </p:tavLst>
                                    </p:anim>
                                    <p:anim calcmode="lin" valueType="num">
                                      <p:cBhvr additive="base">
                                        <p:cTn id="8" dur="500" fill="hold"/>
                                        <p:tgtEl>
                                          <p:spTgt spid="347273"/>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47247"/>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347245"/>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47246"/>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 presetClass="entr" presetSubtype="2" fill="hold" grpId="0" nodeType="clickEffect">
                                  <p:stCondLst>
                                    <p:cond delay="0"/>
                                  </p:stCondLst>
                                  <p:childTnLst>
                                    <p:set>
                                      <p:cBhvr>
                                        <p:cTn id="19" dur="1" fill="hold">
                                          <p:stCondLst>
                                            <p:cond delay="0"/>
                                          </p:stCondLst>
                                        </p:cTn>
                                        <p:tgtEl>
                                          <p:spTgt spid="347202"/>
                                        </p:tgtEl>
                                        <p:attrNameLst>
                                          <p:attrName>style.visibility</p:attrName>
                                        </p:attrNameLst>
                                      </p:cBhvr>
                                      <p:to>
                                        <p:strVal val="visible"/>
                                      </p:to>
                                    </p:set>
                                    <p:anim calcmode="lin" valueType="num">
                                      <p:cBhvr additive="base">
                                        <p:cTn id="20" dur="500" fill="hold"/>
                                        <p:tgtEl>
                                          <p:spTgt spid="347202"/>
                                        </p:tgtEl>
                                        <p:attrNameLst>
                                          <p:attrName>ppt_x</p:attrName>
                                        </p:attrNameLst>
                                      </p:cBhvr>
                                      <p:tavLst>
                                        <p:tav tm="0">
                                          <p:val>
                                            <p:strVal val="1+#ppt_w/2"/>
                                          </p:val>
                                        </p:tav>
                                        <p:tav tm="100000">
                                          <p:val>
                                            <p:strVal val="#ppt_x"/>
                                          </p:val>
                                        </p:tav>
                                      </p:tavLst>
                                    </p:anim>
                                    <p:anim calcmode="lin" valueType="num">
                                      <p:cBhvr additive="base">
                                        <p:cTn id="21" dur="500" fill="hold"/>
                                        <p:tgtEl>
                                          <p:spTgt spid="347202"/>
                                        </p:tgtEl>
                                        <p:attrNameLst>
                                          <p:attrName>ppt_y</p:attrName>
                                        </p:attrNameLst>
                                      </p:cBhvr>
                                      <p:tavLst>
                                        <p:tav tm="0">
                                          <p:val>
                                            <p:strVal val="#ppt_y"/>
                                          </p:val>
                                        </p:tav>
                                        <p:tav tm="100000">
                                          <p:val>
                                            <p:strVal val="#ppt_y"/>
                                          </p:val>
                                        </p:tav>
                                      </p:tavLst>
                                    </p:anim>
                                  </p:childTnLst>
                                </p:cTn>
                              </p:par>
                            </p:childTnLst>
                          </p:cTn>
                        </p:par>
                        <p:par>
                          <p:cTn id="22" fill="hold" nodeType="afterGroup">
                            <p:stCondLst>
                              <p:cond delay="500"/>
                            </p:stCondLst>
                            <p:childTnLst>
                              <p:par>
                                <p:cTn id="23" presetID="1" presetClass="entr" presetSubtype="0" fill="hold" nodeType="afterEffect">
                                  <p:stCondLst>
                                    <p:cond delay="0"/>
                                  </p:stCondLst>
                                  <p:childTnLst>
                                    <p:set>
                                      <p:cBhvr>
                                        <p:cTn id="24" dur="1" fill="hold">
                                          <p:stCondLst>
                                            <p:cond delay="0"/>
                                          </p:stCondLst>
                                        </p:cTn>
                                        <p:tgtEl>
                                          <p:spTgt spid="34727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47272"/>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47276"/>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4727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4727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347279"/>
                                        </p:tgtEl>
                                        <p:attrNameLst>
                                          <p:attrName>style.visibility</p:attrName>
                                        </p:attrNameLst>
                                      </p:cBhvr>
                                      <p:to>
                                        <p:strVal val="visible"/>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347280"/>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34728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47282"/>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ntr" presetSubtype="0" fill="hold" nodeType="clickEffect">
                                  <p:stCondLst>
                                    <p:cond delay="0"/>
                                  </p:stCondLst>
                                  <p:childTnLst>
                                    <p:set>
                                      <p:cBhvr>
                                        <p:cTn id="48" dur="1" fill="hold">
                                          <p:stCondLst>
                                            <p:cond delay="0"/>
                                          </p:stCondLst>
                                        </p:cTn>
                                        <p:tgtEl>
                                          <p:spTgt spid="347283"/>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47284"/>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47287"/>
                                        </p:tgtEl>
                                        <p:attrNameLst>
                                          <p:attrName>style.visibility</p:attrName>
                                        </p:attrNameLst>
                                      </p:cBhvr>
                                      <p:to>
                                        <p:strVal val="visible"/>
                                      </p:to>
                                    </p:set>
                                    <p:anim calcmode="lin" valueType="num">
                                      <p:cBhvr additive="base">
                                        <p:cTn id="55" dur="500" fill="hold"/>
                                        <p:tgtEl>
                                          <p:spTgt spid="347287"/>
                                        </p:tgtEl>
                                        <p:attrNameLst>
                                          <p:attrName>ppt_x</p:attrName>
                                        </p:attrNameLst>
                                      </p:cBhvr>
                                      <p:tavLst>
                                        <p:tav tm="0">
                                          <p:val>
                                            <p:strVal val="#ppt_x"/>
                                          </p:val>
                                        </p:tav>
                                        <p:tav tm="100000">
                                          <p:val>
                                            <p:strVal val="#ppt_x"/>
                                          </p:val>
                                        </p:tav>
                                      </p:tavLst>
                                    </p:anim>
                                    <p:anim calcmode="lin" valueType="num">
                                      <p:cBhvr additive="base">
                                        <p:cTn id="56" dur="500" fill="hold"/>
                                        <p:tgtEl>
                                          <p:spTgt spid="347287"/>
                                        </p:tgtEl>
                                        <p:attrNameLst>
                                          <p:attrName>ppt_y</p:attrName>
                                        </p:attrNameLst>
                                      </p:cBhvr>
                                      <p:tavLst>
                                        <p:tav tm="0">
                                          <p:val>
                                            <p:strVal val="1+#ppt_h/2"/>
                                          </p:val>
                                        </p:tav>
                                        <p:tav tm="100000">
                                          <p:val>
                                            <p:strVal val="#ppt_y"/>
                                          </p:val>
                                        </p:tav>
                                      </p:tavLst>
                                    </p:anim>
                                  </p:childTnLst>
                                </p:cTn>
                              </p:par>
                            </p:childTnLst>
                          </p:cTn>
                        </p:par>
                        <p:par>
                          <p:cTn id="57" fill="hold" nodeType="afterGroup">
                            <p:stCondLst>
                              <p:cond delay="500"/>
                            </p:stCondLst>
                            <p:childTnLst>
                              <p:par>
                                <p:cTn id="58" presetID="1" presetClass="entr" presetSubtype="0" fill="hold" nodeType="afterEffect">
                                  <p:stCondLst>
                                    <p:cond delay="0"/>
                                  </p:stCondLst>
                                  <p:childTnLst>
                                    <p:set>
                                      <p:cBhvr>
                                        <p:cTn id="59" dur="1" fill="hold">
                                          <p:stCondLst>
                                            <p:cond delay="0"/>
                                          </p:stCondLst>
                                        </p:cTn>
                                        <p:tgtEl>
                                          <p:spTgt spid="347328"/>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347329"/>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47330"/>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347331"/>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47332"/>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47345"/>
                                        </p:tgtEl>
                                        <p:attrNameLst>
                                          <p:attrName>style.visibility</p:attrName>
                                        </p:attrNameLst>
                                      </p:cBhvr>
                                      <p:to>
                                        <p:strVal val="visible"/>
                                      </p:to>
                                    </p:set>
                                  </p:child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47333"/>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347334"/>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47335"/>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347336"/>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347337"/>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47338"/>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347346"/>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0"/>
                                          </p:stCondLst>
                                        </p:cTn>
                                        <p:tgtEl>
                                          <p:spTgt spid="347339"/>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347340"/>
                                        </p:tgtEl>
                                        <p:attrNameLst>
                                          <p:attrName>style.visibility</p:attrName>
                                        </p:attrNameLst>
                                      </p:cBhvr>
                                      <p:to>
                                        <p:strVal val="visible"/>
                                      </p:to>
                                    </p:set>
                                  </p:childTnLst>
                                </p:cTn>
                              </p:par>
                              <p:par>
                                <p:cTn id="94" presetID="1" presetClass="entr" presetSubtype="0" fill="hold" nodeType="withEffect">
                                  <p:stCondLst>
                                    <p:cond delay="0"/>
                                  </p:stCondLst>
                                  <p:childTnLst>
                                    <p:set>
                                      <p:cBhvr>
                                        <p:cTn id="95" dur="1" fill="hold">
                                          <p:stCondLst>
                                            <p:cond delay="0"/>
                                          </p:stCondLst>
                                        </p:cTn>
                                        <p:tgtEl>
                                          <p:spTgt spid="347341"/>
                                        </p:tgtEl>
                                        <p:attrNameLst>
                                          <p:attrName>style.visibility</p:attrName>
                                        </p:attrNameLst>
                                      </p:cBhvr>
                                      <p:to>
                                        <p:strVal val="visible"/>
                                      </p:to>
                                    </p:set>
                                  </p:childTnLst>
                                </p:cTn>
                              </p:par>
                              <p:par>
                                <p:cTn id="96" presetID="1" presetClass="entr" presetSubtype="0" fill="hold" grpId="0" nodeType="withEffect">
                                  <p:stCondLst>
                                    <p:cond delay="0"/>
                                  </p:stCondLst>
                                  <p:childTnLst>
                                    <p:set>
                                      <p:cBhvr>
                                        <p:cTn id="97" dur="1" fill="hold">
                                          <p:stCondLst>
                                            <p:cond delay="0"/>
                                          </p:stCondLst>
                                        </p:cTn>
                                        <p:tgtEl>
                                          <p:spTgt spid="347347"/>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47342"/>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347343"/>
                                        </p:tgtEl>
                                        <p:attrNameLst>
                                          <p:attrName>style.visibility</p:attrName>
                                        </p:attrNameLst>
                                      </p:cBhvr>
                                      <p:to>
                                        <p:strVal val="visible"/>
                                      </p:to>
                                    </p:set>
                                  </p:childTnLst>
                                </p:cTn>
                              </p:par>
                              <p:par>
                                <p:cTn id="104" presetID="1" presetClass="entr" presetSubtype="0" fill="hold" nodeType="withEffect">
                                  <p:stCondLst>
                                    <p:cond delay="0"/>
                                  </p:stCondLst>
                                  <p:childTnLst>
                                    <p:set>
                                      <p:cBhvr>
                                        <p:cTn id="105" dur="1" fill="hold">
                                          <p:stCondLst>
                                            <p:cond delay="0"/>
                                          </p:stCondLst>
                                        </p:cTn>
                                        <p:tgtEl>
                                          <p:spTgt spid="347344"/>
                                        </p:tgtEl>
                                        <p:attrNameLst>
                                          <p:attrName>style.visibility</p:attrName>
                                        </p:attrNameLst>
                                      </p:cBhvr>
                                      <p:to>
                                        <p:strVal val="visible"/>
                                      </p:to>
                                    </p:set>
                                  </p:childTnLst>
                                </p:cTn>
                              </p:par>
                              <p:par>
                                <p:cTn id="106" presetID="1" presetClass="entr" presetSubtype="0" fill="hold" grpId="0" nodeType="withEffect">
                                  <p:stCondLst>
                                    <p:cond delay="0"/>
                                  </p:stCondLst>
                                  <p:childTnLst>
                                    <p:set>
                                      <p:cBhvr>
                                        <p:cTn id="107" dur="1" fill="hold">
                                          <p:stCondLst>
                                            <p:cond delay="0"/>
                                          </p:stCondLst>
                                        </p:cTn>
                                        <p:tgtEl>
                                          <p:spTgt spid="347348"/>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347349"/>
                                        </p:tgtEl>
                                        <p:attrNameLst>
                                          <p:attrName>style.visibility</p:attrName>
                                        </p:attrNameLst>
                                      </p:cBhvr>
                                      <p:to>
                                        <p:strVal val="visible"/>
                                      </p:to>
                                    </p:set>
                                  </p:childTnLst>
                                </p:cTn>
                              </p:par>
                              <p:par>
                                <p:cTn id="110" presetID="1" presetClass="entr" presetSubtype="0" fill="hold" nodeType="withEffect">
                                  <p:stCondLst>
                                    <p:cond delay="0"/>
                                  </p:stCondLst>
                                  <p:childTnLst>
                                    <p:set>
                                      <p:cBhvr>
                                        <p:cTn id="111" dur="1" fill="hold">
                                          <p:stCondLst>
                                            <p:cond delay="0"/>
                                          </p:stCondLst>
                                        </p:cTn>
                                        <p:tgtEl>
                                          <p:spTgt spid="347350"/>
                                        </p:tgtEl>
                                        <p:attrNameLst>
                                          <p:attrName>style.visibility</p:attrName>
                                        </p:attrNameLst>
                                      </p:cBhvr>
                                      <p:to>
                                        <p:strVal val="visible"/>
                                      </p:to>
                                    </p:set>
                                  </p:childTnLst>
                                </p:cTn>
                              </p:par>
                              <p:par>
                                <p:cTn id="112" presetID="1" presetClass="entr" presetSubtype="0" fill="hold" grpId="0" nodeType="withEffect">
                                  <p:stCondLst>
                                    <p:cond delay="0"/>
                                  </p:stCondLst>
                                  <p:childTnLst>
                                    <p:set>
                                      <p:cBhvr>
                                        <p:cTn id="113" dur="1" fill="hold">
                                          <p:stCondLst>
                                            <p:cond delay="0"/>
                                          </p:stCondLst>
                                        </p:cTn>
                                        <p:tgtEl>
                                          <p:spTgt spid="347351"/>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3473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202" grpId="0"/>
      <p:bldP spid="347246" grpId="0"/>
      <p:bldP spid="347272" grpId="0"/>
      <p:bldP spid="347273" grpId="0"/>
      <p:bldP spid="347277" grpId="0"/>
      <p:bldP spid="347279" grpId="0"/>
      <p:bldP spid="347280" grpId="0"/>
      <p:bldP spid="347282" grpId="0"/>
      <p:bldP spid="347284" grpId="0"/>
      <p:bldP spid="347287" grpId="0"/>
      <p:bldP spid="347330" grpId="0" animBg="1"/>
      <p:bldP spid="347331" grpId="0" animBg="1"/>
      <p:bldP spid="347333" grpId="0" animBg="1"/>
      <p:bldP spid="347334" grpId="0" animBg="1"/>
      <p:bldP spid="347336" grpId="0" animBg="1"/>
      <p:bldP spid="347337" grpId="0" animBg="1"/>
      <p:bldP spid="347339" grpId="0" animBg="1"/>
      <p:bldP spid="347340" grpId="0" animBg="1"/>
      <p:bldP spid="347342" grpId="0" animBg="1"/>
      <p:bldP spid="347343" grpId="0" animBg="1"/>
      <p:bldP spid="347345" grpId="0"/>
      <p:bldP spid="347346" grpId="0"/>
      <p:bldP spid="347347" grpId="0"/>
      <p:bldP spid="347348" grpId="0"/>
      <p:bldP spid="347349" grpId="0"/>
      <p:bldP spid="347351"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4" name="Rectangle 4"/>
          <p:cNvSpPr>
            <a:spLocks noGrp="1" noChangeArrowheads="1"/>
          </p:cNvSpPr>
          <p:nvPr>
            <p:ph type="title"/>
          </p:nvPr>
        </p:nvSpPr>
        <p:spPr>
          <a:xfrm>
            <a:off x="977900" y="510463"/>
            <a:ext cx="3348000" cy="324000"/>
          </a:xfrm>
          <a:solidFill>
            <a:srgbClr val="FFFF00"/>
          </a:solidFill>
          <a:ln/>
        </p:spPr>
        <p:txBody>
          <a:bodyPr/>
          <a:lstStyle/>
          <a:p>
            <a:r>
              <a:rPr lang="en-US" altLang="ru-RU" sz="2000" b="1" dirty="0">
                <a:solidFill>
                  <a:srgbClr val="FF0000"/>
                </a:solidFill>
              </a:rPr>
              <a:t>Section 6</a:t>
            </a:r>
            <a:r>
              <a:rPr lang="en-US" altLang="ru-RU" sz="1800" dirty="0">
                <a:solidFill>
                  <a:srgbClr val="FF0000"/>
                </a:solidFill>
              </a:rPr>
              <a:t> (</a:t>
            </a:r>
            <a:r>
              <a:rPr lang="en-US" sz="1800" dirty="0">
                <a:solidFill>
                  <a:srgbClr val="FF0000"/>
                </a:solidFill>
              </a:rPr>
              <a:t>continuation</a:t>
            </a:r>
            <a:r>
              <a:rPr lang="ru-RU" altLang="ru-RU" sz="1800" dirty="0">
                <a:solidFill>
                  <a:srgbClr val="FF0000"/>
                </a:solidFill>
              </a:rPr>
              <a:t> – </a:t>
            </a:r>
            <a:r>
              <a:rPr lang="en-US" altLang="ru-RU" sz="1800" dirty="0">
                <a:solidFill>
                  <a:srgbClr val="FF0000"/>
                </a:solidFill>
              </a:rPr>
              <a:t>6</a:t>
            </a:r>
            <a:r>
              <a:rPr lang="ru-RU" altLang="ru-RU" sz="1800" dirty="0" smtClean="0">
                <a:solidFill>
                  <a:srgbClr val="FF0000"/>
                </a:solidFill>
              </a:rPr>
              <a:t>.</a:t>
            </a:r>
            <a:r>
              <a:rPr lang="en-US" altLang="ru-RU" sz="1800" dirty="0" smtClean="0">
                <a:solidFill>
                  <a:srgbClr val="FF0000"/>
                </a:solidFill>
              </a:rPr>
              <a:t>3</a:t>
            </a:r>
            <a:r>
              <a:rPr lang="ru-RU" altLang="ru-RU" sz="1800" dirty="0" smtClean="0">
                <a:solidFill>
                  <a:srgbClr val="FF0000"/>
                </a:solidFill>
              </a:rPr>
              <a:t>)</a:t>
            </a:r>
            <a:r>
              <a:rPr lang="en-US" altLang="ru-RU" sz="1800" dirty="0" smtClean="0">
                <a:solidFill>
                  <a:srgbClr val="FF0000"/>
                </a:solidFill>
              </a:rPr>
              <a:t> </a:t>
            </a:r>
            <a:endParaRPr lang="ru-RU" altLang="ru-RU" sz="1800" dirty="0"/>
          </a:p>
        </p:txBody>
      </p:sp>
      <p:sp>
        <p:nvSpPr>
          <p:cNvPr id="348165" name="AutoShape 5">
            <a:hlinkClick r:id="" action="ppaction://hlinkshowjump?jump=nextslide" highlightClick="1"/>
          </p:cNvPr>
          <p:cNvSpPr>
            <a:spLocks noChangeArrowheads="1"/>
          </p:cNvSpPr>
          <p:nvPr/>
        </p:nvSpPr>
        <p:spPr bwMode="auto">
          <a:xfrm>
            <a:off x="4481466" y="542925"/>
            <a:ext cx="252000" cy="219075"/>
          </a:xfrm>
          <a:prstGeom prst="actionButtonForwardNext">
            <a:avLst/>
          </a:prstGeom>
          <a:solidFill>
            <a:srgbClr val="FF0000"/>
          </a:solidFill>
          <a:ln>
            <a:noFill/>
          </a:ln>
          <a:effectLst/>
          <a:extLst/>
        </p:spPr>
        <p:txBody>
          <a:bodyPr wrap="none" anchor="ctr"/>
          <a:lstStyle/>
          <a:p>
            <a:endParaRPr lang="ru-RU"/>
          </a:p>
        </p:txBody>
      </p:sp>
      <p:sp>
        <p:nvSpPr>
          <p:cNvPr id="348166" name="AutoShape 6">
            <a:hlinkClick r:id="rId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a:p>
        </p:txBody>
      </p:sp>
      <p:sp>
        <p:nvSpPr>
          <p:cNvPr id="348167" name="AutoShape 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a:p>
        </p:txBody>
      </p:sp>
      <p:sp>
        <p:nvSpPr>
          <p:cNvPr id="348168" name="Oval 8"/>
          <p:cNvSpPr>
            <a:spLocks noChangeArrowheads="1"/>
          </p:cNvSpPr>
          <p:nvPr/>
        </p:nvSpPr>
        <p:spPr bwMode="auto">
          <a:xfrm>
            <a:off x="8771629" y="6410199"/>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2</a:t>
            </a:r>
            <a:r>
              <a:rPr lang="en-US" altLang="ru-RU" sz="1000" b="1" dirty="0">
                <a:solidFill>
                  <a:schemeClr val="tx2"/>
                </a:solidFill>
              </a:rPr>
              <a:t>5</a:t>
            </a:r>
            <a:endParaRPr lang="ru-RU" altLang="ru-RU" sz="1000" b="1" dirty="0">
              <a:solidFill>
                <a:schemeClr val="tx2"/>
              </a:solidFill>
            </a:endParaRPr>
          </a:p>
        </p:txBody>
      </p:sp>
      <p:sp>
        <p:nvSpPr>
          <p:cNvPr id="348225" name="Text Box 65"/>
          <p:cNvSpPr txBox="1">
            <a:spLocks noChangeArrowheads="1"/>
          </p:cNvSpPr>
          <p:nvPr/>
        </p:nvSpPr>
        <p:spPr bwMode="auto">
          <a:xfrm>
            <a:off x="348790" y="1068229"/>
            <a:ext cx="399573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0" indent="0"/>
            <a:r>
              <a:rPr lang="ru-RU" altLang="ru-RU" sz="1000" b="1" dirty="0">
                <a:solidFill>
                  <a:srgbClr val="FF0000"/>
                </a:solidFill>
                <a:cs typeface="Arial" pitchFamily="34" charset="0"/>
              </a:rPr>
              <a:t>■ </a:t>
            </a:r>
            <a:r>
              <a:rPr lang="en-US" sz="1000" b="1" dirty="0">
                <a:solidFill>
                  <a:srgbClr val="FF0000"/>
                </a:solidFill>
              </a:rPr>
              <a:t>Thin Homogeneous Rod of </a:t>
            </a:r>
            <a:r>
              <a:rPr lang="en-US" sz="1000" b="1" dirty="0" smtClean="0">
                <a:solidFill>
                  <a:srgbClr val="FF0000"/>
                </a:solidFill>
              </a:rPr>
              <a:t>the Length </a:t>
            </a:r>
            <a:r>
              <a:rPr lang="en-US" sz="1000" b="1" i="1" dirty="0" smtClean="0">
                <a:solidFill>
                  <a:srgbClr val="FF0000"/>
                </a:solidFill>
                <a:latin typeface="Times New Roman" pitchFamily="18" charset="0"/>
                <a:cs typeface="Times New Roman" pitchFamily="18" charset="0"/>
              </a:rPr>
              <a:t>L </a:t>
            </a:r>
            <a:r>
              <a:rPr lang="en-US" sz="1000" b="1" dirty="0" smtClean="0">
                <a:solidFill>
                  <a:srgbClr val="FF0000"/>
                </a:solidFill>
              </a:rPr>
              <a:t>and </a:t>
            </a:r>
            <a:r>
              <a:rPr lang="en-US" sz="1000" b="1" dirty="0">
                <a:solidFill>
                  <a:srgbClr val="FF0000"/>
                </a:solidFill>
              </a:rPr>
              <a:t>Mass </a:t>
            </a:r>
            <a:r>
              <a:rPr lang="en-US" sz="1000" b="1" i="1" dirty="0">
                <a:solidFill>
                  <a:srgbClr val="FF0000"/>
                </a:solidFill>
                <a:latin typeface="Times New Roman" pitchFamily="18" charset="0"/>
                <a:cs typeface="Times New Roman" pitchFamily="18" charset="0"/>
              </a:rPr>
              <a:t>M</a:t>
            </a:r>
            <a:endParaRPr lang="ru-RU" altLang="ru-RU" sz="1000" b="1" i="1" dirty="0">
              <a:solidFill>
                <a:srgbClr val="FF0000"/>
              </a:solidFill>
              <a:latin typeface="Times New Roman" pitchFamily="18" charset="0"/>
              <a:cs typeface="Times New Roman" pitchFamily="18" charset="0"/>
            </a:endParaRPr>
          </a:p>
        </p:txBody>
      </p:sp>
      <p:sp>
        <p:nvSpPr>
          <p:cNvPr id="348226" name="Line 66"/>
          <p:cNvSpPr>
            <a:spLocks noChangeShapeType="1"/>
          </p:cNvSpPr>
          <p:nvPr/>
        </p:nvSpPr>
        <p:spPr bwMode="auto">
          <a:xfrm flipV="1">
            <a:off x="628650" y="1381125"/>
            <a:ext cx="0" cy="85725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27" name="AutoShape 67"/>
          <p:cNvSpPr>
            <a:spLocks noChangeArrowheads="1"/>
          </p:cNvSpPr>
          <p:nvPr/>
        </p:nvSpPr>
        <p:spPr bwMode="auto">
          <a:xfrm>
            <a:off x="619125" y="1771650"/>
            <a:ext cx="1695450" cy="123825"/>
          </a:xfrm>
          <a:prstGeom prst="cube">
            <a:avLst>
              <a:gd name="adj" fmla="val 25000"/>
            </a:avLst>
          </a:prstGeom>
          <a:solidFill>
            <a:srgbClr val="FFFF00"/>
          </a:solidFill>
          <a:ln w="9525">
            <a:solidFill>
              <a:schemeClr val="tx1"/>
            </a:solidFill>
            <a:miter lim="800000"/>
            <a:headEnd/>
            <a:tailEnd/>
          </a:ln>
          <a:effectLst/>
          <a:extLst/>
        </p:spPr>
        <p:txBody>
          <a:bodyPr wrap="none" anchor="ctr"/>
          <a:lstStyle/>
          <a:p>
            <a:endParaRPr lang="ru-RU"/>
          </a:p>
        </p:txBody>
      </p:sp>
      <p:sp>
        <p:nvSpPr>
          <p:cNvPr id="348228" name="AutoShape 68"/>
          <p:cNvSpPr>
            <a:spLocks noChangeArrowheads="1"/>
          </p:cNvSpPr>
          <p:nvPr/>
        </p:nvSpPr>
        <p:spPr bwMode="auto">
          <a:xfrm>
            <a:off x="1646238" y="1771650"/>
            <a:ext cx="114300" cy="125413"/>
          </a:xfrm>
          <a:prstGeom prst="cube">
            <a:avLst>
              <a:gd name="adj" fmla="val 25000"/>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229" name="Line 69"/>
          <p:cNvSpPr>
            <a:spLocks noChangeShapeType="1"/>
          </p:cNvSpPr>
          <p:nvPr/>
        </p:nvSpPr>
        <p:spPr bwMode="auto">
          <a:xfrm rot="5400000" flipV="1">
            <a:off x="1727201" y="727075"/>
            <a:ext cx="0" cy="2238375"/>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0" name="Text Box 70"/>
          <p:cNvSpPr txBox="1">
            <a:spLocks noChangeArrowheads="1"/>
          </p:cNvSpPr>
          <p:nvPr/>
        </p:nvSpPr>
        <p:spPr bwMode="auto">
          <a:xfrm>
            <a:off x="2660650" y="1611313"/>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48231" name="Text Box 71"/>
          <p:cNvSpPr txBox="1">
            <a:spLocks noChangeArrowheads="1"/>
          </p:cNvSpPr>
          <p:nvPr/>
        </p:nvSpPr>
        <p:spPr bwMode="auto">
          <a:xfrm>
            <a:off x="668338" y="1314450"/>
            <a:ext cx="23916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sp>
        <p:nvSpPr>
          <p:cNvPr id="348232" name="Line 72"/>
          <p:cNvSpPr>
            <a:spLocks noChangeShapeType="1"/>
          </p:cNvSpPr>
          <p:nvPr/>
        </p:nvSpPr>
        <p:spPr bwMode="auto">
          <a:xfrm>
            <a:off x="2295525" y="1524000"/>
            <a:ext cx="0" cy="333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3" name="Line 73"/>
          <p:cNvSpPr>
            <a:spLocks noChangeShapeType="1"/>
          </p:cNvSpPr>
          <p:nvPr/>
        </p:nvSpPr>
        <p:spPr bwMode="auto">
          <a:xfrm>
            <a:off x="1741488" y="1865313"/>
            <a:ext cx="0" cy="333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4" name="Line 74"/>
          <p:cNvSpPr>
            <a:spLocks noChangeShapeType="1"/>
          </p:cNvSpPr>
          <p:nvPr/>
        </p:nvSpPr>
        <p:spPr bwMode="auto">
          <a:xfrm>
            <a:off x="628650" y="1638300"/>
            <a:ext cx="165735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5" name="Text Box 75"/>
          <p:cNvSpPr txBox="1">
            <a:spLocks noChangeArrowheads="1"/>
          </p:cNvSpPr>
          <p:nvPr/>
        </p:nvSpPr>
        <p:spPr bwMode="auto">
          <a:xfrm>
            <a:off x="1506538" y="1381125"/>
            <a:ext cx="26321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L</a:t>
            </a:r>
            <a:endParaRPr lang="ru-RU" altLang="ru-RU" sz="1100" i="1" dirty="0">
              <a:latin typeface="Times New Roman" pitchFamily="18" charset="0"/>
              <a:cs typeface="Times New Roman" pitchFamily="18" charset="0"/>
            </a:endParaRPr>
          </a:p>
        </p:txBody>
      </p:sp>
      <p:sp>
        <p:nvSpPr>
          <p:cNvPr id="348236" name="Text Box 76"/>
          <p:cNvSpPr txBox="1">
            <a:spLocks noChangeArrowheads="1"/>
          </p:cNvSpPr>
          <p:nvPr/>
        </p:nvSpPr>
        <p:spPr bwMode="auto">
          <a:xfrm>
            <a:off x="2398713" y="1256267"/>
            <a:ext cx="202170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Consider an elementary  volume</a:t>
            </a:r>
          </a:p>
          <a:p>
            <a:r>
              <a:rPr lang="ru-RU" altLang="ru-RU" sz="1000" dirty="0" smtClean="0"/>
              <a:t> </a:t>
            </a:r>
            <a:r>
              <a:rPr lang="en-US" altLang="ru-RU" sz="1200" i="1" dirty="0" err="1">
                <a:latin typeface="Times New Roman" pitchFamily="18" charset="0"/>
                <a:cs typeface="Times New Roman" pitchFamily="18" charset="0"/>
              </a:rPr>
              <a:t>dV</a:t>
            </a:r>
            <a:r>
              <a:rPr lang="en-US" altLang="ru-RU" sz="1200" dirty="0">
                <a:latin typeface="Times New Roman" pitchFamily="18" charset="0"/>
                <a:cs typeface="Times New Roman" pitchFamily="18" charset="0"/>
              </a:rPr>
              <a:t> = </a:t>
            </a:r>
            <a:r>
              <a:rPr lang="en-US" altLang="ru-RU" sz="1200" i="1" dirty="0" err="1">
                <a:latin typeface="Times New Roman" pitchFamily="18" charset="0"/>
                <a:cs typeface="Times New Roman" pitchFamily="18" charset="0"/>
              </a:rPr>
              <a:t>Adx</a:t>
            </a:r>
            <a:r>
              <a:rPr lang="en-US" altLang="ru-RU" sz="1200" i="1" dirty="0">
                <a:latin typeface="Times New Roman" pitchFamily="18" charset="0"/>
                <a:cs typeface="Times New Roman" pitchFamily="18" charset="0"/>
              </a:rPr>
              <a:t> </a:t>
            </a:r>
            <a:r>
              <a:rPr lang="en-US" altLang="ru-RU" sz="1000" dirty="0" smtClean="0"/>
              <a:t>at  the distance</a:t>
            </a:r>
            <a:r>
              <a:rPr lang="ru-RU" altLang="ru-RU" sz="1000" dirty="0" smtClean="0"/>
              <a:t> </a:t>
            </a:r>
            <a:r>
              <a:rPr lang="en-US" altLang="ru-RU" sz="1100" i="1" dirty="0" smtClean="0">
                <a:latin typeface="Times New Roman" pitchFamily="18" charset="0"/>
                <a:cs typeface="Times New Roman" pitchFamily="18" charset="0"/>
              </a:rPr>
              <a:t>x</a:t>
            </a:r>
            <a:r>
              <a:rPr lang="en-US" altLang="ru-RU" sz="1000" i="1" dirty="0" smtClean="0"/>
              <a:t>. </a:t>
            </a:r>
            <a:endParaRPr lang="ru-RU" altLang="ru-RU" sz="1000" i="1" dirty="0"/>
          </a:p>
        </p:txBody>
      </p:sp>
      <p:sp>
        <p:nvSpPr>
          <p:cNvPr id="348237" name="Line 77"/>
          <p:cNvSpPr>
            <a:spLocks noChangeShapeType="1"/>
          </p:cNvSpPr>
          <p:nvPr/>
        </p:nvSpPr>
        <p:spPr bwMode="auto">
          <a:xfrm>
            <a:off x="1646238" y="1865313"/>
            <a:ext cx="0" cy="33337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8" name="Line 78"/>
          <p:cNvSpPr>
            <a:spLocks noChangeShapeType="1"/>
          </p:cNvSpPr>
          <p:nvPr/>
        </p:nvSpPr>
        <p:spPr bwMode="auto">
          <a:xfrm>
            <a:off x="646113" y="2132013"/>
            <a:ext cx="1000125"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39" name="Line 79"/>
          <p:cNvSpPr>
            <a:spLocks noChangeShapeType="1"/>
          </p:cNvSpPr>
          <p:nvPr/>
        </p:nvSpPr>
        <p:spPr bwMode="auto">
          <a:xfrm flipH="1">
            <a:off x="1743075" y="2124075"/>
            <a:ext cx="2190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40" name="Text Box 80"/>
          <p:cNvSpPr txBox="1">
            <a:spLocks noChangeArrowheads="1"/>
          </p:cNvSpPr>
          <p:nvPr/>
        </p:nvSpPr>
        <p:spPr bwMode="auto">
          <a:xfrm>
            <a:off x="1077913" y="1895475"/>
            <a:ext cx="24718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x</a:t>
            </a:r>
            <a:endParaRPr lang="ru-RU" altLang="ru-RU" sz="1100" i="1" dirty="0">
              <a:latin typeface="Times New Roman" pitchFamily="18" charset="0"/>
              <a:cs typeface="Times New Roman" pitchFamily="18" charset="0"/>
            </a:endParaRPr>
          </a:p>
        </p:txBody>
      </p:sp>
      <p:sp>
        <p:nvSpPr>
          <p:cNvPr id="348241" name="Text Box 81"/>
          <p:cNvSpPr txBox="1">
            <a:spLocks noChangeArrowheads="1"/>
          </p:cNvSpPr>
          <p:nvPr/>
        </p:nvSpPr>
        <p:spPr bwMode="auto">
          <a:xfrm>
            <a:off x="1543050" y="2122488"/>
            <a:ext cx="3810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latin typeface="Times New Roman" pitchFamily="18" charset="0"/>
                <a:cs typeface="Times New Roman" pitchFamily="18" charset="0"/>
              </a:rPr>
              <a:t>dx</a:t>
            </a:r>
            <a:endParaRPr lang="ru-RU" altLang="ru-RU" sz="1100" i="1" dirty="0">
              <a:latin typeface="Times New Roman" pitchFamily="18" charset="0"/>
              <a:cs typeface="Times New Roman" pitchFamily="18" charset="0"/>
            </a:endParaRPr>
          </a:p>
        </p:txBody>
      </p:sp>
      <p:sp>
        <p:nvSpPr>
          <p:cNvPr id="348242" name="Text Box 82"/>
          <p:cNvSpPr txBox="1">
            <a:spLocks noChangeArrowheads="1"/>
          </p:cNvSpPr>
          <p:nvPr/>
        </p:nvSpPr>
        <p:spPr bwMode="auto">
          <a:xfrm>
            <a:off x="2985553" y="1666760"/>
            <a:ext cx="15119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An elementary mass is</a:t>
            </a:r>
            <a:endParaRPr lang="ru-RU" altLang="ru-RU" sz="1000" i="1" dirty="0"/>
          </a:p>
        </p:txBody>
      </p:sp>
      <p:graphicFrame>
        <p:nvGraphicFramePr>
          <p:cNvPr id="348243" name="Object 83"/>
          <p:cNvGraphicFramePr>
            <a:graphicFrameLocks noChangeAspect="1"/>
          </p:cNvGraphicFramePr>
          <p:nvPr>
            <p:extLst>
              <p:ext uri="{D42A27DB-BD31-4B8C-83A1-F6EECF244321}">
                <p14:modId xmlns:p14="http://schemas.microsoft.com/office/powerpoint/2010/main" val="1914973801"/>
              </p:ext>
            </p:extLst>
          </p:nvPr>
        </p:nvGraphicFramePr>
        <p:xfrm>
          <a:off x="3265488" y="1916113"/>
          <a:ext cx="774700" cy="203200"/>
        </p:xfrm>
        <a:graphic>
          <a:graphicData uri="http://schemas.openxmlformats.org/presentationml/2006/ole">
            <mc:AlternateContent xmlns:mc="http://schemas.openxmlformats.org/markup-compatibility/2006">
              <mc:Choice xmlns:v="urn:schemas-microsoft-com:vml" Requires="v">
                <p:oleObj spid="_x0000_s1432140" name="Equation" r:id="rId5" imgW="774360" imgH="203040" progId="Equation.DSMT4">
                  <p:embed/>
                </p:oleObj>
              </mc:Choice>
              <mc:Fallback>
                <p:oleObj name="Equation" r:id="rId5" imgW="774360" imgH="203040" progId="Equation.DSMT4">
                  <p:embed/>
                  <p:pic>
                    <p:nvPicPr>
                      <p:cNvPr id="0" name="Object 83"/>
                      <p:cNvPicPr>
                        <a:picLocks noChangeAspect="1" noChangeArrowheads="1"/>
                      </p:cNvPicPr>
                      <p:nvPr/>
                    </p:nvPicPr>
                    <p:blipFill>
                      <a:blip r:embed="rId6"/>
                      <a:srcRect/>
                      <a:stretch>
                        <a:fillRect/>
                      </a:stretch>
                    </p:blipFill>
                    <p:spPr bwMode="auto">
                      <a:xfrm>
                        <a:off x="3265488" y="1916113"/>
                        <a:ext cx="7747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244" name="Object 84"/>
          <p:cNvGraphicFramePr>
            <a:graphicFrameLocks noChangeAspect="1"/>
          </p:cNvGraphicFramePr>
          <p:nvPr>
            <p:extLst>
              <p:ext uri="{D42A27DB-BD31-4B8C-83A1-F6EECF244321}">
                <p14:modId xmlns:p14="http://schemas.microsoft.com/office/powerpoint/2010/main" val="1559733324"/>
              </p:ext>
            </p:extLst>
          </p:nvPr>
        </p:nvGraphicFramePr>
        <p:xfrm>
          <a:off x="398463" y="2249488"/>
          <a:ext cx="3124200" cy="508000"/>
        </p:xfrm>
        <a:graphic>
          <a:graphicData uri="http://schemas.openxmlformats.org/presentationml/2006/ole">
            <mc:AlternateContent xmlns:mc="http://schemas.openxmlformats.org/markup-compatibility/2006">
              <mc:Choice xmlns:v="urn:schemas-microsoft-com:vml" Requires="v">
                <p:oleObj spid="_x0000_s1432141" name="Equation" r:id="rId7" imgW="3124080" imgH="507960" progId="Equation.DSMT4">
                  <p:embed/>
                </p:oleObj>
              </mc:Choice>
              <mc:Fallback>
                <p:oleObj name="Equation" r:id="rId7" imgW="3124080" imgH="507960" progId="Equation.DSMT4">
                  <p:embed/>
                  <p:pic>
                    <p:nvPicPr>
                      <p:cNvPr id="0" name="Object 84"/>
                      <p:cNvPicPr>
                        <a:picLocks noChangeAspect="1" noChangeArrowheads="1"/>
                      </p:cNvPicPr>
                      <p:nvPr/>
                    </p:nvPicPr>
                    <p:blipFill>
                      <a:blip r:embed="rId8"/>
                      <a:srcRect/>
                      <a:stretch>
                        <a:fillRect/>
                      </a:stretch>
                    </p:blipFill>
                    <p:spPr bwMode="auto">
                      <a:xfrm>
                        <a:off x="398463" y="2249488"/>
                        <a:ext cx="3124200"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45" name="Rectangle 85"/>
          <p:cNvSpPr>
            <a:spLocks noChangeArrowheads="1"/>
          </p:cNvSpPr>
          <p:nvPr/>
        </p:nvSpPr>
        <p:spPr bwMode="auto">
          <a:xfrm>
            <a:off x="3152775" y="2295525"/>
            <a:ext cx="428625" cy="4191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246" name="Text Box 86"/>
          <p:cNvSpPr txBox="1">
            <a:spLocks noChangeArrowheads="1"/>
          </p:cNvSpPr>
          <p:nvPr/>
        </p:nvSpPr>
        <p:spPr bwMode="auto">
          <a:xfrm>
            <a:off x="287167" y="2741613"/>
            <a:ext cx="3953326" cy="72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a:t>To calculate the moment of inertia about the </a:t>
            </a:r>
            <a:r>
              <a:rPr lang="en-US" altLang="ru-RU" sz="1000" dirty="0" smtClean="0"/>
              <a:t>central </a:t>
            </a:r>
          </a:p>
          <a:p>
            <a:pPr algn="just"/>
            <a:r>
              <a:rPr lang="en-US" altLang="ru-RU" sz="1000" dirty="0" smtClean="0"/>
              <a:t>axis (passing through the center of gravity) it is sufficient to change</a:t>
            </a:r>
          </a:p>
          <a:p>
            <a:pPr algn="just"/>
            <a:r>
              <a:rPr lang="en-US" altLang="ru-RU" sz="1000" dirty="0" smtClean="0"/>
              <a:t>axis </a:t>
            </a:r>
            <a:r>
              <a:rPr lang="en-US" altLang="ru-RU" sz="1000" dirty="0"/>
              <a:t>location and specify the limits of integration </a:t>
            </a:r>
            <a:r>
              <a:rPr lang="en-US" altLang="ru-RU" sz="1100" dirty="0" smtClean="0">
                <a:latin typeface="Times New Roman" pitchFamily="18" charset="0"/>
                <a:cs typeface="Times New Roman" pitchFamily="18" charset="0"/>
              </a:rPr>
              <a:t>(-</a:t>
            </a:r>
            <a:r>
              <a:rPr lang="en-US" altLang="ru-RU" sz="1100" i="1" dirty="0" smtClean="0">
                <a:latin typeface="Times New Roman" pitchFamily="18" charset="0"/>
                <a:cs typeface="Times New Roman" pitchFamily="18" charset="0"/>
              </a:rPr>
              <a:t>L </a:t>
            </a:r>
            <a:r>
              <a:rPr lang="en-US" altLang="ru-RU" sz="1100" i="1" dirty="0">
                <a:latin typeface="Times New Roman" pitchFamily="18" charset="0"/>
                <a:cs typeface="Times New Roman" pitchFamily="18" charset="0"/>
              </a:rPr>
              <a:t>/ 2, </a:t>
            </a:r>
            <a:r>
              <a:rPr lang="en-US" altLang="ru-RU" sz="1100" i="1" dirty="0" smtClean="0">
                <a:latin typeface="Times New Roman" pitchFamily="18" charset="0"/>
                <a:cs typeface="Times New Roman" pitchFamily="18" charset="0"/>
              </a:rPr>
              <a:t>L </a:t>
            </a:r>
            <a:r>
              <a:rPr lang="en-US" altLang="ru-RU" sz="1100" i="1" dirty="0">
                <a:latin typeface="Times New Roman" pitchFamily="18" charset="0"/>
                <a:cs typeface="Times New Roman" pitchFamily="18" charset="0"/>
              </a:rPr>
              <a:t>/ 2</a:t>
            </a:r>
            <a:r>
              <a:rPr lang="en-US" altLang="ru-RU" sz="1100" dirty="0">
                <a:latin typeface="Times New Roman" pitchFamily="18" charset="0"/>
                <a:cs typeface="Times New Roman" pitchFamily="18" charset="0"/>
              </a:rPr>
              <a:t>)</a:t>
            </a:r>
            <a:r>
              <a:rPr lang="en-US" altLang="ru-RU" sz="1100" i="1" dirty="0">
                <a:latin typeface="Times New Roman" pitchFamily="18" charset="0"/>
                <a:cs typeface="Times New Roman" pitchFamily="18" charset="0"/>
              </a:rPr>
              <a:t>.</a:t>
            </a:r>
          </a:p>
          <a:p>
            <a:pPr algn="just"/>
            <a:r>
              <a:rPr lang="en-US" sz="1000" b="1" dirty="0" smtClean="0">
                <a:solidFill>
                  <a:srgbClr val="FF0000"/>
                </a:solidFill>
              </a:rPr>
              <a:t> </a:t>
            </a:r>
            <a:r>
              <a:rPr lang="en-US" sz="1000" dirty="0" smtClean="0">
                <a:solidFill>
                  <a:schemeClr val="tx2"/>
                </a:solidFill>
              </a:rPr>
              <a:t>Use the parallel-axis theorem.</a:t>
            </a:r>
            <a:endParaRPr lang="ru-RU" altLang="ru-RU" sz="1000" dirty="0">
              <a:solidFill>
                <a:schemeClr val="tx2"/>
              </a:solidFill>
            </a:endParaRPr>
          </a:p>
        </p:txBody>
      </p:sp>
      <p:sp>
        <p:nvSpPr>
          <p:cNvPr id="348247" name="Line 87"/>
          <p:cNvSpPr>
            <a:spLocks noChangeShapeType="1"/>
          </p:cNvSpPr>
          <p:nvPr/>
        </p:nvSpPr>
        <p:spPr bwMode="auto">
          <a:xfrm flipV="1">
            <a:off x="1500188" y="1395413"/>
            <a:ext cx="0" cy="857250"/>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48" name="Text Box 88"/>
          <p:cNvSpPr txBox="1">
            <a:spLocks noChangeArrowheads="1"/>
          </p:cNvSpPr>
          <p:nvPr/>
        </p:nvSpPr>
        <p:spPr bwMode="auto">
          <a:xfrm>
            <a:off x="1371600" y="1165225"/>
            <a:ext cx="301686"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r>
              <a:rPr lang="ru-RU" altLang="ru-RU" sz="1100" i="1" baseline="-25000" dirty="0">
                <a:solidFill>
                  <a:srgbClr val="009900"/>
                </a:solidFill>
                <a:latin typeface="Times New Roman" pitchFamily="18" charset="0"/>
                <a:cs typeface="Times New Roman" pitchFamily="18" charset="0"/>
              </a:rPr>
              <a:t>С</a:t>
            </a:r>
          </a:p>
        </p:txBody>
      </p:sp>
      <p:graphicFrame>
        <p:nvGraphicFramePr>
          <p:cNvPr id="348249" name="Object 89"/>
          <p:cNvGraphicFramePr>
            <a:graphicFrameLocks noChangeAspect="1"/>
          </p:cNvGraphicFramePr>
          <p:nvPr>
            <p:extLst>
              <p:ext uri="{D42A27DB-BD31-4B8C-83A1-F6EECF244321}">
                <p14:modId xmlns:p14="http://schemas.microsoft.com/office/powerpoint/2010/main" val="2853465985"/>
              </p:ext>
            </p:extLst>
          </p:nvPr>
        </p:nvGraphicFramePr>
        <p:xfrm>
          <a:off x="871538" y="3468688"/>
          <a:ext cx="1003300" cy="266700"/>
        </p:xfrm>
        <a:graphic>
          <a:graphicData uri="http://schemas.openxmlformats.org/presentationml/2006/ole">
            <mc:AlternateContent xmlns:mc="http://schemas.openxmlformats.org/markup-compatibility/2006">
              <mc:Choice xmlns:v="urn:schemas-microsoft-com:vml" Requires="v">
                <p:oleObj spid="_x0000_s1432142" name="Equation" r:id="rId9" imgW="1002960" imgH="266400" progId="Equation.DSMT4">
                  <p:embed/>
                </p:oleObj>
              </mc:Choice>
              <mc:Fallback>
                <p:oleObj name="Equation" r:id="rId9" imgW="1002960" imgH="266400" progId="Equation.DSMT4">
                  <p:embed/>
                  <p:pic>
                    <p:nvPicPr>
                      <p:cNvPr id="0" name="Object 89"/>
                      <p:cNvPicPr>
                        <a:picLocks noChangeAspect="1" noChangeArrowheads="1"/>
                      </p:cNvPicPr>
                      <p:nvPr/>
                    </p:nvPicPr>
                    <p:blipFill>
                      <a:blip r:embed="rId10"/>
                      <a:srcRect/>
                      <a:stretch>
                        <a:fillRect/>
                      </a:stretch>
                    </p:blipFill>
                    <p:spPr bwMode="auto">
                      <a:xfrm>
                        <a:off x="871538" y="3468688"/>
                        <a:ext cx="1003300" cy="266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250" name="Object 90"/>
          <p:cNvGraphicFramePr>
            <a:graphicFrameLocks noChangeAspect="1"/>
          </p:cNvGraphicFramePr>
          <p:nvPr/>
        </p:nvGraphicFramePr>
        <p:xfrm>
          <a:off x="508000" y="3794125"/>
          <a:ext cx="1879600" cy="469900"/>
        </p:xfrm>
        <a:graphic>
          <a:graphicData uri="http://schemas.openxmlformats.org/presentationml/2006/ole">
            <mc:AlternateContent xmlns:mc="http://schemas.openxmlformats.org/markup-compatibility/2006">
              <mc:Choice xmlns:v="urn:schemas-microsoft-com:vml" Requires="v">
                <p:oleObj spid="_x0000_s1432143" name="Equation" r:id="rId11" imgW="1879560" imgH="469800" progId="Equation.DSMT4">
                  <p:embed/>
                </p:oleObj>
              </mc:Choice>
              <mc:Fallback>
                <p:oleObj name="Equation" r:id="rId11" imgW="1879560" imgH="469800" progId="Equation.DSMT4">
                  <p:embed/>
                  <p:pic>
                    <p:nvPicPr>
                      <p:cNvPr id="0" name="Object 90"/>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08000" y="3794125"/>
                        <a:ext cx="18796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51" name="Rectangle 91"/>
          <p:cNvSpPr>
            <a:spLocks noChangeArrowheads="1"/>
          </p:cNvSpPr>
          <p:nvPr/>
        </p:nvSpPr>
        <p:spPr bwMode="auto">
          <a:xfrm>
            <a:off x="1970088" y="3817938"/>
            <a:ext cx="428625" cy="4191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8252" name="Object 92"/>
          <p:cNvGraphicFramePr>
            <a:graphicFrameLocks noChangeAspect="1"/>
          </p:cNvGraphicFramePr>
          <p:nvPr>
            <p:extLst>
              <p:ext uri="{D42A27DB-BD31-4B8C-83A1-F6EECF244321}">
                <p14:modId xmlns:p14="http://schemas.microsoft.com/office/powerpoint/2010/main" val="1104014177"/>
              </p:ext>
            </p:extLst>
          </p:nvPr>
        </p:nvGraphicFramePr>
        <p:xfrm>
          <a:off x="2359359" y="3348038"/>
          <a:ext cx="1397000" cy="469900"/>
        </p:xfrm>
        <a:graphic>
          <a:graphicData uri="http://schemas.openxmlformats.org/presentationml/2006/ole">
            <mc:AlternateContent xmlns:mc="http://schemas.openxmlformats.org/markup-compatibility/2006">
              <mc:Choice xmlns:v="urn:schemas-microsoft-com:vml" Requires="v">
                <p:oleObj spid="_x0000_s1432144" name="Формула" r:id="rId13" imgW="1396800" imgH="469800" progId="Equation.3">
                  <p:embed/>
                </p:oleObj>
              </mc:Choice>
              <mc:Fallback>
                <p:oleObj name="Формула" r:id="rId13" imgW="1396800" imgH="469800" progId="Equation.3">
                  <p:embed/>
                  <p:pic>
                    <p:nvPicPr>
                      <p:cNvPr id="0" name="Object 92"/>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2359359" y="3348038"/>
                        <a:ext cx="13970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253" name="AutoShape 93"/>
          <p:cNvSpPr>
            <a:spLocks noChangeArrowheads="1"/>
          </p:cNvSpPr>
          <p:nvPr/>
        </p:nvSpPr>
        <p:spPr bwMode="auto">
          <a:xfrm>
            <a:off x="1946275" y="35655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254" name="Text Box 94"/>
          <p:cNvSpPr txBox="1">
            <a:spLocks noChangeArrowheads="1"/>
          </p:cNvSpPr>
          <p:nvPr/>
        </p:nvSpPr>
        <p:spPr bwMode="auto">
          <a:xfrm>
            <a:off x="4420419" y="906463"/>
            <a:ext cx="463119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a:solidFill>
                  <a:srgbClr val="FF0000"/>
                </a:solidFill>
                <a:cs typeface="Arial" pitchFamily="34" charset="0"/>
              </a:rPr>
              <a:t>■</a:t>
            </a:r>
            <a:r>
              <a:rPr lang="ru-RU" altLang="ru-RU" sz="1000" b="1" dirty="0" smtClean="0">
                <a:solidFill>
                  <a:srgbClr val="FF0000"/>
                </a:solidFill>
              </a:rPr>
              <a:t>  </a:t>
            </a:r>
            <a:r>
              <a:rPr lang="en-US" sz="1000" b="1" dirty="0" smtClean="0">
                <a:solidFill>
                  <a:srgbClr val="FF0000"/>
                </a:solidFill>
              </a:rPr>
              <a:t> </a:t>
            </a:r>
            <a:r>
              <a:rPr lang="en-US" sz="1000" b="1" dirty="0">
                <a:solidFill>
                  <a:srgbClr val="FF0000"/>
                </a:solidFill>
              </a:rPr>
              <a:t>Circular </a:t>
            </a:r>
            <a:r>
              <a:rPr lang="en-US" sz="1000" b="1" dirty="0" smtClean="0">
                <a:solidFill>
                  <a:srgbClr val="FF0000"/>
                </a:solidFill>
              </a:rPr>
              <a:t>Homogeneous Cylinder or Disc of the Radius </a:t>
            </a:r>
            <a:r>
              <a:rPr lang="en-US" sz="1200" b="1" i="1" dirty="0">
                <a:solidFill>
                  <a:srgbClr val="FF0000"/>
                </a:solidFill>
                <a:latin typeface="Times New Roman" pitchFamily="18" charset="0"/>
                <a:cs typeface="Times New Roman" pitchFamily="18" charset="0"/>
              </a:rPr>
              <a:t>R</a:t>
            </a:r>
            <a:r>
              <a:rPr lang="en-US" sz="1000" b="1" dirty="0">
                <a:solidFill>
                  <a:srgbClr val="FF0000"/>
                </a:solidFill>
              </a:rPr>
              <a:t> and Mass </a:t>
            </a:r>
            <a:r>
              <a:rPr lang="en-US" sz="1200" b="1" i="1" dirty="0" smtClean="0">
                <a:solidFill>
                  <a:srgbClr val="FF0000"/>
                </a:solidFill>
                <a:latin typeface="Times New Roman" pitchFamily="18" charset="0"/>
                <a:cs typeface="Times New Roman" pitchFamily="18" charset="0"/>
              </a:rPr>
              <a:t>M</a:t>
            </a:r>
            <a:endParaRPr lang="ru-RU" altLang="ru-RU" sz="1200" b="1" i="1" dirty="0">
              <a:solidFill>
                <a:srgbClr val="FF0000"/>
              </a:solidFill>
              <a:latin typeface="Times New Roman" pitchFamily="18" charset="0"/>
              <a:cs typeface="Times New Roman" pitchFamily="18" charset="0"/>
            </a:endParaRPr>
          </a:p>
        </p:txBody>
      </p:sp>
      <p:sp>
        <p:nvSpPr>
          <p:cNvPr id="348256" name="AutoShape 96"/>
          <p:cNvSpPr>
            <a:spLocks noChangeArrowheads="1"/>
          </p:cNvSpPr>
          <p:nvPr/>
        </p:nvSpPr>
        <p:spPr bwMode="auto">
          <a:xfrm>
            <a:off x="4581525" y="1581150"/>
            <a:ext cx="1181100" cy="1247775"/>
          </a:xfrm>
          <a:prstGeom prst="can">
            <a:avLst>
              <a:gd name="adj" fmla="val 26411"/>
            </a:avLst>
          </a:prstGeom>
          <a:solidFill>
            <a:srgbClr val="FFFF00"/>
          </a:solidFill>
          <a:ln w="9525">
            <a:solidFill>
              <a:schemeClr val="tx1"/>
            </a:solidFill>
            <a:round/>
            <a:headEnd/>
            <a:tailEnd/>
          </a:ln>
          <a:effectLst/>
          <a:extLst/>
        </p:spPr>
        <p:txBody>
          <a:bodyPr wrap="none" anchor="ctr"/>
          <a:lstStyle/>
          <a:p>
            <a:endParaRPr lang="ru-RU"/>
          </a:p>
        </p:txBody>
      </p:sp>
      <p:grpSp>
        <p:nvGrpSpPr>
          <p:cNvPr id="348343" name="Group 183"/>
          <p:cNvGrpSpPr>
            <a:grpSpLocks/>
          </p:cNvGrpSpPr>
          <p:nvPr/>
        </p:nvGrpSpPr>
        <p:grpSpPr bwMode="auto">
          <a:xfrm>
            <a:off x="4648200" y="1395413"/>
            <a:ext cx="1882775" cy="1666874"/>
            <a:chOff x="2928" y="879"/>
            <a:chExt cx="1186" cy="1034"/>
          </a:xfrm>
        </p:grpSpPr>
        <p:sp>
          <p:nvSpPr>
            <p:cNvPr id="348257" name="Line 97"/>
            <p:cNvSpPr>
              <a:spLocks noChangeShapeType="1"/>
            </p:cNvSpPr>
            <p:nvPr/>
          </p:nvSpPr>
          <p:spPr bwMode="auto">
            <a:xfrm>
              <a:off x="3238" y="1654"/>
              <a:ext cx="762"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58" name="Line 98"/>
            <p:cNvSpPr>
              <a:spLocks noChangeShapeType="1"/>
            </p:cNvSpPr>
            <p:nvPr/>
          </p:nvSpPr>
          <p:spPr bwMode="auto">
            <a:xfrm rot="-5400000">
              <a:off x="2871" y="1281"/>
              <a:ext cx="75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59" name="Line 99"/>
            <p:cNvSpPr>
              <a:spLocks noChangeShapeType="1"/>
            </p:cNvSpPr>
            <p:nvPr/>
          </p:nvSpPr>
          <p:spPr bwMode="auto">
            <a:xfrm rot="-5400000" flipH="1" flipV="1">
              <a:off x="2987" y="1649"/>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8263" name="Object 103"/>
            <p:cNvGraphicFramePr>
              <a:graphicFrameLocks noChangeAspect="1"/>
            </p:cNvGraphicFramePr>
            <p:nvPr/>
          </p:nvGraphicFramePr>
          <p:xfrm>
            <a:off x="2928" y="1790"/>
            <a:ext cx="80" cy="88"/>
          </p:xfrm>
          <a:graphic>
            <a:graphicData uri="http://schemas.openxmlformats.org/presentationml/2006/ole">
              <mc:AlternateContent xmlns:mc="http://schemas.openxmlformats.org/markup-compatibility/2006">
                <mc:Choice xmlns:v="urn:schemas-microsoft-com:vml" Requires="v">
                  <p:oleObj spid="_x0000_s1432145" name="Формула" r:id="rId15" imgW="126720" imgH="139680" progId="Equation.3">
                    <p:embed/>
                  </p:oleObj>
                </mc:Choice>
                <mc:Fallback>
                  <p:oleObj name="Формула" r:id="rId15" imgW="126720" imgH="139680" progId="Equation.3">
                    <p:embed/>
                    <p:pic>
                      <p:nvPicPr>
                        <p:cNvPr id="0" name="Object 103"/>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928" y="1790"/>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265" name="Object 105"/>
            <p:cNvGraphicFramePr>
              <a:graphicFrameLocks noChangeAspect="1"/>
            </p:cNvGraphicFramePr>
            <p:nvPr/>
          </p:nvGraphicFramePr>
          <p:xfrm>
            <a:off x="4026" y="1582"/>
            <a:ext cx="88" cy="104"/>
          </p:xfrm>
          <a:graphic>
            <a:graphicData uri="http://schemas.openxmlformats.org/presentationml/2006/ole">
              <mc:AlternateContent xmlns:mc="http://schemas.openxmlformats.org/markup-compatibility/2006">
                <mc:Choice xmlns:v="urn:schemas-microsoft-com:vml" Requires="v">
                  <p:oleObj spid="_x0000_s1432146" name="Формула" r:id="rId17" imgW="139680" imgH="164880" progId="Equation.3">
                    <p:embed/>
                  </p:oleObj>
                </mc:Choice>
                <mc:Fallback>
                  <p:oleObj name="Формула" r:id="rId17" imgW="139680" imgH="164880" progId="Equation.3">
                    <p:embed/>
                    <p:pic>
                      <p:nvPicPr>
                        <p:cNvPr id="0" name="Object 105"/>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4026" y="158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267" name="Object 107"/>
            <p:cNvGraphicFramePr>
              <a:graphicFrameLocks noChangeAspect="1"/>
            </p:cNvGraphicFramePr>
            <p:nvPr>
              <p:extLst>
                <p:ext uri="{D42A27DB-BD31-4B8C-83A1-F6EECF244321}">
                  <p14:modId xmlns:p14="http://schemas.microsoft.com/office/powerpoint/2010/main" val="3668370829"/>
                </p:ext>
              </p:extLst>
            </p:nvPr>
          </p:nvGraphicFramePr>
          <p:xfrm>
            <a:off x="3309" y="879"/>
            <a:ext cx="91" cy="91"/>
          </p:xfrm>
          <a:graphic>
            <a:graphicData uri="http://schemas.openxmlformats.org/presentationml/2006/ole">
              <mc:AlternateContent xmlns:mc="http://schemas.openxmlformats.org/markup-compatibility/2006">
                <mc:Choice xmlns:v="urn:schemas-microsoft-com:vml" Requires="v">
                  <p:oleObj spid="_x0000_s1432147" name="Формула" r:id="rId19" imgW="126720" imgH="126720" progId="Equation.3">
                    <p:embed/>
                  </p:oleObj>
                </mc:Choice>
                <mc:Fallback>
                  <p:oleObj name="Формула" r:id="rId19" imgW="126720" imgH="126720" progId="Equation.3">
                    <p:embed/>
                    <p:pic>
                      <p:nvPicPr>
                        <p:cNvPr id="0" name="Object 107"/>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3309" y="879"/>
                          <a:ext cx="91" cy="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48281" name="Group 121"/>
          <p:cNvGrpSpPr>
            <a:grpSpLocks/>
          </p:cNvGrpSpPr>
          <p:nvPr/>
        </p:nvGrpSpPr>
        <p:grpSpPr bwMode="auto">
          <a:xfrm>
            <a:off x="4714875" y="1619250"/>
            <a:ext cx="904875" cy="238125"/>
            <a:chOff x="2808" y="2268"/>
            <a:chExt cx="828" cy="186"/>
          </a:xfrm>
        </p:grpSpPr>
        <p:sp>
          <p:nvSpPr>
            <p:cNvPr id="348278" name="Oval 118"/>
            <p:cNvSpPr>
              <a:spLocks noChangeArrowheads="1"/>
            </p:cNvSpPr>
            <p:nvPr/>
          </p:nvSpPr>
          <p:spPr bwMode="auto">
            <a:xfrm>
              <a:off x="2808" y="2268"/>
              <a:ext cx="828" cy="186"/>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279" name="Oval 119"/>
            <p:cNvSpPr>
              <a:spLocks noChangeArrowheads="1"/>
            </p:cNvSpPr>
            <p:nvPr/>
          </p:nvSpPr>
          <p:spPr bwMode="auto">
            <a:xfrm>
              <a:off x="2885" y="2297"/>
              <a:ext cx="678" cy="126"/>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nvGrpSpPr>
          <p:cNvPr id="348282" name="Group 122"/>
          <p:cNvGrpSpPr>
            <a:grpSpLocks/>
          </p:cNvGrpSpPr>
          <p:nvPr/>
        </p:nvGrpSpPr>
        <p:grpSpPr bwMode="auto">
          <a:xfrm>
            <a:off x="4722813" y="2513013"/>
            <a:ext cx="904875" cy="238125"/>
            <a:chOff x="2808" y="2268"/>
            <a:chExt cx="828" cy="186"/>
          </a:xfrm>
        </p:grpSpPr>
        <p:sp>
          <p:nvSpPr>
            <p:cNvPr id="348283" name="Oval 123"/>
            <p:cNvSpPr>
              <a:spLocks noChangeArrowheads="1"/>
            </p:cNvSpPr>
            <p:nvPr/>
          </p:nvSpPr>
          <p:spPr bwMode="auto">
            <a:xfrm>
              <a:off x="2808" y="2268"/>
              <a:ext cx="828" cy="18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rgbClr val="FFCC99"/>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284" name="Oval 124"/>
            <p:cNvSpPr>
              <a:spLocks noChangeArrowheads="1"/>
            </p:cNvSpPr>
            <p:nvPr/>
          </p:nvSpPr>
          <p:spPr bwMode="auto">
            <a:xfrm>
              <a:off x="2885" y="2297"/>
              <a:ext cx="678" cy="126"/>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bg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48285" name="Line 125"/>
          <p:cNvSpPr>
            <a:spLocks noChangeShapeType="1"/>
          </p:cNvSpPr>
          <p:nvPr/>
        </p:nvSpPr>
        <p:spPr bwMode="auto">
          <a:xfrm>
            <a:off x="4714875" y="1733550"/>
            <a:ext cx="0" cy="8858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86" name="Line 126"/>
          <p:cNvSpPr>
            <a:spLocks noChangeShapeType="1"/>
          </p:cNvSpPr>
          <p:nvPr/>
        </p:nvSpPr>
        <p:spPr bwMode="auto">
          <a:xfrm>
            <a:off x="5627688" y="1751013"/>
            <a:ext cx="0" cy="885825"/>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48362" name="Group 202"/>
          <p:cNvGrpSpPr>
            <a:grpSpLocks/>
          </p:cNvGrpSpPr>
          <p:nvPr/>
        </p:nvGrpSpPr>
        <p:grpSpPr bwMode="auto">
          <a:xfrm>
            <a:off x="5143500" y="1724025"/>
            <a:ext cx="1000125" cy="904875"/>
            <a:chOff x="3240" y="1092"/>
            <a:chExt cx="630" cy="570"/>
          </a:xfrm>
        </p:grpSpPr>
        <p:sp>
          <p:nvSpPr>
            <p:cNvPr id="348287" name="Line 127"/>
            <p:cNvSpPr>
              <a:spLocks noChangeShapeType="1"/>
            </p:cNvSpPr>
            <p:nvPr/>
          </p:nvSpPr>
          <p:spPr bwMode="auto">
            <a:xfrm>
              <a:off x="3240" y="1092"/>
              <a:ext cx="63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88" name="Line 128"/>
            <p:cNvSpPr>
              <a:spLocks noChangeShapeType="1"/>
            </p:cNvSpPr>
            <p:nvPr/>
          </p:nvSpPr>
          <p:spPr bwMode="auto">
            <a:xfrm>
              <a:off x="3792" y="1092"/>
              <a:ext cx="0" cy="57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48289" name="Text Box 129"/>
          <p:cNvSpPr txBox="1">
            <a:spLocks noChangeArrowheads="1"/>
          </p:cNvSpPr>
          <p:nvPr/>
        </p:nvSpPr>
        <p:spPr bwMode="auto">
          <a:xfrm>
            <a:off x="5964238" y="2038350"/>
            <a:ext cx="28725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H</a:t>
            </a:r>
            <a:endParaRPr lang="ru-RU" altLang="ru-RU" sz="1100" i="1" dirty="0">
              <a:latin typeface="Times New Roman" pitchFamily="18" charset="0"/>
              <a:cs typeface="Times New Roman" pitchFamily="18" charset="0"/>
            </a:endParaRPr>
          </a:p>
        </p:txBody>
      </p:sp>
      <p:grpSp>
        <p:nvGrpSpPr>
          <p:cNvPr id="348368" name="Group 208"/>
          <p:cNvGrpSpPr>
            <a:grpSpLocks/>
          </p:cNvGrpSpPr>
          <p:nvPr/>
        </p:nvGrpSpPr>
        <p:grpSpPr bwMode="auto">
          <a:xfrm>
            <a:off x="4581525" y="1322388"/>
            <a:ext cx="561975" cy="420687"/>
            <a:chOff x="2886" y="833"/>
            <a:chExt cx="354" cy="265"/>
          </a:xfrm>
        </p:grpSpPr>
        <p:sp>
          <p:nvSpPr>
            <p:cNvPr id="348290" name="Line 130"/>
            <p:cNvSpPr>
              <a:spLocks noChangeShapeType="1"/>
            </p:cNvSpPr>
            <p:nvPr/>
          </p:nvSpPr>
          <p:spPr bwMode="auto">
            <a:xfrm>
              <a:off x="2886" y="924"/>
              <a:ext cx="0" cy="17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1" name="Line 131"/>
            <p:cNvSpPr>
              <a:spLocks noChangeShapeType="1"/>
            </p:cNvSpPr>
            <p:nvPr/>
          </p:nvSpPr>
          <p:spPr bwMode="auto">
            <a:xfrm>
              <a:off x="2886" y="972"/>
              <a:ext cx="354"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2" name="Text Box 132"/>
            <p:cNvSpPr txBox="1">
              <a:spLocks noChangeArrowheads="1"/>
            </p:cNvSpPr>
            <p:nvPr/>
          </p:nvSpPr>
          <p:spPr bwMode="auto">
            <a:xfrm>
              <a:off x="2982" y="833"/>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R</a:t>
              </a:r>
              <a:endParaRPr lang="ru-RU" altLang="ru-RU" sz="1100" i="1" dirty="0">
                <a:latin typeface="Times New Roman" pitchFamily="18" charset="0"/>
                <a:cs typeface="Times New Roman" pitchFamily="18" charset="0"/>
              </a:endParaRPr>
            </a:p>
          </p:txBody>
        </p:sp>
      </p:grpSp>
      <p:sp>
        <p:nvSpPr>
          <p:cNvPr id="348293" name="Line 133"/>
          <p:cNvSpPr>
            <a:spLocks noChangeShapeType="1"/>
          </p:cNvSpPr>
          <p:nvPr/>
        </p:nvSpPr>
        <p:spPr bwMode="auto">
          <a:xfrm>
            <a:off x="5170488" y="2589213"/>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4" name="Line 134"/>
          <p:cNvSpPr>
            <a:spLocks noChangeShapeType="1"/>
          </p:cNvSpPr>
          <p:nvPr/>
        </p:nvSpPr>
        <p:spPr bwMode="auto">
          <a:xfrm>
            <a:off x="5549900" y="2644775"/>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5" name="Line 135"/>
          <p:cNvSpPr>
            <a:spLocks noChangeShapeType="1"/>
          </p:cNvSpPr>
          <p:nvPr/>
        </p:nvSpPr>
        <p:spPr bwMode="auto">
          <a:xfrm>
            <a:off x="5624513" y="2652713"/>
            <a:ext cx="0" cy="381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6" name="Line 136"/>
          <p:cNvSpPr>
            <a:spLocks noChangeShapeType="1"/>
          </p:cNvSpPr>
          <p:nvPr/>
        </p:nvSpPr>
        <p:spPr bwMode="auto">
          <a:xfrm>
            <a:off x="5180013" y="2894013"/>
            <a:ext cx="38100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297" name="Text Box 137"/>
          <p:cNvSpPr txBox="1">
            <a:spLocks noChangeArrowheads="1"/>
          </p:cNvSpPr>
          <p:nvPr/>
        </p:nvSpPr>
        <p:spPr bwMode="auto">
          <a:xfrm>
            <a:off x="5427663" y="2940050"/>
            <a:ext cx="3810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i="1"/>
              <a:t>dr</a:t>
            </a:r>
            <a:endParaRPr lang="ru-RU" altLang="ru-RU" sz="1000" i="1"/>
          </a:p>
        </p:txBody>
      </p:sp>
      <p:sp>
        <p:nvSpPr>
          <p:cNvPr id="348298" name="Text Box 138"/>
          <p:cNvSpPr txBox="1">
            <a:spLocks noChangeArrowheads="1"/>
          </p:cNvSpPr>
          <p:nvPr/>
        </p:nvSpPr>
        <p:spPr bwMode="auto">
          <a:xfrm>
            <a:off x="5254625" y="2890838"/>
            <a:ext cx="5080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100" i="1" dirty="0">
                <a:latin typeface="Times New Roman" pitchFamily="18" charset="0"/>
                <a:cs typeface="Times New Roman" pitchFamily="18" charset="0"/>
              </a:rPr>
              <a:t>r</a:t>
            </a:r>
            <a:endParaRPr lang="ru-RU" altLang="ru-RU" sz="1100" i="1" dirty="0">
              <a:latin typeface="Times New Roman" pitchFamily="18" charset="0"/>
              <a:cs typeface="Times New Roman" pitchFamily="18" charset="0"/>
            </a:endParaRPr>
          </a:p>
        </p:txBody>
      </p:sp>
      <p:sp>
        <p:nvSpPr>
          <p:cNvPr id="348299" name="Line 139"/>
          <p:cNvSpPr>
            <a:spLocks noChangeShapeType="1"/>
          </p:cNvSpPr>
          <p:nvPr/>
        </p:nvSpPr>
        <p:spPr bwMode="auto">
          <a:xfrm flipH="1">
            <a:off x="5618163" y="2894013"/>
            <a:ext cx="21907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27" name="Text Box 167"/>
          <p:cNvSpPr txBox="1">
            <a:spLocks noChangeArrowheads="1"/>
          </p:cNvSpPr>
          <p:nvPr/>
        </p:nvSpPr>
        <p:spPr bwMode="auto">
          <a:xfrm>
            <a:off x="6441281" y="1173075"/>
            <a:ext cx="2366962" cy="6001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t>Consider </a:t>
            </a:r>
            <a:r>
              <a:rPr lang="en-US" altLang="ru-RU" sz="1000" dirty="0" smtClean="0"/>
              <a:t>an elementary </a:t>
            </a:r>
            <a:r>
              <a:rPr lang="en-US" altLang="ru-RU" sz="1000" dirty="0"/>
              <a:t>volume</a:t>
            </a:r>
          </a:p>
          <a:p>
            <a:pPr algn="just"/>
            <a:r>
              <a:rPr lang="en-US" altLang="ru-RU" sz="1000" dirty="0" smtClean="0"/>
              <a:t> </a:t>
            </a:r>
            <a:r>
              <a:rPr lang="en-US" altLang="ru-RU" sz="1200" i="1" dirty="0" err="1">
                <a:latin typeface="Times New Roman" pitchFamily="18" charset="0"/>
                <a:cs typeface="Times New Roman" pitchFamily="18" charset="0"/>
              </a:rPr>
              <a:t>dV</a:t>
            </a:r>
            <a:r>
              <a:rPr lang="en-US" altLang="ru-RU" sz="1200" dirty="0">
                <a:latin typeface="Times New Roman" pitchFamily="18" charset="0"/>
                <a:cs typeface="Times New Roman" pitchFamily="18" charset="0"/>
              </a:rPr>
              <a:t> = </a:t>
            </a:r>
            <a:r>
              <a:rPr lang="en-US" altLang="ru-RU" sz="1200" i="1" dirty="0">
                <a:latin typeface="Times New Roman" pitchFamily="18" charset="0"/>
                <a:cs typeface="Times New Roman" pitchFamily="18" charset="0"/>
              </a:rPr>
              <a:t>2</a:t>
            </a:r>
            <a:r>
              <a:rPr lang="el-GR" altLang="ru-RU" sz="1200" i="1" dirty="0">
                <a:latin typeface="Times New Roman" pitchFamily="18" charset="0"/>
                <a:cs typeface="Times New Roman" pitchFamily="18" charset="0"/>
              </a:rPr>
              <a:t>π</a:t>
            </a:r>
            <a:r>
              <a:rPr lang="en-US" altLang="ru-RU" sz="1200" i="1" dirty="0" err="1">
                <a:latin typeface="Times New Roman" pitchFamily="18" charset="0"/>
                <a:cs typeface="Times New Roman" pitchFamily="18" charset="0"/>
              </a:rPr>
              <a:t>rdrH</a:t>
            </a:r>
            <a:r>
              <a:rPr lang="en-US" altLang="ru-RU" sz="1200" i="1" dirty="0">
                <a:latin typeface="Times New Roman" pitchFamily="18" charset="0"/>
                <a:cs typeface="Times New Roman" pitchFamily="18" charset="0"/>
              </a:rPr>
              <a:t> </a:t>
            </a:r>
            <a:r>
              <a:rPr lang="ru-RU" altLang="ru-RU" sz="1000" dirty="0" smtClean="0"/>
              <a:t>(</a:t>
            </a:r>
            <a:r>
              <a:rPr lang="en-US" altLang="ru-RU" sz="1000" dirty="0" smtClean="0"/>
              <a:t>thin cylinder of the radius </a:t>
            </a:r>
            <a:r>
              <a:rPr lang="en-US" altLang="ru-RU" sz="1100" i="1" dirty="0" smtClean="0">
                <a:latin typeface="Times New Roman" pitchFamily="18" charset="0"/>
                <a:cs typeface="Times New Roman" pitchFamily="18" charset="0"/>
              </a:rPr>
              <a:t>r</a:t>
            </a:r>
            <a:r>
              <a:rPr lang="ru-RU" altLang="ru-RU" sz="1100" dirty="0">
                <a:latin typeface="Times New Roman" pitchFamily="18" charset="0"/>
                <a:cs typeface="Times New Roman" pitchFamily="18" charset="0"/>
              </a:rPr>
              <a:t>)</a:t>
            </a:r>
            <a:r>
              <a:rPr lang="ru-RU" altLang="ru-RU" sz="1000" dirty="0"/>
              <a:t> </a:t>
            </a:r>
            <a:endParaRPr lang="ru-RU" altLang="ru-RU" sz="1000" i="1" dirty="0"/>
          </a:p>
        </p:txBody>
      </p:sp>
      <p:sp>
        <p:nvSpPr>
          <p:cNvPr id="348328" name="Text Box 168"/>
          <p:cNvSpPr txBox="1">
            <a:spLocks noChangeArrowheads="1"/>
          </p:cNvSpPr>
          <p:nvPr/>
        </p:nvSpPr>
        <p:spPr bwMode="auto">
          <a:xfrm>
            <a:off x="6779475" y="1711245"/>
            <a:ext cx="151195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An elementary mass </a:t>
            </a:r>
            <a:r>
              <a:rPr lang="en-US" altLang="ru-RU" sz="1000" dirty="0" smtClean="0"/>
              <a:t>is</a:t>
            </a:r>
            <a:endParaRPr lang="ru-RU" altLang="ru-RU" sz="1000" i="1" dirty="0"/>
          </a:p>
        </p:txBody>
      </p:sp>
      <p:graphicFrame>
        <p:nvGraphicFramePr>
          <p:cNvPr id="348329" name="Object 169"/>
          <p:cNvGraphicFramePr>
            <a:graphicFrameLocks noChangeAspect="1"/>
          </p:cNvGraphicFramePr>
          <p:nvPr>
            <p:extLst>
              <p:ext uri="{D42A27DB-BD31-4B8C-83A1-F6EECF244321}">
                <p14:modId xmlns:p14="http://schemas.microsoft.com/office/powerpoint/2010/main" val="540446097"/>
              </p:ext>
            </p:extLst>
          </p:nvPr>
        </p:nvGraphicFramePr>
        <p:xfrm>
          <a:off x="7021101" y="1981279"/>
          <a:ext cx="1028700" cy="203200"/>
        </p:xfrm>
        <a:graphic>
          <a:graphicData uri="http://schemas.openxmlformats.org/presentationml/2006/ole">
            <mc:AlternateContent xmlns:mc="http://schemas.openxmlformats.org/markup-compatibility/2006">
              <mc:Choice xmlns:v="urn:schemas-microsoft-com:vml" Requires="v">
                <p:oleObj spid="_x0000_s1432148" name="Equation" r:id="rId21" imgW="1028520" imgH="203040" progId="Equation.DSMT4">
                  <p:embed/>
                </p:oleObj>
              </mc:Choice>
              <mc:Fallback>
                <p:oleObj name="Equation" r:id="rId21" imgW="1028520" imgH="203040" progId="Equation.DSMT4">
                  <p:embed/>
                  <p:pic>
                    <p:nvPicPr>
                      <p:cNvPr id="0" name="Object 169"/>
                      <p:cNvPicPr>
                        <a:picLocks noChangeAspect="1" noChangeArrowheads="1"/>
                      </p:cNvPicPr>
                      <p:nvPr/>
                    </p:nvPicPr>
                    <p:blipFill>
                      <a:blip r:embed="rId22"/>
                      <a:srcRect/>
                      <a:stretch>
                        <a:fillRect/>
                      </a:stretch>
                    </p:blipFill>
                    <p:spPr bwMode="auto">
                      <a:xfrm>
                        <a:off x="7021101" y="1981279"/>
                        <a:ext cx="10287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330" name="Object 170"/>
          <p:cNvGraphicFramePr>
            <a:graphicFrameLocks noChangeAspect="1"/>
          </p:cNvGraphicFramePr>
          <p:nvPr>
            <p:extLst>
              <p:ext uri="{D42A27DB-BD31-4B8C-83A1-F6EECF244321}">
                <p14:modId xmlns:p14="http://schemas.microsoft.com/office/powerpoint/2010/main" val="403111182"/>
              </p:ext>
            </p:extLst>
          </p:nvPr>
        </p:nvGraphicFramePr>
        <p:xfrm>
          <a:off x="6607175" y="2225675"/>
          <a:ext cx="2171700" cy="990600"/>
        </p:xfrm>
        <a:graphic>
          <a:graphicData uri="http://schemas.openxmlformats.org/presentationml/2006/ole">
            <mc:AlternateContent xmlns:mc="http://schemas.openxmlformats.org/markup-compatibility/2006">
              <mc:Choice xmlns:v="urn:schemas-microsoft-com:vml" Requires="v">
                <p:oleObj spid="_x0000_s1432149" name="Equation" r:id="rId23" imgW="2171520" imgH="990360" progId="Equation.DSMT4">
                  <p:embed/>
                </p:oleObj>
              </mc:Choice>
              <mc:Fallback>
                <p:oleObj name="Equation" r:id="rId23" imgW="2171520" imgH="990360" progId="Equation.DSMT4">
                  <p:embed/>
                  <p:pic>
                    <p:nvPicPr>
                      <p:cNvPr id="0" name="Object 170"/>
                      <p:cNvPicPr>
                        <a:picLocks noChangeAspect="1" noChangeArrowheads="1"/>
                      </p:cNvPicPr>
                      <p:nvPr/>
                    </p:nvPicPr>
                    <p:blipFill>
                      <a:blip r:embed="rId24"/>
                      <a:srcRect/>
                      <a:stretch>
                        <a:fillRect/>
                      </a:stretch>
                    </p:blipFill>
                    <p:spPr bwMode="auto">
                      <a:xfrm>
                        <a:off x="6607175" y="2225675"/>
                        <a:ext cx="2171700" cy="990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331" name="Rectangle 171"/>
          <p:cNvSpPr>
            <a:spLocks noChangeArrowheads="1"/>
          </p:cNvSpPr>
          <p:nvPr/>
        </p:nvSpPr>
        <p:spPr bwMode="auto">
          <a:xfrm>
            <a:off x="8388350" y="2740025"/>
            <a:ext cx="428625" cy="4191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mc:AlternateContent xmlns:mc="http://schemas.openxmlformats.org/markup-compatibility/2006" xmlns:a14="http://schemas.microsoft.com/office/drawing/2010/main">
        <mc:Choice Requires="a14">
          <p:sp>
            <p:nvSpPr>
              <p:cNvPr id="348332" name="Text Box 172"/>
              <p:cNvSpPr txBox="1">
                <a:spLocks noChangeArrowheads="1"/>
              </p:cNvSpPr>
              <p:nvPr/>
            </p:nvSpPr>
            <p:spPr bwMode="auto">
              <a:xfrm>
                <a:off x="4484794" y="3130550"/>
                <a:ext cx="4000134" cy="584775"/>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pPr algn="just"/>
                <a:r>
                  <a:rPr lang="en-US" altLang="ru-RU" sz="1000" dirty="0" smtClean="0"/>
                  <a:t>Here </a:t>
                </a:r>
                <a:r>
                  <a:rPr lang="en-US" altLang="ru-RU" sz="1000" dirty="0"/>
                  <a:t>we used the formula for the volume of the cylinder </a:t>
                </a:r>
                <a:r>
                  <a:rPr lang="en-US" altLang="ru-RU" sz="1100" i="1" dirty="0">
                    <a:latin typeface="Times New Roman" pitchFamily="18" charset="0"/>
                    <a:cs typeface="Times New Roman" pitchFamily="18" charset="0"/>
                  </a:rPr>
                  <a:t>V = </a:t>
                </a:r>
                <a:r>
                  <a:rPr lang="en-US" altLang="ru-RU" sz="1100" i="1" dirty="0" smtClean="0">
                    <a:latin typeface="Times New Roman" pitchFamily="18" charset="0"/>
                    <a:cs typeface="Times New Roman" pitchFamily="18" charset="0"/>
                  </a:rPr>
                  <a:t>π</a:t>
                </a:r>
                <a14:m>
                  <m:oMath xmlns:m="http://schemas.openxmlformats.org/officeDocument/2006/math">
                    <m:sSup>
                      <m:sSupPr>
                        <m:ctrlPr>
                          <a:rPr lang="en-US" altLang="ru-RU" sz="1100" i="1" smtClean="0">
                            <a:latin typeface="Cambria Math"/>
                          </a:rPr>
                        </m:ctrlPr>
                      </m:sSupPr>
                      <m:e>
                        <m:r>
                          <a:rPr lang="en-US" altLang="ru-RU" sz="1100" b="0" i="1" smtClean="0">
                            <a:latin typeface="Cambria Math"/>
                          </a:rPr>
                          <m:t>𝑅</m:t>
                        </m:r>
                      </m:e>
                      <m:sup>
                        <m:r>
                          <a:rPr lang="en-US" altLang="ru-RU" sz="1100" i="1" smtClean="0">
                            <a:latin typeface="Cambria Math"/>
                          </a:rPr>
                          <m:t>2</m:t>
                        </m:r>
                      </m:sup>
                    </m:sSup>
                  </m:oMath>
                </a14:m>
                <a:r>
                  <a:rPr lang="en-US" altLang="ru-RU" sz="1100" i="1" dirty="0" smtClean="0">
                    <a:latin typeface="Times New Roman" pitchFamily="18" charset="0"/>
                    <a:cs typeface="Times New Roman" pitchFamily="18" charset="0"/>
                  </a:rPr>
                  <a:t>H</a:t>
                </a:r>
                <a:r>
                  <a:rPr lang="en-US" altLang="ru-RU" sz="1100" dirty="0">
                    <a:latin typeface="Times New Roman" pitchFamily="18" charset="0"/>
                    <a:cs typeface="Times New Roman" pitchFamily="18" charset="0"/>
                  </a:rPr>
                  <a:t>.</a:t>
                </a:r>
              </a:p>
              <a:p>
                <a:pPr algn="just"/>
                <a:r>
                  <a:rPr lang="en-US" altLang="ru-RU" sz="1000" dirty="0"/>
                  <a:t>To calculate the moment of inertia of a </a:t>
                </a:r>
                <a:r>
                  <a:rPr lang="en-US" altLang="ru-RU" sz="1000" dirty="0" smtClean="0"/>
                  <a:t>hollow (thick) cylinder</a:t>
                </a:r>
                <a:endParaRPr lang="en-US" altLang="ru-RU" sz="1000" dirty="0"/>
              </a:p>
              <a:p>
                <a:pPr algn="just"/>
                <a:r>
                  <a:rPr lang="en-US" altLang="ru-RU" sz="1000" dirty="0"/>
                  <a:t>it suffices </a:t>
                </a:r>
                <a:r>
                  <a:rPr lang="en-US" altLang="ru-RU" sz="1000" dirty="0" smtClean="0"/>
                  <a:t>define </a:t>
                </a:r>
                <a:r>
                  <a:rPr lang="en-US" altLang="ru-RU" sz="1000" dirty="0"/>
                  <a:t>the limits of integration from </a:t>
                </a:r>
                <a:r>
                  <a:rPr lang="en-US" altLang="ru-RU" sz="1100" i="1" dirty="0" smtClean="0">
                    <a:latin typeface="Times New Roman" pitchFamily="18" charset="0"/>
                    <a:cs typeface="Times New Roman" pitchFamily="18" charset="0"/>
                  </a:rPr>
                  <a:t>R</a:t>
                </a:r>
                <a:r>
                  <a:rPr lang="en-US" altLang="ru-RU" sz="1100" i="1" baseline="-25000" dirty="0" smtClean="0">
                    <a:latin typeface="Times New Roman" pitchFamily="18" charset="0"/>
                    <a:cs typeface="Times New Roman" pitchFamily="18" charset="0"/>
                  </a:rPr>
                  <a:t>1</a:t>
                </a:r>
                <a:r>
                  <a:rPr lang="en-US" altLang="ru-RU" sz="1000" dirty="0" smtClean="0"/>
                  <a:t> to</a:t>
                </a:r>
                <a:r>
                  <a:rPr lang="ru-RU" altLang="ru-RU" sz="1000" dirty="0" smtClean="0"/>
                  <a:t> </a:t>
                </a:r>
                <a:r>
                  <a:rPr lang="en-US" altLang="ru-RU" sz="1100" i="1" dirty="0">
                    <a:latin typeface="Times New Roman" pitchFamily="18" charset="0"/>
                    <a:cs typeface="Times New Roman" pitchFamily="18" charset="0"/>
                  </a:rPr>
                  <a:t>R</a:t>
                </a:r>
                <a:r>
                  <a:rPr lang="en-US" altLang="ru-RU" sz="1100" i="1" baseline="-25000" dirty="0">
                    <a:latin typeface="Times New Roman" pitchFamily="18" charset="0"/>
                    <a:cs typeface="Times New Roman" pitchFamily="18" charset="0"/>
                  </a:rPr>
                  <a:t>2</a:t>
                </a:r>
                <a:r>
                  <a:rPr lang="en-US" altLang="ru-RU" sz="1100" dirty="0">
                    <a:latin typeface="Times New Roman" pitchFamily="18" charset="0"/>
                    <a:cs typeface="Times New Roman" pitchFamily="18" charset="0"/>
                  </a:rPr>
                  <a:t> (</a:t>
                </a:r>
                <a:r>
                  <a:rPr lang="en-US" altLang="ru-RU" sz="1100" i="1" dirty="0">
                    <a:latin typeface="Times New Roman" pitchFamily="18" charset="0"/>
                    <a:cs typeface="Times New Roman" pitchFamily="18" charset="0"/>
                  </a:rPr>
                  <a:t>R</a:t>
                </a:r>
                <a:r>
                  <a:rPr lang="en-US" altLang="ru-RU" sz="1100" i="1" baseline="-25000" dirty="0">
                    <a:latin typeface="Times New Roman" pitchFamily="18" charset="0"/>
                    <a:cs typeface="Times New Roman" pitchFamily="18" charset="0"/>
                  </a:rPr>
                  <a:t>2</a:t>
                </a:r>
                <a:r>
                  <a:rPr lang="en-US" altLang="ru-RU" sz="1100" i="1" dirty="0">
                    <a:latin typeface="Times New Roman" pitchFamily="18" charset="0"/>
                    <a:cs typeface="Times New Roman" pitchFamily="18" charset="0"/>
                  </a:rPr>
                  <a:t>&gt; R</a:t>
                </a:r>
                <a:r>
                  <a:rPr lang="en-US" altLang="ru-RU" sz="1100" i="1" baseline="-25000" dirty="0">
                    <a:latin typeface="Times New Roman" pitchFamily="18" charset="0"/>
                    <a:cs typeface="Times New Roman" pitchFamily="18" charset="0"/>
                  </a:rPr>
                  <a:t>1</a:t>
                </a:r>
                <a:r>
                  <a:rPr lang="en-US" altLang="ru-RU" sz="1100" dirty="0" smtClean="0">
                    <a:latin typeface="Times New Roman" pitchFamily="18" charset="0"/>
                    <a:cs typeface="Times New Roman" pitchFamily="18" charset="0"/>
                  </a:rPr>
                  <a:t>)</a:t>
                </a:r>
                <a:endParaRPr lang="ru-RU" altLang="ru-RU" sz="1100" dirty="0">
                  <a:latin typeface="Times New Roman" pitchFamily="18" charset="0"/>
                  <a:cs typeface="Times New Roman" pitchFamily="18" charset="0"/>
                </a:endParaRPr>
              </a:p>
            </p:txBody>
          </p:sp>
        </mc:Choice>
        <mc:Fallback xmlns="">
          <p:sp>
            <p:nvSpPr>
              <p:cNvPr id="348332" name="Text Box 172"/>
              <p:cNvSpPr txBox="1">
                <a:spLocks noRot="1" noChangeAspect="1" noMove="1" noResize="1" noEditPoints="1" noAdjustHandles="1" noChangeArrowheads="1" noChangeShapeType="1" noTextEdit="1"/>
              </p:cNvSpPr>
              <p:nvPr/>
            </p:nvSpPr>
            <p:spPr bwMode="auto">
              <a:xfrm>
                <a:off x="4484794" y="3130550"/>
                <a:ext cx="4000134" cy="584775"/>
              </a:xfrm>
              <a:prstGeom prst="rect">
                <a:avLst/>
              </a:prstGeom>
              <a:blipFill rotWithShape="1">
                <a:blip r:embed="rId25"/>
                <a:stretch>
                  <a:fillRect b="-8421"/>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48333" name="Object 173"/>
          <p:cNvGraphicFramePr>
            <a:graphicFrameLocks noChangeAspect="1"/>
          </p:cNvGraphicFramePr>
          <p:nvPr>
            <p:extLst>
              <p:ext uri="{D42A27DB-BD31-4B8C-83A1-F6EECF244321}">
                <p14:modId xmlns:p14="http://schemas.microsoft.com/office/powerpoint/2010/main" val="3204973190"/>
              </p:ext>
            </p:extLst>
          </p:nvPr>
        </p:nvGraphicFramePr>
        <p:xfrm>
          <a:off x="4725988" y="3709988"/>
          <a:ext cx="3302000" cy="571500"/>
        </p:xfrm>
        <a:graphic>
          <a:graphicData uri="http://schemas.openxmlformats.org/presentationml/2006/ole">
            <mc:AlternateContent xmlns:mc="http://schemas.openxmlformats.org/markup-compatibility/2006">
              <mc:Choice xmlns:v="urn:schemas-microsoft-com:vml" Requires="v">
                <p:oleObj spid="_x0000_s1432150" name="Equation" r:id="rId26" imgW="3301920" imgH="571320" progId="Equation.DSMT4">
                  <p:embed/>
                </p:oleObj>
              </mc:Choice>
              <mc:Fallback>
                <p:oleObj name="Equation" r:id="rId26" imgW="3301920" imgH="571320" progId="Equation.DSMT4">
                  <p:embed/>
                  <p:pic>
                    <p:nvPicPr>
                      <p:cNvPr id="0" name="Object 173"/>
                      <p:cNvPicPr>
                        <a:picLocks noChangeAspect="1" noChangeArrowheads="1"/>
                      </p:cNvPicPr>
                      <p:nvPr/>
                    </p:nvPicPr>
                    <p:blipFill>
                      <a:blip r:embed="rId27"/>
                      <a:srcRect/>
                      <a:stretch>
                        <a:fillRect/>
                      </a:stretch>
                    </p:blipFill>
                    <p:spPr bwMode="auto">
                      <a:xfrm>
                        <a:off x="4725988" y="3709988"/>
                        <a:ext cx="3302000" cy="571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334" name="Rectangle 174"/>
          <p:cNvSpPr>
            <a:spLocks noChangeArrowheads="1"/>
          </p:cNvSpPr>
          <p:nvPr/>
        </p:nvSpPr>
        <p:spPr bwMode="auto">
          <a:xfrm>
            <a:off x="7186613" y="3729038"/>
            <a:ext cx="828675" cy="457200"/>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335" name="Text Box 175"/>
          <p:cNvSpPr txBox="1">
            <a:spLocks noChangeArrowheads="1"/>
          </p:cNvSpPr>
          <p:nvPr/>
        </p:nvSpPr>
        <p:spPr bwMode="auto">
          <a:xfrm>
            <a:off x="200025" y="4227513"/>
            <a:ext cx="399573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pPr marL="176213" indent="-176213"/>
            <a:r>
              <a:rPr lang="ru-RU" altLang="ru-RU" sz="1000" b="1" dirty="0" smtClean="0">
                <a:solidFill>
                  <a:srgbClr val="FF0000"/>
                </a:solidFill>
                <a:cs typeface="Arial" pitchFamily="34" charset="0"/>
              </a:rPr>
              <a:t>■</a:t>
            </a:r>
            <a:r>
              <a:rPr lang="ru-RU" altLang="ru-RU" sz="1000" b="1" dirty="0" smtClean="0">
                <a:solidFill>
                  <a:schemeClr val="bg2"/>
                </a:solidFill>
                <a:cs typeface="Arial" pitchFamily="34" charset="0"/>
              </a:rPr>
              <a:t> </a:t>
            </a:r>
            <a:r>
              <a:rPr lang="ru-RU" altLang="ru-RU" sz="1000" b="1" dirty="0" smtClean="0">
                <a:solidFill>
                  <a:srgbClr val="FF0000"/>
                </a:solidFill>
              </a:rPr>
              <a:t>  </a:t>
            </a:r>
            <a:r>
              <a:rPr lang="en-US" altLang="ru-RU" sz="1000" b="1" dirty="0" smtClean="0">
                <a:solidFill>
                  <a:srgbClr val="FF0000"/>
                </a:solidFill>
              </a:rPr>
              <a:t>Thin Cylinder (Shell, </a:t>
            </a:r>
            <a:r>
              <a:rPr lang="en-US" altLang="ru-RU" sz="1200" b="1" i="1" dirty="0">
                <a:solidFill>
                  <a:srgbClr val="FF0000"/>
                </a:solidFill>
                <a:latin typeface="Times New Roman" pitchFamily="18" charset="0"/>
                <a:cs typeface="Times New Roman" pitchFamily="18" charset="0"/>
              </a:rPr>
              <a:t>t </a:t>
            </a:r>
            <a:r>
              <a:rPr lang="en-US" altLang="ru-RU" sz="1200" b="1" dirty="0">
                <a:solidFill>
                  <a:srgbClr val="FF0000"/>
                </a:solidFill>
                <a:latin typeface="Times New Roman" pitchFamily="18" charset="0"/>
                <a:cs typeface="Times New Roman" pitchFamily="18" charset="0"/>
              </a:rPr>
              <a:t>&lt;&lt;</a:t>
            </a:r>
            <a:r>
              <a:rPr lang="en-US" altLang="ru-RU" sz="1200" b="1" i="1" dirty="0">
                <a:solidFill>
                  <a:srgbClr val="FF0000"/>
                </a:solidFill>
                <a:latin typeface="Times New Roman" pitchFamily="18" charset="0"/>
                <a:cs typeface="Times New Roman" pitchFamily="18" charset="0"/>
              </a:rPr>
              <a:t>R </a:t>
            </a:r>
            <a:r>
              <a:rPr lang="en-US" altLang="ru-RU" sz="1000" b="1" dirty="0" smtClean="0">
                <a:solidFill>
                  <a:srgbClr val="FF0000"/>
                </a:solidFill>
              </a:rPr>
              <a:t>)</a:t>
            </a:r>
            <a:endParaRPr lang="ru-RU" altLang="ru-RU" sz="1000" dirty="0">
              <a:solidFill>
                <a:srgbClr val="FF0000"/>
              </a:solidFill>
            </a:endParaRPr>
          </a:p>
        </p:txBody>
      </p:sp>
      <p:grpSp>
        <p:nvGrpSpPr>
          <p:cNvPr id="348354" name="Group 194"/>
          <p:cNvGrpSpPr>
            <a:grpSpLocks/>
          </p:cNvGrpSpPr>
          <p:nvPr/>
        </p:nvGrpSpPr>
        <p:grpSpPr bwMode="auto">
          <a:xfrm>
            <a:off x="277813" y="4846638"/>
            <a:ext cx="906462" cy="1047750"/>
            <a:chOff x="175" y="3053"/>
            <a:chExt cx="571" cy="660"/>
          </a:xfrm>
          <a:solidFill>
            <a:srgbClr val="FFFF00"/>
          </a:solidFill>
        </p:grpSpPr>
        <p:sp>
          <p:nvSpPr>
            <p:cNvPr id="348336" name="AutoShape 176"/>
            <p:cNvSpPr>
              <a:spLocks noChangeArrowheads="1"/>
            </p:cNvSpPr>
            <p:nvPr/>
          </p:nvSpPr>
          <p:spPr bwMode="auto">
            <a:xfrm>
              <a:off x="179" y="3053"/>
              <a:ext cx="564" cy="660"/>
            </a:xfrm>
            <a:prstGeom prst="can">
              <a:avLst>
                <a:gd name="adj" fmla="val 29255"/>
              </a:avLst>
            </a:prstGeom>
            <a:grp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8337" name="Group 177"/>
            <p:cNvGrpSpPr>
              <a:grpSpLocks/>
            </p:cNvGrpSpPr>
            <p:nvPr/>
          </p:nvGrpSpPr>
          <p:grpSpPr bwMode="auto">
            <a:xfrm>
              <a:off x="176" y="3055"/>
              <a:ext cx="570" cy="163"/>
              <a:chOff x="2808" y="2268"/>
              <a:chExt cx="828" cy="186"/>
            </a:xfrm>
            <a:grpFill/>
          </p:grpSpPr>
          <p:sp>
            <p:nvSpPr>
              <p:cNvPr id="348338" name="Oval 178"/>
              <p:cNvSpPr>
                <a:spLocks noChangeArrowheads="1"/>
              </p:cNvSpPr>
              <p:nvPr/>
            </p:nvSpPr>
            <p:spPr bwMode="auto">
              <a:xfrm>
                <a:off x="2808" y="2268"/>
                <a:ext cx="828" cy="186"/>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339" name="Oval 179"/>
              <p:cNvSpPr>
                <a:spLocks noChangeArrowheads="1"/>
              </p:cNvSpPr>
              <p:nvPr/>
            </p:nvSpPr>
            <p:spPr bwMode="auto">
              <a:xfrm>
                <a:off x="2885" y="2297"/>
                <a:ext cx="678" cy="126"/>
              </a:xfrm>
              <a:prstGeom prst="ellipse">
                <a:avLst/>
              </a:prstGeom>
              <a:grp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nvGrpSpPr>
            <p:cNvPr id="348340" name="Group 180"/>
            <p:cNvGrpSpPr>
              <a:grpSpLocks/>
            </p:cNvGrpSpPr>
            <p:nvPr/>
          </p:nvGrpSpPr>
          <p:grpSpPr bwMode="auto">
            <a:xfrm>
              <a:off x="175" y="3546"/>
              <a:ext cx="570" cy="163"/>
              <a:chOff x="2808" y="2268"/>
              <a:chExt cx="828" cy="186"/>
            </a:xfrm>
            <a:grpFill/>
          </p:grpSpPr>
          <p:sp>
            <p:nvSpPr>
              <p:cNvPr id="348341" name="Oval 181"/>
              <p:cNvSpPr>
                <a:spLocks noChangeArrowheads="1"/>
              </p:cNvSpPr>
              <p:nvPr/>
            </p:nvSpPr>
            <p:spPr bwMode="auto">
              <a:xfrm>
                <a:off x="2808" y="2268"/>
                <a:ext cx="828" cy="186"/>
              </a:xfrm>
              <a:prstGeom prst="ellipse">
                <a:avLst/>
              </a:prstGeom>
              <a:grp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342" name="Oval 182"/>
              <p:cNvSpPr>
                <a:spLocks noChangeArrowheads="1"/>
              </p:cNvSpPr>
              <p:nvPr/>
            </p:nvSpPr>
            <p:spPr bwMode="auto">
              <a:xfrm>
                <a:off x="2885" y="2297"/>
                <a:ext cx="678" cy="126"/>
              </a:xfrm>
              <a:prstGeom prst="ellipse">
                <a:avLst/>
              </a:prstGeom>
              <a:grpFill/>
              <a:ln w="9525" algn="ctr">
                <a:solidFill>
                  <a:schemeClr val="tx1"/>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grpSp>
        <p:nvGrpSpPr>
          <p:cNvPr id="348366" name="Group 206"/>
          <p:cNvGrpSpPr>
            <a:grpSpLocks/>
          </p:cNvGrpSpPr>
          <p:nvPr/>
        </p:nvGrpSpPr>
        <p:grpSpPr bwMode="auto">
          <a:xfrm>
            <a:off x="227013" y="4622800"/>
            <a:ext cx="1520825" cy="1536700"/>
            <a:chOff x="1727" y="2960"/>
            <a:chExt cx="958" cy="968"/>
          </a:xfrm>
        </p:grpSpPr>
        <p:sp>
          <p:nvSpPr>
            <p:cNvPr id="348348" name="Line 188"/>
            <p:cNvSpPr>
              <a:spLocks noChangeShapeType="1"/>
            </p:cNvSpPr>
            <p:nvPr/>
          </p:nvSpPr>
          <p:spPr bwMode="auto">
            <a:xfrm>
              <a:off x="2037" y="3669"/>
              <a:ext cx="588"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49" name="Line 189"/>
            <p:cNvSpPr>
              <a:spLocks noChangeShapeType="1"/>
            </p:cNvSpPr>
            <p:nvPr/>
          </p:nvSpPr>
          <p:spPr bwMode="auto">
            <a:xfrm rot="-5400000">
              <a:off x="1715" y="3341"/>
              <a:ext cx="66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50" name="Line 190"/>
            <p:cNvSpPr>
              <a:spLocks noChangeShapeType="1"/>
            </p:cNvSpPr>
            <p:nvPr/>
          </p:nvSpPr>
          <p:spPr bwMode="auto">
            <a:xfrm rot="-5400000" flipH="1" flipV="1">
              <a:off x="1786" y="3664"/>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8351" name="Object 191"/>
            <p:cNvGraphicFramePr>
              <a:graphicFrameLocks noChangeAspect="1"/>
            </p:cNvGraphicFramePr>
            <p:nvPr/>
          </p:nvGraphicFramePr>
          <p:xfrm>
            <a:off x="1727" y="3805"/>
            <a:ext cx="80" cy="88"/>
          </p:xfrm>
          <a:graphic>
            <a:graphicData uri="http://schemas.openxmlformats.org/presentationml/2006/ole">
              <mc:AlternateContent xmlns:mc="http://schemas.openxmlformats.org/markup-compatibility/2006">
                <mc:Choice xmlns:v="urn:schemas-microsoft-com:vml" Requires="v">
                  <p:oleObj spid="_x0000_s1432151" name="Формула" r:id="rId28" imgW="126720" imgH="139680" progId="Equation.3">
                    <p:embed/>
                  </p:oleObj>
                </mc:Choice>
                <mc:Fallback>
                  <p:oleObj name="Формула" r:id="rId28" imgW="126720" imgH="139680" progId="Equation.3">
                    <p:embed/>
                    <p:pic>
                      <p:nvPicPr>
                        <p:cNvPr id="0" name="Object 191"/>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27" y="3805"/>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352" name="Object 192"/>
            <p:cNvGraphicFramePr>
              <a:graphicFrameLocks noChangeAspect="1"/>
            </p:cNvGraphicFramePr>
            <p:nvPr/>
          </p:nvGraphicFramePr>
          <p:xfrm>
            <a:off x="2597" y="3537"/>
            <a:ext cx="88" cy="104"/>
          </p:xfrm>
          <a:graphic>
            <a:graphicData uri="http://schemas.openxmlformats.org/presentationml/2006/ole">
              <mc:AlternateContent xmlns:mc="http://schemas.openxmlformats.org/markup-compatibility/2006">
                <mc:Choice xmlns:v="urn:schemas-microsoft-com:vml" Requires="v">
                  <p:oleObj spid="_x0000_s1432152" name="Формула" r:id="rId29" imgW="139680" imgH="164880" progId="Equation.3">
                    <p:embed/>
                  </p:oleObj>
                </mc:Choice>
                <mc:Fallback>
                  <p:oleObj name="Формула" r:id="rId29" imgW="139680" imgH="164880" progId="Equation.3">
                    <p:embed/>
                    <p:pic>
                      <p:nvPicPr>
                        <p:cNvPr id="0" name="Object 192"/>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97" y="3537"/>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353" name="Object 193"/>
            <p:cNvGraphicFramePr>
              <a:graphicFrameLocks noChangeAspect="1"/>
            </p:cNvGraphicFramePr>
            <p:nvPr>
              <p:extLst>
                <p:ext uri="{D42A27DB-BD31-4B8C-83A1-F6EECF244321}">
                  <p14:modId xmlns:p14="http://schemas.microsoft.com/office/powerpoint/2010/main" val="1166101195"/>
                </p:ext>
              </p:extLst>
            </p:nvPr>
          </p:nvGraphicFramePr>
          <p:xfrm>
            <a:off x="2102" y="2960"/>
            <a:ext cx="91" cy="91"/>
          </p:xfrm>
          <a:graphic>
            <a:graphicData uri="http://schemas.openxmlformats.org/presentationml/2006/ole">
              <mc:AlternateContent xmlns:mc="http://schemas.openxmlformats.org/markup-compatibility/2006">
                <mc:Choice xmlns:v="urn:schemas-microsoft-com:vml" Requires="v">
                  <p:oleObj spid="_x0000_s1432153" name="Формула" r:id="rId30" imgW="126720" imgH="126720" progId="Equation.3">
                    <p:embed/>
                  </p:oleObj>
                </mc:Choice>
                <mc:Fallback>
                  <p:oleObj name="Формула" r:id="rId30" imgW="126720" imgH="126720" progId="Equation.3">
                    <p:embed/>
                    <p:pic>
                      <p:nvPicPr>
                        <p:cNvPr id="0" name="Object 193"/>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102" y="2960"/>
                          <a:ext cx="91" cy="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48379" name="Group 219"/>
          <p:cNvGrpSpPr>
            <a:grpSpLocks/>
          </p:cNvGrpSpPr>
          <p:nvPr/>
        </p:nvGrpSpPr>
        <p:grpSpPr bwMode="auto">
          <a:xfrm>
            <a:off x="741363" y="4970463"/>
            <a:ext cx="781050" cy="790575"/>
            <a:chOff x="467" y="3131"/>
            <a:chExt cx="492" cy="498"/>
          </a:xfrm>
        </p:grpSpPr>
        <p:sp>
          <p:nvSpPr>
            <p:cNvPr id="348364" name="Line 204"/>
            <p:cNvSpPr>
              <a:spLocks noChangeShapeType="1"/>
            </p:cNvSpPr>
            <p:nvPr/>
          </p:nvSpPr>
          <p:spPr bwMode="auto">
            <a:xfrm>
              <a:off x="467" y="3131"/>
              <a:ext cx="49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65" name="Line 205"/>
            <p:cNvSpPr>
              <a:spLocks noChangeShapeType="1"/>
            </p:cNvSpPr>
            <p:nvPr/>
          </p:nvSpPr>
          <p:spPr bwMode="auto">
            <a:xfrm>
              <a:off x="863" y="3131"/>
              <a:ext cx="0" cy="498"/>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sp>
        <p:nvSpPr>
          <p:cNvPr id="348367" name="Text Box 207"/>
          <p:cNvSpPr txBox="1">
            <a:spLocks noChangeArrowheads="1"/>
          </p:cNvSpPr>
          <p:nvPr/>
        </p:nvSpPr>
        <p:spPr bwMode="auto">
          <a:xfrm>
            <a:off x="1362075" y="5218113"/>
            <a:ext cx="28725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H</a:t>
            </a:r>
            <a:endParaRPr lang="ru-RU" altLang="ru-RU" sz="1100" i="1" dirty="0">
              <a:latin typeface="Times New Roman" pitchFamily="18" charset="0"/>
              <a:cs typeface="Times New Roman" pitchFamily="18" charset="0"/>
            </a:endParaRPr>
          </a:p>
        </p:txBody>
      </p:sp>
      <p:grpSp>
        <p:nvGrpSpPr>
          <p:cNvPr id="348380" name="Group 220"/>
          <p:cNvGrpSpPr>
            <a:grpSpLocks/>
          </p:cNvGrpSpPr>
          <p:nvPr/>
        </p:nvGrpSpPr>
        <p:grpSpPr bwMode="auto">
          <a:xfrm>
            <a:off x="276225" y="4549775"/>
            <a:ext cx="457200" cy="420688"/>
            <a:chOff x="174" y="2866"/>
            <a:chExt cx="288" cy="265"/>
          </a:xfrm>
        </p:grpSpPr>
        <p:sp>
          <p:nvSpPr>
            <p:cNvPr id="348370" name="Line 210"/>
            <p:cNvSpPr>
              <a:spLocks noChangeShapeType="1"/>
            </p:cNvSpPr>
            <p:nvPr/>
          </p:nvSpPr>
          <p:spPr bwMode="auto">
            <a:xfrm>
              <a:off x="179" y="2957"/>
              <a:ext cx="0" cy="17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72" name="Text Box 212"/>
            <p:cNvSpPr txBox="1">
              <a:spLocks noChangeArrowheads="1"/>
            </p:cNvSpPr>
            <p:nvPr/>
          </p:nvSpPr>
          <p:spPr bwMode="auto">
            <a:xfrm>
              <a:off x="245" y="2866"/>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R</a:t>
              </a:r>
              <a:endParaRPr lang="ru-RU" altLang="ru-RU" sz="1100" i="1" dirty="0">
                <a:latin typeface="Times New Roman" pitchFamily="18" charset="0"/>
                <a:cs typeface="Times New Roman" pitchFamily="18" charset="0"/>
              </a:endParaRPr>
            </a:p>
          </p:txBody>
        </p:sp>
        <p:sp>
          <p:nvSpPr>
            <p:cNvPr id="348373" name="Line 213"/>
            <p:cNvSpPr>
              <a:spLocks noChangeShapeType="1"/>
            </p:cNvSpPr>
            <p:nvPr/>
          </p:nvSpPr>
          <p:spPr bwMode="auto">
            <a:xfrm>
              <a:off x="174" y="3030"/>
              <a:ext cx="288"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48381" name="Group 221"/>
          <p:cNvGrpSpPr>
            <a:grpSpLocks/>
          </p:cNvGrpSpPr>
          <p:nvPr/>
        </p:nvGrpSpPr>
        <p:grpSpPr bwMode="auto">
          <a:xfrm>
            <a:off x="977900" y="4586288"/>
            <a:ext cx="327025" cy="388937"/>
            <a:chOff x="616" y="2889"/>
            <a:chExt cx="206" cy="245"/>
          </a:xfrm>
        </p:grpSpPr>
        <p:sp>
          <p:nvSpPr>
            <p:cNvPr id="348374" name="Line 214"/>
            <p:cNvSpPr>
              <a:spLocks noChangeShapeType="1"/>
            </p:cNvSpPr>
            <p:nvPr/>
          </p:nvSpPr>
          <p:spPr bwMode="auto">
            <a:xfrm>
              <a:off x="693" y="3015"/>
              <a:ext cx="0" cy="11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75" name="Line 215"/>
            <p:cNvSpPr>
              <a:spLocks noChangeShapeType="1"/>
            </p:cNvSpPr>
            <p:nvPr/>
          </p:nvSpPr>
          <p:spPr bwMode="auto">
            <a:xfrm>
              <a:off x="740" y="3017"/>
              <a:ext cx="0" cy="11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76" name="Line 216"/>
            <p:cNvSpPr>
              <a:spLocks noChangeShapeType="1"/>
            </p:cNvSpPr>
            <p:nvPr/>
          </p:nvSpPr>
          <p:spPr bwMode="auto">
            <a:xfrm flipH="1">
              <a:off x="741" y="3030"/>
              <a:ext cx="81"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77" name="Line 217"/>
            <p:cNvSpPr>
              <a:spLocks noChangeShapeType="1"/>
            </p:cNvSpPr>
            <p:nvPr/>
          </p:nvSpPr>
          <p:spPr bwMode="auto">
            <a:xfrm>
              <a:off x="616" y="3031"/>
              <a:ext cx="81"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378" name="Text Box 218"/>
            <p:cNvSpPr txBox="1">
              <a:spLocks noChangeArrowheads="1"/>
            </p:cNvSpPr>
            <p:nvPr/>
          </p:nvSpPr>
          <p:spPr bwMode="auto">
            <a:xfrm>
              <a:off x="643" y="2889"/>
              <a:ext cx="14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t</a:t>
              </a:r>
              <a:endParaRPr lang="ru-RU" altLang="ru-RU" sz="1100" i="1" dirty="0">
                <a:latin typeface="Times New Roman" pitchFamily="18" charset="0"/>
                <a:cs typeface="Times New Roman" pitchFamily="18" charset="0"/>
              </a:endParaRPr>
            </a:p>
          </p:txBody>
        </p:sp>
      </p:grpSp>
      <p:sp>
        <p:nvSpPr>
          <p:cNvPr id="348382" name="Oval 222"/>
          <p:cNvSpPr>
            <a:spLocks noChangeArrowheads="1"/>
          </p:cNvSpPr>
          <p:nvPr/>
        </p:nvSpPr>
        <p:spPr bwMode="auto">
          <a:xfrm>
            <a:off x="1476375" y="1824038"/>
            <a:ext cx="42863" cy="42862"/>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383" name="Text Box 223"/>
          <p:cNvSpPr txBox="1">
            <a:spLocks noChangeArrowheads="1"/>
          </p:cNvSpPr>
          <p:nvPr/>
        </p:nvSpPr>
        <p:spPr bwMode="auto">
          <a:xfrm>
            <a:off x="1301750" y="1831975"/>
            <a:ext cx="276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a:t>C</a:t>
            </a:r>
            <a:endParaRPr lang="ru-RU" altLang="ru-RU" sz="1000" i="1"/>
          </a:p>
        </p:txBody>
      </p:sp>
      <p:sp>
        <p:nvSpPr>
          <p:cNvPr id="348384" name="Text Box 224"/>
          <p:cNvSpPr txBox="1">
            <a:spLocks noChangeArrowheads="1"/>
          </p:cNvSpPr>
          <p:nvPr/>
        </p:nvSpPr>
        <p:spPr bwMode="auto">
          <a:xfrm>
            <a:off x="1632213" y="4469249"/>
            <a:ext cx="2503488" cy="10618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just"/>
            <a:r>
              <a:rPr lang="en-US" altLang="ru-RU" sz="1000" dirty="0"/>
              <a:t>In view of the smallness of the thickness of the </a:t>
            </a:r>
            <a:r>
              <a:rPr lang="en-US" altLang="ru-RU" sz="1000" dirty="0" smtClean="0"/>
              <a:t>cylinder believe </a:t>
            </a:r>
            <a:r>
              <a:rPr lang="en-US" altLang="ru-RU" sz="1000" dirty="0"/>
              <a:t>that all points are</a:t>
            </a:r>
          </a:p>
          <a:p>
            <a:pPr algn="just"/>
            <a:r>
              <a:rPr lang="en-US" altLang="ru-RU" sz="1000" dirty="0"/>
              <a:t>at the same distance from the axis </a:t>
            </a:r>
            <a:r>
              <a:rPr lang="en-US" altLang="ru-RU" sz="1100" i="1" dirty="0">
                <a:latin typeface="Times New Roman" pitchFamily="18" charset="0"/>
                <a:cs typeface="Times New Roman" pitchFamily="18" charset="0"/>
              </a:rPr>
              <a:t>R</a:t>
            </a:r>
          </a:p>
          <a:p>
            <a:pPr algn="just"/>
            <a:r>
              <a:rPr lang="en-US" altLang="ru-RU" sz="1000" dirty="0"/>
              <a:t>and integration is </a:t>
            </a:r>
            <a:r>
              <a:rPr lang="en-US" altLang="ru-RU" sz="1000" dirty="0" smtClean="0"/>
              <a:t>not required.</a:t>
            </a:r>
          </a:p>
          <a:p>
            <a:pPr algn="just"/>
            <a:r>
              <a:rPr lang="en-US" altLang="ru-RU" sz="1000" dirty="0" smtClean="0"/>
              <a:t>The volume is </a:t>
            </a:r>
            <a:r>
              <a:rPr lang="en-US" altLang="ru-RU" sz="1100" i="1" dirty="0">
                <a:latin typeface="Times New Roman" pitchFamily="18" charset="0"/>
                <a:cs typeface="Times New Roman" pitchFamily="18" charset="0"/>
              </a:rPr>
              <a:t>V</a:t>
            </a:r>
            <a:r>
              <a:rPr lang="en-US" altLang="ru-RU" sz="1100" dirty="0">
                <a:latin typeface="Times New Roman" pitchFamily="18" charset="0"/>
                <a:cs typeface="Times New Roman" pitchFamily="18" charset="0"/>
              </a:rPr>
              <a:t> = </a:t>
            </a:r>
            <a:r>
              <a:rPr lang="en-US" altLang="ru-RU" sz="1100" i="1" dirty="0">
                <a:latin typeface="Times New Roman" pitchFamily="18" charset="0"/>
                <a:cs typeface="Times New Roman" pitchFamily="18" charset="0"/>
              </a:rPr>
              <a:t>2</a:t>
            </a:r>
            <a:r>
              <a:rPr lang="el-GR" altLang="ru-RU" sz="1100" i="1" dirty="0">
                <a:latin typeface="Times New Roman" pitchFamily="18" charset="0"/>
                <a:cs typeface="Times New Roman" pitchFamily="18" charset="0"/>
              </a:rPr>
              <a:t>π</a:t>
            </a:r>
            <a:r>
              <a:rPr lang="en-US" altLang="ru-RU" sz="1100" i="1" dirty="0" err="1" smtClean="0">
                <a:latin typeface="Times New Roman" pitchFamily="18" charset="0"/>
                <a:cs typeface="Times New Roman" pitchFamily="18" charset="0"/>
              </a:rPr>
              <a:t>RtH</a:t>
            </a:r>
            <a:r>
              <a:rPr lang="en-US" altLang="ru-RU" sz="1100" i="1" dirty="0">
                <a:latin typeface="Times New Roman" pitchFamily="18" charset="0"/>
                <a:cs typeface="Times New Roman" pitchFamily="18" charset="0"/>
              </a:rPr>
              <a:t> </a:t>
            </a:r>
            <a:r>
              <a:rPr lang="en-US" altLang="ru-RU" sz="1000" dirty="0"/>
              <a:t>(a thin cylinder</a:t>
            </a:r>
          </a:p>
          <a:p>
            <a:pPr algn="just"/>
            <a:r>
              <a:rPr lang="en-US" altLang="ru-RU" sz="1000" dirty="0"/>
              <a:t>of radius </a:t>
            </a:r>
            <a:r>
              <a:rPr lang="en-US" altLang="ru-RU" sz="1100" i="1" dirty="0">
                <a:latin typeface="Times New Roman" pitchFamily="18" charset="0"/>
                <a:cs typeface="Times New Roman" pitchFamily="18" charset="0"/>
              </a:rPr>
              <a:t>R</a:t>
            </a:r>
            <a:r>
              <a:rPr lang="en-US" altLang="ru-RU" sz="1100" dirty="0">
                <a:latin typeface="Times New Roman" pitchFamily="18" charset="0"/>
                <a:cs typeface="Times New Roman" pitchFamily="18" charset="0"/>
              </a:rPr>
              <a:t> </a:t>
            </a:r>
            <a:r>
              <a:rPr lang="en-US" altLang="ru-RU" sz="1000" dirty="0"/>
              <a:t>with wall thickness </a:t>
            </a:r>
            <a:r>
              <a:rPr lang="en-US" altLang="ru-RU" sz="1100" i="1" dirty="0">
                <a:latin typeface="Times New Roman" pitchFamily="18" charset="0"/>
                <a:cs typeface="Times New Roman" pitchFamily="18" charset="0"/>
              </a:rPr>
              <a:t>t</a:t>
            </a:r>
            <a:r>
              <a:rPr lang="en-US" altLang="ru-RU" sz="1000" dirty="0" smtClean="0"/>
              <a:t>). Then</a:t>
            </a:r>
            <a:endParaRPr lang="ru-RU" altLang="ru-RU" sz="1000" dirty="0"/>
          </a:p>
        </p:txBody>
      </p:sp>
      <p:graphicFrame>
        <p:nvGraphicFramePr>
          <p:cNvPr id="348385" name="Object 225"/>
          <p:cNvGraphicFramePr>
            <a:graphicFrameLocks noChangeAspect="1"/>
          </p:cNvGraphicFramePr>
          <p:nvPr>
            <p:extLst>
              <p:ext uri="{D42A27DB-BD31-4B8C-83A1-F6EECF244321}">
                <p14:modId xmlns:p14="http://schemas.microsoft.com/office/powerpoint/2010/main" val="2451495781"/>
              </p:ext>
            </p:extLst>
          </p:nvPr>
        </p:nvGraphicFramePr>
        <p:xfrm>
          <a:off x="1924050" y="5559425"/>
          <a:ext cx="1536700" cy="241300"/>
        </p:xfrm>
        <a:graphic>
          <a:graphicData uri="http://schemas.openxmlformats.org/presentationml/2006/ole">
            <mc:AlternateContent xmlns:mc="http://schemas.openxmlformats.org/markup-compatibility/2006">
              <mc:Choice xmlns:v="urn:schemas-microsoft-com:vml" Requires="v">
                <p:oleObj spid="_x0000_s1432154" name="Формула" r:id="rId31" imgW="1536480" imgH="241200" progId="Equation.3">
                  <p:embed/>
                </p:oleObj>
              </mc:Choice>
              <mc:Fallback>
                <p:oleObj name="Формула" r:id="rId31" imgW="1536480" imgH="241200" progId="Equation.3">
                  <p:embed/>
                  <p:pic>
                    <p:nvPicPr>
                      <p:cNvPr id="0" name="Object 225"/>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1924050" y="5559425"/>
                        <a:ext cx="15367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386" name="Rectangle 226"/>
          <p:cNvSpPr>
            <a:spLocks noChangeArrowheads="1"/>
          </p:cNvSpPr>
          <p:nvPr/>
        </p:nvSpPr>
        <p:spPr bwMode="auto">
          <a:xfrm>
            <a:off x="3035300" y="5559425"/>
            <a:ext cx="390525" cy="2762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387" name="Text Box 227"/>
          <p:cNvSpPr txBox="1">
            <a:spLocks noChangeArrowheads="1"/>
          </p:cNvSpPr>
          <p:nvPr/>
        </p:nvSpPr>
        <p:spPr bwMode="auto">
          <a:xfrm>
            <a:off x="942975" y="5808663"/>
            <a:ext cx="327342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The same can be obtained using the formula for a thick-walled cylinder, given the smallness of</a:t>
            </a:r>
            <a:r>
              <a:rPr lang="en-US" altLang="ru-RU" sz="1000" i="1" dirty="0"/>
              <a:t> </a:t>
            </a:r>
            <a:r>
              <a:rPr lang="en-US" altLang="ru-RU" sz="1000" i="1" dirty="0" smtClean="0"/>
              <a:t>t</a:t>
            </a:r>
            <a:endParaRPr lang="ru-RU" altLang="ru-RU" sz="1000" i="1" dirty="0"/>
          </a:p>
        </p:txBody>
      </p:sp>
      <p:graphicFrame>
        <p:nvGraphicFramePr>
          <p:cNvPr id="348388" name="Object 228"/>
          <p:cNvGraphicFramePr>
            <a:graphicFrameLocks noChangeAspect="1"/>
          </p:cNvGraphicFramePr>
          <p:nvPr>
            <p:extLst>
              <p:ext uri="{D42A27DB-BD31-4B8C-83A1-F6EECF244321}">
                <p14:modId xmlns:p14="http://schemas.microsoft.com/office/powerpoint/2010/main" val="2251812622"/>
              </p:ext>
            </p:extLst>
          </p:nvPr>
        </p:nvGraphicFramePr>
        <p:xfrm>
          <a:off x="679450" y="6311900"/>
          <a:ext cx="2895600" cy="431800"/>
        </p:xfrm>
        <a:graphic>
          <a:graphicData uri="http://schemas.openxmlformats.org/presentationml/2006/ole">
            <mc:AlternateContent xmlns:mc="http://schemas.openxmlformats.org/markup-compatibility/2006">
              <mc:Choice xmlns:v="urn:schemas-microsoft-com:vml" Requires="v">
                <p:oleObj spid="_x0000_s1432155" name="Equation" r:id="rId33" imgW="2895480" imgH="431640" progId="Equation.DSMT4">
                  <p:embed/>
                </p:oleObj>
              </mc:Choice>
              <mc:Fallback>
                <p:oleObj name="Equation" r:id="rId33" imgW="2895480" imgH="431640" progId="Equation.DSMT4">
                  <p:embed/>
                  <p:pic>
                    <p:nvPicPr>
                      <p:cNvPr id="0" name="Object 228"/>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679450" y="6311900"/>
                        <a:ext cx="28956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389" name="Rectangle 229"/>
          <p:cNvSpPr>
            <a:spLocks noChangeArrowheads="1"/>
          </p:cNvSpPr>
          <p:nvPr/>
        </p:nvSpPr>
        <p:spPr bwMode="auto">
          <a:xfrm>
            <a:off x="2814638" y="6253163"/>
            <a:ext cx="628650" cy="276225"/>
          </a:xfrm>
          <a:prstGeom prst="rect">
            <a:avLst/>
          </a:prstGeom>
          <a:solidFill>
            <a:srgbClr val="00B050">
              <a:alpha val="34000"/>
            </a:srgbClr>
          </a:solidFill>
          <a:ln w="9525" algn="ctr">
            <a:solidFill>
              <a:schemeClr val="tx1"/>
            </a:solidFill>
            <a:miter lim="800000"/>
            <a:headEnd/>
            <a:tailEnd/>
          </a:ln>
          <a:effectLst/>
          <a:extLst/>
        </p:spPr>
        <p:txBody>
          <a:bodyPr wrap="none" anchor="ctr"/>
          <a:lstStyle/>
          <a:p>
            <a:endParaRPr lang="ru-RU"/>
          </a:p>
        </p:txBody>
      </p:sp>
      <p:graphicFrame>
        <p:nvGraphicFramePr>
          <p:cNvPr id="348390" name="Object 230"/>
          <p:cNvGraphicFramePr>
            <a:graphicFrameLocks noChangeAspect="1"/>
          </p:cNvGraphicFramePr>
          <p:nvPr>
            <p:extLst>
              <p:ext uri="{D42A27DB-BD31-4B8C-83A1-F6EECF244321}">
                <p14:modId xmlns:p14="http://schemas.microsoft.com/office/powerpoint/2010/main" val="1404979549"/>
              </p:ext>
            </p:extLst>
          </p:nvPr>
        </p:nvGraphicFramePr>
        <p:xfrm>
          <a:off x="3499244" y="6253162"/>
          <a:ext cx="482600" cy="190500"/>
        </p:xfrm>
        <a:graphic>
          <a:graphicData uri="http://schemas.openxmlformats.org/presentationml/2006/ole">
            <mc:AlternateContent xmlns:mc="http://schemas.openxmlformats.org/markup-compatibility/2006">
              <mc:Choice xmlns:v="urn:schemas-microsoft-com:vml" Requires="v">
                <p:oleObj spid="_x0000_s1432156" name="Equation" r:id="rId35" imgW="482400" imgH="190440" progId="Equation.DSMT4">
                  <p:embed/>
                </p:oleObj>
              </mc:Choice>
              <mc:Fallback>
                <p:oleObj name="Equation" r:id="rId35" imgW="482400" imgH="190440" progId="Equation.DSMT4">
                  <p:embed/>
                  <p:pic>
                    <p:nvPicPr>
                      <p:cNvPr id="0" name="Object 230"/>
                      <p:cNvPicPr>
                        <a:picLocks noChangeAspect="1" noChangeArrowheads="1"/>
                      </p:cNvPicPr>
                      <p:nvPr/>
                    </p:nvPicPr>
                    <p:blipFill>
                      <a:blip r:embed="rId36"/>
                      <a:srcRect/>
                      <a:stretch>
                        <a:fillRect/>
                      </a:stretch>
                    </p:blipFill>
                    <p:spPr bwMode="auto">
                      <a:xfrm>
                        <a:off x="3499244" y="6253162"/>
                        <a:ext cx="482600" cy="1905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392" name="Text Box 232"/>
          <p:cNvSpPr txBox="1">
            <a:spLocks noChangeArrowheads="1"/>
          </p:cNvSpPr>
          <p:nvPr/>
        </p:nvSpPr>
        <p:spPr bwMode="auto">
          <a:xfrm>
            <a:off x="4017963" y="4225925"/>
            <a:ext cx="50879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a:solidFill>
                  <a:schemeClr val="bg2"/>
                </a:solidFill>
              </a:rPr>
              <a:t>Since the height of the cylinder is not included in the formulas of moments of inertia, they remain true for a thin solid disc and rim (thin ring).</a:t>
            </a:r>
            <a:endParaRPr lang="ru-RU" altLang="ru-RU" sz="1000" b="1" dirty="0">
              <a:solidFill>
                <a:schemeClr val="bg2"/>
              </a:solidFill>
            </a:endParaRPr>
          </a:p>
        </p:txBody>
      </p:sp>
      <p:sp>
        <p:nvSpPr>
          <p:cNvPr id="348393" name="Text Box 233"/>
          <p:cNvSpPr txBox="1">
            <a:spLocks noChangeArrowheads="1"/>
          </p:cNvSpPr>
          <p:nvPr/>
        </p:nvSpPr>
        <p:spPr bwMode="auto">
          <a:xfrm>
            <a:off x="4094177" y="4579854"/>
            <a:ext cx="495743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smtClean="0">
                <a:solidFill>
                  <a:srgbClr val="FF0000"/>
                </a:solidFill>
                <a:cs typeface="Arial" pitchFamily="34" charset="0"/>
              </a:rPr>
              <a:t>■  </a:t>
            </a:r>
            <a:r>
              <a:rPr lang="en-US" altLang="ru-RU" sz="1000" b="1" dirty="0" smtClean="0">
                <a:solidFill>
                  <a:srgbClr val="FF0000"/>
                </a:solidFill>
              </a:rPr>
              <a:t>A</a:t>
            </a:r>
            <a:r>
              <a:rPr lang="en-US" sz="1000" b="1" dirty="0" smtClean="0">
                <a:solidFill>
                  <a:srgbClr val="FF0000"/>
                </a:solidFill>
              </a:rPr>
              <a:t>ngular Momentum </a:t>
            </a:r>
            <a:r>
              <a:rPr lang="en-US" sz="1000" b="1" dirty="0">
                <a:solidFill>
                  <a:srgbClr val="FF0000"/>
                </a:solidFill>
              </a:rPr>
              <a:t>of a </a:t>
            </a:r>
            <a:r>
              <a:rPr lang="en-US" sz="1000" b="1" dirty="0" smtClean="0">
                <a:solidFill>
                  <a:srgbClr val="FF0000"/>
                </a:solidFill>
              </a:rPr>
              <a:t>Rotating Body with Respect </a:t>
            </a:r>
            <a:r>
              <a:rPr lang="en-US" sz="1000" b="1" dirty="0">
                <a:solidFill>
                  <a:srgbClr val="FF0000"/>
                </a:solidFill>
              </a:rPr>
              <a:t>to its </a:t>
            </a:r>
            <a:r>
              <a:rPr lang="en-US" sz="1000" b="1" dirty="0" smtClean="0">
                <a:solidFill>
                  <a:srgbClr val="FF0000"/>
                </a:solidFill>
              </a:rPr>
              <a:t>Axis </a:t>
            </a:r>
            <a:r>
              <a:rPr lang="en-US" sz="1000" b="1" dirty="0">
                <a:solidFill>
                  <a:srgbClr val="FF0000"/>
                </a:solidFill>
              </a:rPr>
              <a:t>of </a:t>
            </a:r>
            <a:r>
              <a:rPr lang="en-US" sz="1000" b="1" dirty="0" smtClean="0">
                <a:solidFill>
                  <a:srgbClr val="FF0000"/>
                </a:solidFill>
              </a:rPr>
              <a:t>Rotation</a:t>
            </a:r>
            <a:r>
              <a:rPr lang="en-US" sz="1000" dirty="0">
                <a:solidFill>
                  <a:srgbClr val="FF0000"/>
                </a:solidFill>
              </a:rPr>
              <a:t>.</a:t>
            </a:r>
            <a:r>
              <a:rPr lang="en-US" sz="1000" dirty="0"/>
              <a:t> </a:t>
            </a:r>
            <a:r>
              <a:rPr lang="ru-RU" altLang="ru-RU" sz="1000" b="1" dirty="0" smtClean="0">
                <a:solidFill>
                  <a:srgbClr val="FF0000"/>
                </a:solidFill>
              </a:rPr>
              <a:t> </a:t>
            </a:r>
            <a:endParaRPr lang="ru-RU" altLang="ru-RU" sz="1000" dirty="0">
              <a:solidFill>
                <a:srgbClr val="FF0000"/>
              </a:solidFill>
            </a:endParaRPr>
          </a:p>
        </p:txBody>
      </p:sp>
      <p:sp>
        <p:nvSpPr>
          <p:cNvPr id="348395" name="AutoShape 235"/>
          <p:cNvSpPr>
            <a:spLocks noChangeArrowheads="1"/>
          </p:cNvSpPr>
          <p:nvPr/>
        </p:nvSpPr>
        <p:spPr bwMode="auto">
          <a:xfrm>
            <a:off x="4321175" y="5149850"/>
            <a:ext cx="895350" cy="1047750"/>
          </a:xfrm>
          <a:prstGeom prst="can">
            <a:avLst>
              <a:gd name="adj" fmla="val 29255"/>
            </a:avLst>
          </a:prstGeom>
          <a:solidFill>
            <a:srgbClr val="FFFF00"/>
          </a:solidFill>
          <a:ln w="9525">
            <a:solidFill>
              <a:schemeClr val="tx1"/>
            </a:solidFill>
            <a:round/>
            <a:headEnd/>
            <a:tailEnd/>
          </a:ln>
          <a:effectLst/>
          <a:extLst/>
        </p:spPr>
        <p:txBody>
          <a:bodyPr wrap="none" anchor="ctr"/>
          <a:lstStyle/>
          <a:p>
            <a:endParaRPr lang="ru-RU"/>
          </a:p>
        </p:txBody>
      </p:sp>
      <p:grpSp>
        <p:nvGrpSpPr>
          <p:cNvPr id="348402" name="Group 242"/>
          <p:cNvGrpSpPr>
            <a:grpSpLocks/>
          </p:cNvGrpSpPr>
          <p:nvPr/>
        </p:nvGrpSpPr>
        <p:grpSpPr bwMode="auto">
          <a:xfrm>
            <a:off x="4264025" y="4926013"/>
            <a:ext cx="1520825" cy="1536700"/>
            <a:chOff x="1727" y="2960"/>
            <a:chExt cx="958" cy="968"/>
          </a:xfrm>
        </p:grpSpPr>
        <p:sp>
          <p:nvSpPr>
            <p:cNvPr id="348403" name="Line 243"/>
            <p:cNvSpPr>
              <a:spLocks noChangeShapeType="1"/>
            </p:cNvSpPr>
            <p:nvPr/>
          </p:nvSpPr>
          <p:spPr bwMode="auto">
            <a:xfrm>
              <a:off x="2037" y="3669"/>
              <a:ext cx="588"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404" name="Line 244"/>
            <p:cNvSpPr>
              <a:spLocks noChangeShapeType="1"/>
            </p:cNvSpPr>
            <p:nvPr/>
          </p:nvSpPr>
          <p:spPr bwMode="auto">
            <a:xfrm rot="-5400000">
              <a:off x="1715" y="3341"/>
              <a:ext cx="66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405" name="Line 245"/>
            <p:cNvSpPr>
              <a:spLocks noChangeShapeType="1"/>
            </p:cNvSpPr>
            <p:nvPr/>
          </p:nvSpPr>
          <p:spPr bwMode="auto">
            <a:xfrm rot="-5400000" flipH="1" flipV="1">
              <a:off x="1786" y="3664"/>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8406" name="Object 246"/>
            <p:cNvGraphicFramePr>
              <a:graphicFrameLocks noChangeAspect="1"/>
            </p:cNvGraphicFramePr>
            <p:nvPr/>
          </p:nvGraphicFramePr>
          <p:xfrm>
            <a:off x="1727" y="3805"/>
            <a:ext cx="80" cy="88"/>
          </p:xfrm>
          <a:graphic>
            <a:graphicData uri="http://schemas.openxmlformats.org/presentationml/2006/ole">
              <mc:AlternateContent xmlns:mc="http://schemas.openxmlformats.org/markup-compatibility/2006">
                <mc:Choice xmlns:v="urn:schemas-microsoft-com:vml" Requires="v">
                  <p:oleObj spid="_x0000_s1432157" name="Формула" r:id="rId37" imgW="126720" imgH="139680" progId="Equation.3">
                    <p:embed/>
                  </p:oleObj>
                </mc:Choice>
                <mc:Fallback>
                  <p:oleObj name="Формула" r:id="rId37" imgW="126720" imgH="139680" progId="Equation.3">
                    <p:embed/>
                    <p:pic>
                      <p:nvPicPr>
                        <p:cNvPr id="0" name="Object 246"/>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727" y="3805"/>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07" name="Object 247"/>
            <p:cNvGraphicFramePr>
              <a:graphicFrameLocks noChangeAspect="1"/>
            </p:cNvGraphicFramePr>
            <p:nvPr/>
          </p:nvGraphicFramePr>
          <p:xfrm>
            <a:off x="2597" y="3537"/>
            <a:ext cx="88" cy="104"/>
          </p:xfrm>
          <a:graphic>
            <a:graphicData uri="http://schemas.openxmlformats.org/presentationml/2006/ole">
              <mc:AlternateContent xmlns:mc="http://schemas.openxmlformats.org/markup-compatibility/2006">
                <mc:Choice xmlns:v="urn:schemas-microsoft-com:vml" Requires="v">
                  <p:oleObj spid="_x0000_s1432158" name="Формула" r:id="rId38" imgW="139680" imgH="164880" progId="Equation.3">
                    <p:embed/>
                  </p:oleObj>
                </mc:Choice>
                <mc:Fallback>
                  <p:oleObj name="Формула" r:id="rId38" imgW="139680" imgH="164880" progId="Equation.3">
                    <p:embed/>
                    <p:pic>
                      <p:nvPicPr>
                        <p:cNvPr id="0" name="Object 247"/>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597" y="3537"/>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08" name="Object 248"/>
            <p:cNvGraphicFramePr>
              <a:graphicFrameLocks noChangeAspect="1"/>
            </p:cNvGraphicFramePr>
            <p:nvPr>
              <p:extLst>
                <p:ext uri="{D42A27DB-BD31-4B8C-83A1-F6EECF244321}">
                  <p14:modId xmlns:p14="http://schemas.microsoft.com/office/powerpoint/2010/main" val="332972293"/>
                </p:ext>
              </p:extLst>
            </p:nvPr>
          </p:nvGraphicFramePr>
          <p:xfrm>
            <a:off x="2102" y="2960"/>
            <a:ext cx="91" cy="91"/>
          </p:xfrm>
          <a:graphic>
            <a:graphicData uri="http://schemas.openxmlformats.org/presentationml/2006/ole">
              <mc:AlternateContent xmlns:mc="http://schemas.openxmlformats.org/markup-compatibility/2006">
                <mc:Choice xmlns:v="urn:schemas-microsoft-com:vml" Requires="v">
                  <p:oleObj spid="_x0000_s1432159" name="Формула" r:id="rId39" imgW="126720" imgH="126720" progId="Equation.3">
                    <p:embed/>
                  </p:oleObj>
                </mc:Choice>
                <mc:Fallback>
                  <p:oleObj name="Формула" r:id="rId39" imgW="126720" imgH="126720" progId="Equation.3">
                    <p:embed/>
                    <p:pic>
                      <p:nvPicPr>
                        <p:cNvPr id="0" name="Object 248"/>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102" y="2960"/>
                          <a:ext cx="91" cy="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8423" name="AutoShape 263"/>
          <p:cNvSpPr>
            <a:spLocks noChangeArrowheads="1"/>
          </p:cNvSpPr>
          <p:nvPr/>
        </p:nvSpPr>
        <p:spPr bwMode="auto">
          <a:xfrm>
            <a:off x="4657725" y="5191125"/>
            <a:ext cx="152400" cy="161925"/>
          </a:xfrm>
          <a:prstGeom prst="curvedRightArrow">
            <a:avLst>
              <a:gd name="adj1" fmla="val 21250"/>
              <a:gd name="adj2" fmla="val 42500"/>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8436" name="Group 276"/>
          <p:cNvGrpSpPr>
            <a:grpSpLocks/>
          </p:cNvGrpSpPr>
          <p:nvPr/>
        </p:nvGrpSpPr>
        <p:grpSpPr bwMode="auto">
          <a:xfrm>
            <a:off x="4703763" y="5880100"/>
            <a:ext cx="131762" cy="144463"/>
            <a:chOff x="3029" y="3812"/>
            <a:chExt cx="83" cy="91"/>
          </a:xfrm>
        </p:grpSpPr>
        <p:grpSp>
          <p:nvGrpSpPr>
            <p:cNvPr id="348432" name="Group 272"/>
            <p:cNvGrpSpPr>
              <a:grpSpLocks/>
            </p:cNvGrpSpPr>
            <p:nvPr/>
          </p:nvGrpSpPr>
          <p:grpSpPr bwMode="auto">
            <a:xfrm>
              <a:off x="3029" y="3813"/>
              <a:ext cx="28" cy="90"/>
              <a:chOff x="3137" y="4107"/>
              <a:chExt cx="28" cy="90"/>
            </a:xfrm>
          </p:grpSpPr>
          <p:sp>
            <p:nvSpPr>
              <p:cNvPr id="348430" name="Rectangle 270"/>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31" name="Line 271"/>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48433" name="Group 273"/>
            <p:cNvGrpSpPr>
              <a:grpSpLocks/>
            </p:cNvGrpSpPr>
            <p:nvPr/>
          </p:nvGrpSpPr>
          <p:grpSpPr bwMode="auto">
            <a:xfrm flipH="1">
              <a:off x="3084" y="3812"/>
              <a:ext cx="28" cy="90"/>
              <a:chOff x="3137" y="4107"/>
              <a:chExt cx="28" cy="90"/>
            </a:xfrm>
          </p:grpSpPr>
          <p:sp>
            <p:nvSpPr>
              <p:cNvPr id="348434" name="Rectangle 274"/>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35" name="Line 275"/>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grpSp>
        <p:nvGrpSpPr>
          <p:cNvPr id="348437" name="Group 277"/>
          <p:cNvGrpSpPr>
            <a:grpSpLocks/>
          </p:cNvGrpSpPr>
          <p:nvPr/>
        </p:nvGrpSpPr>
        <p:grpSpPr bwMode="auto">
          <a:xfrm>
            <a:off x="4702175" y="5437188"/>
            <a:ext cx="131763" cy="144462"/>
            <a:chOff x="3029" y="3812"/>
            <a:chExt cx="83" cy="91"/>
          </a:xfrm>
        </p:grpSpPr>
        <p:grpSp>
          <p:nvGrpSpPr>
            <p:cNvPr id="348438" name="Group 278"/>
            <p:cNvGrpSpPr>
              <a:grpSpLocks/>
            </p:cNvGrpSpPr>
            <p:nvPr/>
          </p:nvGrpSpPr>
          <p:grpSpPr bwMode="auto">
            <a:xfrm>
              <a:off x="3029" y="3813"/>
              <a:ext cx="28" cy="90"/>
              <a:chOff x="3137" y="4107"/>
              <a:chExt cx="28" cy="90"/>
            </a:xfrm>
          </p:grpSpPr>
          <p:sp>
            <p:nvSpPr>
              <p:cNvPr id="348439" name="Rectangle 279"/>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40" name="Line 280"/>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48441" name="Group 281"/>
            <p:cNvGrpSpPr>
              <a:grpSpLocks/>
            </p:cNvGrpSpPr>
            <p:nvPr/>
          </p:nvGrpSpPr>
          <p:grpSpPr bwMode="auto">
            <a:xfrm flipH="1">
              <a:off x="3084" y="3812"/>
              <a:ext cx="28" cy="90"/>
              <a:chOff x="3137" y="4107"/>
              <a:chExt cx="28" cy="90"/>
            </a:xfrm>
          </p:grpSpPr>
          <p:sp>
            <p:nvSpPr>
              <p:cNvPr id="348442" name="Rectangle 282"/>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43" name="Line 283"/>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graphicFrame>
        <p:nvGraphicFramePr>
          <p:cNvPr id="348444" name="Object 284"/>
          <p:cNvGraphicFramePr>
            <a:graphicFrameLocks noChangeAspect="1"/>
          </p:cNvGraphicFramePr>
          <p:nvPr/>
        </p:nvGraphicFramePr>
        <p:xfrm>
          <a:off x="4829175" y="5187950"/>
          <a:ext cx="190500" cy="215900"/>
        </p:xfrm>
        <a:graphic>
          <a:graphicData uri="http://schemas.openxmlformats.org/presentationml/2006/ole">
            <mc:AlternateContent xmlns:mc="http://schemas.openxmlformats.org/markup-compatibility/2006">
              <mc:Choice xmlns:v="urn:schemas-microsoft-com:vml" Requires="v">
                <p:oleObj spid="_x0000_s1432160" name="Формула" r:id="rId40" imgW="190440" imgH="215640" progId="Equation.3">
                  <p:embed/>
                </p:oleObj>
              </mc:Choice>
              <mc:Fallback>
                <p:oleObj name="Формула" r:id="rId40" imgW="190440" imgH="215640" progId="Equation.3">
                  <p:embed/>
                  <p:pic>
                    <p:nvPicPr>
                      <p:cNvPr id="0" name="Object 284"/>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4829175" y="5187950"/>
                        <a:ext cx="1905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445" name="AutoShape 285"/>
          <p:cNvSpPr>
            <a:spLocks noChangeArrowheads="1"/>
          </p:cNvSpPr>
          <p:nvPr/>
        </p:nvSpPr>
        <p:spPr bwMode="auto">
          <a:xfrm>
            <a:off x="5029200" y="5762625"/>
            <a:ext cx="88900" cy="88900"/>
          </a:xfrm>
          <a:prstGeom prst="cube">
            <a:avLst>
              <a:gd name="adj" fmla="val 25000"/>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46" name="Line 286"/>
          <p:cNvSpPr>
            <a:spLocks noChangeShapeType="1"/>
          </p:cNvSpPr>
          <p:nvPr/>
        </p:nvSpPr>
        <p:spPr bwMode="auto">
          <a:xfrm flipH="1" flipV="1">
            <a:off x="4762500" y="5705475"/>
            <a:ext cx="295275" cy="952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8447" name="Line 287"/>
          <p:cNvSpPr>
            <a:spLocks noChangeShapeType="1"/>
          </p:cNvSpPr>
          <p:nvPr/>
        </p:nvSpPr>
        <p:spPr bwMode="auto">
          <a:xfrm flipV="1">
            <a:off x="5086350" y="5638800"/>
            <a:ext cx="285750" cy="171450"/>
          </a:xfrm>
          <a:prstGeom prst="line">
            <a:avLst/>
          </a:prstGeom>
          <a:noFill/>
          <a:ln w="9525">
            <a:solidFill>
              <a:srgbClr val="00008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8448" name="Object 288"/>
          <p:cNvGraphicFramePr>
            <a:graphicFrameLocks noChangeAspect="1"/>
          </p:cNvGraphicFramePr>
          <p:nvPr>
            <p:extLst>
              <p:ext uri="{D42A27DB-BD31-4B8C-83A1-F6EECF244321}">
                <p14:modId xmlns:p14="http://schemas.microsoft.com/office/powerpoint/2010/main" val="132819336"/>
              </p:ext>
            </p:extLst>
          </p:nvPr>
        </p:nvGraphicFramePr>
        <p:xfrm>
          <a:off x="5367338" y="5418138"/>
          <a:ext cx="139700" cy="228600"/>
        </p:xfrm>
        <a:graphic>
          <a:graphicData uri="http://schemas.openxmlformats.org/presentationml/2006/ole">
            <mc:AlternateContent xmlns:mc="http://schemas.openxmlformats.org/markup-compatibility/2006">
              <mc:Choice xmlns:v="urn:schemas-microsoft-com:vml" Requires="v">
                <p:oleObj spid="_x0000_s1432161" name="Equation" r:id="rId42" imgW="139680" imgH="228600" progId="Equation.DSMT4">
                  <p:embed/>
                </p:oleObj>
              </mc:Choice>
              <mc:Fallback>
                <p:oleObj name="Equation" r:id="rId42" imgW="139680" imgH="228600" progId="Equation.DSMT4">
                  <p:embed/>
                  <p:pic>
                    <p:nvPicPr>
                      <p:cNvPr id="0" name="Object 288"/>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5367338" y="5418138"/>
                        <a:ext cx="1397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49" name="Object 289"/>
          <p:cNvGraphicFramePr>
            <a:graphicFrameLocks noChangeAspect="1"/>
          </p:cNvGraphicFramePr>
          <p:nvPr/>
        </p:nvGraphicFramePr>
        <p:xfrm>
          <a:off x="4883150" y="5530850"/>
          <a:ext cx="152400" cy="228600"/>
        </p:xfrm>
        <a:graphic>
          <a:graphicData uri="http://schemas.openxmlformats.org/presentationml/2006/ole">
            <mc:AlternateContent xmlns:mc="http://schemas.openxmlformats.org/markup-compatibility/2006">
              <mc:Choice xmlns:v="urn:schemas-microsoft-com:vml" Requires="v">
                <p:oleObj spid="_x0000_s1432162" name="Формула" r:id="rId44" imgW="152280" imgH="228600" progId="Equation.3">
                  <p:embed/>
                </p:oleObj>
              </mc:Choice>
              <mc:Fallback>
                <p:oleObj name="Формула" r:id="rId44" imgW="152280" imgH="228600" progId="Equation.3">
                  <p:embed/>
                  <p:pic>
                    <p:nvPicPr>
                      <p:cNvPr id="0" name="Object 289"/>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4883150" y="5530850"/>
                        <a:ext cx="1524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50" name="Object 290"/>
          <p:cNvGraphicFramePr>
            <a:graphicFrameLocks noChangeAspect="1"/>
          </p:cNvGraphicFramePr>
          <p:nvPr/>
        </p:nvGraphicFramePr>
        <p:xfrm>
          <a:off x="4903788" y="5834063"/>
          <a:ext cx="279400" cy="228600"/>
        </p:xfrm>
        <a:graphic>
          <a:graphicData uri="http://schemas.openxmlformats.org/presentationml/2006/ole">
            <mc:AlternateContent xmlns:mc="http://schemas.openxmlformats.org/markup-compatibility/2006">
              <mc:Choice xmlns:v="urn:schemas-microsoft-com:vml" Requires="v">
                <p:oleObj spid="_x0000_s1432163" name="Формула" r:id="rId46" imgW="279360" imgH="228600" progId="Equation.3">
                  <p:embed/>
                </p:oleObj>
              </mc:Choice>
              <mc:Fallback>
                <p:oleObj name="Формула" r:id="rId46" imgW="279360" imgH="228600" progId="Equation.3">
                  <p:embed/>
                  <p:pic>
                    <p:nvPicPr>
                      <p:cNvPr id="0" name="Object 290"/>
                      <p:cNvPicPr>
                        <a:picLocks noChangeAspect="1" noChangeArrowheads="1"/>
                      </p:cNvPicPr>
                      <p:nvPr/>
                    </p:nvPicPr>
                    <p:blipFill>
                      <a:blip r:embed="rId47">
                        <a:extLst>
                          <a:ext uri="{28A0092B-C50C-407E-A947-70E740481C1C}">
                            <a14:useLocalDpi xmlns:a14="http://schemas.microsoft.com/office/drawing/2010/main" val="0"/>
                          </a:ext>
                        </a:extLst>
                      </a:blip>
                      <a:srcRect/>
                      <a:stretch>
                        <a:fillRect/>
                      </a:stretch>
                    </p:blipFill>
                    <p:spPr bwMode="auto">
                      <a:xfrm>
                        <a:off x="4903788" y="5834063"/>
                        <a:ext cx="2794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51" name="Object 291"/>
          <p:cNvGraphicFramePr>
            <a:graphicFrameLocks noChangeAspect="1"/>
          </p:cNvGraphicFramePr>
          <p:nvPr>
            <p:extLst>
              <p:ext uri="{D42A27DB-BD31-4B8C-83A1-F6EECF244321}">
                <p14:modId xmlns:p14="http://schemas.microsoft.com/office/powerpoint/2010/main" val="493145106"/>
              </p:ext>
            </p:extLst>
          </p:nvPr>
        </p:nvGraphicFramePr>
        <p:xfrm>
          <a:off x="6021388" y="4895850"/>
          <a:ext cx="2501900" cy="266700"/>
        </p:xfrm>
        <a:graphic>
          <a:graphicData uri="http://schemas.openxmlformats.org/presentationml/2006/ole">
            <mc:AlternateContent xmlns:mc="http://schemas.openxmlformats.org/markup-compatibility/2006">
              <mc:Choice xmlns:v="urn:schemas-microsoft-com:vml" Requires="v">
                <p:oleObj spid="_x0000_s1432164" name="Equation" r:id="rId48" imgW="2501640" imgH="266400" progId="Equation.DSMT4">
                  <p:embed/>
                </p:oleObj>
              </mc:Choice>
              <mc:Fallback>
                <p:oleObj name="Equation" r:id="rId48" imgW="2501640" imgH="266400" progId="Equation.DSMT4">
                  <p:embed/>
                  <p:pic>
                    <p:nvPicPr>
                      <p:cNvPr id="0" name="Object 291"/>
                      <p:cNvPicPr>
                        <a:picLocks noChangeAspect="1" noChangeArrowheads="1"/>
                      </p:cNvPicPr>
                      <p:nvPr/>
                    </p:nvPicPr>
                    <p:blipFill>
                      <a:blip r:embed="rId49"/>
                      <a:srcRect/>
                      <a:stretch>
                        <a:fillRect/>
                      </a:stretch>
                    </p:blipFill>
                    <p:spPr bwMode="auto">
                      <a:xfrm>
                        <a:off x="6021388" y="4895850"/>
                        <a:ext cx="2501900" cy="266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52" name="Object 292"/>
          <p:cNvGraphicFramePr>
            <a:graphicFrameLocks noChangeAspect="1"/>
          </p:cNvGraphicFramePr>
          <p:nvPr>
            <p:extLst>
              <p:ext uri="{D42A27DB-BD31-4B8C-83A1-F6EECF244321}">
                <p14:modId xmlns:p14="http://schemas.microsoft.com/office/powerpoint/2010/main" val="936201832"/>
              </p:ext>
            </p:extLst>
          </p:nvPr>
        </p:nvGraphicFramePr>
        <p:xfrm>
          <a:off x="6093094" y="5132387"/>
          <a:ext cx="2260600" cy="279400"/>
        </p:xfrm>
        <a:graphic>
          <a:graphicData uri="http://schemas.openxmlformats.org/presentationml/2006/ole">
            <mc:AlternateContent xmlns:mc="http://schemas.openxmlformats.org/markup-compatibility/2006">
              <mc:Choice xmlns:v="urn:schemas-microsoft-com:vml" Requires="v">
                <p:oleObj spid="_x0000_s1432165" name="Equation" r:id="rId50" imgW="2260440" imgH="279360" progId="Equation.DSMT4">
                  <p:embed/>
                </p:oleObj>
              </mc:Choice>
              <mc:Fallback>
                <p:oleObj name="Equation" r:id="rId50" imgW="2260440" imgH="279360" progId="Equation.DSMT4">
                  <p:embed/>
                  <p:pic>
                    <p:nvPicPr>
                      <p:cNvPr id="0" name="Object 292"/>
                      <p:cNvPicPr>
                        <a:picLocks noChangeAspect="1" noChangeArrowheads="1"/>
                      </p:cNvPicPr>
                      <p:nvPr/>
                    </p:nvPicPr>
                    <p:blipFill>
                      <a:blip r:embed="rId51"/>
                      <a:srcRect/>
                      <a:stretch>
                        <a:fillRect/>
                      </a:stretch>
                    </p:blipFill>
                    <p:spPr bwMode="auto">
                      <a:xfrm>
                        <a:off x="6093094" y="5132387"/>
                        <a:ext cx="2260600" cy="279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453" name="Text Box 293"/>
          <p:cNvSpPr txBox="1">
            <a:spLocks noChangeArrowheads="1"/>
          </p:cNvSpPr>
          <p:nvPr/>
        </p:nvSpPr>
        <p:spPr bwMode="auto">
          <a:xfrm>
            <a:off x="5537292" y="4736206"/>
            <a:ext cx="293862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 Select a discrete </a:t>
            </a:r>
            <a:r>
              <a:rPr lang="en-US" altLang="ru-RU" sz="1000" dirty="0"/>
              <a:t>small </a:t>
            </a:r>
            <a:r>
              <a:rPr lang="en-US" altLang="ru-RU" sz="1000" dirty="0" smtClean="0"/>
              <a:t>volume of  the mass</a:t>
            </a:r>
            <a:r>
              <a:rPr lang="ru-RU" altLang="ru-RU" sz="1000" dirty="0" smtClean="0"/>
              <a:t> </a:t>
            </a:r>
            <a:r>
              <a:rPr lang="ru-RU" altLang="ru-RU" sz="1000" i="1" dirty="0">
                <a:sym typeface="Symbol" pitchFamily="18" charset="2"/>
              </a:rPr>
              <a:t></a:t>
            </a:r>
            <a:r>
              <a:rPr lang="en-US" altLang="ru-RU" sz="1000" i="1" dirty="0">
                <a:sym typeface="Symbol" pitchFamily="18" charset="2"/>
              </a:rPr>
              <a:t>m</a:t>
            </a:r>
            <a:r>
              <a:rPr lang="en-US" altLang="ru-RU" sz="1000" i="1" baseline="-25000" dirty="0">
                <a:sym typeface="Symbol" pitchFamily="18" charset="2"/>
              </a:rPr>
              <a:t>i </a:t>
            </a:r>
            <a:endParaRPr lang="ru-RU" altLang="ru-RU" sz="1000" dirty="0">
              <a:sym typeface="Symbol" pitchFamily="18" charset="2"/>
            </a:endParaRPr>
          </a:p>
        </p:txBody>
      </p:sp>
      <p:sp>
        <p:nvSpPr>
          <p:cNvPr id="348454" name="Text Box 294"/>
          <p:cNvSpPr txBox="1">
            <a:spLocks noChangeArrowheads="1"/>
          </p:cNvSpPr>
          <p:nvPr/>
        </p:nvSpPr>
        <p:spPr bwMode="auto">
          <a:xfrm>
            <a:off x="6395057" y="5394660"/>
            <a:ext cx="171713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Or passing to infinitesimal </a:t>
            </a:r>
            <a:endParaRPr lang="ru-RU" altLang="ru-RU" sz="1000" dirty="0">
              <a:sym typeface="Symbol" pitchFamily="18" charset="2"/>
            </a:endParaRPr>
          </a:p>
        </p:txBody>
      </p:sp>
      <p:graphicFrame>
        <p:nvGraphicFramePr>
          <p:cNvPr id="348455" name="Object 295"/>
          <p:cNvGraphicFramePr>
            <a:graphicFrameLocks noChangeAspect="1"/>
          </p:cNvGraphicFramePr>
          <p:nvPr>
            <p:extLst>
              <p:ext uri="{D42A27DB-BD31-4B8C-83A1-F6EECF244321}">
                <p14:modId xmlns:p14="http://schemas.microsoft.com/office/powerpoint/2010/main" val="861557199"/>
              </p:ext>
            </p:extLst>
          </p:nvPr>
        </p:nvGraphicFramePr>
        <p:xfrm>
          <a:off x="6367717" y="5543550"/>
          <a:ext cx="2108200" cy="266700"/>
        </p:xfrm>
        <a:graphic>
          <a:graphicData uri="http://schemas.openxmlformats.org/presentationml/2006/ole">
            <mc:AlternateContent xmlns:mc="http://schemas.openxmlformats.org/markup-compatibility/2006">
              <mc:Choice xmlns:v="urn:schemas-microsoft-com:vml" Requires="v">
                <p:oleObj spid="_x0000_s1432166" name="Equation" r:id="rId52" imgW="2108160" imgH="266400" progId="Equation.DSMT4">
                  <p:embed/>
                </p:oleObj>
              </mc:Choice>
              <mc:Fallback>
                <p:oleObj name="Equation" r:id="rId52" imgW="2108160" imgH="266400" progId="Equation.DSMT4">
                  <p:embed/>
                  <p:pic>
                    <p:nvPicPr>
                      <p:cNvPr id="0" name="Object 295"/>
                      <p:cNvPicPr>
                        <a:picLocks noChangeAspect="1" noChangeArrowheads="1"/>
                      </p:cNvPicPr>
                      <p:nvPr/>
                    </p:nvPicPr>
                    <p:blipFill>
                      <a:blip r:embed="rId53"/>
                      <a:srcRect/>
                      <a:stretch>
                        <a:fillRect/>
                      </a:stretch>
                    </p:blipFill>
                    <p:spPr bwMode="auto">
                      <a:xfrm>
                        <a:off x="6367717" y="5543550"/>
                        <a:ext cx="2108200" cy="266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8456" name="Object 296"/>
          <p:cNvGraphicFramePr>
            <a:graphicFrameLocks noChangeAspect="1"/>
          </p:cNvGraphicFramePr>
          <p:nvPr>
            <p:extLst>
              <p:ext uri="{D42A27DB-BD31-4B8C-83A1-F6EECF244321}">
                <p14:modId xmlns:p14="http://schemas.microsoft.com/office/powerpoint/2010/main" val="3158794029"/>
              </p:ext>
            </p:extLst>
          </p:nvPr>
        </p:nvGraphicFramePr>
        <p:xfrm>
          <a:off x="6500658" y="5816600"/>
          <a:ext cx="1955800" cy="292100"/>
        </p:xfrm>
        <a:graphic>
          <a:graphicData uri="http://schemas.openxmlformats.org/presentationml/2006/ole">
            <mc:AlternateContent xmlns:mc="http://schemas.openxmlformats.org/markup-compatibility/2006">
              <mc:Choice xmlns:v="urn:schemas-microsoft-com:vml" Requires="v">
                <p:oleObj spid="_x0000_s1432167" name="Equation" r:id="rId54" imgW="1955520" imgH="291960" progId="Equation.DSMT4">
                  <p:embed/>
                </p:oleObj>
              </mc:Choice>
              <mc:Fallback>
                <p:oleObj name="Equation" r:id="rId54" imgW="1955520" imgH="291960" progId="Equation.DSMT4">
                  <p:embed/>
                  <p:pic>
                    <p:nvPicPr>
                      <p:cNvPr id="0" name="Object 296"/>
                      <p:cNvPicPr>
                        <a:picLocks noChangeAspect="1" noChangeArrowheads="1"/>
                      </p:cNvPicPr>
                      <p:nvPr/>
                    </p:nvPicPr>
                    <p:blipFill>
                      <a:blip r:embed="rId55"/>
                      <a:srcRect/>
                      <a:stretch>
                        <a:fillRect/>
                      </a:stretch>
                    </p:blipFill>
                    <p:spPr bwMode="auto">
                      <a:xfrm>
                        <a:off x="6500658" y="5816600"/>
                        <a:ext cx="1955800" cy="2921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8457" name="Rectangle 297"/>
          <p:cNvSpPr>
            <a:spLocks noChangeArrowheads="1"/>
          </p:cNvSpPr>
          <p:nvPr/>
        </p:nvSpPr>
        <p:spPr bwMode="auto">
          <a:xfrm>
            <a:off x="8010794" y="5113761"/>
            <a:ext cx="342900" cy="2762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58" name="Rectangle 298"/>
          <p:cNvSpPr>
            <a:spLocks noChangeArrowheads="1"/>
          </p:cNvSpPr>
          <p:nvPr/>
        </p:nvSpPr>
        <p:spPr bwMode="auto">
          <a:xfrm>
            <a:off x="8119977" y="5778501"/>
            <a:ext cx="342900" cy="276225"/>
          </a:xfrm>
          <a:prstGeom prst="rect">
            <a:avLst/>
          </a:prstGeom>
          <a:noFill/>
          <a:ln w="9525" algn="ctr">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8459" name="Text Box 299"/>
          <p:cNvSpPr txBox="1">
            <a:spLocks noChangeArrowheads="1"/>
          </p:cNvSpPr>
          <p:nvPr/>
        </p:nvSpPr>
        <p:spPr bwMode="auto">
          <a:xfrm>
            <a:off x="5214938" y="6092965"/>
            <a:ext cx="3579186" cy="707886"/>
          </a:xfrm>
          <a:prstGeom prst="rect">
            <a:avLst/>
          </a:prstGeom>
          <a:pattFill prst="pct50">
            <a:fgClr>
              <a:srgbClr val="CCFFFF"/>
            </a:fgClr>
            <a:bgClr>
              <a:schemeClr val="bg1"/>
            </a:bgClr>
          </a:pattFill>
          <a:ln>
            <a:noFill/>
          </a:ln>
          <a:effectLst/>
          <a:extLst/>
        </p:spPr>
        <p:txBody>
          <a:bodyPr wrap="square">
            <a:spAutoFit/>
          </a:bodyPr>
          <a:lstStyle/>
          <a:p>
            <a:pPr algn="just"/>
            <a:r>
              <a:rPr lang="en-US" sz="1000" b="1" dirty="0" smtClean="0">
                <a:solidFill>
                  <a:schemeClr val="accent5">
                    <a:lumMod val="25000"/>
                  </a:schemeClr>
                </a:solidFill>
              </a:rPr>
              <a:t>The </a:t>
            </a:r>
            <a:r>
              <a:rPr lang="en-US" sz="1000" b="1" dirty="0">
                <a:solidFill>
                  <a:schemeClr val="accent5">
                    <a:lumMod val="25000"/>
                  </a:schemeClr>
                </a:solidFill>
              </a:rPr>
              <a:t>angular momentum of a rotating body with respect to the axis of rotation is equal to the product of </a:t>
            </a:r>
            <a:r>
              <a:rPr lang="en-US" sz="1000" b="1" dirty="0" smtClean="0">
                <a:solidFill>
                  <a:schemeClr val="accent5">
                    <a:lumMod val="25000"/>
                  </a:schemeClr>
                </a:solidFill>
              </a:rPr>
              <a:t>the body's  </a:t>
            </a:r>
            <a:r>
              <a:rPr lang="en-US" sz="1000" b="1" dirty="0">
                <a:solidFill>
                  <a:schemeClr val="accent5">
                    <a:lumMod val="25000"/>
                  </a:schemeClr>
                </a:solidFill>
              </a:rPr>
              <a:t>moment of inertia </a:t>
            </a:r>
            <a:r>
              <a:rPr lang="en-US" sz="1000" b="1" dirty="0" smtClean="0">
                <a:solidFill>
                  <a:schemeClr val="accent5">
                    <a:lumMod val="25000"/>
                  </a:schemeClr>
                </a:solidFill>
              </a:rPr>
              <a:t>by </a:t>
            </a:r>
            <a:r>
              <a:rPr lang="en-US" sz="1000" b="1" dirty="0">
                <a:solidFill>
                  <a:schemeClr val="accent5">
                    <a:lumMod val="25000"/>
                  </a:schemeClr>
                </a:solidFill>
              </a:rPr>
              <a:t>its angular velocity.</a:t>
            </a:r>
            <a:endParaRPr lang="ru-RU" sz="1000" b="1" dirty="0">
              <a:solidFill>
                <a:schemeClr val="accent5">
                  <a:lumMod val="25000"/>
                </a:schemeClr>
              </a:solidFill>
            </a:endParaRPr>
          </a:p>
          <a:p>
            <a:pPr algn="just"/>
            <a:endParaRPr lang="ru-RU" altLang="ru-RU" sz="1000" b="1" dirty="0">
              <a:solidFill>
                <a:schemeClr val="accent5">
                  <a:lumMod val="25000"/>
                </a:schemeClr>
              </a:solidFill>
            </a:endParaRPr>
          </a:p>
        </p:txBody>
      </p:sp>
      <p:pic>
        <p:nvPicPr>
          <p:cNvPr id="158" name="Picture 15" descr="Z:\Символ НГУ_4.JPG"/>
          <p:cNvPicPr>
            <a:picLocks noChangeAspect="1" noChangeArrowheads="1"/>
          </p:cNvPicPr>
          <p:nvPr/>
        </p:nvPicPr>
        <p:blipFill>
          <a:blip r:embed="rId56" cstate="print">
            <a:extLst>
              <a:ext uri="{BEBA8EAE-BF5A-486C-A8C5-ECC9F3942E4B}">
                <a14:imgProps xmlns:a14="http://schemas.microsoft.com/office/drawing/2010/main">
                  <a14:imgLayer r:embed="rId5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153713" y="114463"/>
            <a:ext cx="897898" cy="79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Прямоугольник 2"/>
          <p:cNvSpPr/>
          <p:nvPr/>
        </p:nvSpPr>
        <p:spPr>
          <a:xfrm>
            <a:off x="326749" y="820190"/>
            <a:ext cx="4313238" cy="504000"/>
          </a:xfrm>
          <a:prstGeom prst="rect">
            <a:avLst/>
          </a:prstGeom>
        </p:spPr>
        <p:txBody>
          <a:bodyPr wrap="square">
            <a:spAutoFit/>
          </a:bodyPr>
          <a:lstStyle/>
          <a:p>
            <a:r>
              <a:rPr lang="ru-RU" altLang="ru-RU" sz="1200" b="1" dirty="0">
                <a:solidFill>
                  <a:srgbClr val="FF0000"/>
                </a:solidFill>
                <a:cs typeface="Arial" pitchFamily="34" charset="0"/>
              </a:rPr>
              <a:t>■</a:t>
            </a:r>
            <a:r>
              <a:rPr lang="ru-RU" altLang="ru-RU" sz="1200" b="1" dirty="0">
                <a:solidFill>
                  <a:schemeClr val="bg2"/>
                </a:solidFill>
                <a:cs typeface="Arial" pitchFamily="34" charset="0"/>
              </a:rPr>
              <a:t> </a:t>
            </a:r>
            <a:r>
              <a:rPr lang="ru-RU" altLang="ru-RU" sz="1200" b="1" dirty="0" smtClean="0">
                <a:solidFill>
                  <a:schemeClr val="bg2"/>
                </a:solidFill>
                <a:cs typeface="Arial" pitchFamily="34" charset="0"/>
              </a:rPr>
              <a:t>      </a:t>
            </a:r>
            <a:r>
              <a:rPr lang="en-US" sz="1200" b="1" dirty="0" smtClean="0">
                <a:solidFill>
                  <a:srgbClr val="FF0000"/>
                </a:solidFill>
              </a:rPr>
              <a:t>Moments </a:t>
            </a:r>
            <a:r>
              <a:rPr lang="en-US" sz="1200" b="1" dirty="0">
                <a:solidFill>
                  <a:srgbClr val="FF0000"/>
                </a:solidFill>
              </a:rPr>
              <a:t>of Inertia of Some </a:t>
            </a:r>
            <a:r>
              <a:rPr lang="en-US" sz="1200" b="1" dirty="0" smtClean="0">
                <a:solidFill>
                  <a:srgbClr val="FF0000"/>
                </a:solidFill>
              </a:rPr>
              <a:t>Homogeneous</a:t>
            </a:r>
            <a:r>
              <a:rPr lang="ru-RU" sz="1200" b="1" dirty="0" smtClean="0">
                <a:solidFill>
                  <a:srgbClr val="FF0000"/>
                </a:solidFill>
              </a:rPr>
              <a:t> </a:t>
            </a:r>
            <a:r>
              <a:rPr lang="en-US" sz="1200" b="1" dirty="0" smtClean="0">
                <a:solidFill>
                  <a:srgbClr val="FF0000"/>
                </a:solidFill>
              </a:rPr>
              <a:t>Bodies</a:t>
            </a:r>
            <a:r>
              <a:rPr lang="en-US" sz="1200" dirty="0" smtClean="0">
                <a:solidFill>
                  <a:srgbClr val="FF0000"/>
                </a:solidFill>
              </a:rPr>
              <a:t> </a:t>
            </a:r>
            <a:endParaRPr lang="ru-RU" sz="1200" dirty="0">
              <a:solidFill>
                <a:srgbClr val="FF0000"/>
              </a:solidFill>
            </a:endParaRPr>
          </a:p>
          <a:p>
            <a:r>
              <a:rPr lang="en-US" sz="1200" dirty="0"/>
              <a:t> </a:t>
            </a:r>
            <a:endParaRPr lang="ru-RU" sz="1200" dirty="0"/>
          </a:p>
          <a:p>
            <a:pPr lvl="0"/>
            <a:endParaRPr lang="ru-RU" altLang="ru-RU" sz="1000"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823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8228"/>
                                        </p:tgtEl>
                                        <p:attrNameLst>
                                          <p:attrName>style.visibility</p:attrName>
                                        </p:attrNameLst>
                                      </p:cBhvr>
                                      <p:to>
                                        <p:strVal val="visible"/>
                                      </p:to>
                                    </p:set>
                                  </p:childTnLst>
                                </p:cTn>
                              </p:par>
                              <p:par>
                                <p:cTn id="9" presetID="9" presetClass="emph" presetSubtype="0" grpId="0" nodeType="withEffect">
                                  <p:stCondLst>
                                    <p:cond delay="0"/>
                                  </p:stCondLst>
                                  <p:childTnLst>
                                    <p:set>
                                      <p:cBhvr rctx="PPT">
                                        <p:cTn id="10" dur="indefinite"/>
                                        <p:tgtEl>
                                          <p:spTgt spid="348227"/>
                                        </p:tgtEl>
                                        <p:attrNameLst>
                                          <p:attrName>style.opacity</p:attrName>
                                        </p:attrNameLst>
                                      </p:cBhvr>
                                      <p:to>
                                        <p:strVal val="0.75"/>
                                      </p:to>
                                    </p:set>
                                    <p:animEffect filter="image" prLst="opacity: 0.75">
                                      <p:cBhvr rctx="IE">
                                        <p:cTn id="11" dur="indefinite"/>
                                        <p:tgtEl>
                                          <p:spTgt spid="348227"/>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348240"/>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348238"/>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48237"/>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48233"/>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48239"/>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48241"/>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348242"/>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348243"/>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348244"/>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48245"/>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348246"/>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48247"/>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48248"/>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48249"/>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348382"/>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348383"/>
                                        </p:tgtEl>
                                        <p:attrNameLst>
                                          <p:attrName>style.visibility</p:attrName>
                                        </p:attrNameLst>
                                      </p:cBhvr>
                                      <p:to>
                                        <p:strVal val="visible"/>
                                      </p:to>
                                    </p:set>
                                  </p:childTnLst>
                                </p:cTn>
                              </p:par>
                            </p:childTnLst>
                          </p:cTn>
                        </p:par>
                      </p:childTnLst>
                    </p:cTn>
                  </p:par>
                  <p:par>
                    <p:cTn id="50" fill="hold" nodeType="clickPar">
                      <p:stCondLst>
                        <p:cond delay="indefinite"/>
                      </p:stCondLst>
                      <p:childTnLst>
                        <p:par>
                          <p:cTn id="51" fill="hold" nodeType="withGroup">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348253"/>
                                        </p:tgtEl>
                                        <p:attrNameLst>
                                          <p:attrName>style.visibility</p:attrName>
                                        </p:attrNameLst>
                                      </p:cBhvr>
                                      <p:to>
                                        <p:strVal val="visible"/>
                                      </p:to>
                                    </p:set>
                                  </p:childTnLst>
                                </p:cTn>
                              </p:par>
                              <p:par>
                                <p:cTn id="54" presetID="1" presetClass="entr" presetSubtype="0" fill="hold" nodeType="withEffect">
                                  <p:stCondLst>
                                    <p:cond delay="0"/>
                                  </p:stCondLst>
                                  <p:childTnLst>
                                    <p:set>
                                      <p:cBhvr>
                                        <p:cTn id="55" dur="1" fill="hold">
                                          <p:stCondLst>
                                            <p:cond delay="0"/>
                                          </p:stCondLst>
                                        </p:cTn>
                                        <p:tgtEl>
                                          <p:spTgt spid="348252"/>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nodeType="clickEffect">
                                  <p:stCondLst>
                                    <p:cond delay="0"/>
                                  </p:stCondLst>
                                  <p:childTnLst>
                                    <p:set>
                                      <p:cBhvr>
                                        <p:cTn id="59" dur="1" fill="hold">
                                          <p:stCondLst>
                                            <p:cond delay="0"/>
                                          </p:stCondLst>
                                        </p:cTn>
                                        <p:tgtEl>
                                          <p:spTgt spid="348250"/>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348251"/>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2" presetClass="entr" presetSubtype="4" fill="hold" grpId="0" nodeType="clickEffect">
                                  <p:stCondLst>
                                    <p:cond delay="0"/>
                                  </p:stCondLst>
                                  <p:childTnLst>
                                    <p:set>
                                      <p:cBhvr>
                                        <p:cTn id="65" dur="1" fill="hold">
                                          <p:stCondLst>
                                            <p:cond delay="0"/>
                                          </p:stCondLst>
                                        </p:cTn>
                                        <p:tgtEl>
                                          <p:spTgt spid="348254"/>
                                        </p:tgtEl>
                                        <p:attrNameLst>
                                          <p:attrName>style.visibility</p:attrName>
                                        </p:attrNameLst>
                                      </p:cBhvr>
                                      <p:to>
                                        <p:strVal val="visible"/>
                                      </p:to>
                                    </p:set>
                                    <p:anim calcmode="lin" valueType="num">
                                      <p:cBhvr additive="base">
                                        <p:cTn id="66" dur="500" fill="hold"/>
                                        <p:tgtEl>
                                          <p:spTgt spid="348254"/>
                                        </p:tgtEl>
                                        <p:attrNameLst>
                                          <p:attrName>ppt_x</p:attrName>
                                        </p:attrNameLst>
                                      </p:cBhvr>
                                      <p:tavLst>
                                        <p:tav tm="0">
                                          <p:val>
                                            <p:strVal val="#ppt_x"/>
                                          </p:val>
                                        </p:tav>
                                        <p:tav tm="100000">
                                          <p:val>
                                            <p:strVal val="#ppt_x"/>
                                          </p:val>
                                        </p:tav>
                                      </p:tavLst>
                                    </p:anim>
                                    <p:anim calcmode="lin" valueType="num">
                                      <p:cBhvr additive="base">
                                        <p:cTn id="67" dur="500" fill="hold"/>
                                        <p:tgtEl>
                                          <p:spTgt spid="348254"/>
                                        </p:tgtEl>
                                        <p:attrNameLst>
                                          <p:attrName>ppt_y</p:attrName>
                                        </p:attrNameLst>
                                      </p:cBhvr>
                                      <p:tavLst>
                                        <p:tav tm="0">
                                          <p:val>
                                            <p:strVal val="1+#ppt_h/2"/>
                                          </p:val>
                                        </p:tav>
                                        <p:tav tm="100000">
                                          <p:val>
                                            <p:strVal val="#ppt_y"/>
                                          </p:val>
                                        </p:tav>
                                      </p:tavLst>
                                    </p:anim>
                                  </p:childTnLst>
                                </p:cTn>
                              </p:par>
                            </p:childTnLst>
                          </p:cTn>
                        </p:par>
                        <p:par>
                          <p:cTn id="68" fill="hold" nodeType="afterGroup">
                            <p:stCondLst>
                              <p:cond delay="500"/>
                            </p:stCondLst>
                            <p:childTnLst>
                              <p:par>
                                <p:cTn id="69" presetID="1" presetClass="entr" presetSubtype="0" fill="hold" grpId="0" nodeType="afterEffect">
                                  <p:stCondLst>
                                    <p:cond delay="0"/>
                                  </p:stCondLst>
                                  <p:childTnLst>
                                    <p:set>
                                      <p:cBhvr>
                                        <p:cTn id="70" dur="1" fill="hold">
                                          <p:stCondLst>
                                            <p:cond delay="0"/>
                                          </p:stCondLst>
                                        </p:cTn>
                                        <p:tgtEl>
                                          <p:spTgt spid="34825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48289"/>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348343"/>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4836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48368"/>
                                        </p:tgtEl>
                                        <p:attrNameLst>
                                          <p:attrName>style.visibility</p:attrName>
                                        </p:attrNameLst>
                                      </p:cBhvr>
                                      <p:to>
                                        <p:strVal val="visible"/>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nodeType="clickEffect">
                                  <p:stCondLst>
                                    <p:cond delay="0"/>
                                  </p:stCondLst>
                                  <p:childTnLst>
                                    <p:set>
                                      <p:cBhvr>
                                        <p:cTn id="82" dur="1" fill="hold">
                                          <p:stCondLst>
                                            <p:cond delay="0"/>
                                          </p:stCondLst>
                                        </p:cTn>
                                        <p:tgtEl>
                                          <p:spTgt spid="348282"/>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348281"/>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348285"/>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348286"/>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348293"/>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348296"/>
                                        </p:tgtEl>
                                        <p:attrNameLst>
                                          <p:attrName>style.visibility</p:attrName>
                                        </p:attrNameLst>
                                      </p:cBhvr>
                                      <p:to>
                                        <p:strVal val="visible"/>
                                      </p:to>
                                    </p:set>
                                  </p:childTnLst>
                                </p:cTn>
                              </p:par>
                              <p:par>
                                <p:cTn id="93" presetID="1" presetClass="entr" presetSubtype="0" fill="hold" grpId="1" nodeType="withEffect">
                                  <p:stCondLst>
                                    <p:cond delay="0"/>
                                  </p:stCondLst>
                                  <p:childTnLst>
                                    <p:set>
                                      <p:cBhvr>
                                        <p:cTn id="94" dur="1" fill="hold">
                                          <p:stCondLst>
                                            <p:cond delay="0"/>
                                          </p:stCondLst>
                                        </p:cTn>
                                        <p:tgtEl>
                                          <p:spTgt spid="348298"/>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48299"/>
                                        </p:tgtEl>
                                        <p:attrNameLst>
                                          <p:attrName>style.visibility</p:attrName>
                                        </p:attrNameLst>
                                      </p:cBhvr>
                                      <p:to>
                                        <p:strVal val="visible"/>
                                      </p:to>
                                    </p:set>
                                  </p:childTnLst>
                                </p:cTn>
                              </p:par>
                              <p:par>
                                <p:cTn id="97" presetID="1" presetClass="entr" presetSubtype="0" fill="hold" grpId="1" nodeType="withEffect">
                                  <p:stCondLst>
                                    <p:cond delay="0"/>
                                  </p:stCondLst>
                                  <p:childTnLst>
                                    <p:set>
                                      <p:cBhvr>
                                        <p:cTn id="98" dur="1" fill="hold">
                                          <p:stCondLst>
                                            <p:cond delay="0"/>
                                          </p:stCondLst>
                                        </p:cTn>
                                        <p:tgtEl>
                                          <p:spTgt spid="34829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48294"/>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34829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348327"/>
                                        </p:tgtEl>
                                        <p:attrNameLst>
                                          <p:attrName>style.visibility</p:attrName>
                                        </p:attrNameLst>
                                      </p:cBhvr>
                                      <p:to>
                                        <p:strVal val="visible"/>
                                      </p:to>
                                    </p:se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ntr" presetSubtype="0" fill="hold" grpId="0" nodeType="clickEffect">
                                  <p:stCondLst>
                                    <p:cond delay="0"/>
                                  </p:stCondLst>
                                  <p:childTnLst>
                                    <p:set>
                                      <p:cBhvr>
                                        <p:cTn id="108" dur="1" fill="hold">
                                          <p:stCondLst>
                                            <p:cond delay="0"/>
                                          </p:stCondLst>
                                        </p:cTn>
                                        <p:tgtEl>
                                          <p:spTgt spid="348328"/>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348329"/>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nodeType="clickEffect">
                                  <p:stCondLst>
                                    <p:cond delay="0"/>
                                  </p:stCondLst>
                                  <p:childTnLst>
                                    <p:set>
                                      <p:cBhvr>
                                        <p:cTn id="114" dur="1" fill="hold">
                                          <p:stCondLst>
                                            <p:cond delay="0"/>
                                          </p:stCondLst>
                                        </p:cTn>
                                        <p:tgtEl>
                                          <p:spTgt spid="34833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348331"/>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348332"/>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nodeType="clickEffect">
                                  <p:stCondLst>
                                    <p:cond delay="0"/>
                                  </p:stCondLst>
                                  <p:childTnLst>
                                    <p:set>
                                      <p:cBhvr>
                                        <p:cTn id="124" dur="1" fill="hold">
                                          <p:stCondLst>
                                            <p:cond delay="0"/>
                                          </p:stCondLst>
                                        </p:cTn>
                                        <p:tgtEl>
                                          <p:spTgt spid="348333"/>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348334"/>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2" presetClass="entr" presetSubtype="4" fill="hold" grpId="0" nodeType="clickEffect">
                                  <p:stCondLst>
                                    <p:cond delay="0"/>
                                  </p:stCondLst>
                                  <p:childTnLst>
                                    <p:set>
                                      <p:cBhvr>
                                        <p:cTn id="130" dur="1" fill="hold">
                                          <p:stCondLst>
                                            <p:cond delay="0"/>
                                          </p:stCondLst>
                                        </p:cTn>
                                        <p:tgtEl>
                                          <p:spTgt spid="348335"/>
                                        </p:tgtEl>
                                        <p:attrNameLst>
                                          <p:attrName>style.visibility</p:attrName>
                                        </p:attrNameLst>
                                      </p:cBhvr>
                                      <p:to>
                                        <p:strVal val="visible"/>
                                      </p:to>
                                    </p:set>
                                    <p:anim calcmode="lin" valueType="num">
                                      <p:cBhvr additive="base">
                                        <p:cTn id="131" dur="500" fill="hold"/>
                                        <p:tgtEl>
                                          <p:spTgt spid="348335"/>
                                        </p:tgtEl>
                                        <p:attrNameLst>
                                          <p:attrName>ppt_x</p:attrName>
                                        </p:attrNameLst>
                                      </p:cBhvr>
                                      <p:tavLst>
                                        <p:tav tm="0">
                                          <p:val>
                                            <p:strVal val="#ppt_x"/>
                                          </p:val>
                                        </p:tav>
                                        <p:tav tm="100000">
                                          <p:val>
                                            <p:strVal val="#ppt_x"/>
                                          </p:val>
                                        </p:tav>
                                      </p:tavLst>
                                    </p:anim>
                                    <p:anim calcmode="lin" valueType="num">
                                      <p:cBhvr additive="base">
                                        <p:cTn id="132" dur="500" fill="hold"/>
                                        <p:tgtEl>
                                          <p:spTgt spid="348335"/>
                                        </p:tgtEl>
                                        <p:attrNameLst>
                                          <p:attrName>ppt_y</p:attrName>
                                        </p:attrNameLst>
                                      </p:cBhvr>
                                      <p:tavLst>
                                        <p:tav tm="0">
                                          <p:val>
                                            <p:strVal val="1+#ppt_h/2"/>
                                          </p:val>
                                        </p:tav>
                                        <p:tav tm="100000">
                                          <p:val>
                                            <p:strVal val="#ppt_y"/>
                                          </p:val>
                                        </p:tav>
                                      </p:tavLst>
                                    </p:anim>
                                  </p:childTnLst>
                                </p:cTn>
                              </p:par>
                            </p:childTnLst>
                          </p:cTn>
                        </p:par>
                        <p:par>
                          <p:cTn id="133" fill="hold" nodeType="afterGroup">
                            <p:stCondLst>
                              <p:cond delay="500"/>
                            </p:stCondLst>
                            <p:childTnLst>
                              <p:par>
                                <p:cTn id="134" presetID="1" presetClass="entr" presetSubtype="0" fill="hold" grpId="0" nodeType="afterEffect">
                                  <p:stCondLst>
                                    <p:cond delay="0"/>
                                  </p:stCondLst>
                                  <p:childTnLst>
                                    <p:set>
                                      <p:cBhvr>
                                        <p:cTn id="135" dur="1" fill="hold">
                                          <p:stCondLst>
                                            <p:cond delay="0"/>
                                          </p:stCondLst>
                                        </p:cTn>
                                        <p:tgtEl>
                                          <p:spTgt spid="348367"/>
                                        </p:tgtEl>
                                        <p:attrNameLst>
                                          <p:attrName>style.visibility</p:attrName>
                                        </p:attrNameLst>
                                      </p:cBhvr>
                                      <p:to>
                                        <p:strVal val="visible"/>
                                      </p:to>
                                    </p:set>
                                  </p:childTnLst>
                                </p:cTn>
                              </p:par>
                              <p:par>
                                <p:cTn id="136" presetID="1" presetClass="entr" presetSubtype="0" fill="hold" nodeType="withEffect">
                                  <p:stCondLst>
                                    <p:cond delay="0"/>
                                  </p:stCondLst>
                                  <p:childTnLst>
                                    <p:set>
                                      <p:cBhvr>
                                        <p:cTn id="137" dur="1" fill="hold">
                                          <p:stCondLst>
                                            <p:cond delay="0"/>
                                          </p:stCondLst>
                                        </p:cTn>
                                        <p:tgtEl>
                                          <p:spTgt spid="348354"/>
                                        </p:tgtEl>
                                        <p:attrNameLst>
                                          <p:attrName>style.visibility</p:attrName>
                                        </p:attrNameLst>
                                      </p:cBhvr>
                                      <p:to>
                                        <p:strVal val="visible"/>
                                      </p:to>
                                    </p:set>
                                  </p:childTnLst>
                                </p:cTn>
                              </p:par>
                              <p:par>
                                <p:cTn id="138" presetID="1" presetClass="entr" presetSubtype="0" fill="hold" nodeType="withEffect">
                                  <p:stCondLst>
                                    <p:cond delay="0"/>
                                  </p:stCondLst>
                                  <p:childTnLst>
                                    <p:set>
                                      <p:cBhvr>
                                        <p:cTn id="139" dur="1" fill="hold">
                                          <p:stCondLst>
                                            <p:cond delay="0"/>
                                          </p:stCondLst>
                                        </p:cTn>
                                        <p:tgtEl>
                                          <p:spTgt spid="348379"/>
                                        </p:tgtEl>
                                        <p:attrNameLst>
                                          <p:attrName>style.visibility</p:attrName>
                                        </p:attrNameLst>
                                      </p:cBhvr>
                                      <p:to>
                                        <p:strVal val="visible"/>
                                      </p:to>
                                    </p:set>
                                  </p:childTnLst>
                                </p:cTn>
                              </p:par>
                              <p:par>
                                <p:cTn id="140" presetID="1" presetClass="entr" presetSubtype="0" fill="hold" nodeType="withEffect">
                                  <p:stCondLst>
                                    <p:cond delay="0"/>
                                  </p:stCondLst>
                                  <p:childTnLst>
                                    <p:set>
                                      <p:cBhvr>
                                        <p:cTn id="141" dur="1" fill="hold">
                                          <p:stCondLst>
                                            <p:cond delay="0"/>
                                          </p:stCondLst>
                                        </p:cTn>
                                        <p:tgtEl>
                                          <p:spTgt spid="348380"/>
                                        </p:tgtEl>
                                        <p:attrNameLst>
                                          <p:attrName>style.visibility</p:attrName>
                                        </p:attrNameLst>
                                      </p:cBhvr>
                                      <p:to>
                                        <p:strVal val="visible"/>
                                      </p:to>
                                    </p:set>
                                  </p:childTnLst>
                                </p:cTn>
                              </p:par>
                              <p:par>
                                <p:cTn id="142" presetID="1" presetClass="entr" presetSubtype="0" fill="hold" nodeType="withEffect">
                                  <p:stCondLst>
                                    <p:cond delay="0"/>
                                  </p:stCondLst>
                                  <p:childTnLst>
                                    <p:set>
                                      <p:cBhvr>
                                        <p:cTn id="143" dur="1" fill="hold">
                                          <p:stCondLst>
                                            <p:cond delay="0"/>
                                          </p:stCondLst>
                                        </p:cTn>
                                        <p:tgtEl>
                                          <p:spTgt spid="348381"/>
                                        </p:tgtEl>
                                        <p:attrNameLst>
                                          <p:attrName>style.visibility</p:attrName>
                                        </p:attrNameLst>
                                      </p:cBhvr>
                                      <p:to>
                                        <p:strVal val="visible"/>
                                      </p:to>
                                    </p:set>
                                  </p:childTnLst>
                                </p:cTn>
                              </p:par>
                              <p:par>
                                <p:cTn id="144" presetID="1" presetClass="entr" presetSubtype="0" fill="hold" nodeType="withEffect">
                                  <p:stCondLst>
                                    <p:cond delay="0"/>
                                  </p:stCondLst>
                                  <p:childTnLst>
                                    <p:set>
                                      <p:cBhvr>
                                        <p:cTn id="145" dur="1" fill="hold">
                                          <p:stCondLst>
                                            <p:cond delay="0"/>
                                          </p:stCondLst>
                                        </p:cTn>
                                        <p:tgtEl>
                                          <p:spTgt spid="348366"/>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348384"/>
                                        </p:tgtEl>
                                        <p:attrNameLst>
                                          <p:attrName>style.visibility</p:attrName>
                                        </p:attrNameLst>
                                      </p:cBhvr>
                                      <p:to>
                                        <p:strVal val="visible"/>
                                      </p:to>
                                    </p:set>
                                  </p:childTnLst>
                                </p:cTn>
                              </p:par>
                              <p:par>
                                <p:cTn id="148" presetID="1" presetClass="entr" presetSubtype="0" fill="hold" nodeType="withEffect">
                                  <p:stCondLst>
                                    <p:cond delay="0"/>
                                  </p:stCondLst>
                                  <p:childTnLst>
                                    <p:set>
                                      <p:cBhvr>
                                        <p:cTn id="149" dur="1" fill="hold">
                                          <p:stCondLst>
                                            <p:cond delay="0"/>
                                          </p:stCondLst>
                                        </p:cTn>
                                        <p:tgtEl>
                                          <p:spTgt spid="348385"/>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348386"/>
                                        </p:tgtEl>
                                        <p:attrNameLst>
                                          <p:attrName>style.visibility</p:attrName>
                                        </p:attrNameLst>
                                      </p:cBhvr>
                                      <p:to>
                                        <p:strVal val="visible"/>
                                      </p:to>
                                    </p:set>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ntr" presetSubtype="0" fill="hold" grpId="0" nodeType="clickEffect">
                                  <p:stCondLst>
                                    <p:cond delay="0"/>
                                  </p:stCondLst>
                                  <p:childTnLst>
                                    <p:set>
                                      <p:cBhvr>
                                        <p:cTn id="155" dur="1" fill="hold">
                                          <p:stCondLst>
                                            <p:cond delay="0"/>
                                          </p:stCondLst>
                                        </p:cTn>
                                        <p:tgtEl>
                                          <p:spTgt spid="348387"/>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348388"/>
                                        </p:tgtEl>
                                        <p:attrNameLst>
                                          <p:attrName>style.visibility</p:attrName>
                                        </p:attrNameLst>
                                      </p:cBhvr>
                                      <p:to>
                                        <p:strVal val="visible"/>
                                      </p:to>
                                    </p:se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 presetClass="entr" presetSubtype="0" fill="hold" grpId="0" nodeType="clickEffect">
                                  <p:stCondLst>
                                    <p:cond delay="0"/>
                                  </p:stCondLst>
                                  <p:childTnLst>
                                    <p:set>
                                      <p:cBhvr>
                                        <p:cTn id="161" dur="1" fill="hold">
                                          <p:stCondLst>
                                            <p:cond delay="0"/>
                                          </p:stCondLst>
                                        </p:cTn>
                                        <p:tgtEl>
                                          <p:spTgt spid="348389"/>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348390"/>
                                        </p:tgtEl>
                                        <p:attrNameLst>
                                          <p:attrName>style.visibility</p:attrName>
                                        </p:attrNameLst>
                                      </p:cBhvr>
                                      <p:to>
                                        <p:strVal val="visible"/>
                                      </p:to>
                                    </p:set>
                                  </p:childTnLst>
                                </p:cTn>
                              </p:par>
                            </p:childTnLst>
                          </p:cTn>
                        </p:par>
                      </p:childTnLst>
                    </p:cTn>
                  </p:par>
                  <p:par>
                    <p:cTn id="164" fill="hold" nodeType="clickPar">
                      <p:stCondLst>
                        <p:cond delay="indefinite"/>
                      </p:stCondLst>
                      <p:childTnLst>
                        <p:par>
                          <p:cTn id="165" fill="hold" nodeType="withGroup">
                            <p:stCondLst>
                              <p:cond delay="0"/>
                            </p:stCondLst>
                            <p:childTnLst>
                              <p:par>
                                <p:cTn id="166" presetID="1" presetClass="entr" presetSubtype="0" fill="hold" grpId="0" nodeType="clickEffect">
                                  <p:stCondLst>
                                    <p:cond delay="0"/>
                                  </p:stCondLst>
                                  <p:childTnLst>
                                    <p:set>
                                      <p:cBhvr>
                                        <p:cTn id="167" dur="1" fill="hold">
                                          <p:stCondLst>
                                            <p:cond delay="0"/>
                                          </p:stCondLst>
                                        </p:cTn>
                                        <p:tgtEl>
                                          <p:spTgt spid="348392"/>
                                        </p:tgtEl>
                                        <p:attrNameLst>
                                          <p:attrName>style.visibility</p:attrName>
                                        </p:attrNameLst>
                                      </p:cBhvr>
                                      <p:to>
                                        <p:strVal val="visible"/>
                                      </p:to>
                                    </p:se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2" presetClass="entr" presetSubtype="4" fill="hold" grpId="0" nodeType="clickEffect">
                                  <p:stCondLst>
                                    <p:cond delay="0"/>
                                  </p:stCondLst>
                                  <p:childTnLst>
                                    <p:set>
                                      <p:cBhvr>
                                        <p:cTn id="171" dur="1" fill="hold">
                                          <p:stCondLst>
                                            <p:cond delay="0"/>
                                          </p:stCondLst>
                                        </p:cTn>
                                        <p:tgtEl>
                                          <p:spTgt spid="348393"/>
                                        </p:tgtEl>
                                        <p:attrNameLst>
                                          <p:attrName>style.visibility</p:attrName>
                                        </p:attrNameLst>
                                      </p:cBhvr>
                                      <p:to>
                                        <p:strVal val="visible"/>
                                      </p:to>
                                    </p:set>
                                    <p:anim calcmode="lin" valueType="num">
                                      <p:cBhvr additive="base">
                                        <p:cTn id="172" dur="500" fill="hold"/>
                                        <p:tgtEl>
                                          <p:spTgt spid="348393"/>
                                        </p:tgtEl>
                                        <p:attrNameLst>
                                          <p:attrName>ppt_x</p:attrName>
                                        </p:attrNameLst>
                                      </p:cBhvr>
                                      <p:tavLst>
                                        <p:tav tm="0">
                                          <p:val>
                                            <p:strVal val="#ppt_x"/>
                                          </p:val>
                                        </p:tav>
                                        <p:tav tm="100000">
                                          <p:val>
                                            <p:strVal val="#ppt_x"/>
                                          </p:val>
                                        </p:tav>
                                      </p:tavLst>
                                    </p:anim>
                                    <p:anim calcmode="lin" valueType="num">
                                      <p:cBhvr additive="base">
                                        <p:cTn id="173" dur="500" fill="hold"/>
                                        <p:tgtEl>
                                          <p:spTgt spid="348393"/>
                                        </p:tgtEl>
                                        <p:attrNameLst>
                                          <p:attrName>ppt_y</p:attrName>
                                        </p:attrNameLst>
                                      </p:cBhvr>
                                      <p:tavLst>
                                        <p:tav tm="0">
                                          <p:val>
                                            <p:strVal val="1+#ppt_h/2"/>
                                          </p:val>
                                        </p:tav>
                                        <p:tav tm="100000">
                                          <p:val>
                                            <p:strVal val="#ppt_y"/>
                                          </p:val>
                                        </p:tav>
                                      </p:tavLst>
                                    </p:anim>
                                  </p:childTnLst>
                                </p:cTn>
                              </p:par>
                            </p:childTnLst>
                          </p:cTn>
                        </p:par>
                        <p:par>
                          <p:cTn id="174" fill="hold" nodeType="afterGroup">
                            <p:stCondLst>
                              <p:cond delay="500"/>
                            </p:stCondLst>
                            <p:childTnLst>
                              <p:par>
                                <p:cTn id="175" presetID="1" presetClass="entr" presetSubtype="0" fill="hold" nodeType="afterEffect">
                                  <p:stCondLst>
                                    <p:cond delay="0"/>
                                  </p:stCondLst>
                                  <p:childTnLst>
                                    <p:set>
                                      <p:cBhvr>
                                        <p:cTn id="176" dur="1" fill="hold">
                                          <p:stCondLst>
                                            <p:cond delay="0"/>
                                          </p:stCondLst>
                                        </p:cTn>
                                        <p:tgtEl>
                                          <p:spTgt spid="348402"/>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348395"/>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348423"/>
                                        </p:tgtEl>
                                        <p:attrNameLst>
                                          <p:attrName>style.visibility</p:attrName>
                                        </p:attrNameLst>
                                      </p:cBhvr>
                                      <p:to>
                                        <p:strVal val="visible"/>
                                      </p:to>
                                    </p:set>
                                  </p:childTnLst>
                                </p:cTn>
                              </p:par>
                              <p:par>
                                <p:cTn id="181" presetID="1" presetClass="entr" presetSubtype="0" fill="hold" nodeType="withEffect">
                                  <p:stCondLst>
                                    <p:cond delay="0"/>
                                  </p:stCondLst>
                                  <p:childTnLst>
                                    <p:set>
                                      <p:cBhvr>
                                        <p:cTn id="182" dur="1" fill="hold">
                                          <p:stCondLst>
                                            <p:cond delay="0"/>
                                          </p:stCondLst>
                                        </p:cTn>
                                        <p:tgtEl>
                                          <p:spTgt spid="348444"/>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348437"/>
                                        </p:tgtEl>
                                        <p:attrNameLst>
                                          <p:attrName>style.visibility</p:attrName>
                                        </p:attrNameLst>
                                      </p:cBhvr>
                                      <p:to>
                                        <p:strVal val="visible"/>
                                      </p:to>
                                    </p:set>
                                  </p:childTnLst>
                                </p:cTn>
                              </p:par>
                              <p:par>
                                <p:cTn id="185" presetID="1" presetClass="entr" presetSubtype="0" fill="hold" nodeType="withEffect">
                                  <p:stCondLst>
                                    <p:cond delay="0"/>
                                  </p:stCondLst>
                                  <p:childTnLst>
                                    <p:set>
                                      <p:cBhvr>
                                        <p:cTn id="186" dur="1" fill="hold">
                                          <p:stCondLst>
                                            <p:cond delay="0"/>
                                          </p:stCondLst>
                                        </p:cTn>
                                        <p:tgtEl>
                                          <p:spTgt spid="348436"/>
                                        </p:tgtEl>
                                        <p:attrNameLst>
                                          <p:attrName>style.visibility</p:attrName>
                                        </p:attrNameLst>
                                      </p:cBhvr>
                                      <p:to>
                                        <p:strVal val="visible"/>
                                      </p:to>
                                    </p:set>
                                  </p:childTnLst>
                                </p:cTn>
                              </p:par>
                            </p:childTnLst>
                          </p:cTn>
                        </p:par>
                      </p:childTnLst>
                    </p:cTn>
                  </p:par>
                  <p:par>
                    <p:cTn id="187" fill="hold" nodeType="clickPar">
                      <p:stCondLst>
                        <p:cond delay="indefinite"/>
                      </p:stCondLst>
                      <p:childTnLst>
                        <p:par>
                          <p:cTn id="188" fill="hold" nodeType="withGroup">
                            <p:stCondLst>
                              <p:cond delay="0"/>
                            </p:stCondLst>
                            <p:childTnLst>
                              <p:par>
                                <p:cTn id="189" presetID="1" presetClass="entr" presetSubtype="0" fill="hold" grpId="0" nodeType="clickEffect">
                                  <p:stCondLst>
                                    <p:cond delay="0"/>
                                  </p:stCondLst>
                                  <p:childTnLst>
                                    <p:set>
                                      <p:cBhvr>
                                        <p:cTn id="190" dur="1" fill="hold">
                                          <p:stCondLst>
                                            <p:cond delay="0"/>
                                          </p:stCondLst>
                                        </p:cTn>
                                        <p:tgtEl>
                                          <p:spTgt spid="348445"/>
                                        </p:tgtEl>
                                        <p:attrNameLst>
                                          <p:attrName>style.visibility</p:attrName>
                                        </p:attrNameLst>
                                      </p:cBhvr>
                                      <p:to>
                                        <p:strVal val="visible"/>
                                      </p:to>
                                    </p:set>
                                  </p:childTnLst>
                                </p:cTn>
                              </p:par>
                              <p:par>
                                <p:cTn id="191" presetID="1" presetClass="entr" presetSubtype="0" fill="hold" grpId="0" nodeType="withEffect">
                                  <p:stCondLst>
                                    <p:cond delay="0"/>
                                  </p:stCondLst>
                                  <p:childTnLst>
                                    <p:set>
                                      <p:cBhvr>
                                        <p:cTn id="192" dur="1" fill="hold">
                                          <p:stCondLst>
                                            <p:cond delay="0"/>
                                          </p:stCondLst>
                                        </p:cTn>
                                        <p:tgtEl>
                                          <p:spTgt spid="348446"/>
                                        </p:tgtEl>
                                        <p:attrNameLst>
                                          <p:attrName>style.visibility</p:attrName>
                                        </p:attrNameLst>
                                      </p:cBhvr>
                                      <p:to>
                                        <p:strVal val="visible"/>
                                      </p:to>
                                    </p:set>
                                  </p:childTnLst>
                                </p:cTn>
                              </p:par>
                              <p:par>
                                <p:cTn id="193" presetID="1" presetClass="entr" presetSubtype="0" fill="hold" nodeType="withEffect">
                                  <p:stCondLst>
                                    <p:cond delay="0"/>
                                  </p:stCondLst>
                                  <p:childTnLst>
                                    <p:set>
                                      <p:cBhvr>
                                        <p:cTn id="194" dur="1" fill="hold">
                                          <p:stCondLst>
                                            <p:cond delay="0"/>
                                          </p:stCondLst>
                                        </p:cTn>
                                        <p:tgtEl>
                                          <p:spTgt spid="348450"/>
                                        </p:tgtEl>
                                        <p:attrNameLst>
                                          <p:attrName>style.visibility</p:attrName>
                                        </p:attrNameLst>
                                      </p:cBhvr>
                                      <p:to>
                                        <p:strVal val="visible"/>
                                      </p:to>
                                    </p:set>
                                  </p:childTnLst>
                                </p:cTn>
                              </p:par>
                              <p:par>
                                <p:cTn id="195" presetID="1" presetClass="entr" presetSubtype="0" fill="hold" nodeType="withEffect">
                                  <p:stCondLst>
                                    <p:cond delay="0"/>
                                  </p:stCondLst>
                                  <p:childTnLst>
                                    <p:set>
                                      <p:cBhvr>
                                        <p:cTn id="196" dur="1" fill="hold">
                                          <p:stCondLst>
                                            <p:cond delay="0"/>
                                          </p:stCondLst>
                                        </p:cTn>
                                        <p:tgtEl>
                                          <p:spTgt spid="348449"/>
                                        </p:tgtEl>
                                        <p:attrNameLst>
                                          <p:attrName>style.visibility</p:attrName>
                                        </p:attrNameLst>
                                      </p:cBhvr>
                                      <p:to>
                                        <p:strVal val="visible"/>
                                      </p:to>
                                    </p:set>
                                  </p:childTnLst>
                                </p:cTn>
                              </p:par>
                              <p:par>
                                <p:cTn id="197" presetID="1" presetClass="entr" presetSubtype="0" fill="hold" grpId="0" nodeType="withEffect">
                                  <p:stCondLst>
                                    <p:cond delay="0"/>
                                  </p:stCondLst>
                                  <p:childTnLst>
                                    <p:set>
                                      <p:cBhvr>
                                        <p:cTn id="198" dur="1" fill="hold">
                                          <p:stCondLst>
                                            <p:cond delay="0"/>
                                          </p:stCondLst>
                                        </p:cTn>
                                        <p:tgtEl>
                                          <p:spTgt spid="348447"/>
                                        </p:tgtEl>
                                        <p:attrNameLst>
                                          <p:attrName>style.visibility</p:attrName>
                                        </p:attrNameLst>
                                      </p:cBhvr>
                                      <p:to>
                                        <p:strVal val="visible"/>
                                      </p:to>
                                    </p:set>
                                  </p:childTnLst>
                                </p:cTn>
                              </p:par>
                              <p:par>
                                <p:cTn id="199" presetID="1" presetClass="entr" presetSubtype="0" fill="hold" nodeType="withEffect">
                                  <p:stCondLst>
                                    <p:cond delay="0"/>
                                  </p:stCondLst>
                                  <p:childTnLst>
                                    <p:set>
                                      <p:cBhvr>
                                        <p:cTn id="200" dur="1" fill="hold">
                                          <p:stCondLst>
                                            <p:cond delay="0"/>
                                          </p:stCondLst>
                                        </p:cTn>
                                        <p:tgtEl>
                                          <p:spTgt spid="348448"/>
                                        </p:tgtEl>
                                        <p:attrNameLst>
                                          <p:attrName>style.visibility</p:attrName>
                                        </p:attrNameLst>
                                      </p:cBhvr>
                                      <p:to>
                                        <p:strVal val="visible"/>
                                      </p:to>
                                    </p:set>
                                  </p:childTnLst>
                                </p:cTn>
                              </p:par>
                              <p:par>
                                <p:cTn id="201" presetID="1" presetClass="entr" presetSubtype="0" fill="hold" grpId="0" nodeType="withEffect">
                                  <p:stCondLst>
                                    <p:cond delay="0"/>
                                  </p:stCondLst>
                                  <p:childTnLst>
                                    <p:set>
                                      <p:cBhvr>
                                        <p:cTn id="202" dur="1" fill="hold">
                                          <p:stCondLst>
                                            <p:cond delay="0"/>
                                          </p:stCondLst>
                                        </p:cTn>
                                        <p:tgtEl>
                                          <p:spTgt spid="348453"/>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nodeType="clickEffect">
                                  <p:stCondLst>
                                    <p:cond delay="0"/>
                                  </p:stCondLst>
                                  <p:childTnLst>
                                    <p:set>
                                      <p:cBhvr>
                                        <p:cTn id="206" dur="1" fill="hold">
                                          <p:stCondLst>
                                            <p:cond delay="0"/>
                                          </p:stCondLst>
                                        </p:cTn>
                                        <p:tgtEl>
                                          <p:spTgt spid="348451"/>
                                        </p:tgtEl>
                                        <p:attrNameLst>
                                          <p:attrName>style.visibility</p:attrName>
                                        </p:attrNameLst>
                                      </p:cBhvr>
                                      <p:to>
                                        <p:strVal val="visible"/>
                                      </p:to>
                                    </p:set>
                                  </p:childTnLst>
                                </p:cTn>
                              </p:par>
                            </p:childTnLst>
                          </p:cTn>
                        </p:par>
                      </p:childTnLst>
                    </p:cTn>
                  </p:par>
                  <p:par>
                    <p:cTn id="207" fill="hold" nodeType="clickPar">
                      <p:stCondLst>
                        <p:cond delay="indefinite"/>
                      </p:stCondLst>
                      <p:childTnLst>
                        <p:par>
                          <p:cTn id="208" fill="hold" nodeType="withGroup">
                            <p:stCondLst>
                              <p:cond delay="0"/>
                            </p:stCondLst>
                            <p:childTnLst>
                              <p:par>
                                <p:cTn id="209" presetID="1" presetClass="entr" presetSubtype="0" fill="hold" nodeType="clickEffect">
                                  <p:stCondLst>
                                    <p:cond delay="0"/>
                                  </p:stCondLst>
                                  <p:childTnLst>
                                    <p:set>
                                      <p:cBhvr>
                                        <p:cTn id="210" dur="1" fill="hold">
                                          <p:stCondLst>
                                            <p:cond delay="0"/>
                                          </p:stCondLst>
                                        </p:cTn>
                                        <p:tgtEl>
                                          <p:spTgt spid="348452"/>
                                        </p:tgtEl>
                                        <p:attrNameLst>
                                          <p:attrName>style.visibility</p:attrName>
                                        </p:attrNameLst>
                                      </p:cBhvr>
                                      <p:to>
                                        <p:strVal val="visible"/>
                                      </p:to>
                                    </p:set>
                                  </p:childTnLst>
                                </p:cTn>
                              </p:par>
                              <p:par>
                                <p:cTn id="211" presetID="1" presetClass="entr" presetSubtype="0" fill="hold" grpId="0" nodeType="withEffect">
                                  <p:stCondLst>
                                    <p:cond delay="0"/>
                                  </p:stCondLst>
                                  <p:childTnLst>
                                    <p:set>
                                      <p:cBhvr>
                                        <p:cTn id="212" dur="1" fill="hold">
                                          <p:stCondLst>
                                            <p:cond delay="0"/>
                                          </p:stCondLst>
                                        </p:cTn>
                                        <p:tgtEl>
                                          <p:spTgt spid="348457"/>
                                        </p:tgtEl>
                                        <p:attrNameLst>
                                          <p:attrName>style.visibility</p:attrName>
                                        </p:attrNameLst>
                                      </p:cBhvr>
                                      <p:to>
                                        <p:strVal val="visible"/>
                                      </p:to>
                                    </p:set>
                                  </p:childTnLst>
                                </p:cTn>
                              </p:par>
                            </p:childTnLst>
                          </p:cTn>
                        </p:par>
                      </p:childTnLst>
                    </p:cTn>
                  </p:par>
                  <p:par>
                    <p:cTn id="213" fill="hold" nodeType="clickPar">
                      <p:stCondLst>
                        <p:cond delay="indefinite"/>
                      </p:stCondLst>
                      <p:childTnLst>
                        <p:par>
                          <p:cTn id="214" fill="hold" nodeType="withGroup">
                            <p:stCondLst>
                              <p:cond delay="0"/>
                            </p:stCondLst>
                            <p:childTnLst>
                              <p:par>
                                <p:cTn id="215" presetID="1" presetClass="entr" presetSubtype="0" fill="hold" grpId="0" nodeType="clickEffect">
                                  <p:stCondLst>
                                    <p:cond delay="0"/>
                                  </p:stCondLst>
                                  <p:childTnLst>
                                    <p:set>
                                      <p:cBhvr>
                                        <p:cTn id="216" dur="1" fill="hold">
                                          <p:stCondLst>
                                            <p:cond delay="0"/>
                                          </p:stCondLst>
                                        </p:cTn>
                                        <p:tgtEl>
                                          <p:spTgt spid="348454"/>
                                        </p:tgtEl>
                                        <p:attrNameLst>
                                          <p:attrName>style.visibility</p:attrName>
                                        </p:attrNameLst>
                                      </p:cBhvr>
                                      <p:to>
                                        <p:strVal val="visible"/>
                                      </p:to>
                                    </p:set>
                                  </p:childTnLst>
                                </p:cTn>
                              </p:par>
                            </p:childTnLst>
                          </p:cTn>
                        </p:par>
                      </p:childTnLst>
                    </p:cTn>
                  </p:par>
                  <p:par>
                    <p:cTn id="217" fill="hold" nodeType="clickPar">
                      <p:stCondLst>
                        <p:cond delay="indefinite"/>
                      </p:stCondLst>
                      <p:childTnLst>
                        <p:par>
                          <p:cTn id="218" fill="hold" nodeType="withGroup">
                            <p:stCondLst>
                              <p:cond delay="0"/>
                            </p:stCondLst>
                            <p:childTnLst>
                              <p:par>
                                <p:cTn id="219" presetID="1" presetClass="entr" presetSubtype="0" fill="hold" nodeType="clickEffect">
                                  <p:stCondLst>
                                    <p:cond delay="0"/>
                                  </p:stCondLst>
                                  <p:childTnLst>
                                    <p:set>
                                      <p:cBhvr>
                                        <p:cTn id="220" dur="1" fill="hold">
                                          <p:stCondLst>
                                            <p:cond delay="0"/>
                                          </p:stCondLst>
                                        </p:cTn>
                                        <p:tgtEl>
                                          <p:spTgt spid="348455"/>
                                        </p:tgtEl>
                                        <p:attrNameLst>
                                          <p:attrName>style.visibility</p:attrName>
                                        </p:attrNameLst>
                                      </p:cBhvr>
                                      <p:to>
                                        <p:strVal val="visible"/>
                                      </p:to>
                                    </p:set>
                                  </p:childTnLst>
                                </p:cTn>
                              </p:par>
                            </p:childTnLst>
                          </p:cTn>
                        </p:par>
                      </p:childTnLst>
                    </p:cTn>
                  </p:par>
                  <p:par>
                    <p:cTn id="221" fill="hold" nodeType="clickPar">
                      <p:stCondLst>
                        <p:cond delay="indefinite"/>
                      </p:stCondLst>
                      <p:childTnLst>
                        <p:par>
                          <p:cTn id="222" fill="hold" nodeType="withGroup">
                            <p:stCondLst>
                              <p:cond delay="0"/>
                            </p:stCondLst>
                            <p:childTnLst>
                              <p:par>
                                <p:cTn id="223" presetID="1" presetClass="entr" presetSubtype="0" fill="hold" nodeType="clickEffect">
                                  <p:stCondLst>
                                    <p:cond delay="0"/>
                                  </p:stCondLst>
                                  <p:childTnLst>
                                    <p:set>
                                      <p:cBhvr>
                                        <p:cTn id="224" dur="1" fill="hold">
                                          <p:stCondLst>
                                            <p:cond delay="0"/>
                                          </p:stCondLst>
                                        </p:cTn>
                                        <p:tgtEl>
                                          <p:spTgt spid="348456"/>
                                        </p:tgtEl>
                                        <p:attrNameLst>
                                          <p:attrName>style.visibility</p:attrName>
                                        </p:attrNameLst>
                                      </p:cBhvr>
                                      <p:to>
                                        <p:strVal val="visible"/>
                                      </p:to>
                                    </p:set>
                                  </p:childTnLst>
                                </p:cTn>
                              </p:par>
                              <p:par>
                                <p:cTn id="225" presetID="1" presetClass="entr" presetSubtype="0" fill="hold" grpId="0" nodeType="withEffect">
                                  <p:stCondLst>
                                    <p:cond delay="0"/>
                                  </p:stCondLst>
                                  <p:childTnLst>
                                    <p:set>
                                      <p:cBhvr>
                                        <p:cTn id="226" dur="1" fill="hold">
                                          <p:stCondLst>
                                            <p:cond delay="0"/>
                                          </p:stCondLst>
                                        </p:cTn>
                                        <p:tgtEl>
                                          <p:spTgt spid="348458"/>
                                        </p:tgtEl>
                                        <p:attrNameLst>
                                          <p:attrName>style.visibility</p:attrName>
                                        </p:attrNameLst>
                                      </p:cBhvr>
                                      <p:to>
                                        <p:strVal val="visible"/>
                                      </p:to>
                                    </p:set>
                                  </p:childTnLst>
                                </p:cTn>
                              </p:par>
                            </p:childTnLst>
                          </p:cTn>
                        </p:par>
                      </p:childTnLst>
                    </p:cTn>
                  </p:par>
                  <p:par>
                    <p:cTn id="227" fill="hold" nodeType="clickPar">
                      <p:stCondLst>
                        <p:cond delay="indefinite"/>
                      </p:stCondLst>
                      <p:childTnLst>
                        <p:par>
                          <p:cTn id="228" fill="hold" nodeType="withGroup">
                            <p:stCondLst>
                              <p:cond delay="0"/>
                            </p:stCondLst>
                            <p:childTnLst>
                              <p:par>
                                <p:cTn id="229" presetID="2" presetClass="entr" presetSubtype="4" fill="hold" grpId="0" nodeType="clickEffect">
                                  <p:stCondLst>
                                    <p:cond delay="0"/>
                                  </p:stCondLst>
                                  <p:childTnLst>
                                    <p:set>
                                      <p:cBhvr>
                                        <p:cTn id="230" dur="1" fill="hold">
                                          <p:stCondLst>
                                            <p:cond delay="0"/>
                                          </p:stCondLst>
                                        </p:cTn>
                                        <p:tgtEl>
                                          <p:spTgt spid="348459"/>
                                        </p:tgtEl>
                                        <p:attrNameLst>
                                          <p:attrName>style.visibility</p:attrName>
                                        </p:attrNameLst>
                                      </p:cBhvr>
                                      <p:to>
                                        <p:strVal val="visible"/>
                                      </p:to>
                                    </p:set>
                                    <p:anim calcmode="lin" valueType="num">
                                      <p:cBhvr additive="base">
                                        <p:cTn id="231" dur="500" fill="hold"/>
                                        <p:tgtEl>
                                          <p:spTgt spid="348459"/>
                                        </p:tgtEl>
                                        <p:attrNameLst>
                                          <p:attrName>ppt_x</p:attrName>
                                        </p:attrNameLst>
                                      </p:cBhvr>
                                      <p:tavLst>
                                        <p:tav tm="0">
                                          <p:val>
                                            <p:strVal val="#ppt_x"/>
                                          </p:val>
                                        </p:tav>
                                        <p:tav tm="100000">
                                          <p:val>
                                            <p:strVal val="#ppt_x"/>
                                          </p:val>
                                        </p:tav>
                                      </p:tavLst>
                                    </p:anim>
                                    <p:anim calcmode="lin" valueType="num">
                                      <p:cBhvr additive="base">
                                        <p:cTn id="232" dur="500" fill="hold"/>
                                        <p:tgtEl>
                                          <p:spTgt spid="3484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27" grpId="0" animBg="1"/>
      <p:bldP spid="348228" grpId="0" animBg="1"/>
      <p:bldP spid="348233" grpId="0" animBg="1"/>
      <p:bldP spid="348236" grpId="0"/>
      <p:bldP spid="348237" grpId="0" animBg="1"/>
      <p:bldP spid="348238" grpId="0" animBg="1"/>
      <p:bldP spid="348239" grpId="0" animBg="1"/>
      <p:bldP spid="348240" grpId="0"/>
      <p:bldP spid="348241" grpId="0"/>
      <p:bldP spid="348242" grpId="0"/>
      <p:bldP spid="348245" grpId="0" animBg="1"/>
      <p:bldP spid="348246" grpId="0"/>
      <p:bldP spid="348247" grpId="0" animBg="1"/>
      <p:bldP spid="348248" grpId="0"/>
      <p:bldP spid="348251" grpId="0" animBg="1"/>
      <p:bldP spid="348253" grpId="0" animBg="1"/>
      <p:bldP spid="348254" grpId="0"/>
      <p:bldP spid="348256" grpId="0" animBg="1"/>
      <p:bldP spid="348285" grpId="0" animBg="1"/>
      <p:bldP spid="348286" grpId="0" animBg="1"/>
      <p:bldP spid="348289" grpId="0"/>
      <p:bldP spid="348293" grpId="0" animBg="1"/>
      <p:bldP spid="348294" grpId="0" animBg="1"/>
      <p:bldP spid="348295" grpId="0" animBg="1"/>
      <p:bldP spid="348296" grpId="0" animBg="1"/>
      <p:bldP spid="348297" grpId="1"/>
      <p:bldP spid="348298" grpId="1"/>
      <p:bldP spid="348299" grpId="0" animBg="1"/>
      <p:bldP spid="348327" grpId="0"/>
      <p:bldP spid="348328" grpId="0"/>
      <p:bldP spid="348331" grpId="0" animBg="1"/>
      <p:bldP spid="348332" grpId="0"/>
      <p:bldP spid="348334" grpId="0" animBg="1"/>
      <p:bldP spid="348335" grpId="0"/>
      <p:bldP spid="348367" grpId="0"/>
      <p:bldP spid="348382" grpId="0" animBg="1"/>
      <p:bldP spid="348383" grpId="0"/>
      <p:bldP spid="348384" grpId="0"/>
      <p:bldP spid="348386" grpId="0" animBg="1"/>
      <p:bldP spid="348387" grpId="0"/>
      <p:bldP spid="348389" grpId="0" animBg="1"/>
      <p:bldP spid="348392" grpId="0"/>
      <p:bldP spid="348393" grpId="0"/>
      <p:bldP spid="348395" grpId="0" animBg="1"/>
      <p:bldP spid="348423" grpId="0" animBg="1"/>
      <p:bldP spid="348445" grpId="0" animBg="1"/>
      <p:bldP spid="348446" grpId="0" animBg="1"/>
      <p:bldP spid="348447" grpId="0" animBg="1"/>
      <p:bldP spid="348453" grpId="0"/>
      <p:bldP spid="348454" grpId="0"/>
      <p:bldP spid="348457" grpId="0" animBg="1"/>
      <p:bldP spid="348458" grpId="0" animBg="1"/>
      <p:bldP spid="34845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9459" name="Group 275"/>
          <p:cNvGrpSpPr>
            <a:grpSpLocks/>
          </p:cNvGrpSpPr>
          <p:nvPr/>
        </p:nvGrpSpPr>
        <p:grpSpPr bwMode="auto">
          <a:xfrm>
            <a:off x="363538" y="1438275"/>
            <a:ext cx="1014412" cy="1570038"/>
            <a:chOff x="3625" y="2700"/>
            <a:chExt cx="639" cy="989"/>
          </a:xfrm>
        </p:grpSpPr>
        <p:sp>
          <p:nvSpPr>
            <p:cNvPr id="349414" name="Oval 230"/>
            <p:cNvSpPr>
              <a:spLocks noChangeArrowheads="1"/>
            </p:cNvSpPr>
            <p:nvPr/>
          </p:nvSpPr>
          <p:spPr bwMode="auto">
            <a:xfrm>
              <a:off x="3762" y="2700"/>
              <a:ext cx="354" cy="354"/>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15" name="Line 231"/>
            <p:cNvSpPr>
              <a:spLocks noChangeShapeType="1"/>
            </p:cNvSpPr>
            <p:nvPr/>
          </p:nvSpPr>
          <p:spPr bwMode="auto">
            <a:xfrm flipV="1">
              <a:off x="3762" y="2862"/>
              <a:ext cx="0" cy="82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16" name="Line 232"/>
            <p:cNvSpPr>
              <a:spLocks noChangeShapeType="1"/>
            </p:cNvSpPr>
            <p:nvPr/>
          </p:nvSpPr>
          <p:spPr bwMode="auto">
            <a:xfrm flipV="1">
              <a:off x="4121" y="2867"/>
              <a:ext cx="0" cy="82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49452" name="Group 268"/>
            <p:cNvGrpSpPr>
              <a:grpSpLocks/>
            </p:cNvGrpSpPr>
            <p:nvPr/>
          </p:nvGrpSpPr>
          <p:grpSpPr bwMode="auto">
            <a:xfrm>
              <a:off x="3625" y="3290"/>
              <a:ext cx="262" cy="396"/>
              <a:chOff x="3625" y="3344"/>
              <a:chExt cx="262" cy="396"/>
            </a:xfrm>
          </p:grpSpPr>
          <p:sp>
            <p:nvSpPr>
              <p:cNvPr id="349424" name="Oval 240"/>
              <p:cNvSpPr>
                <a:spLocks noChangeArrowheads="1"/>
              </p:cNvSpPr>
              <p:nvPr/>
            </p:nvSpPr>
            <p:spPr bwMode="auto">
              <a:xfrm flipH="1">
                <a:off x="3625" y="3419"/>
                <a:ext cx="72" cy="72"/>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25" name="Rectangle 241"/>
              <p:cNvSpPr>
                <a:spLocks noChangeArrowheads="1"/>
              </p:cNvSpPr>
              <p:nvPr/>
            </p:nvSpPr>
            <p:spPr bwMode="auto">
              <a:xfrm rot="1746061" flipH="1">
                <a:off x="3739" y="3642"/>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26" name="Rectangle 242"/>
              <p:cNvSpPr>
                <a:spLocks noChangeArrowheads="1"/>
              </p:cNvSpPr>
              <p:nvPr/>
            </p:nvSpPr>
            <p:spPr bwMode="auto">
              <a:xfrm rot="20048805" flipH="1">
                <a:off x="3746" y="3713"/>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27" name="Rectangle 243"/>
              <p:cNvSpPr>
                <a:spLocks noChangeArrowheads="1"/>
              </p:cNvSpPr>
              <p:nvPr/>
            </p:nvSpPr>
            <p:spPr bwMode="auto">
              <a:xfrm rot="19746442" flipH="1">
                <a:off x="3698" y="3487"/>
                <a:ext cx="67" cy="156"/>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28" name="Rectangle 244"/>
              <p:cNvSpPr>
                <a:spLocks noChangeArrowheads="1"/>
              </p:cNvSpPr>
              <p:nvPr/>
            </p:nvSpPr>
            <p:spPr bwMode="auto">
              <a:xfrm rot="17650371" flipH="1">
                <a:off x="3668" y="3401"/>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49429" name="Line 245"/>
            <p:cNvSpPr>
              <a:spLocks noChangeShapeType="1"/>
            </p:cNvSpPr>
            <p:nvPr/>
          </p:nvSpPr>
          <p:spPr bwMode="auto">
            <a:xfrm flipV="1">
              <a:off x="3816" y="3162"/>
              <a:ext cx="0" cy="324"/>
            </a:xfrm>
            <a:prstGeom prst="line">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9430" name="Object 246"/>
            <p:cNvGraphicFramePr>
              <a:graphicFrameLocks noChangeAspect="1"/>
            </p:cNvGraphicFramePr>
            <p:nvPr/>
          </p:nvGraphicFramePr>
          <p:xfrm>
            <a:off x="3844" y="3242"/>
            <a:ext cx="88" cy="104"/>
          </p:xfrm>
          <a:graphic>
            <a:graphicData uri="http://schemas.openxmlformats.org/presentationml/2006/ole">
              <mc:AlternateContent xmlns:mc="http://schemas.openxmlformats.org/markup-compatibility/2006">
                <mc:Choice xmlns:v="urn:schemas-microsoft-com:vml" Requires="v">
                  <p:oleObj spid="_x0000_s1451286" name="Формула" r:id="rId3" imgW="139680" imgH="164880" progId="Equation.3">
                    <p:embed/>
                  </p:oleObj>
                </mc:Choice>
                <mc:Fallback>
                  <p:oleObj name="Формула" r:id="rId3" imgW="139680" imgH="164880" progId="Equation.3">
                    <p:embed/>
                    <p:pic>
                      <p:nvPicPr>
                        <p:cNvPr id="0" name="Object 24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4" y="3242"/>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39" name="Oval 255"/>
            <p:cNvSpPr>
              <a:spLocks noChangeArrowheads="1"/>
            </p:cNvSpPr>
            <p:nvPr/>
          </p:nvSpPr>
          <p:spPr bwMode="auto">
            <a:xfrm>
              <a:off x="3912" y="2856"/>
              <a:ext cx="56" cy="56"/>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9453" name="Group 269"/>
            <p:cNvGrpSpPr>
              <a:grpSpLocks/>
            </p:cNvGrpSpPr>
            <p:nvPr/>
          </p:nvGrpSpPr>
          <p:grpSpPr bwMode="auto">
            <a:xfrm flipH="1">
              <a:off x="4002" y="3289"/>
              <a:ext cx="262" cy="396"/>
              <a:chOff x="3625" y="3344"/>
              <a:chExt cx="262" cy="396"/>
            </a:xfrm>
          </p:grpSpPr>
          <p:sp>
            <p:nvSpPr>
              <p:cNvPr id="349454" name="Oval 270"/>
              <p:cNvSpPr>
                <a:spLocks noChangeArrowheads="1"/>
              </p:cNvSpPr>
              <p:nvPr/>
            </p:nvSpPr>
            <p:spPr bwMode="auto">
              <a:xfrm flipH="1">
                <a:off x="3625" y="3419"/>
                <a:ext cx="72" cy="72"/>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55" name="Rectangle 271"/>
              <p:cNvSpPr>
                <a:spLocks noChangeArrowheads="1"/>
              </p:cNvSpPr>
              <p:nvPr/>
            </p:nvSpPr>
            <p:spPr bwMode="auto">
              <a:xfrm rot="1746061" flipH="1">
                <a:off x="3739" y="3642"/>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56" name="Rectangle 272"/>
              <p:cNvSpPr>
                <a:spLocks noChangeArrowheads="1"/>
              </p:cNvSpPr>
              <p:nvPr/>
            </p:nvSpPr>
            <p:spPr bwMode="auto">
              <a:xfrm rot="20048805" flipH="1">
                <a:off x="3746" y="3713"/>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57" name="Rectangle 273"/>
              <p:cNvSpPr>
                <a:spLocks noChangeArrowheads="1"/>
              </p:cNvSpPr>
              <p:nvPr/>
            </p:nvSpPr>
            <p:spPr bwMode="auto">
              <a:xfrm rot="19746442" flipH="1">
                <a:off x="3698" y="3487"/>
                <a:ext cx="67" cy="156"/>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58" name="Rectangle 274"/>
              <p:cNvSpPr>
                <a:spLocks noChangeArrowheads="1"/>
              </p:cNvSpPr>
              <p:nvPr/>
            </p:nvSpPr>
            <p:spPr bwMode="auto">
              <a:xfrm rot="17650371" flipH="1">
                <a:off x="3668" y="3401"/>
                <a:ext cx="141" cy="27"/>
              </a:xfrm>
              <a:prstGeom prst="rect">
                <a:avLst/>
              </a:prstGeom>
              <a:solidFill>
                <a:srgbClr val="FFCC99"/>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sp>
        <p:nvSpPr>
          <p:cNvPr id="349379" name="Oval 195"/>
          <p:cNvSpPr>
            <a:spLocks noChangeArrowheads="1"/>
          </p:cNvSpPr>
          <p:nvPr/>
        </p:nvSpPr>
        <p:spPr bwMode="auto">
          <a:xfrm>
            <a:off x="123825" y="3990975"/>
            <a:ext cx="1266825" cy="1323975"/>
          </a:xfrm>
          <a:prstGeom prst="ellipse">
            <a:avLst/>
          </a:prstGeom>
          <a:solidFill>
            <a:srgbClr val="92D050"/>
          </a:solidFill>
          <a:ln w="9525" algn="ctr">
            <a:solidFill>
              <a:srgbClr val="00FFFF"/>
            </a:solidFill>
            <a:prstDash val="dash"/>
            <a:round/>
            <a:headEnd/>
            <a:tailEnd/>
          </a:ln>
          <a:effectLst/>
          <a:extLst/>
        </p:spPr>
        <p:txBody>
          <a:bodyPr wrap="none" anchor="ctr"/>
          <a:lstStyle/>
          <a:p>
            <a:endParaRPr lang="ru-RU"/>
          </a:p>
        </p:txBody>
      </p:sp>
      <p:grpSp>
        <p:nvGrpSpPr>
          <p:cNvPr id="349396" name="Group 212"/>
          <p:cNvGrpSpPr>
            <a:grpSpLocks/>
          </p:cNvGrpSpPr>
          <p:nvPr/>
        </p:nvGrpSpPr>
        <p:grpSpPr bwMode="auto">
          <a:xfrm>
            <a:off x="244475" y="3811588"/>
            <a:ext cx="1282700" cy="1931987"/>
            <a:chOff x="1846" y="880"/>
            <a:chExt cx="808" cy="1217"/>
          </a:xfrm>
        </p:grpSpPr>
        <p:sp>
          <p:nvSpPr>
            <p:cNvPr id="349342" name="AutoShape 158"/>
            <p:cNvSpPr>
              <a:spLocks noChangeArrowheads="1"/>
            </p:cNvSpPr>
            <p:nvPr/>
          </p:nvSpPr>
          <p:spPr bwMode="auto">
            <a:xfrm>
              <a:off x="1882" y="1090"/>
              <a:ext cx="564" cy="660"/>
            </a:xfrm>
            <a:prstGeom prst="can">
              <a:avLst>
                <a:gd name="adj" fmla="val 29255"/>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9380" name="Group 196"/>
            <p:cNvGrpSpPr>
              <a:grpSpLocks/>
            </p:cNvGrpSpPr>
            <p:nvPr/>
          </p:nvGrpSpPr>
          <p:grpSpPr bwMode="auto">
            <a:xfrm>
              <a:off x="1846" y="880"/>
              <a:ext cx="808" cy="1217"/>
              <a:chOff x="2272" y="1012"/>
              <a:chExt cx="808" cy="1217"/>
            </a:xfrm>
          </p:grpSpPr>
          <p:sp>
            <p:nvSpPr>
              <p:cNvPr id="349344" name="Line 160"/>
              <p:cNvSpPr>
                <a:spLocks noChangeShapeType="1"/>
              </p:cNvSpPr>
              <p:nvPr/>
            </p:nvSpPr>
            <p:spPr bwMode="auto">
              <a:xfrm>
                <a:off x="2582" y="1970"/>
                <a:ext cx="444"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345" name="Line 161"/>
              <p:cNvSpPr>
                <a:spLocks noChangeShapeType="1"/>
              </p:cNvSpPr>
              <p:nvPr/>
            </p:nvSpPr>
            <p:spPr bwMode="auto">
              <a:xfrm rot="-5400000">
                <a:off x="2110" y="1492"/>
                <a:ext cx="960" cy="0"/>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346" name="Line 162"/>
              <p:cNvSpPr>
                <a:spLocks noChangeShapeType="1"/>
              </p:cNvSpPr>
              <p:nvPr/>
            </p:nvSpPr>
            <p:spPr bwMode="auto">
              <a:xfrm rot="-5400000" flipH="1" flipV="1">
                <a:off x="2331" y="1965"/>
                <a:ext cx="264" cy="264"/>
              </a:xfrm>
              <a:prstGeom prst="line">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9347" name="Object 163"/>
              <p:cNvGraphicFramePr>
                <a:graphicFrameLocks noChangeAspect="1"/>
              </p:cNvGraphicFramePr>
              <p:nvPr/>
            </p:nvGraphicFramePr>
            <p:xfrm>
              <a:off x="2272" y="2106"/>
              <a:ext cx="80" cy="88"/>
            </p:xfrm>
            <a:graphic>
              <a:graphicData uri="http://schemas.openxmlformats.org/presentationml/2006/ole">
                <mc:AlternateContent xmlns:mc="http://schemas.openxmlformats.org/markup-compatibility/2006">
                  <mc:Choice xmlns:v="urn:schemas-microsoft-com:vml" Requires="v">
                    <p:oleObj spid="_x0000_s1451287" name="Формула" r:id="rId5" imgW="126720" imgH="139680" progId="Equation.3">
                      <p:embed/>
                    </p:oleObj>
                  </mc:Choice>
                  <mc:Fallback>
                    <p:oleObj name="Формула" r:id="rId5" imgW="126720" imgH="139680" progId="Equation.3">
                      <p:embed/>
                      <p:pic>
                        <p:nvPicPr>
                          <p:cNvPr id="0" name="Object 16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72" y="2106"/>
                            <a:ext cx="80"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48" name="Object 164"/>
              <p:cNvGraphicFramePr>
                <a:graphicFrameLocks noChangeAspect="1"/>
              </p:cNvGraphicFramePr>
              <p:nvPr/>
            </p:nvGraphicFramePr>
            <p:xfrm>
              <a:off x="2992" y="1826"/>
              <a:ext cx="88" cy="104"/>
            </p:xfrm>
            <a:graphic>
              <a:graphicData uri="http://schemas.openxmlformats.org/presentationml/2006/ole">
                <mc:AlternateContent xmlns:mc="http://schemas.openxmlformats.org/markup-compatibility/2006">
                  <mc:Choice xmlns:v="urn:schemas-microsoft-com:vml" Requires="v">
                    <p:oleObj spid="_x0000_s1451288" name="Формула" r:id="rId7" imgW="139680" imgH="164880" progId="Equation.3">
                      <p:embed/>
                    </p:oleObj>
                  </mc:Choice>
                  <mc:Fallback>
                    <p:oleObj name="Формула" r:id="rId7" imgW="139680" imgH="164880" progId="Equation.3">
                      <p:embed/>
                      <p:pic>
                        <p:nvPicPr>
                          <p:cNvPr id="0" name="Object 16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992" y="1826"/>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49" name="Object 165"/>
              <p:cNvGraphicFramePr>
                <a:graphicFrameLocks noChangeAspect="1"/>
              </p:cNvGraphicFramePr>
              <p:nvPr/>
            </p:nvGraphicFramePr>
            <p:xfrm>
              <a:off x="2683" y="1033"/>
              <a:ext cx="80" cy="80"/>
            </p:xfrm>
            <a:graphic>
              <a:graphicData uri="http://schemas.openxmlformats.org/presentationml/2006/ole">
                <mc:AlternateContent xmlns:mc="http://schemas.openxmlformats.org/markup-compatibility/2006">
                  <mc:Choice xmlns:v="urn:schemas-microsoft-com:vml" Requires="v">
                    <p:oleObj spid="_x0000_s1451289" name="Формула" r:id="rId9" imgW="126720" imgH="126720" progId="Equation.3">
                      <p:embed/>
                    </p:oleObj>
                  </mc:Choice>
                  <mc:Fallback>
                    <p:oleObj name="Формула" r:id="rId9" imgW="126720" imgH="126720" progId="Equation.3">
                      <p:embed/>
                      <p:pic>
                        <p:nvPicPr>
                          <p:cNvPr id="0" name="Object 16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683" y="1033"/>
                            <a:ext cx="80" cy="8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49350" name="AutoShape 166"/>
            <p:cNvSpPr>
              <a:spLocks noChangeArrowheads="1"/>
            </p:cNvSpPr>
            <p:nvPr/>
          </p:nvSpPr>
          <p:spPr bwMode="auto">
            <a:xfrm>
              <a:off x="2094" y="1128"/>
              <a:ext cx="96" cy="102"/>
            </a:xfrm>
            <a:prstGeom prst="curvedRightArrow">
              <a:avLst>
                <a:gd name="adj1" fmla="val 21250"/>
                <a:gd name="adj2" fmla="val 42500"/>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9351" name="Group 167"/>
            <p:cNvGrpSpPr>
              <a:grpSpLocks/>
            </p:cNvGrpSpPr>
            <p:nvPr/>
          </p:nvGrpSpPr>
          <p:grpSpPr bwMode="auto">
            <a:xfrm>
              <a:off x="2117" y="1790"/>
              <a:ext cx="83" cy="91"/>
              <a:chOff x="3029" y="3812"/>
              <a:chExt cx="83" cy="91"/>
            </a:xfrm>
          </p:grpSpPr>
          <p:grpSp>
            <p:nvGrpSpPr>
              <p:cNvPr id="349352" name="Group 168"/>
              <p:cNvGrpSpPr>
                <a:grpSpLocks/>
              </p:cNvGrpSpPr>
              <p:nvPr/>
            </p:nvGrpSpPr>
            <p:grpSpPr bwMode="auto">
              <a:xfrm>
                <a:off x="3029" y="3813"/>
                <a:ext cx="28" cy="90"/>
                <a:chOff x="3137" y="4107"/>
                <a:chExt cx="28" cy="90"/>
              </a:xfrm>
            </p:grpSpPr>
            <p:sp>
              <p:nvSpPr>
                <p:cNvPr id="349353" name="Rectangle 169"/>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54" name="Line 170"/>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49355" name="Group 171"/>
              <p:cNvGrpSpPr>
                <a:grpSpLocks/>
              </p:cNvGrpSpPr>
              <p:nvPr/>
            </p:nvGrpSpPr>
            <p:grpSpPr bwMode="auto">
              <a:xfrm flipH="1">
                <a:off x="3084" y="3812"/>
                <a:ext cx="28" cy="90"/>
                <a:chOff x="3137" y="4107"/>
                <a:chExt cx="28" cy="90"/>
              </a:xfrm>
            </p:grpSpPr>
            <p:sp>
              <p:nvSpPr>
                <p:cNvPr id="349356" name="Rectangle 172"/>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57" name="Line 173"/>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grpSp>
          <p:nvGrpSpPr>
            <p:cNvPr id="349358" name="Group 174"/>
            <p:cNvGrpSpPr>
              <a:grpSpLocks/>
            </p:cNvGrpSpPr>
            <p:nvPr/>
          </p:nvGrpSpPr>
          <p:grpSpPr bwMode="auto">
            <a:xfrm>
              <a:off x="2122" y="953"/>
              <a:ext cx="83" cy="91"/>
              <a:chOff x="3029" y="3812"/>
              <a:chExt cx="83" cy="91"/>
            </a:xfrm>
          </p:grpSpPr>
          <p:grpSp>
            <p:nvGrpSpPr>
              <p:cNvPr id="349359" name="Group 175"/>
              <p:cNvGrpSpPr>
                <a:grpSpLocks/>
              </p:cNvGrpSpPr>
              <p:nvPr/>
            </p:nvGrpSpPr>
            <p:grpSpPr bwMode="auto">
              <a:xfrm>
                <a:off x="3029" y="3813"/>
                <a:ext cx="28" cy="90"/>
                <a:chOff x="3137" y="4107"/>
                <a:chExt cx="28" cy="90"/>
              </a:xfrm>
            </p:grpSpPr>
            <p:sp>
              <p:nvSpPr>
                <p:cNvPr id="349360" name="Rectangle 176"/>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61" name="Line 177"/>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nvGrpSpPr>
              <p:cNvPr id="349362" name="Group 178"/>
              <p:cNvGrpSpPr>
                <a:grpSpLocks/>
              </p:cNvGrpSpPr>
              <p:nvPr/>
            </p:nvGrpSpPr>
            <p:grpSpPr bwMode="auto">
              <a:xfrm flipH="1">
                <a:off x="3084" y="3812"/>
                <a:ext cx="28" cy="90"/>
                <a:chOff x="3137" y="4107"/>
                <a:chExt cx="28" cy="90"/>
              </a:xfrm>
            </p:grpSpPr>
            <p:sp>
              <p:nvSpPr>
                <p:cNvPr id="349363" name="Rectangle 179"/>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64" name="Line 180"/>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graphicFrame>
          <p:nvGraphicFramePr>
            <p:cNvPr id="349365" name="Object 181"/>
            <p:cNvGraphicFramePr>
              <a:graphicFrameLocks noChangeAspect="1"/>
            </p:cNvGraphicFramePr>
            <p:nvPr/>
          </p:nvGraphicFramePr>
          <p:xfrm>
            <a:off x="2202" y="1126"/>
            <a:ext cx="120" cy="136"/>
          </p:xfrm>
          <a:graphic>
            <a:graphicData uri="http://schemas.openxmlformats.org/presentationml/2006/ole">
              <mc:AlternateContent xmlns:mc="http://schemas.openxmlformats.org/markup-compatibility/2006">
                <mc:Choice xmlns:v="urn:schemas-microsoft-com:vml" Requires="v">
                  <p:oleObj spid="_x0000_s1451290" name="Формула" r:id="rId11" imgW="190440" imgH="215640" progId="Equation.3">
                    <p:embed/>
                  </p:oleObj>
                </mc:Choice>
                <mc:Fallback>
                  <p:oleObj name="Формула" r:id="rId11" imgW="190440" imgH="215640" progId="Equation.3">
                    <p:embed/>
                    <p:pic>
                      <p:nvPicPr>
                        <p:cNvPr id="0" name="Object 181"/>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02" y="1126"/>
                          <a:ext cx="12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72" name="AutoShape 188"/>
            <p:cNvSpPr>
              <a:spLocks noChangeArrowheads="1"/>
            </p:cNvSpPr>
            <p:nvPr/>
          </p:nvSpPr>
          <p:spPr bwMode="auto">
            <a:xfrm>
              <a:off x="2075" y="1274"/>
              <a:ext cx="120" cy="162"/>
            </a:xfrm>
            <a:prstGeom prst="curvedRightArrow">
              <a:avLst>
                <a:gd name="adj1" fmla="val 27000"/>
                <a:gd name="adj2" fmla="val 54000"/>
                <a:gd name="adj3" fmla="val 33333"/>
              </a:avLst>
            </a:prstGeom>
            <a:solidFill>
              <a:srgbClr val="FF00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73" name="AutoShape 189"/>
            <p:cNvSpPr>
              <a:spLocks noChangeArrowheads="1"/>
            </p:cNvSpPr>
            <p:nvPr/>
          </p:nvSpPr>
          <p:spPr bwMode="auto">
            <a:xfrm>
              <a:off x="1949" y="1103"/>
              <a:ext cx="168" cy="150"/>
            </a:xfrm>
            <a:prstGeom prst="curvedRightArrow">
              <a:avLst>
                <a:gd name="adj1" fmla="val 20000"/>
                <a:gd name="adj2" fmla="val 40000"/>
                <a:gd name="adj3" fmla="val 37333"/>
              </a:avLst>
            </a:prstGeom>
            <a:solidFill>
              <a:srgbClr val="CC99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9374" name="Object 190"/>
            <p:cNvGraphicFramePr>
              <a:graphicFrameLocks noChangeAspect="1"/>
            </p:cNvGraphicFramePr>
            <p:nvPr/>
          </p:nvGraphicFramePr>
          <p:xfrm>
            <a:off x="1923" y="960"/>
            <a:ext cx="112" cy="136"/>
          </p:xfrm>
          <a:graphic>
            <a:graphicData uri="http://schemas.openxmlformats.org/presentationml/2006/ole">
              <mc:AlternateContent xmlns:mc="http://schemas.openxmlformats.org/markup-compatibility/2006">
                <mc:Choice xmlns:v="urn:schemas-microsoft-com:vml" Requires="v">
                  <p:oleObj spid="_x0000_s1451291" name="Формула" r:id="rId13" imgW="177480" imgH="215640" progId="Equation.3">
                    <p:embed/>
                  </p:oleObj>
                </mc:Choice>
                <mc:Fallback>
                  <p:oleObj name="Формула" r:id="rId13" imgW="177480" imgH="215640" progId="Equation.3">
                    <p:embed/>
                    <p:pic>
                      <p:nvPicPr>
                        <p:cNvPr id="0" name="Object 190"/>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923" y="960"/>
                          <a:ext cx="112"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376" name="Line 192"/>
            <p:cNvSpPr>
              <a:spLocks noChangeShapeType="1"/>
            </p:cNvSpPr>
            <p:nvPr/>
          </p:nvSpPr>
          <p:spPr bwMode="auto">
            <a:xfrm flipV="1">
              <a:off x="2160" y="906"/>
              <a:ext cx="0" cy="10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9381" name="Object 197"/>
            <p:cNvGraphicFramePr>
              <a:graphicFrameLocks noChangeAspect="1"/>
            </p:cNvGraphicFramePr>
            <p:nvPr/>
          </p:nvGraphicFramePr>
          <p:xfrm>
            <a:off x="2228" y="1334"/>
            <a:ext cx="160" cy="136"/>
          </p:xfrm>
          <a:graphic>
            <a:graphicData uri="http://schemas.openxmlformats.org/presentationml/2006/ole">
              <mc:AlternateContent xmlns:mc="http://schemas.openxmlformats.org/markup-compatibility/2006">
                <mc:Choice xmlns:v="urn:schemas-microsoft-com:vml" Requires="v">
                  <p:oleObj spid="_x0000_s1451292" name="Формула" r:id="rId15" imgW="253800" imgH="215640" progId="Equation.3">
                    <p:embed/>
                  </p:oleObj>
                </mc:Choice>
                <mc:Fallback>
                  <p:oleObj name="Формула" r:id="rId15" imgW="253800" imgH="215640" progId="Equation.3">
                    <p:embed/>
                    <p:pic>
                      <p:nvPicPr>
                        <p:cNvPr id="0" name="Object 197"/>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2228" y="1334"/>
                          <a:ext cx="160" cy="13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9393" name="Group 209"/>
            <p:cNvGrpSpPr>
              <a:grpSpLocks/>
            </p:cNvGrpSpPr>
            <p:nvPr/>
          </p:nvGrpSpPr>
          <p:grpSpPr bwMode="auto">
            <a:xfrm rot="5400000" flipH="1">
              <a:off x="2141" y="1849"/>
              <a:ext cx="28" cy="90"/>
              <a:chOff x="3137" y="4107"/>
              <a:chExt cx="28" cy="90"/>
            </a:xfrm>
          </p:grpSpPr>
          <p:sp>
            <p:nvSpPr>
              <p:cNvPr id="349394" name="Rectangle 210"/>
              <p:cNvSpPr>
                <a:spLocks noChangeArrowheads="1"/>
              </p:cNvSpPr>
              <p:nvPr/>
            </p:nvSpPr>
            <p:spPr bwMode="auto">
              <a:xfrm>
                <a:off x="3137" y="4107"/>
                <a:ext cx="28" cy="9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95" name="Line 211"/>
              <p:cNvSpPr>
                <a:spLocks noChangeShapeType="1"/>
              </p:cNvSpPr>
              <p:nvPr/>
            </p:nvSpPr>
            <p:spPr bwMode="auto">
              <a:xfrm flipH="1">
                <a:off x="3165" y="4107"/>
                <a:ext cx="0" cy="8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grpSp>
      <p:sp>
        <p:nvSpPr>
          <p:cNvPr id="349188" name="Rectangle 4"/>
          <p:cNvSpPr>
            <a:spLocks noGrp="1" noChangeArrowheads="1"/>
          </p:cNvSpPr>
          <p:nvPr>
            <p:ph type="title"/>
          </p:nvPr>
        </p:nvSpPr>
        <p:spPr>
          <a:xfrm>
            <a:off x="947738" y="438883"/>
            <a:ext cx="3348000" cy="288000"/>
          </a:xfrm>
          <a:solidFill>
            <a:srgbClr val="FFFF00"/>
          </a:solidFill>
          <a:ln/>
        </p:spPr>
        <p:txBody>
          <a:bodyPr/>
          <a:lstStyle/>
          <a:p>
            <a:r>
              <a:rPr lang="en-US" altLang="ru-RU" sz="2000" b="1" dirty="0" smtClean="0">
                <a:solidFill>
                  <a:srgbClr val="FF0000"/>
                </a:solidFill>
              </a:rPr>
              <a:t>Section 6 </a:t>
            </a:r>
            <a:r>
              <a:rPr lang="en-US"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6</a:t>
            </a:r>
            <a:r>
              <a:rPr lang="ru-RU" altLang="ru-RU" sz="1800" dirty="0" smtClean="0">
                <a:solidFill>
                  <a:srgbClr val="FF0000"/>
                </a:solidFill>
              </a:rPr>
              <a:t>.</a:t>
            </a:r>
            <a:r>
              <a:rPr lang="en-US" altLang="ru-RU" sz="1800" dirty="0">
                <a:solidFill>
                  <a:srgbClr val="FF0000"/>
                </a:solidFill>
              </a:rPr>
              <a:t>4</a:t>
            </a:r>
            <a:r>
              <a:rPr lang="ru-RU" altLang="ru-RU" sz="1800" dirty="0" smtClean="0">
                <a:solidFill>
                  <a:srgbClr val="FF0000"/>
                </a:solidFill>
              </a:rPr>
              <a:t>)</a:t>
            </a:r>
            <a:endParaRPr lang="ru-RU" altLang="ru-RU" sz="1800" dirty="0">
              <a:solidFill>
                <a:srgbClr val="FF0000"/>
              </a:solidFill>
            </a:endParaRPr>
          </a:p>
        </p:txBody>
      </p:sp>
      <p:sp>
        <p:nvSpPr>
          <p:cNvPr id="349190" name="AutoShape 6">
            <a:hlinkClick r:id="rId17" action="ppaction://hlinksldjump" highlightClick="1"/>
          </p:cNvPr>
          <p:cNvSpPr>
            <a:spLocks noChangeArrowheads="1"/>
          </p:cNvSpPr>
          <p:nvPr/>
        </p:nvSpPr>
        <p:spPr bwMode="auto">
          <a:xfrm>
            <a:off x="338138" y="480489"/>
            <a:ext cx="242887" cy="204788"/>
          </a:xfrm>
          <a:prstGeom prst="actionButtonBeginning">
            <a:avLst/>
          </a:prstGeom>
          <a:solidFill>
            <a:srgbClr val="FF0000"/>
          </a:solidFill>
          <a:ln>
            <a:noFill/>
          </a:ln>
          <a:effectLst/>
          <a:extLst/>
        </p:spPr>
        <p:txBody>
          <a:bodyPr wrap="none" anchor="ctr"/>
          <a:lstStyle/>
          <a:p>
            <a:endParaRPr lang="ru-RU"/>
          </a:p>
        </p:txBody>
      </p:sp>
      <p:sp>
        <p:nvSpPr>
          <p:cNvPr id="349191" name="AutoShape 7">
            <a:hlinkClick r:id="" action="ppaction://hlinkshowjump?jump=previousslide" highlightClick="1"/>
          </p:cNvPr>
          <p:cNvSpPr>
            <a:spLocks noChangeArrowheads="1"/>
          </p:cNvSpPr>
          <p:nvPr/>
        </p:nvSpPr>
        <p:spPr bwMode="auto">
          <a:xfrm>
            <a:off x="609600" y="487402"/>
            <a:ext cx="257175" cy="209550"/>
          </a:xfrm>
          <a:prstGeom prst="actionButtonBackPrevious">
            <a:avLst/>
          </a:prstGeom>
          <a:solidFill>
            <a:srgbClr val="FF0000"/>
          </a:solidFill>
          <a:ln>
            <a:noFill/>
          </a:ln>
          <a:effectLst/>
          <a:extLst/>
        </p:spPr>
        <p:txBody>
          <a:bodyPr wrap="none" anchor="ctr"/>
          <a:lstStyle/>
          <a:p>
            <a:endParaRPr lang="ru-RU"/>
          </a:p>
        </p:txBody>
      </p:sp>
      <p:sp>
        <p:nvSpPr>
          <p:cNvPr id="349192" name="Oval 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ru-RU" altLang="ru-RU" sz="1000" b="1" dirty="0" smtClean="0">
                <a:solidFill>
                  <a:schemeClr val="tx2"/>
                </a:solidFill>
              </a:rPr>
              <a:t>2</a:t>
            </a:r>
            <a:r>
              <a:rPr lang="en-US" altLang="ru-RU" sz="1000" b="1" dirty="0" smtClean="0">
                <a:solidFill>
                  <a:schemeClr val="tx2"/>
                </a:solidFill>
              </a:rPr>
              <a:t>6</a:t>
            </a:r>
            <a:endParaRPr lang="ru-RU" altLang="ru-RU" sz="1000" b="1" dirty="0">
              <a:solidFill>
                <a:schemeClr val="tx2"/>
              </a:solidFill>
            </a:endParaRPr>
          </a:p>
        </p:txBody>
      </p:sp>
      <p:sp>
        <p:nvSpPr>
          <p:cNvPr id="349193" name="Text Box 9"/>
          <p:cNvSpPr txBox="1">
            <a:spLocks noChangeArrowheads="1"/>
          </p:cNvSpPr>
          <p:nvPr/>
        </p:nvSpPr>
        <p:spPr bwMode="auto">
          <a:xfrm>
            <a:off x="222250" y="3573463"/>
            <a:ext cx="5653088"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marL="342900" indent="-342900">
              <a:defRPr>
                <a:solidFill>
                  <a:schemeClr val="tx1"/>
                </a:solidFill>
                <a:latin typeface="Arial" pitchFamily="34" charset="0"/>
              </a:defRPr>
            </a:lvl1pPr>
            <a:lvl2pPr marL="800100" indent="-342900">
              <a:defRPr>
                <a:solidFill>
                  <a:schemeClr val="tx1"/>
                </a:solidFill>
                <a:latin typeface="Arial" pitchFamily="34" charset="0"/>
              </a:defRPr>
            </a:lvl2pPr>
            <a:lvl3pPr marL="1257300" indent="-342900">
              <a:defRPr>
                <a:solidFill>
                  <a:schemeClr val="tx1"/>
                </a:solidFill>
                <a:latin typeface="Arial" pitchFamily="34" charset="0"/>
              </a:defRPr>
            </a:lvl3pPr>
            <a:lvl4pPr marL="1714500" indent="-342900">
              <a:defRPr>
                <a:solidFill>
                  <a:schemeClr val="tx1"/>
                </a:solidFill>
                <a:latin typeface="Arial" pitchFamily="34" charset="0"/>
              </a:defRPr>
            </a:lvl4pPr>
            <a:lvl5pPr marL="2171700" indent="-342900">
              <a:defRPr>
                <a:solidFill>
                  <a:schemeClr val="tx1"/>
                </a:solidFill>
                <a:latin typeface="Arial" pitchFamily="34" charset="0"/>
              </a:defRPr>
            </a:lvl5pPr>
            <a:lvl6pPr marL="2628900" indent="-342900" fontAlgn="base">
              <a:spcBef>
                <a:spcPct val="0"/>
              </a:spcBef>
              <a:spcAft>
                <a:spcPct val="0"/>
              </a:spcAft>
              <a:defRPr>
                <a:solidFill>
                  <a:schemeClr val="tx1"/>
                </a:solidFill>
                <a:latin typeface="Arial" pitchFamily="34" charset="0"/>
              </a:defRPr>
            </a:lvl6pPr>
            <a:lvl7pPr marL="3086100" indent="-342900" fontAlgn="base">
              <a:spcBef>
                <a:spcPct val="0"/>
              </a:spcBef>
              <a:spcAft>
                <a:spcPct val="0"/>
              </a:spcAft>
              <a:defRPr>
                <a:solidFill>
                  <a:schemeClr val="tx1"/>
                </a:solidFill>
                <a:latin typeface="Arial" pitchFamily="34" charset="0"/>
              </a:defRPr>
            </a:lvl7pPr>
            <a:lvl8pPr marL="3543300" indent="-342900" fontAlgn="base">
              <a:spcBef>
                <a:spcPct val="0"/>
              </a:spcBef>
              <a:spcAft>
                <a:spcPct val="0"/>
              </a:spcAft>
              <a:defRPr>
                <a:solidFill>
                  <a:schemeClr val="tx1"/>
                </a:solidFill>
                <a:latin typeface="Arial" pitchFamily="34" charset="0"/>
              </a:defRPr>
            </a:lvl8pPr>
            <a:lvl9pPr marL="4000500" indent="-342900" fontAlgn="base">
              <a:spcBef>
                <a:spcPct val="0"/>
              </a:spcBef>
              <a:spcAft>
                <a:spcPct val="0"/>
              </a:spcAft>
              <a:defRPr>
                <a:solidFill>
                  <a:schemeClr val="tx1"/>
                </a:solidFill>
                <a:latin typeface="Arial" pitchFamily="34" charset="0"/>
              </a:defRPr>
            </a:lvl9pPr>
          </a:lstStyle>
          <a:p>
            <a:r>
              <a:rPr lang="ru-RU" altLang="ru-RU" sz="1000" b="1" dirty="0">
                <a:solidFill>
                  <a:srgbClr val="FF0000"/>
                </a:solidFill>
                <a:cs typeface="Arial" pitchFamily="34" charset="0"/>
              </a:rPr>
              <a:t>■</a:t>
            </a:r>
            <a:r>
              <a:rPr lang="en-US" altLang="ru-RU" sz="1000" b="1" dirty="0">
                <a:solidFill>
                  <a:srgbClr val="FF0000"/>
                </a:solidFill>
                <a:cs typeface="Arial" pitchFamily="34" charset="0"/>
              </a:rPr>
              <a:t>	</a:t>
            </a:r>
            <a:r>
              <a:rPr lang="en-US" altLang="ru-RU" sz="1000" b="1" dirty="0" smtClean="0">
                <a:solidFill>
                  <a:srgbClr val="FF0000"/>
                </a:solidFill>
                <a:cs typeface="Arial" pitchFamily="34" charset="0"/>
              </a:rPr>
              <a:t>Differential Equation </a:t>
            </a:r>
            <a:r>
              <a:rPr lang="en-US" altLang="ru-RU" sz="1000" b="1" dirty="0">
                <a:solidFill>
                  <a:srgbClr val="FF0000"/>
                </a:solidFill>
                <a:cs typeface="Arial" pitchFamily="34" charset="0"/>
              </a:rPr>
              <a:t>of </a:t>
            </a:r>
            <a:r>
              <a:rPr lang="en-US" altLang="ru-RU" sz="1000" b="1" dirty="0" smtClean="0">
                <a:solidFill>
                  <a:srgbClr val="FF0000"/>
                </a:solidFill>
                <a:cs typeface="Arial" pitchFamily="34" charset="0"/>
              </a:rPr>
              <a:t>Rotation </a:t>
            </a:r>
            <a:r>
              <a:rPr lang="en-US" altLang="ru-RU" sz="1000" b="1" dirty="0">
                <a:solidFill>
                  <a:srgbClr val="FF0000"/>
                </a:solidFill>
                <a:cs typeface="Arial" pitchFamily="34" charset="0"/>
              </a:rPr>
              <a:t>of a </a:t>
            </a:r>
            <a:r>
              <a:rPr lang="en-US" altLang="ru-RU" sz="1000" b="1" dirty="0" smtClean="0">
                <a:solidFill>
                  <a:srgbClr val="FF0000"/>
                </a:solidFill>
                <a:cs typeface="Arial" pitchFamily="34" charset="0"/>
              </a:rPr>
              <a:t>Rigid Body About an Axis</a:t>
            </a:r>
            <a:endParaRPr lang="ru-RU" altLang="ru-RU" sz="1000" dirty="0">
              <a:solidFill>
                <a:srgbClr val="FF0000"/>
              </a:solidFill>
            </a:endParaRPr>
          </a:p>
        </p:txBody>
      </p:sp>
      <p:sp>
        <p:nvSpPr>
          <p:cNvPr id="349383" name="AutoShape 199"/>
          <p:cNvSpPr>
            <a:spLocks noChangeArrowheads="1"/>
          </p:cNvSpPr>
          <p:nvPr/>
        </p:nvSpPr>
        <p:spPr bwMode="auto">
          <a:xfrm>
            <a:off x="747713" y="3957638"/>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84" name="AutoShape 200"/>
          <p:cNvSpPr>
            <a:spLocks noChangeArrowheads="1"/>
          </p:cNvSpPr>
          <p:nvPr/>
        </p:nvSpPr>
        <p:spPr bwMode="auto">
          <a:xfrm>
            <a:off x="717550" y="5280025"/>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85" name="AutoShape 201"/>
          <p:cNvSpPr>
            <a:spLocks noChangeArrowheads="1"/>
          </p:cNvSpPr>
          <p:nvPr/>
        </p:nvSpPr>
        <p:spPr bwMode="auto">
          <a:xfrm rot="8076714">
            <a:off x="401638" y="5427662"/>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86" name="AutoShape 202"/>
          <p:cNvSpPr>
            <a:spLocks noChangeArrowheads="1"/>
          </p:cNvSpPr>
          <p:nvPr/>
        </p:nvSpPr>
        <p:spPr bwMode="auto">
          <a:xfrm rot="8076714">
            <a:off x="419101" y="4073525"/>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87" name="AutoShape 203"/>
          <p:cNvSpPr>
            <a:spLocks noChangeArrowheads="1"/>
          </p:cNvSpPr>
          <p:nvPr/>
        </p:nvSpPr>
        <p:spPr bwMode="auto">
          <a:xfrm rot="-5400000">
            <a:off x="594519" y="5156994"/>
            <a:ext cx="300037" cy="104775"/>
          </a:xfrm>
          <a:prstGeom prst="rightArrow">
            <a:avLst>
              <a:gd name="adj1" fmla="val 50000"/>
              <a:gd name="adj2" fmla="val 71591"/>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88" name="AutoShape 204"/>
          <p:cNvSpPr>
            <a:spLocks noChangeArrowheads="1"/>
          </p:cNvSpPr>
          <p:nvPr/>
        </p:nvSpPr>
        <p:spPr bwMode="auto">
          <a:xfrm rot="5400000" flipV="1">
            <a:off x="590550" y="4810125"/>
            <a:ext cx="309563" cy="100013"/>
          </a:xfrm>
          <a:prstGeom prst="rightArrow">
            <a:avLst>
              <a:gd name="adj1" fmla="val 50000"/>
              <a:gd name="adj2" fmla="val 7738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397" name="Text Box 213"/>
          <p:cNvSpPr txBox="1">
            <a:spLocks noChangeArrowheads="1"/>
          </p:cNvSpPr>
          <p:nvPr/>
        </p:nvSpPr>
        <p:spPr bwMode="auto">
          <a:xfrm>
            <a:off x="1525961" y="3810000"/>
            <a:ext cx="36893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Write </a:t>
            </a:r>
            <a:r>
              <a:rPr lang="en-US" altLang="ru-RU" sz="1000" dirty="0"/>
              <a:t>the theorem of change </a:t>
            </a:r>
            <a:r>
              <a:rPr lang="en-US" altLang="ru-RU" sz="1000" dirty="0" smtClean="0"/>
              <a:t>in </a:t>
            </a:r>
            <a:r>
              <a:rPr lang="en-US" altLang="ru-RU" sz="1000" dirty="0"/>
              <a:t>angular momentum</a:t>
            </a:r>
          </a:p>
          <a:p>
            <a:r>
              <a:rPr lang="en-US" altLang="ru-RU" sz="1000" dirty="0"/>
              <a:t>o</a:t>
            </a:r>
            <a:r>
              <a:rPr lang="en-US" altLang="ru-RU" sz="1000" dirty="0" smtClean="0"/>
              <a:t>f a rigid </a:t>
            </a:r>
            <a:r>
              <a:rPr lang="en-US" altLang="ru-RU" sz="1000" dirty="0"/>
              <a:t>body rotating around a fixed axis </a:t>
            </a:r>
            <a:r>
              <a:rPr lang="ru-RU" altLang="ru-RU" sz="1000" dirty="0" smtClean="0"/>
              <a:t> </a:t>
            </a:r>
            <a:endParaRPr lang="ru-RU" altLang="ru-RU" sz="1000" dirty="0"/>
          </a:p>
        </p:txBody>
      </p:sp>
      <p:graphicFrame>
        <p:nvGraphicFramePr>
          <p:cNvPr id="349398" name="Object 214"/>
          <p:cNvGraphicFramePr>
            <a:graphicFrameLocks noChangeAspect="1"/>
          </p:cNvGraphicFramePr>
          <p:nvPr>
            <p:extLst>
              <p:ext uri="{D42A27DB-BD31-4B8C-83A1-F6EECF244321}">
                <p14:modId xmlns:p14="http://schemas.microsoft.com/office/powerpoint/2010/main" val="264547274"/>
              </p:ext>
            </p:extLst>
          </p:nvPr>
        </p:nvGraphicFramePr>
        <p:xfrm>
          <a:off x="2605088" y="4168775"/>
          <a:ext cx="889000" cy="457200"/>
        </p:xfrm>
        <a:graphic>
          <a:graphicData uri="http://schemas.openxmlformats.org/presentationml/2006/ole">
            <mc:AlternateContent xmlns:mc="http://schemas.openxmlformats.org/markup-compatibility/2006">
              <mc:Choice xmlns:v="urn:schemas-microsoft-com:vml" Requires="v">
                <p:oleObj spid="_x0000_s1451293" name="Equation" r:id="rId18" imgW="888840" imgH="457200" progId="Equation.DSMT4">
                  <p:embed/>
                </p:oleObj>
              </mc:Choice>
              <mc:Fallback>
                <p:oleObj name="Equation" r:id="rId18" imgW="888840" imgH="457200" progId="Equation.DSMT4">
                  <p:embed/>
                  <p:pic>
                    <p:nvPicPr>
                      <p:cNvPr id="0" name="Object 214"/>
                      <p:cNvPicPr>
                        <a:picLocks noChangeAspect="1" noChangeArrowheads="1"/>
                      </p:cNvPicPr>
                      <p:nvPr/>
                    </p:nvPicPr>
                    <p:blipFill>
                      <a:blip r:embed="rId19"/>
                      <a:srcRect/>
                      <a:stretch>
                        <a:fillRect/>
                      </a:stretch>
                    </p:blipFill>
                    <p:spPr bwMode="auto">
                      <a:xfrm>
                        <a:off x="2605088" y="4168775"/>
                        <a:ext cx="8890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399" name="Object 215"/>
          <p:cNvGraphicFramePr>
            <a:graphicFrameLocks noChangeAspect="1"/>
          </p:cNvGraphicFramePr>
          <p:nvPr>
            <p:extLst>
              <p:ext uri="{D42A27DB-BD31-4B8C-83A1-F6EECF244321}">
                <p14:modId xmlns:p14="http://schemas.microsoft.com/office/powerpoint/2010/main" val="1161832370"/>
              </p:ext>
            </p:extLst>
          </p:nvPr>
        </p:nvGraphicFramePr>
        <p:xfrm>
          <a:off x="2659856" y="4827589"/>
          <a:ext cx="736600" cy="215900"/>
        </p:xfrm>
        <a:graphic>
          <a:graphicData uri="http://schemas.openxmlformats.org/presentationml/2006/ole">
            <mc:AlternateContent xmlns:mc="http://schemas.openxmlformats.org/markup-compatibility/2006">
              <mc:Choice xmlns:v="urn:schemas-microsoft-com:vml" Requires="v">
                <p:oleObj spid="_x0000_s1451294" name="Формула" r:id="rId20" imgW="736560" imgH="215640" progId="Equation.3">
                  <p:embed/>
                </p:oleObj>
              </mc:Choice>
              <mc:Fallback>
                <p:oleObj name="Формула" r:id="rId20" imgW="736560" imgH="215640" progId="Equation.3">
                  <p:embed/>
                  <p:pic>
                    <p:nvPicPr>
                      <p:cNvPr id="0" name="Object 215"/>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659856" y="4827589"/>
                        <a:ext cx="736600" cy="215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00" name="Text Box 216"/>
          <p:cNvSpPr txBox="1">
            <a:spLocks noChangeArrowheads="1"/>
          </p:cNvSpPr>
          <p:nvPr/>
        </p:nvSpPr>
        <p:spPr bwMode="auto">
          <a:xfrm>
            <a:off x="1604962" y="4587717"/>
            <a:ext cx="33575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a:t>The angular momentum of a rotating rigid </a:t>
            </a:r>
            <a:r>
              <a:rPr lang="en-US" altLang="ru-RU" sz="1000" dirty="0" smtClean="0"/>
              <a:t>body is </a:t>
            </a:r>
            <a:endParaRPr lang="ru-RU" altLang="ru-RU" sz="1000" dirty="0"/>
          </a:p>
        </p:txBody>
      </p:sp>
      <p:sp>
        <p:nvSpPr>
          <p:cNvPr id="349401" name="Text Box 217"/>
          <p:cNvSpPr txBox="1">
            <a:spLocks noChangeArrowheads="1"/>
          </p:cNvSpPr>
          <p:nvPr/>
        </p:nvSpPr>
        <p:spPr bwMode="auto">
          <a:xfrm>
            <a:off x="1598613" y="4975226"/>
            <a:ext cx="3257623"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t>The sum of the moments of </a:t>
            </a:r>
            <a:r>
              <a:rPr lang="en-US" altLang="ru-RU" sz="1000" dirty="0"/>
              <a:t>external forces relative to </a:t>
            </a:r>
            <a:endParaRPr lang="en-US" altLang="ru-RU" sz="1000" dirty="0" smtClean="0"/>
          </a:p>
          <a:p>
            <a:pPr algn="just"/>
            <a:r>
              <a:rPr lang="en-US" altLang="ru-RU" sz="1000" dirty="0" smtClean="0"/>
              <a:t>the </a:t>
            </a:r>
            <a:r>
              <a:rPr lang="en-US" altLang="ru-RU" sz="1000" dirty="0"/>
              <a:t>axis of </a:t>
            </a:r>
            <a:r>
              <a:rPr lang="en-US" altLang="ru-RU" sz="1000" dirty="0" smtClean="0"/>
              <a:t>rotation equals </a:t>
            </a:r>
            <a:r>
              <a:rPr lang="en-US" altLang="ru-RU" sz="1000" dirty="0"/>
              <a:t>torque (reaction </a:t>
            </a:r>
            <a:r>
              <a:rPr lang="en-US" altLang="ru-RU" sz="1000" dirty="0" smtClean="0"/>
              <a:t>and  </a:t>
            </a:r>
            <a:r>
              <a:rPr lang="en-US" altLang="ru-RU" sz="1000" dirty="0"/>
              <a:t>gravity</a:t>
            </a:r>
          </a:p>
          <a:p>
            <a:pPr algn="just"/>
            <a:r>
              <a:rPr lang="en-US" altLang="ru-RU" sz="1000" dirty="0" smtClean="0"/>
              <a:t> force do </a:t>
            </a:r>
            <a:r>
              <a:rPr lang="en-US" altLang="ru-RU" sz="1000" dirty="0"/>
              <a:t>not </a:t>
            </a:r>
            <a:r>
              <a:rPr lang="en-US" altLang="ru-RU" sz="1000" dirty="0" smtClean="0"/>
              <a:t>create the moments)</a:t>
            </a:r>
            <a:endParaRPr lang="ru-RU" altLang="ru-RU" sz="1000" dirty="0"/>
          </a:p>
        </p:txBody>
      </p:sp>
      <p:graphicFrame>
        <p:nvGraphicFramePr>
          <p:cNvPr id="349402" name="Object 218"/>
          <p:cNvGraphicFramePr>
            <a:graphicFrameLocks noChangeAspect="1"/>
          </p:cNvGraphicFramePr>
          <p:nvPr>
            <p:extLst>
              <p:ext uri="{D42A27DB-BD31-4B8C-83A1-F6EECF244321}">
                <p14:modId xmlns:p14="http://schemas.microsoft.com/office/powerpoint/2010/main" val="3613905613"/>
              </p:ext>
            </p:extLst>
          </p:nvPr>
        </p:nvGraphicFramePr>
        <p:xfrm>
          <a:off x="2670175" y="5470525"/>
          <a:ext cx="1257300" cy="279400"/>
        </p:xfrm>
        <a:graphic>
          <a:graphicData uri="http://schemas.openxmlformats.org/presentationml/2006/ole">
            <mc:AlternateContent xmlns:mc="http://schemas.openxmlformats.org/markup-compatibility/2006">
              <mc:Choice xmlns:v="urn:schemas-microsoft-com:vml" Requires="v">
                <p:oleObj spid="_x0000_s1451295" name="Equation" r:id="rId22" imgW="1257120" imgH="279360" progId="Equation.DSMT4">
                  <p:embed/>
                </p:oleObj>
              </mc:Choice>
              <mc:Fallback>
                <p:oleObj name="Equation" r:id="rId22" imgW="1257120" imgH="279360" progId="Equation.DSMT4">
                  <p:embed/>
                  <p:pic>
                    <p:nvPicPr>
                      <p:cNvPr id="0" name="Object 218"/>
                      <p:cNvPicPr>
                        <a:picLocks noChangeAspect="1" noChangeArrowheads="1"/>
                      </p:cNvPicPr>
                      <p:nvPr/>
                    </p:nvPicPr>
                    <p:blipFill>
                      <a:blip r:embed="rId23"/>
                      <a:srcRect/>
                      <a:stretch>
                        <a:fillRect/>
                      </a:stretch>
                    </p:blipFill>
                    <p:spPr bwMode="auto">
                      <a:xfrm>
                        <a:off x="2670175" y="5470525"/>
                        <a:ext cx="1257300" cy="2794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03" name="AutoShape 219"/>
          <p:cNvSpPr>
            <a:spLocks noChangeArrowheads="1"/>
          </p:cNvSpPr>
          <p:nvPr/>
        </p:nvSpPr>
        <p:spPr bwMode="auto">
          <a:xfrm>
            <a:off x="2298700" y="6108700"/>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9404" name="Object 220"/>
          <p:cNvGraphicFramePr>
            <a:graphicFrameLocks noChangeAspect="1"/>
          </p:cNvGraphicFramePr>
          <p:nvPr>
            <p:extLst>
              <p:ext uri="{D42A27DB-BD31-4B8C-83A1-F6EECF244321}">
                <p14:modId xmlns:p14="http://schemas.microsoft.com/office/powerpoint/2010/main" val="917835907"/>
              </p:ext>
            </p:extLst>
          </p:nvPr>
        </p:nvGraphicFramePr>
        <p:xfrm>
          <a:off x="625475" y="5899150"/>
          <a:ext cx="1574800" cy="457200"/>
        </p:xfrm>
        <a:graphic>
          <a:graphicData uri="http://schemas.openxmlformats.org/presentationml/2006/ole">
            <mc:AlternateContent xmlns:mc="http://schemas.openxmlformats.org/markup-compatibility/2006">
              <mc:Choice xmlns:v="urn:schemas-microsoft-com:vml" Requires="v">
                <p:oleObj spid="_x0000_s1451296" name="Equation" r:id="rId24" imgW="1574640" imgH="457200" progId="Equation.DSMT4">
                  <p:embed/>
                </p:oleObj>
              </mc:Choice>
              <mc:Fallback>
                <p:oleObj name="Equation" r:id="rId24" imgW="1574640" imgH="457200" progId="Equation.DSMT4">
                  <p:embed/>
                  <p:pic>
                    <p:nvPicPr>
                      <p:cNvPr id="0" name="Object 220"/>
                      <p:cNvPicPr>
                        <a:picLocks noChangeAspect="1" noChangeArrowheads="1"/>
                      </p:cNvPicPr>
                      <p:nvPr/>
                    </p:nvPicPr>
                    <p:blipFill>
                      <a:blip r:embed="rId25"/>
                      <a:srcRect/>
                      <a:stretch>
                        <a:fillRect/>
                      </a:stretch>
                    </p:blipFill>
                    <p:spPr bwMode="auto">
                      <a:xfrm>
                        <a:off x="625475" y="5899150"/>
                        <a:ext cx="15748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05" name="Text Box 221"/>
          <p:cNvSpPr txBox="1">
            <a:spLocks noChangeArrowheads="1"/>
          </p:cNvSpPr>
          <p:nvPr/>
        </p:nvSpPr>
        <p:spPr bwMode="auto">
          <a:xfrm>
            <a:off x="731838" y="5676901"/>
            <a:ext cx="362471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t>Substitute the angular momentum and torque </a:t>
            </a:r>
            <a:r>
              <a:rPr lang="en-US" altLang="ru-RU" sz="1000"/>
              <a:t>in </a:t>
            </a:r>
            <a:r>
              <a:rPr lang="en-US" altLang="ru-RU" sz="1000" smtClean="0"/>
              <a:t> the theorem</a:t>
            </a:r>
            <a:endParaRPr lang="ru-RU" altLang="ru-RU" sz="1000" dirty="0"/>
          </a:p>
        </p:txBody>
      </p:sp>
      <p:graphicFrame>
        <p:nvGraphicFramePr>
          <p:cNvPr id="349406" name="Object 222"/>
          <p:cNvGraphicFramePr>
            <a:graphicFrameLocks noChangeAspect="1"/>
          </p:cNvGraphicFramePr>
          <p:nvPr>
            <p:extLst>
              <p:ext uri="{D42A27DB-BD31-4B8C-83A1-F6EECF244321}">
                <p14:modId xmlns:p14="http://schemas.microsoft.com/office/powerpoint/2010/main" val="4008708376"/>
              </p:ext>
            </p:extLst>
          </p:nvPr>
        </p:nvGraphicFramePr>
        <p:xfrm>
          <a:off x="2773363" y="6072188"/>
          <a:ext cx="1257300" cy="241300"/>
        </p:xfrm>
        <a:graphic>
          <a:graphicData uri="http://schemas.openxmlformats.org/presentationml/2006/ole">
            <mc:AlternateContent xmlns:mc="http://schemas.openxmlformats.org/markup-compatibility/2006">
              <mc:Choice xmlns:v="urn:schemas-microsoft-com:vml" Requires="v">
                <p:oleObj spid="_x0000_s1451297" name="Equation" r:id="rId26" imgW="1257120" imgH="241200" progId="Equation.DSMT4">
                  <p:embed/>
                </p:oleObj>
              </mc:Choice>
              <mc:Fallback>
                <p:oleObj name="Equation" r:id="rId26" imgW="1257120" imgH="241200" progId="Equation.DSMT4">
                  <p:embed/>
                  <p:pic>
                    <p:nvPicPr>
                      <p:cNvPr id="0" name="Object 222"/>
                      <p:cNvPicPr>
                        <a:picLocks noChangeAspect="1" noChangeArrowheads="1"/>
                      </p:cNvPicPr>
                      <p:nvPr/>
                    </p:nvPicPr>
                    <p:blipFill>
                      <a:blip r:embed="rId27"/>
                      <a:srcRect/>
                      <a:stretch>
                        <a:fillRect/>
                      </a:stretch>
                    </p:blipFill>
                    <p:spPr bwMode="auto">
                      <a:xfrm>
                        <a:off x="2773363" y="6072188"/>
                        <a:ext cx="1257300" cy="2413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349407" name="Text Box 223"/>
              <p:cNvSpPr txBox="1">
                <a:spLocks noChangeArrowheads="1"/>
              </p:cNvSpPr>
              <p:nvPr/>
            </p:nvSpPr>
            <p:spPr bwMode="auto">
              <a:xfrm>
                <a:off x="478337" y="659294"/>
                <a:ext cx="8910637" cy="611321"/>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spAutoFit/>
              </a:bodyPr>
              <a:lstStyle/>
              <a:p>
                <a:r>
                  <a:rPr lang="en-US" altLang="ru-RU" sz="1000" b="1" i="1" dirty="0" smtClean="0"/>
                  <a:t>Example:</a:t>
                </a:r>
                <a:r>
                  <a:rPr lang="en-US" altLang="ru-RU" sz="1000" dirty="0" smtClean="0"/>
                  <a:t>  A  man </a:t>
                </a:r>
                <a:r>
                  <a:rPr lang="en-US" sz="1000" dirty="0"/>
                  <a:t>of the weight </a:t>
                </a:r>
                <a:r>
                  <a:rPr lang="en-US" sz="1000" dirty="0" smtClean="0"/>
                  <a:t> </a:t>
                </a:r>
                <a14:m>
                  <m:oMath xmlns:m="http://schemas.openxmlformats.org/officeDocument/2006/math">
                    <m:sSub>
                      <m:sSubPr>
                        <m:ctrlPr>
                          <a:rPr lang="en-US" sz="1200" i="1" smtClean="0">
                            <a:latin typeface="Cambria Math"/>
                          </a:rPr>
                        </m:ctrlPr>
                      </m:sSubPr>
                      <m:e>
                        <m:r>
                          <a:rPr lang="en-US" sz="1200" b="0" i="1" smtClean="0">
                            <a:latin typeface="Cambria Math"/>
                          </a:rPr>
                          <m:t>𝐺</m:t>
                        </m:r>
                      </m:e>
                      <m:sub>
                        <m:r>
                          <a:rPr lang="en-US" sz="1200" b="0" i="1" smtClean="0">
                            <a:latin typeface="Cambria Math"/>
                          </a:rPr>
                          <m:t>1 </m:t>
                        </m:r>
                      </m:sub>
                    </m:sSub>
                  </m:oMath>
                </a14:m>
                <a:r>
                  <a:rPr lang="en-US" sz="1000" dirty="0" smtClean="0"/>
                  <a:t>holds  one </a:t>
                </a:r>
                <a:r>
                  <a:rPr lang="en-US" sz="1000" dirty="0"/>
                  <a:t>side of the rope </a:t>
                </a:r>
                <a:r>
                  <a:rPr lang="en-US" sz="1000" dirty="0" smtClean="0"/>
                  <a:t> </a:t>
                </a:r>
                <a:r>
                  <a:rPr lang="en-US" sz="1000" dirty="0"/>
                  <a:t>while </a:t>
                </a:r>
                <a:r>
                  <a:rPr lang="en-US" sz="1000" dirty="0" smtClean="0"/>
                  <a:t>another man of the </a:t>
                </a:r>
                <a:r>
                  <a:rPr lang="en-US" sz="1000" dirty="0"/>
                  <a:t>equal </a:t>
                </a:r>
                <a:r>
                  <a:rPr lang="en-US" sz="1000" dirty="0" smtClean="0"/>
                  <a:t>weight  </a:t>
                </a:r>
                <a:r>
                  <a:rPr lang="en-US" sz="1000" dirty="0"/>
                  <a:t>is attached to the other end of </a:t>
                </a:r>
                <a:endParaRPr lang="en-US" sz="1000" dirty="0" smtClean="0"/>
              </a:p>
              <a:p>
                <a:r>
                  <a:rPr lang="en-US" sz="1000" dirty="0" smtClean="0"/>
                  <a:t>the rope. What would </a:t>
                </a:r>
                <a:r>
                  <a:rPr lang="en-US" sz="1000" dirty="0"/>
                  <a:t>happen </a:t>
                </a:r>
                <a:r>
                  <a:rPr lang="en-US" sz="1000" dirty="0" smtClean="0"/>
                  <a:t>if </a:t>
                </a:r>
                <a:r>
                  <a:rPr lang="en-US" sz="1000" dirty="0"/>
                  <a:t>the man starts climbing up the </a:t>
                </a:r>
                <a:r>
                  <a:rPr lang="en-US" sz="1000" dirty="0" smtClean="0"/>
                  <a:t>rope with </a:t>
                </a:r>
                <a:r>
                  <a:rPr lang="en-US" sz="1000" dirty="0"/>
                  <a:t>the velocity </a:t>
                </a:r>
                <a:r>
                  <a:rPr lang="en-US" sz="1200" i="1" dirty="0" smtClean="0">
                    <a:latin typeface="Times New Roman" pitchFamily="18" charset="0"/>
                    <a:cs typeface="Times New Roman" pitchFamily="18" charset="0"/>
                  </a:rPr>
                  <a:t>u</a:t>
                </a:r>
                <a:r>
                  <a:rPr lang="en-US" sz="1200" dirty="0" smtClean="0">
                    <a:latin typeface="Times New Roman" pitchFamily="18" charset="0"/>
                    <a:cs typeface="Times New Roman" pitchFamily="18" charset="0"/>
                  </a:rPr>
                  <a:t> </a:t>
                </a:r>
                <a:r>
                  <a:rPr lang="en-US" sz="1000" dirty="0"/>
                  <a:t>relative to the rope? </a:t>
                </a:r>
                <a:r>
                  <a:rPr lang="en-US" sz="1000" dirty="0" smtClean="0"/>
                  <a:t>The weight </a:t>
                </a:r>
                <a:r>
                  <a:rPr lang="en-US" sz="1000" dirty="0"/>
                  <a:t>of the pulley </a:t>
                </a:r>
                <a:r>
                  <a:rPr lang="en-US" sz="1000" dirty="0" smtClean="0"/>
                  <a:t>is </a:t>
                </a:r>
              </a:p>
              <a:p>
                <a:r>
                  <a:rPr lang="en-US" sz="1000" dirty="0" smtClean="0"/>
                  <a:t>one </a:t>
                </a:r>
                <a:r>
                  <a:rPr lang="en-US" sz="1000" dirty="0"/>
                  <a:t>quarter that of </a:t>
                </a:r>
                <a:r>
                  <a:rPr lang="en-US" sz="1000" dirty="0" smtClean="0"/>
                  <a:t>the </a:t>
                </a:r>
                <a:r>
                  <a:rPr lang="en-US" sz="1000" dirty="0" smtClean="0">
                    <a:solidFill>
                      <a:schemeClr val="tx2"/>
                    </a:solidFill>
                  </a:rPr>
                  <a:t>man</a:t>
                </a:r>
                <a:r>
                  <a:rPr lang="en-US" sz="1000" b="1" dirty="0" smtClean="0">
                    <a:solidFill>
                      <a:schemeClr val="tx2"/>
                    </a:solidFill>
                  </a:rPr>
                  <a:t>'</a:t>
                </a:r>
                <a:r>
                  <a:rPr lang="en-US" sz="1000" dirty="0" smtClean="0">
                    <a:solidFill>
                      <a:schemeClr val="tx2"/>
                    </a:solidFill>
                  </a:rPr>
                  <a:t>s</a:t>
                </a:r>
                <a:r>
                  <a:rPr lang="en-US" sz="1000" dirty="0" smtClean="0"/>
                  <a:t> </a:t>
                </a:r>
                <a:r>
                  <a:rPr lang="en-US" sz="1000" dirty="0"/>
                  <a:t>weight </a:t>
                </a:r>
                <a:r>
                  <a:rPr lang="en-US" sz="1000" dirty="0" smtClean="0"/>
                  <a:t>.  Assume that the mass  of the pulley is </a:t>
                </a:r>
                <a:r>
                  <a:rPr lang="en-US" sz="1000" dirty="0"/>
                  <a:t>distributed uniformly </a:t>
                </a:r>
                <a:r>
                  <a:rPr lang="en-US" sz="1000" dirty="0" smtClean="0"/>
                  <a:t>along </a:t>
                </a:r>
                <a:r>
                  <a:rPr lang="en-US" sz="1000" dirty="0"/>
                  <a:t>its </a:t>
                </a:r>
                <a:r>
                  <a:rPr lang="en-US" sz="1000" dirty="0" smtClean="0"/>
                  <a:t>rim.</a:t>
                </a:r>
                <a:endParaRPr lang="ru-RU" altLang="ru-RU" sz="1000" dirty="0"/>
              </a:p>
            </p:txBody>
          </p:sp>
        </mc:Choice>
        <mc:Fallback xmlns="">
          <p:sp>
            <p:nvSpPr>
              <p:cNvPr id="349407" name="Text Box 223"/>
              <p:cNvSpPr txBox="1">
                <a:spLocks noRot="1" noChangeAspect="1" noMove="1" noResize="1" noEditPoints="1" noAdjustHandles="1" noChangeArrowheads="1" noChangeShapeType="1" noTextEdit="1"/>
              </p:cNvSpPr>
              <p:nvPr/>
            </p:nvSpPr>
            <p:spPr bwMode="auto">
              <a:xfrm>
                <a:off x="478337" y="659294"/>
                <a:ext cx="8910637" cy="611321"/>
              </a:xfrm>
              <a:prstGeom prst="rect">
                <a:avLst/>
              </a:prstGeom>
              <a:blipFill rotWithShape="1">
                <a:blip r:embed="rId28"/>
                <a:stretch>
                  <a:fillRect b="-400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349432" name="Text Box 248"/>
          <p:cNvSpPr txBox="1">
            <a:spLocks noChangeArrowheads="1"/>
          </p:cNvSpPr>
          <p:nvPr/>
        </p:nvSpPr>
        <p:spPr bwMode="auto">
          <a:xfrm>
            <a:off x="1671638" y="1250950"/>
            <a:ext cx="30845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1. </a:t>
            </a:r>
            <a:r>
              <a:rPr lang="en-US" altLang="ru-RU" sz="1000" dirty="0"/>
              <a:t>Select the object </a:t>
            </a:r>
            <a:r>
              <a:rPr lang="en-US" altLang="ru-RU" sz="1000" dirty="0" smtClean="0"/>
              <a:t>of motion (pulley </a:t>
            </a:r>
            <a:r>
              <a:rPr lang="en-US" altLang="ru-RU" sz="1000" dirty="0"/>
              <a:t>with </a:t>
            </a:r>
            <a:r>
              <a:rPr lang="en-US" altLang="ru-RU" sz="1000" dirty="0" smtClean="0"/>
              <a:t>men).</a:t>
            </a:r>
            <a:endParaRPr lang="ru-RU" altLang="ru-RU" sz="1000" dirty="0"/>
          </a:p>
        </p:txBody>
      </p:sp>
      <p:sp>
        <p:nvSpPr>
          <p:cNvPr id="349433" name="Text Box 249"/>
          <p:cNvSpPr txBox="1">
            <a:spLocks noChangeArrowheads="1"/>
          </p:cNvSpPr>
          <p:nvPr/>
        </p:nvSpPr>
        <p:spPr bwMode="auto">
          <a:xfrm>
            <a:off x="1670050" y="1430338"/>
            <a:ext cx="337026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2. </a:t>
            </a:r>
            <a:r>
              <a:rPr lang="en-US" altLang="ru-RU" sz="1000" dirty="0"/>
              <a:t>Discard </a:t>
            </a:r>
            <a:r>
              <a:rPr lang="en-US" altLang="ru-RU" sz="1000" dirty="0" smtClean="0"/>
              <a:t>constraints (support). </a:t>
            </a:r>
            <a:endParaRPr lang="ru-RU" altLang="ru-RU" sz="1000" dirty="0"/>
          </a:p>
        </p:txBody>
      </p:sp>
      <p:sp>
        <p:nvSpPr>
          <p:cNvPr id="349434" name="Text Box 250"/>
          <p:cNvSpPr txBox="1">
            <a:spLocks noChangeArrowheads="1"/>
          </p:cNvSpPr>
          <p:nvPr/>
        </p:nvSpPr>
        <p:spPr bwMode="auto">
          <a:xfrm>
            <a:off x="1658938" y="1609725"/>
            <a:ext cx="3198812"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3. </a:t>
            </a:r>
            <a:r>
              <a:rPr lang="en-US" altLang="ru-RU" sz="1000" dirty="0"/>
              <a:t>Replace the </a:t>
            </a:r>
            <a:r>
              <a:rPr lang="en-US" altLang="ru-RU" sz="1000" dirty="0" smtClean="0"/>
              <a:t>constraints by </a:t>
            </a:r>
            <a:r>
              <a:rPr lang="en-US" altLang="ru-RU" sz="1000" dirty="0"/>
              <a:t>reactions (bearing</a:t>
            </a:r>
            <a:r>
              <a:rPr lang="en-US" altLang="ru-RU" sz="1000" dirty="0" smtClean="0"/>
              <a:t>).</a:t>
            </a:r>
            <a:endParaRPr lang="ru-RU" altLang="ru-RU" sz="1000" dirty="0"/>
          </a:p>
        </p:txBody>
      </p:sp>
      <p:sp>
        <p:nvSpPr>
          <p:cNvPr id="349435" name="Text Box 251"/>
          <p:cNvSpPr txBox="1">
            <a:spLocks noChangeArrowheads="1"/>
          </p:cNvSpPr>
          <p:nvPr/>
        </p:nvSpPr>
        <p:spPr bwMode="auto">
          <a:xfrm>
            <a:off x="1657350" y="1789113"/>
            <a:ext cx="2989263"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t>4</a:t>
            </a:r>
            <a:r>
              <a:rPr lang="ru-RU" altLang="ru-RU" sz="1000" dirty="0" smtClean="0"/>
              <a:t>.</a:t>
            </a:r>
            <a:r>
              <a:rPr lang="en-US" altLang="ru-RU" sz="1000" dirty="0"/>
              <a:t> Add the active forces (gravity</a:t>
            </a:r>
            <a:r>
              <a:rPr lang="ru-RU" altLang="ru-RU" sz="1000" dirty="0" smtClean="0"/>
              <a:t>)</a:t>
            </a:r>
            <a:r>
              <a:rPr lang="en-US" altLang="ru-RU" sz="1000" dirty="0" smtClean="0"/>
              <a:t>.</a:t>
            </a:r>
            <a:endParaRPr lang="ru-RU" altLang="ru-RU" sz="1000" dirty="0"/>
          </a:p>
        </p:txBody>
      </p:sp>
      <p:sp>
        <p:nvSpPr>
          <p:cNvPr id="349436" name="Text Box 252"/>
          <p:cNvSpPr txBox="1">
            <a:spLocks noChangeArrowheads="1"/>
          </p:cNvSpPr>
          <p:nvPr/>
        </p:nvSpPr>
        <p:spPr bwMode="auto">
          <a:xfrm>
            <a:off x="1655763" y="1978025"/>
            <a:ext cx="3255962"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ru-RU" altLang="ru-RU" sz="1000" dirty="0"/>
              <a:t>5. </a:t>
            </a:r>
            <a:r>
              <a:rPr lang="en-US" altLang="ru-RU" sz="1000" dirty="0"/>
              <a:t>Write a theorem of </a:t>
            </a:r>
            <a:r>
              <a:rPr lang="en-US" altLang="ru-RU" sz="1000" dirty="0" smtClean="0"/>
              <a:t>the change in the </a:t>
            </a:r>
            <a:r>
              <a:rPr lang="en-US" altLang="ru-RU" sz="1000" dirty="0"/>
              <a:t>angular momentum of </a:t>
            </a:r>
            <a:r>
              <a:rPr lang="en-US" altLang="ru-RU" sz="1000" dirty="0" smtClean="0"/>
              <a:t>a </a:t>
            </a:r>
            <a:r>
              <a:rPr lang="en-US" altLang="ru-RU" sz="1000" dirty="0"/>
              <a:t>system about the axis of rotation of the pulley</a:t>
            </a:r>
            <a:endParaRPr lang="ru-RU" altLang="ru-RU" sz="1000" dirty="0"/>
          </a:p>
        </p:txBody>
      </p:sp>
      <p:grpSp>
        <p:nvGrpSpPr>
          <p:cNvPr id="349409" name="Group 225"/>
          <p:cNvGrpSpPr>
            <a:grpSpLocks/>
          </p:cNvGrpSpPr>
          <p:nvPr/>
        </p:nvGrpSpPr>
        <p:grpSpPr bwMode="auto">
          <a:xfrm>
            <a:off x="684213" y="1687513"/>
            <a:ext cx="355600" cy="246062"/>
            <a:chOff x="158" y="2772"/>
            <a:chExt cx="386" cy="227"/>
          </a:xfrm>
        </p:grpSpPr>
        <p:sp>
          <p:nvSpPr>
            <p:cNvPr id="349410" name="AutoShape 226"/>
            <p:cNvSpPr>
              <a:spLocks noChangeArrowheads="1"/>
            </p:cNvSpPr>
            <p:nvPr/>
          </p:nvSpPr>
          <p:spPr bwMode="auto">
            <a:xfrm>
              <a:off x="227" y="2817"/>
              <a:ext cx="227" cy="113"/>
            </a:xfrm>
            <a:prstGeom prst="triangle">
              <a:avLst>
                <a:gd name="adj" fmla="val 50000"/>
              </a:avLst>
            </a:prstGeom>
            <a:solidFill>
              <a:srgbClr val="C0C0C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11" name="Oval 227"/>
            <p:cNvSpPr>
              <a:spLocks noChangeArrowheads="1"/>
            </p:cNvSpPr>
            <p:nvPr/>
          </p:nvSpPr>
          <p:spPr bwMode="auto">
            <a:xfrm>
              <a:off x="295" y="2772"/>
              <a:ext cx="91" cy="91"/>
            </a:xfrm>
            <a:prstGeom prst="ellipse">
              <a:avLst/>
            </a:prstGeom>
            <a:solidFill>
              <a:srgbClr val="C0C0C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12" name="Rectangle 228"/>
            <p:cNvSpPr>
              <a:spLocks noChangeArrowheads="1"/>
            </p:cNvSpPr>
            <p:nvPr/>
          </p:nvSpPr>
          <p:spPr bwMode="auto">
            <a:xfrm>
              <a:off x="158" y="2931"/>
              <a:ext cx="386" cy="68"/>
            </a:xfrm>
            <a:prstGeom prst="rect">
              <a:avLst/>
            </a:prstGeom>
            <a:solidFill>
              <a:srgbClr val="C0C0C0"/>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13" name="Line 229"/>
            <p:cNvSpPr>
              <a:spLocks noChangeShapeType="1"/>
            </p:cNvSpPr>
            <p:nvPr/>
          </p:nvSpPr>
          <p:spPr bwMode="auto">
            <a:xfrm>
              <a:off x="158" y="2931"/>
              <a:ext cx="386"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ru-RU"/>
            </a:p>
          </p:txBody>
        </p:sp>
      </p:grpSp>
      <p:sp>
        <p:nvSpPr>
          <p:cNvPr id="349438" name="Freeform 254"/>
          <p:cNvSpPr>
            <a:spLocks/>
          </p:cNvSpPr>
          <p:nvPr/>
        </p:nvSpPr>
        <p:spPr bwMode="auto">
          <a:xfrm>
            <a:off x="165100" y="1292225"/>
            <a:ext cx="1341438" cy="2260600"/>
          </a:xfrm>
          <a:custGeom>
            <a:avLst/>
            <a:gdLst>
              <a:gd name="T0" fmla="*/ 430 w 845"/>
              <a:gd name="T1" fmla="*/ 276 h 1424"/>
              <a:gd name="T2" fmla="*/ 388 w 845"/>
              <a:gd name="T3" fmla="*/ 294 h 1424"/>
              <a:gd name="T4" fmla="*/ 382 w 845"/>
              <a:gd name="T5" fmla="*/ 486 h 1424"/>
              <a:gd name="T6" fmla="*/ 382 w 845"/>
              <a:gd name="T7" fmla="*/ 1080 h 1424"/>
              <a:gd name="T8" fmla="*/ 322 w 845"/>
              <a:gd name="T9" fmla="*/ 1290 h 1424"/>
              <a:gd name="T10" fmla="*/ 142 w 845"/>
              <a:gd name="T11" fmla="*/ 1332 h 1424"/>
              <a:gd name="T12" fmla="*/ 28 w 845"/>
              <a:gd name="T13" fmla="*/ 1218 h 1424"/>
              <a:gd name="T14" fmla="*/ 4 w 845"/>
              <a:gd name="T15" fmla="*/ 768 h 1424"/>
              <a:gd name="T16" fmla="*/ 52 w 845"/>
              <a:gd name="T17" fmla="*/ 312 h 1424"/>
              <a:gd name="T18" fmla="*/ 262 w 845"/>
              <a:gd name="T19" fmla="*/ 42 h 1424"/>
              <a:gd name="T20" fmla="*/ 664 w 845"/>
              <a:gd name="T21" fmla="*/ 60 h 1424"/>
              <a:gd name="T22" fmla="*/ 760 w 845"/>
              <a:gd name="T23" fmla="*/ 378 h 1424"/>
              <a:gd name="T24" fmla="*/ 796 w 845"/>
              <a:gd name="T25" fmla="*/ 642 h 1424"/>
              <a:gd name="T26" fmla="*/ 832 w 845"/>
              <a:gd name="T27" fmla="*/ 1050 h 1424"/>
              <a:gd name="T28" fmla="*/ 718 w 845"/>
              <a:gd name="T29" fmla="*/ 1296 h 1424"/>
              <a:gd name="T30" fmla="*/ 508 w 845"/>
              <a:gd name="T31" fmla="*/ 1392 h 1424"/>
              <a:gd name="T32" fmla="*/ 448 w 845"/>
              <a:gd name="T33" fmla="*/ 1104 h 1424"/>
              <a:gd name="T34" fmla="*/ 490 w 845"/>
              <a:gd name="T35" fmla="*/ 888 h 1424"/>
              <a:gd name="T36" fmla="*/ 508 w 845"/>
              <a:gd name="T37" fmla="*/ 468 h 1424"/>
              <a:gd name="T38" fmla="*/ 520 w 845"/>
              <a:gd name="T39" fmla="*/ 366 h 1424"/>
              <a:gd name="T40" fmla="*/ 520 w 845"/>
              <a:gd name="T41" fmla="*/ 288 h 1424"/>
              <a:gd name="T42" fmla="*/ 466 w 845"/>
              <a:gd name="T43" fmla="*/ 252 h 14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1424">
                <a:moveTo>
                  <a:pt x="430" y="276"/>
                </a:moveTo>
                <a:cubicBezTo>
                  <a:pt x="413" y="267"/>
                  <a:pt x="396" y="259"/>
                  <a:pt x="388" y="294"/>
                </a:cubicBezTo>
                <a:cubicBezTo>
                  <a:pt x="380" y="329"/>
                  <a:pt x="383" y="355"/>
                  <a:pt x="382" y="486"/>
                </a:cubicBezTo>
                <a:cubicBezTo>
                  <a:pt x="381" y="617"/>
                  <a:pt x="392" y="946"/>
                  <a:pt x="382" y="1080"/>
                </a:cubicBezTo>
                <a:cubicBezTo>
                  <a:pt x="372" y="1214"/>
                  <a:pt x="362" y="1248"/>
                  <a:pt x="322" y="1290"/>
                </a:cubicBezTo>
                <a:cubicBezTo>
                  <a:pt x="282" y="1332"/>
                  <a:pt x="191" y="1344"/>
                  <a:pt x="142" y="1332"/>
                </a:cubicBezTo>
                <a:cubicBezTo>
                  <a:pt x="93" y="1320"/>
                  <a:pt x="51" y="1312"/>
                  <a:pt x="28" y="1218"/>
                </a:cubicBezTo>
                <a:cubicBezTo>
                  <a:pt x="5" y="1124"/>
                  <a:pt x="0" y="919"/>
                  <a:pt x="4" y="768"/>
                </a:cubicBezTo>
                <a:cubicBezTo>
                  <a:pt x="8" y="617"/>
                  <a:pt x="9" y="433"/>
                  <a:pt x="52" y="312"/>
                </a:cubicBezTo>
                <a:cubicBezTo>
                  <a:pt x="95" y="191"/>
                  <a:pt x="160" y="84"/>
                  <a:pt x="262" y="42"/>
                </a:cubicBezTo>
                <a:cubicBezTo>
                  <a:pt x="364" y="0"/>
                  <a:pt x="581" y="4"/>
                  <a:pt x="664" y="60"/>
                </a:cubicBezTo>
                <a:cubicBezTo>
                  <a:pt x="747" y="116"/>
                  <a:pt x="738" y="281"/>
                  <a:pt x="760" y="378"/>
                </a:cubicBezTo>
                <a:cubicBezTo>
                  <a:pt x="782" y="475"/>
                  <a:pt x="784" y="530"/>
                  <a:pt x="796" y="642"/>
                </a:cubicBezTo>
                <a:cubicBezTo>
                  <a:pt x="808" y="754"/>
                  <a:pt x="845" y="941"/>
                  <a:pt x="832" y="1050"/>
                </a:cubicBezTo>
                <a:cubicBezTo>
                  <a:pt x="819" y="1159"/>
                  <a:pt x="772" y="1239"/>
                  <a:pt x="718" y="1296"/>
                </a:cubicBezTo>
                <a:cubicBezTo>
                  <a:pt x="664" y="1353"/>
                  <a:pt x="553" y="1424"/>
                  <a:pt x="508" y="1392"/>
                </a:cubicBezTo>
                <a:cubicBezTo>
                  <a:pt x="463" y="1360"/>
                  <a:pt x="451" y="1188"/>
                  <a:pt x="448" y="1104"/>
                </a:cubicBezTo>
                <a:cubicBezTo>
                  <a:pt x="445" y="1020"/>
                  <a:pt x="480" y="994"/>
                  <a:pt x="490" y="888"/>
                </a:cubicBezTo>
                <a:cubicBezTo>
                  <a:pt x="500" y="782"/>
                  <a:pt x="503" y="555"/>
                  <a:pt x="508" y="468"/>
                </a:cubicBezTo>
                <a:cubicBezTo>
                  <a:pt x="513" y="381"/>
                  <a:pt x="518" y="396"/>
                  <a:pt x="520" y="366"/>
                </a:cubicBezTo>
                <a:cubicBezTo>
                  <a:pt x="522" y="336"/>
                  <a:pt x="529" y="307"/>
                  <a:pt x="520" y="288"/>
                </a:cubicBezTo>
                <a:cubicBezTo>
                  <a:pt x="511" y="269"/>
                  <a:pt x="479" y="259"/>
                  <a:pt x="466" y="252"/>
                </a:cubicBezTo>
              </a:path>
            </a:pathLst>
          </a:custGeom>
          <a:solidFill>
            <a:srgbClr val="00B050">
              <a:alpha val="45000"/>
            </a:srgbClr>
          </a:solidFill>
          <a:ln w="9525" cap="flat" cmpd="sng">
            <a:solidFill>
              <a:srgbClr val="00FFFF"/>
            </a:solidFill>
            <a:prstDash val="dash"/>
            <a:round/>
            <a:headEnd type="none" w="med" len="med"/>
            <a:tailEnd type="none" w="med" len="med"/>
          </a:ln>
          <a:effectLst/>
          <a:extLst/>
        </p:spPr>
        <p:txBody>
          <a:bodyPr anchor="ctr"/>
          <a:lstStyle/>
          <a:p>
            <a:endParaRPr lang="ru-RU"/>
          </a:p>
        </p:txBody>
      </p:sp>
      <p:sp>
        <p:nvSpPr>
          <p:cNvPr id="349441" name="AutoShape 257"/>
          <p:cNvSpPr>
            <a:spLocks noChangeArrowheads="1"/>
          </p:cNvSpPr>
          <p:nvPr/>
        </p:nvSpPr>
        <p:spPr bwMode="auto">
          <a:xfrm>
            <a:off x="887413" y="1677988"/>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42" name="AutoShape 258"/>
          <p:cNvSpPr>
            <a:spLocks noChangeArrowheads="1"/>
          </p:cNvSpPr>
          <p:nvPr/>
        </p:nvSpPr>
        <p:spPr bwMode="auto">
          <a:xfrm rot="-5400000">
            <a:off x="657226" y="1447800"/>
            <a:ext cx="400050" cy="104775"/>
          </a:xfrm>
          <a:prstGeom prst="rightArrow">
            <a:avLst>
              <a:gd name="adj1" fmla="val 50000"/>
              <a:gd name="adj2" fmla="val 95455"/>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43" name="AutoShape 259"/>
          <p:cNvSpPr>
            <a:spLocks noChangeArrowheads="1"/>
          </p:cNvSpPr>
          <p:nvPr/>
        </p:nvSpPr>
        <p:spPr bwMode="auto">
          <a:xfrm rot="5400000" flipV="1">
            <a:off x="417513" y="2836863"/>
            <a:ext cx="309562" cy="100012"/>
          </a:xfrm>
          <a:prstGeom prst="rightArrow">
            <a:avLst>
              <a:gd name="adj1" fmla="val 50000"/>
              <a:gd name="adj2" fmla="val 7738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44" name="AutoShape 260"/>
          <p:cNvSpPr>
            <a:spLocks noChangeArrowheads="1"/>
          </p:cNvSpPr>
          <p:nvPr/>
        </p:nvSpPr>
        <p:spPr bwMode="auto">
          <a:xfrm rot="5400000" flipV="1">
            <a:off x="996950" y="2873375"/>
            <a:ext cx="309563" cy="100013"/>
          </a:xfrm>
          <a:prstGeom prst="rightArrow">
            <a:avLst>
              <a:gd name="adj1" fmla="val 50000"/>
              <a:gd name="adj2" fmla="val 7738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45" name="AutoShape 261"/>
          <p:cNvSpPr>
            <a:spLocks noChangeArrowheads="1"/>
          </p:cNvSpPr>
          <p:nvPr/>
        </p:nvSpPr>
        <p:spPr bwMode="auto">
          <a:xfrm rot="5400000" flipV="1">
            <a:off x="749300" y="1816100"/>
            <a:ext cx="214313" cy="100013"/>
          </a:xfrm>
          <a:prstGeom prst="rightArrow">
            <a:avLst>
              <a:gd name="adj1" fmla="val 50000"/>
              <a:gd name="adj2" fmla="val 5357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9446" name="Object 262"/>
          <p:cNvGraphicFramePr>
            <a:graphicFrameLocks noChangeAspect="1"/>
          </p:cNvGraphicFramePr>
          <p:nvPr/>
        </p:nvGraphicFramePr>
        <p:xfrm>
          <a:off x="425450" y="3057525"/>
          <a:ext cx="177800" cy="228600"/>
        </p:xfrm>
        <a:graphic>
          <a:graphicData uri="http://schemas.openxmlformats.org/presentationml/2006/ole">
            <mc:AlternateContent xmlns:mc="http://schemas.openxmlformats.org/markup-compatibility/2006">
              <mc:Choice xmlns:v="urn:schemas-microsoft-com:vml" Requires="v">
                <p:oleObj spid="_x0000_s1451298" name="Формула" r:id="rId29" imgW="177480" imgH="228600" progId="Equation.3">
                  <p:embed/>
                </p:oleObj>
              </mc:Choice>
              <mc:Fallback>
                <p:oleObj name="Формула" r:id="rId29" imgW="177480" imgH="228600" progId="Equation.3">
                  <p:embed/>
                  <p:pic>
                    <p:nvPicPr>
                      <p:cNvPr id="0" name="Object 262"/>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425450" y="3057525"/>
                        <a:ext cx="1778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47" name="Object 263"/>
          <p:cNvGraphicFramePr>
            <a:graphicFrameLocks noChangeAspect="1"/>
          </p:cNvGraphicFramePr>
          <p:nvPr/>
        </p:nvGraphicFramePr>
        <p:xfrm>
          <a:off x="982663" y="3055938"/>
          <a:ext cx="203200" cy="228600"/>
        </p:xfrm>
        <a:graphic>
          <a:graphicData uri="http://schemas.openxmlformats.org/presentationml/2006/ole">
            <mc:AlternateContent xmlns:mc="http://schemas.openxmlformats.org/markup-compatibility/2006">
              <mc:Choice xmlns:v="urn:schemas-microsoft-com:vml" Requires="v">
                <p:oleObj spid="_x0000_s1451299" name="Формула" r:id="rId31" imgW="203040" imgH="228600" progId="Equation.3">
                  <p:embed/>
                </p:oleObj>
              </mc:Choice>
              <mc:Fallback>
                <p:oleObj name="Формула" r:id="rId31" imgW="203040" imgH="228600" progId="Equation.3">
                  <p:embed/>
                  <p:pic>
                    <p:nvPicPr>
                      <p:cNvPr id="0" name="Object 263"/>
                      <p:cNvPicPr>
                        <a:picLocks noChangeAspect="1" noChangeArrowheads="1"/>
                      </p:cNvPicPr>
                      <p:nvPr/>
                    </p:nvPicPr>
                    <p:blipFill>
                      <a:blip r:embed="rId32">
                        <a:extLst>
                          <a:ext uri="{28A0092B-C50C-407E-A947-70E740481C1C}">
                            <a14:useLocalDpi xmlns:a14="http://schemas.microsoft.com/office/drawing/2010/main" val="0"/>
                          </a:ext>
                        </a:extLst>
                      </a:blip>
                      <a:srcRect/>
                      <a:stretch>
                        <a:fillRect/>
                      </a:stretch>
                    </p:blipFill>
                    <p:spPr bwMode="auto">
                      <a:xfrm>
                        <a:off x="982663" y="3055938"/>
                        <a:ext cx="2032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48" name="Object 264"/>
          <p:cNvGraphicFramePr>
            <a:graphicFrameLocks noChangeAspect="1"/>
          </p:cNvGraphicFramePr>
          <p:nvPr/>
        </p:nvGraphicFramePr>
        <p:xfrm>
          <a:off x="901700" y="1971675"/>
          <a:ext cx="190500" cy="241300"/>
        </p:xfrm>
        <a:graphic>
          <a:graphicData uri="http://schemas.openxmlformats.org/presentationml/2006/ole">
            <mc:AlternateContent xmlns:mc="http://schemas.openxmlformats.org/markup-compatibility/2006">
              <mc:Choice xmlns:v="urn:schemas-microsoft-com:vml" Requires="v">
                <p:oleObj spid="_x0000_s1451300" name="Формула" r:id="rId33" imgW="190440" imgH="241200" progId="Equation.3">
                  <p:embed/>
                </p:oleObj>
              </mc:Choice>
              <mc:Fallback>
                <p:oleObj name="Формула" r:id="rId33" imgW="190440" imgH="241200" progId="Equation.3">
                  <p:embed/>
                  <p:pic>
                    <p:nvPicPr>
                      <p:cNvPr id="0" name="Object 264"/>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901700" y="1971675"/>
                        <a:ext cx="1905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49" name="Object 265"/>
          <p:cNvGraphicFramePr>
            <a:graphicFrameLocks noChangeAspect="1"/>
          </p:cNvGraphicFramePr>
          <p:nvPr/>
        </p:nvGraphicFramePr>
        <p:xfrm>
          <a:off x="2838450" y="2359025"/>
          <a:ext cx="1778000" cy="393700"/>
        </p:xfrm>
        <a:graphic>
          <a:graphicData uri="http://schemas.openxmlformats.org/presentationml/2006/ole">
            <mc:AlternateContent xmlns:mc="http://schemas.openxmlformats.org/markup-compatibility/2006">
              <mc:Choice xmlns:v="urn:schemas-microsoft-com:vml" Requires="v">
                <p:oleObj spid="_x0000_s1451301" name="Формула" r:id="rId35" imgW="1777680" imgH="393480" progId="Equation.3">
                  <p:embed/>
                </p:oleObj>
              </mc:Choice>
              <mc:Fallback>
                <p:oleObj name="Формула" r:id="rId35" imgW="1777680" imgH="393480" progId="Equation.3">
                  <p:embed/>
                  <p:pic>
                    <p:nvPicPr>
                      <p:cNvPr id="0" name="Object 265"/>
                      <p:cNvPicPr>
                        <a:picLocks noChangeAspect="1" noChangeArrowheads="1"/>
                      </p:cNvPicPr>
                      <p:nvPr/>
                    </p:nvPicPr>
                    <p:blipFill>
                      <a:blip r:embed="rId36">
                        <a:extLst>
                          <a:ext uri="{28A0092B-C50C-407E-A947-70E740481C1C}">
                            <a14:useLocalDpi xmlns:a14="http://schemas.microsoft.com/office/drawing/2010/main" val="0"/>
                          </a:ext>
                        </a:extLst>
                      </a:blip>
                      <a:srcRect/>
                      <a:stretch>
                        <a:fillRect/>
                      </a:stretch>
                    </p:blipFill>
                    <p:spPr bwMode="auto">
                      <a:xfrm>
                        <a:off x="2838450" y="2359025"/>
                        <a:ext cx="17780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50" name="Line 266"/>
          <p:cNvSpPr>
            <a:spLocks noChangeShapeType="1"/>
          </p:cNvSpPr>
          <p:nvPr/>
        </p:nvSpPr>
        <p:spPr bwMode="auto">
          <a:xfrm flipH="1" flipV="1">
            <a:off x="638175" y="1552575"/>
            <a:ext cx="219075" cy="1809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51" name="Text Box 267"/>
          <p:cNvSpPr txBox="1">
            <a:spLocks noChangeArrowheads="1"/>
          </p:cNvSpPr>
          <p:nvPr/>
        </p:nvSpPr>
        <p:spPr bwMode="auto">
          <a:xfrm>
            <a:off x="631825" y="1430338"/>
            <a:ext cx="271228"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R</a:t>
            </a:r>
            <a:endParaRPr lang="ru-RU" altLang="ru-RU" sz="1100" i="1" dirty="0">
              <a:latin typeface="Times New Roman" pitchFamily="18" charset="0"/>
              <a:cs typeface="Times New Roman" pitchFamily="18" charset="0"/>
            </a:endParaRPr>
          </a:p>
        </p:txBody>
      </p:sp>
      <p:sp>
        <p:nvSpPr>
          <p:cNvPr id="349460" name="Text Box 276"/>
          <p:cNvSpPr txBox="1">
            <a:spLocks noChangeArrowheads="1"/>
          </p:cNvSpPr>
          <p:nvPr/>
        </p:nvSpPr>
        <p:spPr bwMode="auto">
          <a:xfrm>
            <a:off x="1635125" y="2700338"/>
            <a:ext cx="3522663"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t>Since </a:t>
            </a:r>
            <a:r>
              <a:rPr lang="en-US" altLang="ru-RU" sz="1000" dirty="0" smtClean="0"/>
              <a:t>the sum of the moments </a:t>
            </a:r>
            <a:r>
              <a:rPr lang="en-US" altLang="ru-RU" sz="1000" dirty="0"/>
              <a:t>of the external </a:t>
            </a:r>
            <a:r>
              <a:rPr lang="en-US" altLang="ru-RU" sz="1000" dirty="0" smtClean="0"/>
              <a:t>forces vanishes, </a:t>
            </a:r>
            <a:r>
              <a:rPr lang="en-US" altLang="ru-RU" sz="1000" dirty="0"/>
              <a:t>the angular momentum must remain constant </a:t>
            </a:r>
            <a:endParaRPr lang="ru-RU" altLang="ru-RU" sz="1000" dirty="0"/>
          </a:p>
        </p:txBody>
      </p:sp>
      <p:graphicFrame>
        <p:nvGraphicFramePr>
          <p:cNvPr id="349461" name="Object 277"/>
          <p:cNvGraphicFramePr>
            <a:graphicFrameLocks noChangeAspect="1"/>
          </p:cNvGraphicFramePr>
          <p:nvPr>
            <p:extLst>
              <p:ext uri="{D42A27DB-BD31-4B8C-83A1-F6EECF244321}">
                <p14:modId xmlns:p14="http://schemas.microsoft.com/office/powerpoint/2010/main" val="3249900739"/>
              </p:ext>
            </p:extLst>
          </p:nvPr>
        </p:nvGraphicFramePr>
        <p:xfrm>
          <a:off x="1789113" y="3078163"/>
          <a:ext cx="711200" cy="228600"/>
        </p:xfrm>
        <a:graphic>
          <a:graphicData uri="http://schemas.openxmlformats.org/presentationml/2006/ole">
            <mc:AlternateContent xmlns:mc="http://schemas.openxmlformats.org/markup-compatibility/2006">
              <mc:Choice xmlns:v="urn:schemas-microsoft-com:vml" Requires="v">
                <p:oleObj spid="_x0000_s1451302" name="Equation" r:id="rId37" imgW="711000" imgH="228600" progId="Equation.DSMT4">
                  <p:embed/>
                </p:oleObj>
              </mc:Choice>
              <mc:Fallback>
                <p:oleObj name="Equation" r:id="rId37" imgW="711000" imgH="228600" progId="Equation.DSMT4">
                  <p:embed/>
                  <p:pic>
                    <p:nvPicPr>
                      <p:cNvPr id="0" name="Object 277"/>
                      <p:cNvPicPr>
                        <a:picLocks noChangeAspect="1" noChangeArrowheads="1"/>
                      </p:cNvPicPr>
                      <p:nvPr/>
                    </p:nvPicPr>
                    <p:blipFill>
                      <a:blip r:embed="rId38"/>
                      <a:srcRect/>
                      <a:stretch>
                        <a:fillRect/>
                      </a:stretch>
                    </p:blipFill>
                    <p:spPr bwMode="auto">
                      <a:xfrm>
                        <a:off x="1789113" y="3078163"/>
                        <a:ext cx="7112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62" name="AutoShape 278"/>
          <p:cNvSpPr>
            <a:spLocks noChangeArrowheads="1"/>
          </p:cNvSpPr>
          <p:nvPr/>
        </p:nvSpPr>
        <p:spPr bwMode="auto">
          <a:xfrm>
            <a:off x="2689225" y="3108325"/>
            <a:ext cx="285750" cy="1333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9463" name="Object 279"/>
          <p:cNvGraphicFramePr>
            <a:graphicFrameLocks noChangeAspect="1"/>
          </p:cNvGraphicFramePr>
          <p:nvPr>
            <p:extLst>
              <p:ext uri="{D42A27DB-BD31-4B8C-83A1-F6EECF244321}">
                <p14:modId xmlns:p14="http://schemas.microsoft.com/office/powerpoint/2010/main" val="1351835137"/>
              </p:ext>
            </p:extLst>
          </p:nvPr>
        </p:nvGraphicFramePr>
        <p:xfrm>
          <a:off x="3130550" y="3079750"/>
          <a:ext cx="711200" cy="241300"/>
        </p:xfrm>
        <a:graphic>
          <a:graphicData uri="http://schemas.openxmlformats.org/presentationml/2006/ole">
            <mc:AlternateContent xmlns:mc="http://schemas.openxmlformats.org/markup-compatibility/2006">
              <mc:Choice xmlns:v="urn:schemas-microsoft-com:vml" Requires="v">
                <p:oleObj spid="_x0000_s1451303" name="Equation" r:id="rId39" imgW="711000" imgH="241200" progId="Equation.DSMT4">
                  <p:embed/>
                </p:oleObj>
              </mc:Choice>
              <mc:Fallback>
                <p:oleObj name="Equation" r:id="rId39" imgW="711000" imgH="241200" progId="Equation.DSMT4">
                  <p:embed/>
                  <p:pic>
                    <p:nvPicPr>
                      <p:cNvPr id="0" name="Object 279"/>
                      <p:cNvPicPr>
                        <a:picLocks noChangeAspect="1" noChangeArrowheads="1"/>
                      </p:cNvPicPr>
                      <p:nvPr/>
                    </p:nvPicPr>
                    <p:blipFill>
                      <a:blip r:embed="rId40"/>
                      <a:srcRect/>
                      <a:stretch>
                        <a:fillRect/>
                      </a:stretch>
                    </p:blipFill>
                    <p:spPr bwMode="auto">
                      <a:xfrm>
                        <a:off x="3130550" y="3079750"/>
                        <a:ext cx="7112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64" name="Text Box 280"/>
          <p:cNvSpPr txBox="1">
            <a:spLocks noChangeArrowheads="1"/>
          </p:cNvSpPr>
          <p:nvPr/>
        </p:nvSpPr>
        <p:spPr bwMode="auto">
          <a:xfrm>
            <a:off x="1233488" y="3346450"/>
            <a:ext cx="3932237"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At the initial instant the system was in equilibrium, so</a:t>
            </a:r>
            <a:r>
              <a:rPr lang="ru-RU" altLang="ru-RU" sz="1000" dirty="0" smtClean="0"/>
              <a:t> </a:t>
            </a:r>
            <a:r>
              <a:rPr lang="en-US" altLang="ru-RU" sz="1000" dirty="0" smtClean="0"/>
              <a:t> </a:t>
            </a:r>
            <a:r>
              <a:rPr lang="en-US" altLang="ru-RU" sz="1200" i="1" dirty="0" smtClean="0">
                <a:latin typeface="Times New Roman" pitchFamily="18" charset="0"/>
                <a:cs typeface="Times New Roman" pitchFamily="18" charset="0"/>
              </a:rPr>
              <a:t>K</a:t>
            </a:r>
            <a:r>
              <a:rPr lang="en-US" altLang="ru-RU" sz="1200" i="1" baseline="-25000" dirty="0" smtClean="0">
                <a:latin typeface="Times New Roman" pitchFamily="18" charset="0"/>
                <a:cs typeface="Times New Roman" pitchFamily="18" charset="0"/>
              </a:rPr>
              <a:t>z</a:t>
            </a:r>
            <a:r>
              <a:rPr lang="en-US" altLang="ru-RU" sz="1200" baseline="-25000" dirty="0" smtClean="0">
                <a:latin typeface="Times New Roman" pitchFamily="18" charset="0"/>
                <a:cs typeface="Times New Roman" pitchFamily="18" charset="0"/>
              </a:rPr>
              <a:t>0</a:t>
            </a:r>
            <a:r>
              <a:rPr lang="en-US" altLang="ru-RU" sz="1200" dirty="0" smtClean="0">
                <a:latin typeface="Times New Roman" pitchFamily="18" charset="0"/>
                <a:cs typeface="Times New Roman" pitchFamily="18" charset="0"/>
              </a:rPr>
              <a:t> </a:t>
            </a:r>
            <a:r>
              <a:rPr lang="en-US" altLang="ru-RU" sz="1200" dirty="0">
                <a:latin typeface="Times New Roman" pitchFamily="18" charset="0"/>
                <a:cs typeface="Times New Roman" pitchFamily="18" charset="0"/>
              </a:rPr>
              <a:t>=</a:t>
            </a:r>
            <a:r>
              <a:rPr lang="en-US" altLang="ru-RU" sz="1000" dirty="0"/>
              <a:t> 0.</a:t>
            </a:r>
            <a:endParaRPr lang="ru-RU" altLang="ru-RU" sz="1000" dirty="0"/>
          </a:p>
        </p:txBody>
      </p:sp>
      <p:sp>
        <p:nvSpPr>
          <p:cNvPr id="349465" name="Text Box 281"/>
          <p:cNvSpPr txBox="1">
            <a:spLocks noChangeArrowheads="1"/>
          </p:cNvSpPr>
          <p:nvPr/>
        </p:nvSpPr>
        <p:spPr bwMode="auto">
          <a:xfrm>
            <a:off x="5087938" y="1239838"/>
            <a:ext cx="3932237"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a:t>After the start of the motion </a:t>
            </a:r>
            <a:r>
              <a:rPr lang="en-US" altLang="ru-RU" sz="1000" dirty="0" smtClean="0"/>
              <a:t>of the </a:t>
            </a:r>
            <a:r>
              <a:rPr lang="en-US" altLang="ru-RU" sz="1000" dirty="0"/>
              <a:t>man with respect to the rope the whole system was set in motion, but the angular momentum of the system must remain equal to zero </a:t>
            </a:r>
            <a:r>
              <a:rPr lang="en-US" altLang="ru-RU" sz="1000" i="1" dirty="0" smtClean="0"/>
              <a:t>0</a:t>
            </a:r>
            <a:r>
              <a:rPr lang="en-US" altLang="ru-RU" sz="1000" dirty="0" smtClean="0"/>
              <a:t>, </a:t>
            </a:r>
            <a:r>
              <a:rPr lang="en-US" altLang="ru-RU" sz="1200" i="1" dirty="0" err="1" smtClean="0">
                <a:latin typeface="Times New Roman" pitchFamily="18" charset="0"/>
                <a:cs typeface="Times New Roman" pitchFamily="18" charset="0"/>
              </a:rPr>
              <a:t>K</a:t>
            </a:r>
            <a:r>
              <a:rPr lang="en-US" altLang="ru-RU" sz="1400" i="1" baseline="-25000" dirty="0" err="1" smtClean="0">
                <a:latin typeface="Times New Roman" pitchFamily="18" charset="0"/>
                <a:cs typeface="Times New Roman" pitchFamily="18" charset="0"/>
              </a:rPr>
              <a:t>z</a:t>
            </a:r>
            <a:r>
              <a:rPr lang="en-US" altLang="ru-RU" sz="1200" dirty="0" smtClean="0">
                <a:latin typeface="Times New Roman" pitchFamily="18" charset="0"/>
                <a:cs typeface="Times New Roman" pitchFamily="18" charset="0"/>
              </a:rPr>
              <a:t> = 0</a:t>
            </a:r>
            <a:r>
              <a:rPr lang="en-US" altLang="ru-RU" sz="1000" dirty="0" smtClean="0"/>
              <a:t>. The </a:t>
            </a:r>
            <a:r>
              <a:rPr lang="en-US" altLang="ru-RU" sz="1000" dirty="0"/>
              <a:t>angular momentum of the system is made up of angular momentum of both </a:t>
            </a:r>
            <a:r>
              <a:rPr lang="en-US" altLang="ru-RU" sz="1000" dirty="0" smtClean="0"/>
              <a:t>men </a:t>
            </a:r>
            <a:r>
              <a:rPr lang="en-US" altLang="ru-RU" sz="1000" dirty="0"/>
              <a:t>and the </a:t>
            </a:r>
            <a:r>
              <a:rPr lang="en-US" altLang="ru-RU" sz="1000" dirty="0" smtClean="0"/>
              <a:t>pulley</a:t>
            </a:r>
            <a:endParaRPr lang="ru-RU" altLang="ru-RU" sz="1000" dirty="0"/>
          </a:p>
        </p:txBody>
      </p:sp>
      <p:graphicFrame>
        <p:nvGraphicFramePr>
          <p:cNvPr id="349466" name="Object 282"/>
          <p:cNvGraphicFramePr>
            <a:graphicFrameLocks noChangeAspect="1"/>
          </p:cNvGraphicFramePr>
          <p:nvPr/>
        </p:nvGraphicFramePr>
        <p:xfrm>
          <a:off x="5176838" y="1998663"/>
          <a:ext cx="3530600" cy="419100"/>
        </p:xfrm>
        <a:graphic>
          <a:graphicData uri="http://schemas.openxmlformats.org/presentationml/2006/ole">
            <mc:AlternateContent xmlns:mc="http://schemas.openxmlformats.org/markup-compatibility/2006">
              <mc:Choice xmlns:v="urn:schemas-microsoft-com:vml" Requires="v">
                <p:oleObj spid="_x0000_s1451304" name="Формула" r:id="rId41" imgW="3530520" imgH="419040" progId="Equation.3">
                  <p:embed/>
                </p:oleObj>
              </mc:Choice>
              <mc:Fallback>
                <p:oleObj name="Формула" r:id="rId41" imgW="3530520" imgH="419040" progId="Equation.3">
                  <p:embed/>
                  <p:pic>
                    <p:nvPicPr>
                      <p:cNvPr id="0" name="Object 282"/>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5176838" y="1998663"/>
                        <a:ext cx="35306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67" name="Text Box 283"/>
          <p:cNvSpPr txBox="1">
            <a:spLocks noChangeArrowheads="1"/>
          </p:cNvSpPr>
          <p:nvPr/>
        </p:nvSpPr>
        <p:spPr bwMode="auto">
          <a:xfrm>
            <a:off x="5059363" y="2333044"/>
            <a:ext cx="393223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t>Here </a:t>
            </a:r>
            <a:r>
              <a:rPr lang="en-US" altLang="ru-RU" sz="1200" i="1" dirty="0" smtClean="0">
                <a:latin typeface="Times New Roman" pitchFamily="18" charset="0"/>
                <a:cs typeface="Times New Roman" pitchFamily="18" charset="0"/>
              </a:rPr>
              <a:t>v</a:t>
            </a:r>
            <a:r>
              <a:rPr lang="ru-RU" altLang="ru-RU" sz="1200" baseline="-25000" dirty="0" smtClean="0">
                <a:latin typeface="Times New Roman" pitchFamily="18" charset="0"/>
                <a:cs typeface="Times New Roman" pitchFamily="18" charset="0"/>
              </a:rPr>
              <a:t>2</a:t>
            </a:r>
            <a:r>
              <a:rPr lang="en-US" altLang="ru-RU" sz="1200" baseline="-25000" dirty="0" smtClean="0">
                <a:latin typeface="Times New Roman" pitchFamily="18" charset="0"/>
                <a:cs typeface="Times New Roman" pitchFamily="18" charset="0"/>
              </a:rPr>
              <a:t> </a:t>
            </a:r>
            <a:r>
              <a:rPr lang="en-US" altLang="ru-RU" sz="1000" dirty="0" smtClean="0"/>
              <a:t> is a </a:t>
            </a:r>
            <a:r>
              <a:rPr lang="en-US" altLang="ru-RU" sz="1000" dirty="0"/>
              <a:t>speed of </a:t>
            </a:r>
            <a:r>
              <a:rPr lang="en-US" altLang="ru-RU" sz="1000" dirty="0" smtClean="0"/>
              <a:t>the </a:t>
            </a:r>
            <a:r>
              <a:rPr lang="en-US" altLang="ru-RU" sz="1000" dirty="0"/>
              <a:t>second </a:t>
            </a:r>
            <a:r>
              <a:rPr lang="en-US" altLang="ru-RU" sz="1000" dirty="0" smtClean="0"/>
              <a:t>man, </a:t>
            </a:r>
            <a:r>
              <a:rPr lang="en-US" altLang="ru-RU" sz="1000" dirty="0"/>
              <a:t>which is equal to the speed of the cable,</a:t>
            </a:r>
            <a:endParaRPr lang="ru-RU" altLang="ru-RU" sz="1000" dirty="0"/>
          </a:p>
        </p:txBody>
      </p:sp>
      <p:graphicFrame>
        <p:nvGraphicFramePr>
          <p:cNvPr id="349468" name="Object 284"/>
          <p:cNvGraphicFramePr>
            <a:graphicFrameLocks noChangeAspect="1"/>
          </p:cNvGraphicFramePr>
          <p:nvPr>
            <p:extLst>
              <p:ext uri="{D42A27DB-BD31-4B8C-83A1-F6EECF244321}">
                <p14:modId xmlns:p14="http://schemas.microsoft.com/office/powerpoint/2010/main" val="3232611109"/>
              </p:ext>
            </p:extLst>
          </p:nvPr>
        </p:nvGraphicFramePr>
        <p:xfrm>
          <a:off x="5360988" y="2652713"/>
          <a:ext cx="1816100" cy="469900"/>
        </p:xfrm>
        <a:graphic>
          <a:graphicData uri="http://schemas.openxmlformats.org/presentationml/2006/ole">
            <mc:AlternateContent xmlns:mc="http://schemas.openxmlformats.org/markup-compatibility/2006">
              <mc:Choice xmlns:v="urn:schemas-microsoft-com:vml" Requires="v">
                <p:oleObj spid="_x0000_s1451305" name="Equation" r:id="rId43" imgW="1815840" imgH="469800" progId="Equation.DSMT4">
                  <p:embed/>
                </p:oleObj>
              </mc:Choice>
              <mc:Fallback>
                <p:oleObj name="Equation" r:id="rId43" imgW="1815840" imgH="469800" progId="Equation.DSMT4">
                  <p:embed/>
                  <p:pic>
                    <p:nvPicPr>
                      <p:cNvPr id="0" name="Object 284"/>
                      <p:cNvPicPr>
                        <a:picLocks noChangeAspect="1" noChangeArrowheads="1"/>
                      </p:cNvPicPr>
                      <p:nvPr/>
                    </p:nvPicPr>
                    <p:blipFill>
                      <a:blip r:embed="rId44"/>
                      <a:srcRect/>
                      <a:stretch>
                        <a:fillRect/>
                      </a:stretch>
                    </p:blipFill>
                    <p:spPr bwMode="auto">
                      <a:xfrm>
                        <a:off x="5360988" y="2652713"/>
                        <a:ext cx="18161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69" name="Object 285"/>
          <p:cNvGraphicFramePr>
            <a:graphicFrameLocks noChangeAspect="1"/>
          </p:cNvGraphicFramePr>
          <p:nvPr>
            <p:extLst>
              <p:ext uri="{D42A27DB-BD31-4B8C-83A1-F6EECF244321}">
                <p14:modId xmlns:p14="http://schemas.microsoft.com/office/powerpoint/2010/main" val="1833257691"/>
              </p:ext>
            </p:extLst>
          </p:nvPr>
        </p:nvGraphicFramePr>
        <p:xfrm>
          <a:off x="7521658" y="2597701"/>
          <a:ext cx="546100" cy="393700"/>
        </p:xfrm>
        <a:graphic>
          <a:graphicData uri="http://schemas.openxmlformats.org/presentationml/2006/ole">
            <mc:AlternateContent xmlns:mc="http://schemas.openxmlformats.org/markup-compatibility/2006">
              <mc:Choice xmlns:v="urn:schemas-microsoft-com:vml" Requires="v">
                <p:oleObj spid="_x0000_s1451306" name="Формула" r:id="rId45" imgW="545760" imgH="393480" progId="Equation.3">
                  <p:embed/>
                </p:oleObj>
              </mc:Choice>
              <mc:Fallback>
                <p:oleObj name="Формула" r:id="rId45" imgW="545760" imgH="393480" progId="Equation.3">
                  <p:embed/>
                  <p:pic>
                    <p:nvPicPr>
                      <p:cNvPr id="0" name="Object 285"/>
                      <p:cNvPicPr>
                        <a:picLocks noChangeAspect="1" noChangeArrowheads="1"/>
                      </p:cNvPicPr>
                      <p:nvPr/>
                    </p:nvPicPr>
                    <p:blipFill>
                      <a:blip r:embed="rId46">
                        <a:extLst>
                          <a:ext uri="{28A0092B-C50C-407E-A947-70E740481C1C}">
                            <a14:useLocalDpi xmlns:a14="http://schemas.microsoft.com/office/drawing/2010/main" val="0"/>
                          </a:ext>
                        </a:extLst>
                      </a:blip>
                      <a:srcRect/>
                      <a:stretch>
                        <a:fillRect/>
                      </a:stretch>
                    </p:blipFill>
                    <p:spPr bwMode="auto">
                      <a:xfrm>
                        <a:off x="7521658" y="2597701"/>
                        <a:ext cx="5461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70" name="Object 286"/>
          <p:cNvGraphicFramePr>
            <a:graphicFrameLocks noChangeAspect="1"/>
          </p:cNvGraphicFramePr>
          <p:nvPr>
            <p:extLst>
              <p:ext uri="{D42A27DB-BD31-4B8C-83A1-F6EECF244321}">
                <p14:modId xmlns:p14="http://schemas.microsoft.com/office/powerpoint/2010/main" val="4097165580"/>
              </p:ext>
            </p:extLst>
          </p:nvPr>
        </p:nvGraphicFramePr>
        <p:xfrm>
          <a:off x="5139110" y="3101072"/>
          <a:ext cx="2400300" cy="469900"/>
        </p:xfrm>
        <a:graphic>
          <a:graphicData uri="http://schemas.openxmlformats.org/presentationml/2006/ole">
            <mc:AlternateContent xmlns:mc="http://schemas.openxmlformats.org/markup-compatibility/2006">
              <mc:Choice xmlns:v="urn:schemas-microsoft-com:vml" Requires="v">
                <p:oleObj spid="_x0000_s1451307" name="Equation" r:id="rId47" imgW="2400120" imgH="469800" progId="Equation.DSMT4">
                  <p:embed/>
                </p:oleObj>
              </mc:Choice>
              <mc:Fallback>
                <p:oleObj name="Equation" r:id="rId47" imgW="2400120" imgH="469800" progId="Equation.DSMT4">
                  <p:embed/>
                  <p:pic>
                    <p:nvPicPr>
                      <p:cNvPr id="0" name="Object 286"/>
                      <p:cNvPicPr>
                        <a:picLocks noChangeAspect="1" noChangeArrowheads="1"/>
                      </p:cNvPicPr>
                      <p:nvPr/>
                    </p:nvPicPr>
                    <p:blipFill>
                      <a:blip r:embed="rId48"/>
                      <a:srcRect/>
                      <a:stretch>
                        <a:fillRect/>
                      </a:stretch>
                    </p:blipFill>
                    <p:spPr bwMode="auto">
                      <a:xfrm>
                        <a:off x="5139110" y="3101072"/>
                        <a:ext cx="24003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71" name="Object 287"/>
          <p:cNvGraphicFramePr>
            <a:graphicFrameLocks noChangeAspect="1"/>
          </p:cNvGraphicFramePr>
          <p:nvPr>
            <p:extLst>
              <p:ext uri="{D42A27DB-BD31-4B8C-83A1-F6EECF244321}">
                <p14:modId xmlns:p14="http://schemas.microsoft.com/office/powerpoint/2010/main" val="936039564"/>
              </p:ext>
            </p:extLst>
          </p:nvPr>
        </p:nvGraphicFramePr>
        <p:xfrm>
          <a:off x="7903972" y="3000375"/>
          <a:ext cx="546100" cy="393700"/>
        </p:xfrm>
        <a:graphic>
          <a:graphicData uri="http://schemas.openxmlformats.org/presentationml/2006/ole">
            <mc:AlternateContent xmlns:mc="http://schemas.openxmlformats.org/markup-compatibility/2006">
              <mc:Choice xmlns:v="urn:schemas-microsoft-com:vml" Requires="v">
                <p:oleObj spid="_x0000_s1451308" name="Формула" r:id="rId49" imgW="545760" imgH="393480" progId="Equation.3">
                  <p:embed/>
                </p:oleObj>
              </mc:Choice>
              <mc:Fallback>
                <p:oleObj name="Формула" r:id="rId49" imgW="545760" imgH="393480" progId="Equation.3">
                  <p:embed/>
                  <p:pic>
                    <p:nvPicPr>
                      <p:cNvPr id="0" name="Object 287"/>
                      <p:cNvPicPr>
                        <a:picLocks noChangeAspect="1" noChangeArrowheads="1"/>
                      </p:cNvPicPr>
                      <p:nvPr/>
                    </p:nvPicPr>
                    <p:blipFill>
                      <a:blip r:embed="rId50">
                        <a:extLst>
                          <a:ext uri="{28A0092B-C50C-407E-A947-70E740481C1C}">
                            <a14:useLocalDpi xmlns:a14="http://schemas.microsoft.com/office/drawing/2010/main" val="0"/>
                          </a:ext>
                        </a:extLst>
                      </a:blip>
                      <a:srcRect/>
                      <a:stretch>
                        <a:fillRect/>
                      </a:stretch>
                    </p:blipFill>
                    <p:spPr bwMode="auto">
                      <a:xfrm>
                        <a:off x="7903972" y="3000375"/>
                        <a:ext cx="5461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472" name="Object 288"/>
          <p:cNvGraphicFramePr>
            <a:graphicFrameLocks noChangeAspect="1"/>
          </p:cNvGraphicFramePr>
          <p:nvPr>
            <p:extLst>
              <p:ext uri="{D42A27DB-BD31-4B8C-83A1-F6EECF244321}">
                <p14:modId xmlns:p14="http://schemas.microsoft.com/office/powerpoint/2010/main" val="2488797476"/>
              </p:ext>
            </p:extLst>
          </p:nvPr>
        </p:nvGraphicFramePr>
        <p:xfrm>
          <a:off x="7429500" y="3439175"/>
          <a:ext cx="1066800" cy="393700"/>
        </p:xfrm>
        <a:graphic>
          <a:graphicData uri="http://schemas.openxmlformats.org/presentationml/2006/ole">
            <mc:AlternateContent xmlns:mc="http://schemas.openxmlformats.org/markup-compatibility/2006">
              <mc:Choice xmlns:v="urn:schemas-microsoft-com:vml" Requires="v">
                <p:oleObj spid="_x0000_s1451309" name="Формула" r:id="rId51" imgW="1066680" imgH="393480" progId="Equation.3">
                  <p:embed/>
                </p:oleObj>
              </mc:Choice>
              <mc:Fallback>
                <p:oleObj name="Формула" r:id="rId51" imgW="1066680" imgH="393480" progId="Equation.3">
                  <p:embed/>
                  <p:pic>
                    <p:nvPicPr>
                      <p:cNvPr id="0" name="Object 288"/>
                      <p:cNvPicPr>
                        <a:picLocks noChangeAspect="1" noChangeArrowheads="1"/>
                      </p:cNvPicPr>
                      <p:nvPr/>
                    </p:nvPicPr>
                    <p:blipFill>
                      <a:blip r:embed="rId52">
                        <a:extLst>
                          <a:ext uri="{28A0092B-C50C-407E-A947-70E740481C1C}">
                            <a14:useLocalDpi xmlns:a14="http://schemas.microsoft.com/office/drawing/2010/main" val="0"/>
                          </a:ext>
                        </a:extLst>
                      </a:blip>
                      <a:srcRect/>
                      <a:stretch>
                        <a:fillRect/>
                      </a:stretch>
                    </p:blipFill>
                    <p:spPr bwMode="auto">
                      <a:xfrm>
                        <a:off x="7429500" y="3439175"/>
                        <a:ext cx="10668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473" name="Text Box 289"/>
          <p:cNvSpPr txBox="1">
            <a:spLocks noChangeArrowheads="1"/>
          </p:cNvSpPr>
          <p:nvPr/>
        </p:nvSpPr>
        <p:spPr bwMode="auto">
          <a:xfrm>
            <a:off x="5337175" y="3770313"/>
            <a:ext cx="380682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i="1" dirty="0" smtClean="0"/>
              <a:t>Example:</a:t>
            </a:r>
            <a:r>
              <a:rPr lang="en-US" altLang="ru-RU" sz="1000" b="1" dirty="0" smtClean="0"/>
              <a:t> D</a:t>
            </a:r>
            <a:r>
              <a:rPr lang="en-US" altLang="ru-RU" sz="1000" dirty="0" smtClean="0"/>
              <a:t>etermine </a:t>
            </a:r>
            <a:r>
              <a:rPr lang="en-US" altLang="ru-RU" sz="1000" dirty="0"/>
              <a:t>the period of free oscillations of </a:t>
            </a:r>
            <a:r>
              <a:rPr lang="en-US" altLang="ru-RU" sz="1000" dirty="0" smtClean="0"/>
              <a:t>a small </a:t>
            </a:r>
            <a:r>
              <a:rPr lang="en-US" altLang="ru-RU" sz="1000" dirty="0"/>
              <a:t>homogeneous mass </a:t>
            </a:r>
            <a:r>
              <a:rPr lang="en-US" altLang="ru-RU" sz="1000" i="1" dirty="0"/>
              <a:t>M </a:t>
            </a:r>
            <a:r>
              <a:rPr lang="en-US" altLang="ru-RU" sz="1000" dirty="0"/>
              <a:t>and the rod </a:t>
            </a:r>
            <a:r>
              <a:rPr lang="en-US" altLang="ru-RU" sz="1000" dirty="0" smtClean="0"/>
              <a:t> of the length </a:t>
            </a:r>
            <a:r>
              <a:rPr lang="en-US" altLang="ru-RU" sz="1000" i="1" dirty="0"/>
              <a:t>l</a:t>
            </a:r>
            <a:r>
              <a:rPr lang="en-US" altLang="ru-RU" sz="1000" dirty="0"/>
              <a:t>, suspended by one end to a fixed axis of rotation.</a:t>
            </a:r>
            <a:endParaRPr lang="ru-RU" altLang="ru-RU" sz="1000" dirty="0"/>
          </a:p>
        </p:txBody>
      </p:sp>
      <p:sp>
        <p:nvSpPr>
          <p:cNvPr id="349474" name="Oval 290"/>
          <p:cNvSpPr>
            <a:spLocks noChangeArrowheads="1"/>
          </p:cNvSpPr>
          <p:nvPr/>
        </p:nvSpPr>
        <p:spPr bwMode="auto">
          <a:xfrm rot="-1132783">
            <a:off x="5432425" y="4724400"/>
            <a:ext cx="471488" cy="1190625"/>
          </a:xfrm>
          <a:prstGeom prst="ellipse">
            <a:avLst/>
          </a:prstGeom>
          <a:solidFill>
            <a:srgbClr val="00FFFF">
              <a:alpha val="22000"/>
            </a:srgbClr>
          </a:solidFill>
          <a:ln w="9525" algn="ctr">
            <a:solidFill>
              <a:srgbClr val="33CCCC"/>
            </a:solidFill>
            <a:prstDash val="dash"/>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nvGrpSpPr>
          <p:cNvPr id="349525" name="Group 341"/>
          <p:cNvGrpSpPr>
            <a:grpSpLocks/>
          </p:cNvGrpSpPr>
          <p:nvPr/>
        </p:nvGrpSpPr>
        <p:grpSpPr bwMode="auto">
          <a:xfrm>
            <a:off x="5146675" y="4624388"/>
            <a:ext cx="615950" cy="463550"/>
            <a:chOff x="4496" y="3675"/>
            <a:chExt cx="388" cy="292"/>
          </a:xfrm>
        </p:grpSpPr>
        <p:grpSp>
          <p:nvGrpSpPr>
            <p:cNvPr id="349475" name="Group 291"/>
            <p:cNvGrpSpPr>
              <a:grpSpLocks/>
            </p:cNvGrpSpPr>
            <p:nvPr/>
          </p:nvGrpSpPr>
          <p:grpSpPr bwMode="auto">
            <a:xfrm rot="-10800000">
              <a:off x="4711" y="3675"/>
              <a:ext cx="173" cy="123"/>
              <a:chOff x="1760" y="2359"/>
              <a:chExt cx="173" cy="123"/>
            </a:xfrm>
          </p:grpSpPr>
          <p:sp>
            <p:nvSpPr>
              <p:cNvPr id="349476" name="Line 292"/>
              <p:cNvSpPr>
                <a:spLocks noChangeShapeType="1"/>
              </p:cNvSpPr>
              <p:nvPr/>
            </p:nvSpPr>
            <p:spPr bwMode="auto">
              <a:xfrm flipH="1">
                <a:off x="1789" y="2359"/>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49477" name="Group 293"/>
              <p:cNvGrpSpPr>
                <a:grpSpLocks/>
              </p:cNvGrpSpPr>
              <p:nvPr/>
            </p:nvGrpSpPr>
            <p:grpSpPr bwMode="auto">
              <a:xfrm rot="-10800000">
                <a:off x="1760" y="2360"/>
                <a:ext cx="120" cy="84"/>
                <a:chOff x="1760" y="2360"/>
                <a:chExt cx="120" cy="84"/>
              </a:xfrm>
            </p:grpSpPr>
            <p:sp>
              <p:nvSpPr>
                <p:cNvPr id="349478" name="Line 294"/>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79" name="Rectangle 295"/>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nvGrpSpPr>
              <p:cNvPr id="349480" name="Group 296"/>
              <p:cNvGrpSpPr>
                <a:grpSpLocks/>
              </p:cNvGrpSpPr>
              <p:nvPr/>
            </p:nvGrpSpPr>
            <p:grpSpPr bwMode="auto">
              <a:xfrm>
                <a:off x="1813" y="2398"/>
                <a:ext cx="120" cy="84"/>
                <a:chOff x="1760" y="2360"/>
                <a:chExt cx="120" cy="84"/>
              </a:xfrm>
            </p:grpSpPr>
            <p:sp>
              <p:nvSpPr>
                <p:cNvPr id="349481" name="Line 297"/>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82" name="Rectangle 298"/>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grpSp>
          <p:nvGrpSpPr>
            <p:cNvPr id="349497" name="Group 313"/>
            <p:cNvGrpSpPr>
              <a:grpSpLocks/>
            </p:cNvGrpSpPr>
            <p:nvPr/>
          </p:nvGrpSpPr>
          <p:grpSpPr bwMode="auto">
            <a:xfrm>
              <a:off x="4496" y="3844"/>
              <a:ext cx="173" cy="123"/>
              <a:chOff x="1760" y="2359"/>
              <a:chExt cx="173" cy="123"/>
            </a:xfrm>
          </p:grpSpPr>
          <p:sp>
            <p:nvSpPr>
              <p:cNvPr id="349498" name="Line 314"/>
              <p:cNvSpPr>
                <a:spLocks noChangeShapeType="1"/>
              </p:cNvSpPr>
              <p:nvPr/>
            </p:nvSpPr>
            <p:spPr bwMode="auto">
              <a:xfrm flipH="1">
                <a:off x="1789" y="2359"/>
                <a:ext cx="138" cy="10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pSp>
            <p:nvGrpSpPr>
              <p:cNvPr id="349499" name="Group 315"/>
              <p:cNvGrpSpPr>
                <a:grpSpLocks/>
              </p:cNvGrpSpPr>
              <p:nvPr/>
            </p:nvGrpSpPr>
            <p:grpSpPr bwMode="auto">
              <a:xfrm rot="-10800000">
                <a:off x="1760" y="2360"/>
                <a:ext cx="120" cy="84"/>
                <a:chOff x="1760" y="2360"/>
                <a:chExt cx="120" cy="84"/>
              </a:xfrm>
            </p:grpSpPr>
            <p:sp>
              <p:nvSpPr>
                <p:cNvPr id="349500" name="Line 316"/>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501" name="Rectangle 317"/>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nvGrpSpPr>
              <p:cNvPr id="349502" name="Group 318"/>
              <p:cNvGrpSpPr>
                <a:grpSpLocks/>
              </p:cNvGrpSpPr>
              <p:nvPr/>
            </p:nvGrpSpPr>
            <p:grpSpPr bwMode="auto">
              <a:xfrm>
                <a:off x="1813" y="2398"/>
                <a:ext cx="120" cy="84"/>
                <a:chOff x="1760" y="2360"/>
                <a:chExt cx="120" cy="84"/>
              </a:xfrm>
            </p:grpSpPr>
            <p:sp>
              <p:nvSpPr>
                <p:cNvPr id="349503" name="Line 319"/>
                <p:cNvSpPr>
                  <a:spLocks noChangeShapeType="1"/>
                </p:cNvSpPr>
                <p:nvPr/>
              </p:nvSpPr>
              <p:spPr bwMode="auto">
                <a:xfrm rot="10800000" flipH="1">
                  <a:off x="1760" y="2360"/>
                  <a:ext cx="84" cy="6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504" name="Rectangle 320"/>
                <p:cNvSpPr>
                  <a:spLocks noChangeArrowheads="1"/>
                </p:cNvSpPr>
                <p:nvPr/>
              </p:nvSpPr>
              <p:spPr bwMode="auto">
                <a:xfrm rot="-13097520">
                  <a:off x="1763" y="2388"/>
                  <a:ext cx="117" cy="56"/>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pSp>
      </p:grpSp>
      <p:grpSp>
        <p:nvGrpSpPr>
          <p:cNvPr id="349526" name="Group 342"/>
          <p:cNvGrpSpPr>
            <a:grpSpLocks/>
          </p:cNvGrpSpPr>
          <p:nvPr/>
        </p:nvGrpSpPr>
        <p:grpSpPr bwMode="auto">
          <a:xfrm>
            <a:off x="5395913" y="4576763"/>
            <a:ext cx="344487" cy="338137"/>
            <a:chOff x="4533" y="2937"/>
            <a:chExt cx="217" cy="213"/>
          </a:xfrm>
        </p:grpSpPr>
        <p:sp>
          <p:nvSpPr>
            <p:cNvPr id="349505" name="AutoShape 321"/>
            <p:cNvSpPr>
              <a:spLocks noChangeArrowheads="1"/>
            </p:cNvSpPr>
            <p:nvPr/>
          </p:nvSpPr>
          <p:spPr bwMode="auto">
            <a:xfrm>
              <a:off x="4588" y="3072"/>
              <a:ext cx="162" cy="78"/>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506" name="AutoShape 322"/>
            <p:cNvSpPr>
              <a:spLocks noChangeArrowheads="1"/>
            </p:cNvSpPr>
            <p:nvPr/>
          </p:nvSpPr>
          <p:spPr bwMode="auto">
            <a:xfrm rot="-5400000">
              <a:off x="4491" y="2979"/>
              <a:ext cx="162" cy="78"/>
            </a:xfrm>
            <a:prstGeom prst="rightArrow">
              <a:avLst>
                <a:gd name="adj1" fmla="val 50000"/>
                <a:gd name="adj2" fmla="val 51923"/>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graphicFrame>
        <p:nvGraphicFramePr>
          <p:cNvPr id="349492" name="Object 308"/>
          <p:cNvGraphicFramePr>
            <a:graphicFrameLocks noChangeAspect="1"/>
          </p:cNvGraphicFramePr>
          <p:nvPr/>
        </p:nvGraphicFramePr>
        <p:xfrm>
          <a:off x="5589588" y="5748338"/>
          <a:ext cx="177800" cy="203200"/>
        </p:xfrm>
        <a:graphic>
          <a:graphicData uri="http://schemas.openxmlformats.org/presentationml/2006/ole">
            <mc:AlternateContent xmlns:mc="http://schemas.openxmlformats.org/markup-compatibility/2006">
              <mc:Choice xmlns:v="urn:schemas-microsoft-com:vml" Requires="v">
                <p:oleObj spid="_x0000_s1451310" name="Формула" r:id="rId53" imgW="177480" imgH="203040" progId="Equation.3">
                  <p:embed/>
                </p:oleObj>
              </mc:Choice>
              <mc:Fallback>
                <p:oleObj name="Формула" r:id="rId53" imgW="177480" imgH="203040" progId="Equation.3">
                  <p:embed/>
                  <p:pic>
                    <p:nvPicPr>
                      <p:cNvPr id="0" name="Object 308"/>
                      <p:cNvPicPr>
                        <a:picLocks noChangeAspect="1" noChangeArrowheads="1"/>
                      </p:cNvPicPr>
                      <p:nvPr/>
                    </p:nvPicPr>
                    <p:blipFill>
                      <a:blip r:embed="rId54">
                        <a:extLst>
                          <a:ext uri="{28A0092B-C50C-407E-A947-70E740481C1C}">
                            <a14:useLocalDpi xmlns:a14="http://schemas.microsoft.com/office/drawing/2010/main" val="0"/>
                          </a:ext>
                        </a:extLst>
                      </a:blip>
                      <a:srcRect/>
                      <a:stretch>
                        <a:fillRect/>
                      </a:stretch>
                    </p:blipFill>
                    <p:spPr bwMode="auto">
                      <a:xfrm>
                        <a:off x="5589588" y="5748338"/>
                        <a:ext cx="177800" cy="2032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349529" name="Group 345"/>
          <p:cNvGrpSpPr>
            <a:grpSpLocks/>
          </p:cNvGrpSpPr>
          <p:nvPr/>
        </p:nvGrpSpPr>
        <p:grpSpPr bwMode="auto">
          <a:xfrm>
            <a:off x="4903788" y="4284663"/>
            <a:ext cx="1292225" cy="1597025"/>
            <a:chOff x="4517" y="2879"/>
            <a:chExt cx="814" cy="1006"/>
          </a:xfrm>
        </p:grpSpPr>
        <p:sp>
          <p:nvSpPr>
            <p:cNvPr id="349485" name="Line 301"/>
            <p:cNvSpPr>
              <a:spLocks noChangeShapeType="1"/>
            </p:cNvSpPr>
            <p:nvPr/>
          </p:nvSpPr>
          <p:spPr bwMode="auto">
            <a:xfrm rot="-5400000">
              <a:off x="5048" y="3050"/>
              <a:ext cx="0" cy="378"/>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86" name="Line 302"/>
            <p:cNvSpPr>
              <a:spLocks noChangeShapeType="1"/>
            </p:cNvSpPr>
            <p:nvPr/>
          </p:nvSpPr>
          <p:spPr bwMode="auto">
            <a:xfrm rot="10800000" flipH="1">
              <a:off x="4864" y="2950"/>
              <a:ext cx="6" cy="282"/>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87" name="Line 303"/>
            <p:cNvSpPr>
              <a:spLocks noChangeShapeType="1"/>
            </p:cNvSpPr>
            <p:nvPr/>
          </p:nvSpPr>
          <p:spPr bwMode="auto">
            <a:xfrm rot="10800000" flipV="1">
              <a:off x="4551" y="3243"/>
              <a:ext cx="306" cy="246"/>
            </a:xfrm>
            <a:prstGeom prst="line">
              <a:avLst/>
            </a:prstGeom>
            <a:noFill/>
            <a:ln w="9525">
              <a:solidFill>
                <a:srgbClr val="0099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488" name="Text Box 304"/>
            <p:cNvSpPr txBox="1">
              <a:spLocks noChangeArrowheads="1"/>
            </p:cNvSpPr>
            <p:nvPr/>
          </p:nvSpPr>
          <p:spPr bwMode="auto">
            <a:xfrm>
              <a:off x="5158" y="3057"/>
              <a:ext cx="16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x</a:t>
              </a:r>
              <a:endParaRPr lang="ru-RU" altLang="ru-RU" sz="1100" i="1" dirty="0">
                <a:solidFill>
                  <a:srgbClr val="009900"/>
                </a:solidFill>
                <a:latin typeface="Times New Roman" pitchFamily="18" charset="0"/>
                <a:cs typeface="Times New Roman" pitchFamily="18" charset="0"/>
              </a:endParaRPr>
            </a:p>
          </p:txBody>
        </p:sp>
        <p:sp>
          <p:nvSpPr>
            <p:cNvPr id="349489" name="Text Box 305"/>
            <p:cNvSpPr txBox="1">
              <a:spLocks noChangeArrowheads="1"/>
            </p:cNvSpPr>
            <p:nvPr/>
          </p:nvSpPr>
          <p:spPr bwMode="auto">
            <a:xfrm>
              <a:off x="4914" y="2879"/>
              <a:ext cx="156"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y</a:t>
              </a:r>
              <a:endParaRPr lang="ru-RU" altLang="ru-RU" sz="1100" i="1" dirty="0">
                <a:solidFill>
                  <a:srgbClr val="009900"/>
                </a:solidFill>
                <a:latin typeface="Times New Roman" pitchFamily="18" charset="0"/>
                <a:cs typeface="Times New Roman" pitchFamily="18" charset="0"/>
              </a:endParaRPr>
            </a:p>
          </p:txBody>
        </p:sp>
        <p:sp>
          <p:nvSpPr>
            <p:cNvPr id="349490" name="Text Box 306"/>
            <p:cNvSpPr txBox="1">
              <a:spLocks noChangeArrowheads="1"/>
            </p:cNvSpPr>
            <p:nvPr/>
          </p:nvSpPr>
          <p:spPr bwMode="auto">
            <a:xfrm>
              <a:off x="4517" y="3262"/>
              <a:ext cx="15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9900"/>
                  </a:solidFill>
                  <a:latin typeface="Times New Roman" pitchFamily="18" charset="0"/>
                  <a:cs typeface="Times New Roman" pitchFamily="18" charset="0"/>
                </a:rPr>
                <a:t>z</a:t>
              </a:r>
              <a:endParaRPr lang="ru-RU" altLang="ru-RU" sz="1100" i="1" dirty="0">
                <a:solidFill>
                  <a:srgbClr val="009900"/>
                </a:solidFill>
                <a:latin typeface="Times New Roman" pitchFamily="18" charset="0"/>
                <a:cs typeface="Times New Roman" pitchFamily="18" charset="0"/>
              </a:endParaRPr>
            </a:p>
          </p:txBody>
        </p:sp>
        <p:sp>
          <p:nvSpPr>
            <p:cNvPr id="349494" name="Text Box 310"/>
            <p:cNvSpPr txBox="1">
              <a:spLocks noChangeArrowheads="1"/>
            </p:cNvSpPr>
            <p:nvPr/>
          </p:nvSpPr>
          <p:spPr bwMode="auto">
            <a:xfrm>
              <a:off x="4955" y="3397"/>
              <a:ext cx="174"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i="1" dirty="0">
                  <a:latin typeface="Times New Roman" pitchFamily="18" charset="0"/>
                  <a:cs typeface="Times New Roman" pitchFamily="18" charset="0"/>
                </a:rPr>
                <a:t>С</a:t>
              </a:r>
            </a:p>
          </p:txBody>
        </p:sp>
        <p:sp>
          <p:nvSpPr>
            <p:cNvPr id="349495" name="Oval 311"/>
            <p:cNvSpPr>
              <a:spLocks noChangeArrowheads="1"/>
            </p:cNvSpPr>
            <p:nvPr/>
          </p:nvSpPr>
          <p:spPr bwMode="auto">
            <a:xfrm>
              <a:off x="4844" y="3224"/>
              <a:ext cx="35" cy="35"/>
            </a:xfrm>
            <a:prstGeom prst="ellipse">
              <a:avLst/>
            </a:prstGeom>
            <a:solidFill>
              <a:srgbClr val="0000FF"/>
            </a:solidFill>
            <a:ln w="9525" algn="ctr">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496" name="Text Box 312"/>
            <p:cNvSpPr txBox="1">
              <a:spLocks noChangeArrowheads="1"/>
            </p:cNvSpPr>
            <p:nvPr/>
          </p:nvSpPr>
          <p:spPr bwMode="auto">
            <a:xfrm>
              <a:off x="4714" y="3117"/>
              <a:ext cx="178"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latin typeface="Times New Roman" pitchFamily="18" charset="0"/>
                  <a:cs typeface="Times New Roman" pitchFamily="18" charset="0"/>
                </a:rPr>
                <a:t>O</a:t>
              </a:r>
              <a:endParaRPr lang="ru-RU" altLang="ru-RU" sz="1100" i="1" dirty="0">
                <a:latin typeface="Times New Roman" pitchFamily="18" charset="0"/>
                <a:cs typeface="Times New Roman" pitchFamily="18" charset="0"/>
              </a:endParaRPr>
            </a:p>
          </p:txBody>
        </p:sp>
        <p:sp>
          <p:nvSpPr>
            <p:cNvPr id="349511" name="Line 327"/>
            <p:cNvSpPr>
              <a:spLocks noChangeShapeType="1"/>
            </p:cNvSpPr>
            <p:nvPr/>
          </p:nvSpPr>
          <p:spPr bwMode="auto">
            <a:xfrm flipH="1" flipV="1">
              <a:off x="4859" y="3239"/>
              <a:ext cx="8" cy="64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9513" name="Object 329"/>
            <p:cNvGraphicFramePr>
              <a:graphicFrameLocks noChangeAspect="1"/>
            </p:cNvGraphicFramePr>
            <p:nvPr>
              <p:extLst>
                <p:ext uri="{D42A27DB-BD31-4B8C-83A1-F6EECF244321}">
                  <p14:modId xmlns:p14="http://schemas.microsoft.com/office/powerpoint/2010/main" val="3705247286"/>
                </p:ext>
              </p:extLst>
            </p:nvPr>
          </p:nvGraphicFramePr>
          <p:xfrm>
            <a:off x="4848" y="3426"/>
            <a:ext cx="88" cy="104"/>
          </p:xfrm>
          <a:graphic>
            <a:graphicData uri="http://schemas.openxmlformats.org/presentationml/2006/ole">
              <mc:AlternateContent xmlns:mc="http://schemas.openxmlformats.org/markup-compatibility/2006">
                <mc:Choice xmlns:v="urn:schemas-microsoft-com:vml" Requires="v">
                  <p:oleObj spid="_x0000_s1451311" name="Формула" r:id="rId55" imgW="139680" imgH="164880" progId="Equation.3">
                    <p:embed/>
                  </p:oleObj>
                </mc:Choice>
                <mc:Fallback>
                  <p:oleObj name="Формула" r:id="rId55" imgW="139680" imgH="164880" progId="Equation.3">
                    <p:embed/>
                    <p:pic>
                      <p:nvPicPr>
                        <p:cNvPr id="0" name="Object 329"/>
                        <p:cNvPicPr>
                          <a:picLocks noChangeAspect="1" noChangeArrowheads="1"/>
                        </p:cNvPicPr>
                        <p:nvPr/>
                      </p:nvPicPr>
                      <p:blipFill>
                        <a:blip r:embed="rId56">
                          <a:extLst>
                            <a:ext uri="{28A0092B-C50C-407E-A947-70E740481C1C}">
                              <a14:useLocalDpi xmlns:a14="http://schemas.microsoft.com/office/drawing/2010/main" val="0"/>
                            </a:ext>
                          </a:extLst>
                        </a:blip>
                        <a:srcRect/>
                        <a:stretch>
                          <a:fillRect/>
                        </a:stretch>
                      </p:blipFill>
                      <p:spPr bwMode="auto">
                        <a:xfrm>
                          <a:off x="4848" y="3426"/>
                          <a:ext cx="88"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15" name="Line 331"/>
            <p:cNvSpPr>
              <a:spLocks noChangeShapeType="1"/>
            </p:cNvSpPr>
            <p:nvPr/>
          </p:nvSpPr>
          <p:spPr bwMode="auto">
            <a:xfrm flipV="1">
              <a:off x="4869" y="3133"/>
              <a:ext cx="226" cy="10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521" name="Line 337"/>
            <p:cNvSpPr>
              <a:spLocks noChangeShapeType="1"/>
            </p:cNvSpPr>
            <p:nvPr/>
          </p:nvSpPr>
          <p:spPr bwMode="auto">
            <a:xfrm flipV="1">
              <a:off x="5118" y="3726"/>
              <a:ext cx="213"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sp>
          <p:nvSpPr>
            <p:cNvPr id="349522" name="Line 338"/>
            <p:cNvSpPr>
              <a:spLocks noChangeShapeType="1"/>
            </p:cNvSpPr>
            <p:nvPr/>
          </p:nvSpPr>
          <p:spPr bwMode="auto">
            <a:xfrm>
              <a:off x="5031" y="3162"/>
              <a:ext cx="252" cy="594"/>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a:p>
          </p:txBody>
        </p:sp>
        <p:graphicFrame>
          <p:nvGraphicFramePr>
            <p:cNvPr id="349523" name="Object 339"/>
            <p:cNvGraphicFramePr>
              <a:graphicFrameLocks noChangeAspect="1"/>
            </p:cNvGraphicFramePr>
            <p:nvPr/>
          </p:nvGraphicFramePr>
          <p:xfrm>
            <a:off x="5168" y="3340"/>
            <a:ext cx="56" cy="112"/>
          </p:xfrm>
          <a:graphic>
            <a:graphicData uri="http://schemas.openxmlformats.org/presentationml/2006/ole">
              <mc:AlternateContent xmlns:mc="http://schemas.openxmlformats.org/markup-compatibility/2006">
                <mc:Choice xmlns:v="urn:schemas-microsoft-com:vml" Requires="v">
                  <p:oleObj spid="_x0000_s1451312" name="Формула" r:id="rId57" imgW="88560" imgH="177480" progId="Equation.3">
                    <p:embed/>
                  </p:oleObj>
                </mc:Choice>
                <mc:Fallback>
                  <p:oleObj name="Формула" r:id="rId57" imgW="88560" imgH="177480" progId="Equation.3">
                    <p:embed/>
                    <p:pic>
                      <p:nvPicPr>
                        <p:cNvPr id="0" name="Object 339"/>
                        <p:cNvPicPr>
                          <a:picLocks noChangeAspect="1" noChangeArrowheads="1"/>
                        </p:cNvPicPr>
                        <p:nvPr/>
                      </p:nvPicPr>
                      <p:blipFill>
                        <a:blip r:embed="rId58">
                          <a:extLst>
                            <a:ext uri="{28A0092B-C50C-407E-A947-70E740481C1C}">
                              <a14:useLocalDpi xmlns:a14="http://schemas.microsoft.com/office/drawing/2010/main" val="0"/>
                            </a:ext>
                          </a:extLst>
                        </a:blip>
                        <a:srcRect/>
                        <a:stretch>
                          <a:fillRect/>
                        </a:stretch>
                      </p:blipFill>
                      <p:spPr bwMode="auto">
                        <a:xfrm>
                          <a:off x="5168" y="3340"/>
                          <a:ext cx="56"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24" name="Rectangle 340"/>
            <p:cNvSpPr>
              <a:spLocks noChangeArrowheads="1"/>
            </p:cNvSpPr>
            <p:nvPr/>
          </p:nvSpPr>
          <p:spPr bwMode="auto">
            <a:xfrm rot="4032932">
              <a:off x="4680" y="3522"/>
              <a:ext cx="624" cy="32"/>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sp>
          <p:nvSpPr>
            <p:cNvPr id="349512" name="Arc 328"/>
            <p:cNvSpPr>
              <a:spLocks/>
            </p:cNvSpPr>
            <p:nvPr/>
          </p:nvSpPr>
          <p:spPr bwMode="auto">
            <a:xfrm flipV="1">
              <a:off x="4862" y="3458"/>
              <a:ext cx="100" cy="5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pSp>
      <p:sp>
        <p:nvSpPr>
          <p:cNvPr id="349491" name="AutoShape 307"/>
          <p:cNvSpPr>
            <a:spLocks noChangeArrowheads="1"/>
          </p:cNvSpPr>
          <p:nvPr/>
        </p:nvSpPr>
        <p:spPr bwMode="auto">
          <a:xfrm rot="5400000">
            <a:off x="5461794" y="5476082"/>
            <a:ext cx="395287" cy="88900"/>
          </a:xfrm>
          <a:prstGeom prst="rightArrow">
            <a:avLst>
              <a:gd name="adj1" fmla="val 50000"/>
              <a:gd name="adj2" fmla="val 111161"/>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a:p>
        </p:txBody>
      </p:sp>
      <p:graphicFrame>
        <p:nvGraphicFramePr>
          <p:cNvPr id="349530" name="Object 346"/>
          <p:cNvGraphicFramePr>
            <a:graphicFrameLocks noChangeAspect="1"/>
          </p:cNvGraphicFramePr>
          <p:nvPr>
            <p:extLst>
              <p:ext uri="{D42A27DB-BD31-4B8C-83A1-F6EECF244321}">
                <p14:modId xmlns:p14="http://schemas.microsoft.com/office/powerpoint/2010/main" val="1812850167"/>
              </p:ext>
            </p:extLst>
          </p:nvPr>
        </p:nvGraphicFramePr>
        <p:xfrm>
          <a:off x="6283325" y="4337050"/>
          <a:ext cx="1549400" cy="393700"/>
        </p:xfrm>
        <a:graphic>
          <a:graphicData uri="http://schemas.openxmlformats.org/presentationml/2006/ole">
            <mc:AlternateContent xmlns:mc="http://schemas.openxmlformats.org/markup-compatibility/2006">
              <mc:Choice xmlns:v="urn:schemas-microsoft-com:vml" Requires="v">
                <p:oleObj spid="_x0000_s1451313" name="Equation" r:id="rId59" imgW="1549080" imgH="393480" progId="Equation.DSMT4">
                  <p:embed/>
                </p:oleObj>
              </mc:Choice>
              <mc:Fallback>
                <p:oleObj name="Equation" r:id="rId59" imgW="1549080" imgH="393480" progId="Equation.DSMT4">
                  <p:embed/>
                  <p:pic>
                    <p:nvPicPr>
                      <p:cNvPr id="0" name="Object 346"/>
                      <p:cNvPicPr>
                        <a:picLocks noChangeAspect="1" noChangeArrowheads="1"/>
                      </p:cNvPicPr>
                      <p:nvPr/>
                    </p:nvPicPr>
                    <p:blipFill>
                      <a:blip r:embed="rId60"/>
                      <a:srcRect/>
                      <a:stretch>
                        <a:fillRect/>
                      </a:stretch>
                    </p:blipFill>
                    <p:spPr bwMode="auto">
                      <a:xfrm>
                        <a:off x="6283325" y="4337050"/>
                        <a:ext cx="1549400" cy="3937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531" name="Object 347"/>
          <p:cNvGraphicFramePr>
            <a:graphicFrameLocks noChangeAspect="1"/>
          </p:cNvGraphicFramePr>
          <p:nvPr>
            <p:extLst>
              <p:ext uri="{D42A27DB-BD31-4B8C-83A1-F6EECF244321}">
                <p14:modId xmlns:p14="http://schemas.microsoft.com/office/powerpoint/2010/main" val="846886745"/>
              </p:ext>
            </p:extLst>
          </p:nvPr>
        </p:nvGraphicFramePr>
        <p:xfrm>
          <a:off x="6507163" y="6105525"/>
          <a:ext cx="673100" cy="444500"/>
        </p:xfrm>
        <a:graphic>
          <a:graphicData uri="http://schemas.openxmlformats.org/presentationml/2006/ole">
            <mc:AlternateContent xmlns:mc="http://schemas.openxmlformats.org/markup-compatibility/2006">
              <mc:Choice xmlns:v="urn:schemas-microsoft-com:vml" Requires="v">
                <p:oleObj spid="_x0000_s1451314" name="Equation" r:id="rId61" imgW="672840" imgH="444240" progId="Equation.DSMT4">
                  <p:embed/>
                </p:oleObj>
              </mc:Choice>
              <mc:Fallback>
                <p:oleObj name="Equation" r:id="rId61" imgW="672840" imgH="444240" progId="Equation.DSMT4">
                  <p:embed/>
                  <p:pic>
                    <p:nvPicPr>
                      <p:cNvPr id="0" name="Object 347"/>
                      <p:cNvPicPr>
                        <a:picLocks noChangeAspect="1" noChangeArrowheads="1"/>
                      </p:cNvPicPr>
                      <p:nvPr/>
                    </p:nvPicPr>
                    <p:blipFill>
                      <a:blip r:embed="rId62"/>
                      <a:srcRect/>
                      <a:stretch>
                        <a:fillRect/>
                      </a:stretch>
                    </p:blipFill>
                    <p:spPr bwMode="auto">
                      <a:xfrm>
                        <a:off x="6507163" y="6105525"/>
                        <a:ext cx="673100" cy="4445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33" name="Text Box 349"/>
          <p:cNvSpPr txBox="1">
            <a:spLocks noChangeArrowheads="1"/>
          </p:cNvSpPr>
          <p:nvPr/>
        </p:nvSpPr>
        <p:spPr bwMode="auto">
          <a:xfrm>
            <a:off x="6361113" y="4806950"/>
            <a:ext cx="32733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Or</a:t>
            </a:r>
            <a:endParaRPr lang="ru-RU" altLang="ru-RU" sz="1000" dirty="0"/>
          </a:p>
        </p:txBody>
      </p:sp>
      <p:graphicFrame>
        <p:nvGraphicFramePr>
          <p:cNvPr id="349534" name="Object 350"/>
          <p:cNvGraphicFramePr>
            <a:graphicFrameLocks noChangeAspect="1"/>
          </p:cNvGraphicFramePr>
          <p:nvPr>
            <p:extLst>
              <p:ext uri="{D42A27DB-BD31-4B8C-83A1-F6EECF244321}">
                <p14:modId xmlns:p14="http://schemas.microsoft.com/office/powerpoint/2010/main" val="1303545614"/>
              </p:ext>
            </p:extLst>
          </p:nvPr>
        </p:nvGraphicFramePr>
        <p:xfrm>
          <a:off x="6862763" y="4745038"/>
          <a:ext cx="1244600" cy="431800"/>
        </p:xfrm>
        <a:graphic>
          <a:graphicData uri="http://schemas.openxmlformats.org/presentationml/2006/ole">
            <mc:AlternateContent xmlns:mc="http://schemas.openxmlformats.org/markup-compatibility/2006">
              <mc:Choice xmlns:v="urn:schemas-microsoft-com:vml" Requires="v">
                <p:oleObj spid="_x0000_s1451315" name="Equation" r:id="rId63" imgW="1244520" imgH="431640" progId="Equation.DSMT4">
                  <p:embed/>
                </p:oleObj>
              </mc:Choice>
              <mc:Fallback>
                <p:oleObj name="Equation" r:id="rId63" imgW="1244520" imgH="431640" progId="Equation.DSMT4">
                  <p:embed/>
                  <p:pic>
                    <p:nvPicPr>
                      <p:cNvPr id="0" name="Object 350"/>
                      <p:cNvPicPr>
                        <a:picLocks noChangeAspect="1" noChangeArrowheads="1"/>
                      </p:cNvPicPr>
                      <p:nvPr/>
                    </p:nvPicPr>
                    <p:blipFill>
                      <a:blip r:embed="rId64">
                        <a:extLst>
                          <a:ext uri="{28A0092B-C50C-407E-A947-70E740481C1C}">
                            <a14:useLocalDpi xmlns:a14="http://schemas.microsoft.com/office/drawing/2010/main" val="0"/>
                          </a:ext>
                        </a:extLst>
                      </a:blip>
                      <a:srcRect/>
                      <a:stretch>
                        <a:fillRect/>
                      </a:stretch>
                    </p:blipFill>
                    <p:spPr bwMode="auto">
                      <a:xfrm>
                        <a:off x="6862763" y="4745038"/>
                        <a:ext cx="12446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35" name="Text Box 351"/>
          <p:cNvSpPr txBox="1">
            <a:spLocks noChangeArrowheads="1"/>
          </p:cNvSpPr>
          <p:nvPr/>
        </p:nvSpPr>
        <p:spPr bwMode="auto">
          <a:xfrm>
            <a:off x="6142037" y="5100638"/>
            <a:ext cx="255428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In </a:t>
            </a:r>
            <a:r>
              <a:rPr lang="en-US" altLang="ru-RU" sz="1000" dirty="0"/>
              <a:t>the case of small oscillations </a:t>
            </a:r>
            <a:r>
              <a:rPr lang="en-US" altLang="ru-RU" sz="1000" dirty="0" smtClean="0"/>
              <a:t>sin</a:t>
            </a:r>
            <a:r>
              <a:rPr lang="el-GR" altLang="ru-RU" sz="1400" i="1" dirty="0" smtClean="0">
                <a:latin typeface="Times New Roman" pitchFamily="18" charset="0"/>
                <a:cs typeface="Times New Roman" pitchFamily="18" charset="0"/>
              </a:rPr>
              <a:t>φ</a:t>
            </a:r>
            <a:r>
              <a:rPr lang="el-GR" altLang="ru-RU" sz="1200" dirty="0" smtClean="0">
                <a:latin typeface="Times New Roman" pitchFamily="18" charset="0"/>
                <a:cs typeface="Times New Roman" pitchFamily="18" charset="0"/>
                <a:sym typeface="Symbol" pitchFamily="18" charset="2"/>
              </a:rPr>
              <a:t></a:t>
            </a:r>
            <a:r>
              <a:rPr lang="el-GR" altLang="ru-RU" sz="1200" i="1" dirty="0">
                <a:latin typeface="Times New Roman" pitchFamily="18" charset="0"/>
                <a:cs typeface="Times New Roman" pitchFamily="18" charset="0"/>
              </a:rPr>
              <a:t> </a:t>
            </a:r>
            <a:r>
              <a:rPr lang="el-GR" altLang="ru-RU" sz="1400" i="1" dirty="0">
                <a:latin typeface="Times New Roman" pitchFamily="18" charset="0"/>
                <a:cs typeface="Times New Roman" pitchFamily="18" charset="0"/>
              </a:rPr>
              <a:t>φ</a:t>
            </a:r>
            <a:r>
              <a:rPr lang="en-US" altLang="ru-RU" sz="1200" i="1" dirty="0" smtClean="0">
                <a:latin typeface="Times New Roman" pitchFamily="18" charset="0"/>
                <a:cs typeface="Times New Roman" pitchFamily="18" charset="0"/>
              </a:rPr>
              <a:t>.</a:t>
            </a:r>
            <a:endParaRPr lang="ru-RU" altLang="ru-RU" sz="1200" dirty="0"/>
          </a:p>
        </p:txBody>
      </p:sp>
      <p:graphicFrame>
        <p:nvGraphicFramePr>
          <p:cNvPr id="349536" name="Object 352"/>
          <p:cNvGraphicFramePr>
            <a:graphicFrameLocks noChangeAspect="1"/>
          </p:cNvGraphicFramePr>
          <p:nvPr>
            <p:extLst>
              <p:ext uri="{D42A27DB-BD31-4B8C-83A1-F6EECF244321}">
                <p14:modId xmlns:p14="http://schemas.microsoft.com/office/powerpoint/2010/main" val="3244046482"/>
              </p:ext>
            </p:extLst>
          </p:nvPr>
        </p:nvGraphicFramePr>
        <p:xfrm>
          <a:off x="6267450" y="5302250"/>
          <a:ext cx="2006600" cy="431800"/>
        </p:xfrm>
        <a:graphic>
          <a:graphicData uri="http://schemas.openxmlformats.org/presentationml/2006/ole">
            <mc:AlternateContent xmlns:mc="http://schemas.openxmlformats.org/markup-compatibility/2006">
              <mc:Choice xmlns:v="urn:schemas-microsoft-com:vml" Requires="v">
                <p:oleObj spid="_x0000_s1451316" name="Equation" r:id="rId65" imgW="2006280" imgH="431640" progId="Equation.DSMT4">
                  <p:embed/>
                </p:oleObj>
              </mc:Choice>
              <mc:Fallback>
                <p:oleObj name="Equation" r:id="rId65" imgW="2006280" imgH="431640" progId="Equation.DSMT4">
                  <p:embed/>
                  <p:pic>
                    <p:nvPicPr>
                      <p:cNvPr id="0" name="Object 352"/>
                      <p:cNvPicPr>
                        <a:picLocks noChangeAspect="1" noChangeArrowheads="1"/>
                      </p:cNvPicPr>
                      <p:nvPr/>
                    </p:nvPicPr>
                    <p:blipFill>
                      <a:blip r:embed="rId66"/>
                      <a:srcRect/>
                      <a:stretch>
                        <a:fillRect/>
                      </a:stretch>
                    </p:blipFill>
                    <p:spPr bwMode="auto">
                      <a:xfrm>
                        <a:off x="6267450" y="5302250"/>
                        <a:ext cx="20066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537" name="Object 353"/>
          <p:cNvGraphicFramePr>
            <a:graphicFrameLocks noChangeAspect="1"/>
          </p:cNvGraphicFramePr>
          <p:nvPr>
            <p:extLst>
              <p:ext uri="{D42A27DB-BD31-4B8C-83A1-F6EECF244321}">
                <p14:modId xmlns:p14="http://schemas.microsoft.com/office/powerpoint/2010/main" val="168323481"/>
              </p:ext>
            </p:extLst>
          </p:nvPr>
        </p:nvGraphicFramePr>
        <p:xfrm>
          <a:off x="8334375" y="5273675"/>
          <a:ext cx="698500" cy="482600"/>
        </p:xfrm>
        <a:graphic>
          <a:graphicData uri="http://schemas.openxmlformats.org/presentationml/2006/ole">
            <mc:AlternateContent xmlns:mc="http://schemas.openxmlformats.org/markup-compatibility/2006">
              <mc:Choice xmlns:v="urn:schemas-microsoft-com:vml" Requires="v">
                <p:oleObj spid="_x0000_s1451317" name="Equation" r:id="rId67" imgW="698400" imgH="482400" progId="Equation.DSMT4">
                  <p:embed/>
                </p:oleObj>
              </mc:Choice>
              <mc:Fallback>
                <p:oleObj name="Equation" r:id="rId67" imgW="698400" imgH="482400" progId="Equation.DSMT4">
                  <p:embed/>
                  <p:pic>
                    <p:nvPicPr>
                      <p:cNvPr id="0" name="Object 353"/>
                      <p:cNvPicPr>
                        <a:picLocks noChangeAspect="1" noChangeArrowheads="1"/>
                      </p:cNvPicPr>
                      <p:nvPr/>
                    </p:nvPicPr>
                    <p:blipFill>
                      <a:blip r:embed="rId68"/>
                      <a:srcRect/>
                      <a:stretch>
                        <a:fillRect/>
                      </a:stretch>
                    </p:blipFill>
                    <p:spPr bwMode="auto">
                      <a:xfrm>
                        <a:off x="8334375" y="5273675"/>
                        <a:ext cx="6985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49538" name="Object 354"/>
          <p:cNvGraphicFramePr>
            <a:graphicFrameLocks noChangeAspect="1"/>
          </p:cNvGraphicFramePr>
          <p:nvPr>
            <p:extLst>
              <p:ext uri="{D42A27DB-BD31-4B8C-83A1-F6EECF244321}">
                <p14:modId xmlns:p14="http://schemas.microsoft.com/office/powerpoint/2010/main" val="159101319"/>
              </p:ext>
            </p:extLst>
          </p:nvPr>
        </p:nvGraphicFramePr>
        <p:xfrm>
          <a:off x="7359238" y="5702081"/>
          <a:ext cx="1244600" cy="469900"/>
        </p:xfrm>
        <a:graphic>
          <a:graphicData uri="http://schemas.openxmlformats.org/presentationml/2006/ole">
            <mc:AlternateContent xmlns:mc="http://schemas.openxmlformats.org/markup-compatibility/2006">
              <mc:Choice xmlns:v="urn:schemas-microsoft-com:vml" Requires="v">
                <p:oleObj spid="_x0000_s1451318" name="Формула" r:id="rId69" imgW="1244520" imgH="469800" progId="Equation.3">
                  <p:embed/>
                </p:oleObj>
              </mc:Choice>
              <mc:Fallback>
                <p:oleObj name="Формула" r:id="rId69" imgW="1244520" imgH="469800" progId="Equation.3">
                  <p:embed/>
                  <p:pic>
                    <p:nvPicPr>
                      <p:cNvPr id="0" name="Object 354"/>
                      <p:cNvPicPr>
                        <a:picLocks noChangeAspect="1" noChangeArrowheads="1"/>
                      </p:cNvPicPr>
                      <p:nvPr/>
                    </p:nvPicPr>
                    <p:blipFill>
                      <a:blip r:embed="rId70">
                        <a:extLst>
                          <a:ext uri="{28A0092B-C50C-407E-A947-70E740481C1C}">
                            <a14:useLocalDpi xmlns:a14="http://schemas.microsoft.com/office/drawing/2010/main" val="0"/>
                          </a:ext>
                        </a:extLst>
                      </a:blip>
                      <a:srcRect/>
                      <a:stretch>
                        <a:fillRect/>
                      </a:stretch>
                    </p:blipFill>
                    <p:spPr bwMode="auto">
                      <a:xfrm>
                        <a:off x="7359238" y="5702081"/>
                        <a:ext cx="12446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39" name="Text Box 355"/>
          <p:cNvSpPr txBox="1">
            <a:spLocks noChangeArrowheads="1"/>
          </p:cNvSpPr>
          <p:nvPr/>
        </p:nvSpPr>
        <p:spPr bwMode="auto">
          <a:xfrm>
            <a:off x="6159500" y="5718175"/>
            <a:ext cx="119973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The oscillation period is</a:t>
            </a:r>
            <a:endParaRPr lang="ru-RU" altLang="ru-RU" sz="1000" dirty="0"/>
          </a:p>
        </p:txBody>
      </p:sp>
      <p:sp>
        <p:nvSpPr>
          <p:cNvPr id="349540" name="Text Box 356"/>
          <p:cNvSpPr txBox="1">
            <a:spLocks noChangeArrowheads="1"/>
          </p:cNvSpPr>
          <p:nvPr/>
        </p:nvSpPr>
        <p:spPr bwMode="auto">
          <a:xfrm>
            <a:off x="5224462" y="6116638"/>
            <a:ext cx="130031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t>The moment </a:t>
            </a:r>
            <a:r>
              <a:rPr lang="en-US" altLang="ru-RU" sz="1000" dirty="0"/>
              <a:t>of inertia of the </a:t>
            </a:r>
            <a:r>
              <a:rPr lang="en-US" altLang="ru-RU" sz="1000" dirty="0" smtClean="0"/>
              <a:t>rod is</a:t>
            </a:r>
            <a:endParaRPr lang="ru-RU" altLang="ru-RU" sz="1000" dirty="0"/>
          </a:p>
        </p:txBody>
      </p:sp>
      <p:graphicFrame>
        <p:nvGraphicFramePr>
          <p:cNvPr id="349541" name="Object 357"/>
          <p:cNvGraphicFramePr>
            <a:graphicFrameLocks noChangeAspect="1"/>
          </p:cNvGraphicFramePr>
          <p:nvPr>
            <p:extLst>
              <p:ext uri="{D42A27DB-BD31-4B8C-83A1-F6EECF244321}">
                <p14:modId xmlns:p14="http://schemas.microsoft.com/office/powerpoint/2010/main" val="1109107138"/>
              </p:ext>
            </p:extLst>
          </p:nvPr>
        </p:nvGraphicFramePr>
        <p:xfrm>
          <a:off x="7359238" y="6175375"/>
          <a:ext cx="800100" cy="469900"/>
        </p:xfrm>
        <a:graphic>
          <a:graphicData uri="http://schemas.openxmlformats.org/presentationml/2006/ole">
            <mc:AlternateContent xmlns:mc="http://schemas.openxmlformats.org/markup-compatibility/2006">
              <mc:Choice xmlns:v="urn:schemas-microsoft-com:vml" Requires="v">
                <p:oleObj spid="_x0000_s1451319" name="Формула" r:id="rId71" imgW="799920" imgH="469800" progId="Equation.3">
                  <p:embed/>
                </p:oleObj>
              </mc:Choice>
              <mc:Fallback>
                <p:oleObj name="Формула" r:id="rId71" imgW="799920" imgH="469800" progId="Equation.3">
                  <p:embed/>
                  <p:pic>
                    <p:nvPicPr>
                      <p:cNvPr id="0" name="Object 357"/>
                      <p:cNvPicPr>
                        <a:picLocks noChangeAspect="1" noChangeArrowheads="1"/>
                      </p:cNvPicPr>
                      <p:nvPr/>
                    </p:nvPicPr>
                    <p:blipFill>
                      <a:blip r:embed="rId72">
                        <a:extLst>
                          <a:ext uri="{28A0092B-C50C-407E-A947-70E740481C1C}">
                            <a14:useLocalDpi xmlns:a14="http://schemas.microsoft.com/office/drawing/2010/main" val="0"/>
                          </a:ext>
                        </a:extLst>
                      </a:blip>
                      <a:srcRect/>
                      <a:stretch>
                        <a:fillRect/>
                      </a:stretch>
                    </p:blipFill>
                    <p:spPr bwMode="auto">
                      <a:xfrm>
                        <a:off x="7359238" y="6175375"/>
                        <a:ext cx="800100" cy="4699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49544" name="AutoShape 360">
            <a:hlinkClick r:id="" action="ppaction://hlinkshowjump?jump=nextslide" highlightClick="1"/>
          </p:cNvPr>
          <p:cNvSpPr>
            <a:spLocks noChangeArrowheads="1"/>
          </p:cNvSpPr>
          <p:nvPr/>
        </p:nvSpPr>
        <p:spPr bwMode="auto">
          <a:xfrm>
            <a:off x="4470400" y="466202"/>
            <a:ext cx="285750" cy="219075"/>
          </a:xfrm>
          <a:prstGeom prst="actionButtonForwardNext">
            <a:avLst/>
          </a:prstGeom>
          <a:solidFill>
            <a:srgbClr val="FF0000"/>
          </a:solidFill>
          <a:ln>
            <a:noFill/>
          </a:ln>
          <a:effectLst/>
          <a:extLst/>
        </p:spPr>
        <p:txBody>
          <a:bodyPr wrap="none" anchor="ctr"/>
          <a:lstStyle/>
          <a:p>
            <a:endParaRPr lang="ru-RU"/>
          </a:p>
        </p:txBody>
      </p:sp>
      <p:pic>
        <p:nvPicPr>
          <p:cNvPr id="168" name="Picture 15" descr="Z:\Символ НГУ_4.JPG"/>
          <p:cNvPicPr>
            <a:picLocks noChangeAspect="1" noChangeArrowheads="1"/>
          </p:cNvPicPr>
          <p:nvPr/>
        </p:nvPicPr>
        <p:blipFill>
          <a:blip r:embed="rId73" cstate="print">
            <a:extLst>
              <a:ext uri="{BEBA8EAE-BF5A-486C-A8C5-ECC9F3942E4B}">
                <a14:imgProps xmlns:a14="http://schemas.microsoft.com/office/drawing/2010/main">
                  <a14:imgLayer r:embed="rId7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0"/>
                                          </p:stCondLst>
                                        </p:cTn>
                                        <p:tgtEl>
                                          <p:spTgt spid="34940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4945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4943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4943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9433"/>
                                        </p:tgtEl>
                                        <p:attrNameLst>
                                          <p:attrName>style.visibility</p:attrName>
                                        </p:attrNameLst>
                                      </p:cBhvr>
                                      <p:to>
                                        <p:strVal val="visible"/>
                                      </p:to>
                                    </p:set>
                                  </p:childTnLst>
                                </p:cTn>
                              </p:par>
                              <p:par>
                                <p:cTn id="19" presetID="9" presetClass="exit" presetSubtype="0" fill="hold" nodeType="withEffect">
                                  <p:stCondLst>
                                    <p:cond delay="0"/>
                                  </p:stCondLst>
                                  <p:childTnLst>
                                    <p:animEffect transition="out" filter="dissolve">
                                      <p:cBhvr>
                                        <p:cTn id="20" dur="500"/>
                                        <p:tgtEl>
                                          <p:spTgt spid="349409"/>
                                        </p:tgtEl>
                                      </p:cBhvr>
                                    </p:animEffect>
                                    <p:set>
                                      <p:cBhvr>
                                        <p:cTn id="21" dur="1" fill="hold">
                                          <p:stCondLst>
                                            <p:cond delay="499"/>
                                          </p:stCondLst>
                                        </p:cTn>
                                        <p:tgtEl>
                                          <p:spTgt spid="349409"/>
                                        </p:tgtEl>
                                        <p:attrNameLst>
                                          <p:attrName>style.visibility</p:attrName>
                                        </p:attrNameLst>
                                      </p:cBhvr>
                                      <p:to>
                                        <p:strVal val="hidden"/>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49434"/>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49441"/>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349442"/>
                                        </p:tgtEl>
                                        <p:attrNameLst>
                                          <p:attrName>style.visibility</p:attrName>
                                        </p:attrNameLst>
                                      </p:cBhvr>
                                      <p:to>
                                        <p:strVal val="visible"/>
                                      </p:to>
                                    </p:set>
                                  </p:childTnLst>
                                </p:cTn>
                              </p:par>
                              <p:par>
                                <p:cTn id="30" presetID="1" presetClass="exit" presetSubtype="0" fill="hold" grpId="1" nodeType="withEffect">
                                  <p:stCondLst>
                                    <p:cond delay="0"/>
                                  </p:stCondLst>
                                  <p:childTnLst>
                                    <p:set>
                                      <p:cBhvr>
                                        <p:cTn id="31" dur="1" fill="hold">
                                          <p:stCondLst>
                                            <p:cond delay="0"/>
                                          </p:stCondLst>
                                        </p:cTn>
                                        <p:tgtEl>
                                          <p:spTgt spid="349438"/>
                                        </p:tgtEl>
                                        <p:attrNameLst>
                                          <p:attrName>style.visibility</p:attrName>
                                        </p:attrNameLst>
                                      </p:cBhvr>
                                      <p:to>
                                        <p:strVal val="hidden"/>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49435"/>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49443"/>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349444"/>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349445"/>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349448"/>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49446"/>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349447"/>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349436"/>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4944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349450"/>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349451"/>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49460"/>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349461"/>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349462"/>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349463"/>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grpId="0" nodeType="clickEffect">
                                  <p:stCondLst>
                                    <p:cond delay="0"/>
                                  </p:stCondLst>
                                  <p:childTnLst>
                                    <p:set>
                                      <p:cBhvr>
                                        <p:cTn id="73" dur="1" fill="hold">
                                          <p:stCondLst>
                                            <p:cond delay="0"/>
                                          </p:stCondLst>
                                        </p:cTn>
                                        <p:tgtEl>
                                          <p:spTgt spid="349464"/>
                                        </p:tgtEl>
                                        <p:attrNameLst>
                                          <p:attrName>style.visibility</p:attrName>
                                        </p:attrNameLst>
                                      </p:cBhvr>
                                      <p:to>
                                        <p:strVal val="visible"/>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49465"/>
                                        </p:tgtEl>
                                        <p:attrNameLst>
                                          <p:attrName>style.visibility</p:attrName>
                                        </p:attrNameLst>
                                      </p:cBhvr>
                                      <p:to>
                                        <p:strVal val="visible"/>
                                      </p:to>
                                    </p:set>
                                  </p:childTnLst>
                                </p:cTn>
                              </p:par>
                              <p:par>
                                <p:cTn id="78" presetID="1" presetClass="entr" presetSubtype="0" fill="hold" nodeType="withEffect">
                                  <p:stCondLst>
                                    <p:cond delay="0"/>
                                  </p:stCondLst>
                                  <p:childTnLst>
                                    <p:set>
                                      <p:cBhvr>
                                        <p:cTn id="79" dur="1" fill="hold">
                                          <p:stCondLst>
                                            <p:cond delay="0"/>
                                          </p:stCondLst>
                                        </p:cTn>
                                        <p:tgtEl>
                                          <p:spTgt spid="349466"/>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349467"/>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49468"/>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349469"/>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nodeType="clickEffect">
                                  <p:stCondLst>
                                    <p:cond delay="0"/>
                                  </p:stCondLst>
                                  <p:childTnLst>
                                    <p:set>
                                      <p:cBhvr>
                                        <p:cTn id="91" dur="1" fill="hold">
                                          <p:stCondLst>
                                            <p:cond delay="0"/>
                                          </p:stCondLst>
                                        </p:cTn>
                                        <p:tgtEl>
                                          <p:spTgt spid="349470"/>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0"/>
                                          </p:stCondLst>
                                        </p:cTn>
                                        <p:tgtEl>
                                          <p:spTgt spid="349471"/>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49472"/>
                                        </p:tgtEl>
                                        <p:attrNameLst>
                                          <p:attrName>style.visibility</p:attrName>
                                        </p:attrNameLst>
                                      </p:cBhvr>
                                      <p:to>
                                        <p:strVal val="visible"/>
                                      </p:to>
                                    </p:set>
                                  </p:childTnLst>
                                </p:cTn>
                              </p:par>
                            </p:childTnLst>
                          </p:cTn>
                        </p:par>
                      </p:childTnLst>
                    </p:cTn>
                  </p:par>
                  <p:par>
                    <p:cTn id="98" fill="hold" nodeType="clickPar">
                      <p:stCondLst>
                        <p:cond delay="indefinite"/>
                      </p:stCondLst>
                      <p:childTnLst>
                        <p:par>
                          <p:cTn id="99" fill="hold" nodeType="withGroup">
                            <p:stCondLst>
                              <p:cond delay="0"/>
                            </p:stCondLst>
                            <p:childTnLst>
                              <p:par>
                                <p:cTn id="100" presetID="2" presetClass="entr" presetSubtype="4" fill="hold" grpId="0" nodeType="clickEffect">
                                  <p:stCondLst>
                                    <p:cond delay="0"/>
                                  </p:stCondLst>
                                  <p:childTnLst>
                                    <p:set>
                                      <p:cBhvr>
                                        <p:cTn id="101" dur="1" fill="hold">
                                          <p:stCondLst>
                                            <p:cond delay="0"/>
                                          </p:stCondLst>
                                        </p:cTn>
                                        <p:tgtEl>
                                          <p:spTgt spid="349193"/>
                                        </p:tgtEl>
                                        <p:attrNameLst>
                                          <p:attrName>style.visibility</p:attrName>
                                        </p:attrNameLst>
                                      </p:cBhvr>
                                      <p:to>
                                        <p:strVal val="visible"/>
                                      </p:to>
                                    </p:set>
                                    <p:anim calcmode="lin" valueType="num">
                                      <p:cBhvr additive="base">
                                        <p:cTn id="102" dur="500" fill="hold"/>
                                        <p:tgtEl>
                                          <p:spTgt spid="349193"/>
                                        </p:tgtEl>
                                        <p:attrNameLst>
                                          <p:attrName>ppt_x</p:attrName>
                                        </p:attrNameLst>
                                      </p:cBhvr>
                                      <p:tavLst>
                                        <p:tav tm="0">
                                          <p:val>
                                            <p:strVal val="#ppt_x"/>
                                          </p:val>
                                        </p:tav>
                                        <p:tav tm="100000">
                                          <p:val>
                                            <p:strVal val="#ppt_x"/>
                                          </p:val>
                                        </p:tav>
                                      </p:tavLst>
                                    </p:anim>
                                    <p:anim calcmode="lin" valueType="num">
                                      <p:cBhvr additive="base">
                                        <p:cTn id="103" dur="500" fill="hold"/>
                                        <p:tgtEl>
                                          <p:spTgt spid="349193"/>
                                        </p:tgtEl>
                                        <p:attrNameLst>
                                          <p:attrName>ppt_y</p:attrName>
                                        </p:attrNameLst>
                                      </p:cBhvr>
                                      <p:tavLst>
                                        <p:tav tm="0">
                                          <p:val>
                                            <p:strVal val="1+#ppt_h/2"/>
                                          </p:val>
                                        </p:tav>
                                        <p:tav tm="100000">
                                          <p:val>
                                            <p:strVal val="#ppt_y"/>
                                          </p:val>
                                        </p:tav>
                                      </p:tavLst>
                                    </p:anim>
                                  </p:childTnLst>
                                </p:cTn>
                              </p:par>
                            </p:childTnLst>
                          </p:cTn>
                        </p:par>
                        <p:par>
                          <p:cTn id="104" fill="hold" nodeType="afterGroup">
                            <p:stCondLst>
                              <p:cond delay="500"/>
                            </p:stCondLst>
                            <p:childTnLst>
                              <p:par>
                                <p:cTn id="105" presetID="1" presetClass="entr" presetSubtype="0" fill="hold" nodeType="afterEffect">
                                  <p:stCondLst>
                                    <p:cond delay="0"/>
                                  </p:stCondLst>
                                  <p:childTnLst>
                                    <p:set>
                                      <p:cBhvr>
                                        <p:cTn id="106" dur="1" fill="hold">
                                          <p:stCondLst>
                                            <p:cond delay="0"/>
                                          </p:stCondLst>
                                        </p:cTn>
                                        <p:tgtEl>
                                          <p:spTgt spid="349396"/>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349379"/>
                                        </p:tgtEl>
                                        <p:attrNameLst>
                                          <p:attrName>style.visibility</p:attrName>
                                        </p:attrNameLst>
                                      </p:cBhvr>
                                      <p:to>
                                        <p:strVal val="visible"/>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0"/>
                                          </p:stCondLst>
                                        </p:cTn>
                                        <p:tgtEl>
                                          <p:spTgt spid="349383"/>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349384"/>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349385"/>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349386"/>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349387"/>
                                        </p:tgtEl>
                                        <p:attrNameLst>
                                          <p:attrName>style.visibility</p:attrName>
                                        </p:attrNameLst>
                                      </p:cBhvr>
                                      <p:to>
                                        <p:strVal val="visible"/>
                                      </p:to>
                                    </p:se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grpId="0" nodeType="clickEffect">
                                  <p:stCondLst>
                                    <p:cond delay="0"/>
                                  </p:stCondLst>
                                  <p:childTnLst>
                                    <p:set>
                                      <p:cBhvr>
                                        <p:cTn id="126" dur="1" fill="hold">
                                          <p:stCondLst>
                                            <p:cond delay="0"/>
                                          </p:stCondLst>
                                        </p:cTn>
                                        <p:tgtEl>
                                          <p:spTgt spid="349388"/>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349397"/>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349398"/>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nodeType="clickEffect">
                                  <p:stCondLst>
                                    <p:cond delay="0"/>
                                  </p:stCondLst>
                                  <p:childTnLst>
                                    <p:set>
                                      <p:cBhvr>
                                        <p:cTn id="134" dur="1" fill="hold">
                                          <p:stCondLst>
                                            <p:cond delay="0"/>
                                          </p:stCondLst>
                                        </p:cTn>
                                        <p:tgtEl>
                                          <p:spTgt spid="34939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349400"/>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349401"/>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349402"/>
                                        </p:tgtEl>
                                        <p:attrNameLst>
                                          <p:attrName>style.visibility</p:attrName>
                                        </p:attrNameLst>
                                      </p:cBhvr>
                                      <p:to>
                                        <p:strVal val="visible"/>
                                      </p:to>
                                    </p:set>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ntr" presetSubtype="0" fill="hold" grpId="0" nodeType="clickEffect">
                                  <p:stCondLst>
                                    <p:cond delay="0"/>
                                  </p:stCondLst>
                                  <p:childTnLst>
                                    <p:set>
                                      <p:cBhvr>
                                        <p:cTn id="144" dur="1" fill="hold">
                                          <p:stCondLst>
                                            <p:cond delay="0"/>
                                          </p:stCondLst>
                                        </p:cTn>
                                        <p:tgtEl>
                                          <p:spTgt spid="349405"/>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349404"/>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 presetClass="entr" presetSubtype="0" fill="hold" grpId="0" nodeType="clickEffect">
                                  <p:stCondLst>
                                    <p:cond delay="0"/>
                                  </p:stCondLst>
                                  <p:childTnLst>
                                    <p:set>
                                      <p:cBhvr>
                                        <p:cTn id="150" dur="1" fill="hold">
                                          <p:stCondLst>
                                            <p:cond delay="0"/>
                                          </p:stCondLst>
                                        </p:cTn>
                                        <p:tgtEl>
                                          <p:spTgt spid="349403"/>
                                        </p:tgtEl>
                                        <p:attrNameLst>
                                          <p:attrName>style.visibility</p:attrName>
                                        </p:attrNameLst>
                                      </p:cBhvr>
                                      <p:to>
                                        <p:strVal val="visible"/>
                                      </p:to>
                                    </p:set>
                                  </p:childTnLst>
                                </p:cTn>
                              </p:par>
                              <p:par>
                                <p:cTn id="151" presetID="1" presetClass="entr" presetSubtype="0" fill="hold" nodeType="withEffect">
                                  <p:stCondLst>
                                    <p:cond delay="0"/>
                                  </p:stCondLst>
                                  <p:childTnLst>
                                    <p:set>
                                      <p:cBhvr>
                                        <p:cTn id="152" dur="1" fill="hold">
                                          <p:stCondLst>
                                            <p:cond delay="0"/>
                                          </p:stCondLst>
                                        </p:cTn>
                                        <p:tgtEl>
                                          <p:spTgt spid="349406"/>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 presetClass="entr" presetSubtype="0" fill="hold" grpId="0" nodeType="clickEffect">
                                  <p:stCondLst>
                                    <p:cond delay="0"/>
                                  </p:stCondLst>
                                  <p:childTnLst>
                                    <p:set>
                                      <p:cBhvr>
                                        <p:cTn id="156" dur="1" fill="hold">
                                          <p:stCondLst>
                                            <p:cond delay="0"/>
                                          </p:stCondLst>
                                        </p:cTn>
                                        <p:tgtEl>
                                          <p:spTgt spid="349473"/>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349529"/>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349525"/>
                                        </p:tgtEl>
                                        <p:attrNameLst>
                                          <p:attrName>style.visibility</p:attrName>
                                        </p:attrNameLst>
                                      </p:cBhvr>
                                      <p:to>
                                        <p:strVal val="visible"/>
                                      </p:to>
                                    </p:set>
                                  </p:childTnLst>
                                </p:cTn>
                              </p:par>
                            </p:childTnLst>
                          </p:cTn>
                        </p:par>
                      </p:childTnLst>
                    </p:cTn>
                  </p:par>
                  <p:par>
                    <p:cTn id="161" fill="hold" nodeType="clickPar">
                      <p:stCondLst>
                        <p:cond delay="indefinite"/>
                      </p:stCondLst>
                      <p:childTnLst>
                        <p:par>
                          <p:cTn id="162" fill="hold" nodeType="withGroup">
                            <p:stCondLst>
                              <p:cond delay="0"/>
                            </p:stCondLst>
                            <p:childTnLst>
                              <p:par>
                                <p:cTn id="163" presetID="1" presetClass="entr" presetSubtype="0" fill="hold" grpId="0" nodeType="clickEffect">
                                  <p:stCondLst>
                                    <p:cond delay="0"/>
                                  </p:stCondLst>
                                  <p:childTnLst>
                                    <p:set>
                                      <p:cBhvr>
                                        <p:cTn id="164" dur="1" fill="hold">
                                          <p:stCondLst>
                                            <p:cond delay="0"/>
                                          </p:stCondLst>
                                        </p:cTn>
                                        <p:tgtEl>
                                          <p:spTgt spid="349474"/>
                                        </p:tgtEl>
                                        <p:attrNameLst>
                                          <p:attrName>style.visibility</p:attrName>
                                        </p:attrNameLst>
                                      </p:cBhvr>
                                      <p:to>
                                        <p:strVal val="visible"/>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9" presetClass="exit" presetSubtype="0" fill="hold" nodeType="clickEffect">
                                  <p:stCondLst>
                                    <p:cond delay="0"/>
                                  </p:stCondLst>
                                  <p:childTnLst>
                                    <p:animEffect transition="out" filter="dissolve">
                                      <p:cBhvr>
                                        <p:cTn id="168" dur="500"/>
                                        <p:tgtEl>
                                          <p:spTgt spid="349525"/>
                                        </p:tgtEl>
                                      </p:cBhvr>
                                    </p:animEffect>
                                    <p:set>
                                      <p:cBhvr>
                                        <p:cTn id="169" dur="1" fill="hold">
                                          <p:stCondLst>
                                            <p:cond delay="499"/>
                                          </p:stCondLst>
                                        </p:cTn>
                                        <p:tgtEl>
                                          <p:spTgt spid="349525"/>
                                        </p:tgtEl>
                                        <p:attrNameLst>
                                          <p:attrName>style.visibility</p:attrName>
                                        </p:attrNameLst>
                                      </p:cBhvr>
                                      <p:to>
                                        <p:strVal val="hidden"/>
                                      </p:to>
                                    </p:se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1" presetClass="entr" presetSubtype="0" fill="hold" nodeType="clickEffect">
                                  <p:stCondLst>
                                    <p:cond delay="0"/>
                                  </p:stCondLst>
                                  <p:childTnLst>
                                    <p:set>
                                      <p:cBhvr>
                                        <p:cTn id="173" dur="1" fill="hold">
                                          <p:stCondLst>
                                            <p:cond delay="0"/>
                                          </p:stCondLst>
                                        </p:cTn>
                                        <p:tgtEl>
                                          <p:spTgt spid="349526"/>
                                        </p:tgtEl>
                                        <p:attrNameLst>
                                          <p:attrName>style.visibility</p:attrName>
                                        </p:attrNameLst>
                                      </p:cBhvr>
                                      <p:to>
                                        <p:strVal val="visible"/>
                                      </p:to>
                                    </p:set>
                                  </p:childTnLst>
                                </p:cTn>
                              </p:par>
                              <p:par>
                                <p:cTn id="174" presetID="9" presetClass="exit" presetSubtype="0" fill="hold" grpId="1" nodeType="withEffect">
                                  <p:stCondLst>
                                    <p:cond delay="0"/>
                                  </p:stCondLst>
                                  <p:childTnLst>
                                    <p:animEffect transition="out" filter="dissolve">
                                      <p:cBhvr>
                                        <p:cTn id="175" dur="500"/>
                                        <p:tgtEl>
                                          <p:spTgt spid="349474"/>
                                        </p:tgtEl>
                                      </p:cBhvr>
                                    </p:animEffect>
                                    <p:set>
                                      <p:cBhvr>
                                        <p:cTn id="176" dur="1" fill="hold">
                                          <p:stCondLst>
                                            <p:cond delay="499"/>
                                          </p:stCondLst>
                                        </p:cTn>
                                        <p:tgtEl>
                                          <p:spTgt spid="349474"/>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349491"/>
                                        </p:tgtEl>
                                        <p:attrNameLst>
                                          <p:attrName>style.visibility</p:attrName>
                                        </p:attrNameLst>
                                      </p:cBhvr>
                                      <p:to>
                                        <p:strVal val="visible"/>
                                      </p:to>
                                    </p:set>
                                  </p:childTnLst>
                                </p:cTn>
                              </p:par>
                              <p:par>
                                <p:cTn id="181" presetID="1" presetClass="entr" presetSubtype="0" fill="hold" nodeType="withEffect">
                                  <p:stCondLst>
                                    <p:cond delay="0"/>
                                  </p:stCondLst>
                                  <p:childTnLst>
                                    <p:set>
                                      <p:cBhvr>
                                        <p:cTn id="182" dur="1" fill="hold">
                                          <p:stCondLst>
                                            <p:cond delay="0"/>
                                          </p:stCondLst>
                                        </p:cTn>
                                        <p:tgtEl>
                                          <p:spTgt spid="349492"/>
                                        </p:tgtEl>
                                        <p:attrNameLst>
                                          <p:attrName>style.visibility</p:attrName>
                                        </p:attrNameLst>
                                      </p:cBhvr>
                                      <p:to>
                                        <p:strVal val="visible"/>
                                      </p:to>
                                    </p:set>
                                  </p:childTnLst>
                                </p:cTn>
                              </p:par>
                              <p:par>
                                <p:cTn id="183" presetID="1" presetClass="entr" presetSubtype="0" fill="hold" nodeType="withEffect">
                                  <p:stCondLst>
                                    <p:cond delay="0"/>
                                  </p:stCondLst>
                                  <p:childTnLst>
                                    <p:set>
                                      <p:cBhvr>
                                        <p:cTn id="184" dur="1" fill="hold">
                                          <p:stCondLst>
                                            <p:cond delay="0"/>
                                          </p:stCondLst>
                                        </p:cTn>
                                        <p:tgtEl>
                                          <p:spTgt spid="349530"/>
                                        </p:tgtEl>
                                        <p:attrNameLst>
                                          <p:attrName>style.visibility</p:attrName>
                                        </p:attrNameLst>
                                      </p:cBhvr>
                                      <p:to>
                                        <p:strVal val="visible"/>
                                      </p:to>
                                    </p:set>
                                  </p:childTnLst>
                                </p:cTn>
                              </p:par>
                              <p:par>
                                <p:cTn id="185" presetID="1" presetClass="entr" presetSubtype="0" fill="hold" grpId="0" nodeType="withEffect">
                                  <p:stCondLst>
                                    <p:cond delay="0"/>
                                  </p:stCondLst>
                                  <p:childTnLst>
                                    <p:set>
                                      <p:cBhvr>
                                        <p:cTn id="186" dur="1" fill="hold">
                                          <p:stCondLst>
                                            <p:cond delay="0"/>
                                          </p:stCondLst>
                                        </p:cTn>
                                        <p:tgtEl>
                                          <p:spTgt spid="349533"/>
                                        </p:tgtEl>
                                        <p:attrNameLst>
                                          <p:attrName>style.visibility</p:attrName>
                                        </p:attrNameLst>
                                      </p:cBhvr>
                                      <p:to>
                                        <p:strVal val="visible"/>
                                      </p:to>
                                    </p:set>
                                  </p:childTnLst>
                                </p:cTn>
                              </p:par>
                              <p:par>
                                <p:cTn id="187" presetID="1" presetClass="entr" presetSubtype="0" fill="hold" nodeType="withEffect">
                                  <p:stCondLst>
                                    <p:cond delay="0"/>
                                  </p:stCondLst>
                                  <p:childTnLst>
                                    <p:set>
                                      <p:cBhvr>
                                        <p:cTn id="188" dur="1" fill="hold">
                                          <p:stCondLst>
                                            <p:cond delay="0"/>
                                          </p:stCondLst>
                                        </p:cTn>
                                        <p:tgtEl>
                                          <p:spTgt spid="349534"/>
                                        </p:tgtEl>
                                        <p:attrNameLst>
                                          <p:attrName>style.visibility</p:attrName>
                                        </p:attrNameLst>
                                      </p:cBhvr>
                                      <p:to>
                                        <p:strVal val="visible"/>
                                      </p:to>
                                    </p:set>
                                  </p:childTnLst>
                                </p:cTn>
                              </p:par>
                            </p:childTnLst>
                          </p:cTn>
                        </p:par>
                      </p:childTnLst>
                    </p:cTn>
                  </p:par>
                  <p:par>
                    <p:cTn id="189" fill="hold" nodeType="clickPar">
                      <p:stCondLst>
                        <p:cond delay="indefinite"/>
                      </p:stCondLst>
                      <p:childTnLst>
                        <p:par>
                          <p:cTn id="190" fill="hold" nodeType="withGroup">
                            <p:stCondLst>
                              <p:cond delay="0"/>
                            </p:stCondLst>
                            <p:childTnLst>
                              <p:par>
                                <p:cTn id="191" presetID="1" presetClass="entr" presetSubtype="0" fill="hold" grpId="0" nodeType="clickEffect">
                                  <p:stCondLst>
                                    <p:cond delay="0"/>
                                  </p:stCondLst>
                                  <p:childTnLst>
                                    <p:set>
                                      <p:cBhvr>
                                        <p:cTn id="192" dur="1" fill="hold">
                                          <p:stCondLst>
                                            <p:cond delay="0"/>
                                          </p:stCondLst>
                                        </p:cTn>
                                        <p:tgtEl>
                                          <p:spTgt spid="349535"/>
                                        </p:tgtEl>
                                        <p:attrNameLst>
                                          <p:attrName>style.visibility</p:attrName>
                                        </p:attrNameLst>
                                      </p:cBhvr>
                                      <p:to>
                                        <p:strVal val="visible"/>
                                      </p:to>
                                    </p:set>
                                  </p:childTnLst>
                                </p:cTn>
                              </p:par>
                              <p:par>
                                <p:cTn id="193" presetID="1" presetClass="entr" presetSubtype="0" fill="hold" nodeType="withEffect">
                                  <p:stCondLst>
                                    <p:cond delay="0"/>
                                  </p:stCondLst>
                                  <p:childTnLst>
                                    <p:set>
                                      <p:cBhvr>
                                        <p:cTn id="194" dur="1" fill="hold">
                                          <p:stCondLst>
                                            <p:cond delay="0"/>
                                          </p:stCondLst>
                                        </p:cTn>
                                        <p:tgtEl>
                                          <p:spTgt spid="349536"/>
                                        </p:tgtEl>
                                        <p:attrNameLst>
                                          <p:attrName>style.visibility</p:attrName>
                                        </p:attrNameLst>
                                      </p:cBhvr>
                                      <p:to>
                                        <p:strVal val="visible"/>
                                      </p:to>
                                    </p:set>
                                  </p:childTnLst>
                                </p:cTn>
                              </p:par>
                              <p:par>
                                <p:cTn id="195" presetID="1" presetClass="entr" presetSubtype="0" fill="hold" nodeType="withEffect">
                                  <p:stCondLst>
                                    <p:cond delay="0"/>
                                  </p:stCondLst>
                                  <p:childTnLst>
                                    <p:set>
                                      <p:cBhvr>
                                        <p:cTn id="196" dur="1" fill="hold">
                                          <p:stCondLst>
                                            <p:cond delay="0"/>
                                          </p:stCondLst>
                                        </p:cTn>
                                        <p:tgtEl>
                                          <p:spTgt spid="349537"/>
                                        </p:tgtEl>
                                        <p:attrNameLst>
                                          <p:attrName>style.visibility</p:attrName>
                                        </p:attrNameLst>
                                      </p:cBhvr>
                                      <p:to>
                                        <p:strVal val="visible"/>
                                      </p:to>
                                    </p:set>
                                  </p:childTnLst>
                                </p:cTn>
                              </p:par>
                            </p:childTnLst>
                          </p:cTn>
                        </p:par>
                      </p:childTnLst>
                    </p:cTn>
                  </p:par>
                  <p:par>
                    <p:cTn id="197" fill="hold" nodeType="clickPar">
                      <p:stCondLst>
                        <p:cond delay="indefinite"/>
                      </p:stCondLst>
                      <p:childTnLst>
                        <p:par>
                          <p:cTn id="198" fill="hold" nodeType="withGroup">
                            <p:stCondLst>
                              <p:cond delay="0"/>
                            </p:stCondLst>
                            <p:childTnLst>
                              <p:par>
                                <p:cTn id="199" presetID="1" presetClass="entr" presetSubtype="0" fill="hold" grpId="0" nodeType="clickEffect">
                                  <p:stCondLst>
                                    <p:cond delay="0"/>
                                  </p:stCondLst>
                                  <p:childTnLst>
                                    <p:set>
                                      <p:cBhvr>
                                        <p:cTn id="200" dur="1" fill="hold">
                                          <p:stCondLst>
                                            <p:cond delay="0"/>
                                          </p:stCondLst>
                                        </p:cTn>
                                        <p:tgtEl>
                                          <p:spTgt spid="349539"/>
                                        </p:tgtEl>
                                        <p:attrNameLst>
                                          <p:attrName>style.visibility</p:attrName>
                                        </p:attrNameLst>
                                      </p:cBhvr>
                                      <p:to>
                                        <p:strVal val="visible"/>
                                      </p:to>
                                    </p:set>
                                  </p:childTnLst>
                                </p:cTn>
                              </p:par>
                              <p:par>
                                <p:cTn id="201" presetID="1" presetClass="entr" presetSubtype="0" fill="hold" nodeType="withEffect">
                                  <p:stCondLst>
                                    <p:cond delay="0"/>
                                  </p:stCondLst>
                                  <p:childTnLst>
                                    <p:set>
                                      <p:cBhvr>
                                        <p:cTn id="202" dur="1" fill="hold">
                                          <p:stCondLst>
                                            <p:cond delay="0"/>
                                          </p:stCondLst>
                                        </p:cTn>
                                        <p:tgtEl>
                                          <p:spTgt spid="349538"/>
                                        </p:tgtEl>
                                        <p:attrNameLst>
                                          <p:attrName>style.visibility</p:attrName>
                                        </p:attrNameLst>
                                      </p:cBhvr>
                                      <p:to>
                                        <p:strVal val="visible"/>
                                      </p:to>
                                    </p:se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349540"/>
                                        </p:tgtEl>
                                        <p:attrNameLst>
                                          <p:attrName>style.visibility</p:attrName>
                                        </p:attrNameLst>
                                      </p:cBhvr>
                                      <p:to>
                                        <p:strVal val="visible"/>
                                      </p:to>
                                    </p:set>
                                  </p:childTnLst>
                                </p:cTn>
                              </p:par>
                              <p:par>
                                <p:cTn id="207" presetID="1" presetClass="entr" presetSubtype="0" fill="hold" nodeType="withEffect">
                                  <p:stCondLst>
                                    <p:cond delay="0"/>
                                  </p:stCondLst>
                                  <p:childTnLst>
                                    <p:set>
                                      <p:cBhvr>
                                        <p:cTn id="208" dur="1" fill="hold">
                                          <p:stCondLst>
                                            <p:cond delay="0"/>
                                          </p:stCondLst>
                                        </p:cTn>
                                        <p:tgtEl>
                                          <p:spTgt spid="349531"/>
                                        </p:tgtEl>
                                        <p:attrNameLst>
                                          <p:attrName>style.visibility</p:attrName>
                                        </p:attrNameLst>
                                      </p:cBhvr>
                                      <p:to>
                                        <p:strVal val="visible"/>
                                      </p:to>
                                    </p:set>
                                  </p:childTnLst>
                                </p:cTn>
                              </p:par>
                            </p:childTnLst>
                          </p:cTn>
                        </p:par>
                      </p:childTnLst>
                    </p:cTn>
                  </p:par>
                  <p:par>
                    <p:cTn id="209" fill="hold" nodeType="clickPar">
                      <p:stCondLst>
                        <p:cond delay="indefinite"/>
                      </p:stCondLst>
                      <p:childTnLst>
                        <p:par>
                          <p:cTn id="210" fill="hold" nodeType="withGroup">
                            <p:stCondLst>
                              <p:cond delay="0"/>
                            </p:stCondLst>
                            <p:childTnLst>
                              <p:par>
                                <p:cTn id="211" presetID="1" presetClass="entr" presetSubtype="0" fill="hold" nodeType="clickEffect">
                                  <p:stCondLst>
                                    <p:cond delay="0"/>
                                  </p:stCondLst>
                                  <p:childTnLst>
                                    <p:set>
                                      <p:cBhvr>
                                        <p:cTn id="212" dur="1" fill="hold">
                                          <p:stCondLst>
                                            <p:cond delay="0"/>
                                          </p:stCondLst>
                                        </p:cTn>
                                        <p:tgtEl>
                                          <p:spTgt spid="349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379" grpId="0" animBg="1"/>
      <p:bldP spid="349193" grpId="0"/>
      <p:bldP spid="349383" grpId="0" animBg="1"/>
      <p:bldP spid="349384" grpId="0" animBg="1"/>
      <p:bldP spid="349385" grpId="0" animBg="1"/>
      <p:bldP spid="349386" grpId="0" animBg="1"/>
      <p:bldP spid="349387" grpId="0" animBg="1"/>
      <p:bldP spid="349388" grpId="0" animBg="1"/>
      <p:bldP spid="349397" grpId="0"/>
      <p:bldP spid="349400" grpId="0"/>
      <p:bldP spid="349401" grpId="0"/>
      <p:bldP spid="349403" grpId="0" animBg="1"/>
      <p:bldP spid="349405" grpId="0"/>
      <p:bldP spid="349432" grpId="0"/>
      <p:bldP spid="349433" grpId="0"/>
      <p:bldP spid="349434" grpId="0"/>
      <p:bldP spid="349435" grpId="0"/>
      <p:bldP spid="349436" grpId="0"/>
      <p:bldP spid="349438" grpId="0" animBg="1"/>
      <p:bldP spid="349438" grpId="1" animBg="1"/>
      <p:bldP spid="349441" grpId="0" animBg="1"/>
      <p:bldP spid="349442" grpId="0" animBg="1"/>
      <p:bldP spid="349443" grpId="0" animBg="1"/>
      <p:bldP spid="349444" grpId="0" animBg="1"/>
      <p:bldP spid="349445" grpId="0" animBg="1"/>
      <p:bldP spid="349450" grpId="0" animBg="1"/>
      <p:bldP spid="349451" grpId="0"/>
      <p:bldP spid="349460" grpId="0"/>
      <p:bldP spid="349462" grpId="0" animBg="1"/>
      <p:bldP spid="349464" grpId="0"/>
      <p:bldP spid="349465" grpId="0"/>
      <p:bldP spid="349467" grpId="0"/>
      <p:bldP spid="349473" grpId="0"/>
      <p:bldP spid="349474" grpId="0" animBg="1"/>
      <p:bldP spid="349474" grpId="1" animBg="1"/>
      <p:bldP spid="349491" grpId="0" animBg="1"/>
      <p:bldP spid="349533" grpId="0"/>
      <p:bldP spid="349535" grpId="0"/>
      <p:bldP spid="349539" grpId="0"/>
      <p:bldP spid="349540"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01" name="Rectangle 4"/>
          <p:cNvSpPr>
            <a:spLocks noChangeArrowheads="1"/>
          </p:cNvSpPr>
          <p:nvPr/>
        </p:nvSpPr>
        <p:spPr bwMode="auto">
          <a:xfrm>
            <a:off x="619124" y="370681"/>
            <a:ext cx="5105400" cy="450850"/>
          </a:xfrm>
          <a:prstGeom prst="rect">
            <a:avLst/>
          </a:prstGeom>
          <a:noFill/>
          <a:ln w="9525">
            <a:noFill/>
            <a:miter lim="800000"/>
            <a:headEnd/>
            <a:tailEnd/>
          </a:ln>
        </p:spPr>
        <p:txBody>
          <a:bodyPr anchor="ctr"/>
          <a:lstStyle/>
          <a:p>
            <a:endParaRPr lang="ru-RU">
              <a:solidFill>
                <a:srgbClr val="000000"/>
              </a:solidFill>
              <a:latin typeface="Arial" charset="0"/>
              <a:cs typeface="Arial" charset="0"/>
            </a:endParaRPr>
          </a:p>
        </p:txBody>
      </p:sp>
      <p:sp>
        <p:nvSpPr>
          <p:cNvPr id="9219" name="Rectangle 5"/>
          <p:cNvSpPr>
            <a:spLocks noChangeArrowheads="1"/>
          </p:cNvSpPr>
          <p:nvPr/>
        </p:nvSpPr>
        <p:spPr bwMode="auto">
          <a:xfrm>
            <a:off x="330510" y="981490"/>
            <a:ext cx="8244000" cy="540000"/>
          </a:xfrm>
          <a:prstGeom prst="rect">
            <a:avLst/>
          </a:prstGeom>
          <a:solidFill>
            <a:srgbClr val="FFC000"/>
          </a:solidFill>
          <a:ln>
            <a:noFill/>
          </a:ln>
          <a:effectLst/>
          <a:extLst/>
        </p:spPr>
        <p:txBody>
          <a:bodyPr/>
          <a:lstStyle/>
          <a:p>
            <a:pPr marL="533400" indent="-533400">
              <a:lnSpc>
                <a:spcPct val="80000"/>
              </a:lnSpc>
              <a:spcBef>
                <a:spcPct val="20000"/>
              </a:spcBef>
              <a:buClr>
                <a:srgbClr val="00007D"/>
              </a:buClr>
              <a:buSzPct val="75000"/>
              <a:buFont typeface="Wingdings" pitchFamily="2" charset="2"/>
              <a:buNone/>
              <a:defRPr/>
            </a:pPr>
            <a:endParaRPr lang="ru-RU" sz="1000" b="1" dirty="0">
              <a:solidFill>
                <a:srgbClr val="000000"/>
              </a:solidFill>
              <a:latin typeface="Arial" charset="0"/>
              <a:cs typeface="Arial" charset="0"/>
            </a:endParaRPr>
          </a:p>
          <a:p>
            <a:pPr marL="533400" indent="-533400">
              <a:lnSpc>
                <a:spcPct val="80000"/>
              </a:lnSpc>
              <a:spcBef>
                <a:spcPct val="20000"/>
              </a:spcBef>
              <a:buClr>
                <a:srgbClr val="00007D"/>
              </a:buClr>
              <a:buSzPct val="75000"/>
              <a:buFont typeface="Wingdings" pitchFamily="2" charset="2"/>
              <a:buNone/>
              <a:defRPr/>
            </a:pPr>
            <a:r>
              <a:rPr lang="en-US" sz="1000" b="1" dirty="0">
                <a:solidFill>
                  <a:schemeClr val="accent5">
                    <a:lumMod val="25000"/>
                  </a:schemeClr>
                </a:solidFill>
                <a:latin typeface="Arial" charset="0"/>
                <a:cs typeface="Arial" charset="0"/>
              </a:rPr>
              <a:t>The angular momentum is a moment of the linear momentum with respect to a center or an axis.</a:t>
            </a:r>
            <a:endParaRPr lang="ru-RU" sz="1000" b="1" dirty="0">
              <a:solidFill>
                <a:schemeClr val="accent5">
                  <a:lumMod val="25000"/>
                </a:schemeClr>
              </a:solidFill>
              <a:latin typeface="Arial" charset="0"/>
              <a:cs typeface="Arial" charset="0"/>
            </a:endParaRPr>
          </a:p>
        </p:txBody>
      </p:sp>
      <p:sp>
        <p:nvSpPr>
          <p:cNvPr id="262161" name="Text Box 17"/>
          <p:cNvSpPr txBox="1">
            <a:spLocks noChangeArrowheads="1"/>
          </p:cNvSpPr>
          <p:nvPr/>
        </p:nvSpPr>
        <p:spPr bwMode="auto">
          <a:xfrm>
            <a:off x="313308" y="1596239"/>
            <a:ext cx="8280000" cy="400110"/>
          </a:xfrm>
          <a:prstGeom prst="rect">
            <a:avLst/>
          </a:prstGeom>
          <a:solidFill>
            <a:srgbClr val="FFC000"/>
          </a:solidFill>
          <a:ln>
            <a:noFill/>
          </a:ln>
          <a:effectLst/>
          <a:extLst/>
        </p:spPr>
        <p:txBody>
          <a:bodyPr wrap="square">
            <a:spAutoFit/>
          </a:bodyPr>
          <a:lstStyle>
            <a:lvl1pPr marL="342900" indent="-342900" eaLnBrk="0" hangingPunct="0">
              <a:defRPr sz="2000">
                <a:solidFill>
                  <a:schemeClr val="tx1"/>
                </a:solidFill>
                <a:latin typeface="Arial" charset="0"/>
              </a:defRPr>
            </a:lvl1pPr>
            <a:lvl2pPr marL="742950" indent="-285750" eaLnBrk="0" hangingPunct="0">
              <a:defRPr sz="2000">
                <a:solidFill>
                  <a:schemeClr val="tx1"/>
                </a:solidFill>
                <a:latin typeface="Arial" charset="0"/>
              </a:defRPr>
            </a:lvl2pPr>
            <a:lvl3pPr marL="1143000" indent="-228600" eaLnBrk="0" hangingPunct="0">
              <a:defRPr sz="2000">
                <a:solidFill>
                  <a:schemeClr val="tx1"/>
                </a:solidFill>
                <a:latin typeface="Arial" charset="0"/>
              </a:defRPr>
            </a:lvl3pPr>
            <a:lvl4pPr marL="1600200" indent="-228600" eaLnBrk="0" hangingPunct="0">
              <a:defRPr sz="2000">
                <a:solidFill>
                  <a:schemeClr val="tx1"/>
                </a:solidFill>
                <a:latin typeface="Arial" charset="0"/>
              </a:defRPr>
            </a:lvl4pPr>
            <a:lvl5pPr marL="2057400" indent="-228600" eaLnBrk="0" hangingPunct="0">
              <a:defRPr sz="2000">
                <a:solidFill>
                  <a:schemeClr val="tx1"/>
                </a:solidFill>
                <a:latin typeface="Arial" charset="0"/>
              </a:defRPr>
            </a:lvl5pPr>
            <a:lvl6pPr marL="2514600" indent="-228600" eaLnBrk="0" fontAlgn="base" hangingPunct="0">
              <a:spcBef>
                <a:spcPct val="0"/>
              </a:spcBef>
              <a:spcAft>
                <a:spcPct val="0"/>
              </a:spcAft>
              <a:defRPr sz="2000">
                <a:solidFill>
                  <a:schemeClr val="tx1"/>
                </a:solidFill>
                <a:latin typeface="Arial" charset="0"/>
              </a:defRPr>
            </a:lvl6pPr>
            <a:lvl7pPr marL="2971800" indent="-228600" eaLnBrk="0" fontAlgn="base" hangingPunct="0">
              <a:spcBef>
                <a:spcPct val="0"/>
              </a:spcBef>
              <a:spcAft>
                <a:spcPct val="0"/>
              </a:spcAft>
              <a:defRPr sz="2000">
                <a:solidFill>
                  <a:schemeClr val="tx1"/>
                </a:solidFill>
                <a:latin typeface="Arial" charset="0"/>
              </a:defRPr>
            </a:lvl7pPr>
            <a:lvl8pPr marL="3429000" indent="-228600" eaLnBrk="0" fontAlgn="base" hangingPunct="0">
              <a:spcBef>
                <a:spcPct val="0"/>
              </a:spcBef>
              <a:spcAft>
                <a:spcPct val="0"/>
              </a:spcAft>
              <a:defRPr sz="2000">
                <a:solidFill>
                  <a:schemeClr val="tx1"/>
                </a:solidFill>
                <a:latin typeface="Arial" charset="0"/>
              </a:defRPr>
            </a:lvl8pPr>
            <a:lvl9pPr marL="3886200" indent="-228600" eaLnBrk="0" fontAlgn="base" hangingPunct="0">
              <a:spcBef>
                <a:spcPct val="0"/>
              </a:spcBef>
              <a:spcAft>
                <a:spcPct val="0"/>
              </a:spcAft>
              <a:defRPr sz="2000">
                <a:solidFill>
                  <a:schemeClr val="tx1"/>
                </a:solidFill>
                <a:latin typeface="Arial" charset="0"/>
              </a:defRPr>
            </a:lvl9pPr>
          </a:lstStyle>
          <a:p>
            <a:pPr marL="0" indent="0" algn="just" eaLnBrk="1" hangingPunct="1">
              <a:defRPr/>
            </a:pPr>
            <a:r>
              <a:rPr lang="en-US" sz="1000" b="1" dirty="0">
                <a:solidFill>
                  <a:srgbClr val="CACAFF">
                    <a:lumMod val="25000"/>
                  </a:srgbClr>
                </a:solidFill>
                <a:cs typeface="Arial" charset="0"/>
              </a:rPr>
              <a:t>The derivative of the angular momentum of a particle about any axis (center) with respect to time is equal to the moment of the acting force about the same axis (center).</a:t>
            </a:r>
            <a:endParaRPr lang="ru-RU" sz="1000" b="1" dirty="0">
              <a:solidFill>
                <a:srgbClr val="CACAFF">
                  <a:lumMod val="25000"/>
                </a:srgbClr>
              </a:solidFill>
              <a:cs typeface="Arial" charset="0"/>
            </a:endParaRPr>
          </a:p>
        </p:txBody>
      </p:sp>
      <p:sp>
        <p:nvSpPr>
          <p:cNvPr id="262191" name="Text Box 47"/>
          <p:cNvSpPr txBox="1">
            <a:spLocks noChangeArrowheads="1"/>
          </p:cNvSpPr>
          <p:nvPr/>
        </p:nvSpPr>
        <p:spPr bwMode="auto">
          <a:xfrm>
            <a:off x="338138" y="2131411"/>
            <a:ext cx="8245706" cy="400110"/>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total angular momentum of a system with respect to any axis (center) is defined as the quantity, equal to the geometrical sum of the angular momenta of all the particles of the system with respect to that axis (center).</a:t>
            </a:r>
            <a:endParaRPr lang="ru-RU" sz="1000" b="1" dirty="0">
              <a:solidFill>
                <a:schemeClr val="accent5">
                  <a:lumMod val="25000"/>
                </a:schemeClr>
              </a:solidFill>
              <a:latin typeface="Arial" charset="0"/>
              <a:cs typeface="Arial" charset="0"/>
            </a:endParaRPr>
          </a:p>
        </p:txBody>
      </p:sp>
      <p:sp>
        <p:nvSpPr>
          <p:cNvPr id="262212" name="Text Box 68"/>
          <p:cNvSpPr txBox="1">
            <a:spLocks noChangeArrowheads="1"/>
          </p:cNvSpPr>
          <p:nvPr/>
        </p:nvSpPr>
        <p:spPr bwMode="auto">
          <a:xfrm>
            <a:off x="331804" y="2591835"/>
            <a:ext cx="8232461" cy="400110"/>
          </a:xfrm>
          <a:prstGeom prst="rect">
            <a:avLst/>
          </a:prstGeom>
          <a:solidFill>
            <a:srgbClr val="FFC000"/>
          </a:solidFill>
          <a:ln w="9525">
            <a:noFill/>
            <a:miter lim="800000"/>
            <a:headEnd/>
            <a:tailEnd/>
          </a:ln>
        </p:spPr>
        <p:txBody>
          <a:bodyPr wrap="square">
            <a:spAutoFit/>
          </a:bodyPr>
          <a:lstStyle/>
          <a:p>
            <a:r>
              <a:rPr lang="en-US" sz="1000" b="1" dirty="0">
                <a:solidFill>
                  <a:schemeClr val="accent5">
                    <a:lumMod val="25000"/>
                  </a:schemeClr>
                </a:solidFill>
                <a:latin typeface="Arial" charset="0"/>
                <a:cs typeface="Arial" charset="0"/>
              </a:rPr>
              <a:t>The derivative of the total angular momentum of a system about any fixed center with respect to time is equal to the sum of the moments of all the external forces acting on that system about that center.</a:t>
            </a:r>
            <a:endParaRPr lang="ru-RU" sz="1000" b="1" dirty="0">
              <a:solidFill>
                <a:schemeClr val="accent5">
                  <a:lumMod val="25000"/>
                </a:schemeClr>
              </a:solidFill>
              <a:latin typeface="Arial" charset="0"/>
              <a:cs typeface="Arial" charset="0"/>
            </a:endParaRPr>
          </a:p>
        </p:txBody>
      </p:sp>
      <p:sp>
        <p:nvSpPr>
          <p:cNvPr id="262241" name="Text Box 97"/>
          <p:cNvSpPr txBox="1">
            <a:spLocks noChangeArrowheads="1"/>
          </p:cNvSpPr>
          <p:nvPr/>
        </p:nvSpPr>
        <p:spPr bwMode="auto">
          <a:xfrm>
            <a:off x="340985" y="3066970"/>
            <a:ext cx="8208000" cy="40011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cs typeface="Arial" charset="0"/>
              </a:rPr>
              <a:t>If the sum of the moments of all external forces acting on a system taken with respect to any center (axis) is zero, the total angular momentum of the system with respect to that center (axis) is constant. </a:t>
            </a:r>
            <a:endParaRPr lang="ru-RU" sz="1000" b="1" dirty="0">
              <a:solidFill>
                <a:srgbClr val="CACAFF">
                  <a:lumMod val="25000"/>
                </a:srgbClr>
              </a:solidFill>
              <a:latin typeface="Arial" charset="0"/>
              <a:cs typeface="Arial" charset="0"/>
            </a:endParaRPr>
          </a:p>
        </p:txBody>
      </p:sp>
      <p:sp>
        <p:nvSpPr>
          <p:cNvPr id="262244" name="Text Box 100"/>
          <p:cNvSpPr txBox="1">
            <a:spLocks noChangeArrowheads="1"/>
          </p:cNvSpPr>
          <p:nvPr/>
        </p:nvSpPr>
        <p:spPr bwMode="auto">
          <a:xfrm>
            <a:off x="356991" y="4276027"/>
            <a:ext cx="8208000" cy="400110"/>
          </a:xfrm>
          <a:prstGeom prst="rect">
            <a:avLst/>
          </a:prstGeom>
          <a:solidFill>
            <a:srgbClr val="FFC000"/>
          </a:solidFill>
          <a:ln w="9525">
            <a:noFill/>
            <a:miter lim="800000"/>
            <a:headEnd/>
            <a:tailEnd/>
          </a:ln>
        </p:spPr>
        <p:txBody>
          <a:bodyPr>
            <a:spAutoFit/>
          </a:bodyPr>
          <a:lstStyle/>
          <a:p>
            <a:r>
              <a:rPr lang="en-US" sz="1000" b="1" dirty="0">
                <a:solidFill>
                  <a:schemeClr val="accent5">
                    <a:lumMod val="25000"/>
                  </a:schemeClr>
                </a:solidFill>
                <a:latin typeface="Arial" charset="0"/>
                <a:cs typeface="Arial" charset="0"/>
              </a:rPr>
              <a:t>The radius of gyration is equal to the distance from the axis to a point, such that if the mass of the whole body were concentrated in it the moment of inertia of the point would be equal to the moment of inertia of the whole body.</a:t>
            </a:r>
          </a:p>
        </p:txBody>
      </p:sp>
      <p:sp>
        <p:nvSpPr>
          <p:cNvPr id="262247" name="Text Box 103"/>
          <p:cNvSpPr txBox="1">
            <a:spLocks noChangeArrowheads="1"/>
          </p:cNvSpPr>
          <p:nvPr/>
        </p:nvSpPr>
        <p:spPr bwMode="auto">
          <a:xfrm>
            <a:off x="320265" y="4747257"/>
            <a:ext cx="8244000" cy="400110"/>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moment of inertia of a body with respect to any axis is equal to the moment of inertia of the body with respect to a parallel axis through the </a:t>
            </a:r>
            <a:r>
              <a:rPr lang="en-US" sz="1000" b="1" dirty="0" smtClean="0">
                <a:solidFill>
                  <a:schemeClr val="accent5">
                    <a:lumMod val="25000"/>
                  </a:schemeClr>
                </a:solidFill>
                <a:latin typeface="Arial" charset="0"/>
                <a:cs typeface="Arial" charset="0"/>
              </a:rPr>
              <a:t>center </a:t>
            </a:r>
            <a:r>
              <a:rPr lang="en-US" sz="1000" b="1" dirty="0">
                <a:solidFill>
                  <a:schemeClr val="accent5">
                    <a:lumMod val="25000"/>
                  </a:schemeClr>
                </a:solidFill>
                <a:latin typeface="Arial" charset="0"/>
                <a:cs typeface="Arial" charset="0"/>
              </a:rPr>
              <a:t>of mass of the body plus the product of the mass of the body </a:t>
            </a:r>
            <a:r>
              <a:rPr lang="en-US" sz="1000" b="1" dirty="0" smtClean="0">
                <a:solidFill>
                  <a:schemeClr val="accent5">
                    <a:lumMod val="25000"/>
                  </a:schemeClr>
                </a:solidFill>
                <a:latin typeface="Arial" charset="0"/>
                <a:cs typeface="Arial" charset="0"/>
              </a:rPr>
              <a:t>by </a:t>
            </a:r>
            <a:r>
              <a:rPr lang="en-US" sz="1000" b="1" dirty="0">
                <a:solidFill>
                  <a:schemeClr val="accent5">
                    <a:lumMod val="25000"/>
                  </a:schemeClr>
                </a:solidFill>
                <a:latin typeface="Arial" charset="0"/>
                <a:cs typeface="Arial" charset="0"/>
              </a:rPr>
              <a:t>the square of the distance between the two axes.</a:t>
            </a:r>
          </a:p>
        </p:txBody>
      </p:sp>
      <p:sp>
        <p:nvSpPr>
          <p:cNvPr id="262254" name="Text Box 110"/>
          <p:cNvSpPr txBox="1">
            <a:spLocks noChangeArrowheads="1"/>
          </p:cNvSpPr>
          <p:nvPr/>
        </p:nvSpPr>
        <p:spPr bwMode="auto">
          <a:xfrm>
            <a:off x="369441" y="3589841"/>
            <a:ext cx="8208000" cy="553998"/>
          </a:xfrm>
          <a:prstGeom prst="rect">
            <a:avLst/>
          </a:prstGeom>
          <a:solidFill>
            <a:srgbClr val="FFC000"/>
          </a:solidFill>
          <a:ln w="9525">
            <a:noFill/>
            <a:miter lim="800000"/>
            <a:headEnd/>
            <a:tailEnd/>
          </a:ln>
        </p:spPr>
        <p:txBody>
          <a:bodyPr wrap="square">
            <a:spAutoFit/>
          </a:bodyPr>
          <a:lstStyle/>
          <a:p>
            <a:pPr algn="just"/>
            <a:r>
              <a:rPr lang="en-US" sz="1000" b="1" dirty="0">
                <a:solidFill>
                  <a:schemeClr val="accent5">
                    <a:lumMod val="25000"/>
                  </a:schemeClr>
                </a:solidFill>
                <a:latin typeface="Arial" charset="0"/>
                <a:cs typeface="Arial" charset="0"/>
              </a:rPr>
              <a:t>The moment of inertia (mass moment) of a body with respect to a given axis is defined as a scalar quantity equal to the sum of the masses of the particles of the body, each multiplied by the square of its perpendicular distance from the axis. The mass moment is a measure of a body's inertia in rotational motion.</a:t>
            </a:r>
            <a:r>
              <a:rPr lang="ru-RU" sz="1000" b="1" dirty="0" smtClean="0">
                <a:solidFill>
                  <a:schemeClr val="accent5">
                    <a:lumMod val="25000"/>
                  </a:schemeClr>
                </a:solidFill>
                <a:latin typeface="Arial" charset="0"/>
                <a:cs typeface="Arial" charset="0"/>
              </a:rPr>
              <a:t> </a:t>
            </a:r>
            <a:endParaRPr lang="ru-RU" sz="1000" b="1" dirty="0">
              <a:solidFill>
                <a:schemeClr val="accent5">
                  <a:lumMod val="25000"/>
                </a:schemeClr>
              </a:solidFill>
              <a:latin typeface="Arial" charset="0"/>
              <a:cs typeface="Arial" charset="0"/>
            </a:endParaRPr>
          </a:p>
        </p:txBody>
      </p:sp>
      <p:sp>
        <p:nvSpPr>
          <p:cNvPr id="63032" name="AutoShape 115">
            <a:hlinkClick r:id="" action="ppaction://hlinkshowjump?jump=nextslide" highlightClick="1"/>
          </p:cNvPr>
          <p:cNvSpPr>
            <a:spLocks noChangeArrowheads="1"/>
          </p:cNvSpPr>
          <p:nvPr/>
        </p:nvSpPr>
        <p:spPr bwMode="auto">
          <a:xfrm>
            <a:off x="3986880" y="596106"/>
            <a:ext cx="285750" cy="219075"/>
          </a:xfrm>
          <a:prstGeom prst="actionButtonForwardNext">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3" name="AutoShape 116">
            <a:hlinkClick r:id="rId2"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4" name="AutoShape 117">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w="9525">
            <a:noFill/>
            <a:miter lim="800000"/>
            <a:headEnd/>
            <a:tailEnd/>
          </a:ln>
        </p:spPr>
        <p:txBody>
          <a:bodyPr wrap="none" anchor="ctr"/>
          <a:lstStyle/>
          <a:p>
            <a:endParaRPr lang="ru-RU">
              <a:solidFill>
                <a:srgbClr val="000000"/>
              </a:solidFill>
              <a:latin typeface="Arial" charset="0"/>
              <a:cs typeface="Arial" charset="0"/>
            </a:endParaRPr>
          </a:p>
        </p:txBody>
      </p:sp>
      <p:sp>
        <p:nvSpPr>
          <p:cNvPr id="63035" name="Oval 11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p:spPr>
        <p:txBody>
          <a:bodyPr wrap="none" anchor="ctr"/>
          <a:lstStyle/>
          <a:p>
            <a:pPr algn="ctr"/>
            <a:r>
              <a:rPr lang="en-US" sz="1000" b="1" dirty="0" smtClean="0">
                <a:solidFill>
                  <a:srgbClr val="00007D"/>
                </a:solidFill>
                <a:latin typeface="Arial" charset="0"/>
                <a:cs typeface="Arial" charset="0"/>
              </a:rPr>
              <a:t>27</a:t>
            </a:r>
            <a:endParaRPr lang="ru-RU" sz="1000" b="1" dirty="0">
              <a:solidFill>
                <a:srgbClr val="00007D"/>
              </a:solidFill>
              <a:latin typeface="Arial" charset="0"/>
              <a:cs typeface="Arial" charset="0"/>
            </a:endParaRPr>
          </a:p>
        </p:txBody>
      </p:sp>
      <p:pic>
        <p:nvPicPr>
          <p:cNvPr id="63036" name="Picture 15" descr="Z:\Символ НГУ_4.JPG"/>
          <p:cNvPicPr>
            <a:picLocks noChangeAspect="1" noChangeArrowheads="1"/>
          </p:cNvPicPr>
          <p:nvPr/>
        </p:nvPicPr>
        <p:blipFill>
          <a:blip r:embed="rId3"/>
          <a:srcRect/>
          <a:stretch>
            <a:fillRect/>
          </a:stretch>
        </p:blipFill>
        <p:spPr bwMode="auto">
          <a:xfrm>
            <a:off x="8128000" y="28575"/>
            <a:ext cx="814388" cy="684213"/>
          </a:xfrm>
          <a:prstGeom prst="rect">
            <a:avLst/>
          </a:prstGeom>
          <a:noFill/>
          <a:ln w="9525">
            <a:noFill/>
            <a:miter lim="800000"/>
            <a:headEnd/>
            <a:tailEnd/>
          </a:ln>
        </p:spPr>
      </p:pic>
      <p:sp>
        <p:nvSpPr>
          <p:cNvPr id="20" name="Text Box 110"/>
          <p:cNvSpPr txBox="1">
            <a:spLocks noChangeArrowheads="1"/>
          </p:cNvSpPr>
          <p:nvPr/>
        </p:nvSpPr>
        <p:spPr bwMode="auto">
          <a:xfrm>
            <a:off x="340985" y="5411882"/>
            <a:ext cx="8257859" cy="396000"/>
          </a:xfrm>
          <a:prstGeom prst="rect">
            <a:avLst/>
          </a:prstGeom>
          <a:solidFill>
            <a:srgbClr val="FFC000"/>
          </a:solidFill>
          <a:ln w="9525">
            <a:noFill/>
            <a:miter lim="800000"/>
            <a:headEnd/>
            <a:tailEnd/>
          </a:ln>
        </p:spPr>
        <p:txBody>
          <a:bodyPr wrap="square">
            <a:spAutoFit/>
          </a:bodyPr>
          <a:lstStyle/>
          <a:p>
            <a:pPr algn="just"/>
            <a:r>
              <a:rPr lang="en-US" sz="1000" b="1" dirty="0">
                <a:solidFill>
                  <a:srgbClr val="CACAFF">
                    <a:lumMod val="25000"/>
                  </a:srgbClr>
                </a:solidFill>
                <a:latin typeface="Arial" charset="0"/>
              </a:rPr>
              <a:t>The angular momentum of a rotating body with respect to the axis of rotation is equal to the product of the moment of inertia of the body and its angular velocity</a:t>
            </a:r>
            <a:r>
              <a:rPr lang="en-US" sz="1000" b="1" dirty="0" smtClean="0">
                <a:solidFill>
                  <a:srgbClr val="CACAFF">
                    <a:lumMod val="25000"/>
                  </a:srgbClr>
                </a:solidFill>
                <a:latin typeface="Arial" charset="0"/>
              </a:rPr>
              <a:t>.</a:t>
            </a:r>
          </a:p>
          <a:p>
            <a:endParaRPr lang="ru-RU" sz="1000" dirty="0">
              <a:solidFill>
                <a:srgbClr val="000000"/>
              </a:solidFill>
              <a:latin typeface="Arial" charset="0"/>
              <a:cs typeface="Arial" charset="0"/>
            </a:endParaRPr>
          </a:p>
        </p:txBody>
      </p:sp>
      <p:sp>
        <p:nvSpPr>
          <p:cNvPr id="19" name="Rectangle 27"/>
          <p:cNvSpPr>
            <a:spLocks noChangeArrowheads="1"/>
          </p:cNvSpPr>
          <p:nvPr/>
        </p:nvSpPr>
        <p:spPr bwMode="auto">
          <a:xfrm>
            <a:off x="1026192" y="514788"/>
            <a:ext cx="2904124" cy="396000"/>
          </a:xfrm>
          <a:prstGeom prst="rect">
            <a:avLst/>
          </a:prstGeom>
          <a:solidFill>
            <a:srgbClr val="FFFF00"/>
          </a:solidFill>
          <a:ln w="9525">
            <a:noFill/>
            <a:miter lim="800000"/>
            <a:headEnd/>
            <a:tailEnd/>
          </a:ln>
        </p:spPr>
        <p:txBody>
          <a:bodyPr anchor="ctr"/>
          <a:lstStyle/>
          <a:p>
            <a:r>
              <a:rPr lang="en-US" b="1" dirty="0" smtClean="0">
                <a:solidFill>
                  <a:srgbClr val="FF0000"/>
                </a:solidFill>
                <a:latin typeface="Arial" charset="0"/>
                <a:cs typeface="Arial" charset="0"/>
              </a:rPr>
              <a:t>Summary</a:t>
            </a:r>
            <a:r>
              <a:rPr lang="ru-RU" b="1" dirty="0" smtClean="0">
                <a:solidFill>
                  <a:srgbClr val="FF0000"/>
                </a:solidFill>
                <a:latin typeface="Arial" charset="0"/>
                <a:cs typeface="Arial" charset="0"/>
              </a:rPr>
              <a:t> </a:t>
            </a:r>
            <a:r>
              <a:rPr lang="en-US" b="1" dirty="0" smtClean="0">
                <a:solidFill>
                  <a:srgbClr val="FF0000"/>
                </a:solidFill>
                <a:latin typeface="Arial" charset="0"/>
                <a:cs typeface="Arial" charset="0"/>
              </a:rPr>
              <a:t>of Section 6</a:t>
            </a:r>
            <a:r>
              <a:rPr lang="ru-RU" dirty="0" smtClean="0">
                <a:solidFill>
                  <a:srgbClr val="000000"/>
                </a:solidFill>
                <a:latin typeface="Arial" charset="0"/>
                <a:cs typeface="Arial" charset="0"/>
              </a:rPr>
              <a:t> </a:t>
            </a:r>
            <a:endParaRPr lang="ru-RU" dirty="0">
              <a:solidFill>
                <a:srgbClr val="000000"/>
              </a:solidFill>
              <a:latin typeface="Arial" charset="0"/>
              <a:cs typeface="Arial" charset="0"/>
            </a:endParaRPr>
          </a:p>
        </p:txBody>
      </p:sp>
      <mc:AlternateContent xmlns:mc="http://schemas.openxmlformats.org/markup-compatibility/2006" xmlns:a14="http://schemas.microsoft.com/office/drawing/2010/main">
        <mc:Choice Requires="a14">
          <p:sp>
            <p:nvSpPr>
              <p:cNvPr id="21" name="Text Box 110"/>
              <p:cNvSpPr txBox="1">
                <a:spLocks noChangeArrowheads="1"/>
              </p:cNvSpPr>
              <p:nvPr/>
            </p:nvSpPr>
            <p:spPr bwMode="auto">
              <a:xfrm>
                <a:off x="356991" y="5923275"/>
                <a:ext cx="8208000" cy="432000"/>
              </a:xfrm>
              <a:prstGeom prst="rect">
                <a:avLst/>
              </a:prstGeom>
              <a:solidFill>
                <a:srgbClr val="FFC000"/>
              </a:solidFill>
              <a:ln w="9525">
                <a:noFill/>
                <a:miter lim="800000"/>
                <a:headEnd/>
                <a:tailEnd/>
              </a:ln>
            </p:spPr>
            <p:txBody>
              <a:bodyPr wrap="square">
                <a:spAutoFit/>
              </a:bodyPr>
              <a:lstStyle/>
              <a:p>
                <a:pPr algn="just"/>
                <a:r>
                  <a:rPr lang="en-US" altLang="ru-RU" sz="1000" b="1" dirty="0" smtClean="0">
                    <a:solidFill>
                      <a:schemeClr val="accent5">
                        <a:lumMod val="25000"/>
                      </a:schemeClr>
                    </a:solidFill>
                    <a:cs typeface="Arial" pitchFamily="34" charset="0"/>
                  </a:rPr>
                  <a:t>The </a:t>
                </a:r>
                <a:r>
                  <a:rPr lang="en-US" altLang="ru-RU" sz="1000" b="1" dirty="0">
                    <a:solidFill>
                      <a:schemeClr val="accent5">
                        <a:lumMod val="25000"/>
                      </a:schemeClr>
                    </a:solidFill>
                    <a:cs typeface="Arial" pitchFamily="34" charset="0"/>
                  </a:rPr>
                  <a:t>differential equation of rotation of a rigid body about the </a:t>
                </a:r>
                <a:r>
                  <a:rPr lang="en-US" altLang="ru-RU" sz="1000" b="1" dirty="0" smtClean="0">
                    <a:solidFill>
                      <a:schemeClr val="accent5">
                        <a:lumMod val="25000"/>
                      </a:schemeClr>
                    </a:solidFill>
                    <a:cs typeface="Arial" pitchFamily="34" charset="0"/>
                  </a:rPr>
                  <a:t>axis is  </a:t>
                </a:r>
                <a14:m>
                  <m:oMath xmlns:m="http://schemas.openxmlformats.org/officeDocument/2006/math">
                    <m:f>
                      <m:fPr>
                        <m:ctrlPr>
                          <a:rPr lang="ru-RU" sz="1400" b="1" i="1" smtClean="0">
                            <a:solidFill>
                              <a:schemeClr val="accent5">
                                <a:lumMod val="25000"/>
                              </a:schemeClr>
                            </a:solidFill>
                            <a:latin typeface="Cambria Math"/>
                          </a:rPr>
                        </m:ctrlPr>
                      </m:fPr>
                      <m:num>
                        <m:r>
                          <a:rPr lang="en-US" sz="1400" b="1" i="1">
                            <a:solidFill>
                              <a:schemeClr val="accent5">
                                <a:lumMod val="25000"/>
                              </a:schemeClr>
                            </a:solidFill>
                            <a:latin typeface="Cambria Math"/>
                          </a:rPr>
                          <m:t>𝒅</m:t>
                        </m:r>
                        <m:sSub>
                          <m:sSubPr>
                            <m:ctrlPr>
                              <a:rPr lang="ru-RU" sz="1400" b="1" i="1">
                                <a:solidFill>
                                  <a:schemeClr val="accent5">
                                    <a:lumMod val="25000"/>
                                  </a:schemeClr>
                                </a:solidFill>
                                <a:latin typeface="Cambria Math"/>
                              </a:rPr>
                            </m:ctrlPr>
                          </m:sSubPr>
                          <m:e>
                            <m:r>
                              <a:rPr lang="en-US" sz="1400" b="1" i="1">
                                <a:solidFill>
                                  <a:schemeClr val="accent5">
                                    <a:lumMod val="25000"/>
                                  </a:schemeClr>
                                </a:solidFill>
                                <a:latin typeface="Cambria Math"/>
                              </a:rPr>
                              <m:t>𝑲</m:t>
                            </m:r>
                          </m:e>
                          <m:sub>
                            <m:r>
                              <a:rPr lang="en-US" sz="1400" b="1" i="1">
                                <a:solidFill>
                                  <a:schemeClr val="accent5">
                                    <a:lumMod val="25000"/>
                                  </a:schemeClr>
                                </a:solidFill>
                                <a:latin typeface="Cambria Math"/>
                              </a:rPr>
                              <m:t>𝒛</m:t>
                            </m:r>
                          </m:sub>
                        </m:sSub>
                      </m:num>
                      <m:den>
                        <m:r>
                          <a:rPr lang="en-US" sz="1400" b="1" i="1">
                            <a:solidFill>
                              <a:schemeClr val="accent5">
                                <a:lumMod val="25000"/>
                              </a:schemeClr>
                            </a:solidFill>
                            <a:latin typeface="Cambria Math"/>
                          </a:rPr>
                          <m:t>𝒅𝒕</m:t>
                        </m:r>
                      </m:den>
                    </m:f>
                    <m:r>
                      <a:rPr lang="en-US" sz="1400" b="1">
                        <a:solidFill>
                          <a:schemeClr val="accent5">
                            <a:lumMod val="25000"/>
                          </a:schemeClr>
                        </a:solidFill>
                        <a:latin typeface="Cambria Math"/>
                      </a:rPr>
                      <m:t>=</m:t>
                    </m:r>
                    <m:sSub>
                      <m:sSubPr>
                        <m:ctrlPr>
                          <a:rPr lang="ru-RU" sz="1400" i="1">
                            <a:solidFill>
                              <a:schemeClr val="accent5">
                                <a:lumMod val="25000"/>
                              </a:schemeClr>
                            </a:solidFill>
                            <a:latin typeface="Cambria Math"/>
                          </a:rPr>
                        </m:ctrlPr>
                      </m:sSubPr>
                      <m:e>
                        <m:r>
                          <a:rPr lang="en-US" sz="1400" b="0" i="1">
                            <a:solidFill>
                              <a:schemeClr val="accent5">
                                <a:lumMod val="25000"/>
                              </a:schemeClr>
                            </a:solidFill>
                            <a:latin typeface="Cambria Math"/>
                          </a:rPr>
                          <m:t>𝑀</m:t>
                        </m:r>
                      </m:e>
                      <m:sub>
                        <m:r>
                          <a:rPr lang="en-US" sz="1400" b="0" i="1">
                            <a:solidFill>
                              <a:schemeClr val="accent5">
                                <a:lumMod val="25000"/>
                              </a:schemeClr>
                            </a:solidFill>
                            <a:latin typeface="Cambria Math"/>
                          </a:rPr>
                          <m:t>𝑧</m:t>
                        </m:r>
                      </m:sub>
                    </m:sSub>
                  </m:oMath>
                </a14:m>
                <a:r>
                  <a:rPr lang="en-US" sz="1400" dirty="0" smtClean="0"/>
                  <a:t>.</a:t>
                </a:r>
                <a:endParaRPr lang="ru-RU" sz="1400" dirty="0"/>
              </a:p>
              <a:p>
                <a:pPr algn="just"/>
                <a:endParaRPr lang="en-US" altLang="ru-RU" sz="1000" b="1" dirty="0" smtClean="0">
                  <a:solidFill>
                    <a:schemeClr val="accent5">
                      <a:lumMod val="25000"/>
                    </a:schemeClr>
                  </a:solidFill>
                  <a:cs typeface="Arial" pitchFamily="34" charset="0"/>
                </a:endParaRPr>
              </a:p>
              <a:p>
                <a:pPr algn="just"/>
                <a:endParaRPr lang="ru-RU" sz="1000" b="1" dirty="0">
                  <a:solidFill>
                    <a:srgbClr val="CACAFF">
                      <a:lumMod val="25000"/>
                    </a:srgbClr>
                  </a:solidFill>
                  <a:latin typeface="Arial" charset="0"/>
                  <a:cs typeface="Arial" charset="0"/>
                </a:endParaRPr>
              </a:p>
              <a:p>
                <a:r>
                  <a:rPr lang="ru-RU" sz="1000" b="1" dirty="0" smtClean="0">
                    <a:solidFill>
                      <a:srgbClr val="CACAFF">
                        <a:lumMod val="25000"/>
                      </a:srgbClr>
                    </a:solidFill>
                    <a:latin typeface="Arial" charset="0"/>
                    <a:cs typeface="Arial" charset="0"/>
                  </a:rPr>
                  <a:t> </a:t>
                </a:r>
                <a:endParaRPr lang="ru-RU" sz="1000" b="1" dirty="0">
                  <a:solidFill>
                    <a:srgbClr val="CACAFF">
                      <a:lumMod val="25000"/>
                    </a:srgbClr>
                  </a:solidFill>
                  <a:latin typeface="Arial" charset="0"/>
                  <a:cs typeface="Arial" charset="0"/>
                </a:endParaRPr>
              </a:p>
              <a:p>
                <a:endParaRPr lang="ru-RU" sz="1000" dirty="0">
                  <a:solidFill>
                    <a:srgbClr val="000000"/>
                  </a:solidFill>
                  <a:latin typeface="Arial" charset="0"/>
                  <a:cs typeface="Arial" charset="0"/>
                </a:endParaRPr>
              </a:p>
            </p:txBody>
          </p:sp>
        </mc:Choice>
        <mc:Fallback xmlns="">
          <p:sp>
            <p:nvSpPr>
              <p:cNvPr id="21" name="Text Box 110"/>
              <p:cNvSpPr txBox="1">
                <a:spLocks noRot="1" noChangeAspect="1" noMove="1" noResize="1" noEditPoints="1" noAdjustHandles="1" noChangeArrowheads="1" noChangeShapeType="1" noTextEdit="1"/>
              </p:cNvSpPr>
              <p:nvPr/>
            </p:nvSpPr>
            <p:spPr bwMode="auto">
              <a:xfrm>
                <a:off x="356991" y="5923275"/>
                <a:ext cx="8208000" cy="432000"/>
              </a:xfrm>
              <a:prstGeom prst="rect">
                <a:avLst/>
              </a:prstGeom>
              <a:blipFill rotWithShape="1">
                <a:blip r:embed="rId4"/>
                <a:stretch>
                  <a:fillRect/>
                </a:stretch>
              </a:blipFill>
              <a:ln w="9525">
                <a:noFill/>
                <a:miter lim="800000"/>
                <a:headEnd/>
                <a:tailEnd/>
              </a:ln>
            </p:spPr>
            <p:txBody>
              <a:bodyPr/>
              <a:lstStyle/>
              <a:p>
                <a:r>
                  <a:rPr lang="ru-RU">
                    <a:noFill/>
                  </a:rPr>
                  <a:t> </a:t>
                </a:r>
              </a:p>
            </p:txBody>
          </p:sp>
        </mc:Fallback>
      </mc:AlternateContent>
    </p:spTree>
    <p:extLst>
      <p:ext uri="{BB962C8B-B14F-4D97-AF65-F5344CB8AC3E}">
        <p14:creationId xmlns:p14="http://schemas.microsoft.com/office/powerpoint/2010/main" val="19034933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216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219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62212"/>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62241"/>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62254"/>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6224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262247"/>
                                        </p:tgtEl>
                                        <p:attrNameLst>
                                          <p:attrName>style.visibility</p:attrName>
                                        </p:attrNameLst>
                                      </p:cBhvr>
                                      <p:to>
                                        <p:strVal val="visible"/>
                                      </p:to>
                                    </p:set>
                                    <p:anim calcmode="lin" valueType="num">
                                      <p:cBhvr additive="base">
                                        <p:cTn id="31" dur="500" fill="hold"/>
                                        <p:tgtEl>
                                          <p:spTgt spid="262247"/>
                                        </p:tgtEl>
                                        <p:attrNameLst>
                                          <p:attrName>ppt_x</p:attrName>
                                        </p:attrNameLst>
                                      </p:cBhvr>
                                      <p:tavLst>
                                        <p:tav tm="0">
                                          <p:val>
                                            <p:strVal val="#ppt_x"/>
                                          </p:val>
                                        </p:tav>
                                        <p:tav tm="100000">
                                          <p:val>
                                            <p:strVal val="#ppt_x"/>
                                          </p:val>
                                        </p:tav>
                                      </p:tavLst>
                                    </p:anim>
                                    <p:anim calcmode="lin" valueType="num">
                                      <p:cBhvr additive="base">
                                        <p:cTn id="32" dur="500" fill="hold"/>
                                        <p:tgtEl>
                                          <p:spTgt spid="262247"/>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2161" grpId="0" animBg="1"/>
      <p:bldP spid="262191" grpId="0" animBg="1"/>
      <p:bldP spid="262212" grpId="0" animBg="1"/>
      <p:bldP spid="262241" grpId="0" animBg="1"/>
      <p:bldP spid="262244" grpId="0" animBg="1"/>
      <p:bldP spid="262247" grpId="0" animBg="1"/>
      <p:bldP spid="262254" grpId="0" animBg="1"/>
      <p:bldP spid="20" grpId="0" animBg="1"/>
      <p:bldP spid="21"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a:xfrm>
            <a:off x="886577" y="517987"/>
            <a:ext cx="1332000" cy="288000"/>
          </a:xfrm>
          <a:solidFill>
            <a:srgbClr val="FFFF00"/>
          </a:solidFill>
        </p:spPr>
        <p:txBody>
          <a:bodyPr/>
          <a:lstStyle/>
          <a:p>
            <a:r>
              <a:rPr lang="en-US" altLang="ru-RU" sz="2000" b="1" dirty="0" smtClean="0">
                <a:solidFill>
                  <a:srgbClr val="FF0000"/>
                </a:solidFill>
              </a:rPr>
              <a:t>Section 7</a:t>
            </a:r>
            <a:endParaRPr lang="ru-RU" altLang="ru-RU" sz="2000" b="1" dirty="0">
              <a:solidFill>
                <a:srgbClr val="FF0000"/>
              </a:solidFill>
            </a:endParaRPr>
          </a:p>
        </p:txBody>
      </p:sp>
      <p:sp>
        <p:nvSpPr>
          <p:cNvPr id="236547" name="Rectangle 3"/>
          <p:cNvSpPr>
            <a:spLocks noGrp="1" noChangeArrowheads="1"/>
          </p:cNvSpPr>
          <p:nvPr>
            <p:ph type="body" sz="half" idx="1"/>
          </p:nvPr>
        </p:nvSpPr>
        <p:spPr>
          <a:xfrm>
            <a:off x="252962" y="792458"/>
            <a:ext cx="8496300" cy="1055688"/>
          </a:xfrm>
        </p:spPr>
        <p:txBody>
          <a:bodyPr/>
          <a:lstStyle/>
          <a:p>
            <a:pPr algn="just">
              <a:spcBef>
                <a:spcPts val="600"/>
              </a:spcBef>
              <a:spcAft>
                <a:spcPts val="0"/>
              </a:spcAft>
            </a:pPr>
            <a:r>
              <a:rPr lang="en-US" sz="1000" b="1" dirty="0" smtClean="0">
                <a:solidFill>
                  <a:srgbClr val="FF0000"/>
                </a:solidFill>
              </a:rPr>
              <a:t>  </a:t>
            </a:r>
            <a:r>
              <a:rPr lang="en-US" sz="1200" b="1" dirty="0" smtClean="0">
                <a:solidFill>
                  <a:srgbClr val="FF0000"/>
                </a:solidFill>
              </a:rPr>
              <a:t>Work Done by a Force. Power</a:t>
            </a:r>
          </a:p>
          <a:p>
            <a:pPr marL="0" indent="0" algn="just">
              <a:spcBef>
                <a:spcPts val="600"/>
              </a:spcBef>
              <a:spcAft>
                <a:spcPts val="0"/>
              </a:spcAft>
              <a:buNone/>
            </a:pPr>
            <a:r>
              <a:rPr lang="en-US" sz="1000" dirty="0" smtClean="0">
                <a:solidFill>
                  <a:srgbClr val="FF0000"/>
                </a:solidFill>
              </a:rPr>
              <a:t> </a:t>
            </a:r>
            <a:r>
              <a:rPr lang="en-US" sz="1000" dirty="0">
                <a:ea typeface="Times New Roman"/>
                <a:cs typeface="Calibri"/>
              </a:rPr>
              <a:t>The concept </a:t>
            </a:r>
            <a:r>
              <a:rPr lang="en-US" sz="1000" dirty="0" smtClean="0">
                <a:ea typeface="Times New Roman"/>
                <a:cs typeface="Calibri"/>
              </a:rPr>
              <a:t>of the </a:t>
            </a:r>
            <a:r>
              <a:rPr lang="en-US" sz="1000" dirty="0">
                <a:ea typeface="Times New Roman"/>
                <a:cs typeface="Calibri"/>
              </a:rPr>
              <a:t>work is introduced as a measure of the action of a force on a </a:t>
            </a:r>
            <a:r>
              <a:rPr lang="en-US" sz="1000" dirty="0" smtClean="0">
                <a:ea typeface="Times New Roman"/>
                <a:cs typeface="Calibri"/>
              </a:rPr>
              <a:t>particle (body) in </a:t>
            </a:r>
            <a:r>
              <a:rPr lang="en-US" sz="1000" dirty="0">
                <a:ea typeface="Times New Roman"/>
                <a:cs typeface="Calibri"/>
              </a:rPr>
              <a:t>a given displacement, specifically that action which is represented by the change in the magnitude of the velocity of a moving particle.</a:t>
            </a:r>
            <a:endParaRPr lang="ru-RU" sz="1000" dirty="0">
              <a:ea typeface="Times New Roman"/>
              <a:cs typeface="Calibri"/>
            </a:endParaRPr>
          </a:p>
          <a:p>
            <a:pPr marL="84138" indent="-84138">
              <a:lnSpc>
                <a:spcPct val="90000"/>
              </a:lnSpc>
            </a:pPr>
            <a:endParaRPr lang="en-US" altLang="ru-RU" sz="2400" dirty="0"/>
          </a:p>
        </p:txBody>
      </p:sp>
      <p:sp>
        <p:nvSpPr>
          <p:cNvPr id="236701" name="AutoShape 157">
            <a:hlinkClick r:id="rId3" action="ppaction://hlinksldjump" highlightClick="1"/>
          </p:cNvPr>
          <p:cNvSpPr>
            <a:spLocks noChangeArrowheads="1"/>
          </p:cNvSpPr>
          <p:nvPr/>
        </p:nvSpPr>
        <p:spPr bwMode="auto">
          <a:xfrm>
            <a:off x="576263" y="542925"/>
            <a:ext cx="242887" cy="204788"/>
          </a:xfrm>
          <a:prstGeom prst="actionButtonBeginning">
            <a:avLst/>
          </a:prstGeom>
          <a:solidFill>
            <a:srgbClr val="FF0000"/>
          </a:solidFill>
          <a:ln>
            <a:noFill/>
          </a:ln>
          <a:effectLst/>
          <a:extLst/>
        </p:spPr>
        <p:txBody>
          <a:bodyPr wrap="none" anchor="ctr"/>
          <a:lstStyle/>
          <a:p>
            <a:endParaRPr lang="ru-RU" sz="1000" dirty="0">
              <a:solidFill>
                <a:srgbClr val="000000"/>
              </a:solidFill>
            </a:endParaRPr>
          </a:p>
        </p:txBody>
      </p:sp>
      <p:graphicFrame>
        <p:nvGraphicFramePr>
          <p:cNvPr id="236745" name="Group 201"/>
          <p:cNvGraphicFramePr>
            <a:graphicFrameLocks noGrp="1"/>
          </p:cNvGraphicFramePr>
          <p:nvPr>
            <p:extLst>
              <p:ext uri="{D42A27DB-BD31-4B8C-83A1-F6EECF244321}">
                <p14:modId xmlns:p14="http://schemas.microsoft.com/office/powerpoint/2010/main" val="173260955"/>
              </p:ext>
            </p:extLst>
          </p:nvPr>
        </p:nvGraphicFramePr>
        <p:xfrm>
          <a:off x="2895518" y="1485919"/>
          <a:ext cx="4661420" cy="1313815"/>
        </p:xfrm>
        <a:graphic>
          <a:graphicData uri="http://schemas.openxmlformats.org/drawingml/2006/table">
            <a:tbl>
              <a:tblPr/>
              <a:tblGrid>
                <a:gridCol w="762870"/>
                <a:gridCol w="2008905"/>
                <a:gridCol w="1889645"/>
              </a:tblGrid>
              <a:tr h="327025">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Author</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Measure of mechanical </a:t>
                      </a:r>
                    </a:p>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motion</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ctr"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Measure of mechanical interaction</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r>
              <a:tr h="367950">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lang="en-US" sz="1000" b="0" i="0" dirty="0" smtClean="0">
                          <a:solidFill>
                            <a:schemeClr val="tx2"/>
                          </a:solidFill>
                          <a:effectLst/>
                          <a:latin typeface="arial"/>
                        </a:rPr>
                        <a:t>Descartes</a:t>
                      </a:r>
                      <a:r>
                        <a:rPr lang="en-US" sz="1000" b="0" i="0" dirty="0" smtClean="0">
                          <a:solidFill>
                            <a:srgbClr val="545454"/>
                          </a:solidFill>
                          <a:effectLst/>
                          <a:latin typeface="arial"/>
                        </a:rPr>
                        <a:t> </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Linear momentum</a:t>
                      </a:r>
                      <a:r>
                        <a:rPr kumimoji="0" lang="ru-RU" altLang="ru-RU" sz="1000" b="0" i="0" u="none" strike="noStrike" cap="none" normalizeH="0" baseline="0" dirty="0" smtClean="0">
                          <a:ln>
                            <a:noFill/>
                          </a:ln>
                          <a:solidFill>
                            <a:schemeClr val="tx1"/>
                          </a:solidFill>
                          <a:effectLst/>
                          <a:latin typeface="Arial" pitchFamily="34" charset="0"/>
                        </a:rPr>
                        <a:t>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Impulse of a </a:t>
                      </a:r>
                    </a:p>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force</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000"/>
                    </a:solidFill>
                  </a:tcPr>
                </a:tc>
              </a:tr>
              <a:tr h="460375">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lang="en-US" sz="1000" b="0" i="0" kern="1200" dirty="0" smtClean="0">
                          <a:solidFill>
                            <a:schemeClr val="tx1"/>
                          </a:solidFill>
                          <a:effectLst/>
                          <a:latin typeface="Arial" pitchFamily="34" charset="0"/>
                          <a:ea typeface="+mn-ea"/>
                          <a:cs typeface="+mn-cs"/>
                        </a:rPr>
                        <a:t>Leibniz</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Kinetic  energy</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2D050"/>
                    </a:solidFill>
                  </a:tcPr>
                </a:tc>
                <a:tc>
                  <a:txBody>
                    <a:bodyPr/>
                    <a:lstStyle>
                      <a:lvl1pPr>
                        <a:spcBef>
                          <a:spcPct val="20000"/>
                        </a:spcBef>
                        <a:buClr>
                          <a:schemeClr val="bg2"/>
                        </a:buClr>
                        <a:buSzPct val="75000"/>
                        <a:buFont typeface="Wingdings" pitchFamily="2" charset="2"/>
                        <a:defRPr sz="2800">
                          <a:solidFill>
                            <a:schemeClr val="tx1"/>
                          </a:solidFill>
                          <a:latin typeface="Arial" pitchFamily="34" charset="0"/>
                        </a:defRPr>
                      </a:lvl1pPr>
                      <a:lvl2pPr>
                        <a:spcBef>
                          <a:spcPct val="20000"/>
                        </a:spcBef>
                        <a:buClr>
                          <a:schemeClr val="accent2"/>
                        </a:buClr>
                        <a:buSzPct val="80000"/>
                        <a:buFont typeface="Wingdings" pitchFamily="2" charset="2"/>
                        <a:defRPr sz="2400">
                          <a:solidFill>
                            <a:schemeClr val="tx1"/>
                          </a:solidFill>
                          <a:latin typeface="Arial" pitchFamily="34" charset="0"/>
                        </a:defRPr>
                      </a:lvl2pPr>
                      <a:lvl3pPr>
                        <a:spcBef>
                          <a:spcPct val="20000"/>
                        </a:spcBef>
                        <a:buClr>
                          <a:schemeClr val="bg2"/>
                        </a:buClr>
                        <a:buSzPct val="65000"/>
                        <a:buFont typeface="Wingdings" pitchFamily="2" charset="2"/>
                        <a:defRPr sz="2000">
                          <a:solidFill>
                            <a:schemeClr val="tx1"/>
                          </a:solidFill>
                          <a:latin typeface="Arial" pitchFamily="34" charset="0"/>
                        </a:defRPr>
                      </a:lvl3pPr>
                      <a:lvl4pPr>
                        <a:spcBef>
                          <a:spcPct val="20000"/>
                        </a:spcBef>
                        <a:buClr>
                          <a:schemeClr val="accent2"/>
                        </a:buClr>
                        <a:buSzPct val="70000"/>
                        <a:buFont typeface="Wingdings" pitchFamily="2" charset="2"/>
                        <a:defRPr>
                          <a:solidFill>
                            <a:schemeClr val="tx1"/>
                          </a:solidFill>
                          <a:latin typeface="Arial" pitchFamily="34" charset="0"/>
                        </a:defRPr>
                      </a:lvl4pPr>
                      <a:lvl5pPr>
                        <a:spcBef>
                          <a:spcPct val="20000"/>
                        </a:spcBef>
                        <a:buClr>
                          <a:schemeClr val="bg2"/>
                        </a:buClr>
                        <a:buFont typeface="Wingdings" pitchFamily="2" charset="2"/>
                        <a:defRPr>
                          <a:solidFill>
                            <a:schemeClr val="tx1"/>
                          </a:solidFill>
                          <a:latin typeface="Arial" pitchFamily="34" charset="0"/>
                        </a:defRPr>
                      </a:lvl5pPr>
                      <a:lvl6pPr fontAlgn="base">
                        <a:spcBef>
                          <a:spcPct val="20000"/>
                        </a:spcBef>
                        <a:spcAft>
                          <a:spcPct val="0"/>
                        </a:spcAft>
                        <a:buClr>
                          <a:schemeClr val="bg2"/>
                        </a:buClr>
                        <a:buFont typeface="Wingdings" pitchFamily="2" charset="2"/>
                        <a:defRPr>
                          <a:solidFill>
                            <a:schemeClr val="tx1"/>
                          </a:solidFill>
                          <a:latin typeface="Arial" pitchFamily="34" charset="0"/>
                        </a:defRPr>
                      </a:lvl6pPr>
                      <a:lvl7pPr fontAlgn="base">
                        <a:spcBef>
                          <a:spcPct val="20000"/>
                        </a:spcBef>
                        <a:spcAft>
                          <a:spcPct val="0"/>
                        </a:spcAft>
                        <a:buClr>
                          <a:schemeClr val="bg2"/>
                        </a:buClr>
                        <a:buFont typeface="Wingdings" pitchFamily="2" charset="2"/>
                        <a:defRPr>
                          <a:solidFill>
                            <a:schemeClr val="tx1"/>
                          </a:solidFill>
                          <a:latin typeface="Arial" pitchFamily="34" charset="0"/>
                        </a:defRPr>
                      </a:lvl7pPr>
                      <a:lvl8pPr fontAlgn="base">
                        <a:spcBef>
                          <a:spcPct val="20000"/>
                        </a:spcBef>
                        <a:spcAft>
                          <a:spcPct val="0"/>
                        </a:spcAft>
                        <a:buClr>
                          <a:schemeClr val="bg2"/>
                        </a:buClr>
                        <a:buFont typeface="Wingdings" pitchFamily="2" charset="2"/>
                        <a:defRPr>
                          <a:solidFill>
                            <a:schemeClr val="tx1"/>
                          </a:solidFill>
                          <a:latin typeface="Arial" pitchFamily="34" charset="0"/>
                        </a:defRPr>
                      </a:lvl8pPr>
                      <a:lvl9pPr fontAlgn="base">
                        <a:spcBef>
                          <a:spcPct val="20000"/>
                        </a:spcBef>
                        <a:spcAft>
                          <a:spcPct val="0"/>
                        </a:spcAft>
                        <a:buClr>
                          <a:schemeClr val="bg2"/>
                        </a:buClr>
                        <a:buFont typeface="Wingdings" pitchFamily="2" charset="2"/>
                        <a:defRPr>
                          <a:solidFill>
                            <a:schemeClr val="tx1"/>
                          </a:solidFill>
                          <a:latin typeface="Arial" pitchFamily="34" charset="0"/>
                        </a:defRPr>
                      </a:lvl9pPr>
                    </a:lstStyle>
                    <a:p>
                      <a:pPr marL="0" marR="0" lvl="0" indent="0" algn="l" defTabSz="914400" rtl="0" eaLnBrk="1" fontAlgn="base" latinLnBrk="0" hangingPunct="1">
                        <a:lnSpc>
                          <a:spcPct val="100000"/>
                        </a:lnSpc>
                        <a:spcBef>
                          <a:spcPct val="20000"/>
                        </a:spcBef>
                        <a:spcAft>
                          <a:spcPct val="0"/>
                        </a:spcAft>
                        <a:buClr>
                          <a:schemeClr val="bg2"/>
                        </a:buClr>
                        <a:buSzPct val="75000"/>
                        <a:buFont typeface="Wingdings" pitchFamily="2" charset="2"/>
                        <a:buNone/>
                        <a:tabLst/>
                      </a:pPr>
                      <a:r>
                        <a:rPr kumimoji="0" lang="en-US" altLang="ru-RU" sz="1000" b="0" i="0" u="none" strike="noStrike" cap="none" normalizeH="0" baseline="0" dirty="0" smtClean="0">
                          <a:ln>
                            <a:noFill/>
                          </a:ln>
                          <a:solidFill>
                            <a:schemeClr val="tx1"/>
                          </a:solidFill>
                          <a:effectLst/>
                          <a:latin typeface="Arial" pitchFamily="34" charset="0"/>
                        </a:rPr>
                        <a:t>Work of a force</a:t>
                      </a:r>
                      <a:endParaRPr kumimoji="0" lang="ru-RU" altLang="ru-RU" sz="1000" b="0" i="0" u="none" strike="noStrike" cap="none" normalizeH="0" baseline="0" dirty="0" smtClean="0">
                        <a:ln>
                          <a:noFill/>
                        </a:ln>
                        <a:solidFill>
                          <a:schemeClr val="tx1"/>
                        </a:solidFill>
                        <a:effectLst/>
                        <a:latin typeface="Arial" pitchFamily="34"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92D050"/>
                    </a:solidFill>
                  </a:tcPr>
                </a:tc>
              </a:tr>
            </a:tbl>
          </a:graphicData>
        </a:graphic>
      </p:graphicFrame>
      <p:graphicFrame>
        <p:nvGraphicFramePr>
          <p:cNvPr id="236726" name="Object 182"/>
          <p:cNvGraphicFramePr>
            <a:graphicFrameLocks noChangeAspect="1"/>
          </p:cNvGraphicFramePr>
          <p:nvPr>
            <p:extLst>
              <p:ext uri="{D42A27DB-BD31-4B8C-83A1-F6EECF244321}">
                <p14:modId xmlns:p14="http://schemas.microsoft.com/office/powerpoint/2010/main" val="2780993936"/>
              </p:ext>
            </p:extLst>
          </p:nvPr>
        </p:nvGraphicFramePr>
        <p:xfrm>
          <a:off x="4914042" y="1945400"/>
          <a:ext cx="533400" cy="228600"/>
        </p:xfrm>
        <a:graphic>
          <a:graphicData uri="http://schemas.openxmlformats.org/presentationml/2006/ole">
            <mc:AlternateContent xmlns:mc="http://schemas.openxmlformats.org/markup-compatibility/2006">
              <mc:Choice xmlns:v="urn:schemas-microsoft-com:vml" Requires="v">
                <p:oleObj spid="_x0000_s1398454" name="Формула" r:id="rId4" imgW="533160" imgH="228600" progId="Equation.3">
                  <p:embed/>
                </p:oleObj>
              </mc:Choice>
              <mc:Fallback>
                <p:oleObj name="Формула" r:id="rId4" imgW="533160" imgH="2286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914042" y="1945400"/>
                        <a:ext cx="5334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31" name="Object 187"/>
          <p:cNvGraphicFramePr>
            <a:graphicFrameLocks noChangeAspect="1"/>
          </p:cNvGraphicFramePr>
          <p:nvPr>
            <p:extLst>
              <p:ext uri="{D42A27DB-BD31-4B8C-83A1-F6EECF244321}">
                <p14:modId xmlns:p14="http://schemas.microsoft.com/office/powerpoint/2010/main" val="3276219620"/>
              </p:ext>
            </p:extLst>
          </p:nvPr>
        </p:nvGraphicFramePr>
        <p:xfrm>
          <a:off x="4695078" y="2337454"/>
          <a:ext cx="596900" cy="431800"/>
        </p:xfrm>
        <a:graphic>
          <a:graphicData uri="http://schemas.openxmlformats.org/presentationml/2006/ole">
            <mc:AlternateContent xmlns:mc="http://schemas.openxmlformats.org/markup-compatibility/2006">
              <mc:Choice xmlns:v="urn:schemas-microsoft-com:vml" Requires="v">
                <p:oleObj spid="_x0000_s1398455" name="Equation" r:id="rId6" imgW="596880" imgH="431640" progId="Equation.DSMT4">
                  <p:embed/>
                </p:oleObj>
              </mc:Choice>
              <mc:Fallback>
                <p:oleObj name="Equation" r:id="rId6" imgW="596880" imgH="43164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695078" y="2337454"/>
                        <a:ext cx="596900" cy="431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35" name="Object 191"/>
          <p:cNvGraphicFramePr>
            <a:graphicFrameLocks noChangeAspect="1"/>
          </p:cNvGraphicFramePr>
          <p:nvPr>
            <p:extLst>
              <p:ext uri="{D42A27DB-BD31-4B8C-83A1-F6EECF244321}">
                <p14:modId xmlns:p14="http://schemas.microsoft.com/office/powerpoint/2010/main" val="1554758451"/>
              </p:ext>
            </p:extLst>
          </p:nvPr>
        </p:nvGraphicFramePr>
        <p:xfrm>
          <a:off x="6650992" y="2001510"/>
          <a:ext cx="622300" cy="241300"/>
        </p:xfrm>
        <a:graphic>
          <a:graphicData uri="http://schemas.openxmlformats.org/presentationml/2006/ole">
            <mc:AlternateContent xmlns:mc="http://schemas.openxmlformats.org/markup-compatibility/2006">
              <mc:Choice xmlns:v="urn:schemas-microsoft-com:vml" Requires="v">
                <p:oleObj spid="_x0000_s1398456" name="Формула" r:id="rId8" imgW="622080" imgH="241200" progId="Equation.3">
                  <p:embed/>
                </p:oleObj>
              </mc:Choice>
              <mc:Fallback>
                <p:oleObj name="Формула" r:id="rId8" imgW="622080" imgH="241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50992" y="2001510"/>
                        <a:ext cx="6223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36" name="Object 192"/>
          <p:cNvGraphicFramePr>
            <a:graphicFrameLocks noChangeAspect="1"/>
          </p:cNvGraphicFramePr>
          <p:nvPr>
            <p:extLst>
              <p:ext uri="{D42A27DB-BD31-4B8C-83A1-F6EECF244321}">
                <p14:modId xmlns:p14="http://schemas.microsoft.com/office/powerpoint/2010/main" val="3989641675"/>
              </p:ext>
            </p:extLst>
          </p:nvPr>
        </p:nvGraphicFramePr>
        <p:xfrm>
          <a:off x="6751936" y="2385521"/>
          <a:ext cx="685800" cy="228600"/>
        </p:xfrm>
        <a:graphic>
          <a:graphicData uri="http://schemas.openxmlformats.org/presentationml/2006/ole">
            <mc:AlternateContent xmlns:mc="http://schemas.openxmlformats.org/markup-compatibility/2006">
              <mc:Choice xmlns:v="urn:schemas-microsoft-com:vml" Requires="v">
                <p:oleObj spid="_x0000_s1398457" name="Формула" r:id="rId10" imgW="685800" imgH="228600" progId="Equation.3">
                  <p:embed/>
                </p:oleObj>
              </mc:Choice>
              <mc:Fallback>
                <p:oleObj name="Формула" r:id="rId10" imgW="685800" imgH="228600" progId="Equation.3">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751936" y="2385521"/>
                        <a:ext cx="685800" cy="228600"/>
                      </a:xfrm>
                      <a:prstGeom prst="rect">
                        <a:avLst/>
                      </a:prstGeom>
                      <a:noFill/>
                      <a:ln>
                        <a:noFill/>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236746" name="Rectangle 202"/>
              <p:cNvSpPr>
                <a:spLocks noChangeArrowheads="1"/>
              </p:cNvSpPr>
              <p:nvPr/>
            </p:nvSpPr>
            <p:spPr bwMode="auto">
              <a:xfrm>
                <a:off x="609602" y="2769254"/>
                <a:ext cx="7966840" cy="612000"/>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gn="just">
                  <a:buNone/>
                </a:pPr>
                <a:r>
                  <a:rPr lang="en-US" sz="1000" dirty="0" smtClean="0"/>
                  <a:t>First </a:t>
                </a:r>
                <a:r>
                  <a:rPr lang="en-US" sz="1000" dirty="0"/>
                  <a:t>let us introduce the concept of elementary work done by a </a:t>
                </a:r>
                <a:r>
                  <a:rPr lang="en-US" sz="1000" dirty="0" smtClean="0"/>
                  <a:t>force </a:t>
                </a:r>
                <a:r>
                  <a:rPr lang="en-US" sz="1000" dirty="0"/>
                  <a:t>in infinitesimal displacement </a:t>
                </a:r>
                <a:r>
                  <a:rPr lang="en-US" sz="1000" i="1" dirty="0"/>
                  <a:t>ds.</a:t>
                </a:r>
                <a:r>
                  <a:rPr lang="en-US" sz="1000" dirty="0"/>
                  <a:t> The elementary work done by a </a:t>
                </a:r>
                <a:endParaRPr lang="en-US" sz="1000" dirty="0" smtClean="0"/>
              </a:p>
              <a:p>
                <a:pPr marL="0" indent="0" algn="just">
                  <a:buNone/>
                </a:pPr>
                <a:r>
                  <a:rPr lang="en-US" sz="1000" dirty="0" smtClean="0"/>
                  <a:t>force </a:t>
                </a:r>
                <a14:m>
                  <m:oMath xmlns:m="http://schemas.openxmlformats.org/officeDocument/2006/math">
                    <m:r>
                      <a:rPr lang="en-US" sz="1100" b="1" i="1">
                        <a:latin typeface="Cambria Math"/>
                      </a:rPr>
                      <m:t>𝑭</m:t>
                    </m:r>
                  </m:oMath>
                </a14:m>
                <a:r>
                  <a:rPr lang="en-US" sz="1000" dirty="0"/>
                  <a:t> </a:t>
                </a:r>
                <a:r>
                  <a:rPr lang="en-US" sz="1000" dirty="0" smtClean="0"/>
                  <a:t> </a:t>
                </a:r>
                <a:r>
                  <a:rPr lang="en-US" sz="1000" dirty="0"/>
                  <a:t>is defined as a scalar </a:t>
                </a:r>
                <a:r>
                  <a:rPr lang="en-US" sz="1000" dirty="0" smtClean="0"/>
                  <a:t>quantity		This </a:t>
                </a:r>
                <a:r>
                  <a:rPr lang="en-US" sz="1000" dirty="0"/>
                  <a:t>definition corresponds to the concept of work as a characteristic of that action of a force which tends to change the magnitude of velocity.</a:t>
                </a:r>
                <a:endParaRPr lang="ru-RU" sz="1000" dirty="0"/>
              </a:p>
              <a:p>
                <a:pPr marL="0" indent="0">
                  <a:buNone/>
                </a:pPr>
                <a:r>
                  <a:rPr lang="en-US" sz="1000" dirty="0"/>
                  <a:t>	</a:t>
                </a:r>
                <a:endParaRPr lang="en-US" altLang="ru-RU" sz="1000" dirty="0">
                  <a:solidFill>
                    <a:srgbClr val="000000"/>
                  </a:solidFill>
                </a:endParaRPr>
              </a:p>
            </p:txBody>
          </p:sp>
        </mc:Choice>
        <mc:Fallback xmlns="">
          <p:sp>
            <p:nvSpPr>
              <p:cNvPr id="236746" name="Rectangle 202"/>
              <p:cNvSpPr>
                <a:spLocks noRot="1" noChangeAspect="1" noMove="1" noResize="1" noEditPoints="1" noAdjustHandles="1" noChangeArrowheads="1" noChangeShapeType="1" noTextEdit="1"/>
              </p:cNvSpPr>
              <p:nvPr/>
            </p:nvSpPr>
            <p:spPr bwMode="auto">
              <a:xfrm>
                <a:off x="609602" y="2769254"/>
                <a:ext cx="7966840" cy="612000"/>
              </a:xfrm>
              <a:prstGeom prst="rect">
                <a:avLst/>
              </a:prstGeom>
              <a:blipFill rotWithShape="1">
                <a:blip r:embed="rId12"/>
                <a:stretch>
                  <a:fillRect b="-99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236747" name="Object 203"/>
          <p:cNvGraphicFramePr>
            <a:graphicFrameLocks noChangeAspect="1"/>
          </p:cNvGraphicFramePr>
          <p:nvPr>
            <p:extLst>
              <p:ext uri="{D42A27DB-BD31-4B8C-83A1-F6EECF244321}">
                <p14:modId xmlns:p14="http://schemas.microsoft.com/office/powerpoint/2010/main" val="276725103"/>
              </p:ext>
            </p:extLst>
          </p:nvPr>
        </p:nvGraphicFramePr>
        <p:xfrm>
          <a:off x="2882900" y="2960688"/>
          <a:ext cx="1485900" cy="228600"/>
        </p:xfrm>
        <a:graphic>
          <a:graphicData uri="http://schemas.openxmlformats.org/presentationml/2006/ole">
            <mc:AlternateContent xmlns:mc="http://schemas.openxmlformats.org/markup-compatibility/2006">
              <mc:Choice xmlns:v="urn:schemas-microsoft-com:vml" Requires="v">
                <p:oleObj spid="_x0000_s1398458" name="Equation" r:id="rId13" imgW="1485720" imgH="228600" progId="Equation.DSMT4">
                  <p:embed/>
                </p:oleObj>
              </mc:Choice>
              <mc:Fallback>
                <p:oleObj name="Equation" r:id="rId13" imgW="1485720" imgH="228600" progId="Equation.DSMT4">
                  <p:embed/>
                  <p:pic>
                    <p:nvPicPr>
                      <p:cNvPr id="0" name=""/>
                      <p:cNvPicPr>
                        <a:picLocks noChangeAspect="1" noChangeArrowheads="1"/>
                      </p:cNvPicPr>
                      <p:nvPr/>
                    </p:nvPicPr>
                    <p:blipFill>
                      <a:blip r:embed="rId14"/>
                      <a:srcRect/>
                      <a:stretch>
                        <a:fillRect/>
                      </a:stretch>
                    </p:blipFill>
                    <p:spPr bwMode="auto">
                      <a:xfrm>
                        <a:off x="2882900" y="2960688"/>
                        <a:ext cx="14859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nvGrpSpPr>
          <p:cNvPr id="236768" name="Group 224"/>
          <p:cNvGrpSpPr>
            <a:grpSpLocks/>
          </p:cNvGrpSpPr>
          <p:nvPr/>
        </p:nvGrpSpPr>
        <p:grpSpPr bwMode="auto">
          <a:xfrm>
            <a:off x="609601" y="3986214"/>
            <a:ext cx="1800225" cy="1036638"/>
            <a:chOff x="384" y="2511"/>
            <a:chExt cx="1134" cy="653"/>
          </a:xfrm>
        </p:grpSpPr>
        <p:grpSp>
          <p:nvGrpSpPr>
            <p:cNvPr id="236765" name="Group 221"/>
            <p:cNvGrpSpPr>
              <a:grpSpLocks/>
            </p:cNvGrpSpPr>
            <p:nvPr/>
          </p:nvGrpSpPr>
          <p:grpSpPr bwMode="auto">
            <a:xfrm>
              <a:off x="384" y="2511"/>
              <a:ext cx="1134" cy="653"/>
              <a:chOff x="384" y="2511"/>
              <a:chExt cx="1134" cy="653"/>
            </a:xfrm>
          </p:grpSpPr>
          <p:sp>
            <p:nvSpPr>
              <p:cNvPr id="236757" name="AutoShape 213"/>
              <p:cNvSpPr>
                <a:spLocks noChangeArrowheads="1"/>
              </p:cNvSpPr>
              <p:nvPr/>
            </p:nvSpPr>
            <p:spPr bwMode="auto">
              <a:xfrm rot="1307195">
                <a:off x="677" y="2709"/>
                <a:ext cx="286" cy="66"/>
              </a:xfrm>
              <a:prstGeom prst="rightArrow">
                <a:avLst>
                  <a:gd name="adj1" fmla="val 50000"/>
                  <a:gd name="adj2" fmla="val 108333"/>
                </a:avLst>
              </a:prstGeom>
              <a:solidFill>
                <a:srgbClr val="00CC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endParaRPr lang="en-US" altLang="ru-RU" dirty="0">
                  <a:solidFill>
                    <a:srgbClr val="000000"/>
                  </a:solidFill>
                </a:endParaRPr>
              </a:p>
              <a:p>
                <a:pPr algn="ctr"/>
                <a:endParaRPr lang="ru-RU" altLang="ru-RU" dirty="0">
                  <a:solidFill>
                    <a:srgbClr val="000000"/>
                  </a:solidFill>
                </a:endParaRPr>
              </a:p>
            </p:txBody>
          </p:sp>
          <p:sp>
            <p:nvSpPr>
              <p:cNvPr id="236741" name="Text Box 197"/>
              <p:cNvSpPr txBox="1">
                <a:spLocks noChangeArrowheads="1"/>
              </p:cNvSpPr>
              <p:nvPr/>
            </p:nvSpPr>
            <p:spPr bwMode="auto">
              <a:xfrm>
                <a:off x="1346" y="2545"/>
                <a:ext cx="11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endParaRPr lang="ru-RU" altLang="ru-RU" sz="1000" dirty="0">
                  <a:solidFill>
                    <a:srgbClr val="000000"/>
                  </a:solidFill>
                </a:endParaRPr>
              </a:p>
            </p:txBody>
          </p:sp>
          <p:sp>
            <p:nvSpPr>
              <p:cNvPr id="236748" name="Arc 204"/>
              <p:cNvSpPr>
                <a:spLocks/>
              </p:cNvSpPr>
              <p:nvPr/>
            </p:nvSpPr>
            <p:spPr bwMode="auto">
              <a:xfrm>
                <a:off x="384" y="2628"/>
                <a:ext cx="594" cy="414"/>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dirty="0">
                  <a:solidFill>
                    <a:srgbClr val="000000"/>
                  </a:solidFill>
                </a:endParaRPr>
              </a:p>
            </p:txBody>
          </p:sp>
          <p:sp>
            <p:nvSpPr>
              <p:cNvPr id="236749" name="Line 205"/>
              <p:cNvSpPr>
                <a:spLocks noChangeShapeType="1"/>
              </p:cNvSpPr>
              <p:nvPr/>
            </p:nvSpPr>
            <p:spPr bwMode="auto">
              <a:xfrm>
                <a:off x="684" y="2688"/>
                <a:ext cx="834" cy="34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dirty="0">
                  <a:solidFill>
                    <a:srgbClr val="000000"/>
                  </a:solidFill>
                </a:endParaRPr>
              </a:p>
            </p:txBody>
          </p:sp>
          <p:sp>
            <p:nvSpPr>
              <p:cNvPr id="236750" name="AutoShape 206"/>
              <p:cNvSpPr>
                <a:spLocks noChangeArrowheads="1"/>
              </p:cNvSpPr>
              <p:nvPr/>
            </p:nvSpPr>
            <p:spPr bwMode="auto">
              <a:xfrm rot="3994278">
                <a:off x="552" y="2886"/>
                <a:ext cx="474" cy="66"/>
              </a:xfrm>
              <a:prstGeom prst="rightArrow">
                <a:avLst>
                  <a:gd name="adj1" fmla="val 50000"/>
                  <a:gd name="adj2" fmla="val 17954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dirty="0">
                  <a:solidFill>
                    <a:srgbClr val="000000"/>
                  </a:solidFill>
                </a:endParaRPr>
              </a:p>
            </p:txBody>
          </p:sp>
          <p:sp>
            <p:nvSpPr>
              <p:cNvPr id="236751" name="Oval 207"/>
              <p:cNvSpPr>
                <a:spLocks noChangeArrowheads="1"/>
              </p:cNvSpPr>
              <p:nvPr/>
            </p:nvSpPr>
            <p:spPr bwMode="auto">
              <a:xfrm>
                <a:off x="666" y="2667"/>
                <a:ext cx="32" cy="32"/>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dirty="0">
                  <a:solidFill>
                    <a:srgbClr val="000000"/>
                  </a:solidFill>
                </a:endParaRPr>
              </a:p>
            </p:txBody>
          </p:sp>
          <p:sp>
            <p:nvSpPr>
              <p:cNvPr id="236752" name="Line 208"/>
              <p:cNvSpPr>
                <a:spLocks noChangeShapeType="1"/>
              </p:cNvSpPr>
              <p:nvPr/>
            </p:nvSpPr>
            <p:spPr bwMode="auto">
              <a:xfrm>
                <a:off x="711" y="2697"/>
                <a:ext cx="111" cy="4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dirty="0">
                  <a:solidFill>
                    <a:srgbClr val="000000"/>
                  </a:solidFill>
                </a:endParaRPr>
              </a:p>
            </p:txBody>
          </p:sp>
          <p:sp>
            <p:nvSpPr>
              <p:cNvPr id="236753" name="Text Box 209"/>
              <p:cNvSpPr txBox="1">
                <a:spLocks noChangeArrowheads="1"/>
              </p:cNvSpPr>
              <p:nvPr/>
            </p:nvSpPr>
            <p:spPr bwMode="auto">
              <a:xfrm>
                <a:off x="497" y="2689"/>
                <a:ext cx="188" cy="15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i="1" dirty="0">
                    <a:solidFill>
                      <a:srgbClr val="000000"/>
                    </a:solidFill>
                    <a:latin typeface="Times New Roman" pitchFamily="18" charset="0"/>
                    <a:cs typeface="Times New Roman" pitchFamily="18" charset="0"/>
                  </a:rPr>
                  <a:t>M</a:t>
                </a:r>
                <a:endParaRPr lang="ru-RU" altLang="ru-RU" sz="1000" i="1" dirty="0">
                  <a:solidFill>
                    <a:srgbClr val="000000"/>
                  </a:solidFill>
                  <a:latin typeface="Times New Roman" pitchFamily="18" charset="0"/>
                  <a:cs typeface="Times New Roman" pitchFamily="18" charset="0"/>
                </a:endParaRPr>
              </a:p>
            </p:txBody>
          </p:sp>
          <p:graphicFrame>
            <p:nvGraphicFramePr>
              <p:cNvPr id="236754" name="Object 210"/>
              <p:cNvGraphicFramePr>
                <a:graphicFrameLocks noChangeAspect="1"/>
              </p:cNvGraphicFramePr>
              <p:nvPr/>
            </p:nvGraphicFramePr>
            <p:xfrm>
              <a:off x="682" y="3044"/>
              <a:ext cx="104" cy="120"/>
            </p:xfrm>
            <a:graphic>
              <a:graphicData uri="http://schemas.openxmlformats.org/presentationml/2006/ole">
                <mc:AlternateContent xmlns:mc="http://schemas.openxmlformats.org/markup-compatibility/2006">
                  <mc:Choice xmlns:v="urn:schemas-microsoft-com:vml" Requires="v">
                    <p:oleObj spid="_x0000_s1398459" name="Формула" r:id="rId15" imgW="164880" imgH="190440" progId="Equation.3">
                      <p:embed/>
                    </p:oleObj>
                  </mc:Choice>
                  <mc:Fallback>
                    <p:oleObj name="Формула" r:id="rId15" imgW="164880" imgH="19044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82" y="3044"/>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56" name="Object 212"/>
              <p:cNvGraphicFramePr>
                <a:graphicFrameLocks noChangeAspect="1"/>
              </p:cNvGraphicFramePr>
              <p:nvPr/>
            </p:nvGraphicFramePr>
            <p:xfrm>
              <a:off x="819" y="2640"/>
              <a:ext cx="80" cy="104"/>
            </p:xfrm>
            <a:graphic>
              <a:graphicData uri="http://schemas.openxmlformats.org/presentationml/2006/ole">
                <mc:AlternateContent xmlns:mc="http://schemas.openxmlformats.org/markup-compatibility/2006">
                  <mc:Choice xmlns:v="urn:schemas-microsoft-com:vml" Requires="v">
                    <p:oleObj spid="_x0000_s1398460" name="Формула" r:id="rId17" imgW="126720" imgH="164880" progId="Equation.3">
                      <p:embed/>
                    </p:oleObj>
                  </mc:Choice>
                  <mc:Fallback>
                    <p:oleObj name="Формула" r:id="rId17" imgW="126720" imgH="16488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819" y="2640"/>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758" name="Line 214"/>
              <p:cNvSpPr>
                <a:spLocks noChangeShapeType="1"/>
              </p:cNvSpPr>
              <p:nvPr/>
            </p:nvSpPr>
            <p:spPr bwMode="auto">
              <a:xfrm flipH="1">
                <a:off x="744" y="2682"/>
                <a:ext cx="30"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dirty="0">
                  <a:solidFill>
                    <a:srgbClr val="000000"/>
                  </a:solidFill>
                </a:endParaRPr>
              </a:p>
            </p:txBody>
          </p:sp>
          <p:sp>
            <p:nvSpPr>
              <p:cNvPr id="236759" name="Line 215"/>
              <p:cNvSpPr>
                <a:spLocks noChangeShapeType="1"/>
              </p:cNvSpPr>
              <p:nvPr/>
            </p:nvSpPr>
            <p:spPr bwMode="auto">
              <a:xfrm flipH="1">
                <a:off x="668" y="2648"/>
                <a:ext cx="30" cy="6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dirty="0">
                  <a:solidFill>
                    <a:srgbClr val="000000"/>
                  </a:solidFill>
                </a:endParaRPr>
              </a:p>
            </p:txBody>
          </p:sp>
          <p:sp>
            <p:nvSpPr>
              <p:cNvPr id="236760" name="Line 216"/>
              <p:cNvSpPr>
                <a:spLocks noChangeShapeType="1"/>
              </p:cNvSpPr>
              <p:nvPr/>
            </p:nvSpPr>
            <p:spPr bwMode="auto">
              <a:xfrm flipH="1">
                <a:off x="484" y="2602"/>
                <a:ext cx="9" cy="7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dirty="0">
                  <a:solidFill>
                    <a:srgbClr val="000000"/>
                  </a:solidFill>
                </a:endParaRPr>
              </a:p>
            </p:txBody>
          </p:sp>
          <p:graphicFrame>
            <p:nvGraphicFramePr>
              <p:cNvPr id="236761" name="Object 217"/>
              <p:cNvGraphicFramePr>
                <a:graphicFrameLocks noChangeAspect="1"/>
              </p:cNvGraphicFramePr>
              <p:nvPr/>
            </p:nvGraphicFramePr>
            <p:xfrm>
              <a:off x="580" y="2549"/>
              <a:ext cx="72" cy="88"/>
            </p:xfrm>
            <a:graphic>
              <a:graphicData uri="http://schemas.openxmlformats.org/presentationml/2006/ole">
                <mc:AlternateContent xmlns:mc="http://schemas.openxmlformats.org/markup-compatibility/2006">
                  <mc:Choice xmlns:v="urn:schemas-microsoft-com:vml" Requires="v">
                    <p:oleObj spid="_x0000_s1398461" name="Формула" r:id="rId19" imgW="114120" imgH="139680" progId="Equation.3">
                      <p:embed/>
                    </p:oleObj>
                  </mc:Choice>
                  <mc:Fallback>
                    <p:oleObj name="Формула" r:id="rId19" imgW="114120" imgH="13968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580" y="2549"/>
                            <a:ext cx="72"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62" name="Object 218"/>
              <p:cNvGraphicFramePr>
                <a:graphicFrameLocks noChangeAspect="1"/>
              </p:cNvGraphicFramePr>
              <p:nvPr/>
            </p:nvGraphicFramePr>
            <p:xfrm>
              <a:off x="711" y="2566"/>
              <a:ext cx="120" cy="112"/>
            </p:xfrm>
            <a:graphic>
              <a:graphicData uri="http://schemas.openxmlformats.org/presentationml/2006/ole">
                <mc:AlternateContent xmlns:mc="http://schemas.openxmlformats.org/markup-compatibility/2006">
                  <mc:Choice xmlns:v="urn:schemas-microsoft-com:vml" Requires="v">
                    <p:oleObj spid="_x0000_s1398462" name="Формула" r:id="rId21" imgW="190440" imgH="177480" progId="Equation.3">
                      <p:embed/>
                    </p:oleObj>
                  </mc:Choice>
                  <mc:Fallback>
                    <p:oleObj name="Формула" r:id="rId21" imgW="190440" imgH="17748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11" y="2566"/>
                            <a:ext cx="120" cy="1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63" name="Object 219"/>
              <p:cNvGraphicFramePr>
                <a:graphicFrameLocks noChangeAspect="1"/>
              </p:cNvGraphicFramePr>
              <p:nvPr>
                <p:extLst>
                  <p:ext uri="{D42A27DB-BD31-4B8C-83A1-F6EECF244321}">
                    <p14:modId xmlns:p14="http://schemas.microsoft.com/office/powerpoint/2010/main" val="1625136453"/>
                  </p:ext>
                </p:extLst>
              </p:nvPr>
            </p:nvGraphicFramePr>
            <p:xfrm>
              <a:off x="393" y="2511"/>
              <a:ext cx="194" cy="91"/>
            </p:xfrm>
            <a:graphic>
              <a:graphicData uri="http://schemas.openxmlformats.org/presentationml/2006/ole">
                <mc:AlternateContent xmlns:mc="http://schemas.openxmlformats.org/markup-compatibility/2006">
                  <mc:Choice xmlns:v="urn:schemas-microsoft-com:vml" Requires="v">
                    <p:oleObj spid="_x0000_s1398463" name="Equation" r:id="rId23" imgW="406080" imgH="190440" progId="Equation.DSMT4">
                      <p:embed/>
                    </p:oleObj>
                  </mc:Choice>
                  <mc:Fallback>
                    <p:oleObj name="Equation" r:id="rId23" imgW="406080" imgH="190440" progId="Equation.DSMT4">
                      <p:embed/>
                      <p:pic>
                        <p:nvPicPr>
                          <p:cNvPr id="0" name=""/>
                          <p:cNvPicPr>
                            <a:picLocks noChangeAspect="1" noChangeArrowheads="1"/>
                          </p:cNvPicPr>
                          <p:nvPr/>
                        </p:nvPicPr>
                        <p:blipFill>
                          <a:blip r:embed="rId24"/>
                          <a:srcRect/>
                          <a:stretch>
                            <a:fillRect/>
                          </a:stretch>
                        </p:blipFill>
                        <p:spPr bwMode="auto">
                          <a:xfrm>
                            <a:off x="393" y="2511"/>
                            <a:ext cx="194" cy="91"/>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64" name="Object 220"/>
              <p:cNvGraphicFramePr>
                <a:graphicFrameLocks noChangeAspect="1"/>
              </p:cNvGraphicFramePr>
              <p:nvPr/>
            </p:nvGraphicFramePr>
            <p:xfrm>
              <a:off x="974" y="2681"/>
              <a:ext cx="80" cy="104"/>
            </p:xfrm>
            <a:graphic>
              <a:graphicData uri="http://schemas.openxmlformats.org/presentationml/2006/ole">
                <mc:AlternateContent xmlns:mc="http://schemas.openxmlformats.org/markup-compatibility/2006">
                  <mc:Choice xmlns:v="urn:schemas-microsoft-com:vml" Requires="v">
                    <p:oleObj spid="_x0000_s1398464" name="Формула" r:id="rId25" imgW="126720" imgH="164880" progId="Equation.3">
                      <p:embed/>
                    </p:oleObj>
                  </mc:Choice>
                  <mc:Fallback>
                    <p:oleObj name="Формула" r:id="rId25" imgW="126720" imgH="164880" progId="Equation.3">
                      <p:embed/>
                      <p:pic>
                        <p:nvPicPr>
                          <p:cNvPr id="0" name=""/>
                          <p:cNvPicPr>
                            <a:picLocks noChangeAspect="1" noChangeArrowheads="1"/>
                          </p:cNvPicPr>
                          <p:nvPr/>
                        </p:nvPicPr>
                        <p:blipFill>
                          <a:blip r:embed="rId26">
                            <a:extLst>
                              <a:ext uri="{28A0092B-C50C-407E-A947-70E740481C1C}">
                                <a14:useLocalDpi xmlns:a14="http://schemas.microsoft.com/office/drawing/2010/main" val="0"/>
                              </a:ext>
                            </a:extLst>
                          </a:blip>
                          <a:srcRect/>
                          <a:stretch>
                            <a:fillRect/>
                          </a:stretch>
                        </p:blipFill>
                        <p:spPr bwMode="auto">
                          <a:xfrm>
                            <a:off x="974" y="2681"/>
                            <a:ext cx="80"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36766" name="Arc 222"/>
            <p:cNvSpPr>
              <a:spLocks/>
            </p:cNvSpPr>
            <p:nvPr/>
          </p:nvSpPr>
          <p:spPr bwMode="auto">
            <a:xfrm rot="6423418">
              <a:off x="811" y="2777"/>
              <a:ext cx="156" cy="18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dirty="0">
                <a:solidFill>
                  <a:srgbClr val="000000"/>
                </a:solidFill>
              </a:endParaRPr>
            </a:p>
          </p:txBody>
        </p:sp>
        <p:graphicFrame>
          <p:nvGraphicFramePr>
            <p:cNvPr id="236767" name="Object 223"/>
            <p:cNvGraphicFramePr>
              <a:graphicFrameLocks noChangeAspect="1"/>
            </p:cNvGraphicFramePr>
            <p:nvPr/>
          </p:nvGraphicFramePr>
          <p:xfrm>
            <a:off x="798" y="2830"/>
            <a:ext cx="96" cy="88"/>
          </p:xfrm>
          <a:graphic>
            <a:graphicData uri="http://schemas.openxmlformats.org/presentationml/2006/ole">
              <mc:AlternateContent xmlns:mc="http://schemas.openxmlformats.org/markup-compatibility/2006">
                <mc:Choice xmlns:v="urn:schemas-microsoft-com:vml" Requires="v">
                  <p:oleObj spid="_x0000_s1398465" name="Формула" r:id="rId27" imgW="152280" imgH="139680" progId="Equation.3">
                    <p:embed/>
                  </p:oleObj>
                </mc:Choice>
                <mc:Fallback>
                  <p:oleObj name="Формула" r:id="rId27" imgW="152280" imgH="13968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798" y="2830"/>
                          <a:ext cx="96" cy="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mc:AlternateContent xmlns:mc="http://schemas.openxmlformats.org/markup-compatibility/2006" xmlns:a14="http://schemas.microsoft.com/office/drawing/2010/main">
        <mc:Choice Requires="a14">
          <p:sp>
            <p:nvSpPr>
              <p:cNvPr id="236770" name="Text Box 226"/>
              <p:cNvSpPr txBox="1">
                <a:spLocks noChangeArrowheads="1"/>
              </p:cNvSpPr>
              <p:nvPr/>
            </p:nvSpPr>
            <p:spPr bwMode="auto">
              <a:xfrm>
                <a:off x="1531993" y="3297004"/>
                <a:ext cx="7120026" cy="611321"/>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pPr algn="just"/>
                <a:r>
                  <a:rPr lang="en-US" sz="1000" dirty="0"/>
                  <a:t>If angle </a:t>
                </a:r>
                <a14:m>
                  <m:oMath xmlns:m="http://schemas.openxmlformats.org/officeDocument/2006/math">
                    <m:r>
                      <a:rPr lang="en-US" sz="1100" i="1">
                        <a:latin typeface="Cambria Math"/>
                      </a:rPr>
                      <m:t>𝛼</m:t>
                    </m:r>
                  </m:oMath>
                </a14:m>
                <a:r>
                  <a:rPr lang="en-US" sz="1000" dirty="0"/>
                  <a:t> is acute, the work is of positive </a:t>
                </a:r>
                <a:r>
                  <a:rPr lang="en-US" sz="1000" dirty="0" smtClean="0"/>
                  <a:t>sign. </a:t>
                </a:r>
                <a:r>
                  <a:rPr lang="en-US" sz="1000" dirty="0"/>
                  <a:t>In particular, at </a:t>
                </a:r>
                <a14:m>
                  <m:oMath xmlns:m="http://schemas.openxmlformats.org/officeDocument/2006/math">
                    <m:r>
                      <a:rPr lang="en-US" sz="1100" i="1">
                        <a:latin typeface="Cambria Math"/>
                      </a:rPr>
                      <m:t>𝛼</m:t>
                    </m:r>
                    <m:r>
                      <a:rPr lang="en-US" sz="1100">
                        <a:latin typeface="Cambria Math"/>
                      </a:rPr>
                      <m:t>=0</m:t>
                    </m:r>
                  </m:oMath>
                </a14:m>
                <a:r>
                  <a:rPr lang="en-US" sz="1000" dirty="0"/>
                  <a:t>, the elementary work </a:t>
                </a:r>
                <a14:m>
                  <m:oMath xmlns:m="http://schemas.openxmlformats.org/officeDocument/2006/math">
                    <m:box>
                      <m:boxPr>
                        <m:diff m:val="on"/>
                        <m:ctrlPr>
                          <a:rPr lang="ru-RU" sz="1100" i="1">
                            <a:latin typeface="Cambria Math"/>
                          </a:rPr>
                        </m:ctrlPr>
                      </m:boxPr>
                      <m:e>
                        <m:r>
                          <a:rPr lang="en-US" sz="1100" i="1">
                            <a:latin typeface="Cambria Math"/>
                          </a:rPr>
                          <m:t>𝑑𝐴</m:t>
                        </m:r>
                      </m:e>
                    </m:box>
                    <m:r>
                      <a:rPr lang="en-US" sz="1100">
                        <a:latin typeface="Cambria Math"/>
                      </a:rPr>
                      <m:t>=</m:t>
                    </m:r>
                    <m:r>
                      <a:rPr lang="en-US" sz="1100" i="1">
                        <a:latin typeface="Cambria Math"/>
                      </a:rPr>
                      <m:t>𝐹</m:t>
                    </m:r>
                    <m:box>
                      <m:boxPr>
                        <m:diff m:val="on"/>
                        <m:ctrlPr>
                          <a:rPr lang="ru-RU" sz="1100" i="1">
                            <a:latin typeface="Cambria Math"/>
                          </a:rPr>
                        </m:ctrlPr>
                      </m:boxPr>
                      <m:e>
                        <m:r>
                          <a:rPr lang="en-US" sz="1100" i="1">
                            <a:latin typeface="Cambria Math"/>
                          </a:rPr>
                          <m:t>𝑑𝑠</m:t>
                        </m:r>
                      </m:e>
                    </m:box>
                    <m:r>
                      <a:rPr lang="en-US" sz="1100">
                        <a:latin typeface="Cambria Math"/>
                      </a:rPr>
                      <m:t>.</m:t>
                    </m:r>
                  </m:oMath>
                </a14:m>
                <a:endParaRPr lang="ru-RU" sz="1100" dirty="0"/>
              </a:p>
              <a:p>
                <a:pPr algn="just"/>
                <a:r>
                  <a:rPr lang="en-US" sz="1000" dirty="0"/>
                  <a:t>If angle </a:t>
                </a:r>
                <a14:m>
                  <m:oMath xmlns:m="http://schemas.openxmlformats.org/officeDocument/2006/math">
                    <m:r>
                      <a:rPr lang="en-US" sz="1100" i="1">
                        <a:latin typeface="Cambria Math"/>
                      </a:rPr>
                      <m:t>𝛼</m:t>
                    </m:r>
                  </m:oMath>
                </a14:m>
                <a:r>
                  <a:rPr lang="en-US" sz="1000" dirty="0"/>
                  <a:t> is obtuse, the work is of negative </a:t>
                </a:r>
                <a:r>
                  <a:rPr lang="en-US" sz="1000" dirty="0" smtClean="0"/>
                  <a:t>sign.  </a:t>
                </a:r>
                <a:r>
                  <a:rPr lang="en-US" sz="1000" dirty="0"/>
                  <a:t>In particular, at </a:t>
                </a:r>
                <a14:m>
                  <m:oMath xmlns:m="http://schemas.openxmlformats.org/officeDocument/2006/math">
                    <m:r>
                      <a:rPr lang="en-US" sz="1100" i="1">
                        <a:latin typeface="Cambria Math"/>
                      </a:rPr>
                      <m:t>𝛼</m:t>
                    </m:r>
                    <m:r>
                      <a:rPr lang="en-US" sz="1100">
                        <a:latin typeface="Cambria Math"/>
                      </a:rPr>
                      <m:t>=180°</m:t>
                    </m:r>
                  </m:oMath>
                </a14:m>
                <a:r>
                  <a:rPr lang="en-US" sz="1100" dirty="0"/>
                  <a:t>, </a:t>
                </a:r>
                <a:r>
                  <a:rPr lang="en-US" sz="1000" dirty="0"/>
                  <a:t>the elementary work </a:t>
                </a:r>
                <a14:m>
                  <m:oMath xmlns:m="http://schemas.openxmlformats.org/officeDocument/2006/math">
                    <m:box>
                      <m:boxPr>
                        <m:diff m:val="on"/>
                        <m:ctrlPr>
                          <a:rPr lang="ru-RU" sz="1100" i="1">
                            <a:latin typeface="Cambria Math"/>
                          </a:rPr>
                        </m:ctrlPr>
                      </m:boxPr>
                      <m:e>
                        <m:r>
                          <a:rPr lang="en-US" sz="1100" i="1">
                            <a:latin typeface="Cambria Math"/>
                          </a:rPr>
                          <m:t>𝑑𝐴</m:t>
                        </m:r>
                      </m:e>
                    </m:box>
                    <m:r>
                      <a:rPr lang="en-US" sz="1100">
                        <a:latin typeface="Cambria Math"/>
                      </a:rPr>
                      <m:t>=</m:t>
                    </m:r>
                    <m:r>
                      <a:rPr lang="en-US" sz="1100" i="1">
                        <a:latin typeface="Cambria Math"/>
                      </a:rPr>
                      <m:t>−</m:t>
                    </m:r>
                    <m:r>
                      <a:rPr lang="en-US" sz="1100" i="1">
                        <a:latin typeface="Cambria Math"/>
                      </a:rPr>
                      <m:t>𝐹</m:t>
                    </m:r>
                    <m:box>
                      <m:boxPr>
                        <m:diff m:val="on"/>
                        <m:ctrlPr>
                          <a:rPr lang="ru-RU" sz="1100" i="1">
                            <a:latin typeface="Cambria Math"/>
                          </a:rPr>
                        </m:ctrlPr>
                      </m:boxPr>
                      <m:e>
                        <m:r>
                          <a:rPr lang="en-US" sz="1100" i="1">
                            <a:latin typeface="Cambria Math"/>
                          </a:rPr>
                          <m:t>𝑑𝑠</m:t>
                        </m:r>
                      </m:e>
                    </m:box>
                    <m:r>
                      <a:rPr lang="en-US" sz="1100">
                        <a:latin typeface="Cambria Math"/>
                      </a:rPr>
                      <m:t>.</m:t>
                    </m:r>
                  </m:oMath>
                </a14:m>
                <a:endParaRPr lang="ru-RU" sz="1100" dirty="0"/>
              </a:p>
              <a:p>
                <a:pPr algn="just"/>
                <a:r>
                  <a:rPr lang="en-US" sz="1000" dirty="0"/>
                  <a:t>If angle </a:t>
                </a:r>
                <a14:m>
                  <m:oMath xmlns:m="http://schemas.openxmlformats.org/officeDocument/2006/math">
                    <m:r>
                      <a:rPr lang="en-US" sz="1100" i="1">
                        <a:latin typeface="Cambria Math"/>
                      </a:rPr>
                      <m:t>𝛼</m:t>
                    </m:r>
                    <m:r>
                      <a:rPr lang="en-US" sz="1100">
                        <a:latin typeface="Cambria Math"/>
                      </a:rPr>
                      <m:t>=90°</m:t>
                    </m:r>
                  </m:oMath>
                </a14:m>
                <a:r>
                  <a:rPr lang="en-US" sz="1000" dirty="0"/>
                  <a:t>, i.e., if a force is directed perpendicular to the displacement, the elementary work done by the force is zero.</a:t>
                </a:r>
                <a:endParaRPr lang="ru-RU" altLang="ru-RU" sz="1000" dirty="0">
                  <a:solidFill>
                    <a:srgbClr val="00007D"/>
                  </a:solidFill>
                </a:endParaRPr>
              </a:p>
            </p:txBody>
          </p:sp>
        </mc:Choice>
        <mc:Fallback xmlns="">
          <p:sp>
            <p:nvSpPr>
              <p:cNvPr id="236770" name="Text Box 226"/>
              <p:cNvSpPr txBox="1">
                <a:spLocks noRot="1" noChangeAspect="1" noMove="1" noResize="1" noEditPoints="1" noAdjustHandles="1" noChangeArrowheads="1" noChangeShapeType="1" noTextEdit="1"/>
              </p:cNvSpPr>
              <p:nvPr/>
            </p:nvSpPr>
            <p:spPr bwMode="auto">
              <a:xfrm>
                <a:off x="1531993" y="3297004"/>
                <a:ext cx="7120026" cy="611321"/>
              </a:xfrm>
              <a:prstGeom prst="rect">
                <a:avLst/>
              </a:prstGeom>
              <a:blipFill rotWithShape="1">
                <a:blip r:embed="rId29"/>
                <a:stretch>
                  <a:fillRect b="-1000"/>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sp>
        <p:nvSpPr>
          <p:cNvPr id="236772" name="Text Box 228"/>
          <p:cNvSpPr txBox="1">
            <a:spLocks noChangeArrowheads="1"/>
          </p:cNvSpPr>
          <p:nvPr/>
        </p:nvSpPr>
        <p:spPr bwMode="auto">
          <a:xfrm>
            <a:off x="2486025" y="3866081"/>
            <a:ext cx="426591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a:solidFill>
                  <a:srgbClr val="000000"/>
                </a:solidFill>
              </a:rPr>
              <a:t>The elementary work can be defined as a </a:t>
            </a:r>
            <a:r>
              <a:rPr lang="en-US" altLang="ru-RU" sz="1000" b="1" dirty="0">
                <a:solidFill>
                  <a:schemeClr val="accent5">
                    <a:lumMod val="25000"/>
                  </a:schemeClr>
                </a:solidFill>
              </a:rPr>
              <a:t>scalar </a:t>
            </a:r>
            <a:r>
              <a:rPr lang="en-US" altLang="ru-RU" sz="1000" b="1" dirty="0" smtClean="0">
                <a:solidFill>
                  <a:schemeClr val="accent5">
                    <a:lumMod val="25000"/>
                  </a:schemeClr>
                </a:solidFill>
              </a:rPr>
              <a:t>quantity     </a:t>
            </a:r>
            <a:r>
              <a:rPr lang="en-US" altLang="ru-RU" sz="1000" dirty="0">
                <a:solidFill>
                  <a:srgbClr val="000000"/>
                </a:solidFill>
              </a:rPr>
              <a:t>	       </a:t>
            </a:r>
            <a:r>
              <a:rPr lang="ru-RU" altLang="ru-RU" sz="1000" dirty="0">
                <a:solidFill>
                  <a:srgbClr val="000000"/>
                </a:solidFill>
              </a:rPr>
              <a:t> </a:t>
            </a:r>
            <a:r>
              <a:rPr lang="en-US" altLang="ru-RU" sz="1000" dirty="0">
                <a:solidFill>
                  <a:srgbClr val="000000"/>
                </a:solidFill>
              </a:rPr>
              <a:t>   </a:t>
            </a:r>
            <a:endParaRPr lang="en-US" altLang="ru-RU" sz="1000" dirty="0" smtClean="0">
              <a:solidFill>
                <a:srgbClr val="000000"/>
              </a:solidFill>
            </a:endParaRPr>
          </a:p>
          <a:p>
            <a:r>
              <a:rPr lang="en-US" altLang="ru-RU" sz="1000" dirty="0" smtClean="0">
                <a:solidFill>
                  <a:srgbClr val="000000"/>
                </a:solidFill>
              </a:rPr>
              <a:t> </a:t>
            </a:r>
          </a:p>
          <a:p>
            <a:r>
              <a:rPr lang="en-US" altLang="ru-RU" sz="1000" dirty="0" smtClean="0">
                <a:solidFill>
                  <a:srgbClr val="000000"/>
                </a:solidFill>
              </a:rPr>
              <a:t>A</a:t>
            </a:r>
            <a:r>
              <a:rPr lang="en-US" sz="1000" dirty="0" smtClean="0"/>
              <a:t>n </a:t>
            </a:r>
            <a:r>
              <a:rPr lang="en-US" sz="1000" b="1" dirty="0">
                <a:solidFill>
                  <a:schemeClr val="accent5">
                    <a:lumMod val="25000"/>
                  </a:schemeClr>
                </a:solidFill>
              </a:rPr>
              <a:t>analytical expression </a:t>
            </a:r>
            <a:r>
              <a:rPr lang="en-US" sz="1000" dirty="0"/>
              <a:t>for elementary </a:t>
            </a:r>
            <a:r>
              <a:rPr lang="en-US" sz="1000" dirty="0" smtClean="0"/>
              <a:t>work is</a:t>
            </a:r>
            <a:endParaRPr lang="ru-RU" altLang="ru-RU" sz="1000" dirty="0">
              <a:solidFill>
                <a:srgbClr val="00007D"/>
              </a:solidFill>
            </a:endParaRPr>
          </a:p>
          <a:p>
            <a:endParaRPr lang="ru-RU" altLang="ru-RU" sz="1000" dirty="0">
              <a:solidFill>
                <a:srgbClr val="000000"/>
              </a:solidFill>
            </a:endParaRPr>
          </a:p>
        </p:txBody>
      </p:sp>
      <p:graphicFrame>
        <p:nvGraphicFramePr>
          <p:cNvPr id="236774" name="Object 230"/>
          <p:cNvGraphicFramePr>
            <a:graphicFrameLocks noChangeAspect="1"/>
          </p:cNvGraphicFramePr>
          <p:nvPr>
            <p:extLst>
              <p:ext uri="{D42A27DB-BD31-4B8C-83A1-F6EECF244321}">
                <p14:modId xmlns:p14="http://schemas.microsoft.com/office/powerpoint/2010/main" val="1671925332"/>
              </p:ext>
            </p:extLst>
          </p:nvPr>
        </p:nvGraphicFramePr>
        <p:xfrm>
          <a:off x="5903673" y="3870815"/>
          <a:ext cx="736600" cy="203200"/>
        </p:xfrm>
        <a:graphic>
          <a:graphicData uri="http://schemas.openxmlformats.org/presentationml/2006/ole">
            <mc:AlternateContent xmlns:mc="http://schemas.openxmlformats.org/markup-compatibility/2006">
              <mc:Choice xmlns:v="urn:schemas-microsoft-com:vml" Requires="v">
                <p:oleObj spid="_x0000_s1398466" name="Equation" r:id="rId30" imgW="736560" imgH="203040" progId="Equation.DSMT4">
                  <p:embed/>
                </p:oleObj>
              </mc:Choice>
              <mc:Fallback>
                <p:oleObj name="Equation" r:id="rId30" imgW="736560" imgH="203040" progId="Equation.DSMT4">
                  <p:embed/>
                  <p:pic>
                    <p:nvPicPr>
                      <p:cNvPr id="0" name=""/>
                      <p:cNvPicPr>
                        <a:picLocks noChangeAspect="1" noChangeArrowheads="1"/>
                      </p:cNvPicPr>
                      <p:nvPr/>
                    </p:nvPicPr>
                    <p:blipFill>
                      <a:blip r:embed="rId31"/>
                      <a:srcRect/>
                      <a:stretch>
                        <a:fillRect/>
                      </a:stretch>
                    </p:blipFill>
                    <p:spPr bwMode="auto">
                      <a:xfrm>
                        <a:off x="5903673" y="3870815"/>
                        <a:ext cx="736600" cy="203200"/>
                      </a:xfrm>
                      <a:prstGeom prst="rect">
                        <a:avLst/>
                      </a:prstGeom>
                      <a:noFill/>
                      <a:ln>
                        <a:noFill/>
                      </a:ln>
                      <a:effectLst/>
                      <a:extLst/>
                    </p:spPr>
                  </p:pic>
                </p:oleObj>
              </mc:Fallback>
            </mc:AlternateContent>
          </a:graphicData>
        </a:graphic>
      </p:graphicFrame>
      <p:graphicFrame>
        <p:nvGraphicFramePr>
          <p:cNvPr id="236775" name="Object 231"/>
          <p:cNvGraphicFramePr>
            <a:graphicFrameLocks noChangeAspect="1"/>
          </p:cNvGraphicFramePr>
          <p:nvPr>
            <p:extLst>
              <p:ext uri="{D42A27DB-BD31-4B8C-83A1-F6EECF244321}">
                <p14:modId xmlns:p14="http://schemas.microsoft.com/office/powerpoint/2010/main" val="801658798"/>
              </p:ext>
            </p:extLst>
          </p:nvPr>
        </p:nvGraphicFramePr>
        <p:xfrm>
          <a:off x="5420521" y="4171950"/>
          <a:ext cx="1524000" cy="241300"/>
        </p:xfrm>
        <a:graphic>
          <a:graphicData uri="http://schemas.openxmlformats.org/presentationml/2006/ole">
            <mc:AlternateContent xmlns:mc="http://schemas.openxmlformats.org/markup-compatibility/2006">
              <mc:Choice xmlns:v="urn:schemas-microsoft-com:vml" Requires="v">
                <p:oleObj spid="_x0000_s1398467" name="Equation" r:id="rId32" imgW="1523880" imgH="241200" progId="Equation.DSMT4">
                  <p:embed/>
                </p:oleObj>
              </mc:Choice>
              <mc:Fallback>
                <p:oleObj name="Equation" r:id="rId32" imgW="1523880" imgH="241200" progId="Equation.DSMT4">
                  <p:embed/>
                  <p:pic>
                    <p:nvPicPr>
                      <p:cNvPr id="0" name=""/>
                      <p:cNvPicPr>
                        <a:picLocks noChangeAspect="1" noChangeArrowheads="1"/>
                      </p:cNvPicPr>
                      <p:nvPr/>
                    </p:nvPicPr>
                    <p:blipFill>
                      <a:blip r:embed="rId33"/>
                      <a:srcRect/>
                      <a:stretch>
                        <a:fillRect/>
                      </a:stretch>
                    </p:blipFill>
                    <p:spPr bwMode="auto">
                      <a:xfrm>
                        <a:off x="5420521" y="4171950"/>
                        <a:ext cx="1524000" cy="241300"/>
                      </a:xfrm>
                      <a:prstGeom prst="rect">
                        <a:avLst/>
                      </a:prstGeom>
                      <a:noFill/>
                      <a:ln>
                        <a:noFill/>
                      </a:ln>
                      <a:effectLst/>
                      <a:extLst/>
                    </p:spPr>
                  </p:pic>
                </p:oleObj>
              </mc:Fallback>
            </mc:AlternateContent>
          </a:graphicData>
        </a:graphic>
      </p:graphicFrame>
      <p:sp>
        <p:nvSpPr>
          <p:cNvPr id="236776" name="Text Box 232"/>
          <p:cNvSpPr txBox="1">
            <a:spLocks noChangeArrowheads="1"/>
          </p:cNvSpPr>
          <p:nvPr/>
        </p:nvSpPr>
        <p:spPr bwMode="auto">
          <a:xfrm>
            <a:off x="2242346" y="4415185"/>
            <a:ext cx="7880350" cy="11849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sz="1000" b="1" dirty="0">
                <a:solidFill>
                  <a:schemeClr val="accent5">
                    <a:lumMod val="25000"/>
                  </a:schemeClr>
                </a:solidFill>
              </a:rPr>
              <a:t>The work done by a force in any finite displacement </a:t>
            </a:r>
            <a:r>
              <a:rPr lang="en-US" sz="1000" dirty="0" smtClean="0"/>
              <a:t> </a:t>
            </a:r>
            <a:r>
              <a:rPr lang="en-US" altLang="ru-RU" sz="1100" b="1" i="1" dirty="0" smtClean="0">
                <a:solidFill>
                  <a:srgbClr val="00007D"/>
                </a:solidFill>
                <a:latin typeface="Times New Roman" pitchFamily="18" charset="0"/>
                <a:cs typeface="Times New Roman" pitchFamily="18" charset="0"/>
              </a:rPr>
              <a:t>MM</a:t>
            </a:r>
            <a:r>
              <a:rPr lang="en-US" altLang="ru-RU" sz="1100" b="1" baseline="-25000" dirty="0" smtClean="0">
                <a:solidFill>
                  <a:srgbClr val="00007D"/>
                </a:solidFill>
                <a:latin typeface="Times New Roman" pitchFamily="18" charset="0"/>
                <a:cs typeface="Times New Roman" pitchFamily="18" charset="0"/>
              </a:rPr>
              <a:t>1</a:t>
            </a:r>
            <a:r>
              <a:rPr lang="en-US" altLang="ru-RU" sz="1100" b="1" dirty="0" smtClean="0">
                <a:solidFill>
                  <a:srgbClr val="00007D"/>
                </a:solidFill>
                <a:latin typeface="Times New Roman" pitchFamily="18" charset="0"/>
                <a:cs typeface="Times New Roman" pitchFamily="18" charset="0"/>
              </a:rPr>
              <a:t> </a:t>
            </a:r>
            <a:r>
              <a:rPr lang="en-US" sz="1000" dirty="0" smtClean="0"/>
              <a:t> </a:t>
            </a:r>
            <a:r>
              <a:rPr lang="en-US" sz="1000" dirty="0"/>
              <a:t>is calculated as the integral sum of the corresponding </a:t>
            </a:r>
            <a:endParaRPr lang="en-US" sz="1000" dirty="0" smtClean="0"/>
          </a:p>
          <a:p>
            <a:r>
              <a:rPr lang="en-US" sz="1000" dirty="0" smtClean="0"/>
              <a:t>elementary  works</a:t>
            </a:r>
            <a:endParaRPr lang="en-US" sz="1000" dirty="0"/>
          </a:p>
          <a:p>
            <a:r>
              <a:rPr lang="en-US" sz="1000" dirty="0" smtClean="0"/>
              <a:t>	</a:t>
            </a:r>
          </a:p>
          <a:p>
            <a:r>
              <a:rPr lang="en-US" sz="1000" dirty="0"/>
              <a:t>	</a:t>
            </a:r>
            <a:r>
              <a:rPr lang="en-US" sz="1000" dirty="0" smtClean="0"/>
              <a:t>or 		or	            or</a:t>
            </a:r>
            <a:endParaRPr lang="en-US" sz="1000" dirty="0"/>
          </a:p>
          <a:p>
            <a:endParaRPr lang="en-US" sz="1000" dirty="0"/>
          </a:p>
          <a:p>
            <a:endParaRPr lang="en-US" altLang="ru-RU" sz="1000" dirty="0" smtClean="0">
              <a:solidFill>
                <a:srgbClr val="000000"/>
              </a:solidFill>
            </a:endParaRPr>
          </a:p>
          <a:p>
            <a:endParaRPr lang="ru-RU" altLang="ru-RU" sz="1000" dirty="0">
              <a:solidFill>
                <a:srgbClr val="000000"/>
              </a:solidFill>
            </a:endParaRPr>
          </a:p>
        </p:txBody>
      </p:sp>
      <p:graphicFrame>
        <p:nvGraphicFramePr>
          <p:cNvPr id="236777" name="Object 233"/>
          <p:cNvGraphicFramePr>
            <a:graphicFrameLocks noChangeAspect="1"/>
          </p:cNvGraphicFramePr>
          <p:nvPr>
            <p:extLst>
              <p:ext uri="{D42A27DB-BD31-4B8C-83A1-F6EECF244321}">
                <p14:modId xmlns:p14="http://schemas.microsoft.com/office/powerpoint/2010/main" val="4234283611"/>
              </p:ext>
            </p:extLst>
          </p:nvPr>
        </p:nvGraphicFramePr>
        <p:xfrm>
          <a:off x="2486025" y="4872960"/>
          <a:ext cx="685800" cy="254000"/>
        </p:xfrm>
        <a:graphic>
          <a:graphicData uri="http://schemas.openxmlformats.org/presentationml/2006/ole">
            <mc:AlternateContent xmlns:mc="http://schemas.openxmlformats.org/markup-compatibility/2006">
              <mc:Choice xmlns:v="urn:schemas-microsoft-com:vml" Requires="v">
                <p:oleObj spid="_x0000_s1398468" name="Equation" r:id="rId34" imgW="685800" imgH="253800" progId="Equation.DSMT4">
                  <p:embed/>
                </p:oleObj>
              </mc:Choice>
              <mc:Fallback>
                <p:oleObj name="Equation" r:id="rId34" imgW="685800" imgH="253800" progId="Equation.DSMT4">
                  <p:embed/>
                  <p:pic>
                    <p:nvPicPr>
                      <p:cNvPr id="0" name=""/>
                      <p:cNvPicPr>
                        <a:picLocks noChangeAspect="1" noChangeArrowheads="1"/>
                      </p:cNvPicPr>
                      <p:nvPr/>
                    </p:nvPicPr>
                    <p:blipFill>
                      <a:blip r:embed="rId35"/>
                      <a:srcRect/>
                      <a:stretch>
                        <a:fillRect/>
                      </a:stretch>
                    </p:blipFill>
                    <p:spPr bwMode="auto">
                      <a:xfrm>
                        <a:off x="2486025" y="4872960"/>
                        <a:ext cx="685800" cy="254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6778" name="Object 234"/>
          <p:cNvGraphicFramePr>
            <a:graphicFrameLocks noChangeAspect="1"/>
          </p:cNvGraphicFramePr>
          <p:nvPr>
            <p:extLst>
              <p:ext uri="{D42A27DB-BD31-4B8C-83A1-F6EECF244321}">
                <p14:modId xmlns:p14="http://schemas.microsoft.com/office/powerpoint/2010/main" val="3890876800"/>
              </p:ext>
            </p:extLst>
          </p:nvPr>
        </p:nvGraphicFramePr>
        <p:xfrm>
          <a:off x="3843722" y="4765010"/>
          <a:ext cx="749300" cy="469900"/>
        </p:xfrm>
        <a:graphic>
          <a:graphicData uri="http://schemas.openxmlformats.org/presentationml/2006/ole">
            <mc:AlternateContent xmlns:mc="http://schemas.openxmlformats.org/markup-compatibility/2006">
              <mc:Choice xmlns:v="urn:schemas-microsoft-com:vml" Requires="v">
                <p:oleObj spid="_x0000_s1398469" name="Equation" r:id="rId36" imgW="749160" imgH="469800" progId="Equation.DSMT4">
                  <p:embed/>
                </p:oleObj>
              </mc:Choice>
              <mc:Fallback>
                <p:oleObj name="Equation" r:id="rId36" imgW="749160" imgH="469800" progId="Equation.DSMT4">
                  <p:embed/>
                  <p:pic>
                    <p:nvPicPr>
                      <p:cNvPr id="0" name=""/>
                      <p:cNvPicPr>
                        <a:picLocks noChangeAspect="1" noChangeArrowheads="1"/>
                      </p:cNvPicPr>
                      <p:nvPr/>
                    </p:nvPicPr>
                    <p:blipFill>
                      <a:blip r:embed="rId37"/>
                      <a:srcRect/>
                      <a:stretch>
                        <a:fillRect/>
                      </a:stretch>
                    </p:blipFill>
                    <p:spPr bwMode="auto">
                      <a:xfrm>
                        <a:off x="3843722" y="4765010"/>
                        <a:ext cx="749300" cy="469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6779" name="Object 235"/>
          <p:cNvGraphicFramePr>
            <a:graphicFrameLocks noChangeAspect="1"/>
          </p:cNvGraphicFramePr>
          <p:nvPr>
            <p:extLst>
              <p:ext uri="{D42A27DB-BD31-4B8C-83A1-F6EECF244321}">
                <p14:modId xmlns:p14="http://schemas.microsoft.com/office/powerpoint/2010/main" val="764527326"/>
              </p:ext>
            </p:extLst>
          </p:nvPr>
        </p:nvGraphicFramePr>
        <p:xfrm>
          <a:off x="5357021" y="4765011"/>
          <a:ext cx="825500" cy="469900"/>
        </p:xfrm>
        <a:graphic>
          <a:graphicData uri="http://schemas.openxmlformats.org/presentationml/2006/ole">
            <mc:AlternateContent xmlns:mc="http://schemas.openxmlformats.org/markup-compatibility/2006">
              <mc:Choice xmlns:v="urn:schemas-microsoft-com:vml" Requires="v">
                <p:oleObj spid="_x0000_s1398470" name="Equation" r:id="rId38" imgW="825480" imgH="469800" progId="Equation.DSMT4">
                  <p:embed/>
                </p:oleObj>
              </mc:Choice>
              <mc:Fallback>
                <p:oleObj name="Equation" r:id="rId38" imgW="825480" imgH="469800" progId="Equation.DSMT4">
                  <p:embed/>
                  <p:pic>
                    <p:nvPicPr>
                      <p:cNvPr id="0" name=""/>
                      <p:cNvPicPr>
                        <a:picLocks noChangeAspect="1" noChangeArrowheads="1"/>
                      </p:cNvPicPr>
                      <p:nvPr/>
                    </p:nvPicPr>
                    <p:blipFill>
                      <a:blip r:embed="rId39"/>
                      <a:srcRect/>
                      <a:stretch>
                        <a:fillRect/>
                      </a:stretch>
                    </p:blipFill>
                    <p:spPr bwMode="auto">
                      <a:xfrm>
                        <a:off x="5357021" y="4765011"/>
                        <a:ext cx="825500" cy="469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6780" name="Object 236"/>
          <p:cNvGraphicFramePr>
            <a:graphicFrameLocks noChangeAspect="1"/>
          </p:cNvGraphicFramePr>
          <p:nvPr>
            <p:extLst>
              <p:ext uri="{D42A27DB-BD31-4B8C-83A1-F6EECF244321}">
                <p14:modId xmlns:p14="http://schemas.microsoft.com/office/powerpoint/2010/main" val="3673869866"/>
              </p:ext>
            </p:extLst>
          </p:nvPr>
        </p:nvGraphicFramePr>
        <p:xfrm>
          <a:off x="6751936" y="4756886"/>
          <a:ext cx="1587500" cy="469900"/>
        </p:xfrm>
        <a:graphic>
          <a:graphicData uri="http://schemas.openxmlformats.org/presentationml/2006/ole">
            <mc:AlternateContent xmlns:mc="http://schemas.openxmlformats.org/markup-compatibility/2006">
              <mc:Choice xmlns:v="urn:schemas-microsoft-com:vml" Requires="v">
                <p:oleObj spid="_x0000_s1398471" name="Equation" r:id="rId40" imgW="1587240" imgH="469800" progId="Equation.DSMT4">
                  <p:embed/>
                </p:oleObj>
              </mc:Choice>
              <mc:Fallback>
                <p:oleObj name="Equation" r:id="rId40" imgW="1587240" imgH="469800" progId="Equation.DSMT4">
                  <p:embed/>
                  <p:pic>
                    <p:nvPicPr>
                      <p:cNvPr id="0" name=""/>
                      <p:cNvPicPr>
                        <a:picLocks noChangeAspect="1" noChangeArrowheads="1"/>
                      </p:cNvPicPr>
                      <p:nvPr/>
                    </p:nvPicPr>
                    <p:blipFill>
                      <a:blip r:embed="rId41"/>
                      <a:srcRect/>
                      <a:stretch>
                        <a:fillRect/>
                      </a:stretch>
                    </p:blipFill>
                    <p:spPr bwMode="auto">
                      <a:xfrm>
                        <a:off x="6751936" y="4756886"/>
                        <a:ext cx="1587500" cy="4699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6781" name="Text Box 237"/>
          <p:cNvSpPr txBox="1">
            <a:spLocks noChangeArrowheads="1"/>
          </p:cNvSpPr>
          <p:nvPr/>
        </p:nvSpPr>
        <p:spPr bwMode="auto">
          <a:xfrm>
            <a:off x="433388" y="5254272"/>
            <a:ext cx="558482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b="1" dirty="0" smtClean="0">
                <a:solidFill>
                  <a:srgbClr val="00007D"/>
                </a:solidFill>
              </a:rPr>
              <a:t>Particular cases</a:t>
            </a:r>
            <a:r>
              <a:rPr lang="en-US" altLang="ru-RU" sz="1000" dirty="0" smtClean="0">
                <a:solidFill>
                  <a:srgbClr val="000000"/>
                </a:solidFill>
              </a:rPr>
              <a:t>:</a:t>
            </a:r>
            <a:r>
              <a:rPr lang="ru-RU" altLang="ru-RU" sz="1000" dirty="0" smtClean="0">
                <a:solidFill>
                  <a:srgbClr val="000000"/>
                </a:solidFill>
              </a:rPr>
              <a:t> </a:t>
            </a:r>
            <a:r>
              <a:rPr lang="ru-RU" altLang="ru-RU" sz="1000" dirty="0">
                <a:solidFill>
                  <a:srgbClr val="000000"/>
                </a:solidFill>
              </a:rPr>
              <a:t>1. </a:t>
            </a:r>
            <a:r>
              <a:rPr lang="en-US" altLang="ru-RU" sz="1000" dirty="0">
                <a:solidFill>
                  <a:srgbClr val="000000"/>
                </a:solidFill>
              </a:rPr>
              <a:t>A force is constant in magnitude (</a:t>
            </a:r>
            <a:r>
              <a:rPr lang="en-US" altLang="ru-RU" sz="1100" i="1" dirty="0">
                <a:solidFill>
                  <a:srgbClr val="000000"/>
                </a:solidFill>
                <a:latin typeface="Times New Roman" pitchFamily="18" charset="0"/>
                <a:cs typeface="Times New Roman" pitchFamily="18" charset="0"/>
              </a:rPr>
              <a:t>F</a:t>
            </a:r>
            <a:r>
              <a:rPr lang="en-US" altLang="ru-RU" sz="1000" dirty="0">
                <a:solidFill>
                  <a:srgbClr val="000000"/>
                </a:solidFill>
              </a:rPr>
              <a:t> = </a:t>
            </a:r>
            <a:r>
              <a:rPr lang="en-US" altLang="ru-RU" sz="1000" i="1" dirty="0" err="1">
                <a:solidFill>
                  <a:srgbClr val="000000"/>
                </a:solidFill>
              </a:rPr>
              <a:t>const</a:t>
            </a:r>
            <a:r>
              <a:rPr lang="en-US" altLang="ru-RU" sz="1000" dirty="0">
                <a:solidFill>
                  <a:srgbClr val="000000"/>
                </a:solidFill>
              </a:rPr>
              <a:t>)</a:t>
            </a:r>
            <a:endParaRPr lang="ru-RU" altLang="ru-RU" sz="1000" dirty="0">
              <a:solidFill>
                <a:srgbClr val="000000"/>
              </a:solidFill>
            </a:endParaRPr>
          </a:p>
          <a:p>
            <a:r>
              <a:rPr lang="en-US" altLang="ru-RU" sz="1000" dirty="0">
                <a:solidFill>
                  <a:srgbClr val="000000"/>
                </a:solidFill>
              </a:rPr>
              <a:t>and </a:t>
            </a:r>
            <a:r>
              <a:rPr lang="en-US" altLang="ru-RU" sz="1000" dirty="0" smtClean="0">
                <a:solidFill>
                  <a:srgbClr val="000000"/>
                </a:solidFill>
              </a:rPr>
              <a:t> direction </a:t>
            </a:r>
            <a:r>
              <a:rPr lang="en-US" altLang="ru-RU" sz="1000" dirty="0">
                <a:solidFill>
                  <a:srgbClr val="000000"/>
                </a:solidFill>
              </a:rPr>
              <a:t>(</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000" i="1" dirty="0">
                <a:solidFill>
                  <a:srgbClr val="000000"/>
                </a:solidFill>
                <a:sym typeface="Symbol" pitchFamily="18" charset="2"/>
              </a:rPr>
              <a:t> =</a:t>
            </a:r>
            <a:r>
              <a:rPr lang="en-US" altLang="ru-RU" sz="1000" i="1" dirty="0" err="1">
                <a:solidFill>
                  <a:srgbClr val="000000"/>
                </a:solidFill>
                <a:sym typeface="Symbol" pitchFamily="18" charset="2"/>
              </a:rPr>
              <a:t>const</a:t>
            </a:r>
            <a:r>
              <a:rPr lang="en-US" altLang="ru-RU" sz="1000" dirty="0" smtClean="0">
                <a:solidFill>
                  <a:srgbClr val="000000"/>
                </a:solidFill>
                <a:sym typeface="Symbol" pitchFamily="18" charset="2"/>
              </a:rPr>
              <a:t>)</a:t>
            </a:r>
            <a:r>
              <a:rPr lang="ru-RU" altLang="ru-RU" sz="1000" dirty="0" smtClean="0">
                <a:solidFill>
                  <a:srgbClr val="000000"/>
                </a:solidFill>
              </a:rPr>
              <a:t>  </a:t>
            </a:r>
            <a:endParaRPr lang="ru-RU" altLang="ru-RU" sz="1000" dirty="0">
              <a:solidFill>
                <a:srgbClr val="000000"/>
              </a:solidFill>
            </a:endParaRPr>
          </a:p>
        </p:txBody>
      </p:sp>
      <p:graphicFrame>
        <p:nvGraphicFramePr>
          <p:cNvPr id="236782" name="Object 238"/>
          <p:cNvGraphicFramePr>
            <a:graphicFrameLocks noChangeAspect="1"/>
          </p:cNvGraphicFramePr>
          <p:nvPr>
            <p:extLst>
              <p:ext uri="{D42A27DB-BD31-4B8C-83A1-F6EECF244321}">
                <p14:modId xmlns:p14="http://schemas.microsoft.com/office/powerpoint/2010/main" val="630310880"/>
              </p:ext>
            </p:extLst>
          </p:nvPr>
        </p:nvGraphicFramePr>
        <p:xfrm>
          <a:off x="4266628" y="5295771"/>
          <a:ext cx="2679700" cy="444500"/>
        </p:xfrm>
        <a:graphic>
          <a:graphicData uri="http://schemas.openxmlformats.org/presentationml/2006/ole">
            <mc:AlternateContent xmlns:mc="http://schemas.openxmlformats.org/markup-compatibility/2006">
              <mc:Choice xmlns:v="urn:schemas-microsoft-com:vml" Requires="v">
                <p:oleObj spid="_x0000_s1398472" name="Формула" r:id="rId42" imgW="2679480" imgH="444240" progId="Equation.3">
                  <p:embed/>
                </p:oleObj>
              </mc:Choice>
              <mc:Fallback>
                <p:oleObj name="Формула" r:id="rId42" imgW="2679480" imgH="4442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4266628" y="5295771"/>
                        <a:ext cx="2679700" cy="444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784" name="Text Box 240"/>
          <p:cNvSpPr txBox="1">
            <a:spLocks noChangeArrowheads="1"/>
          </p:cNvSpPr>
          <p:nvPr/>
        </p:nvSpPr>
        <p:spPr bwMode="auto">
          <a:xfrm>
            <a:off x="433388" y="5584736"/>
            <a:ext cx="2955925"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2</a:t>
            </a:r>
            <a:r>
              <a:rPr lang="ru-RU" altLang="ru-RU" sz="1000" dirty="0">
                <a:solidFill>
                  <a:srgbClr val="000000"/>
                </a:solidFill>
              </a:rPr>
              <a:t>. </a:t>
            </a:r>
            <a:r>
              <a:rPr lang="en-US" altLang="ru-RU" sz="1000" dirty="0" smtClean="0">
                <a:solidFill>
                  <a:srgbClr val="000000"/>
                </a:solidFill>
              </a:rPr>
              <a:t>A force is constant in </a:t>
            </a:r>
            <a:r>
              <a:rPr lang="en-US" altLang="ru-RU" sz="1000" dirty="0">
                <a:solidFill>
                  <a:srgbClr val="000000"/>
                </a:solidFill>
              </a:rPr>
              <a:t>magnitude (</a:t>
            </a:r>
            <a:r>
              <a:rPr lang="en-US" altLang="ru-RU" sz="1100" i="1" dirty="0">
                <a:solidFill>
                  <a:srgbClr val="000000"/>
                </a:solidFill>
                <a:latin typeface="Times New Roman" pitchFamily="18" charset="0"/>
                <a:cs typeface="Times New Roman" pitchFamily="18" charset="0"/>
              </a:rPr>
              <a:t>F</a:t>
            </a:r>
            <a:r>
              <a:rPr lang="en-US" altLang="ru-RU" sz="1100" dirty="0">
                <a:solidFill>
                  <a:srgbClr val="000000"/>
                </a:solidFill>
                <a:latin typeface="Times New Roman" pitchFamily="18" charset="0"/>
                <a:cs typeface="Times New Roman" pitchFamily="18" charset="0"/>
              </a:rPr>
              <a:t> </a:t>
            </a:r>
            <a:r>
              <a:rPr lang="en-US" altLang="ru-RU" sz="1000" dirty="0">
                <a:solidFill>
                  <a:srgbClr val="000000"/>
                </a:solidFill>
              </a:rPr>
              <a:t>= </a:t>
            </a:r>
            <a:r>
              <a:rPr lang="en-US" altLang="ru-RU" sz="1000" i="1" dirty="0" err="1">
                <a:solidFill>
                  <a:srgbClr val="000000"/>
                </a:solidFill>
              </a:rPr>
              <a:t>const</a:t>
            </a:r>
            <a:r>
              <a:rPr lang="en-US" altLang="ru-RU" sz="1000" dirty="0">
                <a:solidFill>
                  <a:srgbClr val="000000"/>
                </a:solidFill>
              </a:rPr>
              <a:t>)</a:t>
            </a:r>
            <a:endParaRPr lang="ru-RU" altLang="ru-RU" sz="1000" dirty="0">
              <a:solidFill>
                <a:srgbClr val="000000"/>
              </a:solidFill>
            </a:endParaRPr>
          </a:p>
          <a:p>
            <a:r>
              <a:rPr lang="en-US" altLang="ru-RU" sz="1000" dirty="0" smtClean="0">
                <a:solidFill>
                  <a:srgbClr val="000000"/>
                </a:solidFill>
              </a:rPr>
              <a:t>and parallel to the displacement</a:t>
            </a:r>
            <a:r>
              <a:rPr lang="ru-RU" altLang="ru-RU" sz="1000" dirty="0" smtClean="0">
                <a:solidFill>
                  <a:srgbClr val="000000"/>
                </a:solidFill>
              </a:rPr>
              <a:t> </a:t>
            </a:r>
            <a:r>
              <a:rPr lang="en-US" altLang="ru-RU" sz="1000" dirty="0" smtClean="0">
                <a:solidFill>
                  <a:srgbClr val="000000"/>
                </a:solidFill>
              </a:rPr>
              <a:t> (</a:t>
            </a:r>
            <a:r>
              <a:rPr lang="en-US" altLang="ru-RU" sz="1100" i="1" dirty="0" smtClean="0">
                <a:solidFill>
                  <a:srgbClr val="000000"/>
                </a:solidFill>
                <a:latin typeface="Times New Roman" pitchFamily="18" charset="0"/>
                <a:cs typeface="Times New Roman" pitchFamily="18" charset="0"/>
                <a:sym typeface="Symbol" pitchFamily="18" charset="2"/>
              </a:rPr>
              <a:t></a:t>
            </a:r>
            <a:r>
              <a:rPr lang="en-US" altLang="ru-RU" sz="1000" dirty="0" smtClean="0">
                <a:solidFill>
                  <a:srgbClr val="000000"/>
                </a:solidFill>
                <a:sym typeface="Symbol" pitchFamily="18" charset="2"/>
              </a:rPr>
              <a:t> =</a:t>
            </a:r>
            <a:r>
              <a:rPr lang="ru-RU" altLang="ru-RU" sz="1000" dirty="0" smtClean="0">
                <a:solidFill>
                  <a:srgbClr val="000000"/>
                </a:solidFill>
                <a:sym typeface="Symbol" pitchFamily="18" charset="2"/>
              </a:rPr>
              <a:t>0</a:t>
            </a:r>
            <a:r>
              <a:rPr lang="en-US" altLang="ru-RU" sz="1000" dirty="0" smtClean="0">
                <a:solidFill>
                  <a:srgbClr val="000000"/>
                </a:solidFill>
                <a:sym typeface="Symbol" pitchFamily="18" charset="2"/>
              </a:rPr>
              <a:t>)</a:t>
            </a:r>
            <a:r>
              <a:rPr lang="ru-RU" altLang="ru-RU" sz="1000" dirty="0" smtClean="0">
                <a:solidFill>
                  <a:srgbClr val="000000"/>
                </a:solidFill>
              </a:rPr>
              <a:t>  </a:t>
            </a:r>
            <a:endParaRPr lang="ru-RU" altLang="ru-RU" sz="1000" dirty="0">
              <a:solidFill>
                <a:srgbClr val="000000"/>
              </a:solidFill>
            </a:endParaRPr>
          </a:p>
        </p:txBody>
      </p:sp>
      <p:graphicFrame>
        <p:nvGraphicFramePr>
          <p:cNvPr id="236785" name="Object 241"/>
          <p:cNvGraphicFramePr>
            <a:graphicFrameLocks noChangeAspect="1"/>
          </p:cNvGraphicFramePr>
          <p:nvPr>
            <p:extLst>
              <p:ext uri="{D42A27DB-BD31-4B8C-83A1-F6EECF244321}">
                <p14:modId xmlns:p14="http://schemas.microsoft.com/office/powerpoint/2010/main" val="3990801342"/>
              </p:ext>
            </p:extLst>
          </p:nvPr>
        </p:nvGraphicFramePr>
        <p:xfrm>
          <a:off x="3203903" y="5695891"/>
          <a:ext cx="584200" cy="177800"/>
        </p:xfrm>
        <a:graphic>
          <a:graphicData uri="http://schemas.openxmlformats.org/presentationml/2006/ole">
            <mc:AlternateContent xmlns:mc="http://schemas.openxmlformats.org/markup-compatibility/2006">
              <mc:Choice xmlns:v="urn:schemas-microsoft-com:vml" Requires="v">
                <p:oleObj spid="_x0000_s1398473" name="Формула" r:id="rId44" imgW="583920" imgH="177480" progId="Equation.3">
                  <p:embed/>
                </p:oleObj>
              </mc:Choice>
              <mc:Fallback>
                <p:oleObj name="Формула" r:id="rId44" imgW="583920" imgH="177480" progId="Equation.3">
                  <p:embed/>
                  <p:pic>
                    <p:nvPicPr>
                      <p:cNvPr id="0" name=""/>
                      <p:cNvPicPr>
                        <a:picLocks noChangeAspect="1" noChangeArrowheads="1"/>
                      </p:cNvPicPr>
                      <p:nvPr/>
                    </p:nvPicPr>
                    <p:blipFill>
                      <a:blip r:embed="rId45">
                        <a:extLst>
                          <a:ext uri="{28A0092B-C50C-407E-A947-70E740481C1C}">
                            <a14:useLocalDpi xmlns:a14="http://schemas.microsoft.com/office/drawing/2010/main" val="0"/>
                          </a:ext>
                        </a:extLst>
                      </a:blip>
                      <a:srcRect/>
                      <a:stretch>
                        <a:fillRect/>
                      </a:stretch>
                    </p:blipFill>
                    <p:spPr bwMode="auto">
                      <a:xfrm>
                        <a:off x="3203903" y="5695891"/>
                        <a:ext cx="584200" cy="177800"/>
                      </a:xfrm>
                      <a:prstGeom prst="rect">
                        <a:avLst/>
                      </a:prstGeom>
                      <a:noFill/>
                      <a:ln w="9525">
                        <a:solidFill>
                          <a:schemeClr val="tx1"/>
                        </a:solidFill>
                        <a:miter lim="800000"/>
                        <a:headEnd/>
                        <a:tailEnd/>
                      </a:ln>
                      <a:effectLst/>
                      <a:extLst/>
                    </p:spPr>
                  </p:pic>
                </p:oleObj>
              </mc:Fallback>
            </mc:AlternateContent>
          </a:graphicData>
        </a:graphic>
      </p:graphicFrame>
      <p:sp>
        <p:nvSpPr>
          <p:cNvPr id="236786" name="Text Box 242"/>
          <p:cNvSpPr txBox="1">
            <a:spLocks noChangeArrowheads="1"/>
          </p:cNvSpPr>
          <p:nvPr/>
        </p:nvSpPr>
        <p:spPr bwMode="auto">
          <a:xfrm>
            <a:off x="3913077" y="5675219"/>
            <a:ext cx="362284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a:solidFill>
                  <a:srgbClr val="000000"/>
                </a:solidFill>
              </a:rPr>
              <a:t>3. </a:t>
            </a:r>
            <a:r>
              <a:rPr lang="en-US" altLang="ru-RU" sz="1000" dirty="0" smtClean="0">
                <a:solidFill>
                  <a:srgbClr val="000000"/>
                </a:solidFill>
              </a:rPr>
              <a:t>A</a:t>
            </a:r>
            <a:r>
              <a:rPr lang="en-US" sz="1000" dirty="0" smtClean="0"/>
              <a:t> </a:t>
            </a:r>
            <a:r>
              <a:rPr lang="en-US" sz="1000" dirty="0"/>
              <a:t>force is directed perpendicular to </a:t>
            </a:r>
            <a:r>
              <a:rPr lang="en-US" sz="1000" dirty="0" smtClean="0"/>
              <a:t>the  displacement</a:t>
            </a:r>
            <a:r>
              <a:rPr lang="ru-RU" altLang="ru-RU" sz="1000" dirty="0" smtClean="0">
                <a:solidFill>
                  <a:srgbClr val="000000"/>
                </a:solidFill>
              </a:rPr>
              <a:t>  </a:t>
            </a:r>
            <a:endParaRPr lang="ru-RU" altLang="ru-RU" sz="1000" dirty="0">
              <a:solidFill>
                <a:srgbClr val="000000"/>
              </a:solidFill>
            </a:endParaRPr>
          </a:p>
        </p:txBody>
      </p:sp>
      <p:graphicFrame>
        <p:nvGraphicFramePr>
          <p:cNvPr id="236787" name="Object 243"/>
          <p:cNvGraphicFramePr>
            <a:graphicFrameLocks noChangeAspect="1"/>
          </p:cNvGraphicFramePr>
          <p:nvPr>
            <p:extLst>
              <p:ext uri="{D42A27DB-BD31-4B8C-83A1-F6EECF244321}">
                <p14:modId xmlns:p14="http://schemas.microsoft.com/office/powerpoint/2010/main" val="1212139597"/>
              </p:ext>
            </p:extLst>
          </p:nvPr>
        </p:nvGraphicFramePr>
        <p:xfrm>
          <a:off x="7409332" y="5729748"/>
          <a:ext cx="406400" cy="177800"/>
        </p:xfrm>
        <a:graphic>
          <a:graphicData uri="http://schemas.openxmlformats.org/presentationml/2006/ole">
            <mc:AlternateContent xmlns:mc="http://schemas.openxmlformats.org/markup-compatibility/2006">
              <mc:Choice xmlns:v="urn:schemas-microsoft-com:vml" Requires="v">
                <p:oleObj spid="_x0000_s1398474" name="Equation" r:id="rId46" imgW="406080" imgH="177480" progId="Equation.DSMT4">
                  <p:embed/>
                </p:oleObj>
              </mc:Choice>
              <mc:Fallback>
                <p:oleObj name="Equation" r:id="rId46" imgW="406080" imgH="177480" progId="Equation.DSMT4">
                  <p:embed/>
                  <p:pic>
                    <p:nvPicPr>
                      <p:cNvPr id="0" name=""/>
                      <p:cNvPicPr>
                        <a:picLocks noChangeAspect="1" noChangeArrowheads="1"/>
                      </p:cNvPicPr>
                      <p:nvPr/>
                    </p:nvPicPr>
                    <p:blipFill>
                      <a:blip r:embed="rId47"/>
                      <a:srcRect/>
                      <a:stretch>
                        <a:fillRect/>
                      </a:stretch>
                    </p:blipFill>
                    <p:spPr bwMode="auto">
                      <a:xfrm>
                        <a:off x="7409332" y="5729748"/>
                        <a:ext cx="406400" cy="177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6788" name="Oval 244"/>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28</a:t>
            </a:r>
            <a:endParaRPr lang="ru-RU" altLang="ru-RU" sz="1000" b="1" dirty="0">
              <a:solidFill>
                <a:srgbClr val="00007D"/>
              </a:solidFill>
            </a:endParaRPr>
          </a:p>
        </p:txBody>
      </p:sp>
      <p:sp>
        <p:nvSpPr>
          <p:cNvPr id="236789" name="AutoShape 245">
            <a:hlinkClick r:id="" action="ppaction://hlinkshowjump?jump=nextslide" highlightClick="1"/>
          </p:cNvPr>
          <p:cNvSpPr>
            <a:spLocks noChangeArrowheads="1"/>
          </p:cNvSpPr>
          <p:nvPr/>
        </p:nvSpPr>
        <p:spPr bwMode="auto">
          <a:xfrm>
            <a:off x="2318904"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pic>
        <p:nvPicPr>
          <p:cNvPr id="55" name="Picture 15" descr="Z:\Символ НГУ_4.JPG"/>
          <p:cNvPicPr>
            <a:picLocks noChangeAspect="1" noChangeArrowheads="1"/>
          </p:cNvPicPr>
          <p:nvPr/>
        </p:nvPicPr>
        <p:blipFill>
          <a:blip r:embed="rId48" cstate="print">
            <a:extLst>
              <a:ext uri="{BEBA8EAE-BF5A-486C-A8C5-ECC9F3942E4B}">
                <a14:imgProps xmlns:a14="http://schemas.microsoft.com/office/drawing/2010/main">
                  <a14:imgLayer r:embed="rId49">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36449" y="147802"/>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a14="http://schemas.microsoft.com/office/drawing/2010/main">
        <mc:Choice Requires="a14">
          <p:sp>
            <p:nvSpPr>
              <p:cNvPr id="58" name="Text Box 242"/>
              <p:cNvSpPr txBox="1">
                <a:spLocks noChangeArrowheads="1"/>
              </p:cNvSpPr>
              <p:nvPr/>
            </p:nvSpPr>
            <p:spPr bwMode="auto">
              <a:xfrm>
                <a:off x="768352" y="5984846"/>
                <a:ext cx="7853453" cy="612000"/>
              </a:xfrm>
              <a:prstGeom prst="rect">
                <a:avLst/>
              </a:prstGeom>
              <a:solidFill>
                <a:srgbClr val="FFC000"/>
              </a:solidFill>
              <a:ln>
                <a:noFill/>
              </a:ln>
              <a:effectLst/>
              <a:extLst/>
            </p:spPr>
            <p:txBody>
              <a:bodyPr wrap="square">
                <a:spAutoFit/>
              </a:bodyPr>
              <a:lstStyle/>
              <a:p>
                <a:r>
                  <a:rPr lang="en-US" sz="1000" b="1" dirty="0" smtClean="0">
                    <a:solidFill>
                      <a:srgbClr val="FF0000"/>
                    </a:solidFill>
                  </a:rPr>
                  <a:t>Power.</a:t>
                </a:r>
                <a:r>
                  <a:rPr lang="en-US" sz="1000" dirty="0"/>
                  <a:t> The term </a:t>
                </a:r>
                <a:r>
                  <a:rPr lang="en-US" sz="1000" b="1" i="1" dirty="0">
                    <a:solidFill>
                      <a:schemeClr val="accent5">
                        <a:lumMod val="25000"/>
                      </a:schemeClr>
                    </a:solidFill>
                  </a:rPr>
                  <a:t>power </a:t>
                </a:r>
                <a:r>
                  <a:rPr lang="en-US" sz="1000" dirty="0"/>
                  <a:t>is defined as the work </a:t>
                </a:r>
                <a:r>
                  <a:rPr lang="en-US" sz="1000" dirty="0" smtClean="0"/>
                  <a:t>done </a:t>
                </a:r>
                <a:r>
                  <a:rPr lang="en-US" sz="1000" dirty="0"/>
                  <a:t>by a force in a unit of time (the time rate of doing work</a:t>
                </a:r>
                <a:r>
                  <a:rPr lang="en-US" sz="1000" dirty="0" smtClean="0"/>
                  <a:t>). </a:t>
                </a:r>
                <a:r>
                  <a:rPr lang="en-US" sz="1000" dirty="0"/>
                  <a:t>If work is done at a </a:t>
                </a:r>
                <a:r>
                  <a:rPr lang="en-US" sz="1000" dirty="0" smtClean="0"/>
                  <a:t>constant</a:t>
                </a:r>
              </a:p>
              <a:p>
                <a:r>
                  <a:rPr lang="en-US" sz="1000" dirty="0" smtClean="0"/>
                  <a:t> </a:t>
                </a:r>
                <a:r>
                  <a:rPr lang="en-US" sz="1000" dirty="0"/>
                  <a:t>rate, the power </a:t>
                </a:r>
                <a:r>
                  <a:rPr lang="en-US" sz="1000" dirty="0" smtClean="0"/>
                  <a:t> is</a:t>
                </a:r>
                <a14:m>
                  <m:oMath xmlns:m="http://schemas.openxmlformats.org/officeDocument/2006/math">
                    <m:r>
                      <a:rPr lang="en-US" sz="1600" b="0" i="0" smtClean="0">
                        <a:latin typeface="Cambria Math"/>
                      </a:rPr>
                      <m:t> </m:t>
                    </m:r>
                    <m:r>
                      <a:rPr lang="en-US" sz="1600" i="1">
                        <a:latin typeface="Cambria Math"/>
                      </a:rPr>
                      <m:t>𝑁</m:t>
                    </m:r>
                    <m:r>
                      <a:rPr lang="en-US" sz="1600" i="1">
                        <a:latin typeface="Cambria Math"/>
                      </a:rPr>
                      <m:t>=</m:t>
                    </m:r>
                    <m:f>
                      <m:fPr>
                        <m:ctrlPr>
                          <a:rPr lang="ru-RU" sz="1600" i="1">
                            <a:latin typeface="Cambria Math"/>
                          </a:rPr>
                        </m:ctrlPr>
                      </m:fPr>
                      <m:num>
                        <m:r>
                          <a:rPr lang="en-US" sz="1600" i="1">
                            <a:latin typeface="Cambria Math"/>
                          </a:rPr>
                          <m:t>𝐴</m:t>
                        </m:r>
                      </m:num>
                      <m:den>
                        <m:sSub>
                          <m:sSubPr>
                            <m:ctrlPr>
                              <a:rPr lang="ru-RU" sz="1600" i="1">
                                <a:latin typeface="Cambria Math"/>
                              </a:rPr>
                            </m:ctrlPr>
                          </m:sSubPr>
                          <m:e>
                            <m:r>
                              <a:rPr lang="en-US" sz="1600" i="1">
                                <a:latin typeface="Cambria Math"/>
                              </a:rPr>
                              <m:t>𝑡</m:t>
                            </m:r>
                          </m:e>
                          <m:sub>
                            <m:r>
                              <a:rPr lang="en-US" sz="1600" i="1">
                                <a:latin typeface="Cambria Math"/>
                              </a:rPr>
                              <m:t>1</m:t>
                            </m:r>
                          </m:sub>
                        </m:sSub>
                      </m:den>
                    </m:f>
                    <m:r>
                      <a:rPr lang="en-US" sz="1600">
                        <a:latin typeface="Cambria Math"/>
                      </a:rPr>
                      <m:t>,</m:t>
                    </m:r>
                  </m:oMath>
                </a14:m>
                <a:r>
                  <a:rPr lang="en-US" sz="1400" dirty="0"/>
                  <a:t> </a:t>
                </a:r>
                <a:r>
                  <a:rPr lang="en-US" sz="1000" dirty="0"/>
                  <a:t>where </a:t>
                </a:r>
                <a14:m>
                  <m:oMath xmlns:m="http://schemas.openxmlformats.org/officeDocument/2006/math">
                    <m:sSub>
                      <m:sSubPr>
                        <m:ctrlPr>
                          <a:rPr lang="ru-RU" sz="1200" i="1">
                            <a:latin typeface="Cambria Math"/>
                          </a:rPr>
                        </m:ctrlPr>
                      </m:sSubPr>
                      <m:e>
                        <m:r>
                          <a:rPr lang="en-US" sz="1200" i="1">
                            <a:latin typeface="Cambria Math"/>
                          </a:rPr>
                          <m:t>𝑡</m:t>
                        </m:r>
                      </m:e>
                      <m:sub>
                        <m:r>
                          <a:rPr lang="en-US" sz="1200">
                            <a:latin typeface="Cambria Math"/>
                          </a:rPr>
                          <m:t>1</m:t>
                        </m:r>
                      </m:sub>
                    </m:sSub>
                  </m:oMath>
                </a14:m>
                <a:r>
                  <a:rPr lang="en-US" sz="1100" dirty="0"/>
                  <a:t> </a:t>
                </a:r>
                <a:r>
                  <a:rPr lang="en-US" sz="1000" dirty="0"/>
                  <a:t>is the time in which the work </a:t>
                </a:r>
                <a:r>
                  <a:rPr lang="en-US" sz="1000" dirty="0" smtClean="0"/>
                  <a:t> </a:t>
                </a:r>
                <a:r>
                  <a:rPr lang="en-US" sz="1000" dirty="0"/>
                  <a:t>is done. In the general case</a:t>
                </a:r>
                <a:r>
                  <a:rPr lang="en-US" sz="1000" dirty="0" smtClean="0"/>
                  <a:t>  </a:t>
                </a:r>
                <a14:m>
                  <m:oMath xmlns:m="http://schemas.openxmlformats.org/officeDocument/2006/math">
                    <m:r>
                      <a:rPr lang="en-US" sz="1400" i="1">
                        <a:latin typeface="Cambria Math"/>
                      </a:rPr>
                      <m:t>𝑁</m:t>
                    </m:r>
                    <m:r>
                      <a:rPr lang="en-US" sz="1400">
                        <a:latin typeface="Cambria Math"/>
                      </a:rPr>
                      <m:t>=</m:t>
                    </m:r>
                    <m:f>
                      <m:fPr>
                        <m:ctrlPr>
                          <a:rPr lang="ru-RU" sz="1400" i="1">
                            <a:latin typeface="Cambria Math"/>
                          </a:rPr>
                        </m:ctrlPr>
                      </m:fPr>
                      <m:num>
                        <m:r>
                          <a:rPr lang="en-US" sz="1400" i="1">
                            <a:latin typeface="Cambria Math"/>
                          </a:rPr>
                          <m:t>𝑑𝐴</m:t>
                        </m:r>
                      </m:num>
                      <m:den>
                        <m:r>
                          <a:rPr lang="en-US" sz="1400" i="1">
                            <a:latin typeface="Cambria Math"/>
                          </a:rPr>
                          <m:t>𝑑𝑡</m:t>
                        </m:r>
                      </m:den>
                    </m:f>
                    <m:r>
                      <a:rPr lang="en-US" sz="1400">
                        <a:latin typeface="Cambria Math"/>
                      </a:rPr>
                      <m:t>=</m:t>
                    </m:r>
                    <m:f>
                      <m:fPr>
                        <m:ctrlPr>
                          <a:rPr lang="ru-RU" sz="1400" i="1">
                            <a:latin typeface="Cambria Math"/>
                          </a:rPr>
                        </m:ctrlPr>
                      </m:fPr>
                      <m:num>
                        <m:sSub>
                          <m:sSubPr>
                            <m:ctrlPr>
                              <a:rPr lang="ru-RU" sz="1400" i="1">
                                <a:latin typeface="Cambria Math"/>
                              </a:rPr>
                            </m:ctrlPr>
                          </m:sSubPr>
                          <m:e>
                            <m:r>
                              <a:rPr lang="en-US" sz="1400" i="1">
                                <a:latin typeface="Cambria Math"/>
                              </a:rPr>
                              <m:t>𝐹</m:t>
                            </m:r>
                          </m:e>
                          <m:sub>
                            <m:r>
                              <a:rPr lang="en-US" sz="1400" i="1">
                                <a:latin typeface="Cambria Math"/>
                              </a:rPr>
                              <m:t>𝜏</m:t>
                            </m:r>
                          </m:sub>
                        </m:sSub>
                        <m:r>
                          <a:rPr lang="en-US" sz="1400" i="1">
                            <a:latin typeface="Cambria Math"/>
                          </a:rPr>
                          <m:t>𝑑𝑠</m:t>
                        </m:r>
                      </m:num>
                      <m:den>
                        <m:r>
                          <a:rPr lang="en-US" sz="1400" i="1">
                            <a:latin typeface="Cambria Math"/>
                          </a:rPr>
                          <m:t>𝑑𝑡</m:t>
                        </m:r>
                      </m:den>
                    </m:f>
                    <m:r>
                      <a:rPr lang="en-US" sz="1400">
                        <a:latin typeface="Cambria Math"/>
                      </a:rPr>
                      <m:t>=</m:t>
                    </m:r>
                    <m:sSub>
                      <m:sSubPr>
                        <m:ctrlPr>
                          <a:rPr lang="ru-RU" sz="1400" i="1">
                            <a:latin typeface="Cambria Math"/>
                          </a:rPr>
                        </m:ctrlPr>
                      </m:sSubPr>
                      <m:e>
                        <m:r>
                          <a:rPr lang="en-US" sz="1400" i="1">
                            <a:latin typeface="Cambria Math"/>
                          </a:rPr>
                          <m:t>𝐹</m:t>
                        </m:r>
                      </m:e>
                      <m:sub>
                        <m:r>
                          <a:rPr lang="en-US" sz="1400" i="1">
                            <a:latin typeface="Cambria Math"/>
                          </a:rPr>
                          <m:t>𝜏</m:t>
                        </m:r>
                      </m:sub>
                    </m:sSub>
                    <m:r>
                      <a:rPr lang="en-US" sz="1400" i="1">
                        <a:latin typeface="Cambria Math"/>
                      </a:rPr>
                      <m:t>𝑣</m:t>
                    </m:r>
                    <m:r>
                      <a:rPr lang="en-US" sz="1400">
                        <a:latin typeface="Cambria Math"/>
                      </a:rPr>
                      <m:t>.</m:t>
                    </m:r>
                  </m:oMath>
                </a14:m>
                <a:endParaRPr lang="ru-RU" sz="1400" dirty="0"/>
              </a:p>
              <a:p>
                <a:endParaRPr lang="ru-RU" sz="1000" dirty="0"/>
              </a:p>
              <a:p>
                <a:endParaRPr lang="ru-RU" sz="1000" dirty="0"/>
              </a:p>
              <a:p>
                <a:endParaRPr lang="ru-RU" sz="1000" dirty="0"/>
              </a:p>
              <a:p>
                <a:r>
                  <a:rPr lang="ru-RU" altLang="ru-RU" sz="1000" dirty="0" smtClean="0">
                    <a:solidFill>
                      <a:srgbClr val="000000"/>
                    </a:solidFill>
                  </a:rPr>
                  <a:t>  </a:t>
                </a:r>
                <a:endParaRPr lang="ru-RU" altLang="ru-RU" sz="1000" dirty="0">
                  <a:solidFill>
                    <a:srgbClr val="000000"/>
                  </a:solidFill>
                </a:endParaRPr>
              </a:p>
            </p:txBody>
          </p:sp>
        </mc:Choice>
        <mc:Fallback xmlns="">
          <p:sp>
            <p:nvSpPr>
              <p:cNvPr id="58" name="Text Box 242"/>
              <p:cNvSpPr txBox="1">
                <a:spLocks noRot="1" noChangeAspect="1" noMove="1" noResize="1" noEditPoints="1" noAdjustHandles="1" noChangeArrowheads="1" noChangeShapeType="1" noTextEdit="1"/>
              </p:cNvSpPr>
              <p:nvPr/>
            </p:nvSpPr>
            <p:spPr bwMode="auto">
              <a:xfrm>
                <a:off x="768352" y="5984846"/>
                <a:ext cx="7853453" cy="612000"/>
              </a:xfrm>
              <a:prstGeom prst="rect">
                <a:avLst/>
              </a:prstGeom>
              <a:blipFill rotWithShape="1">
                <a:blip r:embed="rId50"/>
                <a:stretch>
                  <a:fillRect b="-1000"/>
                </a:stretch>
              </a:blipFill>
              <a:ln>
                <a:noFill/>
              </a:ln>
              <a:effectLst/>
              <a:extLst/>
            </p:spPr>
            <p:txBody>
              <a:bodyPr/>
              <a:lstStyle/>
              <a:p>
                <a:r>
                  <a:rPr lang="ru-RU">
                    <a:noFill/>
                  </a:rPr>
                  <a:t> </a:t>
                </a:r>
              </a:p>
            </p:txBody>
          </p:sp>
        </mc:Fallback>
      </mc:AlternateContent>
    </p:spTree>
    <p:extLst>
      <p:ext uri="{BB962C8B-B14F-4D97-AF65-F5344CB8AC3E}">
        <p14:creationId xmlns:p14="http://schemas.microsoft.com/office/powerpoint/2010/main" val="1820228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6746"/>
                                        </p:tgtEl>
                                        <p:attrNameLst>
                                          <p:attrName>style.visibility</p:attrName>
                                        </p:attrNameLst>
                                      </p:cBhvr>
                                      <p:to>
                                        <p:strVal val="visible"/>
                                      </p:to>
                                    </p:set>
                                    <p:anim calcmode="lin" valueType="num">
                                      <p:cBhvr additive="base">
                                        <p:cTn id="7" dur="500" fill="hold"/>
                                        <p:tgtEl>
                                          <p:spTgt spid="236746"/>
                                        </p:tgtEl>
                                        <p:attrNameLst>
                                          <p:attrName>ppt_x</p:attrName>
                                        </p:attrNameLst>
                                      </p:cBhvr>
                                      <p:tavLst>
                                        <p:tav tm="0">
                                          <p:val>
                                            <p:strVal val="#ppt_x"/>
                                          </p:val>
                                        </p:tav>
                                        <p:tav tm="100000">
                                          <p:val>
                                            <p:strVal val="#ppt_x"/>
                                          </p:val>
                                        </p:tav>
                                      </p:tavLst>
                                    </p:anim>
                                    <p:anim calcmode="lin" valueType="num">
                                      <p:cBhvr additive="base">
                                        <p:cTn id="8" dur="500" fill="hold"/>
                                        <p:tgtEl>
                                          <p:spTgt spid="236746"/>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236747"/>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236768"/>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2" fill="hold" grpId="0" nodeType="clickEffect">
                                  <p:stCondLst>
                                    <p:cond delay="0"/>
                                  </p:stCondLst>
                                  <p:childTnLst>
                                    <p:set>
                                      <p:cBhvr>
                                        <p:cTn id="17" dur="1" fill="hold">
                                          <p:stCondLst>
                                            <p:cond delay="0"/>
                                          </p:stCondLst>
                                        </p:cTn>
                                        <p:tgtEl>
                                          <p:spTgt spid="236770"/>
                                        </p:tgtEl>
                                        <p:attrNameLst>
                                          <p:attrName>style.visibility</p:attrName>
                                        </p:attrNameLst>
                                      </p:cBhvr>
                                      <p:to>
                                        <p:strVal val="visible"/>
                                      </p:to>
                                    </p:set>
                                    <p:anim calcmode="lin" valueType="num">
                                      <p:cBhvr additive="base">
                                        <p:cTn id="18" dur="500" fill="hold"/>
                                        <p:tgtEl>
                                          <p:spTgt spid="236770"/>
                                        </p:tgtEl>
                                        <p:attrNameLst>
                                          <p:attrName>ppt_x</p:attrName>
                                        </p:attrNameLst>
                                      </p:cBhvr>
                                      <p:tavLst>
                                        <p:tav tm="0">
                                          <p:val>
                                            <p:strVal val="1+#ppt_w/2"/>
                                          </p:val>
                                        </p:tav>
                                        <p:tav tm="100000">
                                          <p:val>
                                            <p:strVal val="#ppt_x"/>
                                          </p:val>
                                        </p:tav>
                                      </p:tavLst>
                                    </p:anim>
                                    <p:anim calcmode="lin" valueType="num">
                                      <p:cBhvr additive="base">
                                        <p:cTn id="19" dur="500" fill="hold"/>
                                        <p:tgtEl>
                                          <p:spTgt spid="236770"/>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236772"/>
                                        </p:tgtEl>
                                        <p:attrNameLst>
                                          <p:attrName>style.visibility</p:attrName>
                                        </p:attrNameLst>
                                      </p:cBhvr>
                                      <p:to>
                                        <p:strVal val="visible"/>
                                      </p:to>
                                    </p:set>
                                    <p:anim calcmode="lin" valueType="num">
                                      <p:cBhvr additive="base">
                                        <p:cTn id="24" dur="500" fill="hold"/>
                                        <p:tgtEl>
                                          <p:spTgt spid="236772"/>
                                        </p:tgtEl>
                                        <p:attrNameLst>
                                          <p:attrName>ppt_x</p:attrName>
                                        </p:attrNameLst>
                                      </p:cBhvr>
                                      <p:tavLst>
                                        <p:tav tm="0">
                                          <p:val>
                                            <p:strVal val="#ppt_x"/>
                                          </p:val>
                                        </p:tav>
                                        <p:tav tm="100000">
                                          <p:val>
                                            <p:strVal val="#ppt_x"/>
                                          </p:val>
                                        </p:tav>
                                      </p:tavLst>
                                    </p:anim>
                                    <p:anim calcmode="lin" valueType="num">
                                      <p:cBhvr additive="base">
                                        <p:cTn id="25" dur="500" fill="hold"/>
                                        <p:tgtEl>
                                          <p:spTgt spid="236772"/>
                                        </p:tgtEl>
                                        <p:attrNameLst>
                                          <p:attrName>ppt_y</p:attrName>
                                        </p:attrNameLst>
                                      </p:cBhvr>
                                      <p:tavLst>
                                        <p:tav tm="0">
                                          <p:val>
                                            <p:strVal val="1+#ppt_h/2"/>
                                          </p:val>
                                        </p:tav>
                                        <p:tav tm="100000">
                                          <p:val>
                                            <p:strVal val="#ppt_y"/>
                                          </p:val>
                                        </p:tav>
                                      </p:tavLst>
                                    </p:anim>
                                  </p:childTnLst>
                                </p:cTn>
                              </p:par>
                            </p:childTnLst>
                          </p:cTn>
                        </p:par>
                        <p:par>
                          <p:cTn id="26" fill="hold" nodeType="afterGroup">
                            <p:stCondLst>
                              <p:cond delay="500"/>
                            </p:stCondLst>
                            <p:childTnLst>
                              <p:par>
                                <p:cTn id="27" presetID="1" presetClass="entr" presetSubtype="0" fill="hold" nodeType="afterEffect">
                                  <p:stCondLst>
                                    <p:cond delay="0"/>
                                  </p:stCondLst>
                                  <p:childTnLst>
                                    <p:set>
                                      <p:cBhvr>
                                        <p:cTn id="28" dur="1" fill="hold">
                                          <p:stCondLst>
                                            <p:cond delay="0"/>
                                          </p:stCondLst>
                                        </p:cTn>
                                        <p:tgtEl>
                                          <p:spTgt spid="236774"/>
                                        </p:tgtEl>
                                        <p:attrNameLst>
                                          <p:attrName>style.visibility</p:attrName>
                                        </p:attrNameLst>
                                      </p:cBhvr>
                                      <p:to>
                                        <p:strVal val="visible"/>
                                      </p:to>
                                    </p:set>
                                  </p:childTnLst>
                                </p:cTn>
                              </p:par>
                            </p:childTnLst>
                          </p:cTn>
                        </p:par>
                        <p:par>
                          <p:cTn id="29" fill="hold" nodeType="afterGroup">
                            <p:stCondLst>
                              <p:cond delay="500"/>
                            </p:stCondLst>
                            <p:childTnLst>
                              <p:par>
                                <p:cTn id="30" presetID="1" presetClass="entr" presetSubtype="0" fill="hold" nodeType="afterEffect">
                                  <p:stCondLst>
                                    <p:cond delay="0"/>
                                  </p:stCondLst>
                                  <p:childTnLst>
                                    <p:set>
                                      <p:cBhvr>
                                        <p:cTn id="31" dur="1" fill="hold">
                                          <p:stCondLst>
                                            <p:cond delay="0"/>
                                          </p:stCondLst>
                                        </p:cTn>
                                        <p:tgtEl>
                                          <p:spTgt spid="236775"/>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36776"/>
                                        </p:tgtEl>
                                        <p:attrNameLst>
                                          <p:attrName>style.visibility</p:attrName>
                                        </p:attrNameLst>
                                      </p:cBhvr>
                                      <p:to>
                                        <p:strVal val="visible"/>
                                      </p:to>
                                    </p:set>
                                  </p:childTnLst>
                                </p:cTn>
                              </p:par>
                            </p:childTnLst>
                          </p:cTn>
                        </p:par>
                        <p:par>
                          <p:cTn id="36" fill="hold" nodeType="afterGroup">
                            <p:stCondLst>
                              <p:cond delay="0"/>
                            </p:stCondLst>
                            <p:childTnLst>
                              <p:par>
                                <p:cTn id="37" presetID="1" presetClass="entr" presetSubtype="0" fill="hold" nodeType="afterEffect">
                                  <p:stCondLst>
                                    <p:cond delay="0"/>
                                  </p:stCondLst>
                                  <p:childTnLst>
                                    <p:set>
                                      <p:cBhvr>
                                        <p:cTn id="38" dur="1" fill="hold">
                                          <p:stCondLst>
                                            <p:cond delay="0"/>
                                          </p:stCondLst>
                                        </p:cTn>
                                        <p:tgtEl>
                                          <p:spTgt spid="236777"/>
                                        </p:tgtEl>
                                        <p:attrNameLst>
                                          <p:attrName>style.visibility</p:attrName>
                                        </p:attrNameLst>
                                      </p:cBhvr>
                                      <p:to>
                                        <p:strVal val="visible"/>
                                      </p:to>
                                    </p:set>
                                  </p:childTnLst>
                                </p:cTn>
                              </p:par>
                            </p:childTnLst>
                          </p:cTn>
                        </p:par>
                        <p:par>
                          <p:cTn id="39" fill="hold" nodeType="afterGroup">
                            <p:stCondLst>
                              <p:cond delay="0"/>
                            </p:stCondLst>
                            <p:childTnLst>
                              <p:par>
                                <p:cTn id="40" presetID="1" presetClass="entr" presetSubtype="0" fill="hold" nodeType="afterEffect">
                                  <p:stCondLst>
                                    <p:cond delay="0"/>
                                  </p:stCondLst>
                                  <p:childTnLst>
                                    <p:set>
                                      <p:cBhvr>
                                        <p:cTn id="41" dur="1" fill="hold">
                                          <p:stCondLst>
                                            <p:cond delay="0"/>
                                          </p:stCondLst>
                                        </p:cTn>
                                        <p:tgtEl>
                                          <p:spTgt spid="236778"/>
                                        </p:tgtEl>
                                        <p:attrNameLst>
                                          <p:attrName>style.visibility</p:attrName>
                                        </p:attrNameLst>
                                      </p:cBhvr>
                                      <p:to>
                                        <p:strVal val="visible"/>
                                      </p:to>
                                    </p:set>
                                  </p:childTnLst>
                                </p:cTn>
                              </p:par>
                            </p:childTnLst>
                          </p:cTn>
                        </p:par>
                        <p:par>
                          <p:cTn id="42" fill="hold" nodeType="afterGroup">
                            <p:stCondLst>
                              <p:cond delay="0"/>
                            </p:stCondLst>
                            <p:childTnLst>
                              <p:par>
                                <p:cTn id="43" presetID="1" presetClass="entr" presetSubtype="0" fill="hold" nodeType="afterEffect">
                                  <p:stCondLst>
                                    <p:cond delay="0"/>
                                  </p:stCondLst>
                                  <p:childTnLst>
                                    <p:set>
                                      <p:cBhvr>
                                        <p:cTn id="44" dur="1" fill="hold">
                                          <p:stCondLst>
                                            <p:cond delay="0"/>
                                          </p:stCondLst>
                                        </p:cTn>
                                        <p:tgtEl>
                                          <p:spTgt spid="236779"/>
                                        </p:tgtEl>
                                        <p:attrNameLst>
                                          <p:attrName>style.visibility</p:attrName>
                                        </p:attrNameLst>
                                      </p:cBhvr>
                                      <p:to>
                                        <p:strVal val="visible"/>
                                      </p:to>
                                    </p:set>
                                  </p:childTnLst>
                                </p:cTn>
                              </p:par>
                            </p:childTnLst>
                          </p:cTn>
                        </p:par>
                        <p:par>
                          <p:cTn id="45" fill="hold" nodeType="afterGroup">
                            <p:stCondLst>
                              <p:cond delay="0"/>
                            </p:stCondLst>
                            <p:childTnLst>
                              <p:par>
                                <p:cTn id="46" presetID="1" presetClass="entr" presetSubtype="0" fill="hold" nodeType="afterEffect">
                                  <p:stCondLst>
                                    <p:cond delay="0"/>
                                  </p:stCondLst>
                                  <p:childTnLst>
                                    <p:set>
                                      <p:cBhvr>
                                        <p:cTn id="47" dur="1" fill="hold">
                                          <p:stCondLst>
                                            <p:cond delay="0"/>
                                          </p:stCondLst>
                                        </p:cTn>
                                        <p:tgtEl>
                                          <p:spTgt spid="236780"/>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36781"/>
                                        </p:tgtEl>
                                        <p:attrNameLst>
                                          <p:attrName>style.visibility</p:attrName>
                                        </p:attrNameLst>
                                      </p:cBhvr>
                                      <p:to>
                                        <p:strVal val="visible"/>
                                      </p:to>
                                    </p:set>
                                  </p:childTnLst>
                                </p:cTn>
                              </p:par>
                            </p:childTnLst>
                          </p:cTn>
                        </p:par>
                        <p:par>
                          <p:cTn id="52" fill="hold" nodeType="afterGroup">
                            <p:stCondLst>
                              <p:cond delay="0"/>
                            </p:stCondLst>
                            <p:childTnLst>
                              <p:par>
                                <p:cTn id="53" presetID="1" presetClass="entr" presetSubtype="0" fill="hold" nodeType="afterEffect">
                                  <p:stCondLst>
                                    <p:cond delay="0"/>
                                  </p:stCondLst>
                                  <p:childTnLst>
                                    <p:set>
                                      <p:cBhvr>
                                        <p:cTn id="54" dur="1" fill="hold">
                                          <p:stCondLst>
                                            <p:cond delay="0"/>
                                          </p:stCondLst>
                                        </p:cTn>
                                        <p:tgtEl>
                                          <p:spTgt spid="236782"/>
                                        </p:tgtEl>
                                        <p:attrNameLst>
                                          <p:attrName>style.visibility</p:attrName>
                                        </p:attrNameLst>
                                      </p:cBhvr>
                                      <p:to>
                                        <p:strVal val="visible"/>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236784"/>
                                        </p:tgtEl>
                                        <p:attrNameLst>
                                          <p:attrName>style.visibility</p:attrName>
                                        </p:attrNameLst>
                                      </p:cBhvr>
                                      <p:to>
                                        <p:strVal val="visible"/>
                                      </p:to>
                                    </p:set>
                                  </p:childTnLst>
                                </p:cTn>
                              </p:par>
                            </p:childTnLst>
                          </p:cTn>
                        </p:par>
                        <p:par>
                          <p:cTn id="59" fill="hold" nodeType="afterGroup">
                            <p:stCondLst>
                              <p:cond delay="0"/>
                            </p:stCondLst>
                            <p:childTnLst>
                              <p:par>
                                <p:cTn id="60" presetID="1" presetClass="entr" presetSubtype="0" fill="hold" nodeType="afterEffect">
                                  <p:stCondLst>
                                    <p:cond delay="0"/>
                                  </p:stCondLst>
                                  <p:childTnLst>
                                    <p:set>
                                      <p:cBhvr>
                                        <p:cTn id="61" dur="1" fill="hold">
                                          <p:stCondLst>
                                            <p:cond delay="0"/>
                                          </p:stCondLst>
                                        </p:cTn>
                                        <p:tgtEl>
                                          <p:spTgt spid="236785"/>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36786"/>
                                        </p:tgtEl>
                                        <p:attrNameLst>
                                          <p:attrName>style.visibility</p:attrName>
                                        </p:attrNameLst>
                                      </p:cBhvr>
                                      <p:to>
                                        <p:strVal val="visible"/>
                                      </p:to>
                                    </p:set>
                                  </p:childTnLst>
                                </p:cTn>
                              </p:par>
                            </p:childTnLst>
                          </p:cTn>
                        </p:par>
                        <p:par>
                          <p:cTn id="66" fill="hold" nodeType="afterGroup">
                            <p:stCondLst>
                              <p:cond delay="0"/>
                            </p:stCondLst>
                            <p:childTnLst>
                              <p:par>
                                <p:cTn id="67" presetID="1" presetClass="entr" presetSubtype="0" fill="hold" nodeType="afterEffect">
                                  <p:stCondLst>
                                    <p:cond delay="0"/>
                                  </p:stCondLst>
                                  <p:childTnLst>
                                    <p:set>
                                      <p:cBhvr>
                                        <p:cTn id="68" dur="1" fill="hold">
                                          <p:stCondLst>
                                            <p:cond delay="0"/>
                                          </p:stCondLst>
                                        </p:cTn>
                                        <p:tgtEl>
                                          <p:spTgt spid="236787"/>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746" grpId="0"/>
      <p:bldP spid="236770" grpId="0"/>
      <p:bldP spid="236772" grpId="0"/>
      <p:bldP spid="236776" grpId="0"/>
      <p:bldP spid="236781" grpId="0"/>
      <p:bldP spid="236784" grpId="0"/>
      <p:bldP spid="236786" grpId="0"/>
      <p:bldP spid="58"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2"/>
          <p:cNvSpPr>
            <a:spLocks noGrp="1" noChangeArrowheads="1"/>
          </p:cNvSpPr>
          <p:nvPr>
            <p:ph type="title"/>
          </p:nvPr>
        </p:nvSpPr>
        <p:spPr>
          <a:xfrm>
            <a:off x="925513" y="492844"/>
            <a:ext cx="3384000" cy="324000"/>
          </a:xfrm>
          <a:solidFill>
            <a:srgbClr val="FFFF00"/>
          </a:solidFill>
        </p:spPr>
        <p:txBody>
          <a:bodyPr/>
          <a:lstStyle/>
          <a:p>
            <a:r>
              <a:rPr lang="en-US" altLang="ru-RU" sz="2000" b="1" dirty="0" smtClean="0">
                <a:solidFill>
                  <a:srgbClr val="FF0000"/>
                </a:solidFill>
              </a:rPr>
              <a:t>Section 7</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a:t>
            </a:r>
            <a:r>
              <a:rPr lang="ru-RU" altLang="ru-RU" sz="1800" dirty="0" smtClean="0">
                <a:solidFill>
                  <a:srgbClr val="FF0000"/>
                </a:solidFill>
              </a:rPr>
              <a:t>–</a:t>
            </a:r>
            <a:r>
              <a:rPr lang="en-US" altLang="ru-RU" sz="1800" dirty="0" smtClean="0">
                <a:solidFill>
                  <a:srgbClr val="FF0000"/>
                </a:solidFill>
              </a:rPr>
              <a:t> 7</a:t>
            </a:r>
            <a:r>
              <a:rPr lang="ru-RU" altLang="ru-RU" sz="1800" dirty="0" smtClean="0">
                <a:solidFill>
                  <a:srgbClr val="FF0000"/>
                </a:solidFill>
              </a:rPr>
              <a:t>.</a:t>
            </a:r>
            <a:r>
              <a:rPr lang="en-US" altLang="ru-RU" sz="1800" dirty="0">
                <a:solidFill>
                  <a:srgbClr val="FF0000"/>
                </a:solidFill>
              </a:rPr>
              <a:t>2</a:t>
            </a:r>
            <a:r>
              <a:rPr lang="ru-RU" altLang="ru-RU" sz="1800" dirty="0">
                <a:solidFill>
                  <a:srgbClr val="FF0000"/>
                </a:solidFill>
              </a:rPr>
              <a:t>)</a:t>
            </a:r>
          </a:p>
        </p:txBody>
      </p:sp>
      <p:sp>
        <p:nvSpPr>
          <p:cNvPr id="237690" name="Rectangle 122"/>
          <p:cNvSpPr>
            <a:spLocks noGrp="1" noChangeArrowheads="1"/>
          </p:cNvSpPr>
          <p:nvPr>
            <p:ph type="body" sz="half" idx="1"/>
          </p:nvPr>
        </p:nvSpPr>
        <p:spPr>
          <a:xfrm>
            <a:off x="333375" y="841375"/>
            <a:ext cx="7800975" cy="769938"/>
          </a:xfrm>
          <a:noFill/>
          <a:ln/>
        </p:spPr>
        <p:txBody>
          <a:bodyPr/>
          <a:lstStyle/>
          <a:p>
            <a:pPr>
              <a:buNone/>
            </a:pPr>
            <a:r>
              <a:rPr lang="en-US" altLang="ru-RU" sz="1000" dirty="0"/>
              <a:t>It is possible to prove the following </a:t>
            </a:r>
            <a:r>
              <a:rPr lang="en-US" altLang="ru-RU" sz="1000" dirty="0" smtClean="0"/>
              <a:t>statements</a:t>
            </a:r>
            <a:r>
              <a:rPr lang="en-US" altLang="ru-RU" sz="1000" dirty="0"/>
              <a:t>:</a:t>
            </a:r>
          </a:p>
          <a:p>
            <a:pPr>
              <a:buNone/>
            </a:pPr>
            <a:r>
              <a:rPr lang="ru-RU" altLang="ru-RU" sz="1000" b="1" dirty="0" smtClean="0">
                <a:solidFill>
                  <a:srgbClr val="00007D"/>
                </a:solidFill>
                <a:cs typeface="Arial" pitchFamily="34" charset="0"/>
              </a:rPr>
              <a:t>■</a:t>
            </a:r>
            <a:r>
              <a:rPr lang="en-US" altLang="ru-RU" sz="1000" b="1" dirty="0" smtClean="0">
                <a:solidFill>
                  <a:srgbClr val="00007D"/>
                </a:solidFill>
                <a:cs typeface="Arial" pitchFamily="34" charset="0"/>
              </a:rPr>
              <a:t>        The w</a:t>
            </a:r>
            <a:r>
              <a:rPr lang="en-US" altLang="ru-RU" sz="1000" b="1" dirty="0" smtClean="0">
                <a:solidFill>
                  <a:schemeClr val="accent5">
                    <a:lumMod val="25000"/>
                  </a:schemeClr>
                </a:solidFill>
              </a:rPr>
              <a:t>ork of the resultant </a:t>
            </a:r>
            <a:r>
              <a:rPr lang="en-US" altLang="ru-RU" sz="1000" b="1" dirty="0">
                <a:solidFill>
                  <a:schemeClr val="accent5">
                    <a:lumMod val="25000"/>
                  </a:schemeClr>
                </a:solidFill>
              </a:rPr>
              <a:t>on some </a:t>
            </a:r>
            <a:r>
              <a:rPr lang="en-US" altLang="ru-RU" sz="1000" b="1" dirty="0" smtClean="0">
                <a:solidFill>
                  <a:schemeClr val="accent5">
                    <a:lumMod val="25000"/>
                  </a:schemeClr>
                </a:solidFill>
              </a:rPr>
              <a:t>displacement </a:t>
            </a:r>
            <a:r>
              <a:rPr lang="en-US" altLang="ru-RU" sz="1000" b="1" dirty="0">
                <a:solidFill>
                  <a:schemeClr val="accent5">
                    <a:lumMod val="25000"/>
                  </a:schemeClr>
                </a:solidFill>
              </a:rPr>
              <a:t>is equal to the algebraic sum of works of the </a:t>
            </a:r>
            <a:r>
              <a:rPr lang="en-US" altLang="ru-RU" sz="1000" b="1" dirty="0" smtClean="0">
                <a:solidFill>
                  <a:schemeClr val="accent5">
                    <a:lumMod val="25000"/>
                  </a:schemeClr>
                </a:solidFill>
              </a:rPr>
              <a:t>component </a:t>
            </a:r>
            <a:r>
              <a:rPr lang="en-US" altLang="ru-RU" sz="1000" b="1" dirty="0">
                <a:solidFill>
                  <a:schemeClr val="accent5">
                    <a:lumMod val="25000"/>
                  </a:schemeClr>
                </a:solidFill>
              </a:rPr>
              <a:t>forces on the same </a:t>
            </a:r>
            <a:r>
              <a:rPr lang="en-US" altLang="ru-RU" sz="1000" b="1" dirty="0" smtClean="0">
                <a:solidFill>
                  <a:schemeClr val="accent5">
                    <a:lumMod val="25000"/>
                  </a:schemeClr>
                </a:solidFill>
              </a:rPr>
              <a:t>displacement.</a:t>
            </a:r>
            <a:endParaRPr lang="en-US" altLang="ru-RU" sz="1000" b="1" dirty="0">
              <a:solidFill>
                <a:schemeClr val="accent5">
                  <a:lumMod val="25000"/>
                </a:schemeClr>
              </a:solidFill>
            </a:endParaRPr>
          </a:p>
          <a:p>
            <a:endParaRPr lang="ru-RU" altLang="ru-RU" sz="1000" dirty="0">
              <a:solidFill>
                <a:schemeClr val="bg2"/>
              </a:solidFill>
            </a:endParaRPr>
          </a:p>
        </p:txBody>
      </p:sp>
      <p:sp>
        <p:nvSpPr>
          <p:cNvPr id="237605" name="Rectangle 37"/>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07" name="Rectangle 39"/>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09" name="Rectangle 4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51" name="Rectangle 8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53" name="Rectangle 8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55" name="Rectangle 87"/>
          <p:cNvSpPr>
            <a:spLocks noChangeArrowheads="1"/>
          </p:cNvSpPr>
          <p:nvPr/>
        </p:nvSpPr>
        <p:spPr bwMode="auto">
          <a:xfrm>
            <a:off x="0"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66" name="Rectangle 98"/>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73" name="Rectangle 10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75" name="Rectangle 10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77" name="Rectangle 10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237691" name="Text Box 123"/>
          <p:cNvSpPr txBox="1">
            <a:spLocks noChangeArrowheads="1"/>
          </p:cNvSpPr>
          <p:nvPr/>
        </p:nvSpPr>
        <p:spPr bwMode="auto">
          <a:xfrm>
            <a:off x="333375" y="1611313"/>
            <a:ext cx="8494713"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8775" indent="-358775">
              <a:tabLst>
                <a:tab pos="268288" algn="l"/>
              </a:tabLst>
            </a:pPr>
            <a:r>
              <a:rPr lang="ru-RU" altLang="ru-RU" sz="1000" b="1" dirty="0" smtClean="0">
                <a:solidFill>
                  <a:srgbClr val="00007D"/>
                </a:solidFill>
                <a:cs typeface="Arial" pitchFamily="34" charset="0"/>
              </a:rPr>
              <a:t>■</a:t>
            </a:r>
            <a:r>
              <a:rPr lang="en-US" altLang="ru-RU" sz="1000" b="1" dirty="0" smtClean="0">
                <a:solidFill>
                  <a:srgbClr val="00007D"/>
                </a:solidFill>
                <a:cs typeface="Arial" pitchFamily="34" charset="0"/>
              </a:rPr>
              <a:t>        The work </a:t>
            </a:r>
            <a:r>
              <a:rPr lang="en-US" altLang="ru-RU" sz="1000" b="1" dirty="0">
                <a:solidFill>
                  <a:srgbClr val="00007D"/>
                </a:solidFill>
                <a:cs typeface="Arial" pitchFamily="34" charset="0"/>
              </a:rPr>
              <a:t>of a constant </a:t>
            </a:r>
            <a:r>
              <a:rPr lang="en-US" altLang="ru-RU" sz="1000" b="1" dirty="0" smtClean="0">
                <a:solidFill>
                  <a:srgbClr val="00007D"/>
                </a:solidFill>
                <a:cs typeface="Arial" pitchFamily="34" charset="0"/>
              </a:rPr>
              <a:t> force in </a:t>
            </a:r>
            <a:r>
              <a:rPr lang="en-US" altLang="ru-RU" sz="1000" b="1" dirty="0">
                <a:solidFill>
                  <a:srgbClr val="00007D"/>
                </a:solidFill>
                <a:cs typeface="Arial" pitchFamily="34" charset="0"/>
              </a:rPr>
              <a:t>compound </a:t>
            </a:r>
            <a:r>
              <a:rPr lang="en-US" altLang="ru-RU" sz="1000" b="1" dirty="0" smtClean="0">
                <a:solidFill>
                  <a:srgbClr val="00007D"/>
                </a:solidFill>
                <a:cs typeface="Arial" pitchFamily="34" charset="0"/>
              </a:rPr>
              <a:t>motion </a:t>
            </a:r>
            <a:r>
              <a:rPr lang="en-US" altLang="ru-RU" sz="1000" b="1" dirty="0">
                <a:solidFill>
                  <a:srgbClr val="00007D"/>
                </a:solidFill>
                <a:cs typeface="Arial" pitchFamily="34" charset="0"/>
              </a:rPr>
              <a:t>is equal to the algebraic sum of works of this </a:t>
            </a:r>
            <a:r>
              <a:rPr lang="en-US" altLang="ru-RU" sz="1000" b="1" dirty="0" smtClean="0">
                <a:solidFill>
                  <a:srgbClr val="00007D"/>
                </a:solidFill>
                <a:cs typeface="Arial" pitchFamily="34" charset="0"/>
              </a:rPr>
              <a:t>force on </a:t>
            </a:r>
            <a:r>
              <a:rPr lang="en-US" altLang="ru-RU" sz="1000" b="1" dirty="0">
                <a:solidFill>
                  <a:srgbClr val="00007D"/>
                </a:solidFill>
                <a:cs typeface="Arial" pitchFamily="34" charset="0"/>
              </a:rPr>
              <a:t>each of </a:t>
            </a:r>
            <a:r>
              <a:rPr lang="en-US" altLang="ru-RU" sz="1000" b="1">
                <a:solidFill>
                  <a:srgbClr val="00007D"/>
                </a:solidFill>
                <a:cs typeface="Arial" pitchFamily="34" charset="0"/>
              </a:rPr>
              <a:t>the </a:t>
            </a:r>
            <a:r>
              <a:rPr lang="en-US" altLang="ru-RU" sz="1000" b="1" smtClean="0">
                <a:solidFill>
                  <a:srgbClr val="00007D"/>
                </a:solidFill>
                <a:cs typeface="Arial" pitchFamily="34" charset="0"/>
              </a:rPr>
              <a:t>motion</a:t>
            </a:r>
            <a:r>
              <a:rPr lang="en-US" altLang="ru-RU" sz="1000" b="1" dirty="0" smtClean="0">
                <a:solidFill>
                  <a:srgbClr val="00007D"/>
                </a:solidFill>
                <a:cs typeface="Arial" pitchFamily="34" charset="0"/>
              </a:rPr>
              <a:t>.</a:t>
            </a:r>
            <a:endParaRPr lang="en-US" altLang="ru-RU" sz="1000" dirty="0">
              <a:solidFill>
                <a:srgbClr val="00007D"/>
              </a:solidFill>
              <a:sym typeface="Symbol" pitchFamily="18" charset="2"/>
            </a:endParaRPr>
          </a:p>
        </p:txBody>
      </p:sp>
      <p:graphicFrame>
        <p:nvGraphicFramePr>
          <p:cNvPr id="237874" name="Object 306"/>
          <p:cNvGraphicFramePr>
            <a:graphicFrameLocks noChangeAspect="1"/>
          </p:cNvGraphicFramePr>
          <p:nvPr>
            <p:extLst>
              <p:ext uri="{D42A27DB-BD31-4B8C-83A1-F6EECF244321}">
                <p14:modId xmlns:p14="http://schemas.microsoft.com/office/powerpoint/2010/main" val="103775757"/>
              </p:ext>
            </p:extLst>
          </p:nvPr>
        </p:nvGraphicFramePr>
        <p:xfrm>
          <a:off x="3224213" y="1184275"/>
          <a:ext cx="4927600" cy="482600"/>
        </p:xfrm>
        <a:graphic>
          <a:graphicData uri="http://schemas.openxmlformats.org/presentationml/2006/ole">
            <mc:AlternateContent xmlns:mc="http://schemas.openxmlformats.org/markup-compatibility/2006">
              <mc:Choice xmlns:v="urn:schemas-microsoft-com:vml" Requires="v">
                <p:oleObj spid="_x0000_s1449175" name="Equation" r:id="rId3" imgW="4927320" imgH="482400" progId="Equation.DSMT4">
                  <p:embed/>
                </p:oleObj>
              </mc:Choice>
              <mc:Fallback>
                <p:oleObj name="Equation" r:id="rId3" imgW="4927320" imgH="482400" progId="Equation.DSMT4">
                  <p:embed/>
                  <p:pic>
                    <p:nvPicPr>
                      <p:cNvPr id="0" name=""/>
                      <p:cNvPicPr>
                        <a:picLocks noChangeAspect="1" noChangeArrowheads="1"/>
                      </p:cNvPicPr>
                      <p:nvPr/>
                    </p:nvPicPr>
                    <p:blipFill>
                      <a:blip r:embed="rId4"/>
                      <a:srcRect/>
                      <a:stretch>
                        <a:fillRect/>
                      </a:stretch>
                    </p:blipFill>
                    <p:spPr bwMode="auto">
                      <a:xfrm>
                        <a:off x="3224213" y="1184275"/>
                        <a:ext cx="4927600" cy="482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75" name="Object 307"/>
          <p:cNvGraphicFramePr>
            <a:graphicFrameLocks noChangeAspect="1"/>
          </p:cNvGraphicFramePr>
          <p:nvPr>
            <p:extLst>
              <p:ext uri="{D42A27DB-BD31-4B8C-83A1-F6EECF244321}">
                <p14:modId xmlns:p14="http://schemas.microsoft.com/office/powerpoint/2010/main" val="3736516216"/>
              </p:ext>
            </p:extLst>
          </p:nvPr>
        </p:nvGraphicFramePr>
        <p:xfrm>
          <a:off x="2393950" y="1804988"/>
          <a:ext cx="4241800" cy="254000"/>
        </p:xfrm>
        <a:graphic>
          <a:graphicData uri="http://schemas.openxmlformats.org/presentationml/2006/ole">
            <mc:AlternateContent xmlns:mc="http://schemas.openxmlformats.org/markup-compatibility/2006">
              <mc:Choice xmlns:v="urn:schemas-microsoft-com:vml" Requires="v">
                <p:oleObj spid="_x0000_s1449176" name="Equation" r:id="rId5" imgW="4241520" imgH="253800" progId="Equation.DSMT4">
                  <p:embed/>
                </p:oleObj>
              </mc:Choice>
              <mc:Fallback>
                <p:oleObj name="Equation" r:id="rId5" imgW="4241520" imgH="253800" progId="Equation.DSMT4">
                  <p:embed/>
                  <p:pic>
                    <p:nvPicPr>
                      <p:cNvPr id="0" name=""/>
                      <p:cNvPicPr>
                        <a:picLocks noChangeAspect="1" noChangeArrowheads="1"/>
                      </p:cNvPicPr>
                      <p:nvPr/>
                    </p:nvPicPr>
                    <p:blipFill>
                      <a:blip r:embed="rId6"/>
                      <a:srcRect/>
                      <a:stretch>
                        <a:fillRect/>
                      </a:stretch>
                    </p:blipFill>
                    <p:spPr bwMode="auto">
                      <a:xfrm>
                        <a:off x="2393950" y="1804988"/>
                        <a:ext cx="42418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76" name="Text Box 308"/>
          <p:cNvSpPr txBox="1">
            <a:spLocks noChangeArrowheads="1"/>
          </p:cNvSpPr>
          <p:nvPr/>
        </p:nvSpPr>
        <p:spPr bwMode="auto">
          <a:xfrm>
            <a:off x="325438" y="2085975"/>
            <a:ext cx="5032147"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rgbClr val="00007D"/>
                </a:solidFill>
                <a:cs typeface="Arial" pitchFamily="34" charset="0"/>
              </a:rPr>
              <a:t>■ </a:t>
            </a:r>
            <a:r>
              <a:rPr lang="en-US" altLang="ru-RU" sz="1000" b="1" dirty="0" smtClean="0">
                <a:solidFill>
                  <a:srgbClr val="00007D"/>
                </a:solidFill>
                <a:cs typeface="Arial" pitchFamily="34" charset="0"/>
              </a:rPr>
              <a:t>      </a:t>
            </a:r>
            <a:r>
              <a:rPr lang="en-US" altLang="ru-RU" sz="1000" b="1" dirty="0" smtClean="0">
                <a:solidFill>
                  <a:schemeClr val="accent5">
                    <a:lumMod val="25000"/>
                  </a:schemeClr>
                </a:solidFill>
                <a:cs typeface="Arial" pitchFamily="34" charset="0"/>
              </a:rPr>
              <a:t>T</a:t>
            </a:r>
            <a:r>
              <a:rPr lang="en-US" sz="1000" b="1" dirty="0" smtClean="0">
                <a:solidFill>
                  <a:schemeClr val="accent5">
                    <a:lumMod val="25000"/>
                  </a:schemeClr>
                </a:solidFill>
              </a:rPr>
              <a:t>he </a:t>
            </a:r>
            <a:r>
              <a:rPr lang="en-US" sz="1000" b="1" dirty="0">
                <a:solidFill>
                  <a:schemeClr val="accent5">
                    <a:lumMod val="25000"/>
                  </a:schemeClr>
                </a:solidFill>
              </a:rPr>
              <a:t>work done by all the internal forces of a non-deformable </a:t>
            </a:r>
            <a:r>
              <a:rPr lang="en-US" sz="1000" b="1" dirty="0" smtClean="0">
                <a:solidFill>
                  <a:schemeClr val="accent5">
                    <a:lumMod val="25000"/>
                  </a:schemeClr>
                </a:solidFill>
              </a:rPr>
              <a:t>body is zero. </a:t>
            </a:r>
            <a:endParaRPr lang="en-US" altLang="ru-RU" sz="1000" b="1" dirty="0">
              <a:solidFill>
                <a:schemeClr val="accent5">
                  <a:lumMod val="25000"/>
                </a:schemeClr>
              </a:solidFill>
              <a:sym typeface="Symbol" pitchFamily="18" charset="2"/>
            </a:endParaRPr>
          </a:p>
        </p:txBody>
      </p:sp>
      <p:graphicFrame>
        <p:nvGraphicFramePr>
          <p:cNvPr id="237877" name="Object 309"/>
          <p:cNvGraphicFramePr>
            <a:graphicFrameLocks noChangeAspect="1"/>
          </p:cNvGraphicFramePr>
          <p:nvPr>
            <p:extLst>
              <p:ext uri="{D42A27DB-BD31-4B8C-83A1-F6EECF244321}">
                <p14:modId xmlns:p14="http://schemas.microsoft.com/office/powerpoint/2010/main" val="52850560"/>
              </p:ext>
            </p:extLst>
          </p:nvPr>
        </p:nvGraphicFramePr>
        <p:xfrm>
          <a:off x="5775325" y="1949450"/>
          <a:ext cx="3352800" cy="520700"/>
        </p:xfrm>
        <a:graphic>
          <a:graphicData uri="http://schemas.openxmlformats.org/presentationml/2006/ole">
            <mc:AlternateContent xmlns:mc="http://schemas.openxmlformats.org/markup-compatibility/2006">
              <mc:Choice xmlns:v="urn:schemas-microsoft-com:vml" Requires="v">
                <p:oleObj spid="_x0000_s1449177" name="Equation" r:id="rId7" imgW="3352680" imgH="520560" progId="Equation.DSMT4">
                  <p:embed/>
                </p:oleObj>
              </mc:Choice>
              <mc:Fallback>
                <p:oleObj name="Equation" r:id="rId7" imgW="3352680" imgH="520560" progId="Equation.DSMT4">
                  <p:embed/>
                  <p:pic>
                    <p:nvPicPr>
                      <p:cNvPr id="0" name=""/>
                      <p:cNvPicPr>
                        <a:picLocks noChangeAspect="1" noChangeArrowheads="1"/>
                      </p:cNvPicPr>
                      <p:nvPr/>
                    </p:nvPicPr>
                    <p:blipFill>
                      <a:blip r:embed="rId8"/>
                      <a:srcRect/>
                      <a:stretch>
                        <a:fillRect/>
                      </a:stretch>
                    </p:blipFill>
                    <p:spPr bwMode="auto">
                      <a:xfrm>
                        <a:off x="5775325" y="1949450"/>
                        <a:ext cx="3352800" cy="520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878" name="Text Box 310"/>
          <p:cNvSpPr txBox="1">
            <a:spLocks noChangeArrowheads="1"/>
          </p:cNvSpPr>
          <p:nvPr/>
        </p:nvSpPr>
        <p:spPr bwMode="auto">
          <a:xfrm>
            <a:off x="341313" y="2422089"/>
            <a:ext cx="856297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358775" indent="-358775"/>
            <a:r>
              <a:rPr lang="ru-RU" altLang="ru-RU" sz="1000" b="1" dirty="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 </a:t>
            </a:r>
            <a:r>
              <a:rPr lang="ru-RU" altLang="ru-RU" sz="1000" b="1" dirty="0" smtClean="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T</a:t>
            </a:r>
            <a:r>
              <a:rPr lang="en-US" sz="1000" b="1" dirty="0" smtClean="0">
                <a:solidFill>
                  <a:schemeClr val="accent5">
                    <a:lumMod val="25000"/>
                  </a:schemeClr>
                </a:solidFill>
              </a:rPr>
              <a:t>he </a:t>
            </a:r>
            <a:r>
              <a:rPr lang="en-US" sz="1000" b="1" dirty="0">
                <a:solidFill>
                  <a:schemeClr val="accent5">
                    <a:lumMod val="25000"/>
                  </a:schemeClr>
                </a:solidFill>
              </a:rPr>
              <a:t>work done by gravity does not depend on the path along which the point of its application moves. Forces </a:t>
            </a:r>
            <a:r>
              <a:rPr lang="en-US" sz="1000" b="1" dirty="0" smtClean="0">
                <a:solidFill>
                  <a:schemeClr val="accent5">
                    <a:lumMod val="25000"/>
                  </a:schemeClr>
                </a:solidFill>
              </a:rPr>
              <a:t> possessing </a:t>
            </a:r>
            <a:r>
              <a:rPr lang="en-US" sz="1000" b="1" dirty="0">
                <a:solidFill>
                  <a:schemeClr val="accent5">
                    <a:lumMod val="25000"/>
                  </a:schemeClr>
                </a:solidFill>
              </a:rPr>
              <a:t>this  </a:t>
            </a:r>
            <a:r>
              <a:rPr lang="en-US" sz="1000" b="1" dirty="0" smtClean="0">
                <a:solidFill>
                  <a:schemeClr val="accent5">
                    <a:lumMod val="25000"/>
                  </a:schemeClr>
                </a:solidFill>
              </a:rPr>
              <a:t>        property </a:t>
            </a:r>
            <a:r>
              <a:rPr lang="en-US" sz="1000" b="1" dirty="0">
                <a:solidFill>
                  <a:schemeClr val="accent5">
                    <a:lumMod val="25000"/>
                  </a:schemeClr>
                </a:solidFill>
              </a:rPr>
              <a:t>are called conservative forces.</a:t>
            </a:r>
            <a:endParaRPr lang="ru-RU" sz="1000" b="1" dirty="0">
              <a:solidFill>
                <a:schemeClr val="accent5">
                  <a:lumMod val="25000"/>
                </a:schemeClr>
              </a:solidFill>
            </a:endParaRPr>
          </a:p>
          <a:p>
            <a:r>
              <a:rPr lang="ru-RU" altLang="ru-RU" sz="1000" b="1" dirty="0" smtClean="0">
                <a:solidFill>
                  <a:schemeClr val="accent5">
                    <a:lumMod val="25000"/>
                  </a:schemeClr>
                </a:solidFill>
                <a:cs typeface="Arial" pitchFamily="34" charset="0"/>
              </a:rPr>
              <a:t> </a:t>
            </a:r>
            <a:endParaRPr lang="en-US" altLang="ru-RU" sz="1000" b="1" dirty="0">
              <a:solidFill>
                <a:schemeClr val="accent5">
                  <a:lumMod val="25000"/>
                </a:schemeClr>
              </a:solidFill>
              <a:sym typeface="Symbol" pitchFamily="18" charset="2"/>
            </a:endParaRPr>
          </a:p>
        </p:txBody>
      </p:sp>
      <p:graphicFrame>
        <p:nvGraphicFramePr>
          <p:cNvPr id="237879" name="Object 311"/>
          <p:cNvGraphicFramePr>
            <a:graphicFrameLocks noChangeAspect="1"/>
          </p:cNvGraphicFramePr>
          <p:nvPr>
            <p:extLst>
              <p:ext uri="{D42A27DB-BD31-4B8C-83A1-F6EECF244321}">
                <p14:modId xmlns:p14="http://schemas.microsoft.com/office/powerpoint/2010/main" val="113550630"/>
              </p:ext>
            </p:extLst>
          </p:nvPr>
        </p:nvGraphicFramePr>
        <p:xfrm>
          <a:off x="2312988" y="2741137"/>
          <a:ext cx="5232400" cy="469900"/>
        </p:xfrm>
        <a:graphic>
          <a:graphicData uri="http://schemas.openxmlformats.org/presentationml/2006/ole">
            <mc:AlternateContent xmlns:mc="http://schemas.openxmlformats.org/markup-compatibility/2006">
              <mc:Choice xmlns:v="urn:schemas-microsoft-com:vml" Requires="v">
                <p:oleObj spid="_x0000_s1449178" name="Формула" r:id="rId9" imgW="5232240" imgH="469800" progId="Equation.3">
                  <p:embed/>
                </p:oleObj>
              </mc:Choice>
              <mc:Fallback>
                <p:oleObj name="Формула" r:id="rId9" imgW="5232240" imgH="469800" progId="Equation.3">
                  <p:embed/>
                  <p:pic>
                    <p:nvPicPr>
                      <p:cNvPr id="0" nam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12988" y="2741137"/>
                        <a:ext cx="5232400" cy="469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880" name="Object 312"/>
          <p:cNvGraphicFramePr>
            <a:graphicFrameLocks noChangeAspect="1"/>
          </p:cNvGraphicFramePr>
          <p:nvPr>
            <p:extLst>
              <p:ext uri="{D42A27DB-BD31-4B8C-83A1-F6EECF244321}">
                <p14:modId xmlns:p14="http://schemas.microsoft.com/office/powerpoint/2010/main" val="1535377185"/>
              </p:ext>
            </p:extLst>
          </p:nvPr>
        </p:nvGraphicFramePr>
        <p:xfrm>
          <a:off x="2184400" y="1252538"/>
          <a:ext cx="698500" cy="266700"/>
        </p:xfrm>
        <a:graphic>
          <a:graphicData uri="http://schemas.openxmlformats.org/presentationml/2006/ole">
            <mc:AlternateContent xmlns:mc="http://schemas.openxmlformats.org/markup-compatibility/2006">
              <mc:Choice xmlns:v="urn:schemas-microsoft-com:vml" Requires="v">
                <p:oleObj spid="_x0000_s1449179" name="Equation" r:id="rId11" imgW="698400" imgH="266400" progId="Equation.DSMT4">
                  <p:embed/>
                </p:oleObj>
              </mc:Choice>
              <mc:Fallback>
                <p:oleObj name="Equation" r:id="rId11" imgW="698400" imgH="266400" progId="Equation.DSMT4">
                  <p:embed/>
                  <p:pic>
                    <p:nvPicPr>
                      <p:cNvPr id="0" name=""/>
                      <p:cNvPicPr>
                        <a:picLocks noChangeAspect="1" noChangeArrowheads="1"/>
                      </p:cNvPicPr>
                      <p:nvPr/>
                    </p:nvPicPr>
                    <p:blipFill>
                      <a:blip r:embed="rId12"/>
                      <a:srcRect/>
                      <a:stretch>
                        <a:fillRect/>
                      </a:stretch>
                    </p:blipFill>
                    <p:spPr bwMode="auto">
                      <a:xfrm>
                        <a:off x="2184400" y="1252538"/>
                        <a:ext cx="6985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7881" name="Object 313"/>
          <p:cNvGraphicFramePr>
            <a:graphicFrameLocks noChangeAspect="1"/>
          </p:cNvGraphicFramePr>
          <p:nvPr>
            <p:extLst>
              <p:ext uri="{D42A27DB-BD31-4B8C-83A1-F6EECF244321}">
                <p14:modId xmlns:p14="http://schemas.microsoft.com/office/powerpoint/2010/main" val="4679684"/>
              </p:ext>
            </p:extLst>
          </p:nvPr>
        </p:nvGraphicFramePr>
        <p:xfrm>
          <a:off x="1476375" y="1811368"/>
          <a:ext cx="685800" cy="254000"/>
        </p:xfrm>
        <a:graphic>
          <a:graphicData uri="http://schemas.openxmlformats.org/presentationml/2006/ole">
            <mc:AlternateContent xmlns:mc="http://schemas.openxmlformats.org/markup-compatibility/2006">
              <mc:Choice xmlns:v="urn:schemas-microsoft-com:vml" Requires="v">
                <p:oleObj spid="_x0000_s1449180" name="Equation" r:id="rId13" imgW="685800" imgH="253800" progId="Equation.DSMT4">
                  <p:embed/>
                </p:oleObj>
              </mc:Choice>
              <mc:Fallback>
                <p:oleObj name="Equation" r:id="rId13" imgW="685800" imgH="253800" progId="Equation.DSMT4">
                  <p:embed/>
                  <p:pic>
                    <p:nvPicPr>
                      <p:cNvPr id="0" name=""/>
                      <p:cNvPicPr>
                        <a:picLocks noChangeAspect="1" noChangeArrowheads="1"/>
                      </p:cNvPicPr>
                      <p:nvPr/>
                    </p:nvPicPr>
                    <p:blipFill>
                      <a:blip r:embed="rId14"/>
                      <a:srcRect/>
                      <a:stretch>
                        <a:fillRect/>
                      </a:stretch>
                    </p:blipFill>
                    <p:spPr bwMode="auto">
                      <a:xfrm>
                        <a:off x="1476375" y="1811368"/>
                        <a:ext cx="6858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7882" name="Object 314"/>
          <p:cNvGraphicFramePr>
            <a:graphicFrameLocks noChangeAspect="1"/>
          </p:cNvGraphicFramePr>
          <p:nvPr>
            <p:extLst>
              <p:ext uri="{D42A27DB-BD31-4B8C-83A1-F6EECF244321}">
                <p14:modId xmlns:p14="http://schemas.microsoft.com/office/powerpoint/2010/main" val="1747446563"/>
              </p:ext>
            </p:extLst>
          </p:nvPr>
        </p:nvGraphicFramePr>
        <p:xfrm>
          <a:off x="5264371" y="2107485"/>
          <a:ext cx="457200" cy="203200"/>
        </p:xfrm>
        <a:graphic>
          <a:graphicData uri="http://schemas.openxmlformats.org/presentationml/2006/ole">
            <mc:AlternateContent xmlns:mc="http://schemas.openxmlformats.org/markup-compatibility/2006">
              <mc:Choice xmlns:v="urn:schemas-microsoft-com:vml" Requires="v">
                <p:oleObj spid="_x0000_s1449181" name="Equation" r:id="rId15" imgW="457200" imgH="203040" progId="Equation.DSMT4">
                  <p:embed/>
                </p:oleObj>
              </mc:Choice>
              <mc:Fallback>
                <p:oleObj name="Equation" r:id="rId15" imgW="457200" imgH="203040" progId="Equation.DSMT4">
                  <p:embed/>
                  <p:pic>
                    <p:nvPicPr>
                      <p:cNvPr id="0" name=""/>
                      <p:cNvPicPr>
                        <a:picLocks noChangeAspect="1" noChangeArrowheads="1"/>
                      </p:cNvPicPr>
                      <p:nvPr/>
                    </p:nvPicPr>
                    <p:blipFill>
                      <a:blip r:embed="rId16"/>
                      <a:srcRect/>
                      <a:stretch>
                        <a:fillRect/>
                      </a:stretch>
                    </p:blipFill>
                    <p:spPr bwMode="auto">
                      <a:xfrm>
                        <a:off x="5264371" y="2107485"/>
                        <a:ext cx="457200" cy="2032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237883" name="Object 315"/>
          <p:cNvGraphicFramePr>
            <a:graphicFrameLocks noChangeAspect="1"/>
          </p:cNvGraphicFramePr>
          <p:nvPr>
            <p:extLst>
              <p:ext uri="{D42A27DB-BD31-4B8C-83A1-F6EECF244321}">
                <p14:modId xmlns:p14="http://schemas.microsoft.com/office/powerpoint/2010/main" val="544455159"/>
              </p:ext>
            </p:extLst>
          </p:nvPr>
        </p:nvGraphicFramePr>
        <p:xfrm>
          <a:off x="7578808" y="2861787"/>
          <a:ext cx="977900" cy="228600"/>
        </p:xfrm>
        <a:graphic>
          <a:graphicData uri="http://schemas.openxmlformats.org/presentationml/2006/ole">
            <mc:AlternateContent xmlns:mc="http://schemas.openxmlformats.org/markup-compatibility/2006">
              <mc:Choice xmlns:v="urn:schemas-microsoft-com:vml" Requires="v">
                <p:oleObj spid="_x0000_s1449182" name="Equation" r:id="rId17" imgW="977760" imgH="228600" progId="Equation.DSMT4">
                  <p:embed/>
                </p:oleObj>
              </mc:Choice>
              <mc:Fallback>
                <p:oleObj name="Equation" r:id="rId17" imgW="977760" imgH="228600" progId="Equation.DSMT4">
                  <p:embed/>
                  <p:pic>
                    <p:nvPicPr>
                      <p:cNvPr id="0" name=""/>
                      <p:cNvPicPr>
                        <a:picLocks noChangeAspect="1" noChangeArrowheads="1"/>
                      </p:cNvPicPr>
                      <p:nvPr/>
                    </p:nvPicPr>
                    <p:blipFill>
                      <a:blip r:embed="rId18"/>
                      <a:srcRect/>
                      <a:stretch>
                        <a:fillRect/>
                      </a:stretch>
                    </p:blipFill>
                    <p:spPr bwMode="auto">
                      <a:xfrm>
                        <a:off x="7578808" y="2861787"/>
                        <a:ext cx="9779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237885" name="Rectangle 317"/>
              <p:cNvSpPr>
                <a:spLocks noChangeArrowheads="1"/>
              </p:cNvSpPr>
              <p:nvPr/>
            </p:nvSpPr>
            <p:spPr bwMode="auto">
              <a:xfrm>
                <a:off x="331788" y="3569494"/>
                <a:ext cx="8496300" cy="436562"/>
              </a:xfrm>
              <a:prstGeom prst="rect">
                <a:avLst/>
              </a:prstGeom>
              <a:noFill/>
              <a:ln>
                <a:noFill/>
              </a:ln>
              <a:effectLst/>
              <a:extLst>
                <a:ext uri="{909E8E84-426E-40DD-AFC4-6F175D3DCCD1}">
                  <a14:hiddenFill>
                    <a:solidFill>
                      <a:schemeClr val="accent1"/>
                    </a:solidFill>
                  </a14:hiddenFill>
                </a:ext>
                <a:ext uri="{91240B29-F687-4F45-9708-019B960494DF}">
                  <a14:hiddenLine w="9525">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358775" indent="-358775">
                  <a:lnSpc>
                    <a:spcPct val="90000"/>
                  </a:lnSpc>
                  <a:buClr>
                    <a:srgbClr val="00007D"/>
                  </a:buClr>
                </a:pPr>
                <a:r>
                  <a:rPr lang="en-US" sz="1000" b="1" dirty="0" smtClean="0">
                    <a:solidFill>
                      <a:schemeClr val="accent5">
                        <a:lumMod val="25000"/>
                      </a:schemeClr>
                    </a:solidFill>
                  </a:rPr>
                  <a:t>The work done by a force applied </a:t>
                </a:r>
                <a:r>
                  <a:rPr lang="en-US" sz="1000" b="1" dirty="0">
                    <a:solidFill>
                      <a:schemeClr val="accent5">
                        <a:lumMod val="25000"/>
                      </a:schemeClr>
                    </a:solidFill>
                  </a:rPr>
                  <a:t>to a </a:t>
                </a:r>
                <a:r>
                  <a:rPr lang="en-US" sz="1000" b="1" dirty="0" smtClean="0">
                    <a:solidFill>
                      <a:schemeClr val="accent5">
                        <a:lumMod val="25000"/>
                      </a:schemeClr>
                    </a:solidFill>
                  </a:rPr>
                  <a:t>rotating body</a:t>
                </a:r>
                <a:r>
                  <a:rPr lang="en-US" altLang="ru-RU" sz="1000" b="1" dirty="0" smtClean="0">
                    <a:solidFill>
                      <a:schemeClr val="accent5">
                        <a:lumMod val="25000"/>
                      </a:schemeClr>
                    </a:solidFill>
                  </a:rPr>
                  <a:t>. </a:t>
                </a:r>
                <a:r>
                  <a:rPr lang="en-US" sz="1000" dirty="0"/>
                  <a:t>The elemental work done by the force</a:t>
                </a:r>
                <a14:m>
                  <m:oMath xmlns:m="http://schemas.openxmlformats.org/officeDocument/2006/math">
                    <m:r>
                      <a:rPr lang="en-US" sz="1000">
                        <a:latin typeface="Cambria Math"/>
                      </a:rPr>
                      <m:t> </m:t>
                    </m:r>
                    <m:r>
                      <a:rPr lang="en-US" sz="1000" b="1" i="1">
                        <a:latin typeface="Cambria Math"/>
                      </a:rPr>
                      <m:t>𝑭</m:t>
                    </m:r>
                  </m:oMath>
                </a14:m>
                <a:r>
                  <a:rPr lang="en-US" sz="1000" dirty="0"/>
                  <a:t> applied to the body </a:t>
                </a:r>
                <a:r>
                  <a:rPr lang="en-US" sz="1000" dirty="0" smtClean="0"/>
                  <a:t> is</a:t>
                </a:r>
                <a:endParaRPr lang="ru-RU" sz="1000" dirty="0"/>
              </a:p>
              <a:p>
                <a:pPr marL="0" indent="0">
                  <a:lnSpc>
                    <a:spcPct val="90000"/>
                  </a:lnSpc>
                  <a:buClr>
                    <a:srgbClr val="00007D"/>
                  </a:buClr>
                  <a:buNone/>
                </a:pPr>
                <a:endParaRPr lang="en-US" altLang="ru-RU" sz="1000" dirty="0">
                  <a:solidFill>
                    <a:srgbClr val="000000"/>
                  </a:solidFill>
                </a:endParaRPr>
              </a:p>
            </p:txBody>
          </p:sp>
        </mc:Choice>
        <mc:Fallback xmlns="">
          <p:sp>
            <p:nvSpPr>
              <p:cNvPr id="237885" name="Rectangle 317"/>
              <p:cNvSpPr>
                <a:spLocks noRot="1" noChangeAspect="1" noMove="1" noResize="1" noEditPoints="1" noAdjustHandles="1" noChangeArrowheads="1" noChangeShapeType="1" noTextEdit="1"/>
              </p:cNvSpPr>
              <p:nvPr/>
            </p:nvSpPr>
            <p:spPr bwMode="auto">
              <a:xfrm>
                <a:off x="331788" y="3569494"/>
                <a:ext cx="8496300" cy="436562"/>
              </a:xfrm>
              <a:prstGeom prst="rect">
                <a:avLst/>
              </a:prstGeom>
              <a:blipFill rotWithShape="1">
                <a:blip r:embed="rId19"/>
                <a:stretch>
                  <a:fillRect t="-2817"/>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pSp>
        <p:nvGrpSpPr>
          <p:cNvPr id="237945" name="Group 377"/>
          <p:cNvGrpSpPr>
            <a:grpSpLocks/>
          </p:cNvGrpSpPr>
          <p:nvPr/>
        </p:nvGrpSpPr>
        <p:grpSpPr bwMode="auto">
          <a:xfrm>
            <a:off x="390525" y="3943350"/>
            <a:ext cx="920750" cy="1906588"/>
            <a:chOff x="258" y="2238"/>
            <a:chExt cx="580" cy="1201"/>
          </a:xfrm>
        </p:grpSpPr>
        <p:sp>
          <p:nvSpPr>
            <p:cNvPr id="237888" name="AutoShape 320"/>
            <p:cNvSpPr>
              <a:spLocks noChangeArrowheads="1"/>
            </p:cNvSpPr>
            <p:nvPr/>
          </p:nvSpPr>
          <p:spPr bwMode="auto">
            <a:xfrm>
              <a:off x="258" y="2508"/>
              <a:ext cx="576" cy="744"/>
            </a:xfrm>
            <a:prstGeom prst="can">
              <a:avLst>
                <a:gd name="adj" fmla="val 32292"/>
              </a:avLst>
            </a:prstGeom>
            <a:solidFill>
              <a:srgbClr val="FFFF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237889" name="Group 321"/>
            <p:cNvGrpSpPr>
              <a:grpSpLocks/>
            </p:cNvGrpSpPr>
            <p:nvPr/>
          </p:nvGrpSpPr>
          <p:grpSpPr bwMode="auto">
            <a:xfrm>
              <a:off x="462" y="2289"/>
              <a:ext cx="161" cy="115"/>
              <a:chOff x="2082" y="2259"/>
              <a:chExt cx="161" cy="115"/>
            </a:xfrm>
          </p:grpSpPr>
          <p:grpSp>
            <p:nvGrpSpPr>
              <p:cNvPr id="237890" name="Group 322"/>
              <p:cNvGrpSpPr>
                <a:grpSpLocks/>
              </p:cNvGrpSpPr>
              <p:nvPr/>
            </p:nvGrpSpPr>
            <p:grpSpPr bwMode="auto">
              <a:xfrm>
                <a:off x="2082" y="2260"/>
                <a:ext cx="56" cy="114"/>
                <a:chOff x="1056" y="2326"/>
                <a:chExt cx="56" cy="114"/>
              </a:xfrm>
            </p:grpSpPr>
            <p:sp>
              <p:nvSpPr>
                <p:cNvPr id="237891" name="Rectangle 32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892" name="Line 32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237893" name="Group 325"/>
              <p:cNvGrpSpPr>
                <a:grpSpLocks/>
              </p:cNvGrpSpPr>
              <p:nvPr/>
            </p:nvGrpSpPr>
            <p:grpSpPr bwMode="auto">
              <a:xfrm flipH="1">
                <a:off x="2187" y="2259"/>
                <a:ext cx="56" cy="114"/>
                <a:chOff x="1056" y="2326"/>
                <a:chExt cx="56" cy="114"/>
              </a:xfrm>
            </p:grpSpPr>
            <p:sp>
              <p:nvSpPr>
                <p:cNvPr id="237894" name="Rectangle 326"/>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895" name="Line 327"/>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grpSp>
          <p:nvGrpSpPr>
            <p:cNvPr id="237896" name="Group 328"/>
            <p:cNvGrpSpPr>
              <a:grpSpLocks/>
            </p:cNvGrpSpPr>
            <p:nvPr/>
          </p:nvGrpSpPr>
          <p:grpSpPr bwMode="auto">
            <a:xfrm>
              <a:off x="460" y="3277"/>
              <a:ext cx="161" cy="115"/>
              <a:chOff x="2082" y="2259"/>
              <a:chExt cx="161" cy="115"/>
            </a:xfrm>
          </p:grpSpPr>
          <p:grpSp>
            <p:nvGrpSpPr>
              <p:cNvPr id="237897" name="Group 329"/>
              <p:cNvGrpSpPr>
                <a:grpSpLocks/>
              </p:cNvGrpSpPr>
              <p:nvPr/>
            </p:nvGrpSpPr>
            <p:grpSpPr bwMode="auto">
              <a:xfrm>
                <a:off x="2082" y="2260"/>
                <a:ext cx="56" cy="114"/>
                <a:chOff x="1056" y="2326"/>
                <a:chExt cx="56" cy="114"/>
              </a:xfrm>
            </p:grpSpPr>
            <p:sp>
              <p:nvSpPr>
                <p:cNvPr id="237898" name="Rectangle 330"/>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899" name="Line 331"/>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237900" name="Group 332"/>
              <p:cNvGrpSpPr>
                <a:grpSpLocks/>
              </p:cNvGrpSpPr>
              <p:nvPr/>
            </p:nvGrpSpPr>
            <p:grpSpPr bwMode="auto">
              <a:xfrm flipH="1">
                <a:off x="2187" y="2259"/>
                <a:ext cx="56" cy="114"/>
                <a:chOff x="1056" y="2326"/>
                <a:chExt cx="56" cy="114"/>
              </a:xfrm>
            </p:grpSpPr>
            <p:sp>
              <p:nvSpPr>
                <p:cNvPr id="237901" name="Rectangle 333"/>
                <p:cNvSpPr>
                  <a:spLocks noChangeArrowheads="1"/>
                </p:cNvSpPr>
                <p:nvPr/>
              </p:nvSpPr>
              <p:spPr bwMode="auto">
                <a:xfrm>
                  <a:off x="1056" y="2326"/>
                  <a:ext cx="56" cy="11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02" name="Line 334"/>
                <p:cNvSpPr>
                  <a:spLocks noChangeShapeType="1"/>
                </p:cNvSpPr>
                <p:nvPr/>
              </p:nvSpPr>
              <p:spPr bwMode="auto">
                <a:xfrm>
                  <a:off x="1110" y="2327"/>
                  <a:ext cx="0" cy="109"/>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237903" name="Rectangle 335"/>
            <p:cNvSpPr>
              <a:spLocks noChangeArrowheads="1"/>
            </p:cNvSpPr>
            <p:nvPr/>
          </p:nvSpPr>
          <p:spPr bwMode="auto">
            <a:xfrm>
              <a:off x="459" y="3389"/>
              <a:ext cx="161" cy="50"/>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04" name="Line 336"/>
            <p:cNvSpPr>
              <a:spLocks noChangeShapeType="1"/>
            </p:cNvSpPr>
            <p:nvPr/>
          </p:nvSpPr>
          <p:spPr bwMode="auto">
            <a:xfrm>
              <a:off x="540" y="2238"/>
              <a:ext cx="1" cy="112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05" name="AutoShape 337"/>
            <p:cNvSpPr>
              <a:spLocks noChangeArrowheads="1"/>
            </p:cNvSpPr>
            <p:nvPr/>
          </p:nvSpPr>
          <p:spPr bwMode="auto">
            <a:xfrm>
              <a:off x="420" y="2424"/>
              <a:ext cx="144" cy="186"/>
            </a:xfrm>
            <a:prstGeom prst="curvedRightArrow">
              <a:avLst>
                <a:gd name="adj1" fmla="val 25833"/>
                <a:gd name="adj2" fmla="val 51667"/>
                <a:gd name="adj3" fmla="val 33333"/>
              </a:avLst>
            </a:prstGeom>
            <a:solidFill>
              <a:srgbClr val="0000FF"/>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06" name="Text Box 338"/>
            <p:cNvSpPr txBox="1">
              <a:spLocks noChangeArrowheads="1"/>
            </p:cNvSpPr>
            <p:nvPr/>
          </p:nvSpPr>
          <p:spPr bwMode="auto">
            <a:xfrm>
              <a:off x="572" y="2339"/>
              <a:ext cx="185" cy="1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l-GR" altLang="ru-RU" sz="1200" b="1" i="1">
                  <a:solidFill>
                    <a:srgbClr val="00007D"/>
                  </a:solidFill>
                  <a:latin typeface="Times New Roman" pitchFamily="18" charset="0"/>
                  <a:cs typeface="Times New Roman" pitchFamily="18" charset="0"/>
                </a:rPr>
                <a:t>ω</a:t>
              </a:r>
            </a:p>
          </p:txBody>
        </p:sp>
        <p:sp>
          <p:nvSpPr>
            <p:cNvPr id="237909" name="Oval 341"/>
            <p:cNvSpPr>
              <a:spLocks noChangeArrowheads="1"/>
            </p:cNvSpPr>
            <p:nvPr/>
          </p:nvSpPr>
          <p:spPr bwMode="auto">
            <a:xfrm>
              <a:off x="354" y="2762"/>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10" name="Oval 342"/>
            <p:cNvSpPr>
              <a:spLocks noChangeArrowheads="1"/>
            </p:cNvSpPr>
            <p:nvPr/>
          </p:nvSpPr>
          <p:spPr bwMode="auto">
            <a:xfrm>
              <a:off x="527" y="3157"/>
              <a:ext cx="36" cy="36"/>
            </a:xfrm>
            <a:prstGeom prst="ellipse">
              <a:avLst/>
            </a:prstGeom>
            <a:solidFill>
              <a:schemeClr val="bg1"/>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11" name="Oval 343"/>
            <p:cNvSpPr>
              <a:spLocks noChangeArrowheads="1"/>
            </p:cNvSpPr>
            <p:nvPr/>
          </p:nvSpPr>
          <p:spPr bwMode="auto">
            <a:xfrm>
              <a:off x="264" y="2634"/>
              <a:ext cx="564" cy="168"/>
            </a:xfrm>
            <a:prstGeom prst="ellipse">
              <a:avLst/>
            </a:prstGeom>
            <a:noFill/>
            <a:ln w="9525" algn="ctr">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13" name="Line 345"/>
            <p:cNvSpPr>
              <a:spLocks noChangeShapeType="1"/>
            </p:cNvSpPr>
            <p:nvPr/>
          </p:nvSpPr>
          <p:spPr bwMode="auto">
            <a:xfrm flipV="1">
              <a:off x="402" y="2712"/>
              <a:ext cx="132" cy="54"/>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14" name="Text Box 346"/>
            <p:cNvSpPr txBox="1">
              <a:spLocks noChangeArrowheads="1"/>
            </p:cNvSpPr>
            <p:nvPr/>
          </p:nvSpPr>
          <p:spPr bwMode="auto">
            <a:xfrm>
              <a:off x="349" y="2628"/>
              <a:ext cx="17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R</a:t>
              </a:r>
              <a:endParaRPr lang="ru-RU" altLang="ru-RU" sz="1100" i="1" dirty="0">
                <a:solidFill>
                  <a:srgbClr val="000000"/>
                </a:solidFill>
                <a:latin typeface="Times New Roman" pitchFamily="18" charset="0"/>
                <a:cs typeface="Times New Roman" pitchFamily="18" charset="0"/>
              </a:endParaRPr>
            </a:p>
          </p:txBody>
        </p:sp>
        <p:sp>
          <p:nvSpPr>
            <p:cNvPr id="237916" name="AutoShape 348"/>
            <p:cNvSpPr>
              <a:spLocks noChangeArrowheads="1"/>
            </p:cNvSpPr>
            <p:nvPr/>
          </p:nvSpPr>
          <p:spPr bwMode="auto">
            <a:xfrm rot="-19260540">
              <a:off x="342" y="2904"/>
              <a:ext cx="496" cy="94"/>
            </a:xfrm>
            <a:prstGeom prst="rightArrow">
              <a:avLst>
                <a:gd name="adj1" fmla="val 50000"/>
                <a:gd name="adj2" fmla="val 13191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237934" name="Object 366"/>
            <p:cNvGraphicFramePr>
              <a:graphicFrameLocks noChangeAspect="1"/>
            </p:cNvGraphicFramePr>
            <p:nvPr/>
          </p:nvGraphicFramePr>
          <p:xfrm>
            <a:off x="648" y="2841"/>
            <a:ext cx="104" cy="120"/>
          </p:xfrm>
          <a:graphic>
            <a:graphicData uri="http://schemas.openxmlformats.org/presentationml/2006/ole">
              <mc:AlternateContent xmlns:mc="http://schemas.openxmlformats.org/markup-compatibility/2006">
                <mc:Choice xmlns:v="urn:schemas-microsoft-com:vml" Requires="v">
                  <p:oleObj spid="_x0000_s1449183" name="Формула" r:id="rId20" imgW="164880" imgH="190440" progId="Equation.3">
                    <p:embed/>
                  </p:oleObj>
                </mc:Choice>
                <mc:Fallback>
                  <p:oleObj name="Формула" r:id="rId20" imgW="164880" imgH="190440" progId="Equation.3">
                    <p:embed/>
                    <p:pic>
                      <p:nvPicPr>
                        <p:cNvPr id="0" name=""/>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648" y="2841"/>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37946" name="Group 378"/>
          <p:cNvGrpSpPr>
            <a:grpSpLocks/>
          </p:cNvGrpSpPr>
          <p:nvPr/>
        </p:nvGrpSpPr>
        <p:grpSpPr bwMode="auto">
          <a:xfrm>
            <a:off x="1552575" y="4116388"/>
            <a:ext cx="1495425" cy="1809750"/>
            <a:chOff x="864" y="2340"/>
            <a:chExt cx="942" cy="1140"/>
          </a:xfrm>
        </p:grpSpPr>
        <p:sp>
          <p:nvSpPr>
            <p:cNvPr id="237919" name="Oval 351"/>
            <p:cNvSpPr>
              <a:spLocks noChangeArrowheads="1"/>
            </p:cNvSpPr>
            <p:nvPr/>
          </p:nvSpPr>
          <p:spPr bwMode="auto">
            <a:xfrm>
              <a:off x="978" y="2340"/>
              <a:ext cx="828" cy="828"/>
            </a:xfrm>
            <a:prstGeom prst="ellipse">
              <a:avLst/>
            </a:prstGeom>
            <a:noFill/>
            <a:ln w="9525" algn="ctr">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20" name="Line 352"/>
            <p:cNvSpPr>
              <a:spLocks noChangeShapeType="1"/>
            </p:cNvSpPr>
            <p:nvPr/>
          </p:nvSpPr>
          <p:spPr bwMode="auto">
            <a:xfrm flipV="1">
              <a:off x="1062" y="2742"/>
              <a:ext cx="336" cy="25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21" name="Line 353"/>
            <p:cNvSpPr>
              <a:spLocks noChangeShapeType="1"/>
            </p:cNvSpPr>
            <p:nvPr/>
          </p:nvSpPr>
          <p:spPr bwMode="auto">
            <a:xfrm flipV="1">
              <a:off x="1186" y="2741"/>
              <a:ext cx="205" cy="37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22" name="Line 354"/>
            <p:cNvSpPr>
              <a:spLocks noChangeShapeType="1"/>
            </p:cNvSpPr>
            <p:nvPr/>
          </p:nvSpPr>
          <p:spPr bwMode="auto">
            <a:xfrm>
              <a:off x="864" y="2724"/>
              <a:ext cx="522" cy="702"/>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23" name="AutoShape 355"/>
            <p:cNvSpPr>
              <a:spLocks noChangeArrowheads="1"/>
            </p:cNvSpPr>
            <p:nvPr/>
          </p:nvSpPr>
          <p:spPr bwMode="auto">
            <a:xfrm rot="-17311062">
              <a:off x="887" y="3185"/>
              <a:ext cx="496" cy="94"/>
            </a:xfrm>
            <a:prstGeom prst="rightArrow">
              <a:avLst>
                <a:gd name="adj1" fmla="val 50000"/>
                <a:gd name="adj2" fmla="val 131915"/>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24" name="Oval 356"/>
            <p:cNvSpPr>
              <a:spLocks noChangeArrowheads="1"/>
            </p:cNvSpPr>
            <p:nvPr/>
          </p:nvSpPr>
          <p:spPr bwMode="auto">
            <a:xfrm>
              <a:off x="1037" y="2965"/>
              <a:ext cx="36" cy="36"/>
            </a:xfrm>
            <a:prstGeom prst="ellipse">
              <a:avLst/>
            </a:prstGeom>
            <a:solidFill>
              <a:srgbClr val="FFFF00"/>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25" name="Line 357"/>
            <p:cNvSpPr>
              <a:spLocks noChangeShapeType="1"/>
            </p:cNvSpPr>
            <p:nvPr/>
          </p:nvSpPr>
          <p:spPr bwMode="auto">
            <a:xfrm>
              <a:off x="889" y="2531"/>
              <a:ext cx="282" cy="79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26" name="Line 358"/>
            <p:cNvSpPr>
              <a:spLocks noChangeShapeType="1"/>
            </p:cNvSpPr>
            <p:nvPr/>
          </p:nvSpPr>
          <p:spPr bwMode="auto">
            <a:xfrm flipV="1">
              <a:off x="1007" y="2743"/>
              <a:ext cx="384" cy="15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30" name="Freeform 362"/>
            <p:cNvSpPr>
              <a:spLocks/>
            </p:cNvSpPr>
            <p:nvPr/>
          </p:nvSpPr>
          <p:spPr bwMode="auto">
            <a:xfrm>
              <a:off x="1066" y="2992"/>
              <a:ext cx="117" cy="121"/>
            </a:xfrm>
            <a:custGeom>
              <a:avLst/>
              <a:gdLst>
                <a:gd name="T0" fmla="*/ 0 w 117"/>
                <a:gd name="T1" fmla="*/ 0 h 109"/>
                <a:gd name="T2" fmla="*/ 42 w 117"/>
                <a:gd name="T3" fmla="*/ 58 h 109"/>
                <a:gd name="T4" fmla="*/ 117 w 117"/>
                <a:gd name="T5" fmla="*/ 109 h 109"/>
              </a:gdLst>
              <a:ahLst/>
              <a:cxnLst>
                <a:cxn ang="0">
                  <a:pos x="T0" y="T1"/>
                </a:cxn>
                <a:cxn ang="0">
                  <a:pos x="T2" y="T3"/>
                </a:cxn>
                <a:cxn ang="0">
                  <a:pos x="T4" y="T5"/>
                </a:cxn>
              </a:cxnLst>
              <a:rect l="0" t="0" r="r" b="b"/>
              <a:pathLst>
                <a:path w="117" h="109">
                  <a:moveTo>
                    <a:pt x="0" y="0"/>
                  </a:moveTo>
                  <a:cubicBezTo>
                    <a:pt x="11" y="20"/>
                    <a:pt x="23" y="40"/>
                    <a:pt x="42" y="58"/>
                  </a:cubicBezTo>
                  <a:cubicBezTo>
                    <a:pt x="61" y="76"/>
                    <a:pt x="105" y="100"/>
                    <a:pt x="117" y="109"/>
                  </a:cubicBezTo>
                </a:path>
              </a:pathLst>
            </a:custGeom>
            <a:noFill/>
            <a:ln w="25400" cap="flat" cmpd="sng">
              <a:solidFill>
                <a:srgbClr val="0000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31" name="Freeform 363"/>
            <p:cNvSpPr>
              <a:spLocks/>
            </p:cNvSpPr>
            <p:nvPr/>
          </p:nvSpPr>
          <p:spPr bwMode="auto">
            <a:xfrm>
              <a:off x="1234" y="2863"/>
              <a:ext cx="60" cy="54"/>
            </a:xfrm>
            <a:custGeom>
              <a:avLst/>
              <a:gdLst>
                <a:gd name="T0" fmla="*/ 0 w 117"/>
                <a:gd name="T1" fmla="*/ 0 h 109"/>
                <a:gd name="T2" fmla="*/ 42 w 117"/>
                <a:gd name="T3" fmla="*/ 58 h 109"/>
                <a:gd name="T4" fmla="*/ 117 w 117"/>
                <a:gd name="T5" fmla="*/ 109 h 109"/>
              </a:gdLst>
              <a:ahLst/>
              <a:cxnLst>
                <a:cxn ang="0">
                  <a:pos x="T0" y="T1"/>
                </a:cxn>
                <a:cxn ang="0">
                  <a:pos x="T2" y="T3"/>
                </a:cxn>
                <a:cxn ang="0">
                  <a:pos x="T4" y="T5"/>
                </a:cxn>
              </a:cxnLst>
              <a:rect l="0" t="0" r="r" b="b"/>
              <a:pathLst>
                <a:path w="117" h="109">
                  <a:moveTo>
                    <a:pt x="0" y="0"/>
                  </a:moveTo>
                  <a:cubicBezTo>
                    <a:pt x="11" y="20"/>
                    <a:pt x="23" y="40"/>
                    <a:pt x="42" y="58"/>
                  </a:cubicBezTo>
                  <a:cubicBezTo>
                    <a:pt x="61" y="76"/>
                    <a:pt x="105" y="100"/>
                    <a:pt x="117" y="109"/>
                  </a:cubicBezTo>
                </a:path>
              </a:pathLst>
            </a:custGeom>
            <a:noFill/>
            <a:ln w="9525" cap="flat" cmpd="sng">
              <a:solidFill>
                <a:srgbClr val="0000FF"/>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237932" name="Object 364"/>
            <p:cNvGraphicFramePr>
              <a:graphicFrameLocks noChangeAspect="1"/>
            </p:cNvGraphicFramePr>
            <p:nvPr/>
          </p:nvGraphicFramePr>
          <p:xfrm>
            <a:off x="1290" y="2942"/>
            <a:ext cx="96" cy="104"/>
          </p:xfrm>
          <a:graphic>
            <a:graphicData uri="http://schemas.openxmlformats.org/presentationml/2006/ole">
              <mc:AlternateContent xmlns:mc="http://schemas.openxmlformats.org/markup-compatibility/2006">
                <mc:Choice xmlns:v="urn:schemas-microsoft-com:vml" Requires="v">
                  <p:oleObj spid="_x0000_s1449184" name="Формула" r:id="rId22" imgW="152280" imgH="164880" progId="Equation.3">
                    <p:embed/>
                  </p:oleObj>
                </mc:Choice>
                <mc:Fallback>
                  <p:oleObj name="Формула" r:id="rId22" imgW="152280" imgH="164880" progId="Equation.3">
                    <p:embed/>
                    <p:pic>
                      <p:nvPicPr>
                        <p:cNvPr id="0" name=""/>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1290" y="2942"/>
                          <a:ext cx="96" cy="10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935" name="Text Box 367"/>
            <p:cNvSpPr txBox="1">
              <a:spLocks noChangeArrowheads="1"/>
            </p:cNvSpPr>
            <p:nvPr/>
          </p:nvSpPr>
          <p:spPr bwMode="auto">
            <a:xfrm>
              <a:off x="1112" y="2851"/>
              <a:ext cx="214"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d</a:t>
              </a:r>
              <a:r>
                <a:rPr lang="en-US" altLang="ru-RU" sz="1100" i="1" dirty="0">
                  <a:latin typeface="Times New Roman" pitchFamily="18" charset="0"/>
                  <a:cs typeface="Times New Roman" pitchFamily="18" charset="0"/>
                  <a:sym typeface="Symbol" pitchFamily="18" charset="2"/>
                </a:rPr>
                <a:t></a:t>
              </a:r>
            </a:p>
          </p:txBody>
        </p:sp>
        <p:sp>
          <p:nvSpPr>
            <p:cNvPr id="237936" name="Text Box 368"/>
            <p:cNvSpPr txBox="1">
              <a:spLocks noChangeArrowheads="1"/>
            </p:cNvSpPr>
            <p:nvPr/>
          </p:nvSpPr>
          <p:spPr bwMode="auto">
            <a:xfrm>
              <a:off x="1045" y="2928"/>
              <a:ext cx="195"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latin typeface="Times New Roman" pitchFamily="18" charset="0"/>
                  <a:cs typeface="Times New Roman" pitchFamily="18" charset="0"/>
                </a:rPr>
                <a:t>d</a:t>
              </a:r>
              <a:r>
                <a:rPr lang="en-US" altLang="ru-RU" sz="1100" i="1" dirty="0">
                  <a:latin typeface="Times New Roman" pitchFamily="18" charset="0"/>
                  <a:cs typeface="Times New Roman" pitchFamily="18" charset="0"/>
                  <a:sym typeface="Symbol" pitchFamily="18" charset="2"/>
                </a:rPr>
                <a:t>s</a:t>
              </a:r>
            </a:p>
          </p:txBody>
        </p:sp>
        <p:graphicFrame>
          <p:nvGraphicFramePr>
            <p:cNvPr id="237937" name="Object 369"/>
            <p:cNvGraphicFramePr>
              <a:graphicFrameLocks noChangeAspect="1"/>
            </p:cNvGraphicFramePr>
            <p:nvPr/>
          </p:nvGraphicFramePr>
          <p:xfrm>
            <a:off x="1001" y="3350"/>
            <a:ext cx="104" cy="120"/>
          </p:xfrm>
          <a:graphic>
            <a:graphicData uri="http://schemas.openxmlformats.org/presentationml/2006/ole">
              <mc:AlternateContent xmlns:mc="http://schemas.openxmlformats.org/markup-compatibility/2006">
                <mc:Choice xmlns:v="urn:schemas-microsoft-com:vml" Requires="v">
                  <p:oleObj spid="_x0000_s1449185" name="Формула" r:id="rId24" imgW="164880" imgH="190440" progId="Equation.3">
                    <p:embed/>
                  </p:oleObj>
                </mc:Choice>
                <mc:Fallback>
                  <p:oleObj name="Формула" r:id="rId24" imgW="164880" imgH="190440" progId="Equation.3">
                    <p:embed/>
                    <p:pic>
                      <p:nvPicPr>
                        <p:cNvPr id="0" name=""/>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001" y="3350"/>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938" name="Freeform 370"/>
            <p:cNvSpPr>
              <a:spLocks/>
            </p:cNvSpPr>
            <p:nvPr/>
          </p:nvSpPr>
          <p:spPr bwMode="auto">
            <a:xfrm>
              <a:off x="1123" y="2848"/>
              <a:ext cx="46" cy="64"/>
            </a:xfrm>
            <a:custGeom>
              <a:avLst/>
              <a:gdLst>
                <a:gd name="T0" fmla="*/ 0 w 117"/>
                <a:gd name="T1" fmla="*/ 0 h 109"/>
                <a:gd name="T2" fmla="*/ 42 w 117"/>
                <a:gd name="T3" fmla="*/ 58 h 109"/>
                <a:gd name="T4" fmla="*/ 117 w 117"/>
                <a:gd name="T5" fmla="*/ 109 h 109"/>
              </a:gdLst>
              <a:ahLst/>
              <a:cxnLst>
                <a:cxn ang="0">
                  <a:pos x="T0" y="T1"/>
                </a:cxn>
                <a:cxn ang="0">
                  <a:pos x="T2" y="T3"/>
                </a:cxn>
                <a:cxn ang="0">
                  <a:pos x="T4" y="T5"/>
                </a:cxn>
              </a:cxnLst>
              <a:rect l="0" t="0" r="r" b="b"/>
              <a:pathLst>
                <a:path w="117" h="109">
                  <a:moveTo>
                    <a:pt x="0" y="0"/>
                  </a:moveTo>
                  <a:cubicBezTo>
                    <a:pt x="11" y="20"/>
                    <a:pt x="23" y="40"/>
                    <a:pt x="42" y="58"/>
                  </a:cubicBezTo>
                  <a:cubicBezTo>
                    <a:pt x="61" y="76"/>
                    <a:pt x="105" y="100"/>
                    <a:pt x="117" y="109"/>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39" name="Freeform 371"/>
            <p:cNvSpPr>
              <a:spLocks/>
            </p:cNvSpPr>
            <p:nvPr/>
          </p:nvSpPr>
          <p:spPr bwMode="auto">
            <a:xfrm rot="-5400000">
              <a:off x="1136" y="3155"/>
              <a:ext cx="46" cy="64"/>
            </a:xfrm>
            <a:custGeom>
              <a:avLst/>
              <a:gdLst>
                <a:gd name="T0" fmla="*/ 0 w 117"/>
                <a:gd name="T1" fmla="*/ 0 h 109"/>
                <a:gd name="T2" fmla="*/ 42 w 117"/>
                <a:gd name="T3" fmla="*/ 58 h 109"/>
                <a:gd name="T4" fmla="*/ 117 w 117"/>
                <a:gd name="T5" fmla="*/ 109 h 109"/>
              </a:gdLst>
              <a:ahLst/>
              <a:cxnLst>
                <a:cxn ang="0">
                  <a:pos x="T0" y="T1"/>
                </a:cxn>
                <a:cxn ang="0">
                  <a:pos x="T2" y="T3"/>
                </a:cxn>
                <a:cxn ang="0">
                  <a:pos x="T4" y="T5"/>
                </a:cxn>
              </a:cxnLst>
              <a:rect l="0" t="0" r="r" b="b"/>
              <a:pathLst>
                <a:path w="117" h="109">
                  <a:moveTo>
                    <a:pt x="0" y="0"/>
                  </a:moveTo>
                  <a:cubicBezTo>
                    <a:pt x="11" y="20"/>
                    <a:pt x="23" y="40"/>
                    <a:pt x="42" y="58"/>
                  </a:cubicBezTo>
                  <a:cubicBezTo>
                    <a:pt x="61" y="76"/>
                    <a:pt x="105" y="100"/>
                    <a:pt x="117" y="109"/>
                  </a:cubicBezTo>
                </a:path>
              </a:pathLst>
            </a:custGeom>
            <a:noFill/>
            <a:ln w="9525" cap="flat" cmpd="sng">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237940" name="Text Box 372"/>
            <p:cNvSpPr txBox="1">
              <a:spLocks noChangeArrowheads="1"/>
            </p:cNvSpPr>
            <p:nvPr/>
          </p:nvSpPr>
          <p:spPr bwMode="auto">
            <a:xfrm>
              <a:off x="1099" y="3136"/>
              <a:ext cx="17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sym typeface="Symbol" pitchFamily="18" charset="2"/>
                </a:rPr>
                <a:t></a:t>
              </a:r>
            </a:p>
          </p:txBody>
        </p:sp>
        <p:sp>
          <p:nvSpPr>
            <p:cNvPr id="237941" name="Text Box 373"/>
            <p:cNvSpPr txBox="1">
              <a:spLocks noChangeArrowheads="1"/>
            </p:cNvSpPr>
            <p:nvPr/>
          </p:nvSpPr>
          <p:spPr bwMode="auto">
            <a:xfrm>
              <a:off x="1018" y="2815"/>
              <a:ext cx="173"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sym typeface="Symbol" pitchFamily="18" charset="2"/>
                </a:rPr>
                <a:t></a:t>
              </a:r>
            </a:p>
          </p:txBody>
        </p:sp>
        <p:sp>
          <p:nvSpPr>
            <p:cNvPr id="237943" name="Text Box 375"/>
            <p:cNvSpPr txBox="1">
              <a:spLocks noChangeArrowheads="1"/>
            </p:cNvSpPr>
            <p:nvPr/>
          </p:nvSpPr>
          <p:spPr bwMode="auto">
            <a:xfrm>
              <a:off x="1099" y="2700"/>
              <a:ext cx="160"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100" i="1" dirty="0">
                  <a:solidFill>
                    <a:srgbClr val="000000"/>
                  </a:solidFill>
                  <a:latin typeface="Times New Roman" pitchFamily="18" charset="0"/>
                  <a:cs typeface="Times New Roman" pitchFamily="18" charset="0"/>
                </a:rPr>
                <a:t>h</a:t>
              </a:r>
              <a:endParaRPr lang="ru-RU" altLang="ru-RU" sz="1100" i="1" dirty="0">
                <a:solidFill>
                  <a:srgbClr val="000000"/>
                </a:solidFill>
                <a:latin typeface="Times New Roman" pitchFamily="18" charset="0"/>
                <a:cs typeface="Times New Roman" pitchFamily="18" charset="0"/>
              </a:endParaRPr>
            </a:p>
          </p:txBody>
        </p:sp>
        <p:sp>
          <p:nvSpPr>
            <p:cNvPr id="237944" name="Rectangle 376"/>
            <p:cNvSpPr>
              <a:spLocks noChangeArrowheads="1"/>
            </p:cNvSpPr>
            <p:nvPr/>
          </p:nvSpPr>
          <p:spPr bwMode="auto">
            <a:xfrm rot="4219164">
              <a:off x="1000" y="2803"/>
              <a:ext cx="75" cy="75"/>
            </a:xfrm>
            <a:prstGeom prst="rect">
              <a:avLst/>
            </a:prstGeom>
            <a:noFill/>
            <a:ln w="9525" algn="ctr">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graphicFrame>
        <p:nvGraphicFramePr>
          <p:cNvPr id="237947" name="Object 379"/>
          <p:cNvGraphicFramePr>
            <a:graphicFrameLocks noChangeAspect="1"/>
          </p:cNvGraphicFramePr>
          <p:nvPr>
            <p:extLst>
              <p:ext uri="{D42A27DB-BD31-4B8C-83A1-F6EECF244321}">
                <p14:modId xmlns:p14="http://schemas.microsoft.com/office/powerpoint/2010/main" val="1050214606"/>
              </p:ext>
            </p:extLst>
          </p:nvPr>
        </p:nvGraphicFramePr>
        <p:xfrm>
          <a:off x="2757488" y="3933825"/>
          <a:ext cx="2514600" cy="228600"/>
        </p:xfrm>
        <a:graphic>
          <a:graphicData uri="http://schemas.openxmlformats.org/presentationml/2006/ole">
            <mc:AlternateContent xmlns:mc="http://schemas.openxmlformats.org/markup-compatibility/2006">
              <mc:Choice xmlns:v="urn:schemas-microsoft-com:vml" Requires="v">
                <p:oleObj spid="_x0000_s1449186" name="Equation" r:id="rId26" imgW="2514600" imgH="228600" progId="Equation.DSMT4">
                  <p:embed/>
                </p:oleObj>
              </mc:Choice>
              <mc:Fallback>
                <p:oleObj name="Equation" r:id="rId26" imgW="2514600" imgH="228600" progId="Equation.DSMT4">
                  <p:embed/>
                  <p:pic>
                    <p:nvPicPr>
                      <p:cNvPr id="0" name=""/>
                      <p:cNvPicPr>
                        <a:picLocks noChangeAspect="1" noChangeArrowheads="1"/>
                      </p:cNvPicPr>
                      <p:nvPr/>
                    </p:nvPicPr>
                    <p:blipFill>
                      <a:blip r:embed="rId27"/>
                      <a:srcRect/>
                      <a:stretch>
                        <a:fillRect/>
                      </a:stretch>
                    </p:blipFill>
                    <p:spPr bwMode="auto">
                      <a:xfrm>
                        <a:off x="2757488" y="3933825"/>
                        <a:ext cx="2514600" cy="228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948" name="Rectangle 380"/>
          <p:cNvSpPr>
            <a:spLocks noChangeArrowheads="1"/>
          </p:cNvSpPr>
          <p:nvPr/>
        </p:nvSpPr>
        <p:spPr bwMode="auto">
          <a:xfrm>
            <a:off x="4448175" y="3914775"/>
            <a:ext cx="581025" cy="266700"/>
          </a:xfrm>
          <a:prstGeom prst="rect">
            <a:avLst/>
          </a:prstGeom>
          <a:noFill/>
          <a:ln w="1587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49" name="AutoShape 381"/>
          <p:cNvSpPr>
            <a:spLocks noChangeArrowheads="1"/>
          </p:cNvSpPr>
          <p:nvPr/>
        </p:nvSpPr>
        <p:spPr bwMode="auto">
          <a:xfrm rot="5400000">
            <a:off x="4624388" y="4233863"/>
            <a:ext cx="323850" cy="285750"/>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237950" name="Text Box 382"/>
          <p:cNvSpPr txBox="1">
            <a:spLocks noChangeArrowheads="1"/>
          </p:cNvSpPr>
          <p:nvPr/>
        </p:nvSpPr>
        <p:spPr bwMode="auto">
          <a:xfrm>
            <a:off x="4667249" y="4560888"/>
            <a:ext cx="2280397"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spcBef>
                <a:spcPct val="50000"/>
              </a:spcBef>
            </a:pPr>
            <a:r>
              <a:rPr lang="en-US" altLang="ru-RU" sz="1100" i="1" dirty="0" smtClean="0">
                <a:solidFill>
                  <a:srgbClr val="000000"/>
                </a:solidFill>
                <a:latin typeface="Times New Roman" pitchFamily="18" charset="0"/>
                <a:cs typeface="Times New Roman" pitchFamily="18" charset="0"/>
              </a:rPr>
              <a:t>h</a:t>
            </a:r>
            <a:r>
              <a:rPr lang="en-US" altLang="ru-RU" sz="1000" i="1" dirty="0" smtClean="0">
                <a:solidFill>
                  <a:srgbClr val="000000"/>
                </a:solidFill>
              </a:rPr>
              <a:t> </a:t>
            </a:r>
            <a:r>
              <a:rPr lang="en-US" altLang="ru-RU" sz="1000" dirty="0" smtClean="0">
                <a:solidFill>
                  <a:srgbClr val="000000"/>
                </a:solidFill>
              </a:rPr>
              <a:t>– arm of a force about an axis. </a:t>
            </a:r>
            <a:endParaRPr lang="ru-RU" altLang="ru-RU" sz="1000" dirty="0">
              <a:solidFill>
                <a:srgbClr val="000000"/>
              </a:solidFill>
            </a:endParaRPr>
          </a:p>
        </p:txBody>
      </p:sp>
      <p:graphicFrame>
        <p:nvGraphicFramePr>
          <p:cNvPr id="237951" name="Object 383"/>
          <p:cNvGraphicFramePr>
            <a:graphicFrameLocks noChangeAspect="1"/>
          </p:cNvGraphicFramePr>
          <p:nvPr>
            <p:extLst>
              <p:ext uri="{D42A27DB-BD31-4B8C-83A1-F6EECF244321}">
                <p14:modId xmlns:p14="http://schemas.microsoft.com/office/powerpoint/2010/main" val="20928040"/>
              </p:ext>
            </p:extLst>
          </p:nvPr>
        </p:nvGraphicFramePr>
        <p:xfrm>
          <a:off x="5334746" y="3952875"/>
          <a:ext cx="1612900" cy="241300"/>
        </p:xfrm>
        <a:graphic>
          <a:graphicData uri="http://schemas.openxmlformats.org/presentationml/2006/ole">
            <mc:AlternateContent xmlns:mc="http://schemas.openxmlformats.org/markup-compatibility/2006">
              <mc:Choice xmlns:v="urn:schemas-microsoft-com:vml" Requires="v">
                <p:oleObj spid="_x0000_s1449187" name="Equation" r:id="rId28" imgW="1612800" imgH="241200" progId="Equation.DSMT4">
                  <p:embed/>
                </p:oleObj>
              </mc:Choice>
              <mc:Fallback>
                <p:oleObj name="Equation" r:id="rId28" imgW="1612800" imgH="241200" progId="Equation.DSMT4">
                  <p:embed/>
                  <p:pic>
                    <p:nvPicPr>
                      <p:cNvPr id="0" name=""/>
                      <p:cNvPicPr>
                        <a:picLocks noChangeAspect="1" noChangeArrowheads="1"/>
                      </p:cNvPicPr>
                      <p:nvPr/>
                    </p:nvPicPr>
                    <p:blipFill>
                      <a:blip r:embed="rId29"/>
                      <a:srcRect/>
                      <a:stretch>
                        <a:fillRect/>
                      </a:stretch>
                    </p:blipFill>
                    <p:spPr bwMode="auto">
                      <a:xfrm>
                        <a:off x="5334746" y="3952875"/>
                        <a:ext cx="1612900" cy="241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37952" name="Text Box 384"/>
          <p:cNvSpPr txBox="1">
            <a:spLocks noChangeArrowheads="1"/>
          </p:cNvSpPr>
          <p:nvPr/>
        </p:nvSpPr>
        <p:spPr bwMode="auto">
          <a:xfrm>
            <a:off x="798513" y="3787775"/>
            <a:ext cx="2794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spcBef>
                <a:spcPct val="50000"/>
              </a:spcBef>
            </a:pPr>
            <a:r>
              <a:rPr lang="en-US" altLang="ru-RU" sz="1000" i="1">
                <a:solidFill>
                  <a:srgbClr val="000000"/>
                </a:solidFill>
              </a:rPr>
              <a:t>z</a:t>
            </a:r>
            <a:endParaRPr lang="ru-RU" altLang="ru-RU" sz="1000" i="1">
              <a:solidFill>
                <a:srgbClr val="000000"/>
              </a:solidFill>
            </a:endParaRPr>
          </a:p>
        </p:txBody>
      </p:sp>
      <p:sp>
        <p:nvSpPr>
          <p:cNvPr id="237953" name="Text Box 385"/>
          <p:cNvSpPr txBox="1">
            <a:spLocks noChangeArrowheads="1"/>
          </p:cNvSpPr>
          <p:nvPr/>
        </p:nvSpPr>
        <p:spPr bwMode="auto">
          <a:xfrm>
            <a:off x="6887906" y="3787775"/>
            <a:ext cx="211307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b="1" dirty="0" smtClean="0">
                <a:solidFill>
                  <a:schemeClr val="accent5">
                    <a:lumMod val="25000"/>
                  </a:schemeClr>
                </a:solidFill>
              </a:rPr>
              <a:t>The work </a:t>
            </a:r>
            <a:r>
              <a:rPr lang="en-US" altLang="ru-RU" sz="1000" b="1" dirty="0">
                <a:solidFill>
                  <a:schemeClr val="accent5">
                    <a:lumMod val="25000"/>
                  </a:schemeClr>
                </a:solidFill>
              </a:rPr>
              <a:t>of </a:t>
            </a:r>
            <a:r>
              <a:rPr lang="en-US" altLang="ru-RU" sz="1000" b="1" dirty="0" smtClean="0">
                <a:solidFill>
                  <a:schemeClr val="accent5">
                    <a:lumMod val="25000"/>
                  </a:schemeClr>
                </a:solidFill>
              </a:rPr>
              <a:t>a force applied  to</a:t>
            </a:r>
          </a:p>
          <a:p>
            <a:pPr algn="just"/>
            <a:r>
              <a:rPr lang="en-US" altLang="ru-RU" sz="1000" b="1" dirty="0" smtClean="0">
                <a:solidFill>
                  <a:schemeClr val="accent5">
                    <a:lumMod val="25000"/>
                  </a:schemeClr>
                </a:solidFill>
              </a:rPr>
              <a:t> </a:t>
            </a:r>
            <a:r>
              <a:rPr lang="en-US" altLang="ru-RU" sz="1000" b="1" dirty="0">
                <a:solidFill>
                  <a:schemeClr val="accent5">
                    <a:lumMod val="25000"/>
                  </a:schemeClr>
                </a:solidFill>
              </a:rPr>
              <a:t>the </a:t>
            </a:r>
            <a:r>
              <a:rPr lang="en-US" altLang="ru-RU" sz="1000" b="1" dirty="0" smtClean="0">
                <a:solidFill>
                  <a:schemeClr val="accent5">
                    <a:lumMod val="25000"/>
                  </a:schemeClr>
                </a:solidFill>
              </a:rPr>
              <a:t>rotating body </a:t>
            </a:r>
            <a:r>
              <a:rPr lang="en-US" altLang="ru-RU" sz="1000" b="1" dirty="0">
                <a:solidFill>
                  <a:schemeClr val="accent5">
                    <a:lumMod val="25000"/>
                  </a:schemeClr>
                </a:solidFill>
              </a:rPr>
              <a:t>is expressed </a:t>
            </a:r>
            <a:endParaRPr lang="en-US" altLang="ru-RU" sz="1000" b="1" dirty="0" smtClean="0">
              <a:solidFill>
                <a:schemeClr val="accent5">
                  <a:lumMod val="25000"/>
                </a:schemeClr>
              </a:solidFill>
            </a:endParaRPr>
          </a:p>
          <a:p>
            <a:pPr algn="just"/>
            <a:r>
              <a:rPr lang="en-US" altLang="ru-RU" sz="1000" b="1" dirty="0" smtClean="0">
                <a:solidFill>
                  <a:schemeClr val="accent5">
                    <a:lumMod val="25000"/>
                  </a:schemeClr>
                </a:solidFill>
              </a:rPr>
              <a:t>through the  moment of a </a:t>
            </a:r>
            <a:r>
              <a:rPr lang="en-US" altLang="ru-RU" sz="1000" b="1" dirty="0">
                <a:solidFill>
                  <a:schemeClr val="accent5">
                    <a:lumMod val="25000"/>
                  </a:schemeClr>
                </a:solidFill>
              </a:rPr>
              <a:t>force </a:t>
            </a:r>
            <a:endParaRPr lang="en-US" altLang="ru-RU" sz="1000" b="1" dirty="0" smtClean="0">
              <a:solidFill>
                <a:schemeClr val="accent5">
                  <a:lumMod val="25000"/>
                </a:schemeClr>
              </a:solidFill>
            </a:endParaRPr>
          </a:p>
          <a:p>
            <a:pPr algn="just"/>
            <a:r>
              <a:rPr lang="en-US" altLang="ru-RU" sz="1000" b="1" dirty="0" smtClean="0">
                <a:solidFill>
                  <a:schemeClr val="accent5">
                    <a:lumMod val="25000"/>
                  </a:schemeClr>
                </a:solidFill>
              </a:rPr>
              <a:t>relatively this axis</a:t>
            </a:r>
            <a:r>
              <a:rPr lang="en-US" altLang="ru-RU" sz="1000" b="1" dirty="0">
                <a:solidFill>
                  <a:schemeClr val="accent5">
                    <a:lumMod val="25000"/>
                  </a:schemeClr>
                </a:solidFill>
              </a:rPr>
              <a:t>.</a:t>
            </a:r>
            <a:endParaRPr lang="ru-RU" altLang="ru-RU" sz="1000" b="1" dirty="0">
              <a:solidFill>
                <a:schemeClr val="accent5">
                  <a:lumMod val="25000"/>
                </a:schemeClr>
              </a:solidFill>
            </a:endParaRPr>
          </a:p>
        </p:txBody>
      </p:sp>
      <p:graphicFrame>
        <p:nvGraphicFramePr>
          <p:cNvPr id="237954" name="Object 386"/>
          <p:cNvGraphicFramePr>
            <a:graphicFrameLocks noChangeAspect="1"/>
          </p:cNvGraphicFramePr>
          <p:nvPr>
            <p:extLst>
              <p:ext uri="{D42A27DB-BD31-4B8C-83A1-F6EECF244321}">
                <p14:modId xmlns:p14="http://schemas.microsoft.com/office/powerpoint/2010/main" val="483748973"/>
              </p:ext>
            </p:extLst>
          </p:nvPr>
        </p:nvGraphicFramePr>
        <p:xfrm>
          <a:off x="7026358" y="4616450"/>
          <a:ext cx="1059692" cy="504000"/>
        </p:xfrm>
        <a:graphic>
          <a:graphicData uri="http://schemas.openxmlformats.org/presentationml/2006/ole">
            <mc:AlternateContent xmlns:mc="http://schemas.openxmlformats.org/markup-compatibility/2006">
              <mc:Choice xmlns:v="urn:schemas-microsoft-com:vml" Requires="v">
                <p:oleObj spid="_x0000_s1449188" name="Формула" r:id="rId30" imgW="1041120" imgH="495000" progId="Equation.3">
                  <p:embed/>
                </p:oleObj>
              </mc:Choice>
              <mc:Fallback>
                <p:oleObj name="Формула" r:id="rId30" imgW="1041120" imgH="49500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7026358" y="4616450"/>
                        <a:ext cx="1059692" cy="50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7955" name="Text Box 387"/>
          <p:cNvSpPr txBox="1">
            <a:spLocks noChangeArrowheads="1"/>
          </p:cNvSpPr>
          <p:nvPr/>
        </p:nvSpPr>
        <p:spPr bwMode="auto">
          <a:xfrm>
            <a:off x="3117629" y="5013325"/>
            <a:ext cx="214674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000" dirty="0" smtClean="0"/>
              <a:t>For the constant moment we have</a:t>
            </a:r>
            <a:endParaRPr lang="ru-RU" altLang="ru-RU" sz="1000" dirty="0"/>
          </a:p>
        </p:txBody>
      </p:sp>
      <p:graphicFrame>
        <p:nvGraphicFramePr>
          <p:cNvPr id="237956" name="Object 388"/>
          <p:cNvGraphicFramePr>
            <a:graphicFrameLocks noChangeAspect="1"/>
          </p:cNvGraphicFramePr>
          <p:nvPr>
            <p:extLst>
              <p:ext uri="{D42A27DB-BD31-4B8C-83A1-F6EECF244321}">
                <p14:modId xmlns:p14="http://schemas.microsoft.com/office/powerpoint/2010/main" val="1743633706"/>
              </p:ext>
            </p:extLst>
          </p:nvPr>
        </p:nvGraphicFramePr>
        <p:xfrm>
          <a:off x="5290869" y="5010150"/>
          <a:ext cx="1231900" cy="228600"/>
        </p:xfrm>
        <a:graphic>
          <a:graphicData uri="http://schemas.openxmlformats.org/presentationml/2006/ole">
            <mc:AlternateContent xmlns:mc="http://schemas.openxmlformats.org/markup-compatibility/2006">
              <mc:Choice xmlns:v="urn:schemas-microsoft-com:vml" Requires="v">
                <p:oleObj spid="_x0000_s1449189" name="Формула" r:id="rId32" imgW="1231560" imgH="228600" progId="Equation.3">
                  <p:embed/>
                </p:oleObj>
              </mc:Choice>
              <mc:Fallback>
                <p:oleObj name="Формула" r:id="rId32" imgW="1231560" imgH="2286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5290869" y="5010150"/>
                        <a:ext cx="1231900" cy="2286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7957" name="Text Box 389"/>
          <p:cNvSpPr txBox="1">
            <a:spLocks noChangeArrowheads="1"/>
          </p:cNvSpPr>
          <p:nvPr/>
        </p:nvSpPr>
        <p:spPr bwMode="auto">
          <a:xfrm>
            <a:off x="3611563" y="4733925"/>
            <a:ext cx="3558988"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    </a:t>
            </a:r>
            <a:r>
              <a:rPr lang="en-US" sz="1000" b="1" dirty="0" smtClean="0">
                <a:solidFill>
                  <a:schemeClr val="accent5">
                    <a:lumMod val="25000"/>
                  </a:schemeClr>
                </a:solidFill>
              </a:rPr>
              <a:t>The </a:t>
            </a:r>
            <a:r>
              <a:rPr lang="en-US" sz="1000" b="1" dirty="0">
                <a:solidFill>
                  <a:schemeClr val="accent5">
                    <a:lumMod val="25000"/>
                  </a:schemeClr>
                </a:solidFill>
              </a:rPr>
              <a:t>work done in a </a:t>
            </a:r>
            <a:r>
              <a:rPr lang="en-US" sz="1000" b="1" dirty="0" smtClean="0">
                <a:solidFill>
                  <a:schemeClr val="accent5">
                    <a:lumMod val="25000"/>
                  </a:schemeClr>
                </a:solidFill>
              </a:rPr>
              <a:t>rotation through </a:t>
            </a:r>
            <a:r>
              <a:rPr lang="en-US" sz="1000" b="1" dirty="0">
                <a:solidFill>
                  <a:schemeClr val="accent5">
                    <a:lumMod val="25000"/>
                  </a:schemeClr>
                </a:solidFill>
              </a:rPr>
              <a:t>a finite </a:t>
            </a:r>
            <a:r>
              <a:rPr lang="en-US" sz="1000" b="1" dirty="0" smtClean="0">
                <a:solidFill>
                  <a:schemeClr val="accent5">
                    <a:lumMod val="25000"/>
                  </a:schemeClr>
                </a:solidFill>
              </a:rPr>
              <a:t>angle.</a:t>
            </a:r>
            <a:endParaRPr lang="ru-RU" altLang="ru-RU" sz="1000" b="1" dirty="0">
              <a:solidFill>
                <a:schemeClr val="accent5">
                  <a:lumMod val="25000"/>
                </a:schemeClr>
              </a:solidFill>
            </a:endParaRPr>
          </a:p>
        </p:txBody>
      </p:sp>
      <p:sp>
        <p:nvSpPr>
          <p:cNvPr id="237958" name="Rectangle 390"/>
          <p:cNvSpPr>
            <a:spLocks noChangeArrowheads="1"/>
          </p:cNvSpPr>
          <p:nvPr/>
        </p:nvSpPr>
        <p:spPr bwMode="auto">
          <a:xfrm>
            <a:off x="2965450" y="5401704"/>
            <a:ext cx="2165350" cy="265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nSpc>
                <a:spcPct val="90000"/>
              </a:lnSpc>
              <a:buClr>
                <a:srgbClr val="00007D"/>
              </a:buClr>
              <a:buNone/>
            </a:pPr>
            <a:r>
              <a:rPr lang="en-US" altLang="ru-RU" sz="1000" dirty="0" smtClean="0">
                <a:solidFill>
                  <a:schemeClr val="tx2"/>
                </a:solidFill>
              </a:rPr>
              <a:t>The power in this case is</a:t>
            </a:r>
            <a:endParaRPr lang="en-US" altLang="ru-RU" sz="1000" dirty="0">
              <a:solidFill>
                <a:schemeClr val="tx2"/>
              </a:solidFill>
            </a:endParaRPr>
          </a:p>
        </p:txBody>
      </p:sp>
      <p:graphicFrame>
        <p:nvGraphicFramePr>
          <p:cNvPr id="237959" name="Object 391"/>
          <p:cNvGraphicFramePr>
            <a:graphicFrameLocks noChangeAspect="1"/>
          </p:cNvGraphicFramePr>
          <p:nvPr>
            <p:extLst>
              <p:ext uri="{D42A27DB-BD31-4B8C-83A1-F6EECF244321}">
                <p14:modId xmlns:p14="http://schemas.microsoft.com/office/powerpoint/2010/main" val="3788472488"/>
              </p:ext>
            </p:extLst>
          </p:nvPr>
        </p:nvGraphicFramePr>
        <p:xfrm>
          <a:off x="4622800" y="5337410"/>
          <a:ext cx="2108200" cy="393700"/>
        </p:xfrm>
        <a:graphic>
          <a:graphicData uri="http://schemas.openxmlformats.org/presentationml/2006/ole">
            <mc:AlternateContent xmlns:mc="http://schemas.openxmlformats.org/markup-compatibility/2006">
              <mc:Choice xmlns:v="urn:schemas-microsoft-com:vml" Requires="v">
                <p:oleObj spid="_x0000_s1449190" name="Equation" r:id="rId34" imgW="2108160" imgH="393480" progId="Equation.DSMT4">
                  <p:embed/>
                </p:oleObj>
              </mc:Choice>
              <mc:Fallback>
                <p:oleObj name="Equation" r:id="rId34" imgW="2108160" imgH="393480" progId="Equation.DSMT4">
                  <p:embed/>
                  <p:pic>
                    <p:nvPicPr>
                      <p:cNvPr id="0" name=""/>
                      <p:cNvPicPr>
                        <a:picLocks noChangeAspect="1" noChangeArrowheads="1"/>
                      </p:cNvPicPr>
                      <p:nvPr/>
                    </p:nvPicPr>
                    <p:blipFill>
                      <a:blip r:embed="rId35"/>
                      <a:srcRect/>
                      <a:stretch>
                        <a:fillRect/>
                      </a:stretch>
                    </p:blipFill>
                    <p:spPr bwMode="auto">
                      <a:xfrm>
                        <a:off x="4622800" y="5337410"/>
                        <a:ext cx="2108200" cy="393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7960" name="Rectangle 392"/>
          <p:cNvSpPr>
            <a:spLocks noChangeArrowheads="1"/>
          </p:cNvSpPr>
          <p:nvPr/>
        </p:nvSpPr>
        <p:spPr bwMode="auto">
          <a:xfrm>
            <a:off x="2810636" y="5775326"/>
            <a:ext cx="4926946" cy="265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buClr>
                <a:srgbClr val="00007D"/>
              </a:buClr>
              <a:buNone/>
            </a:pPr>
            <a:r>
              <a:rPr lang="ru-RU" altLang="ru-RU" sz="1000" b="1" dirty="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  </a:t>
            </a:r>
            <a:r>
              <a:rPr lang="en-US" sz="1000" b="1" dirty="0" smtClean="0">
                <a:solidFill>
                  <a:schemeClr val="accent5">
                    <a:lumMod val="25000"/>
                  </a:schemeClr>
                </a:solidFill>
              </a:rPr>
              <a:t>The work done </a:t>
            </a:r>
            <a:r>
              <a:rPr lang="en-US" sz="1000" b="1" dirty="0">
                <a:solidFill>
                  <a:schemeClr val="accent5">
                    <a:lumMod val="25000"/>
                  </a:schemeClr>
                </a:solidFill>
              </a:rPr>
              <a:t>by </a:t>
            </a:r>
            <a:r>
              <a:rPr lang="en-US" sz="1000" b="1" dirty="0" smtClean="0">
                <a:solidFill>
                  <a:schemeClr val="accent5">
                    <a:lumMod val="25000"/>
                  </a:schemeClr>
                </a:solidFill>
              </a:rPr>
              <a:t>friction is 	 </a:t>
            </a:r>
            <a:r>
              <a:rPr lang="en-US" sz="1000" dirty="0" smtClean="0"/>
              <a:t>where </a:t>
            </a:r>
            <a:r>
              <a:rPr lang="en-US" sz="1400" i="1" dirty="0">
                <a:latin typeface="Times New Roman" pitchFamily="18" charset="0"/>
                <a:cs typeface="Times New Roman" pitchFamily="18" charset="0"/>
              </a:rPr>
              <a:t>s</a:t>
            </a:r>
            <a:r>
              <a:rPr lang="en-US" sz="1000" dirty="0"/>
              <a:t> is the length of </a:t>
            </a:r>
            <a:r>
              <a:rPr lang="en-US" sz="1000" dirty="0" smtClean="0"/>
              <a:t>the path.</a:t>
            </a:r>
            <a:r>
              <a:rPr lang="en-US" sz="1000" b="1" dirty="0" smtClean="0">
                <a:solidFill>
                  <a:schemeClr val="accent5">
                    <a:lumMod val="25000"/>
                  </a:schemeClr>
                </a:solidFill>
              </a:rPr>
              <a:t> </a:t>
            </a:r>
            <a:endParaRPr lang="en-US" altLang="ru-RU" sz="1000" b="1" dirty="0">
              <a:solidFill>
                <a:schemeClr val="accent5">
                  <a:lumMod val="25000"/>
                </a:schemeClr>
              </a:solidFill>
            </a:endParaRPr>
          </a:p>
        </p:txBody>
      </p:sp>
      <p:graphicFrame>
        <p:nvGraphicFramePr>
          <p:cNvPr id="237961" name="Object 393"/>
          <p:cNvGraphicFramePr>
            <a:graphicFrameLocks noChangeAspect="1"/>
          </p:cNvGraphicFramePr>
          <p:nvPr>
            <p:extLst>
              <p:ext uri="{D42A27DB-BD31-4B8C-83A1-F6EECF244321}">
                <p14:modId xmlns:p14="http://schemas.microsoft.com/office/powerpoint/2010/main" val="3729461028"/>
              </p:ext>
            </p:extLst>
          </p:nvPr>
        </p:nvGraphicFramePr>
        <p:xfrm>
          <a:off x="4800642" y="5794186"/>
          <a:ext cx="762000" cy="203200"/>
        </p:xfrm>
        <a:graphic>
          <a:graphicData uri="http://schemas.openxmlformats.org/presentationml/2006/ole">
            <mc:AlternateContent xmlns:mc="http://schemas.openxmlformats.org/markup-compatibility/2006">
              <mc:Choice xmlns:v="urn:schemas-microsoft-com:vml" Requires="v">
                <p:oleObj spid="_x0000_s1449191" name="Equation" r:id="rId36" imgW="761760" imgH="203040" progId="Equation.DSMT4">
                  <p:embed/>
                </p:oleObj>
              </mc:Choice>
              <mc:Fallback>
                <p:oleObj name="Equation" r:id="rId36" imgW="761760" imgH="203040" progId="Equation.DSMT4">
                  <p:embed/>
                  <p:pic>
                    <p:nvPicPr>
                      <p:cNvPr id="0" name=""/>
                      <p:cNvPicPr>
                        <a:picLocks noChangeAspect="1" noChangeArrowheads="1"/>
                      </p:cNvPicPr>
                      <p:nvPr/>
                    </p:nvPicPr>
                    <p:blipFill>
                      <a:blip r:embed="rId37"/>
                      <a:srcRect/>
                      <a:stretch>
                        <a:fillRect/>
                      </a:stretch>
                    </p:blipFill>
                    <p:spPr bwMode="auto">
                      <a:xfrm>
                        <a:off x="4800642" y="5794186"/>
                        <a:ext cx="762000" cy="203200"/>
                      </a:xfrm>
                      <a:prstGeom prst="rect">
                        <a:avLst/>
                      </a:prstGeom>
                      <a:pattFill prst="pct25">
                        <a:fgClr>
                          <a:srgbClr val="FFFF00"/>
                        </a:fgClr>
                        <a:bgClr>
                          <a:schemeClr val="bg1"/>
                        </a:bgClr>
                      </a:pattFill>
                      <a:ln w="9525">
                        <a:solidFill>
                          <a:schemeClr val="tx1"/>
                        </a:solidFill>
                        <a:miter lim="800000"/>
                        <a:headEnd/>
                        <a:tailEnd/>
                      </a:ln>
                      <a:effectLst/>
                      <a:extLst/>
                    </p:spPr>
                  </p:pic>
                </p:oleObj>
              </mc:Fallback>
            </mc:AlternateContent>
          </a:graphicData>
        </a:graphic>
      </p:graphicFrame>
      <mc:AlternateContent xmlns:mc="http://schemas.openxmlformats.org/markup-compatibility/2006" xmlns:a14="http://schemas.microsoft.com/office/drawing/2010/main">
        <mc:Choice Requires="a14">
          <p:sp>
            <p:nvSpPr>
              <p:cNvPr id="237962" name="Rectangle 394"/>
              <p:cNvSpPr>
                <a:spLocks noChangeArrowheads="1"/>
              </p:cNvSpPr>
              <p:nvPr/>
            </p:nvSpPr>
            <p:spPr bwMode="auto">
              <a:xfrm>
                <a:off x="286684" y="6193275"/>
                <a:ext cx="8541404" cy="396000"/>
              </a:xfrm>
              <a:prstGeom prst="rect">
                <a:avLst/>
              </a:prstGeom>
              <a:pattFill prst="pct5">
                <a:fgClr>
                  <a:srgbClr val="FFFF00"/>
                </a:fgClr>
                <a:bgClr>
                  <a:schemeClr val="bg1"/>
                </a:bgClr>
              </a:pattFill>
              <a:ln>
                <a:noFill/>
              </a:ln>
              <a:effectLs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marL="0" indent="0">
                  <a:lnSpc>
                    <a:spcPct val="90000"/>
                  </a:lnSpc>
                  <a:buClr>
                    <a:srgbClr val="00007D"/>
                  </a:buClr>
                  <a:buNone/>
                </a:pPr>
                <a:r>
                  <a:rPr lang="ru-RU" altLang="ru-RU" sz="1000" b="1" dirty="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 </a:t>
                </a:r>
                <a:r>
                  <a:rPr lang="en-US" sz="1000" b="1" dirty="0" smtClean="0">
                    <a:solidFill>
                      <a:schemeClr val="accent5">
                        <a:lumMod val="25000"/>
                      </a:schemeClr>
                    </a:solidFill>
                  </a:rPr>
                  <a:t>The work  done </a:t>
                </a:r>
                <a:r>
                  <a:rPr lang="en-US" sz="1000" b="1" dirty="0">
                    <a:solidFill>
                      <a:schemeClr val="accent5">
                        <a:lumMod val="25000"/>
                      </a:schemeClr>
                    </a:solidFill>
                  </a:rPr>
                  <a:t>by </a:t>
                </a:r>
                <a:r>
                  <a:rPr lang="en-US" sz="1000" b="1" dirty="0" smtClean="0">
                    <a:solidFill>
                      <a:schemeClr val="accent5">
                        <a:lumMod val="25000"/>
                      </a:schemeClr>
                    </a:solidFill>
                  </a:rPr>
                  <a:t>frictional forces acting </a:t>
                </a:r>
                <a:r>
                  <a:rPr lang="en-US" sz="1000" b="1" dirty="0">
                    <a:solidFill>
                      <a:schemeClr val="accent5">
                        <a:lumMod val="25000"/>
                      </a:schemeClr>
                    </a:solidFill>
                  </a:rPr>
                  <a:t>on a </a:t>
                </a:r>
                <a:r>
                  <a:rPr lang="en-US" sz="1000" b="1" dirty="0" smtClean="0">
                    <a:solidFill>
                      <a:schemeClr val="accent5">
                        <a:lumMod val="25000"/>
                      </a:schemeClr>
                    </a:solidFill>
                  </a:rPr>
                  <a:t>rolling body is</a:t>
                </a:r>
                <a:r>
                  <a:rPr lang="en-US" sz="1000" dirty="0" smtClean="0"/>
                  <a:t>                                   where </a:t>
                </a:r>
                <a14:m>
                  <m:oMath xmlns:m="http://schemas.openxmlformats.org/officeDocument/2006/math">
                    <m:sSub>
                      <m:sSubPr>
                        <m:ctrlPr>
                          <a:rPr lang="ru-RU" sz="1200" i="1">
                            <a:latin typeface="Cambria Math"/>
                          </a:rPr>
                        </m:ctrlPr>
                      </m:sSubPr>
                      <m:e>
                        <m:r>
                          <a:rPr lang="en-US" sz="1200" i="1">
                            <a:latin typeface="Cambria Math"/>
                          </a:rPr>
                          <m:t>𝑠</m:t>
                        </m:r>
                      </m:e>
                      <m:sub>
                        <m:r>
                          <a:rPr lang="en-US" sz="1200" i="1">
                            <a:latin typeface="Cambria Math"/>
                          </a:rPr>
                          <m:t>𝐶</m:t>
                        </m:r>
                      </m:sub>
                    </m:sSub>
                  </m:oMath>
                </a14:m>
                <a:r>
                  <a:rPr lang="en-US" sz="1000" dirty="0" smtClean="0"/>
                  <a:t>  is </a:t>
                </a:r>
                <a:r>
                  <a:rPr lang="en-US" sz="1000" dirty="0"/>
                  <a:t>the </a:t>
                </a:r>
                <a:r>
                  <a:rPr lang="en-US" sz="1000" dirty="0" smtClean="0"/>
                  <a:t>displacement of the center of the wheel, </a:t>
                </a:r>
                <a:r>
                  <a:rPr lang="en-US" sz="1200" i="1" dirty="0" smtClean="0">
                    <a:latin typeface="Times New Roman" pitchFamily="18" charset="0"/>
                    <a:cs typeface="Times New Roman" pitchFamily="18" charset="0"/>
                  </a:rPr>
                  <a:t>N</a:t>
                </a:r>
                <a:r>
                  <a:rPr lang="en-US" sz="1000" i="1" dirty="0" smtClean="0"/>
                  <a:t> - </a:t>
                </a:r>
                <a:r>
                  <a:rPr lang="en-US" sz="1000" dirty="0"/>
                  <a:t>n</a:t>
                </a:r>
                <a:r>
                  <a:rPr lang="en-US" sz="1000" dirty="0" smtClean="0"/>
                  <a:t>ormal reaction, </a:t>
                </a:r>
                <a:r>
                  <a:rPr lang="en-US" sz="1200" i="1" dirty="0" smtClean="0">
                    <a:latin typeface="Times New Roman" pitchFamily="18" charset="0"/>
                    <a:cs typeface="Times New Roman" pitchFamily="18" charset="0"/>
                  </a:rPr>
                  <a:t>k</a:t>
                </a:r>
                <a:r>
                  <a:rPr lang="en-US" sz="1000" dirty="0" smtClean="0"/>
                  <a:t>– coefficient of rolling friction, </a:t>
                </a:r>
                <a:r>
                  <a:rPr lang="en-US" sz="1200" i="1" dirty="0" smtClean="0">
                    <a:latin typeface="Times New Roman" pitchFamily="18" charset="0"/>
                    <a:cs typeface="Times New Roman" pitchFamily="18" charset="0"/>
                  </a:rPr>
                  <a:t>R</a:t>
                </a:r>
                <a:r>
                  <a:rPr lang="en-US" sz="1200" dirty="0" smtClean="0">
                    <a:latin typeface="Times New Roman" pitchFamily="18" charset="0"/>
                    <a:cs typeface="Times New Roman" pitchFamily="18" charset="0"/>
                  </a:rPr>
                  <a:t>-</a:t>
                </a:r>
                <a:r>
                  <a:rPr lang="en-US" sz="1000" dirty="0" smtClean="0"/>
                  <a:t> radius of the wheel.                </a:t>
                </a:r>
                <a:endParaRPr lang="en-US" altLang="ru-RU" sz="1000" dirty="0">
                  <a:solidFill>
                    <a:srgbClr val="00007D"/>
                  </a:solidFill>
                </a:endParaRPr>
              </a:p>
            </p:txBody>
          </p:sp>
        </mc:Choice>
        <mc:Fallback xmlns="">
          <p:sp>
            <p:nvSpPr>
              <p:cNvPr id="237962" name="Rectangle 394"/>
              <p:cNvSpPr>
                <a:spLocks noRot="1" noChangeAspect="1" noMove="1" noResize="1" noEditPoints="1" noAdjustHandles="1" noChangeArrowheads="1" noChangeShapeType="1" noTextEdit="1"/>
              </p:cNvSpPr>
              <p:nvPr/>
            </p:nvSpPr>
            <p:spPr bwMode="auto">
              <a:xfrm>
                <a:off x="286684" y="6193275"/>
                <a:ext cx="8541404" cy="396000"/>
              </a:xfrm>
              <a:prstGeom prst="rect">
                <a:avLst/>
              </a:prstGeom>
              <a:blipFill rotWithShape="1">
                <a:blip r:embed="rId38"/>
                <a:stretch>
                  <a:fillRect b="-18462"/>
                </a:stretch>
              </a:blipFill>
              <a:ln>
                <a:noFill/>
              </a:ln>
              <a:effectLst/>
              <a:extLst/>
            </p:spPr>
            <p:txBody>
              <a:bodyPr/>
              <a:lstStyle/>
              <a:p>
                <a:r>
                  <a:rPr lang="ru-RU">
                    <a:noFill/>
                  </a:rPr>
                  <a:t> </a:t>
                </a:r>
              </a:p>
            </p:txBody>
          </p:sp>
        </mc:Fallback>
      </mc:AlternateContent>
      <p:graphicFrame>
        <p:nvGraphicFramePr>
          <p:cNvPr id="237963" name="Object 395"/>
          <p:cNvGraphicFramePr>
            <a:graphicFrameLocks noChangeAspect="1"/>
          </p:cNvGraphicFramePr>
          <p:nvPr>
            <p:extLst>
              <p:ext uri="{D42A27DB-BD31-4B8C-83A1-F6EECF244321}">
                <p14:modId xmlns:p14="http://schemas.microsoft.com/office/powerpoint/2010/main" val="704319997"/>
              </p:ext>
            </p:extLst>
          </p:nvPr>
        </p:nvGraphicFramePr>
        <p:xfrm>
          <a:off x="4359318" y="6040438"/>
          <a:ext cx="927100" cy="393700"/>
        </p:xfrm>
        <a:graphic>
          <a:graphicData uri="http://schemas.openxmlformats.org/presentationml/2006/ole">
            <mc:AlternateContent xmlns:mc="http://schemas.openxmlformats.org/markup-compatibility/2006">
              <mc:Choice xmlns:v="urn:schemas-microsoft-com:vml" Requires="v">
                <p:oleObj spid="_x0000_s1449192" name="Equation" r:id="rId39" imgW="927000" imgH="393480" progId="Equation.DSMT4">
                  <p:embed/>
                </p:oleObj>
              </mc:Choice>
              <mc:Fallback>
                <p:oleObj name="Equation" r:id="rId39" imgW="927000" imgH="393480" progId="Equation.DSMT4">
                  <p:embed/>
                  <p:pic>
                    <p:nvPicPr>
                      <p:cNvPr id="0" name=""/>
                      <p:cNvPicPr>
                        <a:picLocks noChangeAspect="1" noChangeArrowheads="1"/>
                      </p:cNvPicPr>
                      <p:nvPr/>
                    </p:nvPicPr>
                    <p:blipFill>
                      <a:blip r:embed="rId40"/>
                      <a:srcRect/>
                      <a:stretch>
                        <a:fillRect/>
                      </a:stretch>
                    </p:blipFill>
                    <p:spPr bwMode="auto">
                      <a:xfrm>
                        <a:off x="4359318" y="6040438"/>
                        <a:ext cx="927100" cy="393700"/>
                      </a:xfrm>
                      <a:prstGeom prst="rect">
                        <a:avLst/>
                      </a:prstGeom>
                      <a:pattFill prst="pct25">
                        <a:fgClr>
                          <a:srgbClr val="FFFF00"/>
                        </a:fgClr>
                        <a:bgClr>
                          <a:schemeClr val="bg1"/>
                        </a:bgClr>
                      </a:pattFill>
                      <a:ln w="9525">
                        <a:solidFill>
                          <a:schemeClr val="tx1"/>
                        </a:solidFill>
                        <a:miter lim="800000"/>
                        <a:headEnd/>
                        <a:tailEnd/>
                      </a:ln>
                      <a:effectLst/>
                      <a:extLst/>
                    </p:spPr>
                  </p:pic>
                </p:oleObj>
              </mc:Fallback>
            </mc:AlternateContent>
          </a:graphicData>
        </a:graphic>
      </p:graphicFrame>
      <p:sp>
        <p:nvSpPr>
          <p:cNvPr id="237964" name="Text Box 396"/>
          <p:cNvSpPr txBox="1">
            <a:spLocks noChangeArrowheads="1"/>
          </p:cNvSpPr>
          <p:nvPr/>
        </p:nvSpPr>
        <p:spPr bwMode="auto">
          <a:xfrm>
            <a:off x="373903" y="3148727"/>
            <a:ext cx="4043094"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chemeClr val="accent5">
                    <a:lumMod val="25000"/>
                  </a:schemeClr>
                </a:solidFill>
                <a:cs typeface="Arial" pitchFamily="34" charset="0"/>
              </a:rPr>
              <a:t>■        </a:t>
            </a:r>
            <a:r>
              <a:rPr lang="en-US" altLang="ru-RU" sz="1000" b="1" dirty="0" smtClean="0">
                <a:solidFill>
                  <a:schemeClr val="accent5">
                    <a:lumMod val="25000"/>
                  </a:schemeClr>
                </a:solidFill>
                <a:cs typeface="Arial" pitchFamily="34" charset="0"/>
              </a:rPr>
              <a:t>The w</a:t>
            </a:r>
            <a:r>
              <a:rPr lang="en-US" sz="1000" b="1" dirty="0" smtClean="0">
                <a:solidFill>
                  <a:schemeClr val="accent5">
                    <a:lumMod val="25000"/>
                  </a:schemeClr>
                </a:solidFill>
              </a:rPr>
              <a:t>ork done </a:t>
            </a:r>
            <a:r>
              <a:rPr lang="en-US" sz="1000" b="1" dirty="0">
                <a:solidFill>
                  <a:schemeClr val="accent5">
                    <a:lumMod val="25000"/>
                  </a:schemeClr>
                </a:solidFill>
              </a:rPr>
              <a:t>by an </a:t>
            </a:r>
            <a:r>
              <a:rPr lang="en-US" sz="1000" b="1" dirty="0" smtClean="0">
                <a:solidFill>
                  <a:schemeClr val="accent5">
                    <a:lumMod val="25000"/>
                  </a:schemeClr>
                </a:solidFill>
              </a:rPr>
              <a:t>elastic force (reaction of a spring).</a:t>
            </a:r>
            <a:endParaRPr lang="en-US" altLang="ru-RU" sz="1000" b="1" dirty="0">
              <a:solidFill>
                <a:schemeClr val="accent5">
                  <a:lumMod val="25000"/>
                </a:schemeClr>
              </a:solidFill>
              <a:sym typeface="Symbol" pitchFamily="18" charset="2"/>
            </a:endParaRPr>
          </a:p>
        </p:txBody>
      </p:sp>
      <p:graphicFrame>
        <p:nvGraphicFramePr>
          <p:cNvPr id="237965" name="Object 397"/>
          <p:cNvGraphicFramePr>
            <a:graphicFrameLocks noChangeAspect="1"/>
          </p:cNvGraphicFramePr>
          <p:nvPr>
            <p:extLst>
              <p:ext uri="{D42A27DB-BD31-4B8C-83A1-F6EECF244321}">
                <p14:modId xmlns:p14="http://schemas.microsoft.com/office/powerpoint/2010/main" val="865756800"/>
              </p:ext>
            </p:extLst>
          </p:nvPr>
        </p:nvGraphicFramePr>
        <p:xfrm>
          <a:off x="5130800" y="3061494"/>
          <a:ext cx="3517900" cy="508000"/>
        </p:xfrm>
        <a:graphic>
          <a:graphicData uri="http://schemas.openxmlformats.org/presentationml/2006/ole">
            <mc:AlternateContent xmlns:mc="http://schemas.openxmlformats.org/markup-compatibility/2006">
              <mc:Choice xmlns:v="urn:schemas-microsoft-com:vml" Requires="v">
                <p:oleObj spid="_x0000_s1449193" name="Equation" r:id="rId41" imgW="3517560" imgH="507960" progId="Equation.DSMT4">
                  <p:embed/>
                </p:oleObj>
              </mc:Choice>
              <mc:Fallback>
                <p:oleObj name="Equation" r:id="rId41" imgW="3517560" imgH="507960" progId="Equation.DSMT4">
                  <p:embed/>
                  <p:pic>
                    <p:nvPicPr>
                      <p:cNvPr id="0" name=""/>
                      <p:cNvPicPr>
                        <a:picLocks noChangeAspect="1" noChangeArrowheads="1"/>
                      </p:cNvPicPr>
                      <p:nvPr/>
                    </p:nvPicPr>
                    <p:blipFill>
                      <a:blip r:embed="rId42"/>
                      <a:srcRect/>
                      <a:stretch>
                        <a:fillRect/>
                      </a:stretch>
                    </p:blipFill>
                    <p:spPr bwMode="auto">
                      <a:xfrm>
                        <a:off x="5130800" y="3061494"/>
                        <a:ext cx="3517900" cy="508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37966" name="Object 398"/>
          <p:cNvGraphicFramePr>
            <a:graphicFrameLocks noChangeAspect="1"/>
          </p:cNvGraphicFramePr>
          <p:nvPr>
            <p:extLst>
              <p:ext uri="{D42A27DB-BD31-4B8C-83A1-F6EECF244321}">
                <p14:modId xmlns:p14="http://schemas.microsoft.com/office/powerpoint/2010/main" val="2586864159"/>
              </p:ext>
            </p:extLst>
          </p:nvPr>
        </p:nvGraphicFramePr>
        <p:xfrm>
          <a:off x="4321175" y="3146425"/>
          <a:ext cx="787400" cy="419100"/>
        </p:xfrm>
        <a:graphic>
          <a:graphicData uri="http://schemas.openxmlformats.org/presentationml/2006/ole">
            <mc:AlternateContent xmlns:mc="http://schemas.openxmlformats.org/markup-compatibility/2006">
              <mc:Choice xmlns:v="urn:schemas-microsoft-com:vml" Requires="v">
                <p:oleObj spid="_x0000_s1449194" name="Equation" r:id="rId43" imgW="787320" imgH="419040" progId="Equation.DSMT4">
                  <p:embed/>
                </p:oleObj>
              </mc:Choice>
              <mc:Fallback>
                <p:oleObj name="Equation" r:id="rId43" imgW="787320" imgH="419040" progId="Equation.DSMT4">
                  <p:embed/>
                  <p:pic>
                    <p:nvPicPr>
                      <p:cNvPr id="0" name=""/>
                      <p:cNvPicPr>
                        <a:picLocks noChangeAspect="1" noChangeArrowheads="1"/>
                      </p:cNvPicPr>
                      <p:nvPr/>
                    </p:nvPicPr>
                    <p:blipFill>
                      <a:blip r:embed="rId44">
                        <a:extLst>
                          <a:ext uri="{28A0092B-C50C-407E-A947-70E740481C1C}">
                            <a14:useLocalDpi xmlns:a14="http://schemas.microsoft.com/office/drawing/2010/main" val="0"/>
                          </a:ext>
                        </a:extLst>
                      </a:blip>
                      <a:srcRect/>
                      <a:stretch>
                        <a:fillRect/>
                      </a:stretch>
                    </p:blipFill>
                    <p:spPr bwMode="auto">
                      <a:xfrm>
                        <a:off x="4321175" y="3146425"/>
                        <a:ext cx="7874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237967" name="AutoShape 399">
            <a:hlinkClick r:id="" action="ppaction://hlinkshowjump?jump=nextslide" highlightClick="1"/>
          </p:cNvPr>
          <p:cNvSpPr>
            <a:spLocks noChangeArrowheads="1"/>
          </p:cNvSpPr>
          <p:nvPr/>
        </p:nvSpPr>
        <p:spPr bwMode="auto">
          <a:xfrm>
            <a:off x="4379747" y="562386"/>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237968" name="AutoShape 400">
            <a:hlinkClick r:id="rId45"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237969" name="AutoShape 401">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237970" name="Oval 40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29</a:t>
            </a:r>
            <a:endParaRPr lang="ru-RU" altLang="ru-RU" sz="1000" b="1" dirty="0">
              <a:solidFill>
                <a:srgbClr val="00007D"/>
              </a:solidFill>
            </a:endParaRPr>
          </a:p>
        </p:txBody>
      </p:sp>
      <p:pic>
        <p:nvPicPr>
          <p:cNvPr id="101" name="Picture 15" descr="Z:\Символ НГУ_4.JPG"/>
          <p:cNvPicPr>
            <a:picLocks noChangeAspect="1" noChangeArrowheads="1"/>
          </p:cNvPicPr>
          <p:nvPr/>
        </p:nvPicPr>
        <p:blipFill>
          <a:blip r:embed="rId46" cstate="print">
            <a:extLst>
              <a:ext uri="{BEBA8EAE-BF5A-486C-A8C5-ECC9F3942E4B}">
                <a14:imgProps xmlns:a14="http://schemas.microsoft.com/office/drawing/2010/main">
                  <a14:imgLayer r:embed="rId47">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27282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7691"/>
                                        </p:tgtEl>
                                        <p:attrNameLst>
                                          <p:attrName>style.visibility</p:attrName>
                                        </p:attrNameLst>
                                      </p:cBhvr>
                                      <p:to>
                                        <p:strVal val="visible"/>
                                      </p:to>
                                    </p:set>
                                    <p:anim calcmode="lin" valueType="num">
                                      <p:cBhvr additive="base">
                                        <p:cTn id="7" dur="500" fill="hold"/>
                                        <p:tgtEl>
                                          <p:spTgt spid="237691"/>
                                        </p:tgtEl>
                                        <p:attrNameLst>
                                          <p:attrName>ppt_x</p:attrName>
                                        </p:attrNameLst>
                                      </p:cBhvr>
                                      <p:tavLst>
                                        <p:tav tm="0">
                                          <p:val>
                                            <p:strVal val="#ppt_x"/>
                                          </p:val>
                                        </p:tav>
                                        <p:tav tm="100000">
                                          <p:val>
                                            <p:strVal val="#ppt_x"/>
                                          </p:val>
                                        </p:tav>
                                      </p:tavLst>
                                    </p:anim>
                                    <p:anim calcmode="lin" valueType="num">
                                      <p:cBhvr additive="base">
                                        <p:cTn id="8" dur="500" fill="hold"/>
                                        <p:tgtEl>
                                          <p:spTgt spid="23769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499"/>
                                          </p:stCondLst>
                                        </p:cTn>
                                        <p:tgtEl>
                                          <p:spTgt spid="237875"/>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237881"/>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237876"/>
                                        </p:tgtEl>
                                        <p:attrNameLst>
                                          <p:attrName>style.visibility</p:attrName>
                                        </p:attrNameLst>
                                      </p:cBhvr>
                                      <p:to>
                                        <p:strVal val="visible"/>
                                      </p:to>
                                    </p:set>
                                    <p:anim calcmode="lin" valueType="num">
                                      <p:cBhvr additive="base">
                                        <p:cTn id="18" dur="500" fill="hold"/>
                                        <p:tgtEl>
                                          <p:spTgt spid="237876"/>
                                        </p:tgtEl>
                                        <p:attrNameLst>
                                          <p:attrName>ppt_x</p:attrName>
                                        </p:attrNameLst>
                                      </p:cBhvr>
                                      <p:tavLst>
                                        <p:tav tm="0">
                                          <p:val>
                                            <p:strVal val="#ppt_x"/>
                                          </p:val>
                                        </p:tav>
                                        <p:tav tm="100000">
                                          <p:val>
                                            <p:strVal val="#ppt_x"/>
                                          </p:val>
                                        </p:tav>
                                      </p:tavLst>
                                    </p:anim>
                                    <p:anim calcmode="lin" valueType="num">
                                      <p:cBhvr additive="base">
                                        <p:cTn id="19" dur="500" fill="hold"/>
                                        <p:tgtEl>
                                          <p:spTgt spid="237876"/>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500"/>
                            </p:stCondLst>
                            <p:childTnLst>
                              <p:par>
                                <p:cTn id="21" presetID="1" presetClass="entr" presetSubtype="0" fill="hold" nodeType="afterEffect">
                                  <p:stCondLst>
                                    <p:cond delay="0"/>
                                  </p:stCondLst>
                                  <p:childTnLst>
                                    <p:set>
                                      <p:cBhvr>
                                        <p:cTn id="22" dur="1" fill="hold">
                                          <p:stCondLst>
                                            <p:cond delay="0"/>
                                          </p:stCondLst>
                                        </p:cTn>
                                        <p:tgtEl>
                                          <p:spTgt spid="23788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37877"/>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7878"/>
                                        </p:tgtEl>
                                        <p:attrNameLst>
                                          <p:attrName>style.visibility</p:attrName>
                                        </p:attrNameLst>
                                      </p:cBhvr>
                                      <p:to>
                                        <p:strVal val="visible"/>
                                      </p:to>
                                    </p:set>
                                    <p:anim calcmode="lin" valueType="num">
                                      <p:cBhvr additive="base">
                                        <p:cTn id="29" dur="500" fill="hold"/>
                                        <p:tgtEl>
                                          <p:spTgt spid="237878"/>
                                        </p:tgtEl>
                                        <p:attrNameLst>
                                          <p:attrName>ppt_x</p:attrName>
                                        </p:attrNameLst>
                                      </p:cBhvr>
                                      <p:tavLst>
                                        <p:tav tm="0">
                                          <p:val>
                                            <p:strVal val="#ppt_x"/>
                                          </p:val>
                                        </p:tav>
                                        <p:tav tm="100000">
                                          <p:val>
                                            <p:strVal val="#ppt_x"/>
                                          </p:val>
                                        </p:tav>
                                      </p:tavLst>
                                    </p:anim>
                                    <p:anim calcmode="lin" valueType="num">
                                      <p:cBhvr additive="base">
                                        <p:cTn id="30" dur="500" fill="hold"/>
                                        <p:tgtEl>
                                          <p:spTgt spid="237878"/>
                                        </p:tgtEl>
                                        <p:attrNameLst>
                                          <p:attrName>ppt_y</p:attrName>
                                        </p:attrNameLst>
                                      </p:cBhvr>
                                      <p:tavLst>
                                        <p:tav tm="0">
                                          <p:val>
                                            <p:strVal val="1+#ppt_h/2"/>
                                          </p:val>
                                        </p:tav>
                                        <p:tav tm="100000">
                                          <p:val>
                                            <p:strVal val="#ppt_y"/>
                                          </p:val>
                                        </p:tav>
                                      </p:tavLst>
                                    </p:anim>
                                  </p:childTnLst>
                                </p:cTn>
                              </p:par>
                            </p:childTnLst>
                          </p:cTn>
                        </p:par>
                        <p:par>
                          <p:cTn id="31" fill="hold" nodeType="afterGroup">
                            <p:stCondLst>
                              <p:cond delay="500"/>
                            </p:stCondLst>
                            <p:childTnLst>
                              <p:par>
                                <p:cTn id="32" presetID="1" presetClass="entr" presetSubtype="0" fill="hold" nodeType="afterEffect">
                                  <p:stCondLst>
                                    <p:cond delay="0"/>
                                  </p:stCondLst>
                                  <p:childTnLst>
                                    <p:set>
                                      <p:cBhvr>
                                        <p:cTn id="33" dur="1" fill="hold">
                                          <p:stCondLst>
                                            <p:cond delay="0"/>
                                          </p:stCondLst>
                                        </p:cTn>
                                        <p:tgtEl>
                                          <p:spTgt spid="237879"/>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237883"/>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37964"/>
                                        </p:tgtEl>
                                        <p:attrNameLst>
                                          <p:attrName>style.visibility</p:attrName>
                                        </p:attrNameLst>
                                      </p:cBhvr>
                                      <p:to>
                                        <p:strVal val="visible"/>
                                      </p:to>
                                    </p:set>
                                    <p:anim calcmode="lin" valueType="num">
                                      <p:cBhvr additive="base">
                                        <p:cTn id="40" dur="500" fill="hold"/>
                                        <p:tgtEl>
                                          <p:spTgt spid="237964"/>
                                        </p:tgtEl>
                                        <p:attrNameLst>
                                          <p:attrName>ppt_x</p:attrName>
                                        </p:attrNameLst>
                                      </p:cBhvr>
                                      <p:tavLst>
                                        <p:tav tm="0">
                                          <p:val>
                                            <p:strVal val="#ppt_x"/>
                                          </p:val>
                                        </p:tav>
                                        <p:tav tm="100000">
                                          <p:val>
                                            <p:strVal val="#ppt_x"/>
                                          </p:val>
                                        </p:tav>
                                      </p:tavLst>
                                    </p:anim>
                                    <p:anim calcmode="lin" valueType="num">
                                      <p:cBhvr additive="base">
                                        <p:cTn id="41" dur="500" fill="hold"/>
                                        <p:tgtEl>
                                          <p:spTgt spid="237964"/>
                                        </p:tgtEl>
                                        <p:attrNameLst>
                                          <p:attrName>ppt_y</p:attrName>
                                        </p:attrNameLst>
                                      </p:cBhvr>
                                      <p:tavLst>
                                        <p:tav tm="0">
                                          <p:val>
                                            <p:strVal val="1+#ppt_h/2"/>
                                          </p:val>
                                        </p:tav>
                                        <p:tav tm="100000">
                                          <p:val>
                                            <p:strVal val="#ppt_y"/>
                                          </p:val>
                                        </p:tav>
                                      </p:tavLst>
                                    </p:anim>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237966"/>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37965"/>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37885"/>
                                        </p:tgtEl>
                                        <p:attrNameLst>
                                          <p:attrName>style.visibility</p:attrName>
                                        </p:attrNameLst>
                                      </p:cBhvr>
                                      <p:to>
                                        <p:strVal val="visible"/>
                                      </p:to>
                                    </p:set>
                                    <p:anim calcmode="lin" valueType="num">
                                      <p:cBhvr additive="base">
                                        <p:cTn id="51" dur="500" fill="hold"/>
                                        <p:tgtEl>
                                          <p:spTgt spid="237885"/>
                                        </p:tgtEl>
                                        <p:attrNameLst>
                                          <p:attrName>ppt_x</p:attrName>
                                        </p:attrNameLst>
                                      </p:cBhvr>
                                      <p:tavLst>
                                        <p:tav tm="0">
                                          <p:val>
                                            <p:strVal val="#ppt_x"/>
                                          </p:val>
                                        </p:tav>
                                        <p:tav tm="100000">
                                          <p:val>
                                            <p:strVal val="#ppt_x"/>
                                          </p:val>
                                        </p:tav>
                                      </p:tavLst>
                                    </p:anim>
                                    <p:anim calcmode="lin" valueType="num">
                                      <p:cBhvr additive="base">
                                        <p:cTn id="52" dur="500" fill="hold"/>
                                        <p:tgtEl>
                                          <p:spTgt spid="237885"/>
                                        </p:tgtEl>
                                        <p:attrNameLst>
                                          <p:attrName>ppt_y</p:attrName>
                                        </p:attrNameLst>
                                      </p:cBhvr>
                                      <p:tavLst>
                                        <p:tav tm="0">
                                          <p:val>
                                            <p:strVal val="1+#ppt_h/2"/>
                                          </p:val>
                                        </p:tav>
                                        <p:tav tm="100000">
                                          <p:val>
                                            <p:strVal val="#ppt_y"/>
                                          </p:val>
                                        </p:tav>
                                      </p:tavLst>
                                    </p:anim>
                                  </p:childTnLst>
                                </p:cTn>
                              </p:par>
                            </p:childTnLst>
                          </p:cTn>
                        </p:par>
                        <p:par>
                          <p:cTn id="53" fill="hold" nodeType="afterGroup">
                            <p:stCondLst>
                              <p:cond delay="500"/>
                            </p:stCondLst>
                            <p:childTnLst>
                              <p:par>
                                <p:cTn id="54" presetID="1" presetClass="entr" presetSubtype="0" fill="hold" nodeType="afterEffect">
                                  <p:stCondLst>
                                    <p:cond delay="0"/>
                                  </p:stCondLst>
                                  <p:childTnLst>
                                    <p:set>
                                      <p:cBhvr>
                                        <p:cTn id="55" dur="1" fill="hold">
                                          <p:stCondLst>
                                            <p:cond delay="0"/>
                                          </p:stCondLst>
                                        </p:cTn>
                                        <p:tgtEl>
                                          <p:spTgt spid="237947"/>
                                        </p:tgtEl>
                                        <p:attrNameLst>
                                          <p:attrName>style.visibility</p:attrName>
                                        </p:attrNameLst>
                                      </p:cBhvr>
                                      <p:to>
                                        <p:strVal val="visible"/>
                                      </p:to>
                                    </p:set>
                                  </p:childTnLst>
                                </p:cTn>
                              </p:par>
                              <p:par>
                                <p:cTn id="56" presetID="1" presetClass="entr" presetSubtype="0" fill="hold" grpId="0" nodeType="withEffect">
                                  <p:stCondLst>
                                    <p:cond delay="0"/>
                                  </p:stCondLst>
                                  <p:childTnLst>
                                    <p:set>
                                      <p:cBhvr>
                                        <p:cTn id="57" dur="1" fill="hold">
                                          <p:stCondLst>
                                            <p:cond delay="0"/>
                                          </p:stCondLst>
                                        </p:cTn>
                                        <p:tgtEl>
                                          <p:spTgt spid="237952"/>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237945"/>
                                        </p:tgtEl>
                                        <p:attrNameLst>
                                          <p:attrName>style.visibility</p:attrName>
                                        </p:attrNameLst>
                                      </p:cBhvr>
                                      <p:to>
                                        <p:strVal val="visible"/>
                                      </p:to>
                                    </p:set>
                                  </p:childTnLst>
                                </p:cTn>
                              </p:par>
                              <p:par>
                                <p:cTn id="60" presetID="1" presetClass="entr" presetSubtype="0" fill="hold" nodeType="withEffect">
                                  <p:stCondLst>
                                    <p:cond delay="0"/>
                                  </p:stCondLst>
                                  <p:childTnLst>
                                    <p:set>
                                      <p:cBhvr>
                                        <p:cTn id="61" dur="1" fill="hold">
                                          <p:stCondLst>
                                            <p:cond delay="0"/>
                                          </p:stCondLst>
                                        </p:cTn>
                                        <p:tgtEl>
                                          <p:spTgt spid="237946"/>
                                        </p:tgtEl>
                                        <p:attrNameLst>
                                          <p:attrName>style.visibility</p:attrName>
                                        </p:attrNameLst>
                                      </p:cBhvr>
                                      <p:to>
                                        <p:strVal val="visible"/>
                                      </p:to>
                                    </p:set>
                                  </p:childTnLst>
                                </p:cTn>
                              </p:par>
                            </p:childTnLst>
                          </p:cTn>
                        </p:par>
                      </p:childTnLst>
                    </p:cTn>
                  </p:par>
                  <p:par>
                    <p:cTn id="62" fill="hold" nodeType="clickPar">
                      <p:stCondLst>
                        <p:cond delay="indefinite"/>
                      </p:stCondLst>
                      <p:childTnLst>
                        <p:par>
                          <p:cTn id="63" fill="hold" nodeType="withGroup">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37948"/>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237949"/>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237950"/>
                                        </p:tgtEl>
                                        <p:attrNameLst>
                                          <p:attrName>style.visibility</p:attrName>
                                        </p:attrNameLst>
                                      </p:cBhvr>
                                      <p:to>
                                        <p:strVal val="visible"/>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1" presetClass="entr" presetSubtype="0" fill="hold" nodeType="clickEffect">
                                  <p:stCondLst>
                                    <p:cond delay="0"/>
                                  </p:stCondLst>
                                  <p:childTnLst>
                                    <p:set>
                                      <p:cBhvr>
                                        <p:cTn id="73" dur="1" fill="hold">
                                          <p:stCondLst>
                                            <p:cond delay="0"/>
                                          </p:stCondLst>
                                        </p:cTn>
                                        <p:tgtEl>
                                          <p:spTgt spid="237951"/>
                                        </p:tgtEl>
                                        <p:attrNameLst>
                                          <p:attrName>style.visibility</p:attrName>
                                        </p:attrNameLst>
                                      </p:cBhvr>
                                      <p:to>
                                        <p:strVal val="visible"/>
                                      </p:to>
                                    </p:set>
                                  </p:childTnLst>
                                </p:cTn>
                              </p:par>
                              <p:par>
                                <p:cTn id="74" presetID="2" presetClass="entr" presetSubtype="2" fill="hold" grpId="0" nodeType="withEffect">
                                  <p:stCondLst>
                                    <p:cond delay="0"/>
                                  </p:stCondLst>
                                  <p:childTnLst>
                                    <p:set>
                                      <p:cBhvr>
                                        <p:cTn id="75" dur="1" fill="hold">
                                          <p:stCondLst>
                                            <p:cond delay="0"/>
                                          </p:stCondLst>
                                        </p:cTn>
                                        <p:tgtEl>
                                          <p:spTgt spid="237953"/>
                                        </p:tgtEl>
                                        <p:attrNameLst>
                                          <p:attrName>style.visibility</p:attrName>
                                        </p:attrNameLst>
                                      </p:cBhvr>
                                      <p:to>
                                        <p:strVal val="visible"/>
                                      </p:to>
                                    </p:set>
                                    <p:anim calcmode="lin" valueType="num">
                                      <p:cBhvr additive="base">
                                        <p:cTn id="76" dur="500" fill="hold"/>
                                        <p:tgtEl>
                                          <p:spTgt spid="237953"/>
                                        </p:tgtEl>
                                        <p:attrNameLst>
                                          <p:attrName>ppt_x</p:attrName>
                                        </p:attrNameLst>
                                      </p:cBhvr>
                                      <p:tavLst>
                                        <p:tav tm="0">
                                          <p:val>
                                            <p:strVal val="1+#ppt_w/2"/>
                                          </p:val>
                                        </p:tav>
                                        <p:tav tm="100000">
                                          <p:val>
                                            <p:strVal val="#ppt_x"/>
                                          </p:val>
                                        </p:tav>
                                      </p:tavLst>
                                    </p:anim>
                                    <p:anim calcmode="lin" valueType="num">
                                      <p:cBhvr additive="base">
                                        <p:cTn id="77" dur="500" fill="hold"/>
                                        <p:tgtEl>
                                          <p:spTgt spid="237953"/>
                                        </p:tgtEl>
                                        <p:attrNameLst>
                                          <p:attrName>ppt_y</p:attrName>
                                        </p:attrNameLst>
                                      </p:cBhvr>
                                      <p:tavLst>
                                        <p:tav tm="0">
                                          <p:val>
                                            <p:strVal val="#ppt_y"/>
                                          </p:val>
                                        </p:tav>
                                        <p:tav tm="100000">
                                          <p:val>
                                            <p:strVal val="#ppt_y"/>
                                          </p:val>
                                        </p:tav>
                                      </p:tavLst>
                                    </p:anim>
                                  </p:childTnLst>
                                </p:cTn>
                              </p:par>
                            </p:childTnLst>
                          </p:cTn>
                        </p:par>
                      </p:childTnLst>
                    </p:cTn>
                  </p:par>
                  <p:par>
                    <p:cTn id="78" fill="hold" nodeType="clickPar">
                      <p:stCondLst>
                        <p:cond delay="indefinite"/>
                      </p:stCondLst>
                      <p:childTnLst>
                        <p:par>
                          <p:cTn id="79" fill="hold" nodeType="withGroup">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237957"/>
                                        </p:tgtEl>
                                        <p:attrNameLst>
                                          <p:attrName>style.visibility</p:attrName>
                                        </p:attrNameLst>
                                      </p:cBhvr>
                                      <p:to>
                                        <p:strVal val="visible"/>
                                      </p:to>
                                    </p:set>
                                  </p:childTnLst>
                                </p:cTn>
                              </p:par>
                              <p:par>
                                <p:cTn id="82" presetID="1" presetClass="entr" presetSubtype="0" fill="hold" nodeType="withEffect">
                                  <p:stCondLst>
                                    <p:cond delay="0"/>
                                  </p:stCondLst>
                                  <p:childTnLst>
                                    <p:set>
                                      <p:cBhvr>
                                        <p:cTn id="83" dur="1" fill="hold">
                                          <p:stCondLst>
                                            <p:cond delay="0"/>
                                          </p:stCondLst>
                                        </p:cTn>
                                        <p:tgtEl>
                                          <p:spTgt spid="237954"/>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0"/>
                                          </p:stCondLst>
                                        </p:cTn>
                                        <p:tgtEl>
                                          <p:spTgt spid="237955"/>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237956"/>
                                        </p:tgtEl>
                                        <p:attrNameLst>
                                          <p:attrName>style.visibility</p:attrName>
                                        </p:attrNameLst>
                                      </p:cBhvr>
                                      <p:to>
                                        <p:strVal val="visible"/>
                                      </p:to>
                                    </p:set>
                                  </p:childTnLst>
                                </p:cTn>
                              </p:par>
                            </p:childTnLst>
                          </p:cTn>
                        </p:par>
                      </p:childTnLst>
                    </p:cTn>
                  </p:par>
                  <p:par>
                    <p:cTn id="90" fill="hold" nodeType="clickPar">
                      <p:stCondLst>
                        <p:cond delay="indefinite"/>
                      </p:stCondLst>
                      <p:childTnLst>
                        <p:par>
                          <p:cTn id="91" fill="hold" nodeType="withGroup">
                            <p:stCondLst>
                              <p:cond delay="0"/>
                            </p:stCondLst>
                            <p:childTnLst>
                              <p:par>
                                <p:cTn id="92" presetID="2" presetClass="entr" presetSubtype="4" fill="hold" grpId="0" nodeType="clickEffect">
                                  <p:stCondLst>
                                    <p:cond delay="0"/>
                                  </p:stCondLst>
                                  <p:childTnLst>
                                    <p:set>
                                      <p:cBhvr>
                                        <p:cTn id="93" dur="1" fill="hold">
                                          <p:stCondLst>
                                            <p:cond delay="0"/>
                                          </p:stCondLst>
                                        </p:cTn>
                                        <p:tgtEl>
                                          <p:spTgt spid="237958"/>
                                        </p:tgtEl>
                                        <p:attrNameLst>
                                          <p:attrName>style.visibility</p:attrName>
                                        </p:attrNameLst>
                                      </p:cBhvr>
                                      <p:to>
                                        <p:strVal val="visible"/>
                                      </p:to>
                                    </p:set>
                                    <p:anim calcmode="lin" valueType="num">
                                      <p:cBhvr additive="base">
                                        <p:cTn id="94" dur="500" fill="hold"/>
                                        <p:tgtEl>
                                          <p:spTgt spid="237958"/>
                                        </p:tgtEl>
                                        <p:attrNameLst>
                                          <p:attrName>ppt_x</p:attrName>
                                        </p:attrNameLst>
                                      </p:cBhvr>
                                      <p:tavLst>
                                        <p:tav tm="0">
                                          <p:val>
                                            <p:strVal val="#ppt_x"/>
                                          </p:val>
                                        </p:tav>
                                        <p:tav tm="100000">
                                          <p:val>
                                            <p:strVal val="#ppt_x"/>
                                          </p:val>
                                        </p:tav>
                                      </p:tavLst>
                                    </p:anim>
                                    <p:anim calcmode="lin" valueType="num">
                                      <p:cBhvr additive="base">
                                        <p:cTn id="95" dur="500" fill="hold"/>
                                        <p:tgtEl>
                                          <p:spTgt spid="237958"/>
                                        </p:tgtEl>
                                        <p:attrNameLst>
                                          <p:attrName>ppt_y</p:attrName>
                                        </p:attrNameLst>
                                      </p:cBhvr>
                                      <p:tavLst>
                                        <p:tav tm="0">
                                          <p:val>
                                            <p:strVal val="1+#ppt_h/2"/>
                                          </p:val>
                                        </p:tav>
                                        <p:tav tm="100000">
                                          <p:val>
                                            <p:strVal val="#ppt_y"/>
                                          </p:val>
                                        </p:tav>
                                      </p:tavLst>
                                    </p:anim>
                                  </p:childTnLst>
                                </p:cTn>
                              </p:par>
                            </p:childTnLst>
                          </p:cTn>
                        </p:par>
                        <p:par>
                          <p:cTn id="96" fill="hold" nodeType="afterGroup">
                            <p:stCondLst>
                              <p:cond delay="500"/>
                            </p:stCondLst>
                            <p:childTnLst>
                              <p:par>
                                <p:cTn id="97" presetID="1" presetClass="entr" presetSubtype="0" fill="hold" nodeType="afterEffect">
                                  <p:stCondLst>
                                    <p:cond delay="0"/>
                                  </p:stCondLst>
                                  <p:childTnLst>
                                    <p:set>
                                      <p:cBhvr>
                                        <p:cTn id="98" dur="1" fill="hold">
                                          <p:stCondLst>
                                            <p:cond delay="0"/>
                                          </p:stCondLst>
                                        </p:cTn>
                                        <p:tgtEl>
                                          <p:spTgt spid="237959"/>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237960"/>
                                        </p:tgtEl>
                                        <p:attrNameLst>
                                          <p:attrName>style.visibility</p:attrName>
                                        </p:attrNameLst>
                                      </p:cBhvr>
                                      <p:to>
                                        <p:strVal val="visible"/>
                                      </p:to>
                                    </p:set>
                                    <p:anim calcmode="lin" valueType="num">
                                      <p:cBhvr additive="base">
                                        <p:cTn id="103" dur="500" fill="hold"/>
                                        <p:tgtEl>
                                          <p:spTgt spid="237960"/>
                                        </p:tgtEl>
                                        <p:attrNameLst>
                                          <p:attrName>ppt_x</p:attrName>
                                        </p:attrNameLst>
                                      </p:cBhvr>
                                      <p:tavLst>
                                        <p:tav tm="0">
                                          <p:val>
                                            <p:strVal val="#ppt_x"/>
                                          </p:val>
                                        </p:tav>
                                        <p:tav tm="100000">
                                          <p:val>
                                            <p:strVal val="#ppt_x"/>
                                          </p:val>
                                        </p:tav>
                                      </p:tavLst>
                                    </p:anim>
                                    <p:anim calcmode="lin" valueType="num">
                                      <p:cBhvr additive="base">
                                        <p:cTn id="104" dur="500" fill="hold"/>
                                        <p:tgtEl>
                                          <p:spTgt spid="237960"/>
                                        </p:tgtEl>
                                        <p:attrNameLst>
                                          <p:attrName>ppt_y</p:attrName>
                                        </p:attrNameLst>
                                      </p:cBhvr>
                                      <p:tavLst>
                                        <p:tav tm="0">
                                          <p:val>
                                            <p:strVal val="1+#ppt_h/2"/>
                                          </p:val>
                                        </p:tav>
                                        <p:tav tm="100000">
                                          <p:val>
                                            <p:strVal val="#ppt_y"/>
                                          </p:val>
                                        </p:tav>
                                      </p:tavLst>
                                    </p:anim>
                                  </p:childTnLst>
                                </p:cTn>
                              </p:par>
                            </p:childTnLst>
                          </p:cTn>
                        </p:par>
                        <p:par>
                          <p:cTn id="105" fill="hold" nodeType="afterGroup">
                            <p:stCondLst>
                              <p:cond delay="500"/>
                            </p:stCondLst>
                            <p:childTnLst>
                              <p:par>
                                <p:cTn id="106" presetID="1" presetClass="entr" presetSubtype="0" fill="hold" nodeType="afterEffect">
                                  <p:stCondLst>
                                    <p:cond delay="0"/>
                                  </p:stCondLst>
                                  <p:childTnLst>
                                    <p:set>
                                      <p:cBhvr>
                                        <p:cTn id="107" dur="1" fill="hold">
                                          <p:stCondLst>
                                            <p:cond delay="0"/>
                                          </p:stCondLst>
                                        </p:cTn>
                                        <p:tgtEl>
                                          <p:spTgt spid="237961"/>
                                        </p:tgtEl>
                                        <p:attrNameLst>
                                          <p:attrName>style.visibility</p:attrName>
                                        </p:attrNameLst>
                                      </p:cBhvr>
                                      <p:to>
                                        <p:strVal val="visible"/>
                                      </p:to>
                                    </p:se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 presetClass="entr" presetSubtype="4" fill="hold" grpId="0" nodeType="clickEffect">
                                  <p:stCondLst>
                                    <p:cond delay="0"/>
                                  </p:stCondLst>
                                  <p:childTnLst>
                                    <p:set>
                                      <p:cBhvr>
                                        <p:cTn id="111" dur="1" fill="hold">
                                          <p:stCondLst>
                                            <p:cond delay="0"/>
                                          </p:stCondLst>
                                        </p:cTn>
                                        <p:tgtEl>
                                          <p:spTgt spid="237962"/>
                                        </p:tgtEl>
                                        <p:attrNameLst>
                                          <p:attrName>style.visibility</p:attrName>
                                        </p:attrNameLst>
                                      </p:cBhvr>
                                      <p:to>
                                        <p:strVal val="visible"/>
                                      </p:to>
                                    </p:set>
                                    <p:anim calcmode="lin" valueType="num">
                                      <p:cBhvr additive="base">
                                        <p:cTn id="112" dur="500" fill="hold"/>
                                        <p:tgtEl>
                                          <p:spTgt spid="237962"/>
                                        </p:tgtEl>
                                        <p:attrNameLst>
                                          <p:attrName>ppt_x</p:attrName>
                                        </p:attrNameLst>
                                      </p:cBhvr>
                                      <p:tavLst>
                                        <p:tav tm="0">
                                          <p:val>
                                            <p:strVal val="#ppt_x"/>
                                          </p:val>
                                        </p:tav>
                                        <p:tav tm="100000">
                                          <p:val>
                                            <p:strVal val="#ppt_x"/>
                                          </p:val>
                                        </p:tav>
                                      </p:tavLst>
                                    </p:anim>
                                    <p:anim calcmode="lin" valueType="num">
                                      <p:cBhvr additive="base">
                                        <p:cTn id="113" dur="500" fill="hold"/>
                                        <p:tgtEl>
                                          <p:spTgt spid="237962"/>
                                        </p:tgtEl>
                                        <p:attrNameLst>
                                          <p:attrName>ppt_y</p:attrName>
                                        </p:attrNameLst>
                                      </p:cBhvr>
                                      <p:tavLst>
                                        <p:tav tm="0">
                                          <p:val>
                                            <p:strVal val="1+#ppt_h/2"/>
                                          </p:val>
                                        </p:tav>
                                        <p:tav tm="100000">
                                          <p:val>
                                            <p:strVal val="#ppt_y"/>
                                          </p:val>
                                        </p:tav>
                                      </p:tavLst>
                                    </p:anim>
                                  </p:childTnLst>
                                </p:cTn>
                              </p:par>
                            </p:childTnLst>
                          </p:cTn>
                        </p:par>
                        <p:par>
                          <p:cTn id="114" fill="hold" nodeType="afterGroup">
                            <p:stCondLst>
                              <p:cond delay="500"/>
                            </p:stCondLst>
                            <p:childTnLst>
                              <p:par>
                                <p:cTn id="115" presetID="1" presetClass="entr" presetSubtype="0" fill="hold" nodeType="afterEffect">
                                  <p:stCondLst>
                                    <p:cond delay="0"/>
                                  </p:stCondLst>
                                  <p:childTnLst>
                                    <p:set>
                                      <p:cBhvr>
                                        <p:cTn id="116" dur="1" fill="hold">
                                          <p:stCondLst>
                                            <p:cond delay="0"/>
                                          </p:stCondLst>
                                        </p:cTn>
                                        <p:tgtEl>
                                          <p:spTgt spid="2379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7691" grpId="0"/>
      <p:bldP spid="237876" grpId="0"/>
      <p:bldP spid="237878" grpId="0"/>
      <p:bldP spid="237885" grpId="0"/>
      <p:bldP spid="237948" grpId="0" animBg="1"/>
      <p:bldP spid="237949" grpId="0" animBg="1"/>
      <p:bldP spid="237950" grpId="0"/>
      <p:bldP spid="237952" grpId="0"/>
      <p:bldP spid="237953" grpId="0"/>
      <p:bldP spid="237955" grpId="0"/>
      <p:bldP spid="237957" grpId="0"/>
      <p:bldP spid="237958" grpId="0"/>
      <p:bldP spid="237960" grpId="0"/>
      <p:bldP spid="237962" grpId="0" animBg="1"/>
      <p:bldP spid="23796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10" name="Rectangle 2"/>
          <p:cNvSpPr>
            <a:spLocks noGrp="1" noChangeArrowheads="1"/>
          </p:cNvSpPr>
          <p:nvPr>
            <p:ph type="title"/>
          </p:nvPr>
        </p:nvSpPr>
        <p:spPr>
          <a:xfrm>
            <a:off x="970694" y="492844"/>
            <a:ext cx="3384000" cy="324000"/>
          </a:xfrm>
          <a:solidFill>
            <a:srgbClr val="FFFF00"/>
          </a:solidFill>
        </p:spPr>
        <p:txBody>
          <a:bodyPr/>
          <a:lstStyle/>
          <a:p>
            <a:r>
              <a:rPr lang="en-US" altLang="ru-RU" sz="2000" b="1" dirty="0" smtClean="0">
                <a:solidFill>
                  <a:srgbClr val="FF0000"/>
                </a:solidFill>
              </a:rPr>
              <a:t>Section 7</a:t>
            </a:r>
            <a:r>
              <a:rPr lang="ru-RU" altLang="ru-RU" sz="2000"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7</a:t>
            </a:r>
            <a:r>
              <a:rPr lang="ru-RU" altLang="ru-RU" sz="1800" dirty="0" smtClean="0">
                <a:solidFill>
                  <a:srgbClr val="FF0000"/>
                </a:solidFill>
              </a:rPr>
              <a:t>.</a:t>
            </a:r>
            <a:r>
              <a:rPr lang="en-US" altLang="ru-RU" sz="1800" dirty="0">
                <a:solidFill>
                  <a:srgbClr val="FF0000"/>
                </a:solidFill>
              </a:rPr>
              <a:t>3</a:t>
            </a:r>
            <a:r>
              <a:rPr lang="ru-RU" altLang="ru-RU" sz="1800" dirty="0">
                <a:solidFill>
                  <a:srgbClr val="FF0000"/>
                </a:solidFill>
              </a:rPr>
              <a:t>)</a:t>
            </a:r>
          </a:p>
        </p:txBody>
      </p:sp>
      <p:sp>
        <p:nvSpPr>
          <p:cNvPr id="324611" name="Rectangle 3"/>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2" name="Rectangle 4"/>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3" name="Rectangle 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4" name="Rectangle 6"/>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5" name="Rectangle 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6" name="Rectangle 8"/>
          <p:cNvSpPr>
            <a:spLocks noChangeArrowheads="1"/>
          </p:cNvSpPr>
          <p:nvPr/>
        </p:nvSpPr>
        <p:spPr bwMode="auto">
          <a:xfrm>
            <a:off x="9525" y="326231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7" name="Rectangle 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19" name="Rectangle 1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20" name="Rectangle 1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21" name="Rectangle 1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4635" name="Rectangle 27"/>
          <p:cNvSpPr>
            <a:spLocks noChangeArrowheads="1"/>
          </p:cNvSpPr>
          <p:nvPr/>
        </p:nvSpPr>
        <p:spPr bwMode="auto">
          <a:xfrm>
            <a:off x="179388" y="915988"/>
            <a:ext cx="8496300"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r>
              <a:rPr lang="en-US" sz="1200" b="1" dirty="0">
                <a:solidFill>
                  <a:srgbClr val="FF0000"/>
                </a:solidFill>
              </a:rPr>
              <a:t>Kinetic Energy of </a:t>
            </a:r>
            <a:r>
              <a:rPr lang="en-US" sz="1200" b="1" dirty="0" smtClean="0">
                <a:solidFill>
                  <a:srgbClr val="FF0000"/>
                </a:solidFill>
              </a:rPr>
              <a:t>a Particle </a:t>
            </a:r>
            <a:r>
              <a:rPr lang="en-US" sz="1200" b="1" dirty="0">
                <a:solidFill>
                  <a:srgbClr val="FF0000"/>
                </a:solidFill>
              </a:rPr>
              <a:t>and a System</a:t>
            </a:r>
            <a:endParaRPr lang="ru-RU" sz="1200" dirty="0">
              <a:solidFill>
                <a:srgbClr val="FF0000"/>
              </a:solidFill>
            </a:endParaRPr>
          </a:p>
          <a:p>
            <a:pPr marL="0" indent="0">
              <a:buNone/>
            </a:pPr>
            <a:r>
              <a:rPr lang="en-US" sz="1200" dirty="0"/>
              <a:t> </a:t>
            </a:r>
            <a:endParaRPr lang="ru-RU" sz="1200" dirty="0"/>
          </a:p>
          <a:p>
            <a:pPr>
              <a:lnSpc>
                <a:spcPct val="90000"/>
              </a:lnSpc>
              <a:buClr>
                <a:srgbClr val="00007D"/>
              </a:buClr>
            </a:pPr>
            <a:endParaRPr lang="en-US" altLang="ru-RU" sz="1000" dirty="0">
              <a:solidFill>
                <a:srgbClr val="000000"/>
              </a:solidFill>
            </a:endParaRPr>
          </a:p>
        </p:txBody>
      </p:sp>
      <p:sp>
        <p:nvSpPr>
          <p:cNvPr id="324702" name="Text Box 94"/>
          <p:cNvSpPr txBox="1">
            <a:spLocks noChangeArrowheads="1"/>
          </p:cNvSpPr>
          <p:nvPr/>
        </p:nvSpPr>
        <p:spPr bwMode="auto">
          <a:xfrm>
            <a:off x="180975" y="1239838"/>
            <a:ext cx="2225289"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000" b="1" dirty="0" smtClean="0">
                <a:solidFill>
                  <a:schemeClr val="accent5">
                    <a:lumMod val="25000"/>
                  </a:schemeClr>
                </a:solidFill>
                <a:cs typeface="Arial" pitchFamily="34" charset="0"/>
              </a:rPr>
              <a:t>T</a:t>
            </a:r>
            <a:r>
              <a:rPr lang="en-US" sz="1000" b="1" dirty="0" smtClean="0">
                <a:solidFill>
                  <a:schemeClr val="accent5">
                    <a:lumMod val="25000"/>
                  </a:schemeClr>
                </a:solidFill>
              </a:rPr>
              <a:t>he </a:t>
            </a:r>
            <a:r>
              <a:rPr lang="en-US" sz="1000" b="1" dirty="0">
                <a:solidFill>
                  <a:schemeClr val="accent5">
                    <a:lumMod val="25000"/>
                  </a:schemeClr>
                </a:solidFill>
              </a:rPr>
              <a:t>kinetic energy of a </a:t>
            </a:r>
            <a:endParaRPr lang="en-US" sz="1000" b="1" dirty="0" smtClean="0">
              <a:solidFill>
                <a:schemeClr val="accent5">
                  <a:lumMod val="25000"/>
                </a:schemeClr>
              </a:solidFill>
            </a:endParaRPr>
          </a:p>
          <a:p>
            <a:r>
              <a:rPr lang="en-US" sz="1000" b="1" dirty="0" smtClean="0">
                <a:solidFill>
                  <a:schemeClr val="accent5">
                    <a:lumMod val="25000"/>
                  </a:schemeClr>
                </a:solidFill>
              </a:rPr>
              <a:t>particle </a:t>
            </a:r>
            <a:r>
              <a:rPr lang="en-US" sz="1000" b="1" dirty="0">
                <a:solidFill>
                  <a:schemeClr val="accent5">
                    <a:lumMod val="25000"/>
                  </a:schemeClr>
                </a:solidFill>
              </a:rPr>
              <a:t>is a scalar quantity equal </a:t>
            </a:r>
            <a:endParaRPr lang="en-US" altLang="ru-RU" sz="1000" b="1" dirty="0">
              <a:solidFill>
                <a:schemeClr val="accent5">
                  <a:lumMod val="25000"/>
                </a:schemeClr>
              </a:solidFill>
              <a:sym typeface="Symbol" pitchFamily="18" charset="2"/>
            </a:endParaRPr>
          </a:p>
        </p:txBody>
      </p:sp>
      <p:graphicFrame>
        <p:nvGraphicFramePr>
          <p:cNvPr id="324703" name="Object 95"/>
          <p:cNvGraphicFramePr>
            <a:graphicFrameLocks noChangeAspect="1"/>
          </p:cNvGraphicFramePr>
          <p:nvPr>
            <p:extLst>
              <p:ext uri="{D42A27DB-BD31-4B8C-83A1-F6EECF244321}">
                <p14:modId xmlns:p14="http://schemas.microsoft.com/office/powerpoint/2010/main" val="2038407867"/>
              </p:ext>
            </p:extLst>
          </p:nvPr>
        </p:nvGraphicFramePr>
        <p:xfrm>
          <a:off x="2363788" y="1239838"/>
          <a:ext cx="622300" cy="419100"/>
        </p:xfrm>
        <a:graphic>
          <a:graphicData uri="http://schemas.openxmlformats.org/presentationml/2006/ole">
            <mc:AlternateContent xmlns:mc="http://schemas.openxmlformats.org/markup-compatibility/2006">
              <mc:Choice xmlns:v="urn:schemas-microsoft-com:vml" Requires="v">
                <p:oleObj spid="_x0000_s1460321" name="Equation" r:id="rId3" imgW="622080" imgH="419040" progId="Equation.DSMT4">
                  <p:embed/>
                </p:oleObj>
              </mc:Choice>
              <mc:Fallback>
                <p:oleObj name="Equation" r:id="rId3" imgW="622080" imgH="419040" progId="Equation.DSMT4">
                  <p:embed/>
                  <p:pic>
                    <p:nvPicPr>
                      <p:cNvPr id="0" name=""/>
                      <p:cNvPicPr>
                        <a:picLocks noChangeAspect="1" noChangeArrowheads="1"/>
                      </p:cNvPicPr>
                      <p:nvPr/>
                    </p:nvPicPr>
                    <p:blipFill>
                      <a:blip r:embed="rId4"/>
                      <a:srcRect/>
                      <a:stretch>
                        <a:fillRect/>
                      </a:stretch>
                    </p:blipFill>
                    <p:spPr bwMode="auto">
                      <a:xfrm>
                        <a:off x="2363788" y="1239838"/>
                        <a:ext cx="6223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4704" name="Text Box 96"/>
          <p:cNvSpPr txBox="1">
            <a:spLocks noChangeArrowheads="1"/>
          </p:cNvSpPr>
          <p:nvPr/>
        </p:nvSpPr>
        <p:spPr bwMode="auto">
          <a:xfrm>
            <a:off x="3048318" y="1239838"/>
            <a:ext cx="5040162"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000" b="1" dirty="0" smtClean="0">
                <a:solidFill>
                  <a:srgbClr val="00007D"/>
                </a:solidFill>
                <a:cs typeface="Arial" pitchFamily="34" charset="0"/>
              </a:rPr>
              <a:t> </a:t>
            </a:r>
            <a:r>
              <a:rPr lang="ru-RU" altLang="ru-RU" sz="1000" b="1" dirty="0" smtClean="0">
                <a:solidFill>
                  <a:srgbClr val="FF0000"/>
                </a:solidFill>
                <a:cs typeface="Arial" pitchFamily="34" charset="0"/>
              </a:rPr>
              <a:t>       </a:t>
            </a:r>
            <a:r>
              <a:rPr lang="en-US" sz="1000" b="1" dirty="0">
                <a:solidFill>
                  <a:schemeClr val="accent5">
                    <a:lumMod val="25000"/>
                  </a:schemeClr>
                </a:solidFill>
              </a:rPr>
              <a:t>The kinetic energy of a system is </a:t>
            </a:r>
            <a:r>
              <a:rPr lang="en-US" sz="1000" b="1" dirty="0" smtClean="0">
                <a:solidFill>
                  <a:schemeClr val="accent5">
                    <a:lumMod val="25000"/>
                  </a:schemeClr>
                </a:solidFill>
              </a:rPr>
              <a:t>defined </a:t>
            </a:r>
            <a:r>
              <a:rPr lang="en-US" sz="1000" b="1" dirty="0">
                <a:solidFill>
                  <a:schemeClr val="accent5">
                    <a:lumMod val="25000"/>
                  </a:schemeClr>
                </a:solidFill>
              </a:rPr>
              <a:t>as a scalar quantity </a:t>
            </a:r>
            <a:r>
              <a:rPr lang="en-US" sz="1000" b="1" dirty="0" smtClean="0">
                <a:solidFill>
                  <a:schemeClr val="accent5">
                    <a:lumMod val="25000"/>
                  </a:schemeClr>
                </a:solidFill>
              </a:rPr>
              <a:t>equal </a:t>
            </a:r>
            <a:r>
              <a:rPr lang="en-US" sz="1000" b="1" dirty="0">
                <a:solidFill>
                  <a:schemeClr val="accent5">
                    <a:lumMod val="25000"/>
                  </a:schemeClr>
                </a:solidFill>
              </a:rPr>
              <a:t>to the </a:t>
            </a:r>
            <a:endParaRPr lang="en-US" sz="1000" b="1" dirty="0" smtClean="0">
              <a:solidFill>
                <a:schemeClr val="accent5">
                  <a:lumMod val="25000"/>
                </a:schemeClr>
              </a:solidFill>
            </a:endParaRPr>
          </a:p>
          <a:p>
            <a:r>
              <a:rPr lang="en-US" sz="1000" b="1" dirty="0" smtClean="0">
                <a:solidFill>
                  <a:schemeClr val="accent5">
                    <a:lumMod val="25000"/>
                  </a:schemeClr>
                </a:solidFill>
              </a:rPr>
              <a:t>arithmetical </a:t>
            </a:r>
            <a:r>
              <a:rPr lang="en-US" sz="1000" b="1" dirty="0">
                <a:solidFill>
                  <a:schemeClr val="accent5">
                    <a:lumMod val="25000"/>
                  </a:schemeClr>
                </a:solidFill>
              </a:rPr>
              <a:t>sum of the kinetic energies of all the particles of the </a:t>
            </a:r>
            <a:r>
              <a:rPr lang="en-US" sz="1000" b="1" dirty="0" smtClean="0">
                <a:solidFill>
                  <a:schemeClr val="accent5">
                    <a:lumMod val="25000"/>
                  </a:schemeClr>
                </a:solidFill>
              </a:rPr>
              <a:t>system</a:t>
            </a:r>
            <a:endParaRPr lang="en-US" altLang="ru-RU" sz="1000" b="1" dirty="0">
              <a:solidFill>
                <a:schemeClr val="accent5">
                  <a:lumMod val="25000"/>
                </a:schemeClr>
              </a:solidFill>
              <a:sym typeface="Symbol" pitchFamily="18" charset="2"/>
            </a:endParaRPr>
          </a:p>
        </p:txBody>
      </p:sp>
      <p:graphicFrame>
        <p:nvGraphicFramePr>
          <p:cNvPr id="324705" name="Object 97"/>
          <p:cNvGraphicFramePr>
            <a:graphicFrameLocks noChangeAspect="1"/>
          </p:cNvGraphicFramePr>
          <p:nvPr>
            <p:extLst>
              <p:ext uri="{D42A27DB-BD31-4B8C-83A1-F6EECF244321}">
                <p14:modId xmlns:p14="http://schemas.microsoft.com/office/powerpoint/2010/main" val="1615244306"/>
              </p:ext>
            </p:extLst>
          </p:nvPr>
        </p:nvGraphicFramePr>
        <p:xfrm>
          <a:off x="7939088" y="1195388"/>
          <a:ext cx="825500" cy="419100"/>
        </p:xfrm>
        <a:graphic>
          <a:graphicData uri="http://schemas.openxmlformats.org/presentationml/2006/ole">
            <mc:AlternateContent xmlns:mc="http://schemas.openxmlformats.org/markup-compatibility/2006">
              <mc:Choice xmlns:v="urn:schemas-microsoft-com:vml" Requires="v">
                <p:oleObj spid="_x0000_s1460322" name="Equation" r:id="rId5" imgW="825480" imgH="419040" progId="Equation.DSMT4">
                  <p:embed/>
                </p:oleObj>
              </mc:Choice>
              <mc:Fallback>
                <p:oleObj name="Equation" r:id="rId5" imgW="825480" imgH="419040" progId="Equation.DSMT4">
                  <p:embed/>
                  <p:pic>
                    <p:nvPicPr>
                      <p:cNvPr id="0" name=""/>
                      <p:cNvPicPr>
                        <a:picLocks noChangeAspect="1" noChangeArrowheads="1"/>
                      </p:cNvPicPr>
                      <p:nvPr/>
                    </p:nvPicPr>
                    <p:blipFill>
                      <a:blip r:embed="rId6"/>
                      <a:srcRect/>
                      <a:stretch>
                        <a:fillRect/>
                      </a:stretch>
                    </p:blipFill>
                    <p:spPr bwMode="auto">
                      <a:xfrm>
                        <a:off x="7939088" y="1195388"/>
                        <a:ext cx="8255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4706" name="Text Box 98"/>
          <p:cNvSpPr txBox="1">
            <a:spLocks noChangeArrowheads="1"/>
          </p:cNvSpPr>
          <p:nvPr/>
        </p:nvSpPr>
        <p:spPr bwMode="auto">
          <a:xfrm>
            <a:off x="187325" y="1800146"/>
            <a:ext cx="2886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000" b="1" dirty="0">
                <a:solidFill>
                  <a:schemeClr val="accent5">
                    <a:lumMod val="25000"/>
                  </a:schemeClr>
                </a:solidFill>
              </a:rPr>
              <a:t>Translational </a:t>
            </a:r>
            <a:r>
              <a:rPr lang="en-US" sz="1000" b="1" dirty="0" smtClean="0">
                <a:solidFill>
                  <a:schemeClr val="accent5">
                    <a:lumMod val="25000"/>
                  </a:schemeClr>
                </a:solidFill>
              </a:rPr>
              <a:t>motion.</a:t>
            </a:r>
            <a:endParaRPr lang="en-US" altLang="ru-RU" sz="1000" b="1" dirty="0">
              <a:solidFill>
                <a:schemeClr val="accent5">
                  <a:lumMod val="25000"/>
                </a:schemeClr>
              </a:solidFill>
              <a:sym typeface="Symbol" pitchFamily="18" charset="2"/>
            </a:endParaRPr>
          </a:p>
        </p:txBody>
      </p:sp>
      <p:graphicFrame>
        <p:nvGraphicFramePr>
          <p:cNvPr id="324707" name="Object 99"/>
          <p:cNvGraphicFramePr>
            <a:graphicFrameLocks noChangeAspect="1"/>
          </p:cNvGraphicFramePr>
          <p:nvPr>
            <p:extLst>
              <p:ext uri="{D42A27DB-BD31-4B8C-83A1-F6EECF244321}">
                <p14:modId xmlns:p14="http://schemas.microsoft.com/office/powerpoint/2010/main" val="2642960251"/>
              </p:ext>
            </p:extLst>
          </p:nvPr>
        </p:nvGraphicFramePr>
        <p:xfrm>
          <a:off x="2313781" y="1713706"/>
          <a:ext cx="647700" cy="419100"/>
        </p:xfrm>
        <a:graphic>
          <a:graphicData uri="http://schemas.openxmlformats.org/presentationml/2006/ole">
            <mc:AlternateContent xmlns:mc="http://schemas.openxmlformats.org/markup-compatibility/2006">
              <mc:Choice xmlns:v="urn:schemas-microsoft-com:vml" Requires="v">
                <p:oleObj spid="_x0000_s1460323" name="Equation" r:id="rId7" imgW="647640" imgH="419040" progId="Equation.DSMT4">
                  <p:embed/>
                </p:oleObj>
              </mc:Choice>
              <mc:Fallback>
                <p:oleObj name="Equation" r:id="rId7" imgW="647640" imgH="419040" progId="Equation.DSMT4">
                  <p:embed/>
                  <p:pic>
                    <p:nvPicPr>
                      <p:cNvPr id="0" name=""/>
                      <p:cNvPicPr>
                        <a:picLocks noChangeAspect="1" noChangeArrowheads="1"/>
                      </p:cNvPicPr>
                      <p:nvPr/>
                    </p:nvPicPr>
                    <p:blipFill>
                      <a:blip r:embed="rId8"/>
                      <a:srcRect/>
                      <a:stretch>
                        <a:fillRect/>
                      </a:stretch>
                    </p:blipFill>
                    <p:spPr bwMode="auto">
                      <a:xfrm>
                        <a:off x="2313781" y="1713706"/>
                        <a:ext cx="6477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4708" name="Object 100"/>
          <p:cNvGraphicFramePr>
            <a:graphicFrameLocks noChangeAspect="1"/>
          </p:cNvGraphicFramePr>
          <p:nvPr>
            <p:extLst>
              <p:ext uri="{D42A27DB-BD31-4B8C-83A1-F6EECF244321}">
                <p14:modId xmlns:p14="http://schemas.microsoft.com/office/powerpoint/2010/main" val="3280018971"/>
              </p:ext>
            </p:extLst>
          </p:nvPr>
        </p:nvGraphicFramePr>
        <p:xfrm>
          <a:off x="3833813" y="1663700"/>
          <a:ext cx="4064000" cy="431800"/>
        </p:xfrm>
        <a:graphic>
          <a:graphicData uri="http://schemas.openxmlformats.org/presentationml/2006/ole">
            <mc:AlternateContent xmlns:mc="http://schemas.openxmlformats.org/markup-compatibility/2006">
              <mc:Choice xmlns:v="urn:schemas-microsoft-com:vml" Requires="v">
                <p:oleObj spid="_x0000_s1460324" name="Equation" r:id="rId9" imgW="4063680" imgH="431640" progId="Equation.DSMT4">
                  <p:embed/>
                </p:oleObj>
              </mc:Choice>
              <mc:Fallback>
                <p:oleObj name="Equation" r:id="rId9" imgW="4063680" imgH="431640" progId="Equation.DSMT4">
                  <p:embed/>
                  <p:pic>
                    <p:nvPicPr>
                      <p:cNvPr id="0" name=""/>
                      <p:cNvPicPr>
                        <a:picLocks noChangeAspect="1" noChangeArrowheads="1"/>
                      </p:cNvPicPr>
                      <p:nvPr/>
                    </p:nvPicPr>
                    <p:blipFill>
                      <a:blip r:embed="rId10"/>
                      <a:srcRect/>
                      <a:stretch>
                        <a:fillRect/>
                      </a:stretch>
                    </p:blipFill>
                    <p:spPr bwMode="auto">
                      <a:xfrm>
                        <a:off x="3833813" y="1663700"/>
                        <a:ext cx="40640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09" name="Text Box 101"/>
          <p:cNvSpPr txBox="1">
            <a:spLocks noChangeArrowheads="1"/>
          </p:cNvSpPr>
          <p:nvPr/>
        </p:nvSpPr>
        <p:spPr bwMode="auto">
          <a:xfrm>
            <a:off x="185738" y="2187575"/>
            <a:ext cx="2886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sz="1000" b="1" dirty="0">
                <a:solidFill>
                  <a:schemeClr val="accent5">
                    <a:lumMod val="25000"/>
                  </a:schemeClr>
                </a:solidFill>
              </a:rPr>
              <a:t>Rotational </a:t>
            </a:r>
            <a:r>
              <a:rPr lang="en-US" sz="1000" b="1" dirty="0" smtClean="0">
                <a:solidFill>
                  <a:schemeClr val="accent5">
                    <a:lumMod val="25000"/>
                  </a:schemeClr>
                </a:solidFill>
              </a:rPr>
              <a:t>motion</a:t>
            </a:r>
            <a:r>
              <a:rPr lang="en-US" sz="1000" b="1" dirty="0">
                <a:solidFill>
                  <a:schemeClr val="accent5">
                    <a:lumMod val="25000"/>
                  </a:schemeClr>
                </a:solidFill>
              </a:rPr>
              <a:t>. </a:t>
            </a:r>
            <a:endParaRPr lang="en-US" altLang="ru-RU" sz="1000" b="1" dirty="0">
              <a:solidFill>
                <a:schemeClr val="accent5">
                  <a:lumMod val="25000"/>
                </a:schemeClr>
              </a:solidFill>
              <a:sym typeface="Symbol" pitchFamily="18" charset="2"/>
            </a:endParaRPr>
          </a:p>
        </p:txBody>
      </p:sp>
      <p:graphicFrame>
        <p:nvGraphicFramePr>
          <p:cNvPr id="324710" name="Object 102"/>
          <p:cNvGraphicFramePr>
            <a:graphicFrameLocks noChangeAspect="1"/>
          </p:cNvGraphicFramePr>
          <p:nvPr>
            <p:extLst>
              <p:ext uri="{D42A27DB-BD31-4B8C-83A1-F6EECF244321}">
                <p14:modId xmlns:p14="http://schemas.microsoft.com/office/powerpoint/2010/main" val="1784121966"/>
              </p:ext>
            </p:extLst>
          </p:nvPr>
        </p:nvGraphicFramePr>
        <p:xfrm>
          <a:off x="2313781" y="2187575"/>
          <a:ext cx="647700" cy="419100"/>
        </p:xfrm>
        <a:graphic>
          <a:graphicData uri="http://schemas.openxmlformats.org/presentationml/2006/ole">
            <mc:AlternateContent xmlns:mc="http://schemas.openxmlformats.org/markup-compatibility/2006">
              <mc:Choice xmlns:v="urn:schemas-microsoft-com:vml" Requires="v">
                <p:oleObj spid="_x0000_s1460325" name="Equation" r:id="rId11" imgW="647640" imgH="419040" progId="Equation.DSMT4">
                  <p:embed/>
                </p:oleObj>
              </mc:Choice>
              <mc:Fallback>
                <p:oleObj name="Equation" r:id="rId11" imgW="647640" imgH="419040" progId="Equation.DSMT4">
                  <p:embed/>
                  <p:pic>
                    <p:nvPicPr>
                      <p:cNvPr id="0" name=""/>
                      <p:cNvPicPr>
                        <a:picLocks noChangeAspect="1" noChangeArrowheads="1"/>
                      </p:cNvPicPr>
                      <p:nvPr/>
                    </p:nvPicPr>
                    <p:blipFill>
                      <a:blip r:embed="rId12"/>
                      <a:srcRect/>
                      <a:stretch>
                        <a:fillRect/>
                      </a:stretch>
                    </p:blipFill>
                    <p:spPr bwMode="auto">
                      <a:xfrm>
                        <a:off x="2313781" y="2187575"/>
                        <a:ext cx="6477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4711" name="Object 103"/>
          <p:cNvGraphicFramePr>
            <a:graphicFrameLocks noChangeAspect="1"/>
          </p:cNvGraphicFramePr>
          <p:nvPr>
            <p:extLst>
              <p:ext uri="{D42A27DB-BD31-4B8C-83A1-F6EECF244321}">
                <p14:modId xmlns:p14="http://schemas.microsoft.com/office/powerpoint/2010/main" val="1001786681"/>
              </p:ext>
            </p:extLst>
          </p:nvPr>
        </p:nvGraphicFramePr>
        <p:xfrm>
          <a:off x="3790950" y="2119313"/>
          <a:ext cx="4394200" cy="431800"/>
        </p:xfrm>
        <a:graphic>
          <a:graphicData uri="http://schemas.openxmlformats.org/presentationml/2006/ole">
            <mc:AlternateContent xmlns:mc="http://schemas.openxmlformats.org/markup-compatibility/2006">
              <mc:Choice xmlns:v="urn:schemas-microsoft-com:vml" Requires="v">
                <p:oleObj spid="_x0000_s1460326" name="Equation" r:id="rId13" imgW="4394160" imgH="431640" progId="Equation.DSMT4">
                  <p:embed/>
                </p:oleObj>
              </mc:Choice>
              <mc:Fallback>
                <p:oleObj name="Equation" r:id="rId13" imgW="4394160" imgH="431640" progId="Equation.DSMT4">
                  <p:embed/>
                  <p:pic>
                    <p:nvPicPr>
                      <p:cNvPr id="0" name=""/>
                      <p:cNvPicPr>
                        <a:picLocks noChangeAspect="1" noChangeArrowheads="1"/>
                      </p:cNvPicPr>
                      <p:nvPr/>
                    </p:nvPicPr>
                    <p:blipFill>
                      <a:blip r:embed="rId14"/>
                      <a:srcRect/>
                      <a:stretch>
                        <a:fillRect/>
                      </a:stretch>
                    </p:blipFill>
                    <p:spPr bwMode="auto">
                      <a:xfrm>
                        <a:off x="3790950" y="2119313"/>
                        <a:ext cx="4394200" cy="4318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12" name="Text Box 104"/>
          <p:cNvSpPr txBox="1">
            <a:spLocks noChangeArrowheads="1"/>
          </p:cNvSpPr>
          <p:nvPr/>
        </p:nvSpPr>
        <p:spPr bwMode="auto">
          <a:xfrm>
            <a:off x="184150" y="2681288"/>
            <a:ext cx="28860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b="1" dirty="0">
                <a:solidFill>
                  <a:srgbClr val="00007D"/>
                </a:solidFill>
                <a:cs typeface="Arial" pitchFamily="34" charset="0"/>
              </a:rPr>
              <a:t>■ </a:t>
            </a:r>
            <a:r>
              <a:rPr lang="ru-RU" altLang="ru-RU" sz="1000" b="1" dirty="0">
                <a:solidFill>
                  <a:srgbClr val="FF0000"/>
                </a:solidFill>
                <a:cs typeface="Arial" pitchFamily="34" charset="0"/>
              </a:rPr>
              <a:t>      </a:t>
            </a:r>
            <a:r>
              <a:rPr lang="en-US" altLang="ru-RU" sz="1000" b="1" dirty="0" smtClean="0">
                <a:solidFill>
                  <a:schemeClr val="accent5">
                    <a:lumMod val="25000"/>
                  </a:schemeClr>
                </a:solidFill>
                <a:cs typeface="Arial" pitchFamily="34" charset="0"/>
              </a:rPr>
              <a:t>Plane motion.</a:t>
            </a:r>
            <a:endParaRPr lang="en-US" altLang="ru-RU" sz="1000" dirty="0">
              <a:solidFill>
                <a:schemeClr val="accent5">
                  <a:lumMod val="25000"/>
                </a:schemeClr>
              </a:solidFill>
              <a:sym typeface="Symbol" pitchFamily="18" charset="2"/>
            </a:endParaRPr>
          </a:p>
        </p:txBody>
      </p:sp>
      <p:graphicFrame>
        <p:nvGraphicFramePr>
          <p:cNvPr id="324713" name="Object 105"/>
          <p:cNvGraphicFramePr>
            <a:graphicFrameLocks noChangeAspect="1"/>
          </p:cNvGraphicFramePr>
          <p:nvPr>
            <p:extLst>
              <p:ext uri="{D42A27DB-BD31-4B8C-83A1-F6EECF244321}">
                <p14:modId xmlns:p14="http://schemas.microsoft.com/office/powerpoint/2010/main" val="1206045510"/>
              </p:ext>
            </p:extLst>
          </p:nvPr>
        </p:nvGraphicFramePr>
        <p:xfrm>
          <a:off x="1745456" y="2681288"/>
          <a:ext cx="1155700" cy="419100"/>
        </p:xfrm>
        <a:graphic>
          <a:graphicData uri="http://schemas.openxmlformats.org/presentationml/2006/ole">
            <mc:AlternateContent xmlns:mc="http://schemas.openxmlformats.org/markup-compatibility/2006">
              <mc:Choice xmlns:v="urn:schemas-microsoft-com:vml" Requires="v">
                <p:oleObj spid="_x0000_s1460327" name="Equation" r:id="rId15" imgW="1155600" imgH="419040" progId="Equation.DSMT4">
                  <p:embed/>
                </p:oleObj>
              </mc:Choice>
              <mc:Fallback>
                <p:oleObj name="Equation" r:id="rId15" imgW="1155600" imgH="419040" progId="Equation.DSMT4">
                  <p:embed/>
                  <p:pic>
                    <p:nvPicPr>
                      <p:cNvPr id="0" name=""/>
                      <p:cNvPicPr>
                        <a:picLocks noChangeAspect="1" noChangeArrowheads="1"/>
                      </p:cNvPicPr>
                      <p:nvPr/>
                    </p:nvPicPr>
                    <p:blipFill>
                      <a:blip r:embed="rId16"/>
                      <a:srcRect/>
                      <a:stretch>
                        <a:fillRect/>
                      </a:stretch>
                    </p:blipFill>
                    <p:spPr bwMode="auto">
                      <a:xfrm>
                        <a:off x="1745456" y="2681288"/>
                        <a:ext cx="11557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graphicFrame>
        <p:nvGraphicFramePr>
          <p:cNvPr id="324714" name="Object 106"/>
          <p:cNvGraphicFramePr>
            <a:graphicFrameLocks noChangeAspect="1"/>
          </p:cNvGraphicFramePr>
          <p:nvPr>
            <p:extLst>
              <p:ext uri="{D42A27DB-BD31-4B8C-83A1-F6EECF244321}">
                <p14:modId xmlns:p14="http://schemas.microsoft.com/office/powerpoint/2010/main" val="1004486670"/>
              </p:ext>
            </p:extLst>
          </p:nvPr>
        </p:nvGraphicFramePr>
        <p:xfrm>
          <a:off x="3824781" y="2594848"/>
          <a:ext cx="4826000" cy="419100"/>
        </p:xfrm>
        <a:graphic>
          <a:graphicData uri="http://schemas.openxmlformats.org/presentationml/2006/ole">
            <mc:AlternateContent xmlns:mc="http://schemas.openxmlformats.org/markup-compatibility/2006">
              <mc:Choice xmlns:v="urn:schemas-microsoft-com:vml" Requires="v">
                <p:oleObj spid="_x0000_s1460328" name="Формула" r:id="rId17" imgW="4825800" imgH="419040" progId="Equation.3">
                  <p:embed/>
                </p:oleObj>
              </mc:Choice>
              <mc:Fallback>
                <p:oleObj name="Формула" r:id="rId17" imgW="4825800" imgH="41904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824781" y="2594848"/>
                        <a:ext cx="4826000" cy="419100"/>
                      </a:xfrm>
                      <a:prstGeom prst="rect">
                        <a:avLst/>
                      </a:prstGeom>
                      <a:noFill/>
                      <a:ln>
                        <a:noFill/>
                      </a:ln>
                      <a:effectLst/>
                      <a:extLst/>
                    </p:spPr>
                  </p:pic>
                </p:oleObj>
              </mc:Fallback>
            </mc:AlternateContent>
          </a:graphicData>
        </a:graphic>
      </p:graphicFrame>
      <p:sp>
        <p:nvSpPr>
          <p:cNvPr id="324715" name="Rectangle 107"/>
          <p:cNvSpPr>
            <a:spLocks noChangeArrowheads="1"/>
          </p:cNvSpPr>
          <p:nvPr/>
        </p:nvSpPr>
        <p:spPr bwMode="auto">
          <a:xfrm>
            <a:off x="7302032" y="2705100"/>
            <a:ext cx="648000" cy="324000"/>
          </a:xfrm>
          <a:prstGeom prst="rect">
            <a:avLst/>
          </a:prstGeom>
          <a:noFill/>
          <a:ln w="1587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4718" name="Object 110"/>
          <p:cNvGraphicFramePr>
            <a:graphicFrameLocks noChangeAspect="1"/>
          </p:cNvGraphicFramePr>
          <p:nvPr>
            <p:extLst>
              <p:ext uri="{D42A27DB-BD31-4B8C-83A1-F6EECF244321}">
                <p14:modId xmlns:p14="http://schemas.microsoft.com/office/powerpoint/2010/main" val="3724978904"/>
              </p:ext>
            </p:extLst>
          </p:nvPr>
        </p:nvGraphicFramePr>
        <p:xfrm>
          <a:off x="3657600" y="3006724"/>
          <a:ext cx="3695700" cy="393700"/>
        </p:xfrm>
        <a:graphic>
          <a:graphicData uri="http://schemas.openxmlformats.org/presentationml/2006/ole">
            <mc:AlternateContent xmlns:mc="http://schemas.openxmlformats.org/markup-compatibility/2006">
              <mc:Choice xmlns:v="urn:schemas-microsoft-com:vml" Requires="v">
                <p:oleObj spid="_x0000_s1460329" name="Equation" r:id="rId19" imgW="3695400" imgH="393480" progId="Equation.DSMT4">
                  <p:embed/>
                </p:oleObj>
              </mc:Choice>
              <mc:Fallback>
                <p:oleObj name="Equation" r:id="rId19" imgW="3695400" imgH="393480" progId="Equation.DSMT4">
                  <p:embed/>
                  <p:pic>
                    <p:nvPicPr>
                      <p:cNvPr id="0" name=""/>
                      <p:cNvPicPr>
                        <a:picLocks noChangeAspect="1" noChangeArrowheads="1"/>
                      </p:cNvPicPr>
                      <p:nvPr/>
                    </p:nvPicPr>
                    <p:blipFill>
                      <a:blip r:embed="rId20"/>
                      <a:srcRect/>
                      <a:stretch>
                        <a:fillRect/>
                      </a:stretch>
                    </p:blipFill>
                    <p:spPr bwMode="auto">
                      <a:xfrm>
                        <a:off x="3657600" y="3006724"/>
                        <a:ext cx="36957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19" name="AutoShape 111"/>
          <p:cNvSpPr>
            <a:spLocks noChangeArrowheads="1"/>
          </p:cNvSpPr>
          <p:nvPr/>
        </p:nvSpPr>
        <p:spPr bwMode="auto">
          <a:xfrm rot="10800000">
            <a:off x="7353300" y="3073948"/>
            <a:ext cx="304800" cy="180975"/>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4720" name="Rectangle 112"/>
          <p:cNvSpPr>
            <a:spLocks noChangeArrowheads="1"/>
          </p:cNvSpPr>
          <p:nvPr/>
        </p:nvSpPr>
        <p:spPr bwMode="auto">
          <a:xfrm>
            <a:off x="8171688" y="2653698"/>
            <a:ext cx="504000" cy="360000"/>
          </a:xfrm>
          <a:prstGeom prst="rect">
            <a:avLst/>
          </a:prstGeom>
          <a:noFill/>
          <a:ln w="1587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4721" name="AutoShape 113"/>
          <p:cNvSpPr>
            <a:spLocks noChangeArrowheads="1"/>
          </p:cNvSpPr>
          <p:nvPr/>
        </p:nvSpPr>
        <p:spPr bwMode="auto">
          <a:xfrm rot="10800000">
            <a:off x="8323263" y="3081338"/>
            <a:ext cx="304800" cy="180975"/>
          </a:xfrm>
          <a:custGeom>
            <a:avLst/>
            <a:gdLst>
              <a:gd name="G0" fmla="+- 15126 0 0"/>
              <a:gd name="G1" fmla="+- 2912 0 0"/>
              <a:gd name="G2" fmla="+- 12158 0 2912"/>
              <a:gd name="G3" fmla="+- G2 0 2912"/>
              <a:gd name="G4" fmla="*/ G3 32768 32059"/>
              <a:gd name="G5" fmla="*/ G4 1 2"/>
              <a:gd name="G6" fmla="+- 21600 0 15126"/>
              <a:gd name="G7" fmla="*/ G6 2912 6079"/>
              <a:gd name="G8" fmla="+- G7 15126 0"/>
              <a:gd name="T0" fmla="*/ 15126 w 21600"/>
              <a:gd name="T1" fmla="*/ 0 h 21600"/>
              <a:gd name="T2" fmla="*/ 15126 w 21600"/>
              <a:gd name="T3" fmla="*/ 12158 h 21600"/>
              <a:gd name="T4" fmla="*/ 3237 w 21600"/>
              <a:gd name="T5" fmla="*/ 21600 h 21600"/>
              <a:gd name="T6" fmla="*/ 21600 w 21600"/>
              <a:gd name="T7" fmla="*/ 6079 h 21600"/>
              <a:gd name="T8" fmla="*/ 17694720 60000 65536"/>
              <a:gd name="T9" fmla="*/ 5898240 60000 65536"/>
              <a:gd name="T10" fmla="*/ 5898240 60000 65536"/>
              <a:gd name="T11" fmla="*/ 0 60000 65536"/>
              <a:gd name="T12" fmla="*/ 12427 w 21600"/>
              <a:gd name="T13" fmla="*/ G1 h 21600"/>
              <a:gd name="T14" fmla="*/ G8 w 21600"/>
              <a:gd name="T15" fmla="*/ G2 h 21600"/>
            </a:gdLst>
            <a:ahLst/>
            <a:cxnLst>
              <a:cxn ang="T8">
                <a:pos x="T0" y="T1"/>
              </a:cxn>
              <a:cxn ang="T9">
                <a:pos x="T2" y="T3"/>
              </a:cxn>
              <a:cxn ang="T10">
                <a:pos x="T4" y="T5"/>
              </a:cxn>
              <a:cxn ang="T11">
                <a:pos x="T6" y="T7"/>
              </a:cxn>
            </a:cxnLst>
            <a:rect l="T12" t="T13" r="T14" b="T15"/>
            <a:pathLst>
              <a:path w="21600" h="21600">
                <a:moveTo>
                  <a:pt x="21600" y="6079"/>
                </a:moveTo>
                <a:lnTo>
                  <a:pt x="15126" y="0"/>
                </a:lnTo>
                <a:lnTo>
                  <a:pt x="15126" y="2912"/>
                </a:lnTo>
                <a:lnTo>
                  <a:pt x="12427" y="2912"/>
                </a:lnTo>
                <a:cubicBezTo>
                  <a:pt x="5564" y="2912"/>
                  <a:pt x="0" y="7052"/>
                  <a:pt x="0" y="12158"/>
                </a:cubicBezTo>
                <a:lnTo>
                  <a:pt x="0" y="21600"/>
                </a:lnTo>
                <a:lnTo>
                  <a:pt x="6474" y="21600"/>
                </a:lnTo>
                <a:lnTo>
                  <a:pt x="6474" y="12158"/>
                </a:lnTo>
                <a:cubicBezTo>
                  <a:pt x="6474" y="10550"/>
                  <a:pt x="9139" y="9246"/>
                  <a:pt x="12427" y="9246"/>
                </a:cubicBezTo>
                <a:lnTo>
                  <a:pt x="15126" y="9246"/>
                </a:lnTo>
                <a:lnTo>
                  <a:pt x="15126" y="12158"/>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4722" name="Object 114"/>
          <p:cNvGraphicFramePr>
            <a:graphicFrameLocks noChangeAspect="1"/>
          </p:cNvGraphicFramePr>
          <p:nvPr>
            <p:extLst>
              <p:ext uri="{D42A27DB-BD31-4B8C-83A1-F6EECF244321}">
                <p14:modId xmlns:p14="http://schemas.microsoft.com/office/powerpoint/2010/main" val="1409426591"/>
              </p:ext>
            </p:extLst>
          </p:nvPr>
        </p:nvGraphicFramePr>
        <p:xfrm>
          <a:off x="7878930" y="3105150"/>
          <a:ext cx="419100" cy="419100"/>
        </p:xfrm>
        <a:graphic>
          <a:graphicData uri="http://schemas.openxmlformats.org/presentationml/2006/ole">
            <mc:AlternateContent xmlns:mc="http://schemas.openxmlformats.org/markup-compatibility/2006">
              <mc:Choice xmlns:v="urn:schemas-microsoft-com:vml" Requires="v">
                <p:oleObj spid="_x0000_s1460330" name="Equation" r:id="rId21" imgW="419040" imgH="419040" progId="Equation.DSMT4">
                  <p:embed/>
                </p:oleObj>
              </mc:Choice>
              <mc:Fallback>
                <p:oleObj name="Equation" r:id="rId21" imgW="419040" imgH="419040" progId="Equation.DSMT4">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878930" y="3105150"/>
                        <a:ext cx="4191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23" name="Rectangle 115"/>
          <p:cNvSpPr>
            <a:spLocks noChangeArrowheads="1"/>
          </p:cNvSpPr>
          <p:nvPr/>
        </p:nvSpPr>
        <p:spPr bwMode="auto">
          <a:xfrm>
            <a:off x="238249" y="3371276"/>
            <a:ext cx="8496300" cy="540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r>
              <a:rPr lang="en-US" sz="1200" b="1" dirty="0">
                <a:solidFill>
                  <a:srgbClr val="FF0000"/>
                </a:solidFill>
              </a:rPr>
              <a:t>Theorem of the Change in the Kinetic Energy of a Particle</a:t>
            </a:r>
            <a:endParaRPr lang="ru-RU" sz="1200" dirty="0">
              <a:solidFill>
                <a:srgbClr val="FF0000"/>
              </a:solidFill>
            </a:endParaRPr>
          </a:p>
          <a:p>
            <a:pPr marL="0" indent="0">
              <a:buNone/>
            </a:pPr>
            <a:r>
              <a:rPr lang="en-US" sz="1000" b="1" dirty="0" smtClean="0">
                <a:solidFill>
                  <a:schemeClr val="accent5">
                    <a:lumMod val="25000"/>
                  </a:schemeClr>
                </a:solidFill>
              </a:rPr>
              <a:t>The </a:t>
            </a:r>
            <a:r>
              <a:rPr lang="en-US" sz="1000" b="1" dirty="0">
                <a:solidFill>
                  <a:schemeClr val="accent5">
                    <a:lumMod val="25000"/>
                  </a:schemeClr>
                </a:solidFill>
              </a:rPr>
              <a:t>change in the kinetic energy of a particle in any displacement is equal to the algebraic sum of the work done by all the forces acting on the particle in the same displacement. </a:t>
            </a:r>
            <a:endParaRPr lang="en-US" altLang="ru-RU" sz="1000" dirty="0">
              <a:solidFill>
                <a:srgbClr val="00007D"/>
              </a:solidFill>
            </a:endParaRPr>
          </a:p>
        </p:txBody>
      </p:sp>
      <p:sp>
        <p:nvSpPr>
          <p:cNvPr id="324724" name="Text Box 116"/>
          <p:cNvSpPr txBox="1">
            <a:spLocks noChangeArrowheads="1"/>
          </p:cNvSpPr>
          <p:nvPr/>
        </p:nvSpPr>
        <p:spPr bwMode="auto">
          <a:xfrm>
            <a:off x="188813" y="3916204"/>
            <a:ext cx="539442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smtClean="0"/>
              <a:t>Consider </a:t>
            </a:r>
            <a:r>
              <a:rPr lang="en-US" sz="1000" dirty="0"/>
              <a:t>the </a:t>
            </a:r>
            <a:r>
              <a:rPr lang="en-US" sz="1000" dirty="0" smtClean="0"/>
              <a:t>equation                             , </a:t>
            </a:r>
            <a:r>
              <a:rPr lang="en-US" sz="1000" dirty="0"/>
              <a:t>which expresses the fundamental law of dynamics. </a:t>
            </a:r>
            <a:endParaRPr lang="ru-RU" altLang="ru-RU" sz="1000" dirty="0">
              <a:solidFill>
                <a:srgbClr val="000000"/>
              </a:solidFill>
            </a:endParaRPr>
          </a:p>
        </p:txBody>
      </p:sp>
      <p:graphicFrame>
        <p:nvGraphicFramePr>
          <p:cNvPr id="324725" name="Object 117"/>
          <p:cNvGraphicFramePr>
            <a:graphicFrameLocks noChangeAspect="1"/>
          </p:cNvGraphicFramePr>
          <p:nvPr>
            <p:extLst>
              <p:ext uri="{D42A27DB-BD31-4B8C-83A1-F6EECF244321}">
                <p14:modId xmlns:p14="http://schemas.microsoft.com/office/powerpoint/2010/main" val="3719937706"/>
              </p:ext>
            </p:extLst>
          </p:nvPr>
        </p:nvGraphicFramePr>
        <p:xfrm>
          <a:off x="1519555" y="3912314"/>
          <a:ext cx="977900" cy="254000"/>
        </p:xfrm>
        <a:graphic>
          <a:graphicData uri="http://schemas.openxmlformats.org/presentationml/2006/ole">
            <mc:AlternateContent xmlns:mc="http://schemas.openxmlformats.org/markup-compatibility/2006">
              <mc:Choice xmlns:v="urn:schemas-microsoft-com:vml" Requires="v">
                <p:oleObj spid="_x0000_s1460331" name="Формула" r:id="rId23" imgW="977760" imgH="253800" progId="Equation.3">
                  <p:embed/>
                </p:oleObj>
              </mc:Choice>
              <mc:Fallback>
                <p:oleObj name="Формула" r:id="rId23" imgW="977760" imgH="2538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1519555" y="3912314"/>
                        <a:ext cx="977900" cy="2540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26" name="Text Box 118"/>
          <p:cNvSpPr txBox="1">
            <a:spLocks noChangeArrowheads="1"/>
          </p:cNvSpPr>
          <p:nvPr/>
        </p:nvSpPr>
        <p:spPr bwMode="auto">
          <a:xfrm>
            <a:off x="268288" y="4162425"/>
            <a:ext cx="298671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just"/>
            <a:r>
              <a:rPr lang="en-US" altLang="ru-RU" sz="1000" dirty="0" smtClean="0">
                <a:solidFill>
                  <a:srgbClr val="000000"/>
                </a:solidFill>
              </a:rPr>
              <a:t>Express </a:t>
            </a:r>
            <a:r>
              <a:rPr lang="en-US" altLang="ru-RU" sz="1000" dirty="0">
                <a:solidFill>
                  <a:srgbClr val="000000"/>
                </a:solidFill>
              </a:rPr>
              <a:t>the acceleration through the speed and </a:t>
            </a:r>
            <a:endParaRPr lang="en-US" altLang="ru-RU" sz="1000" dirty="0" smtClean="0">
              <a:solidFill>
                <a:srgbClr val="000000"/>
              </a:solidFill>
            </a:endParaRPr>
          </a:p>
          <a:p>
            <a:pPr algn="just"/>
            <a:r>
              <a:rPr lang="en-US" altLang="ru-RU" sz="1000" dirty="0" smtClean="0">
                <a:solidFill>
                  <a:srgbClr val="000000"/>
                </a:solidFill>
              </a:rPr>
              <a:t>multiply left </a:t>
            </a:r>
            <a:r>
              <a:rPr lang="en-US" altLang="ru-RU" sz="1000" dirty="0">
                <a:solidFill>
                  <a:srgbClr val="000000"/>
                </a:solidFill>
              </a:rPr>
              <a:t>and right hand side of the equation by</a:t>
            </a:r>
          </a:p>
          <a:p>
            <a:pPr algn="just"/>
            <a:r>
              <a:rPr lang="en-US" altLang="ru-RU" sz="1000" dirty="0">
                <a:solidFill>
                  <a:srgbClr val="000000"/>
                </a:solidFill>
              </a:rPr>
              <a:t>the differential of radius vector</a:t>
            </a:r>
            <a:endParaRPr lang="ru-RU" altLang="ru-RU" sz="1000" dirty="0">
              <a:solidFill>
                <a:srgbClr val="000000"/>
              </a:solidFill>
            </a:endParaRPr>
          </a:p>
        </p:txBody>
      </p:sp>
      <p:graphicFrame>
        <p:nvGraphicFramePr>
          <p:cNvPr id="324727" name="Object 119"/>
          <p:cNvGraphicFramePr>
            <a:graphicFrameLocks noChangeAspect="1"/>
          </p:cNvGraphicFramePr>
          <p:nvPr>
            <p:extLst>
              <p:ext uri="{D42A27DB-BD31-4B8C-83A1-F6EECF244321}">
                <p14:modId xmlns:p14="http://schemas.microsoft.com/office/powerpoint/2010/main" val="1059989952"/>
              </p:ext>
            </p:extLst>
          </p:nvPr>
        </p:nvGraphicFramePr>
        <p:xfrm>
          <a:off x="3230563" y="4222750"/>
          <a:ext cx="2540000" cy="393700"/>
        </p:xfrm>
        <a:graphic>
          <a:graphicData uri="http://schemas.openxmlformats.org/presentationml/2006/ole">
            <mc:AlternateContent xmlns:mc="http://schemas.openxmlformats.org/markup-compatibility/2006">
              <mc:Choice xmlns:v="urn:schemas-microsoft-com:vml" Requires="v">
                <p:oleObj spid="_x0000_s1460332" name="Equation" r:id="rId25" imgW="2539800" imgH="393480" progId="Equation.DSMT4">
                  <p:embed/>
                </p:oleObj>
              </mc:Choice>
              <mc:Fallback>
                <p:oleObj name="Equation" r:id="rId25" imgW="2539800" imgH="393480" progId="Equation.DSMT4">
                  <p:embed/>
                  <p:pic>
                    <p:nvPicPr>
                      <p:cNvPr id="0" name=""/>
                      <p:cNvPicPr>
                        <a:picLocks noChangeAspect="1" noChangeArrowheads="1"/>
                      </p:cNvPicPr>
                      <p:nvPr/>
                    </p:nvPicPr>
                    <p:blipFill>
                      <a:blip r:embed="rId26"/>
                      <a:srcRect/>
                      <a:stretch>
                        <a:fillRect/>
                      </a:stretch>
                    </p:blipFill>
                    <p:spPr bwMode="auto">
                      <a:xfrm>
                        <a:off x="3230563" y="4222750"/>
                        <a:ext cx="2540000" cy="393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28" name="Rectangle 120"/>
          <p:cNvSpPr>
            <a:spLocks noChangeArrowheads="1"/>
          </p:cNvSpPr>
          <p:nvPr/>
        </p:nvSpPr>
        <p:spPr bwMode="auto">
          <a:xfrm>
            <a:off x="5370513" y="4256088"/>
            <a:ext cx="390525" cy="285750"/>
          </a:xfrm>
          <a:prstGeom prst="rect">
            <a:avLst/>
          </a:prstGeom>
          <a:noFill/>
          <a:ln w="1587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4729" name="Rectangle 121"/>
          <p:cNvSpPr>
            <a:spLocks noChangeArrowheads="1"/>
          </p:cNvSpPr>
          <p:nvPr/>
        </p:nvSpPr>
        <p:spPr bwMode="auto">
          <a:xfrm>
            <a:off x="4768850" y="4254500"/>
            <a:ext cx="476250" cy="285750"/>
          </a:xfrm>
          <a:prstGeom prst="rect">
            <a:avLst/>
          </a:prstGeom>
          <a:noFill/>
          <a:ln w="15875" algn="ctr">
            <a:solidFill>
              <a:srgbClr val="0000FF"/>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4730" name="AutoShape 122"/>
          <p:cNvSpPr>
            <a:spLocks noChangeArrowheads="1"/>
          </p:cNvSpPr>
          <p:nvPr/>
        </p:nvSpPr>
        <p:spPr bwMode="auto">
          <a:xfrm rot="5400000">
            <a:off x="4906169" y="4566444"/>
            <a:ext cx="204787" cy="2381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4731" name="AutoShape 123"/>
          <p:cNvSpPr>
            <a:spLocks noChangeArrowheads="1"/>
          </p:cNvSpPr>
          <p:nvPr/>
        </p:nvSpPr>
        <p:spPr bwMode="auto">
          <a:xfrm rot="5400000">
            <a:off x="5480844" y="4555331"/>
            <a:ext cx="204788" cy="238125"/>
          </a:xfrm>
          <a:custGeom>
            <a:avLst/>
            <a:gdLst>
              <a:gd name="G0" fmla="+- 16200 0 0"/>
              <a:gd name="G1" fmla="+- 5400 0 0"/>
              <a:gd name="G2" fmla="+- 21600 0 5400"/>
              <a:gd name="G3" fmla="+- 10800 0 5400"/>
              <a:gd name="G4" fmla="+- 21600 0 16200"/>
              <a:gd name="G5" fmla="*/ G4 G3 10800"/>
              <a:gd name="G6" fmla="+- 21600 0 G5"/>
              <a:gd name="T0" fmla="*/ 16200 w 21600"/>
              <a:gd name="T1" fmla="*/ 0 h 21600"/>
              <a:gd name="T2" fmla="*/ 0 w 21600"/>
              <a:gd name="T3" fmla="*/ 10800 h 21600"/>
              <a:gd name="T4" fmla="*/ 16200 w 21600"/>
              <a:gd name="T5" fmla="*/ 21600 h 21600"/>
              <a:gd name="T6" fmla="*/ 21600 w 21600"/>
              <a:gd name="T7" fmla="*/ 10800 h 21600"/>
              <a:gd name="T8" fmla="*/ 17694720 60000 65536"/>
              <a:gd name="T9" fmla="*/ 11796480 60000 65536"/>
              <a:gd name="T10" fmla="*/ 5898240 60000 65536"/>
              <a:gd name="T11" fmla="*/ 0 60000 65536"/>
              <a:gd name="T12" fmla="*/ 3375 w 21600"/>
              <a:gd name="T13" fmla="*/ G1 h 21600"/>
              <a:gd name="T14" fmla="*/ G6 w 21600"/>
              <a:gd name="T15" fmla="*/ G2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solidFill>
            <a:srgbClr val="00FF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4732" name="Object 124"/>
          <p:cNvGraphicFramePr>
            <a:graphicFrameLocks noChangeAspect="1"/>
          </p:cNvGraphicFramePr>
          <p:nvPr/>
        </p:nvGraphicFramePr>
        <p:xfrm>
          <a:off x="3887788" y="4811713"/>
          <a:ext cx="1320800" cy="482600"/>
        </p:xfrm>
        <a:graphic>
          <a:graphicData uri="http://schemas.openxmlformats.org/presentationml/2006/ole">
            <mc:AlternateContent xmlns:mc="http://schemas.openxmlformats.org/markup-compatibility/2006">
              <mc:Choice xmlns:v="urn:schemas-microsoft-com:vml" Requires="v">
                <p:oleObj spid="_x0000_s1460333" name="Формула" r:id="rId27" imgW="1320480" imgH="482400" progId="Equation.3">
                  <p:embed/>
                </p:oleObj>
              </mc:Choice>
              <mc:Fallback>
                <p:oleObj name="Формула" r:id="rId27" imgW="1320480" imgH="482400" progId="Equation.3">
                  <p:embed/>
                  <p:pic>
                    <p:nvPicPr>
                      <p:cNvPr id="0" name=""/>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3887788" y="4811713"/>
                        <a:ext cx="1320800" cy="48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733" name="Object 125"/>
          <p:cNvGraphicFramePr>
            <a:graphicFrameLocks noChangeAspect="1"/>
          </p:cNvGraphicFramePr>
          <p:nvPr/>
        </p:nvGraphicFramePr>
        <p:xfrm>
          <a:off x="5530850" y="4849813"/>
          <a:ext cx="215900" cy="177800"/>
        </p:xfrm>
        <a:graphic>
          <a:graphicData uri="http://schemas.openxmlformats.org/presentationml/2006/ole">
            <mc:AlternateContent xmlns:mc="http://schemas.openxmlformats.org/markup-compatibility/2006">
              <mc:Choice xmlns:v="urn:schemas-microsoft-com:vml" Requires="v">
                <p:oleObj spid="_x0000_s1460334" name="Формула" r:id="rId29" imgW="215640" imgH="177480" progId="Equation.3">
                  <p:embed/>
                </p:oleObj>
              </mc:Choice>
              <mc:Fallback>
                <p:oleObj name="Формула" r:id="rId29" imgW="215640" imgH="177480" progId="Equation.3">
                  <p:embed/>
                  <p:pic>
                    <p:nvPicPr>
                      <p:cNvPr id="0" name=""/>
                      <p:cNvPicPr>
                        <a:picLocks noChangeAspect="1" noChangeArrowheads="1"/>
                      </p:cNvPicPr>
                      <p:nvPr/>
                    </p:nvPicPr>
                    <p:blipFill>
                      <a:blip r:embed="rId30">
                        <a:extLst>
                          <a:ext uri="{28A0092B-C50C-407E-A947-70E740481C1C}">
                            <a14:useLocalDpi xmlns:a14="http://schemas.microsoft.com/office/drawing/2010/main" val="0"/>
                          </a:ext>
                        </a:extLst>
                      </a:blip>
                      <a:srcRect/>
                      <a:stretch>
                        <a:fillRect/>
                      </a:stretch>
                    </p:blipFill>
                    <p:spPr bwMode="auto">
                      <a:xfrm>
                        <a:off x="5530850" y="4849813"/>
                        <a:ext cx="215900" cy="177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24734" name="Text Box 126"/>
              <p:cNvSpPr txBox="1">
                <a:spLocks noChangeArrowheads="1"/>
              </p:cNvSpPr>
              <p:nvPr/>
            </p:nvSpPr>
            <p:spPr bwMode="auto">
              <a:xfrm>
                <a:off x="5867399" y="3832364"/>
                <a:ext cx="3235181" cy="707886"/>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none">
                <a:spAutoFit/>
              </a:bodyPr>
              <a:lstStyle/>
              <a:p>
                <a:r>
                  <a:rPr lang="en-US" sz="1000" dirty="0"/>
                  <a:t>Integrating both sides of </a:t>
                </a:r>
                <a:r>
                  <a:rPr lang="en-US" sz="1000" dirty="0" smtClean="0"/>
                  <a:t> this equation </a:t>
                </a:r>
                <a:r>
                  <a:rPr lang="en-US" sz="1000" dirty="0"/>
                  <a:t>in the </a:t>
                </a:r>
                <a:r>
                  <a:rPr lang="en-US" sz="1000" dirty="0" smtClean="0"/>
                  <a:t>limits</a:t>
                </a:r>
              </a:p>
              <a:p>
                <a:r>
                  <a:rPr lang="en-US" sz="1000" dirty="0" smtClean="0"/>
                  <a:t>between </a:t>
                </a:r>
                <a:r>
                  <a:rPr lang="en-US" sz="1000" dirty="0"/>
                  <a:t>the corresponding values of the variables at </a:t>
                </a:r>
                <a:endParaRPr lang="en-US" sz="1000" dirty="0" smtClean="0"/>
              </a:p>
              <a:p>
                <a:r>
                  <a:rPr lang="en-US" sz="1000" dirty="0" smtClean="0"/>
                  <a:t>points </a:t>
                </a:r>
                <a14:m>
                  <m:oMath xmlns:m="http://schemas.openxmlformats.org/officeDocument/2006/math">
                    <m:sSub>
                      <m:sSubPr>
                        <m:ctrlPr>
                          <a:rPr lang="ru-RU" sz="1000" i="1">
                            <a:latin typeface="Cambria Math"/>
                          </a:rPr>
                        </m:ctrlPr>
                      </m:sSubPr>
                      <m:e>
                        <m:r>
                          <a:rPr lang="en-US" sz="1000" i="1">
                            <a:latin typeface="Cambria Math"/>
                          </a:rPr>
                          <m:t>𝑀</m:t>
                        </m:r>
                      </m:e>
                      <m:sub>
                        <m:r>
                          <a:rPr lang="en-US" sz="1000">
                            <a:latin typeface="Cambria Math"/>
                          </a:rPr>
                          <m:t>0</m:t>
                        </m:r>
                      </m:sub>
                    </m:sSub>
                  </m:oMath>
                </a14:m>
                <a:r>
                  <a:rPr lang="en-US" sz="1000" dirty="0"/>
                  <a:t> </a:t>
                </a:r>
                <a:r>
                  <a:rPr lang="en-US" sz="1000" dirty="0" smtClean="0"/>
                  <a:t>and </a:t>
                </a:r>
                <a:r>
                  <a:rPr lang="en-US" sz="1000" i="1" dirty="0" smtClean="0"/>
                  <a:t>M</a:t>
                </a:r>
                <a:r>
                  <a:rPr lang="en-US" sz="1000" dirty="0" smtClean="0"/>
                  <a:t>, we obtain </a:t>
                </a:r>
                <a:endParaRPr lang="ru-RU" sz="1000" dirty="0"/>
              </a:p>
              <a:p>
                <a:endParaRPr lang="ru-RU" altLang="ru-RU" sz="1000" dirty="0">
                  <a:solidFill>
                    <a:srgbClr val="000000"/>
                  </a:solidFill>
                </a:endParaRPr>
              </a:p>
            </p:txBody>
          </p:sp>
        </mc:Choice>
        <mc:Fallback xmlns="">
          <p:sp>
            <p:nvSpPr>
              <p:cNvPr id="324734" name="Text Box 126"/>
              <p:cNvSpPr txBox="1">
                <a:spLocks noRot="1" noChangeAspect="1" noMove="1" noResize="1" noEditPoints="1" noAdjustHandles="1" noChangeArrowheads="1" noChangeShapeType="1" noTextEdit="1"/>
              </p:cNvSpPr>
              <p:nvPr/>
            </p:nvSpPr>
            <p:spPr bwMode="auto">
              <a:xfrm>
                <a:off x="5867399" y="3832364"/>
                <a:ext cx="3235181" cy="707886"/>
              </a:xfrm>
              <a:prstGeom prst="rect">
                <a:avLst/>
              </a:prstGeom>
              <a:blipFill rotWithShape="1">
                <a:blip r:embed="rId31"/>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4735" name="Object 127"/>
          <p:cNvGraphicFramePr>
            <a:graphicFrameLocks noChangeAspect="1"/>
          </p:cNvGraphicFramePr>
          <p:nvPr>
            <p:extLst>
              <p:ext uri="{D42A27DB-BD31-4B8C-83A1-F6EECF244321}">
                <p14:modId xmlns:p14="http://schemas.microsoft.com/office/powerpoint/2010/main" val="160380994"/>
              </p:ext>
            </p:extLst>
          </p:nvPr>
        </p:nvGraphicFramePr>
        <p:xfrm>
          <a:off x="6356350" y="4305300"/>
          <a:ext cx="2120900" cy="533400"/>
        </p:xfrm>
        <a:graphic>
          <a:graphicData uri="http://schemas.openxmlformats.org/presentationml/2006/ole">
            <mc:AlternateContent xmlns:mc="http://schemas.openxmlformats.org/markup-compatibility/2006">
              <mc:Choice xmlns:v="urn:schemas-microsoft-com:vml" Requires="v">
                <p:oleObj spid="_x0000_s1460335" name="Equation" r:id="rId32" imgW="2120760" imgH="533160" progId="Equation.DSMT4">
                  <p:embed/>
                </p:oleObj>
              </mc:Choice>
              <mc:Fallback>
                <p:oleObj name="Equation" r:id="rId32" imgW="2120760" imgH="533160" progId="Equation.DSMT4">
                  <p:embed/>
                  <p:pic>
                    <p:nvPicPr>
                      <p:cNvPr id="0" name=""/>
                      <p:cNvPicPr>
                        <a:picLocks noChangeAspect="1" noChangeArrowheads="1"/>
                      </p:cNvPicPr>
                      <p:nvPr/>
                    </p:nvPicPr>
                    <p:blipFill>
                      <a:blip r:embed="rId33"/>
                      <a:srcRect/>
                      <a:stretch>
                        <a:fillRect/>
                      </a:stretch>
                    </p:blipFill>
                    <p:spPr bwMode="auto">
                      <a:xfrm>
                        <a:off x="6356350" y="4305300"/>
                        <a:ext cx="2120900" cy="5334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4737" name="Object 129"/>
          <p:cNvGraphicFramePr>
            <a:graphicFrameLocks noChangeAspect="1"/>
          </p:cNvGraphicFramePr>
          <p:nvPr>
            <p:extLst>
              <p:ext uri="{D42A27DB-BD31-4B8C-83A1-F6EECF244321}">
                <p14:modId xmlns:p14="http://schemas.microsoft.com/office/powerpoint/2010/main" val="1242960886"/>
              </p:ext>
            </p:extLst>
          </p:nvPr>
        </p:nvGraphicFramePr>
        <p:xfrm>
          <a:off x="6975475" y="4903788"/>
          <a:ext cx="1016000" cy="419100"/>
        </p:xfrm>
        <a:graphic>
          <a:graphicData uri="http://schemas.openxmlformats.org/presentationml/2006/ole">
            <mc:AlternateContent xmlns:mc="http://schemas.openxmlformats.org/markup-compatibility/2006">
              <mc:Choice xmlns:v="urn:schemas-microsoft-com:vml" Requires="v">
                <p:oleObj spid="_x0000_s1460336" name="Equation" r:id="rId34" imgW="1015920" imgH="419040" progId="Equation.DSMT4">
                  <p:embed/>
                </p:oleObj>
              </mc:Choice>
              <mc:Fallback>
                <p:oleObj name="Equation" r:id="rId34" imgW="1015920" imgH="419040" progId="Equation.DSMT4">
                  <p:embed/>
                  <p:pic>
                    <p:nvPicPr>
                      <p:cNvPr id="0" name=""/>
                      <p:cNvPicPr>
                        <a:picLocks noChangeAspect="1" noChangeArrowheads="1"/>
                      </p:cNvPicPr>
                      <p:nvPr/>
                    </p:nvPicPr>
                    <p:blipFill>
                      <a:blip r:embed="rId35"/>
                      <a:srcRect/>
                      <a:stretch>
                        <a:fillRect/>
                      </a:stretch>
                    </p:blipFill>
                    <p:spPr bwMode="auto">
                      <a:xfrm>
                        <a:off x="6975475" y="4903788"/>
                        <a:ext cx="1016000" cy="4191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4738" name="Rectangle 130"/>
          <p:cNvSpPr>
            <a:spLocks noChangeArrowheads="1"/>
          </p:cNvSpPr>
          <p:nvPr/>
        </p:nvSpPr>
        <p:spPr bwMode="auto">
          <a:xfrm>
            <a:off x="219075" y="5256213"/>
            <a:ext cx="8496300" cy="4365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nSpc>
                <a:spcPct val="90000"/>
              </a:lnSpc>
              <a:buClr>
                <a:srgbClr val="00007D"/>
              </a:buClr>
            </a:pPr>
            <a:r>
              <a:rPr lang="en-US" sz="1200" b="1" dirty="0">
                <a:solidFill>
                  <a:srgbClr val="FF0000"/>
                </a:solidFill>
              </a:rPr>
              <a:t>Theorem of the Change in the Kinetic Energy of a </a:t>
            </a:r>
            <a:r>
              <a:rPr lang="en-US" sz="1200" b="1" dirty="0" smtClean="0">
                <a:solidFill>
                  <a:srgbClr val="FF0000"/>
                </a:solidFill>
              </a:rPr>
              <a:t>System</a:t>
            </a:r>
          </a:p>
          <a:p>
            <a:pPr marL="0" indent="0">
              <a:lnSpc>
                <a:spcPct val="90000"/>
              </a:lnSpc>
              <a:buClr>
                <a:srgbClr val="00007D"/>
              </a:buClr>
              <a:buNone/>
            </a:pPr>
            <a:r>
              <a:rPr lang="en-US" sz="1000" b="1" dirty="0">
                <a:solidFill>
                  <a:schemeClr val="accent5">
                    <a:lumMod val="25000"/>
                  </a:schemeClr>
                </a:solidFill>
              </a:rPr>
              <a:t>The change in the kinetic energy of a system during any displacement is equal to the sum of the work done by all the external and internal forces acting on the system in that displacement.</a:t>
            </a:r>
            <a:endParaRPr lang="ru-RU" sz="1000" b="1" dirty="0">
              <a:solidFill>
                <a:schemeClr val="accent5">
                  <a:lumMod val="25000"/>
                </a:schemeClr>
              </a:solidFill>
            </a:endParaRPr>
          </a:p>
          <a:p>
            <a:pPr>
              <a:lnSpc>
                <a:spcPct val="90000"/>
              </a:lnSpc>
              <a:buClr>
                <a:srgbClr val="00007D"/>
              </a:buClr>
            </a:pPr>
            <a:endParaRPr lang="en-US" altLang="ru-RU" sz="1000" dirty="0">
              <a:solidFill>
                <a:srgbClr val="FF0000"/>
              </a:solidFill>
            </a:endParaRPr>
          </a:p>
        </p:txBody>
      </p:sp>
      <p:sp>
        <p:nvSpPr>
          <p:cNvPr id="324739" name="Text Box 131"/>
          <p:cNvSpPr txBox="1">
            <a:spLocks noChangeArrowheads="1"/>
          </p:cNvSpPr>
          <p:nvPr/>
        </p:nvSpPr>
        <p:spPr bwMode="auto">
          <a:xfrm>
            <a:off x="2173759" y="5692775"/>
            <a:ext cx="369364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sz="1000" dirty="0"/>
              <a:t>The theorem </a:t>
            </a:r>
            <a:r>
              <a:rPr lang="en-US" sz="1000" dirty="0" smtClean="0"/>
              <a:t>just proved is </a:t>
            </a:r>
            <a:r>
              <a:rPr lang="en-US" sz="1000" dirty="0"/>
              <a:t>valid for any </a:t>
            </a:r>
            <a:r>
              <a:rPr lang="en-US" sz="1000" dirty="0" smtClean="0"/>
              <a:t>particle </a:t>
            </a:r>
            <a:r>
              <a:rPr lang="en-US" sz="1000" dirty="0"/>
              <a:t>of a </a:t>
            </a:r>
            <a:r>
              <a:rPr lang="en-US" sz="1000" dirty="0" smtClean="0"/>
              <a:t>system </a:t>
            </a:r>
            <a:endParaRPr lang="ru-RU" altLang="ru-RU" sz="1000" dirty="0">
              <a:solidFill>
                <a:srgbClr val="000000"/>
              </a:solidFill>
            </a:endParaRPr>
          </a:p>
        </p:txBody>
      </p:sp>
      <p:graphicFrame>
        <p:nvGraphicFramePr>
          <p:cNvPr id="324740" name="Object 132"/>
          <p:cNvGraphicFramePr>
            <a:graphicFrameLocks noChangeAspect="1"/>
          </p:cNvGraphicFramePr>
          <p:nvPr>
            <p:extLst>
              <p:ext uri="{D42A27DB-BD31-4B8C-83A1-F6EECF244321}">
                <p14:modId xmlns:p14="http://schemas.microsoft.com/office/powerpoint/2010/main" val="2924188855"/>
              </p:ext>
            </p:extLst>
          </p:nvPr>
        </p:nvGraphicFramePr>
        <p:xfrm>
          <a:off x="5702301" y="5627727"/>
          <a:ext cx="1460500" cy="419100"/>
        </p:xfrm>
        <a:graphic>
          <a:graphicData uri="http://schemas.openxmlformats.org/presentationml/2006/ole">
            <mc:AlternateContent xmlns:mc="http://schemas.openxmlformats.org/markup-compatibility/2006">
              <mc:Choice xmlns:v="urn:schemas-microsoft-com:vml" Requires="v">
                <p:oleObj spid="_x0000_s1460337" name="Формула" r:id="rId36" imgW="1460160" imgH="419040" progId="Equation.3">
                  <p:embed/>
                </p:oleObj>
              </mc:Choice>
              <mc:Fallback>
                <p:oleObj name="Формула" r:id="rId36" imgW="1460160" imgH="4190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5702301" y="5627727"/>
                        <a:ext cx="1460500" cy="4191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4741" name="Text Box 133"/>
          <p:cNvSpPr txBox="1">
            <a:spLocks noChangeArrowheads="1"/>
          </p:cNvSpPr>
          <p:nvPr/>
        </p:nvSpPr>
        <p:spPr bwMode="auto">
          <a:xfrm>
            <a:off x="230629" y="5837277"/>
            <a:ext cx="5335146"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a:t>If </a:t>
            </a:r>
            <a:r>
              <a:rPr lang="en-US" sz="1000" dirty="0" smtClean="0"/>
              <a:t>we make up similar </a:t>
            </a:r>
            <a:r>
              <a:rPr lang="en-US" sz="1000" dirty="0"/>
              <a:t>equations for all the particles of </a:t>
            </a:r>
            <a:r>
              <a:rPr lang="en-US" sz="1000" dirty="0" smtClean="0"/>
              <a:t>a system </a:t>
            </a:r>
            <a:r>
              <a:rPr lang="en-US" sz="1000" dirty="0"/>
              <a:t>and add them up, we </a:t>
            </a:r>
            <a:r>
              <a:rPr lang="en-US" sz="1000" dirty="0" smtClean="0"/>
              <a:t>obtain</a:t>
            </a:r>
            <a:endParaRPr lang="ru-RU" sz="1000" dirty="0"/>
          </a:p>
          <a:p>
            <a:endParaRPr lang="ru-RU" altLang="ru-RU" sz="1000" dirty="0">
              <a:solidFill>
                <a:srgbClr val="000000"/>
              </a:solidFill>
            </a:endParaRPr>
          </a:p>
        </p:txBody>
      </p:sp>
      <p:graphicFrame>
        <p:nvGraphicFramePr>
          <p:cNvPr id="324742" name="Object 134"/>
          <p:cNvGraphicFramePr>
            <a:graphicFrameLocks noChangeAspect="1"/>
          </p:cNvGraphicFramePr>
          <p:nvPr>
            <p:extLst>
              <p:ext uri="{D42A27DB-BD31-4B8C-83A1-F6EECF244321}">
                <p14:modId xmlns:p14="http://schemas.microsoft.com/office/powerpoint/2010/main" val="4276642261"/>
              </p:ext>
            </p:extLst>
          </p:nvPr>
        </p:nvGraphicFramePr>
        <p:xfrm>
          <a:off x="1627187" y="6016089"/>
          <a:ext cx="2324100" cy="419100"/>
        </p:xfrm>
        <a:graphic>
          <a:graphicData uri="http://schemas.openxmlformats.org/presentationml/2006/ole">
            <mc:AlternateContent xmlns:mc="http://schemas.openxmlformats.org/markup-compatibility/2006">
              <mc:Choice xmlns:v="urn:schemas-microsoft-com:vml" Requires="v">
                <p:oleObj spid="_x0000_s1460338" name="Equation" r:id="rId38" imgW="2323800" imgH="419040" progId="Equation.DSMT4">
                  <p:embed/>
                </p:oleObj>
              </mc:Choice>
              <mc:Fallback>
                <p:oleObj name="Equation" r:id="rId38" imgW="2323800" imgH="419040" progId="Equation.DSMT4">
                  <p:embed/>
                  <p:pic>
                    <p:nvPicPr>
                      <p:cNvPr id="0" name=""/>
                      <p:cNvPicPr>
                        <a:picLocks noChangeAspect="1" noChangeArrowheads="1"/>
                      </p:cNvPicPr>
                      <p:nvPr/>
                    </p:nvPicPr>
                    <p:blipFill>
                      <a:blip r:embed="rId39"/>
                      <a:srcRect/>
                      <a:stretch>
                        <a:fillRect/>
                      </a:stretch>
                    </p:blipFill>
                    <p:spPr bwMode="auto">
                      <a:xfrm>
                        <a:off x="1627187" y="6016089"/>
                        <a:ext cx="23241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mc:AlternateContent xmlns:mc="http://schemas.openxmlformats.org/markup-compatibility/2006" xmlns:a14="http://schemas.microsoft.com/office/drawing/2010/main">
        <mc:Choice Requires="a14">
          <p:sp>
            <p:nvSpPr>
              <p:cNvPr id="324743" name="Text Box 135"/>
              <p:cNvSpPr txBox="1">
                <a:spLocks noChangeArrowheads="1"/>
              </p:cNvSpPr>
              <p:nvPr/>
            </p:nvSpPr>
            <p:spPr bwMode="auto">
              <a:xfrm>
                <a:off x="238249" y="6377166"/>
                <a:ext cx="6199822" cy="415498"/>
              </a:xfrm>
              <a:prstGeom prst="rect">
                <a:avLst/>
              </a:prstGeom>
              <a:noFill/>
              <a:ln>
                <a:noFill/>
              </a:ln>
              <a:effectLst/>
              <a:extLst>
                <a:ext uri="{909E8E84-426E-40DD-AFC4-6F175D3DCCD1}">
                  <a14:hiddenFill>
                    <a:solidFill>
                      <a:schemeClr val="accent1"/>
                    </a:solidFill>
                  </a14:hiddenFill>
                </a:ext>
                <a:ext uri="{91240B29-F687-4F45-9708-019B960494DF}">
                  <a14:hiddenLine w="9525" algn="ctr">
                    <a:solidFill>
                      <a:schemeClr val="tx1"/>
                    </a:solidFill>
                    <a:miter lim="800000"/>
                    <a:headEnd/>
                    <a:tailEnd/>
                  </a14:hiddenLine>
                </a:ext>
                <a:ext uri="{AF507438-7753-43E0-B8FC-AC1667EBCBE1}">
                  <a14:hiddenEffects>
                    <a:effectLst>
                      <a:outerShdw dist="35921" dir="2700000" algn="ctr" rotWithShape="0">
                        <a:schemeClr val="bg2"/>
                      </a:outerShdw>
                    </a:effectLst>
                  </a14:hiddenEffects>
                </a:ext>
              </a:extLst>
            </p:spPr>
            <p:txBody>
              <a:bodyPr wrap="square">
                <a:spAutoFit/>
              </a:bodyPr>
              <a:lstStyle/>
              <a:p>
                <a:r>
                  <a:rPr lang="en-US" sz="1000" dirty="0"/>
                  <a:t>where </a:t>
                </a:r>
                <a:r>
                  <a:rPr lang="en-US" sz="1100" i="1" dirty="0" smtClean="0">
                    <a:latin typeface="Times New Roman" pitchFamily="18" charset="0"/>
                    <a:cs typeface="Times New Roman" pitchFamily="18" charset="0"/>
                  </a:rPr>
                  <a:t>T</a:t>
                </a:r>
                <a:r>
                  <a:rPr lang="en-US" sz="1000" dirty="0" smtClean="0"/>
                  <a:t> and </a:t>
                </a:r>
                <a14:m>
                  <m:oMath xmlns:m="http://schemas.openxmlformats.org/officeDocument/2006/math">
                    <m:sSub>
                      <m:sSubPr>
                        <m:ctrlPr>
                          <a:rPr lang="ru-RU" sz="1100" i="1">
                            <a:latin typeface="Cambria Math"/>
                          </a:rPr>
                        </m:ctrlPr>
                      </m:sSubPr>
                      <m:e>
                        <m:r>
                          <a:rPr lang="en-US" sz="1100" i="1">
                            <a:latin typeface="Cambria Math"/>
                          </a:rPr>
                          <m:t>𝑇</m:t>
                        </m:r>
                      </m:e>
                      <m:sub>
                        <m:r>
                          <a:rPr lang="en-US" sz="1100">
                            <a:latin typeface="Cambria Math"/>
                          </a:rPr>
                          <m:t>0</m:t>
                        </m:r>
                      </m:sub>
                    </m:sSub>
                  </m:oMath>
                </a14:m>
                <a:r>
                  <a:rPr lang="en-US" sz="1000" dirty="0"/>
                  <a:t> denote the kinetic energy of the system </a:t>
                </a:r>
                <a:r>
                  <a:rPr lang="en-US" sz="1000" dirty="0" smtClean="0"/>
                  <a:t>at </a:t>
                </a:r>
                <a:r>
                  <a:rPr lang="en-US" sz="1000" dirty="0"/>
                  <a:t>the beginning and the end of </a:t>
                </a:r>
                <a:r>
                  <a:rPr lang="en-US" sz="1000" dirty="0" smtClean="0"/>
                  <a:t>the displacement</a:t>
                </a:r>
                <a:r>
                  <a:rPr lang="en-US" sz="1000" dirty="0"/>
                  <a:t>.</a:t>
                </a:r>
                <a:endParaRPr lang="ru-RU" sz="1000" dirty="0"/>
              </a:p>
              <a:p>
                <a:endParaRPr lang="ru-RU" altLang="ru-RU" sz="1000" dirty="0">
                  <a:solidFill>
                    <a:srgbClr val="000000"/>
                  </a:solidFill>
                </a:endParaRPr>
              </a:p>
            </p:txBody>
          </p:sp>
        </mc:Choice>
        <mc:Fallback xmlns="">
          <p:sp>
            <p:nvSpPr>
              <p:cNvPr id="324743" name="Text Box 135"/>
              <p:cNvSpPr txBox="1">
                <a:spLocks noRot="1" noChangeAspect="1" noMove="1" noResize="1" noEditPoints="1" noAdjustHandles="1" noChangeArrowheads="1" noChangeShapeType="1" noTextEdit="1"/>
              </p:cNvSpPr>
              <p:nvPr/>
            </p:nvSpPr>
            <p:spPr bwMode="auto">
              <a:xfrm>
                <a:off x="238249" y="6377166"/>
                <a:ext cx="6199822" cy="415498"/>
              </a:xfrm>
              <a:prstGeom prst="rect">
                <a:avLst/>
              </a:prstGeom>
              <a:blipFill rotWithShape="1">
                <a:blip r:embed="rId40"/>
                <a:stretch>
                  <a:fillRect/>
                </a:stretch>
              </a:blip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r>
                  <a:rPr lang="ru-RU">
                    <a:noFill/>
                  </a:rPr>
                  <a:t> </a:t>
                </a:r>
              </a:p>
            </p:txBody>
          </p:sp>
        </mc:Fallback>
      </mc:AlternateContent>
      <p:graphicFrame>
        <p:nvGraphicFramePr>
          <p:cNvPr id="324744" name="Object 136"/>
          <p:cNvGraphicFramePr>
            <a:graphicFrameLocks noChangeAspect="1"/>
          </p:cNvGraphicFramePr>
          <p:nvPr>
            <p:extLst>
              <p:ext uri="{D42A27DB-BD31-4B8C-83A1-F6EECF244321}">
                <p14:modId xmlns:p14="http://schemas.microsoft.com/office/powerpoint/2010/main" val="68124858"/>
              </p:ext>
            </p:extLst>
          </p:nvPr>
        </p:nvGraphicFramePr>
        <p:xfrm>
          <a:off x="4241939" y="6110387"/>
          <a:ext cx="1409700" cy="254000"/>
        </p:xfrm>
        <a:graphic>
          <a:graphicData uri="http://schemas.openxmlformats.org/presentationml/2006/ole">
            <mc:AlternateContent xmlns:mc="http://schemas.openxmlformats.org/markup-compatibility/2006">
              <mc:Choice xmlns:v="urn:schemas-microsoft-com:vml" Requires="v">
                <p:oleObj spid="_x0000_s1460339" name="Equation" r:id="rId41" imgW="1409400" imgH="253800" progId="Equation.DSMT4">
                  <p:embed/>
                </p:oleObj>
              </mc:Choice>
              <mc:Fallback>
                <p:oleObj name="Equation" r:id="rId41" imgW="1409400" imgH="253800" progId="Equation.DSMT4">
                  <p:embed/>
                  <p:pic>
                    <p:nvPicPr>
                      <p:cNvPr id="0" name=""/>
                      <p:cNvPicPr>
                        <a:picLocks noChangeAspect="1" noChangeArrowheads="1"/>
                      </p:cNvPicPr>
                      <p:nvPr/>
                    </p:nvPicPr>
                    <p:blipFill>
                      <a:blip r:embed="rId42">
                        <a:extLst>
                          <a:ext uri="{28A0092B-C50C-407E-A947-70E740481C1C}">
                            <a14:useLocalDpi xmlns:a14="http://schemas.microsoft.com/office/drawing/2010/main" val="0"/>
                          </a:ext>
                        </a:extLst>
                      </a:blip>
                      <a:srcRect/>
                      <a:stretch>
                        <a:fillRect/>
                      </a:stretch>
                    </p:blipFill>
                    <p:spPr bwMode="auto">
                      <a:xfrm>
                        <a:off x="4241939" y="6110387"/>
                        <a:ext cx="1409700" cy="2540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
        <p:nvSpPr>
          <p:cNvPr id="324745" name="Text Box 137"/>
          <p:cNvSpPr txBox="1">
            <a:spLocks noChangeArrowheads="1"/>
          </p:cNvSpPr>
          <p:nvPr/>
        </p:nvSpPr>
        <p:spPr bwMode="auto">
          <a:xfrm>
            <a:off x="6337617" y="6102529"/>
            <a:ext cx="257683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sz="1000" dirty="0" smtClean="0"/>
              <a:t>For non-deformable systems we get</a:t>
            </a:r>
            <a:endParaRPr lang="ru-RU" altLang="ru-RU" sz="1000" dirty="0">
              <a:solidFill>
                <a:srgbClr val="000000"/>
              </a:solidFill>
            </a:endParaRPr>
          </a:p>
        </p:txBody>
      </p:sp>
      <p:sp>
        <p:nvSpPr>
          <p:cNvPr id="324747" name="AutoShape 139">
            <a:hlinkClick r:id="rId43"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4748" name="AutoShape 140">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4749" name="AutoShape 141">
            <a:hlinkClick r:id="" action="ppaction://hlinkshowjump?jump=nextslide" highlightClick="1"/>
          </p:cNvPr>
          <p:cNvSpPr>
            <a:spLocks noChangeArrowheads="1"/>
          </p:cNvSpPr>
          <p:nvPr/>
        </p:nvSpPr>
        <p:spPr bwMode="auto">
          <a:xfrm>
            <a:off x="4427538" y="552450"/>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4750" name="Oval 142"/>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30</a:t>
            </a:r>
            <a:endParaRPr lang="ru-RU" altLang="ru-RU" sz="1000" b="1" dirty="0">
              <a:solidFill>
                <a:srgbClr val="00007D"/>
              </a:solidFill>
            </a:endParaRPr>
          </a:p>
        </p:txBody>
      </p:sp>
      <p:pic>
        <p:nvPicPr>
          <p:cNvPr id="63" name="Picture 15" descr="Z:\Символ НГУ_4.JPG"/>
          <p:cNvPicPr>
            <a:picLocks noChangeAspect="1" noChangeArrowheads="1"/>
          </p:cNvPicPr>
          <p:nvPr/>
        </p:nvPicPr>
        <p:blipFill>
          <a:blip r:embed="rId44" cstate="print">
            <a:extLst>
              <a:ext uri="{BEBA8EAE-BF5A-486C-A8C5-ECC9F3942E4B}">
                <a14:imgProps xmlns:a14="http://schemas.microsoft.com/office/drawing/2010/main">
                  <a14:imgLayer r:embed="rId45">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2" name="Объект 1"/>
          <p:cNvGraphicFramePr>
            <a:graphicFrameLocks noChangeAspect="1"/>
          </p:cNvGraphicFramePr>
          <p:nvPr>
            <p:extLst>
              <p:ext uri="{D42A27DB-BD31-4B8C-83A1-F6EECF244321}">
                <p14:modId xmlns:p14="http://schemas.microsoft.com/office/powerpoint/2010/main" val="3492380014"/>
              </p:ext>
            </p:extLst>
          </p:nvPr>
        </p:nvGraphicFramePr>
        <p:xfrm>
          <a:off x="6675438" y="6314301"/>
          <a:ext cx="1676400" cy="266700"/>
        </p:xfrm>
        <a:graphic>
          <a:graphicData uri="http://schemas.openxmlformats.org/presentationml/2006/ole">
            <mc:AlternateContent xmlns:mc="http://schemas.openxmlformats.org/markup-compatibility/2006">
              <mc:Choice xmlns:v="urn:schemas-microsoft-com:vml" Requires="v">
                <p:oleObj spid="_x0000_s1460340" name="Equation" r:id="rId46" imgW="1676160" imgH="266400" progId="Equation.DSMT4">
                  <p:embed/>
                </p:oleObj>
              </mc:Choice>
              <mc:Fallback>
                <p:oleObj name="Equation" r:id="rId46" imgW="1676160" imgH="266400" progId="Equation.DSMT4">
                  <p:embed/>
                  <p:pic>
                    <p:nvPicPr>
                      <p:cNvPr id="0" name="Object 136"/>
                      <p:cNvPicPr>
                        <a:picLocks noChangeAspect="1" noChangeArrowheads="1"/>
                      </p:cNvPicPr>
                      <p:nvPr/>
                    </p:nvPicPr>
                    <p:blipFill>
                      <a:blip r:embed="rId47"/>
                      <a:srcRect/>
                      <a:stretch>
                        <a:fillRect/>
                      </a:stretch>
                    </p:blipFill>
                    <p:spPr bwMode="auto">
                      <a:xfrm>
                        <a:off x="6675438" y="6314301"/>
                        <a:ext cx="1676400" cy="266700"/>
                      </a:xfrm>
                      <a:prstGeom prst="rect">
                        <a:avLst/>
                      </a:prstGeom>
                      <a:pattFill prst="pct50">
                        <a:fgClr>
                          <a:srgbClr val="FFFF99"/>
                        </a:fgClr>
                        <a:bgClr>
                          <a:schemeClr val="bg1"/>
                        </a:bgClr>
                      </a:pattFill>
                      <a:ln w="9525">
                        <a:solidFill>
                          <a:schemeClr val="tx1"/>
                        </a:solidFill>
                        <a:miter lim="800000"/>
                        <a:headEnd/>
                        <a:tailEnd/>
                      </a:ln>
                      <a:effectLst/>
                      <a:extLst/>
                    </p:spPr>
                  </p:pic>
                </p:oleObj>
              </mc:Fallback>
            </mc:AlternateContent>
          </a:graphicData>
        </a:graphic>
      </p:graphicFrame>
    </p:spTree>
    <p:extLst>
      <p:ext uri="{BB962C8B-B14F-4D97-AF65-F5344CB8AC3E}">
        <p14:creationId xmlns:p14="http://schemas.microsoft.com/office/powerpoint/2010/main" val="35081851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24702"/>
                                        </p:tgtEl>
                                        <p:attrNameLst>
                                          <p:attrName>style.visibility</p:attrName>
                                        </p:attrNameLst>
                                      </p:cBhvr>
                                      <p:to>
                                        <p:strVal val="visible"/>
                                      </p:to>
                                    </p:set>
                                    <p:anim calcmode="lin" valueType="num">
                                      <p:cBhvr additive="base">
                                        <p:cTn id="7" dur="500" fill="hold"/>
                                        <p:tgtEl>
                                          <p:spTgt spid="324702"/>
                                        </p:tgtEl>
                                        <p:attrNameLst>
                                          <p:attrName>ppt_x</p:attrName>
                                        </p:attrNameLst>
                                      </p:cBhvr>
                                      <p:tavLst>
                                        <p:tav tm="0">
                                          <p:val>
                                            <p:strVal val="#ppt_x"/>
                                          </p:val>
                                        </p:tav>
                                        <p:tav tm="100000">
                                          <p:val>
                                            <p:strVal val="#ppt_x"/>
                                          </p:val>
                                        </p:tav>
                                      </p:tavLst>
                                    </p:anim>
                                    <p:anim calcmode="lin" valueType="num">
                                      <p:cBhvr additive="base">
                                        <p:cTn id="8" dur="500" fill="hold"/>
                                        <p:tgtEl>
                                          <p:spTgt spid="324702"/>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1" presetClass="entr" presetSubtype="0" fill="hold" nodeType="afterEffect">
                                  <p:stCondLst>
                                    <p:cond delay="0"/>
                                  </p:stCondLst>
                                  <p:childTnLst>
                                    <p:set>
                                      <p:cBhvr>
                                        <p:cTn id="11" dur="1" fill="hold">
                                          <p:stCondLst>
                                            <p:cond delay="0"/>
                                          </p:stCondLst>
                                        </p:cTn>
                                        <p:tgtEl>
                                          <p:spTgt spid="324703"/>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4" fill="hold" grpId="0" nodeType="clickEffect">
                                  <p:stCondLst>
                                    <p:cond delay="0"/>
                                  </p:stCondLst>
                                  <p:childTnLst>
                                    <p:set>
                                      <p:cBhvr>
                                        <p:cTn id="15" dur="1" fill="hold">
                                          <p:stCondLst>
                                            <p:cond delay="0"/>
                                          </p:stCondLst>
                                        </p:cTn>
                                        <p:tgtEl>
                                          <p:spTgt spid="324704"/>
                                        </p:tgtEl>
                                        <p:attrNameLst>
                                          <p:attrName>style.visibility</p:attrName>
                                        </p:attrNameLst>
                                      </p:cBhvr>
                                      <p:to>
                                        <p:strVal val="visible"/>
                                      </p:to>
                                    </p:set>
                                    <p:anim calcmode="lin" valueType="num">
                                      <p:cBhvr additive="base">
                                        <p:cTn id="16" dur="500" fill="hold"/>
                                        <p:tgtEl>
                                          <p:spTgt spid="324704"/>
                                        </p:tgtEl>
                                        <p:attrNameLst>
                                          <p:attrName>ppt_x</p:attrName>
                                        </p:attrNameLst>
                                      </p:cBhvr>
                                      <p:tavLst>
                                        <p:tav tm="0">
                                          <p:val>
                                            <p:strVal val="#ppt_x"/>
                                          </p:val>
                                        </p:tav>
                                        <p:tav tm="100000">
                                          <p:val>
                                            <p:strVal val="#ppt_x"/>
                                          </p:val>
                                        </p:tav>
                                      </p:tavLst>
                                    </p:anim>
                                    <p:anim calcmode="lin" valueType="num">
                                      <p:cBhvr additive="base">
                                        <p:cTn id="17" dur="500" fill="hold"/>
                                        <p:tgtEl>
                                          <p:spTgt spid="324704"/>
                                        </p:tgtEl>
                                        <p:attrNameLst>
                                          <p:attrName>ppt_y</p:attrName>
                                        </p:attrNameLst>
                                      </p:cBhvr>
                                      <p:tavLst>
                                        <p:tav tm="0">
                                          <p:val>
                                            <p:strVal val="1+#ppt_h/2"/>
                                          </p:val>
                                        </p:tav>
                                        <p:tav tm="100000">
                                          <p:val>
                                            <p:strVal val="#ppt_y"/>
                                          </p:val>
                                        </p:tav>
                                      </p:tavLst>
                                    </p:anim>
                                  </p:childTnLst>
                                </p:cTn>
                              </p:par>
                            </p:childTnLst>
                          </p:cTn>
                        </p:par>
                        <p:par>
                          <p:cTn id="18" fill="hold" nodeType="afterGroup">
                            <p:stCondLst>
                              <p:cond delay="500"/>
                            </p:stCondLst>
                            <p:childTnLst>
                              <p:par>
                                <p:cTn id="19" presetID="1" presetClass="entr" presetSubtype="0" fill="hold" nodeType="afterEffect">
                                  <p:stCondLst>
                                    <p:cond delay="0"/>
                                  </p:stCondLst>
                                  <p:childTnLst>
                                    <p:set>
                                      <p:cBhvr>
                                        <p:cTn id="20" dur="1" fill="hold">
                                          <p:stCondLst>
                                            <p:cond delay="0"/>
                                          </p:stCondLst>
                                        </p:cTn>
                                        <p:tgtEl>
                                          <p:spTgt spid="32470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24706"/>
                                        </p:tgtEl>
                                        <p:attrNameLst>
                                          <p:attrName>style.visibility</p:attrName>
                                        </p:attrNameLst>
                                      </p:cBhvr>
                                      <p:to>
                                        <p:strVal val="visible"/>
                                      </p:to>
                                    </p:set>
                                    <p:anim calcmode="lin" valueType="num">
                                      <p:cBhvr additive="base">
                                        <p:cTn id="25" dur="500" fill="hold"/>
                                        <p:tgtEl>
                                          <p:spTgt spid="324706"/>
                                        </p:tgtEl>
                                        <p:attrNameLst>
                                          <p:attrName>ppt_x</p:attrName>
                                        </p:attrNameLst>
                                      </p:cBhvr>
                                      <p:tavLst>
                                        <p:tav tm="0">
                                          <p:val>
                                            <p:strVal val="#ppt_x"/>
                                          </p:val>
                                        </p:tav>
                                        <p:tav tm="100000">
                                          <p:val>
                                            <p:strVal val="#ppt_x"/>
                                          </p:val>
                                        </p:tav>
                                      </p:tavLst>
                                    </p:anim>
                                    <p:anim calcmode="lin" valueType="num">
                                      <p:cBhvr additive="base">
                                        <p:cTn id="26" dur="500" fill="hold"/>
                                        <p:tgtEl>
                                          <p:spTgt spid="324706"/>
                                        </p:tgtEl>
                                        <p:attrNameLst>
                                          <p:attrName>ppt_y</p:attrName>
                                        </p:attrNameLst>
                                      </p:cBhvr>
                                      <p:tavLst>
                                        <p:tav tm="0">
                                          <p:val>
                                            <p:strVal val="1+#ppt_h/2"/>
                                          </p:val>
                                        </p:tav>
                                        <p:tav tm="100000">
                                          <p:val>
                                            <p:strVal val="#ppt_y"/>
                                          </p:val>
                                        </p:tav>
                                      </p:tavLst>
                                    </p:anim>
                                  </p:childTnLst>
                                </p:cTn>
                              </p:par>
                            </p:childTnLst>
                          </p:cTn>
                        </p:par>
                        <p:par>
                          <p:cTn id="27" fill="hold" nodeType="afterGroup">
                            <p:stCondLst>
                              <p:cond delay="500"/>
                            </p:stCondLst>
                            <p:childTnLst>
                              <p:par>
                                <p:cTn id="28" presetID="1" presetClass="entr" presetSubtype="0" fill="hold" nodeType="afterEffect">
                                  <p:stCondLst>
                                    <p:cond delay="0"/>
                                  </p:stCondLst>
                                  <p:childTnLst>
                                    <p:set>
                                      <p:cBhvr>
                                        <p:cTn id="29" dur="1" fill="hold">
                                          <p:stCondLst>
                                            <p:cond delay="0"/>
                                          </p:stCondLst>
                                        </p:cTn>
                                        <p:tgtEl>
                                          <p:spTgt spid="324707"/>
                                        </p:tgtEl>
                                        <p:attrNameLst>
                                          <p:attrName>style.visibility</p:attrName>
                                        </p:attrNameLst>
                                      </p:cBhvr>
                                      <p:to>
                                        <p:strVal val="visible"/>
                                      </p:to>
                                    </p:set>
                                  </p:childTnLst>
                                </p:cTn>
                              </p:par>
                            </p:childTnLst>
                          </p:cTn>
                        </p:par>
                        <p:par>
                          <p:cTn id="30" fill="hold" nodeType="afterGroup">
                            <p:stCondLst>
                              <p:cond delay="500"/>
                            </p:stCondLst>
                            <p:childTnLst>
                              <p:par>
                                <p:cTn id="31" presetID="1" presetClass="entr" presetSubtype="0" fill="hold" nodeType="afterEffect">
                                  <p:stCondLst>
                                    <p:cond delay="0"/>
                                  </p:stCondLst>
                                  <p:childTnLst>
                                    <p:set>
                                      <p:cBhvr>
                                        <p:cTn id="32" dur="1" fill="hold">
                                          <p:stCondLst>
                                            <p:cond delay="0"/>
                                          </p:stCondLst>
                                        </p:cTn>
                                        <p:tgtEl>
                                          <p:spTgt spid="324708"/>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24709"/>
                                        </p:tgtEl>
                                        <p:attrNameLst>
                                          <p:attrName>style.visibility</p:attrName>
                                        </p:attrNameLst>
                                      </p:cBhvr>
                                      <p:to>
                                        <p:strVal val="visible"/>
                                      </p:to>
                                    </p:set>
                                    <p:anim calcmode="lin" valueType="num">
                                      <p:cBhvr additive="base">
                                        <p:cTn id="37" dur="500" fill="hold"/>
                                        <p:tgtEl>
                                          <p:spTgt spid="324709"/>
                                        </p:tgtEl>
                                        <p:attrNameLst>
                                          <p:attrName>ppt_x</p:attrName>
                                        </p:attrNameLst>
                                      </p:cBhvr>
                                      <p:tavLst>
                                        <p:tav tm="0">
                                          <p:val>
                                            <p:strVal val="#ppt_x"/>
                                          </p:val>
                                        </p:tav>
                                        <p:tav tm="100000">
                                          <p:val>
                                            <p:strVal val="#ppt_x"/>
                                          </p:val>
                                        </p:tav>
                                      </p:tavLst>
                                    </p:anim>
                                    <p:anim calcmode="lin" valueType="num">
                                      <p:cBhvr additive="base">
                                        <p:cTn id="38" dur="500" fill="hold"/>
                                        <p:tgtEl>
                                          <p:spTgt spid="324709"/>
                                        </p:tgtEl>
                                        <p:attrNameLst>
                                          <p:attrName>ppt_y</p:attrName>
                                        </p:attrNameLst>
                                      </p:cBhvr>
                                      <p:tavLst>
                                        <p:tav tm="0">
                                          <p:val>
                                            <p:strVal val="1+#ppt_h/2"/>
                                          </p:val>
                                        </p:tav>
                                        <p:tav tm="100000">
                                          <p:val>
                                            <p:strVal val="#ppt_y"/>
                                          </p:val>
                                        </p:tav>
                                      </p:tavLst>
                                    </p:anim>
                                  </p:childTnLst>
                                </p:cTn>
                              </p:par>
                            </p:childTnLst>
                          </p:cTn>
                        </p:par>
                        <p:par>
                          <p:cTn id="39" fill="hold" nodeType="afterGroup">
                            <p:stCondLst>
                              <p:cond delay="500"/>
                            </p:stCondLst>
                            <p:childTnLst>
                              <p:par>
                                <p:cTn id="40" presetID="1" presetClass="entr" presetSubtype="0" fill="hold" nodeType="afterEffect">
                                  <p:stCondLst>
                                    <p:cond delay="0"/>
                                  </p:stCondLst>
                                  <p:childTnLst>
                                    <p:set>
                                      <p:cBhvr>
                                        <p:cTn id="41" dur="1" fill="hold">
                                          <p:stCondLst>
                                            <p:cond delay="0"/>
                                          </p:stCondLst>
                                        </p:cTn>
                                        <p:tgtEl>
                                          <p:spTgt spid="324710"/>
                                        </p:tgtEl>
                                        <p:attrNameLst>
                                          <p:attrName>style.visibility</p:attrName>
                                        </p:attrNameLst>
                                      </p:cBhvr>
                                      <p:to>
                                        <p:strVal val="visible"/>
                                      </p:to>
                                    </p:set>
                                  </p:childTnLst>
                                </p:cTn>
                              </p:par>
                            </p:childTnLst>
                          </p:cTn>
                        </p:par>
                        <p:par>
                          <p:cTn id="42" fill="hold" nodeType="afterGroup">
                            <p:stCondLst>
                              <p:cond delay="500"/>
                            </p:stCondLst>
                            <p:childTnLst>
                              <p:par>
                                <p:cTn id="43" presetID="1" presetClass="entr" presetSubtype="0" fill="hold" nodeType="afterEffect">
                                  <p:stCondLst>
                                    <p:cond delay="0"/>
                                  </p:stCondLst>
                                  <p:childTnLst>
                                    <p:set>
                                      <p:cBhvr>
                                        <p:cTn id="44" dur="1" fill="hold">
                                          <p:stCondLst>
                                            <p:cond delay="0"/>
                                          </p:stCondLst>
                                        </p:cTn>
                                        <p:tgtEl>
                                          <p:spTgt spid="324711"/>
                                        </p:tgtEl>
                                        <p:attrNameLst>
                                          <p:attrName>style.visibility</p:attrName>
                                        </p:attrNameLst>
                                      </p:cBhvr>
                                      <p:to>
                                        <p:strVal val="visible"/>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24712"/>
                                        </p:tgtEl>
                                        <p:attrNameLst>
                                          <p:attrName>style.visibility</p:attrName>
                                        </p:attrNameLst>
                                      </p:cBhvr>
                                      <p:to>
                                        <p:strVal val="visible"/>
                                      </p:to>
                                    </p:set>
                                    <p:anim calcmode="lin" valueType="num">
                                      <p:cBhvr additive="base">
                                        <p:cTn id="49" dur="500" fill="hold"/>
                                        <p:tgtEl>
                                          <p:spTgt spid="324712"/>
                                        </p:tgtEl>
                                        <p:attrNameLst>
                                          <p:attrName>ppt_x</p:attrName>
                                        </p:attrNameLst>
                                      </p:cBhvr>
                                      <p:tavLst>
                                        <p:tav tm="0">
                                          <p:val>
                                            <p:strVal val="#ppt_x"/>
                                          </p:val>
                                        </p:tav>
                                        <p:tav tm="100000">
                                          <p:val>
                                            <p:strVal val="#ppt_x"/>
                                          </p:val>
                                        </p:tav>
                                      </p:tavLst>
                                    </p:anim>
                                    <p:anim calcmode="lin" valueType="num">
                                      <p:cBhvr additive="base">
                                        <p:cTn id="50" dur="500" fill="hold"/>
                                        <p:tgtEl>
                                          <p:spTgt spid="324712"/>
                                        </p:tgtEl>
                                        <p:attrNameLst>
                                          <p:attrName>ppt_y</p:attrName>
                                        </p:attrNameLst>
                                      </p:cBhvr>
                                      <p:tavLst>
                                        <p:tav tm="0">
                                          <p:val>
                                            <p:strVal val="1+#ppt_h/2"/>
                                          </p:val>
                                        </p:tav>
                                        <p:tav tm="100000">
                                          <p:val>
                                            <p:strVal val="#ppt_y"/>
                                          </p:val>
                                        </p:tav>
                                      </p:tavLst>
                                    </p:anim>
                                  </p:childTnLst>
                                </p:cTn>
                              </p:par>
                            </p:childTnLst>
                          </p:cTn>
                        </p:par>
                        <p:par>
                          <p:cTn id="51" fill="hold" nodeType="afterGroup">
                            <p:stCondLst>
                              <p:cond delay="500"/>
                            </p:stCondLst>
                            <p:childTnLst>
                              <p:par>
                                <p:cTn id="52" presetID="1" presetClass="entr" presetSubtype="0" fill="hold" nodeType="afterEffect">
                                  <p:stCondLst>
                                    <p:cond delay="0"/>
                                  </p:stCondLst>
                                  <p:childTnLst>
                                    <p:set>
                                      <p:cBhvr>
                                        <p:cTn id="53" dur="1" fill="hold">
                                          <p:stCondLst>
                                            <p:cond delay="0"/>
                                          </p:stCondLst>
                                        </p:cTn>
                                        <p:tgtEl>
                                          <p:spTgt spid="324713"/>
                                        </p:tgtEl>
                                        <p:attrNameLst>
                                          <p:attrName>style.visibility</p:attrName>
                                        </p:attrNameLst>
                                      </p:cBhvr>
                                      <p:to>
                                        <p:strVal val="visible"/>
                                      </p:to>
                                    </p:set>
                                  </p:childTnLst>
                                </p:cTn>
                              </p:par>
                            </p:childTnLst>
                          </p:cTn>
                        </p:par>
                        <p:par>
                          <p:cTn id="54" fill="hold" nodeType="afterGroup">
                            <p:stCondLst>
                              <p:cond delay="500"/>
                            </p:stCondLst>
                            <p:childTnLst>
                              <p:par>
                                <p:cTn id="55" presetID="1" presetClass="entr" presetSubtype="0" fill="hold" nodeType="afterEffect">
                                  <p:stCondLst>
                                    <p:cond delay="0"/>
                                  </p:stCondLst>
                                  <p:childTnLst>
                                    <p:set>
                                      <p:cBhvr>
                                        <p:cTn id="56" dur="1" fill="hold">
                                          <p:stCondLst>
                                            <p:cond delay="0"/>
                                          </p:stCondLst>
                                        </p:cTn>
                                        <p:tgtEl>
                                          <p:spTgt spid="324714"/>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324715"/>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24719"/>
                                        </p:tgtEl>
                                        <p:attrNameLst>
                                          <p:attrName>style.visibility</p:attrName>
                                        </p:attrNameLst>
                                      </p:cBhvr>
                                      <p:to>
                                        <p:strVal val="visible"/>
                                      </p:to>
                                    </p:set>
                                  </p:childTnLst>
                                </p:cTn>
                              </p:par>
                            </p:childTnLst>
                          </p:cTn>
                        </p:par>
                        <p:par>
                          <p:cTn id="63" fill="hold" nodeType="afterGroup">
                            <p:stCondLst>
                              <p:cond delay="0"/>
                            </p:stCondLst>
                            <p:childTnLst>
                              <p:par>
                                <p:cTn id="64" presetID="1" presetClass="entr" presetSubtype="0" fill="hold" nodeType="afterEffect">
                                  <p:stCondLst>
                                    <p:cond delay="0"/>
                                  </p:stCondLst>
                                  <p:childTnLst>
                                    <p:set>
                                      <p:cBhvr>
                                        <p:cTn id="65" dur="1" fill="hold">
                                          <p:stCondLst>
                                            <p:cond delay="0"/>
                                          </p:stCondLst>
                                        </p:cTn>
                                        <p:tgtEl>
                                          <p:spTgt spid="324718"/>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324720"/>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324721"/>
                                        </p:tgtEl>
                                        <p:attrNameLst>
                                          <p:attrName>style.visibility</p:attrName>
                                        </p:attrNameLst>
                                      </p:cBhvr>
                                      <p:to>
                                        <p:strVal val="visible"/>
                                      </p:to>
                                    </p:set>
                                  </p:childTnLst>
                                </p:cTn>
                              </p:par>
                            </p:childTnLst>
                          </p:cTn>
                        </p:par>
                        <p:par>
                          <p:cTn id="72" fill="hold" nodeType="afterGroup">
                            <p:stCondLst>
                              <p:cond delay="0"/>
                            </p:stCondLst>
                            <p:childTnLst>
                              <p:par>
                                <p:cTn id="73" presetID="1" presetClass="entr" presetSubtype="0" fill="hold" nodeType="afterEffect">
                                  <p:stCondLst>
                                    <p:cond delay="0"/>
                                  </p:stCondLst>
                                  <p:childTnLst>
                                    <p:set>
                                      <p:cBhvr>
                                        <p:cTn id="74" dur="1" fill="hold">
                                          <p:stCondLst>
                                            <p:cond delay="0"/>
                                          </p:stCondLst>
                                        </p:cTn>
                                        <p:tgtEl>
                                          <p:spTgt spid="324722"/>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24723"/>
                                        </p:tgtEl>
                                        <p:attrNameLst>
                                          <p:attrName>style.visibility</p:attrName>
                                        </p:attrNameLst>
                                      </p:cBhvr>
                                      <p:to>
                                        <p:strVal val="visible"/>
                                      </p:to>
                                    </p:set>
                                    <p:anim calcmode="lin" valueType="num">
                                      <p:cBhvr additive="base">
                                        <p:cTn id="79" dur="500" fill="hold"/>
                                        <p:tgtEl>
                                          <p:spTgt spid="324723"/>
                                        </p:tgtEl>
                                        <p:attrNameLst>
                                          <p:attrName>ppt_x</p:attrName>
                                        </p:attrNameLst>
                                      </p:cBhvr>
                                      <p:tavLst>
                                        <p:tav tm="0">
                                          <p:val>
                                            <p:strVal val="#ppt_x"/>
                                          </p:val>
                                        </p:tav>
                                        <p:tav tm="100000">
                                          <p:val>
                                            <p:strVal val="#ppt_x"/>
                                          </p:val>
                                        </p:tav>
                                      </p:tavLst>
                                    </p:anim>
                                    <p:anim calcmode="lin" valueType="num">
                                      <p:cBhvr additive="base">
                                        <p:cTn id="80" dur="500" fill="hold"/>
                                        <p:tgtEl>
                                          <p:spTgt spid="324723"/>
                                        </p:tgtEl>
                                        <p:attrNameLst>
                                          <p:attrName>ppt_y</p:attrName>
                                        </p:attrNameLst>
                                      </p:cBhvr>
                                      <p:tavLst>
                                        <p:tav tm="0">
                                          <p:val>
                                            <p:strVal val="1+#ppt_h/2"/>
                                          </p:val>
                                        </p:tav>
                                        <p:tav tm="100000">
                                          <p:val>
                                            <p:strVal val="#ppt_y"/>
                                          </p:val>
                                        </p:tav>
                                      </p:tavLst>
                                    </p:anim>
                                  </p:childTnLst>
                                </p:cTn>
                              </p:par>
                            </p:childTnLst>
                          </p:cTn>
                        </p:par>
                        <p:par>
                          <p:cTn id="81" fill="hold" nodeType="afterGroup">
                            <p:stCondLst>
                              <p:cond delay="500"/>
                            </p:stCondLst>
                            <p:childTnLst>
                              <p:par>
                                <p:cTn id="82" presetID="1" presetClass="entr" presetSubtype="0" fill="hold" grpId="0" nodeType="afterEffect">
                                  <p:stCondLst>
                                    <p:cond delay="0"/>
                                  </p:stCondLst>
                                  <p:childTnLst>
                                    <p:set>
                                      <p:cBhvr>
                                        <p:cTn id="83" dur="1" fill="hold">
                                          <p:stCondLst>
                                            <p:cond delay="0"/>
                                          </p:stCondLst>
                                        </p:cTn>
                                        <p:tgtEl>
                                          <p:spTgt spid="324724"/>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324725"/>
                                        </p:tgtEl>
                                        <p:attrNameLst>
                                          <p:attrName>style.visibility</p:attrName>
                                        </p:attrNameLst>
                                      </p:cBhvr>
                                      <p:to>
                                        <p:strVal val="visible"/>
                                      </p:to>
                                    </p:set>
                                  </p:childTnLst>
                                </p:cTn>
                              </p:par>
                            </p:childTnLst>
                          </p:cTn>
                        </p:par>
                      </p:childTnLst>
                    </p:cTn>
                  </p:par>
                  <p:par>
                    <p:cTn id="86" fill="hold" nodeType="clickPar">
                      <p:stCondLst>
                        <p:cond delay="indefinite"/>
                      </p:stCondLst>
                      <p:childTnLst>
                        <p:par>
                          <p:cTn id="87" fill="hold" nodeType="withGroup">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324726"/>
                                        </p:tgtEl>
                                        <p:attrNameLst>
                                          <p:attrName>style.visibility</p:attrName>
                                        </p:attrNameLst>
                                      </p:cBhvr>
                                      <p:to>
                                        <p:strVal val="visible"/>
                                      </p:to>
                                    </p:set>
                                  </p:childTnLst>
                                </p:cTn>
                              </p:par>
                            </p:childTnLst>
                          </p:cTn>
                        </p:par>
                        <p:par>
                          <p:cTn id="90" fill="hold" nodeType="afterGroup">
                            <p:stCondLst>
                              <p:cond delay="0"/>
                            </p:stCondLst>
                            <p:childTnLst>
                              <p:par>
                                <p:cTn id="91" presetID="1" presetClass="entr" presetSubtype="0" fill="hold" nodeType="afterEffect">
                                  <p:stCondLst>
                                    <p:cond delay="0"/>
                                  </p:stCondLst>
                                  <p:childTnLst>
                                    <p:set>
                                      <p:cBhvr>
                                        <p:cTn id="92" dur="1" fill="hold">
                                          <p:stCondLst>
                                            <p:cond delay="0"/>
                                          </p:stCondLst>
                                        </p:cTn>
                                        <p:tgtEl>
                                          <p:spTgt spid="324727"/>
                                        </p:tgtEl>
                                        <p:attrNameLst>
                                          <p:attrName>style.visibility</p:attrName>
                                        </p:attrNameLst>
                                      </p:cBhvr>
                                      <p:to>
                                        <p:strVal val="visible"/>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324728"/>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324731"/>
                                        </p:tgtEl>
                                        <p:attrNameLst>
                                          <p:attrName>style.visibility</p:attrName>
                                        </p:attrNameLst>
                                      </p:cBhvr>
                                      <p:to>
                                        <p:strVal val="visible"/>
                                      </p:to>
                                    </p:set>
                                  </p:childTnLst>
                                </p:cTn>
                              </p:par>
                              <p:par>
                                <p:cTn id="99" presetID="1" presetClass="entr" presetSubtype="0" fill="hold" nodeType="withEffect">
                                  <p:stCondLst>
                                    <p:cond delay="0"/>
                                  </p:stCondLst>
                                  <p:childTnLst>
                                    <p:set>
                                      <p:cBhvr>
                                        <p:cTn id="100" dur="1" fill="hold">
                                          <p:stCondLst>
                                            <p:cond delay="0"/>
                                          </p:stCondLst>
                                        </p:cTn>
                                        <p:tgtEl>
                                          <p:spTgt spid="324733"/>
                                        </p:tgtEl>
                                        <p:attrNameLst>
                                          <p:attrName>style.visibility</p:attrName>
                                        </p:attrNameLst>
                                      </p:cBhvr>
                                      <p:to>
                                        <p:strVal val="visible"/>
                                      </p:to>
                                    </p:set>
                                  </p:childTnLst>
                                </p:cTn>
                              </p:par>
                            </p:childTnLst>
                          </p:cTn>
                        </p:par>
                      </p:childTnLst>
                    </p:cTn>
                  </p:par>
                  <p:par>
                    <p:cTn id="101" fill="hold" nodeType="clickPar">
                      <p:stCondLst>
                        <p:cond delay="indefinite"/>
                      </p:stCondLst>
                      <p:childTnLst>
                        <p:par>
                          <p:cTn id="102" fill="hold" nodeType="withGroup">
                            <p:stCondLst>
                              <p:cond delay="0"/>
                            </p:stCondLst>
                            <p:childTnLst>
                              <p:par>
                                <p:cTn id="103" presetID="1" presetClass="entr" presetSubtype="0" fill="hold" grpId="0" nodeType="clickEffect">
                                  <p:stCondLst>
                                    <p:cond delay="0"/>
                                  </p:stCondLst>
                                  <p:childTnLst>
                                    <p:set>
                                      <p:cBhvr>
                                        <p:cTn id="104" dur="1" fill="hold">
                                          <p:stCondLst>
                                            <p:cond delay="0"/>
                                          </p:stCondLst>
                                        </p:cTn>
                                        <p:tgtEl>
                                          <p:spTgt spid="32472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324732"/>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324730"/>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24734"/>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324735"/>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324737"/>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324738"/>
                                        </p:tgtEl>
                                        <p:attrNameLst>
                                          <p:attrName>style.visibility</p:attrName>
                                        </p:attrNameLst>
                                      </p:cBhvr>
                                      <p:to>
                                        <p:strVal val="visible"/>
                                      </p:to>
                                    </p:set>
                                    <p:anim calcmode="lin" valueType="num">
                                      <p:cBhvr additive="base">
                                        <p:cTn id="121" dur="500" fill="hold"/>
                                        <p:tgtEl>
                                          <p:spTgt spid="324738"/>
                                        </p:tgtEl>
                                        <p:attrNameLst>
                                          <p:attrName>ppt_x</p:attrName>
                                        </p:attrNameLst>
                                      </p:cBhvr>
                                      <p:tavLst>
                                        <p:tav tm="0">
                                          <p:val>
                                            <p:strVal val="#ppt_x"/>
                                          </p:val>
                                        </p:tav>
                                        <p:tav tm="100000">
                                          <p:val>
                                            <p:strVal val="#ppt_x"/>
                                          </p:val>
                                        </p:tav>
                                      </p:tavLst>
                                    </p:anim>
                                    <p:anim calcmode="lin" valueType="num">
                                      <p:cBhvr additive="base">
                                        <p:cTn id="122" dur="500" fill="hold"/>
                                        <p:tgtEl>
                                          <p:spTgt spid="324738"/>
                                        </p:tgtEl>
                                        <p:attrNameLst>
                                          <p:attrName>ppt_y</p:attrName>
                                        </p:attrNameLst>
                                      </p:cBhvr>
                                      <p:tavLst>
                                        <p:tav tm="0">
                                          <p:val>
                                            <p:strVal val="1+#ppt_h/2"/>
                                          </p:val>
                                        </p:tav>
                                        <p:tav tm="100000">
                                          <p:val>
                                            <p:strVal val="#ppt_y"/>
                                          </p:val>
                                        </p:tav>
                                      </p:tavLst>
                                    </p:anim>
                                  </p:childTnLst>
                                </p:cTn>
                              </p:par>
                            </p:childTnLst>
                          </p:cTn>
                        </p:par>
                        <p:par>
                          <p:cTn id="123" fill="hold" nodeType="afterGroup">
                            <p:stCondLst>
                              <p:cond delay="500"/>
                            </p:stCondLst>
                            <p:childTnLst>
                              <p:par>
                                <p:cTn id="124" presetID="1" presetClass="entr" presetSubtype="0" fill="hold" grpId="0" nodeType="afterEffect">
                                  <p:stCondLst>
                                    <p:cond delay="0"/>
                                  </p:stCondLst>
                                  <p:childTnLst>
                                    <p:set>
                                      <p:cBhvr>
                                        <p:cTn id="125" dur="1" fill="hold">
                                          <p:stCondLst>
                                            <p:cond delay="0"/>
                                          </p:stCondLst>
                                        </p:cTn>
                                        <p:tgtEl>
                                          <p:spTgt spid="324739"/>
                                        </p:tgtEl>
                                        <p:attrNameLst>
                                          <p:attrName>style.visibility</p:attrName>
                                        </p:attrNameLst>
                                      </p:cBhvr>
                                      <p:to>
                                        <p:strVal val="visible"/>
                                      </p:to>
                                    </p:set>
                                  </p:childTnLst>
                                </p:cTn>
                              </p:par>
                              <p:par>
                                <p:cTn id="126" presetID="1" presetClass="entr" presetSubtype="0" fill="hold" nodeType="withEffect">
                                  <p:stCondLst>
                                    <p:cond delay="0"/>
                                  </p:stCondLst>
                                  <p:childTnLst>
                                    <p:set>
                                      <p:cBhvr>
                                        <p:cTn id="127" dur="1" fill="hold">
                                          <p:stCondLst>
                                            <p:cond delay="0"/>
                                          </p:stCondLst>
                                        </p:cTn>
                                        <p:tgtEl>
                                          <p:spTgt spid="324740"/>
                                        </p:tgtEl>
                                        <p:attrNameLst>
                                          <p:attrName>style.visibility</p:attrName>
                                        </p:attrNameLst>
                                      </p:cBhvr>
                                      <p:to>
                                        <p:strVal val="visible"/>
                                      </p:to>
                                    </p:set>
                                  </p:childTnLst>
                                </p:cTn>
                              </p:par>
                            </p:childTnLst>
                          </p:cTn>
                        </p:par>
                      </p:childTnLst>
                    </p:cTn>
                  </p:par>
                  <p:par>
                    <p:cTn id="128" fill="hold" nodeType="clickPar">
                      <p:stCondLst>
                        <p:cond delay="indefinite"/>
                      </p:stCondLst>
                      <p:childTnLst>
                        <p:par>
                          <p:cTn id="129" fill="hold" nodeType="withGroup">
                            <p:stCondLst>
                              <p:cond delay="0"/>
                            </p:stCondLst>
                            <p:childTnLst>
                              <p:par>
                                <p:cTn id="130" presetID="1" presetClass="entr" presetSubtype="0" fill="hold" grpId="0" nodeType="clickEffect">
                                  <p:stCondLst>
                                    <p:cond delay="0"/>
                                  </p:stCondLst>
                                  <p:childTnLst>
                                    <p:set>
                                      <p:cBhvr>
                                        <p:cTn id="131" dur="1" fill="hold">
                                          <p:stCondLst>
                                            <p:cond delay="0"/>
                                          </p:stCondLst>
                                        </p:cTn>
                                        <p:tgtEl>
                                          <p:spTgt spid="324741"/>
                                        </p:tgtEl>
                                        <p:attrNameLst>
                                          <p:attrName>style.visibility</p:attrName>
                                        </p:attrNameLst>
                                      </p:cBhvr>
                                      <p:to>
                                        <p:strVal val="visible"/>
                                      </p:to>
                                    </p:set>
                                  </p:childTnLst>
                                </p:cTn>
                              </p:par>
                              <p:par>
                                <p:cTn id="132" presetID="1" presetClass="entr" presetSubtype="0" fill="hold" nodeType="withEffect">
                                  <p:stCondLst>
                                    <p:cond delay="0"/>
                                  </p:stCondLst>
                                  <p:childTnLst>
                                    <p:set>
                                      <p:cBhvr>
                                        <p:cTn id="133" dur="1" fill="hold">
                                          <p:stCondLst>
                                            <p:cond delay="0"/>
                                          </p:stCondLst>
                                        </p:cTn>
                                        <p:tgtEl>
                                          <p:spTgt spid="324742"/>
                                        </p:tgtEl>
                                        <p:attrNameLst>
                                          <p:attrName>style.visibility</p:attrName>
                                        </p:attrNameLst>
                                      </p:cBhvr>
                                      <p:to>
                                        <p:strVal val="visible"/>
                                      </p:to>
                                    </p:se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1" presetClass="entr" presetSubtype="0" fill="hold" grpId="0" nodeType="clickEffect">
                                  <p:stCondLst>
                                    <p:cond delay="0"/>
                                  </p:stCondLst>
                                  <p:childTnLst>
                                    <p:set>
                                      <p:cBhvr>
                                        <p:cTn id="137" dur="1" fill="hold">
                                          <p:stCondLst>
                                            <p:cond delay="0"/>
                                          </p:stCondLst>
                                        </p:cTn>
                                        <p:tgtEl>
                                          <p:spTgt spid="324743"/>
                                        </p:tgtEl>
                                        <p:attrNameLst>
                                          <p:attrName>style.visibility</p:attrName>
                                        </p:attrNameLst>
                                      </p:cBhvr>
                                      <p:to>
                                        <p:strVal val="visible"/>
                                      </p:to>
                                    </p:set>
                                  </p:childTnLst>
                                </p:cTn>
                              </p:par>
                              <p:par>
                                <p:cTn id="138" presetID="1" presetClass="entr" presetSubtype="0" fill="hold" nodeType="withEffect">
                                  <p:stCondLst>
                                    <p:cond delay="0"/>
                                  </p:stCondLst>
                                  <p:childTnLst>
                                    <p:set>
                                      <p:cBhvr>
                                        <p:cTn id="139" dur="1" fill="hold">
                                          <p:stCondLst>
                                            <p:cond delay="0"/>
                                          </p:stCondLst>
                                        </p:cTn>
                                        <p:tgtEl>
                                          <p:spTgt spid="324744"/>
                                        </p:tgtEl>
                                        <p:attrNameLst>
                                          <p:attrName>style.visibility</p:attrName>
                                        </p:attrNameLst>
                                      </p:cBhvr>
                                      <p:to>
                                        <p:strVal val="visible"/>
                                      </p:to>
                                    </p:set>
                                  </p:childTnLst>
                                </p:cTn>
                              </p:par>
                            </p:childTnLst>
                          </p:cTn>
                        </p:par>
                      </p:childTnLst>
                    </p:cTn>
                  </p:par>
                  <p:par>
                    <p:cTn id="140" fill="hold" nodeType="clickPar">
                      <p:stCondLst>
                        <p:cond delay="indefinite"/>
                      </p:stCondLst>
                      <p:childTnLst>
                        <p:par>
                          <p:cTn id="141" fill="hold" nodeType="withGroup">
                            <p:stCondLst>
                              <p:cond delay="0"/>
                            </p:stCondLst>
                            <p:childTnLst>
                              <p:par>
                                <p:cTn id="142" presetID="1" presetClass="entr" presetSubtype="0" fill="hold" grpId="0" nodeType="clickEffect">
                                  <p:stCondLst>
                                    <p:cond delay="0"/>
                                  </p:stCondLst>
                                  <p:childTnLst>
                                    <p:set>
                                      <p:cBhvr>
                                        <p:cTn id="143" dur="1" fill="hold">
                                          <p:stCondLst>
                                            <p:cond delay="0"/>
                                          </p:stCondLst>
                                        </p:cTn>
                                        <p:tgtEl>
                                          <p:spTgt spid="324745"/>
                                        </p:tgtEl>
                                        <p:attrNameLst>
                                          <p:attrName>style.visibility</p:attrName>
                                        </p:attrNameLst>
                                      </p:cBhvr>
                                      <p:to>
                                        <p:strVal val="visible"/>
                                      </p:to>
                                    </p:set>
                                  </p:childTnLst>
                                </p:cTn>
                              </p:par>
                              <p:par>
                                <p:cTn id="144" presetID="1" presetClass="entr" presetSubtype="0" fill="hold" nodeType="withEffect">
                                  <p:stCondLst>
                                    <p:cond delay="0"/>
                                  </p:stCondLst>
                                  <p:childTnLst>
                                    <p:set>
                                      <p:cBhvr>
                                        <p:cTn id="145"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702" grpId="0"/>
      <p:bldP spid="324704" grpId="0"/>
      <p:bldP spid="324706" grpId="0"/>
      <p:bldP spid="324709" grpId="0"/>
      <p:bldP spid="324712" grpId="0"/>
      <p:bldP spid="324715" grpId="0" animBg="1"/>
      <p:bldP spid="324719" grpId="0" animBg="1"/>
      <p:bldP spid="324720" grpId="0" animBg="1"/>
      <p:bldP spid="324721" grpId="0" animBg="1"/>
      <p:bldP spid="324723" grpId="0"/>
      <p:bldP spid="324724" grpId="0"/>
      <p:bldP spid="324726" grpId="0"/>
      <p:bldP spid="324728" grpId="0" animBg="1"/>
      <p:bldP spid="324729" grpId="0" animBg="1"/>
      <p:bldP spid="324730" grpId="0" animBg="1"/>
      <p:bldP spid="324731" grpId="0" animBg="1"/>
      <p:bldP spid="324734" grpId="0"/>
      <p:bldP spid="324738" grpId="0"/>
      <p:bldP spid="324739" grpId="0"/>
      <p:bldP spid="324741" grpId="0"/>
      <p:bldP spid="324743" grpId="0"/>
      <p:bldP spid="32474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770" name="Oval 138"/>
          <p:cNvSpPr>
            <a:spLocks noChangeArrowheads="1"/>
          </p:cNvSpPr>
          <p:nvPr/>
        </p:nvSpPr>
        <p:spPr bwMode="auto">
          <a:xfrm rot="-1106097">
            <a:off x="1847850" y="2038350"/>
            <a:ext cx="400050" cy="238125"/>
          </a:xfrm>
          <a:prstGeom prst="ellipse">
            <a:avLst/>
          </a:prstGeom>
          <a:solidFill>
            <a:srgbClr val="CCFFFF"/>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32" name="Oval 100"/>
          <p:cNvSpPr>
            <a:spLocks noChangeArrowheads="1"/>
          </p:cNvSpPr>
          <p:nvPr/>
        </p:nvSpPr>
        <p:spPr bwMode="auto">
          <a:xfrm rot="-1761465">
            <a:off x="835025" y="2681288"/>
            <a:ext cx="311150" cy="138112"/>
          </a:xfrm>
          <a:prstGeom prst="ellipse">
            <a:avLst/>
          </a:prstGeom>
          <a:solidFill>
            <a:srgbClr val="CCFFFF"/>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634" name="Rectangle 2"/>
          <p:cNvSpPr>
            <a:spLocks noGrp="1" noChangeArrowheads="1"/>
          </p:cNvSpPr>
          <p:nvPr>
            <p:ph type="title"/>
          </p:nvPr>
        </p:nvSpPr>
        <p:spPr>
          <a:xfrm>
            <a:off x="870811" y="499987"/>
            <a:ext cx="3348764" cy="324000"/>
          </a:xfrm>
          <a:solidFill>
            <a:srgbClr val="FFFF00"/>
          </a:solidFill>
        </p:spPr>
        <p:txBody>
          <a:bodyPr/>
          <a:lstStyle/>
          <a:p>
            <a:r>
              <a:rPr lang="en-US" altLang="ru-RU" sz="2000" b="1" dirty="0" smtClean="0">
                <a:solidFill>
                  <a:srgbClr val="FF0000"/>
                </a:solidFill>
              </a:rPr>
              <a:t>Section 7</a:t>
            </a:r>
            <a:r>
              <a:rPr lang="ru-RU" altLang="ru-RU" sz="2000" b="1" dirty="0" smtClean="0">
                <a:solidFill>
                  <a:srgbClr val="FF0000"/>
                </a:solidFill>
              </a:rPr>
              <a:t> </a:t>
            </a:r>
            <a:r>
              <a:rPr lang="ru-RU" altLang="ru-RU" sz="1800" dirty="0" smtClean="0">
                <a:solidFill>
                  <a:srgbClr val="FF0000"/>
                </a:solidFill>
              </a:rPr>
              <a:t>(</a:t>
            </a:r>
            <a:r>
              <a:rPr lang="en-US" sz="1800" dirty="0">
                <a:solidFill>
                  <a:srgbClr val="FF0000"/>
                </a:solidFill>
              </a:rPr>
              <a:t>continuation</a:t>
            </a:r>
            <a:r>
              <a:rPr lang="ru-RU" altLang="ru-RU" sz="1800" dirty="0">
                <a:solidFill>
                  <a:srgbClr val="FF0000"/>
                </a:solidFill>
              </a:rPr>
              <a:t> – </a:t>
            </a:r>
            <a:r>
              <a:rPr lang="en-US" altLang="ru-RU" sz="1800" dirty="0" smtClean="0">
                <a:solidFill>
                  <a:srgbClr val="FF0000"/>
                </a:solidFill>
              </a:rPr>
              <a:t>7</a:t>
            </a:r>
            <a:r>
              <a:rPr lang="ru-RU" altLang="ru-RU" sz="1800" dirty="0" smtClean="0">
                <a:solidFill>
                  <a:srgbClr val="FF0000"/>
                </a:solidFill>
              </a:rPr>
              <a:t>.</a:t>
            </a:r>
            <a:r>
              <a:rPr lang="en-US" altLang="ru-RU" sz="1800" dirty="0">
                <a:solidFill>
                  <a:srgbClr val="FF0000"/>
                </a:solidFill>
              </a:rPr>
              <a:t>4</a:t>
            </a:r>
            <a:r>
              <a:rPr lang="ru-RU" altLang="ru-RU" sz="1800" dirty="0">
                <a:solidFill>
                  <a:srgbClr val="FF0000"/>
                </a:solidFill>
              </a:rPr>
              <a:t>)</a:t>
            </a:r>
          </a:p>
        </p:txBody>
      </p:sp>
      <p:sp>
        <p:nvSpPr>
          <p:cNvPr id="325635" name="Rectangle 3"/>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36" name="Rectangle 4"/>
          <p:cNvSpPr>
            <a:spLocks noChangeArrowheads="1"/>
          </p:cNvSpPr>
          <p:nvPr/>
        </p:nvSpPr>
        <p:spPr bwMode="auto">
          <a:xfrm>
            <a:off x="0" y="32718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37" name="Rectangle 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38" name="Rectangle 6"/>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39" name="Rectangle 7"/>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41" name="Rectangle 9"/>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43" name="Rectangle 11"/>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44" name="Rectangle 12"/>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45" name="Rectangle 13"/>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p>
            <a:endParaRPr lang="ru-RU" sz="1000">
              <a:solidFill>
                <a:srgbClr val="000000"/>
              </a:solidFill>
            </a:endParaRPr>
          </a:p>
        </p:txBody>
      </p:sp>
      <p:sp>
        <p:nvSpPr>
          <p:cNvPr id="325647" name="Rectangle 15"/>
          <p:cNvSpPr>
            <a:spLocks noChangeArrowheads="1"/>
          </p:cNvSpPr>
          <p:nvPr/>
        </p:nvSpPr>
        <p:spPr bwMode="auto">
          <a:xfrm>
            <a:off x="179388" y="915988"/>
            <a:ext cx="8496300" cy="504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533400" indent="-533400">
              <a:spcBef>
                <a:spcPct val="20000"/>
              </a:spcBef>
              <a:buClr>
                <a:schemeClr val="bg2"/>
              </a:buClr>
              <a:buSzPct val="75000"/>
              <a:buFont typeface="Wingdings" pitchFamily="2" charset="2"/>
              <a:buChar char="n"/>
              <a:defRPr sz="2800">
                <a:solidFill>
                  <a:schemeClr val="tx1"/>
                </a:solidFill>
                <a:latin typeface="Arial" pitchFamily="34" charset="0"/>
              </a:defRPr>
            </a:lvl1pPr>
            <a:lvl2pPr marL="801688" indent="-457200">
              <a:spcBef>
                <a:spcPct val="20000"/>
              </a:spcBef>
              <a:buClr>
                <a:schemeClr val="accent2"/>
              </a:buClr>
              <a:buSzPct val="80000"/>
              <a:buFont typeface="Wingdings" pitchFamily="2" charset="2"/>
              <a:buChar char="¨"/>
              <a:defRPr sz="2400">
                <a:solidFill>
                  <a:schemeClr val="tx1"/>
                </a:solidFill>
                <a:latin typeface="Arial" pitchFamily="34" charset="0"/>
              </a:defRPr>
            </a:lvl2pPr>
            <a:lvl3pPr marL="1074738" indent="-381000">
              <a:spcBef>
                <a:spcPct val="20000"/>
              </a:spcBef>
              <a:buClr>
                <a:schemeClr val="bg2"/>
              </a:buClr>
              <a:buSzPct val="65000"/>
              <a:buFont typeface="Wingdings" pitchFamily="2" charset="2"/>
              <a:buChar char="n"/>
              <a:defRPr sz="2000">
                <a:solidFill>
                  <a:schemeClr val="tx1"/>
                </a:solidFill>
                <a:latin typeface="Arial" pitchFamily="34" charset="0"/>
              </a:defRPr>
            </a:lvl3pPr>
            <a:lvl4pPr marL="1331913" indent="-342900">
              <a:spcBef>
                <a:spcPct val="20000"/>
              </a:spcBef>
              <a:buClr>
                <a:schemeClr val="accent2"/>
              </a:buClr>
              <a:buSzPct val="70000"/>
              <a:buFont typeface="Wingdings" pitchFamily="2" charset="2"/>
              <a:buChar char="¨"/>
              <a:defRPr>
                <a:solidFill>
                  <a:schemeClr val="tx1"/>
                </a:solidFill>
                <a:latin typeface="Arial" pitchFamily="34" charset="0"/>
              </a:defRPr>
            </a:lvl4pPr>
            <a:lvl5pPr marL="1625600" indent="-342900">
              <a:spcBef>
                <a:spcPct val="20000"/>
              </a:spcBef>
              <a:buClr>
                <a:schemeClr val="bg2"/>
              </a:buClr>
              <a:buFont typeface="Wingdings" pitchFamily="2" charset="2"/>
              <a:buChar char="§"/>
              <a:defRPr>
                <a:solidFill>
                  <a:schemeClr val="tx1"/>
                </a:solidFill>
                <a:latin typeface="Arial" pitchFamily="34" charset="0"/>
              </a:defRPr>
            </a:lvl5pPr>
            <a:lvl6pPr marL="20828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6pPr>
            <a:lvl7pPr marL="25400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7pPr>
            <a:lvl8pPr marL="29972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8pPr>
            <a:lvl9pPr marL="3454400" indent="-342900" fontAlgn="base">
              <a:spcBef>
                <a:spcPct val="20000"/>
              </a:spcBef>
              <a:spcAft>
                <a:spcPct val="0"/>
              </a:spcAft>
              <a:buClr>
                <a:schemeClr val="bg2"/>
              </a:buClr>
              <a:buFont typeface="Wingdings" pitchFamily="2" charset="2"/>
              <a:buChar char="§"/>
              <a:defRPr>
                <a:solidFill>
                  <a:schemeClr val="tx1"/>
                </a:solidFill>
                <a:latin typeface="Arial" pitchFamily="34" charset="0"/>
              </a:defRPr>
            </a:lvl9pPr>
          </a:lstStyle>
          <a:p>
            <a:pPr algn="just">
              <a:lnSpc>
                <a:spcPct val="90000"/>
              </a:lnSpc>
              <a:buClr>
                <a:srgbClr val="00007D"/>
              </a:buClr>
            </a:pPr>
            <a:r>
              <a:rPr lang="en-US" altLang="ru-RU" sz="1000" b="1" i="1" dirty="0">
                <a:solidFill>
                  <a:schemeClr val="tx2"/>
                </a:solidFill>
              </a:rPr>
              <a:t>Example: </a:t>
            </a:r>
            <a:r>
              <a:rPr lang="en-US" altLang="ru-RU" sz="1000" dirty="0" smtClean="0">
                <a:solidFill>
                  <a:schemeClr val="tx2"/>
                </a:solidFill>
              </a:rPr>
              <a:t>A projectile of the mass </a:t>
            </a:r>
            <a:r>
              <a:rPr lang="en-US" altLang="ru-RU" sz="1200" i="1" dirty="0">
                <a:solidFill>
                  <a:schemeClr val="tx2"/>
                </a:solidFill>
                <a:latin typeface="Times New Roman" pitchFamily="18" charset="0"/>
                <a:cs typeface="Times New Roman" pitchFamily="18" charset="0"/>
              </a:rPr>
              <a:t>m</a:t>
            </a:r>
            <a:r>
              <a:rPr lang="en-US" altLang="ru-RU" sz="1000" i="1" dirty="0">
                <a:solidFill>
                  <a:schemeClr val="tx2"/>
                </a:solidFill>
              </a:rPr>
              <a:t> </a:t>
            </a:r>
            <a:r>
              <a:rPr lang="en-US" altLang="ru-RU" sz="1000" dirty="0">
                <a:solidFill>
                  <a:schemeClr val="tx2"/>
                </a:solidFill>
              </a:rPr>
              <a:t>is thrown </a:t>
            </a:r>
            <a:r>
              <a:rPr lang="en-US" altLang="ru-RU" sz="1000" dirty="0" smtClean="0">
                <a:solidFill>
                  <a:schemeClr val="tx2"/>
                </a:solidFill>
              </a:rPr>
              <a:t>by the spring from </a:t>
            </a:r>
            <a:r>
              <a:rPr lang="en-US" altLang="ru-RU" sz="1000" dirty="0">
                <a:solidFill>
                  <a:schemeClr val="tx2"/>
                </a:solidFill>
              </a:rPr>
              <a:t>the channel at an angle </a:t>
            </a:r>
            <a:r>
              <a:rPr lang="ru-RU" altLang="ru-RU" sz="1100" i="1" dirty="0" smtClean="0">
                <a:solidFill>
                  <a:srgbClr val="000000"/>
                </a:solidFill>
                <a:sym typeface="Symbol" pitchFamily="18" charset="2"/>
              </a:rPr>
              <a:t></a:t>
            </a:r>
            <a:r>
              <a:rPr lang="en-US" altLang="ru-RU" sz="1000" dirty="0" smtClean="0">
                <a:solidFill>
                  <a:schemeClr val="tx2"/>
                </a:solidFill>
              </a:rPr>
              <a:t> </a:t>
            </a:r>
            <a:r>
              <a:rPr lang="en-US" altLang="ru-RU" sz="1000" dirty="0">
                <a:solidFill>
                  <a:schemeClr val="tx2"/>
                </a:solidFill>
              </a:rPr>
              <a:t>to the horizon. </a:t>
            </a:r>
            <a:r>
              <a:rPr lang="en-US" altLang="ru-RU" sz="1000" dirty="0" smtClean="0">
                <a:solidFill>
                  <a:schemeClr val="tx2"/>
                </a:solidFill>
              </a:rPr>
              <a:t>The </a:t>
            </a:r>
            <a:r>
              <a:rPr lang="en-US" altLang="ru-RU" sz="1000" dirty="0" err="1" smtClean="0">
                <a:solidFill>
                  <a:schemeClr val="tx2"/>
                </a:solidFill>
              </a:rPr>
              <a:t>nonstretched</a:t>
            </a:r>
            <a:r>
              <a:rPr lang="en-US" altLang="ru-RU" sz="1000" dirty="0" smtClean="0">
                <a:solidFill>
                  <a:schemeClr val="tx2"/>
                </a:solidFill>
              </a:rPr>
              <a:t> </a:t>
            </a:r>
            <a:r>
              <a:rPr lang="en-US" altLang="ru-RU" sz="1000" dirty="0">
                <a:solidFill>
                  <a:schemeClr val="tx2"/>
                </a:solidFill>
              </a:rPr>
              <a:t>length of </a:t>
            </a:r>
            <a:r>
              <a:rPr lang="en-US" altLang="ru-RU" sz="1000" dirty="0" smtClean="0">
                <a:solidFill>
                  <a:schemeClr val="tx2"/>
                </a:solidFill>
              </a:rPr>
              <a:t>a </a:t>
            </a:r>
            <a:r>
              <a:rPr lang="en-US" altLang="ru-RU" sz="1000" dirty="0">
                <a:solidFill>
                  <a:schemeClr val="tx2"/>
                </a:solidFill>
              </a:rPr>
              <a:t>spring </a:t>
            </a:r>
            <a:r>
              <a:rPr lang="en-US" altLang="ru-RU" sz="1000" dirty="0" smtClean="0">
                <a:solidFill>
                  <a:schemeClr val="tx2"/>
                </a:solidFill>
              </a:rPr>
              <a:t>of the stiffness </a:t>
            </a:r>
            <a:r>
              <a:rPr lang="en-US" altLang="ru-RU" sz="1200" i="1" dirty="0">
                <a:solidFill>
                  <a:schemeClr val="tx2"/>
                </a:solidFill>
                <a:latin typeface="Times New Roman" pitchFamily="18" charset="0"/>
                <a:cs typeface="Times New Roman" pitchFamily="18" charset="0"/>
              </a:rPr>
              <a:t>c</a:t>
            </a:r>
            <a:r>
              <a:rPr lang="en-US" altLang="ru-RU" sz="1000" dirty="0">
                <a:solidFill>
                  <a:schemeClr val="tx2"/>
                </a:solidFill>
              </a:rPr>
              <a:t> is equal to the channel </a:t>
            </a:r>
            <a:r>
              <a:rPr lang="en-US" altLang="ru-RU" sz="1000" dirty="0" smtClean="0">
                <a:solidFill>
                  <a:schemeClr val="tx2"/>
                </a:solidFill>
              </a:rPr>
              <a:t>length </a:t>
            </a:r>
            <a:r>
              <a:rPr lang="en-US" altLang="ru-RU" sz="1100" i="1" dirty="0" smtClean="0">
                <a:solidFill>
                  <a:srgbClr val="000000"/>
                </a:solidFill>
                <a:latin typeface="Times New Roman" pitchFamily="18" charset="0"/>
              </a:rPr>
              <a:t>l</a:t>
            </a:r>
            <a:r>
              <a:rPr lang="en-US" altLang="ru-RU" sz="1100" baseline="-25000" dirty="0" smtClean="0">
                <a:solidFill>
                  <a:srgbClr val="000000"/>
                </a:solidFill>
                <a:latin typeface="Times New Roman" pitchFamily="18" charset="0"/>
              </a:rPr>
              <a:t>0</a:t>
            </a:r>
            <a:r>
              <a:rPr lang="en-US" altLang="ru-RU" sz="1000" dirty="0">
                <a:solidFill>
                  <a:schemeClr val="tx2"/>
                </a:solidFill>
              </a:rPr>
              <a:t>.</a:t>
            </a:r>
            <a:r>
              <a:rPr lang="en-US" altLang="ru-RU" sz="1000" dirty="0" smtClean="0">
                <a:solidFill>
                  <a:schemeClr val="tx2"/>
                </a:solidFill>
              </a:rPr>
              <a:t> </a:t>
            </a:r>
            <a:r>
              <a:rPr lang="en-US" altLang="ru-RU" sz="1000" dirty="0">
                <a:solidFill>
                  <a:schemeClr val="tx2"/>
                </a:solidFill>
              </a:rPr>
              <a:t>Before firing spring is compressed by an amount </a:t>
            </a:r>
            <a:r>
              <a:rPr lang="en-US" altLang="ru-RU" sz="1100" i="1" dirty="0">
                <a:solidFill>
                  <a:schemeClr val="tx2"/>
                </a:solidFill>
                <a:latin typeface="Times New Roman" pitchFamily="18" charset="0"/>
                <a:cs typeface="Times New Roman" pitchFamily="18" charset="0"/>
              </a:rPr>
              <a:t>d</a:t>
            </a:r>
            <a:r>
              <a:rPr lang="en-US" altLang="ru-RU" sz="1000" dirty="0">
                <a:solidFill>
                  <a:schemeClr val="tx2"/>
                </a:solidFill>
                <a:latin typeface="Times New Roman" pitchFamily="18" charset="0"/>
                <a:cs typeface="Times New Roman" pitchFamily="18" charset="0"/>
              </a:rPr>
              <a:t>.</a:t>
            </a:r>
            <a:r>
              <a:rPr lang="en-US" altLang="ru-RU" sz="1000" dirty="0">
                <a:solidFill>
                  <a:schemeClr val="tx2"/>
                </a:solidFill>
              </a:rPr>
              <a:t> Determine the velocity of the projectile on leaving the channel, as well as the maximum flight </a:t>
            </a:r>
            <a:r>
              <a:rPr lang="en-US" altLang="ru-RU" sz="1000" dirty="0" smtClean="0">
                <a:solidFill>
                  <a:schemeClr val="tx2"/>
                </a:solidFill>
              </a:rPr>
              <a:t>altitude</a:t>
            </a:r>
            <a:r>
              <a:rPr lang="en-US" altLang="ru-RU" sz="1000" dirty="0">
                <a:solidFill>
                  <a:srgbClr val="000000"/>
                </a:solidFill>
              </a:rPr>
              <a:t>.</a:t>
            </a:r>
            <a:endParaRPr lang="en-US" altLang="ru-RU" sz="1000" dirty="0" smtClean="0">
              <a:solidFill>
                <a:srgbClr val="000000"/>
              </a:solidFill>
            </a:endParaRPr>
          </a:p>
          <a:p>
            <a:pPr marL="0" indent="0" algn="just">
              <a:lnSpc>
                <a:spcPct val="90000"/>
              </a:lnSpc>
              <a:buClr>
                <a:srgbClr val="00007D"/>
              </a:buClr>
              <a:buNone/>
            </a:pPr>
            <a:endParaRPr lang="en-US" altLang="ru-RU" sz="1000" dirty="0">
              <a:solidFill>
                <a:srgbClr val="000000"/>
              </a:solidFill>
            </a:endParaRPr>
          </a:p>
        </p:txBody>
      </p:sp>
      <p:sp>
        <p:nvSpPr>
          <p:cNvPr id="325718" name="Oval 86"/>
          <p:cNvSpPr>
            <a:spLocks noChangeArrowheads="1"/>
          </p:cNvSpPr>
          <p:nvPr/>
        </p:nvSpPr>
        <p:spPr bwMode="auto">
          <a:xfrm rot="-1916039">
            <a:off x="928688" y="2692400"/>
            <a:ext cx="117475" cy="117475"/>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pSp>
        <p:nvGrpSpPr>
          <p:cNvPr id="325733" name="Group 101"/>
          <p:cNvGrpSpPr>
            <a:grpSpLocks/>
          </p:cNvGrpSpPr>
          <p:nvPr/>
        </p:nvGrpSpPr>
        <p:grpSpPr bwMode="auto">
          <a:xfrm>
            <a:off x="398463" y="2566988"/>
            <a:ext cx="1430337" cy="708025"/>
            <a:chOff x="557" y="2343"/>
            <a:chExt cx="901" cy="446"/>
          </a:xfrm>
        </p:grpSpPr>
        <p:grpSp>
          <p:nvGrpSpPr>
            <p:cNvPr id="325715" name="Group 83"/>
            <p:cNvGrpSpPr>
              <a:grpSpLocks/>
            </p:cNvGrpSpPr>
            <p:nvPr/>
          </p:nvGrpSpPr>
          <p:grpSpPr bwMode="auto">
            <a:xfrm rot="-1916039">
              <a:off x="637" y="2520"/>
              <a:ext cx="280" cy="74"/>
              <a:chOff x="1236" y="2018"/>
              <a:chExt cx="280" cy="146"/>
            </a:xfrm>
          </p:grpSpPr>
          <p:grpSp>
            <p:nvGrpSpPr>
              <p:cNvPr id="325709" name="Group 77"/>
              <p:cNvGrpSpPr>
                <a:grpSpLocks/>
              </p:cNvGrpSpPr>
              <p:nvPr/>
            </p:nvGrpSpPr>
            <p:grpSpPr bwMode="auto">
              <a:xfrm>
                <a:off x="1236" y="2018"/>
                <a:ext cx="139" cy="143"/>
                <a:chOff x="1236" y="2018"/>
                <a:chExt cx="139" cy="143"/>
              </a:xfrm>
            </p:grpSpPr>
            <p:sp>
              <p:nvSpPr>
                <p:cNvPr id="325705" name="Line 73"/>
                <p:cNvSpPr>
                  <a:spLocks noChangeShapeType="1"/>
                </p:cNvSpPr>
                <p:nvPr/>
              </p:nvSpPr>
              <p:spPr bwMode="auto">
                <a:xfrm flipV="1">
                  <a:off x="1236" y="2022"/>
                  <a:ext cx="30" cy="7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06" name="Line 74"/>
                <p:cNvSpPr>
                  <a:spLocks noChangeShapeType="1"/>
                </p:cNvSpPr>
                <p:nvPr/>
              </p:nvSpPr>
              <p:spPr bwMode="auto">
                <a:xfrm>
                  <a:off x="1267" y="2021"/>
                  <a:ext cx="36" cy="1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07" name="Line 75"/>
                <p:cNvSpPr>
                  <a:spLocks noChangeShapeType="1"/>
                </p:cNvSpPr>
                <p:nvPr/>
              </p:nvSpPr>
              <p:spPr bwMode="auto">
                <a:xfrm flipV="1">
                  <a:off x="1304" y="2018"/>
                  <a:ext cx="34" cy="1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08" name="Line 76"/>
                <p:cNvSpPr>
                  <a:spLocks noChangeShapeType="1"/>
                </p:cNvSpPr>
                <p:nvPr/>
              </p:nvSpPr>
              <p:spPr bwMode="auto">
                <a:xfrm flipH="1" flipV="1">
                  <a:off x="1339" y="2025"/>
                  <a:ext cx="36" cy="13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25710" name="Group 78"/>
              <p:cNvGrpSpPr>
                <a:grpSpLocks/>
              </p:cNvGrpSpPr>
              <p:nvPr/>
            </p:nvGrpSpPr>
            <p:grpSpPr bwMode="auto">
              <a:xfrm flipH="1">
                <a:off x="1377" y="2021"/>
                <a:ext cx="139" cy="143"/>
                <a:chOff x="1236" y="2018"/>
                <a:chExt cx="139" cy="143"/>
              </a:xfrm>
            </p:grpSpPr>
            <p:sp>
              <p:nvSpPr>
                <p:cNvPr id="325711" name="Line 79"/>
                <p:cNvSpPr>
                  <a:spLocks noChangeShapeType="1"/>
                </p:cNvSpPr>
                <p:nvPr/>
              </p:nvSpPr>
              <p:spPr bwMode="auto">
                <a:xfrm flipV="1">
                  <a:off x="1236" y="2022"/>
                  <a:ext cx="30" cy="7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12" name="Line 80"/>
                <p:cNvSpPr>
                  <a:spLocks noChangeShapeType="1"/>
                </p:cNvSpPr>
                <p:nvPr/>
              </p:nvSpPr>
              <p:spPr bwMode="auto">
                <a:xfrm>
                  <a:off x="1267" y="2021"/>
                  <a:ext cx="36" cy="1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13" name="Line 81"/>
                <p:cNvSpPr>
                  <a:spLocks noChangeShapeType="1"/>
                </p:cNvSpPr>
                <p:nvPr/>
              </p:nvSpPr>
              <p:spPr bwMode="auto">
                <a:xfrm flipV="1">
                  <a:off x="1304" y="2018"/>
                  <a:ext cx="34" cy="14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14" name="Line 82"/>
                <p:cNvSpPr>
                  <a:spLocks noChangeShapeType="1"/>
                </p:cNvSpPr>
                <p:nvPr/>
              </p:nvSpPr>
              <p:spPr bwMode="auto">
                <a:xfrm flipH="1" flipV="1">
                  <a:off x="1339" y="2025"/>
                  <a:ext cx="36" cy="13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sp>
          <p:nvSpPr>
            <p:cNvPr id="325716" name="Rectangle 84"/>
            <p:cNvSpPr>
              <a:spLocks noChangeArrowheads="1"/>
            </p:cNvSpPr>
            <p:nvPr/>
          </p:nvSpPr>
          <p:spPr bwMode="auto">
            <a:xfrm rot="-1916039">
              <a:off x="557" y="2343"/>
              <a:ext cx="834" cy="32"/>
            </a:xfrm>
            <a:prstGeom prst="rect">
              <a:avLst/>
            </a:prstGeom>
            <a:solidFill>
              <a:srgbClr val="C0C0C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17" name="Rectangle 85"/>
            <p:cNvSpPr>
              <a:spLocks noChangeArrowheads="1"/>
            </p:cNvSpPr>
            <p:nvPr/>
          </p:nvSpPr>
          <p:spPr bwMode="auto">
            <a:xfrm rot="-1916039">
              <a:off x="624" y="2449"/>
              <a:ext cx="834" cy="32"/>
            </a:xfrm>
            <a:prstGeom prst="rect">
              <a:avLst/>
            </a:prstGeom>
            <a:solidFill>
              <a:srgbClr val="C0C0C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19" name="Rectangle 87"/>
            <p:cNvSpPr>
              <a:spLocks noChangeArrowheads="1"/>
            </p:cNvSpPr>
            <p:nvPr/>
          </p:nvSpPr>
          <p:spPr bwMode="auto">
            <a:xfrm rot="-1916039">
              <a:off x="592" y="2485"/>
              <a:ext cx="56" cy="304"/>
            </a:xfrm>
            <a:prstGeom prst="rect">
              <a:avLst/>
            </a:prstGeom>
            <a:solidFill>
              <a:srgbClr val="C0C0C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20" name="Line 88"/>
            <p:cNvSpPr>
              <a:spLocks noChangeShapeType="1"/>
            </p:cNvSpPr>
            <p:nvPr/>
          </p:nvSpPr>
          <p:spPr bwMode="auto">
            <a:xfrm rot="-1916039">
              <a:off x="645" y="2471"/>
              <a:ext cx="0" cy="3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grpSp>
        <p:nvGrpSpPr>
          <p:cNvPr id="325734" name="Group 102"/>
          <p:cNvGrpSpPr>
            <a:grpSpLocks/>
          </p:cNvGrpSpPr>
          <p:nvPr/>
        </p:nvGrpSpPr>
        <p:grpSpPr bwMode="auto">
          <a:xfrm>
            <a:off x="541338" y="1954213"/>
            <a:ext cx="1019175" cy="936625"/>
            <a:chOff x="653" y="1957"/>
            <a:chExt cx="642" cy="590"/>
          </a:xfrm>
        </p:grpSpPr>
        <p:sp>
          <p:nvSpPr>
            <p:cNvPr id="325721" name="Line 89"/>
            <p:cNvSpPr>
              <a:spLocks noChangeShapeType="1"/>
            </p:cNvSpPr>
            <p:nvPr/>
          </p:nvSpPr>
          <p:spPr bwMode="auto">
            <a:xfrm rot="19683961" flipV="1">
              <a:off x="747" y="2291"/>
              <a:ext cx="0" cy="25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22" name="Line 90"/>
            <p:cNvSpPr>
              <a:spLocks noChangeShapeType="1"/>
            </p:cNvSpPr>
            <p:nvPr/>
          </p:nvSpPr>
          <p:spPr bwMode="auto">
            <a:xfrm rot="19683961" flipV="1">
              <a:off x="1295" y="1957"/>
              <a:ext cx="0" cy="256"/>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23" name="Line 91"/>
            <p:cNvSpPr>
              <a:spLocks noChangeShapeType="1"/>
            </p:cNvSpPr>
            <p:nvPr/>
          </p:nvSpPr>
          <p:spPr bwMode="auto">
            <a:xfrm rot="-1916039">
              <a:off x="653" y="2180"/>
              <a:ext cx="640" cy="0"/>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pSp>
      <p:sp>
        <p:nvSpPr>
          <p:cNvPr id="325725" name="Text Box 93"/>
          <p:cNvSpPr txBox="1">
            <a:spLocks noChangeArrowheads="1"/>
          </p:cNvSpPr>
          <p:nvPr/>
        </p:nvSpPr>
        <p:spPr bwMode="auto">
          <a:xfrm>
            <a:off x="3013075" y="1449388"/>
            <a:ext cx="1397000"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Given: </a:t>
            </a:r>
            <a:r>
              <a:rPr lang="en-US" altLang="ru-RU" sz="1100" i="1" dirty="0">
                <a:solidFill>
                  <a:srgbClr val="000000"/>
                </a:solidFill>
                <a:latin typeface="Times New Roman" pitchFamily="18" charset="0"/>
                <a:cs typeface="Times New Roman" pitchFamily="18" charset="0"/>
                <a:sym typeface="Symbol" pitchFamily="18" charset="2"/>
              </a:rPr>
              <a:t></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c</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d</a:t>
            </a:r>
            <a:r>
              <a:rPr lang="ru-RU" altLang="ru-RU" sz="1100" dirty="0">
                <a:solidFill>
                  <a:srgbClr val="000000"/>
                </a:solidFill>
                <a:latin typeface="Times New Roman" pitchFamily="18" charset="0"/>
                <a:cs typeface="Times New Roman" pitchFamily="18" charset="0"/>
                <a:sym typeface="Symbol" pitchFamily="18" charset="2"/>
              </a:rPr>
              <a:t>, </a:t>
            </a:r>
            <a:r>
              <a:rPr lang="en-US" altLang="ru-RU" sz="1100" i="1" dirty="0">
                <a:solidFill>
                  <a:srgbClr val="000000"/>
                </a:solidFill>
                <a:latin typeface="Times New Roman" pitchFamily="18" charset="0"/>
                <a:cs typeface="Times New Roman" pitchFamily="18" charset="0"/>
                <a:sym typeface="Symbol" pitchFamily="18" charset="2"/>
              </a:rPr>
              <a:t>m</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100" i="1" dirty="0" smtClean="0">
                <a:solidFill>
                  <a:srgbClr val="000000"/>
                </a:solidFill>
                <a:latin typeface="Times New Roman" pitchFamily="18" charset="0"/>
                <a:cs typeface="Times New Roman" pitchFamily="18" charset="0"/>
              </a:rPr>
              <a:t>l</a:t>
            </a:r>
            <a:r>
              <a:rPr lang="en-US" altLang="ru-RU" sz="1100" baseline="-25000" dirty="0" smtClean="0">
                <a:solidFill>
                  <a:srgbClr val="000000"/>
                </a:solidFill>
                <a:latin typeface="Times New Roman" pitchFamily="18" charset="0"/>
                <a:cs typeface="Times New Roman" pitchFamily="18" charset="0"/>
              </a:rPr>
              <a:t>0</a:t>
            </a:r>
            <a:r>
              <a:rPr lang="en-US" altLang="ru-RU" sz="1100" baseline="-25000" dirty="0" smtClean="0">
                <a:solidFill>
                  <a:srgbClr val="000000"/>
                </a:solidFill>
              </a:rPr>
              <a:t>.</a:t>
            </a:r>
            <a:endParaRPr lang="en-US" altLang="ru-RU" sz="1100" i="1" dirty="0">
              <a:solidFill>
                <a:srgbClr val="000000"/>
              </a:solidFill>
              <a:sym typeface="Symbol" pitchFamily="18" charset="2"/>
            </a:endParaRPr>
          </a:p>
          <a:p>
            <a:r>
              <a:rPr lang="en-US" altLang="ru-RU" sz="1000" dirty="0" smtClean="0">
                <a:solidFill>
                  <a:srgbClr val="000000"/>
                </a:solidFill>
                <a:sym typeface="Symbol" pitchFamily="18" charset="2"/>
              </a:rPr>
              <a:t>Define: </a:t>
            </a:r>
            <a:r>
              <a:rPr lang="en-US" altLang="ru-RU" sz="1100" i="1" dirty="0">
                <a:solidFill>
                  <a:srgbClr val="000000"/>
                </a:solidFill>
                <a:latin typeface="Times New Roman" pitchFamily="18" charset="0"/>
                <a:cs typeface="Times New Roman" pitchFamily="18" charset="0"/>
                <a:sym typeface="Symbol" pitchFamily="18" charset="2"/>
              </a:rPr>
              <a:t>v</a:t>
            </a:r>
            <a:r>
              <a:rPr lang="en-US" altLang="ru-RU" sz="1100" baseline="-25000" dirty="0">
                <a:solidFill>
                  <a:srgbClr val="000000"/>
                </a:solidFill>
                <a:latin typeface="Times New Roman" pitchFamily="18" charset="0"/>
                <a:cs typeface="Times New Roman" pitchFamily="18" charset="0"/>
                <a:sym typeface="Symbol" pitchFamily="18" charset="2"/>
              </a:rPr>
              <a:t>1</a:t>
            </a:r>
            <a:r>
              <a:rPr lang="en-US" altLang="ru-RU" sz="1100" dirty="0">
                <a:solidFill>
                  <a:srgbClr val="000000"/>
                </a:solidFill>
                <a:latin typeface="Times New Roman" pitchFamily="18" charset="0"/>
                <a:cs typeface="Times New Roman" pitchFamily="18" charset="0"/>
                <a:sym typeface="Symbol" pitchFamily="18" charset="2"/>
              </a:rPr>
              <a:t>, </a:t>
            </a:r>
            <a:r>
              <a:rPr lang="en-US" altLang="ru-RU" sz="1100" i="1" dirty="0" smtClean="0">
                <a:solidFill>
                  <a:srgbClr val="000000"/>
                </a:solidFill>
                <a:latin typeface="Times New Roman" pitchFamily="18" charset="0"/>
                <a:cs typeface="Times New Roman" pitchFamily="18" charset="0"/>
                <a:sym typeface="Symbol" pitchFamily="18" charset="2"/>
              </a:rPr>
              <a:t>H</a:t>
            </a:r>
            <a:r>
              <a:rPr lang="en-US" altLang="ru-RU" sz="1000" i="1" dirty="0" smtClean="0">
                <a:solidFill>
                  <a:srgbClr val="000000"/>
                </a:solidFill>
                <a:sym typeface="Symbol" pitchFamily="18" charset="2"/>
              </a:rPr>
              <a:t>.</a:t>
            </a:r>
            <a:endParaRPr lang="en-US" altLang="ru-RU" sz="1000" i="1" dirty="0">
              <a:solidFill>
                <a:srgbClr val="000000"/>
              </a:solidFill>
              <a:sym typeface="Symbol" pitchFamily="18" charset="2"/>
            </a:endParaRPr>
          </a:p>
        </p:txBody>
      </p:sp>
      <p:sp>
        <p:nvSpPr>
          <p:cNvPr id="325726" name="Line 94"/>
          <p:cNvSpPr>
            <a:spLocks noChangeShapeType="1"/>
          </p:cNvSpPr>
          <p:nvPr/>
        </p:nvSpPr>
        <p:spPr bwMode="auto">
          <a:xfrm flipV="1">
            <a:off x="552450" y="2324100"/>
            <a:ext cx="1114425" cy="704850"/>
          </a:xfrm>
          <a:prstGeom prst="line">
            <a:avLst/>
          </a:prstGeom>
          <a:noFill/>
          <a:ln w="9525">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27" name="Line 95"/>
          <p:cNvSpPr>
            <a:spLocks noChangeShapeType="1"/>
          </p:cNvSpPr>
          <p:nvPr/>
        </p:nvSpPr>
        <p:spPr bwMode="auto">
          <a:xfrm>
            <a:off x="571500" y="3019425"/>
            <a:ext cx="214312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28" name="Text Box 96"/>
          <p:cNvSpPr txBox="1">
            <a:spLocks noChangeArrowheads="1"/>
          </p:cNvSpPr>
          <p:nvPr/>
        </p:nvSpPr>
        <p:spPr bwMode="auto">
          <a:xfrm>
            <a:off x="1327150" y="2725738"/>
            <a:ext cx="28245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ru-RU" altLang="ru-RU" sz="1200" i="1" dirty="0">
                <a:solidFill>
                  <a:srgbClr val="000000"/>
                </a:solidFill>
                <a:sym typeface="Symbol" pitchFamily="18" charset="2"/>
              </a:rPr>
              <a:t></a:t>
            </a:r>
          </a:p>
        </p:txBody>
      </p:sp>
      <p:sp>
        <p:nvSpPr>
          <p:cNvPr id="325729" name="Arc 97"/>
          <p:cNvSpPr>
            <a:spLocks/>
          </p:cNvSpPr>
          <p:nvPr/>
        </p:nvSpPr>
        <p:spPr bwMode="auto">
          <a:xfrm>
            <a:off x="1174750" y="2628900"/>
            <a:ext cx="209550" cy="40005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30" name="Text Box 98"/>
          <p:cNvSpPr txBox="1">
            <a:spLocks noChangeArrowheads="1"/>
          </p:cNvSpPr>
          <p:nvPr/>
        </p:nvSpPr>
        <p:spPr bwMode="auto">
          <a:xfrm>
            <a:off x="925513" y="2028825"/>
            <a:ext cx="263214"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sym typeface="Symbol" pitchFamily="18" charset="2"/>
              </a:rPr>
              <a:t>d</a:t>
            </a:r>
            <a:endParaRPr lang="ru-RU" altLang="ru-RU" sz="1100" i="1" dirty="0">
              <a:solidFill>
                <a:srgbClr val="000000"/>
              </a:solidFill>
              <a:latin typeface="Times New Roman" pitchFamily="18" charset="0"/>
              <a:cs typeface="Times New Roman" pitchFamily="18" charset="0"/>
              <a:sym typeface="Symbol" pitchFamily="18" charset="2"/>
            </a:endParaRPr>
          </a:p>
        </p:txBody>
      </p:sp>
      <p:sp>
        <p:nvSpPr>
          <p:cNvPr id="325731" name="Text Box 99"/>
          <p:cNvSpPr txBox="1">
            <a:spLocks noChangeArrowheads="1"/>
          </p:cNvSpPr>
          <p:nvPr/>
        </p:nvSpPr>
        <p:spPr bwMode="auto">
          <a:xfrm>
            <a:off x="3001963" y="1876425"/>
            <a:ext cx="24352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1. </a:t>
            </a:r>
            <a:r>
              <a:rPr lang="en-US" altLang="ru-RU" sz="1000" dirty="0">
                <a:solidFill>
                  <a:srgbClr val="000000"/>
                </a:solidFill>
              </a:rPr>
              <a:t>Choose an object - a </a:t>
            </a:r>
            <a:r>
              <a:rPr lang="en-US" altLang="ru-RU" sz="1000" dirty="0" smtClean="0">
                <a:solidFill>
                  <a:srgbClr val="000000"/>
                </a:solidFill>
              </a:rPr>
              <a:t>projectile.</a:t>
            </a:r>
            <a:endParaRPr lang="en-US" altLang="ru-RU" sz="1000" dirty="0">
              <a:solidFill>
                <a:srgbClr val="000000"/>
              </a:solidFill>
              <a:sym typeface="Symbol" pitchFamily="18" charset="2"/>
            </a:endParaRPr>
          </a:p>
        </p:txBody>
      </p:sp>
      <p:sp>
        <p:nvSpPr>
          <p:cNvPr id="325735" name="Text Box 103"/>
          <p:cNvSpPr txBox="1">
            <a:spLocks noChangeArrowheads="1"/>
          </p:cNvSpPr>
          <p:nvPr/>
        </p:nvSpPr>
        <p:spPr bwMode="auto">
          <a:xfrm>
            <a:off x="2990850" y="2065338"/>
            <a:ext cx="2730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2. </a:t>
            </a:r>
            <a:r>
              <a:rPr lang="en-US" altLang="ru-RU" sz="1000" dirty="0">
                <a:solidFill>
                  <a:srgbClr val="000000"/>
                </a:solidFill>
              </a:rPr>
              <a:t>Reject </a:t>
            </a:r>
            <a:r>
              <a:rPr lang="en-US" altLang="ru-RU" sz="1000" dirty="0" smtClean="0">
                <a:solidFill>
                  <a:srgbClr val="000000"/>
                </a:solidFill>
              </a:rPr>
              <a:t>constraints – a barrel and a spring.</a:t>
            </a:r>
            <a:endParaRPr lang="en-US" altLang="ru-RU" sz="1000" dirty="0">
              <a:solidFill>
                <a:srgbClr val="000000"/>
              </a:solidFill>
              <a:sym typeface="Symbol" pitchFamily="18" charset="2"/>
            </a:endParaRPr>
          </a:p>
        </p:txBody>
      </p:sp>
      <p:sp>
        <p:nvSpPr>
          <p:cNvPr id="325736" name="Text Box 104"/>
          <p:cNvSpPr txBox="1">
            <a:spLocks noChangeArrowheads="1"/>
          </p:cNvSpPr>
          <p:nvPr/>
        </p:nvSpPr>
        <p:spPr bwMode="auto">
          <a:xfrm>
            <a:off x="2989262" y="2292350"/>
            <a:ext cx="2952749"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ru-RU" altLang="ru-RU" sz="1000" dirty="0">
                <a:solidFill>
                  <a:srgbClr val="000000"/>
                </a:solidFill>
              </a:rPr>
              <a:t>3</a:t>
            </a:r>
            <a:r>
              <a:rPr lang="ru-RU" altLang="ru-RU" sz="1000" dirty="0" smtClean="0">
                <a:solidFill>
                  <a:srgbClr val="000000"/>
                </a:solidFill>
              </a:rPr>
              <a:t>.</a:t>
            </a:r>
            <a:r>
              <a:rPr lang="en-US" altLang="ru-RU" sz="1000" dirty="0">
                <a:solidFill>
                  <a:srgbClr val="000000"/>
                </a:solidFill>
              </a:rPr>
              <a:t> Replace the </a:t>
            </a:r>
            <a:r>
              <a:rPr lang="en-US" altLang="ru-RU" sz="1000" dirty="0" smtClean="0">
                <a:solidFill>
                  <a:srgbClr val="000000"/>
                </a:solidFill>
              </a:rPr>
              <a:t>constraints by reactions - </a:t>
            </a:r>
            <a:r>
              <a:rPr lang="en-US" altLang="ru-RU" sz="1100" i="1" dirty="0" smtClean="0">
                <a:solidFill>
                  <a:srgbClr val="000000"/>
                </a:solidFill>
                <a:latin typeface="Times New Roman" pitchFamily="18" charset="0"/>
                <a:cs typeface="Times New Roman" pitchFamily="18" charset="0"/>
              </a:rPr>
              <a:t>N</a:t>
            </a:r>
            <a:r>
              <a:rPr lang="ru-RU" altLang="ru-RU" sz="1100" dirty="0">
                <a:solidFill>
                  <a:srgbClr val="000000"/>
                </a:solidFill>
                <a:latin typeface="Times New Roman" pitchFamily="18" charset="0"/>
                <a:cs typeface="Times New Roman" pitchFamily="18" charset="0"/>
              </a:rPr>
              <a:t>, </a:t>
            </a:r>
            <a:r>
              <a:rPr lang="en-US" altLang="ru-RU" sz="1100" i="1" dirty="0" smtClean="0">
                <a:solidFill>
                  <a:srgbClr val="000000"/>
                </a:solidFill>
                <a:latin typeface="Times New Roman" pitchFamily="18" charset="0"/>
                <a:cs typeface="Times New Roman" pitchFamily="18" charset="0"/>
              </a:rPr>
              <a:t>R.</a:t>
            </a:r>
            <a:endParaRPr lang="en-US" altLang="ru-RU" sz="1100" i="1" dirty="0">
              <a:solidFill>
                <a:srgbClr val="000000"/>
              </a:solidFill>
              <a:latin typeface="Times New Roman" pitchFamily="18" charset="0"/>
              <a:cs typeface="Times New Roman" pitchFamily="18" charset="0"/>
              <a:sym typeface="Symbol" pitchFamily="18" charset="2"/>
            </a:endParaRPr>
          </a:p>
        </p:txBody>
      </p:sp>
      <p:grpSp>
        <p:nvGrpSpPr>
          <p:cNvPr id="325741" name="Group 109"/>
          <p:cNvGrpSpPr>
            <a:grpSpLocks/>
          </p:cNvGrpSpPr>
          <p:nvPr/>
        </p:nvGrpSpPr>
        <p:grpSpPr bwMode="auto">
          <a:xfrm>
            <a:off x="728663" y="2116138"/>
            <a:ext cx="746125" cy="622300"/>
            <a:chOff x="459" y="1333"/>
            <a:chExt cx="470" cy="392"/>
          </a:xfrm>
        </p:grpSpPr>
        <p:sp>
          <p:nvSpPr>
            <p:cNvPr id="325737" name="AutoShape 105"/>
            <p:cNvSpPr>
              <a:spLocks noChangeArrowheads="1"/>
            </p:cNvSpPr>
            <p:nvPr/>
          </p:nvSpPr>
          <p:spPr bwMode="auto">
            <a:xfrm rot="-1930435">
              <a:off x="626" y="1602"/>
              <a:ext cx="303" cy="61"/>
            </a:xfrm>
            <a:prstGeom prst="rightArrow">
              <a:avLst>
                <a:gd name="adj1" fmla="val 50000"/>
                <a:gd name="adj2" fmla="val 12418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38" name="AutoShape 106"/>
            <p:cNvSpPr>
              <a:spLocks noChangeArrowheads="1"/>
            </p:cNvSpPr>
            <p:nvPr/>
          </p:nvSpPr>
          <p:spPr bwMode="auto">
            <a:xfrm rot="-7330435">
              <a:off x="365" y="1543"/>
              <a:ext cx="303" cy="61"/>
            </a:xfrm>
            <a:prstGeom prst="rightArrow">
              <a:avLst>
                <a:gd name="adj1" fmla="val 50000"/>
                <a:gd name="adj2" fmla="val 124180"/>
              </a:avLst>
            </a:prstGeom>
            <a:solidFill>
              <a:srgbClr val="0000FF"/>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5739" name="Object 107"/>
            <p:cNvGraphicFramePr>
              <a:graphicFrameLocks noChangeAspect="1"/>
            </p:cNvGraphicFramePr>
            <p:nvPr/>
          </p:nvGraphicFramePr>
          <p:xfrm>
            <a:off x="686" y="1446"/>
            <a:ext cx="104" cy="120"/>
          </p:xfrm>
          <a:graphic>
            <a:graphicData uri="http://schemas.openxmlformats.org/presentationml/2006/ole">
              <mc:AlternateContent xmlns:mc="http://schemas.openxmlformats.org/markup-compatibility/2006">
                <mc:Choice xmlns:v="urn:schemas-microsoft-com:vml" Requires="v">
                  <p:oleObj spid="_x0000_s1402590" name="Формула" r:id="rId3" imgW="164880" imgH="190440" progId="Equation.3">
                    <p:embed/>
                  </p:oleObj>
                </mc:Choice>
                <mc:Fallback>
                  <p:oleObj name="Формула" r:id="rId3" imgW="164880" imgH="19044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6" y="1446"/>
                          <a:ext cx="104" cy="12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325740" name="Object 108"/>
            <p:cNvGraphicFramePr>
              <a:graphicFrameLocks noChangeAspect="1"/>
            </p:cNvGraphicFramePr>
            <p:nvPr/>
          </p:nvGraphicFramePr>
          <p:xfrm>
            <a:off x="459" y="1333"/>
            <a:ext cx="112" cy="128"/>
          </p:xfrm>
          <a:graphic>
            <a:graphicData uri="http://schemas.openxmlformats.org/presentationml/2006/ole">
              <mc:AlternateContent xmlns:mc="http://schemas.openxmlformats.org/markup-compatibility/2006">
                <mc:Choice xmlns:v="urn:schemas-microsoft-com:vml" Requires="v">
                  <p:oleObj spid="_x0000_s1402591" name="Формула" r:id="rId5" imgW="177480" imgH="203040" progId="Equation.3">
                    <p:embed/>
                  </p:oleObj>
                </mc:Choice>
                <mc:Fallback>
                  <p:oleObj name="Формула" r:id="rId5" imgW="177480" imgH="20304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9" y="1333"/>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5742" name="Text Box 110"/>
          <p:cNvSpPr txBox="1">
            <a:spLocks noChangeArrowheads="1"/>
          </p:cNvSpPr>
          <p:nvPr/>
        </p:nvSpPr>
        <p:spPr bwMode="auto">
          <a:xfrm>
            <a:off x="2987675" y="2509838"/>
            <a:ext cx="2730500" cy="261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4</a:t>
            </a:r>
            <a:r>
              <a:rPr lang="ru-RU" altLang="ru-RU" sz="1000" dirty="0">
                <a:solidFill>
                  <a:srgbClr val="000000"/>
                </a:solidFill>
              </a:rPr>
              <a:t>. </a:t>
            </a:r>
            <a:r>
              <a:rPr lang="en-US" altLang="ru-RU" sz="1000" dirty="0" smtClean="0">
                <a:solidFill>
                  <a:srgbClr val="000000"/>
                </a:solidFill>
              </a:rPr>
              <a:t>Add an applied force</a:t>
            </a:r>
            <a:r>
              <a:rPr lang="ru-RU" altLang="ru-RU" sz="1000" dirty="0" smtClean="0">
                <a:solidFill>
                  <a:srgbClr val="000000"/>
                </a:solidFill>
              </a:rPr>
              <a:t> </a:t>
            </a:r>
            <a:r>
              <a:rPr lang="ru-RU" altLang="ru-RU" sz="1000" dirty="0">
                <a:solidFill>
                  <a:srgbClr val="000000"/>
                </a:solidFill>
              </a:rPr>
              <a:t>–</a:t>
            </a:r>
            <a:r>
              <a:rPr lang="en-US" altLang="ru-RU" sz="1000" dirty="0">
                <a:solidFill>
                  <a:srgbClr val="000000"/>
                </a:solidFill>
              </a:rPr>
              <a:t> </a:t>
            </a:r>
            <a:r>
              <a:rPr lang="en-US" altLang="ru-RU" sz="1100" i="1" dirty="0" smtClean="0">
                <a:solidFill>
                  <a:srgbClr val="000000"/>
                </a:solidFill>
                <a:latin typeface="Times New Roman" pitchFamily="18" charset="0"/>
                <a:cs typeface="Times New Roman" pitchFamily="18" charset="0"/>
              </a:rPr>
              <a:t>G.</a:t>
            </a:r>
            <a:endParaRPr lang="en-US" altLang="ru-RU" sz="1100" i="1" dirty="0">
              <a:solidFill>
                <a:srgbClr val="000000"/>
              </a:solidFill>
              <a:latin typeface="Times New Roman" pitchFamily="18" charset="0"/>
              <a:cs typeface="Times New Roman" pitchFamily="18" charset="0"/>
              <a:sym typeface="Symbol" pitchFamily="18" charset="2"/>
            </a:endParaRPr>
          </a:p>
        </p:txBody>
      </p:sp>
      <p:grpSp>
        <p:nvGrpSpPr>
          <p:cNvPr id="325745" name="Group 113"/>
          <p:cNvGrpSpPr>
            <a:grpSpLocks/>
          </p:cNvGrpSpPr>
          <p:nvPr/>
        </p:nvGrpSpPr>
        <p:grpSpPr bwMode="auto">
          <a:xfrm>
            <a:off x="942975" y="2809875"/>
            <a:ext cx="317500" cy="463550"/>
            <a:chOff x="594" y="1770"/>
            <a:chExt cx="200" cy="292"/>
          </a:xfrm>
        </p:grpSpPr>
        <p:sp>
          <p:nvSpPr>
            <p:cNvPr id="325743" name="AutoShape 111"/>
            <p:cNvSpPr>
              <a:spLocks noChangeArrowheads="1"/>
            </p:cNvSpPr>
            <p:nvPr/>
          </p:nvSpPr>
          <p:spPr bwMode="auto">
            <a:xfrm rot="5400000">
              <a:off x="491" y="1873"/>
              <a:ext cx="270" cy="63"/>
            </a:xfrm>
            <a:prstGeom prst="rightArrow">
              <a:avLst>
                <a:gd name="adj1" fmla="val 50000"/>
                <a:gd name="adj2" fmla="val 10714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5744" name="Object 112"/>
            <p:cNvGraphicFramePr>
              <a:graphicFrameLocks noChangeAspect="1"/>
            </p:cNvGraphicFramePr>
            <p:nvPr/>
          </p:nvGraphicFramePr>
          <p:xfrm>
            <a:off x="682" y="1934"/>
            <a:ext cx="112" cy="128"/>
          </p:xfrm>
          <a:graphic>
            <a:graphicData uri="http://schemas.openxmlformats.org/presentationml/2006/ole">
              <mc:AlternateContent xmlns:mc="http://schemas.openxmlformats.org/markup-compatibility/2006">
                <mc:Choice xmlns:v="urn:schemas-microsoft-com:vml" Requires="v">
                  <p:oleObj spid="_x0000_s1402592" name="Формула" r:id="rId7" imgW="177480" imgH="203040" progId="Equation.3">
                    <p:embed/>
                  </p:oleObj>
                </mc:Choice>
                <mc:Fallback>
                  <p:oleObj name="Формула" r:id="rId7" imgW="177480" imgH="203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2" y="1934"/>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325746" name="Text Box 114"/>
          <p:cNvSpPr txBox="1">
            <a:spLocks noChangeArrowheads="1"/>
          </p:cNvSpPr>
          <p:nvPr/>
        </p:nvSpPr>
        <p:spPr bwMode="auto">
          <a:xfrm>
            <a:off x="2976563" y="2765425"/>
            <a:ext cx="27305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ru-RU" altLang="ru-RU" sz="1000" dirty="0">
                <a:solidFill>
                  <a:srgbClr val="000000"/>
                </a:solidFill>
              </a:rPr>
              <a:t>5. </a:t>
            </a:r>
            <a:r>
              <a:rPr lang="en-US" altLang="ru-RU" sz="1000" dirty="0">
                <a:solidFill>
                  <a:srgbClr val="000000"/>
                </a:solidFill>
              </a:rPr>
              <a:t>Write a theorem of </a:t>
            </a:r>
            <a:r>
              <a:rPr lang="en-US" altLang="ru-RU" sz="1000" dirty="0" smtClean="0">
                <a:solidFill>
                  <a:srgbClr val="000000"/>
                </a:solidFill>
              </a:rPr>
              <a:t>the change in the </a:t>
            </a:r>
            <a:r>
              <a:rPr lang="en-US" altLang="ru-RU" sz="1000" dirty="0">
                <a:solidFill>
                  <a:srgbClr val="000000"/>
                </a:solidFill>
              </a:rPr>
              <a:t>kinetic energy of a </a:t>
            </a:r>
            <a:r>
              <a:rPr lang="en-US" altLang="ru-RU" sz="1000" dirty="0" smtClean="0">
                <a:solidFill>
                  <a:srgbClr val="000000"/>
                </a:solidFill>
              </a:rPr>
              <a:t>particle</a:t>
            </a:r>
            <a:endParaRPr lang="en-US" altLang="ru-RU" sz="1000" i="1" dirty="0">
              <a:solidFill>
                <a:srgbClr val="000000"/>
              </a:solidFill>
              <a:sym typeface="Symbol" pitchFamily="18" charset="2"/>
            </a:endParaRPr>
          </a:p>
        </p:txBody>
      </p:sp>
      <p:graphicFrame>
        <p:nvGraphicFramePr>
          <p:cNvPr id="325747" name="Object 115"/>
          <p:cNvGraphicFramePr>
            <a:graphicFrameLocks noChangeAspect="1"/>
          </p:cNvGraphicFramePr>
          <p:nvPr>
            <p:extLst>
              <p:ext uri="{D42A27DB-BD31-4B8C-83A1-F6EECF244321}">
                <p14:modId xmlns:p14="http://schemas.microsoft.com/office/powerpoint/2010/main" val="1046138035"/>
              </p:ext>
            </p:extLst>
          </p:nvPr>
        </p:nvGraphicFramePr>
        <p:xfrm>
          <a:off x="3203575" y="3224213"/>
          <a:ext cx="863600" cy="355600"/>
        </p:xfrm>
        <a:graphic>
          <a:graphicData uri="http://schemas.openxmlformats.org/presentationml/2006/ole">
            <mc:AlternateContent xmlns:mc="http://schemas.openxmlformats.org/markup-compatibility/2006">
              <mc:Choice xmlns:v="urn:schemas-microsoft-com:vml" Requires="v">
                <p:oleObj spid="_x0000_s1402593" name="Equation" r:id="rId9" imgW="863280" imgH="355320" progId="Equation.DSMT4">
                  <p:embed/>
                </p:oleObj>
              </mc:Choice>
              <mc:Fallback>
                <p:oleObj name="Equation" r:id="rId9" imgW="863280" imgH="355320" progId="Equation.DSMT4">
                  <p:embed/>
                  <p:pic>
                    <p:nvPicPr>
                      <p:cNvPr id="0" name=""/>
                      <p:cNvPicPr>
                        <a:picLocks noChangeAspect="1" noChangeArrowheads="1"/>
                      </p:cNvPicPr>
                      <p:nvPr/>
                    </p:nvPicPr>
                    <p:blipFill>
                      <a:blip r:embed="rId10"/>
                      <a:srcRect/>
                      <a:stretch>
                        <a:fillRect/>
                      </a:stretch>
                    </p:blipFill>
                    <p:spPr bwMode="auto">
                      <a:xfrm>
                        <a:off x="3203575" y="3224213"/>
                        <a:ext cx="863600" cy="355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48" name="Text Box 116"/>
          <p:cNvSpPr txBox="1">
            <a:spLocks noChangeArrowheads="1"/>
          </p:cNvSpPr>
          <p:nvPr/>
        </p:nvSpPr>
        <p:spPr bwMode="auto">
          <a:xfrm>
            <a:off x="5613400" y="1573213"/>
            <a:ext cx="27305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Initial speed of the projectile is zero</a:t>
            </a:r>
            <a:endParaRPr lang="en-US" altLang="ru-RU" sz="1000" i="1" dirty="0">
              <a:solidFill>
                <a:srgbClr val="000000"/>
              </a:solidFill>
              <a:sym typeface="Symbol" pitchFamily="18" charset="2"/>
            </a:endParaRPr>
          </a:p>
        </p:txBody>
      </p:sp>
      <p:graphicFrame>
        <p:nvGraphicFramePr>
          <p:cNvPr id="325749" name="Object 117"/>
          <p:cNvGraphicFramePr>
            <a:graphicFrameLocks noChangeAspect="1"/>
          </p:cNvGraphicFramePr>
          <p:nvPr>
            <p:extLst>
              <p:ext uri="{D42A27DB-BD31-4B8C-83A1-F6EECF244321}">
                <p14:modId xmlns:p14="http://schemas.microsoft.com/office/powerpoint/2010/main" val="1130523352"/>
              </p:ext>
            </p:extLst>
          </p:nvPr>
        </p:nvGraphicFramePr>
        <p:xfrm>
          <a:off x="7764628" y="1573213"/>
          <a:ext cx="431800" cy="228600"/>
        </p:xfrm>
        <a:graphic>
          <a:graphicData uri="http://schemas.openxmlformats.org/presentationml/2006/ole">
            <mc:AlternateContent xmlns:mc="http://schemas.openxmlformats.org/markup-compatibility/2006">
              <mc:Choice xmlns:v="urn:schemas-microsoft-com:vml" Requires="v">
                <p:oleObj spid="_x0000_s1402594" name="Формула" r:id="rId11" imgW="431640" imgH="228600" progId="Equation.3">
                  <p:embed/>
                </p:oleObj>
              </mc:Choice>
              <mc:Fallback>
                <p:oleObj name="Формула" r:id="rId11" imgW="431640" imgH="2286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64628" y="1573213"/>
                        <a:ext cx="431800" cy="228600"/>
                      </a:xfrm>
                      <a:prstGeom prst="rect">
                        <a:avLst/>
                      </a:prstGeom>
                      <a:noFill/>
                      <a:ln>
                        <a:noFill/>
                      </a:ln>
                      <a:effectLst/>
                      <a:extLst/>
                    </p:spPr>
                  </p:pic>
                </p:oleObj>
              </mc:Fallback>
            </mc:AlternateContent>
          </a:graphicData>
        </a:graphic>
      </p:graphicFrame>
      <p:sp>
        <p:nvSpPr>
          <p:cNvPr id="325750" name="Text Box 118"/>
          <p:cNvSpPr txBox="1">
            <a:spLocks noChangeArrowheads="1"/>
          </p:cNvSpPr>
          <p:nvPr/>
        </p:nvSpPr>
        <p:spPr bwMode="auto">
          <a:xfrm>
            <a:off x="5611813" y="1733550"/>
            <a:ext cx="30353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work </a:t>
            </a:r>
            <a:r>
              <a:rPr lang="en-US" altLang="ru-RU" sz="1000" dirty="0">
                <a:solidFill>
                  <a:srgbClr val="000000"/>
                </a:solidFill>
              </a:rPr>
              <a:t>of the forces applied to the </a:t>
            </a:r>
            <a:r>
              <a:rPr lang="en-US" altLang="ru-RU" sz="1000" dirty="0" smtClean="0">
                <a:solidFill>
                  <a:srgbClr val="000000"/>
                </a:solidFill>
              </a:rPr>
              <a:t>object </a:t>
            </a:r>
            <a:r>
              <a:rPr lang="en-US" altLang="ru-RU" sz="1000" dirty="0">
                <a:solidFill>
                  <a:srgbClr val="000000"/>
                </a:solidFill>
              </a:rPr>
              <a:t>equals </a:t>
            </a:r>
            <a:endParaRPr lang="en-US" altLang="ru-RU" sz="1000" i="1" dirty="0">
              <a:solidFill>
                <a:srgbClr val="000000"/>
              </a:solidFill>
              <a:sym typeface="Symbol" pitchFamily="18" charset="2"/>
            </a:endParaRPr>
          </a:p>
        </p:txBody>
      </p:sp>
      <p:graphicFrame>
        <p:nvGraphicFramePr>
          <p:cNvPr id="325751" name="Object 119"/>
          <p:cNvGraphicFramePr>
            <a:graphicFrameLocks noChangeAspect="1"/>
          </p:cNvGraphicFramePr>
          <p:nvPr/>
        </p:nvGraphicFramePr>
        <p:xfrm>
          <a:off x="6648450" y="1931988"/>
          <a:ext cx="1130300" cy="228600"/>
        </p:xfrm>
        <a:graphic>
          <a:graphicData uri="http://schemas.openxmlformats.org/presentationml/2006/ole">
            <mc:AlternateContent xmlns:mc="http://schemas.openxmlformats.org/markup-compatibility/2006">
              <mc:Choice xmlns:v="urn:schemas-microsoft-com:vml" Requires="v">
                <p:oleObj spid="_x0000_s1402595" name="Формула" r:id="rId13" imgW="1130040" imgH="228600" progId="Equation.3">
                  <p:embed/>
                </p:oleObj>
              </mc:Choice>
              <mc:Fallback>
                <p:oleObj name="Формула" r:id="rId13" imgW="1130040" imgH="2286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6648450" y="1931988"/>
                        <a:ext cx="11303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52" name="Text Box 120"/>
          <p:cNvSpPr txBox="1">
            <a:spLocks noChangeArrowheads="1"/>
          </p:cNvSpPr>
          <p:nvPr/>
        </p:nvSpPr>
        <p:spPr bwMode="auto">
          <a:xfrm>
            <a:off x="5591175" y="2084388"/>
            <a:ext cx="35718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The work of  the normal reaction is zero (its direction is perpendicular to the displacement ) </a:t>
            </a:r>
            <a:endParaRPr lang="en-US" altLang="ru-RU" sz="1000" i="1" dirty="0">
              <a:solidFill>
                <a:srgbClr val="000000"/>
              </a:solidFill>
              <a:sym typeface="Symbol" pitchFamily="18" charset="2"/>
            </a:endParaRPr>
          </a:p>
        </p:txBody>
      </p:sp>
      <p:graphicFrame>
        <p:nvGraphicFramePr>
          <p:cNvPr id="325754" name="Object 122"/>
          <p:cNvGraphicFramePr>
            <a:graphicFrameLocks noChangeAspect="1"/>
          </p:cNvGraphicFramePr>
          <p:nvPr/>
        </p:nvGraphicFramePr>
        <p:xfrm>
          <a:off x="8297863" y="2273300"/>
          <a:ext cx="495300" cy="228600"/>
        </p:xfrm>
        <a:graphic>
          <a:graphicData uri="http://schemas.openxmlformats.org/presentationml/2006/ole">
            <mc:AlternateContent xmlns:mc="http://schemas.openxmlformats.org/markup-compatibility/2006">
              <mc:Choice xmlns:v="urn:schemas-microsoft-com:vml" Requires="v">
                <p:oleObj spid="_x0000_s1402596" name="Формула" r:id="rId15" imgW="495000" imgH="228600" progId="Equation.3">
                  <p:embed/>
                </p:oleObj>
              </mc:Choice>
              <mc:Fallback>
                <p:oleObj name="Формула" r:id="rId15" imgW="495000" imgH="228600" progId="Equation.3">
                  <p:embed/>
                  <p:pic>
                    <p:nvPicPr>
                      <p:cNvPr id="0" name=""/>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297863" y="2273300"/>
                        <a:ext cx="4953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55" name="Text Box 123"/>
          <p:cNvSpPr txBox="1">
            <a:spLocks noChangeArrowheads="1"/>
          </p:cNvSpPr>
          <p:nvPr/>
        </p:nvSpPr>
        <p:spPr bwMode="auto">
          <a:xfrm>
            <a:off x="5581650" y="2406116"/>
            <a:ext cx="2101412"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r>
              <a:rPr lang="en-US" altLang="ru-RU" sz="1000" dirty="0" smtClean="0">
                <a:solidFill>
                  <a:srgbClr val="000000"/>
                </a:solidFill>
                <a:sym typeface="Symbol" pitchFamily="18" charset="2"/>
              </a:rPr>
              <a:t>The </a:t>
            </a:r>
            <a:r>
              <a:rPr lang="en-US" altLang="ru-RU" sz="1000" dirty="0">
                <a:solidFill>
                  <a:srgbClr val="000000"/>
                </a:solidFill>
                <a:sym typeface="Symbol" pitchFamily="18" charset="2"/>
              </a:rPr>
              <a:t>work </a:t>
            </a:r>
            <a:r>
              <a:rPr lang="en-US" altLang="ru-RU" sz="1000" dirty="0" smtClean="0">
                <a:solidFill>
                  <a:srgbClr val="000000"/>
                </a:solidFill>
                <a:sym typeface="Symbol" pitchFamily="18" charset="2"/>
              </a:rPr>
              <a:t>of the force </a:t>
            </a:r>
            <a:r>
              <a:rPr lang="en-US" altLang="ru-RU" sz="1000" dirty="0">
                <a:solidFill>
                  <a:srgbClr val="000000"/>
                </a:solidFill>
                <a:sym typeface="Symbol" pitchFamily="18" charset="2"/>
              </a:rPr>
              <a:t>of </a:t>
            </a:r>
            <a:r>
              <a:rPr lang="en-US" altLang="ru-RU" sz="1000" dirty="0" smtClean="0">
                <a:solidFill>
                  <a:srgbClr val="000000"/>
                </a:solidFill>
                <a:sym typeface="Symbol" pitchFamily="18" charset="2"/>
              </a:rPr>
              <a:t>gravity is</a:t>
            </a:r>
            <a:endParaRPr lang="en-US" altLang="ru-RU" sz="1000" dirty="0">
              <a:solidFill>
                <a:srgbClr val="000000"/>
              </a:solidFill>
              <a:sym typeface="Symbol" pitchFamily="18" charset="2"/>
            </a:endParaRPr>
          </a:p>
        </p:txBody>
      </p:sp>
      <p:graphicFrame>
        <p:nvGraphicFramePr>
          <p:cNvPr id="325756" name="Object 124"/>
          <p:cNvGraphicFramePr>
            <a:graphicFrameLocks noChangeAspect="1"/>
          </p:cNvGraphicFramePr>
          <p:nvPr>
            <p:extLst>
              <p:ext uri="{D42A27DB-BD31-4B8C-83A1-F6EECF244321}">
                <p14:modId xmlns:p14="http://schemas.microsoft.com/office/powerpoint/2010/main" val="3770322698"/>
              </p:ext>
            </p:extLst>
          </p:nvPr>
        </p:nvGraphicFramePr>
        <p:xfrm>
          <a:off x="6577012" y="2559926"/>
          <a:ext cx="1600200" cy="228600"/>
        </p:xfrm>
        <a:graphic>
          <a:graphicData uri="http://schemas.openxmlformats.org/presentationml/2006/ole">
            <mc:AlternateContent xmlns:mc="http://schemas.openxmlformats.org/markup-compatibility/2006">
              <mc:Choice xmlns:v="urn:schemas-microsoft-com:vml" Requires="v">
                <p:oleObj spid="_x0000_s1402597" name="Формула" r:id="rId17" imgW="1600200" imgH="228600" progId="Equation.3">
                  <p:embed/>
                </p:oleObj>
              </mc:Choice>
              <mc:Fallback>
                <p:oleObj name="Формула" r:id="rId17" imgW="1600200" imgH="228600" progId="Equation.3">
                  <p:embed/>
                  <p:pic>
                    <p:nvPicPr>
                      <p:cNvPr id="0" name=""/>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577012" y="2559926"/>
                        <a:ext cx="16002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57" name="Text Box 125"/>
          <p:cNvSpPr txBox="1">
            <a:spLocks noChangeArrowheads="1"/>
          </p:cNvSpPr>
          <p:nvPr/>
        </p:nvSpPr>
        <p:spPr bwMode="auto">
          <a:xfrm>
            <a:off x="5580063" y="2700338"/>
            <a:ext cx="223837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The work </a:t>
            </a:r>
            <a:r>
              <a:rPr lang="en-US" altLang="ru-RU" sz="1000" dirty="0" smtClean="0">
                <a:solidFill>
                  <a:srgbClr val="000000"/>
                </a:solidFill>
                <a:sym typeface="Symbol" pitchFamily="18" charset="2"/>
              </a:rPr>
              <a:t>of the elastic force </a:t>
            </a:r>
            <a:r>
              <a:rPr lang="en-US" altLang="ru-RU" sz="1000" dirty="0">
                <a:solidFill>
                  <a:srgbClr val="000000"/>
                </a:solidFill>
                <a:sym typeface="Symbol" pitchFamily="18" charset="2"/>
              </a:rPr>
              <a:t>of the </a:t>
            </a:r>
            <a:r>
              <a:rPr lang="en-US" altLang="ru-RU" sz="1000" dirty="0" smtClean="0">
                <a:solidFill>
                  <a:srgbClr val="000000"/>
                </a:solidFill>
                <a:sym typeface="Symbol" pitchFamily="18" charset="2"/>
              </a:rPr>
              <a:t>spring (coincides </a:t>
            </a:r>
            <a:r>
              <a:rPr lang="en-US" altLang="ru-RU" sz="1000" dirty="0">
                <a:solidFill>
                  <a:srgbClr val="000000"/>
                </a:solidFill>
                <a:sym typeface="Symbol" pitchFamily="18" charset="2"/>
              </a:rPr>
              <a:t>with the direction </a:t>
            </a:r>
            <a:r>
              <a:rPr lang="en-US" altLang="ru-RU" sz="1000" dirty="0" smtClean="0">
                <a:solidFill>
                  <a:srgbClr val="000000"/>
                </a:solidFill>
                <a:sym typeface="Symbol" pitchFamily="18" charset="2"/>
              </a:rPr>
              <a:t>of the motion ) is</a:t>
            </a:r>
            <a:endParaRPr lang="en-US" altLang="ru-RU" sz="1000" dirty="0">
              <a:solidFill>
                <a:srgbClr val="000000"/>
              </a:solidFill>
              <a:sym typeface="Symbol" pitchFamily="18" charset="2"/>
            </a:endParaRPr>
          </a:p>
        </p:txBody>
      </p:sp>
      <p:graphicFrame>
        <p:nvGraphicFramePr>
          <p:cNvPr id="325758" name="Object 126"/>
          <p:cNvGraphicFramePr>
            <a:graphicFrameLocks noChangeAspect="1"/>
          </p:cNvGraphicFramePr>
          <p:nvPr>
            <p:extLst>
              <p:ext uri="{D42A27DB-BD31-4B8C-83A1-F6EECF244321}">
                <p14:modId xmlns:p14="http://schemas.microsoft.com/office/powerpoint/2010/main" val="3279867568"/>
              </p:ext>
            </p:extLst>
          </p:nvPr>
        </p:nvGraphicFramePr>
        <p:xfrm>
          <a:off x="7724858" y="2822543"/>
          <a:ext cx="685800" cy="419100"/>
        </p:xfrm>
        <a:graphic>
          <a:graphicData uri="http://schemas.openxmlformats.org/presentationml/2006/ole">
            <mc:AlternateContent xmlns:mc="http://schemas.openxmlformats.org/markup-compatibility/2006">
              <mc:Choice xmlns:v="urn:schemas-microsoft-com:vml" Requires="v">
                <p:oleObj spid="_x0000_s1402598" name="Формула" r:id="rId19" imgW="685800" imgH="419040" progId="Equation.3">
                  <p:embed/>
                </p:oleObj>
              </mc:Choice>
              <mc:Fallback>
                <p:oleObj name="Формула" r:id="rId19" imgW="685800" imgH="419040" progId="Equation.3">
                  <p:embed/>
                  <p:pic>
                    <p:nvPicPr>
                      <p:cNvPr id="0" name=""/>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724858" y="2822543"/>
                        <a:ext cx="6858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60" name="Text Box 128"/>
          <p:cNvSpPr txBox="1">
            <a:spLocks noChangeArrowheads="1"/>
          </p:cNvSpPr>
          <p:nvPr/>
        </p:nvSpPr>
        <p:spPr bwMode="auto">
          <a:xfrm>
            <a:off x="4397375" y="3184525"/>
            <a:ext cx="22383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rPr>
              <a:t>Substitute </a:t>
            </a:r>
            <a:r>
              <a:rPr lang="en-US" altLang="ru-RU" sz="1000" dirty="0" smtClean="0">
                <a:solidFill>
                  <a:srgbClr val="000000"/>
                </a:solidFill>
              </a:rPr>
              <a:t>defined values into the theorem </a:t>
            </a:r>
            <a:endParaRPr lang="en-US" altLang="ru-RU" sz="1000" i="1" dirty="0">
              <a:solidFill>
                <a:srgbClr val="000000"/>
              </a:solidFill>
              <a:sym typeface="Symbol" pitchFamily="18" charset="2"/>
            </a:endParaRPr>
          </a:p>
        </p:txBody>
      </p:sp>
      <p:graphicFrame>
        <p:nvGraphicFramePr>
          <p:cNvPr id="325761" name="Object 129"/>
          <p:cNvGraphicFramePr>
            <a:graphicFrameLocks noChangeAspect="1"/>
          </p:cNvGraphicFramePr>
          <p:nvPr/>
        </p:nvGraphicFramePr>
        <p:xfrm>
          <a:off x="6405563" y="3162300"/>
          <a:ext cx="1828800" cy="419100"/>
        </p:xfrm>
        <a:graphic>
          <a:graphicData uri="http://schemas.openxmlformats.org/presentationml/2006/ole">
            <mc:AlternateContent xmlns:mc="http://schemas.openxmlformats.org/markup-compatibility/2006">
              <mc:Choice xmlns:v="urn:schemas-microsoft-com:vml" Requires="v">
                <p:oleObj spid="_x0000_s1402599" name="Формула" r:id="rId21" imgW="1828800" imgH="419040" progId="Equation.3">
                  <p:embed/>
                </p:oleObj>
              </mc:Choice>
              <mc:Fallback>
                <p:oleObj name="Формула" r:id="rId21" imgW="1828800" imgH="419040" progId="Equation.3">
                  <p:embed/>
                  <p:pic>
                    <p:nvPicPr>
                      <p:cNvPr id="0" name=""/>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6405563" y="3162300"/>
                        <a:ext cx="18288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62" name="Text Box 130"/>
          <p:cNvSpPr txBox="1">
            <a:spLocks noChangeArrowheads="1"/>
          </p:cNvSpPr>
          <p:nvPr/>
        </p:nvSpPr>
        <p:spPr bwMode="auto">
          <a:xfrm>
            <a:off x="3258000" y="3744913"/>
            <a:ext cx="2628000"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whence </a:t>
            </a:r>
            <a:r>
              <a:rPr lang="en-US" altLang="ru-RU" sz="1000" dirty="0">
                <a:solidFill>
                  <a:srgbClr val="000000"/>
                </a:solidFill>
              </a:rPr>
              <a:t>the </a:t>
            </a:r>
            <a:r>
              <a:rPr lang="en-US" altLang="ru-RU" sz="1000" dirty="0" smtClean="0">
                <a:solidFill>
                  <a:srgbClr val="000000"/>
                </a:solidFill>
              </a:rPr>
              <a:t>speed of </a:t>
            </a:r>
            <a:r>
              <a:rPr lang="en-US" altLang="ru-RU" sz="1000" dirty="0">
                <a:solidFill>
                  <a:srgbClr val="000000"/>
                </a:solidFill>
              </a:rPr>
              <a:t>the </a:t>
            </a:r>
            <a:r>
              <a:rPr lang="en-US" altLang="ru-RU" sz="1000" dirty="0" smtClean="0">
                <a:solidFill>
                  <a:srgbClr val="000000"/>
                </a:solidFill>
              </a:rPr>
              <a:t>projectile </a:t>
            </a:r>
            <a:r>
              <a:rPr lang="en-US" altLang="ru-RU" sz="1000" dirty="0">
                <a:solidFill>
                  <a:srgbClr val="000000"/>
                </a:solidFill>
              </a:rPr>
              <a:t>flight </a:t>
            </a:r>
            <a:r>
              <a:rPr lang="en-US" altLang="ru-RU" sz="1000" dirty="0" smtClean="0">
                <a:solidFill>
                  <a:srgbClr val="000000"/>
                </a:solidFill>
              </a:rPr>
              <a:t>is</a:t>
            </a:r>
            <a:endParaRPr lang="en-US" altLang="ru-RU" sz="1000" i="1" dirty="0">
              <a:solidFill>
                <a:srgbClr val="000000"/>
              </a:solidFill>
              <a:sym typeface="Symbol" pitchFamily="18" charset="2"/>
            </a:endParaRPr>
          </a:p>
        </p:txBody>
      </p:sp>
      <p:graphicFrame>
        <p:nvGraphicFramePr>
          <p:cNvPr id="325763" name="Object 131"/>
          <p:cNvGraphicFramePr>
            <a:graphicFrameLocks noChangeAspect="1"/>
          </p:cNvGraphicFramePr>
          <p:nvPr/>
        </p:nvGraphicFramePr>
        <p:xfrm>
          <a:off x="6051550" y="3617913"/>
          <a:ext cx="1409700" cy="457200"/>
        </p:xfrm>
        <a:graphic>
          <a:graphicData uri="http://schemas.openxmlformats.org/presentationml/2006/ole">
            <mc:AlternateContent xmlns:mc="http://schemas.openxmlformats.org/markup-compatibility/2006">
              <mc:Choice xmlns:v="urn:schemas-microsoft-com:vml" Requires="v">
                <p:oleObj spid="_x0000_s1402600" name="Формула" r:id="rId23" imgW="1409400" imgH="457200" progId="Equation.3">
                  <p:embed/>
                </p:oleObj>
              </mc:Choice>
              <mc:Fallback>
                <p:oleObj name="Формула" r:id="rId23" imgW="1409400" imgH="457200" progId="Equation.3">
                  <p:embed/>
                  <p:pic>
                    <p:nvPicPr>
                      <p:cNvPr id="0" name=""/>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6051550" y="3617913"/>
                        <a:ext cx="1409700" cy="4572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64" name="Text Box 132"/>
          <p:cNvSpPr txBox="1">
            <a:spLocks noChangeArrowheads="1"/>
          </p:cNvSpPr>
          <p:nvPr/>
        </p:nvSpPr>
        <p:spPr bwMode="auto">
          <a:xfrm>
            <a:off x="174625" y="3438525"/>
            <a:ext cx="346710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Define </a:t>
            </a:r>
            <a:r>
              <a:rPr lang="en-US" altLang="ru-RU" sz="1000" dirty="0">
                <a:solidFill>
                  <a:srgbClr val="000000"/>
                </a:solidFill>
              </a:rPr>
              <a:t>the maximum flight altitude</a:t>
            </a:r>
          </a:p>
          <a:p>
            <a:r>
              <a:rPr lang="en-US" altLang="ru-RU" sz="1000" dirty="0">
                <a:solidFill>
                  <a:srgbClr val="000000"/>
                </a:solidFill>
              </a:rPr>
              <a:t>(repeat steps 1-5</a:t>
            </a:r>
            <a:r>
              <a:rPr lang="ru-RU" altLang="ru-RU" sz="1000" dirty="0" smtClean="0">
                <a:solidFill>
                  <a:srgbClr val="000000"/>
                </a:solidFill>
              </a:rPr>
              <a:t>)</a:t>
            </a:r>
            <a:endParaRPr lang="en-US" altLang="ru-RU" sz="1000" i="1" dirty="0">
              <a:solidFill>
                <a:srgbClr val="000000"/>
              </a:solidFill>
              <a:sym typeface="Symbol" pitchFamily="18" charset="2"/>
            </a:endParaRPr>
          </a:p>
        </p:txBody>
      </p:sp>
      <p:grpSp>
        <p:nvGrpSpPr>
          <p:cNvPr id="325769" name="Group 137"/>
          <p:cNvGrpSpPr>
            <a:grpSpLocks/>
          </p:cNvGrpSpPr>
          <p:nvPr/>
        </p:nvGrpSpPr>
        <p:grpSpPr bwMode="auto">
          <a:xfrm>
            <a:off x="1781175" y="2019300"/>
            <a:ext cx="904875" cy="1009650"/>
            <a:chOff x="1122" y="1272"/>
            <a:chExt cx="570" cy="636"/>
          </a:xfrm>
        </p:grpSpPr>
        <p:sp>
          <p:nvSpPr>
            <p:cNvPr id="325765" name="Arc 133"/>
            <p:cNvSpPr>
              <a:spLocks/>
            </p:cNvSpPr>
            <p:nvPr/>
          </p:nvSpPr>
          <p:spPr bwMode="auto">
            <a:xfrm rot="-23609000">
              <a:off x="1122" y="1272"/>
              <a:ext cx="570" cy="396"/>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close/>
                </a:path>
              </a:pathLst>
            </a:custGeom>
            <a:noFill/>
            <a:ln w="9525">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66" name="Oval 134"/>
            <p:cNvSpPr>
              <a:spLocks noChangeArrowheads="1"/>
            </p:cNvSpPr>
            <p:nvPr/>
          </p:nvSpPr>
          <p:spPr bwMode="auto">
            <a:xfrm rot="-1916039">
              <a:off x="1256" y="1323"/>
              <a:ext cx="74" cy="74"/>
            </a:xfrm>
            <a:prstGeom prst="ellipse">
              <a:avLst/>
            </a:prstGeom>
            <a:solidFill>
              <a:srgbClr val="FFCC99"/>
            </a:solidFill>
            <a:ln w="9525" algn="ctr">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sp>
          <p:nvSpPr>
            <p:cNvPr id="325767" name="Line 135"/>
            <p:cNvSpPr>
              <a:spLocks noChangeShapeType="1"/>
            </p:cNvSpPr>
            <p:nvPr/>
          </p:nvSpPr>
          <p:spPr bwMode="auto">
            <a:xfrm>
              <a:off x="1464" y="1332"/>
              <a:ext cx="0" cy="57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68" name="Text Box 136"/>
            <p:cNvSpPr txBox="1">
              <a:spLocks noChangeArrowheads="1"/>
            </p:cNvSpPr>
            <p:nvPr/>
          </p:nvSpPr>
          <p:spPr bwMode="auto">
            <a:xfrm>
              <a:off x="1448" y="1537"/>
              <a:ext cx="181" cy="1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ru-RU" sz="1100" i="1" dirty="0">
                  <a:solidFill>
                    <a:srgbClr val="000000"/>
                  </a:solidFill>
                  <a:latin typeface="Times New Roman" pitchFamily="18" charset="0"/>
                  <a:cs typeface="Times New Roman" pitchFamily="18" charset="0"/>
                </a:rPr>
                <a:t>H</a:t>
              </a:r>
              <a:endParaRPr lang="ru-RU" altLang="ru-RU" sz="1100" i="1" dirty="0">
                <a:solidFill>
                  <a:srgbClr val="000000"/>
                </a:solidFill>
                <a:latin typeface="Times New Roman" pitchFamily="18" charset="0"/>
                <a:cs typeface="Times New Roman" pitchFamily="18" charset="0"/>
              </a:endParaRPr>
            </a:p>
          </p:txBody>
        </p:sp>
      </p:grpSp>
      <p:grpSp>
        <p:nvGrpSpPr>
          <p:cNvPr id="325772" name="Group 140"/>
          <p:cNvGrpSpPr>
            <a:grpSpLocks/>
          </p:cNvGrpSpPr>
          <p:nvPr/>
        </p:nvGrpSpPr>
        <p:grpSpPr bwMode="auto">
          <a:xfrm>
            <a:off x="2008188" y="2227263"/>
            <a:ext cx="317500" cy="463550"/>
            <a:chOff x="594" y="1770"/>
            <a:chExt cx="200" cy="292"/>
          </a:xfrm>
        </p:grpSpPr>
        <p:sp>
          <p:nvSpPr>
            <p:cNvPr id="325773" name="AutoShape 141"/>
            <p:cNvSpPr>
              <a:spLocks noChangeArrowheads="1"/>
            </p:cNvSpPr>
            <p:nvPr/>
          </p:nvSpPr>
          <p:spPr bwMode="auto">
            <a:xfrm rot="5400000">
              <a:off x="491" y="1873"/>
              <a:ext cx="270" cy="63"/>
            </a:xfrm>
            <a:prstGeom prst="rightArrow">
              <a:avLst>
                <a:gd name="adj1" fmla="val 50000"/>
                <a:gd name="adj2" fmla="val 107143"/>
              </a:avLst>
            </a:prstGeom>
            <a:solidFill>
              <a:srgbClr val="FF00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ru-RU" sz="1000">
                <a:solidFill>
                  <a:srgbClr val="000000"/>
                </a:solidFill>
              </a:endParaRPr>
            </a:p>
          </p:txBody>
        </p:sp>
        <p:graphicFrame>
          <p:nvGraphicFramePr>
            <p:cNvPr id="325774" name="Object 142"/>
            <p:cNvGraphicFramePr>
              <a:graphicFrameLocks noChangeAspect="1"/>
            </p:cNvGraphicFramePr>
            <p:nvPr/>
          </p:nvGraphicFramePr>
          <p:xfrm>
            <a:off x="682" y="1934"/>
            <a:ext cx="112" cy="128"/>
          </p:xfrm>
          <a:graphic>
            <a:graphicData uri="http://schemas.openxmlformats.org/presentationml/2006/ole">
              <mc:AlternateContent xmlns:mc="http://schemas.openxmlformats.org/markup-compatibility/2006">
                <mc:Choice xmlns:v="urn:schemas-microsoft-com:vml" Requires="v">
                  <p:oleObj spid="_x0000_s1402601" name="Формула" r:id="rId25" imgW="177480" imgH="203040" progId="Equation.3">
                    <p:embed/>
                  </p:oleObj>
                </mc:Choice>
                <mc:Fallback>
                  <p:oleObj name="Формула" r:id="rId25" imgW="177480" imgH="20304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2" y="1934"/>
                          <a:ext cx="112" cy="12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aphicFrame>
        <p:nvGraphicFramePr>
          <p:cNvPr id="325775" name="Object 143"/>
          <p:cNvGraphicFramePr>
            <a:graphicFrameLocks noChangeAspect="1"/>
          </p:cNvGraphicFramePr>
          <p:nvPr>
            <p:extLst>
              <p:ext uri="{D42A27DB-BD31-4B8C-83A1-F6EECF244321}">
                <p14:modId xmlns:p14="http://schemas.microsoft.com/office/powerpoint/2010/main" val="1031094653"/>
              </p:ext>
            </p:extLst>
          </p:nvPr>
        </p:nvGraphicFramePr>
        <p:xfrm>
          <a:off x="1744663" y="3717925"/>
          <a:ext cx="863600" cy="355600"/>
        </p:xfrm>
        <a:graphic>
          <a:graphicData uri="http://schemas.openxmlformats.org/presentationml/2006/ole">
            <mc:AlternateContent xmlns:mc="http://schemas.openxmlformats.org/markup-compatibility/2006">
              <mc:Choice xmlns:v="urn:schemas-microsoft-com:vml" Requires="v">
                <p:oleObj spid="_x0000_s1402602" name="Equation" r:id="rId26" imgW="863280" imgH="355320" progId="Equation.DSMT4">
                  <p:embed/>
                </p:oleObj>
              </mc:Choice>
              <mc:Fallback>
                <p:oleObj name="Equation" r:id="rId26" imgW="863280" imgH="355320" progId="Equation.DSMT4">
                  <p:embed/>
                  <p:pic>
                    <p:nvPicPr>
                      <p:cNvPr id="0" name=""/>
                      <p:cNvPicPr>
                        <a:picLocks noChangeAspect="1" noChangeArrowheads="1"/>
                      </p:cNvPicPr>
                      <p:nvPr/>
                    </p:nvPicPr>
                    <p:blipFill>
                      <a:blip r:embed="rId27"/>
                      <a:srcRect/>
                      <a:stretch>
                        <a:fillRect/>
                      </a:stretch>
                    </p:blipFill>
                    <p:spPr bwMode="auto">
                      <a:xfrm>
                        <a:off x="1744663" y="3717925"/>
                        <a:ext cx="863600" cy="3556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79" name="Text Box 147"/>
          <p:cNvSpPr txBox="1">
            <a:spLocks noChangeArrowheads="1"/>
          </p:cNvSpPr>
          <p:nvPr/>
        </p:nvSpPr>
        <p:spPr bwMode="auto">
          <a:xfrm>
            <a:off x="66675" y="4132263"/>
            <a:ext cx="49403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a:t>
            </a:r>
            <a:r>
              <a:rPr lang="en-US" altLang="ru-RU" sz="1000" dirty="0">
                <a:solidFill>
                  <a:srgbClr val="000000"/>
                </a:solidFill>
              </a:rPr>
              <a:t>vertical velocity of the </a:t>
            </a:r>
            <a:r>
              <a:rPr lang="en-US" altLang="ru-RU" sz="1000" dirty="0" smtClean="0">
                <a:solidFill>
                  <a:srgbClr val="000000"/>
                </a:solidFill>
              </a:rPr>
              <a:t>projectile </a:t>
            </a:r>
            <a:r>
              <a:rPr lang="en-US" altLang="ru-RU" sz="1000" dirty="0">
                <a:solidFill>
                  <a:srgbClr val="000000"/>
                </a:solidFill>
              </a:rPr>
              <a:t>at the highest point of the </a:t>
            </a:r>
            <a:r>
              <a:rPr lang="en-US" altLang="ru-RU" sz="1000" dirty="0" smtClean="0">
                <a:solidFill>
                  <a:srgbClr val="000000"/>
                </a:solidFill>
              </a:rPr>
              <a:t>path </a:t>
            </a:r>
            <a:r>
              <a:rPr lang="en-US" altLang="ru-RU" sz="1000" dirty="0">
                <a:solidFill>
                  <a:srgbClr val="000000"/>
                </a:solidFill>
              </a:rPr>
              <a:t>is zero </a:t>
            </a:r>
            <a:endParaRPr lang="en-US" altLang="ru-RU" sz="1000" i="1" dirty="0">
              <a:solidFill>
                <a:srgbClr val="000000"/>
              </a:solidFill>
              <a:sym typeface="Symbol" pitchFamily="18" charset="2"/>
            </a:endParaRPr>
          </a:p>
        </p:txBody>
      </p:sp>
      <p:graphicFrame>
        <p:nvGraphicFramePr>
          <p:cNvPr id="325780" name="Object 148"/>
          <p:cNvGraphicFramePr>
            <a:graphicFrameLocks noChangeAspect="1"/>
          </p:cNvGraphicFramePr>
          <p:nvPr>
            <p:extLst>
              <p:ext uri="{D42A27DB-BD31-4B8C-83A1-F6EECF244321}">
                <p14:modId xmlns:p14="http://schemas.microsoft.com/office/powerpoint/2010/main" val="3663688633"/>
              </p:ext>
            </p:extLst>
          </p:nvPr>
        </p:nvGraphicFramePr>
        <p:xfrm>
          <a:off x="4427538" y="4144963"/>
          <a:ext cx="495300" cy="241300"/>
        </p:xfrm>
        <a:graphic>
          <a:graphicData uri="http://schemas.openxmlformats.org/presentationml/2006/ole">
            <mc:AlternateContent xmlns:mc="http://schemas.openxmlformats.org/markup-compatibility/2006">
              <mc:Choice xmlns:v="urn:schemas-microsoft-com:vml" Requires="v">
                <p:oleObj spid="_x0000_s1402603" name="Формула" r:id="rId28" imgW="495000" imgH="241200" progId="Equation.3">
                  <p:embed/>
                </p:oleObj>
              </mc:Choice>
              <mc:Fallback>
                <p:oleObj name="Формула" r:id="rId28" imgW="495000" imgH="241200" progId="Equation.3">
                  <p:embed/>
                  <p:pic>
                    <p:nvPicPr>
                      <p:cNvPr id="0" name=""/>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4427538" y="4144963"/>
                        <a:ext cx="495300" cy="2413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81" name="Text Box 149"/>
          <p:cNvSpPr txBox="1">
            <a:spLocks noChangeArrowheads="1"/>
          </p:cNvSpPr>
          <p:nvPr/>
        </p:nvSpPr>
        <p:spPr bwMode="auto">
          <a:xfrm>
            <a:off x="5275263" y="4113212"/>
            <a:ext cx="3754437"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dirty="0" smtClean="0">
                <a:solidFill>
                  <a:srgbClr val="000000"/>
                </a:solidFill>
                <a:sym typeface="Symbol" pitchFamily="18" charset="2"/>
              </a:rPr>
              <a:t>The </a:t>
            </a:r>
            <a:r>
              <a:rPr lang="en-US" altLang="ru-RU" sz="1000" dirty="0">
                <a:solidFill>
                  <a:srgbClr val="000000"/>
                </a:solidFill>
                <a:sym typeface="Symbol" pitchFamily="18" charset="2"/>
              </a:rPr>
              <a:t>horizontal velocity of the </a:t>
            </a:r>
            <a:r>
              <a:rPr lang="en-US" altLang="ru-RU" sz="1000" dirty="0" smtClean="0">
                <a:solidFill>
                  <a:srgbClr val="000000"/>
                </a:solidFill>
                <a:sym typeface="Symbol" pitchFamily="18" charset="2"/>
              </a:rPr>
              <a:t>projectile is </a:t>
            </a:r>
            <a:r>
              <a:rPr lang="en-US" altLang="ru-RU" sz="1000" dirty="0">
                <a:solidFill>
                  <a:srgbClr val="000000"/>
                </a:solidFill>
                <a:sym typeface="Symbol" pitchFamily="18" charset="2"/>
              </a:rPr>
              <a:t>constant (the law of conservation of the </a:t>
            </a:r>
            <a:r>
              <a:rPr lang="en-US" altLang="ru-RU" sz="1000" dirty="0" smtClean="0">
                <a:solidFill>
                  <a:srgbClr val="000000"/>
                </a:solidFill>
                <a:sym typeface="Symbol" pitchFamily="18" charset="2"/>
              </a:rPr>
              <a:t>particle momentum) </a:t>
            </a:r>
            <a:r>
              <a:rPr lang="en-US" altLang="ru-RU" sz="1000" dirty="0">
                <a:solidFill>
                  <a:srgbClr val="000000"/>
                </a:solidFill>
                <a:sym typeface="Symbol" pitchFamily="18" charset="2"/>
              </a:rPr>
              <a:t>and </a:t>
            </a:r>
            <a:r>
              <a:rPr lang="en-US" altLang="ru-RU" sz="1000" dirty="0" smtClean="0">
                <a:solidFill>
                  <a:srgbClr val="000000"/>
                </a:solidFill>
                <a:sym typeface="Symbol" pitchFamily="18" charset="2"/>
              </a:rPr>
              <a:t>equal to</a:t>
            </a:r>
            <a:endParaRPr lang="en-US" altLang="ru-RU" sz="1000" dirty="0">
              <a:solidFill>
                <a:srgbClr val="000000"/>
              </a:solidFill>
              <a:sym typeface="Symbol" pitchFamily="18" charset="2"/>
            </a:endParaRPr>
          </a:p>
        </p:txBody>
      </p:sp>
      <p:graphicFrame>
        <p:nvGraphicFramePr>
          <p:cNvPr id="325782" name="Object 150"/>
          <p:cNvGraphicFramePr>
            <a:graphicFrameLocks noChangeAspect="1"/>
          </p:cNvGraphicFramePr>
          <p:nvPr/>
        </p:nvGraphicFramePr>
        <p:xfrm>
          <a:off x="6772275" y="4529138"/>
          <a:ext cx="2133600" cy="457200"/>
        </p:xfrm>
        <a:graphic>
          <a:graphicData uri="http://schemas.openxmlformats.org/presentationml/2006/ole">
            <mc:AlternateContent xmlns:mc="http://schemas.openxmlformats.org/markup-compatibility/2006">
              <mc:Choice xmlns:v="urn:schemas-microsoft-com:vml" Requires="v">
                <p:oleObj spid="_x0000_s1402604" name="Формула" r:id="rId30" imgW="2133360" imgH="457200" progId="Equation.3">
                  <p:embed/>
                </p:oleObj>
              </mc:Choice>
              <mc:Fallback>
                <p:oleObj name="Формула" r:id="rId30" imgW="2133360" imgH="457200" progId="Equation.3">
                  <p:embed/>
                  <p:pic>
                    <p:nvPicPr>
                      <p:cNvPr id="0" name=""/>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6772275" y="4529138"/>
                        <a:ext cx="2133600" cy="4572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83" name="Text Box 151"/>
          <p:cNvSpPr txBox="1">
            <a:spLocks noChangeArrowheads="1"/>
          </p:cNvSpPr>
          <p:nvPr/>
        </p:nvSpPr>
        <p:spPr bwMode="auto">
          <a:xfrm>
            <a:off x="65088" y="4386263"/>
            <a:ext cx="1943100"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The work of gravity is</a:t>
            </a:r>
            <a:endParaRPr lang="en-US" altLang="ru-RU" sz="1000" i="1" dirty="0">
              <a:solidFill>
                <a:srgbClr val="000000"/>
              </a:solidFill>
              <a:sym typeface="Symbol" pitchFamily="18" charset="2"/>
            </a:endParaRPr>
          </a:p>
        </p:txBody>
      </p:sp>
      <p:graphicFrame>
        <p:nvGraphicFramePr>
          <p:cNvPr id="325784" name="Object 152"/>
          <p:cNvGraphicFramePr>
            <a:graphicFrameLocks noChangeAspect="1"/>
          </p:cNvGraphicFramePr>
          <p:nvPr/>
        </p:nvGraphicFramePr>
        <p:xfrm>
          <a:off x="1595438" y="4403725"/>
          <a:ext cx="2006600" cy="228600"/>
        </p:xfrm>
        <a:graphic>
          <a:graphicData uri="http://schemas.openxmlformats.org/presentationml/2006/ole">
            <mc:AlternateContent xmlns:mc="http://schemas.openxmlformats.org/markup-compatibility/2006">
              <mc:Choice xmlns:v="urn:schemas-microsoft-com:vml" Requires="v">
                <p:oleObj spid="_x0000_s1402605" name="Формула" r:id="rId32" imgW="2006280" imgH="228600" progId="Equation.3">
                  <p:embed/>
                </p:oleObj>
              </mc:Choice>
              <mc:Fallback>
                <p:oleObj name="Формула" r:id="rId32" imgW="2006280" imgH="228600" progId="Equation.3">
                  <p:embed/>
                  <p:pic>
                    <p:nvPicPr>
                      <p:cNvPr id="0" name=""/>
                      <p:cNvPicPr>
                        <a:picLocks noChangeAspect="1" noChangeArrowheads="1"/>
                      </p:cNvPicPr>
                      <p:nvPr/>
                    </p:nvPicPr>
                    <p:blipFill>
                      <a:blip r:embed="rId33">
                        <a:extLst>
                          <a:ext uri="{28A0092B-C50C-407E-A947-70E740481C1C}">
                            <a14:useLocalDpi xmlns:a14="http://schemas.microsoft.com/office/drawing/2010/main" val="0"/>
                          </a:ext>
                        </a:extLst>
                      </a:blip>
                      <a:srcRect/>
                      <a:stretch>
                        <a:fillRect/>
                      </a:stretch>
                    </p:blipFill>
                    <p:spPr bwMode="auto">
                      <a:xfrm>
                        <a:off x="1595438" y="4403725"/>
                        <a:ext cx="2006600" cy="2286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85" name="Line 153"/>
          <p:cNvSpPr>
            <a:spLocks noChangeShapeType="1"/>
          </p:cNvSpPr>
          <p:nvPr/>
        </p:nvSpPr>
        <p:spPr bwMode="auto">
          <a:xfrm flipV="1">
            <a:off x="1666875" y="2165350"/>
            <a:ext cx="279400" cy="165100"/>
          </a:xfrm>
          <a:prstGeom prst="line">
            <a:avLst/>
          </a:prstGeom>
          <a:noFill/>
          <a:ln w="19050">
            <a:solidFill>
              <a:srgbClr val="0000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5786" name="Object 154"/>
          <p:cNvGraphicFramePr>
            <a:graphicFrameLocks noChangeAspect="1"/>
          </p:cNvGraphicFramePr>
          <p:nvPr/>
        </p:nvGraphicFramePr>
        <p:xfrm>
          <a:off x="1758950" y="1963738"/>
          <a:ext cx="139700" cy="215900"/>
        </p:xfrm>
        <a:graphic>
          <a:graphicData uri="http://schemas.openxmlformats.org/presentationml/2006/ole">
            <mc:AlternateContent xmlns:mc="http://schemas.openxmlformats.org/markup-compatibility/2006">
              <mc:Choice xmlns:v="urn:schemas-microsoft-com:vml" Requires="v">
                <p:oleObj spid="_x0000_s1402606" name="Формула" r:id="rId34" imgW="139680" imgH="215640" progId="Equation.3">
                  <p:embed/>
                </p:oleObj>
              </mc:Choice>
              <mc:Fallback>
                <p:oleObj name="Формула" r:id="rId34" imgW="139680" imgH="215640" progId="Equation.3">
                  <p:embed/>
                  <p:pic>
                    <p:nvPicPr>
                      <p:cNvPr id="0" name=""/>
                      <p:cNvPicPr>
                        <a:picLocks noChangeAspect="1" noChangeArrowheads="1"/>
                      </p:cNvPicPr>
                      <p:nvPr/>
                    </p:nvPicPr>
                    <p:blipFill>
                      <a:blip r:embed="rId35">
                        <a:extLst>
                          <a:ext uri="{28A0092B-C50C-407E-A947-70E740481C1C}">
                            <a14:useLocalDpi xmlns:a14="http://schemas.microsoft.com/office/drawing/2010/main" val="0"/>
                          </a:ext>
                        </a:extLst>
                      </a:blip>
                      <a:srcRect/>
                      <a:stretch>
                        <a:fillRect/>
                      </a:stretch>
                    </p:blipFill>
                    <p:spPr bwMode="auto">
                      <a:xfrm>
                        <a:off x="1758950" y="1963738"/>
                        <a:ext cx="1397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87" name="Line 155"/>
          <p:cNvSpPr>
            <a:spLocks noChangeShapeType="1"/>
          </p:cNvSpPr>
          <p:nvPr/>
        </p:nvSpPr>
        <p:spPr bwMode="auto">
          <a:xfrm flipV="1">
            <a:off x="2316163" y="2116138"/>
            <a:ext cx="279400" cy="0"/>
          </a:xfrm>
          <a:prstGeom prst="line">
            <a:avLst/>
          </a:prstGeom>
          <a:noFill/>
          <a:ln w="19050">
            <a:solidFill>
              <a:srgbClr val="0000FF"/>
            </a:solidFill>
            <a:round/>
            <a:headEnd/>
            <a:tailEnd type="stealth"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graphicFrame>
        <p:nvGraphicFramePr>
          <p:cNvPr id="325788" name="Object 156"/>
          <p:cNvGraphicFramePr>
            <a:graphicFrameLocks noChangeAspect="1"/>
          </p:cNvGraphicFramePr>
          <p:nvPr/>
        </p:nvGraphicFramePr>
        <p:xfrm>
          <a:off x="2351088" y="1835150"/>
          <a:ext cx="165100" cy="215900"/>
        </p:xfrm>
        <a:graphic>
          <a:graphicData uri="http://schemas.openxmlformats.org/presentationml/2006/ole">
            <mc:AlternateContent xmlns:mc="http://schemas.openxmlformats.org/markup-compatibility/2006">
              <mc:Choice xmlns:v="urn:schemas-microsoft-com:vml" Requires="v">
                <p:oleObj spid="_x0000_s1402607" name="Формула" r:id="rId36" imgW="164880" imgH="215640" progId="Equation.3">
                  <p:embed/>
                </p:oleObj>
              </mc:Choice>
              <mc:Fallback>
                <p:oleObj name="Формула" r:id="rId36" imgW="164880" imgH="215640" progId="Equation.3">
                  <p:embed/>
                  <p:pic>
                    <p:nvPicPr>
                      <p:cNvPr id="0" name=""/>
                      <p:cNvPicPr>
                        <a:picLocks noChangeAspect="1" noChangeArrowheads="1"/>
                      </p:cNvPicPr>
                      <p:nvPr/>
                    </p:nvPicPr>
                    <p:blipFill>
                      <a:blip r:embed="rId37">
                        <a:extLst>
                          <a:ext uri="{28A0092B-C50C-407E-A947-70E740481C1C}">
                            <a14:useLocalDpi xmlns:a14="http://schemas.microsoft.com/office/drawing/2010/main" val="0"/>
                          </a:ext>
                        </a:extLst>
                      </a:blip>
                      <a:srcRect/>
                      <a:stretch>
                        <a:fillRect/>
                      </a:stretch>
                    </p:blipFill>
                    <p:spPr bwMode="auto">
                      <a:xfrm>
                        <a:off x="2351088" y="1835150"/>
                        <a:ext cx="165100" cy="2159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89" name="Text Box 157"/>
          <p:cNvSpPr txBox="1">
            <a:spLocks noChangeArrowheads="1"/>
          </p:cNvSpPr>
          <p:nvPr/>
        </p:nvSpPr>
        <p:spPr bwMode="auto">
          <a:xfrm>
            <a:off x="100013" y="4668838"/>
            <a:ext cx="2238375"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rPr>
              <a:t>Substitute </a:t>
            </a:r>
            <a:r>
              <a:rPr lang="en-US" altLang="ru-RU" sz="1000" dirty="0">
                <a:solidFill>
                  <a:srgbClr val="000000"/>
                </a:solidFill>
              </a:rPr>
              <a:t>defined values into the theorem </a:t>
            </a:r>
            <a:endParaRPr lang="en-US" altLang="ru-RU" sz="1000" i="1" dirty="0">
              <a:solidFill>
                <a:srgbClr val="000000"/>
              </a:solidFill>
              <a:sym typeface="Symbol" pitchFamily="18" charset="2"/>
            </a:endParaRPr>
          </a:p>
          <a:p>
            <a:endParaRPr lang="en-US" altLang="ru-RU" sz="1000" i="1" dirty="0">
              <a:solidFill>
                <a:srgbClr val="000000"/>
              </a:solidFill>
              <a:sym typeface="Symbol" pitchFamily="18" charset="2"/>
            </a:endParaRPr>
          </a:p>
        </p:txBody>
      </p:sp>
      <p:graphicFrame>
        <p:nvGraphicFramePr>
          <p:cNvPr id="325790" name="Object 158"/>
          <p:cNvGraphicFramePr>
            <a:graphicFrameLocks noChangeAspect="1"/>
          </p:cNvGraphicFramePr>
          <p:nvPr/>
        </p:nvGraphicFramePr>
        <p:xfrm>
          <a:off x="2070100" y="4589463"/>
          <a:ext cx="4343400" cy="647700"/>
        </p:xfrm>
        <a:graphic>
          <a:graphicData uri="http://schemas.openxmlformats.org/presentationml/2006/ole">
            <mc:AlternateContent xmlns:mc="http://schemas.openxmlformats.org/markup-compatibility/2006">
              <mc:Choice xmlns:v="urn:schemas-microsoft-com:vml" Requires="v">
                <p:oleObj spid="_x0000_s1402608" name="Формула" r:id="rId38" imgW="4343400" imgH="647640" progId="Equation.3">
                  <p:embed/>
                </p:oleObj>
              </mc:Choice>
              <mc:Fallback>
                <p:oleObj name="Формула" r:id="rId38" imgW="4343400" imgH="647640" progId="Equation.3">
                  <p:embed/>
                  <p:pic>
                    <p:nvPicPr>
                      <p:cNvPr id="0" name=""/>
                      <p:cNvPicPr>
                        <a:picLocks noChangeAspect="1" noChangeArrowheads="1"/>
                      </p:cNvPicPr>
                      <p:nvPr/>
                    </p:nvPicPr>
                    <p:blipFill>
                      <a:blip r:embed="rId39">
                        <a:extLst>
                          <a:ext uri="{28A0092B-C50C-407E-A947-70E740481C1C}">
                            <a14:useLocalDpi xmlns:a14="http://schemas.microsoft.com/office/drawing/2010/main" val="0"/>
                          </a:ext>
                        </a:extLst>
                      </a:blip>
                      <a:srcRect/>
                      <a:stretch>
                        <a:fillRect/>
                      </a:stretch>
                    </p:blipFill>
                    <p:spPr bwMode="auto">
                      <a:xfrm>
                        <a:off x="2070100" y="4589463"/>
                        <a:ext cx="4343400" cy="6477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91" name="Text Box 159"/>
          <p:cNvSpPr txBox="1">
            <a:spLocks noChangeArrowheads="1"/>
          </p:cNvSpPr>
          <p:nvPr/>
        </p:nvSpPr>
        <p:spPr bwMode="auto">
          <a:xfrm>
            <a:off x="107950" y="5285501"/>
            <a:ext cx="223837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a:solidFill>
                  <a:srgbClr val="000000"/>
                </a:solidFill>
                <a:sym typeface="Symbol" pitchFamily="18" charset="2"/>
              </a:rPr>
              <a:t>After some </a:t>
            </a:r>
            <a:r>
              <a:rPr lang="en-US" altLang="ru-RU" sz="1000" dirty="0" smtClean="0">
                <a:solidFill>
                  <a:srgbClr val="000000"/>
                </a:solidFill>
                <a:sym typeface="Symbol" pitchFamily="18" charset="2"/>
              </a:rPr>
              <a:t>transformations we have</a:t>
            </a:r>
            <a:endParaRPr lang="en-US" altLang="ru-RU" sz="1000" dirty="0">
              <a:solidFill>
                <a:srgbClr val="000000"/>
              </a:solidFill>
              <a:sym typeface="Symbol" pitchFamily="18" charset="2"/>
            </a:endParaRPr>
          </a:p>
        </p:txBody>
      </p:sp>
      <p:graphicFrame>
        <p:nvGraphicFramePr>
          <p:cNvPr id="325792" name="Object 160"/>
          <p:cNvGraphicFramePr>
            <a:graphicFrameLocks noChangeAspect="1"/>
          </p:cNvGraphicFramePr>
          <p:nvPr>
            <p:extLst>
              <p:ext uri="{D42A27DB-BD31-4B8C-83A1-F6EECF244321}">
                <p14:modId xmlns:p14="http://schemas.microsoft.com/office/powerpoint/2010/main" val="3897350603"/>
              </p:ext>
            </p:extLst>
          </p:nvPr>
        </p:nvGraphicFramePr>
        <p:xfrm>
          <a:off x="2291213" y="5181561"/>
          <a:ext cx="2501900" cy="419100"/>
        </p:xfrm>
        <a:graphic>
          <a:graphicData uri="http://schemas.openxmlformats.org/presentationml/2006/ole">
            <mc:AlternateContent xmlns:mc="http://schemas.openxmlformats.org/markup-compatibility/2006">
              <mc:Choice xmlns:v="urn:schemas-microsoft-com:vml" Requires="v">
                <p:oleObj spid="_x0000_s1402609" name="Формула" r:id="rId40" imgW="2501640" imgH="419040" progId="Equation.3">
                  <p:embed/>
                </p:oleObj>
              </mc:Choice>
              <mc:Fallback>
                <p:oleObj name="Формула" r:id="rId40" imgW="2501640" imgH="419040" progId="Equation.3">
                  <p:embed/>
                  <p:pic>
                    <p:nvPicPr>
                      <p:cNvPr id="0" name=""/>
                      <p:cNvPicPr>
                        <a:picLocks noChangeAspect="1" noChangeArrowheads="1"/>
                      </p:cNvPicPr>
                      <p:nvPr/>
                    </p:nvPicPr>
                    <p:blipFill>
                      <a:blip r:embed="rId41">
                        <a:extLst>
                          <a:ext uri="{28A0092B-C50C-407E-A947-70E740481C1C}">
                            <a14:useLocalDpi xmlns:a14="http://schemas.microsoft.com/office/drawing/2010/main" val="0"/>
                          </a:ext>
                        </a:extLst>
                      </a:blip>
                      <a:srcRect/>
                      <a:stretch>
                        <a:fillRect/>
                      </a:stretch>
                    </p:blipFill>
                    <p:spPr bwMode="auto">
                      <a:xfrm>
                        <a:off x="2291213" y="5181561"/>
                        <a:ext cx="2501900" cy="419100"/>
                      </a:xfrm>
                      <a:prstGeom prst="rect">
                        <a:avLst/>
                      </a:prstGeom>
                      <a:noFill/>
                      <a:ln>
                        <a:noFill/>
                      </a:ln>
                      <a:effectLst/>
                      <a:extLst>
                        <a:ext uri="{909E8E84-426E-40DD-AFC4-6F175D3DCCD1}">
                          <a14:hiddenFill xmlns:a14="http://schemas.microsoft.com/office/drawing/2010/main">
                            <a:solidFill>
                              <a:srgbClr val="FFFF99"/>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93" name="Text Box 161"/>
          <p:cNvSpPr txBox="1">
            <a:spLocks noChangeArrowheads="1"/>
          </p:cNvSpPr>
          <p:nvPr/>
        </p:nvSpPr>
        <p:spPr bwMode="auto">
          <a:xfrm>
            <a:off x="5051425" y="5210175"/>
            <a:ext cx="1781175"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en-US" altLang="ru-RU" sz="1000" dirty="0" smtClean="0">
                <a:solidFill>
                  <a:srgbClr val="000000"/>
                </a:solidFill>
                <a:sym typeface="Symbol" pitchFamily="18" charset="2"/>
              </a:rPr>
              <a:t>Hence, </a:t>
            </a:r>
            <a:r>
              <a:rPr lang="en-US" altLang="ru-RU" sz="1000" dirty="0">
                <a:solidFill>
                  <a:srgbClr val="000000"/>
                </a:solidFill>
                <a:sym typeface="Symbol" pitchFamily="18" charset="2"/>
              </a:rPr>
              <a:t>the maximum</a:t>
            </a:r>
          </a:p>
          <a:p>
            <a:r>
              <a:rPr lang="en-US" altLang="ru-RU" sz="1000" dirty="0" smtClean="0">
                <a:solidFill>
                  <a:srgbClr val="000000"/>
                </a:solidFill>
                <a:sym typeface="Symbol" pitchFamily="18" charset="2"/>
              </a:rPr>
              <a:t>altitude is</a:t>
            </a:r>
            <a:endParaRPr lang="en-US" altLang="ru-RU" sz="1000" dirty="0">
              <a:solidFill>
                <a:srgbClr val="000000"/>
              </a:solidFill>
              <a:sym typeface="Symbol" pitchFamily="18" charset="2"/>
            </a:endParaRPr>
          </a:p>
        </p:txBody>
      </p:sp>
      <p:graphicFrame>
        <p:nvGraphicFramePr>
          <p:cNvPr id="325794" name="Object 162"/>
          <p:cNvGraphicFramePr>
            <a:graphicFrameLocks noChangeAspect="1"/>
          </p:cNvGraphicFramePr>
          <p:nvPr/>
        </p:nvGraphicFramePr>
        <p:xfrm>
          <a:off x="6642100" y="5183188"/>
          <a:ext cx="2260600" cy="444500"/>
        </p:xfrm>
        <a:graphic>
          <a:graphicData uri="http://schemas.openxmlformats.org/presentationml/2006/ole">
            <mc:AlternateContent xmlns:mc="http://schemas.openxmlformats.org/markup-compatibility/2006">
              <mc:Choice xmlns:v="urn:schemas-microsoft-com:vml" Requires="v">
                <p:oleObj spid="_x0000_s1402610" name="Формула" r:id="rId42" imgW="2260440" imgH="444240" progId="Equation.3">
                  <p:embed/>
                </p:oleObj>
              </mc:Choice>
              <mc:Fallback>
                <p:oleObj name="Формула" r:id="rId42" imgW="2260440" imgH="444240" progId="Equation.3">
                  <p:embed/>
                  <p:pic>
                    <p:nvPicPr>
                      <p:cNvPr id="0" name=""/>
                      <p:cNvPicPr>
                        <a:picLocks noChangeAspect="1" noChangeArrowheads="1"/>
                      </p:cNvPicPr>
                      <p:nvPr/>
                    </p:nvPicPr>
                    <p:blipFill>
                      <a:blip r:embed="rId43">
                        <a:extLst>
                          <a:ext uri="{28A0092B-C50C-407E-A947-70E740481C1C}">
                            <a14:useLocalDpi xmlns:a14="http://schemas.microsoft.com/office/drawing/2010/main" val="0"/>
                          </a:ext>
                        </a:extLst>
                      </a:blip>
                      <a:srcRect/>
                      <a:stretch>
                        <a:fillRect/>
                      </a:stretch>
                    </p:blipFill>
                    <p:spPr bwMode="auto">
                      <a:xfrm>
                        <a:off x="6642100" y="5183188"/>
                        <a:ext cx="2260600" cy="4445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rgbClr val="FFFF99"/>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325795" name="Text Box 163"/>
          <p:cNvSpPr txBox="1">
            <a:spLocks noChangeArrowheads="1"/>
          </p:cNvSpPr>
          <p:nvPr/>
        </p:nvSpPr>
        <p:spPr bwMode="auto">
          <a:xfrm>
            <a:off x="211138" y="5627688"/>
            <a:ext cx="4876800" cy="5539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just"/>
            <a:r>
              <a:rPr lang="en-US" altLang="ru-RU" sz="1000" i="1" dirty="0">
                <a:solidFill>
                  <a:srgbClr val="000000"/>
                </a:solidFill>
                <a:sym typeface="Symbol" pitchFamily="18" charset="2"/>
              </a:rPr>
              <a:t>Note that the preceding expression can be more quickly obtained by writing the theorem of the change in kinetic energy only for the vertical velocity of the particle, because there are no horizontal forces and horizontal velocity does not change .</a:t>
            </a:r>
          </a:p>
        </p:txBody>
      </p:sp>
      <p:sp>
        <p:nvSpPr>
          <p:cNvPr id="325796" name="Line 164"/>
          <p:cNvSpPr>
            <a:spLocks noChangeShapeType="1"/>
          </p:cNvSpPr>
          <p:nvPr/>
        </p:nvSpPr>
        <p:spPr bwMode="auto">
          <a:xfrm>
            <a:off x="2981325" y="1847850"/>
            <a:ext cx="0" cy="2286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p>
            <a:endParaRPr lang="ru-RU" sz="1000">
              <a:solidFill>
                <a:srgbClr val="000000"/>
              </a:solidFill>
            </a:endParaRPr>
          </a:p>
        </p:txBody>
      </p:sp>
      <p:sp>
        <p:nvSpPr>
          <p:cNvPr id="325797" name="AutoShape 165">
            <a:hlinkClick r:id="rId44" action="ppaction://hlinksldjump" highlightClick="1"/>
          </p:cNvPr>
          <p:cNvSpPr>
            <a:spLocks noChangeArrowheads="1"/>
          </p:cNvSpPr>
          <p:nvPr/>
        </p:nvSpPr>
        <p:spPr bwMode="auto">
          <a:xfrm>
            <a:off x="338138" y="552450"/>
            <a:ext cx="242887" cy="204788"/>
          </a:xfrm>
          <a:prstGeom prst="actionButtonBeginning">
            <a:avLst/>
          </a:prstGeom>
          <a:solidFill>
            <a:srgbClr val="FF0000"/>
          </a:solidFill>
          <a:ln>
            <a:noFill/>
          </a:ln>
          <a:effectLst/>
          <a:extLst/>
        </p:spPr>
        <p:txBody>
          <a:bodyPr wrap="none" anchor="ctr"/>
          <a:lstStyle/>
          <a:p>
            <a:endParaRPr lang="ru-RU" sz="1000">
              <a:solidFill>
                <a:srgbClr val="000000"/>
              </a:solidFill>
            </a:endParaRPr>
          </a:p>
        </p:txBody>
      </p:sp>
      <p:sp>
        <p:nvSpPr>
          <p:cNvPr id="325798" name="AutoShape 166">
            <a:hlinkClick r:id="" action="ppaction://hlinkshowjump?jump=previousslide" highlightClick="1"/>
          </p:cNvPr>
          <p:cNvSpPr>
            <a:spLocks noChangeArrowheads="1"/>
          </p:cNvSpPr>
          <p:nvPr/>
        </p:nvSpPr>
        <p:spPr bwMode="auto">
          <a:xfrm>
            <a:off x="609600" y="552450"/>
            <a:ext cx="257175" cy="209550"/>
          </a:xfrm>
          <a:prstGeom prst="actionButtonBackPrevious">
            <a:avLst/>
          </a:prstGeom>
          <a:solidFill>
            <a:srgbClr val="FF0000"/>
          </a:solidFill>
          <a:ln>
            <a:noFill/>
          </a:ln>
          <a:effectLst/>
          <a:extLst/>
        </p:spPr>
        <p:txBody>
          <a:bodyPr wrap="none" anchor="ctr"/>
          <a:lstStyle/>
          <a:p>
            <a:endParaRPr lang="ru-RU" sz="1000">
              <a:solidFill>
                <a:srgbClr val="000000"/>
              </a:solidFill>
            </a:endParaRPr>
          </a:p>
        </p:txBody>
      </p:sp>
      <p:sp>
        <p:nvSpPr>
          <p:cNvPr id="325799" name="AutoShape 167">
            <a:hlinkClick r:id="" action="ppaction://hlinkshowjump?jump=nextslide" highlightClick="1"/>
          </p:cNvPr>
          <p:cNvSpPr>
            <a:spLocks noChangeArrowheads="1"/>
          </p:cNvSpPr>
          <p:nvPr/>
        </p:nvSpPr>
        <p:spPr bwMode="auto">
          <a:xfrm>
            <a:off x="4286250" y="562769"/>
            <a:ext cx="285750" cy="219075"/>
          </a:xfrm>
          <a:prstGeom prst="actionButtonForwardNext">
            <a:avLst/>
          </a:prstGeom>
          <a:solidFill>
            <a:srgbClr val="FF0000"/>
          </a:solidFill>
          <a:ln>
            <a:noFill/>
          </a:ln>
          <a:effectLst/>
          <a:extLst/>
        </p:spPr>
        <p:txBody>
          <a:bodyPr wrap="none" anchor="ctr"/>
          <a:lstStyle/>
          <a:p>
            <a:endParaRPr lang="ru-RU" sz="1000">
              <a:solidFill>
                <a:srgbClr val="000000"/>
              </a:solidFill>
            </a:endParaRPr>
          </a:p>
        </p:txBody>
      </p:sp>
      <p:sp>
        <p:nvSpPr>
          <p:cNvPr id="325800" name="Oval 168"/>
          <p:cNvSpPr>
            <a:spLocks noChangeArrowheads="1"/>
          </p:cNvSpPr>
          <p:nvPr/>
        </p:nvSpPr>
        <p:spPr bwMode="auto">
          <a:xfrm>
            <a:off x="8696325" y="6391275"/>
            <a:ext cx="333375" cy="333375"/>
          </a:xfrm>
          <a:prstGeom prst="ellipse">
            <a:avLst/>
          </a:prstGeom>
          <a:solidFill>
            <a:srgbClr val="FF0000"/>
          </a:solidFill>
          <a:ln w="9525" algn="ctr">
            <a:solidFill>
              <a:srgbClr val="0000FF"/>
            </a:solidFill>
            <a:round/>
            <a:headEnd/>
            <a:tailEnd/>
          </a:ln>
          <a:effectLst/>
          <a:extLst/>
        </p:spPr>
        <p:txBody>
          <a:bodyPr wrap="none" anchor="ctr"/>
          <a:lstStyle/>
          <a:p>
            <a:pPr algn="ctr"/>
            <a:r>
              <a:rPr lang="en-US" altLang="ru-RU" sz="1000" b="1" dirty="0" smtClean="0">
                <a:solidFill>
                  <a:srgbClr val="00007D"/>
                </a:solidFill>
              </a:rPr>
              <a:t>31</a:t>
            </a:r>
            <a:endParaRPr lang="ru-RU" altLang="ru-RU" sz="1000" b="1" dirty="0">
              <a:solidFill>
                <a:srgbClr val="00007D"/>
              </a:solidFill>
            </a:endParaRPr>
          </a:p>
        </p:txBody>
      </p:sp>
      <p:pic>
        <p:nvPicPr>
          <p:cNvPr id="104" name="Picture 15" descr="Z:\Символ НГУ_4.JPG"/>
          <p:cNvPicPr>
            <a:picLocks noChangeAspect="1" noChangeArrowheads="1"/>
          </p:cNvPicPr>
          <p:nvPr/>
        </p:nvPicPr>
        <p:blipFill>
          <a:blip r:embed="rId45" cstate="print">
            <a:extLst>
              <a:ext uri="{BEBA8EAE-BF5A-486C-A8C5-ECC9F3942E4B}">
                <a14:imgProps xmlns:a14="http://schemas.microsoft.com/office/drawing/2010/main">
                  <a14:imgLayer r:embed="rId46">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8067758" y="152400"/>
            <a:ext cx="857084" cy="75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779249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573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2573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25735"/>
                                        </p:tgtEl>
                                        <p:attrNameLst>
                                          <p:attrName>style.visibility</p:attrName>
                                        </p:attrNameLst>
                                      </p:cBhvr>
                                      <p:to>
                                        <p:strVal val="visible"/>
                                      </p:to>
                                    </p:set>
                                  </p:childTnLst>
                                </p:cTn>
                              </p:par>
                              <p:par>
                                <p:cTn id="13" presetID="9" presetClass="emph" presetSubtype="0" nodeType="withEffect">
                                  <p:stCondLst>
                                    <p:cond delay="0"/>
                                  </p:stCondLst>
                                  <p:childTnLst>
                                    <p:set>
                                      <p:cBhvr rctx="PPT">
                                        <p:cTn id="14" dur="indefinite"/>
                                        <p:tgtEl>
                                          <p:spTgt spid="325733"/>
                                        </p:tgtEl>
                                        <p:attrNameLst>
                                          <p:attrName>style.opacity</p:attrName>
                                        </p:attrNameLst>
                                      </p:cBhvr>
                                      <p:to>
                                        <p:strVal val="0.5"/>
                                      </p:to>
                                    </p:set>
                                    <p:animEffect filter="image" prLst="opacity: 0.5">
                                      <p:cBhvr rctx="IE">
                                        <p:cTn id="15" dur="indefinite"/>
                                        <p:tgtEl>
                                          <p:spTgt spid="3257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325736"/>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325741"/>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25742"/>
                                        </p:tgtEl>
                                        <p:attrNameLst>
                                          <p:attrName>style.visibility</p:attrName>
                                        </p:attrNameLst>
                                      </p:cBhvr>
                                      <p:to>
                                        <p:strVal val="visible"/>
                                      </p:to>
                                    </p:set>
                                  </p:childTnLst>
                                </p:cTn>
                              </p:par>
                              <p:par>
                                <p:cTn id="26" presetID="1" presetClass="entr" presetSubtype="0" fill="hold" nodeType="withEffect">
                                  <p:stCondLst>
                                    <p:cond delay="0"/>
                                  </p:stCondLst>
                                  <p:childTnLst>
                                    <p:set>
                                      <p:cBhvr>
                                        <p:cTn id="27" dur="1" fill="hold">
                                          <p:stCondLst>
                                            <p:cond delay="0"/>
                                          </p:stCondLst>
                                        </p:cTn>
                                        <p:tgtEl>
                                          <p:spTgt spid="325745"/>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325746"/>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325747"/>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325748"/>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325749"/>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32575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325751"/>
                                        </p:tgtEl>
                                        <p:attrNameLst>
                                          <p:attrName>style.visibility</p:attrName>
                                        </p:attrNameLst>
                                      </p:cBhvr>
                                      <p:to>
                                        <p:strVal val="visible"/>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325752"/>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325754"/>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325755"/>
                                        </p:tgtEl>
                                        <p:attrNameLst>
                                          <p:attrName>style.visibility</p:attrName>
                                        </p:attrNameLst>
                                      </p:cBhvr>
                                      <p:to>
                                        <p:strVal val="visible"/>
                                      </p:to>
                                    </p:set>
                                  </p:childTnLst>
                                </p:cTn>
                              </p:par>
                              <p:par>
                                <p:cTn id="56" presetID="1" presetClass="entr" presetSubtype="0" fill="hold" nodeType="withEffect">
                                  <p:stCondLst>
                                    <p:cond delay="0"/>
                                  </p:stCondLst>
                                  <p:childTnLst>
                                    <p:set>
                                      <p:cBhvr>
                                        <p:cTn id="57" dur="1" fill="hold">
                                          <p:stCondLst>
                                            <p:cond delay="0"/>
                                          </p:stCondLst>
                                        </p:cTn>
                                        <p:tgtEl>
                                          <p:spTgt spid="325756"/>
                                        </p:tgtEl>
                                        <p:attrNameLst>
                                          <p:attrName>style.visibility</p:attrName>
                                        </p:attrNameLst>
                                      </p:cBhvr>
                                      <p:to>
                                        <p:strVal val="visible"/>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1" presetClass="entr" presetSubtype="0" fill="hold" grpId="0" nodeType="clickEffect">
                                  <p:stCondLst>
                                    <p:cond delay="0"/>
                                  </p:stCondLst>
                                  <p:childTnLst>
                                    <p:set>
                                      <p:cBhvr>
                                        <p:cTn id="61" dur="1" fill="hold">
                                          <p:stCondLst>
                                            <p:cond delay="0"/>
                                          </p:stCondLst>
                                        </p:cTn>
                                        <p:tgtEl>
                                          <p:spTgt spid="325757"/>
                                        </p:tgtEl>
                                        <p:attrNameLst>
                                          <p:attrName>style.visibility</p:attrName>
                                        </p:attrNameLst>
                                      </p:cBhvr>
                                      <p:to>
                                        <p:strVal val="visible"/>
                                      </p:to>
                                    </p:set>
                                  </p:childTnLst>
                                </p:cTn>
                              </p:par>
                            </p:childTnLst>
                          </p:cTn>
                        </p:par>
                        <p:par>
                          <p:cTn id="62" fill="hold" nodeType="afterGroup">
                            <p:stCondLst>
                              <p:cond delay="0"/>
                            </p:stCondLst>
                            <p:childTnLst>
                              <p:par>
                                <p:cTn id="63" presetID="1" presetClass="entr" presetSubtype="0" fill="hold" nodeType="afterEffect">
                                  <p:stCondLst>
                                    <p:cond delay="0"/>
                                  </p:stCondLst>
                                  <p:childTnLst>
                                    <p:set>
                                      <p:cBhvr>
                                        <p:cTn id="64" dur="1" fill="hold">
                                          <p:stCondLst>
                                            <p:cond delay="0"/>
                                          </p:stCondLst>
                                        </p:cTn>
                                        <p:tgtEl>
                                          <p:spTgt spid="325758"/>
                                        </p:tgtEl>
                                        <p:attrNameLst>
                                          <p:attrName>style.visibility</p:attrName>
                                        </p:attrNameLst>
                                      </p:cBhvr>
                                      <p:to>
                                        <p:strVal val="visible"/>
                                      </p:to>
                                    </p:se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0"/>
                                          </p:stCondLst>
                                        </p:cTn>
                                        <p:tgtEl>
                                          <p:spTgt spid="325760"/>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25761"/>
                                        </p:tgtEl>
                                        <p:attrNameLst>
                                          <p:attrName>style.visibility</p:attrName>
                                        </p:attrNameLst>
                                      </p:cBhvr>
                                      <p:to>
                                        <p:strVal val="visible"/>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325762"/>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2576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25785"/>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325786"/>
                                        </p:tgtEl>
                                        <p:attrNameLst>
                                          <p:attrName>style.visibility</p:attrName>
                                        </p:attrNameLst>
                                      </p:cBhvr>
                                      <p:to>
                                        <p:strVal val="visible"/>
                                      </p:to>
                                    </p:set>
                                  </p:childTnLst>
                                </p:cTn>
                              </p:par>
                            </p:childTnLst>
                          </p:cTn>
                        </p:par>
                      </p:childTnLst>
                    </p:cTn>
                  </p:par>
                  <p:par>
                    <p:cTn id="81" fill="hold" nodeType="clickPar">
                      <p:stCondLst>
                        <p:cond delay="indefinite"/>
                      </p:stCondLst>
                      <p:childTnLst>
                        <p:par>
                          <p:cTn id="82" fill="hold" nodeType="withGroup">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325764"/>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325769"/>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325770"/>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325772"/>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 presetClass="entr" presetSubtype="0" fill="hold" nodeType="clickEffect">
                                  <p:stCondLst>
                                    <p:cond delay="0"/>
                                  </p:stCondLst>
                                  <p:childTnLst>
                                    <p:set>
                                      <p:cBhvr>
                                        <p:cTn id="98" dur="1" fill="hold">
                                          <p:stCondLst>
                                            <p:cond delay="0"/>
                                          </p:stCondLst>
                                        </p:cTn>
                                        <p:tgtEl>
                                          <p:spTgt spid="325775"/>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325787"/>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325788"/>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25779"/>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325780"/>
                                        </p:tgtEl>
                                        <p:attrNameLst>
                                          <p:attrName>style.visibility</p:attrName>
                                        </p:attrNameLst>
                                      </p:cBhvr>
                                      <p:to>
                                        <p:strVal val="visible"/>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ntr" presetSubtype="0" fill="hold" grpId="0" nodeType="clickEffect">
                                  <p:stCondLst>
                                    <p:cond delay="0"/>
                                  </p:stCondLst>
                                  <p:childTnLst>
                                    <p:set>
                                      <p:cBhvr>
                                        <p:cTn id="112" dur="1" fill="hold">
                                          <p:stCondLst>
                                            <p:cond delay="0"/>
                                          </p:stCondLst>
                                        </p:cTn>
                                        <p:tgtEl>
                                          <p:spTgt spid="325781"/>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325782"/>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0"/>
                                          </p:stCondLst>
                                        </p:cTn>
                                        <p:tgtEl>
                                          <p:spTgt spid="325783"/>
                                        </p:tgtEl>
                                        <p:attrNameLst>
                                          <p:attrName>style.visibility</p:attrName>
                                        </p:attrNameLst>
                                      </p:cBhvr>
                                      <p:to>
                                        <p:strVal val="visible"/>
                                      </p:to>
                                    </p:set>
                                  </p:childTnLst>
                                </p:cTn>
                              </p:par>
                              <p:par>
                                <p:cTn id="119" presetID="1" presetClass="entr" presetSubtype="0" fill="hold" nodeType="withEffect">
                                  <p:stCondLst>
                                    <p:cond delay="0"/>
                                  </p:stCondLst>
                                  <p:childTnLst>
                                    <p:set>
                                      <p:cBhvr>
                                        <p:cTn id="120" dur="1" fill="hold">
                                          <p:stCondLst>
                                            <p:cond delay="0"/>
                                          </p:stCondLst>
                                        </p:cTn>
                                        <p:tgtEl>
                                          <p:spTgt spid="325784"/>
                                        </p:tgtEl>
                                        <p:attrNameLst>
                                          <p:attrName>style.visibility</p:attrName>
                                        </p:attrNameLst>
                                      </p:cBhvr>
                                      <p:to>
                                        <p:strVal val="visible"/>
                                      </p:to>
                                    </p:se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1" presetClass="entr" presetSubtype="0" fill="hold" grpId="0" nodeType="clickEffect">
                                  <p:stCondLst>
                                    <p:cond delay="0"/>
                                  </p:stCondLst>
                                  <p:childTnLst>
                                    <p:set>
                                      <p:cBhvr>
                                        <p:cTn id="124" dur="1" fill="hold">
                                          <p:stCondLst>
                                            <p:cond delay="0"/>
                                          </p:stCondLst>
                                        </p:cTn>
                                        <p:tgtEl>
                                          <p:spTgt spid="325789"/>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325790"/>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0"/>
                                          </p:stCondLst>
                                        </p:cTn>
                                        <p:tgtEl>
                                          <p:spTgt spid="325791"/>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325792"/>
                                        </p:tgtEl>
                                        <p:attrNameLst>
                                          <p:attrName>style.visibility</p:attrName>
                                        </p:attrNameLst>
                                      </p:cBhvr>
                                      <p:to>
                                        <p:strVal val="visible"/>
                                      </p:to>
                                    </p:se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 presetClass="entr" presetSubtype="0" fill="hold" grpId="0" nodeType="clickEffect">
                                  <p:stCondLst>
                                    <p:cond delay="0"/>
                                  </p:stCondLst>
                                  <p:childTnLst>
                                    <p:set>
                                      <p:cBhvr>
                                        <p:cTn id="136" dur="1" fill="hold">
                                          <p:stCondLst>
                                            <p:cond delay="0"/>
                                          </p:stCondLst>
                                        </p:cTn>
                                        <p:tgtEl>
                                          <p:spTgt spid="325793"/>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325794"/>
                                        </p:tgtEl>
                                        <p:attrNameLst>
                                          <p:attrName>style.visibility</p:attrName>
                                        </p:attrNameLst>
                                      </p:cBhvr>
                                      <p:to>
                                        <p:strVal val="visible"/>
                                      </p:to>
                                    </p:set>
                                  </p:child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0"/>
                                          </p:stCondLst>
                                        </p:cTn>
                                        <p:tgtEl>
                                          <p:spTgt spid="32579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5770" grpId="0" animBg="1"/>
      <p:bldP spid="325732" grpId="0" animBg="1"/>
      <p:bldP spid="325731" grpId="0"/>
      <p:bldP spid="325735" grpId="0"/>
      <p:bldP spid="325736" grpId="0"/>
      <p:bldP spid="325742" grpId="0"/>
      <p:bldP spid="325746" grpId="0"/>
      <p:bldP spid="325748" grpId="0"/>
      <p:bldP spid="325750" grpId="0"/>
      <p:bldP spid="325752" grpId="0"/>
      <p:bldP spid="325755" grpId="0"/>
      <p:bldP spid="325757" grpId="0"/>
      <p:bldP spid="325760" grpId="0"/>
      <p:bldP spid="325762" grpId="0"/>
      <p:bldP spid="325764" grpId="0"/>
      <p:bldP spid="325779" grpId="0"/>
      <p:bldP spid="325781" grpId="0"/>
      <p:bldP spid="325783" grpId="0"/>
      <p:bldP spid="325785" grpId="0" animBg="1"/>
      <p:bldP spid="325787" grpId="0" animBg="1"/>
      <p:bldP spid="325789" grpId="0"/>
      <p:bldP spid="325791" grpId="0"/>
      <p:bldP spid="325793" grpId="0"/>
      <p:bldP spid="325795"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Волна">
  <a:themeElements>
    <a:clrScheme name="Волна">
      <a:dk1>
        <a:sysClr val="windowText" lastClr="000000"/>
      </a:dk1>
      <a:lt1>
        <a:sysClr val="window" lastClr="FFFFFF"/>
      </a:lt1>
      <a:dk2>
        <a:srgbClr val="073E87"/>
      </a:dk2>
      <a:lt2>
        <a:srgbClr val="C6E7FC"/>
      </a:lt2>
      <a:accent1>
        <a:srgbClr val="31B6FD"/>
      </a:accent1>
      <a:accent2>
        <a:srgbClr val="4584D3"/>
      </a:accent2>
      <a:accent3>
        <a:srgbClr val="5BD078"/>
      </a:accent3>
      <a:accent4>
        <a:srgbClr val="A5D028"/>
      </a:accent4>
      <a:accent5>
        <a:srgbClr val="F5C040"/>
      </a:accent5>
      <a:accent6>
        <a:srgbClr val="05E0DB"/>
      </a:accent6>
      <a:hlink>
        <a:srgbClr val="0080FF"/>
      </a:hlink>
      <a:folHlink>
        <a:srgbClr val="5EAEFF"/>
      </a:folHlink>
    </a:clrScheme>
    <a:fontScheme name="Волна">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Волна">
      <a:fillStyleLst>
        <a:solidFill>
          <a:schemeClr val="phClr"/>
        </a:solidFill>
        <a:gradFill rotWithShape="1">
          <a:gsLst>
            <a:gs pos="0">
              <a:schemeClr val="phClr">
                <a:tint val="0"/>
              </a:schemeClr>
            </a:gs>
            <a:gs pos="44000">
              <a:schemeClr val="phClr">
                <a:tint val="60000"/>
                <a:satMod val="120000"/>
              </a:schemeClr>
            </a:gs>
            <a:gs pos="100000">
              <a:schemeClr val="phClr">
                <a:tint val="90000"/>
                <a:alpha val="100000"/>
                <a:lumMod val="90000"/>
              </a:schemeClr>
            </a:gs>
          </a:gsLst>
          <a:lin ang="5400000" scaled="0"/>
        </a:gradFill>
        <a:gradFill rotWithShape="1">
          <a:gsLst>
            <a:gs pos="0">
              <a:schemeClr val="phClr">
                <a:tint val="96000"/>
                <a:satMod val="120000"/>
                <a:lumMod val="120000"/>
              </a:schemeClr>
            </a:gs>
            <a:gs pos="100000">
              <a:schemeClr val="phClr">
                <a:shade val="89000"/>
                <a:lumMod val="90000"/>
              </a:schemeClr>
            </a:gs>
          </a:gsLst>
          <a:lin ang="5400000" scaled="0"/>
        </a:gradFill>
      </a:fillStyleLst>
      <a:lnStyleLst>
        <a:ln w="9525" cap="flat" cmpd="sng" algn="ctr">
          <a:solidFill>
            <a:schemeClr val="phClr"/>
          </a:solidFill>
          <a:prstDash val="solid"/>
        </a:ln>
        <a:ln w="15875" cap="flat" cmpd="sng" algn="ctr">
          <a:solidFill>
            <a:schemeClr val="phClr">
              <a:shade val="75000"/>
              <a:lumMod val="80000"/>
            </a:schemeClr>
          </a:solidFill>
          <a:prstDash val="solid"/>
        </a:ln>
        <a:ln w="25400" cap="flat" cmpd="sng" algn="ctr">
          <a:solidFill>
            <a:schemeClr val="phClr"/>
          </a:solidFill>
          <a:prstDash val="solid"/>
        </a:ln>
      </a:lnStyleLst>
      <a:effectStyleLst>
        <a:effectStyle>
          <a:effectLst/>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prstMaterial="flat">
            <a:bevelT w="12700" h="12700"/>
          </a:sp3d>
        </a:effectStyle>
        <a:effectStyle>
          <a:effectLst>
            <a:outerShdw blurRad="50800" dist="25400" dir="5400000" rotWithShape="0">
              <a:srgbClr val="000000">
                <a:alpha val="38000"/>
              </a:srgbClr>
            </a:outerShdw>
          </a:effectLst>
          <a:scene3d>
            <a:camera prst="orthographicFront">
              <a:rot lat="0" lon="0" rev="0"/>
            </a:camera>
            <a:lightRig rig="flat" dir="tl">
              <a:rot lat="0" lon="0" rev="6360000"/>
            </a:lightRig>
          </a:scene3d>
          <a:sp3d contourW="19050" prstMaterial="flat">
            <a:bevelT w="63500" h="63500"/>
            <a:contourClr>
              <a:schemeClr val="phClr">
                <a:shade val="25000"/>
                <a:satMod val="180000"/>
              </a:schemeClr>
            </a:contourClr>
          </a:sp3d>
        </a:effectStyle>
      </a:effectStyleLst>
      <a:bgFillStyleLst>
        <a:solidFill>
          <a:schemeClr val="phClr"/>
        </a:solidFill>
        <a:gradFill rotWithShape="1">
          <a:gsLst>
            <a:gs pos="40000">
              <a:schemeClr val="phClr">
                <a:tint val="94000"/>
                <a:shade val="94000"/>
                <a:alpha val="100000"/>
                <a:satMod val="114000"/>
                <a:lumMod val="114000"/>
              </a:schemeClr>
            </a:gs>
            <a:gs pos="74000">
              <a:schemeClr val="phClr">
                <a:tint val="94000"/>
                <a:shade val="94000"/>
                <a:satMod val="128000"/>
                <a:lumMod val="100000"/>
              </a:schemeClr>
            </a:gs>
            <a:gs pos="100000">
              <a:schemeClr val="phClr">
                <a:tint val="98000"/>
                <a:shade val="100000"/>
                <a:hueMod val="98000"/>
                <a:satMod val="100000"/>
                <a:lumMod val="74000"/>
              </a:schemeClr>
            </a:gs>
          </a:gsLst>
          <a:path path="circle">
            <a:fillToRect l="20000" t="-40000" r="20000" b="140000"/>
          </a:path>
        </a:gradFill>
        <a:blipFill rotWithShape="1">
          <a:blip xmlns:r="http://schemas.openxmlformats.org/officeDocument/2006/relationships" r:embed="rId1">
            <a:duotone>
              <a:schemeClr val="phClr">
                <a:tint val="96000"/>
                <a:satMod val="130000"/>
                <a:lumMod val="50000"/>
              </a:schemeClr>
              <a:schemeClr val="phClr">
                <a:tint val="96000"/>
                <a:satMod val="114000"/>
                <a:lumMod val="114000"/>
              </a:schemeClr>
            </a:duotone>
          </a:blip>
          <a:stretch/>
        </a:blipFill>
      </a:bgFillStyleLst>
    </a:fmtScheme>
  </a:themeElements>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2_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4_Пиксел">
  <a:themeElements>
    <a:clrScheme name="Пиксел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fontScheme name="Пиксел">
      <a:majorFont>
        <a:latin typeface="Arial"/>
        <a:ea typeface=""/>
        <a:cs typeface=""/>
      </a:majorFont>
      <a:minorFont>
        <a:latin typeface="Arial"/>
        <a:ea typeface=""/>
        <a:cs typeface=""/>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ru-RU" altLang="ru-RU" sz="20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ctr"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ru-RU" altLang="ru-RU" sz="20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Пиксел 1">
        <a:dk1>
          <a:srgbClr val="0066FF"/>
        </a:dk1>
        <a:lt1>
          <a:srgbClr val="FFFFFF"/>
        </a:lt1>
        <a:dk2>
          <a:srgbClr val="000066"/>
        </a:dk2>
        <a:lt2>
          <a:srgbClr val="FFFFFF"/>
        </a:lt2>
        <a:accent1>
          <a:srgbClr val="6699FF"/>
        </a:accent1>
        <a:accent2>
          <a:srgbClr val="3333FF"/>
        </a:accent2>
        <a:accent3>
          <a:srgbClr val="AAAAB8"/>
        </a:accent3>
        <a:accent4>
          <a:srgbClr val="DADADA"/>
        </a:accent4>
        <a:accent5>
          <a:srgbClr val="B8CAFF"/>
        </a:accent5>
        <a:accent6>
          <a:srgbClr val="2D2DE7"/>
        </a:accent6>
        <a:hlink>
          <a:srgbClr val="FFCC00"/>
        </a:hlink>
        <a:folHlink>
          <a:srgbClr val="0000CC"/>
        </a:folHlink>
      </a:clrScheme>
      <a:clrMap bg1="dk2" tx1="lt1" bg2="dk1" tx2="lt2" accent1="accent1" accent2="accent2" accent3="accent3" accent4="accent4" accent5="accent5" accent6="accent6" hlink="hlink" folHlink="folHlink"/>
    </a:extraClrScheme>
    <a:extraClrScheme>
      <a:clrScheme name="Пиксел 2">
        <a:dk1>
          <a:srgbClr val="009999"/>
        </a:dk1>
        <a:lt1>
          <a:srgbClr val="FFFFFF"/>
        </a:lt1>
        <a:dk2>
          <a:srgbClr val="334B49"/>
        </a:dk2>
        <a:lt2>
          <a:srgbClr val="FFFFFF"/>
        </a:lt2>
        <a:accent1>
          <a:srgbClr val="33CCCC"/>
        </a:accent1>
        <a:accent2>
          <a:srgbClr val="008080"/>
        </a:accent2>
        <a:accent3>
          <a:srgbClr val="ADB1B1"/>
        </a:accent3>
        <a:accent4>
          <a:srgbClr val="DADADA"/>
        </a:accent4>
        <a:accent5>
          <a:srgbClr val="ADE2E2"/>
        </a:accent5>
        <a:accent6>
          <a:srgbClr val="007373"/>
        </a:accent6>
        <a:hlink>
          <a:srgbClr val="FFCC00"/>
        </a:hlink>
        <a:folHlink>
          <a:srgbClr val="006666"/>
        </a:folHlink>
      </a:clrScheme>
      <a:clrMap bg1="dk2" tx1="lt1" bg2="dk1" tx2="lt2" accent1="accent1" accent2="accent2" accent3="accent3" accent4="accent4" accent5="accent5" accent6="accent6" hlink="hlink" folHlink="folHlink"/>
    </a:extraClrScheme>
    <a:extraClrScheme>
      <a:clrScheme name="Пиксел 3">
        <a:dk1>
          <a:srgbClr val="006699"/>
        </a:dk1>
        <a:lt1>
          <a:srgbClr val="FFFFFF"/>
        </a:lt1>
        <a:dk2>
          <a:srgbClr val="333399"/>
        </a:dk2>
        <a:lt2>
          <a:srgbClr val="FFFFFF"/>
        </a:lt2>
        <a:accent1>
          <a:srgbClr val="0099CC"/>
        </a:accent1>
        <a:accent2>
          <a:srgbClr val="0386AF"/>
        </a:accent2>
        <a:accent3>
          <a:srgbClr val="ADADCA"/>
        </a:accent3>
        <a:accent4>
          <a:srgbClr val="DADADA"/>
        </a:accent4>
        <a:accent5>
          <a:srgbClr val="AACAE2"/>
        </a:accent5>
        <a:accent6>
          <a:srgbClr val="02799E"/>
        </a:accent6>
        <a:hlink>
          <a:srgbClr val="FFCC00"/>
        </a:hlink>
        <a:folHlink>
          <a:srgbClr val="6699FF"/>
        </a:folHlink>
      </a:clrScheme>
      <a:clrMap bg1="dk2" tx1="lt1" bg2="dk1" tx2="lt2" accent1="accent1" accent2="accent2" accent3="accent3" accent4="accent4" accent5="accent5" accent6="accent6" hlink="hlink" folHlink="folHlink"/>
    </a:extraClrScheme>
    <a:extraClrScheme>
      <a:clrScheme name="Пиксел 4">
        <a:dk1>
          <a:srgbClr val="008080"/>
        </a:dk1>
        <a:lt1>
          <a:srgbClr val="FFFFFF"/>
        </a:lt1>
        <a:dk2>
          <a:srgbClr val="2F978D"/>
        </a:dk2>
        <a:lt2>
          <a:srgbClr val="FFFFFF"/>
        </a:lt2>
        <a:accent1>
          <a:srgbClr val="0099FF"/>
        </a:accent1>
        <a:accent2>
          <a:srgbClr val="009999"/>
        </a:accent2>
        <a:accent3>
          <a:srgbClr val="ADC9C5"/>
        </a:accent3>
        <a:accent4>
          <a:srgbClr val="DADADA"/>
        </a:accent4>
        <a:accent5>
          <a:srgbClr val="AACAFF"/>
        </a:accent5>
        <a:accent6>
          <a:srgbClr val="008A8A"/>
        </a:accent6>
        <a:hlink>
          <a:srgbClr val="FFFFCC"/>
        </a:hlink>
        <a:folHlink>
          <a:srgbClr val="70CAC6"/>
        </a:folHlink>
      </a:clrScheme>
      <a:clrMap bg1="dk2" tx1="lt1" bg2="dk1" tx2="lt2" accent1="accent1" accent2="accent2" accent3="accent3" accent4="accent4" accent5="accent5" accent6="accent6" hlink="hlink" folHlink="folHlink"/>
    </a:extraClrScheme>
    <a:extraClrScheme>
      <a:clrScheme name="Пиксел 5">
        <a:dk1>
          <a:srgbClr val="822504"/>
        </a:dk1>
        <a:lt1>
          <a:srgbClr val="FFFFFF"/>
        </a:lt1>
        <a:dk2>
          <a:srgbClr val="330000"/>
        </a:dk2>
        <a:lt2>
          <a:srgbClr val="FFFFFF"/>
        </a:lt2>
        <a:accent1>
          <a:srgbClr val="FF9900"/>
        </a:accent1>
        <a:accent2>
          <a:srgbClr val="9E2A06"/>
        </a:accent2>
        <a:accent3>
          <a:srgbClr val="ADAAAA"/>
        </a:accent3>
        <a:accent4>
          <a:srgbClr val="DADADA"/>
        </a:accent4>
        <a:accent5>
          <a:srgbClr val="FFCAAA"/>
        </a:accent5>
        <a:accent6>
          <a:srgbClr val="8F2505"/>
        </a:accent6>
        <a:hlink>
          <a:srgbClr val="FF3300"/>
        </a:hlink>
        <a:folHlink>
          <a:srgbClr val="7C0704"/>
        </a:folHlink>
      </a:clrScheme>
      <a:clrMap bg1="dk2" tx1="lt1" bg2="dk1" tx2="lt2" accent1="accent1" accent2="accent2" accent3="accent3" accent4="accent4" accent5="accent5" accent6="accent6" hlink="hlink" folHlink="folHlink"/>
    </a:extraClrScheme>
    <a:extraClrScheme>
      <a:clrScheme name="Пиксел 6">
        <a:dk1>
          <a:srgbClr val="336600"/>
        </a:dk1>
        <a:lt1>
          <a:srgbClr val="FFFFFF"/>
        </a:lt1>
        <a:dk2>
          <a:srgbClr val="4A7911"/>
        </a:dk2>
        <a:lt2>
          <a:srgbClr val="FFFFFF"/>
        </a:lt2>
        <a:accent1>
          <a:srgbClr val="666633"/>
        </a:accent1>
        <a:accent2>
          <a:srgbClr val="669900"/>
        </a:accent2>
        <a:accent3>
          <a:srgbClr val="B1BEAA"/>
        </a:accent3>
        <a:accent4>
          <a:srgbClr val="DADADA"/>
        </a:accent4>
        <a:accent5>
          <a:srgbClr val="B8B8AD"/>
        </a:accent5>
        <a:accent6>
          <a:srgbClr val="5C8A00"/>
        </a:accent6>
        <a:hlink>
          <a:srgbClr val="FFCC00"/>
        </a:hlink>
        <a:folHlink>
          <a:srgbClr val="99CC00"/>
        </a:folHlink>
      </a:clrScheme>
      <a:clrMap bg1="dk2" tx1="lt1" bg2="dk1" tx2="lt2" accent1="accent1" accent2="accent2" accent3="accent3" accent4="accent4" accent5="accent5" accent6="accent6" hlink="hlink" folHlink="folHlink"/>
    </a:extraClrScheme>
    <a:extraClrScheme>
      <a:clrScheme name="Пиксел 7">
        <a:dk1>
          <a:srgbClr val="000000"/>
        </a:dk1>
        <a:lt1>
          <a:srgbClr val="FFFFFF"/>
        </a:lt1>
        <a:dk2>
          <a:srgbClr val="000000"/>
        </a:dk2>
        <a:lt2>
          <a:srgbClr val="CC3300"/>
        </a:lt2>
        <a:accent1>
          <a:srgbClr val="FFCC00"/>
        </a:accent1>
        <a:accent2>
          <a:srgbClr val="CC6600"/>
        </a:accent2>
        <a:accent3>
          <a:srgbClr val="FFFFFF"/>
        </a:accent3>
        <a:accent4>
          <a:srgbClr val="000000"/>
        </a:accent4>
        <a:accent5>
          <a:srgbClr val="FFE2AA"/>
        </a:accent5>
        <a:accent6>
          <a:srgbClr val="B95C00"/>
        </a:accent6>
        <a:hlink>
          <a:srgbClr val="663300"/>
        </a:hlink>
        <a:folHlink>
          <a:srgbClr val="CC9900"/>
        </a:folHlink>
      </a:clrScheme>
      <a:clrMap bg1="lt1" tx1="dk1" bg2="lt2" tx2="dk2" accent1="accent1" accent2="accent2" accent3="accent3" accent4="accent4" accent5="accent5" accent6="accent6" hlink="hlink" folHlink="folHlink"/>
    </a:extraClrScheme>
    <a:extraClrScheme>
      <a:clrScheme name="Пиксел 8">
        <a:dk1>
          <a:srgbClr val="003300"/>
        </a:dk1>
        <a:lt1>
          <a:srgbClr val="FFFFFF"/>
        </a:lt1>
        <a:dk2>
          <a:srgbClr val="000000"/>
        </a:dk2>
        <a:lt2>
          <a:srgbClr val="336600"/>
        </a:lt2>
        <a:accent1>
          <a:srgbClr val="CCCC00"/>
        </a:accent1>
        <a:accent2>
          <a:srgbClr val="669900"/>
        </a:accent2>
        <a:accent3>
          <a:srgbClr val="FFFFFF"/>
        </a:accent3>
        <a:accent4>
          <a:srgbClr val="002A00"/>
        </a:accent4>
        <a:accent5>
          <a:srgbClr val="E2E2AA"/>
        </a:accent5>
        <a:accent6>
          <a:srgbClr val="5C8A00"/>
        </a:accent6>
        <a:hlink>
          <a:srgbClr val="333300"/>
        </a:hlink>
        <a:folHlink>
          <a:srgbClr val="99CC00"/>
        </a:folHlink>
      </a:clrScheme>
      <a:clrMap bg1="lt1" tx1="dk1" bg2="lt2" tx2="dk2" accent1="accent1" accent2="accent2" accent3="accent3" accent4="accent4" accent5="accent5" accent6="accent6" hlink="hlink" folHlink="folHlink"/>
    </a:extraClrScheme>
    <a:extraClrScheme>
      <a:clrScheme name="Пиксел 9">
        <a:dk1>
          <a:srgbClr val="000000"/>
        </a:dk1>
        <a:lt1>
          <a:srgbClr val="FFFFFF"/>
        </a:lt1>
        <a:dk2>
          <a:srgbClr val="000000"/>
        </a:dk2>
        <a:lt2>
          <a:srgbClr val="440044"/>
        </a:lt2>
        <a:accent1>
          <a:srgbClr val="FFCCCC"/>
        </a:accent1>
        <a:accent2>
          <a:srgbClr val="790571"/>
        </a:accent2>
        <a:accent3>
          <a:srgbClr val="FFFFFF"/>
        </a:accent3>
        <a:accent4>
          <a:srgbClr val="000000"/>
        </a:accent4>
        <a:accent5>
          <a:srgbClr val="FFE2E2"/>
        </a:accent5>
        <a:accent6>
          <a:srgbClr val="6D0466"/>
        </a:accent6>
        <a:hlink>
          <a:srgbClr val="993366"/>
        </a:hlink>
        <a:folHlink>
          <a:srgbClr val="9F839F"/>
        </a:folHlink>
      </a:clrScheme>
      <a:clrMap bg1="lt1" tx1="dk1" bg2="lt2" tx2="dk2" accent1="accent1" accent2="accent2" accent3="accent3" accent4="accent4" accent5="accent5" accent6="accent6" hlink="hlink" folHlink="folHlink"/>
    </a:extraClrScheme>
    <a:extraClrScheme>
      <a:clrScheme name="Пиксел 10">
        <a:dk1>
          <a:srgbClr val="000000"/>
        </a:dk1>
        <a:lt1>
          <a:srgbClr val="FFFFFF"/>
        </a:lt1>
        <a:dk2>
          <a:srgbClr val="000000"/>
        </a:dk2>
        <a:lt2>
          <a:srgbClr val="FF9900"/>
        </a:lt2>
        <a:accent1>
          <a:srgbClr val="FFCC99"/>
        </a:accent1>
        <a:accent2>
          <a:srgbClr val="FBA313"/>
        </a:accent2>
        <a:accent3>
          <a:srgbClr val="FFFFFF"/>
        </a:accent3>
        <a:accent4>
          <a:srgbClr val="000000"/>
        </a:accent4>
        <a:accent5>
          <a:srgbClr val="FFE2CA"/>
        </a:accent5>
        <a:accent6>
          <a:srgbClr val="E39310"/>
        </a:accent6>
        <a:hlink>
          <a:srgbClr val="CC3300"/>
        </a:hlink>
        <a:folHlink>
          <a:srgbClr val="FCC66E"/>
        </a:folHlink>
      </a:clrScheme>
      <a:clrMap bg1="lt1" tx1="dk1" bg2="lt2" tx2="dk2" accent1="accent1" accent2="accent2" accent3="accent3" accent4="accent4" accent5="accent5" accent6="accent6" hlink="hlink" folHlink="folHlink"/>
    </a:extraClrScheme>
    <a:extraClrScheme>
      <a:clrScheme name="Пиксел 11">
        <a:dk1>
          <a:srgbClr val="000000"/>
        </a:dk1>
        <a:lt1>
          <a:srgbClr val="FFFFFF"/>
        </a:lt1>
        <a:dk2>
          <a:srgbClr val="000000"/>
        </a:dk2>
        <a:lt2>
          <a:srgbClr val="779F92"/>
        </a:lt2>
        <a:accent1>
          <a:srgbClr val="33CCCC"/>
        </a:accent1>
        <a:accent2>
          <a:srgbClr val="9DC2D7"/>
        </a:accent2>
        <a:accent3>
          <a:srgbClr val="FFFFFF"/>
        </a:accent3>
        <a:accent4>
          <a:srgbClr val="000000"/>
        </a:accent4>
        <a:accent5>
          <a:srgbClr val="ADE2E2"/>
        </a:accent5>
        <a:accent6>
          <a:srgbClr val="8EB0C3"/>
        </a:accent6>
        <a:hlink>
          <a:srgbClr val="006666"/>
        </a:hlink>
        <a:folHlink>
          <a:srgbClr val="CCCCFF"/>
        </a:folHlink>
      </a:clrScheme>
      <a:clrMap bg1="lt1" tx1="dk1" bg2="lt2" tx2="dk2" accent1="accent1" accent2="accent2" accent3="accent3" accent4="accent4" accent5="accent5" accent6="accent6" hlink="hlink" folHlink="folHlink"/>
    </a:extraClrScheme>
    <a:extraClrScheme>
      <a:clrScheme name="Пиксел 12">
        <a:dk1>
          <a:srgbClr val="000000"/>
        </a:dk1>
        <a:lt1>
          <a:srgbClr val="FFFFFF"/>
        </a:lt1>
        <a:dk2>
          <a:srgbClr val="000000"/>
        </a:dk2>
        <a:lt2>
          <a:srgbClr val="00007D"/>
        </a:lt2>
        <a:accent1>
          <a:srgbClr val="9999FF"/>
        </a:accent1>
        <a:accent2>
          <a:srgbClr val="9999CC"/>
        </a:accent2>
        <a:accent3>
          <a:srgbClr val="FFFFFF"/>
        </a:accent3>
        <a:accent4>
          <a:srgbClr val="000000"/>
        </a:accent4>
        <a:accent5>
          <a:srgbClr val="CACAFF"/>
        </a:accent5>
        <a:accent6>
          <a:srgbClr val="8A8AB9"/>
        </a:accent6>
        <a:hlink>
          <a:srgbClr val="666699"/>
        </a:hlink>
        <a:folHlink>
          <a:srgbClr val="CCCCE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Pixel</Template>
  <TotalTime>20585</TotalTime>
  <Words>38727</Words>
  <Application>Microsoft Office PowerPoint</Application>
  <PresentationFormat>Экран (4:3)</PresentationFormat>
  <Paragraphs>3397</Paragraphs>
  <Slides>124</Slides>
  <Notes>11</Notes>
  <HiddenSlides>0</HiddenSlides>
  <MMClips>0</MMClips>
  <ScaleCrop>false</ScaleCrop>
  <HeadingPairs>
    <vt:vector size="6" baseType="variant">
      <vt:variant>
        <vt:lpstr>Тема</vt:lpstr>
      </vt:variant>
      <vt:variant>
        <vt:i4>5</vt:i4>
      </vt:variant>
      <vt:variant>
        <vt:lpstr>Внедренные серверы OLE</vt:lpstr>
      </vt:variant>
      <vt:variant>
        <vt:i4>3</vt:i4>
      </vt:variant>
      <vt:variant>
        <vt:lpstr>Заголовки слайдов</vt:lpstr>
      </vt:variant>
      <vt:variant>
        <vt:i4>124</vt:i4>
      </vt:variant>
    </vt:vector>
  </HeadingPairs>
  <TitlesOfParts>
    <vt:vector size="132" baseType="lpstr">
      <vt:lpstr>Волна</vt:lpstr>
      <vt:lpstr>Тема Office</vt:lpstr>
      <vt:lpstr>1_Тема Office</vt:lpstr>
      <vt:lpstr>2_Тема Office</vt:lpstr>
      <vt:lpstr>24_Пиксел</vt:lpstr>
      <vt:lpstr>Equation</vt:lpstr>
      <vt:lpstr>Формула</vt:lpstr>
      <vt:lpstr>Точечный рисунок</vt:lpstr>
      <vt:lpstr>THEORETICAL MECHANICS </vt:lpstr>
      <vt:lpstr>Презентация PowerPoint</vt:lpstr>
      <vt:lpstr>Презентация PowerPoint</vt:lpstr>
      <vt:lpstr> </vt:lpstr>
      <vt:lpstr>Презентация PowerPoint</vt:lpstr>
      <vt:lpstr>Презентация PowerPoint</vt:lpstr>
      <vt:lpstr> Study-unit Aims:  The study of Theoretical Mechanics is to develop the capacity to predict the effects of force and  motion in the course of carrying out the creative design function of engineering.    Learning Outcomes:  1.Knowledge &amp; Understanding: The learner should able to  Understand the nature of mechanical problem (static, kinematic or dynamic) and choose the respective method of solving;   Distinguish and categories different type of static and dynamic problems;  Describe the problem using appropriate concepts, principles and theorems of Theoretical Mechanics;  Make up and analyze equations of equilibrium and motion of various mechanical systems;   Know and apply basic theories and principles of Statics, Kinematics and Dynamics;  Understand the direct relevance of problems discussed in Theoretical Mechanics and engineering practice.   2.Skills: Apply knowledge of Theoretical Mechanics to solve engineering problems; Select appropriate methods for modeling and analyzing the problems of Statics, Kinematics and Dynamics;  Think in a creative and innovative way in problem solving;   Investigate the failure of mechanical systems, and processes;   Solve engineering problems on the basis of limited and possibly contradicting information;   Create and/or re-design a mechanical process or system, and carry out specialized engineering    designs;   Search for information and engage in life-long self-learning discipline.   Pre-requisite Study-units: Higher Mathematics, Physics, Engineering and Computer Graphics.  METHOD OF ASSESSMENT: 10% Home assignments; 20% Mid-term test; 20% Oral examination; 50% Final-term examination. 100% Total.      </vt:lpstr>
      <vt:lpstr>THEORETICAL MECHANICS </vt:lpstr>
      <vt:lpstr>Презентация PowerPoint</vt:lpstr>
      <vt:lpstr>Section 1</vt:lpstr>
      <vt:lpstr>Section 1 (continuation – 1.2)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Section 3</vt:lpstr>
      <vt:lpstr> Section 3 (continuation – 3.2) </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lpstr>THEORETICAL MECHANICS  </vt:lpstr>
      <vt:lpstr>Content of the part II corresponds to the educational and vocational program on  Electric power engineering, Electrotechnics and Electromechanics, particularly,  to the subject of Theoretical Mechanics. Notions of Kinematics are considered. Examples of practical problem solutions are represented. </vt:lpstr>
      <vt:lpstr>Section 1</vt:lpstr>
      <vt:lpstr>Section 1 (continuation – 1.2)</vt:lpstr>
      <vt:lpstr>Section 1 (continuation – 1.3)</vt:lpstr>
      <vt:lpstr>Section 1 (continuation 1.4)</vt:lpstr>
      <vt:lpstr>Презентация PowerPoint</vt:lpstr>
      <vt:lpstr>Section 2</vt:lpstr>
      <vt:lpstr>Section 2 (continuation 2.2)</vt:lpstr>
      <vt:lpstr>Section 2 (continuation 2.3)</vt:lpstr>
      <vt:lpstr>Section 2 (continuation 2.4)</vt:lpstr>
      <vt:lpstr>Section 2 (continuation 2.5)</vt:lpstr>
      <vt:lpstr>Презентация PowerPoint</vt:lpstr>
      <vt:lpstr>Section 3</vt:lpstr>
      <vt:lpstr>Section 3 (continuation 3.2)</vt:lpstr>
      <vt:lpstr>Section 4</vt:lpstr>
      <vt:lpstr>Section 4 (continuation 4.2)</vt:lpstr>
      <vt:lpstr> Section 4 (continuation 4.3) </vt:lpstr>
      <vt:lpstr>Презентация PowerPoint</vt:lpstr>
      <vt:lpstr>Section 5</vt:lpstr>
      <vt:lpstr>Section 5 (continuation 5.2)</vt:lpstr>
      <vt:lpstr> Section 5 (continuation 5.3)</vt:lpstr>
      <vt:lpstr>Презентация PowerPoint</vt:lpstr>
      <vt:lpstr>Section 6</vt:lpstr>
      <vt:lpstr>Section 6 (continuation 6.2)</vt:lpstr>
      <vt:lpstr>Section 6 (continuation 6.3)</vt:lpstr>
      <vt:lpstr>Презентация PowerPoint</vt:lpstr>
      <vt:lpstr>THEORETICAL MECHANICS </vt:lpstr>
      <vt:lpstr> Contents </vt:lpstr>
      <vt:lpstr>Section 1</vt:lpstr>
      <vt:lpstr>Section 1 (continuation – 1.2)</vt:lpstr>
      <vt:lpstr>Section 1 (continuation – 1.3)</vt:lpstr>
      <vt:lpstr>Section 1 (continuation – 1.4)</vt:lpstr>
      <vt:lpstr>Презентация PowerPoint</vt:lpstr>
      <vt:lpstr>Section 2</vt:lpstr>
      <vt:lpstr>Section 2 (continuation – 2.2)</vt:lpstr>
      <vt:lpstr>Section 2 (continuation – 2.3)</vt:lpstr>
      <vt:lpstr>Презентация PowerPoint</vt:lpstr>
      <vt:lpstr>Section 3</vt:lpstr>
      <vt:lpstr>Section 3 (continuation – 3.2)</vt:lpstr>
      <vt:lpstr>Section 3 (continuation – 3.3)</vt:lpstr>
      <vt:lpstr>Section 3 (continuation – 3.4)</vt:lpstr>
      <vt:lpstr>Section 4</vt:lpstr>
      <vt:lpstr>Section 4 (continuation – 4.2)</vt:lpstr>
      <vt:lpstr>Презентация PowerPoint</vt:lpstr>
      <vt:lpstr>Section 5</vt:lpstr>
      <vt:lpstr>Section 5 (continuation – 5.2)</vt:lpstr>
      <vt:lpstr>Section 5 (continuation – 5.3)</vt:lpstr>
      <vt:lpstr>Section 5 (continuation – 5.4)</vt:lpstr>
      <vt:lpstr>Презентация PowerPoint</vt:lpstr>
      <vt:lpstr>Презентация PowerPoint</vt:lpstr>
      <vt:lpstr>Section 6</vt:lpstr>
      <vt:lpstr>Section 6 (continuation – 6.2) </vt:lpstr>
      <vt:lpstr>Section 6 (continuation – 6.3) </vt:lpstr>
      <vt:lpstr>Section 6 (continuation – 6.4)</vt:lpstr>
      <vt:lpstr>Презентация PowerPoint</vt:lpstr>
      <vt:lpstr>Section 7</vt:lpstr>
      <vt:lpstr>Section 7 (continuation – 7.2)</vt:lpstr>
      <vt:lpstr>Section 7 (continuation – 7.3)</vt:lpstr>
      <vt:lpstr>Section 7 (continuation – 7.4)</vt:lpstr>
      <vt:lpstr>Презентация PowerPoint</vt:lpstr>
      <vt:lpstr>Section 8</vt:lpstr>
      <vt:lpstr>Презентация PowerPoint</vt:lpstr>
      <vt:lpstr>Section 8 (continuation – 8.3)</vt:lpstr>
      <vt:lpstr>Section 8 (continuation – 8.4) </vt:lpstr>
      <vt:lpstr>Презентация PowerPoint</vt:lpstr>
      <vt:lpstr>Презентация PowerPoint</vt:lpstr>
      <vt:lpstr>Презентация PowerPoint</vt:lpstr>
      <vt:lpstr>Презентация PowerPoint</vt:lpstr>
      <vt:lpstr> Section 9 (continuation – 9.4) </vt:lpstr>
      <vt:lpstr>Презентация PowerPoint</vt:lpstr>
      <vt:lpstr>Section 10</vt:lpstr>
      <vt:lpstr>Презентация PowerPoint</vt:lpstr>
      <vt:lpstr>Презентация PowerPoint</vt:lpstr>
      <vt:lpstr>Презентация PowerPoint</vt:lpstr>
      <vt:lpstr>Section 11</vt:lpstr>
      <vt:lpstr>Презентация PowerPoint</vt:lpstr>
      <vt:lpstr>Презентация PowerPoint</vt:lpstr>
      <vt:lpstr>Section 12</vt:lpstr>
      <vt:lpstr>Презентация PowerPoint</vt:lpstr>
      <vt:lpstr>Презентация PowerPoint</vt:lpstr>
      <vt:lpstr>Презентация PowerPoint</vt:lpstr>
      <vt:lpstr>Презентация PowerPoint</vt:lpstr>
      <vt:lpstr>Презентация PowerPoint</vt:lpstr>
      <vt:lpstr>Презентация PowerPoint</vt:lpstr>
    </vt:vector>
  </TitlesOfParts>
  <Company>МИИТ</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textbook on theoretical mechanics</dc:title>
  <dc:creator>alexander dolgov</dc:creator>
  <cp:lastModifiedBy>Кафедра_СТиПМ</cp:lastModifiedBy>
  <cp:revision>1313</cp:revision>
  <cp:lastPrinted>2014-09-10T12:19:13Z</cp:lastPrinted>
  <dcterms:created xsi:type="dcterms:W3CDTF">2007-02-08T04:59:09Z</dcterms:created>
  <dcterms:modified xsi:type="dcterms:W3CDTF">2018-05-03T09:08:12Z</dcterms:modified>
</cp:coreProperties>
</file>